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33" r:id="rId52"/>
    <p:sldId id="335" r:id="rId53"/>
    <p:sldId id="336" r:id="rId54"/>
    <p:sldId id="337" r:id="rId55"/>
    <p:sldId id="338" r:id="rId56"/>
    <p:sldId id="281" r:id="rId57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70" d="100"/>
          <a:sy n="70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1269B-E058-41AF-B6C0-95FE2D786EBC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914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B9ADD7-369B-4E4C-8ECE-3921DFF50D2C}" type="slidenum">
              <a:rPr lang="en-GB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2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3A96D3-18F7-4E14-97CC-40E5DB1C538F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9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C3932-6CCE-47E7-B9DB-E645A6D41F4F}" type="slidenum">
              <a:rPr lang="en-GB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1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Στη διερευνητική μάθηση δίνεται έμφαση στην ενεργοποίηση των μαθητών, την ανάπτυξη της δημιουργικότητας και την αυτορρύθμιση της εργασίας τους</a:t>
            </a:r>
          </a:p>
          <a:p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807901-C917-4601-BBB9-2A7939DF26B8}" type="slidenum">
              <a:rPr lang="en-GB" smtClean="0"/>
              <a:pPr>
                <a:spcBef>
                  <a:spcPct val="0"/>
                </a:spcBef>
              </a:pPr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1797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Στη διερευνητική μάθηση δίνεται έμφαση στην ενεργοποίηση των μαθητών, την ανάπτυξη της δημιουργικότητας και την αυτορρύθμιση της εργασίας τους</a:t>
            </a:r>
          </a:p>
          <a:p>
            <a:endParaRPr lang="en-GB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95A7B-D8F0-4066-920F-4AB49A5BB63E}" type="slidenum">
              <a:rPr lang="en-GB" smtClean="0"/>
              <a:pPr>
                <a:spcBef>
                  <a:spcPct val="0"/>
                </a:spcBef>
              </a:pPr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6474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DAAFCC-5C91-4CC0-9ADD-447B430CFB79}" type="slidenum">
              <a:rPr lang="en-GB" smtClean="0"/>
              <a:pPr>
                <a:spcBef>
                  <a:spcPct val="0"/>
                </a:spcBef>
              </a:pPr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71102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22634-C259-4E6F-A380-24EE29D57823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7619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6CE2A-28E1-491A-9AFF-19FA701029FE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9832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0F9B8-CF02-48A3-AF2B-0E0344962364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93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F8147-EB08-4737-94AE-071D8AE0B0B5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21239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E0D5EF-4B72-4B74-B025-A4D92886DC6F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4648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9797D-7740-45CC-9775-C3DCF591343F}" type="slidenum">
              <a:rPr lang="en-GB" smtClean="0"/>
              <a:pPr>
                <a:spcBef>
                  <a:spcPct val="0"/>
                </a:spcBef>
              </a:pPr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5874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55A48-D5E4-48AA-B145-F89722398807}" type="slidenum">
              <a:rPr lang="en-GB" smtClean="0"/>
              <a:pPr>
                <a:spcBef>
                  <a:spcPct val="0"/>
                </a:spcBef>
              </a:pPr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22072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47F76-26B9-435F-B460-89D14E0F7312}" type="slidenum">
              <a:rPr lang="en-GB" smtClean="0"/>
              <a:pPr>
                <a:spcBef>
                  <a:spcPct val="0"/>
                </a:spcBef>
              </a:pPr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3925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506E9F-2786-4633-9487-500CF17398F7}" type="slidenum">
              <a:rPr lang="el-GR" smtClean="0"/>
              <a:pPr>
                <a:spcBef>
                  <a:spcPct val="0"/>
                </a:spcBef>
              </a:pPr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3156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36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72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37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68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36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65329-0614-4843-A4B4-A9C5C3FAFBBC}" type="slidenum">
              <a:rPr lang="en-GB" smtClean="0">
                <a:latin typeface="Calibri" panose="020F0502020204030204" pitchFamily="34" charset="0"/>
              </a:rPr>
              <a:pPr/>
              <a:t>38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6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4F9674-6534-4912-9343-C2CB6659D100}" type="slidenum">
              <a:rPr lang="en-GB" smtClean="0"/>
              <a:pPr>
                <a:spcBef>
                  <a:spcPct val="0"/>
                </a:spcBef>
              </a:pPr>
              <a:t>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3534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DE2E42-8A69-4EDB-9406-28AB45A77ED4}" type="slidenum">
              <a:rPr lang="en-GB" smtClean="0"/>
              <a:pPr>
                <a:spcBef>
                  <a:spcPct val="0"/>
                </a:spcBef>
              </a:pPr>
              <a:t>43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29499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28FD7-6677-4EBE-A36F-1344FB1801B8}" type="slidenum">
              <a:rPr lang="en-GB" smtClean="0"/>
              <a:pPr>
                <a:spcBef>
                  <a:spcPct val="0"/>
                </a:spcBef>
              </a:pPr>
              <a:t>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58220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88434E-D750-4ED4-B206-377D61E0B164}" type="slidenum">
              <a:rPr lang="en-GB" smtClean="0"/>
              <a:pPr>
                <a:spcBef>
                  <a:spcPct val="0"/>
                </a:spcBef>
              </a:pPr>
              <a:t>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9571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12F60-2934-4030-B6C0-1A8673A888B1}" type="slidenum">
              <a:rPr lang="en-GB" smtClean="0"/>
              <a:pPr>
                <a:spcBef>
                  <a:spcPct val="0"/>
                </a:spcBef>
              </a:pPr>
              <a:t>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32663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CDA0F-587D-4886-8207-62BD060F1FFC}" type="slidenum">
              <a:rPr lang="en-GB" smtClean="0"/>
              <a:pPr>
                <a:spcBef>
                  <a:spcPct val="0"/>
                </a:spcBef>
              </a:pPr>
              <a:t>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8778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92CDF-49A0-4254-A35E-E3C7A7AC37AF}" type="slidenum">
              <a:rPr lang="en-GB" smtClean="0"/>
              <a:pPr>
                <a:spcBef>
                  <a:spcPct val="0"/>
                </a:spcBef>
              </a:pPr>
              <a:t>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42987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DCF00-9570-4859-85E8-D1C4BD4B6609}" type="slidenum">
              <a:rPr lang="en-GB" smtClean="0"/>
              <a:pPr>
                <a:spcBef>
                  <a:spcPct val="0"/>
                </a:spcBef>
              </a:pPr>
              <a:t>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63498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062E64-7585-4044-A9C6-C8E6538967B0}" type="slidenum">
              <a:rPr lang="en-GB" smtClean="0"/>
              <a:pPr>
                <a:spcBef>
                  <a:spcPct val="0"/>
                </a:spcBef>
              </a:pPr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57975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21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Σκοπός</a:t>
            </a: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A5AE1-BAA9-469C-B894-72160B74238F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944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Έννοιες - Κλειδιά</a:t>
            </a: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171B79-4DE3-4352-A723-18E0B6E59BA0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5078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33E58-39C3-4B46-BE66-43C0937EA43B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2035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33E58-39C3-4B46-BE66-43C0937EA43B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8295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D8F7B-F92B-455B-A7FA-B36776F9A127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83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8B1CE-A586-496B-9E9A-4A8B48A96147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32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9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l-GR" sz="2800" dirty="0" smtClean="0"/>
              <a:t>Διδακτικές Στρατηγικές </a:t>
            </a:r>
            <a:r>
              <a:rPr lang="el-GR" sz="2800" dirty="0" smtClean="0"/>
              <a:t>&amp; ΤΠΕ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3749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6388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Τύποι διδακτικών στρατηγικών</a:t>
            </a:r>
            <a:endParaRPr lang="en-GB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695825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Συμπεριφοριστικές διδακτικές στρατηγικές</a:t>
            </a:r>
          </a:p>
          <a:p>
            <a:r>
              <a:rPr lang="el-GR" sz="2800" dirty="0" err="1" smtClean="0"/>
              <a:t>Εποικοδομιστικές</a:t>
            </a:r>
            <a:r>
              <a:rPr lang="el-GR" sz="2800" dirty="0" smtClean="0"/>
              <a:t> διδακτικές στρατηγικές </a:t>
            </a:r>
          </a:p>
          <a:p>
            <a:r>
              <a:rPr lang="el-GR" sz="2800" dirty="0" err="1" smtClean="0"/>
              <a:t>Κοινωνικογνωστικές</a:t>
            </a:r>
            <a:r>
              <a:rPr lang="el-GR" sz="2800" dirty="0" smtClean="0"/>
              <a:t> διδακτικές στρατηγικές</a:t>
            </a:r>
          </a:p>
          <a:p>
            <a:r>
              <a:rPr lang="el-GR" sz="2800" dirty="0" err="1" smtClean="0"/>
              <a:t>Κοινωνικοπολιτισμικές</a:t>
            </a:r>
            <a:r>
              <a:rPr lang="el-GR" sz="2800" dirty="0" smtClean="0"/>
              <a:t> διδακτικές στρατηγικές</a:t>
            </a:r>
          </a:p>
          <a:p>
            <a:pPr>
              <a:buFont typeface="Wingdings 2" panose="05020102010507070707" pitchFamily="18" charset="2"/>
              <a:buNone/>
            </a:pPr>
            <a:endParaRPr lang="el-GR" sz="28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l-GR" sz="2800" dirty="0" smtClean="0"/>
              <a:t>Η θέση των ΤΠΕ στην υλοποίηση των επιμέρους τύπων διδακτικών στρατηγικών σχετίζεται άμεσα με τα λειτουργικά χαρακτηριστικά και τις δυνατότητες των επιμέρους κατηγοριών λογισμικών  </a:t>
            </a:r>
          </a:p>
        </p:txBody>
      </p:sp>
      <p:sp>
        <p:nvSpPr>
          <p:cNvPr id="8294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ED05D-6314-46A6-B422-13CE0BEB054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10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1" y="274638"/>
            <a:ext cx="82486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>
                <a:effectLst/>
              </a:rPr>
              <a:t>Διδακτικές στρατηγικές και εκπαιδευτικό σενάριο </a:t>
            </a:r>
            <a:endParaRPr lang="el-GR" sz="4000" b="1" baseline="-25000" dirty="0">
              <a:effectLst/>
            </a:endParaRPr>
          </a:p>
        </p:txBody>
      </p:sp>
      <p:sp>
        <p:nvSpPr>
          <p:cNvPr id="77827" name="2 - Θέση περιεχομένου"/>
          <p:cNvSpPr>
            <a:spLocks noGrp="1"/>
          </p:cNvSpPr>
          <p:nvPr>
            <p:ph idx="1"/>
          </p:nvPr>
        </p:nvSpPr>
        <p:spPr>
          <a:xfrm>
            <a:off x="1331913" y="1628775"/>
            <a:ext cx="7499350" cy="4800600"/>
          </a:xfrm>
        </p:spPr>
        <p:txBody>
          <a:bodyPr/>
          <a:lstStyle/>
          <a:p>
            <a:r>
              <a:rPr lang="el-GR" dirty="0"/>
              <a:t>τι τύπου διδακτικές στρατηγικές χρησιμοποιεί το εκπαιδευτικό σενάριο; </a:t>
            </a:r>
            <a:endParaRPr lang="el-GR" dirty="0" smtClean="0"/>
          </a:p>
          <a:p>
            <a:r>
              <a:rPr lang="el-GR" dirty="0" smtClean="0"/>
              <a:t>Ποιες </a:t>
            </a:r>
            <a:r>
              <a:rPr lang="el-GR" dirty="0"/>
              <a:t>είναι οι απαιτούμενες ενέργειες από τον εκπαιδευτικό για την υλοποίησή τους;</a:t>
            </a:r>
          </a:p>
          <a:p>
            <a:endParaRPr lang="el-GR" sz="4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41CE32-8969-4F5E-971C-8FBD11AD9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392612" cy="7921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87338" y="1584325"/>
            <a:ext cx="59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ρωτά</a:t>
            </a:r>
            <a:endParaRPr lang="en-GB" sz="160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390650" y="1612900"/>
            <a:ext cx="1130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Μεταδίδει</a:t>
            </a:r>
            <a:endParaRPr lang="en-GB" sz="1600" b="1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09725" y="1970088"/>
            <a:ext cx="1300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παρουσιάζει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92138" y="2552700"/>
            <a:ext cx="264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Απαντά σε ερωτήσεις </a:t>
            </a:r>
            <a:endParaRPr lang="fr-FR" sz="1600" b="1" i="1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Αιτιολογεί τις απαντήσεις</a:t>
            </a:r>
            <a:endParaRPr lang="en-GB" sz="1600" b="1" i="1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710113" y="1311275"/>
            <a:ext cx="858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μελέτα</a:t>
            </a:r>
            <a:endParaRPr lang="en-GB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5819775" y="198755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</a:rPr>
              <a:t>διερευνά</a:t>
            </a:r>
            <a:endParaRPr lang="en-GB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6761163" y="2341563"/>
            <a:ext cx="161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</a:rPr>
              <a:t>μοντελοποιεί</a:t>
            </a:r>
            <a:endParaRPr lang="en-GB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4286250" y="3552825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κατασκευάζει</a:t>
            </a:r>
            <a:endParaRPr lang="en-GB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6594475" y="3898900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προγραμματίζει</a:t>
            </a:r>
            <a:endParaRPr lang="en-GB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162550" y="2727325"/>
            <a:ext cx="2005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Λύνει προβλήματα</a:t>
            </a:r>
            <a:endParaRPr lang="en-GB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1246188" y="5249863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8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εκφράζεται</a:t>
            </a:r>
            <a:endParaRPr lang="en-GB" sz="2800" b="1" i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4464050" y="5370513"/>
            <a:ext cx="3071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latin typeface="Arial" panose="020B0604020202020204" pitchFamily="34" charset="0"/>
                <a:ea typeface="MS PGothic" panose="020B0600070205080204" pitchFamily="34" charset="-128"/>
              </a:rPr>
              <a:t>Επικοινωνεί και αλληλεπιδρά</a:t>
            </a:r>
            <a:endParaRPr lang="en-GB" sz="16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4775200" y="4999038"/>
            <a:ext cx="722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ψάχνει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3606800" y="895350"/>
            <a:ext cx="0" cy="35417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5895975" y="3157538"/>
            <a:ext cx="2716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b="1" dirty="0" smtClean="0">
                <a:solidFill>
                  <a:schemeClr val="accent4">
                    <a:lumMod val="50000"/>
                  </a:schemeClr>
                </a:solidFill>
              </a:rPr>
              <a:t>Υλοποιεί σχέδια εργασίας</a:t>
            </a:r>
            <a:endParaRPr lang="en-GB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1104900" y="4886325"/>
            <a:ext cx="73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συζητά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3932238" y="3097213"/>
            <a:ext cx="1220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dirty="0" smtClean="0">
                <a:solidFill>
                  <a:schemeClr val="accent4">
                    <a:lumMod val="50000"/>
                  </a:schemeClr>
                </a:solidFill>
              </a:rPr>
              <a:t>μετακινείται</a:t>
            </a:r>
            <a:endParaRPr lang="en-GB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957" name="AutoShape 24"/>
          <p:cNvSpPr>
            <a:spLocks noChangeArrowheads="1"/>
          </p:cNvSpPr>
          <p:nvPr/>
        </p:nvSpPr>
        <p:spPr bwMode="auto">
          <a:xfrm>
            <a:off x="60325" y="1495425"/>
            <a:ext cx="3275013" cy="15716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9958" name="Group 26"/>
          <p:cNvGrpSpPr>
            <a:grpSpLocks/>
          </p:cNvGrpSpPr>
          <p:nvPr/>
        </p:nvGrpSpPr>
        <p:grpSpPr bwMode="auto">
          <a:xfrm>
            <a:off x="3689350" y="722313"/>
            <a:ext cx="5054600" cy="3686175"/>
            <a:chOff x="2639" y="445"/>
            <a:chExt cx="3080" cy="2787"/>
          </a:xfrm>
        </p:grpSpPr>
        <p:sp>
          <p:nvSpPr>
            <p:cNvPr id="39978" name="AutoShape 27"/>
            <p:cNvSpPr>
              <a:spLocks noChangeArrowheads="1"/>
            </p:cNvSpPr>
            <p:nvPr/>
          </p:nvSpPr>
          <p:spPr bwMode="auto">
            <a:xfrm rot="10800000">
              <a:off x="2639" y="790"/>
              <a:ext cx="3080" cy="2442"/>
            </a:xfrm>
            <a:prstGeom prst="wedgeRoundRectCallout">
              <a:avLst>
                <a:gd name="adj1" fmla="val 1630"/>
                <a:gd name="adj2" fmla="val 61023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sz="18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Text Box 28"/>
            <p:cNvSpPr txBox="1">
              <a:spLocks noChangeArrowheads="1"/>
            </p:cNvSpPr>
            <p:nvPr/>
          </p:nvSpPr>
          <p:spPr bwMode="auto">
            <a:xfrm>
              <a:off x="5009" y="445"/>
              <a:ext cx="11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 eaLnBrk="1" hangingPunct="1">
                <a:defRPr/>
              </a:pPr>
              <a:endParaRPr lang="en-GB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959" name="AutoShape 30"/>
          <p:cNvSpPr>
            <a:spLocks noChangeArrowheads="1"/>
          </p:cNvSpPr>
          <p:nvPr/>
        </p:nvSpPr>
        <p:spPr bwMode="auto">
          <a:xfrm>
            <a:off x="323850" y="4724400"/>
            <a:ext cx="8712200" cy="1208088"/>
          </a:xfrm>
          <a:prstGeom prst="wedgeRoundRectCallout">
            <a:avLst>
              <a:gd name="adj1" fmla="val -43750"/>
              <a:gd name="adj2" fmla="val 93384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60" name="Slide Number Placeholder 3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E261F4-BF9A-4066-B1BA-854FA2616A7A}" type="slidenum">
              <a:rPr lang="en-US" sz="1200" smtClean="0">
                <a:solidFill>
                  <a:srgbClr val="B5A788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 smtClean="0">
              <a:solidFill>
                <a:srgbClr val="B5A788"/>
              </a:solidFill>
              <a:ea typeface="MS PGothic" panose="020B0600070205080204" pitchFamily="34" charset="-128"/>
            </a:endParaRPr>
          </a:p>
        </p:txBody>
      </p:sp>
      <p:sp>
        <p:nvSpPr>
          <p:cNvPr id="29724" name="Text Box 10"/>
          <p:cNvSpPr txBox="1">
            <a:spLocks noChangeArrowheads="1"/>
          </p:cNvSpPr>
          <p:nvPr/>
        </p:nvSpPr>
        <p:spPr bwMode="auto">
          <a:xfrm>
            <a:off x="6553200" y="1655763"/>
            <a:ext cx="1325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b="1" dirty="0" err="1" smtClean="0">
                <a:solidFill>
                  <a:schemeClr val="accent4">
                    <a:lumMod val="50000"/>
                  </a:schemeClr>
                </a:solidFill>
              </a:rPr>
              <a:t>οπτικοποιεί</a:t>
            </a:r>
            <a:endParaRPr lang="en-GB" sz="1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725" name="Text Box 10"/>
          <p:cNvSpPr txBox="1">
            <a:spLocks noChangeArrowheads="1"/>
          </p:cNvSpPr>
          <p:nvPr/>
        </p:nvSpPr>
        <p:spPr bwMode="auto">
          <a:xfrm>
            <a:off x="3863975" y="1720850"/>
            <a:ext cx="795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l-GR" sz="1600" dirty="0" smtClean="0">
                <a:solidFill>
                  <a:schemeClr val="accent4">
                    <a:lumMod val="50000"/>
                  </a:schemeClr>
                </a:solidFill>
              </a:rPr>
              <a:t>ψάχνει</a:t>
            </a:r>
            <a:endParaRPr lang="en-GB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Τίτλος 1"/>
          <p:cNvSpPr txBox="1">
            <a:spLocks/>
          </p:cNvSpPr>
          <p:nvPr/>
        </p:nvSpPr>
        <p:spPr>
          <a:xfrm>
            <a:off x="1036638" y="46038"/>
            <a:ext cx="7499350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</a:lstStyle>
          <a:p>
            <a:pPr>
              <a:defRPr/>
            </a:pPr>
            <a:r>
              <a:rPr lang="el-GR" dirty="0" smtClean="0"/>
              <a:t>Η δουλειά στην τάξη</a:t>
            </a:r>
            <a:endParaRPr lang="el-GR" dirty="0"/>
          </a:p>
        </p:txBody>
      </p:sp>
      <p:sp>
        <p:nvSpPr>
          <p:cNvPr id="39964" name="Text Box 17"/>
          <p:cNvSpPr txBox="1">
            <a:spLocks noChangeArrowheads="1"/>
          </p:cNvSpPr>
          <p:nvPr/>
        </p:nvSpPr>
        <p:spPr bwMode="auto">
          <a:xfrm>
            <a:off x="6694488" y="494188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συνεργάζεται</a:t>
            </a:r>
            <a:endParaRPr lang="en-GB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65" name="Text Box 15"/>
          <p:cNvSpPr txBox="1">
            <a:spLocks noChangeArrowheads="1"/>
          </p:cNvSpPr>
          <p:nvPr/>
        </p:nvSpPr>
        <p:spPr bwMode="auto">
          <a:xfrm>
            <a:off x="3092450" y="4976813"/>
            <a:ext cx="712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>
                <a:latin typeface="Arial" panose="020B0604020202020204" pitchFamily="34" charset="0"/>
                <a:ea typeface="MS PGothic" panose="020B0600070205080204" pitchFamily="34" charset="-128"/>
              </a:rPr>
              <a:t>παίζει</a:t>
            </a:r>
            <a:endParaRPr lang="en-GB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73025" y="4581525"/>
            <a:ext cx="896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7" name="TextBox 3"/>
          <p:cNvSpPr txBox="1">
            <a:spLocks noChangeArrowheads="1"/>
          </p:cNvSpPr>
          <p:nvPr/>
        </p:nvSpPr>
        <p:spPr bwMode="auto">
          <a:xfrm>
            <a:off x="6299200" y="376238"/>
            <a:ext cx="1725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Ο μαθητής</a:t>
            </a:r>
          </a:p>
        </p:txBody>
      </p:sp>
      <p:sp>
        <p:nvSpPr>
          <p:cNvPr id="39968" name="TextBox 42"/>
          <p:cNvSpPr txBox="1">
            <a:spLocks noChangeArrowheads="1"/>
          </p:cNvSpPr>
          <p:nvPr/>
        </p:nvSpPr>
        <p:spPr bwMode="auto">
          <a:xfrm>
            <a:off x="131763" y="3471863"/>
            <a:ext cx="204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Ο δάσκαλος</a:t>
            </a:r>
            <a:r>
              <a:rPr lang="fr-FR" sz="24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l-GR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69" name="TextBox 42"/>
          <p:cNvSpPr txBox="1">
            <a:spLocks noChangeArrowheads="1"/>
          </p:cNvSpPr>
          <p:nvPr/>
        </p:nvSpPr>
        <p:spPr bwMode="auto">
          <a:xfrm>
            <a:off x="1136650" y="6350000"/>
            <a:ext cx="414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Η τάξη και πέρα από αυτήν</a:t>
            </a:r>
          </a:p>
        </p:txBody>
      </p:sp>
      <p:sp>
        <p:nvSpPr>
          <p:cNvPr id="39970" name="Text Box 17"/>
          <p:cNvSpPr txBox="1">
            <a:spLocks noChangeArrowheads="1"/>
          </p:cNvSpPr>
          <p:nvPr/>
        </p:nvSpPr>
        <p:spPr bwMode="auto">
          <a:xfrm>
            <a:off x="1917700" y="4837113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αναζητά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71" name="Text Box 17"/>
          <p:cNvSpPr txBox="1">
            <a:spLocks noChangeArrowheads="1"/>
          </p:cNvSpPr>
          <p:nvPr/>
        </p:nvSpPr>
        <p:spPr bwMode="auto">
          <a:xfrm>
            <a:off x="1435100" y="4160838"/>
            <a:ext cx="149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Έχει πρόσβαση 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72" name="TextBox 1"/>
          <p:cNvSpPr txBox="1">
            <a:spLocks noChangeArrowheads="1"/>
          </p:cNvSpPr>
          <p:nvPr/>
        </p:nvSpPr>
        <p:spPr bwMode="auto">
          <a:xfrm>
            <a:off x="617538" y="3260725"/>
            <a:ext cx="965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600" dirty="0"/>
              <a:t>Δ</a:t>
            </a:r>
            <a:r>
              <a:rPr lang="el-GR" sz="1600" dirty="0" smtClean="0"/>
              <a:t>ιδάσκει</a:t>
            </a:r>
            <a:endParaRPr lang="el-GR" dirty="0"/>
          </a:p>
        </p:txBody>
      </p:sp>
      <p:sp>
        <p:nvSpPr>
          <p:cNvPr id="39973" name="TextBox 4"/>
          <p:cNvSpPr txBox="1">
            <a:spLocks noChangeArrowheads="1"/>
          </p:cNvSpPr>
          <p:nvPr/>
        </p:nvSpPr>
        <p:spPr bwMode="auto">
          <a:xfrm>
            <a:off x="2178050" y="3381375"/>
            <a:ext cx="128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600"/>
              <a:t>Οργανώνει</a:t>
            </a:r>
          </a:p>
          <a:p>
            <a:r>
              <a:rPr lang="el-GR" sz="1600"/>
              <a:t>Διευκολύνει </a:t>
            </a:r>
          </a:p>
        </p:txBody>
      </p:sp>
      <p:sp>
        <p:nvSpPr>
          <p:cNvPr id="39974" name="TextBox 39"/>
          <p:cNvSpPr txBox="1">
            <a:spLocks noChangeArrowheads="1"/>
          </p:cNvSpPr>
          <p:nvPr/>
        </p:nvSpPr>
        <p:spPr bwMode="auto">
          <a:xfrm>
            <a:off x="103188" y="4003675"/>
            <a:ext cx="128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600"/>
              <a:t>Υποστηρίζει</a:t>
            </a:r>
          </a:p>
          <a:p>
            <a:r>
              <a:rPr lang="el-GR" sz="1600"/>
              <a:t>Καθοδηγεί </a:t>
            </a:r>
          </a:p>
        </p:txBody>
      </p:sp>
      <p:sp>
        <p:nvSpPr>
          <p:cNvPr id="6" name="Δεξιό βέλος 5"/>
          <p:cNvSpPr/>
          <p:nvPr/>
        </p:nvSpPr>
        <p:spPr>
          <a:xfrm rot="18231400">
            <a:off x="1383506" y="3139282"/>
            <a:ext cx="314325" cy="166688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2" name="Δεξιό βέλος 41"/>
          <p:cNvSpPr/>
          <p:nvPr/>
        </p:nvSpPr>
        <p:spPr>
          <a:xfrm rot="19952166">
            <a:off x="3287713" y="3509963"/>
            <a:ext cx="449262" cy="169862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" name="Δεξιό βέλος 42"/>
          <p:cNvSpPr/>
          <p:nvPr/>
        </p:nvSpPr>
        <p:spPr>
          <a:xfrm rot="2540526">
            <a:off x="911225" y="4686300"/>
            <a:ext cx="450850" cy="160338"/>
          </a:xfrm>
          <a:prstGeom prst="right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7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817245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/>
              <a:t>Περιβάλλοντα ΤΠΕ &amp; Διδακτικές στρατηγικές</a:t>
            </a:r>
            <a:endParaRPr lang="en-GB" sz="3600" dirty="0" smtClean="0"/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8964612" cy="3816350"/>
          </a:xfrm>
          <a:noFill/>
        </p:spPr>
      </p:pic>
      <p:sp>
        <p:nvSpPr>
          <p:cNvPr id="849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BC3384-2B04-42E9-ABAE-25E2EFE2299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84998" name="Ορθογώνιο 2"/>
          <p:cNvSpPr>
            <a:spLocks noChangeArrowheads="1"/>
          </p:cNvSpPr>
          <p:nvPr/>
        </p:nvSpPr>
        <p:spPr bwMode="auto">
          <a:xfrm>
            <a:off x="971550" y="1212850"/>
            <a:ext cx="2808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l-GR" sz="1400" b="1">
                <a:solidFill>
                  <a:srgbClr val="00B0F0"/>
                </a:solidFill>
                <a:latin typeface="Arial" panose="020B0604020202020204" pitchFamily="34" charset="0"/>
              </a:rPr>
              <a:t>Προσοχή</a:t>
            </a:r>
            <a:r>
              <a:rPr lang="el-GR" sz="1400">
                <a:solidFill>
                  <a:srgbClr val="00B0F0"/>
                </a:solidFill>
                <a:latin typeface="Arial" panose="020B0604020202020204" pitchFamily="34" charset="0"/>
              </a:rPr>
              <a:t>: δεν υπάρχει 1-1 αντιστοιχία ανάμεσα σε περιβάλλοντα ΤΠΕ και Διδακτικές στρατηγικές</a:t>
            </a:r>
          </a:p>
        </p:txBody>
      </p:sp>
      <p:sp>
        <p:nvSpPr>
          <p:cNvPr id="84999" name="TextBox 3"/>
          <p:cNvSpPr txBox="1">
            <a:spLocks noChangeArrowheads="1"/>
          </p:cNvSpPr>
          <p:nvPr/>
        </p:nvSpPr>
        <p:spPr bwMode="auto">
          <a:xfrm>
            <a:off x="250825" y="5445125"/>
            <a:ext cx="2017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l-G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Συμπεριφοριστικές διδακτικές στρατηγικές</a:t>
            </a:r>
          </a:p>
        </p:txBody>
      </p:sp>
      <p:sp>
        <p:nvSpPr>
          <p:cNvPr id="85000" name="TextBox 9"/>
          <p:cNvSpPr txBox="1">
            <a:spLocks noChangeArrowheads="1"/>
          </p:cNvSpPr>
          <p:nvPr/>
        </p:nvSpPr>
        <p:spPr bwMode="auto">
          <a:xfrm>
            <a:off x="6804025" y="5445125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l-GR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Εποικοδομιστικές διδακτικές στρατηγικές</a:t>
            </a:r>
          </a:p>
        </p:txBody>
      </p:sp>
      <p:sp>
        <p:nvSpPr>
          <p:cNvPr id="85001" name="TextBox 10"/>
          <p:cNvSpPr txBox="1">
            <a:spLocks noChangeArrowheads="1"/>
          </p:cNvSpPr>
          <p:nvPr/>
        </p:nvSpPr>
        <p:spPr bwMode="auto">
          <a:xfrm>
            <a:off x="2268538" y="5473700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Κοινωνικογνωστικές</a:t>
            </a:r>
            <a:r>
              <a:rPr lang="el-GR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διδακτικές στρατηγικές</a:t>
            </a: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3132138" y="4941888"/>
            <a:ext cx="431800" cy="531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4762500" y="4941888"/>
            <a:ext cx="935038" cy="531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4" name="TextBox 15"/>
          <p:cNvSpPr txBox="1">
            <a:spLocks noChangeArrowheads="1"/>
          </p:cNvSpPr>
          <p:nvPr/>
        </p:nvSpPr>
        <p:spPr bwMode="auto">
          <a:xfrm>
            <a:off x="4595813" y="5473700"/>
            <a:ext cx="2203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Κοινωνικοπολιτισμικές διδακτικές στρατηγικές</a:t>
            </a:r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900113" y="4941888"/>
            <a:ext cx="0" cy="503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endCxn id="85000" idx="0"/>
          </p:cNvCxnSpPr>
          <p:nvPr/>
        </p:nvCxnSpPr>
        <p:spPr>
          <a:xfrm>
            <a:off x="7740650" y="5013325"/>
            <a:ext cx="71438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 flipH="1">
            <a:off x="4284663" y="5013325"/>
            <a:ext cx="2735262" cy="4603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392612" cy="7921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87338" y="1584325"/>
            <a:ext cx="92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Ασκήσεις</a:t>
            </a:r>
            <a:endParaRPr lang="en-GB" sz="160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390650" y="1612900"/>
            <a:ext cx="144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Καθοδήγηση</a:t>
            </a:r>
            <a:endParaRPr lang="en-GB" sz="1600" b="1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280988" y="2136775"/>
            <a:ext cx="201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Εκπαιδευτικά παιγνίδια</a:t>
            </a:r>
            <a:endParaRPr lang="en-GB" sz="140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909763" y="1970088"/>
            <a:ext cx="1106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Πολυμέσα</a:t>
            </a:r>
            <a:endParaRPr lang="en-GB" sz="160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17488" y="2540000"/>
            <a:ext cx="314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 i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Έμπειρα διδακτικά συστήματα</a:t>
            </a:r>
            <a:endParaRPr lang="en-GB" sz="1600" b="1" i="1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4710113" y="1311275"/>
            <a:ext cx="121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υπερμέσα</a:t>
            </a:r>
            <a:endParaRPr lang="en-GB" sz="1600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180138" y="1320800"/>
            <a:ext cx="188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200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Εικονική πραγματικότητα</a:t>
            </a:r>
            <a:endParaRPr lang="en-GB" sz="1200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819775" y="1987550"/>
            <a:ext cx="213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0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προσομοιώσεις</a:t>
            </a:r>
            <a:endParaRPr lang="en-GB" sz="20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761163" y="2341563"/>
            <a:ext cx="203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μοντελοποιήσεις</a:t>
            </a:r>
            <a:endParaRPr lang="en-GB" sz="18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438775" y="3705225"/>
            <a:ext cx="289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Εκπαιδευτική ρομποτική</a:t>
            </a:r>
            <a:endParaRPr lang="en-GB" sz="18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6677025" y="4098925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Προγραμματισμός</a:t>
            </a:r>
            <a:endParaRPr lang="en-GB" sz="16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5081588" y="2665413"/>
            <a:ext cx="294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Εικονικά Εργαστήρια </a:t>
            </a:r>
            <a:r>
              <a:rPr lang="fr-F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</a:t>
            </a:r>
            <a:r>
              <a:rPr lang="en-US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MBL</a:t>
            </a:r>
            <a:r>
              <a:rPr lang="fr-F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  <a:endParaRPr lang="en-GB" sz="16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36550" y="5302250"/>
            <a:ext cx="443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i="1">
                <a:latin typeface="Arial" panose="020B0604020202020204" pitchFamily="34" charset="0"/>
                <a:ea typeface="MS PGothic" panose="020B0600070205080204" pitchFamily="34" charset="-128"/>
              </a:rPr>
              <a:t>Λογισμικό παραγωγικότητας </a:t>
            </a:r>
            <a:endParaRPr lang="en-GB" sz="2400" b="1" i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4606925" y="5426075"/>
            <a:ext cx="4175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latin typeface="Arial" panose="020B0604020202020204" pitchFamily="34" charset="0"/>
                <a:ea typeface="MS PGothic" panose="020B0600070205080204" pitchFamily="34" charset="-128"/>
              </a:rPr>
              <a:t> Εργαλεία επικοινωνίας και συνεργασίας</a:t>
            </a:r>
            <a:endParaRPr lang="en-GB" sz="16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4775200" y="4999038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Μηχανές αναζήτησης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3606800" y="895350"/>
            <a:ext cx="0" cy="35417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6418263" y="3041650"/>
            <a:ext cx="1460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Μικρόκοσμοι</a:t>
            </a:r>
            <a:endParaRPr lang="en-GB" sz="16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493713" y="4941888"/>
            <a:ext cx="209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Εγκυκλοπαίδειες</a:t>
            </a:r>
            <a:r>
              <a:rPr lang="fr-FR" sz="1400">
                <a:latin typeface="Arial" panose="020B0604020202020204" pitchFamily="34" charset="0"/>
                <a:ea typeface="MS PGothic" panose="020B0600070205080204" pitchFamily="34" charset="-128"/>
              </a:rPr>
              <a:t>- </a:t>
            </a:r>
            <a:r>
              <a:rPr lang="el-GR" sz="1400">
                <a:latin typeface="Arial" panose="020B0604020202020204" pitchFamily="34" charset="0"/>
                <a:ea typeface="MS PGothic" panose="020B0600070205080204" pitchFamily="34" charset="-128"/>
              </a:rPr>
              <a:t>λεξικά</a:t>
            </a:r>
            <a:endParaRPr lang="en-GB" sz="1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3794125" y="3067050"/>
            <a:ext cx="1833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Κινητά συστήματα</a:t>
            </a:r>
            <a:endParaRPr lang="en-GB" sz="1600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60325" y="1109663"/>
            <a:ext cx="3275013" cy="1957387"/>
            <a:chOff x="204" y="261"/>
            <a:chExt cx="2358" cy="1978"/>
          </a:xfrm>
        </p:grpSpPr>
        <p:sp>
          <p:nvSpPr>
            <p:cNvPr id="42028" name="AutoShape 24"/>
            <p:cNvSpPr>
              <a:spLocks noChangeArrowheads="1"/>
            </p:cNvSpPr>
            <p:nvPr/>
          </p:nvSpPr>
          <p:spPr bwMode="auto">
            <a:xfrm>
              <a:off x="204" y="651"/>
              <a:ext cx="2358" cy="1588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sz="1800">
                <a:latin typeface="Arial" panose="020B0604020202020204" pitchFamily="34" charset="0"/>
              </a:endParaRPr>
            </a:p>
          </p:txBody>
        </p:sp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687" y="261"/>
              <a:ext cx="172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l-G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συμπεριφορισμός</a:t>
              </a:r>
              <a:endPara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</p:grpSp>
      <p:grpSp>
        <p:nvGrpSpPr>
          <p:cNvPr id="42008" name="Group 26"/>
          <p:cNvGrpSpPr>
            <a:grpSpLocks/>
          </p:cNvGrpSpPr>
          <p:nvPr/>
        </p:nvGrpSpPr>
        <p:grpSpPr bwMode="auto">
          <a:xfrm>
            <a:off x="3689350" y="722313"/>
            <a:ext cx="5076825" cy="3686175"/>
            <a:chOff x="2639" y="445"/>
            <a:chExt cx="3094" cy="2787"/>
          </a:xfrm>
        </p:grpSpPr>
        <p:sp>
          <p:nvSpPr>
            <p:cNvPr id="42026" name="AutoShape 27"/>
            <p:cNvSpPr>
              <a:spLocks noChangeArrowheads="1"/>
            </p:cNvSpPr>
            <p:nvPr/>
          </p:nvSpPr>
          <p:spPr bwMode="auto">
            <a:xfrm rot="10800000">
              <a:off x="2639" y="790"/>
              <a:ext cx="3080" cy="2442"/>
            </a:xfrm>
            <a:prstGeom prst="wedgeRoundRectCallout">
              <a:avLst>
                <a:gd name="adj1" fmla="val 1630"/>
                <a:gd name="adj2" fmla="val 61023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sz="1800">
                <a:latin typeface="Arial" panose="020B0604020202020204" pitchFamily="34" charset="0"/>
              </a:endParaRPr>
            </a:p>
          </p:txBody>
        </p:sp>
        <p:sp>
          <p:nvSpPr>
            <p:cNvPr id="4" name="Text Box 28"/>
            <p:cNvSpPr txBox="1">
              <a:spLocks noChangeArrowheads="1"/>
            </p:cNvSpPr>
            <p:nvPr/>
          </p:nvSpPr>
          <p:spPr bwMode="auto">
            <a:xfrm>
              <a:off x="4406" y="445"/>
              <a:ext cx="1327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000" b="1" dirty="0" err="1" smtClean="0">
                  <a:solidFill>
                    <a:srgbClr val="42551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εποικοδομισμός</a:t>
              </a:r>
              <a:endParaRPr lang="en-GB" b="1" dirty="0" smtClean="0">
                <a:solidFill>
                  <a:srgbClr val="4255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</p:grpSp>
      <p:grpSp>
        <p:nvGrpSpPr>
          <p:cNvPr id="42009" name="Group 29"/>
          <p:cNvGrpSpPr>
            <a:grpSpLocks/>
          </p:cNvGrpSpPr>
          <p:nvPr/>
        </p:nvGrpSpPr>
        <p:grpSpPr bwMode="auto">
          <a:xfrm>
            <a:off x="323850" y="4724400"/>
            <a:ext cx="8712200" cy="1651000"/>
            <a:chOff x="204" y="3294"/>
            <a:chExt cx="5488" cy="743"/>
          </a:xfrm>
        </p:grpSpPr>
        <p:sp>
          <p:nvSpPr>
            <p:cNvPr id="42024" name="AutoShape 30"/>
            <p:cNvSpPr>
              <a:spLocks noChangeArrowheads="1"/>
            </p:cNvSpPr>
            <p:nvPr/>
          </p:nvSpPr>
          <p:spPr bwMode="auto">
            <a:xfrm>
              <a:off x="204" y="3294"/>
              <a:ext cx="5488" cy="544"/>
            </a:xfrm>
            <a:prstGeom prst="wedgeRoundRectCallout">
              <a:avLst>
                <a:gd name="adj1" fmla="val -43750"/>
                <a:gd name="adj2" fmla="val 93384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sz="1800">
                <a:latin typeface="Arial" panose="020B0604020202020204" pitchFamily="34" charset="0"/>
              </a:endParaRPr>
            </a:p>
          </p:txBody>
        </p:sp>
        <p:sp>
          <p:nvSpPr>
            <p:cNvPr id="29727" name="Text Box 31"/>
            <p:cNvSpPr txBox="1">
              <a:spLocks noChangeArrowheads="1"/>
            </p:cNvSpPr>
            <p:nvPr/>
          </p:nvSpPr>
          <p:spPr bwMode="auto">
            <a:xfrm>
              <a:off x="876" y="3857"/>
              <a:ext cx="478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l-GR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Κοινωνικο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-</a:t>
              </a:r>
              <a:r>
                <a:rPr lang="el-GR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εποικοδομιστική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 &amp; </a:t>
              </a:r>
              <a:r>
                <a:rPr lang="el-GR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Κοινωνικοπολιτισμική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 θεωρία</a:t>
              </a:r>
              <a:endPara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endParaRPr>
            </a:p>
          </p:txBody>
        </p:sp>
      </p:grpSp>
      <p:sp>
        <p:nvSpPr>
          <p:cNvPr id="42010" name="Slide Number Placeholder 3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B8E03B-264B-411A-8EC2-DDC7AA01B7DC}" type="slidenum">
              <a:rPr lang="en-US" sz="1200" smtClean="0">
                <a:solidFill>
                  <a:srgbClr val="B5A788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 smtClean="0">
              <a:solidFill>
                <a:srgbClr val="B5A788"/>
              </a:solidFill>
              <a:ea typeface="MS PGothic" panose="020B0600070205080204" pitchFamily="34" charset="-128"/>
            </a:endParaRPr>
          </a:p>
        </p:txBody>
      </p:sp>
      <p:sp>
        <p:nvSpPr>
          <p:cNvPr id="42011" name="Text Box 10"/>
          <p:cNvSpPr txBox="1">
            <a:spLocks noChangeArrowheads="1"/>
          </p:cNvSpPr>
          <p:nvPr/>
        </p:nvSpPr>
        <p:spPr bwMode="auto">
          <a:xfrm>
            <a:off x="6553200" y="1655763"/>
            <a:ext cx="1700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οπτικοποιήσεις</a:t>
            </a:r>
            <a:endParaRPr lang="en-GB" sz="16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12" name="Text Box 10"/>
          <p:cNvSpPr txBox="1">
            <a:spLocks noChangeArrowheads="1"/>
          </p:cNvSpPr>
          <p:nvPr/>
        </p:nvSpPr>
        <p:spPr bwMode="auto">
          <a:xfrm>
            <a:off x="3863975" y="1720850"/>
            <a:ext cx="207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600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Εννοιολογικοί χάρτες</a:t>
            </a:r>
            <a:endParaRPr lang="en-GB" sz="1600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117600" y="3135313"/>
            <a:ext cx="262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Γνωστική Επιστήμη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37" name="Τίτλος 1"/>
          <p:cNvSpPr txBox="1">
            <a:spLocks/>
          </p:cNvSpPr>
          <p:nvPr/>
        </p:nvSpPr>
        <p:spPr>
          <a:xfrm>
            <a:off x="1036638" y="46038"/>
            <a:ext cx="7499350" cy="86995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l-GR" sz="3200" smtClean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MS PGothic" pitchFamily="34" charset="-128"/>
              </a:rPr>
              <a:t>Κατηγορίες λογισμικού</a:t>
            </a:r>
            <a:endParaRPr lang="el-GR" sz="3200" dirty="0" smtClean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42015" name="Text Box 17"/>
          <p:cNvSpPr txBox="1">
            <a:spLocks noChangeArrowheads="1"/>
          </p:cNvSpPr>
          <p:nvPr/>
        </p:nvSpPr>
        <p:spPr bwMode="auto">
          <a:xfrm>
            <a:off x="6694488" y="4941888"/>
            <a:ext cx="2522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Κοινωνικό </a:t>
            </a:r>
            <a:r>
              <a:rPr lang="fr-FR" sz="2400" b="1">
                <a:latin typeface="Arial" panose="020B0604020202020204" pitchFamily="34" charset="0"/>
                <a:ea typeface="MS PGothic" panose="020B0600070205080204" pitchFamily="34" charset="-128"/>
              </a:rPr>
              <a:t>Web</a:t>
            </a:r>
            <a:r>
              <a:rPr lang="el-GR" sz="24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GB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16" name="Text Box 15"/>
          <p:cNvSpPr txBox="1">
            <a:spLocks noChangeArrowheads="1"/>
          </p:cNvSpPr>
          <p:nvPr/>
        </p:nvSpPr>
        <p:spPr bwMode="auto">
          <a:xfrm>
            <a:off x="2928938" y="5033963"/>
            <a:ext cx="159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" panose="020B0604020202020204" pitchFamily="34" charset="0"/>
                <a:ea typeface="MS PGothic" panose="020B0600070205080204" pitchFamily="34" charset="-128"/>
              </a:rPr>
              <a:t>Serious Games</a:t>
            </a:r>
            <a:endParaRPr lang="en-GB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73025" y="4581525"/>
            <a:ext cx="896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8" name="TextBox 3"/>
          <p:cNvSpPr txBox="1">
            <a:spLocks noChangeArrowheads="1"/>
          </p:cNvSpPr>
          <p:nvPr/>
        </p:nvSpPr>
        <p:spPr bwMode="auto">
          <a:xfrm>
            <a:off x="6005513" y="336550"/>
            <a:ext cx="307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latin typeface="Arial" panose="020B0604020202020204" pitchFamily="34" charset="0"/>
                <a:ea typeface="MS PGothic" panose="020B0600070205080204" pitchFamily="34" charset="-128"/>
              </a:rPr>
              <a:t>Επικεντρωμένες στο μαθητή</a:t>
            </a:r>
          </a:p>
        </p:txBody>
      </p:sp>
      <p:sp>
        <p:nvSpPr>
          <p:cNvPr id="42019" name="TextBox 42"/>
          <p:cNvSpPr txBox="1">
            <a:spLocks noChangeArrowheads="1"/>
          </p:cNvSpPr>
          <p:nvPr/>
        </p:nvSpPr>
        <p:spPr bwMode="auto">
          <a:xfrm>
            <a:off x="131763" y="3471863"/>
            <a:ext cx="322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latin typeface="Arial" panose="020B0604020202020204" pitchFamily="34" charset="0"/>
                <a:ea typeface="MS PGothic" panose="020B0600070205080204" pitchFamily="34" charset="-128"/>
              </a:rPr>
              <a:t>Επικεντρωμένες στο δάσκαλο</a:t>
            </a:r>
          </a:p>
        </p:txBody>
      </p:sp>
      <p:sp>
        <p:nvSpPr>
          <p:cNvPr id="42020" name="TextBox 42"/>
          <p:cNvSpPr txBox="1">
            <a:spLocks noChangeArrowheads="1"/>
          </p:cNvSpPr>
          <p:nvPr/>
        </p:nvSpPr>
        <p:spPr bwMode="auto">
          <a:xfrm>
            <a:off x="1136650" y="6350000"/>
            <a:ext cx="682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 dirty="0">
                <a:latin typeface="Arial" panose="020B0604020202020204" pitchFamily="34" charset="0"/>
                <a:ea typeface="MS PGothic" panose="020B0600070205080204" pitchFamily="34" charset="-128"/>
              </a:rPr>
              <a:t>Επικεντρωμένες στην έκφραση και την κοινωνική αλληλεπίδραση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336550" y="3922713"/>
            <a:ext cx="3922713" cy="884237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1600" dirty="0" err="1"/>
              <a:t>Διαδραστικοί</a:t>
            </a:r>
            <a:r>
              <a:rPr lang="el-GR" sz="1600" dirty="0"/>
              <a:t>  Πίνακες</a:t>
            </a:r>
          </a:p>
          <a:p>
            <a:pPr algn="ctr" eaLnBrk="1" hangingPunct="1">
              <a:defRPr/>
            </a:pPr>
            <a:r>
              <a:rPr lang="el-GR" sz="1600" dirty="0"/>
              <a:t>Πλατφόρμες</a:t>
            </a:r>
            <a:r>
              <a:rPr lang="en-US" sz="1600" dirty="0"/>
              <a:t> </a:t>
            </a:r>
            <a:r>
              <a:rPr lang="el-GR" sz="1600" dirty="0"/>
              <a:t>εξ αποστάσεως</a:t>
            </a:r>
          </a:p>
        </p:txBody>
      </p:sp>
      <p:sp>
        <p:nvSpPr>
          <p:cNvPr id="42022" name="Text Box 14"/>
          <p:cNvSpPr txBox="1">
            <a:spLocks noChangeArrowheads="1"/>
          </p:cNvSpPr>
          <p:nvPr/>
        </p:nvSpPr>
        <p:spPr bwMode="auto">
          <a:xfrm>
            <a:off x="3838575" y="3387725"/>
            <a:ext cx="453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Συστήματα σύνδεσης με το περιβάλλον (π.χ. </a:t>
            </a:r>
            <a:r>
              <a:rPr lang="en-US" sz="14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GPS</a:t>
            </a:r>
            <a:r>
              <a:rPr lang="el-GR" sz="1400" b="1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  <a:endParaRPr lang="en-GB" sz="1400" b="1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023" name="Text Box 9"/>
          <p:cNvSpPr txBox="1">
            <a:spLocks noChangeArrowheads="1"/>
          </p:cNvSpPr>
          <p:nvPr/>
        </p:nvSpPr>
        <p:spPr bwMode="auto">
          <a:xfrm>
            <a:off x="5133975" y="4724400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400">
                <a:solidFill>
                  <a:srgbClr val="4255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Εικονικοί κόσμοι</a:t>
            </a:r>
            <a:endParaRPr lang="en-GB" sz="1400">
              <a:solidFill>
                <a:srgbClr val="42551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9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Συμπεριφοριστικές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143001" y="1597399"/>
            <a:ext cx="7636544" cy="4680520"/>
          </a:xfrm>
        </p:spPr>
        <p:txBody>
          <a:bodyPr/>
          <a:lstStyle/>
          <a:p>
            <a:r>
              <a:rPr lang="el-GR" dirty="0" smtClean="0"/>
              <a:t>Βασίζονται στην θεωρία του Συμπεριφορισμού</a:t>
            </a:r>
          </a:p>
          <a:p>
            <a:r>
              <a:rPr lang="el-GR" dirty="0" smtClean="0"/>
              <a:t>Παρουσίαση της απαραίτητης θεωρίας</a:t>
            </a:r>
          </a:p>
          <a:p>
            <a:r>
              <a:rPr lang="el-GR" dirty="0" smtClean="0"/>
              <a:t>Παροχή πληροφοριών</a:t>
            </a:r>
          </a:p>
          <a:p>
            <a:r>
              <a:rPr lang="el-GR" dirty="0" smtClean="0"/>
              <a:t>Πρακτική και εξάσκηση</a:t>
            </a:r>
          </a:p>
          <a:p>
            <a:pPr lvl="1"/>
            <a:r>
              <a:rPr lang="el-GR" sz="3200" dirty="0" smtClean="0"/>
              <a:t>Εκτέλεση προκαθορισμένων ασκήσεων</a:t>
            </a:r>
          </a:p>
          <a:p>
            <a:r>
              <a:rPr lang="el-GR" dirty="0" smtClean="0"/>
              <a:t>Παρουσίαση επίλυσης προβλημάτων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Παρουσίαση πληροφορίας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67675" cy="464968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Παρουσίαση της απαραίτητης θεωρίας</a:t>
            </a:r>
          </a:p>
          <a:p>
            <a:r>
              <a:rPr lang="el-GR" dirty="0" smtClean="0"/>
              <a:t>Παροχή πληροφοριών</a:t>
            </a:r>
          </a:p>
          <a:p>
            <a:pPr marL="82550" indent="0">
              <a:buNone/>
            </a:pPr>
            <a:endParaRPr lang="el-GR" dirty="0" smtClean="0"/>
          </a:p>
          <a:p>
            <a:pPr marL="82550" indent="0">
              <a:buNone/>
            </a:pPr>
            <a:r>
              <a:rPr lang="el-GR" b="1" dirty="0" smtClean="0"/>
              <a:t>Υπολογιστικά εργαλεία &amp; περιβάλλοντα</a:t>
            </a:r>
          </a:p>
          <a:p>
            <a:r>
              <a:rPr lang="el-GR" dirty="0" smtClean="0"/>
              <a:t>Λογισμικά καθοδήγησης </a:t>
            </a:r>
          </a:p>
          <a:p>
            <a:r>
              <a:rPr lang="el-GR" dirty="0" smtClean="0"/>
              <a:t>Λογισμικά πολυμέσων </a:t>
            </a:r>
          </a:p>
          <a:p>
            <a:r>
              <a:rPr lang="el-GR" dirty="0" smtClean="0"/>
              <a:t>Λογισμικά υπερμέσων </a:t>
            </a:r>
          </a:p>
          <a:p>
            <a:r>
              <a:rPr lang="el-GR" dirty="0" smtClean="0"/>
              <a:t>Εγκυκλοπαίδειες 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Εξάσκηση και Πρακτική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220075" cy="5410200"/>
          </a:xfrm>
        </p:spPr>
        <p:txBody>
          <a:bodyPr/>
          <a:lstStyle/>
          <a:p>
            <a:r>
              <a:rPr lang="el-GR" sz="2800" dirty="0" smtClean="0"/>
              <a:t>Πρακτική και εξάσκηση</a:t>
            </a:r>
          </a:p>
          <a:p>
            <a:pPr lvl="1"/>
            <a:r>
              <a:rPr lang="el-GR" dirty="0" smtClean="0"/>
              <a:t>Εκτέλεση προκαθορισμένων ασκήσεων για την τελειοποίηση </a:t>
            </a:r>
            <a:r>
              <a:rPr lang="el-GR" dirty="0" err="1" smtClean="0"/>
              <a:t>αποκτηθέντων</a:t>
            </a:r>
            <a:r>
              <a:rPr lang="el-GR" dirty="0" smtClean="0"/>
              <a:t> γνώσεων ή για να επανάληψη προηγούμενων ικανοτήτων</a:t>
            </a:r>
          </a:p>
          <a:p>
            <a:r>
              <a:rPr lang="el-GR" dirty="0" smtClean="0"/>
              <a:t>Λογισμικά εξάσκησης και πρακτικής</a:t>
            </a:r>
          </a:p>
          <a:p>
            <a:r>
              <a:rPr lang="el-GR" dirty="0" smtClean="0"/>
              <a:t>Λογισμικά προσομοίωσης (όταν ήδη ο μαθητής έχει κατανοήσει το μοντέλο και απλώς εξασκείται με αυτό)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Παρουσίαση επίλυσης προβλήματος</a:t>
            </a:r>
            <a:endParaRPr lang="el-GR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609600" y="1394619"/>
            <a:ext cx="8259475" cy="4933950"/>
          </a:xfrm>
        </p:spPr>
        <p:txBody>
          <a:bodyPr/>
          <a:lstStyle/>
          <a:p>
            <a:pPr lvl="1"/>
            <a:r>
              <a:rPr lang="el-GR" dirty="0" smtClean="0"/>
              <a:t>Παρουσίαση επίλυσης απλών προβλημάτων από τον εκπαιδευτικό, για την αντιμετώπιση των πιο σύνθετων από τους μαθητές.</a:t>
            </a:r>
          </a:p>
          <a:p>
            <a:pPr lvl="1"/>
            <a:r>
              <a:rPr lang="el-GR" dirty="0" smtClean="0"/>
              <a:t>Παρουσίαση επίλυσης παρόμοιων προβλημάτων από τον εκπαιδευτικό.</a:t>
            </a:r>
          </a:p>
          <a:p>
            <a:pPr lvl="1"/>
            <a:r>
              <a:rPr lang="el-GR" sz="3200" dirty="0" smtClean="0"/>
              <a:t>Χρήση από τον εκπαιδευτικό </a:t>
            </a:r>
          </a:p>
          <a:p>
            <a:pPr lvl="2"/>
            <a:r>
              <a:rPr lang="el-GR" sz="2800" dirty="0" smtClean="0"/>
              <a:t>Λογισμικά οπτικοποίησης </a:t>
            </a:r>
          </a:p>
          <a:p>
            <a:pPr lvl="2"/>
            <a:r>
              <a:rPr lang="el-GR" sz="2800" dirty="0" smtClean="0"/>
              <a:t>Λογισμικά προσομοίωσης</a:t>
            </a:r>
          </a:p>
          <a:p>
            <a:pPr lvl="2"/>
            <a:r>
              <a:rPr lang="el-GR" sz="2800" dirty="0" smtClean="0"/>
              <a:t>Λογισμικά μοντελοποίησης </a:t>
            </a:r>
          </a:p>
        </p:txBody>
      </p:sp>
      <p:sp>
        <p:nvSpPr>
          <p:cNvPr id="8704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4BA8B-96BC-4A18-8C84-7E738AAAB5E1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Εποικοδομιστικές</a:t>
            </a:r>
            <a:r>
              <a:rPr lang="el-GR" sz="4400" dirty="0" smtClean="0"/>
              <a:t> διδακτικές στρατηγικές</a:t>
            </a: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4000" dirty="0" smtClean="0"/>
              <a:t>Βασίζονται στη θεωρία του </a:t>
            </a:r>
            <a:r>
              <a:rPr lang="el-GR" sz="4000" dirty="0" err="1" smtClean="0"/>
              <a:t>εποικοδομισμού</a:t>
            </a:r>
            <a:endParaRPr lang="el-GR" sz="4000" dirty="0" smtClean="0"/>
          </a:p>
          <a:p>
            <a:pPr lvl="1"/>
            <a:r>
              <a:rPr lang="el-GR" sz="4000" dirty="0" smtClean="0"/>
              <a:t>πειραματισμός</a:t>
            </a:r>
            <a:endParaRPr lang="el-GR" sz="4000" dirty="0"/>
          </a:p>
          <a:p>
            <a:pPr lvl="1"/>
            <a:r>
              <a:rPr lang="el-GR" sz="4000" dirty="0" smtClean="0"/>
              <a:t>Στόχοι - εμπόδια</a:t>
            </a:r>
          </a:p>
          <a:p>
            <a:pPr lvl="1"/>
            <a:r>
              <a:rPr lang="el-GR" sz="4000" dirty="0" smtClean="0"/>
              <a:t>διερεύνηση</a:t>
            </a:r>
            <a:endParaRPr lang="el-GR" sz="4000" dirty="0"/>
          </a:p>
          <a:p>
            <a:pPr lvl="1"/>
            <a:r>
              <a:rPr lang="el-GR" sz="4000" dirty="0" smtClean="0"/>
              <a:t>Ανακάλυψη</a:t>
            </a:r>
          </a:p>
          <a:p>
            <a:pPr lvl="1"/>
            <a:r>
              <a:rPr lang="el-GR" sz="4000" dirty="0" smtClean="0"/>
              <a:t>επίλυση </a:t>
            </a:r>
            <a:r>
              <a:rPr lang="el-GR" sz="4000" dirty="0"/>
              <a:t>προβλήματος</a:t>
            </a:r>
          </a:p>
          <a:p>
            <a:endParaRPr lang="el-GR" sz="4800" u="sng" dirty="0" smtClean="0"/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Πειραματική προσέγγιση 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Πείραμα</a:t>
            </a:r>
            <a:r>
              <a:rPr lang="el-GR" dirty="0" smtClean="0"/>
              <a:t>: σχετίζεται με την επιστημονική μεθοδολογία (επίλυση προβλήματος και λήψη αποφάσεων – λογισμικά προσομοίωσης και μοντελοποίησης)</a:t>
            </a:r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20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7"/>
            <a:ext cx="826184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Στόχοι - εμπόδια</a:t>
            </a:r>
            <a:endParaRPr lang="el-GR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990600" y="774700"/>
            <a:ext cx="7641600" cy="5678635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sz="2400" u="sng" dirty="0" smtClean="0"/>
          </a:p>
          <a:p>
            <a:r>
              <a:rPr lang="el-GR" sz="2400" u="sng" dirty="0" smtClean="0"/>
              <a:t>Γνωστικές συγκρούσεις</a:t>
            </a:r>
            <a:r>
              <a:rPr lang="el-GR" sz="2400" dirty="0" smtClean="0"/>
              <a:t>: αντίφαση ή ασυμβατότητα ανάμεσα στις ιδέες και στις αναπαραστάσεις του και στις πράξεις του (ανάπτυξη σκέψεων μέσω αρνήσεων).</a:t>
            </a:r>
          </a:p>
          <a:p>
            <a:r>
              <a:rPr lang="el-GR" sz="2400" b="1" dirty="0" smtClean="0"/>
              <a:t>Λογισμικά:</a:t>
            </a:r>
            <a:r>
              <a:rPr lang="el-GR" sz="2400" u="sng" dirty="0" smtClean="0"/>
              <a:t> </a:t>
            </a:r>
            <a:r>
              <a:rPr lang="el-GR" sz="2400" dirty="0" err="1" smtClean="0"/>
              <a:t>οπτικοποιήσεις</a:t>
            </a:r>
            <a:r>
              <a:rPr lang="el-GR" sz="2400" dirty="0" smtClean="0"/>
              <a:t>, εννοιολογική χαρτογράφηση, προσομοιώσεις, μοντελοποιήσεις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725" y="1417638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Προσδιορίζουμε το εμπόδιο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8913" y="1417638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Καθορίζουμε τα χαρακτηριστικά της έννοιας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9225" y="1417638"/>
            <a:ext cx="2000250" cy="10715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Αποσαφηνίζουμε τις δυσκολίες κατανόησης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9225" y="2774951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Εντοπίζουμε τις νοητικές παραστάσεις των δυσκολιών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3163" y="2774951"/>
            <a:ext cx="200025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Προσδιορίζουμε  τις κατάλληλες διδακτικές καταστάσεις</a:t>
            </a:r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3275975" y="1989138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 flipV="1">
            <a:off x="5919163" y="1952626"/>
            <a:ext cx="500062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rot="5400000">
            <a:off x="7277269" y="2631282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  <a:endCxn id="9" idx="3"/>
          </p:cNvCxnSpPr>
          <p:nvPr/>
        </p:nvCxnSpPr>
        <p:spPr>
          <a:xfrm rot="10800000">
            <a:off x="5633413" y="3346451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2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81AF6-2195-4D4E-BCCF-295ADE98741F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21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Διερευνητική μάθηση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066800" y="1124744"/>
            <a:ext cx="7775575" cy="4800600"/>
          </a:xfrm>
        </p:spPr>
        <p:txBody>
          <a:bodyPr>
            <a:normAutofit fontScale="92500"/>
          </a:bodyPr>
          <a:lstStyle/>
          <a:p>
            <a:r>
              <a:rPr lang="el-GR" u="sng" dirty="0" smtClean="0"/>
              <a:t>Διερευνητική </a:t>
            </a:r>
            <a:r>
              <a:rPr lang="el-GR" u="sng" dirty="0" err="1" smtClean="0"/>
              <a:t>διακτική</a:t>
            </a:r>
            <a:r>
              <a:rPr lang="el-GR" u="sng" dirty="0" smtClean="0"/>
              <a:t> στρατηγική </a:t>
            </a:r>
            <a:r>
              <a:rPr lang="el-GR" dirty="0" smtClean="0"/>
              <a:t>(</a:t>
            </a:r>
            <a:r>
              <a:rPr lang="el-GR" dirty="0" err="1" smtClean="0"/>
              <a:t>exploratory</a:t>
            </a:r>
            <a:r>
              <a:rPr lang="el-GR" dirty="0" smtClean="0"/>
              <a:t> </a:t>
            </a:r>
            <a:r>
              <a:rPr lang="el-GR" dirty="0" err="1"/>
              <a:t>learning</a:t>
            </a:r>
            <a:r>
              <a:rPr lang="el-GR" dirty="0" smtClean="0"/>
              <a:t>): σχετίζεται με γενικού τύπου μηχανισμούς σκέψης και υψηλού επιπέδου γνωστικές δεξιότητες (επίλυση προβλήματος και λήψη αποφάσεων)</a:t>
            </a:r>
          </a:p>
          <a:p>
            <a:r>
              <a:rPr lang="el-GR" dirty="0" smtClean="0"/>
              <a:t>Λογισμικά προσομοίωσης</a:t>
            </a:r>
          </a:p>
          <a:p>
            <a:r>
              <a:rPr lang="el-GR" dirty="0" smtClean="0"/>
              <a:t>Λογισμικά μοντελοποίησης </a:t>
            </a:r>
          </a:p>
          <a:p>
            <a:r>
              <a:rPr lang="el-GR" dirty="0" smtClean="0"/>
              <a:t>Ρομποτική </a:t>
            </a:r>
          </a:p>
          <a:p>
            <a:r>
              <a:rPr lang="el-GR" dirty="0" smtClean="0"/>
              <a:t>Προγραμματισμός </a:t>
            </a:r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22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900" b="1" dirty="0"/>
              <a:t>Διερεύνηση σε αυθεντικά προβλήματα</a:t>
            </a:r>
            <a:endParaRPr lang="en-GB" sz="3900" b="1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930275" y="1500188"/>
            <a:ext cx="8213725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800" dirty="0" smtClean="0"/>
              <a:t>Ανάπτυξη στρατηγικών και αξιοποίηση δεξιοτήτων υψηλού επιπέδου (ανάλυση, σύνθεση και  αξιολόγηση πληροφοριών, εμβάθυνση και εφαρμογή γνώσεων) </a:t>
            </a:r>
          </a:p>
          <a:p>
            <a:pPr>
              <a:lnSpc>
                <a:spcPct val="80000"/>
              </a:lnSpc>
            </a:pPr>
            <a:r>
              <a:rPr lang="el-GR" sz="2800" dirty="0" smtClean="0"/>
              <a:t>Ο εκπαιδευτικός καθοδηγητής &amp; υποστηρικτής: </a:t>
            </a:r>
            <a:r>
              <a:rPr lang="el-GR" sz="2800" dirty="0"/>
              <a:t>ενθαρρύνει το μαθητή να εξερευνά και να πειραματίζεται με στόχο να ανακαλύπτει σχέσεις ανάμεσα σε έννοιες και </a:t>
            </a:r>
            <a:r>
              <a:rPr lang="el-GR" sz="2800" dirty="0" smtClean="0"/>
              <a:t>γεγονότα</a:t>
            </a:r>
          </a:p>
          <a:p>
            <a:pPr>
              <a:lnSpc>
                <a:spcPct val="80000"/>
              </a:lnSpc>
            </a:pPr>
            <a:endParaRPr lang="el-GR" sz="28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Οικοδόμηση </a:t>
            </a:r>
            <a:r>
              <a:rPr lang="el-GR" sz="2400" dirty="0"/>
              <a:t>γνώσεων και </a:t>
            </a:r>
            <a:r>
              <a:rPr lang="el-GR" sz="2400" dirty="0" err="1"/>
              <a:t>νοηματοδοτούμενη</a:t>
            </a:r>
            <a:r>
              <a:rPr lang="el-GR" sz="2400" dirty="0"/>
              <a:t> μάθηση μέσω διαθεματικών προσεγγίσεων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Συνεργατική και αλληλεπιδραστική μάθηση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διαμοίραση ιδεών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ανταλλαγή απόψεων και επιχειρημάτων</a:t>
            </a:r>
          </a:p>
          <a:p>
            <a:pPr marL="82550" indent="0">
              <a:lnSpc>
                <a:spcPct val="80000"/>
              </a:lnSpc>
              <a:buNone/>
            </a:pPr>
            <a:endParaRPr lang="el-GR" sz="2800" dirty="0"/>
          </a:p>
          <a:p>
            <a:pPr>
              <a:lnSpc>
                <a:spcPct val="80000"/>
              </a:lnSpc>
            </a:pPr>
            <a:endParaRPr lang="el-GR" sz="2800" dirty="0" smtClean="0"/>
          </a:p>
        </p:txBody>
      </p:sp>
      <p:sp>
        <p:nvSpPr>
          <p:cNvPr id="10650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EF5F3D-970D-45CA-9240-B621E6AA5B8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Διερεύνηση</a:t>
            </a:r>
            <a:endParaRPr lang="en-GB" b="1" dirty="0"/>
          </a:p>
        </p:txBody>
      </p:sp>
      <p:sp>
        <p:nvSpPr>
          <p:cNvPr id="10854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FA212C-F663-404B-8981-613B3168F9CC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6013" y="2492375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Υπόθεση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195513" y="2997200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Πρόβλεψη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987675" y="3573463"/>
            <a:ext cx="194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Έλεγχος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779838" y="4221163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Ερμηνεία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716463" y="4868863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Αναδιατύπωση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580063" y="5445125"/>
            <a:ext cx="220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Επικοινωνία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348038" y="602138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Ανάδραση</a:t>
            </a:r>
            <a:endParaRPr lang="el-GR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356100" y="19891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sz="2400">
                <a:solidFill>
                  <a:schemeClr val="tx2"/>
                </a:solidFill>
                <a:latin typeface="Arial" panose="020B0604020202020204" pitchFamily="34" charset="0"/>
              </a:rPr>
              <a:t>Συνεργασία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19700" y="2205038"/>
            <a:ext cx="2665413" cy="4103687"/>
            <a:chOff x="3288" y="1389"/>
            <a:chExt cx="1679" cy="2585"/>
          </a:xfrm>
        </p:grpSpPr>
        <p:sp>
          <p:nvSpPr>
            <p:cNvPr id="108562" name="Line 15"/>
            <p:cNvSpPr>
              <a:spLocks noChangeShapeType="1"/>
            </p:cNvSpPr>
            <p:nvPr/>
          </p:nvSpPr>
          <p:spPr bwMode="gray">
            <a:xfrm>
              <a:off x="4014" y="1389"/>
              <a:ext cx="95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3" name="Line 18"/>
            <p:cNvSpPr>
              <a:spLocks noChangeShapeType="1"/>
            </p:cNvSpPr>
            <p:nvPr/>
          </p:nvSpPr>
          <p:spPr bwMode="gray">
            <a:xfrm flipH="1">
              <a:off x="4967" y="1389"/>
              <a:ext cx="0" cy="25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4" name="Line 30"/>
            <p:cNvSpPr>
              <a:spLocks noChangeShapeType="1"/>
            </p:cNvSpPr>
            <p:nvPr/>
          </p:nvSpPr>
          <p:spPr bwMode="gray">
            <a:xfrm flipH="1" flipV="1">
              <a:off x="3288" y="3974"/>
              <a:ext cx="167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971550" y="2205038"/>
            <a:ext cx="3313113" cy="4103687"/>
            <a:chOff x="612" y="1389"/>
            <a:chExt cx="2087" cy="2585"/>
          </a:xfrm>
        </p:grpSpPr>
        <p:sp>
          <p:nvSpPr>
            <p:cNvPr id="108559" name="Line 17"/>
            <p:cNvSpPr>
              <a:spLocks noChangeShapeType="1"/>
            </p:cNvSpPr>
            <p:nvPr/>
          </p:nvSpPr>
          <p:spPr bwMode="gray">
            <a:xfrm flipV="1">
              <a:off x="612" y="1389"/>
              <a:ext cx="0" cy="25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0" name="Line 31"/>
            <p:cNvSpPr>
              <a:spLocks noChangeShapeType="1"/>
            </p:cNvSpPr>
            <p:nvPr/>
          </p:nvSpPr>
          <p:spPr bwMode="gray">
            <a:xfrm>
              <a:off x="612" y="1389"/>
              <a:ext cx="208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8561" name="Line 32"/>
            <p:cNvSpPr>
              <a:spLocks noChangeShapeType="1"/>
            </p:cNvSpPr>
            <p:nvPr/>
          </p:nvSpPr>
          <p:spPr bwMode="gray">
            <a:xfrm flipV="1">
              <a:off x="612" y="3974"/>
              <a:ext cx="149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202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smtClean="0"/>
              <a:t>Ανακαλυπτική μάθηση</a:t>
            </a:r>
            <a:endParaRPr lang="el-GR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u="sng" dirty="0" smtClean="0"/>
              <a:t>Ανακάλυψη</a:t>
            </a:r>
            <a:r>
              <a:rPr lang="el-GR" dirty="0" smtClean="0"/>
              <a:t>: κατανόηση των δομών και των επιστημονικών αρχών ενός γνωστικού αντικειμένου (πειραματισμός και πρακτική σε χώρο)</a:t>
            </a:r>
          </a:p>
          <a:p>
            <a:r>
              <a:rPr lang="el-GR" dirty="0"/>
              <a:t>Λογισμικά προσομοίωσης</a:t>
            </a:r>
          </a:p>
          <a:p>
            <a:r>
              <a:rPr lang="el-GR" dirty="0"/>
              <a:t>Λογισμικά μοντελοποίησης </a:t>
            </a:r>
          </a:p>
          <a:p>
            <a:r>
              <a:rPr lang="el-GR" dirty="0"/>
              <a:t>Ρομποτική </a:t>
            </a:r>
          </a:p>
          <a:p>
            <a:r>
              <a:rPr lang="el-GR" dirty="0"/>
              <a:t>Προγραμματισμός</a:t>
            </a:r>
            <a:endParaRPr lang="el-GR" u="sng" dirty="0" smtClean="0"/>
          </a:p>
        </p:txBody>
      </p:sp>
      <p:sp>
        <p:nvSpPr>
          <p:cNvPr id="8806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9B618-0E50-423E-9F9E-D28108547EC8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Ανακάλυψη (ανακαλυπτική μάθηση) (1)</a:t>
            </a:r>
            <a:endParaRPr lang="en-GB" b="1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838201" y="1643063"/>
            <a:ext cx="8096250" cy="4605337"/>
          </a:xfrm>
        </p:spPr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 err="1" smtClean="0"/>
              <a:t>ανακαλυπτική</a:t>
            </a:r>
            <a:r>
              <a:rPr lang="el-GR" sz="2800" dirty="0" smtClean="0"/>
              <a:t> μάθηση (</a:t>
            </a:r>
            <a:r>
              <a:rPr lang="el-GR" sz="2800" dirty="0" err="1" smtClean="0"/>
              <a:t>discovery</a:t>
            </a:r>
            <a:r>
              <a:rPr lang="el-GR" sz="2800" dirty="0" smtClean="0"/>
              <a:t> </a:t>
            </a:r>
            <a:r>
              <a:rPr lang="el-GR" sz="2800" dirty="0" err="1" smtClean="0"/>
              <a:t>learning</a:t>
            </a:r>
            <a:r>
              <a:rPr lang="el-GR" sz="2800" dirty="0" smtClean="0"/>
              <a:t>) </a:t>
            </a:r>
          </a:p>
          <a:p>
            <a:r>
              <a:rPr lang="el-GR" sz="2800" dirty="0" smtClean="0"/>
              <a:t>ψυχολογική προσέγγιση και διδακτική στρατηγική </a:t>
            </a:r>
          </a:p>
          <a:p>
            <a:r>
              <a:rPr lang="el-GR" sz="2800" dirty="0" smtClean="0"/>
              <a:t>δίνει έμφαση </a:t>
            </a:r>
          </a:p>
          <a:p>
            <a:pPr lvl="1"/>
            <a:r>
              <a:rPr lang="el-GR" sz="2400" dirty="0" smtClean="0"/>
              <a:t>στη διευκόλυνση της μάθησης μέσω της κατανόησης των δομών και των επιστημονικών αρχών ενός γνωστικού αντικειμένου, </a:t>
            </a:r>
          </a:p>
          <a:p>
            <a:pPr lvl="1"/>
            <a:r>
              <a:rPr lang="el-GR" sz="2400" dirty="0" smtClean="0"/>
              <a:t>καθώς και στην υιοθέτηση της </a:t>
            </a:r>
            <a:r>
              <a:rPr lang="el-GR" sz="2400" dirty="0" err="1" smtClean="0"/>
              <a:t>ανακαλυπτικής</a:t>
            </a:r>
            <a:r>
              <a:rPr lang="el-GR" sz="2400" dirty="0" smtClean="0"/>
              <a:t> μεθόδου </a:t>
            </a:r>
          </a:p>
          <a:p>
            <a:pPr lvl="1"/>
            <a:r>
              <a:rPr lang="el-GR" sz="2400" dirty="0" smtClean="0"/>
              <a:t>ή της καθοδηγούμενης ανακάλυψης με την ανάπτυξη εσωτερικών κινήτρων μάθησης από το μαθητή</a:t>
            </a:r>
            <a:r>
              <a:rPr lang="el-GR" sz="2000" dirty="0" smtClean="0"/>
              <a:t>.</a:t>
            </a:r>
            <a:endParaRPr lang="en-GB" sz="2000" dirty="0" smtClean="0"/>
          </a:p>
        </p:txBody>
      </p:sp>
      <p:sp>
        <p:nvSpPr>
          <p:cNvPr id="11059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214CB9-4855-4FA8-BB07-5313C9F4392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Ανακάλυψη (ανακαλυπτική μάθηση) (2)</a:t>
            </a:r>
            <a:endParaRPr lang="en-GB" b="1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8024813" cy="4657725"/>
          </a:xfrm>
        </p:spPr>
        <p:txBody>
          <a:bodyPr/>
          <a:lstStyle/>
          <a:p>
            <a:r>
              <a:rPr lang="el-GR" sz="2400" dirty="0" smtClean="0"/>
              <a:t>Αντιτίθεται στη μάθηση μέσω μετάδοσης των γνώσεων</a:t>
            </a:r>
          </a:p>
          <a:p>
            <a:r>
              <a:rPr lang="el-GR" sz="2400" dirty="0" smtClean="0"/>
              <a:t>Στην </a:t>
            </a:r>
            <a:r>
              <a:rPr lang="el-GR" sz="2400" dirty="0" err="1" smtClean="0"/>
              <a:t>ανακαλυπτική</a:t>
            </a:r>
            <a:r>
              <a:rPr lang="el-GR" sz="2400" dirty="0" smtClean="0"/>
              <a:t> μάθηση ο μαθητής εργάζεται με στόχο να ανακαλύψει το αντικείμενο προς μάθηση. </a:t>
            </a:r>
          </a:p>
          <a:p>
            <a:pPr lvl="1"/>
            <a:r>
              <a:rPr lang="el-GR" sz="2400" dirty="0" smtClean="0"/>
              <a:t>Σε αντίθεση με τις τυπικές σχολικές γνώσεις που κατά κανόνα αποκτούνται μέσω μετάδοσης, </a:t>
            </a:r>
            <a:r>
              <a:rPr lang="el-GR" sz="2400" u="sng" dirty="0" smtClean="0"/>
              <a:t>μεγάλο μέρος των γνώσεων που αποκτούμε στην καθημερινή μας ζωή</a:t>
            </a:r>
            <a:r>
              <a:rPr lang="el-GR" sz="2400" dirty="0" smtClean="0"/>
              <a:t> είναι απόρροια της </a:t>
            </a:r>
            <a:r>
              <a:rPr lang="el-GR" sz="2400" dirty="0" err="1" smtClean="0"/>
              <a:t>ανακαλυπτικής</a:t>
            </a:r>
            <a:r>
              <a:rPr lang="el-GR" sz="2400" dirty="0" smtClean="0"/>
              <a:t> μάθησης. </a:t>
            </a:r>
          </a:p>
          <a:p>
            <a:pPr lvl="1"/>
            <a:r>
              <a:rPr lang="el-GR" sz="2400" dirty="0" smtClean="0"/>
              <a:t>Η </a:t>
            </a:r>
            <a:r>
              <a:rPr lang="el-GR" sz="2400" dirty="0" err="1" smtClean="0"/>
              <a:t>ανακαλυπτική</a:t>
            </a:r>
            <a:r>
              <a:rPr lang="el-GR" sz="2400" dirty="0" smtClean="0"/>
              <a:t> μάθηση </a:t>
            </a:r>
            <a:r>
              <a:rPr lang="el-GR" sz="2400" u="sng" dirty="0" smtClean="0"/>
              <a:t>συνδέεται άμεσα με τις εμπειρίες μας</a:t>
            </a:r>
            <a:r>
              <a:rPr lang="el-GR" sz="2400" dirty="0" smtClean="0"/>
              <a:t>, προκύπτει και επηρεάζεται από το πλαίσιο μέσα στο οποίο λαμβάνει χώρα, απορρέει από τον πειραματισμό και την πρακτική.</a:t>
            </a:r>
            <a:endParaRPr lang="en-GB" sz="2400" dirty="0" smtClean="0"/>
          </a:p>
        </p:txBody>
      </p:sp>
      <p:sp>
        <p:nvSpPr>
          <p:cNvPr id="11264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9FD5A-2B75-40DD-BCC1-011E26D8E1F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προσέγγιση του </a:t>
            </a:r>
            <a:r>
              <a:rPr lang="en-GB" dirty="0" smtClean="0"/>
              <a:t>Bruner</a:t>
            </a:r>
            <a:endParaRPr lang="en-GB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i="1" dirty="0" smtClean="0"/>
              <a:t>ανακαλυπτική μάθηση</a:t>
            </a:r>
            <a:endParaRPr lang="en-GB" dirty="0" smtClean="0"/>
          </a:p>
          <a:p>
            <a:pPr lvl="1"/>
            <a:r>
              <a:rPr lang="el-GR" sz="2400" dirty="0" smtClean="0"/>
              <a:t>Έμφαση στην κατανόηση των δομών και των επιστημονικών αρχών ενός γνωστικού αντικειμένου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ανακαλύπτουν αρχές ή αναπτύσσουν δεξιότητες μέσω πειραματισμού και πρακτικής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οικοδομούν τις γνώσεις τους πειραματιζόμενοι σε ένα χώρο και εξαγάγουν κανόνες και συμπεράσματα από τα αποτελέσματα αυτών των εμπειριών</a:t>
            </a:r>
          </a:p>
          <a:p>
            <a:r>
              <a:rPr lang="el-GR" sz="2400" dirty="0" smtClean="0"/>
              <a:t>Η γνωστική ανάπτυξη σχετίζεται με την οικοδόμηση </a:t>
            </a: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</a:rPr>
              <a:t>αναπαραστάσεων</a:t>
            </a:r>
            <a:r>
              <a:rPr lang="el-GR" sz="2400" dirty="0" smtClean="0"/>
              <a:t> και </a:t>
            </a: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</a:rPr>
              <a:t>νοητικών μοντέλων 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869AE0-8ECE-47DA-8B4F-FA804961243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Έρευνα - Πειραματισμός</a:t>
            </a:r>
            <a:endParaRPr lang="en-GB" b="1" dirty="0"/>
          </a:p>
        </p:txBody>
      </p:sp>
      <p:sp>
        <p:nvSpPr>
          <p:cNvPr id="114691" name="Content Placeholder 6"/>
          <p:cNvSpPr>
            <a:spLocks noGrp="1"/>
          </p:cNvSpPr>
          <p:nvPr>
            <p:ph idx="1"/>
          </p:nvPr>
        </p:nvSpPr>
        <p:spPr>
          <a:xfrm>
            <a:off x="838201" y="1447800"/>
            <a:ext cx="8096250" cy="4800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πειραματική διαδικασία αποτελεί μια διδακτική στρατηγική στο πλαίσιο του </a:t>
            </a:r>
            <a:r>
              <a:rPr lang="el-GR" dirty="0" err="1" smtClean="0"/>
              <a:t>εποικοδομισμού</a:t>
            </a:r>
            <a:endParaRPr lang="el-GR" dirty="0" smtClean="0"/>
          </a:p>
          <a:p>
            <a:r>
              <a:rPr lang="el-GR" dirty="0" smtClean="0"/>
              <a:t>Η έρευνα και ο πειραματισμός αποτελούν βασικά συστατικά της επιστημονικής μεθόδου</a:t>
            </a:r>
          </a:p>
          <a:p>
            <a:pPr lvl="1"/>
            <a:r>
              <a:rPr lang="el-GR" dirty="0" smtClean="0"/>
              <a:t>Επιστημονική μέθοδος</a:t>
            </a:r>
          </a:p>
          <a:p>
            <a:pPr lvl="2"/>
            <a:r>
              <a:rPr lang="el-GR" dirty="0" smtClean="0"/>
              <a:t>Παρατήρηση</a:t>
            </a:r>
          </a:p>
          <a:p>
            <a:pPr lvl="2"/>
            <a:r>
              <a:rPr lang="el-GR" dirty="0" smtClean="0"/>
              <a:t>Υπόθεση</a:t>
            </a:r>
          </a:p>
          <a:p>
            <a:pPr lvl="2"/>
            <a:r>
              <a:rPr lang="el-GR" dirty="0" smtClean="0"/>
              <a:t>Πειραματισμός </a:t>
            </a:r>
          </a:p>
          <a:p>
            <a:pPr lvl="1"/>
            <a:endParaRPr lang="en-GB" dirty="0" smtClean="0"/>
          </a:p>
        </p:txBody>
      </p:sp>
      <p:sp>
        <p:nvSpPr>
          <p:cNvPr id="11469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A8C29D-3694-4BDA-ADD1-0C09A2BD987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84010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l-GR" sz="4000" b="1" dirty="0" smtClean="0">
                <a:effectLst/>
              </a:rPr>
              <a:t>Μάθηση μέσω επίλυσης προβλήματος</a:t>
            </a:r>
            <a:endParaRPr lang="en-GB" sz="4000" b="1" dirty="0" smtClean="0">
              <a:effectLst/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533400" y="1571625"/>
            <a:ext cx="8115300" cy="4800600"/>
          </a:xfrm>
        </p:spPr>
        <p:txBody>
          <a:bodyPr/>
          <a:lstStyle/>
          <a:p>
            <a:pPr lvl="1"/>
            <a:r>
              <a:rPr lang="el-GR" dirty="0" smtClean="0"/>
              <a:t>Επίλυση προβλήματος: διδακτική στρατηγική </a:t>
            </a:r>
            <a:r>
              <a:rPr lang="el-GR" dirty="0" err="1" smtClean="0"/>
              <a:t>εποικοδομιστικού</a:t>
            </a:r>
            <a:r>
              <a:rPr lang="el-GR" dirty="0" smtClean="0"/>
              <a:t> τύπου</a:t>
            </a:r>
          </a:p>
          <a:p>
            <a:pPr lvl="2"/>
            <a:r>
              <a:rPr lang="el-GR" dirty="0" smtClean="0"/>
              <a:t>Η μάθηση λαμβάνει χώρα στο πλαίσιο ουσιαστικών και ανοικτού τύπου προβλημάτων</a:t>
            </a:r>
          </a:p>
          <a:p>
            <a:pPr lvl="2"/>
            <a:r>
              <a:rPr lang="el-GR" dirty="0" smtClean="0"/>
              <a:t>Το πρόβλημα οδηγεί τη μάθηση: οι νέες γνώσεις αποκτούνται μέσα από την επίλυση του προβλήματος</a:t>
            </a:r>
          </a:p>
          <a:p>
            <a:pPr lvl="2"/>
            <a:r>
              <a:rPr lang="el-GR" dirty="0" smtClean="0"/>
              <a:t>Οι μαθητές δουλεύουν σε μικρές ομάδες</a:t>
            </a:r>
          </a:p>
          <a:p>
            <a:pPr lvl="2"/>
            <a:r>
              <a:rPr lang="el-GR" dirty="0" smtClean="0"/>
              <a:t>Οι δάσκαλοι έχουν το ρόλο του «</a:t>
            </a:r>
            <a:r>
              <a:rPr lang="el-GR" dirty="0" err="1" smtClean="0"/>
              <a:t>διευκολυντή</a:t>
            </a:r>
            <a:r>
              <a:rPr lang="el-GR" dirty="0" smtClean="0"/>
              <a:t>» της μάθησης</a:t>
            </a:r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12083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A5358A-267A-4CC5-9DC7-0949471639F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Λύνοντας προβλήματα</a:t>
            </a:r>
            <a:endParaRPr lang="en-GB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747713" y="1417638"/>
            <a:ext cx="7862887" cy="4800600"/>
          </a:xfrm>
        </p:spPr>
        <p:txBody>
          <a:bodyPr/>
          <a:lstStyle/>
          <a:p>
            <a:r>
              <a:rPr lang="el-GR" sz="2400" dirty="0" smtClean="0"/>
              <a:t>ο μαθητής πρέπει να έρχεται αντιμέτωπος με προβληματικές καταστάσεις</a:t>
            </a:r>
          </a:p>
          <a:p>
            <a:pPr lvl="1"/>
            <a:r>
              <a:rPr lang="el-GR" sz="2000" dirty="0" smtClean="0"/>
              <a:t>Η επίλυση </a:t>
            </a:r>
            <a:r>
              <a:rPr lang="el-GR" sz="2000" u="sng" dirty="0" smtClean="0"/>
              <a:t>όχι καλά δομημένων </a:t>
            </a:r>
            <a:r>
              <a:rPr lang="el-GR" sz="2000" dirty="0" smtClean="0"/>
              <a:t>προβλημάτων (τα δεδομένα και τα ζητούμενα δεν είναι καλά προσδιορισμένα στην εκφώνηση του προβλήματος) αποτελεί θεμέλιο της γνωστικής ανάπτυξης </a:t>
            </a:r>
            <a:endParaRPr lang="en-GB" sz="2000" dirty="0" smtClean="0"/>
          </a:p>
          <a:p>
            <a:r>
              <a:rPr lang="el-GR" sz="2400" dirty="0" smtClean="0"/>
              <a:t>το αναλυτικό πρόγραμμα πρέπει να οργανώνεται σε σπειροειδή μορφή</a:t>
            </a:r>
          </a:p>
          <a:p>
            <a:pPr lvl="1"/>
            <a:r>
              <a:rPr lang="el-GR" sz="2000" dirty="0" smtClean="0"/>
              <a:t>Προσεγγίζω δηλαδή κάτι σε μία τάξη και το </a:t>
            </a:r>
            <a:r>
              <a:rPr lang="el-GR" sz="2000" dirty="0" err="1" smtClean="0"/>
              <a:t>ξαναπροσεγγίζω</a:t>
            </a:r>
            <a:r>
              <a:rPr lang="el-GR" sz="2000" dirty="0" smtClean="0"/>
              <a:t> σε μεγαλύτερο εύρος και βάθος σε επόμενη τάξη </a:t>
            </a:r>
            <a:endParaRPr lang="en-GB" sz="2000" dirty="0" smtClean="0"/>
          </a:p>
          <a:p>
            <a:r>
              <a:rPr lang="el-GR" sz="2400" dirty="0" smtClean="0"/>
              <a:t>ο δάσκαλος πρέπει να έχει ρόλο </a:t>
            </a:r>
            <a:r>
              <a:rPr lang="el-GR" sz="2400" dirty="0" err="1" smtClean="0"/>
              <a:t>διευκολυντή</a:t>
            </a:r>
            <a:r>
              <a:rPr lang="el-GR" sz="2400" dirty="0" smtClean="0"/>
              <a:t>, εμψυχωτή και συντονιστή στη διαδικασία της μάθησης.</a:t>
            </a:r>
          </a:p>
          <a:p>
            <a:pPr lvl="1"/>
            <a:r>
              <a:rPr lang="el-GR" sz="2000" dirty="0" smtClean="0"/>
              <a:t>Ο δάσκαλος δεν «διδάσκει»  αλλά υποστηρίζει και βοηθά όταν και όπου είναι απαραίτητο </a:t>
            </a:r>
            <a:endParaRPr lang="en-GB" sz="2000" dirty="0" smtClean="0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A9E39-47A3-472E-8695-649B4625406C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Επίλυση προβλήματος (1)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7250" y="1357313"/>
            <a:ext cx="8286750" cy="3000375"/>
          </a:xfrm>
        </p:spPr>
        <p:txBody>
          <a:bodyPr/>
          <a:lstStyle/>
          <a:p>
            <a:r>
              <a:rPr lang="el-GR" sz="2800" smtClean="0"/>
              <a:t>Ανώτερου επιπέδου γνωστική διεργασία</a:t>
            </a:r>
          </a:p>
          <a:p>
            <a:pPr lvl="1"/>
            <a:r>
              <a:rPr lang="el-GR" sz="2400" smtClean="0"/>
              <a:t>εμπερικλείει το συντονισμό ενός συνόλου από απαιτητικές και αλληλοσυνδεόμενες δεξιότητες</a:t>
            </a:r>
          </a:p>
          <a:p>
            <a:r>
              <a:rPr lang="el-GR" sz="2800" smtClean="0"/>
              <a:t>Πότε απαιτείται να λύσω ένα πρόβλημα; </a:t>
            </a:r>
          </a:p>
          <a:p>
            <a:pPr lvl="1"/>
            <a:r>
              <a:rPr lang="el-GR" sz="2400" smtClean="0"/>
              <a:t>Όταν δεν γνωρίζω εκ των προτέρων το πώς από μια αρχική κατάσταση θα οδηγηθώ σε μια τελική κατάσταση</a:t>
            </a:r>
          </a:p>
          <a:p>
            <a:pPr lvl="1"/>
            <a:endParaRPr lang="el-GR" sz="2400" smtClean="0"/>
          </a:p>
          <a:p>
            <a:pPr lvl="1"/>
            <a:endParaRPr lang="el-GR" sz="2400" smtClean="0"/>
          </a:p>
          <a:p>
            <a:endParaRPr lang="el-GR" sz="2800" smtClean="0"/>
          </a:p>
        </p:txBody>
      </p:sp>
      <p:pic>
        <p:nvPicPr>
          <p:cNvPr id="36873" name="Picture 9" descr="C:\Documents and Settings\vkomis\My Documents\Τρέχοντα\2. Courses\2. ΠΤΝ Β' έτος\1. Τεχνολογίες της Πληροφορίας και των Επικοινωνιών στην Εκπαίδευση\Images\reflec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14875"/>
            <a:ext cx="1428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:\Documents and Settings\vkomis\My Documents\Τρέχοντα\2. Courses\2. ΠΤΝ Β' έτος\1. Τεχνολογίες της Πληροφορίας και των Επικοινωνιών στην Εκπαίδευση\Images\PUZZL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3573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C:\Documents and Settings\vkomis\My Documents\Τρέχοντα\2. Courses\2. ΠΤΝ Β' έτος\1. Τεχνολογίες της Πληροφορίας και των Επικοινωνιών στην Εκπαίδευση\Images\thinking_ide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642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5750" y="4357688"/>
            <a:ext cx="8596313" cy="1857375"/>
            <a:chOff x="285750" y="3820352"/>
            <a:chExt cx="8596368" cy="2180398"/>
          </a:xfrm>
        </p:grpSpPr>
        <p:pic>
          <p:nvPicPr>
            <p:cNvPr id="116746" name="Picture 7" descr="C:\Documents and Settings\vkomis\My Documents\Τρέχοντα\2. Courses\2. ΠΤΝ Β' έτος\1. Τεχνολογίες της Πληροφορίας και των Επικοινωνιών στην Εκπαίδευση\Images\Problem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572000"/>
              <a:ext cx="1357313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rved Down Arrow 13"/>
            <p:cNvSpPr/>
            <p:nvPr/>
          </p:nvSpPr>
          <p:spPr>
            <a:xfrm>
              <a:off x="1285881" y="3820352"/>
              <a:ext cx="5572161" cy="78643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16748" name="Group 12"/>
            <p:cNvGrpSpPr>
              <a:grpSpLocks/>
            </p:cNvGrpSpPr>
            <p:nvPr/>
          </p:nvGrpSpPr>
          <p:grpSpPr bwMode="auto">
            <a:xfrm>
              <a:off x="7072313" y="4357694"/>
              <a:ext cx="1809805" cy="1643056"/>
              <a:chOff x="7072313" y="4357694"/>
              <a:chExt cx="1809805" cy="1643056"/>
            </a:xfrm>
          </p:grpSpPr>
          <p:pic>
            <p:nvPicPr>
              <p:cNvPr id="11674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13" y="4714875"/>
                <a:ext cx="1190625" cy="128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50" name="Picture 12" descr="C:\Documents and Settings\vkomis\My Documents\Τρέχοντα\2. Courses\2. ΠΤΝ Β' έτος\1. Τεχνολογίες της Πληροφορίας και των Επικοινωνιών στην Εκπαίδευση\Images\Typakos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5338" y="4357694"/>
                <a:ext cx="666780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6745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C1BFB-E779-4CA9-9C0D-9B3752E509A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Επίλυση προβλήματος (2)</a:t>
            </a:r>
            <a:endParaRPr lang="en-GB" b="1" dirty="0"/>
          </a:p>
        </p:txBody>
      </p:sp>
      <p:sp>
        <p:nvSpPr>
          <p:cNvPr id="118787" name="Content Placeholder 6"/>
          <p:cNvSpPr>
            <a:spLocks noGrp="1"/>
          </p:cNvSpPr>
          <p:nvPr>
            <p:ph idx="1"/>
          </p:nvPr>
        </p:nvSpPr>
        <p:spPr>
          <a:xfrm>
            <a:off x="785813" y="1428750"/>
            <a:ext cx="8005762" cy="4800600"/>
          </a:xfrm>
        </p:spPr>
        <p:txBody>
          <a:bodyPr>
            <a:normAutofit lnSpcReduction="10000"/>
          </a:bodyPr>
          <a:lstStyle/>
          <a:p>
            <a:r>
              <a:rPr lang="el-GR" sz="2800" smtClean="0"/>
              <a:t>Βασική διδακτική στρατηγική στην Πληροφορική</a:t>
            </a:r>
          </a:p>
          <a:p>
            <a:r>
              <a:rPr lang="el-GR" smtClean="0"/>
              <a:t>Βήματα για την επίλυση προβλήματος</a:t>
            </a:r>
          </a:p>
          <a:p>
            <a:r>
              <a:rPr lang="el-GR" sz="2400" smtClean="0"/>
              <a:t>Κατανόηση και αναπαράσταση του προβλήματος (συμπεριλαμβανομένου και του προσδιορισμού των ειδών της πληροφορίας που απαιτείται για τη λύση του) </a:t>
            </a:r>
          </a:p>
          <a:p>
            <a:r>
              <a:rPr lang="el-GR" sz="2400" smtClean="0"/>
              <a:t>Συλλογή και οργάνωση της κατάλληλης και ουσιώδους πληροφορίας</a:t>
            </a:r>
          </a:p>
          <a:p>
            <a:r>
              <a:rPr lang="el-GR" sz="2400" smtClean="0"/>
              <a:t>Κατασκευή και διαχείριση ενός σχεδίου δράσης ή μιας στρατηγικής</a:t>
            </a:r>
          </a:p>
          <a:p>
            <a:r>
              <a:rPr lang="el-GR" sz="2400" smtClean="0"/>
              <a:t>Χρήση διαφόρων εργαλείων επίλυσης προβλήματος</a:t>
            </a:r>
          </a:p>
          <a:p>
            <a:r>
              <a:rPr lang="el-GR" sz="2400" smtClean="0"/>
              <a:t>Συλλογισμός, έλεγχος υποθέσεων και λήψη απόφασης.</a:t>
            </a:r>
            <a:r>
              <a:rPr lang="el-GR" smtClean="0"/>
              <a:t>  </a:t>
            </a:r>
          </a:p>
          <a:p>
            <a:pPr lvl="1"/>
            <a:endParaRPr lang="el-GR" smtClean="0"/>
          </a:p>
          <a:p>
            <a:pPr lvl="1"/>
            <a:endParaRPr lang="el-GR" smtClean="0"/>
          </a:p>
          <a:p>
            <a:endParaRPr lang="el-GR" smtClean="0"/>
          </a:p>
        </p:txBody>
      </p:sp>
      <p:sp>
        <p:nvSpPr>
          <p:cNvPr id="11878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587F33-CAD8-4C0B-A6A6-57099C2C65C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err="1" smtClean="0"/>
              <a:t>Διαθεματική</a:t>
            </a:r>
            <a:r>
              <a:rPr lang="el-GR" b="1" dirty="0" smtClean="0"/>
              <a:t> προσέγγιση</a:t>
            </a:r>
            <a:endParaRPr lang="en-GB" b="1" dirty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1050925" y="1417638"/>
            <a:ext cx="7791450" cy="4800600"/>
          </a:xfrm>
        </p:spPr>
        <p:txBody>
          <a:bodyPr/>
          <a:lstStyle/>
          <a:p>
            <a:r>
              <a:rPr lang="el-GR" sz="2800" dirty="0" smtClean="0"/>
              <a:t>Διαθεματικότητα: η προσέγγιση ενός θέματος από διαφορετικές απόψεις με ολιστικό τρόπο</a:t>
            </a:r>
          </a:p>
          <a:p>
            <a:r>
              <a:rPr lang="el-GR" sz="2800" dirty="0" smtClean="0"/>
              <a:t>η Διαθεματικότητα έχει βασικά χαρακτηριστικά </a:t>
            </a:r>
            <a:endParaRPr lang="el-GR" sz="2400" dirty="0" smtClean="0"/>
          </a:p>
          <a:p>
            <a:r>
              <a:rPr lang="el-GR" sz="2400" dirty="0" smtClean="0"/>
              <a:t>την </a:t>
            </a:r>
            <a:r>
              <a:rPr lang="el-GR" sz="2400" dirty="0" err="1" smtClean="0"/>
              <a:t>ενιαιοποίηση</a:t>
            </a:r>
            <a:r>
              <a:rPr lang="el-GR" sz="2400" dirty="0" smtClean="0"/>
              <a:t> της γνώσης, με την κατάργηση των χωριστών μαθημάτων και την στροφή προς τον </a:t>
            </a:r>
            <a:r>
              <a:rPr lang="el-GR" sz="2400" dirty="0" err="1" smtClean="0"/>
              <a:t>παιδοκεντρισμό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τοποθετεί το μαθητή στο κέντρο της εκπαιδευτικής προσπάθειας και σε αμφίδρομη επικοινωνία και καθιστώντας τον υπεύθυνο της προσωπικής του πορείας και εξέλιξης</a:t>
            </a:r>
            <a:endParaRPr lang="en-GB" sz="2400" dirty="0" smtClean="0"/>
          </a:p>
        </p:txBody>
      </p:sp>
      <p:sp>
        <p:nvSpPr>
          <p:cNvPr id="12288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91DB17-2D43-45F5-81FF-5E478F43D25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16AD8C-242B-41F6-9626-94AF79A5AE16}" type="slidenum">
              <a:rPr lang="el-GR" sz="1200" smtClean="0">
                <a:solidFill>
                  <a:srgbClr val="B5A788"/>
                </a:solidFill>
                <a:latin typeface="Corbel" panose="020B05030202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l-GR" sz="1200" smtClean="0">
              <a:solidFill>
                <a:srgbClr val="B5A788"/>
              </a:solidFill>
              <a:latin typeface="Corbel" panose="020B0503020204020204" pitchFamily="34" charset="0"/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/>
              <a:t>Μάθηση βασισμένη σε δραστηριότητες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714500"/>
            <a:ext cx="8312150" cy="43465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Επιλογή ενός ρεαλιστικού και με νόημα (</a:t>
            </a:r>
            <a:r>
              <a:rPr lang="en-US" sz="2800" dirty="0" smtClean="0"/>
              <a:t>meaningful) </a:t>
            </a:r>
            <a:r>
              <a:rPr lang="el-GR" sz="2800" dirty="0" smtClean="0"/>
              <a:t>πλαισίου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Ανάπτυξη κινήτρου μάθησης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Ενεργητική συμμετοχή του μαθητή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Εποικοδόμηση εννοιών - Εννοιολογική μάθηση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Κριτική σκέψη, Δημιουργική ικανότητα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Εφαρμογή γνώσεων για την επίλυση αυθεντικών προβλημάτων και όχι παθητική χρήση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Ανάπτυξη δεξιοτήτων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Η αξιολόγηση ενσωματωμένη στη μαθησιακή πορεία</a:t>
            </a:r>
          </a:p>
        </p:txBody>
      </p:sp>
    </p:spTree>
    <p:extLst>
      <p:ext uri="{BB962C8B-B14F-4D97-AF65-F5344CB8AC3E}">
        <p14:creationId xmlns:p14="http://schemas.microsoft.com/office/powerpoint/2010/main" val="9650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Κοινωνικογνωστικές</a:t>
            </a:r>
            <a:r>
              <a:rPr lang="el-GR" sz="4400" dirty="0" smtClean="0"/>
              <a:t> </a:t>
            </a:r>
            <a:br>
              <a:rPr lang="el-GR" sz="4400" dirty="0" smtClean="0"/>
            </a:br>
            <a:r>
              <a:rPr lang="el-GR" sz="4400" dirty="0" smtClean="0"/>
              <a:t>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1000125" y="1285875"/>
            <a:ext cx="7858125" cy="4800600"/>
          </a:xfrm>
        </p:spPr>
        <p:txBody>
          <a:bodyPr/>
          <a:lstStyle/>
          <a:p>
            <a:r>
              <a:rPr lang="el-GR" sz="2800" dirty="0" smtClean="0"/>
              <a:t>Συνεργατική επίλυση προβλήματος</a:t>
            </a:r>
          </a:p>
          <a:p>
            <a:r>
              <a:rPr lang="el-GR" sz="2800" dirty="0" err="1" smtClean="0"/>
              <a:t>Κοινωνιογνωστικές</a:t>
            </a:r>
            <a:r>
              <a:rPr lang="el-GR" sz="2800" dirty="0" smtClean="0"/>
              <a:t> συγκρούσεις</a:t>
            </a:r>
            <a:endParaRPr lang="el-GR" dirty="0" smtClean="0"/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 smtClean="0">
                <a:effectLst/>
              </a:rPr>
              <a:t>Συνεργατική επίλυση </a:t>
            </a:r>
            <a:r>
              <a:rPr lang="el-GR" sz="4400" b="1" dirty="0">
                <a:effectLst/>
              </a:rPr>
              <a:t>προβλήματος</a:t>
            </a:r>
            <a:r>
              <a:rPr lang="el-GR" sz="4400" dirty="0" smtClean="0"/>
              <a:t/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762000" y="1417637"/>
            <a:ext cx="8096250" cy="4668837"/>
          </a:xfrm>
        </p:spPr>
        <p:txBody>
          <a:bodyPr/>
          <a:lstStyle/>
          <a:p>
            <a:r>
              <a:rPr lang="el-GR" sz="2800" dirty="0" smtClean="0"/>
              <a:t>ανάπτυξη στρατηγικών και εγκαθίδρυση διαδικασιών σύνδεσης αρχικής και τελικής κατάστασης ενός ανοικτού τύπου προβλήματος.</a:t>
            </a:r>
          </a:p>
          <a:p>
            <a:pPr lvl="2"/>
            <a:r>
              <a:rPr lang="el-GR" dirty="0" smtClean="0"/>
              <a:t> διερευνητική και ενεργητική κατασκευή επίλυσης, επίλυση δύσκολου προβλήματος, κατασκευή προβλήματος</a:t>
            </a:r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dirty="0" err="1"/>
              <a:t>Κοινωνιογνωστικές</a:t>
            </a:r>
            <a:r>
              <a:rPr lang="el-GR" sz="4400" dirty="0"/>
              <a:t> συγκρούσεις</a:t>
            </a:r>
            <a:endParaRPr lang="el-GR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762001" y="1285875"/>
            <a:ext cx="8096250" cy="4800600"/>
          </a:xfrm>
        </p:spPr>
        <p:txBody>
          <a:bodyPr/>
          <a:lstStyle/>
          <a:p>
            <a:r>
              <a:rPr lang="el-GR" sz="3600" dirty="0" smtClean="0"/>
              <a:t>σύγκρουση κοινωνικής επικοινωνίας ανάμεσα σε υποκείμενα ίδιου ή διαφορετικού γνωστικού επιπέδου. </a:t>
            </a:r>
          </a:p>
          <a:p>
            <a:pPr lvl="2"/>
            <a:r>
              <a:rPr lang="el-GR" sz="3200" dirty="0" smtClean="0"/>
              <a:t>αντιφατικές καταφάσεις, λανθασμένες αντιλήψεις</a:t>
            </a:r>
          </a:p>
        </p:txBody>
      </p:sp>
      <p:sp>
        <p:nvSpPr>
          <p:cNvPr id="13517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83984-BD57-4D4E-A9C9-B14EC5A86DDA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err="1" smtClean="0"/>
              <a:t>Κοινωνικοπολιτισμικές</a:t>
            </a:r>
            <a:r>
              <a:rPr lang="el-GR" sz="4400" dirty="0" smtClean="0"/>
              <a:t> διδακτικές στρατηγικές</a:t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l-GR" dirty="0" smtClean="0"/>
              <a:t>Συμμετοχή σε ομάδες συζήτησης </a:t>
            </a:r>
          </a:p>
          <a:p>
            <a:r>
              <a:rPr lang="el-GR" dirty="0" smtClean="0"/>
              <a:t>Συνεργατική δραστηριότητα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76250"/>
            <a:ext cx="8101013" cy="682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Σκοπός</a:t>
            </a:r>
            <a:endParaRPr lang="en-US" sz="4000" b="1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71600"/>
            <a:ext cx="7386638" cy="44513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Ν</a:t>
            </a:r>
            <a:r>
              <a:rPr lang="en-GB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α πα</a:t>
            </a:r>
            <a:r>
              <a:rPr lang="en-GB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ρουσι</a:t>
            </a:r>
            <a:r>
              <a:rPr lang="en-GB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αστούν και να αναλυθούν συνοπτικά οι βασικές </a:t>
            </a:r>
            <a:r>
              <a:rPr lang="el-GR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διδακτικές στρατηγικές κατά τη σχεδίαση εκπαιδευτικών σεναρίων με τις ΤΠΕ</a:t>
            </a:r>
            <a:r>
              <a:rPr lang="en-GB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800" dirty="0"/>
              <a:t>Συμπεριφοριστικές διδακτικές στρατηγικές</a:t>
            </a:r>
          </a:p>
          <a:p>
            <a:r>
              <a:rPr lang="el-GR" sz="2800" dirty="0" err="1"/>
              <a:t>Εποικοδομιστικές</a:t>
            </a:r>
            <a:r>
              <a:rPr lang="el-GR" sz="2800" dirty="0"/>
              <a:t> διδακτικές στρατηγικές </a:t>
            </a:r>
          </a:p>
          <a:p>
            <a:r>
              <a:rPr lang="el-GR" sz="2800" dirty="0" err="1"/>
              <a:t>Κοινωνικογνωστικές</a:t>
            </a:r>
            <a:r>
              <a:rPr lang="el-GR" sz="2800" dirty="0"/>
              <a:t> διδακτικές στρατηγικές</a:t>
            </a:r>
          </a:p>
          <a:p>
            <a:r>
              <a:rPr lang="el-GR" sz="2800" dirty="0" err="1"/>
              <a:t>Κοινωνικοπολιτισμικές</a:t>
            </a:r>
            <a:r>
              <a:rPr lang="el-GR" sz="2800" dirty="0"/>
              <a:t> διδακτικές </a:t>
            </a:r>
            <a:r>
              <a:rPr lang="el-GR" sz="2800" dirty="0" smtClean="0"/>
              <a:t>στρατηγικές</a:t>
            </a:r>
            <a:endParaRPr lang="el-GR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53E635-22E1-4209-9DC8-9FF76986DEB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b="1" dirty="0">
                <a:effectLst/>
              </a:rPr>
              <a:t>Συμμετοχή σε ομάδες συζήτησης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οργάνωση ομάδων ηλεκτρονικής συζήτησης με χρήση κατάλληλων υπολογιστικών εργαλείων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40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900" b="1" dirty="0" smtClean="0"/>
              <a:t>Συνεργατική δραστηριότητα </a:t>
            </a:r>
            <a:r>
              <a:rPr lang="el-GR" sz="4400" dirty="0" smtClean="0"/>
              <a:t/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dirty="0" smtClean="0"/>
              <a:t>δραστηριότητα σε ομάδες, που απαιτεί συνεργασία, όχι απλό καταμερισμό εργασιών.</a:t>
            </a:r>
          </a:p>
          <a:p>
            <a:pPr lvl="2"/>
            <a:r>
              <a:rPr lang="el-GR" sz="3200" dirty="0" smtClean="0"/>
              <a:t>Ενθάρρυνση για συνεργατική δουλειά, οργάνωση παιχνιδιών ρόλων, δραματοποίηση</a:t>
            </a:r>
          </a:p>
        </p:txBody>
      </p:sp>
      <p:sp>
        <p:nvSpPr>
          <p:cNvPr id="13722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8841C-D50C-41AA-B677-218230353090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41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(1)</a:t>
            </a:r>
            <a:endParaRPr lang="en-GB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071563" y="1357313"/>
            <a:ext cx="7791450" cy="5053012"/>
          </a:xfrm>
        </p:spPr>
        <p:txBody>
          <a:bodyPr/>
          <a:lstStyle/>
          <a:p>
            <a:r>
              <a:rPr lang="el-GR" sz="2400" smtClean="0"/>
              <a:t>Α. </a:t>
            </a:r>
            <a:r>
              <a:rPr lang="el-GR" sz="2400" b="1" i="1" smtClean="0"/>
              <a:t>Έμπρακτες (ή πραξιακές) αναπαραστάσεις: </a:t>
            </a:r>
            <a:r>
              <a:rPr lang="el-GR" sz="2400" smtClean="0"/>
              <a:t>σχετίζονται με την εκτέλεση δράσεων σύμφωνα με τις λειτουργίες της ψυχοκινητικότητας και αναπτύσσονται κυρίως στις πολύ μικρές ηλικίες.</a:t>
            </a:r>
          </a:p>
          <a:p>
            <a:r>
              <a:rPr lang="el-GR" sz="2400" u="sng" smtClean="0"/>
              <a:t>Τα άτομα δρουν άμεσα πάνω στα πράγματα</a:t>
            </a:r>
          </a:p>
          <a:p>
            <a:pPr lvl="1"/>
            <a:r>
              <a:rPr lang="el-GR" sz="1800" smtClean="0"/>
              <a:t>Τέτοιου τύπου αναπαραστάσεις σχετίζονται, για παράδειγμα, με την χρήση τυφλού συστήματος πληκτρολόγησης και με την αλλαγή ταχυτήτων κατά την οδήγηση. </a:t>
            </a:r>
            <a:endParaRPr lang="en-GB" sz="1800" smtClean="0"/>
          </a:p>
          <a:p>
            <a:endParaRPr lang="en-GB" sz="2400" smtClean="0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434920-A442-43D0-86BE-9557EE8518E8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66" y="4786313"/>
            <a:ext cx="2143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C:\Documents and Settings\vkomis\My Documents\Τρέχοντα\2. Courses\2. ΠΤΝ Β' έτος\1. Τεχνολογίες της Πληροφορίας και των Επικοινωνιών στην Εκπαίδευση\Images\vites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29125"/>
            <a:ext cx="857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(2)</a:t>
            </a:r>
            <a:endParaRPr lang="en-GB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143000" y="1357313"/>
            <a:ext cx="7720013" cy="5053012"/>
          </a:xfrm>
        </p:spPr>
        <p:txBody>
          <a:bodyPr/>
          <a:lstStyle/>
          <a:p>
            <a:r>
              <a:rPr lang="el-GR" sz="2400" smtClean="0"/>
              <a:t>Β. </a:t>
            </a:r>
            <a:r>
              <a:rPr lang="el-GR" sz="2400" b="1" i="1" smtClean="0"/>
              <a:t>Εικονικές αναπαραστάσεις: </a:t>
            </a:r>
            <a:r>
              <a:rPr lang="el-GR" sz="2400" smtClean="0"/>
              <a:t>αντιστοιχούν στις δομές του χώρου και είναι σχετικά ανεξάρτητες της δράσης. </a:t>
            </a:r>
          </a:p>
          <a:p>
            <a:pPr lvl="1"/>
            <a:r>
              <a:rPr lang="el-GR" sz="1800" smtClean="0"/>
              <a:t>Οι αναπαραστάσεις αυτές σχετίζονται με την οπτική αντίληψη και αποτελούν εσωτερικές νοητικές εικόνες ή νοερά μοντέλα. </a:t>
            </a:r>
          </a:p>
          <a:p>
            <a:r>
              <a:rPr lang="el-GR" sz="2200" smtClean="0"/>
              <a:t>Τα άτομα </a:t>
            </a:r>
            <a:r>
              <a:rPr lang="el-GR" sz="2200" u="sng" smtClean="0"/>
              <a:t>κατασκευάζουν νοερές εικόνες για τα πράγματα</a:t>
            </a:r>
          </a:p>
          <a:p>
            <a:r>
              <a:rPr lang="el-GR" sz="2200" smtClean="0"/>
              <a:t>Τα άτομα </a:t>
            </a:r>
            <a:r>
              <a:rPr lang="el-GR" sz="2200" u="sng" smtClean="0"/>
              <a:t>χειρίζονται τις νοερές εικόνες δίχως να δρουν πάνω στα πράγματα </a:t>
            </a:r>
            <a:endParaRPr lang="en-GB" sz="2200" u="sng" smtClean="0"/>
          </a:p>
          <a:p>
            <a:endParaRPr lang="en-GB" sz="2400" smtClean="0"/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9B70DA-8D42-4FB3-9C9C-8D227234457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942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54073"/>
            <a:ext cx="2047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65622"/>
            <a:ext cx="1452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(3)</a:t>
            </a:r>
            <a:endParaRPr lang="en-GB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14375" y="1357313"/>
            <a:ext cx="8220075" cy="5053012"/>
          </a:xfrm>
        </p:spPr>
        <p:txBody>
          <a:bodyPr/>
          <a:lstStyle/>
          <a:p>
            <a:r>
              <a:rPr lang="el-GR" sz="2400" dirty="0" smtClean="0"/>
              <a:t>Γ. </a:t>
            </a:r>
            <a:r>
              <a:rPr lang="el-GR" sz="2400" b="1" i="1" dirty="0" smtClean="0"/>
              <a:t>Συμβολικές αναπαραστάσεις: </a:t>
            </a:r>
            <a:r>
              <a:rPr lang="el-GR" sz="2400" dirty="0" smtClean="0"/>
              <a:t>δεν έχουν εικονική (αναλογική) σχέση με αυτό που </a:t>
            </a:r>
            <a:r>
              <a:rPr lang="el-GR" sz="2400" dirty="0" err="1" smtClean="0"/>
              <a:t>αναπαριστάται</a:t>
            </a:r>
            <a:r>
              <a:rPr lang="el-GR" sz="2400" dirty="0" smtClean="0"/>
              <a:t> (αναπαράσταση σχέσεων με αφηρημένα σύμβολα, με δυνατότητα διαφόρων συσχετισμών και διατύπωσης θεωριών). </a:t>
            </a:r>
          </a:p>
          <a:p>
            <a:pPr lvl="1"/>
            <a:r>
              <a:rPr lang="el-GR" sz="1800" dirty="0" smtClean="0"/>
              <a:t>Κάθε συμβολική αναπαράσταση οικοδομείται κυρίως πολιτισμικά και επιτρέπει στο παιδί την ευρεία χρησιμοποίηση των αντιληπτικών χαρακτηριστικών του κόσμου ώστε να αναπτύσσει δραστηριότητες κατηγοριοποίησης και </a:t>
            </a:r>
            <a:r>
              <a:rPr lang="el-GR" sz="1800" dirty="0" err="1" smtClean="0"/>
              <a:t>εννοιοποίησης</a:t>
            </a:r>
            <a:r>
              <a:rPr lang="el-GR" sz="1800" dirty="0" smtClean="0"/>
              <a:t> για την καλύτερη επίτευξη των </a:t>
            </a:r>
            <a:r>
              <a:rPr lang="el-GR" sz="1800" dirty="0" err="1" smtClean="0"/>
              <a:t>πράξεών</a:t>
            </a:r>
            <a:r>
              <a:rPr lang="el-GR" sz="1800" dirty="0" smtClean="0"/>
              <a:t> του. </a:t>
            </a:r>
          </a:p>
          <a:p>
            <a:r>
              <a:rPr lang="el-GR" sz="2200" dirty="0" smtClean="0"/>
              <a:t>Τα άτομα </a:t>
            </a:r>
            <a:r>
              <a:rPr lang="el-GR" sz="2200" u="sng" dirty="0" smtClean="0"/>
              <a:t>χειρίζονται σύμβολα και όχι πλέον πράγματα ή νοερές εικόνες </a:t>
            </a:r>
            <a:endParaRPr lang="el-GR" sz="1800" u="sng" dirty="0" smtClean="0"/>
          </a:p>
          <a:p>
            <a:pPr lvl="1"/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</a:rPr>
              <a:t>Οι προηγούμενες φράσεις είναι παραδείγματα συμβολικών αναπαραστάσεων 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2400" dirty="0" smtClean="0"/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68635E-712C-44D0-9AEB-B97EB726D1A8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143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Νοητικά μοντέλα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429625" cy="4114800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Όταν </a:t>
            </a:r>
            <a:r>
              <a:rPr lang="el-GR" sz="2800" dirty="0" err="1" smtClean="0"/>
              <a:t>αλληλεπιδρούμε</a:t>
            </a:r>
            <a:r>
              <a:rPr lang="el-GR" sz="2800" dirty="0" smtClean="0"/>
              <a:t> με τον κόσμο </a:t>
            </a:r>
            <a:r>
              <a:rPr lang="el-GR" sz="2400" dirty="0" smtClean="0"/>
              <a:t>(τους άλλους ανθρώπους, το περιβάλλον, τα πράγματα, τα εργαλεία) </a:t>
            </a:r>
          </a:p>
          <a:p>
            <a:pPr lvl="1"/>
            <a:r>
              <a:rPr lang="el-GR" sz="2000" dirty="0" smtClean="0"/>
              <a:t>δημιουργούμε </a:t>
            </a:r>
            <a:r>
              <a:rPr lang="el-GR" sz="2000" u="sng" dirty="0" smtClean="0"/>
              <a:t>νοητικά μοντέλα</a:t>
            </a:r>
            <a:r>
              <a:rPr lang="el-GR" sz="2000" dirty="0" smtClean="0"/>
              <a:t> , τα οποία είναι αναπαραστάσεις που </a:t>
            </a:r>
          </a:p>
          <a:p>
            <a:pPr lvl="1"/>
            <a:r>
              <a:rPr lang="el-GR" sz="2000" dirty="0" smtClean="0"/>
              <a:t>επιτρέπουν να προσομοιώσουμε νοητικά την εξέλιξη ενός φαινομένου ή μιας διαδικασίας προβλέποντας έτσι τα αποτελέσματα μιας ενέργειας ή μιας δράσης</a:t>
            </a:r>
          </a:p>
          <a:p>
            <a:pPr lvl="1"/>
            <a:r>
              <a:rPr lang="el-GR" sz="2000" dirty="0" smtClean="0"/>
              <a:t>παρέχουν ένα πλαίσιο με προβλεπτική και επεξηγηματική ισχύ για την κατανόηση της αλληλεπίδρασης. </a:t>
            </a:r>
          </a:p>
          <a:p>
            <a:r>
              <a:rPr lang="el-GR" sz="2800" dirty="0" smtClean="0"/>
              <a:t>Τα νοητικά μοντέλα </a:t>
            </a:r>
          </a:p>
          <a:p>
            <a:pPr lvl="1"/>
            <a:r>
              <a:rPr lang="el-GR" sz="2000" dirty="0" smtClean="0"/>
              <a:t>δημιουργούνται από τους ανθρώπους και απαιτούν ένα σύστημα – στόχο ή ένα φαινόμενο </a:t>
            </a:r>
          </a:p>
          <a:p>
            <a:pPr lvl="1"/>
            <a:r>
              <a:rPr lang="el-GR" sz="2000" dirty="0" smtClean="0"/>
              <a:t>συνήθως δεν ταυτίζονται με το </a:t>
            </a:r>
            <a:r>
              <a:rPr lang="el-GR" sz="2000" b="1" dirty="0" smtClean="0"/>
              <a:t>εννοιολογικό μοντέλο </a:t>
            </a:r>
            <a:r>
              <a:rPr lang="el-GR" sz="2000" dirty="0" smtClean="0"/>
              <a:t>αυτού του συστήματος (το μοντέλο δηλαδή που περιγράφει την πλήρη λειτουργία του).  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08428-1B39-4023-ACA1-E626745CACE6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Εξωτερικές αναπαραστάσεις</a:t>
            </a:r>
            <a:endParaRPr lang="en-GB" dirty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>
            <a:normAutofit lnSpcReduction="10000"/>
          </a:bodyPr>
          <a:lstStyle/>
          <a:p>
            <a:r>
              <a:rPr lang="el-GR" sz="2400" smtClean="0"/>
              <a:t>Αναπαριστούν, συμβολίζουν ή απεικονίζουν αντικείμενα ή διαδικασίες </a:t>
            </a:r>
          </a:p>
          <a:p>
            <a:r>
              <a:rPr lang="el-GR" sz="2400" smtClean="0"/>
              <a:t>Συμβάλουν στην οπτικοποίηση της πληροφορίας </a:t>
            </a:r>
          </a:p>
          <a:p>
            <a:r>
              <a:rPr lang="el-GR" sz="2400" smtClean="0"/>
              <a:t>Είναι εικόνες, κινούμενες εικόνες, βίντεο, γραφήματα, σύμβολα, κείμενα και έχουν τις ακόλουθες δύο μορφές:</a:t>
            </a:r>
          </a:p>
          <a:p>
            <a:r>
              <a:rPr lang="el-GR" sz="2400" b="1" smtClean="0"/>
              <a:t>Εικονικές</a:t>
            </a:r>
            <a:r>
              <a:rPr lang="el-GR" sz="2400" smtClean="0"/>
              <a:t> (</a:t>
            </a:r>
            <a:r>
              <a:rPr lang="el-GR" sz="2400" b="1" smtClean="0"/>
              <a:t>συγκεκριμένες): </a:t>
            </a:r>
          </a:p>
          <a:p>
            <a:pPr lvl="1"/>
            <a:r>
              <a:rPr lang="el-GR" sz="2000" smtClean="0"/>
              <a:t>αυτό που αναπαριστά μοιάζει διαισθητικά με αυτό που αναπαρίσταται, όπως για παράδειγμα ένα σκίτσο που αναπαριστά ένα αντικείμενο) </a:t>
            </a:r>
          </a:p>
          <a:p>
            <a:r>
              <a:rPr lang="el-GR" sz="2400" b="1" smtClean="0"/>
              <a:t>Συμβολικές</a:t>
            </a:r>
            <a:r>
              <a:rPr lang="el-GR" sz="2400" smtClean="0"/>
              <a:t> (</a:t>
            </a:r>
            <a:r>
              <a:rPr lang="el-GR" sz="2400" b="1" smtClean="0"/>
              <a:t>αφηρημένες) </a:t>
            </a:r>
          </a:p>
          <a:p>
            <a:pPr lvl="1"/>
            <a:r>
              <a:rPr lang="el-GR" sz="2000" smtClean="0"/>
              <a:t>αυτό που αναπαριστά δεν μοιάζει διαισθητικά με αυτό που αναπαρίσταται, όπως για παράδειγμα η λέξη που συμβολίζει ένα αντικείμενο). </a:t>
            </a:r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994EA-6D30-46F2-B5D2-528732C83D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(1)</a:t>
            </a:r>
            <a:endParaRPr lang="en-GB" dirty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785813" y="1500188"/>
            <a:ext cx="7999412" cy="4800600"/>
          </a:xfrm>
        </p:spPr>
        <p:txBody>
          <a:bodyPr/>
          <a:lstStyle/>
          <a:p>
            <a:r>
              <a:rPr lang="el-GR" sz="2400" smtClean="0"/>
              <a:t>Οι εξωτερικές αναπαραστάσεις είναι απαραίτητες για να παρουσιάσουμε και να χειριστούμε την πληροφορία. </a:t>
            </a:r>
            <a:endParaRPr lang="en-GB" sz="2400" smtClean="0"/>
          </a:p>
          <a:p>
            <a:r>
              <a:rPr lang="el-GR" sz="2400" smtClean="0"/>
              <a:t>Είναι εικονικές – συγκεκριμένες και συμβολικές – αφηρημένες  </a:t>
            </a:r>
          </a:p>
          <a:p>
            <a:r>
              <a:rPr lang="el-GR" sz="2400" smtClean="0"/>
              <a:t>Οι εξωτερικές αναπαραστάσεις είναι απαραίτητες για να παρουσιάσουμε και να χειριστούμε την πληροφορία</a:t>
            </a:r>
          </a:p>
          <a:p>
            <a:pPr lvl="1"/>
            <a:r>
              <a:rPr lang="el-GR" sz="2000" smtClean="0"/>
              <a:t>Έχουν πολλαπλές μορφές</a:t>
            </a:r>
          </a:p>
          <a:p>
            <a:pPr lvl="1"/>
            <a:r>
              <a:rPr lang="el-GR" sz="2000" smtClean="0"/>
              <a:t>Οπτικοποιούν την πληροφορία, συνήθως με τη μορφή πολυμέσων </a:t>
            </a:r>
          </a:p>
          <a:p>
            <a:pPr lvl="1"/>
            <a:r>
              <a:rPr lang="el-GR" sz="2000" smtClean="0"/>
              <a:t>Πολυμέσα: Πολυτροπική αναπαράσταση της πληροφορίας</a:t>
            </a:r>
          </a:p>
          <a:p>
            <a:endParaRPr lang="el-GR" sz="2400" smtClean="0"/>
          </a:p>
          <a:p>
            <a:r>
              <a:rPr lang="el-GR" sz="2400" smtClean="0"/>
              <a:t>Τι είδους </a:t>
            </a:r>
            <a:r>
              <a:rPr lang="el-GR" sz="2400" u="sng" smtClean="0"/>
              <a:t>εξωτερικές αναπαραστάσεις </a:t>
            </a:r>
            <a:r>
              <a:rPr lang="el-GR" sz="2400" smtClean="0"/>
              <a:t>χρησιμοποιεί το εκπαιδευτικό λογισμικό;</a:t>
            </a:r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95C874-847F-473E-B7EE-ED7AB920889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(2)</a:t>
            </a:r>
            <a:endParaRPr lang="en-GB" dirty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57250" y="1500188"/>
            <a:ext cx="7856538" cy="4800600"/>
          </a:xfrm>
        </p:spPr>
        <p:txBody>
          <a:bodyPr/>
          <a:lstStyle/>
          <a:p>
            <a:r>
              <a:rPr lang="el-GR" sz="2400" smtClean="0"/>
              <a:t>Επιτρέπει το λογισμικό τη δυνατότητα πολλαπλών αναπαραστάσεων (κείμενα, εικόνες, ήχοι, βίντεο);</a:t>
            </a:r>
          </a:p>
          <a:p>
            <a:pPr lvl="1"/>
            <a:r>
              <a:rPr lang="el-GR" sz="2000" smtClean="0"/>
              <a:t>Εφαρμογές πολυμέσων, υπερμέσων, προσομοιώσεων </a:t>
            </a:r>
          </a:p>
          <a:p>
            <a:r>
              <a:rPr lang="el-GR" sz="2400" smtClean="0"/>
              <a:t>Συνδέονται μεταξύ τους οι αναπαραστάσεις αυτές;</a:t>
            </a:r>
          </a:p>
          <a:p>
            <a:r>
              <a:rPr lang="el-GR" sz="2400" smtClean="0"/>
              <a:t>Μπορεί ο μαθητής να χειριστεί αυτές τις αναπαραστάσεις ταυτόχρονα; </a:t>
            </a:r>
          </a:p>
          <a:p>
            <a:pPr lvl="1"/>
            <a:r>
              <a:rPr lang="el-GR" sz="2000" smtClean="0"/>
              <a:t>Π.χ. μια μαθηματική εξίσωση και τη γραφική της αναπαράσταση</a:t>
            </a:r>
          </a:p>
        </p:txBody>
      </p:sp>
      <p:sp>
        <p:nvSpPr>
          <p:cNvPr id="1290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8F8750-B206-4078-AFD7-457CE12763E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(3)</a:t>
            </a:r>
            <a:endParaRPr lang="en-GB" dirty="0"/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smtClean="0"/>
              <a:t>Οι αναπαραστάσεις που χρησιμοποιεί το εκπαιδευτικό λογισμικό είναι ανάλογες των νοητικών ικανοτήτων των μαθητών; </a:t>
            </a:r>
          </a:p>
          <a:p>
            <a:pPr lvl="1"/>
            <a:r>
              <a:rPr lang="el-GR" sz="2000" smtClean="0"/>
              <a:t>Οι αναπαραστάσεις του λογισμικού πηγαίνουν από το συγκεκριμένο (εικόνες, βίντεο) στο αφηρημένο (σύμβολα, γραφήματα, κείμενο); </a:t>
            </a:r>
          </a:p>
          <a:p>
            <a:r>
              <a:rPr lang="el-GR" sz="2400" smtClean="0"/>
              <a:t>Σχετίζονται οι εξωτερικές αναπαραστάσεις του λογισμικού με τις εσωτερικές αναπαραστάσεις των μαθητών; </a:t>
            </a:r>
          </a:p>
          <a:p>
            <a:pPr lvl="1"/>
            <a:r>
              <a:rPr lang="el-GR" sz="2000" smtClean="0"/>
              <a:t>Νοητικά μοντέλα</a:t>
            </a:r>
          </a:p>
          <a:p>
            <a:pPr lvl="1"/>
            <a:r>
              <a:rPr lang="el-GR" sz="2000" smtClean="0"/>
              <a:t>Γνωστικές αναπαραστάσεις </a:t>
            </a:r>
          </a:p>
          <a:p>
            <a:endParaRPr lang="en-GB" sz="2400" b="1" smtClean="0"/>
          </a:p>
          <a:p>
            <a:endParaRPr lang="en-GB" smtClean="0"/>
          </a:p>
        </p:txBody>
      </p:sp>
      <p:sp>
        <p:nvSpPr>
          <p:cNvPr id="1310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CAC4D4-A2CC-44BD-9F61-420B1EE3349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020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Έννοιες - κλειδιά</a:t>
            </a:r>
            <a:endParaRPr lang="en-US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1544638"/>
            <a:ext cx="3657600" cy="4662487"/>
          </a:xfrm>
        </p:spPr>
        <p:txBody>
          <a:bodyPr/>
          <a:lstStyle/>
          <a:p>
            <a:r>
              <a:rPr lang="el-GR" sz="2000" dirty="0" smtClean="0"/>
              <a:t>Διδακτική </a:t>
            </a:r>
          </a:p>
          <a:p>
            <a:r>
              <a:rPr lang="el-GR" sz="2000" dirty="0" smtClean="0"/>
              <a:t>Διδακτική των Επιστημών</a:t>
            </a:r>
          </a:p>
          <a:p>
            <a:r>
              <a:rPr lang="el-GR" sz="2000" dirty="0" smtClean="0"/>
              <a:t>Αναλυτικό Πρόγραμμα  Σπουδών</a:t>
            </a:r>
          </a:p>
          <a:p>
            <a:r>
              <a:rPr lang="el-GR" sz="2000" dirty="0" smtClean="0"/>
              <a:t>Θεωρίες Μάθησης</a:t>
            </a:r>
          </a:p>
          <a:p>
            <a:r>
              <a:rPr lang="el-GR" sz="2000" dirty="0" smtClean="0"/>
              <a:t>Εκπαιδευτικό Σενάριο </a:t>
            </a:r>
          </a:p>
          <a:p>
            <a:r>
              <a:rPr lang="el-GR" sz="2000" dirty="0" smtClean="0"/>
              <a:t>Διδακτική μεθοδολογία </a:t>
            </a:r>
          </a:p>
          <a:p>
            <a:r>
              <a:rPr lang="el-GR" sz="2000" dirty="0" smtClean="0"/>
              <a:t>Διδακτική </a:t>
            </a:r>
            <a:r>
              <a:rPr lang="el-GR" sz="2000" dirty="0"/>
              <a:t>κατάσταση </a:t>
            </a:r>
          </a:p>
          <a:p>
            <a:r>
              <a:rPr lang="el-GR" sz="2000" dirty="0"/>
              <a:t>Διδακτική βοήθεια </a:t>
            </a:r>
            <a:endParaRPr lang="el-GR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endParaRPr lang="el-GR" sz="2400" dirty="0" smtClean="0"/>
          </a:p>
        </p:txBody>
      </p:sp>
      <p:sp>
        <p:nvSpPr>
          <p:cNvPr id="18436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4932363" y="1524000"/>
            <a:ext cx="4002087" cy="4664075"/>
          </a:xfrm>
        </p:spPr>
        <p:txBody>
          <a:bodyPr/>
          <a:lstStyle/>
          <a:p>
            <a:r>
              <a:rPr lang="el-GR" sz="2000" dirty="0" smtClean="0"/>
              <a:t>Διδακτική Στρατηγική</a:t>
            </a:r>
          </a:p>
          <a:p>
            <a:r>
              <a:rPr lang="el-GR" sz="2000" dirty="0" smtClean="0"/>
              <a:t>Συμπεριφοριστικές </a:t>
            </a:r>
            <a:r>
              <a:rPr lang="el-GR" sz="2000" dirty="0"/>
              <a:t>διδακτικές </a:t>
            </a:r>
            <a:r>
              <a:rPr lang="el-GR" sz="2000" dirty="0" smtClean="0"/>
              <a:t>στρατηγικές</a:t>
            </a:r>
          </a:p>
          <a:p>
            <a:r>
              <a:rPr lang="el-GR" sz="2000" dirty="0" err="1" smtClean="0"/>
              <a:t>Εποικοδομιστικές</a:t>
            </a:r>
            <a:r>
              <a:rPr lang="el-GR" sz="2000" dirty="0" smtClean="0"/>
              <a:t> </a:t>
            </a:r>
            <a:r>
              <a:rPr lang="el-GR" sz="2000" dirty="0"/>
              <a:t>διδακτικές στρατηγικές </a:t>
            </a:r>
            <a:endParaRPr lang="el-GR" sz="2000" dirty="0" smtClean="0"/>
          </a:p>
          <a:p>
            <a:r>
              <a:rPr lang="el-GR" sz="2000" dirty="0" err="1" smtClean="0"/>
              <a:t>Κοινωνικογνωστικές</a:t>
            </a:r>
            <a:r>
              <a:rPr lang="el-GR" sz="2000" dirty="0" smtClean="0"/>
              <a:t> </a:t>
            </a:r>
            <a:r>
              <a:rPr lang="el-GR" sz="2000" dirty="0"/>
              <a:t>διδακτικές </a:t>
            </a:r>
            <a:r>
              <a:rPr lang="el-GR" sz="2000" dirty="0" smtClean="0"/>
              <a:t>στρατηγικές</a:t>
            </a:r>
          </a:p>
          <a:p>
            <a:r>
              <a:rPr lang="el-GR" sz="2000" dirty="0" err="1" smtClean="0"/>
              <a:t>Κοινωνικοπολιτισμικές</a:t>
            </a:r>
            <a:r>
              <a:rPr lang="el-GR" sz="2000" dirty="0" smtClean="0"/>
              <a:t> </a:t>
            </a:r>
            <a:r>
              <a:rPr lang="el-GR" sz="2000" dirty="0"/>
              <a:t>διδακτικές στρατηγικές</a:t>
            </a:r>
          </a:p>
          <a:p>
            <a:endParaRPr lang="el-GR" sz="2000" dirty="0" smtClean="0"/>
          </a:p>
        </p:txBody>
      </p:sp>
      <p:sp>
        <p:nvSpPr>
          <p:cNvPr id="18438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393BF-88BF-449A-8D78-CCE09688930D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5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Πολλαπλές αναπαραστάσεις (4)</a:t>
            </a:r>
            <a:endParaRPr lang="en-GB" dirty="0"/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344427-6348-4E5A-9F30-AAD85C96E61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6858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</a:t>
            </a:r>
            <a:r>
              <a:rPr lang="el-GR" sz="2800" dirty="0"/>
              <a:t>Διδακτικές Στρατηγικές &amp; </a:t>
            </a:r>
            <a:r>
              <a:rPr lang="el-GR" sz="2800" dirty="0" smtClean="0"/>
              <a:t>ΤΠΕ</a:t>
            </a:r>
            <a:r>
              <a:rPr lang="el-GR" sz="2800" dirty="0" smtClean="0"/>
              <a:t>.». Έκδοση</a:t>
            </a:r>
            <a:r>
              <a:rPr lang="el-GR" sz="2800" dirty="0"/>
              <a:t>: 1.0. Πάτρα, 2015.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9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47717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388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μεθοδολογία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sz="2800" dirty="0"/>
              <a:t>Οι μέθοδοι, οι τεχνικές και τα εργαλεία που χρησιμοποιούνται για την υλοποίηση μιας διδασκαλίας εντάσσονται σε αυτό που αποκαλούμε </a:t>
            </a:r>
            <a:r>
              <a:rPr lang="el-GR" sz="2800" b="1" dirty="0" smtClean="0"/>
              <a:t>διδακτική </a:t>
            </a:r>
            <a:r>
              <a:rPr lang="el-GR" sz="2800" b="1" dirty="0"/>
              <a:t>μεθοδολογία </a:t>
            </a:r>
            <a:r>
              <a:rPr lang="el-GR" sz="2800" dirty="0"/>
              <a:t>ή </a:t>
            </a:r>
            <a:r>
              <a:rPr lang="el-GR" sz="2800" b="1" dirty="0"/>
              <a:t>μεθοδολογία διδασκαλίας</a:t>
            </a:r>
            <a:r>
              <a:rPr lang="el-GR" sz="2800" dirty="0"/>
              <a:t>. </a:t>
            </a:r>
          </a:p>
          <a:p>
            <a:r>
              <a:rPr lang="el-GR" sz="2800" dirty="0"/>
              <a:t>Η μεθοδολογία διδασκαλίας υλοποιείται μέσω συγκεκριμένης </a:t>
            </a:r>
            <a:r>
              <a:rPr lang="el-GR" sz="2800" b="1" dirty="0"/>
              <a:t>διδακτικής παρέμβασης </a:t>
            </a:r>
            <a:r>
              <a:rPr lang="el-GR" sz="2800" dirty="0"/>
              <a:t>και απαιτεί τη χρήση κατάλληλης ή κατάλληλων </a:t>
            </a:r>
            <a:r>
              <a:rPr lang="el-GR" sz="2800" b="1" dirty="0"/>
              <a:t>διδακτικών </a:t>
            </a:r>
            <a:r>
              <a:rPr lang="el-GR" sz="2800" b="1" dirty="0" smtClean="0"/>
              <a:t>στρατηγικών</a:t>
            </a:r>
            <a:r>
              <a:rPr lang="el-GR" sz="2800" dirty="0" smtClean="0"/>
              <a:t>. </a:t>
            </a:r>
            <a:endParaRPr lang="en-GB" sz="2800" dirty="0"/>
          </a:p>
        </p:txBody>
      </p:sp>
      <p:sp>
        <p:nvSpPr>
          <p:cNvPr id="768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FD7E9-510A-48DD-B57B-E453A2F66E1B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6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παρέμβαση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sz="2800" dirty="0" smtClean="0"/>
              <a:t>Συγκροτημένη διδασκαλία με συγκεκριμένο αντικείμενο για μάθηση, σαφείς διδακτικούς στόχους (από το αναλυτικό πρόγραμμα σπουδών) κατάλληλο εκπαιδευτικό υλικό, π.χ. βιβλία και εκπαιδευτικό λογισμικό και προκαθορισμένη διδακτική στρατηγική</a:t>
            </a:r>
            <a:endParaRPr lang="en-GB" sz="2800" dirty="0" smtClean="0"/>
          </a:p>
        </p:txBody>
      </p:sp>
      <p:sp>
        <p:nvSpPr>
          <p:cNvPr id="768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FD7E9-510A-48DD-B57B-E453A2F66E1B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7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παρέμβαση με ΤΠΕ</a:t>
            </a:r>
            <a:endParaRPr lang="en-GB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sz="2800" b="1" dirty="0" smtClean="0"/>
              <a:t>Οι ΤΠΕ διαμορφώνουν νέο πλαίσιο για διδακτικές παρεμβάσεις</a:t>
            </a:r>
            <a:r>
              <a:rPr lang="el-GR" sz="2800" dirty="0" smtClean="0"/>
              <a:t>; </a:t>
            </a:r>
          </a:p>
          <a:p>
            <a:r>
              <a:rPr lang="el-GR" sz="2800" dirty="0" smtClean="0"/>
              <a:t>Σίγουρα ναι ! </a:t>
            </a:r>
          </a:p>
          <a:p>
            <a:pPr lvl="1"/>
            <a:r>
              <a:rPr lang="el-GR" sz="2400" dirty="0" smtClean="0"/>
              <a:t>Εντούτοις, το είδος της διδακτικής παρέμβασης σχετίζεται με το Εκπαιδευτικό Σενάριο </a:t>
            </a:r>
          </a:p>
          <a:p>
            <a:r>
              <a:rPr lang="el-GR" sz="2800" dirty="0" smtClean="0"/>
              <a:t>Συνεπώς:</a:t>
            </a:r>
          </a:p>
          <a:p>
            <a:pPr lvl="1"/>
            <a:r>
              <a:rPr lang="el-GR" sz="2400" dirty="0" smtClean="0"/>
              <a:t>Οι ΤΠΕ αναπαράγουν διδακτικές καταστάσεις όπου η διδασκαλία και η μάθηση γίνονται με παραδοσιακό τρόπο </a:t>
            </a:r>
          </a:p>
          <a:p>
            <a:pPr lvl="1"/>
            <a:r>
              <a:rPr lang="el-GR" sz="2400" dirty="0" smtClean="0"/>
              <a:t>Οι ΤΠΕ δημιουργούν νέες διδακτικές καταστάσεις, οι οποίες δεν μπορούν να υπάρξουν χωρίς αυτές  </a:t>
            </a:r>
            <a:endParaRPr lang="en-GB" sz="2400" dirty="0" smtClean="0"/>
          </a:p>
        </p:txBody>
      </p:sp>
      <p:sp>
        <p:nvSpPr>
          <p:cNvPr id="7885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57CFC-60F1-46B2-A910-A5E218ED2E7E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8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Διδακτική στρατηγική</a:t>
            </a:r>
            <a:endParaRPr lang="en-GB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7681912" cy="4695825"/>
          </a:xfrm>
        </p:spPr>
        <p:txBody>
          <a:bodyPr/>
          <a:lstStyle/>
          <a:p>
            <a:r>
              <a:rPr lang="el-GR" sz="2800" b="1" dirty="0" smtClean="0"/>
              <a:t>Τι εννοούμε με τον όρο Διδακτική Στρατηγική: </a:t>
            </a:r>
          </a:p>
          <a:p>
            <a:r>
              <a:rPr lang="el-GR" sz="2800" dirty="0" smtClean="0"/>
              <a:t>μια τεχνική διδασκαλίας, βασισμένη συνήθως σε αρχές μιας παιδαγωγικής θεωρίας ή μιας θεωρίας μάθησης, μέσω της οποίας επιδιώκεται επίτευξη ενός μαθησιακού αποτελέσματος</a:t>
            </a:r>
          </a:p>
        </p:txBody>
      </p:sp>
      <p:sp>
        <p:nvSpPr>
          <p:cNvPr id="80901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8C481-F263-4C20-99D1-880EDCD788F5}" type="slidenum">
              <a:rPr 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9</a:t>
            </a:fld>
            <a:endParaRPr 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208</TotalTime>
  <Words>2608</Words>
  <Application>Microsoft Office PowerPoint</Application>
  <PresentationFormat>On-screen Show (4:3)</PresentationFormat>
  <Paragraphs>465</Paragraphs>
  <Slides>56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Corbel</vt:lpstr>
      <vt:lpstr>Gill Sans MT</vt:lpstr>
      <vt:lpstr>Tahoma</vt:lpstr>
      <vt:lpstr>Wingdings 2</vt:lpstr>
      <vt:lpstr>IV-ICTEGroup.GR.new</vt:lpstr>
      <vt:lpstr>Τίτλος Μαθήματος</vt:lpstr>
      <vt:lpstr>Άδειες Χρήσης</vt:lpstr>
      <vt:lpstr>Χρηματοδότηση</vt:lpstr>
      <vt:lpstr>Σκοπός</vt:lpstr>
      <vt:lpstr>Έννοιες - κλειδιά</vt:lpstr>
      <vt:lpstr>Διδακτική μεθοδολογία</vt:lpstr>
      <vt:lpstr>Διδακτική παρέμβαση</vt:lpstr>
      <vt:lpstr>Διδακτική παρέμβαση με ΤΠΕ</vt:lpstr>
      <vt:lpstr>Διδακτική στρατηγική</vt:lpstr>
      <vt:lpstr>Τύποι διδακτικών στρατηγικών</vt:lpstr>
      <vt:lpstr>Διδακτικές στρατηγικές και εκπαιδευτικό σενάριο </vt:lpstr>
      <vt:lpstr> </vt:lpstr>
      <vt:lpstr>Περιβάλλοντα ΤΠΕ &amp; Διδακτικές στρατηγικές</vt:lpstr>
      <vt:lpstr> </vt:lpstr>
      <vt:lpstr>Συμπεριφοριστικές διδακτικές στρατηγικές </vt:lpstr>
      <vt:lpstr>Παρουσίαση πληροφορίας</vt:lpstr>
      <vt:lpstr>Εξάσκηση και Πρακτική</vt:lpstr>
      <vt:lpstr>Παρουσίαση επίλυσης προβλήματος</vt:lpstr>
      <vt:lpstr>Εποικοδομιστικές διδακτικές στρατηγικές</vt:lpstr>
      <vt:lpstr>Πειραματική προσέγγιση  </vt:lpstr>
      <vt:lpstr>Στόχοι - εμπόδια</vt:lpstr>
      <vt:lpstr>Διερευνητική μάθηση </vt:lpstr>
      <vt:lpstr>Διερεύνηση σε αυθεντικά προβλήματα</vt:lpstr>
      <vt:lpstr>Διερεύνηση</vt:lpstr>
      <vt:lpstr>Ανακαλυπτική μάθηση</vt:lpstr>
      <vt:lpstr>Ανακάλυψη (ανακαλυπτική μάθηση) (1)</vt:lpstr>
      <vt:lpstr>Ανακάλυψη (ανακαλυπτική μάθηση) (2)</vt:lpstr>
      <vt:lpstr>Η προσέγγιση του Bruner</vt:lpstr>
      <vt:lpstr>Έρευνα - Πειραματισμός</vt:lpstr>
      <vt:lpstr>Μάθηση μέσω επίλυσης προβλήματος</vt:lpstr>
      <vt:lpstr>Λύνοντας προβλήματα</vt:lpstr>
      <vt:lpstr>Επίλυση προβλήματος (1)</vt:lpstr>
      <vt:lpstr>Επίλυση προβλήματος (2)</vt:lpstr>
      <vt:lpstr>Διαθεματική προσέγγιση</vt:lpstr>
      <vt:lpstr>Μάθηση βασισμένη σε δραστηριότητες</vt:lpstr>
      <vt:lpstr>Κοινωνικογνωστικές   διδακτικές στρατηγικές </vt:lpstr>
      <vt:lpstr>Συνεργατική επίλυση προβλήματος </vt:lpstr>
      <vt:lpstr>Κοινωνιογνωστικές συγκρούσεις</vt:lpstr>
      <vt:lpstr>Κοινωνικοπολιτισμικές διδακτικές στρατηγικές </vt:lpstr>
      <vt:lpstr>Συμμετοχή σε ομάδες συζήτησης </vt:lpstr>
      <vt:lpstr>Συνεργατική δραστηριότητα  </vt:lpstr>
      <vt:lpstr>Οι αναπαραστάσεις (Bruner) (1)</vt:lpstr>
      <vt:lpstr>Οι αναπαραστάσεις (Bruner) (2)</vt:lpstr>
      <vt:lpstr>Οι αναπαραστάσεις (Bruner) (3)</vt:lpstr>
      <vt:lpstr>Νοητικά μοντέλα</vt:lpstr>
      <vt:lpstr>Εξωτερικές αναπαραστάσεις</vt:lpstr>
      <vt:lpstr>Πολλαπλές αναπαραστάσεις (1)</vt:lpstr>
      <vt:lpstr>Πολλαπλές αναπαραστάσεις (2)</vt:lpstr>
      <vt:lpstr>Πολλαπλές αναπαραστάσεις (3)</vt:lpstr>
      <vt:lpstr>Πολλαπλές αναπαραστάσεις (4)</vt:lpstr>
      <vt:lpstr>Περιεχόμενα ενότητας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9ης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62</cp:revision>
  <dcterms:created xsi:type="dcterms:W3CDTF">2014-12-10T08:52:23Z</dcterms:created>
  <dcterms:modified xsi:type="dcterms:W3CDTF">2015-09-09T17:51:30Z</dcterms:modified>
</cp:coreProperties>
</file>