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22" r:id="rId2"/>
    <p:sldId id="360" r:id="rId3"/>
    <p:sldId id="459" r:id="rId4"/>
    <p:sldId id="469" r:id="rId5"/>
    <p:sldId id="461" r:id="rId6"/>
    <p:sldId id="462" r:id="rId7"/>
    <p:sldId id="463" r:id="rId8"/>
    <p:sldId id="464" r:id="rId9"/>
    <p:sldId id="470" r:id="rId10"/>
    <p:sldId id="465" r:id="rId11"/>
    <p:sldId id="471" r:id="rId12"/>
    <p:sldId id="466" r:id="rId13"/>
    <p:sldId id="467" r:id="rId14"/>
    <p:sldId id="472" r:id="rId15"/>
    <p:sldId id="468" r:id="rId16"/>
    <p:sldId id="473" r:id="rId17"/>
    <p:sldId id="382" r:id="rId18"/>
    <p:sldId id="446" r:id="rId19"/>
    <p:sldId id="365" r:id="rId20"/>
  </p:sldIdLst>
  <p:sldSz cx="9144000" cy="6858000" type="screen4x3"/>
  <p:notesSz cx="6888163" cy="960755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Λοίζος Σόφος" initials="ΛΣ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Χωρίς στυλ, χωρίς πλέγμα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Φωτεινό στυλ 1 - Έμφαση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67" autoAdjust="0"/>
    <p:restoredTop sz="94660"/>
  </p:normalViewPr>
  <p:slideViewPr>
    <p:cSldViewPr>
      <p:cViewPr varScale="1">
        <p:scale>
          <a:sx n="81" d="100"/>
          <a:sy n="81" d="100"/>
        </p:scale>
        <p:origin x="1877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4"/>
            <a:ext cx="2984500" cy="481013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2077" y="4"/>
            <a:ext cx="2984500" cy="481013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r">
              <a:defRPr sz="1200"/>
            </a:lvl1pPr>
          </a:lstStyle>
          <a:p>
            <a:fld id="{ABA78150-DC0A-4645-8B13-D54FFBE8EBBA}" type="datetimeFigureOut">
              <a:rPr lang="el-GR" smtClean="0"/>
              <a:t>26/10/2018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6538"/>
            <a:ext cx="2984500" cy="481012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2077" y="9126538"/>
            <a:ext cx="2984500" cy="481012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r">
              <a:defRPr sz="1200"/>
            </a:lvl1pPr>
          </a:lstStyle>
          <a:p>
            <a:fld id="{9C50D910-93A8-4275-B377-1BD85BAB178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9845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482046"/>
          </a:xfrm>
          <a:prstGeom prst="rect">
            <a:avLst/>
          </a:prstGeom>
        </p:spPr>
        <p:txBody>
          <a:bodyPr vert="horz" lIns="94244" tIns="47122" rIns="94244" bIns="47122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1" cy="482046"/>
          </a:xfrm>
          <a:prstGeom prst="rect">
            <a:avLst/>
          </a:prstGeom>
        </p:spPr>
        <p:txBody>
          <a:bodyPr vert="horz" lIns="94244" tIns="47122" rIns="94244" bIns="47122" rtlCol="0"/>
          <a:lstStyle>
            <a:lvl1pPr algn="r">
              <a:defRPr sz="1200"/>
            </a:lvl1pPr>
          </a:lstStyle>
          <a:p>
            <a:fld id="{3F1D1457-11D8-4A90-B566-8EA2456D75B6}" type="datetimeFigureOut">
              <a:rPr lang="el-GR" smtClean="0"/>
              <a:t>26/10/2018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84288" y="1201738"/>
            <a:ext cx="4319587" cy="3241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44" tIns="47122" rIns="94244" bIns="47122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623636"/>
            <a:ext cx="5510530" cy="3782973"/>
          </a:xfrm>
          <a:prstGeom prst="rect">
            <a:avLst/>
          </a:prstGeom>
        </p:spPr>
        <p:txBody>
          <a:bodyPr vert="horz" lIns="94244" tIns="47122" rIns="94244" bIns="4712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25511"/>
            <a:ext cx="2984871" cy="482045"/>
          </a:xfrm>
          <a:prstGeom prst="rect">
            <a:avLst/>
          </a:prstGeom>
        </p:spPr>
        <p:txBody>
          <a:bodyPr vert="horz" lIns="94244" tIns="47122" rIns="94244" bIns="47122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9" y="9125511"/>
            <a:ext cx="2984871" cy="482045"/>
          </a:xfrm>
          <a:prstGeom prst="rect">
            <a:avLst/>
          </a:prstGeom>
        </p:spPr>
        <p:txBody>
          <a:bodyPr vert="horz" lIns="94244" tIns="47122" rIns="94244" bIns="47122" rtlCol="0" anchor="b"/>
          <a:lstStyle>
            <a:lvl1pPr algn="r">
              <a:defRPr sz="1200"/>
            </a:lvl1pPr>
          </a:lstStyle>
          <a:p>
            <a:fld id="{52EC38FD-BC8C-4679-A92A-AC8E23D218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7678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26/10/2018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26/10/2018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26/10/2018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26/10/2018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26/10/2018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26/10/2018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26/10/2018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26/10/2018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26/10/2018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26/10/2018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26/10/2018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26/10/2018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earvanitis@upatras.g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mpirepatrol.com/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earvanitis@upatras.gr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ndiversity.com/2019-conference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>
          <a:xfrm>
            <a:off x="683568" y="2330710"/>
            <a:ext cx="7920880" cy="1557521"/>
          </a:xfrm>
        </p:spPr>
        <p:txBody>
          <a:bodyPr>
            <a:noAutofit/>
          </a:bodyPr>
          <a:lstStyle/>
          <a:p>
            <a:r>
              <a:rPr lang="el-GR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Διασπορά - Ταυτότητα</a:t>
            </a:r>
            <a:endParaRPr lang="en-US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 flipH="1">
            <a:off x="1520732" y="5837735"/>
            <a:ext cx="6102536" cy="1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Τίτλος 3"/>
          <p:cNvSpPr txBox="1">
            <a:spLocks/>
          </p:cNvSpPr>
          <p:nvPr/>
        </p:nvSpPr>
        <p:spPr>
          <a:xfrm>
            <a:off x="15989" y="4082361"/>
            <a:ext cx="9144000" cy="16420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l-GR" sz="1600" b="1" dirty="0"/>
          </a:p>
          <a:p>
            <a:r>
              <a:rPr lang="el-GR" sz="1800" b="1" dirty="0">
                <a:latin typeface="Arial" panose="020B0604020202020204" pitchFamily="34" charset="0"/>
                <a:cs typeface="Arial" panose="020B0604020202020204" pitchFamily="34" charset="0"/>
              </a:rPr>
              <a:t>Ευγενία Αρβανίτη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l-G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1800" dirty="0">
                <a:latin typeface="Arial" panose="020B0604020202020204" pitchFamily="34" charset="0"/>
                <a:cs typeface="Arial" panose="020B0604020202020204" pitchFamily="34" charset="0"/>
              </a:rPr>
              <a:t>Επίκουρη Καθηγήτρια ΤΕΕΑΠΗ</a:t>
            </a:r>
            <a:r>
              <a:rPr lang="el-GR" sz="1800" i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earvanitis@upatras.gr</a:t>
            </a:r>
            <a:endParaRPr lang="en-US" sz="1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Ευθεία γραμμή σύνδεσης 13"/>
          <p:cNvCxnSpPr/>
          <p:nvPr/>
        </p:nvCxnSpPr>
        <p:spPr>
          <a:xfrm flipH="1">
            <a:off x="1547664" y="2132856"/>
            <a:ext cx="6102536" cy="1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Ευθεία γραμμή σύνδεσης 14"/>
          <p:cNvCxnSpPr/>
          <p:nvPr/>
        </p:nvCxnSpPr>
        <p:spPr>
          <a:xfrm flipH="1">
            <a:off x="-17168" y="1"/>
            <a:ext cx="9148556" cy="0"/>
          </a:xfrm>
          <a:prstGeom prst="line">
            <a:avLst/>
          </a:prstGeom>
          <a:ln w="190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Ευθεία γραμμή σύνδεσης 18"/>
          <p:cNvCxnSpPr/>
          <p:nvPr/>
        </p:nvCxnSpPr>
        <p:spPr>
          <a:xfrm flipH="1">
            <a:off x="-17168" y="6813376"/>
            <a:ext cx="9197680" cy="0"/>
          </a:xfrm>
          <a:prstGeom prst="line">
            <a:avLst/>
          </a:prstGeom>
          <a:ln w="190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utoShape 2" descr="Sigillo di Atene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Εικόνα 7">
            <a:extLst>
              <a:ext uri="{FF2B5EF4-FFF2-40B4-BE49-F238E27FC236}">
                <a16:creationId xmlns:a16="http://schemas.microsoft.com/office/drawing/2014/main" id="{F41509BA-E18B-5446-B10B-3527C2C30A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5" y="260648"/>
            <a:ext cx="3720242" cy="1395512"/>
          </a:xfrm>
          <a:prstGeom prst="rect">
            <a:avLst/>
          </a:prstGeom>
        </p:spPr>
      </p:pic>
      <p:pic>
        <p:nvPicPr>
          <p:cNvPr id="13" name="6 - Εικόνα" descr="FIDLen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923928" y="260648"/>
            <a:ext cx="5220072" cy="1494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071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792087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«</a:t>
            </a:r>
            <a:r>
              <a:rPr lang="el-GR" dirty="0" err="1">
                <a:solidFill>
                  <a:schemeClr val="bg1"/>
                </a:solidFill>
              </a:rPr>
              <a:t>Εθνοτικο</a:t>
            </a:r>
            <a:r>
              <a:rPr lang="el-GR" dirty="0">
                <a:solidFill>
                  <a:schemeClr val="bg1"/>
                </a:solidFill>
              </a:rPr>
              <a:t>-εθνική» ταυτότητα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908722"/>
            <a:ext cx="8856986" cy="5832646"/>
          </a:xfrm>
        </p:spPr>
        <p:txBody>
          <a:bodyPr>
            <a:noAutofit/>
          </a:bodyPr>
          <a:lstStyle/>
          <a:p>
            <a:pPr algn="just"/>
            <a:r>
              <a:rPr lang="el-GR" sz="2800" dirty="0">
                <a:solidFill>
                  <a:schemeClr val="tx1"/>
                </a:solidFill>
              </a:rPr>
              <a:t>Για τους μετανάστες, η έννοια της πατρίδας ως τόπου γέννησης ή τόπου καταγωγής συχνά προϋποθέτει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την «εθνική» – </a:t>
            </a:r>
            <a:endParaRPr lang="en-AU" sz="2800" dirty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ή την </a:t>
            </a:r>
            <a:r>
              <a:rPr lang="el-GR" sz="2800" b="1" dirty="0">
                <a:solidFill>
                  <a:schemeClr val="tx1"/>
                </a:solidFill>
              </a:rPr>
              <a:t>«</a:t>
            </a:r>
            <a:r>
              <a:rPr lang="el-GR" sz="2800" b="1" dirty="0" err="1">
                <a:solidFill>
                  <a:schemeClr val="tx1"/>
                </a:solidFill>
              </a:rPr>
              <a:t>εθνοτικο</a:t>
            </a:r>
            <a:r>
              <a:rPr lang="el-GR" sz="2800" b="1" dirty="0">
                <a:solidFill>
                  <a:schemeClr val="tx1"/>
                </a:solidFill>
              </a:rPr>
              <a:t>-εθνική» </a:t>
            </a:r>
            <a:r>
              <a:rPr lang="el-GR" sz="2800" dirty="0">
                <a:solidFill>
                  <a:schemeClr val="tx1"/>
                </a:solidFill>
              </a:rPr>
              <a:t>(</a:t>
            </a:r>
            <a:r>
              <a:rPr lang="el-GR" sz="2800" dirty="0" err="1">
                <a:solidFill>
                  <a:schemeClr val="tx1"/>
                </a:solidFill>
              </a:rPr>
              <a:t>ethno-national</a:t>
            </a:r>
            <a:r>
              <a:rPr lang="el-GR" sz="2800" dirty="0">
                <a:solidFill>
                  <a:schemeClr val="tx1"/>
                </a:solidFill>
              </a:rPr>
              <a:t>) – πατρίδα (</a:t>
            </a:r>
            <a:r>
              <a:rPr lang="el-GR" sz="2800" dirty="0" err="1">
                <a:solidFill>
                  <a:schemeClr val="tx1"/>
                </a:solidFill>
              </a:rPr>
              <a:t>Sheffer</a:t>
            </a:r>
            <a:r>
              <a:rPr lang="el-GR" sz="2800" dirty="0">
                <a:solidFill>
                  <a:schemeClr val="tx1"/>
                </a:solidFill>
              </a:rPr>
              <a:t>, 2003: 9-10).</a:t>
            </a:r>
          </a:p>
          <a:p>
            <a:pPr algn="just"/>
            <a:r>
              <a:rPr lang="el-GR" sz="2800" dirty="0">
                <a:solidFill>
                  <a:schemeClr val="tx1"/>
                </a:solidFill>
              </a:rPr>
              <a:t>Η ταύτιση είναι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ρεαλιστική,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συναισθηματική και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συμβολική.</a:t>
            </a:r>
          </a:p>
          <a:p>
            <a:pPr algn="just"/>
            <a:r>
              <a:rPr lang="el-GR" sz="2800" b="1" dirty="0">
                <a:solidFill>
                  <a:schemeClr val="tx1"/>
                </a:solidFill>
              </a:rPr>
              <a:t>Προηγείται στον αυτό-ορισμό τους η «μικρή πατρίδα</a:t>
            </a:r>
            <a:r>
              <a:rPr lang="el-GR" sz="2800" dirty="0">
                <a:solidFill>
                  <a:schemeClr val="tx1"/>
                </a:solidFill>
              </a:rPr>
              <a:t>» καταγωγής τους και </a:t>
            </a:r>
            <a:endParaRPr lang="en-AU" sz="2800" dirty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έμμεσα η Ελλάδα ως κρατική εθνική οντότητα. 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3617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792087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«</a:t>
            </a:r>
            <a:r>
              <a:rPr lang="el-GR" dirty="0" err="1">
                <a:solidFill>
                  <a:schemeClr val="bg1"/>
                </a:solidFill>
              </a:rPr>
              <a:t>Εθνοτικο</a:t>
            </a:r>
            <a:r>
              <a:rPr lang="el-GR" dirty="0">
                <a:solidFill>
                  <a:schemeClr val="bg1"/>
                </a:solidFill>
              </a:rPr>
              <a:t>-εθνική» ταυτότητα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4"/>
            <a:ext cx="8640962" cy="5112568"/>
          </a:xfrm>
        </p:spPr>
        <p:txBody>
          <a:bodyPr>
            <a:noAutofit/>
          </a:bodyPr>
          <a:lstStyle/>
          <a:p>
            <a:pPr algn="just"/>
            <a:r>
              <a:rPr lang="el-GR" sz="2800" dirty="0">
                <a:solidFill>
                  <a:schemeClr val="tx1"/>
                </a:solidFill>
              </a:rPr>
              <a:t>Ο όρος «</a:t>
            </a:r>
            <a:r>
              <a:rPr lang="el-GR" sz="2800" dirty="0" err="1">
                <a:solidFill>
                  <a:schemeClr val="tx1"/>
                </a:solidFill>
              </a:rPr>
              <a:t>εθνοτικο</a:t>
            </a:r>
            <a:r>
              <a:rPr lang="el-GR" sz="2800" dirty="0">
                <a:solidFill>
                  <a:schemeClr val="tx1"/>
                </a:solidFill>
              </a:rPr>
              <a:t>-τοπικός» (</a:t>
            </a:r>
            <a:r>
              <a:rPr lang="el-GR" sz="2800" dirty="0" err="1">
                <a:solidFill>
                  <a:schemeClr val="tx1"/>
                </a:solidFill>
              </a:rPr>
              <a:t>ethno-regional</a:t>
            </a:r>
            <a:r>
              <a:rPr lang="el-GR" sz="2800" dirty="0">
                <a:solidFill>
                  <a:schemeClr val="tx1"/>
                </a:solidFill>
              </a:rPr>
              <a:t>) αποδίδει καλύτερα την τριπλή συναισθηματική και ιδεολογική ταύτιση των Ελλήνων της διασποράς με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τη </a:t>
            </a:r>
            <a:r>
              <a:rPr lang="el-GR" sz="2800" b="1" dirty="0">
                <a:solidFill>
                  <a:schemeClr val="tx1"/>
                </a:solidFill>
              </a:rPr>
              <a:t>μικρή πατρίδα καταγωγής </a:t>
            </a:r>
            <a:r>
              <a:rPr lang="el-GR" sz="2800" dirty="0">
                <a:solidFill>
                  <a:schemeClr val="tx1"/>
                </a:solidFill>
              </a:rPr>
              <a:t>τους στην Ελλάδα ή εκτός αυτής,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με την </a:t>
            </a:r>
            <a:r>
              <a:rPr lang="el-GR" sz="2800" b="1" dirty="0">
                <a:solidFill>
                  <a:schemeClr val="tx1"/>
                </a:solidFill>
              </a:rPr>
              <a:t>φαντασιακή κοινότητα </a:t>
            </a:r>
            <a:r>
              <a:rPr lang="el-GR" sz="2800" dirty="0">
                <a:solidFill>
                  <a:schemeClr val="tx1"/>
                </a:solidFill>
              </a:rPr>
              <a:t>(βλ. Άντερσον 1997) του ελληνικού έθνους και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με την </a:t>
            </a:r>
            <a:r>
              <a:rPr lang="el-GR" sz="2800" b="1" dirty="0">
                <a:solidFill>
                  <a:schemeClr val="tx1"/>
                </a:solidFill>
              </a:rPr>
              <a:t>κοινωνία της εγκατάστασης</a:t>
            </a:r>
            <a:r>
              <a:rPr lang="el-GR" sz="2800" dirty="0">
                <a:solidFill>
                  <a:schemeClr val="tx1"/>
                </a:solidFill>
              </a:rPr>
              <a:t>, της οποίας αποτελούν </a:t>
            </a:r>
            <a:r>
              <a:rPr lang="el-GR" sz="2800" dirty="0" err="1">
                <a:solidFill>
                  <a:schemeClr val="tx1"/>
                </a:solidFill>
              </a:rPr>
              <a:t>εθνοτική</a:t>
            </a:r>
            <a:r>
              <a:rPr lang="el-GR" sz="2800" dirty="0">
                <a:solidFill>
                  <a:schemeClr val="tx1"/>
                </a:solidFill>
              </a:rPr>
              <a:t> κατηγορία. 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1430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792087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Η έννοια της διεθνικότητας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908723"/>
            <a:ext cx="8964490" cy="5760624"/>
          </a:xfrm>
        </p:spPr>
        <p:txBody>
          <a:bodyPr>
            <a:noAutofit/>
          </a:bodyPr>
          <a:lstStyle/>
          <a:p>
            <a:pPr algn="just"/>
            <a:r>
              <a:rPr lang="el-GR" sz="2800" dirty="0">
                <a:solidFill>
                  <a:schemeClr val="tx1"/>
                </a:solidFill>
              </a:rPr>
              <a:t>Η έμφαση στη διεθνικότητα (</a:t>
            </a:r>
            <a:r>
              <a:rPr lang="el-GR" sz="2800" dirty="0" err="1">
                <a:solidFill>
                  <a:schemeClr val="tx1"/>
                </a:solidFill>
              </a:rPr>
              <a:t>transnationalism</a:t>
            </a:r>
            <a:r>
              <a:rPr lang="el-GR" sz="2800" dirty="0">
                <a:solidFill>
                  <a:schemeClr val="tx1"/>
                </a:solidFill>
              </a:rPr>
              <a:t>) αναπτύχθηκε από το 1990 και εξής λόγω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της  παγκοσμιοποίησης και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της νέας σχέσης  με τον χρόνο και τον χώρο</a:t>
            </a:r>
          </a:p>
          <a:p>
            <a:pPr algn="just"/>
            <a:endParaRPr lang="el-GR" sz="2800" dirty="0">
              <a:solidFill>
                <a:schemeClr val="tx1"/>
              </a:solidFill>
            </a:endParaRPr>
          </a:p>
          <a:p>
            <a:pPr algn="just"/>
            <a:r>
              <a:rPr lang="el-GR" sz="2800" dirty="0">
                <a:solidFill>
                  <a:schemeClr val="tx1"/>
                </a:solidFill>
              </a:rPr>
              <a:t>Ο νέος αυτός προσανατολισμός αντιδιαστέλλεται προς τον «</a:t>
            </a:r>
            <a:r>
              <a:rPr lang="el-GR" sz="2800" b="1" dirty="0">
                <a:solidFill>
                  <a:schemeClr val="tx1"/>
                </a:solidFill>
              </a:rPr>
              <a:t>μεθοδολογικό εθνικισμό</a:t>
            </a:r>
            <a:r>
              <a:rPr lang="el-GR" sz="2800" dirty="0">
                <a:solidFill>
                  <a:schemeClr val="tx1"/>
                </a:solidFill>
              </a:rPr>
              <a:t>», ο οποίος συχνά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διαπερνά τη μελέτη μεταναστευτικών και </a:t>
            </a:r>
            <a:r>
              <a:rPr lang="el-GR" sz="2800" dirty="0" err="1">
                <a:solidFill>
                  <a:schemeClr val="tx1"/>
                </a:solidFill>
              </a:rPr>
              <a:t>διασπορικών</a:t>
            </a:r>
            <a:r>
              <a:rPr lang="el-GR" sz="2800" dirty="0">
                <a:solidFill>
                  <a:schemeClr val="tx1"/>
                </a:solidFill>
              </a:rPr>
              <a:t> ομάδων και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b="1" dirty="0">
                <a:solidFill>
                  <a:schemeClr val="tx1"/>
                </a:solidFill>
              </a:rPr>
              <a:t>χρησιμοποιεί, άμεσα ή έμμεσα, την κατηγορία του εθνικού κράτους ως ικανή και αναγκαία συνθήκη για τη μελέτη της ταυτότητας. </a:t>
            </a:r>
          </a:p>
          <a:p>
            <a:pPr algn="just"/>
            <a:endParaRPr lang="el-GR" sz="2800" dirty="0">
              <a:solidFill>
                <a:schemeClr val="tx1"/>
              </a:solidFill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3723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792087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Η έννοια της διεθνικότητας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4"/>
            <a:ext cx="8640962" cy="5112568"/>
          </a:xfrm>
        </p:spPr>
        <p:txBody>
          <a:bodyPr>
            <a:noAutofit/>
          </a:bodyPr>
          <a:lstStyle/>
          <a:p>
            <a:pPr algn="just"/>
            <a:r>
              <a:rPr lang="el-GR" sz="2800" dirty="0">
                <a:solidFill>
                  <a:schemeClr val="tx1"/>
                </a:solidFill>
              </a:rPr>
              <a:t>Η </a:t>
            </a:r>
            <a:r>
              <a:rPr lang="el-GR" sz="2800" b="1" dirty="0">
                <a:solidFill>
                  <a:schemeClr val="tx1"/>
                </a:solidFill>
              </a:rPr>
              <a:t>ταύτιση</a:t>
            </a:r>
            <a:r>
              <a:rPr lang="el-GR" sz="2800" dirty="0">
                <a:solidFill>
                  <a:schemeClr val="tx1"/>
                </a:solidFill>
              </a:rPr>
              <a:t> των μεταναστών και ιδιαίτερα των απογόνων τους με μια «πατρίδα», με έναν ορισμένο τόπο καταγωγής,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όχι μόνον ως αποτέλεσμα </a:t>
            </a:r>
            <a:r>
              <a:rPr lang="el-GR" sz="2800" b="1" dirty="0">
                <a:solidFill>
                  <a:schemeClr val="tx1"/>
                </a:solidFill>
              </a:rPr>
              <a:t>άμεσα βιωμένης</a:t>
            </a:r>
            <a:r>
              <a:rPr lang="el-GR" sz="2800" dirty="0">
                <a:solidFill>
                  <a:schemeClr val="tx1"/>
                </a:solidFill>
              </a:rPr>
              <a:t>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αλλά και ως αποτέλεσμα </a:t>
            </a:r>
            <a:r>
              <a:rPr lang="el-GR" sz="2800" b="1" dirty="0">
                <a:solidFill>
                  <a:schemeClr val="tx1"/>
                </a:solidFill>
              </a:rPr>
              <a:t>έμμεσης και αφηγηματικής </a:t>
            </a:r>
            <a:r>
              <a:rPr lang="el-GR" sz="2800" dirty="0">
                <a:solidFill>
                  <a:schemeClr val="tx1"/>
                </a:solidFill>
              </a:rPr>
              <a:t>εμπειρίας, </a:t>
            </a:r>
          </a:p>
          <a:p>
            <a:pPr algn="just"/>
            <a:r>
              <a:rPr lang="el-GR" sz="2800" dirty="0">
                <a:solidFill>
                  <a:schemeClr val="tx1"/>
                </a:solidFill>
              </a:rPr>
              <a:t>εξακολουθεί να είναι σημαντική για τη συγκρότηση της προσωπικής τους ταυτότητας παρά την παγκοσμιοποίηση και ίσως εξαιτίας της (</a:t>
            </a:r>
            <a:r>
              <a:rPr lang="el-GR" sz="2800" dirty="0" err="1">
                <a:solidFill>
                  <a:schemeClr val="tx1"/>
                </a:solidFill>
              </a:rPr>
              <a:t>Τσιμουρής</a:t>
            </a:r>
            <a:r>
              <a:rPr lang="el-GR" sz="2800" dirty="0">
                <a:solidFill>
                  <a:schemeClr val="tx1"/>
                </a:solidFill>
              </a:rPr>
              <a:t> 2009β: 203).</a:t>
            </a:r>
          </a:p>
          <a:p>
            <a:pPr algn="just"/>
            <a:endParaRPr lang="el-GR" sz="2800" dirty="0">
              <a:solidFill>
                <a:schemeClr val="tx1"/>
              </a:solidFill>
            </a:endParaRPr>
          </a:p>
          <a:p>
            <a:pPr algn="just"/>
            <a:r>
              <a:rPr lang="el-GR" sz="2800" b="1" dirty="0">
                <a:solidFill>
                  <a:schemeClr val="tx1"/>
                </a:solidFill>
              </a:rPr>
              <a:t>Δεν</a:t>
            </a:r>
            <a:r>
              <a:rPr lang="el-GR" sz="2800" dirty="0">
                <a:solidFill>
                  <a:schemeClr val="tx1"/>
                </a:solidFill>
              </a:rPr>
              <a:t> είναι, όμως, </a:t>
            </a:r>
            <a:r>
              <a:rPr lang="el-GR" sz="2800" b="1" dirty="0">
                <a:solidFill>
                  <a:schemeClr val="tx1"/>
                </a:solidFill>
              </a:rPr>
              <a:t>αναγκαστικά μια εθνική ταυτοποίηση</a:t>
            </a:r>
            <a:r>
              <a:rPr lang="el-GR" sz="2800" dirty="0">
                <a:solidFill>
                  <a:schemeClr val="tx1"/>
                </a:solidFill>
              </a:rPr>
              <a:t>.</a:t>
            </a:r>
          </a:p>
          <a:p>
            <a:pPr algn="just"/>
            <a:endParaRPr lang="el-GR" sz="2800" dirty="0">
              <a:solidFill>
                <a:schemeClr val="tx1"/>
              </a:solidFill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43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792087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Η έννοια της διεθνικότητας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836711"/>
            <a:ext cx="8640962" cy="5688631"/>
          </a:xfrm>
        </p:spPr>
        <p:txBody>
          <a:bodyPr>
            <a:noAutofit/>
          </a:bodyPr>
          <a:lstStyle/>
          <a:p>
            <a:pPr algn="just"/>
            <a:r>
              <a:rPr lang="el-GR" sz="2800" dirty="0">
                <a:solidFill>
                  <a:schemeClr val="tx1"/>
                </a:solidFill>
              </a:rPr>
              <a:t> «Είτε πρόκειται για μετανάστες είτε όχι, </a:t>
            </a:r>
            <a:r>
              <a:rPr lang="el-GR" sz="2800" b="1" dirty="0">
                <a:solidFill>
                  <a:schemeClr val="tx1"/>
                </a:solidFill>
              </a:rPr>
              <a:t>οι ενέργειες </a:t>
            </a:r>
            <a:r>
              <a:rPr lang="el-GR" sz="2800" dirty="0">
                <a:solidFill>
                  <a:schemeClr val="tx1"/>
                </a:solidFill>
              </a:rPr>
              <a:t>των ατόμων </a:t>
            </a:r>
            <a:r>
              <a:rPr lang="el-GR" sz="2800" b="1" dirty="0">
                <a:solidFill>
                  <a:schemeClr val="tx1"/>
                </a:solidFill>
              </a:rPr>
              <a:t>δεν έχουν πάντα εθνική εμβέλεια </a:t>
            </a:r>
            <a:r>
              <a:rPr lang="el-GR" sz="2800" dirty="0">
                <a:solidFill>
                  <a:schemeClr val="tx1"/>
                </a:solidFill>
              </a:rPr>
              <a:t>ανεξαρτήτως του γεγονότος ότι ο κόσμος είναι χωρισμένος σε εθνικά κράτη. </a:t>
            </a:r>
          </a:p>
          <a:p>
            <a:pPr algn="just"/>
            <a:r>
              <a:rPr lang="el-GR" sz="2800" dirty="0">
                <a:solidFill>
                  <a:schemeClr val="tx1"/>
                </a:solidFill>
              </a:rPr>
              <a:t>Η αναλυτική διάκριση ανάμεσα σε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τοπικό,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περιφερειακό,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εθνικό,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υπερεθνικό και παγκόσμιο επίπεδο, ακόμη </a:t>
            </a:r>
          </a:p>
          <a:p>
            <a:pPr algn="just"/>
            <a:r>
              <a:rPr lang="el-GR" sz="2800" dirty="0">
                <a:solidFill>
                  <a:schemeClr val="tx1"/>
                </a:solidFill>
              </a:rPr>
              <a:t>και όταν αυτή εμπειρικά δεν είναι πάντα εύκολη, θα βοηθούσε τα μέγιστα ώστε να αποφευχθεί η σύγχυση» (Καραγιάννης, 2006: 26).19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66541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792087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Ένα παράδειγμα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052743"/>
            <a:ext cx="8856986" cy="5688622"/>
          </a:xfrm>
        </p:spPr>
        <p:txBody>
          <a:bodyPr>
            <a:noAutofit/>
          </a:bodyPr>
          <a:lstStyle/>
          <a:p>
            <a:pPr algn="just"/>
            <a:r>
              <a:rPr lang="el-GR" sz="2800" dirty="0">
                <a:solidFill>
                  <a:schemeClr val="tx1"/>
                </a:solidFill>
              </a:rPr>
              <a:t>Για παράδειγμα αρκετοί </a:t>
            </a:r>
            <a:r>
              <a:rPr lang="el-GR" sz="2800" dirty="0" err="1">
                <a:solidFill>
                  <a:schemeClr val="tx1"/>
                </a:solidFill>
              </a:rPr>
              <a:t>Καστελλοριζιοί</a:t>
            </a:r>
            <a:r>
              <a:rPr lang="el-GR" sz="2800" dirty="0">
                <a:solidFill>
                  <a:schemeClr val="tx1"/>
                </a:solidFill>
              </a:rPr>
              <a:t> δεύτερης και τρίτης γενιάς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400" b="1" dirty="0">
                <a:solidFill>
                  <a:schemeClr val="tx1"/>
                </a:solidFill>
              </a:rPr>
              <a:t>που δεν έχουν βιώσει το τραύμα</a:t>
            </a:r>
            <a:r>
              <a:rPr lang="el-GR" sz="2400" dirty="0">
                <a:solidFill>
                  <a:schemeClr val="tx1"/>
                </a:solidFill>
              </a:rPr>
              <a:t> του αποχωρισμού από την πατρίδα και την απώλειά της,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 </a:t>
            </a:r>
            <a:r>
              <a:rPr lang="el-GR" sz="2400" b="1" dirty="0">
                <a:solidFill>
                  <a:schemeClr val="tx1"/>
                </a:solidFill>
              </a:rPr>
              <a:t>επιδιώκουν</a:t>
            </a:r>
            <a:r>
              <a:rPr lang="el-GR" sz="2400" dirty="0">
                <a:solidFill>
                  <a:schemeClr val="tx1"/>
                </a:solidFill>
              </a:rPr>
              <a:t> μια φαντασιακή ή και πραγματική </a:t>
            </a:r>
            <a:r>
              <a:rPr lang="el-GR" sz="2400" b="1" dirty="0">
                <a:solidFill>
                  <a:schemeClr val="tx1"/>
                </a:solidFill>
              </a:rPr>
              <a:t>επιστροφή</a:t>
            </a:r>
            <a:r>
              <a:rPr lang="el-GR" sz="2400" dirty="0">
                <a:solidFill>
                  <a:schemeClr val="tx1"/>
                </a:solidFill>
              </a:rPr>
              <a:t> σε αυτήν. </a:t>
            </a:r>
          </a:p>
          <a:p>
            <a:pPr algn="just"/>
            <a:r>
              <a:rPr lang="el-GR" sz="2800" dirty="0">
                <a:solidFill>
                  <a:schemeClr val="tx1"/>
                </a:solidFill>
              </a:rPr>
              <a:t>H </a:t>
            </a:r>
            <a:r>
              <a:rPr lang="el-GR" sz="2800" b="1" dirty="0">
                <a:solidFill>
                  <a:schemeClr val="tx1"/>
                </a:solidFill>
              </a:rPr>
              <a:t>εστίαση στον τόπο μνήμης </a:t>
            </a:r>
            <a:r>
              <a:rPr lang="el-GR" sz="2800" dirty="0">
                <a:solidFill>
                  <a:schemeClr val="tx1"/>
                </a:solidFill>
              </a:rPr>
              <a:t>του ναυαγίου </a:t>
            </a:r>
            <a:r>
              <a:rPr lang="el-GR" sz="2800" dirty="0" err="1">
                <a:solidFill>
                  <a:schemeClr val="tx1"/>
                </a:solidFill>
              </a:rPr>
              <a:t>αποστασιοποιεί</a:t>
            </a:r>
            <a:r>
              <a:rPr lang="el-GR" sz="2800" dirty="0">
                <a:solidFill>
                  <a:schemeClr val="tx1"/>
                </a:solidFill>
              </a:rPr>
              <a:t> την διασπορά των </a:t>
            </a:r>
            <a:r>
              <a:rPr lang="el-GR" sz="2800" dirty="0" err="1">
                <a:solidFill>
                  <a:schemeClr val="tx1"/>
                </a:solidFill>
              </a:rPr>
              <a:t>Καστελλοριζιών</a:t>
            </a:r>
            <a:r>
              <a:rPr lang="el-GR" sz="2800" dirty="0">
                <a:solidFill>
                  <a:schemeClr val="tx1"/>
                </a:solidFill>
              </a:rPr>
              <a:t> της Αυστραλίας από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την «εθνική μοίρα» της Ελλάδας και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b="1" dirty="0">
                <a:solidFill>
                  <a:schemeClr val="tx1"/>
                </a:solidFill>
              </a:rPr>
              <a:t>τη συνδέει με τη μετανάστευση και την ευδοκίμηση στη νέα τους πατρίδα. 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33626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792087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Ένα παράδειγμα 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856986" cy="5616621"/>
          </a:xfrm>
        </p:spPr>
        <p:txBody>
          <a:bodyPr>
            <a:noAutofit/>
          </a:bodyPr>
          <a:lstStyle/>
          <a:p>
            <a:pPr algn="just"/>
            <a:r>
              <a:rPr lang="el-GR" sz="2800" dirty="0">
                <a:solidFill>
                  <a:schemeClr val="tx1"/>
                </a:solidFill>
              </a:rPr>
              <a:t>Ο </a:t>
            </a:r>
            <a:r>
              <a:rPr lang="el-GR" sz="2800" b="1" dirty="0" err="1">
                <a:solidFill>
                  <a:schemeClr val="tx1"/>
                </a:solidFill>
              </a:rPr>
              <a:t>ιστότοπος</a:t>
            </a:r>
            <a:r>
              <a:rPr lang="el-GR" sz="28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  <a:hlinkClick r:id="rId2"/>
              </a:rPr>
              <a:t>http://www.empirepatrol.com/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l-GR" sz="2800" dirty="0">
                <a:solidFill>
                  <a:schemeClr val="tx1"/>
                </a:solidFill>
              </a:rPr>
              <a:t>του ναυαγίου αποτελεί </a:t>
            </a:r>
          </a:p>
          <a:p>
            <a:pPr algn="just"/>
            <a:r>
              <a:rPr lang="el-GR" sz="2800" dirty="0">
                <a:solidFill>
                  <a:schemeClr val="tx1"/>
                </a:solidFill>
              </a:rPr>
              <a:t>όριο και σύμβολο της </a:t>
            </a:r>
            <a:r>
              <a:rPr lang="el-GR" sz="2800" dirty="0" err="1">
                <a:solidFill>
                  <a:schemeClr val="tx1"/>
                </a:solidFill>
              </a:rPr>
              <a:t>διασπορικής</a:t>
            </a:r>
            <a:r>
              <a:rPr lang="el-GR" sz="2800" dirty="0">
                <a:solidFill>
                  <a:schemeClr val="tx1"/>
                </a:solidFill>
              </a:rPr>
              <a:t> ταυτότητας και </a:t>
            </a:r>
          </a:p>
          <a:p>
            <a:pPr algn="just"/>
            <a:r>
              <a:rPr lang="el-GR" sz="2800" dirty="0">
                <a:solidFill>
                  <a:schemeClr val="tx1"/>
                </a:solidFill>
              </a:rPr>
              <a:t>μνήμης των </a:t>
            </a:r>
            <a:r>
              <a:rPr lang="el-GR" sz="2800" dirty="0" err="1">
                <a:solidFill>
                  <a:schemeClr val="tx1"/>
                </a:solidFill>
              </a:rPr>
              <a:t>Καστελλοριζιών</a:t>
            </a:r>
            <a:r>
              <a:rPr lang="el-GR" sz="2800" dirty="0">
                <a:solidFill>
                  <a:schemeClr val="tx1"/>
                </a:solidFill>
              </a:rPr>
              <a:t>, </a:t>
            </a:r>
          </a:p>
          <a:p>
            <a:pPr algn="just"/>
            <a:endParaRPr lang="el-GR" sz="2800" dirty="0">
              <a:solidFill>
                <a:schemeClr val="tx1"/>
              </a:solidFill>
            </a:endParaRPr>
          </a:p>
          <a:p>
            <a:pPr algn="just"/>
            <a:r>
              <a:rPr lang="el-GR" sz="2800" dirty="0">
                <a:solidFill>
                  <a:schemeClr val="tx1"/>
                </a:solidFill>
              </a:rPr>
              <a:t>Εντούτοις είναι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ένα διαπερατό όριο που φέρνει σε επαφή τις δύο κοινότητες, </a:t>
            </a:r>
            <a:r>
              <a:rPr lang="el-GR" sz="2800" dirty="0" err="1">
                <a:solidFill>
                  <a:schemeClr val="tx1"/>
                </a:solidFill>
              </a:rPr>
              <a:t>ελλαδιτών</a:t>
            </a:r>
            <a:r>
              <a:rPr lang="el-GR" sz="2800" dirty="0">
                <a:solidFill>
                  <a:schemeClr val="tx1"/>
                </a:solidFill>
              </a:rPr>
              <a:t> και </a:t>
            </a:r>
            <a:r>
              <a:rPr lang="el-GR" sz="2800" dirty="0" err="1">
                <a:solidFill>
                  <a:schemeClr val="tx1"/>
                </a:solidFill>
              </a:rPr>
              <a:t>Καστελλοριζιών</a:t>
            </a:r>
            <a:r>
              <a:rPr lang="el-GR" sz="2800" dirty="0">
                <a:solidFill>
                  <a:schemeClr val="tx1"/>
                </a:solidFill>
              </a:rPr>
              <a:t> της διασποράς, που μοιράζονται το κοινό παρελθόν του ναυαγίου.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74932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4704"/>
            <a:ext cx="9144000" cy="531214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-5704" y="6076849"/>
            <a:ext cx="87674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AU" sz="3600" b="1" dirty="0">
                <a:hlinkClick r:id="rId3"/>
              </a:rPr>
              <a:t>earvanitis@upatras.gr</a:t>
            </a:r>
            <a:endParaRPr lang="en-AU" sz="3600" b="1" dirty="0"/>
          </a:p>
        </p:txBody>
      </p:sp>
      <p:sp>
        <p:nvSpPr>
          <p:cNvPr id="5" name="Τίτλος 1"/>
          <p:cNvSpPr txBox="1">
            <a:spLocks/>
          </p:cNvSpPr>
          <p:nvPr/>
        </p:nvSpPr>
        <p:spPr>
          <a:xfrm>
            <a:off x="0" y="-27383"/>
            <a:ext cx="9144000" cy="792087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 </a:t>
            </a:r>
            <a:endParaRPr lang="el-G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196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20000">
        <p:circle/>
      </p:transition>
    </mc:Choice>
    <mc:Fallback xmlns="">
      <p:transition spd="slow" advClick="0" advTm="20000">
        <p:circl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066800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Συνέδριο</a:t>
            </a:r>
            <a:r>
              <a:rPr lang="en-US" dirty="0">
                <a:solidFill>
                  <a:schemeClr val="bg1"/>
                </a:solidFill>
              </a:rPr>
              <a:t> </a:t>
            </a:r>
            <a:endParaRPr lang="el-G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-35511" y="6525344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79512" y="6488668"/>
            <a:ext cx="48245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http://ondiversity.com/2019-conference</a:t>
            </a:r>
            <a:r>
              <a:rPr lang="en-US" dirty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12204" r="5781" b="12759"/>
          <a:stretch/>
        </p:blipFill>
        <p:spPr>
          <a:xfrm>
            <a:off x="-9724" y="1124744"/>
            <a:ext cx="8974212" cy="536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962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20000">
        <p:circle/>
      </p:transition>
    </mc:Choice>
    <mc:Fallback xmlns="">
      <p:transition spd="slow" advClick="0" advTm="20000">
        <p:circl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792087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Πηγές 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836714"/>
            <a:ext cx="8964490" cy="6021283"/>
          </a:xfrm>
        </p:spPr>
        <p:txBody>
          <a:bodyPr>
            <a:noAutofit/>
          </a:bodyPr>
          <a:lstStyle/>
          <a:p>
            <a:pPr algn="just"/>
            <a:r>
              <a:rPr lang="el-GR" sz="1800" dirty="0">
                <a:solidFill>
                  <a:schemeClr val="tx1"/>
                </a:solidFill>
              </a:rPr>
              <a:t>Εγχειρίδιο Μελέτης της </a:t>
            </a:r>
            <a:r>
              <a:rPr lang="el-GR" sz="1800" dirty="0" err="1">
                <a:solidFill>
                  <a:schemeClr val="tx1"/>
                </a:solidFill>
              </a:rPr>
              <a:t>Bασιλική</a:t>
            </a:r>
            <a:r>
              <a:rPr lang="el-GR" sz="1800" dirty="0">
                <a:solidFill>
                  <a:schemeClr val="tx1"/>
                </a:solidFill>
              </a:rPr>
              <a:t> </a:t>
            </a:r>
            <a:r>
              <a:rPr lang="el-GR" sz="1800" dirty="0" err="1">
                <a:solidFill>
                  <a:schemeClr val="tx1"/>
                </a:solidFill>
              </a:rPr>
              <a:t>Χρυσανθοπούλου</a:t>
            </a:r>
            <a:r>
              <a:rPr lang="el-GR" sz="1800" dirty="0">
                <a:solidFill>
                  <a:schemeClr val="tx1"/>
                </a:solidFill>
              </a:rPr>
              <a:t> «</a:t>
            </a:r>
            <a:r>
              <a:rPr lang="el-GR" sz="1800" b="1" dirty="0">
                <a:solidFill>
                  <a:schemeClr val="tx1"/>
                </a:solidFill>
              </a:rPr>
              <a:t>Τόποι μνήμης στην </a:t>
            </a:r>
            <a:r>
              <a:rPr lang="el-GR" sz="1800" b="1" dirty="0" err="1">
                <a:solidFill>
                  <a:schemeClr val="tx1"/>
                </a:solidFill>
              </a:rPr>
              <a:t>καστελλοριζιακή</a:t>
            </a:r>
            <a:r>
              <a:rPr lang="el-GR" sz="1800" b="1" dirty="0">
                <a:solidFill>
                  <a:schemeClr val="tx1"/>
                </a:solidFill>
              </a:rPr>
              <a:t> μετανάστευση και διασπορά</a:t>
            </a:r>
            <a:r>
              <a:rPr lang="el-GR" sz="1800" dirty="0">
                <a:solidFill>
                  <a:schemeClr val="tx1"/>
                </a:solidFill>
              </a:rPr>
              <a:t>» (2017, εκδόσεις </a:t>
            </a:r>
            <a:r>
              <a:rPr lang="el-GR" sz="1800" dirty="0" err="1">
                <a:solidFill>
                  <a:schemeClr val="tx1"/>
                </a:solidFill>
              </a:rPr>
              <a:t>Παπαζήση</a:t>
            </a:r>
            <a:r>
              <a:rPr lang="el-GR" sz="1800" dirty="0">
                <a:solidFill>
                  <a:schemeClr val="tx1"/>
                </a:solidFill>
              </a:rPr>
              <a:t>).</a:t>
            </a:r>
          </a:p>
          <a:p>
            <a:pPr algn="just"/>
            <a:endParaRPr lang="el-GR" sz="1800" dirty="0">
              <a:solidFill>
                <a:schemeClr val="tx1"/>
              </a:solidFill>
            </a:endParaRPr>
          </a:p>
          <a:p>
            <a:pPr algn="just"/>
            <a:r>
              <a:rPr lang="el-GR" sz="1800" b="1" dirty="0">
                <a:solidFill>
                  <a:schemeClr val="tx1"/>
                </a:solidFill>
              </a:rPr>
              <a:t>Ύλη 1</a:t>
            </a:r>
            <a:r>
              <a:rPr lang="el-GR" sz="1800" b="1" baseline="30000" dirty="0">
                <a:solidFill>
                  <a:schemeClr val="tx1"/>
                </a:solidFill>
              </a:rPr>
              <a:t>ου</a:t>
            </a:r>
            <a:r>
              <a:rPr lang="el-GR" sz="1800" b="1" dirty="0">
                <a:solidFill>
                  <a:schemeClr val="tx1"/>
                </a:solidFill>
              </a:rPr>
              <a:t> τεστ στις 8/11/2018</a:t>
            </a:r>
          </a:p>
          <a:p>
            <a:pPr algn="just"/>
            <a:r>
              <a:rPr lang="el-GR" sz="1800" dirty="0">
                <a:solidFill>
                  <a:schemeClr val="tx1"/>
                </a:solidFill>
              </a:rPr>
              <a:t>ΚΕΦΑΛΑΙΟ ΠΡΩΤΟ</a:t>
            </a:r>
          </a:p>
          <a:p>
            <a:pPr algn="just"/>
            <a:r>
              <a:rPr lang="el-GR" sz="1800" dirty="0">
                <a:solidFill>
                  <a:schemeClr val="tx1"/>
                </a:solidFill>
              </a:rPr>
              <a:t>ΘΕΩΡΗΤΙΚΑ ΖΗΤΗΜΑΤΑ ΚΑΙ ΠΡΟΣΑΝΑΤΟΛΙΣΜΟΙ: ΑΦΗΓΗΜΑΤΙΚΟΤΗΤΑ, ΤΑΥΤΟΤΗΤΑ ΚΑΙ ΜΝΗΜΗ ΣΤΗ ΔΙΑΣΠΟΡΑ ΚΑΙ ΣΤΟ ΔΙΑΔΙΚΤΥΟ</a:t>
            </a:r>
          </a:p>
          <a:p>
            <a:pPr algn="just"/>
            <a:r>
              <a:rPr lang="el-GR" sz="1800" dirty="0">
                <a:solidFill>
                  <a:schemeClr val="tx1"/>
                </a:solidFill>
              </a:rPr>
              <a:t>1.1 Διασπορά, μύθος και ταυτότητα . . . . . . . . . . . . . . . . . . . . . 57</a:t>
            </a:r>
          </a:p>
          <a:p>
            <a:pPr algn="just"/>
            <a:r>
              <a:rPr lang="el-GR" sz="1800" dirty="0">
                <a:solidFill>
                  <a:schemeClr val="tx1"/>
                </a:solidFill>
              </a:rPr>
              <a:t>1.2 Μνήμη και τόποι μνήμης . . . . . . . . . . . . . . . . . . . . . . . . . . 66</a:t>
            </a:r>
          </a:p>
          <a:p>
            <a:pPr algn="just"/>
            <a:r>
              <a:rPr lang="el-GR" sz="1800" dirty="0">
                <a:solidFill>
                  <a:schemeClr val="tx1"/>
                </a:solidFill>
              </a:rPr>
              <a:t>1.3 Γενιές, τραύμα και μεταβίβαση μνήμης . . . . . . . . . . . . . . . 77</a:t>
            </a:r>
          </a:p>
          <a:p>
            <a:pPr algn="just"/>
            <a:r>
              <a:rPr lang="el-GR" sz="1800" dirty="0">
                <a:solidFill>
                  <a:schemeClr val="tx1"/>
                </a:solidFill>
              </a:rPr>
              <a:t>1.4 Αφηγηματικότητα, προφορική ιστορία και τελετουργία:</a:t>
            </a:r>
          </a:p>
          <a:p>
            <a:pPr algn="just"/>
            <a:r>
              <a:rPr lang="el-GR" sz="1800" dirty="0">
                <a:solidFill>
                  <a:schemeClr val="tx1"/>
                </a:solidFill>
              </a:rPr>
              <a:t>Η ποιητικότητα του τόπου μνήμης . . . . . . . . . . . . . . . . . . . 86</a:t>
            </a:r>
          </a:p>
          <a:p>
            <a:pPr algn="just"/>
            <a:r>
              <a:rPr lang="el-GR" sz="1800" dirty="0">
                <a:solidFill>
                  <a:schemeClr val="tx1"/>
                </a:solidFill>
              </a:rPr>
              <a:t>1.5 Νέα </a:t>
            </a:r>
            <a:r>
              <a:rPr lang="el-GR" sz="1800" dirty="0" err="1">
                <a:solidFill>
                  <a:schemeClr val="tx1"/>
                </a:solidFill>
              </a:rPr>
              <a:t>προφορικότητα</a:t>
            </a:r>
            <a:r>
              <a:rPr lang="el-GR" sz="1800" dirty="0">
                <a:solidFill>
                  <a:schemeClr val="tx1"/>
                </a:solidFill>
              </a:rPr>
              <a:t>, λαογραφία και η έννοια του «τρίτου</a:t>
            </a:r>
          </a:p>
          <a:p>
            <a:pPr algn="just"/>
            <a:r>
              <a:rPr lang="el-GR" sz="1800" dirty="0">
                <a:solidFill>
                  <a:schemeClr val="tx1"/>
                </a:solidFill>
              </a:rPr>
              <a:t>χώρου» . . . . . . . . . . . . . . . . . . . . . . . . . . . . . . . . . . . . . . . . . 103</a:t>
            </a:r>
          </a:p>
          <a:p>
            <a:pPr algn="just"/>
            <a:r>
              <a:rPr lang="el-GR" sz="1800" dirty="0">
                <a:solidFill>
                  <a:schemeClr val="tx1"/>
                </a:solidFill>
              </a:rPr>
              <a:t>1.6 Η πολιτιστική κληρονομιά στο διαδίκτυο . . . . . . . . . . . . . 114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5598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792087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Θέματα 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4"/>
            <a:ext cx="7992889" cy="5112568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Η </a:t>
            </a:r>
            <a:r>
              <a:rPr lang="el-GR" sz="2800" b="1" dirty="0">
                <a:solidFill>
                  <a:schemeClr val="tx1"/>
                </a:solidFill>
              </a:rPr>
              <a:t>Διασπορά</a:t>
            </a:r>
            <a:r>
              <a:rPr lang="el-GR" sz="2800" dirty="0">
                <a:solidFill>
                  <a:schemeClr val="tx1"/>
                </a:solidFill>
              </a:rPr>
              <a:t> και σύγχρονη </a:t>
            </a:r>
            <a:r>
              <a:rPr lang="el-GR" sz="2800" b="1" dirty="0" err="1">
                <a:solidFill>
                  <a:schemeClr val="tx1"/>
                </a:solidFill>
              </a:rPr>
              <a:t>εθνοτική</a:t>
            </a:r>
            <a:r>
              <a:rPr lang="el-GR" sz="2800" b="1" dirty="0">
                <a:solidFill>
                  <a:schemeClr val="tx1"/>
                </a:solidFill>
              </a:rPr>
              <a:t> ταυτότητα</a:t>
            </a:r>
            <a:r>
              <a:rPr lang="el-GR" sz="2800" dirty="0">
                <a:solidFill>
                  <a:schemeClr val="tx1"/>
                </a:solidFill>
              </a:rPr>
              <a:t> στο </a:t>
            </a:r>
            <a:r>
              <a:rPr lang="el-GR" sz="2800" dirty="0" err="1">
                <a:solidFill>
                  <a:schemeClr val="tx1"/>
                </a:solidFill>
              </a:rPr>
              <a:t>παγκοσμιοποιημένο</a:t>
            </a:r>
            <a:r>
              <a:rPr lang="el-GR" sz="2800" dirty="0">
                <a:solidFill>
                  <a:schemeClr val="tx1"/>
                </a:solidFill>
              </a:rPr>
              <a:t> περιβάλλον·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Η </a:t>
            </a:r>
            <a:r>
              <a:rPr lang="el-GR" sz="2800" b="1" dirty="0">
                <a:solidFill>
                  <a:schemeClr val="tx1"/>
                </a:solidFill>
              </a:rPr>
              <a:t>μνήμη</a:t>
            </a:r>
            <a:r>
              <a:rPr lang="el-GR" sz="2800" dirty="0">
                <a:solidFill>
                  <a:schemeClr val="tx1"/>
                </a:solidFill>
              </a:rPr>
              <a:t> και οι τρόποι συγκρότησης, διαχείρισης και μεταβίβασής της μέσα από τους μνημονικούς τόπους·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Το </a:t>
            </a:r>
            <a:r>
              <a:rPr lang="el-GR" sz="2800" b="1" dirty="0">
                <a:solidFill>
                  <a:schemeClr val="tx1"/>
                </a:solidFill>
              </a:rPr>
              <a:t>τραύμα</a:t>
            </a:r>
            <a:r>
              <a:rPr lang="el-GR" sz="2800" dirty="0">
                <a:solidFill>
                  <a:schemeClr val="tx1"/>
                </a:solidFill>
              </a:rPr>
              <a:t> και η μεταβίβαση της τραυματικής εμπειρίας ως </a:t>
            </a:r>
            <a:r>
              <a:rPr lang="el-GR" sz="2800" dirty="0" err="1">
                <a:solidFill>
                  <a:schemeClr val="tx1"/>
                </a:solidFill>
              </a:rPr>
              <a:t>μεταμνήμης</a:t>
            </a:r>
            <a:r>
              <a:rPr lang="el-GR" sz="2800" dirty="0">
                <a:solidFill>
                  <a:schemeClr val="tx1"/>
                </a:solidFill>
              </a:rPr>
              <a:t>·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Το </a:t>
            </a:r>
            <a:r>
              <a:rPr lang="el-GR" sz="2800" b="1" dirty="0" err="1">
                <a:solidFill>
                  <a:schemeClr val="tx1"/>
                </a:solidFill>
              </a:rPr>
              <a:t>διαδικτύο</a:t>
            </a:r>
            <a:r>
              <a:rPr lang="el-GR" sz="2800" dirty="0">
                <a:solidFill>
                  <a:schemeClr val="tx1"/>
                </a:solidFill>
              </a:rPr>
              <a:t> ως νέου τόπου </a:t>
            </a:r>
            <a:r>
              <a:rPr lang="el-GR" sz="2800" b="1" dirty="0" err="1">
                <a:solidFill>
                  <a:schemeClr val="tx1"/>
                </a:solidFill>
              </a:rPr>
              <a:t>προφορικότητας</a:t>
            </a:r>
            <a:r>
              <a:rPr lang="el-GR" sz="2800" dirty="0">
                <a:solidFill>
                  <a:schemeClr val="tx1"/>
                </a:solidFill>
              </a:rPr>
              <a:t> και διαλόγου, συγκρότησης και μεταβίβασης της ταυτότητας·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Η </a:t>
            </a:r>
            <a:r>
              <a:rPr lang="el-GR" sz="2800" b="1" dirty="0" err="1">
                <a:solidFill>
                  <a:schemeClr val="tx1"/>
                </a:solidFill>
              </a:rPr>
              <a:t>προφορικότητα</a:t>
            </a:r>
            <a:r>
              <a:rPr lang="el-GR" sz="2800" b="1" dirty="0">
                <a:solidFill>
                  <a:schemeClr val="tx1"/>
                </a:solidFill>
              </a:rPr>
              <a:t> και τρίτος χώρος</a:t>
            </a:r>
            <a:r>
              <a:rPr lang="el-GR" sz="2800" dirty="0">
                <a:solidFill>
                  <a:schemeClr val="tx1"/>
                </a:solidFill>
              </a:rPr>
              <a:t>.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348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792087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el-GR" b="1" dirty="0">
                <a:solidFill>
                  <a:schemeClr val="bg1"/>
                </a:solidFill>
              </a:rPr>
              <a:t>Διασπορά, μύθος και ταυτότητα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836713"/>
            <a:ext cx="8640962" cy="5832640"/>
          </a:xfrm>
        </p:spPr>
        <p:txBody>
          <a:bodyPr>
            <a:noAutofit/>
          </a:bodyPr>
          <a:lstStyle/>
          <a:p>
            <a:pPr algn="just"/>
            <a:r>
              <a:rPr lang="el-GR" sz="2800" dirty="0">
                <a:solidFill>
                  <a:schemeClr val="tx1"/>
                </a:solidFill>
              </a:rPr>
              <a:t>Σε συλλογικό και ατομικό επίπεδο τα μέλη της διασποράς </a:t>
            </a:r>
            <a:endParaRPr lang="en-AU" sz="2800" dirty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b="1" dirty="0">
                <a:solidFill>
                  <a:schemeClr val="tx1"/>
                </a:solidFill>
              </a:rPr>
              <a:t>συνδιαλέγονται</a:t>
            </a:r>
            <a:r>
              <a:rPr lang="el-GR" sz="2800" dirty="0">
                <a:solidFill>
                  <a:schemeClr val="tx1"/>
                </a:solidFill>
              </a:rPr>
              <a:t> με τα στοιχεία που τους κληροδοτούν οι πρόγονοί τους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και </a:t>
            </a:r>
            <a:r>
              <a:rPr lang="el-GR" sz="2800" b="1" dirty="0">
                <a:solidFill>
                  <a:schemeClr val="tx1"/>
                </a:solidFill>
              </a:rPr>
              <a:t>μετασχηματίζουν</a:t>
            </a:r>
            <a:r>
              <a:rPr lang="el-GR" sz="2800" dirty="0">
                <a:solidFill>
                  <a:schemeClr val="tx1"/>
                </a:solidFill>
              </a:rPr>
              <a:t> </a:t>
            </a:r>
            <a:endParaRPr lang="en-AU" sz="2800" dirty="0">
              <a:solidFill>
                <a:schemeClr val="tx1"/>
              </a:solidFill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την προσωπική και </a:t>
            </a:r>
            <a:endParaRPr lang="en-AU" sz="2400" dirty="0">
              <a:solidFill>
                <a:schemeClr val="tx1"/>
              </a:solidFill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τη συλλογική τους παράδοση και ταυτότητα σύμφωνα με τις ανάγκες του παρόντος τους.</a:t>
            </a:r>
          </a:p>
          <a:p>
            <a:pPr algn="just"/>
            <a:r>
              <a:rPr lang="el-GR" sz="2800" dirty="0">
                <a:solidFill>
                  <a:schemeClr val="tx1"/>
                </a:solidFill>
              </a:rPr>
              <a:t>Στη διασπορά </a:t>
            </a:r>
            <a:r>
              <a:rPr lang="el-GR" sz="2800" b="1" dirty="0">
                <a:solidFill>
                  <a:schemeClr val="tx1"/>
                </a:solidFill>
              </a:rPr>
              <a:t>λειτουργούν συμβολικά όρια και πρακτικές της ομάδας ως </a:t>
            </a:r>
            <a:r>
              <a:rPr lang="el-GR" sz="2800" dirty="0">
                <a:solidFill>
                  <a:schemeClr val="tx1"/>
                </a:solidFill>
              </a:rPr>
              <a:t>μέρος της ταυτότητάς τους. 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379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792087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el-GR" b="1" dirty="0">
                <a:solidFill>
                  <a:schemeClr val="bg1"/>
                </a:solidFill>
              </a:rPr>
              <a:t>Διασπορά, μύθος και ταυτότητα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836713"/>
            <a:ext cx="8640962" cy="5832640"/>
          </a:xfrm>
        </p:spPr>
        <p:txBody>
          <a:bodyPr>
            <a:noAutofit/>
          </a:bodyPr>
          <a:lstStyle/>
          <a:p>
            <a:pPr algn="just"/>
            <a:r>
              <a:rPr lang="el-GR" sz="2800" dirty="0">
                <a:solidFill>
                  <a:schemeClr val="tx1"/>
                </a:solidFill>
              </a:rPr>
              <a:t>Π.χ. οι </a:t>
            </a:r>
            <a:r>
              <a:rPr lang="el-GR" sz="2800" b="1" dirty="0" err="1">
                <a:solidFill>
                  <a:schemeClr val="tx1"/>
                </a:solidFill>
              </a:rPr>
              <a:t>Καστελλοριζιοί</a:t>
            </a:r>
            <a:r>
              <a:rPr lang="el-GR" sz="2800" b="1" dirty="0">
                <a:solidFill>
                  <a:schemeClr val="tx1"/>
                </a:solidFill>
              </a:rPr>
              <a:t> δίνουν έμφαση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Στην οικονομική υπεροχή των ανδρών,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Στην ηθική υπεροχή των γυναικών ως μητέρων και συζύγων,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στην προσήλωση στη θρησκεία, (εκκλησία, γάμοι/τελετουργίες)</a:t>
            </a:r>
          </a:p>
          <a:p>
            <a:pPr algn="just"/>
            <a:r>
              <a:rPr lang="el-GR" sz="2800" dirty="0">
                <a:solidFill>
                  <a:schemeClr val="tx1"/>
                </a:solidFill>
              </a:rPr>
              <a:t>Αυτά συνοψίζουν </a:t>
            </a:r>
            <a:r>
              <a:rPr lang="el-GR" sz="2800" b="1" dirty="0">
                <a:solidFill>
                  <a:schemeClr val="tx1"/>
                </a:solidFill>
              </a:rPr>
              <a:t>συμβολικά και πρακτικά </a:t>
            </a:r>
            <a:r>
              <a:rPr lang="el-GR" sz="2800" dirty="0">
                <a:solidFill>
                  <a:schemeClr val="tx1"/>
                </a:solidFill>
              </a:rPr>
              <a:t>τον </a:t>
            </a:r>
            <a:r>
              <a:rPr lang="el-GR" sz="2800" b="1" dirty="0">
                <a:solidFill>
                  <a:schemeClr val="tx1"/>
                </a:solidFill>
              </a:rPr>
              <a:t>εθνοτικό</a:t>
            </a:r>
          </a:p>
          <a:p>
            <a:pPr algn="just"/>
            <a:r>
              <a:rPr lang="el-GR" sz="2800" b="1" dirty="0">
                <a:solidFill>
                  <a:schemeClr val="tx1"/>
                </a:solidFill>
              </a:rPr>
              <a:t>μύθο της ομάδας </a:t>
            </a:r>
            <a:r>
              <a:rPr lang="el-GR" sz="2800" dirty="0">
                <a:solidFill>
                  <a:schemeClr val="tx1"/>
                </a:solidFill>
              </a:rPr>
              <a:t>και την ιδεολογία της (αντιλήψεις ανωτερότητας και επιτυχίας)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7935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792087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Η έννοια της διασποράς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4"/>
            <a:ext cx="8640962" cy="5112568"/>
          </a:xfrm>
        </p:spPr>
        <p:txBody>
          <a:bodyPr>
            <a:noAutofit/>
          </a:bodyPr>
          <a:lstStyle/>
          <a:p>
            <a:pPr algn="just"/>
            <a:r>
              <a:rPr lang="el-GR" sz="2400" dirty="0">
                <a:solidFill>
                  <a:schemeClr val="tx1"/>
                </a:solidFill>
              </a:rPr>
              <a:t>Περιλαμβάνει ως πρωταρχικό συστατικό στοιχείο της</a:t>
            </a:r>
            <a:r>
              <a:rPr lang="en-AU" sz="2400" dirty="0">
                <a:solidFill>
                  <a:schemeClr val="tx1"/>
                </a:solidFill>
              </a:rPr>
              <a:t> </a:t>
            </a:r>
            <a:r>
              <a:rPr lang="el-GR" sz="2400" b="1" dirty="0">
                <a:solidFill>
                  <a:schemeClr val="tx1"/>
                </a:solidFill>
              </a:rPr>
              <a:t>τη σχέση</a:t>
            </a:r>
            <a:endParaRPr lang="en-AU" sz="2400" b="1" dirty="0">
              <a:solidFill>
                <a:schemeClr val="tx1"/>
              </a:solidFill>
            </a:endParaRPr>
          </a:p>
          <a:p>
            <a:pPr algn="just"/>
            <a:r>
              <a:rPr lang="en-AU" sz="2400" b="1" dirty="0">
                <a:solidFill>
                  <a:schemeClr val="tx1"/>
                </a:solidFill>
              </a:rPr>
              <a:t>	</a:t>
            </a:r>
            <a:r>
              <a:rPr lang="el-GR" sz="2400" b="1" dirty="0">
                <a:solidFill>
                  <a:schemeClr val="tx1"/>
                </a:solidFill>
              </a:rPr>
              <a:t> </a:t>
            </a:r>
            <a:r>
              <a:rPr lang="el-GR" sz="2400" dirty="0">
                <a:solidFill>
                  <a:schemeClr val="tx1"/>
                </a:solidFill>
              </a:rPr>
              <a:t>των μεταναστών και των απογόνων τους με την</a:t>
            </a:r>
          </a:p>
          <a:p>
            <a:pPr algn="just"/>
            <a:r>
              <a:rPr lang="el-GR" sz="2400" b="1" dirty="0">
                <a:solidFill>
                  <a:schemeClr val="tx1"/>
                </a:solidFill>
              </a:rPr>
              <a:t>πατρίδα</a:t>
            </a:r>
            <a:r>
              <a:rPr lang="el-GR" sz="2400" dirty="0">
                <a:solidFill>
                  <a:schemeClr val="tx1"/>
                </a:solidFill>
              </a:rPr>
              <a:t> ή τον τόπο καταγωγής (</a:t>
            </a:r>
            <a:r>
              <a:rPr lang="el-GR" sz="2400" dirty="0" err="1">
                <a:solidFill>
                  <a:schemeClr val="tx1"/>
                </a:solidFill>
              </a:rPr>
              <a:t>home</a:t>
            </a:r>
            <a:r>
              <a:rPr lang="el-GR" sz="2400" dirty="0">
                <a:solidFill>
                  <a:schemeClr val="tx1"/>
                </a:solidFill>
              </a:rPr>
              <a:t>). </a:t>
            </a:r>
          </a:p>
          <a:p>
            <a:pPr algn="just"/>
            <a:endParaRPr lang="el-GR" sz="2400" dirty="0">
              <a:solidFill>
                <a:schemeClr val="tx1"/>
              </a:solidFill>
            </a:endParaRPr>
          </a:p>
          <a:p>
            <a:pPr algn="just"/>
            <a:r>
              <a:rPr lang="el-GR" sz="2400" dirty="0">
                <a:solidFill>
                  <a:schemeClr val="tx1"/>
                </a:solidFill>
              </a:rPr>
              <a:t>Η σχέση αυτή είναι πολυδιάστατη και πολυσχιδής και μεταβάλλεται ανάλογα με συστημικούς παράγοντες όπως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η γενιά, ιστορική και γενεαλογική,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το φύλο,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η ηλικία,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το επίπεδο μόρφωσης,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και τις </a:t>
            </a:r>
            <a:r>
              <a:rPr lang="el-GR" sz="2400" dirty="0" err="1">
                <a:solidFill>
                  <a:schemeClr val="tx1"/>
                </a:solidFill>
              </a:rPr>
              <a:t>κοινωνικο</a:t>
            </a:r>
            <a:r>
              <a:rPr lang="el-GR" sz="2400" dirty="0">
                <a:solidFill>
                  <a:schemeClr val="tx1"/>
                </a:solidFill>
              </a:rPr>
              <a:t>-οικονομικές και πολιτισμικές συνθήκες που επικρατούν τόσο στον τόπο καταγωγής όσο και στον τόπο εγκατάστασης των μελών μιας διασποράς.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4745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792087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Η έννοια της διασποράς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4"/>
            <a:ext cx="8640962" cy="5112568"/>
          </a:xfrm>
        </p:spPr>
        <p:txBody>
          <a:bodyPr>
            <a:noAutofit/>
          </a:bodyPr>
          <a:lstStyle/>
          <a:p>
            <a:pPr algn="just"/>
            <a:r>
              <a:rPr lang="el-GR" sz="2800" dirty="0">
                <a:solidFill>
                  <a:schemeClr val="tx1"/>
                </a:solidFill>
              </a:rPr>
              <a:t>Συνδέεται με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την </a:t>
            </a:r>
            <a:r>
              <a:rPr lang="el-GR" sz="2800" b="1" dirty="0">
                <a:solidFill>
                  <a:schemeClr val="tx1"/>
                </a:solidFill>
              </a:rPr>
              <a:t>φαντασιακή και ιδεολογική ταύτιση </a:t>
            </a:r>
            <a:r>
              <a:rPr lang="el-GR" sz="2800" dirty="0">
                <a:solidFill>
                  <a:schemeClr val="tx1"/>
                </a:solidFill>
              </a:rPr>
              <a:t>με τον τόπο καταγωγής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Τη </a:t>
            </a:r>
            <a:r>
              <a:rPr lang="el-GR" sz="2800" b="1" dirty="0">
                <a:solidFill>
                  <a:schemeClr val="tx1"/>
                </a:solidFill>
              </a:rPr>
              <a:t>βιωματική σχέση </a:t>
            </a:r>
            <a:r>
              <a:rPr lang="el-GR" sz="2800" dirty="0">
                <a:solidFill>
                  <a:schemeClr val="tx1"/>
                </a:solidFill>
              </a:rPr>
              <a:t>με αυτόν (ταξίδια στον τόπο ακόμη και από μεταγενέστερες γενιές)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Με </a:t>
            </a:r>
            <a:r>
              <a:rPr lang="el-GR" sz="2800" b="1" dirty="0">
                <a:solidFill>
                  <a:schemeClr val="tx1"/>
                </a:solidFill>
              </a:rPr>
              <a:t>διαδικτυακούς τόπους </a:t>
            </a:r>
            <a:r>
              <a:rPr lang="el-GR" sz="2800" dirty="0">
                <a:solidFill>
                  <a:schemeClr val="tx1"/>
                </a:solidFill>
              </a:rPr>
              <a:t>αλληλεπίδρασης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800" b="1" dirty="0">
                <a:solidFill>
                  <a:schemeClr val="tx1"/>
                </a:solidFill>
              </a:rPr>
              <a:t>Δράσεις  σωματείων </a:t>
            </a:r>
            <a:r>
              <a:rPr lang="el-GR" sz="2800" dirty="0">
                <a:solidFill>
                  <a:schemeClr val="tx1"/>
                </a:solidFill>
              </a:rPr>
              <a:t>(π.χ. </a:t>
            </a:r>
            <a:r>
              <a:rPr lang="el-GR" sz="2800" dirty="0" err="1">
                <a:solidFill>
                  <a:schemeClr val="tx1"/>
                </a:solidFill>
              </a:rPr>
              <a:t>Friends</a:t>
            </a:r>
            <a:r>
              <a:rPr lang="el-GR" sz="2800" dirty="0">
                <a:solidFill>
                  <a:schemeClr val="tx1"/>
                </a:solidFill>
              </a:rPr>
              <a:t> of </a:t>
            </a:r>
            <a:r>
              <a:rPr lang="el-GR" sz="2800" dirty="0" err="1">
                <a:solidFill>
                  <a:schemeClr val="tx1"/>
                </a:solidFill>
              </a:rPr>
              <a:t>Kastellorizo</a:t>
            </a:r>
            <a:r>
              <a:rPr lang="el-GR" sz="2800" dirty="0">
                <a:solidFill>
                  <a:schemeClr val="tx1"/>
                </a:solidFill>
              </a:rPr>
              <a:t> (FK)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800" b="1" dirty="0">
                <a:solidFill>
                  <a:schemeClr val="tx1"/>
                </a:solidFill>
              </a:rPr>
              <a:t>Με μαθητικές ανταλλαγές</a:t>
            </a:r>
            <a:endParaRPr lang="en-US" sz="2800" b="1" dirty="0">
              <a:solidFill>
                <a:schemeClr val="tx1"/>
              </a:solidFill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8403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792087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Η έννοια της ταυτότητας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4"/>
            <a:ext cx="8640962" cy="5112568"/>
          </a:xfrm>
        </p:spPr>
        <p:txBody>
          <a:bodyPr>
            <a:noAutofit/>
          </a:bodyPr>
          <a:lstStyle/>
          <a:p>
            <a:pPr algn="just"/>
            <a:r>
              <a:rPr lang="el-GR" sz="2800" dirty="0">
                <a:solidFill>
                  <a:schemeClr val="tx1"/>
                </a:solidFill>
              </a:rPr>
              <a:t>Οι έννοιες της </a:t>
            </a:r>
            <a:r>
              <a:rPr lang="el-GR" sz="2800" b="1" dirty="0">
                <a:solidFill>
                  <a:schemeClr val="tx1"/>
                </a:solidFill>
              </a:rPr>
              <a:t>«κατάτμησης» ή «</a:t>
            </a:r>
            <a:r>
              <a:rPr lang="el-GR" sz="2800" b="1" dirty="0" err="1">
                <a:solidFill>
                  <a:schemeClr val="tx1"/>
                </a:solidFill>
              </a:rPr>
              <a:t>τμηματικότητας</a:t>
            </a:r>
            <a:r>
              <a:rPr lang="el-GR" sz="2800" b="1" dirty="0">
                <a:solidFill>
                  <a:schemeClr val="tx1"/>
                </a:solidFill>
              </a:rPr>
              <a:t>» </a:t>
            </a:r>
            <a:r>
              <a:rPr lang="el-GR" sz="2800" dirty="0">
                <a:solidFill>
                  <a:schemeClr val="tx1"/>
                </a:solidFill>
              </a:rPr>
              <a:t>(</a:t>
            </a:r>
            <a:r>
              <a:rPr lang="el-GR" sz="2800" dirty="0" err="1">
                <a:solidFill>
                  <a:schemeClr val="tx1"/>
                </a:solidFill>
              </a:rPr>
              <a:t>segmentation</a:t>
            </a:r>
            <a:r>
              <a:rPr lang="el-GR" sz="2800" dirty="0">
                <a:solidFill>
                  <a:schemeClr val="tx1"/>
                </a:solidFill>
              </a:rPr>
              <a:t>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ερμηνεύουν τη συγκρότηση της ελληνικής ταυτότητας σε αλλεπάλληλα επίπεδα που το ένα εμπερικλείει το άλλο σε όλο και ευρύτερα πλαίσια</a:t>
            </a:r>
          </a:p>
          <a:p>
            <a:pPr algn="just"/>
            <a:r>
              <a:rPr lang="el-GR" sz="2800" dirty="0">
                <a:solidFill>
                  <a:schemeClr val="tx1"/>
                </a:solidFill>
              </a:rPr>
              <a:t>Ως πυρήνα τους έχουν την </a:t>
            </a:r>
            <a:r>
              <a:rPr lang="el-GR" sz="2800" b="1" dirty="0">
                <a:solidFill>
                  <a:schemeClr val="tx1"/>
                </a:solidFill>
              </a:rPr>
              <a:t>τοπική ταυτότητα </a:t>
            </a:r>
            <a:r>
              <a:rPr lang="el-GR" sz="2800" dirty="0">
                <a:solidFill>
                  <a:schemeClr val="tx1"/>
                </a:solidFill>
              </a:rPr>
              <a:t>της κάθε ελληνικής κοινότητας και του κάθε ατόμου ελληνικής καταγωγής, είτε βρίσκονται στην Ελλάδα είτε στη διασπορά. 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7545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792087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Η έννοια της ταυτότητας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4"/>
            <a:ext cx="8640962" cy="5112568"/>
          </a:xfrm>
        </p:spPr>
        <p:txBody>
          <a:bodyPr>
            <a:noAutofit/>
          </a:bodyPr>
          <a:lstStyle/>
          <a:p>
            <a:pPr algn="just"/>
            <a:r>
              <a:rPr lang="el-GR" sz="2800" dirty="0">
                <a:solidFill>
                  <a:schemeClr val="tx1"/>
                </a:solidFill>
              </a:rPr>
              <a:t>Οι </a:t>
            </a:r>
            <a:r>
              <a:rPr lang="el-GR" sz="2800" b="1" dirty="0">
                <a:solidFill>
                  <a:schemeClr val="tx1"/>
                </a:solidFill>
              </a:rPr>
              <a:t>τμηματικές ταυτότητες</a:t>
            </a:r>
            <a:r>
              <a:rPr lang="el-GR" sz="2800" dirty="0">
                <a:solidFill>
                  <a:schemeClr val="tx1"/>
                </a:solidFill>
              </a:rPr>
              <a:t> των </a:t>
            </a:r>
            <a:r>
              <a:rPr lang="el-GR" sz="2800" dirty="0" err="1">
                <a:solidFill>
                  <a:schemeClr val="tx1"/>
                </a:solidFill>
              </a:rPr>
              <a:t>ελλαδιτών</a:t>
            </a:r>
            <a:r>
              <a:rPr lang="el-GR" sz="2800" dirty="0">
                <a:solidFill>
                  <a:schemeClr val="tx1"/>
                </a:solidFill>
              </a:rPr>
              <a:t> </a:t>
            </a:r>
            <a:r>
              <a:rPr lang="el-GR" sz="2800" b="1" dirty="0">
                <a:solidFill>
                  <a:schemeClr val="tx1"/>
                </a:solidFill>
              </a:rPr>
              <a:t>διαφέρουν</a:t>
            </a:r>
            <a:r>
              <a:rPr lang="el-GR" sz="2800" dirty="0">
                <a:solidFill>
                  <a:schemeClr val="tx1"/>
                </a:solidFill>
              </a:rPr>
              <a:t> κατά πολύ από αυτές των </a:t>
            </a:r>
            <a:r>
              <a:rPr lang="el-GR" sz="2800" dirty="0" err="1">
                <a:solidFill>
                  <a:schemeClr val="tx1"/>
                </a:solidFill>
              </a:rPr>
              <a:t>διασπορικών</a:t>
            </a:r>
            <a:r>
              <a:rPr lang="el-GR" sz="2800" dirty="0">
                <a:solidFill>
                  <a:schemeClr val="tx1"/>
                </a:solidFill>
              </a:rPr>
              <a:t> Ελλήνων</a:t>
            </a:r>
          </a:p>
          <a:p>
            <a:pPr algn="just"/>
            <a:endParaRPr lang="el-GR" sz="2800" dirty="0">
              <a:solidFill>
                <a:schemeClr val="tx1"/>
              </a:solidFill>
            </a:endParaRPr>
          </a:p>
          <a:p>
            <a:pPr algn="just"/>
            <a:r>
              <a:rPr lang="el-GR" sz="2800" dirty="0">
                <a:solidFill>
                  <a:schemeClr val="tx1"/>
                </a:solidFill>
              </a:rPr>
              <a:t>Τα μέλη της διασποράς ζουν και δραστηριοποιούνται σε </a:t>
            </a:r>
            <a:r>
              <a:rPr lang="el-GR" sz="2800" b="1" dirty="0">
                <a:solidFill>
                  <a:schemeClr val="tx1"/>
                </a:solidFill>
              </a:rPr>
              <a:t>διαφορετικά εθνικά (</a:t>
            </a:r>
            <a:r>
              <a:rPr lang="el-GR" sz="2800" b="1" dirty="0" err="1">
                <a:solidFill>
                  <a:schemeClr val="tx1"/>
                </a:solidFill>
              </a:rPr>
              <a:t>national</a:t>
            </a:r>
            <a:r>
              <a:rPr lang="el-GR" sz="2800" b="1" dirty="0">
                <a:solidFill>
                  <a:schemeClr val="tx1"/>
                </a:solidFill>
              </a:rPr>
              <a:t>) περιβάλλοντα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– για παράδειγμα, είναι Αυστραλοί πολίτες με ελληνικό εθνοτικό (</a:t>
            </a:r>
            <a:r>
              <a:rPr lang="el-GR" sz="2800" dirty="0" err="1">
                <a:solidFill>
                  <a:schemeClr val="tx1"/>
                </a:solidFill>
              </a:rPr>
              <a:t>ethnic</a:t>
            </a:r>
            <a:r>
              <a:rPr lang="el-GR" sz="2800" dirty="0">
                <a:solidFill>
                  <a:schemeClr val="tx1"/>
                </a:solidFill>
              </a:rPr>
              <a:t>) υπόβαθρο. 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564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792087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Η τοπική ταυτότητα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640962" cy="5452861"/>
          </a:xfrm>
        </p:spPr>
        <p:txBody>
          <a:bodyPr>
            <a:noAutofit/>
          </a:bodyPr>
          <a:lstStyle/>
          <a:p>
            <a:pPr algn="just"/>
            <a:r>
              <a:rPr lang="el-GR" sz="2800" dirty="0">
                <a:solidFill>
                  <a:schemeClr val="tx1"/>
                </a:solidFill>
              </a:rPr>
              <a:t>Η σημασία της </a:t>
            </a:r>
            <a:r>
              <a:rPr lang="el-GR" sz="2800" b="1" dirty="0">
                <a:solidFill>
                  <a:schemeClr val="tx1"/>
                </a:solidFill>
              </a:rPr>
              <a:t>τοπικής ταυτότητας </a:t>
            </a:r>
            <a:r>
              <a:rPr lang="el-GR" sz="2800" dirty="0">
                <a:solidFill>
                  <a:schemeClr val="tx1"/>
                </a:solidFill>
              </a:rPr>
              <a:t>(</a:t>
            </a:r>
            <a:r>
              <a:rPr lang="el-GR" sz="2800" dirty="0" err="1">
                <a:solidFill>
                  <a:schemeClr val="tx1"/>
                </a:solidFill>
              </a:rPr>
              <a:t>regional</a:t>
            </a:r>
            <a:r>
              <a:rPr lang="el-GR" sz="2800" dirty="0">
                <a:solidFill>
                  <a:schemeClr val="tx1"/>
                </a:solidFill>
              </a:rPr>
              <a:t> / </a:t>
            </a:r>
            <a:r>
              <a:rPr lang="el-GR" sz="2800" dirty="0" err="1">
                <a:solidFill>
                  <a:schemeClr val="tx1"/>
                </a:solidFill>
              </a:rPr>
              <a:t>local</a:t>
            </a:r>
            <a:endParaRPr lang="el-GR" sz="2800" dirty="0">
              <a:solidFill>
                <a:schemeClr val="tx1"/>
              </a:solidFill>
            </a:endParaRPr>
          </a:p>
          <a:p>
            <a:pPr algn="just"/>
            <a:r>
              <a:rPr lang="el-GR" sz="2800" dirty="0">
                <a:solidFill>
                  <a:schemeClr val="tx1"/>
                </a:solidFill>
              </a:rPr>
              <a:t>identity) για τα μέλη των ελληνικών διασπορών </a:t>
            </a:r>
            <a:endParaRPr lang="en-AU" sz="2800" dirty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συχνά έχει </a:t>
            </a:r>
            <a:r>
              <a:rPr lang="el-GR" sz="2800" b="1" dirty="0">
                <a:solidFill>
                  <a:schemeClr val="tx1"/>
                </a:solidFill>
              </a:rPr>
              <a:t>μεγαλύτερο ειδικό βάρος </a:t>
            </a:r>
            <a:r>
              <a:rPr lang="el-GR" sz="2800" dirty="0">
                <a:solidFill>
                  <a:schemeClr val="tx1"/>
                </a:solidFill>
              </a:rPr>
              <a:t>από ό,τι έχει η τοπική ταυτότητα για τους Έλληνες κατοίκους της Ελλάδας</a:t>
            </a:r>
          </a:p>
          <a:p>
            <a:pPr algn="just"/>
            <a:endParaRPr lang="el-GR" sz="2800" dirty="0">
              <a:solidFill>
                <a:schemeClr val="tx1"/>
              </a:solidFill>
            </a:endParaRPr>
          </a:p>
          <a:p>
            <a:pPr algn="just"/>
            <a:r>
              <a:rPr lang="el-GR" sz="2800" dirty="0">
                <a:solidFill>
                  <a:schemeClr val="tx1"/>
                </a:solidFill>
              </a:rPr>
              <a:t>Για τους </a:t>
            </a:r>
            <a:r>
              <a:rPr lang="el-GR" sz="2800" dirty="0" err="1">
                <a:solidFill>
                  <a:schemeClr val="tx1"/>
                </a:solidFill>
              </a:rPr>
              <a:t>ελλαδίτες</a:t>
            </a:r>
            <a:r>
              <a:rPr lang="el-GR" sz="2800" dirty="0">
                <a:solidFill>
                  <a:schemeClr val="tx1"/>
                </a:solidFill>
              </a:rPr>
              <a:t> η σύνδεση με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το έθνος-κράτος,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με την</a:t>
            </a:r>
            <a:r>
              <a:rPr lang="en-AU" sz="2400" dirty="0">
                <a:solidFill>
                  <a:schemeClr val="tx1"/>
                </a:solidFill>
              </a:rPr>
              <a:t> </a:t>
            </a:r>
            <a:r>
              <a:rPr lang="el-GR" sz="2400" dirty="0">
                <a:solidFill>
                  <a:schemeClr val="tx1"/>
                </a:solidFill>
              </a:rPr>
              <a:t>πορεία,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την ιστορία, την παράδοση και τους μύθους του, </a:t>
            </a:r>
            <a:endParaRPr lang="en-AU" sz="2400" dirty="0">
              <a:solidFill>
                <a:schemeClr val="tx1"/>
              </a:solidFill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b="1" dirty="0">
                <a:solidFill>
                  <a:schemeClr val="tx1"/>
                </a:solidFill>
              </a:rPr>
              <a:t>είναι αναπόφευκτη.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562171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3990</TotalTime>
  <Words>1164</Words>
  <Application>Microsoft Office PowerPoint</Application>
  <PresentationFormat>Προβολή στην οθόνη (4:3)</PresentationFormat>
  <Paragraphs>132</Paragraphs>
  <Slides>19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2" baseType="lpstr">
      <vt:lpstr>Arial</vt:lpstr>
      <vt:lpstr>Calibri</vt:lpstr>
      <vt:lpstr>Θέμα του Office</vt:lpstr>
      <vt:lpstr>Διασπορά - Ταυτότητα</vt:lpstr>
      <vt:lpstr>Θέματα </vt:lpstr>
      <vt:lpstr>Διασπορά, μύθος και ταυτότητα</vt:lpstr>
      <vt:lpstr>Διασπορά, μύθος και ταυτότητα</vt:lpstr>
      <vt:lpstr>Η έννοια της διασποράς</vt:lpstr>
      <vt:lpstr>Η έννοια της διασποράς</vt:lpstr>
      <vt:lpstr>Η έννοια της ταυτότητας</vt:lpstr>
      <vt:lpstr>Η έννοια της ταυτότητας</vt:lpstr>
      <vt:lpstr>Η τοπική ταυτότητα</vt:lpstr>
      <vt:lpstr>«Εθνοτικο-εθνική» ταυτότητα</vt:lpstr>
      <vt:lpstr>«Εθνοτικο-εθνική» ταυτότητα</vt:lpstr>
      <vt:lpstr>Η έννοια της διεθνικότητας</vt:lpstr>
      <vt:lpstr>Η έννοια της διεθνικότητας</vt:lpstr>
      <vt:lpstr>Η έννοια της διεθνικότητας</vt:lpstr>
      <vt:lpstr>Ένα παράδειγμα</vt:lpstr>
      <vt:lpstr>Ένα παράδειγμα </vt:lpstr>
      <vt:lpstr>Παρουσίαση του PowerPoint</vt:lpstr>
      <vt:lpstr>Συνέδριο </vt:lpstr>
      <vt:lpstr>Πηγές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Iordanis</dc:creator>
  <cp:lastModifiedBy>Eugenia Arvanitis</cp:lastModifiedBy>
  <cp:revision>400</cp:revision>
  <cp:lastPrinted>2018-05-27T14:52:15Z</cp:lastPrinted>
  <dcterms:created xsi:type="dcterms:W3CDTF">2013-10-27T12:50:08Z</dcterms:created>
  <dcterms:modified xsi:type="dcterms:W3CDTF">2018-10-26T06:37:05Z</dcterms:modified>
</cp:coreProperties>
</file>