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2"/>
  </p:notesMasterIdLst>
  <p:sldIdLst>
    <p:sldId id="256" r:id="rId3"/>
    <p:sldId id="257" r:id="rId4"/>
    <p:sldId id="275" r:id="rId5"/>
    <p:sldId id="277" r:id="rId6"/>
    <p:sldId id="284" r:id="rId7"/>
    <p:sldId id="278" r:id="rId8"/>
    <p:sldId id="283" r:id="rId9"/>
    <p:sldId id="279" r:id="rId10"/>
    <p:sldId id="259" r:id="rId11"/>
    <p:sldId id="280" r:id="rId12"/>
    <p:sldId id="266" r:id="rId13"/>
    <p:sldId id="281" r:id="rId14"/>
    <p:sldId id="269" r:id="rId15"/>
    <p:sldId id="268" r:id="rId16"/>
    <p:sldId id="267" r:id="rId17"/>
    <p:sldId id="265" r:id="rId18"/>
    <p:sldId id="264" r:id="rId19"/>
    <p:sldId id="285" r:id="rId20"/>
    <p:sldId id="263" r:id="rId21"/>
    <p:sldId id="270" r:id="rId22"/>
    <p:sldId id="262" r:id="rId23"/>
    <p:sldId id="261" r:id="rId24"/>
    <p:sldId id="271" r:id="rId25"/>
    <p:sldId id="272" r:id="rId26"/>
    <p:sldId id="258" r:id="rId27"/>
    <p:sldId id="286" r:id="rId28"/>
    <p:sldId id="287" r:id="rId29"/>
    <p:sldId id="289" r:id="rId30"/>
    <p:sldId id="273" r:id="rId31"/>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Φωτεινό στυλ 3 - Έμφαση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Φωτεινό στυλ 3 - Έμφαση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p:cViewPr varScale="1">
        <p:scale>
          <a:sx n="43" d="100"/>
          <a:sy n="43" d="100"/>
        </p:scale>
        <p:origin x="28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51C06-01D5-4BFD-87F2-1D623497AA0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86F0CDA-3065-4B9D-9E89-BA7EF213B1F9}">
      <dgm:prSet custT="1"/>
      <dgm:spPr>
        <a:xfrm>
          <a:off x="3565375" y="1199"/>
          <a:ext cx="2838392" cy="1703035"/>
        </a:xfrm>
        <a:prstGeom prst="rect">
          <a:avLst/>
        </a:prstGeom>
        <a:solidFill>
          <a:srgbClr val="964305">
            <a:hueOff val="5941847"/>
            <a:satOff val="-30260"/>
            <a:lumOff val="5588"/>
            <a:alphaOff val="0"/>
          </a:srgbClr>
        </a:solidFill>
        <a:ln w="25400" cap="flat" cmpd="sng" algn="ctr">
          <a:solidFill>
            <a:sysClr val="window" lastClr="FFFFFF">
              <a:hueOff val="0"/>
              <a:satOff val="0"/>
              <a:lumOff val="0"/>
              <a:alphaOff val="0"/>
            </a:sysClr>
          </a:solidFill>
          <a:prstDash val="solid"/>
        </a:ln>
        <a:effectLst/>
      </dgm:spPr>
      <dgm:t>
        <a:bodyPr/>
        <a:lstStyle/>
        <a:p>
          <a:r>
            <a:rPr lang="el-GR" sz="1400" dirty="0">
              <a:solidFill>
                <a:sysClr val="window" lastClr="FFFFFF"/>
              </a:solidFill>
              <a:latin typeface="Corbel"/>
              <a:ea typeface="+mn-ea"/>
              <a:cs typeface="+mn-cs"/>
            </a:rPr>
            <a:t>Εστίαση στον πελάτη, με κύριο στόχο την ικανοποίηση ή/ και την υπέρβαση των προσδοκιών του.</a:t>
          </a:r>
          <a:endParaRPr lang="en-GB" sz="1400" dirty="0">
            <a:solidFill>
              <a:sysClr val="window" lastClr="FFFFFF"/>
            </a:solidFill>
            <a:latin typeface="Gill Sans MT"/>
            <a:ea typeface="+mn-ea"/>
            <a:cs typeface="+mn-cs"/>
          </a:endParaRPr>
        </a:p>
      </dgm:t>
    </dgm:pt>
    <dgm:pt modelId="{68FEDEDB-6584-4A42-9F40-51908D2DF8A3}" type="parTrans" cxnId="{7762B060-5D3A-4D03-BC75-08AA12F4915D}">
      <dgm:prSet/>
      <dgm:spPr/>
      <dgm:t>
        <a:bodyPr/>
        <a:lstStyle/>
        <a:p>
          <a:endParaRPr lang="en-US"/>
        </a:p>
      </dgm:t>
    </dgm:pt>
    <dgm:pt modelId="{A9FF42AA-AAE1-46FD-A8B0-5A4E84E36F8D}" type="sibTrans" cxnId="{7762B060-5D3A-4D03-BC75-08AA12F4915D}">
      <dgm:prSet/>
      <dgm:spPr/>
      <dgm:t>
        <a:bodyPr/>
        <a:lstStyle/>
        <a:p>
          <a:endParaRPr lang="en-US"/>
        </a:p>
      </dgm:t>
    </dgm:pt>
    <dgm:pt modelId="{E3BC98FA-BED1-4BEB-BCD1-848A15B6E390}">
      <dgm:prSet custT="1"/>
      <dgm:spPr>
        <a:xfrm>
          <a:off x="443143" y="1199"/>
          <a:ext cx="2838392" cy="1703035"/>
        </a:xfrm>
        <a:prstGeom prst="rect">
          <a:avLst/>
        </a:prstGeom>
        <a:solidFill>
          <a:srgbClr val="96430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l-GR" sz="1400" dirty="0">
              <a:solidFill>
                <a:sysClr val="window" lastClr="FFFFFF"/>
              </a:solidFill>
              <a:latin typeface="Corbel"/>
              <a:ea typeface="+mn-ea"/>
              <a:cs typeface="+mn-cs"/>
            </a:rPr>
            <a:t> Συμμετοχή και ομαδική εργασία -  δίνεται η ευκαιρία σε κάθε εργαζόμενο ξεχωριστά, να συνεισφέρει και προωθείται η συνεργασία μεταξύ των υπαλλήλων του οργανισμού προκειμένου να αυξηθεί η παραγωγικότητα. </a:t>
          </a:r>
          <a:endParaRPr lang="en-GB" sz="1400" dirty="0">
            <a:solidFill>
              <a:sysClr val="window" lastClr="FFFFFF"/>
            </a:solidFill>
            <a:latin typeface="Gill Sans MT"/>
            <a:ea typeface="+mn-ea"/>
            <a:cs typeface="+mn-cs"/>
          </a:endParaRPr>
        </a:p>
      </dgm:t>
    </dgm:pt>
    <dgm:pt modelId="{D85FA6F1-F310-43D0-BC81-AB624D7C268D}" type="parTrans" cxnId="{886B231B-0F15-468B-89E7-C747295B0EC0}">
      <dgm:prSet/>
      <dgm:spPr/>
      <dgm:t>
        <a:bodyPr/>
        <a:lstStyle/>
        <a:p>
          <a:endParaRPr lang="en-US"/>
        </a:p>
      </dgm:t>
    </dgm:pt>
    <dgm:pt modelId="{5EE266C4-E3E7-4E29-92AF-51CE8D8E8AC3}" type="sibTrans" cxnId="{886B231B-0F15-468B-89E7-C747295B0EC0}">
      <dgm:prSet/>
      <dgm:spPr/>
      <dgm:t>
        <a:bodyPr/>
        <a:lstStyle/>
        <a:p>
          <a:endParaRPr lang="en-US"/>
        </a:p>
      </dgm:t>
    </dgm:pt>
    <dgm:pt modelId="{C6D938F2-533B-44CB-AB22-602ABB70741D}">
      <dgm:prSet custT="1"/>
      <dgm:spPr>
        <a:xfrm>
          <a:off x="432045" y="1813019"/>
          <a:ext cx="3067848" cy="2270657"/>
        </a:xfrm>
        <a:prstGeom prst="rect">
          <a:avLst/>
        </a:prstGeom>
        <a:solidFill>
          <a:srgbClr val="964305">
            <a:hueOff val="11883694"/>
            <a:satOff val="-60520"/>
            <a:lumOff val="11175"/>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l-GR" sz="1400" dirty="0">
              <a:solidFill>
                <a:sysClr val="window" lastClr="FFFFFF"/>
              </a:solidFill>
              <a:latin typeface="Corbel"/>
              <a:ea typeface="+mn-ea"/>
              <a:cs typeface="+mn-cs"/>
            </a:rPr>
            <a:t>Διαρκής βελτίωση και μάθηση - συνεχής αγώνας για αποτελεσματικότητα και ικανοποίηση του πελάτη με προσπάθεια για άνοιγμα του οργανισμού σε νέες ιδέες, υιοθέτηση αλλαγών και ανατροφοδότηση.</a:t>
          </a:r>
          <a:endParaRPr lang="en-GB" sz="1400" dirty="0">
            <a:solidFill>
              <a:sysClr val="window" lastClr="FFFFFF"/>
            </a:solidFill>
            <a:latin typeface="Gill Sans MT"/>
            <a:ea typeface="+mn-ea"/>
            <a:cs typeface="+mn-cs"/>
          </a:endParaRPr>
        </a:p>
      </dgm:t>
    </dgm:pt>
    <dgm:pt modelId="{0EB7D534-0E61-4DAF-97F4-D983B410144C}" type="parTrans" cxnId="{0A9154D8-DD91-470B-9B4A-E51CDF421987}">
      <dgm:prSet/>
      <dgm:spPr/>
      <dgm:t>
        <a:bodyPr/>
        <a:lstStyle/>
        <a:p>
          <a:endParaRPr lang="en-US"/>
        </a:p>
      </dgm:t>
    </dgm:pt>
    <dgm:pt modelId="{81010B47-F94D-4F31-A3CA-2AFF875E6730}" type="sibTrans" cxnId="{0A9154D8-DD91-470B-9B4A-E51CDF421987}">
      <dgm:prSet/>
      <dgm:spPr/>
      <dgm:t>
        <a:bodyPr/>
        <a:lstStyle/>
        <a:p>
          <a:endParaRPr lang="en-US"/>
        </a:p>
      </dgm:t>
    </dgm:pt>
    <dgm:pt modelId="{D8BE7950-1A07-485A-B84A-8DDE1EDC641E}" type="pres">
      <dgm:prSet presAssocID="{06151C06-01D5-4BFD-87F2-1D623497AA0C}" presName="diagram" presStyleCnt="0">
        <dgm:presLayoutVars>
          <dgm:dir/>
          <dgm:resizeHandles val="exact"/>
        </dgm:presLayoutVars>
      </dgm:prSet>
      <dgm:spPr/>
      <dgm:t>
        <a:bodyPr/>
        <a:lstStyle/>
        <a:p>
          <a:endParaRPr lang="el-GR"/>
        </a:p>
      </dgm:t>
    </dgm:pt>
    <dgm:pt modelId="{CA236D7D-4F06-429B-AA9C-A13CCB935261}" type="pres">
      <dgm:prSet presAssocID="{E3BC98FA-BED1-4BEB-BCD1-848A15B6E390}" presName="node" presStyleLbl="node1" presStyleIdx="0" presStyleCnt="3" custLinFactNeighborX="1927" custLinFactNeighborY="25301">
        <dgm:presLayoutVars>
          <dgm:bulletEnabled val="1"/>
        </dgm:presLayoutVars>
      </dgm:prSet>
      <dgm:spPr/>
      <dgm:t>
        <a:bodyPr/>
        <a:lstStyle/>
        <a:p>
          <a:endParaRPr lang="el-GR"/>
        </a:p>
      </dgm:t>
    </dgm:pt>
    <dgm:pt modelId="{0C9E89B6-DE0A-4744-B690-68C3B547C1F1}" type="pres">
      <dgm:prSet presAssocID="{5EE266C4-E3E7-4E29-92AF-51CE8D8E8AC3}" presName="sibTrans" presStyleCnt="0"/>
      <dgm:spPr/>
    </dgm:pt>
    <dgm:pt modelId="{5591D315-A8AB-4585-9A17-015BAF9B773C}" type="pres">
      <dgm:prSet presAssocID="{586F0CDA-3065-4B9D-9E89-BA7EF213B1F9}" presName="node" presStyleLbl="node1" presStyleIdx="1" presStyleCnt="3" custScaleY="92059" custLinFactNeighborX="-1168" custLinFactNeighborY="23761">
        <dgm:presLayoutVars>
          <dgm:bulletEnabled val="1"/>
        </dgm:presLayoutVars>
      </dgm:prSet>
      <dgm:spPr/>
      <dgm:t>
        <a:bodyPr/>
        <a:lstStyle/>
        <a:p>
          <a:endParaRPr lang="el-GR"/>
        </a:p>
      </dgm:t>
    </dgm:pt>
    <dgm:pt modelId="{AE0D80BD-5B39-4DC2-A8E4-22F02382880C}" type="pres">
      <dgm:prSet presAssocID="{A9FF42AA-AAE1-46FD-A8B0-5A4E84E36F8D}" presName="sibTrans" presStyleCnt="0"/>
      <dgm:spPr/>
    </dgm:pt>
    <dgm:pt modelId="{AFAEE3D4-AC98-4961-ABD6-45AD49330DD2}" type="pres">
      <dgm:prSet presAssocID="{C6D938F2-533B-44CB-AB22-602ABB70741D}" presName="node" presStyleLbl="node1" presStyleIdx="2" presStyleCnt="3" custScaleX="108084" custScaleY="133330" custLinFactNeighborX="-50919" custLinFactNeighborY="4752">
        <dgm:presLayoutVars>
          <dgm:bulletEnabled val="1"/>
        </dgm:presLayoutVars>
      </dgm:prSet>
      <dgm:spPr/>
      <dgm:t>
        <a:bodyPr/>
        <a:lstStyle/>
        <a:p>
          <a:endParaRPr lang="el-GR"/>
        </a:p>
      </dgm:t>
    </dgm:pt>
  </dgm:ptLst>
  <dgm:cxnLst>
    <dgm:cxn modelId="{1C53D376-16D1-4136-A10F-06641B169E1C}" type="presOf" srcId="{586F0CDA-3065-4B9D-9E89-BA7EF213B1F9}" destId="{5591D315-A8AB-4585-9A17-015BAF9B773C}" srcOrd="0" destOrd="0" presId="urn:microsoft.com/office/officeart/2005/8/layout/default"/>
    <dgm:cxn modelId="{7762B060-5D3A-4D03-BC75-08AA12F4915D}" srcId="{06151C06-01D5-4BFD-87F2-1D623497AA0C}" destId="{586F0CDA-3065-4B9D-9E89-BA7EF213B1F9}" srcOrd="1" destOrd="0" parTransId="{68FEDEDB-6584-4A42-9F40-51908D2DF8A3}" sibTransId="{A9FF42AA-AAE1-46FD-A8B0-5A4E84E36F8D}"/>
    <dgm:cxn modelId="{4F37C863-FBEB-4DEF-8FDD-E13B7184DBE6}" type="presOf" srcId="{06151C06-01D5-4BFD-87F2-1D623497AA0C}" destId="{D8BE7950-1A07-485A-B84A-8DDE1EDC641E}" srcOrd="0" destOrd="0" presId="urn:microsoft.com/office/officeart/2005/8/layout/default"/>
    <dgm:cxn modelId="{7907350E-5B82-4880-B936-24DB6EB7FA73}" type="presOf" srcId="{E3BC98FA-BED1-4BEB-BCD1-848A15B6E390}" destId="{CA236D7D-4F06-429B-AA9C-A13CCB935261}" srcOrd="0" destOrd="0" presId="urn:microsoft.com/office/officeart/2005/8/layout/default"/>
    <dgm:cxn modelId="{0A9154D8-DD91-470B-9B4A-E51CDF421987}" srcId="{06151C06-01D5-4BFD-87F2-1D623497AA0C}" destId="{C6D938F2-533B-44CB-AB22-602ABB70741D}" srcOrd="2" destOrd="0" parTransId="{0EB7D534-0E61-4DAF-97F4-D983B410144C}" sibTransId="{81010B47-F94D-4F31-A3CA-2AFF875E6730}"/>
    <dgm:cxn modelId="{886B231B-0F15-468B-89E7-C747295B0EC0}" srcId="{06151C06-01D5-4BFD-87F2-1D623497AA0C}" destId="{E3BC98FA-BED1-4BEB-BCD1-848A15B6E390}" srcOrd="0" destOrd="0" parTransId="{D85FA6F1-F310-43D0-BC81-AB624D7C268D}" sibTransId="{5EE266C4-E3E7-4E29-92AF-51CE8D8E8AC3}"/>
    <dgm:cxn modelId="{AD73AF80-1482-4E59-9171-7D669444B8A3}" type="presOf" srcId="{C6D938F2-533B-44CB-AB22-602ABB70741D}" destId="{AFAEE3D4-AC98-4961-ABD6-45AD49330DD2}" srcOrd="0" destOrd="0" presId="urn:microsoft.com/office/officeart/2005/8/layout/default"/>
    <dgm:cxn modelId="{30E1C09B-9F3D-4301-814F-B8251F44559B}" type="presParOf" srcId="{D8BE7950-1A07-485A-B84A-8DDE1EDC641E}" destId="{CA236D7D-4F06-429B-AA9C-A13CCB935261}" srcOrd="0" destOrd="0" presId="urn:microsoft.com/office/officeart/2005/8/layout/default"/>
    <dgm:cxn modelId="{E704DA53-ACE8-499A-9187-A39141AD835B}" type="presParOf" srcId="{D8BE7950-1A07-485A-B84A-8DDE1EDC641E}" destId="{0C9E89B6-DE0A-4744-B690-68C3B547C1F1}" srcOrd="1" destOrd="0" presId="urn:microsoft.com/office/officeart/2005/8/layout/default"/>
    <dgm:cxn modelId="{2F5AF9B9-0623-4CFE-B7D6-55C02497E817}" type="presParOf" srcId="{D8BE7950-1A07-485A-B84A-8DDE1EDC641E}" destId="{5591D315-A8AB-4585-9A17-015BAF9B773C}" srcOrd="2" destOrd="0" presId="urn:microsoft.com/office/officeart/2005/8/layout/default"/>
    <dgm:cxn modelId="{4F14379D-25F1-4CDC-8836-45BE5BF3E552}" type="presParOf" srcId="{D8BE7950-1A07-485A-B84A-8DDE1EDC641E}" destId="{AE0D80BD-5B39-4DC2-A8E4-22F02382880C}" srcOrd="3" destOrd="0" presId="urn:microsoft.com/office/officeart/2005/8/layout/default"/>
    <dgm:cxn modelId="{D5902378-A0A3-4E25-B322-3D18711019AB}" type="presParOf" srcId="{D8BE7950-1A07-485A-B84A-8DDE1EDC641E}" destId="{AFAEE3D4-AC98-4961-ABD6-45AD49330DD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A76C59E-5FF9-416F-8DDB-A1B6DB7B2B57}" type="datetimeFigureOut">
              <a:rPr lang="en-US" smtClean="0"/>
              <a:pPr/>
              <a:t>1/18/2021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5BCCF0E1-31B6-485F-B4B0-11E7271AE8C4}" type="slidenum">
              <a:rPr lang="en-US" smtClean="0"/>
              <a:pPr/>
              <a:t>‹#›</a:t>
            </a:fld>
            <a:endParaRPr lang="en-US"/>
          </a:p>
        </p:txBody>
      </p:sp>
    </p:spTree>
    <p:extLst>
      <p:ext uri="{BB962C8B-B14F-4D97-AF65-F5344CB8AC3E}">
        <p14:creationId xmlns:p14="http://schemas.microsoft.com/office/powerpoint/2010/main" val="80479454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CCF0E1-31B6-485F-B4B0-11E7271AE8C4}" type="slidenum">
              <a:rPr lang="en-US" smtClean="0"/>
              <a:pPr/>
              <a:t>1</a:t>
            </a:fld>
            <a:endParaRPr lang="en-US"/>
          </a:p>
        </p:txBody>
      </p:sp>
    </p:spTree>
    <p:extLst>
      <p:ext uri="{BB962C8B-B14F-4D97-AF65-F5344CB8AC3E}">
        <p14:creationId xmlns:p14="http://schemas.microsoft.com/office/powerpoint/2010/main" val="1645980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Rounded Rectangle 29"/>
          <p:cNvSpPr/>
          <p:nvPr/>
        </p:nvSpPr>
        <p:spPr>
          <a:xfrm>
            <a:off x="5407339" y="3961546"/>
            <a:ext cx="3063240" cy="27432"/>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Rounded Rectangle 30"/>
          <p:cNvSpPr/>
          <p:nvPr/>
        </p:nvSpPr>
        <p:spPr>
          <a:xfrm>
            <a:off x="7373646" y="4060129"/>
            <a:ext cx="1600200" cy="36576"/>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l-GR"/>
              <a:t>Στυλ κύριου τίτλου</a:t>
            </a:r>
            <a:endParaRPr lang="en-US" dirty="0"/>
          </a:p>
        </p:txBody>
      </p:sp>
      <p:sp>
        <p:nvSpPr>
          <p:cNvPr id="9" name="Subtitle 8"/>
          <p:cNvSpPr>
            <a:spLocks noGrp="1"/>
          </p:cNvSpPr>
          <p:nvPr>
            <p:ph type="subTitle" idx="1"/>
          </p:nvPr>
        </p:nvSpPr>
        <p:spPr>
          <a:xfrm>
            <a:off x="457200" y="386476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dirty="0"/>
          </a:p>
        </p:txBody>
      </p:sp>
      <p:sp>
        <p:nvSpPr>
          <p:cNvPr id="28" name="Date Placeholder 27"/>
          <p:cNvSpPr>
            <a:spLocks noGrp="1"/>
          </p:cNvSpPr>
          <p:nvPr>
            <p:ph type="dt" sz="half" idx="10"/>
          </p:nvPr>
        </p:nvSpPr>
        <p:spPr>
          <a:xfrm>
            <a:off x="6583680" y="4206240"/>
            <a:ext cx="960120" cy="457200"/>
          </a:xfrm>
        </p:spPr>
        <p:txBody>
          <a:bodyPr/>
          <a:lstStyle/>
          <a:p>
            <a:fld id="{E77BF378-0C50-466A-9A61-44C9520804BA}" type="datetime4">
              <a:rPr lang="en-US" smtClean="0"/>
              <a:t>January 18, 2021</a:t>
            </a:fld>
            <a:endParaRPr lang="en-US"/>
          </a:p>
        </p:txBody>
      </p:sp>
      <p:sp>
        <p:nvSpPr>
          <p:cNvPr id="17" name="Footer Placeholder 16"/>
          <p:cNvSpPr>
            <a:spLocks noGrp="1"/>
          </p:cNvSpPr>
          <p:nvPr>
            <p:ph type="ftr" sz="quarter" idx="11"/>
          </p:nvPr>
        </p:nvSpPr>
        <p:spPr>
          <a:xfrm>
            <a:off x="5257800" y="4205288"/>
            <a:ext cx="1321592" cy="457200"/>
          </a:xfrm>
        </p:spPr>
        <p:txBody>
          <a:bodyPr/>
          <a:lstStyle/>
          <a:p>
            <a:r>
              <a:rPr lang="el-GR"/>
              <a:t>Κεφάλαιο 1: Εισαγωγή στη Διοίκηση Ολικής Ποιότητας </a:t>
            </a: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a:fld id="{A8CE10D6-5CB1-41CD-B815-79BC778FC61A}" type="slidenum">
              <a:rPr lang="en-US" sz="1800" smtClean="0">
                <a:solidFill>
                  <a:schemeClr val="bg1"/>
                </a:solidFill>
              </a:rPr>
              <a:pPr algn="r"/>
              <a:t>‹#›</a:t>
            </a:fld>
            <a:endParaRPr lang="en-US" sz="18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4DDF989B-B635-40A6-AD86-C8C653E3F931}" type="datetime4">
              <a:rPr lang="en-US" smtClean="0"/>
              <a:t>January 18, 2021</a:t>
            </a:fld>
            <a:endParaRPr lang="en-US"/>
          </a:p>
        </p:txBody>
      </p:sp>
      <p:sp>
        <p:nvSpPr>
          <p:cNvPr id="5" name="Footer Placeholder 4"/>
          <p:cNvSpPr>
            <a:spLocks noGrp="1"/>
          </p:cNvSpPr>
          <p:nvPr>
            <p:ph type="ftr" sz="quarter" idx="11"/>
          </p:nvPr>
        </p:nvSpPr>
        <p:spPr/>
        <p:txBody>
          <a:bodyPr/>
          <a:lstStyle/>
          <a:p>
            <a:r>
              <a:rPr lang="el-GR"/>
              <a:t>Κεφάλαιο 1: Εισαγωγή στη Διοίκηση Ολικής Ποιότητας </a:t>
            </a:r>
            <a:endParaRPr lang="en-US"/>
          </a:p>
        </p:txBody>
      </p:sp>
      <p:sp>
        <p:nvSpPr>
          <p:cNvPr id="6" name="Slide Number Placeholder 5"/>
          <p:cNvSpPr>
            <a:spLocks noGrp="1"/>
          </p:cNvSpPr>
          <p:nvPr>
            <p:ph type="sldNum" sz="quarter" idx="12"/>
          </p:nvPr>
        </p:nvSpPr>
        <p:spPr/>
        <p:txBody>
          <a:bodyPr/>
          <a:lstStyle/>
          <a:p>
            <a:fld id="{61C44E05-631C-4892-B577-17C57620EC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l-GR"/>
              <a:t>Στυλ κύριου τίτλου</a:t>
            </a:r>
            <a:endParaRPr lang="en-US" dirty="0"/>
          </a:p>
        </p:txBody>
      </p:sp>
      <p:sp>
        <p:nvSpPr>
          <p:cNvPr id="3" name="Text Placeholder 2"/>
          <p:cNvSpPr>
            <a:spLocks noGrp="1"/>
          </p:cNvSpPr>
          <p:nvPr>
            <p:ph type="body" idx="1"/>
          </p:nvPr>
        </p:nvSpPr>
        <p:spPr>
          <a:xfrm>
            <a:off x="722313" y="3295648"/>
            <a:ext cx="7772400" cy="1509712"/>
          </a:xfrm>
        </p:spPr>
        <p:txBody>
          <a:bodyPr anchor="t"/>
          <a:lstStyle>
            <a:lvl1pPr marL="32004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D27B194-B32C-4DFD-A6C8-4C47CD05CADC}" type="datetime4">
              <a:rPr lang="en-US" smtClean="0"/>
              <a:t>January 18, 2021</a:t>
            </a:fld>
            <a:endParaRPr lang="en-US"/>
          </a:p>
        </p:txBody>
      </p:sp>
      <p:sp>
        <p:nvSpPr>
          <p:cNvPr id="5" name="Footer Placeholder 4"/>
          <p:cNvSpPr>
            <a:spLocks noGrp="1"/>
          </p:cNvSpPr>
          <p:nvPr>
            <p:ph type="ftr" sz="quarter" idx="11"/>
          </p:nvPr>
        </p:nvSpPr>
        <p:spPr/>
        <p:txBody>
          <a:bodyPr/>
          <a:lstStyle/>
          <a:p>
            <a:r>
              <a:rPr lang="el-GR"/>
              <a:t>Κεφάλαιο 1: Εισαγωγή στη Διοίκηση Ολικής Ποιότητας </a:t>
            </a:r>
            <a:endParaRPr lang="en-US"/>
          </a:p>
        </p:txBody>
      </p:sp>
      <p:sp>
        <p:nvSpPr>
          <p:cNvPr id="6" name="Slide Number Placeholder 5"/>
          <p:cNvSpPr>
            <a:spLocks noGrp="1"/>
          </p:cNvSpPr>
          <p:nvPr>
            <p:ph type="sldNum" sz="quarter" idx="12"/>
          </p:nvPr>
        </p:nvSpPr>
        <p:spPr/>
        <p:txBody>
          <a:bodyPr/>
          <a:lstStyle/>
          <a:p>
            <a:fld id="{61C44E05-631C-4892-B577-17C57620EC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2B536EC1-9FFB-4CEC-9B51-FBE39DF1C07D}" type="datetime4">
              <a:rPr lang="en-US" smtClean="0"/>
              <a:t>January 18, 2021</a:t>
            </a:fld>
            <a:endParaRPr lang="en-US"/>
          </a:p>
        </p:txBody>
      </p:sp>
      <p:sp>
        <p:nvSpPr>
          <p:cNvPr id="6" name="Footer Placeholder 5"/>
          <p:cNvSpPr>
            <a:spLocks noGrp="1"/>
          </p:cNvSpPr>
          <p:nvPr>
            <p:ph type="ftr" sz="quarter" idx="11"/>
          </p:nvPr>
        </p:nvSpPr>
        <p:spPr/>
        <p:txBody>
          <a:bodyPr/>
          <a:lstStyle/>
          <a:p>
            <a:r>
              <a:rPr lang="el-GR"/>
              <a:t>Κεφάλαιο 1: Εισαγωγή στη Διοίκηση Ολικής Ποιότητας </a:t>
            </a:r>
            <a:endParaRPr lang="en-US"/>
          </a:p>
        </p:txBody>
      </p:sp>
      <p:sp>
        <p:nvSpPr>
          <p:cNvPr id="7" name="Slide Number Placeholder 6"/>
          <p:cNvSpPr>
            <a:spLocks noGrp="1"/>
          </p:cNvSpPr>
          <p:nvPr>
            <p:ph type="sldNum" sz="quarter" idx="12"/>
          </p:nvPr>
        </p:nvSpPr>
        <p:spPr/>
        <p:txBody>
          <a:bodyPr/>
          <a:lstStyle/>
          <a:p>
            <a:fld id="{61C44E05-631C-4892-B577-17C57620EC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10" name="Rectangle 9"/>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Rectangle 11"/>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Rectangle 12"/>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4" name="Rectangle 13"/>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8" name="Rounded Rectangle 17"/>
          <p:cNvSpPr/>
          <p:nvPr/>
        </p:nvSpPr>
        <p:spPr>
          <a:xfrm>
            <a:off x="5407339" y="497504"/>
            <a:ext cx="3063240" cy="27432"/>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9" name="Rounded Rectangle 18"/>
          <p:cNvSpPr/>
          <p:nvPr/>
        </p:nvSpPr>
        <p:spPr>
          <a:xfrm>
            <a:off x="7373646" y="588943"/>
            <a:ext cx="1600200" cy="36576"/>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Rectangle 19"/>
          <p:cNvSpPr/>
          <p:nvPr/>
        </p:nvSpPr>
        <p:spPr>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1" name="Rectangle 20"/>
          <p:cNvSpPr/>
          <p:nvPr/>
        </p:nvSpPr>
        <p:spPr>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2" name="Rectangle 21"/>
          <p:cNvSpPr/>
          <p:nvPr/>
        </p:nvSpPr>
        <p:spPr>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Rectangle 22"/>
          <p:cNvSpPr/>
          <p:nvPr/>
        </p:nvSpPr>
        <p:spPr>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4" name="Rectangle 23"/>
          <p:cNvSpPr/>
          <p:nvPr/>
        </p:nvSpPr>
        <p:spPr>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5" name="Rectangle 24"/>
          <p:cNvSpPr/>
          <p:nvPr/>
        </p:nvSpPr>
        <p:spPr>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lang="el-GR"/>
              <a:t>Στυλ κύριου τίτλου</a:t>
            </a:r>
            <a:endParaRPr lang="en-US" dirty="0"/>
          </a:p>
        </p:txBody>
      </p:sp>
      <p:sp>
        <p:nvSpPr>
          <p:cNvPr id="3" name="Text Placeholder 2"/>
          <p:cNvSpPr>
            <a:spLocks noGrp="1"/>
          </p:cNvSpPr>
          <p:nvPr>
            <p:ph type="body" idx="1"/>
          </p:nvPr>
        </p:nvSpPr>
        <p:spPr>
          <a:xfrm>
            <a:off x="381000" y="220980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4721225" y="220980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Content Placeholder 4"/>
          <p:cNvSpPr>
            <a:spLocks noGrp="1"/>
          </p:cNvSpPr>
          <p:nvPr>
            <p:ph sz="quarter" idx="3"/>
          </p:nvPr>
        </p:nvSpPr>
        <p:spPr>
          <a:xfrm>
            <a:off x="381000" y="2673349"/>
            <a:ext cx="4041648" cy="3886200"/>
          </a:xfrm>
        </p:spPr>
        <p:txBody>
          <a:bodyPr/>
          <a:lstStyle>
            <a:lvl1pPr>
              <a:defRPr sz="2000"/>
            </a:lvl1pPr>
            <a:lvl2pPr>
              <a:defRPr sz="2000"/>
            </a:lvl2pPr>
            <a:lvl3pPr>
              <a:defRPr sz="1800"/>
            </a:lvl3pPr>
            <a:lvl4pPr>
              <a:defRPr sz="1600"/>
            </a:lvl4pPr>
            <a:lvl5pPr>
              <a:defRPr sz="1600"/>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Content Placeholder 5"/>
          <p:cNvSpPr>
            <a:spLocks noGrp="1"/>
          </p:cNvSpPr>
          <p:nvPr>
            <p:ph sz="quarter" idx="4"/>
          </p:nvPr>
        </p:nvSpPr>
        <p:spPr>
          <a:xfrm>
            <a:off x="4718304" y="2673349"/>
            <a:ext cx="4041775" cy="3886200"/>
          </a:xfrm>
        </p:spPr>
        <p:txBody>
          <a:bodyPr/>
          <a:lstStyle>
            <a:lvl1pPr>
              <a:defRPr sz="2000"/>
            </a:lvl1pPr>
            <a:lvl2pPr>
              <a:defRPr sz="2000"/>
            </a:lvl2pPr>
            <a:lvl3pPr>
              <a:defRPr sz="1800"/>
            </a:lvl3pPr>
            <a:lvl4pPr>
              <a:defRPr sz="1600"/>
            </a:lvl4pPr>
            <a:lvl5pPr>
              <a:defRPr sz="1600"/>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26" name="Date Placeholder 25"/>
          <p:cNvSpPr>
            <a:spLocks noGrp="1"/>
          </p:cNvSpPr>
          <p:nvPr>
            <p:ph type="dt" sz="half" idx="10"/>
          </p:nvPr>
        </p:nvSpPr>
        <p:spPr/>
        <p:txBody>
          <a:bodyPr rtlCol="0"/>
          <a:lstStyle/>
          <a:p>
            <a:pPr algn="l"/>
            <a:fld id="{6F1D71C8-D32A-416D-8AF9-80587FD387CF}" type="datetime4">
              <a:rPr lang="en-US" smtClean="0"/>
              <a:t>January 18, 2021</a:t>
            </a:fld>
            <a:endParaRPr lang="en-US"/>
          </a:p>
        </p:txBody>
      </p:sp>
      <p:sp>
        <p:nvSpPr>
          <p:cNvPr id="27" name="Slide Number Placeholder 26"/>
          <p:cNvSpPr>
            <a:spLocks noGrp="1"/>
          </p:cNvSpPr>
          <p:nvPr>
            <p:ph type="sldNum" sz="quarter" idx="11"/>
          </p:nvPr>
        </p:nvSpPr>
        <p:spPr/>
        <p:txBody>
          <a:bodyPr rtlCol="0"/>
          <a:lstStyle/>
          <a:p>
            <a:pPr algn="r"/>
            <a:fld id="{A8CE10D6-5CB1-41CD-B815-79BC778FC61A}" type="slidenum">
              <a:rPr lang="en-US" sz="1800" smtClean="0">
                <a:solidFill>
                  <a:schemeClr val="bg1"/>
                </a:solidFill>
              </a:rPr>
              <a:pPr algn="r"/>
              <a:t>‹#›</a:t>
            </a:fld>
            <a:endParaRPr lang="en-US"/>
          </a:p>
        </p:txBody>
      </p:sp>
      <p:sp>
        <p:nvSpPr>
          <p:cNvPr id="28" name="Footer Placeholder 27"/>
          <p:cNvSpPr>
            <a:spLocks noGrp="1"/>
          </p:cNvSpPr>
          <p:nvPr>
            <p:ph type="ftr" sz="quarter" idx="12"/>
          </p:nvPr>
        </p:nvSpPr>
        <p:spPr/>
        <p:txBody>
          <a:bodyPr rtlCol="0"/>
          <a:lstStyle/>
          <a:p>
            <a:r>
              <a:rPr lang="el-GR"/>
              <a:t>Κεφάλαιο 1: Εισαγωγή στη Διοίκηση Ολικής Ποιότητας </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lang="el-GR"/>
              <a:t>Στυλ κύριου τίτλου</a:t>
            </a:r>
            <a:endParaRPr lang="en-US" dirty="0"/>
          </a:p>
        </p:txBody>
      </p:sp>
      <p:sp>
        <p:nvSpPr>
          <p:cNvPr id="3" name="Date Placeholder 2"/>
          <p:cNvSpPr>
            <a:spLocks noGrp="1"/>
          </p:cNvSpPr>
          <p:nvPr>
            <p:ph type="dt" sz="half" idx="10"/>
          </p:nvPr>
        </p:nvSpPr>
        <p:spPr>
          <a:xfrm>
            <a:off x="6583680" y="612648"/>
            <a:ext cx="957264" cy="457200"/>
          </a:xfrm>
        </p:spPr>
        <p:txBody>
          <a:bodyPr/>
          <a:lstStyle/>
          <a:p>
            <a:fld id="{4B70BBBC-B0DA-4DC0-B343-AC6CAD055A5C}" type="datetime4">
              <a:rPr lang="en-US" smtClean="0"/>
              <a:t>January 18, 2021</a:t>
            </a:fld>
            <a:endParaRPr lang="en-US"/>
          </a:p>
        </p:txBody>
      </p:sp>
      <p:sp>
        <p:nvSpPr>
          <p:cNvPr id="4" name="Footer Placeholder 3"/>
          <p:cNvSpPr>
            <a:spLocks noGrp="1"/>
          </p:cNvSpPr>
          <p:nvPr>
            <p:ph type="ftr" sz="quarter" idx="11"/>
          </p:nvPr>
        </p:nvSpPr>
        <p:spPr>
          <a:xfrm>
            <a:off x="5257800" y="612648"/>
            <a:ext cx="1325880" cy="457200"/>
          </a:xfrm>
        </p:spPr>
        <p:txBody>
          <a:bodyPr/>
          <a:lstStyle/>
          <a:p>
            <a:r>
              <a:rPr lang="el-GR"/>
              <a:t>Κεφάλαιο 1: Εισαγωγή στη Διοίκηση Ολικής Ποιότητας </a:t>
            </a:r>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61C44E05-631C-4892-B577-17C57620ECE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A61E4-CC2E-45BC-AF59-BE7F78E8CD30}" type="datetime4">
              <a:rPr lang="en-US" smtClean="0"/>
              <a:t>January 18, 2021</a:t>
            </a:fld>
            <a:endParaRPr lang="en-US"/>
          </a:p>
        </p:txBody>
      </p:sp>
      <p:sp>
        <p:nvSpPr>
          <p:cNvPr id="3" name="Footer Placeholder 2"/>
          <p:cNvSpPr>
            <a:spLocks noGrp="1"/>
          </p:cNvSpPr>
          <p:nvPr>
            <p:ph type="ftr" sz="quarter" idx="11"/>
          </p:nvPr>
        </p:nvSpPr>
        <p:spPr/>
        <p:txBody>
          <a:bodyPr/>
          <a:lstStyle/>
          <a:p>
            <a:r>
              <a:rPr lang="el-GR"/>
              <a:t>Κεφάλαιο 1: Εισαγωγή στη Διοίκηση Ολικής Ποιότητας </a:t>
            </a:r>
            <a:endParaRPr lang="en-US"/>
          </a:p>
        </p:txBody>
      </p:sp>
      <p:sp>
        <p:nvSpPr>
          <p:cNvPr id="4" name="Slide Number Placeholder 3"/>
          <p:cNvSpPr>
            <a:spLocks noGrp="1"/>
          </p:cNvSpPr>
          <p:nvPr>
            <p:ph type="sldNum" sz="quarter" idx="12"/>
          </p:nvPr>
        </p:nvSpPr>
        <p:spPr/>
        <p:txBody>
          <a:bodyPr/>
          <a:lstStyle/>
          <a:p>
            <a:fld id="{61C44E05-631C-4892-B577-17C57620EC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353496" y="1066800"/>
            <a:ext cx="3383280" cy="877824"/>
          </a:xfrm>
        </p:spPr>
        <p:txBody>
          <a:bodyPr anchor="b"/>
          <a:lstStyle>
            <a:lvl1pPr algn="l">
              <a:buNone/>
              <a:defRPr sz="1800" b="1"/>
            </a:lvl1pPr>
          </a:lstStyle>
          <a:p>
            <a:r>
              <a:rPr lang="el-GR"/>
              <a:t>Στυλ κύριου τίτλου</a:t>
            </a:r>
            <a:endParaRPr lang="en-US" dirty="0"/>
          </a:p>
        </p:txBody>
      </p:sp>
      <p:sp>
        <p:nvSpPr>
          <p:cNvPr id="3" name="Text Placeholder 2"/>
          <p:cNvSpPr>
            <a:spLocks noGrp="1"/>
          </p:cNvSpPr>
          <p:nvPr>
            <p:ph type="body" idx="1"/>
          </p:nvPr>
        </p:nvSpPr>
        <p:spPr>
          <a:xfrm>
            <a:off x="5353496" y="1938337"/>
            <a:ext cx="3383280" cy="4690872"/>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152400" y="776287"/>
            <a:ext cx="5111750" cy="5852160"/>
          </a:xfrm>
        </p:spPr>
        <p:txBody>
          <a:bodyPr/>
          <a:lstStyle>
            <a:lvl1pPr>
              <a:defRPr sz="3200"/>
            </a:lvl1pPr>
            <a:lvl2pPr>
              <a:defRPr sz="2800"/>
            </a:lvl2pPr>
            <a:lvl3pPr>
              <a:defRPr sz="2400"/>
            </a:lvl3pPr>
            <a:lvl4pPr>
              <a:defRPr sz="2000"/>
            </a:lvl4pPr>
            <a:lvl5pPr>
              <a:defRPr sz="2000"/>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4B4F3B2F-7077-4FFC-B8A7-7FB4227F9377}" type="datetime4">
              <a:rPr lang="en-US" smtClean="0"/>
              <a:t>January 18, 2021</a:t>
            </a:fld>
            <a:endParaRPr lang="en-US"/>
          </a:p>
        </p:txBody>
      </p:sp>
      <p:sp>
        <p:nvSpPr>
          <p:cNvPr id="6" name="Footer Placeholder 5"/>
          <p:cNvSpPr>
            <a:spLocks noGrp="1"/>
          </p:cNvSpPr>
          <p:nvPr>
            <p:ph type="ftr" sz="quarter" idx="11"/>
          </p:nvPr>
        </p:nvSpPr>
        <p:spPr/>
        <p:txBody>
          <a:bodyPr/>
          <a:lstStyle/>
          <a:p>
            <a:r>
              <a:rPr lang="el-GR"/>
              <a:t>Κεφάλαιο 1: Εισαγωγή στη Διοίκηση Ολικής Ποιότητας </a:t>
            </a:r>
            <a:endParaRPr lang="en-US"/>
          </a:p>
        </p:txBody>
      </p:sp>
      <p:sp>
        <p:nvSpPr>
          <p:cNvPr id="7" name="Slide Number Placeholder 6"/>
          <p:cNvSpPr>
            <a:spLocks noGrp="1"/>
          </p:cNvSpPr>
          <p:nvPr>
            <p:ph type="sldNum" sz="quarter" idx="12"/>
          </p:nvPr>
        </p:nvSpPr>
        <p:spPr/>
        <p:txBody>
          <a:bodyPr/>
          <a:lstStyle/>
          <a:p>
            <a:fld id="{61C44E05-631C-4892-B577-17C57620EC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352" y="769088"/>
            <a:ext cx="594360" cy="4628704"/>
          </a:xfrm>
        </p:spPr>
        <p:txBody>
          <a:bodyPr vert="vert270" anchor="b"/>
          <a:lstStyle>
            <a:lvl1pPr algn="l">
              <a:buNone/>
              <a:defRPr sz="2000" b="1"/>
            </a:lvl1pPr>
          </a:lstStyle>
          <a:p>
            <a:r>
              <a:rPr lang="el-GR"/>
              <a:t>Στυλ κύριου τίτλου</a:t>
            </a:r>
            <a:endParaRPr lang="en-US" dirty="0"/>
          </a:p>
        </p:txBody>
      </p:sp>
      <p:sp>
        <p:nvSpPr>
          <p:cNvPr id="3" name="Picture Placeholder 2"/>
          <p:cNvSpPr>
            <a:spLocks noGrp="1"/>
          </p:cNvSpPr>
          <p:nvPr>
            <p:ph type="pic" idx="1"/>
          </p:nvPr>
        </p:nvSpPr>
        <p:spPr>
          <a:xfrm>
            <a:off x="574160" y="769088"/>
            <a:ext cx="4572000" cy="4572000"/>
          </a:xfrm>
        </p:spPr>
        <p:txBody>
          <a:bodyPr/>
          <a:lstStyle>
            <a:lvl1pPr>
              <a:buNone/>
              <a:defRPr sz="3200"/>
            </a:lvl1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337120" y="1254640"/>
            <a:ext cx="3200400" cy="4087368"/>
          </a:xfrm>
        </p:spPr>
        <p:txBody>
          <a:bodyPr/>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278231C7-795A-446C-B7F4-FA9E60B6389D}" type="datetime4">
              <a:rPr lang="en-US" smtClean="0"/>
              <a:t>January 18, 2021</a:t>
            </a:fld>
            <a:endParaRPr lang="en-US"/>
          </a:p>
        </p:txBody>
      </p:sp>
      <p:sp>
        <p:nvSpPr>
          <p:cNvPr id="6" name="Footer Placeholder 5"/>
          <p:cNvSpPr>
            <a:spLocks noGrp="1"/>
          </p:cNvSpPr>
          <p:nvPr>
            <p:ph type="ftr" sz="quarter" idx="11"/>
          </p:nvPr>
        </p:nvSpPr>
        <p:spPr/>
        <p:txBody>
          <a:bodyPr/>
          <a:lstStyle/>
          <a:p>
            <a:r>
              <a:rPr lang="el-GR"/>
              <a:t>Κεφάλαιο 1: Εισαγωγή στη Διοίκηση Ολικής Ποιότητας </a:t>
            </a:r>
            <a:endParaRPr lang="en-US"/>
          </a:p>
        </p:txBody>
      </p:sp>
      <p:sp>
        <p:nvSpPr>
          <p:cNvPr id="7" name="Slide Number Placeholder 6"/>
          <p:cNvSpPr>
            <a:spLocks noGrp="1"/>
          </p:cNvSpPr>
          <p:nvPr>
            <p:ph type="sldNum" sz="quarter" idx="12"/>
          </p:nvPr>
        </p:nvSpPr>
        <p:spPr/>
        <p:txBody>
          <a:bodyPr/>
          <a:lstStyle/>
          <a:p>
            <a:fld id="{61C44E05-631C-4892-B577-17C57620EC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Rounded Rectangle 32"/>
          <p:cNvSpPr/>
          <p:nvPr/>
        </p:nvSpPr>
        <p:spPr>
          <a:xfrm>
            <a:off x="5407339" y="497504"/>
            <a:ext cx="3063240" cy="27432"/>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4" name="Rounded Rectangle 33"/>
          <p:cNvSpPr/>
          <p:nvPr/>
        </p:nvSpPr>
        <p:spPr>
          <a:xfrm>
            <a:off x="7373646" y="588943"/>
            <a:ext cx="1600200" cy="36576"/>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5" name="Rectangle 34"/>
          <p:cNvSpPr/>
          <p:nvPr/>
        </p:nvSpPr>
        <p:spPr>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6" name="Rectangle 35"/>
          <p:cNvSpPr/>
          <p:nvPr/>
        </p:nvSpPr>
        <p:spPr>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Rectangle 36"/>
          <p:cNvSpPr/>
          <p:nvPr/>
        </p:nvSpPr>
        <p:spPr>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8" name="Rectangle 37"/>
          <p:cNvSpPr/>
          <p:nvPr/>
        </p:nvSpPr>
        <p:spPr>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9" name="Rectangle 38"/>
          <p:cNvSpPr/>
          <p:nvPr/>
        </p:nvSpPr>
        <p:spPr>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0" name="Rectangle 39"/>
          <p:cNvSpPr/>
          <p:nvPr/>
        </p:nvSpPr>
        <p:spPr>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scene3d>
              <a:camera prst="orthographicFront"/>
              <a:lightRig rig="threePt" dir="t"/>
            </a:scene3d>
            <a:sp3d/>
          </a:bodyPr>
          <a:lstStyle/>
          <a:p>
            <a:r>
              <a:rPr lang="el-GR"/>
              <a:t>Στυλ κύριου τίτλου</a:t>
            </a:r>
            <a:endParaRPr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a:defRPr sz="800">
                <a:solidFill>
                  <a:schemeClr val="accent2"/>
                </a:solidFill>
              </a:defRPr>
            </a:lvl1pPr>
          </a:lstStyle>
          <a:p>
            <a:pPr algn="l"/>
            <a:fld id="{CAB4A103-9F36-4F1F-9DA9-ACF0EAE62C63}" type="datetime4">
              <a:rPr lang="en-US" smtClean="0"/>
              <a:t>January 18, 2021</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a:defRPr sz="800">
                <a:solidFill>
                  <a:schemeClr val="accent2"/>
                </a:solidFill>
              </a:defRPr>
            </a:lvl1pPr>
          </a:lstStyle>
          <a:p>
            <a:pPr algn="r"/>
            <a:r>
              <a:rPr lang="el-GR" sz="800">
                <a:solidFill>
                  <a:schemeClr val="accent2"/>
                </a:solidFill>
              </a:rPr>
              <a:t>Κεφάλαιο 1: Εισαγωγή στη Διοίκηση Ολικής Ποιότητας </a:t>
            </a:r>
            <a:endParaRPr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a:defRPr sz="1800">
                <a:solidFill>
                  <a:srgbClr val="FFFFFF"/>
                </a:solidFill>
              </a:defRPr>
            </a:lvl1pPr>
          </a:lstStyle>
          <a:p>
            <a:pPr algn="r"/>
            <a:fld id="{A8CE10D6-5CB1-41CD-B815-79BC778FC61A}" type="slidenum">
              <a:rPr lang="en-US" sz="1800" smtClean="0">
                <a:solidFill>
                  <a:schemeClr val="bg1"/>
                </a:solidFill>
              </a:rPr>
              <a:pPr algn="r"/>
              <a:t>‹#›</a:t>
            </a:fld>
            <a:endParaRPr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rtl="0" eaLnBrk="1" latinLnBrk="0" hangingPunct="1">
        <a:spcBef>
          <a:spcPct val="0"/>
        </a:spcBef>
        <a:buNone/>
        <a:defRPr sz="4000" kern="1200">
          <a:solidFill>
            <a:schemeClr val="tx2"/>
          </a:solidFill>
          <a:effectLst>
            <a:outerShdw blurRad="50800" dist="38100" dir="2700000" algn="tl" rotWithShape="0">
              <a:prstClr val="black">
                <a:alpha val="40000"/>
              </a:prstClr>
            </a:outerShdw>
          </a:effectLst>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sz="1400" kern="1200" baseline="0">
          <a:solidFill>
            <a:schemeClr val="accent3"/>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hewaltdisneycompany.com/app/uploads/2019/06/TWDC-Standards-of-Business-Conduct-1.pdf" TargetMode="External"/><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79512" y="2296925"/>
            <a:ext cx="9396536" cy="1470025"/>
          </a:xfrm>
        </p:spPr>
        <p:txBody>
          <a:bodyPr>
            <a:normAutofit/>
          </a:bodyPr>
          <a:lstStyle/>
          <a:p>
            <a:r>
              <a:rPr lang="el-GR" sz="4000" dirty="0" smtClean="0">
                <a:effectLst>
                  <a:outerShdw blurRad="50000" dist="30000" dir="5400000" algn="tl" rotWithShape="0">
                    <a:srgbClr val="000000">
                      <a:alpha val="30000"/>
                    </a:srgbClr>
                  </a:outerShdw>
                </a:effectLst>
                <a:latin typeface="Corbel"/>
              </a:rPr>
              <a:t>2. </a:t>
            </a:r>
            <a:r>
              <a:rPr lang="el-GR" sz="4000" dirty="0" smtClean="0">
                <a:effectLst>
                  <a:outerShdw blurRad="50000" dist="30000" dir="5400000" algn="tl" rotWithShape="0">
                    <a:srgbClr val="000000">
                      <a:alpha val="30000"/>
                    </a:srgbClr>
                  </a:outerShdw>
                </a:effectLst>
                <a:latin typeface="Corbel"/>
              </a:rPr>
              <a:t>Μεγάλοι Δάσκαλοι της Ποιότητας </a:t>
            </a:r>
            <a:endParaRPr lang="el-GR" sz="3600" dirty="0"/>
          </a:p>
        </p:txBody>
      </p:sp>
      <p:sp>
        <p:nvSpPr>
          <p:cNvPr id="6" name="Θέση υποσέλιδου 5">
            <a:extLst>
              <a:ext uri="{FF2B5EF4-FFF2-40B4-BE49-F238E27FC236}">
                <a16:creationId xmlns:a16="http://schemas.microsoft.com/office/drawing/2014/main" xmlns="" id="{55B1BA46-5AED-499D-8C36-B2D01181B802}"/>
              </a:ext>
            </a:extLst>
          </p:cNvPr>
          <p:cNvSpPr>
            <a:spLocks noGrp="1"/>
          </p:cNvSpPr>
          <p:nvPr>
            <p:ph type="ftr" sz="quarter" idx="11"/>
          </p:nvPr>
        </p:nvSpPr>
        <p:spPr>
          <a:xfrm>
            <a:off x="1907704" y="4205288"/>
            <a:ext cx="7160096" cy="879896"/>
          </a:xfrm>
        </p:spPr>
        <p:txBody>
          <a:bodyPr/>
          <a:lstStyle/>
          <a:p>
            <a:r>
              <a:rPr lang="el-GR" sz="1600" b="1" dirty="0"/>
              <a:t>ΠΑΝΕΠΙΣΤΗΜΙΟ </a:t>
            </a:r>
            <a:r>
              <a:rPr lang="el-GR" sz="1600" b="1" dirty="0" smtClean="0"/>
              <a:t>ΠΑΤΡΩΝ</a:t>
            </a:r>
            <a:endParaRPr lang="el-GR" sz="1600" b="1" dirty="0"/>
          </a:p>
          <a:p>
            <a:r>
              <a:rPr lang="el-GR" sz="1600" b="1" dirty="0"/>
              <a:t>Τμήμα Διοίκησης Τουρισμού</a:t>
            </a:r>
            <a:endParaRPr lang="en-US" sz="1600" b="1" dirty="0"/>
          </a:p>
        </p:txBody>
      </p:sp>
      <p:sp>
        <p:nvSpPr>
          <p:cNvPr id="7" name="Θέση αριθμού διαφάνειας 6">
            <a:extLst>
              <a:ext uri="{FF2B5EF4-FFF2-40B4-BE49-F238E27FC236}">
                <a16:creationId xmlns:a16="http://schemas.microsoft.com/office/drawing/2014/main" xmlns="" id="{55E20A1B-4D5E-43D4-A099-F13724FFB6B1}"/>
              </a:ext>
            </a:extLst>
          </p:cNvPr>
          <p:cNvSpPr>
            <a:spLocks noGrp="1"/>
          </p:cNvSpPr>
          <p:nvPr>
            <p:ph type="sldNum" sz="quarter" idx="12"/>
          </p:nvPr>
        </p:nvSpPr>
        <p:spPr/>
        <p:txBody>
          <a:bodyPr/>
          <a:lstStyle/>
          <a:p>
            <a:pPr algn="r"/>
            <a:fld id="{A8CE10D6-5CB1-41CD-B815-79BC778FC61A}" type="slidenum">
              <a:rPr lang="en-US" sz="1800" smtClean="0">
                <a:solidFill>
                  <a:schemeClr val="bg1"/>
                </a:solidFill>
              </a:rPr>
              <a:pPr algn="r"/>
              <a:t>1</a:t>
            </a:fld>
            <a:endParaRPr lang="en-US" sz="1800" dirty="0">
              <a:solidFill>
                <a:schemeClr val="bg1"/>
              </a:solidFill>
            </a:endParaRPr>
          </a:p>
        </p:txBody>
      </p:sp>
      <p:sp>
        <p:nvSpPr>
          <p:cNvPr id="8" name="TextBox 7"/>
          <p:cNvSpPr txBox="1"/>
          <p:nvPr/>
        </p:nvSpPr>
        <p:spPr>
          <a:xfrm>
            <a:off x="69925" y="123478"/>
            <a:ext cx="4787900" cy="584775"/>
          </a:xfrm>
          <a:prstGeom prst="rect">
            <a:avLst/>
          </a:prstGeom>
          <a:noFill/>
        </p:spPr>
        <p:txBody>
          <a:bodyPr>
            <a:spAutoFit/>
          </a:bodyPr>
          <a:lstStyle/>
          <a:p>
            <a:r>
              <a:rPr lang="el-GR" altLang="ko-KR" sz="1600" b="1" dirty="0">
                <a:solidFill>
                  <a:schemeClr val="accent6"/>
                </a:solidFill>
                <a:latin typeface="Comic Sans MS" pitchFamily="66" charset="0"/>
                <a:cs typeface="Arial" pitchFamily="34" charset="0"/>
              </a:rPr>
              <a:t>4601 Διοίκηση Ολικής Ποιότητας  Υπηρεσιών στον Τουρισμό </a:t>
            </a:r>
          </a:p>
        </p:txBody>
      </p:sp>
      <p:sp>
        <p:nvSpPr>
          <p:cNvPr id="9" name="Rectangle 2"/>
          <p:cNvSpPr txBox="1">
            <a:spLocks/>
          </p:cNvSpPr>
          <p:nvPr/>
        </p:nvSpPr>
        <p:spPr>
          <a:xfrm>
            <a:off x="3811216" y="5949280"/>
            <a:ext cx="5256584" cy="5334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l-GR" sz="1600" b="1" dirty="0" smtClean="0">
                <a:solidFill>
                  <a:srgbClr val="00B0F0"/>
                </a:solidFill>
                <a:latin typeface="Comic Sans MS" panose="030F0702030302020204" pitchFamily="66" charset="0"/>
              </a:rPr>
              <a:t>Διδάσκουσα:</a:t>
            </a:r>
            <a:endParaRPr lang="en-US" sz="1600" b="1" dirty="0" smtClean="0">
              <a:solidFill>
                <a:srgbClr val="00B0F0"/>
              </a:solidFill>
              <a:latin typeface="Comic Sans MS" panose="030F0702030302020204" pitchFamily="66" charset="0"/>
            </a:endParaRPr>
          </a:p>
          <a:p>
            <a:pPr algn="r"/>
            <a:r>
              <a:rPr lang="el-GR" sz="1600" b="1" dirty="0" smtClean="0">
                <a:solidFill>
                  <a:srgbClr val="00B0F0"/>
                </a:solidFill>
                <a:latin typeface="Comic Sans MS" panose="030F0702030302020204" pitchFamily="66" charset="0"/>
              </a:rPr>
              <a:t> </a:t>
            </a:r>
            <a:r>
              <a:rPr lang="el-GR" altLang="el-GR" sz="1600" b="1" dirty="0" smtClean="0">
                <a:solidFill>
                  <a:srgbClr val="00B0F0"/>
                </a:solidFill>
                <a:latin typeface="Arial" pitchFamily="34" charset="0"/>
              </a:rPr>
              <a:t>Άννα </a:t>
            </a:r>
            <a:r>
              <a:rPr lang="el-GR" altLang="el-GR" sz="1600" b="1" dirty="0" err="1" smtClean="0">
                <a:solidFill>
                  <a:srgbClr val="00B0F0"/>
                </a:solidFill>
                <a:latin typeface="Arial" pitchFamily="34" charset="0"/>
              </a:rPr>
              <a:t>Κουρτεσοπούλου</a:t>
            </a:r>
            <a:r>
              <a:rPr lang="el-GR" altLang="el-GR" sz="1600" b="1" dirty="0" smtClean="0">
                <a:solidFill>
                  <a:srgbClr val="00B0F0"/>
                </a:solidFill>
                <a:latin typeface="Arial" pitchFamily="34" charset="0"/>
              </a:rPr>
              <a:t>, </a:t>
            </a:r>
            <a:r>
              <a:rPr lang="en-US" altLang="el-GR" sz="1600" b="1" dirty="0" smtClean="0">
                <a:solidFill>
                  <a:srgbClr val="00B0F0"/>
                </a:solidFill>
                <a:latin typeface="Arial" pitchFamily="34" charset="0"/>
              </a:rPr>
              <a:t>Ph.D., M.B.A.</a:t>
            </a:r>
            <a:r>
              <a:rPr lang="el-GR" altLang="el-GR" sz="1600" b="1" dirty="0" smtClean="0">
                <a:solidFill>
                  <a:srgbClr val="00B0F0"/>
                </a:solidFill>
                <a:latin typeface="Arial" pitchFamily="34" charset="0"/>
              </a:rPr>
              <a:t>, </a:t>
            </a:r>
            <a:r>
              <a:rPr lang="en-US" altLang="el-GR" sz="1600" b="1" dirty="0" err="1" smtClean="0">
                <a:solidFill>
                  <a:srgbClr val="00B0F0"/>
                </a:solidFill>
                <a:latin typeface="Arial" pitchFamily="34" charset="0"/>
              </a:rPr>
              <a:t>MSc</a:t>
            </a:r>
            <a:endParaRPr lang="el-GR" sz="1600" dirty="0">
              <a:solidFill>
                <a:srgbClr val="00B0F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l-GR" altLang="el-GR" sz="4000" dirty="0" smtClean="0"/>
              <a:t>Διαφορές </a:t>
            </a:r>
            <a:r>
              <a:rPr lang="en-US" altLang="el-GR" sz="4000" dirty="0" smtClean="0"/>
              <a:t>MANATZMENT</a:t>
            </a:r>
            <a:endParaRPr lang="en-GB" altLang="el-GR" sz="4000" dirty="0" smtClean="0"/>
          </a:p>
        </p:txBody>
      </p:sp>
      <p:sp>
        <p:nvSpPr>
          <p:cNvPr id="4099" name="Rectangle 3"/>
          <p:cNvSpPr>
            <a:spLocks noGrp="1" noChangeArrowheads="1"/>
          </p:cNvSpPr>
          <p:nvPr>
            <p:ph type="body" sz="half" idx="1"/>
          </p:nvPr>
        </p:nvSpPr>
        <p:spPr/>
        <p:txBody>
          <a:bodyPr/>
          <a:lstStyle/>
          <a:p>
            <a:pPr marL="109728" indent="0" eaLnBrk="1" hangingPunct="1">
              <a:buNone/>
            </a:pPr>
            <a:r>
              <a:rPr lang="el-GR" altLang="el-GR" sz="2000" b="1" dirty="0" smtClean="0">
                <a:solidFill>
                  <a:srgbClr val="0070C0"/>
                </a:solidFill>
              </a:rPr>
              <a:t>ΠΑΡΑΔΟΣΙΑΚΟΣ ΤΡΟΠΟΣ</a:t>
            </a:r>
          </a:p>
          <a:p>
            <a:pPr eaLnBrk="1" hangingPunct="1"/>
            <a:endParaRPr lang="el-GR" altLang="el-GR" sz="2000" u="sng" dirty="0" smtClean="0"/>
          </a:p>
          <a:p>
            <a:pPr eaLnBrk="1" hangingPunct="1"/>
            <a:r>
              <a:rPr lang="el-GR" altLang="el-GR" sz="2000" dirty="0" smtClean="0"/>
              <a:t>ΕΜΦΑΣΗ ΣΤΗΝ ΠΟΣΟΤΗΤΑ</a:t>
            </a:r>
          </a:p>
          <a:p>
            <a:pPr eaLnBrk="1" hangingPunct="1"/>
            <a:r>
              <a:rPr lang="el-GR" altLang="el-GR" sz="2000" dirty="0" smtClean="0"/>
              <a:t>ΕΞΥΠΗΡΕΤΗΣΗ ΤΟΥ ΜΑΝΑΤΖΕΡ</a:t>
            </a:r>
          </a:p>
          <a:p>
            <a:pPr eaLnBrk="1" hangingPunct="1"/>
            <a:r>
              <a:rPr lang="el-GR" altLang="el-GR" sz="2000" dirty="0" smtClean="0"/>
              <a:t>Ο ΕΡΓΑΖΟΜΕΝΟΣ ΥΠΕΥΘΥΝΟΣ ΓΙΑ ΤΟ ΣΥΣΤΗΜΑ</a:t>
            </a:r>
          </a:p>
          <a:p>
            <a:pPr eaLnBrk="1" hangingPunct="1"/>
            <a:r>
              <a:rPr lang="el-GR" altLang="el-GR" sz="2000" dirty="0" smtClean="0"/>
              <a:t>ΔΙΟΙΚΗΣΗ ΑΝΘΡΩΠΩΝ</a:t>
            </a:r>
          </a:p>
          <a:p>
            <a:pPr eaLnBrk="1" hangingPunct="1"/>
            <a:r>
              <a:rPr lang="el-GR" altLang="el-GR" sz="2000" dirty="0" smtClean="0"/>
              <a:t>ΑΞΙΟΛΟΓΗΣΗ ΑΝΘΡΩΠΩΝ</a:t>
            </a:r>
            <a:endParaRPr lang="en-GB" altLang="el-GR" sz="2000" dirty="0" smtClean="0"/>
          </a:p>
        </p:txBody>
      </p:sp>
      <p:sp>
        <p:nvSpPr>
          <p:cNvPr id="4100" name="Rectangle 4"/>
          <p:cNvSpPr>
            <a:spLocks noGrp="1" noChangeArrowheads="1"/>
          </p:cNvSpPr>
          <p:nvPr>
            <p:ph type="body" sz="half" idx="2"/>
          </p:nvPr>
        </p:nvSpPr>
        <p:spPr/>
        <p:txBody>
          <a:bodyPr/>
          <a:lstStyle/>
          <a:p>
            <a:pPr marL="109728" indent="0" eaLnBrk="1" hangingPunct="1">
              <a:buNone/>
            </a:pPr>
            <a:r>
              <a:rPr lang="el-GR" altLang="el-GR" sz="2000" b="1" dirty="0" smtClean="0">
                <a:solidFill>
                  <a:srgbClr val="0070C0"/>
                </a:solidFill>
              </a:rPr>
              <a:t>ΝΕΟΣ ΤΡΟΠΟΣ</a:t>
            </a:r>
          </a:p>
          <a:p>
            <a:pPr eaLnBrk="1" hangingPunct="1">
              <a:buFont typeface="Wingdings" panose="05000000000000000000" pitchFamily="2" charset="2"/>
              <a:buNone/>
            </a:pPr>
            <a:endParaRPr lang="el-GR" altLang="el-GR" sz="2000" u="sng" dirty="0" smtClean="0"/>
          </a:p>
          <a:p>
            <a:pPr eaLnBrk="1" hangingPunct="1"/>
            <a:r>
              <a:rPr lang="el-GR" altLang="el-GR" sz="2000" dirty="0" smtClean="0"/>
              <a:t>ΕΜΦΑΣΗ ΣΤΗΝ ΠΟΙΟΤΗΤΑ</a:t>
            </a:r>
          </a:p>
          <a:p>
            <a:pPr eaLnBrk="1" hangingPunct="1"/>
            <a:endParaRPr lang="el-GR" altLang="el-GR" sz="2000" dirty="0" smtClean="0"/>
          </a:p>
          <a:p>
            <a:pPr eaLnBrk="1" hangingPunct="1"/>
            <a:r>
              <a:rPr lang="el-GR" altLang="el-GR" sz="2000" dirty="0" smtClean="0"/>
              <a:t>ΕΞΥΠΗΡΕΤΗΣΗ ΤΩΝ ΠΕΛΑΤΩΝ</a:t>
            </a:r>
          </a:p>
          <a:p>
            <a:pPr eaLnBrk="1" hangingPunct="1"/>
            <a:r>
              <a:rPr lang="el-GR" altLang="el-GR" sz="2000" dirty="0" smtClean="0"/>
              <a:t>Η ΗΓΕΣΙΑ ΥΠΕΥΘΥΝΗ ΓΙΑ ΤΟ ΣΥΣΤΗΜΑ</a:t>
            </a:r>
          </a:p>
          <a:p>
            <a:pPr eaLnBrk="1" hangingPunct="1"/>
            <a:r>
              <a:rPr lang="el-GR" altLang="el-GR" sz="2000" dirty="0" smtClean="0"/>
              <a:t>ΔΙΟΙΚΗΣΗ ΔΙΑΔΙΚΑΣΙΩΝ</a:t>
            </a:r>
          </a:p>
          <a:p>
            <a:pPr eaLnBrk="1" hangingPunct="1"/>
            <a:r>
              <a:rPr lang="el-GR" altLang="el-GR" sz="2000" dirty="0" smtClean="0"/>
              <a:t>ΑΞΙΟΛΟΓΗΣΗ ΔΙΑΔΙΚΑΣΙΩΝ </a:t>
            </a:r>
          </a:p>
          <a:p>
            <a:pPr eaLnBrk="1" hangingPunct="1"/>
            <a:endParaRPr lang="el-GR" altLang="el-GR" sz="2000" dirty="0" smtClean="0"/>
          </a:p>
          <a:p>
            <a:pPr eaLnBrk="1" hangingPunct="1"/>
            <a:endParaRPr lang="en-GB" altLang="el-GR" sz="2000" dirty="0" smtClean="0"/>
          </a:p>
        </p:txBody>
      </p:sp>
    </p:spTree>
    <p:extLst>
      <p:ext uri="{BB962C8B-B14F-4D97-AF65-F5344CB8AC3E}">
        <p14:creationId xmlns:p14="http://schemas.microsoft.com/office/powerpoint/2010/main" val="1326223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xmlns="" id="{29EF02AB-6F2B-4516-8DE5-240B83265645}"/>
              </a:ext>
            </a:extLst>
          </p:cNvPr>
          <p:cNvSpPr>
            <a:spLocks noGrp="1"/>
          </p:cNvSpPr>
          <p:nvPr>
            <p:ph type="sldNum" sz="quarter" idx="12"/>
          </p:nvPr>
        </p:nvSpPr>
        <p:spPr/>
        <p:txBody>
          <a:bodyPr/>
          <a:lstStyle/>
          <a:p>
            <a:fld id="{61C44E05-631C-4892-B577-17C57620ECE9}" type="slidenum">
              <a:rPr lang="en-US" smtClean="0"/>
              <a:pPr/>
              <a:t>11</a:t>
            </a:fld>
            <a:endParaRPr lang="en-US"/>
          </a:p>
        </p:txBody>
      </p:sp>
      <p:graphicFrame>
        <p:nvGraphicFramePr>
          <p:cNvPr id="7" name="Table 6">
            <a:extLst>
              <a:ext uri="{FF2B5EF4-FFF2-40B4-BE49-F238E27FC236}">
                <a16:creationId xmlns="" xmlns:a16="http://schemas.microsoft.com/office/drawing/2014/main" id="{EB412EC4-62C8-4AEA-AF35-1AAF7753972D}"/>
              </a:ext>
            </a:extLst>
          </p:cNvPr>
          <p:cNvGraphicFramePr>
            <a:graphicFrameLocks noGrp="1"/>
          </p:cNvGraphicFramePr>
          <p:nvPr>
            <p:extLst>
              <p:ext uri="{D42A27DB-BD31-4B8C-83A1-F6EECF244321}">
                <p14:modId xmlns:p14="http://schemas.microsoft.com/office/powerpoint/2010/main" val="845084221"/>
              </p:ext>
            </p:extLst>
          </p:nvPr>
        </p:nvGraphicFramePr>
        <p:xfrm>
          <a:off x="65583" y="1340768"/>
          <a:ext cx="8970913" cy="5498936"/>
        </p:xfrm>
        <a:graphic>
          <a:graphicData uri="http://schemas.openxmlformats.org/drawingml/2006/table">
            <a:tbl>
              <a:tblPr firstRow="1" bandRow="1"/>
              <a:tblGrid>
                <a:gridCol w="1582197">
                  <a:extLst>
                    <a:ext uri="{9D8B030D-6E8A-4147-A177-3AD203B41FA5}">
                      <a16:colId xmlns="" xmlns:a16="http://schemas.microsoft.com/office/drawing/2014/main" val="368586357"/>
                    </a:ext>
                  </a:extLst>
                </a:gridCol>
                <a:gridCol w="3102008">
                  <a:extLst>
                    <a:ext uri="{9D8B030D-6E8A-4147-A177-3AD203B41FA5}">
                      <a16:colId xmlns="" xmlns:a16="http://schemas.microsoft.com/office/drawing/2014/main" val="1116568428"/>
                    </a:ext>
                  </a:extLst>
                </a:gridCol>
                <a:gridCol w="4286708">
                  <a:extLst>
                    <a:ext uri="{9D8B030D-6E8A-4147-A177-3AD203B41FA5}">
                      <a16:colId xmlns="" xmlns:a16="http://schemas.microsoft.com/office/drawing/2014/main" val="1911235040"/>
                    </a:ext>
                  </a:extLst>
                </a:gridCol>
              </a:tblGrid>
              <a:tr h="226839">
                <a:tc>
                  <a:txBody>
                    <a:bodyPr/>
                    <a:lstStyle>
                      <a:lvl1pPr marL="0" algn="l" rtl="0" eaLnBrk="1" hangingPunct="1">
                        <a:defRPr b="1" kern="1200">
                          <a:solidFill>
                            <a:schemeClr val="lt1"/>
                          </a:solidFill>
                          <a:latin typeface="Gill Sans MT"/>
                        </a:defRPr>
                      </a:lvl1pPr>
                      <a:lvl2pPr marL="457200" algn="l" rtl="0" eaLnBrk="1" hangingPunct="1">
                        <a:defRPr b="1" kern="1200">
                          <a:solidFill>
                            <a:schemeClr val="lt1"/>
                          </a:solidFill>
                          <a:latin typeface="Gill Sans MT"/>
                        </a:defRPr>
                      </a:lvl2pPr>
                      <a:lvl3pPr marL="914400" algn="l" rtl="0" eaLnBrk="1" hangingPunct="1">
                        <a:defRPr b="1" kern="1200">
                          <a:solidFill>
                            <a:schemeClr val="lt1"/>
                          </a:solidFill>
                          <a:latin typeface="Gill Sans MT"/>
                        </a:defRPr>
                      </a:lvl3pPr>
                      <a:lvl4pPr marL="1371600" algn="l" rtl="0" eaLnBrk="1" hangingPunct="1">
                        <a:defRPr b="1" kern="1200">
                          <a:solidFill>
                            <a:schemeClr val="lt1"/>
                          </a:solidFill>
                          <a:latin typeface="Gill Sans MT"/>
                        </a:defRPr>
                      </a:lvl4pPr>
                      <a:lvl5pPr marL="1828800" algn="l" rtl="0" eaLnBrk="1" hangingPunct="1">
                        <a:defRPr b="1" kern="1200">
                          <a:solidFill>
                            <a:schemeClr val="lt1"/>
                          </a:solidFill>
                          <a:latin typeface="Gill Sans MT"/>
                        </a:defRPr>
                      </a:lvl5pPr>
                      <a:lvl6pPr marL="2286000" algn="l" rtl="0" eaLnBrk="1" hangingPunct="1">
                        <a:defRPr b="1" kern="1200">
                          <a:solidFill>
                            <a:schemeClr val="lt1"/>
                          </a:solidFill>
                          <a:latin typeface="Gill Sans MT"/>
                        </a:defRPr>
                      </a:lvl6pPr>
                      <a:lvl7pPr marL="2743200" algn="l" rtl="0" eaLnBrk="1" hangingPunct="1">
                        <a:defRPr b="1" kern="1200">
                          <a:solidFill>
                            <a:schemeClr val="lt1"/>
                          </a:solidFill>
                          <a:latin typeface="Gill Sans MT"/>
                        </a:defRPr>
                      </a:lvl7pPr>
                      <a:lvl8pPr marL="3200400" algn="l" rtl="0" eaLnBrk="1" hangingPunct="1">
                        <a:defRPr b="1" kern="1200">
                          <a:solidFill>
                            <a:schemeClr val="lt1"/>
                          </a:solidFill>
                          <a:latin typeface="Gill Sans MT"/>
                        </a:defRPr>
                      </a:lvl8pPr>
                      <a:lvl9pPr marL="3657600" algn="l" rtl="0" eaLnBrk="1" hangingPunct="1">
                        <a:defRPr b="1" kern="1200">
                          <a:solidFill>
                            <a:schemeClr val="lt1"/>
                          </a:solidFill>
                          <a:latin typeface="Gill Sans MT"/>
                        </a:defRPr>
                      </a:lvl9pPr>
                    </a:lstStyle>
                    <a:p>
                      <a:pPr algn="ctr"/>
                      <a:r>
                        <a:rPr lang="el-GR" sz="1200" b="1" dirty="0"/>
                        <a:t>Παράμετρος </a:t>
                      </a:r>
                      <a:endParaRPr lang="en-GB" sz="12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891A7"/>
                    </a:solidFill>
                  </a:tcPr>
                </a:tc>
                <a:tc>
                  <a:txBody>
                    <a:bodyPr/>
                    <a:lstStyle>
                      <a:lvl1pPr marL="0" algn="l" rtl="0" eaLnBrk="1" hangingPunct="1">
                        <a:defRPr b="1" kern="1200">
                          <a:solidFill>
                            <a:schemeClr val="lt1"/>
                          </a:solidFill>
                          <a:latin typeface="Gill Sans MT"/>
                        </a:defRPr>
                      </a:lvl1pPr>
                      <a:lvl2pPr marL="457200" algn="l" rtl="0" eaLnBrk="1" hangingPunct="1">
                        <a:defRPr b="1" kern="1200">
                          <a:solidFill>
                            <a:schemeClr val="lt1"/>
                          </a:solidFill>
                          <a:latin typeface="Gill Sans MT"/>
                        </a:defRPr>
                      </a:lvl2pPr>
                      <a:lvl3pPr marL="914400" algn="l" rtl="0" eaLnBrk="1" hangingPunct="1">
                        <a:defRPr b="1" kern="1200">
                          <a:solidFill>
                            <a:schemeClr val="lt1"/>
                          </a:solidFill>
                          <a:latin typeface="Gill Sans MT"/>
                        </a:defRPr>
                      </a:lvl3pPr>
                      <a:lvl4pPr marL="1371600" algn="l" rtl="0" eaLnBrk="1" hangingPunct="1">
                        <a:defRPr b="1" kern="1200">
                          <a:solidFill>
                            <a:schemeClr val="lt1"/>
                          </a:solidFill>
                          <a:latin typeface="Gill Sans MT"/>
                        </a:defRPr>
                      </a:lvl4pPr>
                      <a:lvl5pPr marL="1828800" algn="l" rtl="0" eaLnBrk="1" hangingPunct="1">
                        <a:defRPr b="1" kern="1200">
                          <a:solidFill>
                            <a:schemeClr val="lt1"/>
                          </a:solidFill>
                          <a:latin typeface="Gill Sans MT"/>
                        </a:defRPr>
                      </a:lvl5pPr>
                      <a:lvl6pPr marL="2286000" algn="l" rtl="0" eaLnBrk="1" hangingPunct="1">
                        <a:defRPr b="1" kern="1200">
                          <a:solidFill>
                            <a:schemeClr val="lt1"/>
                          </a:solidFill>
                          <a:latin typeface="Gill Sans MT"/>
                        </a:defRPr>
                      </a:lvl6pPr>
                      <a:lvl7pPr marL="2743200" algn="l" rtl="0" eaLnBrk="1" hangingPunct="1">
                        <a:defRPr b="1" kern="1200">
                          <a:solidFill>
                            <a:schemeClr val="lt1"/>
                          </a:solidFill>
                          <a:latin typeface="Gill Sans MT"/>
                        </a:defRPr>
                      </a:lvl7pPr>
                      <a:lvl8pPr marL="3200400" algn="l" rtl="0" eaLnBrk="1" hangingPunct="1">
                        <a:defRPr b="1" kern="1200">
                          <a:solidFill>
                            <a:schemeClr val="lt1"/>
                          </a:solidFill>
                          <a:latin typeface="Gill Sans MT"/>
                        </a:defRPr>
                      </a:lvl8pPr>
                      <a:lvl9pPr marL="3657600" algn="l" rtl="0" eaLnBrk="1" hangingPunct="1">
                        <a:defRPr b="1" kern="1200">
                          <a:solidFill>
                            <a:schemeClr val="lt1"/>
                          </a:solidFill>
                          <a:latin typeface="Gill Sans MT"/>
                        </a:defRPr>
                      </a:lvl9pPr>
                    </a:lstStyle>
                    <a:p>
                      <a:pPr algn="ctr"/>
                      <a:r>
                        <a:rPr lang="el-GR" sz="1200" b="1" dirty="0"/>
                        <a:t>Συμβατικό </a:t>
                      </a:r>
                      <a:r>
                        <a:rPr lang="en-US" sz="1200" b="1" dirty="0"/>
                        <a:t>management</a:t>
                      </a:r>
                      <a:endParaRPr lang="en-GB" sz="12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891A7"/>
                    </a:solidFill>
                  </a:tcPr>
                </a:tc>
                <a:tc>
                  <a:txBody>
                    <a:bodyPr/>
                    <a:lstStyle>
                      <a:lvl1pPr marL="0" algn="l" rtl="0" eaLnBrk="1" hangingPunct="1">
                        <a:defRPr b="1" kern="1200">
                          <a:solidFill>
                            <a:schemeClr val="lt1"/>
                          </a:solidFill>
                          <a:latin typeface="Gill Sans MT"/>
                        </a:defRPr>
                      </a:lvl1pPr>
                      <a:lvl2pPr marL="457200" algn="l" rtl="0" eaLnBrk="1" hangingPunct="1">
                        <a:defRPr b="1" kern="1200">
                          <a:solidFill>
                            <a:schemeClr val="lt1"/>
                          </a:solidFill>
                          <a:latin typeface="Gill Sans MT"/>
                        </a:defRPr>
                      </a:lvl2pPr>
                      <a:lvl3pPr marL="914400" algn="l" rtl="0" eaLnBrk="1" hangingPunct="1">
                        <a:defRPr b="1" kern="1200">
                          <a:solidFill>
                            <a:schemeClr val="lt1"/>
                          </a:solidFill>
                          <a:latin typeface="Gill Sans MT"/>
                        </a:defRPr>
                      </a:lvl3pPr>
                      <a:lvl4pPr marL="1371600" algn="l" rtl="0" eaLnBrk="1" hangingPunct="1">
                        <a:defRPr b="1" kern="1200">
                          <a:solidFill>
                            <a:schemeClr val="lt1"/>
                          </a:solidFill>
                          <a:latin typeface="Gill Sans MT"/>
                        </a:defRPr>
                      </a:lvl4pPr>
                      <a:lvl5pPr marL="1828800" algn="l" rtl="0" eaLnBrk="1" hangingPunct="1">
                        <a:defRPr b="1" kern="1200">
                          <a:solidFill>
                            <a:schemeClr val="lt1"/>
                          </a:solidFill>
                          <a:latin typeface="Gill Sans MT"/>
                        </a:defRPr>
                      </a:lvl5pPr>
                      <a:lvl6pPr marL="2286000" algn="l" rtl="0" eaLnBrk="1" hangingPunct="1">
                        <a:defRPr b="1" kern="1200">
                          <a:solidFill>
                            <a:schemeClr val="lt1"/>
                          </a:solidFill>
                          <a:latin typeface="Gill Sans MT"/>
                        </a:defRPr>
                      </a:lvl6pPr>
                      <a:lvl7pPr marL="2743200" algn="l" rtl="0" eaLnBrk="1" hangingPunct="1">
                        <a:defRPr b="1" kern="1200">
                          <a:solidFill>
                            <a:schemeClr val="lt1"/>
                          </a:solidFill>
                          <a:latin typeface="Gill Sans MT"/>
                        </a:defRPr>
                      </a:lvl7pPr>
                      <a:lvl8pPr marL="3200400" algn="l" rtl="0" eaLnBrk="1" hangingPunct="1">
                        <a:defRPr b="1" kern="1200">
                          <a:solidFill>
                            <a:schemeClr val="lt1"/>
                          </a:solidFill>
                          <a:latin typeface="Gill Sans MT"/>
                        </a:defRPr>
                      </a:lvl8pPr>
                      <a:lvl9pPr marL="3657600" algn="l" rtl="0" eaLnBrk="1" hangingPunct="1">
                        <a:defRPr b="1" kern="1200">
                          <a:solidFill>
                            <a:schemeClr val="lt1"/>
                          </a:solidFill>
                          <a:latin typeface="Gill Sans MT"/>
                        </a:defRPr>
                      </a:lvl9pPr>
                    </a:lstStyle>
                    <a:p>
                      <a:pPr algn="ctr"/>
                      <a:r>
                        <a:rPr lang="en-US" sz="1200" b="1" dirty="0"/>
                        <a:t>Management </a:t>
                      </a:r>
                      <a:r>
                        <a:rPr lang="el-GR" sz="1200" b="1" dirty="0"/>
                        <a:t>Ολικής Ποιότητας</a:t>
                      </a:r>
                      <a:endParaRPr lang="en-GB" sz="12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891A7"/>
                    </a:solidFill>
                  </a:tcPr>
                </a:tc>
                <a:extLst>
                  <a:ext uri="{0D108BD9-81ED-4DB2-BD59-A6C34878D82A}">
                    <a16:rowId xmlns="" xmlns:a16="http://schemas.microsoft.com/office/drawing/2014/main" val="3103620377"/>
                  </a:ext>
                </a:extLst>
              </a:tr>
              <a:tr h="486084">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algn="ctr"/>
                      <a:r>
                        <a:rPr lang="el-GR" sz="1200" dirty="0"/>
                        <a:t>Η σημασία των ανθρώπων </a:t>
                      </a:r>
                      <a:endParaRPr lang="en-GB"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Παθητικοί άνθρωποι με μικρή αυτονομία.</a:t>
                      </a:r>
                      <a:endParaRPr lang="en-GB" sz="1200" dirty="0"/>
                    </a:p>
                    <a:p>
                      <a:pPr algn="ctr"/>
                      <a:endParaRPr lang="en-GB"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algn="ctr"/>
                      <a:r>
                        <a:rPr lang="el-GR" sz="1200" dirty="0"/>
                        <a:t>Ενεργοί άνθρωποι, που αναγνωρίζονται για τη δημιουργικότητα και την ευφυΐα τους.</a:t>
                      </a:r>
                      <a:endParaRPr lang="en-GB"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extLst>
                  <a:ext uri="{0D108BD9-81ED-4DB2-BD59-A6C34878D82A}">
                    <a16:rowId xmlns="" xmlns:a16="http://schemas.microsoft.com/office/drawing/2014/main" val="2861308766"/>
                  </a:ext>
                </a:extLst>
              </a:tr>
              <a:tr h="759386">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algn="ctr"/>
                      <a:r>
                        <a:rPr lang="el-GR" sz="1200" dirty="0"/>
                        <a:t>Η σημασία της ποιότητας</a:t>
                      </a: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Προσήλωση στις εσωτερικές προδιαγραφές και τα πρότυπα. Η επιθεώρηση απαιτείται για τον έλεγχο ελαττωματικών. Δεν υπάρχει καμία καινοτομία. </a:t>
                      </a: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Τα προϊόντα και οι υπηρεσίες υπερβαίνουν τις παρούσες ανάγκες και τις προσδοκίες των πελατών. Η καινοτομία είναι απαραίτητη για την διαρκή βελτίωση.</a:t>
                      </a: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extLst>
                  <a:ext uri="{0D108BD9-81ED-4DB2-BD59-A6C34878D82A}">
                    <a16:rowId xmlns="" xmlns:a16="http://schemas.microsoft.com/office/drawing/2014/main" val="2625543707"/>
                  </a:ext>
                </a:extLst>
              </a:tr>
              <a:tr h="515345">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algn="ctr"/>
                      <a:r>
                        <a:rPr lang="el-GR" sz="1200" dirty="0"/>
                        <a:t>Η σημασία των πελατών </a:t>
                      </a: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algn="ctr"/>
                      <a:r>
                        <a:rPr lang="el-GR" sz="1200" dirty="0"/>
                        <a:t>Οι πελάτες θεωρούνται σαν κάτι διαφορετικό σχετικά με την οργάνωση.</a:t>
                      </a: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algn="ctr"/>
                      <a:r>
                        <a:rPr lang="el-GR" sz="1200" dirty="0"/>
                        <a:t>Η επιχείρηση εστιάζει την προσοχή της στους πελάτες και στην ικανοποίησή τους.  </a:t>
                      </a: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extLst>
                  <a:ext uri="{0D108BD9-81ED-4DB2-BD59-A6C34878D82A}">
                    <a16:rowId xmlns="" xmlns:a16="http://schemas.microsoft.com/office/drawing/2014/main" val="3352573403"/>
                  </a:ext>
                </a:extLst>
              </a:tr>
              <a:tr h="565587">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algn="ctr"/>
                      <a:r>
                        <a:rPr lang="el-GR" sz="1200" dirty="0"/>
                        <a:t>Ο ρόλος της διοίκησης</a:t>
                      </a: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Απρόθυμη διοίκηση να αλλάξει.</a:t>
                      </a: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Συνεχή βελτίωση και καινοτομία στις διαδικασίες και τα συστήματα, προϊόντα και υπηρεσίες</a:t>
                      </a:r>
                      <a:r>
                        <a:rPr lang="el-GR" sz="1200" dirty="0" smtClean="0"/>
                        <a:t>.</a:t>
                      </a: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extLst>
                  <a:ext uri="{0D108BD9-81ED-4DB2-BD59-A6C34878D82A}">
                    <a16:rowId xmlns="" xmlns:a16="http://schemas.microsoft.com/office/drawing/2014/main" val="3035045256"/>
                  </a:ext>
                </a:extLst>
              </a:tr>
              <a:tr h="939165">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algn="ctr"/>
                      <a:r>
                        <a:rPr lang="el-GR" sz="1200" dirty="0"/>
                        <a:t>Η σχέση της διοίκησης με τα συνδικάτα </a:t>
                      </a: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Διαπραγματεύονται παραδοσιακά θέματα όπως μισθοί, μπόνους, υγεία και μέτρα ασφαλείας, ενώ ζητήματα όπως η ποιότητα, το κόστος και η παραγωγικότητα δεν τίθενται για συζήτηση. </a:t>
                      </a: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smtClean="0"/>
                        <a:t>Τα συνδικάτα γίνονται ισότιμος εταίρος στην επιτυχία ενός οργανισμού. </a:t>
                      </a: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extLst>
                  <a:ext uri="{0D108BD9-81ED-4DB2-BD59-A6C34878D82A}">
                    <a16:rowId xmlns="" xmlns:a16="http://schemas.microsoft.com/office/drawing/2014/main" val="884549148"/>
                  </a:ext>
                </a:extLst>
              </a:tr>
              <a:tr h="689014">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algn="ctr"/>
                      <a:r>
                        <a:rPr lang="el-GR" sz="1200" dirty="0"/>
                        <a:t>Ομαδική εργασία </a:t>
                      </a: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Στην παραδοσιακή διοίκηση τείνει να δημιουργήσει ανταγωνισμό, συγκρούσεις και αρνητικές σχέσεις μεταξύ των διαφόρων λειτουργιών.</a:t>
                      </a: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algn="ctr"/>
                      <a:r>
                        <a:rPr lang="el-GR" sz="1200" dirty="0"/>
                        <a:t>Επίσημοι και ανεπίσημοι μηχανισμοί ενθαρρύνουν και διευκολύνουν την ομαδική εργασία και την ανάπτυξη της ομάδας σε όλη την επιχείρηση.</a:t>
                      </a: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20000"/>
                      </a:srgbClr>
                    </a:solidFill>
                  </a:tcPr>
                </a:tc>
                <a:extLst>
                  <a:ext uri="{0D108BD9-81ED-4DB2-BD59-A6C34878D82A}">
                    <a16:rowId xmlns="" xmlns:a16="http://schemas.microsoft.com/office/drawing/2014/main" val="3694026685"/>
                  </a:ext>
                </a:extLst>
              </a:tr>
              <a:tr h="745329">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algn="ctr"/>
                      <a:r>
                        <a:rPr lang="el-GR" sz="1200" dirty="0"/>
                        <a:t>Οργανωτική δομή </a:t>
                      </a: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Ιεραρχική και κάθετα δομημένη επιχείρηση.</a:t>
                      </a: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tc>
                  <a:txBody>
                    <a:bodyPr/>
                    <a:lstStyle>
                      <a:lvl1pPr marL="0" algn="l" rtl="0" eaLnBrk="1" hangingPunct="1">
                        <a:defRPr kern="1200">
                          <a:solidFill>
                            <a:schemeClr val="dk1"/>
                          </a:solidFill>
                          <a:latin typeface="Gill Sans MT"/>
                        </a:defRPr>
                      </a:lvl1pPr>
                      <a:lvl2pPr marL="457200" algn="l" rtl="0" eaLnBrk="1" hangingPunct="1">
                        <a:defRPr kern="1200">
                          <a:solidFill>
                            <a:schemeClr val="dk1"/>
                          </a:solidFill>
                          <a:latin typeface="Gill Sans MT"/>
                        </a:defRPr>
                      </a:lvl2pPr>
                      <a:lvl3pPr marL="914400" algn="l" rtl="0" eaLnBrk="1" hangingPunct="1">
                        <a:defRPr kern="1200">
                          <a:solidFill>
                            <a:schemeClr val="dk1"/>
                          </a:solidFill>
                          <a:latin typeface="Gill Sans MT"/>
                        </a:defRPr>
                      </a:lvl3pPr>
                      <a:lvl4pPr marL="1371600" algn="l" rtl="0" eaLnBrk="1" hangingPunct="1">
                        <a:defRPr kern="1200">
                          <a:solidFill>
                            <a:schemeClr val="dk1"/>
                          </a:solidFill>
                          <a:latin typeface="Gill Sans MT"/>
                        </a:defRPr>
                      </a:lvl4pPr>
                      <a:lvl5pPr marL="1828800" algn="l" rtl="0" eaLnBrk="1" hangingPunct="1">
                        <a:defRPr kern="1200">
                          <a:solidFill>
                            <a:schemeClr val="dk1"/>
                          </a:solidFill>
                          <a:latin typeface="Gill Sans MT"/>
                        </a:defRPr>
                      </a:lvl5pPr>
                      <a:lvl6pPr marL="2286000" algn="l" rtl="0" eaLnBrk="1" hangingPunct="1">
                        <a:defRPr kern="1200">
                          <a:solidFill>
                            <a:schemeClr val="dk1"/>
                          </a:solidFill>
                          <a:latin typeface="Gill Sans MT"/>
                        </a:defRPr>
                      </a:lvl6pPr>
                      <a:lvl7pPr marL="2743200" algn="l" rtl="0" eaLnBrk="1" hangingPunct="1">
                        <a:defRPr kern="1200">
                          <a:solidFill>
                            <a:schemeClr val="dk1"/>
                          </a:solidFill>
                          <a:latin typeface="Gill Sans MT"/>
                        </a:defRPr>
                      </a:lvl7pPr>
                      <a:lvl8pPr marL="3200400" algn="l" rtl="0" eaLnBrk="1" hangingPunct="1">
                        <a:defRPr kern="1200">
                          <a:solidFill>
                            <a:schemeClr val="dk1"/>
                          </a:solidFill>
                          <a:latin typeface="Gill Sans MT"/>
                        </a:defRPr>
                      </a:lvl8pPr>
                      <a:lvl9pPr marL="3657600" algn="l" rtl="0" eaLnBrk="1" hangingPunct="1">
                        <a:defRPr kern="1200">
                          <a:solidFill>
                            <a:schemeClr val="dk1"/>
                          </a:solidFill>
                          <a:latin typeface="Gill Sans M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Δημιουργία μιας κουλτούρας δικτύωσης απέναντι και μεταξύ των λειτουργιών που συνδέονται μέσω ενός δικτύου συνεργασίας (εσωτερικής και εξωτερικής), τους προμηθευτές και τους πελάτες</a:t>
                      </a:r>
                      <a:r>
                        <a:rPr lang="el-GR" sz="1200" dirty="0" smtClean="0"/>
                        <a:t>.</a:t>
                      </a:r>
                    </a:p>
                    <a:p>
                      <a:pPr algn="ct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891A7">
                        <a:tint val="40000"/>
                      </a:srgbClr>
                    </a:solidFill>
                  </a:tcPr>
                </a:tc>
                <a:extLst>
                  <a:ext uri="{0D108BD9-81ED-4DB2-BD59-A6C34878D82A}">
                    <a16:rowId xmlns="" xmlns:a16="http://schemas.microsoft.com/office/drawing/2014/main" val="3552555829"/>
                  </a:ext>
                </a:extLst>
              </a:tr>
            </a:tbl>
          </a:graphicData>
        </a:graphic>
      </p:graphicFrame>
      <p:sp>
        <p:nvSpPr>
          <p:cNvPr id="12" name="Title 1">
            <a:extLst>
              <a:ext uri="{FF2B5EF4-FFF2-40B4-BE49-F238E27FC236}">
                <a16:creationId xmlns="" xmlns:a16="http://schemas.microsoft.com/office/drawing/2014/main" id="{838C39F6-F4DB-4FFB-AC3D-687AAF4CC980}"/>
              </a:ext>
            </a:extLst>
          </p:cNvPr>
          <p:cNvSpPr>
            <a:spLocks noGrp="1"/>
          </p:cNvSpPr>
          <p:nvPr>
            <p:ph type="title"/>
          </p:nvPr>
        </p:nvSpPr>
        <p:spPr>
          <a:xfrm>
            <a:off x="1187624" y="620688"/>
            <a:ext cx="7498080" cy="652934"/>
          </a:xfrm>
          <a:prstGeom prst="rect">
            <a:avLst/>
          </a:prstGeom>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smtClean="0">
                <a:ln>
                  <a:noFill/>
                </a:ln>
                <a:solidFill>
                  <a:srgbClr val="002060"/>
                </a:solidFill>
                <a:effectLst/>
                <a:uLnTx/>
                <a:uFillTx/>
              </a:rPr>
              <a:t>Διαφορές </a:t>
            </a:r>
            <a:r>
              <a:rPr kumimoji="0" lang="el-GR" sz="2400" b="1" i="0" u="none" strike="noStrike" kern="0" cap="none" spc="0" normalizeH="0" baseline="0" noProof="0" dirty="0">
                <a:ln>
                  <a:noFill/>
                </a:ln>
                <a:solidFill>
                  <a:srgbClr val="002060"/>
                </a:solidFill>
                <a:effectLst/>
                <a:uLnTx/>
                <a:uFillTx/>
              </a:rPr>
              <a:t>συμβατικού </a:t>
            </a:r>
            <a:r>
              <a:rPr kumimoji="0" lang="en-US" sz="2400" b="1" i="0" u="none" strike="noStrike" kern="0" cap="none" spc="0" normalizeH="0" baseline="0" noProof="0" dirty="0">
                <a:ln>
                  <a:noFill/>
                </a:ln>
                <a:solidFill>
                  <a:srgbClr val="002060"/>
                </a:solidFill>
                <a:effectLst/>
                <a:uLnTx/>
                <a:uFillTx/>
              </a:rPr>
              <a:t>management </a:t>
            </a:r>
            <a:r>
              <a:rPr kumimoji="0" lang="el-GR" sz="2400" b="1" i="0" u="none" strike="noStrike" kern="0" cap="none" spc="0" normalizeH="0" baseline="0" noProof="0" dirty="0">
                <a:ln>
                  <a:noFill/>
                </a:ln>
                <a:solidFill>
                  <a:srgbClr val="002060"/>
                </a:solidFill>
                <a:effectLst/>
                <a:uLnTx/>
                <a:uFillTx/>
              </a:rPr>
              <a:t>με </a:t>
            </a:r>
            <a:r>
              <a:rPr kumimoji="0" lang="en-US" sz="2400" b="1" i="0" u="none" strike="noStrike" kern="0" cap="none" spc="0" normalizeH="0" baseline="0" noProof="0" dirty="0">
                <a:ln>
                  <a:noFill/>
                </a:ln>
                <a:solidFill>
                  <a:srgbClr val="002060"/>
                </a:solidFill>
                <a:effectLst/>
                <a:uLnTx/>
                <a:uFillTx/>
              </a:rPr>
              <a:t>management </a:t>
            </a:r>
            <a:r>
              <a:rPr kumimoji="0" lang="el-GR" sz="2400" b="1" i="0" u="none" strike="noStrike" kern="0" cap="none" spc="0" normalizeH="0" baseline="0" noProof="0" dirty="0">
                <a:ln>
                  <a:noFill/>
                </a:ln>
                <a:solidFill>
                  <a:srgbClr val="002060"/>
                </a:solidFill>
                <a:effectLst/>
                <a:uLnTx/>
                <a:uFillTx/>
              </a:rPr>
              <a:t>ολικής ποιότητας </a:t>
            </a:r>
            <a:endParaRPr kumimoji="0" lang="en-GB" sz="2400" b="1" i="0" u="none" strike="noStrike" kern="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2281832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p:cNvSpPr>
            <a:spLocks noGrp="1"/>
          </p:cNvSpPr>
          <p:nvPr>
            <p:ph type="sldNum" sz="quarter" idx="12"/>
          </p:nvPr>
        </p:nvSpPr>
        <p:spPr/>
        <p:txBody>
          <a:bodyPr/>
          <a:lstStyle/>
          <a:p>
            <a:fld id="{61C44E05-631C-4892-B577-17C57620ECE9}" type="slidenum">
              <a:rPr lang="en-US" smtClean="0"/>
              <a:pPr/>
              <a:t>12</a:t>
            </a:fld>
            <a:endParaRPr lang="en-US"/>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894" y="836712"/>
            <a:ext cx="582633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a:extLst>
              <a:ext uri="{FF2B5EF4-FFF2-40B4-BE49-F238E27FC236}">
                <a16:creationId xmlns="" xmlns:a16="http://schemas.microsoft.com/office/drawing/2014/main" id="{57483E9B-0126-4913-9AC0-96B2D9754906}"/>
              </a:ext>
            </a:extLst>
          </p:cNvPr>
          <p:cNvPicPr>
            <a:picLocks noChangeAspect="1"/>
          </p:cNvPicPr>
          <p:nvPr/>
        </p:nvPicPr>
        <p:blipFill>
          <a:blip r:embed="rId3"/>
          <a:stretch>
            <a:fillRect/>
          </a:stretch>
        </p:blipFill>
        <p:spPr>
          <a:xfrm>
            <a:off x="6444208" y="4444298"/>
            <a:ext cx="2699792" cy="2413702"/>
          </a:xfrm>
          <a:prstGeom prst="rect">
            <a:avLst/>
          </a:prstGeom>
        </p:spPr>
      </p:pic>
    </p:spTree>
    <p:extLst>
      <p:ext uri="{BB962C8B-B14F-4D97-AF65-F5344CB8AC3E}">
        <p14:creationId xmlns:p14="http://schemas.microsoft.com/office/powerpoint/2010/main" val="274897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C57C7FCE-8794-41AD-8DD8-9FCF0BF65393}"/>
              </a:ext>
            </a:extLst>
          </p:cNvPr>
          <p:cNvSpPr>
            <a:spLocks noGrp="1"/>
          </p:cNvSpPr>
          <p:nvPr>
            <p:ph idx="1"/>
          </p:nvPr>
        </p:nvSpPr>
        <p:spPr>
          <a:xfrm>
            <a:off x="395536" y="1028140"/>
            <a:ext cx="8229600" cy="5377784"/>
          </a:xfrm>
        </p:spPr>
        <p:txBody>
          <a:bodyPr/>
          <a:lstStyle/>
          <a:p>
            <a:pPr marL="109728" indent="0">
              <a:buNone/>
            </a:pPr>
            <a:r>
              <a:rPr lang="el-GR" sz="3200" b="1" dirty="0" smtClean="0">
                <a:solidFill>
                  <a:srgbClr val="002060"/>
                </a:solidFill>
                <a:effectLst>
                  <a:outerShdw blurRad="50000" dist="30000" dir="5400000" algn="tl" rotWithShape="0">
                    <a:srgbClr val="000000">
                      <a:alpha val="30000"/>
                    </a:srgbClr>
                  </a:outerShdw>
                </a:effectLst>
                <a:latin typeface="Corbel"/>
                <a:ea typeface="+mj-ea"/>
                <a:cs typeface="+mj-cs"/>
              </a:rPr>
              <a:t>Αρχές </a:t>
            </a:r>
            <a:r>
              <a:rPr lang="el-GR" sz="3200" b="1" dirty="0">
                <a:solidFill>
                  <a:srgbClr val="002060"/>
                </a:solidFill>
                <a:effectLst>
                  <a:outerShdw blurRad="50000" dist="30000" dir="5400000" algn="tl" rotWithShape="0">
                    <a:srgbClr val="000000">
                      <a:alpha val="30000"/>
                    </a:srgbClr>
                  </a:outerShdw>
                </a:effectLst>
                <a:latin typeface="Corbel"/>
                <a:ea typeface="+mj-ea"/>
                <a:cs typeface="+mj-cs"/>
              </a:rPr>
              <a:t>της Διοίκησης Ολικής Ποιότητας </a:t>
            </a:r>
            <a:endParaRPr lang="el-GR" dirty="0">
              <a:solidFill>
                <a:srgbClr val="002060"/>
              </a:solidFill>
            </a:endParaRPr>
          </a:p>
        </p:txBody>
      </p:sp>
      <p:sp>
        <p:nvSpPr>
          <p:cNvPr id="5" name="Θέση αριθμού διαφάνειας 4">
            <a:extLst>
              <a:ext uri="{FF2B5EF4-FFF2-40B4-BE49-F238E27FC236}">
                <a16:creationId xmlns:a16="http://schemas.microsoft.com/office/drawing/2014/main" xmlns="" id="{29EF02AB-6F2B-4516-8DE5-240B83265645}"/>
              </a:ext>
            </a:extLst>
          </p:cNvPr>
          <p:cNvSpPr>
            <a:spLocks noGrp="1"/>
          </p:cNvSpPr>
          <p:nvPr>
            <p:ph type="sldNum" sz="quarter" idx="12"/>
          </p:nvPr>
        </p:nvSpPr>
        <p:spPr/>
        <p:txBody>
          <a:bodyPr/>
          <a:lstStyle/>
          <a:p>
            <a:fld id="{61C44E05-631C-4892-B577-17C57620ECE9}" type="slidenum">
              <a:rPr lang="en-US" smtClean="0"/>
              <a:pPr/>
              <a:t>13</a:t>
            </a:fld>
            <a:endParaRPr lang="en-US"/>
          </a:p>
        </p:txBody>
      </p:sp>
      <p:sp>
        <p:nvSpPr>
          <p:cNvPr id="8" name="Content Placeholder 2">
            <a:extLst>
              <a:ext uri="{FF2B5EF4-FFF2-40B4-BE49-F238E27FC236}">
                <a16:creationId xmlns="" xmlns:a16="http://schemas.microsoft.com/office/drawing/2014/main" id="{6421490E-053D-4522-BD87-3687F039EA14}"/>
              </a:ext>
            </a:extLst>
          </p:cNvPr>
          <p:cNvSpPr txBox="1">
            <a:spLocks/>
          </p:cNvSpPr>
          <p:nvPr/>
        </p:nvSpPr>
        <p:spPr>
          <a:xfrm>
            <a:off x="1344168" y="1316732"/>
            <a:ext cx="7498080" cy="5136604"/>
          </a:xfrm>
          <a:prstGeom prst="rect">
            <a:avLst/>
          </a:prstGeom>
        </p:spPr>
        <p:txBody>
          <a:bodyPr>
            <a:normAutofit/>
          </a:bodyPr>
          <a:lstStyle>
            <a:lvl1pPr marL="365760" indent="-283464" algn="l" rtl="0" eaLnBrk="1" latinLnBrk="0" hangingPunct="1">
              <a:lnSpc>
                <a:spcPts val="3000"/>
              </a:lnSpc>
              <a:spcBef>
                <a:spcPts val="600"/>
              </a:spcBef>
              <a:buClr>
                <a:schemeClr val="accent1"/>
              </a:buClr>
              <a:buSzPct val="80000"/>
              <a:buFont typeface="Wingdings 2"/>
              <a:buChar char=""/>
              <a:defRPr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a:lstStyle>
          <a:p>
            <a:pPr marL="82296" marR="0" lvl="0" indent="0" algn="l" defTabSz="914400" rtl="0" eaLnBrk="1" fontAlgn="auto" latinLnBrk="0" hangingPunct="1">
              <a:lnSpc>
                <a:spcPts val="3000"/>
              </a:lnSpc>
              <a:spcBef>
                <a:spcPts val="600"/>
              </a:spcBef>
              <a:spcAft>
                <a:spcPts val="0"/>
              </a:spcAft>
              <a:buClr>
                <a:srgbClr val="3891A7"/>
              </a:buClr>
              <a:buSzPct val="80000"/>
              <a:buFont typeface="Wingdings 2"/>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orbel"/>
              <a:ea typeface="+mn-ea"/>
              <a:cs typeface="+mn-cs"/>
            </a:endParaRPr>
          </a:p>
          <a:p>
            <a:pPr marL="82296" marR="0" lvl="0" indent="0" algn="l" defTabSz="914400" rtl="0" eaLnBrk="1" fontAlgn="auto" latinLnBrk="0" hangingPunct="1">
              <a:lnSpc>
                <a:spcPts val="3000"/>
              </a:lnSpc>
              <a:spcBef>
                <a:spcPts val="600"/>
              </a:spcBef>
              <a:spcAft>
                <a:spcPts val="0"/>
              </a:spcAft>
              <a:buClr>
                <a:srgbClr val="3891A7"/>
              </a:buClr>
              <a:buSzPct val="80000"/>
              <a:buFont typeface="Wingdings 2"/>
              <a:buNone/>
              <a:tabLst/>
              <a:defRPr/>
            </a:pPr>
            <a:r>
              <a:rPr kumimoji="0" lang="el-GR" sz="2000" b="0" i="0" u="none" strike="noStrike" kern="1200" cap="none" spc="0" normalizeH="0" baseline="0" noProof="0" dirty="0" smtClean="0">
                <a:ln>
                  <a:noFill/>
                </a:ln>
                <a:solidFill>
                  <a:sysClr val="windowText" lastClr="000000"/>
                </a:solidFill>
                <a:effectLst/>
                <a:uLnTx/>
                <a:uFillTx/>
                <a:latin typeface="Corbel"/>
                <a:ea typeface="+mn-ea"/>
                <a:cs typeface="+mn-cs"/>
              </a:rPr>
              <a:t>Οι τρεις βασικές αρχές για τη ΔΟΠ είναι: </a:t>
            </a:r>
            <a:endParaRPr kumimoji="0" lang="en-GB" sz="2000" b="0" i="0" u="none" strike="noStrike" kern="1200" cap="none" spc="0" normalizeH="0" baseline="0" noProof="0" dirty="0" smtClean="0">
              <a:ln>
                <a:noFill/>
              </a:ln>
              <a:solidFill>
                <a:sysClr val="windowText" lastClr="000000"/>
              </a:solidFill>
              <a:effectLst/>
              <a:uLnTx/>
              <a:uFillTx/>
              <a:latin typeface="Gill Sans MT"/>
              <a:ea typeface="+mn-ea"/>
              <a:cs typeface="+mn-cs"/>
            </a:endParaRPr>
          </a:p>
          <a:p>
            <a:pPr marL="365760" marR="0" lvl="0" indent="-283464" algn="l" defTabSz="914400" rtl="0" eaLnBrk="1" fontAlgn="auto" latinLnBrk="0" hangingPunct="1">
              <a:lnSpc>
                <a:spcPts val="3000"/>
              </a:lnSpc>
              <a:spcBef>
                <a:spcPts val="600"/>
              </a:spcBef>
              <a:spcAft>
                <a:spcPts val="0"/>
              </a:spcAft>
              <a:buClr>
                <a:srgbClr val="3891A7"/>
              </a:buClr>
              <a:buSzPct val="80000"/>
              <a:buFont typeface="Wingdings 2"/>
              <a:buChar char=""/>
              <a:tabLst/>
              <a:defRPr/>
            </a:pPr>
            <a:endParaRPr kumimoji="0" lang="en-GB" sz="3200" b="0" i="0" u="none" strike="noStrike" kern="1200" cap="none" spc="0" normalizeH="0" baseline="0" noProof="0" dirty="0">
              <a:ln>
                <a:noFill/>
              </a:ln>
              <a:solidFill>
                <a:sysClr val="windowText" lastClr="000000"/>
              </a:solidFill>
              <a:effectLst/>
              <a:uLnTx/>
              <a:uFillTx/>
              <a:latin typeface="Gill Sans MT"/>
              <a:ea typeface="+mn-ea"/>
              <a:cs typeface="+mn-cs"/>
            </a:endParaRPr>
          </a:p>
        </p:txBody>
      </p:sp>
      <p:graphicFrame>
        <p:nvGraphicFramePr>
          <p:cNvPr id="9" name="Diagram 8">
            <a:extLst>
              <a:ext uri="{FF2B5EF4-FFF2-40B4-BE49-F238E27FC236}">
                <a16:creationId xmlns="" xmlns:a16="http://schemas.microsoft.com/office/drawing/2014/main" id="{91C2257F-A454-4488-9607-0F186B7E1381}"/>
              </a:ext>
            </a:extLst>
          </p:cNvPr>
          <p:cNvGraphicFramePr/>
          <p:nvPr>
            <p:extLst>
              <p:ext uri="{D42A27DB-BD31-4B8C-83A1-F6EECF244321}">
                <p14:modId xmlns:p14="http://schemas.microsoft.com/office/powerpoint/2010/main" val="3724099596"/>
              </p:ext>
            </p:extLst>
          </p:nvPr>
        </p:nvGraphicFramePr>
        <p:xfrm>
          <a:off x="1344168" y="1844824"/>
          <a:ext cx="726643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 xmlns:a16="http://schemas.microsoft.com/office/drawing/2014/main" id="{39D2C2EA-D482-4503-8B55-CBA795122407}"/>
              </a:ext>
            </a:extLst>
          </p:cNvPr>
          <p:cNvPicPr>
            <a:picLocks noChangeAspect="1"/>
          </p:cNvPicPr>
          <p:nvPr/>
        </p:nvPicPr>
        <p:blipFill>
          <a:blip r:embed="rId7"/>
          <a:stretch>
            <a:fillRect/>
          </a:stretch>
        </p:blipFill>
        <p:spPr>
          <a:xfrm>
            <a:off x="5508104" y="4437112"/>
            <a:ext cx="2431955" cy="1368152"/>
          </a:xfrm>
          <a:prstGeom prst="rect">
            <a:avLst/>
          </a:prstGeom>
        </p:spPr>
      </p:pic>
    </p:spTree>
    <p:extLst>
      <p:ext uri="{BB962C8B-B14F-4D97-AF65-F5344CB8AC3E}">
        <p14:creationId xmlns:p14="http://schemas.microsoft.com/office/powerpoint/2010/main" val="2201523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xmlns="" id="{29EF02AB-6F2B-4516-8DE5-240B83265645}"/>
              </a:ext>
            </a:extLst>
          </p:cNvPr>
          <p:cNvSpPr>
            <a:spLocks noGrp="1"/>
          </p:cNvSpPr>
          <p:nvPr>
            <p:ph type="sldNum" sz="quarter" idx="12"/>
          </p:nvPr>
        </p:nvSpPr>
        <p:spPr/>
        <p:txBody>
          <a:bodyPr/>
          <a:lstStyle/>
          <a:p>
            <a:fld id="{61C44E05-631C-4892-B577-17C57620ECE9}" type="slidenum">
              <a:rPr lang="en-US" smtClean="0"/>
              <a:pPr/>
              <a:t>14</a:t>
            </a:fld>
            <a:endParaRPr lang="en-US"/>
          </a:p>
        </p:txBody>
      </p:sp>
      <p:sp>
        <p:nvSpPr>
          <p:cNvPr id="12" name="Content Placeholder 2">
            <a:extLst>
              <a:ext uri="{FF2B5EF4-FFF2-40B4-BE49-F238E27FC236}">
                <a16:creationId xmlns="" xmlns:a16="http://schemas.microsoft.com/office/drawing/2014/main" id="{933A127C-8702-41AD-916A-994B516BBE4B}"/>
              </a:ext>
            </a:extLst>
          </p:cNvPr>
          <p:cNvSpPr txBox="1">
            <a:spLocks/>
          </p:cNvSpPr>
          <p:nvPr/>
        </p:nvSpPr>
        <p:spPr>
          <a:xfrm>
            <a:off x="899592" y="2060848"/>
            <a:ext cx="7498080" cy="4464496"/>
          </a:xfrm>
          <a:prstGeom prst="rect">
            <a:avLst/>
          </a:prstGeom>
        </p:spPr>
        <p:txBody>
          <a:bodyPr>
            <a:normAutofit fontScale="55000" lnSpcReduction="20000"/>
          </a:bodyPr>
          <a:lstStyle>
            <a:lvl1pPr marL="365760" indent="-283464" algn="l" rtl="0" eaLnBrk="1" latinLnBrk="0" hangingPunct="1">
              <a:lnSpc>
                <a:spcPts val="3000"/>
              </a:lnSpc>
              <a:spcBef>
                <a:spcPts val="600"/>
              </a:spcBef>
              <a:buClr>
                <a:schemeClr val="accent1"/>
              </a:buClr>
              <a:buSzPct val="80000"/>
              <a:buFont typeface="Wingdings 2"/>
              <a:buChar char=""/>
              <a:defRPr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a:lstStyle>
          <a:p>
            <a:pPr marL="365760" marR="0" lvl="0" indent="-283464" algn="just" defTabSz="914400" rtl="0" eaLnBrk="1" fontAlgn="auto" latinLnBrk="0" hangingPunct="1">
              <a:lnSpc>
                <a:spcPct val="120000"/>
              </a:lnSpc>
              <a:spcBef>
                <a:spcPts val="600"/>
              </a:spcBef>
              <a:spcAft>
                <a:spcPts val="0"/>
              </a:spcAft>
              <a:buClr>
                <a:srgbClr val="3891A7"/>
              </a:buClr>
              <a:buSzPct val="80000"/>
              <a:buFont typeface="Wingdings" panose="05000000000000000000" pitchFamily="2" charset="2"/>
              <a:buChar char="v"/>
              <a:tabLst/>
              <a:defRPr/>
            </a:pPr>
            <a:r>
              <a:rPr kumimoji="0" lang="el-GR" sz="3200" b="1" i="0" u="none" strike="noStrike" kern="1200" cap="none" spc="0" normalizeH="0" baseline="0" noProof="0" dirty="0" smtClean="0">
                <a:ln>
                  <a:noFill/>
                </a:ln>
                <a:solidFill>
                  <a:srgbClr val="3891A7"/>
                </a:solidFill>
                <a:effectLst/>
                <a:uLnTx/>
                <a:uFillTx/>
                <a:latin typeface="Corbel"/>
                <a:ea typeface="+mn-ea"/>
                <a:cs typeface="+mn-cs"/>
              </a:rPr>
              <a:t>Όραμα</a:t>
            </a:r>
            <a:endParaRPr kumimoji="0" lang="en-US" sz="3200" b="1" i="0" u="none" strike="noStrike" kern="1200" cap="none" spc="0" normalizeH="0" baseline="0" noProof="0" dirty="0" smtClean="0">
              <a:ln>
                <a:noFill/>
              </a:ln>
              <a:solidFill>
                <a:srgbClr val="3891A7"/>
              </a:solidFill>
              <a:effectLst/>
              <a:uLnTx/>
              <a:uFillTx/>
              <a:latin typeface="Gill Sans MT"/>
              <a:ea typeface="+mn-ea"/>
              <a:cs typeface="+mn-cs"/>
            </a:endParaRPr>
          </a:p>
          <a:p>
            <a:pPr marL="82296" marR="0" lvl="0" indent="0" algn="just" defTabSz="914400" rtl="0" eaLnBrk="1" fontAlgn="auto" latinLnBrk="0" hangingPunct="1">
              <a:lnSpc>
                <a:spcPct val="120000"/>
              </a:lnSpc>
              <a:spcBef>
                <a:spcPts val="600"/>
              </a:spcBef>
              <a:spcAft>
                <a:spcPts val="0"/>
              </a:spcAft>
              <a:buClr>
                <a:srgbClr val="3891A7"/>
              </a:buClr>
              <a:buSzPct val="80000"/>
              <a:buFont typeface="Wingdings 2"/>
              <a:buNone/>
              <a:tabLst/>
              <a:defRPr/>
            </a:pPr>
            <a:r>
              <a:rPr kumimoji="0" lang="el-GR" sz="3200" b="0" i="0" u="none" strike="noStrike" kern="1200" cap="none" spc="0" normalizeH="0" baseline="0" noProof="0" dirty="0" smtClean="0">
                <a:ln>
                  <a:noFill/>
                </a:ln>
                <a:solidFill>
                  <a:sysClr val="windowText" lastClr="000000"/>
                </a:solidFill>
                <a:effectLst/>
                <a:uLnTx/>
                <a:uFillTx/>
                <a:latin typeface="Corbel"/>
                <a:ea typeface="+mn-ea"/>
                <a:cs typeface="+mn-cs"/>
              </a:rPr>
              <a:t>εμπνέει και καθοδηγεί τη διοίκηση και το προσωπικό της επιχείρησης. Η δημιουργία ενός οράματος απαιτεί συλλογική προσπάθεια και κλίμα εμπιστοσύνης μεταξύ των ενδιαφερόμενων μερών.</a:t>
            </a:r>
            <a:endParaRPr kumimoji="0" lang="en-US" sz="3200" b="0" i="0" u="none" strike="noStrike" kern="1200" cap="none" spc="0" normalizeH="0" baseline="0" noProof="0" dirty="0" smtClean="0">
              <a:ln>
                <a:noFill/>
              </a:ln>
              <a:solidFill>
                <a:sysClr val="windowText" lastClr="000000"/>
              </a:solidFill>
              <a:effectLst/>
              <a:uLnTx/>
              <a:uFillTx/>
              <a:latin typeface="Gill Sans MT"/>
              <a:ea typeface="+mn-ea"/>
              <a:cs typeface="+mn-cs"/>
            </a:endParaRPr>
          </a:p>
          <a:p>
            <a:pPr marL="82296" marR="0" lvl="0" indent="0" algn="just" defTabSz="914400" rtl="0" eaLnBrk="1" fontAlgn="auto" latinLnBrk="0" hangingPunct="1">
              <a:lnSpc>
                <a:spcPct val="120000"/>
              </a:lnSpc>
              <a:spcBef>
                <a:spcPts val="600"/>
              </a:spcBef>
              <a:spcAft>
                <a:spcPts val="0"/>
              </a:spcAft>
              <a:buClr>
                <a:srgbClr val="3891A7"/>
              </a:buClr>
              <a:buSzPct val="80000"/>
              <a:buFont typeface="Wingdings 2"/>
              <a:buNone/>
              <a:tabLst/>
              <a:defRPr/>
            </a:pPr>
            <a:endParaRPr kumimoji="0" lang="el-GR" sz="3200" b="0" i="0" u="none" strike="noStrike" kern="1200" cap="none" spc="0" normalizeH="0" baseline="0" noProof="0" dirty="0" smtClean="0">
              <a:ln>
                <a:noFill/>
              </a:ln>
              <a:solidFill>
                <a:sysClr val="windowText" lastClr="000000"/>
              </a:solidFill>
              <a:effectLst/>
              <a:uLnTx/>
              <a:uFillTx/>
              <a:latin typeface="Corbel"/>
              <a:ea typeface="+mn-ea"/>
              <a:cs typeface="+mn-cs"/>
            </a:endParaRPr>
          </a:p>
          <a:p>
            <a:pPr marL="82296" marR="0" lvl="0" indent="0" algn="just" defTabSz="914400" rtl="0" eaLnBrk="1" fontAlgn="auto" latinLnBrk="0" hangingPunct="1">
              <a:lnSpc>
                <a:spcPct val="120000"/>
              </a:lnSpc>
              <a:spcBef>
                <a:spcPts val="600"/>
              </a:spcBef>
              <a:spcAft>
                <a:spcPts val="0"/>
              </a:spcAft>
              <a:buClr>
                <a:srgbClr val="3891A7"/>
              </a:buClr>
              <a:buSzPct val="80000"/>
              <a:buFont typeface="Wingdings 2"/>
              <a:buNone/>
              <a:tabLst/>
              <a:defRPr/>
            </a:pPr>
            <a:endParaRPr kumimoji="0" lang="el-GR" sz="3200" b="0" i="0" u="none" strike="noStrike" kern="1200" cap="none" spc="0" normalizeH="0" baseline="0" noProof="0" dirty="0" smtClean="0">
              <a:ln>
                <a:noFill/>
              </a:ln>
              <a:solidFill>
                <a:sysClr val="windowText" lastClr="000000"/>
              </a:solidFill>
              <a:effectLst/>
              <a:uLnTx/>
              <a:uFillTx/>
              <a:latin typeface="Corbel"/>
              <a:ea typeface="+mn-ea"/>
              <a:cs typeface="+mn-cs"/>
            </a:endParaRPr>
          </a:p>
          <a:p>
            <a:pPr marL="365760" marR="0" lvl="0" indent="-283464" algn="just" defTabSz="914400" rtl="0" eaLnBrk="1" fontAlgn="auto" latinLnBrk="0" hangingPunct="1">
              <a:lnSpc>
                <a:spcPct val="120000"/>
              </a:lnSpc>
              <a:spcBef>
                <a:spcPts val="600"/>
              </a:spcBef>
              <a:spcAft>
                <a:spcPts val="0"/>
              </a:spcAft>
              <a:buClr>
                <a:srgbClr val="3891A7"/>
              </a:buClr>
              <a:buSzPct val="80000"/>
              <a:buFont typeface="Wingdings" panose="05000000000000000000" pitchFamily="2" charset="2"/>
              <a:buChar char="v"/>
              <a:tabLst/>
              <a:defRPr/>
            </a:pPr>
            <a:r>
              <a:rPr kumimoji="0" lang="el-GR" sz="3200" b="1" i="0" u="none" strike="noStrike" kern="1200" cap="none" spc="0" normalizeH="0" baseline="0" noProof="0" dirty="0" smtClean="0">
                <a:ln>
                  <a:noFill/>
                </a:ln>
                <a:solidFill>
                  <a:srgbClr val="3891A7"/>
                </a:solidFill>
                <a:effectLst/>
                <a:uLnTx/>
                <a:uFillTx/>
                <a:latin typeface="Corbel"/>
                <a:ea typeface="+mn-ea"/>
                <a:cs typeface="+mn-cs"/>
              </a:rPr>
              <a:t>Στρατηγική</a:t>
            </a:r>
            <a:endParaRPr kumimoji="0" lang="en-US" sz="3200" b="1" i="0" u="none" strike="noStrike" kern="1200" cap="none" spc="0" normalizeH="0" baseline="0" noProof="0" dirty="0" smtClean="0">
              <a:ln>
                <a:noFill/>
              </a:ln>
              <a:solidFill>
                <a:srgbClr val="3891A7"/>
              </a:solidFill>
              <a:effectLst/>
              <a:uLnTx/>
              <a:uFillTx/>
              <a:latin typeface="Gill Sans MT"/>
              <a:ea typeface="+mn-ea"/>
              <a:cs typeface="+mn-cs"/>
            </a:endParaRPr>
          </a:p>
          <a:p>
            <a:pPr marL="82296" marR="0" lvl="0" indent="0" algn="just" defTabSz="914400" rtl="0" eaLnBrk="1" fontAlgn="auto" latinLnBrk="0" hangingPunct="1">
              <a:lnSpc>
                <a:spcPct val="120000"/>
              </a:lnSpc>
              <a:spcBef>
                <a:spcPts val="600"/>
              </a:spcBef>
              <a:spcAft>
                <a:spcPts val="0"/>
              </a:spcAft>
              <a:buClr>
                <a:srgbClr val="3891A7"/>
              </a:buClr>
              <a:buSzPct val="80000"/>
              <a:buFont typeface="Wingdings 2"/>
              <a:buNone/>
              <a:tabLst/>
              <a:defRPr/>
            </a:pPr>
            <a:r>
              <a:rPr kumimoji="0" lang="el-GR" sz="3200" b="0" i="0" u="none" strike="noStrike" kern="1200" cap="none" spc="0" normalizeH="0" baseline="0" noProof="0" dirty="0" smtClean="0">
                <a:ln>
                  <a:noFill/>
                </a:ln>
                <a:solidFill>
                  <a:sysClr val="windowText" lastClr="000000"/>
                </a:solidFill>
                <a:effectLst/>
                <a:uLnTx/>
                <a:uFillTx/>
                <a:latin typeface="Corbel"/>
                <a:ea typeface="+mn-ea"/>
                <a:cs typeface="+mn-cs"/>
              </a:rPr>
              <a:t>μπορεί να σχεδιαστεί από οποιαδήποτε επιχείρηση. Μπορεί να είναι πολύ αποτελεσματική, επιτρέποντας στους οργανισμούς να κάνουν το σωστό πράγμα στη σωστή στιγμή</a:t>
            </a:r>
            <a:r>
              <a:rPr kumimoji="0" lang="en-US" sz="3200" b="0" i="0" u="none" strike="noStrike" kern="1200" cap="none" spc="0" normalizeH="0" baseline="0" noProof="0" dirty="0" smtClean="0">
                <a:ln>
                  <a:noFill/>
                </a:ln>
                <a:solidFill>
                  <a:sysClr val="windowText" lastClr="000000"/>
                </a:solidFill>
                <a:effectLst/>
                <a:uLnTx/>
                <a:uFillTx/>
                <a:latin typeface="Gill Sans MT"/>
                <a:ea typeface="+mn-ea"/>
                <a:cs typeface="+mn-cs"/>
              </a:rPr>
              <a:t>. </a:t>
            </a:r>
          </a:p>
          <a:p>
            <a:pPr marL="82296" marR="0" lvl="0" indent="0" algn="just" defTabSz="914400" rtl="0" eaLnBrk="1" fontAlgn="auto" latinLnBrk="0" hangingPunct="1">
              <a:lnSpc>
                <a:spcPct val="120000"/>
              </a:lnSpc>
              <a:spcBef>
                <a:spcPts val="600"/>
              </a:spcBef>
              <a:spcAft>
                <a:spcPts val="0"/>
              </a:spcAft>
              <a:buClr>
                <a:srgbClr val="3891A7"/>
              </a:buClr>
              <a:buSzPct val="80000"/>
              <a:buFont typeface="Wingdings 2"/>
              <a:buNone/>
              <a:tabLst/>
              <a:defRPr/>
            </a:pPr>
            <a:r>
              <a:rPr kumimoji="0" lang="el-GR" sz="3200" b="0" i="0" u="none" strike="noStrike" kern="1200" cap="none" spc="0" normalizeH="0" baseline="0" noProof="0" dirty="0" smtClean="0">
                <a:ln>
                  <a:noFill/>
                </a:ln>
                <a:solidFill>
                  <a:sysClr val="windowText" lastClr="000000"/>
                </a:solidFill>
                <a:effectLst/>
                <a:uLnTx/>
                <a:uFillTx/>
                <a:latin typeface="Corbel"/>
                <a:ea typeface="+mn-ea"/>
                <a:cs typeface="+mn-cs"/>
              </a:rPr>
              <a:t>Υπάρχουν επτά βασικά βήματα στο στρατηγικό σχεδιασμό της ποιότητας: ανάγκες των πελατών, τοποθέτηση πελάτη, πρόβλεψη, ανάλυση του χάσματος και κλείσιμό του, ευθυγράμμιση,  εφαρμογή</a:t>
            </a:r>
            <a:r>
              <a:rPr kumimoji="0" lang="en-US" sz="3200" b="0" i="0" u="none" strike="noStrike" kern="1200" cap="none" spc="0" normalizeH="0" baseline="0" noProof="0" dirty="0" smtClean="0">
                <a:ln>
                  <a:noFill/>
                </a:ln>
                <a:solidFill>
                  <a:sysClr val="windowText" lastClr="000000"/>
                </a:solidFill>
                <a:effectLst/>
                <a:uLnTx/>
                <a:uFillTx/>
                <a:latin typeface="Gill Sans MT"/>
                <a:ea typeface="+mn-ea"/>
                <a:cs typeface="+mn-cs"/>
              </a:rPr>
              <a:t>.</a:t>
            </a:r>
            <a:endParaRPr kumimoji="0" lang="el-GR" sz="3200" b="0" i="0" u="none" strike="noStrike" kern="1200" cap="none" spc="0" normalizeH="0" baseline="0" noProof="0" dirty="0" smtClean="0">
              <a:ln>
                <a:noFill/>
              </a:ln>
              <a:solidFill>
                <a:sysClr val="windowText" lastClr="000000"/>
              </a:solidFill>
              <a:effectLst/>
              <a:uLnTx/>
              <a:uFillTx/>
              <a:latin typeface="Corbel"/>
              <a:ea typeface="+mn-ea"/>
              <a:cs typeface="+mn-cs"/>
            </a:endParaRPr>
          </a:p>
          <a:p>
            <a:pPr marL="365760" marR="0" lvl="0" indent="-283464" algn="l" defTabSz="914400" rtl="0" eaLnBrk="1" fontAlgn="auto" latinLnBrk="0" hangingPunct="1">
              <a:lnSpc>
                <a:spcPts val="3000"/>
              </a:lnSpc>
              <a:spcBef>
                <a:spcPts val="600"/>
              </a:spcBef>
              <a:spcAft>
                <a:spcPts val="0"/>
              </a:spcAft>
              <a:buClr>
                <a:srgbClr val="3891A7"/>
              </a:buClr>
              <a:buSzPct val="80000"/>
              <a:buFont typeface="Wingdings" panose="05000000000000000000" pitchFamily="2" charset="2"/>
              <a:buChar char="v"/>
              <a:tabLst/>
              <a:defRPr/>
            </a:pPr>
            <a:endParaRPr kumimoji="0" lang="en-GB" sz="3200" b="0" i="0" u="none" strike="noStrike" kern="1200" cap="none" spc="0" normalizeH="0" baseline="0" noProof="0" dirty="0">
              <a:ln>
                <a:noFill/>
              </a:ln>
              <a:solidFill>
                <a:sysClr val="windowText" lastClr="000000"/>
              </a:solidFill>
              <a:effectLst/>
              <a:uLnTx/>
              <a:uFillTx/>
              <a:latin typeface="Gill Sans MT"/>
              <a:ea typeface="+mn-ea"/>
              <a:cs typeface="+mn-cs"/>
            </a:endParaRPr>
          </a:p>
        </p:txBody>
      </p:sp>
      <p:pic>
        <p:nvPicPr>
          <p:cNvPr id="13" name="Picture 12">
            <a:extLst>
              <a:ext uri="{FF2B5EF4-FFF2-40B4-BE49-F238E27FC236}">
                <a16:creationId xmlns="" xmlns:a16="http://schemas.microsoft.com/office/drawing/2014/main" id="{E0F851F2-4D39-43CE-BF6F-5DCB61D92511}"/>
              </a:ext>
            </a:extLst>
          </p:cNvPr>
          <p:cNvPicPr>
            <a:picLocks noChangeAspect="1"/>
          </p:cNvPicPr>
          <p:nvPr/>
        </p:nvPicPr>
        <p:blipFill>
          <a:blip r:embed="rId2"/>
          <a:stretch>
            <a:fillRect/>
          </a:stretch>
        </p:blipFill>
        <p:spPr>
          <a:xfrm>
            <a:off x="7019598" y="3068960"/>
            <a:ext cx="1378074" cy="1163456"/>
          </a:xfrm>
          <a:prstGeom prst="rect">
            <a:avLst/>
          </a:prstGeom>
        </p:spPr>
      </p:pic>
      <p:sp>
        <p:nvSpPr>
          <p:cNvPr id="14" name="Title 1">
            <a:extLst>
              <a:ext uri="{FF2B5EF4-FFF2-40B4-BE49-F238E27FC236}">
                <a16:creationId xmlns="" xmlns:a16="http://schemas.microsoft.com/office/drawing/2014/main" id="{4351EFBB-724C-492B-8833-0C595D1B3A6C}"/>
              </a:ext>
            </a:extLst>
          </p:cNvPr>
          <p:cNvSpPr>
            <a:spLocks noGrp="1"/>
          </p:cNvSpPr>
          <p:nvPr>
            <p:ph type="title"/>
          </p:nvPr>
        </p:nvSpPr>
        <p:spPr>
          <a:xfrm>
            <a:off x="1115616" y="764704"/>
            <a:ext cx="7498080" cy="1143000"/>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200" b="1" i="0" u="none" strike="noStrike" kern="0" cap="none" spc="0" normalizeH="0" baseline="0" noProof="0" dirty="0" smtClean="0">
                <a:ln>
                  <a:noFill/>
                </a:ln>
                <a:solidFill>
                  <a:srgbClr val="002060"/>
                </a:solidFill>
                <a:effectLst/>
                <a:uLnTx/>
                <a:uFillTx/>
              </a:rPr>
              <a:t>Συστατικά επιτυχίας </a:t>
            </a:r>
            <a:br>
              <a:rPr kumimoji="0" lang="el-GR" sz="3200" b="1" i="0" u="none" strike="noStrike" kern="0" cap="none" spc="0" normalizeH="0" baseline="0" noProof="0" dirty="0" smtClean="0">
                <a:ln>
                  <a:noFill/>
                </a:ln>
                <a:solidFill>
                  <a:srgbClr val="002060"/>
                </a:solidFill>
                <a:effectLst/>
                <a:uLnTx/>
                <a:uFillTx/>
              </a:rPr>
            </a:br>
            <a:r>
              <a:rPr kumimoji="0" lang="el-GR" sz="3200" b="1" i="1" u="none" strike="noStrike" kern="0" cap="none" spc="0" normalizeH="0" baseline="0" noProof="0" dirty="0" smtClean="0">
                <a:ln>
                  <a:noFill/>
                </a:ln>
                <a:solidFill>
                  <a:srgbClr val="002060"/>
                </a:solidFill>
                <a:effectLst/>
                <a:uLnTx/>
                <a:uFillTx/>
              </a:rPr>
              <a:t>Ηγεσία </a:t>
            </a:r>
            <a:r>
              <a:rPr kumimoji="0" lang="el-GR" sz="3200" b="1" i="1" u="none" strike="noStrike" kern="0" cap="none" spc="0" normalizeH="0" baseline="0" noProof="0" dirty="0">
                <a:ln>
                  <a:noFill/>
                </a:ln>
                <a:solidFill>
                  <a:srgbClr val="002060"/>
                </a:solidFill>
                <a:effectLst/>
                <a:uLnTx/>
                <a:uFillTx/>
              </a:rPr>
              <a:t>– Όραμα – Στρατηγική </a:t>
            </a:r>
            <a:endParaRPr kumimoji="0" lang="en-GB" sz="3200" b="1" i="1" u="none" strike="noStrike" kern="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4139342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barn(inVertical)">
                                      <p:cBhvr>
                                        <p:cTn id="14" dur="500"/>
                                        <p:tgtEl>
                                          <p:spTgt spid="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1000"/>
                                        <p:tgtEl>
                                          <p:spTgt spid="12">
                                            <p:txEl>
                                              <p:pRg st="4" end="4"/>
                                            </p:txEl>
                                          </p:spTgt>
                                        </p:tgtEl>
                                      </p:cBhvr>
                                    </p:animEffect>
                                    <p:anim calcmode="lin" valueType="num">
                                      <p:cBhvr>
                                        <p:cTn id="20"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wipe(down)">
                                      <p:cBhvr>
                                        <p:cTn id="26" dur="500"/>
                                        <p:tgtEl>
                                          <p:spTgt spid="12">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animEffect transition="in" filter="wipe(down)">
                                      <p:cBhvr>
                                        <p:cTn id="29" dur="500"/>
                                        <p:tgtEl>
                                          <p:spTgt spid="1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xmlns="" id="{29EF02AB-6F2B-4516-8DE5-240B83265645}"/>
              </a:ext>
            </a:extLst>
          </p:cNvPr>
          <p:cNvSpPr>
            <a:spLocks noGrp="1"/>
          </p:cNvSpPr>
          <p:nvPr>
            <p:ph type="sldNum" sz="quarter" idx="12"/>
          </p:nvPr>
        </p:nvSpPr>
        <p:spPr/>
        <p:txBody>
          <a:bodyPr/>
          <a:lstStyle/>
          <a:p>
            <a:fld id="{61C44E05-631C-4892-B577-17C57620ECE9}" type="slidenum">
              <a:rPr lang="en-US" smtClean="0"/>
              <a:pPr/>
              <a:t>15</a:t>
            </a:fld>
            <a:endParaRPr lang="en-US"/>
          </a:p>
        </p:txBody>
      </p:sp>
      <p:sp>
        <p:nvSpPr>
          <p:cNvPr id="8" name="Content Placeholder 2">
            <a:extLst>
              <a:ext uri="{FF2B5EF4-FFF2-40B4-BE49-F238E27FC236}">
                <a16:creationId xmlns="" xmlns:a16="http://schemas.microsoft.com/office/drawing/2014/main" id="{D73BA0DF-7CDC-48FD-9949-44F202D0A116}"/>
              </a:ext>
            </a:extLst>
          </p:cNvPr>
          <p:cNvSpPr>
            <a:spLocks noGrp="1"/>
          </p:cNvSpPr>
          <p:nvPr>
            <p:ph idx="1"/>
          </p:nvPr>
        </p:nvSpPr>
        <p:spPr>
          <a:xfrm>
            <a:off x="1115616" y="2204864"/>
            <a:ext cx="7024824" cy="4800600"/>
          </a:xfrm>
        </p:spPr>
        <p:txBody>
          <a:bodyPr>
            <a:normAutofit fontScale="55000" lnSpcReduction="20000"/>
          </a:bodyPr>
          <a:lstStyle/>
          <a:p>
            <a:pPr marL="82296" indent="0" algn="just">
              <a:lnSpc>
                <a:spcPct val="120000"/>
              </a:lnSpc>
              <a:buNone/>
            </a:pPr>
            <a:r>
              <a:rPr lang="el-GR" dirty="0"/>
              <a:t>Η επιχείρηση</a:t>
            </a:r>
            <a:r>
              <a:rPr lang="en-US" dirty="0"/>
              <a:t>,</a:t>
            </a:r>
            <a:r>
              <a:rPr lang="el-GR" dirty="0"/>
              <a:t> για να προσελκύσει τους πελάτες της</a:t>
            </a:r>
            <a:r>
              <a:rPr lang="en-US" dirty="0"/>
              <a:t>,</a:t>
            </a:r>
            <a:r>
              <a:rPr lang="el-GR" dirty="0"/>
              <a:t> μπορεί να στηριχτεί σε ένα ή σε κάποιο συνδυασμό ορισμένων ανταγωνιστικών πλεονεκτημάτων:</a:t>
            </a:r>
            <a:endParaRPr lang="en-US" dirty="0"/>
          </a:p>
          <a:p>
            <a:pPr marL="82296" indent="0" algn="just">
              <a:lnSpc>
                <a:spcPct val="120000"/>
              </a:lnSpc>
              <a:buNone/>
            </a:pPr>
            <a:endParaRPr lang="en-GB" dirty="0"/>
          </a:p>
          <a:p>
            <a:pPr marL="82296" indent="0" algn="just">
              <a:lnSpc>
                <a:spcPct val="120000"/>
              </a:lnSpc>
              <a:buNone/>
            </a:pPr>
            <a:r>
              <a:rPr lang="el-GR" b="1" dirty="0">
                <a:solidFill>
                  <a:schemeClr val="accent1"/>
                </a:solidFill>
              </a:rPr>
              <a:t>1</a:t>
            </a:r>
            <a:r>
              <a:rPr lang="el-GR" dirty="0"/>
              <a:t>.Προσφορά των ειδών με παρόμοια ποιότητα σε σχέση με τα ανταγωνιστικά σε χαμηλότερη τιμή.</a:t>
            </a:r>
            <a:endParaRPr lang="en-US" dirty="0"/>
          </a:p>
          <a:p>
            <a:pPr marL="82296" indent="0" algn="just">
              <a:lnSpc>
                <a:spcPct val="120000"/>
              </a:lnSpc>
              <a:buNone/>
            </a:pPr>
            <a:endParaRPr lang="en-GB" dirty="0"/>
          </a:p>
          <a:p>
            <a:pPr marL="82296" indent="0" algn="just">
              <a:lnSpc>
                <a:spcPct val="120000"/>
              </a:lnSpc>
              <a:buNone/>
            </a:pPr>
            <a:r>
              <a:rPr lang="el-GR" b="1" dirty="0">
                <a:solidFill>
                  <a:schemeClr val="accent1"/>
                </a:solidFill>
              </a:rPr>
              <a:t>2</a:t>
            </a:r>
            <a:r>
              <a:rPr lang="el-GR" dirty="0"/>
              <a:t>.Διαφοροποίηση από τους ανταγωνιστές σε διάφορα </a:t>
            </a:r>
            <a:endParaRPr lang="en-US" dirty="0"/>
          </a:p>
          <a:p>
            <a:pPr marL="82296" indent="0" algn="just">
              <a:lnSpc>
                <a:spcPct val="120000"/>
              </a:lnSpc>
              <a:buNone/>
            </a:pPr>
            <a:r>
              <a:rPr lang="el-GR" dirty="0"/>
              <a:t>σημεία, όπως:</a:t>
            </a:r>
            <a:endParaRPr lang="en-GB" dirty="0"/>
          </a:p>
          <a:p>
            <a:pPr lvl="0" algn="just">
              <a:lnSpc>
                <a:spcPct val="120000"/>
              </a:lnSpc>
              <a:buFont typeface="Wingdings" panose="05000000000000000000" pitchFamily="2" charset="2"/>
              <a:buChar char="ü"/>
            </a:pPr>
            <a:r>
              <a:rPr lang="el-GR" dirty="0"/>
              <a:t>Προσφορά καλύτερης ποιότητας στα χαρακτηριστικά προϊόντων ή υπηρεσιών που θεωρούνται βασικά για τους πελάτες.</a:t>
            </a:r>
            <a:endParaRPr lang="en-GB" dirty="0"/>
          </a:p>
          <a:p>
            <a:pPr lvl="0" algn="just">
              <a:lnSpc>
                <a:spcPct val="120000"/>
              </a:lnSpc>
              <a:buFont typeface="Wingdings" panose="05000000000000000000" pitchFamily="2" charset="2"/>
              <a:buChar char="ü"/>
            </a:pPr>
            <a:r>
              <a:rPr lang="el-GR" dirty="0"/>
              <a:t>Καλύτερος χρόνος παράδοσης</a:t>
            </a:r>
            <a:r>
              <a:rPr lang="en-US" dirty="0"/>
              <a:t>.</a:t>
            </a:r>
            <a:endParaRPr lang="en-GB" dirty="0"/>
          </a:p>
          <a:p>
            <a:pPr lvl="0" algn="just">
              <a:lnSpc>
                <a:spcPct val="120000"/>
              </a:lnSpc>
              <a:buFont typeface="Wingdings" panose="05000000000000000000" pitchFamily="2" charset="2"/>
              <a:buChar char="ü"/>
            </a:pPr>
            <a:r>
              <a:rPr lang="en-US" dirty="0"/>
              <a:t>After sales service.</a:t>
            </a:r>
            <a:endParaRPr lang="en-GB" dirty="0"/>
          </a:p>
          <a:p>
            <a:pPr lvl="0" algn="just">
              <a:lnSpc>
                <a:spcPct val="120000"/>
              </a:lnSpc>
              <a:buFont typeface="Wingdings" panose="05000000000000000000" pitchFamily="2" charset="2"/>
              <a:buChar char="ü"/>
            </a:pPr>
            <a:r>
              <a:rPr lang="el-GR" dirty="0"/>
              <a:t>Άμεση προσαρμογή και συμμόρφωση στις απαιτήσεις των πελατών</a:t>
            </a:r>
            <a:r>
              <a:rPr lang="en-US" dirty="0"/>
              <a:t>.</a:t>
            </a:r>
            <a:endParaRPr lang="en-GB" dirty="0"/>
          </a:p>
        </p:txBody>
      </p:sp>
      <p:pic>
        <p:nvPicPr>
          <p:cNvPr id="9" name="Picture 8">
            <a:extLst>
              <a:ext uri="{FF2B5EF4-FFF2-40B4-BE49-F238E27FC236}">
                <a16:creationId xmlns="" xmlns:a16="http://schemas.microsoft.com/office/drawing/2014/main" id="{EE183898-DD9A-4039-B2E3-DDABE304E43B}"/>
              </a:ext>
            </a:extLst>
          </p:cNvPr>
          <p:cNvPicPr>
            <a:picLocks noChangeAspect="1"/>
          </p:cNvPicPr>
          <p:nvPr/>
        </p:nvPicPr>
        <p:blipFill>
          <a:blip r:embed="rId2"/>
          <a:stretch>
            <a:fillRect/>
          </a:stretch>
        </p:blipFill>
        <p:spPr>
          <a:xfrm rot="1089652">
            <a:off x="7579494" y="5205654"/>
            <a:ext cx="927128" cy="964212"/>
          </a:xfrm>
          <a:prstGeom prst="rect">
            <a:avLst/>
          </a:prstGeom>
        </p:spPr>
      </p:pic>
      <p:sp>
        <p:nvSpPr>
          <p:cNvPr id="10" name="Title 1">
            <a:extLst>
              <a:ext uri="{FF2B5EF4-FFF2-40B4-BE49-F238E27FC236}">
                <a16:creationId xmlns="" xmlns:a16="http://schemas.microsoft.com/office/drawing/2014/main" id="{5080EBB1-7858-46D4-ACB8-B88143361524}"/>
              </a:ext>
            </a:extLst>
          </p:cNvPr>
          <p:cNvSpPr>
            <a:spLocks noGrp="1"/>
          </p:cNvSpPr>
          <p:nvPr>
            <p:ph type="title"/>
          </p:nvPr>
        </p:nvSpPr>
        <p:spPr>
          <a:xfrm>
            <a:off x="1122561" y="1052736"/>
            <a:ext cx="7498080" cy="1143000"/>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200" b="1" i="0" u="none" strike="noStrike" kern="0" cap="none" spc="0" normalizeH="0" baseline="0" noProof="0" dirty="0" smtClean="0">
                <a:ln>
                  <a:noFill/>
                </a:ln>
                <a:solidFill>
                  <a:srgbClr val="002060"/>
                </a:solidFill>
                <a:effectLst/>
                <a:uLnTx/>
                <a:uFillTx/>
              </a:rPr>
              <a:t>Βασικά </a:t>
            </a:r>
            <a:r>
              <a:rPr kumimoji="0" lang="el-GR" sz="3200" b="1" i="0" u="none" strike="noStrike" kern="0" cap="none" spc="0" normalizeH="0" baseline="0" noProof="0" dirty="0">
                <a:ln>
                  <a:noFill/>
                </a:ln>
                <a:solidFill>
                  <a:srgbClr val="002060"/>
                </a:solidFill>
                <a:effectLst/>
                <a:uLnTx/>
                <a:uFillTx/>
              </a:rPr>
              <a:t>είδη ανταγωνιστικής στρατηγικής </a:t>
            </a:r>
            <a:endParaRPr kumimoji="0" lang="en-GB" sz="3200" b="1" i="0" u="none" strike="noStrike" kern="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2576900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circle(in)">
                                      <p:cBhvr>
                                        <p:cTn id="14" dur="2000"/>
                                        <p:tgtEl>
                                          <p:spTgt spid="8">
                                            <p:txEl>
                                              <p:pRg st="2" end="2"/>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circle(in)">
                                      <p:cBhvr>
                                        <p:cTn id="17" dur="2000"/>
                                        <p:tgtEl>
                                          <p:spTgt spid="8">
                                            <p:txEl>
                                              <p:pRg st="4" end="4"/>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circle(in)">
                                      <p:cBhvr>
                                        <p:cTn id="20" dur="2000"/>
                                        <p:tgtEl>
                                          <p:spTgt spid="8">
                                            <p:txEl>
                                              <p:pRg st="5" end="5"/>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circle(in)">
                                      <p:cBhvr>
                                        <p:cTn id="23" dur="2000"/>
                                        <p:tgtEl>
                                          <p:spTgt spid="8">
                                            <p:txEl>
                                              <p:pRg st="6" end="6"/>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8">
                                            <p:txEl>
                                              <p:pRg st="7" end="7"/>
                                            </p:txEl>
                                          </p:spTgt>
                                        </p:tgtEl>
                                        <p:attrNameLst>
                                          <p:attrName>style.visibility</p:attrName>
                                        </p:attrNameLst>
                                      </p:cBhvr>
                                      <p:to>
                                        <p:strVal val="visible"/>
                                      </p:to>
                                    </p:set>
                                    <p:animEffect transition="in" filter="circle(in)">
                                      <p:cBhvr>
                                        <p:cTn id="26" dur="2000"/>
                                        <p:tgtEl>
                                          <p:spTgt spid="8">
                                            <p:txEl>
                                              <p:pRg st="7" end="7"/>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animEffect transition="in" filter="circle(in)">
                                      <p:cBhvr>
                                        <p:cTn id="29" dur="2000"/>
                                        <p:tgtEl>
                                          <p:spTgt spid="8">
                                            <p:txEl>
                                              <p:pRg st="8" end="8"/>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animEffect transition="in" filter="circle(in)">
                                      <p:cBhvr>
                                        <p:cTn id="32" dur="2000"/>
                                        <p:tgtEl>
                                          <p:spTgt spid="8">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xmlns="" id="{29EF02AB-6F2B-4516-8DE5-240B83265645}"/>
              </a:ext>
            </a:extLst>
          </p:cNvPr>
          <p:cNvSpPr>
            <a:spLocks noGrp="1"/>
          </p:cNvSpPr>
          <p:nvPr>
            <p:ph type="sldNum" sz="quarter" idx="12"/>
          </p:nvPr>
        </p:nvSpPr>
        <p:spPr/>
        <p:txBody>
          <a:bodyPr/>
          <a:lstStyle/>
          <a:p>
            <a:fld id="{61C44E05-631C-4892-B577-17C57620ECE9}" type="slidenum">
              <a:rPr lang="en-US" smtClean="0"/>
              <a:pPr/>
              <a:t>16</a:t>
            </a:fld>
            <a:endParaRPr lang="en-US"/>
          </a:p>
        </p:txBody>
      </p:sp>
      <p:pic>
        <p:nvPicPr>
          <p:cNvPr id="9" name="Picture 8">
            <a:extLst>
              <a:ext uri="{FF2B5EF4-FFF2-40B4-BE49-F238E27FC236}">
                <a16:creationId xmlns="" xmlns:a16="http://schemas.microsoft.com/office/drawing/2014/main" id="{592A1B60-F7CC-4686-98C2-99C52491C44C}"/>
              </a:ext>
            </a:extLst>
          </p:cNvPr>
          <p:cNvPicPr>
            <a:picLocks noChangeAspect="1"/>
          </p:cNvPicPr>
          <p:nvPr/>
        </p:nvPicPr>
        <p:blipFill>
          <a:blip r:embed="rId2"/>
          <a:stretch>
            <a:fillRect/>
          </a:stretch>
        </p:blipFill>
        <p:spPr>
          <a:xfrm>
            <a:off x="1459192" y="907124"/>
            <a:ext cx="808044" cy="561958"/>
          </a:xfrm>
          <a:prstGeom prst="rect">
            <a:avLst/>
          </a:prstGeom>
        </p:spPr>
      </p:pic>
      <p:sp>
        <p:nvSpPr>
          <p:cNvPr id="10" name="Content Placeholder 2">
            <a:extLst>
              <a:ext uri="{FF2B5EF4-FFF2-40B4-BE49-F238E27FC236}">
                <a16:creationId xmlns="" xmlns:a16="http://schemas.microsoft.com/office/drawing/2014/main" id="{B5A1D587-4CC0-4DD7-B2B6-CA6B00FF8014}"/>
              </a:ext>
            </a:extLst>
          </p:cNvPr>
          <p:cNvSpPr>
            <a:spLocks noGrp="1"/>
          </p:cNvSpPr>
          <p:nvPr>
            <p:ph idx="1"/>
          </p:nvPr>
        </p:nvSpPr>
        <p:spPr>
          <a:xfrm>
            <a:off x="1115616" y="1988840"/>
            <a:ext cx="7818072" cy="425956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1" i="0" u="none" strike="noStrike" kern="0" cap="none" spc="0" normalizeH="0" baseline="0" noProof="0" dirty="0">
                <a:ln>
                  <a:noFill/>
                </a:ln>
                <a:solidFill>
                  <a:sysClr val="windowText" lastClr="000000"/>
                </a:solidFill>
                <a:effectLst/>
                <a:uLnTx/>
                <a:uFillTx/>
              </a:rPr>
              <a:t>Κύκλος του </a:t>
            </a:r>
            <a:r>
              <a:rPr kumimoji="0" lang="en-US" sz="2000" b="1" i="0" u="none" strike="noStrike" kern="0" cap="none" spc="0" normalizeH="0" baseline="0" noProof="0" dirty="0">
                <a:ln>
                  <a:noFill/>
                </a:ln>
                <a:solidFill>
                  <a:sysClr val="windowText" lastClr="000000"/>
                </a:solidFill>
                <a:effectLst/>
                <a:uLnTx/>
                <a:uFillTx/>
              </a:rPr>
              <a:t>Deming </a:t>
            </a:r>
          </a:p>
          <a:p>
            <a:pPr marL="82296"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sysClr val="windowText" lastClr="000000"/>
              </a:solidFill>
              <a:effectLst/>
              <a:uLnTx/>
              <a:uFillTx/>
            </a:endParaRPr>
          </a:p>
          <a:p>
            <a:pPr marL="82296" marR="0" lvl="0" indent="0" defTabSz="914400" eaLnBrk="1" fontAlgn="auto" latinLnBrk="0" hangingPunct="1">
              <a:lnSpc>
                <a:spcPct val="100000"/>
              </a:lnSpc>
              <a:spcBef>
                <a:spcPts val="0"/>
              </a:spcBef>
              <a:spcAft>
                <a:spcPts val="0"/>
              </a:spcAft>
              <a:buClrTx/>
              <a:buSzTx/>
              <a:buFontTx/>
              <a:buNone/>
              <a:tabLst/>
              <a:defRPr/>
            </a:pPr>
            <a:endParaRPr lang="el-GR" sz="1800" kern="0" dirty="0">
              <a:solidFill>
                <a:sysClr val="windowText" lastClr="000000"/>
              </a:solidFill>
            </a:endParaRPr>
          </a:p>
          <a:p>
            <a:pPr marL="82296"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82296"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82296"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dirty="0" smtClean="0">
              <a:ln>
                <a:noFill/>
              </a:ln>
              <a:solidFill>
                <a:sysClr val="windowText" lastClr="000000"/>
              </a:solidFill>
              <a:effectLst/>
              <a:uLnTx/>
              <a:uFillTx/>
            </a:endParaRPr>
          </a:p>
          <a:p>
            <a:pPr marL="82296"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0" cap="none" spc="0" normalizeH="0" baseline="0" noProof="0" dirty="0">
                <a:ln>
                  <a:noFill/>
                </a:ln>
                <a:solidFill>
                  <a:sysClr val="windowText" lastClr="000000"/>
                </a:solidFill>
                <a:effectLst/>
                <a:uLnTx/>
                <a:uFillTx/>
              </a:rPr>
              <a:t>1</a:t>
            </a:r>
            <a:r>
              <a:rPr kumimoji="0" lang="en-GB" sz="2000" b="1" i="0" u="none" strike="noStrike" kern="0" cap="none" spc="0" normalizeH="0" baseline="0" noProof="0" dirty="0">
                <a:ln>
                  <a:noFill/>
                </a:ln>
                <a:solidFill>
                  <a:sysClr val="windowText" lastClr="000000"/>
                </a:solidFill>
                <a:effectLst/>
                <a:uLnTx/>
                <a:uFillTx/>
              </a:rPr>
              <a:t>4 </a:t>
            </a:r>
            <a:r>
              <a:rPr kumimoji="0" lang="el-GR" sz="2000" b="1" i="0" u="none" strike="noStrike" kern="0" cap="none" spc="0" normalizeH="0" baseline="0" noProof="0" dirty="0">
                <a:ln>
                  <a:noFill/>
                </a:ln>
                <a:solidFill>
                  <a:sysClr val="windowText" lastClr="000000"/>
                </a:solidFill>
                <a:effectLst/>
                <a:uLnTx/>
                <a:uFillTx/>
              </a:rPr>
              <a:t>σημεία του </a:t>
            </a:r>
            <a:r>
              <a:rPr kumimoji="0" lang="en-US" sz="2000" b="1" i="0" u="none" strike="noStrike" kern="0" cap="none" spc="0" normalizeH="0" baseline="0" noProof="0" dirty="0">
                <a:ln>
                  <a:noFill/>
                </a:ln>
                <a:solidFill>
                  <a:sysClr val="windowText" lastClr="000000"/>
                </a:solidFill>
                <a:effectLst/>
                <a:uLnTx/>
                <a:uFillTx/>
              </a:rPr>
              <a:t>Deming – </a:t>
            </a:r>
            <a:r>
              <a:rPr kumimoji="0" lang="el-GR" sz="2000" b="1" i="0" u="none" strike="noStrike" kern="0" cap="none" spc="0" normalizeH="0" baseline="0" noProof="0" dirty="0">
                <a:ln>
                  <a:noFill/>
                </a:ln>
                <a:solidFill>
                  <a:sysClr val="windowText" lastClr="000000"/>
                </a:solidFill>
                <a:effectLst/>
                <a:uLnTx/>
                <a:uFillTx/>
              </a:rPr>
              <a:t>Αλυσίδα αντίδρασης </a:t>
            </a:r>
          </a:p>
          <a:p>
            <a:pPr marL="82296"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nvGrpSpPr>
          <p:cNvPr id="20" name="Group 19">
            <a:extLst>
              <a:ext uri="{FF2B5EF4-FFF2-40B4-BE49-F238E27FC236}">
                <a16:creationId xmlns="" xmlns:a16="http://schemas.microsoft.com/office/drawing/2014/main" id="{08C84D30-BDDF-4DCE-97C3-9B0CBC1636D2}"/>
              </a:ext>
            </a:extLst>
          </p:cNvPr>
          <p:cNvGrpSpPr>
            <a:grpSpLocks/>
          </p:cNvGrpSpPr>
          <p:nvPr/>
        </p:nvGrpSpPr>
        <p:grpSpPr bwMode="auto">
          <a:xfrm>
            <a:off x="4493746" y="2215256"/>
            <a:ext cx="4179058" cy="1717800"/>
            <a:chOff x="816" y="816"/>
            <a:chExt cx="2064" cy="1289"/>
          </a:xfrm>
        </p:grpSpPr>
        <p:sp>
          <p:nvSpPr>
            <p:cNvPr id="21" name="Text Box 3">
              <a:extLst>
                <a:ext uri="{FF2B5EF4-FFF2-40B4-BE49-F238E27FC236}">
                  <a16:creationId xmlns="" xmlns:a16="http://schemas.microsoft.com/office/drawing/2014/main" id="{99BD5642-0202-4739-850C-B6CE3D83EA65}"/>
                </a:ext>
              </a:extLst>
            </p:cNvPr>
            <p:cNvSpPr txBox="1">
              <a:spLocks noChangeArrowheads="1"/>
            </p:cNvSpPr>
            <p:nvPr/>
          </p:nvSpPr>
          <p:spPr bwMode="auto">
            <a:xfrm>
              <a:off x="2256" y="864"/>
              <a:ext cx="624" cy="185"/>
            </a:xfrm>
            <a:prstGeom prst="rect">
              <a:avLst/>
            </a:prstGeom>
            <a:solidFill>
              <a:srgbClr val="CCFFCC"/>
            </a:solidFill>
            <a:ln w="19050">
              <a:miter lim="800000"/>
              <a:headEnd/>
              <a:tailEnd/>
            </a:ln>
            <a:scene3d>
              <a:camera prst="legacyObliqueTopLeft"/>
              <a:lightRig rig="legacyFlat3" dir="t"/>
            </a:scene3d>
            <a:sp3d extrusionH="430200" prstMaterial="legacyMatte">
              <a:bevelT w="13500" h="13500" prst="angle"/>
              <a:bevelB w="13500" h="13500" prst="angle"/>
              <a:extrusionClr>
                <a:srgbClr val="CCFFCC"/>
              </a:extrusionClr>
            </a:sp3d>
          </p:spPr>
          <p:txBody>
            <a:bodyPr rot="0" vert="horz" wrap="square" lIns="91440" tIns="45720" rIns="91440" bIns="45720" anchor="t" anchorCtr="0" upright="1">
              <a:noAutofit/>
            </a:bodyPr>
            <a:lstStyle/>
            <a:p>
              <a:pPr algn="ctr">
                <a:lnSpc>
                  <a:spcPct val="115000"/>
                </a:lnSpc>
                <a:spcAft>
                  <a:spcPts val="1000"/>
                </a:spcAft>
              </a:pPr>
              <a:r>
                <a:rPr lang="el-GR" sz="1100" b="1">
                  <a:solidFill>
                    <a:srgbClr val="000000"/>
                  </a:solidFill>
                  <a:latin typeface="Calibri" panose="020F0502020204030204" pitchFamily="34" charset="0"/>
                  <a:ea typeface="Times New Roman" panose="02020603050405020304" pitchFamily="18" charset="0"/>
                  <a:cs typeface="Times New Roman" panose="02020603050405020304" pitchFamily="18" charset="0"/>
                </a:rPr>
                <a:t>ΣΧΕΔΙΑΣΕ</a:t>
              </a:r>
              <a:r>
                <a:rPr lang="el-GR" sz="11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1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PLAN)</a:t>
              </a:r>
              <a:endParaRPr lang="en-GB" sz="110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l-GR" sz="11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10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l-GR" sz="11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10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Text Box 4">
              <a:extLst>
                <a:ext uri="{FF2B5EF4-FFF2-40B4-BE49-F238E27FC236}">
                  <a16:creationId xmlns="" xmlns:a16="http://schemas.microsoft.com/office/drawing/2014/main" id="{F39D703C-D6AC-46F7-8178-008997036784}"/>
                </a:ext>
              </a:extLst>
            </p:cNvPr>
            <p:cNvSpPr txBox="1">
              <a:spLocks noChangeArrowheads="1"/>
            </p:cNvSpPr>
            <p:nvPr/>
          </p:nvSpPr>
          <p:spPr bwMode="auto">
            <a:xfrm>
              <a:off x="2256" y="1920"/>
              <a:ext cx="624" cy="185"/>
            </a:xfrm>
            <a:prstGeom prst="rect">
              <a:avLst/>
            </a:prstGeom>
            <a:solidFill>
              <a:srgbClr val="99CCFF"/>
            </a:solidFill>
            <a:ln w="19050">
              <a:miter lim="800000"/>
              <a:headEnd/>
              <a:tailEnd/>
            </a:ln>
            <a:scene3d>
              <a:camera prst="legacyObliqueTopLeft"/>
              <a:lightRig rig="legacyFlat3" dir="t"/>
            </a:scene3d>
            <a:sp3d extrusionH="430200" prstMaterial="legacyMatte">
              <a:bevelT w="13500" h="13500" prst="angle"/>
              <a:bevelB w="13500" h="13500" prst="angle"/>
              <a:extrusionClr>
                <a:srgbClr val="99CCFF"/>
              </a:extrusionClr>
            </a:sp3d>
          </p:spPr>
          <p:txBody>
            <a:bodyPr rot="0" vert="horz" wrap="square" lIns="91440" tIns="45720" rIns="91440" bIns="45720" anchor="t" anchorCtr="0" upright="1">
              <a:noAutofit/>
            </a:bodyPr>
            <a:lstStyle/>
            <a:p>
              <a:pPr algn="ctr">
                <a:lnSpc>
                  <a:spcPct val="115000"/>
                </a:lnSpc>
                <a:spcAft>
                  <a:spcPts val="1000"/>
                </a:spcAft>
              </a:pPr>
              <a:r>
                <a:rPr lang="el-GR" sz="11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ΚΑΝΕ</a:t>
              </a:r>
              <a:r>
                <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(DO)</a:t>
              </a:r>
              <a:endParaRPr lang="en-GB" sz="11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3" name="Text Box 5">
              <a:extLst>
                <a:ext uri="{FF2B5EF4-FFF2-40B4-BE49-F238E27FC236}">
                  <a16:creationId xmlns="" xmlns:a16="http://schemas.microsoft.com/office/drawing/2014/main" id="{B0980873-0CCF-4D2F-B321-437163875315}"/>
                </a:ext>
              </a:extLst>
            </p:cNvPr>
            <p:cNvSpPr txBox="1">
              <a:spLocks noChangeArrowheads="1"/>
            </p:cNvSpPr>
            <p:nvPr/>
          </p:nvSpPr>
          <p:spPr bwMode="auto">
            <a:xfrm>
              <a:off x="816" y="1920"/>
              <a:ext cx="624" cy="185"/>
            </a:xfrm>
            <a:prstGeom prst="rect">
              <a:avLst/>
            </a:prstGeom>
            <a:solidFill>
              <a:srgbClr val="CC99FF"/>
            </a:solidFill>
            <a:ln w="19050">
              <a:miter lim="800000"/>
              <a:headEnd/>
              <a:tailEnd/>
            </a:ln>
            <a:scene3d>
              <a:camera prst="legacyObliqueTopLeft"/>
              <a:lightRig rig="legacyFlat3" dir="t"/>
            </a:scene3d>
            <a:sp3d extrusionH="430200" prstMaterial="legacyMatte">
              <a:bevelT w="13500" h="13500" prst="angle"/>
              <a:bevelB w="13500" h="13500" prst="angle"/>
              <a:extrusionClr>
                <a:srgbClr val="CC99FF"/>
              </a:extrusionClr>
            </a:sp3d>
          </p:spPr>
          <p:txBody>
            <a:bodyPr rot="0" vert="horz" wrap="square" lIns="91440" tIns="45720" rIns="91440" bIns="45720" anchor="t" anchorCtr="0" upright="1">
              <a:noAutofit/>
            </a:bodyPr>
            <a:lstStyle/>
            <a:p>
              <a:pPr algn="ctr">
                <a:lnSpc>
                  <a:spcPct val="115000"/>
                </a:lnSpc>
                <a:spcAft>
                  <a:spcPts val="1000"/>
                </a:spcAft>
              </a:pPr>
              <a:r>
                <a:rPr lang="el-GR" sz="1100" b="1">
                  <a:solidFill>
                    <a:srgbClr val="000000"/>
                  </a:solidFill>
                  <a:latin typeface="Calibri" panose="020F0502020204030204" pitchFamily="34" charset="0"/>
                  <a:ea typeface="Times New Roman" panose="02020603050405020304" pitchFamily="18" charset="0"/>
                  <a:cs typeface="Times New Roman" panose="02020603050405020304" pitchFamily="18" charset="0"/>
                </a:rPr>
                <a:t>ΕΛΕΓΞΕ</a:t>
              </a:r>
              <a:r>
                <a:rPr lang="en-US" sz="11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(CHECK)</a:t>
              </a:r>
              <a:endParaRPr lang="en-GB" sz="110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Text Box 6">
              <a:extLst>
                <a:ext uri="{FF2B5EF4-FFF2-40B4-BE49-F238E27FC236}">
                  <a16:creationId xmlns="" xmlns:a16="http://schemas.microsoft.com/office/drawing/2014/main" id="{FEF29542-2060-4F78-AF13-E2271EF42A92}"/>
                </a:ext>
              </a:extLst>
            </p:cNvPr>
            <p:cNvSpPr txBox="1">
              <a:spLocks noChangeArrowheads="1"/>
            </p:cNvSpPr>
            <p:nvPr/>
          </p:nvSpPr>
          <p:spPr bwMode="auto">
            <a:xfrm>
              <a:off x="816" y="864"/>
              <a:ext cx="624" cy="185"/>
            </a:xfrm>
            <a:prstGeom prst="rect">
              <a:avLst/>
            </a:prstGeom>
            <a:gradFill rotWithShape="0">
              <a:gsLst>
                <a:gs pos="0">
                  <a:srgbClr val="E77E73"/>
                </a:gs>
                <a:gs pos="100000">
                  <a:srgbClr val="E77E73">
                    <a:gamma/>
                    <a:shade val="46275"/>
                    <a:invGamma/>
                  </a:srgbClr>
                </a:gs>
              </a:gsLst>
              <a:lin ang="2700000" scaled="1"/>
            </a:gradFill>
            <a:ln w="19050">
              <a:miter lim="800000"/>
              <a:headEnd/>
              <a:tailEnd/>
            </a:ln>
            <a:scene3d>
              <a:camera prst="legacyObliqueTopLeft"/>
              <a:lightRig rig="legacyFlat3" dir="t"/>
            </a:scene3d>
            <a:sp3d extrusionH="430200" prstMaterial="legacyMatte">
              <a:bevelT w="13500" h="13500" prst="angle"/>
              <a:bevelB w="13500" h="13500" prst="angle"/>
              <a:extrusionClr>
                <a:srgbClr val="E77E73"/>
              </a:extrusionClr>
            </a:sp3d>
          </p:spPr>
          <p:txBody>
            <a:bodyPr rot="0" vert="horz" wrap="square" lIns="91440" tIns="45720" rIns="91440" bIns="45720" anchor="t" anchorCtr="0" upright="1">
              <a:noAutofit/>
            </a:bodyPr>
            <a:lstStyle/>
            <a:p>
              <a:pPr algn="ctr">
                <a:lnSpc>
                  <a:spcPct val="115000"/>
                </a:lnSpc>
                <a:spcAft>
                  <a:spcPts val="1000"/>
                </a:spcAft>
              </a:pPr>
              <a:r>
                <a:rPr lang="el-GR" sz="11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ΔΡΑΣΕ</a:t>
              </a:r>
              <a:r>
                <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(ACT)</a:t>
              </a:r>
              <a:endParaRPr lang="en-GB" sz="11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AutoShape 7">
              <a:extLst>
                <a:ext uri="{FF2B5EF4-FFF2-40B4-BE49-F238E27FC236}">
                  <a16:creationId xmlns="" xmlns:a16="http://schemas.microsoft.com/office/drawing/2014/main" id="{1C070355-84CD-443B-AA91-832F77722634}"/>
                </a:ext>
              </a:extLst>
            </p:cNvPr>
            <p:cNvSpPr>
              <a:spLocks noChangeArrowheads="1"/>
            </p:cNvSpPr>
            <p:nvPr/>
          </p:nvSpPr>
          <p:spPr bwMode="auto">
            <a:xfrm>
              <a:off x="2448" y="1200"/>
              <a:ext cx="192" cy="480"/>
            </a:xfrm>
            <a:prstGeom prst="downArrow">
              <a:avLst>
                <a:gd name="adj1" fmla="val 50000"/>
                <a:gd name="adj2" fmla="val 62500"/>
              </a:avLst>
            </a:prstGeom>
            <a:solidFill>
              <a:srgbClr val="CCFFCC"/>
            </a:solidFill>
            <a:ln w="9525">
              <a:solidFill>
                <a:srgbClr val="000000"/>
              </a:solidFill>
              <a:miter lim="800000"/>
              <a:headEnd/>
              <a:tailEnd/>
            </a:ln>
          </p:spPr>
          <p:txBody>
            <a:bodyPr rot="0" vert="horz" wrap="square" lIns="91440" tIns="45720" rIns="91440" bIns="45720" anchor="ctr" anchorCtr="0" upright="1">
              <a:noAutofit/>
            </a:bodyPr>
            <a:lstStyle/>
            <a:p>
              <a:pPr algn="ctr">
                <a:lnSpc>
                  <a:spcPct val="115000"/>
                </a:lnSpc>
                <a:spcAft>
                  <a:spcPts val="1000"/>
                </a:spcAft>
              </a:pPr>
              <a:r>
                <a:rPr lang="el-GR" sz="2400">
                  <a:solidFill>
                    <a:srgbClr val="CCCCFF"/>
                  </a:solidFill>
                  <a:latin typeface="Calibri" panose="020F0502020204030204" pitchFamily="34" charset="0"/>
                  <a:ea typeface="Times New Roman" panose="02020603050405020304" pitchFamily="18" charset="0"/>
                  <a:cs typeface="Times New Roman" panose="02020603050405020304" pitchFamily="18" charset="0"/>
                </a:rPr>
                <a:t> </a:t>
              </a:r>
              <a:endParaRPr lang="en-GB" sz="110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AutoShape 8">
              <a:extLst>
                <a:ext uri="{FF2B5EF4-FFF2-40B4-BE49-F238E27FC236}">
                  <a16:creationId xmlns="" xmlns:a16="http://schemas.microsoft.com/office/drawing/2014/main" id="{B562B42E-2256-4426-81A8-EEA7C892CCFE}"/>
                </a:ext>
              </a:extLst>
            </p:cNvPr>
            <p:cNvSpPr>
              <a:spLocks noChangeArrowheads="1"/>
            </p:cNvSpPr>
            <p:nvPr/>
          </p:nvSpPr>
          <p:spPr bwMode="auto">
            <a:xfrm>
              <a:off x="1056" y="1200"/>
              <a:ext cx="192" cy="432"/>
            </a:xfrm>
            <a:prstGeom prst="upArrow">
              <a:avLst>
                <a:gd name="adj1" fmla="val 50000"/>
                <a:gd name="adj2" fmla="val 56250"/>
              </a:avLst>
            </a:prstGeom>
            <a:solidFill>
              <a:srgbClr val="CC99FF"/>
            </a:solidFill>
            <a:ln w="9525">
              <a:solidFill>
                <a:srgbClr val="000000"/>
              </a:solidFill>
              <a:miter lim="800000"/>
              <a:headEnd/>
              <a:tailEnd/>
            </a:ln>
          </p:spPr>
          <p:txBody>
            <a:bodyPr rot="0" vert="horz" wrap="square" lIns="91440" tIns="45720" rIns="91440" bIns="45720" anchor="ctr" anchorCtr="0" upright="1">
              <a:noAutofit/>
            </a:bodyPr>
            <a:lstStyle/>
            <a:p>
              <a:endParaRPr lang="en-GB">
                <a:solidFill>
                  <a:prstClr val="black"/>
                </a:solidFill>
              </a:endParaRPr>
            </a:p>
          </p:txBody>
        </p:sp>
        <p:sp>
          <p:nvSpPr>
            <p:cNvPr id="27" name="AutoShape 9">
              <a:extLst>
                <a:ext uri="{FF2B5EF4-FFF2-40B4-BE49-F238E27FC236}">
                  <a16:creationId xmlns="" xmlns:a16="http://schemas.microsoft.com/office/drawing/2014/main" id="{8163C342-6C09-4921-974C-6D4D08E1E81B}"/>
                </a:ext>
              </a:extLst>
            </p:cNvPr>
            <p:cNvSpPr>
              <a:spLocks noChangeArrowheads="1"/>
            </p:cNvSpPr>
            <p:nvPr/>
          </p:nvSpPr>
          <p:spPr bwMode="auto">
            <a:xfrm>
              <a:off x="1584" y="816"/>
              <a:ext cx="432" cy="192"/>
            </a:xfrm>
            <a:prstGeom prst="rightArrow">
              <a:avLst>
                <a:gd name="adj1" fmla="val 50000"/>
                <a:gd name="adj2" fmla="val 56250"/>
              </a:avLst>
            </a:prstGeom>
            <a:gradFill rotWithShape="0">
              <a:gsLst>
                <a:gs pos="0">
                  <a:srgbClr val="F05A3C"/>
                </a:gs>
                <a:gs pos="100000">
                  <a:srgbClr val="F05A3C">
                    <a:gamma/>
                    <a:shade val="46275"/>
                    <a:invGamma/>
                  </a:srgbClr>
                </a:gs>
              </a:gsLst>
              <a:lin ang="5400000" scaled="1"/>
            </a:gradFill>
            <a:ln w="9525">
              <a:solidFill>
                <a:srgbClr val="000000"/>
              </a:solidFill>
              <a:miter lim="800000"/>
              <a:headEnd/>
              <a:tailEnd/>
            </a:ln>
          </p:spPr>
          <p:txBody>
            <a:bodyPr rot="0" vert="horz" wrap="square" lIns="91440" tIns="45720" rIns="91440" bIns="45720" anchor="ctr" anchorCtr="0" upright="1">
              <a:noAutofit/>
            </a:bodyPr>
            <a:lstStyle/>
            <a:p>
              <a:endParaRPr lang="en-GB">
                <a:solidFill>
                  <a:prstClr val="black"/>
                </a:solidFill>
              </a:endParaRPr>
            </a:p>
          </p:txBody>
        </p:sp>
        <p:sp>
          <p:nvSpPr>
            <p:cNvPr id="28" name="AutoShape 10">
              <a:extLst>
                <a:ext uri="{FF2B5EF4-FFF2-40B4-BE49-F238E27FC236}">
                  <a16:creationId xmlns="" xmlns:a16="http://schemas.microsoft.com/office/drawing/2014/main" id="{44FBD3A8-442F-4C36-8D5D-7431725BF8B6}"/>
                </a:ext>
              </a:extLst>
            </p:cNvPr>
            <p:cNvSpPr>
              <a:spLocks noChangeArrowheads="1"/>
            </p:cNvSpPr>
            <p:nvPr/>
          </p:nvSpPr>
          <p:spPr bwMode="auto">
            <a:xfrm>
              <a:off x="1584" y="1872"/>
              <a:ext cx="432" cy="192"/>
            </a:xfrm>
            <a:prstGeom prst="leftArrow">
              <a:avLst>
                <a:gd name="adj1" fmla="val 50000"/>
                <a:gd name="adj2" fmla="val 56250"/>
              </a:avLst>
            </a:prstGeom>
            <a:solidFill>
              <a:srgbClr val="99CCFF"/>
            </a:solidFill>
            <a:ln w="9525">
              <a:solidFill>
                <a:srgbClr val="000000"/>
              </a:solidFill>
              <a:miter lim="800000"/>
              <a:headEnd/>
              <a:tailEnd/>
            </a:ln>
          </p:spPr>
          <p:txBody>
            <a:bodyPr rot="0" vert="horz" wrap="square" lIns="91440" tIns="45720" rIns="91440" bIns="45720" anchor="ctr" anchorCtr="0" upright="1">
              <a:noAutofit/>
            </a:bodyPr>
            <a:lstStyle/>
            <a:p>
              <a:endParaRPr lang="en-GB">
                <a:solidFill>
                  <a:prstClr val="black"/>
                </a:solidFill>
              </a:endParaRPr>
            </a:p>
          </p:txBody>
        </p:sp>
      </p:grpSp>
      <p:grpSp>
        <p:nvGrpSpPr>
          <p:cNvPr id="29" name="Group 28">
            <a:extLst>
              <a:ext uri="{FF2B5EF4-FFF2-40B4-BE49-F238E27FC236}">
                <a16:creationId xmlns="" xmlns:a16="http://schemas.microsoft.com/office/drawing/2014/main" id="{64FB7AFF-F8C4-4A56-8CF3-5EBCC134C727}"/>
              </a:ext>
            </a:extLst>
          </p:cNvPr>
          <p:cNvGrpSpPr>
            <a:grpSpLocks/>
          </p:cNvGrpSpPr>
          <p:nvPr/>
        </p:nvGrpSpPr>
        <p:grpSpPr bwMode="auto">
          <a:xfrm>
            <a:off x="2082138" y="4527593"/>
            <a:ext cx="5701024" cy="2146662"/>
            <a:chOff x="288" y="576"/>
            <a:chExt cx="3696" cy="2150"/>
          </a:xfrm>
        </p:grpSpPr>
        <p:sp>
          <p:nvSpPr>
            <p:cNvPr id="30" name="Text Box 13">
              <a:extLst>
                <a:ext uri="{FF2B5EF4-FFF2-40B4-BE49-F238E27FC236}">
                  <a16:creationId xmlns="" xmlns:a16="http://schemas.microsoft.com/office/drawing/2014/main" id="{D2BBA1D6-C631-4F60-B1B1-650C8BD6453E}"/>
                </a:ext>
              </a:extLst>
            </p:cNvPr>
            <p:cNvSpPr txBox="1">
              <a:spLocks noChangeArrowheads="1"/>
            </p:cNvSpPr>
            <p:nvPr/>
          </p:nvSpPr>
          <p:spPr bwMode="auto">
            <a:xfrm>
              <a:off x="504" y="576"/>
              <a:ext cx="768" cy="473"/>
            </a:xfrm>
            <a:prstGeom prst="rect">
              <a:avLst/>
            </a:prstGeom>
            <a:solidFill>
              <a:srgbClr val="99CCFF"/>
            </a:solidFill>
            <a:ln w="19050">
              <a:miter lim="800000"/>
              <a:headEnd/>
              <a:tailEnd/>
            </a:ln>
            <a:scene3d>
              <a:camera prst="legacyObliqueTopLeft"/>
              <a:lightRig rig="legacyFlat3" dir="t"/>
            </a:scene3d>
            <a:sp3d extrusionH="430200" prstMaterial="legacyMatte">
              <a:bevelT w="13500" h="13500" prst="angle"/>
              <a:bevelB w="13500" h="13500" prst="angle"/>
              <a:extrusionClr>
                <a:srgbClr val="99CCFF"/>
              </a:extrusionClr>
            </a:sp3d>
          </p:spPr>
          <p:txBody>
            <a:bodyPr rot="0" vert="horz" wrap="square" lIns="91440" tIns="45720" rIns="91440" bIns="45720" anchor="t" anchorCtr="0" upright="1">
              <a:noAutofit/>
            </a:bodyPr>
            <a:lstStyle/>
            <a:p>
              <a:pPr algn="ctr">
                <a:lnSpc>
                  <a:spcPct val="115000"/>
                </a:lnSpc>
                <a:spcAft>
                  <a:spcPts val="1000"/>
                </a:spcAft>
              </a:pPr>
              <a:r>
                <a:rPr lang="el-GR"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ΒΕΛΤΙΩΜΕΝΗ ΠΟΙΟΤΗΤΑ</a:t>
              </a:r>
              <a:endParaRPr lang="en-GB" sz="11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l-GR"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Text Box 14">
              <a:extLst>
                <a:ext uri="{FF2B5EF4-FFF2-40B4-BE49-F238E27FC236}">
                  <a16:creationId xmlns="" xmlns:a16="http://schemas.microsoft.com/office/drawing/2014/main" id="{6CF780F0-2DC7-4567-88A4-75F7B9AD1B5E}"/>
                </a:ext>
              </a:extLst>
            </p:cNvPr>
            <p:cNvSpPr txBox="1">
              <a:spLocks noChangeArrowheads="1"/>
            </p:cNvSpPr>
            <p:nvPr/>
          </p:nvSpPr>
          <p:spPr bwMode="auto">
            <a:xfrm>
              <a:off x="576" y="2112"/>
              <a:ext cx="960" cy="614"/>
            </a:xfrm>
            <a:prstGeom prst="rect">
              <a:avLst/>
            </a:prstGeom>
            <a:solidFill>
              <a:srgbClr val="99CCFF"/>
            </a:solidFill>
            <a:ln w="19050">
              <a:miter lim="800000"/>
              <a:headEnd/>
              <a:tailEnd/>
            </a:ln>
            <a:scene3d>
              <a:camera prst="legacyObliqueTopLeft"/>
              <a:lightRig rig="legacyFlat3" dir="t"/>
            </a:scene3d>
            <a:sp3d extrusionH="430200" prstMaterial="legacyMatte">
              <a:bevelT w="13500" h="13500" prst="angle"/>
              <a:bevelB w="13500" h="13500" prst="angle"/>
              <a:extrusionClr>
                <a:srgbClr val="99CCFF"/>
              </a:extrusionClr>
            </a:sp3d>
          </p:spPr>
          <p:txBody>
            <a:bodyPr rot="0" vert="horz" wrap="square" lIns="91440" tIns="45720" rIns="91440" bIns="45720" anchor="t" anchorCtr="0" upright="1">
              <a:noAutofit/>
            </a:bodyPr>
            <a:lstStyle/>
            <a:p>
              <a:r>
                <a:rPr lang="el-GR" sz="1200" dirty="0">
                  <a:solidFill>
                    <a:prstClr val="black"/>
                  </a:solidFill>
                  <a:latin typeface="Century" panose="02040604050505020304" pitchFamily="18" charset="0"/>
                  <a:ea typeface="Times New Roman" panose="02020603050405020304" pitchFamily="18" charset="0"/>
                  <a:cs typeface="Times New Roman" panose="02020603050405020304" pitchFamily="18" charset="0"/>
                </a:rPr>
                <a:t>ΑΣΦΑΛΕΙΑ ΘΕΣΗΣ ΕΡΓΑΣΙΑΣ</a:t>
              </a:r>
              <a:endParaRPr lang="en-GB" sz="1200" dirty="0">
                <a:solidFill>
                  <a:prstClr val="black"/>
                </a:solidFill>
                <a:latin typeface="Century" panose="02040604050505020304" pitchFamily="18" charset="0"/>
                <a:ea typeface="Times New Roman" panose="02020603050405020304" pitchFamily="18" charset="0"/>
                <a:cs typeface="Times New Roman" panose="02020603050405020304" pitchFamily="18" charset="0"/>
              </a:endParaRPr>
            </a:p>
          </p:txBody>
        </p:sp>
        <p:sp>
          <p:nvSpPr>
            <p:cNvPr id="32" name="Text Box 15">
              <a:extLst>
                <a:ext uri="{FF2B5EF4-FFF2-40B4-BE49-F238E27FC236}">
                  <a16:creationId xmlns="" xmlns:a16="http://schemas.microsoft.com/office/drawing/2014/main" id="{3D299CE7-A64F-4A62-AE40-D2979BC1E335}"/>
                </a:ext>
              </a:extLst>
            </p:cNvPr>
            <p:cNvSpPr txBox="1">
              <a:spLocks noChangeArrowheads="1"/>
            </p:cNvSpPr>
            <p:nvPr/>
          </p:nvSpPr>
          <p:spPr bwMode="auto">
            <a:xfrm>
              <a:off x="1824" y="1211"/>
              <a:ext cx="672" cy="613"/>
            </a:xfrm>
            <a:prstGeom prst="rect">
              <a:avLst/>
            </a:prstGeom>
            <a:solidFill>
              <a:srgbClr val="99CCFF"/>
            </a:solidFill>
            <a:ln w="19050">
              <a:miter lim="800000"/>
              <a:headEnd/>
              <a:tailEnd/>
            </a:ln>
            <a:scene3d>
              <a:camera prst="legacyObliqueTopLeft"/>
              <a:lightRig rig="legacyFlat3" dir="t"/>
            </a:scene3d>
            <a:sp3d extrusionH="430200" prstMaterial="legacyMatte">
              <a:bevelT w="13500" h="13500" prst="angle"/>
              <a:bevelB w="13500" h="13500" prst="angle"/>
              <a:extrusionClr>
                <a:srgbClr val="99CCFF"/>
              </a:extrusionClr>
            </a:sp3d>
          </p:spPr>
          <p:txBody>
            <a:bodyPr rot="0" vert="horz" wrap="square" lIns="91440" tIns="45720" rIns="91440" bIns="45720" anchor="t" anchorCtr="0" upright="1">
              <a:noAutofit/>
            </a:bodyPr>
            <a:lstStyle/>
            <a:p>
              <a:pPr algn="ctr">
                <a:lnSpc>
                  <a:spcPct val="115000"/>
                </a:lnSpc>
                <a:spcAft>
                  <a:spcPts val="1000"/>
                </a:spcAft>
              </a:pPr>
              <a:r>
                <a:rPr lang="el-GR"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ΣΙΓΟΥΡΟ ΜΕΡΙΔΙΟ ΑΓΟΡΑΣ</a:t>
              </a:r>
              <a:endParaRPr lang="en-GB" sz="11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3" name="Text Box 16">
              <a:extLst>
                <a:ext uri="{FF2B5EF4-FFF2-40B4-BE49-F238E27FC236}">
                  <a16:creationId xmlns="" xmlns:a16="http://schemas.microsoft.com/office/drawing/2014/main" id="{725C806D-7A76-4E04-B6EF-EE5D0175F6A0}"/>
                </a:ext>
              </a:extLst>
            </p:cNvPr>
            <p:cNvSpPr txBox="1">
              <a:spLocks noChangeArrowheads="1"/>
            </p:cNvSpPr>
            <p:nvPr/>
          </p:nvSpPr>
          <p:spPr bwMode="auto">
            <a:xfrm>
              <a:off x="2928" y="576"/>
              <a:ext cx="672" cy="473"/>
            </a:xfrm>
            <a:prstGeom prst="rect">
              <a:avLst/>
            </a:prstGeom>
            <a:solidFill>
              <a:srgbClr val="99CCFF"/>
            </a:solidFill>
            <a:ln w="19050">
              <a:miter lim="800000"/>
              <a:headEnd/>
              <a:tailEnd/>
            </a:ln>
            <a:scene3d>
              <a:camera prst="legacyObliqueTopLeft"/>
              <a:lightRig rig="legacyFlat3" dir="t"/>
            </a:scene3d>
            <a:sp3d extrusionH="430200" prstMaterial="legacyMatte">
              <a:bevelT w="13500" h="13500" prst="angle"/>
              <a:bevelB w="13500" h="13500" prst="angle"/>
              <a:extrusionClr>
                <a:srgbClr val="99CCFF"/>
              </a:extrusionClr>
            </a:sp3d>
          </p:spPr>
          <p:txBody>
            <a:bodyPr rot="0" vert="horz" wrap="square" lIns="91440" tIns="45720" rIns="91440" bIns="45720" anchor="t" anchorCtr="0" upright="1">
              <a:noAutofit/>
            </a:bodyPr>
            <a:lstStyle/>
            <a:p>
              <a:pPr algn="ctr">
                <a:lnSpc>
                  <a:spcPct val="115000"/>
                </a:lnSpc>
                <a:spcAft>
                  <a:spcPts val="1000"/>
                </a:spcAft>
              </a:pPr>
              <a:r>
                <a:rPr lang="el-GR" sz="11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ΜΕΙΩΣΗ ΚΟΣΤΟΥΣ</a:t>
              </a:r>
              <a:endParaRPr lang="en-GB" sz="110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l-GR" sz="11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10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4" name="Text Box 17">
              <a:extLst>
                <a:ext uri="{FF2B5EF4-FFF2-40B4-BE49-F238E27FC236}">
                  <a16:creationId xmlns="" xmlns:a16="http://schemas.microsoft.com/office/drawing/2014/main" id="{FD5A5C82-ACD0-491E-9982-E0937C0A7908}"/>
                </a:ext>
              </a:extLst>
            </p:cNvPr>
            <p:cNvSpPr txBox="1">
              <a:spLocks noChangeArrowheads="1"/>
            </p:cNvSpPr>
            <p:nvPr/>
          </p:nvSpPr>
          <p:spPr bwMode="auto">
            <a:xfrm>
              <a:off x="1584" y="576"/>
              <a:ext cx="1056" cy="473"/>
            </a:xfrm>
            <a:prstGeom prst="rect">
              <a:avLst/>
            </a:prstGeom>
            <a:solidFill>
              <a:srgbClr val="99CCFF"/>
            </a:solidFill>
            <a:ln w="19050">
              <a:miter lim="800000"/>
              <a:headEnd/>
              <a:tailEnd/>
            </a:ln>
            <a:scene3d>
              <a:camera prst="legacyObliqueTopLeft"/>
              <a:lightRig rig="legacyFlat3" dir="t"/>
            </a:scene3d>
            <a:sp3d extrusionH="430200" prstMaterial="legacyMatte">
              <a:bevelT w="13500" h="13500" prst="angle"/>
              <a:bevelB w="13500" h="13500" prst="angle"/>
              <a:extrusionClr>
                <a:srgbClr val="99CCFF"/>
              </a:extrusionClr>
            </a:sp3d>
          </p:spPr>
          <p:txBody>
            <a:bodyPr rot="0" vert="horz" wrap="square" lIns="91440" tIns="45720" rIns="91440" bIns="45720" anchor="t" anchorCtr="0" upright="1">
              <a:noAutofit/>
            </a:bodyPr>
            <a:lstStyle/>
            <a:p>
              <a:pPr algn="ctr">
                <a:lnSpc>
                  <a:spcPct val="115000"/>
                </a:lnSpc>
                <a:spcAft>
                  <a:spcPts val="1000"/>
                </a:spcAft>
              </a:pPr>
              <a:r>
                <a:rPr lang="el-GR"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ΒΕΛΤΙΩΜΕΝΗ ΠΑΡΑΓΩΓΙΚΟΤΗΤΑ</a:t>
              </a:r>
              <a:endParaRPr lang="en-GB" sz="11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l-GR"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35" name="Line 18">
              <a:extLst>
                <a:ext uri="{FF2B5EF4-FFF2-40B4-BE49-F238E27FC236}">
                  <a16:creationId xmlns="" xmlns:a16="http://schemas.microsoft.com/office/drawing/2014/main" id="{A0F099AB-ABCD-4D88-9F98-08308F789003}"/>
                </a:ext>
              </a:extLst>
            </p:cNvPr>
            <p:cNvCxnSpPr/>
            <p:nvPr/>
          </p:nvCxnSpPr>
          <p:spPr bwMode="auto">
            <a:xfrm>
              <a:off x="1296" y="816"/>
              <a:ext cx="24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 name="Line 19">
              <a:extLst>
                <a:ext uri="{FF2B5EF4-FFF2-40B4-BE49-F238E27FC236}">
                  <a16:creationId xmlns="" xmlns:a16="http://schemas.microsoft.com/office/drawing/2014/main" id="{EDBD6187-5A00-4908-94F1-88CD08D6AD9E}"/>
                </a:ext>
              </a:extLst>
            </p:cNvPr>
            <p:cNvCxnSpPr/>
            <p:nvPr/>
          </p:nvCxnSpPr>
          <p:spPr bwMode="auto">
            <a:xfrm>
              <a:off x="2640" y="816"/>
              <a:ext cx="24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 name="Line 20">
              <a:extLst>
                <a:ext uri="{FF2B5EF4-FFF2-40B4-BE49-F238E27FC236}">
                  <a16:creationId xmlns="" xmlns:a16="http://schemas.microsoft.com/office/drawing/2014/main" id="{6E0A359B-FFDE-44B4-9174-2D0CEF101CEF}"/>
                </a:ext>
              </a:extLst>
            </p:cNvPr>
            <p:cNvCxnSpPr/>
            <p:nvPr/>
          </p:nvCxnSpPr>
          <p:spPr bwMode="auto">
            <a:xfrm>
              <a:off x="1392" y="1584"/>
              <a:ext cx="38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Line 21">
              <a:extLst>
                <a:ext uri="{FF2B5EF4-FFF2-40B4-BE49-F238E27FC236}">
                  <a16:creationId xmlns="" xmlns:a16="http://schemas.microsoft.com/office/drawing/2014/main" id="{AA3F9449-9565-4BB6-982A-95AEBD229FE4}"/>
                </a:ext>
              </a:extLst>
            </p:cNvPr>
            <p:cNvCxnSpPr/>
            <p:nvPr/>
          </p:nvCxnSpPr>
          <p:spPr bwMode="auto">
            <a:xfrm>
              <a:off x="2496" y="1584"/>
              <a:ext cx="19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 name="Line 22">
              <a:extLst>
                <a:ext uri="{FF2B5EF4-FFF2-40B4-BE49-F238E27FC236}">
                  <a16:creationId xmlns="" xmlns:a16="http://schemas.microsoft.com/office/drawing/2014/main" id="{519FF7DF-F613-46AA-87C2-DBE84499CDEE}"/>
                </a:ext>
              </a:extLst>
            </p:cNvPr>
            <p:cNvCxnSpPr/>
            <p:nvPr/>
          </p:nvCxnSpPr>
          <p:spPr bwMode="auto">
            <a:xfrm>
              <a:off x="288" y="1536"/>
              <a:ext cx="14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23">
              <a:extLst>
                <a:ext uri="{FF2B5EF4-FFF2-40B4-BE49-F238E27FC236}">
                  <a16:creationId xmlns="" xmlns:a16="http://schemas.microsoft.com/office/drawing/2014/main" id="{993E7634-A77C-451A-992E-F3F238823A4C}"/>
                </a:ext>
              </a:extLst>
            </p:cNvPr>
            <p:cNvCxnSpPr/>
            <p:nvPr/>
          </p:nvCxnSpPr>
          <p:spPr bwMode="auto">
            <a:xfrm>
              <a:off x="288" y="2304"/>
              <a:ext cx="24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24">
              <a:extLst>
                <a:ext uri="{FF2B5EF4-FFF2-40B4-BE49-F238E27FC236}">
                  <a16:creationId xmlns="" xmlns:a16="http://schemas.microsoft.com/office/drawing/2014/main" id="{103A1DBE-6677-48F9-9BF0-8678DBBE4E28}"/>
                </a:ext>
              </a:extLst>
            </p:cNvPr>
            <p:cNvCxnSpPr/>
            <p:nvPr/>
          </p:nvCxnSpPr>
          <p:spPr bwMode="auto">
            <a:xfrm>
              <a:off x="3840" y="1584"/>
              <a:ext cx="14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2" name="Line 25">
              <a:extLst>
                <a:ext uri="{FF2B5EF4-FFF2-40B4-BE49-F238E27FC236}">
                  <a16:creationId xmlns="" xmlns:a16="http://schemas.microsoft.com/office/drawing/2014/main" id="{AD51B8CB-E7BB-4C5B-9B9A-E56FF411ECA1}"/>
                </a:ext>
              </a:extLst>
            </p:cNvPr>
            <p:cNvCxnSpPr/>
            <p:nvPr/>
          </p:nvCxnSpPr>
          <p:spPr bwMode="auto">
            <a:xfrm>
              <a:off x="3600" y="816"/>
              <a:ext cx="336"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3" name="Line 26">
              <a:extLst>
                <a:ext uri="{FF2B5EF4-FFF2-40B4-BE49-F238E27FC236}">
                  <a16:creationId xmlns="" xmlns:a16="http://schemas.microsoft.com/office/drawing/2014/main" id="{7E10B689-1AD4-4F92-97C0-5609DFA6DA8E}"/>
                </a:ext>
              </a:extLst>
            </p:cNvPr>
            <p:cNvCxnSpPr/>
            <p:nvPr/>
          </p:nvCxnSpPr>
          <p:spPr bwMode="auto">
            <a:xfrm>
              <a:off x="3936" y="816"/>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44" name="Line 27">
              <a:extLst>
                <a:ext uri="{FF2B5EF4-FFF2-40B4-BE49-F238E27FC236}">
                  <a16:creationId xmlns="" xmlns:a16="http://schemas.microsoft.com/office/drawing/2014/main" id="{1C75D035-EC44-466B-902A-CA727040EBD8}"/>
                </a:ext>
              </a:extLst>
            </p:cNvPr>
            <p:cNvCxnSpPr/>
            <p:nvPr/>
          </p:nvCxnSpPr>
          <p:spPr bwMode="auto">
            <a:xfrm flipH="1">
              <a:off x="288" y="1152"/>
              <a:ext cx="364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45" name="Line 28">
              <a:extLst>
                <a:ext uri="{FF2B5EF4-FFF2-40B4-BE49-F238E27FC236}">
                  <a16:creationId xmlns="" xmlns:a16="http://schemas.microsoft.com/office/drawing/2014/main" id="{957FABA3-4AA1-4D48-A297-A023E2DDBEBC}"/>
                </a:ext>
              </a:extLst>
            </p:cNvPr>
            <p:cNvCxnSpPr/>
            <p:nvPr/>
          </p:nvCxnSpPr>
          <p:spPr bwMode="auto">
            <a:xfrm>
              <a:off x="288" y="1152"/>
              <a:ext cx="0" cy="3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46" name="Line 29">
              <a:extLst>
                <a:ext uri="{FF2B5EF4-FFF2-40B4-BE49-F238E27FC236}">
                  <a16:creationId xmlns="" xmlns:a16="http://schemas.microsoft.com/office/drawing/2014/main" id="{6DDFEF29-D1BB-43E1-958B-F3397ED35B3C}"/>
                </a:ext>
              </a:extLst>
            </p:cNvPr>
            <p:cNvCxnSpPr/>
            <p:nvPr/>
          </p:nvCxnSpPr>
          <p:spPr bwMode="auto">
            <a:xfrm>
              <a:off x="3984" y="1584"/>
              <a:ext cx="0" cy="33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47" name="Line 30">
              <a:extLst>
                <a:ext uri="{FF2B5EF4-FFF2-40B4-BE49-F238E27FC236}">
                  <a16:creationId xmlns="" xmlns:a16="http://schemas.microsoft.com/office/drawing/2014/main" id="{2AD885BA-CBC3-4289-B198-C43C184E0D64}"/>
                </a:ext>
              </a:extLst>
            </p:cNvPr>
            <p:cNvCxnSpPr/>
            <p:nvPr/>
          </p:nvCxnSpPr>
          <p:spPr bwMode="auto">
            <a:xfrm flipH="1">
              <a:off x="288" y="1920"/>
              <a:ext cx="369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48" name="Line 31">
              <a:extLst>
                <a:ext uri="{FF2B5EF4-FFF2-40B4-BE49-F238E27FC236}">
                  <a16:creationId xmlns="" xmlns:a16="http://schemas.microsoft.com/office/drawing/2014/main" id="{983E0FAF-3781-4070-91EB-1A4B2DFEA4ED}"/>
                </a:ext>
              </a:extLst>
            </p:cNvPr>
            <p:cNvCxnSpPr/>
            <p:nvPr/>
          </p:nvCxnSpPr>
          <p:spPr bwMode="auto">
            <a:xfrm>
              <a:off x="288" y="1920"/>
              <a:ext cx="0" cy="38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49" name="Text Box 32">
              <a:extLst>
                <a:ext uri="{FF2B5EF4-FFF2-40B4-BE49-F238E27FC236}">
                  <a16:creationId xmlns="" xmlns:a16="http://schemas.microsoft.com/office/drawing/2014/main" id="{732D47E0-9C2D-4EC0-8381-266F080D4AA3}"/>
                </a:ext>
              </a:extLst>
            </p:cNvPr>
            <p:cNvSpPr txBox="1">
              <a:spLocks noChangeArrowheads="1"/>
            </p:cNvSpPr>
            <p:nvPr/>
          </p:nvSpPr>
          <p:spPr bwMode="auto">
            <a:xfrm>
              <a:off x="504" y="1310"/>
              <a:ext cx="864" cy="415"/>
            </a:xfrm>
            <a:prstGeom prst="rect">
              <a:avLst/>
            </a:prstGeom>
            <a:solidFill>
              <a:srgbClr val="99CCFF"/>
            </a:solidFill>
            <a:ln w="19050">
              <a:miter lim="800000"/>
              <a:headEnd/>
              <a:tailEnd/>
            </a:ln>
            <a:scene3d>
              <a:camera prst="legacyObliqueTopLeft"/>
              <a:lightRig rig="legacyFlat3" dir="t"/>
            </a:scene3d>
            <a:sp3d extrusionH="430200" prstMaterial="legacyMatte">
              <a:bevelT w="13500" h="13500" prst="angle"/>
              <a:bevelB w="13500" h="13500" prst="angle"/>
              <a:extrusionClr>
                <a:srgbClr val="99CCFF"/>
              </a:extrusionClr>
            </a:sp3d>
          </p:spPr>
          <p:txBody>
            <a:bodyPr rot="0" vert="horz" wrap="square" lIns="91440" tIns="45720" rIns="91440" bIns="45720" anchor="t" anchorCtr="0" upright="1">
              <a:noAutofit/>
            </a:bodyPr>
            <a:lstStyle/>
            <a:p>
              <a:pPr algn="ctr">
                <a:lnSpc>
                  <a:spcPct val="115000"/>
                </a:lnSpc>
                <a:spcAft>
                  <a:spcPts val="1000"/>
                </a:spcAft>
              </a:pPr>
              <a:r>
                <a:rPr lang="el-GR" sz="11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ΙΚΑΝΑ ΒΡΑΒΕΙΑ ΔΙΑΓΩΝΙΣΜΟΥ</a:t>
              </a:r>
              <a:endParaRPr lang="en-GB" sz="110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0" name="Text Box 33">
              <a:extLst>
                <a:ext uri="{FF2B5EF4-FFF2-40B4-BE49-F238E27FC236}">
                  <a16:creationId xmlns="" xmlns:a16="http://schemas.microsoft.com/office/drawing/2014/main" id="{A54AB849-7004-47AE-B755-FF955EEE6DE6}"/>
                </a:ext>
              </a:extLst>
            </p:cNvPr>
            <p:cNvSpPr txBox="1">
              <a:spLocks noChangeArrowheads="1"/>
            </p:cNvSpPr>
            <p:nvPr/>
          </p:nvSpPr>
          <p:spPr bwMode="auto">
            <a:xfrm>
              <a:off x="2778" y="1344"/>
              <a:ext cx="1056" cy="480"/>
            </a:xfrm>
            <a:prstGeom prst="rect">
              <a:avLst/>
            </a:prstGeom>
            <a:solidFill>
              <a:srgbClr val="99CCFF"/>
            </a:solidFill>
            <a:ln w="19050">
              <a:miter lim="800000"/>
              <a:headEnd/>
              <a:tailEnd/>
            </a:ln>
            <a:scene3d>
              <a:camera prst="legacyObliqueTopLeft"/>
              <a:lightRig rig="legacyFlat3" dir="t"/>
            </a:scene3d>
            <a:sp3d extrusionH="430200" prstMaterial="legacyMatte">
              <a:bevelT w="13500" h="13500" prst="angle"/>
              <a:bevelB w="13500" h="13500" prst="angle"/>
              <a:extrusionClr>
                <a:srgbClr val="99CCFF"/>
              </a:extrusionClr>
            </a:sp3d>
          </p:spPr>
          <p:txBody>
            <a:bodyPr rot="0" vert="horz" wrap="square" lIns="91440" tIns="45720" rIns="91440" bIns="45720" anchor="t" anchorCtr="0" upright="1">
              <a:noAutofit/>
            </a:bodyPr>
            <a:lstStyle/>
            <a:p>
              <a:pPr algn="ctr">
                <a:lnSpc>
                  <a:spcPct val="115000"/>
                </a:lnSpc>
                <a:spcAft>
                  <a:spcPts val="1000"/>
                </a:spcAft>
              </a:pPr>
              <a:r>
                <a:rPr lang="el-GR"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ΒΕΛΤΙΩΜΕΝΗ ΠΑΡΑΓΩΓΙΚΟΤΗΤΑ</a:t>
              </a:r>
              <a:endParaRPr lang="en-GB" sz="11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3" name="Ορθογώνιο 2"/>
          <p:cNvSpPr/>
          <p:nvPr/>
        </p:nvSpPr>
        <p:spPr>
          <a:xfrm>
            <a:off x="2520952" y="894738"/>
            <a:ext cx="1636987" cy="523220"/>
          </a:xfrm>
          <a:prstGeom prst="rect">
            <a:avLst/>
          </a:prstGeom>
        </p:spPr>
        <p:txBody>
          <a:bodyPr wrap="none">
            <a:spAutoFit/>
          </a:bodyPr>
          <a:lstStyle/>
          <a:p>
            <a:r>
              <a:rPr lang="en-US" sz="2800" b="1" kern="0" dirty="0">
                <a:solidFill>
                  <a:sysClr val="windowText" lastClr="000000"/>
                </a:solidFill>
              </a:rPr>
              <a:t>Deming</a:t>
            </a:r>
            <a:endParaRPr lang="el-GR" sz="2800" dirty="0"/>
          </a:p>
        </p:txBody>
      </p:sp>
    </p:spTree>
    <p:extLst>
      <p:ext uri="{BB962C8B-B14F-4D97-AF65-F5344CB8AC3E}">
        <p14:creationId xmlns:p14="http://schemas.microsoft.com/office/powerpoint/2010/main" val="3921247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xEl>
                                              <p:pRg st="7" end="7"/>
                                            </p:txEl>
                                          </p:spTgt>
                                        </p:tgtEl>
                                        <p:attrNameLst>
                                          <p:attrName>style.visibility</p:attrName>
                                        </p:attrNameLst>
                                      </p:cBhvr>
                                      <p:to>
                                        <p:strVal val="visible"/>
                                      </p:to>
                                    </p:set>
                                    <p:animEffect transition="in" filter="circle(in)">
                                      <p:cBhvr>
                                        <p:cTn id="17" dur="2000"/>
                                        <p:tgtEl>
                                          <p:spTgt spid="10">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 calcmode="lin" valueType="num">
                                      <p:cBhvr>
                                        <p:cTn id="24" dur="1000" fill="hold"/>
                                        <p:tgtEl>
                                          <p:spTgt spid="20"/>
                                        </p:tgtEl>
                                        <p:attrNameLst>
                                          <p:attrName>style.rotation</p:attrName>
                                        </p:attrNameLst>
                                      </p:cBhvr>
                                      <p:tavLst>
                                        <p:tav tm="0">
                                          <p:val>
                                            <p:fltVal val="90"/>
                                          </p:val>
                                        </p:tav>
                                        <p:tav tm="100000">
                                          <p:val>
                                            <p:fltVal val="0"/>
                                          </p:val>
                                        </p:tav>
                                      </p:tavLst>
                                    </p:anim>
                                    <p:animEffect transition="in" filter="fade">
                                      <p:cBhvr>
                                        <p:cTn id="25" dur="1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1000" fill="hold"/>
                                        <p:tgtEl>
                                          <p:spTgt spid="29"/>
                                        </p:tgtEl>
                                        <p:attrNameLst>
                                          <p:attrName>ppt_w</p:attrName>
                                        </p:attrNameLst>
                                      </p:cBhvr>
                                      <p:tavLst>
                                        <p:tav tm="0">
                                          <p:val>
                                            <p:fltVal val="0"/>
                                          </p:val>
                                        </p:tav>
                                        <p:tav tm="100000">
                                          <p:val>
                                            <p:strVal val="#ppt_w"/>
                                          </p:val>
                                        </p:tav>
                                      </p:tavLst>
                                    </p:anim>
                                    <p:anim calcmode="lin" valueType="num">
                                      <p:cBhvr>
                                        <p:cTn id="31" dur="1000" fill="hold"/>
                                        <p:tgtEl>
                                          <p:spTgt spid="29"/>
                                        </p:tgtEl>
                                        <p:attrNameLst>
                                          <p:attrName>ppt_h</p:attrName>
                                        </p:attrNameLst>
                                      </p:cBhvr>
                                      <p:tavLst>
                                        <p:tav tm="0">
                                          <p:val>
                                            <p:fltVal val="0"/>
                                          </p:val>
                                        </p:tav>
                                        <p:tav tm="100000">
                                          <p:val>
                                            <p:strVal val="#ppt_h"/>
                                          </p:val>
                                        </p:tav>
                                      </p:tavLst>
                                    </p:anim>
                                    <p:anim calcmode="lin" valueType="num">
                                      <p:cBhvr>
                                        <p:cTn id="32" dur="1000" fill="hold"/>
                                        <p:tgtEl>
                                          <p:spTgt spid="29"/>
                                        </p:tgtEl>
                                        <p:attrNameLst>
                                          <p:attrName>style.rotation</p:attrName>
                                        </p:attrNameLst>
                                      </p:cBhvr>
                                      <p:tavLst>
                                        <p:tav tm="0">
                                          <p:val>
                                            <p:fltVal val="90"/>
                                          </p:val>
                                        </p:tav>
                                        <p:tav tm="100000">
                                          <p:val>
                                            <p:fltVal val="0"/>
                                          </p:val>
                                        </p:tav>
                                      </p:tavLst>
                                    </p:anim>
                                    <p:animEffect transition="in" filter="fade">
                                      <p:cBhvr>
                                        <p:cTn id="3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xmlns="" id="{29EF02AB-6F2B-4516-8DE5-240B83265645}"/>
              </a:ext>
            </a:extLst>
          </p:cNvPr>
          <p:cNvSpPr>
            <a:spLocks noGrp="1"/>
          </p:cNvSpPr>
          <p:nvPr>
            <p:ph type="sldNum" sz="quarter" idx="12"/>
          </p:nvPr>
        </p:nvSpPr>
        <p:spPr/>
        <p:txBody>
          <a:bodyPr/>
          <a:lstStyle/>
          <a:p>
            <a:fld id="{61C44E05-631C-4892-B577-17C57620ECE9}" type="slidenum">
              <a:rPr lang="en-US" smtClean="0"/>
              <a:pPr/>
              <a:t>17</a:t>
            </a:fld>
            <a:endParaRPr lang="en-US"/>
          </a:p>
        </p:txBody>
      </p:sp>
      <p:sp>
        <p:nvSpPr>
          <p:cNvPr id="7" name="Content Placeholder 2">
            <a:extLst>
              <a:ext uri="{FF2B5EF4-FFF2-40B4-BE49-F238E27FC236}">
                <a16:creationId xmlns="" xmlns:a16="http://schemas.microsoft.com/office/drawing/2014/main" id="{B5A1D587-4CC0-4DD7-B2B6-CA6B00FF8014}"/>
              </a:ext>
            </a:extLst>
          </p:cNvPr>
          <p:cNvSpPr>
            <a:spLocks noGrp="1"/>
          </p:cNvSpPr>
          <p:nvPr>
            <p:ph idx="1"/>
          </p:nvPr>
        </p:nvSpPr>
        <p:spPr>
          <a:xfrm>
            <a:off x="971600" y="2420888"/>
            <a:ext cx="5832648" cy="3456384"/>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None/>
              <a:tabLst/>
              <a:defRPr/>
            </a:pPr>
            <a:r>
              <a:rPr kumimoji="0" lang="el-GR" sz="2000" b="1" i="0" u="none" strike="noStrike" kern="0" cap="none" spc="0" normalizeH="0" baseline="0" noProof="0" dirty="0">
                <a:ln>
                  <a:noFill/>
                </a:ln>
                <a:solidFill>
                  <a:sysClr val="windowText" lastClr="000000"/>
                </a:solidFill>
                <a:effectLst/>
                <a:uLnTx/>
                <a:uFillTx/>
              </a:rPr>
              <a:t>5 θανάσιμες ασθένειες </a:t>
            </a:r>
            <a:r>
              <a:rPr kumimoji="0" lang="el-GR" sz="2000" b="1" i="0" u="none" strike="noStrike" kern="0" cap="none" spc="0" normalizeH="0" baseline="0" noProof="0" dirty="0" smtClean="0">
                <a:ln>
                  <a:noFill/>
                </a:ln>
                <a:solidFill>
                  <a:sysClr val="windowText" lastClr="000000"/>
                </a:solidFill>
                <a:effectLst/>
                <a:uLnTx/>
                <a:uFillTx/>
              </a:rPr>
              <a:t>κατά τον</a:t>
            </a:r>
            <a:r>
              <a:rPr kumimoji="0" lang="el-GR" sz="2000" b="1" i="0" u="none" strike="noStrike" kern="0" cap="none" spc="0" normalizeH="0" noProof="0" dirty="0" smtClean="0">
                <a:ln>
                  <a:noFill/>
                </a:ln>
                <a:solidFill>
                  <a:sysClr val="windowText" lastClr="000000"/>
                </a:solidFill>
                <a:effectLst/>
                <a:uLnTx/>
                <a:uFillTx/>
              </a:rPr>
              <a:t> </a:t>
            </a:r>
            <a:r>
              <a:rPr kumimoji="0" lang="en-US" sz="2000" b="1" i="0" u="none" strike="noStrike" kern="0" cap="none" spc="0" normalizeH="0" noProof="0" dirty="0" smtClean="0">
                <a:ln>
                  <a:noFill/>
                </a:ln>
                <a:solidFill>
                  <a:sysClr val="windowText" lastClr="000000"/>
                </a:solidFill>
                <a:effectLst/>
                <a:uLnTx/>
                <a:uFillTx/>
              </a:rPr>
              <a:t>Deming</a:t>
            </a:r>
            <a:r>
              <a:rPr kumimoji="0" lang="el-GR" sz="2000" b="1" i="0" u="none" strike="noStrike" kern="0" cap="none" spc="0" normalizeH="0" baseline="0" noProof="0" dirty="0" smtClean="0">
                <a:ln>
                  <a:noFill/>
                </a:ln>
                <a:solidFill>
                  <a:sysClr val="windowText" lastClr="000000"/>
                </a:solidFill>
                <a:effectLst/>
                <a:uLnTx/>
                <a:uFillTx/>
              </a:rPr>
              <a:t> </a:t>
            </a:r>
            <a:endParaRPr kumimoji="0" lang="el-GR" sz="2000" b="1" i="0" u="none" strike="noStrike" kern="0" cap="none" spc="0" normalizeH="0" baseline="0" noProof="0" dirty="0">
              <a:ln>
                <a:noFill/>
              </a:ln>
              <a:solidFill>
                <a:sysClr val="windowText" lastClr="000000"/>
              </a:solidFill>
              <a:effectLst/>
              <a:uLnTx/>
              <a:uFillTx/>
            </a:endParaRPr>
          </a:p>
          <a:p>
            <a:pPr marL="82296" marR="0" lvl="0" indent="0" defTabSz="914400" eaLnBrk="1" fontAlgn="auto" latinLnBrk="0" hangingPunct="1">
              <a:lnSpc>
                <a:spcPct val="100000"/>
              </a:lnSpc>
              <a:spcBef>
                <a:spcPts val="0"/>
              </a:spcBef>
              <a:spcAft>
                <a:spcPts val="0"/>
              </a:spcAft>
              <a:buClrTx/>
              <a:buSzTx/>
              <a:buFontTx/>
              <a:buNone/>
              <a:tabLst/>
              <a:defRPr/>
            </a:pPr>
            <a:endParaRPr kumimoji="0" lang="el-GR" sz="2000" b="1" i="0" u="none" strike="noStrike" kern="0" cap="none" spc="0" normalizeH="0" baseline="0" noProof="0" dirty="0">
              <a:ln>
                <a:noFill/>
              </a:ln>
              <a:solidFill>
                <a:sysClr val="windowText" lastClr="000000"/>
              </a:solidFill>
              <a:effectLst/>
              <a:uLnTx/>
              <a:uFillTx/>
            </a:endParaRPr>
          </a:p>
          <a:p>
            <a:pPr marL="596646"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l-GR" sz="2000" b="0" i="0" u="none" strike="noStrike" kern="0" cap="none" spc="0" normalizeH="0" baseline="0" noProof="0" dirty="0">
                <a:ln>
                  <a:noFill/>
                </a:ln>
                <a:solidFill>
                  <a:sysClr val="windowText" lastClr="000000"/>
                </a:solidFill>
                <a:effectLst/>
                <a:uLnTx/>
                <a:uFillTx/>
              </a:rPr>
              <a:t>Έλλειψη σταθερότητας σκοπού.</a:t>
            </a:r>
          </a:p>
          <a:p>
            <a:pPr marL="596646"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l-GR" sz="2000" b="0" i="0" u="none" strike="noStrike" kern="0" cap="none" spc="0" normalizeH="0" baseline="0" noProof="0" dirty="0">
                <a:ln>
                  <a:noFill/>
                </a:ln>
                <a:solidFill>
                  <a:sysClr val="windowText" lastClr="000000"/>
                </a:solidFill>
                <a:effectLst/>
                <a:uLnTx/>
                <a:uFillTx/>
              </a:rPr>
              <a:t>Έμφαση στα βραχυπρόθεσμα οφέλη.</a:t>
            </a:r>
          </a:p>
          <a:p>
            <a:pPr marL="596646"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l-GR" sz="2000" b="0" i="0" u="none" strike="noStrike" kern="0" cap="none" spc="0" normalizeH="0" baseline="0" noProof="0" dirty="0">
                <a:ln>
                  <a:noFill/>
                </a:ln>
                <a:solidFill>
                  <a:sysClr val="windowText" lastClr="000000"/>
                </a:solidFill>
                <a:effectLst/>
                <a:uLnTx/>
                <a:uFillTx/>
              </a:rPr>
              <a:t>Αξιολόγηση της απόδοσης – επίδοσης.</a:t>
            </a:r>
          </a:p>
          <a:p>
            <a:pPr marL="596646"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l-GR" sz="2000" b="0" i="0" u="none" strike="noStrike" kern="0" cap="none" spc="0" normalizeH="0" baseline="0" noProof="0" dirty="0">
                <a:ln>
                  <a:noFill/>
                </a:ln>
                <a:solidFill>
                  <a:sysClr val="windowText" lastClr="000000"/>
                </a:solidFill>
                <a:effectLst/>
                <a:uLnTx/>
                <a:uFillTx/>
              </a:rPr>
              <a:t>Μετακίνηση των μάνατζερ.</a:t>
            </a:r>
          </a:p>
          <a:p>
            <a:pPr marL="596646"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l-GR" sz="2000" b="0" i="0" u="none" strike="noStrike" kern="0" cap="none" spc="0" normalizeH="0" baseline="0" noProof="0" dirty="0">
                <a:ln>
                  <a:noFill/>
                </a:ln>
                <a:solidFill>
                  <a:sysClr val="windowText" lastClr="000000"/>
                </a:solidFill>
                <a:effectLst/>
                <a:uLnTx/>
                <a:uFillTx/>
              </a:rPr>
              <a:t>Διοίκηση της επιχείρησης με τη χρησιμοποίηση ορατών μόνο αριθμών.</a:t>
            </a:r>
            <a:endParaRPr kumimoji="0" lang="en-US" sz="2000" b="1" i="0" u="none" strike="noStrike" kern="0" cap="none" spc="0" normalizeH="0" baseline="0" noProof="0" dirty="0">
              <a:ln>
                <a:noFill/>
              </a:ln>
              <a:solidFill>
                <a:sysClr val="windowText" lastClr="000000"/>
              </a:solidFill>
              <a:effectLst/>
              <a:uLnTx/>
              <a:uFillTx/>
            </a:endParaRPr>
          </a:p>
        </p:txBody>
      </p:sp>
      <p:pic>
        <p:nvPicPr>
          <p:cNvPr id="11" name="Picture 10">
            <a:extLst>
              <a:ext uri="{FF2B5EF4-FFF2-40B4-BE49-F238E27FC236}">
                <a16:creationId xmlns="" xmlns:a16="http://schemas.microsoft.com/office/drawing/2014/main" id="{5D92CB1D-96B7-44CD-AFEE-F7D11EE9FC29}"/>
              </a:ext>
            </a:extLst>
          </p:cNvPr>
          <p:cNvPicPr>
            <a:picLocks noChangeAspect="1"/>
          </p:cNvPicPr>
          <p:nvPr/>
        </p:nvPicPr>
        <p:blipFill>
          <a:blip r:embed="rId2"/>
          <a:stretch>
            <a:fillRect/>
          </a:stretch>
        </p:blipFill>
        <p:spPr>
          <a:xfrm>
            <a:off x="6228184" y="4365104"/>
            <a:ext cx="2027572" cy="1775842"/>
          </a:xfrm>
          <a:prstGeom prst="rect">
            <a:avLst/>
          </a:prstGeom>
        </p:spPr>
      </p:pic>
    </p:spTree>
    <p:extLst>
      <p:ext uri="{BB962C8B-B14F-4D97-AF65-F5344CB8AC3E}">
        <p14:creationId xmlns:p14="http://schemas.microsoft.com/office/powerpoint/2010/main" val="2260321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p:cTn id="12"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2" end="2"/>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 calcmode="lin" valueType="num">
                                      <p:cBhvr>
                                        <p:cTn id="1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21" dur="1000"/>
                                        <p:tgtEl>
                                          <p:spTgt spid="7">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 calcmode="lin" valueType="num">
                                      <p:cBhvr>
                                        <p:cTn id="24"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26"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27" dur="1000"/>
                                        <p:tgtEl>
                                          <p:spTgt spid="7">
                                            <p:txEl>
                                              <p:pRg st="4" end="4"/>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 calcmode="lin" valueType="num">
                                      <p:cBhvr>
                                        <p:cTn id="30"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5" end="5"/>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 calcmode="lin" valueType="num">
                                      <p:cBhvr>
                                        <p:cTn id="36"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38"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39"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Πότε χρησιμοποιώ τον κύκλο του </a:t>
            </a:r>
            <a:r>
              <a:rPr lang="en-US" dirty="0" smtClean="0"/>
              <a:t>Deming</a:t>
            </a:r>
            <a:endParaRPr lang="el-GR" dirty="0"/>
          </a:p>
        </p:txBody>
      </p:sp>
      <p:sp>
        <p:nvSpPr>
          <p:cNvPr id="3" name="Θέση περιεχομένου 2"/>
          <p:cNvSpPr>
            <a:spLocks noGrp="1"/>
          </p:cNvSpPr>
          <p:nvPr>
            <p:ph idx="1"/>
          </p:nvPr>
        </p:nvSpPr>
        <p:spPr>
          <a:xfrm>
            <a:off x="457200" y="2636912"/>
            <a:ext cx="8229600" cy="3555840"/>
          </a:xfrm>
        </p:spPr>
        <p:txBody>
          <a:bodyPr>
            <a:normAutofit/>
          </a:bodyPr>
          <a:lstStyle/>
          <a:p>
            <a:r>
              <a:rPr lang="el-GR" sz="2000" dirty="0" smtClean="0"/>
              <a:t>Τι θέλουμε να πετύχουμε ? </a:t>
            </a:r>
          </a:p>
          <a:p>
            <a:r>
              <a:rPr lang="el-GR" sz="2000" dirty="0" smtClean="0"/>
              <a:t>Πως αυτό συνδέεται με τον υψηλότερο στόχο του οργανισμού</a:t>
            </a:r>
            <a:r>
              <a:rPr lang="en-US" sz="2000" dirty="0" smtClean="0"/>
              <a:t>? </a:t>
            </a:r>
          </a:p>
          <a:p>
            <a:r>
              <a:rPr lang="el-GR" sz="2000" dirty="0" smtClean="0"/>
              <a:t>Ποιος/οι αναμένεται να επηρεαστούν?</a:t>
            </a:r>
            <a:endParaRPr lang="en-US" sz="2000" dirty="0" smtClean="0"/>
          </a:p>
          <a:p>
            <a:r>
              <a:rPr lang="el-GR" sz="2000" dirty="0" smtClean="0"/>
              <a:t>Που θα συμβεί</a:t>
            </a:r>
            <a:r>
              <a:rPr lang="en-US" sz="2000" dirty="0" smtClean="0"/>
              <a:t>? </a:t>
            </a:r>
            <a:endParaRPr lang="en-US" sz="2000" dirty="0"/>
          </a:p>
          <a:p>
            <a:r>
              <a:rPr lang="el-GR" sz="2000" dirty="0" smtClean="0"/>
              <a:t>Πότε θα συμβεί</a:t>
            </a:r>
            <a:r>
              <a:rPr lang="en-US" sz="2000" dirty="0" smtClean="0"/>
              <a:t>? </a:t>
            </a:r>
            <a:endParaRPr lang="en-US" sz="2000" dirty="0"/>
          </a:p>
          <a:p>
            <a:r>
              <a:rPr lang="el-GR" sz="2000" dirty="0" smtClean="0"/>
              <a:t>Ποια είναι η αναλυτική βήμα-βήμα διαδικασία υλοποίησης ?</a:t>
            </a:r>
          </a:p>
          <a:p>
            <a:r>
              <a:rPr lang="el-GR" sz="2000" dirty="0" smtClean="0"/>
              <a:t>Πως μπορούμε να μετρήσουμε την βελτίωση που επέφερε και σε τι βαθμό?</a:t>
            </a:r>
          </a:p>
        </p:txBody>
      </p:sp>
      <p:sp>
        <p:nvSpPr>
          <p:cNvPr id="5" name="Θέση αριθμού διαφάνειας 4"/>
          <p:cNvSpPr>
            <a:spLocks noGrp="1"/>
          </p:cNvSpPr>
          <p:nvPr>
            <p:ph type="sldNum" sz="quarter" idx="12"/>
          </p:nvPr>
        </p:nvSpPr>
        <p:spPr/>
        <p:txBody>
          <a:bodyPr/>
          <a:lstStyle/>
          <a:p>
            <a:fld id="{61C44E05-631C-4892-B577-17C57620ECE9}" type="slidenum">
              <a:rPr lang="en-US" smtClean="0"/>
              <a:pPr/>
              <a:t>18</a:t>
            </a:fld>
            <a:endParaRPr lang="en-US"/>
          </a:p>
        </p:txBody>
      </p:sp>
    </p:spTree>
    <p:extLst>
      <p:ext uri="{BB962C8B-B14F-4D97-AF65-F5344CB8AC3E}">
        <p14:creationId xmlns:p14="http://schemas.microsoft.com/office/powerpoint/2010/main" val="57686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xmlns="" id="{29EF02AB-6F2B-4516-8DE5-240B83265645}"/>
              </a:ext>
            </a:extLst>
          </p:cNvPr>
          <p:cNvSpPr>
            <a:spLocks noGrp="1"/>
          </p:cNvSpPr>
          <p:nvPr>
            <p:ph type="sldNum" sz="quarter" idx="12"/>
          </p:nvPr>
        </p:nvSpPr>
        <p:spPr/>
        <p:txBody>
          <a:bodyPr/>
          <a:lstStyle/>
          <a:p>
            <a:fld id="{61C44E05-631C-4892-B577-17C57620ECE9}" type="slidenum">
              <a:rPr lang="en-US" smtClean="0"/>
              <a:pPr/>
              <a:t>19</a:t>
            </a:fld>
            <a:endParaRPr lang="en-US"/>
          </a:p>
        </p:txBody>
      </p:sp>
      <p:sp>
        <p:nvSpPr>
          <p:cNvPr id="6" name="Rectangle 5"/>
          <p:cNvSpPr/>
          <p:nvPr/>
        </p:nvSpPr>
        <p:spPr>
          <a:xfrm>
            <a:off x="7524328" y="1700808"/>
            <a:ext cx="1512168"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smtClean="0">
                <a:ln>
                  <a:noFill/>
                </a:ln>
                <a:solidFill>
                  <a:srgbClr val="002060"/>
                </a:solidFill>
                <a:effectLst>
                  <a:outerShdw blurRad="50000" dist="30000" dir="5400000" algn="tl" rotWithShape="0">
                    <a:srgbClr val="000000">
                      <a:alpha val="30000"/>
                    </a:srgbClr>
                  </a:outerShdw>
                </a:effectLst>
                <a:uLnTx/>
                <a:uFillTx/>
                <a:latin typeface="Gill Sans MT"/>
                <a:ea typeface="+mj-ea"/>
                <a:cs typeface="+mj-cs"/>
              </a:rPr>
              <a:t>Juran</a:t>
            </a:r>
            <a:endParaRPr kumimoji="0" lang="el-GR" sz="1800" b="0" i="0" u="none" strike="noStrike" kern="0" cap="none" spc="0" normalizeH="0" baseline="0" noProof="0" dirty="0" smtClean="0">
              <a:ln>
                <a:noFill/>
              </a:ln>
              <a:solidFill>
                <a:srgbClr val="002060"/>
              </a:solidFill>
              <a:effectLst/>
              <a:uLnTx/>
              <a:uFillTx/>
            </a:endParaRPr>
          </a:p>
        </p:txBody>
      </p:sp>
      <p:pic>
        <p:nvPicPr>
          <p:cNvPr id="8" name="Picture 7">
            <a:extLst>
              <a:ext uri="{FF2B5EF4-FFF2-40B4-BE49-F238E27FC236}">
                <a16:creationId xmlns="" xmlns:a16="http://schemas.microsoft.com/office/drawing/2014/main" id="{5DF4112E-C964-40E9-857D-B0083D3B7FFA}"/>
              </a:ext>
            </a:extLst>
          </p:cNvPr>
          <p:cNvPicPr>
            <a:picLocks noChangeAspect="1"/>
          </p:cNvPicPr>
          <p:nvPr/>
        </p:nvPicPr>
        <p:blipFill>
          <a:blip r:embed="rId2"/>
          <a:stretch>
            <a:fillRect/>
          </a:stretch>
        </p:blipFill>
        <p:spPr>
          <a:xfrm>
            <a:off x="7940034" y="980728"/>
            <a:ext cx="615702" cy="627900"/>
          </a:xfrm>
          <a:prstGeom prst="rect">
            <a:avLst/>
          </a:prstGeom>
        </p:spPr>
      </p:pic>
      <p:graphicFrame>
        <p:nvGraphicFramePr>
          <p:cNvPr id="9" name="Table 8">
            <a:extLst>
              <a:ext uri="{FF2B5EF4-FFF2-40B4-BE49-F238E27FC236}">
                <a16:creationId xmlns="" xmlns:a16="http://schemas.microsoft.com/office/drawing/2014/main" id="{1DB867BB-613D-4C79-A65A-76B7DCBF7DF3}"/>
              </a:ext>
            </a:extLst>
          </p:cNvPr>
          <p:cNvGraphicFramePr>
            <a:graphicFrameLocks noGrp="1"/>
          </p:cNvGraphicFramePr>
          <p:nvPr>
            <p:extLst>
              <p:ext uri="{D42A27DB-BD31-4B8C-83A1-F6EECF244321}">
                <p14:modId xmlns:p14="http://schemas.microsoft.com/office/powerpoint/2010/main" val="1427196610"/>
              </p:ext>
            </p:extLst>
          </p:nvPr>
        </p:nvGraphicFramePr>
        <p:xfrm>
          <a:off x="755574" y="1095536"/>
          <a:ext cx="6768753" cy="5577318"/>
        </p:xfrm>
        <a:graphic>
          <a:graphicData uri="http://schemas.openxmlformats.org/drawingml/2006/table">
            <a:tbl>
              <a:tblPr firstRow="1" firstCol="1" bandRow="1" bandCol="1"/>
              <a:tblGrid>
                <a:gridCol w="2945146">
                  <a:extLst>
                    <a:ext uri="{9D8B030D-6E8A-4147-A177-3AD203B41FA5}">
                      <a16:colId xmlns="" xmlns:a16="http://schemas.microsoft.com/office/drawing/2014/main" val="1877281799"/>
                    </a:ext>
                  </a:extLst>
                </a:gridCol>
                <a:gridCol w="3823607">
                  <a:extLst>
                    <a:ext uri="{9D8B030D-6E8A-4147-A177-3AD203B41FA5}">
                      <a16:colId xmlns="" xmlns:a16="http://schemas.microsoft.com/office/drawing/2014/main" val="1952197279"/>
                    </a:ext>
                  </a:extLst>
                </a:gridCol>
              </a:tblGrid>
              <a:tr h="136714">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gn="ctr">
                        <a:lnSpc>
                          <a:spcPct val="115000"/>
                        </a:lnSpc>
                        <a:spcAft>
                          <a:spcPts val="1000"/>
                        </a:spcAft>
                      </a:pPr>
                      <a:r>
                        <a:rPr lang="el-GR" sz="800" b="1" dirty="0">
                          <a:effectLst/>
                          <a:latin typeface="Calibri" panose="020F0502020204030204" pitchFamily="34" charset="0"/>
                          <a:ea typeface="Times New Roman" panose="02020603050405020304" pitchFamily="18" charset="0"/>
                          <a:cs typeface="Times New Roman" panose="02020603050405020304" pitchFamily="18" charset="0"/>
                        </a:rPr>
                        <a:t>ΦΑΣΕΙΣ</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010" marR="4901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30">
                      <a:fgClr>
                        <a:srgbClr val="FFFF00"/>
                      </a:fgClr>
                      <a:bgClr>
                        <a:srgbClr val="FFFFCA"/>
                      </a:bgClr>
                    </a:pattFill>
                  </a:tcPr>
                </a:tc>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nSpc>
                          <a:spcPct val="115000"/>
                        </a:lnSpc>
                        <a:spcBef>
                          <a:spcPts val="2400"/>
                        </a:spcBef>
                        <a:spcAft>
                          <a:spcPts val="0"/>
                        </a:spcAft>
                      </a:pPr>
                      <a:r>
                        <a:rPr lang="el-GR" sz="8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rPr>
                        <a:t>ΔΡΑΣΤΗΡΙΟΤΗΤΑ</a:t>
                      </a:r>
                      <a:endParaRPr lang="en-GB" sz="8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010" marR="490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30">
                      <a:fgClr>
                        <a:srgbClr val="FFFF00"/>
                      </a:fgClr>
                      <a:bgClr>
                        <a:srgbClr val="FFFFCA"/>
                      </a:bgClr>
                    </a:pattFill>
                  </a:tcPr>
                </a:tc>
                <a:extLst>
                  <a:ext uri="{0D108BD9-81ED-4DB2-BD59-A6C34878D82A}">
                    <a16:rowId xmlns="" xmlns:a16="http://schemas.microsoft.com/office/drawing/2014/main" val="1156782364"/>
                  </a:ext>
                </a:extLst>
              </a:tr>
              <a:tr h="1112055">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gn="just">
                        <a:lnSpc>
                          <a:spcPct val="100000"/>
                        </a:lnSpc>
                        <a:spcAft>
                          <a:spcPts val="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1. Εντοπισμός του έργου</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010" marR="49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Προτείνονται έργα</a:t>
                      </a:r>
                    </a:p>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Αξιολογούνται τα έργα</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Επιλέγεται ένα έργο</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Ερώτηση : «Πρόκειται για   βελτίωση   </a:t>
                      </a:r>
                      <a:r>
                        <a:rPr lang="el-GR" sz="1400" b="1" dirty="0" smtClean="0">
                          <a:effectLst/>
                          <a:latin typeface="Calibri" panose="020F0502020204030204" pitchFamily="34" charset="0"/>
                          <a:ea typeface="Times New Roman" panose="02020603050405020304" pitchFamily="18" charset="0"/>
                          <a:cs typeface="Times New Roman" panose="02020603050405020304" pitchFamily="18" charset="0"/>
                        </a:rPr>
                        <a:t>της</a:t>
                      </a:r>
                      <a:endPar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Aft>
                          <a:spcPts val="0"/>
                        </a:spcAft>
                        <a:tabLst>
                          <a:tab pos="151765" algn="l"/>
                        </a:tabLst>
                      </a:pP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l-GR" sz="1400" b="1" dirty="0" smtClean="0">
                          <a:effectLst/>
                          <a:latin typeface="Calibri" panose="020F0502020204030204" pitchFamily="34" charset="0"/>
                          <a:ea typeface="Times New Roman" panose="02020603050405020304" pitchFamily="18" charset="0"/>
                          <a:cs typeface="Times New Roman" panose="02020603050405020304" pitchFamily="18" charset="0"/>
                        </a:rPr>
                        <a:t> ποιότητας</a:t>
                      </a: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010" marR="49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49713190"/>
                  </a:ext>
                </a:extLst>
              </a:tr>
              <a:tr h="690144">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gn="just">
                        <a:lnSpc>
                          <a:spcPct val="100000"/>
                        </a:lnSpc>
                        <a:spcAft>
                          <a:spcPts val="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2. Ορισμός του έργου</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010" marR="49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Καταρτίζεται μια έκθεση αποστολής</a:t>
                      </a:r>
                    </a:p>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Επιλέγεται μια ομάδα</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Επαληθεύεται η αποστολή</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010" marR="49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2083192"/>
                  </a:ext>
                </a:extLst>
              </a:tr>
              <a:tr h="1243574">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gn="just">
                        <a:lnSpc>
                          <a:spcPct val="100000"/>
                        </a:lnSpc>
                        <a:spcAft>
                          <a:spcPts val="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3. Διάγνωση της αιτίας</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010" marR="49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Αναλύονται τα συμπτώματα</a:t>
                      </a:r>
                    </a:p>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Επιβεβαιώνεται / Τροποποιείται η αποστολή</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Διατυπώνονται θεωρίες</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Δοκιμάζονται οι θεωρίες</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Εντοπίζονται οι βαθύτερες αιτίες</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010" marR="49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51896678"/>
                  </a:ext>
                </a:extLst>
              </a:tr>
              <a:tr h="1243574">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gn="just">
                        <a:lnSpc>
                          <a:spcPct val="100000"/>
                        </a:lnSpc>
                        <a:spcAft>
                          <a:spcPts val="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4. Θεραπεία της αιτίας</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010" marR="49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Εντοπίζονται εναλλακτικές λύσεις</a:t>
                      </a:r>
                    </a:p>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Σχεδιάζονται έλεγχοι</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Σχεδιάζεται νοοτροπία</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Αποδεικνύεται η αποτελεσματικότητα</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Υλοποίηση</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010" marR="49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78397397"/>
                  </a:ext>
                </a:extLst>
              </a:tr>
              <a:tr h="690144">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gn="just">
                        <a:lnSpc>
                          <a:spcPct val="100000"/>
                        </a:lnSpc>
                        <a:spcAft>
                          <a:spcPts val="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5. Μονιμοποίηση των βελτιώσεων</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010" marR="49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Σχεδιάζονται αποτελεσματικοί έλεγχοι</a:t>
                      </a:r>
                    </a:p>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Παίρνονται μέτρα διασφάλισης της θεραπείας</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Εξετάζονται τα αποτελέσματα των ελέγχων</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010" marR="49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256022104"/>
                  </a:ext>
                </a:extLst>
              </a:tr>
              <a:tr h="457619">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gn="just">
                        <a:lnSpc>
                          <a:spcPct val="100000"/>
                        </a:lnSpc>
                        <a:spcAft>
                          <a:spcPts val="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6. Αναπαραγωγή και νέα εκκίνηση</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spcAft>
                          <a:spcPts val="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010" marR="49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Αναπαράγονται τα αποτελέσματα</a:t>
                      </a:r>
                    </a:p>
                    <a:p>
                      <a:pPr algn="l">
                        <a:lnSpc>
                          <a:spcPct val="100000"/>
                        </a:lnSpc>
                        <a:spcAft>
                          <a:spcPts val="0"/>
                        </a:spcAft>
                        <a:tabLst>
                          <a:tab pos="151765" algn="l"/>
                        </a:tabLs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	Προτείνονται τα νέα έργα</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010" marR="490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36653470"/>
                  </a:ext>
                </a:extLst>
              </a:tr>
            </a:tbl>
          </a:graphicData>
        </a:graphic>
      </p:graphicFrame>
    </p:spTree>
    <p:extLst>
      <p:ext uri="{BB962C8B-B14F-4D97-AF65-F5344CB8AC3E}">
        <p14:creationId xmlns:p14="http://schemas.microsoft.com/office/powerpoint/2010/main" val="748102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75774DB-FF42-4DEE-9660-E35851471D3F}"/>
              </a:ext>
            </a:extLst>
          </p:cNvPr>
          <p:cNvSpPr>
            <a:spLocks noGrp="1"/>
          </p:cNvSpPr>
          <p:nvPr>
            <p:ph type="title"/>
          </p:nvPr>
        </p:nvSpPr>
        <p:spPr/>
        <p:txBody>
          <a:bodyPr>
            <a:normAutofit/>
          </a:bodyPr>
          <a:lstStyle/>
          <a:p>
            <a:pPr algn="ctr"/>
            <a:r>
              <a:rPr lang="el-GR" sz="4400" b="1" dirty="0">
                <a:solidFill>
                  <a:srgbClr val="002060"/>
                </a:solidFill>
              </a:rPr>
              <a:t>Περιεχόμενα </a:t>
            </a:r>
          </a:p>
        </p:txBody>
      </p:sp>
      <p:sp>
        <p:nvSpPr>
          <p:cNvPr id="3" name="Θέση περιεχομένου 2">
            <a:extLst>
              <a:ext uri="{FF2B5EF4-FFF2-40B4-BE49-F238E27FC236}">
                <a16:creationId xmlns:a16="http://schemas.microsoft.com/office/drawing/2014/main" xmlns="" id="{BC34C108-7691-4E5B-A9C9-F8F563FA55DF}"/>
              </a:ext>
            </a:extLst>
          </p:cNvPr>
          <p:cNvSpPr>
            <a:spLocks noGrp="1"/>
          </p:cNvSpPr>
          <p:nvPr>
            <p:ph sz="half" idx="1"/>
          </p:nvPr>
        </p:nvSpPr>
        <p:spPr>
          <a:xfrm>
            <a:off x="457200" y="2249425"/>
            <a:ext cx="7571184" cy="3771864"/>
          </a:xfrm>
        </p:spPr>
        <p:txBody>
          <a:bodyPr>
            <a:normAutofit lnSpcReduction="10000"/>
          </a:bodyPr>
          <a:lstStyle/>
          <a:p>
            <a:pPr marL="596646" lvl="0" indent="-514350" algn="just">
              <a:spcBef>
                <a:spcPts val="600"/>
              </a:spcBef>
              <a:buClr>
                <a:srgbClr val="3891A7"/>
              </a:buClr>
              <a:buSzPct val="80000"/>
              <a:buFont typeface="Wingdings 2"/>
              <a:buAutoNum type="arabicPeriod"/>
            </a:pPr>
            <a:r>
              <a:rPr lang="el-GR" sz="2200" dirty="0" smtClean="0">
                <a:solidFill>
                  <a:prstClr val="black"/>
                </a:solidFill>
                <a:latin typeface="Corbel"/>
              </a:rPr>
              <a:t>Ιστορική εξέλιξη ΔΟΠ</a:t>
            </a:r>
          </a:p>
          <a:p>
            <a:pPr marL="596646" lvl="0" indent="-514350" algn="just">
              <a:spcBef>
                <a:spcPts val="600"/>
              </a:spcBef>
              <a:buClr>
                <a:srgbClr val="3891A7"/>
              </a:buClr>
              <a:buSzPct val="80000"/>
              <a:buFont typeface="Wingdings 2"/>
              <a:buAutoNum type="arabicPeriod"/>
            </a:pPr>
            <a:r>
              <a:rPr lang="el-GR" sz="2200" dirty="0" smtClean="0">
                <a:solidFill>
                  <a:prstClr val="black"/>
                </a:solidFill>
                <a:latin typeface="Corbel"/>
              </a:rPr>
              <a:t>Ορισμοί </a:t>
            </a:r>
            <a:r>
              <a:rPr lang="el-GR" sz="2200" dirty="0">
                <a:solidFill>
                  <a:prstClr val="black"/>
                </a:solidFill>
                <a:latin typeface="Corbel"/>
              </a:rPr>
              <a:t>των εννοιών: Ποιότητα και Διοίκηση Ολικής Ποιότητας </a:t>
            </a:r>
          </a:p>
          <a:p>
            <a:pPr marL="596646" indent="-514350" algn="just">
              <a:spcBef>
                <a:spcPts val="600"/>
              </a:spcBef>
              <a:buClr>
                <a:srgbClr val="3891A7"/>
              </a:buClr>
              <a:buSzPct val="80000"/>
              <a:buFont typeface="Wingdings 2"/>
              <a:buAutoNum type="arabicPeriod"/>
            </a:pPr>
            <a:r>
              <a:rPr lang="el-GR" sz="2200" dirty="0">
                <a:solidFill>
                  <a:prstClr val="black"/>
                </a:solidFill>
                <a:latin typeface="Corbel"/>
              </a:rPr>
              <a:t>Διαφορές συμβατικού </a:t>
            </a:r>
            <a:r>
              <a:rPr lang="en-US" sz="2200" dirty="0">
                <a:solidFill>
                  <a:prstClr val="black"/>
                </a:solidFill>
                <a:latin typeface="Gill Sans MT"/>
              </a:rPr>
              <a:t>management </a:t>
            </a:r>
            <a:r>
              <a:rPr lang="el-GR" sz="2200" dirty="0">
                <a:solidFill>
                  <a:prstClr val="black"/>
                </a:solidFill>
                <a:latin typeface="Corbel"/>
              </a:rPr>
              <a:t>με </a:t>
            </a:r>
            <a:r>
              <a:rPr lang="en-US" sz="2200" dirty="0">
                <a:solidFill>
                  <a:prstClr val="black"/>
                </a:solidFill>
                <a:latin typeface="Gill Sans MT"/>
              </a:rPr>
              <a:t>management </a:t>
            </a:r>
            <a:r>
              <a:rPr lang="el-GR" sz="2200" dirty="0">
                <a:solidFill>
                  <a:prstClr val="black"/>
                </a:solidFill>
                <a:latin typeface="Corbel"/>
              </a:rPr>
              <a:t>ολικής ποιότητας </a:t>
            </a:r>
          </a:p>
          <a:p>
            <a:pPr marL="596646" lvl="0" indent="-514350" algn="just">
              <a:spcBef>
                <a:spcPts val="600"/>
              </a:spcBef>
              <a:buClr>
                <a:srgbClr val="3891A7"/>
              </a:buClr>
              <a:buSzPct val="80000"/>
              <a:buFont typeface="Wingdings 2"/>
              <a:buAutoNum type="arabicPeriod"/>
            </a:pPr>
            <a:r>
              <a:rPr lang="el-GR" sz="2200" dirty="0">
                <a:solidFill>
                  <a:prstClr val="black"/>
                </a:solidFill>
                <a:latin typeface="Corbel"/>
              </a:rPr>
              <a:t>Αρχές της Διοίκησης Ολικής Ποιότητας </a:t>
            </a:r>
          </a:p>
          <a:p>
            <a:pPr marL="596646" lvl="0" indent="-514350" algn="just">
              <a:spcBef>
                <a:spcPts val="600"/>
              </a:spcBef>
              <a:buClr>
                <a:srgbClr val="3891A7"/>
              </a:buClr>
              <a:buSzPct val="80000"/>
              <a:buFont typeface="Wingdings 2"/>
              <a:buAutoNum type="arabicPeriod"/>
            </a:pPr>
            <a:r>
              <a:rPr lang="el-GR" sz="2200" dirty="0">
                <a:solidFill>
                  <a:prstClr val="black"/>
                </a:solidFill>
                <a:latin typeface="Corbel"/>
              </a:rPr>
              <a:t>Ηγεσία – Όραμα – Στρατηγική</a:t>
            </a:r>
          </a:p>
          <a:p>
            <a:pPr marL="596646" lvl="0" indent="-514350" algn="just">
              <a:spcBef>
                <a:spcPts val="600"/>
              </a:spcBef>
              <a:buClr>
                <a:srgbClr val="3891A7"/>
              </a:buClr>
              <a:buSzPct val="80000"/>
              <a:buFont typeface="Wingdings 2"/>
              <a:buAutoNum type="arabicPeriod"/>
            </a:pPr>
            <a:r>
              <a:rPr lang="el-GR" sz="2200" dirty="0">
                <a:solidFill>
                  <a:prstClr val="black"/>
                </a:solidFill>
                <a:latin typeface="Corbel"/>
              </a:rPr>
              <a:t>Βασικά είδη ανταγωνιστικής στρατηγικής </a:t>
            </a:r>
          </a:p>
          <a:p>
            <a:pPr marL="596646" indent="-514350" algn="just">
              <a:spcBef>
                <a:spcPts val="600"/>
              </a:spcBef>
              <a:buClr>
                <a:srgbClr val="3891A7"/>
              </a:buClr>
              <a:buSzPct val="80000"/>
              <a:buFont typeface="Wingdings 2"/>
              <a:buAutoNum type="arabicPeriod"/>
            </a:pPr>
            <a:r>
              <a:rPr lang="el-GR" sz="2200" dirty="0" smtClean="0">
                <a:solidFill>
                  <a:prstClr val="black"/>
                </a:solidFill>
                <a:latin typeface="Corbel"/>
              </a:rPr>
              <a:t>Γκουρού </a:t>
            </a:r>
            <a:r>
              <a:rPr lang="el-GR" sz="2200" dirty="0">
                <a:solidFill>
                  <a:prstClr val="black"/>
                </a:solidFill>
                <a:latin typeface="Corbel"/>
              </a:rPr>
              <a:t>της Διοίκησης Ολικής Ποιότητας: </a:t>
            </a:r>
            <a:r>
              <a:rPr lang="en-US" sz="2200" dirty="0">
                <a:solidFill>
                  <a:prstClr val="black"/>
                </a:solidFill>
                <a:latin typeface="Gill Sans MT"/>
              </a:rPr>
              <a:t>Deming, </a:t>
            </a:r>
            <a:r>
              <a:rPr lang="en-US" sz="2200" dirty="0" err="1">
                <a:solidFill>
                  <a:prstClr val="black"/>
                </a:solidFill>
                <a:latin typeface="Gill Sans MT"/>
              </a:rPr>
              <a:t>Juran</a:t>
            </a:r>
            <a:r>
              <a:rPr lang="en-US" sz="2200" dirty="0">
                <a:solidFill>
                  <a:prstClr val="black"/>
                </a:solidFill>
                <a:latin typeface="Gill Sans MT"/>
              </a:rPr>
              <a:t>, Crosby, Garvin, Ishikawa, Taguchi</a:t>
            </a:r>
            <a:r>
              <a:rPr lang="en-US" sz="2200" dirty="0" smtClean="0">
                <a:solidFill>
                  <a:prstClr val="black"/>
                </a:solidFill>
                <a:latin typeface="Gill Sans MT"/>
              </a:rPr>
              <a:t>.</a:t>
            </a:r>
            <a:endParaRPr lang="en-US" sz="2200" dirty="0">
              <a:solidFill>
                <a:prstClr val="black"/>
              </a:solidFill>
              <a:latin typeface="Gill Sans MT"/>
            </a:endParaRPr>
          </a:p>
        </p:txBody>
      </p:sp>
      <p:sp>
        <p:nvSpPr>
          <p:cNvPr id="6" name="Θέση αριθμού διαφάνειας 5">
            <a:extLst>
              <a:ext uri="{FF2B5EF4-FFF2-40B4-BE49-F238E27FC236}">
                <a16:creationId xmlns:a16="http://schemas.microsoft.com/office/drawing/2014/main" xmlns="" id="{1B76F7A3-FC36-4093-AF32-95AE6DD16D5A}"/>
              </a:ext>
            </a:extLst>
          </p:cNvPr>
          <p:cNvSpPr>
            <a:spLocks noGrp="1"/>
          </p:cNvSpPr>
          <p:nvPr>
            <p:ph type="sldNum" sz="quarter" idx="12"/>
          </p:nvPr>
        </p:nvSpPr>
        <p:spPr/>
        <p:txBody>
          <a:bodyPr/>
          <a:lstStyle/>
          <a:p>
            <a:fld id="{61C44E05-631C-4892-B577-17C57620ECE9}" type="slidenum">
              <a:rPr lang="en-US" smtClean="0"/>
              <a:pPr/>
              <a:t>2</a:t>
            </a:fld>
            <a:endParaRPr lang="en-US"/>
          </a:p>
        </p:txBody>
      </p:sp>
    </p:spTree>
    <p:extLst>
      <p:ext uri="{BB962C8B-B14F-4D97-AF65-F5344CB8AC3E}">
        <p14:creationId xmlns:p14="http://schemas.microsoft.com/office/powerpoint/2010/main" val="471080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barn(inVertical)">
                                      <p:cBhvr>
                                        <p:cTn id="4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xmlns="" id="{29EF02AB-6F2B-4516-8DE5-240B83265645}"/>
              </a:ext>
            </a:extLst>
          </p:cNvPr>
          <p:cNvSpPr>
            <a:spLocks noGrp="1"/>
          </p:cNvSpPr>
          <p:nvPr>
            <p:ph type="sldNum" sz="quarter" idx="12"/>
          </p:nvPr>
        </p:nvSpPr>
        <p:spPr/>
        <p:txBody>
          <a:bodyPr/>
          <a:lstStyle/>
          <a:p>
            <a:fld id="{61C44E05-631C-4892-B577-17C57620ECE9}" type="slidenum">
              <a:rPr lang="en-US" smtClean="0"/>
              <a:pPr/>
              <a:t>20</a:t>
            </a:fld>
            <a:endParaRPr lang="en-US"/>
          </a:p>
        </p:txBody>
      </p:sp>
      <p:pic>
        <p:nvPicPr>
          <p:cNvPr id="2" name="Εικόνα 1">
            <a:extLst>
              <a:ext uri="{FF2B5EF4-FFF2-40B4-BE49-F238E27FC236}">
                <a16:creationId xmlns:a16="http://schemas.microsoft.com/office/drawing/2014/main" xmlns="" id="{97C94A7A-91C3-4441-A7F8-39BB5FC9AA0E}"/>
              </a:ext>
            </a:extLst>
          </p:cNvPr>
          <p:cNvPicPr>
            <a:picLocks noChangeAspect="1"/>
          </p:cNvPicPr>
          <p:nvPr/>
        </p:nvPicPr>
        <p:blipFill>
          <a:blip r:embed="rId2"/>
          <a:stretch>
            <a:fillRect/>
          </a:stretch>
        </p:blipFill>
        <p:spPr>
          <a:xfrm>
            <a:off x="7304292" y="4725144"/>
            <a:ext cx="1382508" cy="1456184"/>
          </a:xfrm>
          <a:prstGeom prst="rect">
            <a:avLst/>
          </a:prstGeom>
        </p:spPr>
      </p:pic>
      <p:sp>
        <p:nvSpPr>
          <p:cNvPr id="6" name="Rectangle 5"/>
          <p:cNvSpPr/>
          <p:nvPr/>
        </p:nvSpPr>
        <p:spPr>
          <a:xfrm>
            <a:off x="1331640" y="1052736"/>
            <a:ext cx="7128792"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smtClean="0">
                <a:ln>
                  <a:noFill/>
                </a:ln>
                <a:solidFill>
                  <a:srgbClr val="002060"/>
                </a:solidFill>
                <a:effectLst>
                  <a:outerShdw blurRad="50000" dist="30000" dir="5400000" algn="tl" rotWithShape="0">
                    <a:srgbClr val="000000">
                      <a:alpha val="30000"/>
                    </a:srgbClr>
                  </a:outerShdw>
                </a:effectLst>
                <a:uLnTx/>
                <a:uFillTx/>
                <a:latin typeface="Gill Sans MT"/>
                <a:ea typeface="+mj-ea"/>
                <a:cs typeface="+mj-cs"/>
              </a:rPr>
              <a:t>Juran</a:t>
            </a:r>
            <a:endParaRPr kumimoji="0" lang="el-GR" sz="1800" b="0" i="0" u="none" strike="noStrike" kern="0" cap="none" spc="0" normalizeH="0" baseline="0" noProof="0" dirty="0" smtClean="0">
              <a:ln>
                <a:noFill/>
              </a:ln>
              <a:solidFill>
                <a:srgbClr val="002060"/>
              </a:solidFill>
              <a:effectLst/>
              <a:uLnTx/>
              <a:uFillTx/>
            </a:endParaRPr>
          </a:p>
        </p:txBody>
      </p:sp>
      <p:sp>
        <p:nvSpPr>
          <p:cNvPr id="10" name="Content Placeholder 2">
            <a:extLst>
              <a:ext uri="{FF2B5EF4-FFF2-40B4-BE49-F238E27FC236}">
                <a16:creationId xmlns="" xmlns:a16="http://schemas.microsoft.com/office/drawing/2014/main" id="{304BD347-F2F5-4690-90F3-3B58C7B0E2B4}"/>
              </a:ext>
            </a:extLst>
          </p:cNvPr>
          <p:cNvSpPr>
            <a:spLocks noGrp="1"/>
          </p:cNvSpPr>
          <p:nvPr>
            <p:ph idx="1"/>
          </p:nvPr>
        </p:nvSpPr>
        <p:spPr>
          <a:xfrm>
            <a:off x="1259632" y="2228696"/>
            <a:ext cx="3280408" cy="451267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1" i="0" u="none" strike="noStrike" kern="0" cap="none" spc="0" normalizeH="0" baseline="0" noProof="0" dirty="0">
                <a:ln>
                  <a:noFill/>
                </a:ln>
                <a:solidFill>
                  <a:sysClr val="windowText" lastClr="000000"/>
                </a:solidFill>
                <a:effectLst/>
                <a:uLnTx/>
                <a:uFillTx/>
              </a:rPr>
              <a:t>Τριλογία της ποιότητας </a:t>
            </a:r>
          </a:p>
          <a:p>
            <a:pPr marL="596646" marR="0" lvl="0" indent="-514350" defTabSz="914400" eaLnBrk="1" fontAlgn="auto" latinLnBrk="0" hangingPunct="1">
              <a:lnSpc>
                <a:spcPct val="100000"/>
              </a:lnSpc>
              <a:spcBef>
                <a:spcPts val="0"/>
              </a:spcBef>
              <a:spcAft>
                <a:spcPts val="0"/>
              </a:spcAft>
              <a:buClrTx/>
              <a:buSzTx/>
              <a:buFontTx/>
              <a:buAutoNum type="arabicPeriod"/>
              <a:tabLst/>
              <a:defRPr/>
            </a:pPr>
            <a:r>
              <a:rPr kumimoji="0" lang="el-GR" sz="2000" b="0" i="0" u="none" strike="noStrike" kern="0" cap="none" spc="0" normalizeH="0" baseline="0" noProof="0" dirty="0">
                <a:ln>
                  <a:noFill/>
                </a:ln>
                <a:solidFill>
                  <a:sysClr val="windowText" lastClr="000000"/>
                </a:solidFill>
                <a:effectLst/>
                <a:uLnTx/>
                <a:uFillTx/>
              </a:rPr>
              <a:t>τον προγραμματισμό της ποιότητας </a:t>
            </a:r>
          </a:p>
          <a:p>
            <a:pPr marL="596646" marR="0" lvl="0" indent="-514350" defTabSz="914400" eaLnBrk="1" fontAlgn="auto" latinLnBrk="0" hangingPunct="1">
              <a:lnSpc>
                <a:spcPct val="100000"/>
              </a:lnSpc>
              <a:spcBef>
                <a:spcPts val="0"/>
              </a:spcBef>
              <a:spcAft>
                <a:spcPts val="0"/>
              </a:spcAft>
              <a:buClrTx/>
              <a:buSzTx/>
              <a:buFontTx/>
              <a:buAutoNum type="arabicPeriod"/>
              <a:tabLst/>
              <a:defRPr/>
            </a:pPr>
            <a:r>
              <a:rPr kumimoji="0" lang="el-GR" sz="2000" b="0" i="0" u="none" strike="noStrike" kern="0" cap="none" spc="0" normalizeH="0" baseline="0" noProof="0" dirty="0">
                <a:ln>
                  <a:noFill/>
                </a:ln>
                <a:solidFill>
                  <a:sysClr val="windowText" lastClr="000000"/>
                </a:solidFill>
                <a:effectLst/>
                <a:uLnTx/>
                <a:uFillTx/>
              </a:rPr>
              <a:t>τον έλεγχο ποιότητας</a:t>
            </a:r>
          </a:p>
          <a:p>
            <a:pPr marL="596646" marR="0" lvl="0" indent="-514350" defTabSz="914400" eaLnBrk="1" fontAlgn="auto" latinLnBrk="0" hangingPunct="1">
              <a:lnSpc>
                <a:spcPct val="100000"/>
              </a:lnSpc>
              <a:spcBef>
                <a:spcPts val="0"/>
              </a:spcBef>
              <a:spcAft>
                <a:spcPts val="0"/>
              </a:spcAft>
              <a:buClrTx/>
              <a:buSzTx/>
              <a:buFontTx/>
              <a:buAutoNum type="arabicPeriod"/>
              <a:tabLst/>
              <a:defRPr/>
            </a:pPr>
            <a:r>
              <a:rPr kumimoji="0" lang="el-GR" sz="2000" b="0" i="0" u="none" strike="noStrike" kern="0" cap="none" spc="0" normalizeH="0" baseline="0" noProof="0" dirty="0">
                <a:ln>
                  <a:noFill/>
                </a:ln>
                <a:solidFill>
                  <a:sysClr val="windowText" lastClr="000000"/>
                </a:solidFill>
                <a:effectLst/>
                <a:uLnTx/>
                <a:uFillTx/>
              </a:rPr>
              <a:t>την βελτίωση της ποιότητας</a:t>
            </a:r>
          </a:p>
          <a:p>
            <a:pPr marL="82296" marR="0" lvl="0" indent="0"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1" i="0" u="none" strike="noStrike" kern="0" cap="none" spc="0" normalizeH="0" baseline="0" noProof="0" dirty="0">
                <a:ln>
                  <a:noFill/>
                </a:ln>
                <a:solidFill>
                  <a:sysClr val="windowText" lastClr="000000"/>
                </a:solidFill>
                <a:effectLst/>
                <a:uLnTx/>
                <a:uFillTx/>
              </a:rPr>
              <a:t> 6 φάσεις επίλυσης προβλημάτων – απαιτούμενες δεξιότητες </a:t>
            </a:r>
            <a:endParaRPr kumimoji="0" lang="en-GB" sz="2000" b="1" i="0" u="none" strike="noStrike" kern="0" cap="none" spc="0" normalizeH="0" baseline="0" noProof="0" dirty="0">
              <a:ln>
                <a:noFill/>
              </a:ln>
              <a:solidFill>
                <a:sysClr val="windowText" lastClr="000000"/>
              </a:solidFill>
              <a:effectLst/>
              <a:uLnTx/>
              <a:uFillTx/>
            </a:endParaRPr>
          </a:p>
          <a:p>
            <a:pPr marL="82296"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31943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heel(1)">
                                      <p:cBhvr>
                                        <p:cTn id="7" dur="2000"/>
                                        <p:tgtEl>
                                          <p:spTgt spid="10">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heel(1)">
                                      <p:cBhvr>
                                        <p:cTn id="10" dur="2000"/>
                                        <p:tgtEl>
                                          <p:spTgt spid="10">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heel(1)">
                                      <p:cBhvr>
                                        <p:cTn id="13" dur="2000"/>
                                        <p:tgtEl>
                                          <p:spTgt spid="10">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wheel(1)">
                                      <p:cBhvr>
                                        <p:cTn id="16" dur="200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circle(in)">
                                      <p:cBhvr>
                                        <p:cTn id="21"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xmlns="" id="{29EF02AB-6F2B-4516-8DE5-240B83265645}"/>
              </a:ext>
            </a:extLst>
          </p:cNvPr>
          <p:cNvSpPr>
            <a:spLocks noGrp="1"/>
          </p:cNvSpPr>
          <p:nvPr>
            <p:ph type="sldNum" sz="quarter" idx="12"/>
          </p:nvPr>
        </p:nvSpPr>
        <p:spPr/>
        <p:txBody>
          <a:bodyPr/>
          <a:lstStyle/>
          <a:p>
            <a:fld id="{61C44E05-631C-4892-B577-17C57620ECE9}" type="slidenum">
              <a:rPr lang="en-US" smtClean="0"/>
              <a:pPr/>
              <a:t>21</a:t>
            </a:fld>
            <a:endParaRPr lang="en-US"/>
          </a:p>
        </p:txBody>
      </p:sp>
      <p:sp>
        <p:nvSpPr>
          <p:cNvPr id="7" name="Title 1">
            <a:extLst>
              <a:ext uri="{FF2B5EF4-FFF2-40B4-BE49-F238E27FC236}">
                <a16:creationId xmlns="" xmlns:a16="http://schemas.microsoft.com/office/drawing/2014/main" id="{CEC0ACCE-9D48-4C1C-BF7D-97D1ED74CC85}"/>
              </a:ext>
            </a:extLst>
          </p:cNvPr>
          <p:cNvSpPr>
            <a:spLocks noGrp="1"/>
          </p:cNvSpPr>
          <p:nvPr>
            <p:ph type="title"/>
          </p:nvPr>
        </p:nvSpPr>
        <p:spPr>
          <a:xfrm>
            <a:off x="971600" y="1124744"/>
            <a:ext cx="7498080" cy="1143000"/>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002060"/>
                </a:solidFill>
                <a:effectLst/>
                <a:uLnTx/>
                <a:uFillTx/>
              </a:rPr>
              <a:t>Crosby</a:t>
            </a:r>
            <a:endParaRPr kumimoji="0" lang="en-GB" sz="3200" b="0" i="0" u="none" strike="noStrike" kern="0" cap="none" spc="0" normalizeH="0" baseline="0" noProof="0" dirty="0">
              <a:ln>
                <a:noFill/>
              </a:ln>
              <a:solidFill>
                <a:srgbClr val="002060"/>
              </a:solidFill>
              <a:effectLst/>
              <a:uLnTx/>
              <a:uFillTx/>
            </a:endParaRPr>
          </a:p>
        </p:txBody>
      </p:sp>
      <p:pic>
        <p:nvPicPr>
          <p:cNvPr id="8" name="Picture 7">
            <a:extLst>
              <a:ext uri="{FF2B5EF4-FFF2-40B4-BE49-F238E27FC236}">
                <a16:creationId xmlns="" xmlns:a16="http://schemas.microsoft.com/office/drawing/2014/main" id="{131D2C93-F0C2-48E2-A2DC-0ADC954C1F67}"/>
              </a:ext>
            </a:extLst>
          </p:cNvPr>
          <p:cNvPicPr>
            <a:picLocks noChangeAspect="1"/>
          </p:cNvPicPr>
          <p:nvPr/>
        </p:nvPicPr>
        <p:blipFill>
          <a:blip r:embed="rId2"/>
          <a:stretch>
            <a:fillRect/>
          </a:stretch>
        </p:blipFill>
        <p:spPr>
          <a:xfrm>
            <a:off x="3059832" y="1301122"/>
            <a:ext cx="749243" cy="790244"/>
          </a:xfrm>
          <a:prstGeom prst="rect">
            <a:avLst/>
          </a:prstGeom>
        </p:spPr>
      </p:pic>
      <p:sp>
        <p:nvSpPr>
          <p:cNvPr id="9" name="Content Placeholder 2">
            <a:extLst>
              <a:ext uri="{FF2B5EF4-FFF2-40B4-BE49-F238E27FC236}">
                <a16:creationId xmlns="" xmlns:a16="http://schemas.microsoft.com/office/drawing/2014/main" id="{E99131E9-016A-497D-928F-1AE738253A28}"/>
              </a:ext>
            </a:extLst>
          </p:cNvPr>
          <p:cNvSpPr>
            <a:spLocks noGrp="1"/>
          </p:cNvSpPr>
          <p:nvPr>
            <p:ph idx="1"/>
          </p:nvPr>
        </p:nvSpPr>
        <p:spPr>
          <a:xfrm>
            <a:off x="1187624" y="2708920"/>
            <a:ext cx="7024824" cy="3414117"/>
          </a:xfrm>
          <a:prstGeom prst="rect">
            <a:avLst/>
          </a:prstGeom>
        </p:spPr>
        <p:txBody>
          <a:bodyPr>
            <a:normAutofit fontScale="62500" lnSpcReduction="20000"/>
          </a:bodyPr>
          <a:lstStyle/>
          <a:p>
            <a:pPr marL="0" marR="0" lvl="0" indent="0" algn="just" defTabSz="91440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l-GR" sz="2900" b="1" i="0" u="none" strike="noStrike" kern="0" cap="none" spc="0" normalizeH="0" baseline="0" noProof="0" dirty="0">
                <a:ln>
                  <a:noFill/>
                </a:ln>
                <a:solidFill>
                  <a:sysClr val="windowText" lastClr="000000"/>
                </a:solidFill>
                <a:effectLst/>
                <a:uLnTx/>
                <a:uFillTx/>
              </a:rPr>
              <a:t>Απαράβατες αρχές της ποιότητας</a:t>
            </a:r>
          </a:p>
          <a:p>
            <a:pPr marL="0" marR="0" lvl="0" indent="0" algn="just" defTabSz="914400" eaLnBrk="1" fontAlgn="auto" latinLnBrk="0" hangingPunct="1">
              <a:lnSpc>
                <a:spcPct val="120000"/>
              </a:lnSpc>
              <a:spcBef>
                <a:spcPts val="0"/>
              </a:spcBef>
              <a:spcAft>
                <a:spcPts val="0"/>
              </a:spcAft>
              <a:buClrTx/>
              <a:buSzTx/>
              <a:buNone/>
              <a:tabLst/>
              <a:defRPr/>
            </a:pPr>
            <a:endParaRPr kumimoji="0" lang="el-GR" sz="2900" b="1" i="0" u="none" strike="noStrike" kern="0" cap="none" spc="0" normalizeH="0" baseline="0" noProof="0" dirty="0">
              <a:ln>
                <a:noFill/>
              </a:ln>
              <a:solidFill>
                <a:sysClr val="windowText" lastClr="000000"/>
              </a:solidFill>
              <a:effectLst/>
              <a:uLnTx/>
              <a:uFillTx/>
            </a:endParaRPr>
          </a:p>
          <a:p>
            <a:pPr marL="82296" marR="0" lvl="0" indent="0" algn="just" defTabSz="914400" eaLnBrk="1" fontAlgn="auto" latinLnBrk="0" hangingPunct="1">
              <a:lnSpc>
                <a:spcPct val="120000"/>
              </a:lnSpc>
              <a:spcBef>
                <a:spcPts val="0"/>
              </a:spcBef>
              <a:spcAft>
                <a:spcPts val="0"/>
              </a:spcAft>
              <a:buClrTx/>
              <a:buSzTx/>
              <a:buFontTx/>
              <a:buNone/>
              <a:tabLst/>
              <a:defRPr/>
            </a:pPr>
            <a:r>
              <a:rPr kumimoji="0" lang="el-GR" sz="2900" b="1" i="0" u="none" strike="noStrike" kern="0" cap="none" spc="0" normalizeH="0" baseline="0" noProof="0" dirty="0">
                <a:ln>
                  <a:noFill/>
                </a:ln>
                <a:solidFill>
                  <a:srgbClr val="3891A7"/>
                </a:solidFill>
                <a:effectLst/>
                <a:uLnTx/>
                <a:uFillTx/>
              </a:rPr>
              <a:t>1</a:t>
            </a:r>
            <a:r>
              <a:rPr kumimoji="0" lang="el-GR" sz="2900" b="0" i="0" u="none" strike="noStrike" kern="0" cap="none" spc="0" normalizeH="0" baseline="0" noProof="0" dirty="0">
                <a:ln>
                  <a:noFill/>
                </a:ln>
                <a:solidFill>
                  <a:sysClr val="windowText" lastClr="000000"/>
                </a:solidFill>
                <a:effectLst/>
                <a:uLnTx/>
                <a:uFillTx/>
              </a:rPr>
              <a:t>. Η ποιότητα ορίζεται ως </a:t>
            </a:r>
            <a:r>
              <a:rPr kumimoji="0" lang="el-GR" sz="2900" b="0" i="0" u="none" strike="noStrike" kern="0" cap="none" spc="0" normalizeH="0" baseline="0" noProof="0" dirty="0" smtClean="0">
                <a:ln>
                  <a:noFill/>
                </a:ln>
                <a:solidFill>
                  <a:sysClr val="windowText" lastClr="000000"/>
                </a:solidFill>
                <a:effectLst/>
                <a:uLnTx/>
                <a:uFillTx/>
              </a:rPr>
              <a:t>συμμόρφωση</a:t>
            </a:r>
            <a:r>
              <a:rPr kumimoji="0" lang="el-GR" sz="2900" b="0" i="0" u="none" strike="noStrike" kern="0" cap="none" spc="0" normalizeH="0" noProof="0" dirty="0" smtClean="0">
                <a:ln>
                  <a:noFill/>
                </a:ln>
                <a:solidFill>
                  <a:sysClr val="windowText" lastClr="000000"/>
                </a:solidFill>
                <a:effectLst/>
                <a:uLnTx/>
                <a:uFillTx/>
              </a:rPr>
              <a:t> </a:t>
            </a:r>
            <a:r>
              <a:rPr kumimoji="0" lang="el-GR" sz="2900" b="0" i="0" u="none" strike="noStrike" kern="0" cap="none" spc="0" normalizeH="0" baseline="0" noProof="0" dirty="0" smtClean="0">
                <a:ln>
                  <a:noFill/>
                </a:ln>
                <a:solidFill>
                  <a:sysClr val="windowText" lastClr="000000"/>
                </a:solidFill>
                <a:effectLst/>
                <a:uLnTx/>
                <a:uFillTx/>
              </a:rPr>
              <a:t>στις </a:t>
            </a:r>
            <a:r>
              <a:rPr kumimoji="0" lang="el-GR" sz="2900" b="0" i="0" u="none" strike="noStrike" kern="0" cap="none" spc="0" normalizeH="0" baseline="0" noProof="0" dirty="0">
                <a:ln>
                  <a:noFill/>
                </a:ln>
                <a:solidFill>
                  <a:sysClr val="windowText" lastClr="000000"/>
                </a:solidFill>
                <a:effectLst/>
                <a:uLnTx/>
                <a:uFillTx/>
              </a:rPr>
              <a:t>απαιτήσεις – και όχι ως ένα καλό πράγμα για να το κάνεις. </a:t>
            </a:r>
            <a:endParaRPr kumimoji="0" lang="en-GB" sz="2900" b="0" i="0" u="none" strike="noStrike" kern="0" cap="none" spc="0" normalizeH="0" baseline="0" noProof="0" dirty="0">
              <a:ln>
                <a:noFill/>
              </a:ln>
              <a:solidFill>
                <a:sysClr val="windowText" lastClr="000000"/>
              </a:solidFill>
              <a:effectLst/>
              <a:uLnTx/>
              <a:uFillTx/>
            </a:endParaRPr>
          </a:p>
          <a:p>
            <a:pPr marL="82296" marR="0" lvl="0" indent="0" algn="just" defTabSz="914400" eaLnBrk="1" fontAlgn="auto" latinLnBrk="0" hangingPunct="1">
              <a:lnSpc>
                <a:spcPct val="120000"/>
              </a:lnSpc>
              <a:spcBef>
                <a:spcPts val="0"/>
              </a:spcBef>
              <a:spcAft>
                <a:spcPts val="0"/>
              </a:spcAft>
              <a:buClrTx/>
              <a:buSzTx/>
              <a:buFontTx/>
              <a:buNone/>
              <a:tabLst/>
              <a:defRPr/>
            </a:pPr>
            <a:r>
              <a:rPr kumimoji="0" lang="el-GR" sz="2900" b="1" i="0" u="none" strike="noStrike" kern="0" cap="none" spc="0" normalizeH="0" baseline="0" noProof="0" dirty="0">
                <a:ln>
                  <a:noFill/>
                </a:ln>
                <a:solidFill>
                  <a:srgbClr val="3891A7"/>
                </a:solidFill>
                <a:effectLst/>
                <a:uLnTx/>
                <a:uFillTx/>
              </a:rPr>
              <a:t>2. </a:t>
            </a:r>
            <a:r>
              <a:rPr kumimoji="0" lang="el-GR" sz="2900" b="0" i="0" u="none" strike="noStrike" kern="0" cap="none" spc="0" normalizeH="0" baseline="0" noProof="0" dirty="0">
                <a:ln>
                  <a:noFill/>
                </a:ln>
                <a:solidFill>
                  <a:sysClr val="windowText" lastClr="000000"/>
                </a:solidFill>
                <a:effectLst/>
                <a:uLnTx/>
                <a:uFillTx/>
              </a:rPr>
              <a:t>Ο καλύτερος τρόπος για να διασφαλίσεις την ποιότητα είναι η πρόληψη, όχι η επιθεώρηση. </a:t>
            </a:r>
            <a:endParaRPr kumimoji="0" lang="en-GB" sz="2900" b="0" i="0" u="none" strike="noStrike" kern="0" cap="none" spc="0" normalizeH="0" baseline="0" noProof="0" dirty="0">
              <a:ln>
                <a:noFill/>
              </a:ln>
              <a:solidFill>
                <a:sysClr val="windowText" lastClr="000000"/>
              </a:solidFill>
              <a:effectLst/>
              <a:uLnTx/>
              <a:uFillTx/>
            </a:endParaRPr>
          </a:p>
          <a:p>
            <a:pPr marL="82296" marR="0" lvl="0" indent="0" algn="just" defTabSz="914400" eaLnBrk="1" fontAlgn="auto" latinLnBrk="0" hangingPunct="1">
              <a:lnSpc>
                <a:spcPct val="120000"/>
              </a:lnSpc>
              <a:spcBef>
                <a:spcPts val="0"/>
              </a:spcBef>
              <a:spcAft>
                <a:spcPts val="0"/>
              </a:spcAft>
              <a:buClrTx/>
              <a:buSzTx/>
              <a:buFontTx/>
              <a:buNone/>
              <a:tabLst/>
              <a:defRPr/>
            </a:pPr>
            <a:r>
              <a:rPr kumimoji="0" lang="el-GR" sz="2900" b="1" i="0" u="none" strike="noStrike" kern="0" cap="none" spc="0" normalizeH="0" baseline="0" noProof="0" dirty="0">
                <a:ln>
                  <a:noFill/>
                </a:ln>
                <a:solidFill>
                  <a:srgbClr val="3891A7"/>
                </a:solidFill>
                <a:effectLst/>
                <a:uLnTx/>
                <a:uFillTx/>
              </a:rPr>
              <a:t>3. </a:t>
            </a:r>
            <a:r>
              <a:rPr kumimoji="0" lang="el-GR" sz="2900" b="0" i="0" u="none" strike="noStrike" kern="0" cap="none" spc="0" normalizeH="0" baseline="0" noProof="0" dirty="0">
                <a:ln>
                  <a:noFill/>
                </a:ln>
                <a:solidFill>
                  <a:sysClr val="windowText" lastClr="000000"/>
                </a:solidFill>
                <a:effectLst/>
                <a:uLnTx/>
                <a:uFillTx/>
              </a:rPr>
              <a:t>Ο σκοπός στην επίτευξη ποιότητας πρέπει να είναι ο μηδενισµός των ελαττωματικών και όχι κάποιο επίπεδο αποδεκτής ποιότητας.</a:t>
            </a:r>
            <a:endParaRPr kumimoji="0" lang="en-GB" sz="2900" b="0" i="0" u="none" strike="noStrike" kern="0" cap="none" spc="0" normalizeH="0" baseline="0" noProof="0" dirty="0">
              <a:ln>
                <a:noFill/>
              </a:ln>
              <a:solidFill>
                <a:sysClr val="windowText" lastClr="000000"/>
              </a:solidFill>
              <a:effectLst/>
              <a:uLnTx/>
              <a:uFillTx/>
            </a:endParaRPr>
          </a:p>
          <a:p>
            <a:pPr marL="82296" marR="0" lvl="0" indent="0" algn="just" defTabSz="914400" eaLnBrk="1" fontAlgn="auto" latinLnBrk="0" hangingPunct="1">
              <a:lnSpc>
                <a:spcPct val="120000"/>
              </a:lnSpc>
              <a:spcBef>
                <a:spcPts val="0"/>
              </a:spcBef>
              <a:spcAft>
                <a:spcPts val="0"/>
              </a:spcAft>
              <a:buClrTx/>
              <a:buSzTx/>
              <a:buFontTx/>
              <a:buNone/>
              <a:tabLst/>
              <a:defRPr/>
            </a:pPr>
            <a:r>
              <a:rPr kumimoji="0" lang="el-GR" sz="2900" b="1" i="0" u="none" strike="noStrike" kern="0" cap="none" spc="0" normalizeH="0" baseline="0" noProof="0" dirty="0">
                <a:ln>
                  <a:noFill/>
                </a:ln>
                <a:solidFill>
                  <a:srgbClr val="3891A7"/>
                </a:solidFill>
                <a:effectLst/>
                <a:uLnTx/>
                <a:uFillTx/>
              </a:rPr>
              <a:t>4. </a:t>
            </a:r>
            <a:r>
              <a:rPr kumimoji="0" lang="el-GR" sz="2900" b="0" i="0" u="none" strike="noStrike" kern="0" cap="none" spc="0" normalizeH="0" baseline="0" noProof="0" dirty="0">
                <a:ln>
                  <a:noFill/>
                </a:ln>
                <a:solidFill>
                  <a:sysClr val="windowText" lastClr="000000"/>
                </a:solidFill>
                <a:effectLst/>
                <a:uLnTx/>
                <a:uFillTx/>
              </a:rPr>
              <a:t>Η μέτρηση της ποιότητας πρέπει να γίνεται µε βάση το κόστος της µη-συμμόρφωσης στις απαιτήσεις του πελάτη, και όχι σε δείκτες.</a:t>
            </a:r>
            <a:endParaRPr kumimoji="0" lang="en-GB" sz="2900" b="0" i="0" u="none" strike="noStrike" kern="0" cap="none" spc="0" normalizeH="0" baseline="0" noProof="0" dirty="0">
              <a:ln>
                <a:noFill/>
              </a:ln>
              <a:solidFill>
                <a:sysClr val="windowText" lastClr="000000"/>
              </a:solidFill>
              <a:effectLst/>
              <a:uLnTx/>
              <a:uFillTx/>
            </a:endParaRPr>
          </a:p>
          <a:p>
            <a:pPr marL="82296"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5877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circle(in)">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2" dur="500"/>
                                        <p:tgtEl>
                                          <p:spTgt spid="9">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5" dur="500"/>
                                        <p:tgtEl>
                                          <p:spTgt spid="9">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8" dur="500"/>
                                        <p:tgtEl>
                                          <p:spTgt spid="9">
                                            <p:txEl>
                                              <p:pRg st="4" end="4"/>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randombar(horizontal)">
                                      <p:cBhvr>
                                        <p:cTn id="31"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xmlns="" id="{29EF02AB-6F2B-4516-8DE5-240B83265645}"/>
              </a:ext>
            </a:extLst>
          </p:cNvPr>
          <p:cNvSpPr>
            <a:spLocks noGrp="1"/>
          </p:cNvSpPr>
          <p:nvPr>
            <p:ph type="sldNum" sz="quarter" idx="12"/>
          </p:nvPr>
        </p:nvSpPr>
        <p:spPr/>
        <p:txBody>
          <a:bodyPr/>
          <a:lstStyle/>
          <a:p>
            <a:fld id="{61C44E05-631C-4892-B577-17C57620ECE9}" type="slidenum">
              <a:rPr lang="en-US" smtClean="0"/>
              <a:pPr/>
              <a:t>22</a:t>
            </a:fld>
            <a:endParaRPr lang="en-US"/>
          </a:p>
        </p:txBody>
      </p:sp>
      <p:sp>
        <p:nvSpPr>
          <p:cNvPr id="8" name="Rectangle 7"/>
          <p:cNvSpPr/>
          <p:nvPr/>
        </p:nvSpPr>
        <p:spPr>
          <a:xfrm>
            <a:off x="1475656" y="1074510"/>
            <a:ext cx="684076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002060"/>
                </a:solidFill>
                <a:effectLst>
                  <a:outerShdw blurRad="50000" dist="30000" dir="5400000" algn="tl" rotWithShape="0">
                    <a:srgbClr val="000000">
                      <a:alpha val="30000"/>
                    </a:srgbClr>
                  </a:outerShdw>
                </a:effectLst>
                <a:uLnTx/>
                <a:uFillTx/>
                <a:latin typeface="Gill Sans MT"/>
                <a:ea typeface="+mj-ea"/>
                <a:cs typeface="+mj-cs"/>
              </a:rPr>
              <a:t>Garvin</a:t>
            </a:r>
            <a:endParaRPr kumimoji="0" lang="el-GR" sz="1800" b="0" i="0" u="none" strike="noStrike" kern="0" cap="none" spc="0" normalizeH="0" baseline="0" noProof="0" dirty="0" smtClean="0">
              <a:ln>
                <a:noFill/>
              </a:ln>
              <a:solidFill>
                <a:srgbClr val="002060"/>
              </a:solidFill>
              <a:effectLst/>
              <a:uLnTx/>
              <a:uFillTx/>
            </a:endParaRPr>
          </a:p>
        </p:txBody>
      </p:sp>
      <p:pic>
        <p:nvPicPr>
          <p:cNvPr id="9" name="Picture 8">
            <a:extLst>
              <a:ext uri="{FF2B5EF4-FFF2-40B4-BE49-F238E27FC236}">
                <a16:creationId xmlns="" xmlns:a16="http://schemas.microsoft.com/office/drawing/2014/main" id="{043DBE62-D0EB-4E57-BCA2-BD8E6FCBD9CF}"/>
              </a:ext>
            </a:extLst>
          </p:cNvPr>
          <p:cNvPicPr>
            <a:picLocks noChangeAspect="1"/>
          </p:cNvPicPr>
          <p:nvPr/>
        </p:nvPicPr>
        <p:blipFill>
          <a:blip r:embed="rId2"/>
          <a:stretch>
            <a:fillRect/>
          </a:stretch>
        </p:blipFill>
        <p:spPr>
          <a:xfrm>
            <a:off x="3131840" y="940979"/>
            <a:ext cx="708670" cy="637803"/>
          </a:xfrm>
          <a:prstGeom prst="rect">
            <a:avLst/>
          </a:prstGeom>
        </p:spPr>
      </p:pic>
      <p:sp>
        <p:nvSpPr>
          <p:cNvPr id="10" name="Content Placeholder 2">
            <a:extLst>
              <a:ext uri="{FF2B5EF4-FFF2-40B4-BE49-F238E27FC236}">
                <a16:creationId xmlns="" xmlns:a16="http://schemas.microsoft.com/office/drawing/2014/main" id="{5F2D0DAF-65DD-4DE5-B70A-C590A046D944}"/>
              </a:ext>
            </a:extLst>
          </p:cNvPr>
          <p:cNvSpPr>
            <a:spLocks noGrp="1"/>
          </p:cNvSpPr>
          <p:nvPr>
            <p:ph idx="1"/>
          </p:nvPr>
        </p:nvSpPr>
        <p:spPr>
          <a:xfrm>
            <a:off x="1453225" y="1844824"/>
            <a:ext cx="7498080" cy="409667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1" i="0" u="none" strike="noStrike" kern="0" cap="none" spc="0" normalizeH="0" baseline="0" noProof="0" dirty="0">
                <a:ln>
                  <a:noFill/>
                </a:ln>
                <a:solidFill>
                  <a:sysClr val="windowText" lastClr="000000"/>
                </a:solidFill>
                <a:effectLst/>
                <a:uLnTx/>
                <a:uFillTx/>
              </a:rPr>
              <a:t>8 διαστάσεις της ποιότητας </a:t>
            </a:r>
          </a:p>
          <a:p>
            <a:pPr marL="82296" marR="0" lvl="0" indent="0" defTabSz="914400" eaLnBrk="1" fontAlgn="auto" latinLnBrk="0" hangingPunct="1">
              <a:lnSpc>
                <a:spcPct val="100000"/>
              </a:lnSpc>
              <a:spcBef>
                <a:spcPts val="0"/>
              </a:spcBef>
              <a:spcAft>
                <a:spcPts val="0"/>
              </a:spcAft>
              <a:buClrTx/>
              <a:buSzTx/>
              <a:buFontTx/>
              <a:buNone/>
              <a:tabLst/>
              <a:defRPr/>
            </a:pPr>
            <a:endParaRPr kumimoji="0" lang="el-GR" sz="1800" b="1" i="0" u="none" strike="noStrike" kern="0" cap="none" spc="0" normalizeH="0" baseline="0" noProof="0" dirty="0">
              <a:ln>
                <a:noFill/>
              </a:ln>
              <a:solidFill>
                <a:sysClr val="windowText" lastClr="000000"/>
              </a:solidFill>
              <a:effectLst/>
              <a:uLnTx/>
              <a:uFillTx/>
            </a:endParaRPr>
          </a:p>
          <a:p>
            <a:pPr marL="82296"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ysClr val="windowText" lastClr="000000"/>
              </a:solidFill>
              <a:effectLst/>
              <a:uLnTx/>
              <a:uFillTx/>
            </a:endParaRPr>
          </a:p>
        </p:txBody>
      </p:sp>
      <p:graphicFrame>
        <p:nvGraphicFramePr>
          <p:cNvPr id="11" name="Table 10">
            <a:extLst>
              <a:ext uri="{FF2B5EF4-FFF2-40B4-BE49-F238E27FC236}">
                <a16:creationId xmlns="" xmlns:a16="http://schemas.microsoft.com/office/drawing/2014/main" id="{90B3D531-1922-4430-965F-0D5DFBE8126E}"/>
              </a:ext>
            </a:extLst>
          </p:cNvPr>
          <p:cNvGraphicFramePr>
            <a:graphicFrameLocks noGrp="1"/>
          </p:cNvGraphicFramePr>
          <p:nvPr>
            <p:extLst>
              <p:ext uri="{D42A27DB-BD31-4B8C-83A1-F6EECF244321}">
                <p14:modId xmlns:p14="http://schemas.microsoft.com/office/powerpoint/2010/main" val="2685769107"/>
              </p:ext>
            </p:extLst>
          </p:nvPr>
        </p:nvGraphicFramePr>
        <p:xfrm>
          <a:off x="1835696" y="2365763"/>
          <a:ext cx="6120680" cy="3706104"/>
        </p:xfrm>
        <a:graphic>
          <a:graphicData uri="http://schemas.openxmlformats.org/drawingml/2006/table">
            <a:tbl>
              <a:tblPr firstRow="1" firstCol="1" bandRow="1" bandCol="1"/>
              <a:tblGrid>
                <a:gridCol w="2921723">
                  <a:extLst>
                    <a:ext uri="{9D8B030D-6E8A-4147-A177-3AD203B41FA5}">
                      <a16:colId xmlns="" xmlns:a16="http://schemas.microsoft.com/office/drawing/2014/main" val="384029141"/>
                    </a:ext>
                  </a:extLst>
                </a:gridCol>
                <a:gridCol w="3198957">
                  <a:extLst>
                    <a:ext uri="{9D8B030D-6E8A-4147-A177-3AD203B41FA5}">
                      <a16:colId xmlns="" xmlns:a16="http://schemas.microsoft.com/office/drawing/2014/main" val="1873916924"/>
                    </a:ext>
                  </a:extLst>
                </a:gridCol>
              </a:tblGrid>
              <a:tr h="270742">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gn="just">
                        <a:lnSpc>
                          <a:spcPct val="150000"/>
                        </a:lnSpc>
                        <a:spcAft>
                          <a:spcPts val="1000"/>
                        </a:spcAft>
                        <a:tabLst>
                          <a:tab pos="457200" algn="l"/>
                        </a:tabLst>
                      </a:pPr>
                      <a:r>
                        <a:rPr lang="el-GR" sz="2000" b="1" dirty="0">
                          <a:effectLst/>
                          <a:latin typeface="Times New Roman" panose="02020603050405020304" pitchFamily="18" charset="0"/>
                          <a:ea typeface="Times New Roman" panose="02020603050405020304" pitchFamily="18" charset="0"/>
                          <a:cs typeface="Times New Roman" panose="02020603050405020304" pitchFamily="18" charset="0"/>
                        </a:rPr>
                        <a:t>ΔΙΑΣΤΑΣΗ</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30">
                      <a:fgClr>
                        <a:srgbClr val="FFFF00"/>
                      </a:fgClr>
                      <a:bgClr>
                        <a:srgbClr val="FFFFCA"/>
                      </a:bgClr>
                    </a:pattFill>
                  </a:tcPr>
                </a:tc>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gn="just">
                        <a:lnSpc>
                          <a:spcPct val="150000"/>
                        </a:lnSpc>
                        <a:spcAft>
                          <a:spcPts val="1000"/>
                        </a:spcAft>
                        <a:tabLst>
                          <a:tab pos="457200" algn="l"/>
                        </a:tabLst>
                      </a:pPr>
                      <a:r>
                        <a:rPr lang="el-GR" sz="2000" b="1" dirty="0">
                          <a:effectLst/>
                          <a:latin typeface="Times New Roman" panose="02020603050405020304" pitchFamily="18" charset="0"/>
                          <a:ea typeface="Times New Roman" panose="02020603050405020304" pitchFamily="18" charset="0"/>
                          <a:cs typeface="Times New Roman" panose="02020603050405020304" pitchFamily="18" charset="0"/>
                        </a:rPr>
                        <a:t>ΕΠΕΞΗΓΗΣΗ</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30">
                      <a:fgClr>
                        <a:srgbClr val="FFFF00"/>
                      </a:fgClr>
                      <a:bgClr>
                        <a:srgbClr val="FFFFCA"/>
                      </a:bgClr>
                    </a:pattFill>
                  </a:tcPr>
                </a:tc>
                <a:extLst>
                  <a:ext uri="{0D108BD9-81ED-4DB2-BD59-A6C34878D82A}">
                    <a16:rowId xmlns="" xmlns:a16="http://schemas.microsoft.com/office/drawing/2014/main" val="2724580677"/>
                  </a:ext>
                </a:extLst>
              </a:tr>
              <a:tr h="541484">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nSpc>
                          <a:spcPct val="100000"/>
                        </a:lnSpc>
                        <a:spcAft>
                          <a:spcPts val="0"/>
                        </a:spcAft>
                        <a:tabLst>
                          <a:tab pos="457200" algn="l"/>
                        </a:tabLst>
                      </a:pPr>
                      <a:r>
                        <a:rPr lang="el-GR" sz="1400" b="1" dirty="0">
                          <a:effectLst/>
                          <a:latin typeface="Times New Roman" panose="02020603050405020304" pitchFamily="18" charset="0"/>
                          <a:ea typeface="Times New Roman" panose="02020603050405020304" pitchFamily="18" charset="0"/>
                          <a:cs typeface="Times New Roman" panose="02020603050405020304" pitchFamily="18" charset="0"/>
                        </a:rPr>
                        <a:t>1. ΑΠΟΔΟΣΗ</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nSpc>
                          <a:spcPct val="100000"/>
                        </a:lnSpc>
                        <a:spcAft>
                          <a:spcPts val="0"/>
                        </a:spcAft>
                        <a:tabLst>
                          <a:tab pos="457200" algn="l"/>
                        </a:tabLs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Αναφέρεται στα κύρια </a:t>
                      </a:r>
                      <a:r>
                        <a:rPr lang="el-GR" sz="1400" dirty="0" err="1">
                          <a:effectLst/>
                          <a:latin typeface="Times New Roman" panose="02020603050405020304" pitchFamily="18" charset="0"/>
                          <a:ea typeface="Times New Roman" panose="02020603050405020304" pitchFamily="18" charset="0"/>
                          <a:cs typeface="Times New Roman" panose="02020603050405020304" pitchFamily="18" charset="0"/>
                        </a:rPr>
                        <a:t>λειτουργούντα</a:t>
                      </a: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χαρακτηριστικά.</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3611048936"/>
                  </a:ext>
                </a:extLst>
              </a:tr>
              <a:tr h="541484">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nSpc>
                          <a:spcPct val="100000"/>
                        </a:lnSpc>
                        <a:spcAft>
                          <a:spcPts val="0"/>
                        </a:spcAft>
                        <a:tabLst>
                          <a:tab pos="457200" algn="l"/>
                        </a:tabLst>
                      </a:pPr>
                      <a:r>
                        <a:rPr lang="el-GR" sz="1400" b="1" dirty="0">
                          <a:effectLst/>
                          <a:latin typeface="Times New Roman" panose="02020603050405020304" pitchFamily="18" charset="0"/>
                          <a:ea typeface="Times New Roman" panose="02020603050405020304" pitchFamily="18" charset="0"/>
                          <a:cs typeface="Times New Roman" panose="02020603050405020304" pitchFamily="18" charset="0"/>
                        </a:rPr>
                        <a:t>2. ΧΑΡΑΚΤΗΡΙΣΤΙΚΑ ΓΝΩΡΙΣΜΑΤΑ</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nSpc>
                          <a:spcPct val="100000"/>
                        </a:lnSpc>
                        <a:spcAft>
                          <a:spcPts val="0"/>
                        </a:spcAft>
                        <a:tabLst>
                          <a:tab pos="457200" algn="l"/>
                        </a:tabLst>
                      </a:pPr>
                      <a:r>
                        <a:rPr lang="el-GR" sz="1400">
                          <a:effectLst/>
                          <a:latin typeface="Times New Roman" panose="02020603050405020304" pitchFamily="18" charset="0"/>
                          <a:ea typeface="Times New Roman" panose="02020603050405020304" pitchFamily="18" charset="0"/>
                          <a:cs typeface="Times New Roman" panose="02020603050405020304" pitchFamily="18" charset="0"/>
                        </a:rPr>
                        <a:t>Αναφέρεται στα συμπληρώματα που συμπληρώνουν τα κύρια χαρακτηριστικά.</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2633016288"/>
                  </a:ext>
                </a:extLst>
              </a:tr>
              <a:tr h="270742">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nSpc>
                          <a:spcPct val="100000"/>
                        </a:lnSpc>
                        <a:spcAft>
                          <a:spcPts val="0"/>
                        </a:spcAft>
                        <a:tabLst>
                          <a:tab pos="457200" algn="l"/>
                        </a:tabLst>
                      </a:pPr>
                      <a:r>
                        <a:rPr lang="el-GR" sz="1400" b="1" dirty="0">
                          <a:effectLst/>
                          <a:latin typeface="Times New Roman" panose="02020603050405020304" pitchFamily="18" charset="0"/>
                          <a:ea typeface="Times New Roman" panose="02020603050405020304" pitchFamily="18" charset="0"/>
                          <a:cs typeface="Times New Roman" panose="02020603050405020304" pitchFamily="18" charset="0"/>
                        </a:rPr>
                        <a:t>3. ΑΞΙΟΠΙΣΤΙΑ</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nSpc>
                          <a:spcPct val="100000"/>
                        </a:lnSpc>
                        <a:spcAft>
                          <a:spcPts val="0"/>
                        </a:spcAft>
                        <a:tabLst>
                          <a:tab pos="457200" algn="l"/>
                        </a:tabLs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Αναφέρεται στην αξιοπιστία.</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2595590757"/>
                  </a:ext>
                </a:extLst>
              </a:tr>
              <a:tr h="270742">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nSpc>
                          <a:spcPct val="100000"/>
                        </a:lnSpc>
                        <a:spcAft>
                          <a:spcPts val="0"/>
                        </a:spcAft>
                        <a:tabLst>
                          <a:tab pos="457200" algn="l"/>
                        </a:tabLst>
                      </a:pPr>
                      <a:r>
                        <a:rPr lang="el-GR" sz="1400" b="1" dirty="0">
                          <a:effectLst/>
                          <a:latin typeface="Times New Roman" panose="02020603050405020304" pitchFamily="18" charset="0"/>
                          <a:ea typeface="Times New Roman" panose="02020603050405020304" pitchFamily="18" charset="0"/>
                          <a:cs typeface="Times New Roman" panose="02020603050405020304" pitchFamily="18" charset="0"/>
                        </a:rPr>
                        <a:t>4. ΠΡΟΣΑΡΜΟΓΗ</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nSpc>
                          <a:spcPct val="100000"/>
                        </a:lnSpc>
                        <a:spcAft>
                          <a:spcPts val="0"/>
                        </a:spcAft>
                        <a:tabLst>
                          <a:tab pos="457200" algn="l"/>
                        </a:tabLs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952617018"/>
                  </a:ext>
                </a:extLst>
              </a:tr>
              <a:tr h="541484">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nSpc>
                          <a:spcPct val="100000"/>
                        </a:lnSpc>
                        <a:spcAft>
                          <a:spcPts val="0"/>
                        </a:spcAft>
                        <a:tabLst>
                          <a:tab pos="457200" algn="l"/>
                        </a:tabLst>
                      </a:pPr>
                      <a:r>
                        <a:rPr lang="el-GR" sz="1400" b="1" dirty="0">
                          <a:effectLst/>
                          <a:latin typeface="Times New Roman" panose="02020603050405020304" pitchFamily="18" charset="0"/>
                          <a:ea typeface="Times New Roman" panose="02020603050405020304" pitchFamily="18" charset="0"/>
                          <a:cs typeface="Times New Roman" panose="02020603050405020304" pitchFamily="18" charset="0"/>
                        </a:rPr>
                        <a:t>5. ΔΙΑΡΚΕΙΑ</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nSpc>
                          <a:spcPct val="100000"/>
                        </a:lnSpc>
                        <a:spcAft>
                          <a:spcPts val="0"/>
                        </a:spcAft>
                        <a:tabLst>
                          <a:tab pos="457200" algn="l"/>
                        </a:tabLs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Αναφέρεται στη διάρκεια της ζωής, την ανθεκτικότητα σε χρήση κ.α.</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911599462"/>
                  </a:ext>
                </a:extLst>
              </a:tr>
              <a:tr h="270742">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nSpc>
                          <a:spcPct val="100000"/>
                        </a:lnSpc>
                        <a:spcAft>
                          <a:spcPts val="0"/>
                        </a:spcAft>
                        <a:tabLst>
                          <a:tab pos="457200" algn="l"/>
                        </a:tabLst>
                      </a:pPr>
                      <a:r>
                        <a:rPr lang="el-GR" sz="1400" b="1" dirty="0">
                          <a:effectLst/>
                          <a:latin typeface="Times New Roman" panose="02020603050405020304" pitchFamily="18" charset="0"/>
                          <a:ea typeface="Times New Roman" panose="02020603050405020304" pitchFamily="18" charset="0"/>
                          <a:cs typeface="Times New Roman" panose="02020603050405020304" pitchFamily="18" charset="0"/>
                        </a:rPr>
                        <a:t>6. ΧΡΗΣΙΜΟΤΗΤΑ</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nSpc>
                          <a:spcPct val="100000"/>
                        </a:lnSpc>
                        <a:spcAft>
                          <a:spcPts val="0"/>
                        </a:spcAft>
                        <a:tabLst>
                          <a:tab pos="457200" algn="l"/>
                        </a:tabLs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39226983"/>
                  </a:ext>
                </a:extLst>
              </a:tr>
              <a:tr h="270742">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nSpc>
                          <a:spcPct val="100000"/>
                        </a:lnSpc>
                        <a:spcAft>
                          <a:spcPts val="0"/>
                        </a:spcAft>
                        <a:tabLst>
                          <a:tab pos="457200" algn="l"/>
                        </a:tabLst>
                      </a:pPr>
                      <a:r>
                        <a:rPr lang="el-GR" sz="1400" b="1" dirty="0">
                          <a:effectLst/>
                          <a:latin typeface="Times New Roman" panose="02020603050405020304" pitchFamily="18" charset="0"/>
                          <a:ea typeface="Times New Roman" panose="02020603050405020304" pitchFamily="18" charset="0"/>
                          <a:cs typeface="Times New Roman" panose="02020603050405020304" pitchFamily="18" charset="0"/>
                        </a:rPr>
                        <a:t>7. ΑΙΣΘΗΤΙΚΗ</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nSpc>
                          <a:spcPct val="100000"/>
                        </a:lnSpc>
                        <a:spcAft>
                          <a:spcPts val="0"/>
                        </a:spcAft>
                        <a:tabLst>
                          <a:tab pos="457200" algn="l"/>
                        </a:tabLs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Αναφέρεται στην εμφάνιση και εντύπωση.</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611167215"/>
                  </a:ext>
                </a:extLst>
              </a:tr>
              <a:tr h="541484">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nSpc>
                          <a:spcPct val="100000"/>
                        </a:lnSpc>
                        <a:spcAft>
                          <a:spcPts val="0"/>
                        </a:spcAft>
                        <a:tabLst>
                          <a:tab pos="457200" algn="l"/>
                        </a:tabLst>
                      </a:pPr>
                      <a:r>
                        <a:rPr lang="el-GR" sz="1400" b="1" dirty="0">
                          <a:effectLst/>
                          <a:latin typeface="Times New Roman" panose="02020603050405020304" pitchFamily="18" charset="0"/>
                          <a:ea typeface="Times New Roman" panose="02020603050405020304" pitchFamily="18" charset="0"/>
                          <a:cs typeface="Times New Roman" panose="02020603050405020304" pitchFamily="18" charset="0"/>
                        </a:rPr>
                        <a:t>8. ΑΝΤΙΛΗΠΤΗ ΠΟΙΟΤΗΤΑ</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hangingPunct="1">
                        <a:defRPr kern="1200">
                          <a:solidFill>
                            <a:schemeClr val="tx1"/>
                          </a:solidFill>
                          <a:latin typeface="Gill Sans MT"/>
                        </a:defRPr>
                      </a:lvl1pPr>
                      <a:lvl2pPr marL="457200" algn="l" rtl="0" eaLnBrk="1" hangingPunct="1">
                        <a:defRPr kern="1200">
                          <a:solidFill>
                            <a:schemeClr val="tx1"/>
                          </a:solidFill>
                          <a:latin typeface="Gill Sans MT"/>
                        </a:defRPr>
                      </a:lvl2pPr>
                      <a:lvl3pPr marL="914400" algn="l" rtl="0" eaLnBrk="1" hangingPunct="1">
                        <a:defRPr kern="1200">
                          <a:solidFill>
                            <a:schemeClr val="tx1"/>
                          </a:solidFill>
                          <a:latin typeface="Gill Sans MT"/>
                        </a:defRPr>
                      </a:lvl3pPr>
                      <a:lvl4pPr marL="1371600" algn="l" rtl="0" eaLnBrk="1" hangingPunct="1">
                        <a:defRPr kern="1200">
                          <a:solidFill>
                            <a:schemeClr val="tx1"/>
                          </a:solidFill>
                          <a:latin typeface="Gill Sans MT"/>
                        </a:defRPr>
                      </a:lvl4pPr>
                      <a:lvl5pPr marL="1828800" algn="l" rtl="0" eaLnBrk="1" hangingPunct="1">
                        <a:defRPr kern="1200">
                          <a:solidFill>
                            <a:schemeClr val="tx1"/>
                          </a:solidFill>
                          <a:latin typeface="Gill Sans MT"/>
                        </a:defRPr>
                      </a:lvl5pPr>
                      <a:lvl6pPr marL="2286000" algn="l" rtl="0" eaLnBrk="1" hangingPunct="1">
                        <a:defRPr kern="1200">
                          <a:solidFill>
                            <a:schemeClr val="tx1"/>
                          </a:solidFill>
                          <a:latin typeface="Gill Sans MT"/>
                        </a:defRPr>
                      </a:lvl6pPr>
                      <a:lvl7pPr marL="2743200" algn="l" rtl="0" eaLnBrk="1" hangingPunct="1">
                        <a:defRPr kern="1200">
                          <a:solidFill>
                            <a:schemeClr val="tx1"/>
                          </a:solidFill>
                          <a:latin typeface="Gill Sans MT"/>
                        </a:defRPr>
                      </a:lvl7pPr>
                      <a:lvl8pPr marL="3200400" algn="l" rtl="0" eaLnBrk="1" hangingPunct="1">
                        <a:defRPr kern="1200">
                          <a:solidFill>
                            <a:schemeClr val="tx1"/>
                          </a:solidFill>
                          <a:latin typeface="Gill Sans MT"/>
                        </a:defRPr>
                      </a:lvl8pPr>
                      <a:lvl9pPr marL="3657600" algn="l" rtl="0" eaLnBrk="1" hangingPunct="1">
                        <a:defRPr kern="1200">
                          <a:solidFill>
                            <a:schemeClr val="tx1"/>
                          </a:solidFill>
                          <a:latin typeface="Gill Sans MT"/>
                        </a:defRPr>
                      </a:lvl9pPr>
                    </a:lstStyle>
                    <a:p>
                      <a:pPr>
                        <a:lnSpc>
                          <a:spcPct val="100000"/>
                        </a:lnSpc>
                        <a:spcAft>
                          <a:spcPts val="0"/>
                        </a:spcAft>
                        <a:tabLst>
                          <a:tab pos="457200" algn="l"/>
                        </a:tabLs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Αναφέρεται  στο πως ο πελάτης αντιλαμβάνεται την ποιότητα.</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33701723"/>
                  </a:ext>
                </a:extLst>
              </a:tr>
            </a:tbl>
          </a:graphicData>
        </a:graphic>
      </p:graphicFrame>
    </p:spTree>
    <p:extLst>
      <p:ext uri="{BB962C8B-B14F-4D97-AF65-F5344CB8AC3E}">
        <p14:creationId xmlns:p14="http://schemas.microsoft.com/office/powerpoint/2010/main" val="1434759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80">
                                          <p:stCondLst>
                                            <p:cond delay="0"/>
                                          </p:stCondLst>
                                        </p:cTn>
                                        <p:tgtEl>
                                          <p:spTgt spid="11"/>
                                        </p:tgtEl>
                                      </p:cBhvr>
                                    </p:animEffect>
                                    <p:anim calcmode="lin" valueType="num">
                                      <p:cBhvr>
                                        <p:cTn id="1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3" dur="26">
                                          <p:stCondLst>
                                            <p:cond delay="650"/>
                                          </p:stCondLst>
                                        </p:cTn>
                                        <p:tgtEl>
                                          <p:spTgt spid="11"/>
                                        </p:tgtEl>
                                      </p:cBhvr>
                                      <p:to x="100000" y="60000"/>
                                    </p:animScale>
                                    <p:animScale>
                                      <p:cBhvr>
                                        <p:cTn id="24" dur="166" decel="50000">
                                          <p:stCondLst>
                                            <p:cond delay="676"/>
                                          </p:stCondLst>
                                        </p:cTn>
                                        <p:tgtEl>
                                          <p:spTgt spid="11"/>
                                        </p:tgtEl>
                                      </p:cBhvr>
                                      <p:to x="100000" y="100000"/>
                                    </p:animScale>
                                    <p:animScale>
                                      <p:cBhvr>
                                        <p:cTn id="25" dur="26">
                                          <p:stCondLst>
                                            <p:cond delay="1312"/>
                                          </p:stCondLst>
                                        </p:cTn>
                                        <p:tgtEl>
                                          <p:spTgt spid="11"/>
                                        </p:tgtEl>
                                      </p:cBhvr>
                                      <p:to x="100000" y="80000"/>
                                    </p:animScale>
                                    <p:animScale>
                                      <p:cBhvr>
                                        <p:cTn id="26" dur="166" decel="50000">
                                          <p:stCondLst>
                                            <p:cond delay="1338"/>
                                          </p:stCondLst>
                                        </p:cTn>
                                        <p:tgtEl>
                                          <p:spTgt spid="11"/>
                                        </p:tgtEl>
                                      </p:cBhvr>
                                      <p:to x="100000" y="100000"/>
                                    </p:animScale>
                                    <p:animScale>
                                      <p:cBhvr>
                                        <p:cTn id="27" dur="26">
                                          <p:stCondLst>
                                            <p:cond delay="1642"/>
                                          </p:stCondLst>
                                        </p:cTn>
                                        <p:tgtEl>
                                          <p:spTgt spid="11"/>
                                        </p:tgtEl>
                                      </p:cBhvr>
                                      <p:to x="100000" y="90000"/>
                                    </p:animScale>
                                    <p:animScale>
                                      <p:cBhvr>
                                        <p:cTn id="28" dur="166" decel="50000">
                                          <p:stCondLst>
                                            <p:cond delay="1668"/>
                                          </p:stCondLst>
                                        </p:cTn>
                                        <p:tgtEl>
                                          <p:spTgt spid="11"/>
                                        </p:tgtEl>
                                      </p:cBhvr>
                                      <p:to x="100000" y="100000"/>
                                    </p:animScale>
                                    <p:animScale>
                                      <p:cBhvr>
                                        <p:cTn id="29" dur="26">
                                          <p:stCondLst>
                                            <p:cond delay="1808"/>
                                          </p:stCondLst>
                                        </p:cTn>
                                        <p:tgtEl>
                                          <p:spTgt spid="11"/>
                                        </p:tgtEl>
                                      </p:cBhvr>
                                      <p:to x="100000" y="95000"/>
                                    </p:animScale>
                                    <p:animScale>
                                      <p:cBhvr>
                                        <p:cTn id="3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xmlns="" id="{29EF02AB-6F2B-4516-8DE5-240B83265645}"/>
              </a:ext>
            </a:extLst>
          </p:cNvPr>
          <p:cNvSpPr>
            <a:spLocks noGrp="1"/>
          </p:cNvSpPr>
          <p:nvPr>
            <p:ph type="sldNum" sz="quarter" idx="12"/>
          </p:nvPr>
        </p:nvSpPr>
        <p:spPr/>
        <p:txBody>
          <a:bodyPr/>
          <a:lstStyle/>
          <a:p>
            <a:fld id="{61C44E05-631C-4892-B577-17C57620ECE9}" type="slidenum">
              <a:rPr lang="en-US" smtClean="0"/>
              <a:pPr/>
              <a:t>23</a:t>
            </a:fld>
            <a:endParaRPr lang="en-US"/>
          </a:p>
        </p:txBody>
      </p:sp>
      <p:sp>
        <p:nvSpPr>
          <p:cNvPr id="8" name="Rectangle 7"/>
          <p:cNvSpPr/>
          <p:nvPr/>
        </p:nvSpPr>
        <p:spPr>
          <a:xfrm>
            <a:off x="1448804" y="1033681"/>
            <a:ext cx="6840760" cy="584775"/>
          </a:xfrm>
          <a:prstGeom prst="rect">
            <a:avLst/>
          </a:prstGeom>
        </p:spPr>
        <p:txBody>
          <a:bodyPr wrap="square">
            <a:spAutoFit/>
          </a:bodyPr>
          <a:lstStyle/>
          <a:p>
            <a:pPr lvl="0"/>
            <a:r>
              <a:rPr lang="en-US" sz="3200" b="1" dirty="0" smtClean="0">
                <a:solidFill>
                  <a:srgbClr val="002060"/>
                </a:solidFill>
                <a:effectLst>
                  <a:outerShdw blurRad="50000" dist="30000" dir="5400000" algn="tl" rotWithShape="0">
                    <a:srgbClr val="000000">
                      <a:alpha val="30000"/>
                    </a:srgbClr>
                  </a:outerShdw>
                </a:effectLst>
                <a:latin typeface="Gill Sans MT"/>
                <a:ea typeface="+mj-ea"/>
                <a:cs typeface="+mj-cs"/>
              </a:rPr>
              <a:t>Ishikawa</a:t>
            </a:r>
            <a:endParaRPr kumimoji="0" lang="el-GR" sz="1800" b="0" i="0" u="none" strike="noStrike" kern="0" cap="none" spc="0" normalizeH="0" baseline="0" noProof="0" dirty="0" smtClean="0">
              <a:ln>
                <a:noFill/>
              </a:ln>
              <a:solidFill>
                <a:srgbClr val="002060"/>
              </a:solidFill>
              <a:effectLst/>
              <a:uLnTx/>
              <a:uFillTx/>
            </a:endParaRPr>
          </a:p>
        </p:txBody>
      </p:sp>
      <p:pic>
        <p:nvPicPr>
          <p:cNvPr id="12" name="Picture 11">
            <a:extLst>
              <a:ext uri="{FF2B5EF4-FFF2-40B4-BE49-F238E27FC236}">
                <a16:creationId xmlns="" xmlns:a16="http://schemas.microsoft.com/office/drawing/2014/main" id="{A0E288E4-35D3-4F67-8ABE-58604C9E22A6}"/>
              </a:ext>
            </a:extLst>
          </p:cNvPr>
          <p:cNvPicPr>
            <a:picLocks noChangeAspect="1"/>
          </p:cNvPicPr>
          <p:nvPr/>
        </p:nvPicPr>
        <p:blipFill>
          <a:blip r:embed="rId2"/>
          <a:stretch>
            <a:fillRect/>
          </a:stretch>
        </p:blipFill>
        <p:spPr>
          <a:xfrm>
            <a:off x="3347864" y="908720"/>
            <a:ext cx="541026" cy="579438"/>
          </a:xfrm>
          <a:prstGeom prst="rect">
            <a:avLst/>
          </a:prstGeom>
        </p:spPr>
      </p:pic>
      <p:sp>
        <p:nvSpPr>
          <p:cNvPr id="14" name="Content Placeholder 2">
            <a:extLst>
              <a:ext uri="{FF2B5EF4-FFF2-40B4-BE49-F238E27FC236}">
                <a16:creationId xmlns="" xmlns:a16="http://schemas.microsoft.com/office/drawing/2014/main" id="{2C0B4349-4E9F-4CE6-85DD-9029A18E074C}"/>
              </a:ext>
            </a:extLst>
          </p:cNvPr>
          <p:cNvSpPr>
            <a:spLocks noGrp="1"/>
          </p:cNvSpPr>
          <p:nvPr>
            <p:ph idx="1"/>
          </p:nvPr>
        </p:nvSpPr>
        <p:spPr>
          <a:xfrm>
            <a:off x="827584" y="2204864"/>
            <a:ext cx="7776864" cy="4102296"/>
          </a:xfrm>
          <a:prstGeom prst="rect">
            <a:avLst/>
          </a:prstGeom>
        </p:spPr>
        <p:txBody>
          <a:bodyPr>
            <a:normAutofit/>
          </a:bodyPr>
          <a:lstStyle/>
          <a:p>
            <a:pPr marL="0" marR="0" lvl="0" indent="0" algn="just" defTabSz="91440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l-GR" sz="1500" b="1" i="0" u="none" strike="noStrike" kern="0" cap="none" spc="0" normalizeH="0" baseline="0" noProof="0" dirty="0">
                <a:ln>
                  <a:noFill/>
                </a:ln>
                <a:solidFill>
                  <a:sysClr val="windowText" lastClr="000000"/>
                </a:solidFill>
                <a:effectLst/>
                <a:uLnTx/>
                <a:uFillTx/>
              </a:rPr>
              <a:t>διαγράμματα “αιτίου- αποτελέσματος” , διάγραμμα </a:t>
            </a:r>
            <a:r>
              <a:rPr kumimoji="0" lang="en-US" sz="1500" b="1" i="0" u="none" strike="noStrike" kern="0" cap="none" spc="0" normalizeH="0" baseline="0" noProof="0" dirty="0">
                <a:ln>
                  <a:noFill/>
                </a:ln>
                <a:solidFill>
                  <a:sysClr val="windowText" lastClr="000000"/>
                </a:solidFill>
                <a:effectLst/>
                <a:uLnTx/>
                <a:uFillTx/>
              </a:rPr>
              <a:t>Ishikawa</a:t>
            </a:r>
            <a:r>
              <a:rPr kumimoji="0" lang="el-GR" sz="1500" b="1" i="0" u="none" strike="noStrike" kern="0" cap="none" spc="0" normalizeH="0" baseline="0" noProof="0" dirty="0">
                <a:ln>
                  <a:noFill/>
                </a:ln>
                <a:solidFill>
                  <a:sysClr val="windowText" lastClr="000000"/>
                </a:solidFill>
                <a:effectLst/>
                <a:uLnTx/>
                <a:uFillTx/>
              </a:rPr>
              <a:t>, ή </a:t>
            </a:r>
            <a:r>
              <a:rPr kumimoji="0" lang="en-US" sz="1500" b="1" i="0" u="none" strike="noStrike" kern="0" cap="none" spc="0" normalizeH="0" baseline="0" noProof="0" dirty="0">
                <a:ln>
                  <a:noFill/>
                </a:ln>
                <a:solidFill>
                  <a:sysClr val="windowText" lastClr="000000"/>
                </a:solidFill>
                <a:effectLst/>
                <a:uLnTx/>
                <a:uFillTx/>
              </a:rPr>
              <a:t>fishbone diagram</a:t>
            </a:r>
            <a:r>
              <a:rPr kumimoji="0" lang="el-GR" sz="1500" b="1" i="0" u="none" strike="noStrike" kern="0" cap="none" spc="0" normalizeH="0" baseline="0" noProof="0" dirty="0">
                <a:ln>
                  <a:noFill/>
                </a:ln>
                <a:solidFill>
                  <a:sysClr val="windowText" lastClr="000000"/>
                </a:solidFill>
                <a:effectLst/>
                <a:uLnTx/>
                <a:uFillTx/>
              </a:rPr>
              <a:t>, ή ψαροκόκαλο</a:t>
            </a:r>
          </a:p>
          <a:p>
            <a:pPr marL="82296" marR="0" lvl="0" indent="0" algn="just" defTabSz="914400" eaLnBrk="1" fontAlgn="auto" latinLnBrk="0" hangingPunct="1">
              <a:lnSpc>
                <a:spcPct val="120000"/>
              </a:lnSpc>
              <a:spcBef>
                <a:spcPts val="0"/>
              </a:spcBef>
              <a:spcAft>
                <a:spcPts val="0"/>
              </a:spcAft>
              <a:buClrTx/>
              <a:buSzTx/>
              <a:buFontTx/>
              <a:buNone/>
              <a:tabLst/>
              <a:defRPr/>
            </a:pPr>
            <a:r>
              <a:rPr kumimoji="0" lang="el-GR" sz="1500" b="0" i="0" u="none" strike="noStrike" kern="0" cap="none" spc="0" normalizeH="0" baseline="0" noProof="0" dirty="0" smtClean="0">
                <a:ln>
                  <a:noFill/>
                </a:ln>
                <a:solidFill>
                  <a:sysClr val="windowText" lastClr="000000"/>
                </a:solidFill>
                <a:effectLst/>
                <a:uLnTx/>
                <a:uFillTx/>
              </a:rPr>
              <a:t>αποτελεί </a:t>
            </a:r>
            <a:r>
              <a:rPr kumimoji="0" lang="el-GR" sz="1500" b="0" i="0" u="none" strike="noStrike" kern="0" cap="none" spc="0" normalizeH="0" baseline="0" noProof="0" dirty="0">
                <a:ln>
                  <a:noFill/>
                </a:ln>
                <a:solidFill>
                  <a:sysClr val="windowText" lastClr="000000"/>
                </a:solidFill>
                <a:effectLst/>
                <a:uLnTx/>
                <a:uFillTx/>
              </a:rPr>
              <a:t>ένα ποιοτικό εργαλείο για να βοηθήσει τις ομάδες ή τους ποιοτικούς κύκλους στη βελτίωση της ποιότητας. Το διάγραμμα επιδιώκει και επιτυγχάνει την ανοικτή επικοινωνία των διαφόρων ομάδων της επιχείρησης. Η λειτουργία του γίνεται ως εξής: δίνονται στους εργαζομένους της επιχείρησης διάφορα έντυπα, στα οποία τοποθετούν τις αιτίες και τους υπευθύνους των ζητούμενων βλαβών, που έχουν πραγματοποιηθεί. </a:t>
            </a:r>
          </a:p>
          <a:p>
            <a:pPr marL="82296" marR="0" lvl="0" indent="0" algn="just" defTabSz="914400" eaLnBrk="1" fontAlgn="auto" latinLnBrk="0" hangingPunct="1">
              <a:lnSpc>
                <a:spcPct val="120000"/>
              </a:lnSpc>
              <a:spcBef>
                <a:spcPts val="0"/>
              </a:spcBef>
              <a:spcAft>
                <a:spcPts val="0"/>
              </a:spcAft>
              <a:buClrTx/>
              <a:buSzTx/>
              <a:buFontTx/>
              <a:buNone/>
              <a:tabLst/>
              <a:defRPr/>
            </a:pPr>
            <a:r>
              <a:rPr kumimoji="0" lang="el-GR" sz="1500" b="0" i="0" u="none" strike="noStrike" kern="0" cap="none" spc="0" normalizeH="0" baseline="0" noProof="0" dirty="0" smtClean="0">
                <a:ln>
                  <a:noFill/>
                </a:ln>
                <a:solidFill>
                  <a:sysClr val="windowText" lastClr="000000"/>
                </a:solidFill>
                <a:effectLst/>
                <a:uLnTx/>
                <a:uFillTx/>
              </a:rPr>
              <a:t>Για </a:t>
            </a:r>
            <a:r>
              <a:rPr kumimoji="0" lang="el-GR" sz="1500" b="0" i="0" u="none" strike="noStrike" kern="0" cap="none" spc="0" normalizeH="0" baseline="0" noProof="0" dirty="0">
                <a:ln>
                  <a:noFill/>
                </a:ln>
                <a:solidFill>
                  <a:sysClr val="windowText" lastClr="000000"/>
                </a:solidFill>
                <a:effectLst/>
                <a:uLnTx/>
                <a:uFillTx/>
              </a:rPr>
              <a:t>να είναι αξιόπιστα τα αποτελέσματα τηρείται ανωνυμία στις απαντήσεις. Έτσι τοποθετούνται οι αιτίες και οι υπεύθυνοι του προβλήματος σε σειρά προτεραιότητας, από όπου τελικά μπορούν να διεξαχθούν σπουδαία αποτελέσματα. Οι αιτίες τακτοποιούνται σε τέσσερις κατηγορίες (α) άνθρωποι, (β) μέθοδοι, (γ) υλικά, και (δ) μηχανήματα/ εξοπλισμός</a:t>
            </a:r>
            <a:r>
              <a:rPr kumimoji="0" lang="el-GR" sz="1800" b="0" i="0" u="none" strike="noStrike" kern="0" cap="none" spc="0" normalizeH="0" baseline="0" noProof="0" dirty="0">
                <a:ln>
                  <a:noFill/>
                </a:ln>
                <a:solidFill>
                  <a:sysClr val="windowText" lastClr="000000"/>
                </a:solidFill>
                <a:effectLst/>
                <a:uLnTx/>
                <a:uFillTx/>
              </a:rPr>
              <a:t>.</a:t>
            </a:r>
            <a:endParaRPr kumimoji="0" lang="en-GB" sz="1800" b="0" i="0" u="none" strike="noStrike" kern="0" cap="none" spc="0" normalizeH="0" baseline="0" noProof="0" dirty="0">
              <a:ln>
                <a:noFill/>
              </a:ln>
              <a:solidFill>
                <a:sysClr val="windowText" lastClr="000000"/>
              </a:solidFill>
              <a:effectLst/>
              <a:uLnTx/>
              <a:uFillTx/>
            </a:endParaRPr>
          </a:p>
          <a:p>
            <a:pPr marL="82296"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pic>
        <p:nvPicPr>
          <p:cNvPr id="15" name="Picture 2" descr="Αποτέλεσμα εικόνας για ishikawa">
            <a:extLst>
              <a:ext uri="{FF2B5EF4-FFF2-40B4-BE49-F238E27FC236}">
                <a16:creationId xmlns="" xmlns:a16="http://schemas.microsoft.com/office/drawing/2014/main" id="{D7A7DDF3-F414-4C4C-80A8-10E1ED9837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5373216"/>
            <a:ext cx="3403945" cy="148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239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circle(in)">
                                      <p:cBhvr>
                                        <p:cTn id="12" dur="2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barn(inVertical)">
                                      <p:cBhvr>
                                        <p:cTn id="20" dur="500"/>
                                        <p:tgtEl>
                                          <p:spTgt spid="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xmlns="" id="{29EF02AB-6F2B-4516-8DE5-240B83265645}"/>
              </a:ext>
            </a:extLst>
          </p:cNvPr>
          <p:cNvSpPr>
            <a:spLocks noGrp="1"/>
          </p:cNvSpPr>
          <p:nvPr>
            <p:ph type="sldNum" sz="quarter" idx="12"/>
          </p:nvPr>
        </p:nvSpPr>
        <p:spPr/>
        <p:txBody>
          <a:bodyPr/>
          <a:lstStyle/>
          <a:p>
            <a:fld id="{61C44E05-631C-4892-B577-17C57620ECE9}" type="slidenum">
              <a:rPr lang="en-US" smtClean="0"/>
              <a:pPr/>
              <a:t>24</a:t>
            </a:fld>
            <a:endParaRPr lang="en-US"/>
          </a:p>
        </p:txBody>
      </p:sp>
      <p:sp>
        <p:nvSpPr>
          <p:cNvPr id="8" name="Rectangle 7"/>
          <p:cNvSpPr/>
          <p:nvPr/>
        </p:nvSpPr>
        <p:spPr>
          <a:xfrm>
            <a:off x="1448804" y="1033681"/>
            <a:ext cx="6840760" cy="584775"/>
          </a:xfrm>
          <a:prstGeom prst="rect">
            <a:avLst/>
          </a:prstGeom>
        </p:spPr>
        <p:txBody>
          <a:bodyPr wrap="square">
            <a:spAutoFit/>
          </a:bodyPr>
          <a:lstStyle/>
          <a:p>
            <a:pPr lvl="0"/>
            <a:r>
              <a:rPr lang="en-US" sz="3200" b="1" dirty="0" smtClean="0">
                <a:solidFill>
                  <a:srgbClr val="002060"/>
                </a:solidFill>
                <a:effectLst>
                  <a:outerShdw blurRad="50000" dist="30000" dir="5400000" algn="tl" rotWithShape="0">
                    <a:srgbClr val="000000">
                      <a:alpha val="30000"/>
                    </a:srgbClr>
                  </a:outerShdw>
                </a:effectLst>
                <a:latin typeface="Gill Sans MT"/>
                <a:ea typeface="+mj-ea"/>
                <a:cs typeface="+mj-cs"/>
              </a:rPr>
              <a:t>Taguchi</a:t>
            </a:r>
            <a:endParaRPr kumimoji="0" lang="el-GR" sz="1800" b="0" i="0" u="none" strike="noStrike" kern="0" cap="none" spc="0" normalizeH="0" baseline="0" noProof="0" dirty="0" smtClean="0">
              <a:ln>
                <a:noFill/>
              </a:ln>
              <a:solidFill>
                <a:srgbClr val="002060"/>
              </a:solidFill>
              <a:effectLst/>
              <a:uLnTx/>
              <a:uFillTx/>
            </a:endParaRPr>
          </a:p>
        </p:txBody>
      </p:sp>
      <p:pic>
        <p:nvPicPr>
          <p:cNvPr id="9" name="Picture 8">
            <a:extLst>
              <a:ext uri="{FF2B5EF4-FFF2-40B4-BE49-F238E27FC236}">
                <a16:creationId xmlns="" xmlns:a16="http://schemas.microsoft.com/office/drawing/2014/main" id="{5C5FD6A0-F862-4FEC-A3EB-5A4953B0D76F}"/>
              </a:ext>
            </a:extLst>
          </p:cNvPr>
          <p:cNvPicPr>
            <a:picLocks noChangeAspect="1"/>
          </p:cNvPicPr>
          <p:nvPr/>
        </p:nvPicPr>
        <p:blipFill>
          <a:blip r:embed="rId2"/>
          <a:stretch>
            <a:fillRect/>
          </a:stretch>
        </p:blipFill>
        <p:spPr>
          <a:xfrm>
            <a:off x="3203848" y="823532"/>
            <a:ext cx="689983" cy="693614"/>
          </a:xfrm>
          <a:prstGeom prst="rect">
            <a:avLst/>
          </a:prstGeom>
        </p:spPr>
      </p:pic>
      <p:sp>
        <p:nvSpPr>
          <p:cNvPr id="10" name="Content Placeholder 2">
            <a:extLst>
              <a:ext uri="{FF2B5EF4-FFF2-40B4-BE49-F238E27FC236}">
                <a16:creationId xmlns="" xmlns:a16="http://schemas.microsoft.com/office/drawing/2014/main" id="{0F158402-DF02-4815-9536-8B6AD2EAB006}"/>
              </a:ext>
            </a:extLst>
          </p:cNvPr>
          <p:cNvSpPr>
            <a:spLocks noGrp="1"/>
          </p:cNvSpPr>
          <p:nvPr>
            <p:ph idx="1"/>
          </p:nvPr>
        </p:nvSpPr>
        <p:spPr>
          <a:xfrm>
            <a:off x="611560" y="2163666"/>
            <a:ext cx="7848872" cy="4694334"/>
          </a:xfrm>
          <a:prstGeom prst="rect">
            <a:avLst/>
          </a:prstGeom>
        </p:spPr>
        <p:txBody>
          <a:bodyPr>
            <a:normAutofit fontScale="47500" lnSpcReduction="20000"/>
          </a:bodyPr>
          <a:lstStyle/>
          <a:p>
            <a:pPr marL="0" marR="0" lvl="0" indent="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3400" b="1" i="0" u="none" strike="noStrike" kern="0" cap="none" spc="0" normalizeH="0" baseline="0" noProof="0" dirty="0">
                <a:ln>
                  <a:noFill/>
                </a:ln>
                <a:solidFill>
                  <a:sysClr val="windowText" lastClr="000000"/>
                </a:solidFill>
                <a:effectLst/>
                <a:uLnTx/>
                <a:uFillTx/>
              </a:rPr>
              <a:t>μεθοδολογία </a:t>
            </a:r>
            <a:r>
              <a:rPr kumimoji="0" lang="en-US" sz="3400" b="1" i="0" u="none" strike="noStrike" kern="0" cap="none" spc="0" normalizeH="0" baseline="0" noProof="0" dirty="0">
                <a:ln>
                  <a:noFill/>
                </a:ln>
                <a:solidFill>
                  <a:sysClr val="windowText" lastClr="000000"/>
                </a:solidFill>
                <a:effectLst/>
                <a:uLnTx/>
                <a:uFillTx/>
              </a:rPr>
              <a:t>Taguchi</a:t>
            </a:r>
            <a:endParaRPr kumimoji="0" lang="el-GR" sz="3400" b="1" i="0" u="none" strike="noStrike" kern="0" cap="none" spc="0" normalizeH="0" baseline="0" noProof="0" dirty="0">
              <a:ln>
                <a:noFill/>
              </a:ln>
              <a:solidFill>
                <a:sysClr val="windowText" lastClr="000000"/>
              </a:solidFill>
              <a:effectLst/>
              <a:uLnTx/>
              <a:uFillTx/>
            </a:endParaRPr>
          </a:p>
          <a:p>
            <a:pPr marL="82296" marR="0" lvl="0" indent="0" algn="just" defTabSz="914400" eaLnBrk="1" fontAlgn="auto" latinLnBrk="0" hangingPunct="1">
              <a:lnSpc>
                <a:spcPct val="120000"/>
              </a:lnSpc>
              <a:spcBef>
                <a:spcPts val="0"/>
              </a:spcBef>
              <a:spcAft>
                <a:spcPts val="0"/>
              </a:spcAft>
              <a:buClrTx/>
              <a:buSzTx/>
              <a:buFontTx/>
              <a:buNone/>
              <a:tabLst/>
              <a:defRPr/>
            </a:pPr>
            <a:r>
              <a:rPr kumimoji="0" lang="el-GR" sz="3400" b="0" i="0" u="none" strike="noStrike" kern="0" cap="none" spc="0" normalizeH="0" baseline="0" noProof="0" dirty="0">
                <a:ln>
                  <a:noFill/>
                </a:ln>
                <a:solidFill>
                  <a:sysClr val="windowText" lastClr="000000"/>
                </a:solidFill>
                <a:effectLst/>
                <a:uLnTx/>
                <a:uFillTx/>
              </a:rPr>
              <a:t>επικεντρώνεται στη βελτιστοποίηση του προϊόντος και της διαδικασίας πριν από την κατασκευή. Η μέθοδος παρέχει μια αποδοτική τεχνική για να σχεδιαστούν οι δοκιμές προϊόντων πριν από την είσοδο της φάσης κατασκευής.</a:t>
            </a:r>
            <a:r>
              <a:rPr kumimoji="0" lang="en-US" sz="3400" b="0" i="0" u="none" strike="noStrike" kern="0" cap="none" spc="0" normalizeH="0" baseline="0" noProof="0" dirty="0">
                <a:ln>
                  <a:noFill/>
                </a:ln>
                <a:solidFill>
                  <a:sysClr val="windowText" lastClr="000000"/>
                </a:solidFill>
                <a:effectLst/>
                <a:uLnTx/>
                <a:uFillTx/>
              </a:rPr>
              <a:t> </a:t>
            </a:r>
            <a:r>
              <a:rPr kumimoji="0" lang="el-GR" sz="3400" b="0" i="0" u="none" strike="noStrike" kern="0" cap="none" spc="0" normalizeH="0" baseline="0" noProof="0" dirty="0">
                <a:ln>
                  <a:noFill/>
                </a:ln>
                <a:solidFill>
                  <a:sysClr val="windowText" lastClr="000000"/>
                </a:solidFill>
                <a:effectLst/>
                <a:uLnTx/>
                <a:uFillTx/>
              </a:rPr>
              <a:t>Ακόμη, μπορεί να χρησιμοποιηθεί ως μεθοδολογία ανίχνευσης λαθών στο είδος και προβλημάτων κατασκευής. Η μεθοδολογία </a:t>
            </a:r>
            <a:r>
              <a:rPr kumimoji="0" lang="el-GR" sz="3400" b="0" i="0" u="none" strike="noStrike" kern="0" cap="none" spc="0" normalizeH="0" baseline="0" noProof="0" dirty="0" err="1">
                <a:ln>
                  <a:noFill/>
                </a:ln>
                <a:solidFill>
                  <a:sysClr val="windowText" lastClr="000000"/>
                </a:solidFill>
                <a:effectLst/>
                <a:uLnTx/>
                <a:uFillTx/>
              </a:rPr>
              <a:t>Taguchi</a:t>
            </a:r>
            <a:r>
              <a:rPr kumimoji="0" lang="el-GR" sz="3400" b="0" i="0" u="none" strike="noStrike" kern="0" cap="none" spc="0" normalizeH="0" baseline="0" noProof="0" dirty="0">
                <a:ln>
                  <a:noFill/>
                </a:ln>
                <a:solidFill>
                  <a:sysClr val="windowText" lastClr="000000"/>
                </a:solidFill>
                <a:effectLst/>
                <a:uLnTx/>
                <a:uFillTx/>
              </a:rPr>
              <a:t> μπορεί να εφαρμοστεί εκτός γραμμής, στο σχεδιασμό ή απευθείας στην παραγωγή.</a:t>
            </a:r>
          </a:p>
          <a:p>
            <a:pPr marL="82296" marR="0" lvl="0" indent="0" algn="just" defTabSz="914400" eaLnBrk="1" fontAlgn="auto" latinLnBrk="0" hangingPunct="1">
              <a:lnSpc>
                <a:spcPct val="120000"/>
              </a:lnSpc>
              <a:spcBef>
                <a:spcPts val="0"/>
              </a:spcBef>
              <a:spcAft>
                <a:spcPts val="0"/>
              </a:spcAft>
              <a:buClrTx/>
              <a:buSzTx/>
              <a:buFontTx/>
              <a:buNone/>
              <a:tabLst/>
              <a:defRPr/>
            </a:pPr>
            <a:endParaRPr kumimoji="0" lang="en-US" sz="3400" b="0" i="0" u="none" strike="noStrike" kern="0" cap="none" spc="0" normalizeH="0" baseline="0" noProof="0" dirty="0">
              <a:ln>
                <a:noFill/>
              </a:ln>
              <a:solidFill>
                <a:sysClr val="windowText" lastClr="000000"/>
              </a:solidFill>
              <a:effectLst/>
              <a:uLnTx/>
              <a:uFillTx/>
            </a:endParaRPr>
          </a:p>
          <a:p>
            <a:pPr marL="82296" marR="0" lvl="0" indent="0" algn="just" defTabSz="914400" eaLnBrk="1" fontAlgn="auto" latinLnBrk="0" hangingPunct="1">
              <a:lnSpc>
                <a:spcPct val="120000"/>
              </a:lnSpc>
              <a:spcBef>
                <a:spcPts val="0"/>
              </a:spcBef>
              <a:spcAft>
                <a:spcPts val="0"/>
              </a:spcAft>
              <a:buClrTx/>
              <a:buSzTx/>
              <a:buFontTx/>
              <a:buNone/>
              <a:tabLst/>
              <a:defRPr/>
            </a:pPr>
            <a:r>
              <a:rPr kumimoji="0" lang="el-GR" sz="3400" b="0" i="0" u="none" strike="noStrike" kern="0" cap="none" spc="0" normalizeH="0" baseline="0" noProof="0" dirty="0">
                <a:ln>
                  <a:noFill/>
                </a:ln>
                <a:solidFill>
                  <a:sysClr val="windowText" lastClr="000000"/>
                </a:solidFill>
                <a:effectLst/>
                <a:uLnTx/>
                <a:uFillTx/>
              </a:rPr>
              <a:t>Ο </a:t>
            </a:r>
            <a:r>
              <a:rPr kumimoji="0" lang="el-GR" sz="3400" b="0" i="0" u="none" strike="noStrike" kern="0" cap="none" spc="0" normalizeH="0" baseline="0" noProof="0" dirty="0" err="1">
                <a:ln>
                  <a:noFill/>
                </a:ln>
                <a:solidFill>
                  <a:sysClr val="windowText" lastClr="000000"/>
                </a:solidFill>
                <a:effectLst/>
                <a:uLnTx/>
                <a:uFillTx/>
              </a:rPr>
              <a:t>Taguchi</a:t>
            </a:r>
            <a:r>
              <a:rPr kumimoji="0" lang="el-GR" sz="3400" b="0" i="0" u="none" strike="noStrike" kern="0" cap="none" spc="0" normalizeH="0" baseline="0" noProof="0" dirty="0">
                <a:ln>
                  <a:noFill/>
                </a:ln>
                <a:solidFill>
                  <a:sysClr val="windowText" lastClr="000000"/>
                </a:solidFill>
                <a:effectLst/>
                <a:uLnTx/>
                <a:uFillTx/>
              </a:rPr>
              <a:t> χωρίζει τον εκτός γραμμής ποιοτικό έλεγχο σε τρία στάδια:   </a:t>
            </a:r>
            <a:endParaRPr kumimoji="0" lang="en-GB" sz="34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l-GR" sz="3400" b="0" i="1" u="none" strike="noStrike" kern="0" cap="none" spc="0" normalizeH="0" baseline="0" noProof="0" dirty="0">
                <a:ln>
                  <a:noFill/>
                </a:ln>
                <a:solidFill>
                  <a:srgbClr val="3891A7"/>
                </a:solidFill>
                <a:effectLst/>
                <a:uLnTx/>
                <a:uFillTx/>
              </a:rPr>
              <a:t>Στάδιο σχεδίου συστημάτων</a:t>
            </a:r>
            <a:r>
              <a:rPr kumimoji="0" lang="en-US" sz="3400" b="0" i="0" u="none" strike="noStrike" kern="0" cap="none" spc="0" normalizeH="0" baseline="0" noProof="0" dirty="0">
                <a:ln>
                  <a:noFill/>
                </a:ln>
                <a:solidFill>
                  <a:srgbClr val="3891A7"/>
                </a:solidFill>
                <a:effectLst/>
                <a:uLnTx/>
                <a:uFillTx/>
              </a:rPr>
              <a:t>: </a:t>
            </a:r>
            <a:r>
              <a:rPr kumimoji="0" lang="el-GR" sz="3400" b="0" i="0" u="none" strike="noStrike" kern="0" cap="none" spc="0" normalizeH="0" baseline="0" noProof="0" dirty="0">
                <a:ln>
                  <a:noFill/>
                </a:ln>
                <a:solidFill>
                  <a:sysClr val="windowText" lastClr="000000"/>
                </a:solidFill>
                <a:effectLst/>
                <a:uLnTx/>
                <a:uFillTx/>
              </a:rPr>
              <a:t>Μη στατιστικό στάδιο για την εφαρμοσμένη μηχανική, το μάρκετινγκ και τη γνώση πελατών</a:t>
            </a:r>
            <a:endParaRPr kumimoji="0" lang="en-GB" sz="34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l-GR" sz="3400" b="0" i="1" u="none" strike="noStrike" kern="0" cap="none" spc="0" normalizeH="0" baseline="0" noProof="0" dirty="0">
                <a:ln>
                  <a:noFill/>
                </a:ln>
                <a:solidFill>
                  <a:srgbClr val="3891A7"/>
                </a:solidFill>
                <a:effectLst/>
                <a:uLnTx/>
                <a:uFillTx/>
              </a:rPr>
              <a:t>Στάδιο παραμέτρου</a:t>
            </a:r>
            <a:r>
              <a:rPr kumimoji="0" lang="en-GB" sz="3400" b="0" i="1" u="none" strike="noStrike" kern="0" cap="none" spc="0" normalizeH="0" baseline="0" noProof="0" dirty="0">
                <a:ln>
                  <a:noFill/>
                </a:ln>
                <a:solidFill>
                  <a:srgbClr val="3891A7"/>
                </a:solidFill>
                <a:effectLst/>
                <a:uLnTx/>
                <a:uFillTx/>
              </a:rPr>
              <a:t>: </a:t>
            </a:r>
            <a:r>
              <a:rPr kumimoji="0" lang="el-GR" sz="3400" b="0" i="0" u="none" strike="noStrike" kern="0" cap="none" spc="0" normalizeH="0" baseline="0" noProof="0" dirty="0">
                <a:ln>
                  <a:noFill/>
                </a:ln>
                <a:solidFill>
                  <a:sysClr val="windowText" lastClr="000000"/>
                </a:solidFill>
                <a:effectLst/>
                <a:uLnTx/>
                <a:uFillTx/>
              </a:rPr>
              <a:t>Πώς το προϊόν πρέπει να αποδώσει ενάντια στις καθορισμένες παραμέτρους. Η γερή λύση της οικονομικά αποδοτικής κατασκευής ανεξάρτητα από τις λειτουργούσες παραμέτρους.</a:t>
            </a:r>
            <a:endParaRPr kumimoji="0" lang="en-US" sz="34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l-GR" sz="3400" b="0" i="1" u="none" strike="noStrike" kern="0" cap="none" spc="0" normalizeH="0" baseline="0" noProof="0" dirty="0">
                <a:ln>
                  <a:noFill/>
                </a:ln>
                <a:solidFill>
                  <a:srgbClr val="3891A7"/>
                </a:solidFill>
                <a:effectLst/>
                <a:uLnTx/>
                <a:uFillTx/>
              </a:rPr>
              <a:t>Στάδιο σχέδιο ανοχής</a:t>
            </a:r>
            <a:r>
              <a:rPr kumimoji="0" lang="en-US" sz="3400" b="0" i="1" u="none" strike="noStrike" kern="0" cap="none" spc="0" normalizeH="0" baseline="0" noProof="0" dirty="0">
                <a:ln>
                  <a:noFill/>
                </a:ln>
                <a:solidFill>
                  <a:srgbClr val="3891A7"/>
                </a:solidFill>
                <a:effectLst/>
                <a:uLnTx/>
                <a:uFillTx/>
              </a:rPr>
              <a:t>: </a:t>
            </a:r>
            <a:r>
              <a:rPr kumimoji="0" lang="el-GR" sz="3400" b="0" i="0" u="none" strike="noStrike" kern="0" cap="none" spc="0" normalizeH="0" baseline="0" noProof="0" dirty="0">
                <a:ln>
                  <a:noFill/>
                </a:ln>
                <a:solidFill>
                  <a:sysClr val="windowText" lastClr="000000"/>
                </a:solidFill>
                <a:effectLst/>
                <a:uLnTx/>
                <a:uFillTx/>
              </a:rPr>
              <a:t>Ανοχή γύρω από τις επιθυμητές τοποθετήσεις. Εύρεση της ισορροπίας μεταξύ του κόστους παραγωγής και της απώλειας. </a:t>
            </a:r>
            <a:endParaRPr kumimoji="0" lang="en-GB" sz="3400" b="0" i="0" u="none" strike="noStrike" kern="0" cap="none" spc="0" normalizeH="0" baseline="0" noProof="0" dirty="0">
              <a:ln>
                <a:noFill/>
              </a:ln>
              <a:solidFill>
                <a:sysClr val="windowText" lastClr="000000"/>
              </a:solidFill>
              <a:effectLst/>
              <a:uLnTx/>
              <a:uFillTx/>
            </a:endParaRPr>
          </a:p>
          <a:p>
            <a:pPr marL="82296"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40713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down)">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0" dur="500"/>
                                        <p:tgtEl>
                                          <p:spTgt spid="10">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3" dur="500"/>
                                        <p:tgtEl>
                                          <p:spTgt spid="10">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26" dur="500"/>
                                        <p:tgtEl>
                                          <p:spTgt spid="10">
                                            <p:txEl>
                                              <p:pRg st="5" end="5"/>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randombar(horizontal)">
                                      <p:cBhvr>
                                        <p:cTn id="29"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BA7F698-A1AE-45E9-B2F1-58F521B74892}"/>
              </a:ext>
            </a:extLst>
          </p:cNvPr>
          <p:cNvSpPr>
            <a:spLocks noGrp="1"/>
          </p:cNvSpPr>
          <p:nvPr>
            <p:ph type="title"/>
          </p:nvPr>
        </p:nvSpPr>
        <p:spPr/>
        <p:txBody>
          <a:bodyPr>
            <a:normAutofit/>
          </a:bodyPr>
          <a:lstStyle/>
          <a:p>
            <a:pPr algn="ctr"/>
            <a:r>
              <a:rPr lang="el-GR" sz="3200" b="1" dirty="0" smtClean="0"/>
              <a:t>Σύνοψη μαθήματος</a:t>
            </a:r>
            <a:endParaRPr lang="el-GR" sz="3200" dirty="0"/>
          </a:p>
        </p:txBody>
      </p:sp>
      <p:sp>
        <p:nvSpPr>
          <p:cNvPr id="5" name="Θέση αριθμού διαφάνειας 4">
            <a:extLst>
              <a:ext uri="{FF2B5EF4-FFF2-40B4-BE49-F238E27FC236}">
                <a16:creationId xmlns:a16="http://schemas.microsoft.com/office/drawing/2014/main" xmlns="" id="{7A14ABE2-DB4B-4A51-AE1F-BE5A8482DED8}"/>
              </a:ext>
            </a:extLst>
          </p:cNvPr>
          <p:cNvSpPr>
            <a:spLocks noGrp="1"/>
          </p:cNvSpPr>
          <p:nvPr>
            <p:ph type="sldNum" sz="quarter" idx="12"/>
          </p:nvPr>
        </p:nvSpPr>
        <p:spPr/>
        <p:txBody>
          <a:bodyPr/>
          <a:lstStyle/>
          <a:p>
            <a:fld id="{61C44E05-631C-4892-B577-17C57620ECE9}" type="slidenum">
              <a:rPr lang="en-US" smtClean="0"/>
              <a:pPr/>
              <a:t>25</a:t>
            </a:fld>
            <a:endParaRPr lang="en-US"/>
          </a:p>
        </p:txBody>
      </p:sp>
      <p:pic>
        <p:nvPicPr>
          <p:cNvPr id="6" name="Εικόνα 5">
            <a:extLst>
              <a:ext uri="{FF2B5EF4-FFF2-40B4-BE49-F238E27FC236}">
                <a16:creationId xmlns:a16="http://schemas.microsoft.com/office/drawing/2014/main" xmlns="" id="{962368D2-C531-492F-AEF5-FC629DCF9659}"/>
              </a:ext>
            </a:extLst>
          </p:cNvPr>
          <p:cNvPicPr>
            <a:picLocks noChangeAspect="1"/>
          </p:cNvPicPr>
          <p:nvPr/>
        </p:nvPicPr>
        <p:blipFill>
          <a:blip r:embed="rId2"/>
          <a:stretch>
            <a:fillRect/>
          </a:stretch>
        </p:blipFill>
        <p:spPr>
          <a:xfrm>
            <a:off x="6632270" y="841248"/>
            <a:ext cx="2054530" cy="1255885"/>
          </a:xfrm>
          <a:prstGeom prst="rect">
            <a:avLst/>
          </a:prstGeom>
        </p:spPr>
      </p:pic>
      <p:sp>
        <p:nvSpPr>
          <p:cNvPr id="8" name="Θέση περιεχομένου 2">
            <a:extLst>
              <a:ext uri="{FF2B5EF4-FFF2-40B4-BE49-F238E27FC236}">
                <a16:creationId xmlns="" xmlns:a16="http://schemas.microsoft.com/office/drawing/2014/main" id="{48A136F6-D43A-4AF4-8B74-76AE5F1BECF0}"/>
              </a:ext>
            </a:extLst>
          </p:cNvPr>
          <p:cNvSpPr>
            <a:spLocks noGrp="1"/>
          </p:cNvSpPr>
          <p:nvPr>
            <p:ph idx="1"/>
          </p:nvPr>
        </p:nvSpPr>
        <p:spPr>
          <a:xfrm>
            <a:off x="1115616" y="1988840"/>
            <a:ext cx="7498080" cy="5256584"/>
          </a:xfrm>
          <a:prstGeom prst="rect">
            <a:avLst/>
          </a:prstGeom>
        </p:spPr>
        <p:txBody>
          <a:bodyPr>
            <a:normAutofit fontScale="47500" lnSpcReduction="20000"/>
          </a:bodyPr>
          <a:lstStyle/>
          <a:p>
            <a:pPr marL="0" marR="0" lvl="0" indent="0" algn="just" defTabSz="91440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l-GR" sz="3800" b="0" i="0" u="none" strike="noStrike" kern="0" cap="none" spc="0" normalizeH="0" baseline="0" noProof="0" dirty="0">
                <a:ln>
                  <a:noFill/>
                </a:ln>
                <a:solidFill>
                  <a:sysClr val="windowText" lastClr="000000"/>
                </a:solidFill>
                <a:effectLst/>
                <a:uLnTx/>
                <a:uFillTx/>
              </a:rPr>
              <a:t>Το ανταγωνιστικό περιβάλλον του χώρου των επιχειρήσεων έχει οδηγήσει στην παροχή υπηρεσιών με γνώμονα την ποιότητα. </a:t>
            </a:r>
          </a:p>
          <a:p>
            <a:pPr marL="0" marR="0" lvl="0" indent="0" algn="just" defTabSz="91440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l-GR" sz="3800" b="0" i="0" u="none" strike="noStrike" kern="0" cap="none" spc="0" normalizeH="0" baseline="0" noProof="0" dirty="0">
                <a:ln>
                  <a:noFill/>
                </a:ln>
                <a:solidFill>
                  <a:sysClr val="windowText" lastClr="000000"/>
                </a:solidFill>
                <a:effectLst/>
                <a:uLnTx/>
                <a:uFillTx/>
              </a:rPr>
              <a:t>Η ποιότητα πλέον αποτελεί κύριο ανταγωνιστικό πλεονέκτημα μεταξύ των επιχειρήσεων, καθώς αυτό ενισχύεται από τις αυξημένες απαιτήσεις των πιο ενημερωμένων πλέον πελατών. </a:t>
            </a:r>
          </a:p>
          <a:p>
            <a:pPr marL="0" marR="0" lvl="0" indent="0" algn="just" defTabSz="91440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l-GR" sz="3800" b="0" i="0" u="none" strike="noStrike" kern="0" cap="none" spc="0" normalizeH="0" baseline="0" noProof="0" dirty="0">
                <a:ln>
                  <a:noFill/>
                </a:ln>
                <a:solidFill>
                  <a:sysClr val="windowText" lastClr="000000"/>
                </a:solidFill>
                <a:effectLst/>
                <a:uLnTx/>
                <a:uFillTx/>
              </a:rPr>
              <a:t>Η υιοθέτηση ενός συστήματος ΔΟΠ αποτελεί εξαιρετικά δύσκολη διαδικασία, που περιέχει σημαντικούς κινδύνους αποτυχίας λόγω κακής ή ελλιπούς εφαρμογής των αρχών της ΔΟΠ. </a:t>
            </a:r>
          </a:p>
          <a:p>
            <a:pPr marL="0" marR="0" lvl="0" indent="0" algn="just" defTabSz="91440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l-GR" sz="3800" b="0" i="0" u="none" strike="noStrike" kern="0" cap="none" spc="0" normalizeH="0" baseline="0" noProof="0" dirty="0">
                <a:ln>
                  <a:noFill/>
                </a:ln>
                <a:solidFill>
                  <a:sysClr val="windowText" lastClr="000000"/>
                </a:solidFill>
                <a:effectLst/>
                <a:uLnTx/>
                <a:uFillTx/>
              </a:rPr>
              <a:t>Η σωστή εφαρμογή των αρχών της ΔΟΠ από έναν οργανισμό οδηγεί σε μια ιδιαιτέρως επιτυχημένη πορεία μέσω της συνεχούς βελτίωσης της ποιότητας, προσδίδοντάς σε αυτήν ισχυρό ανταγωνιστικό πλεονέκτημα. </a:t>
            </a:r>
          </a:p>
          <a:p>
            <a:pPr marL="0" marR="0" lvl="0" indent="0" algn="just" defTabSz="91440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l-GR" sz="3800" b="0" i="0" u="none" strike="noStrike" kern="0" cap="none" spc="0" normalizeH="0" baseline="0" noProof="0" dirty="0">
                <a:ln>
                  <a:noFill/>
                </a:ln>
                <a:solidFill>
                  <a:sysClr val="windowText" lastClr="000000"/>
                </a:solidFill>
                <a:effectLst/>
                <a:uLnTx/>
                <a:uFillTx/>
              </a:rPr>
              <a:t>Η βελτίωση της ποιότητας των προϊόντων ή υπηρεσιών έχει ως αποτέλεσμα την αύξηση της ικανοποίησης κυρίως των προσδοκιών του πελάτη, δημιουργώντας σχέσεις εμπιστοσύνης με το καταναλωτικό κοινό, με επακόλουθο την αύξηση των πωλήσεων άρα και των κερδών του οργανισμού.</a:t>
            </a:r>
            <a:endParaRPr kumimoji="0" lang="en-GB" sz="3800" b="0" i="0" u="none" strike="noStrike" kern="0" cap="none" spc="0" normalizeH="0" baseline="0" noProof="0" dirty="0">
              <a:ln>
                <a:noFill/>
              </a:ln>
              <a:solidFill>
                <a:sysClr val="windowText" lastClr="000000"/>
              </a:solidFill>
              <a:effectLst/>
              <a:uLnTx/>
              <a:uFillTx/>
            </a:endParaRPr>
          </a:p>
          <a:p>
            <a:pPr marL="82296"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18942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720080"/>
          </a:xfrm>
        </p:spPr>
        <p:txBody>
          <a:bodyPr>
            <a:normAutofit/>
          </a:bodyPr>
          <a:lstStyle/>
          <a:p>
            <a:r>
              <a:rPr lang="el-GR" sz="3200" dirty="0" smtClean="0"/>
              <a:t>Πρακτικές εφαρμογές </a:t>
            </a:r>
            <a:endParaRPr lang="el-GR" sz="3200" dirty="0"/>
          </a:p>
        </p:txBody>
      </p:sp>
      <p:sp>
        <p:nvSpPr>
          <p:cNvPr id="5" name="Θέση αριθμού διαφάνειας 4"/>
          <p:cNvSpPr>
            <a:spLocks noGrp="1"/>
          </p:cNvSpPr>
          <p:nvPr>
            <p:ph type="sldNum" sz="quarter" idx="12"/>
          </p:nvPr>
        </p:nvSpPr>
        <p:spPr/>
        <p:txBody>
          <a:bodyPr/>
          <a:lstStyle/>
          <a:p>
            <a:fld id="{61C44E05-631C-4892-B577-17C57620ECE9}" type="slidenum">
              <a:rPr lang="en-US" smtClean="0"/>
              <a:pPr/>
              <a:t>26</a:t>
            </a:fld>
            <a:endParaRPr lang="en-US"/>
          </a:p>
        </p:txBody>
      </p:sp>
      <p:pic>
        <p:nvPicPr>
          <p:cNvPr id="6" name="Εικόνα 5"/>
          <p:cNvPicPr>
            <a:picLocks noChangeAspect="1"/>
          </p:cNvPicPr>
          <p:nvPr/>
        </p:nvPicPr>
        <p:blipFill>
          <a:blip r:embed="rId2"/>
          <a:stretch>
            <a:fillRect/>
          </a:stretch>
        </p:blipFill>
        <p:spPr>
          <a:xfrm>
            <a:off x="237599" y="945799"/>
            <a:ext cx="8668801" cy="4966401"/>
          </a:xfrm>
          <a:prstGeom prst="rect">
            <a:avLst/>
          </a:prstGeom>
        </p:spPr>
      </p:pic>
    </p:spTree>
    <p:extLst>
      <p:ext uri="{BB962C8B-B14F-4D97-AF65-F5344CB8AC3E}">
        <p14:creationId xmlns:p14="http://schemas.microsoft.com/office/powerpoint/2010/main" val="385318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p:cNvSpPr>
            <a:spLocks noGrp="1"/>
          </p:cNvSpPr>
          <p:nvPr>
            <p:ph type="sldNum" sz="quarter" idx="12"/>
          </p:nvPr>
        </p:nvSpPr>
        <p:spPr/>
        <p:txBody>
          <a:bodyPr/>
          <a:lstStyle/>
          <a:p>
            <a:fld id="{61C44E05-631C-4892-B577-17C57620ECE9}" type="slidenum">
              <a:rPr lang="en-US" smtClean="0"/>
              <a:pPr/>
              <a:t>27</a:t>
            </a:fld>
            <a:endParaRPr lang="en-US"/>
          </a:p>
        </p:txBody>
      </p:sp>
      <p:pic>
        <p:nvPicPr>
          <p:cNvPr id="6" name="Εικόνα 5"/>
          <p:cNvPicPr>
            <a:picLocks noChangeAspect="1"/>
          </p:cNvPicPr>
          <p:nvPr/>
        </p:nvPicPr>
        <p:blipFill>
          <a:blip r:embed="rId2"/>
          <a:stretch>
            <a:fillRect/>
          </a:stretch>
        </p:blipFill>
        <p:spPr>
          <a:xfrm>
            <a:off x="467544" y="631439"/>
            <a:ext cx="8565601" cy="4410905"/>
          </a:xfrm>
          <a:prstGeom prst="rect">
            <a:avLst/>
          </a:prstGeom>
        </p:spPr>
      </p:pic>
      <p:sp>
        <p:nvSpPr>
          <p:cNvPr id="7" name="Ορθογώνιο 6"/>
          <p:cNvSpPr/>
          <p:nvPr/>
        </p:nvSpPr>
        <p:spPr>
          <a:xfrm>
            <a:off x="-36512" y="5301208"/>
            <a:ext cx="8816720" cy="1261884"/>
          </a:xfrm>
          <a:prstGeom prst="rect">
            <a:avLst/>
          </a:prstGeom>
        </p:spPr>
        <p:txBody>
          <a:bodyPr wrap="square">
            <a:spAutoFit/>
          </a:bodyPr>
          <a:lstStyle/>
          <a:p>
            <a:pPr algn="r"/>
            <a:r>
              <a:rPr lang="en-US" sz="1400" i="1" dirty="0"/>
              <a:t>“In the end, the quality and integrity of our people and product</a:t>
            </a:r>
          </a:p>
          <a:p>
            <a:pPr algn="r"/>
            <a:r>
              <a:rPr lang="en-US" sz="1400" i="1" dirty="0"/>
              <a:t>is paramount to us – it’s more important than anything we do.” – Robert A. </a:t>
            </a:r>
            <a:r>
              <a:rPr lang="en-US" sz="1400" i="1" dirty="0" err="1" smtClean="0"/>
              <a:t>Iger</a:t>
            </a:r>
            <a:endParaRPr lang="en-US" sz="1400" i="1" dirty="0" smtClean="0"/>
          </a:p>
          <a:p>
            <a:r>
              <a:rPr lang="el-GR" sz="1600" dirty="0" smtClean="0"/>
              <a:t>Άσκηση: μελέτη του αρχείου και απαντήσεις σε ερωτήσεις </a:t>
            </a:r>
            <a:r>
              <a:rPr lang="el-GR" sz="1600" dirty="0" err="1" smtClean="0"/>
              <a:t>αναστοχασμού</a:t>
            </a:r>
            <a:r>
              <a:rPr lang="el-GR" sz="1600" dirty="0" smtClean="0"/>
              <a:t> </a:t>
            </a:r>
            <a:r>
              <a:rPr lang="en-US" sz="1600" dirty="0" smtClean="0">
                <a:hlinkClick r:id="rId3"/>
              </a:rPr>
              <a:t>https</a:t>
            </a:r>
            <a:r>
              <a:rPr lang="en-US" sz="1600" dirty="0">
                <a:hlinkClick r:id="rId3"/>
              </a:rPr>
              <a:t>://</a:t>
            </a:r>
            <a:r>
              <a:rPr lang="en-US" sz="1600" dirty="0" smtClean="0">
                <a:hlinkClick r:id="rId3"/>
              </a:rPr>
              <a:t>thewaltdisneycompany.com/app/uploads/2019/06/TWDC-Standards-of-Business-Conduct-1.pdf</a:t>
            </a:r>
            <a:r>
              <a:rPr lang="el-GR" sz="1600" dirty="0" smtClean="0"/>
              <a:t> </a:t>
            </a:r>
            <a:endParaRPr lang="el-GR" sz="1600" dirty="0"/>
          </a:p>
        </p:txBody>
      </p:sp>
    </p:spTree>
    <p:extLst>
      <p:ext uri="{BB962C8B-B14F-4D97-AF65-F5344CB8AC3E}">
        <p14:creationId xmlns:p14="http://schemas.microsoft.com/office/powerpoint/2010/main" val="332948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p:cNvSpPr>
            <a:spLocks noGrp="1"/>
          </p:cNvSpPr>
          <p:nvPr>
            <p:ph type="sldNum" sz="quarter" idx="12"/>
          </p:nvPr>
        </p:nvSpPr>
        <p:spPr/>
        <p:txBody>
          <a:bodyPr/>
          <a:lstStyle/>
          <a:p>
            <a:fld id="{61C44E05-631C-4892-B577-17C57620ECE9}" type="slidenum">
              <a:rPr lang="en-US" smtClean="0"/>
              <a:pPr/>
              <a:t>28</a:t>
            </a:fld>
            <a:endParaRPr lang="en-US"/>
          </a:p>
        </p:txBody>
      </p:sp>
      <p:pic>
        <p:nvPicPr>
          <p:cNvPr id="6" name="Εικόνα 5"/>
          <p:cNvPicPr>
            <a:picLocks noChangeAspect="1"/>
          </p:cNvPicPr>
          <p:nvPr/>
        </p:nvPicPr>
        <p:blipFill>
          <a:blip r:embed="rId2"/>
          <a:stretch>
            <a:fillRect/>
          </a:stretch>
        </p:blipFill>
        <p:spPr>
          <a:xfrm>
            <a:off x="320399" y="692696"/>
            <a:ext cx="8823601" cy="2612534"/>
          </a:xfrm>
          <a:prstGeom prst="rect">
            <a:avLst/>
          </a:prstGeom>
        </p:spPr>
      </p:pic>
      <p:pic>
        <p:nvPicPr>
          <p:cNvPr id="7" name="Εικόνα 6"/>
          <p:cNvPicPr>
            <a:picLocks noChangeAspect="1"/>
          </p:cNvPicPr>
          <p:nvPr/>
        </p:nvPicPr>
        <p:blipFill>
          <a:blip r:embed="rId3"/>
          <a:stretch>
            <a:fillRect/>
          </a:stretch>
        </p:blipFill>
        <p:spPr>
          <a:xfrm>
            <a:off x="320399" y="3305230"/>
            <a:ext cx="8643001" cy="2534934"/>
          </a:xfrm>
          <a:prstGeom prst="rect">
            <a:avLst/>
          </a:prstGeom>
        </p:spPr>
      </p:pic>
      <p:sp>
        <p:nvSpPr>
          <p:cNvPr id="8" name="Ορθογώνιο 7"/>
          <p:cNvSpPr/>
          <p:nvPr/>
        </p:nvSpPr>
        <p:spPr>
          <a:xfrm>
            <a:off x="5580112" y="6093296"/>
            <a:ext cx="5580112" cy="369332"/>
          </a:xfrm>
          <a:prstGeom prst="rect">
            <a:avLst/>
          </a:prstGeom>
        </p:spPr>
        <p:txBody>
          <a:bodyPr wrap="square">
            <a:spAutoFit/>
          </a:bodyPr>
          <a:lstStyle/>
          <a:p>
            <a:r>
              <a:rPr lang="el-GR" dirty="0" smtClean="0">
                <a:solidFill>
                  <a:srgbClr val="222222"/>
                </a:solidFill>
                <a:latin typeface="Arial" panose="020B0604020202020204" pitchFamily="34" charset="0"/>
              </a:rPr>
              <a:t>Πηγή: </a:t>
            </a:r>
            <a:r>
              <a:rPr lang="en-US" dirty="0" smtClean="0">
                <a:solidFill>
                  <a:srgbClr val="222222"/>
                </a:solidFill>
                <a:latin typeface="Arial" panose="020B0604020202020204" pitchFamily="34" charset="0"/>
              </a:rPr>
              <a:t>Reid</a:t>
            </a:r>
            <a:r>
              <a:rPr lang="el-GR" dirty="0" smtClean="0">
                <a:solidFill>
                  <a:srgbClr val="222222"/>
                </a:solidFill>
                <a:latin typeface="Arial" panose="020B0604020202020204" pitchFamily="34" charset="0"/>
              </a:rPr>
              <a:t> </a:t>
            </a:r>
            <a:r>
              <a:rPr lang="en-US" dirty="0" smtClean="0">
                <a:solidFill>
                  <a:srgbClr val="222222"/>
                </a:solidFill>
                <a:latin typeface="Arial" panose="020B0604020202020204" pitchFamily="34" charset="0"/>
              </a:rPr>
              <a:t>&amp; Sanders</a:t>
            </a:r>
            <a:r>
              <a:rPr lang="el-GR" dirty="0">
                <a:solidFill>
                  <a:srgbClr val="222222"/>
                </a:solidFill>
                <a:latin typeface="Arial" panose="020B0604020202020204" pitchFamily="34" charset="0"/>
              </a:rPr>
              <a:t> </a:t>
            </a:r>
            <a:r>
              <a:rPr lang="en-US" dirty="0" smtClean="0">
                <a:solidFill>
                  <a:srgbClr val="222222"/>
                </a:solidFill>
                <a:latin typeface="Arial" panose="020B0604020202020204" pitchFamily="34" charset="0"/>
              </a:rPr>
              <a:t>(2019) </a:t>
            </a:r>
            <a:endParaRPr lang="el-GR" dirty="0"/>
          </a:p>
        </p:txBody>
      </p:sp>
    </p:spTree>
    <p:extLst>
      <p:ext uri="{BB962C8B-B14F-4D97-AF65-F5344CB8AC3E}">
        <p14:creationId xmlns:p14="http://schemas.microsoft.com/office/powerpoint/2010/main" val="3677431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Βιβλιογραφία</a:t>
            </a:r>
            <a:endParaRPr lang="el-GR" dirty="0"/>
          </a:p>
        </p:txBody>
      </p:sp>
      <p:sp>
        <p:nvSpPr>
          <p:cNvPr id="5" name="Θέση αριθμού διαφάνειας 4"/>
          <p:cNvSpPr>
            <a:spLocks noGrp="1"/>
          </p:cNvSpPr>
          <p:nvPr>
            <p:ph type="sldNum" sz="quarter" idx="12"/>
          </p:nvPr>
        </p:nvSpPr>
        <p:spPr/>
        <p:txBody>
          <a:bodyPr/>
          <a:lstStyle/>
          <a:p>
            <a:fld id="{61C44E05-631C-4892-B577-17C57620ECE9}" type="slidenum">
              <a:rPr lang="en-US" smtClean="0"/>
              <a:pPr/>
              <a:t>29</a:t>
            </a:fld>
            <a:endParaRPr lang="en-US"/>
          </a:p>
        </p:txBody>
      </p:sp>
      <p:sp>
        <p:nvSpPr>
          <p:cNvPr id="7" name="TextBox 6"/>
          <p:cNvSpPr txBox="1"/>
          <p:nvPr/>
        </p:nvSpPr>
        <p:spPr>
          <a:xfrm>
            <a:off x="642392" y="2163417"/>
            <a:ext cx="7859216" cy="2862322"/>
          </a:xfrm>
          <a:prstGeom prst="rect">
            <a:avLst/>
          </a:prstGeom>
          <a:noFill/>
        </p:spPr>
        <p:txBody>
          <a:bodyPr wrap="square" rtlCol="0">
            <a:spAutoFit/>
          </a:bodyPr>
          <a:lstStyle/>
          <a:p>
            <a:pPr marL="285750" indent="-285750">
              <a:buFont typeface="Wingdings" panose="05000000000000000000" pitchFamily="2" charset="2"/>
              <a:buChar char="ü"/>
            </a:pPr>
            <a:r>
              <a:rPr lang="el-GR" dirty="0" err="1" smtClean="0"/>
              <a:t>Δερβιτσιώτης</a:t>
            </a:r>
            <a:r>
              <a:rPr lang="el-GR" dirty="0" smtClean="0"/>
              <a:t>, Κ. (2005). Διοίκηση Ολικής Ποιότητας. Εκδόσεις Οικονομική Βιβλιοθήκη. </a:t>
            </a:r>
          </a:p>
          <a:p>
            <a:pPr marL="285750" indent="-285750">
              <a:buFont typeface="Wingdings" panose="05000000000000000000" pitchFamily="2" charset="2"/>
              <a:buChar char="ü"/>
            </a:pPr>
            <a:r>
              <a:rPr lang="en-US" dirty="0" err="1" smtClean="0"/>
              <a:t>Goetsch</a:t>
            </a:r>
            <a:r>
              <a:rPr lang="en-US" dirty="0" smtClean="0"/>
              <a:t>, D. &amp; Davis, S. (2018). </a:t>
            </a:r>
            <a:r>
              <a:rPr lang="el-GR" dirty="0" smtClean="0"/>
              <a:t>Διαχείριση ποιότητας και </a:t>
            </a:r>
            <a:r>
              <a:rPr lang="el-GR" dirty="0" err="1" smtClean="0"/>
              <a:t>οργανωσιακή</a:t>
            </a:r>
            <a:r>
              <a:rPr lang="el-GR" dirty="0" smtClean="0"/>
              <a:t> αριστεία. Εκδόσεις </a:t>
            </a:r>
            <a:r>
              <a:rPr lang="el-GR" dirty="0" err="1" smtClean="0"/>
              <a:t>Τζιόλα</a:t>
            </a:r>
            <a:endParaRPr lang="el-GR" dirty="0" smtClean="0"/>
          </a:p>
          <a:p>
            <a:pPr marL="285750" indent="-285750">
              <a:buFont typeface="Wingdings" panose="05000000000000000000" pitchFamily="2" charset="2"/>
              <a:buChar char="ü"/>
            </a:pPr>
            <a:r>
              <a:rPr lang="en-US" dirty="0"/>
              <a:t>Reid, R. D., &amp; Sanders, N. R. (2019). Operations management: an integrated approach. John Wiley &amp; Sons.</a:t>
            </a:r>
            <a:endParaRPr lang="el-GR" dirty="0" smtClean="0"/>
          </a:p>
          <a:p>
            <a:pPr marL="285750" indent="-285750">
              <a:buFont typeface="Wingdings" panose="05000000000000000000" pitchFamily="2" charset="2"/>
              <a:buChar char="ü"/>
            </a:pPr>
            <a:r>
              <a:rPr lang="el-GR" dirty="0" err="1" smtClean="0"/>
              <a:t>Στεικάκης</a:t>
            </a:r>
            <a:r>
              <a:rPr lang="el-GR" dirty="0" smtClean="0"/>
              <a:t>, Ε. &amp; Κωφίδης, Ν. (2017). Διοίκηση και Έλεγχος Ποιότητας. Εκδόσεις </a:t>
            </a:r>
            <a:r>
              <a:rPr lang="el-GR" dirty="0" err="1" smtClean="0"/>
              <a:t>Τζιόλα</a:t>
            </a:r>
            <a:r>
              <a:rPr lang="el-GR" dirty="0" smtClean="0"/>
              <a:t>. </a:t>
            </a:r>
          </a:p>
          <a:p>
            <a:pPr marL="285750" indent="-285750">
              <a:buFont typeface="Wingdings" panose="05000000000000000000" pitchFamily="2" charset="2"/>
              <a:buChar char="ü"/>
            </a:pPr>
            <a:r>
              <a:rPr lang="el-GR" dirty="0" smtClean="0"/>
              <a:t>Τσαρούχας, Π. &amp; </a:t>
            </a:r>
            <a:r>
              <a:rPr lang="el-GR" dirty="0" err="1" smtClean="0"/>
              <a:t>Ντέλιου</a:t>
            </a:r>
            <a:r>
              <a:rPr lang="el-GR" dirty="0" smtClean="0"/>
              <a:t>, Π. (2018). Σύγχρονες μέθοδοι στη Διοίκηση &amp; Τεχνολογία Ποιότητας. Εκδόσεις </a:t>
            </a:r>
            <a:r>
              <a:rPr lang="el-GR" dirty="0" err="1" smtClean="0"/>
              <a:t>Δίσιγμα</a:t>
            </a:r>
            <a:r>
              <a:rPr lang="el-GR" dirty="0" smtClean="0"/>
              <a:t>. </a:t>
            </a:r>
            <a:endParaRPr lang="el-GR" dirty="0"/>
          </a:p>
        </p:txBody>
      </p:sp>
    </p:spTree>
    <p:extLst>
      <p:ext uri="{BB962C8B-B14F-4D97-AF65-F5344CB8AC3E}">
        <p14:creationId xmlns:p14="http://schemas.microsoft.com/office/powerpoint/2010/main" val="1523356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74082" y="833448"/>
            <a:ext cx="9001125" cy="461665"/>
          </a:xfrm>
          <a:prstGeom prst="rect">
            <a:avLst/>
          </a:prstGeom>
          <a:noFill/>
          <a:ln w="9525">
            <a:noFill/>
            <a:miter lim="800000"/>
            <a:headEnd/>
            <a:tailEnd/>
          </a:ln>
        </p:spPr>
        <p:txBody>
          <a:bodyPr>
            <a:spAutoFit/>
          </a:bodyPr>
          <a:lstStyle/>
          <a:p>
            <a:pPr algn="ctr">
              <a:spcBef>
                <a:spcPct val="50000"/>
              </a:spcBef>
            </a:pPr>
            <a:r>
              <a:rPr lang="el-GR" sz="2400" b="1" i="1" dirty="0">
                <a:solidFill>
                  <a:srgbClr val="009900"/>
                </a:solidFill>
              </a:rPr>
              <a:t>ΣΤΑΔΙΑ ΕΞΕΛΙΞΗΣ ΤΗΣ ΔΙΟΙΚΗΣΗΣ ΠΟΙΟΤΗΤΑΣ</a:t>
            </a:r>
          </a:p>
        </p:txBody>
      </p:sp>
      <p:graphicFrame>
        <p:nvGraphicFramePr>
          <p:cNvPr id="56364" name="Group 44"/>
          <p:cNvGraphicFramePr>
            <a:graphicFrameLocks noGrp="1"/>
          </p:cNvGraphicFramePr>
          <p:nvPr/>
        </p:nvGraphicFramePr>
        <p:xfrm>
          <a:off x="243053" y="1363132"/>
          <a:ext cx="8640959" cy="5372927"/>
        </p:xfrm>
        <a:graphic>
          <a:graphicData uri="http://schemas.openxmlformats.org/drawingml/2006/table">
            <a:tbl>
              <a:tblPr/>
              <a:tblGrid>
                <a:gridCol w="1728192">
                  <a:extLst>
                    <a:ext uri="{9D8B030D-6E8A-4147-A177-3AD203B41FA5}">
                      <a16:colId xmlns="" xmlns:a16="http://schemas.microsoft.com/office/drawing/2014/main" val="20000"/>
                    </a:ext>
                  </a:extLst>
                </a:gridCol>
                <a:gridCol w="1620072">
                  <a:extLst>
                    <a:ext uri="{9D8B030D-6E8A-4147-A177-3AD203B41FA5}">
                      <a16:colId xmlns="" xmlns:a16="http://schemas.microsoft.com/office/drawing/2014/main" val="20001"/>
                    </a:ext>
                  </a:extLst>
                </a:gridCol>
                <a:gridCol w="1712746">
                  <a:extLst>
                    <a:ext uri="{9D8B030D-6E8A-4147-A177-3AD203B41FA5}">
                      <a16:colId xmlns="" xmlns:a16="http://schemas.microsoft.com/office/drawing/2014/main" val="20002"/>
                    </a:ext>
                  </a:extLst>
                </a:gridCol>
                <a:gridCol w="1633802">
                  <a:extLst>
                    <a:ext uri="{9D8B030D-6E8A-4147-A177-3AD203B41FA5}">
                      <a16:colId xmlns="" xmlns:a16="http://schemas.microsoft.com/office/drawing/2014/main" val="20003"/>
                    </a:ext>
                  </a:extLst>
                </a:gridCol>
                <a:gridCol w="1946147">
                  <a:extLst>
                    <a:ext uri="{9D8B030D-6E8A-4147-A177-3AD203B41FA5}">
                      <a16:colId xmlns="" xmlns:a16="http://schemas.microsoft.com/office/drawing/2014/main" val="20004"/>
                    </a:ext>
                  </a:extLst>
                </a:gridCol>
              </a:tblGrid>
              <a:tr h="979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800" b="1" i="1" u="none" strike="noStrike" cap="none" normalizeH="0" baseline="0" dirty="0">
                          <a:ln>
                            <a:noFill/>
                          </a:ln>
                          <a:solidFill>
                            <a:srgbClr val="FF3300"/>
                          </a:solidFill>
                          <a:effectLst/>
                          <a:latin typeface="Arial" charset="0"/>
                        </a:rPr>
                        <a:t>Επιθεώρηση Προϊόντων</a:t>
                      </a:r>
                      <a:endParaRPr kumimoji="0" lang="en-US" sz="1800" b="1" i="1" u="none" strike="noStrike" cap="none" normalizeH="0" baseline="0" dirty="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800" b="1" i="1" u="none" strike="noStrike" cap="none" normalizeH="0" baseline="0" dirty="0">
                          <a:ln>
                            <a:noFill/>
                          </a:ln>
                          <a:solidFill>
                            <a:srgbClr val="FF3300"/>
                          </a:solidFill>
                          <a:effectLst/>
                          <a:latin typeface="Arial" charset="0"/>
                        </a:rPr>
                        <a:t>Στατιστικός Ποιοτικός Έλεγχος</a:t>
                      </a:r>
                      <a:endParaRPr kumimoji="0" lang="en-US" sz="1800" b="1" i="1" u="none" strike="noStrike" cap="none" normalizeH="0" baseline="0" dirty="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800" b="1" i="1" u="none" strike="noStrike" cap="none" normalizeH="0" baseline="0" dirty="0">
                          <a:ln>
                            <a:noFill/>
                          </a:ln>
                          <a:solidFill>
                            <a:srgbClr val="FF3300"/>
                          </a:solidFill>
                          <a:effectLst/>
                          <a:latin typeface="Arial" charset="0"/>
                        </a:rPr>
                        <a:t>Διασφάλιση Ποιότητας</a:t>
                      </a:r>
                      <a:endParaRPr kumimoji="0" lang="en-US" sz="1800" b="1" i="1" u="none" strike="noStrike" cap="none" normalizeH="0" baseline="0" dirty="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800" b="1" i="1" u="none" strike="noStrike" cap="none" normalizeH="0" baseline="0" dirty="0">
                          <a:ln>
                            <a:noFill/>
                          </a:ln>
                          <a:solidFill>
                            <a:srgbClr val="FF3300"/>
                          </a:solidFill>
                          <a:effectLst/>
                          <a:latin typeface="Arial" charset="0"/>
                        </a:rPr>
                        <a:t>Διοίκηση Ολικής Ποιότητας</a:t>
                      </a:r>
                      <a:endParaRPr kumimoji="0" lang="en-US" sz="1800" b="1" i="1" u="none" strike="noStrike" cap="none" normalizeH="0" baseline="0" dirty="0">
                        <a:ln>
                          <a:noFill/>
                        </a:ln>
                        <a:solidFill>
                          <a:srgbClr val="FF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080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800" b="1" i="1" u="none" strike="noStrike" cap="none" normalizeH="0" baseline="0" dirty="0">
                          <a:ln>
                            <a:noFill/>
                          </a:ln>
                          <a:solidFill>
                            <a:schemeClr val="tx1"/>
                          </a:solidFill>
                          <a:effectLst/>
                          <a:latin typeface="Arial" charset="0"/>
                        </a:rPr>
                        <a:t>Πότε ξεκίνησε</a:t>
                      </a:r>
                      <a:endParaRPr kumimoji="0" lang="en-US" sz="1800" b="1" i="1"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0" i="1" u="none" strike="noStrike" cap="none" normalizeH="0" baseline="0" dirty="0">
                          <a:ln>
                            <a:noFill/>
                          </a:ln>
                          <a:solidFill>
                            <a:schemeClr val="tx1"/>
                          </a:solidFill>
                          <a:effectLst/>
                          <a:latin typeface="Arial" charset="0"/>
                        </a:rPr>
                        <a:t>1800</a:t>
                      </a:r>
                      <a:endParaRPr kumimoji="0" lang="en-US" sz="1600" b="0" i="1"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0" i="1" u="none" strike="noStrike" cap="none" normalizeH="0" baseline="0" dirty="0">
                          <a:ln>
                            <a:noFill/>
                          </a:ln>
                          <a:solidFill>
                            <a:schemeClr val="tx1"/>
                          </a:solidFill>
                          <a:effectLst/>
                          <a:latin typeface="Arial" charset="0"/>
                        </a:rPr>
                        <a:t>1920</a:t>
                      </a:r>
                      <a:endParaRPr kumimoji="0" lang="en-US" sz="1600" b="0" i="1"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0" i="1" u="none" strike="noStrike" cap="none" normalizeH="0" baseline="0" dirty="0">
                          <a:ln>
                            <a:noFill/>
                          </a:ln>
                          <a:solidFill>
                            <a:schemeClr val="tx1"/>
                          </a:solidFill>
                          <a:effectLst/>
                          <a:latin typeface="Arial" charset="0"/>
                        </a:rPr>
                        <a:t>1950</a:t>
                      </a:r>
                      <a:endParaRPr kumimoji="0" lang="en-US" sz="1600" b="0" i="1"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0" i="1" u="none" strike="noStrike" cap="none" normalizeH="0" baseline="0" dirty="0">
                          <a:ln>
                            <a:noFill/>
                          </a:ln>
                          <a:solidFill>
                            <a:schemeClr val="tx1"/>
                          </a:solidFill>
                          <a:effectLst/>
                          <a:latin typeface="Arial" charset="0"/>
                        </a:rPr>
                        <a:t>1980</a:t>
                      </a:r>
                      <a:endParaRPr kumimoji="0" lang="en-US" sz="1600" b="0" i="1"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958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800" b="1" i="1" u="none" strike="noStrike" cap="none" normalizeH="0" baseline="0" dirty="0">
                          <a:ln>
                            <a:noFill/>
                          </a:ln>
                          <a:solidFill>
                            <a:schemeClr val="tx1"/>
                          </a:solidFill>
                          <a:effectLst/>
                          <a:latin typeface="Arial" charset="0"/>
                        </a:rPr>
                        <a:t>Που δίνεται έμφαση</a:t>
                      </a:r>
                      <a:endParaRPr kumimoji="0" lang="en-US" sz="1800" b="1" i="1"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0" i="1" u="none" strike="noStrike" cap="none" normalizeH="0" baseline="0" dirty="0">
                          <a:ln>
                            <a:noFill/>
                          </a:ln>
                          <a:solidFill>
                            <a:schemeClr val="tx1"/>
                          </a:solidFill>
                          <a:effectLst/>
                          <a:latin typeface="Arial" charset="0"/>
                        </a:rPr>
                        <a:t>Ομοιομορφία προϊόντων</a:t>
                      </a:r>
                      <a:endParaRPr kumimoji="0" lang="en-US" sz="1600" b="0" i="1"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0" i="1" u="none" strike="noStrike" cap="none" normalizeH="0" baseline="0" dirty="0">
                          <a:ln>
                            <a:noFill/>
                          </a:ln>
                          <a:solidFill>
                            <a:schemeClr val="tx1"/>
                          </a:solidFill>
                          <a:effectLst/>
                          <a:latin typeface="Arial" charset="0"/>
                        </a:rPr>
                        <a:t>Ομοιομορφία προϊόντων με μειωμένες επιθεωρήσεις</a:t>
                      </a:r>
                      <a:endParaRPr kumimoji="0" lang="en-US" sz="1600" b="0" i="1"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0" i="1" u="none" strike="noStrike" cap="none" normalizeH="0" baseline="0" dirty="0">
                          <a:ln>
                            <a:noFill/>
                          </a:ln>
                          <a:solidFill>
                            <a:schemeClr val="tx1"/>
                          </a:solidFill>
                          <a:effectLst/>
                          <a:latin typeface="Arial" charset="0"/>
                        </a:rPr>
                        <a:t>Σε όλη την παραγωγική διαδικασία και στην </a:t>
                      </a:r>
                      <a:r>
                        <a:rPr kumimoji="0" lang="el-GR" sz="1600" b="1" i="1" u="none" strike="noStrike" cap="none" normalizeH="0" baseline="0" dirty="0">
                          <a:ln>
                            <a:noFill/>
                          </a:ln>
                          <a:solidFill>
                            <a:srgbClr val="0000FF"/>
                          </a:solidFill>
                          <a:effectLst/>
                          <a:latin typeface="Arial" charset="0"/>
                        </a:rPr>
                        <a:t>ανάλυση των αιτιών αστοχιών</a:t>
                      </a:r>
                      <a:endParaRPr kumimoji="0" lang="en-US" sz="1600" b="1" i="1" u="none" strike="noStrike" cap="none" normalizeH="0" baseline="0" dirty="0">
                        <a:ln>
                          <a:noFill/>
                        </a:ln>
                        <a:solidFill>
                          <a:srgbClr val="00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0" i="1" u="none" strike="noStrike" cap="none" normalizeH="0" baseline="0" dirty="0">
                          <a:ln>
                            <a:noFill/>
                          </a:ln>
                          <a:solidFill>
                            <a:schemeClr val="tx1"/>
                          </a:solidFill>
                          <a:effectLst/>
                          <a:latin typeface="Arial" charset="0"/>
                        </a:rPr>
                        <a:t>Στην αγορά και στις ανάγκες του πελάτη. Η ποιότητα θεωρείται </a:t>
                      </a:r>
                      <a:r>
                        <a:rPr kumimoji="0" lang="el-GR" sz="1600" b="1" i="1" u="none" strike="noStrike" cap="none" normalizeH="0" baseline="0" dirty="0">
                          <a:ln>
                            <a:noFill/>
                          </a:ln>
                          <a:solidFill>
                            <a:srgbClr val="0000FF"/>
                          </a:solidFill>
                          <a:effectLst/>
                          <a:latin typeface="Arial" charset="0"/>
                        </a:rPr>
                        <a:t>ανταγωνιστικό πλεονέκτημα</a:t>
                      </a:r>
                      <a:endParaRPr kumimoji="0" lang="en-US" sz="1600" b="1" i="1" u="none" strike="noStrike" cap="none" normalizeH="0" baseline="0" dirty="0">
                        <a:ln>
                          <a:noFill/>
                        </a:ln>
                        <a:solidFill>
                          <a:srgbClr val="00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57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800" b="1" i="1" u="none" strike="noStrike" cap="none" normalizeH="0" baseline="0" dirty="0">
                          <a:ln>
                            <a:noFill/>
                          </a:ln>
                          <a:solidFill>
                            <a:schemeClr val="tx1"/>
                          </a:solidFill>
                          <a:effectLst/>
                          <a:latin typeface="Arial" charset="0"/>
                        </a:rPr>
                        <a:t>Μέθοδοι</a:t>
                      </a:r>
                      <a:endParaRPr kumimoji="0" lang="en-US" sz="1800" b="1" i="1"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0" i="1" u="none" strike="noStrike" cap="none" normalizeH="0" baseline="0">
                          <a:ln>
                            <a:noFill/>
                          </a:ln>
                          <a:solidFill>
                            <a:schemeClr val="tx1"/>
                          </a:solidFill>
                          <a:effectLst/>
                          <a:latin typeface="Arial" charset="0"/>
                        </a:rPr>
                        <a:t>Μετρήσεις</a:t>
                      </a:r>
                      <a:endParaRPr kumimoji="0" lang="en-US" sz="1600" b="0" i="1"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0" i="1" u="none" strike="noStrike" cap="none" normalizeH="0" baseline="0">
                          <a:ln>
                            <a:noFill/>
                          </a:ln>
                          <a:solidFill>
                            <a:schemeClr val="tx1"/>
                          </a:solidFill>
                          <a:effectLst/>
                          <a:latin typeface="Arial" charset="0"/>
                        </a:rPr>
                        <a:t>Στατιστικά εργαλεία και τεχνικές</a:t>
                      </a:r>
                      <a:endParaRPr kumimoji="0" lang="en-US" sz="1600" b="0" i="1"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1" i="1" u="none" strike="noStrike" cap="none" normalizeH="0" baseline="0">
                          <a:ln>
                            <a:noFill/>
                          </a:ln>
                          <a:solidFill>
                            <a:srgbClr val="0000FF"/>
                          </a:solidFill>
                          <a:effectLst/>
                          <a:latin typeface="Arial" charset="0"/>
                        </a:rPr>
                        <a:t>Συστήματα Διασφάλισης Ποιότητας</a:t>
                      </a:r>
                      <a:endParaRPr kumimoji="0" lang="en-US" sz="1600" b="1" i="1" u="none" strike="noStrike" cap="none" normalizeH="0" baseline="0">
                        <a:ln>
                          <a:noFill/>
                        </a:ln>
                        <a:solidFill>
                          <a:srgbClr val="00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0" i="1" u="none" strike="noStrike" cap="none" normalizeH="0" baseline="0" dirty="0">
                          <a:ln>
                            <a:noFill/>
                          </a:ln>
                          <a:solidFill>
                            <a:schemeClr val="tx1"/>
                          </a:solidFill>
                          <a:effectLst/>
                          <a:latin typeface="Arial" charset="0"/>
                        </a:rPr>
                        <a:t>Στρατηγικός σχεδιασμός.</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0" i="1" u="none" strike="noStrike" cap="none" normalizeH="0" baseline="0" dirty="0">
                          <a:ln>
                            <a:noFill/>
                          </a:ln>
                          <a:solidFill>
                            <a:schemeClr val="tx1"/>
                          </a:solidFill>
                          <a:effectLst/>
                          <a:latin typeface="Arial" charset="0"/>
                        </a:rPr>
                        <a:t>Κινητοποίηση του συνόλου του οργανισμού</a:t>
                      </a:r>
                      <a:endParaRPr kumimoji="0" lang="en-US" sz="1600" b="0" i="1"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8715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800" b="1" i="1" u="none" strike="noStrike" cap="none" normalizeH="0" baseline="0" dirty="0">
                          <a:ln>
                            <a:noFill/>
                          </a:ln>
                          <a:solidFill>
                            <a:schemeClr val="tx1"/>
                          </a:solidFill>
                          <a:effectLst/>
                          <a:latin typeface="Arial" charset="0"/>
                        </a:rPr>
                        <a:t>Επίπεδο ποιότητας</a:t>
                      </a:r>
                      <a:endParaRPr kumimoji="0" lang="en-US" sz="1800" b="1" i="1"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0" i="1" u="none" strike="noStrike" cap="none" normalizeH="0" baseline="0" dirty="0">
                          <a:ln>
                            <a:noFill/>
                          </a:ln>
                          <a:solidFill>
                            <a:schemeClr val="tx1"/>
                          </a:solidFill>
                          <a:effectLst/>
                          <a:latin typeface="Arial" charset="0"/>
                        </a:rPr>
                        <a:t>Χαμηλή ποιότητα</a:t>
                      </a:r>
                      <a:endParaRPr kumimoji="0" lang="en-US" sz="1600" b="0" i="1"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0" i="1" u="none" strike="noStrike" cap="none" normalizeH="0" baseline="0">
                          <a:ln>
                            <a:noFill/>
                          </a:ln>
                          <a:solidFill>
                            <a:schemeClr val="tx1"/>
                          </a:solidFill>
                          <a:effectLst/>
                          <a:latin typeface="Arial" charset="0"/>
                        </a:rPr>
                        <a:t>Ανεπαρκής σήμερα</a:t>
                      </a:r>
                      <a:endParaRPr kumimoji="0" lang="en-US" sz="1600" b="0" i="1"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0" i="1" u="none" strike="noStrike" cap="none" normalizeH="0" baseline="0">
                          <a:ln>
                            <a:noFill/>
                          </a:ln>
                          <a:solidFill>
                            <a:schemeClr val="tx1"/>
                          </a:solidFill>
                          <a:effectLst/>
                          <a:latin typeface="Arial" charset="0"/>
                        </a:rPr>
                        <a:t>Καλή και οικονομικά εφικτή</a:t>
                      </a:r>
                      <a:endParaRPr kumimoji="0" lang="en-US" sz="1600" b="0" i="1"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0" i="1" u="none" strike="noStrike" cap="none" normalizeH="0" baseline="0" dirty="0">
                          <a:ln>
                            <a:noFill/>
                          </a:ln>
                          <a:solidFill>
                            <a:schemeClr val="tx1"/>
                          </a:solidFill>
                          <a:effectLst/>
                          <a:latin typeface="Arial" charset="0"/>
                        </a:rPr>
                        <a:t>Ποιότητα </a:t>
                      </a:r>
                      <a:r>
                        <a:rPr kumimoji="0" lang="en-US" sz="1600" b="1" i="1" u="none" strike="noStrike" cap="none" normalizeH="0" baseline="0" dirty="0">
                          <a:ln>
                            <a:noFill/>
                          </a:ln>
                          <a:solidFill>
                            <a:srgbClr val="FF0000"/>
                          </a:solidFill>
                          <a:effectLst/>
                          <a:latin typeface="Arial" charset="0"/>
                        </a:rPr>
                        <a:t>Best in Class</a:t>
                      </a:r>
                      <a:r>
                        <a:rPr kumimoji="0" lang="el-GR" sz="1600" b="1" i="1" u="none" strike="noStrike" cap="none" normalizeH="0" baseline="0" dirty="0">
                          <a:ln>
                            <a:noFill/>
                          </a:ln>
                          <a:solidFill>
                            <a:srgbClr val="FF0000"/>
                          </a:solidFill>
                          <a:effectLst/>
                          <a:latin typeface="Arial" charset="0"/>
                        </a:rPr>
                        <a:t>!</a:t>
                      </a:r>
                      <a:endParaRPr kumimoji="0" lang="en-US" sz="1600" b="1" i="1" u="none" strike="noStrike" cap="none" normalizeH="0" baseline="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854075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C57C7FCE-8794-41AD-8DD8-9FCF0BF65393}"/>
              </a:ext>
            </a:extLst>
          </p:cNvPr>
          <p:cNvSpPr>
            <a:spLocks noGrp="1"/>
          </p:cNvSpPr>
          <p:nvPr>
            <p:ph idx="1"/>
          </p:nvPr>
        </p:nvSpPr>
        <p:spPr>
          <a:xfrm>
            <a:off x="457200" y="1196752"/>
            <a:ext cx="8229600" cy="5377784"/>
          </a:xfrm>
        </p:spPr>
        <p:txBody>
          <a:bodyPr/>
          <a:lstStyle/>
          <a:p>
            <a:pPr marL="109728" indent="0">
              <a:buNone/>
            </a:pPr>
            <a:r>
              <a:rPr lang="el-GR" b="1" dirty="0" smtClean="0"/>
              <a:t>Επίπεδα </a:t>
            </a:r>
            <a:r>
              <a:rPr lang="el-GR" b="1" dirty="0"/>
              <a:t>εξέλιξης</a:t>
            </a:r>
          </a:p>
        </p:txBody>
      </p:sp>
      <p:sp>
        <p:nvSpPr>
          <p:cNvPr id="5" name="Θέση αριθμού διαφάνειας 4">
            <a:extLst>
              <a:ext uri="{FF2B5EF4-FFF2-40B4-BE49-F238E27FC236}">
                <a16:creationId xmlns="" xmlns:a16="http://schemas.microsoft.com/office/drawing/2014/main" id="{29EF02AB-6F2B-4516-8DE5-240B83265645}"/>
              </a:ext>
            </a:extLst>
          </p:cNvPr>
          <p:cNvSpPr>
            <a:spLocks noGrp="1"/>
          </p:cNvSpPr>
          <p:nvPr>
            <p:ph type="sldNum" sz="quarter" idx="12"/>
          </p:nvPr>
        </p:nvSpPr>
        <p:spPr/>
        <p:txBody>
          <a:bodyPr/>
          <a:lstStyle/>
          <a:p>
            <a:fld id="{61C44E05-631C-4892-B577-17C57620ECE9}" type="slidenum">
              <a:rPr lang="en-US" smtClean="0"/>
              <a:pPr/>
              <a:t>4</a:t>
            </a:fld>
            <a:endParaRPr lang="en-US"/>
          </a:p>
        </p:txBody>
      </p:sp>
      <p:pic>
        <p:nvPicPr>
          <p:cNvPr id="2" name="Εικόνα 1">
            <a:extLst>
              <a:ext uri="{FF2B5EF4-FFF2-40B4-BE49-F238E27FC236}">
                <a16:creationId xmlns="" xmlns:a16="http://schemas.microsoft.com/office/drawing/2014/main" id="{C21DE3E5-80BA-4B92-A6BA-65AD19F9E547}"/>
              </a:ext>
            </a:extLst>
          </p:cNvPr>
          <p:cNvPicPr>
            <a:picLocks noChangeAspect="1"/>
          </p:cNvPicPr>
          <p:nvPr/>
        </p:nvPicPr>
        <p:blipFill>
          <a:blip r:embed="rId2"/>
          <a:stretch>
            <a:fillRect/>
          </a:stretch>
        </p:blipFill>
        <p:spPr>
          <a:xfrm>
            <a:off x="2483768" y="2233272"/>
            <a:ext cx="4425178" cy="4113776"/>
          </a:xfrm>
          <a:prstGeom prst="rect">
            <a:avLst/>
          </a:prstGeom>
        </p:spPr>
      </p:pic>
      <p:pic>
        <p:nvPicPr>
          <p:cNvPr id="6" name="Εικόνα 5">
            <a:extLst>
              <a:ext uri="{FF2B5EF4-FFF2-40B4-BE49-F238E27FC236}">
                <a16:creationId xmlns="" xmlns:a16="http://schemas.microsoft.com/office/drawing/2014/main" id="{FF673C3A-FECE-4973-BF86-116C338696AA}"/>
              </a:ext>
            </a:extLst>
          </p:cNvPr>
          <p:cNvPicPr>
            <a:picLocks noChangeAspect="1"/>
          </p:cNvPicPr>
          <p:nvPr/>
        </p:nvPicPr>
        <p:blipFill>
          <a:blip r:embed="rId3"/>
          <a:stretch>
            <a:fillRect/>
          </a:stretch>
        </p:blipFill>
        <p:spPr>
          <a:xfrm rot="20589909">
            <a:off x="815886" y="2925792"/>
            <a:ext cx="1348545" cy="1217905"/>
          </a:xfrm>
          <a:prstGeom prst="rect">
            <a:avLst/>
          </a:prstGeom>
        </p:spPr>
      </p:pic>
    </p:spTree>
    <p:extLst>
      <p:ext uri="{BB962C8B-B14F-4D97-AF65-F5344CB8AC3E}">
        <p14:creationId xmlns:p14="http://schemas.microsoft.com/office/powerpoint/2010/main" val="3854247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5388"/>
            <a:ext cx="8229600" cy="846158"/>
          </a:xfrm>
        </p:spPr>
        <p:txBody>
          <a:bodyPr>
            <a:normAutofit/>
          </a:bodyPr>
          <a:lstStyle/>
          <a:p>
            <a:r>
              <a:rPr lang="el-GR" sz="3600" dirty="0" smtClean="0">
                <a:latin typeface="Calibri" pitchFamily="34" charset="0"/>
              </a:rPr>
              <a:t>Νέες τάσεις στην εξέλιξη της ΔΟΠ</a:t>
            </a:r>
            <a:endParaRPr lang="el-GR" sz="3600" dirty="0">
              <a:latin typeface="Calibri" pitchFamily="34" charset="0"/>
            </a:endParaRPr>
          </a:p>
        </p:txBody>
      </p:sp>
      <p:sp>
        <p:nvSpPr>
          <p:cNvPr id="3" name="2 - Θέση περιεχομένου"/>
          <p:cNvSpPr>
            <a:spLocks noGrp="1"/>
          </p:cNvSpPr>
          <p:nvPr>
            <p:ph sz="quarter" idx="1"/>
          </p:nvPr>
        </p:nvSpPr>
        <p:spPr>
          <a:xfrm>
            <a:off x="457200" y="1285860"/>
            <a:ext cx="8229600" cy="5143536"/>
          </a:xfrm>
        </p:spPr>
        <p:txBody>
          <a:bodyPr>
            <a:normAutofit lnSpcReduction="10000"/>
          </a:bodyPr>
          <a:lstStyle/>
          <a:p>
            <a:r>
              <a:rPr lang="el-GR" sz="2800" dirty="0" smtClean="0">
                <a:latin typeface="Calibri" pitchFamily="34" charset="0"/>
              </a:rPr>
              <a:t>Στα πρώτα χρόνια ανάπτυξης της ΔΟΠ</a:t>
            </a:r>
            <a:r>
              <a:rPr lang="en-US" sz="2800" dirty="0" smtClean="0">
                <a:latin typeface="Calibri" pitchFamily="34" charset="0"/>
              </a:rPr>
              <a:t>:</a:t>
            </a:r>
            <a:r>
              <a:rPr lang="el-GR" sz="2800" dirty="0" smtClean="0">
                <a:latin typeface="Calibri" pitchFamily="34" charset="0"/>
              </a:rPr>
              <a:t> έμφαση στη βελτίωση της οργανωτικής δομής και του τρόπου λειτουργίας του υπάρχοντος συστήματος της επιχείρησης</a:t>
            </a:r>
          </a:p>
          <a:p>
            <a:r>
              <a:rPr lang="el-GR" sz="2800" dirty="0" smtClean="0">
                <a:latin typeface="Calibri" pitchFamily="34" charset="0"/>
              </a:rPr>
              <a:t>Σήμερα όμως: έμφαση στην ποιότητα των διοικητικών αποφάσεων με κατεύθυνση την ευελιξία και προσαρμοστικότητα της επιχείρησης στο σύγχρονο ανταγωνιστικό περιβάλλον, την ανάπτυξη καινοτομιών, την εισαγωγή με νέα προϊόντα σε νέες αγορές, τη βελτιστοποίηση των διαδικασιών </a:t>
            </a:r>
            <a:r>
              <a:rPr lang="en-US" sz="2800" dirty="0" smtClean="0">
                <a:latin typeface="Calibri" pitchFamily="34" charset="0"/>
              </a:rPr>
              <a:t>logistics</a:t>
            </a:r>
            <a:r>
              <a:rPr lang="el-GR" sz="2800" dirty="0" smtClean="0">
                <a:latin typeface="Calibri" pitchFamily="34" charset="0"/>
              </a:rPr>
              <a:t> και την εδραίωση του κοινωνικού προσώπου </a:t>
            </a:r>
            <a:endParaRPr lang="el-GR" sz="2800" dirty="0">
              <a:latin typeface="Calibri" pitchFamily="34" charset="0"/>
            </a:endParaRPr>
          </a:p>
        </p:txBody>
      </p:sp>
    </p:spTree>
    <p:extLst>
      <p:ext uri="{BB962C8B-B14F-4D97-AF65-F5344CB8AC3E}">
        <p14:creationId xmlns:p14="http://schemas.microsoft.com/office/powerpoint/2010/main" val="2375047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C57C7FCE-8794-41AD-8DD8-9FCF0BF65393}"/>
              </a:ext>
            </a:extLst>
          </p:cNvPr>
          <p:cNvSpPr>
            <a:spLocks noGrp="1"/>
          </p:cNvSpPr>
          <p:nvPr>
            <p:ph idx="1"/>
          </p:nvPr>
        </p:nvSpPr>
        <p:spPr>
          <a:xfrm>
            <a:off x="457200" y="1196752"/>
            <a:ext cx="8229600" cy="5377784"/>
          </a:xfrm>
        </p:spPr>
        <p:txBody>
          <a:bodyPr>
            <a:normAutofit/>
          </a:bodyPr>
          <a:lstStyle/>
          <a:p>
            <a:pPr marL="109728" indent="0">
              <a:buNone/>
            </a:pPr>
            <a:r>
              <a:rPr lang="el-GR" b="1" dirty="0" smtClean="0"/>
              <a:t>Σημασία-Λόγοι </a:t>
            </a:r>
            <a:r>
              <a:rPr lang="el-GR" b="1" dirty="0"/>
              <a:t>υιοθέτησης </a:t>
            </a:r>
          </a:p>
          <a:p>
            <a:pPr marL="109728" indent="0">
              <a:buNone/>
            </a:pPr>
            <a:endParaRPr lang="el-GR" dirty="0"/>
          </a:p>
          <a:p>
            <a:pPr algn="just">
              <a:buFont typeface="Wingdings" panose="05000000000000000000" pitchFamily="2" charset="2"/>
              <a:buChar char="ü"/>
            </a:pPr>
            <a:r>
              <a:rPr lang="el-GR" sz="2200" dirty="0"/>
              <a:t>Απόκτηση και διατήρηση συγκριτικού πλεονεκτήματος έναντι των ανταγωνιστών. </a:t>
            </a:r>
          </a:p>
          <a:p>
            <a:pPr algn="just">
              <a:buFont typeface="Wingdings" panose="05000000000000000000" pitchFamily="2" charset="2"/>
              <a:buChar char="ü"/>
            </a:pPr>
            <a:r>
              <a:rPr lang="el-GR" sz="2200" dirty="0"/>
              <a:t>Επιθυμητά επίπεδα κερδοφορίας. </a:t>
            </a:r>
          </a:p>
          <a:p>
            <a:pPr algn="just">
              <a:buFont typeface="Wingdings" panose="05000000000000000000" pitchFamily="2" charset="2"/>
              <a:buChar char="ü"/>
            </a:pPr>
            <a:r>
              <a:rPr lang="el-GR" sz="2200" dirty="0"/>
              <a:t>Καλή φήμη.</a:t>
            </a:r>
          </a:p>
          <a:p>
            <a:pPr algn="just">
              <a:buFont typeface="Wingdings" panose="05000000000000000000" pitchFamily="2" charset="2"/>
              <a:buChar char="ü"/>
            </a:pPr>
            <a:r>
              <a:rPr lang="el-GR" sz="2200" dirty="0"/>
              <a:t>Κόστη διαφήμισης μειωμένα.</a:t>
            </a:r>
          </a:p>
          <a:p>
            <a:pPr algn="just">
              <a:buFont typeface="Wingdings" panose="05000000000000000000" pitchFamily="2" charset="2"/>
              <a:buChar char="ü"/>
            </a:pPr>
            <a:r>
              <a:rPr lang="el-GR" sz="2200" dirty="0"/>
              <a:t>Απόκτηση νέου πελατολογίου και διατήρηση υπάρχοντος, ικανοποιώντας πλήρως τις απαιτήσεις και τις προσδοκίες του.</a:t>
            </a:r>
          </a:p>
          <a:p>
            <a:pPr algn="just">
              <a:buFont typeface="Wingdings" panose="05000000000000000000" pitchFamily="2" charset="2"/>
              <a:buChar char="ü"/>
            </a:pPr>
            <a:r>
              <a:rPr lang="el-GR" sz="2200" dirty="0"/>
              <a:t>Ελαχιστοποίηση της παραγωγής ελαττωματικών</a:t>
            </a:r>
          </a:p>
          <a:p>
            <a:pPr algn="just">
              <a:buFont typeface="Wingdings" panose="05000000000000000000" pitchFamily="2" charset="2"/>
              <a:buChar char="ü"/>
            </a:pPr>
            <a:r>
              <a:rPr lang="el-GR" sz="2200" dirty="0"/>
              <a:t>Παραγωγικοί εργαζόμενοι με ανεβασμένο ηθικό.</a:t>
            </a:r>
          </a:p>
          <a:p>
            <a:pPr marL="109728" indent="0">
              <a:buNone/>
            </a:pPr>
            <a:endParaRPr lang="el-GR" b="1" dirty="0"/>
          </a:p>
        </p:txBody>
      </p:sp>
      <p:sp>
        <p:nvSpPr>
          <p:cNvPr id="5" name="Θέση αριθμού διαφάνειας 4">
            <a:extLst>
              <a:ext uri="{FF2B5EF4-FFF2-40B4-BE49-F238E27FC236}">
                <a16:creationId xmlns="" xmlns:a16="http://schemas.microsoft.com/office/drawing/2014/main" id="{29EF02AB-6F2B-4516-8DE5-240B83265645}"/>
              </a:ext>
            </a:extLst>
          </p:cNvPr>
          <p:cNvSpPr>
            <a:spLocks noGrp="1"/>
          </p:cNvSpPr>
          <p:nvPr>
            <p:ph type="sldNum" sz="quarter" idx="12"/>
          </p:nvPr>
        </p:nvSpPr>
        <p:spPr/>
        <p:txBody>
          <a:bodyPr/>
          <a:lstStyle/>
          <a:p>
            <a:fld id="{61C44E05-631C-4892-B577-17C57620ECE9}" type="slidenum">
              <a:rPr lang="en-US" smtClean="0"/>
              <a:pPr/>
              <a:t>6</a:t>
            </a:fld>
            <a:endParaRPr lang="en-US"/>
          </a:p>
        </p:txBody>
      </p:sp>
      <p:pic>
        <p:nvPicPr>
          <p:cNvPr id="2" name="Εικόνα 1">
            <a:extLst>
              <a:ext uri="{FF2B5EF4-FFF2-40B4-BE49-F238E27FC236}">
                <a16:creationId xmlns="" xmlns:a16="http://schemas.microsoft.com/office/drawing/2014/main" id="{3D5DDD10-5DF3-42E5-BE95-0679F0E00E05}"/>
              </a:ext>
            </a:extLst>
          </p:cNvPr>
          <p:cNvPicPr>
            <a:picLocks noChangeAspect="1"/>
          </p:cNvPicPr>
          <p:nvPr/>
        </p:nvPicPr>
        <p:blipFill>
          <a:blip r:embed="rId2"/>
          <a:stretch>
            <a:fillRect/>
          </a:stretch>
        </p:blipFill>
        <p:spPr>
          <a:xfrm rot="710080">
            <a:off x="6877858" y="5486437"/>
            <a:ext cx="1973604" cy="1036142"/>
          </a:xfrm>
          <a:prstGeom prst="rect">
            <a:avLst/>
          </a:prstGeom>
        </p:spPr>
      </p:pic>
    </p:spTree>
    <p:extLst>
      <p:ext uri="{BB962C8B-B14F-4D97-AF65-F5344CB8AC3E}">
        <p14:creationId xmlns:p14="http://schemas.microsoft.com/office/powerpoint/2010/main" val="2983238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l-GR" altLang="el-GR" sz="3200" smtClean="0"/>
              <a:t>ΟΦΕΛΗ ΓΙΑ ΤΟΝ ΟΡΓΑΝΙΣΜΟ</a:t>
            </a:r>
            <a:endParaRPr lang="en-GB" altLang="el-GR" sz="3200" smtClean="0"/>
          </a:p>
        </p:txBody>
      </p:sp>
      <p:sp>
        <p:nvSpPr>
          <p:cNvPr id="9219" name="Rectangle 3"/>
          <p:cNvSpPr>
            <a:spLocks noGrp="1" noChangeArrowheads="1"/>
          </p:cNvSpPr>
          <p:nvPr>
            <p:ph type="body" idx="1"/>
          </p:nvPr>
        </p:nvSpPr>
        <p:spPr/>
        <p:txBody>
          <a:bodyPr/>
          <a:lstStyle/>
          <a:p>
            <a:pPr eaLnBrk="1" hangingPunct="1"/>
            <a:endParaRPr lang="el-GR" altLang="el-GR" sz="2000" smtClean="0"/>
          </a:p>
          <a:p>
            <a:pPr eaLnBrk="1" hangingPunct="1"/>
            <a:r>
              <a:rPr lang="el-GR" altLang="el-GR" sz="2000" smtClean="0"/>
              <a:t>ΕΠΙΛΥΣΗ ΤΩΝ ΟΡΓΑΝΩΤΙΚΩΝ ΘΕΜΑΤΩΝ</a:t>
            </a:r>
          </a:p>
          <a:p>
            <a:pPr eaLnBrk="1" hangingPunct="1"/>
            <a:r>
              <a:rPr lang="el-GR" altLang="el-GR" sz="2000" smtClean="0"/>
              <a:t>ΤΥΠΟΠΟΙΗΣΗ ΤΩΝ ΕΡΓΑΣΙΩΝ ΤΟΥ ΟΡΓΑΝΙΣΜΟΥ</a:t>
            </a:r>
          </a:p>
          <a:p>
            <a:pPr eaLnBrk="1" hangingPunct="1"/>
            <a:r>
              <a:rPr lang="el-GR" altLang="el-GR" sz="2000" smtClean="0"/>
              <a:t>ΠΡΟΛΗΨΗ ΛΑΘΩΝ ΚΑΤΑ ΤΗΝ ΠΡΟΣΦΟΡΑ ΤΩΝ ΥΠΗΡΕΣΙΩΝ</a:t>
            </a:r>
          </a:p>
          <a:p>
            <a:pPr eaLnBrk="1" hangingPunct="1"/>
            <a:r>
              <a:rPr lang="el-GR" altLang="el-GR" sz="2000" smtClean="0"/>
              <a:t>ΚΑΤΑΓΡΑΦΗ ΤΗΣ ΑΠΟΔΟΣΗΣ ΤΩΝ ΥΠΗΡΕΣΙΩΝ</a:t>
            </a:r>
          </a:p>
          <a:p>
            <a:pPr eaLnBrk="1" hangingPunct="1"/>
            <a:r>
              <a:rPr lang="el-GR" altLang="el-GR" sz="2000" smtClean="0"/>
              <a:t>ΜΕΙΩΣΗ ΤΟΥ ΚΟΣΤΟΥΣ ΛΕΙΤΟΥΡΓΙΑΣ</a:t>
            </a:r>
          </a:p>
          <a:p>
            <a:pPr eaLnBrk="1" hangingPunct="1"/>
            <a:r>
              <a:rPr lang="el-GR" altLang="el-GR" sz="2000" smtClean="0"/>
              <a:t>ΚΑΛΥΤΕΡΟΙ ΔΕΙΚΤΕΣ ΕΠΙΔΟΣΗΣ (π.χ. ΙΚΑΝΟΠΟΙΗΣΗ ΠΕΛΑΤΩΝ, ΠΡΟΣΩΠΙΚΟΥ, ΤΟΠΙΚΗΣ ΚΟΙΝΩΝΙΑΣ, ΟΙΚΟΝΟΜΙΚΟΙ ΔΕΙΚΤΕΣ)</a:t>
            </a:r>
          </a:p>
          <a:p>
            <a:pPr eaLnBrk="1" hangingPunct="1"/>
            <a:r>
              <a:rPr lang="el-GR" altLang="el-GR" sz="2000" smtClean="0"/>
              <a:t>ΜΕΓΑΛΥΤΕΡΗ ΠΡΟΒΟΛΗ ΤΟΥ ΟΡΓΑΝΙΣΜΟΥ </a:t>
            </a:r>
          </a:p>
          <a:p>
            <a:pPr eaLnBrk="1" hangingPunct="1"/>
            <a:endParaRPr lang="en-GB" altLang="el-GR" sz="2000" smtClean="0"/>
          </a:p>
        </p:txBody>
      </p:sp>
    </p:spTree>
    <p:extLst>
      <p:ext uri="{BB962C8B-B14F-4D97-AF65-F5344CB8AC3E}">
        <p14:creationId xmlns:p14="http://schemas.microsoft.com/office/powerpoint/2010/main" val="4015497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5615" y="901184"/>
            <a:ext cx="9001125" cy="830997"/>
          </a:xfrm>
          <a:prstGeom prst="rect">
            <a:avLst/>
          </a:prstGeom>
          <a:solidFill>
            <a:srgbClr val="3333FF"/>
          </a:solidFill>
          <a:ln w="9525">
            <a:noFill/>
            <a:miter lim="800000"/>
            <a:headEnd/>
            <a:tailEnd/>
          </a:ln>
        </p:spPr>
        <p:txBody>
          <a:bodyPr>
            <a:spAutoFit/>
          </a:bodyPr>
          <a:lstStyle/>
          <a:p>
            <a:pPr algn="ctr">
              <a:spcBef>
                <a:spcPts val="0"/>
              </a:spcBef>
            </a:pPr>
            <a:r>
              <a:rPr lang="el-GR" sz="2400" b="1" dirty="0">
                <a:solidFill>
                  <a:srgbClr val="FFFF00"/>
                </a:solidFill>
                <a:latin typeface="Times New Roman" pitchFamily="18" charset="0"/>
                <a:cs typeface="Times New Roman" pitchFamily="18" charset="0"/>
              </a:rPr>
              <a:t>Γιατί η βελτίωση της ποιότητας μπορεί να οδηγήσει σε αύξηση της παραγωγικότητας?</a:t>
            </a:r>
          </a:p>
        </p:txBody>
      </p:sp>
      <p:sp>
        <p:nvSpPr>
          <p:cNvPr id="57347" name="Text Box 41"/>
          <p:cNvSpPr txBox="1">
            <a:spLocks noChangeArrowheads="1"/>
          </p:cNvSpPr>
          <p:nvPr/>
        </p:nvSpPr>
        <p:spPr bwMode="auto">
          <a:xfrm>
            <a:off x="204913" y="2124466"/>
            <a:ext cx="8712968" cy="2939266"/>
          </a:xfrm>
          <a:prstGeom prst="rect">
            <a:avLst/>
          </a:prstGeom>
          <a:noFill/>
          <a:ln w="9525">
            <a:noFill/>
            <a:miter lim="800000"/>
            <a:headEnd/>
            <a:tailEnd/>
          </a:ln>
        </p:spPr>
        <p:txBody>
          <a:bodyPr wrap="square">
            <a:spAutoFit/>
          </a:bodyPr>
          <a:lstStyle/>
          <a:p>
            <a:pPr marL="342900" indent="-342900" algn="just">
              <a:spcBef>
                <a:spcPts val="0"/>
              </a:spcBef>
              <a:buFont typeface="Wingdings" panose="05000000000000000000" pitchFamily="2" charset="2"/>
              <a:buChar char="ü"/>
            </a:pPr>
            <a:r>
              <a:rPr lang="el-GR" sz="2500" b="1" i="1" dirty="0">
                <a:solidFill>
                  <a:srgbClr val="3333FF"/>
                </a:solidFill>
                <a:latin typeface="Times New Roman" pitchFamily="18" charset="0"/>
                <a:cs typeface="Times New Roman" pitchFamily="18" charset="0"/>
              </a:rPr>
              <a:t>  </a:t>
            </a:r>
            <a:r>
              <a:rPr lang="el-GR" sz="2000" dirty="0">
                <a:latin typeface="Times New Roman" pitchFamily="18" charset="0"/>
                <a:cs typeface="Times New Roman" pitchFamily="18" charset="0"/>
              </a:rPr>
              <a:t>Καλύτερη ποιότητα σημαίνει </a:t>
            </a:r>
            <a:r>
              <a:rPr lang="el-GR" sz="2000" b="1" dirty="0">
                <a:latin typeface="Times New Roman" pitchFamily="18" charset="0"/>
                <a:cs typeface="Times New Roman" pitchFamily="18" charset="0"/>
              </a:rPr>
              <a:t>λιγότερα ελαττωματικά </a:t>
            </a:r>
            <a:r>
              <a:rPr lang="el-GR" sz="2000" dirty="0">
                <a:latin typeface="Times New Roman" pitchFamily="18" charset="0"/>
                <a:cs typeface="Times New Roman" pitchFamily="18" charset="0"/>
              </a:rPr>
              <a:t>/ λάθη και άρα μείωση του χρόνου επανεπεξεργασίας / διόρθωσης</a:t>
            </a:r>
          </a:p>
          <a:p>
            <a:pPr marL="342900" indent="-342900" algn="just">
              <a:spcBef>
                <a:spcPts val="0"/>
              </a:spcBef>
              <a:buFont typeface="Wingdings" panose="05000000000000000000" pitchFamily="2" charset="2"/>
              <a:buChar char="ü"/>
            </a:pPr>
            <a:r>
              <a:rPr lang="el-GR" sz="2000" dirty="0">
                <a:latin typeface="Times New Roman" pitchFamily="18" charset="0"/>
                <a:cs typeface="Times New Roman" pitchFamily="18" charset="0"/>
              </a:rPr>
              <a:t>  Καλύτερη ποιότητα συνεπάγεται μείωση των </a:t>
            </a:r>
            <a:r>
              <a:rPr lang="el-GR" sz="2000" b="1" dirty="0">
                <a:latin typeface="Times New Roman" pitchFamily="18" charset="0"/>
                <a:cs typeface="Times New Roman" pitchFamily="18" charset="0"/>
              </a:rPr>
              <a:t>«νεκρών» </a:t>
            </a:r>
            <a:r>
              <a:rPr lang="el-GR" sz="2000" dirty="0">
                <a:latin typeface="Times New Roman" pitchFamily="18" charset="0"/>
                <a:cs typeface="Times New Roman" pitchFamily="18" charset="0"/>
              </a:rPr>
              <a:t>χρόνων</a:t>
            </a:r>
          </a:p>
          <a:p>
            <a:pPr marL="342900" indent="-342900" algn="just">
              <a:spcBef>
                <a:spcPts val="0"/>
              </a:spcBef>
              <a:buFont typeface="Wingdings" panose="05000000000000000000" pitchFamily="2" charset="2"/>
              <a:buChar char="ü"/>
            </a:pPr>
            <a:r>
              <a:rPr lang="el-GR" sz="2000" dirty="0">
                <a:latin typeface="Times New Roman" pitchFamily="18" charset="0"/>
                <a:cs typeface="Times New Roman" pitchFamily="18" charset="0"/>
              </a:rPr>
              <a:t>  Δεν απαιτούνται </a:t>
            </a:r>
            <a:r>
              <a:rPr lang="el-GR" sz="2000" b="1" dirty="0">
                <a:latin typeface="Times New Roman" pitchFamily="18" charset="0"/>
                <a:cs typeface="Times New Roman" pitchFamily="18" charset="0"/>
              </a:rPr>
              <a:t>εκτεταμένοι έλεγχοι</a:t>
            </a:r>
            <a:r>
              <a:rPr lang="el-GR" sz="2000" dirty="0">
                <a:latin typeface="Times New Roman" pitchFamily="18" charset="0"/>
                <a:cs typeface="Times New Roman" pitchFamily="18" charset="0"/>
              </a:rPr>
              <a:t>, όπως όταν η ποιότητα είναι χαμηλή</a:t>
            </a:r>
          </a:p>
          <a:p>
            <a:pPr marL="342900" indent="-342900" algn="just">
              <a:spcBef>
                <a:spcPts val="0"/>
              </a:spcBef>
              <a:buFont typeface="Wingdings" panose="05000000000000000000" pitchFamily="2" charset="2"/>
              <a:buChar char="ü"/>
            </a:pPr>
            <a:r>
              <a:rPr lang="el-GR" sz="2000" dirty="0">
                <a:latin typeface="Times New Roman" pitchFamily="18" charset="0"/>
                <a:cs typeface="Times New Roman" pitchFamily="18" charset="0"/>
              </a:rPr>
              <a:t>  Ένα πρόγραμμα βελτίωσης της ποιότητας περιλαμβάνει τη συνεχή εκπαίδευση του προσωπικού και άρα οδηγεί σε αύξηση της </a:t>
            </a:r>
            <a:r>
              <a:rPr lang="el-GR" sz="2000" b="1" dirty="0">
                <a:latin typeface="Times New Roman" pitchFamily="18" charset="0"/>
                <a:cs typeface="Times New Roman" pitchFamily="18" charset="0"/>
              </a:rPr>
              <a:t>απόδοσης του προσωπικού</a:t>
            </a:r>
          </a:p>
          <a:p>
            <a:pPr marL="342900" indent="-342900" algn="just">
              <a:spcBef>
                <a:spcPts val="0"/>
              </a:spcBef>
              <a:buFont typeface="Wingdings" panose="05000000000000000000" pitchFamily="2" charset="2"/>
              <a:buChar char="ü"/>
            </a:pPr>
            <a:r>
              <a:rPr lang="el-GR" sz="2000" dirty="0">
                <a:latin typeface="Times New Roman" pitchFamily="18" charset="0"/>
                <a:cs typeface="Times New Roman" pitchFamily="18" charset="0"/>
              </a:rPr>
              <a:t>  Καλύτερη οργάνωση και επικοινωνία στον εργασιακό χώρο, που με τη σειρά της οδηγεί σε μείωση των επικαλύψεων και αύξηση της ταχύτητας στη </a:t>
            </a:r>
            <a:r>
              <a:rPr lang="el-GR" sz="2000" b="1" dirty="0">
                <a:latin typeface="Times New Roman" pitchFamily="18" charset="0"/>
                <a:cs typeface="Times New Roman" pitchFamily="18" charset="0"/>
              </a:rPr>
              <a:t>διακίνηση των πληροφοριών</a:t>
            </a:r>
          </a:p>
        </p:txBody>
      </p:sp>
    </p:spTree>
    <p:extLst>
      <p:ext uri="{BB962C8B-B14F-4D97-AF65-F5344CB8AC3E}">
        <p14:creationId xmlns:p14="http://schemas.microsoft.com/office/powerpoint/2010/main" val="386804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a:extLst>
              <a:ext uri="{FF2B5EF4-FFF2-40B4-BE49-F238E27FC236}">
                <a16:creationId xmlns:a16="http://schemas.microsoft.com/office/drawing/2014/main" xmlns="" id="{29EF02AB-6F2B-4516-8DE5-240B83265645}"/>
              </a:ext>
            </a:extLst>
          </p:cNvPr>
          <p:cNvSpPr>
            <a:spLocks noGrp="1"/>
          </p:cNvSpPr>
          <p:nvPr>
            <p:ph type="sldNum" sz="quarter" idx="12"/>
          </p:nvPr>
        </p:nvSpPr>
        <p:spPr/>
        <p:txBody>
          <a:bodyPr/>
          <a:lstStyle/>
          <a:p>
            <a:fld id="{61C44E05-631C-4892-B577-17C57620ECE9}" type="slidenum">
              <a:rPr lang="en-US" smtClean="0"/>
              <a:pPr/>
              <a:t>9</a:t>
            </a:fld>
            <a:endParaRPr lang="en-US"/>
          </a:p>
        </p:txBody>
      </p:sp>
      <p:pic>
        <p:nvPicPr>
          <p:cNvPr id="6" name="Εικόνα 5">
            <a:extLst>
              <a:ext uri="{FF2B5EF4-FFF2-40B4-BE49-F238E27FC236}">
                <a16:creationId xmlns:a16="http://schemas.microsoft.com/office/drawing/2014/main" xmlns="" id="{680D8741-0181-4328-9862-A29EBDA2BE63}"/>
              </a:ext>
            </a:extLst>
          </p:cNvPr>
          <p:cNvPicPr>
            <a:picLocks noChangeAspect="1"/>
          </p:cNvPicPr>
          <p:nvPr/>
        </p:nvPicPr>
        <p:blipFill>
          <a:blip r:embed="rId2"/>
          <a:stretch>
            <a:fillRect/>
          </a:stretch>
        </p:blipFill>
        <p:spPr>
          <a:xfrm>
            <a:off x="5724128" y="3212976"/>
            <a:ext cx="2646501" cy="1487612"/>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88" y="2212975"/>
            <a:ext cx="7546975"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804345" y="980728"/>
            <a:ext cx="7416824"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800" b="1" i="0" u="none" strike="noStrike" kern="0" cap="none" spc="0" normalizeH="0" baseline="0" noProof="0" dirty="0" smtClean="0">
                <a:ln>
                  <a:noFill/>
                </a:ln>
                <a:solidFill>
                  <a:srgbClr val="002060"/>
                </a:solidFill>
                <a:effectLst>
                  <a:outerShdw blurRad="50000" dist="30000" dir="5400000" algn="tl" rotWithShape="0">
                    <a:srgbClr val="000000">
                      <a:alpha val="30000"/>
                    </a:srgbClr>
                  </a:outerShdw>
                </a:effectLst>
                <a:uLnTx/>
                <a:uFillTx/>
                <a:latin typeface="Corbel"/>
                <a:ea typeface="+mj-ea"/>
                <a:cs typeface="+mj-cs"/>
              </a:rPr>
              <a:t>Ορισμοί των εννοιών: </a:t>
            </a:r>
            <a:br>
              <a:rPr kumimoji="0" lang="el-GR" sz="2800" b="1" i="0" u="none" strike="noStrike" kern="0" cap="none" spc="0" normalizeH="0" baseline="0" noProof="0" dirty="0" smtClean="0">
                <a:ln>
                  <a:noFill/>
                </a:ln>
                <a:solidFill>
                  <a:srgbClr val="002060"/>
                </a:solidFill>
                <a:effectLst>
                  <a:outerShdw blurRad="50000" dist="30000" dir="5400000" algn="tl" rotWithShape="0">
                    <a:srgbClr val="000000">
                      <a:alpha val="30000"/>
                    </a:srgbClr>
                  </a:outerShdw>
                </a:effectLst>
                <a:uLnTx/>
                <a:uFillTx/>
                <a:latin typeface="Corbel"/>
                <a:ea typeface="+mj-ea"/>
                <a:cs typeface="+mj-cs"/>
              </a:rPr>
            </a:br>
            <a:r>
              <a:rPr kumimoji="0" lang="el-GR" sz="2800" b="1" i="0" u="none" strike="noStrike" kern="0" cap="none" spc="0" normalizeH="0" baseline="0" noProof="0" dirty="0" smtClean="0">
                <a:ln>
                  <a:noFill/>
                </a:ln>
                <a:solidFill>
                  <a:srgbClr val="002060"/>
                </a:solidFill>
                <a:effectLst>
                  <a:outerShdw blurRad="50000" dist="30000" dir="5400000" algn="tl" rotWithShape="0">
                    <a:srgbClr val="000000">
                      <a:alpha val="30000"/>
                    </a:srgbClr>
                  </a:outerShdw>
                </a:effectLst>
                <a:uLnTx/>
                <a:uFillTx/>
                <a:latin typeface="Corbel"/>
                <a:ea typeface="+mj-ea"/>
                <a:cs typeface="+mj-cs"/>
              </a:rPr>
              <a:t>Ποιότητα και Διοίκηση Ολικής Ποιότητας </a:t>
            </a:r>
            <a:endParaRPr kumimoji="0" lang="el-GR" sz="2800" b="0" i="0" u="none" strike="noStrike" kern="0" cap="none" spc="0" normalizeH="0" baseline="0" noProof="0" dirty="0" smtClean="0">
              <a:ln>
                <a:noFill/>
              </a:ln>
              <a:solidFill>
                <a:srgbClr val="002060"/>
              </a:solidFill>
              <a:effectLst/>
              <a:uLnTx/>
              <a:uFillTx/>
            </a:endParaRPr>
          </a:p>
        </p:txBody>
      </p:sp>
    </p:spTree>
    <p:extLst>
      <p:ext uri="{BB962C8B-B14F-4D97-AF65-F5344CB8AC3E}">
        <p14:creationId xmlns:p14="http://schemas.microsoft.com/office/powerpoint/2010/main" val="2058306025"/>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mpanyHndbk_TP10167124">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B547B8"/>
      </a:hlink>
      <a:folHlink>
        <a:srgbClr val="438255"/>
      </a:folHlink>
    </a:clrScheme>
    <a:fontScheme name="Urban">
      <a:majorFont>
        <a:latin typeface="Trebuchet MS"/>
        <a:ea typeface=""/>
        <a:cs typeface=""/>
        <a:font script="Jpan" typeface="HGｺﾞｼｯｸM"/>
        <a:font script="Hang" typeface="맑은 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100000" r="280000" b="28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100000" r="280000" b="280000"/>
          </a:path>
        </a:gradFill>
      </a:fillStyleLst>
      <a:lnStyleLst>
        <a:ln w="4444"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93000"/>
                <a:satMod val="200000"/>
              </a:schemeClr>
            </a:gs>
            <a:gs pos="80000">
              <a:schemeClr val="phClr">
                <a:shade val="55000"/>
                <a:satMod val="175000"/>
              </a:schemeClr>
            </a:gs>
            <a:gs pos="100000">
              <a:schemeClr val="phClr">
                <a:shade val="37000"/>
                <a:satMod val="175000"/>
              </a:schemeClr>
            </a:gs>
          </a:gsLst>
          <a:lin ang="5400000" scaled="0"/>
        </a:gradFill>
        <a:blipFill>
          <a:blip xmlns:r="http://schemas.openxmlformats.org/officeDocument/2006/relationships" r:embed="rId1">
            <a:duotone>
              <a:schemeClr val="phClr">
                <a:shade val="70000"/>
              </a:schemeClr>
              <a:schemeClr val="phClr">
                <a:tint val="80000"/>
                <a:satMod val="120000"/>
              </a:schemeClr>
            </a:duotone>
          </a:blip>
          <a:tile tx="0" ty="0" sx="85000" sy="85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31BAC94-8733-4005-8CEB-4092A7BA6C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Εταιρικό εγχειρίδιο</Template>
  <TotalTime>0</TotalTime>
  <Words>1974</Words>
  <Application>Microsoft Office PowerPoint</Application>
  <PresentationFormat>Προβολή στην οθόνη (4:3)</PresentationFormat>
  <Paragraphs>302</Paragraphs>
  <Slides>29</Slides>
  <Notes>1</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29</vt:i4>
      </vt:variant>
    </vt:vector>
  </HeadingPairs>
  <TitlesOfParts>
    <vt:vector size="42" baseType="lpstr">
      <vt:lpstr>맑은 고딕</vt:lpstr>
      <vt:lpstr>Arial</vt:lpstr>
      <vt:lpstr>Calibri</vt:lpstr>
      <vt:lpstr>Century</vt:lpstr>
      <vt:lpstr>Comic Sans MS</vt:lpstr>
      <vt:lpstr>Corbel</vt:lpstr>
      <vt:lpstr>Georgia</vt:lpstr>
      <vt:lpstr>Gill Sans MT</vt:lpstr>
      <vt:lpstr>Times New Roman</vt:lpstr>
      <vt:lpstr>Trebuchet MS</vt:lpstr>
      <vt:lpstr>Wingdings</vt:lpstr>
      <vt:lpstr>Wingdings 2</vt:lpstr>
      <vt:lpstr>CompanyHndbk_TP10167124</vt:lpstr>
      <vt:lpstr>2. Μεγάλοι Δάσκαλοι της Ποιότητας </vt:lpstr>
      <vt:lpstr>Περιεχόμενα </vt:lpstr>
      <vt:lpstr>Παρουσίαση του PowerPoint</vt:lpstr>
      <vt:lpstr>Παρουσίαση του PowerPoint</vt:lpstr>
      <vt:lpstr>Νέες τάσεις στην εξέλιξη της ΔΟΠ</vt:lpstr>
      <vt:lpstr>Παρουσίαση του PowerPoint</vt:lpstr>
      <vt:lpstr>ΟΦΕΛΗ ΓΙΑ ΤΟΝ ΟΡΓΑΝΙΣΜΟ</vt:lpstr>
      <vt:lpstr>Παρουσίαση του PowerPoint</vt:lpstr>
      <vt:lpstr>Παρουσίαση του PowerPoint</vt:lpstr>
      <vt:lpstr>Διαφορές MANATZMENT</vt:lpstr>
      <vt:lpstr>Διαφορές συμβατικού management με management ολικής ποιότητας </vt:lpstr>
      <vt:lpstr>Παρουσίαση του PowerPoint</vt:lpstr>
      <vt:lpstr>Παρουσίαση του PowerPoint</vt:lpstr>
      <vt:lpstr>Συστατικά επιτυχίας  Ηγεσία – Όραμα – Στρατηγική </vt:lpstr>
      <vt:lpstr>Βασικά είδη ανταγωνιστικής στρατηγικής </vt:lpstr>
      <vt:lpstr>Παρουσίαση του PowerPoint</vt:lpstr>
      <vt:lpstr>Παρουσίαση του PowerPoint</vt:lpstr>
      <vt:lpstr>Πότε χρησιμοποιώ τον κύκλο του Deming</vt:lpstr>
      <vt:lpstr>Παρουσίαση του PowerPoint</vt:lpstr>
      <vt:lpstr>Παρουσίαση του PowerPoint</vt:lpstr>
      <vt:lpstr>Crosby</vt:lpstr>
      <vt:lpstr>Παρουσίαση του PowerPoint</vt:lpstr>
      <vt:lpstr>Παρουσίαση του PowerPoint</vt:lpstr>
      <vt:lpstr>Παρουσίαση του PowerPoint</vt:lpstr>
      <vt:lpstr>Σύνοψη μαθήματος</vt:lpstr>
      <vt:lpstr>Πρακτικές εφαρμογές </vt:lpstr>
      <vt:lpstr>Παρουσίαση του PowerPoint</vt:lpstr>
      <vt:lpstr>Παρουσίαση του PowerPoint</vt:lpstr>
      <vt:lpstr>Βιβλιογραφία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2017-10-28T11:38:29Z</dcterms:created>
  <dcterms:modified xsi:type="dcterms:W3CDTF">2021-01-18T14:35:14Z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TC101671249990</vt:lpwstr>
  </property>
</Properties>
</file>