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63" r:id="rId1"/>
    <p:sldMasterId id="2147484180" r:id="rId2"/>
    <p:sldMasterId id="2147484184" r:id="rId3"/>
    <p:sldMasterId id="2147484187" r:id="rId4"/>
  </p:sldMasterIdLst>
  <p:sldIdLst>
    <p:sldId id="293"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256" r:id="rId19"/>
    <p:sldId id="273" r:id="rId20"/>
    <p:sldId id="261" r:id="rId21"/>
    <p:sldId id="274" r:id="rId22"/>
    <p:sldId id="259" r:id="rId23"/>
    <p:sldId id="275" r:id="rId24"/>
    <p:sldId id="264" r:id="rId25"/>
    <p:sldId id="276" r:id="rId26"/>
    <p:sldId id="292" r:id="rId27"/>
    <p:sldId id="278" r:id="rId28"/>
    <p:sldId id="279" r:id="rId29"/>
    <p:sldId id="280" r:id="rId30"/>
    <p:sldId id="281" r:id="rId31"/>
    <p:sldId id="296" r:id="rId32"/>
    <p:sldId id="290" r:id="rId33"/>
    <p:sldId id="286" r:id="rId34"/>
    <p:sldId id="258" r:id="rId35"/>
    <p:sldId id="287" r:id="rId36"/>
    <p:sldId id="288" r:id="rId37"/>
    <p:sldId id="289"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1C60AA08-2342-4C22-8A2D-DEE7E4D5F199}">
          <p14:sldIdLst>
            <p14:sldId id="293"/>
            <p14:sldId id="297"/>
            <p14:sldId id="298"/>
            <p14:sldId id="299"/>
            <p14:sldId id="300"/>
            <p14:sldId id="301"/>
            <p14:sldId id="302"/>
            <p14:sldId id="303"/>
            <p14:sldId id="304"/>
            <p14:sldId id="305"/>
            <p14:sldId id="306"/>
            <p14:sldId id="307"/>
            <p14:sldId id="308"/>
            <p14:sldId id="309"/>
          </p14:sldIdLst>
        </p14:section>
        <p14:section name="Εμμη" id="{9B4731D6-2CEA-4F3D-935D-F529E5367263}">
          <p14:sldIdLst>
            <p14:sldId id="256"/>
            <p14:sldId id="273"/>
            <p14:sldId id="261"/>
            <p14:sldId id="274"/>
            <p14:sldId id="259"/>
            <p14:sldId id="275"/>
            <p14:sldId id="264"/>
            <p14:sldId id="276"/>
            <p14:sldId id="292"/>
            <p14:sldId id="278"/>
            <p14:sldId id="279"/>
            <p14:sldId id="280"/>
            <p14:sldId id="281"/>
            <p14:sldId id="296"/>
            <p14:sldId id="290"/>
            <p14:sldId id="286"/>
            <p14:sldId id="258"/>
            <p14:sldId id="287"/>
            <p14:sldId id="288"/>
            <p14:sldId id="289"/>
            <p14:sldId id="29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70A0"/>
    <a:srgbClr val="94BA3F"/>
    <a:srgbClr val="A530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82" autoAdjust="0"/>
    <p:restoredTop sz="94660"/>
  </p:normalViewPr>
  <p:slideViewPr>
    <p:cSldViewPr snapToGrid="0">
      <p:cViewPr varScale="1">
        <p:scale>
          <a:sx n="116" d="100"/>
          <a:sy n="116" d="100"/>
        </p:scale>
        <p:origin x="3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D164CB-4118-4180-A7AD-83A32ECEEEE8}" type="doc">
      <dgm:prSet loTypeId="urn:microsoft.com/office/officeart/2005/8/layout/vList5" loCatId="list" qsTypeId="urn:microsoft.com/office/officeart/2005/8/quickstyle/simple4" qsCatId="simple" csTypeId="urn:microsoft.com/office/officeart/2005/8/colors/colorful1" csCatId="colorful" phldr="1"/>
      <dgm:spPr/>
      <dgm:t>
        <a:bodyPr/>
        <a:lstStyle/>
        <a:p>
          <a:endParaRPr lang="en-US"/>
        </a:p>
      </dgm:t>
    </dgm:pt>
    <dgm:pt modelId="{F88F7865-20DC-49A9-9FA8-9BD04C3B757B}">
      <dgm:prSet custT="1"/>
      <dgm:spPr/>
      <dgm:t>
        <a:bodyPr/>
        <a:lstStyle/>
        <a:p>
          <a:r>
            <a:rPr lang="el-GR" sz="2200" dirty="0"/>
            <a:t>Δεν αντιλαμβάνεται την κρίσιμη ιστορική συνθήκη που βιώνουν.         Ελάχιστα την αφορά ο πόλεμος και η πολιτική</a:t>
          </a:r>
          <a:endParaRPr lang="en-US" sz="2200" dirty="0"/>
        </a:p>
      </dgm:t>
    </dgm:pt>
    <dgm:pt modelId="{3C361ACC-83E3-46A4-A880-4DD970315DD7}" type="parTrans" cxnId="{5BC417B3-CE2C-4412-8630-2C90D0713FDA}">
      <dgm:prSet/>
      <dgm:spPr/>
      <dgm:t>
        <a:bodyPr/>
        <a:lstStyle/>
        <a:p>
          <a:endParaRPr lang="en-US"/>
        </a:p>
      </dgm:t>
    </dgm:pt>
    <dgm:pt modelId="{767910FB-A743-477E-93FB-2F39BCFC8CEF}" type="sibTrans" cxnId="{5BC417B3-CE2C-4412-8630-2C90D0713FDA}">
      <dgm:prSet/>
      <dgm:spPr/>
      <dgm:t>
        <a:bodyPr/>
        <a:lstStyle/>
        <a:p>
          <a:endParaRPr lang="en-US"/>
        </a:p>
      </dgm:t>
    </dgm:pt>
    <dgm:pt modelId="{0833E8CA-945E-4D8E-B9AB-502E07933775}">
      <dgm:prSet custT="1"/>
      <dgm:spPr>
        <a:solidFill>
          <a:schemeClr val="accent6">
            <a:lumMod val="75000"/>
          </a:schemeClr>
        </a:solidFill>
      </dgm:spPr>
      <dgm:t>
        <a:bodyPr/>
        <a:lstStyle/>
        <a:p>
          <a:r>
            <a:rPr lang="el-GR" sz="2200" dirty="0"/>
            <a:t>Ρομαντική και καλλιεργημένη</a:t>
          </a:r>
          <a:endParaRPr lang="en-US" sz="2200" dirty="0"/>
        </a:p>
      </dgm:t>
    </dgm:pt>
    <dgm:pt modelId="{8D4C0726-3C85-4257-99C1-BED42059D945}" type="parTrans" cxnId="{48966D0A-F99B-4426-95D1-78591DB258D0}">
      <dgm:prSet/>
      <dgm:spPr/>
      <dgm:t>
        <a:bodyPr/>
        <a:lstStyle/>
        <a:p>
          <a:endParaRPr lang="en-US"/>
        </a:p>
      </dgm:t>
    </dgm:pt>
    <dgm:pt modelId="{B482FA63-B7EC-48C4-9150-EB02AC3DA2E8}" type="sibTrans" cxnId="{48966D0A-F99B-4426-95D1-78591DB258D0}">
      <dgm:prSet/>
      <dgm:spPr/>
      <dgm:t>
        <a:bodyPr/>
        <a:lstStyle/>
        <a:p>
          <a:endParaRPr lang="en-US"/>
        </a:p>
      </dgm:t>
    </dgm:pt>
    <dgm:pt modelId="{9A62DB44-7AAB-4322-BB66-E2E2E60D7F46}">
      <dgm:prSet custT="1"/>
      <dgm:spPr>
        <a:solidFill>
          <a:schemeClr val="accent1">
            <a:lumMod val="75000"/>
          </a:schemeClr>
        </a:solidFill>
      </dgm:spPr>
      <dgm:t>
        <a:bodyPr/>
        <a:lstStyle/>
        <a:p>
          <a:r>
            <a:rPr lang="el-GR" sz="2200" dirty="0"/>
            <a:t>Πίστη στο ένστικτο, όχι στη λογική </a:t>
          </a:r>
          <a:endParaRPr lang="en-US" sz="2200" dirty="0"/>
        </a:p>
      </dgm:t>
    </dgm:pt>
    <dgm:pt modelId="{77AEABD0-F907-4F0F-9984-355FBCDF7CD1}" type="parTrans" cxnId="{E9A86063-1F1C-4BB1-8A3C-23B092A4DEE3}">
      <dgm:prSet/>
      <dgm:spPr/>
      <dgm:t>
        <a:bodyPr/>
        <a:lstStyle/>
        <a:p>
          <a:endParaRPr lang="en-US"/>
        </a:p>
      </dgm:t>
    </dgm:pt>
    <dgm:pt modelId="{4F591CF8-47FE-427D-AD6F-75D644873AB2}" type="sibTrans" cxnId="{E9A86063-1F1C-4BB1-8A3C-23B092A4DEE3}">
      <dgm:prSet/>
      <dgm:spPr/>
      <dgm:t>
        <a:bodyPr/>
        <a:lstStyle/>
        <a:p>
          <a:endParaRPr lang="en-US"/>
        </a:p>
      </dgm:t>
    </dgm:pt>
    <dgm:pt modelId="{000B9646-0415-4AE0-BEDB-54480FA51F83}">
      <dgm:prSet custT="1"/>
      <dgm:spPr/>
      <dgm:t>
        <a:bodyPr/>
        <a:lstStyle/>
        <a:p>
          <a:r>
            <a:rPr lang="el-GR" sz="2200" dirty="0"/>
            <a:t>Στοργική και φιλεύσπλαχνη</a:t>
          </a:r>
          <a:endParaRPr lang="en-US" sz="2200" dirty="0"/>
        </a:p>
      </dgm:t>
    </dgm:pt>
    <dgm:pt modelId="{3B10EA4A-5E20-4E16-84B3-0FDD78DB2894}" type="parTrans" cxnId="{14149530-2AF9-4E9C-B85A-AC0F9A3A797D}">
      <dgm:prSet/>
      <dgm:spPr/>
      <dgm:t>
        <a:bodyPr/>
        <a:lstStyle/>
        <a:p>
          <a:endParaRPr lang="en-US"/>
        </a:p>
      </dgm:t>
    </dgm:pt>
    <dgm:pt modelId="{1574CE49-507C-45C9-A518-703CBED1DBC2}" type="sibTrans" cxnId="{14149530-2AF9-4E9C-B85A-AC0F9A3A797D}">
      <dgm:prSet/>
      <dgm:spPr/>
      <dgm:t>
        <a:bodyPr/>
        <a:lstStyle/>
        <a:p>
          <a:endParaRPr lang="en-US"/>
        </a:p>
      </dgm:t>
    </dgm:pt>
    <dgm:pt modelId="{A102AE5F-3F8F-4763-A5DA-EEBF24E54868}">
      <dgm:prSet custT="1"/>
      <dgm:spPr/>
      <dgm:t>
        <a:bodyPr/>
        <a:lstStyle/>
        <a:p>
          <a:r>
            <a:rPr lang="el-GR" sz="2200" dirty="0"/>
            <a:t>«άστατη» και «φιλάρεσκη» (σελ. 318)</a:t>
          </a:r>
          <a:endParaRPr lang="en-US" sz="2200" dirty="0"/>
        </a:p>
      </dgm:t>
    </dgm:pt>
    <dgm:pt modelId="{EB0C6825-503D-4431-A821-C8FB4E9526DE}" type="parTrans" cxnId="{500FFAA9-7496-40E0-B3B3-263028E88D6F}">
      <dgm:prSet/>
      <dgm:spPr/>
      <dgm:t>
        <a:bodyPr/>
        <a:lstStyle/>
        <a:p>
          <a:endParaRPr lang="en-US"/>
        </a:p>
      </dgm:t>
    </dgm:pt>
    <dgm:pt modelId="{2122219E-E45E-42F6-8440-22DE2FFC03D0}" type="sibTrans" cxnId="{500FFAA9-7496-40E0-B3B3-263028E88D6F}">
      <dgm:prSet/>
      <dgm:spPr/>
      <dgm:t>
        <a:bodyPr/>
        <a:lstStyle/>
        <a:p>
          <a:endParaRPr lang="en-US"/>
        </a:p>
      </dgm:t>
    </dgm:pt>
    <dgm:pt modelId="{B47AA0AE-4D1F-406B-AA45-3CC69B46E8B9}">
      <dgm:prSet custT="1"/>
      <dgm:spPr/>
      <dgm:t>
        <a:bodyPr/>
        <a:lstStyle/>
        <a:p>
          <a:r>
            <a:rPr lang="el-GR" sz="2200" dirty="0"/>
            <a:t>«χαριτωμένη»  (σελ.85)</a:t>
          </a:r>
          <a:endParaRPr lang="en-US" sz="2200" dirty="0"/>
        </a:p>
      </dgm:t>
    </dgm:pt>
    <dgm:pt modelId="{E0482A5F-DAC0-440A-9EFB-AA7AF50DB6D9}" type="parTrans" cxnId="{F252DF43-86E2-42C8-99A2-9ED928F75A58}">
      <dgm:prSet/>
      <dgm:spPr/>
      <dgm:t>
        <a:bodyPr/>
        <a:lstStyle/>
        <a:p>
          <a:endParaRPr lang="en-US"/>
        </a:p>
      </dgm:t>
    </dgm:pt>
    <dgm:pt modelId="{45D142C4-E48D-4F3D-BE0A-06174AF3646B}" type="sibTrans" cxnId="{F252DF43-86E2-42C8-99A2-9ED928F75A58}">
      <dgm:prSet/>
      <dgm:spPr/>
      <dgm:t>
        <a:bodyPr/>
        <a:lstStyle/>
        <a:p>
          <a:endParaRPr lang="en-US"/>
        </a:p>
      </dgm:t>
    </dgm:pt>
    <dgm:pt modelId="{98B9336C-4688-44F8-8828-BDDD6EFF3868}">
      <dgm:prSet custT="1"/>
      <dgm:spPr>
        <a:solidFill>
          <a:schemeClr val="accent2">
            <a:lumMod val="75000"/>
          </a:schemeClr>
        </a:solidFill>
      </dgm:spPr>
      <dgm:t>
        <a:bodyPr/>
        <a:lstStyle/>
        <a:p>
          <a:r>
            <a:rPr lang="el-GR" sz="2200" dirty="0"/>
            <a:t>Ανεπηρέαστη από κοινωνικές, φυλετικές και ταξικές διακρίσεις</a:t>
          </a:r>
          <a:endParaRPr lang="en-US" sz="2200" dirty="0"/>
        </a:p>
      </dgm:t>
    </dgm:pt>
    <dgm:pt modelId="{63DF343B-5146-4877-9B27-B888FB3F8A76}" type="parTrans" cxnId="{25FC00A9-AF62-4BEE-93B5-8ADA819F8B00}">
      <dgm:prSet/>
      <dgm:spPr/>
      <dgm:t>
        <a:bodyPr/>
        <a:lstStyle/>
        <a:p>
          <a:endParaRPr lang="en-US"/>
        </a:p>
      </dgm:t>
    </dgm:pt>
    <dgm:pt modelId="{4033BFCC-64D8-4AF1-9C2E-505D13536690}" type="sibTrans" cxnId="{25FC00A9-AF62-4BEE-93B5-8ADA819F8B00}">
      <dgm:prSet/>
      <dgm:spPr/>
      <dgm:t>
        <a:bodyPr/>
        <a:lstStyle/>
        <a:p>
          <a:endParaRPr lang="en-US"/>
        </a:p>
      </dgm:t>
    </dgm:pt>
    <dgm:pt modelId="{5D9B09F4-A17D-4E61-9D7A-78B52321370B}" type="pres">
      <dgm:prSet presAssocID="{50D164CB-4118-4180-A7AD-83A32ECEEEE8}" presName="Name0" presStyleCnt="0">
        <dgm:presLayoutVars>
          <dgm:dir/>
          <dgm:animLvl val="lvl"/>
          <dgm:resizeHandles val="exact"/>
        </dgm:presLayoutVars>
      </dgm:prSet>
      <dgm:spPr/>
      <dgm:t>
        <a:bodyPr/>
        <a:lstStyle/>
        <a:p>
          <a:endParaRPr lang="el-GR"/>
        </a:p>
      </dgm:t>
    </dgm:pt>
    <dgm:pt modelId="{CB505076-E573-4F13-9F3E-29A88A226836}" type="pres">
      <dgm:prSet presAssocID="{F88F7865-20DC-49A9-9FA8-9BD04C3B757B}" presName="linNode" presStyleCnt="0"/>
      <dgm:spPr/>
    </dgm:pt>
    <dgm:pt modelId="{E44F4D66-070D-4254-A00B-700831B6FCA6}" type="pres">
      <dgm:prSet presAssocID="{F88F7865-20DC-49A9-9FA8-9BD04C3B757B}" presName="parentText" presStyleLbl="node1" presStyleIdx="0" presStyleCnt="7" custScaleX="164966" custScaleY="141967" custLinFactNeighborX="-56678" custLinFactNeighborY="1667">
        <dgm:presLayoutVars>
          <dgm:chMax val="1"/>
          <dgm:bulletEnabled val="1"/>
        </dgm:presLayoutVars>
      </dgm:prSet>
      <dgm:spPr/>
      <dgm:t>
        <a:bodyPr/>
        <a:lstStyle/>
        <a:p>
          <a:endParaRPr lang="el-GR"/>
        </a:p>
      </dgm:t>
    </dgm:pt>
    <dgm:pt modelId="{E87D3822-795E-4748-BB82-75EEEB1D3895}" type="pres">
      <dgm:prSet presAssocID="{767910FB-A743-477E-93FB-2F39BCFC8CEF}" presName="sp" presStyleCnt="0"/>
      <dgm:spPr/>
    </dgm:pt>
    <dgm:pt modelId="{79FCF485-54BF-43EB-9C0D-A8F0FF22FFC2}" type="pres">
      <dgm:prSet presAssocID="{0833E8CA-945E-4D8E-B9AB-502E07933775}" presName="linNode" presStyleCnt="0"/>
      <dgm:spPr/>
    </dgm:pt>
    <dgm:pt modelId="{6C245597-02D8-46DB-A40D-D3983FEC5B36}" type="pres">
      <dgm:prSet presAssocID="{0833E8CA-945E-4D8E-B9AB-502E07933775}" presName="parentText" presStyleLbl="node1" presStyleIdx="1" presStyleCnt="7" custLinFactNeighborX="80117" custLinFactNeighborY="20057">
        <dgm:presLayoutVars>
          <dgm:chMax val="1"/>
          <dgm:bulletEnabled val="1"/>
        </dgm:presLayoutVars>
      </dgm:prSet>
      <dgm:spPr/>
      <dgm:t>
        <a:bodyPr/>
        <a:lstStyle/>
        <a:p>
          <a:endParaRPr lang="el-GR"/>
        </a:p>
      </dgm:t>
    </dgm:pt>
    <dgm:pt modelId="{F083666F-79E0-4A2E-BBCE-C4D04DBB4ADB}" type="pres">
      <dgm:prSet presAssocID="{B482FA63-B7EC-48C4-9150-EB02AC3DA2E8}" presName="sp" presStyleCnt="0"/>
      <dgm:spPr/>
    </dgm:pt>
    <dgm:pt modelId="{D458AB19-97A7-436B-A9A2-9481E465FA48}" type="pres">
      <dgm:prSet presAssocID="{9A62DB44-7AAB-4322-BB66-E2E2E60D7F46}" presName="linNode" presStyleCnt="0"/>
      <dgm:spPr/>
    </dgm:pt>
    <dgm:pt modelId="{0EC05D31-8792-45DB-893B-CDB490FD7640}" type="pres">
      <dgm:prSet presAssocID="{9A62DB44-7AAB-4322-BB66-E2E2E60D7F46}" presName="parentText" presStyleLbl="node1" presStyleIdx="2" presStyleCnt="7" custScaleX="105811" custLinFactNeighborX="-43806" custLinFactNeighborY="-58997">
        <dgm:presLayoutVars>
          <dgm:chMax val="1"/>
          <dgm:bulletEnabled val="1"/>
        </dgm:presLayoutVars>
      </dgm:prSet>
      <dgm:spPr/>
      <dgm:t>
        <a:bodyPr/>
        <a:lstStyle/>
        <a:p>
          <a:endParaRPr lang="el-GR"/>
        </a:p>
      </dgm:t>
    </dgm:pt>
    <dgm:pt modelId="{CB91BA93-D100-4393-B225-C9E2080488E5}" type="pres">
      <dgm:prSet presAssocID="{4F591CF8-47FE-427D-AD6F-75D644873AB2}" presName="sp" presStyleCnt="0"/>
      <dgm:spPr/>
    </dgm:pt>
    <dgm:pt modelId="{32C42CBA-1081-47E8-BA9B-F715056808AD}" type="pres">
      <dgm:prSet presAssocID="{000B9646-0415-4AE0-BEDB-54480FA51F83}" presName="linNode" presStyleCnt="0"/>
      <dgm:spPr/>
    </dgm:pt>
    <dgm:pt modelId="{6481BE01-8D2F-46E0-A866-9BF27AD4EBA6}" type="pres">
      <dgm:prSet presAssocID="{000B9646-0415-4AE0-BEDB-54480FA51F83}" presName="parentText" presStyleLbl="node1" presStyleIdx="3" presStyleCnt="7" custLinFactNeighborX="65637" custLinFactNeighborY="-63449">
        <dgm:presLayoutVars>
          <dgm:chMax val="1"/>
          <dgm:bulletEnabled val="1"/>
        </dgm:presLayoutVars>
      </dgm:prSet>
      <dgm:spPr/>
      <dgm:t>
        <a:bodyPr/>
        <a:lstStyle/>
        <a:p>
          <a:endParaRPr lang="el-GR"/>
        </a:p>
      </dgm:t>
    </dgm:pt>
    <dgm:pt modelId="{5FF8AF5C-E3D8-483C-88CC-A3BA23980143}" type="pres">
      <dgm:prSet presAssocID="{1574CE49-507C-45C9-A518-703CBED1DBC2}" presName="sp" presStyleCnt="0"/>
      <dgm:spPr/>
    </dgm:pt>
    <dgm:pt modelId="{6FEF749B-1358-4D0E-9C72-7C79A77519B2}" type="pres">
      <dgm:prSet presAssocID="{A102AE5F-3F8F-4763-A5DA-EEBF24E54868}" presName="linNode" presStyleCnt="0"/>
      <dgm:spPr/>
    </dgm:pt>
    <dgm:pt modelId="{B6FAFBE7-449E-448B-B05F-DCE24BF1B86C}" type="pres">
      <dgm:prSet presAssocID="{A102AE5F-3F8F-4763-A5DA-EEBF24E54868}" presName="parentText" presStyleLbl="node1" presStyleIdx="4" presStyleCnt="7" custScaleX="110479" custScaleY="113852" custLinFactY="14370" custLinFactNeighborX="-35319" custLinFactNeighborY="100000">
        <dgm:presLayoutVars>
          <dgm:chMax val="1"/>
          <dgm:bulletEnabled val="1"/>
        </dgm:presLayoutVars>
      </dgm:prSet>
      <dgm:spPr/>
      <dgm:t>
        <a:bodyPr/>
        <a:lstStyle/>
        <a:p>
          <a:endParaRPr lang="el-GR"/>
        </a:p>
      </dgm:t>
    </dgm:pt>
    <dgm:pt modelId="{99DE1A69-1865-418E-AA00-F652D4130EBC}" type="pres">
      <dgm:prSet presAssocID="{2122219E-E45E-42F6-8440-22DE2FFC03D0}" presName="sp" presStyleCnt="0"/>
      <dgm:spPr/>
    </dgm:pt>
    <dgm:pt modelId="{DF08FCF0-B108-4DE7-A427-8B7AF154B0C4}" type="pres">
      <dgm:prSet presAssocID="{B47AA0AE-4D1F-406B-AA45-3CC69B46E8B9}" presName="linNode" presStyleCnt="0"/>
      <dgm:spPr/>
    </dgm:pt>
    <dgm:pt modelId="{8E6D2A41-DFFB-4A14-B300-F315E5D9AD2B}" type="pres">
      <dgm:prSet presAssocID="{B47AA0AE-4D1F-406B-AA45-3CC69B46E8B9}" presName="parentText" presStyleLbl="node1" presStyleIdx="5" presStyleCnt="7" custScaleX="108811" custLinFactNeighborX="88730" custLinFactNeighborY="-48948">
        <dgm:presLayoutVars>
          <dgm:chMax val="1"/>
          <dgm:bulletEnabled val="1"/>
        </dgm:presLayoutVars>
      </dgm:prSet>
      <dgm:spPr/>
      <dgm:t>
        <a:bodyPr/>
        <a:lstStyle/>
        <a:p>
          <a:endParaRPr lang="el-GR"/>
        </a:p>
      </dgm:t>
    </dgm:pt>
    <dgm:pt modelId="{CF3B3D42-662F-407F-A938-4C783A11955C}" type="pres">
      <dgm:prSet presAssocID="{45D142C4-E48D-4F3D-BE0A-06174AF3646B}" presName="sp" presStyleCnt="0"/>
      <dgm:spPr/>
    </dgm:pt>
    <dgm:pt modelId="{7A6FC9DC-2682-450D-B2B7-27ACC9B82CBD}" type="pres">
      <dgm:prSet presAssocID="{98B9336C-4688-44F8-8828-BDDD6EFF3868}" presName="linNode" presStyleCnt="0"/>
      <dgm:spPr/>
    </dgm:pt>
    <dgm:pt modelId="{FACF6997-80F9-4F84-80BB-9F9BBD3CF0F4}" type="pres">
      <dgm:prSet presAssocID="{98B9336C-4688-44F8-8828-BDDD6EFF3868}" presName="parentText" presStyleLbl="node1" presStyleIdx="6" presStyleCnt="7" custScaleX="132131" custScaleY="112051" custLinFactY="-100000" custLinFactNeighborX="-38844" custLinFactNeighborY="-171747">
        <dgm:presLayoutVars>
          <dgm:chMax val="1"/>
          <dgm:bulletEnabled val="1"/>
        </dgm:presLayoutVars>
      </dgm:prSet>
      <dgm:spPr/>
      <dgm:t>
        <a:bodyPr/>
        <a:lstStyle/>
        <a:p>
          <a:endParaRPr lang="el-GR"/>
        </a:p>
      </dgm:t>
    </dgm:pt>
  </dgm:ptLst>
  <dgm:cxnLst>
    <dgm:cxn modelId="{E9A86063-1F1C-4BB1-8A3C-23B092A4DEE3}" srcId="{50D164CB-4118-4180-A7AD-83A32ECEEEE8}" destId="{9A62DB44-7AAB-4322-BB66-E2E2E60D7F46}" srcOrd="2" destOrd="0" parTransId="{77AEABD0-F907-4F0F-9984-355FBCDF7CD1}" sibTransId="{4F591CF8-47FE-427D-AD6F-75D644873AB2}"/>
    <dgm:cxn modelId="{681CAFB3-C276-4067-AC17-1E887D35190C}" type="presOf" srcId="{0833E8CA-945E-4D8E-B9AB-502E07933775}" destId="{6C245597-02D8-46DB-A40D-D3983FEC5B36}" srcOrd="0" destOrd="0" presId="urn:microsoft.com/office/officeart/2005/8/layout/vList5"/>
    <dgm:cxn modelId="{14149530-2AF9-4E9C-B85A-AC0F9A3A797D}" srcId="{50D164CB-4118-4180-A7AD-83A32ECEEEE8}" destId="{000B9646-0415-4AE0-BEDB-54480FA51F83}" srcOrd="3" destOrd="0" parTransId="{3B10EA4A-5E20-4E16-84B3-0FDD78DB2894}" sibTransId="{1574CE49-507C-45C9-A518-703CBED1DBC2}"/>
    <dgm:cxn modelId="{6AA34358-C21C-4967-A3EB-9CAF5C54FA4D}" type="presOf" srcId="{000B9646-0415-4AE0-BEDB-54480FA51F83}" destId="{6481BE01-8D2F-46E0-A866-9BF27AD4EBA6}" srcOrd="0" destOrd="0" presId="urn:microsoft.com/office/officeart/2005/8/layout/vList5"/>
    <dgm:cxn modelId="{5BC417B3-CE2C-4412-8630-2C90D0713FDA}" srcId="{50D164CB-4118-4180-A7AD-83A32ECEEEE8}" destId="{F88F7865-20DC-49A9-9FA8-9BD04C3B757B}" srcOrd="0" destOrd="0" parTransId="{3C361ACC-83E3-46A4-A880-4DD970315DD7}" sibTransId="{767910FB-A743-477E-93FB-2F39BCFC8CEF}"/>
    <dgm:cxn modelId="{25FC00A9-AF62-4BEE-93B5-8ADA819F8B00}" srcId="{50D164CB-4118-4180-A7AD-83A32ECEEEE8}" destId="{98B9336C-4688-44F8-8828-BDDD6EFF3868}" srcOrd="6" destOrd="0" parTransId="{63DF343B-5146-4877-9B27-B888FB3F8A76}" sibTransId="{4033BFCC-64D8-4AF1-9C2E-505D13536690}"/>
    <dgm:cxn modelId="{33544CA3-F1A6-4B3C-A1DF-45AC03190964}" type="presOf" srcId="{A102AE5F-3F8F-4763-A5DA-EEBF24E54868}" destId="{B6FAFBE7-449E-448B-B05F-DCE24BF1B86C}" srcOrd="0" destOrd="0" presId="urn:microsoft.com/office/officeart/2005/8/layout/vList5"/>
    <dgm:cxn modelId="{7A3E1671-FDEE-44B0-BB76-363B4D93FD59}" type="presOf" srcId="{98B9336C-4688-44F8-8828-BDDD6EFF3868}" destId="{FACF6997-80F9-4F84-80BB-9F9BBD3CF0F4}" srcOrd="0" destOrd="0" presId="urn:microsoft.com/office/officeart/2005/8/layout/vList5"/>
    <dgm:cxn modelId="{48966D0A-F99B-4426-95D1-78591DB258D0}" srcId="{50D164CB-4118-4180-A7AD-83A32ECEEEE8}" destId="{0833E8CA-945E-4D8E-B9AB-502E07933775}" srcOrd="1" destOrd="0" parTransId="{8D4C0726-3C85-4257-99C1-BED42059D945}" sibTransId="{B482FA63-B7EC-48C4-9150-EB02AC3DA2E8}"/>
    <dgm:cxn modelId="{0AB46772-471F-47CF-A613-3DA0623B9F89}" type="presOf" srcId="{F88F7865-20DC-49A9-9FA8-9BD04C3B757B}" destId="{E44F4D66-070D-4254-A00B-700831B6FCA6}" srcOrd="0" destOrd="0" presId="urn:microsoft.com/office/officeart/2005/8/layout/vList5"/>
    <dgm:cxn modelId="{F252DF43-86E2-42C8-99A2-9ED928F75A58}" srcId="{50D164CB-4118-4180-A7AD-83A32ECEEEE8}" destId="{B47AA0AE-4D1F-406B-AA45-3CC69B46E8B9}" srcOrd="5" destOrd="0" parTransId="{E0482A5F-DAC0-440A-9EFB-AA7AF50DB6D9}" sibTransId="{45D142C4-E48D-4F3D-BE0A-06174AF3646B}"/>
    <dgm:cxn modelId="{500FFAA9-7496-40E0-B3B3-263028E88D6F}" srcId="{50D164CB-4118-4180-A7AD-83A32ECEEEE8}" destId="{A102AE5F-3F8F-4763-A5DA-EEBF24E54868}" srcOrd="4" destOrd="0" parTransId="{EB0C6825-503D-4431-A821-C8FB4E9526DE}" sibTransId="{2122219E-E45E-42F6-8440-22DE2FFC03D0}"/>
    <dgm:cxn modelId="{69DEFD14-F908-4C2D-AE89-8E98226C26AE}" type="presOf" srcId="{9A62DB44-7AAB-4322-BB66-E2E2E60D7F46}" destId="{0EC05D31-8792-45DB-893B-CDB490FD7640}" srcOrd="0" destOrd="0" presId="urn:microsoft.com/office/officeart/2005/8/layout/vList5"/>
    <dgm:cxn modelId="{893987E5-2088-48D8-AC3E-7C07084E9907}" type="presOf" srcId="{B47AA0AE-4D1F-406B-AA45-3CC69B46E8B9}" destId="{8E6D2A41-DFFB-4A14-B300-F315E5D9AD2B}" srcOrd="0" destOrd="0" presId="urn:microsoft.com/office/officeart/2005/8/layout/vList5"/>
    <dgm:cxn modelId="{7768C440-3D07-45A8-A9A1-93B7D2DE2673}" type="presOf" srcId="{50D164CB-4118-4180-A7AD-83A32ECEEEE8}" destId="{5D9B09F4-A17D-4E61-9D7A-78B52321370B}" srcOrd="0" destOrd="0" presId="urn:microsoft.com/office/officeart/2005/8/layout/vList5"/>
    <dgm:cxn modelId="{05016990-5A54-44FC-AB97-47B540BF71A5}" type="presParOf" srcId="{5D9B09F4-A17D-4E61-9D7A-78B52321370B}" destId="{CB505076-E573-4F13-9F3E-29A88A226836}" srcOrd="0" destOrd="0" presId="urn:microsoft.com/office/officeart/2005/8/layout/vList5"/>
    <dgm:cxn modelId="{81246E48-CD61-453B-BB32-FC5E4C032D20}" type="presParOf" srcId="{CB505076-E573-4F13-9F3E-29A88A226836}" destId="{E44F4D66-070D-4254-A00B-700831B6FCA6}" srcOrd="0" destOrd="0" presId="urn:microsoft.com/office/officeart/2005/8/layout/vList5"/>
    <dgm:cxn modelId="{A965B6AF-2586-431E-8F53-AB64B99A165A}" type="presParOf" srcId="{5D9B09F4-A17D-4E61-9D7A-78B52321370B}" destId="{E87D3822-795E-4748-BB82-75EEEB1D3895}" srcOrd="1" destOrd="0" presId="urn:microsoft.com/office/officeart/2005/8/layout/vList5"/>
    <dgm:cxn modelId="{B193758B-BB3E-487C-9F5D-9DDBE43751D8}" type="presParOf" srcId="{5D9B09F4-A17D-4E61-9D7A-78B52321370B}" destId="{79FCF485-54BF-43EB-9C0D-A8F0FF22FFC2}" srcOrd="2" destOrd="0" presId="urn:microsoft.com/office/officeart/2005/8/layout/vList5"/>
    <dgm:cxn modelId="{D8E25304-434A-4AEF-A0E0-058B9BB9D2A4}" type="presParOf" srcId="{79FCF485-54BF-43EB-9C0D-A8F0FF22FFC2}" destId="{6C245597-02D8-46DB-A40D-D3983FEC5B36}" srcOrd="0" destOrd="0" presId="urn:microsoft.com/office/officeart/2005/8/layout/vList5"/>
    <dgm:cxn modelId="{3403DECF-C5F3-4350-9443-AD85E0E6D468}" type="presParOf" srcId="{5D9B09F4-A17D-4E61-9D7A-78B52321370B}" destId="{F083666F-79E0-4A2E-BBCE-C4D04DBB4ADB}" srcOrd="3" destOrd="0" presId="urn:microsoft.com/office/officeart/2005/8/layout/vList5"/>
    <dgm:cxn modelId="{4DF3EAE0-7AD2-422A-A2A2-3DD1C0EB1E3B}" type="presParOf" srcId="{5D9B09F4-A17D-4E61-9D7A-78B52321370B}" destId="{D458AB19-97A7-436B-A9A2-9481E465FA48}" srcOrd="4" destOrd="0" presId="urn:microsoft.com/office/officeart/2005/8/layout/vList5"/>
    <dgm:cxn modelId="{B5A48695-8659-4089-88EA-6F062E9351ED}" type="presParOf" srcId="{D458AB19-97A7-436B-A9A2-9481E465FA48}" destId="{0EC05D31-8792-45DB-893B-CDB490FD7640}" srcOrd="0" destOrd="0" presId="urn:microsoft.com/office/officeart/2005/8/layout/vList5"/>
    <dgm:cxn modelId="{31C9F24F-FA7E-48C4-A47F-2DB2E53514AA}" type="presParOf" srcId="{5D9B09F4-A17D-4E61-9D7A-78B52321370B}" destId="{CB91BA93-D100-4393-B225-C9E2080488E5}" srcOrd="5" destOrd="0" presId="urn:microsoft.com/office/officeart/2005/8/layout/vList5"/>
    <dgm:cxn modelId="{B79D244B-F489-4EDC-B589-F04094666A3B}" type="presParOf" srcId="{5D9B09F4-A17D-4E61-9D7A-78B52321370B}" destId="{32C42CBA-1081-47E8-BA9B-F715056808AD}" srcOrd="6" destOrd="0" presId="urn:microsoft.com/office/officeart/2005/8/layout/vList5"/>
    <dgm:cxn modelId="{1872E9FC-14CF-4247-B8E8-D79CE41F9E62}" type="presParOf" srcId="{32C42CBA-1081-47E8-BA9B-F715056808AD}" destId="{6481BE01-8D2F-46E0-A866-9BF27AD4EBA6}" srcOrd="0" destOrd="0" presId="urn:microsoft.com/office/officeart/2005/8/layout/vList5"/>
    <dgm:cxn modelId="{CE6146DD-35B6-4AB1-9DDE-57E2CED65E42}" type="presParOf" srcId="{5D9B09F4-A17D-4E61-9D7A-78B52321370B}" destId="{5FF8AF5C-E3D8-483C-88CC-A3BA23980143}" srcOrd="7" destOrd="0" presId="urn:microsoft.com/office/officeart/2005/8/layout/vList5"/>
    <dgm:cxn modelId="{398F9019-B8F1-4521-AEBA-6371D96DDD06}" type="presParOf" srcId="{5D9B09F4-A17D-4E61-9D7A-78B52321370B}" destId="{6FEF749B-1358-4D0E-9C72-7C79A77519B2}" srcOrd="8" destOrd="0" presId="urn:microsoft.com/office/officeart/2005/8/layout/vList5"/>
    <dgm:cxn modelId="{FED8B9C7-C33E-4AD2-B284-CD523FB346B3}" type="presParOf" srcId="{6FEF749B-1358-4D0E-9C72-7C79A77519B2}" destId="{B6FAFBE7-449E-448B-B05F-DCE24BF1B86C}" srcOrd="0" destOrd="0" presId="urn:microsoft.com/office/officeart/2005/8/layout/vList5"/>
    <dgm:cxn modelId="{CEC424F4-F5E8-4D46-9F02-FBF4422471A5}" type="presParOf" srcId="{5D9B09F4-A17D-4E61-9D7A-78B52321370B}" destId="{99DE1A69-1865-418E-AA00-F652D4130EBC}" srcOrd="9" destOrd="0" presId="urn:microsoft.com/office/officeart/2005/8/layout/vList5"/>
    <dgm:cxn modelId="{7BF4155A-0EB0-41B8-B1B9-06C1DFB1623C}" type="presParOf" srcId="{5D9B09F4-A17D-4E61-9D7A-78B52321370B}" destId="{DF08FCF0-B108-4DE7-A427-8B7AF154B0C4}" srcOrd="10" destOrd="0" presId="urn:microsoft.com/office/officeart/2005/8/layout/vList5"/>
    <dgm:cxn modelId="{DF30E908-78CE-46DD-B0ED-958453C079FF}" type="presParOf" srcId="{DF08FCF0-B108-4DE7-A427-8B7AF154B0C4}" destId="{8E6D2A41-DFFB-4A14-B300-F315E5D9AD2B}" srcOrd="0" destOrd="0" presId="urn:microsoft.com/office/officeart/2005/8/layout/vList5"/>
    <dgm:cxn modelId="{1A1A517F-E868-4C9E-BBD7-FA35DF3E0A24}" type="presParOf" srcId="{5D9B09F4-A17D-4E61-9D7A-78B52321370B}" destId="{CF3B3D42-662F-407F-A938-4C783A11955C}" srcOrd="11" destOrd="0" presId="urn:microsoft.com/office/officeart/2005/8/layout/vList5"/>
    <dgm:cxn modelId="{0F97DBB5-052A-4168-A74A-5703720E839B}" type="presParOf" srcId="{5D9B09F4-A17D-4E61-9D7A-78B52321370B}" destId="{7A6FC9DC-2682-450D-B2B7-27ACC9B82CBD}" srcOrd="12" destOrd="0" presId="urn:microsoft.com/office/officeart/2005/8/layout/vList5"/>
    <dgm:cxn modelId="{27AEE2AA-1183-4AB7-9151-0E3F460C6E6B}" type="presParOf" srcId="{7A6FC9DC-2682-450D-B2B7-27ACC9B82CBD}" destId="{FACF6997-80F9-4F84-80BB-9F9BBD3CF0F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471987-C6AC-4616-9515-F01CE96618C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D26778A-FE04-49DE-8424-DAAEEA5871D0}">
      <dgm:prSet custT="1"/>
      <dgm:spPr/>
      <dgm:t>
        <a:bodyPr/>
        <a:lstStyle/>
        <a:p>
          <a:pPr algn="l"/>
          <a:endParaRPr lang="en-US" sz="2200" dirty="0"/>
        </a:p>
      </dgm:t>
    </dgm:pt>
    <dgm:pt modelId="{0A81ECE3-5150-4791-838F-987E09CC72DC}" type="parTrans" cxnId="{68761141-111A-4FBF-B568-E011DB47A037}">
      <dgm:prSet/>
      <dgm:spPr/>
      <dgm:t>
        <a:bodyPr/>
        <a:lstStyle/>
        <a:p>
          <a:endParaRPr lang="en-US"/>
        </a:p>
      </dgm:t>
    </dgm:pt>
    <dgm:pt modelId="{79A8BB5C-DD57-4D77-A13E-7FEFEA6D4CC8}" type="sibTrans" cxnId="{68761141-111A-4FBF-B568-E011DB47A037}">
      <dgm:prSet/>
      <dgm:spPr/>
      <dgm:t>
        <a:bodyPr/>
        <a:lstStyle/>
        <a:p>
          <a:endParaRPr lang="en-US"/>
        </a:p>
      </dgm:t>
    </dgm:pt>
    <dgm:pt modelId="{FC7E83DB-5CF9-4218-A957-BD0175C8CEB9}">
      <dgm:prSet/>
      <dgm:spPr/>
      <dgm:t>
        <a:bodyPr/>
        <a:lstStyle/>
        <a:p>
          <a:endParaRPr lang="en-US" dirty="0"/>
        </a:p>
      </dgm:t>
    </dgm:pt>
    <dgm:pt modelId="{4583464A-7E7E-4868-A6E1-B58C4755ABC2}" type="parTrans" cxnId="{9D944A9D-13D7-46C3-BC31-A223EBDA1F83}">
      <dgm:prSet/>
      <dgm:spPr/>
      <dgm:t>
        <a:bodyPr/>
        <a:lstStyle/>
        <a:p>
          <a:endParaRPr lang="el-GR"/>
        </a:p>
      </dgm:t>
    </dgm:pt>
    <dgm:pt modelId="{025CB9CA-D91C-417D-B385-103C78F96C9D}" type="sibTrans" cxnId="{9D944A9D-13D7-46C3-BC31-A223EBDA1F83}">
      <dgm:prSet/>
      <dgm:spPr>
        <a:solidFill>
          <a:schemeClr val="accent2">
            <a:lumMod val="60000"/>
            <a:lumOff val="40000"/>
            <a:alpha val="90000"/>
          </a:schemeClr>
        </a:solidFill>
      </dgm:spPr>
      <dgm:t>
        <a:bodyPr/>
        <a:lstStyle/>
        <a:p>
          <a:endParaRPr lang="el-GR"/>
        </a:p>
      </dgm:t>
    </dgm:pt>
    <dgm:pt modelId="{EB2ADE87-BBCB-4292-8D78-56D050AF5257}" type="pres">
      <dgm:prSet presAssocID="{5F471987-C6AC-4616-9515-F01CE96618CC}" presName="outerComposite" presStyleCnt="0">
        <dgm:presLayoutVars>
          <dgm:chMax val="5"/>
          <dgm:dir/>
          <dgm:resizeHandles val="exact"/>
        </dgm:presLayoutVars>
      </dgm:prSet>
      <dgm:spPr/>
      <dgm:t>
        <a:bodyPr/>
        <a:lstStyle/>
        <a:p>
          <a:endParaRPr lang="el-GR"/>
        </a:p>
      </dgm:t>
    </dgm:pt>
    <dgm:pt modelId="{F9DC170A-099D-434E-B0A7-A9BF66C2DA47}" type="pres">
      <dgm:prSet presAssocID="{5F471987-C6AC-4616-9515-F01CE96618CC}" presName="dummyMaxCanvas" presStyleCnt="0">
        <dgm:presLayoutVars/>
      </dgm:prSet>
      <dgm:spPr/>
    </dgm:pt>
    <dgm:pt modelId="{E57BBD36-56DA-4D1D-ACEE-90180D033634}" type="pres">
      <dgm:prSet presAssocID="{5F471987-C6AC-4616-9515-F01CE96618CC}" presName="TwoNodes_1" presStyleLbl="node1" presStyleIdx="0" presStyleCnt="2" custScaleX="110569" custScaleY="92067" custLinFactNeighborX="1155" custLinFactNeighborY="-830">
        <dgm:presLayoutVars>
          <dgm:bulletEnabled val="1"/>
        </dgm:presLayoutVars>
      </dgm:prSet>
      <dgm:spPr/>
      <dgm:t>
        <a:bodyPr/>
        <a:lstStyle/>
        <a:p>
          <a:endParaRPr lang="el-GR"/>
        </a:p>
      </dgm:t>
    </dgm:pt>
    <dgm:pt modelId="{8699C10E-6DC5-4BBF-9D7A-BA76D82C338A}" type="pres">
      <dgm:prSet presAssocID="{5F471987-C6AC-4616-9515-F01CE96618CC}" presName="TwoNodes_2" presStyleLbl="node1" presStyleIdx="1" presStyleCnt="2" custScaleX="59944" custScaleY="84455" custLinFactNeighborX="15086" custLinFactNeighborY="8487">
        <dgm:presLayoutVars>
          <dgm:bulletEnabled val="1"/>
        </dgm:presLayoutVars>
      </dgm:prSet>
      <dgm:spPr/>
      <dgm:t>
        <a:bodyPr/>
        <a:lstStyle/>
        <a:p>
          <a:endParaRPr lang="el-GR"/>
        </a:p>
      </dgm:t>
    </dgm:pt>
    <dgm:pt modelId="{3190F46C-4F53-4B00-B2E7-D2E065FADF1C}" type="pres">
      <dgm:prSet presAssocID="{5F471987-C6AC-4616-9515-F01CE96618CC}" presName="TwoConn_1-2" presStyleLbl="fgAccFollowNode1" presStyleIdx="0" presStyleCnt="1" custLinFactNeighborX="-43549" custLinFactNeighborY="1518">
        <dgm:presLayoutVars>
          <dgm:bulletEnabled val="1"/>
        </dgm:presLayoutVars>
      </dgm:prSet>
      <dgm:spPr/>
      <dgm:t>
        <a:bodyPr/>
        <a:lstStyle/>
        <a:p>
          <a:endParaRPr lang="el-GR"/>
        </a:p>
      </dgm:t>
    </dgm:pt>
    <dgm:pt modelId="{D8BCC2C9-1FDA-4D20-8903-7C74A551E799}" type="pres">
      <dgm:prSet presAssocID="{5F471987-C6AC-4616-9515-F01CE96618CC}" presName="TwoNodes_1_text" presStyleLbl="node1" presStyleIdx="1" presStyleCnt="2">
        <dgm:presLayoutVars>
          <dgm:bulletEnabled val="1"/>
        </dgm:presLayoutVars>
      </dgm:prSet>
      <dgm:spPr/>
      <dgm:t>
        <a:bodyPr/>
        <a:lstStyle/>
        <a:p>
          <a:endParaRPr lang="el-GR"/>
        </a:p>
      </dgm:t>
    </dgm:pt>
    <dgm:pt modelId="{48D53508-446E-44DE-BDE6-4AAD649577D8}" type="pres">
      <dgm:prSet presAssocID="{5F471987-C6AC-4616-9515-F01CE96618CC}" presName="TwoNodes_2_text" presStyleLbl="node1" presStyleIdx="1" presStyleCnt="2">
        <dgm:presLayoutVars>
          <dgm:bulletEnabled val="1"/>
        </dgm:presLayoutVars>
      </dgm:prSet>
      <dgm:spPr/>
      <dgm:t>
        <a:bodyPr/>
        <a:lstStyle/>
        <a:p>
          <a:endParaRPr lang="el-GR"/>
        </a:p>
      </dgm:t>
    </dgm:pt>
  </dgm:ptLst>
  <dgm:cxnLst>
    <dgm:cxn modelId="{550FC23E-C9BF-4F5F-9764-3B39368E5B0D}" type="presOf" srcId="{FC7E83DB-5CF9-4218-A957-BD0175C8CEB9}" destId="{D8BCC2C9-1FDA-4D20-8903-7C74A551E799}" srcOrd="1" destOrd="0" presId="urn:microsoft.com/office/officeart/2005/8/layout/vProcess5"/>
    <dgm:cxn modelId="{85D37602-D46D-42C1-BD07-48CF1ADC2A53}" type="presOf" srcId="{FC7E83DB-5CF9-4218-A957-BD0175C8CEB9}" destId="{E57BBD36-56DA-4D1D-ACEE-90180D033634}" srcOrd="0" destOrd="0" presId="urn:microsoft.com/office/officeart/2005/8/layout/vProcess5"/>
    <dgm:cxn modelId="{9D944A9D-13D7-46C3-BC31-A223EBDA1F83}" srcId="{5F471987-C6AC-4616-9515-F01CE96618CC}" destId="{FC7E83DB-5CF9-4218-A957-BD0175C8CEB9}" srcOrd="0" destOrd="0" parTransId="{4583464A-7E7E-4868-A6E1-B58C4755ABC2}" sibTransId="{025CB9CA-D91C-417D-B385-103C78F96C9D}"/>
    <dgm:cxn modelId="{421525D6-9302-4CB5-9010-297EFD6FE9EC}" type="presOf" srcId="{5F471987-C6AC-4616-9515-F01CE96618CC}" destId="{EB2ADE87-BBCB-4292-8D78-56D050AF5257}" srcOrd="0" destOrd="0" presId="urn:microsoft.com/office/officeart/2005/8/layout/vProcess5"/>
    <dgm:cxn modelId="{D8294DDD-D71E-4FC5-AA09-3586D4C0842C}" type="presOf" srcId="{AD26778A-FE04-49DE-8424-DAAEEA5871D0}" destId="{8699C10E-6DC5-4BBF-9D7A-BA76D82C338A}" srcOrd="0" destOrd="0" presId="urn:microsoft.com/office/officeart/2005/8/layout/vProcess5"/>
    <dgm:cxn modelId="{76F1ABAE-C033-4923-9159-F212931FCBB0}" type="presOf" srcId="{025CB9CA-D91C-417D-B385-103C78F96C9D}" destId="{3190F46C-4F53-4B00-B2E7-D2E065FADF1C}" srcOrd="0" destOrd="0" presId="urn:microsoft.com/office/officeart/2005/8/layout/vProcess5"/>
    <dgm:cxn modelId="{082A293C-9869-4E78-8B54-A70ABDE5174D}" type="presOf" srcId="{AD26778A-FE04-49DE-8424-DAAEEA5871D0}" destId="{48D53508-446E-44DE-BDE6-4AAD649577D8}" srcOrd="1" destOrd="0" presId="urn:microsoft.com/office/officeart/2005/8/layout/vProcess5"/>
    <dgm:cxn modelId="{68761141-111A-4FBF-B568-E011DB47A037}" srcId="{5F471987-C6AC-4616-9515-F01CE96618CC}" destId="{AD26778A-FE04-49DE-8424-DAAEEA5871D0}" srcOrd="1" destOrd="0" parTransId="{0A81ECE3-5150-4791-838F-987E09CC72DC}" sibTransId="{79A8BB5C-DD57-4D77-A13E-7FEFEA6D4CC8}"/>
    <dgm:cxn modelId="{29D8C9A7-0AA5-4C32-91F8-3F9C2F999C38}" type="presParOf" srcId="{EB2ADE87-BBCB-4292-8D78-56D050AF5257}" destId="{F9DC170A-099D-434E-B0A7-A9BF66C2DA47}" srcOrd="0" destOrd="0" presId="urn:microsoft.com/office/officeart/2005/8/layout/vProcess5"/>
    <dgm:cxn modelId="{ADB7C31C-9785-497E-BD4D-50CC104F5A0C}" type="presParOf" srcId="{EB2ADE87-BBCB-4292-8D78-56D050AF5257}" destId="{E57BBD36-56DA-4D1D-ACEE-90180D033634}" srcOrd="1" destOrd="0" presId="urn:microsoft.com/office/officeart/2005/8/layout/vProcess5"/>
    <dgm:cxn modelId="{92CC53ED-6F11-4767-9AC8-565E95E3D2F5}" type="presParOf" srcId="{EB2ADE87-BBCB-4292-8D78-56D050AF5257}" destId="{8699C10E-6DC5-4BBF-9D7A-BA76D82C338A}" srcOrd="2" destOrd="0" presId="urn:microsoft.com/office/officeart/2005/8/layout/vProcess5"/>
    <dgm:cxn modelId="{BD183105-EEAB-476B-8F3E-DB3771747C79}" type="presParOf" srcId="{EB2ADE87-BBCB-4292-8D78-56D050AF5257}" destId="{3190F46C-4F53-4B00-B2E7-D2E065FADF1C}" srcOrd="3" destOrd="0" presId="urn:microsoft.com/office/officeart/2005/8/layout/vProcess5"/>
    <dgm:cxn modelId="{1A6C12EE-FFC9-4FC2-B19D-7B3E5904AFE0}" type="presParOf" srcId="{EB2ADE87-BBCB-4292-8D78-56D050AF5257}" destId="{D8BCC2C9-1FDA-4D20-8903-7C74A551E799}" srcOrd="4" destOrd="0" presId="urn:microsoft.com/office/officeart/2005/8/layout/vProcess5"/>
    <dgm:cxn modelId="{56A22C72-6B17-4306-B16E-4CF064F4E6F4}" type="presParOf" srcId="{EB2ADE87-BBCB-4292-8D78-56D050AF5257}" destId="{48D53508-446E-44DE-BDE6-4AAD649577D8}"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1B5A34-4B52-458D-A8AF-543E520F53EC}" type="doc">
      <dgm:prSet loTypeId="urn:microsoft.com/office/officeart/2005/8/layout/vList5" loCatId="list" qsTypeId="urn:microsoft.com/office/officeart/2005/8/quickstyle/simple2" qsCatId="simple" csTypeId="urn:microsoft.com/office/officeart/2005/8/colors/accent3_2" csCatId="accent3" phldr="1"/>
      <dgm:spPr/>
      <dgm:t>
        <a:bodyPr/>
        <a:lstStyle/>
        <a:p>
          <a:endParaRPr lang="en-US"/>
        </a:p>
      </dgm:t>
    </dgm:pt>
    <dgm:pt modelId="{92692C74-6373-402C-AB91-DC742E8FD49D}">
      <dgm:prSet custT="1"/>
      <dgm:spPr>
        <a:solidFill>
          <a:srgbClr val="94BA3F"/>
        </a:solidFill>
      </dgm:spPr>
      <dgm:t>
        <a:bodyPr/>
        <a:lstStyle/>
        <a:p>
          <a:r>
            <a:rPr lang="el-GR" sz="2200" dirty="0"/>
            <a:t>«Στερημένη» (σελ. 16)</a:t>
          </a:r>
          <a:endParaRPr lang="en-US" sz="2200" dirty="0"/>
        </a:p>
      </dgm:t>
    </dgm:pt>
    <dgm:pt modelId="{E335A9F5-D06B-4FF5-8964-139C84DB4FE6}" type="parTrans" cxnId="{9ABAE7F2-B35C-48F1-94F2-943BA224CDFB}">
      <dgm:prSet/>
      <dgm:spPr/>
      <dgm:t>
        <a:bodyPr/>
        <a:lstStyle/>
        <a:p>
          <a:endParaRPr lang="en-US"/>
        </a:p>
      </dgm:t>
    </dgm:pt>
    <dgm:pt modelId="{D6316088-D4BE-49A7-AC02-9B4F68E135BA}" type="sibTrans" cxnId="{9ABAE7F2-B35C-48F1-94F2-943BA224CDFB}">
      <dgm:prSet/>
      <dgm:spPr/>
      <dgm:t>
        <a:bodyPr/>
        <a:lstStyle/>
        <a:p>
          <a:endParaRPr lang="en-US"/>
        </a:p>
      </dgm:t>
    </dgm:pt>
    <dgm:pt modelId="{F4011AAA-3B34-48E2-A11B-2BBA45382820}">
      <dgm:prSet custT="1"/>
      <dgm:spPr>
        <a:solidFill>
          <a:srgbClr val="94BA3F"/>
        </a:solidFill>
      </dgm:spPr>
      <dgm:t>
        <a:bodyPr/>
        <a:lstStyle/>
        <a:p>
          <a:r>
            <a:rPr lang="el-GR" sz="2200" dirty="0"/>
            <a:t>«Χήρα» (σελ.17)</a:t>
          </a:r>
          <a:endParaRPr lang="en-US" sz="2200" dirty="0"/>
        </a:p>
      </dgm:t>
    </dgm:pt>
    <dgm:pt modelId="{1BE34E66-EF52-4578-ABD9-DD9464052CCC}" type="parTrans" cxnId="{7711DF01-8EAA-4274-9B4B-E90964FF7641}">
      <dgm:prSet/>
      <dgm:spPr/>
      <dgm:t>
        <a:bodyPr/>
        <a:lstStyle/>
        <a:p>
          <a:endParaRPr lang="en-US"/>
        </a:p>
      </dgm:t>
    </dgm:pt>
    <dgm:pt modelId="{5F492C54-8689-4E36-817D-B8A8A97C5EA6}" type="sibTrans" cxnId="{7711DF01-8EAA-4274-9B4B-E90964FF7641}">
      <dgm:prSet/>
      <dgm:spPr/>
      <dgm:t>
        <a:bodyPr/>
        <a:lstStyle/>
        <a:p>
          <a:endParaRPr lang="en-US"/>
        </a:p>
      </dgm:t>
    </dgm:pt>
    <dgm:pt modelId="{F89B7226-06DB-4332-B925-9DAA24041701}">
      <dgm:prSet custT="1"/>
      <dgm:spPr>
        <a:solidFill>
          <a:srgbClr val="94BA3F"/>
        </a:solidFill>
      </dgm:spPr>
      <dgm:t>
        <a:bodyPr/>
        <a:lstStyle/>
        <a:p>
          <a:r>
            <a:rPr lang="el-GR" sz="2200" dirty="0"/>
            <a:t>Μητέρα</a:t>
          </a:r>
          <a:endParaRPr lang="en-US" sz="2200" dirty="0"/>
        </a:p>
      </dgm:t>
    </dgm:pt>
    <dgm:pt modelId="{C777D1E5-588E-4230-AB15-CCCD1C36A688}" type="parTrans" cxnId="{08EC8BD7-C171-4875-9FC7-AD2A9E36EB4F}">
      <dgm:prSet/>
      <dgm:spPr/>
      <dgm:t>
        <a:bodyPr/>
        <a:lstStyle/>
        <a:p>
          <a:endParaRPr lang="en-US"/>
        </a:p>
      </dgm:t>
    </dgm:pt>
    <dgm:pt modelId="{C73E1CC9-4E31-4991-A404-17FF78F4E0EB}" type="sibTrans" cxnId="{08EC8BD7-C171-4875-9FC7-AD2A9E36EB4F}">
      <dgm:prSet/>
      <dgm:spPr/>
      <dgm:t>
        <a:bodyPr/>
        <a:lstStyle/>
        <a:p>
          <a:endParaRPr lang="en-US"/>
        </a:p>
      </dgm:t>
    </dgm:pt>
    <dgm:pt modelId="{50C4C655-4D84-4958-BA92-2E6FF5655F1F}">
      <dgm:prSet custT="1"/>
      <dgm:spPr>
        <a:solidFill>
          <a:srgbClr val="94BA3F"/>
        </a:solidFill>
      </dgm:spPr>
      <dgm:t>
        <a:bodyPr/>
        <a:lstStyle/>
        <a:p>
          <a:r>
            <a:rPr lang="el-GR" sz="2200" dirty="0"/>
            <a:t>«Γερμανίδα Εβραία» (σελ.17) </a:t>
          </a:r>
          <a:endParaRPr lang="en-US" sz="2200" dirty="0"/>
        </a:p>
      </dgm:t>
    </dgm:pt>
    <dgm:pt modelId="{73EC0A02-EF52-4818-850D-B6A262952687}" type="parTrans" cxnId="{7E3C42E1-9E5D-40D6-84FD-AA60B93579FD}">
      <dgm:prSet/>
      <dgm:spPr/>
      <dgm:t>
        <a:bodyPr/>
        <a:lstStyle/>
        <a:p>
          <a:endParaRPr lang="en-US"/>
        </a:p>
      </dgm:t>
    </dgm:pt>
    <dgm:pt modelId="{97A97CDF-2DEA-444F-B62B-BC66A3566FA0}" type="sibTrans" cxnId="{7E3C42E1-9E5D-40D6-84FD-AA60B93579FD}">
      <dgm:prSet/>
      <dgm:spPr/>
      <dgm:t>
        <a:bodyPr/>
        <a:lstStyle/>
        <a:p>
          <a:endParaRPr lang="en-US"/>
        </a:p>
      </dgm:t>
    </dgm:pt>
    <dgm:pt modelId="{9EF27373-65C8-4C50-9D6E-7FC895EED32F}">
      <dgm:prSet custT="1"/>
      <dgm:spPr>
        <a:solidFill>
          <a:srgbClr val="94BA3F"/>
        </a:solidFill>
      </dgm:spPr>
      <dgm:t>
        <a:bodyPr/>
        <a:lstStyle/>
        <a:p>
          <a:r>
            <a:rPr lang="el-GR" sz="2200" dirty="0"/>
            <a:t>«Ευγενική καταγωγή» (σελ. 34)</a:t>
          </a:r>
          <a:endParaRPr lang="en-US" sz="2200" dirty="0"/>
        </a:p>
      </dgm:t>
    </dgm:pt>
    <dgm:pt modelId="{E6F725D2-F6E1-47B4-AD72-ABA1F53D8A8D}" type="parTrans" cxnId="{90493A7A-7579-49CD-B27C-821267A675DE}">
      <dgm:prSet/>
      <dgm:spPr/>
      <dgm:t>
        <a:bodyPr/>
        <a:lstStyle/>
        <a:p>
          <a:endParaRPr lang="en-US"/>
        </a:p>
      </dgm:t>
    </dgm:pt>
    <dgm:pt modelId="{0A7C0AD8-B8C8-4FC4-981C-F0737E054A25}" type="sibTrans" cxnId="{90493A7A-7579-49CD-B27C-821267A675DE}">
      <dgm:prSet/>
      <dgm:spPr/>
      <dgm:t>
        <a:bodyPr/>
        <a:lstStyle/>
        <a:p>
          <a:endParaRPr lang="en-US"/>
        </a:p>
      </dgm:t>
    </dgm:pt>
    <dgm:pt modelId="{CB42363A-23AF-4B67-9B48-4466C6DA1A98}">
      <dgm:prSet custT="1"/>
      <dgm:spPr>
        <a:solidFill>
          <a:srgbClr val="94BA3F"/>
        </a:solidFill>
      </dgm:spPr>
      <dgm:t>
        <a:bodyPr/>
        <a:lstStyle/>
        <a:p>
          <a:r>
            <a:rPr lang="el-GR" sz="2200" dirty="0"/>
            <a:t>«Μετανάστρια στην Ιερουσαλήμ» (σελ. 242) </a:t>
          </a:r>
          <a:endParaRPr lang="en-US" sz="2200" dirty="0"/>
        </a:p>
      </dgm:t>
    </dgm:pt>
    <dgm:pt modelId="{4F45B671-F9DF-41F7-8717-A171DDE522D9}" type="parTrans" cxnId="{BD9A3487-6CEF-406F-A11E-CA26ABE6317C}">
      <dgm:prSet/>
      <dgm:spPr/>
      <dgm:t>
        <a:bodyPr/>
        <a:lstStyle/>
        <a:p>
          <a:endParaRPr lang="en-US"/>
        </a:p>
      </dgm:t>
    </dgm:pt>
    <dgm:pt modelId="{3275E3A5-8197-4DEA-9C55-48998DBC7BEC}" type="sibTrans" cxnId="{BD9A3487-6CEF-406F-A11E-CA26ABE6317C}">
      <dgm:prSet/>
      <dgm:spPr/>
      <dgm:t>
        <a:bodyPr/>
        <a:lstStyle/>
        <a:p>
          <a:endParaRPr lang="en-US"/>
        </a:p>
      </dgm:t>
    </dgm:pt>
    <dgm:pt modelId="{9909E623-D3A4-4432-863C-3ACAEA84F752}">
      <dgm:prSet custT="1"/>
      <dgm:spPr>
        <a:solidFill>
          <a:srgbClr val="94BA3F"/>
        </a:solidFill>
      </dgm:spPr>
      <dgm:t>
        <a:bodyPr/>
        <a:lstStyle/>
        <a:p>
          <a:r>
            <a:rPr lang="el-GR" sz="2200" dirty="0"/>
            <a:t>Ζήλια απέναντι σε γυναίκες με έκδηλη σεξουαλικότητα</a:t>
          </a:r>
          <a:endParaRPr lang="en-US" sz="2200" dirty="0"/>
        </a:p>
      </dgm:t>
    </dgm:pt>
    <dgm:pt modelId="{BAFF97B9-E306-44E2-8EF7-684F6AE730BF}" type="parTrans" cxnId="{C73E668F-D0E0-458E-A0D5-40F194C5CD08}">
      <dgm:prSet/>
      <dgm:spPr/>
      <dgm:t>
        <a:bodyPr/>
        <a:lstStyle/>
        <a:p>
          <a:endParaRPr lang="en-US"/>
        </a:p>
      </dgm:t>
    </dgm:pt>
    <dgm:pt modelId="{C2372DC8-5192-482E-8C3E-F3636A362E34}" type="sibTrans" cxnId="{C73E668F-D0E0-458E-A0D5-40F194C5CD08}">
      <dgm:prSet/>
      <dgm:spPr/>
      <dgm:t>
        <a:bodyPr/>
        <a:lstStyle/>
        <a:p>
          <a:endParaRPr lang="en-US"/>
        </a:p>
      </dgm:t>
    </dgm:pt>
    <dgm:pt modelId="{F2007841-8104-4534-BEDD-A87E60AF92BC}">
      <dgm:prSet custT="1"/>
      <dgm:spPr>
        <a:solidFill>
          <a:srgbClr val="94BA3F"/>
        </a:solidFill>
      </dgm:spPr>
      <dgm:t>
        <a:bodyPr/>
        <a:lstStyle/>
        <a:p>
          <a:r>
            <a:rPr lang="el-GR" sz="2200" dirty="0"/>
            <a:t>«</a:t>
          </a:r>
          <a:r>
            <a:rPr lang="el-GR" sz="2200" dirty="0" err="1"/>
            <a:t>Απατημένη</a:t>
          </a:r>
          <a:r>
            <a:rPr lang="el-GR" sz="2200" dirty="0"/>
            <a:t>» (σελ. 36)</a:t>
          </a:r>
          <a:r>
            <a:rPr lang="el-GR" sz="3300" dirty="0"/>
            <a:t> </a:t>
          </a:r>
          <a:endParaRPr lang="en-US" sz="3300" dirty="0"/>
        </a:p>
      </dgm:t>
    </dgm:pt>
    <dgm:pt modelId="{CC67B63B-586E-4EBF-9B59-1C1E886FBEF1}" type="parTrans" cxnId="{FA5F8A68-B335-42E7-8742-AA6F8725A0C8}">
      <dgm:prSet/>
      <dgm:spPr/>
      <dgm:t>
        <a:bodyPr/>
        <a:lstStyle/>
        <a:p>
          <a:endParaRPr lang="en-US"/>
        </a:p>
      </dgm:t>
    </dgm:pt>
    <dgm:pt modelId="{F267E1F6-8F16-40BC-AC99-8758883736EF}" type="sibTrans" cxnId="{FA5F8A68-B335-42E7-8742-AA6F8725A0C8}">
      <dgm:prSet/>
      <dgm:spPr/>
      <dgm:t>
        <a:bodyPr/>
        <a:lstStyle/>
        <a:p>
          <a:endParaRPr lang="en-US"/>
        </a:p>
      </dgm:t>
    </dgm:pt>
    <dgm:pt modelId="{A1EC88FC-31B4-45C8-A68E-6EAC356EE00C}" type="pres">
      <dgm:prSet presAssocID="{661B5A34-4B52-458D-A8AF-543E520F53EC}" presName="Name0" presStyleCnt="0">
        <dgm:presLayoutVars>
          <dgm:dir/>
          <dgm:animLvl val="lvl"/>
          <dgm:resizeHandles val="exact"/>
        </dgm:presLayoutVars>
      </dgm:prSet>
      <dgm:spPr/>
      <dgm:t>
        <a:bodyPr/>
        <a:lstStyle/>
        <a:p>
          <a:endParaRPr lang="el-GR"/>
        </a:p>
      </dgm:t>
    </dgm:pt>
    <dgm:pt modelId="{E9568341-C0DA-4D46-B14C-74AE0CBBF097}" type="pres">
      <dgm:prSet presAssocID="{92692C74-6373-402C-AB91-DC742E8FD49D}" presName="linNode" presStyleCnt="0"/>
      <dgm:spPr/>
    </dgm:pt>
    <dgm:pt modelId="{0B34BB30-2D73-4721-BEE7-65FEEDCBE657}" type="pres">
      <dgm:prSet presAssocID="{92692C74-6373-402C-AB91-DC742E8FD49D}" presName="parentText" presStyleLbl="node1" presStyleIdx="0" presStyleCnt="8" custScaleX="277778" custScaleY="92721">
        <dgm:presLayoutVars>
          <dgm:chMax val="1"/>
          <dgm:bulletEnabled val="1"/>
        </dgm:presLayoutVars>
      </dgm:prSet>
      <dgm:spPr/>
      <dgm:t>
        <a:bodyPr/>
        <a:lstStyle/>
        <a:p>
          <a:endParaRPr lang="el-GR"/>
        </a:p>
      </dgm:t>
    </dgm:pt>
    <dgm:pt modelId="{414969AB-949D-4A12-8B56-73B3B4E1F58A}" type="pres">
      <dgm:prSet presAssocID="{D6316088-D4BE-49A7-AC02-9B4F68E135BA}" presName="sp" presStyleCnt="0"/>
      <dgm:spPr/>
    </dgm:pt>
    <dgm:pt modelId="{40F39F87-B95B-43C9-8787-94E3A8933727}" type="pres">
      <dgm:prSet presAssocID="{F4011AAA-3B34-48E2-A11B-2BBA45382820}" presName="linNode" presStyleCnt="0"/>
      <dgm:spPr/>
    </dgm:pt>
    <dgm:pt modelId="{FF5AC47F-B463-44D2-A88A-AC3CF1CD3576}" type="pres">
      <dgm:prSet presAssocID="{F4011AAA-3B34-48E2-A11B-2BBA45382820}" presName="parentText" presStyleLbl="node1" presStyleIdx="1" presStyleCnt="8" custScaleX="277778" custScaleY="73364">
        <dgm:presLayoutVars>
          <dgm:chMax val="1"/>
          <dgm:bulletEnabled val="1"/>
        </dgm:presLayoutVars>
      </dgm:prSet>
      <dgm:spPr/>
      <dgm:t>
        <a:bodyPr/>
        <a:lstStyle/>
        <a:p>
          <a:endParaRPr lang="el-GR"/>
        </a:p>
      </dgm:t>
    </dgm:pt>
    <dgm:pt modelId="{04B21E00-BB92-4C7A-A903-7FB005232911}" type="pres">
      <dgm:prSet presAssocID="{5F492C54-8689-4E36-817D-B8A8A97C5EA6}" presName="sp" presStyleCnt="0"/>
      <dgm:spPr/>
    </dgm:pt>
    <dgm:pt modelId="{D7074589-EF57-49BC-B6C7-7CBF6754B551}" type="pres">
      <dgm:prSet presAssocID="{F89B7226-06DB-4332-B925-9DAA24041701}" presName="linNode" presStyleCnt="0"/>
      <dgm:spPr/>
    </dgm:pt>
    <dgm:pt modelId="{D657B5C5-C50C-44E8-B589-7CE1082851D9}" type="pres">
      <dgm:prSet presAssocID="{F89B7226-06DB-4332-B925-9DAA24041701}" presName="parentText" presStyleLbl="node1" presStyleIdx="2" presStyleCnt="8" custScaleX="277778">
        <dgm:presLayoutVars>
          <dgm:chMax val="1"/>
          <dgm:bulletEnabled val="1"/>
        </dgm:presLayoutVars>
      </dgm:prSet>
      <dgm:spPr/>
      <dgm:t>
        <a:bodyPr/>
        <a:lstStyle/>
        <a:p>
          <a:endParaRPr lang="el-GR"/>
        </a:p>
      </dgm:t>
    </dgm:pt>
    <dgm:pt modelId="{D72737F7-B568-45F6-9A8D-54E0E692C242}" type="pres">
      <dgm:prSet presAssocID="{C73E1CC9-4E31-4991-A404-17FF78F4E0EB}" presName="sp" presStyleCnt="0"/>
      <dgm:spPr/>
    </dgm:pt>
    <dgm:pt modelId="{C7FECFA5-2D6F-4C13-881E-1619485FADB5}" type="pres">
      <dgm:prSet presAssocID="{50C4C655-4D84-4958-BA92-2E6FF5655F1F}" presName="linNode" presStyleCnt="0"/>
      <dgm:spPr/>
    </dgm:pt>
    <dgm:pt modelId="{FA8D8B21-B6DC-4C15-A57C-3484B7C95C46}" type="pres">
      <dgm:prSet presAssocID="{50C4C655-4D84-4958-BA92-2E6FF5655F1F}" presName="parentText" presStyleLbl="node1" presStyleIdx="3" presStyleCnt="8" custScaleX="277778">
        <dgm:presLayoutVars>
          <dgm:chMax val="1"/>
          <dgm:bulletEnabled val="1"/>
        </dgm:presLayoutVars>
      </dgm:prSet>
      <dgm:spPr/>
      <dgm:t>
        <a:bodyPr/>
        <a:lstStyle/>
        <a:p>
          <a:endParaRPr lang="el-GR"/>
        </a:p>
      </dgm:t>
    </dgm:pt>
    <dgm:pt modelId="{F53C43D4-B5CD-495E-B098-C9595D7EE012}" type="pres">
      <dgm:prSet presAssocID="{97A97CDF-2DEA-444F-B62B-BC66A3566FA0}" presName="sp" presStyleCnt="0"/>
      <dgm:spPr/>
    </dgm:pt>
    <dgm:pt modelId="{4C9173BB-F3FC-4D9F-8DFB-ECE19B68C65F}" type="pres">
      <dgm:prSet presAssocID="{9EF27373-65C8-4C50-9D6E-7FC895EED32F}" presName="linNode" presStyleCnt="0"/>
      <dgm:spPr/>
    </dgm:pt>
    <dgm:pt modelId="{C7972101-B56C-4178-B5ED-5930AC64CCBC}" type="pres">
      <dgm:prSet presAssocID="{9EF27373-65C8-4C50-9D6E-7FC895EED32F}" presName="parentText" presStyleLbl="node1" presStyleIdx="4" presStyleCnt="8" custScaleX="277778">
        <dgm:presLayoutVars>
          <dgm:chMax val="1"/>
          <dgm:bulletEnabled val="1"/>
        </dgm:presLayoutVars>
      </dgm:prSet>
      <dgm:spPr/>
      <dgm:t>
        <a:bodyPr/>
        <a:lstStyle/>
        <a:p>
          <a:endParaRPr lang="el-GR"/>
        </a:p>
      </dgm:t>
    </dgm:pt>
    <dgm:pt modelId="{01F342EB-187A-4711-AEA6-C2ADD6E05924}" type="pres">
      <dgm:prSet presAssocID="{0A7C0AD8-B8C8-4FC4-981C-F0737E054A25}" presName="sp" presStyleCnt="0"/>
      <dgm:spPr/>
    </dgm:pt>
    <dgm:pt modelId="{82B7626B-36CD-415F-B48F-2CD34F8DC3B2}" type="pres">
      <dgm:prSet presAssocID="{CB42363A-23AF-4B67-9B48-4466C6DA1A98}" presName="linNode" presStyleCnt="0"/>
      <dgm:spPr/>
    </dgm:pt>
    <dgm:pt modelId="{58D0D9DD-BB51-4671-949A-CC024BC1D729}" type="pres">
      <dgm:prSet presAssocID="{CB42363A-23AF-4B67-9B48-4466C6DA1A98}" presName="parentText" presStyleLbl="node1" presStyleIdx="5" presStyleCnt="8" custScaleX="277778">
        <dgm:presLayoutVars>
          <dgm:chMax val="1"/>
          <dgm:bulletEnabled val="1"/>
        </dgm:presLayoutVars>
      </dgm:prSet>
      <dgm:spPr/>
      <dgm:t>
        <a:bodyPr/>
        <a:lstStyle/>
        <a:p>
          <a:endParaRPr lang="el-GR"/>
        </a:p>
      </dgm:t>
    </dgm:pt>
    <dgm:pt modelId="{C477BA02-D735-43C5-90C6-0FA9528662A8}" type="pres">
      <dgm:prSet presAssocID="{3275E3A5-8197-4DEA-9C55-48998DBC7BEC}" presName="sp" presStyleCnt="0"/>
      <dgm:spPr/>
    </dgm:pt>
    <dgm:pt modelId="{CF4FB471-5284-44D3-A7F1-57B9F5F0BE2A}" type="pres">
      <dgm:prSet presAssocID="{9909E623-D3A4-4432-863C-3ACAEA84F752}" presName="linNode" presStyleCnt="0"/>
      <dgm:spPr/>
    </dgm:pt>
    <dgm:pt modelId="{AE297B70-9432-4FD7-852E-62FD602984AC}" type="pres">
      <dgm:prSet presAssocID="{9909E623-D3A4-4432-863C-3ACAEA84F752}" presName="parentText" presStyleLbl="node1" presStyleIdx="6" presStyleCnt="8" custScaleX="277778">
        <dgm:presLayoutVars>
          <dgm:chMax val="1"/>
          <dgm:bulletEnabled val="1"/>
        </dgm:presLayoutVars>
      </dgm:prSet>
      <dgm:spPr/>
      <dgm:t>
        <a:bodyPr/>
        <a:lstStyle/>
        <a:p>
          <a:endParaRPr lang="el-GR"/>
        </a:p>
      </dgm:t>
    </dgm:pt>
    <dgm:pt modelId="{8A4DCEA3-DCB8-4DC4-AC09-DC468875325C}" type="pres">
      <dgm:prSet presAssocID="{C2372DC8-5192-482E-8C3E-F3636A362E34}" presName="sp" presStyleCnt="0"/>
      <dgm:spPr/>
    </dgm:pt>
    <dgm:pt modelId="{2C6F3880-DF96-4CD6-A99E-38279B41DDC0}" type="pres">
      <dgm:prSet presAssocID="{F2007841-8104-4534-BEDD-A87E60AF92BC}" presName="linNode" presStyleCnt="0"/>
      <dgm:spPr/>
    </dgm:pt>
    <dgm:pt modelId="{A94AF7E1-DA08-49E6-9EA7-28538F39C9C4}" type="pres">
      <dgm:prSet presAssocID="{F2007841-8104-4534-BEDD-A87E60AF92BC}" presName="parentText" presStyleLbl="node1" presStyleIdx="7" presStyleCnt="8" custScaleX="277778">
        <dgm:presLayoutVars>
          <dgm:chMax val="1"/>
          <dgm:bulletEnabled val="1"/>
        </dgm:presLayoutVars>
      </dgm:prSet>
      <dgm:spPr/>
      <dgm:t>
        <a:bodyPr/>
        <a:lstStyle/>
        <a:p>
          <a:endParaRPr lang="el-GR"/>
        </a:p>
      </dgm:t>
    </dgm:pt>
  </dgm:ptLst>
  <dgm:cxnLst>
    <dgm:cxn modelId="{08EC8BD7-C171-4875-9FC7-AD2A9E36EB4F}" srcId="{661B5A34-4B52-458D-A8AF-543E520F53EC}" destId="{F89B7226-06DB-4332-B925-9DAA24041701}" srcOrd="2" destOrd="0" parTransId="{C777D1E5-588E-4230-AB15-CCCD1C36A688}" sibTransId="{C73E1CC9-4E31-4991-A404-17FF78F4E0EB}"/>
    <dgm:cxn modelId="{3FB7C276-2E55-4D43-B318-2A5AD9581B78}" type="presOf" srcId="{50C4C655-4D84-4958-BA92-2E6FF5655F1F}" destId="{FA8D8B21-B6DC-4C15-A57C-3484B7C95C46}" srcOrd="0" destOrd="0" presId="urn:microsoft.com/office/officeart/2005/8/layout/vList5"/>
    <dgm:cxn modelId="{E525980E-13A4-46DA-83BE-2596FFE0E71D}" type="presOf" srcId="{9909E623-D3A4-4432-863C-3ACAEA84F752}" destId="{AE297B70-9432-4FD7-852E-62FD602984AC}" srcOrd="0" destOrd="0" presId="urn:microsoft.com/office/officeart/2005/8/layout/vList5"/>
    <dgm:cxn modelId="{7711DF01-8EAA-4274-9B4B-E90964FF7641}" srcId="{661B5A34-4B52-458D-A8AF-543E520F53EC}" destId="{F4011AAA-3B34-48E2-A11B-2BBA45382820}" srcOrd="1" destOrd="0" parTransId="{1BE34E66-EF52-4578-ABD9-DD9464052CCC}" sibTransId="{5F492C54-8689-4E36-817D-B8A8A97C5EA6}"/>
    <dgm:cxn modelId="{90493A7A-7579-49CD-B27C-821267A675DE}" srcId="{661B5A34-4B52-458D-A8AF-543E520F53EC}" destId="{9EF27373-65C8-4C50-9D6E-7FC895EED32F}" srcOrd="4" destOrd="0" parTransId="{E6F725D2-F6E1-47B4-AD72-ABA1F53D8A8D}" sibTransId="{0A7C0AD8-B8C8-4FC4-981C-F0737E054A25}"/>
    <dgm:cxn modelId="{7A3183E8-B051-4223-B888-1AA1457C2999}" type="presOf" srcId="{F2007841-8104-4534-BEDD-A87E60AF92BC}" destId="{A94AF7E1-DA08-49E6-9EA7-28538F39C9C4}" srcOrd="0" destOrd="0" presId="urn:microsoft.com/office/officeart/2005/8/layout/vList5"/>
    <dgm:cxn modelId="{B63B0C86-7245-4664-9736-A5624017EE8E}" type="presOf" srcId="{F89B7226-06DB-4332-B925-9DAA24041701}" destId="{D657B5C5-C50C-44E8-B589-7CE1082851D9}" srcOrd="0" destOrd="0" presId="urn:microsoft.com/office/officeart/2005/8/layout/vList5"/>
    <dgm:cxn modelId="{60DC406F-7776-4F4C-98DD-5DDA76080CEA}" type="presOf" srcId="{CB42363A-23AF-4B67-9B48-4466C6DA1A98}" destId="{58D0D9DD-BB51-4671-949A-CC024BC1D729}" srcOrd="0" destOrd="0" presId="urn:microsoft.com/office/officeart/2005/8/layout/vList5"/>
    <dgm:cxn modelId="{029A1B17-70A2-41D3-B8F9-5C21546FF2D6}" type="presOf" srcId="{92692C74-6373-402C-AB91-DC742E8FD49D}" destId="{0B34BB30-2D73-4721-BEE7-65FEEDCBE657}" srcOrd="0" destOrd="0" presId="urn:microsoft.com/office/officeart/2005/8/layout/vList5"/>
    <dgm:cxn modelId="{7E3C42E1-9E5D-40D6-84FD-AA60B93579FD}" srcId="{661B5A34-4B52-458D-A8AF-543E520F53EC}" destId="{50C4C655-4D84-4958-BA92-2E6FF5655F1F}" srcOrd="3" destOrd="0" parTransId="{73EC0A02-EF52-4818-850D-B6A262952687}" sibTransId="{97A97CDF-2DEA-444F-B62B-BC66A3566FA0}"/>
    <dgm:cxn modelId="{C73E668F-D0E0-458E-A0D5-40F194C5CD08}" srcId="{661B5A34-4B52-458D-A8AF-543E520F53EC}" destId="{9909E623-D3A4-4432-863C-3ACAEA84F752}" srcOrd="6" destOrd="0" parTransId="{BAFF97B9-E306-44E2-8EF7-684F6AE730BF}" sibTransId="{C2372DC8-5192-482E-8C3E-F3636A362E34}"/>
    <dgm:cxn modelId="{FA5F8A68-B335-42E7-8742-AA6F8725A0C8}" srcId="{661B5A34-4B52-458D-A8AF-543E520F53EC}" destId="{F2007841-8104-4534-BEDD-A87E60AF92BC}" srcOrd="7" destOrd="0" parTransId="{CC67B63B-586E-4EBF-9B59-1C1E886FBEF1}" sibTransId="{F267E1F6-8F16-40BC-AC99-8758883736EF}"/>
    <dgm:cxn modelId="{9ABAE7F2-B35C-48F1-94F2-943BA224CDFB}" srcId="{661B5A34-4B52-458D-A8AF-543E520F53EC}" destId="{92692C74-6373-402C-AB91-DC742E8FD49D}" srcOrd="0" destOrd="0" parTransId="{E335A9F5-D06B-4FF5-8964-139C84DB4FE6}" sibTransId="{D6316088-D4BE-49A7-AC02-9B4F68E135BA}"/>
    <dgm:cxn modelId="{D28BFC19-B693-4F9E-B037-2B9C3AF07499}" type="presOf" srcId="{F4011AAA-3B34-48E2-A11B-2BBA45382820}" destId="{FF5AC47F-B463-44D2-A88A-AC3CF1CD3576}" srcOrd="0" destOrd="0" presId="urn:microsoft.com/office/officeart/2005/8/layout/vList5"/>
    <dgm:cxn modelId="{8724D3BA-960D-40E5-AF72-44AEAEC544F9}" type="presOf" srcId="{9EF27373-65C8-4C50-9D6E-7FC895EED32F}" destId="{C7972101-B56C-4178-B5ED-5930AC64CCBC}" srcOrd="0" destOrd="0" presId="urn:microsoft.com/office/officeart/2005/8/layout/vList5"/>
    <dgm:cxn modelId="{A906253C-1888-4B2C-90F7-1185980D4DA2}" type="presOf" srcId="{661B5A34-4B52-458D-A8AF-543E520F53EC}" destId="{A1EC88FC-31B4-45C8-A68E-6EAC356EE00C}" srcOrd="0" destOrd="0" presId="urn:microsoft.com/office/officeart/2005/8/layout/vList5"/>
    <dgm:cxn modelId="{BD9A3487-6CEF-406F-A11E-CA26ABE6317C}" srcId="{661B5A34-4B52-458D-A8AF-543E520F53EC}" destId="{CB42363A-23AF-4B67-9B48-4466C6DA1A98}" srcOrd="5" destOrd="0" parTransId="{4F45B671-F9DF-41F7-8717-A171DDE522D9}" sibTransId="{3275E3A5-8197-4DEA-9C55-48998DBC7BEC}"/>
    <dgm:cxn modelId="{1BCCD714-A7F4-48D3-8C88-50ACBDAEA6DB}" type="presParOf" srcId="{A1EC88FC-31B4-45C8-A68E-6EAC356EE00C}" destId="{E9568341-C0DA-4D46-B14C-74AE0CBBF097}" srcOrd="0" destOrd="0" presId="urn:microsoft.com/office/officeart/2005/8/layout/vList5"/>
    <dgm:cxn modelId="{AE848CC8-3056-4036-B108-AA3A25312D31}" type="presParOf" srcId="{E9568341-C0DA-4D46-B14C-74AE0CBBF097}" destId="{0B34BB30-2D73-4721-BEE7-65FEEDCBE657}" srcOrd="0" destOrd="0" presId="urn:microsoft.com/office/officeart/2005/8/layout/vList5"/>
    <dgm:cxn modelId="{4BD0292C-93EF-4095-A348-24CBB3F17215}" type="presParOf" srcId="{A1EC88FC-31B4-45C8-A68E-6EAC356EE00C}" destId="{414969AB-949D-4A12-8B56-73B3B4E1F58A}" srcOrd="1" destOrd="0" presId="urn:microsoft.com/office/officeart/2005/8/layout/vList5"/>
    <dgm:cxn modelId="{83F1A66A-3318-44C0-A983-13E0F985C761}" type="presParOf" srcId="{A1EC88FC-31B4-45C8-A68E-6EAC356EE00C}" destId="{40F39F87-B95B-43C9-8787-94E3A8933727}" srcOrd="2" destOrd="0" presId="urn:microsoft.com/office/officeart/2005/8/layout/vList5"/>
    <dgm:cxn modelId="{5AFCD64C-1715-4D0C-9661-C943BD104BA3}" type="presParOf" srcId="{40F39F87-B95B-43C9-8787-94E3A8933727}" destId="{FF5AC47F-B463-44D2-A88A-AC3CF1CD3576}" srcOrd="0" destOrd="0" presId="urn:microsoft.com/office/officeart/2005/8/layout/vList5"/>
    <dgm:cxn modelId="{4429DD09-AB05-43A8-8670-AAAC11537CB0}" type="presParOf" srcId="{A1EC88FC-31B4-45C8-A68E-6EAC356EE00C}" destId="{04B21E00-BB92-4C7A-A903-7FB005232911}" srcOrd="3" destOrd="0" presId="urn:microsoft.com/office/officeart/2005/8/layout/vList5"/>
    <dgm:cxn modelId="{25C2CB5B-A6D0-44FE-90A9-FDCBC64E2A90}" type="presParOf" srcId="{A1EC88FC-31B4-45C8-A68E-6EAC356EE00C}" destId="{D7074589-EF57-49BC-B6C7-7CBF6754B551}" srcOrd="4" destOrd="0" presId="urn:microsoft.com/office/officeart/2005/8/layout/vList5"/>
    <dgm:cxn modelId="{9D1922FB-8145-4E00-9FC8-365A76E6A939}" type="presParOf" srcId="{D7074589-EF57-49BC-B6C7-7CBF6754B551}" destId="{D657B5C5-C50C-44E8-B589-7CE1082851D9}" srcOrd="0" destOrd="0" presId="urn:microsoft.com/office/officeart/2005/8/layout/vList5"/>
    <dgm:cxn modelId="{7C06383A-CBFC-450E-A54F-3431205A8137}" type="presParOf" srcId="{A1EC88FC-31B4-45C8-A68E-6EAC356EE00C}" destId="{D72737F7-B568-45F6-9A8D-54E0E692C242}" srcOrd="5" destOrd="0" presId="urn:microsoft.com/office/officeart/2005/8/layout/vList5"/>
    <dgm:cxn modelId="{F2F3891C-331E-4209-AD6E-84C8CCBF3DBA}" type="presParOf" srcId="{A1EC88FC-31B4-45C8-A68E-6EAC356EE00C}" destId="{C7FECFA5-2D6F-4C13-881E-1619485FADB5}" srcOrd="6" destOrd="0" presId="urn:microsoft.com/office/officeart/2005/8/layout/vList5"/>
    <dgm:cxn modelId="{12F9EB22-F327-4921-BD30-06CBF0416755}" type="presParOf" srcId="{C7FECFA5-2D6F-4C13-881E-1619485FADB5}" destId="{FA8D8B21-B6DC-4C15-A57C-3484B7C95C46}" srcOrd="0" destOrd="0" presId="urn:microsoft.com/office/officeart/2005/8/layout/vList5"/>
    <dgm:cxn modelId="{F791CEBD-C0AC-41E4-9F59-F6E8DC4C17D8}" type="presParOf" srcId="{A1EC88FC-31B4-45C8-A68E-6EAC356EE00C}" destId="{F53C43D4-B5CD-495E-B098-C9595D7EE012}" srcOrd="7" destOrd="0" presId="urn:microsoft.com/office/officeart/2005/8/layout/vList5"/>
    <dgm:cxn modelId="{8531AB47-503C-4CD5-8FFA-FAF46911D39F}" type="presParOf" srcId="{A1EC88FC-31B4-45C8-A68E-6EAC356EE00C}" destId="{4C9173BB-F3FC-4D9F-8DFB-ECE19B68C65F}" srcOrd="8" destOrd="0" presId="urn:microsoft.com/office/officeart/2005/8/layout/vList5"/>
    <dgm:cxn modelId="{B9AFF6CF-E17F-4F22-8B00-A0FAD91F82B1}" type="presParOf" srcId="{4C9173BB-F3FC-4D9F-8DFB-ECE19B68C65F}" destId="{C7972101-B56C-4178-B5ED-5930AC64CCBC}" srcOrd="0" destOrd="0" presId="urn:microsoft.com/office/officeart/2005/8/layout/vList5"/>
    <dgm:cxn modelId="{DCC20430-9AF0-4D61-8763-A93B560D1DEA}" type="presParOf" srcId="{A1EC88FC-31B4-45C8-A68E-6EAC356EE00C}" destId="{01F342EB-187A-4711-AEA6-C2ADD6E05924}" srcOrd="9" destOrd="0" presId="urn:microsoft.com/office/officeart/2005/8/layout/vList5"/>
    <dgm:cxn modelId="{0AFEB473-597D-45F3-8CD4-D8264CD6D879}" type="presParOf" srcId="{A1EC88FC-31B4-45C8-A68E-6EAC356EE00C}" destId="{82B7626B-36CD-415F-B48F-2CD34F8DC3B2}" srcOrd="10" destOrd="0" presId="urn:microsoft.com/office/officeart/2005/8/layout/vList5"/>
    <dgm:cxn modelId="{3CD9ED03-5A84-4802-810F-AF486C7CAD1E}" type="presParOf" srcId="{82B7626B-36CD-415F-B48F-2CD34F8DC3B2}" destId="{58D0D9DD-BB51-4671-949A-CC024BC1D729}" srcOrd="0" destOrd="0" presId="urn:microsoft.com/office/officeart/2005/8/layout/vList5"/>
    <dgm:cxn modelId="{3D01176C-3633-4AF8-AD2C-519326C65625}" type="presParOf" srcId="{A1EC88FC-31B4-45C8-A68E-6EAC356EE00C}" destId="{C477BA02-D735-43C5-90C6-0FA9528662A8}" srcOrd="11" destOrd="0" presId="urn:microsoft.com/office/officeart/2005/8/layout/vList5"/>
    <dgm:cxn modelId="{8E2E15F4-A537-402A-906E-82E7A5BE4DE4}" type="presParOf" srcId="{A1EC88FC-31B4-45C8-A68E-6EAC356EE00C}" destId="{CF4FB471-5284-44D3-A7F1-57B9F5F0BE2A}" srcOrd="12" destOrd="0" presId="urn:microsoft.com/office/officeart/2005/8/layout/vList5"/>
    <dgm:cxn modelId="{5EEE2194-CE9B-4265-9813-E85BA9800885}" type="presParOf" srcId="{CF4FB471-5284-44D3-A7F1-57B9F5F0BE2A}" destId="{AE297B70-9432-4FD7-852E-62FD602984AC}" srcOrd="0" destOrd="0" presId="urn:microsoft.com/office/officeart/2005/8/layout/vList5"/>
    <dgm:cxn modelId="{917DCB61-8C7B-4F8C-893D-B4923161106C}" type="presParOf" srcId="{A1EC88FC-31B4-45C8-A68E-6EAC356EE00C}" destId="{8A4DCEA3-DCB8-4DC4-AC09-DC468875325C}" srcOrd="13" destOrd="0" presId="urn:microsoft.com/office/officeart/2005/8/layout/vList5"/>
    <dgm:cxn modelId="{9BBE3491-339D-4289-9CB4-A88D1CF47480}" type="presParOf" srcId="{A1EC88FC-31B4-45C8-A68E-6EAC356EE00C}" destId="{2C6F3880-DF96-4CD6-A99E-38279B41DDC0}" srcOrd="14" destOrd="0" presId="urn:microsoft.com/office/officeart/2005/8/layout/vList5"/>
    <dgm:cxn modelId="{E4B14FEA-FD1A-432C-9E4E-54873CD23BB7}" type="presParOf" srcId="{2C6F3880-DF96-4CD6-A99E-38279B41DDC0}" destId="{A94AF7E1-DA08-49E6-9EA7-28538F39C9C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374736-75B4-43C9-B619-F474DDB693B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D08B0B2-5457-4074-91A9-A234086FCDC2}">
      <dgm:prSet/>
      <dgm:spPr/>
      <dgm:t>
        <a:bodyPr/>
        <a:lstStyle/>
        <a:p>
          <a:pPr algn="ctr"/>
          <a:r>
            <a:rPr lang="el-GR" dirty="0"/>
            <a:t>Μαλλιά: «Μπερδεμένο χρώμα καρότου και άχυρου» (σελ. 16)</a:t>
          </a:r>
          <a:endParaRPr lang="en-US" dirty="0"/>
        </a:p>
      </dgm:t>
    </dgm:pt>
    <dgm:pt modelId="{90704222-AC8A-45BC-88BD-1662A1B82C98}" type="parTrans" cxnId="{1B0E7CAC-97A9-497E-8751-7FB5D5C6C69E}">
      <dgm:prSet/>
      <dgm:spPr/>
      <dgm:t>
        <a:bodyPr/>
        <a:lstStyle/>
        <a:p>
          <a:endParaRPr lang="en-US"/>
        </a:p>
      </dgm:t>
    </dgm:pt>
    <dgm:pt modelId="{FA8D44E8-FB3F-4DD2-8D02-8FB10575D237}" type="sibTrans" cxnId="{1B0E7CAC-97A9-497E-8751-7FB5D5C6C69E}">
      <dgm:prSet/>
      <dgm:spPr/>
      <dgm:t>
        <a:bodyPr/>
        <a:lstStyle/>
        <a:p>
          <a:endParaRPr lang="en-US"/>
        </a:p>
      </dgm:t>
    </dgm:pt>
    <dgm:pt modelId="{D03279BA-54AF-483D-9B0E-43B605F9425B}">
      <dgm:prSet/>
      <dgm:spPr/>
      <dgm:t>
        <a:bodyPr/>
        <a:lstStyle/>
        <a:p>
          <a:pPr algn="ctr"/>
          <a:r>
            <a:rPr lang="el-GR" dirty="0"/>
            <a:t>Μοιάζει με «καινούργια ταβανόσκουπα» (σελ.16)</a:t>
          </a:r>
          <a:endParaRPr lang="en-US" dirty="0"/>
        </a:p>
      </dgm:t>
    </dgm:pt>
    <dgm:pt modelId="{5263EEB8-A205-46AA-BA2F-72E634B073CD}" type="parTrans" cxnId="{ED02FB30-3661-4F2B-8E0D-5974A506D355}">
      <dgm:prSet/>
      <dgm:spPr/>
      <dgm:t>
        <a:bodyPr/>
        <a:lstStyle/>
        <a:p>
          <a:endParaRPr lang="en-US"/>
        </a:p>
      </dgm:t>
    </dgm:pt>
    <dgm:pt modelId="{1C75F27D-ADC1-4346-8ACA-18F64A73B2FC}" type="sibTrans" cxnId="{ED02FB30-3661-4F2B-8E0D-5974A506D355}">
      <dgm:prSet/>
      <dgm:spPr/>
      <dgm:t>
        <a:bodyPr/>
        <a:lstStyle/>
        <a:p>
          <a:endParaRPr lang="en-US"/>
        </a:p>
      </dgm:t>
    </dgm:pt>
    <dgm:pt modelId="{BE2C32A2-EDF4-4B75-A939-3DC79FD26A91}">
      <dgm:prSet/>
      <dgm:spPr/>
      <dgm:t>
        <a:bodyPr/>
        <a:lstStyle/>
        <a:p>
          <a:pPr algn="ctr"/>
          <a:r>
            <a:rPr lang="el-GR" dirty="0"/>
            <a:t>«Μεσόκοπη κοκέτα» (σελ. 16)</a:t>
          </a:r>
          <a:endParaRPr lang="en-US" dirty="0"/>
        </a:p>
      </dgm:t>
    </dgm:pt>
    <dgm:pt modelId="{65CEA1BF-8546-48BC-BE49-6C31785F66EE}" type="parTrans" cxnId="{DD652572-844E-443A-87CD-5337734BEE63}">
      <dgm:prSet/>
      <dgm:spPr/>
      <dgm:t>
        <a:bodyPr/>
        <a:lstStyle/>
        <a:p>
          <a:endParaRPr lang="en-US"/>
        </a:p>
      </dgm:t>
    </dgm:pt>
    <dgm:pt modelId="{C145EBBF-95C0-4251-8B6A-1C5FE6CFD4C9}" type="sibTrans" cxnId="{DD652572-844E-443A-87CD-5337734BEE63}">
      <dgm:prSet/>
      <dgm:spPr/>
      <dgm:t>
        <a:bodyPr/>
        <a:lstStyle/>
        <a:p>
          <a:endParaRPr lang="en-US"/>
        </a:p>
      </dgm:t>
    </dgm:pt>
    <dgm:pt modelId="{97B3096F-028A-426A-9FF9-8C0647DB6C06}">
      <dgm:prSet/>
      <dgm:spPr/>
      <dgm:t>
        <a:bodyPr/>
        <a:lstStyle/>
        <a:p>
          <a:pPr algn="ctr"/>
          <a:r>
            <a:rPr lang="el-GR" dirty="0"/>
            <a:t>«Φορά μετάξι δαμασκηνό – ένα βασιλικό ύφασμα» (σελ. 16)</a:t>
          </a:r>
          <a:endParaRPr lang="en-US" dirty="0"/>
        </a:p>
      </dgm:t>
    </dgm:pt>
    <dgm:pt modelId="{E30D0DAF-021E-4B1D-B11A-EBB45C9AB63D}" type="parTrans" cxnId="{A88551CC-1352-4F05-87DC-7AB96FDCD6A0}">
      <dgm:prSet/>
      <dgm:spPr/>
      <dgm:t>
        <a:bodyPr/>
        <a:lstStyle/>
        <a:p>
          <a:endParaRPr lang="en-US"/>
        </a:p>
      </dgm:t>
    </dgm:pt>
    <dgm:pt modelId="{55DE834E-9089-4C19-9B0B-09E3177567C0}" type="sibTrans" cxnId="{A88551CC-1352-4F05-87DC-7AB96FDCD6A0}">
      <dgm:prSet/>
      <dgm:spPr/>
      <dgm:t>
        <a:bodyPr/>
        <a:lstStyle/>
        <a:p>
          <a:endParaRPr lang="en-US"/>
        </a:p>
      </dgm:t>
    </dgm:pt>
    <dgm:pt modelId="{A939056E-DC23-4AB5-92A4-E2B124D45F2D}">
      <dgm:prSet/>
      <dgm:spPr/>
      <dgm:t>
        <a:bodyPr/>
        <a:lstStyle/>
        <a:p>
          <a:pPr algn="ctr"/>
          <a:r>
            <a:rPr lang="el-GR" dirty="0"/>
            <a:t>«Ετούτη η αίγα» (σελ. 31)</a:t>
          </a:r>
          <a:endParaRPr lang="en-US" dirty="0"/>
        </a:p>
      </dgm:t>
    </dgm:pt>
    <dgm:pt modelId="{EA568ED7-6E12-4A7A-8DE3-C8CA24C720EE}" type="parTrans" cxnId="{0CAFD74D-F1E8-4197-8E79-6B019BAFB283}">
      <dgm:prSet/>
      <dgm:spPr/>
      <dgm:t>
        <a:bodyPr/>
        <a:lstStyle/>
        <a:p>
          <a:endParaRPr lang="en-US"/>
        </a:p>
      </dgm:t>
    </dgm:pt>
    <dgm:pt modelId="{30A94C7D-3061-463A-8506-414D0785D0CE}" type="sibTrans" cxnId="{0CAFD74D-F1E8-4197-8E79-6B019BAFB283}">
      <dgm:prSet/>
      <dgm:spPr/>
      <dgm:t>
        <a:bodyPr/>
        <a:lstStyle/>
        <a:p>
          <a:endParaRPr lang="en-US"/>
        </a:p>
      </dgm:t>
    </dgm:pt>
    <dgm:pt modelId="{C1EA9451-8C96-4C39-9A94-FAD10DF9C820}" type="pres">
      <dgm:prSet presAssocID="{AB374736-75B4-43C9-B619-F474DDB693B0}" presName="linear" presStyleCnt="0">
        <dgm:presLayoutVars>
          <dgm:animLvl val="lvl"/>
          <dgm:resizeHandles val="exact"/>
        </dgm:presLayoutVars>
      </dgm:prSet>
      <dgm:spPr/>
      <dgm:t>
        <a:bodyPr/>
        <a:lstStyle/>
        <a:p>
          <a:endParaRPr lang="el-GR"/>
        </a:p>
      </dgm:t>
    </dgm:pt>
    <dgm:pt modelId="{9495ACF3-4B03-4F26-97C3-FA3C49767561}" type="pres">
      <dgm:prSet presAssocID="{2D08B0B2-5457-4074-91A9-A234086FCDC2}" presName="parentText" presStyleLbl="node1" presStyleIdx="0" presStyleCnt="5" custLinFactY="-87201" custLinFactNeighborX="-157" custLinFactNeighborY="-100000">
        <dgm:presLayoutVars>
          <dgm:chMax val="0"/>
          <dgm:bulletEnabled val="1"/>
        </dgm:presLayoutVars>
      </dgm:prSet>
      <dgm:spPr/>
      <dgm:t>
        <a:bodyPr/>
        <a:lstStyle/>
        <a:p>
          <a:endParaRPr lang="el-GR"/>
        </a:p>
      </dgm:t>
    </dgm:pt>
    <dgm:pt modelId="{AD55156D-094D-4843-98BD-BFB255D88AA0}" type="pres">
      <dgm:prSet presAssocID="{FA8D44E8-FB3F-4DD2-8D02-8FB10575D237}" presName="spacer" presStyleCnt="0"/>
      <dgm:spPr/>
    </dgm:pt>
    <dgm:pt modelId="{331D98DD-7909-47E2-88D2-00F93985D245}" type="pres">
      <dgm:prSet presAssocID="{D03279BA-54AF-483D-9B0E-43B605F9425B}" presName="parentText" presStyleLbl="node1" presStyleIdx="1" presStyleCnt="5" custLinFactY="-2380" custLinFactNeighborX="-563" custLinFactNeighborY="-100000">
        <dgm:presLayoutVars>
          <dgm:chMax val="0"/>
          <dgm:bulletEnabled val="1"/>
        </dgm:presLayoutVars>
      </dgm:prSet>
      <dgm:spPr/>
      <dgm:t>
        <a:bodyPr/>
        <a:lstStyle/>
        <a:p>
          <a:endParaRPr lang="el-GR"/>
        </a:p>
      </dgm:t>
    </dgm:pt>
    <dgm:pt modelId="{3925BA06-F6A5-4918-BA47-4D3BB318BCBC}" type="pres">
      <dgm:prSet presAssocID="{1C75F27D-ADC1-4346-8ACA-18F64A73B2FC}" presName="spacer" presStyleCnt="0"/>
      <dgm:spPr/>
    </dgm:pt>
    <dgm:pt modelId="{CFD61FB5-E3B6-48A8-96AD-4726DA726ED7}" type="pres">
      <dgm:prSet presAssocID="{BE2C32A2-EDF4-4B75-A939-3DC79FD26A91}" presName="parentText" presStyleLbl="node1" presStyleIdx="2" presStyleCnt="5" custLinFactNeighborX="263" custLinFactNeighborY="-6829">
        <dgm:presLayoutVars>
          <dgm:chMax val="0"/>
          <dgm:bulletEnabled val="1"/>
        </dgm:presLayoutVars>
      </dgm:prSet>
      <dgm:spPr/>
      <dgm:t>
        <a:bodyPr/>
        <a:lstStyle/>
        <a:p>
          <a:endParaRPr lang="el-GR"/>
        </a:p>
      </dgm:t>
    </dgm:pt>
    <dgm:pt modelId="{3257536E-8A99-4A0D-8D0C-949A8E66B5C5}" type="pres">
      <dgm:prSet presAssocID="{C145EBBF-95C0-4251-8B6A-1C5FE6CFD4C9}" presName="spacer" presStyleCnt="0"/>
      <dgm:spPr/>
    </dgm:pt>
    <dgm:pt modelId="{833B682B-2E5C-4642-A5D0-59407CB2D9D5}" type="pres">
      <dgm:prSet presAssocID="{97B3096F-028A-426A-9FF9-8C0647DB6C06}" presName="parentText" presStyleLbl="node1" presStyleIdx="3" presStyleCnt="5" custLinFactNeighborX="-157" custLinFactNeighborY="8133">
        <dgm:presLayoutVars>
          <dgm:chMax val="0"/>
          <dgm:bulletEnabled val="1"/>
        </dgm:presLayoutVars>
      </dgm:prSet>
      <dgm:spPr/>
      <dgm:t>
        <a:bodyPr/>
        <a:lstStyle/>
        <a:p>
          <a:endParaRPr lang="el-GR"/>
        </a:p>
      </dgm:t>
    </dgm:pt>
    <dgm:pt modelId="{BA4CE4DA-97C7-4CA9-AA41-DCB4CB2BAE50}" type="pres">
      <dgm:prSet presAssocID="{55DE834E-9089-4C19-9B0B-09E3177567C0}" presName="spacer" presStyleCnt="0"/>
      <dgm:spPr/>
    </dgm:pt>
    <dgm:pt modelId="{70927FE2-4C77-4E70-A65E-97297DDE2680}" type="pres">
      <dgm:prSet presAssocID="{A939056E-DC23-4AB5-92A4-E2B124D45F2D}" presName="parentText" presStyleLbl="node1" presStyleIdx="4" presStyleCnt="5" custLinFactY="23732" custLinFactNeighborX="781" custLinFactNeighborY="100000">
        <dgm:presLayoutVars>
          <dgm:chMax val="0"/>
          <dgm:bulletEnabled val="1"/>
        </dgm:presLayoutVars>
      </dgm:prSet>
      <dgm:spPr/>
      <dgm:t>
        <a:bodyPr/>
        <a:lstStyle/>
        <a:p>
          <a:endParaRPr lang="el-GR"/>
        </a:p>
      </dgm:t>
    </dgm:pt>
  </dgm:ptLst>
  <dgm:cxnLst>
    <dgm:cxn modelId="{A88551CC-1352-4F05-87DC-7AB96FDCD6A0}" srcId="{AB374736-75B4-43C9-B619-F474DDB693B0}" destId="{97B3096F-028A-426A-9FF9-8C0647DB6C06}" srcOrd="3" destOrd="0" parTransId="{E30D0DAF-021E-4B1D-B11A-EBB45C9AB63D}" sibTransId="{55DE834E-9089-4C19-9B0B-09E3177567C0}"/>
    <dgm:cxn modelId="{70DD9E4C-A555-444E-BD6A-7335793D73A2}" type="presOf" srcId="{BE2C32A2-EDF4-4B75-A939-3DC79FD26A91}" destId="{CFD61FB5-E3B6-48A8-96AD-4726DA726ED7}" srcOrd="0" destOrd="0" presId="urn:microsoft.com/office/officeart/2005/8/layout/vList2"/>
    <dgm:cxn modelId="{B52C9197-E659-43EC-8731-D2FB372A45D4}" type="presOf" srcId="{97B3096F-028A-426A-9FF9-8C0647DB6C06}" destId="{833B682B-2E5C-4642-A5D0-59407CB2D9D5}" srcOrd="0" destOrd="0" presId="urn:microsoft.com/office/officeart/2005/8/layout/vList2"/>
    <dgm:cxn modelId="{DD652572-844E-443A-87CD-5337734BEE63}" srcId="{AB374736-75B4-43C9-B619-F474DDB693B0}" destId="{BE2C32A2-EDF4-4B75-A939-3DC79FD26A91}" srcOrd="2" destOrd="0" parTransId="{65CEA1BF-8546-48BC-BE49-6C31785F66EE}" sibTransId="{C145EBBF-95C0-4251-8B6A-1C5FE6CFD4C9}"/>
    <dgm:cxn modelId="{3EBD6A86-02CC-4B3E-BCF1-3EE7241FAC89}" type="presOf" srcId="{2D08B0B2-5457-4074-91A9-A234086FCDC2}" destId="{9495ACF3-4B03-4F26-97C3-FA3C49767561}" srcOrd="0" destOrd="0" presId="urn:microsoft.com/office/officeart/2005/8/layout/vList2"/>
    <dgm:cxn modelId="{029AEA38-C451-4A4F-9CA8-A93B28611BB5}" type="presOf" srcId="{D03279BA-54AF-483D-9B0E-43B605F9425B}" destId="{331D98DD-7909-47E2-88D2-00F93985D245}" srcOrd="0" destOrd="0" presId="urn:microsoft.com/office/officeart/2005/8/layout/vList2"/>
    <dgm:cxn modelId="{1B0E7CAC-97A9-497E-8751-7FB5D5C6C69E}" srcId="{AB374736-75B4-43C9-B619-F474DDB693B0}" destId="{2D08B0B2-5457-4074-91A9-A234086FCDC2}" srcOrd="0" destOrd="0" parTransId="{90704222-AC8A-45BC-88BD-1662A1B82C98}" sibTransId="{FA8D44E8-FB3F-4DD2-8D02-8FB10575D237}"/>
    <dgm:cxn modelId="{ED02FB30-3661-4F2B-8E0D-5974A506D355}" srcId="{AB374736-75B4-43C9-B619-F474DDB693B0}" destId="{D03279BA-54AF-483D-9B0E-43B605F9425B}" srcOrd="1" destOrd="0" parTransId="{5263EEB8-A205-46AA-BA2F-72E634B073CD}" sibTransId="{1C75F27D-ADC1-4346-8ACA-18F64A73B2FC}"/>
    <dgm:cxn modelId="{0CAFD74D-F1E8-4197-8E79-6B019BAFB283}" srcId="{AB374736-75B4-43C9-B619-F474DDB693B0}" destId="{A939056E-DC23-4AB5-92A4-E2B124D45F2D}" srcOrd="4" destOrd="0" parTransId="{EA568ED7-6E12-4A7A-8DE3-C8CA24C720EE}" sibTransId="{30A94C7D-3061-463A-8506-414D0785D0CE}"/>
    <dgm:cxn modelId="{4A91FC7D-3F68-4126-B5EA-2E4686B0E56D}" type="presOf" srcId="{A939056E-DC23-4AB5-92A4-E2B124D45F2D}" destId="{70927FE2-4C77-4E70-A65E-97297DDE2680}" srcOrd="0" destOrd="0" presId="urn:microsoft.com/office/officeart/2005/8/layout/vList2"/>
    <dgm:cxn modelId="{0D8F3772-2ABB-42E7-943B-C99E7FF7AC04}" type="presOf" srcId="{AB374736-75B4-43C9-B619-F474DDB693B0}" destId="{C1EA9451-8C96-4C39-9A94-FAD10DF9C820}" srcOrd="0" destOrd="0" presId="urn:microsoft.com/office/officeart/2005/8/layout/vList2"/>
    <dgm:cxn modelId="{84F75906-339C-4156-9B7E-9748E6CBE9D1}" type="presParOf" srcId="{C1EA9451-8C96-4C39-9A94-FAD10DF9C820}" destId="{9495ACF3-4B03-4F26-97C3-FA3C49767561}" srcOrd="0" destOrd="0" presId="urn:microsoft.com/office/officeart/2005/8/layout/vList2"/>
    <dgm:cxn modelId="{39A5ACC9-F288-47EB-ACE6-41E639A10365}" type="presParOf" srcId="{C1EA9451-8C96-4C39-9A94-FAD10DF9C820}" destId="{AD55156D-094D-4843-98BD-BFB255D88AA0}" srcOrd="1" destOrd="0" presId="urn:microsoft.com/office/officeart/2005/8/layout/vList2"/>
    <dgm:cxn modelId="{BB614B91-9725-46F7-A554-39804B074458}" type="presParOf" srcId="{C1EA9451-8C96-4C39-9A94-FAD10DF9C820}" destId="{331D98DD-7909-47E2-88D2-00F93985D245}" srcOrd="2" destOrd="0" presId="urn:microsoft.com/office/officeart/2005/8/layout/vList2"/>
    <dgm:cxn modelId="{8173F114-2D03-4306-95AC-406299DA5288}" type="presParOf" srcId="{C1EA9451-8C96-4C39-9A94-FAD10DF9C820}" destId="{3925BA06-F6A5-4918-BA47-4D3BB318BCBC}" srcOrd="3" destOrd="0" presId="urn:microsoft.com/office/officeart/2005/8/layout/vList2"/>
    <dgm:cxn modelId="{5055D5FF-C9E4-4681-90BD-C6B81C7ED545}" type="presParOf" srcId="{C1EA9451-8C96-4C39-9A94-FAD10DF9C820}" destId="{CFD61FB5-E3B6-48A8-96AD-4726DA726ED7}" srcOrd="4" destOrd="0" presId="urn:microsoft.com/office/officeart/2005/8/layout/vList2"/>
    <dgm:cxn modelId="{A77E61AA-827E-4309-A9CE-DB2042C753CE}" type="presParOf" srcId="{C1EA9451-8C96-4C39-9A94-FAD10DF9C820}" destId="{3257536E-8A99-4A0D-8D0C-949A8E66B5C5}" srcOrd="5" destOrd="0" presId="urn:microsoft.com/office/officeart/2005/8/layout/vList2"/>
    <dgm:cxn modelId="{7003C4A4-B877-42BC-9A7D-6A7AC08FA1DC}" type="presParOf" srcId="{C1EA9451-8C96-4C39-9A94-FAD10DF9C820}" destId="{833B682B-2E5C-4642-A5D0-59407CB2D9D5}" srcOrd="6" destOrd="0" presId="urn:microsoft.com/office/officeart/2005/8/layout/vList2"/>
    <dgm:cxn modelId="{6F2B0212-BE74-44C5-AA2C-D4C654E52545}" type="presParOf" srcId="{C1EA9451-8C96-4C39-9A94-FAD10DF9C820}" destId="{BA4CE4DA-97C7-4CA9-AA41-DCB4CB2BAE50}" srcOrd="7" destOrd="0" presId="urn:microsoft.com/office/officeart/2005/8/layout/vList2"/>
    <dgm:cxn modelId="{EE503F35-32E7-4701-B59E-F6F422059C8C}" type="presParOf" srcId="{C1EA9451-8C96-4C39-9A94-FAD10DF9C820}" destId="{70927FE2-4C77-4E70-A65E-97297DDE268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F4D66-070D-4254-A00B-700831B6FCA6}">
      <dsp:nvSpPr>
        <dsp:cNvPr id="0" name=""/>
        <dsp:cNvSpPr/>
      </dsp:nvSpPr>
      <dsp:spPr>
        <a:xfrm>
          <a:off x="0" y="16038"/>
          <a:ext cx="4407294" cy="1166273"/>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Δεν αντιλαμβάνεται την κρίσιμη ιστορική συνθήκη που βιώνουν.         Ελάχιστα την αφορά ο πόλεμος και η πολιτική</a:t>
          </a:r>
          <a:endParaRPr lang="en-US" sz="2200" kern="1200" dirty="0"/>
        </a:p>
      </dsp:txBody>
      <dsp:txXfrm>
        <a:off x="56933" y="72971"/>
        <a:ext cx="4293428" cy="1052407"/>
      </dsp:txXfrm>
    </dsp:sp>
    <dsp:sp modelId="{6C245597-02D8-46DB-A40D-D3983FEC5B36}">
      <dsp:nvSpPr>
        <dsp:cNvPr id="0" name=""/>
        <dsp:cNvSpPr/>
      </dsp:nvSpPr>
      <dsp:spPr>
        <a:xfrm>
          <a:off x="3653116" y="1374462"/>
          <a:ext cx="2674249" cy="821510"/>
        </a:xfrm>
        <a:prstGeom prst="roundRect">
          <a:avLst/>
        </a:prstGeom>
        <a:solidFill>
          <a:schemeClr val="accent6">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Ρομαντική και καλλιεργημένη</a:t>
          </a:r>
          <a:endParaRPr lang="en-US" sz="2200" kern="1200" dirty="0"/>
        </a:p>
      </dsp:txBody>
      <dsp:txXfrm>
        <a:off x="3693219" y="1414565"/>
        <a:ext cx="2594043" cy="741304"/>
      </dsp:txXfrm>
    </dsp:sp>
    <dsp:sp modelId="{0EC05D31-8792-45DB-893B-CDB490FD7640}">
      <dsp:nvSpPr>
        <dsp:cNvPr id="0" name=""/>
        <dsp:cNvSpPr/>
      </dsp:nvSpPr>
      <dsp:spPr>
        <a:xfrm>
          <a:off x="339106" y="1587611"/>
          <a:ext cx="2829650" cy="821510"/>
        </a:xfrm>
        <a:prstGeom prst="roundRect">
          <a:avLst/>
        </a:prstGeom>
        <a:solidFill>
          <a:schemeClr val="accent1">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Πίστη στο ένστικτο, όχι στη λογική </a:t>
          </a:r>
          <a:endParaRPr lang="en-US" sz="2200" kern="1200" dirty="0"/>
        </a:p>
      </dsp:txBody>
      <dsp:txXfrm>
        <a:off x="379209" y="1627714"/>
        <a:ext cx="2749444" cy="741304"/>
      </dsp:txXfrm>
    </dsp:sp>
    <dsp:sp modelId="{6481BE01-8D2F-46E0-A866-9BF27AD4EBA6}">
      <dsp:nvSpPr>
        <dsp:cNvPr id="0" name=""/>
        <dsp:cNvSpPr/>
      </dsp:nvSpPr>
      <dsp:spPr>
        <a:xfrm>
          <a:off x="3265885" y="2413624"/>
          <a:ext cx="2674249" cy="82151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Στοργική και φιλεύσπλαχνη</a:t>
          </a:r>
          <a:endParaRPr lang="en-US" sz="2200" kern="1200" dirty="0"/>
        </a:p>
      </dsp:txBody>
      <dsp:txXfrm>
        <a:off x="3305988" y="2453727"/>
        <a:ext cx="2594043" cy="741304"/>
      </dsp:txXfrm>
    </dsp:sp>
    <dsp:sp modelId="{B6FAFBE7-449E-448B-B05F-DCE24BF1B86C}">
      <dsp:nvSpPr>
        <dsp:cNvPr id="0" name=""/>
        <dsp:cNvSpPr/>
      </dsp:nvSpPr>
      <dsp:spPr>
        <a:xfrm>
          <a:off x="566992" y="4737011"/>
          <a:ext cx="2951598" cy="935305"/>
        </a:xfrm>
        <a:prstGeom prst="round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«άστατη» και «φιλάρεσκη» (σελ. 318)</a:t>
          </a:r>
          <a:endParaRPr lang="en-US" sz="2200" kern="1200" dirty="0"/>
        </a:p>
      </dsp:txBody>
      <dsp:txXfrm>
        <a:off x="612650" y="4782669"/>
        <a:ext cx="2860282" cy="843989"/>
      </dsp:txXfrm>
    </dsp:sp>
    <dsp:sp modelId="{8E6D2A41-DFFB-4A14-B300-F315E5D9AD2B}">
      <dsp:nvSpPr>
        <dsp:cNvPr id="0" name=""/>
        <dsp:cNvSpPr/>
      </dsp:nvSpPr>
      <dsp:spPr>
        <a:xfrm>
          <a:off x="3883449" y="4371718"/>
          <a:ext cx="2909877" cy="82151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«χαριτωμένη»  (σελ.85)</a:t>
          </a:r>
          <a:endParaRPr lang="en-US" sz="2200" kern="1200" dirty="0"/>
        </a:p>
      </dsp:txBody>
      <dsp:txXfrm>
        <a:off x="3923552" y="4411821"/>
        <a:ext cx="2829671" cy="741304"/>
      </dsp:txXfrm>
    </dsp:sp>
    <dsp:sp modelId="{FACF6997-80F9-4F84-80BB-9F9BBD3CF0F4}">
      <dsp:nvSpPr>
        <dsp:cNvPr id="0" name=""/>
        <dsp:cNvSpPr/>
      </dsp:nvSpPr>
      <dsp:spPr>
        <a:xfrm>
          <a:off x="472817" y="3403987"/>
          <a:ext cx="3530061" cy="920510"/>
        </a:xfrm>
        <a:prstGeom prst="roundRect">
          <a:avLst/>
        </a:prstGeom>
        <a:solidFill>
          <a:schemeClr val="accent2">
            <a:lumMod val="75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Ανεπηρέαστη από κοινωνικές, φυλετικές και ταξικές διακρίσεις</a:t>
          </a:r>
          <a:endParaRPr lang="en-US" sz="2200" kern="1200" dirty="0"/>
        </a:p>
      </dsp:txBody>
      <dsp:txXfrm>
        <a:off x="517753" y="3448923"/>
        <a:ext cx="3440189" cy="8306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BBD36-56DA-4D1D-ACEE-90180D033634}">
      <dsp:nvSpPr>
        <dsp:cNvPr id="0" name=""/>
        <dsp:cNvSpPr/>
      </dsp:nvSpPr>
      <dsp:spPr>
        <a:xfrm>
          <a:off x="-134935" y="79973"/>
          <a:ext cx="10031711" cy="234749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endParaRPr lang="en-US" sz="6500" kern="1200" dirty="0"/>
        </a:p>
      </dsp:txBody>
      <dsp:txXfrm>
        <a:off x="-66179" y="148729"/>
        <a:ext cx="7145426" cy="2209984"/>
      </dsp:txXfrm>
    </dsp:sp>
    <dsp:sp modelId="{8699C10E-6DC5-4BBF-9D7A-BA76D82C338A}">
      <dsp:nvSpPr>
        <dsp:cNvPr id="0" name=""/>
        <dsp:cNvSpPr/>
      </dsp:nvSpPr>
      <dsp:spPr>
        <a:xfrm>
          <a:off x="5026635" y="3512746"/>
          <a:ext cx="5438603" cy="215340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endParaRPr lang="en-US" sz="2200" kern="1200" dirty="0"/>
        </a:p>
      </dsp:txBody>
      <dsp:txXfrm>
        <a:off x="5089706" y="3575817"/>
        <a:ext cx="3359225" cy="2027265"/>
      </dsp:txXfrm>
    </dsp:sp>
    <dsp:sp modelId="{3190F46C-4F53-4B00-B2E7-D2E065FADF1C}">
      <dsp:nvSpPr>
        <dsp:cNvPr id="0" name=""/>
        <dsp:cNvSpPr/>
      </dsp:nvSpPr>
      <dsp:spPr>
        <a:xfrm>
          <a:off x="6933423" y="2029560"/>
          <a:ext cx="1657350" cy="1657350"/>
        </a:xfrm>
        <a:prstGeom prst="downArrow">
          <a:avLst>
            <a:gd name="adj1" fmla="val 55000"/>
            <a:gd name="adj2" fmla="val 45000"/>
          </a:avLst>
        </a:prstGeom>
        <a:solidFill>
          <a:schemeClr val="accent2">
            <a:lumMod val="60000"/>
            <a:lumOff val="40000"/>
            <a:alpha val="9000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l-GR" sz="3600" kern="1200"/>
        </a:p>
      </dsp:txBody>
      <dsp:txXfrm>
        <a:off x="7306327" y="2029560"/>
        <a:ext cx="911542" cy="1247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4BB30-2D73-4721-BEE7-65FEEDCBE657}">
      <dsp:nvSpPr>
        <dsp:cNvPr id="0" name=""/>
        <dsp:cNvSpPr/>
      </dsp:nvSpPr>
      <dsp:spPr>
        <a:xfrm>
          <a:off x="1878" y="1520"/>
          <a:ext cx="3847364" cy="586551"/>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«Στερημένη» (σελ. 16)</a:t>
          </a:r>
          <a:endParaRPr lang="en-US" sz="2200" kern="1200" dirty="0"/>
        </a:p>
      </dsp:txBody>
      <dsp:txXfrm>
        <a:off x="30511" y="30153"/>
        <a:ext cx="3790098" cy="529285"/>
      </dsp:txXfrm>
    </dsp:sp>
    <dsp:sp modelId="{FF5AC47F-B463-44D2-A88A-AC3CF1CD3576}">
      <dsp:nvSpPr>
        <dsp:cNvPr id="0" name=""/>
        <dsp:cNvSpPr/>
      </dsp:nvSpPr>
      <dsp:spPr>
        <a:xfrm>
          <a:off x="1878" y="619701"/>
          <a:ext cx="3847364" cy="464099"/>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«Χήρα» (σελ.17)</a:t>
          </a:r>
          <a:endParaRPr lang="en-US" sz="2200" kern="1200" dirty="0"/>
        </a:p>
      </dsp:txBody>
      <dsp:txXfrm>
        <a:off x="24533" y="642356"/>
        <a:ext cx="3802054" cy="418789"/>
      </dsp:txXfrm>
    </dsp:sp>
    <dsp:sp modelId="{D657B5C5-C50C-44E8-B589-7CE1082851D9}">
      <dsp:nvSpPr>
        <dsp:cNvPr id="0" name=""/>
        <dsp:cNvSpPr/>
      </dsp:nvSpPr>
      <dsp:spPr>
        <a:xfrm>
          <a:off x="1878" y="1115430"/>
          <a:ext cx="3847364" cy="632598"/>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Μητέρα</a:t>
          </a:r>
          <a:endParaRPr lang="en-US" sz="2200" kern="1200" dirty="0"/>
        </a:p>
      </dsp:txBody>
      <dsp:txXfrm>
        <a:off x="32759" y="1146311"/>
        <a:ext cx="3785602" cy="570836"/>
      </dsp:txXfrm>
    </dsp:sp>
    <dsp:sp modelId="{FA8D8B21-B6DC-4C15-A57C-3484B7C95C46}">
      <dsp:nvSpPr>
        <dsp:cNvPr id="0" name=""/>
        <dsp:cNvSpPr/>
      </dsp:nvSpPr>
      <dsp:spPr>
        <a:xfrm>
          <a:off x="1878" y="1779659"/>
          <a:ext cx="3847364" cy="632598"/>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«Γερμανίδα Εβραία» (σελ.17) </a:t>
          </a:r>
          <a:endParaRPr lang="en-US" sz="2200" kern="1200" dirty="0"/>
        </a:p>
      </dsp:txBody>
      <dsp:txXfrm>
        <a:off x="32759" y="1810540"/>
        <a:ext cx="3785602" cy="570836"/>
      </dsp:txXfrm>
    </dsp:sp>
    <dsp:sp modelId="{C7972101-B56C-4178-B5ED-5930AC64CCBC}">
      <dsp:nvSpPr>
        <dsp:cNvPr id="0" name=""/>
        <dsp:cNvSpPr/>
      </dsp:nvSpPr>
      <dsp:spPr>
        <a:xfrm>
          <a:off x="1878" y="2443887"/>
          <a:ext cx="3847364" cy="632598"/>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«Ευγενική καταγωγή» (σελ. 34)</a:t>
          </a:r>
          <a:endParaRPr lang="en-US" sz="2200" kern="1200" dirty="0"/>
        </a:p>
      </dsp:txBody>
      <dsp:txXfrm>
        <a:off x="32759" y="2474768"/>
        <a:ext cx="3785602" cy="570836"/>
      </dsp:txXfrm>
    </dsp:sp>
    <dsp:sp modelId="{58D0D9DD-BB51-4671-949A-CC024BC1D729}">
      <dsp:nvSpPr>
        <dsp:cNvPr id="0" name=""/>
        <dsp:cNvSpPr/>
      </dsp:nvSpPr>
      <dsp:spPr>
        <a:xfrm>
          <a:off x="1878" y="3108115"/>
          <a:ext cx="3847364" cy="632598"/>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«Μετανάστρια στην Ιερουσαλήμ» (σελ. 242) </a:t>
          </a:r>
          <a:endParaRPr lang="en-US" sz="2200" kern="1200" dirty="0"/>
        </a:p>
      </dsp:txBody>
      <dsp:txXfrm>
        <a:off x="32759" y="3138996"/>
        <a:ext cx="3785602" cy="570836"/>
      </dsp:txXfrm>
    </dsp:sp>
    <dsp:sp modelId="{AE297B70-9432-4FD7-852E-62FD602984AC}">
      <dsp:nvSpPr>
        <dsp:cNvPr id="0" name=""/>
        <dsp:cNvSpPr/>
      </dsp:nvSpPr>
      <dsp:spPr>
        <a:xfrm>
          <a:off x="1878" y="3772344"/>
          <a:ext cx="3847364" cy="632598"/>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Ζήλια απέναντι σε γυναίκες με έκδηλη σεξουαλικότητα</a:t>
          </a:r>
          <a:endParaRPr lang="en-US" sz="2200" kern="1200" dirty="0"/>
        </a:p>
      </dsp:txBody>
      <dsp:txXfrm>
        <a:off x="32759" y="3803225"/>
        <a:ext cx="3785602" cy="570836"/>
      </dsp:txXfrm>
    </dsp:sp>
    <dsp:sp modelId="{A94AF7E1-DA08-49E6-9EA7-28538F39C9C4}">
      <dsp:nvSpPr>
        <dsp:cNvPr id="0" name=""/>
        <dsp:cNvSpPr/>
      </dsp:nvSpPr>
      <dsp:spPr>
        <a:xfrm>
          <a:off x="1878" y="4436572"/>
          <a:ext cx="3847364" cy="632598"/>
        </a:xfrm>
        <a:prstGeom prst="roundRect">
          <a:avLst/>
        </a:prstGeom>
        <a:solidFill>
          <a:srgbClr val="94BA3F"/>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a:t>«</a:t>
          </a:r>
          <a:r>
            <a:rPr lang="el-GR" sz="2200" kern="1200" dirty="0" err="1"/>
            <a:t>Απατημένη</a:t>
          </a:r>
          <a:r>
            <a:rPr lang="el-GR" sz="2200" kern="1200" dirty="0"/>
            <a:t>» (σελ. 36)</a:t>
          </a:r>
          <a:r>
            <a:rPr lang="el-GR" sz="3300" kern="1200" dirty="0"/>
            <a:t> </a:t>
          </a:r>
          <a:endParaRPr lang="en-US" sz="3300" kern="1200" dirty="0"/>
        </a:p>
      </dsp:txBody>
      <dsp:txXfrm>
        <a:off x="32759" y="4467453"/>
        <a:ext cx="3785602" cy="5708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5ACF3-4B03-4F26-97C3-FA3C49767561}">
      <dsp:nvSpPr>
        <dsp:cNvPr id="0" name=""/>
        <dsp:cNvSpPr/>
      </dsp:nvSpPr>
      <dsp:spPr>
        <a:xfrm>
          <a:off x="0" y="0"/>
          <a:ext cx="6628804" cy="8494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a:t>Μαλλιά: «Μπερδεμένο χρώμα καρότου και άχυρου» (σελ. 16)</a:t>
          </a:r>
          <a:endParaRPr lang="en-US" sz="2200" kern="1200" dirty="0"/>
        </a:p>
      </dsp:txBody>
      <dsp:txXfrm>
        <a:off x="41465" y="41465"/>
        <a:ext cx="6545874" cy="766490"/>
      </dsp:txXfrm>
    </dsp:sp>
    <dsp:sp modelId="{331D98DD-7909-47E2-88D2-00F93985D245}">
      <dsp:nvSpPr>
        <dsp:cNvPr id="0" name=""/>
        <dsp:cNvSpPr/>
      </dsp:nvSpPr>
      <dsp:spPr>
        <a:xfrm>
          <a:off x="0" y="928896"/>
          <a:ext cx="6628804" cy="849420"/>
        </a:xfrm>
        <a:prstGeom prst="roundRect">
          <a:avLst/>
        </a:prstGeom>
        <a:gradFill rotWithShape="0">
          <a:gsLst>
            <a:gs pos="0">
              <a:schemeClr val="accent2">
                <a:hueOff val="-220674"/>
                <a:satOff val="1055"/>
                <a:lumOff val="1471"/>
                <a:alphaOff val="0"/>
                <a:tint val="96000"/>
                <a:lumMod val="100000"/>
              </a:schemeClr>
            </a:gs>
            <a:gs pos="78000">
              <a:schemeClr val="accent2">
                <a:hueOff val="-220674"/>
                <a:satOff val="1055"/>
                <a:lumOff val="1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a:t>Μοιάζει με «καινούργια ταβανόσκουπα» (σελ.16)</a:t>
          </a:r>
          <a:endParaRPr lang="en-US" sz="2200" kern="1200" dirty="0"/>
        </a:p>
      </dsp:txBody>
      <dsp:txXfrm>
        <a:off x="41465" y="970361"/>
        <a:ext cx="6545874" cy="766490"/>
      </dsp:txXfrm>
    </dsp:sp>
    <dsp:sp modelId="{CFD61FB5-E3B6-48A8-96AD-4726DA726ED7}">
      <dsp:nvSpPr>
        <dsp:cNvPr id="0" name=""/>
        <dsp:cNvSpPr/>
      </dsp:nvSpPr>
      <dsp:spPr>
        <a:xfrm>
          <a:off x="0" y="1920925"/>
          <a:ext cx="6628804" cy="849420"/>
        </a:xfrm>
        <a:prstGeom prst="roundRect">
          <a:avLst/>
        </a:prstGeom>
        <a:gradFill rotWithShape="0">
          <a:gsLst>
            <a:gs pos="0">
              <a:schemeClr val="accent2">
                <a:hueOff val="-441348"/>
                <a:satOff val="2109"/>
                <a:lumOff val="2941"/>
                <a:alphaOff val="0"/>
                <a:tint val="96000"/>
                <a:lumMod val="100000"/>
              </a:schemeClr>
            </a:gs>
            <a:gs pos="78000">
              <a:schemeClr val="accent2">
                <a:hueOff val="-441348"/>
                <a:satOff val="2109"/>
                <a:lumOff val="294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a:t>«Μεσόκοπη κοκέτα» (σελ. 16)</a:t>
          </a:r>
          <a:endParaRPr lang="en-US" sz="2200" kern="1200" dirty="0"/>
        </a:p>
      </dsp:txBody>
      <dsp:txXfrm>
        <a:off x="41465" y="1962390"/>
        <a:ext cx="6545874" cy="766490"/>
      </dsp:txXfrm>
    </dsp:sp>
    <dsp:sp modelId="{833B682B-2E5C-4642-A5D0-59407CB2D9D5}">
      <dsp:nvSpPr>
        <dsp:cNvPr id="0" name=""/>
        <dsp:cNvSpPr/>
      </dsp:nvSpPr>
      <dsp:spPr>
        <a:xfrm>
          <a:off x="0" y="2843185"/>
          <a:ext cx="6628804" cy="849420"/>
        </a:xfrm>
        <a:prstGeom prst="roundRect">
          <a:avLst/>
        </a:prstGeom>
        <a:gradFill rotWithShape="0">
          <a:gsLst>
            <a:gs pos="0">
              <a:schemeClr val="accent2">
                <a:hueOff val="-662022"/>
                <a:satOff val="3164"/>
                <a:lumOff val="4412"/>
                <a:alphaOff val="0"/>
                <a:tint val="96000"/>
                <a:lumMod val="100000"/>
              </a:schemeClr>
            </a:gs>
            <a:gs pos="78000">
              <a:schemeClr val="accent2">
                <a:hueOff val="-662022"/>
                <a:satOff val="3164"/>
                <a:lumOff val="441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a:t>«Φορά μετάξι δαμασκηνό – ένα βασιλικό ύφασμα» (σελ. 16)</a:t>
          </a:r>
          <a:endParaRPr lang="en-US" sz="2200" kern="1200" dirty="0"/>
        </a:p>
      </dsp:txBody>
      <dsp:txXfrm>
        <a:off x="41465" y="2884650"/>
        <a:ext cx="6545874" cy="766490"/>
      </dsp:txXfrm>
    </dsp:sp>
    <dsp:sp modelId="{70927FE2-4C77-4E70-A65E-97297DDE2680}">
      <dsp:nvSpPr>
        <dsp:cNvPr id="0" name=""/>
        <dsp:cNvSpPr/>
      </dsp:nvSpPr>
      <dsp:spPr>
        <a:xfrm>
          <a:off x="0" y="3850504"/>
          <a:ext cx="6628804" cy="849420"/>
        </a:xfrm>
        <a:prstGeom prst="roundRect">
          <a:avLst/>
        </a:prstGeom>
        <a:gradFill rotWithShape="0">
          <a:gsLst>
            <a:gs pos="0">
              <a:schemeClr val="accent2">
                <a:hueOff val="-882696"/>
                <a:satOff val="4218"/>
                <a:lumOff val="5883"/>
                <a:alphaOff val="0"/>
                <a:tint val="96000"/>
                <a:lumMod val="100000"/>
              </a:schemeClr>
            </a:gs>
            <a:gs pos="78000">
              <a:schemeClr val="accent2">
                <a:hueOff val="-882696"/>
                <a:satOff val="4218"/>
                <a:lumOff val="588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a:t>«Ετούτη η αίγα» (σελ. 31)</a:t>
          </a:r>
          <a:endParaRPr lang="en-US" sz="2200" kern="1200" dirty="0"/>
        </a:p>
      </dsp:txBody>
      <dsp:txXfrm>
        <a:off x="41465" y="3891969"/>
        <a:ext cx="6545874" cy="76649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641194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524058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117963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041842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831949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24005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073293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4534191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F5661D-6934-4B32-B92C-470368BF1EC6}"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900" b="0" i="0" u="none" strike="noStrike" kern="1200" cap="none" spc="0" normalizeH="0" baseline="0" noProof="0" smtClean="0">
                <a:ln>
                  <a:noFill/>
                </a:ln>
                <a:solidFill>
                  <a:srgbClr val="A5300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A5300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93023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3284890-85D2-4D7B-8EF5-15A9C1DB8F42}"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900" b="0" i="0" u="none" strike="noStrike" kern="1200" cap="none" spc="0" normalizeH="0" baseline="0" noProof="0" smtClean="0">
                <a:ln>
                  <a:noFill/>
                </a:ln>
                <a:solidFill>
                  <a:srgbClr val="A5300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A5300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944609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4E7D1B-D673-4CF6-8672-009D42ABD2A0}"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900" b="0" i="0" u="none" strike="noStrike" kern="1200" cap="none" spc="0" normalizeH="0" baseline="0" noProof="0" smtClean="0">
                <a:ln>
                  <a:noFill/>
                </a:ln>
                <a:solidFill>
                  <a:srgbClr val="A5300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A5300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332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76142856"/>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6C6E7B2-F4AB-4F4A-A3FB-9E657B6DEC86}" type="datetimeFigureOut">
              <a:rPr kumimoji="0" lang="el-G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7/4/2020</a:t>
            </a:fld>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8042FA0-812E-4E2B-ADD4-70836514D648}" type="slidenum">
              <a:rPr kumimoji="0" lang="el-GR" sz="900" b="0" i="0" u="none" strike="noStrike" kern="1200" cap="none" spc="0" normalizeH="0" baseline="0" noProof="0" smtClean="0">
                <a:ln>
                  <a:noFill/>
                </a:ln>
                <a:solidFill>
                  <a:srgbClr val="549E39"/>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l-GR" sz="900" b="0" i="0" u="none" strike="noStrike" kern="1200" cap="none" spc="0" normalizeH="0" baseline="0" noProof="0">
              <a:ln>
                <a:noFill/>
              </a:ln>
              <a:solidFill>
                <a:srgbClr val="549E39"/>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23658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6C6E7B2-F4AB-4F4A-A3FB-9E657B6DEC86}" type="datetimeFigureOut">
              <a:rPr kumimoji="0" lang="el-G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7/4/2020</a:t>
            </a:fld>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8042FA0-812E-4E2B-ADD4-70836514D648}" type="slidenum">
              <a:rPr kumimoji="0" lang="el-GR" sz="900" b="0" i="0" u="none" strike="noStrike" kern="1200" cap="none" spc="0" normalizeH="0" baseline="0" noProof="0" smtClean="0">
                <a:ln>
                  <a:noFill/>
                </a:ln>
                <a:solidFill>
                  <a:srgbClr val="549E39"/>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l-GR" sz="900" b="0" i="0" u="none" strike="noStrike" kern="1200" cap="none" spc="0" normalizeH="0" baseline="0" noProof="0">
              <a:ln>
                <a:noFill/>
              </a:ln>
              <a:solidFill>
                <a:srgbClr val="549E39"/>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851630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2B1CE70-3003-4720-8FB3-3CA58FAA836E}" type="datetimeFigureOut">
              <a:rPr kumimoji="0" lang="el-G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7/4/2020</a:t>
            </a:fld>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04362E2-93FE-49C6-BB47-D17ABB231B9A}" type="slidenum">
              <a:rPr kumimoji="0" lang="el-G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l-G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384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2B1CE70-3003-4720-8FB3-3CA58FAA836E}" type="datetimeFigureOut">
              <a:rPr kumimoji="0" lang="el-G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7/4/2020</a:t>
            </a:fld>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04362E2-93FE-49C6-BB47-D17ABB231B9A}" type="slidenum">
              <a:rPr kumimoji="0" lang="el-G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l-G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51314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73ED0CC-082F-4160-86E5-0D6041F12778}" type="datetime1">
              <a:rPr lang="en-US" smtClean="0"/>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1545785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8313179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4/7/2020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01373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4/7/2020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983106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ED0CC-082F-4160-86E5-0D6041F12778}" type="datetime1">
              <a:rPr lang="en-US" smtClean="0"/>
              <a:t>4/7/2020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75473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73ED0CC-082F-4160-86E5-0D6041F12778}" type="datetime1">
              <a:rPr lang="en-US" smtClean="0"/>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8983662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4/7/2020</a:t>
            </a:fld>
            <a:endParaRPr lang="en-US" dirty="0"/>
          </a:p>
        </p:txBody>
      </p:sp>
    </p:spTree>
    <p:extLst>
      <p:ext uri="{BB962C8B-B14F-4D97-AF65-F5344CB8AC3E}">
        <p14:creationId xmlns:p14="http://schemas.microsoft.com/office/powerpoint/2010/main" val="394585845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64C608-40B1-4030-A28D-5B74BC98ADCE}" type="datetimeFigureOut">
              <a:rPr lang="en-US" smtClean="0"/>
              <a:t>4/7/2020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2369563"/>
      </p:ext>
    </p:extLst>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 id="2147484176" r:id="rId13"/>
    <p:sldLayoutId id="2147484177" r:id="rId14"/>
    <p:sldLayoutId id="2147484178" r:id="rId15"/>
    <p:sldLayoutId id="214748417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64C608-40B1-4030-A28D-5B74BC98ADCE}" type="datetimeFigureOut">
              <a:rPr lang="en-US" smtClean="0"/>
              <a:t>4/7/2020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3110904"/>
      </p:ext>
    </p:extLst>
  </p:cSld>
  <p:clrMap bg1="lt1" tx1="dk1" bg2="lt2" tx2="dk2" accent1="accent1" accent2="accent2" accent3="accent3" accent4="accent4" accent5="accent5" accent6="accent6" hlink="hlink" folHlink="folHlink"/>
  <p:sldLayoutIdLst>
    <p:sldLayoutId id="2147484181" r:id="rId1"/>
    <p:sldLayoutId id="2147484182" r:id="rId2"/>
    <p:sldLayoutId id="2147484183" r:id="rId3"/>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C6E7B2-F4AB-4F4A-A3FB-9E657B6DEC86}" type="datetimeFigureOut">
              <a:rPr lang="el-GR" smtClean="0"/>
              <a:t>7/4/2020</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8042FA0-812E-4E2B-ADD4-70836514D648}" type="slidenum">
              <a:rPr lang="el-GR" smtClean="0"/>
              <a:t>‹#›</a:t>
            </a:fld>
            <a:endParaRPr lang="el-GR"/>
          </a:p>
        </p:txBody>
      </p:sp>
    </p:spTree>
    <p:extLst>
      <p:ext uri="{BB962C8B-B14F-4D97-AF65-F5344CB8AC3E}">
        <p14:creationId xmlns:p14="http://schemas.microsoft.com/office/powerpoint/2010/main" val="1181109927"/>
      </p:ext>
    </p:extLst>
  </p:cSld>
  <p:clrMap bg1="lt1" tx1="dk1" bg2="lt2" tx2="dk2" accent1="accent1" accent2="accent2" accent3="accent3" accent4="accent4" accent5="accent5" accent6="accent6" hlink="hlink" folHlink="folHlink"/>
  <p:sldLayoutIdLst>
    <p:sldLayoutId id="2147484185" r:id="rId1"/>
    <p:sldLayoutId id="2147484186" r:id="rId2"/>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B1CE70-3003-4720-8FB3-3CA58FAA836E}" type="datetimeFigureOut">
              <a:rPr lang="el-GR" smtClean="0"/>
              <a:t>7/4/2020</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04362E2-93FE-49C6-BB47-D17ABB231B9A}" type="slidenum">
              <a:rPr lang="el-GR" smtClean="0"/>
              <a:t>‹#›</a:t>
            </a:fld>
            <a:endParaRPr lang="el-GR"/>
          </a:p>
        </p:txBody>
      </p:sp>
    </p:spTree>
    <p:extLst>
      <p:ext uri="{BB962C8B-B14F-4D97-AF65-F5344CB8AC3E}">
        <p14:creationId xmlns:p14="http://schemas.microsoft.com/office/powerpoint/2010/main" val="518683603"/>
      </p:ext>
    </p:extLst>
  </p:cSld>
  <p:clrMap bg1="lt1" tx1="dk1" bg2="lt2" tx2="dk2" accent1="accent1" accent2="accent2" accent3="accent3" accent4="accent4" accent5="accent5" accent6="accent6" hlink="hlink" folHlink="folHlink"/>
  <p:sldLayoutIdLst>
    <p:sldLayoutId id="2147484188" r:id="rId1"/>
    <p:sldLayoutId id="2147484189" r:id="rId2"/>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jpg"/><Relationship Id="rId1" Type="http://schemas.openxmlformats.org/officeDocument/2006/relationships/slideLayout" Target="../slideLayouts/slideLayout2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4">
            <a:extLst>
              <a:ext uri="{FF2B5EF4-FFF2-40B4-BE49-F238E27FC236}">
                <a16:creationId xmlns:a16="http://schemas.microsoft.com/office/drawing/2014/main" xmlns="" id="{2783C067-F8BF-4755-B516-8A0CD74C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9" name="Isosceles Triangle 16">
            <a:extLst>
              <a:ext uri="{FF2B5EF4-FFF2-40B4-BE49-F238E27FC236}">
                <a16:creationId xmlns:a16="http://schemas.microsoft.com/office/drawing/2014/main" xmlns="" id="{2ED796EC-E7FF-46DB-B912-FB08BF12AA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549A2DAB-B431-487D-95AD-BB0FECB49E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xmlns="" id="{0819F787-32B4-46A8-BC57-C6571BCEE2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xmlns="" id="{C5ECDEE1-7093-418F-9CF5-24EEB115C1C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xmlns="" id="{045062AF-EB11-4651-BC4A-4DA21768DE8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Υπότιτλος 2">
            <a:extLst>
              <a:ext uri="{FF2B5EF4-FFF2-40B4-BE49-F238E27FC236}">
                <a16:creationId xmlns:a16="http://schemas.microsoft.com/office/drawing/2014/main" xmlns="" id="{AF3096A3-1330-4851-BE30-ADF1EBBBD688}"/>
              </a:ext>
            </a:extLst>
          </p:cNvPr>
          <p:cNvSpPr>
            <a:spLocks noGrp="1"/>
          </p:cNvSpPr>
          <p:nvPr>
            <p:ph type="subTitle" idx="1"/>
          </p:nvPr>
        </p:nvSpPr>
        <p:spPr>
          <a:xfrm>
            <a:off x="1804639" y="3777559"/>
            <a:ext cx="7766936" cy="1096899"/>
          </a:xfrm>
        </p:spPr>
        <p:txBody>
          <a:bodyPr vert="horz" lIns="91440" tIns="45720" rIns="91440" bIns="45720" rtlCol="0" anchor="t">
            <a:normAutofit/>
          </a:bodyPr>
          <a:lstStyle/>
          <a:p>
            <a:pPr algn="ctr"/>
            <a:r>
              <a:rPr lang="en-US" sz="2500" dirty="0"/>
              <a:t>Η</a:t>
            </a:r>
            <a:r>
              <a:rPr lang="el-GR" sz="2500" dirty="0"/>
              <a:t> παρουσίαση</a:t>
            </a:r>
            <a:r>
              <a:rPr lang="en-US" sz="2500" dirty="0">
                <a:solidFill>
                  <a:srgbClr val="FF0000"/>
                </a:solidFill>
              </a:rPr>
              <a:t> </a:t>
            </a:r>
            <a:r>
              <a:rPr lang="en-US" sz="2500" dirty="0"/>
              <a:t>των πρωταγωνιστών</a:t>
            </a:r>
          </a:p>
        </p:txBody>
      </p:sp>
      <p:sp>
        <p:nvSpPr>
          <p:cNvPr id="10" name="TextBox 9">
            <a:extLst>
              <a:ext uri="{FF2B5EF4-FFF2-40B4-BE49-F238E27FC236}">
                <a16:creationId xmlns:a16="http://schemas.microsoft.com/office/drawing/2014/main" xmlns="" id="{3C1827AA-32F3-4B33-876F-923D66B7BCE6}"/>
              </a:ext>
            </a:extLst>
          </p:cNvPr>
          <p:cNvSpPr txBox="1"/>
          <p:nvPr/>
        </p:nvSpPr>
        <p:spPr>
          <a:xfrm>
            <a:off x="685024" y="1710268"/>
            <a:ext cx="10006167" cy="2067291"/>
          </a:xfrm>
          <a:prstGeom prst="rect">
            <a:avLst/>
          </a:prstGeom>
        </p:spPr>
        <p:txBody>
          <a:bodyPr vert="horz" lIns="91440" tIns="45720" rIns="91440" bIns="45720" rtlCol="0" anchor="b">
            <a:normAutofit/>
          </a:bodyPr>
          <a:lstStyle/>
          <a:p>
            <a:pPr marL="0" marR="0" lvl="0" indent="0" algn="ctr" defTabSz="457200" rtl="0" eaLnBrk="1" fontAlgn="auto" latinLnBrk="0" hangingPunct="1">
              <a:lnSpc>
                <a:spcPct val="100000"/>
              </a:lnSpc>
              <a:spcBef>
                <a:spcPct val="0"/>
              </a:spcBef>
              <a:spcAft>
                <a:spcPts val="600"/>
              </a:spcAft>
              <a:buClrTx/>
              <a:buSzTx/>
              <a:buFontTx/>
              <a:buNone/>
              <a:tabLst/>
              <a:defRPr/>
            </a:pPr>
            <a:r>
              <a:rPr kumimoji="0" lang="en-US" sz="5000" b="0" i="0" u="none" strike="noStrike" kern="1200" cap="none" spc="0" normalizeH="0" baseline="0" noProof="0" dirty="0">
                <a:ln>
                  <a:noFill/>
                </a:ln>
                <a:solidFill>
                  <a:srgbClr val="F0A22E"/>
                </a:solidFill>
                <a:effectLst/>
                <a:uLnTx/>
                <a:uFillTx/>
                <a:latin typeface="Trebuchet MS" panose="020B0603020202020204"/>
                <a:ea typeface="+mn-ea"/>
                <a:cs typeface="+mn-cs"/>
              </a:rPr>
              <a:t>Η </a:t>
            </a:r>
            <a:r>
              <a:rPr kumimoji="0" lang="en-US" sz="5000" b="0" i="1" u="none" strike="noStrike" kern="1200" cap="none" spc="0" normalizeH="0" baseline="0" noProof="0" dirty="0" err="1">
                <a:ln>
                  <a:noFill/>
                </a:ln>
                <a:solidFill>
                  <a:srgbClr val="F0A22E"/>
                </a:solidFill>
                <a:effectLst/>
                <a:uLnTx/>
                <a:uFillTx/>
                <a:latin typeface="Trebuchet MS" panose="020B0603020202020204"/>
                <a:ea typeface="+mn-ea"/>
                <a:cs typeface="+mn-cs"/>
              </a:rPr>
              <a:t>Λέσχη</a:t>
            </a:r>
            <a:r>
              <a:rPr kumimoji="0" lang="en-US" sz="5000" b="0" i="0" u="none" strike="noStrike" kern="1200" cap="none" spc="0" normalizeH="0" baseline="0" noProof="0" dirty="0">
                <a:ln>
                  <a:noFill/>
                </a:ln>
                <a:solidFill>
                  <a:srgbClr val="F0A22E"/>
                </a:solidFill>
                <a:effectLst/>
                <a:uLnTx/>
                <a:uFillTx/>
                <a:latin typeface="Trebuchet MS" panose="020B0603020202020204"/>
                <a:ea typeface="+mn-ea"/>
                <a:cs typeface="+mn-cs"/>
              </a:rPr>
              <a:t> </a:t>
            </a:r>
            <a:r>
              <a:rPr kumimoji="0" lang="en-US" sz="5000" b="0" i="0" u="none" strike="noStrike" kern="1200" cap="none" spc="0" normalizeH="0" baseline="0" noProof="0" dirty="0" err="1">
                <a:ln>
                  <a:noFill/>
                </a:ln>
                <a:solidFill>
                  <a:srgbClr val="F0A22E"/>
                </a:solidFill>
                <a:effectLst/>
                <a:uLnTx/>
                <a:uFillTx/>
                <a:latin typeface="Trebuchet MS" panose="020B0603020202020204"/>
                <a:ea typeface="+mn-ea"/>
                <a:cs typeface="+mn-cs"/>
              </a:rPr>
              <a:t>του</a:t>
            </a:r>
            <a:r>
              <a:rPr kumimoji="0" lang="en-US" sz="5000" b="0" i="0" u="none" strike="noStrike" kern="1200" cap="none" spc="0" normalizeH="0" baseline="0" noProof="0" dirty="0">
                <a:ln>
                  <a:noFill/>
                </a:ln>
                <a:solidFill>
                  <a:srgbClr val="F0A22E"/>
                </a:solidFill>
                <a:effectLst/>
                <a:uLnTx/>
                <a:uFillTx/>
                <a:latin typeface="Trebuchet MS" panose="020B0603020202020204"/>
                <a:ea typeface="+mn-ea"/>
                <a:cs typeface="+mn-cs"/>
              </a:rPr>
              <a:t> π</a:t>
            </a:r>
            <a:r>
              <a:rPr kumimoji="0" lang="en-US" sz="5000" b="0" i="0" u="none" strike="noStrike" kern="1200" cap="none" spc="0" normalizeH="0" baseline="0" noProof="0" dirty="0" err="1">
                <a:ln>
                  <a:noFill/>
                </a:ln>
                <a:solidFill>
                  <a:srgbClr val="F0A22E"/>
                </a:solidFill>
                <a:effectLst/>
                <a:uLnTx/>
                <a:uFillTx/>
                <a:latin typeface="Trebuchet MS" panose="020B0603020202020204"/>
                <a:ea typeface="+mn-ea"/>
                <a:cs typeface="+mn-cs"/>
              </a:rPr>
              <a:t>ολέμου</a:t>
            </a:r>
            <a:r>
              <a:rPr kumimoji="0" lang="en-US" sz="5000" b="0" i="0" u="none" strike="noStrike" kern="1200" cap="none" spc="0" normalizeH="0" baseline="0" noProof="0" dirty="0">
                <a:ln>
                  <a:noFill/>
                </a:ln>
                <a:solidFill>
                  <a:srgbClr val="F0A22E"/>
                </a:solidFill>
                <a:effectLst/>
                <a:uLnTx/>
                <a:uFillTx/>
                <a:latin typeface="Trebuchet MS" panose="020B0603020202020204"/>
                <a:ea typeface="+mn-ea"/>
                <a:cs typeface="+mn-cs"/>
              </a:rPr>
              <a:t> και </a:t>
            </a:r>
            <a:r>
              <a:rPr kumimoji="0" lang="en-US" sz="5000" b="0" i="0" u="none" strike="noStrike" kern="1200" cap="none" spc="0" normalizeH="0" baseline="0" noProof="0" dirty="0" err="1">
                <a:ln>
                  <a:noFill/>
                </a:ln>
                <a:solidFill>
                  <a:srgbClr val="F0A22E"/>
                </a:solidFill>
                <a:effectLst/>
                <a:uLnTx/>
                <a:uFillTx/>
                <a:latin typeface="Trebuchet MS" panose="020B0603020202020204"/>
                <a:ea typeface="+mn-ea"/>
                <a:cs typeface="+mn-cs"/>
              </a:rPr>
              <a:t>του</a:t>
            </a:r>
            <a:r>
              <a:rPr kumimoji="0" lang="en-US" sz="5000" b="0" i="0" u="none" strike="noStrike" kern="1200" cap="none" spc="0" normalizeH="0" baseline="0" noProof="0" dirty="0">
                <a:ln>
                  <a:noFill/>
                </a:ln>
                <a:solidFill>
                  <a:srgbClr val="F0A22E"/>
                </a:solidFill>
                <a:effectLst/>
                <a:uLnTx/>
                <a:uFillTx/>
                <a:latin typeface="Trebuchet MS" panose="020B0603020202020204"/>
                <a:ea typeface="+mn-ea"/>
                <a:cs typeface="+mn-cs"/>
              </a:rPr>
              <a:t> </a:t>
            </a:r>
            <a:r>
              <a:rPr kumimoji="0" lang="en-US" sz="5000" b="0" i="0" u="none" strike="noStrike" kern="1200" cap="none" spc="0" normalizeH="0" baseline="0" noProof="0" dirty="0" err="1">
                <a:ln>
                  <a:noFill/>
                </a:ln>
                <a:solidFill>
                  <a:srgbClr val="F0A22E"/>
                </a:solidFill>
                <a:effectLst/>
                <a:uLnTx/>
                <a:uFillTx/>
                <a:latin typeface="Trebuchet MS" panose="020B0603020202020204"/>
                <a:ea typeface="+mn-ea"/>
                <a:cs typeface="+mn-cs"/>
              </a:rPr>
              <a:t>έρωτ</a:t>
            </a:r>
            <a:r>
              <a:rPr kumimoji="0" lang="en-US" sz="5000" b="0" i="0" u="none" strike="noStrike" kern="1200" cap="none" spc="0" normalizeH="0" baseline="0" noProof="0" dirty="0">
                <a:ln>
                  <a:noFill/>
                </a:ln>
                <a:solidFill>
                  <a:srgbClr val="F0A22E"/>
                </a:solidFill>
                <a:effectLst/>
                <a:uLnTx/>
                <a:uFillTx/>
                <a:latin typeface="Trebuchet MS" panose="020B0603020202020204"/>
                <a:ea typeface="+mn-ea"/>
                <a:cs typeface="+mn-cs"/>
              </a:rPr>
              <a:t>α</a:t>
            </a:r>
          </a:p>
        </p:txBody>
      </p:sp>
      <p:sp>
        <p:nvSpPr>
          <p:cNvPr id="11" name="TextBox 10">
            <a:extLst>
              <a:ext uri="{FF2B5EF4-FFF2-40B4-BE49-F238E27FC236}">
                <a16:creationId xmlns:a16="http://schemas.microsoft.com/office/drawing/2014/main" xmlns="" id="{57423B95-21C4-4B41-B31A-9C200BA6CF79}"/>
              </a:ext>
            </a:extLst>
          </p:cNvPr>
          <p:cNvSpPr txBox="1"/>
          <p:nvPr/>
        </p:nvSpPr>
        <p:spPr>
          <a:xfrm>
            <a:off x="13458" y="5778925"/>
            <a:ext cx="6747428" cy="110799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rPr>
              <a:t>Εργασία στο μάθημα: Μεταπολεμική Πεζογραφία</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rPr>
              <a:t>Διδάσκουσα: κα. Γεωργία Γκότση</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rPr>
              <a:t>Εαρινό εξάμηνο 2020</a:t>
            </a:r>
          </a:p>
        </p:txBody>
      </p:sp>
      <p:sp>
        <p:nvSpPr>
          <p:cNvPr id="13" name="TextBox 12">
            <a:extLst>
              <a:ext uri="{FF2B5EF4-FFF2-40B4-BE49-F238E27FC236}">
                <a16:creationId xmlns:a16="http://schemas.microsoft.com/office/drawing/2014/main" xmlns="" id="{88426DAC-D2F4-4D20-A1BE-D8574FB0584E}"/>
              </a:ext>
            </a:extLst>
          </p:cNvPr>
          <p:cNvSpPr txBox="1"/>
          <p:nvPr/>
        </p:nvSpPr>
        <p:spPr>
          <a:xfrm>
            <a:off x="1133638" y="278698"/>
            <a:ext cx="2687037"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rPr>
              <a:t>Αδαμοπούλου </a:t>
            </a:r>
            <a:r>
              <a:rPr kumimoji="0" lang="el-GR" sz="2200" b="0" i="0" u="none" strike="noStrike" kern="1200" cap="none" spc="0" normalizeH="0" baseline="0" noProof="0" dirty="0" err="1">
                <a:ln>
                  <a:noFill/>
                </a:ln>
                <a:solidFill>
                  <a:srgbClr val="F0A22E">
                    <a:lumMod val="75000"/>
                  </a:srgbClr>
                </a:solidFill>
                <a:effectLst/>
                <a:uLnTx/>
                <a:uFillTx/>
                <a:latin typeface="Trebuchet MS" panose="020B0603020202020204"/>
                <a:ea typeface="+mn-ea"/>
                <a:cs typeface="+mn-cs"/>
              </a:rPr>
              <a:t>Βίκη</a:t>
            </a:r>
            <a:endPar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endParaRPr>
          </a:p>
        </p:txBody>
      </p:sp>
      <p:sp>
        <p:nvSpPr>
          <p:cNvPr id="45" name="TextBox 44">
            <a:extLst>
              <a:ext uri="{FF2B5EF4-FFF2-40B4-BE49-F238E27FC236}">
                <a16:creationId xmlns:a16="http://schemas.microsoft.com/office/drawing/2014/main" xmlns="" id="{3961859D-3DB5-4447-B95F-1A589C35750A}"/>
              </a:ext>
            </a:extLst>
          </p:cNvPr>
          <p:cNvSpPr txBox="1"/>
          <p:nvPr/>
        </p:nvSpPr>
        <p:spPr>
          <a:xfrm>
            <a:off x="3474190" y="278697"/>
            <a:ext cx="4041913"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rPr>
              <a:t>Πυλαρινού Θεοδώρα</a:t>
            </a: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6" name="TextBox 45">
            <a:extLst>
              <a:ext uri="{FF2B5EF4-FFF2-40B4-BE49-F238E27FC236}">
                <a16:creationId xmlns:a16="http://schemas.microsoft.com/office/drawing/2014/main" xmlns="" id="{7BF8080A-25B2-4FB7-AA56-6F3B3B56011E}"/>
              </a:ext>
            </a:extLst>
          </p:cNvPr>
          <p:cNvSpPr txBox="1"/>
          <p:nvPr/>
        </p:nvSpPr>
        <p:spPr>
          <a:xfrm>
            <a:off x="7126356" y="283997"/>
            <a:ext cx="3008244"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F0A22E">
                    <a:lumMod val="75000"/>
                  </a:srgbClr>
                </a:solidFill>
                <a:effectLst/>
                <a:uLnTx/>
                <a:uFillTx/>
                <a:latin typeface="Trebuchet MS" panose="020B0603020202020204"/>
                <a:ea typeface="+mn-ea"/>
                <a:cs typeface="+mn-cs"/>
              </a:rPr>
              <a:t>Χαϊκάλη Αγγελική</a:t>
            </a:r>
            <a:endPar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999260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D6280969-F024-466D-A1DB-4F848C51DE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xmlns="" id="{63FDD802-E6D8-4979-A1B9-BA705AE4DA8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xmlns="" id="{BDE509DD-4B76-45F0-8144-02F1D7E1AE0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xmlns="" id="{FEAEFD53-0220-48B1-9EA8-3EAE151E84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xmlns="" id="{92E7FABD-916D-4FF9-B5F3-44E53AFD39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xmlns="" id="{826F9772-AEFE-4C6D-82B6-1207069B86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xmlns="" id="{ACFBF3A9-B76A-4B4B-B6D7-CA4651F5C9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xmlns="" id="{BF0FAA0A-B682-4A83-BDD8-BCE0AB41C2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xmlns="" id="{7874A013-E5E2-4AE1-8E93-029A2B41EB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4355329E-E608-4F7A-B4EF-8FEF07D755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xmlns="" id="{53D9BFDF-B250-44FF-9BD7-C204EFBFC1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Τίτλος 1">
            <a:extLst>
              <a:ext uri="{FF2B5EF4-FFF2-40B4-BE49-F238E27FC236}">
                <a16:creationId xmlns:a16="http://schemas.microsoft.com/office/drawing/2014/main" xmlns="" id="{0C17ACAA-0F70-4FCA-9B56-6E1B05E9B6F6}"/>
              </a:ext>
            </a:extLst>
          </p:cNvPr>
          <p:cNvSpPr>
            <a:spLocks noGrp="1"/>
          </p:cNvSpPr>
          <p:nvPr>
            <p:ph type="title"/>
          </p:nvPr>
        </p:nvSpPr>
        <p:spPr>
          <a:xfrm>
            <a:off x="216244" y="164994"/>
            <a:ext cx="8596668" cy="1014449"/>
          </a:xfrm>
        </p:spPr>
        <p:txBody>
          <a:bodyPr vert="horz" lIns="91440" tIns="45720" rIns="91440" bIns="45720" rtlCol="0" anchor="t">
            <a:normAutofit/>
          </a:bodyPr>
          <a:lstStyle/>
          <a:p>
            <a:r>
              <a:rPr lang="el-GR" sz="3000" b="1" dirty="0" smtClean="0">
                <a:solidFill>
                  <a:srgbClr val="2670A0"/>
                </a:solidFill>
              </a:rPr>
              <a:t>3) </a:t>
            </a:r>
            <a:r>
              <a:rPr lang="en-US" sz="3000" b="1" dirty="0" err="1" smtClean="0">
                <a:solidFill>
                  <a:srgbClr val="2670A0"/>
                </a:solidFill>
              </a:rPr>
              <a:t>Το</a:t>
            </a:r>
            <a:r>
              <a:rPr lang="en-US" sz="3000" b="1" dirty="0" smtClean="0">
                <a:solidFill>
                  <a:srgbClr val="2670A0"/>
                </a:solidFill>
              </a:rPr>
              <a:t> </a:t>
            </a:r>
            <a:r>
              <a:rPr lang="en-US" sz="3000" b="1" dirty="0" err="1">
                <a:solidFill>
                  <a:srgbClr val="2670A0"/>
                </a:solidFill>
              </a:rPr>
              <a:t>κόμμ</a:t>
            </a:r>
            <a:r>
              <a:rPr lang="en-US" sz="3000" b="1" dirty="0">
                <a:solidFill>
                  <a:srgbClr val="2670A0"/>
                </a:solidFill>
              </a:rPr>
              <a:t>α και η ιδεολογία του συγκροτούν την ταυτότητά </a:t>
            </a:r>
            <a:r>
              <a:rPr lang="en-US" sz="3000" b="1" dirty="0" smtClean="0">
                <a:solidFill>
                  <a:srgbClr val="2670A0"/>
                </a:solidFill>
              </a:rPr>
              <a:t>του</a:t>
            </a:r>
            <a:endParaRPr lang="en-US" sz="3000" b="1" dirty="0">
              <a:solidFill>
                <a:srgbClr val="2670A0"/>
              </a:solidFill>
            </a:endParaRPr>
          </a:p>
        </p:txBody>
      </p:sp>
      <p:sp>
        <p:nvSpPr>
          <p:cNvPr id="4" name="Θέση κειμένου 3">
            <a:extLst>
              <a:ext uri="{FF2B5EF4-FFF2-40B4-BE49-F238E27FC236}">
                <a16:creationId xmlns:a16="http://schemas.microsoft.com/office/drawing/2014/main" xmlns="" id="{374C2FB8-D273-489F-BA7E-EEF771A63C41}"/>
              </a:ext>
            </a:extLst>
          </p:cNvPr>
          <p:cNvSpPr>
            <a:spLocks noGrp="1"/>
          </p:cNvSpPr>
          <p:nvPr>
            <p:ph type="body" sz="half" idx="2"/>
          </p:nvPr>
        </p:nvSpPr>
        <p:spPr>
          <a:xfrm>
            <a:off x="3176" y="1179443"/>
            <a:ext cx="9022805" cy="5372206"/>
          </a:xfrm>
        </p:spPr>
        <p:txBody>
          <a:bodyPr vert="horz" lIns="91440" tIns="45720" rIns="91440" bIns="45720" rtlCol="0">
            <a:normAutofit/>
          </a:bodyPr>
          <a:lstStyle/>
          <a:p>
            <a:pPr marL="342900" indent="-342900">
              <a:lnSpc>
                <a:spcPct val="90000"/>
              </a:lnSpc>
              <a:buFont typeface="Wingdings 3" charset="2"/>
              <a:buChar char=""/>
            </a:pPr>
            <a:r>
              <a:rPr lang="el-GR" sz="2400" dirty="0" smtClean="0"/>
              <a:t>Ωριμάζοντας </a:t>
            </a:r>
            <a:r>
              <a:rPr lang="en-US" sz="2400" dirty="0" smtClean="0"/>
              <a:t>α</a:t>
            </a:r>
            <a:r>
              <a:rPr lang="en-US" sz="2400" dirty="0" err="1" smtClean="0"/>
              <a:t>ισθάνετ</a:t>
            </a:r>
            <a:r>
              <a:rPr lang="en-US" sz="2400" dirty="0" smtClean="0"/>
              <a:t>αι </a:t>
            </a:r>
            <a:r>
              <a:rPr lang="en-US" sz="2400" dirty="0"/>
              <a:t>ότι </a:t>
            </a:r>
            <a:r>
              <a:rPr lang="en-US" sz="2400" b="1" dirty="0"/>
              <a:t>τον αφορά πιο πολύ το κοινωνικό γίγνεσθαι </a:t>
            </a:r>
            <a:r>
              <a:rPr lang="en-US" sz="2400" dirty="0"/>
              <a:t>και η σχέση του με το κόμμα, παρά ο έρωτας (σελ</a:t>
            </a:r>
            <a:r>
              <a:rPr lang="en-US" sz="2400" dirty="0" smtClean="0"/>
              <a:t>.</a:t>
            </a:r>
            <a:r>
              <a:rPr lang="el-GR" sz="2400" dirty="0" smtClean="0"/>
              <a:t> </a:t>
            </a:r>
            <a:r>
              <a:rPr lang="en-US" sz="2400" dirty="0" smtClean="0"/>
              <a:t>114</a:t>
            </a:r>
            <a:r>
              <a:rPr lang="en-US" sz="2400" dirty="0"/>
              <a:t>).</a:t>
            </a:r>
          </a:p>
          <a:p>
            <a:pPr marL="342900" indent="-342900">
              <a:lnSpc>
                <a:spcPct val="90000"/>
              </a:lnSpc>
              <a:buFont typeface="Wingdings 3" charset="2"/>
              <a:buChar char=""/>
            </a:pPr>
            <a:r>
              <a:rPr lang="en-US" sz="2400" dirty="0"/>
              <a:t> </a:t>
            </a:r>
            <a:r>
              <a:rPr lang="en-US" sz="2400" dirty="0" err="1"/>
              <a:t>Με</a:t>
            </a:r>
            <a:r>
              <a:rPr lang="en-US" sz="2400" dirty="0"/>
              <a:t> </a:t>
            </a:r>
            <a:r>
              <a:rPr lang="en-US" sz="2400" dirty="0" err="1"/>
              <a:t>την</a:t>
            </a:r>
            <a:r>
              <a:rPr lang="en-US" sz="2400" dirty="0"/>
              <a:t> </a:t>
            </a:r>
            <a:r>
              <a:rPr lang="en-US" sz="2400" b="1" dirty="0"/>
              <a:t>α</a:t>
            </a:r>
            <a:r>
              <a:rPr lang="en-US" sz="2400" b="1" dirty="0" err="1"/>
              <a:t>νάγκη</a:t>
            </a:r>
            <a:r>
              <a:rPr lang="en-US" sz="2400" b="1" dirty="0"/>
              <a:t> να </a:t>
            </a:r>
            <a:r>
              <a:rPr lang="en-US" sz="2400" b="1" dirty="0" err="1"/>
              <a:t>κρυφτεί</a:t>
            </a:r>
            <a:r>
              <a:rPr lang="en-US" sz="2400" b="1" dirty="0"/>
              <a:t> </a:t>
            </a:r>
            <a:r>
              <a:rPr lang="en-US" sz="2400" b="1" dirty="0" err="1"/>
              <a:t>το</a:t>
            </a:r>
            <a:r>
              <a:rPr lang="en-US" sz="2400" b="1" dirty="0"/>
              <a:t> α</a:t>
            </a:r>
            <a:r>
              <a:rPr lang="en-US" sz="2400" b="1" dirty="0" err="1"/>
              <a:t>ρχείο</a:t>
            </a:r>
            <a:r>
              <a:rPr lang="en-US" sz="2400" b="1" dirty="0"/>
              <a:t> </a:t>
            </a:r>
            <a:r>
              <a:rPr lang="en-US" sz="2400" dirty="0" err="1"/>
              <a:t>συνειδητο</a:t>
            </a:r>
            <a:r>
              <a:rPr lang="en-US" sz="2400" dirty="0"/>
              <a:t>ποιεί, σε ένα βαθμό, τον ρόλο του στο πλαίσιο μιας συλλογικότητας. Κα</a:t>
            </a:r>
            <a:r>
              <a:rPr lang="en-US" sz="2400" dirty="0" err="1"/>
              <a:t>θορίζει</a:t>
            </a:r>
            <a:r>
              <a:rPr lang="en-US" sz="2400" dirty="0"/>
              <a:t> </a:t>
            </a:r>
            <a:r>
              <a:rPr lang="en-US" sz="2400" dirty="0" err="1"/>
              <a:t>τη</a:t>
            </a:r>
            <a:r>
              <a:rPr lang="en-US" sz="2400" dirty="0"/>
              <a:t> </a:t>
            </a:r>
            <a:r>
              <a:rPr lang="en-US" sz="2400" dirty="0" err="1"/>
              <a:t>συνέχειά</a:t>
            </a:r>
            <a:r>
              <a:rPr lang="en-US" sz="2400" dirty="0"/>
              <a:t> </a:t>
            </a:r>
            <a:r>
              <a:rPr lang="en-US" sz="2400" dirty="0" err="1"/>
              <a:t>του</a:t>
            </a:r>
            <a:r>
              <a:rPr lang="en-US" sz="2400" dirty="0"/>
              <a:t> η α</a:t>
            </a:r>
            <a:r>
              <a:rPr lang="en-US" sz="2400" dirty="0" err="1"/>
              <a:t>νάγκη</a:t>
            </a:r>
            <a:r>
              <a:rPr lang="en-US" sz="2400" dirty="0"/>
              <a:t> α</a:t>
            </a:r>
            <a:r>
              <a:rPr lang="en-US" sz="2400" dirty="0" err="1"/>
              <a:t>υτή</a:t>
            </a:r>
            <a:r>
              <a:rPr lang="en-US" sz="2400" dirty="0"/>
              <a:t> (σελ.175).</a:t>
            </a:r>
          </a:p>
          <a:p>
            <a:pPr marL="342900" indent="-342900">
              <a:lnSpc>
                <a:spcPct val="90000"/>
              </a:lnSpc>
              <a:buFont typeface="Wingdings 3" charset="2"/>
              <a:buChar char=""/>
            </a:pPr>
            <a:r>
              <a:rPr lang="en-US" sz="2400" b="1" dirty="0" err="1"/>
              <a:t>Διττή</a:t>
            </a:r>
            <a:r>
              <a:rPr lang="en-US" sz="2400" b="1" dirty="0"/>
              <a:t> </a:t>
            </a:r>
            <a:r>
              <a:rPr lang="en-US" sz="2400" b="1" dirty="0" err="1"/>
              <a:t>θέση</a:t>
            </a:r>
            <a:r>
              <a:rPr lang="en-US" sz="2400" b="1" dirty="0"/>
              <a:t> απ</a:t>
            </a:r>
            <a:r>
              <a:rPr lang="en-US" sz="2400" b="1" dirty="0" err="1"/>
              <a:t>έν</a:t>
            </a:r>
            <a:r>
              <a:rPr lang="en-US" sz="2400" b="1" dirty="0"/>
              <a:t>αντι στο Ανθρωπάκι </a:t>
            </a:r>
            <a:r>
              <a:rPr lang="en-US" sz="2400" dirty="0"/>
              <a:t>και κατ’ επέκταση </a:t>
            </a:r>
            <a:r>
              <a:rPr lang="el-GR" sz="2400" dirty="0"/>
              <a:t>σ</a:t>
            </a:r>
            <a:r>
              <a:rPr lang="en-US" sz="2400" dirty="0" err="1"/>
              <a:t>το</a:t>
            </a:r>
            <a:r>
              <a:rPr lang="en-US" sz="2400" dirty="0"/>
              <a:t> κόμμα</a:t>
            </a:r>
            <a:r>
              <a:rPr lang="en-US" sz="2400" b="1" dirty="0"/>
              <a:t>: </a:t>
            </a:r>
            <a:r>
              <a:rPr lang="el-GR" sz="2400" dirty="0"/>
              <a:t>τ</a:t>
            </a:r>
            <a:r>
              <a:rPr lang="en-US" sz="2400" dirty="0" smtClean="0"/>
              <a:t>ο</a:t>
            </a:r>
            <a:r>
              <a:rPr lang="el-GR" sz="2400" dirty="0" smtClean="0"/>
              <a:t>ύ</a:t>
            </a:r>
            <a:r>
              <a:rPr lang="en-US" sz="2400" dirty="0" smtClean="0"/>
              <a:t> </a:t>
            </a:r>
            <a:r>
              <a:rPr lang="en-US" sz="2400" dirty="0"/>
              <a:t>αναγνωρίζει τον αγώνα του (σελ. 178, 236) και </a:t>
            </a:r>
            <a:r>
              <a:rPr lang="en-US" sz="2400" dirty="0" err="1"/>
              <a:t>συγχρόνως</a:t>
            </a:r>
            <a:r>
              <a:rPr lang="en-US" sz="2400" dirty="0"/>
              <a:t> </a:t>
            </a:r>
            <a:r>
              <a:rPr lang="en-US" sz="2400" dirty="0" err="1"/>
              <a:t>την</a:t>
            </a:r>
            <a:r>
              <a:rPr lang="en-US" sz="2400" dirty="0"/>
              <a:t> α</a:t>
            </a:r>
            <a:r>
              <a:rPr lang="en-US" sz="2400" dirty="0" err="1"/>
              <a:t>δι</a:t>
            </a:r>
            <a:r>
              <a:rPr lang="en-US" sz="2400" dirty="0"/>
              <a:t>αλλαξία του (πράγμα που φαίνεται ήδη στην μορφή της λέξης-άκλιτη / στις αφηρημένες γενικές αρχές που στηρίζεται το Ανθρωπάκι χωρίς να υπολογίζει τον ανθρώπινο παράγοντα) και την δράση του ως απόλυτη εξουσία (επεισόδιο με Μπαλζάκ / επεισόδιο με ψηφοφορία).</a:t>
            </a:r>
          </a:p>
          <a:p>
            <a:pPr>
              <a:lnSpc>
                <a:spcPct val="90000"/>
              </a:lnSpc>
              <a:buFont typeface="Wingdings 3" charset="2"/>
              <a:buChar char=""/>
            </a:pPr>
            <a:endParaRPr lang="en-US" sz="1000" dirty="0"/>
          </a:p>
        </p:txBody>
      </p:sp>
    </p:spTree>
    <p:extLst>
      <p:ext uri="{BB962C8B-B14F-4D97-AF65-F5344CB8AC3E}">
        <p14:creationId xmlns:p14="http://schemas.microsoft.com/office/powerpoint/2010/main" val="3223648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xmlns="" id="{33962CD5-0D79-4C72-B598-0FD569C798E1}"/>
              </a:ext>
            </a:extLst>
          </p:cNvPr>
          <p:cNvPicPr>
            <a:picLocks noChangeAspect="1"/>
          </p:cNvPicPr>
          <p:nvPr/>
        </p:nvPicPr>
        <p:blipFill>
          <a:blip r:embed="rId2"/>
          <a:stretch>
            <a:fillRect/>
          </a:stretch>
        </p:blipFill>
        <p:spPr>
          <a:xfrm>
            <a:off x="4253949" y="3190588"/>
            <a:ext cx="4453148" cy="3417531"/>
          </a:xfrm>
          <a:prstGeom prst="rect">
            <a:avLst/>
          </a:prstGeom>
        </p:spPr>
      </p:pic>
      <p:sp>
        <p:nvSpPr>
          <p:cNvPr id="3" name="Θέση περιεχομένου 2">
            <a:extLst>
              <a:ext uri="{FF2B5EF4-FFF2-40B4-BE49-F238E27FC236}">
                <a16:creationId xmlns:a16="http://schemas.microsoft.com/office/drawing/2014/main" xmlns="" id="{9430A2D5-9C9C-44CD-8298-1BC7056B4964}"/>
              </a:ext>
            </a:extLst>
          </p:cNvPr>
          <p:cNvSpPr>
            <a:spLocks noGrp="1"/>
          </p:cNvSpPr>
          <p:nvPr>
            <p:ph idx="1"/>
          </p:nvPr>
        </p:nvSpPr>
        <p:spPr>
          <a:xfrm>
            <a:off x="265044" y="249881"/>
            <a:ext cx="8412611" cy="3179120"/>
          </a:xfrm>
        </p:spPr>
        <p:txBody>
          <a:bodyPr>
            <a:normAutofit lnSpcReduction="10000"/>
          </a:bodyPr>
          <a:lstStyle/>
          <a:p>
            <a:pPr lvl="0">
              <a:lnSpc>
                <a:spcPct val="90000"/>
              </a:lnSpc>
              <a:buClr>
                <a:srgbClr val="5FCBEF"/>
              </a:buClr>
            </a:pPr>
            <a:r>
              <a:rPr lang="en-US" sz="2200" b="1" dirty="0" err="1">
                <a:solidFill>
                  <a:prstClr val="black">
                    <a:lumMod val="75000"/>
                    <a:lumOff val="25000"/>
                  </a:prstClr>
                </a:solidFill>
              </a:rPr>
              <a:t>Ασκεί</a:t>
            </a:r>
            <a:r>
              <a:rPr lang="en-US" sz="2200" b="1" dirty="0">
                <a:solidFill>
                  <a:prstClr val="black">
                    <a:lumMod val="75000"/>
                    <a:lumOff val="25000"/>
                  </a:prstClr>
                </a:solidFill>
              </a:rPr>
              <a:t> </a:t>
            </a:r>
            <a:r>
              <a:rPr lang="en-US" sz="2200" b="1" dirty="0" err="1" smtClean="0">
                <a:solidFill>
                  <a:prstClr val="black">
                    <a:lumMod val="75000"/>
                    <a:lumOff val="25000"/>
                  </a:prstClr>
                </a:solidFill>
              </a:rPr>
              <a:t>έντονη</a:t>
            </a:r>
            <a:r>
              <a:rPr lang="el-GR" sz="2200" b="1" dirty="0">
                <a:solidFill>
                  <a:prstClr val="black">
                    <a:lumMod val="75000"/>
                    <a:lumOff val="25000"/>
                  </a:prstClr>
                </a:solidFill>
              </a:rPr>
              <a:t> </a:t>
            </a:r>
            <a:r>
              <a:rPr lang="en-US" sz="2200" b="1" dirty="0" err="1" smtClean="0">
                <a:solidFill>
                  <a:prstClr val="black">
                    <a:lumMod val="75000"/>
                    <a:lumOff val="25000"/>
                  </a:prstClr>
                </a:solidFill>
              </a:rPr>
              <a:t>κριτική</a:t>
            </a:r>
            <a:r>
              <a:rPr lang="en-US" sz="2200" b="1" dirty="0" smtClean="0">
                <a:solidFill>
                  <a:prstClr val="black">
                    <a:lumMod val="75000"/>
                    <a:lumOff val="25000"/>
                  </a:prstClr>
                </a:solidFill>
              </a:rPr>
              <a:t> </a:t>
            </a:r>
            <a:r>
              <a:rPr lang="en-US" sz="2200" b="1" dirty="0" err="1">
                <a:solidFill>
                  <a:prstClr val="black">
                    <a:lumMod val="75000"/>
                    <a:lumOff val="25000"/>
                  </a:prstClr>
                </a:solidFill>
              </a:rPr>
              <a:t>στο</a:t>
            </a:r>
            <a:r>
              <a:rPr lang="en-US" sz="2200" b="1" dirty="0">
                <a:solidFill>
                  <a:prstClr val="black">
                    <a:lumMod val="75000"/>
                    <a:lumOff val="25000"/>
                  </a:prstClr>
                </a:solidFill>
              </a:rPr>
              <a:t> </a:t>
            </a:r>
            <a:r>
              <a:rPr lang="en-US" sz="2200" b="1" dirty="0" err="1">
                <a:solidFill>
                  <a:prstClr val="black">
                    <a:lumMod val="75000"/>
                    <a:lumOff val="25000"/>
                  </a:prstClr>
                </a:solidFill>
              </a:rPr>
              <a:t>κόμμ</a:t>
            </a:r>
            <a:r>
              <a:rPr lang="en-US" sz="2200" b="1" dirty="0">
                <a:solidFill>
                  <a:prstClr val="black">
                    <a:lumMod val="75000"/>
                    <a:lumOff val="25000"/>
                  </a:prstClr>
                </a:solidFill>
              </a:rPr>
              <a:t>α, </a:t>
            </a:r>
            <a:r>
              <a:rPr lang="en-US" sz="2200" dirty="0">
                <a:solidFill>
                  <a:prstClr val="black">
                    <a:lumMod val="75000"/>
                    <a:lumOff val="25000"/>
                  </a:prstClr>
                </a:solidFill>
              </a:rPr>
              <a:t>η οποία προέρχεται από τον εξανθρωπισμό της ιδεολογίας του</a:t>
            </a:r>
            <a:r>
              <a:rPr lang="el-GR" sz="2200" dirty="0">
                <a:solidFill>
                  <a:prstClr val="black">
                    <a:lumMod val="75000"/>
                    <a:lumOff val="25000"/>
                  </a:prstClr>
                </a:solidFill>
              </a:rPr>
              <a:t>,</a:t>
            </a:r>
            <a:r>
              <a:rPr lang="en-US" sz="2200" b="1" dirty="0">
                <a:solidFill>
                  <a:prstClr val="black">
                    <a:lumMod val="75000"/>
                    <a:lumOff val="25000"/>
                  </a:prstClr>
                </a:solidFill>
              </a:rPr>
              <a:t> και </a:t>
            </a:r>
            <a:r>
              <a:rPr lang="en-US" sz="2200" b="1" dirty="0" err="1">
                <a:solidFill>
                  <a:prstClr val="black">
                    <a:lumMod val="75000"/>
                    <a:lumOff val="25000"/>
                  </a:prstClr>
                </a:solidFill>
              </a:rPr>
              <a:t>συγχρόνως</a:t>
            </a:r>
            <a:r>
              <a:rPr lang="en-US" sz="2200" b="1" dirty="0">
                <a:solidFill>
                  <a:prstClr val="black">
                    <a:lumMod val="75000"/>
                    <a:lumOff val="25000"/>
                  </a:prstClr>
                </a:solidFill>
              </a:rPr>
              <a:t> </a:t>
            </a:r>
            <a:r>
              <a:rPr lang="el-GR" sz="2200" b="1" dirty="0">
                <a:solidFill>
                  <a:prstClr val="black">
                    <a:lumMod val="75000"/>
                    <a:lumOff val="25000"/>
                  </a:prstClr>
                </a:solidFill>
              </a:rPr>
              <a:t>κάνει την αυτοκριτική του</a:t>
            </a:r>
            <a:r>
              <a:rPr lang="en-US" sz="2200" b="1" dirty="0">
                <a:solidFill>
                  <a:prstClr val="black">
                    <a:lumMod val="75000"/>
                    <a:lumOff val="25000"/>
                  </a:prstClr>
                </a:solidFill>
              </a:rPr>
              <a:t> </a:t>
            </a:r>
            <a:r>
              <a:rPr lang="en-US" sz="2200" dirty="0">
                <a:solidFill>
                  <a:prstClr val="black">
                    <a:lumMod val="75000"/>
                    <a:lumOff val="25000"/>
                  </a:prstClr>
                </a:solidFill>
              </a:rPr>
              <a:t>(</a:t>
            </a:r>
            <a:r>
              <a:rPr lang="en-US" sz="2200" dirty="0" err="1">
                <a:solidFill>
                  <a:prstClr val="black">
                    <a:lumMod val="75000"/>
                    <a:lumOff val="25000"/>
                  </a:prstClr>
                </a:solidFill>
              </a:rPr>
              <a:t>σελ</a:t>
            </a:r>
            <a:r>
              <a:rPr lang="en-US" sz="2200" dirty="0" smtClean="0">
                <a:solidFill>
                  <a:prstClr val="black">
                    <a:lumMod val="75000"/>
                    <a:lumOff val="25000"/>
                  </a:prstClr>
                </a:solidFill>
              </a:rPr>
              <a:t>.</a:t>
            </a:r>
            <a:r>
              <a:rPr lang="el-GR" sz="2200" dirty="0" smtClean="0">
                <a:solidFill>
                  <a:prstClr val="black">
                    <a:lumMod val="75000"/>
                    <a:lumOff val="25000"/>
                  </a:prstClr>
                </a:solidFill>
              </a:rPr>
              <a:t> </a:t>
            </a:r>
            <a:r>
              <a:rPr lang="en-US" sz="2200" dirty="0" smtClean="0">
                <a:solidFill>
                  <a:prstClr val="black">
                    <a:lumMod val="75000"/>
                    <a:lumOff val="25000"/>
                  </a:prstClr>
                </a:solidFill>
              </a:rPr>
              <a:t>236-237</a:t>
            </a:r>
            <a:r>
              <a:rPr lang="en-US" sz="2200" dirty="0">
                <a:solidFill>
                  <a:prstClr val="black">
                    <a:lumMod val="75000"/>
                    <a:lumOff val="25000"/>
                  </a:prstClr>
                </a:solidFill>
              </a:rPr>
              <a:t>, 276).</a:t>
            </a:r>
            <a:endParaRPr lang="el-GR" sz="2200" dirty="0">
              <a:solidFill>
                <a:prstClr val="black">
                  <a:lumMod val="75000"/>
                  <a:lumOff val="25000"/>
                </a:prstClr>
              </a:solidFill>
            </a:endParaRPr>
          </a:p>
          <a:p>
            <a:pPr lvl="0">
              <a:lnSpc>
                <a:spcPct val="90000"/>
              </a:lnSpc>
              <a:buClr>
                <a:srgbClr val="5FCBEF"/>
              </a:buClr>
            </a:pPr>
            <a:r>
              <a:rPr lang="en-US" sz="2200" dirty="0">
                <a:solidFill>
                  <a:prstClr val="black">
                    <a:lumMod val="75000"/>
                    <a:lumOff val="25000"/>
                  </a:prstClr>
                </a:solidFill>
              </a:rPr>
              <a:t>Συγκρούεται συχνά με </a:t>
            </a:r>
            <a:r>
              <a:rPr lang="el-GR" sz="2200" dirty="0">
                <a:solidFill>
                  <a:prstClr val="black">
                    <a:lumMod val="75000"/>
                    <a:lumOff val="25000"/>
                  </a:prstClr>
                </a:solidFill>
              </a:rPr>
              <a:t>το Ανθρωπάκι </a:t>
            </a:r>
            <a:r>
              <a:rPr lang="en-US" sz="2200" dirty="0">
                <a:solidFill>
                  <a:prstClr val="black">
                    <a:lumMod val="75000"/>
                    <a:lumOff val="25000"/>
                  </a:prstClr>
                </a:solidFill>
              </a:rPr>
              <a:t>α</a:t>
            </a:r>
            <a:r>
              <a:rPr lang="en-US" sz="2200" dirty="0" err="1">
                <a:solidFill>
                  <a:prstClr val="black">
                    <a:lumMod val="75000"/>
                    <a:lumOff val="25000"/>
                  </a:prstClr>
                </a:solidFill>
              </a:rPr>
              <a:t>λλά</a:t>
            </a:r>
            <a:r>
              <a:rPr lang="en-US" sz="2200" dirty="0">
                <a:solidFill>
                  <a:prstClr val="black">
                    <a:lumMod val="75000"/>
                    <a:lumOff val="25000"/>
                  </a:prstClr>
                </a:solidFill>
              </a:rPr>
              <a:t> καταλήγει να δρα για αυτό στο πλαίσιο μιας συλλογικότητας που έχει κοινά οράματα. </a:t>
            </a:r>
            <a:r>
              <a:rPr lang="en-US" sz="2200" dirty="0" err="1">
                <a:solidFill>
                  <a:prstClr val="black">
                    <a:lumMod val="75000"/>
                    <a:lumOff val="25000"/>
                  </a:prstClr>
                </a:solidFill>
              </a:rPr>
              <a:t>Πολλές</a:t>
            </a:r>
            <a:r>
              <a:rPr lang="en-US" sz="2200" dirty="0">
                <a:solidFill>
                  <a:prstClr val="black">
                    <a:lumMod val="75000"/>
                    <a:lumOff val="25000"/>
                  </a:prstClr>
                </a:solidFill>
              </a:rPr>
              <a:t> </a:t>
            </a:r>
            <a:r>
              <a:rPr lang="en-US" sz="2200" dirty="0" err="1">
                <a:solidFill>
                  <a:prstClr val="black">
                    <a:lumMod val="75000"/>
                    <a:lumOff val="25000"/>
                  </a:prstClr>
                </a:solidFill>
              </a:rPr>
              <a:t>φορές</a:t>
            </a:r>
            <a:r>
              <a:rPr lang="en-US" sz="2200" dirty="0">
                <a:solidFill>
                  <a:prstClr val="black">
                    <a:lumMod val="75000"/>
                    <a:lumOff val="25000"/>
                  </a:prstClr>
                </a:solidFill>
              </a:rPr>
              <a:t> φα</a:t>
            </a:r>
            <a:r>
              <a:rPr lang="en-US" sz="2200" dirty="0" err="1">
                <a:solidFill>
                  <a:prstClr val="black">
                    <a:lumMod val="75000"/>
                    <a:lumOff val="25000"/>
                  </a:prstClr>
                </a:solidFill>
              </a:rPr>
              <a:t>ίνετ</a:t>
            </a:r>
            <a:r>
              <a:rPr lang="en-US" sz="2200" dirty="0">
                <a:solidFill>
                  <a:prstClr val="black">
                    <a:lumMod val="75000"/>
                    <a:lumOff val="25000"/>
                  </a:prstClr>
                </a:solidFill>
              </a:rPr>
              <a:t>αι να μην μπορεί να αποδεχτεί τα πάντα και να αποτραβιέται (σελ. 230</a:t>
            </a:r>
            <a:r>
              <a:rPr lang="en-US" sz="2200" dirty="0" smtClean="0">
                <a:solidFill>
                  <a:prstClr val="black">
                    <a:lumMod val="75000"/>
                    <a:lumOff val="25000"/>
                  </a:prstClr>
                </a:solidFill>
              </a:rPr>
              <a:t>).</a:t>
            </a:r>
            <a:r>
              <a:rPr lang="el-GR" sz="2200" dirty="0" smtClean="0">
                <a:solidFill>
                  <a:prstClr val="black">
                    <a:lumMod val="75000"/>
                    <a:lumOff val="25000"/>
                  </a:prstClr>
                </a:solidFill>
              </a:rPr>
              <a:t> </a:t>
            </a:r>
            <a:r>
              <a:rPr lang="en-US" sz="2200" dirty="0" smtClean="0">
                <a:solidFill>
                  <a:prstClr val="black">
                    <a:lumMod val="75000"/>
                    <a:lumOff val="25000"/>
                  </a:prstClr>
                </a:solidFill>
              </a:rPr>
              <a:t>Η </a:t>
            </a:r>
            <a:r>
              <a:rPr lang="en-US" sz="2200" dirty="0">
                <a:solidFill>
                  <a:prstClr val="black">
                    <a:lumMod val="75000"/>
                    <a:lumOff val="25000"/>
                  </a:prstClr>
                </a:solidFill>
              </a:rPr>
              <a:t>βα</a:t>
            </a:r>
            <a:r>
              <a:rPr lang="en-US" sz="2200" dirty="0" err="1">
                <a:solidFill>
                  <a:prstClr val="black">
                    <a:lumMod val="75000"/>
                    <a:lumOff val="25000"/>
                  </a:prstClr>
                </a:solidFill>
              </a:rPr>
              <a:t>σική</a:t>
            </a:r>
            <a:r>
              <a:rPr lang="en-US" sz="2200" dirty="0">
                <a:solidFill>
                  <a:prstClr val="black">
                    <a:lumMod val="75000"/>
                    <a:lumOff val="25000"/>
                  </a:prstClr>
                </a:solidFill>
              </a:rPr>
              <a:t> α</a:t>
            </a:r>
            <a:r>
              <a:rPr lang="en-US" sz="2200" dirty="0" err="1">
                <a:solidFill>
                  <a:prstClr val="black">
                    <a:lumMod val="75000"/>
                    <a:lumOff val="25000"/>
                  </a:prstClr>
                </a:solidFill>
              </a:rPr>
              <a:t>ιτί</a:t>
            </a:r>
            <a:r>
              <a:rPr lang="en-US" sz="2200" dirty="0">
                <a:solidFill>
                  <a:prstClr val="black">
                    <a:lumMod val="75000"/>
                    <a:lumOff val="25000"/>
                  </a:prstClr>
                </a:solidFill>
              </a:rPr>
              <a:t>α σύγκρουσής του είναι </a:t>
            </a:r>
            <a:r>
              <a:rPr lang="en-US" sz="2200" b="1" dirty="0">
                <a:solidFill>
                  <a:schemeClr val="tx1">
                    <a:lumMod val="95000"/>
                    <a:lumOff val="5000"/>
                  </a:schemeClr>
                </a:solidFill>
              </a:rPr>
              <a:t>η </a:t>
            </a:r>
            <a:r>
              <a:rPr lang="el-GR" sz="2200" b="1" dirty="0">
                <a:solidFill>
                  <a:schemeClr val="tx1">
                    <a:lumMod val="95000"/>
                    <a:lumOff val="5000"/>
                  </a:schemeClr>
                </a:solidFill>
              </a:rPr>
              <a:t>πολιτική κριτική που ασκεί στο Κόμμα </a:t>
            </a:r>
            <a:r>
              <a:rPr lang="en-US" sz="2200" b="1" dirty="0">
                <a:solidFill>
                  <a:schemeClr val="tx1">
                    <a:lumMod val="95000"/>
                    <a:lumOff val="5000"/>
                  </a:schemeClr>
                </a:solidFill>
              </a:rPr>
              <a:t>από </a:t>
            </a:r>
            <a:r>
              <a:rPr lang="en-US" sz="2200" b="1" dirty="0" err="1" smtClean="0">
                <a:solidFill>
                  <a:schemeClr val="tx1">
                    <a:lumMod val="95000"/>
                    <a:lumOff val="5000"/>
                  </a:schemeClr>
                </a:solidFill>
              </a:rPr>
              <a:t>τη</a:t>
            </a:r>
            <a:r>
              <a:rPr lang="en-US" sz="2200" b="1" dirty="0" smtClean="0">
                <a:solidFill>
                  <a:schemeClr val="tx1">
                    <a:lumMod val="95000"/>
                    <a:lumOff val="5000"/>
                  </a:schemeClr>
                </a:solidFill>
              </a:rPr>
              <a:t> </a:t>
            </a:r>
            <a:r>
              <a:rPr lang="en-US" sz="2200" b="1" dirty="0">
                <a:solidFill>
                  <a:schemeClr val="tx1">
                    <a:lumMod val="95000"/>
                    <a:lumOff val="5000"/>
                  </a:schemeClr>
                </a:solidFill>
              </a:rPr>
              <a:t>μία και η </a:t>
            </a:r>
            <a:r>
              <a:rPr lang="el-GR" sz="2200" b="1" dirty="0">
                <a:solidFill>
                  <a:schemeClr val="tx1">
                    <a:lumMod val="95000"/>
                    <a:lumOff val="5000"/>
                  </a:schemeClr>
                </a:solidFill>
              </a:rPr>
              <a:t>ανάγκη του για συμμετοχή στην δράση μέσω του Κόμματος </a:t>
            </a:r>
            <a:r>
              <a:rPr lang="en-US" sz="2200" b="1" dirty="0">
                <a:solidFill>
                  <a:schemeClr val="tx1">
                    <a:lumMod val="95000"/>
                    <a:lumOff val="5000"/>
                  </a:schemeClr>
                </a:solidFill>
              </a:rPr>
              <a:t>από την άλλη.</a:t>
            </a:r>
          </a:p>
          <a:p>
            <a:endParaRPr lang="el-GR" dirty="0"/>
          </a:p>
        </p:txBody>
      </p:sp>
    </p:spTree>
    <p:extLst>
      <p:ext uri="{BB962C8B-B14F-4D97-AF65-F5344CB8AC3E}">
        <p14:creationId xmlns:p14="http://schemas.microsoft.com/office/powerpoint/2010/main" val="2713529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D6A90EB-CFAA-4C1E-A249-21DF5784861F}"/>
              </a:ext>
            </a:extLst>
          </p:cNvPr>
          <p:cNvSpPr>
            <a:spLocks noGrp="1"/>
          </p:cNvSpPr>
          <p:nvPr>
            <p:ph type="title"/>
          </p:nvPr>
        </p:nvSpPr>
        <p:spPr>
          <a:xfrm>
            <a:off x="114300" y="91441"/>
            <a:ext cx="11967210" cy="548639"/>
          </a:xfrm>
        </p:spPr>
        <p:txBody>
          <a:bodyPr>
            <a:normAutofit/>
          </a:bodyPr>
          <a:lstStyle/>
          <a:p>
            <a:r>
              <a:rPr lang="el-GR" sz="2300" b="1" dirty="0" smtClean="0">
                <a:solidFill>
                  <a:srgbClr val="2670A0"/>
                </a:solidFill>
                <a:latin typeface="Trebuchet MS" panose="020B0603020202020204" pitchFamily="34" charset="0"/>
                <a:cs typeface="Times New Roman" panose="02020603050405020304" pitchFamily="18" charset="0"/>
              </a:rPr>
              <a:t>4) Η </a:t>
            </a:r>
            <a:r>
              <a:rPr lang="el-GR" sz="2300" b="1" dirty="0">
                <a:solidFill>
                  <a:srgbClr val="2670A0"/>
                </a:solidFill>
                <a:latin typeface="Trebuchet MS" panose="020B0603020202020204" pitchFamily="34" charset="0"/>
                <a:cs typeface="Times New Roman" panose="02020603050405020304" pitchFamily="18" charset="0"/>
              </a:rPr>
              <a:t>επίδραση του έρωτα στην ταυτότητα του ήρωα:</a:t>
            </a:r>
          </a:p>
        </p:txBody>
      </p:sp>
      <p:sp>
        <p:nvSpPr>
          <p:cNvPr id="3" name="Θέση κειμένου 2">
            <a:extLst>
              <a:ext uri="{FF2B5EF4-FFF2-40B4-BE49-F238E27FC236}">
                <a16:creationId xmlns:a16="http://schemas.microsoft.com/office/drawing/2014/main" xmlns="" id="{4989593E-E75A-4B67-AD80-8338F58C3F56}"/>
              </a:ext>
            </a:extLst>
          </p:cNvPr>
          <p:cNvSpPr>
            <a:spLocks noGrp="1"/>
          </p:cNvSpPr>
          <p:nvPr>
            <p:ph type="body" idx="1"/>
          </p:nvPr>
        </p:nvSpPr>
        <p:spPr>
          <a:xfrm>
            <a:off x="110490" y="640079"/>
            <a:ext cx="8649197" cy="6126479"/>
          </a:xfrm>
        </p:spPr>
        <p:txBody>
          <a:bodyPr>
            <a:normAutofit lnSpcReduction="10000"/>
          </a:bodyPr>
          <a:lstStyle/>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Ο Μάνος ερωτεύεται σφοδρά την Έμμη (σελ. 44, 121-122, 236) και αυτό έρχεται σε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σύγκρουση με τις ιδεολογικές του επιταγές</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σε τόσο δύσκολους καιρούς και για αυτό νιώθει ενοχή (σελ.44).</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Ο έρωτας του διαμορφώνεται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μέσα στο πλαίσιο του πολέμου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a:t>
            </a:r>
            <a:r>
              <a:rPr lang="el-GR" sz="2200" dirty="0" smtClean="0">
                <a:solidFill>
                  <a:schemeClr val="tx1">
                    <a:lumMod val="95000"/>
                    <a:lumOff val="5000"/>
                  </a:schemeClr>
                </a:solidFill>
                <a:latin typeface="Trebuchet MS" panose="020B0603020202020204" pitchFamily="34" charset="0"/>
                <a:cs typeface="Times New Roman" panose="02020603050405020304" pitchFamily="18" charset="0"/>
              </a:rPr>
              <a:t>. 53</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και φέρει στοιχεία του πολέμου (σελ.81). Διαφθείρει την ανθρώπινη συμπεριφορά και γκρεμίζει τις ηθικές αξίες που υπό κανονικές συνθήκες αυτό δεν θα γινόταν. Χωρίς τον πόλεμο δεν θα ήταν ο ίδιος. Όπως και εν γένει η καθημερινότητα σε αυτήν την </a:t>
            </a:r>
            <a:r>
              <a:rPr lang="el-GR" sz="2200" dirty="0" smtClean="0">
                <a:solidFill>
                  <a:schemeClr val="tx1">
                    <a:lumMod val="95000"/>
                    <a:lumOff val="5000"/>
                  </a:schemeClr>
                </a:solidFill>
                <a:latin typeface="Trebuchet MS" panose="020B0603020202020204" pitchFamily="34" charset="0"/>
                <a:cs typeface="Times New Roman" panose="02020603050405020304" pitchFamily="18" charset="0"/>
              </a:rPr>
              <a:t>πόλη θα ήταν διαφορετική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(σελ.79).</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Στην αρχή του έρωτα του θυσιάζει το κίνημα και τον αγώνα του. Όμως, υποστηρίζει πως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η μοίρα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του είναι η αιτία και όχι ο έρωτάς του για την Έμμη (σελ. 111). Κατά κάποιον τρόπο παρουσιάζει τον έρωτά του ως κομμάτι της μοίρας του.</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Έχει την αίσθηση πως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ο έρωτας συνεπάγεται τον θάνατο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(σελ.114, 221).        Πρόκειται για μια </a:t>
            </a:r>
            <a:r>
              <a:rPr lang="el-GR" sz="2200" dirty="0" smtClean="0">
                <a:solidFill>
                  <a:schemeClr val="tx1">
                    <a:lumMod val="95000"/>
                    <a:lumOff val="5000"/>
                  </a:schemeClr>
                </a:solidFill>
                <a:latin typeface="Trebuchet MS" panose="020B0603020202020204" pitchFamily="34" charset="0"/>
                <a:cs typeface="Times New Roman" panose="02020603050405020304" pitchFamily="18" charset="0"/>
              </a:rPr>
              <a:t>φροϋδική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προσέγγιση του έρωτα που αποκαλύπτει τον διανοούμενο Μάνο. </a:t>
            </a:r>
          </a:p>
          <a:p>
            <a:pPr marL="342900" indent="-342900">
              <a:buClr>
                <a:schemeClr val="tx1">
                  <a:lumMod val="95000"/>
                  <a:lumOff val="5000"/>
                </a:schemeClr>
              </a:buClr>
              <a:buFont typeface="Wingdings" panose="05000000000000000000" pitchFamily="2" charset="2"/>
              <a:buChar char="Ø"/>
            </a:pPr>
            <a:endParaRPr lang="el-GR"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4" name="Βέλος: Δεξιό 13">
            <a:extLst>
              <a:ext uri="{FF2B5EF4-FFF2-40B4-BE49-F238E27FC236}">
                <a16:creationId xmlns:a16="http://schemas.microsoft.com/office/drawing/2014/main" xmlns="" id="{E8241EF8-C72E-4CDB-851E-CBE9F952465F}"/>
              </a:ext>
            </a:extLst>
          </p:cNvPr>
          <p:cNvSpPr/>
          <p:nvPr/>
        </p:nvSpPr>
        <p:spPr>
          <a:xfrm>
            <a:off x="2577381" y="5611136"/>
            <a:ext cx="44577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6809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5568828-4831-4C23-A945-1FDB1F109601}"/>
              </a:ext>
            </a:extLst>
          </p:cNvPr>
          <p:cNvSpPr>
            <a:spLocks noGrp="1"/>
          </p:cNvSpPr>
          <p:nvPr>
            <p:ph idx="1"/>
          </p:nvPr>
        </p:nvSpPr>
        <p:spPr>
          <a:xfrm>
            <a:off x="253265" y="792922"/>
            <a:ext cx="8848532" cy="5932556"/>
          </a:xfrm>
        </p:spPr>
        <p:txBody>
          <a:bodyPr>
            <a:normAutofit fontScale="92500"/>
          </a:bodyPr>
          <a:lstStyle/>
          <a:p>
            <a:pPr lvl="0">
              <a:buClr>
                <a:prstClr val="black">
                  <a:lumMod val="95000"/>
                  <a:lumOff val="5000"/>
                </a:prstClr>
              </a:buClr>
              <a:buFont typeface="Wingdings" panose="05000000000000000000" pitchFamily="2" charset="2"/>
              <a:buChar char="Ø"/>
            </a:pPr>
            <a:r>
              <a:rPr lang="el-GR" sz="2400" dirty="0">
                <a:solidFill>
                  <a:prstClr val="black">
                    <a:lumMod val="95000"/>
                    <a:lumOff val="5000"/>
                  </a:prstClr>
                </a:solidFill>
                <a:latin typeface="Trebuchet MS" panose="020B0603020202020204" pitchFamily="34" charset="0"/>
                <a:cs typeface="Times New Roman" panose="02020603050405020304" pitchFamily="18" charset="0"/>
              </a:rPr>
              <a:t>Αποφασίζει, όμως, ότι </a:t>
            </a:r>
            <a:r>
              <a:rPr lang="el-GR" sz="2400" b="1" dirty="0">
                <a:solidFill>
                  <a:prstClr val="black">
                    <a:lumMod val="95000"/>
                    <a:lumOff val="5000"/>
                  </a:prstClr>
                </a:solidFill>
                <a:latin typeface="Trebuchet MS" panose="020B0603020202020204" pitchFamily="34" charset="0"/>
                <a:cs typeface="Times New Roman" panose="02020603050405020304" pitchFamily="18" charset="0"/>
              </a:rPr>
              <a:t>η συμμετοχή του </a:t>
            </a:r>
            <a:r>
              <a:rPr lang="el-GR" sz="2400" b="1" dirty="0" smtClean="0">
                <a:solidFill>
                  <a:prstClr val="black">
                    <a:lumMod val="95000"/>
                    <a:lumOff val="5000"/>
                  </a:prstClr>
                </a:solidFill>
                <a:latin typeface="Trebuchet MS" panose="020B0603020202020204" pitchFamily="34" charset="0"/>
                <a:cs typeface="Times New Roman" panose="02020603050405020304" pitchFamily="18" charset="0"/>
              </a:rPr>
              <a:t>στη </a:t>
            </a:r>
            <a:r>
              <a:rPr lang="el-GR" sz="2400" b="1" dirty="0">
                <a:solidFill>
                  <a:prstClr val="black">
                    <a:lumMod val="95000"/>
                    <a:lumOff val="5000"/>
                  </a:prstClr>
                </a:solidFill>
                <a:latin typeface="Trebuchet MS" panose="020B0603020202020204" pitchFamily="34" charset="0"/>
                <a:cs typeface="Times New Roman" panose="02020603050405020304" pitchFamily="18" charset="0"/>
              </a:rPr>
              <a:t>δράση είναι πιο σημαντική </a:t>
            </a:r>
            <a:r>
              <a:rPr lang="el-GR" sz="2400" dirty="0">
                <a:solidFill>
                  <a:schemeClr val="tx1">
                    <a:lumMod val="95000"/>
                    <a:lumOff val="5000"/>
                  </a:schemeClr>
                </a:solidFill>
                <a:latin typeface="Trebuchet MS" panose="020B0603020202020204" pitchFamily="34" charset="0"/>
                <a:cs typeface="Times New Roman" panose="02020603050405020304" pitchFamily="18" charset="0"/>
              </a:rPr>
              <a:t>και αυτό συμβαίνει με αφορμή την απογοήτευσή του από την Έμμη που δεν ήρθε στο ραντεβού (σελ.135). Παρατηρούμε, βέβαια, μια μικρή αλλαγή στον ήρωα σε αυτό το σημείο</a:t>
            </a:r>
            <a:r>
              <a:rPr lang="el-GR" sz="2400" dirty="0">
                <a:solidFill>
                  <a:srgbClr val="00B050"/>
                </a:solidFill>
                <a:latin typeface="Trebuchet MS" panose="020B0603020202020204" pitchFamily="34" charset="0"/>
                <a:cs typeface="Times New Roman" panose="02020603050405020304" pitchFamily="18" charset="0"/>
              </a:rPr>
              <a:t> </a:t>
            </a:r>
            <a:r>
              <a:rPr lang="el-GR" sz="2400" dirty="0">
                <a:solidFill>
                  <a:prstClr val="black">
                    <a:lumMod val="95000"/>
                    <a:lumOff val="5000"/>
                  </a:prstClr>
                </a:solidFill>
                <a:latin typeface="Trebuchet MS" panose="020B0603020202020204" pitchFamily="34" charset="0"/>
                <a:cs typeface="Times New Roman" panose="02020603050405020304" pitchFamily="18" charset="0"/>
              </a:rPr>
              <a:t>σε επίπεδο λόγου και όχι πράξης (σελ.136).Σε επίπεδο πράξης υλοποιείται όταν πια υπακούει στις εντολές του κινήματος (σελ. 215-216).</a:t>
            </a:r>
          </a:p>
          <a:p>
            <a:pPr lvl="0">
              <a:buClr>
                <a:prstClr val="black">
                  <a:lumMod val="95000"/>
                  <a:lumOff val="5000"/>
                </a:prstClr>
              </a:buClr>
              <a:buFont typeface="Wingdings" panose="05000000000000000000" pitchFamily="2" charset="2"/>
              <a:buChar char="Ø"/>
            </a:pPr>
            <a:r>
              <a:rPr lang="el-GR" sz="2400" dirty="0">
                <a:solidFill>
                  <a:prstClr val="black">
                    <a:lumMod val="95000"/>
                    <a:lumOff val="5000"/>
                  </a:prstClr>
                </a:solidFill>
                <a:latin typeface="Trebuchet MS" panose="020B0603020202020204" pitchFamily="34" charset="0"/>
                <a:cs typeface="Times New Roman" panose="02020603050405020304" pitchFamily="18" charset="0"/>
              </a:rPr>
              <a:t>Η απογοήτευσή του από τον έρωτα του τού δημιουργεί ένα αίσθημα </a:t>
            </a:r>
            <a:r>
              <a:rPr lang="el-GR" sz="2400" b="1" dirty="0">
                <a:solidFill>
                  <a:prstClr val="black">
                    <a:lumMod val="95000"/>
                    <a:lumOff val="5000"/>
                  </a:prstClr>
                </a:solidFill>
                <a:latin typeface="Trebuchet MS" panose="020B0603020202020204" pitchFamily="34" charset="0"/>
                <a:cs typeface="Times New Roman" panose="02020603050405020304" pitchFamily="18" charset="0"/>
              </a:rPr>
              <a:t>μισογυνισμού</a:t>
            </a:r>
            <a:r>
              <a:rPr lang="el-GR" sz="2400" dirty="0">
                <a:solidFill>
                  <a:prstClr val="black">
                    <a:lumMod val="95000"/>
                    <a:lumOff val="5000"/>
                  </a:prstClr>
                </a:solidFill>
                <a:latin typeface="Trebuchet MS" panose="020B0603020202020204" pitchFamily="34" charset="0"/>
                <a:cs typeface="Times New Roman" panose="02020603050405020304" pitchFamily="18" charset="0"/>
              </a:rPr>
              <a:t> (σελ.183, 235). </a:t>
            </a:r>
            <a:r>
              <a:rPr lang="el-GR" sz="2400" dirty="0" smtClean="0">
                <a:solidFill>
                  <a:prstClr val="black">
                    <a:lumMod val="95000"/>
                    <a:lumOff val="5000"/>
                  </a:prstClr>
                </a:solidFill>
                <a:latin typeface="Trebuchet MS" panose="020B0603020202020204" pitchFamily="34" charset="0"/>
                <a:cs typeface="Times New Roman" panose="02020603050405020304" pitchFamily="18" charset="0"/>
              </a:rPr>
              <a:t>    </a:t>
            </a:r>
            <a:r>
              <a:rPr lang="el-GR" sz="2400" dirty="0">
                <a:solidFill>
                  <a:prstClr val="black">
                    <a:lumMod val="95000"/>
                    <a:lumOff val="5000"/>
                  </a:prstClr>
                </a:solidFill>
                <a:latin typeface="Trebuchet MS" panose="020B0603020202020204" pitchFamily="34" charset="0"/>
                <a:cs typeface="Times New Roman" panose="02020603050405020304" pitchFamily="18" charset="0"/>
              </a:rPr>
              <a:t>Ίσως, αυτό το αίσθημα να </a:t>
            </a:r>
            <a:r>
              <a:rPr lang="el-GR" sz="2400" dirty="0" smtClean="0">
                <a:solidFill>
                  <a:prstClr val="black">
                    <a:lumMod val="95000"/>
                    <a:lumOff val="5000"/>
                  </a:prstClr>
                </a:solidFill>
                <a:latin typeface="Trebuchet MS" panose="020B0603020202020204" pitchFamily="34" charset="0"/>
                <a:cs typeface="Times New Roman" panose="02020603050405020304" pitchFamily="18" charset="0"/>
              </a:rPr>
              <a:t>εκφράζει κάποια γενικότερη αντίληψη του Τσίρκα….</a:t>
            </a:r>
            <a:endParaRPr lang="el-GR" sz="2400" dirty="0">
              <a:solidFill>
                <a:prstClr val="black">
                  <a:lumMod val="95000"/>
                  <a:lumOff val="5000"/>
                </a:prstClr>
              </a:solidFill>
              <a:latin typeface="Trebuchet MS" panose="020B0603020202020204" pitchFamily="34" charset="0"/>
              <a:cs typeface="Times New Roman" panose="02020603050405020304" pitchFamily="18" charset="0"/>
            </a:endParaRPr>
          </a:p>
          <a:p>
            <a:pPr lvl="0">
              <a:buClr>
                <a:prstClr val="black">
                  <a:lumMod val="95000"/>
                  <a:lumOff val="5000"/>
                </a:prstClr>
              </a:buClr>
              <a:buFont typeface="Wingdings" panose="05000000000000000000" pitchFamily="2" charset="2"/>
              <a:buChar char="Ø"/>
            </a:pPr>
            <a:r>
              <a:rPr lang="el-GR" sz="2400" dirty="0">
                <a:solidFill>
                  <a:prstClr val="black">
                    <a:lumMod val="95000"/>
                    <a:lumOff val="5000"/>
                  </a:prstClr>
                </a:solidFill>
                <a:latin typeface="Trebuchet MS" panose="020B0603020202020204" pitchFamily="34" charset="0"/>
                <a:cs typeface="Times New Roman" panose="02020603050405020304" pitchFamily="18" charset="0"/>
              </a:rPr>
              <a:t>Ο Μάνος </a:t>
            </a:r>
            <a:r>
              <a:rPr lang="el-GR" sz="2400" b="1" dirty="0">
                <a:solidFill>
                  <a:prstClr val="black">
                    <a:lumMod val="95000"/>
                    <a:lumOff val="5000"/>
                  </a:prstClr>
                </a:solidFill>
                <a:latin typeface="Trebuchet MS" panose="020B0603020202020204" pitchFamily="34" charset="0"/>
                <a:cs typeface="Times New Roman" panose="02020603050405020304" pitchFamily="18" charset="0"/>
              </a:rPr>
              <a:t>ταλαντεύεται</a:t>
            </a:r>
            <a:r>
              <a:rPr lang="el-GR" sz="2400" dirty="0">
                <a:solidFill>
                  <a:prstClr val="black">
                    <a:lumMod val="95000"/>
                    <a:lumOff val="5000"/>
                  </a:prstClr>
                </a:solidFill>
                <a:latin typeface="Trebuchet MS" panose="020B0603020202020204" pitchFamily="34" charset="0"/>
                <a:cs typeface="Times New Roman" panose="02020603050405020304" pitchFamily="18" charset="0"/>
              </a:rPr>
              <a:t> για μια στιγμή. Δεν ξέρει αν αγαπά την Έμμη παρά τον εκφυλισμό της (σελ.147) ή ακριβώς για αυτόν, αν την αγαπά πέρα από τον πόθο του για ενεργό δράση (σελ.236-237). Μετά από αυτόν τον μονόλογο και σε συνδυασμό με την επικοινωνία που είχε με το Ανθρωπάκι και τον Γαρέλα ο Μάνος θα ενταχθεί οριστικά στην ενεργό πολιτική δράση (κεφάλαιο 18).</a:t>
            </a:r>
          </a:p>
          <a:p>
            <a:endParaRPr lang="el-GR" dirty="0"/>
          </a:p>
        </p:txBody>
      </p:sp>
    </p:spTree>
    <p:extLst>
      <p:ext uri="{BB962C8B-B14F-4D97-AF65-F5344CB8AC3E}">
        <p14:creationId xmlns:p14="http://schemas.microsoft.com/office/powerpoint/2010/main" val="167478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E740D8F-305B-4A29-979D-FB45EAF23466}"/>
              </a:ext>
            </a:extLst>
          </p:cNvPr>
          <p:cNvSpPr>
            <a:spLocks noGrp="1"/>
          </p:cNvSpPr>
          <p:nvPr>
            <p:ph type="title"/>
          </p:nvPr>
        </p:nvSpPr>
        <p:spPr>
          <a:xfrm>
            <a:off x="102870" y="1"/>
            <a:ext cx="11955780" cy="514349"/>
          </a:xfrm>
        </p:spPr>
        <p:txBody>
          <a:bodyPr>
            <a:normAutofit/>
          </a:bodyPr>
          <a:lstStyle/>
          <a:p>
            <a:r>
              <a:rPr lang="el-GR" sz="2300" b="1" dirty="0">
                <a:solidFill>
                  <a:srgbClr val="2670A0"/>
                </a:solidFill>
                <a:latin typeface="Trebuchet MS" panose="020B0603020202020204" pitchFamily="34" charset="0"/>
                <a:cs typeface="Times New Roman" panose="02020603050405020304" pitchFamily="18" charset="0"/>
              </a:rPr>
              <a:t>Το όνομα του Μάνου Σιμωνίδη:</a:t>
            </a:r>
            <a:endParaRPr lang="el-GR" sz="2300" dirty="0">
              <a:solidFill>
                <a:srgbClr val="2670A0"/>
              </a:solidFill>
              <a:latin typeface="Trebuchet MS" panose="020B0603020202020204" pitchFamily="34" charset="0"/>
            </a:endParaRPr>
          </a:p>
        </p:txBody>
      </p:sp>
      <p:sp>
        <p:nvSpPr>
          <p:cNvPr id="4" name="Θέση κειμένου 3">
            <a:extLst>
              <a:ext uri="{FF2B5EF4-FFF2-40B4-BE49-F238E27FC236}">
                <a16:creationId xmlns:a16="http://schemas.microsoft.com/office/drawing/2014/main" xmlns="" id="{839BC3BC-14BD-40F4-A926-451E9F6C3FD2}"/>
              </a:ext>
            </a:extLst>
          </p:cNvPr>
          <p:cNvSpPr>
            <a:spLocks noGrp="1"/>
          </p:cNvSpPr>
          <p:nvPr>
            <p:ph type="body" sz="half" idx="2"/>
          </p:nvPr>
        </p:nvSpPr>
        <p:spPr>
          <a:xfrm>
            <a:off x="133350" y="765811"/>
            <a:ext cx="9129920" cy="4229099"/>
          </a:xfrm>
        </p:spPr>
        <p:txBody>
          <a:bodyPr>
            <a:normAutofit/>
          </a:bodyPr>
          <a:lstStyle/>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Το όνομα του Μάνου θυμίζει το βιβλικό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«Εμμανουήλ»</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το οποίο σημαίνει Χριστός.</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Πράγματι, ο Μάνος λειτουργεί με όρους χριστιανικούς και ακόμα με περισσότερο λειτουργεί σαν να είναι ένας άλλος Χριστός επί της γης.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Απαρνιέται τα εγκόσμια και ό,τι σχετίζεται με την ύλη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(σελ.135, 237) και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ακολουθεί την Ιδέα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(με την πλατωνική έννοια)</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που τον θέλει αγωνιστή κατά της αδικίας κλεισμένο στη δική του πνευματικότητα του.</a:t>
            </a:r>
          </a:p>
          <a:p>
            <a:pPr marL="342900" indent="-342900">
              <a:buClr>
                <a:schemeClr val="tx1">
                  <a:lumMod val="95000"/>
                  <a:lumOff val="5000"/>
                </a:schemeClr>
              </a:buClr>
              <a:buFont typeface="Wingdings" panose="05000000000000000000" pitchFamily="2" charset="2"/>
              <a:buChar char="Ø"/>
            </a:pP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Απαρνιέται τον υποκειμενισμό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του και ενδιαφέρεται για τον αγώνα (σελ.237) των ανθρώπων.</a:t>
            </a:r>
          </a:p>
          <a:p>
            <a:pPr marL="342900" indent="-342900">
              <a:buClr>
                <a:schemeClr val="tx1">
                  <a:lumMod val="95000"/>
                  <a:lumOff val="5000"/>
                </a:schemeClr>
              </a:buClr>
              <a:buFont typeface="Wingdings" panose="05000000000000000000" pitchFamily="2" charset="2"/>
              <a:buChar char="Ø"/>
            </a:pPr>
            <a:endParaRPr lang="el-GR" sz="1800" dirty="0">
              <a:solidFill>
                <a:schemeClr val="tx1">
                  <a:lumMod val="95000"/>
                  <a:lumOff val="5000"/>
                </a:schemeClr>
              </a:solidFill>
              <a:latin typeface="Trebuchet MS" panose="020B0603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91289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xmlns=""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34" name="Straight Connector 33">
            <a:extLst>
              <a:ext uri="{FF2B5EF4-FFF2-40B4-BE49-F238E27FC236}">
                <a16:creationId xmlns:a16="http://schemas.microsoft.com/office/drawing/2014/main" xmlns=""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xmlns=""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8" name="Rectangle 23">
            <a:extLst>
              <a:ext uri="{FF2B5EF4-FFF2-40B4-BE49-F238E27FC236}">
                <a16:creationId xmlns:a16="http://schemas.microsoft.com/office/drawing/2014/main" xmlns=""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5">
            <a:extLst>
              <a:ext uri="{FF2B5EF4-FFF2-40B4-BE49-F238E27FC236}">
                <a16:creationId xmlns:a16="http://schemas.microsoft.com/office/drawing/2014/main" xmlns=""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xmlns=""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7">
            <a:extLst>
              <a:ext uri="{FF2B5EF4-FFF2-40B4-BE49-F238E27FC236}">
                <a16:creationId xmlns:a16="http://schemas.microsoft.com/office/drawing/2014/main" xmlns=""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xmlns=""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Freeform: Shape 47">
            <a:extLst>
              <a:ext uri="{FF2B5EF4-FFF2-40B4-BE49-F238E27FC236}">
                <a16:creationId xmlns:a16="http://schemas.microsoft.com/office/drawing/2014/main" xmlns=""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449399A4-050C-4EED-9B42-588EF29C30DA}"/>
              </a:ext>
            </a:extLst>
          </p:cNvPr>
          <p:cNvSpPr>
            <a:spLocks noGrp="1"/>
          </p:cNvSpPr>
          <p:nvPr>
            <p:ph type="ctrTitle"/>
          </p:nvPr>
        </p:nvSpPr>
        <p:spPr>
          <a:xfrm>
            <a:off x="4419136" y="1020871"/>
            <a:ext cx="6960759" cy="2849671"/>
          </a:xfrm>
        </p:spPr>
        <p:txBody>
          <a:bodyPr>
            <a:normAutofit/>
          </a:bodyPr>
          <a:lstStyle/>
          <a:p>
            <a:pPr algn="l"/>
            <a:r>
              <a:rPr lang="el-GR" sz="6000" dirty="0">
                <a:solidFill>
                  <a:srgbClr val="FFFFFF"/>
                </a:solidFill>
              </a:rPr>
              <a:t>Η </a:t>
            </a:r>
            <a:r>
              <a:rPr lang="el-GR" sz="6000" dirty="0" smtClean="0">
                <a:solidFill>
                  <a:srgbClr val="FFFFFF"/>
                </a:solidFill>
              </a:rPr>
              <a:t>ψυχοπαθολογία</a:t>
            </a:r>
            <a:r>
              <a:rPr lang="el-GR" sz="6000" u="sng" dirty="0" smtClean="0">
                <a:solidFill>
                  <a:srgbClr val="FFFFFF"/>
                </a:solidFill>
              </a:rPr>
              <a:t> </a:t>
            </a:r>
            <a:r>
              <a:rPr lang="el-GR" sz="6000" dirty="0">
                <a:solidFill>
                  <a:srgbClr val="FFFFFF"/>
                </a:solidFill>
              </a:rPr>
              <a:t>της Έμμης</a:t>
            </a:r>
          </a:p>
        </p:txBody>
      </p:sp>
      <p:sp>
        <p:nvSpPr>
          <p:cNvPr id="4" name="TextBox 3">
            <a:extLst>
              <a:ext uri="{FF2B5EF4-FFF2-40B4-BE49-F238E27FC236}">
                <a16:creationId xmlns:a16="http://schemas.microsoft.com/office/drawing/2014/main" xmlns="" id="{363401DA-D35E-434A-A68B-1114F4FFEB0E}"/>
              </a:ext>
            </a:extLst>
          </p:cNvPr>
          <p:cNvSpPr txBox="1"/>
          <p:nvPr/>
        </p:nvSpPr>
        <p:spPr>
          <a:xfrm>
            <a:off x="4548104" y="3962088"/>
            <a:ext cx="6232108" cy="1186108"/>
          </a:xfrm>
          <a:prstGeom prst="rect">
            <a:avLst/>
          </a:prstGeom>
        </p:spPr>
        <p:txBody>
          <a:bodyPr rtlCol="0">
            <a:normAutofit fontScale="92500"/>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lang="el-GR" sz="2200" dirty="0">
                <a:solidFill>
                  <a:prstClr val="white">
                    <a:alpha val="70000"/>
                  </a:prstClr>
                </a:solidFill>
                <a:latin typeface="Trebuchet MS" panose="020B0603020202020204"/>
              </a:rPr>
              <a:t>«Οι ακρότητές της την πλησιάζουν επικίνδυνα σε κάποια υποτροπή, νυμφομανία ή θρησκοληψία, είναι κλασική περίπτωση» (σελ. 223)</a:t>
            </a:r>
            <a:endParaRPr kumimoji="0" lang="el-GR" sz="2200" b="0" i="0" u="none" strike="noStrike" kern="1200" cap="none" spc="0" normalizeH="0" baseline="0" noProof="0" dirty="0">
              <a:ln>
                <a:noFill/>
              </a:ln>
              <a:solidFill>
                <a:prstClr val="white">
                  <a:alpha val="70000"/>
                </a:prstClr>
              </a:solidFill>
              <a:effectLst/>
              <a:uLnTx/>
              <a:uFillTx/>
              <a:latin typeface="Trebuchet MS" panose="020B0603020202020204"/>
              <a:ea typeface="+mn-ea"/>
              <a:cs typeface="+mn-cs"/>
            </a:endParaRPr>
          </a:p>
        </p:txBody>
      </p:sp>
      <p:sp>
        <p:nvSpPr>
          <p:cNvPr id="50" name="Isosceles Triangle 49">
            <a:extLst>
              <a:ext uri="{FF2B5EF4-FFF2-40B4-BE49-F238E27FC236}">
                <a16:creationId xmlns:a16="http://schemas.microsoft.com/office/drawing/2014/main" xmlns=""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xmlns="" id="{00189342-CFD9-49E5-9A95-3072E52EEE1B}"/>
              </a:ext>
            </a:extLst>
          </p:cNvPr>
          <p:cNvSpPr txBox="1"/>
          <p:nvPr/>
        </p:nvSpPr>
        <p:spPr>
          <a:xfrm>
            <a:off x="9175713" y="6519446"/>
            <a:ext cx="3458817"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dirty="0">
                <a:ln>
                  <a:noFill/>
                </a:ln>
                <a:solidFill>
                  <a:prstClr val="white"/>
                </a:solidFill>
                <a:effectLst/>
                <a:uLnTx/>
                <a:uFillTx/>
                <a:latin typeface="Trebuchet MS" panose="020B0603020202020204"/>
                <a:ea typeface="+mn-ea"/>
                <a:cs typeface="+mn-cs"/>
              </a:rPr>
              <a:t>Επιμέλεια: </a:t>
            </a:r>
            <a:r>
              <a:rPr kumimoji="0" lang="el-GR" sz="1600" b="0" i="0" u="none" strike="noStrike" kern="1200" cap="none" spc="0" normalizeH="0" baseline="0" noProof="0" dirty="0" err="1">
                <a:ln>
                  <a:noFill/>
                </a:ln>
                <a:solidFill>
                  <a:prstClr val="white"/>
                </a:solidFill>
                <a:effectLst/>
                <a:uLnTx/>
                <a:uFillTx/>
                <a:latin typeface="Trebuchet MS" panose="020B0603020202020204"/>
                <a:ea typeface="+mn-ea"/>
                <a:cs typeface="+mn-cs"/>
              </a:rPr>
              <a:t>Πυλαρινού</a:t>
            </a:r>
            <a:r>
              <a:rPr kumimoji="0" lang="el-GR" sz="1600" b="0" i="0" u="none" strike="noStrike" kern="1200" cap="none" spc="0" normalizeH="0" baseline="0" noProof="0" dirty="0">
                <a:ln>
                  <a:noFill/>
                </a:ln>
                <a:solidFill>
                  <a:prstClr val="white"/>
                </a:solidFill>
                <a:effectLst/>
                <a:uLnTx/>
                <a:uFillTx/>
                <a:latin typeface="Trebuchet MS" panose="020B0603020202020204"/>
                <a:ea typeface="+mn-ea"/>
                <a:cs typeface="+mn-cs"/>
              </a:rPr>
              <a:t> Θεοδώρα</a:t>
            </a:r>
          </a:p>
        </p:txBody>
      </p:sp>
    </p:spTree>
    <p:extLst>
      <p:ext uri="{BB962C8B-B14F-4D97-AF65-F5344CB8AC3E}">
        <p14:creationId xmlns:p14="http://schemas.microsoft.com/office/powerpoint/2010/main" val="192685213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xmlns=""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xmlns="" id="{3013A7C2-2215-4AD6-B757-05D82FED9966}"/>
              </a:ext>
            </a:extLst>
          </p:cNvPr>
          <p:cNvSpPr>
            <a:spLocks noGrp="1"/>
          </p:cNvSpPr>
          <p:nvPr>
            <p:ph type="title"/>
          </p:nvPr>
        </p:nvSpPr>
        <p:spPr>
          <a:xfrm>
            <a:off x="789776" y="1349524"/>
            <a:ext cx="2918530" cy="4093028"/>
          </a:xfrm>
        </p:spPr>
        <p:txBody>
          <a:bodyPr vert="horz" lIns="91440" tIns="45720" rIns="91440" bIns="45720" rtlCol="0" anchor="ctr">
            <a:normAutofit/>
          </a:bodyPr>
          <a:lstStyle/>
          <a:p>
            <a:pPr algn="r"/>
            <a:r>
              <a:rPr lang="el-GR" sz="6000" dirty="0"/>
              <a:t>ΕΜΜΗ</a:t>
            </a:r>
            <a:r>
              <a:rPr lang="en-US" sz="4400" dirty="0"/>
              <a:t/>
            </a:r>
            <a:br>
              <a:rPr lang="en-US" sz="4400" dirty="0"/>
            </a:br>
            <a:endParaRPr lang="en-US" sz="1800" dirty="0"/>
          </a:p>
        </p:txBody>
      </p:sp>
      <p:grpSp>
        <p:nvGrpSpPr>
          <p:cNvPr id="42" name="Group 41">
            <a:extLst>
              <a:ext uri="{FF2B5EF4-FFF2-40B4-BE49-F238E27FC236}">
                <a16:creationId xmlns:a16="http://schemas.microsoft.com/office/drawing/2014/main" xmlns=""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329267" y="-8467"/>
            <a:ext cx="4766733" cy="6866467"/>
            <a:chOff x="7425267" y="-8467"/>
            <a:chExt cx="4766733" cy="6866467"/>
          </a:xfrm>
        </p:grpSpPr>
        <p:cxnSp>
          <p:nvCxnSpPr>
            <p:cNvPr id="43" name="Straight Connector 42">
              <a:extLst>
                <a:ext uri="{FF2B5EF4-FFF2-40B4-BE49-F238E27FC236}">
                  <a16:creationId xmlns:a16="http://schemas.microsoft.com/office/drawing/2014/main" xmlns=""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xmlns=""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45" name="Rectangle 23">
              <a:extLst>
                <a:ext uri="{FF2B5EF4-FFF2-40B4-BE49-F238E27FC236}">
                  <a16:creationId xmlns:a16="http://schemas.microsoft.com/office/drawing/2014/main" xmlns=""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5">
              <a:extLst>
                <a:ext uri="{FF2B5EF4-FFF2-40B4-BE49-F238E27FC236}">
                  <a16:creationId xmlns:a16="http://schemas.microsoft.com/office/drawing/2014/main" xmlns=""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xmlns=""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7">
              <a:extLst>
                <a:ext uri="{FF2B5EF4-FFF2-40B4-BE49-F238E27FC236}">
                  <a16:creationId xmlns:a16="http://schemas.microsoft.com/office/drawing/2014/main" xmlns=""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8">
              <a:extLst>
                <a:ext uri="{FF2B5EF4-FFF2-40B4-BE49-F238E27FC236}">
                  <a16:creationId xmlns:a16="http://schemas.microsoft.com/office/drawing/2014/main" xmlns=""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9">
              <a:extLst>
                <a:ext uri="{FF2B5EF4-FFF2-40B4-BE49-F238E27FC236}">
                  <a16:creationId xmlns:a16="http://schemas.microsoft.com/office/drawing/2014/main" xmlns=""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50">
              <a:extLst>
                <a:ext uri="{FF2B5EF4-FFF2-40B4-BE49-F238E27FC236}">
                  <a16:creationId xmlns:a16="http://schemas.microsoft.com/office/drawing/2014/main" xmlns=""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3" name="Rectangle 52">
            <a:extLst>
              <a:ext uri="{FF2B5EF4-FFF2-40B4-BE49-F238E27FC236}">
                <a16:creationId xmlns:a16="http://schemas.microsoft.com/office/drawing/2014/main" xmlns=""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Ορθογώνιο: Στρογγύλεμα γωνιών 3">
            <a:extLst>
              <a:ext uri="{FF2B5EF4-FFF2-40B4-BE49-F238E27FC236}">
                <a16:creationId xmlns:a16="http://schemas.microsoft.com/office/drawing/2014/main" xmlns="" id="{2628048D-1A01-4F85-AF02-28EA1AAB4822}"/>
              </a:ext>
            </a:extLst>
          </p:cNvPr>
          <p:cNvSpPr/>
          <p:nvPr/>
        </p:nvSpPr>
        <p:spPr>
          <a:xfrm>
            <a:off x="5707128" y="703079"/>
            <a:ext cx="6039395" cy="718051"/>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xmlns="" id="{C952F556-7672-4E57-9AD6-0253A9B1E884}"/>
              </a:ext>
            </a:extLst>
          </p:cNvPr>
          <p:cNvSpPr txBox="1"/>
          <p:nvPr/>
        </p:nvSpPr>
        <p:spPr>
          <a:xfrm>
            <a:off x="6245849" y="809402"/>
            <a:ext cx="4702154" cy="430887"/>
          </a:xfrm>
          <a:prstGeom prst="rect">
            <a:avLst/>
          </a:prstGeom>
          <a:noFill/>
        </p:spPr>
        <p:txBody>
          <a:bodyPr wrap="square" rtlCol="0">
            <a:spAutoFit/>
          </a:bodyPr>
          <a:lstStyle/>
          <a:p>
            <a:pPr lvl="0"/>
            <a:r>
              <a:rPr lang="el-GR" sz="2200" dirty="0" smtClean="0">
                <a:solidFill>
                  <a:schemeClr val="bg1"/>
                </a:solidFill>
              </a:rPr>
              <a:t>Εξωτερική εμφάνιση</a:t>
            </a:r>
            <a:endParaRPr lang="en-US" sz="2200" dirty="0">
              <a:solidFill>
                <a:schemeClr val="bg1"/>
              </a:solidFill>
            </a:endParaRPr>
          </a:p>
        </p:txBody>
      </p:sp>
      <p:sp>
        <p:nvSpPr>
          <p:cNvPr id="7" name="Ορθογώνιο: Στρογγύλεμα γωνιών 6">
            <a:extLst>
              <a:ext uri="{FF2B5EF4-FFF2-40B4-BE49-F238E27FC236}">
                <a16:creationId xmlns:a16="http://schemas.microsoft.com/office/drawing/2014/main" xmlns="" id="{60B74ED7-AE5A-482D-B770-0CC30EF526D9}"/>
              </a:ext>
            </a:extLst>
          </p:cNvPr>
          <p:cNvSpPr/>
          <p:nvPr/>
        </p:nvSpPr>
        <p:spPr>
          <a:xfrm>
            <a:off x="5634111" y="1634807"/>
            <a:ext cx="6260123" cy="196541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a:extLst>
              <a:ext uri="{FF2B5EF4-FFF2-40B4-BE49-F238E27FC236}">
                <a16:creationId xmlns:a16="http://schemas.microsoft.com/office/drawing/2014/main" xmlns="" id="{CC60489A-D4A5-421B-8FF5-2B2D37B94A8D}"/>
              </a:ext>
            </a:extLst>
          </p:cNvPr>
          <p:cNvSpPr txBox="1"/>
          <p:nvPr/>
        </p:nvSpPr>
        <p:spPr>
          <a:xfrm>
            <a:off x="5720935" y="1795600"/>
            <a:ext cx="6260122" cy="1600438"/>
          </a:xfrm>
          <a:prstGeom prst="rect">
            <a:avLst/>
          </a:prstGeom>
          <a:noFill/>
        </p:spPr>
        <p:txBody>
          <a:bodyPr wrap="square" rtlCol="0">
            <a:spAutoFit/>
          </a:bodyPr>
          <a:lstStyle/>
          <a:p>
            <a:pPr lvl="0"/>
            <a:r>
              <a:rPr lang="el-GR" sz="2200" dirty="0">
                <a:solidFill>
                  <a:schemeClr val="bg1"/>
                </a:solidFill>
              </a:rPr>
              <a:t>Παρουσιαστικό που ξεχωρίζει τόσο για την ομορφιά, όσο και για τον ερωτισμό του: 	                                         </a:t>
            </a:r>
            <a:r>
              <a:rPr lang="el-GR" dirty="0">
                <a:solidFill>
                  <a:schemeClr val="bg1"/>
                </a:solidFill>
              </a:rPr>
              <a:t>«Από το νύχι του ποδιού ως ψηλά, όλα της ήταν άψογα. Μήτε τρίχα μήτε σπυράκι. Μια σάρκα σφιχτή και λεία, σαν από χρυσαφένια πορσελάνη. Οι καμπύλες της…» (σελ. 10)</a:t>
            </a:r>
          </a:p>
        </p:txBody>
      </p:sp>
      <p:sp>
        <p:nvSpPr>
          <p:cNvPr id="9" name="Ορθογώνιο: Στρογγύλεμα γωνιών 8">
            <a:extLst>
              <a:ext uri="{FF2B5EF4-FFF2-40B4-BE49-F238E27FC236}">
                <a16:creationId xmlns:a16="http://schemas.microsoft.com/office/drawing/2014/main" xmlns="" id="{47E8E2CA-627F-413D-A2E4-F010F78ED6BE}"/>
              </a:ext>
            </a:extLst>
          </p:cNvPr>
          <p:cNvSpPr/>
          <p:nvPr/>
        </p:nvSpPr>
        <p:spPr>
          <a:xfrm>
            <a:off x="5628932" y="3734009"/>
            <a:ext cx="6305304" cy="150102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TextBox 9">
            <a:extLst>
              <a:ext uri="{FF2B5EF4-FFF2-40B4-BE49-F238E27FC236}">
                <a16:creationId xmlns:a16="http://schemas.microsoft.com/office/drawing/2014/main" xmlns="" id="{CEC723F2-19BD-411D-8185-12F27019FD47}"/>
              </a:ext>
            </a:extLst>
          </p:cNvPr>
          <p:cNvSpPr txBox="1"/>
          <p:nvPr/>
        </p:nvSpPr>
        <p:spPr>
          <a:xfrm>
            <a:off x="5789501" y="3762602"/>
            <a:ext cx="6144736" cy="1446550"/>
          </a:xfrm>
          <a:prstGeom prst="rect">
            <a:avLst/>
          </a:prstGeom>
          <a:noFill/>
        </p:spPr>
        <p:txBody>
          <a:bodyPr wrap="square" rtlCol="0">
            <a:spAutoFit/>
          </a:bodyPr>
          <a:lstStyle/>
          <a:p>
            <a:pPr lvl="0"/>
            <a:r>
              <a:rPr lang="el-GR" sz="2200" dirty="0" smtClean="0">
                <a:solidFill>
                  <a:schemeClr val="bg1"/>
                </a:solidFill>
              </a:rPr>
              <a:t>Πρόσωπο: «Μελένια </a:t>
            </a:r>
            <a:r>
              <a:rPr lang="el-GR" sz="2200" dirty="0">
                <a:solidFill>
                  <a:schemeClr val="bg1"/>
                </a:solidFill>
              </a:rPr>
              <a:t>μάτια», «</a:t>
            </a:r>
            <a:r>
              <a:rPr lang="el-GR" sz="2200" dirty="0" err="1">
                <a:solidFill>
                  <a:schemeClr val="bg1"/>
                </a:solidFill>
              </a:rPr>
              <a:t>καστανόχαλκα</a:t>
            </a:r>
            <a:r>
              <a:rPr lang="el-GR" sz="2200" dirty="0">
                <a:solidFill>
                  <a:schemeClr val="bg1"/>
                </a:solidFill>
              </a:rPr>
              <a:t> μακριά μαλλιά»          ομορφιά απαράμιλλη και αδιαμφισβήτητη. Σχολιάζεται και θαυμάζεται και  από άλλες γυναίκες (</a:t>
            </a:r>
            <a:r>
              <a:rPr lang="el-GR" sz="2200" dirty="0" err="1">
                <a:solidFill>
                  <a:schemeClr val="bg1"/>
                </a:solidFill>
              </a:rPr>
              <a:t>Φράου</a:t>
            </a:r>
            <a:r>
              <a:rPr lang="el-GR" sz="2200" dirty="0">
                <a:solidFill>
                  <a:schemeClr val="bg1"/>
                </a:solidFill>
              </a:rPr>
              <a:t> Άννα – </a:t>
            </a:r>
            <a:r>
              <a:rPr lang="el-GR" sz="2200" dirty="0" err="1">
                <a:solidFill>
                  <a:schemeClr val="bg1"/>
                </a:solidFill>
              </a:rPr>
              <a:t>Ρόζα</a:t>
            </a:r>
            <a:r>
              <a:rPr lang="el-GR" sz="2200" dirty="0">
                <a:solidFill>
                  <a:schemeClr val="bg1"/>
                </a:solidFill>
              </a:rPr>
              <a:t>)</a:t>
            </a:r>
            <a:endParaRPr lang="en-US" sz="2200" dirty="0">
              <a:solidFill>
                <a:schemeClr val="bg1"/>
              </a:solidFill>
            </a:endParaRPr>
          </a:p>
        </p:txBody>
      </p:sp>
      <p:sp>
        <p:nvSpPr>
          <p:cNvPr id="11" name="Ορθογώνιο: Στρογγύλεμα γωνιών 10">
            <a:extLst>
              <a:ext uri="{FF2B5EF4-FFF2-40B4-BE49-F238E27FC236}">
                <a16:creationId xmlns:a16="http://schemas.microsoft.com/office/drawing/2014/main" xmlns="" id="{BD210B31-D33C-481A-9B0B-2AC8AF1FD9DD}"/>
              </a:ext>
            </a:extLst>
          </p:cNvPr>
          <p:cNvSpPr/>
          <p:nvPr/>
        </p:nvSpPr>
        <p:spPr>
          <a:xfrm>
            <a:off x="5707128" y="5475513"/>
            <a:ext cx="6305305" cy="1119127"/>
          </a:xfrm>
          <a:prstGeom prst="roundRect">
            <a:avLst/>
          </a:prstGeom>
          <a:solidFill>
            <a:schemeClr val="accent1">
              <a:lumMod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TextBox 11">
            <a:extLst>
              <a:ext uri="{FF2B5EF4-FFF2-40B4-BE49-F238E27FC236}">
                <a16:creationId xmlns:a16="http://schemas.microsoft.com/office/drawing/2014/main" xmlns="" id="{283B529D-2A63-4BAC-BC2D-7A9AC0C1C764}"/>
              </a:ext>
            </a:extLst>
          </p:cNvPr>
          <p:cNvSpPr txBox="1"/>
          <p:nvPr/>
        </p:nvSpPr>
        <p:spPr>
          <a:xfrm>
            <a:off x="5807413" y="5492518"/>
            <a:ext cx="6104734" cy="1107996"/>
          </a:xfrm>
          <a:prstGeom prst="rect">
            <a:avLst/>
          </a:prstGeom>
          <a:noFill/>
        </p:spPr>
        <p:txBody>
          <a:bodyPr wrap="square" rtlCol="0">
            <a:spAutoFit/>
          </a:bodyPr>
          <a:lstStyle/>
          <a:p>
            <a:pPr lvl="0"/>
            <a:r>
              <a:rPr lang="el-GR" sz="2200" dirty="0">
                <a:solidFill>
                  <a:schemeClr val="bg1"/>
                </a:solidFill>
              </a:rPr>
              <a:t>Σ</a:t>
            </a:r>
            <a:r>
              <a:rPr lang="el-GR" sz="2200" dirty="0" smtClean="0">
                <a:solidFill>
                  <a:schemeClr val="bg1"/>
                </a:solidFill>
              </a:rPr>
              <a:t>ώμα : </a:t>
            </a:r>
            <a:r>
              <a:rPr lang="el-GR" sz="2200" dirty="0">
                <a:solidFill>
                  <a:schemeClr val="bg1"/>
                </a:solidFill>
              </a:rPr>
              <a:t>Φορέας αισθησιασμού και </a:t>
            </a:r>
            <a:r>
              <a:rPr lang="el-GR" sz="2200" dirty="0" smtClean="0">
                <a:solidFill>
                  <a:schemeClr val="bg1"/>
                </a:solidFill>
              </a:rPr>
              <a:t>λαγνείας.          </a:t>
            </a:r>
            <a:r>
              <a:rPr lang="el-GR" sz="2200" dirty="0">
                <a:solidFill>
                  <a:schemeClr val="bg1"/>
                </a:solidFill>
              </a:rPr>
              <a:t>προκλητικές, ημίγυμνες ή και γυμνές </a:t>
            </a:r>
            <a:r>
              <a:rPr lang="el-GR" sz="2200" dirty="0" smtClean="0">
                <a:solidFill>
                  <a:schemeClr val="bg1"/>
                </a:solidFill>
              </a:rPr>
              <a:t>εικόνες του.</a:t>
            </a:r>
            <a:endParaRPr lang="en-US" sz="2200" dirty="0">
              <a:solidFill>
                <a:schemeClr val="bg1"/>
              </a:solidFill>
            </a:endParaRPr>
          </a:p>
        </p:txBody>
      </p:sp>
      <p:sp>
        <p:nvSpPr>
          <p:cNvPr id="5" name="Βέλος: Δεξιό 4">
            <a:extLst>
              <a:ext uri="{FF2B5EF4-FFF2-40B4-BE49-F238E27FC236}">
                <a16:creationId xmlns:a16="http://schemas.microsoft.com/office/drawing/2014/main" xmlns="" id="{90764E02-7B87-42A9-9A77-239CAC1CEF40}"/>
              </a:ext>
            </a:extLst>
          </p:cNvPr>
          <p:cNvSpPr/>
          <p:nvPr/>
        </p:nvSpPr>
        <p:spPr>
          <a:xfrm>
            <a:off x="7955684" y="4171762"/>
            <a:ext cx="533879" cy="30395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80069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xmlns=""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3013A7C2-2215-4AD6-B757-05D82FED9966}"/>
              </a:ext>
            </a:extLst>
          </p:cNvPr>
          <p:cNvSpPr>
            <a:spLocks noGrp="1"/>
          </p:cNvSpPr>
          <p:nvPr>
            <p:ph type="title"/>
          </p:nvPr>
        </p:nvSpPr>
        <p:spPr>
          <a:xfrm>
            <a:off x="46543" y="1378252"/>
            <a:ext cx="3547581" cy="4093028"/>
          </a:xfrm>
        </p:spPr>
        <p:txBody>
          <a:bodyPr vert="horz" lIns="91440" tIns="45720" rIns="91440" bIns="45720" rtlCol="0" anchor="ctr">
            <a:normAutofit/>
          </a:bodyPr>
          <a:lstStyle/>
          <a:p>
            <a:pPr algn="r"/>
            <a:r>
              <a:rPr lang="el-GR" sz="6000" dirty="0"/>
              <a:t>ΕΜΜΗ</a:t>
            </a:r>
            <a:r>
              <a:rPr lang="en-US" sz="4400" dirty="0"/>
              <a:t/>
            </a:r>
            <a:br>
              <a:rPr lang="en-US" sz="4400" dirty="0"/>
            </a:br>
            <a:r>
              <a:rPr lang="en-US" sz="2000" dirty="0"/>
              <a:t>(</a:t>
            </a:r>
            <a:r>
              <a:rPr lang="el-GR" sz="2000" dirty="0"/>
              <a:t>ψυχοσύνθεση</a:t>
            </a:r>
            <a:r>
              <a:rPr lang="en-US" sz="2000" dirty="0"/>
              <a:t>)</a:t>
            </a:r>
          </a:p>
        </p:txBody>
      </p:sp>
      <p:grpSp>
        <p:nvGrpSpPr>
          <p:cNvPr id="24" name="Group 23">
            <a:extLst>
              <a:ext uri="{FF2B5EF4-FFF2-40B4-BE49-F238E27FC236}">
                <a16:creationId xmlns:a16="http://schemas.microsoft.com/office/drawing/2014/main" xmlns=""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329267" y="-8467"/>
            <a:ext cx="4766733" cy="6866467"/>
            <a:chOff x="7425267" y="-8467"/>
            <a:chExt cx="4766733" cy="6866467"/>
          </a:xfrm>
        </p:grpSpPr>
        <p:cxnSp>
          <p:nvCxnSpPr>
            <p:cNvPr id="25" name="Straight Connector 24">
              <a:extLst>
                <a:ext uri="{FF2B5EF4-FFF2-40B4-BE49-F238E27FC236}">
                  <a16:creationId xmlns:a16="http://schemas.microsoft.com/office/drawing/2014/main" xmlns=""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xmlns=""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xmlns=""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xmlns=""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xmlns=""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xmlns=""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xmlns=""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xmlns=""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xmlns=""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5" name="Rectangle 34">
            <a:extLst>
              <a:ext uri="{FF2B5EF4-FFF2-40B4-BE49-F238E27FC236}">
                <a16:creationId xmlns:a16="http://schemas.microsoft.com/office/drawing/2014/main" xmlns=""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5" name="Βέλος: Δεξιό 14">
            <a:extLst>
              <a:ext uri="{FF2B5EF4-FFF2-40B4-BE49-F238E27FC236}">
                <a16:creationId xmlns:a16="http://schemas.microsoft.com/office/drawing/2014/main" xmlns="" id="{02ECC69C-8B47-4DBB-8080-C39F742DCFBE}"/>
              </a:ext>
            </a:extLst>
          </p:cNvPr>
          <p:cNvSpPr/>
          <p:nvPr/>
        </p:nvSpPr>
        <p:spPr>
          <a:xfrm>
            <a:off x="8920364" y="2023694"/>
            <a:ext cx="294639" cy="2556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graphicFrame>
        <p:nvGraphicFramePr>
          <p:cNvPr id="17" name="TextBox 3">
            <a:extLst>
              <a:ext uri="{FF2B5EF4-FFF2-40B4-BE49-F238E27FC236}">
                <a16:creationId xmlns:a16="http://schemas.microsoft.com/office/drawing/2014/main" xmlns="" id="{9A0BE003-415A-45EC-B46D-6475C9611756}"/>
              </a:ext>
            </a:extLst>
          </p:cNvPr>
          <p:cNvGraphicFramePr/>
          <p:nvPr>
            <p:extLst>
              <p:ext uri="{D42A27DB-BD31-4B8C-83A1-F6EECF244321}">
                <p14:modId xmlns:p14="http://schemas.microsoft.com/office/powerpoint/2010/main" val="1699477830"/>
              </p:ext>
            </p:extLst>
          </p:nvPr>
        </p:nvGraphicFramePr>
        <p:xfrm>
          <a:off x="5184245" y="132522"/>
          <a:ext cx="7428471" cy="6559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Ορθογώνιο: Στρογγύλεμα γωνιών 2">
            <a:extLst>
              <a:ext uri="{FF2B5EF4-FFF2-40B4-BE49-F238E27FC236}">
                <a16:creationId xmlns:a16="http://schemas.microsoft.com/office/drawing/2014/main" xmlns="" id="{4E330B90-F2E6-4DF1-A5B0-FD298A3DD267}"/>
              </a:ext>
            </a:extLst>
          </p:cNvPr>
          <p:cNvSpPr/>
          <p:nvPr/>
        </p:nvSpPr>
        <p:spPr>
          <a:xfrm>
            <a:off x="8680174" y="5685182"/>
            <a:ext cx="2994991" cy="104029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xmlns="" id="{466585C4-D09D-4F15-881E-A9C7B5A8E7C6}"/>
              </a:ext>
            </a:extLst>
          </p:cNvPr>
          <p:cNvSpPr txBox="1"/>
          <p:nvPr/>
        </p:nvSpPr>
        <p:spPr>
          <a:xfrm>
            <a:off x="8676998" y="5791200"/>
            <a:ext cx="2994991" cy="769441"/>
          </a:xfrm>
          <a:prstGeom prst="rect">
            <a:avLst/>
          </a:prstGeom>
          <a:noFill/>
        </p:spPr>
        <p:txBody>
          <a:bodyPr wrap="square" rtlCol="0">
            <a:spAutoFit/>
          </a:bodyPr>
          <a:lstStyle/>
          <a:p>
            <a:pPr algn="ctr"/>
            <a:r>
              <a:rPr lang="el-GR" sz="2200" dirty="0">
                <a:solidFill>
                  <a:schemeClr val="bg1"/>
                </a:solidFill>
              </a:rPr>
              <a:t>«επιπόλαιη κι ανεύθυνη» (σελ. 318)</a:t>
            </a:r>
          </a:p>
        </p:txBody>
      </p:sp>
    </p:spTree>
    <p:extLst>
      <p:ext uri="{BB962C8B-B14F-4D97-AF65-F5344CB8AC3E}">
        <p14:creationId xmlns:p14="http://schemas.microsoft.com/office/powerpoint/2010/main" val="2791463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09EA7EA7-74F5-4EE2-8E3D-1A10308259D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5" name="Straight Connector 14">
              <a:extLst>
                <a:ext uri="{FF2B5EF4-FFF2-40B4-BE49-F238E27FC236}">
                  <a16:creationId xmlns:a16="http://schemas.microsoft.com/office/drawing/2014/main" xmlns="" id="{A5CE79B5-7EE4-424D-AD14-5DEFB61B85C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xmlns="" id="{696C926F-F999-44BA-8D86-9EAB51D6501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xmlns="" id="{248745E7-0AF0-48F9-8E58-2673FC5F4F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9715E81A-D2E0-4431-9370-4E4A9ECA7F9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CEDB37A9-282D-4DDB-85AD-B2090A8253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xmlns="" id="{533D5933-7F91-4F5E-BC31-42FD0E2D8D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xmlns="" id="{37ADDF68-C9BE-46EA-83DE-2C07DD839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xmlns="" id="{10D67396-BABD-48A8-A892-CCB5095FA4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xmlns="" id="{626DA82A-72C2-4DF6-9CF0-0D1F6B96B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xmlns="" id="{8EE6DC63-4380-4BE0-A68A-8F01162BD1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6" name="Rectangle 25">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TextBox 1">
            <a:extLst>
              <a:ext uri="{FF2B5EF4-FFF2-40B4-BE49-F238E27FC236}">
                <a16:creationId xmlns:a16="http://schemas.microsoft.com/office/drawing/2014/main" xmlns="" id="{954728B6-3FD7-42BF-99E8-BDE0DE762E6D}"/>
              </a:ext>
            </a:extLst>
          </p:cNvPr>
          <p:cNvSpPr txBox="1"/>
          <p:nvPr/>
        </p:nvSpPr>
        <p:spPr>
          <a:xfrm>
            <a:off x="842597" y="141600"/>
            <a:ext cx="8596668" cy="6604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600"/>
              </a:spcAft>
              <a:buClrTx/>
              <a:buSzTx/>
              <a:buFontTx/>
              <a:buNone/>
              <a:tabLst/>
              <a:defRPr/>
            </a:pPr>
            <a:r>
              <a:rPr kumimoji="0" lang="en-US" sz="3600" b="0" i="0" u="none" strike="noStrike" kern="1200" cap="none" spc="0" normalizeH="0" baseline="0" noProof="0" dirty="0">
                <a:ln>
                  <a:noFill/>
                </a:ln>
                <a:solidFill>
                  <a:srgbClr val="A5300F"/>
                </a:solidFill>
                <a:effectLst/>
                <a:uLnTx/>
                <a:uFillTx/>
                <a:latin typeface="Trebuchet MS" panose="020B0603020202020204"/>
                <a:ea typeface="+mn-ea"/>
                <a:cs typeface="+mn-cs"/>
              </a:rPr>
              <a:t>ΜΙΑ ΥΠΟΔΟΥΛΗ ΤΩΝ ΣΑΡΚΙΚΩΝ ΗΔΟΝΩΝ</a:t>
            </a:r>
          </a:p>
        </p:txBody>
      </p:sp>
      <p:sp>
        <p:nvSpPr>
          <p:cNvPr id="28" name="Isosceles Triangle 27">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xmlns="" id="{3EB753EA-8846-47C8-9DD4-6CF5851F7573}"/>
              </a:ext>
            </a:extLst>
          </p:cNvPr>
          <p:cNvSpPr txBox="1"/>
          <p:nvPr/>
        </p:nvSpPr>
        <p:spPr>
          <a:xfrm>
            <a:off x="681163" y="810467"/>
            <a:ext cx="11187214" cy="5885123"/>
          </a:xfrm>
          <a:prstGeom prst="rect">
            <a:avLst/>
          </a:prstGeom>
        </p:spPr>
        <p:txBody>
          <a:bodyPr vert="horz" lIns="91440" tIns="45720" rIns="91440" bIns="45720" rtlCol="0">
            <a:normAutofit fontScale="92500" lnSpcReduction="10000"/>
          </a:bodyPr>
          <a:lstStyle/>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1"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Θεμελι</a:t>
            </a:r>
            <a:r>
              <a:rPr kumimoji="0" lang="en-US" sz="2400" b="1"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ακό χαρακτηριστικό </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Έμμης: σεξουαλική υπερδιέγερση</a:t>
            </a: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r>
              <a:rPr kumimoji="0" lang="el-GR"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Γ</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ια έρωτα πάντα ήταν έτοιμη»        αδυνατεί να αντισταθεί στους σεξουαλικούς παροξυσμούς του σώματος ακόμα κι αν το παρουσιαστικό των επίδοξων εραστών είναι απωθητικό (Μπένη, Αδάμ, κηπουρός, Ουίντερ)</a:t>
            </a: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ίδι</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έχει επίγνωση των «εκτροχιασμών της σάρκας» της (σελ. 63, 91) </a:t>
            </a: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Όμως</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δεν</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μπ</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ορεί</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να απα</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λλ</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αγεί από την αδυναμία της και δέχεται υποτακτικά τη μοίρα της, η οποία τη μετατρέπει σε σεξουαλικό όργανο στη διάθεση των ανδρών</a:t>
            </a:r>
            <a:r>
              <a:rPr kumimoji="0" lang="el-GR"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endPar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Αν</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και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ερωτευμένη</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με</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το</a:t>
            </a:r>
            <a:r>
              <a:rPr kumimoji="0" lang="el-GR"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ν</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Μάνο</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α</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δυν</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ατεί να περιορίσει τις τυχάρπαστες σεξουαλικές της συνευρέσεις</a:t>
            </a:r>
            <a:r>
              <a:rPr kumimoji="0" lang="el-GR"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r>
              <a:rPr kumimoji="0" lang="el-GR" sz="2400" b="0" i="0" u="none" strike="noStrike" kern="1200" cap="none" spc="0" normalizeH="0" noProof="0" dirty="0">
                <a:ln>
                  <a:noFill/>
                </a:ln>
                <a:solidFill>
                  <a:prstClr val="black">
                    <a:lumMod val="75000"/>
                    <a:lumOff val="25000"/>
                  </a:prstClr>
                </a:solidFill>
                <a:effectLst/>
                <a:uLnTx/>
                <a:uFillTx/>
                <a:latin typeface="Trebuchet MS" panose="020B0603020202020204"/>
                <a:ea typeface="+mn-ea"/>
                <a:cs typeface="+mn-cs"/>
              </a:rPr>
              <a:t>  </a:t>
            </a:r>
            <a:r>
              <a:rPr kumimoji="0" lang="el-GR" sz="2400" b="1" i="0" strike="noStrike" kern="1200" cap="none" spc="0" normalizeH="0" noProof="0" dirty="0">
                <a:ln>
                  <a:noFill/>
                </a:ln>
                <a:solidFill>
                  <a:prstClr val="black">
                    <a:lumMod val="75000"/>
                    <a:lumOff val="25000"/>
                  </a:prstClr>
                </a:solidFill>
                <a:effectLst/>
                <a:uLnTx/>
                <a:uFillTx/>
                <a:latin typeface="Trebuchet MS" panose="020B0603020202020204"/>
                <a:ea typeface="+mn-ea"/>
                <a:cs typeface="+mn-cs"/>
              </a:rPr>
              <a:t>Α</a:t>
            </a:r>
            <a:r>
              <a:rPr kumimoji="0" lang="en-US" sz="2400" b="1" i="0"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συμ</a:t>
            </a:r>
            <a:r>
              <a:rPr kumimoji="0" lang="en-US" sz="2400" b="1" i="0"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βατότητα μεταξύ σώματος και ψυχής</a:t>
            </a:r>
            <a:r>
              <a:rPr kumimoji="0" lang="el-GR" sz="2400" b="1" i="0"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t>
            </a:r>
            <a:endParaRPr kumimoji="0" lang="en-US" sz="2400" b="1" i="0"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endParaRPr kumimoji="0" lang="en-US" sz="2500" b="1" i="0" strike="noStrike" kern="1200" cap="none" spc="0" normalizeH="0" baseline="0" noProof="0" dirty="0">
              <a:ln>
                <a:noFill/>
              </a:ln>
              <a:solidFill>
                <a:srgbClr val="A9401E"/>
              </a:solidFill>
              <a:effectLst/>
              <a:uLnTx/>
              <a:uFillTx/>
              <a:latin typeface="Trebuchet MS" panose="020B0603020202020204"/>
              <a:ea typeface="+mn-ea"/>
              <a:cs typeface="+mn-cs"/>
            </a:endParaRPr>
          </a:p>
          <a:p>
            <a:pPr marL="0" marR="0" lvl="0" indent="0" algn="l" defTabSz="457200" rtl="0" eaLnBrk="1" fontAlgn="auto" latinLnBrk="0" hangingPunct="1">
              <a:lnSpc>
                <a:spcPct val="90000"/>
              </a:lnSpc>
              <a:spcBef>
                <a:spcPts val="1000"/>
              </a:spcBef>
              <a:spcAft>
                <a:spcPts val="0"/>
              </a:spcAft>
              <a:buClr>
                <a:srgbClr val="A5300F"/>
              </a:buClr>
              <a:buSzPct val="80000"/>
              <a:tabLst/>
              <a:defRPr/>
            </a:pPr>
            <a:r>
              <a:rPr kumimoji="0" lang="en-US" sz="2500" b="0" i="1" u="none" strike="noStrike" kern="1200" cap="none" spc="0" normalizeH="0" baseline="0" noProof="0" dirty="0" err="1">
                <a:ln>
                  <a:noFill/>
                </a:ln>
                <a:solidFill>
                  <a:srgbClr val="A9401E"/>
                </a:solidFill>
                <a:effectLst/>
                <a:uLnTx/>
                <a:uFillTx/>
                <a:latin typeface="Trebuchet MS" panose="020B0603020202020204"/>
                <a:ea typeface="+mn-ea"/>
                <a:cs typeface="+mn-cs"/>
              </a:rPr>
              <a:t>Πως</a:t>
            </a:r>
            <a:r>
              <a:rPr kumimoji="0" lang="en-US" sz="2500" b="0" i="1" u="none" strike="noStrike" kern="1200" cap="none" spc="0" normalizeH="0" baseline="0" noProof="0" dirty="0">
                <a:ln>
                  <a:noFill/>
                </a:ln>
                <a:solidFill>
                  <a:srgbClr val="A9401E"/>
                </a:solidFill>
                <a:effectLst/>
                <a:uLnTx/>
                <a:uFillTx/>
                <a:latin typeface="Trebuchet MS" panose="020B0603020202020204"/>
                <a:ea typeface="+mn-ea"/>
                <a:cs typeface="+mn-cs"/>
              </a:rPr>
              <a:t> </a:t>
            </a:r>
            <a:r>
              <a:rPr kumimoji="0" lang="en-US" sz="2500" b="0" i="1" u="none" strike="noStrike" kern="1200" cap="none" spc="0" normalizeH="0" baseline="0" noProof="0" dirty="0" err="1">
                <a:ln>
                  <a:noFill/>
                </a:ln>
                <a:solidFill>
                  <a:srgbClr val="A9401E"/>
                </a:solidFill>
                <a:effectLst/>
                <a:uLnTx/>
                <a:uFillTx/>
                <a:latin typeface="Trebuchet MS" panose="020B0603020202020204"/>
                <a:ea typeface="+mn-ea"/>
                <a:cs typeface="+mn-cs"/>
              </a:rPr>
              <a:t>ερμηνεύετ</a:t>
            </a:r>
            <a:r>
              <a:rPr kumimoji="0" lang="en-US" sz="2500" b="0" i="1" u="none" strike="noStrike" kern="1200" cap="none" spc="0" normalizeH="0" baseline="0" noProof="0" dirty="0">
                <a:ln>
                  <a:noFill/>
                </a:ln>
                <a:solidFill>
                  <a:srgbClr val="A9401E"/>
                </a:solidFill>
                <a:effectLst/>
                <a:uLnTx/>
                <a:uFillTx/>
                <a:latin typeface="Trebuchet MS" panose="020B0603020202020204"/>
                <a:ea typeface="+mn-ea"/>
                <a:cs typeface="+mn-cs"/>
              </a:rPr>
              <a:t>αι η κατάσταση αυτή; </a:t>
            </a:r>
          </a:p>
          <a:p>
            <a:pPr marL="0" marR="0" lvl="0" indent="0" algn="l" defTabSz="457200" rtl="0" eaLnBrk="1" fontAlgn="auto" latinLnBrk="0" hangingPunct="1">
              <a:lnSpc>
                <a:spcPct val="90000"/>
              </a:lnSpc>
              <a:spcBef>
                <a:spcPts val="1000"/>
              </a:spcBef>
              <a:spcAft>
                <a:spcPts val="0"/>
              </a:spcAft>
              <a:buClr>
                <a:srgbClr val="A5300F"/>
              </a:buClr>
              <a:buSzPct val="80000"/>
              <a:buFontTx/>
              <a:buNone/>
              <a:tabLst/>
              <a:defRPr/>
            </a:pPr>
            <a:endParaRPr kumimoji="0" lang="en-US" sz="2400" b="0" i="1"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ίδι</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a:t>
            </a:r>
            <a:r>
              <a:rPr kumimoji="0" lang="el-GR"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αν και το επιθυμεί</a:t>
            </a:r>
            <a:r>
              <a:rPr lang="el-GR" sz="2400" dirty="0">
                <a:solidFill>
                  <a:prstClr val="black">
                    <a:lumMod val="75000"/>
                    <a:lumOff val="25000"/>
                  </a:prstClr>
                </a:solidFill>
                <a:latin typeface="Trebuchet MS" panose="020B0603020202020204"/>
              </a:rPr>
              <a:t>, δεν προβαίνει</a:t>
            </a:r>
            <a:r>
              <a:rPr kumimoji="0" lang="el-GR" sz="2400" b="0" i="0" u="none" kern="1200" cap="none" spc="0" normalizeH="0" baseline="0" noProof="0" dirty="0">
                <a:ln>
                  <a:noFill/>
                </a:ln>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σε</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κάποια αιτιολόγηση αλλά,</a:t>
            </a:r>
          </a:p>
          <a:p>
            <a:pPr marL="342900" marR="0" lvl="0" indent="-34290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απ</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άντηση</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δίνετ</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αι από </a:t>
            </a:r>
            <a:r>
              <a:rPr kumimoji="0" lang="el-GR" sz="2400" b="0" i="0" u="non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την εκπρόσωπο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του</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επιστημονικού λόγου, τη γιάτρισσα, δηλ.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τη</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4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Νίν</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με την αρωγή του πολέμου που αποκτηνώνει τα άτομα, η Έμμη θα μπορούσε να είναι είτε </a:t>
            </a:r>
            <a:r>
              <a:rPr kumimoji="0" lang="en-US" sz="2400" b="1"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νυμφομανής</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είτε </a:t>
            </a:r>
            <a:r>
              <a:rPr kumimoji="0" lang="en-US" sz="2400" b="1"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θρησκόληπτη</a:t>
            </a:r>
            <a:r>
              <a:rPr kumimoji="0" lang="en-US" sz="2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(σελ. 222 -223)</a:t>
            </a:r>
          </a:p>
          <a:p>
            <a:pPr marL="0" marR="0" lvl="0" indent="0" algn="l" defTabSz="457200" rtl="0" eaLnBrk="1" fontAlgn="auto" latinLnBrk="0" hangingPunct="1">
              <a:lnSpc>
                <a:spcPct val="90000"/>
              </a:lnSpc>
              <a:spcBef>
                <a:spcPts val="1000"/>
              </a:spcBef>
              <a:spcAft>
                <a:spcPts val="0"/>
              </a:spcAft>
              <a:buClr>
                <a:srgbClr val="A5300F"/>
              </a:buClr>
              <a:buSzPct val="80000"/>
              <a:buFont typeface="Wingdings 3" charset="2"/>
              <a:buChar char=""/>
              <a:tabLst/>
              <a:defRPr/>
            </a:pPr>
            <a:endParaRPr kumimoji="0" lang="en-US" sz="11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p:txBody>
      </p:sp>
      <p:sp>
        <p:nvSpPr>
          <p:cNvPr id="30" name="Isosceles Triangle 29">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Βέλος: Δεξιό 4">
            <a:extLst>
              <a:ext uri="{FF2B5EF4-FFF2-40B4-BE49-F238E27FC236}">
                <a16:creationId xmlns:a16="http://schemas.microsoft.com/office/drawing/2014/main" xmlns="" id="{8C577188-F368-4231-B1F9-8BF741CD8887}"/>
              </a:ext>
            </a:extLst>
          </p:cNvPr>
          <p:cNvSpPr/>
          <p:nvPr/>
        </p:nvSpPr>
        <p:spPr>
          <a:xfrm>
            <a:off x="5140931" y="1273175"/>
            <a:ext cx="345169" cy="219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33563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xmlns="" id="{09EA7EA7-74F5-4EE2-8E3D-1A10308259D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38" name="Straight Connector 37">
              <a:extLst>
                <a:ext uri="{FF2B5EF4-FFF2-40B4-BE49-F238E27FC236}">
                  <a16:creationId xmlns:a16="http://schemas.microsoft.com/office/drawing/2014/main" xmlns="" id="{A5CE79B5-7EE4-424D-AD14-5DEFB61B85C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xmlns="" id="{696C926F-F999-44BA-8D86-9EAB51D6501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xmlns="" id="{248745E7-0AF0-48F9-8E58-2673FC5F4F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5">
              <a:extLst>
                <a:ext uri="{FF2B5EF4-FFF2-40B4-BE49-F238E27FC236}">
                  <a16:creationId xmlns:a16="http://schemas.microsoft.com/office/drawing/2014/main" xmlns="" id="{9715E81A-D2E0-4431-9370-4E4A9ECA7F9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xmlns="" id="{CEDB37A9-282D-4DDB-85AD-B2090A8253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xmlns="" id="{533D5933-7F91-4F5E-BC31-42FD0E2D8D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8">
              <a:extLst>
                <a:ext uri="{FF2B5EF4-FFF2-40B4-BE49-F238E27FC236}">
                  <a16:creationId xmlns:a16="http://schemas.microsoft.com/office/drawing/2014/main" xmlns="" id="{37ADDF68-C9BE-46EA-83DE-2C07DD839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9">
              <a:extLst>
                <a:ext uri="{FF2B5EF4-FFF2-40B4-BE49-F238E27FC236}">
                  <a16:creationId xmlns:a16="http://schemas.microsoft.com/office/drawing/2014/main" xmlns="" id="{10D67396-BABD-48A8-A892-CCB5095FA4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xmlns="" id="{626DA82A-72C2-4DF6-9CF0-0D1F6B96B5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xmlns="" id="{8EE6DC63-4380-4BE0-A68A-8F01162BD1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49" name="Straight Connector 48">
            <a:extLst>
              <a:ext uri="{FF2B5EF4-FFF2-40B4-BE49-F238E27FC236}">
                <a16:creationId xmlns:a16="http://schemas.microsoft.com/office/drawing/2014/main" xmlns=""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7A127532-8B11-4650-8BE2-CF9BCA3A4C0C}"/>
              </a:ext>
            </a:extLst>
          </p:cNvPr>
          <p:cNvSpPr txBox="1"/>
          <p:nvPr/>
        </p:nvSpPr>
        <p:spPr>
          <a:xfrm>
            <a:off x="224366" y="-73241"/>
            <a:ext cx="4882918" cy="1180974"/>
          </a:xfrm>
          <a:prstGeom prst="rect">
            <a:avLst/>
          </a:prstGeom>
        </p:spPr>
        <p:txBody>
          <a:bodyPr vert="horz" lIns="91440" tIns="45720" rIns="91440" bIns="45720" rtlCol="0" anchor="ctr">
            <a:normAutofit/>
          </a:bodyPr>
          <a:lstStyle/>
          <a:p>
            <a:pPr marL="0" marR="0" lvl="0" indent="0" algn="l" defTabSz="457200" rtl="0" eaLnBrk="1" fontAlgn="auto" latinLnBrk="0" hangingPunct="1">
              <a:lnSpc>
                <a:spcPct val="100000"/>
              </a:lnSpc>
              <a:spcBef>
                <a:spcPct val="0"/>
              </a:spcBef>
              <a:spcAft>
                <a:spcPts val="600"/>
              </a:spcAft>
              <a:buClrTx/>
              <a:buSzTx/>
              <a:buFontTx/>
              <a:buNone/>
              <a:tabLst/>
              <a:defRPr/>
            </a:pPr>
            <a:r>
              <a:rPr kumimoji="0" lang="en-US" sz="3600" b="0" i="0" u="none" strike="noStrike" kern="1200" cap="all" spc="0" normalizeH="0" baseline="0" noProof="0" dirty="0" err="1">
                <a:ln>
                  <a:noFill/>
                </a:ln>
                <a:solidFill>
                  <a:srgbClr val="A5300F"/>
                </a:solidFill>
                <a:effectLst/>
                <a:uLnTx/>
                <a:uFillTx/>
                <a:latin typeface="Trebuchet MS" panose="020B0603020202020204"/>
                <a:ea typeface="+mn-ea"/>
                <a:cs typeface="+mn-cs"/>
              </a:rPr>
              <a:t>ΕΡΩΤΙΚο</a:t>
            </a:r>
            <a:r>
              <a:rPr kumimoji="0" lang="en-US" sz="3600" b="0" i="0" u="none" strike="noStrike" kern="1200" cap="all" spc="0" normalizeH="0" baseline="0" noProof="0" dirty="0">
                <a:ln>
                  <a:noFill/>
                </a:ln>
                <a:solidFill>
                  <a:srgbClr val="A5300F"/>
                </a:solidFill>
                <a:effectLst/>
                <a:uLnTx/>
                <a:uFillTx/>
                <a:latin typeface="Trebuchet MS" panose="020B0603020202020204"/>
                <a:ea typeface="+mn-ea"/>
                <a:cs typeface="+mn-cs"/>
              </a:rPr>
              <a:t> </a:t>
            </a:r>
            <a:r>
              <a:rPr kumimoji="0" lang="en-US" sz="3600" b="0" i="0" u="none" strike="noStrike" kern="1200" cap="all" spc="0" normalizeH="0" baseline="0" noProof="0" dirty="0" err="1">
                <a:ln>
                  <a:noFill/>
                </a:ln>
                <a:solidFill>
                  <a:srgbClr val="A5300F"/>
                </a:solidFill>
                <a:effectLst/>
                <a:uLnTx/>
                <a:uFillTx/>
                <a:latin typeface="Trebuchet MS" panose="020B0603020202020204"/>
                <a:ea typeface="+mn-ea"/>
                <a:cs typeface="+mn-cs"/>
              </a:rPr>
              <a:t>ΤΡΙΓΩΝο</a:t>
            </a:r>
            <a:r>
              <a:rPr kumimoji="0" lang="el-GR" sz="3600" b="0" i="0" u="none" strike="noStrike" kern="1200" cap="all" spc="0" normalizeH="0" baseline="0" noProof="0" dirty="0">
                <a:ln>
                  <a:noFill/>
                </a:ln>
                <a:solidFill>
                  <a:srgbClr val="A5300F"/>
                </a:solidFill>
                <a:effectLst/>
                <a:uLnTx/>
                <a:uFillTx/>
                <a:latin typeface="Trebuchet MS" panose="020B0603020202020204"/>
                <a:ea typeface="+mn-ea"/>
                <a:cs typeface="+mn-cs"/>
              </a:rPr>
              <a:t> Α΄</a:t>
            </a:r>
            <a:r>
              <a:rPr kumimoji="0" lang="en-US" sz="3600" b="0" i="0" u="none" strike="noStrike" kern="1200" cap="all" spc="0" normalizeH="0" baseline="0" noProof="0" dirty="0">
                <a:ln>
                  <a:noFill/>
                </a:ln>
                <a:solidFill>
                  <a:srgbClr val="A5300F"/>
                </a:solidFill>
                <a:effectLst/>
                <a:uLnTx/>
                <a:uFillTx/>
                <a:latin typeface="Trebuchet MS" panose="020B0603020202020204"/>
                <a:ea typeface="+mn-ea"/>
                <a:cs typeface="+mn-cs"/>
              </a:rPr>
              <a:t> </a:t>
            </a:r>
          </a:p>
        </p:txBody>
      </p:sp>
      <p:sp>
        <p:nvSpPr>
          <p:cNvPr id="3" name="TextBox 2">
            <a:extLst>
              <a:ext uri="{FF2B5EF4-FFF2-40B4-BE49-F238E27FC236}">
                <a16:creationId xmlns:a16="http://schemas.microsoft.com/office/drawing/2014/main" xmlns="" id="{E8719745-54BF-4689-A764-D842CF8CEF17}"/>
              </a:ext>
            </a:extLst>
          </p:cNvPr>
          <p:cNvSpPr txBox="1"/>
          <p:nvPr/>
        </p:nvSpPr>
        <p:spPr>
          <a:xfrm>
            <a:off x="4360507" y="1069051"/>
            <a:ext cx="5396023" cy="5224724"/>
          </a:xfrm>
          <a:prstGeom prst="rect">
            <a:avLst/>
          </a:prstGeom>
        </p:spPr>
        <p:txBody>
          <a:bodyPr vert="horz" lIns="91440" tIns="45720" rIns="91440" bIns="45720" rtlCol="0" anchor="ctr">
            <a:noAutofit/>
          </a:bodyPr>
          <a:lstStyle/>
          <a:p>
            <a:pPr marL="182880" marR="0" lvl="0" indent="-18288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Βι</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βλική διάσταση λόγω: </a:t>
            </a:r>
            <a:r>
              <a:rPr kumimoji="0" lang="el-GR"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α</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νδρικών</a:t>
            </a:r>
            <a:r>
              <a:rPr kumimoji="0" lang="el-GR"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ονομάτων</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β)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το</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πικής συνθήκης</a:t>
            </a:r>
          </a:p>
          <a:p>
            <a:pPr marL="0" marR="0" lvl="0" indent="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endPar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182880" marR="0" lvl="0" indent="-18288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Ανάμεσ</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στους δύο βιβλικούς κολοσσούς, η Έμμη, στέκεται ως ένα θνητό έρμαιο των παθών και των αδυναμιών του.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Άγετ</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αι και φέρεται μεταξύ αγνών ερωτικών αισθημάτων και ακόλαστης σαρκικής λαγνείας. </a:t>
            </a:r>
          </a:p>
          <a:p>
            <a:pPr marL="0" marR="0" lvl="0" indent="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endPar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182880" marR="0" lvl="0" indent="-18288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r>
              <a:rPr kumimoji="0" lang="en-US" sz="2200" b="0" i="1" u="none" strike="noStrike" kern="1200" cap="none" spc="0" normalizeH="0" baseline="0" noProof="0" dirty="0" err="1">
                <a:ln>
                  <a:noFill/>
                </a:ln>
                <a:solidFill>
                  <a:srgbClr val="A9401E"/>
                </a:solidFill>
                <a:effectLst/>
                <a:uLnTx/>
                <a:uFillTx/>
                <a:latin typeface="Trebuchet MS" panose="020B0603020202020204"/>
                <a:ea typeface="+mn-ea"/>
                <a:cs typeface="+mn-cs"/>
              </a:rPr>
              <a:t>Ερώτημ</a:t>
            </a:r>
            <a:r>
              <a:rPr kumimoji="0" lang="en-US" sz="2200" b="0" i="1" u="none" strike="noStrike" kern="1200" cap="none" spc="0" normalizeH="0" baseline="0" noProof="0" dirty="0">
                <a:ln>
                  <a:noFill/>
                </a:ln>
                <a:solidFill>
                  <a:srgbClr val="A9401E"/>
                </a:solidFill>
                <a:effectLst/>
                <a:uLnTx/>
                <a:uFillTx/>
                <a:latin typeface="Trebuchet MS" panose="020B0603020202020204"/>
                <a:ea typeface="+mn-ea"/>
                <a:cs typeface="+mn-cs"/>
              </a:rPr>
              <a:t>α: Υπάρχει κάποιο βιβλικό πρόσωπο που μπορεί να ταυτιστεί με την Έμμη; </a:t>
            </a:r>
          </a:p>
        </p:txBody>
      </p:sp>
      <p:sp>
        <p:nvSpPr>
          <p:cNvPr id="29" name="Ισοσκελές τρίγωνο 28">
            <a:extLst>
              <a:ext uri="{FF2B5EF4-FFF2-40B4-BE49-F238E27FC236}">
                <a16:creationId xmlns:a16="http://schemas.microsoft.com/office/drawing/2014/main" xmlns="" id="{B8F5DF81-4D57-482E-9380-0F1C8B2CEDC3}"/>
              </a:ext>
            </a:extLst>
          </p:cNvPr>
          <p:cNvSpPr/>
          <p:nvPr/>
        </p:nvSpPr>
        <p:spPr>
          <a:xfrm>
            <a:off x="745194" y="1645166"/>
            <a:ext cx="2781631" cy="3184828"/>
          </a:xfrm>
          <a:prstGeom prst="triangle">
            <a:avLst>
              <a:gd name="adj" fmla="val 49524"/>
            </a:avLst>
          </a:prstGeom>
          <a:solidFill>
            <a:srgbClr val="AB24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30" name="TextBox 29">
            <a:extLst>
              <a:ext uri="{FF2B5EF4-FFF2-40B4-BE49-F238E27FC236}">
                <a16:creationId xmlns:a16="http://schemas.microsoft.com/office/drawing/2014/main" xmlns="" id="{A5472DCD-07CB-4465-92F8-B94BF62E3848}"/>
              </a:ext>
            </a:extLst>
          </p:cNvPr>
          <p:cNvSpPr txBox="1"/>
          <p:nvPr/>
        </p:nvSpPr>
        <p:spPr>
          <a:xfrm>
            <a:off x="1409501" y="1268951"/>
            <a:ext cx="1431235"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l-GR" sz="1800" b="1" i="0" u="none" strike="noStrike" kern="1200" cap="none" spc="0" normalizeH="0" baseline="0" noProof="0" dirty="0">
                <a:ln>
                  <a:noFill/>
                </a:ln>
                <a:solidFill>
                  <a:prstClr val="black"/>
                </a:solidFill>
                <a:effectLst/>
                <a:uLnTx/>
                <a:uFillTx/>
                <a:latin typeface="Trebuchet MS" panose="020B0603020202020204"/>
                <a:ea typeface="+mn-ea"/>
                <a:cs typeface="+mn-cs"/>
              </a:rPr>
              <a:t>ΕΜΜΗ</a:t>
            </a:r>
          </a:p>
        </p:txBody>
      </p:sp>
      <p:sp>
        <p:nvSpPr>
          <p:cNvPr id="31" name="TextBox 30">
            <a:extLst>
              <a:ext uri="{FF2B5EF4-FFF2-40B4-BE49-F238E27FC236}">
                <a16:creationId xmlns:a16="http://schemas.microsoft.com/office/drawing/2014/main" xmlns="" id="{3AF1914B-4A81-4AAC-8A00-C8A50970FD86}"/>
              </a:ext>
            </a:extLst>
          </p:cNvPr>
          <p:cNvSpPr txBox="1"/>
          <p:nvPr/>
        </p:nvSpPr>
        <p:spPr>
          <a:xfrm>
            <a:off x="100138" y="4813429"/>
            <a:ext cx="1060174"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ΜΑΝΟΣ</a:t>
            </a:r>
          </a:p>
        </p:txBody>
      </p:sp>
      <p:sp>
        <p:nvSpPr>
          <p:cNvPr id="32" name="TextBox 31">
            <a:extLst>
              <a:ext uri="{FF2B5EF4-FFF2-40B4-BE49-F238E27FC236}">
                <a16:creationId xmlns:a16="http://schemas.microsoft.com/office/drawing/2014/main" xmlns="" id="{2D568CC6-D4D7-4732-B85E-0389A5367E2A}"/>
              </a:ext>
            </a:extLst>
          </p:cNvPr>
          <p:cNvSpPr txBox="1"/>
          <p:nvPr/>
        </p:nvSpPr>
        <p:spPr>
          <a:xfrm>
            <a:off x="3222779" y="4836877"/>
            <a:ext cx="887896"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ΑΔΑΜ</a:t>
            </a:r>
          </a:p>
        </p:txBody>
      </p:sp>
    </p:spTree>
    <p:extLst>
      <p:ext uri="{BB962C8B-B14F-4D97-AF65-F5344CB8AC3E}">
        <p14:creationId xmlns:p14="http://schemas.microsoft.com/office/powerpoint/2010/main" val="334999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10" name="Straight Connector 9">
            <a:extLst>
              <a:ext uri="{FF2B5EF4-FFF2-40B4-BE49-F238E27FC236}">
                <a16:creationId xmlns:a16="http://schemas.microsoft.com/office/drawing/2014/main" xmlns=""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xmlns=""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xmlns=""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xmlns=""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xmlns=""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xmlns=""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7904A1C7-EE93-448D-9371-9CDE7CBEDD9E}"/>
              </a:ext>
            </a:extLst>
          </p:cNvPr>
          <p:cNvSpPr>
            <a:spLocks noGrp="1"/>
          </p:cNvSpPr>
          <p:nvPr>
            <p:ph type="ctrTitle"/>
          </p:nvPr>
        </p:nvSpPr>
        <p:spPr>
          <a:xfrm>
            <a:off x="4419136" y="1020871"/>
            <a:ext cx="7256029" cy="2849671"/>
          </a:xfrm>
        </p:spPr>
        <p:txBody>
          <a:bodyPr>
            <a:normAutofit/>
          </a:bodyPr>
          <a:lstStyle/>
          <a:p>
            <a:pPr algn="l"/>
            <a:r>
              <a:rPr lang="el-GR" sz="6000" dirty="0" smtClean="0">
                <a:solidFill>
                  <a:srgbClr val="FFFFFF"/>
                </a:solidFill>
                <a:latin typeface="Trebuchet MS" panose="020B0603020202020204" pitchFamily="34" charset="0"/>
                <a:cs typeface="Times New Roman" panose="02020603050405020304" pitchFamily="18" charset="0"/>
              </a:rPr>
              <a:t>Σκιαγράφηση </a:t>
            </a:r>
            <a:r>
              <a:rPr lang="el-GR" sz="6000" dirty="0">
                <a:solidFill>
                  <a:srgbClr val="FFFFFF"/>
                </a:solidFill>
                <a:latin typeface="Trebuchet MS" panose="020B0603020202020204" pitchFamily="34" charset="0"/>
                <a:cs typeface="Times New Roman" panose="02020603050405020304" pitchFamily="18" charset="0"/>
              </a:rPr>
              <a:t>του Μάνου Σιμωνίδη</a:t>
            </a:r>
            <a:endParaRPr lang="el-GR" sz="6000" dirty="0">
              <a:solidFill>
                <a:srgbClr val="FFFFFF"/>
              </a:solidFill>
              <a:latin typeface="Trebuchet MS" panose="020B0603020202020204" pitchFamily="34" charset="0"/>
            </a:endParaRPr>
          </a:p>
        </p:txBody>
      </p:sp>
      <p:sp>
        <p:nvSpPr>
          <p:cNvPr id="3" name="Υπότιτλος 2">
            <a:extLst>
              <a:ext uri="{FF2B5EF4-FFF2-40B4-BE49-F238E27FC236}">
                <a16:creationId xmlns:a16="http://schemas.microsoft.com/office/drawing/2014/main" xmlns="" id="{51A3E322-476F-4B74-AEF0-907CDC048B25}"/>
              </a:ext>
            </a:extLst>
          </p:cNvPr>
          <p:cNvSpPr>
            <a:spLocks noGrp="1"/>
          </p:cNvSpPr>
          <p:nvPr>
            <p:ph type="subTitle" idx="1"/>
          </p:nvPr>
        </p:nvSpPr>
        <p:spPr>
          <a:xfrm>
            <a:off x="4614900" y="3979224"/>
            <a:ext cx="6128800" cy="1186108"/>
          </a:xfrm>
        </p:spPr>
        <p:txBody>
          <a:bodyPr>
            <a:noAutofit/>
          </a:bodyPr>
          <a:lstStyle/>
          <a:p>
            <a:pPr algn="l"/>
            <a:r>
              <a:rPr lang="el-GR" sz="2200" dirty="0">
                <a:solidFill>
                  <a:srgbClr val="FFFFFF">
                    <a:alpha val="70000"/>
                  </a:srgbClr>
                </a:solidFill>
                <a:latin typeface="Trebuchet MS" panose="020B0603020202020204" pitchFamily="34" charset="0"/>
                <a:cs typeface="Times New Roman" panose="02020603050405020304" pitchFamily="18" charset="0"/>
              </a:rPr>
              <a:t>«[…] ω είναι ο πιο γνήσιος Έλληνας </a:t>
            </a:r>
            <a:r>
              <a:rPr lang="el-GR" sz="2200" dirty="0" smtClean="0">
                <a:solidFill>
                  <a:srgbClr val="FFFFFF">
                    <a:alpha val="70000"/>
                  </a:srgbClr>
                </a:solidFill>
                <a:latin typeface="Trebuchet MS" panose="020B0603020202020204" pitchFamily="34" charset="0"/>
                <a:cs typeface="Times New Roman" panose="02020603050405020304" pitchFamily="18" charset="0"/>
              </a:rPr>
              <a:t>[…] έχει </a:t>
            </a:r>
            <a:r>
              <a:rPr lang="el-GR" sz="2200" dirty="0">
                <a:solidFill>
                  <a:srgbClr val="FFFFFF">
                    <a:alpha val="70000"/>
                  </a:srgbClr>
                </a:solidFill>
                <a:latin typeface="Trebuchet MS" panose="020B0603020202020204" pitchFamily="34" charset="0"/>
                <a:cs typeface="Times New Roman" panose="02020603050405020304" pitchFamily="18" charset="0"/>
              </a:rPr>
              <a:t>το ένστικτο του μέτρου και το τραγικό αίσθημα της ζωής.» ( Κατά τον Ρίτσαρντς: σελ. 40)</a:t>
            </a:r>
          </a:p>
        </p:txBody>
      </p:sp>
      <p:sp>
        <p:nvSpPr>
          <p:cNvPr id="26" name="Isosceles Triangle 25">
            <a:extLst>
              <a:ext uri="{FF2B5EF4-FFF2-40B4-BE49-F238E27FC236}">
                <a16:creationId xmlns:a16="http://schemas.microsoft.com/office/drawing/2014/main" xmlns=""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4" name="TextBox 3">
            <a:extLst>
              <a:ext uri="{FF2B5EF4-FFF2-40B4-BE49-F238E27FC236}">
                <a16:creationId xmlns:a16="http://schemas.microsoft.com/office/drawing/2014/main" xmlns="" id="{2D3B2FA8-36D6-45AF-AB56-39A397522718}"/>
              </a:ext>
            </a:extLst>
          </p:cNvPr>
          <p:cNvSpPr txBox="1"/>
          <p:nvPr/>
        </p:nvSpPr>
        <p:spPr>
          <a:xfrm>
            <a:off x="9291711" y="6460123"/>
            <a:ext cx="3024554"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dirty="0">
                <a:ln>
                  <a:noFill/>
                </a:ln>
                <a:solidFill>
                  <a:prstClr val="white"/>
                </a:solidFill>
                <a:effectLst/>
                <a:uLnTx/>
                <a:uFillTx/>
                <a:latin typeface="Trebuchet MS" panose="020B0603020202020204"/>
                <a:ea typeface="+mn-ea"/>
                <a:cs typeface="+mn-cs"/>
              </a:rPr>
              <a:t>Επιμέλεια: Αδαμοπούλου </a:t>
            </a:r>
            <a:r>
              <a:rPr kumimoji="0" lang="el-GR" sz="1600" b="0" i="0" u="none" strike="noStrike" kern="1200" cap="none" spc="0" normalizeH="0" baseline="0" noProof="0" dirty="0" err="1">
                <a:ln>
                  <a:noFill/>
                </a:ln>
                <a:solidFill>
                  <a:prstClr val="white"/>
                </a:solidFill>
                <a:effectLst/>
                <a:uLnTx/>
                <a:uFillTx/>
                <a:latin typeface="Trebuchet MS" panose="020B0603020202020204"/>
                <a:ea typeface="+mn-ea"/>
                <a:cs typeface="+mn-cs"/>
              </a:rPr>
              <a:t>Βίκη</a:t>
            </a:r>
            <a:endParaRPr kumimoji="0" lang="el-GR" sz="16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3521430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useBgFill="1">
        <p:nvSpPr>
          <p:cNvPr id="10" name="Rectangle 9">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12" name="Straight Connector 11">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xmlns="" id="{BBE69C15-990E-4A70-A2C1-8229055C224F}"/>
              </a:ext>
            </a:extLst>
          </p:cNvPr>
          <p:cNvSpPr>
            <a:spLocks noGrp="1"/>
          </p:cNvSpPr>
          <p:nvPr>
            <p:ph type="title"/>
          </p:nvPr>
        </p:nvSpPr>
        <p:spPr>
          <a:xfrm>
            <a:off x="-24470" y="1129563"/>
            <a:ext cx="3843375" cy="1918437"/>
          </a:xfrm>
        </p:spPr>
        <p:txBody>
          <a:bodyPr anchor="ctr">
            <a:normAutofit/>
          </a:bodyPr>
          <a:lstStyle/>
          <a:p>
            <a:pPr algn="r"/>
            <a:r>
              <a:rPr lang="el-GR" sz="5000" dirty="0">
                <a:solidFill>
                  <a:srgbClr val="A5300F"/>
                </a:solidFill>
              </a:rPr>
              <a:t>ΕΜΜΗ ΚΑΙ </a:t>
            </a:r>
            <a:br>
              <a:rPr lang="el-GR" sz="5000" dirty="0">
                <a:solidFill>
                  <a:srgbClr val="A5300F"/>
                </a:solidFill>
              </a:rPr>
            </a:br>
            <a:r>
              <a:rPr lang="el-GR" sz="5000" dirty="0">
                <a:solidFill>
                  <a:srgbClr val="A5300F"/>
                </a:solidFill>
              </a:rPr>
              <a:t>ΜΑΝΟΣ</a:t>
            </a:r>
          </a:p>
        </p:txBody>
      </p:sp>
      <p:sp>
        <p:nvSpPr>
          <p:cNvPr id="26" name="Freeform: Shape 25">
            <a:extLst>
              <a:ext uri="{FF2B5EF4-FFF2-40B4-BE49-F238E27FC236}">
                <a16:creationId xmlns:a16="http://schemas.microsoft.com/office/drawing/2014/main" xmlns=""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 name="Θέση περιεχομένου 2">
            <a:extLst>
              <a:ext uri="{FF2B5EF4-FFF2-40B4-BE49-F238E27FC236}">
                <a16:creationId xmlns:a16="http://schemas.microsoft.com/office/drawing/2014/main" xmlns="" id="{0085C608-40CF-441C-B422-E9B893E63452}"/>
              </a:ext>
            </a:extLst>
          </p:cNvPr>
          <p:cNvSpPr>
            <a:spLocks noGrp="1"/>
          </p:cNvSpPr>
          <p:nvPr>
            <p:ph idx="1"/>
          </p:nvPr>
        </p:nvSpPr>
        <p:spPr>
          <a:xfrm>
            <a:off x="5423400" y="11907"/>
            <a:ext cx="6679096" cy="6705599"/>
          </a:xfrm>
        </p:spPr>
        <p:txBody>
          <a:bodyPr anchor="ctr">
            <a:normAutofit fontScale="92500" lnSpcReduction="10000"/>
          </a:bodyPr>
          <a:lstStyle/>
          <a:p>
            <a:pPr>
              <a:lnSpc>
                <a:spcPct val="90000"/>
              </a:lnSpc>
              <a:buClr>
                <a:schemeClr val="tx1"/>
              </a:buClr>
              <a:buFont typeface="Wingdings" panose="05000000000000000000" pitchFamily="2" charset="2"/>
              <a:buChar char="Ø"/>
            </a:pPr>
            <a:r>
              <a:rPr lang="el-GR" sz="2400" dirty="0">
                <a:solidFill>
                  <a:srgbClr val="FFFFFF"/>
                </a:solidFill>
              </a:rPr>
              <a:t>Αμοιβαίος και κεραυνοβόλος έρωτας που οικοδομείται επάνω στις κοινές προσλαμβάνουσες που έχουν οι καλλιεργημένοι ήρωες. Βασικό σημείο αναφοράς: </a:t>
            </a:r>
            <a:r>
              <a:rPr lang="el-GR" sz="2400" dirty="0" smtClean="0">
                <a:solidFill>
                  <a:srgbClr val="FFFFFF"/>
                </a:solidFill>
              </a:rPr>
              <a:t>η ποίηση </a:t>
            </a:r>
            <a:r>
              <a:rPr lang="el-GR" sz="2400" dirty="0">
                <a:solidFill>
                  <a:srgbClr val="FFFFFF"/>
                </a:solidFill>
              </a:rPr>
              <a:t>και ειδικά, </a:t>
            </a:r>
            <a:r>
              <a:rPr lang="el-GR" sz="2400" dirty="0" smtClean="0">
                <a:solidFill>
                  <a:srgbClr val="FFFFFF"/>
                </a:solidFill>
              </a:rPr>
              <a:t>του </a:t>
            </a:r>
            <a:r>
              <a:rPr lang="el-GR" sz="2400" dirty="0" err="1" smtClean="0">
                <a:solidFill>
                  <a:srgbClr val="FFFFFF"/>
                </a:solidFill>
              </a:rPr>
              <a:t>Χαίλντερλιν</a:t>
            </a:r>
            <a:r>
              <a:rPr lang="el-GR" sz="2400" dirty="0">
                <a:solidFill>
                  <a:srgbClr val="FFFFFF"/>
                </a:solidFill>
              </a:rPr>
              <a:t>. </a:t>
            </a:r>
          </a:p>
          <a:p>
            <a:pPr>
              <a:lnSpc>
                <a:spcPct val="90000"/>
              </a:lnSpc>
              <a:buClr>
                <a:schemeClr val="tx1"/>
              </a:buClr>
              <a:buFont typeface="Wingdings" panose="05000000000000000000" pitchFamily="2" charset="2"/>
              <a:buChar char="Ø"/>
            </a:pPr>
            <a:r>
              <a:rPr lang="el-GR" sz="2400" dirty="0">
                <a:solidFill>
                  <a:srgbClr val="FFFFFF"/>
                </a:solidFill>
              </a:rPr>
              <a:t>Στο πρόσωπο του Μάνου, η Έμμη αναζητά έναν </a:t>
            </a:r>
            <a:r>
              <a:rPr lang="el-GR" sz="2400" b="1" dirty="0">
                <a:solidFill>
                  <a:srgbClr val="FFFFFF"/>
                </a:solidFill>
              </a:rPr>
              <a:t>σωτήρα</a:t>
            </a:r>
            <a:r>
              <a:rPr lang="el-GR" sz="2400" dirty="0">
                <a:solidFill>
                  <a:srgbClr val="FFFFFF"/>
                </a:solidFill>
              </a:rPr>
              <a:t>, ο οποίος θα την αποδεχτεί και θα την απαλλάξει από τη σαρκική της ακολασία: </a:t>
            </a:r>
          </a:p>
          <a:p>
            <a:pPr marL="274320" lvl="1" indent="0">
              <a:lnSpc>
                <a:spcPct val="90000"/>
              </a:lnSpc>
              <a:buNone/>
            </a:pPr>
            <a:r>
              <a:rPr lang="el-GR" sz="1800" dirty="0">
                <a:solidFill>
                  <a:srgbClr val="FFFFFF"/>
                </a:solidFill>
              </a:rPr>
              <a:t>- Μάνο, είπε παρακαλεστικά. Βοήθησέ με. Μπορείς να με ακούσεις; </a:t>
            </a:r>
          </a:p>
          <a:p>
            <a:pPr marL="274320" lvl="1" indent="0">
              <a:lnSpc>
                <a:spcPct val="90000"/>
              </a:lnSpc>
              <a:buNone/>
            </a:pPr>
            <a:r>
              <a:rPr lang="el-GR" sz="1800" dirty="0">
                <a:solidFill>
                  <a:srgbClr val="FFFFFF"/>
                </a:solidFill>
              </a:rPr>
              <a:t>- Σ’ εκβιάζει ο Αμερικάνος; […]</a:t>
            </a:r>
          </a:p>
          <a:p>
            <a:pPr marL="274320" lvl="1" indent="0">
              <a:lnSpc>
                <a:spcPct val="90000"/>
              </a:lnSpc>
              <a:buNone/>
            </a:pPr>
            <a:r>
              <a:rPr lang="el-GR" sz="1800" dirty="0">
                <a:solidFill>
                  <a:srgbClr val="FFFFFF"/>
                </a:solidFill>
              </a:rPr>
              <a:t>- Κι αυτό. Αλλά είναι ένα επεισόδιο. Πες μου πόσο δυνατός είσαι. Αχ, να μπορούσα να μιλήσω δίχως φόβο! Θα με σιχαθείς. […]</a:t>
            </a:r>
          </a:p>
          <a:p>
            <a:pPr marL="274320" lvl="1" indent="0">
              <a:lnSpc>
                <a:spcPct val="90000"/>
              </a:lnSpc>
              <a:buNone/>
            </a:pPr>
            <a:r>
              <a:rPr lang="el-GR" sz="1800" dirty="0">
                <a:solidFill>
                  <a:srgbClr val="FFFFFF"/>
                </a:solidFill>
              </a:rPr>
              <a:t>- Τι σημασία έχει το πώς, αφού έγινε; [Μάνος]</a:t>
            </a:r>
          </a:p>
          <a:p>
            <a:pPr marL="274320" lvl="1" indent="0">
              <a:lnSpc>
                <a:spcPct val="90000"/>
              </a:lnSpc>
              <a:buNone/>
            </a:pPr>
            <a:r>
              <a:rPr lang="el-GR" sz="1800" dirty="0">
                <a:solidFill>
                  <a:srgbClr val="FFFFFF"/>
                </a:solidFill>
              </a:rPr>
              <a:t>- Μα εδώ χρειάζομαι τη βοήθειά σου. Ίσως εσύ καταλαβαίνεις τι γίνεται. Γιατί δεν αντιστέκομαι; Και, να, θα σ’ το πω: Γιατί ποτέ δεν έχω τύψεις;</a:t>
            </a:r>
          </a:p>
          <a:p>
            <a:pPr marL="274320" lvl="1" indent="0">
              <a:lnSpc>
                <a:spcPct val="90000"/>
              </a:lnSpc>
              <a:buNone/>
            </a:pPr>
            <a:r>
              <a:rPr lang="el-GR" sz="1800" dirty="0">
                <a:solidFill>
                  <a:srgbClr val="FFFFFF"/>
                </a:solidFill>
              </a:rPr>
              <a:t>- Σώπα, Έμμη! Φανταζόμουν, ο βλάκας, μια </a:t>
            </a:r>
            <a:r>
              <a:rPr lang="el-GR" sz="1800" b="1" dirty="0">
                <a:solidFill>
                  <a:srgbClr val="FFFFFF"/>
                </a:solidFill>
              </a:rPr>
              <a:t>Διοτίμα</a:t>
            </a:r>
            <a:r>
              <a:rPr lang="el-GR" sz="1800" dirty="0">
                <a:solidFill>
                  <a:srgbClr val="FFFFFF"/>
                </a:solidFill>
              </a:rPr>
              <a:t>! Δεν ξανάκουσα γυναίκα να ομολογεί έτσι ανοιχτά την πείνα της!</a:t>
            </a:r>
          </a:p>
          <a:p>
            <a:pPr marL="274320" lvl="1" indent="0">
              <a:lnSpc>
                <a:spcPct val="90000"/>
              </a:lnSpc>
              <a:buNone/>
            </a:pPr>
            <a:r>
              <a:rPr lang="el-GR" sz="1800" dirty="0">
                <a:solidFill>
                  <a:srgbClr val="FFFFFF"/>
                </a:solidFill>
              </a:rPr>
              <a:t>- […] Θυμάσαι τη </a:t>
            </a:r>
            <a:r>
              <a:rPr lang="el-GR" sz="1800" dirty="0" err="1">
                <a:solidFill>
                  <a:srgbClr val="FFFFFF"/>
                </a:solidFill>
              </a:rPr>
              <a:t>Συζέτ</a:t>
            </a:r>
            <a:r>
              <a:rPr lang="el-GR" sz="1800" dirty="0">
                <a:solidFill>
                  <a:srgbClr val="FFFFFF"/>
                </a:solidFill>
              </a:rPr>
              <a:t> </a:t>
            </a:r>
            <a:r>
              <a:rPr lang="el-GR" sz="1800" dirty="0" err="1">
                <a:solidFill>
                  <a:srgbClr val="FFFFFF"/>
                </a:solidFill>
              </a:rPr>
              <a:t>Γκοντάρ</a:t>
            </a:r>
            <a:r>
              <a:rPr lang="el-GR" sz="1800" dirty="0">
                <a:solidFill>
                  <a:srgbClr val="FFFFFF"/>
                </a:solidFill>
              </a:rPr>
              <a:t>, </a:t>
            </a:r>
            <a:r>
              <a:rPr lang="el-GR" sz="1800" b="1" dirty="0">
                <a:solidFill>
                  <a:srgbClr val="FFFFFF"/>
                </a:solidFill>
              </a:rPr>
              <a:t>τη Διοτίμα του </a:t>
            </a:r>
            <a:r>
              <a:rPr lang="el-GR" sz="1800" b="1" dirty="0" err="1">
                <a:solidFill>
                  <a:srgbClr val="FFFFFF"/>
                </a:solidFill>
              </a:rPr>
              <a:t>Χαίλντερλιν</a:t>
            </a:r>
            <a:r>
              <a:rPr lang="el-GR" sz="1800" dirty="0">
                <a:solidFill>
                  <a:srgbClr val="FFFFFF"/>
                </a:solidFill>
              </a:rPr>
              <a:t>; Θυμάσαι τι του έγραφε; «Οι ερωτικές σχέσεις βρίσκονται μόνο στον πραγματικό κόσμο, στον κόσμο που μας σμίγει, όχι στο πνεύμα.» Πόσο δίκιο είχε η άμοιρη!</a:t>
            </a:r>
          </a:p>
        </p:txBody>
      </p:sp>
      <p:sp>
        <p:nvSpPr>
          <p:cNvPr id="19" name="TextBox 18">
            <a:extLst>
              <a:ext uri="{FF2B5EF4-FFF2-40B4-BE49-F238E27FC236}">
                <a16:creationId xmlns:a16="http://schemas.microsoft.com/office/drawing/2014/main" xmlns="" id="{D70E990F-47D6-4481-8D84-7D53FD10AD24}"/>
              </a:ext>
            </a:extLst>
          </p:cNvPr>
          <p:cNvSpPr txBox="1"/>
          <p:nvPr/>
        </p:nvSpPr>
        <p:spPr>
          <a:xfrm>
            <a:off x="-80507" y="5399542"/>
            <a:ext cx="3843375"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200" b="1" i="0" u="none" strike="noStrike" kern="0" cap="none" spc="0" normalizeH="0" baseline="0" noProof="0" dirty="0">
                <a:ln>
                  <a:noFill/>
                </a:ln>
                <a:solidFill>
                  <a:srgbClr val="A5300F"/>
                </a:solidFill>
                <a:effectLst/>
                <a:uLnTx/>
                <a:uFillTx/>
                <a:latin typeface="Trebuchet MS" panose="020B0603020202020204"/>
                <a:ea typeface="+mn-ea"/>
                <a:cs typeface="+mn-cs"/>
              </a:rPr>
              <a:t>Ένας πλατωνικός έρωτας</a:t>
            </a:r>
          </a:p>
        </p:txBody>
      </p:sp>
    </p:spTree>
    <p:extLst>
      <p:ext uri="{BB962C8B-B14F-4D97-AF65-F5344CB8AC3E}">
        <p14:creationId xmlns:p14="http://schemas.microsoft.com/office/powerpoint/2010/main" val="886638206"/>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xmlns=""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0" name="Isosceles Triangle 29">
            <a:extLst>
              <a:ext uri="{FF2B5EF4-FFF2-40B4-BE49-F238E27FC236}">
                <a16:creationId xmlns:a16="http://schemas.microsoft.com/office/drawing/2014/main" xmlns=""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xmlns=""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Θέση περιεχομένου 2">
            <a:extLst>
              <a:ext uri="{FF2B5EF4-FFF2-40B4-BE49-F238E27FC236}">
                <a16:creationId xmlns:a16="http://schemas.microsoft.com/office/drawing/2014/main" xmlns="" id="{A1387B08-4ADE-4BD4-A6D7-F8F86F3A90D3}"/>
              </a:ext>
            </a:extLst>
          </p:cNvPr>
          <p:cNvGraphicFramePr>
            <a:graphicFrameLocks noGrp="1"/>
          </p:cNvGraphicFramePr>
          <p:nvPr>
            <p:ph idx="1"/>
            <p:extLst>
              <p:ext uri="{D42A27DB-BD31-4B8C-83A1-F6EECF244321}">
                <p14:modId xmlns:p14="http://schemas.microsoft.com/office/powerpoint/2010/main" val="2918501430"/>
              </p:ext>
            </p:extLst>
          </p:nvPr>
        </p:nvGraphicFramePr>
        <p:xfrm>
          <a:off x="1069377" y="194136"/>
          <a:ext cx="10673890" cy="56661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xmlns="" id="{4DFD6A31-E86E-4E04-804A-C453C9CF8A82}"/>
              </a:ext>
            </a:extLst>
          </p:cNvPr>
          <p:cNvSpPr txBox="1"/>
          <p:nvPr/>
        </p:nvSpPr>
        <p:spPr>
          <a:xfrm>
            <a:off x="1225872" y="353162"/>
            <a:ext cx="9740255" cy="212365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white"/>
                </a:solidFill>
                <a:effectLst/>
                <a:uLnTx/>
                <a:uFillTx/>
                <a:latin typeface="Trebuchet MS" panose="020B0603020202020204"/>
                <a:ea typeface="+mn-ea"/>
                <a:cs typeface="+mn-cs"/>
              </a:rPr>
              <a:t>Ωστόσο, δεδομένης της αδυναμίας της Έμμης να περιορίσει τη σεξουαλική της δράση και της απροθυμίας του Μάνου να διερευνήσει την αιτία πίσω από τη συμπεριφορά της, η σχέση τους καταποντίζεται και ακολουθούν διαφορετικούς δρόμους. Ο Μάνος βγαίνει από τη ζωή της «μονομιάς» και η </a:t>
            </a:r>
            <a:r>
              <a:rPr kumimoji="0" lang="el-GR" sz="2200" b="0" i="0" u="none" strike="noStrike" kern="1200" cap="none" spc="0" normalizeH="0" baseline="0" noProof="0" dirty="0" err="1" smtClean="0">
                <a:ln>
                  <a:noFill/>
                </a:ln>
                <a:solidFill>
                  <a:prstClr val="white"/>
                </a:solidFill>
                <a:effectLst/>
                <a:uLnTx/>
                <a:uFillTx/>
                <a:latin typeface="Trebuchet MS" panose="020B0603020202020204"/>
                <a:ea typeface="+mn-ea"/>
                <a:cs typeface="+mn-cs"/>
              </a:rPr>
              <a:t>Έμμη</a:t>
            </a:r>
            <a:r>
              <a:rPr kumimoji="0" lang="el-GR" sz="2200" b="0" i="0" u="none" strike="noStrike" kern="1200" cap="none" spc="0" normalizeH="0" baseline="0" noProof="0" dirty="0" smtClean="0">
                <a:ln>
                  <a:noFill/>
                </a:ln>
                <a:solidFill>
                  <a:prstClr val="white"/>
                </a:solidFill>
                <a:effectLst/>
                <a:uLnTx/>
                <a:uFillTx/>
                <a:latin typeface="Trebuchet MS" panose="020B0603020202020204"/>
                <a:ea typeface="+mn-ea"/>
                <a:cs typeface="+mn-cs"/>
              </a:rPr>
              <a:t> </a:t>
            </a:r>
            <a:r>
              <a:rPr kumimoji="0" lang="el-GR" sz="2200" b="0" i="0" u="none" strike="noStrike" kern="1200" cap="none" spc="0" normalizeH="0" baseline="0" noProof="0" dirty="0">
                <a:ln>
                  <a:noFill/>
                </a:ln>
                <a:solidFill>
                  <a:prstClr val="white"/>
                </a:solidFill>
                <a:effectLst/>
                <a:uLnTx/>
                <a:uFillTx/>
                <a:latin typeface="Trebuchet MS" panose="020B0603020202020204"/>
                <a:ea typeface="+mn-ea"/>
                <a:cs typeface="+mn-cs"/>
              </a:rPr>
              <a:t>«πάνω στο συμπέρασμα πως δεν ήταν άξια για τον έρωτα τούτο ρύθμισε την καινούργια της ζωή.» (σελ. 196</a:t>
            </a:r>
            <a:r>
              <a:rPr kumimoji="0" lang="el-GR" sz="1800" b="0" i="0" u="none" strike="noStrike" kern="1200" cap="none" spc="0" normalizeH="0" baseline="0" noProof="0" dirty="0">
                <a:ln>
                  <a:noFill/>
                </a:ln>
                <a:solidFill>
                  <a:prstClr val="white"/>
                </a:solidFill>
                <a:effectLst/>
                <a:uLnTx/>
                <a:uFillTx/>
                <a:latin typeface="Trebuchet MS" panose="020B0603020202020204"/>
                <a:ea typeface="+mn-ea"/>
                <a:cs typeface="+mn-cs"/>
              </a:rPr>
              <a:t>)</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3" name="TextBox 2">
            <a:extLst>
              <a:ext uri="{FF2B5EF4-FFF2-40B4-BE49-F238E27FC236}">
                <a16:creationId xmlns:a16="http://schemas.microsoft.com/office/drawing/2014/main" xmlns="" id="{6BC1EE39-3A6A-4A06-952E-80963958F291}"/>
              </a:ext>
            </a:extLst>
          </p:cNvPr>
          <p:cNvSpPr txBox="1"/>
          <p:nvPr/>
        </p:nvSpPr>
        <p:spPr>
          <a:xfrm>
            <a:off x="6406322" y="3881050"/>
            <a:ext cx="4850296" cy="17851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white"/>
                </a:solidFill>
                <a:effectLst/>
                <a:uLnTx/>
                <a:uFillTx/>
                <a:latin typeface="Trebuchet MS" panose="020B0603020202020204"/>
                <a:ea typeface="+mn-ea"/>
                <a:cs typeface="+mn-cs"/>
              </a:rPr>
              <a:t>Στη νέα ζωή </a:t>
            </a:r>
            <a:r>
              <a:rPr kumimoji="0" lang="el-GR" sz="2200" b="0" i="0" u="none" strike="noStrike" kern="1200" cap="none" spc="0" normalizeH="0" baseline="0" noProof="0" dirty="0" smtClean="0">
                <a:ln>
                  <a:noFill/>
                </a:ln>
                <a:solidFill>
                  <a:prstClr val="white"/>
                </a:solidFill>
                <a:effectLst/>
                <a:uLnTx/>
                <a:uFillTx/>
                <a:latin typeface="Trebuchet MS" panose="020B0603020202020204"/>
                <a:ea typeface="+mn-ea"/>
                <a:cs typeface="+mn-cs"/>
              </a:rPr>
              <a:t>της </a:t>
            </a:r>
            <a:r>
              <a:rPr kumimoji="0" lang="el-GR" sz="2200" b="0" i="0" u="none" strike="noStrike" kern="1200" cap="none" spc="0" normalizeH="0" baseline="0" noProof="0" dirty="0">
                <a:ln>
                  <a:noFill/>
                </a:ln>
                <a:solidFill>
                  <a:prstClr val="white"/>
                </a:solidFill>
                <a:effectLst/>
                <a:uLnTx/>
                <a:uFillTx/>
                <a:latin typeface="Trebuchet MS" panose="020B0603020202020204"/>
                <a:ea typeface="+mn-ea"/>
                <a:cs typeface="+mn-cs"/>
              </a:rPr>
              <a:t>έχει μεταφερθεί μόνιμα στη έπαυλη των Αμερικανών και οδηγείται δίχως περιθώρια σωτηρίας στην απόλυτη αποκτήνωση.</a:t>
            </a:r>
            <a:endParaRPr kumimoji="0" lang="en-US" sz="22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17663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useBgFill="1">
        <p:nvSpPr>
          <p:cNvPr id="10" name="Rectangle 9">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12" name="Straight Connector 11">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xmlns="" id="{AAD42349-EB93-4225-A796-9BF26833FEB2}"/>
              </a:ext>
            </a:extLst>
          </p:cNvPr>
          <p:cNvSpPr>
            <a:spLocks noGrp="1"/>
          </p:cNvSpPr>
          <p:nvPr>
            <p:ph type="title"/>
          </p:nvPr>
        </p:nvSpPr>
        <p:spPr>
          <a:xfrm>
            <a:off x="669865" y="687542"/>
            <a:ext cx="3045056" cy="2737224"/>
          </a:xfrm>
        </p:spPr>
        <p:txBody>
          <a:bodyPr anchor="ctr">
            <a:normAutofit/>
          </a:bodyPr>
          <a:lstStyle/>
          <a:p>
            <a:pPr algn="r"/>
            <a:r>
              <a:rPr lang="el-GR" sz="5000" dirty="0">
                <a:solidFill>
                  <a:srgbClr val="A5300F"/>
                </a:solidFill>
              </a:rPr>
              <a:t>ΕΜΜΗ ΚΑΙ </a:t>
            </a:r>
            <a:br>
              <a:rPr lang="el-GR" sz="5000" dirty="0">
                <a:solidFill>
                  <a:srgbClr val="A5300F"/>
                </a:solidFill>
              </a:rPr>
            </a:br>
            <a:r>
              <a:rPr lang="el-GR" sz="5000" dirty="0">
                <a:solidFill>
                  <a:srgbClr val="A5300F"/>
                </a:solidFill>
              </a:rPr>
              <a:t>ΑΔΑΜ</a:t>
            </a:r>
          </a:p>
        </p:txBody>
      </p:sp>
      <p:sp>
        <p:nvSpPr>
          <p:cNvPr id="26" name="Freeform: Shape 25">
            <a:extLst>
              <a:ext uri="{FF2B5EF4-FFF2-40B4-BE49-F238E27FC236}">
                <a16:creationId xmlns:a16="http://schemas.microsoft.com/office/drawing/2014/main" xmlns=""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 name="Θέση περιεχομένου 2">
            <a:extLst>
              <a:ext uri="{FF2B5EF4-FFF2-40B4-BE49-F238E27FC236}">
                <a16:creationId xmlns:a16="http://schemas.microsoft.com/office/drawing/2014/main" xmlns="" id="{4048DB19-0B53-4B4D-843A-7468645A6F2C}"/>
              </a:ext>
            </a:extLst>
          </p:cNvPr>
          <p:cNvSpPr>
            <a:spLocks noGrp="1"/>
          </p:cNvSpPr>
          <p:nvPr>
            <p:ph idx="1"/>
          </p:nvPr>
        </p:nvSpPr>
        <p:spPr>
          <a:xfrm>
            <a:off x="5649487" y="236147"/>
            <a:ext cx="6383487" cy="6630320"/>
          </a:xfrm>
        </p:spPr>
        <p:txBody>
          <a:bodyPr anchor="ctr">
            <a:normAutofit/>
          </a:bodyPr>
          <a:lstStyle/>
          <a:p>
            <a:pPr lvl="0">
              <a:lnSpc>
                <a:spcPct val="90000"/>
              </a:lnSpc>
              <a:buClr>
                <a:schemeClr val="tx1"/>
              </a:buClr>
              <a:buFont typeface="Wingdings" panose="05000000000000000000" pitchFamily="2" charset="2"/>
              <a:buChar char="Ø"/>
            </a:pPr>
            <a:r>
              <a:rPr lang="el-GR" sz="2200" dirty="0">
                <a:solidFill>
                  <a:schemeClr val="tx1"/>
                </a:solidFill>
              </a:rPr>
              <a:t>Ο Αδάμ αρχικά της είχε φανεί απωθητικός και επικίνδυνος. Μέσα από την οπτική της Έμμης περιγράφεται ως «</a:t>
            </a:r>
            <a:r>
              <a:rPr lang="el-GR" sz="2200" dirty="0" err="1">
                <a:solidFill>
                  <a:schemeClr val="tx1"/>
                </a:solidFill>
              </a:rPr>
              <a:t>Ξαδιάντροπος</a:t>
            </a:r>
            <a:r>
              <a:rPr lang="el-GR" sz="2200" dirty="0">
                <a:solidFill>
                  <a:schemeClr val="tx1"/>
                </a:solidFill>
              </a:rPr>
              <a:t> […] [που] μέσα από τα χοντρά, πρησμένα βλέφαρά του, της έριξε μια ματιά ναρκωμένου γύπα» (σελ. 86). Αλλού αναφέρεται σε αυτόν ως: «χυδαίος» και «αλύγιστος» (σελ. 200)</a:t>
            </a:r>
          </a:p>
          <a:p>
            <a:pPr>
              <a:lnSpc>
                <a:spcPct val="90000"/>
              </a:lnSpc>
              <a:buClr>
                <a:schemeClr val="tx1"/>
              </a:buClr>
              <a:buFont typeface="Wingdings" panose="05000000000000000000" pitchFamily="2" charset="2"/>
              <a:buChar char="Ø"/>
            </a:pPr>
            <a:r>
              <a:rPr lang="el-GR" sz="2200" dirty="0">
                <a:solidFill>
                  <a:schemeClr val="tx1"/>
                </a:solidFill>
              </a:rPr>
              <a:t>Ενστικτωδώς προσπαθούσε να τον αποφύγει θεωρώντας την παρουσία του δυσοίωνη:</a:t>
            </a:r>
          </a:p>
          <a:p>
            <a:pPr marL="0" lvl="0" indent="0">
              <a:lnSpc>
                <a:spcPct val="90000"/>
              </a:lnSpc>
              <a:buClr>
                <a:srgbClr val="A5300F"/>
              </a:buClr>
              <a:buNone/>
            </a:pPr>
            <a:r>
              <a:rPr lang="el-GR" sz="2200" dirty="0">
                <a:solidFill>
                  <a:schemeClr val="tx1"/>
                </a:solidFill>
              </a:rPr>
              <a:t> </a:t>
            </a:r>
            <a:r>
              <a:rPr lang="el-GR" dirty="0">
                <a:solidFill>
                  <a:schemeClr val="tx1"/>
                </a:solidFill>
              </a:rPr>
              <a:t>	</a:t>
            </a:r>
            <a:r>
              <a:rPr lang="el-GR" dirty="0">
                <a:solidFill>
                  <a:schemeClr val="tx1"/>
                </a:solidFill>
                <a:latin typeface="Times New Roman" panose="02020603050405020304" pitchFamily="18" charset="0"/>
                <a:ea typeface="Calibri" panose="020F0502020204030204" pitchFamily="34" charset="0"/>
              </a:rPr>
              <a:t>[βρίσκονται με το Μάνο στο χορό] – Όχι! Μη μ’ αφήσεις 	καθόλου απόψε. Αν μείνω μόνη, κάτι θα μ’ έβρει. Το νιώθω 	εδώ 	κοντά μας. «Ο Αδάμ, ήθελε να του φωνάξει. Τον είδα! 	Που μ’ έφερες, αγάπη μου;» (σελ. 162)</a:t>
            </a:r>
          </a:p>
          <a:p>
            <a:pPr>
              <a:lnSpc>
                <a:spcPct val="90000"/>
              </a:lnSpc>
              <a:buClr>
                <a:schemeClr val="tx1"/>
              </a:buClr>
              <a:buFont typeface="Wingdings" panose="05000000000000000000" pitchFamily="2" charset="2"/>
              <a:buChar char="Ø"/>
            </a:pPr>
            <a:r>
              <a:rPr lang="el-GR" sz="2200" dirty="0">
                <a:solidFill>
                  <a:schemeClr val="tx1"/>
                </a:solidFill>
                <a:latin typeface="Times New Roman" panose="02020603050405020304" pitchFamily="18" charset="0"/>
              </a:rPr>
              <a:t>Μάλιστα, μέσα σε βιβλικά </a:t>
            </a:r>
            <a:r>
              <a:rPr lang="el-GR" sz="2200" dirty="0" err="1">
                <a:solidFill>
                  <a:schemeClr val="tx1"/>
                </a:solidFill>
                <a:latin typeface="Times New Roman" panose="02020603050405020304" pitchFamily="18" charset="0"/>
              </a:rPr>
              <a:t>συμφραζόμενα</a:t>
            </a:r>
            <a:r>
              <a:rPr lang="el-GR" sz="2200" dirty="0">
                <a:solidFill>
                  <a:schemeClr val="tx1"/>
                </a:solidFill>
                <a:latin typeface="Times New Roman" panose="02020603050405020304" pitchFamily="18" charset="0"/>
              </a:rPr>
              <a:t> (περιβόλι με τις πορτοκαλιές), τον αντιλαμβάνεται ως φίδι: «Ο Αδάμ της σφύριζε σα φίδι, πίσω </a:t>
            </a:r>
            <a:r>
              <a:rPr lang="el-GR" sz="2200" dirty="0" err="1">
                <a:solidFill>
                  <a:schemeClr val="tx1"/>
                </a:solidFill>
                <a:latin typeface="Times New Roman" panose="02020603050405020304" pitchFamily="18" charset="0"/>
              </a:rPr>
              <a:t>απ’τα</a:t>
            </a:r>
            <a:r>
              <a:rPr lang="el-GR" sz="2200" dirty="0">
                <a:solidFill>
                  <a:schemeClr val="tx1"/>
                </a:solidFill>
                <a:latin typeface="Times New Roman" panose="02020603050405020304" pitchFamily="18" charset="0"/>
              </a:rPr>
              <a:t> δέντρα» (σελ.212)</a:t>
            </a:r>
          </a:p>
          <a:p>
            <a:pPr lvl="0">
              <a:lnSpc>
                <a:spcPct val="90000"/>
              </a:lnSpc>
              <a:buClr>
                <a:schemeClr val="tx1"/>
              </a:buClr>
              <a:buFont typeface="Wingdings" panose="05000000000000000000" pitchFamily="2" charset="2"/>
              <a:buChar char="Ø"/>
            </a:pPr>
            <a:r>
              <a:rPr lang="el-GR" sz="2200" dirty="0">
                <a:solidFill>
                  <a:schemeClr val="tx1"/>
                </a:solidFill>
                <a:latin typeface="Times New Roman" panose="02020603050405020304" pitchFamily="18" charset="0"/>
              </a:rPr>
              <a:t>Άπαξ και την πλησίασε ο βιβλικός </a:t>
            </a:r>
            <a:r>
              <a:rPr lang="el-GR" sz="2200" dirty="0" err="1">
                <a:solidFill>
                  <a:schemeClr val="tx1"/>
                </a:solidFill>
                <a:latin typeface="Times New Roman" panose="02020603050405020304" pitchFamily="18" charset="0"/>
              </a:rPr>
              <a:t>όφις</a:t>
            </a:r>
            <a:r>
              <a:rPr lang="el-GR" sz="2200" dirty="0">
                <a:solidFill>
                  <a:schemeClr val="tx1"/>
                </a:solidFill>
                <a:latin typeface="Times New Roman" panose="02020603050405020304" pitchFamily="18" charset="0"/>
              </a:rPr>
              <a:t>, η Έμμη υπέκυψε σεξουαλικά σε αυτόν ξεκινώντας η πορεία της εκμηδένισής της, το «ναδίρ</a:t>
            </a:r>
            <a:r>
              <a:rPr lang="el-GR" sz="2200" dirty="0" smtClean="0">
                <a:solidFill>
                  <a:schemeClr val="tx1"/>
                </a:solidFill>
                <a:latin typeface="Times New Roman" panose="02020603050405020304" pitchFamily="18" charset="0"/>
              </a:rPr>
              <a:t>».</a:t>
            </a:r>
            <a:endParaRPr lang="el-GR" sz="2200" dirty="0">
              <a:solidFill>
                <a:schemeClr val="tx1"/>
              </a:solidFill>
            </a:endParaRPr>
          </a:p>
          <a:p>
            <a:pPr>
              <a:lnSpc>
                <a:spcPct val="90000"/>
              </a:lnSpc>
            </a:pPr>
            <a:endParaRPr lang="el-GR" sz="1700" dirty="0">
              <a:solidFill>
                <a:srgbClr val="FFFFFF"/>
              </a:solidFill>
            </a:endParaRPr>
          </a:p>
        </p:txBody>
      </p:sp>
      <p:sp>
        <p:nvSpPr>
          <p:cNvPr id="5" name="TextBox 4">
            <a:extLst>
              <a:ext uri="{FF2B5EF4-FFF2-40B4-BE49-F238E27FC236}">
                <a16:creationId xmlns:a16="http://schemas.microsoft.com/office/drawing/2014/main" xmlns="" id="{40015368-2F6E-47D4-BBC8-4848474EA341}"/>
              </a:ext>
            </a:extLst>
          </p:cNvPr>
          <p:cNvSpPr txBox="1"/>
          <p:nvPr/>
        </p:nvSpPr>
        <p:spPr>
          <a:xfrm>
            <a:off x="83374" y="5489021"/>
            <a:ext cx="336492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srgbClr val="A5300F"/>
                </a:solidFill>
                <a:effectLst/>
                <a:uLnTx/>
                <a:uFillTx/>
                <a:latin typeface="Trebuchet MS" panose="020B0603020202020204"/>
                <a:ea typeface="+mn-ea"/>
                <a:cs typeface="+mn-cs"/>
              </a:rPr>
              <a:t>Μια πορεία εκφυλισμού</a:t>
            </a:r>
          </a:p>
        </p:txBody>
      </p:sp>
    </p:spTree>
    <p:extLst>
      <p:ext uri="{BB962C8B-B14F-4D97-AF65-F5344CB8AC3E}">
        <p14:creationId xmlns:p14="http://schemas.microsoft.com/office/powerpoint/2010/main" val="305289633"/>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Εικόνα 3" descr="Εικόνα που περιέχει πολύχρωμος, καθιστός, πίνακας, κόκκινο&#10;&#10;Περιγραφή που δημιουργήθηκε αυτόματα">
            <a:extLst>
              <a:ext uri="{FF2B5EF4-FFF2-40B4-BE49-F238E27FC236}">
                <a16:creationId xmlns:a16="http://schemas.microsoft.com/office/drawing/2014/main" xmlns="" id="{CD5299D2-5B80-459D-A266-13F990BD4FF2}"/>
              </a:ext>
            </a:extLst>
          </p:cNvPr>
          <p:cNvPicPr>
            <a:picLocks noChangeAspect="1"/>
          </p:cNvPicPr>
          <p:nvPr/>
        </p:nvPicPr>
        <p:blipFill rotWithShape="1">
          <a:blip r:embed="rId2"/>
          <a:srcRect r="-2" b="10754"/>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 name="Θέση περιεχομένου 2">
            <a:extLst>
              <a:ext uri="{FF2B5EF4-FFF2-40B4-BE49-F238E27FC236}">
                <a16:creationId xmlns:a16="http://schemas.microsoft.com/office/drawing/2014/main" xmlns="" id="{1A19219F-E5EC-48EF-B115-2AC6CF16C493}"/>
              </a:ext>
            </a:extLst>
          </p:cNvPr>
          <p:cNvSpPr>
            <a:spLocks noGrp="1"/>
          </p:cNvSpPr>
          <p:nvPr>
            <p:ph idx="1"/>
          </p:nvPr>
        </p:nvSpPr>
        <p:spPr>
          <a:xfrm>
            <a:off x="531027" y="586521"/>
            <a:ext cx="3851122" cy="6189783"/>
          </a:xfrm>
        </p:spPr>
        <p:txBody>
          <a:bodyPr>
            <a:normAutofit/>
          </a:bodyPr>
          <a:lstStyle/>
          <a:p>
            <a:pPr marL="285750" lvl="0" indent="-285750">
              <a:spcBef>
                <a:spcPts val="0"/>
              </a:spcBef>
              <a:buClr>
                <a:srgbClr val="A5300F">
                  <a:lumMod val="75000"/>
                </a:srgbClr>
              </a:buClr>
              <a:buSzTx/>
              <a:buFont typeface="Wingdings" panose="05000000000000000000" pitchFamily="2" charset="2"/>
              <a:buChar char="Ø"/>
            </a:pPr>
            <a:r>
              <a:rPr lang="el-GR" sz="2200" dirty="0"/>
              <a:t>Με τη σταδιακά παθητική και υποχωρητική της στάση, η Έμμη, κλείνεται στη «φυλακή της» και μετατρέπεται σε «μια σκλάβα του πιο φυσικού έρωτα» (σελ. 200).</a:t>
            </a:r>
            <a:endParaRPr lang="en-US" sz="2200" dirty="0"/>
          </a:p>
          <a:p>
            <a:pPr marL="285750" lvl="0" indent="-285750">
              <a:spcBef>
                <a:spcPts val="0"/>
              </a:spcBef>
              <a:buClr>
                <a:srgbClr val="A5300F">
                  <a:lumMod val="75000"/>
                </a:srgbClr>
              </a:buClr>
              <a:buSzTx/>
              <a:buFont typeface="Wingdings" panose="05000000000000000000" pitchFamily="2" charset="2"/>
              <a:buChar char="Ø"/>
            </a:pPr>
            <a:r>
              <a:rPr lang="el-GR" sz="2200" dirty="0"/>
              <a:t>Προσιδιάζει πλέον σε πόρνη που «ζει με την απαντοχή του άντρα» (σελ. 200)</a:t>
            </a:r>
            <a:endParaRPr lang="en-US" sz="2200" dirty="0"/>
          </a:p>
          <a:p>
            <a:pPr marL="285750" lvl="0" indent="-285750">
              <a:spcBef>
                <a:spcPts val="0"/>
              </a:spcBef>
              <a:buClr>
                <a:srgbClr val="A5300F">
                  <a:lumMod val="75000"/>
                </a:srgbClr>
              </a:buClr>
              <a:buSzTx/>
              <a:buFont typeface="Wingdings" panose="05000000000000000000" pitchFamily="2" charset="2"/>
              <a:buChar char="Ø"/>
            </a:pPr>
            <a:r>
              <a:rPr lang="el-GR" sz="2200" dirty="0"/>
              <a:t>Τα σημάδια της πτωτικής της πορείας μένουν ανεξίτηλα στο βάναυσα τραυματισμένο κορμί της.</a:t>
            </a:r>
          </a:p>
          <a:p>
            <a:endParaRPr lang="el-GR" dirty="0"/>
          </a:p>
        </p:txBody>
      </p:sp>
      <p:cxnSp>
        <p:nvCxnSpPr>
          <p:cNvPr id="9" name="Straight Connector 8">
            <a:extLst>
              <a:ext uri="{FF2B5EF4-FFF2-40B4-BE49-F238E27FC236}">
                <a16:creationId xmlns:a16="http://schemas.microsoft.com/office/drawing/2014/main" xmlns="" id="{64FA5DFF-7FE6-4855-84E6-DFA78EE978B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2AFD8CBA-54A3-4363-991B-B9C631BBFA7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xmlns="" id="{3F088236-D655-4F88-B238-E167623580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xmlns="" id="{3DAC0C92-199E-475C-9390-119A9B027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24">
            <a:extLst>
              <a:ext uri="{FF2B5EF4-FFF2-40B4-BE49-F238E27FC236}">
                <a16:creationId xmlns:a16="http://schemas.microsoft.com/office/drawing/2014/main" xmlns="" id="{C4CFB339-0ED8-4FE2-9EF1-6D1375B849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7">
            <a:extLst>
              <a:ext uri="{FF2B5EF4-FFF2-40B4-BE49-F238E27FC236}">
                <a16:creationId xmlns:a16="http://schemas.microsoft.com/office/drawing/2014/main" xmlns="" id="{31896C80-2069-4431-9C19-83B9137344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xmlns="" id="{BF120A21-0841-4823-B0C4-28AEBCEF9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9">
            <a:extLst>
              <a:ext uri="{FF2B5EF4-FFF2-40B4-BE49-F238E27FC236}">
                <a16:creationId xmlns:a16="http://schemas.microsoft.com/office/drawing/2014/main" xmlns="" id="{DBB05BAE-BBD3-4289-899F-A6851503C6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9">
            <a:extLst>
              <a:ext uri="{FF2B5EF4-FFF2-40B4-BE49-F238E27FC236}">
                <a16:creationId xmlns:a16="http://schemas.microsoft.com/office/drawing/2014/main" xmlns="" id="{9874D11C-36F5-4BBE-A490-019A54E953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28519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A98BD084-8C00-4714-8069-CD5CBBA7366B}"/>
              </a:ext>
            </a:extLst>
          </p:cNvPr>
          <p:cNvSpPr txBox="1"/>
          <p:nvPr/>
        </p:nvSpPr>
        <p:spPr>
          <a:xfrm>
            <a:off x="2618563" y="170955"/>
            <a:ext cx="6954874"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90000"/>
              </a:lnSpc>
              <a:spcBef>
                <a:spcPct val="0"/>
              </a:spcBef>
              <a:spcAft>
                <a:spcPts val="600"/>
              </a:spcAft>
              <a:buClrTx/>
              <a:buSzTx/>
              <a:buFontTx/>
              <a:buNone/>
              <a:tabLst/>
              <a:defRPr/>
            </a:pPr>
            <a:r>
              <a:rPr kumimoji="0" lang="en-US" sz="2500" b="0" i="0" u="none" strike="noStrike" kern="1200" cap="all" spc="0" normalizeH="0" baseline="0" noProof="0" dirty="0" err="1">
                <a:ln>
                  <a:noFill/>
                </a:ln>
                <a:solidFill>
                  <a:srgbClr val="A5300F"/>
                </a:solidFill>
                <a:effectLst/>
                <a:uLnTx/>
                <a:uFillTx/>
                <a:latin typeface="Trebuchet MS" panose="020B0603020202020204"/>
                <a:ea typeface="+mn-ea"/>
                <a:cs typeface="+mn-cs"/>
              </a:rPr>
              <a:t>Εντελει</a:t>
            </a:r>
            <a:r>
              <a:rPr kumimoji="0" lang="en-US" sz="2500" b="0" i="0" u="none" strike="noStrike" kern="1200" cap="all" spc="0" normalizeH="0" baseline="0" noProof="0" dirty="0">
                <a:ln>
                  <a:noFill/>
                </a:ln>
                <a:solidFill>
                  <a:srgbClr val="A5300F"/>
                </a:solidFill>
                <a:effectLst/>
                <a:uLnTx/>
                <a:uFillTx/>
                <a:latin typeface="Trebuchet MS" panose="020B0603020202020204"/>
                <a:ea typeface="+mn-ea"/>
                <a:cs typeface="+mn-cs"/>
              </a:rPr>
              <a:t>, μπ</a:t>
            </a:r>
            <a:r>
              <a:rPr kumimoji="0" lang="en-US" sz="2500" b="0" i="0" u="none" strike="noStrike" kern="1200" cap="all" spc="0" normalizeH="0" baseline="0" noProof="0" dirty="0" err="1">
                <a:ln>
                  <a:noFill/>
                </a:ln>
                <a:solidFill>
                  <a:srgbClr val="A5300F"/>
                </a:solidFill>
                <a:effectLst/>
                <a:uLnTx/>
                <a:uFillTx/>
                <a:latin typeface="Trebuchet MS" panose="020B0603020202020204"/>
                <a:ea typeface="+mn-ea"/>
                <a:cs typeface="+mn-cs"/>
              </a:rPr>
              <a:t>ορει</a:t>
            </a:r>
            <a:r>
              <a:rPr kumimoji="0" lang="en-US" sz="2500" b="0" i="0" u="none" strike="noStrike" kern="1200" cap="all" spc="0" normalizeH="0" baseline="0" noProof="0" dirty="0">
                <a:ln>
                  <a:noFill/>
                </a:ln>
                <a:solidFill>
                  <a:srgbClr val="A5300F"/>
                </a:solidFill>
                <a:effectLst/>
                <a:uLnTx/>
                <a:uFillTx/>
                <a:latin typeface="Trebuchet MS" panose="020B0603020202020204"/>
                <a:ea typeface="+mn-ea"/>
                <a:cs typeface="+mn-cs"/>
              </a:rPr>
              <a:t> η </a:t>
            </a:r>
            <a:r>
              <a:rPr kumimoji="0" lang="en-US" sz="2500" b="0" i="0" u="none" strike="noStrike" kern="1200" cap="all" spc="0" normalizeH="0" baseline="0" noProof="0" dirty="0" err="1">
                <a:ln>
                  <a:noFill/>
                </a:ln>
                <a:solidFill>
                  <a:srgbClr val="A5300F"/>
                </a:solidFill>
                <a:effectLst/>
                <a:uLnTx/>
                <a:uFillTx/>
                <a:latin typeface="Trebuchet MS" panose="020B0603020202020204"/>
                <a:ea typeface="+mn-ea"/>
                <a:cs typeface="+mn-cs"/>
              </a:rPr>
              <a:t>εμμη</a:t>
            </a:r>
            <a:r>
              <a:rPr kumimoji="0" lang="en-US" sz="2500" b="0" i="0" u="none" strike="noStrike" kern="1200" cap="all" spc="0" normalizeH="0" baseline="0" noProof="0" dirty="0">
                <a:ln>
                  <a:noFill/>
                </a:ln>
                <a:solidFill>
                  <a:srgbClr val="A5300F"/>
                </a:solidFill>
                <a:effectLst/>
                <a:uLnTx/>
                <a:uFillTx/>
                <a:latin typeface="Trebuchet MS" panose="020B0603020202020204"/>
                <a:ea typeface="+mn-ea"/>
                <a:cs typeface="+mn-cs"/>
              </a:rPr>
              <a:t> να τα</a:t>
            </a:r>
            <a:r>
              <a:rPr kumimoji="0" lang="en-US" sz="2500" b="0" i="0" u="none" strike="noStrike" kern="1200" cap="all" spc="0" normalizeH="0" baseline="0" noProof="0" dirty="0" err="1">
                <a:ln>
                  <a:noFill/>
                </a:ln>
                <a:solidFill>
                  <a:srgbClr val="A5300F"/>
                </a:solidFill>
                <a:effectLst/>
                <a:uLnTx/>
                <a:uFillTx/>
                <a:latin typeface="Trebuchet MS" panose="020B0603020202020204"/>
                <a:ea typeface="+mn-ea"/>
                <a:cs typeface="+mn-cs"/>
              </a:rPr>
              <a:t>υτιστει</a:t>
            </a:r>
            <a:r>
              <a:rPr kumimoji="0" lang="en-US" sz="2500" b="0" i="0" u="none" strike="noStrike" kern="1200" cap="all" spc="0" normalizeH="0" baseline="0" noProof="0" dirty="0">
                <a:ln>
                  <a:noFill/>
                </a:ln>
                <a:solidFill>
                  <a:srgbClr val="A5300F"/>
                </a:solidFill>
                <a:effectLst/>
                <a:uLnTx/>
                <a:uFillTx/>
                <a:latin typeface="Trebuchet MS" panose="020B0603020202020204"/>
                <a:ea typeface="+mn-ea"/>
                <a:cs typeface="+mn-cs"/>
              </a:rPr>
              <a:t> </a:t>
            </a:r>
            <a:r>
              <a:rPr kumimoji="0" lang="en-US" sz="2500" b="0" i="0" u="none" strike="noStrike" kern="1200" cap="all" spc="0" normalizeH="0" baseline="0" noProof="0" dirty="0" err="1">
                <a:ln>
                  <a:noFill/>
                </a:ln>
                <a:solidFill>
                  <a:srgbClr val="A5300F"/>
                </a:solidFill>
                <a:effectLst/>
                <a:uLnTx/>
                <a:uFillTx/>
                <a:latin typeface="Trebuchet MS" panose="020B0603020202020204"/>
                <a:ea typeface="+mn-ea"/>
                <a:cs typeface="+mn-cs"/>
              </a:rPr>
              <a:t>με</a:t>
            </a:r>
            <a:r>
              <a:rPr kumimoji="0" lang="en-US" sz="2500" b="0" i="0" u="none" strike="noStrike" kern="1200" cap="all" spc="0" normalizeH="0" baseline="0" noProof="0" dirty="0">
                <a:ln>
                  <a:noFill/>
                </a:ln>
                <a:solidFill>
                  <a:srgbClr val="A5300F"/>
                </a:solidFill>
                <a:effectLst/>
                <a:uLnTx/>
                <a:uFillTx/>
                <a:latin typeface="Trebuchet MS" panose="020B0603020202020204"/>
                <a:ea typeface="+mn-ea"/>
                <a:cs typeface="+mn-cs"/>
              </a:rPr>
              <a:t> καπ</a:t>
            </a:r>
            <a:r>
              <a:rPr kumimoji="0" lang="en-US" sz="2500" b="0" i="0" u="none" strike="noStrike" kern="1200" cap="all" spc="0" normalizeH="0" baseline="0" noProof="0" dirty="0" err="1">
                <a:ln>
                  <a:noFill/>
                </a:ln>
                <a:solidFill>
                  <a:srgbClr val="A5300F"/>
                </a:solidFill>
                <a:effectLst/>
                <a:uLnTx/>
                <a:uFillTx/>
                <a:latin typeface="Trebuchet MS" panose="020B0603020202020204"/>
                <a:ea typeface="+mn-ea"/>
                <a:cs typeface="+mn-cs"/>
              </a:rPr>
              <a:t>οι</a:t>
            </a:r>
            <a:r>
              <a:rPr kumimoji="0" lang="en-US" sz="2500" b="0" i="0" u="none" strike="noStrike" kern="1200" cap="all" spc="0" normalizeH="0" baseline="0" noProof="0" dirty="0">
                <a:ln>
                  <a:noFill/>
                </a:ln>
                <a:solidFill>
                  <a:srgbClr val="A5300F"/>
                </a:solidFill>
                <a:effectLst/>
                <a:uLnTx/>
                <a:uFillTx/>
                <a:latin typeface="Trebuchet MS" panose="020B0603020202020204"/>
                <a:ea typeface="+mn-ea"/>
                <a:cs typeface="+mn-cs"/>
              </a:rPr>
              <a:t>α βιβλικη φιγουρα;</a:t>
            </a:r>
          </a:p>
        </p:txBody>
      </p:sp>
      <p:pic>
        <p:nvPicPr>
          <p:cNvPr id="9" name="Εικόνα 8" descr="Εικόνα που περιέχει φωτογραφία, κτίριο, παλιός, οθόνη&#10;&#10;Περιγραφή που δημιουργήθηκε αυτόματα">
            <a:extLst>
              <a:ext uri="{FF2B5EF4-FFF2-40B4-BE49-F238E27FC236}">
                <a16:creationId xmlns:a16="http://schemas.microsoft.com/office/drawing/2014/main" xmlns="" id="{B492B00F-EFFB-47BC-814D-F49D4556C82B}"/>
              </a:ext>
            </a:extLst>
          </p:cNvPr>
          <p:cNvPicPr>
            <a:picLocks noChangeAspect="1"/>
          </p:cNvPicPr>
          <p:nvPr/>
        </p:nvPicPr>
        <p:blipFill rotWithShape="1">
          <a:blip r:embed="rId2"/>
          <a:srcRect l="35290" t="6487" r="10491" b="2603"/>
          <a:stretch/>
        </p:blipFill>
        <p:spPr>
          <a:xfrm>
            <a:off x="20" y="10"/>
            <a:ext cx="2734036" cy="6867719"/>
          </a:xfrm>
          <a:custGeom>
            <a:avLst/>
            <a:gdLst/>
            <a:ahLst/>
            <a:cxnLst/>
            <a:rect l="l" t="t" r="r" b="b"/>
            <a:pathLst>
              <a:path w="2734056" h="6858000">
                <a:moveTo>
                  <a:pt x="0" y="0"/>
                </a:moveTo>
                <a:lnTo>
                  <a:pt x="1674254" y="0"/>
                </a:lnTo>
                <a:lnTo>
                  <a:pt x="2734056" y="6850199"/>
                </a:lnTo>
                <a:lnTo>
                  <a:pt x="2734056" y="6858000"/>
                </a:lnTo>
                <a:lnTo>
                  <a:pt x="461457" y="6858000"/>
                </a:lnTo>
                <a:lnTo>
                  <a:pt x="0" y="4134118"/>
                </a:lnTo>
                <a:close/>
              </a:path>
            </a:pathLst>
          </a:custGeom>
        </p:spPr>
      </p:pic>
      <p:sp>
        <p:nvSpPr>
          <p:cNvPr id="17" name="Isosceles Triangle 16">
            <a:extLst>
              <a:ext uri="{FF2B5EF4-FFF2-40B4-BE49-F238E27FC236}">
                <a16:creationId xmlns:a16="http://schemas.microsoft.com/office/drawing/2014/main" xmlns="" id="{EB6743CF-E74B-4A3C-A785-599069DB89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05293992-5623-4AED-ACEB-FC7721F93F95}"/>
              </a:ext>
            </a:extLst>
          </p:cNvPr>
          <p:cNvSpPr>
            <a:spLocks noGrp="1"/>
          </p:cNvSpPr>
          <p:nvPr>
            <p:ph idx="1"/>
          </p:nvPr>
        </p:nvSpPr>
        <p:spPr>
          <a:xfrm>
            <a:off x="2734056" y="1011390"/>
            <a:ext cx="7099261" cy="5563762"/>
          </a:xfrm>
        </p:spPr>
        <p:txBody>
          <a:bodyPr vert="horz" lIns="91440" tIns="45720" rIns="91440" bIns="45720" rtlCol="0">
            <a:normAutofit/>
          </a:bodyPr>
          <a:lstStyle/>
          <a:p>
            <a:pPr marL="0">
              <a:lnSpc>
                <a:spcPct val="90000"/>
              </a:lnSpc>
            </a:pPr>
            <a:r>
              <a:rPr lang="en-US" sz="2200" dirty="0"/>
              <a:t>Απ</a:t>
            </a:r>
            <a:r>
              <a:rPr lang="en-US" sz="2200" dirty="0" err="1"/>
              <a:t>άντηση</a:t>
            </a:r>
            <a:r>
              <a:rPr lang="en-US" sz="2200" dirty="0"/>
              <a:t>: θα μπ</a:t>
            </a:r>
            <a:r>
              <a:rPr lang="en-US" sz="2200" dirty="0" err="1"/>
              <a:t>ορούσε</a:t>
            </a:r>
            <a:r>
              <a:rPr lang="en-US" sz="2200" dirty="0"/>
              <a:t> να τα</a:t>
            </a:r>
            <a:r>
              <a:rPr lang="en-US" sz="2200" dirty="0" err="1"/>
              <a:t>υτιστεί</a:t>
            </a:r>
            <a:r>
              <a:rPr lang="en-US" sz="2200" dirty="0"/>
              <a:t> </a:t>
            </a:r>
            <a:r>
              <a:rPr lang="en-US" sz="2200" dirty="0" err="1"/>
              <a:t>με</a:t>
            </a:r>
            <a:r>
              <a:rPr lang="en-US" sz="2200" dirty="0"/>
              <a:t> </a:t>
            </a:r>
            <a:r>
              <a:rPr lang="en-US" sz="2200" dirty="0" err="1"/>
              <a:t>τη</a:t>
            </a:r>
            <a:r>
              <a:rPr lang="en-US" sz="2200" dirty="0"/>
              <a:t> </a:t>
            </a:r>
            <a:r>
              <a:rPr lang="en-US" sz="2200" dirty="0" err="1"/>
              <a:t>λογοτεχνική</a:t>
            </a:r>
            <a:r>
              <a:rPr lang="en-US" sz="2200" dirty="0"/>
              <a:t> επ</a:t>
            </a:r>
            <a:r>
              <a:rPr lang="en-US" sz="2200" dirty="0" err="1"/>
              <a:t>εξεργ</a:t>
            </a:r>
            <a:r>
              <a:rPr lang="en-US" sz="2200" dirty="0"/>
              <a:t>ασία μιας από των πιο </a:t>
            </a:r>
            <a:r>
              <a:rPr lang="el-GR" sz="2200" dirty="0"/>
              <a:t>γνωστών</a:t>
            </a:r>
            <a:r>
              <a:rPr lang="en-US" sz="2200" dirty="0"/>
              <a:t> βιβλικών προσώπων, της Μαρίας της Μαγδαληνής, όπως αυτή παρουσιάζεται στο μυθιστόρημα του Καζαντζάκη, ο </a:t>
            </a:r>
            <a:r>
              <a:rPr lang="en-US" sz="2200" i="1" dirty="0"/>
              <a:t>Τελευταίος Πειρασμός</a:t>
            </a:r>
            <a:r>
              <a:rPr lang="en-US" sz="2200" dirty="0"/>
              <a:t>. Χαρα</a:t>
            </a:r>
            <a:r>
              <a:rPr lang="en-US" sz="2200" dirty="0" err="1"/>
              <a:t>κτηριστικό</a:t>
            </a:r>
            <a:r>
              <a:rPr lang="en-US" sz="2200" dirty="0"/>
              <a:t> </a:t>
            </a:r>
            <a:r>
              <a:rPr lang="en-US" sz="2200" dirty="0" err="1"/>
              <a:t>είν</a:t>
            </a:r>
            <a:r>
              <a:rPr lang="en-US" sz="2200" dirty="0"/>
              <a:t>αι το εξής απόσπασμα: </a:t>
            </a:r>
          </a:p>
          <a:p>
            <a:pPr marL="0" indent="0">
              <a:lnSpc>
                <a:spcPct val="90000"/>
              </a:lnSpc>
              <a:buNone/>
            </a:pPr>
            <a:r>
              <a:rPr lang="el-GR" sz="2200" dirty="0"/>
              <a:t>	</a:t>
            </a:r>
            <a:r>
              <a:rPr lang="en-US" dirty="0"/>
              <a:t>Έμμη, π</a:t>
            </a:r>
            <a:r>
              <a:rPr lang="en-US" dirty="0" err="1"/>
              <a:t>ροστύχεψες</a:t>
            </a:r>
            <a:r>
              <a:rPr lang="en-US" dirty="0"/>
              <a:t>. Ναι, α</a:t>
            </a:r>
            <a:r>
              <a:rPr lang="en-US" dirty="0" err="1"/>
              <a:t>λλά</a:t>
            </a:r>
            <a:r>
              <a:rPr lang="en-US" dirty="0"/>
              <a:t> μ’ α</a:t>
            </a:r>
            <a:r>
              <a:rPr lang="en-US" dirty="0" err="1"/>
              <a:t>ρέσει</a:t>
            </a:r>
            <a:r>
              <a:rPr lang="en-US" dirty="0"/>
              <a:t>. </a:t>
            </a:r>
            <a:r>
              <a:rPr lang="en-US" dirty="0" err="1"/>
              <a:t>Φο</a:t>
            </a:r>
            <a:r>
              <a:rPr lang="en-US" dirty="0"/>
              <a:t>βερά. </a:t>
            </a:r>
            <a:r>
              <a:rPr lang="en-US" dirty="0" err="1"/>
              <a:t>Ας</a:t>
            </a:r>
            <a:r>
              <a:rPr lang="en-US" dirty="0"/>
              <a:t> </a:t>
            </a:r>
            <a:r>
              <a:rPr lang="en-US" dirty="0" err="1"/>
              <a:t>γίνω</a:t>
            </a:r>
            <a:r>
              <a:rPr lang="en-US" dirty="0"/>
              <a:t> </a:t>
            </a:r>
            <a:r>
              <a:rPr lang="el-GR" dirty="0"/>
              <a:t>	</a:t>
            </a:r>
            <a:r>
              <a:rPr lang="en-US" dirty="0" err="1"/>
              <a:t>μι</a:t>
            </a:r>
            <a:r>
              <a:rPr lang="en-US" dirty="0"/>
              <a:t>α τιποτένια, </a:t>
            </a:r>
            <a:r>
              <a:rPr lang="en-US" b="1" dirty="0"/>
              <a:t>η πιο φτηνή Μαγδαληνή της Ιουδαίας </a:t>
            </a:r>
            <a:r>
              <a:rPr lang="el-GR" b="1" dirty="0"/>
              <a:t>	</a:t>
            </a:r>
            <a:r>
              <a:rPr lang="en-US" dirty="0"/>
              <a:t>(σελ. 256) (Η </a:t>
            </a:r>
            <a:r>
              <a:rPr lang="en-US" dirty="0" err="1"/>
              <a:t>έμφ</a:t>
            </a:r>
            <a:r>
              <a:rPr lang="en-US" dirty="0"/>
              <a:t>αση δική μου)</a:t>
            </a:r>
          </a:p>
          <a:p>
            <a:pPr marL="0">
              <a:lnSpc>
                <a:spcPct val="90000"/>
              </a:lnSpc>
            </a:pPr>
            <a:r>
              <a:rPr lang="en-US" sz="2200" dirty="0" err="1"/>
              <a:t>Στην</a:t>
            </a:r>
            <a:r>
              <a:rPr lang="en-US" sz="2200" dirty="0"/>
              <a:t> </a:t>
            </a:r>
            <a:r>
              <a:rPr lang="en-US" sz="2200" dirty="0" err="1"/>
              <a:t>ελληνική</a:t>
            </a:r>
            <a:r>
              <a:rPr lang="en-US" sz="2200" dirty="0"/>
              <a:t> </a:t>
            </a:r>
            <a:r>
              <a:rPr lang="en-US" sz="2200" dirty="0" err="1"/>
              <a:t>λογοτεχνί</a:t>
            </a:r>
            <a:r>
              <a:rPr lang="en-US" sz="2200" dirty="0"/>
              <a:t>α, δεν υπάρχει </a:t>
            </a:r>
            <a:r>
              <a:rPr lang="el-GR" sz="2200" dirty="0"/>
              <a:t>«</a:t>
            </a:r>
            <a:r>
              <a:rPr lang="en-US" sz="2200" dirty="0"/>
              <a:t>π</a:t>
            </a:r>
            <a:r>
              <a:rPr lang="en-US" sz="2200" dirty="0" err="1"/>
              <a:t>ιο</a:t>
            </a:r>
            <a:r>
              <a:rPr lang="en-US" sz="2200" dirty="0"/>
              <a:t> </a:t>
            </a:r>
            <a:r>
              <a:rPr lang="en-US" sz="2200" dirty="0" err="1"/>
              <a:t>φτηνή</a:t>
            </a:r>
            <a:r>
              <a:rPr lang="el-GR" sz="2200" dirty="0"/>
              <a:t>»</a:t>
            </a:r>
            <a:r>
              <a:rPr lang="en-US" sz="2200" dirty="0"/>
              <a:t> Μαγδαληνή από του Καζαντζάκη, που κατάντησε μια ακόλαστη πόρνη, στη διάθεση κάθε άντρα</a:t>
            </a:r>
            <a:r>
              <a:rPr lang="el-GR" sz="2200" dirty="0"/>
              <a:t> στην Ιερουσαλήμ</a:t>
            </a:r>
            <a:r>
              <a:rPr lang="en-US" sz="2200" dirty="0"/>
              <a:t>. Όπ</a:t>
            </a:r>
            <a:r>
              <a:rPr lang="en-US" sz="2200" dirty="0" err="1"/>
              <a:t>ως</a:t>
            </a:r>
            <a:r>
              <a:rPr lang="en-US" sz="2200" dirty="0"/>
              <a:t> </a:t>
            </a:r>
            <a:r>
              <a:rPr lang="en-US" sz="2200" dirty="0" err="1"/>
              <a:t>εδώ</a:t>
            </a:r>
            <a:r>
              <a:rPr lang="en-US" sz="2200" dirty="0"/>
              <a:t>, </a:t>
            </a:r>
            <a:r>
              <a:rPr lang="en-US" sz="2200" dirty="0" err="1"/>
              <a:t>έτσι</a:t>
            </a:r>
            <a:r>
              <a:rPr lang="en-US" sz="2200" dirty="0"/>
              <a:t> </a:t>
            </a:r>
            <a:r>
              <a:rPr lang="en-US" sz="2200" dirty="0" err="1"/>
              <a:t>κι</a:t>
            </a:r>
            <a:r>
              <a:rPr lang="en-US" sz="2200" dirty="0"/>
              <a:t> </a:t>
            </a:r>
            <a:r>
              <a:rPr lang="en-US" sz="2200" dirty="0" err="1"/>
              <a:t>εκεί</a:t>
            </a:r>
            <a:r>
              <a:rPr lang="en-US" sz="2200" dirty="0"/>
              <a:t>, η </a:t>
            </a:r>
            <a:r>
              <a:rPr lang="en-US" sz="2200" dirty="0" err="1"/>
              <a:t>μον</a:t>
            </a:r>
            <a:r>
              <a:rPr lang="en-US" sz="2200" dirty="0"/>
              <a:t>αδική της σωτηρία ήταν ο Εμμανουήλ, ο Χριστός, ο οποίος, αν και την αγαπούσε, αναγκάστηκε να αφήσει πίσω το πάθος του, αφού άλλος ήταν ο προορισμός του, υψηλότερος και πανανθρώπινος. </a:t>
            </a:r>
          </a:p>
          <a:p>
            <a:pPr marL="0" indent="0">
              <a:lnSpc>
                <a:spcPct val="90000"/>
              </a:lnSpc>
            </a:pPr>
            <a:endParaRPr lang="en-US" sz="1700" dirty="0"/>
          </a:p>
        </p:txBody>
      </p:sp>
    </p:spTree>
    <p:extLst>
      <p:ext uri="{BB962C8B-B14F-4D97-AF65-F5344CB8AC3E}">
        <p14:creationId xmlns:p14="http://schemas.microsoft.com/office/powerpoint/2010/main" val="3201604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6FDBB980-B5ED-4D56-849E-93565D1787BD}"/>
              </a:ext>
            </a:extLst>
          </p:cNvPr>
          <p:cNvSpPr>
            <a:spLocks noGrp="1"/>
          </p:cNvSpPr>
          <p:nvPr>
            <p:ph type="title"/>
          </p:nvPr>
        </p:nvSpPr>
        <p:spPr>
          <a:xfrm>
            <a:off x="842597" y="301630"/>
            <a:ext cx="8596668" cy="816775"/>
          </a:xfrm>
        </p:spPr>
        <p:txBody>
          <a:bodyPr>
            <a:normAutofit/>
          </a:bodyPr>
          <a:lstStyle/>
          <a:p>
            <a:r>
              <a:rPr lang="el-GR" sz="3500" dirty="0"/>
              <a:t>ΙΔΙΟΤΥΠΗ ΘΡΗΣΚΟΛΗΨΙΑ ΕΜΜΗΣ</a:t>
            </a:r>
          </a:p>
        </p:txBody>
      </p:sp>
      <p:sp>
        <p:nvSpPr>
          <p:cNvPr id="12" name="Isosceles Triangle 11">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5CA4AEF1-548E-4769-8111-6087AC5C58C2}"/>
              </a:ext>
            </a:extLst>
          </p:cNvPr>
          <p:cNvSpPr>
            <a:spLocks noGrp="1"/>
          </p:cNvSpPr>
          <p:nvPr>
            <p:ph idx="1"/>
          </p:nvPr>
        </p:nvSpPr>
        <p:spPr>
          <a:xfrm>
            <a:off x="661676" y="1079705"/>
            <a:ext cx="11262513" cy="5844161"/>
          </a:xfrm>
        </p:spPr>
        <p:txBody>
          <a:bodyPr>
            <a:noAutofit/>
          </a:bodyPr>
          <a:lstStyle/>
          <a:p>
            <a:pPr>
              <a:lnSpc>
                <a:spcPct val="90000"/>
              </a:lnSpc>
            </a:pPr>
            <a:r>
              <a:rPr lang="el-GR" sz="2200" dirty="0"/>
              <a:t>Βαθιά θρησκόληπτη, αλλά </a:t>
            </a:r>
            <a:r>
              <a:rPr lang="el-GR" sz="2200" dirty="0" smtClean="0"/>
              <a:t>με μια εκ </a:t>
            </a:r>
            <a:r>
              <a:rPr lang="el-GR" sz="2200" dirty="0"/>
              <a:t>διαμέτρου αντίθετη θρησκοληψία από αυτή του Χανς. </a:t>
            </a:r>
          </a:p>
          <a:p>
            <a:pPr>
              <a:lnSpc>
                <a:spcPct val="90000"/>
              </a:lnSpc>
            </a:pPr>
            <a:r>
              <a:rPr lang="el-GR" sz="2200" dirty="0"/>
              <a:t>Στοιχεία που συνηγορούν </a:t>
            </a:r>
            <a:r>
              <a:rPr lang="el-GR" sz="2200" dirty="0" smtClean="0"/>
              <a:t>υπέρ της θρησκοληψίας της: </a:t>
            </a:r>
            <a:endParaRPr lang="el-GR" sz="2200" dirty="0"/>
          </a:p>
          <a:p>
            <a:pPr lvl="1">
              <a:lnSpc>
                <a:spcPct val="90000"/>
              </a:lnSpc>
              <a:buFont typeface="Courier New" panose="02070309020205020404" pitchFamily="49" charset="0"/>
              <a:buChar char="o"/>
            </a:pPr>
            <a:r>
              <a:rPr lang="el-GR" sz="2200" dirty="0"/>
              <a:t>Εμμένει στη θρησκευτική ερμηνεία της κατάστασή της: Αμαρτίες</a:t>
            </a:r>
          </a:p>
          <a:p>
            <a:pPr lvl="1">
              <a:lnSpc>
                <a:spcPct val="90000"/>
              </a:lnSpc>
              <a:buFont typeface="Courier New" panose="02070309020205020404" pitchFamily="49" charset="0"/>
              <a:buChar char="o"/>
            </a:pPr>
            <a:r>
              <a:rPr lang="el-GR" sz="2200" dirty="0"/>
              <a:t>Ιδιότυπο καθεστώς δαιμονοληψίας: «τον έχω μέσα μου το Σατανά» (σελ. 201)</a:t>
            </a:r>
          </a:p>
          <a:p>
            <a:pPr lvl="1">
              <a:lnSpc>
                <a:spcPct val="90000"/>
              </a:lnSpc>
              <a:buFont typeface="Courier New" panose="02070309020205020404" pitchFamily="49" charset="0"/>
              <a:buChar char="o"/>
            </a:pPr>
            <a:r>
              <a:rPr lang="el-GR" sz="2200" dirty="0"/>
              <a:t>Το γυναικείο σώμα λογίζεται ως κτήμα του άνδρα, όπως ακριβώς η ψυχή είναι κτήμα Θεού: «Ν’ ανήκεις σε κάποιον απόλυτα, χτήμα του πρόθυμο και πειθήνιο, </a:t>
            </a:r>
            <a:r>
              <a:rPr lang="el-GR" sz="2200" b="1" dirty="0"/>
              <a:t>όπως η ψυχή εμπρός στον Κύριο</a:t>
            </a:r>
            <a:r>
              <a:rPr lang="el-GR" sz="2200" dirty="0"/>
              <a:t>» (σελ. 256) (η έμφαση δική μου)</a:t>
            </a:r>
          </a:p>
          <a:p>
            <a:pPr lvl="1">
              <a:lnSpc>
                <a:spcPct val="90000"/>
              </a:lnSpc>
              <a:buFont typeface="Courier New" panose="02070309020205020404" pitchFamily="49" charset="0"/>
              <a:buChar char="o"/>
            </a:pPr>
            <a:r>
              <a:rPr lang="el-GR" sz="2200" dirty="0"/>
              <a:t>Αναγάγει τον άντρα και δη, τον Μάνο, σε θεό της: «Και, σα να ήταν στ’ αλήθεια ο θεός της αυτός, παραδόθηκε στην αγκαλιά του, τρέμοντας» (σελ. 161)</a:t>
            </a:r>
          </a:p>
          <a:p>
            <a:pPr lvl="1">
              <a:lnSpc>
                <a:spcPct val="90000"/>
              </a:lnSpc>
              <a:buFont typeface="Courier New" panose="02070309020205020404" pitchFamily="49" charset="0"/>
              <a:buChar char="o"/>
            </a:pPr>
            <a:r>
              <a:rPr lang="el-GR" sz="2200" dirty="0"/>
              <a:t>Λαμβάνοντας σοβαρά υπόψιν της τους βιβλικούς συμβολισμούς του ονόματος του Αδάμ, παρουσιάζεται να θεωρεί την ηθική και σεξουαλική της εκμηδένιση, το ναδίρ, ως απαραίτητη συνθήκη προτού επέλθει η σωτηρία της ψυχής της: </a:t>
            </a:r>
          </a:p>
          <a:p>
            <a:pPr marL="274320" lvl="1" indent="0">
              <a:lnSpc>
                <a:spcPct val="90000"/>
              </a:lnSpc>
              <a:buNone/>
            </a:pPr>
            <a:r>
              <a:rPr lang="el-GR" sz="2200" dirty="0"/>
              <a:t>		</a:t>
            </a:r>
            <a:r>
              <a:rPr lang="el-GR" sz="1800" dirty="0"/>
              <a:t>- Γιατί ο εραστής μου να λέγεται Αδάμ; Το προπατορικό αμάρτημα </a:t>
            </a:r>
            <a:r>
              <a:rPr lang="el-GR" sz="1800" dirty="0" err="1"/>
              <a:t>φράου</a:t>
            </a:r>
            <a:r>
              <a:rPr lang="el-GR" sz="1800" dirty="0"/>
              <a:t> </a:t>
            </a:r>
            <a:r>
              <a:rPr lang="el-GR" sz="1800" dirty="0" err="1"/>
              <a:t>Ρόζα</a:t>
            </a:r>
            <a:r>
              <a:rPr lang="el-GR" sz="1800" dirty="0"/>
              <a:t>, με καταλαβαίνετε; 		Εδώ, στα πόδια του Γολγοθά. Αυτό είναι το μήνυμα. Όσο πιο βαθιά βουλιάξω, τόσο πιο δυνατά 			θα λαχταρήσω τη χάρη Του. (σελ. 202)</a:t>
            </a:r>
          </a:p>
          <a:p>
            <a:pPr marL="0" indent="0">
              <a:lnSpc>
                <a:spcPct val="90000"/>
              </a:lnSpc>
              <a:buNone/>
            </a:pPr>
            <a:endParaRPr lang="el-GR" sz="2200" dirty="0"/>
          </a:p>
        </p:txBody>
      </p:sp>
      <p:sp>
        <p:nvSpPr>
          <p:cNvPr id="14" name="Isosceles Triangle 13">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07603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useBgFill="1">
        <p:nvSpPr>
          <p:cNvPr id="10" name="Rectangle 9">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12" name="Straight Connector 11">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xmlns="" id="{A40325A1-85C1-4A8F-B2ED-B82F5A983153}"/>
              </a:ext>
            </a:extLst>
          </p:cNvPr>
          <p:cNvSpPr>
            <a:spLocks noGrp="1"/>
          </p:cNvSpPr>
          <p:nvPr>
            <p:ph type="title"/>
          </p:nvPr>
        </p:nvSpPr>
        <p:spPr>
          <a:xfrm>
            <a:off x="-455658" y="776895"/>
            <a:ext cx="4169335" cy="5175624"/>
          </a:xfrm>
        </p:spPr>
        <p:txBody>
          <a:bodyPr anchor="ctr">
            <a:normAutofit/>
          </a:bodyPr>
          <a:lstStyle/>
          <a:p>
            <a:pPr algn="r"/>
            <a:r>
              <a:rPr lang="el-GR" dirty="0">
                <a:solidFill>
                  <a:srgbClr val="AB2400"/>
                </a:solidFill>
              </a:rPr>
              <a:t>ΙΔΙΟΤΥΠΗ ΘΡΗΣΚΟΛΗΨΙΑ ΕΜΜΗΣ</a:t>
            </a:r>
          </a:p>
        </p:txBody>
      </p:sp>
      <p:sp>
        <p:nvSpPr>
          <p:cNvPr id="26" name="Freeform: Shape 25">
            <a:extLst>
              <a:ext uri="{FF2B5EF4-FFF2-40B4-BE49-F238E27FC236}">
                <a16:creationId xmlns:a16="http://schemas.microsoft.com/office/drawing/2014/main" xmlns=""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3" name="Θέση περιεχομένου 2">
            <a:extLst>
              <a:ext uri="{FF2B5EF4-FFF2-40B4-BE49-F238E27FC236}">
                <a16:creationId xmlns:a16="http://schemas.microsoft.com/office/drawing/2014/main" xmlns="" id="{FCE2CC91-BA3D-4017-95F6-1DED117EEDE9}"/>
              </a:ext>
            </a:extLst>
          </p:cNvPr>
          <p:cNvSpPr>
            <a:spLocks noGrp="1"/>
          </p:cNvSpPr>
          <p:nvPr>
            <p:ph idx="1"/>
          </p:nvPr>
        </p:nvSpPr>
        <p:spPr>
          <a:xfrm>
            <a:off x="6096000" y="588113"/>
            <a:ext cx="5550150" cy="6003508"/>
          </a:xfrm>
        </p:spPr>
        <p:txBody>
          <a:bodyPr anchor="ctr">
            <a:normAutofit/>
          </a:bodyPr>
          <a:lstStyle/>
          <a:p>
            <a:pPr>
              <a:buClr>
                <a:schemeClr val="tx1"/>
              </a:buClr>
            </a:pPr>
            <a:r>
              <a:rPr lang="el-GR" sz="2200" dirty="0">
                <a:solidFill>
                  <a:srgbClr val="FFFFFF"/>
                </a:solidFill>
              </a:rPr>
              <a:t>Η θρησκοληψία της συνάγεται άμεσα με τη νυμφομανία της μετατρέποντας το σώμα της σε προσφορά στην ένσαρκη </a:t>
            </a:r>
            <a:r>
              <a:rPr lang="el-GR" sz="2200" i="1" dirty="0">
                <a:solidFill>
                  <a:srgbClr val="FFFFFF"/>
                </a:solidFill>
              </a:rPr>
              <a:t>εικόνα</a:t>
            </a:r>
            <a:r>
              <a:rPr lang="el-GR" sz="2200" dirty="0">
                <a:solidFill>
                  <a:srgbClr val="FFFFFF"/>
                </a:solidFill>
              </a:rPr>
              <a:t> του Θεού, τον άνδρα, δίχως τύψεις αφού κατά βάθος θεωρεί πως η σωτηρία της είναι εφικτή.</a:t>
            </a:r>
          </a:p>
          <a:p>
            <a:pPr>
              <a:buClr>
                <a:schemeClr val="tx1"/>
              </a:buClr>
            </a:pPr>
            <a:r>
              <a:rPr lang="el-GR" sz="2200" dirty="0">
                <a:solidFill>
                  <a:srgbClr val="FFFFFF"/>
                </a:solidFill>
              </a:rPr>
              <a:t>Και πράγματι, μετά τον εκμηδενισμό της επέρχεται η λύτρωση ως θείο δώρο, ως δημιουργία. Από τα κατασπαραγμένο κορμί της, θα γεννηθεί ένα παιδί, το οποίο γίνεται το μέσο για να νικήσει τη φθορά (σελ.322). Η φύση της ολοκληρώνει τον κύκλο της και πλέον καλείται να ανταποκριθεί σε έναν νέο ρόλο, αυτόν της μητρότητας. </a:t>
            </a:r>
            <a:endParaRPr lang="el-GR" dirty="0">
              <a:solidFill>
                <a:srgbClr val="FFFFFF"/>
              </a:solidFill>
            </a:endParaRPr>
          </a:p>
        </p:txBody>
      </p:sp>
    </p:spTree>
    <p:extLst>
      <p:ext uri="{BB962C8B-B14F-4D97-AF65-F5344CB8AC3E}">
        <p14:creationId xmlns:p14="http://schemas.microsoft.com/office/powerpoint/2010/main" val="3039508706"/>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18">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764F3E6F-1EA3-4B2E-80FA-17C20040B6CD}"/>
              </a:ext>
            </a:extLst>
          </p:cNvPr>
          <p:cNvSpPr>
            <a:spLocks noGrp="1"/>
          </p:cNvSpPr>
          <p:nvPr>
            <p:ph type="title"/>
          </p:nvPr>
        </p:nvSpPr>
        <p:spPr>
          <a:xfrm>
            <a:off x="842597" y="498621"/>
            <a:ext cx="8596668" cy="800365"/>
          </a:xfrm>
        </p:spPr>
        <p:txBody>
          <a:bodyPr>
            <a:normAutofit/>
          </a:bodyPr>
          <a:lstStyle/>
          <a:p>
            <a:r>
              <a:rPr lang="el-GR" dirty="0"/>
              <a:t>ΣΥΜΠΕΡΑΣΜΑΤΑ…</a:t>
            </a:r>
          </a:p>
        </p:txBody>
      </p:sp>
      <p:sp>
        <p:nvSpPr>
          <p:cNvPr id="34" name="Isosceles Triangle 20">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AF7B1386-7FE4-4E1F-94E7-5CC4E53CEC79}"/>
              </a:ext>
            </a:extLst>
          </p:cNvPr>
          <p:cNvSpPr>
            <a:spLocks noGrp="1"/>
          </p:cNvSpPr>
          <p:nvPr>
            <p:ph idx="1"/>
          </p:nvPr>
        </p:nvSpPr>
        <p:spPr>
          <a:xfrm>
            <a:off x="842597" y="1588868"/>
            <a:ext cx="10580777" cy="5767753"/>
          </a:xfrm>
        </p:spPr>
        <p:txBody>
          <a:bodyPr>
            <a:noAutofit/>
          </a:bodyPr>
          <a:lstStyle/>
          <a:p>
            <a:pPr lvl="0">
              <a:lnSpc>
                <a:spcPct val="90000"/>
              </a:lnSpc>
              <a:buClr>
                <a:srgbClr val="A5300F"/>
              </a:buClr>
            </a:pPr>
            <a:r>
              <a:rPr lang="el-GR" sz="2200" dirty="0"/>
              <a:t>Ανίδεη από πολιτική, </a:t>
            </a:r>
            <a:r>
              <a:rPr lang="el-GR" sz="2200" dirty="0" smtClean="0"/>
              <a:t>ακόλαστη</a:t>
            </a:r>
            <a:r>
              <a:rPr lang="el-GR" sz="2200" dirty="0"/>
              <a:t>, </a:t>
            </a:r>
            <a:r>
              <a:rPr lang="el-GR" sz="2200" dirty="0" smtClean="0"/>
              <a:t>ανάξια </a:t>
            </a:r>
            <a:r>
              <a:rPr lang="el-GR" sz="2200" dirty="0"/>
              <a:t>να ζήσει τον ιδανικό και σωτήριο έρωτα</a:t>
            </a:r>
          </a:p>
          <a:p>
            <a:pPr marL="0" lvl="0" indent="0">
              <a:lnSpc>
                <a:spcPct val="90000"/>
              </a:lnSpc>
              <a:buClr>
                <a:srgbClr val="A5300F"/>
              </a:buClr>
              <a:buNone/>
            </a:pPr>
            <a:r>
              <a:rPr lang="el-GR" sz="2200" dirty="0"/>
              <a:t> </a:t>
            </a:r>
          </a:p>
          <a:p>
            <a:pPr>
              <a:lnSpc>
                <a:spcPct val="90000"/>
              </a:lnSpc>
            </a:pPr>
            <a:r>
              <a:rPr lang="el-GR" sz="2200" dirty="0"/>
              <a:t>Το γυναικείο σώμα βιώνει τον απόλυτο εξευτελισμό </a:t>
            </a:r>
          </a:p>
          <a:p>
            <a:pPr marL="0" indent="0">
              <a:lnSpc>
                <a:spcPct val="90000"/>
              </a:lnSpc>
              <a:buNone/>
            </a:pPr>
            <a:endParaRPr lang="el-GR" sz="2200" dirty="0"/>
          </a:p>
          <a:p>
            <a:pPr>
              <a:lnSpc>
                <a:spcPct val="90000"/>
              </a:lnSpc>
            </a:pPr>
            <a:r>
              <a:rPr lang="el-GR" sz="2200" dirty="0"/>
              <a:t>Η Έμμη είναι </a:t>
            </a:r>
            <a:r>
              <a:rPr lang="el-GR" sz="2200" b="1" dirty="0"/>
              <a:t>ένα θύμα </a:t>
            </a:r>
            <a:r>
              <a:rPr lang="el-GR" sz="2200" dirty="0"/>
              <a:t>της ιστορικής (πόλεμος), πολιτικής (Λέσχη) και </a:t>
            </a:r>
            <a:r>
              <a:rPr lang="el-GR" sz="2200" dirty="0" err="1"/>
              <a:t>έμφυλης</a:t>
            </a:r>
            <a:r>
              <a:rPr lang="el-GR" sz="2200" dirty="0"/>
              <a:t> συγκυρίας</a:t>
            </a:r>
          </a:p>
          <a:p>
            <a:pPr marL="0" indent="0">
              <a:lnSpc>
                <a:spcPct val="90000"/>
              </a:lnSpc>
              <a:buNone/>
            </a:pPr>
            <a:endParaRPr lang="el-GR" sz="2200" dirty="0"/>
          </a:p>
          <a:p>
            <a:pPr>
              <a:lnSpc>
                <a:spcPct val="90000"/>
              </a:lnSpc>
            </a:pPr>
            <a:r>
              <a:rPr lang="el-GR" sz="2200" dirty="0"/>
              <a:t>Η Έμμη παρουσιάζεται </a:t>
            </a:r>
            <a:r>
              <a:rPr lang="el-GR" sz="2200" b="1" dirty="0"/>
              <a:t>στερεοτυπικά</a:t>
            </a:r>
            <a:r>
              <a:rPr lang="el-GR" sz="2200" dirty="0"/>
              <a:t> προσιδιάζοντας στην προσφιλή, στη </a:t>
            </a:r>
            <a:r>
              <a:rPr lang="el-GR" sz="2200" dirty="0" smtClean="0"/>
              <a:t>λογοτεχνία </a:t>
            </a:r>
            <a:r>
              <a:rPr lang="el-GR" sz="2200" dirty="0"/>
              <a:t>«γυναικεία εικόνα» της πόρνης. Στην αναγέννησή της, υιοθετεί τη «μητρική εικόνα». Καθόλου τυχαίο το όνομα που επιλέγει για το γιο της!</a:t>
            </a:r>
          </a:p>
          <a:p>
            <a:pPr>
              <a:lnSpc>
                <a:spcPct val="90000"/>
              </a:lnSpc>
            </a:pPr>
            <a:endParaRPr lang="el-GR" sz="2200" dirty="0"/>
          </a:p>
          <a:p>
            <a:pPr marL="0" indent="0">
              <a:lnSpc>
                <a:spcPct val="90000"/>
              </a:lnSpc>
              <a:buNone/>
            </a:pPr>
            <a:r>
              <a:rPr lang="el-GR" sz="2200" dirty="0"/>
              <a:t>	</a:t>
            </a:r>
          </a:p>
        </p:txBody>
      </p:sp>
      <p:sp>
        <p:nvSpPr>
          <p:cNvPr id="23" name="Isosceles Triangle 22">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55029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xmlns=""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xmlns=""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xmlns=""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xmlns=""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xmlns=""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xmlns=""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xmlns="" id="{FC87E120-46EF-44CE-BE85-FBC4247CB683}"/>
              </a:ext>
            </a:extLst>
          </p:cNvPr>
          <p:cNvSpPr>
            <a:spLocks noGrp="1"/>
          </p:cNvSpPr>
          <p:nvPr>
            <p:ph type="ctrTitle"/>
          </p:nvPr>
        </p:nvSpPr>
        <p:spPr>
          <a:xfrm>
            <a:off x="4419136" y="1020871"/>
            <a:ext cx="6960759" cy="2849671"/>
          </a:xfrm>
        </p:spPr>
        <p:txBody>
          <a:bodyPr>
            <a:normAutofit/>
          </a:bodyPr>
          <a:lstStyle/>
          <a:p>
            <a:pPr algn="l"/>
            <a:r>
              <a:rPr lang="el-GR" sz="6000" dirty="0">
                <a:solidFill>
                  <a:srgbClr val="FFFFFF"/>
                </a:solidFill>
              </a:rPr>
              <a:t>Η ψυχοπαθολογία της </a:t>
            </a:r>
            <a:r>
              <a:rPr lang="el-GR" sz="6000" dirty="0" err="1">
                <a:solidFill>
                  <a:srgbClr val="FFFFFF"/>
                </a:solidFill>
              </a:rPr>
              <a:t>φράου</a:t>
            </a:r>
            <a:r>
              <a:rPr lang="el-GR" sz="6000" dirty="0">
                <a:solidFill>
                  <a:srgbClr val="FFFFFF"/>
                </a:solidFill>
              </a:rPr>
              <a:t> Άννας</a:t>
            </a:r>
          </a:p>
        </p:txBody>
      </p:sp>
      <p:sp>
        <p:nvSpPr>
          <p:cNvPr id="3" name="Υπότιτλος 2">
            <a:extLst>
              <a:ext uri="{FF2B5EF4-FFF2-40B4-BE49-F238E27FC236}">
                <a16:creationId xmlns:a16="http://schemas.microsoft.com/office/drawing/2014/main" xmlns="" id="{F29EC665-BEAF-4507-B88F-4A7AF6093B1B}"/>
              </a:ext>
            </a:extLst>
          </p:cNvPr>
          <p:cNvSpPr>
            <a:spLocks noGrp="1"/>
          </p:cNvSpPr>
          <p:nvPr>
            <p:ph type="subTitle" idx="1"/>
          </p:nvPr>
        </p:nvSpPr>
        <p:spPr>
          <a:xfrm>
            <a:off x="4548104" y="3962088"/>
            <a:ext cx="6195595" cy="1186108"/>
          </a:xfrm>
        </p:spPr>
        <p:txBody>
          <a:bodyPr>
            <a:normAutofit/>
          </a:bodyPr>
          <a:lstStyle/>
          <a:p>
            <a:pPr algn="l"/>
            <a:r>
              <a:rPr lang="el-GR" sz="2200" dirty="0">
                <a:solidFill>
                  <a:srgbClr val="FFFFFF">
                    <a:alpha val="70000"/>
                  </a:srgbClr>
                </a:solidFill>
              </a:rPr>
              <a:t>«Μόνη σου Άννα. Κατάμονη σου από μικρή. Ω ας φύσαγε λίγο» (σελ. 98)</a:t>
            </a:r>
          </a:p>
        </p:txBody>
      </p:sp>
      <p:sp>
        <p:nvSpPr>
          <p:cNvPr id="26" name="Isosceles Triangle 25">
            <a:extLst>
              <a:ext uri="{FF2B5EF4-FFF2-40B4-BE49-F238E27FC236}">
                <a16:creationId xmlns:a16="http://schemas.microsoft.com/office/drawing/2014/main" xmlns=""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xmlns="" id="{A0AA04BF-D16F-48B2-BCB5-E14276589AA4}"/>
              </a:ext>
            </a:extLst>
          </p:cNvPr>
          <p:cNvSpPr txBox="1"/>
          <p:nvPr/>
        </p:nvSpPr>
        <p:spPr>
          <a:xfrm>
            <a:off x="9404849" y="6519446"/>
            <a:ext cx="2854326" cy="338554"/>
          </a:xfrm>
          <a:prstGeom prst="rect">
            <a:avLst/>
          </a:prstGeom>
          <a:noFill/>
        </p:spPr>
        <p:txBody>
          <a:bodyPr wrap="square" rtlCol="0">
            <a:spAutoFit/>
          </a:bodyPr>
          <a:lstStyle/>
          <a:p>
            <a:r>
              <a:rPr lang="el-GR" sz="1600" dirty="0"/>
              <a:t>Επιμέλεια: </a:t>
            </a:r>
            <a:r>
              <a:rPr lang="el-GR" sz="1600" dirty="0" err="1"/>
              <a:t>Χαϊκάλη</a:t>
            </a:r>
            <a:r>
              <a:rPr lang="el-GR" sz="1600" dirty="0"/>
              <a:t> Αγγελική </a:t>
            </a:r>
          </a:p>
        </p:txBody>
      </p:sp>
    </p:spTree>
    <p:extLst>
      <p:ext uri="{BB962C8B-B14F-4D97-AF65-F5344CB8AC3E}">
        <p14:creationId xmlns:p14="http://schemas.microsoft.com/office/powerpoint/2010/main" val="2276434136"/>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Εικόνα 5" descr="Εικόνα που περιέχει κτίριο, καθιστός, αρκούδα, ιδιοκτησία&#10;&#10;Περιγραφή που δημιουργήθηκε αυτόματα">
            <a:extLst>
              <a:ext uri="{FF2B5EF4-FFF2-40B4-BE49-F238E27FC236}">
                <a16:creationId xmlns:a16="http://schemas.microsoft.com/office/drawing/2014/main" xmlns="" id="{1D75347D-9F23-49D4-913D-40B15593DC05}"/>
              </a:ext>
            </a:extLst>
          </p:cNvPr>
          <p:cNvPicPr>
            <a:picLocks noChangeAspect="1"/>
          </p:cNvPicPr>
          <p:nvPr/>
        </p:nvPicPr>
        <p:blipFill rotWithShape="1">
          <a:blip r:embed="rId2">
            <a:extLst>
              <a:ext uri="{28A0092B-C50C-407E-A947-70E740481C1C}">
                <a14:useLocalDpi xmlns:a14="http://schemas.microsoft.com/office/drawing/2010/main" val="0"/>
              </a:ext>
            </a:extLst>
          </a:blip>
          <a:srcRect r="-2" b="7413"/>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Τίτλος 1">
            <a:extLst>
              <a:ext uri="{FF2B5EF4-FFF2-40B4-BE49-F238E27FC236}">
                <a16:creationId xmlns:a16="http://schemas.microsoft.com/office/drawing/2014/main" xmlns="" id="{FE25DCA6-E65D-49C3-BA94-47467768A895}"/>
              </a:ext>
            </a:extLst>
          </p:cNvPr>
          <p:cNvSpPr>
            <a:spLocks noGrp="1"/>
          </p:cNvSpPr>
          <p:nvPr>
            <p:ph type="title"/>
          </p:nvPr>
        </p:nvSpPr>
        <p:spPr>
          <a:xfrm>
            <a:off x="651161" y="171778"/>
            <a:ext cx="3851123" cy="1320800"/>
          </a:xfrm>
        </p:spPr>
        <p:txBody>
          <a:bodyPr>
            <a:normAutofit/>
          </a:bodyPr>
          <a:lstStyle/>
          <a:p>
            <a:pPr algn="ctr"/>
            <a:r>
              <a:rPr lang="el-GR" dirty="0"/>
              <a:t>Άννα </a:t>
            </a:r>
            <a:r>
              <a:rPr lang="el-GR" dirty="0" err="1"/>
              <a:t>Φέλντμαν</a:t>
            </a:r>
            <a:endParaRPr lang="el-GR" dirty="0"/>
          </a:p>
        </p:txBody>
      </p:sp>
      <p:cxnSp>
        <p:nvCxnSpPr>
          <p:cNvPr id="16" name="Straight Connector 15">
            <a:extLst>
              <a:ext uri="{FF2B5EF4-FFF2-40B4-BE49-F238E27FC236}">
                <a16:creationId xmlns:a16="http://schemas.microsoft.com/office/drawing/2014/main" xmlns="" id="{64FA5DFF-7FE6-4855-84E6-DFA78EE978B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xmlns="" id="{2AFD8CBA-54A3-4363-991B-B9C631BBFA7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xmlns="" id="{3F088236-D655-4F88-B238-E167623580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xmlns="" id="{3DAC0C92-199E-475C-9390-119A9B027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4">
            <a:extLst>
              <a:ext uri="{FF2B5EF4-FFF2-40B4-BE49-F238E27FC236}">
                <a16:creationId xmlns:a16="http://schemas.microsoft.com/office/drawing/2014/main" xmlns="" id="{C4CFB339-0ED8-4FE2-9EF1-6D1375B849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xmlns="" id="{31896C80-2069-4431-9C19-83B9137344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8">
            <a:extLst>
              <a:ext uri="{FF2B5EF4-FFF2-40B4-BE49-F238E27FC236}">
                <a16:creationId xmlns:a16="http://schemas.microsoft.com/office/drawing/2014/main" xmlns="" id="{BF120A21-0841-4823-B0C4-28AEBCEF9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xmlns="" id="{DBB05BAE-BBD3-4289-899F-A6851503C6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29">
            <a:extLst>
              <a:ext uri="{FF2B5EF4-FFF2-40B4-BE49-F238E27FC236}">
                <a16:creationId xmlns:a16="http://schemas.microsoft.com/office/drawing/2014/main" xmlns="" id="{9874D11C-36F5-4BBE-A490-019A54E953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Θέση περιεχομένου 2">
            <a:extLst>
              <a:ext uri="{FF2B5EF4-FFF2-40B4-BE49-F238E27FC236}">
                <a16:creationId xmlns:a16="http://schemas.microsoft.com/office/drawing/2014/main" xmlns="" id="{5DE9E1D0-3A4B-4C01-A8BF-1B0D7119A010}"/>
              </a:ext>
            </a:extLst>
          </p:cNvPr>
          <p:cNvGraphicFramePr>
            <a:graphicFrameLocks noGrp="1"/>
          </p:cNvGraphicFramePr>
          <p:nvPr>
            <p:ph idx="1"/>
            <p:extLst>
              <p:ext uri="{D42A27DB-BD31-4B8C-83A1-F6EECF244321}">
                <p14:modId xmlns:p14="http://schemas.microsoft.com/office/powerpoint/2010/main" val="793924710"/>
              </p:ext>
            </p:extLst>
          </p:nvPr>
        </p:nvGraphicFramePr>
        <p:xfrm>
          <a:off x="651162" y="1054521"/>
          <a:ext cx="3851122" cy="50706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313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76582886-877C-4AEC-A77F-8055EB9A0CF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sp>
          <p:nvSpPr>
            <p:cNvPr id="9" name="Freeform 14">
              <a:extLst>
                <a:ext uri="{FF2B5EF4-FFF2-40B4-BE49-F238E27FC236}">
                  <a16:creationId xmlns:a16="http://schemas.microsoft.com/office/drawing/2014/main" xmlns="" id="{171A838D-27EA-485C-9A80-DCE624AB30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 name="Straight Connector 9">
              <a:extLst>
                <a:ext uri="{FF2B5EF4-FFF2-40B4-BE49-F238E27FC236}">
                  <a16:creationId xmlns:a16="http://schemas.microsoft.com/office/drawing/2014/main" xmlns="" id="{9059F313-A1BB-425E-9626-2BD43CAC648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19ABF76A-A1AE-44BB-9ECB-D55D2FE29BF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xmlns="" id="{5B6D2EC4-82D3-43B8-82D6-028CB43456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xmlns="" id="{520034CE-71F9-4E0F-94D8-99335CB85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1926C6C0-16F7-4CDC-B481-2D19B2F3BF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xmlns="" id="{042CE423-CE6E-4EE9-91F2-3E40EFB40A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xmlns="" id="{699BB4BD-31D7-434C-A6DB-E2CF3ACF60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xmlns="" id="{23D406B8-656A-4D8B-91D0-BF4202C86F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83F4BFB6-D6B8-446C-8E17-3D54DCA9F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xmlns="" id="{4F57DB1C-6494-4CC4-A5E8-9319575653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2" name="Isosceles Triangle 21">
            <a:extLst>
              <a:ext uri="{FF2B5EF4-FFF2-40B4-BE49-F238E27FC236}">
                <a16:creationId xmlns:a16="http://schemas.microsoft.com/office/drawing/2014/main" xmlns="" id="{FFFB778B-5206-4BB0-A468-327E713676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xmlns="" id="{E6C0471D-BE03-4D81-BDB5-D510BC0D8A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753379" y="0"/>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26" name="Straight Connector 25">
            <a:extLst>
              <a:ext uri="{FF2B5EF4-FFF2-40B4-BE49-F238E27FC236}">
                <a16:creationId xmlns:a16="http://schemas.microsoft.com/office/drawing/2014/main" xmlns="" id="{22721A85-1EA4-4D87-97AB-0BB4AB78F92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xmlns="" id="{E5E836EB-03CD-4BA5-A751-21D2ACC2830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sp>
        <p:nvSpPr>
          <p:cNvPr id="3" name="Θέση κειμένου 2">
            <a:extLst>
              <a:ext uri="{FF2B5EF4-FFF2-40B4-BE49-F238E27FC236}">
                <a16:creationId xmlns:a16="http://schemas.microsoft.com/office/drawing/2014/main" xmlns="" id="{CEB2BED2-27F9-4268-802F-A1D86417A5A4}"/>
              </a:ext>
            </a:extLst>
          </p:cNvPr>
          <p:cNvSpPr>
            <a:spLocks noGrp="1"/>
          </p:cNvSpPr>
          <p:nvPr>
            <p:ph type="body" idx="1"/>
          </p:nvPr>
        </p:nvSpPr>
        <p:spPr>
          <a:xfrm>
            <a:off x="7702595" y="749495"/>
            <a:ext cx="3944583" cy="6527409"/>
          </a:xfrm>
        </p:spPr>
        <p:txBody>
          <a:bodyPr vert="horz" lIns="91440" tIns="45720" rIns="91440" bIns="45720" rtlCol="0" anchor="ctr">
            <a:normAutofit/>
          </a:bodyPr>
          <a:lstStyle/>
          <a:p>
            <a:pPr marL="342900" indent="-342900">
              <a:lnSpc>
                <a:spcPct val="90000"/>
              </a:lnSpc>
              <a:buClr>
                <a:schemeClr val="bg1"/>
              </a:buClr>
              <a:buFont typeface="Wingdings" panose="05000000000000000000" pitchFamily="2" charset="2"/>
              <a:buChar char="q"/>
            </a:pPr>
            <a:r>
              <a:rPr lang="en-US" sz="2200" dirty="0">
                <a:solidFill>
                  <a:srgbClr val="FFFFFF"/>
                </a:solidFill>
              </a:rPr>
              <a:t>Από </a:t>
            </a:r>
            <a:r>
              <a:rPr lang="en-US" sz="2200" dirty="0" err="1">
                <a:solidFill>
                  <a:srgbClr val="FFFFFF"/>
                </a:solidFill>
              </a:rPr>
              <a:t>το</a:t>
            </a:r>
            <a:r>
              <a:rPr lang="en-US" sz="2200" dirty="0">
                <a:solidFill>
                  <a:srgbClr val="FFFFFF"/>
                </a:solidFill>
              </a:rPr>
              <a:t> </a:t>
            </a:r>
            <a:r>
              <a:rPr lang="el-GR" sz="2200" dirty="0">
                <a:solidFill>
                  <a:srgbClr val="FFFFFF"/>
                </a:solidFill>
              </a:rPr>
              <a:t>πρώτο </a:t>
            </a:r>
            <a:r>
              <a:rPr lang="en-US" sz="2200" dirty="0" err="1">
                <a:solidFill>
                  <a:srgbClr val="FFFFFF"/>
                </a:solidFill>
              </a:rPr>
              <a:t>μέρος</a:t>
            </a:r>
            <a:r>
              <a:rPr lang="en-US" sz="2200" dirty="0">
                <a:solidFill>
                  <a:srgbClr val="FFFFFF"/>
                </a:solidFill>
              </a:rPr>
              <a:t> των </a:t>
            </a:r>
            <a:r>
              <a:rPr lang="el-GR" sz="2200" i="1" dirty="0">
                <a:solidFill>
                  <a:srgbClr val="FFFFFF"/>
                </a:solidFill>
              </a:rPr>
              <a:t>Α</a:t>
            </a:r>
            <a:r>
              <a:rPr lang="en-US" sz="2200" i="1" dirty="0" err="1">
                <a:solidFill>
                  <a:srgbClr val="FFFFFF"/>
                </a:solidFill>
              </a:rPr>
              <a:t>κυ</a:t>
            </a:r>
            <a:r>
              <a:rPr lang="en-US" sz="2200" i="1" dirty="0">
                <a:solidFill>
                  <a:srgbClr val="FFFFFF"/>
                </a:solidFill>
              </a:rPr>
              <a:t>βέρνητων </a:t>
            </a:r>
            <a:r>
              <a:rPr lang="el-GR" sz="2200" i="1" dirty="0">
                <a:solidFill>
                  <a:srgbClr val="FFFFFF"/>
                </a:solidFill>
              </a:rPr>
              <a:t>Π</a:t>
            </a:r>
            <a:r>
              <a:rPr lang="en-US" sz="2200" i="1" dirty="0" err="1">
                <a:solidFill>
                  <a:srgbClr val="FFFFFF"/>
                </a:solidFill>
              </a:rPr>
              <a:t>ολιτειών</a:t>
            </a:r>
            <a:r>
              <a:rPr lang="en-US" sz="2200" i="1" dirty="0">
                <a:solidFill>
                  <a:srgbClr val="FFFFFF"/>
                </a:solidFill>
              </a:rPr>
              <a:t> </a:t>
            </a:r>
            <a:r>
              <a:rPr lang="en-US" sz="2200" dirty="0" err="1">
                <a:solidFill>
                  <a:srgbClr val="FFFFFF"/>
                </a:solidFill>
              </a:rPr>
              <a:t>του</a:t>
            </a:r>
            <a:r>
              <a:rPr lang="en-US" sz="2200" dirty="0">
                <a:solidFill>
                  <a:srgbClr val="FFFFFF"/>
                </a:solidFill>
              </a:rPr>
              <a:t> </a:t>
            </a:r>
            <a:r>
              <a:rPr lang="en-US" sz="2200" dirty="0" err="1">
                <a:solidFill>
                  <a:srgbClr val="FFFFFF"/>
                </a:solidFill>
              </a:rPr>
              <a:t>Στρ</a:t>
            </a:r>
            <a:r>
              <a:rPr lang="en-US" sz="2200" dirty="0">
                <a:solidFill>
                  <a:srgbClr val="FFFFFF"/>
                </a:solidFill>
              </a:rPr>
              <a:t>ατή Τσίρκα μπορούμε να </a:t>
            </a:r>
            <a:r>
              <a:rPr lang="el-GR" sz="2200" dirty="0" smtClean="0">
                <a:solidFill>
                  <a:srgbClr val="FFFFFF"/>
                </a:solidFill>
              </a:rPr>
              <a:t>εξ</a:t>
            </a:r>
            <a:r>
              <a:rPr lang="en-US" sz="2200" dirty="0" err="1" smtClean="0">
                <a:solidFill>
                  <a:srgbClr val="FFFFFF"/>
                </a:solidFill>
              </a:rPr>
              <a:t>άγουμε</a:t>
            </a:r>
            <a:r>
              <a:rPr lang="en-US" sz="2200" dirty="0" smtClean="0">
                <a:solidFill>
                  <a:srgbClr val="FFFFFF"/>
                </a:solidFill>
              </a:rPr>
              <a:t> </a:t>
            </a:r>
            <a:r>
              <a:rPr lang="el-GR" sz="2200" dirty="0" smtClean="0">
                <a:solidFill>
                  <a:srgbClr val="FFFFFF"/>
                </a:solidFill>
              </a:rPr>
              <a:t>ορισμένες</a:t>
            </a:r>
            <a:r>
              <a:rPr lang="en-US" sz="2200" dirty="0" smtClean="0">
                <a:solidFill>
                  <a:srgbClr val="FFFFFF"/>
                </a:solidFill>
              </a:rPr>
              <a:t> </a:t>
            </a:r>
            <a:r>
              <a:rPr lang="en-US" sz="2200" dirty="0">
                <a:solidFill>
                  <a:srgbClr val="FFFFFF"/>
                </a:solidFill>
              </a:rPr>
              <a:t>πληροφορίες για την εξωτερική εμφάνιση του Μάνου Σιμωνίδη. </a:t>
            </a:r>
          </a:p>
          <a:p>
            <a:pPr marL="342900" indent="-342900">
              <a:lnSpc>
                <a:spcPct val="90000"/>
              </a:lnSpc>
              <a:buClr>
                <a:schemeClr val="bg1"/>
              </a:buClr>
              <a:buFont typeface="Wingdings" panose="05000000000000000000" pitchFamily="2" charset="2"/>
              <a:buChar char="q"/>
            </a:pPr>
            <a:r>
              <a:rPr lang="en-US" sz="2200" dirty="0">
                <a:solidFill>
                  <a:srgbClr val="FFFFFF"/>
                </a:solidFill>
              </a:rPr>
              <a:t>Θα </a:t>
            </a:r>
            <a:r>
              <a:rPr lang="en-US" sz="2200" dirty="0" err="1">
                <a:solidFill>
                  <a:srgbClr val="FFFFFF"/>
                </a:solidFill>
              </a:rPr>
              <a:t>εστιάσουμε</a:t>
            </a:r>
            <a:r>
              <a:rPr lang="en-US" sz="2200" dirty="0">
                <a:solidFill>
                  <a:srgbClr val="FFFFFF"/>
                </a:solidFill>
              </a:rPr>
              <a:t>, </a:t>
            </a:r>
            <a:r>
              <a:rPr lang="en-US" sz="2200" dirty="0" err="1">
                <a:solidFill>
                  <a:srgbClr val="FFFFFF"/>
                </a:solidFill>
              </a:rPr>
              <a:t>κυρίως</a:t>
            </a:r>
            <a:r>
              <a:rPr lang="en-US" sz="2200" dirty="0">
                <a:solidFill>
                  <a:srgbClr val="FFFFFF"/>
                </a:solidFill>
              </a:rPr>
              <a:t>, </a:t>
            </a:r>
            <a:r>
              <a:rPr lang="en-US" sz="2200" dirty="0" err="1">
                <a:solidFill>
                  <a:srgbClr val="FFFFFF"/>
                </a:solidFill>
              </a:rPr>
              <a:t>στον</a:t>
            </a:r>
            <a:r>
              <a:rPr lang="en-US" sz="2200" dirty="0">
                <a:solidFill>
                  <a:srgbClr val="FFFFFF"/>
                </a:solidFill>
              </a:rPr>
              <a:t> </a:t>
            </a:r>
            <a:r>
              <a:rPr lang="en-US" sz="2200" dirty="0" err="1">
                <a:solidFill>
                  <a:srgbClr val="FFFFFF"/>
                </a:solidFill>
              </a:rPr>
              <a:t>ρουχισμό</a:t>
            </a:r>
            <a:r>
              <a:rPr lang="en-US" sz="2200" dirty="0">
                <a:solidFill>
                  <a:srgbClr val="FFFFFF"/>
                </a:solidFill>
              </a:rPr>
              <a:t> </a:t>
            </a:r>
            <a:r>
              <a:rPr lang="en-US" sz="2200" dirty="0" err="1">
                <a:solidFill>
                  <a:srgbClr val="FFFFFF"/>
                </a:solidFill>
              </a:rPr>
              <a:t>του</a:t>
            </a:r>
            <a:r>
              <a:rPr lang="en-US" sz="2200" dirty="0">
                <a:solidFill>
                  <a:srgbClr val="FFFFFF"/>
                </a:solidFill>
              </a:rPr>
              <a:t> </a:t>
            </a:r>
            <a:r>
              <a:rPr lang="en-US" sz="2200" dirty="0" err="1">
                <a:solidFill>
                  <a:srgbClr val="FFFFFF"/>
                </a:solidFill>
              </a:rPr>
              <a:t>κάνοντ</a:t>
            </a:r>
            <a:r>
              <a:rPr lang="en-US" sz="2200" dirty="0">
                <a:solidFill>
                  <a:srgbClr val="FFFFFF"/>
                </a:solidFill>
              </a:rPr>
              <a:t>ας μία κομβική διάκριση: α) ο Μάνος ντυμένος με πολιτικά ρούχα, β) ο Μάνος ντυμένος με την τσαλακωμένη στολή του, γ) ο Μάνος ντυμένος με στρατιωτικά ρούχα.</a:t>
            </a:r>
          </a:p>
          <a:p>
            <a:pPr>
              <a:lnSpc>
                <a:spcPct val="90000"/>
              </a:lnSpc>
            </a:pPr>
            <a:endParaRPr lang="en-US" sz="1400" dirty="0">
              <a:solidFill>
                <a:srgbClr val="FFFFFF"/>
              </a:solidFill>
            </a:endParaRPr>
          </a:p>
          <a:p>
            <a:pPr>
              <a:lnSpc>
                <a:spcPct val="90000"/>
              </a:lnSpc>
            </a:pPr>
            <a:endParaRPr lang="en-US" sz="1400" dirty="0">
              <a:solidFill>
                <a:srgbClr val="FFFFFF"/>
              </a:solidFill>
            </a:endParaRPr>
          </a:p>
          <a:p>
            <a:pPr>
              <a:lnSpc>
                <a:spcPct val="90000"/>
              </a:lnSpc>
            </a:pPr>
            <a:endParaRPr lang="en-US" sz="1400" dirty="0">
              <a:solidFill>
                <a:srgbClr val="FFFFFF"/>
              </a:solidFill>
            </a:endParaRPr>
          </a:p>
          <a:p>
            <a:pPr>
              <a:lnSpc>
                <a:spcPct val="90000"/>
              </a:lnSpc>
            </a:pPr>
            <a:endParaRPr lang="en-US" sz="1400" dirty="0">
              <a:solidFill>
                <a:srgbClr val="FFFFFF"/>
              </a:solidFill>
            </a:endParaRPr>
          </a:p>
          <a:p>
            <a:pPr>
              <a:lnSpc>
                <a:spcPct val="90000"/>
              </a:lnSpc>
            </a:pPr>
            <a:endParaRPr lang="en-US" sz="1400" dirty="0">
              <a:solidFill>
                <a:srgbClr val="FFFFFF"/>
              </a:solidFill>
            </a:endParaRPr>
          </a:p>
        </p:txBody>
      </p:sp>
      <p:sp>
        <p:nvSpPr>
          <p:cNvPr id="30" name="Isosceles Triangle 29">
            <a:extLst>
              <a:ext uri="{FF2B5EF4-FFF2-40B4-BE49-F238E27FC236}">
                <a16:creationId xmlns:a16="http://schemas.microsoft.com/office/drawing/2014/main" xmlns="" id="{A27691EB-14CF-4237-B5EB-C94B92677A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xmlns="" id="{13F64823-B9BC-4064-8E1A-E463467745C5}"/>
              </a:ext>
            </a:extLst>
          </p:cNvPr>
          <p:cNvSpPr>
            <a:spLocks noGrp="1"/>
          </p:cNvSpPr>
          <p:nvPr>
            <p:ph type="title"/>
          </p:nvPr>
        </p:nvSpPr>
        <p:spPr>
          <a:xfrm>
            <a:off x="580152" y="691243"/>
            <a:ext cx="5799665" cy="5148943"/>
          </a:xfrm>
        </p:spPr>
        <p:txBody>
          <a:bodyPr vert="horz" lIns="91440" tIns="45720" rIns="91440" bIns="45720" rtlCol="0" anchor="ctr">
            <a:normAutofit/>
          </a:bodyPr>
          <a:lstStyle/>
          <a:p>
            <a:pPr algn="r"/>
            <a:r>
              <a:rPr lang="en-US" sz="3500" b="1" dirty="0">
                <a:solidFill>
                  <a:srgbClr val="2670A0"/>
                </a:solidFill>
              </a:rPr>
              <a:t>Η ΕΞΩΤΕΡΙΚΗ ΕΜΦΑΝΙΣΗ ΤΟΥ ΜΑΝΟΥ ΣΙΜΩΝΙΔΗ:</a:t>
            </a:r>
          </a:p>
        </p:txBody>
      </p:sp>
    </p:spTree>
    <p:extLst>
      <p:ext uri="{BB962C8B-B14F-4D97-AF65-F5344CB8AC3E}">
        <p14:creationId xmlns:p14="http://schemas.microsoft.com/office/powerpoint/2010/main" val="3739002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xmlns=""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B7789F91-E12D-4B52-B1DB-FF18D38DA202}"/>
              </a:ext>
            </a:extLst>
          </p:cNvPr>
          <p:cNvSpPr>
            <a:spLocks noGrp="1"/>
          </p:cNvSpPr>
          <p:nvPr>
            <p:ph type="title"/>
          </p:nvPr>
        </p:nvSpPr>
        <p:spPr>
          <a:xfrm>
            <a:off x="679358" y="1589126"/>
            <a:ext cx="3449193" cy="4093028"/>
          </a:xfrm>
        </p:spPr>
        <p:txBody>
          <a:bodyPr vert="horz" lIns="91440" tIns="45720" rIns="91440" bIns="45720" rtlCol="0" anchor="ctr">
            <a:normAutofit/>
          </a:bodyPr>
          <a:lstStyle/>
          <a:p>
            <a:r>
              <a:rPr lang="el-GR" sz="4000" dirty="0"/>
              <a:t>ΦΡΑΟΥ ΑΝΝΑ</a:t>
            </a:r>
            <a:r>
              <a:rPr lang="en-US" sz="3400" dirty="0"/>
              <a:t/>
            </a:r>
            <a:br>
              <a:rPr lang="en-US" sz="3400" dirty="0"/>
            </a:br>
            <a:r>
              <a:rPr lang="en-US" sz="1800" dirty="0"/>
              <a:t>(Εξωτερικά χαρακτηριστικά)</a:t>
            </a:r>
          </a:p>
        </p:txBody>
      </p:sp>
      <p:grpSp>
        <p:nvGrpSpPr>
          <p:cNvPr id="75" name="Group 74">
            <a:extLst>
              <a:ext uri="{FF2B5EF4-FFF2-40B4-BE49-F238E27FC236}">
                <a16:creationId xmlns:a16="http://schemas.microsoft.com/office/drawing/2014/main" xmlns=""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329267" y="-8467"/>
            <a:ext cx="4766733" cy="6866467"/>
            <a:chOff x="7425267" y="-8467"/>
            <a:chExt cx="4766733" cy="6866467"/>
          </a:xfrm>
        </p:grpSpPr>
        <p:cxnSp>
          <p:nvCxnSpPr>
            <p:cNvPr id="76" name="Straight Connector 75">
              <a:extLst>
                <a:ext uri="{FF2B5EF4-FFF2-40B4-BE49-F238E27FC236}">
                  <a16:creationId xmlns:a16="http://schemas.microsoft.com/office/drawing/2014/main" xmlns=""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xmlns=""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xmlns=""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xmlns=""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xmlns=""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xmlns=""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xmlns=""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xmlns=""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xmlns=""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6" name="Rectangle 85">
            <a:extLst>
              <a:ext uri="{FF2B5EF4-FFF2-40B4-BE49-F238E27FC236}">
                <a16:creationId xmlns:a16="http://schemas.microsoft.com/office/drawing/2014/main" xmlns=""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graphicFrame>
        <p:nvGraphicFramePr>
          <p:cNvPr id="68" name="TextBox 4">
            <a:extLst>
              <a:ext uri="{FF2B5EF4-FFF2-40B4-BE49-F238E27FC236}">
                <a16:creationId xmlns:a16="http://schemas.microsoft.com/office/drawing/2014/main" xmlns="" id="{EE8EB2A6-D88D-4789-B88F-AA2C1EAA2784}"/>
              </a:ext>
            </a:extLst>
          </p:cNvPr>
          <p:cNvGraphicFramePr/>
          <p:nvPr>
            <p:extLst>
              <p:ext uri="{D42A27DB-BD31-4B8C-83A1-F6EECF244321}">
                <p14:modId xmlns:p14="http://schemas.microsoft.com/office/powerpoint/2010/main" val="2004475285"/>
              </p:ext>
            </p:extLst>
          </p:nvPr>
        </p:nvGraphicFramePr>
        <p:xfrm>
          <a:off x="4921154" y="702365"/>
          <a:ext cx="6628804" cy="4699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Ορθογώνιο: Στρογγύλεμα γωνιών 18">
            <a:extLst>
              <a:ext uri="{FF2B5EF4-FFF2-40B4-BE49-F238E27FC236}">
                <a16:creationId xmlns:a16="http://schemas.microsoft.com/office/drawing/2014/main" xmlns="" id="{59BD889A-05B1-49D4-9B73-EA36A83F5FE4}"/>
              </a:ext>
            </a:extLst>
          </p:cNvPr>
          <p:cNvSpPr/>
          <p:nvPr/>
        </p:nvSpPr>
        <p:spPr>
          <a:xfrm>
            <a:off x="5333501" y="5840064"/>
            <a:ext cx="1726869" cy="744879"/>
          </a:xfrm>
          <a:prstGeom prst="roundRect">
            <a:avLst/>
          </a:prstGeom>
          <a:solidFill>
            <a:srgbClr val="7EA8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1" name="TextBox 20">
            <a:extLst>
              <a:ext uri="{FF2B5EF4-FFF2-40B4-BE49-F238E27FC236}">
                <a16:creationId xmlns:a16="http://schemas.microsoft.com/office/drawing/2014/main" xmlns="" id="{FE6EF9F2-B59F-4C72-95D5-B1028BCF57AC}"/>
              </a:ext>
            </a:extLst>
          </p:cNvPr>
          <p:cNvSpPr txBox="1"/>
          <p:nvPr/>
        </p:nvSpPr>
        <p:spPr>
          <a:xfrm>
            <a:off x="5095425" y="6035703"/>
            <a:ext cx="2203019" cy="43088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white"/>
                </a:solidFill>
                <a:effectLst/>
                <a:uLnTx/>
                <a:uFillTx/>
                <a:latin typeface="Trebuchet MS" panose="020B0603020202020204"/>
                <a:ea typeface="+mn-ea"/>
                <a:cs typeface="+mn-cs"/>
              </a:rPr>
              <a:t>ΓΚΙΟΣΑ</a:t>
            </a:r>
          </a:p>
        </p:txBody>
      </p:sp>
      <p:sp>
        <p:nvSpPr>
          <p:cNvPr id="6" name="Βέλος: Κάτω 5">
            <a:extLst>
              <a:ext uri="{FF2B5EF4-FFF2-40B4-BE49-F238E27FC236}">
                <a16:creationId xmlns:a16="http://schemas.microsoft.com/office/drawing/2014/main" xmlns="" id="{713D13D3-60BA-4C33-8D32-697F1C626F39}"/>
              </a:ext>
            </a:extLst>
          </p:cNvPr>
          <p:cNvSpPr/>
          <p:nvPr/>
        </p:nvSpPr>
        <p:spPr>
          <a:xfrm>
            <a:off x="5734153" y="5206990"/>
            <a:ext cx="844090" cy="78187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39956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xmlns="" id="{603AE127-802C-459A-A612-DB85B67F0D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5853F680-4ADE-44A6-83FA-DCC5B19E7BFA}"/>
              </a:ext>
            </a:extLst>
          </p:cNvPr>
          <p:cNvSpPr>
            <a:spLocks noGrp="1"/>
          </p:cNvSpPr>
          <p:nvPr>
            <p:ph type="title"/>
          </p:nvPr>
        </p:nvSpPr>
        <p:spPr>
          <a:xfrm>
            <a:off x="4656670" y="340083"/>
            <a:ext cx="7821463" cy="523040"/>
          </a:xfrm>
        </p:spPr>
        <p:txBody>
          <a:bodyPr anchor="ctr">
            <a:normAutofit fontScale="90000"/>
          </a:bodyPr>
          <a:lstStyle/>
          <a:p>
            <a:r>
              <a:rPr lang="el-GR" sz="3300" dirty="0"/>
              <a:t>Η ΑΛΛΗΛΕΠΙΔΡΑΣΗ ΤΗΣ ΜΕ ΤΟΝ ΜΑΝΟ</a:t>
            </a:r>
          </a:p>
        </p:txBody>
      </p:sp>
      <p:sp>
        <p:nvSpPr>
          <p:cNvPr id="15" name="Isosceles Triangle 14">
            <a:extLst>
              <a:ext uri="{FF2B5EF4-FFF2-40B4-BE49-F238E27FC236}">
                <a16:creationId xmlns:a16="http://schemas.microsoft.com/office/drawing/2014/main" xmlns="" id="{9323D83D-50D6-4040-A58B-FCEA340F88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7" name="Straight Connector 16">
            <a:extLst>
              <a:ext uri="{FF2B5EF4-FFF2-40B4-BE49-F238E27FC236}">
                <a16:creationId xmlns:a16="http://schemas.microsoft.com/office/drawing/2014/main" xmlns="" id="{1A1FE6BB-DFB2-4080-9B5E-076EF5DDE67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sosceles Triangle 18">
            <a:extLst>
              <a:ext uri="{FF2B5EF4-FFF2-40B4-BE49-F238E27FC236}">
                <a16:creationId xmlns:a16="http://schemas.microsoft.com/office/drawing/2014/main" xmlns="" id="{F10FD715-4DCE-4779-B634-EC78315EA2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xmlns="" id="{D1847B66-3D4B-4ADE-A2E0-286C793EE7CF}"/>
              </a:ext>
            </a:extLst>
          </p:cNvPr>
          <p:cNvSpPr txBox="1"/>
          <p:nvPr/>
        </p:nvSpPr>
        <p:spPr>
          <a:xfrm>
            <a:off x="850028" y="5795349"/>
            <a:ext cx="5162841"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3000" b="0" i="0" u="none" strike="noStrike" kern="1200" cap="none" spc="0" normalizeH="0" baseline="0" noProof="0" dirty="0">
                <a:ln>
                  <a:noFill/>
                </a:ln>
                <a:solidFill>
                  <a:srgbClr val="549E39"/>
                </a:solidFill>
                <a:effectLst/>
                <a:uLnTx/>
                <a:uFillTx/>
                <a:latin typeface="Trebuchet MS" panose="020B0603020202020204"/>
                <a:ea typeface="+mn-ea"/>
                <a:cs typeface="+mn-cs"/>
              </a:rPr>
              <a:t>ΕΡΩΤΙΚΟ ΤΡΙΓΩΝΟ Β΄</a:t>
            </a:r>
          </a:p>
        </p:txBody>
      </p:sp>
      <p:sp>
        <p:nvSpPr>
          <p:cNvPr id="10" name="Ισοσκελές τρίγωνο 9">
            <a:extLst>
              <a:ext uri="{FF2B5EF4-FFF2-40B4-BE49-F238E27FC236}">
                <a16:creationId xmlns:a16="http://schemas.microsoft.com/office/drawing/2014/main" xmlns="" id="{D25BC365-7537-47D3-82F3-F2C5E0EBFEE4}"/>
              </a:ext>
            </a:extLst>
          </p:cNvPr>
          <p:cNvSpPr/>
          <p:nvPr/>
        </p:nvSpPr>
        <p:spPr>
          <a:xfrm>
            <a:off x="1161886" y="1618662"/>
            <a:ext cx="2781631" cy="3184828"/>
          </a:xfrm>
          <a:prstGeom prst="triangle">
            <a:avLst>
              <a:gd name="adj" fmla="val 49524"/>
            </a:avLst>
          </a:prstGeom>
          <a:solidFill>
            <a:srgbClr val="8AB8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xmlns="" id="{A21517E3-ED34-4FE4-A353-BBEF121A7C67}"/>
              </a:ext>
            </a:extLst>
          </p:cNvPr>
          <p:cNvSpPr txBox="1"/>
          <p:nvPr/>
        </p:nvSpPr>
        <p:spPr>
          <a:xfrm>
            <a:off x="1764199" y="1272209"/>
            <a:ext cx="1577006"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ΜΑΝΟΣ</a:t>
            </a:r>
          </a:p>
        </p:txBody>
      </p:sp>
      <p:sp>
        <p:nvSpPr>
          <p:cNvPr id="6" name="TextBox 5">
            <a:extLst>
              <a:ext uri="{FF2B5EF4-FFF2-40B4-BE49-F238E27FC236}">
                <a16:creationId xmlns:a16="http://schemas.microsoft.com/office/drawing/2014/main" xmlns="" id="{3518E7A1-C4E1-40C4-AA3B-16275F1A82F0}"/>
              </a:ext>
            </a:extLst>
          </p:cNvPr>
          <p:cNvSpPr txBox="1"/>
          <p:nvPr/>
        </p:nvSpPr>
        <p:spPr>
          <a:xfrm>
            <a:off x="448733" y="4773562"/>
            <a:ext cx="80259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ΕΜΜΗ</a:t>
            </a:r>
          </a:p>
        </p:txBody>
      </p:sp>
      <p:sp>
        <p:nvSpPr>
          <p:cNvPr id="7" name="TextBox 6">
            <a:extLst>
              <a:ext uri="{FF2B5EF4-FFF2-40B4-BE49-F238E27FC236}">
                <a16:creationId xmlns:a16="http://schemas.microsoft.com/office/drawing/2014/main" xmlns="" id="{D50AA828-008D-47AE-BF8B-8854E21ED67F}"/>
              </a:ext>
            </a:extLst>
          </p:cNvPr>
          <p:cNvSpPr txBox="1"/>
          <p:nvPr/>
        </p:nvSpPr>
        <p:spPr>
          <a:xfrm>
            <a:off x="3771185" y="4736638"/>
            <a:ext cx="117443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black"/>
                </a:solidFill>
                <a:effectLst/>
                <a:uLnTx/>
                <a:uFillTx/>
                <a:latin typeface="Trebuchet MS" panose="020B0603020202020204"/>
                <a:ea typeface="+mn-ea"/>
                <a:cs typeface="+mn-cs"/>
              </a:rPr>
              <a:t>ΑΝΝΑ</a:t>
            </a:r>
          </a:p>
        </p:txBody>
      </p:sp>
      <p:sp>
        <p:nvSpPr>
          <p:cNvPr id="9" name="TextBox 8">
            <a:extLst>
              <a:ext uri="{FF2B5EF4-FFF2-40B4-BE49-F238E27FC236}">
                <a16:creationId xmlns:a16="http://schemas.microsoft.com/office/drawing/2014/main" xmlns="" id="{6B9113DC-11E9-4E5F-B22F-6EB9D54F9CF5}"/>
              </a:ext>
            </a:extLst>
          </p:cNvPr>
          <p:cNvSpPr txBox="1"/>
          <p:nvPr/>
        </p:nvSpPr>
        <p:spPr>
          <a:xfrm>
            <a:off x="4850301" y="1322900"/>
            <a:ext cx="6513838" cy="347787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8AB833"/>
              </a:buClr>
              <a:buSzTx/>
              <a:buFont typeface="Wingdings" panose="05000000000000000000" pitchFamily="2" charset="2"/>
              <a:buChar char="Ø"/>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Πρώτη γνωριμία: </a:t>
            </a:r>
          </a:p>
          <a:p>
            <a:pPr marL="742950" marR="0" lvl="1" indent="-285750" algn="l" defTabSz="457200" rtl="0" eaLnBrk="1" fontAlgn="auto" latinLnBrk="0" hangingPunct="1">
              <a:lnSpc>
                <a:spcPct val="100000"/>
              </a:lnSpc>
              <a:spcBef>
                <a:spcPts val="0"/>
              </a:spcBef>
              <a:spcAft>
                <a:spcPts val="0"/>
              </a:spcAft>
              <a:buClr>
                <a:srgbClr val="8AB833"/>
              </a:buClr>
              <a:buSzTx/>
              <a:buFont typeface="Wingdings" panose="05000000000000000000" pitchFamily="2" charset="2"/>
              <a:buChar char="§"/>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Η Άννα «φακελώνει» τους «προσκεκλημένους» της σε ένα τετράδιο, που ελέγχεται από την αστυνομία, αλλά μεροληπτεί και παραλείπει άτομα.</a:t>
            </a:r>
          </a:p>
          <a:p>
            <a:pPr marL="742950" marR="0" lvl="1" indent="-285750" algn="l" defTabSz="457200" rtl="0" eaLnBrk="1" fontAlgn="auto" latinLnBrk="0" hangingPunct="1">
              <a:lnSpc>
                <a:spcPct val="100000"/>
              </a:lnSpc>
              <a:spcBef>
                <a:spcPts val="0"/>
              </a:spcBef>
              <a:spcAft>
                <a:spcPts val="0"/>
              </a:spcAft>
              <a:buClr>
                <a:srgbClr val="8AB833"/>
              </a:buClr>
              <a:buSzTx/>
              <a:buFont typeface="Wingdings" panose="05000000000000000000" pitchFamily="2" charset="2"/>
              <a:buChar char="§"/>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Έχει τη σκέψη της συνεχώς στον Μάνο και τον εξιδανικεύει αποδίδοντάς του τα «χαρίσματα του ουμανιστή» (σελ. 41). Άλλα σημεία εξιδανίκευσης: σελ. 40, 41.</a:t>
            </a:r>
          </a:p>
          <a:p>
            <a:pPr marL="457200" marR="0" lvl="1" indent="0" algn="l" defTabSz="457200" rtl="0" eaLnBrk="1" fontAlgn="auto" latinLnBrk="0" hangingPunct="1">
              <a:lnSpc>
                <a:spcPct val="100000"/>
              </a:lnSpc>
              <a:spcBef>
                <a:spcPts val="0"/>
              </a:spcBef>
              <a:spcAft>
                <a:spcPts val="0"/>
              </a:spcAft>
              <a:buClr>
                <a:srgbClr val="8AB833"/>
              </a:buClr>
              <a:buSzTx/>
              <a:buFontTx/>
              <a:buNone/>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 	Το ενδιαφέρον της </a:t>
            </a:r>
            <a:r>
              <a:rPr kumimoji="0" lang="el-GR" sz="2200" b="0" i="0" u="none" strike="noStrike" kern="1200" cap="none" spc="0" normalizeH="0" baseline="0" noProof="0" dirty="0" smtClean="0">
                <a:ln>
                  <a:noFill/>
                </a:ln>
                <a:solidFill>
                  <a:prstClr val="black"/>
                </a:solidFill>
                <a:effectLst/>
                <a:uLnTx/>
                <a:uFillTx/>
                <a:latin typeface="Trebuchet MS" panose="020B0603020202020204"/>
                <a:ea typeface="+mn-ea"/>
                <a:cs typeface="+mn-cs"/>
              </a:rPr>
              <a:t>γίνεται </a:t>
            </a: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ερωτικό.</a:t>
            </a:r>
          </a:p>
        </p:txBody>
      </p:sp>
      <p:sp>
        <p:nvSpPr>
          <p:cNvPr id="12" name="Βέλος: Διάσημα 11">
            <a:extLst>
              <a:ext uri="{FF2B5EF4-FFF2-40B4-BE49-F238E27FC236}">
                <a16:creationId xmlns:a16="http://schemas.microsoft.com/office/drawing/2014/main" xmlns="" id="{C0A03A54-0756-4893-AE9E-D8E8D053D76B}"/>
              </a:ext>
            </a:extLst>
          </p:cNvPr>
          <p:cNvSpPr/>
          <p:nvPr/>
        </p:nvSpPr>
        <p:spPr>
          <a:xfrm>
            <a:off x="5634072" y="4470327"/>
            <a:ext cx="182783" cy="220001"/>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18" name="Βέλος: Διάσημα 17">
            <a:extLst>
              <a:ext uri="{FF2B5EF4-FFF2-40B4-BE49-F238E27FC236}">
                <a16:creationId xmlns:a16="http://schemas.microsoft.com/office/drawing/2014/main" xmlns="" id="{549E32EA-FC4B-4643-81D1-E1875957F395}"/>
              </a:ext>
            </a:extLst>
          </p:cNvPr>
          <p:cNvSpPr/>
          <p:nvPr/>
        </p:nvSpPr>
        <p:spPr>
          <a:xfrm>
            <a:off x="5405483" y="4470327"/>
            <a:ext cx="182783" cy="20209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93384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0FF44DF6-F430-4E1E-B0D6-446056548289}"/>
              </a:ext>
            </a:extLst>
          </p:cNvPr>
          <p:cNvSpPr>
            <a:spLocks noGrp="1"/>
          </p:cNvSpPr>
          <p:nvPr>
            <p:ph idx="1"/>
          </p:nvPr>
        </p:nvSpPr>
        <p:spPr>
          <a:xfrm>
            <a:off x="842597" y="288172"/>
            <a:ext cx="9427838" cy="2920262"/>
          </a:xfrm>
        </p:spPr>
        <p:txBody>
          <a:bodyPr>
            <a:normAutofit lnSpcReduction="10000"/>
          </a:bodyPr>
          <a:lstStyle/>
          <a:p>
            <a:pPr marL="285750" lvl="0" indent="-285750">
              <a:spcBef>
                <a:spcPts val="0"/>
              </a:spcBef>
              <a:buClr>
                <a:srgbClr val="549E39"/>
              </a:buClr>
              <a:buSzTx/>
              <a:buFont typeface="Wingdings" panose="05000000000000000000" pitchFamily="2" charset="2"/>
              <a:buChar char="Ø"/>
            </a:pPr>
            <a:r>
              <a:rPr lang="el-GR" sz="2200" dirty="0">
                <a:solidFill>
                  <a:prstClr val="black"/>
                </a:solidFill>
              </a:rPr>
              <a:t>Έμμη </a:t>
            </a:r>
            <a:r>
              <a:rPr lang="el-GR" sz="2200" dirty="0" err="1">
                <a:solidFill>
                  <a:prstClr val="black"/>
                </a:solidFill>
              </a:rPr>
              <a:t>Μπόμπρετσμπεργκ</a:t>
            </a:r>
            <a:r>
              <a:rPr lang="el-GR" sz="2200" dirty="0">
                <a:solidFill>
                  <a:prstClr val="black"/>
                </a:solidFill>
              </a:rPr>
              <a:t>, μια νέα Αντίζηλος:</a:t>
            </a:r>
          </a:p>
          <a:p>
            <a:pPr lvl="1">
              <a:spcBef>
                <a:spcPts val="0"/>
              </a:spcBef>
              <a:buClr>
                <a:srgbClr val="549E39"/>
              </a:buClr>
              <a:buSzTx/>
              <a:buFont typeface="Wingdings" panose="05000000000000000000" pitchFamily="2" charset="2"/>
              <a:buChar char="§"/>
            </a:pPr>
            <a:r>
              <a:rPr lang="el-GR" sz="2200" dirty="0">
                <a:solidFill>
                  <a:prstClr val="black"/>
                </a:solidFill>
              </a:rPr>
              <a:t>Η Άννα αρχίζει να μιμείται και γενικά να πλησιάζει την Έμμη, όταν διαισθάνεται ότι στην πανσιόν υπάρχει μια ακόμα υποψήφια ερωμένη του Μάνου: </a:t>
            </a:r>
          </a:p>
          <a:p>
            <a:pPr marL="914400" lvl="2" indent="0">
              <a:spcBef>
                <a:spcPts val="0"/>
              </a:spcBef>
              <a:buClr>
                <a:srgbClr val="549E39"/>
              </a:buClr>
              <a:buSzTx/>
              <a:buNone/>
            </a:pPr>
            <a:r>
              <a:rPr lang="el-GR" sz="1900" dirty="0">
                <a:solidFill>
                  <a:prstClr val="black"/>
                </a:solidFill>
              </a:rPr>
              <a:t>Φορούσε την κίτρινη ρόμπα, αλλά είχε άλλη χτενισιά. […] Τώρα θέλει να κάνει τη χτενισιά της Έμμης, […] Σε λίγο σηκώθηκε, πήγε στο ΄δωμάτιο της Έμμης. Όταν βγήκε, περπατούσε επίσημα, τεντώνοντας τα χέρια. Το πρόσωπό της είχε μια κατάνυξη […] –παίξτε κανένα τραγουδάκι, κύριε Καλογιάννος. Η </a:t>
            </a:r>
            <a:r>
              <a:rPr lang="el-GR" sz="1900" dirty="0" err="1">
                <a:solidFill>
                  <a:prstClr val="black"/>
                </a:solidFill>
              </a:rPr>
              <a:t>φράου</a:t>
            </a:r>
            <a:r>
              <a:rPr lang="el-GR" sz="1900" dirty="0">
                <a:solidFill>
                  <a:prstClr val="black"/>
                </a:solidFill>
              </a:rPr>
              <a:t> </a:t>
            </a:r>
            <a:r>
              <a:rPr lang="el-GR" sz="1900" dirty="0" err="1">
                <a:solidFill>
                  <a:prstClr val="black"/>
                </a:solidFill>
              </a:rPr>
              <a:t>Μπόμπρετσμπεργκ</a:t>
            </a:r>
            <a:r>
              <a:rPr lang="el-GR" sz="1900" dirty="0">
                <a:solidFill>
                  <a:prstClr val="black"/>
                </a:solidFill>
              </a:rPr>
              <a:t> θέλει πολύ να σας ακούσει. (σελ. 51) </a:t>
            </a:r>
          </a:p>
          <a:p>
            <a:pPr marL="914400" lvl="2" indent="0">
              <a:spcBef>
                <a:spcPts val="0"/>
              </a:spcBef>
              <a:buClr>
                <a:srgbClr val="549E39"/>
              </a:buClr>
              <a:buSzTx/>
              <a:buNone/>
            </a:pPr>
            <a:endParaRPr lang="el-GR" sz="1800" dirty="0">
              <a:solidFill>
                <a:prstClr val="black"/>
              </a:solidFill>
            </a:endParaRPr>
          </a:p>
          <a:p>
            <a:pPr marL="914400" lvl="2" indent="0">
              <a:spcBef>
                <a:spcPts val="0"/>
              </a:spcBef>
              <a:buClr>
                <a:srgbClr val="549E39"/>
              </a:buClr>
              <a:buSzTx/>
              <a:buNone/>
            </a:pPr>
            <a:endParaRPr lang="el-GR" sz="1800" dirty="0">
              <a:solidFill>
                <a:prstClr val="black"/>
              </a:solidFill>
            </a:endParaRPr>
          </a:p>
          <a:p>
            <a:pPr marL="914400" lvl="2" indent="0">
              <a:spcBef>
                <a:spcPts val="0"/>
              </a:spcBef>
              <a:buClr>
                <a:srgbClr val="549E39"/>
              </a:buClr>
              <a:buSzTx/>
              <a:buNone/>
            </a:pPr>
            <a:endParaRPr lang="el-GR" sz="1800" dirty="0">
              <a:solidFill>
                <a:prstClr val="black"/>
              </a:solidFill>
            </a:endParaRPr>
          </a:p>
          <a:p>
            <a:endParaRPr lang="el-GR" dirty="0"/>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xmlns="" id="{09376A1F-A17B-44B1-B052-1E718561C6CB}"/>
              </a:ext>
            </a:extLst>
          </p:cNvPr>
          <p:cNvSpPr txBox="1"/>
          <p:nvPr/>
        </p:nvSpPr>
        <p:spPr>
          <a:xfrm>
            <a:off x="842597" y="3496606"/>
            <a:ext cx="9145465" cy="313932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549E39"/>
              </a:buClr>
              <a:buSzTx/>
              <a:buFont typeface="Wingdings" panose="05000000000000000000" pitchFamily="2" charset="2"/>
              <a:buChar char="Ø"/>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Ο Μάνος και η... επαφή του με τη </a:t>
            </a:r>
            <a:r>
              <a:rPr kumimoji="0" lang="el-GR" sz="2200" b="0" i="0" u="none" strike="noStrike" kern="1200" cap="none" spc="0" normalizeH="0" baseline="0" noProof="0" dirty="0" err="1">
                <a:ln>
                  <a:noFill/>
                </a:ln>
                <a:solidFill>
                  <a:prstClr val="black"/>
                </a:solidFill>
                <a:effectLst/>
                <a:uLnTx/>
                <a:uFillTx/>
                <a:latin typeface="Trebuchet MS" panose="020B0603020202020204"/>
                <a:ea typeface="+mn-ea"/>
                <a:cs typeface="+mn-cs"/>
              </a:rPr>
              <a:t>Ραπέσκου</a:t>
            </a: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a:t>
            </a:r>
          </a:p>
          <a:p>
            <a:pPr marL="742950" marR="0" lvl="1" indent="-285750" algn="l" defTabSz="457200" rtl="0" eaLnBrk="1" fontAlgn="auto" latinLnBrk="0" hangingPunct="1">
              <a:lnSpc>
                <a:spcPct val="100000"/>
              </a:lnSpc>
              <a:spcBef>
                <a:spcPts val="0"/>
              </a:spcBef>
              <a:spcAft>
                <a:spcPts val="0"/>
              </a:spcAft>
              <a:buClr>
                <a:srgbClr val="549E39"/>
              </a:buClr>
              <a:buSzTx/>
              <a:buFont typeface="Wingdings" panose="05000000000000000000" pitchFamily="2" charset="2"/>
              <a:buChar char="§"/>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Η Άννα νιώθει πάλι </a:t>
            </a:r>
            <a:r>
              <a:rPr kumimoji="0" lang="el-GR" sz="2200" b="0" i="0" u="none" strike="noStrike" kern="1200" cap="none" spc="0" normalizeH="0" baseline="0" noProof="0" dirty="0" smtClean="0">
                <a:ln>
                  <a:noFill/>
                </a:ln>
                <a:solidFill>
                  <a:prstClr val="black"/>
                </a:solidFill>
                <a:effectLst/>
                <a:uLnTx/>
                <a:uFillTx/>
                <a:latin typeface="Trebuchet MS" panose="020B0603020202020204"/>
                <a:ea typeface="+mn-ea"/>
                <a:cs typeface="+mn-cs"/>
              </a:rPr>
              <a:t>απελπισμένη</a:t>
            </a: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 «Μόνη σου Άννα. Κατάμονη σου από μικρή» (σελ. 98), «Τόσες λαχτάρες τόσες αγρύπνιες άδικα. Να τους ακούς να μουγκρίζουν και να χάνεις τον κόσμο. Και πριν από λίγο ούτε μήτε καν χαιρετιόντουσαν. Ω γιατί να μην μπορεί ο άνθρωπος να πεθαίνει </a:t>
            </a:r>
            <a:r>
              <a:rPr kumimoji="0" lang="el-GR" sz="2200" b="0" i="0" u="none" strike="noStrike" kern="1200" cap="none" spc="0" normalizeH="0" baseline="0" noProof="0" dirty="0" err="1">
                <a:ln>
                  <a:noFill/>
                </a:ln>
                <a:solidFill>
                  <a:prstClr val="black"/>
                </a:solidFill>
                <a:effectLst/>
                <a:uLnTx/>
                <a:uFillTx/>
                <a:latin typeface="Trebuchet MS" panose="020B0603020202020204"/>
                <a:ea typeface="+mn-ea"/>
                <a:cs typeface="+mn-cs"/>
              </a:rPr>
              <a:t>παρευτύς</a:t>
            </a: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 όταν το ζητήσει» (σελ. 99)</a:t>
            </a:r>
          </a:p>
          <a:p>
            <a:pPr marL="742950" marR="0" lvl="1" indent="-285750" algn="l" defTabSz="457200" rtl="0" eaLnBrk="1" fontAlgn="auto" latinLnBrk="0" hangingPunct="1">
              <a:lnSpc>
                <a:spcPct val="100000"/>
              </a:lnSpc>
              <a:spcBef>
                <a:spcPts val="0"/>
              </a:spcBef>
              <a:spcAft>
                <a:spcPts val="0"/>
              </a:spcAft>
              <a:buClr>
                <a:srgbClr val="549E39"/>
              </a:buClr>
              <a:buSzTx/>
              <a:buFont typeface="Wingdings" panose="05000000000000000000" pitchFamily="2" charset="2"/>
              <a:buChar char="§"/>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Θυμώνει με τον Μάνο (σελ. 100)</a:t>
            </a:r>
          </a:p>
          <a:p>
            <a:pPr marL="742950" marR="0" lvl="1" indent="-285750" algn="l" defTabSz="457200" rtl="0" eaLnBrk="1" fontAlgn="auto" latinLnBrk="0" hangingPunct="1">
              <a:lnSpc>
                <a:spcPct val="100000"/>
              </a:lnSpc>
              <a:spcBef>
                <a:spcPts val="0"/>
              </a:spcBef>
              <a:spcAft>
                <a:spcPts val="0"/>
              </a:spcAft>
              <a:buClr>
                <a:srgbClr val="549E39"/>
              </a:buClr>
              <a:buSzTx/>
              <a:buFont typeface="Wingdings" panose="05000000000000000000" pitchFamily="2" charset="2"/>
              <a:buChar char="§"/>
              <a:tabLst/>
              <a:defRPr/>
            </a:pPr>
            <a:r>
              <a:rPr kumimoji="0" lang="el-GR" sz="2200" b="0" i="0" u="none" strike="noStrike" kern="1200" cap="none" spc="0" normalizeH="0" baseline="0" noProof="0" dirty="0">
                <a:ln>
                  <a:noFill/>
                </a:ln>
                <a:solidFill>
                  <a:prstClr val="black"/>
                </a:solidFill>
                <a:effectLst/>
                <a:uLnTx/>
                <a:uFillTx/>
                <a:latin typeface="Trebuchet MS" panose="020B0603020202020204"/>
                <a:ea typeface="+mn-ea"/>
                <a:cs typeface="+mn-cs"/>
              </a:rPr>
              <a:t>Του αποκαλύπτει την αποστολή της (σελ. 100-101)</a:t>
            </a:r>
          </a:p>
        </p:txBody>
      </p:sp>
    </p:spTree>
    <p:extLst>
      <p:ext uri="{BB962C8B-B14F-4D97-AF65-F5344CB8AC3E}">
        <p14:creationId xmlns:p14="http://schemas.microsoft.com/office/powerpoint/2010/main" val="4033635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E1BCAF98-B420-4D5D-B3CD-AFA6F60B48A0}"/>
              </a:ext>
            </a:extLst>
          </p:cNvPr>
          <p:cNvSpPr>
            <a:spLocks noGrp="1"/>
          </p:cNvSpPr>
          <p:nvPr>
            <p:ph idx="1"/>
          </p:nvPr>
        </p:nvSpPr>
        <p:spPr>
          <a:xfrm>
            <a:off x="1088049" y="98475"/>
            <a:ext cx="10409765" cy="6457070"/>
          </a:xfrm>
        </p:spPr>
        <p:txBody>
          <a:bodyPr>
            <a:normAutofit/>
          </a:bodyPr>
          <a:lstStyle/>
          <a:p>
            <a:pPr>
              <a:lnSpc>
                <a:spcPct val="90000"/>
              </a:lnSpc>
            </a:pPr>
            <a:r>
              <a:rPr lang="el-GR" sz="2200" dirty="0"/>
              <a:t>Νιώθει μοναξιά χωρίς ερωτικό σύντροφο και η μητρότητα δεν την καλύπτει: Αν φύγει στ’ αλήθεια όπως είπε θα σου μείνει ο Σαμ. Μιζέρια. Ωμός κι αδιάφορος σαν τον πατέρα του. τι μοναξιά ο κόσμος. (σελ. 101)</a:t>
            </a:r>
          </a:p>
          <a:p>
            <a:pPr>
              <a:lnSpc>
                <a:spcPct val="90000"/>
              </a:lnSpc>
            </a:pPr>
            <a:r>
              <a:rPr lang="el-GR" sz="2200" dirty="0"/>
              <a:t>Τα ιδανικά στα οποία πίστευε μια ζωή έχουν καταρρεύσει: «Ψέμα και </a:t>
            </a:r>
            <a:r>
              <a:rPr lang="el-GR" sz="2200" dirty="0" err="1"/>
              <a:t>χτηνωδία</a:t>
            </a:r>
            <a:r>
              <a:rPr lang="el-GR" sz="2200" dirty="0"/>
              <a:t> αυτός είναι ο κόσμος. Οι προφητείες μας γέλασαν […] Ω κυρία τι τρόμος. (σελ. 102)</a:t>
            </a:r>
          </a:p>
          <a:p>
            <a:pPr lvl="1">
              <a:lnSpc>
                <a:spcPct val="90000"/>
              </a:lnSpc>
              <a:buFont typeface="Wingdings" panose="05000000000000000000" pitchFamily="2" charset="2"/>
              <a:buChar char="§"/>
            </a:pPr>
            <a:r>
              <a:rPr lang="el-GR" sz="2200" b="1" dirty="0"/>
              <a:t>Συμβολισμός του «μπλε καναπέ» </a:t>
            </a:r>
            <a:r>
              <a:rPr lang="el-GR" sz="2200" dirty="0"/>
              <a:t>(σελ. 34, 35) </a:t>
            </a:r>
          </a:p>
          <a:p>
            <a:pPr>
              <a:lnSpc>
                <a:spcPct val="90000"/>
              </a:lnSpc>
            </a:pPr>
            <a:r>
              <a:rPr lang="el-GR" sz="2200" dirty="0"/>
              <a:t>Αναθαρρεί και αναλαμβάνει και πάλι δράση κατά των αντιζήλων της. Συγκεκριμένα, αυξάνει τον ερωτικό ανταγωνισμό στην πανσιόν, φέρνοντας άλλη μια γυναίκα, ενώ επιδιώκει να συντονίσει τις σχέσεις που αναπτύσσονται μέσα σε αυτήν.</a:t>
            </a:r>
          </a:p>
          <a:p>
            <a:pPr lvl="1">
              <a:lnSpc>
                <a:spcPct val="90000"/>
              </a:lnSpc>
              <a:buFont typeface="Wingdings" panose="05000000000000000000" pitchFamily="2" charset="2"/>
              <a:buChar char="§"/>
            </a:pPr>
            <a:r>
              <a:rPr lang="el-GR" sz="2200" b="1" dirty="0"/>
              <a:t>Συμβολισμός της φυσαρμόνικας </a:t>
            </a:r>
            <a:r>
              <a:rPr lang="el-GR" sz="2200" dirty="0"/>
              <a:t>(σελ. 123)</a:t>
            </a:r>
          </a:p>
          <a:p>
            <a:pPr>
              <a:lnSpc>
                <a:spcPct val="90000"/>
              </a:lnSpc>
            </a:pPr>
            <a:r>
              <a:rPr lang="el-GR" sz="2200" dirty="0"/>
              <a:t>Ο Μάνος έχει φύγει…</a:t>
            </a:r>
          </a:p>
          <a:p>
            <a:pPr lvl="1">
              <a:lnSpc>
                <a:spcPct val="90000"/>
              </a:lnSpc>
              <a:buFont typeface="Wingdings" panose="05000000000000000000" pitchFamily="2" charset="2"/>
              <a:buChar char="§"/>
            </a:pPr>
            <a:r>
              <a:rPr lang="el-GR" sz="1800" dirty="0"/>
              <a:t>«Άδειασε ξαφνικά το σπίτι. Η ζωή σου Άννα. Φέρτε πίσω τον Σαμ είμαι μόνη.» (σελ.163)</a:t>
            </a:r>
          </a:p>
          <a:p>
            <a:pPr lvl="1">
              <a:lnSpc>
                <a:spcPct val="90000"/>
              </a:lnSpc>
              <a:buFont typeface="Wingdings" panose="05000000000000000000" pitchFamily="2" charset="2"/>
              <a:buChar char="§"/>
            </a:pPr>
            <a:r>
              <a:rPr lang="el-GR" sz="1800" dirty="0"/>
              <a:t>«Ποτέ </a:t>
            </a:r>
            <a:r>
              <a:rPr lang="el-GR" sz="1800" dirty="0" err="1"/>
              <a:t>ποτέ</a:t>
            </a:r>
            <a:r>
              <a:rPr lang="el-GR" sz="1800" dirty="0"/>
              <a:t> δε φανταζόσουν πως θα σου φερνόταν έτσι. Τόσο άκαρδα μήτε σε δούλα. Κι η </a:t>
            </a:r>
            <a:r>
              <a:rPr lang="el-GR" sz="1800" dirty="0" err="1"/>
              <a:t>Αντρεάνου</a:t>
            </a:r>
            <a:r>
              <a:rPr lang="el-GR" sz="1800" dirty="0"/>
              <a:t> βογκούσε από το ξύλο που έφαγε. Ας ΄μ’ αγάπαγε είπες κι ας μ’ έδερνε» (σελ.164)</a:t>
            </a:r>
          </a:p>
          <a:p>
            <a:pPr lvl="1">
              <a:lnSpc>
                <a:spcPct val="90000"/>
              </a:lnSpc>
              <a:buFont typeface="Wingdings" panose="05000000000000000000" pitchFamily="2" charset="2"/>
              <a:buChar char="§"/>
            </a:pPr>
            <a:r>
              <a:rPr lang="el-GR" sz="1800" dirty="0"/>
              <a:t>«</a:t>
            </a:r>
            <a:r>
              <a:rPr lang="el-GR" sz="1800" dirty="0" err="1"/>
              <a:t>Απότυχες</a:t>
            </a:r>
            <a:r>
              <a:rPr lang="el-GR" sz="1800" dirty="0"/>
              <a:t> Άννα. […] Κι εσύ πλαγιάζεις στο κρεβάτι του έρωτα. Μόνη.» (σελ.170)</a:t>
            </a: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58114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D20B6E-2E56-4E48-8066-017D86B05A7C}"/>
              </a:ext>
            </a:extLst>
          </p:cNvPr>
          <p:cNvSpPr>
            <a:spLocks noGrp="1"/>
          </p:cNvSpPr>
          <p:nvPr>
            <p:ph type="title"/>
          </p:nvPr>
        </p:nvSpPr>
        <p:spPr/>
        <p:txBody>
          <a:bodyPr/>
          <a:lstStyle/>
          <a:p>
            <a:r>
              <a:rPr lang="el-GR" dirty="0"/>
              <a:t>Η κατάληξη της </a:t>
            </a:r>
            <a:r>
              <a:rPr lang="el-GR" dirty="0" err="1"/>
              <a:t>φράου</a:t>
            </a:r>
            <a:r>
              <a:rPr lang="el-GR" dirty="0"/>
              <a:t> Άννας</a:t>
            </a:r>
          </a:p>
        </p:txBody>
      </p:sp>
      <p:sp>
        <p:nvSpPr>
          <p:cNvPr id="3" name="Θέση περιεχομένου 2">
            <a:extLst>
              <a:ext uri="{FF2B5EF4-FFF2-40B4-BE49-F238E27FC236}">
                <a16:creationId xmlns:a16="http://schemas.microsoft.com/office/drawing/2014/main" xmlns="" id="{B908D835-B22E-4D6C-9263-67C6B520971A}"/>
              </a:ext>
            </a:extLst>
          </p:cNvPr>
          <p:cNvSpPr>
            <a:spLocks noGrp="1"/>
          </p:cNvSpPr>
          <p:nvPr>
            <p:ph idx="1"/>
          </p:nvPr>
        </p:nvSpPr>
        <p:spPr>
          <a:xfrm>
            <a:off x="677334" y="1444487"/>
            <a:ext cx="8596668" cy="4596875"/>
          </a:xfrm>
        </p:spPr>
        <p:txBody>
          <a:bodyPr/>
          <a:lstStyle/>
          <a:p>
            <a:r>
              <a:rPr lang="el-GR" sz="2200" dirty="0"/>
              <a:t>Ένα χρόνο μετά, είναι πια παρανοϊκή:</a:t>
            </a:r>
          </a:p>
          <a:p>
            <a:pPr marL="0" indent="0">
              <a:buNone/>
            </a:pPr>
            <a:r>
              <a:rPr lang="el-GR" sz="2200" dirty="0"/>
              <a:t>	 </a:t>
            </a:r>
            <a:r>
              <a:rPr lang="el-GR" dirty="0"/>
              <a:t>[…] το εριστικό πάθος της </a:t>
            </a:r>
            <a:r>
              <a:rPr lang="el-GR" dirty="0" err="1"/>
              <a:t>φράου</a:t>
            </a:r>
            <a:r>
              <a:rPr lang="el-GR" dirty="0"/>
              <a:t> Άννας δε λέει να ξεθυμάνει […] γλιστράει 	στην παραφροσύνη. Έχει ένα γιο, σχεδόν παλικαράκι πια, μα δε θέλει να τον 	δει στα μάτια της. Μέρες προσπαθούσε να μας πείσει […] πως τον περυσινό 	χειμώνα ήταν αναγκασμένη κάθε νύχτα ν’ αποκρούει τις ανήθικες επιθέσεις 	σου […] το γύρισε σε μανία καταδιώξεως. Σε βλέπει να την κυνηγάς μ’ ένα 	μαχαίρι, άλλοτε στέκεσαι από πάνω της με τεντωμένα χέρια για να την 	πνίξεις, «όπως τον Αδάμ» (σελ. 324)</a:t>
            </a:r>
          </a:p>
          <a:p>
            <a:pPr marL="0" indent="0">
              <a:buNone/>
            </a:pPr>
            <a:r>
              <a:rPr lang="el-GR" sz="2200" dirty="0"/>
              <a:t>	    Στο μυαλό της Άννας υπάρχει μεγάλη σύγχυση ανάμεσα στο φαντασιακό και το πραγματικό. </a:t>
            </a:r>
          </a:p>
          <a:p>
            <a:pPr marL="0" indent="0">
              <a:buNone/>
            </a:pPr>
            <a:r>
              <a:rPr lang="el-GR" sz="2200" dirty="0"/>
              <a:t>«Κουβαλήθηκε εκεί, και τις νύχτες την άκουα να φωνάζει βοήθεια, να κλαίει και να </a:t>
            </a:r>
            <a:r>
              <a:rPr lang="el-GR" sz="2200" dirty="0" err="1"/>
              <a:t>παρακαλάει</a:t>
            </a:r>
            <a:r>
              <a:rPr lang="el-GR" sz="2200" dirty="0"/>
              <a:t>. Μεθούσε συνέχεια. (σελ. 324) </a:t>
            </a:r>
          </a:p>
        </p:txBody>
      </p:sp>
      <p:sp>
        <p:nvSpPr>
          <p:cNvPr id="4" name="Βέλος: Διάσημα 3">
            <a:extLst>
              <a:ext uri="{FF2B5EF4-FFF2-40B4-BE49-F238E27FC236}">
                <a16:creationId xmlns:a16="http://schemas.microsoft.com/office/drawing/2014/main" xmlns="" id="{F5805B8A-4759-4EAE-895F-7092765AB5BE}"/>
              </a:ext>
            </a:extLst>
          </p:cNvPr>
          <p:cNvSpPr/>
          <p:nvPr/>
        </p:nvSpPr>
        <p:spPr>
          <a:xfrm>
            <a:off x="1226561" y="4094921"/>
            <a:ext cx="238539" cy="27829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5" name="Βέλος: Διάσημα 4">
            <a:extLst>
              <a:ext uri="{FF2B5EF4-FFF2-40B4-BE49-F238E27FC236}">
                <a16:creationId xmlns:a16="http://schemas.microsoft.com/office/drawing/2014/main" xmlns="" id="{65C557D1-3512-4145-8DAF-EFE517289C48}"/>
              </a:ext>
            </a:extLst>
          </p:cNvPr>
          <p:cNvSpPr/>
          <p:nvPr/>
        </p:nvSpPr>
        <p:spPr>
          <a:xfrm>
            <a:off x="985076" y="4094921"/>
            <a:ext cx="238539" cy="27829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77815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Τίτλος 1">
            <a:extLst>
              <a:ext uri="{FF2B5EF4-FFF2-40B4-BE49-F238E27FC236}">
                <a16:creationId xmlns:a16="http://schemas.microsoft.com/office/drawing/2014/main" xmlns="" id="{B5BEEF8C-4B03-46C2-85FC-B0C49A4E4452}"/>
              </a:ext>
            </a:extLst>
          </p:cNvPr>
          <p:cNvSpPr>
            <a:spLocks noGrp="1"/>
          </p:cNvSpPr>
          <p:nvPr>
            <p:ph type="title"/>
          </p:nvPr>
        </p:nvSpPr>
        <p:spPr>
          <a:xfrm>
            <a:off x="842597" y="156238"/>
            <a:ext cx="8596668" cy="1320800"/>
          </a:xfrm>
        </p:spPr>
        <p:txBody>
          <a:bodyPr>
            <a:normAutofit/>
          </a:bodyPr>
          <a:lstStyle/>
          <a:p>
            <a:r>
              <a:rPr lang="el-GR" dirty="0"/>
              <a:t>Βιβλιογραφία</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62D48642-D330-43DB-A1F3-AB2732C4C6EE}"/>
              </a:ext>
            </a:extLst>
          </p:cNvPr>
          <p:cNvSpPr>
            <a:spLocks noGrp="1"/>
          </p:cNvSpPr>
          <p:nvPr>
            <p:ph idx="1"/>
          </p:nvPr>
        </p:nvSpPr>
        <p:spPr>
          <a:xfrm>
            <a:off x="842597" y="949144"/>
            <a:ext cx="11002400" cy="5293360"/>
          </a:xfrm>
        </p:spPr>
        <p:txBody>
          <a:bodyPr>
            <a:normAutofit/>
          </a:bodyPr>
          <a:lstStyle/>
          <a:p>
            <a:r>
              <a:rPr lang="el-GR" sz="2200" dirty="0"/>
              <a:t>Τσίρκας, Στρατής, </a:t>
            </a:r>
            <a:r>
              <a:rPr lang="el-GR" sz="2200" i="1" dirty="0"/>
              <a:t>Η Λέσχη</a:t>
            </a:r>
            <a:r>
              <a:rPr lang="el-GR" sz="2200" dirty="0"/>
              <a:t>, Αθήνα, Κέδρος, </a:t>
            </a:r>
            <a:r>
              <a:rPr lang="el-GR" sz="2200" dirty="0">
                <a:latin typeface="Times New Roman" panose="02020603050405020304" pitchFamily="18" charset="0"/>
                <a:cs typeface="Times New Roman" panose="02020603050405020304" pitchFamily="18" charset="0"/>
              </a:rPr>
              <a:t>¹³</a:t>
            </a:r>
            <a:r>
              <a:rPr lang="el-GR" sz="2200" dirty="0"/>
              <a:t>2018.</a:t>
            </a:r>
          </a:p>
          <a:p>
            <a:r>
              <a:rPr lang="el-GR" sz="2200" dirty="0"/>
              <a:t>Κωστής, Κώστας, </a:t>
            </a:r>
            <a:r>
              <a:rPr lang="el-GR" sz="2200" i="1" dirty="0"/>
              <a:t>Τα κακομαθημένα παιδιά της Ιστορίας. Η διαμόρφωση του νεοελληνικού κράτους 18ος-20ός αιώνας</a:t>
            </a:r>
            <a:r>
              <a:rPr lang="el-GR" sz="2200" dirty="0"/>
              <a:t>, Αθήνα, Πόλις, 2013, σελ. 646-791. </a:t>
            </a:r>
          </a:p>
          <a:p>
            <a:r>
              <a:rPr lang="el-GR" sz="2200" dirty="0" err="1"/>
              <a:t>Mackridge</a:t>
            </a:r>
            <a:r>
              <a:rPr lang="el-GR" sz="2200" dirty="0"/>
              <a:t>, </a:t>
            </a:r>
            <a:r>
              <a:rPr lang="en-US" sz="2200" dirty="0"/>
              <a:t>Peter, </a:t>
            </a:r>
            <a:r>
              <a:rPr lang="el-GR" sz="2200" dirty="0"/>
              <a:t>«Ο Στρατής Τσίρκας και η έννοια της ιστορίας», </a:t>
            </a:r>
            <a:r>
              <a:rPr lang="el-GR" sz="2200" i="1" dirty="0"/>
              <a:t>Αντί</a:t>
            </a:r>
            <a:r>
              <a:rPr lang="el-GR" sz="2200" dirty="0"/>
              <a:t>, τχ.751 (30.11.2001)</a:t>
            </a:r>
            <a:r>
              <a:rPr lang="en-US" sz="2200" dirty="0"/>
              <a:t>, </a:t>
            </a:r>
            <a:r>
              <a:rPr lang="el-GR" sz="2200" dirty="0"/>
              <a:t>σελ. 37-41.</a:t>
            </a:r>
          </a:p>
          <a:p>
            <a:r>
              <a:rPr lang="el-GR" sz="2200" dirty="0"/>
              <a:t>Παπαθεοδώρου, Γιάννης, «Διανόηση και κομματική στράτευση. Ο Μάνος Σιμωνίδης στις Ακυβέρνητες πολιτείες του Στρατή Τσίρκα», </a:t>
            </a:r>
            <a:r>
              <a:rPr lang="el-GR" sz="2200" i="1" dirty="0"/>
              <a:t>Νέα Εστία</a:t>
            </a:r>
            <a:r>
              <a:rPr lang="el-GR" sz="2200" dirty="0"/>
              <a:t>, αφιέρωμα Λογοτεχνία και αριστερά 1940-1980, </a:t>
            </a:r>
            <a:r>
              <a:rPr lang="el-GR" sz="2200" dirty="0" err="1"/>
              <a:t>τχ</a:t>
            </a:r>
            <a:r>
              <a:rPr lang="el-GR" sz="2200" dirty="0"/>
              <a:t>. 1743 (Μάρτιος 2002), σελ. 367-386.</a:t>
            </a:r>
          </a:p>
          <a:p>
            <a:r>
              <a:rPr lang="el-GR" sz="2200" dirty="0"/>
              <a:t>Παπαθεοδώρου, Γιάννης, «Ο σκληρός Απρίλης του ’44.Μυθοπλασία, ιστορία και μνήμη στις Ακυβέρνητες πολιτείες του Στρατή Τσίρκα», </a:t>
            </a:r>
            <a:r>
              <a:rPr lang="el-GR" sz="2200" i="1" dirty="0"/>
              <a:t>Νέα Εστία</a:t>
            </a:r>
            <a:r>
              <a:rPr lang="el-GR" sz="2200" dirty="0"/>
              <a:t>, αφιέρωμα Λογοτεχνία </a:t>
            </a:r>
            <a:r>
              <a:rPr lang="el-GR" sz="2200"/>
              <a:t>και αριστερά </a:t>
            </a:r>
            <a:r>
              <a:rPr lang="el-GR" sz="2200" dirty="0"/>
              <a:t>1940-1980, </a:t>
            </a:r>
            <a:r>
              <a:rPr lang="el-GR" sz="2200" dirty="0" err="1"/>
              <a:t>τχ</a:t>
            </a:r>
            <a:r>
              <a:rPr lang="el-GR" sz="2200" dirty="0"/>
              <a:t>. 1743 (Μάρτιος 2002), σελ. 269-296.</a:t>
            </a:r>
          </a:p>
          <a:p>
            <a:endParaRPr lang="el-GR" dirty="0"/>
          </a:p>
          <a:p>
            <a:pPr marL="0" indent="0">
              <a:buNone/>
            </a:pPr>
            <a:r>
              <a:rPr lang="el-GR" dirty="0"/>
              <a:t> </a:t>
            </a:r>
          </a:p>
          <a:p>
            <a:endParaRPr lang="el-GR" dirty="0"/>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5576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2A83B46E-4B9D-41E7-AEA4-D49D0E7D87A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xmlns="" id="{396A8005-E9F4-4EB9-8920-B40570B4AAB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90635935-0E19-45AE-833C-28B82B087FE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xmlns="" id="{3F51BFFB-86E2-4C0F-A3E6-9EB854CA43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xmlns="" id="{BC377650-A34B-4F5C-9CF6-357C1AE1AA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xmlns="" id="{8EDFD6E0-0A92-4B6A-8B1C-6DD83E6294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xmlns="" id="{A1D08E0A-48F2-475F-933A-7D65C5B04F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xmlns="" id="{43F7D684-BFDD-4685-8195-32F1ABE31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xmlns="" id="{4A0E8712-3D59-4F13-9FD3-F8889E3C54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D99F7967-C64D-482A-A1B6-896D7EC227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7CE53433-52BD-4F44-80A5-B57F4B53A9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xmlns=""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xmlns="" id="{F0CDEE32-E1C2-4E55-A057-1EEBB9064D31}"/>
              </a:ext>
            </a:extLst>
          </p:cNvPr>
          <p:cNvSpPr>
            <a:spLocks noGrp="1"/>
          </p:cNvSpPr>
          <p:nvPr>
            <p:ph type="ctrTitle"/>
          </p:nvPr>
        </p:nvSpPr>
        <p:spPr>
          <a:xfrm>
            <a:off x="643467" y="816638"/>
            <a:ext cx="3367359" cy="5224724"/>
          </a:xfrm>
        </p:spPr>
        <p:txBody>
          <a:bodyPr vert="horz" lIns="91440" tIns="45720" rIns="91440" bIns="45720" rtlCol="0" anchor="ctr">
            <a:normAutofit/>
          </a:bodyPr>
          <a:lstStyle/>
          <a:p>
            <a:pPr lvl="0"/>
            <a:r>
              <a:rPr lang="el-GR" sz="3500" b="1" dirty="0">
                <a:solidFill>
                  <a:srgbClr val="2670A0"/>
                </a:solidFill>
              </a:rPr>
              <a:t>α)</a:t>
            </a:r>
            <a:r>
              <a:rPr lang="en-US" sz="3500" b="1" dirty="0">
                <a:solidFill>
                  <a:srgbClr val="2670A0"/>
                </a:solidFill>
              </a:rPr>
              <a:t> ο Μάνος φοράει τα πολιτικά </a:t>
            </a:r>
            <a:r>
              <a:rPr lang="en-US" sz="3500" b="1" dirty="0" err="1">
                <a:solidFill>
                  <a:srgbClr val="2670A0"/>
                </a:solidFill>
              </a:rPr>
              <a:t>του</a:t>
            </a:r>
            <a:r>
              <a:rPr lang="en-US" sz="3500" b="1" dirty="0">
                <a:solidFill>
                  <a:srgbClr val="2670A0"/>
                </a:solidFill>
              </a:rPr>
              <a:t> </a:t>
            </a:r>
            <a:r>
              <a:rPr lang="en-US" sz="3500" b="1" dirty="0" err="1">
                <a:solidFill>
                  <a:srgbClr val="2670A0"/>
                </a:solidFill>
              </a:rPr>
              <a:t>ρούχ</a:t>
            </a:r>
            <a:r>
              <a:rPr lang="en-US" sz="3500" b="1" dirty="0">
                <a:solidFill>
                  <a:srgbClr val="2670A0"/>
                </a:solidFill>
              </a:rPr>
              <a:t>α</a:t>
            </a:r>
            <a:r>
              <a:rPr lang="en-US" sz="3600" b="1" u="sng" dirty="0"/>
              <a:t/>
            </a:r>
            <a:br>
              <a:rPr lang="en-US" sz="3600" b="1" u="sng" dirty="0"/>
            </a:br>
            <a:endParaRPr lang="en-US" sz="3600" dirty="0"/>
          </a:p>
        </p:txBody>
      </p:sp>
      <p:sp>
        <p:nvSpPr>
          <p:cNvPr id="3" name="Υπότιτλος 2">
            <a:extLst>
              <a:ext uri="{FF2B5EF4-FFF2-40B4-BE49-F238E27FC236}">
                <a16:creationId xmlns:a16="http://schemas.microsoft.com/office/drawing/2014/main" xmlns="" id="{A36D576E-E54E-423A-B069-3AC8AEC34C8B}"/>
              </a:ext>
            </a:extLst>
          </p:cNvPr>
          <p:cNvSpPr>
            <a:spLocks noGrp="1"/>
          </p:cNvSpPr>
          <p:nvPr>
            <p:ph type="subTitle" idx="1"/>
          </p:nvPr>
        </p:nvSpPr>
        <p:spPr>
          <a:xfrm>
            <a:off x="4355742" y="218050"/>
            <a:ext cx="5340012" cy="6639950"/>
          </a:xfrm>
        </p:spPr>
        <p:txBody>
          <a:bodyPr vert="horz" lIns="91440" tIns="45720" rIns="91440" bIns="45720" rtlCol="0" anchor="ctr">
            <a:normAutofit/>
          </a:bodyPr>
          <a:lstStyle/>
          <a:p>
            <a:pPr marL="342900" lvl="0" indent="-342900" algn="l">
              <a:buFont typeface="Wingdings 3" charset="2"/>
              <a:buChar char=""/>
            </a:pPr>
            <a:r>
              <a:rPr lang="en-US" sz="2200" b="1" dirty="0" err="1">
                <a:solidFill>
                  <a:schemeClr val="accent2"/>
                </a:solidFill>
              </a:rPr>
              <a:t>Αρχή</a:t>
            </a:r>
            <a:r>
              <a:rPr lang="en-US" sz="2200" b="1" dirty="0">
                <a:solidFill>
                  <a:schemeClr val="accent2"/>
                </a:solidFill>
              </a:rPr>
              <a:t> </a:t>
            </a:r>
            <a:r>
              <a:rPr lang="en-US" sz="2200" b="1" dirty="0" err="1">
                <a:solidFill>
                  <a:schemeClr val="accent2"/>
                </a:solidFill>
              </a:rPr>
              <a:t>του</a:t>
            </a:r>
            <a:r>
              <a:rPr lang="en-US" sz="2200" b="1" dirty="0">
                <a:solidFill>
                  <a:schemeClr val="accent2"/>
                </a:solidFill>
              </a:rPr>
              <a:t> </a:t>
            </a:r>
            <a:r>
              <a:rPr lang="en-US" sz="2200" b="1" dirty="0" smtClean="0">
                <a:solidFill>
                  <a:schemeClr val="accent2"/>
                </a:solidFill>
              </a:rPr>
              <a:t>βιβ</a:t>
            </a:r>
            <a:r>
              <a:rPr lang="en-US" sz="2200" b="1" dirty="0" err="1" smtClean="0">
                <a:solidFill>
                  <a:schemeClr val="accent2"/>
                </a:solidFill>
              </a:rPr>
              <a:t>λίου</a:t>
            </a:r>
            <a:r>
              <a:rPr lang="el-GR" sz="2200" dirty="0" smtClean="0">
                <a:solidFill>
                  <a:schemeClr val="accent2"/>
                </a:solidFill>
              </a:rPr>
              <a:t>:</a:t>
            </a:r>
            <a:endParaRPr lang="en-US" sz="2200" b="1" dirty="0">
              <a:solidFill>
                <a:schemeClr val="accent2"/>
              </a:solidFill>
            </a:endParaRPr>
          </a:p>
          <a:p>
            <a:pPr marL="285750" lvl="0" indent="-285750" algn="l">
              <a:buFont typeface="Wingdings 3" charset="2"/>
              <a:buChar char=""/>
            </a:pPr>
            <a:r>
              <a:rPr lang="en-US" sz="2200" b="1" dirty="0">
                <a:solidFill>
                  <a:schemeClr val="tx1">
                    <a:lumMod val="75000"/>
                    <a:lumOff val="25000"/>
                  </a:schemeClr>
                </a:solidFill>
              </a:rPr>
              <a:t>Απ</a:t>
            </a:r>
            <a:r>
              <a:rPr lang="en-US" sz="2200" b="1" dirty="0" err="1">
                <a:solidFill>
                  <a:schemeClr val="tx1">
                    <a:lumMod val="75000"/>
                    <a:lumOff val="25000"/>
                  </a:schemeClr>
                </a:solidFill>
              </a:rPr>
              <a:t>οχή</a:t>
            </a:r>
            <a:r>
              <a:rPr lang="en-US" sz="2200" b="1" dirty="0">
                <a:solidFill>
                  <a:schemeClr val="tx1">
                    <a:lumMod val="75000"/>
                    <a:lumOff val="25000"/>
                  </a:schemeClr>
                </a:solidFill>
              </a:rPr>
              <a:t> από </a:t>
            </a:r>
            <a:r>
              <a:rPr lang="en-US" sz="2200" b="1" dirty="0" err="1">
                <a:solidFill>
                  <a:schemeClr val="tx1">
                    <a:lumMod val="75000"/>
                    <a:lumOff val="25000"/>
                  </a:schemeClr>
                </a:solidFill>
              </a:rPr>
              <a:t>την</a:t>
            </a:r>
            <a:r>
              <a:rPr lang="en-US" sz="2200" b="1" dirty="0">
                <a:solidFill>
                  <a:schemeClr val="tx1">
                    <a:lumMod val="75000"/>
                    <a:lumOff val="25000"/>
                  </a:schemeClr>
                </a:solidFill>
              </a:rPr>
              <a:t> </a:t>
            </a:r>
            <a:r>
              <a:rPr lang="en-US" sz="2200" b="1" dirty="0" err="1">
                <a:solidFill>
                  <a:schemeClr val="tx1">
                    <a:lumMod val="75000"/>
                    <a:lumOff val="25000"/>
                  </a:schemeClr>
                </a:solidFill>
              </a:rPr>
              <a:t>ενεργό</a:t>
            </a:r>
            <a:r>
              <a:rPr lang="en-US" sz="2200" b="1" dirty="0">
                <a:solidFill>
                  <a:schemeClr val="tx1">
                    <a:lumMod val="75000"/>
                    <a:lumOff val="25000"/>
                  </a:schemeClr>
                </a:solidFill>
              </a:rPr>
              <a:t> π</a:t>
            </a:r>
            <a:r>
              <a:rPr lang="en-US" sz="2200" b="1" dirty="0" err="1">
                <a:solidFill>
                  <a:schemeClr val="tx1">
                    <a:lumMod val="75000"/>
                    <a:lumOff val="25000"/>
                  </a:schemeClr>
                </a:solidFill>
              </a:rPr>
              <a:t>ολιτική</a:t>
            </a:r>
            <a:r>
              <a:rPr lang="en-US" sz="2200" b="1" dirty="0">
                <a:solidFill>
                  <a:schemeClr val="tx1">
                    <a:lumMod val="75000"/>
                    <a:lumOff val="25000"/>
                  </a:schemeClr>
                </a:solidFill>
              </a:rPr>
              <a:t> </a:t>
            </a:r>
            <a:r>
              <a:rPr lang="en-US" sz="2200" b="1" dirty="0" err="1">
                <a:solidFill>
                  <a:schemeClr val="tx1">
                    <a:lumMod val="75000"/>
                    <a:lumOff val="25000"/>
                  </a:schemeClr>
                </a:solidFill>
              </a:rPr>
              <a:t>δράση</a:t>
            </a:r>
            <a:r>
              <a:rPr lang="en-US" sz="2200" b="1" dirty="0">
                <a:solidFill>
                  <a:schemeClr val="tx1">
                    <a:lumMod val="75000"/>
                    <a:lumOff val="25000"/>
                  </a:schemeClr>
                </a:solidFill>
              </a:rPr>
              <a:t> (</a:t>
            </a:r>
            <a:r>
              <a:rPr lang="en-US" sz="2200" dirty="0" err="1">
                <a:solidFill>
                  <a:schemeClr val="tx1">
                    <a:lumMod val="75000"/>
                    <a:lumOff val="25000"/>
                  </a:schemeClr>
                </a:solidFill>
              </a:rPr>
              <a:t>σε</a:t>
            </a:r>
            <a:r>
              <a:rPr lang="en-US" sz="2200" dirty="0">
                <a:solidFill>
                  <a:schemeClr val="tx1">
                    <a:lumMod val="75000"/>
                    <a:lumOff val="25000"/>
                  </a:schemeClr>
                </a:solidFill>
              </a:rPr>
              <a:t> επίπ</a:t>
            </a:r>
            <a:r>
              <a:rPr lang="en-US" sz="2200" dirty="0" err="1">
                <a:solidFill>
                  <a:schemeClr val="tx1">
                    <a:lumMod val="75000"/>
                    <a:lumOff val="25000"/>
                  </a:schemeClr>
                </a:solidFill>
              </a:rPr>
              <a:t>εδο</a:t>
            </a:r>
            <a:r>
              <a:rPr lang="en-US" sz="2200" dirty="0">
                <a:solidFill>
                  <a:schemeClr val="tx1">
                    <a:lumMod val="75000"/>
                    <a:lumOff val="25000"/>
                  </a:schemeClr>
                </a:solidFill>
              </a:rPr>
              <a:t> π</a:t>
            </a:r>
            <a:r>
              <a:rPr lang="en-US" sz="2200" dirty="0" err="1">
                <a:solidFill>
                  <a:schemeClr val="tx1">
                    <a:lumMod val="75000"/>
                    <a:lumOff val="25000"/>
                  </a:schemeClr>
                </a:solidFill>
              </a:rPr>
              <a:t>ράξης</a:t>
            </a:r>
            <a:r>
              <a:rPr lang="en-US" sz="2200" dirty="0">
                <a:solidFill>
                  <a:schemeClr val="tx1">
                    <a:lumMod val="75000"/>
                    <a:lumOff val="25000"/>
                  </a:schemeClr>
                </a:solidFill>
              </a:rPr>
              <a:t> και </a:t>
            </a:r>
            <a:r>
              <a:rPr lang="en-US" sz="2200" dirty="0" err="1">
                <a:solidFill>
                  <a:schemeClr val="tx1">
                    <a:lumMod val="75000"/>
                    <a:lumOff val="25000"/>
                  </a:schemeClr>
                </a:solidFill>
              </a:rPr>
              <a:t>σκέψης</a:t>
            </a:r>
            <a:r>
              <a:rPr lang="en-US" sz="2200" dirty="0">
                <a:solidFill>
                  <a:schemeClr val="tx1">
                    <a:lumMod val="75000"/>
                    <a:lumOff val="25000"/>
                  </a:schemeClr>
                </a:solidFill>
              </a:rPr>
              <a:t>)</a:t>
            </a:r>
            <a:r>
              <a:rPr lang="el-GR" sz="2200" dirty="0">
                <a:solidFill>
                  <a:schemeClr val="tx1">
                    <a:lumMod val="75000"/>
                    <a:lumOff val="25000"/>
                  </a:schemeClr>
                </a:solidFill>
              </a:rPr>
              <a:t> καθώς αρνείται την αδιαλλαξία του Ανθρωπάκι</a:t>
            </a:r>
            <a:r>
              <a:rPr lang="en-US" sz="2200" dirty="0">
                <a:solidFill>
                  <a:schemeClr val="tx1">
                    <a:lumMod val="75000"/>
                    <a:lumOff val="25000"/>
                  </a:schemeClr>
                </a:solidFill>
              </a:rPr>
              <a:t>. </a:t>
            </a:r>
          </a:p>
          <a:p>
            <a:pPr marL="285750" lvl="0" indent="-285750" algn="l">
              <a:buFont typeface="Wingdings 3" charset="2"/>
              <a:buChar char=""/>
            </a:pPr>
            <a:r>
              <a:rPr lang="en-US" sz="2200" b="1" dirty="0">
                <a:solidFill>
                  <a:schemeClr val="tx1">
                    <a:lumMod val="75000"/>
                    <a:lumOff val="25000"/>
                  </a:schemeClr>
                </a:solidFill>
              </a:rPr>
              <a:t>Απ</a:t>
            </a:r>
            <a:r>
              <a:rPr lang="en-US" sz="2200" b="1" dirty="0" err="1">
                <a:solidFill>
                  <a:schemeClr val="tx1">
                    <a:lumMod val="75000"/>
                    <a:lumOff val="25000"/>
                  </a:schemeClr>
                </a:solidFill>
              </a:rPr>
              <a:t>ομόνωση</a:t>
            </a:r>
            <a:r>
              <a:rPr lang="en-US" sz="2200" dirty="0">
                <a:solidFill>
                  <a:schemeClr val="tx1">
                    <a:lumMod val="75000"/>
                    <a:lumOff val="25000"/>
                  </a:schemeClr>
                </a:solidFill>
              </a:rPr>
              <a:t> και </a:t>
            </a:r>
            <a:r>
              <a:rPr lang="en-US" sz="2200" b="1" dirty="0" err="1">
                <a:solidFill>
                  <a:schemeClr val="tx1">
                    <a:lumMod val="75000"/>
                    <a:lumOff val="25000"/>
                  </a:schemeClr>
                </a:solidFill>
              </a:rPr>
              <a:t>μον</a:t>
            </a:r>
            <a:r>
              <a:rPr lang="en-US" sz="2200" b="1" dirty="0">
                <a:solidFill>
                  <a:schemeClr val="tx1">
                    <a:lumMod val="75000"/>
                    <a:lumOff val="25000"/>
                  </a:schemeClr>
                </a:solidFill>
              </a:rPr>
              <a:t>αξιά</a:t>
            </a:r>
            <a:r>
              <a:rPr lang="en-US" sz="2200" dirty="0">
                <a:solidFill>
                  <a:schemeClr val="tx1">
                    <a:lumMod val="75000"/>
                    <a:lumOff val="25000"/>
                  </a:schemeClr>
                </a:solidFill>
              </a:rPr>
              <a:t>.</a:t>
            </a:r>
          </a:p>
          <a:p>
            <a:pPr marL="285750" lvl="0" indent="-285750" algn="l">
              <a:buFont typeface="Wingdings 3" charset="2"/>
              <a:buChar char=""/>
            </a:pPr>
            <a:r>
              <a:rPr lang="en-US" sz="2200" dirty="0">
                <a:solidFill>
                  <a:schemeClr val="tx1">
                    <a:lumMod val="75000"/>
                    <a:lumOff val="25000"/>
                  </a:schemeClr>
                </a:solidFill>
              </a:rPr>
              <a:t>Επ</a:t>
            </a:r>
            <a:r>
              <a:rPr lang="en-US" sz="2200" dirty="0" err="1">
                <a:solidFill>
                  <a:schemeClr val="tx1">
                    <a:lumMod val="75000"/>
                    <a:lumOff val="25000"/>
                  </a:schemeClr>
                </a:solidFill>
              </a:rPr>
              <a:t>ικρ</a:t>
            </a:r>
            <a:r>
              <a:rPr lang="en-US" sz="2200" dirty="0">
                <a:solidFill>
                  <a:schemeClr val="tx1">
                    <a:lumMod val="75000"/>
                    <a:lumOff val="25000"/>
                  </a:schemeClr>
                </a:solidFill>
              </a:rPr>
              <a:t>ατεί </a:t>
            </a:r>
            <a:r>
              <a:rPr lang="en-US" sz="2200" b="1" dirty="0">
                <a:solidFill>
                  <a:schemeClr val="tx1">
                    <a:lumMod val="75000"/>
                    <a:lumOff val="25000"/>
                  </a:schemeClr>
                </a:solidFill>
              </a:rPr>
              <a:t>ο ερωτευμένος άνδρας </a:t>
            </a:r>
            <a:r>
              <a:rPr lang="en-US" sz="2200" dirty="0">
                <a:solidFill>
                  <a:schemeClr val="tx1">
                    <a:lumMod val="75000"/>
                    <a:lumOff val="25000"/>
                  </a:schemeClr>
                </a:solidFill>
              </a:rPr>
              <a:t>(με την Έμμη), ο οποίος δεν μπορεί παρά να υπακούσει στο συναίσθημα που τον θέλει κοντά στην αγαπημένη του.</a:t>
            </a:r>
          </a:p>
          <a:p>
            <a:pPr marL="285750" lvl="0" indent="-285750" algn="l">
              <a:buFont typeface="Wingdings 3" charset="2"/>
              <a:buChar char=""/>
            </a:pPr>
            <a:r>
              <a:rPr lang="en-US" sz="2200" dirty="0" err="1">
                <a:solidFill>
                  <a:schemeClr val="tx1">
                    <a:lumMod val="75000"/>
                    <a:lumOff val="25000"/>
                  </a:schemeClr>
                </a:solidFill>
              </a:rPr>
              <a:t>Ενδεικτικό</a:t>
            </a:r>
            <a:r>
              <a:rPr lang="en-US" sz="2200" dirty="0">
                <a:solidFill>
                  <a:schemeClr val="tx1">
                    <a:lumMod val="75000"/>
                    <a:lumOff val="25000"/>
                  </a:schemeClr>
                </a:solidFill>
              </a:rPr>
              <a:t> </a:t>
            </a:r>
            <a:r>
              <a:rPr lang="en-US" sz="2200" dirty="0" err="1">
                <a:solidFill>
                  <a:schemeClr val="tx1">
                    <a:lumMod val="75000"/>
                    <a:lumOff val="25000"/>
                  </a:schemeClr>
                </a:solidFill>
              </a:rPr>
              <a:t>χωρίο</a:t>
            </a:r>
            <a:r>
              <a:rPr lang="en-US" sz="2200" dirty="0">
                <a:solidFill>
                  <a:schemeClr val="tx1">
                    <a:lumMod val="75000"/>
                    <a:lumOff val="25000"/>
                  </a:schemeClr>
                </a:solidFill>
              </a:rPr>
              <a:t>: </a:t>
            </a:r>
            <a:r>
              <a:rPr lang="el-GR" sz="2200" dirty="0">
                <a:solidFill>
                  <a:schemeClr val="tx1">
                    <a:lumMod val="75000"/>
                    <a:lumOff val="25000"/>
                  </a:schemeClr>
                </a:solidFill>
              </a:rPr>
              <a:t>«</a:t>
            </a:r>
            <a:r>
              <a:rPr lang="en-US" sz="2200" i="1" dirty="0" err="1">
                <a:solidFill>
                  <a:schemeClr val="tx1">
                    <a:lumMod val="75000"/>
                    <a:lumOff val="25000"/>
                  </a:schemeClr>
                </a:solidFill>
              </a:rPr>
              <a:t>Δε</a:t>
            </a:r>
            <a:r>
              <a:rPr lang="en-US" sz="2200" i="1" dirty="0">
                <a:solidFill>
                  <a:schemeClr val="tx1">
                    <a:lumMod val="75000"/>
                    <a:lumOff val="25000"/>
                  </a:schemeClr>
                </a:solidFill>
              </a:rPr>
              <a:t> μ’ </a:t>
            </a:r>
            <a:r>
              <a:rPr lang="en-US" sz="2200" i="1" dirty="0" err="1">
                <a:solidFill>
                  <a:schemeClr val="tx1">
                    <a:lumMod val="75000"/>
                    <a:lumOff val="25000"/>
                  </a:schemeClr>
                </a:solidFill>
              </a:rPr>
              <a:t>είχε</a:t>
            </a:r>
            <a:r>
              <a:rPr lang="en-US" sz="2200" i="1" dirty="0">
                <a:solidFill>
                  <a:schemeClr val="tx1">
                    <a:lumMod val="75000"/>
                    <a:lumOff val="25000"/>
                  </a:schemeClr>
                </a:solidFill>
              </a:rPr>
              <a:t> </a:t>
            </a:r>
            <a:r>
              <a:rPr lang="en-US" sz="2200" i="1" dirty="0" err="1">
                <a:solidFill>
                  <a:schemeClr val="tx1">
                    <a:lumMod val="75000"/>
                    <a:lumOff val="25000"/>
                  </a:schemeClr>
                </a:solidFill>
              </a:rPr>
              <a:t>δει</a:t>
            </a:r>
            <a:r>
              <a:rPr lang="en-US" sz="2200" i="1" dirty="0">
                <a:solidFill>
                  <a:schemeClr val="tx1">
                    <a:lumMod val="75000"/>
                    <a:lumOff val="25000"/>
                  </a:schemeClr>
                </a:solidFill>
              </a:rPr>
              <a:t> π</a:t>
            </a:r>
            <a:r>
              <a:rPr lang="en-US" sz="2200" i="1" dirty="0" err="1">
                <a:solidFill>
                  <a:schemeClr val="tx1">
                    <a:lumMod val="75000"/>
                    <a:lumOff val="25000"/>
                  </a:schemeClr>
                </a:solidFill>
              </a:rPr>
              <a:t>οτέ</a:t>
            </a:r>
            <a:r>
              <a:rPr lang="en-US" sz="2200" i="1" dirty="0">
                <a:solidFill>
                  <a:schemeClr val="tx1">
                    <a:lumMod val="75000"/>
                    <a:lumOff val="25000"/>
                  </a:schemeClr>
                </a:solidFill>
              </a:rPr>
              <a:t> </a:t>
            </a:r>
            <a:r>
              <a:rPr lang="en-US" sz="2200" i="1" dirty="0" err="1">
                <a:solidFill>
                  <a:schemeClr val="tx1">
                    <a:lumMod val="75000"/>
                    <a:lumOff val="25000"/>
                  </a:schemeClr>
                </a:solidFill>
              </a:rPr>
              <a:t>με</a:t>
            </a:r>
            <a:r>
              <a:rPr lang="en-US" sz="2200" i="1" dirty="0">
                <a:solidFill>
                  <a:schemeClr val="tx1">
                    <a:lumMod val="75000"/>
                    <a:lumOff val="25000"/>
                  </a:schemeClr>
                </a:solidFill>
              </a:rPr>
              <a:t> π</a:t>
            </a:r>
            <a:r>
              <a:rPr lang="en-US" sz="2200" i="1" dirty="0" err="1">
                <a:solidFill>
                  <a:schemeClr val="tx1">
                    <a:lumMod val="75000"/>
                    <a:lumOff val="25000"/>
                  </a:schemeClr>
                </a:solidFill>
              </a:rPr>
              <a:t>ολιτικά</a:t>
            </a:r>
            <a:r>
              <a:rPr lang="en-US" sz="2200" i="1" dirty="0">
                <a:solidFill>
                  <a:schemeClr val="tx1">
                    <a:lumMod val="75000"/>
                    <a:lumOff val="25000"/>
                  </a:schemeClr>
                </a:solidFill>
              </a:rPr>
              <a:t>, </a:t>
            </a:r>
            <a:r>
              <a:rPr lang="en-US" sz="2200" i="1" dirty="0" err="1">
                <a:solidFill>
                  <a:schemeClr val="tx1">
                    <a:lumMod val="75000"/>
                    <a:lumOff val="25000"/>
                  </a:schemeClr>
                </a:solidFill>
              </a:rPr>
              <a:t>τώρ</a:t>
            </a:r>
            <a:r>
              <a:rPr lang="en-US" sz="2200" i="1" dirty="0">
                <a:solidFill>
                  <a:schemeClr val="tx1">
                    <a:lumMod val="75000"/>
                    <a:lumOff val="25000"/>
                  </a:schemeClr>
                </a:solidFill>
              </a:rPr>
              <a:t>α έκανα τα μαλλιά μου χωρίστρα κι είχα ξουρίσει το μουστάκι μου.</a:t>
            </a:r>
            <a:r>
              <a:rPr lang="el-GR" sz="2200" i="1" dirty="0">
                <a:solidFill>
                  <a:schemeClr val="tx1">
                    <a:lumMod val="75000"/>
                    <a:lumOff val="25000"/>
                  </a:schemeClr>
                </a:solidFill>
              </a:rPr>
              <a:t>»</a:t>
            </a:r>
            <a:r>
              <a:rPr lang="en-US" sz="2200" dirty="0">
                <a:solidFill>
                  <a:schemeClr val="tx1">
                    <a:lumMod val="75000"/>
                    <a:lumOff val="25000"/>
                  </a:schemeClr>
                </a:solidFill>
              </a:rPr>
              <a:t> (</a:t>
            </a:r>
            <a:r>
              <a:rPr lang="en-US" sz="2200" dirty="0" err="1">
                <a:solidFill>
                  <a:schemeClr val="tx1">
                    <a:lumMod val="75000"/>
                    <a:lumOff val="25000"/>
                  </a:schemeClr>
                </a:solidFill>
              </a:rPr>
              <a:t>σελ</a:t>
            </a:r>
            <a:r>
              <a:rPr lang="en-US" sz="2200" dirty="0" smtClean="0">
                <a:solidFill>
                  <a:schemeClr val="tx1">
                    <a:lumMod val="75000"/>
                    <a:lumOff val="25000"/>
                  </a:schemeClr>
                </a:solidFill>
              </a:rPr>
              <a:t>.</a:t>
            </a:r>
            <a:r>
              <a:rPr lang="el-GR" sz="2200" dirty="0" smtClean="0">
                <a:solidFill>
                  <a:schemeClr val="tx1">
                    <a:lumMod val="75000"/>
                    <a:lumOff val="25000"/>
                  </a:schemeClr>
                </a:solidFill>
              </a:rPr>
              <a:t> </a:t>
            </a:r>
            <a:r>
              <a:rPr lang="en-US" sz="2200" dirty="0" smtClean="0">
                <a:solidFill>
                  <a:schemeClr val="tx1">
                    <a:lumMod val="75000"/>
                    <a:lumOff val="25000"/>
                  </a:schemeClr>
                </a:solidFill>
              </a:rPr>
              <a:t>50</a:t>
            </a:r>
            <a:r>
              <a:rPr lang="en-US" sz="2200" dirty="0">
                <a:solidFill>
                  <a:schemeClr val="tx1">
                    <a:lumMod val="75000"/>
                    <a:lumOff val="25000"/>
                  </a:schemeClr>
                </a:solidFill>
              </a:rPr>
              <a:t>)</a:t>
            </a:r>
          </a:p>
          <a:p>
            <a:pPr algn="l">
              <a:buFont typeface="Wingdings 3" charset="2"/>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10414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2A83B46E-4B9D-41E7-AEA4-D49D0E7D87A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5" name="Straight Connector 8">
              <a:extLst>
                <a:ext uri="{FF2B5EF4-FFF2-40B4-BE49-F238E27FC236}">
                  <a16:creationId xmlns:a16="http://schemas.microsoft.com/office/drawing/2014/main" xmlns="" id="{396A8005-E9F4-4EB9-8920-B40570B4AAB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9">
              <a:extLst>
                <a:ext uri="{FF2B5EF4-FFF2-40B4-BE49-F238E27FC236}">
                  <a16:creationId xmlns:a16="http://schemas.microsoft.com/office/drawing/2014/main" xmlns="" id="{90635935-0E19-45AE-833C-28B82B087FE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xmlns="" id="{3F51BFFB-86E2-4C0F-A3E6-9EB854CA43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xmlns="" id="{BC377650-A34B-4F5C-9CF6-357C1AE1AA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12">
              <a:extLst>
                <a:ext uri="{FF2B5EF4-FFF2-40B4-BE49-F238E27FC236}">
                  <a16:creationId xmlns:a16="http://schemas.microsoft.com/office/drawing/2014/main" xmlns="" id="{8EDFD6E0-0A92-4B6A-8B1C-6DD83E6294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xmlns="" id="{A1D08E0A-48F2-475F-933A-7D65C5B04F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8">
              <a:extLst>
                <a:ext uri="{FF2B5EF4-FFF2-40B4-BE49-F238E27FC236}">
                  <a16:creationId xmlns:a16="http://schemas.microsoft.com/office/drawing/2014/main" xmlns="" id="{43F7D684-BFDD-4685-8195-32F1ABE31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9">
              <a:extLst>
                <a:ext uri="{FF2B5EF4-FFF2-40B4-BE49-F238E27FC236}">
                  <a16:creationId xmlns:a16="http://schemas.microsoft.com/office/drawing/2014/main" xmlns="" id="{4A0E8712-3D59-4F13-9FD3-F8889E3C54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16">
              <a:extLst>
                <a:ext uri="{FF2B5EF4-FFF2-40B4-BE49-F238E27FC236}">
                  <a16:creationId xmlns:a16="http://schemas.microsoft.com/office/drawing/2014/main" xmlns="" id="{D99F7967-C64D-482A-A1B6-896D7EC227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17">
              <a:extLst>
                <a:ext uri="{FF2B5EF4-FFF2-40B4-BE49-F238E27FC236}">
                  <a16:creationId xmlns:a16="http://schemas.microsoft.com/office/drawing/2014/main" xmlns="" id="{7CE53433-52BD-4F44-80A5-B57F4B53A9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xmlns=""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xmlns="" id="{F0CDEE32-E1C2-4E55-A057-1EEBB9064D31}"/>
              </a:ext>
            </a:extLst>
          </p:cNvPr>
          <p:cNvSpPr>
            <a:spLocks noGrp="1"/>
          </p:cNvSpPr>
          <p:nvPr>
            <p:ph type="ctrTitle"/>
          </p:nvPr>
        </p:nvSpPr>
        <p:spPr>
          <a:xfrm>
            <a:off x="643467" y="816638"/>
            <a:ext cx="3367359" cy="5224724"/>
          </a:xfrm>
        </p:spPr>
        <p:txBody>
          <a:bodyPr vert="horz" lIns="91440" tIns="45720" rIns="91440" bIns="45720" rtlCol="0" anchor="ctr">
            <a:normAutofit/>
          </a:bodyPr>
          <a:lstStyle/>
          <a:p>
            <a:pPr lvl="0"/>
            <a:r>
              <a:rPr lang="el-GR" sz="3500" b="1" dirty="0">
                <a:solidFill>
                  <a:srgbClr val="2670A0"/>
                </a:solidFill>
              </a:rPr>
              <a:t>β</a:t>
            </a:r>
            <a:r>
              <a:rPr lang="en-US" sz="3500" b="1" dirty="0">
                <a:solidFill>
                  <a:srgbClr val="2670A0"/>
                </a:solidFill>
              </a:rPr>
              <a:t>) ο </a:t>
            </a:r>
            <a:r>
              <a:rPr lang="en-US" sz="3500" b="1" dirty="0" err="1">
                <a:solidFill>
                  <a:srgbClr val="2670A0"/>
                </a:solidFill>
              </a:rPr>
              <a:t>Μάνος</a:t>
            </a:r>
            <a:r>
              <a:rPr lang="en-US" sz="3500" b="1" dirty="0">
                <a:solidFill>
                  <a:srgbClr val="2670A0"/>
                </a:solidFill>
              </a:rPr>
              <a:t> </a:t>
            </a:r>
            <a:r>
              <a:rPr lang="en-US" sz="3500" b="1" dirty="0" err="1">
                <a:solidFill>
                  <a:srgbClr val="2670A0"/>
                </a:solidFill>
              </a:rPr>
              <a:t>φοράει</a:t>
            </a:r>
            <a:r>
              <a:rPr lang="en-US" sz="3500" b="1" dirty="0">
                <a:solidFill>
                  <a:srgbClr val="2670A0"/>
                </a:solidFill>
              </a:rPr>
              <a:t> </a:t>
            </a:r>
            <a:r>
              <a:rPr lang="en-US" sz="3500" b="1" dirty="0" err="1">
                <a:solidFill>
                  <a:srgbClr val="2670A0"/>
                </a:solidFill>
              </a:rPr>
              <a:t>μι</a:t>
            </a:r>
            <a:r>
              <a:rPr lang="en-US" sz="3500" b="1" dirty="0">
                <a:solidFill>
                  <a:srgbClr val="2670A0"/>
                </a:solidFill>
              </a:rPr>
              <a:t>α τσαλακωμένη στολή</a:t>
            </a:r>
            <a:endParaRPr lang="en-US" sz="3500" dirty="0">
              <a:solidFill>
                <a:srgbClr val="2670A0"/>
              </a:solidFill>
            </a:endParaRPr>
          </a:p>
        </p:txBody>
      </p:sp>
      <p:sp>
        <p:nvSpPr>
          <p:cNvPr id="3" name="Υπότιτλος 2">
            <a:extLst>
              <a:ext uri="{FF2B5EF4-FFF2-40B4-BE49-F238E27FC236}">
                <a16:creationId xmlns:a16="http://schemas.microsoft.com/office/drawing/2014/main" xmlns="" id="{A36D576E-E54E-423A-B069-3AC8AEC34C8B}"/>
              </a:ext>
            </a:extLst>
          </p:cNvPr>
          <p:cNvSpPr>
            <a:spLocks noGrp="1"/>
          </p:cNvSpPr>
          <p:nvPr>
            <p:ph type="subTitle" idx="1"/>
          </p:nvPr>
        </p:nvSpPr>
        <p:spPr>
          <a:xfrm>
            <a:off x="4485258" y="335239"/>
            <a:ext cx="4619706" cy="6692348"/>
          </a:xfrm>
        </p:spPr>
        <p:txBody>
          <a:bodyPr vert="horz" lIns="91440" tIns="45720" rIns="91440" bIns="45720" rtlCol="0" anchor="ctr">
            <a:normAutofit/>
          </a:bodyPr>
          <a:lstStyle/>
          <a:p>
            <a:pPr marL="342900" lvl="0" indent="-342900" algn="just">
              <a:buFont typeface="Wingdings 3" charset="2"/>
              <a:buChar char=""/>
            </a:pPr>
            <a:r>
              <a:rPr lang="en-US" sz="2200" b="1" dirty="0" err="1">
                <a:solidFill>
                  <a:schemeClr val="accent2"/>
                </a:solidFill>
              </a:rPr>
              <a:t>Μέση</a:t>
            </a:r>
            <a:r>
              <a:rPr lang="en-US" sz="2200" b="1" dirty="0">
                <a:solidFill>
                  <a:schemeClr val="accent2"/>
                </a:solidFill>
              </a:rPr>
              <a:t> </a:t>
            </a:r>
            <a:r>
              <a:rPr lang="en-US" sz="2200" b="1" dirty="0" err="1">
                <a:solidFill>
                  <a:schemeClr val="accent2"/>
                </a:solidFill>
              </a:rPr>
              <a:t>του</a:t>
            </a:r>
            <a:r>
              <a:rPr lang="en-US" sz="2200" b="1" dirty="0">
                <a:solidFill>
                  <a:schemeClr val="accent2"/>
                </a:solidFill>
              </a:rPr>
              <a:t> </a:t>
            </a:r>
            <a:r>
              <a:rPr lang="en-US" sz="2200" b="1" dirty="0" smtClean="0">
                <a:solidFill>
                  <a:schemeClr val="accent2"/>
                </a:solidFill>
              </a:rPr>
              <a:t>βιβ</a:t>
            </a:r>
            <a:r>
              <a:rPr lang="en-US" sz="2200" b="1" dirty="0" err="1" smtClean="0">
                <a:solidFill>
                  <a:schemeClr val="accent2"/>
                </a:solidFill>
              </a:rPr>
              <a:t>λίου</a:t>
            </a:r>
            <a:r>
              <a:rPr lang="el-GR" sz="2200" dirty="0" smtClean="0">
                <a:solidFill>
                  <a:schemeClr val="accent2"/>
                </a:solidFill>
              </a:rPr>
              <a:t>:</a:t>
            </a:r>
            <a:endParaRPr lang="en-US" sz="2200" dirty="0">
              <a:solidFill>
                <a:schemeClr val="accent2"/>
              </a:solidFill>
            </a:endParaRPr>
          </a:p>
          <a:p>
            <a:pPr marL="342900" lvl="0" indent="-342900" algn="l">
              <a:buFont typeface="Wingdings 3" charset="2"/>
              <a:buChar char=""/>
            </a:pPr>
            <a:r>
              <a:rPr lang="en-US" sz="2200" b="1" dirty="0" err="1">
                <a:solidFill>
                  <a:schemeClr val="tx1">
                    <a:lumMod val="75000"/>
                    <a:lumOff val="25000"/>
                  </a:schemeClr>
                </a:solidFill>
              </a:rPr>
              <a:t>Αμφιτ</a:t>
            </a:r>
            <a:r>
              <a:rPr lang="en-US" sz="2200" b="1" dirty="0">
                <a:solidFill>
                  <a:schemeClr val="tx1">
                    <a:lumMod val="75000"/>
                    <a:lumOff val="25000"/>
                  </a:schemeClr>
                </a:solidFill>
              </a:rPr>
              <a:t>αλάντευση</a:t>
            </a:r>
            <a:r>
              <a:rPr lang="en-US" sz="2200" dirty="0">
                <a:solidFill>
                  <a:schemeClr val="tx1">
                    <a:lumMod val="75000"/>
                    <a:lumOff val="25000"/>
                  </a:schemeClr>
                </a:solidFill>
              </a:rPr>
              <a:t> ανάμεσα στην αποχή από την ενεργό πολιτική δράση και τη συμμετοχή</a:t>
            </a:r>
            <a:r>
              <a:rPr lang="el-GR" sz="2200" dirty="0">
                <a:solidFill>
                  <a:schemeClr val="tx1">
                    <a:lumMod val="75000"/>
                    <a:lumOff val="25000"/>
                  </a:schemeClr>
                </a:solidFill>
              </a:rPr>
              <a:t> σε αυτή</a:t>
            </a:r>
            <a:r>
              <a:rPr lang="en-US" sz="2200" dirty="0">
                <a:solidFill>
                  <a:schemeClr val="tx1">
                    <a:lumMod val="75000"/>
                    <a:lumOff val="25000"/>
                  </a:schemeClr>
                </a:solidFill>
              </a:rPr>
              <a:t>.</a:t>
            </a:r>
          </a:p>
          <a:p>
            <a:pPr marL="342900" lvl="0" indent="-342900" algn="l">
              <a:buFont typeface="Wingdings 3" charset="2"/>
              <a:buChar char=""/>
            </a:pPr>
            <a:r>
              <a:rPr lang="en-US" sz="2200" b="1" dirty="0" err="1">
                <a:solidFill>
                  <a:schemeClr val="tx1">
                    <a:lumMod val="75000"/>
                    <a:lumOff val="25000"/>
                  </a:schemeClr>
                </a:solidFill>
              </a:rPr>
              <a:t>Στ</a:t>
            </a:r>
            <a:r>
              <a:rPr lang="en-US" sz="2200" b="1" dirty="0">
                <a:solidFill>
                  <a:schemeClr val="tx1">
                    <a:lumMod val="75000"/>
                    <a:lumOff val="25000"/>
                  </a:schemeClr>
                </a:solidFill>
              </a:rPr>
              <a:t>αδιακή απομάκρυνση </a:t>
            </a:r>
            <a:r>
              <a:rPr lang="el-GR" sz="2200" dirty="0">
                <a:solidFill>
                  <a:schemeClr val="tx1">
                    <a:lumMod val="75000"/>
                    <a:lumOff val="25000"/>
                  </a:schemeClr>
                </a:solidFill>
              </a:rPr>
              <a:t>από την αποστασιοποίησή του από τον αριστερό αγώνα.</a:t>
            </a:r>
            <a:endParaRPr lang="en-US" sz="2200" dirty="0">
              <a:solidFill>
                <a:schemeClr val="tx1">
                  <a:lumMod val="75000"/>
                  <a:lumOff val="25000"/>
                </a:schemeClr>
              </a:solidFill>
            </a:endParaRPr>
          </a:p>
          <a:p>
            <a:pPr marL="342900" lvl="0" indent="-342900" algn="l">
              <a:buFont typeface="Wingdings 3" charset="2"/>
              <a:buChar char=""/>
            </a:pPr>
            <a:r>
              <a:rPr lang="en-US" sz="2200" dirty="0" err="1">
                <a:solidFill>
                  <a:schemeClr val="tx1">
                    <a:lumMod val="75000"/>
                    <a:lumOff val="25000"/>
                  </a:schemeClr>
                </a:solidFill>
              </a:rPr>
              <a:t>Ενδεικτικό</a:t>
            </a:r>
            <a:r>
              <a:rPr lang="en-US" sz="2200" dirty="0">
                <a:solidFill>
                  <a:schemeClr val="tx1">
                    <a:lumMod val="75000"/>
                    <a:lumOff val="25000"/>
                  </a:schemeClr>
                </a:solidFill>
              </a:rPr>
              <a:t> </a:t>
            </a:r>
            <a:r>
              <a:rPr lang="en-US" sz="2200" dirty="0" err="1">
                <a:solidFill>
                  <a:schemeClr val="tx1">
                    <a:lumMod val="75000"/>
                    <a:lumOff val="25000"/>
                  </a:schemeClr>
                </a:solidFill>
              </a:rPr>
              <a:t>χωρίο</a:t>
            </a:r>
            <a:r>
              <a:rPr lang="en-US" sz="2200" dirty="0">
                <a:solidFill>
                  <a:schemeClr val="tx1">
                    <a:lumMod val="75000"/>
                    <a:lumOff val="25000"/>
                  </a:schemeClr>
                </a:solidFill>
              </a:rPr>
              <a:t>: </a:t>
            </a:r>
            <a:r>
              <a:rPr lang="en-US" dirty="0">
                <a:solidFill>
                  <a:schemeClr val="tx1">
                    <a:lumMod val="75000"/>
                    <a:lumOff val="25000"/>
                  </a:schemeClr>
                </a:solidFill>
              </a:rPr>
              <a:t>«</a:t>
            </a:r>
            <a:r>
              <a:rPr lang="en-US" dirty="0" err="1">
                <a:solidFill>
                  <a:schemeClr val="tx1">
                    <a:lumMod val="75000"/>
                    <a:lumOff val="25000"/>
                  </a:schemeClr>
                </a:solidFill>
              </a:rPr>
              <a:t>Κοίτ</a:t>
            </a:r>
            <a:r>
              <a:rPr lang="en-US" dirty="0">
                <a:solidFill>
                  <a:schemeClr val="tx1">
                    <a:lumMod val="75000"/>
                    <a:lumOff val="25000"/>
                  </a:schemeClr>
                </a:solidFill>
              </a:rPr>
              <a:t>αξα την τσαλακωμένη μου στολή. </a:t>
            </a:r>
            <a:r>
              <a:rPr lang="en-US" dirty="0" err="1">
                <a:solidFill>
                  <a:schemeClr val="tx1">
                    <a:lumMod val="75000"/>
                    <a:lumOff val="25000"/>
                  </a:schemeClr>
                </a:solidFill>
              </a:rPr>
              <a:t>Δεν</a:t>
            </a:r>
            <a:r>
              <a:rPr lang="en-US" dirty="0">
                <a:solidFill>
                  <a:schemeClr val="tx1">
                    <a:lumMod val="75000"/>
                    <a:lumOff val="25000"/>
                  </a:schemeClr>
                </a:solidFill>
              </a:rPr>
              <a:t> έβ</a:t>
            </a:r>
            <a:r>
              <a:rPr lang="en-US" dirty="0" err="1">
                <a:solidFill>
                  <a:schemeClr val="tx1">
                    <a:lumMod val="75000"/>
                    <a:lumOff val="25000"/>
                  </a:schemeClr>
                </a:solidFill>
              </a:rPr>
              <a:t>ρισκ</a:t>
            </a:r>
            <a:r>
              <a:rPr lang="en-US" dirty="0">
                <a:solidFill>
                  <a:schemeClr val="tx1">
                    <a:lumMod val="75000"/>
                    <a:lumOff val="25000"/>
                  </a:schemeClr>
                </a:solidFill>
              </a:rPr>
              <a:t>α τι να πω. “</a:t>
            </a:r>
            <a:r>
              <a:rPr lang="en-US" dirty="0" err="1">
                <a:solidFill>
                  <a:schemeClr val="tx1">
                    <a:lumMod val="75000"/>
                    <a:lumOff val="25000"/>
                  </a:schemeClr>
                </a:solidFill>
              </a:rPr>
              <a:t>Μην</a:t>
            </a:r>
            <a:r>
              <a:rPr lang="en-US" dirty="0">
                <a:solidFill>
                  <a:schemeClr val="tx1">
                    <a:lumMod val="75000"/>
                    <a:lumOff val="25000"/>
                  </a:schemeClr>
                </a:solidFill>
              </a:rPr>
              <a:t> </a:t>
            </a:r>
            <a:r>
              <a:rPr lang="en-US" dirty="0" err="1">
                <a:solidFill>
                  <a:schemeClr val="tx1">
                    <a:lumMod val="75000"/>
                    <a:lumOff val="25000"/>
                  </a:schemeClr>
                </a:solidFill>
              </a:rPr>
              <a:t>τον</a:t>
            </a:r>
            <a:r>
              <a:rPr lang="en-US" dirty="0">
                <a:solidFill>
                  <a:schemeClr val="tx1">
                    <a:lumMod val="75000"/>
                    <a:lumOff val="25000"/>
                  </a:schemeClr>
                </a:solidFill>
              </a:rPr>
              <a:t> </a:t>
            </a:r>
            <a:r>
              <a:rPr lang="en-US" dirty="0" smtClean="0">
                <a:solidFill>
                  <a:schemeClr val="tx1">
                    <a:lumMod val="75000"/>
                    <a:lumOff val="25000"/>
                  </a:schemeClr>
                </a:solidFill>
              </a:rPr>
              <a:t>ξ</a:t>
            </a:r>
            <a:r>
              <a:rPr lang="el-GR" dirty="0" smtClean="0">
                <a:solidFill>
                  <a:schemeClr val="tx1">
                    <a:lumMod val="75000"/>
                    <a:lumOff val="25000"/>
                  </a:schemeClr>
                </a:solidFill>
              </a:rPr>
              <a:t>ε</a:t>
            </a:r>
            <a:r>
              <a:rPr lang="en-US" dirty="0" err="1" smtClean="0">
                <a:solidFill>
                  <a:schemeClr val="tx1">
                    <a:lumMod val="75000"/>
                    <a:lumOff val="25000"/>
                  </a:schemeClr>
                </a:solidFill>
              </a:rPr>
              <a:t>γράφεις</a:t>
            </a:r>
            <a:r>
              <a:rPr lang="en-US" dirty="0">
                <a:solidFill>
                  <a:schemeClr val="tx1">
                    <a:lumMod val="75000"/>
                    <a:lumOff val="25000"/>
                  </a:schemeClr>
                </a:solidFill>
              </a:rPr>
              <a:t>, </a:t>
            </a:r>
            <a:r>
              <a:rPr lang="en-US" dirty="0" err="1">
                <a:solidFill>
                  <a:schemeClr val="tx1">
                    <a:lumMod val="75000"/>
                    <a:lumOff val="25000"/>
                  </a:schemeClr>
                </a:solidFill>
              </a:rPr>
              <a:t>έλεγ</a:t>
            </a:r>
            <a:r>
              <a:rPr lang="en-US" dirty="0">
                <a:solidFill>
                  <a:schemeClr val="tx1">
                    <a:lumMod val="75000"/>
                    <a:lumOff val="25000"/>
                  </a:schemeClr>
                </a:solidFill>
              </a:rPr>
              <a:t>α μέσα μου. Κα</a:t>
            </a:r>
            <a:r>
              <a:rPr lang="en-US" dirty="0" err="1">
                <a:solidFill>
                  <a:schemeClr val="tx1">
                    <a:lumMod val="75000"/>
                    <a:lumOff val="25000"/>
                  </a:schemeClr>
                </a:solidFill>
              </a:rPr>
              <a:t>νείς</a:t>
            </a:r>
            <a:r>
              <a:rPr lang="en-US" dirty="0">
                <a:solidFill>
                  <a:schemeClr val="tx1">
                    <a:lumMod val="75000"/>
                    <a:lumOff val="25000"/>
                  </a:schemeClr>
                </a:solidFill>
              </a:rPr>
              <a:t> </a:t>
            </a:r>
            <a:r>
              <a:rPr lang="en-US" dirty="0" err="1">
                <a:solidFill>
                  <a:schemeClr val="tx1">
                    <a:lumMod val="75000"/>
                    <a:lumOff val="25000"/>
                  </a:schemeClr>
                </a:solidFill>
              </a:rPr>
              <a:t>δεν</a:t>
            </a:r>
            <a:r>
              <a:rPr lang="en-US" dirty="0">
                <a:solidFill>
                  <a:schemeClr val="tx1">
                    <a:lumMod val="75000"/>
                    <a:lumOff val="25000"/>
                  </a:schemeClr>
                </a:solidFill>
              </a:rPr>
              <a:t> </a:t>
            </a:r>
            <a:r>
              <a:rPr lang="en-US" dirty="0" err="1">
                <a:solidFill>
                  <a:schemeClr val="tx1">
                    <a:lumMod val="75000"/>
                    <a:lumOff val="25000"/>
                  </a:schemeClr>
                </a:solidFill>
              </a:rPr>
              <a:t>είν</a:t>
            </a:r>
            <a:r>
              <a:rPr lang="en-US" dirty="0">
                <a:solidFill>
                  <a:schemeClr val="tx1">
                    <a:lumMod val="75000"/>
                    <a:lumOff val="25000"/>
                  </a:schemeClr>
                </a:solidFill>
              </a:rPr>
              <a:t>αι μόνο τούτο ή κείνο. </a:t>
            </a:r>
            <a:r>
              <a:rPr lang="en-US" dirty="0" err="1">
                <a:solidFill>
                  <a:schemeClr val="tx1">
                    <a:lumMod val="75000"/>
                    <a:lumOff val="25000"/>
                  </a:schemeClr>
                </a:solidFill>
              </a:rPr>
              <a:t>Μέσ</a:t>
            </a:r>
            <a:r>
              <a:rPr lang="en-US" dirty="0">
                <a:solidFill>
                  <a:schemeClr val="tx1">
                    <a:lumMod val="75000"/>
                    <a:lumOff val="25000"/>
                  </a:schemeClr>
                </a:solidFill>
              </a:rPr>
              <a:t>α στα τόσα που λέει σαν κομμένη κεφαλή, υπάρχουν και σωστά.”» (σελ</a:t>
            </a:r>
            <a:r>
              <a:rPr lang="en-US" dirty="0" smtClean="0">
                <a:solidFill>
                  <a:schemeClr val="tx1">
                    <a:lumMod val="75000"/>
                    <a:lumOff val="25000"/>
                  </a:schemeClr>
                </a:solidFill>
              </a:rPr>
              <a:t>.</a:t>
            </a:r>
            <a:r>
              <a:rPr lang="el-GR" dirty="0" smtClean="0">
                <a:solidFill>
                  <a:schemeClr val="tx1">
                    <a:lumMod val="75000"/>
                    <a:lumOff val="25000"/>
                  </a:schemeClr>
                </a:solidFill>
              </a:rPr>
              <a:t> </a:t>
            </a:r>
            <a:r>
              <a:rPr lang="en-US" dirty="0" smtClean="0">
                <a:solidFill>
                  <a:schemeClr val="tx1">
                    <a:lumMod val="75000"/>
                    <a:lumOff val="25000"/>
                  </a:schemeClr>
                </a:solidFill>
              </a:rPr>
              <a:t>172</a:t>
            </a:r>
            <a:r>
              <a:rPr lang="en-US" dirty="0">
                <a:solidFill>
                  <a:schemeClr val="tx1">
                    <a:lumMod val="75000"/>
                    <a:lumOff val="25000"/>
                  </a:schemeClr>
                </a:solidFill>
              </a:rPr>
              <a:t>)</a:t>
            </a:r>
          </a:p>
          <a:p>
            <a:pPr algn="l">
              <a:buFont typeface="Wingdings 3" charset="2"/>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235299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xmlns=""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xmlns="" id="{65234A85-1DED-4887-98A7-D60088B43952}"/>
              </a:ext>
            </a:extLst>
          </p:cNvPr>
          <p:cNvSpPr>
            <a:spLocks noGrp="1"/>
          </p:cNvSpPr>
          <p:nvPr>
            <p:ph type="title"/>
          </p:nvPr>
        </p:nvSpPr>
        <p:spPr>
          <a:xfrm>
            <a:off x="643467" y="816638"/>
            <a:ext cx="3367359" cy="5224724"/>
          </a:xfrm>
        </p:spPr>
        <p:txBody>
          <a:bodyPr anchor="ctr">
            <a:normAutofit/>
          </a:bodyPr>
          <a:lstStyle/>
          <a:p>
            <a:pPr lvl="0" algn="r">
              <a:spcBef>
                <a:spcPts val="1000"/>
              </a:spcBef>
            </a:pPr>
            <a:r>
              <a:rPr lang="el-GR" sz="3500" b="1" dirty="0">
                <a:solidFill>
                  <a:srgbClr val="2670A0"/>
                </a:solidFill>
                <a:latin typeface="Trebuchet MS" panose="020B0603020202020204" pitchFamily="34" charset="0"/>
                <a:ea typeface="+mn-ea"/>
                <a:cs typeface="Times New Roman" panose="02020603050405020304" pitchFamily="18" charset="0"/>
              </a:rPr>
              <a:t>γ) ο Μάνος φοράει οριστικά τα στρατιωτικά ρούχα:</a:t>
            </a:r>
            <a:r>
              <a:rPr lang="el-GR" b="1" u="sng" dirty="0">
                <a:latin typeface="Times New Roman" panose="02020603050405020304" pitchFamily="18" charset="0"/>
                <a:ea typeface="+mn-ea"/>
                <a:cs typeface="Times New Roman" panose="02020603050405020304" pitchFamily="18" charset="0"/>
              </a:rPr>
              <a:t/>
            </a:r>
            <a:br>
              <a:rPr lang="el-GR" b="1" u="sng" dirty="0">
                <a:latin typeface="Times New Roman" panose="02020603050405020304" pitchFamily="18" charset="0"/>
                <a:ea typeface="+mn-ea"/>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xmlns="" id="{A5E8AA38-0152-4B3D-9BC8-055746B95DD0}"/>
              </a:ext>
            </a:extLst>
          </p:cNvPr>
          <p:cNvSpPr>
            <a:spLocks noGrp="1"/>
          </p:cNvSpPr>
          <p:nvPr>
            <p:ph idx="1"/>
          </p:nvPr>
        </p:nvSpPr>
        <p:spPr>
          <a:xfrm>
            <a:off x="4241804" y="354330"/>
            <a:ext cx="4787966" cy="6503670"/>
          </a:xfrm>
        </p:spPr>
        <p:txBody>
          <a:bodyPr anchor="ctr">
            <a:normAutofit/>
          </a:bodyPr>
          <a:lstStyle/>
          <a:p>
            <a:r>
              <a:rPr lang="el-GR" sz="2200" b="1" dirty="0" smtClean="0">
                <a:solidFill>
                  <a:schemeClr val="accent2"/>
                </a:solidFill>
                <a:latin typeface="Trebuchet MS" panose="020B0603020202020204" pitchFamily="34" charset="0"/>
                <a:cs typeface="Times New Roman" panose="02020603050405020304" pitchFamily="18" charset="0"/>
              </a:rPr>
              <a:t>Κλείσιμο </a:t>
            </a:r>
            <a:r>
              <a:rPr lang="el-GR" sz="2200" b="1" dirty="0">
                <a:solidFill>
                  <a:schemeClr val="accent2"/>
                </a:solidFill>
                <a:latin typeface="Trebuchet MS" panose="020B0603020202020204" pitchFamily="34" charset="0"/>
                <a:cs typeface="Times New Roman" panose="02020603050405020304" pitchFamily="18" charset="0"/>
              </a:rPr>
              <a:t>του </a:t>
            </a:r>
            <a:r>
              <a:rPr lang="el-GR" sz="2200" b="1" dirty="0" smtClean="0">
                <a:solidFill>
                  <a:schemeClr val="accent2"/>
                </a:solidFill>
                <a:latin typeface="Trebuchet MS" panose="020B0603020202020204" pitchFamily="34" charset="0"/>
                <a:cs typeface="Times New Roman" panose="02020603050405020304" pitchFamily="18" charset="0"/>
              </a:rPr>
              <a:t>βιβλίου</a:t>
            </a:r>
            <a:r>
              <a:rPr lang="el-GR" sz="2200" dirty="0" smtClean="0">
                <a:solidFill>
                  <a:schemeClr val="accent2"/>
                </a:solidFill>
                <a:latin typeface="Trebuchet MS" panose="020B0603020202020204" pitchFamily="34" charset="0"/>
                <a:cs typeface="Times New Roman" panose="02020603050405020304" pitchFamily="18" charset="0"/>
              </a:rPr>
              <a:t>:</a:t>
            </a:r>
            <a:endParaRPr lang="el-GR" sz="2200" dirty="0">
              <a:solidFill>
                <a:schemeClr val="accent2"/>
              </a:solidFill>
              <a:latin typeface="Trebuchet MS" panose="020B0603020202020204" pitchFamily="34" charset="0"/>
              <a:cs typeface="Times New Roman" panose="02020603050405020304" pitchFamily="18" charset="0"/>
            </a:endParaRPr>
          </a:p>
          <a:p>
            <a:r>
              <a:rPr lang="el-GR" sz="2200" b="1" dirty="0">
                <a:latin typeface="Trebuchet MS" panose="020B0603020202020204" pitchFamily="34" charset="0"/>
                <a:cs typeface="Times New Roman" panose="02020603050405020304" pitchFamily="18" charset="0"/>
              </a:rPr>
              <a:t>Οριστική απόφαση</a:t>
            </a:r>
            <a:r>
              <a:rPr lang="el-GR" sz="2200" dirty="0">
                <a:latin typeface="Trebuchet MS" panose="020B0603020202020204" pitchFamily="34" charset="0"/>
                <a:cs typeface="Times New Roman" panose="02020603050405020304" pitchFamily="18" charset="0"/>
              </a:rPr>
              <a:t>: ενεργός πολιτική δράση.</a:t>
            </a:r>
          </a:p>
          <a:p>
            <a:r>
              <a:rPr lang="el-GR" sz="2200" dirty="0">
                <a:latin typeface="Trebuchet MS" panose="020B0603020202020204" pitchFamily="34" charset="0"/>
                <a:cs typeface="Times New Roman" panose="02020603050405020304" pitchFamily="18" charset="0"/>
              </a:rPr>
              <a:t>Ζει μέσα στην </a:t>
            </a:r>
            <a:r>
              <a:rPr lang="el-GR" sz="2200" b="1" dirty="0">
                <a:latin typeface="Trebuchet MS" panose="020B0603020202020204" pitchFamily="34" charset="0"/>
                <a:cs typeface="Times New Roman" panose="02020603050405020304" pitchFamily="18" charset="0"/>
              </a:rPr>
              <a:t>κοινωνία του στρατού</a:t>
            </a:r>
            <a:r>
              <a:rPr lang="el-GR" sz="2200" b="1" dirty="0">
                <a:solidFill>
                  <a:schemeClr val="tx1">
                    <a:lumMod val="65000"/>
                    <a:lumOff val="35000"/>
                  </a:schemeClr>
                </a:solidFill>
                <a:latin typeface="Trebuchet MS" panose="020B0603020202020204" pitchFamily="34" charset="0"/>
                <a:cs typeface="Times New Roman" panose="02020603050405020304" pitchFamily="18" charset="0"/>
              </a:rPr>
              <a:t>, </a:t>
            </a:r>
            <a:r>
              <a:rPr lang="el-GR" sz="2200" dirty="0">
                <a:latin typeface="Trebuchet MS" panose="020B0603020202020204" pitchFamily="34" charset="0"/>
                <a:cs typeface="Times New Roman" panose="02020603050405020304" pitchFamily="18" charset="0"/>
              </a:rPr>
              <a:t>και απομακρύνεται από την Έμμη.</a:t>
            </a:r>
          </a:p>
          <a:p>
            <a:r>
              <a:rPr lang="el-GR" sz="2200" b="1" dirty="0">
                <a:latin typeface="Trebuchet MS" panose="020B0603020202020204" pitchFamily="34" charset="0"/>
                <a:cs typeface="Times New Roman" panose="02020603050405020304" pitchFamily="18" charset="0"/>
              </a:rPr>
              <a:t>Συνδυασμός</a:t>
            </a:r>
            <a:r>
              <a:rPr lang="el-GR" sz="2200" dirty="0">
                <a:latin typeface="Trebuchet MS" panose="020B0603020202020204" pitchFamily="34" charset="0"/>
                <a:cs typeface="Times New Roman" panose="02020603050405020304" pitchFamily="18" charset="0"/>
              </a:rPr>
              <a:t> ανθρώπου και στρατιώτη, διανοούμενου και κομματικής στράτευσης, κριτικής και αυτοκριτικής.</a:t>
            </a:r>
          </a:p>
          <a:p>
            <a:r>
              <a:rPr lang="el-GR" sz="2200" dirty="0">
                <a:latin typeface="Trebuchet MS" panose="020B0603020202020204" pitchFamily="34" charset="0"/>
                <a:cs typeface="Times New Roman" panose="02020603050405020304" pitchFamily="18" charset="0"/>
              </a:rPr>
              <a:t>Ενδεικτικό χωρίο: </a:t>
            </a:r>
            <a:r>
              <a:rPr lang="el-GR" sz="2200" i="1" dirty="0">
                <a:latin typeface="Trebuchet MS" panose="020B0603020202020204" pitchFamily="34" charset="0"/>
                <a:cs typeface="Times New Roman" panose="02020603050405020304" pitchFamily="18" charset="0"/>
              </a:rPr>
              <a:t>«Στρατιωτικά, μου φάνηκε ανθυπολοχαγός…που συχνάζει» (σελ.210) / «Τώρα ξαναφόρεσα τη στολή, γύρισα πάλι στους δικούς μου[…]»  </a:t>
            </a:r>
            <a:r>
              <a:rPr lang="el-GR" sz="2200" dirty="0">
                <a:latin typeface="Trebuchet MS" panose="020B0603020202020204" pitchFamily="34" charset="0"/>
                <a:cs typeface="Times New Roman" panose="02020603050405020304" pitchFamily="18" charset="0"/>
              </a:rPr>
              <a:t>(σελ.237)</a:t>
            </a:r>
          </a:p>
          <a:p>
            <a:pPr lvl="0">
              <a:buClr>
                <a:prstClr val="black">
                  <a:lumMod val="95000"/>
                  <a:lumOff val="5000"/>
                </a:prstClr>
              </a:buClr>
              <a:buFont typeface="Wingdings" panose="05000000000000000000" pitchFamily="2" charset="2"/>
              <a:buChar char="Ø"/>
            </a:pPr>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17903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xmlns="" id="{D6280969-F024-466D-A1DB-4F848C51DE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27" name="Straight Connector 26">
              <a:extLst>
                <a:ext uri="{FF2B5EF4-FFF2-40B4-BE49-F238E27FC236}">
                  <a16:creationId xmlns:a16="http://schemas.microsoft.com/office/drawing/2014/main" xmlns="" id="{63FDD802-E6D8-4979-A1B9-BA705AE4DA8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xmlns="" id="{BDE509DD-4B76-45F0-8144-02F1D7E1AE0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xmlns="" id="{FEAEFD53-0220-48B1-9EA8-3EAE151E84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xmlns="" id="{92E7FABD-916D-4FF9-B5F3-44E53AFD39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xmlns="" id="{826F9772-AEFE-4C6D-82B6-1207069B86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xmlns="" id="{ACFBF3A9-B76A-4B4B-B6D7-CA4651F5C9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xmlns="" id="{BF0FAA0A-B682-4A83-BDD8-BCE0AB41C2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xmlns="" id="{7874A013-E5E2-4AE1-8E93-029A2B41EB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xmlns="" id="{4355329E-E608-4F7A-B4EF-8FEF07D755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xmlns="" id="{53D9BFDF-B250-44FF-9BD7-C204EFBFC1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Τίτλος 1">
            <a:extLst>
              <a:ext uri="{FF2B5EF4-FFF2-40B4-BE49-F238E27FC236}">
                <a16:creationId xmlns:a16="http://schemas.microsoft.com/office/drawing/2014/main" xmlns="" id="{23E4E650-51EA-49C1-B005-FDD27130E485}"/>
              </a:ext>
            </a:extLst>
          </p:cNvPr>
          <p:cNvSpPr>
            <a:spLocks noGrp="1"/>
          </p:cNvSpPr>
          <p:nvPr>
            <p:ph type="title"/>
          </p:nvPr>
        </p:nvSpPr>
        <p:spPr>
          <a:xfrm>
            <a:off x="90188" y="79377"/>
            <a:ext cx="8596668" cy="1320800"/>
          </a:xfrm>
        </p:spPr>
        <p:txBody>
          <a:bodyPr vert="horz" lIns="91440" tIns="45720" rIns="91440" bIns="45720" rtlCol="0" anchor="t">
            <a:normAutofit fontScale="90000"/>
          </a:bodyPr>
          <a:lstStyle/>
          <a:p>
            <a:pPr>
              <a:lnSpc>
                <a:spcPct val="90000"/>
              </a:lnSpc>
            </a:pPr>
            <a:r>
              <a:rPr lang="en-US" sz="3000" b="1" dirty="0">
                <a:solidFill>
                  <a:srgbClr val="2670A0"/>
                </a:solidFill>
              </a:rPr>
              <a:t>Η ΠΡΟΣΩΠΙΚΟΤΗΤΑ ΤΟΥ ΜΑΝΟΥ ΣΙΜΩΝΙΔΗ:</a:t>
            </a:r>
            <a:r>
              <a:rPr lang="en-US" u="sng" dirty="0"/>
              <a:t/>
            </a:r>
            <a:br>
              <a:rPr lang="en-US" u="sng" dirty="0"/>
            </a:br>
            <a:r>
              <a:rPr lang="en-US" dirty="0"/>
              <a:t/>
            </a:r>
            <a:br>
              <a:rPr lang="en-US" dirty="0"/>
            </a:br>
            <a:r>
              <a:rPr lang="en-US" u="sng" dirty="0"/>
              <a:t/>
            </a:r>
            <a:br>
              <a:rPr lang="en-US" u="sng" dirty="0"/>
            </a:br>
            <a:endParaRPr lang="en-US" dirty="0"/>
          </a:p>
        </p:txBody>
      </p:sp>
      <p:sp>
        <p:nvSpPr>
          <p:cNvPr id="4" name="Θέση κειμένου 3">
            <a:extLst>
              <a:ext uri="{FF2B5EF4-FFF2-40B4-BE49-F238E27FC236}">
                <a16:creationId xmlns:a16="http://schemas.microsoft.com/office/drawing/2014/main" xmlns="" id="{7552A7A4-2AA8-4EF1-8A12-FE51474FBC2F}"/>
              </a:ext>
            </a:extLst>
          </p:cNvPr>
          <p:cNvSpPr>
            <a:spLocks noGrp="1"/>
          </p:cNvSpPr>
          <p:nvPr>
            <p:ph type="body" sz="half" idx="2"/>
          </p:nvPr>
        </p:nvSpPr>
        <p:spPr>
          <a:xfrm>
            <a:off x="90188" y="914791"/>
            <a:ext cx="9848942" cy="6196817"/>
          </a:xfrm>
        </p:spPr>
        <p:txBody>
          <a:bodyPr vert="horz" lIns="91440" tIns="45720" rIns="91440" bIns="45720" rtlCol="0">
            <a:noAutofit/>
          </a:bodyPr>
          <a:lstStyle/>
          <a:p>
            <a:pPr>
              <a:lnSpc>
                <a:spcPct val="90000"/>
              </a:lnSpc>
            </a:pPr>
            <a:r>
              <a:rPr lang="el-GR" sz="2200" b="1" dirty="0" smtClean="0"/>
              <a:t>1) </a:t>
            </a:r>
            <a:r>
              <a:rPr lang="en-US" sz="2200" b="1" dirty="0" smtClean="0"/>
              <a:t>Η </a:t>
            </a:r>
            <a:r>
              <a:rPr lang="en-US" sz="2200" b="1" dirty="0"/>
              <a:t>π</a:t>
            </a:r>
            <a:r>
              <a:rPr lang="en-US" sz="2200" b="1" dirty="0" err="1"/>
              <a:t>όλη</a:t>
            </a:r>
            <a:r>
              <a:rPr lang="en-US" sz="2200" b="1" dirty="0"/>
              <a:t> και </a:t>
            </a:r>
            <a:r>
              <a:rPr lang="en-US" sz="2200" b="1" dirty="0" err="1"/>
              <a:t>το</a:t>
            </a:r>
            <a:r>
              <a:rPr lang="en-US" sz="2200" b="1" dirty="0"/>
              <a:t> </a:t>
            </a:r>
            <a:r>
              <a:rPr lang="en-US" sz="2200" b="1" dirty="0" err="1"/>
              <a:t>το</a:t>
            </a:r>
            <a:r>
              <a:rPr lang="en-US" sz="2200" b="1" dirty="0"/>
              <a:t>πίο</a:t>
            </a:r>
            <a:r>
              <a:rPr lang="el-GR" sz="2200" b="1" dirty="0"/>
              <a:t> συντελούν </a:t>
            </a:r>
            <a:r>
              <a:rPr lang="el-GR" sz="2200" b="1" dirty="0" smtClean="0"/>
              <a:t>στη διαμόρφωση της ταυτότητάς </a:t>
            </a:r>
            <a:r>
              <a:rPr lang="el-GR" sz="2200" b="1" dirty="0"/>
              <a:t>του:</a:t>
            </a:r>
          </a:p>
          <a:p>
            <a:pPr>
              <a:lnSpc>
                <a:spcPct val="90000"/>
              </a:lnSpc>
            </a:pPr>
            <a:endParaRPr lang="en-US" sz="2200" b="1" u="sng" dirty="0"/>
          </a:p>
          <a:p>
            <a:pPr marL="342900" indent="-342900">
              <a:lnSpc>
                <a:spcPct val="90000"/>
              </a:lnSpc>
              <a:buFont typeface="Wingdings 3" charset="2"/>
              <a:buChar char=""/>
            </a:pPr>
            <a:r>
              <a:rPr lang="en-US" sz="2200" dirty="0" err="1"/>
              <a:t>Λειτουργεί</a:t>
            </a:r>
            <a:r>
              <a:rPr lang="en-US" sz="2200" dirty="0"/>
              <a:t> </a:t>
            </a:r>
            <a:r>
              <a:rPr lang="en-US" sz="2200" dirty="0" err="1"/>
              <a:t>ως</a:t>
            </a:r>
            <a:r>
              <a:rPr lang="en-US" sz="2200" dirty="0"/>
              <a:t> </a:t>
            </a:r>
            <a:r>
              <a:rPr lang="en-US" sz="2200" b="1" dirty="0"/>
              <a:t>flaneur </a:t>
            </a:r>
            <a:r>
              <a:rPr lang="en-US" sz="2200" dirty="0" err="1"/>
              <a:t>κυριολεκτικά</a:t>
            </a:r>
            <a:r>
              <a:rPr lang="en-US" sz="2200" dirty="0"/>
              <a:t> (</a:t>
            </a:r>
            <a:r>
              <a:rPr lang="en-US" sz="2200" dirty="0" err="1"/>
              <a:t>σελ</a:t>
            </a:r>
            <a:r>
              <a:rPr lang="en-US" sz="2200" dirty="0"/>
              <a:t>.</a:t>
            </a:r>
            <a:r>
              <a:rPr lang="el-GR" sz="2200" dirty="0"/>
              <a:t> </a:t>
            </a:r>
            <a:r>
              <a:rPr lang="en-US" sz="2200" dirty="0"/>
              <a:t>24, 44) και </a:t>
            </a:r>
            <a:r>
              <a:rPr lang="en-US" sz="2200" dirty="0" err="1"/>
              <a:t>μετ</a:t>
            </a:r>
            <a:r>
              <a:rPr lang="en-US" sz="2200" dirty="0"/>
              <a:t>αφορικά (σελ</a:t>
            </a:r>
            <a:r>
              <a:rPr lang="en-US" sz="2200" dirty="0" smtClean="0"/>
              <a:t>.</a:t>
            </a:r>
            <a:r>
              <a:rPr lang="el-GR" sz="2200" dirty="0" smtClean="0"/>
              <a:t> </a:t>
            </a:r>
            <a:r>
              <a:rPr lang="en-US" sz="2200" dirty="0" smtClean="0"/>
              <a:t>237</a:t>
            </a:r>
            <a:r>
              <a:rPr lang="en-US" sz="2200" dirty="0"/>
              <a:t>)</a:t>
            </a:r>
            <a:r>
              <a:rPr lang="el-GR" sz="2200" dirty="0"/>
              <a:t>. </a:t>
            </a:r>
          </a:p>
          <a:p>
            <a:pPr marL="342900" indent="-342900">
              <a:lnSpc>
                <a:spcPct val="90000"/>
              </a:lnSpc>
              <a:buFont typeface="Wingdings 3" charset="2"/>
              <a:buChar char=""/>
            </a:pPr>
            <a:r>
              <a:rPr lang="en-US" sz="2200" dirty="0" err="1"/>
              <a:t>Οι</a:t>
            </a:r>
            <a:r>
              <a:rPr lang="en-US" sz="2200" dirty="0"/>
              <a:t> </a:t>
            </a:r>
            <a:r>
              <a:rPr lang="en-US" sz="2200" dirty="0" err="1"/>
              <a:t>νύχτες</a:t>
            </a:r>
            <a:r>
              <a:rPr lang="en-US" sz="2200" dirty="0"/>
              <a:t> π</a:t>
            </a:r>
            <a:r>
              <a:rPr lang="en-US" sz="2200" dirty="0" err="1"/>
              <a:t>άντ</a:t>
            </a:r>
            <a:r>
              <a:rPr lang="en-US" sz="2200" dirty="0"/>
              <a:t>α είναι πιο δύσκολες για αυτόν (σελ</a:t>
            </a:r>
            <a:r>
              <a:rPr lang="en-US" sz="2200" dirty="0" smtClean="0"/>
              <a:t>.</a:t>
            </a:r>
            <a:r>
              <a:rPr lang="el-GR" sz="2200" dirty="0" smtClean="0"/>
              <a:t> </a:t>
            </a:r>
            <a:r>
              <a:rPr lang="en-US" sz="2200" dirty="0" smtClean="0"/>
              <a:t>23).</a:t>
            </a:r>
            <a:r>
              <a:rPr lang="el-GR" sz="2200" dirty="0" smtClean="0"/>
              <a:t> </a:t>
            </a:r>
            <a:r>
              <a:rPr lang="en-US" sz="2200" dirty="0" err="1" smtClean="0"/>
              <a:t>Στην</a:t>
            </a:r>
            <a:r>
              <a:rPr lang="en-US" sz="2200" dirty="0" smtClean="0"/>
              <a:t> </a:t>
            </a:r>
            <a:r>
              <a:rPr lang="en-US" sz="2200" dirty="0"/>
              <a:t>αρχή του φαίνονταν πιο όμορφες και κατανυκτικές-βιβλικές (σελ</a:t>
            </a:r>
            <a:r>
              <a:rPr lang="en-US" sz="2200" dirty="0" smtClean="0"/>
              <a:t>.</a:t>
            </a:r>
            <a:r>
              <a:rPr lang="el-GR" sz="2200" dirty="0" smtClean="0"/>
              <a:t> </a:t>
            </a:r>
            <a:r>
              <a:rPr lang="en-US" sz="2200" dirty="0" smtClean="0"/>
              <a:t>24</a:t>
            </a:r>
            <a:r>
              <a:rPr lang="en-US" sz="2200" dirty="0"/>
              <a:t>).Με την </a:t>
            </a:r>
            <a:r>
              <a:rPr lang="en-US" sz="2200" b="1" dirty="0"/>
              <a:t>απραξία</a:t>
            </a:r>
            <a:r>
              <a:rPr lang="en-US" sz="2200" dirty="0"/>
              <a:t> του, όμως, χάνουν την αρχική αίγλη που </a:t>
            </a:r>
            <a:r>
              <a:rPr lang="en-US" sz="2200" dirty="0" smtClean="0"/>
              <a:t>του</a:t>
            </a:r>
            <a:r>
              <a:rPr lang="el-GR" sz="2200" dirty="0" smtClean="0"/>
              <a:t>ς</a:t>
            </a:r>
            <a:r>
              <a:rPr lang="en-US" sz="2200" dirty="0" smtClean="0"/>
              <a:t> </a:t>
            </a:r>
            <a:r>
              <a:rPr lang="en-US" sz="2200" dirty="0"/>
              <a:t>είχε προσδώσει.</a:t>
            </a:r>
          </a:p>
          <a:p>
            <a:pPr marL="342900" indent="-342900">
              <a:lnSpc>
                <a:spcPct val="90000"/>
              </a:lnSpc>
              <a:buFont typeface="Wingdings 3" charset="2"/>
              <a:buChar char=""/>
            </a:pPr>
            <a:r>
              <a:rPr lang="en-US" sz="2200" dirty="0"/>
              <a:t>Απ</a:t>
            </a:r>
            <a:r>
              <a:rPr lang="en-US" sz="2200" dirty="0" err="1"/>
              <a:t>οδίδει</a:t>
            </a:r>
            <a:r>
              <a:rPr lang="en-US" sz="2200" dirty="0"/>
              <a:t> «</a:t>
            </a:r>
            <a:r>
              <a:rPr lang="en-US" sz="2200" dirty="0" err="1"/>
              <a:t>το</a:t>
            </a:r>
            <a:r>
              <a:rPr lang="en-US" sz="2200" dirty="0"/>
              <a:t> π</a:t>
            </a:r>
            <a:r>
              <a:rPr lang="en-US" sz="2200" dirty="0" err="1"/>
              <a:t>ελάγωμά</a:t>
            </a:r>
            <a:r>
              <a:rPr lang="en-US" sz="2200" dirty="0"/>
              <a:t> </a:t>
            </a:r>
            <a:r>
              <a:rPr lang="en-US" sz="2200" dirty="0" err="1"/>
              <a:t>του</a:t>
            </a:r>
            <a:r>
              <a:rPr lang="en-US" sz="2200" dirty="0"/>
              <a:t>» </a:t>
            </a:r>
            <a:r>
              <a:rPr lang="en-US" sz="2200" dirty="0" err="1"/>
              <a:t>του</a:t>
            </a:r>
            <a:r>
              <a:rPr lang="en-US" sz="2200" dirty="0"/>
              <a:t> </a:t>
            </a:r>
            <a:r>
              <a:rPr lang="en-US" sz="2200" dirty="0" err="1"/>
              <a:t>άλλοτε</a:t>
            </a:r>
            <a:r>
              <a:rPr lang="en-US" sz="2200" dirty="0"/>
              <a:t> </a:t>
            </a:r>
            <a:r>
              <a:rPr lang="en-US" sz="2200" dirty="0" err="1"/>
              <a:t>στην</a:t>
            </a:r>
            <a:r>
              <a:rPr lang="en-US" sz="2200" dirty="0"/>
              <a:t> πα</a:t>
            </a:r>
            <a:r>
              <a:rPr lang="en-US" sz="2200" dirty="0" err="1"/>
              <a:t>νσιόν</a:t>
            </a:r>
            <a:r>
              <a:rPr lang="en-US" sz="2200" dirty="0"/>
              <a:t> (σελ.28) και </a:t>
            </a:r>
            <a:r>
              <a:rPr lang="en-US" sz="2200" dirty="0" err="1"/>
              <a:t>άλλοτε</a:t>
            </a:r>
            <a:r>
              <a:rPr lang="en-US" sz="2200" dirty="0"/>
              <a:t> </a:t>
            </a:r>
            <a:r>
              <a:rPr lang="en-US" sz="2200" dirty="0" err="1"/>
              <a:t>στην</a:t>
            </a:r>
            <a:r>
              <a:rPr lang="en-US" sz="2200" dirty="0"/>
              <a:t> π</a:t>
            </a:r>
            <a:r>
              <a:rPr lang="en-US" sz="2200" dirty="0" err="1"/>
              <a:t>όλη</a:t>
            </a:r>
            <a:r>
              <a:rPr lang="en-US" sz="2200" dirty="0"/>
              <a:t> (</a:t>
            </a:r>
            <a:r>
              <a:rPr lang="en-US" sz="2200" dirty="0" smtClean="0"/>
              <a:t>σελ.2</a:t>
            </a:r>
            <a:r>
              <a:rPr lang="el-GR" sz="2200" dirty="0" smtClean="0"/>
              <a:t> </a:t>
            </a:r>
            <a:r>
              <a:rPr lang="en-US" sz="2200" dirty="0" smtClean="0"/>
              <a:t>9</a:t>
            </a:r>
            <a:r>
              <a:rPr lang="en-US" sz="2200" dirty="0"/>
              <a:t>) π</a:t>
            </a:r>
            <a:r>
              <a:rPr lang="en-US" sz="2200" dirty="0" err="1"/>
              <a:t>ου</a:t>
            </a:r>
            <a:r>
              <a:rPr lang="en-US" sz="2200" dirty="0"/>
              <a:t> </a:t>
            </a:r>
            <a:r>
              <a:rPr lang="en-US" sz="2200" dirty="0" err="1"/>
              <a:t>τον</a:t>
            </a:r>
            <a:r>
              <a:rPr lang="en-US" sz="2200" dirty="0"/>
              <a:t> </a:t>
            </a:r>
            <a:r>
              <a:rPr lang="en-US" sz="2200" dirty="0" err="1"/>
              <a:t>έχουν</a:t>
            </a:r>
            <a:r>
              <a:rPr lang="en-US" sz="2200" dirty="0"/>
              <a:t> απ</a:t>
            </a:r>
            <a:r>
              <a:rPr lang="en-US" sz="2200" dirty="0" err="1"/>
              <a:t>ομονώσει</a:t>
            </a:r>
            <a:r>
              <a:rPr lang="en-US" sz="2200" dirty="0"/>
              <a:t> </a:t>
            </a:r>
            <a:r>
              <a:rPr lang="en-US" sz="2200" dirty="0" err="1"/>
              <a:t>κάνοντάς</a:t>
            </a:r>
            <a:r>
              <a:rPr lang="en-US" sz="2200" dirty="0"/>
              <a:t> </a:t>
            </a:r>
            <a:r>
              <a:rPr lang="en-US" sz="2200" dirty="0" err="1"/>
              <a:t>τον</a:t>
            </a:r>
            <a:r>
              <a:rPr lang="en-US" sz="2200" dirty="0"/>
              <a:t> να </a:t>
            </a:r>
            <a:r>
              <a:rPr lang="en-US" sz="2200" dirty="0" err="1"/>
              <a:t>νιώθει</a:t>
            </a:r>
            <a:r>
              <a:rPr lang="en-US" sz="2200" dirty="0"/>
              <a:t> </a:t>
            </a:r>
            <a:r>
              <a:rPr lang="en-US" sz="2200" b="1" dirty="0" err="1"/>
              <a:t>ξένος</a:t>
            </a:r>
            <a:r>
              <a:rPr lang="en-US" sz="2200" dirty="0"/>
              <a:t>. </a:t>
            </a:r>
            <a:r>
              <a:rPr lang="en-US" sz="2200" dirty="0" err="1"/>
              <a:t>Θεωρεί</a:t>
            </a:r>
            <a:r>
              <a:rPr lang="en-US" sz="2200" dirty="0"/>
              <a:t> </a:t>
            </a:r>
            <a:r>
              <a:rPr lang="en-US" sz="2200" dirty="0" err="1"/>
              <a:t>ότι</a:t>
            </a:r>
            <a:r>
              <a:rPr lang="en-US" sz="2200" dirty="0"/>
              <a:t> β</a:t>
            </a:r>
            <a:r>
              <a:rPr lang="en-US" sz="2200" dirty="0" err="1"/>
              <a:t>ρίσκετ</a:t>
            </a:r>
            <a:r>
              <a:rPr lang="en-US" sz="2200" dirty="0"/>
              <a:t>αι σε απόσταση από τον περιβάλλοντα χώρο. </a:t>
            </a:r>
            <a:r>
              <a:rPr lang="en-US" sz="2200" dirty="0" err="1"/>
              <a:t>Πρόκειτ</a:t>
            </a:r>
            <a:r>
              <a:rPr lang="en-US" sz="2200" dirty="0"/>
              <a:t>αι για </a:t>
            </a:r>
            <a:r>
              <a:rPr lang="el-GR" sz="2200" dirty="0"/>
              <a:t>την</a:t>
            </a:r>
            <a:r>
              <a:rPr lang="en-US" sz="2200" dirty="0"/>
              <a:t> κυριολεκτική εξορία ενός ξένου</a:t>
            </a:r>
            <a:r>
              <a:rPr lang="el-GR" sz="2200" dirty="0"/>
              <a:t> στην Ιερουσαλήμ</a:t>
            </a:r>
            <a:r>
              <a:rPr lang="en-US" sz="2200" dirty="0"/>
              <a:t> και συγχρόνως για μια πνευματική </a:t>
            </a:r>
            <a:r>
              <a:rPr lang="en-US" sz="2200" dirty="0" smtClean="0"/>
              <a:t>εξορία</a:t>
            </a:r>
            <a:r>
              <a:rPr lang="en-US" sz="2200" dirty="0"/>
              <a:t>.</a:t>
            </a:r>
          </a:p>
          <a:p>
            <a:pPr>
              <a:lnSpc>
                <a:spcPct val="90000"/>
              </a:lnSpc>
              <a:buFont typeface="Wingdings 3" charset="2"/>
              <a:buChar char=""/>
            </a:pPr>
            <a:endParaRPr lang="en-US" sz="2200" dirty="0"/>
          </a:p>
        </p:txBody>
      </p:sp>
    </p:spTree>
    <p:extLst>
      <p:ext uri="{BB962C8B-B14F-4D97-AF65-F5344CB8AC3E}">
        <p14:creationId xmlns:p14="http://schemas.microsoft.com/office/powerpoint/2010/main" val="408816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F7FECAC-75F8-4690-A55E-3B20090E9597}"/>
              </a:ext>
            </a:extLst>
          </p:cNvPr>
          <p:cNvSpPr>
            <a:spLocks noGrp="1"/>
          </p:cNvSpPr>
          <p:nvPr>
            <p:ph idx="1"/>
          </p:nvPr>
        </p:nvSpPr>
        <p:spPr>
          <a:xfrm>
            <a:off x="3528010" y="257462"/>
            <a:ext cx="6636408" cy="6343076"/>
          </a:xfrm>
        </p:spPr>
        <p:txBody>
          <a:bodyPr>
            <a:normAutofit/>
          </a:bodyPr>
          <a:lstStyle/>
          <a:p>
            <a:pPr lvl="0">
              <a:lnSpc>
                <a:spcPct val="90000"/>
              </a:lnSpc>
              <a:buClr>
                <a:srgbClr val="5FCBEF"/>
              </a:buClr>
            </a:pPr>
            <a:endParaRPr lang="el-GR" sz="2200" dirty="0">
              <a:solidFill>
                <a:prstClr val="black">
                  <a:lumMod val="75000"/>
                  <a:lumOff val="25000"/>
                </a:prstClr>
              </a:solidFill>
            </a:endParaRPr>
          </a:p>
          <a:p>
            <a:pPr lvl="0">
              <a:lnSpc>
                <a:spcPct val="90000"/>
              </a:lnSpc>
              <a:buClr>
                <a:srgbClr val="5FCBEF"/>
              </a:buClr>
            </a:pPr>
            <a:r>
              <a:rPr lang="en-US" sz="2200" dirty="0">
                <a:solidFill>
                  <a:prstClr val="black">
                    <a:lumMod val="75000"/>
                    <a:lumOff val="25000"/>
                  </a:prstClr>
                </a:solidFill>
              </a:rPr>
              <a:t>Η α</a:t>
            </a:r>
            <a:r>
              <a:rPr lang="en-US" sz="2200" dirty="0" err="1">
                <a:solidFill>
                  <a:prstClr val="black">
                    <a:lumMod val="75000"/>
                    <a:lumOff val="25000"/>
                  </a:prstClr>
                </a:solidFill>
              </a:rPr>
              <a:t>κυ</a:t>
            </a:r>
            <a:r>
              <a:rPr lang="en-US" sz="2200" dirty="0">
                <a:solidFill>
                  <a:prstClr val="black">
                    <a:lumMod val="75000"/>
                    <a:lumOff val="25000"/>
                  </a:prstClr>
                </a:solidFill>
              </a:rPr>
              <a:t>βέρνητη Ιερουσαλήμ </a:t>
            </a:r>
            <a:r>
              <a:rPr lang="en-US" sz="2200" b="1" dirty="0">
                <a:solidFill>
                  <a:prstClr val="black">
                    <a:lumMod val="75000"/>
                    <a:lumOff val="25000"/>
                  </a:prstClr>
                </a:solidFill>
              </a:rPr>
              <a:t>κυβερνιέται</a:t>
            </a:r>
            <a:r>
              <a:rPr lang="en-US" sz="2200" dirty="0">
                <a:solidFill>
                  <a:prstClr val="black">
                    <a:lumMod val="75000"/>
                    <a:lumOff val="25000"/>
                  </a:prstClr>
                </a:solidFill>
              </a:rPr>
              <a:t> από «χίλιες μυστικές εξουσίες» (σελ.</a:t>
            </a:r>
            <a:r>
              <a:rPr lang="el-GR" sz="2200" dirty="0">
                <a:solidFill>
                  <a:prstClr val="black">
                    <a:lumMod val="75000"/>
                    <a:lumOff val="25000"/>
                  </a:prstClr>
                </a:solidFill>
              </a:rPr>
              <a:t> </a:t>
            </a:r>
            <a:r>
              <a:rPr lang="en-US" sz="2200" dirty="0">
                <a:solidFill>
                  <a:prstClr val="black">
                    <a:lumMod val="75000"/>
                    <a:lumOff val="25000"/>
                  </a:prstClr>
                </a:solidFill>
              </a:rPr>
              <a:t>69). </a:t>
            </a:r>
            <a:r>
              <a:rPr lang="en-US" sz="2200" dirty="0" err="1">
                <a:solidFill>
                  <a:prstClr val="black">
                    <a:lumMod val="75000"/>
                    <a:lumOff val="25000"/>
                  </a:prstClr>
                </a:solidFill>
              </a:rPr>
              <a:t>Έτσι</a:t>
            </a:r>
            <a:r>
              <a:rPr lang="en-US" sz="2200" dirty="0">
                <a:solidFill>
                  <a:prstClr val="black">
                    <a:lumMod val="75000"/>
                    <a:lumOff val="25000"/>
                  </a:prstClr>
                </a:solidFill>
              </a:rPr>
              <a:t> και ο α</a:t>
            </a:r>
            <a:r>
              <a:rPr lang="en-US" sz="2200" dirty="0" err="1">
                <a:solidFill>
                  <a:prstClr val="black">
                    <a:lumMod val="75000"/>
                    <a:lumOff val="25000"/>
                  </a:prstClr>
                </a:solidFill>
              </a:rPr>
              <a:t>νυ</a:t>
            </a:r>
            <a:r>
              <a:rPr lang="en-US" sz="2200" dirty="0">
                <a:solidFill>
                  <a:prstClr val="black">
                    <a:lumMod val="75000"/>
                    <a:lumOff val="25000"/>
                  </a:prstClr>
                </a:solidFill>
              </a:rPr>
              <a:t>πότακτος Μάνος υποτάσσεται για ένα διάστημα στον έρωτα του για την Έμμη και συγχρόνως η ζωή του αποτελεί και ένα παιχνίδι για τα μέλη της Λέσχης. </a:t>
            </a:r>
            <a:r>
              <a:rPr lang="en-US" sz="2200" dirty="0" err="1">
                <a:solidFill>
                  <a:prstClr val="black">
                    <a:lumMod val="75000"/>
                    <a:lumOff val="25000"/>
                  </a:prstClr>
                </a:solidFill>
              </a:rPr>
              <a:t>Αν</a:t>
            </a:r>
            <a:r>
              <a:rPr lang="en-US" sz="2200" dirty="0">
                <a:solidFill>
                  <a:prstClr val="black">
                    <a:lumMod val="75000"/>
                    <a:lumOff val="25000"/>
                  </a:prstClr>
                </a:solidFill>
              </a:rPr>
              <a:t>αρωτιέται, μάλιστα, και ο ίδιος τελικά για αυτές τις δυνάμεις που εξουσιάζουν τα πάντα (σελ.</a:t>
            </a:r>
            <a:r>
              <a:rPr lang="el-GR" sz="2200" dirty="0">
                <a:solidFill>
                  <a:prstClr val="black">
                    <a:lumMod val="75000"/>
                    <a:lumOff val="25000"/>
                  </a:prstClr>
                </a:solidFill>
              </a:rPr>
              <a:t> </a:t>
            </a:r>
            <a:r>
              <a:rPr lang="en-US" sz="2200" dirty="0">
                <a:solidFill>
                  <a:prstClr val="black">
                    <a:lumMod val="75000"/>
                    <a:lumOff val="25000"/>
                  </a:prstClr>
                </a:solidFill>
              </a:rPr>
              <a:t>236).</a:t>
            </a:r>
            <a:r>
              <a:rPr lang="el-GR" sz="2200" dirty="0">
                <a:solidFill>
                  <a:prstClr val="black">
                    <a:lumMod val="75000"/>
                    <a:lumOff val="25000"/>
                  </a:prstClr>
                </a:solidFill>
              </a:rPr>
              <a:t> </a:t>
            </a:r>
            <a:r>
              <a:rPr lang="en-US" sz="2200" dirty="0" err="1">
                <a:solidFill>
                  <a:prstClr val="black">
                    <a:lumMod val="75000"/>
                    <a:lumOff val="25000"/>
                  </a:prstClr>
                </a:solidFill>
              </a:rPr>
              <a:t>Αλλά</a:t>
            </a:r>
            <a:r>
              <a:rPr lang="en-US" sz="2200" dirty="0">
                <a:solidFill>
                  <a:prstClr val="black">
                    <a:lumMod val="75000"/>
                    <a:lumOff val="25000"/>
                  </a:prstClr>
                </a:solidFill>
              </a:rPr>
              <a:t> και η Έμμη υποτάσσεται στην σωματική της επιθυμία η οποία, όμως, εντάσσεται σε ένα πολιτικό πλαίσιο.</a:t>
            </a:r>
            <a:r>
              <a:rPr lang="el-GR" sz="2200" dirty="0">
                <a:solidFill>
                  <a:prstClr val="black">
                    <a:lumMod val="75000"/>
                    <a:lumOff val="25000"/>
                  </a:prstClr>
                </a:solidFill>
              </a:rPr>
              <a:t> </a:t>
            </a:r>
            <a:r>
              <a:rPr lang="en-US" sz="2200" dirty="0" err="1">
                <a:solidFill>
                  <a:prstClr val="black">
                    <a:lumMod val="75000"/>
                    <a:lumOff val="25000"/>
                  </a:prstClr>
                </a:solidFill>
              </a:rPr>
              <a:t>Όλ</a:t>
            </a:r>
            <a:r>
              <a:rPr lang="en-US" sz="2200" dirty="0">
                <a:solidFill>
                  <a:prstClr val="black">
                    <a:lumMod val="75000"/>
                    <a:lumOff val="25000"/>
                  </a:prstClr>
                </a:solidFill>
              </a:rPr>
              <a:t>α καθορίζονται από </a:t>
            </a:r>
            <a:r>
              <a:rPr lang="en-US" sz="2200" dirty="0" smtClean="0">
                <a:solidFill>
                  <a:prstClr val="black">
                    <a:lumMod val="75000"/>
                    <a:lumOff val="25000"/>
                  </a:prstClr>
                </a:solidFill>
              </a:rPr>
              <a:t>τη </a:t>
            </a:r>
            <a:r>
              <a:rPr lang="en-US" sz="2200" b="1" dirty="0">
                <a:solidFill>
                  <a:prstClr val="black">
                    <a:lumMod val="75000"/>
                    <a:lumOff val="25000"/>
                  </a:prstClr>
                </a:solidFill>
              </a:rPr>
              <a:t>δύναμη της </a:t>
            </a:r>
            <a:r>
              <a:rPr lang="el-GR" sz="2200" b="1" dirty="0" smtClean="0">
                <a:solidFill>
                  <a:prstClr val="black">
                    <a:lumMod val="75000"/>
                    <a:lumOff val="25000"/>
                  </a:prstClr>
                </a:solidFill>
              </a:rPr>
              <a:t>Ι</a:t>
            </a:r>
            <a:r>
              <a:rPr lang="en-US" sz="2200" b="1" dirty="0" err="1" smtClean="0">
                <a:solidFill>
                  <a:prstClr val="black">
                    <a:lumMod val="75000"/>
                    <a:lumOff val="25000"/>
                  </a:prstClr>
                </a:solidFill>
              </a:rPr>
              <a:t>στορί</a:t>
            </a:r>
            <a:r>
              <a:rPr lang="en-US" sz="2200" b="1" dirty="0" smtClean="0">
                <a:solidFill>
                  <a:prstClr val="black">
                    <a:lumMod val="75000"/>
                    <a:lumOff val="25000"/>
                  </a:prstClr>
                </a:solidFill>
              </a:rPr>
              <a:t>ας</a:t>
            </a:r>
            <a:r>
              <a:rPr lang="en-US" sz="2200" dirty="0">
                <a:solidFill>
                  <a:prstClr val="black">
                    <a:lumMod val="75000"/>
                    <a:lumOff val="25000"/>
                  </a:prstClr>
                </a:solidFill>
              </a:rPr>
              <a:t>. Όπ</a:t>
            </a:r>
            <a:r>
              <a:rPr lang="en-US" sz="2200" dirty="0" err="1">
                <a:solidFill>
                  <a:prstClr val="black">
                    <a:lumMod val="75000"/>
                    <a:lumOff val="25000"/>
                  </a:prstClr>
                </a:solidFill>
              </a:rPr>
              <a:t>ως</a:t>
            </a:r>
            <a:r>
              <a:rPr lang="en-US" sz="2200" dirty="0">
                <a:solidFill>
                  <a:prstClr val="black">
                    <a:lumMod val="75000"/>
                    <a:lumOff val="25000"/>
                  </a:prstClr>
                </a:solidFill>
              </a:rPr>
              <a:t> φα</a:t>
            </a:r>
            <a:r>
              <a:rPr lang="en-US" sz="2200" dirty="0" err="1">
                <a:solidFill>
                  <a:prstClr val="black">
                    <a:lumMod val="75000"/>
                    <a:lumOff val="25000"/>
                  </a:prstClr>
                </a:solidFill>
              </a:rPr>
              <a:t>ίνετ</a:t>
            </a:r>
            <a:r>
              <a:rPr lang="en-US" sz="2200" dirty="0">
                <a:solidFill>
                  <a:prstClr val="black">
                    <a:lumMod val="75000"/>
                    <a:lumOff val="25000"/>
                  </a:prstClr>
                </a:solidFill>
              </a:rPr>
              <a:t>αι αυτή είναι η πιο ισχυρή δύναμη.</a:t>
            </a:r>
            <a:endParaRPr lang="el-GR" sz="2200" dirty="0">
              <a:solidFill>
                <a:prstClr val="black">
                  <a:lumMod val="75000"/>
                  <a:lumOff val="25000"/>
                </a:prstClr>
              </a:solidFill>
            </a:endParaRPr>
          </a:p>
          <a:p>
            <a:endParaRPr lang="el-GR" dirty="0"/>
          </a:p>
        </p:txBody>
      </p:sp>
      <p:pic>
        <p:nvPicPr>
          <p:cNvPr id="5" name="Θέση περιεχομένου 5" descr="Εικόνα που περιέχει υπαίθριος, κτίριο, βάρκα, νερό&#10;&#10;Περιγραφή που δημιουργήθηκε αυτόματα">
            <a:extLst>
              <a:ext uri="{FF2B5EF4-FFF2-40B4-BE49-F238E27FC236}">
                <a16:creationId xmlns:a16="http://schemas.microsoft.com/office/drawing/2014/main" xmlns="" id="{B1D0C890-17DB-4A4F-9C0E-C960FE688D2E}"/>
              </a:ext>
            </a:extLst>
          </p:cNvPr>
          <p:cNvPicPr>
            <a:picLocks noChangeAspect="1"/>
          </p:cNvPicPr>
          <p:nvPr/>
        </p:nvPicPr>
        <p:blipFill rotWithShape="1">
          <a:blip r:embed="rId2"/>
          <a:srcRect l="21699" r="24016" b="-1"/>
          <a:stretch/>
        </p:blipFill>
        <p:spPr>
          <a:xfrm>
            <a:off x="0" y="2263721"/>
            <a:ext cx="3722358" cy="4594279"/>
          </a:xfrm>
          <a:prstGeom prst="rect">
            <a:avLst/>
          </a:prstGeom>
        </p:spPr>
      </p:pic>
      <p:sp>
        <p:nvSpPr>
          <p:cNvPr id="6" name="TextBox 5">
            <a:extLst>
              <a:ext uri="{FF2B5EF4-FFF2-40B4-BE49-F238E27FC236}">
                <a16:creationId xmlns:a16="http://schemas.microsoft.com/office/drawing/2014/main" xmlns="" id="{00DB87D7-33D1-4D94-BA87-C143009CE6FE}"/>
              </a:ext>
            </a:extLst>
          </p:cNvPr>
          <p:cNvSpPr txBox="1"/>
          <p:nvPr/>
        </p:nvSpPr>
        <p:spPr>
          <a:xfrm>
            <a:off x="3722358" y="4984711"/>
            <a:ext cx="4890052" cy="1615827"/>
          </a:xfrm>
          <a:prstGeom prst="rect">
            <a:avLst/>
          </a:prstGeom>
          <a:noFill/>
        </p:spPr>
        <p:txBody>
          <a:bodyPr wrap="square" rtlCol="0">
            <a:spAutoFit/>
          </a:bodyPr>
          <a:lstStyle/>
          <a:p>
            <a:pPr marL="342900" marR="0" lvl="0" indent="-342900" algn="l" defTabSz="457200" rtl="0" eaLnBrk="1" fontAlgn="auto" latinLnBrk="0" hangingPunct="1">
              <a:lnSpc>
                <a:spcPct val="90000"/>
              </a:lnSpc>
              <a:spcBef>
                <a:spcPts val="1000"/>
              </a:spcBef>
              <a:spcAft>
                <a:spcPts val="0"/>
              </a:spcAft>
              <a:buClr>
                <a:srgbClr val="5FCBEF"/>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Ιερουσ</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αλήμ φανερώνει </a:t>
            </a:r>
            <a:r>
              <a:rPr kumimoji="0" lang="en-US" sz="2200" b="1"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«τη γυμνή αλήθεια» </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στους κατοίκους της (σελ</a:t>
            </a:r>
            <a:r>
              <a:rPr kumimoji="0" lang="en-US" sz="2200" b="0"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rPr>
              <a:t>.</a:t>
            </a:r>
            <a:r>
              <a:rPr kumimoji="0" lang="el-GR" sz="2200" b="0"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rPr>
              <a:t> </a:t>
            </a:r>
            <a:r>
              <a:rPr kumimoji="0" lang="en-US" sz="2200" b="0"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rPr>
              <a:t>71</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).Έτσι, φανερώνει και αλήθειες στον Μάνο για τον Αδάμ και εν γένει για την ζωή του.</a:t>
            </a:r>
          </a:p>
        </p:txBody>
      </p:sp>
    </p:spTree>
    <p:extLst>
      <p:ext uri="{BB962C8B-B14F-4D97-AF65-F5344CB8AC3E}">
        <p14:creationId xmlns:p14="http://schemas.microsoft.com/office/powerpoint/2010/main" val="3568394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60C6473D-5C8E-49B5-A9F7-77036F73ED7D}"/>
              </a:ext>
            </a:extLst>
          </p:cNvPr>
          <p:cNvSpPr>
            <a:spLocks noGrp="1"/>
          </p:cNvSpPr>
          <p:nvPr>
            <p:ph idx="1"/>
          </p:nvPr>
        </p:nvSpPr>
        <p:spPr>
          <a:xfrm>
            <a:off x="834887" y="391513"/>
            <a:ext cx="8596668" cy="2020218"/>
          </a:xfrm>
        </p:spPr>
        <p:txBody>
          <a:bodyPr>
            <a:normAutofit fontScale="92500" lnSpcReduction="10000"/>
          </a:bodyPr>
          <a:lstStyle/>
          <a:p>
            <a:pPr marL="0" lvl="0" indent="0">
              <a:buClr>
                <a:prstClr val="black">
                  <a:lumMod val="95000"/>
                  <a:lumOff val="5000"/>
                </a:prstClr>
              </a:buClr>
              <a:buNone/>
            </a:pPr>
            <a:r>
              <a:rPr lang="el-GR" sz="2200" dirty="0">
                <a:solidFill>
                  <a:srgbClr val="2670A0"/>
                </a:solidFill>
                <a:latin typeface="Trebuchet MS" panose="020B0603020202020204" pitchFamily="34" charset="0"/>
                <a:cs typeface="Times New Roman" panose="02020603050405020304" pitchFamily="18" charset="0"/>
              </a:rPr>
              <a:t>α) Αρνητική οπτική της απομόνωσής του:</a:t>
            </a:r>
          </a:p>
          <a:p>
            <a:pPr lvl="0">
              <a:buClr>
                <a:prstClr val="black">
                  <a:lumMod val="95000"/>
                  <a:lumOff val="5000"/>
                </a:prstClr>
              </a:buClr>
              <a:buFont typeface="Wingdings" panose="05000000000000000000" pitchFamily="2" charset="2"/>
              <a:buChar char="Ø"/>
            </a:pPr>
            <a:r>
              <a:rPr lang="el-GR" sz="2200" dirty="0">
                <a:solidFill>
                  <a:prstClr val="black">
                    <a:lumMod val="95000"/>
                    <a:lumOff val="5000"/>
                  </a:prstClr>
                </a:solidFill>
                <a:latin typeface="Trebuchet MS" panose="020B0603020202020204" pitchFamily="34" charset="0"/>
                <a:cs typeface="Times New Roman" panose="02020603050405020304" pitchFamily="18" charset="0"/>
              </a:rPr>
              <a:t>Θεωρεί ότι έχει </a:t>
            </a:r>
            <a:r>
              <a:rPr lang="el-GR" sz="2200" b="1" dirty="0">
                <a:solidFill>
                  <a:prstClr val="black">
                    <a:lumMod val="95000"/>
                    <a:lumOff val="5000"/>
                  </a:prstClr>
                </a:solidFill>
                <a:latin typeface="Trebuchet MS" panose="020B0603020202020204" pitchFamily="34" charset="0"/>
                <a:cs typeface="Times New Roman" panose="02020603050405020304" pitchFamily="18" charset="0"/>
              </a:rPr>
              <a:t>«στομώσει την ευαισθησία» </a:t>
            </a:r>
            <a:r>
              <a:rPr lang="el-GR" sz="2200" dirty="0">
                <a:solidFill>
                  <a:prstClr val="black">
                    <a:lumMod val="95000"/>
                    <a:lumOff val="5000"/>
                  </a:prstClr>
                </a:solidFill>
                <a:latin typeface="Trebuchet MS" panose="020B0603020202020204" pitchFamily="34" charset="0"/>
                <a:cs typeface="Times New Roman" panose="02020603050405020304" pitchFamily="18" charset="0"/>
              </a:rPr>
              <a:t>του (σελ</a:t>
            </a:r>
            <a:r>
              <a:rPr lang="el-GR" sz="2200" dirty="0" smtClean="0">
                <a:solidFill>
                  <a:prstClr val="black">
                    <a:lumMod val="95000"/>
                    <a:lumOff val="5000"/>
                  </a:prstClr>
                </a:solidFill>
                <a:latin typeface="Trebuchet MS" panose="020B0603020202020204" pitchFamily="34" charset="0"/>
                <a:cs typeface="Times New Roman" panose="02020603050405020304" pitchFamily="18" charset="0"/>
              </a:rPr>
              <a:t>. 24</a:t>
            </a:r>
            <a:r>
              <a:rPr lang="el-GR" sz="2200" dirty="0">
                <a:solidFill>
                  <a:prstClr val="black">
                    <a:lumMod val="95000"/>
                    <a:lumOff val="5000"/>
                  </a:prstClr>
                </a:solidFill>
                <a:latin typeface="Trebuchet MS" panose="020B0603020202020204" pitchFamily="34" charset="0"/>
                <a:cs typeface="Times New Roman" panose="02020603050405020304" pitchFamily="18" charset="0"/>
              </a:rPr>
              <a:t>).</a:t>
            </a:r>
          </a:p>
          <a:p>
            <a:pPr>
              <a:buClr>
                <a:prstClr val="black">
                  <a:lumMod val="95000"/>
                  <a:lumOff val="5000"/>
                </a:prstClr>
              </a:buClr>
              <a:buFont typeface="Wingdings" panose="05000000000000000000" pitchFamily="2" charset="2"/>
              <a:buChar char="Ø"/>
            </a:pPr>
            <a:r>
              <a:rPr lang="el-GR" sz="2200" dirty="0">
                <a:solidFill>
                  <a:prstClr val="black">
                    <a:lumMod val="95000"/>
                    <a:lumOff val="5000"/>
                  </a:prstClr>
                </a:solidFill>
                <a:latin typeface="Trebuchet MS" panose="020B0603020202020204" pitchFamily="34" charset="0"/>
                <a:cs typeface="Times New Roman" panose="02020603050405020304" pitchFamily="18" charset="0"/>
              </a:rPr>
              <a:t>Αποδίδει </a:t>
            </a:r>
            <a:r>
              <a:rPr lang="el-GR" sz="2200" b="1" dirty="0">
                <a:solidFill>
                  <a:prstClr val="black">
                    <a:lumMod val="95000"/>
                    <a:lumOff val="5000"/>
                  </a:prstClr>
                </a:solidFill>
                <a:latin typeface="Trebuchet MS" panose="020B0603020202020204" pitchFamily="34" charset="0"/>
                <a:cs typeface="Times New Roman" panose="02020603050405020304" pitchFamily="18" charset="0"/>
              </a:rPr>
              <a:t>«το πελάγωμά» </a:t>
            </a:r>
            <a:r>
              <a:rPr lang="el-GR" sz="2200" dirty="0">
                <a:solidFill>
                  <a:prstClr val="black">
                    <a:lumMod val="95000"/>
                    <a:lumOff val="5000"/>
                  </a:prstClr>
                </a:solidFill>
                <a:latin typeface="Trebuchet MS" panose="020B0603020202020204" pitchFamily="34" charset="0"/>
                <a:cs typeface="Times New Roman" panose="02020603050405020304" pitchFamily="18" charset="0"/>
              </a:rPr>
              <a:t>του στην απομόνωση και την απομάκρυνσή του από το Κόμμα (σελ</a:t>
            </a:r>
            <a:r>
              <a:rPr lang="el-GR" sz="2200" dirty="0" smtClean="0">
                <a:solidFill>
                  <a:prstClr val="black">
                    <a:lumMod val="95000"/>
                    <a:lumOff val="5000"/>
                  </a:prstClr>
                </a:solidFill>
                <a:latin typeface="Trebuchet MS" panose="020B0603020202020204" pitchFamily="34" charset="0"/>
                <a:cs typeface="Times New Roman" panose="02020603050405020304" pitchFamily="18" charset="0"/>
              </a:rPr>
              <a:t>. 28-29). Νιώθει </a:t>
            </a:r>
            <a:r>
              <a:rPr lang="el-GR" sz="2200" dirty="0">
                <a:solidFill>
                  <a:prstClr val="black">
                    <a:lumMod val="95000"/>
                    <a:lumOff val="5000"/>
                  </a:prstClr>
                </a:solidFill>
                <a:latin typeface="Trebuchet MS" panose="020B0603020202020204" pitchFamily="34" charset="0"/>
                <a:cs typeface="Times New Roman" panose="02020603050405020304" pitchFamily="18" charset="0"/>
              </a:rPr>
              <a:t>σαν </a:t>
            </a:r>
            <a:r>
              <a:rPr lang="en-US" sz="2000" dirty="0"/>
              <a:t>να </a:t>
            </a:r>
            <a:r>
              <a:rPr lang="en-US" sz="2000" dirty="0" err="1"/>
              <a:t>έχει</a:t>
            </a:r>
            <a:r>
              <a:rPr lang="en-US" sz="2000" dirty="0"/>
              <a:t> </a:t>
            </a:r>
            <a:r>
              <a:rPr lang="en-US" sz="2000" b="1" dirty="0"/>
              <a:t>«</a:t>
            </a:r>
            <a:r>
              <a:rPr lang="en-US" sz="2000" b="1" dirty="0" err="1"/>
              <a:t>δύο</a:t>
            </a:r>
            <a:r>
              <a:rPr lang="en-US" sz="2000" b="1" dirty="0"/>
              <a:t> και </a:t>
            </a:r>
            <a:r>
              <a:rPr lang="en-US" sz="2000" b="1" dirty="0" err="1"/>
              <a:t>τρεις</a:t>
            </a:r>
            <a:r>
              <a:rPr lang="en-US" sz="2000" b="1" dirty="0"/>
              <a:t> </a:t>
            </a:r>
            <a:r>
              <a:rPr lang="en-US" sz="2000" b="1" dirty="0" err="1"/>
              <a:t>γύ</a:t>
            </a:r>
            <a:r>
              <a:rPr lang="en-US" sz="2000" b="1" dirty="0"/>
              <a:t>πες να του τρώνε το συκώτι» </a:t>
            </a:r>
            <a:r>
              <a:rPr lang="en-US" sz="2000" dirty="0"/>
              <a:t>(σελ.108</a:t>
            </a:r>
            <a:r>
              <a:rPr lang="en-US" sz="2000" dirty="0" smtClean="0"/>
              <a:t>).</a:t>
            </a:r>
            <a:r>
              <a:rPr lang="el-GR" sz="2000" dirty="0" smtClean="0"/>
              <a:t>  Μέχρι </a:t>
            </a:r>
            <a:r>
              <a:rPr lang="el-GR" sz="2000" dirty="0"/>
              <a:t>τώρα το κόμμα και η ιδεολογία του του εξασφάλιζαν την σιγουριά του </a:t>
            </a:r>
            <a:r>
              <a:rPr lang="el-GR" sz="2000" b="1" dirty="0"/>
              <a:t>«</a:t>
            </a:r>
            <a:r>
              <a:rPr lang="el-GR" sz="2000" b="1" dirty="0" err="1"/>
              <a:t>ανήκειν</a:t>
            </a:r>
            <a:r>
              <a:rPr lang="el-GR" sz="2000" b="1" dirty="0"/>
              <a:t>».</a:t>
            </a:r>
            <a:endParaRPr lang="en-US" sz="2000" b="1" dirty="0"/>
          </a:p>
          <a:p>
            <a:pPr lvl="0">
              <a:buClr>
                <a:prstClr val="black">
                  <a:lumMod val="95000"/>
                  <a:lumOff val="5000"/>
                </a:prstClr>
              </a:buClr>
              <a:buFont typeface="Wingdings" panose="05000000000000000000" pitchFamily="2" charset="2"/>
              <a:buChar char="Ø"/>
            </a:pPr>
            <a:endParaRPr lang="el-GR" sz="2200" dirty="0">
              <a:solidFill>
                <a:prstClr val="black">
                  <a:lumMod val="95000"/>
                  <a:lumOff val="5000"/>
                </a:prstClr>
              </a:solidFill>
              <a:latin typeface="Trebuchet MS" panose="020B0603020202020204" pitchFamily="34" charset="0"/>
              <a:cs typeface="Times New Roman" panose="02020603050405020304" pitchFamily="18" charset="0"/>
            </a:endParaRPr>
          </a:p>
          <a:p>
            <a:pPr marL="0" indent="0">
              <a:buNone/>
            </a:pPr>
            <a:endParaRPr lang="el-GR" dirty="0"/>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xmlns="" id="{A83E45C2-BA07-451E-8A57-42BA87BC9B0B}"/>
              </a:ext>
            </a:extLst>
          </p:cNvPr>
          <p:cNvSpPr txBox="1"/>
          <p:nvPr/>
        </p:nvSpPr>
        <p:spPr>
          <a:xfrm>
            <a:off x="993912" y="-18391"/>
            <a:ext cx="1124924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b="1" i="0" u="none" strike="noStrike" kern="1200" cap="none" spc="0" normalizeH="0" baseline="0" noProof="0" dirty="0" smtClean="0">
                <a:ln>
                  <a:noFill/>
                </a:ln>
                <a:solidFill>
                  <a:srgbClr val="2670A0"/>
                </a:solidFill>
                <a:effectLst/>
                <a:uLnTx/>
                <a:uFillTx/>
                <a:latin typeface="Trebuchet MS" panose="020B0603020202020204" pitchFamily="34" charset="0"/>
                <a:ea typeface="+mn-ea"/>
                <a:cs typeface="Times New Roman" panose="02020603050405020304" pitchFamily="18" charset="0"/>
              </a:rPr>
              <a:t>2) Η </a:t>
            </a:r>
            <a:r>
              <a:rPr kumimoji="0" lang="el-GR" b="1" i="0" u="none" strike="noStrike" kern="1200" cap="none" spc="0" normalizeH="0" baseline="0" noProof="0" dirty="0">
                <a:ln>
                  <a:noFill/>
                </a:ln>
                <a:solidFill>
                  <a:srgbClr val="2670A0"/>
                </a:solidFill>
                <a:effectLst/>
                <a:uLnTx/>
                <a:uFillTx/>
                <a:latin typeface="Trebuchet MS" panose="020B0603020202020204" pitchFamily="34" charset="0"/>
                <a:ea typeface="+mn-ea"/>
                <a:cs typeface="Times New Roman" panose="02020603050405020304" pitchFamily="18" charset="0"/>
              </a:rPr>
              <a:t>μοναξιά και η απομόνωση </a:t>
            </a:r>
            <a:r>
              <a:rPr kumimoji="0" lang="el-GR" b="1" i="0" u="none" strike="noStrike" kern="1200" cap="none" spc="0" normalizeH="0" baseline="0" noProof="0" dirty="0" smtClean="0">
                <a:ln>
                  <a:noFill/>
                </a:ln>
                <a:solidFill>
                  <a:srgbClr val="2670A0"/>
                </a:solidFill>
                <a:effectLst/>
                <a:uLnTx/>
                <a:uFillTx/>
                <a:latin typeface="Trebuchet MS" panose="020B0603020202020204" pitchFamily="34" charset="0"/>
                <a:ea typeface="+mn-ea"/>
                <a:cs typeface="Times New Roman" panose="02020603050405020304" pitchFamily="18" charset="0"/>
              </a:rPr>
              <a:t>καθορίζουν τον Μάνο τόσο σε </a:t>
            </a:r>
            <a:r>
              <a:rPr kumimoji="0" lang="el-GR" b="1" i="0" u="none" strike="noStrike" kern="1200" cap="none" spc="0" normalizeH="0" baseline="0" noProof="0" dirty="0">
                <a:ln>
                  <a:noFill/>
                </a:ln>
                <a:solidFill>
                  <a:srgbClr val="2670A0"/>
                </a:solidFill>
                <a:effectLst/>
                <a:uLnTx/>
                <a:uFillTx/>
                <a:latin typeface="Trebuchet MS" panose="020B0603020202020204" pitchFamily="34" charset="0"/>
                <a:ea typeface="+mn-ea"/>
                <a:cs typeface="Times New Roman" panose="02020603050405020304" pitchFamily="18" charset="0"/>
              </a:rPr>
              <a:t>επίπεδο πράξης </a:t>
            </a:r>
            <a:r>
              <a:rPr kumimoji="0" lang="el-GR" b="1" i="0" u="none" strike="noStrike" kern="1200" cap="none" spc="0" normalizeH="0" baseline="0" noProof="0" dirty="0" smtClean="0">
                <a:ln>
                  <a:noFill/>
                </a:ln>
                <a:solidFill>
                  <a:srgbClr val="2670A0"/>
                </a:solidFill>
                <a:effectLst/>
                <a:uLnTx/>
                <a:uFillTx/>
                <a:latin typeface="Trebuchet MS" panose="020B0603020202020204" pitchFamily="34" charset="0"/>
                <a:ea typeface="+mn-ea"/>
                <a:cs typeface="Times New Roman" panose="02020603050405020304" pitchFamily="18" charset="0"/>
              </a:rPr>
              <a:t>όσο και πνεύματος</a:t>
            </a:r>
            <a:endParaRPr kumimoji="0" lang="el-GR" sz="23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xmlns="" id="{3C5EA26D-8222-4FB7-BEB8-A7E370C07719}"/>
              </a:ext>
            </a:extLst>
          </p:cNvPr>
          <p:cNvSpPr txBox="1"/>
          <p:nvPr/>
        </p:nvSpPr>
        <p:spPr>
          <a:xfrm>
            <a:off x="524545" y="2270011"/>
            <a:ext cx="10363200"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prstClr val="black">
                  <a:lumMod val="95000"/>
                  <a:lumOff val="5000"/>
                </a:prstClr>
              </a:buClr>
              <a:buSzPct val="80000"/>
              <a:buFontTx/>
              <a:buNone/>
              <a:tabLst/>
              <a:defRPr/>
            </a:pPr>
            <a:r>
              <a:rPr kumimoji="0" lang="el-GR" sz="2200" b="0" i="0" u="none" strike="noStrike" kern="1200" cap="none" spc="0" normalizeH="0" baseline="0" noProof="0" dirty="0">
                <a:ln>
                  <a:noFill/>
                </a:ln>
                <a:solidFill>
                  <a:srgbClr val="2670A0"/>
                </a:solidFill>
                <a:effectLst/>
                <a:uLnTx/>
                <a:uFillTx/>
                <a:latin typeface="Trebuchet MS" panose="020B0603020202020204" pitchFamily="34" charset="0"/>
                <a:ea typeface="+mn-ea"/>
                <a:cs typeface="Times New Roman" panose="02020603050405020304" pitchFamily="18" charset="0"/>
              </a:rPr>
              <a:t>β) Θετική οπτική της απομόνωσής του:</a:t>
            </a:r>
          </a:p>
        </p:txBody>
      </p:sp>
      <p:sp>
        <p:nvSpPr>
          <p:cNvPr id="6" name="TextBox 5">
            <a:extLst>
              <a:ext uri="{FF2B5EF4-FFF2-40B4-BE49-F238E27FC236}">
                <a16:creationId xmlns:a16="http://schemas.microsoft.com/office/drawing/2014/main" xmlns="" id="{17908762-472A-4B55-A72A-D9B777777ED5}"/>
              </a:ext>
            </a:extLst>
          </p:cNvPr>
          <p:cNvSpPr txBox="1"/>
          <p:nvPr/>
        </p:nvSpPr>
        <p:spPr>
          <a:xfrm>
            <a:off x="318052" y="2659101"/>
            <a:ext cx="11925106" cy="420115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Νιώθει ότι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δεν έχει ανάγκη το κοινωνικό σύνολο </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για να επιτελέσει το χρέος του (σελ. 26) σε αντίστιξη με τις κομμένες κεφαλές και το Ανθρωπάκι. Υλοποιεί το χρέος του πάντα και όχι μόνο όταν είναι αυτό να γίνει αντιληπτό από το σύνολο. Ενημερώνεται για τα τεκταινόμενα από τις εφημερίδες και όχι από το τηλέφωνο (σελ. 31).</a:t>
            </a:r>
          </a:p>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Του δίνεται η ευκαιρία να σκαλίζει τα πράγματα και να βαθαίνει σε αυτά.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Ξαναβρίσκει τον άνθρωπο </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(σελ</a:t>
            </a:r>
            <a:r>
              <a:rPr kumimoji="0" lang="el-GR" sz="2200" b="0"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28</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Συνδέεται μαζί του με δεσμούς κατανόησης και αλληλεγγύης.</a:t>
            </a:r>
          </a:p>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1"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Το όφελος της απομόνωσης:</a:t>
            </a:r>
            <a:r>
              <a:rPr kumimoji="0" lang="el-GR" sz="2200" b="1" i="0" u="none" strike="noStrike" kern="1200" cap="none" spc="0" normalizeH="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a:t>
            </a:r>
            <a:r>
              <a:rPr lang="el-GR" sz="2200" b="1" dirty="0">
                <a:solidFill>
                  <a:prstClr val="black">
                    <a:lumMod val="95000"/>
                    <a:lumOff val="5000"/>
                  </a:prstClr>
                </a:solidFill>
                <a:latin typeface="Trebuchet MS" panose="020B0603020202020204" pitchFamily="34" charset="0"/>
                <a:cs typeface="Times New Roman" panose="02020603050405020304" pitchFamily="18" charset="0"/>
              </a:rPr>
              <a:t>μ</a:t>
            </a:r>
            <a:r>
              <a:rPr kumimoji="0" lang="el-GR" sz="2200" b="1" i="0" u="none" strike="noStrike" kern="1200" cap="none" spc="0" normalizeH="0" baseline="0" noProof="0" dirty="0" err="1"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είωση</a:t>
            </a:r>
            <a:r>
              <a:rPr kumimoji="0" lang="el-GR" sz="2200" b="1"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πιθανοτήτων αλληλοσπαραγμού </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(σελ</a:t>
            </a:r>
            <a:r>
              <a:rPr kumimoji="0" lang="el-GR" sz="2200" b="0"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108</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a:t>
            </a:r>
          </a:p>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Η απομόνωση του δεν το έκανε να ιδιωτεύσει, δεν τον «χάλασε» (σελ.178</a:t>
            </a:r>
            <a:r>
              <a:rPr kumimoji="0" lang="el-GR" sz="2200" b="0"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Αντιθέτως</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συλλογίστηκε και </a:t>
            </a:r>
            <a:r>
              <a:rPr kumimoji="0" lang="el-GR" sz="2200" b="0"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συνειδητά </a:t>
            </a:r>
            <a:r>
              <a:rPr kumimoji="0" lang="el-GR" sz="2200" b="1"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επέστρεψε στο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κόμμα και στην ενεργό δράση</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καταδικάζοντας τον Ρίτσαρντς και αναγνωρίζοντας τον αγώνα του Ανθρωπάκι που «σήκωνε αυτές τις αξίες, στραπατσάροντάς τες είναι η αλήθεια, μα τις </a:t>
            </a:r>
            <a:r>
              <a:rPr kumimoji="0" lang="el-GR" sz="2200" b="0" i="0" u="none" strike="noStrike" kern="1200" cap="none" spc="0" normalizeH="0" baseline="0" noProof="0" dirty="0" smtClean="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σήκωνε […]». </a:t>
            </a:r>
            <a:endPar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endParaRPr>
          </a:p>
        </p:txBody>
      </p:sp>
    </p:spTree>
    <p:extLst>
      <p:ext uri="{BB962C8B-B14F-4D97-AF65-F5344CB8AC3E}">
        <p14:creationId xmlns:p14="http://schemas.microsoft.com/office/powerpoint/2010/main" val="3333636757"/>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1_Όψη">
  <a:themeElements>
    <a:clrScheme name="Κόκκινο">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2_Όψη">
  <a:themeElements>
    <a:clrScheme name="Πράσινο">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3_Όψη">
  <a:themeElements>
    <a:clrScheme name="Πορτοκαλί κίτρινο">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147</TotalTime>
  <Words>3741</Words>
  <Application>Microsoft Office PowerPoint</Application>
  <PresentationFormat>Widescreen</PresentationFormat>
  <Paragraphs>215</Paragraphs>
  <Slides>35</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35</vt:i4>
      </vt:variant>
    </vt:vector>
  </HeadingPairs>
  <TitlesOfParts>
    <vt:vector size="46" baseType="lpstr">
      <vt:lpstr>Arial</vt:lpstr>
      <vt:lpstr>Calibri</vt:lpstr>
      <vt:lpstr>Courier New</vt:lpstr>
      <vt:lpstr>Times New Roman</vt:lpstr>
      <vt:lpstr>Trebuchet MS</vt:lpstr>
      <vt:lpstr>Wingdings</vt:lpstr>
      <vt:lpstr>Wingdings 3</vt:lpstr>
      <vt:lpstr>Όψη</vt:lpstr>
      <vt:lpstr>1_Όψη</vt:lpstr>
      <vt:lpstr>2_Όψη</vt:lpstr>
      <vt:lpstr>3_Όψη</vt:lpstr>
      <vt:lpstr>PowerPoint Presentation</vt:lpstr>
      <vt:lpstr>Σκιαγράφηση του Μάνου Σιμωνίδη</vt:lpstr>
      <vt:lpstr>Η ΕΞΩΤΕΡΙΚΗ ΕΜΦΑΝΙΣΗ ΤΟΥ ΜΑΝΟΥ ΣΙΜΩΝΙΔΗ:</vt:lpstr>
      <vt:lpstr>α) ο Μάνος φοράει τα πολιτικά του ρούχα </vt:lpstr>
      <vt:lpstr>β) ο Μάνος φοράει μια τσαλακωμένη στολή</vt:lpstr>
      <vt:lpstr>γ) ο Μάνος φοράει οριστικά τα στρατιωτικά ρούχα: </vt:lpstr>
      <vt:lpstr>Η ΠΡΟΣΩΠΙΚΟΤΗΤΑ ΤΟΥ ΜΑΝΟΥ ΣΙΜΩΝΙΔΗ:   </vt:lpstr>
      <vt:lpstr>PowerPoint Presentation</vt:lpstr>
      <vt:lpstr>PowerPoint Presentation</vt:lpstr>
      <vt:lpstr>3) Το κόμμα και η ιδεολογία του συγκροτούν την ταυτότητά του</vt:lpstr>
      <vt:lpstr>PowerPoint Presentation</vt:lpstr>
      <vt:lpstr>4) Η επίδραση του έρωτα στην ταυτότητα του ήρωα:</vt:lpstr>
      <vt:lpstr>PowerPoint Presentation</vt:lpstr>
      <vt:lpstr>Το όνομα του Μάνου Σιμωνίδη:</vt:lpstr>
      <vt:lpstr>Η ψυχοπαθολογία της Έμμης</vt:lpstr>
      <vt:lpstr>ΕΜΜΗ </vt:lpstr>
      <vt:lpstr>ΕΜΜΗ (ψυχοσύνθεση)</vt:lpstr>
      <vt:lpstr>PowerPoint Presentation</vt:lpstr>
      <vt:lpstr>PowerPoint Presentation</vt:lpstr>
      <vt:lpstr>ΕΜΜΗ ΚΑΙ  ΜΑΝΟΣ</vt:lpstr>
      <vt:lpstr>PowerPoint Presentation</vt:lpstr>
      <vt:lpstr>ΕΜΜΗ ΚΑΙ  ΑΔΑΜ</vt:lpstr>
      <vt:lpstr>PowerPoint Presentation</vt:lpstr>
      <vt:lpstr>PowerPoint Presentation</vt:lpstr>
      <vt:lpstr>ΙΔΙΟΤΥΠΗ ΘΡΗΣΚΟΛΗΨΙΑ ΕΜΜΗΣ</vt:lpstr>
      <vt:lpstr>ΙΔΙΟΤΥΠΗ ΘΡΗΣΚΟΛΗΨΙΑ ΕΜΜΗΣ</vt:lpstr>
      <vt:lpstr>ΣΥΜΠΕΡΑΣΜΑΤΑ…</vt:lpstr>
      <vt:lpstr>Η ψυχοπαθολογία της φράου Άννας</vt:lpstr>
      <vt:lpstr>Άννα Φέλντμαν</vt:lpstr>
      <vt:lpstr>ΦΡΑΟΥ ΑΝΝΑ (Εξωτερικά χαρακτηριστικά)</vt:lpstr>
      <vt:lpstr>Η ΑΛΛΗΛΕΠΙΔΡΑΣΗ ΤΗΣ ΜΕ ΤΟΝ ΜΑΝΟ</vt:lpstr>
      <vt:lpstr>PowerPoint Presentation</vt:lpstr>
      <vt:lpstr>PowerPoint Presentation</vt:lpstr>
      <vt:lpstr>Η κατάληξη της φράου Άννας</vt:lpstr>
      <vt:lpstr>Βιβλιογραφία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Theodora Pylarinou</dc:creator>
  <cp:lastModifiedBy>Georgia Gotsi</cp:lastModifiedBy>
  <cp:revision>16</cp:revision>
  <dcterms:created xsi:type="dcterms:W3CDTF">2020-04-04T16:21:58Z</dcterms:created>
  <dcterms:modified xsi:type="dcterms:W3CDTF">2020-04-07T15:41:22Z</dcterms:modified>
</cp:coreProperties>
</file>