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8" r:id="rId3"/>
    <p:sldId id="259" r:id="rId4"/>
    <p:sldId id="260" r:id="rId5"/>
    <p:sldId id="261" r:id="rId6"/>
    <p:sldId id="268" r:id="rId7"/>
    <p:sldId id="267" r:id="rId8"/>
    <p:sldId id="266" r:id="rId9"/>
    <p:sldId id="274" r:id="rId10"/>
    <p:sldId id="273" r:id="rId11"/>
    <p:sldId id="272" r:id="rId12"/>
    <p:sldId id="271" r:id="rId13"/>
    <p:sldId id="270" r:id="rId14"/>
    <p:sldId id="269" r:id="rId15"/>
    <p:sldId id="275" r:id="rId16"/>
    <p:sldId id="276" r:id="rId17"/>
    <p:sldId id="281" r:id="rId18"/>
    <p:sldId id="280" r:id="rId19"/>
    <p:sldId id="279" r:id="rId20"/>
    <p:sldId id="278" r:id="rId21"/>
    <p:sldId id="277" r:id="rId22"/>
    <p:sldId id="282" r:id="rId23"/>
    <p:sldId id="283" r:id="rId24"/>
    <p:sldId id="284" r:id="rId25"/>
    <p:sldId id="285" r:id="rId26"/>
    <p:sldId id="286" r:id="rId27"/>
    <p:sldId id="287" r:id="rId28"/>
    <p:sldId id="288" r:id="rId29"/>
    <p:sldId id="289" r:id="rId30"/>
    <p:sldId id="291" r:id="rId31"/>
    <p:sldId id="290" r:id="rId32"/>
    <p:sldId id="292" r:id="rId33"/>
    <p:sldId id="293" r:id="rId34"/>
    <p:sldId id="262" r:id="rId35"/>
    <p:sldId id="294" r:id="rId36"/>
    <p:sldId id="263" r:id="rId37"/>
    <p:sldId id="264" r:id="rId38"/>
    <p:sldId id="265"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38"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6C103-6E0E-48D0-85CA-0E49C25C2021}" type="datetimeFigureOut">
              <a:rPr lang="el-GR" smtClean="0"/>
              <a:pPr/>
              <a:t>7/9/2015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294B7-D305-4EDB-A915-83F14B52342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F92EF2C-FADC-4B16-8930-5A8870836514}" type="datetimeFigureOut">
              <a:rPr lang="el-GR" smtClean="0"/>
              <a:pPr/>
              <a:t>7/9/2015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AB4009-E6E4-47D5-8F6E-1D1CF89F107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2EF2C-FADC-4B16-8930-5A8870836514}" type="datetimeFigureOut">
              <a:rPr lang="el-GR" smtClean="0"/>
              <a:pPr/>
              <a:t>7/9/2015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B4009-E6E4-47D5-8F6E-1D1CF89F107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Εικόνα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Φασματοσκοπία Πυρηνικού Μαγνητικού Συντονισμού</a:t>
            </a:r>
            <a:endParaRPr lang="en-US" sz="2800" dirty="0" smtClean="0"/>
          </a:p>
          <a:p>
            <a:pPr algn="ctr"/>
            <a:r>
              <a:rPr lang="el-GR" sz="2800" dirty="0" smtClean="0"/>
              <a:t>Γεώργιος </a:t>
            </a:r>
            <a:r>
              <a:rPr lang="el-GR" sz="2800" dirty="0" err="1" smtClean="0"/>
              <a:t>Σπυρούλιας</a:t>
            </a:r>
            <a:r>
              <a:rPr lang="el-GR" sz="2800" dirty="0" smtClean="0"/>
              <a:t>,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1011222"/>
          </a:xfrm>
        </p:spPr>
        <p:txBody>
          <a:bodyPr>
            <a:noAutofit/>
          </a:bodyPr>
          <a:lstStyle/>
          <a:p>
            <a:r>
              <a:rPr lang="el-GR" sz="3200" b="1" dirty="0" smtClean="0"/>
              <a:t>Φασματοσκοπία πυρηνικού μαγνητικού συντονισμού (</a:t>
            </a:r>
            <a:r>
              <a:rPr lang="en-US" sz="3200" b="1" dirty="0" smtClean="0"/>
              <a:t>NMR)</a:t>
            </a:r>
            <a:endParaRPr lang="en-US" sz="3200" dirty="0"/>
          </a:p>
        </p:txBody>
      </p:sp>
      <p:sp>
        <p:nvSpPr>
          <p:cNvPr id="4" name="3 - Ορθογώνιο"/>
          <p:cNvSpPr/>
          <p:nvPr/>
        </p:nvSpPr>
        <p:spPr>
          <a:xfrm>
            <a:off x="428596" y="1357298"/>
            <a:ext cx="8286808" cy="4955203"/>
          </a:xfrm>
          <a:prstGeom prst="rect">
            <a:avLst/>
          </a:prstGeom>
        </p:spPr>
        <p:txBody>
          <a:bodyPr wrap="square">
            <a:spAutoFit/>
          </a:bodyPr>
          <a:lstStyle/>
          <a:p>
            <a:pPr>
              <a:buFont typeface="Wingdings" pitchFamily="2" charset="2"/>
              <a:buChar char="q"/>
            </a:pPr>
            <a:r>
              <a:rPr lang="el-GR" sz="2000" dirty="0" smtClean="0"/>
              <a:t>Ισχύουν τρεις εμπειρικοί κανόνες  πρόσθεσης των ανυσμάτων στροφορμής των σωματιδίων του πυρήνα. </a:t>
            </a:r>
          </a:p>
          <a:p>
            <a:pPr marL="342900" indent="-342900">
              <a:buFont typeface="+mj-lt"/>
              <a:buAutoNum type="arabicPeriod"/>
            </a:pPr>
            <a:r>
              <a:rPr lang="el-GR" sz="2000" dirty="0" smtClean="0"/>
              <a:t>Άρτιος αριθμός πρωτονίων και νετρονίων (άρτιος ατομικός και μαζικός αριθμός) </a:t>
            </a:r>
            <a:r>
              <a:rPr lang="el-GR" sz="2000" b="1" dirty="0" smtClean="0"/>
              <a:t>συνισταμένη στροφορμή= 0 </a:t>
            </a:r>
          </a:p>
          <a:p>
            <a:pPr marL="342900" indent="-342900">
              <a:buFont typeface="+mj-lt"/>
              <a:buAutoNum type="arabicPeriod"/>
            </a:pPr>
            <a:endParaRPr lang="el-GR" sz="2000" b="1" dirty="0" smtClean="0"/>
          </a:p>
          <a:p>
            <a:pPr marL="342900" indent="-342900">
              <a:buFont typeface="+mj-lt"/>
              <a:buAutoNum type="arabicPeriod"/>
            </a:pPr>
            <a:endParaRPr lang="el-GR" sz="2000" b="1" dirty="0" smtClean="0"/>
          </a:p>
          <a:p>
            <a:pPr marL="342900" indent="-342900">
              <a:buFont typeface="+mj-lt"/>
              <a:buAutoNum type="arabicPeriod"/>
            </a:pPr>
            <a:r>
              <a:rPr lang="el-GR" sz="2000" dirty="0" smtClean="0"/>
              <a:t>Περιττός αριθμός πρωτονίων ή νετρονίων (περιττός μαζικός αριθμός) </a:t>
            </a:r>
            <a:r>
              <a:rPr lang="el-GR" sz="2000" b="1" dirty="0" smtClean="0"/>
              <a:t>συνισταμένη στροφορμή= περιττό πολλαπλάσιο του 1/2.</a:t>
            </a:r>
          </a:p>
          <a:p>
            <a:pPr marL="342900" indent="-342900">
              <a:buFont typeface="+mj-lt"/>
              <a:buAutoNum type="arabicPeriod"/>
            </a:pPr>
            <a:endParaRPr lang="el-GR" sz="2000" b="1" dirty="0" smtClean="0"/>
          </a:p>
          <a:p>
            <a:pPr marL="342900" indent="-342900">
              <a:buFont typeface="+mj-lt"/>
              <a:buAutoNum type="arabicPeriod"/>
            </a:pPr>
            <a:endParaRPr lang="el-GR" sz="2000" b="1" dirty="0" smtClean="0"/>
          </a:p>
          <a:p>
            <a:pPr marL="342900" indent="-342900">
              <a:buFont typeface="+mj-lt"/>
              <a:buAutoNum type="arabicPeriod"/>
            </a:pPr>
            <a:r>
              <a:rPr lang="el-GR" sz="2000" dirty="0" smtClean="0"/>
              <a:t>Περιττός αριθμός πρωτονίων και νετρονίων (περιττός ατομικός και άρτιος μαζικός αριθμός) </a:t>
            </a:r>
            <a:r>
              <a:rPr lang="el-GR" sz="2000" b="1" dirty="0" smtClean="0"/>
              <a:t>συνισταμένη στροφορμή= πολλαπλάσιο του 1</a:t>
            </a:r>
          </a:p>
          <a:p>
            <a:pPr marL="342900" indent="-342900">
              <a:buFont typeface="+mj-lt"/>
              <a:buAutoNum type="arabicPeriod"/>
            </a:pPr>
            <a:endParaRPr lang="el-GR" sz="2000" b="1" dirty="0" smtClean="0"/>
          </a:p>
          <a:p>
            <a:pPr marL="342900" indent="-342900">
              <a:buFont typeface="+mj-lt"/>
              <a:buAutoNum type="arabicPeriod"/>
            </a:pPr>
            <a:endParaRPr lang="el-GR" sz="2000" b="1" dirty="0" smtClean="0"/>
          </a:p>
          <a:p>
            <a:pPr marL="342900" indent="-342900">
              <a:buFont typeface="+mj-lt"/>
              <a:buAutoNum type="arabicPeriod"/>
            </a:pPr>
            <a:r>
              <a:rPr lang="el-GR" sz="2000" dirty="0" smtClean="0"/>
              <a:t>Ως μαγνητική διπολική ροπή μ ορίζεται το γινόμενο: </a:t>
            </a:r>
          </a:p>
          <a:p>
            <a:pPr marL="342900" indent="-342900"/>
            <a:r>
              <a:rPr lang="el-GR" sz="1600" dirty="0" smtClean="0"/>
              <a:t>όπου: </a:t>
            </a:r>
            <a:r>
              <a:rPr lang="el-GR" sz="1600" b="1" dirty="0" smtClean="0"/>
              <a:t>γ</a:t>
            </a:r>
            <a:r>
              <a:rPr lang="el-GR" sz="1600" dirty="0" smtClean="0"/>
              <a:t> ονομάζεται </a:t>
            </a:r>
            <a:r>
              <a:rPr lang="el-GR" sz="1600" i="1" dirty="0" smtClean="0"/>
              <a:t>γυρομαγνητικός λόγος </a:t>
            </a:r>
            <a:r>
              <a:rPr lang="el-GR" sz="1600" dirty="0" smtClean="0"/>
              <a:t>και εξαρτάται από τη φύση του πυρήνα </a:t>
            </a:r>
          </a:p>
        </p:txBody>
      </p:sp>
      <p:pic>
        <p:nvPicPr>
          <p:cNvPr id="4098" name="Picture 2" descr="C:\Users\Fotis\Desktop\nmr4.png"/>
          <p:cNvPicPr>
            <a:picLocks noChangeAspect="1" noChangeArrowheads="1"/>
          </p:cNvPicPr>
          <p:nvPr/>
        </p:nvPicPr>
        <p:blipFill>
          <a:blip r:embed="rId2" cstate="print"/>
          <a:srcRect/>
          <a:stretch>
            <a:fillRect/>
          </a:stretch>
        </p:blipFill>
        <p:spPr bwMode="auto">
          <a:xfrm>
            <a:off x="3786182" y="2714620"/>
            <a:ext cx="1613970" cy="357190"/>
          </a:xfrm>
          <a:prstGeom prst="rect">
            <a:avLst/>
          </a:prstGeom>
          <a:noFill/>
        </p:spPr>
      </p:pic>
      <p:pic>
        <p:nvPicPr>
          <p:cNvPr id="4099" name="Picture 3" descr="C:\Users\Fotis\Desktop\nmr5.png"/>
          <p:cNvPicPr>
            <a:picLocks noChangeAspect="1" noChangeArrowheads="1"/>
          </p:cNvPicPr>
          <p:nvPr/>
        </p:nvPicPr>
        <p:blipFill>
          <a:blip r:embed="rId3" cstate="print"/>
          <a:srcRect/>
          <a:stretch>
            <a:fillRect/>
          </a:stretch>
        </p:blipFill>
        <p:spPr bwMode="auto">
          <a:xfrm>
            <a:off x="3841076" y="3929066"/>
            <a:ext cx="1817384" cy="285752"/>
          </a:xfrm>
          <a:prstGeom prst="rect">
            <a:avLst/>
          </a:prstGeom>
          <a:noFill/>
        </p:spPr>
      </p:pic>
      <p:pic>
        <p:nvPicPr>
          <p:cNvPr id="4100" name="Picture 4" descr="C:\Users\Fotis\Desktop\nmr6.png"/>
          <p:cNvPicPr>
            <a:picLocks noChangeAspect="1" noChangeArrowheads="1"/>
          </p:cNvPicPr>
          <p:nvPr/>
        </p:nvPicPr>
        <p:blipFill>
          <a:blip r:embed="rId4" cstate="print"/>
          <a:srcRect/>
          <a:stretch>
            <a:fillRect/>
          </a:stretch>
        </p:blipFill>
        <p:spPr bwMode="auto">
          <a:xfrm>
            <a:off x="3857620" y="5214950"/>
            <a:ext cx="1734082" cy="316438"/>
          </a:xfrm>
          <a:prstGeom prst="rect">
            <a:avLst/>
          </a:prstGeom>
          <a:noFill/>
        </p:spPr>
      </p:pic>
      <p:pic>
        <p:nvPicPr>
          <p:cNvPr id="4101" name="Picture 5" descr="C:\Users\Fotis\Desktop\nmr7.png"/>
          <p:cNvPicPr>
            <a:picLocks noChangeAspect="1" noChangeArrowheads="1"/>
          </p:cNvPicPr>
          <p:nvPr/>
        </p:nvPicPr>
        <p:blipFill>
          <a:blip r:embed="rId5" cstate="print"/>
          <a:srcRect/>
          <a:stretch>
            <a:fillRect/>
          </a:stretch>
        </p:blipFill>
        <p:spPr bwMode="auto">
          <a:xfrm>
            <a:off x="6422997" y="5643578"/>
            <a:ext cx="2074451" cy="357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fontScale="90000"/>
          </a:bodyPr>
          <a:lstStyle/>
          <a:p>
            <a:r>
              <a:rPr lang="el-GR" sz="3600" b="1" dirty="0" smtClean="0"/>
              <a:t/>
            </a:r>
            <a:br>
              <a:rPr lang="el-GR" sz="3600" b="1" dirty="0" smtClean="0"/>
            </a:br>
            <a:r>
              <a:rPr lang="el-GR" sz="3600" b="1" dirty="0" smtClean="0"/>
              <a:t>Αλληλεπίδραση Πυρήνα και Μαγνητικού Πεδίου</a:t>
            </a:r>
            <a:r>
              <a:rPr lang="el-GR" b="1" dirty="0" smtClean="0"/>
              <a:t/>
            </a:r>
            <a:br>
              <a:rPr lang="el-GR" b="1" dirty="0" smtClean="0"/>
            </a:br>
            <a:endParaRPr lang="en-US" dirty="0"/>
          </a:p>
        </p:txBody>
      </p:sp>
      <p:sp>
        <p:nvSpPr>
          <p:cNvPr id="4" name="3 - Ορθογώνιο"/>
          <p:cNvSpPr/>
          <p:nvPr/>
        </p:nvSpPr>
        <p:spPr>
          <a:xfrm>
            <a:off x="500034" y="1285860"/>
            <a:ext cx="8358246" cy="2554545"/>
          </a:xfrm>
          <a:prstGeom prst="rect">
            <a:avLst/>
          </a:prstGeom>
        </p:spPr>
        <p:txBody>
          <a:bodyPr wrap="square">
            <a:spAutoFit/>
          </a:bodyPr>
          <a:lstStyle/>
          <a:p>
            <a:pPr>
              <a:buFont typeface="Wingdings" pitchFamily="2" charset="2"/>
              <a:buChar char="q"/>
            </a:pPr>
            <a:r>
              <a:rPr lang="el-GR" sz="2000" dirty="0" smtClean="0"/>
              <a:t>Ένας πυρήνας που βρίσκεται εντός μαγνητικού πεδίου Β</a:t>
            </a:r>
            <a:r>
              <a:rPr lang="el-GR" sz="2000" baseline="-25000" dirty="0" smtClean="0"/>
              <a:t>0</a:t>
            </a:r>
            <a:r>
              <a:rPr lang="el-GR" sz="2000" dirty="0" smtClean="0"/>
              <a:t> προσανατολίζεται κατάλληλα, και λόγω της ιδιοπεριστροφής του αποκτά γυροσκοπική κίνηση. Η κίνηση αυτή λέγεται </a:t>
            </a:r>
            <a:r>
              <a:rPr lang="el-GR" sz="2000" b="1" dirty="0" smtClean="0"/>
              <a:t>μεταπτωτική (</a:t>
            </a:r>
            <a:r>
              <a:rPr lang="el-GR" sz="2000" b="1" dirty="0" err="1" smtClean="0"/>
              <a:t>precessional</a:t>
            </a:r>
            <a:r>
              <a:rPr lang="el-GR" sz="2000" b="1" dirty="0" smtClean="0"/>
              <a:t> </a:t>
            </a:r>
            <a:r>
              <a:rPr lang="el-GR" sz="2000" b="1" dirty="0" err="1" smtClean="0"/>
              <a:t>orbit</a:t>
            </a:r>
            <a:r>
              <a:rPr lang="el-GR" sz="2000" b="1" dirty="0" smtClean="0"/>
              <a:t>).</a:t>
            </a:r>
          </a:p>
          <a:p>
            <a:pPr>
              <a:buFont typeface="Wingdings" pitchFamily="2" charset="2"/>
              <a:buChar char="q"/>
            </a:pPr>
            <a:endParaRPr lang="el-GR" sz="2000" b="1" dirty="0" smtClean="0"/>
          </a:p>
          <a:p>
            <a:pPr>
              <a:buFont typeface="Wingdings" pitchFamily="2" charset="2"/>
              <a:buChar char="q"/>
            </a:pPr>
            <a:endParaRPr lang="el-GR" sz="2000" b="1" dirty="0" smtClean="0"/>
          </a:p>
          <a:p>
            <a:pPr>
              <a:buFont typeface="Wingdings" pitchFamily="2" charset="2"/>
              <a:buChar char="q"/>
            </a:pPr>
            <a:r>
              <a:rPr lang="el-GR" sz="2000" dirty="0" smtClean="0"/>
              <a:t>Η γωνιακή ταχύτητα </a:t>
            </a:r>
            <a:r>
              <a:rPr lang="el-GR" sz="2000" b="1" dirty="0" smtClean="0"/>
              <a:t>ω</a:t>
            </a:r>
            <a:r>
              <a:rPr lang="el-GR" sz="2000" dirty="0" smtClean="0"/>
              <a:t> της μεταπτωτικής κίνησης χαρακτηρίζεται από τη </a:t>
            </a:r>
            <a:r>
              <a:rPr lang="el-GR" sz="2000" b="1" dirty="0" smtClean="0"/>
              <a:t>συχνότητα </a:t>
            </a:r>
            <a:r>
              <a:rPr lang="el-GR" sz="2000" b="1" dirty="0" err="1" smtClean="0"/>
              <a:t>Larmor</a:t>
            </a:r>
            <a:r>
              <a:rPr lang="el-GR" sz="2000" dirty="0" smtClean="0"/>
              <a:t>:</a:t>
            </a:r>
          </a:p>
          <a:p>
            <a:pPr>
              <a:buFont typeface="Wingdings" pitchFamily="2" charset="2"/>
              <a:buChar char="q"/>
            </a:pPr>
            <a:endParaRPr lang="el-GR" sz="2000" b="1" dirty="0" smtClean="0"/>
          </a:p>
        </p:txBody>
      </p:sp>
      <p:pic>
        <p:nvPicPr>
          <p:cNvPr id="5122" name="Picture 2" descr="C:\Users\Fotis\Desktop\nmr8.png"/>
          <p:cNvPicPr>
            <a:picLocks noChangeAspect="1" noChangeArrowheads="1"/>
          </p:cNvPicPr>
          <p:nvPr/>
        </p:nvPicPr>
        <p:blipFill>
          <a:blip r:embed="rId2" cstate="print"/>
          <a:srcRect/>
          <a:stretch>
            <a:fillRect/>
          </a:stretch>
        </p:blipFill>
        <p:spPr bwMode="auto">
          <a:xfrm>
            <a:off x="2928926" y="3603486"/>
            <a:ext cx="1857388" cy="410926"/>
          </a:xfrm>
          <a:prstGeom prst="rect">
            <a:avLst/>
          </a:prstGeom>
          <a:noFill/>
        </p:spPr>
      </p:pic>
      <p:sp>
        <p:nvSpPr>
          <p:cNvPr id="6" name="5 - Ορθογώνιο"/>
          <p:cNvSpPr/>
          <p:nvPr/>
        </p:nvSpPr>
        <p:spPr>
          <a:xfrm>
            <a:off x="2643174" y="4820205"/>
            <a:ext cx="1928826" cy="1323439"/>
          </a:xfrm>
          <a:prstGeom prst="rect">
            <a:avLst/>
          </a:prstGeom>
          <a:ln>
            <a:solidFill>
              <a:schemeClr val="accent1"/>
            </a:solidFill>
          </a:ln>
        </p:spPr>
        <p:txBody>
          <a:bodyPr wrap="square">
            <a:spAutoFit/>
          </a:bodyPr>
          <a:lstStyle/>
          <a:p>
            <a:r>
              <a:rPr lang="el-GR" sz="2000" dirty="0" smtClean="0"/>
              <a:t>Η γωνία </a:t>
            </a:r>
            <a:r>
              <a:rPr lang="el-GR" sz="2000" b="1" dirty="0" smtClean="0"/>
              <a:t>θ</a:t>
            </a:r>
            <a:r>
              <a:rPr lang="el-GR" sz="2000" dirty="0" smtClean="0"/>
              <a:t> είναι κβαντισμένη και μπορεί να πάρει τιμές 2l+1</a:t>
            </a:r>
          </a:p>
        </p:txBody>
      </p:sp>
      <p:pic>
        <p:nvPicPr>
          <p:cNvPr id="5123" name="Picture 3" descr="C:\Users\Fotis\Desktop\nmr9.png"/>
          <p:cNvPicPr>
            <a:picLocks noChangeAspect="1" noChangeArrowheads="1"/>
          </p:cNvPicPr>
          <p:nvPr/>
        </p:nvPicPr>
        <p:blipFill>
          <a:blip r:embed="rId3" cstate="print"/>
          <a:srcRect/>
          <a:stretch>
            <a:fillRect/>
          </a:stretch>
        </p:blipFill>
        <p:spPr bwMode="auto">
          <a:xfrm>
            <a:off x="4572000" y="4295030"/>
            <a:ext cx="1428760" cy="220580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fontScale="90000"/>
          </a:bodyPr>
          <a:lstStyle/>
          <a:p>
            <a:r>
              <a:rPr lang="el-GR" b="1" dirty="0" smtClean="0"/>
              <a:t/>
            </a:r>
            <a:br>
              <a:rPr lang="el-GR" b="1" dirty="0" smtClean="0"/>
            </a:br>
            <a:r>
              <a:rPr lang="el-GR" sz="3600" b="1" dirty="0" smtClean="0"/>
              <a:t>Αλληλεπίδραση Πυρήνα και Μαγνητικού Πεδίου</a:t>
            </a:r>
            <a:r>
              <a:rPr lang="el-GR" b="1" dirty="0" smtClean="0"/>
              <a:t/>
            </a:r>
            <a:br>
              <a:rPr lang="el-GR" b="1" dirty="0" smtClean="0"/>
            </a:br>
            <a:endParaRPr lang="en-US" dirty="0"/>
          </a:p>
        </p:txBody>
      </p:sp>
      <p:sp>
        <p:nvSpPr>
          <p:cNvPr id="4" name="3 - Ορθογώνιο"/>
          <p:cNvSpPr/>
          <p:nvPr/>
        </p:nvSpPr>
        <p:spPr>
          <a:xfrm>
            <a:off x="357158" y="1285860"/>
            <a:ext cx="8572560" cy="5324535"/>
          </a:xfrm>
          <a:prstGeom prst="rect">
            <a:avLst/>
          </a:prstGeom>
        </p:spPr>
        <p:txBody>
          <a:bodyPr wrap="square">
            <a:spAutoFit/>
          </a:bodyPr>
          <a:lstStyle/>
          <a:p>
            <a:pPr>
              <a:lnSpc>
                <a:spcPct val="150000"/>
              </a:lnSpc>
              <a:buFont typeface="Wingdings" pitchFamily="2" charset="2"/>
              <a:buChar char="q"/>
            </a:pPr>
            <a:r>
              <a:rPr lang="el-GR" sz="2000" dirty="0" smtClean="0"/>
              <a:t>Κάθε πυρήνας μέσα σε μαγνητικό πεδίο μπορεί να πάρει </a:t>
            </a:r>
            <a:r>
              <a:rPr lang="el-GR" sz="2000" b="1" dirty="0" smtClean="0"/>
              <a:t>2l+1</a:t>
            </a:r>
            <a:r>
              <a:rPr lang="el-GR" sz="2000" dirty="0" smtClean="0"/>
              <a:t> διαφορετικούς προσανατολισμούς. Στην περίπτωση πυρήνων με </a:t>
            </a:r>
            <a:r>
              <a:rPr lang="el-GR" sz="2000" b="1" dirty="0" smtClean="0"/>
              <a:t>spin 1/2 </a:t>
            </a:r>
            <a:r>
              <a:rPr lang="el-GR" sz="2000" dirty="0" smtClean="0"/>
              <a:t>μόνο δύο προσανατολισμοί </a:t>
            </a:r>
            <a:r>
              <a:rPr lang="el-GR" sz="2000" b="1" dirty="0" smtClean="0"/>
              <a:t>(2 x1/2+1 = 2) </a:t>
            </a:r>
            <a:r>
              <a:rPr lang="el-GR" sz="2000" dirty="0" smtClean="0"/>
              <a:t>είναι δυνατοί. </a:t>
            </a:r>
          </a:p>
          <a:p>
            <a:pPr>
              <a:lnSpc>
                <a:spcPct val="150000"/>
              </a:lnSpc>
              <a:buFont typeface="Wingdings" pitchFamily="2" charset="2"/>
              <a:buChar char="q"/>
            </a:pPr>
            <a:r>
              <a:rPr lang="el-GR" sz="2000" dirty="0" smtClean="0"/>
              <a:t>Η απορρόφηση ενέργειας (στην περιοχή ραδιοσυχνοτήτων) από πυρήνα με κβαντικό αριθμό </a:t>
            </a:r>
            <a:r>
              <a:rPr lang="el-GR" sz="2000" b="1" dirty="0" smtClean="0"/>
              <a:t>spin 1/2 </a:t>
            </a:r>
            <a:r>
              <a:rPr lang="el-GR" sz="2000" dirty="0" smtClean="0"/>
              <a:t>προκαλεί αναστροφή του ανύσματος της μαγνητικής ροπής.</a:t>
            </a:r>
          </a:p>
          <a:p>
            <a:pPr>
              <a:buFont typeface="Wingdings" pitchFamily="2" charset="2"/>
              <a:buChar char="q"/>
            </a:pPr>
            <a:endParaRPr lang="el-GR" sz="2000" dirty="0" smtClean="0"/>
          </a:p>
          <a:p>
            <a:pPr>
              <a:buFont typeface="Wingdings" pitchFamily="2" charset="2"/>
              <a:buChar char="q"/>
            </a:pPr>
            <a:endParaRPr lang="el-GR" sz="2000" dirty="0" smtClean="0"/>
          </a:p>
          <a:p>
            <a:pPr>
              <a:buFont typeface="Wingdings" pitchFamily="2" charset="2"/>
              <a:buChar char="q"/>
            </a:pPr>
            <a:endParaRPr lang="el-GR" sz="2000" dirty="0" smtClean="0"/>
          </a:p>
          <a:p>
            <a:pPr>
              <a:buFont typeface="Wingdings" pitchFamily="2" charset="2"/>
              <a:buChar char="q"/>
            </a:pPr>
            <a:endParaRPr lang="el-GR" sz="2000" dirty="0" smtClean="0"/>
          </a:p>
          <a:p>
            <a:pPr>
              <a:buFont typeface="Wingdings" pitchFamily="2" charset="2"/>
              <a:buChar char="q"/>
            </a:pPr>
            <a:endParaRPr lang="el-GR" sz="2000" dirty="0" smtClean="0"/>
          </a:p>
          <a:p>
            <a:pPr>
              <a:buFont typeface="Wingdings" pitchFamily="2" charset="2"/>
              <a:buChar char="q"/>
            </a:pPr>
            <a:r>
              <a:rPr lang="el-GR" sz="2000" dirty="0" smtClean="0"/>
              <a:t>Αυτό μπορεί να γίνει δυνατό με την επίδραση </a:t>
            </a:r>
            <a:r>
              <a:rPr lang="el-GR" sz="2000" b="1" dirty="0" smtClean="0"/>
              <a:t>κυκλικά πολωμένης ακτινοβολίας</a:t>
            </a:r>
            <a:r>
              <a:rPr lang="el-GR" sz="2000" dirty="0" smtClean="0"/>
              <a:t>, της οποίας η συχνότητα περιστροφής είναι η ίδια με την μεταπτωτική κίνηση του πυρήνα.</a:t>
            </a:r>
          </a:p>
        </p:txBody>
      </p:sp>
      <p:pic>
        <p:nvPicPr>
          <p:cNvPr id="6146" name="Picture 2" descr="C:\Users\Fotis\Desktop\nmr10.png"/>
          <p:cNvPicPr>
            <a:picLocks noChangeAspect="1" noChangeArrowheads="1"/>
          </p:cNvPicPr>
          <p:nvPr/>
        </p:nvPicPr>
        <p:blipFill>
          <a:blip r:embed="rId2" cstate="print"/>
          <a:srcRect/>
          <a:stretch>
            <a:fillRect/>
          </a:stretch>
        </p:blipFill>
        <p:spPr bwMode="auto">
          <a:xfrm>
            <a:off x="2428860" y="3786190"/>
            <a:ext cx="4297270" cy="157163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fontScale="90000"/>
          </a:bodyPr>
          <a:lstStyle/>
          <a:p>
            <a:r>
              <a:rPr lang="el-GR" b="1" dirty="0" smtClean="0"/>
              <a:t/>
            </a:r>
            <a:br>
              <a:rPr lang="el-GR" b="1" dirty="0" smtClean="0"/>
            </a:br>
            <a:r>
              <a:rPr lang="el-GR" sz="3600" b="1" dirty="0" smtClean="0"/>
              <a:t>Ενεργειακές Καταστάσεις σε Μαγνητικό Πεδίο</a:t>
            </a:r>
            <a:r>
              <a:rPr lang="el-GR" b="1" dirty="0" smtClean="0"/>
              <a:t/>
            </a:r>
            <a:br>
              <a:rPr lang="el-GR" b="1" dirty="0" smtClean="0"/>
            </a:br>
            <a:endParaRPr lang="en-US" dirty="0"/>
          </a:p>
        </p:txBody>
      </p:sp>
      <p:sp>
        <p:nvSpPr>
          <p:cNvPr id="4" name="3 - Ορθογώνιο"/>
          <p:cNvSpPr/>
          <p:nvPr/>
        </p:nvSpPr>
        <p:spPr>
          <a:xfrm>
            <a:off x="428596" y="1285860"/>
            <a:ext cx="8358246" cy="4985980"/>
          </a:xfrm>
          <a:prstGeom prst="rect">
            <a:avLst/>
          </a:prstGeom>
        </p:spPr>
        <p:txBody>
          <a:bodyPr wrap="square">
            <a:spAutoFit/>
          </a:bodyPr>
          <a:lstStyle/>
          <a:p>
            <a:pPr>
              <a:lnSpc>
                <a:spcPct val="150000"/>
              </a:lnSpc>
              <a:buFont typeface="Wingdings" pitchFamily="2" charset="2"/>
              <a:buChar char="q"/>
            </a:pPr>
            <a:r>
              <a:rPr lang="el-GR" sz="2000" dirty="0" smtClean="0"/>
              <a:t>Η διέγερση των πυρήνων είναι δυνατόν να παραχθεί από πηνίο, με διεύθυνση κάθετη προς την διεύθυνση του ανύσματος του μαγνητικού πεδίου. Η διαφορά ενέργειας μεταξύ των δύο καταστάσεων δίνεται από τη σχέση:</a:t>
            </a:r>
          </a:p>
          <a:p>
            <a:pPr>
              <a:lnSpc>
                <a:spcPct val="150000"/>
              </a:lnSpc>
              <a:buFont typeface="Wingdings" pitchFamily="2" charset="2"/>
              <a:buChar char="q"/>
            </a:pPr>
            <a:endParaRPr lang="el-GR" dirty="0" smtClean="0"/>
          </a:p>
          <a:p>
            <a:pPr>
              <a:lnSpc>
                <a:spcPct val="150000"/>
              </a:lnSpc>
              <a:buFont typeface="Wingdings" pitchFamily="2" charset="2"/>
              <a:buChar char="q"/>
            </a:pPr>
            <a:r>
              <a:rPr lang="el-GR" sz="2000" dirty="0" smtClean="0"/>
              <a:t>Και η συχνότητα της απορροφούμενης ηλεκτρομαγνητικής ακτινοβολίας από τη σχέση: </a:t>
            </a:r>
          </a:p>
          <a:p>
            <a:pPr>
              <a:lnSpc>
                <a:spcPct val="150000"/>
              </a:lnSpc>
              <a:buFont typeface="Wingdings" pitchFamily="2" charset="2"/>
              <a:buChar char="q"/>
            </a:pPr>
            <a:endParaRPr lang="el-GR" sz="2000" dirty="0" smtClean="0"/>
          </a:p>
          <a:p>
            <a:pPr>
              <a:lnSpc>
                <a:spcPct val="150000"/>
              </a:lnSpc>
              <a:buFont typeface="Wingdings" pitchFamily="2" charset="2"/>
              <a:buChar char="q"/>
            </a:pPr>
            <a:r>
              <a:rPr lang="el-GR" dirty="0" smtClean="0"/>
              <a:t>Η συχνότητα εξαρτάται από την ένταση του μαγνητικού πεδίου Β</a:t>
            </a:r>
            <a:r>
              <a:rPr lang="el-GR" baseline="-25000" dirty="0" smtClean="0"/>
              <a:t>0</a:t>
            </a:r>
            <a:r>
              <a:rPr lang="el-GR" dirty="0" smtClean="0"/>
              <a:t> και από το είδος του πυρήνα.</a:t>
            </a:r>
          </a:p>
          <a:p>
            <a:pPr>
              <a:lnSpc>
                <a:spcPct val="150000"/>
              </a:lnSpc>
              <a:buFont typeface="Wingdings" pitchFamily="2" charset="2"/>
              <a:buChar char="q"/>
            </a:pPr>
            <a:endParaRPr lang="el-GR" dirty="0" smtClean="0"/>
          </a:p>
        </p:txBody>
      </p:sp>
      <p:pic>
        <p:nvPicPr>
          <p:cNvPr id="7170" name="Picture 2" descr="C:\Users\Fotis\Desktop\nmr11.png"/>
          <p:cNvPicPr>
            <a:picLocks noChangeAspect="1" noChangeArrowheads="1"/>
          </p:cNvPicPr>
          <p:nvPr/>
        </p:nvPicPr>
        <p:blipFill>
          <a:blip r:embed="rId2" cstate="print"/>
          <a:srcRect/>
          <a:stretch>
            <a:fillRect/>
          </a:stretch>
        </p:blipFill>
        <p:spPr bwMode="auto">
          <a:xfrm>
            <a:off x="3833622" y="2786058"/>
            <a:ext cx="1238444" cy="631860"/>
          </a:xfrm>
          <a:prstGeom prst="rect">
            <a:avLst/>
          </a:prstGeom>
          <a:noFill/>
        </p:spPr>
      </p:pic>
      <p:pic>
        <p:nvPicPr>
          <p:cNvPr id="7171" name="Picture 3" descr="C:\Users\Fotis\Desktop\nmr12.png"/>
          <p:cNvPicPr>
            <a:picLocks noChangeAspect="1" noChangeArrowheads="1"/>
          </p:cNvPicPr>
          <p:nvPr/>
        </p:nvPicPr>
        <p:blipFill>
          <a:blip r:embed="rId3" cstate="print"/>
          <a:srcRect/>
          <a:stretch>
            <a:fillRect/>
          </a:stretch>
        </p:blipFill>
        <p:spPr bwMode="auto">
          <a:xfrm>
            <a:off x="3857620" y="4214817"/>
            <a:ext cx="1214446" cy="5808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fontScale="90000"/>
          </a:bodyPr>
          <a:lstStyle/>
          <a:p>
            <a:r>
              <a:rPr lang="el-GR" sz="3600" b="1" dirty="0" smtClean="0"/>
              <a:t/>
            </a:r>
            <a:br>
              <a:rPr lang="el-GR" sz="3600" b="1" dirty="0" smtClean="0"/>
            </a:br>
            <a:r>
              <a:rPr lang="el-GR" sz="3600" b="1" dirty="0" smtClean="0"/>
              <a:t>Διεργασίες Αποδιέγερσης σε Μαγνητικό Πεδίο</a:t>
            </a:r>
            <a:r>
              <a:rPr lang="en-US" b="1" dirty="0" smtClean="0"/>
              <a:t/>
            </a:r>
            <a:br>
              <a:rPr lang="en-US" b="1" dirty="0" smtClean="0"/>
            </a:br>
            <a:endParaRPr lang="en-US" dirty="0"/>
          </a:p>
        </p:txBody>
      </p:sp>
      <p:sp>
        <p:nvSpPr>
          <p:cNvPr id="4" name="3 - Ορθογώνιο"/>
          <p:cNvSpPr/>
          <p:nvPr/>
        </p:nvSpPr>
        <p:spPr>
          <a:xfrm>
            <a:off x="785786" y="1357298"/>
            <a:ext cx="7858180" cy="5262979"/>
          </a:xfrm>
          <a:prstGeom prst="rect">
            <a:avLst/>
          </a:prstGeom>
        </p:spPr>
        <p:txBody>
          <a:bodyPr wrap="square">
            <a:spAutoFit/>
          </a:bodyPr>
          <a:lstStyle/>
          <a:p>
            <a:pPr algn="ctr">
              <a:lnSpc>
                <a:spcPct val="150000"/>
              </a:lnSpc>
            </a:pPr>
            <a:r>
              <a:rPr lang="el-GR" sz="2000" b="1" dirty="0" smtClean="0"/>
              <a:t>Αποδιέγερση </a:t>
            </a:r>
            <a:r>
              <a:rPr lang="en-US" sz="2000" b="1" dirty="0" smtClean="0"/>
              <a:t>spin-</a:t>
            </a:r>
            <a:r>
              <a:rPr lang="el-GR" sz="2000" b="1" dirty="0" smtClean="0"/>
              <a:t>πλέγματος (</a:t>
            </a:r>
            <a:r>
              <a:rPr lang="en-US" sz="2000" b="1" dirty="0" smtClean="0"/>
              <a:t>spin--lattice relaxation</a:t>
            </a:r>
            <a:r>
              <a:rPr lang="el-GR" sz="2000" b="1" dirty="0" smtClean="0"/>
              <a:t>,Τ1)</a:t>
            </a:r>
          </a:p>
          <a:p>
            <a:pPr algn="ctr">
              <a:lnSpc>
                <a:spcPct val="150000"/>
              </a:lnSpc>
            </a:pPr>
            <a:endParaRPr lang="el-GR" sz="2000" b="1" dirty="0" smtClean="0"/>
          </a:p>
          <a:p>
            <a:pPr>
              <a:lnSpc>
                <a:spcPct val="150000"/>
              </a:lnSpc>
              <a:buFont typeface="Wingdings" pitchFamily="2" charset="2"/>
              <a:buChar char="q"/>
            </a:pPr>
            <a:r>
              <a:rPr lang="el-GR" sz="2000" dirty="0" smtClean="0"/>
              <a:t>Ο εξεταζόμενος πυρήνας βρίσκεται μέσα σε ένα πλήθος άλλων πυρήνων (πλέγμα), που διαθέτουν και αυτοί μαγνητικά πεδία, τα οποία δημιουργούν </a:t>
            </a:r>
            <a:r>
              <a:rPr lang="el-GR" sz="2000" b="1" dirty="0" smtClean="0"/>
              <a:t>το μαγνητικό πεδίο του πλέγματος.</a:t>
            </a:r>
          </a:p>
          <a:p>
            <a:pPr>
              <a:lnSpc>
                <a:spcPct val="150000"/>
              </a:lnSpc>
              <a:buFont typeface="Wingdings" pitchFamily="2" charset="2"/>
              <a:buChar char="q"/>
            </a:pPr>
            <a:r>
              <a:rPr lang="el-GR" sz="2000" dirty="0" smtClean="0"/>
              <a:t> Πολλές από τις συνιστώσες αυτών των πεδίων, αντιστοιχούν και βρίσκονται </a:t>
            </a:r>
            <a:r>
              <a:rPr lang="el-GR" sz="2000" b="1" dirty="0" smtClean="0"/>
              <a:t>σε φάση με το μαγνητικό πεδίο </a:t>
            </a:r>
            <a:r>
              <a:rPr lang="el-GR" sz="2000" dirty="0" smtClean="0"/>
              <a:t>του εξεταζόμενου μορίου. </a:t>
            </a:r>
          </a:p>
          <a:p>
            <a:pPr>
              <a:lnSpc>
                <a:spcPct val="150000"/>
              </a:lnSpc>
              <a:buFont typeface="Wingdings" pitchFamily="2" charset="2"/>
              <a:buChar char="q"/>
            </a:pPr>
            <a:r>
              <a:rPr lang="el-GR" sz="2000" dirty="0" smtClean="0"/>
              <a:t>Έτσι αλληλεπιδρούν μεταξύ τους και αναγκάζουν τους πυρήνες του εξεταζόμενου μορίου να χάσουν ενέργεια και να μεταπέσουν σε </a:t>
            </a:r>
            <a:r>
              <a:rPr lang="el-GR" sz="2000" b="1" dirty="0" smtClean="0"/>
              <a:t>χαμηλότερη ενεργειακή κατάσταση spin.</a:t>
            </a:r>
          </a:p>
          <a:p>
            <a:endParaRPr lang="el-GR" b="1" dirty="0" smtClean="0"/>
          </a:p>
          <a:p>
            <a:endParaRPr lang="el-GR"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fontScale="90000"/>
          </a:bodyPr>
          <a:lstStyle/>
          <a:p>
            <a:r>
              <a:rPr lang="el-GR" sz="3600" b="1" dirty="0" smtClean="0"/>
              <a:t/>
            </a:r>
            <a:br>
              <a:rPr lang="el-GR" sz="3600" b="1" dirty="0" smtClean="0"/>
            </a:br>
            <a:r>
              <a:rPr lang="el-GR" sz="3600" b="1" dirty="0" smtClean="0"/>
              <a:t>Διεργασίες Αποδιέγερσης σε Μαγνητικό Πεδίο</a:t>
            </a:r>
            <a:r>
              <a:rPr lang="en-US" sz="3600" b="1" dirty="0" smtClean="0"/>
              <a:t/>
            </a:r>
            <a:br>
              <a:rPr lang="en-US" sz="3600" b="1" dirty="0" smtClean="0"/>
            </a:br>
            <a:endParaRPr lang="en-US" sz="3600" dirty="0"/>
          </a:p>
        </p:txBody>
      </p:sp>
      <p:sp>
        <p:nvSpPr>
          <p:cNvPr id="4" name="3 - Ορθογώνιο"/>
          <p:cNvSpPr/>
          <p:nvPr/>
        </p:nvSpPr>
        <p:spPr>
          <a:xfrm>
            <a:off x="785786" y="1362662"/>
            <a:ext cx="7572428" cy="4247317"/>
          </a:xfrm>
          <a:prstGeom prst="rect">
            <a:avLst/>
          </a:prstGeom>
        </p:spPr>
        <p:txBody>
          <a:bodyPr wrap="square">
            <a:spAutoFit/>
          </a:bodyPr>
          <a:lstStyle/>
          <a:p>
            <a:pPr algn="ctr"/>
            <a:r>
              <a:rPr lang="el-GR" sz="2000" b="1" dirty="0" smtClean="0"/>
              <a:t>Αποδιέγερση </a:t>
            </a:r>
            <a:r>
              <a:rPr lang="en-US" sz="2000" b="1" dirty="0" smtClean="0"/>
              <a:t>spin-spin (spin--spin relaxation</a:t>
            </a:r>
            <a:r>
              <a:rPr lang="el-GR" sz="2000" b="1" dirty="0" smtClean="0"/>
              <a:t>, Τ2)</a:t>
            </a:r>
          </a:p>
          <a:p>
            <a:endParaRPr lang="el-GR" sz="2000" b="1" dirty="0" smtClean="0"/>
          </a:p>
          <a:p>
            <a:endParaRPr lang="el-GR" sz="2000" b="1" dirty="0" smtClean="0"/>
          </a:p>
          <a:p>
            <a:pPr>
              <a:lnSpc>
                <a:spcPct val="150000"/>
              </a:lnSpc>
              <a:buFont typeface="Wingdings" pitchFamily="2" charset="2"/>
              <a:buChar char="q"/>
            </a:pPr>
            <a:r>
              <a:rPr lang="el-GR" sz="2000" dirty="0" smtClean="0"/>
              <a:t>Ο εξεταζόμενος πυρήνας αποδιεγείρεται λόγω της σύζευξής του με γειτονικούς πυρήνες που διαθέτουν </a:t>
            </a:r>
            <a:r>
              <a:rPr lang="el-GR" sz="2000" b="1" dirty="0" smtClean="0"/>
              <a:t>την ίδια ταχύτητα αποδιέγερσης, αλλά διαφορετικές , μαγνητικές κβαντικές καταστάσεις.</a:t>
            </a:r>
          </a:p>
          <a:p>
            <a:pPr>
              <a:lnSpc>
                <a:spcPct val="150000"/>
              </a:lnSpc>
              <a:buFont typeface="Wingdings" pitchFamily="2" charset="2"/>
              <a:buChar char="q"/>
            </a:pPr>
            <a:r>
              <a:rPr lang="el-GR" sz="2000" dirty="0" smtClean="0"/>
              <a:t> Οι πυρήνες μπορούν να ανταλλάξουν κβαντικές καταστάσεις, και είναι δυνατόν ο μέσος χρόνος ζωής του πυρήνα που ευρίσκεται στη διεγερμένη κατάσταση να μειωθεί με αποτέλεσμα την διεύρυνση των φασματικών γραμμών (</a:t>
            </a:r>
            <a:r>
              <a:rPr lang="el-GR" sz="2000" dirty="0" err="1" smtClean="0"/>
              <a:t>line</a:t>
            </a:r>
            <a:r>
              <a:rPr lang="el-GR" sz="2000" dirty="0" smtClean="0"/>
              <a:t> </a:t>
            </a:r>
            <a:r>
              <a:rPr lang="el-GR" sz="2000" dirty="0" err="1" smtClean="0"/>
              <a:t>broadening</a:t>
            </a:r>
            <a:r>
              <a:rPr lang="el-GR" sz="2000" dirty="0" smtClean="0"/>
              <a:t>). </a:t>
            </a:r>
            <a:endParaRPr lang="el-GR" sz="2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t/>
            </a:r>
            <a:br>
              <a:rPr lang="el-GR" sz="3200" dirty="0" smtClean="0"/>
            </a:br>
            <a:r>
              <a:rPr lang="el-GR" sz="3600" b="1" dirty="0" smtClean="0"/>
              <a:t>Βασικές έννοιες Φασματοσκοπίας </a:t>
            </a:r>
            <a:r>
              <a:rPr lang="en-US" sz="3600" b="1" dirty="0" smtClean="0"/>
              <a:t>NMR</a:t>
            </a:r>
            <a:r>
              <a:rPr lang="en-US" dirty="0" smtClean="0"/>
              <a:t/>
            </a:r>
            <a:br>
              <a:rPr lang="en-US" dirty="0" smtClean="0"/>
            </a:br>
            <a:endParaRPr lang="en-US" dirty="0"/>
          </a:p>
        </p:txBody>
      </p:sp>
      <p:sp>
        <p:nvSpPr>
          <p:cNvPr id="4" name="3 - Ορθογώνιο"/>
          <p:cNvSpPr/>
          <p:nvPr/>
        </p:nvSpPr>
        <p:spPr>
          <a:xfrm>
            <a:off x="571472" y="1115874"/>
            <a:ext cx="8143932" cy="5170646"/>
          </a:xfrm>
          <a:prstGeom prst="rect">
            <a:avLst/>
          </a:prstGeom>
        </p:spPr>
        <p:txBody>
          <a:bodyPr wrap="square">
            <a:spAutoFit/>
          </a:bodyPr>
          <a:lstStyle/>
          <a:p>
            <a:pPr>
              <a:lnSpc>
                <a:spcPct val="150000"/>
              </a:lnSpc>
              <a:buFont typeface="Wingdings" pitchFamily="2" charset="2"/>
              <a:buChar char="Ø"/>
            </a:pPr>
            <a:r>
              <a:rPr lang="el-GR" sz="2000" b="1" u="sng" dirty="0" smtClean="0"/>
              <a:t>Χημική Μετατόπιση: </a:t>
            </a:r>
          </a:p>
          <a:p>
            <a:pPr>
              <a:lnSpc>
                <a:spcPct val="150000"/>
              </a:lnSpc>
            </a:pPr>
            <a:r>
              <a:rPr lang="en-US" sz="2000" dirty="0" smtClean="0"/>
              <a:t>δ = ((</a:t>
            </a:r>
            <a:r>
              <a:rPr lang="en-US" sz="2000" dirty="0" err="1" smtClean="0"/>
              <a:t>w</a:t>
            </a:r>
            <a:r>
              <a:rPr lang="en-US" sz="2000" baseline="-25000" dirty="0" err="1" smtClean="0"/>
              <a:t>signal</a:t>
            </a:r>
            <a:r>
              <a:rPr lang="en-US" sz="2000" dirty="0" err="1" smtClean="0"/>
              <a:t>-w</a:t>
            </a:r>
            <a:r>
              <a:rPr lang="en-US" sz="2000" baseline="-25000" dirty="0" err="1" smtClean="0"/>
              <a:t>reference</a:t>
            </a:r>
            <a:r>
              <a:rPr lang="en-US" sz="2000" baseline="-25000" dirty="0" smtClean="0"/>
              <a:t>)</a:t>
            </a:r>
            <a:r>
              <a:rPr lang="en-US" sz="2000" dirty="0" smtClean="0"/>
              <a:t> / </a:t>
            </a:r>
            <a:r>
              <a:rPr lang="en-US" sz="2000" dirty="0" err="1" smtClean="0"/>
              <a:t>w</a:t>
            </a:r>
            <a:r>
              <a:rPr lang="en-US" sz="2000" baseline="-25000" dirty="0" err="1" smtClean="0"/>
              <a:t>reference</a:t>
            </a:r>
            <a:r>
              <a:rPr lang="en-US" sz="2000" dirty="0" smtClean="0"/>
              <a:t>) * 10</a:t>
            </a:r>
            <a:r>
              <a:rPr lang="en-US" sz="2000" baseline="30000" dirty="0" smtClean="0"/>
              <a:t>6</a:t>
            </a:r>
            <a:r>
              <a:rPr lang="en-US" sz="2000" dirty="0" smtClean="0"/>
              <a:t> δ </a:t>
            </a:r>
            <a:r>
              <a:rPr lang="en-US" sz="2000" dirty="0" err="1" smtClean="0"/>
              <a:t>σε</a:t>
            </a:r>
            <a:r>
              <a:rPr lang="el-GR" sz="2000" dirty="0" smtClean="0"/>
              <a:t> </a:t>
            </a:r>
            <a:r>
              <a:rPr lang="en-US" sz="2000" dirty="0" err="1" smtClean="0"/>
              <a:t>ppm</a:t>
            </a:r>
            <a:r>
              <a:rPr lang="en-US" sz="2000" dirty="0" smtClean="0"/>
              <a:t>(parts per million)</a:t>
            </a:r>
            <a:endParaRPr lang="el-GR" sz="2000" dirty="0" smtClean="0"/>
          </a:p>
          <a:p>
            <a:pPr>
              <a:lnSpc>
                <a:spcPct val="150000"/>
              </a:lnSpc>
            </a:pPr>
            <a:endParaRPr lang="en-US" sz="2000" dirty="0" smtClean="0"/>
          </a:p>
          <a:p>
            <a:pPr>
              <a:lnSpc>
                <a:spcPct val="150000"/>
              </a:lnSpc>
              <a:buFont typeface="Wingdings" pitchFamily="2" charset="2"/>
              <a:buChar char="q"/>
            </a:pPr>
            <a:r>
              <a:rPr lang="el-GR" sz="2000" dirty="0" smtClean="0"/>
              <a:t>Τη χημική μετατόπιση προκαλούν μικρά μαγνητικά πεδία, τα οποία δημιουργούνται από τα ηλεκτρόνια καθώς αυτά κινούνται γύρω από τους πυρήνες.</a:t>
            </a:r>
          </a:p>
          <a:p>
            <a:pPr>
              <a:lnSpc>
                <a:spcPct val="150000"/>
              </a:lnSpc>
              <a:buFont typeface="Wingdings" pitchFamily="2" charset="2"/>
              <a:buChar char="q"/>
            </a:pPr>
            <a:r>
              <a:rPr lang="el-GR" sz="2000" dirty="0" smtClean="0"/>
              <a:t> Για τον λόγο αυτό οι συχνότητες </a:t>
            </a:r>
            <a:r>
              <a:rPr lang="en-US" sz="2000" dirty="0" err="1" smtClean="0"/>
              <a:t>Larmor</a:t>
            </a:r>
            <a:r>
              <a:rPr lang="el-GR" sz="2000" dirty="0" smtClean="0"/>
              <a:t> διαφόρων πυρήνων διαφοροποιούνται ανάλογα με το χημικό τους περιβάλλον. Αυτή η διαφοροποίηση στην συχνότητα συντονισμού των πυρήνων, καλείται </a:t>
            </a:r>
            <a:r>
              <a:rPr lang="el-GR" sz="2000" b="1" dirty="0" smtClean="0"/>
              <a:t>χημική μετατόπιση. </a:t>
            </a:r>
          </a:p>
          <a:p>
            <a:pPr>
              <a:lnSpc>
                <a:spcPct val="150000"/>
              </a:lnSpc>
              <a:buFont typeface="Wingdings" pitchFamily="2" charset="2"/>
              <a:buChar char="q"/>
            </a:pPr>
            <a:r>
              <a:rPr lang="el-GR" sz="2000" dirty="0" smtClean="0"/>
              <a:t>Τα </a:t>
            </a:r>
            <a:r>
              <a:rPr lang="en-US" sz="2000" dirty="0" err="1" smtClean="0"/>
              <a:t>ppm</a:t>
            </a:r>
            <a:r>
              <a:rPr lang="en-US" sz="2000" dirty="0" smtClean="0"/>
              <a:t>(</a:t>
            </a:r>
            <a:r>
              <a:rPr lang="el-GR" sz="2000" dirty="0" smtClean="0"/>
              <a:t>αλλά όχι τα</a:t>
            </a:r>
            <a:r>
              <a:rPr lang="en-US" sz="2000" dirty="0" smtClean="0"/>
              <a:t>Hz) </a:t>
            </a:r>
            <a:r>
              <a:rPr lang="el-GR" sz="2000" dirty="0" smtClean="0"/>
              <a:t>είναι  ανεξάρτητα από το </a:t>
            </a:r>
            <a:r>
              <a:rPr lang="en-US" sz="2000" dirty="0" smtClean="0"/>
              <a:t>B</a:t>
            </a:r>
            <a:r>
              <a:rPr lang="en-US" sz="2000" baseline="-25000" dirty="0" smtClean="0"/>
              <a:t>0</a:t>
            </a:r>
            <a:r>
              <a:rPr lang="en-US" sz="2000" dirty="0" smtClean="0"/>
              <a:t> (</a:t>
            </a:r>
            <a:r>
              <a:rPr lang="el-GR" sz="2000" dirty="0" smtClean="0"/>
              <a:t>μαγνητικό πεδίο).</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a:bodyPr>
          <a:lstStyle/>
          <a:p>
            <a:r>
              <a:rPr lang="el-GR" sz="3200" b="1" dirty="0" smtClean="0"/>
              <a:t>Βασικές έννοιες Φασματοσκοπίας </a:t>
            </a:r>
            <a:r>
              <a:rPr lang="en-US" sz="3200" b="1" dirty="0" smtClean="0"/>
              <a:t>NMR</a:t>
            </a:r>
            <a:endParaRPr lang="en-US" sz="3200" dirty="0"/>
          </a:p>
        </p:txBody>
      </p:sp>
      <p:sp>
        <p:nvSpPr>
          <p:cNvPr id="4" name="3 - Ορθογώνιο"/>
          <p:cNvSpPr/>
          <p:nvPr/>
        </p:nvSpPr>
        <p:spPr>
          <a:xfrm>
            <a:off x="571472" y="1000108"/>
            <a:ext cx="8215370" cy="5570756"/>
          </a:xfrm>
          <a:prstGeom prst="rect">
            <a:avLst/>
          </a:prstGeom>
        </p:spPr>
        <p:txBody>
          <a:bodyPr wrap="square">
            <a:spAutoFit/>
          </a:bodyPr>
          <a:lstStyle/>
          <a:p>
            <a:endParaRPr lang="en-US" dirty="0" smtClean="0"/>
          </a:p>
          <a:p>
            <a:pPr>
              <a:buFont typeface="Wingdings" pitchFamily="2" charset="2"/>
              <a:buChar char="Ø"/>
            </a:pPr>
            <a:r>
              <a:rPr lang="en-US" sz="2000" b="1" u="sng" dirty="0" smtClean="0"/>
              <a:t>Spin</a:t>
            </a:r>
            <a:r>
              <a:rPr lang="el-GR" sz="2000" b="1" u="sng" dirty="0" smtClean="0"/>
              <a:t>-</a:t>
            </a:r>
            <a:r>
              <a:rPr lang="en-US" sz="2000" b="1" u="sng" dirty="0" smtClean="0"/>
              <a:t>spin </a:t>
            </a:r>
            <a:r>
              <a:rPr lang="el-GR" sz="2000" b="1" u="sng" dirty="0" smtClean="0"/>
              <a:t>σταθερά σύζευξης (</a:t>
            </a:r>
            <a:r>
              <a:rPr lang="en-US" sz="2000" b="1" i="1" u="sng" dirty="0" smtClean="0"/>
              <a:t>J )</a:t>
            </a:r>
            <a:r>
              <a:rPr lang="el-GR" sz="2000" b="1" i="1" u="sng" dirty="0" smtClean="0"/>
              <a:t>:</a:t>
            </a:r>
            <a:endParaRPr lang="el-GR" b="1" i="1" dirty="0" smtClean="0"/>
          </a:p>
          <a:p>
            <a:pPr>
              <a:buFont typeface="Wingdings" pitchFamily="2" charset="2"/>
              <a:buChar char="Ø"/>
            </a:pPr>
            <a:endParaRPr lang="en-US" b="1" i="1" dirty="0" smtClean="0"/>
          </a:p>
          <a:p>
            <a:pPr>
              <a:lnSpc>
                <a:spcPct val="150000"/>
              </a:lnSpc>
              <a:buFont typeface="Wingdings" pitchFamily="2" charset="2"/>
              <a:buChar char="q"/>
            </a:pPr>
            <a:r>
              <a:rPr lang="el-GR" sz="2000" dirty="0" smtClean="0"/>
              <a:t>Χαρακτηρίζει τις γειτονικές (μέσω δεσμών-</a:t>
            </a:r>
            <a:r>
              <a:rPr lang="en-US" sz="2000" i="1" dirty="0" smtClean="0"/>
              <a:t>scalar interactions) </a:t>
            </a:r>
            <a:r>
              <a:rPr lang="el-GR" sz="2000" i="1" dirty="0" smtClean="0"/>
              <a:t>αλληλεπιδράσεις μεταξύ π</a:t>
            </a:r>
            <a:r>
              <a:rPr lang="el-GR" sz="2000" dirty="0" smtClean="0"/>
              <a:t>υρήνων οι οποίοι συνδέονται μέσω μικρού αριθμού ομοιοπολικών δεσμών.</a:t>
            </a:r>
            <a:r>
              <a:rPr lang="el-GR" sz="2000" i="1" dirty="0" smtClean="0"/>
              <a:t> </a:t>
            </a:r>
          </a:p>
          <a:p>
            <a:endParaRPr lang="en-US" sz="2000" dirty="0" smtClean="0"/>
          </a:p>
          <a:p>
            <a:pPr>
              <a:buFont typeface="Wingdings" pitchFamily="2" charset="2"/>
              <a:buChar char="Ø"/>
            </a:pPr>
            <a:r>
              <a:rPr lang="en-US" sz="2000" b="1" u="sng" dirty="0" smtClean="0"/>
              <a:t>NMR </a:t>
            </a:r>
            <a:r>
              <a:rPr lang="el-GR" sz="2000" b="1" u="sng" dirty="0" smtClean="0"/>
              <a:t>κορυφές/ένταση κορυφών διασταύρωσης: </a:t>
            </a:r>
          </a:p>
          <a:p>
            <a:pPr>
              <a:buFont typeface="Wingdings" pitchFamily="2" charset="2"/>
              <a:buChar char="Ø"/>
            </a:pPr>
            <a:endParaRPr lang="el-GR" sz="2000" b="1" u="sng" dirty="0" smtClean="0"/>
          </a:p>
          <a:p>
            <a:pPr>
              <a:lnSpc>
                <a:spcPct val="150000"/>
              </a:lnSpc>
              <a:buFont typeface="Wingdings" pitchFamily="2" charset="2"/>
              <a:buChar char="q"/>
            </a:pPr>
            <a:r>
              <a:rPr lang="el-GR" sz="2000" dirty="0" smtClean="0"/>
              <a:t>Σε ένα κανονικό 1</a:t>
            </a:r>
            <a:r>
              <a:rPr lang="en-US" sz="2000" dirty="0" smtClean="0"/>
              <a:t>D NMR </a:t>
            </a:r>
            <a:r>
              <a:rPr lang="el-GR" sz="2000" dirty="0" smtClean="0"/>
              <a:t>φάσμα η ένταση του σήματος αντικατοπτρίζει τον αριθμό των πυρήνων που προκαλούν το σήμα ενώ το εύρος του σχετίζεται με δυναμικά φαινόμενα (χημική ανταλλαγή).</a:t>
            </a:r>
          </a:p>
          <a:p>
            <a:pPr>
              <a:lnSpc>
                <a:spcPct val="150000"/>
              </a:lnSpc>
              <a:buFont typeface="Wingdings" pitchFamily="2" charset="2"/>
              <a:buChar char="q"/>
            </a:pPr>
            <a:r>
              <a:rPr lang="el-GR" sz="2000" dirty="0" smtClean="0"/>
              <a:t>Σε φάσματα </a:t>
            </a:r>
            <a:r>
              <a:rPr lang="en-US" sz="2000" dirty="0" smtClean="0"/>
              <a:t>NOESY 2D </a:t>
            </a:r>
            <a:r>
              <a:rPr lang="el-GR" sz="2000" dirty="0" smtClean="0"/>
              <a:t>αντικατοπτρίζει την απόσταση ανάμεσα σε δύο πυρήνες οι οποίοι αλληλεπιδρούν και προκαλούν το σήμα.</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82660"/>
          </a:xfrm>
        </p:spPr>
        <p:txBody>
          <a:bodyPr>
            <a:normAutofit/>
          </a:bodyPr>
          <a:lstStyle/>
          <a:p>
            <a:r>
              <a:rPr lang="el-GR" sz="3200" b="1" dirty="0" smtClean="0"/>
              <a:t>Βασικές έννοιες Φασματοσκοπίας </a:t>
            </a:r>
            <a:r>
              <a:rPr lang="en-US" sz="3200" b="1" dirty="0" smtClean="0"/>
              <a:t>NMR</a:t>
            </a:r>
            <a:endParaRPr lang="en-US" sz="3200" dirty="0"/>
          </a:p>
        </p:txBody>
      </p:sp>
      <p:sp>
        <p:nvSpPr>
          <p:cNvPr id="4" name="3 - Ορθογώνιο"/>
          <p:cNvSpPr/>
          <p:nvPr/>
        </p:nvSpPr>
        <p:spPr>
          <a:xfrm>
            <a:off x="428596" y="1997839"/>
            <a:ext cx="8358246" cy="3170099"/>
          </a:xfrm>
          <a:prstGeom prst="rect">
            <a:avLst/>
          </a:prstGeom>
        </p:spPr>
        <p:txBody>
          <a:bodyPr wrap="square">
            <a:spAutoFit/>
          </a:bodyPr>
          <a:lstStyle/>
          <a:p>
            <a:pPr>
              <a:buFont typeface="Wingdings" pitchFamily="2" charset="2"/>
              <a:buChar char="Ø"/>
            </a:pPr>
            <a:r>
              <a:rPr lang="en-US" sz="2000" b="1" u="sng" dirty="0" smtClean="0"/>
              <a:t>Nuclear </a:t>
            </a:r>
            <a:r>
              <a:rPr lang="en-US" sz="2000" b="1" u="sng" dirty="0" err="1" smtClean="0"/>
              <a:t>Overhauser</a:t>
            </a:r>
            <a:r>
              <a:rPr lang="en-US" sz="2000" b="1" u="sng" dirty="0" smtClean="0"/>
              <a:t> enhancement </a:t>
            </a:r>
            <a:r>
              <a:rPr lang="el-GR" sz="2000" b="1" u="sng" dirty="0" smtClean="0"/>
              <a:t> </a:t>
            </a:r>
            <a:r>
              <a:rPr lang="en-US" sz="2000" b="1" u="sng" dirty="0" smtClean="0"/>
              <a:t>ή </a:t>
            </a:r>
            <a:r>
              <a:rPr lang="el-GR" sz="2000" b="1" u="sng" dirty="0" smtClean="0"/>
              <a:t> </a:t>
            </a:r>
            <a:r>
              <a:rPr lang="en-US" sz="2000" b="1" u="sng" dirty="0" smtClean="0"/>
              <a:t>nuclear </a:t>
            </a:r>
            <a:r>
              <a:rPr lang="en-US" sz="2000" b="1" u="sng" dirty="0" err="1" smtClean="0"/>
              <a:t>Overhauser</a:t>
            </a:r>
            <a:r>
              <a:rPr lang="en-US" sz="2000" b="1" u="sng" dirty="0" smtClean="0"/>
              <a:t> effect (NOE) : </a:t>
            </a:r>
            <a:endParaRPr lang="el-GR" sz="2000" b="1" u="sng" dirty="0" smtClean="0"/>
          </a:p>
          <a:p>
            <a:pPr>
              <a:buFont typeface="Wingdings" pitchFamily="2" charset="2"/>
              <a:buChar char="Ø"/>
            </a:pPr>
            <a:endParaRPr lang="en-US" sz="2000" b="1" u="sng" dirty="0" smtClean="0"/>
          </a:p>
          <a:p>
            <a:pPr>
              <a:lnSpc>
                <a:spcPct val="200000"/>
              </a:lnSpc>
              <a:buFont typeface="Wingdings" pitchFamily="2" charset="2"/>
              <a:buChar char="q"/>
            </a:pPr>
            <a:r>
              <a:rPr lang="el-GR" sz="2000" dirty="0" smtClean="0"/>
              <a:t>Είναι η κλασματική αλλαγή στην ένταση μιας κορυφής </a:t>
            </a:r>
            <a:r>
              <a:rPr lang="en-US" sz="2000" dirty="0" smtClean="0"/>
              <a:t>NMR</a:t>
            </a:r>
            <a:r>
              <a:rPr lang="el-GR" sz="2000" dirty="0" smtClean="0"/>
              <a:t> όταν κάποιος άλλος πυρήνας ακτινοβολείται σε ένα πείραμα διπλής ακτινοβόλησης. </a:t>
            </a:r>
          </a:p>
          <a:p>
            <a:pPr>
              <a:lnSpc>
                <a:spcPct val="200000"/>
              </a:lnSpc>
              <a:buFont typeface="Wingdings" pitchFamily="2" charset="2"/>
              <a:buChar char="q"/>
            </a:pPr>
            <a:r>
              <a:rPr lang="el-GR" sz="2000" dirty="0" smtClean="0"/>
              <a:t>Το φαινόμενο ΝΟΕ οφείλεται στις αλληλεπιδράσεις </a:t>
            </a:r>
            <a:r>
              <a:rPr lang="el-GR" sz="2000" dirty="0" err="1" smtClean="0"/>
              <a:t>διαμέσω</a:t>
            </a:r>
            <a:r>
              <a:rPr lang="el-GR" sz="2000" dirty="0" smtClean="0"/>
              <a:t> χώρου -</a:t>
            </a:r>
            <a:r>
              <a:rPr lang="en-US" sz="2000" dirty="0" smtClean="0"/>
              <a:t>dipolar interactions-</a:t>
            </a:r>
            <a:r>
              <a:rPr lang="el-GR" sz="2000" dirty="0" smtClean="0"/>
              <a:t>μεταξύ διαφορετικών πυρήνων και είναι ~ 1/</a:t>
            </a:r>
            <a:r>
              <a:rPr lang="en-US" sz="2000" dirty="0" smtClean="0"/>
              <a:t>r</a:t>
            </a:r>
            <a:r>
              <a:rPr lang="en-US" sz="2000" baseline="30000" dirty="0" smtClean="0"/>
              <a:t>6</a:t>
            </a:r>
            <a:r>
              <a:rPr lang="el-GR" sz="2000" baseline="30000" dirty="0" smtClean="0"/>
              <a:t>  </a:t>
            </a:r>
            <a:endParaRPr lang="en-US" sz="2000" baseline="30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5804" y="285736"/>
            <a:ext cx="8229600" cy="714372"/>
          </a:xfrm>
        </p:spPr>
        <p:txBody>
          <a:bodyPr>
            <a:normAutofit/>
          </a:bodyPr>
          <a:lstStyle/>
          <a:p>
            <a:r>
              <a:rPr lang="el-GR" sz="3200" b="1" dirty="0" smtClean="0"/>
              <a:t>Ανατομία ενός φασματόμετρου </a:t>
            </a:r>
            <a:r>
              <a:rPr lang="en-US" sz="3200" b="1" dirty="0" smtClean="0"/>
              <a:t>NMR</a:t>
            </a:r>
            <a:endParaRPr lang="en-US" sz="3200" dirty="0"/>
          </a:p>
        </p:txBody>
      </p:sp>
      <p:pic>
        <p:nvPicPr>
          <p:cNvPr id="8194" name="Picture 2" descr="C:\Users\Fotis\Desktop\nmr13.png"/>
          <p:cNvPicPr>
            <a:picLocks noChangeAspect="1" noChangeArrowheads="1"/>
          </p:cNvPicPr>
          <p:nvPr/>
        </p:nvPicPr>
        <p:blipFill>
          <a:blip r:embed="rId2" cstate="print"/>
          <a:srcRect/>
          <a:stretch>
            <a:fillRect/>
          </a:stretch>
        </p:blipFill>
        <p:spPr bwMode="auto">
          <a:xfrm>
            <a:off x="500034" y="1142984"/>
            <a:ext cx="3214710" cy="3929090"/>
          </a:xfrm>
          <a:prstGeom prst="rect">
            <a:avLst/>
          </a:prstGeom>
          <a:noFill/>
          <a:ln>
            <a:solidFill>
              <a:schemeClr val="accent1"/>
            </a:solidFill>
          </a:ln>
        </p:spPr>
      </p:pic>
      <p:pic>
        <p:nvPicPr>
          <p:cNvPr id="8195" name="Picture 3" descr="C:\Users\Fotis\Desktop\nmr14.png"/>
          <p:cNvPicPr>
            <a:picLocks noChangeAspect="1" noChangeArrowheads="1"/>
          </p:cNvPicPr>
          <p:nvPr/>
        </p:nvPicPr>
        <p:blipFill>
          <a:blip r:embed="rId3" cstate="print"/>
          <a:srcRect/>
          <a:stretch>
            <a:fillRect/>
          </a:stretch>
        </p:blipFill>
        <p:spPr bwMode="auto">
          <a:xfrm>
            <a:off x="4214810" y="1142984"/>
            <a:ext cx="4418998" cy="3929090"/>
          </a:xfrm>
          <a:prstGeom prst="rect">
            <a:avLst/>
          </a:prstGeom>
          <a:noFill/>
          <a:ln>
            <a:solidFill>
              <a:schemeClr val="accent1"/>
            </a:solidFill>
          </a:ln>
        </p:spPr>
      </p:pic>
      <p:sp>
        <p:nvSpPr>
          <p:cNvPr id="6" name="5 - Έλλειψη"/>
          <p:cNvSpPr/>
          <p:nvPr/>
        </p:nvSpPr>
        <p:spPr>
          <a:xfrm>
            <a:off x="785786" y="1500174"/>
            <a:ext cx="1714512" cy="1571636"/>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7 - Ευθύγραμμο βέλος σύνδεσης"/>
          <p:cNvCxnSpPr/>
          <p:nvPr/>
        </p:nvCxnSpPr>
        <p:spPr>
          <a:xfrm>
            <a:off x="2500298" y="2427280"/>
            <a:ext cx="1571636" cy="1588"/>
          </a:xfrm>
          <a:prstGeom prst="straightConnector1">
            <a:avLst/>
          </a:prstGeom>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500034" y="5143512"/>
            <a:ext cx="8143932" cy="1631216"/>
          </a:xfrm>
          <a:prstGeom prst="rect">
            <a:avLst/>
          </a:prstGeom>
        </p:spPr>
        <p:txBody>
          <a:bodyPr wrap="square">
            <a:spAutoFit/>
          </a:bodyPr>
          <a:lstStyle/>
          <a:p>
            <a:pPr>
              <a:buFont typeface="Wingdings" pitchFamily="2" charset="2"/>
              <a:buChar char="Ø"/>
            </a:pPr>
            <a:r>
              <a:rPr lang="el-GR" sz="2000" dirty="0" smtClean="0"/>
              <a:t>Μαγνήτες….900 </a:t>
            </a:r>
            <a:r>
              <a:rPr lang="en-US" sz="2000" dirty="0" smtClean="0"/>
              <a:t>MHz </a:t>
            </a:r>
            <a:r>
              <a:rPr lang="el-GR" sz="2000" dirty="0" smtClean="0"/>
              <a:t>σήμερα!!!</a:t>
            </a:r>
            <a:endParaRPr lang="en-US" sz="2000" dirty="0" smtClean="0"/>
          </a:p>
          <a:p>
            <a:pPr>
              <a:buFont typeface="Wingdings" pitchFamily="2" charset="2"/>
              <a:buChar char="Ø"/>
            </a:pPr>
            <a:r>
              <a:rPr lang="el-GR" sz="2000" dirty="0" smtClean="0"/>
              <a:t>Υποδοχέας</a:t>
            </a:r>
            <a:r>
              <a:rPr lang="en-US" sz="2000" dirty="0" smtClean="0"/>
              <a:t> </a:t>
            </a:r>
            <a:r>
              <a:rPr lang="el-GR" sz="2000" dirty="0" smtClean="0"/>
              <a:t>δείγματος(</a:t>
            </a:r>
            <a:r>
              <a:rPr lang="en-US" sz="2000" dirty="0" smtClean="0"/>
              <a:t>Probe)</a:t>
            </a:r>
            <a:endParaRPr lang="el-GR" sz="2000" dirty="0" smtClean="0"/>
          </a:p>
          <a:p>
            <a:r>
              <a:rPr lang="en-US" sz="2000" dirty="0" smtClean="0"/>
              <a:t> </a:t>
            </a:r>
            <a:r>
              <a:rPr lang="el-GR" sz="2000" dirty="0" smtClean="0"/>
              <a:t>Πηνία</a:t>
            </a:r>
            <a:r>
              <a:rPr lang="en-US" sz="2000" dirty="0" smtClean="0"/>
              <a:t> </a:t>
            </a:r>
            <a:r>
              <a:rPr lang="el-GR" sz="2000" dirty="0" smtClean="0"/>
              <a:t>εκπομπής/λήψης, Γεννήτρια</a:t>
            </a:r>
            <a:r>
              <a:rPr lang="en-US" sz="2000" dirty="0" smtClean="0"/>
              <a:t> </a:t>
            </a:r>
            <a:r>
              <a:rPr lang="el-GR" sz="2000" dirty="0" smtClean="0"/>
              <a:t>παλμών, σύστημα</a:t>
            </a:r>
            <a:r>
              <a:rPr lang="en-US" sz="2000" dirty="0" smtClean="0"/>
              <a:t> </a:t>
            </a:r>
            <a:r>
              <a:rPr lang="el-GR" sz="2000" dirty="0" smtClean="0"/>
              <a:t>λήψης.....</a:t>
            </a:r>
            <a:endParaRPr lang="en-US" sz="2000" dirty="0" smtClean="0"/>
          </a:p>
          <a:p>
            <a:pPr>
              <a:buFont typeface="Wingdings" pitchFamily="2" charset="2"/>
              <a:buChar char="Ø"/>
            </a:pPr>
            <a:r>
              <a:rPr lang="el-GR" sz="2000" dirty="0" smtClean="0"/>
              <a:t>Ανιχνευτής</a:t>
            </a:r>
            <a:r>
              <a:rPr lang="en-US" sz="2000" dirty="0" smtClean="0"/>
              <a:t> </a:t>
            </a:r>
            <a:r>
              <a:rPr lang="el-GR" sz="2000" dirty="0" smtClean="0"/>
              <a:t>και</a:t>
            </a:r>
            <a:r>
              <a:rPr lang="en-US" sz="2000" dirty="0" smtClean="0"/>
              <a:t> </a:t>
            </a:r>
            <a:r>
              <a:rPr lang="el-GR" sz="2000" dirty="0" smtClean="0"/>
              <a:t>σύστημα</a:t>
            </a:r>
            <a:r>
              <a:rPr lang="en-US" sz="2000" dirty="0" smtClean="0"/>
              <a:t> </a:t>
            </a:r>
            <a:r>
              <a:rPr lang="el-GR" sz="2000" dirty="0" smtClean="0"/>
              <a:t>επεξεργασίας</a:t>
            </a:r>
            <a:r>
              <a:rPr lang="en-US" sz="2000" dirty="0" smtClean="0"/>
              <a:t> </a:t>
            </a:r>
            <a:r>
              <a:rPr lang="el-GR" sz="2000" dirty="0" smtClean="0"/>
              <a:t>δεδομένων</a:t>
            </a:r>
            <a:endParaRPr lang="en-US" sz="2000" dirty="0" smtClean="0"/>
          </a:p>
          <a:p>
            <a:r>
              <a:rPr lang="en-US" sz="2000" dirty="0" smtClean="0"/>
              <a:t> </a:t>
            </a:r>
            <a:r>
              <a:rPr lang="el-GR" sz="2000" dirty="0" smtClean="0"/>
              <a:t>Ολοκληρωτές</a:t>
            </a:r>
            <a:r>
              <a:rPr lang="en-US" sz="2000" dirty="0" smtClean="0"/>
              <a:t> </a:t>
            </a:r>
            <a:r>
              <a:rPr lang="el-GR" sz="2000" dirty="0" smtClean="0"/>
              <a:t>σήματος, Δειγματολήπτες</a:t>
            </a:r>
            <a:r>
              <a:rPr lang="en-US" sz="2000" dirty="0" smtClean="0"/>
              <a:t> </a:t>
            </a:r>
            <a:r>
              <a:rPr lang="el-GR" sz="2000" dirty="0" smtClean="0"/>
              <a:t>σήματος, </a:t>
            </a:r>
            <a:r>
              <a:rPr lang="el-GR" sz="2000" dirty="0" err="1" smtClean="0"/>
              <a:t>κ.λ.π</a:t>
            </a:r>
            <a:r>
              <a:rPr lang="el-GR" sz="20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643998" cy="714380"/>
          </a:xfrm>
        </p:spPr>
        <p:txBody>
          <a:bodyPr>
            <a:noAutofit/>
          </a:bodyPr>
          <a:lstStyle/>
          <a:p>
            <a:r>
              <a:rPr lang="el-GR" sz="3200" b="1" dirty="0" smtClean="0"/>
              <a:t/>
            </a:r>
            <a:br>
              <a:rPr lang="el-GR" sz="3200" b="1" dirty="0" smtClean="0"/>
            </a:br>
            <a:r>
              <a:rPr lang="el-GR" sz="3200" b="1" dirty="0" smtClean="0"/>
              <a:t>Ανατομία 1</a:t>
            </a:r>
            <a:r>
              <a:rPr lang="en-US" sz="3200" b="1" dirty="0" smtClean="0"/>
              <a:t>D</a:t>
            </a:r>
            <a:r>
              <a:rPr lang="el-GR" sz="3200" b="1" dirty="0" smtClean="0"/>
              <a:t> πειράματος φασματοσκοπίας</a:t>
            </a:r>
            <a:r>
              <a:rPr lang="en-US" sz="3200" b="1" dirty="0" smtClean="0"/>
              <a:t> NMR </a:t>
            </a:r>
            <a:r>
              <a:rPr lang="en-US" sz="3200" dirty="0" smtClean="0"/>
              <a:t/>
            </a:r>
            <a:br>
              <a:rPr lang="en-US" sz="3200" dirty="0" smtClean="0"/>
            </a:br>
            <a:endParaRPr lang="en-US" sz="3200" dirty="0"/>
          </a:p>
        </p:txBody>
      </p:sp>
      <p:pic>
        <p:nvPicPr>
          <p:cNvPr id="9219" name="Picture 3" descr="C:\Users\Fotis\Desktop\nmr15.png"/>
          <p:cNvPicPr>
            <a:picLocks noChangeAspect="1" noChangeArrowheads="1"/>
          </p:cNvPicPr>
          <p:nvPr/>
        </p:nvPicPr>
        <p:blipFill>
          <a:blip r:embed="rId2" cstate="print"/>
          <a:srcRect/>
          <a:stretch>
            <a:fillRect/>
          </a:stretch>
        </p:blipFill>
        <p:spPr bwMode="auto">
          <a:xfrm>
            <a:off x="1071538" y="1000108"/>
            <a:ext cx="7000924" cy="1357322"/>
          </a:xfrm>
          <a:prstGeom prst="rect">
            <a:avLst/>
          </a:prstGeom>
          <a:noFill/>
          <a:ln>
            <a:solidFill>
              <a:schemeClr val="accent1"/>
            </a:solidFill>
          </a:ln>
        </p:spPr>
      </p:pic>
      <p:sp>
        <p:nvSpPr>
          <p:cNvPr id="6" name="5 - Ορθογώνιο"/>
          <p:cNvSpPr/>
          <p:nvPr/>
        </p:nvSpPr>
        <p:spPr>
          <a:xfrm>
            <a:off x="142844" y="2357430"/>
            <a:ext cx="9001156" cy="4539704"/>
          </a:xfrm>
          <a:prstGeom prst="rect">
            <a:avLst/>
          </a:prstGeom>
        </p:spPr>
        <p:txBody>
          <a:bodyPr wrap="square">
            <a:spAutoFit/>
          </a:bodyPr>
          <a:lstStyle/>
          <a:p>
            <a:pPr>
              <a:buFont typeface="Wingdings" pitchFamily="2" charset="2"/>
              <a:buChar char="Ø"/>
            </a:pPr>
            <a:r>
              <a:rPr lang="el-GR" sz="2000" b="1" dirty="0" smtClean="0"/>
              <a:t>FID : Ελεύθερη Επαγωγική απόσβεση</a:t>
            </a:r>
            <a:endParaRPr lang="en-US" sz="2000" b="1" dirty="0" smtClean="0"/>
          </a:p>
          <a:p>
            <a:pPr>
              <a:lnSpc>
                <a:spcPct val="150000"/>
              </a:lnSpc>
            </a:pPr>
            <a:r>
              <a:rPr lang="el-GR" sz="2000" dirty="0" smtClean="0"/>
              <a:t>Η περιστροφή το διάνυσμα της μαγνήτισης</a:t>
            </a:r>
            <a:r>
              <a:rPr lang="en-US" sz="2000" dirty="0" smtClean="0"/>
              <a:t> </a:t>
            </a:r>
            <a:r>
              <a:rPr lang="el-GR" sz="2000" dirty="0" smtClean="0"/>
              <a:t>περιστρέφεται γύρω από τον άξονα </a:t>
            </a:r>
            <a:r>
              <a:rPr lang="el-GR" sz="2000" i="1" dirty="0" smtClean="0"/>
              <a:t>z με συχνότητα </a:t>
            </a:r>
            <a:r>
              <a:rPr lang="el-GR" sz="2000" i="1" dirty="0" err="1" smtClean="0"/>
              <a:t>Larmor</a:t>
            </a:r>
            <a:r>
              <a:rPr lang="en-US" sz="2000" i="1" dirty="0" smtClean="0"/>
              <a:t> </a:t>
            </a:r>
            <a:r>
              <a:rPr lang="el-GR" sz="2000" i="1" dirty="0" smtClean="0"/>
              <a:t>και δημιουργεί σήμα ραδιοσυχνότητας το οποίο ανιχνεύεται στην κατά την διεύθυνση του άξονα x.</a:t>
            </a:r>
            <a:r>
              <a:rPr lang="en-US" sz="2000" i="1" dirty="0" smtClean="0"/>
              <a:t> </a:t>
            </a:r>
            <a:r>
              <a:rPr lang="el-GR" sz="2000" i="1" dirty="0" smtClean="0"/>
              <a:t>Όσο η αποδιέγερση</a:t>
            </a:r>
            <a:r>
              <a:rPr lang="en-US" sz="2000" i="1" dirty="0" smtClean="0"/>
              <a:t> </a:t>
            </a:r>
            <a:r>
              <a:rPr lang="el-GR" sz="2000" i="1" dirty="0" smtClean="0"/>
              <a:t>προχωρεί, το σήμα ελαττώνεται εκθετικά σε συνάρτηση με τον χρόνο και αποδίδει την ελεύθερη</a:t>
            </a:r>
            <a:r>
              <a:rPr lang="en-US" sz="2000" i="1" dirty="0" smtClean="0"/>
              <a:t> </a:t>
            </a:r>
            <a:r>
              <a:rPr lang="el-GR" sz="2000" i="1" dirty="0" smtClean="0"/>
              <a:t>επαγωγική απόσβεση</a:t>
            </a:r>
            <a:r>
              <a:rPr lang="en-US" sz="2000" i="1" dirty="0" smtClean="0"/>
              <a:t> </a:t>
            </a:r>
            <a:r>
              <a:rPr lang="el-GR" sz="2000" i="1" dirty="0" smtClean="0"/>
              <a:t>(</a:t>
            </a:r>
            <a:r>
              <a:rPr lang="el-GR" sz="2000" i="1" dirty="0" err="1" smtClean="0"/>
              <a:t>free</a:t>
            </a:r>
            <a:r>
              <a:rPr lang="el-GR" sz="2000" i="1" dirty="0" smtClean="0"/>
              <a:t> </a:t>
            </a:r>
            <a:r>
              <a:rPr lang="el-GR" sz="2000" i="1" dirty="0" err="1" smtClean="0"/>
              <a:t>induction</a:t>
            </a:r>
            <a:r>
              <a:rPr lang="el-GR" sz="2000" i="1" dirty="0" smtClean="0"/>
              <a:t> </a:t>
            </a:r>
            <a:r>
              <a:rPr lang="el-GR" sz="2000" i="1" dirty="0" err="1" smtClean="0"/>
              <a:t>decay</a:t>
            </a:r>
            <a:r>
              <a:rPr lang="el-GR" sz="2000" i="1" dirty="0" smtClean="0"/>
              <a:t>, FID).</a:t>
            </a:r>
            <a:endParaRPr lang="en-US" sz="2000" i="1" dirty="0" smtClean="0"/>
          </a:p>
          <a:p>
            <a:r>
              <a:rPr lang="el-GR" dirty="0" smtClean="0"/>
              <a:t>**Επανάληψη της εφαρμογή παλμών για βελτίωση του λόγου σήματος-προς-θόρυβο**</a:t>
            </a:r>
            <a:endParaRPr lang="en-US" dirty="0" smtClean="0"/>
          </a:p>
          <a:p>
            <a:pPr>
              <a:buFont typeface="Wingdings" pitchFamily="2" charset="2"/>
              <a:buChar char="Ø"/>
            </a:pPr>
            <a:r>
              <a:rPr lang="el-GR" sz="2000" b="1" dirty="0" smtClean="0"/>
              <a:t>FT : Μετασχηματισμός </a:t>
            </a:r>
            <a:r>
              <a:rPr lang="el-GR" sz="2000" b="1" dirty="0" err="1" smtClean="0"/>
              <a:t>Fourier</a:t>
            </a:r>
            <a:endParaRPr lang="en-US" sz="2000" b="1" dirty="0" smtClean="0"/>
          </a:p>
          <a:p>
            <a:pPr>
              <a:lnSpc>
                <a:spcPct val="150000"/>
              </a:lnSpc>
            </a:pPr>
            <a:r>
              <a:rPr lang="el-GR" dirty="0" smtClean="0"/>
              <a:t>Μαθηματική επεξεργασία του σήματος -μετατρέπει το σήμα από το πεδίο του χρόνου</a:t>
            </a:r>
            <a:r>
              <a:rPr lang="en-US" dirty="0" smtClean="0"/>
              <a:t> </a:t>
            </a:r>
            <a:r>
              <a:rPr lang="el-GR" dirty="0" smtClean="0"/>
              <a:t>στο πεδίο των συχνοτήτων ώστε να είναι</a:t>
            </a:r>
            <a:r>
              <a:rPr lang="en-US" dirty="0" smtClean="0"/>
              <a:t> </a:t>
            </a:r>
            <a:r>
              <a:rPr lang="el-GR" dirty="0" smtClean="0"/>
              <a:t>πιο εύκολη η ψηφιακή επεξεργασία του.</a:t>
            </a:r>
            <a:r>
              <a:rPr lang="en-US" dirty="0" smtClean="0"/>
              <a:t> </a:t>
            </a:r>
            <a:r>
              <a:rPr lang="el-GR" dirty="0" smtClean="0"/>
              <a:t>FT της FID αποδίδει το κλασσικό</a:t>
            </a:r>
            <a:r>
              <a:rPr lang="en-US" dirty="0" smtClean="0"/>
              <a:t> </a:t>
            </a:r>
            <a:r>
              <a:rPr lang="el-GR" dirty="0" smtClean="0"/>
              <a:t>μονοδιάστατο φάσμα NMR</a:t>
            </a:r>
            <a:r>
              <a:rPr lang="en-US" dirty="0" smtClean="0"/>
              <a:t>.</a:t>
            </a:r>
            <a:r>
              <a:rPr lang="el-GR" i="1"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56"/>
          </a:xfrm>
        </p:spPr>
        <p:txBody>
          <a:bodyPr>
            <a:normAutofit fontScale="90000"/>
          </a:bodyPr>
          <a:lstStyle/>
          <a:p>
            <a:r>
              <a:rPr lang="en-US" dirty="0" smtClean="0"/>
              <a:t/>
            </a:r>
            <a:br>
              <a:rPr lang="en-US" dirty="0" smtClean="0"/>
            </a:br>
            <a:r>
              <a:rPr lang="el-GR" sz="3600" b="1" dirty="0" smtClean="0"/>
              <a:t>Τύποι</a:t>
            </a:r>
            <a:r>
              <a:rPr lang="en-US" sz="3600" b="1" dirty="0" smtClean="0"/>
              <a:t> </a:t>
            </a:r>
            <a:r>
              <a:rPr lang="el-GR" sz="3600" b="1" dirty="0" smtClean="0"/>
              <a:t>φασμάτων </a:t>
            </a:r>
            <a:r>
              <a:rPr lang="en-US" sz="3600" b="1" dirty="0" smtClean="0"/>
              <a:t>NMR </a:t>
            </a:r>
            <a:r>
              <a:rPr lang="en-US" dirty="0" smtClean="0"/>
              <a:t/>
            </a:r>
            <a:br>
              <a:rPr lang="en-US" dirty="0" smtClean="0"/>
            </a:br>
            <a:endParaRPr lang="en-US" dirty="0"/>
          </a:p>
        </p:txBody>
      </p:sp>
      <p:sp>
        <p:nvSpPr>
          <p:cNvPr id="4" name="3 - Ορθογώνιο"/>
          <p:cNvSpPr/>
          <p:nvPr/>
        </p:nvSpPr>
        <p:spPr>
          <a:xfrm>
            <a:off x="214282" y="857232"/>
            <a:ext cx="8715436" cy="5447645"/>
          </a:xfrm>
          <a:prstGeom prst="rect">
            <a:avLst/>
          </a:prstGeom>
        </p:spPr>
        <p:txBody>
          <a:bodyPr wrap="square">
            <a:spAutoFit/>
          </a:bodyPr>
          <a:lstStyle/>
          <a:p>
            <a:pPr>
              <a:lnSpc>
                <a:spcPct val="150000"/>
              </a:lnSpc>
              <a:buFont typeface="Wingdings" pitchFamily="2" charset="2"/>
              <a:buChar char="Ø"/>
            </a:pPr>
            <a:r>
              <a:rPr lang="el-GR" sz="2000" b="1" u="sng" dirty="0" smtClean="0"/>
              <a:t>Φάσματα</a:t>
            </a:r>
            <a:r>
              <a:rPr lang="en-US" sz="2000" b="1" u="sng" dirty="0" smtClean="0"/>
              <a:t> </a:t>
            </a:r>
            <a:r>
              <a:rPr lang="el-GR" sz="2000" b="1" u="sng" dirty="0" smtClean="0"/>
              <a:t>ευρείας </a:t>
            </a:r>
            <a:r>
              <a:rPr lang="en-US" sz="2000" b="1" u="sng" dirty="0" smtClean="0"/>
              <a:t> </a:t>
            </a:r>
            <a:r>
              <a:rPr lang="el-GR" sz="2000" b="1" u="sng" dirty="0" smtClean="0"/>
              <a:t>γραμμής</a:t>
            </a:r>
            <a:endParaRPr lang="en-US" sz="2000" b="1" u="sng" dirty="0" smtClean="0"/>
          </a:p>
          <a:p>
            <a:pPr>
              <a:lnSpc>
                <a:spcPct val="150000"/>
              </a:lnSpc>
            </a:pPr>
            <a:r>
              <a:rPr lang="el-GR" sz="2000" dirty="0" smtClean="0"/>
              <a:t>Σχετικά μεγάλο εύρος κορυφών, και απώλεια της υπέρλεπτης υφής ( η οποία οφείλεται στο χημικό περιβάλλον). Περιπτώσεις όπου υπάρχει : Παραμαγνητικό μέταλλο, χημική ανταλλαγή ανάμεσα σε δύο είδη, μίγμα διαφόρων ισοτόπων.</a:t>
            </a:r>
          </a:p>
          <a:p>
            <a:pPr>
              <a:lnSpc>
                <a:spcPct val="150000"/>
              </a:lnSpc>
            </a:pPr>
            <a:endParaRPr lang="el-GR" sz="2000" dirty="0" smtClean="0"/>
          </a:p>
          <a:p>
            <a:pPr>
              <a:lnSpc>
                <a:spcPct val="150000"/>
              </a:lnSpc>
              <a:buFont typeface="Wingdings" pitchFamily="2" charset="2"/>
              <a:buChar char="Ø"/>
            </a:pPr>
            <a:r>
              <a:rPr lang="el-GR" sz="2000" b="1" dirty="0" smtClean="0"/>
              <a:t>Φάσματα υψηλής διακρισιμότητας</a:t>
            </a:r>
          </a:p>
          <a:p>
            <a:pPr>
              <a:lnSpc>
                <a:spcPct val="150000"/>
              </a:lnSpc>
            </a:pPr>
            <a:r>
              <a:rPr lang="el-GR" sz="2000" dirty="0" smtClean="0"/>
              <a:t>Συλλέγονται από όργανα ικανά να διακρίνουν πολύ μικρές διαφορές συχνοτήτων (0,01 </a:t>
            </a:r>
            <a:r>
              <a:rPr lang="el-GR" sz="2000" dirty="0" err="1" smtClean="0"/>
              <a:t>ppm</a:t>
            </a:r>
            <a:r>
              <a:rPr lang="el-GR" sz="2000" dirty="0" smtClean="0"/>
              <a:t> ή λιγότερο).</a:t>
            </a:r>
          </a:p>
          <a:p>
            <a:pPr>
              <a:lnSpc>
                <a:spcPct val="150000"/>
              </a:lnSpc>
            </a:pPr>
            <a:r>
              <a:rPr lang="el-GR" sz="2000" dirty="0" smtClean="0"/>
              <a:t>Εφαρμογή : *σε 1D φάσματα για την παρατήρηση υπέρλεπτης δομής (αλληλεπίδραση&amp; σταθερά σύζευξης με γειτονικούς πυρήνες), * σε 2Dφάσματα με πλήθος κορυφών διασταύρωσης.</a:t>
            </a:r>
          </a:p>
          <a:p>
            <a:endParaRPr lang="el-G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
            </a:r>
            <a:br>
              <a:rPr lang="el-GR" dirty="0" smtClean="0"/>
            </a:br>
            <a:r>
              <a:rPr lang="el-GR" sz="3600" b="1" dirty="0" smtClean="0"/>
              <a:t>Χημικό Περιβάλλον στα φάσματα NMR</a:t>
            </a:r>
            <a:r>
              <a:rPr lang="el-GR" sz="3600" dirty="0" smtClean="0"/>
              <a:t/>
            </a:r>
            <a:br>
              <a:rPr lang="el-GR" sz="3600" dirty="0" smtClean="0"/>
            </a:br>
            <a:endParaRPr lang="en-US" sz="3600" dirty="0"/>
          </a:p>
        </p:txBody>
      </p:sp>
      <p:sp>
        <p:nvSpPr>
          <p:cNvPr id="4" name="3 - Ορθογώνιο"/>
          <p:cNvSpPr/>
          <p:nvPr/>
        </p:nvSpPr>
        <p:spPr>
          <a:xfrm>
            <a:off x="571472" y="1115874"/>
            <a:ext cx="8143932" cy="5170646"/>
          </a:xfrm>
          <a:prstGeom prst="rect">
            <a:avLst/>
          </a:prstGeom>
        </p:spPr>
        <p:txBody>
          <a:bodyPr wrap="square">
            <a:spAutoFit/>
          </a:bodyPr>
          <a:lstStyle/>
          <a:p>
            <a:pPr>
              <a:lnSpc>
                <a:spcPct val="150000"/>
              </a:lnSpc>
              <a:buFont typeface="Wingdings" pitchFamily="2" charset="2"/>
              <a:buChar char="Ø"/>
            </a:pPr>
            <a:r>
              <a:rPr lang="el-GR" sz="2000" b="1" u="sng" dirty="0" smtClean="0"/>
              <a:t>Χημική Μετατόπιση: </a:t>
            </a:r>
          </a:p>
          <a:p>
            <a:pPr>
              <a:lnSpc>
                <a:spcPct val="150000"/>
              </a:lnSpc>
            </a:pPr>
            <a:r>
              <a:rPr lang="en-US" sz="2000" dirty="0" smtClean="0"/>
              <a:t>δ = ((</a:t>
            </a:r>
            <a:r>
              <a:rPr lang="en-US" sz="2000" dirty="0" err="1" smtClean="0"/>
              <a:t>w</a:t>
            </a:r>
            <a:r>
              <a:rPr lang="en-US" sz="2000" baseline="-25000" dirty="0" err="1" smtClean="0"/>
              <a:t>signal</a:t>
            </a:r>
            <a:r>
              <a:rPr lang="en-US" sz="2000" dirty="0" err="1" smtClean="0"/>
              <a:t>-w</a:t>
            </a:r>
            <a:r>
              <a:rPr lang="en-US" sz="2000" baseline="-25000" dirty="0" err="1" smtClean="0"/>
              <a:t>reference</a:t>
            </a:r>
            <a:r>
              <a:rPr lang="en-US" sz="2000" baseline="-25000" dirty="0" smtClean="0"/>
              <a:t>)</a:t>
            </a:r>
            <a:r>
              <a:rPr lang="en-US" sz="2000" dirty="0" smtClean="0"/>
              <a:t> / </a:t>
            </a:r>
            <a:r>
              <a:rPr lang="en-US" sz="2000" dirty="0" err="1" smtClean="0"/>
              <a:t>w</a:t>
            </a:r>
            <a:r>
              <a:rPr lang="en-US" sz="2000" baseline="-25000" dirty="0" err="1" smtClean="0"/>
              <a:t>reference</a:t>
            </a:r>
            <a:r>
              <a:rPr lang="en-US" sz="2000" dirty="0" smtClean="0"/>
              <a:t>) * 10</a:t>
            </a:r>
            <a:r>
              <a:rPr lang="en-US" sz="2000" baseline="30000" dirty="0" smtClean="0"/>
              <a:t>6</a:t>
            </a:r>
            <a:r>
              <a:rPr lang="en-US" sz="2000" dirty="0" smtClean="0"/>
              <a:t> δ </a:t>
            </a:r>
            <a:r>
              <a:rPr lang="en-US" sz="2000" dirty="0" err="1" smtClean="0"/>
              <a:t>σε</a:t>
            </a:r>
            <a:r>
              <a:rPr lang="el-GR" sz="2000" dirty="0" smtClean="0"/>
              <a:t> </a:t>
            </a:r>
            <a:r>
              <a:rPr lang="en-US" sz="2000" dirty="0" err="1" smtClean="0"/>
              <a:t>ppm</a:t>
            </a:r>
            <a:r>
              <a:rPr lang="en-US" sz="2000" dirty="0" smtClean="0"/>
              <a:t>(parts per million)</a:t>
            </a:r>
            <a:endParaRPr lang="el-GR" sz="2000" dirty="0" smtClean="0"/>
          </a:p>
          <a:p>
            <a:pPr>
              <a:lnSpc>
                <a:spcPct val="150000"/>
              </a:lnSpc>
            </a:pPr>
            <a:endParaRPr lang="en-US" sz="2000" dirty="0" smtClean="0"/>
          </a:p>
          <a:p>
            <a:pPr>
              <a:lnSpc>
                <a:spcPct val="150000"/>
              </a:lnSpc>
              <a:buFont typeface="Wingdings" pitchFamily="2" charset="2"/>
              <a:buChar char="q"/>
            </a:pPr>
            <a:r>
              <a:rPr lang="el-GR" sz="2000" dirty="0" smtClean="0"/>
              <a:t>Τη χημική μετατόπιση προκαλούν μικρά μαγνητικά πεδία, τα οποία δημιουργούνται από τα ηλεκτρόνια καθώς αυτά κινούνται γύρω από τους πυρήνες.</a:t>
            </a:r>
          </a:p>
          <a:p>
            <a:pPr>
              <a:lnSpc>
                <a:spcPct val="150000"/>
              </a:lnSpc>
              <a:buFont typeface="Wingdings" pitchFamily="2" charset="2"/>
              <a:buChar char="q"/>
            </a:pPr>
            <a:r>
              <a:rPr lang="el-GR" sz="2000" dirty="0" smtClean="0"/>
              <a:t> Για τον λόγο αυτό οι συχνότητες </a:t>
            </a:r>
            <a:r>
              <a:rPr lang="en-US" sz="2000" dirty="0" err="1" smtClean="0"/>
              <a:t>Larmor</a:t>
            </a:r>
            <a:r>
              <a:rPr lang="el-GR" sz="2000" dirty="0" smtClean="0"/>
              <a:t> διαφόρων πυρήνων διαφοροποιούνται ανάλογα με το χημικό τους περιβάλλον. Αυτή η διαφοροποίηση στην συχνότητα συντονισμού των πυρήνων, καλείται </a:t>
            </a:r>
            <a:r>
              <a:rPr lang="el-GR" sz="2000" b="1" dirty="0" smtClean="0"/>
              <a:t>χημική μετατόπιση. </a:t>
            </a:r>
          </a:p>
          <a:p>
            <a:pPr>
              <a:lnSpc>
                <a:spcPct val="150000"/>
              </a:lnSpc>
              <a:buFont typeface="Wingdings" pitchFamily="2" charset="2"/>
              <a:buChar char="q"/>
            </a:pPr>
            <a:r>
              <a:rPr lang="el-GR" sz="2000" dirty="0" smtClean="0"/>
              <a:t>Τα </a:t>
            </a:r>
            <a:r>
              <a:rPr lang="en-US" sz="2000" dirty="0" err="1" smtClean="0"/>
              <a:t>ppm</a:t>
            </a:r>
            <a:r>
              <a:rPr lang="en-US" sz="2000" dirty="0" smtClean="0"/>
              <a:t>(</a:t>
            </a:r>
            <a:r>
              <a:rPr lang="el-GR" sz="2000" dirty="0" smtClean="0"/>
              <a:t>αλλά όχι τα</a:t>
            </a:r>
            <a:r>
              <a:rPr lang="en-US" sz="2000" dirty="0" smtClean="0"/>
              <a:t>Hz) </a:t>
            </a:r>
            <a:r>
              <a:rPr lang="el-GR" sz="2000" dirty="0" smtClean="0"/>
              <a:t>είναι  ανεξάρτητα από το </a:t>
            </a:r>
            <a:r>
              <a:rPr lang="en-US" sz="2000" dirty="0" smtClean="0"/>
              <a:t>B</a:t>
            </a:r>
            <a:r>
              <a:rPr lang="en-US" sz="2000" baseline="-25000" dirty="0" smtClean="0"/>
              <a:t>0</a:t>
            </a:r>
            <a:r>
              <a:rPr lang="en-US" sz="2000" dirty="0" smtClean="0"/>
              <a:t> (</a:t>
            </a:r>
            <a:r>
              <a:rPr lang="el-GR" sz="2000" dirty="0" smtClean="0"/>
              <a:t>μαγνητικό πεδίο).</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582594"/>
          </a:xfrm>
        </p:spPr>
        <p:txBody>
          <a:bodyPr>
            <a:normAutofit fontScale="90000"/>
          </a:bodyPr>
          <a:lstStyle/>
          <a:p>
            <a:r>
              <a:rPr lang="el-GR" dirty="0" smtClean="0"/>
              <a:t/>
            </a:r>
            <a:br>
              <a:rPr lang="el-GR" dirty="0" smtClean="0"/>
            </a:br>
            <a:r>
              <a:rPr lang="el-GR" sz="3600" b="1" dirty="0" smtClean="0"/>
              <a:t>Χημικό Περιβάλλον στα φάσματα NMR</a:t>
            </a:r>
            <a:r>
              <a:rPr lang="el-GR" sz="3600" dirty="0" smtClean="0"/>
              <a:t/>
            </a:r>
            <a:br>
              <a:rPr lang="el-GR" sz="3600" dirty="0" smtClean="0"/>
            </a:br>
            <a:endParaRPr lang="en-US" sz="3600" dirty="0"/>
          </a:p>
        </p:txBody>
      </p:sp>
      <p:sp>
        <p:nvSpPr>
          <p:cNvPr id="5" name="4 - Ορθογώνιο"/>
          <p:cNvSpPr/>
          <p:nvPr/>
        </p:nvSpPr>
        <p:spPr>
          <a:xfrm>
            <a:off x="571472" y="1130897"/>
            <a:ext cx="8215370" cy="3170099"/>
          </a:xfrm>
          <a:prstGeom prst="rect">
            <a:avLst/>
          </a:prstGeom>
        </p:spPr>
        <p:txBody>
          <a:bodyPr wrap="square">
            <a:spAutoFit/>
          </a:bodyPr>
          <a:lstStyle/>
          <a:p>
            <a:pPr>
              <a:lnSpc>
                <a:spcPct val="200000"/>
              </a:lnSpc>
              <a:buFont typeface="Wingdings" pitchFamily="2" charset="2"/>
              <a:buChar char="Ø"/>
            </a:pPr>
            <a:r>
              <a:rPr lang="el-GR" sz="2000" b="1" dirty="0" smtClean="0"/>
              <a:t>Τοπικά </a:t>
            </a:r>
            <a:r>
              <a:rPr lang="el-GR" sz="2000" b="1" dirty="0" err="1" smtClean="0"/>
              <a:t>διαμαγνητικά</a:t>
            </a:r>
            <a:r>
              <a:rPr lang="el-GR" sz="2000" b="1" dirty="0" smtClean="0"/>
              <a:t> ρεύματα</a:t>
            </a:r>
            <a:r>
              <a:rPr lang="el-GR" sz="2000" dirty="0" smtClean="0"/>
              <a:t>-επάγονται από το σταθερό μαγνητικό πεδίο και παράγουν δευτερογενή πεδία, τα οποία εξασθενίζουν ή ενισχύουν το πεδίο το οποίο αντιστοιχεί ένα συγκεκριμένο πρωτόνιο.</a:t>
            </a:r>
          </a:p>
          <a:p>
            <a:pPr>
              <a:lnSpc>
                <a:spcPct val="200000"/>
              </a:lnSpc>
              <a:buFont typeface="Wingdings" pitchFamily="2" charset="2"/>
              <a:buChar char="Ø"/>
            </a:pPr>
            <a:r>
              <a:rPr lang="el-GR" sz="2000" b="1" dirty="0" smtClean="0"/>
              <a:t>Θωράκιση και αποθωράκιση </a:t>
            </a:r>
            <a:r>
              <a:rPr lang="el-GR" sz="2000" dirty="0" smtClean="0"/>
              <a:t>– σχετίζεται άμεσα με την ηλεκτρονιακή πυκνότητα η οποία περιβάλλει τον πυρήνα.</a:t>
            </a:r>
          </a:p>
        </p:txBody>
      </p:sp>
      <p:pic>
        <p:nvPicPr>
          <p:cNvPr id="10242" name="Picture 2" descr="C:\Users\Fotis\Desktop\nmr16.png"/>
          <p:cNvPicPr>
            <a:picLocks noChangeAspect="1" noChangeArrowheads="1"/>
          </p:cNvPicPr>
          <p:nvPr/>
        </p:nvPicPr>
        <p:blipFill>
          <a:blip r:embed="rId2" cstate="print"/>
          <a:srcRect/>
          <a:stretch>
            <a:fillRect/>
          </a:stretch>
        </p:blipFill>
        <p:spPr bwMode="auto">
          <a:xfrm>
            <a:off x="2428860" y="4214818"/>
            <a:ext cx="4259768" cy="2500306"/>
          </a:xfrm>
          <a:prstGeom prst="rect">
            <a:avLst/>
          </a:prstGeom>
          <a:noFill/>
          <a:ln>
            <a:solidFill>
              <a:schemeClr val="accent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dirty="0" smtClean="0"/>
              <a:t/>
            </a:r>
            <a:br>
              <a:rPr lang="el-GR" dirty="0" smtClean="0"/>
            </a:br>
            <a:r>
              <a:rPr lang="el-GR" sz="3600" b="1" dirty="0" smtClean="0"/>
              <a:t>Χημικό Περιβάλλον στα φάσματα NMR</a:t>
            </a:r>
            <a:r>
              <a:rPr lang="el-GR" dirty="0" smtClean="0"/>
              <a:t/>
            </a:r>
            <a:br>
              <a:rPr lang="el-GR" dirty="0" smtClean="0"/>
            </a:br>
            <a:endParaRPr lang="en-US" dirty="0"/>
          </a:p>
        </p:txBody>
      </p:sp>
      <p:sp>
        <p:nvSpPr>
          <p:cNvPr id="4" name="3 - Ορθογώνιο"/>
          <p:cNvSpPr/>
          <p:nvPr/>
        </p:nvSpPr>
        <p:spPr>
          <a:xfrm>
            <a:off x="214282" y="1305342"/>
            <a:ext cx="8715436" cy="4708981"/>
          </a:xfrm>
          <a:prstGeom prst="rect">
            <a:avLst/>
          </a:prstGeom>
        </p:spPr>
        <p:txBody>
          <a:bodyPr wrap="square">
            <a:spAutoFit/>
          </a:bodyPr>
          <a:lstStyle/>
          <a:p>
            <a:pPr>
              <a:lnSpc>
                <a:spcPct val="150000"/>
              </a:lnSpc>
              <a:buFont typeface="Wingdings" pitchFamily="2" charset="2"/>
              <a:buChar char="Ø"/>
            </a:pPr>
            <a:r>
              <a:rPr lang="el-GR" sz="2000" b="1" u="sng" dirty="0" smtClean="0"/>
              <a:t>Mαγνητική Ανισοτροπία:</a:t>
            </a:r>
          </a:p>
          <a:p>
            <a:pPr>
              <a:lnSpc>
                <a:spcPct val="150000"/>
              </a:lnSpc>
            </a:pPr>
            <a:r>
              <a:rPr lang="el-GR" sz="2000" dirty="0" smtClean="0"/>
              <a:t>Φάσματα ουσιών με διπλούς ή/και τριπλούς δεσμούς παρουσιάζουν πρωτονιακά σήματα μακριά από τις αναμενόμενες τυπικές τιμές τους. Τιμές </a:t>
            </a:r>
            <a:r>
              <a:rPr lang="el-GR" sz="2000" i="1" dirty="0" smtClean="0"/>
              <a:t>δ για πρωτόνια υδρογονανθράκων κατά σειρά αυξανόμενης οξύτητας/ηλεκτραρνητικότητας/τάξη δεσμού.</a:t>
            </a:r>
          </a:p>
          <a:p>
            <a:pPr>
              <a:lnSpc>
                <a:spcPct val="150000"/>
              </a:lnSpc>
            </a:pPr>
            <a:r>
              <a:rPr lang="el-GR" sz="2000" i="1" dirty="0" smtClean="0"/>
              <a:t>CH3-CH3(δ=0.9 </a:t>
            </a:r>
            <a:r>
              <a:rPr lang="el-GR" sz="2000" i="1" dirty="0" err="1" smtClean="0"/>
              <a:t>ppm</a:t>
            </a:r>
            <a:r>
              <a:rPr lang="el-GR" sz="2000" i="1" dirty="0" smtClean="0"/>
              <a:t> τυπική τιμή -CH3), </a:t>
            </a:r>
          </a:p>
          <a:p>
            <a:pPr>
              <a:lnSpc>
                <a:spcPct val="150000"/>
              </a:lnSpc>
            </a:pPr>
            <a:r>
              <a:rPr lang="el-GR" sz="2000" i="1" dirty="0" smtClean="0"/>
              <a:t>CH2=CH2(δ=5,8 </a:t>
            </a:r>
            <a:r>
              <a:rPr lang="el-GR" sz="2000" i="1" dirty="0" err="1" smtClean="0"/>
              <a:t>ppm</a:t>
            </a:r>
            <a:r>
              <a:rPr lang="el-GR" sz="2000" i="1" dirty="0" smtClean="0"/>
              <a:t>), CH </a:t>
            </a:r>
            <a:r>
              <a:rPr lang="el-GR" sz="2000" i="1" dirty="0" err="1" smtClean="0"/>
              <a:t>CH</a:t>
            </a:r>
            <a:r>
              <a:rPr lang="el-GR" sz="2000" i="1" dirty="0" smtClean="0"/>
              <a:t> (δ=2,9 </a:t>
            </a:r>
            <a:r>
              <a:rPr lang="el-GR" sz="2000" i="1" dirty="0" err="1" smtClean="0"/>
              <a:t>ppm</a:t>
            </a:r>
            <a:r>
              <a:rPr lang="el-GR" sz="2000" i="1" dirty="0" smtClean="0"/>
              <a:t>)</a:t>
            </a:r>
          </a:p>
          <a:p>
            <a:pPr>
              <a:lnSpc>
                <a:spcPct val="150000"/>
              </a:lnSpc>
              <a:buFont typeface="Wingdings" pitchFamily="2" charset="2"/>
              <a:buChar char="q"/>
            </a:pPr>
            <a:r>
              <a:rPr lang="el-GR" sz="2000" i="1" dirty="0" smtClean="0"/>
              <a:t>Για τις ασυνήθιστες τιμές χημικών μετατοπίσεων στις παραπάνω περιπτώσεις οφείλεται η μαγνητική ανισοτροπία λόγω της πολλαπλότητας των διπλών δεσμών (αυξημένη ηλεκτρονική πυκνότητα).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a:bodyPr>
          <a:lstStyle/>
          <a:p>
            <a:r>
              <a:rPr lang="el-GR" sz="3200" b="1" dirty="0" smtClean="0"/>
              <a:t>Χημικό Περιβάλλον στα φάσματα NMR</a:t>
            </a:r>
            <a:endParaRPr lang="en-US" sz="3200" dirty="0"/>
          </a:p>
        </p:txBody>
      </p:sp>
      <p:sp>
        <p:nvSpPr>
          <p:cNvPr id="4" name="3 - Ορθογώνιο"/>
          <p:cNvSpPr/>
          <p:nvPr/>
        </p:nvSpPr>
        <p:spPr>
          <a:xfrm>
            <a:off x="357158" y="1071546"/>
            <a:ext cx="8501122" cy="5016758"/>
          </a:xfrm>
          <a:prstGeom prst="rect">
            <a:avLst/>
          </a:prstGeom>
        </p:spPr>
        <p:txBody>
          <a:bodyPr wrap="square">
            <a:spAutoFit/>
          </a:bodyPr>
          <a:lstStyle/>
          <a:p>
            <a:pPr>
              <a:lnSpc>
                <a:spcPct val="200000"/>
              </a:lnSpc>
            </a:pPr>
            <a:r>
              <a:rPr lang="el-GR" sz="2000" b="1" dirty="0" smtClean="0"/>
              <a:t>Παράδειγμα: αρωματικός δακτύλιος –χημικές μετατοπίσεις των </a:t>
            </a:r>
            <a:r>
              <a:rPr lang="el-GR" sz="2000" b="1" i="1" dirty="0" smtClean="0"/>
              <a:t>ο-, m-, p-H ~ 7.0-7.6 </a:t>
            </a:r>
            <a:r>
              <a:rPr lang="el-GR" sz="2000" b="1" i="1" dirty="0" err="1" smtClean="0"/>
              <a:t>ppm</a:t>
            </a:r>
            <a:r>
              <a:rPr lang="el-GR" sz="2000" b="1" i="1" dirty="0" smtClean="0"/>
              <a:t>...!!!!</a:t>
            </a:r>
          </a:p>
          <a:p>
            <a:pPr>
              <a:lnSpc>
                <a:spcPct val="200000"/>
              </a:lnSpc>
              <a:buFont typeface="Wingdings" pitchFamily="2" charset="2"/>
              <a:buChar char="q"/>
            </a:pPr>
            <a:r>
              <a:rPr lang="el-GR" sz="2000" dirty="0" smtClean="0"/>
              <a:t>Το μαγνητικό πεδίο (κάθετο στο επίπεδο δακτυλίου) επάγει ροή π ηλεκτρονίων γύρω από το δακτύλιο για να δημιουργήσει το λεγόμενο ρεύμα δακτυλίου (</a:t>
            </a:r>
            <a:r>
              <a:rPr lang="el-GR" sz="2000" dirty="0" err="1" smtClean="0"/>
              <a:t>ring</a:t>
            </a:r>
            <a:r>
              <a:rPr lang="el-GR" sz="2000" dirty="0" smtClean="0"/>
              <a:t> </a:t>
            </a:r>
            <a:r>
              <a:rPr lang="el-GR" sz="2000" dirty="0" err="1" smtClean="0"/>
              <a:t>current</a:t>
            </a:r>
            <a:r>
              <a:rPr lang="el-GR" sz="2000" dirty="0" smtClean="0"/>
              <a:t>). </a:t>
            </a:r>
          </a:p>
          <a:p>
            <a:pPr>
              <a:lnSpc>
                <a:spcPct val="200000"/>
              </a:lnSpc>
              <a:buFont typeface="Wingdings" pitchFamily="2" charset="2"/>
              <a:buChar char="q"/>
            </a:pPr>
            <a:r>
              <a:rPr lang="el-GR" sz="2000" dirty="0" smtClean="0"/>
              <a:t>Δηλαδή επάγεται ένα δευτερογενές μαγνητικό πεδίο, το οποίο επηρεάζει τις χημικές μετατοπίσεις κοντινών (είτε μέσω δεσμών είτε μέσω χώρου) πρωτονίων. Ανάλογα φαινόμενα ισχύουν και για τους δεσμούς.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a:bodyPr>
          <a:lstStyle/>
          <a:p>
            <a:r>
              <a:rPr lang="el-GR" sz="3200" b="1" dirty="0" smtClean="0"/>
              <a:t>NMR Φάσματα Πρώτης &amp; Δεύτερης Τάξης </a:t>
            </a:r>
            <a:endParaRPr lang="en-US" sz="3200" b="1" dirty="0"/>
          </a:p>
        </p:txBody>
      </p:sp>
      <p:sp>
        <p:nvSpPr>
          <p:cNvPr id="4" name="3 - Ορθογώνιο"/>
          <p:cNvSpPr/>
          <p:nvPr/>
        </p:nvSpPr>
        <p:spPr>
          <a:xfrm>
            <a:off x="500034" y="1044436"/>
            <a:ext cx="8286808" cy="5170646"/>
          </a:xfrm>
          <a:prstGeom prst="rect">
            <a:avLst/>
          </a:prstGeom>
        </p:spPr>
        <p:txBody>
          <a:bodyPr wrap="square">
            <a:spAutoFit/>
          </a:bodyPr>
          <a:lstStyle/>
          <a:p>
            <a:pPr>
              <a:lnSpc>
                <a:spcPct val="150000"/>
              </a:lnSpc>
              <a:buFont typeface="Wingdings" pitchFamily="2" charset="2"/>
              <a:buChar char="Ø"/>
            </a:pPr>
            <a:r>
              <a:rPr lang="el-GR" sz="2000" b="1" dirty="0" smtClean="0"/>
              <a:t>Φάσματα Πρώτης Τάξης: </a:t>
            </a:r>
          </a:p>
          <a:p>
            <a:pPr>
              <a:lnSpc>
                <a:spcPct val="150000"/>
              </a:lnSpc>
            </a:pPr>
            <a:r>
              <a:rPr lang="el-GR" sz="2000" dirty="0" smtClean="0"/>
              <a:t>Η χημική μετατόπιση ανάμεσα στις ομάδες αλληλεπιδρώντων πυρήνων είναι μεγάλη σε σχέση με την σταθερά σύζευξης τους J. Για να υπάρχει απόλυτη συμπεριφορά πρώτης τάξης απαιτείται ο λόγος J/δ να είναι μικρότερος από 0,05.</a:t>
            </a:r>
          </a:p>
          <a:p>
            <a:pPr>
              <a:lnSpc>
                <a:spcPct val="150000"/>
              </a:lnSpc>
              <a:buFont typeface="Wingdings" pitchFamily="2" charset="2"/>
              <a:buChar char="Ø"/>
            </a:pPr>
            <a:r>
              <a:rPr lang="el-GR" sz="2000" b="1" dirty="0" smtClean="0"/>
              <a:t>Φάσματα Δεύτερης Τάξης: </a:t>
            </a:r>
          </a:p>
          <a:p>
            <a:pPr>
              <a:lnSpc>
                <a:spcPct val="150000"/>
              </a:lnSpc>
            </a:pPr>
            <a:r>
              <a:rPr lang="el-GR" sz="2000" dirty="0" smtClean="0"/>
              <a:t>Πολύπλοκα Φάσματα. Το δ αυξάνει όσο αυξάνει η ένταση του μαγνητικού πεδίου ενώ δεν ισχύει το ίδιο για την J. Φάσματα τα οποία λαμβάνονται με όργανο ισχυρού μαγνητικού πεδίου ερμηνεύονται πολύ πιο εύκολα από αυτά τα οποία λαμβάνονται από φασματόμετρα με ασθενέστερο μαγνήτη (1 </a:t>
            </a:r>
            <a:r>
              <a:rPr lang="el-GR" sz="2000" dirty="0" err="1" smtClean="0"/>
              <a:t>ppm</a:t>
            </a:r>
            <a:r>
              <a:rPr lang="el-GR" sz="2000" dirty="0" smtClean="0"/>
              <a:t>: 400, 500…900 </a:t>
            </a:r>
            <a:r>
              <a:rPr lang="el-GR" sz="2000" dirty="0" err="1" smtClean="0"/>
              <a:t>Hz</a:t>
            </a:r>
            <a:r>
              <a:rPr lang="el-GR" sz="2000" dirty="0" smtClean="0"/>
              <a:t>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725470"/>
          </a:xfrm>
        </p:spPr>
        <p:txBody>
          <a:bodyPr>
            <a:normAutofit fontScale="90000"/>
          </a:bodyPr>
          <a:lstStyle/>
          <a:p>
            <a:r>
              <a:rPr lang="el-GR" sz="3600" b="1" dirty="0" smtClean="0"/>
              <a:t/>
            </a:r>
            <a:br>
              <a:rPr lang="el-GR" sz="3600" b="1" dirty="0" smtClean="0"/>
            </a:br>
            <a:r>
              <a:rPr lang="el-GR" sz="3600" b="1" dirty="0" smtClean="0"/>
              <a:t>Χημική ανταλλαγή και Φάσματα NMR</a:t>
            </a:r>
            <a:r>
              <a:rPr lang="el-GR" sz="3600" dirty="0" smtClean="0"/>
              <a:t/>
            </a:r>
            <a:br>
              <a:rPr lang="el-GR" sz="3600" dirty="0" smtClean="0"/>
            </a:br>
            <a:endParaRPr lang="en-US" sz="3600" dirty="0"/>
          </a:p>
        </p:txBody>
      </p:sp>
      <p:sp>
        <p:nvSpPr>
          <p:cNvPr id="4" name="3 - Ορθογώνιο"/>
          <p:cNvSpPr/>
          <p:nvPr/>
        </p:nvSpPr>
        <p:spPr>
          <a:xfrm>
            <a:off x="285752" y="890831"/>
            <a:ext cx="8358214" cy="3323987"/>
          </a:xfrm>
          <a:prstGeom prst="rect">
            <a:avLst/>
          </a:prstGeom>
        </p:spPr>
        <p:txBody>
          <a:bodyPr wrap="square">
            <a:spAutoFit/>
          </a:bodyPr>
          <a:lstStyle/>
          <a:p>
            <a:pPr>
              <a:lnSpc>
                <a:spcPct val="150000"/>
              </a:lnSpc>
              <a:buFont typeface="Wingdings" pitchFamily="2" charset="2"/>
              <a:buChar char="Ø"/>
            </a:pPr>
            <a:r>
              <a:rPr lang="el-GR" sz="2000" b="1" dirty="0" smtClean="0"/>
              <a:t>Επίδραση Χημικής Ανταλλαγής στα Φάσματα: </a:t>
            </a:r>
          </a:p>
          <a:p>
            <a:pPr>
              <a:lnSpc>
                <a:spcPct val="150000"/>
              </a:lnSpc>
            </a:pPr>
            <a:r>
              <a:rPr lang="el-GR" sz="2000" dirty="0" smtClean="0"/>
              <a:t>Το σήμα συντονισμού για το ΟΗ της αλκοόλης είναι μία απλή, ευρεία, κορυφή όταν υπάρχουν προσμίξεις στο διάλυμά της αλλά είναι μία τριπλή κορυφή όταν βρίσκεται σε απόλυτα καθαρή μορφή. Στην πρώτη περίπτωση υπάρχει ανταλλαγή του -ΟΗ μεταξύ των μορίων της αλκοόλης. Η χημική ανταλλαγή εξαρτάται από την ταχύτητα ανταλλαγής ενός πρωτονίου ανάμεσα στις δύο μορφές του(διαφορετικό χημικό περιβάλλον).</a:t>
            </a:r>
          </a:p>
        </p:txBody>
      </p:sp>
      <p:pic>
        <p:nvPicPr>
          <p:cNvPr id="11266" name="Picture 2" descr="C:\Users\Fotis\Desktop\nmr17.png"/>
          <p:cNvPicPr>
            <a:picLocks noChangeAspect="1" noChangeArrowheads="1"/>
          </p:cNvPicPr>
          <p:nvPr/>
        </p:nvPicPr>
        <p:blipFill>
          <a:blip r:embed="rId2" cstate="print"/>
          <a:srcRect/>
          <a:stretch>
            <a:fillRect/>
          </a:stretch>
        </p:blipFill>
        <p:spPr bwMode="auto">
          <a:xfrm>
            <a:off x="2143108" y="4214794"/>
            <a:ext cx="4786346" cy="2357478"/>
          </a:xfrm>
          <a:prstGeom prst="rect">
            <a:avLst/>
          </a:prstGeom>
          <a:noFill/>
          <a:ln>
            <a:solidFill>
              <a:schemeClr val="accent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796908"/>
          </a:xfrm>
        </p:spPr>
        <p:txBody>
          <a:bodyPr>
            <a:normAutofit fontScale="90000"/>
          </a:bodyPr>
          <a:lstStyle/>
          <a:p>
            <a:r>
              <a:rPr lang="en-US" sz="3600" dirty="0" smtClean="0"/>
              <a:t/>
            </a:r>
            <a:br>
              <a:rPr lang="en-US" sz="3600" dirty="0" smtClean="0"/>
            </a:br>
            <a:r>
              <a:rPr lang="el-GR" sz="3600" b="1" dirty="0" smtClean="0"/>
              <a:t>Kανόνες ερμηνείας φασμάτων NM</a:t>
            </a:r>
            <a:r>
              <a:rPr lang="en-US" sz="3600" b="1" dirty="0" smtClean="0"/>
              <a:t>R </a:t>
            </a:r>
            <a:r>
              <a:rPr lang="el-GR" sz="3600" b="1" dirty="0" smtClean="0"/>
              <a:t>πρώτης τάξης</a:t>
            </a:r>
            <a:r>
              <a:rPr lang="el-GR" dirty="0" smtClean="0"/>
              <a:t/>
            </a:r>
            <a:br>
              <a:rPr lang="el-GR" dirty="0" smtClean="0"/>
            </a:br>
            <a:endParaRPr lang="en-US" dirty="0"/>
          </a:p>
        </p:txBody>
      </p:sp>
      <p:sp>
        <p:nvSpPr>
          <p:cNvPr id="4" name="3 - Ορθογώνιο"/>
          <p:cNvSpPr/>
          <p:nvPr/>
        </p:nvSpPr>
        <p:spPr>
          <a:xfrm>
            <a:off x="357158" y="1357298"/>
            <a:ext cx="8501122" cy="5016758"/>
          </a:xfrm>
          <a:prstGeom prst="rect">
            <a:avLst/>
          </a:prstGeom>
        </p:spPr>
        <p:txBody>
          <a:bodyPr wrap="square">
            <a:spAutoFit/>
          </a:bodyPr>
          <a:lstStyle/>
          <a:p>
            <a:pPr>
              <a:lnSpc>
                <a:spcPct val="200000"/>
              </a:lnSpc>
              <a:buFont typeface="Wingdings" pitchFamily="2" charset="2"/>
              <a:buChar char="Ø"/>
            </a:pPr>
            <a:r>
              <a:rPr lang="el-GR" sz="2000" dirty="0" smtClean="0"/>
              <a:t>Ισοδύναμοι</a:t>
            </a:r>
            <a:r>
              <a:rPr lang="en-US" sz="2000" dirty="0" smtClean="0"/>
              <a:t> </a:t>
            </a:r>
            <a:r>
              <a:rPr lang="el-GR" sz="2000" dirty="0" smtClean="0"/>
              <a:t>πυρήνες</a:t>
            </a:r>
            <a:r>
              <a:rPr lang="en-US" sz="2000" dirty="0" smtClean="0"/>
              <a:t> </a:t>
            </a:r>
            <a:r>
              <a:rPr lang="el-GR" sz="2000" dirty="0" smtClean="0"/>
              <a:t>δεν</a:t>
            </a:r>
            <a:r>
              <a:rPr lang="en-US" sz="2000" dirty="0" smtClean="0"/>
              <a:t> </a:t>
            </a:r>
            <a:r>
              <a:rPr lang="el-GR" sz="2000" dirty="0" smtClean="0"/>
              <a:t>αλληλεπιδρούν</a:t>
            </a:r>
            <a:r>
              <a:rPr lang="en-US" sz="2000" dirty="0" smtClean="0"/>
              <a:t> </a:t>
            </a:r>
            <a:r>
              <a:rPr lang="el-GR" sz="2000" dirty="0" smtClean="0"/>
              <a:t>ο ένας</a:t>
            </a:r>
            <a:r>
              <a:rPr lang="en-US" sz="2000" dirty="0" smtClean="0"/>
              <a:t> </a:t>
            </a:r>
            <a:r>
              <a:rPr lang="el-GR" sz="2000" dirty="0" smtClean="0"/>
              <a:t>με</a:t>
            </a:r>
            <a:r>
              <a:rPr lang="en-US" sz="2000" dirty="0" smtClean="0"/>
              <a:t> </a:t>
            </a:r>
            <a:r>
              <a:rPr lang="el-GR" sz="2000" dirty="0" smtClean="0"/>
              <a:t>τον</a:t>
            </a:r>
            <a:r>
              <a:rPr lang="en-US" sz="2000" dirty="0" smtClean="0"/>
              <a:t> </a:t>
            </a:r>
            <a:r>
              <a:rPr lang="el-GR" sz="2000" dirty="0" smtClean="0"/>
              <a:t>άλλον</a:t>
            </a:r>
            <a:r>
              <a:rPr lang="en-US" sz="2000" dirty="0" smtClean="0"/>
              <a:t> </a:t>
            </a:r>
            <a:r>
              <a:rPr lang="el-GR" sz="2000" dirty="0" smtClean="0"/>
              <a:t>για</a:t>
            </a:r>
            <a:r>
              <a:rPr lang="en-US" sz="2000" dirty="0" smtClean="0"/>
              <a:t> </a:t>
            </a:r>
            <a:r>
              <a:rPr lang="el-GR" sz="2000" dirty="0" smtClean="0"/>
              <a:t>να</a:t>
            </a:r>
            <a:r>
              <a:rPr lang="en-US" sz="2000" dirty="0" smtClean="0"/>
              <a:t> </a:t>
            </a:r>
            <a:r>
              <a:rPr lang="el-GR" sz="2000" dirty="0" smtClean="0"/>
              <a:t>δώσουν</a:t>
            </a:r>
            <a:r>
              <a:rPr lang="en-US" sz="2000" dirty="0" smtClean="0"/>
              <a:t> </a:t>
            </a:r>
            <a:r>
              <a:rPr lang="el-GR" sz="2000" dirty="0" smtClean="0"/>
              <a:t>πολλαπλές</a:t>
            </a:r>
            <a:r>
              <a:rPr lang="en-US" sz="2000" dirty="0" smtClean="0"/>
              <a:t> </a:t>
            </a:r>
            <a:r>
              <a:rPr lang="el-GR" sz="2000" dirty="0" smtClean="0"/>
              <a:t>κορυφές</a:t>
            </a:r>
            <a:r>
              <a:rPr lang="en-US" sz="2000" dirty="0" smtClean="0"/>
              <a:t> </a:t>
            </a:r>
            <a:r>
              <a:rPr lang="el-GR" sz="2000" dirty="0" smtClean="0"/>
              <a:t>απορρόφησης. Τα</a:t>
            </a:r>
            <a:r>
              <a:rPr lang="en-US" sz="2000" dirty="0" smtClean="0"/>
              <a:t> </a:t>
            </a:r>
            <a:r>
              <a:rPr lang="el-GR" sz="2000" dirty="0" smtClean="0"/>
              <a:t>τρία</a:t>
            </a:r>
            <a:r>
              <a:rPr lang="en-US" sz="2000" dirty="0" smtClean="0"/>
              <a:t> </a:t>
            </a:r>
            <a:r>
              <a:rPr lang="el-GR" sz="2000" dirty="0" smtClean="0"/>
              <a:t>πρωτόνια</a:t>
            </a:r>
            <a:r>
              <a:rPr lang="en-US" sz="2000" dirty="0" smtClean="0"/>
              <a:t> </a:t>
            </a:r>
            <a:r>
              <a:rPr lang="el-GR" sz="2000" dirty="0" smtClean="0"/>
              <a:t>της</a:t>
            </a:r>
            <a:r>
              <a:rPr lang="en-US" sz="2000" dirty="0" smtClean="0"/>
              <a:t> </a:t>
            </a:r>
            <a:r>
              <a:rPr lang="el-GR" sz="2000" dirty="0" smtClean="0"/>
              <a:t>μεθυλικής</a:t>
            </a:r>
            <a:r>
              <a:rPr lang="en-US" sz="2000" dirty="0" smtClean="0"/>
              <a:t> </a:t>
            </a:r>
            <a:r>
              <a:rPr lang="el-GR" sz="2000" dirty="0" smtClean="0"/>
              <a:t>ομάδας</a:t>
            </a:r>
            <a:r>
              <a:rPr lang="en-US" sz="2000" dirty="0" smtClean="0"/>
              <a:t> </a:t>
            </a:r>
            <a:r>
              <a:rPr lang="el-GR" sz="2000" dirty="0" smtClean="0"/>
              <a:t>στην</a:t>
            </a:r>
            <a:r>
              <a:rPr lang="en-US" sz="2000" dirty="0" smtClean="0"/>
              <a:t> </a:t>
            </a:r>
            <a:r>
              <a:rPr lang="el-GR" sz="2000" dirty="0" smtClean="0"/>
              <a:t>αιθανόλη</a:t>
            </a:r>
            <a:r>
              <a:rPr lang="en-US" sz="2000" dirty="0" smtClean="0"/>
              <a:t> </a:t>
            </a:r>
            <a:r>
              <a:rPr lang="el-GR" sz="2000" dirty="0" smtClean="0"/>
              <a:t>προκαλούν</a:t>
            </a:r>
            <a:r>
              <a:rPr lang="en-US" sz="2000" dirty="0" smtClean="0"/>
              <a:t> </a:t>
            </a:r>
            <a:r>
              <a:rPr lang="el-GR" sz="2000" dirty="0" smtClean="0"/>
              <a:t>σχάση</a:t>
            </a:r>
            <a:r>
              <a:rPr lang="en-US" sz="2000" dirty="0" smtClean="0"/>
              <a:t> </a:t>
            </a:r>
            <a:r>
              <a:rPr lang="el-GR" sz="2000" dirty="0" smtClean="0"/>
              <a:t>μόνο</a:t>
            </a:r>
            <a:r>
              <a:rPr lang="en-US" sz="2000" dirty="0" smtClean="0"/>
              <a:t> </a:t>
            </a:r>
            <a:r>
              <a:rPr lang="el-GR" sz="2000" dirty="0" smtClean="0"/>
              <a:t>της</a:t>
            </a:r>
            <a:r>
              <a:rPr lang="en-US" sz="2000" dirty="0" smtClean="0"/>
              <a:t> </a:t>
            </a:r>
            <a:r>
              <a:rPr lang="el-GR" sz="2000" dirty="0" smtClean="0"/>
              <a:t>κορυφής</a:t>
            </a:r>
            <a:r>
              <a:rPr lang="en-US" sz="2000" dirty="0" smtClean="0"/>
              <a:t> </a:t>
            </a:r>
            <a:r>
              <a:rPr lang="el-GR" sz="2000" dirty="0" smtClean="0"/>
              <a:t>των</a:t>
            </a:r>
            <a:r>
              <a:rPr lang="en-US" sz="2000" dirty="0" smtClean="0"/>
              <a:t> </a:t>
            </a:r>
            <a:r>
              <a:rPr lang="el-GR" sz="2000" dirty="0" smtClean="0"/>
              <a:t>γειτονικών</a:t>
            </a:r>
            <a:r>
              <a:rPr lang="en-US" sz="2000" dirty="0" smtClean="0"/>
              <a:t> </a:t>
            </a:r>
            <a:r>
              <a:rPr lang="el-GR" sz="2000" dirty="0" smtClean="0"/>
              <a:t>μεθυλενικών</a:t>
            </a:r>
            <a:r>
              <a:rPr lang="en-US" sz="2000" dirty="0" smtClean="0"/>
              <a:t> </a:t>
            </a:r>
            <a:r>
              <a:rPr lang="el-GR" sz="2000" dirty="0" smtClean="0"/>
              <a:t>πρωτονίων</a:t>
            </a:r>
            <a:r>
              <a:rPr lang="en-US" sz="2000" dirty="0" smtClean="0"/>
              <a:t> </a:t>
            </a:r>
            <a:r>
              <a:rPr lang="el-GR" sz="2000" dirty="0" smtClean="0"/>
              <a:t>και</a:t>
            </a:r>
            <a:r>
              <a:rPr lang="en-US" sz="2000" dirty="0" smtClean="0"/>
              <a:t> </a:t>
            </a:r>
            <a:r>
              <a:rPr lang="el-GR" sz="2000" dirty="0" smtClean="0"/>
              <a:t>όχι</a:t>
            </a:r>
            <a:r>
              <a:rPr lang="en-US" sz="2000" dirty="0" smtClean="0"/>
              <a:t> </a:t>
            </a:r>
            <a:r>
              <a:rPr lang="el-GR" sz="2000" dirty="0" smtClean="0"/>
              <a:t>σχάση</a:t>
            </a:r>
            <a:r>
              <a:rPr lang="en-US" sz="2000" dirty="0" smtClean="0"/>
              <a:t> </a:t>
            </a:r>
            <a:r>
              <a:rPr lang="el-GR" sz="2000" dirty="0" smtClean="0"/>
              <a:t>της</a:t>
            </a:r>
            <a:r>
              <a:rPr lang="en-US" sz="2000" dirty="0" smtClean="0"/>
              <a:t> </a:t>
            </a:r>
            <a:r>
              <a:rPr lang="el-GR" sz="2000" dirty="0" smtClean="0"/>
              <a:t>κορυφής</a:t>
            </a:r>
            <a:r>
              <a:rPr lang="en-US" sz="2000" dirty="0" smtClean="0"/>
              <a:t> </a:t>
            </a:r>
            <a:r>
              <a:rPr lang="el-GR" sz="2000" dirty="0" smtClean="0"/>
              <a:t>των</a:t>
            </a:r>
            <a:r>
              <a:rPr lang="en-US" sz="2000" dirty="0" smtClean="0"/>
              <a:t> </a:t>
            </a:r>
            <a:r>
              <a:rPr lang="el-GR" sz="2000" dirty="0" smtClean="0"/>
              <a:t>ιδίων.</a:t>
            </a:r>
            <a:endParaRPr lang="en-US" sz="2000" dirty="0" smtClean="0"/>
          </a:p>
          <a:p>
            <a:pPr>
              <a:lnSpc>
                <a:spcPct val="200000"/>
              </a:lnSpc>
              <a:buFont typeface="Wingdings" pitchFamily="2" charset="2"/>
              <a:buChar char="Ø"/>
            </a:pPr>
            <a:endParaRPr lang="en-US" sz="2000" dirty="0" smtClean="0"/>
          </a:p>
          <a:p>
            <a:pPr>
              <a:lnSpc>
                <a:spcPct val="200000"/>
              </a:lnSpc>
              <a:buFont typeface="Wingdings" pitchFamily="2" charset="2"/>
              <a:buChar char="Ø"/>
            </a:pPr>
            <a:r>
              <a:rPr lang="el-GR" sz="2000" dirty="0" smtClean="0"/>
              <a:t>Οι</a:t>
            </a:r>
            <a:r>
              <a:rPr lang="en-US" sz="2000" dirty="0" smtClean="0"/>
              <a:t> </a:t>
            </a:r>
            <a:r>
              <a:rPr lang="el-GR" sz="2000" dirty="0" smtClean="0"/>
              <a:t>σταθερές</a:t>
            </a:r>
            <a:r>
              <a:rPr lang="en-US" sz="2000" dirty="0" smtClean="0"/>
              <a:t> </a:t>
            </a:r>
            <a:r>
              <a:rPr lang="el-GR" sz="2000" dirty="0" smtClean="0"/>
              <a:t>σύζευξης</a:t>
            </a:r>
            <a:r>
              <a:rPr lang="en-US" sz="2000" dirty="0" smtClean="0"/>
              <a:t> </a:t>
            </a:r>
            <a:r>
              <a:rPr lang="el-GR" sz="2000" dirty="0" smtClean="0"/>
              <a:t>μειώνονται</a:t>
            </a:r>
            <a:r>
              <a:rPr lang="en-US" sz="2000" dirty="0" smtClean="0"/>
              <a:t> </a:t>
            </a:r>
            <a:r>
              <a:rPr lang="el-GR" sz="2000" dirty="0" smtClean="0"/>
              <a:t>σημαντικά</a:t>
            </a:r>
            <a:r>
              <a:rPr lang="en-US" sz="2000" dirty="0" smtClean="0"/>
              <a:t> </a:t>
            </a:r>
            <a:r>
              <a:rPr lang="el-GR" sz="2000" dirty="0" smtClean="0"/>
              <a:t>όσο</a:t>
            </a:r>
            <a:r>
              <a:rPr lang="en-US" sz="2000" dirty="0" smtClean="0"/>
              <a:t> </a:t>
            </a:r>
            <a:r>
              <a:rPr lang="el-GR" sz="2000" dirty="0" smtClean="0"/>
              <a:t>αυξάνει</a:t>
            </a:r>
            <a:r>
              <a:rPr lang="en-US" sz="2000" dirty="0" smtClean="0"/>
              <a:t> </a:t>
            </a:r>
            <a:r>
              <a:rPr lang="el-GR" sz="2000" dirty="0" smtClean="0"/>
              <a:t>η απόσταση</a:t>
            </a:r>
            <a:r>
              <a:rPr lang="en-US" sz="2000" dirty="0" smtClean="0"/>
              <a:t> </a:t>
            </a:r>
            <a:r>
              <a:rPr lang="el-GR" sz="2000" dirty="0" smtClean="0"/>
              <a:t>των</a:t>
            </a:r>
            <a:r>
              <a:rPr lang="en-US" sz="2000" dirty="0" smtClean="0"/>
              <a:t> </a:t>
            </a:r>
            <a:r>
              <a:rPr lang="el-GR" sz="2000" dirty="0" smtClean="0"/>
              <a:t>ομάδων</a:t>
            </a:r>
            <a:r>
              <a:rPr lang="en-US" sz="2000" dirty="0" smtClean="0"/>
              <a:t> </a:t>
            </a:r>
            <a:r>
              <a:rPr lang="el-GR" sz="2000" dirty="0" smtClean="0"/>
              <a:t>και</a:t>
            </a:r>
            <a:r>
              <a:rPr lang="en-US" sz="2000" dirty="0" smtClean="0"/>
              <a:t> </a:t>
            </a:r>
            <a:r>
              <a:rPr lang="el-GR" sz="2000" dirty="0" smtClean="0"/>
              <a:t>σπάνια</a:t>
            </a:r>
            <a:r>
              <a:rPr lang="en-US" sz="2000" dirty="0" smtClean="0"/>
              <a:t> </a:t>
            </a:r>
            <a:r>
              <a:rPr lang="el-GR" sz="2000" dirty="0" smtClean="0"/>
              <a:t>παρατηρείται</a:t>
            </a:r>
            <a:r>
              <a:rPr lang="en-US" sz="2000" dirty="0" smtClean="0"/>
              <a:t> </a:t>
            </a:r>
            <a:r>
              <a:rPr lang="el-GR" sz="2000" dirty="0" smtClean="0"/>
              <a:t>σύζευξη</a:t>
            </a:r>
            <a:r>
              <a:rPr lang="en-US" sz="2000" dirty="0" smtClean="0"/>
              <a:t> </a:t>
            </a:r>
            <a:r>
              <a:rPr lang="el-GR" sz="2000" dirty="0" smtClean="0"/>
              <a:t>σε</a:t>
            </a:r>
            <a:r>
              <a:rPr lang="en-US" sz="2000" dirty="0" smtClean="0"/>
              <a:t> </a:t>
            </a:r>
            <a:r>
              <a:rPr lang="el-GR" sz="2000" dirty="0" smtClean="0"/>
              <a:t>αποστάσεις</a:t>
            </a:r>
            <a:r>
              <a:rPr lang="en-US" sz="2000" dirty="0" smtClean="0"/>
              <a:t> </a:t>
            </a:r>
            <a:r>
              <a:rPr lang="el-GR" sz="2000" dirty="0" smtClean="0"/>
              <a:t>μεγαλύτερες</a:t>
            </a:r>
            <a:r>
              <a:rPr lang="en-US" sz="2000" dirty="0" smtClean="0"/>
              <a:t> </a:t>
            </a:r>
            <a:r>
              <a:rPr lang="el-GR" sz="2000" dirty="0" smtClean="0"/>
              <a:t>από</a:t>
            </a:r>
            <a:r>
              <a:rPr lang="en-US" sz="2000" dirty="0" smtClean="0"/>
              <a:t> </a:t>
            </a:r>
            <a:r>
              <a:rPr lang="el-GR" sz="2000" dirty="0" smtClean="0"/>
              <a:t>μήκος</a:t>
            </a:r>
            <a:r>
              <a:rPr lang="en-US" sz="2000" dirty="0" smtClean="0"/>
              <a:t> </a:t>
            </a:r>
            <a:r>
              <a:rPr lang="el-GR" sz="2000" dirty="0" smtClean="0"/>
              <a:t>τεσσάρων</a:t>
            </a:r>
            <a:r>
              <a:rPr lang="en-US" sz="2000" dirty="0" smtClean="0"/>
              <a:t> </a:t>
            </a:r>
            <a:r>
              <a:rPr lang="el-GR" sz="2000" dirty="0" smtClean="0"/>
              <a:t>δεσμών.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8329642" cy="796908"/>
          </a:xfrm>
        </p:spPr>
        <p:txBody>
          <a:bodyPr>
            <a:noAutofit/>
          </a:bodyPr>
          <a:lstStyle/>
          <a:p>
            <a:r>
              <a:rPr lang="el-GR" sz="3200" b="1" dirty="0" smtClean="0"/>
              <a:t>Kανόνες ερμηνείας φασμάτων NM</a:t>
            </a:r>
            <a:r>
              <a:rPr lang="en-US" sz="3200" b="1" dirty="0" smtClean="0"/>
              <a:t>R </a:t>
            </a:r>
            <a:r>
              <a:rPr lang="el-GR" sz="3200" b="1" dirty="0" smtClean="0"/>
              <a:t>πρώτης τάξης</a:t>
            </a:r>
            <a:endParaRPr lang="en-US" sz="3200" dirty="0"/>
          </a:p>
        </p:txBody>
      </p:sp>
      <p:sp>
        <p:nvSpPr>
          <p:cNvPr id="4" name="3 - Ορθογώνιο"/>
          <p:cNvSpPr/>
          <p:nvPr/>
        </p:nvSpPr>
        <p:spPr>
          <a:xfrm>
            <a:off x="142844" y="1285860"/>
            <a:ext cx="8929718" cy="5016758"/>
          </a:xfrm>
          <a:prstGeom prst="rect">
            <a:avLst/>
          </a:prstGeom>
        </p:spPr>
        <p:txBody>
          <a:bodyPr wrap="square">
            <a:spAutoFit/>
          </a:bodyPr>
          <a:lstStyle/>
          <a:p>
            <a:pPr>
              <a:lnSpc>
                <a:spcPct val="200000"/>
              </a:lnSpc>
              <a:buFont typeface="Wingdings" pitchFamily="2" charset="2"/>
              <a:buChar char="Ø"/>
            </a:pPr>
            <a:r>
              <a:rPr lang="el-GR" sz="2000" dirty="0" smtClean="0"/>
              <a:t>Η πολλαπλότητα</a:t>
            </a:r>
            <a:r>
              <a:rPr lang="en-US" sz="2000" dirty="0" smtClean="0"/>
              <a:t> </a:t>
            </a:r>
            <a:r>
              <a:rPr lang="el-GR" sz="2000" dirty="0" smtClean="0"/>
              <a:t>μιας</a:t>
            </a:r>
            <a:r>
              <a:rPr lang="en-US" sz="2000" dirty="0" smtClean="0"/>
              <a:t> </a:t>
            </a:r>
            <a:r>
              <a:rPr lang="el-GR" sz="2000" dirty="0" smtClean="0"/>
              <a:t>κορυφής</a:t>
            </a:r>
            <a:r>
              <a:rPr lang="en-US" sz="2000" dirty="0" smtClean="0"/>
              <a:t> </a:t>
            </a:r>
            <a:r>
              <a:rPr lang="el-GR" sz="2000" dirty="0" smtClean="0"/>
              <a:t>καθορίζεται</a:t>
            </a:r>
            <a:r>
              <a:rPr lang="en-US" sz="2000" dirty="0" smtClean="0"/>
              <a:t> </a:t>
            </a:r>
            <a:r>
              <a:rPr lang="el-GR" sz="2000" dirty="0" smtClean="0"/>
              <a:t>από</a:t>
            </a:r>
            <a:r>
              <a:rPr lang="en-US" sz="2000" dirty="0" smtClean="0"/>
              <a:t> </a:t>
            </a:r>
            <a:r>
              <a:rPr lang="el-GR" sz="2000" dirty="0" smtClean="0"/>
              <a:t>τον</a:t>
            </a:r>
            <a:r>
              <a:rPr lang="en-US" sz="2000" dirty="0" smtClean="0"/>
              <a:t> </a:t>
            </a:r>
            <a:r>
              <a:rPr lang="el-GR" sz="2000" dirty="0" smtClean="0"/>
              <a:t>αριθμό</a:t>
            </a:r>
            <a:r>
              <a:rPr lang="en-US" sz="2000" dirty="0" smtClean="0"/>
              <a:t> </a:t>
            </a:r>
            <a:r>
              <a:rPr lang="el-GR" sz="2000" dirty="0" smtClean="0"/>
              <a:t>n των μαγνητικώς</a:t>
            </a:r>
            <a:r>
              <a:rPr lang="en-US" sz="2000" dirty="0" smtClean="0"/>
              <a:t> </a:t>
            </a:r>
            <a:r>
              <a:rPr lang="el-GR" sz="2000" dirty="0" smtClean="0"/>
              <a:t>ισοδύναμων</a:t>
            </a:r>
            <a:r>
              <a:rPr lang="en-US" sz="2000" dirty="0" smtClean="0"/>
              <a:t> </a:t>
            </a:r>
            <a:r>
              <a:rPr lang="el-GR" sz="2000" dirty="0" smtClean="0"/>
              <a:t>πρωτονίων των γειτονικών ατόμων και έχει τιμή n+ 1.Συνεπώς η πολλαπλότητα της μεθυλενικής κορυφής στην αιθανόλη καθορίζεται από τον αριθμό των πρωτονίων της γειτονικής μεθυλικής ομάδας και είναι ίση με 3 + 1 = 4.</a:t>
            </a:r>
          </a:p>
          <a:p>
            <a:pPr>
              <a:lnSpc>
                <a:spcPct val="200000"/>
              </a:lnSpc>
              <a:buFont typeface="Wingdings" pitchFamily="2" charset="2"/>
              <a:buChar char="Ø"/>
            </a:pPr>
            <a:endParaRPr lang="en-US" sz="2000" dirty="0" smtClean="0"/>
          </a:p>
          <a:p>
            <a:pPr>
              <a:lnSpc>
                <a:spcPct val="200000"/>
              </a:lnSpc>
              <a:buFont typeface="Wingdings" pitchFamily="2" charset="2"/>
              <a:buChar char="Ø"/>
            </a:pPr>
            <a:r>
              <a:rPr lang="el-GR" sz="2000" dirty="0" smtClean="0"/>
              <a:t>Εάν τα πρωτόνια στο άτομο Β επηρεάζονται από τα πρωτόνια στα άτομα Α και C , τα οποία δεν είναι ισοδύναμα η πολλαπλότητα του Β είναι ίση με (</a:t>
            </a:r>
            <a:r>
              <a:rPr lang="el-GR" sz="2000" dirty="0" err="1" smtClean="0"/>
              <a:t>n</a:t>
            </a:r>
            <a:r>
              <a:rPr lang="el-GR" sz="2000" baseline="-25000" dirty="0" err="1" smtClean="0"/>
              <a:t>A</a:t>
            </a:r>
            <a:r>
              <a:rPr lang="el-GR" sz="2000" dirty="0" err="1" smtClean="0"/>
              <a:t>+1</a:t>
            </a:r>
            <a:r>
              <a:rPr lang="el-GR" sz="2000" dirty="0" smtClean="0"/>
              <a:t>)(</a:t>
            </a:r>
            <a:r>
              <a:rPr lang="el-GR" sz="2000" dirty="0" err="1" smtClean="0"/>
              <a:t>n</a:t>
            </a:r>
            <a:r>
              <a:rPr lang="el-GR" sz="2000" baseline="-25000" dirty="0" err="1" smtClean="0"/>
              <a:t>C</a:t>
            </a:r>
            <a:r>
              <a:rPr lang="el-GR" sz="2000" dirty="0" smtClean="0"/>
              <a:t>+ 1), όπου n</a:t>
            </a:r>
            <a:r>
              <a:rPr lang="el-GR" sz="2000" baseline="-25000" dirty="0" smtClean="0"/>
              <a:t> A </a:t>
            </a:r>
            <a:r>
              <a:rPr lang="el-GR" sz="2000" dirty="0" smtClean="0"/>
              <a:t>και </a:t>
            </a:r>
            <a:r>
              <a:rPr lang="el-GR" sz="2000" dirty="0" err="1" smtClean="0"/>
              <a:t>n</a:t>
            </a:r>
            <a:r>
              <a:rPr lang="el-GR" sz="2000" baseline="-25000" dirty="0" err="1" smtClean="0"/>
              <a:t>Cο</a:t>
            </a:r>
            <a:r>
              <a:rPr lang="el-GR" sz="2000" dirty="0" smtClean="0"/>
              <a:t> αριθμός των ισοδύναμων πρωτονίων στα Α και C, αντίστοιχα.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1428736"/>
            <a:ext cx="8501122" cy="4315027"/>
          </a:xfrm>
          <a:prstGeom prst="rect">
            <a:avLst/>
          </a:prstGeom>
        </p:spPr>
        <p:txBody>
          <a:bodyPr wrap="square">
            <a:spAutoFit/>
          </a:bodyPr>
          <a:lstStyle/>
          <a:p>
            <a:pPr>
              <a:lnSpc>
                <a:spcPct val="200000"/>
              </a:lnSpc>
              <a:buFont typeface="Wingdings" pitchFamily="2" charset="2"/>
              <a:buChar char="Ø"/>
            </a:pPr>
            <a:r>
              <a:rPr lang="el-GR" sz="2000" dirty="0" smtClean="0"/>
              <a:t>Τα σχετικά εμβαδά μιας πολλαπλής κορυφής είναι συμμετρικά γύρω από το κεντρικό σημείο της ζώνης και είναι ανάλογα με τους συντελεστές των όρων του αναπτύγματος (x + 1)n. </a:t>
            </a:r>
          </a:p>
          <a:p>
            <a:pPr>
              <a:lnSpc>
                <a:spcPct val="200000"/>
              </a:lnSpc>
              <a:buFont typeface="Wingdings" pitchFamily="2" charset="2"/>
              <a:buChar char="Ø"/>
            </a:pPr>
            <a:endParaRPr lang="el-GR" sz="2000" dirty="0" smtClean="0"/>
          </a:p>
          <a:p>
            <a:pPr>
              <a:lnSpc>
                <a:spcPct val="200000"/>
              </a:lnSpc>
              <a:buFont typeface="Wingdings" pitchFamily="2" charset="2"/>
              <a:buChar char="Ø"/>
            </a:pPr>
            <a:r>
              <a:rPr lang="el-GR" sz="2000" dirty="0" smtClean="0"/>
              <a:t>Η σταθερά σύζευξης είναι ανεξάρτητη από το εφαρμοζόμενο πεδίο. Επομένως, οι πολλαπλές κορυφές διακρίνονται εύκολα από κορυφές με μικρή χημική μετατόπιση με λήψη φασμάτων σε δύο διαφορετικές εντάσεις πεδίου.</a:t>
            </a:r>
          </a:p>
        </p:txBody>
      </p:sp>
      <p:sp>
        <p:nvSpPr>
          <p:cNvPr id="5" name="1 - Τίτλος"/>
          <p:cNvSpPr>
            <a:spLocks noGrp="1"/>
          </p:cNvSpPr>
          <p:nvPr>
            <p:ph type="title"/>
          </p:nvPr>
        </p:nvSpPr>
        <p:spPr>
          <a:xfrm>
            <a:off x="457200" y="274638"/>
            <a:ext cx="8229600" cy="796908"/>
          </a:xfrm>
        </p:spPr>
        <p:txBody>
          <a:bodyPr>
            <a:noAutofit/>
          </a:bodyPr>
          <a:lstStyle/>
          <a:p>
            <a:r>
              <a:rPr lang="el-GR" sz="3200" b="1" dirty="0" smtClean="0"/>
              <a:t>Kανόνες ερμηνείας φασμάτων NM</a:t>
            </a:r>
            <a:r>
              <a:rPr lang="en-US" sz="3200" b="1" dirty="0" smtClean="0"/>
              <a:t>R </a:t>
            </a:r>
            <a:r>
              <a:rPr lang="el-GR" sz="3200" b="1" dirty="0" smtClean="0"/>
              <a:t>πρώτης τάξης</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785818"/>
          </a:xfrm>
        </p:spPr>
        <p:txBody>
          <a:bodyPr>
            <a:normAutofit fontScale="90000"/>
          </a:bodyPr>
          <a:lstStyle/>
          <a:p>
            <a:r>
              <a:rPr lang="el-GR" dirty="0" smtClean="0"/>
              <a:t/>
            </a:r>
            <a:br>
              <a:rPr lang="el-GR" dirty="0" smtClean="0"/>
            </a:br>
            <a:r>
              <a:rPr lang="el-GR" sz="3600" b="1" dirty="0" smtClean="0"/>
              <a:t>Εφαρμογές του Πρωτονιακού ΝΜ</a:t>
            </a:r>
            <a:r>
              <a:rPr lang="en-US" sz="3600" b="1" dirty="0" smtClean="0"/>
              <a:t>R</a:t>
            </a:r>
            <a:br>
              <a:rPr lang="en-US" sz="3600" b="1" dirty="0" smtClean="0"/>
            </a:br>
            <a:endParaRPr lang="en-US" sz="3600" b="1" dirty="0"/>
          </a:p>
        </p:txBody>
      </p:sp>
      <p:sp>
        <p:nvSpPr>
          <p:cNvPr id="4" name="3 - Ορθογώνιο"/>
          <p:cNvSpPr/>
          <p:nvPr/>
        </p:nvSpPr>
        <p:spPr>
          <a:xfrm>
            <a:off x="357158" y="1000108"/>
            <a:ext cx="8572560" cy="4930581"/>
          </a:xfrm>
          <a:prstGeom prst="rect">
            <a:avLst/>
          </a:prstGeom>
        </p:spPr>
        <p:txBody>
          <a:bodyPr wrap="square">
            <a:spAutoFit/>
          </a:bodyPr>
          <a:lstStyle/>
          <a:p>
            <a:pPr>
              <a:lnSpc>
                <a:spcPct val="200000"/>
              </a:lnSpc>
              <a:buFont typeface="Wingdings" pitchFamily="2" charset="2"/>
              <a:buChar char="Ø"/>
            </a:pPr>
            <a:r>
              <a:rPr lang="el-GR" sz="2000" b="1" dirty="0" smtClean="0"/>
              <a:t>Ταυτοποίηση ουσιών</a:t>
            </a:r>
          </a:p>
          <a:p>
            <a:pPr>
              <a:lnSpc>
                <a:spcPct val="200000"/>
              </a:lnSpc>
            </a:pPr>
            <a:r>
              <a:rPr lang="el-GR" sz="2000" dirty="0" smtClean="0"/>
              <a:t>Αναγνώριση είδους (1Η, 13C, 15N, …), και διακρίβωση αριθμού πυρήνων (μέσω ολοκλήρωσης), ταυτοποίηση γειτονικών πυρήνων (μέσω σταθερών σύζευξης),υπολογισμός χρόνων αποδιέγερσης ... Το 1D 1Η NMR φάσμα δεν είναι αρκετό και χρησιμοποιείται σε συνδυασμό με άλλες αναλυτικές μεθόδους, π.χ. UV-</a:t>
            </a:r>
            <a:r>
              <a:rPr lang="el-GR" sz="2000" dirty="0" err="1" smtClean="0"/>
              <a:t>vis,</a:t>
            </a:r>
            <a:r>
              <a:rPr lang="el-GR" sz="2000" dirty="0" smtClean="0"/>
              <a:t> MS, IR, στοιχειακή ανάλυση. Τα 2D φάσματα είναι ικανά να δώσουν ικανοποιητικές πληροφορίες για τον χαρακτηρισμό και την διαμόρφωση ενός μορίου.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725470"/>
          </a:xfrm>
        </p:spPr>
        <p:txBody>
          <a:bodyPr>
            <a:normAutofit fontScale="90000"/>
          </a:bodyPr>
          <a:lstStyle/>
          <a:p>
            <a:r>
              <a:rPr lang="el-GR" dirty="0" smtClean="0"/>
              <a:t/>
            </a:r>
            <a:br>
              <a:rPr lang="el-GR" dirty="0" smtClean="0"/>
            </a:br>
            <a:r>
              <a:rPr lang="el-GR" sz="3600" b="1" dirty="0" smtClean="0"/>
              <a:t>Εφαρμογές του Πρωτονιακού ΝΜ</a:t>
            </a:r>
            <a:r>
              <a:rPr lang="en-US" sz="3600" b="1" dirty="0" smtClean="0"/>
              <a:t>R</a:t>
            </a:r>
            <a:br>
              <a:rPr lang="en-US" sz="3600" b="1" dirty="0" smtClean="0"/>
            </a:br>
            <a:endParaRPr lang="en-US" sz="3600" b="1" dirty="0"/>
          </a:p>
        </p:txBody>
      </p:sp>
      <p:sp>
        <p:nvSpPr>
          <p:cNvPr id="5" name="4 - Ορθογώνιο"/>
          <p:cNvSpPr/>
          <p:nvPr/>
        </p:nvSpPr>
        <p:spPr>
          <a:xfrm>
            <a:off x="428596" y="1187312"/>
            <a:ext cx="8429684" cy="5170646"/>
          </a:xfrm>
          <a:prstGeom prst="rect">
            <a:avLst/>
          </a:prstGeom>
        </p:spPr>
        <p:txBody>
          <a:bodyPr wrap="square">
            <a:spAutoFit/>
          </a:bodyPr>
          <a:lstStyle/>
          <a:p>
            <a:pPr>
              <a:lnSpc>
                <a:spcPct val="150000"/>
              </a:lnSpc>
              <a:buFont typeface="Wingdings" pitchFamily="2" charset="2"/>
              <a:buChar char="Ø"/>
            </a:pPr>
            <a:r>
              <a:rPr lang="el-GR" sz="2000" b="1" dirty="0" smtClean="0"/>
              <a:t>Εφαρμογή στην Ποσοτική Ανάλυση –Μίγματα Ουσιών.</a:t>
            </a:r>
          </a:p>
          <a:p>
            <a:pPr>
              <a:lnSpc>
                <a:spcPct val="150000"/>
              </a:lnSpc>
            </a:pPr>
            <a:r>
              <a:rPr lang="el-GR" sz="2000" dirty="0" smtClean="0"/>
              <a:t> Ανάλυση συστατικών δείγματος –Εφαρμογή στην ποιοτική και ποσοτική ανάλυση, μιγμάτων ουσιών στα φάρμακα (μέθοδος προσδιορισμού φαρμακευτικών ουσιών όπως </a:t>
            </a:r>
            <a:r>
              <a:rPr lang="el-GR" sz="2000" i="1" dirty="0" smtClean="0"/>
              <a:t>ασπιρίνη, καφεΐνη, </a:t>
            </a:r>
            <a:r>
              <a:rPr lang="el-GR" sz="2000" i="1" dirty="0" err="1" smtClean="0"/>
              <a:t>φαινακετίνη</a:t>
            </a:r>
            <a:r>
              <a:rPr lang="el-GR" sz="2000" i="1" dirty="0" smtClean="0"/>
              <a:t>, </a:t>
            </a:r>
            <a:r>
              <a:rPr lang="el-GR" sz="2000" i="1" dirty="0" err="1" smtClean="0"/>
              <a:t>κ.λ.π</a:t>
            </a:r>
            <a:r>
              <a:rPr lang="el-GR" sz="2000" i="1" dirty="0" smtClean="0"/>
              <a:t>.), τρόφιμα, καύσιμα, </a:t>
            </a:r>
            <a:r>
              <a:rPr lang="el-GR" sz="2000" i="1" dirty="0" err="1" smtClean="0"/>
              <a:t>κ.λ.π</a:t>
            </a:r>
            <a:r>
              <a:rPr lang="el-GR" sz="2000" i="1" dirty="0" smtClean="0"/>
              <a:t>.</a:t>
            </a:r>
          </a:p>
          <a:p>
            <a:pPr>
              <a:lnSpc>
                <a:spcPct val="150000"/>
              </a:lnSpc>
            </a:pPr>
            <a:endParaRPr lang="el-GR" sz="2000" i="1" dirty="0" smtClean="0"/>
          </a:p>
          <a:p>
            <a:pPr>
              <a:lnSpc>
                <a:spcPct val="150000"/>
              </a:lnSpc>
              <a:buFont typeface="Wingdings" pitchFamily="2" charset="2"/>
              <a:buChar char="Ø"/>
            </a:pPr>
            <a:r>
              <a:rPr lang="el-GR" sz="2000" b="1" dirty="0" smtClean="0"/>
              <a:t>Δομική Βιολογία/Βιοχημεία.</a:t>
            </a:r>
          </a:p>
          <a:p>
            <a:pPr>
              <a:lnSpc>
                <a:spcPct val="150000"/>
              </a:lnSpc>
            </a:pPr>
            <a:r>
              <a:rPr lang="el-GR" sz="2000" b="1" dirty="0" smtClean="0"/>
              <a:t> </a:t>
            </a:r>
            <a:r>
              <a:rPr lang="el-GR" sz="2000" dirty="0" smtClean="0"/>
              <a:t>Υπολογισμός τρισδιάστατων δομών βιομορίων σε διάλυμα με ανάλυση σχεδόν εφάμιλλη της Κρυσταλλογραφίας ακτίνων-Χ. Μελέτη δυναμικής συμπεριφοράς βιομορίων σε ποικιλία πειραματικών συνθηκών.</a:t>
            </a:r>
          </a:p>
          <a:p>
            <a:pPr>
              <a:lnSpc>
                <a:spcPct val="150000"/>
              </a:lnSpc>
            </a:pPr>
            <a:endParaRPr lang="el-GR" sz="2000" i="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b="1" dirty="0" smtClean="0"/>
              <a:t/>
            </a:r>
            <a:br>
              <a:rPr lang="el-GR" b="1" dirty="0" smtClean="0"/>
            </a:br>
            <a:r>
              <a:rPr lang="el-GR" sz="3600" b="1" dirty="0" smtClean="0"/>
              <a:t>Εφαρμογές του Πρωτονιακού ΝΜ</a:t>
            </a:r>
            <a:r>
              <a:rPr lang="en-US" sz="3600" b="1" dirty="0" smtClean="0"/>
              <a:t>R</a:t>
            </a:r>
            <a:br>
              <a:rPr lang="en-US" sz="3600" b="1" dirty="0" smtClean="0"/>
            </a:br>
            <a:endParaRPr lang="en-US" sz="3600" dirty="0"/>
          </a:p>
        </p:txBody>
      </p:sp>
      <p:sp>
        <p:nvSpPr>
          <p:cNvPr id="4" name="3 - Ορθογώνιο"/>
          <p:cNvSpPr/>
          <p:nvPr/>
        </p:nvSpPr>
        <p:spPr>
          <a:xfrm>
            <a:off x="500034" y="1500174"/>
            <a:ext cx="8072494" cy="2554545"/>
          </a:xfrm>
          <a:prstGeom prst="rect">
            <a:avLst/>
          </a:prstGeom>
        </p:spPr>
        <p:txBody>
          <a:bodyPr wrap="square">
            <a:spAutoFit/>
          </a:bodyPr>
          <a:lstStyle/>
          <a:p>
            <a:pPr>
              <a:lnSpc>
                <a:spcPct val="200000"/>
              </a:lnSpc>
              <a:buFont typeface="Wingdings" pitchFamily="2" charset="2"/>
              <a:buChar char="Ø"/>
            </a:pPr>
            <a:r>
              <a:rPr lang="el-GR" sz="2000" b="1" dirty="0" smtClean="0"/>
              <a:t>Καινούργιες Τάσεις –Αναγνώριση/Σχεδιασμός Φαρμακευτικών Ουσιών</a:t>
            </a:r>
            <a:r>
              <a:rPr lang="el-GR" sz="2000" dirty="0" smtClean="0"/>
              <a:t>. </a:t>
            </a:r>
          </a:p>
          <a:p>
            <a:pPr>
              <a:lnSpc>
                <a:spcPct val="200000"/>
              </a:lnSpc>
            </a:pPr>
            <a:r>
              <a:rPr lang="el-GR" sz="2000" dirty="0" smtClean="0"/>
              <a:t>Ανάλυση μίγματος ενώσεων για ταυτοποίηση των δραστικών, απέναντι σε πρωτεΐνες/ένζυμα στόχους. Σχεδιασμός και βελτιστοποίηση για ενίσχυση των φαρμακοφόρων ομάδων και της φαρμακευτικής τους αξίας.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2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err="1" smtClean="0"/>
              <a:t>Σπυρούλιας</a:t>
            </a:r>
            <a:r>
              <a:rPr lang="el-GR" dirty="0" smtClean="0"/>
              <a:t> Γεώργιος</a:t>
            </a:r>
          </a:p>
          <a:p>
            <a:pPr>
              <a:buNone/>
              <a:defRPr/>
            </a:pPr>
            <a:r>
              <a:rPr lang="el-GR" b="1" dirty="0"/>
              <a:t>«Φασματοσκοπία Πυρηνικού Μαγνητικού </a:t>
            </a:r>
            <a:r>
              <a:rPr lang="el-GR" b="1" dirty="0" smtClean="0"/>
              <a:t>Συντονισμού »</a:t>
            </a:r>
            <a:r>
              <a:rPr lang="el-GR" dirty="0"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l-GR" dirty="0">
                <a:hlinkClick r:id="rId2"/>
              </a:rPr>
              <a:t>4</a:t>
            </a:r>
            <a:r>
              <a:rPr lang="en-US" dirty="0" smtClean="0">
                <a:hlinkClick r:id="rId2"/>
              </a:rPr>
              <a:t>/</a:t>
            </a:r>
            <a:r>
              <a:rPr lang="el-GR" dirty="0" smtClean="0"/>
              <a:t> </a:t>
            </a:r>
            <a:endParaRPr lang="el-GR" dirty="0"/>
          </a:p>
        </p:txBody>
      </p:sp>
    </p:spTree>
    <p:extLst>
      <p:ext uri="{BB962C8B-B14F-4D97-AF65-F5344CB8AC3E}">
        <p14:creationId xmlns="" xmlns:p14="http://schemas.microsoft.com/office/powerpoint/2010/main" val="287493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xmlns="" val="869870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665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a:lnSpc>
                <a:spcPct val="150000"/>
              </a:lnSpc>
              <a:buFont typeface="Wingdings" pitchFamily="2" charset="2"/>
              <a:buChar char="Ø"/>
            </a:pPr>
            <a:r>
              <a:rPr lang="el-GR" dirty="0" smtClean="0"/>
              <a:t>Θεμελιώδεις αρχές και εφαρμογές της φασματοσκοπίας πυρηνικού μαγνητικού συντονισμού.</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2400"/>
            <a:ext cx="8229600" cy="725760"/>
          </a:xfrm>
        </p:spPr>
        <p:txBody>
          <a:bodyPr>
            <a:normAutofit fontScale="90000"/>
          </a:bodyPr>
          <a:lstStyle/>
          <a:p>
            <a:r>
              <a:rPr lang="el-GR" b="1" dirty="0" smtClean="0"/>
              <a:t>Περιεχόμενα ενότητας</a:t>
            </a:r>
            <a:endParaRPr lang="en-US" dirty="0"/>
          </a:p>
        </p:txBody>
      </p:sp>
      <p:sp>
        <p:nvSpPr>
          <p:cNvPr id="3" name="2 - Ορθογώνιο"/>
          <p:cNvSpPr/>
          <p:nvPr/>
        </p:nvSpPr>
        <p:spPr>
          <a:xfrm>
            <a:off x="857224" y="1142984"/>
            <a:ext cx="7858180" cy="5016758"/>
          </a:xfrm>
          <a:prstGeom prst="rect">
            <a:avLst/>
          </a:prstGeom>
        </p:spPr>
        <p:txBody>
          <a:bodyPr wrap="square">
            <a:spAutoFit/>
          </a:bodyPr>
          <a:lstStyle/>
          <a:p>
            <a:pPr>
              <a:buFont typeface="Wingdings" pitchFamily="2" charset="2"/>
              <a:buChar char="v"/>
            </a:pPr>
            <a:r>
              <a:rPr lang="el-GR" sz="2000" dirty="0" smtClean="0"/>
              <a:t>Σχέση</a:t>
            </a:r>
            <a:r>
              <a:rPr lang="en-US" sz="2000" dirty="0" smtClean="0"/>
              <a:t> </a:t>
            </a:r>
            <a:r>
              <a:rPr lang="el-GR" sz="2000" dirty="0" smtClean="0"/>
              <a:t>Δομής—</a:t>
            </a:r>
            <a:r>
              <a:rPr lang="en-US" sz="2000" dirty="0" smtClean="0"/>
              <a:t> </a:t>
            </a:r>
            <a:r>
              <a:rPr lang="el-GR" sz="2000" dirty="0" smtClean="0"/>
              <a:t>Δραστικότητας&amp; &amp; Σχεδιασμός Βιοδραστικών Ενώσεων</a:t>
            </a:r>
          </a:p>
          <a:p>
            <a:pPr>
              <a:buFont typeface="Wingdings" pitchFamily="2" charset="2"/>
              <a:buChar char="v"/>
            </a:pPr>
            <a:r>
              <a:rPr lang="el-GR" sz="2000" dirty="0" smtClean="0"/>
              <a:t>Διαδικασία</a:t>
            </a:r>
            <a:r>
              <a:rPr lang="en-US" sz="2000" dirty="0" smtClean="0"/>
              <a:t> </a:t>
            </a:r>
            <a:r>
              <a:rPr lang="el-GR" sz="2000" dirty="0" smtClean="0"/>
              <a:t>Σχεδιασμού</a:t>
            </a:r>
            <a:r>
              <a:rPr lang="en-US" sz="2000" dirty="0" smtClean="0"/>
              <a:t> </a:t>
            </a:r>
            <a:r>
              <a:rPr lang="el-GR" sz="2000" dirty="0" smtClean="0"/>
              <a:t>Φαρμακολογικών Ουσιών</a:t>
            </a:r>
          </a:p>
          <a:p>
            <a:pPr>
              <a:buFont typeface="Wingdings" pitchFamily="2" charset="2"/>
              <a:buChar char="v"/>
            </a:pPr>
            <a:r>
              <a:rPr lang="el-GR" sz="2000" dirty="0" smtClean="0"/>
              <a:t>Δομική μελέτη βιομορίων με χρήση πειραματικών δεδομένων</a:t>
            </a:r>
          </a:p>
          <a:p>
            <a:pPr>
              <a:buFont typeface="Wingdings" pitchFamily="2" charset="2"/>
              <a:buChar char="v"/>
            </a:pPr>
            <a:r>
              <a:rPr lang="el-GR" sz="2000" dirty="0" smtClean="0"/>
              <a:t>Φασματοσκοπία πυρηνικού μαγνητικού συντονισμού (</a:t>
            </a:r>
            <a:r>
              <a:rPr lang="en-US" sz="2000" dirty="0" smtClean="0"/>
              <a:t>NMR)</a:t>
            </a:r>
            <a:endParaRPr lang="el-GR" sz="2000" dirty="0" smtClean="0"/>
          </a:p>
          <a:p>
            <a:pPr>
              <a:buFont typeface="Wingdings" pitchFamily="2" charset="2"/>
              <a:buChar char="v"/>
            </a:pPr>
            <a:r>
              <a:rPr lang="el-GR" sz="2000" dirty="0" smtClean="0"/>
              <a:t>Αλληλεπίδραση Πυρήνα και Μαγνητικού Πεδίου</a:t>
            </a:r>
          </a:p>
          <a:p>
            <a:pPr>
              <a:buFont typeface="Wingdings" pitchFamily="2" charset="2"/>
              <a:buChar char="v"/>
            </a:pPr>
            <a:r>
              <a:rPr lang="el-GR" sz="2000" dirty="0" smtClean="0"/>
              <a:t>Ενεργειακές Καταστάσεις σε Μαγνητικό Πεδίο</a:t>
            </a:r>
          </a:p>
          <a:p>
            <a:pPr>
              <a:buFont typeface="Wingdings" pitchFamily="2" charset="2"/>
              <a:buChar char="v"/>
            </a:pPr>
            <a:r>
              <a:rPr lang="el-GR" sz="2000" dirty="0" smtClean="0"/>
              <a:t>Διεργασίες Αποδιέγερσης σε Μαγνητικό Πεδίο</a:t>
            </a:r>
          </a:p>
          <a:p>
            <a:pPr>
              <a:buFont typeface="Wingdings" pitchFamily="2" charset="2"/>
              <a:buChar char="v"/>
            </a:pPr>
            <a:r>
              <a:rPr lang="el-GR" sz="2000" dirty="0" smtClean="0"/>
              <a:t>Βασικές έννοιες Φασματοσκοπίας </a:t>
            </a:r>
            <a:r>
              <a:rPr lang="en-US" sz="2000" dirty="0" smtClean="0"/>
              <a:t>NMR</a:t>
            </a:r>
            <a:endParaRPr lang="el-GR" sz="2000" dirty="0" smtClean="0"/>
          </a:p>
          <a:p>
            <a:pPr>
              <a:buFont typeface="Wingdings" pitchFamily="2" charset="2"/>
              <a:buChar char="v"/>
            </a:pPr>
            <a:r>
              <a:rPr lang="el-GR" sz="2000" dirty="0" smtClean="0"/>
              <a:t>Ανατομία ενός φασματόμετρου </a:t>
            </a:r>
            <a:r>
              <a:rPr lang="en-US" sz="2000" dirty="0" smtClean="0"/>
              <a:t>NMR</a:t>
            </a:r>
            <a:endParaRPr lang="el-GR" sz="2000" dirty="0" smtClean="0"/>
          </a:p>
          <a:p>
            <a:pPr>
              <a:buFont typeface="Wingdings" pitchFamily="2" charset="2"/>
              <a:buChar char="v"/>
            </a:pPr>
            <a:r>
              <a:rPr lang="el-GR" sz="2000" dirty="0" smtClean="0"/>
              <a:t>Ανατομία 1</a:t>
            </a:r>
            <a:r>
              <a:rPr lang="en-US" sz="2000" dirty="0" smtClean="0"/>
              <a:t>D</a:t>
            </a:r>
            <a:r>
              <a:rPr lang="el-GR" sz="2000" dirty="0" smtClean="0"/>
              <a:t> πειράματος φασματοσκοπίας</a:t>
            </a:r>
            <a:r>
              <a:rPr lang="en-US" sz="2000" dirty="0" smtClean="0"/>
              <a:t> NMR </a:t>
            </a:r>
            <a:endParaRPr lang="el-GR" sz="2000" dirty="0" smtClean="0"/>
          </a:p>
          <a:p>
            <a:pPr>
              <a:buFont typeface="Wingdings" pitchFamily="2" charset="2"/>
              <a:buChar char="v"/>
            </a:pPr>
            <a:r>
              <a:rPr lang="el-GR" sz="2000" dirty="0" smtClean="0"/>
              <a:t>Τύποι</a:t>
            </a:r>
            <a:r>
              <a:rPr lang="en-US" sz="2000" dirty="0" smtClean="0"/>
              <a:t> </a:t>
            </a:r>
            <a:r>
              <a:rPr lang="el-GR" sz="2000" dirty="0" smtClean="0"/>
              <a:t>φασμάτων </a:t>
            </a:r>
            <a:r>
              <a:rPr lang="en-US" sz="2000" dirty="0" smtClean="0"/>
              <a:t>NMR </a:t>
            </a:r>
            <a:endParaRPr lang="el-GR" sz="2000" dirty="0" smtClean="0"/>
          </a:p>
          <a:p>
            <a:pPr>
              <a:buFont typeface="Wingdings" pitchFamily="2" charset="2"/>
              <a:buChar char="v"/>
            </a:pPr>
            <a:r>
              <a:rPr lang="el-GR" sz="2000" dirty="0" smtClean="0"/>
              <a:t>Χημικό Περιβάλλον στα φάσματα NMR </a:t>
            </a:r>
          </a:p>
          <a:p>
            <a:pPr>
              <a:buFont typeface="Wingdings" pitchFamily="2" charset="2"/>
              <a:buChar char="v"/>
            </a:pPr>
            <a:r>
              <a:rPr lang="el-GR" sz="2000" dirty="0" smtClean="0"/>
              <a:t>NMR Φάσματα Πρώτης &amp; Δεύτερης Τάξης </a:t>
            </a:r>
          </a:p>
          <a:p>
            <a:pPr>
              <a:buFont typeface="Wingdings" pitchFamily="2" charset="2"/>
              <a:buChar char="v"/>
            </a:pPr>
            <a:r>
              <a:rPr lang="el-GR" sz="2000" dirty="0" smtClean="0"/>
              <a:t>Χημική ανταλλαγή και Φάσματα NMR</a:t>
            </a:r>
          </a:p>
          <a:p>
            <a:pPr>
              <a:buFont typeface="Wingdings" pitchFamily="2" charset="2"/>
              <a:buChar char="v"/>
            </a:pPr>
            <a:r>
              <a:rPr lang="el-GR" sz="2000" dirty="0" smtClean="0"/>
              <a:t>Kανόνες ερμηνείας φασμάτων NM</a:t>
            </a:r>
            <a:r>
              <a:rPr lang="en-US" sz="2000" dirty="0" smtClean="0"/>
              <a:t>R </a:t>
            </a:r>
            <a:r>
              <a:rPr lang="el-GR" sz="2000" dirty="0" smtClean="0"/>
              <a:t>πρώτης τάξης</a:t>
            </a:r>
          </a:p>
          <a:p>
            <a:pPr>
              <a:buFont typeface="Wingdings" pitchFamily="2" charset="2"/>
              <a:buChar char="v"/>
            </a:pPr>
            <a:r>
              <a:rPr lang="el-GR" sz="2000" dirty="0" smtClean="0"/>
              <a:t>Εφαρμογές του Πρωτονιακού ΝΜ</a:t>
            </a:r>
            <a:r>
              <a:rPr lang="en-US" sz="2000" dirty="0" smtClean="0"/>
              <a:t>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640960" cy="1124744"/>
          </a:xfrm>
        </p:spPr>
        <p:txBody>
          <a:bodyPr>
            <a:normAutofit fontScale="90000"/>
          </a:bodyPr>
          <a:lstStyle/>
          <a:p>
            <a:r>
              <a:rPr lang="en-US" sz="3100" b="1" dirty="0" smtClean="0"/>
              <a:t/>
            </a:r>
            <a:br>
              <a:rPr lang="en-US" sz="3100" b="1" dirty="0" smtClean="0"/>
            </a:br>
            <a:r>
              <a:rPr lang="el-GR" sz="3600" b="1" dirty="0" smtClean="0"/>
              <a:t>Σχέση</a:t>
            </a:r>
            <a:r>
              <a:rPr lang="en-US" sz="3600" b="1" dirty="0" smtClean="0"/>
              <a:t> </a:t>
            </a:r>
            <a:r>
              <a:rPr lang="el-GR" sz="3600" b="1" dirty="0" smtClean="0"/>
              <a:t>Δομής—</a:t>
            </a:r>
            <a:r>
              <a:rPr lang="en-US" sz="3600" b="1" dirty="0" smtClean="0"/>
              <a:t> </a:t>
            </a:r>
            <a:r>
              <a:rPr lang="el-GR" sz="3600" b="1" dirty="0" smtClean="0"/>
              <a:t>Δραστικότητας</a:t>
            </a:r>
            <a:r>
              <a:rPr lang="el-GR" sz="3600" b="1" dirty="0"/>
              <a:t>&amp; &amp; Σχεδιασμός Βιοδραστικών </a:t>
            </a:r>
            <a:r>
              <a:rPr lang="el-GR" sz="3600" b="1" dirty="0" smtClean="0"/>
              <a:t>Ενώσεων</a:t>
            </a:r>
            <a:r>
              <a:rPr lang="en-US" sz="3600" b="1" dirty="0" smtClean="0"/>
              <a:t> </a:t>
            </a:r>
            <a:endParaRPr lang="el-GR" sz="3600" dirty="0"/>
          </a:p>
        </p:txBody>
      </p:sp>
      <p:sp>
        <p:nvSpPr>
          <p:cNvPr id="4" name="3 - Ορθογώνιο"/>
          <p:cNvSpPr/>
          <p:nvPr/>
        </p:nvSpPr>
        <p:spPr>
          <a:xfrm>
            <a:off x="428596" y="1643050"/>
            <a:ext cx="8001056" cy="2585323"/>
          </a:xfrm>
          <a:prstGeom prst="rect">
            <a:avLst/>
          </a:prstGeom>
        </p:spPr>
        <p:txBody>
          <a:bodyPr wrap="square">
            <a:spAutoFit/>
          </a:bodyPr>
          <a:lstStyle/>
          <a:p>
            <a:pPr>
              <a:buFont typeface="Wingdings" pitchFamily="2" charset="2"/>
              <a:buChar char="Ø"/>
            </a:pPr>
            <a:r>
              <a:rPr lang="el-GR" dirty="0" smtClean="0"/>
              <a:t>Δομή:</a:t>
            </a:r>
          </a:p>
          <a:p>
            <a:pPr>
              <a:buFont typeface="Wingdings" pitchFamily="2" charset="2"/>
              <a:buChar char="Ø"/>
            </a:pPr>
            <a:endParaRPr lang="en-US" dirty="0" smtClean="0"/>
          </a:p>
          <a:p>
            <a:pPr>
              <a:lnSpc>
                <a:spcPct val="150000"/>
              </a:lnSpc>
              <a:buFont typeface="Wingdings" pitchFamily="2" charset="2"/>
              <a:buChar char="ü"/>
            </a:pPr>
            <a:r>
              <a:rPr lang="el-GR" sz="2000" dirty="0" smtClean="0"/>
              <a:t>Μεγάλα</a:t>
            </a:r>
            <a:r>
              <a:rPr lang="en-US" sz="2000" dirty="0" smtClean="0"/>
              <a:t> </a:t>
            </a:r>
            <a:r>
              <a:rPr lang="el-GR" sz="2000" dirty="0" smtClean="0"/>
              <a:t>Μόρια</a:t>
            </a:r>
            <a:r>
              <a:rPr lang="en-US" sz="2000" dirty="0" smtClean="0"/>
              <a:t> </a:t>
            </a:r>
            <a:r>
              <a:rPr lang="el-GR" sz="2000" dirty="0" smtClean="0"/>
              <a:t>Ένζυμα</a:t>
            </a:r>
            <a:r>
              <a:rPr lang="el-GR" sz="2000" dirty="0"/>
              <a:t>, Πρωτεΐνες</a:t>
            </a:r>
            <a:r>
              <a:rPr lang="el-GR" sz="2000" dirty="0" smtClean="0"/>
              <a:t>,</a:t>
            </a:r>
            <a:r>
              <a:rPr lang="en-US" sz="2000" dirty="0" smtClean="0"/>
              <a:t> </a:t>
            </a:r>
            <a:r>
              <a:rPr lang="el-GR" sz="2000" dirty="0" smtClean="0"/>
              <a:t>Υποδοχείς</a:t>
            </a:r>
            <a:r>
              <a:rPr lang="el-GR" sz="2000" dirty="0"/>
              <a:t>, </a:t>
            </a:r>
            <a:r>
              <a:rPr lang="en-US" sz="2000" dirty="0"/>
              <a:t>DNA, RNA</a:t>
            </a:r>
            <a:r>
              <a:rPr lang="en-US" sz="2000" dirty="0" smtClean="0"/>
              <a:t>...</a:t>
            </a:r>
          </a:p>
          <a:p>
            <a:pPr>
              <a:lnSpc>
                <a:spcPct val="150000"/>
              </a:lnSpc>
              <a:buFont typeface="Wingdings" pitchFamily="2" charset="2"/>
              <a:buChar char="ü"/>
            </a:pPr>
            <a:r>
              <a:rPr lang="el-GR" sz="2000" dirty="0" smtClean="0"/>
              <a:t>Μικρά</a:t>
            </a:r>
            <a:r>
              <a:rPr lang="en-US" sz="2000" dirty="0" smtClean="0"/>
              <a:t> </a:t>
            </a:r>
            <a:r>
              <a:rPr lang="el-GR" sz="2000" dirty="0" smtClean="0"/>
              <a:t>Μόρια</a:t>
            </a:r>
            <a:r>
              <a:rPr lang="en-US" sz="2000" dirty="0" smtClean="0"/>
              <a:t> </a:t>
            </a:r>
            <a:r>
              <a:rPr lang="el-GR" sz="2000" dirty="0" smtClean="0"/>
              <a:t>Πεπτίδια, Οργανικά</a:t>
            </a:r>
            <a:r>
              <a:rPr lang="en-US" sz="2000" dirty="0" smtClean="0"/>
              <a:t> </a:t>
            </a:r>
            <a:r>
              <a:rPr lang="el-GR" sz="2000" dirty="0" smtClean="0"/>
              <a:t>Μόρια</a:t>
            </a:r>
            <a:r>
              <a:rPr lang="en-US" sz="2000" dirty="0" smtClean="0"/>
              <a:t> </a:t>
            </a:r>
            <a:r>
              <a:rPr lang="el-GR" sz="2000" dirty="0" smtClean="0"/>
              <a:t>Υβριδικά</a:t>
            </a:r>
            <a:r>
              <a:rPr lang="en-US" sz="2000" dirty="0" smtClean="0"/>
              <a:t> </a:t>
            </a:r>
            <a:r>
              <a:rPr lang="el-GR" sz="2000" dirty="0" smtClean="0"/>
              <a:t>Ανάλογα Πεπτιδίων</a:t>
            </a:r>
            <a:r>
              <a:rPr lang="en-US" sz="2000" dirty="0" smtClean="0"/>
              <a:t> </a:t>
            </a:r>
            <a:r>
              <a:rPr lang="el-GR" sz="2000" dirty="0" smtClean="0"/>
              <a:t>...</a:t>
            </a:r>
            <a:endParaRPr lang="en-US" sz="2000" dirty="0" smtClean="0"/>
          </a:p>
          <a:p>
            <a:pPr>
              <a:lnSpc>
                <a:spcPct val="150000"/>
              </a:lnSpc>
              <a:buFont typeface="Wingdings" pitchFamily="2" charset="2"/>
              <a:buChar char="ü"/>
            </a:pPr>
            <a:r>
              <a:rPr lang="el-GR" sz="2000" dirty="0" smtClean="0"/>
              <a:t>Σύμπλοκα </a:t>
            </a:r>
            <a:r>
              <a:rPr lang="en-US" sz="2000" dirty="0" smtClean="0"/>
              <a:t> </a:t>
            </a:r>
            <a:r>
              <a:rPr lang="el-GR" sz="2000" dirty="0" smtClean="0"/>
              <a:t>Ένζυμα</a:t>
            </a:r>
            <a:r>
              <a:rPr lang="en-US" sz="2000" dirty="0" smtClean="0"/>
              <a:t> </a:t>
            </a:r>
            <a:r>
              <a:rPr lang="el-GR" sz="2000" dirty="0" smtClean="0"/>
              <a:t>–</a:t>
            </a:r>
            <a:r>
              <a:rPr lang="en-US" sz="2000" dirty="0" smtClean="0"/>
              <a:t> </a:t>
            </a:r>
            <a:r>
              <a:rPr lang="el-GR" sz="2000" dirty="0" smtClean="0"/>
              <a:t>Υποστρώματα</a:t>
            </a:r>
            <a:r>
              <a:rPr lang="en-US" sz="2000" dirty="0" smtClean="0"/>
              <a:t> </a:t>
            </a:r>
            <a:r>
              <a:rPr lang="el-GR" sz="2000" dirty="0" smtClean="0"/>
              <a:t>/</a:t>
            </a:r>
            <a:r>
              <a:rPr lang="en-US" sz="2000" dirty="0" smtClean="0"/>
              <a:t> </a:t>
            </a:r>
            <a:r>
              <a:rPr lang="el-GR" sz="2000" dirty="0" smtClean="0"/>
              <a:t>Αναστολείς</a:t>
            </a:r>
            <a:r>
              <a:rPr lang="en-US" sz="2000" dirty="0" smtClean="0"/>
              <a:t> </a:t>
            </a:r>
            <a:r>
              <a:rPr lang="el-GR" sz="2000" dirty="0" smtClean="0"/>
              <a:t>Υποδοχείς</a:t>
            </a:r>
            <a:r>
              <a:rPr lang="en-US" sz="2000" dirty="0" smtClean="0"/>
              <a:t> </a:t>
            </a:r>
            <a:r>
              <a:rPr lang="el-GR" sz="2000" dirty="0" smtClean="0"/>
              <a:t>-Ορμόνες</a:t>
            </a:r>
          </a:p>
          <a:p>
            <a:pPr>
              <a:buFont typeface="Wingdings" pitchFamily="2" charset="2"/>
              <a:buChar char="ü"/>
            </a:pPr>
            <a:endParaRPr lang="el-GR" b="1" dirty="0" smtClean="0"/>
          </a:p>
          <a:p>
            <a:endParaRPr lang="en-US" dirty="0"/>
          </a:p>
        </p:txBody>
      </p:sp>
      <p:pic>
        <p:nvPicPr>
          <p:cNvPr id="1026" name="Picture 2" descr="C:\Users\Fotis\Desktop\nmr1.png"/>
          <p:cNvPicPr>
            <a:picLocks noChangeAspect="1" noChangeArrowheads="1"/>
          </p:cNvPicPr>
          <p:nvPr/>
        </p:nvPicPr>
        <p:blipFill>
          <a:blip r:embed="rId2" cstate="print"/>
          <a:srcRect/>
          <a:stretch>
            <a:fillRect/>
          </a:stretch>
        </p:blipFill>
        <p:spPr bwMode="auto">
          <a:xfrm>
            <a:off x="2928926" y="4071942"/>
            <a:ext cx="3429024" cy="2063620"/>
          </a:xfrm>
          <a:prstGeom prst="rect">
            <a:avLst/>
          </a:prstGeom>
          <a:noFill/>
          <a:ln>
            <a:solidFill>
              <a:schemeClr val="bg2">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928694"/>
          </a:xfrm>
        </p:spPr>
        <p:txBody>
          <a:bodyPr>
            <a:normAutofit fontScale="90000"/>
          </a:bodyPr>
          <a:lstStyle/>
          <a:p>
            <a:r>
              <a:rPr lang="en-US" sz="3600" b="1" dirty="0" smtClean="0"/>
              <a:t/>
            </a:r>
            <a:br>
              <a:rPr lang="en-US" sz="3600" b="1" dirty="0" smtClean="0"/>
            </a:br>
            <a:r>
              <a:rPr lang="el-GR" sz="3600" b="1" dirty="0" smtClean="0"/>
              <a:t>Διαδικασία</a:t>
            </a:r>
            <a:r>
              <a:rPr lang="en-US" sz="3600" b="1" dirty="0" smtClean="0"/>
              <a:t> </a:t>
            </a:r>
            <a:r>
              <a:rPr lang="el-GR" sz="3600" b="1" dirty="0" smtClean="0"/>
              <a:t>Σχεδιασμού</a:t>
            </a:r>
            <a:r>
              <a:rPr lang="en-US" sz="3600" b="1" dirty="0" smtClean="0"/>
              <a:t> </a:t>
            </a:r>
            <a:r>
              <a:rPr lang="el-GR" sz="3600" b="1" dirty="0" smtClean="0"/>
              <a:t>Φαρμακολογικών Ουσιών</a:t>
            </a:r>
            <a:r>
              <a:rPr lang="el-GR" b="1" dirty="0" smtClean="0"/>
              <a:t/>
            </a:r>
            <a:br>
              <a:rPr lang="el-GR" b="1" dirty="0" smtClean="0"/>
            </a:br>
            <a:endParaRPr lang="el-GR" dirty="0"/>
          </a:p>
        </p:txBody>
      </p:sp>
      <p:pic>
        <p:nvPicPr>
          <p:cNvPr id="2050" name="Picture 2" descr="C:\Users\Fotis\Desktop\nmr2.png"/>
          <p:cNvPicPr>
            <a:picLocks noChangeAspect="1" noChangeArrowheads="1"/>
          </p:cNvPicPr>
          <p:nvPr/>
        </p:nvPicPr>
        <p:blipFill>
          <a:blip r:embed="rId2" cstate="print"/>
          <a:srcRect/>
          <a:stretch>
            <a:fillRect/>
          </a:stretch>
        </p:blipFill>
        <p:spPr bwMode="auto">
          <a:xfrm>
            <a:off x="665956" y="1714488"/>
            <a:ext cx="7906572" cy="33575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fontScale="90000"/>
          </a:bodyPr>
          <a:lstStyle/>
          <a:p>
            <a:r>
              <a:rPr lang="el-GR" sz="3100" dirty="0" smtClean="0"/>
              <a:t/>
            </a:r>
            <a:br>
              <a:rPr lang="el-GR" sz="3100" dirty="0" smtClean="0"/>
            </a:br>
            <a:r>
              <a:rPr lang="el-GR" sz="3600" b="1" dirty="0" smtClean="0"/>
              <a:t>Δομική μελέτη βιομορίων με χρήση πειραματικών δεδομένων</a:t>
            </a:r>
            <a:br>
              <a:rPr lang="el-GR" sz="3600" b="1" dirty="0" smtClean="0"/>
            </a:br>
            <a:endParaRPr lang="el-GR" sz="3600" b="1" dirty="0"/>
          </a:p>
        </p:txBody>
      </p:sp>
      <p:sp>
        <p:nvSpPr>
          <p:cNvPr id="4" name="3 - Ορθογώνιο"/>
          <p:cNvSpPr/>
          <p:nvPr/>
        </p:nvSpPr>
        <p:spPr>
          <a:xfrm>
            <a:off x="0" y="1357298"/>
            <a:ext cx="3643306" cy="400110"/>
          </a:xfrm>
          <a:prstGeom prst="rect">
            <a:avLst/>
          </a:prstGeom>
        </p:spPr>
        <p:txBody>
          <a:bodyPr wrap="square">
            <a:spAutoFit/>
          </a:bodyPr>
          <a:lstStyle/>
          <a:p>
            <a:pPr algn="ctr"/>
            <a:r>
              <a:rPr lang="el-GR" sz="2000" b="1" dirty="0" smtClean="0"/>
              <a:t>Κρυσταλλογραφία Ακτίνων-Χ</a:t>
            </a:r>
          </a:p>
        </p:txBody>
      </p:sp>
      <p:sp>
        <p:nvSpPr>
          <p:cNvPr id="6" name="5 - Ορθογώνιο"/>
          <p:cNvSpPr/>
          <p:nvPr/>
        </p:nvSpPr>
        <p:spPr>
          <a:xfrm>
            <a:off x="285752" y="1714488"/>
            <a:ext cx="3000364" cy="3170099"/>
          </a:xfrm>
          <a:prstGeom prst="rect">
            <a:avLst/>
          </a:prstGeom>
        </p:spPr>
        <p:txBody>
          <a:bodyPr wrap="square">
            <a:spAutoFit/>
          </a:bodyPr>
          <a:lstStyle/>
          <a:p>
            <a:pPr>
              <a:buFont typeface="Wingdings" pitchFamily="2" charset="2"/>
              <a:buChar char="q"/>
            </a:pPr>
            <a:r>
              <a:rPr lang="el-GR" sz="2000" b="1" dirty="0" smtClean="0"/>
              <a:t>Πλεονεκτήματα:</a:t>
            </a:r>
          </a:p>
          <a:p>
            <a:pPr>
              <a:buFont typeface="Wingdings" pitchFamily="2" charset="2"/>
              <a:buChar char="ü"/>
            </a:pPr>
            <a:r>
              <a:rPr lang="el-GR" sz="2000" dirty="0" smtClean="0"/>
              <a:t>Μόρια, Μοριακά Σύμπλοκα ΜΒ&gt;&gt;100kDa !!!</a:t>
            </a:r>
          </a:p>
          <a:p>
            <a:pPr>
              <a:buFont typeface="Wingdings" pitchFamily="2" charset="2"/>
              <a:buChar char="ü"/>
            </a:pPr>
            <a:r>
              <a:rPr lang="el-GR" sz="2000" dirty="0" smtClean="0"/>
              <a:t> </a:t>
            </a:r>
            <a:r>
              <a:rPr lang="en-US" sz="2000" dirty="0" smtClean="0"/>
              <a:t>T</a:t>
            </a:r>
            <a:r>
              <a:rPr lang="el-GR" sz="2000" dirty="0" smtClean="0"/>
              <a:t>αχύτητα … όταν υπάρχουν κρύσταλλοι.</a:t>
            </a:r>
          </a:p>
          <a:p>
            <a:pPr>
              <a:buFont typeface="Wingdings" pitchFamily="2" charset="2"/>
              <a:buChar char="ü"/>
            </a:pPr>
            <a:r>
              <a:rPr lang="el-GR" sz="2000" dirty="0" smtClean="0"/>
              <a:t>Εξέλιξη τεχνικής </a:t>
            </a:r>
          </a:p>
          <a:p>
            <a:pPr>
              <a:buFont typeface="Wingdings" pitchFamily="2" charset="2"/>
              <a:buChar char="q"/>
            </a:pPr>
            <a:r>
              <a:rPr lang="el-GR" sz="2000" b="1" dirty="0" smtClean="0"/>
              <a:t>Μειονεκτήματα:</a:t>
            </a:r>
          </a:p>
          <a:p>
            <a:pPr>
              <a:buFont typeface="Wingdings" pitchFamily="2" charset="2"/>
              <a:buChar char="ü"/>
            </a:pPr>
            <a:r>
              <a:rPr lang="el-GR" sz="2000" dirty="0" smtClean="0"/>
              <a:t>Υψηλή συγκέντρωση αλάτων</a:t>
            </a:r>
          </a:p>
          <a:p>
            <a:pPr>
              <a:buFont typeface="Wingdings" pitchFamily="2" charset="2"/>
              <a:buChar char="ü"/>
            </a:pPr>
            <a:r>
              <a:rPr lang="el-GR" sz="2000" dirty="0" smtClean="0"/>
              <a:t>Κρυστάλλωση Βιομορίου</a:t>
            </a:r>
            <a:endParaRPr lang="en-US" sz="2000" b="1" dirty="0"/>
          </a:p>
        </p:txBody>
      </p:sp>
      <p:sp>
        <p:nvSpPr>
          <p:cNvPr id="7" name="6 - Ορθογώνιο"/>
          <p:cNvSpPr/>
          <p:nvPr/>
        </p:nvSpPr>
        <p:spPr>
          <a:xfrm>
            <a:off x="4357686" y="1709402"/>
            <a:ext cx="4429156" cy="4862870"/>
          </a:xfrm>
          <a:prstGeom prst="rect">
            <a:avLst/>
          </a:prstGeom>
        </p:spPr>
        <p:txBody>
          <a:bodyPr wrap="square">
            <a:spAutoFit/>
          </a:bodyPr>
          <a:lstStyle/>
          <a:p>
            <a:pPr>
              <a:buFont typeface="Wingdings" pitchFamily="2" charset="2"/>
              <a:buChar char="q"/>
            </a:pPr>
            <a:r>
              <a:rPr lang="el-GR" sz="2000" b="1" dirty="0" smtClean="0"/>
              <a:t>Πλεονεκτήματα:</a:t>
            </a:r>
            <a:endParaRPr lang="el-GR" sz="2000" dirty="0" smtClean="0"/>
          </a:p>
          <a:p>
            <a:pPr algn="just">
              <a:buFont typeface="Wingdings" pitchFamily="2" charset="2"/>
              <a:buChar char="ü"/>
            </a:pPr>
            <a:r>
              <a:rPr lang="el-GR" dirty="0" smtClean="0"/>
              <a:t>Δεν απαιτείται κρυστάλλωση</a:t>
            </a:r>
          </a:p>
          <a:p>
            <a:pPr algn="just">
              <a:buFont typeface="Wingdings" pitchFamily="2" charset="2"/>
              <a:buChar char="ü"/>
            </a:pPr>
            <a:r>
              <a:rPr lang="el-GR" dirty="0" smtClean="0"/>
              <a:t>Διαλύματα …. Υδατικά ή μη</a:t>
            </a:r>
          </a:p>
          <a:p>
            <a:pPr algn="just">
              <a:buFont typeface="Wingdings" pitchFamily="2" charset="2"/>
              <a:buChar char="ü"/>
            </a:pPr>
            <a:r>
              <a:rPr lang="el-GR" dirty="0" smtClean="0"/>
              <a:t>Μεγάλη κλίμακα πειραματικών συνθηκών(θερμοκρασία, pH, ιονική ισχύς κ.λπ.)</a:t>
            </a:r>
          </a:p>
          <a:p>
            <a:pPr algn="just">
              <a:buFont typeface="Wingdings" pitchFamily="2" charset="2"/>
              <a:buChar char="ü"/>
            </a:pPr>
            <a:r>
              <a:rPr lang="el-GR" dirty="0" smtClean="0"/>
              <a:t>Δυναμική συμπεριφορά βιομορίων(κινητικότητα, χημική ισορροπία, </a:t>
            </a:r>
            <a:r>
              <a:rPr lang="en-US" dirty="0" smtClean="0"/>
              <a:t>unfolding)</a:t>
            </a:r>
            <a:endParaRPr lang="el-GR" dirty="0" smtClean="0"/>
          </a:p>
          <a:p>
            <a:pPr algn="just">
              <a:buFont typeface="Wingdings" pitchFamily="2" charset="2"/>
              <a:buChar char="ü"/>
            </a:pPr>
            <a:r>
              <a:rPr lang="el-GR" dirty="0" smtClean="0"/>
              <a:t>Σύγκριση μεταξύ δομών NMR και X-</a:t>
            </a:r>
            <a:r>
              <a:rPr lang="el-GR" dirty="0" err="1" smtClean="0"/>
              <a:t>ray </a:t>
            </a:r>
            <a:r>
              <a:rPr lang="el-GR" dirty="0" smtClean="0"/>
              <a:t> </a:t>
            </a:r>
            <a:r>
              <a:rPr lang="el-GR" dirty="0" err="1" smtClean="0">
                <a:sym typeface="Wingdings" pitchFamily="2" charset="2"/>
              </a:rPr>
              <a:t>δομικές</a:t>
            </a:r>
            <a:r>
              <a:rPr lang="el-GR" dirty="0" smtClean="0"/>
              <a:t> διαφορές σε Στερεά Κατάσταση &amp; Διάλυμα</a:t>
            </a:r>
          </a:p>
          <a:p>
            <a:pPr>
              <a:buFont typeface="Wingdings" pitchFamily="2" charset="2"/>
              <a:buChar char="q"/>
            </a:pPr>
            <a:r>
              <a:rPr lang="el-GR" sz="2000" b="1" dirty="0" smtClean="0"/>
              <a:t>Μειονεκτήματα:</a:t>
            </a:r>
          </a:p>
          <a:p>
            <a:pPr algn="just">
              <a:buFont typeface="Wingdings" pitchFamily="2" charset="2"/>
              <a:buChar char="ü"/>
            </a:pPr>
            <a:r>
              <a:rPr lang="el-GR" dirty="0" smtClean="0"/>
              <a:t>Μέγεθος μορίων… Τώρα : 35-50 </a:t>
            </a:r>
            <a:r>
              <a:rPr lang="en-US" dirty="0" smtClean="0"/>
              <a:t>kDa</a:t>
            </a:r>
          </a:p>
          <a:p>
            <a:pPr algn="just"/>
            <a:r>
              <a:rPr lang="el-GR" dirty="0" smtClean="0"/>
              <a:t>Μέλλον: 100-150 </a:t>
            </a:r>
            <a:r>
              <a:rPr lang="en-US" dirty="0" smtClean="0"/>
              <a:t>kDa</a:t>
            </a:r>
            <a:endParaRPr lang="el-GR" b="1" dirty="0" smtClean="0"/>
          </a:p>
          <a:p>
            <a:pPr algn="just"/>
            <a:r>
              <a:rPr lang="el-GR" dirty="0" smtClean="0"/>
              <a:t>Εμπλουτισμός Βιομορίου σε </a:t>
            </a:r>
            <a:r>
              <a:rPr lang="el-GR" baseline="30000" dirty="0" smtClean="0"/>
              <a:t>13</a:t>
            </a:r>
            <a:r>
              <a:rPr lang="el-GR" dirty="0" smtClean="0"/>
              <a:t>C, </a:t>
            </a:r>
            <a:r>
              <a:rPr lang="el-GR" baseline="30000" dirty="0" smtClean="0"/>
              <a:t>15</a:t>
            </a:r>
            <a:r>
              <a:rPr lang="el-GR" dirty="0" smtClean="0"/>
              <a:t>N &amp; </a:t>
            </a:r>
            <a:r>
              <a:rPr lang="el-GR" baseline="30000" dirty="0" smtClean="0"/>
              <a:t>2Η</a:t>
            </a:r>
            <a:r>
              <a:rPr lang="el-GR" dirty="0" smtClean="0"/>
              <a:t> (για βιομόρια &gt; 10-12 </a:t>
            </a:r>
            <a:r>
              <a:rPr lang="en-US" dirty="0" smtClean="0"/>
              <a:t>kDa</a:t>
            </a:r>
            <a:endParaRPr lang="en-US" dirty="0"/>
          </a:p>
        </p:txBody>
      </p:sp>
      <p:sp>
        <p:nvSpPr>
          <p:cNvPr id="8" name="7 - Ορθογώνιο"/>
          <p:cNvSpPr/>
          <p:nvPr/>
        </p:nvSpPr>
        <p:spPr>
          <a:xfrm>
            <a:off x="5500694" y="1345156"/>
            <a:ext cx="2633350" cy="400110"/>
          </a:xfrm>
          <a:prstGeom prst="rect">
            <a:avLst/>
          </a:prstGeom>
        </p:spPr>
        <p:txBody>
          <a:bodyPr wrap="none">
            <a:spAutoFit/>
          </a:bodyPr>
          <a:lstStyle/>
          <a:p>
            <a:pPr algn="ctr"/>
            <a:r>
              <a:rPr lang="el-GR" sz="2000" b="1" dirty="0" smtClean="0"/>
              <a:t>Φασματοσκοπία ΝΜR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sz="3600" b="1" dirty="0" smtClean="0"/>
              <a:t>Φασματοσκοπία πυρηνικού μαγνητικού συντονισμού (</a:t>
            </a:r>
            <a:r>
              <a:rPr lang="en-US" sz="3600" b="1" dirty="0" smtClean="0"/>
              <a:t>NMR)</a:t>
            </a:r>
            <a:br>
              <a:rPr lang="en-US" sz="3600" b="1" dirty="0" smtClean="0"/>
            </a:br>
            <a:endParaRPr lang="en-US" sz="3600" dirty="0"/>
          </a:p>
        </p:txBody>
      </p:sp>
      <p:sp>
        <p:nvSpPr>
          <p:cNvPr id="4" name="3 - Ορθογώνιο"/>
          <p:cNvSpPr/>
          <p:nvPr/>
        </p:nvSpPr>
        <p:spPr>
          <a:xfrm>
            <a:off x="500034" y="1714488"/>
            <a:ext cx="8286808" cy="4093428"/>
          </a:xfrm>
          <a:prstGeom prst="rect">
            <a:avLst/>
          </a:prstGeom>
        </p:spPr>
        <p:txBody>
          <a:bodyPr wrap="square">
            <a:spAutoFit/>
          </a:bodyPr>
          <a:lstStyle/>
          <a:p>
            <a:pPr>
              <a:lnSpc>
                <a:spcPct val="150000"/>
              </a:lnSpc>
              <a:buFont typeface="Wingdings" pitchFamily="2" charset="2"/>
              <a:buChar char="q"/>
            </a:pPr>
            <a:r>
              <a:rPr lang="el-GR" sz="2000" dirty="0" smtClean="0"/>
              <a:t>Διέγερση πυρήνων υπό την επίδραση ηλεκτρομαγνητικής ακτινοβολίας υπό ακτινοβολίας όταν αυτοί βρίσκονται σε μαγνητικό πεδίο.</a:t>
            </a:r>
          </a:p>
          <a:p>
            <a:pPr>
              <a:lnSpc>
                <a:spcPct val="150000"/>
              </a:lnSpc>
              <a:buFont typeface="Wingdings" pitchFamily="2" charset="2"/>
              <a:buChar char="q"/>
            </a:pPr>
            <a:endParaRPr lang="el-GR" sz="2000" dirty="0" smtClean="0"/>
          </a:p>
          <a:p>
            <a:pPr>
              <a:lnSpc>
                <a:spcPct val="150000"/>
              </a:lnSpc>
              <a:buFont typeface="Wingdings" pitchFamily="2" charset="2"/>
              <a:buChar char="q"/>
            </a:pPr>
            <a:r>
              <a:rPr lang="el-GR" sz="2000" dirty="0" smtClean="0"/>
              <a:t>Εκτός από τη στροφορμή (spin) των ηλεκτρονίων υπάρχει και το φαινόμενο </a:t>
            </a:r>
            <a:r>
              <a:rPr lang="el-GR" sz="2000" b="1" dirty="0" smtClean="0"/>
              <a:t>της στροφορμής των πυρήνων</a:t>
            </a:r>
            <a:r>
              <a:rPr lang="el-GR" sz="2000" dirty="0" smtClean="0"/>
              <a:t>. Δηλαδή, τόσο τα νετρόνια, όσο και τα πρωτόνια διαθέτουν στροφορμή και η συνισταμένη τους δίνει την στροφορμή του πυρήνα. Το μέτρο της στροφορμής αυτής </a:t>
            </a:r>
            <a:r>
              <a:rPr lang="el-GR" sz="2000" b="1" dirty="0" smtClean="0"/>
              <a:t>P</a:t>
            </a:r>
            <a:r>
              <a:rPr lang="el-GR" sz="2000" dirty="0" smtClean="0"/>
              <a:t> εξαρτάται από τον </a:t>
            </a:r>
            <a:r>
              <a:rPr lang="el-GR" sz="2000" b="1" dirty="0" smtClean="0"/>
              <a:t>κβαντικό αριθμό του spin I </a:t>
            </a:r>
            <a:r>
              <a:rPr lang="el-GR" sz="2000" dirty="0" smtClean="0"/>
              <a:t>του πυρήνα:</a:t>
            </a:r>
          </a:p>
          <a:p>
            <a:pPr>
              <a:buFont typeface="Wingdings" pitchFamily="2" charset="2"/>
              <a:buChar char="Ø"/>
            </a:pPr>
            <a:endParaRPr lang="el-GR" sz="2000" dirty="0" smtClean="0"/>
          </a:p>
        </p:txBody>
      </p:sp>
      <p:pic>
        <p:nvPicPr>
          <p:cNvPr id="3075" name="Picture 3" descr="C:\Users\Fotis\Desktop\nmr3.png"/>
          <p:cNvPicPr>
            <a:picLocks noChangeAspect="1" noChangeArrowheads="1"/>
          </p:cNvPicPr>
          <p:nvPr/>
        </p:nvPicPr>
        <p:blipFill>
          <a:blip r:embed="rId2" cstate="print"/>
          <a:srcRect/>
          <a:stretch>
            <a:fillRect/>
          </a:stretch>
        </p:blipFill>
        <p:spPr bwMode="auto">
          <a:xfrm>
            <a:off x="3705625" y="5715016"/>
            <a:ext cx="1723631" cy="64294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2438</Words>
  <Application>Microsoft Office PowerPoint</Application>
  <PresentationFormat>Προβολή στην οθόνη (4:3)</PresentationFormat>
  <Paragraphs>236</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Ενόργανη Ανάλυση II</vt:lpstr>
      <vt:lpstr>Άδειες Χρήσης</vt:lpstr>
      <vt:lpstr>Χρηματοδότηση</vt:lpstr>
      <vt:lpstr>Σκοπός  ενότητας</vt:lpstr>
      <vt:lpstr>Περιεχόμενα ενότητας</vt:lpstr>
      <vt:lpstr> Σχέση Δομής— Δραστικότητας&amp; &amp; Σχεδιασμός Βιοδραστικών Ενώσεων </vt:lpstr>
      <vt:lpstr> Διαδικασία Σχεδιασμού Φαρμακολογικών Ουσιών </vt:lpstr>
      <vt:lpstr> Δομική μελέτη βιομορίων με χρήση πειραματικών δεδομένων </vt:lpstr>
      <vt:lpstr> Φασματοσκοπία πυρηνικού μαγνητικού συντονισμού (NMR) </vt:lpstr>
      <vt:lpstr>Φασματοσκοπία πυρηνικού μαγνητικού συντονισμού (NMR)</vt:lpstr>
      <vt:lpstr> Αλληλεπίδραση Πυρήνα και Μαγνητικού Πεδίου </vt:lpstr>
      <vt:lpstr> Αλληλεπίδραση Πυρήνα και Μαγνητικού Πεδίου </vt:lpstr>
      <vt:lpstr> Ενεργειακές Καταστάσεις σε Μαγνητικό Πεδίο </vt:lpstr>
      <vt:lpstr> Διεργασίες Αποδιέγερσης σε Μαγνητικό Πεδίο </vt:lpstr>
      <vt:lpstr> Διεργασίες Αποδιέγερσης σε Μαγνητικό Πεδίο </vt:lpstr>
      <vt:lpstr> Βασικές έννοιες Φασματοσκοπίας NMR </vt:lpstr>
      <vt:lpstr>Βασικές έννοιες Φασματοσκοπίας NMR</vt:lpstr>
      <vt:lpstr>Βασικές έννοιες Φασματοσκοπίας NMR</vt:lpstr>
      <vt:lpstr>Ανατομία ενός φασματόμετρου NMR</vt:lpstr>
      <vt:lpstr> Ανατομία 1D πειράματος φασματοσκοπίας NMR  </vt:lpstr>
      <vt:lpstr> Τύποι φασμάτων NMR  </vt:lpstr>
      <vt:lpstr> Χημικό Περιβάλλον στα φάσματα NMR </vt:lpstr>
      <vt:lpstr> Χημικό Περιβάλλον στα φάσματα NMR </vt:lpstr>
      <vt:lpstr> Χημικό Περιβάλλον στα φάσματα NMR </vt:lpstr>
      <vt:lpstr>Χημικό Περιβάλλον στα φάσματα NMR</vt:lpstr>
      <vt:lpstr>NMR Φάσματα Πρώτης &amp; Δεύτερης Τάξης </vt:lpstr>
      <vt:lpstr> Χημική ανταλλαγή και Φάσματα NMR </vt:lpstr>
      <vt:lpstr> Kανόνες ερμηνείας φασμάτων NMR πρώτης τάξης </vt:lpstr>
      <vt:lpstr>Kανόνες ερμηνείας φασμάτων NMR πρώτης τάξης</vt:lpstr>
      <vt:lpstr>Kανόνες ερμηνείας φασμάτων NMR πρώτης τάξης</vt:lpstr>
      <vt:lpstr> Εφαρμογές του Πρωτονιακού ΝΜR </vt:lpstr>
      <vt:lpstr> Εφαρμογές του Πρωτονιακού ΝΜR </vt:lpstr>
      <vt:lpstr> Εφαρμογές του Πρωτονιακού ΝΜR </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Ενόργανη Ανάλυση II</dc:title>
  <dc:creator>user</dc:creator>
  <cp:lastModifiedBy>pc4</cp:lastModifiedBy>
  <cp:revision>62</cp:revision>
  <dcterms:created xsi:type="dcterms:W3CDTF">2015-08-29T09:47:15Z</dcterms:created>
  <dcterms:modified xsi:type="dcterms:W3CDTF">2015-09-07T09:34:29Z</dcterms:modified>
</cp:coreProperties>
</file>