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258" r:id="rId3"/>
    <p:sldId id="259" r:id="rId4"/>
    <p:sldId id="342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67" r:id="rId23"/>
    <p:sldId id="336" r:id="rId24"/>
    <p:sldId id="337" r:id="rId25"/>
    <p:sldId id="338" r:id="rId26"/>
    <p:sldId id="368" r:id="rId27"/>
    <p:sldId id="369" r:id="rId28"/>
    <p:sldId id="281" r:id="rId29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42" d="100"/>
          <a:sy n="42" d="100"/>
        </p:scale>
        <p:origin x="10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EF3C7-F354-4939-8D19-29F249FF1AB4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3158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E5A87-A62A-4989-99BB-EECDA44BFA67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43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E041F-9573-4ADB-A3F1-111011E0BA80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24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3229100" y="6412468"/>
            <a:ext cx="2790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Διδακτική της Πληροφορικής και των ΤΠΕ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users/pnXXX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scratch.org/" TargetMode="External"/><Relationship Id="rId2" Type="http://schemas.openxmlformats.org/officeDocument/2006/relationships/hyperlink" Target="https://scratch.mit.edu/hel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ratchplay.gr/" TargetMode="External"/><Relationship Id="rId5" Type="http://schemas.openxmlformats.org/officeDocument/2006/relationships/hyperlink" Target="http://logogreekworld.ning.com/" TargetMode="External"/><Relationship Id="rId4" Type="http://schemas.openxmlformats.org/officeDocument/2006/relationships/hyperlink" Target="http://scratched.media.mit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ratchplay.g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150.140.160.60/moodl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scratch2download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95106"/>
            <a:ext cx="7776864" cy="21150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b="1" dirty="0"/>
              <a:t>Ε</a:t>
            </a:r>
            <a:r>
              <a:rPr lang="el-GR" b="1" dirty="0" smtClean="0"/>
              <a:t>ργαστήριο 1</a:t>
            </a:r>
            <a:r>
              <a:rPr lang="en-US" b="1" dirty="0" smtClean="0"/>
              <a:t> 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b="1" dirty="0" smtClean="0">
                <a:cs typeface="Tahoma" panose="020B0604030504040204" pitchFamily="34" charset="0"/>
              </a:rPr>
              <a:t>Scratch (</a:t>
            </a:r>
            <a:r>
              <a:rPr lang="el-GR" b="1" dirty="0" smtClean="0">
                <a:cs typeface="Tahoma" panose="020B0604030504040204" pitchFamily="34" charset="0"/>
              </a:rPr>
              <a:t>Μέρος 1ο</a:t>
            </a:r>
            <a:r>
              <a:rPr lang="en-US" b="1" dirty="0" smtClean="0">
                <a:cs typeface="Tahoma" panose="020B0604030504040204" pitchFamily="34" charset="0"/>
              </a:rPr>
              <a:t>)</a:t>
            </a:r>
            <a:endParaRPr lang="en-GB" dirty="0">
              <a:cs typeface="Tahoma" panose="020B0604030504040204" pitchFamily="34" charset="0"/>
            </a:endParaRPr>
          </a:p>
          <a:p>
            <a:endParaRPr lang="el-GR" sz="2800" dirty="0" smtClean="0"/>
          </a:p>
          <a:p>
            <a:r>
              <a:rPr lang="el-GR" sz="2800" dirty="0" smtClean="0"/>
              <a:t>Δημήτριος </a:t>
            </a:r>
            <a:r>
              <a:rPr lang="el-GR" sz="2800" dirty="0" err="1" smtClean="0"/>
              <a:t>Νικολός</a:t>
            </a:r>
            <a:endParaRPr lang="el-GR" sz="2800" dirty="0" smtClean="0"/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4511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581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Διδακτική της Πληροφορικής και των ΤΠΕ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1800" dirty="0"/>
              <a:t>Μάθημα επιλογής ΣΤ’ εξάμηνο,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l-GR" altLang="el-GR" sz="1800" dirty="0"/>
              <a:t>Τμήμα Επιστημών της Εκπαίδευσης και της Αγωγής στην Προσχολική</a:t>
            </a:r>
            <a:r>
              <a:rPr lang="en-US" altLang="el-GR" sz="1800" dirty="0"/>
              <a:t> </a:t>
            </a:r>
            <a:r>
              <a:rPr lang="el-GR" altLang="el-GR" sz="1800" dirty="0"/>
              <a:t>Ηλικία</a:t>
            </a:r>
            <a:r>
              <a:rPr lang="en-GB" altLang="el-GR" sz="1800" dirty="0"/>
              <a:t>, </a:t>
            </a:r>
            <a:r>
              <a:rPr lang="el-GR" altLang="el-GR" sz="1800" dirty="0"/>
              <a:t/>
            </a:r>
            <a:br>
              <a:rPr lang="el-GR" altLang="el-GR" sz="1800" dirty="0"/>
            </a:br>
            <a:r>
              <a:rPr lang="el-GR" altLang="el-GR" sz="1800" dirty="0"/>
              <a:t>Πανεπιστήμιο Πατρών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l-GR" altLang="el-GR" dirty="0" smtClean="0"/>
              <a:t>Δημιουργία λογαριασμού</a:t>
            </a:r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0"/>
            <a:ext cx="6096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0CD159-FE4C-45E8-ADF3-2A58694EF37E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1341438"/>
            <a:ext cx="4219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60575"/>
            <a:ext cx="55911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8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l-GR" altLang="el-GR" dirty="0" smtClean="0"/>
              <a:t>Δημιουργία λογαριασμού</a:t>
            </a:r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56351"/>
            <a:ext cx="3810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586213-01A6-41F2-BA09-4D989E9A1D8F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55435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>
          <a:xfrm>
            <a:off x="794088" y="6485"/>
            <a:ext cx="7543800" cy="1143000"/>
          </a:xfrm>
        </p:spPr>
        <p:txBody>
          <a:bodyPr/>
          <a:lstStyle/>
          <a:p>
            <a:r>
              <a:rPr lang="el-GR" altLang="el-GR" dirty="0" smtClean="0"/>
              <a:t>Δημιουργία λογαριασμού</a:t>
            </a:r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A35655-048C-43FB-B0B1-AA2D5523FEEA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089025"/>
            <a:ext cx="5686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6356350"/>
            <a:ext cx="4973637" cy="39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13" y="5500688"/>
            <a:ext cx="914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400" dirty="0">
                <a:latin typeface="+mj-lt"/>
              </a:rPr>
              <a:t>Αργότερα θα σας ζητηθεί επιβεβαίωση του </a:t>
            </a:r>
            <a:r>
              <a:rPr lang="en-US" sz="2400" dirty="0">
                <a:latin typeface="+mj-lt"/>
              </a:rPr>
              <a:t>email </a:t>
            </a:r>
            <a:r>
              <a:rPr lang="el-GR" sz="2400" dirty="0">
                <a:latin typeface="+mj-lt"/>
              </a:rPr>
              <a:t>για να μπορείτε να κοινοποιείτε τις εργασίες σας, κάτι που απαιτείται στο εργαστήριο.</a:t>
            </a:r>
          </a:p>
        </p:txBody>
      </p:sp>
    </p:spTree>
    <p:extLst>
      <p:ext uri="{BB962C8B-B14F-4D97-AF65-F5344CB8AC3E}">
        <p14:creationId xmlns:p14="http://schemas.microsoft.com/office/powerpoint/2010/main" val="30644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l-GR" altLang="el-GR" dirty="0" smtClean="0"/>
              <a:t>Δημιουργία λογαριασμού</a:t>
            </a:r>
          </a:p>
        </p:txBody>
      </p:sp>
      <p:sp>
        <p:nvSpPr>
          <p:cNvPr id="1433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356350"/>
            <a:ext cx="5334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88B99E-04B5-4105-B685-8BAEB7094466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56483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0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l-GR" altLang="el-GR" dirty="0" smtClean="0"/>
              <a:t>Το πρώτο έργο</a:t>
            </a: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356350"/>
            <a:ext cx="5334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B17981-932E-4D68-A9CC-262FD0CE45EE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557338"/>
            <a:ext cx="6931025" cy="154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2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>
          <a:xfrm>
            <a:off x="762000" y="-33338"/>
            <a:ext cx="8356600" cy="1143001"/>
          </a:xfrm>
        </p:spPr>
        <p:txBody>
          <a:bodyPr/>
          <a:lstStyle/>
          <a:p>
            <a:r>
              <a:rPr lang="el-GR" altLang="el-GR" dirty="0" smtClean="0"/>
              <a:t>Το περιβάλλον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της </a:t>
            </a:r>
            <a:r>
              <a:rPr lang="en-US" altLang="el-GR" dirty="0" smtClean="0"/>
              <a:t>Scratch </a:t>
            </a:r>
            <a:endParaRPr lang="el-GR" altLang="el-GR" dirty="0" smtClean="0"/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48637" y="6467475"/>
            <a:ext cx="538163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37BABE-E300-407E-8646-92EFFC335E45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412875"/>
            <a:ext cx="7677150" cy="361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 flipH="1" flipV="1">
            <a:off x="1836738" y="1000125"/>
            <a:ext cx="142875" cy="7921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1187450" y="1792288"/>
            <a:ext cx="2665413" cy="2087562"/>
          </a:xfrm>
          <a:prstGeom prst="rect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328738" y="63023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Σκηνή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1187450" y="3952875"/>
            <a:ext cx="2633663" cy="1079500"/>
          </a:xfrm>
          <a:prstGeom prst="rect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 flipH="1">
            <a:off x="1763713" y="5032375"/>
            <a:ext cx="498475" cy="431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6625" y="5454650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Λίστα αντικειμένων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3924300" y="1576388"/>
            <a:ext cx="1081088" cy="3455987"/>
          </a:xfrm>
          <a:prstGeom prst="rect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 flipH="1">
            <a:off x="3965575" y="5032375"/>
            <a:ext cx="498475" cy="431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TextBox 16"/>
          <p:cNvSpPr txBox="1">
            <a:spLocks noChangeArrowheads="1"/>
          </p:cNvSpPr>
          <p:nvPr/>
        </p:nvSpPr>
        <p:spPr bwMode="auto">
          <a:xfrm>
            <a:off x="3563938" y="5454650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B050"/>
                </a:solidFill>
                <a:latin typeface="Arial" panose="020B0604020202020204" pitchFamily="34" charset="0"/>
              </a:rPr>
              <a:t>Παλέτα εντολών (χωρισμένες σε καρτέλες)</a:t>
            </a:r>
          </a:p>
        </p:txBody>
      </p:sp>
      <p:sp>
        <p:nvSpPr>
          <p:cNvPr id="18" name="Ορθογώνιο 17"/>
          <p:cNvSpPr/>
          <p:nvPr/>
        </p:nvSpPr>
        <p:spPr>
          <a:xfrm>
            <a:off x="5148263" y="1560513"/>
            <a:ext cx="3673475" cy="345598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Ευθύγραμμο βέλος σύνδεσης 18"/>
          <p:cNvCxnSpPr/>
          <p:nvPr/>
        </p:nvCxnSpPr>
        <p:spPr>
          <a:xfrm flipH="1">
            <a:off x="6372225" y="5032375"/>
            <a:ext cx="498475" cy="431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21350" y="5464175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Χώρος σεναρίων</a:t>
            </a:r>
          </a:p>
        </p:txBody>
      </p:sp>
    </p:spTree>
    <p:extLst>
      <p:ext uri="{BB962C8B-B14F-4D97-AF65-F5344CB8AC3E}">
        <p14:creationId xmlns:p14="http://schemas.microsoft.com/office/powerpoint/2010/main" val="13091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l-GR" altLang="el-GR" dirty="0" smtClean="0"/>
              <a:t>Το πρώτο έργο</a:t>
            </a:r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00200"/>
            <a:ext cx="3446463" cy="4525963"/>
          </a:xfrm>
        </p:spPr>
        <p:txBody>
          <a:bodyPr/>
          <a:lstStyle/>
          <a:p>
            <a:r>
              <a:rPr lang="el-GR" altLang="el-GR" dirty="0" smtClean="0"/>
              <a:t>Πατήστε το ερωτηματικό και ακολουθήστε τις οδηγίες</a:t>
            </a: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356351"/>
            <a:ext cx="4572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9EF393-9330-456A-9BDA-5F2349E7FDF3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200" dirty="0" smtClean="0">
              <a:solidFill>
                <a:srgbClr val="898989"/>
              </a:solidFill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4321175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3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l-GR" altLang="el-GR" dirty="0" smtClean="0"/>
              <a:t>Θυμηθείτε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527175"/>
            <a:ext cx="4667250" cy="398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356350"/>
            <a:ext cx="5334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67DCC8-F61F-4199-BDE1-9BF0E1627ADC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2339975" y="1268413"/>
            <a:ext cx="1008063" cy="10080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1979613" y="5715000"/>
            <a:ext cx="56880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dirty="0">
                <a:latin typeface="+mj-lt"/>
              </a:rPr>
              <a:t>Ελέγχετε το έργο σας και στην πλήρη οθόνη για να δείτε </a:t>
            </a:r>
            <a:r>
              <a:rPr lang="el-GR" dirty="0" err="1">
                <a:latin typeface="+mj-lt"/>
              </a:rPr>
              <a:t>ό,τι</a:t>
            </a:r>
            <a:r>
              <a:rPr lang="el-GR" dirty="0">
                <a:latin typeface="+mj-lt"/>
              </a:rPr>
              <a:t> θα βλέπει και ο χρήστης του.</a:t>
            </a:r>
          </a:p>
        </p:txBody>
      </p:sp>
    </p:spTree>
    <p:extLst>
      <p:ext uri="{BB962C8B-B14F-4D97-AF65-F5344CB8AC3E}">
        <p14:creationId xmlns:p14="http://schemas.microsoft.com/office/powerpoint/2010/main" val="39621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l-GR" altLang="el-GR" dirty="0" smtClean="0"/>
              <a:t>Κοινή χρήση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l-GR" dirty="0" smtClean="0"/>
              <a:t>Επιβεβαιώστε το </a:t>
            </a:r>
            <a:r>
              <a:rPr lang="en-US" dirty="0" smtClean="0"/>
              <a:t>email </a:t>
            </a:r>
            <a:r>
              <a:rPr lang="el-GR" dirty="0" smtClean="0"/>
              <a:t>σας και κάντε κοινή χρήση του πρώτου σας έργου</a:t>
            </a:r>
          </a:p>
          <a:p>
            <a:pPr>
              <a:buFont typeface="Arial" charset="0"/>
              <a:buChar char="•"/>
              <a:defRPr/>
            </a:pPr>
            <a:endParaRPr lang="el-GR" dirty="0"/>
          </a:p>
          <a:p>
            <a:pPr>
              <a:buFont typeface="Arial" charset="0"/>
              <a:buChar char="•"/>
              <a:defRPr/>
            </a:pPr>
            <a:r>
              <a:rPr lang="el-GR" dirty="0" smtClean="0"/>
              <a:t>Δείτε τα έργα που έχουν μοιραστεί οι συμμαθητές σας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hlinkClick r:id="rId2"/>
              </a:rPr>
              <a:t>https://scratch.mit.edu/users/pnXXXX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l-GR" dirty="0" smtClean="0"/>
          </a:p>
        </p:txBody>
      </p:sp>
      <p:sp>
        <p:nvSpPr>
          <p:cNvPr id="19460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356350"/>
            <a:ext cx="4572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3A06FE-57D3-470D-892E-57BBCA309BD3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762000" y="188913"/>
            <a:ext cx="7913688" cy="114300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Δικτυακοί τόποι για τη </a:t>
            </a:r>
            <a:r>
              <a:rPr lang="fr-FR" altLang="el-GR" dirty="0" smtClean="0"/>
              <a:t>Scratch </a:t>
            </a:r>
            <a:endParaRPr lang="el-GR" alt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 </a:t>
            </a:r>
            <a:r>
              <a:rPr lang="el-GR" dirty="0" smtClean="0"/>
              <a:t>ηλεκτρονική τάξη </a:t>
            </a:r>
            <a:r>
              <a:rPr lang="en-US" dirty="0" smtClean="0"/>
              <a:t>(Moodle)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scratch.mit.edu/help/</a:t>
            </a:r>
            <a:r>
              <a:rPr lang="en-US" dirty="0" smtClean="0"/>
              <a:t> : </a:t>
            </a:r>
            <a:r>
              <a:rPr lang="el-GR" dirty="0" smtClean="0"/>
              <a:t>Υποστηρικτικό υλικό από την ομάδα της </a:t>
            </a:r>
            <a:r>
              <a:rPr lang="en-US" dirty="0" smtClean="0"/>
              <a:t>Scratch</a:t>
            </a:r>
            <a:endParaRPr lang="en-US" dirty="0" smtClean="0">
              <a:hlinkClick r:id="rId3"/>
            </a:endParaRPr>
          </a:p>
          <a:p>
            <a:pPr>
              <a:buFont typeface="Arial" charset="0"/>
              <a:buChar char="•"/>
              <a:defRPr/>
            </a:pPr>
            <a:r>
              <a:rPr lang="el-GR" u="sng" dirty="0" smtClean="0">
                <a:hlinkClick r:id="rId4"/>
              </a:rPr>
              <a:t>http</a:t>
            </a:r>
            <a:r>
              <a:rPr lang="el-GR" u="sng" dirty="0">
                <a:hlinkClick r:id="rId4"/>
              </a:rPr>
              <a:t>://scratched.media.mit.edu/</a:t>
            </a:r>
            <a:r>
              <a:rPr lang="el-GR" dirty="0"/>
              <a:t>: Ένας </a:t>
            </a:r>
            <a:r>
              <a:rPr lang="el-GR" dirty="0" err="1"/>
              <a:t>ιστότοπος</a:t>
            </a:r>
            <a:r>
              <a:rPr lang="el-GR" dirty="0"/>
              <a:t> για εκπαιδευτές που </a:t>
            </a:r>
            <a:r>
              <a:rPr lang="el-GR" dirty="0" smtClean="0"/>
              <a:t>διδάσκουν </a:t>
            </a:r>
            <a:r>
              <a:rPr lang="el-GR" dirty="0" err="1" smtClean="0"/>
              <a:t>Scratch</a:t>
            </a:r>
            <a:r>
              <a:rPr lang="el-GR" dirty="0" smtClean="0"/>
              <a:t> στους </a:t>
            </a:r>
            <a:r>
              <a:rPr lang="el-GR" dirty="0"/>
              <a:t>μαθητές </a:t>
            </a:r>
            <a:r>
              <a:rPr lang="el-GR" dirty="0" smtClean="0"/>
              <a:t>τους.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l-GR" u="sng" dirty="0" smtClean="0">
                <a:hlinkClick r:id="rId5"/>
              </a:rPr>
              <a:t>http</a:t>
            </a:r>
            <a:r>
              <a:rPr lang="el-GR" u="sng" dirty="0">
                <a:hlinkClick r:id="rId5"/>
              </a:rPr>
              <a:t>://logogreekworld.ning.com/</a:t>
            </a:r>
            <a:r>
              <a:rPr lang="el-GR" dirty="0"/>
              <a:t>: Η διαδικτυακή κοινότητα για τη </a:t>
            </a:r>
            <a:r>
              <a:rPr lang="el-GR" dirty="0" err="1"/>
              <a:t>Logo</a:t>
            </a:r>
            <a:r>
              <a:rPr lang="el-GR" dirty="0"/>
              <a:t> στην εκπαίδευση που έχει μία ομάδα για τις εφαρμογές της </a:t>
            </a:r>
            <a:r>
              <a:rPr lang="el-GR" dirty="0" err="1"/>
              <a:t>Scratch</a:t>
            </a:r>
            <a:r>
              <a:rPr lang="el-GR" dirty="0"/>
              <a:t> στη διδασκαλία της Πληροφορικής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www.scratchplay.gr/</a:t>
            </a:r>
            <a:r>
              <a:rPr lang="en-US" dirty="0" smtClean="0"/>
              <a:t>:  </a:t>
            </a:r>
            <a:r>
              <a:rPr lang="el-GR" dirty="0" smtClean="0"/>
              <a:t>Ένα βιβλίο για την προηγούμενη έκδοση της</a:t>
            </a:r>
            <a:r>
              <a:rPr lang="en-US" dirty="0" smtClean="0"/>
              <a:t> Scratch</a:t>
            </a:r>
          </a:p>
          <a:p>
            <a:pPr>
              <a:buFont typeface="Arial" charset="0"/>
              <a:buChar char="•"/>
              <a:defRPr/>
            </a:pPr>
            <a:endParaRPr lang="el-GR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l-GR" dirty="0" smtClean="0"/>
          </a:p>
        </p:txBody>
      </p:sp>
      <p:sp>
        <p:nvSpPr>
          <p:cNvPr id="20484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356351"/>
            <a:ext cx="5334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39E3DF-B0D2-4EE1-BE17-438C61296B6B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l-GR" altLang="el-GR" dirty="0" smtClean="0"/>
              <a:t>Βιβλιογραφία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708525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dirty="0"/>
              <a:t>Βιβλία: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dirty="0"/>
              <a:t>Δωρεάν: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Βιβλίο για τη </a:t>
            </a:r>
            <a:r>
              <a:rPr lang="en-US" dirty="0"/>
              <a:t>Scratch </a:t>
            </a:r>
            <a:r>
              <a:rPr lang="el-GR" dirty="0"/>
              <a:t>στα </a:t>
            </a:r>
            <a:r>
              <a:rPr lang="el-GR" dirty="0" smtClean="0"/>
              <a:t>ελληνικά: </a:t>
            </a:r>
            <a:r>
              <a:rPr lang="el-GR" u="sng" dirty="0" smtClean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://www.scratchplay.gr/</a:t>
            </a:r>
            <a:endParaRPr lang="el-GR" u="sng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dirty="0"/>
              <a:t>Εμπορικά: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Michael Badger, “Scratch 1.4: Beginner's Guide, Learn to program while creating interactive stories, games, and multimedia projects using Scratch” 2009, </a:t>
            </a:r>
            <a:r>
              <a:rPr lang="en-US" dirty="0" err="1" smtClean="0"/>
              <a:t>Packt</a:t>
            </a:r>
            <a:r>
              <a:rPr lang="en-US" dirty="0" smtClean="0"/>
              <a:t> Publishing. </a:t>
            </a:r>
            <a:endParaRPr lang="el-GR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The LEAD Project, “Super Scratch Programming Adventure!: Learn to Program By Making Cool Games”, No Starch Press, 2012.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Jr. Jerry Lee Ford “Scratch Programming for Teens” Course Technology PTR, 2008.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Seamus </a:t>
            </a:r>
            <a:r>
              <a:rPr lang="en-US" dirty="0" smtClean="0"/>
              <a:t>O'Neill, Stephen Howell, “Scratch from Scratch” www.saorog.com</a:t>
            </a:r>
            <a:endParaRPr lang="el-GR" dirty="0" smtClean="0"/>
          </a:p>
          <a:p>
            <a:pPr>
              <a:buFont typeface="Arial" charset="0"/>
              <a:buChar char="•"/>
              <a:defRPr/>
            </a:pPr>
            <a:endParaRPr lang="el-GR" dirty="0"/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356351"/>
            <a:ext cx="4572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54A884-1257-4E2E-BBA3-42B11FC38EC8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r>
              <a:rPr lang="el-GR" altLang="el-GR" dirty="0" smtClean="0"/>
              <a:t>Για την επόμενη φορά…</a:t>
            </a:r>
          </a:p>
        </p:txBody>
      </p:sp>
      <p:sp>
        <p:nvSpPr>
          <p:cNvPr id="22531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l-GR" altLang="el-GR" dirty="0" smtClean="0"/>
              <a:t>Λογαριασμός στην κοινότητα της </a:t>
            </a:r>
            <a:r>
              <a:rPr lang="en-US" altLang="el-GR" dirty="0" smtClean="0"/>
              <a:t>Scratch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altLang="el-GR" dirty="0" smtClean="0"/>
              <a:t>Πρώτο έργο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l-GR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l-G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l-GR" dirty="0" smtClean="0"/>
              <a:t>scratch.mit.edu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altLang="el-GR" dirty="0" smtClean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08726"/>
            <a:ext cx="685800" cy="54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16423C-DE45-4AC3-BF98-375E56789FEA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«Διδακτική της Πληροφορικής και των Τεχνολογιών της Πληροφορίας και των Επικοινωνιών: </a:t>
            </a:r>
            <a:r>
              <a:rPr lang="en-US" sz="2800" dirty="0" smtClean="0"/>
              <a:t>Scratch (</a:t>
            </a:r>
            <a:r>
              <a:rPr lang="el-GR" sz="2800" dirty="0" smtClean="0"/>
              <a:t>Μέρος 1ο</a:t>
            </a:r>
            <a:r>
              <a:rPr lang="en-US" sz="2800" dirty="0" smtClean="0"/>
              <a:t>)</a:t>
            </a:r>
            <a:r>
              <a:rPr lang="el-GR" sz="2800" dirty="0" smtClean="0"/>
              <a:t>». Έκδοση: 1.0. Πάτρα, 2015.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 algn="just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</a:t>
            </a:r>
            <a:r>
              <a:rPr lang="el-GR" sz="2800" dirty="0" smtClean="0"/>
              <a:t>77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 smtClean="0"/>
              <a:t>Σημείωμα Χρήσης Έργων Τρίτων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Οποιασδήποτε μορφής  υλικό περιλαμβάνεται στο ανωτέρω έργο και δεν αναφέρεται σε ξεχωριστή πηγή αναφοράς, τότε αποτελεί πνευματική ιδιοκτησία του διδάσκοντα Καθηγητή, Βασίλη Κόμη.</a:t>
            </a:r>
          </a:p>
        </p:txBody>
      </p:sp>
    </p:spTree>
    <p:extLst>
      <p:ext uri="{BB962C8B-B14F-4D97-AF65-F5344CB8AC3E}">
        <p14:creationId xmlns:p14="http://schemas.microsoft.com/office/powerpoint/2010/main" val="655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1</a:t>
            </a:r>
            <a:r>
              <a:rPr lang="el-GR" baseline="30000" dirty="0" smtClean="0"/>
              <a:t>ου</a:t>
            </a:r>
            <a:r>
              <a:rPr lang="el-GR" dirty="0" smtClean="0"/>
              <a:t> Εργαστηρίου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5626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912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347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744A52-6BF7-423B-B696-48B91F826467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l-GR" sz="1200" smtClean="0">
              <a:solidFill>
                <a:srgbClr val="B5A788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Σκοπός</a:t>
            </a:r>
            <a:endParaRPr lang="en-GB" sz="40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643812" cy="4114800"/>
          </a:xfrm>
          <a:noFill/>
        </p:spPr>
        <p:txBody>
          <a:bodyPr>
            <a:normAutofit/>
          </a:bodyPr>
          <a:lstStyle/>
          <a:p>
            <a:r>
              <a:rPr lang="el-GR" altLang="en-US" dirty="0"/>
              <a:t>Δομή Εργαστηρίου</a:t>
            </a:r>
            <a:endParaRPr lang="en-US" altLang="en-US" dirty="0"/>
          </a:p>
          <a:p>
            <a:r>
              <a:rPr lang="el-GR" altLang="en-US" dirty="0"/>
              <a:t>Εισαγωγή στο προγραμματιστικό περιβάλλον </a:t>
            </a:r>
            <a:r>
              <a:rPr lang="en-US" altLang="en-US" dirty="0"/>
              <a:t>Scratch</a:t>
            </a:r>
            <a:endParaRPr lang="el-GR" altLang="en-US" dirty="0"/>
          </a:p>
          <a:p>
            <a:r>
              <a:rPr lang="el-GR" altLang="en-US" dirty="0"/>
              <a:t>Εξοικείωση με το περιβάλλον</a:t>
            </a:r>
          </a:p>
          <a:p>
            <a:r>
              <a:rPr lang="el-GR" altLang="en-US" dirty="0"/>
              <a:t>Δημιουργία του πρώτου έργου στο </a:t>
            </a:r>
            <a:r>
              <a:rPr lang="en-US" altLang="en-US" dirty="0"/>
              <a:t>Scratch</a:t>
            </a:r>
          </a:p>
        </p:txBody>
      </p:sp>
    </p:spTree>
    <p:extLst>
      <p:ext uri="{BB962C8B-B14F-4D97-AF65-F5344CB8AC3E}">
        <p14:creationId xmlns:p14="http://schemas.microsoft.com/office/powerpoint/2010/main" val="40448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l-GR" smtClean="0"/>
              <a:t>Moodle </a:t>
            </a:r>
            <a:r>
              <a:rPr lang="el-GR" altLang="el-GR" smtClean="0"/>
              <a:t>για το μάθημα</a:t>
            </a:r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l-GR" altLang="el-GR" smtClean="0">
              <a:hlinkClick r:id="rId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mtClean="0"/>
              <a:t>Μάθημα: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smtClean="0"/>
              <a:t>“</a:t>
            </a:r>
            <a:r>
              <a:rPr lang="el-GR" altLang="el-GR" smtClean="0"/>
              <a:t>Διδακτική της Πληροφορικής &amp; των ΤΠΕ</a:t>
            </a:r>
            <a:r>
              <a:rPr lang="en-US" altLang="el-GR" smtClean="0"/>
              <a:t>”</a:t>
            </a:r>
            <a:r>
              <a:rPr lang="el-GR" altLang="el-GR" smtClean="0"/>
              <a:t> </a:t>
            </a:r>
          </a:p>
        </p:txBody>
      </p:sp>
      <p:sp>
        <p:nvSpPr>
          <p:cNvPr id="5124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56351"/>
            <a:ext cx="3810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FED7F6-BEB9-44BA-B697-C31D85DC6415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25538" y="131763"/>
            <a:ext cx="7543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mtClean="0"/>
              <a:t>Λίγα λόγια για τη γλώσσα προγραμματισμού </a:t>
            </a:r>
            <a:r>
              <a:rPr lang="en-US" altLang="el-GR" smtClean="0"/>
              <a:t>Scratch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95400" y="1239838"/>
            <a:ext cx="7391400" cy="4953000"/>
          </a:xfrm>
        </p:spPr>
        <p:txBody>
          <a:bodyPr anchor="ctr"/>
          <a:lstStyle/>
          <a:p>
            <a:pPr eaLnBrk="1" hangingPunct="1"/>
            <a:r>
              <a:rPr lang="el-GR" altLang="el-GR" smtClean="0"/>
              <a:t>Η</a:t>
            </a:r>
            <a:r>
              <a:rPr lang="en-US" altLang="el-GR" smtClean="0"/>
              <a:t> </a:t>
            </a:r>
            <a:r>
              <a:rPr lang="el-GR" altLang="el-GR" smtClean="0"/>
              <a:t>                      δημιουργήθηκε από το </a:t>
            </a:r>
            <a:r>
              <a:rPr lang="en-US" altLang="el-GR" smtClean="0"/>
              <a:t>MIT Media Lab</a:t>
            </a:r>
          </a:p>
          <a:p>
            <a:pPr eaLnBrk="1" hangingPunct="1"/>
            <a:r>
              <a:rPr lang="el-GR" altLang="el-GR" smtClean="0"/>
              <a:t>Η                      είναι μια γλώσσα προγραμματισμού</a:t>
            </a:r>
          </a:p>
          <a:p>
            <a:pPr eaLnBrk="1" hangingPunct="1"/>
            <a:r>
              <a:rPr lang="el-GR" altLang="el-GR" smtClean="0"/>
              <a:t>Με τη                      οι δημιουργίες μπορούν να κοινοποιηθούν στον Παγκόσμιο Ιστό.</a:t>
            </a:r>
            <a:endParaRPr lang="en-US" altLang="el-GR" smtClean="0"/>
          </a:p>
          <a:p>
            <a:pPr eaLnBrk="1" hangingPunct="1"/>
            <a:r>
              <a:rPr lang="el-GR" altLang="el-GR" smtClean="0"/>
              <a:t>Περιλαμβάνεται ελληνική μετάφραση.</a:t>
            </a:r>
            <a:endParaRPr lang="en-US" altLang="el-GR" smtClean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356351"/>
            <a:ext cx="4572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FA17B8-9ED1-470F-B1DA-D8083ECBC30F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l-GR" sz="1200" dirty="0" smtClean="0">
              <a:solidFill>
                <a:srgbClr val="898989"/>
              </a:solidFill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33538"/>
            <a:ext cx="18859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36838"/>
            <a:ext cx="18859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3716338"/>
            <a:ext cx="18859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7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altLang="el-GR" smtClean="0"/>
              <a:t>Scratch 2.0</a:t>
            </a:r>
            <a:endParaRPr lang="el-GR" alt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100888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l-GR" dirty="0" smtClean="0"/>
              <a:t>Δουλεύει εξ ολοκλήρου στον </a:t>
            </a:r>
            <a:r>
              <a:rPr lang="el-GR" dirty="0" err="1" smtClean="0"/>
              <a:t>φυλλομετρητή</a:t>
            </a:r>
            <a:endParaRPr lang="el-GR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l-GR" dirty="0" smtClean="0"/>
              <a:t>Θα πρέπει να δημιουργήσετε λογαριασμό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l-GR" dirty="0" smtClean="0"/>
              <a:t>Υπάρχει και </a:t>
            </a:r>
            <a:r>
              <a:rPr lang="en-US" dirty="0" smtClean="0"/>
              <a:t>offline </a:t>
            </a:r>
            <a:r>
              <a:rPr lang="el-GR" dirty="0" smtClean="0"/>
              <a:t>έκδοση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800" dirty="0">
                <a:hlinkClick r:id="rId2"/>
              </a:rPr>
              <a:t>https://scratch.mit.edu/scratch2download</a:t>
            </a:r>
            <a:r>
              <a:rPr lang="en-US" sz="2800" dirty="0" smtClean="0">
                <a:hlinkClick r:id="rId2"/>
              </a:rPr>
              <a:t>/</a:t>
            </a:r>
            <a:endParaRPr lang="el-GR" sz="28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l-GR" dirty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43888" y="6356351"/>
            <a:ext cx="442912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A00828-38FF-416E-8281-7B18C56CD3A8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eaLnBrk="1" hangingPunct="1"/>
            <a:r>
              <a:rPr lang="el-GR" altLang="el-GR" smtClean="0"/>
              <a:t>Δομή των συναντήσεων</a:t>
            </a:r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 eaLnBrk="1" hangingPunct="1"/>
            <a:r>
              <a:rPr lang="el-GR" altLang="el-GR" smtClean="0"/>
              <a:t>Κάθε εβδομάδα:</a:t>
            </a:r>
          </a:p>
          <a:p>
            <a:pPr lvl="1" eaLnBrk="1" hangingPunct="1"/>
            <a:r>
              <a:rPr lang="el-GR" altLang="el-GR" smtClean="0"/>
              <a:t>Στην αρχή θα συζητάμε τις εργασίες που είχατε για το σπίτι</a:t>
            </a:r>
          </a:p>
          <a:p>
            <a:pPr lvl="1" eaLnBrk="1" hangingPunct="1"/>
            <a:r>
              <a:rPr lang="el-GR" altLang="el-GR" smtClean="0"/>
              <a:t>Θα προχωράμε σε δραστηριότητες που εισάγουν νέες έννοιες</a:t>
            </a:r>
            <a:r>
              <a:rPr lang="en-US" altLang="el-GR" smtClean="0"/>
              <a:t> </a:t>
            </a:r>
            <a:r>
              <a:rPr lang="el-GR" altLang="el-GR" smtClean="0"/>
              <a:t>με το </a:t>
            </a:r>
            <a:r>
              <a:rPr lang="en-US" altLang="el-GR" smtClean="0"/>
              <a:t>Scratch</a:t>
            </a:r>
          </a:p>
          <a:p>
            <a:pPr lvl="1" eaLnBrk="1" hangingPunct="1"/>
            <a:r>
              <a:rPr lang="el-GR" altLang="el-GR" smtClean="0"/>
              <a:t>Θα ξεκινάτε την επόμενη εργασία που θα έχετε για το σπίτι, ώστε να μπορούμε να τη βλέπουμε και μαζί</a:t>
            </a:r>
          </a:p>
        </p:txBody>
      </p:sp>
      <p:sp>
        <p:nvSpPr>
          <p:cNvPr id="9220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56350"/>
            <a:ext cx="3810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5FABC1-EEC1-4456-A73B-693CE4668111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eaLnBrk="1" hangingPunct="1"/>
            <a:r>
              <a:rPr lang="el-GR" altLang="el-GR" smtClean="0"/>
              <a:t>Τελική εγασία</a:t>
            </a: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 eaLnBrk="1" hangingPunct="1"/>
            <a:endParaRPr lang="el-GR" altLang="el-GR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mtClean="0"/>
              <a:t>Θα υπάρχει τελική εργασία η οποία θα συζητηθεί μετά τις πρώτες εργαστηριακές συναντήσεις.</a:t>
            </a:r>
          </a:p>
        </p:txBody>
      </p:sp>
      <p:sp>
        <p:nvSpPr>
          <p:cNvPr id="10244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56350"/>
            <a:ext cx="3810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5042D0-23F8-4CED-B419-7F0F32F45EBE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306</TotalTime>
  <Words>911</Words>
  <Application>Microsoft Office PowerPoint</Application>
  <PresentationFormat>On-screen Show (4:3)</PresentationFormat>
  <Paragraphs>145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Gill Sans MT</vt:lpstr>
      <vt:lpstr>Tahoma</vt:lpstr>
      <vt:lpstr>Wingdings</vt:lpstr>
      <vt:lpstr>IV-ICTEGroup.GR.new</vt:lpstr>
      <vt:lpstr>Διδακτική της Πληροφορικής και των ΤΠΕ Μάθημα επιλογής ΣΤ’ εξάμηνο,   Τμήμα Επιστημών της Εκπαίδευσης και της Αγωγής στην Προσχολική Ηλικία,  Πανεπιστήμιο Πατρών</vt:lpstr>
      <vt:lpstr>Άδειες Χρήσης</vt:lpstr>
      <vt:lpstr>Χρηματοδότηση</vt:lpstr>
      <vt:lpstr>Σκοπός</vt:lpstr>
      <vt:lpstr>Moodle για το μάθημα</vt:lpstr>
      <vt:lpstr>Λίγα λόγια για τη γλώσσα προγραμματισμού Scratch </vt:lpstr>
      <vt:lpstr>Scratch 2.0</vt:lpstr>
      <vt:lpstr>Δομή των συναντήσεων</vt:lpstr>
      <vt:lpstr>Τελική εγασία</vt:lpstr>
      <vt:lpstr>Δημιουργία λογαριασμού</vt:lpstr>
      <vt:lpstr>Δημιουργία λογαριασμού</vt:lpstr>
      <vt:lpstr>Δημιουργία λογαριασμού</vt:lpstr>
      <vt:lpstr>Δημιουργία λογαριασμού</vt:lpstr>
      <vt:lpstr>Το πρώτο έργο</vt:lpstr>
      <vt:lpstr>Το περιβάλλον της Scratch </vt:lpstr>
      <vt:lpstr>Το πρώτο έργο</vt:lpstr>
      <vt:lpstr>Θυμηθείτε</vt:lpstr>
      <vt:lpstr>Κοινή χρήση</vt:lpstr>
      <vt:lpstr>Δικτυακοί τόποι για τη Scratch </vt:lpstr>
      <vt:lpstr>Βιβλιογραφία </vt:lpstr>
      <vt:lpstr>Για την επόμενη φορά…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Διατήρηση Σημειωμάτων</vt:lpstr>
      <vt:lpstr>Σημείωμα Χρήσης Έργων Τρίτων</vt:lpstr>
      <vt:lpstr>Τέλος 1ου Εργαστηρίου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79</cp:revision>
  <dcterms:created xsi:type="dcterms:W3CDTF">2014-12-10T08:52:23Z</dcterms:created>
  <dcterms:modified xsi:type="dcterms:W3CDTF">2015-12-01T09:52:47Z</dcterms:modified>
</cp:coreProperties>
</file>