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F3FF-7378-4199-9795-975EDD5AA2BA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C2841-6E25-4699-BB30-31A5581D3E8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FC93-1763-4022-AC27-40A1F5BA431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1F18-2E8C-4342-9E9C-13F24A0EAC4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ΠΡΟΒΟΛΗ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l-GR" b="1" dirty="0" smtClean="0">
                <a:solidFill>
                  <a:schemeClr val="tx1"/>
                </a:solidFill>
              </a:rPr>
              <a:t>ΙΙ</a:t>
            </a: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ΜΕΣΑ ΜΙΓΜΑΤΟΣ ΠΡΟΒΟΛΗΣ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2800" b="1"/>
              <a:t>ΠΡΟΩΘΗΣΗ ΠΩΛΗΣΕΩΝ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800" b="1"/>
              <a:t>Α) Καταναλωτική</a:t>
            </a:r>
          </a:p>
          <a:p>
            <a:pPr>
              <a:lnSpc>
                <a:spcPct val="80000"/>
              </a:lnSpc>
            </a:pPr>
            <a:r>
              <a:rPr lang="el-GR" sz="2800"/>
              <a:t>Διαγωνισμοί</a:t>
            </a:r>
          </a:p>
          <a:p>
            <a:pPr>
              <a:lnSpc>
                <a:spcPct val="80000"/>
              </a:lnSpc>
            </a:pPr>
            <a:r>
              <a:rPr lang="el-GR" sz="2800"/>
              <a:t>Δώρα</a:t>
            </a:r>
          </a:p>
          <a:p>
            <a:pPr>
              <a:lnSpc>
                <a:spcPct val="80000"/>
              </a:lnSpc>
            </a:pPr>
            <a:r>
              <a:rPr lang="el-GR" sz="2800"/>
              <a:t>Δωρεάν Δείγματα</a:t>
            </a:r>
          </a:p>
          <a:p>
            <a:pPr>
              <a:lnSpc>
                <a:spcPct val="80000"/>
              </a:lnSpc>
            </a:pPr>
            <a:r>
              <a:rPr lang="el-GR" sz="2800"/>
              <a:t>Κουπόνια έκπτωσης</a:t>
            </a:r>
          </a:p>
          <a:p>
            <a:pPr>
              <a:lnSpc>
                <a:spcPct val="80000"/>
              </a:lnSpc>
            </a:pPr>
            <a:r>
              <a:rPr lang="el-GR" sz="2800"/>
              <a:t>Ειδικές προσφορές (στα 2 το 1 δώρο)</a:t>
            </a:r>
          </a:p>
          <a:p>
            <a:pPr>
              <a:lnSpc>
                <a:spcPct val="80000"/>
              </a:lnSpc>
            </a:pPr>
            <a:r>
              <a:rPr lang="el-GR" sz="2800"/>
              <a:t>Κατάλογοι προϊόντων</a:t>
            </a:r>
          </a:p>
          <a:p>
            <a:pPr>
              <a:lnSpc>
                <a:spcPct val="80000"/>
              </a:lnSpc>
            </a:pPr>
            <a:r>
              <a:rPr lang="el-GR" sz="2800"/>
              <a:t>Επιδείξεις (</a:t>
            </a:r>
            <a:r>
              <a:rPr lang="en-US" sz="2800"/>
              <a:t>happenings-shows)</a:t>
            </a:r>
          </a:p>
          <a:p>
            <a:pPr>
              <a:lnSpc>
                <a:spcPct val="80000"/>
              </a:lnSpc>
            </a:pPr>
            <a:r>
              <a:rPr lang="el-GR" sz="2800"/>
              <a:t>Δημιουργία </a:t>
            </a:r>
            <a:r>
              <a:rPr lang="en-US" sz="2800"/>
              <a:t>members’ club</a:t>
            </a:r>
            <a:endParaRPr lang="el-GR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ΜΕΣΑ ΜΙΓΜΑΤΟΣ ΠΡΟΒΟΛΗΣ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z="2800" b="1"/>
              <a:t>Β) Εμπορική</a:t>
            </a:r>
          </a:p>
          <a:p>
            <a:r>
              <a:rPr lang="el-GR" sz="2800"/>
              <a:t>Εκπτώσεις – πίστωση</a:t>
            </a:r>
          </a:p>
          <a:p>
            <a:r>
              <a:rPr lang="el-GR" sz="2800"/>
              <a:t>Διαγωνισμοί στόχων</a:t>
            </a:r>
          </a:p>
          <a:p>
            <a:r>
              <a:rPr lang="el-GR" sz="2800"/>
              <a:t>Συνεργατική διαφήμιση (</a:t>
            </a:r>
            <a:r>
              <a:rPr lang="en-US" sz="2800"/>
              <a:t>cooperative advertising)</a:t>
            </a:r>
          </a:p>
          <a:p>
            <a:r>
              <a:rPr lang="el-GR" sz="2800"/>
              <a:t>Προβολή στο σημείο πώλησης</a:t>
            </a:r>
          </a:p>
          <a:p>
            <a:r>
              <a:rPr lang="el-GR" sz="2800"/>
              <a:t>Προωθητικό υλικό στο σημείο πώλησης</a:t>
            </a:r>
          </a:p>
          <a:p>
            <a:r>
              <a:rPr lang="el-GR" sz="2800"/>
              <a:t>Εκπαίδευση προσωπικού</a:t>
            </a:r>
          </a:p>
          <a:p>
            <a:r>
              <a:rPr lang="el-GR" sz="2800"/>
              <a:t>Συμμετοχή σε εκθέσεις </a:t>
            </a:r>
          </a:p>
          <a:p>
            <a:endParaRPr lang="el-GR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1143000"/>
          </a:xfrm>
        </p:spPr>
        <p:txBody>
          <a:bodyPr/>
          <a:lstStyle/>
          <a:p>
            <a:pPr algn="just"/>
            <a:r>
              <a:rPr lang="el-GR"/>
              <a:t>ΔΙΑΦΗΜΙΣΗ…</a:t>
            </a:r>
          </a:p>
        </p:txBody>
      </p:sp>
      <p:sp>
        <p:nvSpPr>
          <p:cNvPr id="6717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276475"/>
            <a:ext cx="7345363" cy="3744913"/>
          </a:xfrm>
        </p:spPr>
        <p:txBody>
          <a:bodyPr/>
          <a:lstStyle/>
          <a:p>
            <a:r>
              <a:rPr lang="el-GR"/>
              <a:t>«Η διαφήμιση είναι συστατικό του προϊόντος. Ένα αναψυκτικό είναι ίσως λιγότερο ξεδιψαστικό από το νερό. Με την διαφήμιση όμως, γίνεται χαρά, χαμόγελο, παρέα, ζωντάνια, ζωή».</a:t>
            </a:r>
          </a:p>
          <a:p>
            <a:r>
              <a:rPr lang="el-GR"/>
              <a:t>Κώστας Γκόμπλιας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Διαφημιστής: </a:t>
            </a:r>
            <a:r>
              <a:rPr lang="en-US"/>
              <a:t>John Hegarti</a:t>
            </a:r>
            <a:endParaRPr lang="el-GR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l-GR"/>
              <a:t>Μπάτζιο που χάνει πέναλτι…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/>
              <a:t>Σκορτσέζε να θυμάται τα παιδικά του χρόνια…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/>
              <a:t>Ο άνθρωπος που εξελίσσεται ως είδος, βγαίνει από το νερό και κάνει το πρώτο βήμα…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/>
              <a:t>Ένα ανδροειδές αναφέρεται στο μεγαλείο του ανθρώπου…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/>
              <a:t>Keep walking…</a:t>
            </a: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Απόψεις </a:t>
            </a:r>
            <a:r>
              <a:rPr lang="en-US" sz="4000"/>
              <a:t>Hegarti </a:t>
            </a:r>
            <a:r>
              <a:rPr lang="el-GR" sz="4000"/>
              <a:t>για την διαφήμιση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93850"/>
            <a:ext cx="8493125" cy="500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/>
              <a:t>«Η διαδικασία της διαφήμισης μοιάζει πολύ με την κηπουρική. Κόβεις, φροντίζεις, μικραίνεις, ψηλώνεις τις ιδέες σου…».</a:t>
            </a:r>
            <a:endParaRPr lang="en-US" sz="2800"/>
          </a:p>
          <a:p>
            <a:pPr>
              <a:lnSpc>
                <a:spcPct val="80000"/>
              </a:lnSpc>
            </a:pPr>
            <a:r>
              <a:rPr lang="el-GR" sz="2800"/>
              <a:t>« Η καλή διαφήμιση καταστρέφει ένα κακό προϊόν πολύ γρήγορα».</a:t>
            </a:r>
          </a:p>
          <a:p>
            <a:pPr>
              <a:lnSpc>
                <a:spcPct val="80000"/>
              </a:lnSpc>
            </a:pPr>
            <a:r>
              <a:rPr lang="el-GR" sz="2800"/>
              <a:t>«Δεν αντανακλώ το τι συμβαίνει στην ζωή. Δεν κρατώ τον καθρέπτη μπροστά στον καταναλωτή: τον εμπνέω να έρθει σε αυτό που κάνω εγώ…».</a:t>
            </a:r>
          </a:p>
          <a:p>
            <a:pPr>
              <a:lnSpc>
                <a:spcPct val="80000"/>
              </a:lnSpc>
            </a:pPr>
            <a:r>
              <a:rPr lang="el-GR" sz="2800"/>
              <a:t>«Πως μπορείς να ξέρεις το κοινό, όταν δεν γνωρίζεις ούτε καν τον γείτονά σου…κάποτε πίστευα ότι με έρευνες μπορούσες να πλησιάσεις τον καταναλωτή. Τώρα βασίζομαι περισσότερο σε αυτό που αισθάνομαι…»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763588"/>
          </a:xfrm>
        </p:spPr>
        <p:txBody>
          <a:bodyPr>
            <a:normAutofit fontScale="90000"/>
          </a:bodyPr>
          <a:lstStyle/>
          <a:p>
            <a:r>
              <a:rPr lang="el-GR" sz="3200"/>
              <a:t>ΥΦΟΣ ΠΑΡΟΥΣΙΑΣΗΣ ΔΙΑΦΗΜΙΣΤΙΚΟΥ ΜΗΝΥΜΑΤΟΣ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8105775" cy="55784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Επίδειξη.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Επίλυση Προβλήματος.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Απόδειξη.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Μαρτυρία.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Μαρτυρίες διασημοτήτων.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Σύγκριση.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Τρόπος ζωής.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Στιγμιότυπο ζωής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Χαρακτήρας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Θέαμα – Υπερβολή – Πρόκληση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Μουσική.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Χιούμορ</a:t>
            </a:r>
            <a:r>
              <a:rPr lang="en-US" sz="2400"/>
              <a:t>.</a:t>
            </a:r>
            <a:endParaRPr lang="el-GR" sz="24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Άμεση ανταπόκριση</a:t>
            </a:r>
            <a:r>
              <a:rPr lang="en-US" sz="2400"/>
              <a:t>.</a:t>
            </a:r>
            <a:endParaRPr lang="el-GR" sz="24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Κινούμενα Σχέδια.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l-GR" sz="2400"/>
              <a:t>Αναλυτική Πληροφόρηση (</a:t>
            </a:r>
            <a:r>
              <a:rPr lang="en-US" sz="2400"/>
              <a:t>infomercials) </a:t>
            </a:r>
            <a:endParaRPr lang="el-GR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endParaRPr lang="el-GR" dirty="0" smtClean="0"/>
          </a:p>
          <a:p>
            <a:r>
              <a:rPr lang="el-GR" dirty="0" err="1" smtClean="0"/>
              <a:t>Βαλάκας</a:t>
            </a:r>
            <a:r>
              <a:rPr lang="el-GR" dirty="0" smtClean="0"/>
              <a:t>, Ι., Ολοκληρωμένες Επικοινωνίες Μάρκετινγκ, ΕΑΠ, Τόμος Β.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Στρατηγικές προβολής και χαρακτηριστικά στρατηγικής ώθησης</a:t>
            </a:r>
          </a:p>
          <a:p>
            <a:r>
              <a:rPr lang="el-GR" dirty="0" smtClean="0"/>
              <a:t>Μέσα μίγματος προβολής</a:t>
            </a:r>
          </a:p>
          <a:p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ΣΤΡΑΤΗΓΙΚΕΣ ΠΡΟΒΟΛΗΣ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800" b="1"/>
              <a:t>ΩΘΗΣΗΣ (</a:t>
            </a:r>
            <a:r>
              <a:rPr lang="en-US" sz="2800" b="1"/>
              <a:t>PUSH)</a:t>
            </a:r>
            <a:r>
              <a:rPr lang="el-GR" sz="2800" b="1"/>
              <a:t>:</a:t>
            </a:r>
            <a:r>
              <a:rPr lang="el-GR" sz="2800"/>
              <a:t> ο πωλητής της εταιρείας προωθεί το προϊόν στα μέλη του καναλιού διανομής , τα οποία με την σειρά τους το προβάλλουν και προωθούν μέχρι τον τελικό καταναλωτή.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800"/>
              <a:t>	- προσωπική πώληση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800"/>
              <a:t>	- </a:t>
            </a:r>
            <a:r>
              <a:rPr lang="en-US" sz="2800"/>
              <a:t>business to business advertising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	- </a:t>
            </a:r>
            <a:r>
              <a:rPr lang="el-GR" sz="2800"/>
              <a:t>χορηγίες επαγγελματικών εκδηλώσεων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800"/>
              <a:t>	- εμπορικές εκθέσεις (</a:t>
            </a:r>
            <a:r>
              <a:rPr lang="en-US" sz="2800"/>
              <a:t>trade promotions</a:t>
            </a:r>
            <a:r>
              <a:rPr lang="el-GR" sz="2800"/>
              <a:t>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l-GR" sz="2800"/>
              <a:t>	- κίνητρα στα μέλη του καναλιού διανομής</a:t>
            </a:r>
            <a:r>
              <a:rPr lang="en-US" sz="2800"/>
              <a:t> </a:t>
            </a:r>
            <a:r>
              <a:rPr lang="el-GR" sz="28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ΣΤΡΑΤΗΓΙΚΕΣ ΠΡΟΒΟΛΗΣ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b="1"/>
              <a:t>2. ΕΛΞΗΣ (</a:t>
            </a:r>
            <a:r>
              <a:rPr lang="en-US" b="1"/>
              <a:t>PULL)</a:t>
            </a:r>
            <a:r>
              <a:rPr lang="el-GR" b="1"/>
              <a:t>:</a:t>
            </a:r>
            <a:r>
              <a:rPr lang="el-GR"/>
              <a:t> στόχος είναι να δημιουργηθεί επώνυμη ζήτηση για την μάρκα από τον τελικό καταναλωτή. Τα κανάλια διανομής ανταποκρινόμενα στην ζήτηση του προϊόντος θα προμηθευτούν το προϊόν.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/>
              <a:t>	- Διαφήμιση στα ΜΜΕ.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/>
              <a:t>	- Καταναλωτική προώθηση πωλήσεων.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/>
              <a:t>	- Χορηγίες γενικού ενδιαφέροντος.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ΣΤΡΑΤΗΓΙΚΕΣ ΠΡΟΒΟΛΗΣ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/>
              <a:t>3. </a:t>
            </a:r>
            <a:r>
              <a:rPr lang="el-GR" b="1"/>
              <a:t>Συνδυασμός Στρατηγικών</a:t>
            </a:r>
            <a:r>
              <a:rPr lang="el-GR"/>
              <a:t> </a:t>
            </a:r>
            <a:r>
              <a:rPr lang="en-US" b="1"/>
              <a:t>Push </a:t>
            </a:r>
            <a:r>
              <a:rPr lang="el-GR" b="1"/>
              <a:t>και </a:t>
            </a:r>
            <a:r>
              <a:rPr lang="en-US" b="1"/>
              <a:t>Pull</a:t>
            </a:r>
            <a:r>
              <a:rPr lang="en-US"/>
              <a:t>.</a:t>
            </a:r>
          </a:p>
          <a:p>
            <a:pPr>
              <a:buFontTx/>
              <a:buNone/>
            </a:pPr>
            <a:r>
              <a:rPr lang="el-GR"/>
              <a:t>Ανάλογα με τον προϋπολογισμό της προβολής έχουμε τη στρατηγική: </a:t>
            </a:r>
            <a:endParaRPr lang="en-US"/>
          </a:p>
          <a:p>
            <a:pPr>
              <a:buFontTx/>
              <a:buChar char="-"/>
            </a:pPr>
            <a:r>
              <a:rPr lang="en-US"/>
              <a:t>Push/Pull </a:t>
            </a:r>
            <a:r>
              <a:rPr lang="el-GR"/>
              <a:t>όπου οι πλειοψηφία των δαπανών πηγαίνει στο </a:t>
            </a:r>
            <a:r>
              <a:rPr lang="en-US"/>
              <a:t>Push</a:t>
            </a:r>
          </a:p>
          <a:p>
            <a:pPr>
              <a:buFontTx/>
              <a:buChar char="-"/>
            </a:pPr>
            <a:r>
              <a:rPr lang="en-US"/>
              <a:t>Pull/Push </a:t>
            </a:r>
            <a:r>
              <a:rPr lang="el-GR"/>
              <a:t>όπου οι πλειοψηφία των δαπανών πηγαίνει στο </a:t>
            </a:r>
            <a:r>
              <a:rPr lang="en-US"/>
              <a:t>Pull.</a:t>
            </a:r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ΒΑΣΙΚΑ ΧΑΡΑΚΤΗΡΙΣΤΙΚΑ ΣΤΡΑΤΗΓΙΚΗΣ ΩΘΗΣΗΣ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105775" cy="44259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/>
              <a:t>Κοινό στόχος είναι τα κανάλια διανομής.</a:t>
            </a:r>
          </a:p>
          <a:p>
            <a:pPr algn="just">
              <a:lnSpc>
                <a:spcPct val="90000"/>
              </a:lnSpc>
            </a:pPr>
            <a:r>
              <a:rPr lang="el-GR"/>
              <a:t>Η έμφαση δίνεται στην προσωπική πώληση.</a:t>
            </a:r>
          </a:p>
          <a:p>
            <a:pPr algn="just">
              <a:lnSpc>
                <a:spcPct val="90000"/>
              </a:lnSpc>
            </a:pPr>
            <a:r>
              <a:rPr lang="el-GR"/>
              <a:t>Το προϊόν βρίσκεται στο στάδιο εισαγωγής του κύκλου ζωής.</a:t>
            </a:r>
          </a:p>
          <a:p>
            <a:pPr algn="just">
              <a:lnSpc>
                <a:spcPct val="90000"/>
              </a:lnSpc>
            </a:pPr>
            <a:r>
              <a:rPr lang="el-GR"/>
              <a:t>Διαπιστώνεται χαμηλός βαθμός προσήλωσης στην μάρκα.</a:t>
            </a:r>
          </a:p>
          <a:p>
            <a:pPr algn="just">
              <a:lnSpc>
                <a:spcPct val="90000"/>
              </a:lnSpc>
            </a:pPr>
            <a:r>
              <a:rPr lang="el-GR"/>
              <a:t>Η επιλογή της μάρκας ολοκληρώνεται στο σημείο της πώλησης.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ΒΑΣΙΚΑ ΧΑΡΑΚΤΗΡΙΣΤΙΚΑ ΣΤΡΑΤΗΓΙΚΗΣ ΕΛΞΗΣ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/>
              <a:t>Κοινό στόχος είναι ο τελικός καταναλωτής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Η έμφαση δίνεται στην διαφήμιση. 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Δυνατότητες επίτευξης υψηλού βαθμού προσήλωσης στην μάρκα.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Υπάρχει σαφής διαφοροποίηση και ανταγωνιστικό πλεονέκτημα για την μάρκα.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Η μάρκα επιλέγεται πριν από την επίσκεψη στο σημείο πώλησης.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Υπάρχει δυνατότητα κατάρτισης υψηλού προϋπολογισμού δαπανών προβολής.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26362" cy="1143000"/>
          </a:xfrm>
        </p:spPr>
        <p:txBody>
          <a:bodyPr/>
          <a:lstStyle/>
          <a:p>
            <a:r>
              <a:rPr lang="el-GR" sz="4000" b="1"/>
              <a:t>ΜΕΣΑ ΜΙΓΜΑΤΟΣ ΠΡΟΒΟΛΗΣ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908050"/>
            <a:ext cx="8105775" cy="568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2800" b="1"/>
              <a:t>ΠΡΟΣΩΠΙΚΗ ΠΩΛΗΣΗ:</a:t>
            </a:r>
          </a:p>
          <a:p>
            <a:pPr>
              <a:lnSpc>
                <a:spcPct val="80000"/>
              </a:lnSpc>
            </a:pPr>
            <a:r>
              <a:rPr lang="el-GR" sz="2800"/>
              <a:t>Επισκέψεις στον τελικό πελάτη.</a:t>
            </a:r>
          </a:p>
          <a:p>
            <a:pPr>
              <a:lnSpc>
                <a:spcPct val="80000"/>
              </a:lnSpc>
            </a:pPr>
            <a:r>
              <a:rPr lang="el-GR" sz="2800"/>
              <a:t>Επισκέψεις στα κανάλια διανομής.</a:t>
            </a:r>
          </a:p>
          <a:p>
            <a:pPr>
              <a:lnSpc>
                <a:spcPct val="80000"/>
              </a:lnSpc>
            </a:pPr>
            <a:r>
              <a:rPr lang="el-GR" sz="2800"/>
              <a:t>Παρουσιάσεις σε ομάδες πελατών.</a:t>
            </a:r>
          </a:p>
          <a:p>
            <a:pPr>
              <a:lnSpc>
                <a:spcPct val="80000"/>
              </a:lnSpc>
            </a:pPr>
            <a:r>
              <a:rPr lang="el-GR" sz="2800"/>
              <a:t>Τηλεφωνική Πώληση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800" b="1"/>
              <a:t>ΔΗΜΟΣΙΕΣ ΣΧΕΣΕΙΣ:</a:t>
            </a:r>
          </a:p>
          <a:p>
            <a:pPr>
              <a:lnSpc>
                <a:spcPct val="80000"/>
              </a:lnSpc>
            </a:pPr>
            <a:r>
              <a:rPr lang="el-GR" sz="2800"/>
              <a:t>Δελτία Τύπου</a:t>
            </a:r>
          </a:p>
          <a:p>
            <a:pPr>
              <a:lnSpc>
                <a:spcPct val="80000"/>
              </a:lnSpc>
            </a:pPr>
            <a:r>
              <a:rPr lang="el-GR" sz="2800"/>
              <a:t>Συνεντεύξεις τύπου</a:t>
            </a:r>
          </a:p>
          <a:p>
            <a:pPr>
              <a:lnSpc>
                <a:spcPct val="80000"/>
              </a:lnSpc>
            </a:pPr>
            <a:r>
              <a:rPr lang="el-GR" sz="2800"/>
              <a:t>Διοργάνωση Εκδηλώσεων</a:t>
            </a:r>
          </a:p>
          <a:p>
            <a:pPr>
              <a:lnSpc>
                <a:spcPct val="80000"/>
              </a:lnSpc>
            </a:pPr>
            <a:r>
              <a:rPr lang="el-GR" sz="2800"/>
              <a:t>Περιοδικά Εταιρείας</a:t>
            </a:r>
          </a:p>
          <a:p>
            <a:pPr>
              <a:lnSpc>
                <a:spcPct val="80000"/>
              </a:lnSpc>
            </a:pPr>
            <a:r>
              <a:rPr lang="el-GR" sz="2800"/>
              <a:t>Ενημερωτικά Φυλλάδια</a:t>
            </a:r>
          </a:p>
          <a:p>
            <a:pPr>
              <a:lnSpc>
                <a:spcPct val="80000"/>
              </a:lnSpc>
            </a:pPr>
            <a:r>
              <a:rPr lang="el-GR" sz="2800"/>
              <a:t>Φιλανθρωπίες</a:t>
            </a:r>
          </a:p>
          <a:p>
            <a:pPr>
              <a:lnSpc>
                <a:spcPct val="80000"/>
              </a:lnSpc>
            </a:pPr>
            <a:r>
              <a:rPr lang="el-GR" sz="2800"/>
              <a:t>Χορηγίες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ΜΕΣΑ ΜΙΓΜΑΤΟΣ ΠΡΟΒΟΛΗΣ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341438"/>
            <a:ext cx="8105775" cy="5183187"/>
          </a:xfrm>
        </p:spPr>
        <p:txBody>
          <a:bodyPr/>
          <a:lstStyle/>
          <a:p>
            <a:pPr>
              <a:buFontTx/>
              <a:buNone/>
            </a:pPr>
            <a:r>
              <a:rPr lang="el-GR" sz="2800" b="1"/>
              <a:t>ΔΙΑΦΗΜΙΣΗ:</a:t>
            </a:r>
          </a:p>
          <a:p>
            <a:r>
              <a:rPr lang="el-GR" sz="2800"/>
              <a:t>Τηλεοπτική</a:t>
            </a:r>
          </a:p>
          <a:p>
            <a:r>
              <a:rPr lang="el-GR" sz="2800"/>
              <a:t>Ραδιοφωνική</a:t>
            </a:r>
          </a:p>
          <a:p>
            <a:r>
              <a:rPr lang="el-GR" sz="2800"/>
              <a:t>Στον Τύπο (περιοδικά-εφημερίδες)</a:t>
            </a:r>
          </a:p>
          <a:p>
            <a:r>
              <a:rPr lang="el-GR" sz="2800"/>
              <a:t>Υπαίθρια (</a:t>
            </a:r>
            <a:r>
              <a:rPr lang="en-US" sz="2800"/>
              <a:t>Outdoor)</a:t>
            </a:r>
          </a:p>
          <a:p>
            <a:r>
              <a:rPr lang="el-GR" sz="2800"/>
              <a:t>Στα μέσα μαζικής μεταφοράς (π.χ. </a:t>
            </a:r>
            <a:r>
              <a:rPr lang="en-US" sz="2800"/>
              <a:t>Metro</a:t>
            </a:r>
            <a:r>
              <a:rPr lang="el-GR" sz="2800"/>
              <a:t>)</a:t>
            </a:r>
          </a:p>
          <a:p>
            <a:r>
              <a:rPr lang="el-GR" sz="2800"/>
              <a:t>Ταχυδρομική.</a:t>
            </a:r>
          </a:p>
          <a:p>
            <a:r>
              <a:rPr lang="el-GR" sz="2800"/>
              <a:t>Κινηματογραφική.</a:t>
            </a:r>
          </a:p>
          <a:p>
            <a:r>
              <a:rPr lang="el-GR" sz="2800"/>
              <a:t>Διαδικτυακή.</a:t>
            </a:r>
          </a:p>
          <a:p>
            <a:r>
              <a:rPr lang="el-GR" sz="2800"/>
              <a:t>Σε ειδικά έντυπα (π.χ. Χρυσός Οδηγός)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805</Words>
  <Application>Microsoft Office PowerPoint</Application>
  <PresentationFormat>Προβολή στην οθόνη (4:3)</PresentationFormat>
  <Paragraphs>138</Paragraphs>
  <Slides>19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ΕΙΣΑΓΩΓΗ ΣΤΟ ΜΑΡΚΕΤΙΝΓΚ</vt:lpstr>
      <vt:lpstr>Σκοποί ενότητας</vt:lpstr>
      <vt:lpstr>ΣΤΡΑΤΗΓΙΚΕΣ ΠΡΟΒΟΛΗΣ</vt:lpstr>
      <vt:lpstr>ΣΤΡΑΤΗΓΙΚΕΣ ΠΡΟΒΟΛΗΣ</vt:lpstr>
      <vt:lpstr>ΣΤΡΑΤΗΓΙΚΕΣ ΠΡΟΒΟΛΗΣ</vt:lpstr>
      <vt:lpstr>ΒΑΣΙΚΑ ΧΑΡΑΚΤΗΡΙΣΤΙΚΑ ΣΤΡΑΤΗΓΙΚΗΣ ΩΘΗΣΗΣ</vt:lpstr>
      <vt:lpstr>ΒΑΣΙΚΑ ΧΑΡΑΚΤΗΡΙΣΤΙΚΑ ΣΤΡΑΤΗΓΙΚΗΣ ΕΛΞΗΣ</vt:lpstr>
      <vt:lpstr>ΜΕΣΑ ΜΙΓΜΑΤΟΣ ΠΡΟΒΟΛΗΣ</vt:lpstr>
      <vt:lpstr>ΜΕΣΑ ΜΙΓΜΑΤΟΣ ΠΡΟΒΟΛΗΣ</vt:lpstr>
      <vt:lpstr>ΜΕΣΑ ΜΙΓΜΑΤΟΣ ΠΡΟΒΟΛΗΣ</vt:lpstr>
      <vt:lpstr>ΜΕΣΑ ΜΙΓΜΑΤΟΣ ΠΡΟΒΟΛΗΣ</vt:lpstr>
      <vt:lpstr>ΔΙΑΦΗΜΙΣΗ…</vt:lpstr>
      <vt:lpstr>Διαφημιστής: John Hegarti</vt:lpstr>
      <vt:lpstr>Απόψεις Hegarti για την διαφήμιση</vt:lpstr>
      <vt:lpstr>ΥΦΟΣ ΠΑΡΟΥΣΙΑΣΗΣ ΔΙΑΦΗΜΙΣΤΙΚΟΥ ΜΗΝΥΜΑΤΟΣ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3</cp:revision>
  <dcterms:created xsi:type="dcterms:W3CDTF">2015-09-03T21:46:23Z</dcterms:created>
  <dcterms:modified xsi:type="dcterms:W3CDTF">2015-09-20T13:55:29Z</dcterms:modified>
</cp:coreProperties>
</file>