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1" r:id="rId3"/>
    <p:sldId id="285" r:id="rId4"/>
    <p:sldId id="269" r:id="rId5"/>
    <p:sldId id="270" r:id="rId6"/>
    <p:sldId id="271" r:id="rId7"/>
    <p:sldId id="272" r:id="rId8"/>
    <p:sldId id="273" r:id="rId9"/>
    <p:sldId id="274" r:id="rId10"/>
    <p:sldId id="275" r:id="rId11"/>
    <p:sldId id="276" r:id="rId12"/>
    <p:sldId id="259" r:id="rId13"/>
    <p:sldId id="280" r:id="rId14"/>
    <p:sldId id="279" r:id="rId15"/>
    <p:sldId id="261" r:id="rId16"/>
    <p:sldId id="286" r:id="rId17"/>
    <p:sldId id="260" r:id="rId18"/>
    <p:sldId id="262" r:id="rId19"/>
    <p:sldId id="263" r:id="rId20"/>
    <p:sldId id="264" r:id="rId21"/>
    <p:sldId id="265" r:id="rId22"/>
    <p:sldId id="266" r:id="rId23"/>
    <p:sldId id="267" r:id="rId24"/>
    <p:sldId id="281" r:id="rId25"/>
    <p:sldId id="287" r:id="rId26"/>
    <p:sldId id="288" r:id="rId27"/>
    <p:sldId id="289" r:id="rId28"/>
    <p:sldId id="282" r:id="rId29"/>
    <p:sldId id="283" r:id="rId30"/>
    <p:sldId id="284"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55" autoAdjust="0"/>
    <p:restoredTop sz="50087"/>
  </p:normalViewPr>
  <p:slideViewPr>
    <p:cSldViewPr>
      <p:cViewPr varScale="1">
        <p:scale>
          <a:sx n="46" d="100"/>
          <a:sy n="46" d="100"/>
        </p:scale>
        <p:origin x="2488" y="1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041BCEB3-9162-4F5D-B8E4-B3F083C460BF}" type="datetimeFigureOut">
              <a:rPr lang="el-GR" smtClean="0"/>
              <a:pPr/>
              <a:t>22/9/20</a:t>
            </a:fld>
            <a:endParaRPr lang="el-G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l-G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274A0BF-3D08-43B7-9168-92791FC918BE}"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41BCEB3-9162-4F5D-B8E4-B3F083C460BF}" type="datetimeFigureOut">
              <a:rPr lang="el-GR" smtClean="0"/>
              <a:pPr/>
              <a:t>22/9/20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274A0BF-3D08-43B7-9168-92791FC918B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41BCEB3-9162-4F5D-B8E4-B3F083C460BF}" type="datetimeFigureOut">
              <a:rPr lang="el-GR" smtClean="0"/>
              <a:pPr/>
              <a:t>22/9/20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274A0BF-3D08-43B7-9168-92791FC918B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041BCEB3-9162-4F5D-B8E4-B3F083C460BF}" type="datetimeFigureOut">
              <a:rPr lang="el-GR" smtClean="0"/>
              <a:pPr/>
              <a:t>22/9/20</a:t>
            </a:fld>
            <a:endParaRPr lang="el-GR"/>
          </a:p>
        </p:txBody>
      </p:sp>
      <p:sp>
        <p:nvSpPr>
          <p:cNvPr id="9" name="Slide Number Placeholder 8"/>
          <p:cNvSpPr>
            <a:spLocks noGrp="1"/>
          </p:cNvSpPr>
          <p:nvPr>
            <p:ph type="sldNum" sz="quarter" idx="15"/>
          </p:nvPr>
        </p:nvSpPr>
        <p:spPr/>
        <p:txBody>
          <a:bodyPr rtlCol="0"/>
          <a:lstStyle/>
          <a:p>
            <a:fld id="{4274A0BF-3D08-43B7-9168-92791FC918BE}" type="slidenum">
              <a:rPr lang="el-GR" smtClean="0"/>
              <a:pPr/>
              <a:t>‹#›</a:t>
            </a:fld>
            <a:endParaRPr lang="el-GR"/>
          </a:p>
        </p:txBody>
      </p:sp>
      <p:sp>
        <p:nvSpPr>
          <p:cNvPr id="10" name="Footer Placeholder 9"/>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41BCEB3-9162-4F5D-B8E4-B3F083C460BF}" type="datetimeFigureOut">
              <a:rPr lang="el-GR" smtClean="0"/>
              <a:pPr/>
              <a:t>22/9/20</a:t>
            </a:fld>
            <a:endParaRPr lang="el-G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l-G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274A0BF-3D08-43B7-9168-92791FC918B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041BCEB3-9162-4F5D-B8E4-B3F083C460BF}" type="datetimeFigureOut">
              <a:rPr lang="el-GR" smtClean="0"/>
              <a:pPr/>
              <a:t>22/9/20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274A0BF-3D08-43B7-9168-92791FC918BE}" type="slidenum">
              <a:rPr lang="el-GR" smtClean="0"/>
              <a:pPr/>
              <a:t>‹#›</a:t>
            </a:fld>
            <a:endParaRPr lang="el-G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041BCEB3-9162-4F5D-B8E4-B3F083C460BF}" type="datetimeFigureOut">
              <a:rPr lang="el-GR" smtClean="0"/>
              <a:pPr/>
              <a:t>22/9/20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274A0BF-3D08-43B7-9168-92791FC918BE}" type="slidenum">
              <a:rPr lang="el-GR" smtClean="0"/>
              <a:pPr/>
              <a:t>‹#›</a:t>
            </a:fld>
            <a:endParaRPr lang="el-G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041BCEB3-9162-4F5D-B8E4-B3F083C460BF}" type="datetimeFigureOut">
              <a:rPr lang="el-GR" smtClean="0"/>
              <a:pPr/>
              <a:t>22/9/20</a:t>
            </a:fld>
            <a:endParaRPr lang="el-GR"/>
          </a:p>
        </p:txBody>
      </p:sp>
      <p:sp>
        <p:nvSpPr>
          <p:cNvPr id="7" name="Slide Number Placeholder 6"/>
          <p:cNvSpPr>
            <a:spLocks noGrp="1"/>
          </p:cNvSpPr>
          <p:nvPr>
            <p:ph type="sldNum" sz="quarter" idx="11"/>
          </p:nvPr>
        </p:nvSpPr>
        <p:spPr/>
        <p:txBody>
          <a:bodyPr rtlCol="0"/>
          <a:lstStyle/>
          <a:p>
            <a:fld id="{4274A0BF-3D08-43B7-9168-92791FC918BE}" type="slidenum">
              <a:rPr lang="el-GR" smtClean="0"/>
              <a:pPr/>
              <a:t>‹#›</a:t>
            </a:fld>
            <a:endParaRPr lang="el-GR"/>
          </a:p>
        </p:txBody>
      </p:sp>
      <p:sp>
        <p:nvSpPr>
          <p:cNvPr id="8" name="Footer Placeholder 7"/>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BCEB3-9162-4F5D-B8E4-B3F083C460BF}" type="datetimeFigureOut">
              <a:rPr lang="el-GR" smtClean="0"/>
              <a:pPr/>
              <a:t>22/9/20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274A0BF-3D08-43B7-9168-92791FC918B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041BCEB3-9162-4F5D-B8E4-B3F083C460BF}" type="datetimeFigureOut">
              <a:rPr lang="el-GR" smtClean="0"/>
              <a:pPr/>
              <a:t>22/9/20</a:t>
            </a:fld>
            <a:endParaRPr lang="el-GR"/>
          </a:p>
        </p:txBody>
      </p:sp>
      <p:sp>
        <p:nvSpPr>
          <p:cNvPr id="22" name="Slide Number Placeholder 21"/>
          <p:cNvSpPr>
            <a:spLocks noGrp="1"/>
          </p:cNvSpPr>
          <p:nvPr>
            <p:ph type="sldNum" sz="quarter" idx="15"/>
          </p:nvPr>
        </p:nvSpPr>
        <p:spPr/>
        <p:txBody>
          <a:bodyPr rtlCol="0"/>
          <a:lstStyle/>
          <a:p>
            <a:fld id="{4274A0BF-3D08-43B7-9168-92791FC918BE}" type="slidenum">
              <a:rPr lang="el-GR" smtClean="0"/>
              <a:pPr/>
              <a:t>‹#›</a:t>
            </a:fld>
            <a:endParaRPr lang="el-GR"/>
          </a:p>
        </p:txBody>
      </p:sp>
      <p:sp>
        <p:nvSpPr>
          <p:cNvPr id="23" name="Footer Placeholder 22"/>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41BCEB3-9162-4F5D-B8E4-B3F083C460BF}" type="datetimeFigureOut">
              <a:rPr lang="el-GR" smtClean="0"/>
              <a:pPr/>
              <a:t>22/9/20</a:t>
            </a:fld>
            <a:endParaRPr lang="el-GR"/>
          </a:p>
        </p:txBody>
      </p:sp>
      <p:sp>
        <p:nvSpPr>
          <p:cNvPr id="18" name="Slide Number Placeholder 17"/>
          <p:cNvSpPr>
            <a:spLocks noGrp="1"/>
          </p:cNvSpPr>
          <p:nvPr>
            <p:ph type="sldNum" sz="quarter" idx="11"/>
          </p:nvPr>
        </p:nvSpPr>
        <p:spPr/>
        <p:txBody>
          <a:bodyPr rtlCol="0"/>
          <a:lstStyle/>
          <a:p>
            <a:fld id="{4274A0BF-3D08-43B7-9168-92791FC918BE}" type="slidenum">
              <a:rPr lang="el-GR" smtClean="0"/>
              <a:pPr/>
              <a:t>‹#›</a:t>
            </a:fld>
            <a:endParaRPr lang="el-GR"/>
          </a:p>
        </p:txBody>
      </p:sp>
      <p:sp>
        <p:nvSpPr>
          <p:cNvPr id="21" name="Footer Placeholder 20"/>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41BCEB3-9162-4F5D-B8E4-B3F083C460BF}" type="datetimeFigureOut">
              <a:rPr lang="el-GR" smtClean="0"/>
              <a:pPr/>
              <a:t>22/9/20</a:t>
            </a:fld>
            <a:endParaRPr lang="el-G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274A0BF-3D08-43B7-9168-92791FC918B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efsyn.gr/arthro/i-diethni" TargetMode="External"/><Relationship Id="rId4" Type="http://schemas.openxmlformats.org/officeDocument/2006/relationships/hyperlink" Target="https://www.tovima.gr/printed_post/o-glwssofagos-k-gabrogloy/" TargetMode="External"/><Relationship Id="rId1" Type="http://schemas.openxmlformats.org/officeDocument/2006/relationships/slideLayout" Target="../slideLayouts/slideLayout2.xml"/><Relationship Id="rId2" Type="http://schemas.openxmlformats.org/officeDocument/2006/relationships/hyperlink" Target="http://www.tovima.gr/printed_post/pos-grafetai-i-zoi/"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tlg.uci.edu/help/BetaManual/online/SB1.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a:t>γλωσσικη</a:t>
            </a:r>
            <a:r>
              <a:rPr lang="el-GR" dirty="0"/>
              <a:t> μεταβολη</a:t>
            </a:r>
          </a:p>
        </p:txBody>
      </p:sp>
      <p:sp>
        <p:nvSpPr>
          <p:cNvPr id="3" name="2 - Υπότιτλος"/>
          <p:cNvSpPr>
            <a:spLocks noGrp="1"/>
          </p:cNvSpPr>
          <p:nvPr>
            <p:ph type="subTitle" idx="1"/>
          </p:nvPr>
        </p:nvSpPr>
        <p:spPr/>
        <p:txBody>
          <a:bodyPr/>
          <a:lstStyle/>
          <a:p>
            <a:r>
              <a:rPr lang="el-GR" dirty="0"/>
              <a:t>Αλλάζει η γλώσσα;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Κειμενα από την ιστορια τησ Ελληνικησ</a:t>
            </a:r>
            <a:br>
              <a:rPr lang="el-GR" dirty="0"/>
            </a:br>
            <a:r>
              <a:rPr lang="en-US" dirty="0"/>
              <a:t>VI: </a:t>
            </a:r>
            <a:r>
              <a:rPr lang="el-GR" dirty="0"/>
              <a:t>Γραμμικη Β (1400-1200 π.Χ.)</a:t>
            </a:r>
          </a:p>
        </p:txBody>
      </p:sp>
      <p:sp>
        <p:nvSpPr>
          <p:cNvPr id="3" name="2 - Θέση περιεχομένου"/>
          <p:cNvSpPr>
            <a:spLocks noGrp="1"/>
          </p:cNvSpPr>
          <p:nvPr>
            <p:ph sz="quarter" idx="1"/>
          </p:nvPr>
        </p:nvSpPr>
        <p:spPr/>
        <p:txBody>
          <a:bodyPr/>
          <a:lstStyle/>
          <a:p>
            <a:r>
              <a:rPr lang="en-US" dirty="0"/>
              <a:t>O-</a:t>
            </a:r>
            <a:r>
              <a:rPr lang="en-US" dirty="0" err="1"/>
              <a:t>wi</a:t>
            </a:r>
            <a:r>
              <a:rPr lang="en-US" dirty="0"/>
              <a:t>-de    pu2-ke-qi-ri</a:t>
            </a:r>
          </a:p>
          <a:p>
            <a:r>
              <a:rPr lang="en-US" dirty="0"/>
              <a:t>O-</a:t>
            </a:r>
            <a:r>
              <a:rPr lang="en-US" dirty="0" err="1"/>
              <a:t>te</a:t>
            </a:r>
            <a:r>
              <a:rPr lang="en-US" dirty="0"/>
              <a:t>           </a:t>
            </a:r>
            <a:r>
              <a:rPr lang="en-US" dirty="0" err="1"/>
              <a:t>wa</a:t>
            </a:r>
            <a:r>
              <a:rPr lang="en-US" dirty="0"/>
              <a:t>-</a:t>
            </a:r>
            <a:r>
              <a:rPr lang="en-US" dirty="0" err="1"/>
              <a:t>na</a:t>
            </a:r>
            <a:r>
              <a:rPr lang="en-US" dirty="0"/>
              <a:t>-ka          </a:t>
            </a:r>
            <a:r>
              <a:rPr lang="en-US" dirty="0" err="1"/>
              <a:t>te-ke</a:t>
            </a:r>
            <a:endParaRPr lang="en-US" dirty="0"/>
          </a:p>
          <a:p>
            <a:r>
              <a:rPr lang="en-US" dirty="0"/>
              <a:t>Au-</a:t>
            </a:r>
            <a:r>
              <a:rPr lang="en-US" dirty="0" err="1"/>
              <a:t>ke</a:t>
            </a:r>
            <a:r>
              <a:rPr lang="en-US" dirty="0"/>
              <a:t>-</a:t>
            </a:r>
            <a:r>
              <a:rPr lang="en-US" dirty="0" err="1"/>
              <a:t>wa</a:t>
            </a:r>
            <a:r>
              <a:rPr lang="en-US" dirty="0"/>
              <a:t>    </a:t>
            </a:r>
            <a:r>
              <a:rPr lang="en-US" dirty="0" err="1"/>
              <a:t>da</a:t>
            </a:r>
            <a:r>
              <a:rPr lang="en-US" dirty="0"/>
              <a:t>-mo-</a:t>
            </a:r>
            <a:r>
              <a:rPr lang="en-US" dirty="0" err="1"/>
              <a:t>ko</a:t>
            </a:r>
            <a:r>
              <a:rPr lang="en-US" dirty="0"/>
              <a:t>-</a:t>
            </a:r>
            <a:r>
              <a:rPr lang="en-US" dirty="0" err="1"/>
              <a:t>ro</a:t>
            </a:r>
            <a:endParaRPr lang="el-GR" dirty="0"/>
          </a:p>
          <a:p>
            <a:endParaRPr lang="el-GR" dirty="0"/>
          </a:p>
          <a:p>
            <a:r>
              <a:rPr lang="el-GR" dirty="0"/>
              <a:t>ως </a:t>
            </a:r>
            <a:r>
              <a:rPr lang="el-GR" dirty="0" err="1"/>
              <a:t>ειδε</a:t>
            </a:r>
            <a:r>
              <a:rPr lang="el-GR" dirty="0"/>
              <a:t>      </a:t>
            </a:r>
            <a:r>
              <a:rPr lang="el-GR" dirty="0" err="1"/>
              <a:t>Φυγεβρις</a:t>
            </a:r>
            <a:endParaRPr lang="el-GR" dirty="0"/>
          </a:p>
          <a:p>
            <a:r>
              <a:rPr lang="el-GR" dirty="0" err="1"/>
              <a:t>Οτε</a:t>
            </a:r>
            <a:r>
              <a:rPr lang="el-GR" dirty="0"/>
              <a:t>            </a:t>
            </a:r>
            <a:r>
              <a:rPr lang="el-GR" dirty="0" err="1"/>
              <a:t>αναξ</a:t>
            </a:r>
            <a:r>
              <a:rPr lang="el-GR" dirty="0"/>
              <a:t>                 </a:t>
            </a:r>
            <a:r>
              <a:rPr lang="el-GR" dirty="0" err="1"/>
              <a:t>εθηκε</a:t>
            </a:r>
            <a:endParaRPr lang="el-GR" dirty="0"/>
          </a:p>
          <a:p>
            <a:r>
              <a:rPr lang="el-GR" dirty="0" err="1"/>
              <a:t>Αυγε</a:t>
            </a:r>
            <a:r>
              <a:rPr lang="en-US" dirty="0"/>
              <a:t>F</a:t>
            </a:r>
            <a:r>
              <a:rPr lang="el-GR" dirty="0"/>
              <a:t>αν     </a:t>
            </a:r>
            <a:r>
              <a:rPr lang="el-GR" dirty="0" err="1"/>
              <a:t>δημοκορον</a:t>
            </a:r>
            <a:r>
              <a:rPr lang="el-GR" dirty="0"/>
              <a:t> (;)</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Coseriu</a:t>
            </a:r>
            <a:r>
              <a:rPr lang="en-US" dirty="0"/>
              <a:t>, 1958</a:t>
            </a:r>
            <a:endParaRPr lang="el-GR" dirty="0"/>
          </a:p>
        </p:txBody>
      </p:sp>
      <p:sp>
        <p:nvSpPr>
          <p:cNvPr id="3" name="Content Placeholder 2"/>
          <p:cNvSpPr>
            <a:spLocks noGrp="1"/>
          </p:cNvSpPr>
          <p:nvPr>
            <p:ph sz="quarter" idx="1"/>
          </p:nvPr>
        </p:nvSpPr>
        <p:spPr/>
        <p:txBody>
          <a:bodyPr/>
          <a:lstStyle/>
          <a:p>
            <a:r>
              <a:rPr lang="en-US" dirty="0"/>
              <a:t>a.  the “rational” problem of language change:  Why are languages not invariant?  Why are they always changing? </a:t>
            </a:r>
          </a:p>
          <a:p>
            <a:r>
              <a:rPr lang="en-US" dirty="0"/>
              <a:t>b.  the “general” problem of language change:  What are the conditions that lead to language change? </a:t>
            </a:r>
          </a:p>
          <a:p>
            <a:r>
              <a:rPr lang="en-US" dirty="0"/>
              <a:t>c.  the “historical” problem of language change:  Why does any particular change occur when it does?</a:t>
            </a:r>
            <a:endParaRPr lang="el-GR" dirty="0"/>
          </a:p>
        </p:txBody>
      </p:sp>
    </p:spTree>
    <p:extLst>
      <p:ext uri="{BB962C8B-B14F-4D97-AF65-F5344CB8AC3E}">
        <p14:creationId xmlns:p14="http://schemas.microsoft.com/office/powerpoint/2010/main" val="3913823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Αποψεισ για την γλωσσικη αλλαγη Ι</a:t>
            </a:r>
          </a:p>
        </p:txBody>
      </p:sp>
      <p:sp>
        <p:nvSpPr>
          <p:cNvPr id="3" name="2 - Θέση περιεχομένου"/>
          <p:cNvSpPr>
            <a:spLocks noGrp="1"/>
          </p:cNvSpPr>
          <p:nvPr>
            <p:ph sz="quarter" idx="1"/>
          </p:nvPr>
        </p:nvSpPr>
        <p:spPr/>
        <p:txBody>
          <a:bodyPr>
            <a:normAutofit/>
          </a:bodyPr>
          <a:lstStyle/>
          <a:p>
            <a:pPr algn="ctr"/>
            <a:r>
              <a:rPr lang="el-GR" dirty="0"/>
              <a:t>"Δεν καταλαβαίνουν τα MME ότι όταν </a:t>
            </a:r>
            <a:r>
              <a:rPr lang="el-GR" dirty="0" err="1"/>
              <a:t>χρησιµοποιούν</a:t>
            </a:r>
            <a:r>
              <a:rPr lang="el-GR" dirty="0"/>
              <a:t> π.χ. τη λέξη</a:t>
            </a:r>
          </a:p>
          <a:p>
            <a:pPr algn="ctr">
              <a:buNone/>
            </a:pPr>
            <a:r>
              <a:rPr lang="el-GR" dirty="0"/>
              <a:t>"λάιτ" δεκάδες φορές σε δεκάδες προϊόντα </a:t>
            </a:r>
            <a:r>
              <a:rPr lang="el-GR" dirty="0" err="1"/>
              <a:t>ηµερησίως</a:t>
            </a:r>
            <a:r>
              <a:rPr lang="el-GR" dirty="0"/>
              <a:t> [...] επιτελούν</a:t>
            </a:r>
          </a:p>
          <a:p>
            <a:pPr algn="ctr">
              <a:buNone/>
            </a:pPr>
            <a:r>
              <a:rPr lang="el-GR" dirty="0"/>
              <a:t>γλωσσική δολιοφθορά και σιγά-σιγά αλλά σταθερά, εθνική προδοσία;</a:t>
            </a:r>
          </a:p>
          <a:p>
            <a:pPr algn="ctr">
              <a:buNone/>
            </a:pPr>
            <a:r>
              <a:rPr lang="el-GR" dirty="0"/>
              <a:t>[...] </a:t>
            </a:r>
            <a:r>
              <a:rPr lang="el-GR" i="1" dirty="0"/>
              <a:t>Π ο ι ο ς είναι αυτός που θέλει να µας αλώσει και καταστρέψει τη</a:t>
            </a:r>
          </a:p>
          <a:p>
            <a:pPr algn="ctr">
              <a:buNone/>
            </a:pPr>
            <a:r>
              <a:rPr lang="el-GR" dirty="0"/>
              <a:t>γλώσσα µας;" (</a:t>
            </a:r>
            <a:r>
              <a:rPr lang="el-GR" i="1" dirty="0" err="1"/>
              <a:t>Bήµα</a:t>
            </a:r>
            <a:r>
              <a:rPr lang="el-GR" i="1" dirty="0"/>
              <a:t> </a:t>
            </a:r>
            <a:r>
              <a:rPr lang="el-GR" i="1" dirty="0" err="1"/>
              <a:t>Eσ</a:t>
            </a:r>
            <a:r>
              <a:rPr lang="el-GR" i="1" dirty="0"/>
              <a:t>. 29.1.95, A16)</a:t>
            </a:r>
            <a:endParaRPr lang="en-US" i="1" dirty="0"/>
          </a:p>
          <a:p>
            <a:pPr algn="ctr"/>
            <a:r>
              <a:rPr lang="en-US" dirty="0"/>
              <a:t>http://www.avgi.gr/article/10811/6588927/milo-ellenika-</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Αποψεισ</a:t>
            </a:r>
            <a:r>
              <a:rPr lang="el-GR" dirty="0"/>
              <a:t> για την </a:t>
            </a:r>
            <a:r>
              <a:rPr lang="el-GR" dirty="0" err="1"/>
              <a:t>γλωσσικη</a:t>
            </a:r>
            <a:r>
              <a:rPr lang="el-GR" dirty="0"/>
              <a:t> </a:t>
            </a:r>
            <a:r>
              <a:rPr lang="el-GR" dirty="0" err="1"/>
              <a:t>αλλαγη</a:t>
            </a:r>
            <a:r>
              <a:rPr lang="el-GR" dirty="0"/>
              <a:t> </a:t>
            </a:r>
            <a:r>
              <a:rPr lang="el-GR" dirty="0" err="1"/>
              <a:t>ιι</a:t>
            </a:r>
            <a:endParaRPr lang="el-GR" dirty="0"/>
          </a:p>
        </p:txBody>
      </p:sp>
      <p:sp>
        <p:nvSpPr>
          <p:cNvPr id="3" name="Content Placeholder 2"/>
          <p:cNvSpPr>
            <a:spLocks noGrp="1"/>
          </p:cNvSpPr>
          <p:nvPr>
            <p:ph sz="quarter" idx="1"/>
          </p:nvPr>
        </p:nvSpPr>
        <p:spPr/>
        <p:txBody>
          <a:bodyPr>
            <a:normAutofit fontScale="85000" lnSpcReduction="20000"/>
          </a:bodyPr>
          <a:lstStyle/>
          <a:p>
            <a:r>
              <a:rPr lang="el-GR" b="1" dirty="0"/>
              <a:t>Βανδαλισμοί... κατά της γλώσσας</a:t>
            </a:r>
            <a:endParaRPr lang="el-GR" dirty="0"/>
          </a:p>
          <a:p>
            <a:r>
              <a:rPr lang="el-GR" dirty="0"/>
              <a:t>Κύριε διευθυντά</a:t>
            </a:r>
            <a:br>
              <a:rPr lang="el-GR" dirty="0"/>
            </a:br>
            <a:r>
              <a:rPr lang="el-GR" dirty="0" err="1"/>
              <a:t>Tα</a:t>
            </a:r>
            <a:r>
              <a:rPr lang="el-GR" dirty="0"/>
              <a:t> εξ αμελείας βέλη κατά της ελληνικής γλώσσας από τα μέσα ενημέρωσης δεν έχουν τελειωμό. Παράλληλα, πληγώνουν την ακοή μας (μέσω TV) και την ψυχή μας.</a:t>
            </a:r>
            <a:r>
              <a:rPr lang="en-US" dirty="0"/>
              <a:t> </a:t>
            </a:r>
            <a:r>
              <a:rPr lang="el-GR" dirty="0"/>
              <a:t>Το πρόσφατο, γνωστό και από το παρελθόν, μας λέγει: «Στα Εξάρχεια έχει εγκατασταθεί κλούβα της αστυνομίας με αρκετούς αστυνομικούς, οι οποίοι φιλούν την οικία του υπουργού...». Αμέσως ο υπολογιστής του εγκεφάλου μας σχηματίζει την εικόνα. Οι αστυνομικοί, ο ένας πλάι στον άλλο, γεμίζουν με φιλιά τον τοίχο της οικίας... Ο μεταφέρων την είδηση δεν γνωρίζει ότι η λέξη «φιλούν» είναι μία και έχει μόνο μία έννοια, άσχετη με την περίπτωση, για την οποία η κατάλληλη λέξη είναι αποκλειστικά  «φυλάνε» ή «φυλάν» ή «φυλάσσουν», αλλά προφανώς θεώρησε τη λέξη αυτή πολύ </a:t>
            </a:r>
            <a:r>
              <a:rPr lang="el-GR" dirty="0" err="1"/>
              <a:t>λαϊκή......του</a:t>
            </a:r>
            <a:r>
              <a:rPr lang="el-GR" dirty="0"/>
              <a:t> </a:t>
            </a:r>
            <a:r>
              <a:rPr lang="el-GR" dirty="0" err="1"/>
              <a:t>Μπύθουλα</a:t>
            </a:r>
            <a:r>
              <a:rPr lang="el-GR" dirty="0"/>
              <a:t>, και χρησιμοποίησε άλλη... της αριστοκρατίας... του Κολωνακίου... Αθάνατη Μαντάμ </a:t>
            </a:r>
            <a:r>
              <a:rPr lang="el-GR" dirty="0" err="1"/>
              <a:t>Σουσού</a:t>
            </a:r>
            <a:r>
              <a:rPr lang="el-GR" dirty="0"/>
              <a:t>....</a:t>
            </a:r>
          </a:p>
          <a:p>
            <a:endParaRPr lang="el-GR" dirty="0"/>
          </a:p>
        </p:txBody>
      </p:sp>
    </p:spTree>
    <p:extLst>
      <p:ext uri="{BB962C8B-B14F-4D97-AF65-F5344CB8AC3E}">
        <p14:creationId xmlns:p14="http://schemas.microsoft.com/office/powerpoint/2010/main" val="2322947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Αποψεισ</a:t>
            </a:r>
            <a:r>
              <a:rPr lang="el-GR" dirty="0"/>
              <a:t> για την </a:t>
            </a:r>
            <a:r>
              <a:rPr lang="el-GR" dirty="0" err="1"/>
              <a:t>γλωσσικη</a:t>
            </a:r>
            <a:r>
              <a:rPr lang="el-GR" dirty="0"/>
              <a:t> </a:t>
            </a:r>
            <a:r>
              <a:rPr lang="el-GR" dirty="0" err="1"/>
              <a:t>αλλαγη</a:t>
            </a:r>
            <a:r>
              <a:rPr lang="el-GR" dirty="0"/>
              <a:t> </a:t>
            </a:r>
            <a:r>
              <a:rPr lang="el-GR" dirty="0" err="1"/>
              <a:t>ιιι</a:t>
            </a:r>
            <a:endParaRPr lang="el-GR" dirty="0"/>
          </a:p>
        </p:txBody>
      </p:sp>
      <p:sp>
        <p:nvSpPr>
          <p:cNvPr id="3" name="Content Placeholder 2"/>
          <p:cNvSpPr>
            <a:spLocks noGrp="1"/>
          </p:cNvSpPr>
          <p:nvPr>
            <p:ph sz="quarter" idx="1"/>
          </p:nvPr>
        </p:nvSpPr>
        <p:spPr/>
        <p:txBody>
          <a:bodyPr>
            <a:normAutofit fontScale="92500" lnSpcReduction="20000"/>
          </a:bodyPr>
          <a:lstStyle/>
          <a:p>
            <a:r>
              <a:rPr lang="el-GR" b="1" dirty="0"/>
              <a:t>Η υποβάθμιση της διδασκαλίας και της μελέτης</a:t>
            </a:r>
            <a:r>
              <a:rPr lang="el-GR" dirty="0"/>
              <a:t> της γλώσσας είναι σαφής και το κακό συνεχίζεται με την πρόταση Φίλη, να μειωθούν οι ώρες διδασκαλίας των Αρχαίων Ελληνικών στο γυμνάσιο και τα Αρχαία Ελληνικά στο γυμνάσιο να μην περιλαμβάνονται στα μαθήματα που εξετάζονται τον Ιούνιο. Θα σας πω το εξής: συνάδελφος, επί 20ετία εκπαιδευτικός σε ιδιωτικό σχολείο υψηλής στάθμης, έρχεται ένα πρωί, λίγα χρόνια πριν, και μου λέει: «Τι ωραίος συγγραφέας αυτός ο Βιζυηνός!». Δεν τον ήξερε, τον έμαθε από την παράσταση της Κοκκίνου που είχε δει την προηγουμένη. Και δίδασκε στη Γ' Λυκείου!</a:t>
            </a:r>
            <a:endParaRPr lang="en-US" dirty="0"/>
          </a:p>
          <a:p>
            <a:r>
              <a:rPr lang="el-GR" b="1" dirty="0"/>
              <a:t>Η γλώσσα είναι η στέγη του ανθρώπου,</a:t>
            </a:r>
            <a:r>
              <a:rPr lang="el-GR" dirty="0"/>
              <a:t> λέει ο Χάιντεγκερ. Εμείς σήμερα επιτρέπουμε να χάνουν οι νέες γενιές τη γλώσσα τους. </a:t>
            </a:r>
          </a:p>
          <a:p>
            <a:r>
              <a:rPr lang="el-GR" dirty="0"/>
              <a:t>Γεωργουσόπουλος, </a:t>
            </a:r>
            <a:r>
              <a:rPr lang="en-US" dirty="0" err="1"/>
              <a:t>Lifo</a:t>
            </a:r>
            <a:r>
              <a:rPr lang="en-US" dirty="0"/>
              <a:t>, 21/9/2016</a:t>
            </a:r>
            <a:endParaRPr lang="el-GR" dirty="0"/>
          </a:p>
        </p:txBody>
      </p:sp>
    </p:spTree>
    <p:extLst>
      <p:ext uri="{BB962C8B-B14F-4D97-AF65-F5344CB8AC3E}">
        <p14:creationId xmlns:p14="http://schemas.microsoft.com/office/powerpoint/2010/main" val="562668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Αποψεισ για την γλωσσικη </a:t>
            </a:r>
            <a:r>
              <a:rPr lang="el-GR" dirty="0" err="1"/>
              <a:t>αλλαγη</a:t>
            </a:r>
            <a:r>
              <a:rPr lang="el-GR" dirty="0"/>
              <a:t> </a:t>
            </a:r>
            <a:r>
              <a:rPr lang="en-US" dirty="0"/>
              <a:t>IV</a:t>
            </a:r>
            <a:endParaRPr lang="el-GR" dirty="0"/>
          </a:p>
        </p:txBody>
      </p:sp>
      <p:sp>
        <p:nvSpPr>
          <p:cNvPr id="3" name="2 - Θέση περιεχομένου"/>
          <p:cNvSpPr>
            <a:spLocks noGrp="1"/>
          </p:cNvSpPr>
          <p:nvPr>
            <p:ph sz="quarter" idx="1"/>
          </p:nvPr>
        </p:nvSpPr>
        <p:spPr/>
        <p:txBody>
          <a:bodyPr>
            <a:normAutofit/>
          </a:bodyPr>
          <a:lstStyle/>
          <a:p>
            <a:pPr algn="just">
              <a:buNone/>
            </a:pPr>
            <a:r>
              <a:rPr lang="el-GR" dirty="0"/>
              <a:t>"H γλώσσα µας, λοιπόν, φτωχαίνει και κακοποιείται, εκβαρβαρώνεται,</a:t>
            </a:r>
            <a:r>
              <a:rPr lang="en-US" dirty="0"/>
              <a:t> </a:t>
            </a:r>
            <a:r>
              <a:rPr lang="el-GR" dirty="0"/>
              <a:t>διαστρεβλώνεται µε... σχιζοφρενικό, θα ’λεγες, </a:t>
            </a:r>
            <a:r>
              <a:rPr lang="el-GR" dirty="0" err="1"/>
              <a:t>παραλογισµό</a:t>
            </a:r>
            <a:r>
              <a:rPr lang="el-GR" dirty="0"/>
              <a:t>! </a:t>
            </a:r>
            <a:r>
              <a:rPr lang="el-GR" dirty="0" err="1"/>
              <a:t>Tο</a:t>
            </a:r>
            <a:r>
              <a:rPr lang="en-US" dirty="0"/>
              <a:t> </a:t>
            </a:r>
            <a:r>
              <a:rPr lang="el-GR" dirty="0"/>
              <a:t>λεξιλόγιό της συρρικνώνεται, αφυδατώνεται [...]. ’</a:t>
            </a:r>
            <a:r>
              <a:rPr lang="el-GR" dirty="0" err="1"/>
              <a:t>Tραυλίζοµε</a:t>
            </a:r>
            <a:r>
              <a:rPr lang="el-GR" dirty="0"/>
              <a:t> τη</a:t>
            </a:r>
            <a:r>
              <a:rPr lang="en-US" dirty="0"/>
              <a:t> </a:t>
            </a:r>
            <a:r>
              <a:rPr lang="el-GR" dirty="0"/>
              <a:t>γλώσσα...’ καθώς έγραψε, στα 1789, ο Δηµ. </a:t>
            </a:r>
            <a:r>
              <a:rPr lang="el-GR" dirty="0" err="1"/>
              <a:t>Kαταρτζής</a:t>
            </a:r>
            <a:r>
              <a:rPr lang="el-GR" dirty="0"/>
              <a:t>... H σύνταξη</a:t>
            </a:r>
            <a:r>
              <a:rPr lang="en-US" dirty="0"/>
              <a:t> </a:t>
            </a:r>
            <a:r>
              <a:rPr lang="el-GR" dirty="0"/>
              <a:t>δεινοπαθεί. O </a:t>
            </a:r>
            <a:r>
              <a:rPr lang="el-GR" dirty="0" err="1"/>
              <a:t>τονισµός</a:t>
            </a:r>
            <a:r>
              <a:rPr lang="el-GR" dirty="0"/>
              <a:t> ξεδοντιάζεται. H </a:t>
            </a:r>
            <a:r>
              <a:rPr lang="el-GR" dirty="0" err="1"/>
              <a:t>γραµµατική</a:t>
            </a:r>
            <a:r>
              <a:rPr lang="el-GR" dirty="0"/>
              <a:t> απλοποιείται και η</a:t>
            </a:r>
            <a:r>
              <a:rPr lang="en-US" dirty="0"/>
              <a:t> </a:t>
            </a:r>
            <a:r>
              <a:rPr lang="el-GR" dirty="0"/>
              <a:t>ορθογραφία υποχωρεί ατάκτως... </a:t>
            </a:r>
            <a:r>
              <a:rPr lang="el-GR" dirty="0" err="1"/>
              <a:t>Aκαταστασία</a:t>
            </a:r>
            <a:r>
              <a:rPr lang="el-GR" dirty="0"/>
              <a:t> και σύγχυση,</a:t>
            </a:r>
            <a:r>
              <a:rPr lang="en-US" dirty="0"/>
              <a:t> </a:t>
            </a:r>
            <a:r>
              <a:rPr lang="el-GR" dirty="0"/>
              <a:t>κατάπτωση και </a:t>
            </a:r>
            <a:r>
              <a:rPr lang="el-GR" dirty="0" err="1"/>
              <a:t>εκφυλισµός</a:t>
            </a:r>
            <a:r>
              <a:rPr lang="el-GR" dirty="0"/>
              <a:t>, διαπιστώνουν οι </a:t>
            </a:r>
            <a:r>
              <a:rPr lang="el-GR" dirty="0" err="1"/>
              <a:t>πνευµατικοί</a:t>
            </a:r>
            <a:r>
              <a:rPr lang="el-GR" dirty="0"/>
              <a:t> άνθρωποι".</a:t>
            </a:r>
          </a:p>
          <a:p>
            <a:pPr>
              <a:buNone/>
            </a:pPr>
            <a:r>
              <a:rPr lang="en-US" dirty="0"/>
              <a:t>(</a:t>
            </a:r>
            <a:r>
              <a:rPr lang="en-US" i="1" dirty="0"/>
              <a:t>M</a:t>
            </a:r>
            <a:r>
              <a:rPr lang="el-GR" i="1" dirty="0" err="1"/>
              <a:t>εσηµβρινή</a:t>
            </a:r>
            <a:r>
              <a:rPr lang="el-GR" i="1" dirty="0"/>
              <a:t>, </a:t>
            </a:r>
            <a:r>
              <a:rPr lang="en-US" i="1" dirty="0"/>
              <a:t>E</a:t>
            </a:r>
            <a:r>
              <a:rPr lang="el-GR" i="1" dirty="0"/>
              <a:t>φ. 19.2.90, 16).</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B7E114B-4A90-4FF5-AC97-5CB1C7C9D907}"/>
              </a:ext>
            </a:extLst>
          </p:cNvPr>
          <p:cNvSpPr>
            <a:spLocks noGrp="1"/>
          </p:cNvSpPr>
          <p:nvPr>
            <p:ph type="title"/>
          </p:nvPr>
        </p:nvSpPr>
        <p:spPr/>
        <p:txBody>
          <a:bodyPr/>
          <a:lstStyle/>
          <a:p>
            <a:r>
              <a:rPr lang="el-GR" dirty="0" err="1"/>
              <a:t>Αποψεισ</a:t>
            </a:r>
            <a:r>
              <a:rPr lang="el-GR" dirty="0"/>
              <a:t> για την </a:t>
            </a:r>
            <a:r>
              <a:rPr lang="el-GR" dirty="0" err="1"/>
              <a:t>γλωσσικη</a:t>
            </a:r>
            <a:r>
              <a:rPr lang="el-GR" dirty="0"/>
              <a:t> </a:t>
            </a:r>
            <a:r>
              <a:rPr lang="el-GR" dirty="0" err="1"/>
              <a:t>αλλαγη</a:t>
            </a:r>
            <a:r>
              <a:rPr lang="el-GR" dirty="0"/>
              <a:t> </a:t>
            </a:r>
            <a:r>
              <a:rPr lang="en-US" dirty="0"/>
              <a:t>V</a:t>
            </a:r>
            <a:endParaRPr lang="el-GR" dirty="0"/>
          </a:p>
        </p:txBody>
      </p:sp>
      <p:sp>
        <p:nvSpPr>
          <p:cNvPr id="3" name="Θέση περιεχομένου 2">
            <a:extLst>
              <a:ext uri="{FF2B5EF4-FFF2-40B4-BE49-F238E27FC236}">
                <a16:creationId xmlns:a16="http://schemas.microsoft.com/office/drawing/2014/main" xmlns="" id="{CF471548-57C3-48EA-9745-003AB96BBA40}"/>
              </a:ext>
            </a:extLst>
          </p:cNvPr>
          <p:cNvSpPr>
            <a:spLocks noGrp="1"/>
          </p:cNvSpPr>
          <p:nvPr>
            <p:ph sz="quarter" idx="1"/>
          </p:nvPr>
        </p:nvSpPr>
        <p:spPr/>
        <p:txBody>
          <a:bodyPr/>
          <a:lstStyle/>
          <a:p>
            <a:r>
              <a:rPr lang="en-US" dirty="0">
                <a:hlinkClick r:id="rId2"/>
              </a:rPr>
              <a:t>http://www.tovima.gr/printed_post/pos-grafetai-i-zoi/</a:t>
            </a:r>
            <a:endParaRPr lang="en-US" dirty="0"/>
          </a:p>
          <a:p>
            <a:r>
              <a:rPr lang="en-US" dirty="0">
                <a:hlinkClick r:id="rId3"/>
              </a:rPr>
              <a:t>http://www.efsyn.gr/arthro/i-diethni</a:t>
            </a:r>
            <a:endParaRPr lang="en-US" dirty="0"/>
          </a:p>
          <a:p>
            <a:r>
              <a:rPr lang="en-US" dirty="0">
                <a:hlinkClick r:id="rId4"/>
              </a:rPr>
              <a:t>https://www.tovima.gr/printed_post/o-glwssofagos-k-gabrogloy/</a:t>
            </a:r>
            <a:endParaRPr lang="en-US" dirty="0"/>
          </a:p>
          <a:p>
            <a:endParaRPr lang="el-GR" dirty="0"/>
          </a:p>
        </p:txBody>
      </p:sp>
    </p:spTree>
    <p:extLst>
      <p:ext uri="{BB962C8B-B14F-4D97-AF65-F5344CB8AC3E}">
        <p14:creationId xmlns:p14="http://schemas.microsoft.com/office/powerpoint/2010/main" val="2713538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Το καλεσμα</a:t>
            </a:r>
          </a:p>
        </p:txBody>
      </p:sp>
      <p:sp>
        <p:nvSpPr>
          <p:cNvPr id="3" name="2 - Θέση περιεχομένου"/>
          <p:cNvSpPr>
            <a:spLocks noGrp="1"/>
          </p:cNvSpPr>
          <p:nvPr>
            <p:ph sz="quarter" idx="1"/>
          </p:nvPr>
        </p:nvSpPr>
        <p:spPr/>
        <p:txBody>
          <a:bodyPr>
            <a:normAutofit/>
          </a:bodyPr>
          <a:lstStyle/>
          <a:p>
            <a:r>
              <a:rPr lang="el-GR" dirty="0"/>
              <a:t>- "</a:t>
            </a:r>
            <a:r>
              <a:rPr lang="el-GR" dirty="0" err="1"/>
              <a:t>Nα</a:t>
            </a:r>
            <a:r>
              <a:rPr lang="el-GR" dirty="0"/>
              <a:t> γίνει λοιπόν σταυροφορία. [...] </a:t>
            </a:r>
            <a:r>
              <a:rPr lang="el-GR" dirty="0" err="1"/>
              <a:t>Nα</a:t>
            </a:r>
            <a:r>
              <a:rPr lang="el-GR" dirty="0"/>
              <a:t> παραδίδονται στη </a:t>
            </a:r>
            <a:r>
              <a:rPr lang="el-GR" dirty="0" err="1"/>
              <a:t>δηµοσιότητα</a:t>
            </a:r>
            <a:endParaRPr lang="el-GR" dirty="0"/>
          </a:p>
          <a:p>
            <a:r>
              <a:rPr lang="el-GR" dirty="0"/>
              <a:t>τα </a:t>
            </a:r>
            <a:r>
              <a:rPr lang="el-GR" dirty="0" err="1"/>
              <a:t>ονόµατα</a:t>
            </a:r>
            <a:r>
              <a:rPr lang="el-GR" dirty="0"/>
              <a:t> εκείνων οι οποίοι ταλαιπωρούν τη </a:t>
            </a:r>
            <a:r>
              <a:rPr lang="el-GR" dirty="0" err="1"/>
              <a:t>γραµµατική</a:t>
            </a:r>
            <a:r>
              <a:rPr lang="el-GR" dirty="0"/>
              <a:t>. [...] Πάνω</a:t>
            </a:r>
          </a:p>
          <a:p>
            <a:r>
              <a:rPr lang="el-GR" dirty="0"/>
              <a:t>απ’ όλα να γίνει </a:t>
            </a:r>
            <a:r>
              <a:rPr lang="el-GR" dirty="0" err="1"/>
              <a:t>νόµος</a:t>
            </a:r>
            <a:r>
              <a:rPr lang="el-GR" dirty="0"/>
              <a:t> ο οποίος να απαγορεύει την κυκλοφορία</a:t>
            </a:r>
          </a:p>
          <a:p>
            <a:r>
              <a:rPr lang="el-GR" dirty="0"/>
              <a:t>εντύπων των οποίων το </a:t>
            </a:r>
            <a:r>
              <a:rPr lang="el-GR" dirty="0" err="1"/>
              <a:t>περιεχόµενο</a:t>
            </a:r>
            <a:r>
              <a:rPr lang="el-GR" dirty="0"/>
              <a:t> δεν γράφεται </a:t>
            </a:r>
            <a:r>
              <a:rPr lang="el-GR" dirty="0" err="1"/>
              <a:t>σύµφωνα</a:t>
            </a:r>
            <a:r>
              <a:rPr lang="el-GR" dirty="0"/>
              <a:t> µε τους</a:t>
            </a:r>
          </a:p>
          <a:p>
            <a:r>
              <a:rPr lang="el-GR" dirty="0"/>
              <a:t>βασικούς κανόνες λειτουργίας της γλώσσας". (</a:t>
            </a:r>
            <a:r>
              <a:rPr lang="el-GR" i="1" dirty="0" err="1"/>
              <a:t>Mεσηµβρινή</a:t>
            </a:r>
            <a:r>
              <a:rPr lang="el-GR" i="1" dirty="0"/>
              <a:t>, </a:t>
            </a:r>
            <a:r>
              <a:rPr lang="el-GR" i="1" dirty="0" err="1"/>
              <a:t>Eφ</a:t>
            </a:r>
            <a:r>
              <a:rPr lang="el-GR" i="1" dirty="0"/>
              <a:t>. 5.3.90,</a:t>
            </a:r>
            <a:r>
              <a:rPr lang="el-GR" dirty="0"/>
              <a:t>30)</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Και στην Αγγλικη;</a:t>
            </a:r>
          </a:p>
        </p:txBody>
      </p:sp>
      <p:sp>
        <p:nvSpPr>
          <p:cNvPr id="3" name="2 - Θέση περιεχομένου"/>
          <p:cNvSpPr>
            <a:spLocks noGrp="1"/>
          </p:cNvSpPr>
          <p:nvPr>
            <p:ph sz="quarter" idx="1"/>
          </p:nvPr>
        </p:nvSpPr>
        <p:spPr/>
        <p:txBody>
          <a:bodyPr/>
          <a:lstStyle/>
          <a:p>
            <a:r>
              <a:rPr lang="en-US" dirty="0"/>
              <a:t>“The standard of speech and pronunciation in England has declined so much…that one is almost ashamed to let foreigners hear it”</a:t>
            </a:r>
          </a:p>
          <a:p>
            <a:r>
              <a:rPr lang="en-US" sz="2400" i="1" dirty="0"/>
              <a:t>Guardian, 13 July 1982</a:t>
            </a:r>
          </a:p>
          <a:p>
            <a:endParaRPr lang="en-US" sz="2400" i="1" dirty="0"/>
          </a:p>
          <a:p>
            <a:r>
              <a:rPr lang="en-US" dirty="0"/>
              <a:t>“We go out of our way to promulgate incessantly… the very ugliest sounds and worst possible grammar”</a:t>
            </a:r>
          </a:p>
          <a:p>
            <a:r>
              <a:rPr lang="en-US" sz="2400" dirty="0"/>
              <a:t>Letter to </a:t>
            </a:r>
            <a:r>
              <a:rPr lang="en-US" sz="2400" i="1" dirty="0"/>
              <a:t>Evening Standard</a:t>
            </a:r>
            <a:r>
              <a:rPr lang="en-US" sz="2400" dirty="0"/>
              <a:t>, 1986</a:t>
            </a:r>
            <a:endParaRPr lang="el-GR"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Φρυνιχοσ (2</a:t>
            </a:r>
            <a:r>
              <a:rPr lang="el-GR" baseline="30000" dirty="0"/>
              <a:t>ος</a:t>
            </a:r>
            <a:r>
              <a:rPr lang="el-GR" dirty="0"/>
              <a:t> αι. </a:t>
            </a:r>
            <a:r>
              <a:rPr lang="el-GR" dirty="0" err="1"/>
              <a:t>μ.Χ</a:t>
            </a:r>
            <a:r>
              <a:rPr lang="el-GR" dirty="0"/>
              <a:t>.)</a:t>
            </a:r>
          </a:p>
        </p:txBody>
      </p:sp>
      <p:sp>
        <p:nvSpPr>
          <p:cNvPr id="3" name="2 - Θέση περιεχομένου"/>
          <p:cNvSpPr>
            <a:spLocks noGrp="1"/>
          </p:cNvSpPr>
          <p:nvPr>
            <p:ph sz="quarter" idx="1"/>
          </p:nvPr>
        </p:nvSpPr>
        <p:spPr/>
        <p:txBody>
          <a:bodyPr/>
          <a:lstStyle/>
          <a:p>
            <a:r>
              <a:rPr lang="el-GR" b="1" dirty="0"/>
              <a:t>(27.) </a:t>
            </a:r>
            <a:r>
              <a:rPr lang="el-GR" dirty="0"/>
              <a:t>  </a:t>
            </a:r>
            <a:r>
              <a:rPr lang="el-GR" b="1" dirty="0" err="1"/>
              <a:t>Νηρὸν</a:t>
            </a:r>
            <a:r>
              <a:rPr lang="el-GR" dirty="0"/>
              <a:t> </a:t>
            </a:r>
            <a:r>
              <a:rPr lang="el-GR" dirty="0" err="1"/>
              <a:t>ὕδωρ</a:t>
            </a:r>
            <a:r>
              <a:rPr lang="el-GR" dirty="0"/>
              <a:t> </a:t>
            </a:r>
            <a:r>
              <a:rPr lang="el-GR" dirty="0" err="1"/>
              <a:t>μηδαμῶς</a:t>
            </a:r>
            <a:r>
              <a:rPr lang="el-GR" dirty="0"/>
              <a:t>, </a:t>
            </a:r>
            <a:r>
              <a:rPr lang="el-GR" dirty="0" err="1"/>
              <a:t>ἀλλὰ</a:t>
            </a:r>
            <a:r>
              <a:rPr lang="el-GR" dirty="0"/>
              <a:t> </a:t>
            </a:r>
            <a:r>
              <a:rPr lang="el-GR" dirty="0" err="1"/>
              <a:t>πρόσφατον</a:t>
            </a:r>
            <a:r>
              <a:rPr lang="el-GR" dirty="0"/>
              <a:t>, </a:t>
            </a:r>
            <a:r>
              <a:rPr lang="el-GR" dirty="0" err="1"/>
              <a:t>ἀκραιφνές</a:t>
            </a:r>
            <a:r>
              <a:rPr lang="el-GR" dirty="0"/>
              <a:t>. </a:t>
            </a:r>
          </a:p>
          <a:p>
            <a:r>
              <a:rPr lang="el-GR" b="1" dirty="0"/>
              <a:t>(176.) </a:t>
            </a:r>
            <a:r>
              <a:rPr lang="el-GR" dirty="0"/>
              <a:t>  </a:t>
            </a:r>
            <a:r>
              <a:rPr lang="el-GR" b="1" dirty="0" err="1"/>
              <a:t>Ὀπωροπώλης</a:t>
            </a:r>
            <a:r>
              <a:rPr lang="el-GR" dirty="0"/>
              <a:t>· </a:t>
            </a:r>
            <a:r>
              <a:rPr lang="el-GR" dirty="0" err="1"/>
              <a:t>τοῦθ</a:t>
            </a:r>
            <a:r>
              <a:rPr lang="el-GR" dirty="0"/>
              <a:t>’ </a:t>
            </a:r>
            <a:r>
              <a:rPr lang="el-GR" dirty="0" err="1"/>
              <a:t>οἱ</a:t>
            </a:r>
            <a:r>
              <a:rPr lang="el-GR" dirty="0"/>
              <a:t> </a:t>
            </a:r>
            <a:r>
              <a:rPr lang="el-GR" dirty="0" err="1"/>
              <a:t>ἀγοραῖοι</a:t>
            </a:r>
            <a:r>
              <a:rPr lang="el-GR" dirty="0"/>
              <a:t> </a:t>
            </a:r>
            <a:r>
              <a:rPr lang="el-GR" dirty="0" err="1"/>
              <a:t>λέγουσιν</a:t>
            </a:r>
            <a:r>
              <a:rPr lang="el-GR" dirty="0"/>
              <a:t>, </a:t>
            </a:r>
            <a:r>
              <a:rPr lang="el-GR" dirty="0" err="1"/>
              <a:t>οἱ</a:t>
            </a:r>
            <a:r>
              <a:rPr lang="el-GR" dirty="0"/>
              <a:t> </a:t>
            </a:r>
            <a:r>
              <a:rPr lang="el-GR" dirty="0" err="1"/>
              <a:t>δὲ</a:t>
            </a:r>
            <a:r>
              <a:rPr lang="el-GR" dirty="0"/>
              <a:t> πεπαιδευμένοι </a:t>
            </a:r>
            <a:r>
              <a:rPr lang="el-GR" dirty="0" err="1"/>
              <a:t>ὀπωρώνης</a:t>
            </a:r>
            <a:r>
              <a:rPr lang="el-GR" dirty="0"/>
              <a:t> </a:t>
            </a:r>
            <a:r>
              <a:rPr lang="el-GR" dirty="0" err="1"/>
              <a:t>ὡς</a:t>
            </a:r>
            <a:r>
              <a:rPr lang="el-GR" dirty="0"/>
              <a:t> </a:t>
            </a:r>
            <a:r>
              <a:rPr lang="el-GR" dirty="0" err="1"/>
              <a:t>καὶ</a:t>
            </a:r>
            <a:r>
              <a:rPr lang="el-GR" dirty="0"/>
              <a:t> Δημοσθένης </a:t>
            </a:r>
            <a:r>
              <a:rPr lang="el-GR" dirty="0">
                <a:hlinkClick r:id="rId2"/>
              </a:rPr>
              <a:t>(</a:t>
            </a:r>
            <a:r>
              <a:rPr lang="el-GR" dirty="0"/>
              <a:t>18, 262</a:t>
            </a:r>
            <a:r>
              <a:rPr lang="el-GR" dirty="0">
                <a:hlinkClick r:id="rId2"/>
              </a:rPr>
              <a:t>)</a:t>
            </a:r>
            <a:r>
              <a:rPr lang="el-GR" dirty="0"/>
              <a:t>. </a:t>
            </a:r>
          </a:p>
          <a:p>
            <a:r>
              <a:rPr lang="el-GR" b="1" dirty="0"/>
              <a:t>266.) </a:t>
            </a:r>
            <a:r>
              <a:rPr lang="el-GR" dirty="0"/>
              <a:t>  </a:t>
            </a:r>
            <a:r>
              <a:rPr lang="el-GR" b="1" dirty="0" err="1"/>
              <a:t>Μαμμόθρεπτον</a:t>
            </a:r>
            <a:r>
              <a:rPr lang="el-GR" dirty="0"/>
              <a:t> </a:t>
            </a:r>
            <a:r>
              <a:rPr lang="el-GR" dirty="0" err="1"/>
              <a:t>μὴ</a:t>
            </a:r>
            <a:r>
              <a:rPr lang="el-GR" dirty="0"/>
              <a:t> λέγε, </a:t>
            </a:r>
            <a:r>
              <a:rPr lang="el-GR" dirty="0" err="1"/>
              <a:t>τηθαλλαδοῦν</a:t>
            </a:r>
            <a:r>
              <a:rPr lang="el-GR" dirty="0"/>
              <a:t> </a:t>
            </a:r>
            <a:r>
              <a:rPr lang="el-GR" dirty="0" err="1"/>
              <a:t>δέ</a:t>
            </a:r>
            <a:r>
              <a:rPr lang="el-GR" dirty="0"/>
              <a:t>.</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Charles dickens, </a:t>
            </a:r>
            <a:r>
              <a:rPr lang="en-US" i="1" dirty="0" err="1"/>
              <a:t>dombey</a:t>
            </a:r>
            <a:r>
              <a:rPr lang="en-US" i="1" dirty="0"/>
              <a:t> and son</a:t>
            </a:r>
            <a:endParaRPr lang="el-GR" i="1" dirty="0"/>
          </a:p>
        </p:txBody>
      </p:sp>
      <p:sp>
        <p:nvSpPr>
          <p:cNvPr id="3" name="Content Placeholder 2"/>
          <p:cNvSpPr>
            <a:spLocks noGrp="1"/>
          </p:cNvSpPr>
          <p:nvPr>
            <p:ph sz="quarter" idx="1"/>
          </p:nvPr>
        </p:nvSpPr>
        <p:spPr/>
        <p:txBody>
          <a:bodyPr/>
          <a:lstStyle/>
          <a:p>
            <a:r>
              <a:rPr lang="en-US" dirty="0"/>
              <a:t>“There was no light nonsense about Miss </a:t>
            </a:r>
            <a:r>
              <a:rPr lang="en-US" dirty="0" err="1"/>
              <a:t>Blimber</a:t>
            </a:r>
            <a:r>
              <a:rPr lang="en-US" dirty="0"/>
              <a:t>…She was dry and sandy with working in the graves of deceased languages. None of your live </a:t>
            </a:r>
            <a:r>
              <a:rPr lang="en-US" dirty="0" err="1"/>
              <a:t>laguages</a:t>
            </a:r>
            <a:r>
              <a:rPr lang="en-US" dirty="0"/>
              <a:t> for Miss </a:t>
            </a:r>
            <a:r>
              <a:rPr lang="en-US" dirty="0" err="1"/>
              <a:t>Blimber</a:t>
            </a:r>
            <a:r>
              <a:rPr lang="en-US" dirty="0"/>
              <a:t>. They must be dead-stone dead- and then Miss </a:t>
            </a:r>
            <a:r>
              <a:rPr lang="en-US" dirty="0" err="1"/>
              <a:t>Blimber</a:t>
            </a:r>
            <a:r>
              <a:rPr lang="en-US" dirty="0"/>
              <a:t> dug them up like a Ghoul”</a:t>
            </a:r>
            <a:endParaRPr lang="el-GR" dirty="0"/>
          </a:p>
        </p:txBody>
      </p:sp>
    </p:spTree>
    <p:extLst>
      <p:ext uri="{BB962C8B-B14F-4D97-AF65-F5344CB8AC3E}">
        <p14:creationId xmlns:p14="http://schemas.microsoft.com/office/powerpoint/2010/main" val="800568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t>Samuel Johnson, 1755</a:t>
            </a:r>
            <a:endParaRPr lang="el-GR" dirty="0"/>
          </a:p>
        </p:txBody>
      </p:sp>
      <p:sp>
        <p:nvSpPr>
          <p:cNvPr id="3" name="2 - Θέση περιεχομένου"/>
          <p:cNvSpPr>
            <a:spLocks noGrp="1"/>
          </p:cNvSpPr>
          <p:nvPr>
            <p:ph sz="quarter" idx="1"/>
          </p:nvPr>
        </p:nvSpPr>
        <p:spPr/>
        <p:txBody>
          <a:bodyPr/>
          <a:lstStyle/>
          <a:p>
            <a:r>
              <a:rPr lang="en-US" dirty="0"/>
              <a:t>“I </a:t>
            </a:r>
            <a:r>
              <a:rPr lang="en-US" dirty="0" err="1"/>
              <a:t>laboured</a:t>
            </a:r>
            <a:r>
              <a:rPr lang="en-US" dirty="0"/>
              <a:t> to refine our language to grammatical purity, and to clear it from colloquial barbarisms, licentious idioms, and irregular combinations”</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t>Jacob Grimm (1785-1863)</a:t>
            </a:r>
            <a:endParaRPr lang="el-GR" dirty="0"/>
          </a:p>
        </p:txBody>
      </p:sp>
      <p:sp>
        <p:nvSpPr>
          <p:cNvPr id="3" name="2 - Θέση περιεχομένου"/>
          <p:cNvSpPr>
            <a:spLocks noGrp="1"/>
          </p:cNvSpPr>
          <p:nvPr>
            <p:ph sz="quarter" idx="1"/>
          </p:nvPr>
        </p:nvSpPr>
        <p:spPr/>
        <p:txBody>
          <a:bodyPr/>
          <a:lstStyle/>
          <a:p>
            <a:pPr>
              <a:buNone/>
            </a:pPr>
            <a:r>
              <a:rPr lang="el-GR" dirty="0"/>
              <a:t>«Πριν από 600 χρόνια, κάθε αγρότης ήξερε, και κυρίως χρησιμοποιούσε καθημερινά, εκφράσεις τέτοιας τελειότητας και ομορφιάς στη Γερμανική του γλώσσα που οι σημερινοί γραμματικοί δεν μπορούν καν να ονειρευτούν».</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Αλιμονο στουσ νεουσ!</a:t>
            </a:r>
          </a:p>
        </p:txBody>
      </p:sp>
      <p:sp>
        <p:nvSpPr>
          <p:cNvPr id="3" name="2 - Θέση περιεχομένου"/>
          <p:cNvSpPr>
            <a:spLocks noGrp="1"/>
          </p:cNvSpPr>
          <p:nvPr>
            <p:ph sz="quarter" idx="1"/>
          </p:nvPr>
        </p:nvSpPr>
        <p:spPr/>
        <p:txBody>
          <a:bodyPr>
            <a:normAutofit/>
          </a:bodyPr>
          <a:lstStyle/>
          <a:p>
            <a:r>
              <a:rPr lang="el-GR" dirty="0"/>
              <a:t>- "H διακοπή από τις ρίζες της γλώσσας µας, στέρησε τους νέους από τις πηγές του γλωσσικού µας πλούτου και τη σκέψη του νου, µε </a:t>
            </a:r>
            <a:r>
              <a:rPr lang="el-GR" dirty="0" err="1"/>
              <a:t>αποτέλεσµα</a:t>
            </a:r>
            <a:r>
              <a:rPr lang="el-GR" dirty="0"/>
              <a:t> να συρρικνωθούν οι εκφραστικές και οι διανοητικές τους ικανότητες". (</a:t>
            </a:r>
            <a:r>
              <a:rPr lang="el-GR" i="1" dirty="0" err="1"/>
              <a:t>Kαθ</a:t>
            </a:r>
            <a:r>
              <a:rPr lang="el-GR" i="1" dirty="0"/>
              <a:t>. </a:t>
            </a:r>
            <a:r>
              <a:rPr lang="el-GR" i="1" dirty="0" err="1"/>
              <a:t>Eσ</a:t>
            </a:r>
            <a:r>
              <a:rPr lang="el-GR" i="1" dirty="0"/>
              <a:t>. 5.9.92, 9)</a:t>
            </a:r>
          </a:p>
          <a:p>
            <a:r>
              <a:rPr lang="el-GR" dirty="0"/>
              <a:t>- "</a:t>
            </a:r>
            <a:r>
              <a:rPr lang="el-GR" dirty="0" err="1"/>
              <a:t>Oι</a:t>
            </a:r>
            <a:r>
              <a:rPr lang="el-GR" dirty="0"/>
              <a:t> </a:t>
            </a:r>
            <a:r>
              <a:rPr lang="el-GR" i="1" dirty="0"/>
              <a:t>ν ε ο λ α ί ο ι την κακοποιούν [τη γλώσσα] βάναυσα </a:t>
            </a:r>
            <a:r>
              <a:rPr lang="el-GR" i="1" dirty="0" err="1"/>
              <a:t>συστηµατικά</a:t>
            </a:r>
            <a:r>
              <a:rPr lang="el-GR" i="1" dirty="0"/>
              <a:t>, </a:t>
            </a:r>
            <a:r>
              <a:rPr lang="el-GR" dirty="0"/>
              <a:t>εν γνώσει τους ή όχι. </a:t>
            </a:r>
            <a:r>
              <a:rPr lang="el-GR" dirty="0" err="1"/>
              <a:t>Tην</a:t>
            </a:r>
            <a:r>
              <a:rPr lang="el-GR" dirty="0"/>
              <a:t> ’στραγγαλίζουν’ </a:t>
            </a:r>
            <a:r>
              <a:rPr lang="el-GR" dirty="0" err="1"/>
              <a:t>καθηµερινά</a:t>
            </a:r>
            <a:r>
              <a:rPr lang="el-GR" dirty="0"/>
              <a:t> µε πρόφαση τον </a:t>
            </a:r>
            <a:r>
              <a:rPr lang="el-GR" dirty="0" err="1"/>
              <a:t>εκµοντερνισµό</a:t>
            </a:r>
            <a:r>
              <a:rPr lang="el-GR" dirty="0"/>
              <a:t> και τη </a:t>
            </a:r>
            <a:r>
              <a:rPr lang="el-GR" dirty="0" err="1"/>
              <a:t>ξενοµανία</a:t>
            </a:r>
            <a:r>
              <a:rPr lang="el-GR" dirty="0"/>
              <a:t>, αλλά µε ουσιαστική και µ</a:t>
            </a:r>
            <a:r>
              <a:rPr lang="el-GR" dirty="0" err="1"/>
              <a:t>οναδική</a:t>
            </a:r>
            <a:r>
              <a:rPr lang="el-GR" dirty="0"/>
              <a:t> αιτία την έλλειψη παιδείας". (</a:t>
            </a:r>
            <a:r>
              <a:rPr lang="el-GR" i="1" dirty="0" err="1"/>
              <a:t>Aπογευµατινή</a:t>
            </a:r>
            <a:r>
              <a:rPr lang="el-GR" i="1" dirty="0"/>
              <a:t>, </a:t>
            </a:r>
            <a:r>
              <a:rPr lang="el-GR" i="1" dirty="0" err="1"/>
              <a:t>Eφ</a:t>
            </a:r>
            <a:r>
              <a:rPr lang="el-GR" i="1" dirty="0"/>
              <a:t>. 28.2.94, 48)</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www.cep.unt.edu/show/020.jpg"/>
          <p:cNvPicPr>
            <a:picLocks noChangeAspect="1" noChangeArrowheads="1"/>
          </p:cNvPicPr>
          <p:nvPr/>
        </p:nvPicPr>
        <p:blipFill>
          <a:blip r:embed="rId2" cstate="print"/>
          <a:srcRect/>
          <a:stretch>
            <a:fillRect/>
          </a:stretch>
        </p:blipFill>
        <p:spPr bwMode="auto">
          <a:xfrm>
            <a:off x="1331640" y="908720"/>
            <a:ext cx="6336704" cy="4964466"/>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Τι </a:t>
            </a:r>
            <a:r>
              <a:rPr lang="el-GR" dirty="0" err="1"/>
              <a:t>αλλαζει</a:t>
            </a:r>
            <a:r>
              <a:rPr lang="el-GR" dirty="0"/>
              <a:t> και </a:t>
            </a:r>
            <a:r>
              <a:rPr lang="el-GR" dirty="0" err="1"/>
              <a:t>πωσ</a:t>
            </a:r>
            <a:endParaRPr lang="el-GR" dirty="0"/>
          </a:p>
        </p:txBody>
      </p:sp>
      <p:sp>
        <p:nvSpPr>
          <p:cNvPr id="3" name="Content Placeholder 2"/>
          <p:cNvSpPr>
            <a:spLocks noGrp="1"/>
          </p:cNvSpPr>
          <p:nvPr>
            <p:ph sz="quarter" idx="1"/>
          </p:nvPr>
        </p:nvSpPr>
        <p:spPr/>
        <p:txBody>
          <a:bodyPr/>
          <a:lstStyle/>
          <a:p>
            <a:r>
              <a:rPr lang="el-GR" dirty="0"/>
              <a:t>Οι αντιλήψεις για την γλωσσική μεταβολή βασίζονται σε αντιλήψεις για την γλώσσα.</a:t>
            </a:r>
          </a:p>
          <a:p>
            <a:r>
              <a:rPr lang="el-GR" dirty="0"/>
              <a:t>Α) 19</a:t>
            </a:r>
            <a:r>
              <a:rPr lang="el-GR" baseline="30000" dirty="0"/>
              <a:t>ος</a:t>
            </a:r>
            <a:r>
              <a:rPr lang="el-GR" dirty="0"/>
              <a:t> αιώνας: Βιολογική θεώρηση &gt; Γλώσσα είναι ένας ζωντανός οργανισμός &gt; Μεταβολές υπακούουν σε φυσικούς νόμους (ως επί το πλείστον)</a:t>
            </a:r>
          </a:p>
          <a:p>
            <a:r>
              <a:rPr lang="el-GR" dirty="0"/>
              <a:t>Β) 20</a:t>
            </a:r>
            <a:r>
              <a:rPr lang="el-GR" baseline="30000" dirty="0"/>
              <a:t>ος</a:t>
            </a:r>
            <a:r>
              <a:rPr lang="el-GR" dirty="0"/>
              <a:t> αιώνας: Δομική θεώρηση &gt; Γλώσσα ως σύστημα &gt; Γλωσσική μεταβολή ανεξήγητη ή με βάση τις έμφυτες τάσεις του συστήματος (πβ. </a:t>
            </a:r>
            <a:r>
              <a:rPr lang="en-US" dirty="0"/>
              <a:t>Sapir: “drift”)</a:t>
            </a:r>
            <a:endParaRPr lang="el-GR" dirty="0"/>
          </a:p>
        </p:txBody>
      </p:sp>
    </p:spTree>
    <p:extLst>
      <p:ext uri="{BB962C8B-B14F-4D97-AF65-F5344CB8AC3E}">
        <p14:creationId xmlns:p14="http://schemas.microsoft.com/office/powerpoint/2010/main" val="29880466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5B6DE38-B28D-4997-A598-BECAA114183F}"/>
              </a:ext>
            </a:extLst>
          </p:cNvPr>
          <p:cNvSpPr>
            <a:spLocks noGrp="1"/>
          </p:cNvSpPr>
          <p:nvPr>
            <p:ph type="title"/>
          </p:nvPr>
        </p:nvSpPr>
        <p:spPr/>
        <p:txBody>
          <a:bodyPr/>
          <a:lstStyle/>
          <a:p>
            <a:r>
              <a:rPr lang="en-US" dirty="0"/>
              <a:t>Schleicher, 1863</a:t>
            </a:r>
            <a:endParaRPr lang="el-GR" dirty="0"/>
          </a:p>
        </p:txBody>
      </p:sp>
      <p:sp>
        <p:nvSpPr>
          <p:cNvPr id="3" name="Θέση περιεχομένου 2">
            <a:extLst>
              <a:ext uri="{FF2B5EF4-FFF2-40B4-BE49-F238E27FC236}">
                <a16:creationId xmlns:a16="http://schemas.microsoft.com/office/drawing/2014/main" xmlns="" id="{84DD5AEB-EB85-44DA-84D8-9AD80CDACF61}"/>
              </a:ext>
            </a:extLst>
          </p:cNvPr>
          <p:cNvSpPr>
            <a:spLocks noGrp="1"/>
          </p:cNvSpPr>
          <p:nvPr>
            <p:ph sz="quarter" idx="1"/>
          </p:nvPr>
        </p:nvSpPr>
        <p:spPr/>
        <p:txBody>
          <a:bodyPr/>
          <a:lstStyle/>
          <a:p>
            <a:r>
              <a:rPr lang="en-US" dirty="0"/>
              <a:t>“Languages are natural organisms which, beyond human will and in accord with deﬁnite laws, are born, grow, develop, age, and die; languages thus manifest that series of phenomena which we normally view as aspects of life. </a:t>
            </a:r>
            <a:r>
              <a:rPr lang="en-US" dirty="0" err="1"/>
              <a:t>Glottics</a:t>
            </a:r>
            <a:r>
              <a:rPr lang="en-US" dirty="0"/>
              <a:t>, or the science of language, is hence a natural science”</a:t>
            </a:r>
            <a:endParaRPr lang="el-GR" dirty="0"/>
          </a:p>
        </p:txBody>
      </p:sp>
    </p:spTree>
    <p:extLst>
      <p:ext uri="{BB962C8B-B14F-4D97-AF65-F5344CB8AC3E}">
        <p14:creationId xmlns:p14="http://schemas.microsoft.com/office/powerpoint/2010/main" val="6388402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3EF8D39-47AB-4C25-8578-C88ED300D330}"/>
              </a:ext>
            </a:extLst>
          </p:cNvPr>
          <p:cNvSpPr>
            <a:spLocks noGrp="1"/>
          </p:cNvSpPr>
          <p:nvPr>
            <p:ph type="title"/>
          </p:nvPr>
        </p:nvSpPr>
        <p:spPr/>
        <p:txBody>
          <a:bodyPr/>
          <a:lstStyle/>
          <a:p>
            <a:r>
              <a:rPr lang="en-US" dirty="0"/>
              <a:t>Baudouin de Courtenay</a:t>
            </a:r>
            <a:endParaRPr lang="el-GR" dirty="0"/>
          </a:p>
        </p:txBody>
      </p:sp>
      <p:sp>
        <p:nvSpPr>
          <p:cNvPr id="3" name="Θέση περιεχομένου 2">
            <a:extLst>
              <a:ext uri="{FF2B5EF4-FFF2-40B4-BE49-F238E27FC236}">
                <a16:creationId xmlns:a16="http://schemas.microsoft.com/office/drawing/2014/main" xmlns="" id="{C58423F2-F7FE-400D-929B-2398085738F5}"/>
              </a:ext>
            </a:extLst>
          </p:cNvPr>
          <p:cNvSpPr>
            <a:spLocks noGrp="1"/>
          </p:cNvSpPr>
          <p:nvPr>
            <p:ph sz="quarter" idx="1"/>
          </p:nvPr>
        </p:nvSpPr>
        <p:spPr/>
        <p:txBody>
          <a:bodyPr>
            <a:normAutofit fontScale="92500" lnSpcReduction="20000"/>
          </a:bodyPr>
          <a:lstStyle/>
          <a:p>
            <a:r>
              <a:rPr lang="en-US" dirty="0"/>
              <a:t>In fact, however, the study of modern languages, accessible to us in all their facts, is far and away more important. My statement may strike some people as eccentric, but the natural scientist will understand me immediately. The study of paleontology presupposes the study of zoology, botany, etc., and not the reverse. As the name itself indicates, linguistics is the scientiﬁc investigation of language, or human speech, in all its diversity. Like other phenomena, linguistic phenomena give a ﬁrst impression of chaos, disorder, confusion. But the human mind has an innate ability to shed light upon seeming chaos and to ﬁnd harmony, order, system, and causal relationships in it. Linguistics is the goal-directed activity of the human mind to ﬁnd order in the phenomena of language.</a:t>
            </a:r>
            <a:endParaRPr lang="el-GR" dirty="0"/>
          </a:p>
        </p:txBody>
      </p:sp>
    </p:spTree>
    <p:extLst>
      <p:ext uri="{BB962C8B-B14F-4D97-AF65-F5344CB8AC3E}">
        <p14:creationId xmlns:p14="http://schemas.microsoft.com/office/powerpoint/2010/main" val="35595411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5BC13C5-B6FE-4FB6-BA51-6764AFF35B41}"/>
              </a:ext>
            </a:extLst>
          </p:cNvPr>
          <p:cNvSpPr>
            <a:spLocks noGrp="1"/>
          </p:cNvSpPr>
          <p:nvPr>
            <p:ph type="title"/>
          </p:nvPr>
        </p:nvSpPr>
        <p:spPr/>
        <p:txBody>
          <a:bodyPr/>
          <a:lstStyle/>
          <a:p>
            <a:r>
              <a:rPr lang="en-US" dirty="0" err="1"/>
              <a:t>saussure</a:t>
            </a:r>
            <a:endParaRPr lang="el-GR" dirty="0"/>
          </a:p>
        </p:txBody>
      </p:sp>
      <p:sp>
        <p:nvSpPr>
          <p:cNvPr id="3" name="Θέση περιεχομένου 2">
            <a:extLst>
              <a:ext uri="{FF2B5EF4-FFF2-40B4-BE49-F238E27FC236}">
                <a16:creationId xmlns:a16="http://schemas.microsoft.com/office/drawing/2014/main" xmlns="" id="{844DBFE3-F40F-4E02-A420-E3BB1DB1BBF1}"/>
              </a:ext>
            </a:extLst>
          </p:cNvPr>
          <p:cNvSpPr>
            <a:spLocks noGrp="1"/>
          </p:cNvSpPr>
          <p:nvPr>
            <p:ph sz="quarter" idx="1"/>
          </p:nvPr>
        </p:nvSpPr>
        <p:spPr/>
        <p:txBody>
          <a:bodyPr/>
          <a:lstStyle/>
          <a:p>
            <a:r>
              <a:rPr lang="en-US" dirty="0"/>
              <a:t>“No doubt, language itself emerges from speech in a certain sense; we need the speech of thousands of individuals in order to establish the agreement from which language will emerge. Language is not the </a:t>
            </a:r>
            <a:r>
              <a:rPr lang="en-US"/>
              <a:t>initial phenomenon”</a:t>
            </a:r>
            <a:endParaRPr lang="el-GR" dirty="0"/>
          </a:p>
        </p:txBody>
      </p:sp>
    </p:spTree>
    <p:extLst>
      <p:ext uri="{BB962C8B-B14F-4D97-AF65-F5344CB8AC3E}">
        <p14:creationId xmlns:p14="http://schemas.microsoft.com/office/powerpoint/2010/main" val="2561962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Συγχρονεσ</a:t>
            </a:r>
            <a:r>
              <a:rPr lang="el-GR" dirty="0"/>
              <a:t> </a:t>
            </a:r>
            <a:r>
              <a:rPr lang="el-GR" dirty="0" err="1"/>
              <a:t>αντιληψεισ</a:t>
            </a:r>
            <a:endParaRPr lang="el-GR" dirty="0"/>
          </a:p>
        </p:txBody>
      </p:sp>
      <p:sp>
        <p:nvSpPr>
          <p:cNvPr id="3" name="Content Placeholder 2"/>
          <p:cNvSpPr>
            <a:spLocks noGrp="1"/>
          </p:cNvSpPr>
          <p:nvPr>
            <p:ph sz="quarter" idx="1"/>
          </p:nvPr>
        </p:nvSpPr>
        <p:spPr/>
        <p:txBody>
          <a:bodyPr/>
          <a:lstStyle/>
          <a:p>
            <a:r>
              <a:rPr lang="el-GR" dirty="0"/>
              <a:t>Λειτουργική / </a:t>
            </a:r>
            <a:r>
              <a:rPr lang="el-GR" dirty="0" err="1"/>
              <a:t>Κοινωνιογλωσσική</a:t>
            </a:r>
            <a:r>
              <a:rPr lang="el-GR" dirty="0"/>
              <a:t> «σχολή»: Γλώσσα σύνολο ποικιλιών / </a:t>
            </a:r>
            <a:r>
              <a:rPr lang="el-GR" dirty="0" err="1"/>
              <a:t>εκφωνημάτων</a:t>
            </a:r>
            <a:r>
              <a:rPr lang="el-GR" dirty="0"/>
              <a:t> &gt; Μεταβολή αποτελεί (όχι απαραίτητη) συνέπεια της γλωσσικής ποικιλίας που έχει κοινωνική βάση</a:t>
            </a:r>
          </a:p>
          <a:p>
            <a:r>
              <a:rPr lang="el-GR" dirty="0"/>
              <a:t>Γενετική σχολή: Η γλώσσα ως βιολογικό όργανο του εγκεφάλου &gt; Μεταβολή αποτελεί συνέπεια της ατελούς κατάκτησης του γραμματικού συστήματος από κάθε καινούρια γενιά ομιλητών</a:t>
            </a:r>
          </a:p>
        </p:txBody>
      </p:sp>
    </p:spTree>
    <p:extLst>
      <p:ext uri="{BB962C8B-B14F-4D97-AF65-F5344CB8AC3E}">
        <p14:creationId xmlns:p14="http://schemas.microsoft.com/office/powerpoint/2010/main" val="14018691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Ποιοσ</a:t>
            </a:r>
            <a:r>
              <a:rPr lang="el-GR" dirty="0"/>
              <a:t> </a:t>
            </a:r>
            <a:r>
              <a:rPr lang="el-GR" dirty="0" err="1"/>
              <a:t>αλλαζει</a:t>
            </a:r>
            <a:r>
              <a:rPr lang="el-GR" dirty="0"/>
              <a:t> την </a:t>
            </a:r>
            <a:r>
              <a:rPr lang="el-GR" dirty="0" err="1"/>
              <a:t>γλωσσα</a:t>
            </a:r>
            <a:r>
              <a:rPr lang="el-GR" dirty="0"/>
              <a:t>;</a:t>
            </a:r>
          </a:p>
        </p:txBody>
      </p:sp>
      <p:sp>
        <p:nvSpPr>
          <p:cNvPr id="3" name="Content Placeholder 2"/>
          <p:cNvSpPr>
            <a:spLocks noGrp="1"/>
          </p:cNvSpPr>
          <p:nvPr>
            <p:ph sz="quarter" idx="1"/>
          </p:nvPr>
        </p:nvSpPr>
        <p:spPr/>
        <p:txBody>
          <a:bodyPr>
            <a:normAutofit lnSpcReduction="10000"/>
          </a:bodyPr>
          <a:lstStyle/>
          <a:p>
            <a:r>
              <a:rPr lang="el-GR" dirty="0"/>
              <a:t>Οι ομιλητές</a:t>
            </a:r>
          </a:p>
          <a:p>
            <a:r>
              <a:rPr lang="el-GR" dirty="0"/>
              <a:t>Ποιοι ομιλητές;</a:t>
            </a:r>
          </a:p>
          <a:p>
            <a:r>
              <a:rPr lang="el-GR" dirty="0"/>
              <a:t>Γενετική σχολή: Τα μικρά παιδιά κατά την διάρκεια της κατάκτησης</a:t>
            </a:r>
          </a:p>
          <a:p>
            <a:r>
              <a:rPr lang="el-GR" dirty="0"/>
              <a:t>Λειτουργική σχολή: Παιδιά, νεαροί έφηβοι ή και μεγαλύτεροι</a:t>
            </a:r>
          </a:p>
          <a:p>
            <a:r>
              <a:rPr lang="el-GR" dirty="0"/>
              <a:t>Οι αλλαγές δεν είναι συνειδητές (βλ. και αντιλήψεις για μεταβολή ή και πιθανές συνέπειες). Τότε πώς αποτελούν το αποτέλεσμα των πράξεων των ομιλητών;</a:t>
            </a:r>
            <a:endParaRPr lang="en-US" dirty="0"/>
          </a:p>
          <a:p>
            <a:r>
              <a:rPr lang="en-US" dirty="0"/>
              <a:t>The invisible hand in language (R. Keller)</a:t>
            </a:r>
          </a:p>
          <a:p>
            <a:r>
              <a:rPr lang="el-GR" dirty="0"/>
              <a:t>Γλωσσικός προγραμματισμός</a:t>
            </a:r>
          </a:p>
        </p:txBody>
      </p:sp>
    </p:spTree>
    <p:extLst>
      <p:ext uri="{BB962C8B-B14F-4D97-AF65-F5344CB8AC3E}">
        <p14:creationId xmlns:p14="http://schemas.microsoft.com/office/powerpoint/2010/main" val="2975542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Αλλαζει</a:t>
            </a:r>
            <a:r>
              <a:rPr lang="el-GR" dirty="0"/>
              <a:t>;</a:t>
            </a:r>
          </a:p>
        </p:txBody>
      </p:sp>
      <p:sp>
        <p:nvSpPr>
          <p:cNvPr id="3" name="Content Placeholder 2"/>
          <p:cNvSpPr>
            <a:spLocks noGrp="1"/>
          </p:cNvSpPr>
          <p:nvPr>
            <p:ph sz="quarter" idx="1"/>
          </p:nvPr>
        </p:nvSpPr>
        <p:spPr/>
        <p:txBody>
          <a:bodyPr/>
          <a:lstStyle/>
          <a:p>
            <a:r>
              <a:rPr lang="el-GR" dirty="0">
                <a:latin typeface="Times New Roman"/>
              </a:rPr>
              <a:t>Υπερεκμετάλλευση των φυσικών πόρων του πλανήτη είναι το φαινόμενο κατά το οποίο οι ανανεώσιμοι ή μη φυσικοί πόροι του πλανήτη, εκμεταλλεύονται από τον άνθρωπο σε τέτοιο βαθμό, με αποτέλεσμα ή να έχουν εξαντληθεί ή να εξαντληθούν πολύ σύντομα</a:t>
            </a:r>
          </a:p>
          <a:p>
            <a:r>
              <a:rPr lang="el-GR" dirty="0"/>
              <a:t>Απαγορευτικό για τα λιμάνια του Λαυρίου - Ραφήνας - Πιθανά να ακυρωθούν δρομολόγια και από άλλα λιμάνια </a:t>
            </a:r>
          </a:p>
          <a:p>
            <a:r>
              <a:rPr lang="el-GR" dirty="0"/>
              <a:t>Τα σχόλια του διεθνή Τύπου για την έκδοση του 5ετούς ομολόγου</a:t>
            </a:r>
          </a:p>
        </p:txBody>
      </p:sp>
    </p:spTree>
    <p:extLst>
      <p:ext uri="{BB962C8B-B14F-4D97-AF65-F5344CB8AC3E}">
        <p14:creationId xmlns:p14="http://schemas.microsoft.com/office/powerpoint/2010/main" val="33394568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Δεδομενα</a:t>
            </a:r>
            <a:r>
              <a:rPr lang="el-GR" dirty="0"/>
              <a:t> </a:t>
            </a:r>
            <a:r>
              <a:rPr lang="el-GR" dirty="0" err="1"/>
              <a:t>γλωσσικησ</a:t>
            </a:r>
            <a:r>
              <a:rPr lang="el-GR" dirty="0"/>
              <a:t> </a:t>
            </a:r>
            <a:r>
              <a:rPr lang="el-GR" dirty="0" err="1"/>
              <a:t>μεταβολησ</a:t>
            </a:r>
            <a:endParaRPr lang="el-GR" dirty="0"/>
          </a:p>
        </p:txBody>
      </p:sp>
      <p:sp>
        <p:nvSpPr>
          <p:cNvPr id="3" name="Content Placeholder 2"/>
          <p:cNvSpPr>
            <a:spLocks noGrp="1"/>
          </p:cNvSpPr>
          <p:nvPr>
            <p:ph sz="quarter" idx="1"/>
          </p:nvPr>
        </p:nvSpPr>
        <p:spPr/>
        <p:txBody>
          <a:bodyPr>
            <a:normAutofit fontScale="85000" lnSpcReduction="10000"/>
          </a:bodyPr>
          <a:lstStyle/>
          <a:p>
            <a:r>
              <a:rPr lang="el-GR" dirty="0"/>
              <a:t>Α) Ιστορικά γλωσσικά δεδομένα (κυρίως γραπτά και δευτερευόντως για τους 2 τελευταίους αιώνες προφορικά)</a:t>
            </a:r>
          </a:p>
          <a:p>
            <a:r>
              <a:rPr lang="el-GR" dirty="0"/>
              <a:t>Β) Δεδομένα σε φαινομενικό χρόνο</a:t>
            </a:r>
          </a:p>
          <a:p>
            <a:r>
              <a:rPr lang="el-GR" dirty="0"/>
              <a:t>Γ) Ερμηνεία συγχρονικής ποικιλίας (</a:t>
            </a:r>
            <a:r>
              <a:rPr lang="el-GR" dirty="0" err="1"/>
              <a:t>ενδο</a:t>
            </a:r>
            <a:r>
              <a:rPr lang="el-GR" dirty="0"/>
              <a:t>- ή δια-γλωσσικά)</a:t>
            </a:r>
          </a:p>
          <a:p>
            <a:r>
              <a:rPr lang="el-GR" dirty="0"/>
              <a:t>Δ) Συγκριτική μέθοδος</a:t>
            </a:r>
          </a:p>
          <a:p>
            <a:endParaRPr lang="el-GR" dirty="0"/>
          </a:p>
          <a:p>
            <a:r>
              <a:rPr lang="en-US" dirty="0"/>
              <a:t>“Linguistic history is basically the darkest of the dark arts, the only means to conjure up the ghosts of vanished centuries. With linguistic history we reach furthest back into the mystery: humankind.” (Cola Minis, 1952) </a:t>
            </a:r>
            <a:endParaRPr lang="el-GR" dirty="0"/>
          </a:p>
          <a:p>
            <a:pPr lvl="0"/>
            <a:endParaRPr lang="en-US" dirty="0"/>
          </a:p>
          <a:p>
            <a:pPr lvl="0"/>
            <a:r>
              <a:rPr lang="en-US" dirty="0" err="1"/>
              <a:t>Labov</a:t>
            </a:r>
            <a:r>
              <a:rPr lang="en-US" dirty="0"/>
              <a:t>: “Historical linguistics can then be thought of as the art of making the best use of bad data”.</a:t>
            </a:r>
            <a:endParaRPr lang="el-GR" dirty="0"/>
          </a:p>
          <a:p>
            <a:endParaRPr lang="el-GR" dirty="0"/>
          </a:p>
        </p:txBody>
      </p:sp>
    </p:spTree>
    <p:extLst>
      <p:ext uri="{BB962C8B-B14F-4D97-AF65-F5344CB8AC3E}">
        <p14:creationId xmlns:p14="http://schemas.microsoft.com/office/powerpoint/2010/main" val="2026900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dirty="0"/>
              <a:t>Lord’s Prayer</a:t>
            </a:r>
            <a:endParaRPr lang="el-GR" dirty="0"/>
          </a:p>
        </p:txBody>
      </p:sp>
      <p:sp>
        <p:nvSpPr>
          <p:cNvPr id="5" name="4 - Θέση περιεχομένου"/>
          <p:cNvSpPr>
            <a:spLocks noGrp="1"/>
          </p:cNvSpPr>
          <p:nvPr>
            <p:ph sz="quarter" idx="2"/>
          </p:nvPr>
        </p:nvSpPr>
        <p:spPr/>
        <p:txBody>
          <a:bodyPr>
            <a:normAutofit fontScale="62500" lnSpcReduction="20000"/>
          </a:bodyPr>
          <a:lstStyle/>
          <a:p>
            <a:r>
              <a:rPr lang="en-US" dirty="0"/>
              <a:t>[....]g </a:t>
            </a:r>
            <a:r>
              <a:rPr lang="en-US" dirty="0" err="1"/>
              <a:t>fæder</a:t>
            </a:r>
            <a:r>
              <a:rPr lang="en-US" dirty="0"/>
              <a:t>, </a:t>
            </a:r>
            <a:r>
              <a:rPr lang="en-US" dirty="0" err="1"/>
              <a:t>þu</a:t>
            </a:r>
            <a:r>
              <a:rPr lang="en-US" dirty="0"/>
              <a:t> </a:t>
            </a:r>
            <a:r>
              <a:rPr lang="en-US" dirty="0" err="1"/>
              <a:t>þe</a:t>
            </a:r>
            <a:r>
              <a:rPr lang="en-US" dirty="0"/>
              <a:t> on </a:t>
            </a:r>
            <a:r>
              <a:rPr lang="en-US" dirty="0" err="1"/>
              <a:t>heofonum</a:t>
            </a:r>
            <a:r>
              <a:rPr lang="en-US" dirty="0"/>
              <a:t> </a:t>
            </a:r>
            <a:r>
              <a:rPr lang="en-US" dirty="0" err="1"/>
              <a:t>eardast</a:t>
            </a:r>
            <a:r>
              <a:rPr lang="en-US" dirty="0"/>
              <a:t>,</a:t>
            </a:r>
            <a:br>
              <a:rPr lang="en-US" dirty="0"/>
            </a:br>
            <a:r>
              <a:rPr lang="en-US" dirty="0" err="1"/>
              <a:t>geweorðad</a:t>
            </a:r>
            <a:r>
              <a:rPr lang="en-US" dirty="0"/>
              <a:t> </a:t>
            </a:r>
            <a:r>
              <a:rPr lang="en-US" dirty="0" err="1"/>
              <a:t>wuldres</a:t>
            </a:r>
            <a:r>
              <a:rPr lang="en-US" dirty="0"/>
              <a:t> </a:t>
            </a:r>
            <a:r>
              <a:rPr lang="en-US" dirty="0" err="1"/>
              <a:t>dreame</a:t>
            </a:r>
            <a:r>
              <a:rPr lang="en-US" dirty="0"/>
              <a:t>. </a:t>
            </a:r>
            <a:r>
              <a:rPr lang="en-US" dirty="0" err="1"/>
              <a:t>Sy</a:t>
            </a:r>
            <a:r>
              <a:rPr lang="en-US" dirty="0"/>
              <a:t> </a:t>
            </a:r>
            <a:r>
              <a:rPr lang="en-US" dirty="0" err="1"/>
              <a:t>þinum</a:t>
            </a:r>
            <a:r>
              <a:rPr lang="en-US" dirty="0"/>
              <a:t> </a:t>
            </a:r>
            <a:r>
              <a:rPr lang="en-US" dirty="0" err="1"/>
              <a:t>weorcum</a:t>
            </a:r>
            <a:r>
              <a:rPr lang="en-US" dirty="0"/>
              <a:t> </a:t>
            </a:r>
            <a:r>
              <a:rPr lang="en-US" dirty="0" err="1"/>
              <a:t>halgad</a:t>
            </a:r>
            <a:r>
              <a:rPr lang="en-US" dirty="0"/>
              <a:t/>
            </a:r>
            <a:br>
              <a:rPr lang="en-US" dirty="0"/>
            </a:br>
            <a:r>
              <a:rPr lang="en-US" dirty="0" err="1"/>
              <a:t>noma</a:t>
            </a:r>
            <a:r>
              <a:rPr lang="en-US" dirty="0"/>
              <a:t> </a:t>
            </a:r>
            <a:r>
              <a:rPr lang="en-US" dirty="0" err="1"/>
              <a:t>niþþa</a:t>
            </a:r>
            <a:r>
              <a:rPr lang="en-US" dirty="0"/>
              <a:t> </a:t>
            </a:r>
            <a:r>
              <a:rPr lang="en-US" dirty="0" err="1"/>
              <a:t>bearnum</a:t>
            </a:r>
            <a:r>
              <a:rPr lang="en-US" dirty="0"/>
              <a:t>; </a:t>
            </a:r>
            <a:r>
              <a:rPr lang="en-US" dirty="0" err="1"/>
              <a:t>þu</a:t>
            </a:r>
            <a:r>
              <a:rPr lang="en-US" dirty="0"/>
              <a:t> </a:t>
            </a:r>
            <a:r>
              <a:rPr lang="en-US" dirty="0" err="1"/>
              <a:t>eart</a:t>
            </a:r>
            <a:r>
              <a:rPr lang="en-US" dirty="0"/>
              <a:t> </a:t>
            </a:r>
            <a:r>
              <a:rPr lang="en-US" dirty="0" err="1"/>
              <a:t>nergend</a:t>
            </a:r>
            <a:r>
              <a:rPr lang="en-US" dirty="0"/>
              <a:t> </a:t>
            </a:r>
            <a:r>
              <a:rPr lang="en-US" dirty="0" err="1"/>
              <a:t>wera</a:t>
            </a:r>
            <a:r>
              <a:rPr lang="en-US" dirty="0"/>
              <a:t>.</a:t>
            </a:r>
            <a:br>
              <a:rPr lang="en-US" dirty="0"/>
            </a:br>
            <a:r>
              <a:rPr lang="en-US" dirty="0" err="1"/>
              <a:t>Cyme</a:t>
            </a:r>
            <a:r>
              <a:rPr lang="en-US" dirty="0"/>
              <a:t> </a:t>
            </a:r>
            <a:r>
              <a:rPr lang="en-US" dirty="0" err="1"/>
              <a:t>þin</a:t>
            </a:r>
            <a:r>
              <a:rPr lang="en-US" dirty="0"/>
              <a:t> rice wide, </a:t>
            </a:r>
            <a:r>
              <a:rPr lang="en-US" dirty="0" err="1"/>
              <a:t>ond</a:t>
            </a:r>
            <a:r>
              <a:rPr lang="en-US" dirty="0"/>
              <a:t> </a:t>
            </a:r>
            <a:r>
              <a:rPr lang="en-US" dirty="0" err="1"/>
              <a:t>þin</a:t>
            </a:r>
            <a:r>
              <a:rPr lang="en-US" dirty="0"/>
              <a:t> </a:t>
            </a:r>
            <a:r>
              <a:rPr lang="en-US" dirty="0" err="1"/>
              <a:t>rædfæst</a:t>
            </a:r>
            <a:r>
              <a:rPr lang="en-US" dirty="0"/>
              <a:t> </a:t>
            </a:r>
            <a:r>
              <a:rPr lang="en-US" dirty="0" err="1"/>
              <a:t>willa</a:t>
            </a:r>
            <a:r>
              <a:rPr lang="en-US" dirty="0"/>
              <a:t/>
            </a:r>
            <a:br>
              <a:rPr lang="en-US" dirty="0"/>
            </a:br>
            <a:r>
              <a:rPr lang="en-US" dirty="0" err="1"/>
              <a:t>aræred</a:t>
            </a:r>
            <a:r>
              <a:rPr lang="en-US" dirty="0"/>
              <a:t> under </a:t>
            </a:r>
            <a:r>
              <a:rPr lang="en-US" dirty="0" err="1"/>
              <a:t>rodores</a:t>
            </a:r>
            <a:r>
              <a:rPr lang="en-US" dirty="0"/>
              <a:t> </a:t>
            </a:r>
            <a:r>
              <a:rPr lang="en-US" dirty="0" err="1"/>
              <a:t>hrofe</a:t>
            </a:r>
            <a:r>
              <a:rPr lang="en-US" dirty="0"/>
              <a:t>, </a:t>
            </a:r>
            <a:r>
              <a:rPr lang="en-US" dirty="0" err="1"/>
              <a:t>eac</a:t>
            </a:r>
            <a:r>
              <a:rPr lang="en-US" dirty="0"/>
              <a:t> </a:t>
            </a:r>
            <a:r>
              <a:rPr lang="en-US" dirty="0" err="1"/>
              <a:t>þon</a:t>
            </a:r>
            <a:r>
              <a:rPr lang="en-US" dirty="0"/>
              <a:t> on </a:t>
            </a:r>
            <a:r>
              <a:rPr lang="en-US" dirty="0" err="1"/>
              <a:t>rumre</a:t>
            </a:r>
            <a:r>
              <a:rPr lang="en-US" dirty="0"/>
              <a:t> </a:t>
            </a:r>
            <a:r>
              <a:rPr lang="en-US" dirty="0" err="1"/>
              <a:t>foldan</a:t>
            </a:r>
            <a:r>
              <a:rPr lang="en-US" dirty="0"/>
              <a:t>.</a:t>
            </a:r>
            <a:br>
              <a:rPr lang="en-US" dirty="0"/>
            </a:br>
            <a:r>
              <a:rPr lang="en-US" dirty="0" err="1"/>
              <a:t>Syle</a:t>
            </a:r>
            <a:r>
              <a:rPr lang="en-US" dirty="0"/>
              <a:t> us to </a:t>
            </a:r>
            <a:r>
              <a:rPr lang="en-US" dirty="0" err="1"/>
              <a:t>dæge</a:t>
            </a:r>
            <a:r>
              <a:rPr lang="en-US" dirty="0"/>
              <a:t> </a:t>
            </a:r>
            <a:r>
              <a:rPr lang="en-US" dirty="0" err="1"/>
              <a:t>domfæstne</a:t>
            </a:r>
            <a:r>
              <a:rPr lang="en-US" dirty="0"/>
              <a:t> </a:t>
            </a:r>
            <a:r>
              <a:rPr lang="en-US" dirty="0" err="1"/>
              <a:t>blæd</a:t>
            </a:r>
            <a:r>
              <a:rPr lang="en-US" dirty="0"/>
              <a:t>,</a:t>
            </a:r>
            <a:br>
              <a:rPr lang="en-US" dirty="0"/>
            </a:br>
            <a:r>
              <a:rPr lang="en-US" dirty="0" err="1"/>
              <a:t>hlaf</a:t>
            </a:r>
            <a:r>
              <a:rPr lang="en-US" dirty="0"/>
              <a:t> </a:t>
            </a:r>
            <a:r>
              <a:rPr lang="en-US" dirty="0" err="1"/>
              <a:t>userne</a:t>
            </a:r>
            <a:r>
              <a:rPr lang="en-US" dirty="0"/>
              <a:t>, </a:t>
            </a:r>
            <a:r>
              <a:rPr lang="en-US" dirty="0" err="1"/>
              <a:t>helpend</a:t>
            </a:r>
            <a:r>
              <a:rPr lang="en-US" dirty="0"/>
              <a:t> </a:t>
            </a:r>
            <a:r>
              <a:rPr lang="en-US" dirty="0" err="1"/>
              <a:t>wera</a:t>
            </a:r>
            <a:r>
              <a:rPr lang="en-US" dirty="0"/>
              <a:t>,</a:t>
            </a:r>
            <a:br>
              <a:rPr lang="en-US" dirty="0"/>
            </a:br>
            <a:r>
              <a:rPr lang="en-US" dirty="0"/>
              <a:t>8 </a:t>
            </a:r>
            <a:r>
              <a:rPr lang="en-US" dirty="0" err="1"/>
              <a:t>þone</a:t>
            </a:r>
            <a:r>
              <a:rPr lang="en-US" dirty="0"/>
              <a:t> </a:t>
            </a:r>
            <a:r>
              <a:rPr lang="en-US" dirty="0" err="1"/>
              <a:t>singalan</a:t>
            </a:r>
            <a:r>
              <a:rPr lang="en-US" dirty="0"/>
              <a:t>, </a:t>
            </a:r>
            <a:r>
              <a:rPr lang="en-US" dirty="0" err="1"/>
              <a:t>soðfæst</a:t>
            </a:r>
            <a:r>
              <a:rPr lang="en-US" dirty="0"/>
              <a:t> </a:t>
            </a:r>
            <a:r>
              <a:rPr lang="en-US" dirty="0" err="1"/>
              <a:t>meotod</a:t>
            </a:r>
            <a:r>
              <a:rPr lang="en-US" dirty="0"/>
              <a:t>.</a:t>
            </a:r>
            <a:br>
              <a:rPr lang="en-US" dirty="0"/>
            </a:br>
            <a:r>
              <a:rPr lang="en-US" dirty="0"/>
              <a:t>Ne </a:t>
            </a:r>
            <a:r>
              <a:rPr lang="en-US" dirty="0" err="1"/>
              <a:t>læt</a:t>
            </a:r>
            <a:r>
              <a:rPr lang="en-US" dirty="0"/>
              <a:t> </a:t>
            </a:r>
            <a:r>
              <a:rPr lang="en-US" dirty="0" err="1"/>
              <a:t>usic</a:t>
            </a:r>
            <a:r>
              <a:rPr lang="en-US" dirty="0"/>
              <a:t> </a:t>
            </a:r>
            <a:r>
              <a:rPr lang="en-US" dirty="0" err="1"/>
              <a:t>costunga</a:t>
            </a:r>
            <a:r>
              <a:rPr lang="en-US" dirty="0"/>
              <a:t> </a:t>
            </a:r>
            <a:r>
              <a:rPr lang="en-US" dirty="0" err="1"/>
              <a:t>cnyssan</a:t>
            </a:r>
            <a:r>
              <a:rPr lang="en-US" dirty="0"/>
              <a:t> to </a:t>
            </a:r>
            <a:r>
              <a:rPr lang="en-US" dirty="0" err="1"/>
              <a:t>swiðe</a:t>
            </a:r>
            <a:r>
              <a:rPr lang="en-US" dirty="0"/>
              <a:t>,</a:t>
            </a:r>
            <a:br>
              <a:rPr lang="en-US" dirty="0"/>
            </a:br>
            <a:r>
              <a:rPr lang="en-US" dirty="0"/>
              <a:t>ac </a:t>
            </a:r>
            <a:r>
              <a:rPr lang="en-US" dirty="0" err="1"/>
              <a:t>þu</a:t>
            </a:r>
            <a:r>
              <a:rPr lang="en-US" dirty="0"/>
              <a:t> us </a:t>
            </a:r>
            <a:r>
              <a:rPr lang="en-US" dirty="0" err="1"/>
              <a:t>freodom</a:t>
            </a:r>
            <a:r>
              <a:rPr lang="en-US" dirty="0"/>
              <a:t> </a:t>
            </a:r>
            <a:r>
              <a:rPr lang="en-US" dirty="0" err="1"/>
              <a:t>gief</a:t>
            </a:r>
            <a:r>
              <a:rPr lang="en-US" dirty="0"/>
              <a:t>, </a:t>
            </a:r>
            <a:r>
              <a:rPr lang="en-US" dirty="0" err="1"/>
              <a:t>folca</a:t>
            </a:r>
            <a:r>
              <a:rPr lang="en-US" dirty="0"/>
              <a:t> </a:t>
            </a:r>
            <a:r>
              <a:rPr lang="en-US" dirty="0" err="1"/>
              <a:t>waldend</a:t>
            </a:r>
            <a:r>
              <a:rPr lang="en-US" dirty="0"/>
              <a:t>,</a:t>
            </a:r>
            <a:br>
              <a:rPr lang="en-US" dirty="0"/>
            </a:br>
            <a:r>
              <a:rPr lang="en-US" dirty="0"/>
              <a:t>from </a:t>
            </a:r>
            <a:r>
              <a:rPr lang="en-US" dirty="0" err="1"/>
              <a:t>yfla</a:t>
            </a:r>
            <a:r>
              <a:rPr lang="en-US" dirty="0"/>
              <a:t> </a:t>
            </a:r>
            <a:r>
              <a:rPr lang="en-US" dirty="0" err="1"/>
              <a:t>gewham</a:t>
            </a:r>
            <a:r>
              <a:rPr lang="en-US" dirty="0"/>
              <a:t>, a to </a:t>
            </a:r>
            <a:r>
              <a:rPr lang="en-US" dirty="0" err="1"/>
              <a:t>widan</a:t>
            </a:r>
            <a:r>
              <a:rPr lang="en-US" dirty="0"/>
              <a:t> </a:t>
            </a:r>
            <a:r>
              <a:rPr lang="en-US" dirty="0" err="1"/>
              <a:t>feore</a:t>
            </a:r>
            <a:r>
              <a:rPr lang="en-US" dirty="0"/>
              <a:t>.</a:t>
            </a:r>
            <a:br>
              <a:rPr lang="en-US" dirty="0"/>
            </a:br>
            <a:r>
              <a:rPr lang="en-US" dirty="0"/>
              <a:t>(The Exeter Book, ed. </a:t>
            </a:r>
            <a:r>
              <a:rPr lang="en-US" dirty="0" err="1"/>
              <a:t>Krapp</a:t>
            </a:r>
            <a:r>
              <a:rPr lang="en-US" dirty="0"/>
              <a:t> and </a:t>
            </a:r>
            <a:r>
              <a:rPr lang="en-US" dirty="0" err="1"/>
              <a:t>Dobbie</a:t>
            </a:r>
            <a:r>
              <a:rPr lang="en-US" dirty="0"/>
              <a:t> 1936)</a:t>
            </a:r>
            <a:endParaRPr lang="el-GR" dirty="0"/>
          </a:p>
        </p:txBody>
      </p:sp>
      <p:sp>
        <p:nvSpPr>
          <p:cNvPr id="6" name="5 - Θέση περιεχομένου"/>
          <p:cNvSpPr>
            <a:spLocks noGrp="1"/>
          </p:cNvSpPr>
          <p:nvPr>
            <p:ph sz="quarter" idx="4"/>
          </p:nvPr>
        </p:nvSpPr>
        <p:spPr/>
        <p:txBody>
          <a:bodyPr>
            <a:normAutofit fontScale="85000" lnSpcReduction="20000"/>
          </a:bodyPr>
          <a:lstStyle/>
          <a:p>
            <a:r>
              <a:rPr lang="en-US" dirty="0"/>
              <a:t>Our Father, who art in heaven, Hallowed be thy Name. Thy kingdom come. Thy will be done, On earth as it is in heaven. Give us this day our daily bread. And forgive us our trespasses, As we forgive those who trespass against us. And lead us not into temptation, But deliver us from evil. For </a:t>
            </a:r>
            <a:r>
              <a:rPr lang="en-US" dirty="0" err="1"/>
              <a:t>thine</a:t>
            </a:r>
            <a:r>
              <a:rPr lang="en-US" dirty="0"/>
              <a:t> is the kingdom, and the power, and the glory, for ever and ever. Amen.</a:t>
            </a:r>
            <a:endParaRPr lang="el-GR" dirty="0"/>
          </a:p>
        </p:txBody>
      </p:sp>
      <p:sp>
        <p:nvSpPr>
          <p:cNvPr id="3" name="2 - Θέση κειμένου"/>
          <p:cNvSpPr>
            <a:spLocks noGrp="1"/>
          </p:cNvSpPr>
          <p:nvPr>
            <p:ph type="body" sz="quarter" idx="1"/>
          </p:nvPr>
        </p:nvSpPr>
        <p:spPr/>
        <p:txBody>
          <a:bodyPr/>
          <a:lstStyle/>
          <a:p>
            <a:pPr algn="ctr"/>
            <a:r>
              <a:rPr lang="en-US" dirty="0"/>
              <a:t>Old English</a:t>
            </a:r>
            <a:endParaRPr lang="el-GR" dirty="0"/>
          </a:p>
        </p:txBody>
      </p:sp>
      <p:sp>
        <p:nvSpPr>
          <p:cNvPr id="4" name="3 - Θέση κειμένου"/>
          <p:cNvSpPr>
            <a:spLocks noGrp="1"/>
          </p:cNvSpPr>
          <p:nvPr>
            <p:ph type="body" sz="quarter" idx="3"/>
          </p:nvPr>
        </p:nvSpPr>
        <p:spPr/>
        <p:txBody>
          <a:bodyPr/>
          <a:lstStyle/>
          <a:p>
            <a:pPr algn="ctr"/>
            <a:r>
              <a:rPr lang="en-US" dirty="0"/>
              <a:t>Modern English</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Κειμενα απο την ιστορια τησ Ελληνικήσ Ι: Μακρυγιαννησ</a:t>
            </a:r>
          </a:p>
        </p:txBody>
      </p:sp>
      <p:sp>
        <p:nvSpPr>
          <p:cNvPr id="3" name="2 - Θέση περιεχομένου"/>
          <p:cNvSpPr>
            <a:spLocks noGrp="1"/>
          </p:cNvSpPr>
          <p:nvPr>
            <p:ph sz="quarter" idx="1"/>
          </p:nvPr>
        </p:nvSpPr>
        <p:spPr/>
        <p:txBody>
          <a:bodyPr>
            <a:normAutofit fontScale="85000" lnSpcReduction="20000"/>
          </a:bodyPr>
          <a:lstStyle/>
          <a:p>
            <a:r>
              <a:rPr lang="el-GR" dirty="0" err="1"/>
              <a:t>Ἐκεῖ</a:t>
            </a:r>
            <a:r>
              <a:rPr lang="el-GR" dirty="0"/>
              <a:t> </a:t>
            </a:r>
            <a:r>
              <a:rPr lang="el-GR" dirty="0" err="1"/>
              <a:t>ὁποῦ</a:t>
            </a:r>
            <a:r>
              <a:rPr lang="el-GR" dirty="0"/>
              <a:t> τρώγαμε </a:t>
            </a:r>
            <a:r>
              <a:rPr lang="el-GR" dirty="0" err="1"/>
              <a:t>ὅλοι</a:t>
            </a:r>
            <a:r>
              <a:rPr lang="el-GR" dirty="0"/>
              <a:t> ψωμί, </a:t>
            </a:r>
            <a:r>
              <a:rPr lang="el-GR" dirty="0" err="1"/>
              <a:t>οἱ</a:t>
            </a:r>
            <a:r>
              <a:rPr lang="el-GR" dirty="0"/>
              <a:t> </a:t>
            </a:r>
            <a:r>
              <a:rPr lang="el-GR" dirty="0" err="1"/>
              <a:t>Τοῦρκοι</a:t>
            </a:r>
            <a:r>
              <a:rPr lang="el-GR" dirty="0"/>
              <a:t> </a:t>
            </a:r>
            <a:r>
              <a:rPr lang="el-GR" dirty="0" err="1"/>
              <a:t>ἀπόξω</a:t>
            </a:r>
            <a:r>
              <a:rPr lang="el-GR" dirty="0"/>
              <a:t>, </a:t>
            </a:r>
            <a:r>
              <a:rPr lang="el-GR" dirty="0" err="1"/>
              <a:t>τὴν</a:t>
            </a:r>
            <a:r>
              <a:rPr lang="el-GR" dirty="0"/>
              <a:t> νύχτα, </a:t>
            </a:r>
            <a:r>
              <a:rPr lang="el-GR" dirty="0" err="1"/>
              <a:t>μᾶς</a:t>
            </a:r>
            <a:r>
              <a:rPr lang="el-GR" dirty="0"/>
              <a:t> </a:t>
            </a:r>
            <a:r>
              <a:rPr lang="el-GR" dirty="0" err="1"/>
              <a:t>βρίζαν</a:t>
            </a:r>
            <a:r>
              <a:rPr lang="el-GR" dirty="0"/>
              <a:t>· </a:t>
            </a:r>
            <a:r>
              <a:rPr lang="el-GR" dirty="0" err="1"/>
              <a:t>εἶχα</a:t>
            </a:r>
            <a:r>
              <a:rPr lang="el-GR" dirty="0"/>
              <a:t> </a:t>
            </a:r>
            <a:r>
              <a:rPr lang="el-GR" dirty="0" err="1"/>
              <a:t>τὴν</a:t>
            </a:r>
            <a:r>
              <a:rPr lang="el-GR" dirty="0"/>
              <a:t> μάγκα μου, </a:t>
            </a:r>
            <a:r>
              <a:rPr lang="el-GR" dirty="0" err="1"/>
              <a:t>ὁποῦ</a:t>
            </a:r>
            <a:r>
              <a:rPr lang="el-GR" dirty="0"/>
              <a:t> </a:t>
            </a:r>
            <a:r>
              <a:rPr lang="el-GR" dirty="0" err="1"/>
              <a:t>τρώγαμεν</a:t>
            </a:r>
            <a:r>
              <a:rPr lang="el-GR" dirty="0"/>
              <a:t> </a:t>
            </a:r>
            <a:r>
              <a:rPr lang="el-GR" dirty="0" err="1"/>
              <a:t>ὅλοι</a:t>
            </a:r>
            <a:r>
              <a:rPr lang="el-GR" dirty="0"/>
              <a:t> </a:t>
            </a:r>
            <a:r>
              <a:rPr lang="el-GR" dirty="0" err="1"/>
              <a:t>μαζὶ</a:t>
            </a:r>
            <a:r>
              <a:rPr lang="el-GR" dirty="0"/>
              <a:t> </a:t>
            </a:r>
            <a:r>
              <a:rPr lang="el-GR" dirty="0" err="1"/>
              <a:t>μὲ</a:t>
            </a:r>
            <a:r>
              <a:rPr lang="el-GR" dirty="0"/>
              <a:t> </a:t>
            </a:r>
            <a:r>
              <a:rPr lang="el-GR" dirty="0" err="1"/>
              <a:t>τοὺς</a:t>
            </a:r>
            <a:r>
              <a:rPr lang="el-GR" dirty="0"/>
              <a:t> </a:t>
            </a:r>
            <a:r>
              <a:rPr lang="el-GR" dirty="0" err="1"/>
              <a:t>μουσαφιραίγους</a:t>
            </a:r>
            <a:r>
              <a:rPr lang="el-GR" dirty="0"/>
              <a:t>· </a:t>
            </a:r>
            <a:r>
              <a:rPr lang="el-GR" dirty="0" err="1"/>
              <a:t>τοὺς</a:t>
            </a:r>
            <a:r>
              <a:rPr lang="el-GR" dirty="0"/>
              <a:t> λέγω: «</a:t>
            </a:r>
            <a:r>
              <a:rPr lang="el-GR" dirty="0" err="1"/>
              <a:t>Ἀδελφοί</a:t>
            </a:r>
            <a:r>
              <a:rPr lang="el-GR" dirty="0"/>
              <a:t>, </a:t>
            </a:r>
            <a:r>
              <a:rPr lang="el-GR" dirty="0" err="1"/>
              <a:t>ἐδῶ</a:t>
            </a:r>
            <a:r>
              <a:rPr lang="el-GR" dirty="0"/>
              <a:t> σας </a:t>
            </a:r>
            <a:r>
              <a:rPr lang="el-GR" dirty="0" err="1"/>
              <a:t>ἔχω</a:t>
            </a:r>
            <a:r>
              <a:rPr lang="el-GR" dirty="0"/>
              <a:t> </a:t>
            </a:r>
            <a:r>
              <a:rPr lang="el-GR" dirty="0" err="1"/>
              <a:t>ζαϊρέδες</a:t>
            </a:r>
            <a:r>
              <a:rPr lang="el-GR" dirty="0"/>
              <a:t> </a:t>
            </a:r>
            <a:r>
              <a:rPr lang="el-GR" dirty="0" err="1"/>
              <a:t>ὁποῦ</a:t>
            </a:r>
            <a:r>
              <a:rPr lang="el-GR" dirty="0"/>
              <a:t> </a:t>
            </a:r>
            <a:r>
              <a:rPr lang="el-GR" dirty="0" err="1"/>
              <a:t>τρῶτε</a:t>
            </a:r>
            <a:r>
              <a:rPr lang="el-GR" dirty="0"/>
              <a:t>, κρασί, </a:t>
            </a:r>
            <a:r>
              <a:rPr lang="el-GR" dirty="0" err="1"/>
              <a:t>ρακὶ</a:t>
            </a:r>
            <a:r>
              <a:rPr lang="el-GR" dirty="0"/>
              <a:t> </a:t>
            </a:r>
            <a:r>
              <a:rPr lang="el-GR" dirty="0" err="1"/>
              <a:t>κι᾿</a:t>
            </a:r>
            <a:r>
              <a:rPr lang="el-GR" dirty="0"/>
              <a:t> </a:t>
            </a:r>
            <a:r>
              <a:rPr lang="el-GR" dirty="0" err="1"/>
              <a:t>ὅλα</a:t>
            </a:r>
            <a:r>
              <a:rPr lang="el-GR" dirty="0"/>
              <a:t> σας </a:t>
            </a:r>
            <a:r>
              <a:rPr lang="el-GR" dirty="0" err="1"/>
              <a:t>τὰ</a:t>
            </a:r>
            <a:r>
              <a:rPr lang="el-GR" dirty="0"/>
              <a:t> συγύρια. </a:t>
            </a:r>
            <a:r>
              <a:rPr lang="el-GR" dirty="0" err="1"/>
              <a:t>Οἱ</a:t>
            </a:r>
            <a:r>
              <a:rPr lang="el-GR" dirty="0"/>
              <a:t> </a:t>
            </a:r>
            <a:r>
              <a:rPr lang="el-GR" dirty="0" err="1"/>
              <a:t>ἄλλοι</a:t>
            </a:r>
            <a:r>
              <a:rPr lang="el-GR" dirty="0"/>
              <a:t> </a:t>
            </a:r>
            <a:r>
              <a:rPr lang="el-GR" dirty="0" err="1"/>
              <a:t>τοῦ</a:t>
            </a:r>
            <a:r>
              <a:rPr lang="el-GR" dirty="0"/>
              <a:t> κάστρου </a:t>
            </a:r>
            <a:r>
              <a:rPr lang="el-GR" dirty="0" err="1"/>
              <a:t>τρῶνε</a:t>
            </a:r>
            <a:r>
              <a:rPr lang="el-GR" dirty="0"/>
              <a:t> </a:t>
            </a:r>
            <a:r>
              <a:rPr lang="el-GR" dirty="0" err="1"/>
              <a:t>ξερὸ</a:t>
            </a:r>
            <a:r>
              <a:rPr lang="el-GR" dirty="0"/>
              <a:t> ψωμί. </a:t>
            </a:r>
            <a:r>
              <a:rPr lang="el-GR" dirty="0" err="1"/>
              <a:t>Τὸ</a:t>
            </a:r>
            <a:r>
              <a:rPr lang="el-GR" dirty="0"/>
              <a:t> </a:t>
            </a:r>
            <a:r>
              <a:rPr lang="el-GR" dirty="0" err="1"/>
              <a:t>λοιπὸν</a:t>
            </a:r>
            <a:r>
              <a:rPr lang="el-GR" dirty="0"/>
              <a:t> </a:t>
            </a:r>
            <a:r>
              <a:rPr lang="el-GR" dirty="0" err="1"/>
              <a:t>ἐμεῖς</a:t>
            </a:r>
            <a:r>
              <a:rPr lang="el-GR" dirty="0"/>
              <a:t> </a:t>
            </a:r>
            <a:r>
              <a:rPr lang="el-GR" dirty="0" err="1"/>
              <a:t>νὰ</a:t>
            </a:r>
            <a:r>
              <a:rPr lang="el-GR" dirty="0"/>
              <a:t> </a:t>
            </a:r>
            <a:r>
              <a:rPr lang="el-GR" dirty="0" err="1"/>
              <a:t>τρῶμεν</a:t>
            </a:r>
            <a:r>
              <a:rPr lang="el-GR" dirty="0"/>
              <a:t>, </a:t>
            </a:r>
            <a:r>
              <a:rPr lang="el-GR" dirty="0" err="1"/>
              <a:t>καὶ</a:t>
            </a:r>
            <a:r>
              <a:rPr lang="el-GR" dirty="0"/>
              <a:t> </a:t>
            </a:r>
            <a:r>
              <a:rPr lang="el-GR" dirty="0" err="1"/>
              <a:t>οἱ</a:t>
            </a:r>
            <a:r>
              <a:rPr lang="el-GR" dirty="0"/>
              <a:t> </a:t>
            </a:r>
            <a:r>
              <a:rPr lang="el-GR" dirty="0" err="1"/>
              <a:t>Τοῦρκοι</a:t>
            </a:r>
            <a:r>
              <a:rPr lang="el-GR" dirty="0"/>
              <a:t> </a:t>
            </a:r>
            <a:r>
              <a:rPr lang="el-GR" dirty="0" err="1"/>
              <a:t>νὰ</a:t>
            </a:r>
            <a:r>
              <a:rPr lang="el-GR" dirty="0"/>
              <a:t> </a:t>
            </a:r>
            <a:r>
              <a:rPr lang="el-GR" dirty="0" err="1"/>
              <a:t>μᾶς</a:t>
            </a:r>
            <a:r>
              <a:rPr lang="el-GR" dirty="0"/>
              <a:t> </a:t>
            </a:r>
            <a:r>
              <a:rPr lang="el-GR" dirty="0" err="1"/>
              <a:t>διατιμοῦν</a:t>
            </a:r>
            <a:r>
              <a:rPr lang="el-GR" dirty="0"/>
              <a:t> </a:t>
            </a:r>
            <a:r>
              <a:rPr lang="el-GR" dirty="0" err="1"/>
              <a:t>δὲν</a:t>
            </a:r>
            <a:r>
              <a:rPr lang="el-GR" dirty="0"/>
              <a:t> βαστιέται. Θέλω κοφίνια τούρκικα </a:t>
            </a:r>
            <a:r>
              <a:rPr lang="el-GR" dirty="0" err="1"/>
              <a:t>ἀπὸ</a:t>
            </a:r>
            <a:r>
              <a:rPr lang="el-GR" dirty="0"/>
              <a:t> </a:t>
            </a:r>
            <a:r>
              <a:rPr lang="el-GR" dirty="0" err="1"/>
              <a:t>τὰ</a:t>
            </a:r>
            <a:r>
              <a:rPr lang="el-GR" dirty="0"/>
              <a:t> χαρακώματά τους!» </a:t>
            </a:r>
            <a:r>
              <a:rPr lang="el-GR" dirty="0" err="1"/>
              <a:t>Μοῦ</a:t>
            </a:r>
            <a:r>
              <a:rPr lang="el-GR" dirty="0"/>
              <a:t> λένε </a:t>
            </a:r>
            <a:r>
              <a:rPr lang="el-GR" dirty="0" err="1"/>
              <a:t>οἱ</a:t>
            </a:r>
            <a:r>
              <a:rPr lang="el-GR" dirty="0"/>
              <a:t> </a:t>
            </a:r>
            <a:r>
              <a:rPr lang="el-GR" dirty="0" err="1"/>
              <a:t>γενναῖοι</a:t>
            </a:r>
            <a:r>
              <a:rPr lang="el-GR" dirty="0"/>
              <a:t> </a:t>
            </a:r>
            <a:r>
              <a:rPr lang="el-GR" dirty="0" err="1"/>
              <a:t>ἄντρες</a:t>
            </a:r>
            <a:r>
              <a:rPr lang="el-GR" dirty="0"/>
              <a:t> – </a:t>
            </a:r>
            <a:r>
              <a:rPr lang="el-GR" dirty="0" err="1"/>
              <a:t>ἦταν</a:t>
            </a:r>
            <a:r>
              <a:rPr lang="el-GR" dirty="0"/>
              <a:t> </a:t>
            </a:r>
            <a:r>
              <a:rPr lang="el-GR" dirty="0" err="1"/>
              <a:t>ὅλο</a:t>
            </a:r>
            <a:r>
              <a:rPr lang="el-GR" dirty="0"/>
              <a:t> νοικοκυρόπουλα </a:t>
            </a:r>
            <a:r>
              <a:rPr lang="el-GR" dirty="0" err="1"/>
              <a:t>Ἀθηναῖγοι</a:t>
            </a:r>
            <a:r>
              <a:rPr lang="el-GR" dirty="0"/>
              <a:t> </a:t>
            </a:r>
            <a:r>
              <a:rPr lang="el-GR" dirty="0" err="1"/>
              <a:t>κι᾿</a:t>
            </a:r>
            <a:r>
              <a:rPr lang="el-GR" dirty="0"/>
              <a:t> </a:t>
            </a:r>
            <a:r>
              <a:rPr lang="el-GR" dirty="0" err="1"/>
              <a:t>ὀλίγοι</a:t>
            </a:r>
            <a:r>
              <a:rPr lang="el-GR" dirty="0"/>
              <a:t> </a:t>
            </a:r>
            <a:r>
              <a:rPr lang="el-GR" dirty="0" err="1"/>
              <a:t>Φηβαῖγοι</a:t>
            </a:r>
            <a:r>
              <a:rPr lang="el-GR" dirty="0"/>
              <a:t>, </a:t>
            </a:r>
            <a:r>
              <a:rPr lang="el-GR" dirty="0" err="1"/>
              <a:t>ὁποῦ</a:t>
            </a:r>
            <a:r>
              <a:rPr lang="el-GR" dirty="0"/>
              <a:t> </a:t>
            </a:r>
            <a:r>
              <a:rPr lang="el-GR" dirty="0" err="1"/>
              <a:t>τοὺς</a:t>
            </a:r>
            <a:r>
              <a:rPr lang="el-GR" dirty="0"/>
              <a:t> </a:t>
            </a:r>
            <a:r>
              <a:rPr lang="el-GR" dirty="0" err="1"/>
              <a:t>εἶχα</a:t>
            </a:r>
            <a:r>
              <a:rPr lang="el-GR" dirty="0"/>
              <a:t> πάντοτες μαζί μου. </a:t>
            </a:r>
            <a:r>
              <a:rPr lang="en-US" dirty="0"/>
              <a:t>..</a:t>
            </a:r>
            <a:r>
              <a:rPr lang="el-GR" dirty="0"/>
              <a:t>Σηκώθηκαν </a:t>
            </a:r>
            <a:r>
              <a:rPr lang="el-GR" dirty="0" err="1"/>
              <a:t>ὅλοι</a:t>
            </a:r>
            <a:r>
              <a:rPr lang="el-GR" dirty="0"/>
              <a:t> </a:t>
            </a:r>
            <a:r>
              <a:rPr lang="el-GR" dirty="0" err="1"/>
              <a:t>καὶ</a:t>
            </a:r>
            <a:r>
              <a:rPr lang="el-GR" dirty="0"/>
              <a:t> βγαίνουν </a:t>
            </a:r>
            <a:r>
              <a:rPr lang="el-GR" dirty="0" err="1"/>
              <a:t>ἀναντίον</a:t>
            </a:r>
            <a:r>
              <a:rPr lang="el-GR" dirty="0"/>
              <a:t> </a:t>
            </a:r>
            <a:r>
              <a:rPr lang="el-GR" dirty="0" err="1"/>
              <a:t>τῶν</a:t>
            </a:r>
            <a:r>
              <a:rPr lang="el-GR" dirty="0"/>
              <a:t> Τούρκων </a:t>
            </a:r>
            <a:r>
              <a:rPr lang="el-GR" dirty="0" err="1"/>
              <a:t>εἰς</a:t>
            </a:r>
            <a:r>
              <a:rPr lang="el-GR" dirty="0"/>
              <a:t> </a:t>
            </a:r>
            <a:r>
              <a:rPr lang="el-GR" dirty="0" err="1"/>
              <a:t>τὰ</a:t>
            </a:r>
            <a:r>
              <a:rPr lang="el-GR" dirty="0"/>
              <a:t> χαρακώματά τους </a:t>
            </a:r>
            <a:r>
              <a:rPr lang="el-GR" dirty="0" err="1"/>
              <a:t>καὶ</a:t>
            </a:r>
            <a:r>
              <a:rPr lang="el-GR" dirty="0"/>
              <a:t> </a:t>
            </a:r>
            <a:r>
              <a:rPr lang="el-GR" dirty="0" err="1"/>
              <a:t>τοὺς</a:t>
            </a:r>
            <a:r>
              <a:rPr lang="el-GR" dirty="0"/>
              <a:t> </a:t>
            </a:r>
            <a:r>
              <a:rPr lang="el-GR" dirty="0" err="1"/>
              <a:t>τζακίζουν</a:t>
            </a:r>
            <a:r>
              <a:rPr lang="el-GR" dirty="0"/>
              <a:t>: </a:t>
            </a:r>
            <a:r>
              <a:rPr lang="el-GR" dirty="0" err="1"/>
              <a:t>καὶ</a:t>
            </a:r>
            <a:r>
              <a:rPr lang="el-GR" dirty="0"/>
              <a:t> σκότωσαν πεντέξι Τούρκους, </a:t>
            </a:r>
            <a:r>
              <a:rPr lang="el-GR" dirty="0" err="1"/>
              <a:t>τοὺς</a:t>
            </a:r>
            <a:r>
              <a:rPr lang="el-GR" dirty="0"/>
              <a:t> </a:t>
            </a:r>
            <a:r>
              <a:rPr lang="el-GR" dirty="0" err="1"/>
              <a:t>πῆραν</a:t>
            </a:r>
            <a:r>
              <a:rPr lang="el-GR" dirty="0"/>
              <a:t> </a:t>
            </a:r>
            <a:r>
              <a:rPr lang="el-GR" dirty="0" err="1"/>
              <a:t>καὶ</a:t>
            </a:r>
            <a:r>
              <a:rPr lang="el-GR" dirty="0"/>
              <a:t> καμπόσα κοφίνια. </a:t>
            </a:r>
            <a:r>
              <a:rPr lang="el-GR" dirty="0" err="1"/>
              <a:t>Τοὺς</a:t>
            </a:r>
            <a:r>
              <a:rPr lang="el-GR" dirty="0"/>
              <a:t> πισωδρόμησαν </a:t>
            </a:r>
            <a:r>
              <a:rPr lang="el-GR" dirty="0" err="1"/>
              <a:t>οἱ</a:t>
            </a:r>
            <a:r>
              <a:rPr lang="el-GR" dirty="0"/>
              <a:t> </a:t>
            </a:r>
            <a:r>
              <a:rPr lang="el-GR" dirty="0" err="1"/>
              <a:t>Τοῦρκοι</a:t>
            </a:r>
            <a:r>
              <a:rPr lang="el-GR" dirty="0"/>
              <a:t>. Τότε </a:t>
            </a:r>
            <a:r>
              <a:rPr lang="el-GR" dirty="0" err="1"/>
              <a:t>δὲν</a:t>
            </a:r>
            <a:r>
              <a:rPr lang="el-GR" dirty="0"/>
              <a:t> </a:t>
            </a:r>
            <a:r>
              <a:rPr lang="el-GR" dirty="0" err="1"/>
              <a:t>ἦταν</a:t>
            </a:r>
            <a:r>
              <a:rPr lang="el-GR" dirty="0"/>
              <a:t> </a:t>
            </a:r>
            <a:r>
              <a:rPr lang="el-GR" dirty="0" err="1"/>
              <a:t>καλὸ</a:t>
            </a:r>
            <a:r>
              <a:rPr lang="el-GR" dirty="0"/>
              <a:t> </a:t>
            </a:r>
            <a:r>
              <a:rPr lang="el-GR" dirty="0" err="1"/>
              <a:t>αὐτό</a:t>
            </a:r>
            <a:r>
              <a:rPr lang="el-GR" dirty="0"/>
              <a:t>, </a:t>
            </a:r>
            <a:r>
              <a:rPr lang="el-GR" dirty="0" err="1"/>
              <a:t>ὅτ᾿</a:t>
            </a:r>
            <a:r>
              <a:rPr lang="el-GR" dirty="0"/>
              <a:t> </a:t>
            </a:r>
            <a:r>
              <a:rPr lang="el-GR" dirty="0" err="1"/>
              <a:t>εἶναι</a:t>
            </a:r>
            <a:r>
              <a:rPr lang="el-GR" dirty="0"/>
              <a:t> </a:t>
            </a:r>
            <a:r>
              <a:rPr lang="el-GR" dirty="0" err="1"/>
              <a:t>πρῶτο</a:t>
            </a:r>
            <a:r>
              <a:rPr lang="el-GR" dirty="0"/>
              <a:t> κίνημα </a:t>
            </a:r>
            <a:r>
              <a:rPr lang="el-GR" dirty="0" err="1"/>
              <a:t>κι᾿</a:t>
            </a:r>
            <a:r>
              <a:rPr lang="el-GR" dirty="0"/>
              <a:t> </a:t>
            </a:r>
            <a:r>
              <a:rPr lang="el-GR" dirty="0" err="1"/>
              <a:t>ὅποιος</a:t>
            </a:r>
            <a:r>
              <a:rPr lang="el-GR" dirty="0"/>
              <a:t> </a:t>
            </a:r>
            <a:r>
              <a:rPr lang="el-GR" dirty="0" err="1"/>
              <a:t>λάβη</a:t>
            </a:r>
            <a:r>
              <a:rPr lang="el-GR" dirty="0"/>
              <a:t> θάρρος, </a:t>
            </a:r>
            <a:r>
              <a:rPr lang="el-GR" dirty="0" err="1"/>
              <a:t>θὰ</a:t>
            </a:r>
            <a:r>
              <a:rPr lang="el-GR" dirty="0"/>
              <a:t> </a:t>
            </a:r>
            <a:r>
              <a:rPr lang="el-GR" dirty="0" err="1"/>
              <a:t>λάβη</a:t>
            </a:r>
            <a:r>
              <a:rPr lang="el-GR" dirty="0"/>
              <a:t> </a:t>
            </a:r>
            <a:r>
              <a:rPr lang="el-GR" dirty="0" err="1"/>
              <a:t>διὰ</a:t>
            </a:r>
            <a:r>
              <a:rPr lang="el-GR" dirty="0"/>
              <a:t> πάντα. </a:t>
            </a:r>
            <a:r>
              <a:rPr lang="el-GR" dirty="0" err="1"/>
              <a:t>Μοῦ</a:t>
            </a:r>
            <a:r>
              <a:rPr lang="el-GR" dirty="0"/>
              <a:t> λένε: «</a:t>
            </a:r>
            <a:r>
              <a:rPr lang="el-GR" dirty="0" err="1"/>
              <a:t>Ἔβγα</a:t>
            </a:r>
            <a:r>
              <a:rPr lang="el-GR" dirty="0"/>
              <a:t> </a:t>
            </a:r>
            <a:r>
              <a:rPr lang="el-GR" dirty="0" err="1"/>
              <a:t>κ᾿</a:t>
            </a:r>
            <a:r>
              <a:rPr lang="el-GR" dirty="0"/>
              <a:t> </a:t>
            </a:r>
            <a:r>
              <a:rPr lang="el-GR" dirty="0" err="1"/>
              <a:t>ἐσύ</a:t>
            </a:r>
            <a:r>
              <a:rPr lang="el-GR" dirty="0"/>
              <a:t>, </a:t>
            </a:r>
            <a:r>
              <a:rPr lang="el-GR" dirty="0" err="1"/>
              <a:t>καπετᾶνε</a:t>
            </a:r>
            <a:r>
              <a:rPr lang="el-GR" dirty="0"/>
              <a:t>». </a:t>
            </a:r>
            <a:r>
              <a:rPr lang="el-GR" dirty="0" err="1"/>
              <a:t>Ἐγὼ</a:t>
            </a:r>
            <a:r>
              <a:rPr lang="el-GR" dirty="0"/>
              <a:t> </a:t>
            </a:r>
            <a:r>
              <a:rPr lang="el-GR" dirty="0" err="1"/>
              <a:t>εἶμαι</a:t>
            </a:r>
            <a:r>
              <a:rPr lang="el-GR" dirty="0"/>
              <a:t> </a:t>
            </a:r>
            <a:r>
              <a:rPr lang="el-GR" dirty="0" err="1"/>
              <a:t>φιλόζωγος</a:t>
            </a:r>
            <a:r>
              <a:rPr lang="el-GR" dirty="0"/>
              <a:t>, </a:t>
            </a:r>
            <a:r>
              <a:rPr lang="el-GR" dirty="0" err="1"/>
              <a:t>ὅμως</a:t>
            </a:r>
            <a:r>
              <a:rPr lang="el-GR" dirty="0"/>
              <a:t> μου </a:t>
            </a:r>
            <a:r>
              <a:rPr lang="el-GR" dirty="0" err="1"/>
              <a:t>πειράζεταν</a:t>
            </a:r>
            <a:r>
              <a:rPr lang="el-GR" dirty="0"/>
              <a:t> </a:t>
            </a:r>
            <a:r>
              <a:rPr lang="el-GR" dirty="0" err="1"/>
              <a:t>καὶ</a:t>
            </a:r>
            <a:r>
              <a:rPr lang="el-GR" dirty="0"/>
              <a:t> ἡ φιλοτιμία, </a:t>
            </a:r>
            <a:r>
              <a:rPr lang="el-GR" dirty="0" err="1"/>
              <a:t>ὅτι</a:t>
            </a:r>
            <a:r>
              <a:rPr lang="el-GR" dirty="0"/>
              <a:t> </a:t>
            </a:r>
            <a:r>
              <a:rPr lang="el-GR" dirty="0" err="1"/>
              <a:t>ἐγὼ</a:t>
            </a:r>
            <a:r>
              <a:rPr lang="el-GR" dirty="0"/>
              <a:t> </a:t>
            </a:r>
            <a:r>
              <a:rPr lang="el-GR" dirty="0" err="1"/>
              <a:t>ἤμουν</a:t>
            </a:r>
            <a:r>
              <a:rPr lang="el-GR" dirty="0"/>
              <a:t> ὁ </a:t>
            </a:r>
            <a:r>
              <a:rPr lang="el-GR" dirty="0" err="1"/>
              <a:t>αἴτιος</a:t>
            </a:r>
            <a:r>
              <a:rPr lang="el-GR" dirty="0"/>
              <a:t> </a:t>
            </a:r>
            <a:r>
              <a:rPr lang="el-GR" dirty="0" err="1"/>
              <a:t>νὰ</a:t>
            </a:r>
            <a:r>
              <a:rPr lang="el-GR" dirty="0"/>
              <a:t> </a:t>
            </a:r>
            <a:r>
              <a:rPr lang="el-GR" dirty="0" err="1"/>
              <a:t>τοὺς</a:t>
            </a:r>
            <a:r>
              <a:rPr lang="el-GR" dirty="0"/>
              <a:t> </a:t>
            </a:r>
            <a:r>
              <a:rPr lang="el-GR" dirty="0" err="1"/>
              <a:t>εἰπῶ</a:t>
            </a:r>
            <a:r>
              <a:rPr lang="el-GR" dirty="0"/>
              <a:t> </a:t>
            </a:r>
            <a:r>
              <a:rPr lang="el-GR" dirty="0" err="1"/>
              <a:t>αὐτό</a:t>
            </a:r>
            <a:r>
              <a:rPr lang="el-GR" dirty="0"/>
              <a:t>. Τότε </a:t>
            </a:r>
            <a:r>
              <a:rPr lang="el-GR" dirty="0" err="1"/>
              <a:t>μὲ</a:t>
            </a:r>
            <a:r>
              <a:rPr lang="el-GR" dirty="0"/>
              <a:t> </a:t>
            </a:r>
            <a:r>
              <a:rPr lang="el-GR" dirty="0" err="1"/>
              <a:t>τοὺς</a:t>
            </a:r>
            <a:r>
              <a:rPr lang="el-GR" dirty="0"/>
              <a:t> </a:t>
            </a:r>
            <a:r>
              <a:rPr lang="el-GR" dirty="0" err="1"/>
              <a:t>ἴδιους</a:t>
            </a:r>
            <a:r>
              <a:rPr lang="el-GR" dirty="0"/>
              <a:t> </a:t>
            </a:r>
            <a:r>
              <a:rPr lang="el-GR" dirty="0" err="1"/>
              <a:t>ἐβήκαμεν</a:t>
            </a:r>
            <a:r>
              <a:rPr lang="el-GR" dirty="0"/>
              <a:t> </a:t>
            </a:r>
            <a:r>
              <a:rPr lang="el-GR" dirty="0" err="1"/>
              <a:t>ἀντάμα</a:t>
            </a:r>
            <a:r>
              <a:rPr lang="el-GR" dirty="0"/>
              <a:t>, </a:t>
            </a:r>
            <a:r>
              <a:rPr lang="el-GR" dirty="0" err="1"/>
              <a:t>χαλάσαμεν</a:t>
            </a:r>
            <a:r>
              <a:rPr lang="el-GR" dirty="0"/>
              <a:t> </a:t>
            </a:r>
            <a:r>
              <a:rPr lang="el-GR" dirty="0" err="1"/>
              <a:t>τοὺς</a:t>
            </a:r>
            <a:r>
              <a:rPr lang="el-GR" dirty="0"/>
              <a:t> Τούρκους.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Κειμενα απο την ιστορια τησ Ελληνικησ</a:t>
            </a:r>
            <a:br>
              <a:rPr lang="el-GR" dirty="0"/>
            </a:br>
            <a:r>
              <a:rPr lang="el-GR" dirty="0"/>
              <a:t>ΙΙ: Μαχαιρασ, Κυπροσ (15</a:t>
            </a:r>
            <a:r>
              <a:rPr lang="el-GR" baseline="30000" dirty="0"/>
              <a:t>ος</a:t>
            </a:r>
            <a:r>
              <a:rPr lang="el-GR" dirty="0"/>
              <a:t> αι.)</a:t>
            </a:r>
          </a:p>
        </p:txBody>
      </p:sp>
      <p:sp>
        <p:nvSpPr>
          <p:cNvPr id="3" name="2 - Θέση περιεχομένου"/>
          <p:cNvSpPr>
            <a:spLocks noGrp="1"/>
          </p:cNvSpPr>
          <p:nvPr>
            <p:ph sz="quarter" idx="1"/>
          </p:nvPr>
        </p:nvSpPr>
        <p:spPr/>
        <p:txBody>
          <a:bodyPr>
            <a:normAutofit fontScale="85000" lnSpcReduction="20000"/>
          </a:bodyPr>
          <a:lstStyle/>
          <a:p>
            <a:r>
              <a:rPr lang="el-GR" dirty="0" err="1"/>
              <a:t>Καὶ</a:t>
            </a:r>
            <a:r>
              <a:rPr lang="el-GR" dirty="0"/>
              <a:t> </a:t>
            </a:r>
            <a:r>
              <a:rPr lang="el-GR" dirty="0" err="1"/>
              <a:t>ὅντα</a:t>
            </a:r>
            <a:r>
              <a:rPr lang="el-GR" dirty="0"/>
              <a:t> </a:t>
            </a:r>
            <a:r>
              <a:rPr lang="el-GR" dirty="0" err="1"/>
              <a:t>τὴν</a:t>
            </a:r>
            <a:r>
              <a:rPr lang="el-GR" dirty="0"/>
              <a:t> </a:t>
            </a:r>
            <a:r>
              <a:rPr lang="el-GR" dirty="0" err="1"/>
              <a:t>ἐγόρασεν</a:t>
            </a:r>
            <a:r>
              <a:rPr lang="el-GR" dirty="0"/>
              <a:t> ὁ </a:t>
            </a:r>
            <a:r>
              <a:rPr lang="el-GR" dirty="0" err="1"/>
              <a:t>αὐτὸς</a:t>
            </a:r>
            <a:r>
              <a:rPr lang="el-GR" dirty="0"/>
              <a:t> </a:t>
            </a:r>
            <a:r>
              <a:rPr lang="el-GR" dirty="0" err="1"/>
              <a:t>ρὲ</a:t>
            </a:r>
            <a:r>
              <a:rPr lang="el-GR" dirty="0"/>
              <a:t> </a:t>
            </a:r>
            <a:r>
              <a:rPr lang="el-GR" dirty="0" err="1"/>
              <a:t>Οἐνγκε</a:t>
            </a:r>
            <a:r>
              <a:rPr lang="el-GR" dirty="0"/>
              <a:t> </a:t>
            </a:r>
            <a:r>
              <a:rPr lang="el-GR" dirty="0" err="1"/>
              <a:t>τὴν</a:t>
            </a:r>
            <a:r>
              <a:rPr lang="el-GR" dirty="0"/>
              <a:t> </a:t>
            </a:r>
            <a:r>
              <a:rPr lang="el-GR" dirty="0" err="1"/>
              <a:t>Κύπρον</a:t>
            </a:r>
            <a:r>
              <a:rPr lang="el-GR" dirty="0"/>
              <a:t> </a:t>
            </a:r>
            <a:r>
              <a:rPr lang="el-GR" dirty="0" err="1"/>
              <a:t>ἀπὲ</a:t>
            </a:r>
            <a:r>
              <a:rPr lang="el-GR" dirty="0"/>
              <a:t> </a:t>
            </a:r>
            <a:r>
              <a:rPr lang="el-GR" dirty="0" err="1"/>
              <a:t>τοὺς</a:t>
            </a:r>
            <a:r>
              <a:rPr lang="el-GR" dirty="0"/>
              <a:t> </a:t>
            </a:r>
            <a:r>
              <a:rPr lang="el-GR" dirty="0" err="1"/>
              <a:t>Τεμπλιῶτες</a:t>
            </a:r>
            <a:r>
              <a:rPr lang="el-GR" dirty="0"/>
              <a:t> </a:t>
            </a:r>
            <a:r>
              <a:rPr lang="el-GR" dirty="0" err="1"/>
              <a:t>καὶ</a:t>
            </a:r>
            <a:r>
              <a:rPr lang="el-GR" dirty="0"/>
              <a:t> </a:t>
            </a:r>
            <a:r>
              <a:rPr lang="el-GR" dirty="0" err="1"/>
              <a:t>τοὺς</a:t>
            </a:r>
            <a:r>
              <a:rPr lang="el-GR" dirty="0"/>
              <a:t> </a:t>
            </a:r>
            <a:r>
              <a:rPr lang="el-GR" dirty="0" err="1"/>
              <a:t>Λαγκουβάρδους</a:t>
            </a:r>
            <a:r>
              <a:rPr lang="el-GR" dirty="0"/>
              <a:t>, μανθάνοντα </a:t>
            </a:r>
            <a:r>
              <a:rPr lang="el-GR" dirty="0" err="1"/>
              <a:t>τὴν</a:t>
            </a:r>
            <a:r>
              <a:rPr lang="el-GR" dirty="0"/>
              <a:t> </a:t>
            </a:r>
            <a:r>
              <a:rPr lang="el-GR" dirty="0" err="1"/>
              <a:t>ἀγανάκτησιν</a:t>
            </a:r>
            <a:r>
              <a:rPr lang="el-GR" dirty="0"/>
              <a:t> </a:t>
            </a:r>
            <a:r>
              <a:rPr lang="el-GR" dirty="0" err="1"/>
              <a:t>ὅπου</a:t>
            </a:r>
            <a:r>
              <a:rPr lang="el-GR" dirty="0"/>
              <a:t> </a:t>
            </a:r>
            <a:r>
              <a:rPr lang="el-GR" dirty="0" err="1"/>
              <a:t>τοὺς</a:t>
            </a:r>
            <a:r>
              <a:rPr lang="el-GR" dirty="0"/>
              <a:t> </a:t>
            </a:r>
            <a:r>
              <a:rPr lang="el-GR" dirty="0" err="1"/>
              <a:t>ἐποῖκαν</a:t>
            </a:r>
            <a:r>
              <a:rPr lang="el-GR" dirty="0"/>
              <a:t> </a:t>
            </a:r>
            <a:r>
              <a:rPr lang="el-GR" dirty="0" err="1"/>
              <a:t>καὶ</a:t>
            </a:r>
            <a:r>
              <a:rPr lang="el-GR" dirty="0"/>
              <a:t> </a:t>
            </a:r>
            <a:r>
              <a:rPr lang="el-GR" dirty="0" err="1"/>
              <a:t>τὸν</a:t>
            </a:r>
            <a:r>
              <a:rPr lang="el-GR" dirty="0"/>
              <a:t> </a:t>
            </a:r>
            <a:r>
              <a:rPr lang="el-GR" dirty="0" err="1"/>
              <a:t>σφαμὸν</a:t>
            </a:r>
            <a:r>
              <a:rPr lang="el-GR" dirty="0"/>
              <a:t> </a:t>
            </a:r>
            <a:r>
              <a:rPr lang="el-GR" dirty="0" err="1"/>
              <a:t>εἰς</a:t>
            </a:r>
            <a:r>
              <a:rPr lang="el-GR" dirty="0"/>
              <a:t> </a:t>
            </a:r>
            <a:r>
              <a:rPr lang="el-GR" dirty="0" err="1"/>
              <a:t>τὴν</a:t>
            </a:r>
            <a:r>
              <a:rPr lang="el-GR" dirty="0"/>
              <a:t> </a:t>
            </a:r>
            <a:r>
              <a:rPr lang="el-GR" dirty="0" err="1"/>
              <a:t>χώραν</a:t>
            </a:r>
            <a:r>
              <a:rPr lang="el-GR" dirty="0"/>
              <a:t>, </a:t>
            </a:r>
            <a:r>
              <a:rPr lang="el-GR" dirty="0" err="1"/>
              <a:t>ἦτον</a:t>
            </a:r>
            <a:r>
              <a:rPr lang="el-GR" dirty="0"/>
              <a:t> </a:t>
            </a:r>
            <a:r>
              <a:rPr lang="el-GR" dirty="0" err="1"/>
              <a:t>εἰς</a:t>
            </a:r>
            <a:r>
              <a:rPr lang="el-GR" dirty="0"/>
              <a:t> </a:t>
            </a:r>
            <a:r>
              <a:rPr lang="el-GR" dirty="0" err="1"/>
              <a:t>μεγάλην</a:t>
            </a:r>
            <a:r>
              <a:rPr lang="el-GR" dirty="0"/>
              <a:t> </a:t>
            </a:r>
            <a:r>
              <a:rPr lang="el-GR" dirty="0" err="1"/>
              <a:t>ἔννοιαν</a:t>
            </a:r>
            <a:r>
              <a:rPr lang="el-GR" dirty="0"/>
              <a:t> </a:t>
            </a:r>
            <a:r>
              <a:rPr lang="el-GR" dirty="0" err="1"/>
              <a:t>καὶ</a:t>
            </a:r>
            <a:r>
              <a:rPr lang="el-GR" dirty="0"/>
              <a:t> </a:t>
            </a:r>
            <a:r>
              <a:rPr lang="el-GR" dirty="0" err="1"/>
              <a:t>ἐννοιάζετον</a:t>
            </a:r>
            <a:r>
              <a:rPr lang="el-GR" dirty="0"/>
              <a:t> </a:t>
            </a:r>
            <a:r>
              <a:rPr lang="el-GR" dirty="0" err="1"/>
              <a:t>πῶς</a:t>
            </a:r>
            <a:r>
              <a:rPr lang="el-GR" dirty="0"/>
              <a:t> </a:t>
            </a:r>
            <a:r>
              <a:rPr lang="el-GR" dirty="0" err="1"/>
              <a:t>νὰ</a:t>
            </a:r>
            <a:r>
              <a:rPr lang="el-GR" dirty="0"/>
              <a:t> </a:t>
            </a:r>
            <a:r>
              <a:rPr lang="el-GR" dirty="0" err="1"/>
              <a:t>ποίσῃ</a:t>
            </a:r>
            <a:r>
              <a:rPr lang="el-GR" dirty="0"/>
              <a:t> </a:t>
            </a:r>
            <a:r>
              <a:rPr lang="el-GR" dirty="0" err="1"/>
              <a:t>νὰ</a:t>
            </a:r>
            <a:r>
              <a:rPr lang="el-GR" dirty="0"/>
              <a:t> </a:t>
            </a:r>
            <a:r>
              <a:rPr lang="el-GR" dirty="0" err="1"/>
              <a:t>μὲν</a:t>
            </a:r>
            <a:r>
              <a:rPr lang="el-GR" dirty="0"/>
              <a:t> </a:t>
            </a:r>
            <a:r>
              <a:rPr lang="el-GR" dirty="0" err="1"/>
              <a:t>ἔχουν</a:t>
            </a:r>
            <a:r>
              <a:rPr lang="el-GR" dirty="0"/>
              <a:t> </a:t>
            </a:r>
            <a:r>
              <a:rPr lang="el-GR" dirty="0" err="1"/>
              <a:t>κακὸν</a:t>
            </a:r>
            <a:r>
              <a:rPr lang="el-GR" dirty="0"/>
              <a:t> </a:t>
            </a:r>
            <a:r>
              <a:rPr lang="el-GR" dirty="0" err="1"/>
              <a:t>εἰς</a:t>
            </a:r>
            <a:r>
              <a:rPr lang="el-GR" dirty="0"/>
              <a:t> </a:t>
            </a:r>
            <a:r>
              <a:rPr lang="el-GR" dirty="0" err="1"/>
              <a:t>τὴν</a:t>
            </a:r>
            <a:r>
              <a:rPr lang="el-GR" dirty="0"/>
              <a:t> </a:t>
            </a:r>
            <a:r>
              <a:rPr lang="el-GR" dirty="0" err="1"/>
              <a:t>Κύπρον</a:t>
            </a:r>
            <a:r>
              <a:rPr lang="el-GR" dirty="0"/>
              <a:t>, </a:t>
            </a:r>
            <a:r>
              <a:rPr lang="el-GR" dirty="0" err="1"/>
              <a:t>ὅτι</a:t>
            </a:r>
            <a:r>
              <a:rPr lang="el-GR" dirty="0"/>
              <a:t> </a:t>
            </a:r>
            <a:r>
              <a:rPr lang="el-GR" dirty="0" err="1"/>
              <a:t>ὅλος</a:t>
            </a:r>
            <a:r>
              <a:rPr lang="el-GR" dirty="0"/>
              <a:t> ὁ τόπος </a:t>
            </a:r>
            <a:r>
              <a:rPr lang="el-GR" dirty="0" err="1"/>
              <a:t>ἦτον</a:t>
            </a:r>
            <a:r>
              <a:rPr lang="el-GR" dirty="0"/>
              <a:t> γεμάτος </a:t>
            </a:r>
            <a:r>
              <a:rPr lang="el-GR" dirty="0" err="1"/>
              <a:t>Ρωμαῖοι</a:t>
            </a:r>
            <a:r>
              <a:rPr lang="el-GR" dirty="0"/>
              <a:t>, </a:t>
            </a:r>
            <a:r>
              <a:rPr lang="el-GR" dirty="0" err="1"/>
              <a:t>καὶ</a:t>
            </a:r>
            <a:r>
              <a:rPr lang="el-GR" dirty="0"/>
              <a:t> </a:t>
            </a:r>
            <a:r>
              <a:rPr lang="el-GR" dirty="0" err="1"/>
              <a:t>ἐλάλεν</a:t>
            </a:r>
            <a:r>
              <a:rPr lang="el-GR" dirty="0"/>
              <a:t> </a:t>
            </a:r>
            <a:r>
              <a:rPr lang="el-GR" dirty="0" err="1"/>
              <a:t>εἰς</a:t>
            </a:r>
            <a:r>
              <a:rPr lang="el-GR" dirty="0"/>
              <a:t> </a:t>
            </a:r>
            <a:r>
              <a:rPr lang="el-GR" dirty="0" err="1"/>
              <a:t>τὸν</a:t>
            </a:r>
            <a:r>
              <a:rPr lang="el-GR" dirty="0"/>
              <a:t> </a:t>
            </a:r>
            <a:r>
              <a:rPr lang="el-GR" dirty="0" err="1"/>
              <a:t>ἐμαυτόν</a:t>
            </a:r>
            <a:r>
              <a:rPr lang="el-GR" dirty="0"/>
              <a:t> του: «</a:t>
            </a:r>
            <a:r>
              <a:rPr lang="el-GR" dirty="0" err="1"/>
              <a:t>Ὅποτε</a:t>
            </a:r>
            <a:r>
              <a:rPr lang="el-GR" dirty="0"/>
              <a:t> </a:t>
            </a:r>
            <a:r>
              <a:rPr lang="el-GR" dirty="0" err="1"/>
              <a:t>θελήσου</a:t>
            </a:r>
            <a:r>
              <a:rPr lang="el-GR" dirty="0"/>
              <a:t> </a:t>
            </a:r>
            <a:r>
              <a:rPr lang="el-GR" dirty="0" err="1"/>
              <a:t>νὰ</a:t>
            </a:r>
            <a:r>
              <a:rPr lang="el-GR" dirty="0"/>
              <a:t> </a:t>
            </a:r>
            <a:r>
              <a:rPr lang="el-GR" dirty="0" err="1"/>
              <a:t>ρεβελιάσουν</a:t>
            </a:r>
            <a:r>
              <a:rPr lang="el-GR" dirty="0"/>
              <a:t> </a:t>
            </a:r>
            <a:r>
              <a:rPr lang="el-GR" dirty="0" err="1"/>
              <a:t>κατὰ</a:t>
            </a:r>
            <a:r>
              <a:rPr lang="el-GR" dirty="0"/>
              <a:t> </a:t>
            </a:r>
            <a:r>
              <a:rPr lang="el-GR" dirty="0" err="1"/>
              <a:t>μέναν</a:t>
            </a:r>
            <a:r>
              <a:rPr lang="el-GR" dirty="0"/>
              <a:t>, </a:t>
            </a:r>
            <a:r>
              <a:rPr lang="el-GR" dirty="0" err="1"/>
              <a:t>ἠμποροῦ</a:t>
            </a:r>
            <a:r>
              <a:rPr lang="el-GR" dirty="0"/>
              <a:t> </a:t>
            </a:r>
            <a:r>
              <a:rPr lang="el-GR" dirty="0" err="1"/>
              <a:t>νὰ</a:t>
            </a:r>
            <a:r>
              <a:rPr lang="el-GR" dirty="0"/>
              <a:t> </a:t>
            </a:r>
            <a:r>
              <a:rPr lang="el-GR" dirty="0" err="1"/>
              <a:t>τὸ</a:t>
            </a:r>
            <a:r>
              <a:rPr lang="el-GR" dirty="0"/>
              <a:t> </a:t>
            </a:r>
            <a:r>
              <a:rPr lang="el-GR" dirty="0" err="1"/>
              <a:t>ποίσουν</a:t>
            </a:r>
            <a:r>
              <a:rPr lang="el-GR" dirty="0"/>
              <a:t> </a:t>
            </a:r>
            <a:r>
              <a:rPr lang="el-GR" dirty="0" err="1"/>
              <a:t>καὶ</a:t>
            </a:r>
            <a:r>
              <a:rPr lang="el-GR" dirty="0"/>
              <a:t> θέλουν </a:t>
            </a:r>
            <a:r>
              <a:rPr lang="el-GR" dirty="0" err="1"/>
              <a:t>ἔχειν</a:t>
            </a:r>
            <a:r>
              <a:rPr lang="el-GR" dirty="0"/>
              <a:t> </a:t>
            </a:r>
            <a:r>
              <a:rPr lang="el-GR" dirty="0" err="1"/>
              <a:t>βοήθειαν</a:t>
            </a:r>
            <a:r>
              <a:rPr lang="el-GR" dirty="0"/>
              <a:t> </a:t>
            </a:r>
            <a:r>
              <a:rPr lang="el-GR" dirty="0" err="1"/>
              <a:t>τὸν</a:t>
            </a:r>
            <a:r>
              <a:rPr lang="el-GR" dirty="0"/>
              <a:t> </a:t>
            </a:r>
            <a:r>
              <a:rPr lang="el-GR" dirty="0" err="1"/>
              <a:t>βασιλέαν</a:t>
            </a:r>
            <a:r>
              <a:rPr lang="el-GR" dirty="0"/>
              <a:t> </a:t>
            </a:r>
            <a:r>
              <a:rPr lang="el-GR" dirty="0" err="1"/>
              <a:t>τῆς</a:t>
            </a:r>
            <a:r>
              <a:rPr lang="el-GR" dirty="0"/>
              <a:t> </a:t>
            </a:r>
            <a:r>
              <a:rPr lang="el-GR" dirty="0" err="1"/>
              <a:t>Κωνσταντινόπολις</a:t>
            </a:r>
            <a:r>
              <a:rPr lang="el-GR" dirty="0"/>
              <a:t>, </a:t>
            </a:r>
            <a:r>
              <a:rPr lang="el-GR" dirty="0" err="1"/>
              <a:t>καὶ</a:t>
            </a:r>
            <a:r>
              <a:rPr lang="el-GR" dirty="0"/>
              <a:t> </a:t>
            </a:r>
            <a:r>
              <a:rPr lang="el-GR" dirty="0" err="1"/>
              <a:t>ἐμποροῦν</a:t>
            </a:r>
            <a:r>
              <a:rPr lang="el-GR" dirty="0"/>
              <a:t> </a:t>
            </a:r>
            <a:r>
              <a:rPr lang="el-GR" dirty="0" err="1"/>
              <a:t>μὲ</a:t>
            </a:r>
            <a:r>
              <a:rPr lang="el-GR" dirty="0"/>
              <a:t> δύναμιν </a:t>
            </a:r>
            <a:r>
              <a:rPr lang="el-GR" dirty="0" err="1"/>
              <a:t>νὰ</a:t>
            </a:r>
            <a:r>
              <a:rPr lang="el-GR" dirty="0"/>
              <a:t> σηκώσουν </a:t>
            </a:r>
            <a:r>
              <a:rPr lang="el-GR" dirty="0" err="1"/>
              <a:t>τὸ</a:t>
            </a:r>
            <a:r>
              <a:rPr lang="el-GR" dirty="0"/>
              <a:t> </a:t>
            </a:r>
            <a:r>
              <a:rPr lang="el-GR" dirty="0" err="1"/>
              <a:t>ρηγάτον</a:t>
            </a:r>
            <a:r>
              <a:rPr lang="el-GR" dirty="0"/>
              <a:t> </a:t>
            </a:r>
            <a:r>
              <a:rPr lang="el-GR" dirty="0" err="1"/>
              <a:t>ἀπὲ</a:t>
            </a:r>
            <a:r>
              <a:rPr lang="el-GR" dirty="0"/>
              <a:t> </a:t>
            </a:r>
            <a:r>
              <a:rPr lang="el-GR" dirty="0" err="1"/>
              <a:t>τὰς</a:t>
            </a:r>
            <a:r>
              <a:rPr lang="el-GR" dirty="0"/>
              <a:t> </a:t>
            </a:r>
            <a:r>
              <a:rPr lang="el-GR" dirty="0" err="1"/>
              <a:t>χεῖρας</a:t>
            </a:r>
            <a:r>
              <a:rPr lang="el-GR" dirty="0"/>
              <a:t> μου.» </a:t>
            </a:r>
            <a:r>
              <a:rPr lang="el-GR" dirty="0" err="1"/>
              <a:t>Ἔννοιάστην</a:t>
            </a:r>
            <a:r>
              <a:rPr lang="el-GR" dirty="0"/>
              <a:t> </a:t>
            </a:r>
            <a:r>
              <a:rPr lang="el-GR" dirty="0" err="1"/>
              <a:t>νὰ</a:t>
            </a:r>
            <a:r>
              <a:rPr lang="el-GR" dirty="0"/>
              <a:t> </a:t>
            </a:r>
            <a:r>
              <a:rPr lang="el-GR" dirty="0" err="1"/>
              <a:t>δηθῇ</a:t>
            </a:r>
            <a:r>
              <a:rPr lang="el-GR" dirty="0"/>
              <a:t> </a:t>
            </a:r>
            <a:r>
              <a:rPr lang="el-GR" dirty="0" err="1"/>
              <a:t>μὲ</a:t>
            </a:r>
            <a:r>
              <a:rPr lang="el-GR" dirty="0"/>
              <a:t> </a:t>
            </a:r>
            <a:r>
              <a:rPr lang="el-GR" dirty="0" err="1"/>
              <a:t>τὸν</a:t>
            </a:r>
            <a:r>
              <a:rPr lang="el-GR" dirty="0"/>
              <a:t> </a:t>
            </a:r>
            <a:r>
              <a:rPr lang="el-GR" dirty="0" err="1"/>
              <a:t>σουλτάνον</a:t>
            </a:r>
            <a:r>
              <a:rPr lang="el-GR" dirty="0"/>
              <a:t> </a:t>
            </a:r>
            <a:r>
              <a:rPr lang="el-GR" dirty="0" err="1"/>
              <a:t>τοῦ</a:t>
            </a:r>
            <a:r>
              <a:rPr lang="el-GR" dirty="0"/>
              <a:t> </a:t>
            </a:r>
            <a:r>
              <a:rPr lang="el-GR" dirty="0" err="1"/>
              <a:t>Καρίου</a:t>
            </a:r>
            <a:r>
              <a:rPr lang="el-GR" dirty="0"/>
              <a:t>, </a:t>
            </a:r>
            <a:r>
              <a:rPr lang="el-GR" dirty="0" err="1"/>
              <a:t>καὶ</a:t>
            </a:r>
            <a:r>
              <a:rPr lang="el-GR" dirty="0"/>
              <a:t> </a:t>
            </a:r>
            <a:r>
              <a:rPr lang="el-GR" dirty="0" err="1"/>
              <a:t>ἔπεψεν</a:t>
            </a:r>
            <a:r>
              <a:rPr lang="el-GR" dirty="0"/>
              <a:t> μαντατοφόρους </a:t>
            </a:r>
            <a:r>
              <a:rPr lang="el-GR" dirty="0" err="1"/>
              <a:t>παρακαλῶντα</a:t>
            </a:r>
            <a:r>
              <a:rPr lang="el-GR" dirty="0"/>
              <a:t> τον, </a:t>
            </a:r>
            <a:r>
              <a:rPr lang="el-GR" dirty="0" err="1"/>
              <a:t>ὅτι</a:t>
            </a:r>
            <a:r>
              <a:rPr lang="el-GR" dirty="0"/>
              <a:t> πάντα </a:t>
            </a:r>
            <a:r>
              <a:rPr lang="el-GR" dirty="0" err="1"/>
              <a:t>ἀποὺ</a:t>
            </a:r>
            <a:r>
              <a:rPr lang="el-GR" dirty="0"/>
              <a:t> </a:t>
            </a:r>
            <a:r>
              <a:rPr lang="el-GR" dirty="0" err="1"/>
              <a:t>τὸν</a:t>
            </a:r>
            <a:r>
              <a:rPr lang="el-GR" dirty="0"/>
              <a:t> </a:t>
            </a:r>
            <a:r>
              <a:rPr lang="el-GR" dirty="0" err="1"/>
              <a:t>θεὸν</a:t>
            </a:r>
            <a:r>
              <a:rPr lang="el-GR" dirty="0"/>
              <a:t> </a:t>
            </a:r>
            <a:r>
              <a:rPr lang="el-GR" dirty="0" err="1"/>
              <a:t>εῖνε</a:t>
            </a:r>
            <a:r>
              <a:rPr lang="el-GR" dirty="0"/>
              <a:t>, </a:t>
            </a:r>
            <a:r>
              <a:rPr lang="el-GR" dirty="0" err="1"/>
              <a:t>ὅτι</a:t>
            </a:r>
            <a:r>
              <a:rPr lang="el-GR" dirty="0"/>
              <a:t> </a:t>
            </a:r>
            <a:r>
              <a:rPr lang="el-GR" dirty="0" err="1"/>
              <a:t>οἱ</a:t>
            </a:r>
            <a:r>
              <a:rPr lang="el-GR" dirty="0"/>
              <a:t> </a:t>
            </a:r>
            <a:r>
              <a:rPr lang="el-GR" dirty="0" err="1"/>
              <a:t>λᾶς</a:t>
            </a:r>
            <a:r>
              <a:rPr lang="el-GR" dirty="0"/>
              <a:t> </a:t>
            </a:r>
            <a:r>
              <a:rPr lang="el-GR" dirty="0" err="1"/>
              <a:t>ν᾿</a:t>
            </a:r>
            <a:r>
              <a:rPr lang="el-GR" dirty="0"/>
              <a:t> </a:t>
            </a:r>
            <a:r>
              <a:rPr lang="el-GR" dirty="0" err="1"/>
              <a:t>ἀγαποῦν</a:t>
            </a:r>
            <a:r>
              <a:rPr lang="el-GR" dirty="0"/>
              <a:t> </a:t>
            </a:r>
            <a:r>
              <a:rPr lang="el-GR" dirty="0" err="1"/>
              <a:t>τοὺς</a:t>
            </a:r>
            <a:r>
              <a:rPr lang="el-GR" dirty="0"/>
              <a:t> </a:t>
            </a:r>
            <a:r>
              <a:rPr lang="el-GR" dirty="0" err="1"/>
              <a:t>γειτόνους</a:t>
            </a:r>
            <a:r>
              <a:rPr lang="el-GR" dirty="0"/>
              <a:t> τους, «</a:t>
            </a:r>
            <a:r>
              <a:rPr lang="el-GR" dirty="0" err="1"/>
              <a:t>καὶ</a:t>
            </a:r>
            <a:r>
              <a:rPr lang="el-GR" dirty="0"/>
              <a:t> </a:t>
            </a:r>
            <a:r>
              <a:rPr lang="el-GR" dirty="0" err="1"/>
              <a:t>μὲ</a:t>
            </a:r>
            <a:r>
              <a:rPr lang="el-GR" dirty="0"/>
              <a:t> </a:t>
            </a:r>
            <a:r>
              <a:rPr lang="el-GR" dirty="0" err="1"/>
              <a:t>τὴν</a:t>
            </a:r>
            <a:r>
              <a:rPr lang="el-GR" dirty="0"/>
              <a:t> χάριν </a:t>
            </a:r>
            <a:r>
              <a:rPr lang="el-GR" dirty="0" err="1"/>
              <a:t>τοῦ</a:t>
            </a:r>
            <a:r>
              <a:rPr lang="el-GR" dirty="0"/>
              <a:t> </a:t>
            </a:r>
            <a:r>
              <a:rPr lang="el-GR" dirty="0" err="1"/>
              <a:t>θεοῦ</a:t>
            </a:r>
            <a:r>
              <a:rPr lang="el-GR" dirty="0"/>
              <a:t> </a:t>
            </a:r>
            <a:r>
              <a:rPr lang="el-GR" dirty="0" err="1"/>
              <a:t>εἴμεστεν</a:t>
            </a:r>
            <a:r>
              <a:rPr lang="el-GR" dirty="0"/>
              <a:t> </a:t>
            </a:r>
            <a:r>
              <a:rPr lang="el-GR" dirty="0" err="1"/>
              <a:t>γειτόνοι</a:t>
            </a:r>
            <a:r>
              <a:rPr lang="el-GR" dirty="0"/>
              <a:t>· </a:t>
            </a:r>
            <a:r>
              <a:rPr lang="el-GR" dirty="0" err="1"/>
              <a:t>παρακαλῶ</a:t>
            </a:r>
            <a:r>
              <a:rPr lang="el-GR" dirty="0"/>
              <a:t> σε </a:t>
            </a:r>
            <a:r>
              <a:rPr lang="el-GR" dirty="0" err="1"/>
              <a:t>νὰ</a:t>
            </a:r>
            <a:r>
              <a:rPr lang="el-GR" dirty="0"/>
              <a:t> </a:t>
            </a:r>
            <a:r>
              <a:rPr lang="el-GR" dirty="0" err="1"/>
              <a:t>ποίσωμεν</a:t>
            </a:r>
            <a:r>
              <a:rPr lang="el-GR" dirty="0"/>
              <a:t> </a:t>
            </a:r>
            <a:r>
              <a:rPr lang="el-GR" dirty="0" err="1"/>
              <a:t>δῆμμαν</a:t>
            </a:r>
            <a:r>
              <a:rPr lang="el-GR" dirty="0"/>
              <a:t> </a:t>
            </a:r>
            <a:r>
              <a:rPr lang="el-GR" dirty="0" err="1"/>
              <a:t>μεσόν</a:t>
            </a:r>
            <a:r>
              <a:rPr lang="el-GR" dirty="0"/>
              <a:t> μας, </a:t>
            </a:r>
            <a:r>
              <a:rPr lang="el-GR" dirty="0" err="1"/>
              <a:t>καὶ</a:t>
            </a:r>
            <a:r>
              <a:rPr lang="el-GR" dirty="0"/>
              <a:t> </a:t>
            </a:r>
            <a:r>
              <a:rPr lang="el-GR" dirty="0" err="1"/>
              <a:t>προυμουτιάζω</a:t>
            </a:r>
            <a:r>
              <a:rPr lang="el-GR" dirty="0"/>
              <a:t> σου, </a:t>
            </a:r>
            <a:r>
              <a:rPr lang="el-GR" dirty="0" err="1"/>
              <a:t>ὅτι</a:t>
            </a:r>
            <a:r>
              <a:rPr lang="el-GR" dirty="0"/>
              <a:t> πάντα </a:t>
            </a:r>
            <a:r>
              <a:rPr lang="el-GR" dirty="0" err="1"/>
              <a:t>νὰ</a:t>
            </a:r>
            <a:r>
              <a:rPr lang="el-GR" dirty="0"/>
              <a:t> </a:t>
            </a:r>
            <a:r>
              <a:rPr lang="el-GR" dirty="0" err="1"/>
              <a:t>ἦμαι</a:t>
            </a:r>
            <a:r>
              <a:rPr lang="el-GR" dirty="0"/>
              <a:t> φίλος σου σπλαγχνικός, </a:t>
            </a:r>
            <a:r>
              <a:rPr lang="el-GR" dirty="0" err="1"/>
              <a:t>καὶ</a:t>
            </a:r>
            <a:r>
              <a:rPr lang="el-GR" dirty="0"/>
              <a:t> </a:t>
            </a:r>
            <a:r>
              <a:rPr lang="el-GR" dirty="0" err="1"/>
              <a:t>νὰ</a:t>
            </a:r>
            <a:r>
              <a:rPr lang="el-GR" dirty="0"/>
              <a:t> </a:t>
            </a:r>
            <a:r>
              <a:rPr lang="el-GR" dirty="0" err="1"/>
              <a:t>κρατῶ</a:t>
            </a:r>
            <a:r>
              <a:rPr lang="el-GR" dirty="0"/>
              <a:t> </a:t>
            </a:r>
            <a:r>
              <a:rPr lang="el-GR" dirty="0" err="1"/>
              <a:t>τοὺς</a:t>
            </a:r>
            <a:r>
              <a:rPr lang="el-GR" dirty="0"/>
              <a:t> φίλους σου </a:t>
            </a:r>
            <a:r>
              <a:rPr lang="el-GR" dirty="0" err="1"/>
              <a:t>διὰ</a:t>
            </a:r>
            <a:r>
              <a:rPr lang="el-GR" dirty="0"/>
              <a:t> </a:t>
            </a:r>
            <a:r>
              <a:rPr lang="el-GR" dirty="0" err="1"/>
              <a:t>ἀγαπημένους</a:t>
            </a:r>
            <a:r>
              <a:rPr lang="el-GR" dirty="0"/>
              <a:t> μου φίλους </a:t>
            </a:r>
            <a:r>
              <a:rPr lang="el-GR" dirty="0" err="1"/>
              <a:t>καὶ</a:t>
            </a:r>
            <a:r>
              <a:rPr lang="el-GR" dirty="0"/>
              <a:t> </a:t>
            </a:r>
            <a:r>
              <a:rPr lang="el-GR" dirty="0" err="1"/>
              <a:t>τοὺς</a:t>
            </a:r>
            <a:r>
              <a:rPr lang="el-GR" dirty="0"/>
              <a:t> </a:t>
            </a:r>
            <a:r>
              <a:rPr lang="el-GR" dirty="0" err="1"/>
              <a:t>ἐχθρούς</a:t>
            </a:r>
            <a:r>
              <a:rPr lang="el-GR" dirty="0"/>
              <a:t> σου </a:t>
            </a:r>
            <a:r>
              <a:rPr lang="el-GR" dirty="0" err="1"/>
              <a:t>ὡς</a:t>
            </a:r>
            <a:r>
              <a:rPr lang="el-GR" dirty="0"/>
              <a:t> </a:t>
            </a:r>
            <a:r>
              <a:rPr lang="el-GR" dirty="0" err="1"/>
              <a:t>θανατήσιμούς</a:t>
            </a:r>
            <a:r>
              <a:rPr lang="el-GR" dirty="0"/>
              <a:t> μου </a:t>
            </a:r>
            <a:r>
              <a:rPr lang="el-GR" dirty="0" err="1"/>
              <a:t>ἐχθρούς</a:t>
            </a:r>
            <a:r>
              <a:rPr lang="el-GR"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Κειμενα απο την ιστορια τησ Ελληνικησ</a:t>
            </a:r>
            <a:br>
              <a:rPr lang="el-GR" dirty="0"/>
            </a:br>
            <a:r>
              <a:rPr lang="el-GR" dirty="0"/>
              <a:t>ΙΙΙ: Μοσχοσ, 6</a:t>
            </a:r>
            <a:r>
              <a:rPr lang="el-GR" baseline="30000" dirty="0"/>
              <a:t>ος</a:t>
            </a:r>
            <a:r>
              <a:rPr lang="el-GR" dirty="0"/>
              <a:t> αι.</a:t>
            </a:r>
          </a:p>
        </p:txBody>
      </p:sp>
      <p:sp>
        <p:nvSpPr>
          <p:cNvPr id="3" name="2 - Θέση περιεχομένου"/>
          <p:cNvSpPr>
            <a:spLocks noGrp="1"/>
          </p:cNvSpPr>
          <p:nvPr>
            <p:ph sz="quarter" idx="1"/>
          </p:nvPr>
        </p:nvSpPr>
        <p:spPr/>
        <p:txBody>
          <a:bodyPr numCol="2">
            <a:normAutofit fontScale="77500" lnSpcReduction="20000"/>
          </a:bodyPr>
          <a:lstStyle/>
          <a:p>
            <a:pPr fontAlgn="b"/>
            <a:r>
              <a:rPr lang="el-GR" dirty="0" err="1"/>
              <a:t>Ἐγὼ</a:t>
            </a:r>
            <a:r>
              <a:rPr lang="el-GR" dirty="0"/>
              <a:t> </a:t>
            </a:r>
            <a:r>
              <a:rPr lang="el-GR" dirty="0" err="1"/>
              <a:t>δὲ</a:t>
            </a:r>
            <a:r>
              <a:rPr lang="el-GR" dirty="0"/>
              <a:t> λέγω </a:t>
            </a:r>
            <a:r>
              <a:rPr lang="el-GR" dirty="0" err="1"/>
              <a:t>αὐτῇ</a:t>
            </a:r>
            <a:r>
              <a:rPr lang="el-GR" dirty="0"/>
              <a:t>· </a:t>
            </a:r>
            <a:r>
              <a:rPr lang="el-GR" dirty="0" err="1"/>
              <a:t>Γυνὴ</a:t>
            </a:r>
            <a:r>
              <a:rPr lang="el-GR" dirty="0"/>
              <a:t>, ποίας </a:t>
            </a:r>
            <a:r>
              <a:rPr lang="el-GR" dirty="0" err="1"/>
              <a:t>ἁμαρτίας</a:t>
            </a:r>
            <a:r>
              <a:rPr lang="el-GR" dirty="0"/>
              <a:t> </a:t>
            </a:r>
            <a:r>
              <a:rPr lang="el-GR" dirty="0" err="1"/>
              <a:t>ἔχεις</a:t>
            </a:r>
            <a:r>
              <a:rPr lang="el-GR" dirty="0"/>
              <a:t>;</a:t>
            </a:r>
          </a:p>
          <a:p>
            <a:pPr fontAlgn="b"/>
            <a:r>
              <a:rPr lang="el-GR" dirty="0" err="1"/>
              <a:t>Καὶ</a:t>
            </a:r>
            <a:r>
              <a:rPr lang="el-GR" dirty="0"/>
              <a:t> </a:t>
            </a:r>
            <a:r>
              <a:rPr lang="el-GR" dirty="0" err="1"/>
              <a:t>αὐτή</a:t>
            </a:r>
            <a:r>
              <a:rPr lang="el-GR" dirty="0"/>
              <a:t>· </a:t>
            </a:r>
            <a:r>
              <a:rPr lang="el-GR" dirty="0" err="1"/>
              <a:t>Οἴμοι</a:t>
            </a:r>
            <a:r>
              <a:rPr lang="el-GR" dirty="0"/>
              <a:t>, </a:t>
            </a:r>
            <a:r>
              <a:rPr lang="el-GR" dirty="0" err="1"/>
              <a:t>ὅτι</a:t>
            </a:r>
            <a:r>
              <a:rPr lang="el-GR" dirty="0"/>
              <a:t> </a:t>
            </a:r>
            <a:r>
              <a:rPr lang="el-GR" dirty="0" err="1"/>
              <a:t>οὐκ</a:t>
            </a:r>
            <a:r>
              <a:rPr lang="el-GR" dirty="0"/>
              <a:t> </a:t>
            </a:r>
            <a:r>
              <a:rPr lang="el-GR" dirty="0" err="1"/>
              <a:t>ἔστιν</a:t>
            </a:r>
            <a:r>
              <a:rPr lang="el-GR" dirty="0"/>
              <a:t> </a:t>
            </a:r>
            <a:r>
              <a:rPr lang="el-GR" dirty="0" err="1"/>
              <a:t>ἁμαρτία</a:t>
            </a:r>
            <a:r>
              <a:rPr lang="el-GR" dirty="0"/>
              <a:t> </a:t>
            </a:r>
            <a:r>
              <a:rPr lang="el-GR" dirty="0" err="1"/>
              <a:t>ἣν</a:t>
            </a:r>
            <a:r>
              <a:rPr lang="el-GR" dirty="0"/>
              <a:t> </a:t>
            </a:r>
            <a:r>
              <a:rPr lang="el-GR" dirty="0" err="1"/>
              <a:t>οὐκ</a:t>
            </a:r>
            <a:r>
              <a:rPr lang="el-GR" i="1" dirty="0"/>
              <a:t> (15)</a:t>
            </a:r>
            <a:endParaRPr lang="el-GR" dirty="0"/>
          </a:p>
          <a:p>
            <a:pPr fontAlgn="b"/>
            <a:r>
              <a:rPr lang="el-GR" dirty="0" err="1"/>
              <a:t>ἔπραξα</a:t>
            </a:r>
            <a:r>
              <a:rPr lang="el-GR" dirty="0"/>
              <a:t>, </a:t>
            </a:r>
            <a:r>
              <a:rPr lang="el-GR" dirty="0" err="1"/>
              <a:t>καὶ</a:t>
            </a:r>
            <a:r>
              <a:rPr lang="el-GR" dirty="0"/>
              <a:t> </a:t>
            </a:r>
            <a:r>
              <a:rPr lang="el-GR" dirty="0" err="1"/>
              <a:t>διὰ</a:t>
            </a:r>
            <a:r>
              <a:rPr lang="el-GR" dirty="0"/>
              <a:t> </a:t>
            </a:r>
            <a:r>
              <a:rPr lang="el-GR" dirty="0" err="1"/>
              <a:t>τὰς</a:t>
            </a:r>
            <a:r>
              <a:rPr lang="el-GR" dirty="0"/>
              <a:t> </a:t>
            </a:r>
            <a:r>
              <a:rPr lang="el-GR" dirty="0" err="1"/>
              <a:t>ἐμὰς</a:t>
            </a:r>
            <a:r>
              <a:rPr lang="el-GR" dirty="0"/>
              <a:t> </a:t>
            </a:r>
            <a:r>
              <a:rPr lang="el-GR" dirty="0" err="1"/>
              <a:t>ἁμαρτίας</a:t>
            </a:r>
            <a:r>
              <a:rPr lang="el-GR" dirty="0"/>
              <a:t> </a:t>
            </a:r>
            <a:r>
              <a:rPr lang="el-GR" dirty="0" err="1"/>
              <a:t>ὅλοι</a:t>
            </a:r>
            <a:r>
              <a:rPr lang="el-GR" dirty="0"/>
              <a:t> μέλλετε</a:t>
            </a:r>
          </a:p>
          <a:p>
            <a:pPr fontAlgn="b"/>
            <a:r>
              <a:rPr lang="el-GR" dirty="0" err="1"/>
              <a:t>ἀπολέσθαι</a:t>
            </a:r>
            <a:r>
              <a:rPr lang="el-GR" dirty="0"/>
              <a:t>. Τότε </a:t>
            </a:r>
            <a:r>
              <a:rPr lang="el-GR" dirty="0" err="1"/>
              <a:t>διηγήσατό</a:t>
            </a:r>
            <a:r>
              <a:rPr lang="el-GR" dirty="0"/>
              <a:t> </a:t>
            </a:r>
            <a:r>
              <a:rPr lang="el-GR" dirty="0" err="1"/>
              <a:t>μοι</a:t>
            </a:r>
            <a:r>
              <a:rPr lang="el-GR" dirty="0"/>
              <a:t>, </a:t>
            </a:r>
            <a:r>
              <a:rPr lang="el-GR" dirty="0" err="1"/>
              <a:t>φησὶν</a:t>
            </a:r>
            <a:r>
              <a:rPr lang="el-GR" dirty="0"/>
              <a:t>, ἡ γυνή τι</a:t>
            </a:r>
          </a:p>
          <a:p>
            <a:pPr fontAlgn="b"/>
            <a:r>
              <a:rPr lang="el-GR" dirty="0" err="1"/>
              <a:t>τοιοῦτον</a:t>
            </a:r>
            <a:r>
              <a:rPr lang="el-GR" dirty="0"/>
              <a:t>· </a:t>
            </a:r>
            <a:r>
              <a:rPr lang="el-GR" dirty="0" err="1"/>
              <a:t>Ὄντως</a:t>
            </a:r>
            <a:r>
              <a:rPr lang="el-GR" dirty="0"/>
              <a:t>, κύριε ὦ ναύκληρε, </a:t>
            </a:r>
            <a:r>
              <a:rPr lang="el-GR" dirty="0" err="1"/>
              <a:t>ἐγὼ</a:t>
            </a:r>
            <a:r>
              <a:rPr lang="el-GR" dirty="0"/>
              <a:t> ἡ </a:t>
            </a:r>
            <a:r>
              <a:rPr lang="el-GR" dirty="0" err="1"/>
              <a:t>ἀθλία</a:t>
            </a:r>
            <a:endParaRPr lang="el-GR" dirty="0"/>
          </a:p>
          <a:p>
            <a:pPr fontAlgn="b"/>
            <a:r>
              <a:rPr lang="el-GR" dirty="0" err="1"/>
              <a:t>ἄνδρα</a:t>
            </a:r>
            <a:r>
              <a:rPr lang="el-GR" dirty="0"/>
              <a:t> </a:t>
            </a:r>
            <a:r>
              <a:rPr lang="el-GR" dirty="0" err="1"/>
              <a:t>ἔσχον</a:t>
            </a:r>
            <a:r>
              <a:rPr lang="el-GR" dirty="0"/>
              <a:t>, </a:t>
            </a:r>
            <a:r>
              <a:rPr lang="el-GR" dirty="0" err="1"/>
              <a:t>καὶ</a:t>
            </a:r>
            <a:r>
              <a:rPr lang="el-GR" dirty="0"/>
              <a:t> δύο παιδία </a:t>
            </a:r>
            <a:r>
              <a:rPr lang="el-GR" dirty="0" err="1"/>
              <a:t>ἐξ</a:t>
            </a:r>
            <a:r>
              <a:rPr lang="el-GR" dirty="0"/>
              <a:t> </a:t>
            </a:r>
            <a:r>
              <a:rPr lang="el-GR" dirty="0" err="1"/>
              <a:t>αὐτοῦ</a:t>
            </a:r>
            <a:r>
              <a:rPr lang="el-GR" dirty="0"/>
              <a:t>, </a:t>
            </a:r>
            <a:r>
              <a:rPr lang="el-GR" dirty="0" err="1"/>
              <a:t>τὸ</a:t>
            </a:r>
            <a:r>
              <a:rPr lang="el-GR" dirty="0"/>
              <a:t> </a:t>
            </a:r>
            <a:r>
              <a:rPr lang="el-GR" dirty="0" err="1"/>
              <a:t>ἒν</a:t>
            </a:r>
            <a:r>
              <a:rPr lang="el-GR" dirty="0"/>
              <a:t> </a:t>
            </a:r>
            <a:r>
              <a:rPr lang="el-GR" dirty="0" err="1"/>
              <a:t>ὡς</a:t>
            </a:r>
            <a:r>
              <a:rPr lang="el-GR" dirty="0"/>
              <a:t> </a:t>
            </a:r>
            <a:r>
              <a:rPr lang="el-GR" dirty="0" err="1"/>
              <a:t>ἐν</a:t>
            </a:r>
            <a:r>
              <a:rPr lang="el-GR" dirty="0"/>
              <a:t>-</a:t>
            </a:r>
          </a:p>
          <a:p>
            <a:pPr fontAlgn="b"/>
            <a:r>
              <a:rPr lang="el-GR" dirty="0"/>
              <a:t>νέα χρόνων, </a:t>
            </a:r>
            <a:r>
              <a:rPr lang="el-GR" dirty="0" err="1"/>
              <a:t>καὶ</a:t>
            </a:r>
            <a:r>
              <a:rPr lang="el-GR" dirty="0"/>
              <a:t> </a:t>
            </a:r>
            <a:r>
              <a:rPr lang="el-GR" dirty="0" err="1"/>
              <a:t>τὸ</a:t>
            </a:r>
            <a:r>
              <a:rPr lang="el-GR" dirty="0"/>
              <a:t> </a:t>
            </a:r>
            <a:r>
              <a:rPr lang="el-GR" dirty="0" err="1"/>
              <a:t>ἄλλο</a:t>
            </a:r>
            <a:r>
              <a:rPr lang="el-GR" dirty="0"/>
              <a:t> </a:t>
            </a:r>
            <a:r>
              <a:rPr lang="el-GR" dirty="0" err="1"/>
              <a:t>ὡς</a:t>
            </a:r>
            <a:r>
              <a:rPr lang="el-GR" dirty="0"/>
              <a:t> πέντε </a:t>
            </a:r>
            <a:r>
              <a:rPr lang="el-GR" dirty="0" err="1"/>
              <a:t>ἐτῶν</a:t>
            </a:r>
            <a:r>
              <a:rPr lang="el-GR" dirty="0"/>
              <a:t>, </a:t>
            </a:r>
            <a:r>
              <a:rPr lang="el-GR" dirty="0" err="1"/>
              <a:t>καὶ</a:t>
            </a:r>
            <a:r>
              <a:rPr lang="el-GR" dirty="0"/>
              <a:t> </a:t>
            </a:r>
            <a:r>
              <a:rPr lang="el-GR" dirty="0" err="1"/>
              <a:t>ἐπὶ</a:t>
            </a:r>
            <a:r>
              <a:rPr lang="el-GR" i="1" dirty="0"/>
              <a:t> (20)</a:t>
            </a:r>
            <a:endParaRPr lang="el-GR" dirty="0"/>
          </a:p>
          <a:p>
            <a:pPr fontAlgn="b"/>
            <a:r>
              <a:rPr lang="el-GR" dirty="0"/>
              <a:t>τούτοις </a:t>
            </a:r>
            <a:r>
              <a:rPr lang="el-GR" dirty="0" err="1"/>
              <a:t>ἐτελεύτησεν</a:t>
            </a:r>
            <a:r>
              <a:rPr lang="el-GR" dirty="0"/>
              <a:t> ὁ </a:t>
            </a:r>
            <a:r>
              <a:rPr lang="el-GR" dirty="0" err="1"/>
              <a:t>ἀνήρ</a:t>
            </a:r>
            <a:r>
              <a:rPr lang="el-GR" dirty="0"/>
              <a:t> μου, </a:t>
            </a:r>
            <a:r>
              <a:rPr lang="el-GR" dirty="0" err="1"/>
              <a:t>καὶ</a:t>
            </a:r>
            <a:r>
              <a:rPr lang="el-GR" dirty="0"/>
              <a:t> </a:t>
            </a:r>
            <a:r>
              <a:rPr lang="el-GR" dirty="0" err="1"/>
              <a:t>ἔμειναν</a:t>
            </a:r>
            <a:r>
              <a:rPr lang="el-GR" dirty="0"/>
              <a:t> χήρα.</a:t>
            </a:r>
          </a:p>
          <a:p>
            <a:pPr fontAlgn="b"/>
            <a:r>
              <a:rPr lang="el-GR" dirty="0"/>
              <a:t>Στρατιώτης </a:t>
            </a:r>
            <a:r>
              <a:rPr lang="el-GR" dirty="0" err="1"/>
              <a:t>δὲ</a:t>
            </a:r>
            <a:r>
              <a:rPr lang="el-GR" dirty="0"/>
              <a:t> πλησίον μου </a:t>
            </a:r>
            <a:r>
              <a:rPr lang="el-GR" dirty="0" err="1"/>
              <a:t>ἔμενεν</a:t>
            </a:r>
            <a:r>
              <a:rPr lang="el-GR" dirty="0"/>
              <a:t>, </a:t>
            </a:r>
            <a:r>
              <a:rPr lang="el-GR" dirty="0" err="1"/>
              <a:t>καὶ</a:t>
            </a:r>
            <a:r>
              <a:rPr lang="el-GR" dirty="0"/>
              <a:t> </a:t>
            </a:r>
            <a:r>
              <a:rPr lang="el-GR" dirty="0" err="1"/>
              <a:t>ἠθέλησα</a:t>
            </a:r>
            <a:r>
              <a:rPr lang="el-GR" dirty="0"/>
              <a:t> </a:t>
            </a:r>
            <a:r>
              <a:rPr lang="el-GR" dirty="0" err="1"/>
              <a:t>ἵνα</a:t>
            </a:r>
            <a:endParaRPr lang="el-GR" dirty="0"/>
          </a:p>
          <a:p>
            <a:pPr fontAlgn="b"/>
            <a:r>
              <a:rPr lang="el-GR" dirty="0" err="1"/>
              <a:t>λάβῃ</a:t>
            </a:r>
            <a:r>
              <a:rPr lang="el-GR" dirty="0"/>
              <a:t> με </a:t>
            </a:r>
            <a:r>
              <a:rPr lang="el-GR" dirty="0" err="1"/>
              <a:t>εἰς</a:t>
            </a:r>
            <a:r>
              <a:rPr lang="el-GR" dirty="0"/>
              <a:t> </a:t>
            </a:r>
            <a:r>
              <a:rPr lang="el-GR" dirty="0" err="1"/>
              <a:t>γυναῖκα</a:t>
            </a:r>
            <a:r>
              <a:rPr lang="el-GR" dirty="0"/>
              <a:t>· </a:t>
            </a:r>
            <a:r>
              <a:rPr lang="el-GR" dirty="0" err="1"/>
              <a:t>καὶ</a:t>
            </a:r>
            <a:r>
              <a:rPr lang="el-GR" dirty="0"/>
              <a:t> </a:t>
            </a:r>
            <a:r>
              <a:rPr lang="el-GR" dirty="0" err="1"/>
              <a:t>ἔπεμψα</a:t>
            </a:r>
            <a:r>
              <a:rPr lang="el-GR" dirty="0"/>
              <a:t> </a:t>
            </a:r>
            <a:r>
              <a:rPr lang="el-GR" dirty="0" err="1"/>
              <a:t>πρὸς</a:t>
            </a:r>
            <a:r>
              <a:rPr lang="el-GR" dirty="0"/>
              <a:t> </a:t>
            </a:r>
            <a:r>
              <a:rPr lang="el-GR" dirty="0" err="1"/>
              <a:t>αὐτόν</a:t>
            </a:r>
            <a:r>
              <a:rPr lang="el-GR" dirty="0"/>
              <a:t> </a:t>
            </a:r>
            <a:r>
              <a:rPr lang="el-GR" dirty="0" err="1"/>
              <a:t>τινας</a:t>
            </a:r>
            <a:r>
              <a:rPr lang="el-GR" dirty="0"/>
              <a:t>.</a:t>
            </a:r>
          </a:p>
          <a:p>
            <a:pPr fontAlgn="b"/>
            <a:r>
              <a:rPr lang="el-GR" dirty="0"/>
              <a:t>Ὁ </a:t>
            </a:r>
            <a:r>
              <a:rPr lang="el-GR" dirty="0" err="1"/>
              <a:t>δὲ</a:t>
            </a:r>
            <a:r>
              <a:rPr lang="el-GR" dirty="0"/>
              <a:t> στρατιώτης λέγει· </a:t>
            </a:r>
            <a:r>
              <a:rPr lang="el-GR" dirty="0" err="1"/>
              <a:t>Οὐ</a:t>
            </a:r>
            <a:r>
              <a:rPr lang="el-GR" dirty="0"/>
              <a:t> λαμβάνω </a:t>
            </a:r>
            <a:r>
              <a:rPr lang="el-GR" dirty="0" err="1"/>
              <a:t>γυναῖκα</a:t>
            </a:r>
            <a:r>
              <a:rPr lang="el-GR" dirty="0"/>
              <a:t> </a:t>
            </a:r>
            <a:r>
              <a:rPr lang="el-GR" dirty="0" err="1"/>
              <a:t>ἔχου</a:t>
            </a:r>
            <a:r>
              <a:rPr lang="el-GR" dirty="0"/>
              <a:t>-</a:t>
            </a:r>
          </a:p>
          <a:p>
            <a:pPr fontAlgn="b"/>
            <a:r>
              <a:rPr lang="el-GR" dirty="0"/>
              <a:t>σαν τέκνα </a:t>
            </a:r>
            <a:r>
              <a:rPr lang="el-GR" dirty="0" err="1"/>
              <a:t>ἀπὸ</a:t>
            </a:r>
            <a:r>
              <a:rPr lang="el-GR" dirty="0"/>
              <a:t> </a:t>
            </a:r>
            <a:r>
              <a:rPr lang="el-GR" dirty="0" err="1"/>
              <a:t>ἄλλου</a:t>
            </a:r>
            <a:r>
              <a:rPr lang="el-GR" dirty="0"/>
              <a:t> </a:t>
            </a:r>
            <a:r>
              <a:rPr lang="el-GR" dirty="0" err="1"/>
              <a:t>ἀνδρός</a:t>
            </a:r>
            <a:r>
              <a:rPr lang="el-GR" dirty="0"/>
              <a:t>. Τότε </a:t>
            </a:r>
            <a:r>
              <a:rPr lang="el-GR" dirty="0" err="1"/>
              <a:t>ἐγὼ</a:t>
            </a:r>
            <a:r>
              <a:rPr lang="el-GR" dirty="0"/>
              <a:t> </a:t>
            </a:r>
            <a:r>
              <a:rPr lang="el-GR" dirty="0" err="1"/>
              <a:t>ὡς</a:t>
            </a:r>
            <a:r>
              <a:rPr lang="el-GR" dirty="0"/>
              <a:t> </a:t>
            </a:r>
            <a:r>
              <a:rPr lang="el-GR" dirty="0" err="1"/>
              <a:t>ἤκουσα</a:t>
            </a:r>
            <a:r>
              <a:rPr lang="el-GR" i="1" dirty="0"/>
              <a:t> (25)</a:t>
            </a:r>
            <a:endParaRPr lang="el-GR" dirty="0"/>
          </a:p>
          <a:p>
            <a:pPr fontAlgn="b"/>
            <a:r>
              <a:rPr lang="el-GR" dirty="0" err="1"/>
              <a:t>ὅτι</a:t>
            </a:r>
            <a:r>
              <a:rPr lang="el-GR" dirty="0"/>
              <a:t> </a:t>
            </a:r>
            <a:r>
              <a:rPr lang="el-GR" dirty="0" err="1"/>
              <a:t>οὐ</a:t>
            </a:r>
            <a:r>
              <a:rPr lang="el-GR" dirty="0"/>
              <a:t> θέλει με </a:t>
            </a:r>
            <a:r>
              <a:rPr lang="el-GR" dirty="0" err="1"/>
              <a:t>λαβεῖν</a:t>
            </a:r>
            <a:r>
              <a:rPr lang="el-GR" dirty="0"/>
              <a:t> </a:t>
            </a:r>
            <a:r>
              <a:rPr lang="el-GR" dirty="0" err="1"/>
              <a:t>διὰ</a:t>
            </a:r>
            <a:r>
              <a:rPr lang="el-GR" dirty="0"/>
              <a:t> </a:t>
            </a:r>
            <a:r>
              <a:rPr lang="el-GR" dirty="0" err="1"/>
              <a:t>τὰ</a:t>
            </a:r>
            <a:r>
              <a:rPr lang="el-GR" dirty="0"/>
              <a:t> παιδία, </a:t>
            </a:r>
            <a:r>
              <a:rPr lang="el-GR" dirty="0" err="1"/>
              <a:t>ἅμα</a:t>
            </a:r>
            <a:r>
              <a:rPr lang="el-GR" dirty="0"/>
              <a:t> </a:t>
            </a:r>
            <a:r>
              <a:rPr lang="el-GR" dirty="0" err="1"/>
              <a:t>δὲ</a:t>
            </a:r>
            <a:r>
              <a:rPr lang="el-GR" dirty="0"/>
              <a:t> </a:t>
            </a:r>
            <a:r>
              <a:rPr lang="el-GR" dirty="0" err="1"/>
              <a:t>καὶ</a:t>
            </a:r>
            <a:endParaRPr lang="el-GR" dirty="0"/>
          </a:p>
          <a:p>
            <a:pPr fontAlgn="b"/>
            <a:r>
              <a:rPr lang="el-GR" dirty="0" err="1"/>
              <a:t>φιλοῦσα</a:t>
            </a:r>
            <a:r>
              <a:rPr lang="el-GR" dirty="0"/>
              <a:t> </a:t>
            </a:r>
            <a:r>
              <a:rPr lang="el-GR" dirty="0" err="1"/>
              <a:t>αὐτὸν</a:t>
            </a:r>
            <a:r>
              <a:rPr lang="el-GR" dirty="0"/>
              <a:t>, </a:t>
            </a:r>
            <a:r>
              <a:rPr lang="el-GR" dirty="0" err="1"/>
              <a:t>ἔσφαξα</a:t>
            </a:r>
            <a:r>
              <a:rPr lang="el-GR" dirty="0"/>
              <a:t> </a:t>
            </a:r>
            <a:r>
              <a:rPr lang="el-GR" dirty="0" err="1"/>
              <a:t>τὰ</a:t>
            </a:r>
            <a:r>
              <a:rPr lang="el-GR" dirty="0"/>
              <a:t> δύο μου παιδία ἡ </a:t>
            </a:r>
            <a:r>
              <a:rPr lang="el-GR" dirty="0" err="1"/>
              <a:t>ἀθλία</a:t>
            </a:r>
            <a:r>
              <a:rPr lang="el-GR" dirty="0"/>
              <a:t>,</a:t>
            </a:r>
          </a:p>
          <a:p>
            <a:pPr fontAlgn="b"/>
            <a:r>
              <a:rPr lang="el-GR" dirty="0" err="1"/>
              <a:t>καὶ</a:t>
            </a:r>
            <a:r>
              <a:rPr lang="el-GR" dirty="0"/>
              <a:t> </a:t>
            </a:r>
            <a:r>
              <a:rPr lang="el-GR" dirty="0" err="1"/>
              <a:t>ἐδήλωσα</a:t>
            </a:r>
            <a:r>
              <a:rPr lang="el-GR" dirty="0"/>
              <a:t> </a:t>
            </a:r>
            <a:r>
              <a:rPr lang="el-GR" dirty="0" err="1"/>
              <a:t>αὐτῷ</a:t>
            </a:r>
            <a:r>
              <a:rPr lang="el-GR" dirty="0"/>
              <a:t>, </a:t>
            </a:r>
            <a:r>
              <a:rPr lang="el-GR" dirty="0" err="1"/>
              <a:t>ὅτι</a:t>
            </a:r>
            <a:r>
              <a:rPr lang="el-GR" dirty="0"/>
              <a:t> </a:t>
            </a:r>
            <a:r>
              <a:rPr lang="el-GR" dirty="0" err="1"/>
              <a:t>Ἰδοὺ</a:t>
            </a:r>
            <a:r>
              <a:rPr lang="el-GR" dirty="0"/>
              <a:t> </a:t>
            </a:r>
            <a:r>
              <a:rPr lang="el-GR" dirty="0" err="1"/>
              <a:t>νῦν</a:t>
            </a:r>
            <a:r>
              <a:rPr lang="el-GR" dirty="0"/>
              <a:t> </a:t>
            </a:r>
            <a:r>
              <a:rPr lang="el-GR" dirty="0" err="1"/>
              <a:t>οὐδένα</a:t>
            </a:r>
            <a:r>
              <a:rPr lang="el-GR" dirty="0"/>
              <a:t> </a:t>
            </a:r>
            <a:r>
              <a:rPr lang="el-GR" dirty="0" err="1"/>
              <a:t>ἔχω</a:t>
            </a:r>
            <a:r>
              <a:rPr lang="el-GR" dirty="0"/>
              <a:t>, </a:t>
            </a:r>
            <a:r>
              <a:rPr lang="el-GR" dirty="0" err="1"/>
              <a:t>Ὡς</a:t>
            </a:r>
            <a:r>
              <a:rPr lang="el-GR" dirty="0"/>
              <a:t> </a:t>
            </a:r>
            <a:r>
              <a:rPr lang="el-GR" dirty="0" err="1"/>
              <a:t>οὖν</a:t>
            </a:r>
            <a:endParaRPr lang="el-GR" dirty="0"/>
          </a:p>
          <a:p>
            <a:pPr fontAlgn="b"/>
            <a:r>
              <a:rPr lang="el-GR" dirty="0" err="1"/>
              <a:t>ἤκουσεν</a:t>
            </a:r>
            <a:r>
              <a:rPr lang="el-GR" dirty="0"/>
              <a:t> ὁ στρατιώτης </a:t>
            </a:r>
            <a:r>
              <a:rPr lang="el-GR" dirty="0" err="1"/>
              <a:t>περὶ</a:t>
            </a:r>
            <a:r>
              <a:rPr lang="el-GR" dirty="0"/>
              <a:t> </a:t>
            </a:r>
            <a:r>
              <a:rPr lang="el-GR" dirty="0" err="1"/>
              <a:t>τῶν</a:t>
            </a:r>
            <a:r>
              <a:rPr lang="el-GR" dirty="0"/>
              <a:t> </a:t>
            </a:r>
            <a:r>
              <a:rPr lang="el-GR" dirty="0" err="1"/>
              <a:t>παιδίων</a:t>
            </a:r>
            <a:r>
              <a:rPr lang="el-GR" dirty="0"/>
              <a:t> </a:t>
            </a:r>
            <a:r>
              <a:rPr lang="el-GR" dirty="0" err="1"/>
              <a:t>τὸ</a:t>
            </a:r>
            <a:r>
              <a:rPr lang="el-GR" dirty="0"/>
              <a:t> τί </a:t>
            </a:r>
            <a:r>
              <a:rPr lang="el-GR" dirty="0" err="1"/>
              <a:t>ἐποίησα</a:t>
            </a:r>
            <a:r>
              <a:rPr lang="el-GR" dirty="0"/>
              <a:t>,</a:t>
            </a:r>
          </a:p>
          <a:p>
            <a:pPr fontAlgn="b"/>
            <a:r>
              <a:rPr lang="el-GR" dirty="0"/>
              <a:t>λέγει· </a:t>
            </a:r>
            <a:r>
              <a:rPr lang="el-GR" dirty="0" err="1"/>
              <a:t>Ζῇ</a:t>
            </a:r>
            <a:r>
              <a:rPr lang="el-GR" dirty="0"/>
              <a:t> Κύριος </a:t>
            </a:r>
            <a:r>
              <a:rPr lang="el-GR" dirty="0" err="1"/>
              <a:t>κατοικῶν</a:t>
            </a:r>
            <a:r>
              <a:rPr lang="el-GR" dirty="0"/>
              <a:t> </a:t>
            </a:r>
            <a:r>
              <a:rPr lang="el-GR" dirty="0" err="1"/>
              <a:t>ἐν</a:t>
            </a:r>
            <a:r>
              <a:rPr lang="el-GR" dirty="0"/>
              <a:t> </a:t>
            </a:r>
            <a:r>
              <a:rPr lang="el-GR" dirty="0" err="1"/>
              <a:t>οὐρανῷ</a:t>
            </a:r>
            <a:r>
              <a:rPr lang="el-GR" dirty="0"/>
              <a:t>, </a:t>
            </a:r>
            <a:r>
              <a:rPr lang="el-GR" dirty="0" err="1"/>
              <a:t>οὐ</a:t>
            </a:r>
            <a:r>
              <a:rPr lang="el-GR" dirty="0"/>
              <a:t> </a:t>
            </a:r>
            <a:r>
              <a:rPr lang="el-GR" dirty="0" err="1"/>
              <a:t>μὴ</a:t>
            </a:r>
            <a:r>
              <a:rPr lang="el-GR" dirty="0"/>
              <a:t> λάβω</a:t>
            </a:r>
            <a:r>
              <a:rPr lang="el-GR" i="1" dirty="0"/>
              <a:t> (30)</a:t>
            </a:r>
            <a:endParaRPr lang="el-GR" dirty="0"/>
          </a:p>
          <a:p>
            <a:pPr fontAlgn="b"/>
            <a:r>
              <a:rPr lang="el-GR" dirty="0" err="1"/>
              <a:t>αὐτήν</a:t>
            </a:r>
            <a:r>
              <a:rPr lang="el-GR" dirty="0"/>
              <a:t>.</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Κειμενα απο την ιστορια τησ Ελληνικησ</a:t>
            </a:r>
            <a:br>
              <a:rPr lang="el-GR" dirty="0"/>
            </a:br>
            <a:r>
              <a:rPr lang="en-US" dirty="0"/>
              <a:t>IV: </a:t>
            </a:r>
            <a:r>
              <a:rPr lang="el-GR" dirty="0"/>
              <a:t>Δημοσθενησ (4</a:t>
            </a:r>
            <a:r>
              <a:rPr lang="el-GR" baseline="30000" dirty="0"/>
              <a:t>ος</a:t>
            </a:r>
            <a:r>
              <a:rPr lang="el-GR" dirty="0"/>
              <a:t> αι. </a:t>
            </a:r>
            <a:r>
              <a:rPr lang="el-GR" dirty="0" err="1"/>
              <a:t>π.Χ.</a:t>
            </a:r>
            <a:r>
              <a:rPr lang="el-GR" dirty="0"/>
              <a:t>)</a:t>
            </a:r>
          </a:p>
        </p:txBody>
      </p:sp>
      <p:sp>
        <p:nvSpPr>
          <p:cNvPr id="3" name="2 - Θέση περιεχομένου"/>
          <p:cNvSpPr>
            <a:spLocks noGrp="1"/>
          </p:cNvSpPr>
          <p:nvPr>
            <p:ph sz="quarter" idx="1"/>
          </p:nvPr>
        </p:nvSpPr>
        <p:spPr/>
        <p:txBody>
          <a:bodyPr>
            <a:normAutofit fontScale="77500" lnSpcReduction="20000"/>
          </a:bodyPr>
          <a:lstStyle/>
          <a:p>
            <a:r>
              <a:rPr lang="el-GR" dirty="0" err="1"/>
              <a:t>Πρῶτον</a:t>
            </a:r>
            <a:r>
              <a:rPr lang="el-GR" dirty="0"/>
              <a:t> </a:t>
            </a:r>
            <a:r>
              <a:rPr lang="el-GR" dirty="0" err="1"/>
              <a:t>μὲν</a:t>
            </a:r>
            <a:r>
              <a:rPr lang="el-GR" dirty="0"/>
              <a:t> </a:t>
            </a:r>
            <a:r>
              <a:rPr lang="el-GR" dirty="0" err="1"/>
              <a:t>οὖν</a:t>
            </a:r>
            <a:r>
              <a:rPr lang="el-GR" dirty="0"/>
              <a:t> </a:t>
            </a:r>
            <a:r>
              <a:rPr lang="el-GR" dirty="0" err="1"/>
              <a:t>οὐκ</a:t>
            </a:r>
            <a:r>
              <a:rPr lang="el-GR" dirty="0"/>
              <a:t> </a:t>
            </a:r>
            <a:r>
              <a:rPr lang="el-GR" dirty="0" err="1"/>
              <a:t>ἀθυμητέον</a:t>
            </a:r>
            <a:r>
              <a:rPr lang="el-GR" dirty="0"/>
              <a:t>, ὦ </a:t>
            </a:r>
            <a:r>
              <a:rPr lang="el-GR" dirty="0" err="1"/>
              <a:t>ἄνδρες</a:t>
            </a:r>
            <a:r>
              <a:rPr lang="el-GR" dirty="0"/>
              <a:t> </a:t>
            </a:r>
            <a:r>
              <a:rPr lang="el-GR" dirty="0" err="1"/>
              <a:t>Ἀθηναῖοι</a:t>
            </a:r>
            <a:r>
              <a:rPr lang="el-GR" dirty="0"/>
              <a:t>,</a:t>
            </a:r>
          </a:p>
          <a:p>
            <a:r>
              <a:rPr lang="el-GR" dirty="0" err="1"/>
              <a:t>τοῖς</a:t>
            </a:r>
            <a:r>
              <a:rPr lang="el-GR" dirty="0"/>
              <a:t> </a:t>
            </a:r>
            <a:r>
              <a:rPr lang="el-GR" dirty="0" err="1"/>
              <a:t>παροῦσι</a:t>
            </a:r>
            <a:r>
              <a:rPr lang="el-GR" dirty="0"/>
              <a:t> </a:t>
            </a:r>
            <a:r>
              <a:rPr lang="el-GR" dirty="0" err="1"/>
              <a:t>πράγμασιν</a:t>
            </a:r>
            <a:r>
              <a:rPr lang="el-GR" dirty="0"/>
              <a:t>, </a:t>
            </a:r>
            <a:r>
              <a:rPr lang="el-GR" dirty="0" err="1"/>
              <a:t>οὐδ</a:t>
            </a:r>
            <a:r>
              <a:rPr lang="el-GR" dirty="0"/>
              <a:t>’ </a:t>
            </a:r>
            <a:r>
              <a:rPr lang="el-GR" dirty="0" err="1"/>
              <a:t>εἰ</a:t>
            </a:r>
            <a:r>
              <a:rPr lang="el-GR" dirty="0"/>
              <a:t> πάνυ </a:t>
            </a:r>
            <a:r>
              <a:rPr lang="el-GR" dirty="0" err="1"/>
              <a:t>φαύλως</a:t>
            </a:r>
            <a:r>
              <a:rPr lang="el-GR" dirty="0"/>
              <a:t> </a:t>
            </a:r>
            <a:r>
              <a:rPr lang="el-GR" dirty="0" err="1"/>
              <a:t>ἔχειν</a:t>
            </a:r>
            <a:r>
              <a:rPr lang="el-GR" dirty="0"/>
              <a:t> </a:t>
            </a:r>
            <a:r>
              <a:rPr lang="el-GR" dirty="0" err="1"/>
              <a:t>δοκεῖ</a:t>
            </a:r>
            <a:r>
              <a:rPr lang="el-GR" dirty="0"/>
              <a:t>.</a:t>
            </a:r>
          </a:p>
          <a:p>
            <a:r>
              <a:rPr lang="el-GR" dirty="0"/>
              <a:t>ὃ γάρ </a:t>
            </a:r>
            <a:r>
              <a:rPr lang="el-GR" dirty="0" err="1"/>
              <a:t>ἐστι</a:t>
            </a:r>
            <a:r>
              <a:rPr lang="el-GR" dirty="0"/>
              <a:t> </a:t>
            </a:r>
            <a:r>
              <a:rPr lang="el-GR" dirty="0" err="1"/>
              <a:t>χείριστον</a:t>
            </a:r>
            <a:r>
              <a:rPr lang="el-GR" dirty="0"/>
              <a:t> </a:t>
            </a:r>
            <a:r>
              <a:rPr lang="el-GR" dirty="0" err="1"/>
              <a:t>αὐτῶν</a:t>
            </a:r>
            <a:r>
              <a:rPr lang="el-GR" dirty="0"/>
              <a:t> </a:t>
            </a:r>
            <a:r>
              <a:rPr lang="el-GR" dirty="0" err="1"/>
              <a:t>ἐκ</a:t>
            </a:r>
            <a:r>
              <a:rPr lang="el-GR" dirty="0"/>
              <a:t> </a:t>
            </a:r>
            <a:r>
              <a:rPr lang="el-GR" dirty="0" err="1"/>
              <a:t>τοῦ</a:t>
            </a:r>
            <a:r>
              <a:rPr lang="el-GR" dirty="0"/>
              <a:t> </a:t>
            </a:r>
            <a:r>
              <a:rPr lang="el-GR" dirty="0" err="1"/>
              <a:t>παρεληλυθότος</a:t>
            </a:r>
            <a:r>
              <a:rPr lang="el-GR" dirty="0"/>
              <a:t> χρόνου,</a:t>
            </a:r>
          </a:p>
          <a:p>
            <a:r>
              <a:rPr lang="el-GR" dirty="0" err="1"/>
              <a:t>τοῦτο</a:t>
            </a:r>
            <a:r>
              <a:rPr lang="el-GR" dirty="0"/>
              <a:t> </a:t>
            </a:r>
            <a:r>
              <a:rPr lang="el-GR" dirty="0" err="1"/>
              <a:t>πρὸς</a:t>
            </a:r>
            <a:r>
              <a:rPr lang="el-GR" dirty="0"/>
              <a:t> </a:t>
            </a:r>
            <a:r>
              <a:rPr lang="el-GR" dirty="0" err="1"/>
              <a:t>τὰ</a:t>
            </a:r>
            <a:r>
              <a:rPr lang="el-GR" dirty="0"/>
              <a:t> μέλλοντα </a:t>
            </a:r>
            <a:r>
              <a:rPr lang="el-GR" dirty="0" err="1"/>
              <a:t>βέλτιστον</a:t>
            </a:r>
            <a:r>
              <a:rPr lang="el-GR" dirty="0"/>
              <a:t> </a:t>
            </a:r>
            <a:r>
              <a:rPr lang="el-GR" dirty="0" err="1"/>
              <a:t>ὑπάρχει</a:t>
            </a:r>
            <a:r>
              <a:rPr lang="el-GR" dirty="0"/>
              <a:t>. τί </a:t>
            </a:r>
            <a:r>
              <a:rPr lang="el-GR" dirty="0" err="1"/>
              <a:t>οὖν</a:t>
            </a:r>
            <a:r>
              <a:rPr lang="el-GR" dirty="0"/>
              <a:t> </a:t>
            </a:r>
            <a:r>
              <a:rPr lang="el-GR" dirty="0" err="1"/>
              <a:t>ἐστι</a:t>
            </a:r>
            <a:endParaRPr lang="el-GR" dirty="0"/>
          </a:p>
          <a:p>
            <a:r>
              <a:rPr lang="el-GR" dirty="0" err="1"/>
              <a:t>τοῦτο</a:t>
            </a:r>
            <a:r>
              <a:rPr lang="el-GR" dirty="0"/>
              <a:t>; </a:t>
            </a:r>
            <a:r>
              <a:rPr lang="el-GR" dirty="0" err="1"/>
              <a:t>ὅτι</a:t>
            </a:r>
            <a:r>
              <a:rPr lang="el-GR" dirty="0"/>
              <a:t> </a:t>
            </a:r>
            <a:r>
              <a:rPr lang="el-GR" dirty="0" err="1"/>
              <a:t>οὐδέν</a:t>
            </a:r>
            <a:r>
              <a:rPr lang="el-GR" dirty="0"/>
              <a:t>, ὦ </a:t>
            </a:r>
            <a:r>
              <a:rPr lang="el-GR" dirty="0" err="1"/>
              <a:t>ἄνδρες</a:t>
            </a:r>
            <a:r>
              <a:rPr lang="el-GR" dirty="0"/>
              <a:t> </a:t>
            </a:r>
            <a:r>
              <a:rPr lang="el-GR" dirty="0" err="1"/>
              <a:t>Ἀθηναῖοι</a:t>
            </a:r>
            <a:r>
              <a:rPr lang="el-GR" dirty="0"/>
              <a:t>, </a:t>
            </a:r>
            <a:r>
              <a:rPr lang="el-GR" dirty="0" err="1"/>
              <a:t>τῶν</a:t>
            </a:r>
            <a:r>
              <a:rPr lang="el-GR" dirty="0"/>
              <a:t> δεόντων ποιούντων (5)</a:t>
            </a:r>
          </a:p>
          <a:p>
            <a:r>
              <a:rPr lang="el-GR" dirty="0" err="1"/>
              <a:t>ὑμῶν</a:t>
            </a:r>
            <a:r>
              <a:rPr lang="el-GR" dirty="0"/>
              <a:t> </a:t>
            </a:r>
            <a:r>
              <a:rPr lang="el-GR" dirty="0" err="1"/>
              <a:t>κακῶς</a:t>
            </a:r>
            <a:r>
              <a:rPr lang="el-GR" dirty="0"/>
              <a:t> </a:t>
            </a:r>
            <a:r>
              <a:rPr lang="el-GR" dirty="0" err="1"/>
              <a:t>τὰ</a:t>
            </a:r>
            <a:r>
              <a:rPr lang="el-GR" dirty="0"/>
              <a:t> </a:t>
            </a:r>
            <a:r>
              <a:rPr lang="el-GR" dirty="0" err="1"/>
              <a:t>πράγματ</a:t>
            </a:r>
            <a:r>
              <a:rPr lang="el-GR" dirty="0"/>
              <a:t>’ </a:t>
            </a:r>
            <a:r>
              <a:rPr lang="el-GR" dirty="0" err="1"/>
              <a:t>ἔχει</a:t>
            </a:r>
            <a:r>
              <a:rPr lang="el-GR" dirty="0"/>
              <a:t>· </a:t>
            </a:r>
            <a:r>
              <a:rPr lang="el-GR" dirty="0" err="1"/>
              <a:t>ἐπεί</a:t>
            </a:r>
            <a:r>
              <a:rPr lang="el-GR" dirty="0"/>
              <a:t> </a:t>
            </a:r>
            <a:r>
              <a:rPr lang="el-GR" dirty="0" err="1"/>
              <a:t>τοι</a:t>
            </a:r>
            <a:r>
              <a:rPr lang="el-GR" dirty="0"/>
              <a:t>, </a:t>
            </a:r>
            <a:r>
              <a:rPr lang="el-GR" dirty="0" err="1"/>
              <a:t>εἰ</a:t>
            </a:r>
            <a:r>
              <a:rPr lang="el-GR" dirty="0"/>
              <a:t> </a:t>
            </a:r>
            <a:r>
              <a:rPr lang="el-GR" dirty="0" err="1"/>
              <a:t>πάνθ</a:t>
            </a:r>
            <a:r>
              <a:rPr lang="el-GR" dirty="0"/>
              <a:t>’ ἃ </a:t>
            </a:r>
            <a:r>
              <a:rPr lang="el-GR" dirty="0" err="1"/>
              <a:t>προσῆκε</a:t>
            </a:r>
            <a:r>
              <a:rPr lang="el-GR" dirty="0"/>
              <a:t> </a:t>
            </a:r>
          </a:p>
          <a:p>
            <a:r>
              <a:rPr lang="el-GR" dirty="0" err="1"/>
              <a:t>πραττόντων</a:t>
            </a:r>
            <a:r>
              <a:rPr lang="el-GR" dirty="0"/>
              <a:t> </a:t>
            </a:r>
            <a:r>
              <a:rPr lang="el-GR" dirty="0" err="1"/>
              <a:t>οὕτως</a:t>
            </a:r>
            <a:r>
              <a:rPr lang="el-GR" dirty="0"/>
              <a:t> </a:t>
            </a:r>
            <a:r>
              <a:rPr lang="el-GR" dirty="0" err="1"/>
              <a:t>εἶχεν</a:t>
            </a:r>
            <a:r>
              <a:rPr lang="el-GR" dirty="0"/>
              <a:t>, </a:t>
            </a:r>
            <a:r>
              <a:rPr lang="el-GR" dirty="0" err="1"/>
              <a:t>οὐδ</a:t>
            </a:r>
            <a:r>
              <a:rPr lang="el-GR" dirty="0"/>
              <a:t>’ </a:t>
            </a:r>
            <a:r>
              <a:rPr lang="el-GR" dirty="0" err="1"/>
              <a:t>ἂν</a:t>
            </a:r>
            <a:r>
              <a:rPr lang="el-GR" dirty="0"/>
              <a:t> </a:t>
            </a:r>
            <a:r>
              <a:rPr lang="el-GR" dirty="0" err="1"/>
              <a:t>ἐλπὶς</a:t>
            </a:r>
            <a:r>
              <a:rPr lang="el-GR" dirty="0"/>
              <a:t> </a:t>
            </a:r>
            <a:r>
              <a:rPr lang="el-GR" dirty="0" err="1"/>
              <a:t>ἦν</a:t>
            </a:r>
            <a:r>
              <a:rPr lang="el-GR" dirty="0"/>
              <a:t> </a:t>
            </a:r>
            <a:r>
              <a:rPr lang="el-GR" dirty="0" err="1"/>
              <a:t>αὐτὰ</a:t>
            </a:r>
            <a:r>
              <a:rPr lang="el-GR" dirty="0"/>
              <a:t> βελτίω </a:t>
            </a:r>
          </a:p>
          <a:p>
            <a:r>
              <a:rPr lang="el-GR" b="1" dirty="0"/>
              <a:t>(3.) </a:t>
            </a:r>
            <a:r>
              <a:rPr lang="el-GR" dirty="0"/>
              <a:t>γενέσθαι. </a:t>
            </a:r>
            <a:r>
              <a:rPr lang="el-GR" dirty="0" err="1"/>
              <a:t>ἔπειτ</a:t>
            </a:r>
            <a:r>
              <a:rPr lang="el-GR" dirty="0"/>
              <a:t>’ </a:t>
            </a:r>
            <a:r>
              <a:rPr lang="el-GR" dirty="0" err="1"/>
              <a:t>ἐνθυμητέον</a:t>
            </a:r>
            <a:r>
              <a:rPr lang="el-GR" dirty="0"/>
              <a:t> </a:t>
            </a:r>
            <a:r>
              <a:rPr lang="el-GR" dirty="0" err="1"/>
              <a:t>καὶ</a:t>
            </a:r>
            <a:r>
              <a:rPr lang="el-GR" dirty="0"/>
              <a:t> παρ’ </a:t>
            </a:r>
            <a:r>
              <a:rPr lang="el-GR" dirty="0" err="1"/>
              <a:t>ἄλλων</a:t>
            </a:r>
            <a:r>
              <a:rPr lang="el-GR" dirty="0"/>
              <a:t> </a:t>
            </a:r>
            <a:r>
              <a:rPr lang="el-GR" dirty="0" err="1"/>
              <a:t>ἀκούουσι</a:t>
            </a:r>
            <a:r>
              <a:rPr lang="el-GR" dirty="0"/>
              <a:t> </a:t>
            </a:r>
            <a:r>
              <a:rPr lang="el-GR" dirty="0" err="1"/>
              <a:t>καὶ</a:t>
            </a:r>
            <a:endParaRPr lang="el-GR" dirty="0"/>
          </a:p>
          <a:p>
            <a:r>
              <a:rPr lang="el-GR" dirty="0" err="1"/>
              <a:t>τοῖς</a:t>
            </a:r>
            <a:r>
              <a:rPr lang="el-GR" dirty="0"/>
              <a:t> </a:t>
            </a:r>
            <a:r>
              <a:rPr lang="el-GR" dirty="0" err="1"/>
              <a:t>εἰδόσιν</a:t>
            </a:r>
            <a:r>
              <a:rPr lang="el-GR" dirty="0"/>
              <a:t> </a:t>
            </a:r>
            <a:r>
              <a:rPr lang="el-GR" dirty="0" err="1"/>
              <a:t>αὐτοῖς</a:t>
            </a:r>
            <a:r>
              <a:rPr lang="el-GR" dirty="0"/>
              <a:t> </a:t>
            </a:r>
            <a:r>
              <a:rPr lang="el-GR" dirty="0" err="1"/>
              <a:t>ἀναμιμνῃσκομένοις</a:t>
            </a:r>
            <a:r>
              <a:rPr lang="el-GR" dirty="0"/>
              <a:t>, </a:t>
            </a:r>
            <a:r>
              <a:rPr lang="el-GR" dirty="0" err="1"/>
              <a:t>ἡλίκην</a:t>
            </a:r>
            <a:r>
              <a:rPr lang="el-GR" dirty="0"/>
              <a:t> ποτ’ </a:t>
            </a:r>
            <a:r>
              <a:rPr lang="el-GR" dirty="0" err="1"/>
              <a:t>ἐχόντων</a:t>
            </a:r>
            <a:endParaRPr lang="el-GR" dirty="0"/>
          </a:p>
          <a:p>
            <a:r>
              <a:rPr lang="el-GR" dirty="0"/>
              <a:t>δύναμιν Λακεδαιμονίων, </a:t>
            </a:r>
            <a:r>
              <a:rPr lang="el-GR" dirty="0" err="1"/>
              <a:t>ἐξ</a:t>
            </a:r>
            <a:r>
              <a:rPr lang="el-GR" dirty="0"/>
              <a:t> </a:t>
            </a:r>
            <a:r>
              <a:rPr lang="el-GR" dirty="0" err="1"/>
              <a:t>οὗ</a:t>
            </a:r>
            <a:r>
              <a:rPr lang="el-GR" dirty="0"/>
              <a:t> χρόνος </a:t>
            </a:r>
            <a:r>
              <a:rPr lang="el-GR" dirty="0" err="1"/>
              <a:t>οὐ</a:t>
            </a:r>
            <a:r>
              <a:rPr lang="el-GR" dirty="0"/>
              <a:t> πολύς, </a:t>
            </a:r>
            <a:r>
              <a:rPr lang="el-GR" dirty="0" err="1"/>
              <a:t>ὡς</a:t>
            </a:r>
            <a:r>
              <a:rPr lang="el-GR" dirty="0"/>
              <a:t> </a:t>
            </a:r>
            <a:r>
              <a:rPr lang="el-GR" dirty="0" err="1"/>
              <a:t>καλῶς</a:t>
            </a:r>
            <a:r>
              <a:rPr lang="el-GR" dirty="0"/>
              <a:t> </a:t>
            </a:r>
          </a:p>
          <a:p>
            <a:r>
              <a:rPr lang="el-GR" dirty="0" err="1"/>
              <a:t>καὶ</a:t>
            </a:r>
            <a:r>
              <a:rPr lang="el-GR" dirty="0"/>
              <a:t> προσηκόντως </a:t>
            </a:r>
            <a:r>
              <a:rPr lang="el-GR" dirty="0" err="1"/>
              <a:t>οὐδὲν</a:t>
            </a:r>
            <a:r>
              <a:rPr lang="el-GR" dirty="0"/>
              <a:t> </a:t>
            </a:r>
            <a:r>
              <a:rPr lang="el-GR" dirty="0" err="1"/>
              <a:t>ἀνάξιον</a:t>
            </a:r>
            <a:r>
              <a:rPr lang="el-GR" dirty="0"/>
              <a:t> </a:t>
            </a:r>
            <a:r>
              <a:rPr lang="el-GR" dirty="0" err="1"/>
              <a:t>ὑμεῖς</a:t>
            </a:r>
            <a:r>
              <a:rPr lang="el-GR" dirty="0"/>
              <a:t> </a:t>
            </a:r>
            <a:r>
              <a:rPr lang="el-GR" dirty="0" err="1"/>
              <a:t>ἐπράξατε</a:t>
            </a:r>
            <a:r>
              <a:rPr lang="el-GR" dirty="0"/>
              <a:t> </a:t>
            </a:r>
            <a:r>
              <a:rPr lang="el-GR" dirty="0" err="1"/>
              <a:t>τῆς</a:t>
            </a:r>
            <a:r>
              <a:rPr lang="el-GR" dirty="0"/>
              <a:t> πόλεως,</a:t>
            </a:r>
          </a:p>
          <a:p>
            <a:r>
              <a:rPr lang="el-GR" dirty="0" err="1"/>
              <a:t>ἀλλ</a:t>
            </a:r>
            <a:r>
              <a:rPr lang="el-GR" dirty="0"/>
              <a:t>’ </a:t>
            </a:r>
            <a:r>
              <a:rPr lang="el-GR" dirty="0" err="1"/>
              <a:t>ὑπεμείναθ</a:t>
            </a:r>
            <a:r>
              <a:rPr lang="el-GR" dirty="0"/>
              <a:t>’ </a:t>
            </a:r>
            <a:r>
              <a:rPr lang="el-GR" dirty="0" err="1"/>
              <a:t>ὑπὲρ</a:t>
            </a:r>
            <a:r>
              <a:rPr lang="el-GR" dirty="0"/>
              <a:t> </a:t>
            </a:r>
            <a:r>
              <a:rPr lang="el-GR" dirty="0" err="1"/>
              <a:t>τῶν</a:t>
            </a:r>
            <a:r>
              <a:rPr lang="el-GR" dirty="0"/>
              <a:t> δικαίων </a:t>
            </a:r>
            <a:r>
              <a:rPr lang="el-GR" dirty="0" err="1"/>
              <a:t>τὸν</a:t>
            </a:r>
            <a:r>
              <a:rPr lang="el-GR" dirty="0"/>
              <a:t> </a:t>
            </a:r>
            <a:r>
              <a:rPr lang="el-GR" dirty="0" err="1"/>
              <a:t>πρὸς</a:t>
            </a:r>
            <a:r>
              <a:rPr lang="el-GR" dirty="0"/>
              <a:t> </a:t>
            </a:r>
            <a:r>
              <a:rPr lang="el-GR" dirty="0" err="1"/>
              <a:t>ἐκείνους</a:t>
            </a:r>
            <a:r>
              <a:rPr lang="el-GR" dirty="0"/>
              <a:t> </a:t>
            </a:r>
            <a:r>
              <a:rPr lang="el-GR" dirty="0" err="1"/>
              <a:t>πόλεμον</a:t>
            </a:r>
            <a:r>
              <a:rPr lang="el-GR" dirty="0"/>
              <a:t>. (5)</a:t>
            </a:r>
          </a:p>
          <a:p>
            <a:r>
              <a:rPr lang="el-GR" dirty="0"/>
              <a:t>τίνος </a:t>
            </a:r>
            <a:r>
              <a:rPr lang="el-GR" dirty="0" err="1"/>
              <a:t>οὖν</a:t>
            </a:r>
            <a:r>
              <a:rPr lang="el-GR" dirty="0"/>
              <a:t> </a:t>
            </a:r>
            <a:r>
              <a:rPr lang="el-GR" dirty="0" err="1"/>
              <a:t>εἵνεκα</a:t>
            </a:r>
            <a:r>
              <a:rPr lang="el-GR" dirty="0"/>
              <a:t> </a:t>
            </a:r>
            <a:r>
              <a:rPr lang="el-GR" dirty="0" err="1"/>
              <a:t>ταῦτα</a:t>
            </a:r>
            <a:r>
              <a:rPr lang="el-GR" dirty="0"/>
              <a:t> λέγω</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Κειμενα απο την ιστορια τησ Ελληνικησ</a:t>
            </a:r>
            <a:br>
              <a:rPr lang="el-GR" dirty="0"/>
            </a:br>
            <a:r>
              <a:rPr lang="en-US" dirty="0"/>
              <a:t>V</a:t>
            </a:r>
            <a:r>
              <a:rPr lang="el-GR" dirty="0"/>
              <a:t>: Όμηροσ (8</a:t>
            </a:r>
            <a:r>
              <a:rPr lang="el-GR" baseline="30000" dirty="0"/>
              <a:t>ος</a:t>
            </a:r>
            <a:r>
              <a:rPr lang="el-GR" dirty="0"/>
              <a:t> αι. π.Χ.?)</a:t>
            </a:r>
          </a:p>
        </p:txBody>
      </p:sp>
      <p:sp>
        <p:nvSpPr>
          <p:cNvPr id="3" name="2 - Θέση περιεχομένου"/>
          <p:cNvSpPr>
            <a:spLocks noGrp="1"/>
          </p:cNvSpPr>
          <p:nvPr>
            <p:ph sz="quarter" idx="1"/>
          </p:nvPr>
        </p:nvSpPr>
        <p:spPr/>
        <p:txBody>
          <a:bodyPr>
            <a:normAutofit lnSpcReduction="10000"/>
          </a:bodyPr>
          <a:lstStyle/>
          <a:p>
            <a:r>
              <a:rPr lang="el-GR" dirty="0"/>
              <a:t>Τρώων δ’ </a:t>
            </a:r>
            <a:r>
              <a:rPr lang="el-GR" dirty="0" err="1"/>
              <a:t>οἰώθη</a:t>
            </a:r>
            <a:r>
              <a:rPr lang="el-GR" dirty="0"/>
              <a:t> </a:t>
            </a:r>
            <a:r>
              <a:rPr lang="el-GR" dirty="0" err="1"/>
              <a:t>καὶ</a:t>
            </a:r>
            <a:r>
              <a:rPr lang="el-GR" dirty="0"/>
              <a:t> </a:t>
            </a:r>
            <a:r>
              <a:rPr lang="el-GR" dirty="0" err="1"/>
              <a:t>Ἀχαιῶν</a:t>
            </a:r>
            <a:r>
              <a:rPr lang="el-GR" dirty="0"/>
              <a:t> </a:t>
            </a:r>
            <a:r>
              <a:rPr lang="el-GR" dirty="0" err="1"/>
              <a:t>φύλοπις</a:t>
            </a:r>
            <a:r>
              <a:rPr lang="el-GR" dirty="0"/>
              <a:t> </a:t>
            </a:r>
            <a:r>
              <a:rPr lang="el-GR" dirty="0" err="1"/>
              <a:t>αἰνή</a:t>
            </a:r>
            <a:r>
              <a:rPr lang="el-GR" dirty="0"/>
              <a:t>· (1)</a:t>
            </a:r>
          </a:p>
          <a:p>
            <a:r>
              <a:rPr lang="el-GR" dirty="0" err="1"/>
              <a:t>πολλὰ</a:t>
            </a:r>
            <a:r>
              <a:rPr lang="el-GR" dirty="0"/>
              <a:t> δ’ </a:t>
            </a:r>
            <a:r>
              <a:rPr lang="el-GR" dirty="0" err="1"/>
              <a:t>ἄρ</a:t>
            </a:r>
            <a:r>
              <a:rPr lang="el-GR" dirty="0"/>
              <a:t>’ </a:t>
            </a:r>
            <a:r>
              <a:rPr lang="el-GR" dirty="0" err="1"/>
              <a:t>ἔνθα</a:t>
            </a:r>
            <a:r>
              <a:rPr lang="el-GR" dirty="0"/>
              <a:t> </a:t>
            </a:r>
            <a:r>
              <a:rPr lang="el-GR" dirty="0" err="1"/>
              <a:t>καὶ</a:t>
            </a:r>
            <a:r>
              <a:rPr lang="el-GR" dirty="0"/>
              <a:t> </a:t>
            </a:r>
            <a:r>
              <a:rPr lang="el-GR" dirty="0" err="1"/>
              <a:t>ἔνθ</a:t>
            </a:r>
            <a:r>
              <a:rPr lang="el-GR" dirty="0"/>
              <a:t>’ </a:t>
            </a:r>
            <a:r>
              <a:rPr lang="el-GR" dirty="0" err="1"/>
              <a:t>ἴθυσε</a:t>
            </a:r>
            <a:r>
              <a:rPr lang="el-GR" dirty="0"/>
              <a:t> μάχη </a:t>
            </a:r>
            <a:r>
              <a:rPr lang="el-GR" dirty="0" err="1"/>
              <a:t>πεδίοιο</a:t>
            </a:r>
            <a:r>
              <a:rPr lang="el-GR" dirty="0"/>
              <a:t> </a:t>
            </a:r>
          </a:p>
          <a:p>
            <a:r>
              <a:rPr lang="el-GR" dirty="0" err="1"/>
              <a:t>ἀλλήλων</a:t>
            </a:r>
            <a:r>
              <a:rPr lang="el-GR" dirty="0"/>
              <a:t> </a:t>
            </a:r>
            <a:r>
              <a:rPr lang="el-GR" dirty="0" err="1"/>
              <a:t>ἰθυνομένων</a:t>
            </a:r>
            <a:r>
              <a:rPr lang="el-GR" dirty="0"/>
              <a:t> </a:t>
            </a:r>
            <a:r>
              <a:rPr lang="el-GR" dirty="0" err="1"/>
              <a:t>χαλκήρεα</a:t>
            </a:r>
            <a:r>
              <a:rPr lang="el-GR" dirty="0"/>
              <a:t> </a:t>
            </a:r>
            <a:r>
              <a:rPr lang="el-GR" dirty="0" err="1"/>
              <a:t>δοῦρα</a:t>
            </a:r>
            <a:r>
              <a:rPr lang="el-GR" dirty="0"/>
              <a:t> </a:t>
            </a:r>
          </a:p>
          <a:p>
            <a:r>
              <a:rPr lang="el-GR" dirty="0" err="1"/>
              <a:t>μεσσηγὺς</a:t>
            </a:r>
            <a:r>
              <a:rPr lang="el-GR" dirty="0"/>
              <a:t> </a:t>
            </a:r>
            <a:r>
              <a:rPr lang="el-GR" dirty="0" err="1"/>
              <a:t>Σιμόεντος</a:t>
            </a:r>
            <a:r>
              <a:rPr lang="el-GR" dirty="0"/>
              <a:t> </a:t>
            </a:r>
            <a:r>
              <a:rPr lang="el-GR" dirty="0" err="1"/>
              <a:t>ἰδὲ</a:t>
            </a:r>
            <a:r>
              <a:rPr lang="el-GR" dirty="0"/>
              <a:t> </a:t>
            </a:r>
            <a:r>
              <a:rPr lang="el-GR" dirty="0" err="1"/>
              <a:t>Ξάνθοιο</a:t>
            </a:r>
            <a:r>
              <a:rPr lang="el-GR" dirty="0"/>
              <a:t> </a:t>
            </a:r>
            <a:r>
              <a:rPr lang="el-GR" dirty="0" err="1"/>
              <a:t>ῥοάων</a:t>
            </a:r>
            <a:r>
              <a:rPr lang="el-GR" dirty="0"/>
              <a:t>.</a:t>
            </a:r>
          </a:p>
          <a:p>
            <a:r>
              <a:rPr lang="el-GR" dirty="0" err="1"/>
              <a:t>Αἴας</a:t>
            </a:r>
            <a:r>
              <a:rPr lang="el-GR" dirty="0"/>
              <a:t> </a:t>
            </a:r>
            <a:r>
              <a:rPr lang="el-GR" dirty="0" err="1"/>
              <a:t>δὲ</a:t>
            </a:r>
            <a:r>
              <a:rPr lang="el-GR" dirty="0"/>
              <a:t> </a:t>
            </a:r>
            <a:r>
              <a:rPr lang="el-GR" dirty="0" err="1"/>
              <a:t>πρῶτος</a:t>
            </a:r>
            <a:r>
              <a:rPr lang="el-GR" dirty="0"/>
              <a:t> </a:t>
            </a:r>
            <a:r>
              <a:rPr lang="el-GR" dirty="0" err="1"/>
              <a:t>Τελαμώνιος</a:t>
            </a:r>
            <a:r>
              <a:rPr lang="el-GR" dirty="0"/>
              <a:t> </a:t>
            </a:r>
            <a:r>
              <a:rPr lang="el-GR" dirty="0" err="1"/>
              <a:t>ἕρκος</a:t>
            </a:r>
            <a:r>
              <a:rPr lang="el-GR" dirty="0"/>
              <a:t> </a:t>
            </a:r>
            <a:r>
              <a:rPr lang="el-GR" dirty="0" err="1"/>
              <a:t>Ἀχαιῶν</a:t>
            </a:r>
            <a:r>
              <a:rPr lang="el-GR" dirty="0"/>
              <a:t> (5)</a:t>
            </a:r>
          </a:p>
          <a:p>
            <a:r>
              <a:rPr lang="el-GR" dirty="0"/>
              <a:t>Τρώων </a:t>
            </a:r>
            <a:r>
              <a:rPr lang="el-GR" dirty="0" err="1"/>
              <a:t>ῥῆξε</a:t>
            </a:r>
            <a:r>
              <a:rPr lang="el-GR" dirty="0"/>
              <a:t> φάλαγγα, </a:t>
            </a:r>
            <a:r>
              <a:rPr lang="el-GR" dirty="0" err="1"/>
              <a:t>φόως</a:t>
            </a:r>
            <a:r>
              <a:rPr lang="el-GR" dirty="0"/>
              <a:t> δ’ </a:t>
            </a:r>
            <a:r>
              <a:rPr lang="el-GR" dirty="0" err="1"/>
              <a:t>ἑτάροισιν</a:t>
            </a:r>
            <a:r>
              <a:rPr lang="el-GR" dirty="0"/>
              <a:t> </a:t>
            </a:r>
            <a:r>
              <a:rPr lang="el-GR" dirty="0" err="1"/>
              <a:t>ἔθηκεν</a:t>
            </a:r>
            <a:r>
              <a:rPr lang="el-GR" dirty="0"/>
              <a:t>, </a:t>
            </a:r>
          </a:p>
          <a:p>
            <a:r>
              <a:rPr lang="el-GR" dirty="0" err="1"/>
              <a:t>ἄνδρα</a:t>
            </a:r>
            <a:r>
              <a:rPr lang="el-GR" dirty="0"/>
              <a:t> </a:t>
            </a:r>
            <a:r>
              <a:rPr lang="el-GR" dirty="0" err="1"/>
              <a:t>βαλὼν</a:t>
            </a:r>
            <a:r>
              <a:rPr lang="el-GR" dirty="0"/>
              <a:t> </a:t>
            </a:r>
            <a:r>
              <a:rPr lang="el-GR" dirty="0" err="1"/>
              <a:t>ὃς</a:t>
            </a:r>
            <a:r>
              <a:rPr lang="el-GR" dirty="0"/>
              <a:t> </a:t>
            </a:r>
            <a:r>
              <a:rPr lang="el-GR" dirty="0" err="1"/>
              <a:t>ἄριστος</a:t>
            </a:r>
            <a:r>
              <a:rPr lang="el-GR" dirty="0"/>
              <a:t> </a:t>
            </a:r>
            <a:r>
              <a:rPr lang="el-GR" dirty="0" err="1"/>
              <a:t>ἐνὶ</a:t>
            </a:r>
            <a:r>
              <a:rPr lang="el-GR" dirty="0"/>
              <a:t> </a:t>
            </a:r>
            <a:r>
              <a:rPr lang="el-GR" dirty="0" err="1"/>
              <a:t>Θρῄκεσσι</a:t>
            </a:r>
            <a:r>
              <a:rPr lang="el-GR" dirty="0"/>
              <a:t> </a:t>
            </a:r>
            <a:r>
              <a:rPr lang="el-GR" dirty="0" err="1"/>
              <a:t>τέτυκτο</a:t>
            </a:r>
            <a:endParaRPr lang="el-GR" dirty="0"/>
          </a:p>
          <a:p>
            <a:r>
              <a:rPr lang="el-GR" dirty="0" err="1"/>
              <a:t>υἱὸν</a:t>
            </a:r>
            <a:r>
              <a:rPr lang="el-GR" dirty="0"/>
              <a:t> </a:t>
            </a:r>
            <a:r>
              <a:rPr lang="el-GR" dirty="0" err="1"/>
              <a:t>Ἐϋσσώρου</a:t>
            </a:r>
            <a:r>
              <a:rPr lang="el-GR" dirty="0"/>
              <a:t> </a:t>
            </a:r>
            <a:r>
              <a:rPr lang="el-GR" dirty="0" err="1"/>
              <a:t>Ἀκάμαντ</a:t>
            </a:r>
            <a:r>
              <a:rPr lang="el-GR" dirty="0"/>
              <a:t>’ </a:t>
            </a:r>
            <a:r>
              <a:rPr lang="el-GR" dirty="0" err="1"/>
              <a:t>ἠΰν</a:t>
            </a:r>
            <a:r>
              <a:rPr lang="el-GR" dirty="0"/>
              <a:t> τε </a:t>
            </a:r>
            <a:r>
              <a:rPr lang="el-GR" dirty="0" err="1"/>
              <a:t>μέγαν</a:t>
            </a:r>
            <a:r>
              <a:rPr lang="el-GR" dirty="0"/>
              <a:t> τε.</a:t>
            </a:r>
          </a:p>
          <a:p>
            <a:r>
              <a:rPr lang="el-GR" dirty="0" err="1"/>
              <a:t>τόν</a:t>
            </a:r>
            <a:r>
              <a:rPr lang="el-GR" dirty="0"/>
              <a:t> ῥ’ </a:t>
            </a:r>
            <a:r>
              <a:rPr lang="el-GR" dirty="0" err="1"/>
              <a:t>ἔβαλε</a:t>
            </a:r>
            <a:r>
              <a:rPr lang="el-GR" dirty="0"/>
              <a:t> </a:t>
            </a:r>
            <a:r>
              <a:rPr lang="el-GR" dirty="0" err="1"/>
              <a:t>πρῶτος</a:t>
            </a:r>
            <a:r>
              <a:rPr lang="el-GR" dirty="0"/>
              <a:t> </a:t>
            </a:r>
            <a:r>
              <a:rPr lang="el-GR" dirty="0" err="1"/>
              <a:t>κόρυθος</a:t>
            </a:r>
            <a:r>
              <a:rPr lang="el-GR" dirty="0"/>
              <a:t> </a:t>
            </a:r>
            <a:r>
              <a:rPr lang="el-GR" dirty="0" err="1"/>
              <a:t>φάλον</a:t>
            </a:r>
            <a:r>
              <a:rPr lang="el-GR" dirty="0"/>
              <a:t> </a:t>
            </a:r>
            <a:r>
              <a:rPr lang="el-GR" dirty="0" err="1"/>
              <a:t>ἱπποδασείης</a:t>
            </a:r>
            <a:r>
              <a:rPr lang="el-GR" dirty="0"/>
              <a:t>, </a:t>
            </a:r>
          </a:p>
          <a:p>
            <a:r>
              <a:rPr lang="el-GR" dirty="0" err="1"/>
              <a:t>ἐν</a:t>
            </a:r>
            <a:r>
              <a:rPr lang="el-GR" dirty="0"/>
              <a:t> </a:t>
            </a:r>
            <a:r>
              <a:rPr lang="el-GR" dirty="0" err="1"/>
              <a:t>δὲ</a:t>
            </a:r>
            <a:r>
              <a:rPr lang="el-GR" dirty="0"/>
              <a:t> </a:t>
            </a:r>
            <a:r>
              <a:rPr lang="el-GR" dirty="0" err="1"/>
              <a:t>μετώπῳ</a:t>
            </a:r>
            <a:r>
              <a:rPr lang="el-GR" dirty="0"/>
              <a:t> </a:t>
            </a:r>
            <a:r>
              <a:rPr lang="el-GR" dirty="0" err="1"/>
              <a:t>πῆξε</a:t>
            </a:r>
            <a:r>
              <a:rPr lang="el-GR" dirty="0"/>
              <a:t>, </a:t>
            </a:r>
            <a:r>
              <a:rPr lang="el-GR" dirty="0" err="1"/>
              <a:t>πέρησε</a:t>
            </a:r>
            <a:r>
              <a:rPr lang="el-GR" dirty="0"/>
              <a:t> δ’ </a:t>
            </a:r>
            <a:r>
              <a:rPr lang="el-GR" dirty="0" err="1"/>
              <a:t>ἄρ</a:t>
            </a:r>
            <a:r>
              <a:rPr lang="el-GR" dirty="0"/>
              <a:t>’ </a:t>
            </a:r>
            <a:r>
              <a:rPr lang="el-GR" dirty="0" err="1"/>
              <a:t>ὀστέον</a:t>
            </a:r>
            <a:r>
              <a:rPr lang="el-GR" dirty="0"/>
              <a:t> </a:t>
            </a:r>
            <a:r>
              <a:rPr lang="el-GR" dirty="0" err="1"/>
              <a:t>εἴσω</a:t>
            </a:r>
            <a:r>
              <a:rPr lang="el-GR" dirty="0"/>
              <a:t> (10)</a:t>
            </a:r>
          </a:p>
          <a:p>
            <a:r>
              <a:rPr lang="el-GR" dirty="0" err="1"/>
              <a:t>αἰχμὴ</a:t>
            </a:r>
            <a:r>
              <a:rPr lang="el-GR" dirty="0"/>
              <a:t> </a:t>
            </a:r>
            <a:r>
              <a:rPr lang="el-GR" dirty="0" err="1"/>
              <a:t>χαλκείη</a:t>
            </a:r>
            <a:r>
              <a:rPr lang="el-GR" dirty="0"/>
              <a:t>· </a:t>
            </a:r>
            <a:r>
              <a:rPr lang="el-GR" dirty="0" err="1"/>
              <a:t>τὸν</a:t>
            </a:r>
            <a:r>
              <a:rPr lang="el-GR" dirty="0"/>
              <a:t> </a:t>
            </a:r>
            <a:r>
              <a:rPr lang="el-GR" dirty="0" err="1"/>
              <a:t>δὲ</a:t>
            </a:r>
            <a:r>
              <a:rPr lang="el-GR" dirty="0"/>
              <a:t> σκότος </a:t>
            </a:r>
            <a:r>
              <a:rPr lang="el-GR" dirty="0" err="1"/>
              <a:t>ὄσσε</a:t>
            </a:r>
            <a:r>
              <a:rPr lang="el-GR" dirty="0"/>
              <a:t> </a:t>
            </a:r>
            <a:r>
              <a:rPr lang="el-GR" dirty="0" err="1"/>
              <a:t>κάλυψεν</a:t>
            </a:r>
            <a:r>
              <a:rPr lang="el-GR" dirty="0"/>
              <a:t>. </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10491</TotalTime>
  <Words>2203</Words>
  <Application>Microsoft Macintosh PowerPoint</Application>
  <PresentationFormat>On-screen Show (4:3)</PresentationFormat>
  <Paragraphs>148</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Century Schoolbook</vt:lpstr>
      <vt:lpstr>Times New Roman</vt:lpstr>
      <vt:lpstr>Wingdings</vt:lpstr>
      <vt:lpstr>Wingdings 2</vt:lpstr>
      <vt:lpstr>Oriel</vt:lpstr>
      <vt:lpstr>γλωσσικη μεταβολη</vt:lpstr>
      <vt:lpstr>Charles dickens, dombey and son</vt:lpstr>
      <vt:lpstr>Αλλαζει;</vt:lpstr>
      <vt:lpstr>Lord’s Prayer</vt:lpstr>
      <vt:lpstr>Κειμενα απο την ιστορια τησ Ελληνικήσ Ι: Μακρυγιαννησ</vt:lpstr>
      <vt:lpstr>Κειμενα απο την ιστορια τησ Ελληνικησ ΙΙ: Μαχαιρασ, Κυπροσ (15ος αι.)</vt:lpstr>
      <vt:lpstr>Κειμενα απο την ιστορια τησ Ελληνικησ ΙΙΙ: Μοσχοσ, 6ος αι.</vt:lpstr>
      <vt:lpstr>Κειμενα απο την ιστορια τησ Ελληνικησ IV: Δημοσθενησ (4ος αι. π.Χ.)</vt:lpstr>
      <vt:lpstr>Κειμενα απο την ιστορια τησ Ελληνικησ V: Όμηροσ (8ος αι. π.Χ.?)</vt:lpstr>
      <vt:lpstr>Κειμενα από την ιστορια τησ Ελληνικησ VI: Γραμμικη Β (1400-1200 π.Χ.)</vt:lpstr>
      <vt:lpstr>Coseriu, 1958</vt:lpstr>
      <vt:lpstr>Αποψεισ για την γλωσσικη αλλαγη Ι</vt:lpstr>
      <vt:lpstr>Αποψεισ για την γλωσσικη αλλαγη ιι</vt:lpstr>
      <vt:lpstr>Αποψεισ για την γλωσσικη αλλαγη ιιι</vt:lpstr>
      <vt:lpstr>Αποψεισ για την γλωσσικη αλλαγη IV</vt:lpstr>
      <vt:lpstr>Αποψεισ για την γλωσσικη αλλαγη V</vt:lpstr>
      <vt:lpstr>Το καλεσμα</vt:lpstr>
      <vt:lpstr>Και στην Αγγλικη;</vt:lpstr>
      <vt:lpstr>Φρυνιχοσ (2ος αι. μ.Χ.)</vt:lpstr>
      <vt:lpstr>Samuel Johnson, 1755</vt:lpstr>
      <vt:lpstr>Jacob Grimm (1785-1863)</vt:lpstr>
      <vt:lpstr>Αλιμονο στουσ νεουσ!</vt:lpstr>
      <vt:lpstr>PowerPoint Presentation</vt:lpstr>
      <vt:lpstr>Τι αλλαζει και πωσ</vt:lpstr>
      <vt:lpstr>Schleicher, 1863</vt:lpstr>
      <vt:lpstr>Baudouin de Courtenay</vt:lpstr>
      <vt:lpstr>saussure</vt:lpstr>
      <vt:lpstr>Συγχρονεσ αντιληψεισ</vt:lpstr>
      <vt:lpstr>Ποιοσ αλλαζει την γλωσσα;</vt:lpstr>
      <vt:lpstr>Δεδομενα γλωσσικησ μεταβολησ</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Ιστορική Γλωσσολογία: Εισαγωγή</dc:title>
  <dc:creator>Μαρία Χολή</dc:creator>
  <cp:lastModifiedBy>Theodore Markopoulos</cp:lastModifiedBy>
  <cp:revision>82</cp:revision>
  <dcterms:created xsi:type="dcterms:W3CDTF">2011-10-04T05:47:44Z</dcterms:created>
  <dcterms:modified xsi:type="dcterms:W3CDTF">2020-09-22T07:03:31Z</dcterms:modified>
</cp:coreProperties>
</file>