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7"/>
  </p:notesMasterIdLst>
  <p:sldIdLst>
    <p:sldId id="256" r:id="rId3"/>
    <p:sldId id="257" r:id="rId4"/>
    <p:sldId id="312" r:id="rId5"/>
    <p:sldId id="268" r:id="rId6"/>
    <p:sldId id="304" r:id="rId7"/>
    <p:sldId id="305" r:id="rId8"/>
    <p:sldId id="274" r:id="rId9"/>
    <p:sldId id="306" r:id="rId10"/>
    <p:sldId id="259" r:id="rId11"/>
    <p:sldId id="315" r:id="rId12"/>
    <p:sldId id="313" r:id="rId13"/>
    <p:sldId id="316" r:id="rId14"/>
    <p:sldId id="317" r:id="rId15"/>
    <p:sldId id="308" r:id="rId16"/>
    <p:sldId id="307" r:id="rId17"/>
    <p:sldId id="318" r:id="rId18"/>
    <p:sldId id="319" r:id="rId19"/>
    <p:sldId id="320" r:id="rId20"/>
    <p:sldId id="267" r:id="rId21"/>
    <p:sldId id="321" r:id="rId22"/>
    <p:sldId id="322" r:id="rId23"/>
    <p:sldId id="323" r:id="rId24"/>
    <p:sldId id="324" r:id="rId25"/>
    <p:sldId id="325" r:id="rId26"/>
    <p:sldId id="326" r:id="rId27"/>
    <p:sldId id="327" r:id="rId28"/>
    <p:sldId id="328" r:id="rId29"/>
    <p:sldId id="329" r:id="rId30"/>
    <p:sldId id="330" r:id="rId31"/>
    <p:sldId id="334" r:id="rId32"/>
    <p:sldId id="331" r:id="rId33"/>
    <p:sldId id="332" r:id="rId34"/>
    <p:sldId id="333" r:id="rId35"/>
    <p:sldId id="335" r:id="rId36"/>
    <p:sldId id="336" r:id="rId37"/>
    <p:sldId id="337" r:id="rId38"/>
    <p:sldId id="339" r:id="rId39"/>
    <p:sldId id="338" r:id="rId40"/>
    <p:sldId id="340" r:id="rId41"/>
    <p:sldId id="341" r:id="rId42"/>
    <p:sldId id="342" r:id="rId43"/>
    <p:sldId id="343" r:id="rId44"/>
    <p:sldId id="344" r:id="rId45"/>
    <p:sldId id="258" r:id="rId46"/>
  </p:sldIdLst>
  <p:sldSz cx="9144000" cy="6858000" type="screen4x3"/>
  <p:notesSz cx="6858000" cy="9144000"/>
  <p:defaultTextStyle>
    <a:defPPr>
      <a:defRPr lang="en-US"/>
    </a:defPPr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Φωτεινό στυλ 3 - Έμφαση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Φωτεινό στυλ 3 - Έμφαση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Στυλ με θέμα 2 - Έμφαση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Στυλ με θέμα 2 - Έμφαση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64" d="100"/>
          <a:sy n="64" d="100"/>
        </p:scale>
        <p:origin x="8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55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A76C59E-5FF9-416F-8DDB-A1B6DB7B2B57}" type="datetimeFigureOut">
              <a:rPr lang="en-US" smtClean="0"/>
              <a:pPr/>
              <a:t>1/18/2021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BCCF0E1-31B6-485F-B4B0-11E7271AE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7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CCF0E1-31B6-485F-B4B0-11E7271AE8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566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5407339" y="3961546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7373646" y="4060129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6476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583680" y="4206240"/>
            <a:ext cx="960120" cy="457200"/>
          </a:xfrm>
        </p:spPr>
        <p:txBody>
          <a:bodyPr/>
          <a:lstStyle/>
          <a:p>
            <a:fld id="{91B19C2B-C3E2-4DB8-8C83-A35692E9AA6F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257800" y="4205288"/>
            <a:ext cx="1321592" cy="457200"/>
          </a:xfrm>
        </p:spPr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C67AA-4880-4D52-8289-C960094E76D4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95648"/>
            <a:ext cx="7772400" cy="1509712"/>
          </a:xfrm>
        </p:spPr>
        <p:txBody>
          <a:bodyPr anchor="t"/>
          <a:lstStyle>
            <a:lvl1pPr marL="32004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E481C-D550-4A34-8F68-5B66D58BE7CB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25F06-7B0B-4879-9770-0E205FE7C65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0980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225" y="220980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267334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67334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l"/>
            <a:fld id="{0D21892F-5F49-4F41-BEE5-424D61BDA41C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C8B6CF2-D509-4A35-AE43-F7CA685C1BD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5CF1F-3859-4C6D-A0DD-A1578C73163C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06680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496" y="1938337"/>
            <a:ext cx="3383280" cy="4690872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776287"/>
            <a:ext cx="5111750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3D1A2-A688-426A-AEA5-928D76FCAFFA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2" y="769088"/>
            <a:ext cx="594360" cy="4628704"/>
          </a:xfrm>
        </p:spPr>
        <p:txBody>
          <a:bodyPr vert="vert270" anchor="b"/>
          <a:lstStyle>
            <a:lvl1pPr algn="l">
              <a:buNone/>
              <a:defRPr sz="2000" b="1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74160" y="769088"/>
            <a:ext cx="4572000" cy="4572000"/>
          </a:xfrm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7120" y="1254640"/>
            <a:ext cx="3200400" cy="408736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D3A9C-148A-4B52-8FCD-BDDC64DF3E79}" type="datetime4">
              <a:rPr lang="en-US" smtClean="0"/>
              <a:t>January 18,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dirty="0"/>
              <a:t>Κεφάλαιο 6: Σύγκριση των επιδόσεων μεταξύ των επιχειρήσεων με την χρήση του Benchmarking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threePt" dir="t"/>
            </a:scene3d>
            <a:sp3d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>
              <a:defRPr sz="800">
                <a:solidFill>
                  <a:schemeClr val="accent2"/>
                </a:solidFill>
              </a:defRPr>
            </a:lvl1pPr>
          </a:lstStyle>
          <a:p>
            <a:pPr algn="l"/>
            <a:fld id="{75FB32F9-6393-4497-8C06-F58357BF6B9F}" type="datetime4">
              <a:rPr lang="en-US" smtClean="0"/>
              <a:t>January 18, 2021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>
              <a:defRPr sz="800">
                <a:solidFill>
                  <a:schemeClr val="accent2"/>
                </a:solidFill>
              </a:defRPr>
            </a:lvl1pPr>
          </a:lstStyle>
          <a:p>
            <a:pPr algn="r"/>
            <a:r>
              <a:rPr lang="el-GR" sz="800" dirty="0">
                <a:solidFill>
                  <a:schemeClr val="accent2"/>
                </a:solidFill>
              </a:rPr>
              <a:t>Κεφάλαιο 6: Σύγκριση των επιδόσεων μεταξύ των επιχειρήσεων με την χρήση του Benchmarking</a:t>
            </a:r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>
              <a:defRPr sz="1800">
                <a:solidFill>
                  <a:srgbClr val="FFFFFF"/>
                </a:solidFill>
              </a:defRPr>
            </a:lvl1pPr>
          </a:lstStyle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‹#›</a:t>
            </a:fld>
            <a:endParaRPr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dt="0"/>
  <p:txStyles>
    <p:titleStyle>
      <a:lvl1pPr algn="l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323850" y="1452202"/>
            <a:ext cx="7128470" cy="1470025"/>
          </a:xfrm>
        </p:spPr>
        <p:txBody>
          <a:bodyPr>
            <a:normAutofit/>
          </a:bodyPr>
          <a:lstStyle/>
          <a:p>
            <a:r>
              <a:rPr lang="el-GR" sz="3600" dirty="0"/>
              <a:t>7.Σύστημα Διαχείρισης Ποιότητας (ISO 90012015) και Πιστοποίηση</a:t>
            </a:r>
            <a:endParaRPr lang="el-GR" sz="3600" dirty="0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55E20A1B-4D5E-43D4-A099-F13724FF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A8CE10D6-5CB1-41CD-B815-79BC778FC61A}" type="slidenum">
              <a:rPr lang="en-US" sz="1800" smtClean="0">
                <a:solidFill>
                  <a:schemeClr val="bg1"/>
                </a:solidFill>
              </a:rPr>
              <a:pPr algn="r"/>
              <a:t>1</a:t>
            </a:fld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8" name="Ορθογώνιο 7"/>
          <p:cNvSpPr/>
          <p:nvPr/>
        </p:nvSpPr>
        <p:spPr>
          <a:xfrm>
            <a:off x="323850" y="184150"/>
            <a:ext cx="4572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l-GR" altLang="ko-KR" b="1" dirty="0">
                <a:solidFill>
                  <a:schemeClr val="accent6"/>
                </a:solidFill>
                <a:latin typeface="Comic Sans MS" pitchFamily="66" charset="0"/>
              </a:rPr>
              <a:t>4601 Διοίκηση Ολικής Ποιότητας  Υπηρεσιών στον Τουρισμό </a:t>
            </a:r>
          </a:p>
        </p:txBody>
      </p:sp>
      <p:sp>
        <p:nvSpPr>
          <p:cNvPr id="9" name="Rectangle 2"/>
          <p:cNvSpPr txBox="1">
            <a:spLocks/>
          </p:cNvSpPr>
          <p:nvPr/>
        </p:nvSpPr>
        <p:spPr bwMode="auto">
          <a:xfrm>
            <a:off x="3779912" y="3141847"/>
            <a:ext cx="5256212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r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l-GR" altLang="el-GR" sz="1800" b="1" dirty="0">
                <a:solidFill>
                  <a:srgbClr val="FFFF00"/>
                </a:solidFill>
                <a:latin typeface="Comic Sans MS" panose="030F0702030302020204" pitchFamily="66" charset="0"/>
                <a:sym typeface="Arial" panose="020B0604020202020204" pitchFamily="34" charset="0"/>
              </a:rPr>
              <a:t>Διδάσκουσα:</a:t>
            </a:r>
            <a:endParaRPr lang="en-US" altLang="el-GR" sz="1800" b="1" dirty="0">
              <a:solidFill>
                <a:srgbClr val="FFFF00"/>
              </a:solidFill>
              <a:latin typeface="Comic Sans MS" panose="030F0702030302020204" pitchFamily="66" charset="0"/>
              <a:sym typeface="Arial" panose="020B0604020202020204" pitchFamily="34" charset="0"/>
            </a:endParaRPr>
          </a:p>
          <a:p>
            <a:pPr algn="r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l-GR" altLang="el-GR" sz="1800" b="1" dirty="0">
                <a:solidFill>
                  <a:srgbClr val="FFFF00"/>
                </a:solidFill>
                <a:latin typeface="Comic Sans MS" panose="030F0702030302020204" pitchFamily="66" charset="0"/>
                <a:sym typeface="Arial" panose="020B0604020202020204" pitchFamily="34" charset="0"/>
              </a:rPr>
              <a:t> 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Άννα </a:t>
            </a:r>
            <a:r>
              <a:rPr lang="el-GR" altLang="el-GR" sz="1800" b="1" dirty="0" err="1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Κουρτεσοπούλου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Ph.D., M.B.A.</a:t>
            </a:r>
            <a:r>
              <a:rPr lang="el-GR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, </a:t>
            </a:r>
            <a:r>
              <a:rPr lang="en-US" altLang="el-GR" sz="1800" b="1" dirty="0">
                <a:solidFill>
                  <a:srgbClr val="FFFF0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MSc</a:t>
            </a:r>
            <a:endParaRPr lang="el-GR" altLang="el-GR" sz="1800" dirty="0">
              <a:solidFill>
                <a:srgbClr val="FFFF0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Θέση υποσέλιδου 3"/>
          <p:cNvSpPr txBox="1">
            <a:spLocks/>
          </p:cNvSpPr>
          <p:nvPr/>
        </p:nvSpPr>
        <p:spPr bwMode="auto">
          <a:xfrm>
            <a:off x="4859338" y="4210050"/>
            <a:ext cx="4284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657225" indent="-246063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922338" indent="-21907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179513" indent="-200025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1389063" indent="-182563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18462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3034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27606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217863" indent="-182563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1800" b="1" dirty="0">
                <a:solidFill>
                  <a:schemeClr val="accent2"/>
                </a:solidFill>
              </a:rPr>
              <a:t>ΠΑΝΕΠΙΣΤΗΜΙΟ ΠΑΤΡΩΝ</a:t>
            </a:r>
          </a:p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r>
              <a:rPr lang="el-GR" altLang="el-GR" sz="1800" b="1" dirty="0">
                <a:solidFill>
                  <a:schemeClr val="accent2"/>
                </a:solidFill>
              </a:rPr>
              <a:t>Τμήμα Διοίκησης Τουρισμού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191" y="656067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Ι</a:t>
            </a:r>
            <a:r>
              <a:rPr lang="en-US" dirty="0"/>
              <a:t>SO </a:t>
            </a:r>
            <a:r>
              <a:rPr lang="en-US" dirty="0" smtClean="0"/>
              <a:t>900</a:t>
            </a:r>
            <a:r>
              <a:rPr lang="el-GR" dirty="0" smtClean="0"/>
              <a:t>2 &amp; 9003</a:t>
            </a:r>
            <a:endParaRPr lang="el-GR" sz="2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890" y="1772816"/>
            <a:ext cx="8488581" cy="4896544"/>
          </a:xfrm>
        </p:spPr>
        <p:txBody>
          <a:bodyPr>
            <a:normAutofit fontScale="92500" lnSpcReduction="10000"/>
          </a:bodyPr>
          <a:lstStyle/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2200" i="1" dirty="0"/>
              <a:t>Ι</a:t>
            </a:r>
            <a:r>
              <a:rPr lang="en-US" sz="2200" i="1" dirty="0"/>
              <a:t>SO </a:t>
            </a:r>
            <a:r>
              <a:rPr lang="en-US" sz="2200" i="1" dirty="0" smtClean="0"/>
              <a:t>9002</a:t>
            </a:r>
            <a:r>
              <a:rPr lang="el-GR" sz="2200" i="1" dirty="0" smtClean="0"/>
              <a:t> </a:t>
            </a:r>
            <a:r>
              <a:rPr lang="el-GR" sz="2200" b="1" dirty="0" smtClean="0"/>
              <a:t>Συστήματα </a:t>
            </a:r>
            <a:r>
              <a:rPr lang="el-GR" sz="2200" b="1" dirty="0"/>
              <a:t>διασφάλισης ποιότητας για την παραγωγή, </a:t>
            </a:r>
            <a:r>
              <a:rPr lang="el-GR" sz="2200" b="1" dirty="0" smtClean="0"/>
              <a:t>εγκατάσταση, εξυπηρέτηση.</a:t>
            </a:r>
            <a:endParaRPr lang="el-GR" sz="2200" dirty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900" dirty="0"/>
              <a:t>Χρησιμοποιείται από τους προμηθευτές οι οποίοι θα πρέπει να δηλώσουν τη </a:t>
            </a:r>
            <a:r>
              <a:rPr lang="el-GR" sz="1900" dirty="0" smtClean="0"/>
              <a:t>συμμόρφωση </a:t>
            </a:r>
            <a:r>
              <a:rPr lang="el-GR" sz="1900" dirty="0"/>
              <a:t>των προϊόντων με τις συγκεκριμένες τεχνικές προδιαγραφές και </a:t>
            </a:r>
            <a:r>
              <a:rPr lang="el-GR" sz="1900" dirty="0" smtClean="0"/>
              <a:t>απαιτήσεις </a:t>
            </a:r>
            <a:r>
              <a:rPr lang="el-GR" sz="1900" dirty="0"/>
              <a:t>που αφορούν στις εγκαταστάσεις και την παραγωγή. </a:t>
            </a:r>
            <a:r>
              <a:rPr lang="el-GR" sz="1900" dirty="0" smtClean="0"/>
              <a:t>Το </a:t>
            </a:r>
            <a:r>
              <a:rPr lang="el-GR" sz="1900" dirty="0"/>
              <a:t>αναθεωρημένο </a:t>
            </a:r>
            <a:r>
              <a:rPr lang="el-GR" sz="1900" dirty="0" smtClean="0"/>
              <a:t>ΙSO 9001 </a:t>
            </a:r>
            <a:r>
              <a:rPr lang="el-GR" sz="1900" dirty="0"/>
              <a:t>περιλαμβάνει τις επισκευές και την εξυπηρέτηση μετά την </a:t>
            </a:r>
            <a:r>
              <a:rPr lang="el-GR" sz="1900" dirty="0" smtClean="0"/>
              <a:t>πώλησή τους. 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1800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2200" i="1" dirty="0"/>
              <a:t>ΙSO 9003 </a:t>
            </a:r>
            <a:r>
              <a:rPr lang="el-GR" sz="2200" b="1" dirty="0"/>
              <a:t>Συστήματα διασφάλισης ποιότητας επιθεώρησης και </a:t>
            </a:r>
            <a:r>
              <a:rPr lang="el-GR" sz="2200" b="1" dirty="0" smtClean="0"/>
              <a:t>δοκιμής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900" dirty="0"/>
              <a:t>Είναι ένα σύστημα ποιότητας που διατυπώνει τις απαιτήσεις για τις δοκιμές και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900" dirty="0"/>
              <a:t>τον τελικό έλεγχο του προϊόντος. Στην αναθεωρημένη έκδοση συμπεριλαμβάνει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900" dirty="0"/>
              <a:t>έλεγχο των συμβάσεων, των προϊόντων, των παραγωγικών διαδικασιών καθώς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900" dirty="0"/>
              <a:t>και άλλους εσωτερικούς ελέγχους.</a:t>
            </a: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4315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Πρότυπα με συμβουλευτικό χαρακτήρα</a:t>
            </a:r>
            <a:endParaRPr lang="el-GR" sz="2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48" y="1929143"/>
            <a:ext cx="8229600" cy="4325112"/>
          </a:xfrm>
        </p:spPr>
        <p:txBody>
          <a:bodyPr>
            <a:normAutofit fontScale="92500" lnSpcReduction="10000"/>
          </a:bodyPr>
          <a:lstStyle/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b="1" dirty="0">
                <a:solidFill>
                  <a:srgbClr val="FF0000"/>
                </a:solidFill>
              </a:rPr>
              <a:t>Ι</a:t>
            </a:r>
            <a:r>
              <a:rPr lang="en-US" sz="1800" b="1" dirty="0">
                <a:solidFill>
                  <a:srgbClr val="FF0000"/>
                </a:solidFill>
              </a:rPr>
              <a:t>SO 8402:1994 </a:t>
            </a:r>
            <a:r>
              <a:rPr lang="el-GR" sz="1800" b="1" dirty="0">
                <a:solidFill>
                  <a:srgbClr val="FF0000"/>
                </a:solidFill>
              </a:rPr>
              <a:t>Ποιότητα </a:t>
            </a:r>
            <a:r>
              <a:rPr lang="el-GR" sz="1800" b="1" dirty="0" smtClean="0">
                <a:solidFill>
                  <a:srgbClr val="FF0000"/>
                </a:solidFill>
              </a:rPr>
              <a:t>– Λεξιλόγιο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Πρόκειται για ένα εγχειρίδιο στο οποίο εμπεριέχεται το λεξιλόγιο των όρων και </a:t>
            </a:r>
            <a:r>
              <a:rPr lang="el-GR" sz="1800" dirty="0" smtClean="0"/>
              <a:t>ορισμών </a:t>
            </a:r>
            <a:r>
              <a:rPr lang="el-GR" sz="1800" dirty="0"/>
              <a:t>για την ορθή χρήση, ερμηνεία και εφαρμογή των προτύπων από τις </a:t>
            </a:r>
            <a:r>
              <a:rPr lang="el-GR" sz="1800" dirty="0" smtClean="0"/>
              <a:t>επιχειρήσεις</a:t>
            </a:r>
            <a:r>
              <a:rPr lang="el-GR" sz="1800" dirty="0"/>
              <a:t>. Για παράδειγμα, κατά το ΙSO 8402:1994 «Ένα σύστημα ποιότητας είναι η </a:t>
            </a:r>
            <a:r>
              <a:rPr lang="el-GR" sz="1800" dirty="0" smtClean="0"/>
              <a:t>οργανωτική </a:t>
            </a:r>
            <a:r>
              <a:rPr lang="el-GR" sz="1800" dirty="0"/>
              <a:t>δομή, οι διαδικασίες, οι διεργασίες και τα μέσα που απαιτούνται για </a:t>
            </a:r>
            <a:r>
              <a:rPr lang="el-GR" sz="1800" dirty="0" smtClean="0"/>
              <a:t>την υλοποίηση </a:t>
            </a:r>
            <a:r>
              <a:rPr lang="el-GR" sz="1800" dirty="0"/>
              <a:t>της διοίκησης ποιότητας</a:t>
            </a:r>
            <a:r>
              <a:rPr lang="el-GR" sz="1800" dirty="0" smtClean="0"/>
              <a:t>».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ISO </a:t>
            </a:r>
            <a:r>
              <a:rPr lang="en-US" sz="1800" dirty="0" smtClean="0">
                <a:solidFill>
                  <a:srgbClr val="FF0000"/>
                </a:solidFill>
              </a:rPr>
              <a:t>9000:1994</a:t>
            </a:r>
            <a:r>
              <a:rPr lang="el-GR" sz="1800" dirty="0" smtClean="0">
                <a:solidFill>
                  <a:srgbClr val="FF0000"/>
                </a:solidFill>
              </a:rPr>
              <a:t> (αναθεώρηση) </a:t>
            </a:r>
          </a:p>
          <a:p>
            <a:pPr marL="109728" indent="0">
              <a:buNone/>
            </a:pPr>
            <a:r>
              <a:rPr lang="el-GR" sz="1800" dirty="0" smtClean="0"/>
              <a:t>Στο </a:t>
            </a:r>
            <a:r>
              <a:rPr lang="el-GR" sz="1800" dirty="0"/>
              <a:t>νέο κείμενο έγιναν οι εξής αλλαγές:</a:t>
            </a:r>
          </a:p>
          <a:p>
            <a:r>
              <a:rPr lang="el-GR" sz="1800" dirty="0" smtClean="0"/>
              <a:t>Οι </a:t>
            </a:r>
            <a:r>
              <a:rPr lang="el-GR" sz="1800" dirty="0"/>
              <a:t>πρώτες σειρές προτύπων αναφέρονταν κυρίως σε υλικά αγαθά. Στη </a:t>
            </a:r>
            <a:r>
              <a:rPr lang="el-GR" sz="1800" dirty="0" smtClean="0"/>
              <a:t>νέα σειρά </a:t>
            </a:r>
            <a:r>
              <a:rPr lang="el-GR" sz="1800" dirty="0"/>
              <a:t>περιλαμβάνουν υλικά αγαθά, λογισμικό, επεξεργασμένα υλικά και </a:t>
            </a:r>
            <a:r>
              <a:rPr lang="el-GR" sz="1800" dirty="0" smtClean="0"/>
              <a:t>υπηρεσίες</a:t>
            </a:r>
            <a:r>
              <a:rPr lang="el-GR" sz="1800" dirty="0"/>
              <a:t>.</a:t>
            </a:r>
          </a:p>
          <a:p>
            <a:r>
              <a:rPr lang="el-GR" sz="1800" dirty="0" smtClean="0"/>
              <a:t>Δίνεται </a:t>
            </a:r>
            <a:r>
              <a:rPr lang="el-GR" sz="1800" dirty="0"/>
              <a:t>μεγάλη σημασία στον τρόπο επιθεώρησης από τους αρμόδιους </a:t>
            </a:r>
            <a:r>
              <a:rPr lang="el-GR" sz="1800" dirty="0" smtClean="0"/>
              <a:t>φορείς </a:t>
            </a:r>
            <a:r>
              <a:rPr lang="el-GR" sz="1800" dirty="0"/>
              <a:t>πιστοποίησης, με έμφαση στις διορθωτικές και προληπτικές </a:t>
            </a:r>
            <a:r>
              <a:rPr lang="el-GR" sz="1800" dirty="0" smtClean="0"/>
              <a:t>ενέργειες σαν </a:t>
            </a:r>
            <a:r>
              <a:rPr lang="el-GR" sz="1800" dirty="0"/>
              <a:t>διακριτικά στοιχεία</a:t>
            </a:r>
            <a:endParaRPr lang="el-GR" sz="1800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1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081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Πρότυπα με συμβουλευτικό χαρακτήρα</a:t>
            </a:r>
            <a:endParaRPr lang="el-GR" sz="2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48" y="1929143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ISO 9000:1994</a:t>
            </a:r>
            <a:r>
              <a:rPr lang="el-GR" sz="2200" dirty="0" smtClean="0">
                <a:solidFill>
                  <a:srgbClr val="FF0000"/>
                </a:solidFill>
              </a:rPr>
              <a:t> (αναθεώρηση) 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l-GR" sz="1800" dirty="0"/>
              <a:t>Οι επιθεωρήσεις για πιστοποίηση ISO-9000 γίνονται από ανεξάρτητο τρίτο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φορέα ως επίσημο μέρος της διαδικασίας πιστοποίησης και όχι με ευθύνη της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ίδιας της επιχείρησης, όπως προέβλεπε η πρώτη </a:t>
            </a:r>
            <a:r>
              <a:rPr lang="el-GR" sz="1800" dirty="0" smtClean="0"/>
              <a:t>σειρά.</a:t>
            </a:r>
          </a:p>
          <a:p>
            <a:pPr algn="just" eaLnBrk="0" hangingPunct="0">
              <a:lnSpc>
                <a:spcPct val="120000"/>
              </a:lnSpc>
            </a:pPr>
            <a:r>
              <a:rPr lang="el-GR" sz="1800" dirty="0" smtClean="0"/>
              <a:t>Το </a:t>
            </a:r>
            <a:r>
              <a:rPr lang="el-GR" sz="1800" dirty="0"/>
              <a:t>πρόγραμμα σχεδιασμού για την ποιότητα εντάσσεται στο στάδιο σχεδίασης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του προϊόντος/υπηρεσίας, καθορίζοντας τα σημαντικά σημεία ελέγχου της </a:t>
            </a:r>
            <a:r>
              <a:rPr lang="el-GR" sz="1800" dirty="0" smtClean="0"/>
              <a:t>παραγωγικής </a:t>
            </a:r>
            <a:r>
              <a:rPr lang="el-GR" sz="1800" dirty="0"/>
              <a:t>διαδικασίας και είναι υποχρεωτικά για καθετί που </a:t>
            </a:r>
            <a:r>
              <a:rPr lang="el-GR" sz="1800" dirty="0" smtClean="0"/>
              <a:t>παράγεται.</a:t>
            </a:r>
          </a:p>
          <a:p>
            <a:pPr algn="just" eaLnBrk="0" hangingPunct="0">
              <a:lnSpc>
                <a:spcPct val="120000"/>
              </a:lnSpc>
            </a:pPr>
            <a:r>
              <a:rPr lang="el-GR" sz="1800" dirty="0" smtClean="0"/>
              <a:t>Όλα </a:t>
            </a:r>
            <a:r>
              <a:rPr lang="el-GR" sz="1800" dirty="0"/>
              <a:t>τα πρότυπα της σειράς έχουν διατυπωθεί με τον ίδιο τρόπο και δομή ώστε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να υπάρχει ομοιομορφία κατά την εφαρμογή τους από κάθε είδους επιχείρηση.</a:t>
            </a:r>
          </a:p>
          <a:p>
            <a:pPr algn="just" eaLnBrk="0" hangingPunct="0">
              <a:lnSpc>
                <a:spcPct val="120000"/>
              </a:lnSpc>
            </a:pPr>
            <a:r>
              <a:rPr lang="el-GR" sz="1800" dirty="0" smtClean="0"/>
              <a:t>Απαγορεύεται </a:t>
            </a:r>
            <a:r>
              <a:rPr lang="el-GR" sz="1800" dirty="0"/>
              <a:t>κάθε είδους εξαίρεση ή παράλειψη από τις διαδικασίες </a:t>
            </a:r>
            <a:r>
              <a:rPr lang="el-GR" sz="1800" dirty="0" err="1"/>
              <a:t>τεκμη</a:t>
            </a:r>
            <a:r>
              <a:rPr lang="el-GR" sz="1800" dirty="0"/>
              <a:t>-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 err="1"/>
              <a:t>ρίωσης</a:t>
            </a:r>
            <a:r>
              <a:rPr lang="el-GR" sz="1800" dirty="0"/>
              <a:t> συγκεκριμένων απαιτήσεων.</a:t>
            </a:r>
            <a:endParaRPr lang="el-GR" sz="1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661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Πρότυπα με συμβουλευτικό χαρακτήρα</a:t>
            </a:r>
            <a:endParaRPr lang="el-GR" sz="2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48" y="1929143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el-GR" sz="2200" dirty="0">
                <a:solidFill>
                  <a:srgbClr val="FF0000"/>
                </a:solidFill>
              </a:rPr>
              <a:t>Το ISO 9000:1994 αποτελείται από τα παρακάτω μέρη</a:t>
            </a:r>
            <a:r>
              <a:rPr lang="el-GR" sz="2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el-GR" sz="2400" dirty="0"/>
              <a:t>ISO 9000-1: Οδηγίες για επιλογή και χρήση.</a:t>
            </a:r>
          </a:p>
          <a:p>
            <a:r>
              <a:rPr lang="el-GR" sz="2400" dirty="0"/>
              <a:t>ISO 9000-2: Γενικές κατευθυντήριες οδηγίες για την εφαρμογή των ISO</a:t>
            </a:r>
          </a:p>
          <a:p>
            <a:r>
              <a:rPr lang="el-GR" sz="2400" dirty="0"/>
              <a:t>9001, ISO 9002, ISO 9003 στην αναθεωρημένη τους μορφή.</a:t>
            </a:r>
          </a:p>
          <a:p>
            <a:r>
              <a:rPr lang="el-GR" sz="2400" dirty="0"/>
              <a:t>ISO 9000-3: Εξειδικευμένες οδηγίες για την ανάπτυξη, προμήθεια, </a:t>
            </a:r>
            <a:r>
              <a:rPr lang="el-GR" sz="2400" dirty="0" smtClean="0"/>
              <a:t>εγκατάσταση </a:t>
            </a:r>
            <a:r>
              <a:rPr lang="el-GR" sz="2400" dirty="0"/>
              <a:t>και συντήρηση λογισμικού.</a:t>
            </a:r>
          </a:p>
          <a:p>
            <a:r>
              <a:rPr lang="el-GR" sz="2400" dirty="0"/>
              <a:t>ISO 9000-4: Οδηγίες για τη διοίκηση προγράμματος αξιοπιστίας και </a:t>
            </a:r>
            <a:r>
              <a:rPr lang="el-GR" sz="2400" dirty="0" smtClean="0"/>
              <a:t>συντήρησης</a:t>
            </a:r>
            <a:r>
              <a:rPr lang="el-GR" sz="2400" dirty="0"/>
              <a:t>.</a:t>
            </a:r>
          </a:p>
          <a:p>
            <a:r>
              <a:rPr lang="el-GR" sz="2400" dirty="0"/>
              <a:t>ISO 9004:1994: Οδηγίες για την αξιολόγηση της προόδου που παρουσιάζει </a:t>
            </a:r>
            <a:r>
              <a:rPr lang="el-GR" sz="2400" dirty="0" smtClean="0"/>
              <a:t>μια επιχείρηση </a:t>
            </a:r>
            <a:r>
              <a:rPr lang="el-GR" sz="2400" dirty="0"/>
              <a:t>που ενδιαφέρεται για την πλήρη εφαρμογή </a:t>
            </a:r>
            <a:r>
              <a:rPr lang="el-GR" sz="2400" dirty="0" smtClean="0"/>
              <a:t>συστήματος </a:t>
            </a:r>
            <a:r>
              <a:rPr lang="el-GR" sz="2400" dirty="0"/>
              <a:t>Διοίκησης Ολικής Ποιότητας.</a:t>
            </a:r>
            <a:endParaRPr lang="el-GR" sz="2200" dirty="0" smtClean="0">
              <a:solidFill>
                <a:srgbClr val="FF0000"/>
              </a:solidFill>
            </a:endParaRPr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28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Αναθεωρήσεις </a:t>
            </a:r>
            <a:r>
              <a:rPr lang="en-US" dirty="0"/>
              <a:t>ISO 9000</a:t>
            </a:r>
            <a:endParaRPr lang="el-GR" sz="22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1994, 2000,2008,2015</a:t>
            </a:r>
          </a:p>
          <a:p>
            <a:pPr marL="109728" indent="0">
              <a:buNone/>
            </a:pPr>
            <a:r>
              <a:rPr lang="el-GR" dirty="0"/>
              <a:t>Η ονομασία των προτύπων διαφέρει ανάλογα με το φορέα που έχει εκδώσει </a:t>
            </a:r>
            <a:r>
              <a:rPr lang="el-GR" dirty="0" smtClean="0"/>
              <a:t>το πρότυπο</a:t>
            </a:r>
            <a:r>
              <a:rPr lang="el-GR" dirty="0"/>
              <a:t>. Οι ονομασίες συγκεκριμένα είναι για:</a:t>
            </a:r>
          </a:p>
          <a:p>
            <a:pPr marL="109728" indent="0">
              <a:buNone/>
            </a:pPr>
            <a:r>
              <a:rPr lang="el-GR" dirty="0" smtClean="0"/>
              <a:t>- Τα </a:t>
            </a:r>
            <a:r>
              <a:rPr lang="el-GR" dirty="0"/>
              <a:t>διεθνή πρότυπα: ISO &amp; σειριακός αριθμός - χρονολογία (</a:t>
            </a:r>
            <a:r>
              <a:rPr lang="el-GR" dirty="0" smtClean="0"/>
              <a:t>International </a:t>
            </a:r>
            <a:r>
              <a:rPr lang="el-GR" dirty="0" err="1" smtClean="0"/>
              <a:t>Standards</a:t>
            </a:r>
            <a:r>
              <a:rPr lang="el-GR" dirty="0" smtClean="0"/>
              <a:t> </a:t>
            </a:r>
            <a:r>
              <a:rPr lang="el-GR" dirty="0"/>
              <a:t>Organization).</a:t>
            </a:r>
          </a:p>
          <a:p>
            <a:pPr marL="109728" indent="0">
              <a:buNone/>
            </a:pPr>
            <a:r>
              <a:rPr lang="el-GR" dirty="0" smtClean="0"/>
              <a:t>- Τα </a:t>
            </a:r>
            <a:r>
              <a:rPr lang="el-GR" dirty="0"/>
              <a:t>ευρωπαϊκά πρότυπα: ΕΝ &amp; σειριακός αριθμός (European </a:t>
            </a:r>
            <a:r>
              <a:rPr lang="el-GR" dirty="0" err="1"/>
              <a:t>Norms</a:t>
            </a:r>
            <a:r>
              <a:rPr lang="el-GR" dirty="0"/>
              <a:t>).</a:t>
            </a:r>
          </a:p>
          <a:p>
            <a:pPr marL="109728" indent="0">
              <a:buNone/>
            </a:pPr>
            <a:r>
              <a:rPr lang="el-GR" dirty="0" smtClean="0"/>
              <a:t>- Τα </a:t>
            </a:r>
            <a:r>
              <a:rPr lang="el-GR" dirty="0"/>
              <a:t>ελληνικά πρότυπα: ΕΛΟΤ &amp; σειριακός αριθμός (Ελληνικός Οργανισμός </a:t>
            </a:r>
            <a:r>
              <a:rPr lang="el-GR" dirty="0" smtClean="0"/>
              <a:t>Τυποποίησης</a:t>
            </a:r>
            <a:r>
              <a:rPr lang="el-G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000820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ΛΟΓΟΙ ΕΦΑΡΜΟΓΗΣ ΕΝΟΣ ΠΡΟΤΥΠΟΥ ΣΥΣΤΗΜΑΤΟΣ ΠΟΙΟΤΗΤΑΣ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5112"/>
          </a:xfrm>
        </p:spPr>
        <p:txBody>
          <a:bodyPr>
            <a:normAutofit fontScale="55000" lnSpcReduction="20000"/>
          </a:bodyPr>
          <a:lstStyle/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να </a:t>
            </a:r>
            <a:r>
              <a:rPr lang="el-GR" b="1" dirty="0"/>
              <a:t>βελτιώσει την εικόνα και το «όνομα</a:t>
            </a:r>
            <a:r>
              <a:rPr lang="el-GR" dirty="0"/>
              <a:t>» της επιχείρησης, </a:t>
            </a:r>
            <a:r>
              <a:rPr lang="el-GR" dirty="0" smtClean="0"/>
              <a:t>ώστε να </a:t>
            </a:r>
            <a:r>
              <a:rPr lang="el-GR" dirty="0"/>
              <a:t>βελτιώσει την ανταγωνιστική της θέση στην αγορά.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να </a:t>
            </a:r>
            <a:r>
              <a:rPr lang="el-GR" b="1" dirty="0"/>
              <a:t>ικανοποιήσει τις εξωτερικές απαιτήσεις και πιέσεις της </a:t>
            </a:r>
            <a:r>
              <a:rPr lang="el-GR" b="1" dirty="0" smtClean="0"/>
              <a:t>αγοράς</a:t>
            </a:r>
            <a:r>
              <a:rPr lang="el-GR" dirty="0" smtClean="0"/>
              <a:t>. Καθώς </a:t>
            </a:r>
            <a:r>
              <a:rPr lang="el-GR" dirty="0"/>
              <a:t>η δημοτικότητα των προτύπων ISO 9000 αυξάνεται, όλο και πιο πολλοί </a:t>
            </a:r>
            <a:r>
              <a:rPr lang="el-GR" dirty="0" smtClean="0"/>
              <a:t>πελάτες απαιτούν </a:t>
            </a:r>
            <a:r>
              <a:rPr lang="el-GR" dirty="0"/>
              <a:t>από τους προμηθευτές τους να πιστοποιηθούν. Εξάλλου έχει από </a:t>
            </a:r>
            <a:r>
              <a:rPr lang="el-GR" dirty="0" smtClean="0"/>
              <a:t>πολλούς λεχθεί </a:t>
            </a:r>
            <a:r>
              <a:rPr lang="el-GR" dirty="0"/>
              <a:t>ότι η πιστοποίηση θα πάψει πλέον να αποτελεί πηγή </a:t>
            </a:r>
            <a:r>
              <a:rPr lang="el-GR" dirty="0" smtClean="0"/>
              <a:t>ανταγωνιστικού πλεονεκτήματος</a:t>
            </a:r>
            <a:r>
              <a:rPr lang="el-GR" dirty="0"/>
              <a:t>, αλλά έναν τρόπο επιβίωσης των επιχειρήσεων.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να </a:t>
            </a:r>
            <a:r>
              <a:rPr lang="el-GR" b="1" dirty="0"/>
              <a:t>διευκολύνει και να απλοποιήσει τις διαδικασίες </a:t>
            </a:r>
            <a:r>
              <a:rPr lang="el-GR" dirty="0"/>
              <a:t>ποιότητας και </a:t>
            </a:r>
            <a:r>
              <a:rPr lang="el-GR" dirty="0" smtClean="0"/>
              <a:t>τις επαφές </a:t>
            </a:r>
            <a:r>
              <a:rPr lang="el-GR" dirty="0"/>
              <a:t>– συμφωνίες με τους πελάτες και να βοηθήσει τις εξαγωγές της επιχείρησης.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Ο πιο </a:t>
            </a:r>
            <a:r>
              <a:rPr lang="el-GR" dirty="0"/>
              <a:t>σημαντικός λόγος, είναι να </a:t>
            </a:r>
            <a:r>
              <a:rPr lang="el-GR" b="1" dirty="0"/>
              <a:t>βελτιώσει εσωτερικά </a:t>
            </a:r>
            <a:r>
              <a:rPr lang="el-GR" b="1" dirty="0" smtClean="0"/>
              <a:t>την επιχείρηση </a:t>
            </a:r>
            <a:r>
              <a:rPr lang="el-GR" b="1" dirty="0"/>
              <a:t>και την παραγωγικότητα και να αναβαθμίσει το σύστημα διοίκησης </a:t>
            </a:r>
            <a:r>
              <a:rPr lang="el-GR" b="1" dirty="0" smtClean="0"/>
              <a:t>ποιότητας</a:t>
            </a:r>
            <a:r>
              <a:rPr lang="el-GR" dirty="0" smtClean="0"/>
              <a:t> της </a:t>
            </a:r>
            <a:r>
              <a:rPr lang="el-GR" dirty="0"/>
              <a:t>επιχείρησης. Το ISO 9000 παρέχει τις αρχές και την απαιτούμενη υποδομή για </a:t>
            </a:r>
            <a:r>
              <a:rPr lang="el-GR" dirty="0" smtClean="0"/>
              <a:t>τη βελτίωση </a:t>
            </a:r>
            <a:r>
              <a:rPr lang="el-GR" dirty="0"/>
              <a:t>του συστήματος ποιότητας της επιχείρησης. Επίσης δημιουργεί το </a:t>
            </a:r>
            <a:r>
              <a:rPr lang="el-GR" dirty="0" smtClean="0"/>
              <a:t>κατάλληλο υπόστρωμα </a:t>
            </a:r>
            <a:r>
              <a:rPr lang="el-GR" dirty="0"/>
              <a:t>για την περαιτέρω βελτίωση του συστήματος διοίκησης, και την </a:t>
            </a:r>
            <a:r>
              <a:rPr lang="el-GR" dirty="0" smtClean="0"/>
              <a:t>εφαρμογή συστήματος </a:t>
            </a:r>
            <a:r>
              <a:rPr lang="el-GR" dirty="0"/>
              <a:t>Διοίκησης Ολικής Ποιότητας (Δ.Ο.Π.).</a:t>
            </a:r>
            <a:endParaRPr lang="el-GR" sz="24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393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ΛΟΓΟΙ ΕΦΑΡΜΟΓΗΣ ΕΝΟΣ ΠΡΟΤΥΠΟΥ ΣΥΣΤΗΜΑΤΟΣ ΠΟΙΟΤΗΤΑΣ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5112"/>
          </a:xfrm>
        </p:spPr>
        <p:txBody>
          <a:bodyPr>
            <a:normAutofit fontScale="62500" lnSpcReduction="20000"/>
          </a:bodyPr>
          <a:lstStyle/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/>
              <a:t>Ο κυριότερος λόγος για την πιστοποίηση είναι η </a:t>
            </a:r>
            <a:r>
              <a:rPr lang="el-GR" b="1" dirty="0"/>
              <a:t>απαίτηση των μελλοντικών </a:t>
            </a:r>
            <a:r>
              <a:rPr lang="el-GR" b="1" dirty="0" smtClean="0"/>
              <a:t>πελατών </a:t>
            </a:r>
            <a:r>
              <a:rPr lang="el-GR" dirty="0" smtClean="0"/>
              <a:t>για </a:t>
            </a:r>
            <a:r>
              <a:rPr lang="el-GR" dirty="0"/>
              <a:t>την εφαρμογή των προτύπων αυτών. Ακόμα και η </a:t>
            </a:r>
            <a:r>
              <a:rPr lang="el-GR" dirty="0" err="1"/>
              <a:t>Motorola</a:t>
            </a:r>
            <a:r>
              <a:rPr lang="el-GR" dirty="0"/>
              <a:t>, μια από τις πρώτες </a:t>
            </a:r>
            <a:r>
              <a:rPr lang="el-GR" dirty="0" smtClean="0"/>
              <a:t>μεγάλες επιχειρήσεις </a:t>
            </a:r>
            <a:r>
              <a:rPr lang="el-GR" dirty="0"/>
              <a:t>που διεκδίκησε το βραβείο ποιότητας </a:t>
            </a:r>
            <a:r>
              <a:rPr lang="el-GR" dirty="0" err="1"/>
              <a:t>Malcolm</a:t>
            </a:r>
            <a:r>
              <a:rPr lang="el-GR" dirty="0"/>
              <a:t> </a:t>
            </a:r>
            <a:r>
              <a:rPr lang="el-GR" dirty="0" err="1"/>
              <a:t>Baldrige</a:t>
            </a:r>
            <a:r>
              <a:rPr lang="el-GR" dirty="0"/>
              <a:t>, προσπάθησε </a:t>
            </a:r>
            <a:r>
              <a:rPr lang="el-GR" dirty="0" smtClean="0"/>
              <a:t>να αποκτήσει </a:t>
            </a:r>
            <a:r>
              <a:rPr lang="el-GR" dirty="0"/>
              <a:t>το πιστοποιητικό συστήματος ποιότητας ISO 9000 για πολλά από τα </a:t>
            </a:r>
            <a:r>
              <a:rPr lang="el-GR" dirty="0" smtClean="0"/>
              <a:t>παραρτήματά της </a:t>
            </a:r>
            <a:r>
              <a:rPr lang="el-GR" dirty="0"/>
              <a:t>παγκοσμίως, σε απάντηση των απαιτήσεων των πελατών της. </a:t>
            </a:r>
            <a:endParaRPr lang="el-GR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dirty="0" smtClean="0"/>
              <a:t>Άλλοι </a:t>
            </a:r>
            <a:r>
              <a:rPr lang="el-GR" dirty="0"/>
              <a:t>ερευνητές </a:t>
            </a:r>
            <a:r>
              <a:rPr lang="el-GR" dirty="0" smtClean="0"/>
              <a:t>ανέφεραν ότι </a:t>
            </a:r>
            <a:r>
              <a:rPr lang="el-GR" dirty="0"/>
              <a:t>οι </a:t>
            </a:r>
            <a:r>
              <a:rPr lang="el-GR" dirty="0" smtClean="0"/>
              <a:t>4 κυριότεροι </a:t>
            </a:r>
            <a:r>
              <a:rPr lang="el-GR" dirty="0"/>
              <a:t>λόγοι για την απόκτηση αυτού του πιστοποιητικού είναι: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πίεση των πελατών,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βελτιωμένη αποδοτικότητα και παραγωγικότητα,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υψηλή ποιότητα των προϊόντων και</a:t>
            </a:r>
          </a:p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βελτιωμένη εικόνα της επιχείρησης και τα πλεονεκτήματα του </a:t>
            </a:r>
            <a:r>
              <a:rPr lang="el-GR" dirty="0" err="1"/>
              <a:t>marketing</a:t>
            </a:r>
            <a:endParaRPr lang="el-GR" sz="24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14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ΛΟΓΟΙ ΕΦΑΡΜΟΓΗΣ ΕΝΟΣ ΠΡΟΤΥΠΟΥ ΣΥΣΤΗΜΑΤΟΣ ΠΟΙΟΤΗΤΑΣ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algn="just" eaLnBrk="0" hangingPunct="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l-GR" dirty="0" smtClean="0"/>
              <a:t>Ο κύριος </a:t>
            </a:r>
            <a:r>
              <a:rPr lang="el-GR" dirty="0"/>
              <a:t>λόγος για την πιστοποίηση των επιχειρήσεων είναι </a:t>
            </a:r>
            <a:r>
              <a:rPr lang="el-GR" dirty="0" smtClean="0"/>
              <a:t>ότι τους </a:t>
            </a:r>
            <a:r>
              <a:rPr lang="el-GR" dirty="0"/>
              <a:t>δίνεται η δυνατότητα μέσω των προτύπων ISO 9000 να κάνουν ένα βήμα προς </a:t>
            </a:r>
            <a:r>
              <a:rPr lang="el-GR" dirty="0" smtClean="0"/>
              <a:t>την ολική ποιότητα</a:t>
            </a:r>
          </a:p>
          <a:p>
            <a:r>
              <a:rPr lang="el-GR" sz="2400" dirty="0"/>
              <a:t>για να βελτιώσουν την ποιότητα και την ικανότητά τους, </a:t>
            </a:r>
            <a:r>
              <a:rPr lang="el-GR" sz="2400" dirty="0" smtClean="0"/>
              <a:t>την επικοινωνία </a:t>
            </a:r>
            <a:r>
              <a:rPr lang="el-GR" sz="2400" dirty="0"/>
              <a:t>τους, το ανταγωνιστικό τους πλεονέκτημα, το μερίδιο της αγοράς τους και </a:t>
            </a:r>
            <a:r>
              <a:rPr lang="el-GR" sz="2400" dirty="0" smtClean="0"/>
              <a:t>να μειώσουν </a:t>
            </a:r>
            <a:r>
              <a:rPr lang="el-GR" sz="2400" dirty="0"/>
              <a:t>το </a:t>
            </a:r>
            <a:r>
              <a:rPr lang="el-GR" sz="2400" dirty="0" smtClean="0"/>
              <a:t>κόστος</a:t>
            </a:r>
          </a:p>
          <a:p>
            <a:r>
              <a:rPr lang="el-GR" sz="2400" dirty="0"/>
              <a:t>Οι μεγάλες επιχειρήσεις </a:t>
            </a:r>
            <a:r>
              <a:rPr lang="el-GR" sz="2400" dirty="0" smtClean="0"/>
              <a:t>που εφάρμοζαν </a:t>
            </a:r>
            <a:r>
              <a:rPr lang="el-GR" sz="2400" dirty="0"/>
              <a:t>τα πρότυπα ISO 9000 παρακινούνταν κυρίως από την επιθυμία τους </a:t>
            </a:r>
            <a:r>
              <a:rPr lang="el-GR" sz="2400" dirty="0" smtClean="0"/>
              <a:t>να βελτιώσουν </a:t>
            </a:r>
            <a:r>
              <a:rPr lang="el-GR" sz="2400" dirty="0"/>
              <a:t>τις εσωτερικές τους διαδικασίες, </a:t>
            </a:r>
            <a:endParaRPr lang="el-GR" sz="2400" dirty="0" smtClean="0"/>
          </a:p>
          <a:p>
            <a:r>
              <a:rPr lang="el-GR" sz="2400" dirty="0" smtClean="0"/>
              <a:t>ενώ </a:t>
            </a:r>
            <a:r>
              <a:rPr lang="el-GR" sz="2400" dirty="0"/>
              <a:t>οι μικρές επιχειρήσεις </a:t>
            </a:r>
            <a:r>
              <a:rPr lang="el-GR" sz="2400" dirty="0" smtClean="0"/>
              <a:t>παρακινούνταν κυρίως </a:t>
            </a:r>
            <a:r>
              <a:rPr lang="el-GR" sz="2400" dirty="0"/>
              <a:t>από λόγους μάρκετινγκ και απόκτησης ανταγωνιστικού πλεονεκτήματος.</a:t>
            </a:r>
            <a:endParaRPr lang="el-GR" sz="24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38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Για μια μικρομεσαία επιχείρηση τέτοιοι λόγοι θα μπορούσαν να είναι</a:t>
            </a:r>
            <a:endParaRPr lang="el-GR" sz="28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η πίεση από τους μεγαλύτερους πελάτες της,</a:t>
            </a:r>
          </a:p>
          <a:p>
            <a:r>
              <a:rPr lang="el-GR" dirty="0" smtClean="0"/>
              <a:t>η </a:t>
            </a:r>
            <a:r>
              <a:rPr lang="el-GR" dirty="0"/>
              <a:t>διατήρηση συμφωνιών.</a:t>
            </a:r>
          </a:p>
          <a:p>
            <a:r>
              <a:rPr lang="el-GR" dirty="0" smtClean="0"/>
              <a:t>η </a:t>
            </a:r>
            <a:r>
              <a:rPr lang="el-GR" dirty="0"/>
              <a:t>αναγκαστική συμμόρφωση των προϊόντων που παράγει η επιχείρηση </a:t>
            </a:r>
            <a:r>
              <a:rPr lang="el-GR" dirty="0" smtClean="0"/>
              <a:t>με κάποιο </a:t>
            </a:r>
            <a:r>
              <a:rPr lang="el-GR" dirty="0"/>
              <a:t>συγκεκριμένο πρότυπο λόγω της φύσης του προϊόντος.</a:t>
            </a:r>
          </a:p>
          <a:p>
            <a:r>
              <a:rPr lang="el-GR" dirty="0" smtClean="0"/>
              <a:t>η </a:t>
            </a:r>
            <a:r>
              <a:rPr lang="el-GR" dirty="0"/>
              <a:t>αναγκαστική συμμόρφωση των προϊόντων ή υπηρεσιών για τη συμμετοχή </a:t>
            </a:r>
            <a:r>
              <a:rPr lang="el-GR" dirty="0" smtClean="0"/>
              <a:t>της επιχείρησης </a:t>
            </a:r>
            <a:r>
              <a:rPr lang="el-GR" dirty="0"/>
              <a:t>και τη συνεργασία με άλλες επιχειρήσεις ή οργανισμούς, οι </a:t>
            </a:r>
            <a:r>
              <a:rPr lang="el-GR" dirty="0" smtClean="0"/>
              <a:t>οποίοι μπορεί </a:t>
            </a:r>
            <a:r>
              <a:rPr lang="el-GR" dirty="0"/>
              <a:t>να είναι πελάτες ή συνεργάτες τής εν λόγω επιχείρησης.</a:t>
            </a:r>
          </a:p>
          <a:p>
            <a:r>
              <a:rPr lang="el-GR" dirty="0" smtClean="0"/>
              <a:t>η </a:t>
            </a:r>
            <a:r>
              <a:rPr lang="el-GR" dirty="0"/>
              <a:t>αναγκαστική συμμόρφωση λόγω της κρατικής νομοθεσίας για τη </a:t>
            </a:r>
            <a:r>
              <a:rPr lang="el-GR" dirty="0" smtClean="0"/>
              <a:t>λειτουργία της </a:t>
            </a:r>
            <a:r>
              <a:rPr lang="el-GR" dirty="0"/>
              <a:t>επιχείρησης.</a:t>
            </a:r>
            <a:endParaRPr lang="el-GR" sz="24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92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</a:t>
            </a:r>
            <a:r>
              <a:rPr lang="el-GR" sz="2800" dirty="0"/>
              <a:t>ΠΛΕΟΝΕΚΤΗΜΑΤΑ ΑΠΟ ΤΗΝ ΕΦΑΡΜΟΓΗ ΤΩΝ ΠΡΟΤΥΠΩΝ ISO 9000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524072" y="1930968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Η πιστοποίηση αποτελεί ένα πολύ σημαντικό εργαλείο </a:t>
            </a:r>
            <a:r>
              <a:rPr lang="el-GR" dirty="0" err="1"/>
              <a:t>marketing</a:t>
            </a:r>
            <a:r>
              <a:rPr lang="el-GR" dirty="0"/>
              <a:t>. Τα σύμβολα </a:t>
            </a:r>
            <a:r>
              <a:rPr lang="el-GR" dirty="0" smtClean="0"/>
              <a:t>της πιστοποίησης </a:t>
            </a:r>
            <a:r>
              <a:rPr lang="el-GR" dirty="0"/>
              <a:t>μπορούν να χρησιμοποιηθούν δημόσια, π.χ. στη συσκευασία και </a:t>
            </a:r>
            <a:r>
              <a:rPr lang="el-GR" dirty="0" smtClean="0"/>
              <a:t>στα έντυπα </a:t>
            </a:r>
            <a:r>
              <a:rPr lang="el-GR" dirty="0"/>
              <a:t>της επιχείρησης.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</a:t>
            </a:r>
            <a:r>
              <a:rPr lang="el-GR" dirty="0"/>
              <a:t>αποδοχή του πιστοποιητικού συστήματος ποιότητας από τους μεγάλους πελάτες, </a:t>
            </a:r>
            <a:r>
              <a:rPr lang="el-GR" dirty="0" smtClean="0"/>
              <a:t>οι οποίοι </a:t>
            </a:r>
            <a:r>
              <a:rPr lang="el-GR" dirty="0"/>
              <a:t>αποδέχονται μέσω της πιστοποίησης την ποιότητα του προμηθευτή τους.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Οι </a:t>
            </a:r>
            <a:r>
              <a:rPr lang="el-GR" dirty="0"/>
              <a:t>πελάτες δεν δρουν με βάση τη δική τους και μόνο βούληση και έτσι </a:t>
            </a:r>
            <a:r>
              <a:rPr lang="el-GR" dirty="0" smtClean="0"/>
              <a:t>εξοικονομούν χρόνο </a:t>
            </a:r>
            <a:r>
              <a:rPr lang="el-GR" dirty="0"/>
              <a:t>και χρήμα.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</a:t>
            </a:r>
            <a:r>
              <a:rPr lang="el-GR" dirty="0"/>
              <a:t>βελτίωση της απόδοσης της επιχείρησης και μέσω αυτής και του ηθικού </a:t>
            </a:r>
            <a:r>
              <a:rPr lang="el-GR" dirty="0" smtClean="0"/>
              <a:t>των εργαζομένων</a:t>
            </a:r>
            <a:r>
              <a:rPr lang="el-GR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</a:t>
            </a:r>
            <a:r>
              <a:rPr lang="el-GR" dirty="0"/>
              <a:t>σημαντική μείωση του κόστους των χαμένων παραγγελιών, πελατών, </a:t>
            </a:r>
            <a:r>
              <a:rPr lang="el-GR" dirty="0" err="1" smtClean="0"/>
              <a:t>επανε</a:t>
            </a:r>
            <a:r>
              <a:rPr lang="el-GR" dirty="0" smtClean="0"/>
              <a:t>-κατεργασιών</a:t>
            </a:r>
            <a:r>
              <a:rPr lang="el-GR" dirty="0"/>
              <a:t>, άχρηστων της παραγωγής και γενικά του κόστους των εσωτερικών </a:t>
            </a:r>
            <a:r>
              <a:rPr lang="el-GR" dirty="0" smtClean="0"/>
              <a:t>και εξωτερικών </a:t>
            </a:r>
            <a:r>
              <a:rPr lang="el-GR" dirty="0"/>
              <a:t>αστοχιών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7" name="Ορθογώνιο 6"/>
          <p:cNvSpPr/>
          <p:nvPr/>
        </p:nvSpPr>
        <p:spPr>
          <a:xfrm>
            <a:off x="5739385" y="6309906"/>
            <a:ext cx="3026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British Standard Institution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6663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75774DB-FF42-4DEE-9660-E35851471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909" y="51683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/>
              <a:t>Περιεχόμενα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BC34C108-7691-4E5B-A9C9-F8F563FA5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7544" y="2132857"/>
            <a:ext cx="8363272" cy="4104456"/>
          </a:xfrm>
        </p:spPr>
        <p:txBody>
          <a:bodyPr>
            <a:noAutofit/>
          </a:bodyPr>
          <a:lstStyle/>
          <a:p>
            <a:pPr marL="452628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800" dirty="0"/>
              <a:t>ΤΑ ΠΡΟΤΥΠΑ ΔΙΑΣΦΑΛΙΣΗΣ ΠΟΙΟΤΗΤΑΣ ISO </a:t>
            </a:r>
            <a:r>
              <a:rPr lang="el-GR" sz="1800" dirty="0" smtClean="0"/>
              <a:t>9000</a:t>
            </a:r>
          </a:p>
          <a:p>
            <a:pPr marL="452628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800" dirty="0"/>
              <a:t>ΟΙ ΛΟΓΟΙ ΕΦΑΡΜΟΓΗΣ ΕΝΟΣ ΠΡΟΤΥΠΟΥ ΣΥΣΤΗΜΑΤΟΣ </a:t>
            </a:r>
            <a:r>
              <a:rPr lang="el-GR" sz="1800" dirty="0" smtClean="0"/>
              <a:t>ΠΟΙΟΤΗΤΑΣ</a:t>
            </a:r>
          </a:p>
          <a:p>
            <a:pPr marL="452628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800" dirty="0"/>
              <a:t>ΠΛΕΟΝΕΚΤΗΜΑΤΑ ΑΠΟ ΤΗΝ ΕΦΑΡΜΟΓΗ ΤΩΝ ΠΡΟΤΥΠΩΝ ISO </a:t>
            </a:r>
            <a:r>
              <a:rPr lang="el-GR" sz="1800" dirty="0" smtClean="0"/>
              <a:t>9000</a:t>
            </a:r>
          </a:p>
          <a:p>
            <a:pPr marL="452628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800" dirty="0"/>
              <a:t>ΜΕΙΟΝΕΚΤΗΜΑΤΑ ΑΠΟ ΤΗΝ ΕΦΑΡΜΟΓΗ ΤΩΝ ΠΡΟΤΥΠΩΝ ISO </a:t>
            </a:r>
            <a:r>
              <a:rPr lang="el-GR" sz="1800" dirty="0" smtClean="0"/>
              <a:t>9000</a:t>
            </a:r>
          </a:p>
          <a:p>
            <a:pPr marL="452628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l-GR" sz="1800" dirty="0"/>
              <a:t>ΠΩΣ Η ΠΡΟΣΠΑΘΕΙΑ ΕΦΑΡΜΟΓΗΣ ΕΝΟΣ ΑΠΟ ΤΑ ΠΡΟΤΥΠΑ ISO 9000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l-GR" sz="1800" dirty="0"/>
              <a:t>ΜΠΟΡΕΙ ΝΑ </a:t>
            </a:r>
            <a:r>
              <a:rPr lang="el-GR" sz="1800" dirty="0" smtClean="0"/>
              <a:t>ΑΠΟΤΥΧΕΙ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el-GR" sz="1800" dirty="0"/>
              <a:t>6. </a:t>
            </a:r>
            <a:r>
              <a:rPr lang="el-GR" sz="1800" dirty="0" smtClean="0"/>
              <a:t>ΠΡΟΤΥΠΑ ΤΗΣ ΣΕΙΡΑΣ ISO 14000</a:t>
            </a:r>
          </a:p>
          <a:p>
            <a:pPr marL="109728" indent="0">
              <a:buNone/>
            </a:pPr>
            <a:r>
              <a:rPr lang="el-GR" sz="1800" dirty="0" smtClean="0"/>
              <a:t>7. </a:t>
            </a:r>
            <a:r>
              <a:rPr lang="en-US" sz="1800" dirty="0"/>
              <a:t>HACCP (Hazard Analysis of Critical Control </a:t>
            </a:r>
            <a:r>
              <a:rPr lang="en-US" sz="1800" dirty="0" smtClean="0"/>
              <a:t>Points)</a:t>
            </a:r>
            <a:r>
              <a:rPr lang="el-GR" sz="1800" dirty="0" smtClean="0"/>
              <a:t> Σύστημα </a:t>
            </a:r>
            <a:r>
              <a:rPr lang="el-GR" sz="1800" dirty="0"/>
              <a:t>Ανάλυσης Επικινδυνότητας – Κρίσιμα </a:t>
            </a:r>
            <a:r>
              <a:rPr lang="el-GR" sz="1800" dirty="0" smtClean="0"/>
              <a:t>σημεία ελέγχου</a:t>
            </a:r>
          </a:p>
          <a:p>
            <a:pPr marL="109728" indent="0">
              <a:buNone/>
            </a:pPr>
            <a:r>
              <a:rPr lang="el-GR" sz="1800" dirty="0" smtClean="0"/>
              <a:t>8. </a:t>
            </a:r>
            <a:r>
              <a:rPr lang="el-GR" sz="1800" dirty="0"/>
              <a:t>Ελληνικός Οργανισμός Τυποποίησης (ΕΛΟΤ</a:t>
            </a:r>
            <a:r>
              <a:rPr lang="el-GR" sz="1800" dirty="0" smtClean="0"/>
              <a:t>)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el-GR" sz="1800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335D771-D423-4DD6-B392-00D82EC02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92280" y="747235"/>
            <a:ext cx="2338536" cy="457200"/>
          </a:xfrm>
        </p:spPr>
        <p:txBody>
          <a:bodyPr/>
          <a:lstStyle/>
          <a:p>
            <a:r>
              <a:rPr lang="el-GR" sz="1100" dirty="0"/>
              <a:t>7. </a:t>
            </a:r>
            <a:r>
              <a:rPr lang="el-GR" sz="1100" dirty="0" smtClean="0"/>
              <a:t>.</a:t>
            </a:r>
            <a:r>
              <a:rPr lang="el-GR" sz="1100" dirty="0"/>
              <a:t>Σύστημα Διαχείρισης Ποιότητας </a:t>
            </a:r>
            <a:endParaRPr lang="en-US" sz="1100" dirty="0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B76F7A3-FC36-4093-AF32-95AE6DD16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805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</a:t>
            </a:r>
            <a:r>
              <a:rPr lang="el-GR" sz="2800" dirty="0"/>
              <a:t>ΠΛΕΟΝΕΚΤΗΜΑΤΑ ΑΠΟ ΤΗΝ ΕΦΑΡΜΟΓΗ ΤΩΝ ΠΡΟΤΥΠΩΝ ISO 9000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524072" y="1930968"/>
            <a:ext cx="82089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Η </a:t>
            </a:r>
            <a:r>
              <a:rPr lang="el-GR" dirty="0"/>
              <a:t>καλύτερη απόδοση ποιότητας οδηγεί στην ικανοποίηση των πελατών, στην αύξηση </a:t>
            </a:r>
            <a:r>
              <a:rPr lang="el-GR" dirty="0" smtClean="0"/>
              <a:t>των πωλήσεων</a:t>
            </a:r>
            <a:r>
              <a:rPr lang="el-GR" dirty="0"/>
              <a:t>, της κερδοφορίας και της </a:t>
            </a:r>
            <a:r>
              <a:rPr lang="el-GR" dirty="0" smtClean="0"/>
              <a:t>ανταγωνιστικότητας.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Το </a:t>
            </a:r>
            <a:r>
              <a:rPr lang="el-GR" dirty="0"/>
              <a:t>όνομα της επιχείρησης θα εμφανίζεται στο BSI Bayer </a:t>
            </a:r>
            <a:r>
              <a:rPr lang="el-GR" dirty="0" err="1"/>
              <a:t>Guide</a:t>
            </a:r>
            <a:r>
              <a:rPr lang="el-GR" dirty="0"/>
              <a:t> που αποτελεί </a:t>
            </a:r>
            <a:r>
              <a:rPr lang="el-GR" dirty="0" smtClean="0"/>
              <a:t>ένα σημαντικό </a:t>
            </a:r>
            <a:r>
              <a:rPr lang="el-GR" dirty="0"/>
              <a:t>βιβλίο αναφορών για τους αγοραστές τόσο του εσωτερικού όσο και </a:t>
            </a:r>
            <a:r>
              <a:rPr lang="el-GR" dirty="0" smtClean="0"/>
              <a:t>του εξωτερικού </a:t>
            </a:r>
            <a:r>
              <a:rPr lang="el-GR" dirty="0"/>
              <a:t>και στο Department of Trade and </a:t>
            </a:r>
            <a:r>
              <a:rPr lang="el-GR" dirty="0" err="1"/>
              <a:t>Industry’s</a:t>
            </a:r>
            <a:r>
              <a:rPr lang="el-GR" dirty="0"/>
              <a:t> </a:t>
            </a:r>
            <a:r>
              <a:rPr lang="el-GR" dirty="0" err="1"/>
              <a:t>National</a:t>
            </a:r>
            <a:r>
              <a:rPr lang="el-GR" dirty="0"/>
              <a:t> </a:t>
            </a:r>
            <a:r>
              <a:rPr lang="el-GR" dirty="0" err="1"/>
              <a:t>Register</a:t>
            </a:r>
            <a:r>
              <a:rPr lang="el-GR" dirty="0"/>
              <a:t> of </a:t>
            </a:r>
            <a:r>
              <a:rPr lang="el-GR" dirty="0" smtClean="0"/>
              <a:t>Quality </a:t>
            </a:r>
            <a:r>
              <a:rPr lang="el-GR" dirty="0" err="1" smtClean="0"/>
              <a:t>Assessed</a:t>
            </a:r>
            <a:r>
              <a:rPr lang="el-GR" dirty="0" smtClean="0"/>
              <a:t> </a:t>
            </a:r>
            <a:r>
              <a:rPr lang="el-GR" dirty="0"/>
              <a:t>Companies.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Καθώς </a:t>
            </a:r>
            <a:r>
              <a:rPr lang="el-GR" dirty="0"/>
              <a:t>όλο και περισσότερο αναγνωρίζονται τα βρετανικά πρότυπα, τόσο πιο πολύ </a:t>
            </a:r>
            <a:r>
              <a:rPr lang="el-GR" dirty="0" smtClean="0"/>
              <a:t>θα βοηθηθούν </a:t>
            </a:r>
            <a:r>
              <a:rPr lang="el-GR" dirty="0"/>
              <a:t>οι επιχειρήσεις για τη διεύρυνση των εξαγωγών του</a:t>
            </a:r>
            <a:r>
              <a:rPr lang="el-GR" sz="2000" dirty="0"/>
              <a:t>ς.</a:t>
            </a:r>
            <a:endParaRPr lang="el-GR" sz="2000" dirty="0"/>
          </a:p>
        </p:txBody>
      </p:sp>
      <p:sp>
        <p:nvSpPr>
          <p:cNvPr id="7" name="Ορθογώνιο 6"/>
          <p:cNvSpPr/>
          <p:nvPr/>
        </p:nvSpPr>
        <p:spPr>
          <a:xfrm>
            <a:off x="5739385" y="6309906"/>
            <a:ext cx="30267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British Standard Institution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601847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Εσωτερικά </a:t>
            </a:r>
            <a:r>
              <a:rPr lang="el-GR" dirty="0" smtClean="0"/>
              <a:t>πλεονεκτήματα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3" name="Ορθογώνιο 2"/>
          <p:cNvSpPr/>
          <p:nvPr/>
        </p:nvSpPr>
        <p:spPr>
          <a:xfrm>
            <a:off x="524072" y="1930968"/>
            <a:ext cx="8208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Τα πρότυπα ISO 9000: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Παρέχουν </a:t>
            </a:r>
            <a:r>
              <a:rPr lang="el-GR" dirty="0"/>
              <a:t>έναν νέο τρόπο διοίκησης των επιχειρήσεων και βελτιώνουν </a:t>
            </a:r>
            <a:r>
              <a:rPr lang="el-GR" dirty="0" smtClean="0"/>
              <a:t>την ανταγωνιστικότητα </a:t>
            </a:r>
            <a:r>
              <a:rPr lang="el-GR" dirty="0"/>
              <a:t>χωρίς καμία επιπλέον τεχνική επένδυση.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Εκσυγχρονίζουν </a:t>
            </a:r>
            <a:r>
              <a:rPr lang="el-GR" dirty="0"/>
              <a:t>την οργάνωση και λειτουργία της επιχείρησης, σύμφωνα και με </a:t>
            </a:r>
            <a:r>
              <a:rPr lang="el-GR" dirty="0" smtClean="0"/>
              <a:t>τις τελευταίες </a:t>
            </a:r>
            <a:r>
              <a:rPr lang="el-GR" dirty="0"/>
              <a:t>βελτιώσεις.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/>
              <a:t>Υποστηρίζουν </a:t>
            </a:r>
            <a:r>
              <a:rPr lang="el-GR" dirty="0"/>
              <a:t>την καθιέρωση σαφών </a:t>
            </a:r>
            <a:r>
              <a:rPr lang="el-GR" dirty="0" err="1"/>
              <a:t>υπευθυνοτήτων</a:t>
            </a:r>
            <a:r>
              <a:rPr lang="el-GR" dirty="0"/>
              <a:t> και λειτουργικών ρόλων </a:t>
            </a:r>
            <a:r>
              <a:rPr lang="el-GR" dirty="0" smtClean="0"/>
              <a:t>στο επίπεδο </a:t>
            </a:r>
            <a:r>
              <a:rPr lang="el-GR" dirty="0"/>
              <a:t>της παραγωγής, μειώνοντας τους αυτοσχεδιασμούς των </a:t>
            </a:r>
            <a:r>
              <a:rPr lang="el-GR" dirty="0" smtClean="0"/>
              <a:t>εργαζομένων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/>
              <a:t>Παρέχουν άμεσες οδηγίες στον καθένα στην επιχείρηση, μέσω </a:t>
            </a:r>
            <a:r>
              <a:rPr lang="el-GR" sz="2000" dirty="0" smtClean="0"/>
              <a:t>κατάλληλα τεκμηριωμένων </a:t>
            </a:r>
            <a:r>
              <a:rPr lang="el-GR" sz="2000" dirty="0"/>
              <a:t>διαδικασιών. Έτσι εξασφαλίζεται ένα κατάλληλο σύστημα </a:t>
            </a:r>
            <a:r>
              <a:rPr lang="el-GR" sz="2000" dirty="0" smtClean="0"/>
              <a:t>επικοινωνίας και </a:t>
            </a:r>
            <a:r>
              <a:rPr lang="el-GR" sz="2000" dirty="0"/>
              <a:t>ένας αποτελεσματικός έλεγχος όλων των διαδικασιών.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2000" dirty="0" smtClean="0"/>
              <a:t>Προσφέρει </a:t>
            </a:r>
            <a:r>
              <a:rPr lang="el-GR" sz="2000" dirty="0"/>
              <a:t>συστηματική προσέγγιση σε θέματα εκπαίδευσης των εργαζομένων</a:t>
            </a:r>
            <a:r>
              <a:rPr lang="el-GR" sz="2000" dirty="0" smtClean="0"/>
              <a:t>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024798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Εσωτερικά </a:t>
            </a:r>
            <a:r>
              <a:rPr lang="el-GR" dirty="0" smtClean="0"/>
              <a:t>πλεονεκτήματα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326136" y="1908219"/>
            <a:ext cx="8610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Τα ανώτερα στελέχη είναι τώρα πιο ελεύθερα να ασχοληθούν με πιο σημαντικά </a:t>
            </a:r>
            <a:r>
              <a:rPr lang="el-GR" dirty="0" smtClean="0">
                <a:latin typeface="TimesNewRoman"/>
              </a:rPr>
              <a:t>ζητήματα (π.χ</a:t>
            </a:r>
            <a:r>
              <a:rPr lang="el-GR" dirty="0">
                <a:latin typeface="TimesNewRoman"/>
              </a:rPr>
              <a:t>. έρευνας και τεχνολογίας) παρά με τα καθημερινά και τετριμμένα προβλήματα, </a:t>
            </a:r>
            <a:r>
              <a:rPr lang="el-GR" dirty="0" smtClean="0">
                <a:latin typeface="TimesNewRoman"/>
              </a:rPr>
              <a:t>τα οποία </a:t>
            </a:r>
            <a:r>
              <a:rPr lang="el-GR" dirty="0">
                <a:latin typeface="TimesNewRoman"/>
              </a:rPr>
              <a:t>τώρα αναθέτονται στα κατώτερα στελέχη και </a:t>
            </a:r>
            <a:r>
              <a:rPr lang="el-GR" dirty="0" smtClean="0">
                <a:latin typeface="TimesNewRoman"/>
              </a:rPr>
              <a:t>προσωπικό.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Η </a:t>
            </a:r>
            <a:r>
              <a:rPr lang="el-GR" dirty="0">
                <a:latin typeface="TimesNewRoman"/>
              </a:rPr>
              <a:t>προσωπική ευαισθησία για θέματα ποιότητας είναι </a:t>
            </a:r>
            <a:r>
              <a:rPr lang="el-GR" dirty="0" smtClean="0">
                <a:latin typeface="TimesNewRoman"/>
              </a:rPr>
              <a:t>αυξημένη.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Οι </a:t>
            </a:r>
            <a:r>
              <a:rPr lang="el-GR" dirty="0">
                <a:latin typeface="TimesNewRoman"/>
              </a:rPr>
              <a:t>σχέσεις μεταξύ των διαφόρων τμημάτων είναι βελτιωμένες, </a:t>
            </a:r>
            <a:r>
              <a:rPr lang="el-GR" dirty="0" smtClean="0">
                <a:latin typeface="TimesNewRoman"/>
              </a:rPr>
              <a:t>αποσαφηνίζοντας ξεκάθαρα </a:t>
            </a:r>
            <a:r>
              <a:rPr lang="el-GR" dirty="0">
                <a:latin typeface="TimesNewRoman"/>
              </a:rPr>
              <a:t>τα καθήκοντα και τις </a:t>
            </a:r>
            <a:r>
              <a:rPr lang="el-GR" dirty="0" err="1">
                <a:latin typeface="TimesNewRoman"/>
              </a:rPr>
              <a:t>υπευθυνότητές</a:t>
            </a:r>
            <a:r>
              <a:rPr lang="el-GR" dirty="0">
                <a:latin typeface="TimesNewRoman"/>
              </a:rPr>
              <a:t> τους. Επιπλέον οι σχέσεις μεταξύ </a:t>
            </a:r>
            <a:r>
              <a:rPr lang="el-GR" dirty="0" smtClean="0">
                <a:latin typeface="TimesNewRoman"/>
              </a:rPr>
              <a:t>της διοίκησης </a:t>
            </a:r>
            <a:r>
              <a:rPr lang="el-GR" dirty="0">
                <a:latin typeface="TimesNewRoman"/>
              </a:rPr>
              <a:t>και των εργαζομένων αλλά και των εργαζομένων μεταξύ τους </a:t>
            </a:r>
            <a:r>
              <a:rPr lang="el-GR" dirty="0" smtClean="0">
                <a:latin typeface="TimesNewRoman"/>
              </a:rPr>
              <a:t>είναι βελτιωμένες.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Υπάρχει </a:t>
            </a:r>
            <a:r>
              <a:rPr lang="el-GR" dirty="0">
                <a:latin typeface="TimesNewRoman"/>
              </a:rPr>
              <a:t>μια αύξηση στην παραγωγικότητα των εργαζομένων.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Οι </a:t>
            </a:r>
            <a:r>
              <a:rPr lang="el-GR" dirty="0">
                <a:latin typeface="TimesNewRoman"/>
              </a:rPr>
              <a:t>συνεχείς εσωτερικές επιθεωρήσεις του συστήματος ποιότητας για την ανίχνευση </a:t>
            </a:r>
            <a:r>
              <a:rPr lang="el-GR" dirty="0" smtClean="0">
                <a:latin typeface="TimesNewRoman"/>
              </a:rPr>
              <a:t>των ελαττωμάτων</a:t>
            </a:r>
            <a:r>
              <a:rPr lang="el-GR" dirty="0">
                <a:latin typeface="TimesNewRoman"/>
              </a:rPr>
              <a:t>, των ατελειών και των δραστηριοτήτων μη προστιθέμενης αξίας, βοηθά </a:t>
            </a:r>
            <a:r>
              <a:rPr lang="el-GR" dirty="0" smtClean="0">
                <a:latin typeface="TimesNewRoman"/>
              </a:rPr>
              <a:t>στη συνεχή </a:t>
            </a:r>
            <a:r>
              <a:rPr lang="el-GR" dirty="0">
                <a:latin typeface="TimesNewRoman"/>
              </a:rPr>
              <a:t>βελτίωση προκαλώντας ταυτόχρονα μια σημαντική μείωση του </a:t>
            </a:r>
            <a:r>
              <a:rPr lang="el-GR" dirty="0" smtClean="0">
                <a:latin typeface="TimesNewRoman"/>
              </a:rPr>
              <a:t>λειτουργικού κόστους</a:t>
            </a:r>
            <a:r>
              <a:rPr lang="el-GR" dirty="0">
                <a:latin typeface="TimesNewRoman"/>
              </a:rPr>
              <a:t>. Οι γραπτές διαδικασίες εξετάζονται συνεχώς για την αποτελεσματικότητά </a:t>
            </a:r>
            <a:r>
              <a:rPr lang="el-GR" dirty="0" smtClean="0">
                <a:latin typeface="TimesNewRoman"/>
              </a:rPr>
              <a:t>τους και </a:t>
            </a:r>
            <a:r>
              <a:rPr lang="el-GR" dirty="0">
                <a:latin typeface="TimesNewRoman"/>
              </a:rPr>
              <a:t>επανασχεδιάζονται όποτε είναι </a:t>
            </a:r>
            <a:r>
              <a:rPr lang="el-GR" dirty="0" smtClean="0">
                <a:latin typeface="TimesNewRoman"/>
              </a:rPr>
              <a:t>απαραίτητο.</a:t>
            </a:r>
          </a:p>
        </p:txBody>
      </p:sp>
    </p:spTree>
    <p:extLst>
      <p:ext uri="{BB962C8B-B14F-4D97-AF65-F5344CB8AC3E}">
        <p14:creationId xmlns:p14="http://schemas.microsoft.com/office/powerpoint/2010/main" val="30289999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Εσωτερικά </a:t>
            </a:r>
            <a:r>
              <a:rPr lang="el-GR" dirty="0" smtClean="0"/>
              <a:t>πλεονεκτήματα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326136" y="1908219"/>
            <a:ext cx="8610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Υπάρχει μια μείωση της διακύμανσης και βελτίωση της ποιότητας των </a:t>
            </a:r>
            <a:r>
              <a:rPr lang="el-GR" dirty="0" smtClean="0">
                <a:latin typeface="TimesNewRoman"/>
              </a:rPr>
              <a:t>προϊόντων/ υπηρεσιών</a:t>
            </a:r>
            <a:r>
              <a:rPr lang="el-GR" dirty="0">
                <a:latin typeface="TimesNewRoman"/>
              </a:rPr>
              <a:t>. Δεδομένου ότι οι διεργασίες παραγωγής προϊόντων ακολουθούν </a:t>
            </a:r>
            <a:r>
              <a:rPr lang="el-GR" dirty="0" smtClean="0">
                <a:latin typeface="TimesNewRoman"/>
              </a:rPr>
              <a:t>πρότυπες διαδικασίες</a:t>
            </a:r>
            <a:r>
              <a:rPr lang="el-GR" dirty="0">
                <a:latin typeface="TimesNewRoman"/>
              </a:rPr>
              <a:t>, η ποιότητα των προϊόντων θα βελτιώνεται.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Υπάρχει </a:t>
            </a:r>
            <a:r>
              <a:rPr lang="el-GR" dirty="0">
                <a:latin typeface="TimesNewRoman"/>
              </a:rPr>
              <a:t>μια μείωση στο κόστος εξαιτίας της μείωσης των </a:t>
            </a:r>
            <a:r>
              <a:rPr lang="el-GR" dirty="0" err="1">
                <a:latin typeface="TimesNewRoman"/>
              </a:rPr>
              <a:t>επανακατεργασιών</a:t>
            </a:r>
            <a:r>
              <a:rPr lang="el-GR" dirty="0">
                <a:latin typeface="TimesNewRoman"/>
              </a:rPr>
              <a:t>, </a:t>
            </a:r>
            <a:r>
              <a:rPr lang="el-GR" dirty="0" smtClean="0">
                <a:latin typeface="TimesNewRoman"/>
              </a:rPr>
              <a:t>των απορρίψεων </a:t>
            </a:r>
            <a:r>
              <a:rPr lang="el-GR" dirty="0">
                <a:latin typeface="TimesNewRoman"/>
              </a:rPr>
              <a:t>ως άχρηστα και των επιστροφών των προϊόντων.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Τα </a:t>
            </a:r>
            <a:r>
              <a:rPr lang="el-GR" dirty="0" err="1">
                <a:latin typeface="TimesNewRoman"/>
              </a:rPr>
              <a:t>καταγραφέντα</a:t>
            </a:r>
            <a:r>
              <a:rPr lang="el-GR" dirty="0">
                <a:latin typeface="TimesNewRoman"/>
              </a:rPr>
              <a:t> δεδομένα, η κατάταξη και η διατήρησή τους </a:t>
            </a:r>
            <a:r>
              <a:rPr lang="el-GR" dirty="0" smtClean="0">
                <a:latin typeface="TimesNewRoman"/>
              </a:rPr>
              <a:t>χρησιμοποιώντας τεκμηριωμένες </a:t>
            </a:r>
            <a:r>
              <a:rPr lang="el-GR" dirty="0">
                <a:latin typeface="TimesNewRoman"/>
              </a:rPr>
              <a:t>διαδικασίες, βοηθά τη διαδικασία λήψης αποφάσεων και την ανάλυση </a:t>
            </a:r>
            <a:r>
              <a:rPr lang="el-GR" dirty="0" smtClean="0">
                <a:latin typeface="TimesNewRoman"/>
              </a:rPr>
              <a:t>για την </a:t>
            </a:r>
            <a:r>
              <a:rPr lang="el-GR" dirty="0">
                <a:latin typeface="TimesNewRoman"/>
              </a:rPr>
              <a:t>εξεύρεση των αιτιών της μη ποιότητας. Η διαδικασία λήψης αποφάσεων, </a:t>
            </a:r>
            <a:r>
              <a:rPr lang="el-GR" dirty="0" smtClean="0">
                <a:latin typeface="TimesNewRoman"/>
              </a:rPr>
              <a:t>βασίζεται τώρα </a:t>
            </a:r>
            <a:r>
              <a:rPr lang="el-GR" dirty="0">
                <a:latin typeface="TimesNewRoman"/>
              </a:rPr>
              <a:t>πλέον σε πραγματικά δεδομένα και όχι στο ένστικτο της διοίκησης.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Το </a:t>
            </a:r>
            <a:r>
              <a:rPr lang="el-GR" dirty="0">
                <a:latin typeface="TimesNewRoman"/>
              </a:rPr>
              <a:t>μικρό χρονικό διάστημα των τριών ετών που ισχύει το πιστοποιητικό και οι </a:t>
            </a:r>
            <a:r>
              <a:rPr lang="el-GR" dirty="0" smtClean="0">
                <a:latin typeface="TimesNewRoman"/>
              </a:rPr>
              <a:t>συχνές (συνήθως </a:t>
            </a:r>
            <a:r>
              <a:rPr lang="el-GR" dirty="0">
                <a:latin typeface="TimesNewRoman"/>
              </a:rPr>
              <a:t>κάθε έξι μήνες) εξωτερικές επιθεωρήσεις από τον φορέα </a:t>
            </a:r>
            <a:r>
              <a:rPr lang="el-GR" dirty="0" smtClean="0">
                <a:latin typeface="TimesNewRoman"/>
              </a:rPr>
              <a:t>πιστοποίησης, υποχρεώνουν </a:t>
            </a:r>
            <a:r>
              <a:rPr lang="el-GR" dirty="0">
                <a:latin typeface="TimesNewRoman"/>
              </a:rPr>
              <a:t>τις επιχειρήσεις να διατηρούν το σύστημα διοίκησης ποιότητας σύμφωνα </a:t>
            </a:r>
            <a:r>
              <a:rPr lang="el-GR" dirty="0" smtClean="0">
                <a:latin typeface="TimesNewRoman"/>
              </a:rPr>
              <a:t>με τις </a:t>
            </a:r>
            <a:r>
              <a:rPr lang="el-GR" dirty="0">
                <a:latin typeface="TimesNewRoman"/>
              </a:rPr>
              <a:t>απαιτήσεις του προτύπου.</a:t>
            </a:r>
            <a:endParaRPr lang="el-G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7304533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Εξωτερικά πλεονεκτήματα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xmlns="" id="{833A2BDF-4D65-41D5-99ED-C577E5D66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136" y="638988"/>
            <a:ext cx="996702" cy="996702"/>
          </a:xfrm>
          <a:prstGeom prst="rect">
            <a:avLst/>
          </a:prstGeom>
        </p:spPr>
      </p:pic>
      <p:sp>
        <p:nvSpPr>
          <p:cNvPr id="6" name="Ορθογώνιο 5"/>
          <p:cNvSpPr/>
          <p:nvPr/>
        </p:nvSpPr>
        <p:spPr>
          <a:xfrm>
            <a:off x="326136" y="1908219"/>
            <a:ext cx="86106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Προσφέρουν ένα ισχυρό ανταγωνιστικό πλεονέκτημα.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Ικανοποιούν </a:t>
            </a:r>
            <a:r>
              <a:rPr lang="el-GR" dirty="0">
                <a:latin typeface="TimesNewRoman"/>
              </a:rPr>
              <a:t>τις απαιτήσεις και τις πιέσεις της αγοράς.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Έχουν </a:t>
            </a:r>
            <a:r>
              <a:rPr lang="el-GR" dirty="0">
                <a:latin typeface="TimesNewRoman"/>
              </a:rPr>
              <a:t>σαν αποτέλεσμα πιο ικανοποιημένους πελάτες, ενώ η προσέλκυση νέων </a:t>
            </a:r>
            <a:r>
              <a:rPr lang="el-GR" dirty="0" smtClean="0">
                <a:latin typeface="TimesNewRoman"/>
              </a:rPr>
              <a:t>πελατών γίνεται </a:t>
            </a:r>
            <a:r>
              <a:rPr lang="el-GR" dirty="0">
                <a:latin typeface="TimesNewRoman"/>
              </a:rPr>
              <a:t>ευκολότερη.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Αυξάνει </a:t>
            </a:r>
            <a:r>
              <a:rPr lang="el-GR" dirty="0">
                <a:latin typeface="TimesNewRoman"/>
              </a:rPr>
              <a:t>την καλή φήμη της επιχείρησης και την εμπιστοσύνη στα προϊόντα της.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Ενώνει </a:t>
            </a:r>
            <a:r>
              <a:rPr lang="el-GR" dirty="0">
                <a:latin typeface="TimesNewRoman"/>
              </a:rPr>
              <a:t>τα κριτήρια που χρησιμοποιούνταν από διαφορετικούς πελάτες για </a:t>
            </a:r>
            <a:r>
              <a:rPr lang="el-GR" dirty="0" smtClean="0">
                <a:latin typeface="TimesNewRoman"/>
              </a:rPr>
              <a:t>την αξιολόγηση </a:t>
            </a:r>
            <a:r>
              <a:rPr lang="el-GR" dirty="0">
                <a:latin typeface="TimesNewRoman"/>
              </a:rPr>
              <a:t>του συστήματος διασφάλισης ποιότητας της επιχείρησης.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Προσφέρει </a:t>
            </a:r>
            <a:r>
              <a:rPr lang="el-GR" dirty="0">
                <a:latin typeface="TimesNewRoman"/>
              </a:rPr>
              <a:t>καλύτερη αξιολόγηση και κατηγοριοποίηση των προμηθευτών και μειώνει </a:t>
            </a:r>
            <a:r>
              <a:rPr lang="el-GR" dirty="0" smtClean="0">
                <a:latin typeface="TimesNewRoman"/>
              </a:rPr>
              <a:t>το κόστος </a:t>
            </a:r>
            <a:r>
              <a:rPr lang="el-GR" dirty="0">
                <a:latin typeface="TimesNewRoman"/>
              </a:rPr>
              <a:t>των εσωτερικών επιθεωρήσεων ποιότητας των εισερχόμενων υλικών.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Υποστηρίζει </a:t>
            </a:r>
            <a:r>
              <a:rPr lang="el-GR" dirty="0">
                <a:latin typeface="TimesNewRoman"/>
              </a:rPr>
              <a:t>και διευκολύνει τις εξαγωγές, όπου αυτές υφίστανται. Βοηθά </a:t>
            </a:r>
            <a:r>
              <a:rPr lang="el-GR" dirty="0" smtClean="0">
                <a:latin typeface="TimesNewRoman"/>
              </a:rPr>
              <a:t>στη γρηγορότερη </a:t>
            </a:r>
            <a:r>
              <a:rPr lang="el-GR" dirty="0">
                <a:latin typeface="TimesNewRoman"/>
              </a:rPr>
              <a:t>και πιο ασφαλή διείσδυση σε νέες αγορές και ιδιαίτερα του εξωτερικού.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Η </a:t>
            </a:r>
            <a:r>
              <a:rPr lang="el-GR" dirty="0">
                <a:latin typeface="TimesNewRoman"/>
              </a:rPr>
              <a:t>εκτεταμένη συμμόρφωση με τα διεθνή πρότυπα μπορεί να βοηθήσει ολόκληρο </a:t>
            </a:r>
            <a:r>
              <a:rPr lang="el-GR" dirty="0" smtClean="0">
                <a:latin typeface="TimesNewRoman"/>
              </a:rPr>
              <a:t>τον τομέα </a:t>
            </a:r>
            <a:r>
              <a:rPr lang="el-GR" dirty="0">
                <a:latin typeface="TimesNewRoman"/>
              </a:rPr>
              <a:t>της βιομηχανίας και να τον προστατέψει από τον ανταγωνισμό. Το ISO </a:t>
            </a:r>
            <a:r>
              <a:rPr lang="el-GR" dirty="0" smtClean="0">
                <a:latin typeface="TimesNewRoman"/>
              </a:rPr>
              <a:t>9000 μπορεί </a:t>
            </a:r>
            <a:r>
              <a:rPr lang="el-GR" dirty="0">
                <a:latin typeface="TimesNewRoman"/>
              </a:rPr>
              <a:t>να αποτρέψει μια επιχείρηση να εισέλθει στην αγορά, έχοντας μοναδικό όπλο </a:t>
            </a:r>
            <a:r>
              <a:rPr lang="el-GR" dirty="0" smtClean="0">
                <a:latin typeface="TimesNewRoman"/>
              </a:rPr>
              <a:t>την τιμή</a:t>
            </a:r>
            <a:r>
              <a:rPr lang="el-GR" dirty="0">
                <a:latin typeface="TimesNewRoman"/>
              </a:rPr>
              <a:t>.</a:t>
            </a:r>
            <a:endParaRPr lang="el-G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3578280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ΜΕΙΟΝΕΚΤΗΜΑΤΑ ΑΠΟ ΤΗΝ ΕΦΑΡΜΟΓΗ ΤΩΝ ΠΡΟΤΥΠΩΝ ISO 9000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Ορθογώνιο 5"/>
          <p:cNvSpPr/>
          <p:nvPr/>
        </p:nvSpPr>
        <p:spPr>
          <a:xfrm>
            <a:off x="326136" y="1908219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έχουν εξελιχθεί σαν μηχανικά συστήματα διοίκησης καθώς </a:t>
            </a:r>
            <a:r>
              <a:rPr lang="el-GR" dirty="0" smtClean="0">
                <a:latin typeface="TimesNewRoman"/>
              </a:rPr>
              <a:t>σ’ αυτά </a:t>
            </a:r>
            <a:r>
              <a:rPr lang="el-GR" dirty="0">
                <a:latin typeface="TimesNewRoman"/>
              </a:rPr>
              <a:t>κυριαρχεί σε μεγάλο βαθμό η </a:t>
            </a:r>
            <a:r>
              <a:rPr lang="el-GR" dirty="0" smtClean="0">
                <a:latin typeface="TimesNewRoman"/>
              </a:rPr>
              <a:t>γραφειοκρατία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δεν δίνει τη δυνατότητα δημιουργίας </a:t>
            </a:r>
            <a:r>
              <a:rPr lang="el-GR" dirty="0" smtClean="0">
                <a:latin typeface="TimesNewRoman"/>
              </a:rPr>
              <a:t>ενός εύκαμπτου </a:t>
            </a:r>
            <a:r>
              <a:rPr lang="el-GR" dirty="0">
                <a:latin typeface="TimesNewRoman"/>
              </a:rPr>
              <a:t>συστήματος διοίκησης, ανεκτικό στις προσαρμογές, με αποτέλεσμα την </a:t>
            </a:r>
            <a:r>
              <a:rPr lang="el-GR" dirty="0" smtClean="0">
                <a:latin typeface="TimesNewRoman"/>
              </a:rPr>
              <a:t>αύξηση του </a:t>
            </a:r>
            <a:r>
              <a:rPr lang="el-GR" dirty="0">
                <a:latin typeface="TimesNewRoman"/>
              </a:rPr>
              <a:t>κόστους.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αποτελεί ένα γραφειοκρατικό </a:t>
            </a:r>
            <a:r>
              <a:rPr lang="el-GR" dirty="0">
                <a:latin typeface="TimesNewRoman"/>
              </a:rPr>
              <a:t>σύστημα που αφορά περισσότερο τη συνέπεια, τη σταθερότητα και όχι </a:t>
            </a:r>
            <a:r>
              <a:rPr lang="el-GR" dirty="0" smtClean="0">
                <a:latin typeface="TimesNewRoman"/>
              </a:rPr>
              <a:t>τόσο την </a:t>
            </a:r>
            <a:r>
              <a:rPr lang="el-GR" dirty="0">
                <a:latin typeface="TimesNewRoman"/>
              </a:rPr>
              <a:t>ποιότητα</a:t>
            </a:r>
            <a:r>
              <a:rPr lang="el-GR" dirty="0" smtClean="0">
                <a:latin typeface="TimesNewRoman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το υψηλό κόστος εφαρμογής,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η </a:t>
            </a:r>
            <a:r>
              <a:rPr lang="el-GR" dirty="0">
                <a:latin typeface="TimesNewRoman"/>
              </a:rPr>
              <a:t>έλλειψη πλήρους δέσμευσης και συμμετοχής </a:t>
            </a:r>
            <a:r>
              <a:rPr lang="el-GR" dirty="0" smtClean="0">
                <a:latin typeface="TimesNewRoman"/>
              </a:rPr>
              <a:t>της ανώτατης </a:t>
            </a:r>
            <a:r>
              <a:rPr lang="el-GR" dirty="0">
                <a:latin typeface="TimesNewRoman"/>
              </a:rPr>
              <a:t>διοίκησης,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η </a:t>
            </a:r>
            <a:r>
              <a:rPr lang="el-GR" dirty="0">
                <a:latin typeface="TimesNewRoman"/>
              </a:rPr>
              <a:t>έλλειψη οικονομικών και ανθρώπινων πόρων, η αντίσταση </a:t>
            </a:r>
            <a:r>
              <a:rPr lang="el-GR" dirty="0" smtClean="0">
                <a:latin typeface="TimesNewRoman"/>
              </a:rPr>
              <a:t>των εργαζομένων</a:t>
            </a:r>
            <a:r>
              <a:rPr lang="el-GR" dirty="0">
                <a:latin typeface="TimesNewRoman"/>
              </a:rPr>
              <a:t>, τα μη λαμβανόμενα πλεονεκτήματα από τις επιχειρήσεις του κλάδου </a:t>
            </a:r>
            <a:r>
              <a:rPr lang="el-GR" dirty="0" smtClean="0">
                <a:latin typeface="TimesNewRoman"/>
              </a:rPr>
              <a:t>των υπηρεσιών </a:t>
            </a:r>
            <a:r>
              <a:rPr lang="el-GR" dirty="0">
                <a:latin typeface="TimesNewRoman"/>
              </a:rPr>
              <a:t>και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η </a:t>
            </a:r>
            <a:r>
              <a:rPr lang="el-GR" dirty="0">
                <a:latin typeface="TimesNewRoman"/>
              </a:rPr>
              <a:t>έλλειψη κατάλληλης εκπαίδευσης και επιμόρφωσης των </a:t>
            </a:r>
            <a:r>
              <a:rPr lang="el-GR" dirty="0" smtClean="0">
                <a:latin typeface="TimesNewRoman"/>
              </a:rPr>
              <a:t>εργαζομένων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Ελληνικές επιχειρήσεις του βιομηχανικού τομέα και του τομέα των υπηρεσιών,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έδειξε ότι </a:t>
            </a:r>
            <a:r>
              <a:rPr lang="el-GR" dirty="0" smtClean="0">
                <a:latin typeface="TimesNewRoman"/>
              </a:rPr>
              <a:t>5 </a:t>
            </a:r>
            <a:r>
              <a:rPr lang="el-GR" dirty="0">
                <a:latin typeface="TimesNewRoman"/>
              </a:rPr>
              <a:t>ή </a:t>
            </a:r>
            <a:r>
              <a:rPr lang="el-GR" dirty="0" smtClean="0">
                <a:latin typeface="TimesNewRoman"/>
              </a:rPr>
              <a:t>6 </a:t>
            </a:r>
            <a:r>
              <a:rPr lang="el-GR" dirty="0">
                <a:latin typeface="TimesNewRoman"/>
              </a:rPr>
              <a:t>χρόνια μετά την πιστοποίηση των επιχειρήσεων δεν </a:t>
            </a:r>
            <a:r>
              <a:rPr lang="el-GR" dirty="0" smtClean="0">
                <a:latin typeface="TimesNewRoman"/>
              </a:rPr>
              <a:t>υπήρχαν σημαντικές </a:t>
            </a:r>
            <a:r>
              <a:rPr lang="el-GR" dirty="0">
                <a:latin typeface="TimesNewRoman"/>
              </a:rPr>
              <a:t>επιδράσεις πάνω στην κερδοφορία των επιχειρήσεων από την υιοθέτηση </a:t>
            </a:r>
            <a:r>
              <a:rPr lang="el-GR" dirty="0" smtClean="0">
                <a:latin typeface="TimesNewRoman"/>
              </a:rPr>
              <a:t>και εφαρμογή </a:t>
            </a:r>
            <a:r>
              <a:rPr lang="el-GR" dirty="0">
                <a:latin typeface="TimesNewRoman"/>
              </a:rPr>
              <a:t>των προτύπων ISO 9000.</a:t>
            </a:r>
            <a:endParaRPr lang="el-G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42341977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Ερμηνεία ΜΕΙΟΝΕΚΤΗΜΑΤΩΝ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Ορθογώνιο 5"/>
          <p:cNvSpPr/>
          <p:nvPr/>
        </p:nvSpPr>
        <p:spPr>
          <a:xfrm>
            <a:off x="326136" y="1908219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Η κυριότερη δυσμενής κριτική επί των προτύπων, δεν αφορά την επάρκεια ή </a:t>
            </a:r>
            <a:r>
              <a:rPr lang="el-GR" dirty="0" smtClean="0">
                <a:latin typeface="TimesNewRoman"/>
              </a:rPr>
              <a:t>την </a:t>
            </a:r>
            <a:r>
              <a:rPr lang="el-GR" dirty="0" err="1" smtClean="0">
                <a:latin typeface="TimesNewRoman"/>
              </a:rPr>
              <a:t>καταλληλότητα</a:t>
            </a:r>
            <a:r>
              <a:rPr lang="el-GR" dirty="0" smtClean="0">
                <a:latin typeface="TimesNewRoman"/>
              </a:rPr>
              <a:t> </a:t>
            </a:r>
            <a:r>
              <a:rPr lang="el-GR" dirty="0">
                <a:latin typeface="TimesNewRoman"/>
              </a:rPr>
              <a:t>των απαιτήσεών τους. Αφορά τον τρόπο με τον οποίο οι </a:t>
            </a:r>
            <a:r>
              <a:rPr lang="el-GR" dirty="0" smtClean="0">
                <a:latin typeface="TimesNewRoman"/>
              </a:rPr>
              <a:t>επιχειρήσεις διαχειρίζονται </a:t>
            </a:r>
            <a:r>
              <a:rPr lang="el-GR" dirty="0">
                <a:latin typeface="TimesNewRoman"/>
              </a:rPr>
              <a:t>τις απαιτήσεις αυτών των προτύπων, σαν αποτέλεσμα των </a:t>
            </a:r>
            <a:r>
              <a:rPr lang="el-GR" b="1" dirty="0" smtClean="0">
                <a:latin typeface="TimesNewRoman"/>
              </a:rPr>
              <a:t>πραγματικών λόγων-κινήτρων </a:t>
            </a:r>
            <a:r>
              <a:rPr lang="el-GR" b="1" dirty="0">
                <a:latin typeface="TimesNewRoman"/>
              </a:rPr>
              <a:t>πιστοποίησης</a:t>
            </a:r>
            <a:r>
              <a:rPr lang="el-GR" dirty="0">
                <a:latin typeface="TimesNewRoman"/>
              </a:rPr>
              <a:t>.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Οι </a:t>
            </a:r>
            <a:r>
              <a:rPr lang="el-GR" dirty="0">
                <a:latin typeface="TimesNewRoman"/>
              </a:rPr>
              <a:t>επιχειρήσεις εκείνες που επιθυμούν να πιστοποιηθούν </a:t>
            </a:r>
            <a:r>
              <a:rPr lang="el-GR" dirty="0" smtClean="0">
                <a:latin typeface="TimesNewRoman"/>
              </a:rPr>
              <a:t>για λόγους </a:t>
            </a:r>
            <a:r>
              <a:rPr lang="el-GR" dirty="0">
                <a:latin typeface="TimesNewRoman"/>
              </a:rPr>
              <a:t>προβολής και διαφήμισης καθώς και εκείνες που αναγκάζονται να πιστοποιηθούν </a:t>
            </a:r>
            <a:r>
              <a:rPr lang="el-GR" dirty="0" smtClean="0">
                <a:latin typeface="TimesNewRoman"/>
              </a:rPr>
              <a:t>από τους </a:t>
            </a:r>
            <a:r>
              <a:rPr lang="el-GR" dirty="0">
                <a:latin typeface="TimesNewRoman"/>
              </a:rPr>
              <a:t>πελάτες τους, είναι καταδικασμένες να αποτύχουν εξαιτίας του </a:t>
            </a:r>
            <a:r>
              <a:rPr lang="el-GR" u="sng" dirty="0">
                <a:latin typeface="TimesNewRoman"/>
              </a:rPr>
              <a:t>προσανατολισμού </a:t>
            </a:r>
            <a:r>
              <a:rPr lang="el-GR" u="sng" dirty="0" smtClean="0">
                <a:latin typeface="TimesNewRoman"/>
              </a:rPr>
              <a:t>τους στο </a:t>
            </a:r>
            <a:r>
              <a:rPr lang="el-GR" u="sng" dirty="0">
                <a:latin typeface="TimesNewRoman"/>
              </a:rPr>
              <a:t>βραχυχρόνιο ανταγωνιστικό πλεονέκτημα </a:t>
            </a:r>
            <a:r>
              <a:rPr lang="el-GR" dirty="0">
                <a:latin typeface="TimesNewRoman"/>
              </a:rPr>
              <a:t>που μπορεί να κερδίζουν από την </a:t>
            </a:r>
            <a:r>
              <a:rPr lang="el-GR" dirty="0" smtClean="0">
                <a:latin typeface="TimesNewRoman"/>
              </a:rPr>
              <a:t>πιστοποίησή τους </a:t>
            </a:r>
            <a:r>
              <a:rPr lang="el-GR" dirty="0">
                <a:latin typeface="TimesNewRoman"/>
              </a:rPr>
              <a:t>με ISO 9000</a:t>
            </a:r>
            <a:r>
              <a:rPr lang="el-GR" dirty="0" smtClean="0">
                <a:latin typeface="TimesNewRoman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Αντίθετα εκείνες οι επιχειρήσεις που επιθυμούν να </a:t>
            </a:r>
            <a:r>
              <a:rPr lang="el-GR" dirty="0" smtClean="0">
                <a:latin typeface="TimesNewRoman"/>
              </a:rPr>
              <a:t>πιστοποιηθούν προκειμένου </a:t>
            </a:r>
            <a:r>
              <a:rPr lang="el-GR" dirty="0">
                <a:latin typeface="TimesNewRoman"/>
              </a:rPr>
              <a:t>να αναπτύξουν ένα ισχυρό σύστημα διασφάλισης ποιότητας, ώστε </a:t>
            </a:r>
            <a:r>
              <a:rPr lang="el-GR" dirty="0" smtClean="0">
                <a:latin typeface="TimesNewRoman"/>
              </a:rPr>
              <a:t>να βελτιώσουν </a:t>
            </a:r>
            <a:r>
              <a:rPr lang="el-GR" dirty="0">
                <a:latin typeface="TimesNewRoman"/>
              </a:rPr>
              <a:t>την ποιότητά τους και να αυξήσουν την ικανοποίηση των πελατών τους, </a:t>
            </a:r>
            <a:r>
              <a:rPr lang="el-GR" dirty="0" smtClean="0">
                <a:latin typeface="TimesNewRoman"/>
              </a:rPr>
              <a:t>θα επωφεληθούν </a:t>
            </a:r>
            <a:r>
              <a:rPr lang="el-GR" dirty="0">
                <a:latin typeface="TimesNewRoman"/>
              </a:rPr>
              <a:t>μέγιστα από την εφαρμογή των προτύπων αλλά και θα αυξήσουν την αξία </a:t>
            </a:r>
            <a:r>
              <a:rPr lang="el-GR" dirty="0" smtClean="0">
                <a:latin typeface="TimesNewRoman"/>
              </a:rPr>
              <a:t>των διεργασιών </a:t>
            </a:r>
            <a:r>
              <a:rPr lang="el-GR" dirty="0">
                <a:latin typeface="TimesNewRoman"/>
              </a:rPr>
              <a:t>τους.</a:t>
            </a:r>
            <a:endParaRPr lang="el-G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624706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Ερμηνεία ΜΕΙΟΝΕΚΤΗΜΑΤΩΝ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Ορθογώνιο 5"/>
          <p:cNvSpPr/>
          <p:nvPr/>
        </p:nvSpPr>
        <p:spPr>
          <a:xfrm>
            <a:off x="326136" y="1908219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Η κυριότερη δυσμενής κριτική επί των προτύπων, δεν αφορά την επάρκεια ή </a:t>
            </a:r>
            <a:r>
              <a:rPr lang="el-GR" dirty="0" smtClean="0">
                <a:latin typeface="TimesNewRoman"/>
              </a:rPr>
              <a:t>την </a:t>
            </a:r>
            <a:r>
              <a:rPr lang="el-GR" dirty="0" err="1" smtClean="0">
                <a:latin typeface="TimesNewRoman"/>
              </a:rPr>
              <a:t>καταλληλότητα</a:t>
            </a:r>
            <a:r>
              <a:rPr lang="el-GR" dirty="0" smtClean="0">
                <a:latin typeface="TimesNewRoman"/>
              </a:rPr>
              <a:t> </a:t>
            </a:r>
            <a:r>
              <a:rPr lang="el-GR" dirty="0">
                <a:latin typeface="TimesNewRoman"/>
              </a:rPr>
              <a:t>των απαιτήσεών τους. Αφορά τον τρόπο με τον οποίο οι </a:t>
            </a:r>
            <a:r>
              <a:rPr lang="el-GR" dirty="0" smtClean="0">
                <a:latin typeface="TimesNewRoman"/>
              </a:rPr>
              <a:t>επιχειρήσεις διαχειρίζονται </a:t>
            </a:r>
            <a:r>
              <a:rPr lang="el-GR" dirty="0">
                <a:latin typeface="TimesNewRoman"/>
              </a:rPr>
              <a:t>τις απαιτήσεις αυτών των προτύπων, σαν αποτέλεσμα των </a:t>
            </a:r>
            <a:r>
              <a:rPr lang="el-GR" b="1" dirty="0" smtClean="0">
                <a:latin typeface="TimesNewRoman"/>
              </a:rPr>
              <a:t>πραγματικών λόγων-κινήτρων </a:t>
            </a:r>
            <a:r>
              <a:rPr lang="el-GR" b="1" dirty="0">
                <a:latin typeface="TimesNewRoman"/>
              </a:rPr>
              <a:t>πιστοποίησης</a:t>
            </a:r>
            <a:r>
              <a:rPr lang="el-GR" dirty="0">
                <a:latin typeface="TimesNewRoman"/>
              </a:rPr>
              <a:t>. </a:t>
            </a: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 smtClean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 smtClean="0">
                <a:latin typeface="TimesNewRoman"/>
              </a:rPr>
              <a:t>Οι </a:t>
            </a:r>
            <a:r>
              <a:rPr lang="el-GR" dirty="0">
                <a:latin typeface="TimesNewRoman"/>
              </a:rPr>
              <a:t>επιχειρήσεις εκείνες που επιθυμούν να πιστοποιηθούν </a:t>
            </a:r>
            <a:r>
              <a:rPr lang="el-GR" dirty="0" smtClean="0">
                <a:latin typeface="TimesNewRoman"/>
              </a:rPr>
              <a:t>για λόγους </a:t>
            </a:r>
            <a:r>
              <a:rPr lang="el-GR" dirty="0">
                <a:latin typeface="TimesNewRoman"/>
              </a:rPr>
              <a:t>προβολής και διαφήμισης καθώς και εκείνες που αναγκάζονται να πιστοποιηθούν </a:t>
            </a:r>
            <a:r>
              <a:rPr lang="el-GR" dirty="0" smtClean="0">
                <a:latin typeface="TimesNewRoman"/>
              </a:rPr>
              <a:t>από τους </a:t>
            </a:r>
            <a:r>
              <a:rPr lang="el-GR" dirty="0">
                <a:latin typeface="TimesNewRoman"/>
              </a:rPr>
              <a:t>πελάτες τους, είναι καταδικασμένες να αποτύχουν εξαιτίας του </a:t>
            </a:r>
            <a:r>
              <a:rPr lang="el-GR" u="sng" dirty="0">
                <a:latin typeface="TimesNewRoman"/>
              </a:rPr>
              <a:t>προσανατολισμού </a:t>
            </a:r>
            <a:r>
              <a:rPr lang="el-GR" u="sng" dirty="0" smtClean="0">
                <a:latin typeface="TimesNewRoman"/>
              </a:rPr>
              <a:t>τους στο </a:t>
            </a:r>
            <a:r>
              <a:rPr lang="el-GR" u="sng" dirty="0">
                <a:latin typeface="TimesNewRoman"/>
              </a:rPr>
              <a:t>βραχυχρόνιο ανταγωνιστικό πλεονέκτημα </a:t>
            </a:r>
            <a:r>
              <a:rPr lang="el-GR" dirty="0">
                <a:latin typeface="TimesNewRoman"/>
              </a:rPr>
              <a:t>που μπορεί να κερδίζουν από την </a:t>
            </a:r>
            <a:r>
              <a:rPr lang="el-GR" dirty="0" smtClean="0">
                <a:latin typeface="TimesNewRoman"/>
              </a:rPr>
              <a:t>πιστοποίησή τους </a:t>
            </a:r>
            <a:r>
              <a:rPr lang="el-GR" dirty="0">
                <a:latin typeface="TimesNewRoman"/>
              </a:rPr>
              <a:t>με ISO 9000</a:t>
            </a:r>
            <a:r>
              <a:rPr lang="el-GR" dirty="0" smtClean="0">
                <a:latin typeface="TimesNewRoman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>
              <a:latin typeface="TimesNewRoman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>
                <a:latin typeface="TimesNewRoman"/>
              </a:rPr>
              <a:t>Αντίθετα εκείνες οι επιχειρήσεις που επιθυμούν να </a:t>
            </a:r>
            <a:r>
              <a:rPr lang="el-GR" dirty="0" smtClean="0">
                <a:latin typeface="TimesNewRoman"/>
              </a:rPr>
              <a:t>πιστοποιηθούν προκειμένου </a:t>
            </a:r>
            <a:r>
              <a:rPr lang="el-GR" dirty="0">
                <a:latin typeface="TimesNewRoman"/>
              </a:rPr>
              <a:t>να αναπτύξουν ένα ισχυρό σύστημα διασφάλισης ποιότητας, ώστε </a:t>
            </a:r>
            <a:r>
              <a:rPr lang="el-GR" dirty="0" smtClean="0">
                <a:latin typeface="TimesNewRoman"/>
              </a:rPr>
              <a:t>να βελτιώσουν </a:t>
            </a:r>
            <a:r>
              <a:rPr lang="el-GR" dirty="0">
                <a:latin typeface="TimesNewRoman"/>
              </a:rPr>
              <a:t>την ποιότητά τους και να αυξήσουν την ικανοποίηση των πελατών τους, </a:t>
            </a:r>
            <a:r>
              <a:rPr lang="el-GR" dirty="0" smtClean="0">
                <a:latin typeface="TimesNewRoman"/>
              </a:rPr>
              <a:t>θα επωφεληθούν </a:t>
            </a:r>
            <a:r>
              <a:rPr lang="el-GR" dirty="0">
                <a:latin typeface="TimesNewRoman"/>
              </a:rPr>
              <a:t>μέγιστα από την εφαρμογή των προτύπων αλλά και θα αυξήσουν την αξία </a:t>
            </a:r>
            <a:r>
              <a:rPr lang="el-GR" dirty="0" smtClean="0">
                <a:latin typeface="TimesNewRoman"/>
              </a:rPr>
              <a:t>των διεργασιών </a:t>
            </a:r>
            <a:r>
              <a:rPr lang="el-GR" dirty="0">
                <a:latin typeface="TimesNewRoman"/>
              </a:rPr>
              <a:t>τους.</a:t>
            </a:r>
            <a:endParaRPr lang="el-G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266538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ΠΙΘΑΝΕΣ ΑΠΟΤΥΧΙΕΣ ΕΦΑΡΜΟΓΗΣ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88640" y="1818378"/>
            <a:ext cx="81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Εξαιτίας της ανικανότητας ή απροθυμίας </a:t>
            </a:r>
            <a:r>
              <a:rPr lang="el-GR" dirty="0"/>
              <a:t>της επιχείρησης να το εφαρμόσει </a:t>
            </a:r>
            <a:r>
              <a:rPr lang="el-GR" dirty="0" smtClean="0"/>
              <a:t>σωστά: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b="1" dirty="0" smtClean="0"/>
              <a:t>Η έλλειψη </a:t>
            </a:r>
            <a:r>
              <a:rPr lang="el-GR" b="1" dirty="0"/>
              <a:t>της δέσμευσης της διοίκησης</a:t>
            </a:r>
            <a:r>
              <a:rPr lang="el-GR" dirty="0"/>
              <a:t>, φαίνεται να αποτελεί τον κύριο λόγο για </a:t>
            </a:r>
            <a:r>
              <a:rPr lang="el-GR" dirty="0" smtClean="0"/>
              <a:t>την αποτυχία </a:t>
            </a:r>
            <a:r>
              <a:rPr lang="el-GR" dirty="0"/>
              <a:t>πολλών συστημάτων ISO 9000. Προκαλείται όταν η διοίκηση αποτυγχάνει </a:t>
            </a:r>
            <a:r>
              <a:rPr lang="el-GR" dirty="0" smtClean="0"/>
              <a:t>να κατανοήσει </a:t>
            </a:r>
            <a:r>
              <a:rPr lang="el-GR" dirty="0"/>
              <a:t>την έκταση της προσπάθειας και της δέσμευσης που απαιτείται. Γι’ </a:t>
            </a:r>
            <a:r>
              <a:rPr lang="el-GR" dirty="0" smtClean="0"/>
              <a:t>αυτό ακριβώς </a:t>
            </a:r>
            <a:r>
              <a:rPr lang="el-GR" dirty="0"/>
              <a:t>το λόγο, η προσπάθεια εφαρμογής θα πρέπει να ξεκινήσει μόνο όταν η </a:t>
            </a:r>
            <a:r>
              <a:rPr lang="el-GR" dirty="0" smtClean="0"/>
              <a:t>διοίκηση αντιληφθεί </a:t>
            </a:r>
            <a:r>
              <a:rPr lang="el-GR" dirty="0"/>
              <a:t>πλήρως την απαιτούμενη δέσμευση για την επιτυχία και αποφασίσει να </a:t>
            </a:r>
            <a:r>
              <a:rPr lang="el-GR" dirty="0" smtClean="0"/>
              <a:t>το υποστηρίξει </a:t>
            </a:r>
            <a:r>
              <a:rPr lang="el-GR" dirty="0"/>
              <a:t>πλήρως. Πλήρης δέσμευση, δε σημαίνει μόνο παροχή των </a:t>
            </a:r>
            <a:r>
              <a:rPr lang="el-GR" dirty="0" smtClean="0"/>
              <a:t>κατάλληλων μέσων </a:t>
            </a:r>
            <a:r>
              <a:rPr lang="el-GR" dirty="0"/>
              <a:t>αλλά και ενεργή ανάμιξη στην προσπάθεια σχεδιασμού, εφαρμογής </a:t>
            </a:r>
            <a:r>
              <a:rPr lang="el-GR" dirty="0" smtClean="0"/>
              <a:t>και διατήρησης </a:t>
            </a:r>
            <a:r>
              <a:rPr lang="el-GR" dirty="0"/>
              <a:t>του προτύπου.</a:t>
            </a:r>
          </a:p>
          <a:p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Μερικές </a:t>
            </a:r>
            <a:r>
              <a:rPr lang="el-GR" dirty="0"/>
              <a:t>φορές υπάρχουν μερικοί </a:t>
            </a:r>
            <a:r>
              <a:rPr lang="el-GR" b="1" dirty="0"/>
              <a:t>χρονικοί περιορισμοί </a:t>
            </a:r>
            <a:r>
              <a:rPr lang="el-GR" dirty="0"/>
              <a:t>που επιβάλλονται από την </a:t>
            </a:r>
            <a:r>
              <a:rPr lang="el-GR" dirty="0" smtClean="0"/>
              <a:t>αγορά, και </a:t>
            </a:r>
            <a:r>
              <a:rPr lang="el-GR" dirty="0"/>
              <a:t>που αναγκάζουν την επιχείρηση να πιστοποιηθεί στο δυνατό συντομότερο </a:t>
            </a:r>
            <a:r>
              <a:rPr lang="el-GR" dirty="0" smtClean="0"/>
              <a:t>χρονικό διάστημα</a:t>
            </a:r>
            <a:r>
              <a:rPr lang="el-GR" dirty="0"/>
              <a:t>. Αυτό παραποιεί τη διαδικασία εκμάθησης και υποκινεί την κακή εφαρμογή.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21745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104617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ΠΙΘΑΝΕΣ ΑΠΟΤΥΧΙΕΣ ΕΦΑΡΜΟΓΗΣ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80782" y="2348880"/>
            <a:ext cx="81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Καμιά φορά η ανώτατη διοίκηση χρησιμοποιεί τα πρότυπα για να ξεφύγει από την </a:t>
            </a:r>
            <a:r>
              <a:rPr lang="el-GR" dirty="0" smtClean="0"/>
              <a:t>ευθύνη που </a:t>
            </a:r>
            <a:r>
              <a:rPr lang="el-GR" dirty="0"/>
              <a:t>έχει για την ποιότητα. Γνωρίζει ότι θα πρέπει να κάνει κάτι για να διασφαλίσει και </a:t>
            </a:r>
            <a:r>
              <a:rPr lang="el-GR" dirty="0" smtClean="0"/>
              <a:t>να βελτιώσει </a:t>
            </a:r>
            <a:r>
              <a:rPr lang="el-GR" dirty="0"/>
              <a:t>την ποιότητα και έτσι αποφασίζει να εφαρμόσει τα πρότυπα. Μόλις </a:t>
            </a:r>
            <a:r>
              <a:rPr lang="el-GR" dirty="0" smtClean="0"/>
              <a:t>αποκτηθεί το </a:t>
            </a:r>
            <a:r>
              <a:rPr lang="el-GR" dirty="0"/>
              <a:t>πιστοποιητικό, επαναπαύεται και νομίζει ότι έχει τελειώσει σχετικά με την </a:t>
            </a:r>
            <a:r>
              <a:rPr lang="el-GR" dirty="0" smtClean="0"/>
              <a:t>ποιότητα και </a:t>
            </a:r>
            <a:r>
              <a:rPr lang="el-GR" dirty="0"/>
              <a:t>ότι δε θα πρέπει να ανησυχεί περισσότερο. Σ’ αυτές τις περιπτώσεις το βάρος για </a:t>
            </a:r>
            <a:r>
              <a:rPr lang="el-GR" dirty="0" smtClean="0"/>
              <a:t>την ποιότητα </a:t>
            </a:r>
            <a:r>
              <a:rPr lang="el-GR" dirty="0"/>
              <a:t>πέφτει αποκλειστικά στο πρότυπο, το οποίο μάλιστα είναι καταδικασμένο </a:t>
            </a:r>
            <a:r>
              <a:rPr lang="el-GR" dirty="0" smtClean="0"/>
              <a:t>να αποτύχει</a:t>
            </a:r>
            <a:r>
              <a:rPr lang="el-GR" dirty="0"/>
              <a:t>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7082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Εισαγωγή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8229600" cy="3051784"/>
          </a:xfrm>
        </p:spPr>
        <p:txBody>
          <a:bodyPr>
            <a:normAutofit/>
          </a:bodyPr>
          <a:lstStyle/>
          <a:p>
            <a:r>
              <a:rPr lang="el-GR" dirty="0"/>
              <a:t>Ο επίσημος ορισμός από τον διεθνή οργανισμό τυποποίησης ISO για τη </a:t>
            </a:r>
            <a:r>
              <a:rPr lang="el-GR" dirty="0" smtClean="0"/>
              <a:t>διασφάλισης </a:t>
            </a:r>
            <a:r>
              <a:rPr lang="el-GR" dirty="0"/>
              <a:t>της ποιότητας διατυπώνεται ως εξής:</a:t>
            </a:r>
          </a:p>
          <a:p>
            <a:pPr marL="109728" indent="0">
              <a:buNone/>
            </a:pPr>
            <a:endParaRPr lang="el-GR" dirty="0" smtClean="0"/>
          </a:p>
          <a:p>
            <a:pPr marL="109728" indent="0">
              <a:buNone/>
            </a:pPr>
            <a:r>
              <a:rPr lang="el-GR" dirty="0" smtClean="0"/>
              <a:t>«</a:t>
            </a:r>
            <a:r>
              <a:rPr lang="el-GR" b="1" i="1" dirty="0" smtClean="0"/>
              <a:t>Διασφάλιση </a:t>
            </a:r>
            <a:r>
              <a:rPr lang="el-GR" b="1" i="1" dirty="0"/>
              <a:t>ποιότητας είναι το σύνολο των σχεδιασμένων και </a:t>
            </a:r>
            <a:r>
              <a:rPr lang="el-GR" b="1" i="1" dirty="0" smtClean="0"/>
              <a:t>συστηματικών </a:t>
            </a:r>
            <a:r>
              <a:rPr lang="el-GR" b="1" i="1" dirty="0"/>
              <a:t>ενεργειών που έχουν καθιερωθεί στο πλαίσιο ενός συστήματος </a:t>
            </a:r>
            <a:r>
              <a:rPr lang="el-GR" b="1" i="1" dirty="0" smtClean="0"/>
              <a:t>ποιότητας προκειμένου </a:t>
            </a:r>
            <a:r>
              <a:rPr lang="el-GR" b="1" i="1" dirty="0"/>
              <a:t>να εξασφαλίζεται ότι ένα προϊόν ή μια υπηρεσία θα πληροί </a:t>
            </a:r>
            <a:r>
              <a:rPr lang="el-GR" b="1" i="1" dirty="0" smtClean="0"/>
              <a:t>ορισμένες </a:t>
            </a:r>
            <a:r>
              <a:rPr lang="el-GR" b="1" i="1" dirty="0"/>
              <a:t>προδιαγραφές </a:t>
            </a:r>
            <a:r>
              <a:rPr lang="el-GR" b="1" i="1" dirty="0" smtClean="0"/>
              <a:t>ποιότητας»</a:t>
            </a:r>
            <a:endParaRPr lang="el-GR" b="1" i="1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2770584" cy="457200"/>
          </a:xfrm>
        </p:spPr>
        <p:txBody>
          <a:bodyPr/>
          <a:lstStyle/>
          <a:p>
            <a:r>
              <a:rPr lang="el-GR" sz="1200" dirty="0"/>
              <a:t>7. .Σύστημα Διαχείρισης Ποιότητας 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816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ΠΙΘΑΝΕΣ ΑΠΟΤΥΧΙΕΣ ΕΦΑΡΜΟΓΗΣ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57445" y="1988840"/>
            <a:ext cx="815292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Οι </a:t>
            </a:r>
            <a:r>
              <a:rPr lang="el-GR" dirty="0" err="1"/>
              <a:t>managers</a:t>
            </a:r>
            <a:r>
              <a:rPr lang="el-GR" dirty="0"/>
              <a:t> για το μόνο που ανησυχούν είναι πως θα αποκτήσουν το πιστοποιητικό </a:t>
            </a:r>
            <a:r>
              <a:rPr lang="el-GR" dirty="0" smtClean="0"/>
              <a:t>και μόνο</a:t>
            </a:r>
            <a:r>
              <a:rPr lang="el-GR" dirty="0"/>
              <a:t>. Η πιστοποίηση θεωρείται μόνο σαν ένα εργαλείο για τον ανταγωνισμό στην </a:t>
            </a:r>
            <a:r>
              <a:rPr lang="el-GR" dirty="0" smtClean="0"/>
              <a:t>εθνική και </a:t>
            </a:r>
            <a:r>
              <a:rPr lang="el-GR" dirty="0"/>
              <a:t>διεθνή αγορά και όχι σαν ένα τρόπο αύξησης της αξίας των διεργασιών </a:t>
            </a:r>
            <a:r>
              <a:rPr lang="el-GR" dirty="0" smtClean="0"/>
              <a:t>της επιχείρησης </a:t>
            </a:r>
            <a:r>
              <a:rPr lang="el-GR" dirty="0"/>
              <a:t>και βελτίωσης της ποιότητας, της παραγωγικότητας, της απόδοσης και </a:t>
            </a:r>
            <a:r>
              <a:rPr lang="el-GR" dirty="0" smtClean="0"/>
              <a:t>της κερδοφορίας</a:t>
            </a:r>
            <a:r>
              <a:rPr lang="el-GR" dirty="0"/>
              <a:t>. Παρά το γεγονός ότι το πιστοποιητικό είναι ένα σημαντικό εργαλείο για </a:t>
            </a:r>
            <a:r>
              <a:rPr lang="el-GR" dirty="0" smtClean="0"/>
              <a:t>την είσοδο </a:t>
            </a:r>
            <a:r>
              <a:rPr lang="el-GR" dirty="0"/>
              <a:t>σε νέες αγορές, το ανταγωνιστικό πλεονέκτημα που προσδίδει μπορεί εύκολα </a:t>
            </a:r>
            <a:r>
              <a:rPr lang="el-GR" dirty="0" smtClean="0"/>
              <a:t>να χαθεί </a:t>
            </a:r>
            <a:r>
              <a:rPr lang="el-GR" dirty="0"/>
              <a:t>όταν πιστοποιηθούν και οι ανταγωνιστές. </a:t>
            </a: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πραγματική αξία της </a:t>
            </a:r>
            <a:r>
              <a:rPr lang="el-GR" dirty="0" smtClean="0"/>
              <a:t>πιστοποίησης βρίσκεται </a:t>
            </a:r>
            <a:r>
              <a:rPr lang="el-GR" dirty="0"/>
              <a:t>στην ανάπτυξη ενός ισχυρού συστήματος διασφάλισης της ποιότητας το </a:t>
            </a:r>
            <a:r>
              <a:rPr lang="el-GR" dirty="0" smtClean="0"/>
              <a:t>οποίο ελέγχεται </a:t>
            </a:r>
            <a:r>
              <a:rPr lang="el-GR" dirty="0"/>
              <a:t>και βελτιώνεται συνεχώς.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86788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 smtClean="0"/>
              <a:t>ΠΙΘΑΝΕΣ ΑΠΟΤΥΧΙΕΣ ΕΦΑΡΜΟΓΗΣ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79129" y="1449446"/>
            <a:ext cx="81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Ένα άλλο λάθος που μπορεί να κάνουν οι επιχειρήσεις κατά την ανάπτυξη </a:t>
            </a:r>
            <a:r>
              <a:rPr lang="el-GR" dirty="0" smtClean="0"/>
              <a:t>των συστημάτων </a:t>
            </a:r>
            <a:r>
              <a:rPr lang="el-GR" dirty="0"/>
              <a:t>ποιότητας, είναι να τεκμηριώνουν τις υφιστάμενες διαδικασίες </a:t>
            </a:r>
            <a:r>
              <a:rPr lang="el-GR" dirty="0" smtClean="0"/>
              <a:t>και δραστηριότητες </a:t>
            </a:r>
            <a:r>
              <a:rPr lang="el-GR" dirty="0"/>
              <a:t>χωρίς πρώτα να τις εξετάζουν προκειμένου να </a:t>
            </a:r>
            <a:r>
              <a:rPr lang="el-GR" dirty="0" smtClean="0"/>
              <a:t>ανιχνεύσουν σφάλματα, πλεονασμούς </a:t>
            </a:r>
            <a:r>
              <a:rPr lang="el-GR" dirty="0"/>
              <a:t>και </a:t>
            </a:r>
            <a:r>
              <a:rPr lang="el-GR" dirty="0" smtClean="0"/>
              <a:t>σημεία αναποτελεσματικότητας</a:t>
            </a:r>
            <a:r>
              <a:rPr lang="el-GR" dirty="0"/>
              <a:t>. Σ’ αυτή την περίπτωση </a:t>
            </a:r>
            <a:r>
              <a:rPr lang="el-GR" dirty="0" smtClean="0"/>
              <a:t>στερούνται ενός </a:t>
            </a:r>
            <a:r>
              <a:rPr lang="el-GR" dirty="0"/>
              <a:t>σημαντικού πλεονεκτήματος των συστημάτων διασφάλισης που είναι </a:t>
            </a:r>
            <a:r>
              <a:rPr lang="el-GR" dirty="0" smtClean="0"/>
              <a:t>ο επανασχεδιασμός </a:t>
            </a:r>
            <a:r>
              <a:rPr lang="el-GR" dirty="0"/>
              <a:t>και η βελτίωση των λειτουργιών μη προστιθέμενης αξίας.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Π</a:t>
            </a:r>
            <a:r>
              <a:rPr lang="el-GR" dirty="0" smtClean="0"/>
              <a:t>ολλές </a:t>
            </a:r>
            <a:r>
              <a:rPr lang="el-GR" dirty="0"/>
              <a:t>επιχειρήσεις μετά την πιστοποίησή τους επαναπαύονται θεωρώντας </a:t>
            </a:r>
            <a:r>
              <a:rPr lang="el-GR" dirty="0" smtClean="0"/>
              <a:t>ότι έχουν </a:t>
            </a:r>
            <a:r>
              <a:rPr lang="el-GR" dirty="0"/>
              <a:t>πετύχει το επιθυμητό επίπεδο ποιότητας και δεν χρειάζεται να ανησυχούν άλλο </a:t>
            </a:r>
            <a:r>
              <a:rPr lang="el-GR" dirty="0" smtClean="0"/>
              <a:t>πια. Θεωρούν </a:t>
            </a:r>
            <a:r>
              <a:rPr lang="el-GR" dirty="0"/>
              <a:t>ότι η πιστοποίηση αποτελεί το τέλος σχετικά με την ποιότητα, ενώ </a:t>
            </a:r>
            <a:r>
              <a:rPr lang="el-GR" dirty="0" smtClean="0"/>
              <a:t>ουσιαστικά αυτό </a:t>
            </a:r>
            <a:r>
              <a:rPr lang="el-GR" dirty="0"/>
              <a:t>είναι μόνο η αρχή. Ένα σύστημα ποιότητας θα πρέπει να είναι δυναμικό και </a:t>
            </a:r>
            <a:r>
              <a:rPr lang="el-GR" dirty="0" smtClean="0"/>
              <a:t>να προσαρμόζεται </a:t>
            </a:r>
            <a:r>
              <a:rPr lang="el-GR" dirty="0"/>
              <a:t>συνεχώς στις εξωτερικές μεταβλητές. Έτσι ο σωστός τρόπος για </a:t>
            </a:r>
            <a:r>
              <a:rPr lang="el-GR" dirty="0" smtClean="0"/>
              <a:t>να εφαρμόσει </a:t>
            </a:r>
            <a:r>
              <a:rPr lang="el-GR" dirty="0"/>
              <a:t>κάποια επιχείρηση τα πρότυπα είναι να συνδυάσει την προτυποποίηση με </a:t>
            </a:r>
            <a:r>
              <a:rPr lang="el-GR" dirty="0" smtClean="0"/>
              <a:t>τη βελτίωση</a:t>
            </a:r>
            <a:r>
              <a:rPr lang="el-GR" dirty="0"/>
              <a:t>. Ο κύκλος πρέπει να είναι «προτυποποίηση – βελτίωση – προτυποποίηση»</a:t>
            </a:r>
          </a:p>
        </p:txBody>
      </p:sp>
    </p:spTree>
    <p:extLst>
      <p:ext uri="{BB962C8B-B14F-4D97-AF65-F5344CB8AC3E}">
        <p14:creationId xmlns:p14="http://schemas.microsoft.com/office/powerpoint/2010/main" val="19198957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Πρότυπα της σειράς ISO 14000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57627" y="2132856"/>
            <a:ext cx="81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Η ποιότητα ζωής είναι άρρηκτα συνδεδεμένη με το περιβάλλον. Κάθε </a:t>
            </a:r>
            <a:r>
              <a:rPr lang="el-GR" dirty="0" smtClean="0"/>
              <a:t>αγαθό-προϊόν </a:t>
            </a:r>
            <a:r>
              <a:rPr lang="el-GR" dirty="0"/>
              <a:t>επηρεάζει το περιβάλλον στο στάδιο παραγωγής του, κατά την </a:t>
            </a:r>
            <a:r>
              <a:rPr lang="el-GR" dirty="0" smtClean="0"/>
              <a:t>περίοδο χρήσης </a:t>
            </a:r>
            <a:r>
              <a:rPr lang="el-GR" dirty="0"/>
              <a:t>του και κατά την απόρριψή του</a:t>
            </a:r>
            <a:r>
              <a:rPr lang="el-GR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Οι σύγχρονες επιχειρήσεις έχουν αντιληφθεί την ευαισθησία των </a:t>
            </a:r>
            <a:r>
              <a:rPr lang="el-GR" dirty="0" smtClean="0"/>
              <a:t>καταναλωτών </a:t>
            </a:r>
            <a:r>
              <a:rPr lang="el-GR" dirty="0"/>
              <a:t>για το περιβάλλον, γι’ αυτό και παρουσιάζεται αυξημένο το ενδιαφέρον </a:t>
            </a:r>
            <a:r>
              <a:rPr lang="el-GR" dirty="0" smtClean="0"/>
              <a:t>για την </a:t>
            </a:r>
            <a:r>
              <a:rPr lang="el-GR" dirty="0"/>
              <a:t>απόκτηση ISO 14000. Το σύστημα αυτό είναι μια σειρά προτύπων που </a:t>
            </a:r>
            <a:r>
              <a:rPr lang="el-GR" dirty="0" smtClean="0"/>
              <a:t>καθορίζουν </a:t>
            </a:r>
            <a:r>
              <a:rPr lang="el-GR" dirty="0"/>
              <a:t>τις προδιαγραφές για το πώς μια επιχείρηση θα δημιουργήσει ένα </a:t>
            </a:r>
            <a:r>
              <a:rPr lang="el-GR" dirty="0" smtClean="0"/>
              <a:t>σύστημα </a:t>
            </a:r>
            <a:r>
              <a:rPr lang="el-GR" dirty="0"/>
              <a:t>περιβαλλοντικής διαχείρισης για τη συμμόρφωσή της σε εθνικές και </a:t>
            </a:r>
            <a:r>
              <a:rPr lang="el-GR" dirty="0" smtClean="0"/>
              <a:t>διεθνείς οδηγίες </a:t>
            </a:r>
            <a:r>
              <a:rPr lang="el-GR" dirty="0"/>
              <a:t>σε περιβαλλοντικά ζητήματα</a:t>
            </a:r>
          </a:p>
        </p:txBody>
      </p:sp>
    </p:spTree>
    <p:extLst>
      <p:ext uri="{BB962C8B-B14F-4D97-AF65-F5344CB8AC3E}">
        <p14:creationId xmlns:p14="http://schemas.microsoft.com/office/powerpoint/2010/main" val="5120891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Πρότυπα της σειράς ISO 14000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57627" y="2132856"/>
            <a:ext cx="81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Το πρότυπο ISO 14001 [</a:t>
            </a:r>
            <a:r>
              <a:rPr lang="el-GR" dirty="0" err="1"/>
              <a:t>Environmental</a:t>
            </a:r>
            <a:r>
              <a:rPr lang="el-GR" dirty="0"/>
              <a:t> </a:t>
            </a:r>
            <a:r>
              <a:rPr lang="el-GR" dirty="0" err="1"/>
              <a:t>Management</a:t>
            </a:r>
            <a:r>
              <a:rPr lang="el-GR" dirty="0"/>
              <a:t> </a:t>
            </a:r>
            <a:r>
              <a:rPr lang="el-GR" dirty="0" err="1"/>
              <a:t>System</a:t>
            </a:r>
            <a:r>
              <a:rPr lang="el-GR" dirty="0"/>
              <a:t> – EMS (</a:t>
            </a:r>
            <a:r>
              <a:rPr lang="el-GR" dirty="0" smtClean="0"/>
              <a:t>Συστήματα Περιβαλλοντικής </a:t>
            </a:r>
            <a:r>
              <a:rPr lang="el-GR" dirty="0"/>
              <a:t>διαχείρισης)] προδιαγράφει το διοικητικό σύστημα που </a:t>
            </a:r>
            <a:r>
              <a:rPr lang="el-GR" dirty="0" smtClean="0"/>
              <a:t>οργανώνει </a:t>
            </a:r>
            <a:r>
              <a:rPr lang="el-GR" dirty="0"/>
              <a:t>τη δομή, τις διαδικασίες και τους πόρους της επιχείρησης για την </a:t>
            </a:r>
            <a:r>
              <a:rPr lang="el-GR" dirty="0" smtClean="0"/>
              <a:t>ανάπτυξη της </a:t>
            </a:r>
            <a:r>
              <a:rPr lang="el-GR" dirty="0"/>
              <a:t>περιβαλλοντικής της πολιτικής, λαμβάνοντας υπόψη τις νομικές </a:t>
            </a:r>
            <a:r>
              <a:rPr lang="el-GR" dirty="0" smtClean="0"/>
              <a:t>απαιτήσεις και </a:t>
            </a:r>
            <a:r>
              <a:rPr lang="el-GR" dirty="0"/>
              <a:t>τα στοιχεία για τις περιβαλλοντικές επιδράσεις που προκύπτουν από τη </a:t>
            </a:r>
            <a:r>
              <a:rPr lang="el-GR" dirty="0" smtClean="0"/>
              <a:t>δική της </a:t>
            </a:r>
            <a:r>
              <a:rPr lang="el-GR" dirty="0"/>
              <a:t>δραστηριότητα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dirty="0"/>
              <a:t>Εφαρμόζεται σε κάθε επιχείρηση ή οργανισμό που </a:t>
            </a:r>
            <a:r>
              <a:rPr lang="el-GR" b="1" dirty="0"/>
              <a:t>στοχεύει</a:t>
            </a:r>
            <a:r>
              <a:rPr lang="el-GR" dirty="0" smtClean="0"/>
              <a:t>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Να εφαρμόσει ένα σύστημα περιβαλλοντικής διαχείρισης, να το διατηρήσει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και να το συντηρήσει.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Να </a:t>
            </a:r>
            <a:r>
              <a:rPr lang="el-GR" dirty="0"/>
              <a:t>εξασφαλίσει ότι ίδια η επιχείρηση συμμορφώνεται με την </a:t>
            </a:r>
            <a:r>
              <a:rPr lang="el-GR" dirty="0" smtClean="0"/>
              <a:t>περιβαλλοντική πολιτική</a:t>
            </a:r>
            <a:r>
              <a:rPr lang="el-GR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την </a:t>
            </a:r>
            <a:r>
              <a:rPr lang="el-GR" dirty="0"/>
              <a:t>πιστοποίηση του συστήματος περιβαλλοντικής διαχείρισης από </a:t>
            </a:r>
            <a:r>
              <a:rPr lang="el-GR" dirty="0" smtClean="0"/>
              <a:t>αρμόδιο φορέα</a:t>
            </a:r>
            <a:r>
              <a:rPr lang="el-GR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/>
              <a:t>Ν</a:t>
            </a:r>
            <a:r>
              <a:rPr lang="el-GR" dirty="0" smtClean="0"/>
              <a:t>α </a:t>
            </a:r>
            <a:r>
              <a:rPr lang="el-GR" dirty="0"/>
              <a:t>αποδείξει αυτή τη συμμόρφωση σε τρίτους (πελάτες).</a:t>
            </a:r>
          </a:p>
        </p:txBody>
      </p:sp>
    </p:spTree>
    <p:extLst>
      <p:ext uri="{BB962C8B-B14F-4D97-AF65-F5344CB8AC3E}">
        <p14:creationId xmlns:p14="http://schemas.microsoft.com/office/powerpoint/2010/main" val="34244737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Πρότυπα της σειράς ISO 14000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57627" y="2132856"/>
            <a:ext cx="81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Βάσει του προτύπου ISO 14001, για να σχεδιασθεί το σύστημα </a:t>
            </a:r>
            <a:r>
              <a:rPr lang="el-GR" dirty="0" smtClean="0"/>
              <a:t>περιβαλλοντικής </a:t>
            </a:r>
            <a:r>
              <a:rPr lang="el-GR" dirty="0"/>
              <a:t>διαχείρισης θα πρέπει πρώτα να εντοπιστούν οι εργασίες της </a:t>
            </a:r>
            <a:r>
              <a:rPr lang="el-GR" dirty="0" smtClean="0"/>
              <a:t>επιχείρησης που </a:t>
            </a:r>
            <a:r>
              <a:rPr lang="el-GR" dirty="0"/>
              <a:t>επιβαρύνουν το περιβάλλον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Καθορισμός </a:t>
            </a:r>
            <a:r>
              <a:rPr lang="el-GR" dirty="0"/>
              <a:t>στόχων για τη μείωση περιβαλλοντικών επιβαρύνσεων.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Ποσοτικοποίηση </a:t>
            </a:r>
            <a:r>
              <a:rPr lang="el-GR" dirty="0"/>
              <a:t>των διαδικασιών.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Έλεγχος</a:t>
            </a:r>
            <a:r>
              <a:rPr lang="el-GR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Διορθωτικές </a:t>
            </a:r>
            <a:r>
              <a:rPr lang="el-GR" dirty="0"/>
              <a:t>ενέργειες (αν κρίνεται απαραίτητο).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Άριστη </a:t>
            </a:r>
            <a:r>
              <a:rPr lang="el-GR" dirty="0"/>
              <a:t>εκπαίδευση του προσωπικού.</a:t>
            </a:r>
          </a:p>
        </p:txBody>
      </p:sp>
    </p:spTree>
    <p:extLst>
      <p:ext uri="{BB962C8B-B14F-4D97-AF65-F5344CB8AC3E}">
        <p14:creationId xmlns:p14="http://schemas.microsoft.com/office/powerpoint/2010/main" val="31709381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45" y="52532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Πρότυπα της σειράς ISO 14000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292945" y="1449446"/>
            <a:ext cx="81529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σειρά ISO 14000 (εκτός από το 14001 που πρόκειται για πρότυπο γενικών</a:t>
            </a:r>
          </a:p>
          <a:p>
            <a:r>
              <a:rPr lang="el-GR" dirty="0"/>
              <a:t>προδιαγραφών με κανόνες τού τι πρέπει να κάνει η επιχείρηση), περιλαμβάνει</a:t>
            </a:r>
          </a:p>
          <a:p>
            <a:r>
              <a:rPr lang="el-GR" dirty="0"/>
              <a:t>ένα σύνολο από πρότυπα τα οποία αναφέρονται στην περιβαλλοντική </a:t>
            </a:r>
            <a:r>
              <a:rPr lang="el-GR" dirty="0" smtClean="0"/>
              <a:t>αξιολόγηση προϊόντων </a:t>
            </a:r>
            <a:r>
              <a:rPr lang="el-GR" dirty="0"/>
              <a:t>που αφορά στην ανάλυση κύκλου ζωής.</a:t>
            </a:r>
          </a:p>
          <a:p>
            <a:r>
              <a:rPr lang="el-GR" dirty="0"/>
              <a:t>Τέτοια είναι:</a:t>
            </a:r>
          </a:p>
          <a:p>
            <a:r>
              <a:rPr lang="el-GR" b="1" dirty="0"/>
              <a:t>ISO 14004</a:t>
            </a:r>
            <a:r>
              <a:rPr lang="el-GR" dirty="0"/>
              <a:t>: Παρέχει γενικές οδηγίες περιβαλλοντικής διαχείρισης σχετικά με</a:t>
            </a:r>
          </a:p>
          <a:p>
            <a:r>
              <a:rPr lang="el-GR" dirty="0"/>
              <a:t>αρχές, συστήματα και τεχνικές υποστήριξης.</a:t>
            </a:r>
          </a:p>
          <a:p>
            <a:r>
              <a:rPr lang="el-GR" b="1" dirty="0"/>
              <a:t>ISO 140010</a:t>
            </a:r>
            <a:r>
              <a:rPr lang="el-GR" dirty="0"/>
              <a:t>: Αφορά στον έλεγχο της περιβαλλοντικής πορείας της </a:t>
            </a:r>
            <a:r>
              <a:rPr lang="el-GR" dirty="0" smtClean="0"/>
              <a:t>επιχείρησης και </a:t>
            </a:r>
            <a:r>
              <a:rPr lang="el-GR" dirty="0"/>
              <a:t>περιλαμβάνει τα ISO 140011 (διαδικασίες ελέγχου) και ISO</a:t>
            </a:r>
          </a:p>
          <a:p>
            <a:r>
              <a:rPr lang="el-GR" dirty="0"/>
              <a:t>140012 (κριτήρια για περιβαλλοντικούς ελεγκτές).</a:t>
            </a:r>
          </a:p>
          <a:p>
            <a:r>
              <a:rPr lang="el-GR" b="1" dirty="0"/>
              <a:t>ISO 14020</a:t>
            </a:r>
            <a:r>
              <a:rPr lang="el-GR" dirty="0"/>
              <a:t>: Αναφέρεται στην οικολογική σήμανση.</a:t>
            </a:r>
          </a:p>
          <a:p>
            <a:r>
              <a:rPr lang="el-GR" b="1" dirty="0"/>
              <a:t>ISO 14031</a:t>
            </a:r>
            <a:r>
              <a:rPr lang="el-GR" dirty="0"/>
              <a:t>: Αφορά στην ποσοτική εκτίμηση των αποτελεσμάτων της πορείας</a:t>
            </a:r>
          </a:p>
          <a:p>
            <a:r>
              <a:rPr lang="el-GR" dirty="0"/>
              <a:t>επιχείρησης αναφορικά με την περιβαλλοντική της πολιτική.</a:t>
            </a:r>
          </a:p>
          <a:p>
            <a:r>
              <a:rPr lang="el-GR" b="1" dirty="0"/>
              <a:t>ISO 14040</a:t>
            </a:r>
            <a:r>
              <a:rPr lang="el-GR" dirty="0"/>
              <a:t>: Αρχές για την εφαρμογή του σε σχέση με την Ανάλυση του </a:t>
            </a:r>
            <a:r>
              <a:rPr lang="el-GR" dirty="0" err="1"/>
              <a:t>κύ</a:t>
            </a:r>
            <a:r>
              <a:rPr lang="el-GR" dirty="0"/>
              <a:t>-</a:t>
            </a:r>
          </a:p>
          <a:p>
            <a:r>
              <a:rPr lang="el-GR" dirty="0"/>
              <a:t>κλου ζωής.</a:t>
            </a:r>
          </a:p>
          <a:p>
            <a:r>
              <a:rPr lang="el-GR" b="1" dirty="0"/>
              <a:t>ISO 14050</a:t>
            </a:r>
            <a:r>
              <a:rPr lang="el-GR" dirty="0"/>
              <a:t>: Αναφέρεται στο λεξιλόγιο των προτύπων.</a:t>
            </a:r>
          </a:p>
          <a:p>
            <a:r>
              <a:rPr lang="el-GR" b="1" dirty="0"/>
              <a:t>ISO 14060</a:t>
            </a:r>
            <a:r>
              <a:rPr lang="el-GR" dirty="0"/>
              <a:t>: Είναι οδηγός για να περιλαμβάνονται στα πρότυπα των </a:t>
            </a:r>
            <a:r>
              <a:rPr lang="el-GR" dirty="0" smtClean="0"/>
              <a:t>προϊόντων και </a:t>
            </a:r>
            <a:r>
              <a:rPr lang="el-GR" dirty="0"/>
              <a:t>τα περιβαλλοντικά στοιχεία.</a:t>
            </a:r>
          </a:p>
        </p:txBody>
      </p:sp>
    </p:spTree>
    <p:extLst>
      <p:ext uri="{BB962C8B-B14F-4D97-AF65-F5344CB8AC3E}">
        <p14:creationId xmlns:p14="http://schemas.microsoft.com/office/powerpoint/2010/main" val="650733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Πλεονεκτήματα από την </a:t>
            </a:r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καθιέρωση των </a:t>
            </a:r>
            <a:r>
              <a:rPr lang="el-GR" sz="2800" b="1" dirty="0"/>
              <a:t>ISO 14000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22643" y="1988840"/>
            <a:ext cx="81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Για το περιβάλλον</a:t>
            </a:r>
            <a:r>
              <a:rPr lang="el-GR" dirty="0"/>
              <a:t>:</a:t>
            </a:r>
          </a:p>
          <a:p>
            <a:r>
              <a:rPr lang="el-GR" dirty="0" smtClean="0"/>
              <a:t>■Η </a:t>
            </a:r>
            <a:r>
              <a:rPr lang="el-GR" dirty="0"/>
              <a:t>επιχείρηση δεσμεύεται με πολιτικές αποφυγής ή μείωσης των ρύπων.</a:t>
            </a:r>
          </a:p>
          <a:p>
            <a:r>
              <a:rPr lang="el-GR" dirty="0" smtClean="0"/>
              <a:t>■Καθιέρωση </a:t>
            </a:r>
            <a:r>
              <a:rPr lang="el-GR" dirty="0"/>
              <a:t>διαδικασίας για την επίτευξη των περιβαλλοντικών στόχων της</a:t>
            </a:r>
          </a:p>
          <a:p>
            <a:r>
              <a:rPr lang="el-GR" dirty="0"/>
              <a:t>επιχείρησης.</a:t>
            </a:r>
          </a:p>
          <a:p>
            <a:r>
              <a:rPr lang="el-GR" dirty="0" smtClean="0"/>
              <a:t>■Ποσοτικοποίηση </a:t>
            </a:r>
            <a:r>
              <a:rPr lang="el-GR" dirty="0"/>
              <a:t>των επιδόσεων της περιβαλλοντικής πολιτικής για τη </a:t>
            </a:r>
            <a:r>
              <a:rPr lang="el-GR" dirty="0" smtClean="0"/>
              <a:t>διαπίστωση </a:t>
            </a:r>
            <a:r>
              <a:rPr lang="el-GR" dirty="0"/>
              <a:t>της επάρκειάς της ή την αναγκαιότητα νέων μέτρων.</a:t>
            </a:r>
          </a:p>
          <a:p>
            <a:r>
              <a:rPr lang="el-GR" dirty="0" smtClean="0"/>
              <a:t>■Ευαισθητοποίηση </a:t>
            </a:r>
            <a:r>
              <a:rPr lang="el-GR" dirty="0"/>
              <a:t>των εργαζόμενων για το περιβάλλον.</a:t>
            </a:r>
          </a:p>
          <a:p>
            <a:r>
              <a:rPr lang="el-GR" dirty="0" smtClean="0"/>
              <a:t>■Ενθάρρυνση </a:t>
            </a:r>
            <a:r>
              <a:rPr lang="el-GR" dirty="0"/>
              <a:t>του εξωτερικού της περιβάλλοντος (προμηθευτές, ανταγωνιστές</a:t>
            </a:r>
          </a:p>
          <a:p>
            <a:r>
              <a:rPr lang="el-GR" dirty="0"/>
              <a:t>κ.λπ.) για καθιέρωση τέτοιων προγραμμάτων</a:t>
            </a:r>
            <a:r>
              <a:rPr lang="el-GR" dirty="0" smtClean="0"/>
              <a:t>.</a:t>
            </a:r>
          </a:p>
          <a:p>
            <a:endParaRPr lang="el-GR" dirty="0"/>
          </a:p>
          <a:p>
            <a:r>
              <a:rPr lang="el-GR" b="1" dirty="0" smtClean="0"/>
              <a:t>Για </a:t>
            </a:r>
            <a:r>
              <a:rPr lang="el-GR" b="1" dirty="0"/>
              <a:t>την επιχείρηση</a:t>
            </a:r>
            <a:r>
              <a:rPr lang="el-GR" dirty="0"/>
              <a:t>:</a:t>
            </a:r>
          </a:p>
          <a:p>
            <a:r>
              <a:rPr lang="el-GR" dirty="0" smtClean="0"/>
              <a:t>■Βελτίωση </a:t>
            </a:r>
            <a:r>
              <a:rPr lang="el-GR" dirty="0"/>
              <a:t>της εικόνας της επιχείρησης, αύξηση του μεριδίου στην αγορά από</a:t>
            </a:r>
          </a:p>
          <a:p>
            <a:r>
              <a:rPr lang="el-GR" dirty="0"/>
              <a:t>το τμήμα των ευαισθητοποιημένων πελατών για το περιβάλλον.</a:t>
            </a:r>
          </a:p>
          <a:p>
            <a:r>
              <a:rPr lang="el-GR" dirty="0" smtClean="0"/>
              <a:t>■Μείωση </a:t>
            </a:r>
            <a:r>
              <a:rPr lang="el-GR" dirty="0"/>
              <a:t>του κόστους παραγωγής λόγω της μείωσης πηγών ενέργειας.</a:t>
            </a:r>
          </a:p>
          <a:p>
            <a:r>
              <a:rPr lang="el-GR" dirty="0" smtClean="0"/>
              <a:t>■Αποφυγή </a:t>
            </a:r>
            <a:r>
              <a:rPr lang="el-GR" dirty="0"/>
              <a:t>προστίμων για παράβαση περιβαλλοντικών προστίμων.</a:t>
            </a:r>
          </a:p>
        </p:txBody>
      </p:sp>
    </p:spTree>
    <p:extLst>
      <p:ext uri="{BB962C8B-B14F-4D97-AF65-F5344CB8AC3E}">
        <p14:creationId xmlns:p14="http://schemas.microsoft.com/office/powerpoint/2010/main" val="19845427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HACCP (Hazard Analysis of Critical Control Points)</a:t>
            </a:r>
            <a:br>
              <a:rPr lang="en-US" sz="2800" b="1" dirty="0"/>
            </a:br>
            <a:r>
              <a:rPr lang="el-GR" sz="2800" b="1" dirty="0"/>
              <a:t>Σύστημα Ανάλυσης Επικινδυνότητας – Κρίσιμα σημεία</a:t>
            </a:r>
            <a:br>
              <a:rPr lang="el-GR" sz="2800" b="1" dirty="0"/>
            </a:br>
            <a:r>
              <a:rPr lang="el-GR" sz="2800" b="1" dirty="0"/>
              <a:t>ελέγχου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588640" y="2636912"/>
            <a:ext cx="81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Πρόκειται για ένα σύστημα ελέγχου που εφαρμόζεται στις βιομηχανίες </a:t>
            </a:r>
            <a:r>
              <a:rPr lang="el-GR" dirty="0" smtClean="0"/>
              <a:t>τροφίμων για </a:t>
            </a:r>
            <a:r>
              <a:rPr lang="el-GR" dirty="0"/>
              <a:t>την ασφάλεια των τροφίμων. Βασικός σκοπός του είναι η παραγωγή </a:t>
            </a:r>
            <a:r>
              <a:rPr lang="el-GR" dirty="0" smtClean="0"/>
              <a:t>ασφαλών </a:t>
            </a:r>
            <a:r>
              <a:rPr lang="el-GR" dirty="0"/>
              <a:t>προϊόντων για την προστασία του καταναλωτή.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Το </a:t>
            </a:r>
            <a:r>
              <a:rPr lang="el-GR" dirty="0"/>
              <a:t>HACCP είναι ένα </a:t>
            </a:r>
            <a:r>
              <a:rPr lang="el-GR" b="1" dirty="0" smtClean="0"/>
              <a:t>προληπτικό </a:t>
            </a:r>
            <a:r>
              <a:rPr lang="el-GR" b="1" dirty="0"/>
              <a:t>σύστημα</a:t>
            </a:r>
            <a:r>
              <a:rPr lang="el-GR" dirty="0"/>
              <a:t> το οποίο εφαρμόζεται από επιχειρήσεις που </a:t>
            </a:r>
            <a:r>
              <a:rPr lang="el-GR" dirty="0" smtClean="0"/>
              <a:t>δραστηριοποιούνται στους </a:t>
            </a:r>
            <a:r>
              <a:rPr lang="el-GR" dirty="0"/>
              <a:t>τομείς παραγωγής, παρασκευής, συσκευασίας, αποθήκευσης, </a:t>
            </a:r>
            <a:r>
              <a:rPr lang="el-GR" dirty="0" smtClean="0"/>
              <a:t>διανομής, πώλησης </a:t>
            </a:r>
            <a:r>
              <a:rPr lang="el-GR" dirty="0"/>
              <a:t>και τελικής χρήσης από τους καταναλωτές. </a:t>
            </a:r>
            <a:endParaRPr lang="el-GR" dirty="0" smtClean="0"/>
          </a:p>
          <a:p>
            <a:r>
              <a:rPr lang="el-GR" dirty="0" smtClean="0"/>
              <a:t>Ξεκινά </a:t>
            </a:r>
            <a:r>
              <a:rPr lang="el-GR" dirty="0"/>
              <a:t>από το στάδιο </a:t>
            </a:r>
            <a:r>
              <a:rPr lang="el-GR" dirty="0" smtClean="0"/>
              <a:t>της καλλιέργειας</a:t>
            </a:r>
            <a:r>
              <a:rPr lang="el-GR" dirty="0"/>
              <a:t>, της παραγωγής και συγκομιδής των πρώτων υλών και φτάνει </a:t>
            </a:r>
            <a:r>
              <a:rPr lang="el-GR" dirty="0" smtClean="0"/>
              <a:t>ως την </a:t>
            </a:r>
            <a:r>
              <a:rPr lang="el-GR" dirty="0"/>
              <a:t>κατανάλωση.</a:t>
            </a:r>
          </a:p>
        </p:txBody>
      </p:sp>
    </p:spTree>
    <p:extLst>
      <p:ext uri="{BB962C8B-B14F-4D97-AF65-F5344CB8AC3E}">
        <p14:creationId xmlns:p14="http://schemas.microsoft.com/office/powerpoint/2010/main" val="29706474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HACCP </a:t>
            </a:r>
            <a:r>
              <a:rPr lang="el-GR" sz="2800" b="1" dirty="0"/>
              <a:t>Οι επτά (7) αρχές για την ανάπτυξη και την εφαρμογή του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22643" y="1988840"/>
            <a:ext cx="81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1. Ορίζεται ως </a:t>
            </a:r>
            <a:r>
              <a:rPr lang="el-GR" b="1" dirty="0"/>
              <a:t>αντικείμενο μελέτης </a:t>
            </a:r>
            <a:r>
              <a:rPr lang="el-GR" dirty="0"/>
              <a:t>το προϊόν για το οποίο θα ακολουθηθεί </a:t>
            </a:r>
            <a:r>
              <a:rPr lang="el-GR" dirty="0" smtClean="0"/>
              <a:t>ο έλεγχος </a:t>
            </a:r>
            <a:r>
              <a:rPr lang="el-GR" dirty="0"/>
              <a:t>στη διαδικασία παραγωγής του.</a:t>
            </a:r>
          </a:p>
          <a:p>
            <a:r>
              <a:rPr lang="el-GR" dirty="0"/>
              <a:t>2. </a:t>
            </a:r>
            <a:r>
              <a:rPr lang="el-GR" b="1" dirty="0"/>
              <a:t>Προσδιορισμός πιθανών κινδύνων </a:t>
            </a:r>
            <a:r>
              <a:rPr lang="el-GR" dirty="0"/>
              <a:t>σχετικά με όλες τις φάσεις </a:t>
            </a:r>
            <a:r>
              <a:rPr lang="el-GR" dirty="0" smtClean="0"/>
              <a:t>παραγωγής. Προσδιορίζεται </a:t>
            </a:r>
            <a:r>
              <a:rPr lang="el-GR" dirty="0"/>
              <a:t>το είδος του κινδύνου που ενδέχεται να προκαλέσει </a:t>
            </a:r>
            <a:r>
              <a:rPr lang="el-GR" dirty="0" smtClean="0"/>
              <a:t>βλάβη στην </a:t>
            </a:r>
            <a:r>
              <a:rPr lang="el-GR" dirty="0"/>
              <a:t>υγεία του καταναλωτή.</a:t>
            </a:r>
          </a:p>
          <a:p>
            <a:r>
              <a:rPr lang="el-GR" dirty="0"/>
              <a:t>3. Προσδιορισμός των </a:t>
            </a:r>
            <a:r>
              <a:rPr lang="el-GR" b="1" dirty="0"/>
              <a:t>κρίσιμων σημείων ελέγχου </a:t>
            </a:r>
            <a:r>
              <a:rPr lang="el-GR" dirty="0"/>
              <a:t>(CCP). Προσδιορίζονται </a:t>
            </a:r>
            <a:r>
              <a:rPr lang="el-GR" dirty="0" smtClean="0"/>
              <a:t>τα σημεία </a:t>
            </a:r>
            <a:r>
              <a:rPr lang="el-GR" dirty="0"/>
              <a:t>διεργασιών, λειτουργιών και παραγωγικής διαδικασίας που είναι </a:t>
            </a:r>
            <a:r>
              <a:rPr lang="el-GR" dirty="0" smtClean="0"/>
              <a:t>δυνατόν </a:t>
            </a:r>
            <a:r>
              <a:rPr lang="el-GR" dirty="0"/>
              <a:t>να ελεγχθούν, προκειμένου να αποφευχθεί ένα είδος κινδύνου στην</a:t>
            </a:r>
          </a:p>
          <a:p>
            <a:r>
              <a:rPr lang="el-GR" dirty="0"/>
              <a:t>αλυσίδα παραγωγής. Επίσης, καθορίζονται τα κρίσιμα όρια τα οποία </a:t>
            </a:r>
            <a:r>
              <a:rPr lang="el-GR" dirty="0" smtClean="0"/>
              <a:t>εξασφαλίζουν </a:t>
            </a:r>
            <a:r>
              <a:rPr lang="el-GR" dirty="0"/>
              <a:t>ότι κάθε CCP είναι υπό έλεγχο. Αυτά σχετίζονται π.χ. με την τιμή </a:t>
            </a:r>
            <a:r>
              <a:rPr lang="el-GR" dirty="0" smtClean="0"/>
              <a:t>ενός στοιχείου </a:t>
            </a:r>
            <a:r>
              <a:rPr lang="el-GR" dirty="0"/>
              <a:t>σε ένα προϊόν το οποίο δεν πρέπει να ξεπερνά ένα όριο διότι </a:t>
            </a:r>
            <a:r>
              <a:rPr lang="el-GR" dirty="0" smtClean="0"/>
              <a:t>μετά υπάρχει </a:t>
            </a:r>
            <a:r>
              <a:rPr lang="el-GR" dirty="0"/>
              <a:t>η πιθανότητα εμφάνισης κινδύνου στο τρόφιμο.</a:t>
            </a:r>
          </a:p>
          <a:p>
            <a:r>
              <a:rPr lang="el-GR" dirty="0"/>
              <a:t>4. Σύστημα </a:t>
            </a:r>
            <a:r>
              <a:rPr lang="el-GR" b="1" dirty="0"/>
              <a:t>παρακολούθησης και ελέγχου </a:t>
            </a:r>
            <a:r>
              <a:rPr lang="el-GR" dirty="0"/>
              <a:t>των </a:t>
            </a:r>
            <a:r>
              <a:rPr lang="el-GR" dirty="0" err="1"/>
              <a:t>CCPs</a:t>
            </a:r>
            <a:r>
              <a:rPr lang="el-GR" dirty="0"/>
              <a:t> και των κρίσιμων </a:t>
            </a:r>
            <a:r>
              <a:rPr lang="el-GR" dirty="0" smtClean="0"/>
              <a:t>ορίων τους </a:t>
            </a:r>
            <a:r>
              <a:rPr lang="el-GR" dirty="0"/>
              <a:t>με στόχο την εύρυθμη λειτουργία της παραγωγής και τη διατήρηση </a:t>
            </a:r>
            <a:r>
              <a:rPr lang="el-GR" dirty="0" smtClean="0"/>
              <a:t>του </a:t>
            </a:r>
            <a:r>
              <a:rPr lang="el-GR" dirty="0"/>
              <a:t>ελέγχου της. Ορίζονται υπεύθυνοι για την παρακολούθηση, την καταγραφή </a:t>
            </a:r>
            <a:r>
              <a:rPr lang="el-GR" dirty="0" smtClean="0"/>
              <a:t>και την </a:t>
            </a:r>
            <a:r>
              <a:rPr lang="el-GR" dirty="0"/>
              <a:t>αξιολόγηση των αποτελεσμάτων ελέγχου των </a:t>
            </a:r>
            <a:r>
              <a:rPr lang="el-GR" dirty="0" err="1"/>
              <a:t>CCPs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3348520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HACCP </a:t>
            </a:r>
            <a:r>
              <a:rPr lang="el-GR" sz="2800" b="1" dirty="0"/>
              <a:t>Οι επτά (7) αρχές για την ανάπτυξη και την εφαρμογή του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22643" y="1988840"/>
            <a:ext cx="81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5. </a:t>
            </a:r>
            <a:r>
              <a:rPr lang="el-GR" b="1" dirty="0"/>
              <a:t>Σύστημα διορθωτικών ενεργειών </a:t>
            </a:r>
            <a:r>
              <a:rPr lang="el-GR" dirty="0"/>
              <a:t>όταν διαπιστώνεται ότι ένα CCP ή ένα </a:t>
            </a:r>
            <a:r>
              <a:rPr lang="el-GR" dirty="0" smtClean="0"/>
              <a:t>όριό του </a:t>
            </a:r>
            <a:r>
              <a:rPr lang="el-GR" dirty="0"/>
              <a:t>παρουσιάζει απόκλιση από τις προδιαγραφές. Οι διορθωτικές </a:t>
            </a:r>
            <a:r>
              <a:rPr lang="el-GR" dirty="0" smtClean="0"/>
              <a:t>ενέργειες προκαθορίζονται </a:t>
            </a:r>
            <a:r>
              <a:rPr lang="el-GR" dirty="0"/>
              <a:t>κατά την ανάπτυξη του σχεδίου HACCP ώστε να </a:t>
            </a:r>
            <a:r>
              <a:rPr lang="el-GR" dirty="0" smtClean="0"/>
              <a:t>χρησιμοποιηθούν </a:t>
            </a:r>
            <a:r>
              <a:rPr lang="el-GR" dirty="0"/>
              <a:t>έγκαιρα κι έτσι ν’ αποφευχθεί η πιθανότητα καταστροφής του </a:t>
            </a:r>
            <a:r>
              <a:rPr lang="el-GR" dirty="0" smtClean="0"/>
              <a:t>προϊόντος </a:t>
            </a:r>
            <a:r>
              <a:rPr lang="el-GR" dirty="0"/>
              <a:t>λόγω του κινδύνου.</a:t>
            </a:r>
          </a:p>
          <a:p>
            <a:r>
              <a:rPr lang="el-GR" dirty="0"/>
              <a:t>6. </a:t>
            </a:r>
            <a:r>
              <a:rPr lang="el-GR" b="1" dirty="0"/>
              <a:t>Σύστημα αρχειοθέτησης και καταγραφής </a:t>
            </a:r>
            <a:r>
              <a:rPr lang="el-GR" dirty="0"/>
              <a:t>του σχεδίου HACCP. Είναι </a:t>
            </a:r>
            <a:r>
              <a:rPr lang="el-GR" dirty="0" smtClean="0"/>
              <a:t>απαραίτητη </a:t>
            </a:r>
            <a:r>
              <a:rPr lang="el-GR" dirty="0"/>
              <a:t>η ταξινόμηση και διατήρηση των στοιχείων ώστε να είναι εύκολη η </a:t>
            </a:r>
            <a:r>
              <a:rPr lang="el-GR" dirty="0" smtClean="0"/>
              <a:t>αναζήτησή </a:t>
            </a:r>
            <a:r>
              <a:rPr lang="el-GR" dirty="0"/>
              <a:t>τους, αν αυτό χρειαστεί μελλοντικά για την προστασία των </a:t>
            </a:r>
            <a:r>
              <a:rPr lang="el-GR" dirty="0" smtClean="0"/>
              <a:t>καταναλωτών</a:t>
            </a:r>
            <a:r>
              <a:rPr lang="el-GR" dirty="0"/>
              <a:t>. Επίσης, εξυπηρετεί στην επιθεώρηση των στοιχείων από </a:t>
            </a:r>
            <a:r>
              <a:rPr lang="el-GR" dirty="0" smtClean="0"/>
              <a:t>κρατικούς φορείς</a:t>
            </a:r>
            <a:r>
              <a:rPr lang="el-GR" dirty="0"/>
              <a:t>.</a:t>
            </a:r>
          </a:p>
          <a:p>
            <a:r>
              <a:rPr lang="el-GR" dirty="0"/>
              <a:t>7. </a:t>
            </a:r>
            <a:r>
              <a:rPr lang="el-GR" b="1" dirty="0"/>
              <a:t>Σύστημα επαλήθευσης</a:t>
            </a:r>
            <a:r>
              <a:rPr lang="el-GR" dirty="0"/>
              <a:t>. Με αυτό καθορίζεται η σωστή λειτουργία του </a:t>
            </a:r>
            <a:r>
              <a:rPr lang="el-GR" dirty="0" smtClean="0"/>
              <a:t>σχεδιασμένου </a:t>
            </a:r>
            <a:r>
              <a:rPr lang="el-GR" dirty="0"/>
              <a:t>HACCP και η εξασφάλιση της ποιότητας των προϊόντων. Η </a:t>
            </a:r>
            <a:r>
              <a:rPr lang="el-GR" dirty="0" smtClean="0"/>
              <a:t>επαλήθευση </a:t>
            </a:r>
            <a:r>
              <a:rPr lang="el-GR" dirty="0"/>
              <a:t>γίνεται από την ίδια την επιχείρηση αλλά και από αρμόδιες </a:t>
            </a:r>
            <a:r>
              <a:rPr lang="el-GR" dirty="0" smtClean="0"/>
              <a:t>κρατικές υπηρεσίες </a:t>
            </a:r>
            <a:r>
              <a:rPr lang="el-GR" dirty="0"/>
              <a:t>προκειμένου να ελεγχθεί αν τηρείται το σχεδιασμένο HACCP με </a:t>
            </a:r>
            <a:r>
              <a:rPr lang="el-GR" dirty="0" smtClean="0"/>
              <a:t>το εγκατεστημένο </a:t>
            </a:r>
            <a:r>
              <a:rPr lang="el-GR" dirty="0"/>
              <a:t>στην επιχείρηση.</a:t>
            </a:r>
          </a:p>
        </p:txBody>
      </p:sp>
    </p:spTree>
    <p:extLst>
      <p:ext uri="{BB962C8B-B14F-4D97-AF65-F5344CB8AC3E}">
        <p14:creationId xmlns:p14="http://schemas.microsoft.com/office/powerpoint/2010/main" val="20052938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6192" y="751578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11723" y="1700808"/>
            <a:ext cx="853223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Μεταξύ διασφάλισης της ποιότητας και ελέγχου ποιότητας υπάρχει η εξής </a:t>
            </a:r>
            <a:r>
              <a:rPr lang="el-GR" dirty="0" smtClean="0"/>
              <a:t>διαφορά</a:t>
            </a:r>
            <a:r>
              <a:rPr lang="el-GR" dirty="0"/>
              <a:t>: </a:t>
            </a:r>
            <a:endParaRPr lang="el-GR" dirty="0" smtClean="0"/>
          </a:p>
          <a:p>
            <a:endParaRPr lang="el-GR" dirty="0"/>
          </a:p>
          <a:p>
            <a:r>
              <a:rPr lang="el-GR" sz="2000" b="1" dirty="0" smtClean="0"/>
              <a:t>ο </a:t>
            </a:r>
            <a:r>
              <a:rPr lang="el-GR" sz="2000" b="1" dirty="0"/>
              <a:t>έλεγχος ποιότητας </a:t>
            </a:r>
            <a:r>
              <a:rPr lang="el-GR" dirty="0"/>
              <a:t>γίνεται με ενέργειες όπως της επιθεώρησης, </a:t>
            </a:r>
            <a:r>
              <a:rPr lang="el-GR" dirty="0" smtClean="0"/>
              <a:t>των μετρήσεων </a:t>
            </a:r>
            <a:r>
              <a:rPr lang="el-GR" dirty="0"/>
              <a:t>και των δοκιμών, οι οποίες ελέγχουν αν έχουν τηρηθεί οι </a:t>
            </a:r>
            <a:r>
              <a:rPr lang="el-GR" dirty="0" smtClean="0"/>
              <a:t>προδιαγραφές </a:t>
            </a:r>
            <a:r>
              <a:rPr lang="el-GR" dirty="0"/>
              <a:t>σωστά και αν το προϊόν είναι σύμφωνο με αυτές,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ενώ </a:t>
            </a:r>
            <a:r>
              <a:rPr lang="el-GR" dirty="0"/>
              <a:t>με τη </a:t>
            </a:r>
            <a:r>
              <a:rPr lang="el-GR" sz="2000" b="1" dirty="0" smtClean="0"/>
              <a:t>διασφάλιση της </a:t>
            </a:r>
            <a:r>
              <a:rPr lang="el-GR" sz="2000" b="1" dirty="0"/>
              <a:t>ποιότητας </a:t>
            </a:r>
            <a:endParaRPr lang="el-GR" sz="2000" b="1" dirty="0" smtClean="0"/>
          </a:p>
          <a:p>
            <a:r>
              <a:rPr lang="el-GR" dirty="0" smtClean="0"/>
              <a:t>εξασφαλίζεται </a:t>
            </a:r>
            <a:r>
              <a:rPr lang="el-GR" dirty="0"/>
              <a:t>ότι οι λειτουργίες του σχεδιασμού, της </a:t>
            </a:r>
            <a:r>
              <a:rPr lang="el-GR" dirty="0" smtClean="0"/>
              <a:t>παραγωγής και </a:t>
            </a:r>
            <a:r>
              <a:rPr lang="el-GR" dirty="0"/>
              <a:t>του ελέγχου των προϊόντων έχουν γίνει έτσι ώστε να ικανοποιούνται οι </a:t>
            </a:r>
            <a:r>
              <a:rPr lang="el-GR" dirty="0" smtClean="0"/>
              <a:t>προ- διαγραφές </a:t>
            </a:r>
            <a:r>
              <a:rPr lang="el-GR" dirty="0"/>
              <a:t>της ποιότητας.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Η </a:t>
            </a:r>
            <a:r>
              <a:rPr lang="el-GR" dirty="0"/>
              <a:t>διασφάλιση ποιότητας οριοθετεί τη μετάβαση </a:t>
            </a:r>
            <a:r>
              <a:rPr lang="el-GR" dirty="0" smtClean="0"/>
              <a:t>των διαδικασιών </a:t>
            </a:r>
            <a:r>
              <a:rPr lang="el-GR" dirty="0"/>
              <a:t>ελέγχου στην πρόληψη της ποιότητας.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778028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Η υποχρέωση εφαρμογής του HACCP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22643" y="1988840"/>
            <a:ext cx="81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Η Ευρωπαϊκή οδηγία, η οποία έγινε νόμος με την ΚΥΑ 487 ΦΕΚ 4/10/2000,</a:t>
            </a:r>
          </a:p>
          <a:p>
            <a:r>
              <a:rPr lang="el-GR" dirty="0"/>
              <a:t>επιβάλλει την εφαρμογή του συστήματος σε όλες τις μονάδες παραγωγής, δια-</a:t>
            </a:r>
          </a:p>
          <a:p>
            <a:r>
              <a:rPr lang="el-GR" dirty="0"/>
              <a:t>κίνησης και πώλησης τροφίμων. Στη χώρα μας, υπεύθυνοι φορείς για την </a:t>
            </a:r>
            <a:r>
              <a:rPr lang="el-GR" dirty="0" smtClean="0"/>
              <a:t>εφαρμογή </a:t>
            </a:r>
            <a:r>
              <a:rPr lang="el-GR" dirty="0"/>
              <a:t>του είναι ο Ενιαίος Φορέας Ελέγχου Τροφίμων (ΕΦΕΤ) και υπηρεσίες </a:t>
            </a:r>
            <a:r>
              <a:rPr lang="el-GR" dirty="0" smtClean="0"/>
              <a:t>της Περιφέρειας</a:t>
            </a:r>
            <a:r>
              <a:rPr lang="el-GR" dirty="0"/>
              <a:t>.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ασφάλεια και ποιότητα στην παραγωγή των ειδών διατροφής δηλώνει ότι η</a:t>
            </a:r>
          </a:p>
          <a:p>
            <a:r>
              <a:rPr lang="el-GR" dirty="0"/>
              <a:t>επιχείρηση σέβεται τους πελάτες και τηρεί τη νομοθεσία. Παράλληλα, </a:t>
            </a:r>
            <a:r>
              <a:rPr lang="el-GR" dirty="0" smtClean="0"/>
              <a:t>βελτιώνει την </a:t>
            </a:r>
            <a:r>
              <a:rPr lang="el-GR" dirty="0"/>
              <a:t>εικόνα της και πετυχαίνει αύξηση των κερδών της. Η μη τήρηση </a:t>
            </a:r>
            <a:r>
              <a:rPr lang="el-GR" dirty="0" smtClean="0"/>
              <a:t>κανόνων ασφαλείας </a:t>
            </a:r>
            <a:r>
              <a:rPr lang="el-GR" dirty="0"/>
              <a:t>στην παραγωγή τροφίμων οδηγεί σε νομικές κυρώσεις, </a:t>
            </a:r>
            <a:r>
              <a:rPr lang="el-GR" dirty="0" smtClean="0"/>
              <a:t>καταγγελίες, απώλειες </a:t>
            </a:r>
            <a:r>
              <a:rPr lang="el-GR" dirty="0"/>
              <a:t>στη φήμη, στο κύρος, στα κέρδη και αρκετές φορές την παύση </a:t>
            </a:r>
            <a:r>
              <a:rPr lang="el-GR" dirty="0" smtClean="0"/>
              <a:t>εργασιών </a:t>
            </a:r>
            <a:r>
              <a:rPr lang="el-GR" dirty="0"/>
              <a:t>της από το κράτος.</a:t>
            </a:r>
          </a:p>
        </p:txBody>
      </p:sp>
    </p:spTree>
    <p:extLst>
      <p:ext uri="{BB962C8B-B14F-4D97-AF65-F5344CB8AC3E}">
        <p14:creationId xmlns:p14="http://schemas.microsoft.com/office/powerpoint/2010/main" val="16780807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Υγεία και Ασφάλεια στην Εργασία:</a:t>
            </a:r>
            <a:br>
              <a:rPr lang="el-GR" sz="2800" b="1" dirty="0"/>
            </a:br>
            <a:r>
              <a:rPr lang="el-GR" sz="2800" b="1" dirty="0"/>
              <a:t>OHSAS 18001:2007 - EΛΟΤ 1801:2008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02808" y="2636912"/>
            <a:ext cx="8152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Τα πρότυπα OHSAS 18001:2007 - EΛΟΤ 1801:2008</a:t>
            </a:r>
          </a:p>
          <a:p>
            <a:pPr algn="just"/>
            <a:r>
              <a:rPr lang="el-GR" dirty="0"/>
              <a:t>προδιαγράφουν τις γενικές απαιτήσεις για τη δημιουργία Συστήματος </a:t>
            </a:r>
            <a:r>
              <a:rPr lang="el-GR" dirty="0" smtClean="0"/>
              <a:t>Διαχείρισης </a:t>
            </a:r>
            <a:r>
              <a:rPr lang="el-GR" dirty="0"/>
              <a:t>της Υγείας και Ασφάλειας στην Εργασία μιας επιχείρησης και εστιάζουν </a:t>
            </a:r>
            <a:r>
              <a:rPr lang="el-GR" dirty="0" smtClean="0"/>
              <a:t>στον αποτελεσματικό </a:t>
            </a:r>
            <a:r>
              <a:rPr lang="el-GR" dirty="0"/>
              <a:t>έλεγχο όλων των επαγγελματικών κινδύνων και για όλα τα </a:t>
            </a:r>
            <a:r>
              <a:rPr lang="el-GR" dirty="0" smtClean="0"/>
              <a:t>ενδιαφερόμενα </a:t>
            </a:r>
            <a:r>
              <a:rPr lang="el-GR" dirty="0"/>
              <a:t>μέρη (εργαζόμενοι, επισκέπτες, προμηθευτές, ευρύτερο </a:t>
            </a:r>
            <a:r>
              <a:rPr lang="el-GR" dirty="0" smtClean="0"/>
              <a:t>κοινωνικό σύνολο</a:t>
            </a:r>
            <a:r>
              <a:rPr lang="el-GR" dirty="0"/>
              <a:t>), καθώς και στην επίτευξη βελτιώσεων στις συνολικές επιδόσεις </a:t>
            </a:r>
            <a:r>
              <a:rPr lang="el-GR" dirty="0" smtClean="0"/>
              <a:t>υγείας και </a:t>
            </a:r>
            <a:r>
              <a:rPr lang="el-GR" dirty="0"/>
              <a:t>ασφάλειας στην εργασία της επιχείρησης. Τα πρότυπα αυτά αποσκοπούν </a:t>
            </a:r>
            <a:r>
              <a:rPr lang="el-GR" dirty="0" smtClean="0"/>
              <a:t>στην κάλυψη </a:t>
            </a:r>
            <a:r>
              <a:rPr lang="el-GR" dirty="0"/>
              <a:t>της υγείας και ασφάλειας στην εργασία και όχι στην ασφάλεια </a:t>
            </a:r>
            <a:r>
              <a:rPr lang="el-GR" dirty="0" smtClean="0"/>
              <a:t>προϊόντων ή </a:t>
            </a:r>
            <a:r>
              <a:rPr lang="el-GR" dirty="0"/>
              <a:t>διεργασιών</a:t>
            </a:r>
          </a:p>
        </p:txBody>
      </p:sp>
    </p:spTree>
    <p:extLst>
      <p:ext uri="{BB962C8B-B14F-4D97-AF65-F5344CB8AC3E}">
        <p14:creationId xmlns:p14="http://schemas.microsoft.com/office/powerpoint/2010/main" val="564075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Ελληνικός Οργανισμός Τυποποίησης (ΕΛΟΤ</a:t>
            </a:r>
            <a:r>
              <a:rPr lang="el-GR" sz="2800" b="1" dirty="0" smtClean="0"/>
              <a:t>)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02808" y="1916832"/>
            <a:ext cx="81529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dirty="0"/>
              <a:t>Το 1978 ιδρύεται ο Ελληνικός Οργανισμός Τυποποίησης (ΕΛΟΤ), ο οποίος</a:t>
            </a:r>
          </a:p>
          <a:p>
            <a:pPr algn="just"/>
            <a:r>
              <a:rPr lang="el-GR" dirty="0"/>
              <a:t>αναλαμβάνει να δημιουργήσει και να αναπτύξει τις Ελληνικές προδιαγραφές </a:t>
            </a:r>
            <a:r>
              <a:rPr lang="el-GR" dirty="0" smtClean="0"/>
              <a:t>των προϊόντων</a:t>
            </a:r>
            <a:r>
              <a:rPr lang="el-GR" dirty="0"/>
              <a:t>. Αρχίζει η σοβαρή προσπάθεια για «ποιοτικό έλεγχο» στα αγαθά </a:t>
            </a:r>
            <a:r>
              <a:rPr lang="el-GR" dirty="0" smtClean="0"/>
              <a:t>και δίνει </a:t>
            </a:r>
            <a:r>
              <a:rPr lang="el-GR" dirty="0"/>
              <a:t>το σήμα του στα προϊόντα της Ελλάδας που τηρούν τις προδιαγραφές του.</a:t>
            </a:r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Από </a:t>
            </a:r>
            <a:r>
              <a:rPr lang="el-GR" dirty="0"/>
              <a:t>το 1991 ο ΕΛΟΤ έχει την αρμοδιότητα για την ανάπτυξη ελληνικών </a:t>
            </a:r>
            <a:r>
              <a:rPr lang="el-GR" dirty="0" err="1"/>
              <a:t>προτύ</a:t>
            </a:r>
            <a:r>
              <a:rPr lang="el-GR" dirty="0"/>
              <a:t>-</a:t>
            </a:r>
          </a:p>
          <a:p>
            <a:pPr algn="just"/>
            <a:r>
              <a:rPr lang="el-GR" dirty="0" err="1"/>
              <a:t>πων</a:t>
            </a:r>
            <a:r>
              <a:rPr lang="el-GR" dirty="0"/>
              <a:t> και τη χορήγηση πιστοποιητικών ποιότητας σε εθνικό επίπεδο, σύμφωνα </a:t>
            </a:r>
            <a:r>
              <a:rPr lang="el-GR" dirty="0" smtClean="0"/>
              <a:t>με τη </a:t>
            </a:r>
            <a:r>
              <a:rPr lang="el-GR" dirty="0"/>
              <a:t>σειρά προτύπων ELOT EN ISO 9000. Είναι ο μοναδικός φορέας στην </a:t>
            </a:r>
            <a:r>
              <a:rPr lang="el-GR" dirty="0" smtClean="0"/>
              <a:t>Ελλάδα που </a:t>
            </a:r>
            <a:r>
              <a:rPr lang="el-GR" dirty="0"/>
              <a:t>είναι υπεύθυνος για την εκπόνηση, έγκριση, έκδοση και διάθεση των </a:t>
            </a:r>
            <a:r>
              <a:rPr lang="el-GR" dirty="0" smtClean="0"/>
              <a:t>Ελληνικών </a:t>
            </a:r>
            <a:r>
              <a:rPr lang="el-GR" dirty="0"/>
              <a:t>Προτύπων. </a:t>
            </a:r>
            <a:endParaRPr lang="el-GR" dirty="0" smtClean="0"/>
          </a:p>
          <a:p>
            <a:pPr algn="just"/>
            <a:endParaRPr lang="el-GR" dirty="0"/>
          </a:p>
          <a:p>
            <a:pPr algn="just"/>
            <a:r>
              <a:rPr lang="el-GR" dirty="0" smtClean="0"/>
              <a:t>Η </a:t>
            </a:r>
            <a:r>
              <a:rPr lang="el-GR" dirty="0"/>
              <a:t>εκπόνηση των Προτύπων γίνεται από Τεχνικές </a:t>
            </a:r>
            <a:r>
              <a:rPr lang="el-GR" dirty="0" smtClean="0"/>
              <a:t>Επιτροπές και </a:t>
            </a:r>
            <a:r>
              <a:rPr lang="el-GR" dirty="0"/>
              <a:t>Ομάδες Εργασίας του ΕΛΟΤ, στις οποίες εκπροσωπούνται οι </a:t>
            </a:r>
            <a:r>
              <a:rPr lang="el-GR" dirty="0" smtClean="0"/>
              <a:t>ενδιαφερόμενοι φορείς </a:t>
            </a:r>
            <a:r>
              <a:rPr lang="el-GR" dirty="0"/>
              <a:t>του Δημόσιου και του Ιδιωτικού Τομέα, επιδιώκοντας την επίτευξη </a:t>
            </a:r>
            <a:r>
              <a:rPr lang="el-GR" dirty="0" smtClean="0"/>
              <a:t>της μέγιστης </a:t>
            </a:r>
            <a:r>
              <a:rPr lang="el-GR" dirty="0"/>
              <a:t>δυνατής συναίνεσης μεταξύ τους</a:t>
            </a:r>
          </a:p>
        </p:txBody>
      </p:sp>
    </p:spTree>
    <p:extLst>
      <p:ext uri="{BB962C8B-B14F-4D97-AF65-F5344CB8AC3E}">
        <p14:creationId xmlns:p14="http://schemas.microsoft.com/office/powerpoint/2010/main" val="31416055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92204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/>
              <a:t>Ελληνικός Οργανισμός Τυποποίησης (ΕΛΟΤ</a:t>
            </a:r>
            <a:r>
              <a:rPr lang="el-GR" sz="2800" b="1" dirty="0" smtClean="0"/>
              <a:t>)</a:t>
            </a:r>
            <a:endParaRPr lang="el-GR" sz="2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31024" y="680139"/>
            <a:ext cx="2410544" cy="457200"/>
          </a:xfrm>
        </p:spPr>
        <p:txBody>
          <a:bodyPr/>
          <a:lstStyle/>
          <a:p>
            <a:r>
              <a:rPr lang="el-GR" sz="1100" dirty="0"/>
              <a:t>7. .</a:t>
            </a:r>
            <a:r>
              <a:rPr lang="el-GR" sz="1100" dirty="0" smtClean="0"/>
              <a:t>Σύστημα </a:t>
            </a:r>
            <a:r>
              <a:rPr lang="el-GR" sz="1100" dirty="0"/>
              <a:t>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02808" y="1916832"/>
            <a:ext cx="81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στον ΕΛΟΤ λειτουργούν περισσότερες από 190 Τεχνικές Επιτροπές και</a:t>
            </a:r>
          </a:p>
          <a:p>
            <a:r>
              <a:rPr lang="el-GR" dirty="0"/>
              <a:t>Ομάδες Εργασίας, έχοντας ως μέλη τους πλέον των 1100 διακεκριμένων </a:t>
            </a:r>
            <a:r>
              <a:rPr lang="el-GR" dirty="0" err="1"/>
              <a:t>Ελλή</a:t>
            </a:r>
            <a:r>
              <a:rPr lang="el-GR" dirty="0"/>
              <a:t>-</a:t>
            </a:r>
          </a:p>
          <a:p>
            <a:r>
              <a:rPr lang="el-GR" dirty="0" err="1"/>
              <a:t>νων</a:t>
            </a:r>
            <a:r>
              <a:rPr lang="el-GR" dirty="0"/>
              <a:t> επιστημόνων (</a:t>
            </a:r>
            <a:r>
              <a:rPr lang="en-US" dirty="0"/>
              <a:t>http://www.elot.gr/).</a:t>
            </a:r>
          </a:p>
          <a:p>
            <a:r>
              <a:rPr lang="el-GR" dirty="0"/>
              <a:t>Ενδεικτικές δράσεις του ΕΛΟΤ είναι:</a:t>
            </a:r>
          </a:p>
          <a:p>
            <a:r>
              <a:rPr lang="el-GR" dirty="0" smtClean="0"/>
              <a:t>■Μετάφραση </a:t>
            </a:r>
            <a:r>
              <a:rPr lang="el-GR" dirty="0"/>
              <a:t>των διεθνών προτύπων.</a:t>
            </a:r>
          </a:p>
          <a:p>
            <a:r>
              <a:rPr lang="el-GR" dirty="0" smtClean="0"/>
              <a:t>■Έλεγχοι </a:t>
            </a:r>
            <a:r>
              <a:rPr lang="el-GR" dirty="0"/>
              <a:t>για λόγους πιστοποίησης.</a:t>
            </a:r>
          </a:p>
          <a:p>
            <a:r>
              <a:rPr lang="el-GR" dirty="0" smtClean="0"/>
              <a:t>■Πιστοποίηση </a:t>
            </a:r>
            <a:r>
              <a:rPr lang="el-GR" dirty="0"/>
              <a:t>σύμφωνα με τα πρότυπα ISO 9000/ISO 14001.</a:t>
            </a:r>
          </a:p>
          <a:p>
            <a:r>
              <a:rPr lang="el-GR" dirty="0" smtClean="0"/>
              <a:t>■Εφαρμογή </a:t>
            </a:r>
            <a:r>
              <a:rPr lang="el-GR" dirty="0"/>
              <a:t>συγκεκριμένων οδηγιών της Ευρωπαϊκής Ένωσης.</a:t>
            </a:r>
          </a:p>
          <a:p>
            <a:r>
              <a:rPr lang="el-GR" dirty="0" smtClean="0"/>
              <a:t>■Συμμετοχή </a:t>
            </a:r>
            <a:r>
              <a:rPr lang="el-GR" dirty="0"/>
              <a:t>σε διεθνείς οργανισμούς όπως ISO, IEC (Διεθνής Ηλεκτροτεχνική</a:t>
            </a:r>
          </a:p>
          <a:p>
            <a:r>
              <a:rPr lang="el-GR" dirty="0"/>
              <a:t>Επιτροπή), CEN (Ευρωπαϊκή Επιτροπή Τυποποίησης), ΕΟQ (Οργανισμός </a:t>
            </a:r>
            <a:r>
              <a:rPr lang="el-GR" dirty="0" smtClean="0"/>
              <a:t>Ποιότητας</a:t>
            </a:r>
            <a:r>
              <a:rPr lang="el-GR" dirty="0"/>
              <a:t>) κ.ά.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463139" y="5096982"/>
            <a:ext cx="8680861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dirty="0"/>
              <a:t>Σκοπός του ΕΛΟΤ είναι να ενισχύσει την ελληνική ανταγωνιστικότητα, την</a:t>
            </a:r>
          </a:p>
          <a:p>
            <a:r>
              <a:rPr lang="el-GR" dirty="0"/>
              <a:t>οικονομία και να βελτιώσει την ποιότητα ζωής των πολιτών. Στην Ελλάδα η </a:t>
            </a:r>
            <a:r>
              <a:rPr lang="el-GR" dirty="0" err="1"/>
              <a:t>βι</a:t>
            </a:r>
            <a:r>
              <a:rPr lang="el-GR" dirty="0"/>
              <a:t>-</a:t>
            </a:r>
          </a:p>
          <a:p>
            <a:r>
              <a:rPr lang="el-GR" dirty="0" err="1"/>
              <a:t>ομηχανία</a:t>
            </a:r>
            <a:r>
              <a:rPr lang="el-GR" dirty="0"/>
              <a:t> ήταν ο πρώτος κλάδος που κατανόησε την ανάγκη της πιστοποίησης.</a:t>
            </a:r>
          </a:p>
          <a:p>
            <a:r>
              <a:rPr lang="el-GR" dirty="0"/>
              <a:t>Στη συνέχεια, η πιστοποίηση εφαρμόστηκε και σε άλλους κλάδους, όπως στον</a:t>
            </a:r>
          </a:p>
          <a:p>
            <a:r>
              <a:rPr lang="el-GR" dirty="0"/>
              <a:t>τριτογενή τομέα των υπηρεσιών και αργότερα στον Δημόσιο τομέα</a:t>
            </a:r>
          </a:p>
        </p:txBody>
      </p:sp>
    </p:spTree>
    <p:extLst>
      <p:ext uri="{BB962C8B-B14F-4D97-AF65-F5344CB8AC3E}">
        <p14:creationId xmlns:p14="http://schemas.microsoft.com/office/powerpoint/2010/main" val="13276327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BA7F698-A1AE-45E9-B2F1-58F521B74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900946"/>
            <a:ext cx="8229600" cy="1066800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424456"/>
                </a:solidFill>
              </a:rPr>
              <a:t>Βιβλιογραφία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7A1C505-3FA0-400A-B8FC-F1A627E63E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736" y="2852936"/>
            <a:ext cx="8229600" cy="312379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l-GR" dirty="0"/>
              <a:t> </a:t>
            </a:r>
          </a:p>
          <a:p>
            <a:pPr algn="just" eaLnBrk="0" hangingPunct="0"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l-GR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7A14ABE2-DB4B-4A51-AE1F-BE5A8482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xmlns="" id="{14A1F44B-F1B7-4798-A2CA-DD6D8F362966}"/>
              </a:ext>
            </a:extLst>
          </p:cNvPr>
          <p:cNvSpPr/>
          <p:nvPr/>
        </p:nvSpPr>
        <p:spPr>
          <a:xfrm>
            <a:off x="611560" y="2262809"/>
            <a:ext cx="7776864" cy="242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l-GR" altLang="el-GR" dirty="0" err="1" smtClean="0">
                <a:solidFill>
                  <a:prstClr val="black"/>
                </a:solidFill>
              </a:rPr>
              <a:t>Δερβιτσιώτης</a:t>
            </a:r>
            <a:r>
              <a:rPr lang="el-GR" altLang="el-GR" dirty="0">
                <a:solidFill>
                  <a:prstClr val="black"/>
                </a:solidFill>
              </a:rPr>
              <a:t>, Κ.Ν. (2001). </a:t>
            </a:r>
            <a:r>
              <a:rPr lang="el-GR" altLang="el-GR" i="1" dirty="0">
                <a:solidFill>
                  <a:prstClr val="black"/>
                </a:solidFill>
              </a:rPr>
              <a:t>Ανταγωνιστικότητα με διοίκηση ολικής ποιότητας</a:t>
            </a:r>
            <a:r>
              <a:rPr lang="el-GR" altLang="el-GR" dirty="0">
                <a:solidFill>
                  <a:prstClr val="black"/>
                </a:solidFill>
              </a:rPr>
              <a:t>. Αθήνα: </a:t>
            </a:r>
            <a:r>
              <a:rPr lang="el-GR" altLang="el-GR" dirty="0" err="1">
                <a:solidFill>
                  <a:prstClr val="black"/>
                </a:solidFill>
              </a:rPr>
              <a:t>Interbooks</a:t>
            </a:r>
            <a:r>
              <a:rPr lang="el-GR" altLang="el-GR" dirty="0">
                <a:solidFill>
                  <a:prstClr val="black"/>
                </a:solidFill>
              </a:rPr>
              <a:t>. </a:t>
            </a:r>
            <a:endParaRPr lang="en-US" altLang="el-GR" dirty="0" smtClean="0">
              <a:solidFill>
                <a:prstClr val="black"/>
              </a:solidFill>
            </a:endParaRPr>
          </a:p>
          <a:p>
            <a:pPr marL="365125" lvl="0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n-US" altLang="el-GR" dirty="0" err="1" smtClean="0">
                <a:solidFill>
                  <a:prstClr val="black"/>
                </a:solidFill>
              </a:rPr>
              <a:t>Goetsch</a:t>
            </a:r>
            <a:r>
              <a:rPr lang="en-US" altLang="el-GR" dirty="0">
                <a:solidFill>
                  <a:prstClr val="black"/>
                </a:solidFill>
              </a:rPr>
              <a:t>, D. &amp; Davis, S. (2018). </a:t>
            </a:r>
            <a:r>
              <a:rPr lang="el-GR" altLang="el-GR" dirty="0">
                <a:solidFill>
                  <a:prstClr val="black"/>
                </a:solidFill>
              </a:rPr>
              <a:t>Διαχείριση ποιότητας και </a:t>
            </a:r>
            <a:r>
              <a:rPr lang="el-GR" altLang="el-GR" dirty="0" err="1">
                <a:solidFill>
                  <a:prstClr val="black"/>
                </a:solidFill>
              </a:rPr>
              <a:t>οργανωσιακή</a:t>
            </a:r>
            <a:r>
              <a:rPr lang="el-GR" altLang="el-GR" dirty="0">
                <a:solidFill>
                  <a:prstClr val="black"/>
                </a:solidFill>
              </a:rPr>
              <a:t> αριστεία. Εκδόσεις </a:t>
            </a:r>
            <a:r>
              <a:rPr lang="el-GR" altLang="el-GR" dirty="0" err="1" smtClean="0">
                <a:solidFill>
                  <a:prstClr val="black"/>
                </a:solidFill>
              </a:rPr>
              <a:t>Τζιόλα</a:t>
            </a:r>
            <a:endParaRPr lang="el-GR" altLang="el-GR" dirty="0" smtClean="0">
              <a:solidFill>
                <a:prstClr val="black"/>
              </a:solidFill>
            </a:endParaRPr>
          </a:p>
          <a:p>
            <a:pPr marL="365125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l-GR" dirty="0" smtClean="0"/>
              <a:t>Κέφης </a:t>
            </a:r>
            <a:r>
              <a:rPr lang="el-GR" dirty="0"/>
              <a:t>Ν.Β. (2005), </a:t>
            </a:r>
            <a:r>
              <a:rPr lang="el-GR" i="1" dirty="0"/>
              <a:t>Διοίκηση Ολικής Ποιότητας Θεωρία και Πρότυπα, </a:t>
            </a:r>
            <a:r>
              <a:rPr lang="el-GR" dirty="0" err="1"/>
              <a:t>εκδ</a:t>
            </a:r>
            <a:r>
              <a:rPr lang="el-GR" dirty="0"/>
              <a:t>. Κριτική, </a:t>
            </a:r>
            <a:r>
              <a:rPr lang="el-GR" dirty="0" err="1"/>
              <a:t>Αθηνα</a:t>
            </a:r>
            <a:r>
              <a:rPr lang="el-GR" dirty="0" smtClean="0"/>
              <a:t>.</a:t>
            </a:r>
          </a:p>
          <a:p>
            <a:pPr marL="365125" indent="-255588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•"/>
            </a:pPr>
            <a:r>
              <a:rPr lang="el-GR" altLang="el-GR" dirty="0" err="1">
                <a:solidFill>
                  <a:prstClr val="black"/>
                </a:solidFill>
              </a:rPr>
              <a:t>Λαλούμης</a:t>
            </a:r>
            <a:r>
              <a:rPr lang="el-GR" altLang="el-GR" dirty="0">
                <a:solidFill>
                  <a:prstClr val="black"/>
                </a:solidFill>
              </a:rPr>
              <a:t>, Δ. &amp; Κατσώνη, Β. (2010). Διοίκηση Ολικής Ποιότητας Εφαρμογή στον Τουρισμό. ΕΚΔΟΣΕΙΣ ΣΤΑΜΟΥΛΗ (κεφ. 3)</a:t>
            </a:r>
            <a:endParaRPr lang="el-GR" altLang="el-GR" dirty="0" smtClean="0">
              <a:solidFill>
                <a:prstClr val="black"/>
              </a:solidFill>
            </a:endParaRPr>
          </a:p>
        </p:txBody>
      </p:sp>
      <p:sp>
        <p:nvSpPr>
          <p:cNvPr id="8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 txBox="1">
            <a:spLocks/>
          </p:cNvSpPr>
          <p:nvPr/>
        </p:nvSpPr>
        <p:spPr>
          <a:xfrm>
            <a:off x="6073184" y="742425"/>
            <a:ext cx="2482552" cy="457200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marL="0" algn="r" rtl="0" latinLnBrk="0">
              <a:defRPr sz="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5189425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/>
          <a:lstStyle/>
          <a:p>
            <a:pPr algn="ctr"/>
            <a:r>
              <a:rPr lang="el-GR" dirty="0" smtClean="0"/>
              <a:t> </a:t>
            </a:r>
            <a:r>
              <a:rPr lang="el-GR" dirty="0"/>
              <a:t>Σύστημα διασφάλισης ποιότητας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6192" y="751578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11723" y="1818378"/>
            <a:ext cx="776301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Είναι </a:t>
            </a:r>
            <a:r>
              <a:rPr lang="el-GR" dirty="0"/>
              <a:t>η οργανωτική δομή, η ευθύνη, οι </a:t>
            </a:r>
            <a:r>
              <a:rPr lang="el-GR" dirty="0" smtClean="0"/>
              <a:t>διαδικασίες</a:t>
            </a:r>
            <a:r>
              <a:rPr lang="el-GR" dirty="0"/>
              <a:t>, οι μέθοδοι και οι πόροι που απαιτούνται για τη διασφάλιση της </a:t>
            </a:r>
            <a:r>
              <a:rPr lang="el-GR" dirty="0" smtClean="0"/>
              <a:t>ποιότητας, ώστε </a:t>
            </a:r>
            <a:r>
              <a:rPr lang="el-GR" dirty="0"/>
              <a:t>να παρέχεται η διαβεβαίωση πως τα προϊόντα/υπηρεσίες ικανοποιούν </a:t>
            </a:r>
            <a:r>
              <a:rPr lang="el-GR" dirty="0" smtClean="0"/>
              <a:t>τις προδιαγραφές</a:t>
            </a:r>
            <a:r>
              <a:rPr lang="el-GR" dirty="0"/>
              <a:t>. </a:t>
            </a: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Ένα </a:t>
            </a:r>
            <a:r>
              <a:rPr lang="el-GR" dirty="0"/>
              <a:t>σύστημα διασφάλισης της ποιότητας συμπεριλαμβάνει </a:t>
            </a:r>
            <a:r>
              <a:rPr lang="el-GR" dirty="0" smtClean="0"/>
              <a:t>όλες τις </a:t>
            </a:r>
            <a:r>
              <a:rPr lang="el-GR" dirty="0"/>
              <a:t>λειτουργίες σε όλα τα τμήματα της επιχείρησης, από τον σχεδιασμό, τις </a:t>
            </a:r>
            <a:r>
              <a:rPr lang="el-GR" dirty="0" smtClean="0"/>
              <a:t>προμήθειες</a:t>
            </a:r>
            <a:r>
              <a:rPr lang="el-GR" dirty="0"/>
              <a:t>, την παραγωγή, τη διάθεση, την πώληση, μέχρι την υποστήριξη μετά </a:t>
            </a:r>
            <a:r>
              <a:rPr lang="el-GR" dirty="0" smtClean="0"/>
              <a:t>την πώληση </a:t>
            </a:r>
            <a:r>
              <a:rPr lang="el-GR" dirty="0"/>
              <a:t>των προϊόντων ή των υπηρεσιών της επιχείρησης. </a:t>
            </a:r>
            <a:endParaRPr lang="el-GR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Απαιτεί </a:t>
            </a:r>
            <a:r>
              <a:rPr lang="el-GR" dirty="0"/>
              <a:t>την </a:t>
            </a:r>
            <a:r>
              <a:rPr lang="el-GR" dirty="0" smtClean="0"/>
              <a:t>ενοποίηση </a:t>
            </a:r>
            <a:r>
              <a:rPr lang="el-GR" dirty="0"/>
              <a:t>και ολική δραστηριότητα της επιχείρησης</a:t>
            </a:r>
            <a:r>
              <a:rPr lang="el-GR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l-GR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l-GR" dirty="0" smtClean="0"/>
              <a:t>Η υιοθέτηση </a:t>
            </a:r>
            <a:r>
              <a:rPr lang="el-GR" dirty="0"/>
              <a:t>ενός συστήματος ποιότητας έχει καταστεί τα τελευταία </a:t>
            </a:r>
            <a:r>
              <a:rPr lang="el-GR" dirty="0" smtClean="0"/>
              <a:t>χρόνια αναγκαία </a:t>
            </a:r>
            <a:r>
              <a:rPr lang="el-GR" dirty="0"/>
              <a:t>για όλες τις επιχειρήσεις, </a:t>
            </a:r>
            <a:r>
              <a:rPr lang="el-GR" u="sng" dirty="0"/>
              <a:t>ανεξαρτήτως μεγέθους</a:t>
            </a:r>
            <a:r>
              <a:rPr lang="el-GR" dirty="0"/>
              <a:t>, διότι οδηγεί στη </a:t>
            </a:r>
            <a:r>
              <a:rPr lang="el-GR" b="1" dirty="0" smtClean="0"/>
              <a:t>βελτίωση </a:t>
            </a:r>
            <a:r>
              <a:rPr lang="el-GR" b="1" dirty="0"/>
              <a:t>της ποιότητας, στην έγκαιρη διάγνωση των λαθών, στη μείωση του </a:t>
            </a:r>
            <a:r>
              <a:rPr lang="el-GR" b="1" dirty="0" smtClean="0"/>
              <a:t>κόστους </a:t>
            </a:r>
            <a:r>
              <a:rPr lang="el-GR" b="1" dirty="0"/>
              <a:t>και την αύξηση της παραγωγικότητας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1277927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 smtClean="0"/>
              <a:t> </a:t>
            </a:r>
            <a:r>
              <a:rPr lang="el-GR" dirty="0" smtClean="0"/>
              <a:t>Η </a:t>
            </a:r>
            <a:r>
              <a:rPr lang="el-GR" dirty="0" smtClean="0"/>
              <a:t>Πιστοποίηση </a:t>
            </a:r>
            <a:r>
              <a:rPr lang="el-GR" dirty="0"/>
              <a:t>Διασφάλισης </a:t>
            </a:r>
            <a:r>
              <a:rPr lang="el-GR" dirty="0" smtClean="0"/>
              <a:t>Ποιότητας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6192" y="751578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11723" y="1700808"/>
            <a:ext cx="853223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Με τη Διαδικασία Πιστοποίησης επιβεβαιώνεται ότι ένα προϊόν ή μια </a:t>
            </a:r>
            <a:r>
              <a:rPr lang="el-GR" sz="2000" dirty="0" smtClean="0"/>
              <a:t>υπηρεσία έχει </a:t>
            </a:r>
            <a:r>
              <a:rPr lang="el-GR" sz="2000" dirty="0"/>
              <a:t>παραχθεί σύμφωνα με τις απαιτήσεις ενός προτύπου και πληροί τις </a:t>
            </a:r>
            <a:r>
              <a:rPr lang="el-GR" sz="2000" dirty="0" smtClean="0"/>
              <a:t>σχεδιασμένες </a:t>
            </a:r>
            <a:r>
              <a:rPr lang="el-GR" sz="2000" dirty="0"/>
              <a:t>προδιαγραφές. </a:t>
            </a:r>
            <a:endParaRPr lang="el-GR" sz="2000" dirty="0" smtClean="0"/>
          </a:p>
          <a:p>
            <a:endParaRPr lang="el-GR" sz="2000" dirty="0" smtClean="0"/>
          </a:p>
          <a:p>
            <a:r>
              <a:rPr lang="el-GR" sz="2000" dirty="0" smtClean="0"/>
              <a:t>Η </a:t>
            </a:r>
            <a:r>
              <a:rPr lang="el-GR" sz="2000" dirty="0"/>
              <a:t>επιβεβαίωση διενεργείται με επιθεωρήσεις από </a:t>
            </a:r>
            <a:r>
              <a:rPr lang="el-GR" sz="2000" dirty="0" smtClean="0"/>
              <a:t>ανεξάρτητους </a:t>
            </a:r>
            <a:r>
              <a:rPr lang="el-GR" sz="2000" dirty="0"/>
              <a:t>οργανισμούς πιστοποίησης της ποιότητας, που ονομάζονται Φορείς </a:t>
            </a:r>
            <a:r>
              <a:rPr lang="el-GR" sz="2000" dirty="0" smtClean="0"/>
              <a:t>πιστοποίησης</a:t>
            </a:r>
            <a:r>
              <a:rPr lang="el-GR" sz="2000" dirty="0"/>
              <a:t>. </a:t>
            </a:r>
            <a:endParaRPr lang="el-GR" sz="2000" dirty="0" smtClean="0"/>
          </a:p>
          <a:p>
            <a:endParaRPr lang="el-GR" sz="2000" dirty="0"/>
          </a:p>
          <a:p>
            <a:r>
              <a:rPr lang="el-GR" sz="2000" dirty="0" smtClean="0"/>
              <a:t>Οι </a:t>
            </a:r>
            <a:r>
              <a:rPr lang="el-GR" sz="2000" dirty="0"/>
              <a:t>οργανισμοί αυτοί, μέσω της διαδικασίας της διαπίστευσης, έχουν</a:t>
            </a:r>
          </a:p>
          <a:p>
            <a:r>
              <a:rPr lang="el-GR" sz="2000" dirty="0"/>
              <a:t>αναγνωριστεί επίσημα ότι έχουν την ικανότητα να πραγματοποιούν τη </a:t>
            </a:r>
            <a:r>
              <a:rPr lang="el-GR" sz="2000" dirty="0" smtClean="0"/>
              <a:t>διαδικασία της </a:t>
            </a:r>
            <a:r>
              <a:rPr lang="el-GR" sz="2000" dirty="0"/>
              <a:t>πιστοποίησης, σύμφωνα με τις προϋποθέσεις του κάθε προτύπου σε </a:t>
            </a:r>
            <a:r>
              <a:rPr lang="el-GR" sz="2000" dirty="0" smtClean="0"/>
              <a:t>επιχειρήσεις </a:t>
            </a:r>
            <a:r>
              <a:rPr lang="el-GR" sz="2000" dirty="0"/>
              <a:t>διαφόρων κλάδων με αντικειμενικότητα και επάρκεια γνώσεων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873364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 </a:t>
            </a:r>
            <a:r>
              <a:rPr lang="el-GR" dirty="0" smtClean="0"/>
              <a:t>Η </a:t>
            </a:r>
            <a:r>
              <a:rPr lang="el-GR" sz="3100" dirty="0" smtClean="0"/>
              <a:t>διαδικασία Πιστοποίησης- 10 βήματα</a:t>
            </a:r>
            <a:endParaRPr lang="el-GR" sz="31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7264" y="636652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412696" y="2276872"/>
            <a:ext cx="853223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1. Η απόφαση και η δέσμευση της διοίκησης για ολοκλήρωση του έργου.</a:t>
            </a:r>
          </a:p>
          <a:p>
            <a:r>
              <a:rPr lang="el-GR" dirty="0"/>
              <a:t>2. Δημιουργία επιτροπής του έργου.</a:t>
            </a:r>
          </a:p>
          <a:p>
            <a:r>
              <a:rPr lang="el-GR" dirty="0"/>
              <a:t>3. Έλεγχος της υπάρχουσας κατάστασης και σύγκριση με τις απαιτήσεις.</a:t>
            </a:r>
          </a:p>
          <a:p>
            <a:r>
              <a:rPr lang="el-GR" dirty="0"/>
              <a:t>4. Ο σχεδιασμός του συστήματος και τα επίπεδα τεκμηρίωσης. Το σύστημα </a:t>
            </a:r>
            <a:r>
              <a:rPr lang="el-GR" dirty="0" smtClean="0"/>
              <a:t>διασφάλισης </a:t>
            </a:r>
            <a:r>
              <a:rPr lang="el-GR" dirty="0"/>
              <a:t>της ποιότητας κατά το πρότυπο ISO 9000 τεκμηριώνεται με </a:t>
            </a:r>
            <a:r>
              <a:rPr lang="el-GR" dirty="0" smtClean="0"/>
              <a:t>το Εγχειρίδιο </a:t>
            </a:r>
            <a:r>
              <a:rPr lang="el-GR" dirty="0"/>
              <a:t>Διαδικασιών, το Εγχειρίδιο Διασφάλισης Ποιότητας, τις Οδηγίες </a:t>
            </a:r>
            <a:r>
              <a:rPr lang="el-GR" dirty="0" smtClean="0"/>
              <a:t>Εργασίας και </a:t>
            </a:r>
            <a:r>
              <a:rPr lang="el-GR" dirty="0"/>
              <a:t>τα Αρχεία Ποιότητας.</a:t>
            </a:r>
          </a:p>
          <a:p>
            <a:r>
              <a:rPr lang="el-GR" dirty="0"/>
              <a:t>5. Εφαρμογή των διαδικασιών και εσωτερικός έλεγχος.</a:t>
            </a:r>
          </a:p>
          <a:p>
            <a:r>
              <a:rPr lang="el-GR" dirty="0"/>
              <a:t>6. Επιλογή του φορέα πιστοποίησης.</a:t>
            </a:r>
          </a:p>
          <a:p>
            <a:r>
              <a:rPr lang="el-GR" dirty="0"/>
              <a:t>7. Η </a:t>
            </a:r>
            <a:r>
              <a:rPr lang="el-GR" dirty="0" err="1"/>
              <a:t>ενδοεπιχειρησιακή</a:t>
            </a:r>
            <a:r>
              <a:rPr lang="el-GR" dirty="0"/>
              <a:t> εκπαίδευση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/>
              <a:t>8. Η εσωτερική επιθεώρηση.</a:t>
            </a:r>
          </a:p>
          <a:p>
            <a:r>
              <a:rPr lang="el-GR" dirty="0"/>
              <a:t>9. Οι διορθωτικές ενέργειες του συστήματος.</a:t>
            </a:r>
          </a:p>
          <a:p>
            <a:r>
              <a:rPr lang="el-GR" dirty="0"/>
              <a:t>10. Η επιθεώρηση από τον φορέα και η τελική πιστοποίηση</a:t>
            </a:r>
            <a:endParaRPr lang="el-GR" dirty="0"/>
          </a:p>
        </p:txBody>
      </p:sp>
      <p:sp>
        <p:nvSpPr>
          <p:cNvPr id="6" name="Ορθογώνιο 5"/>
          <p:cNvSpPr/>
          <p:nvPr/>
        </p:nvSpPr>
        <p:spPr>
          <a:xfrm>
            <a:off x="6660232" y="6165304"/>
            <a:ext cx="21241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dirty="0" smtClean="0"/>
              <a:t>Κέφης (2005)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6589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136" y="75157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 </a:t>
            </a:r>
            <a:r>
              <a:rPr lang="el-GR" sz="3100" dirty="0"/>
              <a:t>Πρότυπα Διασφάλισης Ποιότητας</a:t>
            </a:r>
            <a:endParaRPr lang="el-GR" sz="31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17264" y="636652"/>
            <a:ext cx="2410544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Ορθογώνιο 5"/>
          <p:cNvSpPr/>
          <p:nvPr/>
        </p:nvSpPr>
        <p:spPr>
          <a:xfrm>
            <a:off x="572741" y="1789828"/>
            <a:ext cx="80161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Τα πρότυπα της σειράς ΙSO 9000 αποτελούν μια οικογένεια προτύπων και </a:t>
            </a:r>
            <a:r>
              <a:rPr lang="el-GR" dirty="0" smtClean="0"/>
              <a:t>είναι γενικά </a:t>
            </a:r>
            <a:r>
              <a:rPr lang="el-GR" dirty="0"/>
              <a:t>πρότυπα διοίκησης συστημάτων τα οποία ταξινομούνται σε δύο </a:t>
            </a:r>
            <a:r>
              <a:rPr lang="el-GR" dirty="0" smtClean="0"/>
              <a:t>κατηγορίες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Στα </a:t>
            </a:r>
            <a:r>
              <a:rPr lang="el-GR" b="1" dirty="0"/>
              <a:t>πρότυπα απαιτήσεων για πιστοποίηση </a:t>
            </a:r>
            <a:r>
              <a:rPr lang="el-GR" dirty="0"/>
              <a:t>ανήκουν τα ISO 9000, ISO </a:t>
            </a:r>
            <a:r>
              <a:rPr lang="el-GR" dirty="0" smtClean="0"/>
              <a:t>9001, ISO </a:t>
            </a:r>
            <a:r>
              <a:rPr lang="el-GR" dirty="0"/>
              <a:t>9002, ISO 9003 και ISO 10012. Η επιχείρηση είναι υποχρεωμένη να </a:t>
            </a:r>
            <a:r>
              <a:rPr lang="el-GR" dirty="0" smtClean="0"/>
              <a:t>επιλέξει </a:t>
            </a:r>
            <a:r>
              <a:rPr lang="el-GR" dirty="0"/>
              <a:t>ένα από αυτά για πιστοποιηθεί από κάποιον αρμόδιο φορέα.</a:t>
            </a:r>
          </a:p>
          <a:p>
            <a:endParaRPr lang="el-GR" dirty="0" smtClean="0"/>
          </a:p>
          <a:p>
            <a:r>
              <a:rPr lang="el-GR" dirty="0" smtClean="0"/>
              <a:t>Στη </a:t>
            </a:r>
            <a:r>
              <a:rPr lang="el-GR" dirty="0"/>
              <a:t>δεύτερη κατηγορία εντάσσονται μια σειρά προτύπων για τα οποία θα </a:t>
            </a:r>
            <a:r>
              <a:rPr lang="el-GR" dirty="0" smtClean="0"/>
              <a:t>μπορούσαμε </a:t>
            </a:r>
            <a:r>
              <a:rPr lang="el-GR" dirty="0"/>
              <a:t>να πούμε ότι λειτουργούν ως οδηγοί για τη χρήση των υποχρεωτικών.</a:t>
            </a:r>
          </a:p>
          <a:p>
            <a:r>
              <a:rPr lang="el-GR" dirty="0"/>
              <a:t>Στα </a:t>
            </a:r>
            <a:r>
              <a:rPr lang="el-GR" b="1" dirty="0"/>
              <a:t>καθοδηγητικά ή συμβουλευτικά αυτά πρότυπα </a:t>
            </a:r>
            <a:r>
              <a:rPr lang="el-GR" dirty="0"/>
              <a:t>ανήκουν τα ISO 8402, </a:t>
            </a:r>
            <a:r>
              <a:rPr lang="el-GR" dirty="0" smtClean="0"/>
              <a:t>ISO 9000</a:t>
            </a:r>
            <a:r>
              <a:rPr lang="el-GR" dirty="0"/>
              <a:t>, ISO 9004 και ISO 10011. </a:t>
            </a:r>
            <a:endParaRPr lang="el-GR" dirty="0" smtClean="0"/>
          </a:p>
          <a:p>
            <a:r>
              <a:rPr lang="el-GR" dirty="0" smtClean="0"/>
              <a:t>Αυτά </a:t>
            </a:r>
            <a:r>
              <a:rPr lang="el-GR" dirty="0"/>
              <a:t>θα πρέπει να συμβουλεύονται οι </a:t>
            </a:r>
            <a:r>
              <a:rPr lang="el-GR" dirty="0" smtClean="0"/>
              <a:t>επιχειρήσεις </a:t>
            </a:r>
            <a:r>
              <a:rPr lang="el-GR" dirty="0"/>
              <a:t>προκειμένου να κατανοήσουν τις απαιτήσεις του υποχρεωτικού </a:t>
            </a:r>
            <a:r>
              <a:rPr lang="el-GR" dirty="0" smtClean="0"/>
              <a:t>συστήματος </a:t>
            </a:r>
            <a:r>
              <a:rPr lang="el-GR" dirty="0"/>
              <a:t>που επέλεξαν να χρησιμοποιήσουν για την πιστοποίηση.</a:t>
            </a:r>
            <a:endParaRPr lang="el-GR" dirty="0"/>
          </a:p>
        </p:txBody>
      </p:sp>
      <p:sp>
        <p:nvSpPr>
          <p:cNvPr id="3" name="Ορθογώνιο 2"/>
          <p:cNvSpPr/>
          <p:nvPr/>
        </p:nvSpPr>
        <p:spPr>
          <a:xfrm>
            <a:off x="6002667" y="6312431"/>
            <a:ext cx="21720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dirty="0" err="1">
                <a:latin typeface="PFHighwayGothicLight-Italic"/>
              </a:rPr>
              <a:t>Δερβιτσιώτης</a:t>
            </a:r>
            <a:r>
              <a:rPr lang="el-GR" i="1" dirty="0">
                <a:latin typeface="PFHighwayGothicLight-Italic"/>
              </a:rPr>
              <a:t>, 2001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44575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2A892DB-A9C8-4807-BDAE-1DBEA0998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2343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Ι</a:t>
            </a:r>
            <a:r>
              <a:rPr lang="en-US" dirty="0"/>
              <a:t>SO 9001</a:t>
            </a:r>
            <a:endParaRPr lang="el-GR" sz="22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B239B40-9D48-4738-A25B-A22C55C32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325112"/>
          </a:xfrm>
        </p:spPr>
        <p:txBody>
          <a:bodyPr>
            <a:normAutofit/>
          </a:bodyPr>
          <a:lstStyle/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Συστήματα ποιότητας για τη διασφάλιση ποιότητας στον σχεδιασμό,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b="1" dirty="0"/>
              <a:t>την ανάπτυξη, την παραγωγή, τις εγκαταστάσεις και την υποστήριξη</a:t>
            </a:r>
            <a:r>
              <a:rPr lang="el-GR" sz="1800" dirty="0" smtClean="0"/>
              <a:t>.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Το εφαρμόζουν οι επιχειρήσεις που έχουν όλο το φάσμα λειτουργιών, από τον </a:t>
            </a:r>
            <a:r>
              <a:rPr lang="el-GR" sz="1800" dirty="0" smtClean="0"/>
              <a:t>σχεδιασμό </a:t>
            </a:r>
            <a:r>
              <a:rPr lang="el-GR" sz="1800" dirty="0"/>
              <a:t>μέχρι την πώληση και την υποστήριξη, και θέτει εξειδικευμένες </a:t>
            </a:r>
            <a:r>
              <a:rPr lang="el-GR" sz="1800" dirty="0" smtClean="0"/>
              <a:t>προδιαγραφές </a:t>
            </a:r>
            <a:r>
              <a:rPr lang="el-GR" sz="1800" dirty="0"/>
              <a:t>και απαιτήσεις για κάθε επιχείρηση, σύμφωνα με τις ανάγκες και </a:t>
            </a:r>
            <a:r>
              <a:rPr lang="el-GR" sz="1800" dirty="0" smtClean="0"/>
              <a:t>απαιτήσεις των </a:t>
            </a:r>
            <a:r>
              <a:rPr lang="el-GR" sz="1800" dirty="0"/>
              <a:t>πελατών. </a:t>
            </a:r>
            <a:endParaRPr lang="el-GR" sz="1800" dirty="0" smtClean="0"/>
          </a:p>
          <a:p>
            <a:pPr marL="109728" indent="0" algn="just" eaLnBrk="0" hangingPunct="0">
              <a:lnSpc>
                <a:spcPct val="120000"/>
              </a:lnSpc>
              <a:buNone/>
            </a:pPr>
            <a:endParaRPr lang="el-GR" sz="1800" dirty="0"/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συγκεκριμένο σύστημα είναι πολύ διαδεδομένο και ακολουθείται</a:t>
            </a:r>
          </a:p>
          <a:p>
            <a:pPr marL="109728" indent="0" algn="just" eaLnBrk="0" hangingPunct="0">
              <a:lnSpc>
                <a:spcPct val="120000"/>
              </a:lnSpc>
              <a:buNone/>
            </a:pPr>
            <a:r>
              <a:rPr lang="el-GR" sz="1800" dirty="0"/>
              <a:t>κυρίως από μικρές επιχειρήσεις σε πολλές χώρες</a:t>
            </a:r>
            <a:endParaRPr lang="el-GR" sz="1800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2723DDF6-E316-4EB3-87D2-F5F18A6CB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46127" y="633743"/>
            <a:ext cx="2482552" cy="457200"/>
          </a:xfrm>
        </p:spPr>
        <p:txBody>
          <a:bodyPr/>
          <a:lstStyle/>
          <a:p>
            <a:r>
              <a:rPr lang="el-GR" sz="1100" dirty="0"/>
              <a:t>7. .Σύστημα Διαχείρισης Ποιότητας </a:t>
            </a:r>
            <a:endParaRPr lang="en-US" sz="1100" dirty="0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EF209AF2-CF7B-443A-89A4-95E1FE4B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44E05-631C-4892-B577-17C57620ECE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7023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Hndbk_TP10167124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B547B8"/>
      </a:hlink>
      <a:folHlink>
        <a:srgbClr val="438255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100000" r="280000" b="28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r="280000" b="280000"/>
          </a:path>
        </a:gradFill>
      </a:fillStyleLst>
      <a:lnStyleLst>
        <a:ln w="4444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  <a:satMod val="200000"/>
              </a:schemeClr>
            </a:gs>
            <a:gs pos="80000">
              <a:schemeClr val="phClr">
                <a:shade val="55000"/>
                <a:satMod val="175000"/>
              </a:schemeClr>
            </a:gs>
            <a:gs pos="100000">
              <a:schemeClr val="phClr">
                <a:shade val="37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0000"/>
              </a:schemeClr>
              <a:schemeClr val="phClr">
                <a:tint val="80000"/>
                <a:satMod val="120000"/>
              </a:schemeClr>
            </a:duotone>
          </a:blip>
          <a:tile tx="0" ty="0" sx="85000" sy="85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931BAC94-8733-4005-8CEB-4092A7BA6C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Εταιρικό εγχειρίδιο</Template>
  <TotalTime>0</TotalTime>
  <Words>5411</Words>
  <Application>Microsoft Office PowerPoint</Application>
  <PresentationFormat>Προβολή στην οθόνη (4:3)</PresentationFormat>
  <Paragraphs>410</Paragraphs>
  <Slides>44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44</vt:i4>
      </vt:variant>
    </vt:vector>
  </HeadingPairs>
  <TitlesOfParts>
    <vt:vector size="55" baseType="lpstr">
      <vt:lpstr>맑은 고딕</vt:lpstr>
      <vt:lpstr>Arial</vt:lpstr>
      <vt:lpstr>Calibri</vt:lpstr>
      <vt:lpstr>Comic Sans MS</vt:lpstr>
      <vt:lpstr>Georgia</vt:lpstr>
      <vt:lpstr>PFHighwayGothicLight-Italic</vt:lpstr>
      <vt:lpstr>TimesNewRoman</vt:lpstr>
      <vt:lpstr>Trebuchet MS</vt:lpstr>
      <vt:lpstr>Wingdings</vt:lpstr>
      <vt:lpstr>Wingdings 2</vt:lpstr>
      <vt:lpstr>CompanyHndbk_TP10167124</vt:lpstr>
      <vt:lpstr>7.Σύστημα Διαχείρισης Ποιότητας (ISO 90012015) και Πιστοποίηση</vt:lpstr>
      <vt:lpstr>Περιεχόμενα </vt:lpstr>
      <vt:lpstr>Εισαγωγή</vt:lpstr>
      <vt:lpstr>Παρουσίαση του PowerPoint</vt:lpstr>
      <vt:lpstr> Σύστημα διασφάλισης ποιότητας</vt:lpstr>
      <vt:lpstr> Η Πιστοποίηση Διασφάλισης Ποιότητας</vt:lpstr>
      <vt:lpstr> Η διαδικασία Πιστοποίησης- 10 βήματα</vt:lpstr>
      <vt:lpstr> Πρότυπα Διασφάλισης Ποιότητας</vt:lpstr>
      <vt:lpstr>ΙSO 9001</vt:lpstr>
      <vt:lpstr>ΙSO 9002 &amp; 9003</vt:lpstr>
      <vt:lpstr>Πρότυπα με συμβουλευτικό χαρακτήρα</vt:lpstr>
      <vt:lpstr>Πρότυπα με συμβουλευτικό χαρακτήρα</vt:lpstr>
      <vt:lpstr>Πρότυπα με συμβουλευτικό χαρακτήρα</vt:lpstr>
      <vt:lpstr>Αναθεωρήσεις ISO 9000</vt:lpstr>
      <vt:lpstr>ΛΟΓΟΙ ΕΦΑΡΜΟΓΗΣ ΕΝΟΣ ΠΡΟΤΥΠΟΥ ΣΥΣΤΗΜΑΤΟΣ ΠΟΙΟΤΗΤΑΣ</vt:lpstr>
      <vt:lpstr>ΛΟΓΟΙ ΕΦΑΡΜΟΓΗΣ ΕΝΟΣ ΠΡΟΤΥΠΟΥ ΣΥΣΤΗΜΑΤΟΣ ΠΟΙΟΤΗΤΑΣ</vt:lpstr>
      <vt:lpstr>ΛΟΓΟΙ ΕΦΑΡΜΟΓΗΣ ΕΝΟΣ ΠΡΟΤΥΠΟΥ ΣΥΣΤΗΜΑΤΟΣ ΠΟΙΟΤΗΤΑΣ</vt:lpstr>
      <vt:lpstr>Για μια μικρομεσαία επιχείρηση τέτοιοι λόγοι θα μπορούσαν να είναι</vt:lpstr>
      <vt:lpstr> ΠΛΕΟΝΕΚΤΗΜΑΤΑ ΑΠΟ ΤΗΝ ΕΦΑΡΜΟΓΗ ΤΩΝ ΠΡΟΤΥΠΩΝ ISO 9000</vt:lpstr>
      <vt:lpstr> ΠΛΕΟΝΕΚΤΗΜΑΤΑ ΑΠΟ ΤΗΝ ΕΦΑΡΜΟΓΗ ΤΩΝ ΠΡΟΤΥΠΩΝ ISO 9000</vt:lpstr>
      <vt:lpstr>Εσωτερικά πλεονεκτήματα</vt:lpstr>
      <vt:lpstr>Εσωτερικά πλεονεκτήματα</vt:lpstr>
      <vt:lpstr>Εσωτερικά πλεονεκτήματα</vt:lpstr>
      <vt:lpstr>Εξωτερικά πλεονεκτήματα</vt:lpstr>
      <vt:lpstr>ΜΕΙΟΝΕΚΤΗΜΑΤΑ ΑΠΟ ΤΗΝ ΕΦΑΡΜΟΓΗ ΤΩΝ ΠΡΟΤΥΠΩΝ ISO 9000</vt:lpstr>
      <vt:lpstr>Ερμηνεία ΜΕΙΟΝΕΚΤΗΜΑΤΩΝ</vt:lpstr>
      <vt:lpstr>Ερμηνεία ΜΕΙΟΝΕΚΤΗΜΑΤΩΝ</vt:lpstr>
      <vt:lpstr>ΠΙΘΑΝΕΣ ΑΠΟΤΥΧΙΕΣ ΕΦΑΡΜΟΓΗΣ</vt:lpstr>
      <vt:lpstr>ΠΙΘΑΝΕΣ ΑΠΟΤΥΧΙΕΣ ΕΦΑΡΜΟΓΗΣ</vt:lpstr>
      <vt:lpstr>ΠΙΘΑΝΕΣ ΑΠΟΤΥΧΙΕΣ ΕΦΑΡΜΟΓΗΣ</vt:lpstr>
      <vt:lpstr>ΠΙΘΑΝΕΣ ΑΠΟΤΥΧΙΕΣ ΕΦΑΡΜΟΓΗΣ</vt:lpstr>
      <vt:lpstr>Πρότυπα της σειράς ISO 14000</vt:lpstr>
      <vt:lpstr>Πρότυπα της σειράς ISO 14000</vt:lpstr>
      <vt:lpstr>Πρότυπα της σειράς ISO 14000</vt:lpstr>
      <vt:lpstr>Πρότυπα της σειράς ISO 14000</vt:lpstr>
      <vt:lpstr>Πλεονεκτήματα από την  καθιέρωση των ISO 14000</vt:lpstr>
      <vt:lpstr>HACCP (Hazard Analysis of Critical Control Points) Σύστημα Ανάλυσης Επικινδυνότητας – Κρίσιμα σημεία ελέγχου</vt:lpstr>
      <vt:lpstr>HACCP Οι επτά (7) αρχές για την ανάπτυξη και την εφαρμογή του</vt:lpstr>
      <vt:lpstr>HACCP Οι επτά (7) αρχές για την ανάπτυξη και την εφαρμογή του</vt:lpstr>
      <vt:lpstr>Η υποχρέωση εφαρμογής του HACCP</vt:lpstr>
      <vt:lpstr>Υγεία και Ασφάλεια στην Εργασία: OHSAS 18001:2007 - EΛΟΤ 1801:2008</vt:lpstr>
      <vt:lpstr>Ελληνικός Οργανισμός Τυποποίησης (ΕΛΟΤ)</vt:lpstr>
      <vt:lpstr>Ελληνικός Οργανισμός Τυποποίησης (ΕΛΟΤ)</vt:lpstr>
      <vt:lpstr>Βιβλιογραφία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2017-10-28T11:38:29Z</dcterms:created>
  <dcterms:modified xsi:type="dcterms:W3CDTF">2021-01-18T23:01:07Z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TC101671249990</vt:lpwstr>
  </property>
</Properties>
</file>