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6" r:id="rId56"/>
    <p:sldId id="289" r:id="rId57"/>
    <p:sldId id="290" r:id="rId58"/>
    <p:sldId id="291" r:id="rId59"/>
    <p:sldId id="270" r:id="rId60"/>
    <p:sldId id="314" r:id="rId61"/>
    <p:sldId id="31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9D108-BF51-4AFB-971F-8512A89CC51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2495D61-4489-4D9D-8FA4-04542C0712B1}">
      <dgm:prSet/>
      <dgm:spPr/>
      <dgm:t>
        <a:bodyPr/>
        <a:lstStyle/>
        <a:p>
          <a:r>
            <a:rPr lang="el-GR"/>
            <a:t>Ίκτερος: Δεν εκδηλώνεται πάντοτε. Εμφανίζεται σε 50-80% των ενηλίκων με κίτρινη χροιά του δέρματος και των ματιών.</a:t>
          </a:r>
          <a:endParaRPr lang="en-US"/>
        </a:p>
      </dgm:t>
    </dgm:pt>
    <dgm:pt modelId="{1768DDE5-E0F1-4EC8-BCEB-30C314C28D9D}" type="parTrans" cxnId="{F5AD21CB-27D0-4E3A-A30D-1FF7D794A641}">
      <dgm:prSet/>
      <dgm:spPr/>
      <dgm:t>
        <a:bodyPr/>
        <a:lstStyle/>
        <a:p>
          <a:endParaRPr lang="en-US"/>
        </a:p>
      </dgm:t>
    </dgm:pt>
    <dgm:pt modelId="{0AC9D277-131D-46D1-BF6C-759D7FABAC9F}" type="sibTrans" cxnId="{F5AD21CB-27D0-4E3A-A30D-1FF7D794A641}">
      <dgm:prSet/>
      <dgm:spPr/>
      <dgm:t>
        <a:bodyPr/>
        <a:lstStyle/>
        <a:p>
          <a:endParaRPr lang="en-US"/>
        </a:p>
      </dgm:t>
    </dgm:pt>
    <dgm:pt modelId="{BDF6C802-D7E0-4407-9DA9-C4781A073542}">
      <dgm:prSet/>
      <dgm:spPr/>
      <dgm:t>
        <a:bodyPr/>
        <a:lstStyle/>
        <a:p>
          <a:r>
            <a:rPr lang="el-GR"/>
            <a:t>Κόπωση και μυαλγίες.</a:t>
          </a:r>
          <a:endParaRPr lang="en-US"/>
        </a:p>
      </dgm:t>
    </dgm:pt>
    <dgm:pt modelId="{BF70FCE3-B034-48E3-B108-CA13513A1035}" type="parTrans" cxnId="{DE233E97-125B-4B63-A35D-7E661D4EEA51}">
      <dgm:prSet/>
      <dgm:spPr/>
      <dgm:t>
        <a:bodyPr/>
        <a:lstStyle/>
        <a:p>
          <a:endParaRPr lang="en-US"/>
        </a:p>
      </dgm:t>
    </dgm:pt>
    <dgm:pt modelId="{51A25983-612C-46A2-8AFB-E0C8279E132D}" type="sibTrans" cxnId="{DE233E97-125B-4B63-A35D-7E661D4EEA51}">
      <dgm:prSet/>
      <dgm:spPr/>
      <dgm:t>
        <a:bodyPr/>
        <a:lstStyle/>
        <a:p>
          <a:endParaRPr lang="en-US"/>
        </a:p>
      </dgm:t>
    </dgm:pt>
    <dgm:pt modelId="{6CC54B14-CF59-4CD5-9F71-DA28B06B70AC}">
      <dgm:prSet/>
      <dgm:spPr/>
      <dgm:t>
        <a:bodyPr/>
        <a:lstStyle/>
        <a:p>
          <a:r>
            <a:rPr lang="el-GR"/>
            <a:t>Πόνο στην κοιλιά και ιδιαίτερα στην περιοχή του ήπατος.</a:t>
          </a:r>
          <a:endParaRPr lang="en-US"/>
        </a:p>
      </dgm:t>
    </dgm:pt>
    <dgm:pt modelId="{069BAAEB-3734-44DE-BF15-863CE043E1DD}" type="parTrans" cxnId="{E50F9231-6189-4E32-8EC9-4778818D6DB2}">
      <dgm:prSet/>
      <dgm:spPr/>
      <dgm:t>
        <a:bodyPr/>
        <a:lstStyle/>
        <a:p>
          <a:endParaRPr lang="en-US"/>
        </a:p>
      </dgm:t>
    </dgm:pt>
    <dgm:pt modelId="{C9EAFC96-1571-49A8-A079-F64A6222903A}" type="sibTrans" cxnId="{E50F9231-6189-4E32-8EC9-4778818D6DB2}">
      <dgm:prSet/>
      <dgm:spPr/>
      <dgm:t>
        <a:bodyPr/>
        <a:lstStyle/>
        <a:p>
          <a:endParaRPr lang="en-US"/>
        </a:p>
      </dgm:t>
    </dgm:pt>
    <dgm:pt modelId="{5A027225-5BF9-44D8-B986-626EFC232F0C}">
      <dgm:prSet/>
      <dgm:spPr/>
      <dgm:t>
        <a:bodyPr/>
        <a:lstStyle/>
        <a:p>
          <a:r>
            <a:rPr lang="el-GR"/>
            <a:t>Ανορεξία.</a:t>
          </a:r>
          <a:endParaRPr lang="en-US"/>
        </a:p>
      </dgm:t>
    </dgm:pt>
    <dgm:pt modelId="{6A4F56D6-0C13-4A66-ADB2-C72457173B24}" type="parTrans" cxnId="{ABD912AB-CEE0-467A-84FE-8EFC4ED53EEC}">
      <dgm:prSet/>
      <dgm:spPr/>
      <dgm:t>
        <a:bodyPr/>
        <a:lstStyle/>
        <a:p>
          <a:endParaRPr lang="en-US"/>
        </a:p>
      </dgm:t>
    </dgm:pt>
    <dgm:pt modelId="{1EACBB59-A5B9-4663-9889-A997C2C56A2F}" type="sibTrans" cxnId="{ABD912AB-CEE0-467A-84FE-8EFC4ED53EEC}">
      <dgm:prSet/>
      <dgm:spPr/>
      <dgm:t>
        <a:bodyPr/>
        <a:lstStyle/>
        <a:p>
          <a:endParaRPr lang="en-US"/>
        </a:p>
      </dgm:t>
    </dgm:pt>
    <dgm:pt modelId="{14416416-DFCE-4F2A-B5FF-3FE5999441B5}">
      <dgm:prSet/>
      <dgm:spPr/>
      <dgm:t>
        <a:bodyPr/>
        <a:lstStyle/>
        <a:p>
          <a:r>
            <a:rPr lang="el-GR"/>
            <a:t>Πυρετός.</a:t>
          </a:r>
          <a:endParaRPr lang="en-US"/>
        </a:p>
      </dgm:t>
    </dgm:pt>
    <dgm:pt modelId="{947289D6-771E-4DC7-8167-F5F1FF5BD0F6}" type="parTrans" cxnId="{53633439-FEE7-4271-A473-678EFF92373A}">
      <dgm:prSet/>
      <dgm:spPr/>
      <dgm:t>
        <a:bodyPr/>
        <a:lstStyle/>
        <a:p>
          <a:endParaRPr lang="en-US"/>
        </a:p>
      </dgm:t>
    </dgm:pt>
    <dgm:pt modelId="{DAF6947A-31EE-44AE-97DA-629C606A081A}" type="sibTrans" cxnId="{53633439-FEE7-4271-A473-678EFF92373A}">
      <dgm:prSet/>
      <dgm:spPr/>
      <dgm:t>
        <a:bodyPr/>
        <a:lstStyle/>
        <a:p>
          <a:endParaRPr lang="en-US"/>
        </a:p>
      </dgm:t>
    </dgm:pt>
    <dgm:pt modelId="{87BDF920-6467-4F85-9333-3142BE79CEEC}">
      <dgm:prSet/>
      <dgm:spPr/>
      <dgm:t>
        <a:bodyPr/>
        <a:lstStyle/>
        <a:p>
          <a:r>
            <a:rPr lang="el-GR"/>
            <a:t>Διάρροια.</a:t>
          </a:r>
          <a:endParaRPr lang="en-US"/>
        </a:p>
      </dgm:t>
    </dgm:pt>
    <dgm:pt modelId="{C1076015-B3DA-476B-AAB5-AA95045D6FB9}" type="parTrans" cxnId="{97E35DCE-2200-4405-A6EF-CA60DFB289DE}">
      <dgm:prSet/>
      <dgm:spPr/>
      <dgm:t>
        <a:bodyPr/>
        <a:lstStyle/>
        <a:p>
          <a:endParaRPr lang="en-US"/>
        </a:p>
      </dgm:t>
    </dgm:pt>
    <dgm:pt modelId="{C7E323AA-C0A0-4C6B-B710-ED0D33646C21}" type="sibTrans" cxnId="{97E35DCE-2200-4405-A6EF-CA60DFB289DE}">
      <dgm:prSet/>
      <dgm:spPr/>
      <dgm:t>
        <a:bodyPr/>
        <a:lstStyle/>
        <a:p>
          <a:endParaRPr lang="en-US"/>
        </a:p>
      </dgm:t>
    </dgm:pt>
    <dgm:pt modelId="{AEBCADD2-2655-42EF-8042-007A13D05FC0}">
      <dgm:prSet/>
      <dgm:spPr/>
      <dgm:t>
        <a:bodyPr/>
        <a:lstStyle/>
        <a:p>
          <a:r>
            <a:rPr lang="el-GR" dirty="0"/>
            <a:t>Ναυτία και έμετοι.</a:t>
          </a:r>
          <a:endParaRPr lang="en-US" dirty="0"/>
        </a:p>
      </dgm:t>
    </dgm:pt>
    <dgm:pt modelId="{4937EC28-4F19-48A5-B82F-AC6224F96823}" type="parTrans" cxnId="{868E0C69-6CA2-4048-8D60-ECF43FC35941}">
      <dgm:prSet/>
      <dgm:spPr/>
      <dgm:t>
        <a:bodyPr/>
        <a:lstStyle/>
        <a:p>
          <a:endParaRPr lang="en-US"/>
        </a:p>
      </dgm:t>
    </dgm:pt>
    <dgm:pt modelId="{45E43218-4185-4BB5-9E94-C57214CDA0EA}" type="sibTrans" cxnId="{868E0C69-6CA2-4048-8D60-ECF43FC35941}">
      <dgm:prSet/>
      <dgm:spPr/>
      <dgm:t>
        <a:bodyPr/>
        <a:lstStyle/>
        <a:p>
          <a:endParaRPr lang="en-US"/>
        </a:p>
      </dgm:t>
    </dgm:pt>
    <dgm:pt modelId="{129EDE7A-B2CE-4A47-962E-21E77BFCADDF}">
      <dgm:prSet/>
      <dgm:spPr/>
      <dgm:t>
        <a:bodyPr/>
        <a:lstStyle/>
        <a:p>
          <a:r>
            <a:rPr lang="el-GR" dirty="0"/>
            <a:t>Αδυναμία,  </a:t>
          </a:r>
        </a:p>
        <a:p>
          <a:endParaRPr lang="en-US" dirty="0"/>
        </a:p>
      </dgm:t>
    </dgm:pt>
    <dgm:pt modelId="{EBA9A7F2-063F-420E-B246-1C8A882028B1}" type="parTrans" cxnId="{E6960C63-BCA8-4022-9AFC-B756C8BECB98}">
      <dgm:prSet/>
      <dgm:spPr/>
      <dgm:t>
        <a:bodyPr/>
        <a:lstStyle/>
        <a:p>
          <a:endParaRPr lang="en-US"/>
        </a:p>
      </dgm:t>
    </dgm:pt>
    <dgm:pt modelId="{2035AA6D-A0B8-4905-8F27-D9D24E7119BE}" type="sibTrans" cxnId="{E6960C63-BCA8-4022-9AFC-B756C8BECB98}">
      <dgm:prSet/>
      <dgm:spPr/>
      <dgm:t>
        <a:bodyPr/>
        <a:lstStyle/>
        <a:p>
          <a:endParaRPr lang="en-US"/>
        </a:p>
      </dgm:t>
    </dgm:pt>
    <dgm:pt modelId="{2F2014EC-45A8-423B-972E-4719DEEB50AE}" type="pres">
      <dgm:prSet presAssocID="{D339D108-BF51-4AFB-971F-8512A89CC510}" presName="diagram" presStyleCnt="0">
        <dgm:presLayoutVars>
          <dgm:dir/>
          <dgm:resizeHandles val="exact"/>
        </dgm:presLayoutVars>
      </dgm:prSet>
      <dgm:spPr/>
    </dgm:pt>
    <dgm:pt modelId="{B0271D19-FB54-40C4-814C-10B29A08F2D9}" type="pres">
      <dgm:prSet presAssocID="{92495D61-4489-4D9D-8FA4-04542C0712B1}" presName="node" presStyleLbl="node1" presStyleIdx="0" presStyleCnt="8">
        <dgm:presLayoutVars>
          <dgm:bulletEnabled val="1"/>
        </dgm:presLayoutVars>
      </dgm:prSet>
      <dgm:spPr/>
    </dgm:pt>
    <dgm:pt modelId="{80493840-BB26-4E89-97F2-5DD3F3BF6EAD}" type="pres">
      <dgm:prSet presAssocID="{0AC9D277-131D-46D1-BF6C-759D7FABAC9F}" presName="sibTrans" presStyleCnt="0"/>
      <dgm:spPr/>
    </dgm:pt>
    <dgm:pt modelId="{A8110C7E-CCD1-4E2C-8496-691FC22C1740}" type="pres">
      <dgm:prSet presAssocID="{BDF6C802-D7E0-4407-9DA9-C4781A073542}" presName="node" presStyleLbl="node1" presStyleIdx="1" presStyleCnt="8">
        <dgm:presLayoutVars>
          <dgm:bulletEnabled val="1"/>
        </dgm:presLayoutVars>
      </dgm:prSet>
      <dgm:spPr/>
    </dgm:pt>
    <dgm:pt modelId="{51BA8249-2F96-4316-8E19-2F7A211DB398}" type="pres">
      <dgm:prSet presAssocID="{51A25983-612C-46A2-8AFB-E0C8279E132D}" presName="sibTrans" presStyleCnt="0"/>
      <dgm:spPr/>
    </dgm:pt>
    <dgm:pt modelId="{8E1F1992-8F56-481C-9FFA-314D6BBEDF1D}" type="pres">
      <dgm:prSet presAssocID="{6CC54B14-CF59-4CD5-9F71-DA28B06B70AC}" presName="node" presStyleLbl="node1" presStyleIdx="2" presStyleCnt="8">
        <dgm:presLayoutVars>
          <dgm:bulletEnabled val="1"/>
        </dgm:presLayoutVars>
      </dgm:prSet>
      <dgm:spPr/>
    </dgm:pt>
    <dgm:pt modelId="{4DC29680-29C6-4815-BC8A-381E75C8FB34}" type="pres">
      <dgm:prSet presAssocID="{C9EAFC96-1571-49A8-A079-F64A6222903A}" presName="sibTrans" presStyleCnt="0"/>
      <dgm:spPr/>
    </dgm:pt>
    <dgm:pt modelId="{D14E0330-7195-4CFE-8D58-8C40C0486257}" type="pres">
      <dgm:prSet presAssocID="{5A027225-5BF9-44D8-B986-626EFC232F0C}" presName="node" presStyleLbl="node1" presStyleIdx="3" presStyleCnt="8">
        <dgm:presLayoutVars>
          <dgm:bulletEnabled val="1"/>
        </dgm:presLayoutVars>
      </dgm:prSet>
      <dgm:spPr/>
    </dgm:pt>
    <dgm:pt modelId="{51B1D9E5-F7C9-4B4D-9769-B126DDC05AA9}" type="pres">
      <dgm:prSet presAssocID="{1EACBB59-A5B9-4663-9889-A997C2C56A2F}" presName="sibTrans" presStyleCnt="0"/>
      <dgm:spPr/>
    </dgm:pt>
    <dgm:pt modelId="{4AF7069D-2C25-4906-83F8-8484B9B86027}" type="pres">
      <dgm:prSet presAssocID="{14416416-DFCE-4F2A-B5FF-3FE5999441B5}" presName="node" presStyleLbl="node1" presStyleIdx="4" presStyleCnt="8">
        <dgm:presLayoutVars>
          <dgm:bulletEnabled val="1"/>
        </dgm:presLayoutVars>
      </dgm:prSet>
      <dgm:spPr/>
    </dgm:pt>
    <dgm:pt modelId="{4A3FAE52-EBF3-4FD1-93A4-4BD1A25A0893}" type="pres">
      <dgm:prSet presAssocID="{DAF6947A-31EE-44AE-97DA-629C606A081A}" presName="sibTrans" presStyleCnt="0"/>
      <dgm:spPr/>
    </dgm:pt>
    <dgm:pt modelId="{127D1083-2D21-4755-8088-6F38DC9FD5F3}" type="pres">
      <dgm:prSet presAssocID="{87BDF920-6467-4F85-9333-3142BE79CEEC}" presName="node" presStyleLbl="node1" presStyleIdx="5" presStyleCnt="8">
        <dgm:presLayoutVars>
          <dgm:bulletEnabled val="1"/>
        </dgm:presLayoutVars>
      </dgm:prSet>
      <dgm:spPr/>
    </dgm:pt>
    <dgm:pt modelId="{233E7FAF-319D-49D5-B44D-A5E1096DF925}" type="pres">
      <dgm:prSet presAssocID="{C7E323AA-C0A0-4C6B-B710-ED0D33646C21}" presName="sibTrans" presStyleCnt="0"/>
      <dgm:spPr/>
    </dgm:pt>
    <dgm:pt modelId="{D5547886-D931-4D4D-81A5-EFD852C12D4A}" type="pres">
      <dgm:prSet presAssocID="{AEBCADD2-2655-42EF-8042-007A13D05FC0}" presName="node" presStyleLbl="node1" presStyleIdx="6" presStyleCnt="8">
        <dgm:presLayoutVars>
          <dgm:bulletEnabled val="1"/>
        </dgm:presLayoutVars>
      </dgm:prSet>
      <dgm:spPr/>
    </dgm:pt>
    <dgm:pt modelId="{E6B01A1F-76CB-4544-9EAD-0723462F12F1}" type="pres">
      <dgm:prSet presAssocID="{45E43218-4185-4BB5-9E94-C57214CDA0EA}" presName="sibTrans" presStyleCnt="0"/>
      <dgm:spPr/>
    </dgm:pt>
    <dgm:pt modelId="{63A7B9AB-18C7-4CF7-BB8F-DF3DE886429B}" type="pres">
      <dgm:prSet presAssocID="{129EDE7A-B2CE-4A47-962E-21E77BFCADDF}" presName="node" presStyleLbl="node1" presStyleIdx="7" presStyleCnt="8" custLinFactNeighborX="126" custLinFactNeighborY="-3978">
        <dgm:presLayoutVars>
          <dgm:bulletEnabled val="1"/>
        </dgm:presLayoutVars>
      </dgm:prSet>
      <dgm:spPr/>
    </dgm:pt>
  </dgm:ptLst>
  <dgm:cxnLst>
    <dgm:cxn modelId="{C925C415-FA82-44FE-8B1F-696E7497B77C}" type="presOf" srcId="{BDF6C802-D7E0-4407-9DA9-C4781A073542}" destId="{A8110C7E-CCD1-4E2C-8496-691FC22C1740}" srcOrd="0" destOrd="0" presId="urn:microsoft.com/office/officeart/2005/8/layout/default"/>
    <dgm:cxn modelId="{1EEFAF1D-EDD4-4F9B-BD49-B856C1ED0C83}" type="presOf" srcId="{AEBCADD2-2655-42EF-8042-007A13D05FC0}" destId="{D5547886-D931-4D4D-81A5-EFD852C12D4A}" srcOrd="0" destOrd="0" presId="urn:microsoft.com/office/officeart/2005/8/layout/default"/>
    <dgm:cxn modelId="{62BA4127-EE06-4C80-B2EA-364BC71D3F60}" type="presOf" srcId="{87BDF920-6467-4F85-9333-3142BE79CEEC}" destId="{127D1083-2D21-4755-8088-6F38DC9FD5F3}" srcOrd="0" destOrd="0" presId="urn:microsoft.com/office/officeart/2005/8/layout/default"/>
    <dgm:cxn modelId="{E50F9231-6189-4E32-8EC9-4778818D6DB2}" srcId="{D339D108-BF51-4AFB-971F-8512A89CC510}" destId="{6CC54B14-CF59-4CD5-9F71-DA28B06B70AC}" srcOrd="2" destOrd="0" parTransId="{069BAAEB-3734-44DE-BF15-863CE043E1DD}" sibTransId="{C9EAFC96-1571-49A8-A079-F64A6222903A}"/>
    <dgm:cxn modelId="{53633439-FEE7-4271-A473-678EFF92373A}" srcId="{D339D108-BF51-4AFB-971F-8512A89CC510}" destId="{14416416-DFCE-4F2A-B5FF-3FE5999441B5}" srcOrd="4" destOrd="0" parTransId="{947289D6-771E-4DC7-8167-F5F1FF5BD0F6}" sibTransId="{DAF6947A-31EE-44AE-97DA-629C606A081A}"/>
    <dgm:cxn modelId="{71BAD841-CB20-4B29-8584-72896F8883B4}" type="presOf" srcId="{92495D61-4489-4D9D-8FA4-04542C0712B1}" destId="{B0271D19-FB54-40C4-814C-10B29A08F2D9}" srcOrd="0" destOrd="0" presId="urn:microsoft.com/office/officeart/2005/8/layout/default"/>
    <dgm:cxn modelId="{E6960C63-BCA8-4022-9AFC-B756C8BECB98}" srcId="{D339D108-BF51-4AFB-971F-8512A89CC510}" destId="{129EDE7A-B2CE-4A47-962E-21E77BFCADDF}" srcOrd="7" destOrd="0" parTransId="{EBA9A7F2-063F-420E-B246-1C8A882028B1}" sibTransId="{2035AA6D-A0B8-4905-8F27-D9D24E7119BE}"/>
    <dgm:cxn modelId="{EB0BD246-932B-4B53-AF11-D501D84B4392}" type="presOf" srcId="{D339D108-BF51-4AFB-971F-8512A89CC510}" destId="{2F2014EC-45A8-423B-972E-4719DEEB50AE}" srcOrd="0" destOrd="0" presId="urn:microsoft.com/office/officeart/2005/8/layout/default"/>
    <dgm:cxn modelId="{868E0C69-6CA2-4048-8D60-ECF43FC35941}" srcId="{D339D108-BF51-4AFB-971F-8512A89CC510}" destId="{AEBCADD2-2655-42EF-8042-007A13D05FC0}" srcOrd="6" destOrd="0" parTransId="{4937EC28-4F19-48A5-B82F-AC6224F96823}" sibTransId="{45E43218-4185-4BB5-9E94-C57214CDA0EA}"/>
    <dgm:cxn modelId="{5F34CA4A-790C-4BAE-888E-94D737D1C5D0}" type="presOf" srcId="{5A027225-5BF9-44D8-B986-626EFC232F0C}" destId="{D14E0330-7195-4CFE-8D58-8C40C0486257}" srcOrd="0" destOrd="0" presId="urn:microsoft.com/office/officeart/2005/8/layout/default"/>
    <dgm:cxn modelId="{6AD5F658-2058-48AB-8985-2DE12BB962F3}" type="presOf" srcId="{6CC54B14-CF59-4CD5-9F71-DA28B06B70AC}" destId="{8E1F1992-8F56-481C-9FFA-314D6BBEDF1D}" srcOrd="0" destOrd="0" presId="urn:microsoft.com/office/officeart/2005/8/layout/default"/>
    <dgm:cxn modelId="{91A2487D-56FB-4791-B4FE-60A38167279C}" type="presOf" srcId="{14416416-DFCE-4F2A-B5FF-3FE5999441B5}" destId="{4AF7069D-2C25-4906-83F8-8484B9B86027}" srcOrd="0" destOrd="0" presId="urn:microsoft.com/office/officeart/2005/8/layout/default"/>
    <dgm:cxn modelId="{DE233E97-125B-4B63-A35D-7E661D4EEA51}" srcId="{D339D108-BF51-4AFB-971F-8512A89CC510}" destId="{BDF6C802-D7E0-4407-9DA9-C4781A073542}" srcOrd="1" destOrd="0" parTransId="{BF70FCE3-B034-48E3-B108-CA13513A1035}" sibTransId="{51A25983-612C-46A2-8AFB-E0C8279E132D}"/>
    <dgm:cxn modelId="{ABD912AB-CEE0-467A-84FE-8EFC4ED53EEC}" srcId="{D339D108-BF51-4AFB-971F-8512A89CC510}" destId="{5A027225-5BF9-44D8-B986-626EFC232F0C}" srcOrd="3" destOrd="0" parTransId="{6A4F56D6-0C13-4A66-ADB2-C72457173B24}" sibTransId="{1EACBB59-A5B9-4663-9889-A997C2C56A2F}"/>
    <dgm:cxn modelId="{99C35EC4-D334-4604-9ADC-685074CE9081}" type="presOf" srcId="{129EDE7A-B2CE-4A47-962E-21E77BFCADDF}" destId="{63A7B9AB-18C7-4CF7-BB8F-DF3DE886429B}" srcOrd="0" destOrd="0" presId="urn:microsoft.com/office/officeart/2005/8/layout/default"/>
    <dgm:cxn modelId="{F5AD21CB-27D0-4E3A-A30D-1FF7D794A641}" srcId="{D339D108-BF51-4AFB-971F-8512A89CC510}" destId="{92495D61-4489-4D9D-8FA4-04542C0712B1}" srcOrd="0" destOrd="0" parTransId="{1768DDE5-E0F1-4EC8-BCEB-30C314C28D9D}" sibTransId="{0AC9D277-131D-46D1-BF6C-759D7FABAC9F}"/>
    <dgm:cxn modelId="{97E35DCE-2200-4405-A6EF-CA60DFB289DE}" srcId="{D339D108-BF51-4AFB-971F-8512A89CC510}" destId="{87BDF920-6467-4F85-9333-3142BE79CEEC}" srcOrd="5" destOrd="0" parTransId="{C1076015-B3DA-476B-AAB5-AA95045D6FB9}" sibTransId="{C7E323AA-C0A0-4C6B-B710-ED0D33646C21}"/>
    <dgm:cxn modelId="{77415BF1-E967-4AFB-825F-CFCD6EB49328}" type="presParOf" srcId="{2F2014EC-45A8-423B-972E-4719DEEB50AE}" destId="{B0271D19-FB54-40C4-814C-10B29A08F2D9}" srcOrd="0" destOrd="0" presId="urn:microsoft.com/office/officeart/2005/8/layout/default"/>
    <dgm:cxn modelId="{FCF184E0-D2BD-4503-A6D9-88BF6A8C9F63}" type="presParOf" srcId="{2F2014EC-45A8-423B-972E-4719DEEB50AE}" destId="{80493840-BB26-4E89-97F2-5DD3F3BF6EAD}" srcOrd="1" destOrd="0" presId="urn:microsoft.com/office/officeart/2005/8/layout/default"/>
    <dgm:cxn modelId="{AE9F6F08-5796-4ADF-97DD-CAC9E4401EB9}" type="presParOf" srcId="{2F2014EC-45A8-423B-972E-4719DEEB50AE}" destId="{A8110C7E-CCD1-4E2C-8496-691FC22C1740}" srcOrd="2" destOrd="0" presId="urn:microsoft.com/office/officeart/2005/8/layout/default"/>
    <dgm:cxn modelId="{FC043289-A2F4-45B2-A7BC-88BFD6A000EE}" type="presParOf" srcId="{2F2014EC-45A8-423B-972E-4719DEEB50AE}" destId="{51BA8249-2F96-4316-8E19-2F7A211DB398}" srcOrd="3" destOrd="0" presId="urn:microsoft.com/office/officeart/2005/8/layout/default"/>
    <dgm:cxn modelId="{799DCDF6-CCB6-49B3-8ACF-312A757C9272}" type="presParOf" srcId="{2F2014EC-45A8-423B-972E-4719DEEB50AE}" destId="{8E1F1992-8F56-481C-9FFA-314D6BBEDF1D}" srcOrd="4" destOrd="0" presId="urn:microsoft.com/office/officeart/2005/8/layout/default"/>
    <dgm:cxn modelId="{81170A2F-24E7-4361-A633-9D1B6DC78016}" type="presParOf" srcId="{2F2014EC-45A8-423B-972E-4719DEEB50AE}" destId="{4DC29680-29C6-4815-BC8A-381E75C8FB34}" srcOrd="5" destOrd="0" presId="urn:microsoft.com/office/officeart/2005/8/layout/default"/>
    <dgm:cxn modelId="{90A06B70-567A-428B-BE82-7CAE1C4CC898}" type="presParOf" srcId="{2F2014EC-45A8-423B-972E-4719DEEB50AE}" destId="{D14E0330-7195-4CFE-8D58-8C40C0486257}" srcOrd="6" destOrd="0" presId="urn:microsoft.com/office/officeart/2005/8/layout/default"/>
    <dgm:cxn modelId="{5A9C5A6B-4D3C-48A1-8407-0443FBE86F69}" type="presParOf" srcId="{2F2014EC-45A8-423B-972E-4719DEEB50AE}" destId="{51B1D9E5-F7C9-4B4D-9769-B126DDC05AA9}" srcOrd="7" destOrd="0" presId="urn:microsoft.com/office/officeart/2005/8/layout/default"/>
    <dgm:cxn modelId="{A4DD3A89-635F-4530-8825-49429B2802E8}" type="presParOf" srcId="{2F2014EC-45A8-423B-972E-4719DEEB50AE}" destId="{4AF7069D-2C25-4906-83F8-8484B9B86027}" srcOrd="8" destOrd="0" presId="urn:microsoft.com/office/officeart/2005/8/layout/default"/>
    <dgm:cxn modelId="{5BABF01E-508A-4CB1-B6ED-C9D5E02B24DE}" type="presParOf" srcId="{2F2014EC-45A8-423B-972E-4719DEEB50AE}" destId="{4A3FAE52-EBF3-4FD1-93A4-4BD1A25A0893}" srcOrd="9" destOrd="0" presId="urn:microsoft.com/office/officeart/2005/8/layout/default"/>
    <dgm:cxn modelId="{1F1503A9-F3DB-4819-ADDE-37EFC44C9C51}" type="presParOf" srcId="{2F2014EC-45A8-423B-972E-4719DEEB50AE}" destId="{127D1083-2D21-4755-8088-6F38DC9FD5F3}" srcOrd="10" destOrd="0" presId="urn:microsoft.com/office/officeart/2005/8/layout/default"/>
    <dgm:cxn modelId="{4CF5ADBC-E177-4DCB-9C4A-950DB1C8C858}" type="presParOf" srcId="{2F2014EC-45A8-423B-972E-4719DEEB50AE}" destId="{233E7FAF-319D-49D5-B44D-A5E1096DF925}" srcOrd="11" destOrd="0" presId="urn:microsoft.com/office/officeart/2005/8/layout/default"/>
    <dgm:cxn modelId="{647A1A08-DDF7-426B-B081-239BB42BC075}" type="presParOf" srcId="{2F2014EC-45A8-423B-972E-4719DEEB50AE}" destId="{D5547886-D931-4D4D-81A5-EFD852C12D4A}" srcOrd="12" destOrd="0" presId="urn:microsoft.com/office/officeart/2005/8/layout/default"/>
    <dgm:cxn modelId="{7BF69E93-D5B0-430D-8349-51F92628EEB9}" type="presParOf" srcId="{2F2014EC-45A8-423B-972E-4719DEEB50AE}" destId="{E6B01A1F-76CB-4544-9EAD-0723462F12F1}" srcOrd="13" destOrd="0" presId="urn:microsoft.com/office/officeart/2005/8/layout/default"/>
    <dgm:cxn modelId="{E1D2A6C3-4683-4BE6-ABAC-F26C766ED6EA}" type="presParOf" srcId="{2F2014EC-45A8-423B-972E-4719DEEB50AE}" destId="{63A7B9AB-18C7-4CF7-BB8F-DF3DE886429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D2271D-A6FF-46F0-9AF0-9A19F0B11B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2901A1-C178-4DC8-B7A9-D49EB63C9ADE}">
      <dgm:prSet/>
      <dgm:spPr/>
      <dgm:t>
        <a:bodyPr/>
        <a:lstStyle/>
        <a:p>
          <a:r>
            <a:rPr lang="el-GR" dirty="0"/>
            <a:t>Οι πιο συνηθισμένες είναι: </a:t>
          </a:r>
          <a:endParaRPr lang="en-US" dirty="0"/>
        </a:p>
      </dgm:t>
    </dgm:pt>
    <dgm:pt modelId="{E59F9E0F-64D7-4C74-8CDD-2D0F8E6EE109}" type="parTrans" cxnId="{A1ADC84C-5708-4021-8BDB-46A82B66B9E9}">
      <dgm:prSet/>
      <dgm:spPr/>
      <dgm:t>
        <a:bodyPr/>
        <a:lstStyle/>
        <a:p>
          <a:endParaRPr lang="en-US"/>
        </a:p>
      </dgm:t>
    </dgm:pt>
    <dgm:pt modelId="{A3CFC013-8738-4864-9AA9-9E8597D93B77}" type="sibTrans" cxnId="{A1ADC84C-5708-4021-8BDB-46A82B66B9E9}">
      <dgm:prSet/>
      <dgm:spPr/>
      <dgm:t>
        <a:bodyPr/>
        <a:lstStyle/>
        <a:p>
          <a:endParaRPr lang="en-US"/>
        </a:p>
      </dgm:t>
    </dgm:pt>
    <dgm:pt modelId="{AF85117A-DD9C-4866-97FB-59DA5B425992}">
      <dgm:prSet/>
      <dgm:spPr/>
      <dgm:t>
        <a:bodyPr/>
        <a:lstStyle/>
        <a:p>
          <a:r>
            <a:rPr lang="el-GR" b="1"/>
            <a:t>Ακτινική κεράτωση (</a:t>
          </a:r>
          <a:r>
            <a:rPr lang="el-GR"/>
            <a:t>Μικρά σημάδια στο δέρμα με φολίδες, τα οποία εμφανίζονται συνήθως μετά την υπερβολική έκθεση στον ήλιο)</a:t>
          </a:r>
          <a:endParaRPr lang="en-US"/>
        </a:p>
      </dgm:t>
    </dgm:pt>
    <dgm:pt modelId="{0ADFDEDF-F63C-46DD-9D80-B245257ECD36}" type="parTrans" cxnId="{EF2C909E-E2B4-45EA-BE5A-3EF5C817D08B}">
      <dgm:prSet/>
      <dgm:spPr/>
      <dgm:t>
        <a:bodyPr/>
        <a:lstStyle/>
        <a:p>
          <a:endParaRPr lang="en-US"/>
        </a:p>
      </dgm:t>
    </dgm:pt>
    <dgm:pt modelId="{999C4B54-B0D2-4F6F-B45D-499F4EAA646D}" type="sibTrans" cxnId="{EF2C909E-E2B4-45EA-BE5A-3EF5C817D08B}">
      <dgm:prSet/>
      <dgm:spPr/>
      <dgm:t>
        <a:bodyPr/>
        <a:lstStyle/>
        <a:p>
          <a:endParaRPr lang="en-US"/>
        </a:p>
      </dgm:t>
    </dgm:pt>
    <dgm:pt modelId="{1404E264-42DE-4F4E-A07B-9AB37B9C6E44}">
      <dgm:prSet/>
      <dgm:spPr/>
      <dgm:t>
        <a:bodyPr/>
        <a:lstStyle/>
        <a:p>
          <a:r>
            <a:rPr lang="el-GR" b="1"/>
            <a:t>Ακτινική χειλίτιδα (</a:t>
          </a:r>
          <a:r>
            <a:rPr lang="el-GR"/>
            <a:t>Πρόκειται για προκαρκινική κατάσταση που εμφανίζεται στο κάτω χείλος και χαρακτηρίζεται από φολιδωτά σημάδια και τραχιά επιφάνεια στην περιοχή)</a:t>
          </a:r>
          <a:endParaRPr lang="en-US"/>
        </a:p>
      </dgm:t>
    </dgm:pt>
    <dgm:pt modelId="{512EC186-0BC4-4FF0-9F6E-642A37185C75}" type="parTrans" cxnId="{64E9004B-795D-4331-BA8A-0CAAE35D33D0}">
      <dgm:prSet/>
      <dgm:spPr/>
      <dgm:t>
        <a:bodyPr/>
        <a:lstStyle/>
        <a:p>
          <a:endParaRPr lang="en-US"/>
        </a:p>
      </dgm:t>
    </dgm:pt>
    <dgm:pt modelId="{64B4B4DF-018B-459D-BB37-0D397C095DF7}" type="sibTrans" cxnId="{64E9004B-795D-4331-BA8A-0CAAE35D33D0}">
      <dgm:prSet/>
      <dgm:spPr/>
      <dgm:t>
        <a:bodyPr/>
        <a:lstStyle/>
        <a:p>
          <a:endParaRPr lang="en-US"/>
        </a:p>
      </dgm:t>
    </dgm:pt>
    <dgm:pt modelId="{F50A7A65-8314-49C3-A334-A377AC03AA60}">
      <dgm:prSet/>
      <dgm:spPr/>
      <dgm:t>
        <a:bodyPr/>
        <a:lstStyle/>
        <a:p>
          <a:r>
            <a:rPr lang="el-GR" b="1"/>
            <a:t>Δερματικό κέρας (</a:t>
          </a:r>
          <a:r>
            <a:rPr lang="el-GR"/>
            <a:t>Κάνει την εμφάνισή του σαν μικρό εξόγκωμα, το οποίο είναι κωνικό και αποτελείται από κερατίνη. Ποικίλλει σε μέγεθος και απόχρωση και στην βάση του μπορεί να αναπτυχθεί καρκίνος των πλακωδών κυττάρων. Το εμφανίζουν μεγάλοι σε ηλικία, με ιστορικό έκθεσης στην ηλιακή ακτινοβολία)</a:t>
          </a:r>
          <a:endParaRPr lang="en-US"/>
        </a:p>
      </dgm:t>
    </dgm:pt>
    <dgm:pt modelId="{3D60A84C-CD8E-46A0-9AAD-ACB3A7B28DA4}" type="parTrans" cxnId="{C6AE6020-76A9-4DD6-9319-27582C477186}">
      <dgm:prSet/>
      <dgm:spPr/>
      <dgm:t>
        <a:bodyPr/>
        <a:lstStyle/>
        <a:p>
          <a:endParaRPr lang="en-US"/>
        </a:p>
      </dgm:t>
    </dgm:pt>
    <dgm:pt modelId="{69FA8954-3884-4502-B294-A8559263C7E4}" type="sibTrans" cxnId="{C6AE6020-76A9-4DD6-9319-27582C477186}">
      <dgm:prSet/>
      <dgm:spPr/>
      <dgm:t>
        <a:bodyPr/>
        <a:lstStyle/>
        <a:p>
          <a:endParaRPr lang="en-US"/>
        </a:p>
      </dgm:t>
    </dgm:pt>
    <dgm:pt modelId="{314D005A-91F1-4D38-A71E-051F06EBD1B1}" type="pres">
      <dgm:prSet presAssocID="{45D2271D-A6FF-46F0-9AF0-9A19F0B11B38}" presName="linear" presStyleCnt="0">
        <dgm:presLayoutVars>
          <dgm:animLvl val="lvl"/>
          <dgm:resizeHandles val="exact"/>
        </dgm:presLayoutVars>
      </dgm:prSet>
      <dgm:spPr/>
    </dgm:pt>
    <dgm:pt modelId="{96B62926-E893-42AD-BCA4-8A5BE1F6FEEA}" type="pres">
      <dgm:prSet presAssocID="{B22901A1-C178-4DC8-B7A9-D49EB63C9ADE}" presName="parentText" presStyleLbl="node1" presStyleIdx="0" presStyleCnt="4" custScaleY="46057">
        <dgm:presLayoutVars>
          <dgm:chMax val="0"/>
          <dgm:bulletEnabled val="1"/>
        </dgm:presLayoutVars>
      </dgm:prSet>
      <dgm:spPr/>
    </dgm:pt>
    <dgm:pt modelId="{AF020427-FB97-4702-A0BB-DA82678EF5B9}" type="pres">
      <dgm:prSet presAssocID="{A3CFC013-8738-4864-9AA9-9E8597D93B77}" presName="spacer" presStyleCnt="0"/>
      <dgm:spPr/>
    </dgm:pt>
    <dgm:pt modelId="{1E7112E2-3DFF-4D08-8D3A-19DD7553AC4E}" type="pres">
      <dgm:prSet presAssocID="{AF85117A-DD9C-4866-97FB-59DA5B425992}" presName="parentText" presStyleLbl="node1" presStyleIdx="1" presStyleCnt="4">
        <dgm:presLayoutVars>
          <dgm:chMax val="0"/>
          <dgm:bulletEnabled val="1"/>
        </dgm:presLayoutVars>
      </dgm:prSet>
      <dgm:spPr/>
    </dgm:pt>
    <dgm:pt modelId="{5CE04C93-7C77-44CA-BF05-D5501CCD810C}" type="pres">
      <dgm:prSet presAssocID="{999C4B54-B0D2-4F6F-B45D-499F4EAA646D}" presName="spacer" presStyleCnt="0"/>
      <dgm:spPr/>
    </dgm:pt>
    <dgm:pt modelId="{6BEC1B6E-819C-4AE5-84C2-3636B182A7D3}" type="pres">
      <dgm:prSet presAssocID="{1404E264-42DE-4F4E-A07B-9AB37B9C6E44}" presName="parentText" presStyleLbl="node1" presStyleIdx="2" presStyleCnt="4">
        <dgm:presLayoutVars>
          <dgm:chMax val="0"/>
          <dgm:bulletEnabled val="1"/>
        </dgm:presLayoutVars>
      </dgm:prSet>
      <dgm:spPr/>
    </dgm:pt>
    <dgm:pt modelId="{400604DD-4ABE-4A84-A612-56D28CB9E86C}" type="pres">
      <dgm:prSet presAssocID="{64B4B4DF-018B-459D-BB37-0D397C095DF7}" presName="spacer" presStyleCnt="0"/>
      <dgm:spPr/>
    </dgm:pt>
    <dgm:pt modelId="{7FCC6DB2-3C70-4954-B8AE-E714A018CE0D}" type="pres">
      <dgm:prSet presAssocID="{F50A7A65-8314-49C3-A334-A377AC03AA60}" presName="parentText" presStyleLbl="node1" presStyleIdx="3" presStyleCnt="4">
        <dgm:presLayoutVars>
          <dgm:chMax val="0"/>
          <dgm:bulletEnabled val="1"/>
        </dgm:presLayoutVars>
      </dgm:prSet>
      <dgm:spPr/>
    </dgm:pt>
  </dgm:ptLst>
  <dgm:cxnLst>
    <dgm:cxn modelId="{909B4D1F-98FB-40B7-8FD0-68E28B978A18}" type="presOf" srcId="{1404E264-42DE-4F4E-A07B-9AB37B9C6E44}" destId="{6BEC1B6E-819C-4AE5-84C2-3636B182A7D3}" srcOrd="0" destOrd="0" presId="urn:microsoft.com/office/officeart/2005/8/layout/vList2"/>
    <dgm:cxn modelId="{C6AE6020-76A9-4DD6-9319-27582C477186}" srcId="{45D2271D-A6FF-46F0-9AF0-9A19F0B11B38}" destId="{F50A7A65-8314-49C3-A334-A377AC03AA60}" srcOrd="3" destOrd="0" parTransId="{3D60A84C-CD8E-46A0-9AAD-ACB3A7B28DA4}" sibTransId="{69FA8954-3884-4502-B294-A8559263C7E4}"/>
    <dgm:cxn modelId="{59DA2D32-10AB-4086-B882-EB5CAA9408D9}" type="presOf" srcId="{AF85117A-DD9C-4866-97FB-59DA5B425992}" destId="{1E7112E2-3DFF-4D08-8D3A-19DD7553AC4E}" srcOrd="0" destOrd="0" presId="urn:microsoft.com/office/officeart/2005/8/layout/vList2"/>
    <dgm:cxn modelId="{4C8F885F-0A9A-488B-9C1F-CCC1BD2E8451}" type="presOf" srcId="{45D2271D-A6FF-46F0-9AF0-9A19F0B11B38}" destId="{314D005A-91F1-4D38-A71E-051F06EBD1B1}" srcOrd="0" destOrd="0" presId="urn:microsoft.com/office/officeart/2005/8/layout/vList2"/>
    <dgm:cxn modelId="{64E9004B-795D-4331-BA8A-0CAAE35D33D0}" srcId="{45D2271D-A6FF-46F0-9AF0-9A19F0B11B38}" destId="{1404E264-42DE-4F4E-A07B-9AB37B9C6E44}" srcOrd="2" destOrd="0" parTransId="{512EC186-0BC4-4FF0-9F6E-642A37185C75}" sibTransId="{64B4B4DF-018B-459D-BB37-0D397C095DF7}"/>
    <dgm:cxn modelId="{A1ADC84C-5708-4021-8BDB-46A82B66B9E9}" srcId="{45D2271D-A6FF-46F0-9AF0-9A19F0B11B38}" destId="{B22901A1-C178-4DC8-B7A9-D49EB63C9ADE}" srcOrd="0" destOrd="0" parTransId="{E59F9E0F-64D7-4C74-8CDD-2D0F8E6EE109}" sibTransId="{A3CFC013-8738-4864-9AA9-9E8597D93B77}"/>
    <dgm:cxn modelId="{2E056A9D-E56E-42FD-B031-393B27A35589}" type="presOf" srcId="{F50A7A65-8314-49C3-A334-A377AC03AA60}" destId="{7FCC6DB2-3C70-4954-B8AE-E714A018CE0D}" srcOrd="0" destOrd="0" presId="urn:microsoft.com/office/officeart/2005/8/layout/vList2"/>
    <dgm:cxn modelId="{EF2C909E-E2B4-45EA-BE5A-3EF5C817D08B}" srcId="{45D2271D-A6FF-46F0-9AF0-9A19F0B11B38}" destId="{AF85117A-DD9C-4866-97FB-59DA5B425992}" srcOrd="1" destOrd="0" parTransId="{0ADFDEDF-F63C-46DD-9D80-B245257ECD36}" sibTransId="{999C4B54-B0D2-4F6F-B45D-499F4EAA646D}"/>
    <dgm:cxn modelId="{13AEDFDA-A9CE-4140-B489-999451F77D17}" type="presOf" srcId="{B22901A1-C178-4DC8-B7A9-D49EB63C9ADE}" destId="{96B62926-E893-42AD-BCA4-8A5BE1F6FEEA}" srcOrd="0" destOrd="0" presId="urn:microsoft.com/office/officeart/2005/8/layout/vList2"/>
    <dgm:cxn modelId="{EE3CA33C-A03A-45AD-9487-24808995AB7A}" type="presParOf" srcId="{314D005A-91F1-4D38-A71E-051F06EBD1B1}" destId="{96B62926-E893-42AD-BCA4-8A5BE1F6FEEA}" srcOrd="0" destOrd="0" presId="urn:microsoft.com/office/officeart/2005/8/layout/vList2"/>
    <dgm:cxn modelId="{62E295B6-FD8E-43BC-A3A8-BAB2BDAACAE7}" type="presParOf" srcId="{314D005A-91F1-4D38-A71E-051F06EBD1B1}" destId="{AF020427-FB97-4702-A0BB-DA82678EF5B9}" srcOrd="1" destOrd="0" presId="urn:microsoft.com/office/officeart/2005/8/layout/vList2"/>
    <dgm:cxn modelId="{1014B6EF-842A-4BFA-BE02-C4122735F77E}" type="presParOf" srcId="{314D005A-91F1-4D38-A71E-051F06EBD1B1}" destId="{1E7112E2-3DFF-4D08-8D3A-19DD7553AC4E}" srcOrd="2" destOrd="0" presId="urn:microsoft.com/office/officeart/2005/8/layout/vList2"/>
    <dgm:cxn modelId="{7E123581-A110-4A37-81D7-8041EA91E8DC}" type="presParOf" srcId="{314D005A-91F1-4D38-A71E-051F06EBD1B1}" destId="{5CE04C93-7C77-44CA-BF05-D5501CCD810C}" srcOrd="3" destOrd="0" presId="urn:microsoft.com/office/officeart/2005/8/layout/vList2"/>
    <dgm:cxn modelId="{18C434EB-8564-4478-A7E5-2CE7C7F52B15}" type="presParOf" srcId="{314D005A-91F1-4D38-A71E-051F06EBD1B1}" destId="{6BEC1B6E-819C-4AE5-84C2-3636B182A7D3}" srcOrd="4" destOrd="0" presId="urn:microsoft.com/office/officeart/2005/8/layout/vList2"/>
    <dgm:cxn modelId="{A5BAC3FC-9C10-4253-B608-634049CC606F}" type="presParOf" srcId="{314D005A-91F1-4D38-A71E-051F06EBD1B1}" destId="{400604DD-4ABE-4A84-A612-56D28CB9E86C}" srcOrd="5" destOrd="0" presId="urn:microsoft.com/office/officeart/2005/8/layout/vList2"/>
    <dgm:cxn modelId="{09A07334-E2B2-4D1E-8F63-BB0373CC4696}" type="presParOf" srcId="{314D005A-91F1-4D38-A71E-051F06EBD1B1}" destId="{7FCC6DB2-3C70-4954-B8AE-E714A018CE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69AF1-BDE9-41C5-9A3A-F8FF0F99D111}"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2DA53774-7CC4-4C65-A832-053724AD0781}">
      <dgm:prSet/>
      <dgm:spPr/>
      <dgm:t>
        <a:bodyPr/>
        <a:lstStyle/>
        <a:p>
          <a:r>
            <a:rPr lang="el-GR" baseline="0"/>
            <a:t>Ενώ τα συμπτώματα του ασθενούς μπορούν να βελτιωθούν σε κάποιο βαθμό με ξεκούραση και σωστή διατροφή, δεν υπάρχει ειδική θεραπεία για τον συγκεκριμένο ιό. </a:t>
          </a:r>
          <a:endParaRPr lang="en-US"/>
        </a:p>
      </dgm:t>
    </dgm:pt>
    <dgm:pt modelId="{BDA65C4B-059E-4C9D-BBC6-90C74F0CDC81}" type="parTrans" cxnId="{0463A72B-9CB8-4E47-840E-66CC09B8AC09}">
      <dgm:prSet/>
      <dgm:spPr/>
      <dgm:t>
        <a:bodyPr/>
        <a:lstStyle/>
        <a:p>
          <a:endParaRPr lang="en-US"/>
        </a:p>
      </dgm:t>
    </dgm:pt>
    <dgm:pt modelId="{1C39A8E8-09C1-49D7-BA4B-C9FFC046C664}" type="sibTrans" cxnId="{0463A72B-9CB8-4E47-840E-66CC09B8AC09}">
      <dgm:prSet/>
      <dgm:spPr/>
      <dgm:t>
        <a:bodyPr/>
        <a:lstStyle/>
        <a:p>
          <a:endParaRPr lang="en-US"/>
        </a:p>
      </dgm:t>
    </dgm:pt>
    <dgm:pt modelId="{620BB514-3DCF-4662-B300-A0ACE655A3D0}">
      <dgm:prSet/>
      <dgm:spPr/>
      <dgm:t>
        <a:bodyPr/>
        <a:lstStyle/>
        <a:p>
          <a:r>
            <a:rPr lang="el-GR" baseline="0"/>
            <a:t>Eισαγωγή στο νοσοκομείο απαιτείται μόνον εάν υπάρχουν σοβαρά συμπτώματα (επίμονοι έμετοι, επιπλοκές.</a:t>
          </a:r>
          <a:endParaRPr lang="en-US"/>
        </a:p>
      </dgm:t>
    </dgm:pt>
    <dgm:pt modelId="{0CD3582E-50BA-4A21-A586-BB062AB291F4}" type="parTrans" cxnId="{0CB3C2B3-E0CE-4507-B844-4F8AAE13079C}">
      <dgm:prSet/>
      <dgm:spPr/>
      <dgm:t>
        <a:bodyPr/>
        <a:lstStyle/>
        <a:p>
          <a:endParaRPr lang="en-US"/>
        </a:p>
      </dgm:t>
    </dgm:pt>
    <dgm:pt modelId="{222A9431-9A7A-47D3-B790-BAA87C4AF0BD}" type="sibTrans" cxnId="{0CB3C2B3-E0CE-4507-B844-4F8AAE13079C}">
      <dgm:prSet/>
      <dgm:spPr/>
      <dgm:t>
        <a:bodyPr/>
        <a:lstStyle/>
        <a:p>
          <a:endParaRPr lang="en-US"/>
        </a:p>
      </dgm:t>
    </dgm:pt>
    <dgm:pt modelId="{FE316A78-962A-4939-8E91-751E61BFB63B}" type="pres">
      <dgm:prSet presAssocID="{70C69AF1-BDE9-41C5-9A3A-F8FF0F99D111}" presName="hierChild1" presStyleCnt="0">
        <dgm:presLayoutVars>
          <dgm:chPref val="1"/>
          <dgm:dir/>
          <dgm:animOne val="branch"/>
          <dgm:animLvl val="lvl"/>
          <dgm:resizeHandles/>
        </dgm:presLayoutVars>
      </dgm:prSet>
      <dgm:spPr/>
    </dgm:pt>
    <dgm:pt modelId="{4AA48521-53B0-448A-AFB7-D8E2ABCB5ECD}" type="pres">
      <dgm:prSet presAssocID="{2DA53774-7CC4-4C65-A832-053724AD0781}" presName="hierRoot1" presStyleCnt="0"/>
      <dgm:spPr/>
    </dgm:pt>
    <dgm:pt modelId="{FE412D7F-D5C5-4E81-BEFE-A1CDABA567C6}" type="pres">
      <dgm:prSet presAssocID="{2DA53774-7CC4-4C65-A832-053724AD0781}" presName="composite" presStyleCnt="0"/>
      <dgm:spPr/>
    </dgm:pt>
    <dgm:pt modelId="{6EF95ED8-D4E1-4785-A36B-629E73931B96}" type="pres">
      <dgm:prSet presAssocID="{2DA53774-7CC4-4C65-A832-053724AD0781}" presName="background" presStyleLbl="node0" presStyleIdx="0" presStyleCnt="2"/>
      <dgm:spPr/>
    </dgm:pt>
    <dgm:pt modelId="{E51F760F-189A-4A8C-A8D3-E2714E0F8738}" type="pres">
      <dgm:prSet presAssocID="{2DA53774-7CC4-4C65-A832-053724AD0781}" presName="text" presStyleLbl="fgAcc0" presStyleIdx="0" presStyleCnt="2">
        <dgm:presLayoutVars>
          <dgm:chPref val="3"/>
        </dgm:presLayoutVars>
      </dgm:prSet>
      <dgm:spPr/>
    </dgm:pt>
    <dgm:pt modelId="{33DDEA8A-F3E1-49EB-A567-3DC689767400}" type="pres">
      <dgm:prSet presAssocID="{2DA53774-7CC4-4C65-A832-053724AD0781}" presName="hierChild2" presStyleCnt="0"/>
      <dgm:spPr/>
    </dgm:pt>
    <dgm:pt modelId="{0931E19E-C2A6-49E4-8659-52662974653E}" type="pres">
      <dgm:prSet presAssocID="{620BB514-3DCF-4662-B300-A0ACE655A3D0}" presName="hierRoot1" presStyleCnt="0"/>
      <dgm:spPr/>
    </dgm:pt>
    <dgm:pt modelId="{CC8B6D47-9B59-4094-863F-5E3DA91DF80B}" type="pres">
      <dgm:prSet presAssocID="{620BB514-3DCF-4662-B300-A0ACE655A3D0}" presName="composite" presStyleCnt="0"/>
      <dgm:spPr/>
    </dgm:pt>
    <dgm:pt modelId="{EABADA6C-FFE4-4047-9F9D-263A992F9DDC}" type="pres">
      <dgm:prSet presAssocID="{620BB514-3DCF-4662-B300-A0ACE655A3D0}" presName="background" presStyleLbl="node0" presStyleIdx="1" presStyleCnt="2"/>
      <dgm:spPr/>
    </dgm:pt>
    <dgm:pt modelId="{BE87DDB7-5470-4D76-B6EF-116FC7E9A3E7}" type="pres">
      <dgm:prSet presAssocID="{620BB514-3DCF-4662-B300-A0ACE655A3D0}" presName="text" presStyleLbl="fgAcc0" presStyleIdx="1" presStyleCnt="2">
        <dgm:presLayoutVars>
          <dgm:chPref val="3"/>
        </dgm:presLayoutVars>
      </dgm:prSet>
      <dgm:spPr/>
    </dgm:pt>
    <dgm:pt modelId="{21B66060-B351-464D-817E-F7519F2CB303}" type="pres">
      <dgm:prSet presAssocID="{620BB514-3DCF-4662-B300-A0ACE655A3D0}" presName="hierChild2" presStyleCnt="0"/>
      <dgm:spPr/>
    </dgm:pt>
  </dgm:ptLst>
  <dgm:cxnLst>
    <dgm:cxn modelId="{151A3913-A3EF-44CC-BC21-D7267BA54775}" type="presOf" srcId="{70C69AF1-BDE9-41C5-9A3A-F8FF0F99D111}" destId="{FE316A78-962A-4939-8E91-751E61BFB63B}" srcOrd="0" destOrd="0" presId="urn:microsoft.com/office/officeart/2005/8/layout/hierarchy1"/>
    <dgm:cxn modelId="{0463A72B-9CB8-4E47-840E-66CC09B8AC09}" srcId="{70C69AF1-BDE9-41C5-9A3A-F8FF0F99D111}" destId="{2DA53774-7CC4-4C65-A832-053724AD0781}" srcOrd="0" destOrd="0" parTransId="{BDA65C4B-059E-4C9D-BBC6-90C74F0CDC81}" sibTransId="{1C39A8E8-09C1-49D7-BA4B-C9FFC046C664}"/>
    <dgm:cxn modelId="{DD62D8A3-1A48-4FC3-A278-3293F7C9802B}" type="presOf" srcId="{2DA53774-7CC4-4C65-A832-053724AD0781}" destId="{E51F760F-189A-4A8C-A8D3-E2714E0F8738}" srcOrd="0" destOrd="0" presId="urn:microsoft.com/office/officeart/2005/8/layout/hierarchy1"/>
    <dgm:cxn modelId="{0CB3C2B3-E0CE-4507-B844-4F8AAE13079C}" srcId="{70C69AF1-BDE9-41C5-9A3A-F8FF0F99D111}" destId="{620BB514-3DCF-4662-B300-A0ACE655A3D0}" srcOrd="1" destOrd="0" parTransId="{0CD3582E-50BA-4A21-A586-BB062AB291F4}" sibTransId="{222A9431-9A7A-47D3-B790-BAA87C4AF0BD}"/>
    <dgm:cxn modelId="{F447ABC7-C411-46E8-8BFA-E887A2F9A3A8}" type="presOf" srcId="{620BB514-3DCF-4662-B300-A0ACE655A3D0}" destId="{BE87DDB7-5470-4D76-B6EF-116FC7E9A3E7}" srcOrd="0" destOrd="0" presId="urn:microsoft.com/office/officeart/2005/8/layout/hierarchy1"/>
    <dgm:cxn modelId="{F1907414-F055-42DD-91ED-827DED7237AA}" type="presParOf" srcId="{FE316A78-962A-4939-8E91-751E61BFB63B}" destId="{4AA48521-53B0-448A-AFB7-D8E2ABCB5ECD}" srcOrd="0" destOrd="0" presId="urn:microsoft.com/office/officeart/2005/8/layout/hierarchy1"/>
    <dgm:cxn modelId="{A6559632-15FD-466C-8F8E-37FCAA661198}" type="presParOf" srcId="{4AA48521-53B0-448A-AFB7-D8E2ABCB5ECD}" destId="{FE412D7F-D5C5-4E81-BEFE-A1CDABA567C6}" srcOrd="0" destOrd="0" presId="urn:microsoft.com/office/officeart/2005/8/layout/hierarchy1"/>
    <dgm:cxn modelId="{06982647-26A4-4698-8184-B87EC3C0BBE2}" type="presParOf" srcId="{FE412D7F-D5C5-4E81-BEFE-A1CDABA567C6}" destId="{6EF95ED8-D4E1-4785-A36B-629E73931B96}" srcOrd="0" destOrd="0" presId="urn:microsoft.com/office/officeart/2005/8/layout/hierarchy1"/>
    <dgm:cxn modelId="{B6B69F17-E355-4D3B-B8F7-64B79B1ADE7A}" type="presParOf" srcId="{FE412D7F-D5C5-4E81-BEFE-A1CDABA567C6}" destId="{E51F760F-189A-4A8C-A8D3-E2714E0F8738}" srcOrd="1" destOrd="0" presId="urn:microsoft.com/office/officeart/2005/8/layout/hierarchy1"/>
    <dgm:cxn modelId="{5F5CB920-45A8-48C7-9D02-DCB0BCB59B66}" type="presParOf" srcId="{4AA48521-53B0-448A-AFB7-D8E2ABCB5ECD}" destId="{33DDEA8A-F3E1-49EB-A567-3DC689767400}" srcOrd="1" destOrd="0" presId="urn:microsoft.com/office/officeart/2005/8/layout/hierarchy1"/>
    <dgm:cxn modelId="{F7458AA7-1028-4A26-9C4B-26E756571812}" type="presParOf" srcId="{FE316A78-962A-4939-8E91-751E61BFB63B}" destId="{0931E19E-C2A6-49E4-8659-52662974653E}" srcOrd="1" destOrd="0" presId="urn:microsoft.com/office/officeart/2005/8/layout/hierarchy1"/>
    <dgm:cxn modelId="{4CDD976B-542D-405C-9292-9AA2447742D5}" type="presParOf" srcId="{0931E19E-C2A6-49E4-8659-52662974653E}" destId="{CC8B6D47-9B59-4094-863F-5E3DA91DF80B}" srcOrd="0" destOrd="0" presId="urn:microsoft.com/office/officeart/2005/8/layout/hierarchy1"/>
    <dgm:cxn modelId="{574EB0FD-17BD-4516-9BFA-E5853D7E8297}" type="presParOf" srcId="{CC8B6D47-9B59-4094-863F-5E3DA91DF80B}" destId="{EABADA6C-FFE4-4047-9F9D-263A992F9DDC}" srcOrd="0" destOrd="0" presId="urn:microsoft.com/office/officeart/2005/8/layout/hierarchy1"/>
    <dgm:cxn modelId="{58B52F2F-23FC-4719-828F-B34EC125284A}" type="presParOf" srcId="{CC8B6D47-9B59-4094-863F-5E3DA91DF80B}" destId="{BE87DDB7-5470-4D76-B6EF-116FC7E9A3E7}" srcOrd="1" destOrd="0" presId="urn:microsoft.com/office/officeart/2005/8/layout/hierarchy1"/>
    <dgm:cxn modelId="{BFB0E879-5EA3-4128-B443-4FA69711E8DB}" type="presParOf" srcId="{0931E19E-C2A6-49E4-8659-52662974653E}" destId="{21B66060-B351-464D-817E-F7519F2CB3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7AC54-722E-4520-BF6A-0DE42D19A5E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64CEB0A-E831-47DE-A9E0-AB35C454CB0D}">
      <dgm:prSet/>
      <dgm:spPr/>
      <dgm:t>
        <a:bodyPr/>
        <a:lstStyle/>
        <a:p>
          <a:r>
            <a:rPr lang="el-GR" baseline="0"/>
            <a:t>Η ηπατίτιδα Β είναι μια λοιμώδης και φλεγμονώδης ασθένεια του ήπατος η οποία οφείλεται στον ιό της ηπατίτιδας B (γνωστός και ως HBV), ο οποίος είναι ένας ιός με γενετικό υλικό DNA. </a:t>
          </a:r>
          <a:endParaRPr lang="en-US"/>
        </a:p>
      </dgm:t>
    </dgm:pt>
    <dgm:pt modelId="{0ECAB970-5CC8-4D61-AECB-07D2BC6D0072}" type="parTrans" cxnId="{EA43A2A0-896C-4B82-A9E8-261D63F224A9}">
      <dgm:prSet/>
      <dgm:spPr/>
      <dgm:t>
        <a:bodyPr/>
        <a:lstStyle/>
        <a:p>
          <a:endParaRPr lang="en-US"/>
        </a:p>
      </dgm:t>
    </dgm:pt>
    <dgm:pt modelId="{2490F1F7-E003-4456-ABEA-4BB5C01BF89A}" type="sibTrans" cxnId="{EA43A2A0-896C-4B82-A9E8-261D63F224A9}">
      <dgm:prSet/>
      <dgm:spPr/>
      <dgm:t>
        <a:bodyPr/>
        <a:lstStyle/>
        <a:p>
          <a:endParaRPr lang="en-US"/>
        </a:p>
      </dgm:t>
    </dgm:pt>
    <dgm:pt modelId="{A13BE621-1143-4B16-B5C2-B2E61B23839F}">
      <dgm:prSet/>
      <dgm:spPr/>
      <dgm:t>
        <a:bodyPr/>
        <a:lstStyle/>
        <a:p>
          <a:r>
            <a:rPr lang="el-GR" baseline="0"/>
            <a:t>Η οξεία ηπατίτιδα Β περιλαμβάνει συμπτώματα όπως φλεγμονή του ήπατος, εμετό, ίκτερο και σε σπάνιες περιπτώσεις μπορεί να οδηγήσει σε θάνατο. </a:t>
          </a:r>
          <a:endParaRPr lang="en-US"/>
        </a:p>
      </dgm:t>
    </dgm:pt>
    <dgm:pt modelId="{E0DA8FD3-76E6-4713-9865-1BDE4E31CB93}" type="parTrans" cxnId="{4FE8C9ED-9FBF-471C-8F2D-2162FAD68DF5}">
      <dgm:prSet/>
      <dgm:spPr/>
      <dgm:t>
        <a:bodyPr/>
        <a:lstStyle/>
        <a:p>
          <a:endParaRPr lang="en-US"/>
        </a:p>
      </dgm:t>
    </dgm:pt>
    <dgm:pt modelId="{69E0B763-46A7-4A6D-9AE1-BD04C4FA552F}" type="sibTrans" cxnId="{4FE8C9ED-9FBF-471C-8F2D-2162FAD68DF5}">
      <dgm:prSet/>
      <dgm:spPr/>
      <dgm:t>
        <a:bodyPr/>
        <a:lstStyle/>
        <a:p>
          <a:endParaRPr lang="en-US"/>
        </a:p>
      </dgm:t>
    </dgm:pt>
    <dgm:pt modelId="{7070CB80-969E-4C26-8F82-671F0D461350}">
      <dgm:prSet/>
      <dgm:spPr/>
      <dgm:t>
        <a:bodyPr/>
        <a:lstStyle/>
        <a:p>
          <a:r>
            <a:rPr lang="el-GR" baseline="0"/>
            <a:t>Η χρόνια ηπατίτιδα Β μπορεί να προκαλέσει κίρρωση του ήπατος καθώς και ηπατικό καρκίνο, ένα καρκίνωμα που δεν αντιδρά στην χημειοθεραπεία και συνήθως προκαλεί θάνατο.</a:t>
          </a:r>
          <a:endParaRPr lang="en-US"/>
        </a:p>
      </dgm:t>
    </dgm:pt>
    <dgm:pt modelId="{8F4047F0-E575-4A13-8F65-7D801741DB35}" type="parTrans" cxnId="{7706F325-30F1-4AAF-9AE0-6B7965F35C83}">
      <dgm:prSet/>
      <dgm:spPr/>
      <dgm:t>
        <a:bodyPr/>
        <a:lstStyle/>
        <a:p>
          <a:endParaRPr lang="en-US"/>
        </a:p>
      </dgm:t>
    </dgm:pt>
    <dgm:pt modelId="{1AD17EBA-6DA9-46D7-9580-D3BE4DC4452B}" type="sibTrans" cxnId="{7706F325-30F1-4AAF-9AE0-6B7965F35C83}">
      <dgm:prSet/>
      <dgm:spPr/>
      <dgm:t>
        <a:bodyPr/>
        <a:lstStyle/>
        <a:p>
          <a:endParaRPr lang="en-US"/>
        </a:p>
      </dgm:t>
    </dgm:pt>
    <dgm:pt modelId="{D3D267AD-D4E9-4AE0-80C9-D139BE11A6CD}">
      <dgm:prSet/>
      <dgm:spPr/>
      <dgm:t>
        <a:bodyPr/>
        <a:lstStyle/>
        <a:p>
          <a:r>
            <a:rPr lang="el-GR" baseline="0"/>
            <a:t>Το εμβόλιο έναντι της ηπατίτιδας Β, είναι σε ποσοστό &gt;95% αποτελεσματικό και προστατεύει από τον κίνδυνο προσβολής από τον ιό της ηπατίτιδας Β</a:t>
          </a:r>
          <a:endParaRPr lang="en-US"/>
        </a:p>
      </dgm:t>
    </dgm:pt>
    <dgm:pt modelId="{B98DB7C5-71CF-4EEC-AE8E-1B6A90DA39EC}" type="parTrans" cxnId="{73537B83-1A84-4BB8-AAD0-11BED61E54EB}">
      <dgm:prSet/>
      <dgm:spPr/>
      <dgm:t>
        <a:bodyPr/>
        <a:lstStyle/>
        <a:p>
          <a:endParaRPr lang="en-US"/>
        </a:p>
      </dgm:t>
    </dgm:pt>
    <dgm:pt modelId="{C8170ECB-F79C-4497-874F-4544A5AE0EF9}" type="sibTrans" cxnId="{73537B83-1A84-4BB8-AAD0-11BED61E54EB}">
      <dgm:prSet/>
      <dgm:spPr/>
      <dgm:t>
        <a:bodyPr/>
        <a:lstStyle/>
        <a:p>
          <a:endParaRPr lang="en-US"/>
        </a:p>
      </dgm:t>
    </dgm:pt>
    <dgm:pt modelId="{8234593C-9C05-44C5-9D57-25C5793AACDB}" type="pres">
      <dgm:prSet presAssocID="{4347AC54-722E-4520-BF6A-0DE42D19A5EB}" presName="linear" presStyleCnt="0">
        <dgm:presLayoutVars>
          <dgm:animLvl val="lvl"/>
          <dgm:resizeHandles val="exact"/>
        </dgm:presLayoutVars>
      </dgm:prSet>
      <dgm:spPr/>
    </dgm:pt>
    <dgm:pt modelId="{84967D01-7312-4638-B761-D61AF4996359}" type="pres">
      <dgm:prSet presAssocID="{D64CEB0A-E831-47DE-A9E0-AB35C454CB0D}" presName="parentText" presStyleLbl="node1" presStyleIdx="0" presStyleCnt="4">
        <dgm:presLayoutVars>
          <dgm:chMax val="0"/>
          <dgm:bulletEnabled val="1"/>
        </dgm:presLayoutVars>
      </dgm:prSet>
      <dgm:spPr/>
    </dgm:pt>
    <dgm:pt modelId="{D459F913-217A-4397-8B5D-8B15D4160DF2}" type="pres">
      <dgm:prSet presAssocID="{2490F1F7-E003-4456-ABEA-4BB5C01BF89A}" presName="spacer" presStyleCnt="0"/>
      <dgm:spPr/>
    </dgm:pt>
    <dgm:pt modelId="{1E50EDE4-52F9-4864-954B-701F326FF36E}" type="pres">
      <dgm:prSet presAssocID="{A13BE621-1143-4B16-B5C2-B2E61B23839F}" presName="parentText" presStyleLbl="node1" presStyleIdx="1" presStyleCnt="4">
        <dgm:presLayoutVars>
          <dgm:chMax val="0"/>
          <dgm:bulletEnabled val="1"/>
        </dgm:presLayoutVars>
      </dgm:prSet>
      <dgm:spPr/>
    </dgm:pt>
    <dgm:pt modelId="{C4AB5F64-1DFA-4858-9DEB-C5773986A216}" type="pres">
      <dgm:prSet presAssocID="{69E0B763-46A7-4A6D-9AE1-BD04C4FA552F}" presName="spacer" presStyleCnt="0"/>
      <dgm:spPr/>
    </dgm:pt>
    <dgm:pt modelId="{646F2C80-F072-4F4A-B91A-CBF328A7F963}" type="pres">
      <dgm:prSet presAssocID="{7070CB80-969E-4C26-8F82-671F0D461350}" presName="parentText" presStyleLbl="node1" presStyleIdx="2" presStyleCnt="4">
        <dgm:presLayoutVars>
          <dgm:chMax val="0"/>
          <dgm:bulletEnabled val="1"/>
        </dgm:presLayoutVars>
      </dgm:prSet>
      <dgm:spPr/>
    </dgm:pt>
    <dgm:pt modelId="{E63122F8-0D6E-472D-BEFA-5E5A7BE9E6C2}" type="pres">
      <dgm:prSet presAssocID="{1AD17EBA-6DA9-46D7-9580-D3BE4DC4452B}" presName="spacer" presStyleCnt="0"/>
      <dgm:spPr/>
    </dgm:pt>
    <dgm:pt modelId="{C9D17359-1CB0-4294-A16C-AAB49FCF868E}" type="pres">
      <dgm:prSet presAssocID="{D3D267AD-D4E9-4AE0-80C9-D139BE11A6CD}" presName="parentText" presStyleLbl="node1" presStyleIdx="3" presStyleCnt="4">
        <dgm:presLayoutVars>
          <dgm:chMax val="0"/>
          <dgm:bulletEnabled val="1"/>
        </dgm:presLayoutVars>
      </dgm:prSet>
      <dgm:spPr/>
    </dgm:pt>
  </dgm:ptLst>
  <dgm:cxnLst>
    <dgm:cxn modelId="{BA15FE08-58E4-4C56-82CA-75F68145E040}" type="presOf" srcId="{7070CB80-969E-4C26-8F82-671F0D461350}" destId="{646F2C80-F072-4F4A-B91A-CBF328A7F963}" srcOrd="0" destOrd="0" presId="urn:microsoft.com/office/officeart/2005/8/layout/vList2"/>
    <dgm:cxn modelId="{7706F325-30F1-4AAF-9AE0-6B7965F35C83}" srcId="{4347AC54-722E-4520-BF6A-0DE42D19A5EB}" destId="{7070CB80-969E-4C26-8F82-671F0D461350}" srcOrd="2" destOrd="0" parTransId="{8F4047F0-E575-4A13-8F65-7D801741DB35}" sibTransId="{1AD17EBA-6DA9-46D7-9580-D3BE4DC4452B}"/>
    <dgm:cxn modelId="{58BC367C-A789-4F5B-9F96-8BA5F2F6456C}" type="presOf" srcId="{D3D267AD-D4E9-4AE0-80C9-D139BE11A6CD}" destId="{C9D17359-1CB0-4294-A16C-AAB49FCF868E}" srcOrd="0" destOrd="0" presId="urn:microsoft.com/office/officeart/2005/8/layout/vList2"/>
    <dgm:cxn modelId="{73537B83-1A84-4BB8-AAD0-11BED61E54EB}" srcId="{4347AC54-722E-4520-BF6A-0DE42D19A5EB}" destId="{D3D267AD-D4E9-4AE0-80C9-D139BE11A6CD}" srcOrd="3" destOrd="0" parTransId="{B98DB7C5-71CF-4EEC-AE8E-1B6A90DA39EC}" sibTransId="{C8170ECB-F79C-4497-874F-4544A5AE0EF9}"/>
    <dgm:cxn modelId="{EA43A2A0-896C-4B82-A9E8-261D63F224A9}" srcId="{4347AC54-722E-4520-BF6A-0DE42D19A5EB}" destId="{D64CEB0A-E831-47DE-A9E0-AB35C454CB0D}" srcOrd="0" destOrd="0" parTransId="{0ECAB970-5CC8-4D61-AECB-07D2BC6D0072}" sibTransId="{2490F1F7-E003-4456-ABEA-4BB5C01BF89A}"/>
    <dgm:cxn modelId="{6A3B93A8-3BB4-49E7-A673-9B67DFA60433}" type="presOf" srcId="{A13BE621-1143-4B16-B5C2-B2E61B23839F}" destId="{1E50EDE4-52F9-4864-954B-701F326FF36E}" srcOrd="0" destOrd="0" presId="urn:microsoft.com/office/officeart/2005/8/layout/vList2"/>
    <dgm:cxn modelId="{E75ECBDD-E66A-4D73-89C6-7F726E47F9EE}" type="presOf" srcId="{4347AC54-722E-4520-BF6A-0DE42D19A5EB}" destId="{8234593C-9C05-44C5-9D57-25C5793AACDB}" srcOrd="0" destOrd="0" presId="urn:microsoft.com/office/officeart/2005/8/layout/vList2"/>
    <dgm:cxn modelId="{4FE8C9ED-9FBF-471C-8F2D-2162FAD68DF5}" srcId="{4347AC54-722E-4520-BF6A-0DE42D19A5EB}" destId="{A13BE621-1143-4B16-B5C2-B2E61B23839F}" srcOrd="1" destOrd="0" parTransId="{E0DA8FD3-76E6-4713-9865-1BDE4E31CB93}" sibTransId="{69E0B763-46A7-4A6D-9AE1-BD04C4FA552F}"/>
    <dgm:cxn modelId="{16633EFD-C731-4AC5-B4AC-1435E9F4A922}" type="presOf" srcId="{D64CEB0A-E831-47DE-A9E0-AB35C454CB0D}" destId="{84967D01-7312-4638-B761-D61AF4996359}" srcOrd="0" destOrd="0" presId="urn:microsoft.com/office/officeart/2005/8/layout/vList2"/>
    <dgm:cxn modelId="{E9B5A5CB-32AF-4AAF-83AA-B8EABB30E4DA}" type="presParOf" srcId="{8234593C-9C05-44C5-9D57-25C5793AACDB}" destId="{84967D01-7312-4638-B761-D61AF4996359}" srcOrd="0" destOrd="0" presId="urn:microsoft.com/office/officeart/2005/8/layout/vList2"/>
    <dgm:cxn modelId="{BDC414BD-86EC-4DC1-8F3C-F8AD58024092}" type="presParOf" srcId="{8234593C-9C05-44C5-9D57-25C5793AACDB}" destId="{D459F913-217A-4397-8B5D-8B15D4160DF2}" srcOrd="1" destOrd="0" presId="urn:microsoft.com/office/officeart/2005/8/layout/vList2"/>
    <dgm:cxn modelId="{B79F4939-7EBE-40CD-88CF-64BF66833E80}" type="presParOf" srcId="{8234593C-9C05-44C5-9D57-25C5793AACDB}" destId="{1E50EDE4-52F9-4864-954B-701F326FF36E}" srcOrd="2" destOrd="0" presId="urn:microsoft.com/office/officeart/2005/8/layout/vList2"/>
    <dgm:cxn modelId="{61DD0E2C-393C-4650-A8CC-5B0B08FA9609}" type="presParOf" srcId="{8234593C-9C05-44C5-9D57-25C5793AACDB}" destId="{C4AB5F64-1DFA-4858-9DEB-C5773986A216}" srcOrd="3" destOrd="0" presId="urn:microsoft.com/office/officeart/2005/8/layout/vList2"/>
    <dgm:cxn modelId="{7A5758DB-2C8F-42AF-85A1-450A5DA183F3}" type="presParOf" srcId="{8234593C-9C05-44C5-9D57-25C5793AACDB}" destId="{646F2C80-F072-4F4A-B91A-CBF328A7F963}" srcOrd="4" destOrd="0" presId="urn:microsoft.com/office/officeart/2005/8/layout/vList2"/>
    <dgm:cxn modelId="{E43B8DB2-D76F-49EE-92D8-18EEA98E875B}" type="presParOf" srcId="{8234593C-9C05-44C5-9D57-25C5793AACDB}" destId="{E63122F8-0D6E-472D-BEFA-5E5A7BE9E6C2}" srcOrd="5" destOrd="0" presId="urn:microsoft.com/office/officeart/2005/8/layout/vList2"/>
    <dgm:cxn modelId="{C1E88950-204F-491D-A091-6A457CCBC9CA}" type="presParOf" srcId="{8234593C-9C05-44C5-9D57-25C5793AACDB}" destId="{C9D17359-1CB0-4294-A16C-AAB49FCF868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7810E-0821-4866-AE42-D75B30963EF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5EF635D-F557-400C-936C-93526827526F}">
      <dgm:prSet/>
      <dgm:spPr/>
      <dgm:t>
        <a:bodyPr/>
        <a:lstStyle/>
        <a:p>
          <a:r>
            <a:rPr lang="el-GR" baseline="0"/>
            <a:t>Ο ιός της ηπατίτιδας Β μεταδίδεται με </a:t>
          </a:r>
          <a:endParaRPr lang="en-US"/>
        </a:p>
      </dgm:t>
    </dgm:pt>
    <dgm:pt modelId="{7CD57199-26BB-47A3-9EAF-A4DA819F530A}" type="parTrans" cxnId="{EE1E56CE-08D6-4FDD-8E7E-94F40B331C1D}">
      <dgm:prSet/>
      <dgm:spPr/>
      <dgm:t>
        <a:bodyPr/>
        <a:lstStyle/>
        <a:p>
          <a:endParaRPr lang="en-US"/>
        </a:p>
      </dgm:t>
    </dgm:pt>
    <dgm:pt modelId="{123455CD-C089-4D15-AFCE-1A76EFCDFC62}" type="sibTrans" cxnId="{EE1E56CE-08D6-4FDD-8E7E-94F40B331C1D}">
      <dgm:prSet/>
      <dgm:spPr/>
      <dgm:t>
        <a:bodyPr/>
        <a:lstStyle/>
        <a:p>
          <a:endParaRPr lang="en-US"/>
        </a:p>
      </dgm:t>
    </dgm:pt>
    <dgm:pt modelId="{023DAA32-0275-44A5-B01F-E194B087631E}">
      <dgm:prSet/>
      <dgm:spPr/>
      <dgm:t>
        <a:bodyPr/>
        <a:lstStyle/>
        <a:p>
          <a:r>
            <a:rPr lang="el-GR" baseline="0"/>
            <a:t>1.τη σεξουαλική επαφή </a:t>
          </a:r>
          <a:endParaRPr lang="en-US"/>
        </a:p>
      </dgm:t>
    </dgm:pt>
    <dgm:pt modelId="{29E50174-0A5C-4B36-AE6E-5EE6E3758087}" type="parTrans" cxnId="{8929E08E-0474-4A72-B069-489C621F79CA}">
      <dgm:prSet/>
      <dgm:spPr/>
      <dgm:t>
        <a:bodyPr/>
        <a:lstStyle/>
        <a:p>
          <a:endParaRPr lang="en-US"/>
        </a:p>
      </dgm:t>
    </dgm:pt>
    <dgm:pt modelId="{6A11B0BC-B617-427B-AE8F-431A18DFC376}" type="sibTrans" cxnId="{8929E08E-0474-4A72-B069-489C621F79CA}">
      <dgm:prSet/>
      <dgm:spPr/>
      <dgm:t>
        <a:bodyPr/>
        <a:lstStyle/>
        <a:p>
          <a:endParaRPr lang="en-US"/>
        </a:p>
      </dgm:t>
    </dgm:pt>
    <dgm:pt modelId="{3A02F3DB-7542-4AEF-B849-57B9116C46BD}">
      <dgm:prSet/>
      <dgm:spPr/>
      <dgm:t>
        <a:bodyPr/>
        <a:lstStyle/>
        <a:p>
          <a:r>
            <a:rPr lang="el-GR" baseline="0"/>
            <a:t>2.με την κοινή χρήση συριγγών(τοξικομανείς) </a:t>
          </a:r>
          <a:endParaRPr lang="en-US"/>
        </a:p>
      </dgm:t>
    </dgm:pt>
    <dgm:pt modelId="{1164AEA3-7B8A-4564-A0D7-B8E3E4E7D09D}" type="parTrans" cxnId="{7AFE17D7-AB5D-4359-B424-70B49DD635E1}">
      <dgm:prSet/>
      <dgm:spPr/>
      <dgm:t>
        <a:bodyPr/>
        <a:lstStyle/>
        <a:p>
          <a:endParaRPr lang="en-US"/>
        </a:p>
      </dgm:t>
    </dgm:pt>
    <dgm:pt modelId="{966F976C-98F7-4B97-BB1B-8150F8297591}" type="sibTrans" cxnId="{7AFE17D7-AB5D-4359-B424-70B49DD635E1}">
      <dgm:prSet/>
      <dgm:spPr/>
      <dgm:t>
        <a:bodyPr/>
        <a:lstStyle/>
        <a:p>
          <a:endParaRPr lang="en-US"/>
        </a:p>
      </dgm:t>
    </dgm:pt>
    <dgm:pt modelId="{6B6645E1-526E-4501-ADE6-00E2B95B8437}">
      <dgm:prSet/>
      <dgm:spPr/>
      <dgm:t>
        <a:bodyPr/>
        <a:lstStyle/>
        <a:p>
          <a:r>
            <a:rPr lang="el-GR" baseline="0"/>
            <a:t>3. από μολυσμένη μητέρα σε παιδί κατά τον τοκετό</a:t>
          </a:r>
          <a:endParaRPr lang="en-US"/>
        </a:p>
      </dgm:t>
    </dgm:pt>
    <dgm:pt modelId="{319F2E6D-114C-4335-BE19-487EE4F2D5E9}" type="parTrans" cxnId="{2DF482D5-8022-4CD9-976C-9BFE2CBA7D9E}">
      <dgm:prSet/>
      <dgm:spPr/>
      <dgm:t>
        <a:bodyPr/>
        <a:lstStyle/>
        <a:p>
          <a:endParaRPr lang="en-US"/>
        </a:p>
      </dgm:t>
    </dgm:pt>
    <dgm:pt modelId="{28285261-EEE8-468F-B505-9837C31140C6}" type="sibTrans" cxnId="{2DF482D5-8022-4CD9-976C-9BFE2CBA7D9E}">
      <dgm:prSet/>
      <dgm:spPr/>
      <dgm:t>
        <a:bodyPr/>
        <a:lstStyle/>
        <a:p>
          <a:endParaRPr lang="en-US"/>
        </a:p>
      </dgm:t>
    </dgm:pt>
    <dgm:pt modelId="{55F9E92A-30D9-4153-A5CB-8A3F5DD7E88B}">
      <dgm:prSet/>
      <dgm:spPr/>
      <dgm:t>
        <a:bodyPr/>
        <a:lstStyle/>
        <a:p>
          <a:r>
            <a:rPr lang="el-GR" baseline="0"/>
            <a:t>4. με την κοινή χρήση προσωπικών αντικειμένων (ξυραφάκια, οδοντόβουρτσα, νυχοκόπτες)</a:t>
          </a:r>
          <a:endParaRPr lang="en-US"/>
        </a:p>
      </dgm:t>
    </dgm:pt>
    <dgm:pt modelId="{04AD78E4-6FE8-4E0B-A614-35A4D8090718}" type="parTrans" cxnId="{CC9793F4-87C4-4B43-94D2-17DAEC6173A6}">
      <dgm:prSet/>
      <dgm:spPr/>
      <dgm:t>
        <a:bodyPr/>
        <a:lstStyle/>
        <a:p>
          <a:endParaRPr lang="en-US"/>
        </a:p>
      </dgm:t>
    </dgm:pt>
    <dgm:pt modelId="{75EBB162-FF9D-42E7-B230-DD3008CB2ED4}" type="sibTrans" cxnId="{CC9793F4-87C4-4B43-94D2-17DAEC6173A6}">
      <dgm:prSet/>
      <dgm:spPr/>
      <dgm:t>
        <a:bodyPr/>
        <a:lstStyle/>
        <a:p>
          <a:endParaRPr lang="en-US"/>
        </a:p>
      </dgm:t>
    </dgm:pt>
    <dgm:pt modelId="{18018E2A-5CAD-4660-B790-EDE22B86A13D}">
      <dgm:prSet/>
      <dgm:spPr/>
      <dgm:t>
        <a:bodyPr/>
        <a:lstStyle/>
        <a:p>
          <a:r>
            <a:rPr lang="el-GR" baseline="0"/>
            <a:t>5. με τρύπημα με μολυσμένη βελόνα ή αιχμηρό αντικείμενο (π.χ. συνήθης τρόπος μετάδοσης σε προσωπικό νοσοκομείου ή κατά την εκτέλεση τατουάζ)</a:t>
          </a:r>
          <a:endParaRPr lang="en-US"/>
        </a:p>
      </dgm:t>
    </dgm:pt>
    <dgm:pt modelId="{AF2FF141-8C0C-4AF7-923C-118611B89CA0}" type="parTrans" cxnId="{1F08DD72-F87F-49AF-88BC-AECA89C5A50D}">
      <dgm:prSet/>
      <dgm:spPr/>
      <dgm:t>
        <a:bodyPr/>
        <a:lstStyle/>
        <a:p>
          <a:endParaRPr lang="en-US"/>
        </a:p>
      </dgm:t>
    </dgm:pt>
    <dgm:pt modelId="{A079FB10-86D7-4AAA-9BB7-D7D653FCC4AA}" type="sibTrans" cxnId="{1F08DD72-F87F-49AF-88BC-AECA89C5A50D}">
      <dgm:prSet/>
      <dgm:spPr/>
      <dgm:t>
        <a:bodyPr/>
        <a:lstStyle/>
        <a:p>
          <a:endParaRPr lang="en-US"/>
        </a:p>
      </dgm:t>
    </dgm:pt>
    <dgm:pt modelId="{E85E71A9-777F-4994-840C-2392453BAC92}">
      <dgm:prSet/>
      <dgm:spPr/>
      <dgm:t>
        <a:bodyPr/>
        <a:lstStyle/>
        <a:p>
          <a:r>
            <a:rPr lang="el-GR" baseline="0"/>
            <a:t>6.με μεταγγίσεις αίματος ή παραγώγων του (εξαιρετικά σπάνια πια λόγω του συστηματικού ελέγχου στις αιμοδοσίες). </a:t>
          </a:r>
          <a:endParaRPr lang="en-US"/>
        </a:p>
      </dgm:t>
    </dgm:pt>
    <dgm:pt modelId="{E3929FF8-F8A6-4F21-A36E-53A66458FF56}" type="parTrans" cxnId="{3E552005-BCF8-483D-9303-43A9C67E4A78}">
      <dgm:prSet/>
      <dgm:spPr/>
      <dgm:t>
        <a:bodyPr/>
        <a:lstStyle/>
        <a:p>
          <a:endParaRPr lang="en-US"/>
        </a:p>
      </dgm:t>
    </dgm:pt>
    <dgm:pt modelId="{D1742C8C-846C-4117-8E43-73C52D918662}" type="sibTrans" cxnId="{3E552005-BCF8-483D-9303-43A9C67E4A78}">
      <dgm:prSet/>
      <dgm:spPr/>
      <dgm:t>
        <a:bodyPr/>
        <a:lstStyle/>
        <a:p>
          <a:endParaRPr lang="en-US"/>
        </a:p>
      </dgm:t>
    </dgm:pt>
    <dgm:pt modelId="{690E18C7-8A17-485C-9901-2B4E56BF5B00}" type="pres">
      <dgm:prSet presAssocID="{C717810E-0821-4866-AE42-D75B30963EF3}" presName="diagram" presStyleCnt="0">
        <dgm:presLayoutVars>
          <dgm:dir/>
          <dgm:resizeHandles val="exact"/>
        </dgm:presLayoutVars>
      </dgm:prSet>
      <dgm:spPr/>
    </dgm:pt>
    <dgm:pt modelId="{B933670F-7944-4F6C-8F4E-9996CBE81C4F}" type="pres">
      <dgm:prSet presAssocID="{45EF635D-F557-400C-936C-93526827526F}" presName="node" presStyleLbl="node1" presStyleIdx="0" presStyleCnt="7">
        <dgm:presLayoutVars>
          <dgm:bulletEnabled val="1"/>
        </dgm:presLayoutVars>
      </dgm:prSet>
      <dgm:spPr/>
    </dgm:pt>
    <dgm:pt modelId="{4D19D370-E824-464C-B3E6-E8DE62B01624}" type="pres">
      <dgm:prSet presAssocID="{123455CD-C089-4D15-AFCE-1A76EFCDFC62}" presName="sibTrans" presStyleCnt="0"/>
      <dgm:spPr/>
    </dgm:pt>
    <dgm:pt modelId="{B3ADC632-F731-4981-8448-4F2337034A18}" type="pres">
      <dgm:prSet presAssocID="{023DAA32-0275-44A5-B01F-E194B087631E}" presName="node" presStyleLbl="node1" presStyleIdx="1" presStyleCnt="7">
        <dgm:presLayoutVars>
          <dgm:bulletEnabled val="1"/>
        </dgm:presLayoutVars>
      </dgm:prSet>
      <dgm:spPr/>
    </dgm:pt>
    <dgm:pt modelId="{8191F1BC-D09C-4C78-B81D-42CBAE940362}" type="pres">
      <dgm:prSet presAssocID="{6A11B0BC-B617-427B-AE8F-431A18DFC376}" presName="sibTrans" presStyleCnt="0"/>
      <dgm:spPr/>
    </dgm:pt>
    <dgm:pt modelId="{0E42E435-AD42-48BA-BE55-8F5F1946A2DF}" type="pres">
      <dgm:prSet presAssocID="{3A02F3DB-7542-4AEF-B849-57B9116C46BD}" presName="node" presStyleLbl="node1" presStyleIdx="2" presStyleCnt="7">
        <dgm:presLayoutVars>
          <dgm:bulletEnabled val="1"/>
        </dgm:presLayoutVars>
      </dgm:prSet>
      <dgm:spPr/>
    </dgm:pt>
    <dgm:pt modelId="{209A9712-4FDD-455C-B7FB-2142A5775592}" type="pres">
      <dgm:prSet presAssocID="{966F976C-98F7-4B97-BB1B-8150F8297591}" presName="sibTrans" presStyleCnt="0"/>
      <dgm:spPr/>
    </dgm:pt>
    <dgm:pt modelId="{41A16D84-671E-4B65-8262-3C9233EF11C7}" type="pres">
      <dgm:prSet presAssocID="{6B6645E1-526E-4501-ADE6-00E2B95B8437}" presName="node" presStyleLbl="node1" presStyleIdx="3" presStyleCnt="7">
        <dgm:presLayoutVars>
          <dgm:bulletEnabled val="1"/>
        </dgm:presLayoutVars>
      </dgm:prSet>
      <dgm:spPr/>
    </dgm:pt>
    <dgm:pt modelId="{AC35E291-9014-48A7-9E68-997914BBB884}" type="pres">
      <dgm:prSet presAssocID="{28285261-EEE8-468F-B505-9837C31140C6}" presName="sibTrans" presStyleCnt="0"/>
      <dgm:spPr/>
    </dgm:pt>
    <dgm:pt modelId="{35745923-5CBD-4123-9E2E-8B42742F393D}" type="pres">
      <dgm:prSet presAssocID="{55F9E92A-30D9-4153-A5CB-8A3F5DD7E88B}" presName="node" presStyleLbl="node1" presStyleIdx="4" presStyleCnt="7">
        <dgm:presLayoutVars>
          <dgm:bulletEnabled val="1"/>
        </dgm:presLayoutVars>
      </dgm:prSet>
      <dgm:spPr/>
    </dgm:pt>
    <dgm:pt modelId="{AFB9A37B-2DFF-4324-B7F0-32B2DAC5A274}" type="pres">
      <dgm:prSet presAssocID="{75EBB162-FF9D-42E7-B230-DD3008CB2ED4}" presName="sibTrans" presStyleCnt="0"/>
      <dgm:spPr/>
    </dgm:pt>
    <dgm:pt modelId="{AC7D5FBA-EA65-4109-B306-6735AF476B9C}" type="pres">
      <dgm:prSet presAssocID="{18018E2A-5CAD-4660-B790-EDE22B86A13D}" presName="node" presStyleLbl="node1" presStyleIdx="5" presStyleCnt="7">
        <dgm:presLayoutVars>
          <dgm:bulletEnabled val="1"/>
        </dgm:presLayoutVars>
      </dgm:prSet>
      <dgm:spPr/>
    </dgm:pt>
    <dgm:pt modelId="{47D7368B-68EC-4071-8AB1-4862E58ED40B}" type="pres">
      <dgm:prSet presAssocID="{A079FB10-86D7-4AAA-9BB7-D7D653FCC4AA}" presName="sibTrans" presStyleCnt="0"/>
      <dgm:spPr/>
    </dgm:pt>
    <dgm:pt modelId="{BDFA0299-96FC-4308-957E-365EFA6E7CEA}" type="pres">
      <dgm:prSet presAssocID="{E85E71A9-777F-4994-840C-2392453BAC92}" presName="node" presStyleLbl="node1" presStyleIdx="6" presStyleCnt="7">
        <dgm:presLayoutVars>
          <dgm:bulletEnabled val="1"/>
        </dgm:presLayoutVars>
      </dgm:prSet>
      <dgm:spPr/>
    </dgm:pt>
  </dgm:ptLst>
  <dgm:cxnLst>
    <dgm:cxn modelId="{3E552005-BCF8-483D-9303-43A9C67E4A78}" srcId="{C717810E-0821-4866-AE42-D75B30963EF3}" destId="{E85E71A9-777F-4994-840C-2392453BAC92}" srcOrd="6" destOrd="0" parTransId="{E3929FF8-F8A6-4F21-A36E-53A66458FF56}" sibTransId="{D1742C8C-846C-4117-8E43-73C52D918662}"/>
    <dgm:cxn modelId="{122FAA19-8471-4CD2-8ACC-554B8B84FEB8}" type="presOf" srcId="{45EF635D-F557-400C-936C-93526827526F}" destId="{B933670F-7944-4F6C-8F4E-9996CBE81C4F}" srcOrd="0" destOrd="0" presId="urn:microsoft.com/office/officeart/2005/8/layout/default"/>
    <dgm:cxn modelId="{F5015427-6B51-4D52-81BF-227EB495B862}" type="presOf" srcId="{E85E71A9-777F-4994-840C-2392453BAC92}" destId="{BDFA0299-96FC-4308-957E-365EFA6E7CEA}" srcOrd="0" destOrd="0" presId="urn:microsoft.com/office/officeart/2005/8/layout/default"/>
    <dgm:cxn modelId="{E933C52D-1335-491B-A625-1FD76518AA2B}" type="presOf" srcId="{C717810E-0821-4866-AE42-D75B30963EF3}" destId="{690E18C7-8A17-485C-9901-2B4E56BF5B00}" srcOrd="0" destOrd="0" presId="urn:microsoft.com/office/officeart/2005/8/layout/default"/>
    <dgm:cxn modelId="{D1E54F2F-FABD-4150-980F-E9ABE8BC7F37}" type="presOf" srcId="{6B6645E1-526E-4501-ADE6-00E2B95B8437}" destId="{41A16D84-671E-4B65-8262-3C9233EF11C7}" srcOrd="0" destOrd="0" presId="urn:microsoft.com/office/officeart/2005/8/layout/default"/>
    <dgm:cxn modelId="{1F08DD72-F87F-49AF-88BC-AECA89C5A50D}" srcId="{C717810E-0821-4866-AE42-D75B30963EF3}" destId="{18018E2A-5CAD-4660-B790-EDE22B86A13D}" srcOrd="5" destOrd="0" parTransId="{AF2FF141-8C0C-4AF7-923C-118611B89CA0}" sibTransId="{A079FB10-86D7-4AAA-9BB7-D7D653FCC4AA}"/>
    <dgm:cxn modelId="{0D883F79-3E84-40D4-81D8-4FFB940C5AD6}" type="presOf" srcId="{18018E2A-5CAD-4660-B790-EDE22B86A13D}" destId="{AC7D5FBA-EA65-4109-B306-6735AF476B9C}" srcOrd="0" destOrd="0" presId="urn:microsoft.com/office/officeart/2005/8/layout/default"/>
    <dgm:cxn modelId="{FA4F8080-FA07-469F-B4F3-970FBDC16BCE}" type="presOf" srcId="{55F9E92A-30D9-4153-A5CB-8A3F5DD7E88B}" destId="{35745923-5CBD-4123-9E2E-8B42742F393D}" srcOrd="0" destOrd="0" presId="urn:microsoft.com/office/officeart/2005/8/layout/default"/>
    <dgm:cxn modelId="{8929E08E-0474-4A72-B069-489C621F79CA}" srcId="{C717810E-0821-4866-AE42-D75B30963EF3}" destId="{023DAA32-0275-44A5-B01F-E194B087631E}" srcOrd="1" destOrd="0" parTransId="{29E50174-0A5C-4B36-AE6E-5EE6E3758087}" sibTransId="{6A11B0BC-B617-427B-AE8F-431A18DFC376}"/>
    <dgm:cxn modelId="{652088B3-33C9-47D0-A414-8AC95BF534A3}" type="presOf" srcId="{023DAA32-0275-44A5-B01F-E194B087631E}" destId="{B3ADC632-F731-4981-8448-4F2337034A18}" srcOrd="0" destOrd="0" presId="urn:microsoft.com/office/officeart/2005/8/layout/default"/>
    <dgm:cxn modelId="{EE1E56CE-08D6-4FDD-8E7E-94F40B331C1D}" srcId="{C717810E-0821-4866-AE42-D75B30963EF3}" destId="{45EF635D-F557-400C-936C-93526827526F}" srcOrd="0" destOrd="0" parTransId="{7CD57199-26BB-47A3-9EAF-A4DA819F530A}" sibTransId="{123455CD-C089-4D15-AFCE-1A76EFCDFC62}"/>
    <dgm:cxn modelId="{2DF482D5-8022-4CD9-976C-9BFE2CBA7D9E}" srcId="{C717810E-0821-4866-AE42-D75B30963EF3}" destId="{6B6645E1-526E-4501-ADE6-00E2B95B8437}" srcOrd="3" destOrd="0" parTransId="{319F2E6D-114C-4335-BE19-487EE4F2D5E9}" sibTransId="{28285261-EEE8-468F-B505-9837C31140C6}"/>
    <dgm:cxn modelId="{7AFE17D7-AB5D-4359-B424-70B49DD635E1}" srcId="{C717810E-0821-4866-AE42-D75B30963EF3}" destId="{3A02F3DB-7542-4AEF-B849-57B9116C46BD}" srcOrd="2" destOrd="0" parTransId="{1164AEA3-7B8A-4564-A0D7-B8E3E4E7D09D}" sibTransId="{966F976C-98F7-4B97-BB1B-8150F8297591}"/>
    <dgm:cxn modelId="{B0DE4BE6-63EA-4085-BB98-BE725504602F}" type="presOf" srcId="{3A02F3DB-7542-4AEF-B849-57B9116C46BD}" destId="{0E42E435-AD42-48BA-BE55-8F5F1946A2DF}" srcOrd="0" destOrd="0" presId="urn:microsoft.com/office/officeart/2005/8/layout/default"/>
    <dgm:cxn modelId="{CC9793F4-87C4-4B43-94D2-17DAEC6173A6}" srcId="{C717810E-0821-4866-AE42-D75B30963EF3}" destId="{55F9E92A-30D9-4153-A5CB-8A3F5DD7E88B}" srcOrd="4" destOrd="0" parTransId="{04AD78E4-6FE8-4E0B-A614-35A4D8090718}" sibTransId="{75EBB162-FF9D-42E7-B230-DD3008CB2ED4}"/>
    <dgm:cxn modelId="{1F944850-F851-4C8D-9CB9-46F7917459ED}" type="presParOf" srcId="{690E18C7-8A17-485C-9901-2B4E56BF5B00}" destId="{B933670F-7944-4F6C-8F4E-9996CBE81C4F}" srcOrd="0" destOrd="0" presId="urn:microsoft.com/office/officeart/2005/8/layout/default"/>
    <dgm:cxn modelId="{C0F6C0C7-334F-42E5-BF69-442335EF1FA3}" type="presParOf" srcId="{690E18C7-8A17-485C-9901-2B4E56BF5B00}" destId="{4D19D370-E824-464C-B3E6-E8DE62B01624}" srcOrd="1" destOrd="0" presId="urn:microsoft.com/office/officeart/2005/8/layout/default"/>
    <dgm:cxn modelId="{1B8212CC-12B7-477B-AB96-7D41E87EE88F}" type="presParOf" srcId="{690E18C7-8A17-485C-9901-2B4E56BF5B00}" destId="{B3ADC632-F731-4981-8448-4F2337034A18}" srcOrd="2" destOrd="0" presId="urn:microsoft.com/office/officeart/2005/8/layout/default"/>
    <dgm:cxn modelId="{F74D564D-A11C-45A4-99A5-B843687FE6AB}" type="presParOf" srcId="{690E18C7-8A17-485C-9901-2B4E56BF5B00}" destId="{8191F1BC-D09C-4C78-B81D-42CBAE940362}" srcOrd="3" destOrd="0" presId="urn:microsoft.com/office/officeart/2005/8/layout/default"/>
    <dgm:cxn modelId="{6794DF1B-FCAC-42F5-B693-191FAE1426FA}" type="presParOf" srcId="{690E18C7-8A17-485C-9901-2B4E56BF5B00}" destId="{0E42E435-AD42-48BA-BE55-8F5F1946A2DF}" srcOrd="4" destOrd="0" presId="urn:microsoft.com/office/officeart/2005/8/layout/default"/>
    <dgm:cxn modelId="{5226E84C-F7D4-4A97-9019-E3B0067A68FB}" type="presParOf" srcId="{690E18C7-8A17-485C-9901-2B4E56BF5B00}" destId="{209A9712-4FDD-455C-B7FB-2142A5775592}" srcOrd="5" destOrd="0" presId="urn:microsoft.com/office/officeart/2005/8/layout/default"/>
    <dgm:cxn modelId="{EFFCA86E-1E7F-43FD-A104-A7E7E86E2777}" type="presParOf" srcId="{690E18C7-8A17-485C-9901-2B4E56BF5B00}" destId="{41A16D84-671E-4B65-8262-3C9233EF11C7}" srcOrd="6" destOrd="0" presId="urn:microsoft.com/office/officeart/2005/8/layout/default"/>
    <dgm:cxn modelId="{1C12A386-84A7-4868-B95D-5DB67661EF02}" type="presParOf" srcId="{690E18C7-8A17-485C-9901-2B4E56BF5B00}" destId="{AC35E291-9014-48A7-9E68-997914BBB884}" srcOrd="7" destOrd="0" presId="urn:microsoft.com/office/officeart/2005/8/layout/default"/>
    <dgm:cxn modelId="{06A89DCA-C04B-4159-BBEE-4D37F95C04D8}" type="presParOf" srcId="{690E18C7-8A17-485C-9901-2B4E56BF5B00}" destId="{35745923-5CBD-4123-9E2E-8B42742F393D}" srcOrd="8" destOrd="0" presId="urn:microsoft.com/office/officeart/2005/8/layout/default"/>
    <dgm:cxn modelId="{E19DCC1C-230B-4256-8ADD-DA2101241CAA}" type="presParOf" srcId="{690E18C7-8A17-485C-9901-2B4E56BF5B00}" destId="{AFB9A37B-2DFF-4324-B7F0-32B2DAC5A274}" srcOrd="9" destOrd="0" presId="urn:microsoft.com/office/officeart/2005/8/layout/default"/>
    <dgm:cxn modelId="{BD0BF904-90AD-42D6-A6FD-7743DD6D4D74}" type="presParOf" srcId="{690E18C7-8A17-485C-9901-2B4E56BF5B00}" destId="{AC7D5FBA-EA65-4109-B306-6735AF476B9C}" srcOrd="10" destOrd="0" presId="urn:microsoft.com/office/officeart/2005/8/layout/default"/>
    <dgm:cxn modelId="{A29DA2CC-4AF1-4874-AED1-27D4B2A16266}" type="presParOf" srcId="{690E18C7-8A17-485C-9901-2B4E56BF5B00}" destId="{47D7368B-68EC-4071-8AB1-4862E58ED40B}" srcOrd="11" destOrd="0" presId="urn:microsoft.com/office/officeart/2005/8/layout/default"/>
    <dgm:cxn modelId="{4577491C-F884-411B-922E-83AC6B2C9C24}" type="presParOf" srcId="{690E18C7-8A17-485C-9901-2B4E56BF5B00}" destId="{BDFA0299-96FC-4308-957E-365EFA6E7CE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56ADB-4A2B-4BF1-961F-822B093952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FE080EF-486E-43F2-B975-577784136581}">
      <dgm:prSet/>
      <dgm:spPr/>
      <dgm:t>
        <a:bodyPr/>
        <a:lstStyle/>
        <a:p>
          <a:r>
            <a:rPr lang="el-GR"/>
            <a:t>Η ηπατίτιδα C οφείλεται στον ιό της ηπατίτιδας C.</a:t>
          </a:r>
          <a:endParaRPr lang="en-US"/>
        </a:p>
      </dgm:t>
    </dgm:pt>
    <dgm:pt modelId="{5ADCD0FD-F61B-4089-8BF3-ED09AFF404CE}" type="parTrans" cxnId="{F7D4D22C-EBD9-4128-A7AE-7E379D5C36B4}">
      <dgm:prSet/>
      <dgm:spPr/>
      <dgm:t>
        <a:bodyPr/>
        <a:lstStyle/>
        <a:p>
          <a:endParaRPr lang="en-US"/>
        </a:p>
      </dgm:t>
    </dgm:pt>
    <dgm:pt modelId="{137C2086-541E-4A03-9C73-CC820258AE0D}" type="sibTrans" cxnId="{F7D4D22C-EBD9-4128-A7AE-7E379D5C36B4}">
      <dgm:prSet/>
      <dgm:spPr/>
      <dgm:t>
        <a:bodyPr/>
        <a:lstStyle/>
        <a:p>
          <a:endParaRPr lang="en-US"/>
        </a:p>
      </dgm:t>
    </dgm:pt>
    <dgm:pt modelId="{07880270-8FF0-4CA2-AEC4-C91357135104}">
      <dgm:prSet/>
      <dgm:spPr/>
      <dgm:t>
        <a:bodyPr/>
        <a:lstStyle/>
        <a:p>
          <a:r>
            <a:rPr lang="el-GR"/>
            <a:t>Ο ιός μπορεί να προκαλέσει τόσο οξεία όσο και χρόνια ηπατίτιδα που κυμαίνεται σε σοβαρότητα από μια ήπια ασθένεια που διαρκεί μερικές εβδομάδες, έως μια δυνητικά σοβαρή χρόνια ασθένεια.</a:t>
          </a:r>
          <a:endParaRPr lang="en-US"/>
        </a:p>
      </dgm:t>
    </dgm:pt>
    <dgm:pt modelId="{D3A9EDF5-B5CB-48F9-BE18-90F82B538FC7}" type="parTrans" cxnId="{0E9E3DB6-903B-471D-B1D4-41979B891F62}">
      <dgm:prSet/>
      <dgm:spPr/>
      <dgm:t>
        <a:bodyPr/>
        <a:lstStyle/>
        <a:p>
          <a:endParaRPr lang="en-US"/>
        </a:p>
      </dgm:t>
    </dgm:pt>
    <dgm:pt modelId="{86A584D1-F309-4DE9-9A50-56A3FD1B64CB}" type="sibTrans" cxnId="{0E9E3DB6-903B-471D-B1D4-41979B891F62}">
      <dgm:prSet/>
      <dgm:spPr/>
      <dgm:t>
        <a:bodyPr/>
        <a:lstStyle/>
        <a:p>
          <a:endParaRPr lang="en-US"/>
        </a:p>
      </dgm:t>
    </dgm:pt>
    <dgm:pt modelId="{83810F31-568A-43D8-A7C5-C27E3A91F66F}">
      <dgm:prSet/>
      <dgm:spPr/>
      <dgm:t>
        <a:bodyPr/>
        <a:lstStyle/>
        <a:p>
          <a:r>
            <a:rPr lang="el-GR"/>
            <a:t>Ο ιός της ηπατίτιδας C μεταδίδεται,  κυρίως με την έκθεση ενός ατόμου σε μολυσμένο αίμα και σε παράγωγα αίματος</a:t>
          </a:r>
          <a:endParaRPr lang="en-US"/>
        </a:p>
      </dgm:t>
    </dgm:pt>
    <dgm:pt modelId="{B24CDF9D-A1CB-466D-A0D6-3646744A658F}" type="parTrans" cxnId="{7B7DD9D8-E194-43D6-B4F0-D7F6CBD205FF}">
      <dgm:prSet/>
      <dgm:spPr/>
      <dgm:t>
        <a:bodyPr/>
        <a:lstStyle/>
        <a:p>
          <a:endParaRPr lang="en-US"/>
        </a:p>
      </dgm:t>
    </dgm:pt>
    <dgm:pt modelId="{08EA4E15-0101-42AE-AAFF-ABED683C981D}" type="sibTrans" cxnId="{7B7DD9D8-E194-43D6-B4F0-D7F6CBD205FF}">
      <dgm:prSet/>
      <dgm:spPr/>
      <dgm:t>
        <a:bodyPr/>
        <a:lstStyle/>
        <a:p>
          <a:endParaRPr lang="en-US"/>
        </a:p>
      </dgm:t>
    </dgm:pt>
    <dgm:pt modelId="{8B60B6AF-9F4F-4950-83C2-12521ACF974A}">
      <dgm:prSet/>
      <dgm:spPr/>
      <dgm:t>
        <a:bodyPr/>
        <a:lstStyle/>
        <a:p>
          <a:r>
            <a:rPr lang="el-GR"/>
            <a:t>Ο έλεγχος για την Ηπατίτιδα C, ξεκινά συνήθως με εξετάσεις αίματος για την ανίχνευση της παρουσίας αντισωμάτων στον ιό της ηπατίτιδας C </a:t>
          </a:r>
          <a:endParaRPr lang="en-US"/>
        </a:p>
      </dgm:t>
    </dgm:pt>
    <dgm:pt modelId="{A96D7B98-B68F-4392-9E97-DCD949CB0BC7}" type="parTrans" cxnId="{8FFB1952-059F-4962-900D-EB00B0792154}">
      <dgm:prSet/>
      <dgm:spPr/>
      <dgm:t>
        <a:bodyPr/>
        <a:lstStyle/>
        <a:p>
          <a:endParaRPr lang="en-US"/>
        </a:p>
      </dgm:t>
    </dgm:pt>
    <dgm:pt modelId="{7D182920-D048-4633-893C-338DCB27F405}" type="sibTrans" cxnId="{8FFB1952-059F-4962-900D-EB00B0792154}">
      <dgm:prSet/>
      <dgm:spPr/>
      <dgm:t>
        <a:bodyPr/>
        <a:lstStyle/>
        <a:p>
          <a:endParaRPr lang="en-US"/>
        </a:p>
      </dgm:t>
    </dgm:pt>
    <dgm:pt modelId="{61EAE91C-1571-4855-950A-82327663F6E9}">
      <dgm:prSet/>
      <dgm:spPr/>
      <dgm:t>
        <a:bodyPr/>
        <a:lstStyle/>
        <a:p>
          <a:r>
            <a:rPr lang="el-GR"/>
            <a:t>Επί του παρόντος δεν υπάρχει εμβόλιο για τον ιό της ηπατίτιδας C. Ωστόσο, η έρευνα στον τομέα αυτό συνεχίζεται.</a:t>
          </a:r>
          <a:endParaRPr lang="en-US"/>
        </a:p>
      </dgm:t>
    </dgm:pt>
    <dgm:pt modelId="{8E8600C5-EEF5-41B0-B6B9-374AA917AD65}" type="parTrans" cxnId="{9EA47E9F-4C20-4050-8301-9F0BE93C06A9}">
      <dgm:prSet/>
      <dgm:spPr/>
      <dgm:t>
        <a:bodyPr/>
        <a:lstStyle/>
        <a:p>
          <a:endParaRPr lang="en-US"/>
        </a:p>
      </dgm:t>
    </dgm:pt>
    <dgm:pt modelId="{6425DA96-8D72-4EF2-9CC5-5C7A51C6A24B}" type="sibTrans" cxnId="{9EA47E9F-4C20-4050-8301-9F0BE93C06A9}">
      <dgm:prSet/>
      <dgm:spPr/>
      <dgm:t>
        <a:bodyPr/>
        <a:lstStyle/>
        <a:p>
          <a:endParaRPr lang="en-US"/>
        </a:p>
      </dgm:t>
    </dgm:pt>
    <dgm:pt modelId="{7C5B4527-71A6-41C2-AC77-4538421BE3AD}">
      <dgm:prSet/>
      <dgm:spPr/>
      <dgm:t>
        <a:bodyPr/>
        <a:lstStyle/>
        <a:p>
          <a:r>
            <a:rPr lang="el-GR"/>
            <a:t>Συμπτώματα ίδια με τα προαναφερθέντα </a:t>
          </a:r>
          <a:endParaRPr lang="en-US"/>
        </a:p>
      </dgm:t>
    </dgm:pt>
    <dgm:pt modelId="{8C8FA011-3F3C-4CEF-A146-9E13B7F420CE}" type="parTrans" cxnId="{3A039D14-168A-4EDC-AC1C-BB5104C8E1EB}">
      <dgm:prSet/>
      <dgm:spPr/>
      <dgm:t>
        <a:bodyPr/>
        <a:lstStyle/>
        <a:p>
          <a:endParaRPr lang="en-US"/>
        </a:p>
      </dgm:t>
    </dgm:pt>
    <dgm:pt modelId="{9F26CD5B-F260-480E-8514-6C6D94415C78}" type="sibTrans" cxnId="{3A039D14-168A-4EDC-AC1C-BB5104C8E1EB}">
      <dgm:prSet/>
      <dgm:spPr/>
      <dgm:t>
        <a:bodyPr/>
        <a:lstStyle/>
        <a:p>
          <a:endParaRPr lang="en-US"/>
        </a:p>
      </dgm:t>
    </dgm:pt>
    <dgm:pt modelId="{723B73F7-80BF-48D7-B77E-EACB0A8F1FA4}" type="pres">
      <dgm:prSet presAssocID="{C3D56ADB-4A2B-4BF1-961F-822B09395229}" presName="linear" presStyleCnt="0">
        <dgm:presLayoutVars>
          <dgm:animLvl val="lvl"/>
          <dgm:resizeHandles val="exact"/>
        </dgm:presLayoutVars>
      </dgm:prSet>
      <dgm:spPr/>
    </dgm:pt>
    <dgm:pt modelId="{F6CAF4ED-CAF8-4D3A-941B-F6B0BDB66ABE}" type="pres">
      <dgm:prSet presAssocID="{8FE080EF-486E-43F2-B975-577784136581}" presName="parentText" presStyleLbl="node1" presStyleIdx="0" presStyleCnt="6">
        <dgm:presLayoutVars>
          <dgm:chMax val="0"/>
          <dgm:bulletEnabled val="1"/>
        </dgm:presLayoutVars>
      </dgm:prSet>
      <dgm:spPr/>
    </dgm:pt>
    <dgm:pt modelId="{0BD6874F-6D47-4412-BD86-90904B650CCC}" type="pres">
      <dgm:prSet presAssocID="{137C2086-541E-4A03-9C73-CC820258AE0D}" presName="spacer" presStyleCnt="0"/>
      <dgm:spPr/>
    </dgm:pt>
    <dgm:pt modelId="{7CACB012-E92F-4229-81FB-A8980B9E6359}" type="pres">
      <dgm:prSet presAssocID="{07880270-8FF0-4CA2-AEC4-C91357135104}" presName="parentText" presStyleLbl="node1" presStyleIdx="1" presStyleCnt="6">
        <dgm:presLayoutVars>
          <dgm:chMax val="0"/>
          <dgm:bulletEnabled val="1"/>
        </dgm:presLayoutVars>
      </dgm:prSet>
      <dgm:spPr/>
    </dgm:pt>
    <dgm:pt modelId="{4952164A-8849-4935-A63F-4AFF9939EE6D}" type="pres">
      <dgm:prSet presAssocID="{86A584D1-F309-4DE9-9A50-56A3FD1B64CB}" presName="spacer" presStyleCnt="0"/>
      <dgm:spPr/>
    </dgm:pt>
    <dgm:pt modelId="{B57CCFC1-80CC-4142-B9ED-F8AA0E63CE8F}" type="pres">
      <dgm:prSet presAssocID="{83810F31-568A-43D8-A7C5-C27E3A91F66F}" presName="parentText" presStyleLbl="node1" presStyleIdx="2" presStyleCnt="6">
        <dgm:presLayoutVars>
          <dgm:chMax val="0"/>
          <dgm:bulletEnabled val="1"/>
        </dgm:presLayoutVars>
      </dgm:prSet>
      <dgm:spPr/>
    </dgm:pt>
    <dgm:pt modelId="{AAA99863-1E11-4808-8350-88FC3D565C18}" type="pres">
      <dgm:prSet presAssocID="{08EA4E15-0101-42AE-AAFF-ABED683C981D}" presName="spacer" presStyleCnt="0"/>
      <dgm:spPr/>
    </dgm:pt>
    <dgm:pt modelId="{46C65132-59C4-4CD4-9FA0-D18E46521A9F}" type="pres">
      <dgm:prSet presAssocID="{8B60B6AF-9F4F-4950-83C2-12521ACF974A}" presName="parentText" presStyleLbl="node1" presStyleIdx="3" presStyleCnt="6">
        <dgm:presLayoutVars>
          <dgm:chMax val="0"/>
          <dgm:bulletEnabled val="1"/>
        </dgm:presLayoutVars>
      </dgm:prSet>
      <dgm:spPr/>
    </dgm:pt>
    <dgm:pt modelId="{C1522AA1-CE62-4F97-9830-BE5ED7E33FB9}" type="pres">
      <dgm:prSet presAssocID="{7D182920-D048-4633-893C-338DCB27F405}" presName="spacer" presStyleCnt="0"/>
      <dgm:spPr/>
    </dgm:pt>
    <dgm:pt modelId="{F21B76A5-42B7-485D-BE2C-A095E10B4046}" type="pres">
      <dgm:prSet presAssocID="{61EAE91C-1571-4855-950A-82327663F6E9}" presName="parentText" presStyleLbl="node1" presStyleIdx="4" presStyleCnt="6">
        <dgm:presLayoutVars>
          <dgm:chMax val="0"/>
          <dgm:bulletEnabled val="1"/>
        </dgm:presLayoutVars>
      </dgm:prSet>
      <dgm:spPr/>
    </dgm:pt>
    <dgm:pt modelId="{601BC0C2-EAF4-4A02-9D41-2ABDF644E682}" type="pres">
      <dgm:prSet presAssocID="{6425DA96-8D72-4EF2-9CC5-5C7A51C6A24B}" presName="spacer" presStyleCnt="0"/>
      <dgm:spPr/>
    </dgm:pt>
    <dgm:pt modelId="{9EF20914-3B47-4840-9108-DA631983A385}" type="pres">
      <dgm:prSet presAssocID="{7C5B4527-71A6-41C2-AC77-4538421BE3AD}" presName="parentText" presStyleLbl="node1" presStyleIdx="5" presStyleCnt="6">
        <dgm:presLayoutVars>
          <dgm:chMax val="0"/>
          <dgm:bulletEnabled val="1"/>
        </dgm:presLayoutVars>
      </dgm:prSet>
      <dgm:spPr/>
    </dgm:pt>
  </dgm:ptLst>
  <dgm:cxnLst>
    <dgm:cxn modelId="{3A039D14-168A-4EDC-AC1C-BB5104C8E1EB}" srcId="{C3D56ADB-4A2B-4BF1-961F-822B09395229}" destId="{7C5B4527-71A6-41C2-AC77-4538421BE3AD}" srcOrd="5" destOrd="0" parTransId="{8C8FA011-3F3C-4CEF-A146-9E13B7F420CE}" sibTransId="{9F26CD5B-F260-480E-8514-6C6D94415C78}"/>
    <dgm:cxn modelId="{F7D4D22C-EBD9-4128-A7AE-7E379D5C36B4}" srcId="{C3D56ADB-4A2B-4BF1-961F-822B09395229}" destId="{8FE080EF-486E-43F2-B975-577784136581}" srcOrd="0" destOrd="0" parTransId="{5ADCD0FD-F61B-4089-8BF3-ED09AFF404CE}" sibTransId="{137C2086-541E-4A03-9C73-CC820258AE0D}"/>
    <dgm:cxn modelId="{07134D32-9F69-43D8-8321-1A964BD2D181}" type="presOf" srcId="{7C5B4527-71A6-41C2-AC77-4538421BE3AD}" destId="{9EF20914-3B47-4840-9108-DA631983A385}" srcOrd="0" destOrd="0" presId="urn:microsoft.com/office/officeart/2005/8/layout/vList2"/>
    <dgm:cxn modelId="{754A8B48-29C9-4381-BA41-6B28C154A090}" type="presOf" srcId="{07880270-8FF0-4CA2-AEC4-C91357135104}" destId="{7CACB012-E92F-4229-81FB-A8980B9E6359}" srcOrd="0" destOrd="0" presId="urn:microsoft.com/office/officeart/2005/8/layout/vList2"/>
    <dgm:cxn modelId="{8FFB1952-059F-4962-900D-EB00B0792154}" srcId="{C3D56ADB-4A2B-4BF1-961F-822B09395229}" destId="{8B60B6AF-9F4F-4950-83C2-12521ACF974A}" srcOrd="3" destOrd="0" parTransId="{A96D7B98-B68F-4392-9E97-DCD949CB0BC7}" sibTransId="{7D182920-D048-4633-893C-338DCB27F405}"/>
    <dgm:cxn modelId="{BEA7A87C-FED4-4FBE-863A-BF76456BC3DB}" type="presOf" srcId="{8FE080EF-486E-43F2-B975-577784136581}" destId="{F6CAF4ED-CAF8-4D3A-941B-F6B0BDB66ABE}" srcOrd="0" destOrd="0" presId="urn:microsoft.com/office/officeart/2005/8/layout/vList2"/>
    <dgm:cxn modelId="{8AF7908A-C161-4452-B270-BC10E4DEEB14}" type="presOf" srcId="{83810F31-568A-43D8-A7C5-C27E3A91F66F}" destId="{B57CCFC1-80CC-4142-B9ED-F8AA0E63CE8F}" srcOrd="0" destOrd="0" presId="urn:microsoft.com/office/officeart/2005/8/layout/vList2"/>
    <dgm:cxn modelId="{9EA47E9F-4C20-4050-8301-9F0BE93C06A9}" srcId="{C3D56ADB-4A2B-4BF1-961F-822B09395229}" destId="{61EAE91C-1571-4855-950A-82327663F6E9}" srcOrd="4" destOrd="0" parTransId="{8E8600C5-EEF5-41B0-B6B9-374AA917AD65}" sibTransId="{6425DA96-8D72-4EF2-9CC5-5C7A51C6A24B}"/>
    <dgm:cxn modelId="{0E9E3DB6-903B-471D-B1D4-41979B891F62}" srcId="{C3D56ADB-4A2B-4BF1-961F-822B09395229}" destId="{07880270-8FF0-4CA2-AEC4-C91357135104}" srcOrd="1" destOrd="0" parTransId="{D3A9EDF5-B5CB-48F9-BE18-90F82B538FC7}" sibTransId="{86A584D1-F309-4DE9-9A50-56A3FD1B64CB}"/>
    <dgm:cxn modelId="{7834B9D4-CE36-4895-BB9C-573B067C7987}" type="presOf" srcId="{61EAE91C-1571-4855-950A-82327663F6E9}" destId="{F21B76A5-42B7-485D-BE2C-A095E10B4046}" srcOrd="0" destOrd="0" presId="urn:microsoft.com/office/officeart/2005/8/layout/vList2"/>
    <dgm:cxn modelId="{7B7DD9D8-E194-43D6-B4F0-D7F6CBD205FF}" srcId="{C3D56ADB-4A2B-4BF1-961F-822B09395229}" destId="{83810F31-568A-43D8-A7C5-C27E3A91F66F}" srcOrd="2" destOrd="0" parTransId="{B24CDF9D-A1CB-466D-A0D6-3646744A658F}" sibTransId="{08EA4E15-0101-42AE-AAFF-ABED683C981D}"/>
    <dgm:cxn modelId="{7480AFDE-213E-4C89-972A-4346F76B4348}" type="presOf" srcId="{8B60B6AF-9F4F-4950-83C2-12521ACF974A}" destId="{46C65132-59C4-4CD4-9FA0-D18E46521A9F}" srcOrd="0" destOrd="0" presId="urn:microsoft.com/office/officeart/2005/8/layout/vList2"/>
    <dgm:cxn modelId="{A833E6F7-A57A-4339-8EEF-86DAE46C52B6}" type="presOf" srcId="{C3D56ADB-4A2B-4BF1-961F-822B09395229}" destId="{723B73F7-80BF-48D7-B77E-EACB0A8F1FA4}" srcOrd="0" destOrd="0" presId="urn:microsoft.com/office/officeart/2005/8/layout/vList2"/>
    <dgm:cxn modelId="{834892B9-7FF4-4580-9376-5175690E173E}" type="presParOf" srcId="{723B73F7-80BF-48D7-B77E-EACB0A8F1FA4}" destId="{F6CAF4ED-CAF8-4D3A-941B-F6B0BDB66ABE}" srcOrd="0" destOrd="0" presId="urn:microsoft.com/office/officeart/2005/8/layout/vList2"/>
    <dgm:cxn modelId="{8B7759F0-0E6B-48B6-ADDA-0E76C184235D}" type="presParOf" srcId="{723B73F7-80BF-48D7-B77E-EACB0A8F1FA4}" destId="{0BD6874F-6D47-4412-BD86-90904B650CCC}" srcOrd="1" destOrd="0" presId="urn:microsoft.com/office/officeart/2005/8/layout/vList2"/>
    <dgm:cxn modelId="{63B6E6AC-57C6-4F7D-BC9E-F3843E72EF79}" type="presParOf" srcId="{723B73F7-80BF-48D7-B77E-EACB0A8F1FA4}" destId="{7CACB012-E92F-4229-81FB-A8980B9E6359}" srcOrd="2" destOrd="0" presId="urn:microsoft.com/office/officeart/2005/8/layout/vList2"/>
    <dgm:cxn modelId="{B36E9BC3-2188-423E-A315-C4538EF15A5E}" type="presParOf" srcId="{723B73F7-80BF-48D7-B77E-EACB0A8F1FA4}" destId="{4952164A-8849-4935-A63F-4AFF9939EE6D}" srcOrd="3" destOrd="0" presId="urn:microsoft.com/office/officeart/2005/8/layout/vList2"/>
    <dgm:cxn modelId="{46EF020A-3AA6-46D6-8DA6-358B1ECBC93A}" type="presParOf" srcId="{723B73F7-80BF-48D7-B77E-EACB0A8F1FA4}" destId="{B57CCFC1-80CC-4142-B9ED-F8AA0E63CE8F}" srcOrd="4" destOrd="0" presId="urn:microsoft.com/office/officeart/2005/8/layout/vList2"/>
    <dgm:cxn modelId="{7129A9DB-E00D-4306-9992-F0F332DE5839}" type="presParOf" srcId="{723B73F7-80BF-48D7-B77E-EACB0A8F1FA4}" destId="{AAA99863-1E11-4808-8350-88FC3D565C18}" srcOrd="5" destOrd="0" presId="urn:microsoft.com/office/officeart/2005/8/layout/vList2"/>
    <dgm:cxn modelId="{F0FB043E-52C4-4ECB-89A2-A9F6B0C8DE6C}" type="presParOf" srcId="{723B73F7-80BF-48D7-B77E-EACB0A8F1FA4}" destId="{46C65132-59C4-4CD4-9FA0-D18E46521A9F}" srcOrd="6" destOrd="0" presId="urn:microsoft.com/office/officeart/2005/8/layout/vList2"/>
    <dgm:cxn modelId="{39F27F30-0E54-46C3-8F18-E133598C40E7}" type="presParOf" srcId="{723B73F7-80BF-48D7-B77E-EACB0A8F1FA4}" destId="{C1522AA1-CE62-4F97-9830-BE5ED7E33FB9}" srcOrd="7" destOrd="0" presId="urn:microsoft.com/office/officeart/2005/8/layout/vList2"/>
    <dgm:cxn modelId="{FFC32D2D-9A60-4F4E-B48E-AD14EFCB5160}" type="presParOf" srcId="{723B73F7-80BF-48D7-B77E-EACB0A8F1FA4}" destId="{F21B76A5-42B7-485D-BE2C-A095E10B4046}" srcOrd="8" destOrd="0" presId="urn:microsoft.com/office/officeart/2005/8/layout/vList2"/>
    <dgm:cxn modelId="{761DE53D-8B69-454A-BD4A-EDE1F5A4BA38}" type="presParOf" srcId="{723B73F7-80BF-48D7-B77E-EACB0A8F1FA4}" destId="{601BC0C2-EAF4-4A02-9D41-2ABDF644E682}" srcOrd="9" destOrd="0" presId="urn:microsoft.com/office/officeart/2005/8/layout/vList2"/>
    <dgm:cxn modelId="{4D576F9D-24E7-4A09-9C97-DC1F197CF45A}" type="presParOf" srcId="{723B73F7-80BF-48D7-B77E-EACB0A8F1FA4}" destId="{9EF20914-3B47-4840-9108-DA631983A38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582AE3-F8F5-494C-AA54-0A030E95681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F1105B4-9DA0-473B-9E0B-DD9578F6F9D4}">
      <dgm:prSet/>
      <dgm:spPr/>
      <dgm:t>
        <a:bodyPr/>
        <a:lstStyle/>
        <a:p>
          <a:r>
            <a:rPr lang="el-GR" b="1" baseline="0"/>
            <a:t>Με κλινική εξέταση</a:t>
          </a:r>
          <a:r>
            <a:rPr lang="el-GR" baseline="0"/>
            <a:t>, εφαρμόζοντας ειδικές κλινικές δοκιμασίες, όπως δοκιμασίες αισθητικότητας στα δάκτυλα, πίεση του μέσου νεύρου, ώστε να διαπιστωθεί ότι προκαλεί μούδιασμα στα δάκτυλα κα. Δοκιμασίες που πρέπει να διενεργηθούν από  Εξειδικευμένο Ιατρό Χεριού.</a:t>
          </a:r>
          <a:endParaRPr lang="en-US"/>
        </a:p>
      </dgm:t>
    </dgm:pt>
    <dgm:pt modelId="{64FCC541-C919-4686-A2AF-42900B66707F}" type="parTrans" cxnId="{4905AF16-A697-4445-AFF6-F48EE8225804}">
      <dgm:prSet/>
      <dgm:spPr/>
      <dgm:t>
        <a:bodyPr/>
        <a:lstStyle/>
        <a:p>
          <a:endParaRPr lang="en-US"/>
        </a:p>
      </dgm:t>
    </dgm:pt>
    <dgm:pt modelId="{B53D1DF1-7B8A-4DC1-A25D-CCED85DDE3AD}" type="sibTrans" cxnId="{4905AF16-A697-4445-AFF6-F48EE8225804}">
      <dgm:prSet/>
      <dgm:spPr/>
      <dgm:t>
        <a:bodyPr/>
        <a:lstStyle/>
        <a:p>
          <a:endParaRPr lang="en-US"/>
        </a:p>
      </dgm:t>
    </dgm:pt>
    <dgm:pt modelId="{CE72AE58-DD0F-475F-8643-DA9013014BB9}">
      <dgm:prSet/>
      <dgm:spPr/>
      <dgm:t>
        <a:bodyPr/>
        <a:lstStyle/>
        <a:p>
          <a:r>
            <a:rPr lang="el-GR" b="1" baseline="0"/>
            <a:t>Με ηλεκτροφυσιολογικό έλεγχο</a:t>
          </a:r>
          <a:r>
            <a:rPr lang="el-GR" baseline="0"/>
            <a:t>, ο οποίος περιλαμβάνει την καταγραφή της αισθητικής και κιντικής ταχύτητας του μέσου νεύρου, με εφαρμογή ηλεκτροδίων στο δέρμα. Η παραπάνω εξέταση είναι αρκετά αξιόπιστη, ονομάζεται Ηλεκτρομυογράφημα και πραγματοποιείται σε πολλά εργαστήρια.</a:t>
          </a:r>
          <a:endParaRPr lang="en-US"/>
        </a:p>
      </dgm:t>
    </dgm:pt>
    <dgm:pt modelId="{F456A4BD-DE84-4C57-89F8-03C24B149703}" type="parTrans" cxnId="{D73B297F-090F-4F40-BE83-B5305F644FBE}">
      <dgm:prSet/>
      <dgm:spPr/>
      <dgm:t>
        <a:bodyPr/>
        <a:lstStyle/>
        <a:p>
          <a:endParaRPr lang="en-US"/>
        </a:p>
      </dgm:t>
    </dgm:pt>
    <dgm:pt modelId="{FF0B332D-796F-4BEA-AFB4-910A14188BB8}" type="sibTrans" cxnId="{D73B297F-090F-4F40-BE83-B5305F644FBE}">
      <dgm:prSet/>
      <dgm:spPr/>
      <dgm:t>
        <a:bodyPr/>
        <a:lstStyle/>
        <a:p>
          <a:endParaRPr lang="en-US"/>
        </a:p>
      </dgm:t>
    </dgm:pt>
    <dgm:pt modelId="{09322EE9-45BA-4ACC-90D2-9C96C5A186AF}">
      <dgm:prSet/>
      <dgm:spPr/>
      <dgm:t>
        <a:bodyPr/>
        <a:lstStyle/>
        <a:p>
          <a:r>
            <a:rPr lang="el-GR" baseline="0"/>
            <a:t>Υπάρχουν κι άλλες εξετάσεις, όπως ο </a:t>
          </a:r>
          <a:r>
            <a:rPr lang="el-GR" b="1" baseline="0"/>
            <a:t>υπέρηχος και μαγνητική τομογραφία </a:t>
          </a:r>
          <a:r>
            <a:rPr lang="el-GR" baseline="0"/>
            <a:t>του καρπιαίου σωλήνα, οι οποίες μπορούν να εκτελεστούν στην περίπτωση αδυναμίας  πραγματοποίησης του Ηλεκτρομυογραφήματος.</a:t>
          </a:r>
          <a:endParaRPr lang="en-US"/>
        </a:p>
      </dgm:t>
    </dgm:pt>
    <dgm:pt modelId="{F962F18E-F79D-4211-9265-6AEB34072B06}" type="parTrans" cxnId="{249D0698-A308-43E5-9572-A2D264EB683A}">
      <dgm:prSet/>
      <dgm:spPr/>
      <dgm:t>
        <a:bodyPr/>
        <a:lstStyle/>
        <a:p>
          <a:endParaRPr lang="en-US"/>
        </a:p>
      </dgm:t>
    </dgm:pt>
    <dgm:pt modelId="{44526190-9894-4A8C-B3C9-A543832EC212}" type="sibTrans" cxnId="{249D0698-A308-43E5-9572-A2D264EB683A}">
      <dgm:prSet/>
      <dgm:spPr/>
      <dgm:t>
        <a:bodyPr/>
        <a:lstStyle/>
        <a:p>
          <a:endParaRPr lang="en-US"/>
        </a:p>
      </dgm:t>
    </dgm:pt>
    <dgm:pt modelId="{FD84373C-DBCB-4EFA-9E68-A360959FC105}" type="pres">
      <dgm:prSet presAssocID="{63582AE3-F8F5-494C-AA54-0A030E95681B}" presName="outerComposite" presStyleCnt="0">
        <dgm:presLayoutVars>
          <dgm:chMax val="5"/>
          <dgm:dir/>
          <dgm:resizeHandles val="exact"/>
        </dgm:presLayoutVars>
      </dgm:prSet>
      <dgm:spPr/>
    </dgm:pt>
    <dgm:pt modelId="{005B96D7-C53F-4A4F-A587-2F37657F5B29}" type="pres">
      <dgm:prSet presAssocID="{63582AE3-F8F5-494C-AA54-0A030E95681B}" presName="dummyMaxCanvas" presStyleCnt="0">
        <dgm:presLayoutVars/>
      </dgm:prSet>
      <dgm:spPr/>
    </dgm:pt>
    <dgm:pt modelId="{25D92294-6661-4E6B-8624-868EE2109CC4}" type="pres">
      <dgm:prSet presAssocID="{63582AE3-F8F5-494C-AA54-0A030E95681B}" presName="ThreeNodes_1" presStyleLbl="node1" presStyleIdx="0" presStyleCnt="3">
        <dgm:presLayoutVars>
          <dgm:bulletEnabled val="1"/>
        </dgm:presLayoutVars>
      </dgm:prSet>
      <dgm:spPr/>
    </dgm:pt>
    <dgm:pt modelId="{818A7A5F-1EC5-4252-BDD2-1E6C6257E552}" type="pres">
      <dgm:prSet presAssocID="{63582AE3-F8F5-494C-AA54-0A030E95681B}" presName="ThreeNodes_2" presStyleLbl="node1" presStyleIdx="1" presStyleCnt="3">
        <dgm:presLayoutVars>
          <dgm:bulletEnabled val="1"/>
        </dgm:presLayoutVars>
      </dgm:prSet>
      <dgm:spPr/>
    </dgm:pt>
    <dgm:pt modelId="{96CA13CF-73A1-4C56-A237-8AA1945430D9}" type="pres">
      <dgm:prSet presAssocID="{63582AE3-F8F5-494C-AA54-0A030E95681B}" presName="ThreeNodes_3" presStyleLbl="node1" presStyleIdx="2" presStyleCnt="3">
        <dgm:presLayoutVars>
          <dgm:bulletEnabled val="1"/>
        </dgm:presLayoutVars>
      </dgm:prSet>
      <dgm:spPr/>
    </dgm:pt>
    <dgm:pt modelId="{E70028BE-FC46-4E7F-9146-7B6C69918853}" type="pres">
      <dgm:prSet presAssocID="{63582AE3-F8F5-494C-AA54-0A030E95681B}" presName="ThreeConn_1-2" presStyleLbl="fgAccFollowNode1" presStyleIdx="0" presStyleCnt="2">
        <dgm:presLayoutVars>
          <dgm:bulletEnabled val="1"/>
        </dgm:presLayoutVars>
      </dgm:prSet>
      <dgm:spPr/>
    </dgm:pt>
    <dgm:pt modelId="{5E0CE15C-85E6-4252-B72A-682249197A59}" type="pres">
      <dgm:prSet presAssocID="{63582AE3-F8F5-494C-AA54-0A030E95681B}" presName="ThreeConn_2-3" presStyleLbl="fgAccFollowNode1" presStyleIdx="1" presStyleCnt="2">
        <dgm:presLayoutVars>
          <dgm:bulletEnabled val="1"/>
        </dgm:presLayoutVars>
      </dgm:prSet>
      <dgm:spPr/>
    </dgm:pt>
    <dgm:pt modelId="{4F5AA21C-F451-4C62-B443-1E85356F6A39}" type="pres">
      <dgm:prSet presAssocID="{63582AE3-F8F5-494C-AA54-0A030E95681B}" presName="ThreeNodes_1_text" presStyleLbl="node1" presStyleIdx="2" presStyleCnt="3">
        <dgm:presLayoutVars>
          <dgm:bulletEnabled val="1"/>
        </dgm:presLayoutVars>
      </dgm:prSet>
      <dgm:spPr/>
    </dgm:pt>
    <dgm:pt modelId="{9997CAC1-623E-481C-AB62-A6B317D52968}" type="pres">
      <dgm:prSet presAssocID="{63582AE3-F8F5-494C-AA54-0A030E95681B}" presName="ThreeNodes_2_text" presStyleLbl="node1" presStyleIdx="2" presStyleCnt="3">
        <dgm:presLayoutVars>
          <dgm:bulletEnabled val="1"/>
        </dgm:presLayoutVars>
      </dgm:prSet>
      <dgm:spPr/>
    </dgm:pt>
    <dgm:pt modelId="{CD0AAC77-15BA-4BA4-8156-5BD405FD241B}" type="pres">
      <dgm:prSet presAssocID="{63582AE3-F8F5-494C-AA54-0A030E95681B}" presName="ThreeNodes_3_text" presStyleLbl="node1" presStyleIdx="2" presStyleCnt="3">
        <dgm:presLayoutVars>
          <dgm:bulletEnabled val="1"/>
        </dgm:presLayoutVars>
      </dgm:prSet>
      <dgm:spPr/>
    </dgm:pt>
  </dgm:ptLst>
  <dgm:cxnLst>
    <dgm:cxn modelId="{4905AF16-A697-4445-AFF6-F48EE8225804}" srcId="{63582AE3-F8F5-494C-AA54-0A030E95681B}" destId="{FF1105B4-9DA0-473B-9E0B-DD9578F6F9D4}" srcOrd="0" destOrd="0" parTransId="{64FCC541-C919-4686-A2AF-42900B66707F}" sibTransId="{B53D1DF1-7B8A-4DC1-A25D-CCED85DDE3AD}"/>
    <dgm:cxn modelId="{C77D641D-DB9B-4489-BDB8-33E69124DA33}" type="presOf" srcId="{FF0B332D-796F-4BEA-AFB4-910A14188BB8}" destId="{5E0CE15C-85E6-4252-B72A-682249197A59}" srcOrd="0" destOrd="0" presId="urn:microsoft.com/office/officeart/2005/8/layout/vProcess5"/>
    <dgm:cxn modelId="{E984B633-D2B6-4D8F-A17D-FAB15B281FDB}" type="presOf" srcId="{FF1105B4-9DA0-473B-9E0B-DD9578F6F9D4}" destId="{25D92294-6661-4E6B-8624-868EE2109CC4}" srcOrd="0" destOrd="0" presId="urn:microsoft.com/office/officeart/2005/8/layout/vProcess5"/>
    <dgm:cxn modelId="{F14D2465-2757-476B-9924-95733855F468}" type="presOf" srcId="{09322EE9-45BA-4ACC-90D2-9C96C5A186AF}" destId="{CD0AAC77-15BA-4BA4-8156-5BD405FD241B}" srcOrd="1" destOrd="0" presId="urn:microsoft.com/office/officeart/2005/8/layout/vProcess5"/>
    <dgm:cxn modelId="{2751B667-AC46-48F2-B706-0137EC5C63A6}" type="presOf" srcId="{CE72AE58-DD0F-475F-8643-DA9013014BB9}" destId="{9997CAC1-623E-481C-AB62-A6B317D52968}" srcOrd="1" destOrd="0" presId="urn:microsoft.com/office/officeart/2005/8/layout/vProcess5"/>
    <dgm:cxn modelId="{D6D0FE4E-2060-4014-B341-39ABFE167F2A}" type="presOf" srcId="{CE72AE58-DD0F-475F-8643-DA9013014BB9}" destId="{818A7A5F-1EC5-4252-BDD2-1E6C6257E552}" srcOrd="0" destOrd="0" presId="urn:microsoft.com/office/officeart/2005/8/layout/vProcess5"/>
    <dgm:cxn modelId="{D73B297F-090F-4F40-BE83-B5305F644FBE}" srcId="{63582AE3-F8F5-494C-AA54-0A030E95681B}" destId="{CE72AE58-DD0F-475F-8643-DA9013014BB9}" srcOrd="1" destOrd="0" parTransId="{F456A4BD-DE84-4C57-89F8-03C24B149703}" sibTransId="{FF0B332D-796F-4BEA-AFB4-910A14188BB8}"/>
    <dgm:cxn modelId="{249D0698-A308-43E5-9572-A2D264EB683A}" srcId="{63582AE3-F8F5-494C-AA54-0A030E95681B}" destId="{09322EE9-45BA-4ACC-90D2-9C96C5A186AF}" srcOrd="2" destOrd="0" parTransId="{F962F18E-F79D-4211-9265-6AEB34072B06}" sibTransId="{44526190-9894-4A8C-B3C9-A543832EC212}"/>
    <dgm:cxn modelId="{3A4E6CC8-62EF-488B-B925-7C07076FA1AC}" type="presOf" srcId="{09322EE9-45BA-4ACC-90D2-9C96C5A186AF}" destId="{96CA13CF-73A1-4C56-A237-8AA1945430D9}" srcOrd="0" destOrd="0" presId="urn:microsoft.com/office/officeart/2005/8/layout/vProcess5"/>
    <dgm:cxn modelId="{02BCA9CD-9FC3-41CD-B322-B5A7C36E8569}" type="presOf" srcId="{FF1105B4-9DA0-473B-9E0B-DD9578F6F9D4}" destId="{4F5AA21C-F451-4C62-B443-1E85356F6A39}" srcOrd="1" destOrd="0" presId="urn:microsoft.com/office/officeart/2005/8/layout/vProcess5"/>
    <dgm:cxn modelId="{BCBE8BD2-9F08-49E7-8611-A88969CD57BE}" type="presOf" srcId="{63582AE3-F8F5-494C-AA54-0A030E95681B}" destId="{FD84373C-DBCB-4EFA-9E68-A360959FC105}" srcOrd="0" destOrd="0" presId="urn:microsoft.com/office/officeart/2005/8/layout/vProcess5"/>
    <dgm:cxn modelId="{8F49E0FC-940B-4CBF-94CA-5F77134CBEBD}" type="presOf" srcId="{B53D1DF1-7B8A-4DC1-A25D-CCED85DDE3AD}" destId="{E70028BE-FC46-4E7F-9146-7B6C69918853}" srcOrd="0" destOrd="0" presId="urn:microsoft.com/office/officeart/2005/8/layout/vProcess5"/>
    <dgm:cxn modelId="{F1D7DC00-AC5C-4950-9C1B-BCFCF76A3D7C}" type="presParOf" srcId="{FD84373C-DBCB-4EFA-9E68-A360959FC105}" destId="{005B96D7-C53F-4A4F-A587-2F37657F5B29}" srcOrd="0" destOrd="0" presId="urn:microsoft.com/office/officeart/2005/8/layout/vProcess5"/>
    <dgm:cxn modelId="{46505696-19A7-453B-8835-FE5D222CD301}" type="presParOf" srcId="{FD84373C-DBCB-4EFA-9E68-A360959FC105}" destId="{25D92294-6661-4E6B-8624-868EE2109CC4}" srcOrd="1" destOrd="0" presId="urn:microsoft.com/office/officeart/2005/8/layout/vProcess5"/>
    <dgm:cxn modelId="{8E98510B-740D-4F50-BAE4-D91E72DFC426}" type="presParOf" srcId="{FD84373C-DBCB-4EFA-9E68-A360959FC105}" destId="{818A7A5F-1EC5-4252-BDD2-1E6C6257E552}" srcOrd="2" destOrd="0" presId="urn:microsoft.com/office/officeart/2005/8/layout/vProcess5"/>
    <dgm:cxn modelId="{ECDDF2E3-9DC5-4042-BF16-5972A75E1A8D}" type="presParOf" srcId="{FD84373C-DBCB-4EFA-9E68-A360959FC105}" destId="{96CA13CF-73A1-4C56-A237-8AA1945430D9}" srcOrd="3" destOrd="0" presId="urn:microsoft.com/office/officeart/2005/8/layout/vProcess5"/>
    <dgm:cxn modelId="{8BD9E311-655B-4B67-94AD-080B808CE058}" type="presParOf" srcId="{FD84373C-DBCB-4EFA-9E68-A360959FC105}" destId="{E70028BE-FC46-4E7F-9146-7B6C69918853}" srcOrd="4" destOrd="0" presId="urn:microsoft.com/office/officeart/2005/8/layout/vProcess5"/>
    <dgm:cxn modelId="{DB3F3183-557D-4F54-8DBE-76C85DF098E2}" type="presParOf" srcId="{FD84373C-DBCB-4EFA-9E68-A360959FC105}" destId="{5E0CE15C-85E6-4252-B72A-682249197A59}" srcOrd="5" destOrd="0" presId="urn:microsoft.com/office/officeart/2005/8/layout/vProcess5"/>
    <dgm:cxn modelId="{E3500A73-7297-4CDC-9992-75F8C09B8C77}" type="presParOf" srcId="{FD84373C-DBCB-4EFA-9E68-A360959FC105}" destId="{4F5AA21C-F451-4C62-B443-1E85356F6A39}" srcOrd="6" destOrd="0" presId="urn:microsoft.com/office/officeart/2005/8/layout/vProcess5"/>
    <dgm:cxn modelId="{80D59AC4-E4CB-4189-8C80-D519DC2ACE7B}" type="presParOf" srcId="{FD84373C-DBCB-4EFA-9E68-A360959FC105}" destId="{9997CAC1-623E-481C-AB62-A6B317D52968}" srcOrd="7" destOrd="0" presId="urn:microsoft.com/office/officeart/2005/8/layout/vProcess5"/>
    <dgm:cxn modelId="{F8770424-B5DD-46C8-A71F-2825735133D1}" type="presParOf" srcId="{FD84373C-DBCB-4EFA-9E68-A360959FC105}" destId="{CD0AAC77-15BA-4BA4-8156-5BD405FD241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F4D7F5-BC91-448E-97DF-A41F4E9890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133FA9F-DFF6-41F5-9820-20F04427E8BE}">
      <dgm:prSet/>
      <dgm:spPr/>
      <dgm:t>
        <a:bodyPr/>
        <a:lstStyle/>
        <a:p>
          <a:r>
            <a:rPr lang="el-GR"/>
            <a:t>Η οξεία προεπιγονατιδική θυλακίτιδα είναι μια </a:t>
          </a:r>
          <a:r>
            <a:rPr lang="el-GR" b="1"/>
            <a:t>οξεία φλεγμονή του μεγαλύτερου θυλάκου του γόνατος</a:t>
          </a:r>
          <a:r>
            <a:rPr lang="el-GR"/>
            <a:t>, του προεπιγονατιδικού, ο οποίος εντοπίζεται μεταξύ της επιγονατίδας και του υπερκείμενου δέρματος.</a:t>
          </a:r>
          <a:endParaRPr lang="en-US"/>
        </a:p>
      </dgm:t>
    </dgm:pt>
    <dgm:pt modelId="{58104839-191A-4DAE-B4A6-40D08761E35E}" type="parTrans" cxnId="{262617B0-6B6B-4479-9BA9-E1D2EB05D45E}">
      <dgm:prSet/>
      <dgm:spPr/>
      <dgm:t>
        <a:bodyPr/>
        <a:lstStyle/>
        <a:p>
          <a:endParaRPr lang="en-US"/>
        </a:p>
      </dgm:t>
    </dgm:pt>
    <dgm:pt modelId="{71475B80-7DB2-45E6-BBD8-97A8B92B35E5}" type="sibTrans" cxnId="{262617B0-6B6B-4479-9BA9-E1D2EB05D45E}">
      <dgm:prSet/>
      <dgm:spPr/>
      <dgm:t>
        <a:bodyPr/>
        <a:lstStyle/>
        <a:p>
          <a:endParaRPr lang="en-US"/>
        </a:p>
      </dgm:t>
    </dgm:pt>
    <dgm:pt modelId="{371ECE0E-6CC2-462C-99ED-4995F4AD1153}">
      <dgm:prSet/>
      <dgm:spPr/>
      <dgm:t>
        <a:bodyPr/>
        <a:lstStyle/>
        <a:p>
          <a:r>
            <a:rPr lang="el-GR" dirty="0"/>
            <a:t>Όπως όλοι οι θύλακοι, ο </a:t>
          </a:r>
          <a:r>
            <a:rPr lang="el-GR" dirty="0" err="1"/>
            <a:t>προεπιγονατιδικός</a:t>
          </a:r>
          <a:r>
            <a:rPr lang="el-GR" dirty="0"/>
            <a:t> θύλακος χρησιμεύει στη μείωση της τριβής  μεταξύ γειτονικών ανατομικών σχηματισμών. </a:t>
          </a:r>
          <a:endParaRPr lang="en-US" dirty="0"/>
        </a:p>
      </dgm:t>
    </dgm:pt>
    <dgm:pt modelId="{B317C839-7711-470E-8E7A-A83F62FEB86A}" type="parTrans" cxnId="{98D93C03-7AE9-4015-B07F-E9161CA09845}">
      <dgm:prSet/>
      <dgm:spPr/>
      <dgm:t>
        <a:bodyPr/>
        <a:lstStyle/>
        <a:p>
          <a:endParaRPr lang="en-US"/>
        </a:p>
      </dgm:t>
    </dgm:pt>
    <dgm:pt modelId="{1A3180F3-0D06-44C3-98A6-AB025794E918}" type="sibTrans" cxnId="{98D93C03-7AE9-4015-B07F-E9161CA09845}">
      <dgm:prSet/>
      <dgm:spPr/>
      <dgm:t>
        <a:bodyPr/>
        <a:lstStyle/>
        <a:p>
          <a:endParaRPr lang="en-US"/>
        </a:p>
      </dgm:t>
    </dgm:pt>
    <dgm:pt modelId="{32BCE30E-91B2-48A5-983F-CDFD667F494E}" type="pres">
      <dgm:prSet presAssocID="{D7F4D7F5-BC91-448E-97DF-A41F4E98908F}" presName="hierChild1" presStyleCnt="0">
        <dgm:presLayoutVars>
          <dgm:chPref val="1"/>
          <dgm:dir/>
          <dgm:animOne val="branch"/>
          <dgm:animLvl val="lvl"/>
          <dgm:resizeHandles/>
        </dgm:presLayoutVars>
      </dgm:prSet>
      <dgm:spPr/>
    </dgm:pt>
    <dgm:pt modelId="{2F918DA1-BD96-4728-9FAA-695A439EA980}" type="pres">
      <dgm:prSet presAssocID="{B133FA9F-DFF6-41F5-9820-20F04427E8BE}" presName="hierRoot1" presStyleCnt="0"/>
      <dgm:spPr/>
    </dgm:pt>
    <dgm:pt modelId="{B9CAA792-354D-45D9-AC4E-ACC3AB4BAE7F}" type="pres">
      <dgm:prSet presAssocID="{B133FA9F-DFF6-41F5-9820-20F04427E8BE}" presName="composite" presStyleCnt="0"/>
      <dgm:spPr/>
    </dgm:pt>
    <dgm:pt modelId="{41888D7E-CC65-4BCD-9E60-ACC16E8C1DC3}" type="pres">
      <dgm:prSet presAssocID="{B133FA9F-DFF6-41F5-9820-20F04427E8BE}" presName="background" presStyleLbl="node0" presStyleIdx="0" presStyleCnt="2"/>
      <dgm:spPr/>
    </dgm:pt>
    <dgm:pt modelId="{A20F583A-9E9C-48D8-881D-C78305AC38D3}" type="pres">
      <dgm:prSet presAssocID="{B133FA9F-DFF6-41F5-9820-20F04427E8BE}" presName="text" presStyleLbl="fgAcc0" presStyleIdx="0" presStyleCnt="2">
        <dgm:presLayoutVars>
          <dgm:chPref val="3"/>
        </dgm:presLayoutVars>
      </dgm:prSet>
      <dgm:spPr/>
    </dgm:pt>
    <dgm:pt modelId="{DE561AD7-D8D9-4E5A-871C-BD9C906E8CBD}" type="pres">
      <dgm:prSet presAssocID="{B133FA9F-DFF6-41F5-9820-20F04427E8BE}" presName="hierChild2" presStyleCnt="0"/>
      <dgm:spPr/>
    </dgm:pt>
    <dgm:pt modelId="{824262F0-03B6-43BD-A25E-B91910E33F7A}" type="pres">
      <dgm:prSet presAssocID="{371ECE0E-6CC2-462C-99ED-4995F4AD1153}" presName="hierRoot1" presStyleCnt="0"/>
      <dgm:spPr/>
    </dgm:pt>
    <dgm:pt modelId="{B15B640D-E84B-4FBA-866C-7811E31F0A96}" type="pres">
      <dgm:prSet presAssocID="{371ECE0E-6CC2-462C-99ED-4995F4AD1153}" presName="composite" presStyleCnt="0"/>
      <dgm:spPr/>
    </dgm:pt>
    <dgm:pt modelId="{0114B3A2-E774-4D8F-B655-2E1A5A97DA32}" type="pres">
      <dgm:prSet presAssocID="{371ECE0E-6CC2-462C-99ED-4995F4AD1153}" presName="background" presStyleLbl="node0" presStyleIdx="1" presStyleCnt="2"/>
      <dgm:spPr/>
    </dgm:pt>
    <dgm:pt modelId="{F793A23A-BA49-4D85-9847-7198B063201B}" type="pres">
      <dgm:prSet presAssocID="{371ECE0E-6CC2-462C-99ED-4995F4AD1153}" presName="text" presStyleLbl="fgAcc0" presStyleIdx="1" presStyleCnt="2">
        <dgm:presLayoutVars>
          <dgm:chPref val="3"/>
        </dgm:presLayoutVars>
      </dgm:prSet>
      <dgm:spPr/>
    </dgm:pt>
    <dgm:pt modelId="{A738CBFA-C8D8-416E-9DB3-F5C3357DBAB0}" type="pres">
      <dgm:prSet presAssocID="{371ECE0E-6CC2-462C-99ED-4995F4AD1153}" presName="hierChild2" presStyleCnt="0"/>
      <dgm:spPr/>
    </dgm:pt>
  </dgm:ptLst>
  <dgm:cxnLst>
    <dgm:cxn modelId="{98D93C03-7AE9-4015-B07F-E9161CA09845}" srcId="{D7F4D7F5-BC91-448E-97DF-A41F4E98908F}" destId="{371ECE0E-6CC2-462C-99ED-4995F4AD1153}" srcOrd="1" destOrd="0" parTransId="{B317C839-7711-470E-8E7A-A83F62FEB86A}" sibTransId="{1A3180F3-0D06-44C3-98A6-AB025794E918}"/>
    <dgm:cxn modelId="{D43C2A4E-5E6F-4D32-9267-936887202F21}" type="presOf" srcId="{371ECE0E-6CC2-462C-99ED-4995F4AD1153}" destId="{F793A23A-BA49-4D85-9847-7198B063201B}" srcOrd="0" destOrd="0" presId="urn:microsoft.com/office/officeart/2005/8/layout/hierarchy1"/>
    <dgm:cxn modelId="{4DE2A598-D44B-4DEF-8920-6B400CFF9E98}" type="presOf" srcId="{B133FA9F-DFF6-41F5-9820-20F04427E8BE}" destId="{A20F583A-9E9C-48D8-881D-C78305AC38D3}" srcOrd="0" destOrd="0" presId="urn:microsoft.com/office/officeart/2005/8/layout/hierarchy1"/>
    <dgm:cxn modelId="{262617B0-6B6B-4479-9BA9-E1D2EB05D45E}" srcId="{D7F4D7F5-BC91-448E-97DF-A41F4E98908F}" destId="{B133FA9F-DFF6-41F5-9820-20F04427E8BE}" srcOrd="0" destOrd="0" parTransId="{58104839-191A-4DAE-B4A6-40D08761E35E}" sibTransId="{71475B80-7DB2-45E6-BBD8-97A8B92B35E5}"/>
    <dgm:cxn modelId="{06A0D9B5-96B1-4536-94CC-222631022ECF}" type="presOf" srcId="{D7F4D7F5-BC91-448E-97DF-A41F4E98908F}" destId="{32BCE30E-91B2-48A5-983F-CDFD667F494E}" srcOrd="0" destOrd="0" presId="urn:microsoft.com/office/officeart/2005/8/layout/hierarchy1"/>
    <dgm:cxn modelId="{128CC467-0277-4635-AB7A-BC19389AA9D2}" type="presParOf" srcId="{32BCE30E-91B2-48A5-983F-CDFD667F494E}" destId="{2F918DA1-BD96-4728-9FAA-695A439EA980}" srcOrd="0" destOrd="0" presId="urn:microsoft.com/office/officeart/2005/8/layout/hierarchy1"/>
    <dgm:cxn modelId="{F905147A-95E4-4A1F-ADFC-423348E5D14B}" type="presParOf" srcId="{2F918DA1-BD96-4728-9FAA-695A439EA980}" destId="{B9CAA792-354D-45D9-AC4E-ACC3AB4BAE7F}" srcOrd="0" destOrd="0" presId="urn:microsoft.com/office/officeart/2005/8/layout/hierarchy1"/>
    <dgm:cxn modelId="{AEF23F13-AA9E-424B-AE0B-30B726C8DBE7}" type="presParOf" srcId="{B9CAA792-354D-45D9-AC4E-ACC3AB4BAE7F}" destId="{41888D7E-CC65-4BCD-9E60-ACC16E8C1DC3}" srcOrd="0" destOrd="0" presId="urn:microsoft.com/office/officeart/2005/8/layout/hierarchy1"/>
    <dgm:cxn modelId="{58141D05-B74B-4BE1-945E-D578C35A6DFE}" type="presParOf" srcId="{B9CAA792-354D-45D9-AC4E-ACC3AB4BAE7F}" destId="{A20F583A-9E9C-48D8-881D-C78305AC38D3}" srcOrd="1" destOrd="0" presId="urn:microsoft.com/office/officeart/2005/8/layout/hierarchy1"/>
    <dgm:cxn modelId="{1CF7C7D4-38DF-4322-9359-FFF0B54F4799}" type="presParOf" srcId="{2F918DA1-BD96-4728-9FAA-695A439EA980}" destId="{DE561AD7-D8D9-4E5A-871C-BD9C906E8CBD}" srcOrd="1" destOrd="0" presId="urn:microsoft.com/office/officeart/2005/8/layout/hierarchy1"/>
    <dgm:cxn modelId="{BD24134A-95D7-46F6-920E-630C7F258660}" type="presParOf" srcId="{32BCE30E-91B2-48A5-983F-CDFD667F494E}" destId="{824262F0-03B6-43BD-A25E-B91910E33F7A}" srcOrd="1" destOrd="0" presId="urn:microsoft.com/office/officeart/2005/8/layout/hierarchy1"/>
    <dgm:cxn modelId="{1FC115D7-2660-467A-A8E6-18165549E3ED}" type="presParOf" srcId="{824262F0-03B6-43BD-A25E-B91910E33F7A}" destId="{B15B640D-E84B-4FBA-866C-7811E31F0A96}" srcOrd="0" destOrd="0" presId="urn:microsoft.com/office/officeart/2005/8/layout/hierarchy1"/>
    <dgm:cxn modelId="{62F318AE-A2BD-47C9-A70A-E1972F1DA4A1}" type="presParOf" srcId="{B15B640D-E84B-4FBA-866C-7811E31F0A96}" destId="{0114B3A2-E774-4D8F-B655-2E1A5A97DA32}" srcOrd="0" destOrd="0" presId="urn:microsoft.com/office/officeart/2005/8/layout/hierarchy1"/>
    <dgm:cxn modelId="{BB5D6A64-8480-4B07-AD41-E59DE6E701F9}" type="presParOf" srcId="{B15B640D-E84B-4FBA-866C-7811E31F0A96}" destId="{F793A23A-BA49-4D85-9847-7198B063201B}" srcOrd="1" destOrd="0" presId="urn:microsoft.com/office/officeart/2005/8/layout/hierarchy1"/>
    <dgm:cxn modelId="{9FD54668-CFF5-4988-AE7A-2BCBCF951EE2}" type="presParOf" srcId="{824262F0-03B6-43BD-A25E-B91910E33F7A}" destId="{A738CBFA-C8D8-416E-9DB3-F5C3357DBA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46651B-F058-4ACF-940D-8A14CB56072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6DB94F2-4D3C-4BFF-97D2-71FD030D8EF1}">
      <dgm:prSet/>
      <dgm:spPr/>
      <dgm:t>
        <a:bodyPr/>
        <a:lstStyle/>
        <a:p>
          <a:r>
            <a:rPr lang="el-GR"/>
            <a:t>Η προεπιγονατιδική θυλακίτιδα εκδηλώνεται </a:t>
          </a:r>
          <a:r>
            <a:rPr lang="el-GR" b="1"/>
            <a:t>με διόγκωση και πόνο στην πρόσθια επιφάνεια του γόνατος</a:t>
          </a:r>
          <a:r>
            <a:rPr lang="el-GR"/>
            <a:t>. Ο ασθενής συχνά τρίβει τον θύλακο με το χέρι του ή δείχνει την διόγκωση όταν περιγράφει την κατάσταση αυτή. </a:t>
          </a:r>
          <a:endParaRPr lang="en-US"/>
        </a:p>
      </dgm:t>
    </dgm:pt>
    <dgm:pt modelId="{9EDF77FC-B060-4065-85B2-2CBC3BB67042}" type="parTrans" cxnId="{4389D6D2-67FB-45ED-880A-D9E5A49B0370}">
      <dgm:prSet/>
      <dgm:spPr/>
      <dgm:t>
        <a:bodyPr/>
        <a:lstStyle/>
        <a:p>
          <a:endParaRPr lang="en-US"/>
        </a:p>
      </dgm:t>
    </dgm:pt>
    <dgm:pt modelId="{104FD015-116A-40E1-92B1-243B5C1C5EC3}" type="sibTrans" cxnId="{4389D6D2-67FB-45ED-880A-D9E5A49B0370}">
      <dgm:prSet/>
      <dgm:spPr/>
      <dgm:t>
        <a:bodyPr/>
        <a:lstStyle/>
        <a:p>
          <a:endParaRPr lang="en-US"/>
        </a:p>
      </dgm:t>
    </dgm:pt>
    <dgm:pt modelId="{811B88FE-5C8B-4831-8A52-B8EFB007D8E4}">
      <dgm:prSet/>
      <dgm:spPr/>
      <dgm:t>
        <a:bodyPr/>
        <a:lstStyle/>
        <a:p>
          <a:r>
            <a:rPr lang="el-GR"/>
            <a:t>Σε μη επιπλακείσες περιπτώσεις προεπιγονατιδικής θυλακίτιδας </a:t>
          </a:r>
          <a:r>
            <a:rPr lang="el-GR" b="1"/>
            <a:t>το εύρος κίνησης του γόνατος δεν επηρεάζεται</a:t>
          </a:r>
          <a:r>
            <a:rPr lang="el-GR"/>
            <a:t>, δοθέντος ότι η διόγκωση είναι τελείως εξωαρθρική.</a:t>
          </a:r>
          <a:endParaRPr lang="en-US"/>
        </a:p>
      </dgm:t>
    </dgm:pt>
    <dgm:pt modelId="{9B6A06E6-CBAB-46B5-BB73-54EE553AABE0}" type="parTrans" cxnId="{3FB8D0F6-8AF8-40C5-A417-3B6D3FB6915D}">
      <dgm:prSet/>
      <dgm:spPr/>
      <dgm:t>
        <a:bodyPr/>
        <a:lstStyle/>
        <a:p>
          <a:endParaRPr lang="en-US"/>
        </a:p>
      </dgm:t>
    </dgm:pt>
    <dgm:pt modelId="{D884B90A-D9DF-413D-A475-B1A7AA20DE67}" type="sibTrans" cxnId="{3FB8D0F6-8AF8-40C5-A417-3B6D3FB6915D}">
      <dgm:prSet/>
      <dgm:spPr/>
      <dgm:t>
        <a:bodyPr/>
        <a:lstStyle/>
        <a:p>
          <a:endParaRPr lang="en-US"/>
        </a:p>
      </dgm:t>
    </dgm:pt>
    <dgm:pt modelId="{89542B02-2CA5-4F64-A89E-62B6F05AEC71}">
      <dgm:prSet/>
      <dgm:spPr/>
      <dgm:t>
        <a:bodyPr/>
        <a:lstStyle/>
        <a:p>
          <a:r>
            <a:rPr lang="el-GR"/>
            <a:t>Στην οξεία φάση ολόκληρος ο θυλακικός σάκος </a:t>
          </a:r>
          <a:r>
            <a:rPr lang="el-GR" b="1"/>
            <a:t>είναι πολύ ευαίσθητος</a:t>
          </a:r>
          <a:r>
            <a:rPr lang="el-GR"/>
            <a:t>. </a:t>
          </a:r>
          <a:endParaRPr lang="en-US"/>
        </a:p>
      </dgm:t>
    </dgm:pt>
    <dgm:pt modelId="{D10ECC6C-A2C6-4EB9-B04E-85B6EB63B1D3}" type="parTrans" cxnId="{584F9E16-2226-48C2-B4C6-4BD95831F4BF}">
      <dgm:prSet/>
      <dgm:spPr/>
      <dgm:t>
        <a:bodyPr/>
        <a:lstStyle/>
        <a:p>
          <a:endParaRPr lang="en-US"/>
        </a:p>
      </dgm:t>
    </dgm:pt>
    <dgm:pt modelId="{8AE602F0-D96B-49B3-986A-43D41429ADCD}" type="sibTrans" cxnId="{584F9E16-2226-48C2-B4C6-4BD95831F4BF}">
      <dgm:prSet/>
      <dgm:spPr/>
      <dgm:t>
        <a:bodyPr/>
        <a:lstStyle/>
        <a:p>
          <a:endParaRPr lang="en-US"/>
        </a:p>
      </dgm:t>
    </dgm:pt>
    <dgm:pt modelId="{5567A894-FB2A-4D36-8F05-1E8C2DCB6A72}">
      <dgm:prSet/>
      <dgm:spPr/>
      <dgm:t>
        <a:bodyPr/>
        <a:lstStyle/>
        <a:p>
          <a:r>
            <a:rPr lang="el-GR"/>
            <a:t>Σε χρόνιες περιπτώσεις η ευαισθησία είναι ελάχιστη και ψηλαφητικά ο θύλακος </a:t>
          </a:r>
          <a:r>
            <a:rPr lang="el-GR" b="1"/>
            <a:t>είναι παχύς και καλοθρεμμένος.</a:t>
          </a:r>
          <a:endParaRPr lang="en-US"/>
        </a:p>
      </dgm:t>
    </dgm:pt>
    <dgm:pt modelId="{A7F6FB88-0492-425C-A6EC-04D9D4FC0CCB}" type="parTrans" cxnId="{9272702C-9339-48E4-87B8-53284A52CF87}">
      <dgm:prSet/>
      <dgm:spPr/>
      <dgm:t>
        <a:bodyPr/>
        <a:lstStyle/>
        <a:p>
          <a:endParaRPr lang="en-US"/>
        </a:p>
      </dgm:t>
    </dgm:pt>
    <dgm:pt modelId="{F545C207-1063-4583-A8E3-E5A62A1E9A4F}" type="sibTrans" cxnId="{9272702C-9339-48E4-87B8-53284A52CF87}">
      <dgm:prSet/>
      <dgm:spPr/>
      <dgm:t>
        <a:bodyPr/>
        <a:lstStyle/>
        <a:p>
          <a:endParaRPr lang="en-US"/>
        </a:p>
      </dgm:t>
    </dgm:pt>
    <dgm:pt modelId="{262E083C-01CC-4E01-9331-F53A0A1069CA}">
      <dgm:prSet/>
      <dgm:spPr/>
      <dgm:t>
        <a:bodyPr/>
        <a:lstStyle/>
        <a:p>
          <a:r>
            <a:rPr lang="el-GR"/>
            <a:t>Η περιοχή της διόγκωσης μπορεί να είναι κόκκινη, ζεστή ή περιβάλλεται από κυτταρίτιδα, ιδιαίτερα εάν έχει μολυνθεί. Στις περιπτώσεις αυτές η θυλακίτιδα συνοδεύεται από πυρετό.</a:t>
          </a:r>
          <a:endParaRPr lang="en-US"/>
        </a:p>
      </dgm:t>
    </dgm:pt>
    <dgm:pt modelId="{83BCE417-2821-4524-9FBD-26C1690CCA7E}" type="parTrans" cxnId="{8559709D-B810-4470-899A-69D9B02C33AF}">
      <dgm:prSet/>
      <dgm:spPr/>
      <dgm:t>
        <a:bodyPr/>
        <a:lstStyle/>
        <a:p>
          <a:endParaRPr lang="en-US"/>
        </a:p>
      </dgm:t>
    </dgm:pt>
    <dgm:pt modelId="{1B710E3D-9746-4A9F-AEC0-C48CB712A8CC}" type="sibTrans" cxnId="{8559709D-B810-4470-899A-69D9B02C33AF}">
      <dgm:prSet/>
      <dgm:spPr/>
      <dgm:t>
        <a:bodyPr/>
        <a:lstStyle/>
        <a:p>
          <a:endParaRPr lang="en-US"/>
        </a:p>
      </dgm:t>
    </dgm:pt>
    <dgm:pt modelId="{8FFFE339-D462-474F-9053-E465DC4A6185}" type="pres">
      <dgm:prSet presAssocID="{8046651B-F058-4ACF-940D-8A14CB560729}" presName="vert0" presStyleCnt="0">
        <dgm:presLayoutVars>
          <dgm:dir/>
          <dgm:animOne val="branch"/>
          <dgm:animLvl val="lvl"/>
        </dgm:presLayoutVars>
      </dgm:prSet>
      <dgm:spPr/>
    </dgm:pt>
    <dgm:pt modelId="{5AE9FA37-C527-451C-B119-80DCA704AD0D}" type="pres">
      <dgm:prSet presAssocID="{46DB94F2-4D3C-4BFF-97D2-71FD030D8EF1}" presName="thickLine" presStyleLbl="alignNode1" presStyleIdx="0" presStyleCnt="5"/>
      <dgm:spPr/>
    </dgm:pt>
    <dgm:pt modelId="{19D7896A-2C1E-49B6-B7F8-33F92BAA3EA3}" type="pres">
      <dgm:prSet presAssocID="{46DB94F2-4D3C-4BFF-97D2-71FD030D8EF1}" presName="horz1" presStyleCnt="0"/>
      <dgm:spPr/>
    </dgm:pt>
    <dgm:pt modelId="{D3126D0C-C79F-448B-B3B4-9A3FACF075A7}" type="pres">
      <dgm:prSet presAssocID="{46DB94F2-4D3C-4BFF-97D2-71FD030D8EF1}" presName="tx1" presStyleLbl="revTx" presStyleIdx="0" presStyleCnt="5"/>
      <dgm:spPr/>
    </dgm:pt>
    <dgm:pt modelId="{5421D4C2-F4E9-4813-B719-E6CEFE9459DA}" type="pres">
      <dgm:prSet presAssocID="{46DB94F2-4D3C-4BFF-97D2-71FD030D8EF1}" presName="vert1" presStyleCnt="0"/>
      <dgm:spPr/>
    </dgm:pt>
    <dgm:pt modelId="{18A73450-BC37-426B-A683-23EAA6DACBEC}" type="pres">
      <dgm:prSet presAssocID="{811B88FE-5C8B-4831-8A52-B8EFB007D8E4}" presName="thickLine" presStyleLbl="alignNode1" presStyleIdx="1" presStyleCnt="5"/>
      <dgm:spPr/>
    </dgm:pt>
    <dgm:pt modelId="{3D0C6DD9-4213-4C2E-8164-6034A0054358}" type="pres">
      <dgm:prSet presAssocID="{811B88FE-5C8B-4831-8A52-B8EFB007D8E4}" presName="horz1" presStyleCnt="0"/>
      <dgm:spPr/>
    </dgm:pt>
    <dgm:pt modelId="{C777035D-3C64-41AC-B904-F847914E58C9}" type="pres">
      <dgm:prSet presAssocID="{811B88FE-5C8B-4831-8A52-B8EFB007D8E4}" presName="tx1" presStyleLbl="revTx" presStyleIdx="1" presStyleCnt="5"/>
      <dgm:spPr/>
    </dgm:pt>
    <dgm:pt modelId="{CCB8DBD3-A349-44FA-8DE4-D965BD41561A}" type="pres">
      <dgm:prSet presAssocID="{811B88FE-5C8B-4831-8A52-B8EFB007D8E4}" presName="vert1" presStyleCnt="0"/>
      <dgm:spPr/>
    </dgm:pt>
    <dgm:pt modelId="{A42D06FC-68A9-4EF6-9B88-79997ACF5F2B}" type="pres">
      <dgm:prSet presAssocID="{89542B02-2CA5-4F64-A89E-62B6F05AEC71}" presName="thickLine" presStyleLbl="alignNode1" presStyleIdx="2" presStyleCnt="5"/>
      <dgm:spPr/>
    </dgm:pt>
    <dgm:pt modelId="{27038AC8-B59C-4322-B1A0-C1D068CE634D}" type="pres">
      <dgm:prSet presAssocID="{89542B02-2CA5-4F64-A89E-62B6F05AEC71}" presName="horz1" presStyleCnt="0"/>
      <dgm:spPr/>
    </dgm:pt>
    <dgm:pt modelId="{F29D3E63-54CF-4185-AFE8-78121E42E1B8}" type="pres">
      <dgm:prSet presAssocID="{89542B02-2CA5-4F64-A89E-62B6F05AEC71}" presName="tx1" presStyleLbl="revTx" presStyleIdx="2" presStyleCnt="5"/>
      <dgm:spPr/>
    </dgm:pt>
    <dgm:pt modelId="{D7EF62E4-166A-4BF5-A2C6-E48E6391E8C9}" type="pres">
      <dgm:prSet presAssocID="{89542B02-2CA5-4F64-A89E-62B6F05AEC71}" presName="vert1" presStyleCnt="0"/>
      <dgm:spPr/>
    </dgm:pt>
    <dgm:pt modelId="{E6792FC3-5E60-49BB-B856-19F3F573DF79}" type="pres">
      <dgm:prSet presAssocID="{5567A894-FB2A-4D36-8F05-1E8C2DCB6A72}" presName="thickLine" presStyleLbl="alignNode1" presStyleIdx="3" presStyleCnt="5"/>
      <dgm:spPr/>
    </dgm:pt>
    <dgm:pt modelId="{08C5C730-EE89-483D-90CE-0E04C23D1F86}" type="pres">
      <dgm:prSet presAssocID="{5567A894-FB2A-4D36-8F05-1E8C2DCB6A72}" presName="horz1" presStyleCnt="0"/>
      <dgm:spPr/>
    </dgm:pt>
    <dgm:pt modelId="{8C772E25-72EC-4803-8B36-7BEDFEDEB9C3}" type="pres">
      <dgm:prSet presAssocID="{5567A894-FB2A-4D36-8F05-1E8C2DCB6A72}" presName="tx1" presStyleLbl="revTx" presStyleIdx="3" presStyleCnt="5"/>
      <dgm:spPr/>
    </dgm:pt>
    <dgm:pt modelId="{35CE3915-16D7-40C7-BB72-0A293D3B810E}" type="pres">
      <dgm:prSet presAssocID="{5567A894-FB2A-4D36-8F05-1E8C2DCB6A72}" presName="vert1" presStyleCnt="0"/>
      <dgm:spPr/>
    </dgm:pt>
    <dgm:pt modelId="{179C9F22-6279-4D51-8582-E254436FFBE4}" type="pres">
      <dgm:prSet presAssocID="{262E083C-01CC-4E01-9331-F53A0A1069CA}" presName="thickLine" presStyleLbl="alignNode1" presStyleIdx="4" presStyleCnt="5"/>
      <dgm:spPr/>
    </dgm:pt>
    <dgm:pt modelId="{09E6C0F3-6204-48C0-9728-F8CB58E9E5E5}" type="pres">
      <dgm:prSet presAssocID="{262E083C-01CC-4E01-9331-F53A0A1069CA}" presName="horz1" presStyleCnt="0"/>
      <dgm:spPr/>
    </dgm:pt>
    <dgm:pt modelId="{7CEC8810-E2BE-4612-A89E-0DAB3D3DA41C}" type="pres">
      <dgm:prSet presAssocID="{262E083C-01CC-4E01-9331-F53A0A1069CA}" presName="tx1" presStyleLbl="revTx" presStyleIdx="4" presStyleCnt="5"/>
      <dgm:spPr/>
    </dgm:pt>
    <dgm:pt modelId="{D63D02A6-4D35-4440-9363-D430832EC6FC}" type="pres">
      <dgm:prSet presAssocID="{262E083C-01CC-4E01-9331-F53A0A1069CA}" presName="vert1" presStyleCnt="0"/>
      <dgm:spPr/>
    </dgm:pt>
  </dgm:ptLst>
  <dgm:cxnLst>
    <dgm:cxn modelId="{584F9E16-2226-48C2-B4C6-4BD95831F4BF}" srcId="{8046651B-F058-4ACF-940D-8A14CB560729}" destId="{89542B02-2CA5-4F64-A89E-62B6F05AEC71}" srcOrd="2" destOrd="0" parTransId="{D10ECC6C-A2C6-4EB9-B04E-85B6EB63B1D3}" sibTransId="{8AE602F0-D96B-49B3-986A-43D41429ADCD}"/>
    <dgm:cxn modelId="{9272702C-9339-48E4-87B8-53284A52CF87}" srcId="{8046651B-F058-4ACF-940D-8A14CB560729}" destId="{5567A894-FB2A-4D36-8F05-1E8C2DCB6A72}" srcOrd="3" destOrd="0" parTransId="{A7F6FB88-0492-425C-A6EC-04D9D4FC0CCB}" sibTransId="{F545C207-1063-4583-A8E3-E5A62A1E9A4F}"/>
    <dgm:cxn modelId="{96B9DE36-40E3-445C-BFC0-BF055A08CA80}" type="presOf" srcId="{5567A894-FB2A-4D36-8F05-1E8C2DCB6A72}" destId="{8C772E25-72EC-4803-8B36-7BEDFEDEB9C3}" srcOrd="0" destOrd="0" presId="urn:microsoft.com/office/officeart/2008/layout/LinedList"/>
    <dgm:cxn modelId="{94E9386E-97E7-449C-8AF5-B51251374EFF}" type="presOf" srcId="{811B88FE-5C8B-4831-8A52-B8EFB007D8E4}" destId="{C777035D-3C64-41AC-B904-F847914E58C9}" srcOrd="0" destOrd="0" presId="urn:microsoft.com/office/officeart/2008/layout/LinedList"/>
    <dgm:cxn modelId="{8559709D-B810-4470-899A-69D9B02C33AF}" srcId="{8046651B-F058-4ACF-940D-8A14CB560729}" destId="{262E083C-01CC-4E01-9331-F53A0A1069CA}" srcOrd="4" destOrd="0" parTransId="{83BCE417-2821-4524-9FBD-26C1690CCA7E}" sibTransId="{1B710E3D-9746-4A9F-AEC0-C48CB712A8CC}"/>
    <dgm:cxn modelId="{5EAE0DAB-82C5-4DFE-975A-AC1C38A7ECA2}" type="presOf" srcId="{262E083C-01CC-4E01-9331-F53A0A1069CA}" destId="{7CEC8810-E2BE-4612-A89E-0DAB3D3DA41C}" srcOrd="0" destOrd="0" presId="urn:microsoft.com/office/officeart/2008/layout/LinedList"/>
    <dgm:cxn modelId="{5F867BAE-24C3-4816-ABDC-CB41D13CCD18}" type="presOf" srcId="{8046651B-F058-4ACF-940D-8A14CB560729}" destId="{8FFFE339-D462-474F-9053-E465DC4A6185}" srcOrd="0" destOrd="0" presId="urn:microsoft.com/office/officeart/2008/layout/LinedList"/>
    <dgm:cxn modelId="{2B12DEC7-49C9-4CDF-B81E-439C0E3FBC3B}" type="presOf" srcId="{46DB94F2-4D3C-4BFF-97D2-71FD030D8EF1}" destId="{D3126D0C-C79F-448B-B3B4-9A3FACF075A7}" srcOrd="0" destOrd="0" presId="urn:microsoft.com/office/officeart/2008/layout/LinedList"/>
    <dgm:cxn modelId="{4389D6D2-67FB-45ED-880A-D9E5A49B0370}" srcId="{8046651B-F058-4ACF-940D-8A14CB560729}" destId="{46DB94F2-4D3C-4BFF-97D2-71FD030D8EF1}" srcOrd="0" destOrd="0" parTransId="{9EDF77FC-B060-4065-85B2-2CBC3BB67042}" sibTransId="{104FD015-116A-40E1-92B1-243B5C1C5EC3}"/>
    <dgm:cxn modelId="{E6730FD6-1FD5-48AD-A24C-48CFF2FED61E}" type="presOf" srcId="{89542B02-2CA5-4F64-A89E-62B6F05AEC71}" destId="{F29D3E63-54CF-4185-AFE8-78121E42E1B8}" srcOrd="0" destOrd="0" presId="urn:microsoft.com/office/officeart/2008/layout/LinedList"/>
    <dgm:cxn modelId="{3FB8D0F6-8AF8-40C5-A417-3B6D3FB6915D}" srcId="{8046651B-F058-4ACF-940D-8A14CB560729}" destId="{811B88FE-5C8B-4831-8A52-B8EFB007D8E4}" srcOrd="1" destOrd="0" parTransId="{9B6A06E6-CBAB-46B5-BB73-54EE553AABE0}" sibTransId="{D884B90A-D9DF-413D-A475-B1A7AA20DE67}"/>
    <dgm:cxn modelId="{16BC8FAB-574A-42AF-A435-CB3D1708763A}" type="presParOf" srcId="{8FFFE339-D462-474F-9053-E465DC4A6185}" destId="{5AE9FA37-C527-451C-B119-80DCA704AD0D}" srcOrd="0" destOrd="0" presId="urn:microsoft.com/office/officeart/2008/layout/LinedList"/>
    <dgm:cxn modelId="{2429999B-EAFC-485F-8878-4535189114FF}" type="presParOf" srcId="{8FFFE339-D462-474F-9053-E465DC4A6185}" destId="{19D7896A-2C1E-49B6-B7F8-33F92BAA3EA3}" srcOrd="1" destOrd="0" presId="urn:microsoft.com/office/officeart/2008/layout/LinedList"/>
    <dgm:cxn modelId="{4A1A472C-67B1-407D-A306-C170A2AA9116}" type="presParOf" srcId="{19D7896A-2C1E-49B6-B7F8-33F92BAA3EA3}" destId="{D3126D0C-C79F-448B-B3B4-9A3FACF075A7}" srcOrd="0" destOrd="0" presId="urn:microsoft.com/office/officeart/2008/layout/LinedList"/>
    <dgm:cxn modelId="{9E4CA8D4-7D61-4463-8B70-4364A30846B9}" type="presParOf" srcId="{19D7896A-2C1E-49B6-B7F8-33F92BAA3EA3}" destId="{5421D4C2-F4E9-4813-B719-E6CEFE9459DA}" srcOrd="1" destOrd="0" presId="urn:microsoft.com/office/officeart/2008/layout/LinedList"/>
    <dgm:cxn modelId="{BCA4063F-70FF-43F4-BBBA-790568053CDC}" type="presParOf" srcId="{8FFFE339-D462-474F-9053-E465DC4A6185}" destId="{18A73450-BC37-426B-A683-23EAA6DACBEC}" srcOrd="2" destOrd="0" presId="urn:microsoft.com/office/officeart/2008/layout/LinedList"/>
    <dgm:cxn modelId="{5BEA9839-2ECF-4B31-8EDF-0998AF25C0FB}" type="presParOf" srcId="{8FFFE339-D462-474F-9053-E465DC4A6185}" destId="{3D0C6DD9-4213-4C2E-8164-6034A0054358}" srcOrd="3" destOrd="0" presId="urn:microsoft.com/office/officeart/2008/layout/LinedList"/>
    <dgm:cxn modelId="{504B7668-01E0-4827-A37B-EF933EFC0726}" type="presParOf" srcId="{3D0C6DD9-4213-4C2E-8164-6034A0054358}" destId="{C777035D-3C64-41AC-B904-F847914E58C9}" srcOrd="0" destOrd="0" presId="urn:microsoft.com/office/officeart/2008/layout/LinedList"/>
    <dgm:cxn modelId="{F593CB2C-3C78-46A3-A420-43EBFE43A36D}" type="presParOf" srcId="{3D0C6DD9-4213-4C2E-8164-6034A0054358}" destId="{CCB8DBD3-A349-44FA-8DE4-D965BD41561A}" srcOrd="1" destOrd="0" presId="urn:microsoft.com/office/officeart/2008/layout/LinedList"/>
    <dgm:cxn modelId="{DE189D49-A4F9-4BC4-8D81-58949249B9F5}" type="presParOf" srcId="{8FFFE339-D462-474F-9053-E465DC4A6185}" destId="{A42D06FC-68A9-4EF6-9B88-79997ACF5F2B}" srcOrd="4" destOrd="0" presId="urn:microsoft.com/office/officeart/2008/layout/LinedList"/>
    <dgm:cxn modelId="{C77F22D3-BADE-4D5D-BB46-F2266A5C1361}" type="presParOf" srcId="{8FFFE339-D462-474F-9053-E465DC4A6185}" destId="{27038AC8-B59C-4322-B1A0-C1D068CE634D}" srcOrd="5" destOrd="0" presId="urn:microsoft.com/office/officeart/2008/layout/LinedList"/>
    <dgm:cxn modelId="{081312BA-B371-419F-A1F6-8D655C887449}" type="presParOf" srcId="{27038AC8-B59C-4322-B1A0-C1D068CE634D}" destId="{F29D3E63-54CF-4185-AFE8-78121E42E1B8}" srcOrd="0" destOrd="0" presId="urn:microsoft.com/office/officeart/2008/layout/LinedList"/>
    <dgm:cxn modelId="{E3FF6F52-A156-43F4-ABEC-4977D0F4F99E}" type="presParOf" srcId="{27038AC8-B59C-4322-B1A0-C1D068CE634D}" destId="{D7EF62E4-166A-4BF5-A2C6-E48E6391E8C9}" srcOrd="1" destOrd="0" presId="urn:microsoft.com/office/officeart/2008/layout/LinedList"/>
    <dgm:cxn modelId="{3C6769F7-7DBB-41C3-9DA8-595F0832BADF}" type="presParOf" srcId="{8FFFE339-D462-474F-9053-E465DC4A6185}" destId="{E6792FC3-5E60-49BB-B856-19F3F573DF79}" srcOrd="6" destOrd="0" presId="urn:microsoft.com/office/officeart/2008/layout/LinedList"/>
    <dgm:cxn modelId="{D4D2D94A-3C4C-4F75-8CD1-ADC5180FDA58}" type="presParOf" srcId="{8FFFE339-D462-474F-9053-E465DC4A6185}" destId="{08C5C730-EE89-483D-90CE-0E04C23D1F86}" srcOrd="7" destOrd="0" presId="urn:microsoft.com/office/officeart/2008/layout/LinedList"/>
    <dgm:cxn modelId="{9817C341-87E9-4428-BD15-59A72896FBAC}" type="presParOf" srcId="{08C5C730-EE89-483D-90CE-0E04C23D1F86}" destId="{8C772E25-72EC-4803-8B36-7BEDFEDEB9C3}" srcOrd="0" destOrd="0" presId="urn:microsoft.com/office/officeart/2008/layout/LinedList"/>
    <dgm:cxn modelId="{21E0D23D-4F6A-43F3-A48B-EFD6F14A5D90}" type="presParOf" srcId="{08C5C730-EE89-483D-90CE-0E04C23D1F86}" destId="{35CE3915-16D7-40C7-BB72-0A293D3B810E}" srcOrd="1" destOrd="0" presId="urn:microsoft.com/office/officeart/2008/layout/LinedList"/>
    <dgm:cxn modelId="{9B22328D-EA64-4A1C-8051-409F0B5666C8}" type="presParOf" srcId="{8FFFE339-D462-474F-9053-E465DC4A6185}" destId="{179C9F22-6279-4D51-8582-E254436FFBE4}" srcOrd="8" destOrd="0" presId="urn:microsoft.com/office/officeart/2008/layout/LinedList"/>
    <dgm:cxn modelId="{9A9E8343-ED37-4763-A9C6-81E7487721F4}" type="presParOf" srcId="{8FFFE339-D462-474F-9053-E465DC4A6185}" destId="{09E6C0F3-6204-48C0-9728-F8CB58E9E5E5}" srcOrd="9" destOrd="0" presId="urn:microsoft.com/office/officeart/2008/layout/LinedList"/>
    <dgm:cxn modelId="{335492AA-AE09-46C0-A08C-F7DCB2831FB2}" type="presParOf" srcId="{09E6C0F3-6204-48C0-9728-F8CB58E9E5E5}" destId="{7CEC8810-E2BE-4612-A89E-0DAB3D3DA41C}" srcOrd="0" destOrd="0" presId="urn:microsoft.com/office/officeart/2008/layout/LinedList"/>
    <dgm:cxn modelId="{453F6895-C5A0-4D3C-ACB0-8DB3C7702F8B}" type="presParOf" srcId="{09E6C0F3-6204-48C0-9728-F8CB58E9E5E5}" destId="{D63D02A6-4D35-4440-9363-D430832EC6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C27880-0FEC-49C0-BF83-567881716E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C1BB1EC-3EA8-42F8-B013-A0D4A2F86B6F}">
      <dgm:prSet/>
      <dgm:spPr/>
      <dgm:t>
        <a:bodyPr/>
        <a:lstStyle/>
        <a:p>
          <a:r>
            <a:rPr lang="el-GR"/>
            <a:t>Συνήθως πρόκειται για επαγγέλματα που προϋποθέτουν επαναλαμβανόμενες κινήσεις και άσκηση δύναμης με το χέρι/καρπό.</a:t>
          </a:r>
          <a:endParaRPr lang="en-US"/>
        </a:p>
      </dgm:t>
    </dgm:pt>
    <dgm:pt modelId="{FF89581B-6773-4B1D-A377-3402201E32EB}" type="parTrans" cxnId="{66EEB667-BCFE-4ED7-8975-CB01056DADCC}">
      <dgm:prSet/>
      <dgm:spPr/>
      <dgm:t>
        <a:bodyPr/>
        <a:lstStyle/>
        <a:p>
          <a:endParaRPr lang="en-US"/>
        </a:p>
      </dgm:t>
    </dgm:pt>
    <dgm:pt modelId="{EE00F3CB-3037-491D-B65C-F0E10499B269}" type="sibTrans" cxnId="{66EEB667-BCFE-4ED7-8975-CB01056DADCC}">
      <dgm:prSet/>
      <dgm:spPr/>
      <dgm:t>
        <a:bodyPr/>
        <a:lstStyle/>
        <a:p>
          <a:endParaRPr lang="en-US"/>
        </a:p>
      </dgm:t>
    </dgm:pt>
    <dgm:pt modelId="{D36633B9-1DE4-4589-BEF9-FAF3BA719384}">
      <dgm:prSet/>
      <dgm:spPr/>
      <dgm:t>
        <a:bodyPr/>
        <a:lstStyle/>
        <a:p>
          <a:r>
            <a:rPr lang="el-GR"/>
            <a:t>Για παράδειγμα: </a:t>
          </a:r>
          <a:endParaRPr lang="en-US"/>
        </a:p>
      </dgm:t>
    </dgm:pt>
    <dgm:pt modelId="{0F1EAF94-82C9-492D-B33A-74F73BA7D900}" type="parTrans" cxnId="{EF379BFC-2950-491B-B846-DDA550E28E35}">
      <dgm:prSet/>
      <dgm:spPr/>
      <dgm:t>
        <a:bodyPr/>
        <a:lstStyle/>
        <a:p>
          <a:endParaRPr lang="en-US"/>
        </a:p>
      </dgm:t>
    </dgm:pt>
    <dgm:pt modelId="{CDAFD555-1D9D-4DD6-85AE-25EACE6BCEEC}" type="sibTrans" cxnId="{EF379BFC-2950-491B-B846-DDA550E28E35}">
      <dgm:prSet/>
      <dgm:spPr/>
      <dgm:t>
        <a:bodyPr/>
        <a:lstStyle/>
        <a:p>
          <a:endParaRPr lang="en-US"/>
        </a:p>
      </dgm:t>
    </dgm:pt>
    <dgm:pt modelId="{5FAF4D1E-90F8-44D9-B394-30EA4AFACADC}">
      <dgm:prSet/>
      <dgm:spPr/>
      <dgm:t>
        <a:bodyPr/>
        <a:lstStyle/>
        <a:p>
          <a:r>
            <a:rPr lang="el-GR"/>
            <a:t>Κατά την κοπή κρεάτων η ψαριών </a:t>
          </a:r>
          <a:endParaRPr lang="en-US"/>
        </a:p>
      </dgm:t>
    </dgm:pt>
    <dgm:pt modelId="{F0B1F56B-7CB0-4875-9F45-9371A9BF829E}" type="parTrans" cxnId="{896C0F57-4A15-4163-9564-1E689020774B}">
      <dgm:prSet/>
      <dgm:spPr/>
      <dgm:t>
        <a:bodyPr/>
        <a:lstStyle/>
        <a:p>
          <a:endParaRPr lang="en-US"/>
        </a:p>
      </dgm:t>
    </dgm:pt>
    <dgm:pt modelId="{E7F7D15C-DB83-4405-9DE6-497F46A9B1BE}" type="sibTrans" cxnId="{896C0F57-4A15-4163-9564-1E689020774B}">
      <dgm:prSet/>
      <dgm:spPr/>
      <dgm:t>
        <a:bodyPr/>
        <a:lstStyle/>
        <a:p>
          <a:endParaRPr lang="en-US"/>
        </a:p>
      </dgm:t>
    </dgm:pt>
    <dgm:pt modelId="{ACA7FCD4-661C-4609-9504-4C00C19E0CEB}">
      <dgm:prSet/>
      <dgm:spPr/>
      <dgm:t>
        <a:bodyPr/>
        <a:lstStyle/>
        <a:p>
          <a:r>
            <a:rPr lang="el-GR"/>
            <a:t>Σε ταινίες εξόδου υλικών </a:t>
          </a:r>
          <a:endParaRPr lang="en-US"/>
        </a:p>
      </dgm:t>
    </dgm:pt>
    <dgm:pt modelId="{361E0F67-B2EC-4280-987B-167BA1602478}" type="parTrans" cxnId="{836A0CBE-D4B8-43BB-85B7-69190526C9A4}">
      <dgm:prSet/>
      <dgm:spPr/>
      <dgm:t>
        <a:bodyPr/>
        <a:lstStyle/>
        <a:p>
          <a:endParaRPr lang="en-US"/>
        </a:p>
      </dgm:t>
    </dgm:pt>
    <dgm:pt modelId="{BF788E2C-15C8-4758-93C3-86AF0A192D93}" type="sibTrans" cxnId="{836A0CBE-D4B8-43BB-85B7-69190526C9A4}">
      <dgm:prSet/>
      <dgm:spPr/>
      <dgm:t>
        <a:bodyPr/>
        <a:lstStyle/>
        <a:p>
          <a:endParaRPr lang="en-US"/>
        </a:p>
      </dgm:t>
    </dgm:pt>
    <dgm:pt modelId="{E22066CC-81F9-496E-B88C-0E648DD53CDB}">
      <dgm:prSet/>
      <dgm:spPr/>
      <dgm:t>
        <a:bodyPr/>
        <a:lstStyle/>
        <a:p>
          <a:r>
            <a:rPr lang="el-GR"/>
            <a:t>Σε χειρωνακτική συναρμολόγηση </a:t>
          </a:r>
          <a:endParaRPr lang="en-US"/>
        </a:p>
      </dgm:t>
    </dgm:pt>
    <dgm:pt modelId="{22B4324C-0271-4581-9D82-B7384D5D8107}" type="parTrans" cxnId="{0F9FD08B-2508-4ACF-8216-2F2FFCC37984}">
      <dgm:prSet/>
      <dgm:spPr/>
      <dgm:t>
        <a:bodyPr/>
        <a:lstStyle/>
        <a:p>
          <a:endParaRPr lang="en-US"/>
        </a:p>
      </dgm:t>
    </dgm:pt>
    <dgm:pt modelId="{CC9AFAC7-DAB6-4FAB-B5C0-EE2B4D974C74}" type="sibTrans" cxnId="{0F9FD08B-2508-4ACF-8216-2F2FFCC37984}">
      <dgm:prSet/>
      <dgm:spPr/>
      <dgm:t>
        <a:bodyPr/>
        <a:lstStyle/>
        <a:p>
          <a:endParaRPr lang="en-US"/>
        </a:p>
      </dgm:t>
    </dgm:pt>
    <dgm:pt modelId="{965A6CBB-FC0F-4DD2-9993-8EB38307D2DB}">
      <dgm:prSet/>
      <dgm:spPr/>
      <dgm:t>
        <a:bodyPr/>
        <a:lstStyle/>
        <a:p>
          <a:r>
            <a:rPr lang="el-GR"/>
            <a:t>Στη χρήση εργαλείων χειρός</a:t>
          </a:r>
          <a:endParaRPr lang="en-US"/>
        </a:p>
      </dgm:t>
    </dgm:pt>
    <dgm:pt modelId="{490E6B27-EAA0-4C59-A660-519063EF4430}" type="parTrans" cxnId="{93653696-BB51-4A37-B9AD-8ABC3C18131D}">
      <dgm:prSet/>
      <dgm:spPr/>
      <dgm:t>
        <a:bodyPr/>
        <a:lstStyle/>
        <a:p>
          <a:endParaRPr lang="en-US"/>
        </a:p>
      </dgm:t>
    </dgm:pt>
    <dgm:pt modelId="{4ADF8915-695D-48BE-8872-964CB8E56C0D}" type="sibTrans" cxnId="{93653696-BB51-4A37-B9AD-8ABC3C18131D}">
      <dgm:prSet/>
      <dgm:spPr/>
      <dgm:t>
        <a:bodyPr/>
        <a:lstStyle/>
        <a:p>
          <a:endParaRPr lang="en-US"/>
        </a:p>
      </dgm:t>
    </dgm:pt>
    <dgm:pt modelId="{FBFE8925-2E30-4AA8-874B-DA4CAEF60D2E}">
      <dgm:prSet/>
      <dgm:spPr/>
      <dgm:t>
        <a:bodyPr/>
        <a:lstStyle/>
        <a:p>
          <a:r>
            <a:rPr lang="el-GR"/>
            <a:t>Καθαρισμός και βαφή ταβανιών </a:t>
          </a:r>
          <a:endParaRPr lang="en-US"/>
        </a:p>
      </dgm:t>
    </dgm:pt>
    <dgm:pt modelId="{C597BE2B-C172-40B4-A5CD-A0493F194645}" type="parTrans" cxnId="{FD46C627-6ED6-4982-9BC4-AB47164698F4}">
      <dgm:prSet/>
      <dgm:spPr/>
      <dgm:t>
        <a:bodyPr/>
        <a:lstStyle/>
        <a:p>
          <a:endParaRPr lang="en-US"/>
        </a:p>
      </dgm:t>
    </dgm:pt>
    <dgm:pt modelId="{62C47786-BC35-44B7-8E97-5FA2EF177C4D}" type="sibTrans" cxnId="{FD46C627-6ED6-4982-9BC4-AB47164698F4}">
      <dgm:prSet/>
      <dgm:spPr/>
      <dgm:t>
        <a:bodyPr/>
        <a:lstStyle/>
        <a:p>
          <a:endParaRPr lang="en-US"/>
        </a:p>
      </dgm:t>
    </dgm:pt>
    <dgm:pt modelId="{D1520047-A174-44CC-9909-D87876B42D98}" type="pres">
      <dgm:prSet presAssocID="{45C27880-0FEC-49C0-BF83-567881716E2D}" presName="linear" presStyleCnt="0">
        <dgm:presLayoutVars>
          <dgm:animLvl val="lvl"/>
          <dgm:resizeHandles val="exact"/>
        </dgm:presLayoutVars>
      </dgm:prSet>
      <dgm:spPr/>
    </dgm:pt>
    <dgm:pt modelId="{3F8BF933-D741-4788-ADE5-F387445D1F00}" type="pres">
      <dgm:prSet presAssocID="{0C1BB1EC-3EA8-42F8-B013-A0D4A2F86B6F}" presName="parentText" presStyleLbl="node1" presStyleIdx="0" presStyleCnt="7">
        <dgm:presLayoutVars>
          <dgm:chMax val="0"/>
          <dgm:bulletEnabled val="1"/>
        </dgm:presLayoutVars>
      </dgm:prSet>
      <dgm:spPr/>
    </dgm:pt>
    <dgm:pt modelId="{D4EBE541-78F0-4B78-8B66-D60C1BC3817F}" type="pres">
      <dgm:prSet presAssocID="{EE00F3CB-3037-491D-B65C-F0E10499B269}" presName="spacer" presStyleCnt="0"/>
      <dgm:spPr/>
    </dgm:pt>
    <dgm:pt modelId="{6E033D21-CD3E-4445-891C-7A01A856B2A4}" type="pres">
      <dgm:prSet presAssocID="{D36633B9-1DE4-4589-BEF9-FAF3BA719384}" presName="parentText" presStyleLbl="node1" presStyleIdx="1" presStyleCnt="7">
        <dgm:presLayoutVars>
          <dgm:chMax val="0"/>
          <dgm:bulletEnabled val="1"/>
        </dgm:presLayoutVars>
      </dgm:prSet>
      <dgm:spPr/>
    </dgm:pt>
    <dgm:pt modelId="{EA146A31-26DE-46BE-BB0D-80568CFFB227}" type="pres">
      <dgm:prSet presAssocID="{CDAFD555-1D9D-4DD6-85AE-25EACE6BCEEC}" presName="spacer" presStyleCnt="0"/>
      <dgm:spPr/>
    </dgm:pt>
    <dgm:pt modelId="{EDFA7CD8-8667-43DC-B3E9-2E52A7ABDEE2}" type="pres">
      <dgm:prSet presAssocID="{5FAF4D1E-90F8-44D9-B394-30EA4AFACADC}" presName="parentText" presStyleLbl="node1" presStyleIdx="2" presStyleCnt="7">
        <dgm:presLayoutVars>
          <dgm:chMax val="0"/>
          <dgm:bulletEnabled val="1"/>
        </dgm:presLayoutVars>
      </dgm:prSet>
      <dgm:spPr/>
    </dgm:pt>
    <dgm:pt modelId="{409CE484-D8AD-4FDE-A3F5-6BC3E329B2B5}" type="pres">
      <dgm:prSet presAssocID="{E7F7D15C-DB83-4405-9DE6-497F46A9B1BE}" presName="spacer" presStyleCnt="0"/>
      <dgm:spPr/>
    </dgm:pt>
    <dgm:pt modelId="{DCC7C606-382C-4970-BE42-E9E53AD705B9}" type="pres">
      <dgm:prSet presAssocID="{ACA7FCD4-661C-4609-9504-4C00C19E0CEB}" presName="parentText" presStyleLbl="node1" presStyleIdx="3" presStyleCnt="7">
        <dgm:presLayoutVars>
          <dgm:chMax val="0"/>
          <dgm:bulletEnabled val="1"/>
        </dgm:presLayoutVars>
      </dgm:prSet>
      <dgm:spPr/>
    </dgm:pt>
    <dgm:pt modelId="{5B9068F4-5686-4CA6-ABFA-3EE396DDE623}" type="pres">
      <dgm:prSet presAssocID="{BF788E2C-15C8-4758-93C3-86AF0A192D93}" presName="spacer" presStyleCnt="0"/>
      <dgm:spPr/>
    </dgm:pt>
    <dgm:pt modelId="{1E892706-CDEF-49C5-A4C9-D9C1242C8C08}" type="pres">
      <dgm:prSet presAssocID="{E22066CC-81F9-496E-B88C-0E648DD53CDB}" presName="parentText" presStyleLbl="node1" presStyleIdx="4" presStyleCnt="7">
        <dgm:presLayoutVars>
          <dgm:chMax val="0"/>
          <dgm:bulletEnabled val="1"/>
        </dgm:presLayoutVars>
      </dgm:prSet>
      <dgm:spPr/>
    </dgm:pt>
    <dgm:pt modelId="{212E9BEA-1D27-4BC8-A8FC-E8F9DCB5ADFC}" type="pres">
      <dgm:prSet presAssocID="{CC9AFAC7-DAB6-4FAB-B5C0-EE2B4D974C74}" presName="spacer" presStyleCnt="0"/>
      <dgm:spPr/>
    </dgm:pt>
    <dgm:pt modelId="{D0D3F3A3-0884-4705-BAF6-BA33410FEAF5}" type="pres">
      <dgm:prSet presAssocID="{965A6CBB-FC0F-4DD2-9993-8EB38307D2DB}" presName="parentText" presStyleLbl="node1" presStyleIdx="5" presStyleCnt="7">
        <dgm:presLayoutVars>
          <dgm:chMax val="0"/>
          <dgm:bulletEnabled val="1"/>
        </dgm:presLayoutVars>
      </dgm:prSet>
      <dgm:spPr/>
    </dgm:pt>
    <dgm:pt modelId="{3D046D34-0A89-4016-B294-41CF221D3309}" type="pres">
      <dgm:prSet presAssocID="{4ADF8915-695D-48BE-8872-964CB8E56C0D}" presName="spacer" presStyleCnt="0"/>
      <dgm:spPr/>
    </dgm:pt>
    <dgm:pt modelId="{A85669EE-4962-4699-A07F-0603CF24BFDF}" type="pres">
      <dgm:prSet presAssocID="{FBFE8925-2E30-4AA8-874B-DA4CAEF60D2E}" presName="parentText" presStyleLbl="node1" presStyleIdx="6" presStyleCnt="7">
        <dgm:presLayoutVars>
          <dgm:chMax val="0"/>
          <dgm:bulletEnabled val="1"/>
        </dgm:presLayoutVars>
      </dgm:prSet>
      <dgm:spPr/>
    </dgm:pt>
  </dgm:ptLst>
  <dgm:cxnLst>
    <dgm:cxn modelId="{5E1DE306-2792-4744-89CD-2C34ACD9AFE5}" type="presOf" srcId="{ACA7FCD4-661C-4609-9504-4C00C19E0CEB}" destId="{DCC7C606-382C-4970-BE42-E9E53AD705B9}" srcOrd="0" destOrd="0" presId="urn:microsoft.com/office/officeart/2005/8/layout/vList2"/>
    <dgm:cxn modelId="{FD46C627-6ED6-4982-9BC4-AB47164698F4}" srcId="{45C27880-0FEC-49C0-BF83-567881716E2D}" destId="{FBFE8925-2E30-4AA8-874B-DA4CAEF60D2E}" srcOrd="6" destOrd="0" parTransId="{C597BE2B-C172-40B4-A5CD-A0493F194645}" sibTransId="{62C47786-BC35-44B7-8E97-5FA2EF177C4D}"/>
    <dgm:cxn modelId="{A9AFE331-6477-4950-BD41-11909D4EFF53}" type="presOf" srcId="{5FAF4D1E-90F8-44D9-B394-30EA4AFACADC}" destId="{EDFA7CD8-8667-43DC-B3E9-2E52A7ABDEE2}" srcOrd="0" destOrd="0" presId="urn:microsoft.com/office/officeart/2005/8/layout/vList2"/>
    <dgm:cxn modelId="{DA37BB60-AE12-4EEA-8BE4-F6A0C1CAA68E}" type="presOf" srcId="{45C27880-0FEC-49C0-BF83-567881716E2D}" destId="{D1520047-A174-44CC-9909-D87876B42D98}" srcOrd="0" destOrd="0" presId="urn:microsoft.com/office/officeart/2005/8/layout/vList2"/>
    <dgm:cxn modelId="{66EEB667-BCFE-4ED7-8975-CB01056DADCC}" srcId="{45C27880-0FEC-49C0-BF83-567881716E2D}" destId="{0C1BB1EC-3EA8-42F8-B013-A0D4A2F86B6F}" srcOrd="0" destOrd="0" parTransId="{FF89581B-6773-4B1D-A377-3402201E32EB}" sibTransId="{EE00F3CB-3037-491D-B65C-F0E10499B269}"/>
    <dgm:cxn modelId="{5343356C-19CE-4771-B15E-D0E980B53BF3}" type="presOf" srcId="{0C1BB1EC-3EA8-42F8-B013-A0D4A2F86B6F}" destId="{3F8BF933-D741-4788-ADE5-F387445D1F00}" srcOrd="0" destOrd="0" presId="urn:microsoft.com/office/officeart/2005/8/layout/vList2"/>
    <dgm:cxn modelId="{896C0F57-4A15-4163-9564-1E689020774B}" srcId="{45C27880-0FEC-49C0-BF83-567881716E2D}" destId="{5FAF4D1E-90F8-44D9-B394-30EA4AFACADC}" srcOrd="2" destOrd="0" parTransId="{F0B1F56B-7CB0-4875-9F45-9371A9BF829E}" sibTransId="{E7F7D15C-DB83-4405-9DE6-497F46A9B1BE}"/>
    <dgm:cxn modelId="{91A18481-02BE-4438-B9D4-3EE9F33DE053}" type="presOf" srcId="{E22066CC-81F9-496E-B88C-0E648DD53CDB}" destId="{1E892706-CDEF-49C5-A4C9-D9C1242C8C08}" srcOrd="0" destOrd="0" presId="urn:microsoft.com/office/officeart/2005/8/layout/vList2"/>
    <dgm:cxn modelId="{0F9FD08B-2508-4ACF-8216-2F2FFCC37984}" srcId="{45C27880-0FEC-49C0-BF83-567881716E2D}" destId="{E22066CC-81F9-496E-B88C-0E648DD53CDB}" srcOrd="4" destOrd="0" parTransId="{22B4324C-0271-4581-9D82-B7384D5D8107}" sibTransId="{CC9AFAC7-DAB6-4FAB-B5C0-EE2B4D974C74}"/>
    <dgm:cxn modelId="{93653696-BB51-4A37-B9AD-8ABC3C18131D}" srcId="{45C27880-0FEC-49C0-BF83-567881716E2D}" destId="{965A6CBB-FC0F-4DD2-9993-8EB38307D2DB}" srcOrd="5" destOrd="0" parTransId="{490E6B27-EAA0-4C59-A660-519063EF4430}" sibTransId="{4ADF8915-695D-48BE-8872-964CB8E56C0D}"/>
    <dgm:cxn modelId="{AF137EA3-405F-46BC-977E-12FC6A0BF222}" type="presOf" srcId="{965A6CBB-FC0F-4DD2-9993-8EB38307D2DB}" destId="{D0D3F3A3-0884-4705-BAF6-BA33410FEAF5}" srcOrd="0" destOrd="0" presId="urn:microsoft.com/office/officeart/2005/8/layout/vList2"/>
    <dgm:cxn modelId="{836A0CBE-D4B8-43BB-85B7-69190526C9A4}" srcId="{45C27880-0FEC-49C0-BF83-567881716E2D}" destId="{ACA7FCD4-661C-4609-9504-4C00C19E0CEB}" srcOrd="3" destOrd="0" parTransId="{361E0F67-B2EC-4280-987B-167BA1602478}" sibTransId="{BF788E2C-15C8-4758-93C3-86AF0A192D93}"/>
    <dgm:cxn modelId="{20C268D5-5A62-479F-81C0-6E8AEC64FE59}" type="presOf" srcId="{FBFE8925-2E30-4AA8-874B-DA4CAEF60D2E}" destId="{A85669EE-4962-4699-A07F-0603CF24BFDF}" srcOrd="0" destOrd="0" presId="urn:microsoft.com/office/officeart/2005/8/layout/vList2"/>
    <dgm:cxn modelId="{CE019BD9-E887-47E3-B75D-4078A8BCE067}" type="presOf" srcId="{D36633B9-1DE4-4589-BEF9-FAF3BA719384}" destId="{6E033D21-CD3E-4445-891C-7A01A856B2A4}" srcOrd="0" destOrd="0" presId="urn:microsoft.com/office/officeart/2005/8/layout/vList2"/>
    <dgm:cxn modelId="{EF379BFC-2950-491B-B846-DDA550E28E35}" srcId="{45C27880-0FEC-49C0-BF83-567881716E2D}" destId="{D36633B9-1DE4-4589-BEF9-FAF3BA719384}" srcOrd="1" destOrd="0" parTransId="{0F1EAF94-82C9-492D-B33A-74F73BA7D900}" sibTransId="{CDAFD555-1D9D-4DD6-85AE-25EACE6BCEEC}"/>
    <dgm:cxn modelId="{4C62A64A-726B-4026-9EFF-417A1764F6A8}" type="presParOf" srcId="{D1520047-A174-44CC-9909-D87876B42D98}" destId="{3F8BF933-D741-4788-ADE5-F387445D1F00}" srcOrd="0" destOrd="0" presId="urn:microsoft.com/office/officeart/2005/8/layout/vList2"/>
    <dgm:cxn modelId="{19D3FDCF-2193-48E9-A94F-AB98B4D32FD0}" type="presParOf" srcId="{D1520047-A174-44CC-9909-D87876B42D98}" destId="{D4EBE541-78F0-4B78-8B66-D60C1BC3817F}" srcOrd="1" destOrd="0" presId="urn:microsoft.com/office/officeart/2005/8/layout/vList2"/>
    <dgm:cxn modelId="{CBE1315E-54CF-4F5E-A137-D1AF96DC6252}" type="presParOf" srcId="{D1520047-A174-44CC-9909-D87876B42D98}" destId="{6E033D21-CD3E-4445-891C-7A01A856B2A4}" srcOrd="2" destOrd="0" presId="urn:microsoft.com/office/officeart/2005/8/layout/vList2"/>
    <dgm:cxn modelId="{41BAF744-1A91-4881-88BD-856948FBD42F}" type="presParOf" srcId="{D1520047-A174-44CC-9909-D87876B42D98}" destId="{EA146A31-26DE-46BE-BB0D-80568CFFB227}" srcOrd="3" destOrd="0" presId="urn:microsoft.com/office/officeart/2005/8/layout/vList2"/>
    <dgm:cxn modelId="{2065D8B5-8DF8-45AF-9557-560605E5C81C}" type="presParOf" srcId="{D1520047-A174-44CC-9909-D87876B42D98}" destId="{EDFA7CD8-8667-43DC-B3E9-2E52A7ABDEE2}" srcOrd="4" destOrd="0" presId="urn:microsoft.com/office/officeart/2005/8/layout/vList2"/>
    <dgm:cxn modelId="{6BEF5112-0B39-4B32-BEBE-C3A64F7B96AA}" type="presParOf" srcId="{D1520047-A174-44CC-9909-D87876B42D98}" destId="{409CE484-D8AD-4FDE-A3F5-6BC3E329B2B5}" srcOrd="5" destOrd="0" presId="urn:microsoft.com/office/officeart/2005/8/layout/vList2"/>
    <dgm:cxn modelId="{1993707A-9716-45D6-9FF7-AFF59B680F82}" type="presParOf" srcId="{D1520047-A174-44CC-9909-D87876B42D98}" destId="{DCC7C606-382C-4970-BE42-E9E53AD705B9}" srcOrd="6" destOrd="0" presId="urn:microsoft.com/office/officeart/2005/8/layout/vList2"/>
    <dgm:cxn modelId="{095DA80A-BBB7-4FA3-BD6A-2C25D5C87974}" type="presParOf" srcId="{D1520047-A174-44CC-9909-D87876B42D98}" destId="{5B9068F4-5686-4CA6-ABFA-3EE396DDE623}" srcOrd="7" destOrd="0" presId="urn:microsoft.com/office/officeart/2005/8/layout/vList2"/>
    <dgm:cxn modelId="{146B04A8-CA30-4BC6-92C6-A02EE21B9562}" type="presParOf" srcId="{D1520047-A174-44CC-9909-D87876B42D98}" destId="{1E892706-CDEF-49C5-A4C9-D9C1242C8C08}" srcOrd="8" destOrd="0" presId="urn:microsoft.com/office/officeart/2005/8/layout/vList2"/>
    <dgm:cxn modelId="{31AF4693-21D9-43EB-AD71-3C8CE5177B22}" type="presParOf" srcId="{D1520047-A174-44CC-9909-D87876B42D98}" destId="{212E9BEA-1D27-4BC8-A8FC-E8F9DCB5ADFC}" srcOrd="9" destOrd="0" presId="urn:microsoft.com/office/officeart/2005/8/layout/vList2"/>
    <dgm:cxn modelId="{6D67B061-F2EC-485A-BDDE-3F87B7B06540}" type="presParOf" srcId="{D1520047-A174-44CC-9909-D87876B42D98}" destId="{D0D3F3A3-0884-4705-BAF6-BA33410FEAF5}" srcOrd="10" destOrd="0" presId="urn:microsoft.com/office/officeart/2005/8/layout/vList2"/>
    <dgm:cxn modelId="{94C988E3-B46F-4E4C-917F-537D606B58FA}" type="presParOf" srcId="{D1520047-A174-44CC-9909-D87876B42D98}" destId="{3D046D34-0A89-4016-B294-41CF221D3309}" srcOrd="11" destOrd="0" presId="urn:microsoft.com/office/officeart/2005/8/layout/vList2"/>
    <dgm:cxn modelId="{530704C1-16C7-4C37-97BD-5DFB5ADCC395}" type="presParOf" srcId="{D1520047-A174-44CC-9909-D87876B42D98}" destId="{A85669EE-4962-4699-A07F-0603CF24BFD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71D19-FB54-40C4-814C-10B29A08F2D9}">
      <dsp:nvSpPr>
        <dsp:cNvPr id="0" name=""/>
        <dsp:cNvSpPr/>
      </dsp:nvSpPr>
      <dsp:spPr>
        <a:xfrm>
          <a:off x="2812" y="340206"/>
          <a:ext cx="2231528" cy="1338917"/>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Ίκτερος: Δεν εκδηλώνεται πάντοτε. Εμφανίζεται σε 50-80% των ενηλίκων με κίτρινη χροιά του δέρματος και των ματιών.</a:t>
          </a:r>
          <a:endParaRPr lang="en-US" sz="1500" kern="1200"/>
        </a:p>
      </dsp:txBody>
      <dsp:txXfrm>
        <a:off x="2812" y="340206"/>
        <a:ext cx="2231528" cy="1338917"/>
      </dsp:txXfrm>
    </dsp:sp>
    <dsp:sp modelId="{A8110C7E-CCD1-4E2C-8496-691FC22C1740}">
      <dsp:nvSpPr>
        <dsp:cNvPr id="0" name=""/>
        <dsp:cNvSpPr/>
      </dsp:nvSpPr>
      <dsp:spPr>
        <a:xfrm>
          <a:off x="2457494" y="340206"/>
          <a:ext cx="2231528" cy="1338917"/>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Κόπωση και μυαλγίες.</a:t>
          </a:r>
          <a:endParaRPr lang="en-US" sz="1500" kern="1200"/>
        </a:p>
      </dsp:txBody>
      <dsp:txXfrm>
        <a:off x="2457494" y="340206"/>
        <a:ext cx="2231528" cy="1338917"/>
      </dsp:txXfrm>
    </dsp:sp>
    <dsp:sp modelId="{8E1F1992-8F56-481C-9FFA-314D6BBEDF1D}">
      <dsp:nvSpPr>
        <dsp:cNvPr id="0" name=""/>
        <dsp:cNvSpPr/>
      </dsp:nvSpPr>
      <dsp:spPr>
        <a:xfrm>
          <a:off x="4912176" y="340206"/>
          <a:ext cx="2231528" cy="1338917"/>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Πόνο στην κοιλιά και ιδιαίτερα στην περιοχή του ήπατος.</a:t>
          </a:r>
          <a:endParaRPr lang="en-US" sz="1500" kern="1200"/>
        </a:p>
      </dsp:txBody>
      <dsp:txXfrm>
        <a:off x="4912176" y="340206"/>
        <a:ext cx="2231528" cy="1338917"/>
      </dsp:txXfrm>
    </dsp:sp>
    <dsp:sp modelId="{D14E0330-7195-4CFE-8D58-8C40C0486257}">
      <dsp:nvSpPr>
        <dsp:cNvPr id="0" name=""/>
        <dsp:cNvSpPr/>
      </dsp:nvSpPr>
      <dsp:spPr>
        <a:xfrm>
          <a:off x="7366858" y="340206"/>
          <a:ext cx="2231528" cy="1338917"/>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Ανορεξία.</a:t>
          </a:r>
          <a:endParaRPr lang="en-US" sz="1500" kern="1200"/>
        </a:p>
      </dsp:txBody>
      <dsp:txXfrm>
        <a:off x="7366858" y="340206"/>
        <a:ext cx="2231528" cy="1338917"/>
      </dsp:txXfrm>
    </dsp:sp>
    <dsp:sp modelId="{4AF7069D-2C25-4906-83F8-8484B9B86027}">
      <dsp:nvSpPr>
        <dsp:cNvPr id="0" name=""/>
        <dsp:cNvSpPr/>
      </dsp:nvSpPr>
      <dsp:spPr>
        <a:xfrm>
          <a:off x="2812" y="1902276"/>
          <a:ext cx="2231528" cy="1338917"/>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Πυρετός.</a:t>
          </a:r>
          <a:endParaRPr lang="en-US" sz="1500" kern="1200"/>
        </a:p>
      </dsp:txBody>
      <dsp:txXfrm>
        <a:off x="2812" y="1902276"/>
        <a:ext cx="2231528" cy="1338917"/>
      </dsp:txXfrm>
    </dsp:sp>
    <dsp:sp modelId="{127D1083-2D21-4755-8088-6F38DC9FD5F3}">
      <dsp:nvSpPr>
        <dsp:cNvPr id="0" name=""/>
        <dsp:cNvSpPr/>
      </dsp:nvSpPr>
      <dsp:spPr>
        <a:xfrm>
          <a:off x="2457494" y="1902276"/>
          <a:ext cx="2231528" cy="1338917"/>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Διάρροια.</a:t>
          </a:r>
          <a:endParaRPr lang="en-US" sz="1500" kern="1200"/>
        </a:p>
      </dsp:txBody>
      <dsp:txXfrm>
        <a:off x="2457494" y="1902276"/>
        <a:ext cx="2231528" cy="1338917"/>
      </dsp:txXfrm>
    </dsp:sp>
    <dsp:sp modelId="{D5547886-D931-4D4D-81A5-EFD852C12D4A}">
      <dsp:nvSpPr>
        <dsp:cNvPr id="0" name=""/>
        <dsp:cNvSpPr/>
      </dsp:nvSpPr>
      <dsp:spPr>
        <a:xfrm>
          <a:off x="4912176" y="1902276"/>
          <a:ext cx="2231528" cy="1338917"/>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Ναυτία και έμετοι.</a:t>
          </a:r>
          <a:endParaRPr lang="en-US" sz="1500" kern="1200" dirty="0"/>
        </a:p>
      </dsp:txBody>
      <dsp:txXfrm>
        <a:off x="4912176" y="1902276"/>
        <a:ext cx="2231528" cy="1338917"/>
      </dsp:txXfrm>
    </dsp:sp>
    <dsp:sp modelId="{63A7B9AB-18C7-4CF7-BB8F-DF3DE886429B}">
      <dsp:nvSpPr>
        <dsp:cNvPr id="0" name=""/>
        <dsp:cNvSpPr/>
      </dsp:nvSpPr>
      <dsp:spPr>
        <a:xfrm>
          <a:off x="7369669" y="1849014"/>
          <a:ext cx="2231528" cy="1338917"/>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Αδυναμία,  </a:t>
          </a:r>
        </a:p>
        <a:p>
          <a:pPr marL="0" lvl="0" indent="0" algn="ctr" defTabSz="666750">
            <a:lnSpc>
              <a:spcPct val="90000"/>
            </a:lnSpc>
            <a:spcBef>
              <a:spcPct val="0"/>
            </a:spcBef>
            <a:spcAft>
              <a:spcPct val="35000"/>
            </a:spcAft>
            <a:buNone/>
          </a:pPr>
          <a:endParaRPr lang="en-US" sz="1500" kern="1200" dirty="0"/>
        </a:p>
      </dsp:txBody>
      <dsp:txXfrm>
        <a:off x="7369669" y="1849014"/>
        <a:ext cx="2231528" cy="13389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62926-E893-42AD-BCA4-8A5BE1F6FEEA}">
      <dsp:nvSpPr>
        <dsp:cNvPr id="0" name=""/>
        <dsp:cNvSpPr/>
      </dsp:nvSpPr>
      <dsp:spPr>
        <a:xfrm>
          <a:off x="0" y="48911"/>
          <a:ext cx="11029950" cy="454672"/>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a:t>Οι πιο συνηθισμένες είναι: </a:t>
          </a:r>
          <a:endParaRPr lang="en-US" sz="1900" kern="1200" dirty="0"/>
        </a:p>
      </dsp:txBody>
      <dsp:txXfrm>
        <a:off x="22195" y="71106"/>
        <a:ext cx="10985560" cy="410282"/>
      </dsp:txXfrm>
    </dsp:sp>
    <dsp:sp modelId="{1E7112E2-3DFF-4D08-8D3A-19DD7553AC4E}">
      <dsp:nvSpPr>
        <dsp:cNvPr id="0" name=""/>
        <dsp:cNvSpPr/>
      </dsp:nvSpPr>
      <dsp:spPr>
        <a:xfrm>
          <a:off x="0" y="558303"/>
          <a:ext cx="11029950" cy="98719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a:t>Ακτινική κεράτωση (</a:t>
          </a:r>
          <a:r>
            <a:rPr lang="el-GR" sz="1900" kern="1200"/>
            <a:t>Μικρά σημάδια στο δέρμα με φολίδες, τα οποία εμφανίζονται συνήθως μετά την υπερβολική έκθεση στον ήλιο)</a:t>
          </a:r>
          <a:endParaRPr lang="en-US" sz="1900" kern="1200"/>
        </a:p>
      </dsp:txBody>
      <dsp:txXfrm>
        <a:off x="48191" y="606494"/>
        <a:ext cx="10933568" cy="890812"/>
      </dsp:txXfrm>
    </dsp:sp>
    <dsp:sp modelId="{6BEC1B6E-819C-4AE5-84C2-3636B182A7D3}">
      <dsp:nvSpPr>
        <dsp:cNvPr id="0" name=""/>
        <dsp:cNvSpPr/>
      </dsp:nvSpPr>
      <dsp:spPr>
        <a:xfrm>
          <a:off x="0" y="1600217"/>
          <a:ext cx="11029950" cy="98719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a:t>Ακτινική χειλίτιδα (</a:t>
          </a:r>
          <a:r>
            <a:rPr lang="el-GR" sz="1900" kern="1200"/>
            <a:t>Πρόκειται για προκαρκινική κατάσταση που εμφανίζεται στο κάτω χείλος και χαρακτηρίζεται από φολιδωτά σημάδια και τραχιά επιφάνεια στην περιοχή)</a:t>
          </a:r>
          <a:endParaRPr lang="en-US" sz="1900" kern="1200"/>
        </a:p>
      </dsp:txBody>
      <dsp:txXfrm>
        <a:off x="48191" y="1648408"/>
        <a:ext cx="10933568" cy="890812"/>
      </dsp:txXfrm>
    </dsp:sp>
    <dsp:sp modelId="{7FCC6DB2-3C70-4954-B8AE-E714A018CE0D}">
      <dsp:nvSpPr>
        <dsp:cNvPr id="0" name=""/>
        <dsp:cNvSpPr/>
      </dsp:nvSpPr>
      <dsp:spPr>
        <a:xfrm>
          <a:off x="0" y="2642132"/>
          <a:ext cx="11029950" cy="98719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a:t>Δερματικό κέρας (</a:t>
          </a:r>
          <a:r>
            <a:rPr lang="el-GR" sz="1900" kern="1200"/>
            <a:t>Κάνει την εμφάνισή του σαν μικρό εξόγκωμα, το οποίο είναι κωνικό και αποτελείται από κερατίνη. Ποικίλλει σε μέγεθος και απόχρωση και στην βάση του μπορεί να αναπτυχθεί καρκίνος των πλακωδών κυττάρων. Το εμφανίζουν μεγάλοι σε ηλικία, με ιστορικό έκθεσης στην ηλιακή ακτινοβολία)</a:t>
          </a:r>
          <a:endParaRPr lang="en-US" sz="1900" kern="1200"/>
        </a:p>
      </dsp:txBody>
      <dsp:txXfrm>
        <a:off x="48191" y="2690323"/>
        <a:ext cx="10933568" cy="89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95ED8-D4E1-4785-A36B-629E73931B96}">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F760F-189A-4A8C-A8D3-E2714E0F8738}">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baseline="0"/>
            <a:t>Ενώ τα συμπτώματα του ασθενούς μπορούν να βελτιωθούν σε κάποιο βαθμό με ξεκούραση και σωστή διατροφή, δεν υπάρχει ειδική θεραπεία για τον συγκεκριμένο ιό. </a:t>
          </a:r>
          <a:endParaRPr lang="en-US" sz="2500" kern="1200"/>
        </a:p>
      </dsp:txBody>
      <dsp:txXfrm>
        <a:off x="534770" y="778196"/>
        <a:ext cx="3960775" cy="2459240"/>
      </dsp:txXfrm>
    </dsp:sp>
    <dsp:sp modelId="{EABADA6C-FFE4-4047-9F9D-263A992F9DDC}">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7DDB7-5470-4D76-B6EF-116FC7E9A3E7}">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baseline="0"/>
            <a:t>Eισαγωγή στο νοσοκομείο απαιτείται μόνον εάν υπάρχουν σοβαρά συμπτώματα (επίμονοι έμετοι, επιπλοκές.</a:t>
          </a:r>
          <a:endParaRPr lang="en-US" sz="2500" kern="1200"/>
        </a:p>
      </dsp:txBody>
      <dsp:txXfrm>
        <a:off x="5562742" y="778196"/>
        <a:ext cx="3960775" cy="2459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67D01-7312-4638-B761-D61AF4996359}">
      <dsp:nvSpPr>
        <dsp:cNvPr id="0" name=""/>
        <dsp:cNvSpPr/>
      </dsp:nvSpPr>
      <dsp:spPr>
        <a:xfrm>
          <a:off x="0" y="285899"/>
          <a:ext cx="9601200" cy="71136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baseline="0"/>
            <a:t>Η ηπατίτιδα Β είναι μια λοιμώδης και φλεγμονώδης ασθένεια του ήπατος η οποία οφείλεται στον ιό της ηπατίτιδας B (γνωστός και ως HBV), ο οποίος είναι ένας ιός με γενετικό υλικό DNA. </a:t>
          </a:r>
          <a:endParaRPr lang="en-US" sz="1900" kern="1200"/>
        </a:p>
      </dsp:txBody>
      <dsp:txXfrm>
        <a:off x="34726" y="320625"/>
        <a:ext cx="9531748" cy="641908"/>
      </dsp:txXfrm>
    </dsp:sp>
    <dsp:sp modelId="{1E50EDE4-52F9-4864-954B-701F326FF36E}">
      <dsp:nvSpPr>
        <dsp:cNvPr id="0" name=""/>
        <dsp:cNvSpPr/>
      </dsp:nvSpPr>
      <dsp:spPr>
        <a:xfrm>
          <a:off x="0" y="1051979"/>
          <a:ext cx="9601200" cy="711360"/>
        </a:xfrm>
        <a:prstGeom prst="round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baseline="0"/>
            <a:t>Η οξεία ηπατίτιδα Β περιλαμβάνει συμπτώματα όπως φλεγμονή του ήπατος, εμετό, ίκτερο και σε σπάνιες περιπτώσεις μπορεί να οδηγήσει σε θάνατο. </a:t>
          </a:r>
          <a:endParaRPr lang="en-US" sz="1900" kern="1200"/>
        </a:p>
      </dsp:txBody>
      <dsp:txXfrm>
        <a:off x="34726" y="1086705"/>
        <a:ext cx="9531748" cy="641908"/>
      </dsp:txXfrm>
    </dsp:sp>
    <dsp:sp modelId="{646F2C80-F072-4F4A-B91A-CBF328A7F963}">
      <dsp:nvSpPr>
        <dsp:cNvPr id="0" name=""/>
        <dsp:cNvSpPr/>
      </dsp:nvSpPr>
      <dsp:spPr>
        <a:xfrm>
          <a:off x="0" y="1818060"/>
          <a:ext cx="9601200" cy="711360"/>
        </a:xfrm>
        <a:prstGeom prst="round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baseline="0"/>
            <a:t>Η χρόνια ηπατίτιδα Β μπορεί να προκαλέσει κίρρωση του ήπατος καθώς και ηπατικό καρκίνο, ένα καρκίνωμα που δεν αντιδρά στην χημειοθεραπεία και συνήθως προκαλεί θάνατο.</a:t>
          </a:r>
          <a:endParaRPr lang="en-US" sz="1900" kern="1200"/>
        </a:p>
      </dsp:txBody>
      <dsp:txXfrm>
        <a:off x="34726" y="1852786"/>
        <a:ext cx="9531748" cy="641908"/>
      </dsp:txXfrm>
    </dsp:sp>
    <dsp:sp modelId="{C9D17359-1CB0-4294-A16C-AAB49FCF868E}">
      <dsp:nvSpPr>
        <dsp:cNvPr id="0" name=""/>
        <dsp:cNvSpPr/>
      </dsp:nvSpPr>
      <dsp:spPr>
        <a:xfrm>
          <a:off x="0" y="2584140"/>
          <a:ext cx="9601200" cy="711360"/>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baseline="0"/>
            <a:t>Το εμβόλιο έναντι της ηπατίτιδας Β, είναι σε ποσοστό &gt;95% αποτελεσματικό και προστατεύει από τον κίνδυνο προσβολής από τον ιό της ηπατίτιδας Β</a:t>
          </a:r>
          <a:endParaRPr lang="en-US" sz="1900" kern="1200"/>
        </a:p>
      </dsp:txBody>
      <dsp:txXfrm>
        <a:off x="34726" y="2618866"/>
        <a:ext cx="9531748"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3670F-7944-4F6C-8F4E-9996CBE81C4F}">
      <dsp:nvSpPr>
        <dsp:cNvPr id="0" name=""/>
        <dsp:cNvSpPr/>
      </dsp:nvSpPr>
      <dsp:spPr>
        <a:xfrm>
          <a:off x="2812" y="340206"/>
          <a:ext cx="2231528" cy="1338917"/>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Ο ιός της ηπατίτιδας Β μεταδίδεται με </a:t>
          </a:r>
          <a:endParaRPr lang="en-US" sz="1400" kern="1200"/>
        </a:p>
      </dsp:txBody>
      <dsp:txXfrm>
        <a:off x="2812" y="340206"/>
        <a:ext cx="2231528" cy="1338917"/>
      </dsp:txXfrm>
    </dsp:sp>
    <dsp:sp modelId="{B3ADC632-F731-4981-8448-4F2337034A18}">
      <dsp:nvSpPr>
        <dsp:cNvPr id="0" name=""/>
        <dsp:cNvSpPr/>
      </dsp:nvSpPr>
      <dsp:spPr>
        <a:xfrm>
          <a:off x="2457494" y="340206"/>
          <a:ext cx="2231528" cy="1338917"/>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1.τη σεξουαλική επαφή </a:t>
          </a:r>
          <a:endParaRPr lang="en-US" sz="1400" kern="1200"/>
        </a:p>
      </dsp:txBody>
      <dsp:txXfrm>
        <a:off x="2457494" y="340206"/>
        <a:ext cx="2231528" cy="1338917"/>
      </dsp:txXfrm>
    </dsp:sp>
    <dsp:sp modelId="{0E42E435-AD42-48BA-BE55-8F5F1946A2DF}">
      <dsp:nvSpPr>
        <dsp:cNvPr id="0" name=""/>
        <dsp:cNvSpPr/>
      </dsp:nvSpPr>
      <dsp:spPr>
        <a:xfrm>
          <a:off x="4912176" y="340206"/>
          <a:ext cx="2231528" cy="1338917"/>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2.με την κοινή χρήση συριγγών(τοξικομανείς) </a:t>
          </a:r>
          <a:endParaRPr lang="en-US" sz="1400" kern="1200"/>
        </a:p>
      </dsp:txBody>
      <dsp:txXfrm>
        <a:off x="4912176" y="340206"/>
        <a:ext cx="2231528" cy="1338917"/>
      </dsp:txXfrm>
    </dsp:sp>
    <dsp:sp modelId="{41A16D84-671E-4B65-8262-3C9233EF11C7}">
      <dsp:nvSpPr>
        <dsp:cNvPr id="0" name=""/>
        <dsp:cNvSpPr/>
      </dsp:nvSpPr>
      <dsp:spPr>
        <a:xfrm>
          <a:off x="7366858" y="340206"/>
          <a:ext cx="2231528" cy="1338917"/>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3. από μολυσμένη μητέρα σε παιδί κατά τον τοκετό</a:t>
          </a:r>
          <a:endParaRPr lang="en-US" sz="1400" kern="1200"/>
        </a:p>
      </dsp:txBody>
      <dsp:txXfrm>
        <a:off x="7366858" y="340206"/>
        <a:ext cx="2231528" cy="1338917"/>
      </dsp:txXfrm>
    </dsp:sp>
    <dsp:sp modelId="{35745923-5CBD-4123-9E2E-8B42742F393D}">
      <dsp:nvSpPr>
        <dsp:cNvPr id="0" name=""/>
        <dsp:cNvSpPr/>
      </dsp:nvSpPr>
      <dsp:spPr>
        <a:xfrm>
          <a:off x="1230153" y="1902276"/>
          <a:ext cx="2231528" cy="1338917"/>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4. με την κοινή χρήση προσωπικών αντικειμένων (ξυραφάκια, οδοντόβουρτσα, νυχοκόπτες)</a:t>
          </a:r>
          <a:endParaRPr lang="en-US" sz="1400" kern="1200"/>
        </a:p>
      </dsp:txBody>
      <dsp:txXfrm>
        <a:off x="1230153" y="1902276"/>
        <a:ext cx="2231528" cy="1338917"/>
      </dsp:txXfrm>
    </dsp:sp>
    <dsp:sp modelId="{AC7D5FBA-EA65-4109-B306-6735AF476B9C}">
      <dsp:nvSpPr>
        <dsp:cNvPr id="0" name=""/>
        <dsp:cNvSpPr/>
      </dsp:nvSpPr>
      <dsp:spPr>
        <a:xfrm>
          <a:off x="3684835" y="1902276"/>
          <a:ext cx="2231528" cy="1338917"/>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5. με τρύπημα με μολυσμένη βελόνα ή αιχμηρό αντικείμενο (π.χ. συνήθης τρόπος μετάδοσης σε προσωπικό νοσοκομείου ή κατά την εκτέλεση τατουάζ)</a:t>
          </a:r>
          <a:endParaRPr lang="en-US" sz="1400" kern="1200"/>
        </a:p>
      </dsp:txBody>
      <dsp:txXfrm>
        <a:off x="3684835" y="1902276"/>
        <a:ext cx="2231528" cy="1338917"/>
      </dsp:txXfrm>
    </dsp:sp>
    <dsp:sp modelId="{BDFA0299-96FC-4308-957E-365EFA6E7CEA}">
      <dsp:nvSpPr>
        <dsp:cNvPr id="0" name=""/>
        <dsp:cNvSpPr/>
      </dsp:nvSpPr>
      <dsp:spPr>
        <a:xfrm>
          <a:off x="6139517" y="1902276"/>
          <a:ext cx="2231528" cy="1338917"/>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baseline="0"/>
            <a:t>6.με μεταγγίσεις αίματος ή παραγώγων του (εξαιρετικά σπάνια πια λόγω του συστηματικού ελέγχου στις αιμοδοσίες). </a:t>
          </a:r>
          <a:endParaRPr lang="en-US" sz="1400" kern="1200"/>
        </a:p>
      </dsp:txBody>
      <dsp:txXfrm>
        <a:off x="6139517" y="1902276"/>
        <a:ext cx="2231528" cy="1338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AF4ED-CAF8-4D3A-941B-F6B0BDB66ABE}">
      <dsp:nvSpPr>
        <dsp:cNvPr id="0" name=""/>
        <dsp:cNvSpPr/>
      </dsp:nvSpPr>
      <dsp:spPr>
        <a:xfrm>
          <a:off x="0" y="141255"/>
          <a:ext cx="6506304" cy="844154"/>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ηπατίτιδα C οφείλεται στον ιό της ηπατίτιδας C.</a:t>
          </a:r>
          <a:endParaRPr lang="en-US" sz="1600" kern="1200"/>
        </a:p>
      </dsp:txBody>
      <dsp:txXfrm>
        <a:off x="41208" y="182463"/>
        <a:ext cx="6423888" cy="761738"/>
      </dsp:txXfrm>
    </dsp:sp>
    <dsp:sp modelId="{7CACB012-E92F-4229-81FB-A8980B9E6359}">
      <dsp:nvSpPr>
        <dsp:cNvPr id="0" name=""/>
        <dsp:cNvSpPr/>
      </dsp:nvSpPr>
      <dsp:spPr>
        <a:xfrm>
          <a:off x="0" y="1031490"/>
          <a:ext cx="6506304" cy="844154"/>
        </a:xfrm>
        <a:prstGeom prst="roundRect">
          <a:avLst/>
        </a:prstGeom>
        <a:solidFill>
          <a:schemeClr val="accent2">
            <a:hueOff val="-33131"/>
            <a:satOff val="-10867"/>
            <a:lumOff val="-396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Ο ιός μπορεί να προκαλέσει τόσο οξεία όσο και χρόνια ηπατίτιδα που κυμαίνεται σε σοβαρότητα από μια ήπια ασθένεια που διαρκεί μερικές εβδομάδες, έως μια δυνητικά σοβαρή χρόνια ασθένεια.</a:t>
          </a:r>
          <a:endParaRPr lang="en-US" sz="1600" kern="1200"/>
        </a:p>
      </dsp:txBody>
      <dsp:txXfrm>
        <a:off x="41208" y="1072698"/>
        <a:ext cx="6423888" cy="761738"/>
      </dsp:txXfrm>
    </dsp:sp>
    <dsp:sp modelId="{B57CCFC1-80CC-4142-B9ED-F8AA0E63CE8F}">
      <dsp:nvSpPr>
        <dsp:cNvPr id="0" name=""/>
        <dsp:cNvSpPr/>
      </dsp:nvSpPr>
      <dsp:spPr>
        <a:xfrm>
          <a:off x="0" y="1921725"/>
          <a:ext cx="6506304" cy="844154"/>
        </a:xfrm>
        <a:prstGeom prst="roundRect">
          <a:avLst/>
        </a:prstGeom>
        <a:solidFill>
          <a:schemeClr val="accent2">
            <a:hueOff val="-66262"/>
            <a:satOff val="-21734"/>
            <a:lumOff val="-792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Ο ιός της ηπατίτιδας C μεταδίδεται,  κυρίως με την έκθεση ενός ατόμου σε μολυσμένο αίμα και σε παράγωγα αίματος</a:t>
          </a:r>
          <a:endParaRPr lang="en-US" sz="1600" kern="1200"/>
        </a:p>
      </dsp:txBody>
      <dsp:txXfrm>
        <a:off x="41208" y="1962933"/>
        <a:ext cx="6423888" cy="761738"/>
      </dsp:txXfrm>
    </dsp:sp>
    <dsp:sp modelId="{46C65132-59C4-4CD4-9FA0-D18E46521A9F}">
      <dsp:nvSpPr>
        <dsp:cNvPr id="0" name=""/>
        <dsp:cNvSpPr/>
      </dsp:nvSpPr>
      <dsp:spPr>
        <a:xfrm>
          <a:off x="0" y="2811960"/>
          <a:ext cx="6506304" cy="844154"/>
        </a:xfrm>
        <a:prstGeom prst="roundRect">
          <a:avLst/>
        </a:prstGeom>
        <a:solidFill>
          <a:schemeClr val="accent2">
            <a:hueOff val="-99392"/>
            <a:satOff val="-32601"/>
            <a:lumOff val="-1188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Ο έλεγχος για την Ηπατίτιδα C, ξεκινά συνήθως με εξετάσεις αίματος για την ανίχνευση της παρουσίας αντισωμάτων στον ιό της ηπατίτιδας C </a:t>
          </a:r>
          <a:endParaRPr lang="en-US" sz="1600" kern="1200"/>
        </a:p>
      </dsp:txBody>
      <dsp:txXfrm>
        <a:off x="41208" y="2853168"/>
        <a:ext cx="6423888" cy="761738"/>
      </dsp:txXfrm>
    </dsp:sp>
    <dsp:sp modelId="{F21B76A5-42B7-485D-BE2C-A095E10B4046}">
      <dsp:nvSpPr>
        <dsp:cNvPr id="0" name=""/>
        <dsp:cNvSpPr/>
      </dsp:nvSpPr>
      <dsp:spPr>
        <a:xfrm>
          <a:off x="0" y="3702195"/>
          <a:ext cx="6506304" cy="844154"/>
        </a:xfrm>
        <a:prstGeom prst="roundRect">
          <a:avLst/>
        </a:prstGeom>
        <a:solidFill>
          <a:schemeClr val="accent2">
            <a:hueOff val="-132523"/>
            <a:satOff val="-43468"/>
            <a:lumOff val="-1584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Επί του παρόντος δεν υπάρχει εμβόλιο για τον ιό της ηπατίτιδας C. Ωστόσο, η έρευνα στον τομέα αυτό συνεχίζεται.</a:t>
          </a:r>
          <a:endParaRPr lang="en-US" sz="1600" kern="1200"/>
        </a:p>
      </dsp:txBody>
      <dsp:txXfrm>
        <a:off x="41208" y="3743403"/>
        <a:ext cx="6423888" cy="761738"/>
      </dsp:txXfrm>
    </dsp:sp>
    <dsp:sp modelId="{9EF20914-3B47-4840-9108-DA631983A385}">
      <dsp:nvSpPr>
        <dsp:cNvPr id="0" name=""/>
        <dsp:cNvSpPr/>
      </dsp:nvSpPr>
      <dsp:spPr>
        <a:xfrm>
          <a:off x="0" y="4592429"/>
          <a:ext cx="6506304" cy="844154"/>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Συμπτώματα ίδια με τα προαναφερθέντα </a:t>
          </a:r>
          <a:endParaRPr lang="en-US" sz="1600" kern="1200"/>
        </a:p>
      </dsp:txBody>
      <dsp:txXfrm>
        <a:off x="41208" y="4633637"/>
        <a:ext cx="6423888" cy="761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92294-6661-4E6B-8624-868EE2109CC4}">
      <dsp:nvSpPr>
        <dsp:cNvPr id="0" name=""/>
        <dsp:cNvSpPr/>
      </dsp:nvSpPr>
      <dsp:spPr>
        <a:xfrm>
          <a:off x="0" y="0"/>
          <a:ext cx="8161020" cy="1074420"/>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baseline="0"/>
            <a:t>Με κλινική εξέταση</a:t>
          </a:r>
          <a:r>
            <a:rPr lang="el-GR" sz="1600" kern="1200" baseline="0"/>
            <a:t>, εφαρμόζοντας ειδικές κλινικές δοκιμασίες, όπως δοκιμασίες αισθητικότητας στα δάκτυλα, πίεση του μέσου νεύρου, ώστε να διαπιστωθεί ότι προκαλεί μούδιασμα στα δάκτυλα κα. Δοκιμασίες που πρέπει να διενεργηθούν από  Εξειδικευμένο Ιατρό Χεριού.</a:t>
          </a:r>
          <a:endParaRPr lang="en-US" sz="1600" kern="1200"/>
        </a:p>
      </dsp:txBody>
      <dsp:txXfrm>
        <a:off x="31469" y="31469"/>
        <a:ext cx="7001636" cy="1011482"/>
      </dsp:txXfrm>
    </dsp:sp>
    <dsp:sp modelId="{818A7A5F-1EC5-4252-BDD2-1E6C6257E552}">
      <dsp:nvSpPr>
        <dsp:cNvPr id="0" name=""/>
        <dsp:cNvSpPr/>
      </dsp:nvSpPr>
      <dsp:spPr>
        <a:xfrm>
          <a:off x="720089" y="1253489"/>
          <a:ext cx="8161020" cy="1074420"/>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baseline="0"/>
            <a:t>Με ηλεκτροφυσιολογικό έλεγχο</a:t>
          </a:r>
          <a:r>
            <a:rPr lang="el-GR" sz="1600" kern="1200" baseline="0"/>
            <a:t>, ο οποίος περιλαμβάνει την καταγραφή της αισθητικής και κιντικής ταχύτητας του μέσου νεύρου, με εφαρμογή ηλεκτροδίων στο δέρμα. Η παραπάνω εξέταση είναι αρκετά αξιόπιστη, ονομάζεται Ηλεκτρομυογράφημα και πραγματοποιείται σε πολλά εργαστήρια.</a:t>
          </a:r>
          <a:endParaRPr lang="en-US" sz="1600" kern="1200"/>
        </a:p>
      </dsp:txBody>
      <dsp:txXfrm>
        <a:off x="751558" y="1284958"/>
        <a:ext cx="6679619" cy="1011482"/>
      </dsp:txXfrm>
    </dsp:sp>
    <dsp:sp modelId="{96CA13CF-73A1-4C56-A237-8AA1945430D9}">
      <dsp:nvSpPr>
        <dsp:cNvPr id="0" name=""/>
        <dsp:cNvSpPr/>
      </dsp:nvSpPr>
      <dsp:spPr>
        <a:xfrm>
          <a:off x="1440179" y="2506979"/>
          <a:ext cx="8161020" cy="1074420"/>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baseline="0"/>
            <a:t>Υπάρχουν κι άλλες εξετάσεις, όπως ο </a:t>
          </a:r>
          <a:r>
            <a:rPr lang="el-GR" sz="1600" b="1" kern="1200" baseline="0"/>
            <a:t>υπέρηχος και μαγνητική τομογραφία </a:t>
          </a:r>
          <a:r>
            <a:rPr lang="el-GR" sz="1600" kern="1200" baseline="0"/>
            <a:t>του καρπιαίου σωλήνα, οι οποίες μπορούν να εκτελεστούν στην περίπτωση αδυναμίας  πραγματοποίησης του Ηλεκτρομυογραφήματος.</a:t>
          </a:r>
          <a:endParaRPr lang="en-US" sz="1600" kern="1200"/>
        </a:p>
      </dsp:txBody>
      <dsp:txXfrm>
        <a:off x="1471648" y="2538448"/>
        <a:ext cx="6679619" cy="1011482"/>
      </dsp:txXfrm>
    </dsp:sp>
    <dsp:sp modelId="{E70028BE-FC46-4E7F-9146-7B6C69918853}">
      <dsp:nvSpPr>
        <dsp:cNvPr id="0" name=""/>
        <dsp:cNvSpPr/>
      </dsp:nvSpPr>
      <dsp:spPr>
        <a:xfrm>
          <a:off x="7462647" y="814768"/>
          <a:ext cx="698373" cy="698373"/>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619781" y="814768"/>
        <a:ext cx="384105" cy="525526"/>
      </dsp:txXfrm>
    </dsp:sp>
    <dsp:sp modelId="{5E0CE15C-85E6-4252-B72A-682249197A59}">
      <dsp:nvSpPr>
        <dsp:cNvPr id="0" name=""/>
        <dsp:cNvSpPr/>
      </dsp:nvSpPr>
      <dsp:spPr>
        <a:xfrm>
          <a:off x="8182737" y="2061095"/>
          <a:ext cx="698373" cy="698373"/>
        </a:xfrm>
        <a:prstGeom prst="downArrow">
          <a:avLst>
            <a:gd name="adj1" fmla="val 55000"/>
            <a:gd name="adj2" fmla="val 45000"/>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339871" y="2061095"/>
        <a:ext cx="384105" cy="5255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88D7E-CC65-4BCD-9E60-ACC16E8C1DC3}">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F583A-9E9C-48D8-881D-C78305AC38D3}">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Η οξεία προεπιγονατιδική θυλακίτιδα είναι μια </a:t>
          </a:r>
          <a:r>
            <a:rPr lang="el-GR" sz="2200" b="1" kern="1200"/>
            <a:t>οξεία φλεγμονή του μεγαλύτερου θυλάκου του γόνατος</a:t>
          </a:r>
          <a:r>
            <a:rPr lang="el-GR" sz="2200" kern="1200"/>
            <a:t>, του προεπιγονατιδικού, ο οποίος εντοπίζεται μεταξύ της επιγονατίδας και του υπερκείμενου δέρματος.</a:t>
          </a:r>
          <a:endParaRPr lang="en-US" sz="2200" kern="1200"/>
        </a:p>
      </dsp:txBody>
      <dsp:txXfrm>
        <a:off x="534770" y="778196"/>
        <a:ext cx="3960775" cy="2459240"/>
      </dsp:txXfrm>
    </dsp:sp>
    <dsp:sp modelId="{0114B3A2-E774-4D8F-B655-2E1A5A97DA32}">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3A23A-BA49-4D85-9847-7198B063201B}">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Όπως όλοι οι θύλακοι, ο </a:t>
          </a:r>
          <a:r>
            <a:rPr lang="el-GR" sz="2200" kern="1200" dirty="0" err="1"/>
            <a:t>προεπιγονατιδικός</a:t>
          </a:r>
          <a:r>
            <a:rPr lang="el-GR" sz="2200" kern="1200" dirty="0"/>
            <a:t> θύλακος χρησιμεύει στη μείωση της τριβής  μεταξύ γειτονικών ανατομικών σχηματισμών. </a:t>
          </a:r>
          <a:endParaRPr lang="en-US" sz="2200" kern="1200" dirty="0"/>
        </a:p>
      </dsp:txBody>
      <dsp:txXfrm>
        <a:off x="5562742" y="778196"/>
        <a:ext cx="3960775" cy="2459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9FA37-C527-451C-B119-80DCA704AD0D}">
      <dsp:nvSpPr>
        <dsp:cNvPr id="0" name=""/>
        <dsp:cNvSpPr/>
      </dsp:nvSpPr>
      <dsp:spPr>
        <a:xfrm>
          <a:off x="0" y="68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26D0C-C79F-448B-B3B4-9A3FACF075A7}">
      <dsp:nvSpPr>
        <dsp:cNvPr id="0" name=""/>
        <dsp:cNvSpPr/>
      </dsp:nvSpPr>
      <dsp:spPr>
        <a:xfrm>
          <a:off x="0" y="680"/>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προεπιγονατιδική θυλακίτιδα εκδηλώνεται </a:t>
          </a:r>
          <a:r>
            <a:rPr lang="el-GR" sz="1800" b="1" kern="1200"/>
            <a:t>με διόγκωση και πόνο στην πρόσθια επιφάνεια του γόνατος</a:t>
          </a:r>
          <a:r>
            <a:rPr lang="el-GR" sz="1800" kern="1200"/>
            <a:t>. Ο ασθενής συχνά τρίβει τον θύλακο με το χέρι του ή δείχνει την διόγκωση όταν περιγράφει την κατάσταση αυτή. </a:t>
          </a:r>
          <a:endParaRPr lang="en-US" sz="1800" kern="1200"/>
        </a:p>
      </dsp:txBody>
      <dsp:txXfrm>
        <a:off x="0" y="680"/>
        <a:ext cx="6506304" cy="1115295"/>
      </dsp:txXfrm>
    </dsp:sp>
    <dsp:sp modelId="{18A73450-BC37-426B-A683-23EAA6DACBEC}">
      <dsp:nvSpPr>
        <dsp:cNvPr id="0" name=""/>
        <dsp:cNvSpPr/>
      </dsp:nvSpPr>
      <dsp:spPr>
        <a:xfrm>
          <a:off x="0" y="1115976"/>
          <a:ext cx="6506304" cy="0"/>
        </a:xfrm>
        <a:prstGeom prst="line">
          <a:avLst/>
        </a:prstGeom>
        <a:solidFill>
          <a:schemeClr val="accent2">
            <a:hueOff val="-41413"/>
            <a:satOff val="-13584"/>
            <a:lumOff val="-4951"/>
            <a:alphaOff val="0"/>
          </a:schemeClr>
        </a:solidFill>
        <a:ln w="34925" cap="flat" cmpd="sng" algn="in">
          <a:solidFill>
            <a:schemeClr val="accent2">
              <a:hueOff val="-41413"/>
              <a:satOff val="-13584"/>
              <a:lumOff val="-49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7035D-3C64-41AC-B904-F847914E58C9}">
      <dsp:nvSpPr>
        <dsp:cNvPr id="0" name=""/>
        <dsp:cNvSpPr/>
      </dsp:nvSpPr>
      <dsp:spPr>
        <a:xfrm>
          <a:off x="0" y="1115976"/>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Σε μη επιπλακείσες περιπτώσεις προεπιγονατιδικής θυλακίτιδας </a:t>
          </a:r>
          <a:r>
            <a:rPr lang="el-GR" sz="1800" b="1" kern="1200"/>
            <a:t>το εύρος κίνησης του γόνατος δεν επηρεάζεται</a:t>
          </a:r>
          <a:r>
            <a:rPr lang="el-GR" sz="1800" kern="1200"/>
            <a:t>, δοθέντος ότι η διόγκωση είναι τελείως εξωαρθρική.</a:t>
          </a:r>
          <a:endParaRPr lang="en-US" sz="1800" kern="1200"/>
        </a:p>
      </dsp:txBody>
      <dsp:txXfrm>
        <a:off x="0" y="1115976"/>
        <a:ext cx="6506304" cy="1115295"/>
      </dsp:txXfrm>
    </dsp:sp>
    <dsp:sp modelId="{A42D06FC-68A9-4EF6-9B88-79997ACF5F2B}">
      <dsp:nvSpPr>
        <dsp:cNvPr id="0" name=""/>
        <dsp:cNvSpPr/>
      </dsp:nvSpPr>
      <dsp:spPr>
        <a:xfrm>
          <a:off x="0" y="2231272"/>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D3E63-54CF-4185-AFE8-78121E42E1B8}">
      <dsp:nvSpPr>
        <dsp:cNvPr id="0" name=""/>
        <dsp:cNvSpPr/>
      </dsp:nvSpPr>
      <dsp:spPr>
        <a:xfrm>
          <a:off x="0" y="2231272"/>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Στην οξεία φάση ολόκληρος ο θυλακικός σάκος </a:t>
          </a:r>
          <a:r>
            <a:rPr lang="el-GR" sz="1800" b="1" kern="1200"/>
            <a:t>είναι πολύ ευαίσθητος</a:t>
          </a:r>
          <a:r>
            <a:rPr lang="el-GR" sz="1800" kern="1200"/>
            <a:t>. </a:t>
          </a:r>
          <a:endParaRPr lang="en-US" sz="1800" kern="1200"/>
        </a:p>
      </dsp:txBody>
      <dsp:txXfrm>
        <a:off x="0" y="2231272"/>
        <a:ext cx="6506304" cy="1115295"/>
      </dsp:txXfrm>
    </dsp:sp>
    <dsp:sp modelId="{E6792FC3-5E60-49BB-B856-19F3F573DF79}">
      <dsp:nvSpPr>
        <dsp:cNvPr id="0" name=""/>
        <dsp:cNvSpPr/>
      </dsp:nvSpPr>
      <dsp:spPr>
        <a:xfrm>
          <a:off x="0" y="3346567"/>
          <a:ext cx="6506304" cy="0"/>
        </a:xfrm>
        <a:prstGeom prst="line">
          <a:avLst/>
        </a:prstGeom>
        <a:solidFill>
          <a:schemeClr val="accent2">
            <a:hueOff val="-124240"/>
            <a:satOff val="-40751"/>
            <a:lumOff val="-14852"/>
            <a:alphaOff val="0"/>
          </a:schemeClr>
        </a:solidFill>
        <a:ln w="34925" cap="flat" cmpd="sng" algn="in">
          <a:solidFill>
            <a:schemeClr val="accent2">
              <a:hueOff val="-124240"/>
              <a:satOff val="-40751"/>
              <a:lumOff val="-148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72E25-72EC-4803-8B36-7BEDFEDEB9C3}">
      <dsp:nvSpPr>
        <dsp:cNvPr id="0" name=""/>
        <dsp:cNvSpPr/>
      </dsp:nvSpPr>
      <dsp:spPr>
        <a:xfrm>
          <a:off x="0" y="3346567"/>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Σε χρόνιες περιπτώσεις η ευαισθησία είναι ελάχιστη και ψηλαφητικά ο θύλακος </a:t>
          </a:r>
          <a:r>
            <a:rPr lang="el-GR" sz="1800" b="1" kern="1200"/>
            <a:t>είναι παχύς και καλοθρεμμένος.</a:t>
          </a:r>
          <a:endParaRPr lang="en-US" sz="1800" kern="1200"/>
        </a:p>
      </dsp:txBody>
      <dsp:txXfrm>
        <a:off x="0" y="3346567"/>
        <a:ext cx="6506304" cy="1115295"/>
      </dsp:txXfrm>
    </dsp:sp>
    <dsp:sp modelId="{179C9F22-6279-4D51-8582-E254436FFBE4}">
      <dsp:nvSpPr>
        <dsp:cNvPr id="0" name=""/>
        <dsp:cNvSpPr/>
      </dsp:nvSpPr>
      <dsp:spPr>
        <a:xfrm>
          <a:off x="0" y="4461863"/>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C8810-E2BE-4612-A89E-0DAB3D3DA41C}">
      <dsp:nvSpPr>
        <dsp:cNvPr id="0" name=""/>
        <dsp:cNvSpPr/>
      </dsp:nvSpPr>
      <dsp:spPr>
        <a:xfrm>
          <a:off x="0" y="4461863"/>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a:t>Η περιοχή της διόγκωσης μπορεί να είναι κόκκινη, ζεστή ή περιβάλλεται από κυτταρίτιδα, ιδιαίτερα εάν έχει μολυνθεί. Στις περιπτώσεις αυτές η θυλακίτιδα συνοδεύεται από πυρετό.</a:t>
          </a:r>
          <a:endParaRPr lang="en-US" sz="1800" kern="1200"/>
        </a:p>
      </dsp:txBody>
      <dsp:txXfrm>
        <a:off x="0" y="4461863"/>
        <a:ext cx="6506304" cy="1115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BF933-D741-4788-ADE5-F387445D1F00}">
      <dsp:nvSpPr>
        <dsp:cNvPr id="0" name=""/>
        <dsp:cNvSpPr/>
      </dsp:nvSpPr>
      <dsp:spPr>
        <a:xfrm>
          <a:off x="0" y="551805"/>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Συνήθως πρόκειται για επαγγέλματα που προϋποθέτουν επαναλαμβανόμενες κινήσεις και άσκηση δύναμης με το χέρι/καρπό.</a:t>
          </a:r>
          <a:endParaRPr lang="en-US" sz="1400" kern="1200"/>
        </a:p>
      </dsp:txBody>
      <dsp:txXfrm>
        <a:off x="15592" y="567397"/>
        <a:ext cx="9570016" cy="288225"/>
      </dsp:txXfrm>
    </dsp:sp>
    <dsp:sp modelId="{6E033D21-CD3E-4445-891C-7A01A856B2A4}">
      <dsp:nvSpPr>
        <dsp:cNvPr id="0" name=""/>
        <dsp:cNvSpPr/>
      </dsp:nvSpPr>
      <dsp:spPr>
        <a:xfrm>
          <a:off x="0" y="911535"/>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Για παράδειγμα: </a:t>
          </a:r>
          <a:endParaRPr lang="en-US" sz="1400" kern="1200"/>
        </a:p>
      </dsp:txBody>
      <dsp:txXfrm>
        <a:off x="15592" y="927127"/>
        <a:ext cx="9570016" cy="288225"/>
      </dsp:txXfrm>
    </dsp:sp>
    <dsp:sp modelId="{EDFA7CD8-8667-43DC-B3E9-2E52A7ABDEE2}">
      <dsp:nvSpPr>
        <dsp:cNvPr id="0" name=""/>
        <dsp:cNvSpPr/>
      </dsp:nvSpPr>
      <dsp:spPr>
        <a:xfrm>
          <a:off x="0" y="1271265"/>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Κατά την κοπή κρεάτων η ψαριών </a:t>
          </a:r>
          <a:endParaRPr lang="en-US" sz="1400" kern="1200"/>
        </a:p>
      </dsp:txBody>
      <dsp:txXfrm>
        <a:off x="15592" y="1286857"/>
        <a:ext cx="9570016" cy="288225"/>
      </dsp:txXfrm>
    </dsp:sp>
    <dsp:sp modelId="{DCC7C606-382C-4970-BE42-E9E53AD705B9}">
      <dsp:nvSpPr>
        <dsp:cNvPr id="0" name=""/>
        <dsp:cNvSpPr/>
      </dsp:nvSpPr>
      <dsp:spPr>
        <a:xfrm>
          <a:off x="0" y="1630995"/>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Σε ταινίες εξόδου υλικών </a:t>
          </a:r>
          <a:endParaRPr lang="en-US" sz="1400" kern="1200"/>
        </a:p>
      </dsp:txBody>
      <dsp:txXfrm>
        <a:off x="15592" y="1646587"/>
        <a:ext cx="9570016" cy="288225"/>
      </dsp:txXfrm>
    </dsp:sp>
    <dsp:sp modelId="{1E892706-CDEF-49C5-A4C9-D9C1242C8C08}">
      <dsp:nvSpPr>
        <dsp:cNvPr id="0" name=""/>
        <dsp:cNvSpPr/>
      </dsp:nvSpPr>
      <dsp:spPr>
        <a:xfrm>
          <a:off x="0" y="1990725"/>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Σε χειρωνακτική συναρμολόγηση </a:t>
          </a:r>
          <a:endParaRPr lang="en-US" sz="1400" kern="1200"/>
        </a:p>
      </dsp:txBody>
      <dsp:txXfrm>
        <a:off x="15592" y="2006317"/>
        <a:ext cx="9570016" cy="288225"/>
      </dsp:txXfrm>
    </dsp:sp>
    <dsp:sp modelId="{D0D3F3A3-0884-4705-BAF6-BA33410FEAF5}">
      <dsp:nvSpPr>
        <dsp:cNvPr id="0" name=""/>
        <dsp:cNvSpPr/>
      </dsp:nvSpPr>
      <dsp:spPr>
        <a:xfrm>
          <a:off x="0" y="2350454"/>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Στη χρήση εργαλείων χειρός</a:t>
          </a:r>
          <a:endParaRPr lang="en-US" sz="1400" kern="1200"/>
        </a:p>
      </dsp:txBody>
      <dsp:txXfrm>
        <a:off x="15592" y="2366046"/>
        <a:ext cx="9570016" cy="288225"/>
      </dsp:txXfrm>
    </dsp:sp>
    <dsp:sp modelId="{A85669EE-4962-4699-A07F-0603CF24BFDF}">
      <dsp:nvSpPr>
        <dsp:cNvPr id="0" name=""/>
        <dsp:cNvSpPr/>
      </dsp:nvSpPr>
      <dsp:spPr>
        <a:xfrm>
          <a:off x="0" y="2710185"/>
          <a:ext cx="9601200" cy="31940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Καθαρισμός και βαφή ταβανιών </a:t>
          </a:r>
          <a:endParaRPr lang="en-US" sz="1400" kern="1200"/>
        </a:p>
      </dsp:txBody>
      <dsp:txXfrm>
        <a:off x="15592" y="2725777"/>
        <a:ext cx="9570016" cy="2882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1:00:22.340"/>
    </inkml:context>
    <inkml:brush xml:id="br0">
      <inkml:brushProperty name="width" value="0.05" units="cm"/>
      <inkml:brushProperty name="height" value="0.0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1:00:23.412"/>
    </inkml:context>
    <inkml:brush xml:id="br0">
      <inkml:brushProperty name="width" value="0.05" units="cm"/>
      <inkml:brushProperty name="height" value="0.05" units="cm"/>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1:00:25.134"/>
    </inkml:context>
    <inkml:brush xml:id="br0">
      <inkml:brushProperty name="width" value="0.05" units="cm"/>
      <inkml:brushProperty name="height" value="0.05" units="cm"/>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1:00:25.794"/>
    </inkml:context>
    <inkml:brush xml:id="br0">
      <inkml:brushProperty name="width" value="0.05" units="cm"/>
      <inkml:brushProperty name="height" value="0.05" units="cm"/>
    </inkml:brush>
  </inkml:definitions>
  <inkml:trace contextRef="#ctx0" brushRef="#br0">1 0 24575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B3A824-1A51-4B26-AD58-A6D8E14F6C04}" type="datetimeFigureOut">
              <a:rPr lang="en-US" smtClean="0"/>
              <a:t>12/20/2022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511615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12/20/2022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27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12/20/2022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7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12/20/2022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03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E5059C3-6A89-4494-99FF-5A4D6FFD50EB}" type="datetimeFigureOut">
              <a:rPr lang="en-US" smtClean="0"/>
              <a:t>12/20/2022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181239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12/20/2022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73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12/20/2022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215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12/20/2022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77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12/20/2022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91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D525BB-DA17-4BA0-B3C8-3AC3ABC827E6}" type="datetimeFigureOut">
              <a:rPr lang="en-US" smtClean="0"/>
              <a:t>12/20/2022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105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16C4C9A-3960-41CF-A4E9-2A8FB932454B}" type="datetimeFigureOut">
              <a:rPr lang="en-US" smtClean="0"/>
              <a:t>12/20/2022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350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CBC1C18-307B-4F68-A007-B5B542270E8D}" type="datetimeFigureOut">
              <a:rPr lang="en-US" smtClean="0"/>
              <a:t>12/20/2022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25402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aravanisplasticsurgery.gr/wp-content/uploads/2021/08/%CE%9A%CE%91%CE%A1%CE%9A%CE%99%CE%9D%CE%9F%CE%A3-%CE%94%CE%95%CE%A1%CE%9C%CE%91%CE%A4%CE%9F%CE%A3-1-1024x621.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aravanisplasticsurgery.gr/wp-content/uploads/2021/08/%CE%9A%CE%91%CE%A1%CE%9A%CE%99%CE%9D%CE%9F%CE%A3-%CE%94%CE%95%CE%A1%CE%9C%CE%91%CE%A4%CE%9F%CE%A3-2-1024x976.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ravanisplasticsurgery.gr/wp-content/uploads/2021/08/%CE%9A%CE%91%CE%A1%CE%9A%CE%99%CE%9D%CE%9F%CE%A3-%CE%94%CE%95%CE%A1%CE%9C%CE%91%CE%A4%CE%9F%CE%A3-3-1024x690.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angionet.gr/systimatiki-sklirosi/"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angionet.gr/aggeiakes-pathiseis/pathiseis-aggeion-ano-akron/#3"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el.wikipedia.org/wiki/%CE%9C%CE%B7%CE%BD%CE%B9%CE%B3%CE%B3%CE%AF%CF%84%CE%B9%CE%B4%CE%B1" TargetMode="External"/><Relationship Id="rId3" Type="http://schemas.openxmlformats.org/officeDocument/2006/relationships/hyperlink" Target="https://pulmonology.gr/pathiseis/fymatiwsi/" TargetMode="External"/><Relationship Id="rId7" Type="http://schemas.openxmlformats.org/officeDocument/2006/relationships/hyperlink" Target="https://www.iatriko.gr/el/disease/miniggitida?cl=609" TargetMode="External"/><Relationship Id="rId2" Type="http://schemas.openxmlformats.org/officeDocument/2006/relationships/hyperlink" Target="https://webcache.googleusercontent.com/search?q=cache:AlNXtCLp8SIJ:https://el.wikipedia.org/wiki/%25CE%25A6%25CF%2585%25CE%25BC%25CE%25B1%25CF%2584%25CE%25AF%25CF%2589%25CF%2583%25CE%25B7&amp;cd=1&amp;hl=el&amp;ct=clnk&amp;gl=gr" TargetMode="External"/><Relationship Id="rId1" Type="http://schemas.openxmlformats.org/officeDocument/2006/relationships/slideLayout" Target="../slideLayouts/slideLayout2.xml"/><Relationship Id="rId6" Type="http://schemas.openxmlformats.org/officeDocument/2006/relationships/hyperlink" Target="https://www.roche.gr/el/health/virology0/virologyhepatitis1.html" TargetMode="External"/><Relationship Id="rId11" Type="http://schemas.openxmlformats.org/officeDocument/2006/relationships/hyperlink" Target="https://helpa-prometheus.gr/hpatitida-a/" TargetMode="External"/><Relationship Id="rId5" Type="http://schemas.openxmlformats.org/officeDocument/2006/relationships/hyperlink" Target="https://peptiko.gr/ipatitida-symptomata-aitia-diagnosi-therapeia/" TargetMode="External"/><Relationship Id="rId10" Type="http://schemas.openxmlformats.org/officeDocument/2006/relationships/hyperlink" Target="https://www.iatropedia.gr/encyclopedia/miningitida/" TargetMode="External"/><Relationship Id="rId4" Type="http://schemas.openxmlformats.org/officeDocument/2006/relationships/hyperlink" Target="https://eody.gov.gr/disease/ipatitida-b/" TargetMode="External"/><Relationship Id="rId9" Type="http://schemas.openxmlformats.org/officeDocument/2006/relationships/hyperlink" Target="https://blog.vrisko.gr/ab-ygeias/miniggitida-pos-antimetopizetai"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hyperlink" Target="https://cgderma.gr/ipiresies/kliniki-dermatologia/karkinos-toy-dermatos/" TargetMode="External"/><Relationship Id="rId7" Type="http://schemas.openxmlformats.org/officeDocument/2006/relationships/hyperlink" Target="https://www.euroclinic.gr/article/katarraktis-matia-symptomata-diagnosi-therapeia/" TargetMode="External"/><Relationship Id="rId2" Type="http://schemas.openxmlformats.org/officeDocument/2006/relationships/hyperlink" Target="https://www.aravanisplasticsurgery.gr/services/karkinos-dermatos-therapeia/" TargetMode="External"/><Relationship Id="rId1" Type="http://schemas.openxmlformats.org/officeDocument/2006/relationships/slideLayout" Target="../slideLayouts/slideLayout2.xml"/><Relationship Id="rId6" Type="http://schemas.openxmlformats.org/officeDocument/2006/relationships/hyperlink" Target="https://www.hygeia.gr/katarraktis-mia-pathisi-poy-den-prepei-na-fovizei-kanenan/" TargetMode="External"/><Relationship Id="rId5" Type="http://schemas.openxmlformats.org/officeDocument/2006/relationships/hyperlink" Target="https://ellok.org/skin-cancer/" TargetMode="External"/><Relationship Id="rId4" Type="http://schemas.openxmlformats.org/officeDocument/2006/relationships/hyperlink" Target="https://www.onmed.gr/ygeia/story/329409/karkinos-tou-dermatos-deite-poia-einai-ta-symptomata"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kotsikoris.gr/alles-aggeiakes-pathiseis/syndromo-raynaud/" TargetMode="External"/><Relationship Id="rId2" Type="http://schemas.openxmlformats.org/officeDocument/2006/relationships/hyperlink" Target="https://aggeiopathia.gr/el/pathiseis/pathiseis-artirion/to-fainomeno-raynaud.html" TargetMode="External"/><Relationship Id="rId1" Type="http://schemas.openxmlformats.org/officeDocument/2006/relationships/slideLayout" Target="../slideLayouts/slideLayout2.xml"/><Relationship Id="rId5" Type="http://schemas.openxmlformats.org/officeDocument/2006/relationships/hyperlink" Target="https://www.e-rheumatology.gr/scientific-articles/fainomena-raynaud-1" TargetMode="External"/><Relationship Id="rId4" Type="http://schemas.openxmlformats.org/officeDocument/2006/relationships/hyperlink" Target="https://nikosparaskevas.gr/alles-aggeiakes-pathiseis/fenomeno-raynaud/"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6DB89-88E4-C73C-4C3D-7DA91DF937B9}"/>
              </a:ext>
            </a:extLst>
          </p:cNvPr>
          <p:cNvPicPr>
            <a:picLocks noChangeAspect="1"/>
          </p:cNvPicPr>
          <p:nvPr/>
        </p:nvPicPr>
        <p:blipFill rotWithShape="1">
          <a:blip r:embed="rId2">
            <a:grayscl/>
          </a:blip>
          <a:srcRect b="6232"/>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334BA972-C640-4E2E-B1AC-162A1ABA4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B4EBAB6-4362-4DD4-B97E-6707AFA5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2FA5E0A6-4D2A-405F-AA56-A8E597834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Τίτλος 1">
            <a:extLst>
              <a:ext uri="{FF2B5EF4-FFF2-40B4-BE49-F238E27FC236}">
                <a16:creationId xmlns:a16="http://schemas.microsoft.com/office/drawing/2014/main" id="{213D288A-29B8-28BC-6CC8-CD46FDD0B3BE}"/>
              </a:ext>
            </a:extLst>
          </p:cNvPr>
          <p:cNvSpPr>
            <a:spLocks noGrp="1"/>
          </p:cNvSpPr>
          <p:nvPr>
            <p:ph type="ctrTitle"/>
          </p:nvPr>
        </p:nvSpPr>
        <p:spPr>
          <a:xfrm>
            <a:off x="1915128" y="1788454"/>
            <a:ext cx="8361229" cy="2098226"/>
          </a:xfrm>
        </p:spPr>
        <p:txBody>
          <a:bodyPr>
            <a:normAutofit/>
          </a:bodyPr>
          <a:lstStyle/>
          <a:p>
            <a:br>
              <a:rPr lang="el-GR" sz="2900"/>
            </a:br>
            <a:r>
              <a:rPr lang="el-GR" sz="2900"/>
              <a:t>λοιμώδεις, παρασιτικές ασθένειες και ασθένειες προκαλούμενες από φυσικούς</a:t>
            </a:r>
            <a:br>
              <a:rPr lang="el-GR" sz="2900"/>
            </a:br>
            <a:r>
              <a:rPr lang="el-GR" sz="2900"/>
              <a:t>παράγοντες </a:t>
            </a:r>
          </a:p>
        </p:txBody>
      </p:sp>
      <p:sp>
        <p:nvSpPr>
          <p:cNvPr id="3" name="Υπότιτλος 2">
            <a:extLst>
              <a:ext uri="{FF2B5EF4-FFF2-40B4-BE49-F238E27FC236}">
                <a16:creationId xmlns:a16="http://schemas.microsoft.com/office/drawing/2014/main" id="{5C37DDC6-9610-9A23-6978-3987BB19C600}"/>
              </a:ext>
            </a:extLst>
          </p:cNvPr>
          <p:cNvSpPr>
            <a:spLocks noGrp="1"/>
          </p:cNvSpPr>
          <p:nvPr>
            <p:ph type="subTitle" idx="1"/>
          </p:nvPr>
        </p:nvSpPr>
        <p:spPr>
          <a:xfrm>
            <a:off x="2679906" y="3956279"/>
            <a:ext cx="6831673" cy="1086237"/>
          </a:xfrm>
        </p:spPr>
        <p:txBody>
          <a:bodyPr>
            <a:normAutofit/>
          </a:bodyPr>
          <a:lstStyle/>
          <a:p>
            <a:pPr>
              <a:lnSpc>
                <a:spcPct val="102000"/>
              </a:lnSpc>
              <a:spcAft>
                <a:spcPts val="600"/>
              </a:spcAft>
            </a:pPr>
            <a:r>
              <a:rPr lang="el-GR" sz="1800">
                <a:solidFill>
                  <a:srgbClr val="191B0E"/>
                </a:solidFill>
              </a:rPr>
              <a:t>ΜΠΟΤΣΗ ΗΛΙΑΝΑ </a:t>
            </a:r>
          </a:p>
          <a:p>
            <a:pPr>
              <a:lnSpc>
                <a:spcPct val="102000"/>
              </a:lnSpc>
              <a:spcAft>
                <a:spcPts val="600"/>
              </a:spcAft>
            </a:pPr>
            <a:r>
              <a:rPr lang="el-GR" sz="1800">
                <a:solidFill>
                  <a:srgbClr val="191B0E"/>
                </a:solidFill>
              </a:rPr>
              <a:t>ΚΟΚΑΛΙΔΗΣ ΓΙΩΡΓΟΣ</a:t>
            </a:r>
          </a:p>
          <a:p>
            <a:pPr>
              <a:lnSpc>
                <a:spcPct val="102000"/>
              </a:lnSpc>
              <a:spcAft>
                <a:spcPts val="600"/>
              </a:spcAft>
            </a:pPr>
            <a:r>
              <a:rPr lang="el-GR" sz="1800">
                <a:solidFill>
                  <a:srgbClr val="191B0E"/>
                </a:solidFill>
              </a:rPr>
              <a:t>ΚΩΝΣΤΑΝΤΟΠΟΥΛΟΥ ΔΑΝΑΗ-ΜΑΡΙΑ </a:t>
            </a:r>
          </a:p>
        </p:txBody>
      </p:sp>
    </p:spTree>
    <p:extLst>
      <p:ext uri="{BB962C8B-B14F-4D97-AF65-F5344CB8AC3E}">
        <p14:creationId xmlns:p14="http://schemas.microsoft.com/office/powerpoint/2010/main" val="368072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4BB1650-B616-4EFB-9FB7-5D93104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1C9C784-75D7-FA42-267C-E658183558E8}"/>
              </a:ext>
            </a:extLst>
          </p:cNvPr>
          <p:cNvSpPr>
            <a:spLocks noGrp="1"/>
          </p:cNvSpPr>
          <p:nvPr>
            <p:ph idx="1"/>
          </p:nvPr>
        </p:nvSpPr>
        <p:spPr>
          <a:xfrm>
            <a:off x="1188720" y="1188720"/>
            <a:ext cx="5369029" cy="4480560"/>
          </a:xfrm>
        </p:spPr>
        <p:txBody>
          <a:bodyPr anchor="ctr">
            <a:normAutofit/>
          </a:bodyPr>
          <a:lstStyle/>
          <a:p>
            <a:r>
              <a:rPr lang="el-GR" sz="1700" dirty="0"/>
              <a:t>Η φυματίωση είναι μια σοβαρή μεταδοτική ασθένεια που σε ορισμένες περιπτώσεις μπορεί να οδηγήσει ακόμη και σε θάνατο.</a:t>
            </a:r>
          </a:p>
          <a:p>
            <a:r>
              <a:rPr lang="el-GR" sz="1700"/>
              <a:t>Προκαλείται </a:t>
            </a:r>
            <a:r>
              <a:rPr lang="el-GR" sz="1700" dirty="0"/>
              <a:t>από ένα μικρόβιο που λέγεται </a:t>
            </a:r>
            <a:r>
              <a:rPr lang="el-GR" sz="1700" dirty="0" err="1"/>
              <a:t>μυκοβακτηρίδιο</a:t>
            </a:r>
            <a:r>
              <a:rPr lang="el-GR" sz="1700" dirty="0"/>
              <a:t> της φυματίωσης και σπανιότερα από άλλους τύπους </a:t>
            </a:r>
            <a:r>
              <a:rPr lang="el-GR" sz="1700" dirty="0" err="1"/>
              <a:t>μυκοβακτηριδίων</a:t>
            </a:r>
            <a:r>
              <a:rPr lang="el-GR" sz="1700" dirty="0"/>
              <a:t>. Το </a:t>
            </a:r>
            <a:r>
              <a:rPr lang="el-GR" sz="1700" dirty="0" err="1"/>
              <a:t>μυκοβακτηρίδιο</a:t>
            </a:r>
            <a:r>
              <a:rPr lang="el-GR" sz="1700" dirty="0"/>
              <a:t> της φυματίωσης μπορεί να προσβάλει οποιοδήποτε όργανο του σώματος, συνήθως όμως προσβάλλει τους πνεύμονες.</a:t>
            </a:r>
          </a:p>
          <a:p>
            <a:r>
              <a:rPr lang="el-GR" sz="1700" dirty="0"/>
              <a:t>Η διάγνωση της φυματίωσης είναι ενίοτε δύσκολη και ο γιατρός θα πρέπει να λάβει υπόψη του τόσο την κλινική εικόνα, όσο και αποτελέσματα κατάλληλων αιματολογικών και απεικονιστικών εξετάσεων.</a:t>
            </a:r>
          </a:p>
          <a:p>
            <a:endParaRPr lang="el-GR" sz="1700" dirty="0"/>
          </a:p>
          <a:p>
            <a:endParaRPr lang="el-GR" sz="1700" dirty="0"/>
          </a:p>
        </p:txBody>
      </p:sp>
      <p:sp>
        <p:nvSpPr>
          <p:cNvPr id="21" name="Rectangle 9">
            <a:extLst>
              <a:ext uri="{FF2B5EF4-FFF2-40B4-BE49-F238E27FC236}">
                <a16:creationId xmlns:a16="http://schemas.microsoft.com/office/drawing/2014/main" id="{BB47C962-A905-4168-832D-BF622B381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B0CAA55C-9F48-4F94-95AA-563539497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 name="Τίτλος 1">
            <a:extLst>
              <a:ext uri="{FF2B5EF4-FFF2-40B4-BE49-F238E27FC236}">
                <a16:creationId xmlns:a16="http://schemas.microsoft.com/office/drawing/2014/main" id="{1DF522DA-CEFC-C8E2-116B-647E7327094A}"/>
              </a:ext>
            </a:extLst>
          </p:cNvPr>
          <p:cNvSpPr>
            <a:spLocks noGrp="1"/>
          </p:cNvSpPr>
          <p:nvPr>
            <p:ph type="title"/>
          </p:nvPr>
        </p:nvSpPr>
        <p:spPr>
          <a:xfrm>
            <a:off x="8523027" y="1252181"/>
            <a:ext cx="3132162" cy="4302457"/>
          </a:xfrm>
        </p:spPr>
        <p:txBody>
          <a:bodyPr>
            <a:normAutofit/>
          </a:bodyPr>
          <a:lstStyle/>
          <a:p>
            <a:r>
              <a:rPr lang="el-GR" sz="4000">
                <a:solidFill>
                  <a:schemeClr val="bg2"/>
                </a:solidFill>
              </a:rPr>
              <a:t>Φυματίωση</a:t>
            </a:r>
          </a:p>
        </p:txBody>
      </p:sp>
    </p:spTree>
    <p:extLst>
      <p:ext uri="{BB962C8B-B14F-4D97-AF65-F5344CB8AC3E}">
        <p14:creationId xmlns:p14="http://schemas.microsoft.com/office/powerpoint/2010/main" val="3838054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5126EFD-8E08-3EF0-1CF2-8ED85536DDF7}"/>
              </a:ext>
            </a:extLst>
          </p:cNvPr>
          <p:cNvPicPr>
            <a:picLocks noChangeAspect="1"/>
          </p:cNvPicPr>
          <p:nvPr/>
        </p:nvPicPr>
        <p:blipFill rotWithShape="1">
          <a:blip r:embed="rId2"/>
          <a:srcRect b="11067"/>
          <a:stretch/>
        </p:blipFill>
        <p:spPr>
          <a:xfrm>
            <a:off x="20" y="-1"/>
            <a:ext cx="12191980" cy="6858000"/>
          </a:xfrm>
          <a:prstGeom prst="rect">
            <a:avLst/>
          </a:prstGeom>
        </p:spPr>
      </p:pic>
      <p:sp>
        <p:nvSpPr>
          <p:cNvPr id="10" name="Rectangle 9">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Τίτλος 1">
            <a:extLst>
              <a:ext uri="{FF2B5EF4-FFF2-40B4-BE49-F238E27FC236}">
                <a16:creationId xmlns:a16="http://schemas.microsoft.com/office/drawing/2014/main" id="{11A3E135-2A5F-057B-E268-CE1340A1B6F0}"/>
              </a:ext>
            </a:extLst>
          </p:cNvPr>
          <p:cNvSpPr>
            <a:spLocks noGrp="1"/>
          </p:cNvSpPr>
          <p:nvPr>
            <p:ph type="title"/>
          </p:nvPr>
        </p:nvSpPr>
        <p:spPr>
          <a:xfrm>
            <a:off x="1885959" y="2185352"/>
            <a:ext cx="4891887" cy="1025935"/>
          </a:xfrm>
        </p:spPr>
        <p:txBody>
          <a:bodyPr anchor="ctr">
            <a:normAutofit/>
          </a:bodyPr>
          <a:lstStyle/>
          <a:p>
            <a:r>
              <a:rPr lang="el-GR" sz="3600"/>
              <a:t>Συμπτώματα</a:t>
            </a:r>
          </a:p>
        </p:txBody>
      </p:sp>
      <p:sp>
        <p:nvSpPr>
          <p:cNvPr id="3" name="Θέση περιεχομένου 2">
            <a:extLst>
              <a:ext uri="{FF2B5EF4-FFF2-40B4-BE49-F238E27FC236}">
                <a16:creationId xmlns:a16="http://schemas.microsoft.com/office/drawing/2014/main" id="{4CB01272-1366-C21E-22A6-A84848AF0560}"/>
              </a:ext>
            </a:extLst>
          </p:cNvPr>
          <p:cNvSpPr>
            <a:spLocks noGrp="1"/>
          </p:cNvSpPr>
          <p:nvPr>
            <p:ph idx="1"/>
          </p:nvPr>
        </p:nvSpPr>
        <p:spPr>
          <a:xfrm>
            <a:off x="1885959" y="3211287"/>
            <a:ext cx="4891887" cy="2068284"/>
          </a:xfrm>
        </p:spPr>
        <p:txBody>
          <a:bodyPr>
            <a:normAutofit/>
          </a:bodyPr>
          <a:lstStyle/>
          <a:p>
            <a:r>
              <a:rPr lang="el-GR" sz="1400"/>
              <a:t>Βήχας με μεγάλη διάρκεια</a:t>
            </a:r>
          </a:p>
          <a:p>
            <a:r>
              <a:rPr lang="el-GR" sz="1400"/>
              <a:t>Πυρετός</a:t>
            </a:r>
          </a:p>
          <a:p>
            <a:r>
              <a:rPr lang="el-GR" sz="1400"/>
              <a:t>Νυχτερινοί ιδρώτες</a:t>
            </a:r>
          </a:p>
          <a:p>
            <a:r>
              <a:rPr lang="el-GR" sz="1400"/>
              <a:t>Διογκωμένοι λεμφαδένες</a:t>
            </a:r>
          </a:p>
          <a:p>
            <a:r>
              <a:rPr lang="el-GR" sz="1400"/>
              <a:t>Αιμόπτυση</a:t>
            </a:r>
          </a:p>
          <a:p>
            <a:r>
              <a:rPr lang="el-GR" sz="1400"/>
              <a:t>Απώλεια βάρους χωρίς το άτομο να κάνει δίαιτα</a:t>
            </a:r>
          </a:p>
        </p:txBody>
      </p:sp>
    </p:spTree>
    <p:extLst>
      <p:ext uri="{BB962C8B-B14F-4D97-AF65-F5344CB8AC3E}">
        <p14:creationId xmlns:p14="http://schemas.microsoft.com/office/powerpoint/2010/main" val="24663125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462D82-0F1E-E6E9-6F02-93118D95C9D4}"/>
              </a:ext>
            </a:extLst>
          </p:cNvPr>
          <p:cNvSpPr>
            <a:spLocks noGrp="1"/>
          </p:cNvSpPr>
          <p:nvPr>
            <p:ph type="title"/>
          </p:nvPr>
        </p:nvSpPr>
        <p:spPr/>
        <p:txBody>
          <a:bodyPr/>
          <a:lstStyle/>
          <a:p>
            <a:pPr algn="ctr"/>
            <a:r>
              <a:rPr lang="el-GR" dirty="0"/>
              <a:t>Η θεραπεία </a:t>
            </a:r>
          </a:p>
        </p:txBody>
      </p:sp>
      <p:sp>
        <p:nvSpPr>
          <p:cNvPr id="3" name="Θέση περιεχομένου 2">
            <a:extLst>
              <a:ext uri="{FF2B5EF4-FFF2-40B4-BE49-F238E27FC236}">
                <a16:creationId xmlns:a16="http://schemas.microsoft.com/office/drawing/2014/main" id="{94947C3A-F24C-8F54-206A-A69A94C355E1}"/>
              </a:ext>
            </a:extLst>
          </p:cNvPr>
          <p:cNvSpPr>
            <a:spLocks noGrp="1"/>
          </p:cNvSpPr>
          <p:nvPr>
            <p:ph idx="1"/>
          </p:nvPr>
        </p:nvSpPr>
        <p:spPr>
          <a:xfrm>
            <a:off x="2400737" y="1642367"/>
            <a:ext cx="7796540" cy="2481121"/>
          </a:xfrm>
        </p:spPr>
        <p:txBody>
          <a:bodyPr/>
          <a:lstStyle/>
          <a:p>
            <a:r>
              <a:rPr lang="el-GR" sz="2400" dirty="0"/>
              <a:t>Η θεραπεία περιλαμβάνει διάφορους συνδυασμούς ειδικών φαρμάκων, συνήθως τεσσάρων και μπορεί να διαρκέσει 6 μήνες ή και περισσότερο</a:t>
            </a:r>
            <a:r>
              <a:rPr lang="el-GR" dirty="0"/>
              <a:t>.</a:t>
            </a:r>
          </a:p>
          <a:p>
            <a:endParaRPr lang="el-GR" dirty="0"/>
          </a:p>
          <a:p>
            <a:endParaRPr lang="el-GR" dirty="0"/>
          </a:p>
        </p:txBody>
      </p:sp>
      <p:pic>
        <p:nvPicPr>
          <p:cNvPr id="4" name="Εικόνα 3">
            <a:extLst>
              <a:ext uri="{FF2B5EF4-FFF2-40B4-BE49-F238E27FC236}">
                <a16:creationId xmlns:a16="http://schemas.microsoft.com/office/drawing/2014/main" id="{7896A01E-33EB-BD0A-503F-C482C4DF42DE}"/>
              </a:ext>
            </a:extLst>
          </p:cNvPr>
          <p:cNvPicPr>
            <a:picLocks noChangeAspect="1"/>
          </p:cNvPicPr>
          <p:nvPr/>
        </p:nvPicPr>
        <p:blipFill>
          <a:blip r:embed="rId2"/>
          <a:stretch>
            <a:fillRect/>
          </a:stretch>
        </p:blipFill>
        <p:spPr>
          <a:xfrm>
            <a:off x="2400737" y="2940194"/>
            <a:ext cx="7598797" cy="3492213"/>
          </a:xfrm>
          <a:prstGeom prst="rect">
            <a:avLst/>
          </a:prstGeom>
        </p:spPr>
      </p:pic>
    </p:spTree>
    <p:extLst>
      <p:ext uri="{BB962C8B-B14F-4D97-AF65-F5344CB8AC3E}">
        <p14:creationId xmlns:p14="http://schemas.microsoft.com/office/powerpoint/2010/main" val="1254654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DDD104-B011-FB32-AF99-8119037D567B}"/>
              </a:ext>
            </a:extLst>
          </p:cNvPr>
          <p:cNvSpPr>
            <a:spLocks noGrp="1"/>
          </p:cNvSpPr>
          <p:nvPr>
            <p:ph type="title"/>
          </p:nvPr>
        </p:nvSpPr>
        <p:spPr/>
        <p:txBody>
          <a:bodyPr/>
          <a:lstStyle/>
          <a:p>
            <a:pPr algn="ctr"/>
            <a:r>
              <a:rPr lang="el-GR" dirty="0"/>
              <a:t>Μηνιγγίτιδα</a:t>
            </a:r>
          </a:p>
        </p:txBody>
      </p:sp>
      <p:sp>
        <p:nvSpPr>
          <p:cNvPr id="3" name="Θέση περιεχομένου 2">
            <a:extLst>
              <a:ext uri="{FF2B5EF4-FFF2-40B4-BE49-F238E27FC236}">
                <a16:creationId xmlns:a16="http://schemas.microsoft.com/office/drawing/2014/main" id="{BFD9463E-CD1E-6934-8427-7E849563FB78}"/>
              </a:ext>
            </a:extLst>
          </p:cNvPr>
          <p:cNvSpPr>
            <a:spLocks noGrp="1"/>
          </p:cNvSpPr>
          <p:nvPr>
            <p:ph idx="1"/>
          </p:nvPr>
        </p:nvSpPr>
        <p:spPr/>
        <p:txBody>
          <a:bodyPr>
            <a:normAutofit/>
          </a:bodyPr>
          <a:lstStyle/>
          <a:p>
            <a:r>
              <a:rPr lang="el-GR" dirty="0"/>
              <a:t>Η μηνιγγίτιδα αποτελεί φλεγμονή των μεμβρανών που καλύπτουν το εγκεφαλικό στέλεχος και το νωτιαίο μυελό και οι οποίες ονομάζονται μήνιγγες.</a:t>
            </a:r>
          </a:p>
          <a:p>
            <a:r>
              <a:rPr lang="el-GR" dirty="0"/>
              <a:t>Η μηνιγγίτιδα προκαλείται από διάφορους παράγοντες, συνήθως βακτήρια και ιούς.</a:t>
            </a:r>
          </a:p>
          <a:p>
            <a:r>
              <a:rPr lang="el-GR" dirty="0"/>
              <a:t>Η ιογενής μηνιγγίτιδα είναι πολύ συχνή αλλά σπάνια θανατηφόρα. Παρουσιάζει ήπια συμπτωματολογία και δεν αντιμετωπίζεται με </a:t>
            </a:r>
            <a:r>
              <a:rPr lang="el-GR" dirty="0" err="1"/>
              <a:t>αντιμικροβιακή</a:t>
            </a:r>
            <a:r>
              <a:rPr lang="el-GR" dirty="0"/>
              <a:t> αγωγή.</a:t>
            </a:r>
          </a:p>
          <a:p>
            <a:r>
              <a:rPr lang="el-GR" dirty="0"/>
              <a:t>Αντίθετα, η </a:t>
            </a:r>
            <a:r>
              <a:rPr lang="el-GR" dirty="0" err="1"/>
              <a:t>βακτηριακή</a:t>
            </a:r>
            <a:r>
              <a:rPr lang="el-GR" dirty="0"/>
              <a:t> μηνιγγίτιδα είναι μεν πιο σπάνια, συγκριτικά με την ιογενή, αλλά και πιο επικίνδυνη έως και θανατηφόρα, σε κάποιες μορφές της.</a:t>
            </a:r>
          </a:p>
        </p:txBody>
      </p:sp>
    </p:spTree>
    <p:extLst>
      <p:ext uri="{BB962C8B-B14F-4D97-AF65-F5344CB8AC3E}">
        <p14:creationId xmlns:p14="http://schemas.microsoft.com/office/powerpoint/2010/main" val="151691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D3FE86D8-1F79-323D-4AD9-D1F146BED733}"/>
              </a:ext>
            </a:extLst>
          </p:cNvPr>
          <p:cNvPicPr>
            <a:picLocks noChangeAspect="1"/>
          </p:cNvPicPr>
          <p:nvPr/>
        </p:nvPicPr>
        <p:blipFill rotWithShape="1">
          <a:blip r:embed="rId2">
            <a:alphaModFix amt="35000"/>
          </a:blip>
          <a:srcRect t="11765"/>
          <a:stretch/>
        </p:blipFill>
        <p:spPr>
          <a:xfrm>
            <a:off x="-1" y="10"/>
            <a:ext cx="12192001" cy="6857990"/>
          </a:xfrm>
          <a:prstGeom prst="rect">
            <a:avLst/>
          </a:prstGeom>
        </p:spPr>
      </p:pic>
      <p:sp>
        <p:nvSpPr>
          <p:cNvPr id="2" name="Τίτλος 1">
            <a:extLst>
              <a:ext uri="{FF2B5EF4-FFF2-40B4-BE49-F238E27FC236}">
                <a16:creationId xmlns:a16="http://schemas.microsoft.com/office/drawing/2014/main" id="{F44924E4-146C-A3FE-368D-A5F011A34680}"/>
              </a:ext>
            </a:extLst>
          </p:cNvPr>
          <p:cNvSpPr>
            <a:spLocks noGrp="1"/>
          </p:cNvSpPr>
          <p:nvPr>
            <p:ph type="title"/>
          </p:nvPr>
        </p:nvSpPr>
        <p:spPr>
          <a:xfrm>
            <a:off x="1371600" y="685800"/>
            <a:ext cx="9601200" cy="1485900"/>
          </a:xfrm>
        </p:spPr>
        <p:txBody>
          <a:bodyPr>
            <a:normAutofit/>
          </a:bodyPr>
          <a:lstStyle/>
          <a:p>
            <a:r>
              <a:rPr lang="el-GR"/>
              <a:t>Συμπτώματα μηνιγγίτιδας</a:t>
            </a:r>
          </a:p>
        </p:txBody>
      </p:sp>
      <p:sp>
        <p:nvSpPr>
          <p:cNvPr id="3" name="Θέση περιεχομένου 2">
            <a:extLst>
              <a:ext uri="{FF2B5EF4-FFF2-40B4-BE49-F238E27FC236}">
                <a16:creationId xmlns:a16="http://schemas.microsoft.com/office/drawing/2014/main" id="{91587A80-A3A6-12ED-1B7E-48A314390160}"/>
              </a:ext>
            </a:extLst>
          </p:cNvPr>
          <p:cNvSpPr>
            <a:spLocks noGrp="1"/>
          </p:cNvSpPr>
          <p:nvPr>
            <p:ph idx="1"/>
          </p:nvPr>
        </p:nvSpPr>
        <p:spPr>
          <a:xfrm>
            <a:off x="1371600" y="2286000"/>
            <a:ext cx="9601200" cy="3581400"/>
          </a:xfrm>
        </p:spPr>
        <p:txBody>
          <a:bodyPr>
            <a:normAutofit/>
          </a:bodyPr>
          <a:lstStyle/>
          <a:p>
            <a:pPr marL="0" indent="0">
              <a:buNone/>
            </a:pPr>
            <a:r>
              <a:rPr lang="el-GR" sz="1600"/>
              <a:t>Η </a:t>
            </a:r>
            <a:r>
              <a:rPr lang="el-GR" sz="1600" err="1"/>
              <a:t>βακτηριακή</a:t>
            </a:r>
            <a:r>
              <a:rPr lang="el-GR" sz="1600"/>
              <a:t> μηνιγγίτιδα εμφανίζεται συχνά με αιφνίδιο πυρετό, κεφαλαλγία και δυσκαμψία αυχένα. Παράλληλα, μπορεί να συνοδεύεται από ναυτία, εμέτους, φωτοφοβία, σύγχυση.</a:t>
            </a:r>
          </a:p>
          <a:p>
            <a:pPr marL="0" indent="0">
              <a:buNone/>
            </a:pPr>
            <a:endParaRPr lang="el-GR" sz="1600"/>
          </a:p>
          <a:p>
            <a:pPr marL="0" indent="0">
              <a:buNone/>
            </a:pPr>
            <a:r>
              <a:rPr lang="el-GR" sz="1600"/>
              <a:t>Τα συμπτώματα της </a:t>
            </a:r>
            <a:r>
              <a:rPr lang="el-GR" sz="1600" err="1"/>
              <a:t>βακτηριακής</a:t>
            </a:r>
            <a:r>
              <a:rPr lang="el-GR" sz="1600"/>
              <a:t> μηνιγγίτιδας μπορεί να εμφανιστούν μέσα σε λίγες ώρες ή ακόμα και λίγες ημέρες από την έκθεση (συνήθως μετά από 3-7 ημέρες).</a:t>
            </a:r>
          </a:p>
          <a:p>
            <a:pPr marL="0" indent="0">
              <a:buNone/>
            </a:pPr>
            <a:endParaRPr lang="el-GR" sz="1600"/>
          </a:p>
          <a:p>
            <a:pPr marL="0" indent="0">
              <a:buNone/>
            </a:pPr>
            <a:r>
              <a:rPr lang="el-GR" sz="1600"/>
              <a:t>Η ιογενής μηνιγγίτιδα εμφανίζει ηπιότερα συμπτώματα. Στα βρέφη προκαλεί πυρετό, ευερεθιστότητα, ανορεξία, λήθαργο. Οι ενήλικες εμφανίζουν επιπλέον υψηλό πυρετό, έντονη κεφαλαλγία, αυχενική δυσκαμψία, φωτοφοβία.</a:t>
            </a:r>
          </a:p>
          <a:p>
            <a:pPr marL="0" indent="0">
              <a:buNone/>
            </a:pPr>
            <a:endParaRPr lang="el-GR" sz="1600"/>
          </a:p>
          <a:p>
            <a:pPr marL="0" indent="0">
              <a:buNone/>
            </a:pPr>
            <a:r>
              <a:rPr lang="el-GR" sz="1600"/>
              <a:t>Τα συμπτώματα στην ιογενή μηνιγγίτιδα συνήθως διαρκούν 7-10 ημέρες.</a:t>
            </a:r>
          </a:p>
          <a:p>
            <a:pPr marL="0" indent="0">
              <a:buNone/>
            </a:pPr>
            <a:endParaRPr lang="el-GR" sz="1600"/>
          </a:p>
          <a:p>
            <a:endParaRPr lang="el-GR" sz="1600"/>
          </a:p>
        </p:txBody>
      </p:sp>
    </p:spTree>
    <p:extLst>
      <p:ext uri="{BB962C8B-B14F-4D97-AF65-F5344CB8AC3E}">
        <p14:creationId xmlns:p14="http://schemas.microsoft.com/office/powerpoint/2010/main" val="116843797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EE7A6-5930-F172-C652-04CDF5BA0A30}"/>
              </a:ext>
            </a:extLst>
          </p:cNvPr>
          <p:cNvSpPr>
            <a:spLocks noGrp="1"/>
          </p:cNvSpPr>
          <p:nvPr>
            <p:ph type="ctrTitle"/>
          </p:nvPr>
        </p:nvSpPr>
        <p:spPr>
          <a:xfrm>
            <a:off x="1493718" y="2595816"/>
            <a:ext cx="9204564" cy="1798351"/>
          </a:xfrm>
        </p:spPr>
        <p:txBody>
          <a:bodyPr/>
          <a:lstStyle/>
          <a:p>
            <a:r>
              <a:rPr lang="el-GR" dirty="0" err="1"/>
              <a:t>Συνδρομο</a:t>
            </a:r>
            <a:r>
              <a:rPr lang="el-GR" dirty="0"/>
              <a:t> </a:t>
            </a:r>
            <a:r>
              <a:rPr lang="el-GR" dirty="0" err="1"/>
              <a:t>καρπιαιου</a:t>
            </a:r>
            <a:r>
              <a:rPr lang="el-GR" dirty="0"/>
              <a:t> </a:t>
            </a:r>
            <a:r>
              <a:rPr lang="el-GR" dirty="0" err="1"/>
              <a:t>σωληνα</a:t>
            </a:r>
            <a:endParaRPr lang="el-GR" dirty="0"/>
          </a:p>
        </p:txBody>
      </p:sp>
      <mc:AlternateContent xmlns:mc="http://schemas.openxmlformats.org/markup-compatibility/2006" xmlns:p14="http://schemas.microsoft.com/office/powerpoint/2010/main">
        <mc:Choice Requires="p14">
          <p:contentPart p14:bwMode="auto" r:id="rId2">
            <p14:nvContentPartPr>
              <p14:cNvPr id="5" name="Γραφή 4">
                <a:extLst>
                  <a:ext uri="{FF2B5EF4-FFF2-40B4-BE49-F238E27FC236}">
                    <a16:creationId xmlns:a16="http://schemas.microsoft.com/office/drawing/2014/main" id="{C57D69E3-6226-8DF5-479B-7EC66B87B2BE}"/>
                  </a:ext>
                </a:extLst>
              </p14:cNvPr>
              <p14:cNvContentPartPr/>
              <p14:nvPr/>
            </p14:nvContentPartPr>
            <p14:xfrm>
              <a:off x="5821590" y="2910689"/>
              <a:ext cx="360" cy="360"/>
            </p14:xfrm>
          </p:contentPart>
        </mc:Choice>
        <mc:Fallback xmlns="">
          <p:pic>
            <p:nvPicPr>
              <p:cNvPr id="5" name="Γραφή 4">
                <a:extLst>
                  <a:ext uri="{FF2B5EF4-FFF2-40B4-BE49-F238E27FC236}">
                    <a16:creationId xmlns:a16="http://schemas.microsoft.com/office/drawing/2014/main" id="{C57D69E3-6226-8DF5-479B-7EC66B87B2BE}"/>
                  </a:ext>
                </a:extLst>
              </p:cNvPr>
              <p:cNvPicPr/>
              <p:nvPr/>
            </p:nvPicPr>
            <p:blipFill>
              <a:blip r:embed="rId3"/>
              <a:stretch>
                <a:fillRect/>
              </a:stretch>
            </p:blipFill>
            <p:spPr>
              <a:xfrm>
                <a:off x="5812950" y="29016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Γραφή 6">
                <a:extLst>
                  <a:ext uri="{FF2B5EF4-FFF2-40B4-BE49-F238E27FC236}">
                    <a16:creationId xmlns:a16="http://schemas.microsoft.com/office/drawing/2014/main" id="{696362FE-7D76-6046-5F98-E9A4258C978F}"/>
                  </a:ext>
                </a:extLst>
              </p14:cNvPr>
              <p14:cNvContentPartPr/>
              <p14:nvPr/>
            </p14:nvContentPartPr>
            <p14:xfrm>
              <a:off x="5628990" y="3262769"/>
              <a:ext cx="360" cy="360"/>
            </p14:xfrm>
          </p:contentPart>
        </mc:Choice>
        <mc:Fallback xmlns="">
          <p:pic>
            <p:nvPicPr>
              <p:cNvPr id="7" name="Γραφή 6">
                <a:extLst>
                  <a:ext uri="{FF2B5EF4-FFF2-40B4-BE49-F238E27FC236}">
                    <a16:creationId xmlns:a16="http://schemas.microsoft.com/office/drawing/2014/main" id="{696362FE-7D76-6046-5F98-E9A4258C978F}"/>
                  </a:ext>
                </a:extLst>
              </p:cNvPr>
              <p:cNvPicPr/>
              <p:nvPr/>
            </p:nvPicPr>
            <p:blipFill>
              <a:blip r:embed="rId3"/>
              <a:stretch>
                <a:fillRect/>
              </a:stretch>
            </p:blipFill>
            <p:spPr>
              <a:xfrm>
                <a:off x="5619990" y="32541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Γραφή 7">
                <a:extLst>
                  <a:ext uri="{FF2B5EF4-FFF2-40B4-BE49-F238E27FC236}">
                    <a16:creationId xmlns:a16="http://schemas.microsoft.com/office/drawing/2014/main" id="{8ECAC3BF-DCFA-6873-DD04-1D3B4DED0736}"/>
                  </a:ext>
                </a:extLst>
              </p14:cNvPr>
              <p14:cNvContentPartPr/>
              <p14:nvPr/>
            </p14:nvContentPartPr>
            <p14:xfrm>
              <a:off x="5578230" y="4152329"/>
              <a:ext cx="360" cy="360"/>
            </p14:xfrm>
          </p:contentPart>
        </mc:Choice>
        <mc:Fallback xmlns="">
          <p:pic>
            <p:nvPicPr>
              <p:cNvPr id="8" name="Γραφή 7">
                <a:extLst>
                  <a:ext uri="{FF2B5EF4-FFF2-40B4-BE49-F238E27FC236}">
                    <a16:creationId xmlns:a16="http://schemas.microsoft.com/office/drawing/2014/main" id="{8ECAC3BF-DCFA-6873-DD04-1D3B4DED0736}"/>
                  </a:ext>
                </a:extLst>
              </p:cNvPr>
              <p:cNvPicPr/>
              <p:nvPr/>
            </p:nvPicPr>
            <p:blipFill>
              <a:blip r:embed="rId3"/>
              <a:stretch>
                <a:fillRect/>
              </a:stretch>
            </p:blipFill>
            <p:spPr>
              <a:xfrm>
                <a:off x="5569590" y="41433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Γραφή 8">
                <a:extLst>
                  <a:ext uri="{FF2B5EF4-FFF2-40B4-BE49-F238E27FC236}">
                    <a16:creationId xmlns:a16="http://schemas.microsoft.com/office/drawing/2014/main" id="{735D1B30-5ACB-373F-1357-2771EFC979BA}"/>
                  </a:ext>
                </a:extLst>
              </p14:cNvPr>
              <p14:cNvContentPartPr/>
              <p14:nvPr/>
            </p14:nvContentPartPr>
            <p14:xfrm>
              <a:off x="5745990" y="3221009"/>
              <a:ext cx="360" cy="360"/>
            </p14:xfrm>
          </p:contentPart>
        </mc:Choice>
        <mc:Fallback xmlns="">
          <p:pic>
            <p:nvPicPr>
              <p:cNvPr id="9" name="Γραφή 8">
                <a:extLst>
                  <a:ext uri="{FF2B5EF4-FFF2-40B4-BE49-F238E27FC236}">
                    <a16:creationId xmlns:a16="http://schemas.microsoft.com/office/drawing/2014/main" id="{735D1B30-5ACB-373F-1357-2771EFC979BA}"/>
                  </a:ext>
                </a:extLst>
              </p:cNvPr>
              <p:cNvPicPr/>
              <p:nvPr/>
            </p:nvPicPr>
            <p:blipFill>
              <a:blip r:embed="rId3"/>
              <a:stretch>
                <a:fillRect/>
              </a:stretch>
            </p:blipFill>
            <p:spPr>
              <a:xfrm>
                <a:off x="5737350" y="3212009"/>
                <a:ext cx="18000" cy="18000"/>
              </a:xfrm>
              <a:prstGeom prst="rect">
                <a:avLst/>
              </a:prstGeom>
            </p:spPr>
          </p:pic>
        </mc:Fallback>
      </mc:AlternateContent>
    </p:spTree>
    <p:extLst>
      <p:ext uri="{BB962C8B-B14F-4D97-AF65-F5344CB8AC3E}">
        <p14:creationId xmlns:p14="http://schemas.microsoft.com/office/powerpoint/2010/main" val="410513344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3B223-33EF-F96D-66B7-F67CDC5B2872}"/>
              </a:ext>
            </a:extLst>
          </p:cNvPr>
          <p:cNvSpPr>
            <a:spLocks noGrp="1"/>
          </p:cNvSpPr>
          <p:nvPr>
            <p:ph type="title"/>
          </p:nvPr>
        </p:nvSpPr>
        <p:spPr/>
        <p:txBody>
          <a:bodyPr/>
          <a:lstStyle/>
          <a:p>
            <a:r>
              <a:rPr lang="el-GR" dirty="0"/>
              <a:t>Τι είναι;</a:t>
            </a:r>
          </a:p>
        </p:txBody>
      </p:sp>
      <p:sp>
        <p:nvSpPr>
          <p:cNvPr id="3" name="Θέση περιεχομένου 2">
            <a:extLst>
              <a:ext uri="{FF2B5EF4-FFF2-40B4-BE49-F238E27FC236}">
                <a16:creationId xmlns:a16="http://schemas.microsoft.com/office/drawing/2014/main" id="{09E30DBC-B28E-4B45-273D-FDD0AE3B8FFB}"/>
              </a:ext>
            </a:extLst>
          </p:cNvPr>
          <p:cNvSpPr>
            <a:spLocks noGrp="1"/>
          </p:cNvSpPr>
          <p:nvPr>
            <p:ph idx="1"/>
          </p:nvPr>
        </p:nvSpPr>
        <p:spPr/>
        <p:txBody>
          <a:bodyPr/>
          <a:lstStyle/>
          <a:p>
            <a:pPr>
              <a:buFont typeface="Wingdings" panose="05000000000000000000" pitchFamily="2" charset="2"/>
              <a:buChar char="Ø"/>
            </a:pPr>
            <a:r>
              <a:rPr lang="el-GR" dirty="0"/>
              <a:t>Το σύνδρομο καρπιαίου σωλήνα είναι μια πάθηση στην </a:t>
            </a:r>
            <a:r>
              <a:rPr lang="el-GR" b="1" dirty="0"/>
              <a:t>οποία πιέζεται το μέσο νεύρο στον καρπό</a:t>
            </a:r>
            <a:r>
              <a:rPr lang="el-GR" dirty="0"/>
              <a:t>, με αποτέλεσμα ο ασθενής να έχει μούδιασμα, πόνο και σε προχωρημένο στάδιο, αδυναμία στο χέρι. </a:t>
            </a:r>
          </a:p>
          <a:p>
            <a:r>
              <a:rPr lang="el-GR" dirty="0"/>
              <a:t>Το σύνδρομο εντείνεται από τις επαναλαμβανόμενες καθημερινές κινήσεις του καρπού πχ σε χρήστες ηλεκτρονικού υπολογιστή.</a:t>
            </a:r>
          </a:p>
          <a:p>
            <a:r>
              <a:rPr lang="el-GR" dirty="0"/>
              <a:t> Σε σπάνιες περιπτώσεις μπορεί να οφείλεται σε παθήσεις όπως ρευματοειδής αρθρίτιδα, υποθυρεοειδισμός κα.</a:t>
            </a:r>
          </a:p>
          <a:p>
            <a:endParaRPr lang="el-GR" dirty="0"/>
          </a:p>
        </p:txBody>
      </p:sp>
    </p:spTree>
    <p:extLst>
      <p:ext uri="{BB962C8B-B14F-4D97-AF65-F5344CB8AC3E}">
        <p14:creationId xmlns:p14="http://schemas.microsoft.com/office/powerpoint/2010/main" val="374091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788A1-C107-72CD-8971-09AE481EDF4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Εξέλιξη του συνδρόμου </a:t>
            </a:r>
          </a:p>
        </p:txBody>
      </p:sp>
      <p:sp>
        <p:nvSpPr>
          <p:cNvPr id="3" name="Θέση περιεχομένου 2">
            <a:extLst>
              <a:ext uri="{FF2B5EF4-FFF2-40B4-BE49-F238E27FC236}">
                <a16:creationId xmlns:a16="http://schemas.microsoft.com/office/drawing/2014/main" id="{C40411FC-3AA6-007D-FCA5-4F6B7A697ABD}"/>
              </a:ext>
            </a:extLst>
          </p:cNvPr>
          <p:cNvSpPr>
            <a:spLocks noGrp="1"/>
          </p:cNvSpPr>
          <p:nvPr>
            <p:ph idx="1"/>
          </p:nvPr>
        </p:nvSpPr>
        <p:spPr/>
        <p:txBody>
          <a:bodyPr>
            <a:normAutofit fontScale="92500" lnSpcReduction="20000"/>
          </a:bodyPr>
          <a:lstStyle/>
          <a:p>
            <a:pPr marL="0" indent="0">
              <a:buNone/>
            </a:pPr>
            <a:r>
              <a:rPr lang="el-GR" dirty="0">
                <a:latin typeface="Arial Nova" panose="020B0504020202020204" pitchFamily="34" charset="0"/>
              </a:rPr>
              <a:t>Το σύνδρομο καρπιαίου σωλήνα εμφανίζεται αρχικά με ένα </a:t>
            </a:r>
            <a:r>
              <a:rPr lang="el-GR" b="1" dirty="0">
                <a:latin typeface="Arial Nova" panose="020B0504020202020204" pitchFamily="34" charset="0"/>
              </a:rPr>
              <a:t>ακαθόριστο αίσθημα βάρους στον καρπό</a:t>
            </a:r>
            <a:r>
              <a:rPr lang="el-GR" dirty="0">
                <a:latin typeface="Arial Nova" panose="020B0504020202020204" pitchFamily="34" charset="0"/>
              </a:rPr>
              <a:t>. Αυτό σταδιακά εξελίσσεται σε μούδιασμα που φτάνει στα τρία πρώτα δάχτυλα, κυρίως τον αντίχειρα και το δείκτη, ενίοτε και το τέταρτο (παράμεσος) και ποτέ το μικρό δάχτυλο. </a:t>
            </a:r>
          </a:p>
          <a:p>
            <a:pPr marL="0" indent="0">
              <a:buNone/>
            </a:pPr>
            <a:r>
              <a:rPr lang="el-GR" dirty="0">
                <a:latin typeface="Arial Nova" panose="020B0504020202020204" pitchFamily="34" charset="0"/>
              </a:rPr>
              <a:t>Το μούδιασμα </a:t>
            </a:r>
            <a:r>
              <a:rPr lang="el-GR" b="1" dirty="0">
                <a:latin typeface="Arial Nova" panose="020B0504020202020204" pitchFamily="34" charset="0"/>
              </a:rPr>
              <a:t>αρχικά είναι περιστασιακό </a:t>
            </a:r>
            <a:r>
              <a:rPr lang="el-GR" dirty="0">
                <a:latin typeface="Arial Nova" panose="020B0504020202020204" pitchFamily="34" charset="0"/>
              </a:rPr>
              <a:t>και σε ορισμένες κινήσεις αλλά στη συνέχεια γίνεται μόνιμο.</a:t>
            </a:r>
          </a:p>
          <a:p>
            <a:pPr marL="0" indent="0">
              <a:buNone/>
            </a:pPr>
            <a:r>
              <a:rPr lang="el-GR" dirty="0">
                <a:latin typeface="Arial Nova" panose="020B0504020202020204" pitchFamily="34" charset="0"/>
              </a:rPr>
              <a:t>Επίσης το σύνδρομο καρπιαίου σωλήνα μπορεί να έχει πόνο στο χέρι, που επεκτείνεται στα δάκτυλα αλλά και πάνω από τον καρπό, καμιά φορά μέχρι και τον ώμο. Ενώ, σε προχωρημένο στάδιο, ο ασθενής παρατηρεί ότι αρχίζουν να του πέφτουν τα πράγματα, δεν μπορεί να κουμπώσει τα κουμπιά του κλπ. </a:t>
            </a:r>
          </a:p>
          <a:p>
            <a:pPr marL="0" indent="0">
              <a:buNone/>
            </a:pPr>
            <a:r>
              <a:rPr lang="el-GR" b="1" dirty="0">
                <a:latin typeface="Arial Nova" panose="020B0504020202020204" pitchFamily="34" charset="0"/>
              </a:rPr>
              <a:t>Εμφανίζεται δηλαδή αδυναμία στις λεπτές κινήσεις</a:t>
            </a:r>
            <a:r>
              <a:rPr lang="el-GR" dirty="0">
                <a:latin typeface="Arial Nova" panose="020B0504020202020204" pitchFamily="34" charset="0"/>
              </a:rPr>
              <a:t>.</a:t>
            </a:r>
          </a:p>
          <a:p>
            <a:pPr marL="0" indent="0">
              <a:buNone/>
            </a:pPr>
            <a:br>
              <a:rPr lang="el-GR" dirty="0"/>
            </a:br>
            <a:endParaRPr lang="el-GR" dirty="0"/>
          </a:p>
        </p:txBody>
      </p:sp>
    </p:spTree>
    <p:extLst>
      <p:ext uri="{BB962C8B-B14F-4D97-AF65-F5344CB8AC3E}">
        <p14:creationId xmlns:p14="http://schemas.microsoft.com/office/powerpoint/2010/main" val="35215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D69C60-7307-967D-FA51-4A03E07BC9AC}"/>
              </a:ext>
            </a:extLst>
          </p:cNvPr>
          <p:cNvSpPr>
            <a:spLocks noGrp="1"/>
          </p:cNvSpPr>
          <p:nvPr>
            <p:ph type="title"/>
          </p:nvPr>
        </p:nvSpPr>
        <p:spPr/>
        <p:txBody>
          <a:bodyPr/>
          <a:lstStyle/>
          <a:p>
            <a:r>
              <a:rPr lang="el-GR" dirty="0">
                <a:latin typeface="Arial Nova" panose="020B0504020202020204" pitchFamily="34" charset="0"/>
              </a:rPr>
              <a:t>Συνήθως όσοι πάσχουν από Σύνδρομο Καρπιαίου Σωλήνα:</a:t>
            </a:r>
          </a:p>
        </p:txBody>
      </p:sp>
      <p:sp>
        <p:nvSpPr>
          <p:cNvPr id="3" name="Θέση περιεχομένου 2">
            <a:extLst>
              <a:ext uri="{FF2B5EF4-FFF2-40B4-BE49-F238E27FC236}">
                <a16:creationId xmlns:a16="http://schemas.microsoft.com/office/drawing/2014/main" id="{1C88A5A8-B0BD-6E91-663E-9182CB30DA96}"/>
              </a:ext>
            </a:extLst>
          </p:cNvPr>
          <p:cNvSpPr>
            <a:spLocks noGrp="1"/>
          </p:cNvSpPr>
          <p:nvPr>
            <p:ph idx="1"/>
          </p:nvPr>
        </p:nvSpPr>
        <p:spPr/>
        <p:txBody>
          <a:bodyPr>
            <a:normAutofit lnSpcReduction="10000"/>
          </a:bodyPr>
          <a:lstStyle/>
          <a:p>
            <a:pPr algn="just"/>
            <a:r>
              <a:rPr lang="el-GR" dirty="0"/>
              <a:t>Πονούν όταν χρησιμοποιούν για ώρες το πληκτρολόγιο καταπονώντας τον καρπό τους.</a:t>
            </a:r>
          </a:p>
          <a:p>
            <a:pPr algn="just"/>
            <a:r>
              <a:rPr lang="el-GR" dirty="0"/>
              <a:t>Αισθάνονται βάρος ακόμη και όταν κρατάνε κάτι ελαφρύ, όπως ένα τηλέφωνο ή ένα βιβλίο</a:t>
            </a:r>
          </a:p>
          <a:p>
            <a:pPr algn="just"/>
            <a:r>
              <a:rPr lang="el-GR" dirty="0"/>
              <a:t>Δυσκολεύονται κατά την οδήγηση</a:t>
            </a:r>
          </a:p>
          <a:p>
            <a:pPr algn="just"/>
            <a:r>
              <a:rPr lang="el-GR" dirty="0"/>
              <a:t>Ξυπνούν το βράδυ και τινάζουν τα χέρια τους, καθώς το τίναγμα των χεριών βοηθά συχνά στη μείωση των ενοχλημάτων που αισθάνονται</a:t>
            </a:r>
          </a:p>
          <a:p>
            <a:pPr algn="just"/>
            <a:r>
              <a:rPr lang="el-GR" dirty="0"/>
              <a:t>Πέφτουν αντικείμενα από το χέρι τους</a:t>
            </a:r>
          </a:p>
          <a:p>
            <a:pPr algn="just"/>
            <a:r>
              <a:rPr lang="el-GR" dirty="0"/>
              <a:t>Αδυνατούν να πραγματοποιήσουν λεπτές κινήσεις, όπως για παράδειγμα το κούμπωμα των κουμπιών τους</a:t>
            </a:r>
          </a:p>
        </p:txBody>
      </p:sp>
    </p:spTree>
    <p:extLst>
      <p:ext uri="{BB962C8B-B14F-4D97-AF65-F5344CB8AC3E}">
        <p14:creationId xmlns:p14="http://schemas.microsoft.com/office/powerpoint/2010/main" val="311624241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5E5460-5BA0-1EB2-3ED5-2B45761B8E89}"/>
              </a:ext>
            </a:extLst>
          </p:cNvPr>
          <p:cNvSpPr>
            <a:spLocks noGrp="1"/>
          </p:cNvSpPr>
          <p:nvPr>
            <p:ph type="title"/>
          </p:nvPr>
        </p:nvSpPr>
        <p:spPr/>
        <p:txBody>
          <a:bodyPr>
            <a:normAutofit/>
          </a:bodyPr>
          <a:lstStyle/>
          <a:p>
            <a:r>
              <a:rPr lang="el-GR" dirty="0">
                <a:latin typeface="Arial Nova" panose="020B0504020202020204" pitchFamily="34" charset="0"/>
              </a:rPr>
              <a:t>Η διάγνωση  του συνδρόμου γίνεται:</a:t>
            </a:r>
          </a:p>
        </p:txBody>
      </p:sp>
      <p:graphicFrame>
        <p:nvGraphicFramePr>
          <p:cNvPr id="5" name="Θέση περιεχομένου 2">
            <a:extLst>
              <a:ext uri="{FF2B5EF4-FFF2-40B4-BE49-F238E27FC236}">
                <a16:creationId xmlns:a16="http://schemas.microsoft.com/office/drawing/2014/main" id="{79771B66-F4CC-C016-B800-BF58BB92D2D2}"/>
              </a:ext>
            </a:extLst>
          </p:cNvPr>
          <p:cNvGraphicFramePr>
            <a:graphicFrameLocks noGrp="1"/>
          </p:cNvGraphicFramePr>
          <p:nvPr>
            <p:ph idx="1"/>
            <p:extLst>
              <p:ext uri="{D42A27DB-BD31-4B8C-83A1-F6EECF244321}">
                <p14:modId xmlns:p14="http://schemas.microsoft.com/office/powerpoint/2010/main" val="361347939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64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DF1731F-CB5B-FD68-3C52-A3D04B70CF38}"/>
              </a:ext>
            </a:extLst>
          </p:cNvPr>
          <p:cNvSpPr>
            <a:spLocks noGrp="1"/>
          </p:cNvSpPr>
          <p:nvPr>
            <p:ph type="title"/>
          </p:nvPr>
        </p:nvSpPr>
        <p:spPr>
          <a:xfrm>
            <a:off x="5100824" y="685800"/>
            <a:ext cx="6176776" cy="1485900"/>
          </a:xfrm>
        </p:spPr>
        <p:txBody>
          <a:bodyPr>
            <a:normAutofit/>
          </a:bodyPr>
          <a:lstStyle/>
          <a:p>
            <a:r>
              <a:rPr lang="el-GR" dirty="0"/>
              <a:t>Ηπατίτιδα </a:t>
            </a:r>
            <a:r>
              <a:rPr lang="en-US" dirty="0"/>
              <a:t>A</a:t>
            </a:r>
            <a:r>
              <a:rPr lang="el-GR" dirty="0"/>
              <a:t> </a:t>
            </a:r>
          </a:p>
        </p:txBody>
      </p:sp>
      <p:pic>
        <p:nvPicPr>
          <p:cNvPr id="4" name="Εικόνα 3">
            <a:extLst>
              <a:ext uri="{FF2B5EF4-FFF2-40B4-BE49-F238E27FC236}">
                <a16:creationId xmlns:a16="http://schemas.microsoft.com/office/drawing/2014/main" id="{5349E541-DDE1-381A-2DB2-787D67440078}"/>
              </a:ext>
            </a:extLst>
          </p:cNvPr>
          <p:cNvPicPr>
            <a:picLocks noChangeAspect="1"/>
          </p:cNvPicPr>
          <p:nvPr/>
        </p:nvPicPr>
        <p:blipFill rotWithShape="1">
          <a:blip r:embed="rId2"/>
          <a:srcRect l="45217" r="12214" b="-1"/>
          <a:stretch/>
        </p:blipFill>
        <p:spPr>
          <a:xfrm>
            <a:off x="-1" y="10"/>
            <a:ext cx="4373546" cy="6857990"/>
          </a:xfrm>
          <a:prstGeom prst="rect">
            <a:avLst/>
          </a:prstGeom>
        </p:spPr>
      </p:pic>
      <p:sp>
        <p:nvSpPr>
          <p:cNvPr id="21" name="Rectangle 17">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περιεχομένου 2">
            <a:extLst>
              <a:ext uri="{FF2B5EF4-FFF2-40B4-BE49-F238E27FC236}">
                <a16:creationId xmlns:a16="http://schemas.microsoft.com/office/drawing/2014/main" id="{DF33F92F-DBE6-368B-F12B-5B9252C3ADF2}"/>
              </a:ext>
            </a:extLst>
          </p:cNvPr>
          <p:cNvSpPr>
            <a:spLocks noGrp="1"/>
          </p:cNvSpPr>
          <p:nvPr>
            <p:ph idx="1"/>
          </p:nvPr>
        </p:nvSpPr>
        <p:spPr>
          <a:xfrm>
            <a:off x="5100824" y="2286000"/>
            <a:ext cx="6176776" cy="3581400"/>
          </a:xfrm>
        </p:spPr>
        <p:txBody>
          <a:bodyPr>
            <a:normAutofit/>
          </a:bodyPr>
          <a:lstStyle/>
          <a:p>
            <a:r>
              <a:rPr lang="el-GR" sz="1700" dirty="0"/>
              <a:t>Η Ηπατίτιδα A είναι μια οξεία μολυσματική ασθένεια του ήπατος που προκαλείται από τον ιό της ηπατίτιδας A (HAV).</a:t>
            </a:r>
          </a:p>
          <a:p>
            <a:r>
              <a:rPr lang="el-GR" sz="1700" dirty="0"/>
              <a:t>Πολλοί ασθενείς παρουσιάζουν λίγα ή καθόλου συμπτώματα, ειδικά σε νεαρές ηλικίες</a:t>
            </a:r>
          </a:p>
          <a:p>
            <a:r>
              <a:rPr lang="el-GR" sz="1700" dirty="0" err="1"/>
              <a:t>Ενας</a:t>
            </a:r>
            <a:r>
              <a:rPr lang="el-GR" sz="1700" dirty="0"/>
              <a:t> στους τρεις που μολύνθηκαν από τον ιό θα εκδηλώσει συμπτώματα (15-45 ημέρες μετά την μόλυνση).</a:t>
            </a:r>
          </a:p>
          <a:p>
            <a:r>
              <a:rPr lang="el-GR" sz="1700" dirty="0"/>
              <a:t>H διάγνωση της ηπατίτιδας Α γίνεται με ανίχνευση αντισωμάτων στο αίμα του ασθενή. Για πρόληψη υπάρχει εμβόλιο το οποίο είναι εξαιρετικά αποτελεσματικό με ποσοστά που αγγίζουν το 100%.</a:t>
            </a:r>
          </a:p>
          <a:p>
            <a:pPr marL="0" indent="0">
              <a:buNone/>
            </a:pPr>
            <a:endParaRPr lang="el-GR" sz="1700" dirty="0"/>
          </a:p>
        </p:txBody>
      </p:sp>
    </p:spTree>
    <p:extLst>
      <p:ext uri="{BB962C8B-B14F-4D97-AF65-F5344CB8AC3E}">
        <p14:creationId xmlns:p14="http://schemas.microsoft.com/office/powerpoint/2010/main" val="3705353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7FF97-19B3-D28A-9BF7-68C5ED89E861}"/>
              </a:ext>
            </a:extLst>
          </p:cNvPr>
          <p:cNvPicPr>
            <a:picLocks noChangeAspect="1"/>
          </p:cNvPicPr>
          <p:nvPr/>
        </p:nvPicPr>
        <p:blipFill rotWithShape="1">
          <a:blip r:embed="rId2"/>
          <a:srcRect t="7005" b="5429"/>
          <a:stretch/>
        </p:blipFill>
        <p:spPr>
          <a:xfrm>
            <a:off x="20" y="10"/>
            <a:ext cx="12191980" cy="6859300"/>
          </a:xfrm>
          <a:prstGeom prst="rect">
            <a:avLst/>
          </a:prstGeom>
        </p:spPr>
      </p:pic>
      <p:sp>
        <p:nvSpPr>
          <p:cNvPr id="6" name="Rectangle 8">
            <a:extLst>
              <a:ext uri="{FF2B5EF4-FFF2-40B4-BE49-F238E27FC236}">
                <a16:creationId xmlns:a16="http://schemas.microsoft.com/office/drawing/2014/main" id="{F33867FC-EB8E-4B00-B7D5-7967D9DF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Τίτλος 1">
            <a:extLst>
              <a:ext uri="{FF2B5EF4-FFF2-40B4-BE49-F238E27FC236}">
                <a16:creationId xmlns:a16="http://schemas.microsoft.com/office/drawing/2014/main" id="{0EB158F3-03BC-D557-1003-20E7950EEC8A}"/>
              </a:ext>
            </a:extLst>
          </p:cNvPr>
          <p:cNvSpPr>
            <a:spLocks noGrp="1"/>
          </p:cNvSpPr>
          <p:nvPr>
            <p:ph type="ctrTitle"/>
          </p:nvPr>
        </p:nvSpPr>
        <p:spPr>
          <a:xfrm>
            <a:off x="1915128" y="1788454"/>
            <a:ext cx="8361229" cy="2098226"/>
          </a:xfrm>
        </p:spPr>
        <p:txBody>
          <a:bodyPr>
            <a:normAutofit/>
          </a:bodyPr>
          <a:lstStyle/>
          <a:p>
            <a:r>
              <a:rPr lang="el-GR" sz="5000">
                <a:latin typeface="Arial Nova" panose="020B0504020202020204" pitchFamily="34" charset="0"/>
              </a:rPr>
              <a:t>ΟΞΕΙΑ ΠΡΟΕΠΙΓΟΝΑΤΙΔΙΚΗ ΘΥΛΑΚΙΤΙΔΑ</a:t>
            </a:r>
          </a:p>
        </p:txBody>
      </p:sp>
    </p:spTree>
    <p:extLst>
      <p:ext uri="{BB962C8B-B14F-4D97-AF65-F5344CB8AC3E}">
        <p14:creationId xmlns:p14="http://schemas.microsoft.com/office/powerpoint/2010/main" val="11510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8B661-BEA5-C0A4-285A-C253E79243D0}"/>
              </a:ext>
            </a:extLst>
          </p:cNvPr>
          <p:cNvSpPr>
            <a:spLocks noGrp="1"/>
          </p:cNvSpPr>
          <p:nvPr>
            <p:ph type="title"/>
          </p:nvPr>
        </p:nvSpPr>
        <p:spPr/>
        <p:txBody>
          <a:bodyPr>
            <a:normAutofit/>
          </a:bodyPr>
          <a:lstStyle/>
          <a:p>
            <a:r>
              <a:rPr lang="el-GR" dirty="0">
                <a:latin typeface="Arial Nova" panose="020B0504020202020204" pitchFamily="34" charset="0"/>
              </a:rPr>
              <a:t>Τι είναι;</a:t>
            </a:r>
          </a:p>
        </p:txBody>
      </p:sp>
      <p:graphicFrame>
        <p:nvGraphicFramePr>
          <p:cNvPr id="5" name="Θέση περιεχομένου 2">
            <a:extLst>
              <a:ext uri="{FF2B5EF4-FFF2-40B4-BE49-F238E27FC236}">
                <a16:creationId xmlns:a16="http://schemas.microsoft.com/office/drawing/2014/main" id="{2BA5EC02-5F7B-0F97-41E5-9C54E3C0AB9C}"/>
              </a:ext>
            </a:extLst>
          </p:cNvPr>
          <p:cNvGraphicFramePr>
            <a:graphicFrameLocks noGrp="1"/>
          </p:cNvGraphicFramePr>
          <p:nvPr>
            <p:ph idx="1"/>
            <p:extLst>
              <p:ext uri="{D42A27DB-BD31-4B8C-83A1-F6EECF244321}">
                <p14:modId xmlns:p14="http://schemas.microsoft.com/office/powerpoint/2010/main" val="382908422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4153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F521BA-8A44-7612-4660-19A0068A52A1}"/>
              </a:ext>
            </a:extLst>
          </p:cNvPr>
          <p:cNvSpPr>
            <a:spLocks noGrp="1"/>
          </p:cNvSpPr>
          <p:nvPr>
            <p:ph type="title"/>
          </p:nvPr>
        </p:nvSpPr>
        <p:spPr>
          <a:xfrm>
            <a:off x="1371600" y="895525"/>
            <a:ext cx="9601200" cy="1485900"/>
          </a:xfrm>
        </p:spPr>
        <p:txBody>
          <a:bodyPr/>
          <a:lstStyle/>
          <a:p>
            <a:r>
              <a:rPr lang="el-GR" dirty="0">
                <a:latin typeface="Arial Nova" panose="020B0504020202020204" pitchFamily="34" charset="0"/>
              </a:rPr>
              <a:t>Που οφείλεται;</a:t>
            </a:r>
          </a:p>
        </p:txBody>
      </p:sp>
      <p:sp>
        <p:nvSpPr>
          <p:cNvPr id="3" name="Θέση περιεχομένου 2">
            <a:extLst>
              <a:ext uri="{FF2B5EF4-FFF2-40B4-BE49-F238E27FC236}">
                <a16:creationId xmlns:a16="http://schemas.microsoft.com/office/drawing/2014/main" id="{B30B9C53-F3C3-9707-DE32-44CDA1F223F5}"/>
              </a:ext>
            </a:extLst>
          </p:cNvPr>
          <p:cNvSpPr>
            <a:spLocks noGrp="1"/>
          </p:cNvSpPr>
          <p:nvPr>
            <p:ph idx="1"/>
          </p:nvPr>
        </p:nvSpPr>
        <p:spPr/>
        <p:txBody>
          <a:bodyPr>
            <a:normAutofit fontScale="92500"/>
          </a:bodyPr>
          <a:lstStyle/>
          <a:p>
            <a:pPr>
              <a:buFont typeface="Arial" panose="020B0604020202020204" pitchFamily="34" charset="0"/>
              <a:buChar char="•"/>
            </a:pPr>
            <a:r>
              <a:rPr lang="el-GR" dirty="0">
                <a:latin typeface="Arial Nova" panose="020B0504020202020204" pitchFamily="34" charset="0"/>
              </a:rPr>
              <a:t>Η </a:t>
            </a:r>
            <a:r>
              <a:rPr lang="el-GR" dirty="0" err="1">
                <a:latin typeface="Arial Nova" panose="020B0504020202020204" pitchFamily="34" charset="0"/>
              </a:rPr>
              <a:t>προεπιγονατιδική</a:t>
            </a:r>
            <a:r>
              <a:rPr lang="el-GR" dirty="0">
                <a:latin typeface="Arial Nova" panose="020B0504020202020204" pitchFamily="34" charset="0"/>
              </a:rPr>
              <a:t> </a:t>
            </a:r>
            <a:r>
              <a:rPr lang="el-GR" dirty="0" err="1">
                <a:latin typeface="Arial Nova" panose="020B0504020202020204" pitchFamily="34" charset="0"/>
              </a:rPr>
              <a:t>θυλακίτιδα</a:t>
            </a:r>
            <a:r>
              <a:rPr lang="el-GR" dirty="0">
                <a:latin typeface="Arial Nova" panose="020B0504020202020204" pitchFamily="34" charset="0"/>
              </a:rPr>
              <a:t> οφείλεται συνήθως σε </a:t>
            </a:r>
            <a:r>
              <a:rPr lang="el-GR" b="1" dirty="0">
                <a:latin typeface="Arial Nova" panose="020B0504020202020204" pitchFamily="34" charset="0"/>
              </a:rPr>
              <a:t>κακώσεις της περιοχής του γόνατος</a:t>
            </a:r>
            <a:r>
              <a:rPr lang="el-GR" dirty="0">
                <a:latin typeface="Arial Nova" panose="020B0504020202020204" pitchFamily="34" charset="0"/>
              </a:rPr>
              <a:t> σαν αποτέλεσμα πτώσης ή σε άμεση πίεση και τριβή από επανειλημμένες γονυκλισίες («γόνατο της νοικοκυράς» «</a:t>
            </a:r>
            <a:r>
              <a:rPr lang="el-GR" dirty="0" err="1">
                <a:latin typeface="Arial Nova" panose="020B0504020202020204" pitchFamily="34" charset="0"/>
              </a:rPr>
              <a:t>housemaid’s</a:t>
            </a:r>
            <a:r>
              <a:rPr lang="el-GR" dirty="0">
                <a:latin typeface="Arial Nova" panose="020B0504020202020204" pitchFamily="34" charset="0"/>
              </a:rPr>
              <a:t> </a:t>
            </a:r>
            <a:r>
              <a:rPr lang="el-GR" dirty="0" err="1">
                <a:latin typeface="Arial Nova" panose="020B0504020202020204" pitchFamily="34" charset="0"/>
              </a:rPr>
              <a:t>knee</a:t>
            </a:r>
            <a:r>
              <a:rPr lang="el-GR" dirty="0">
                <a:latin typeface="Arial Nova" panose="020B0504020202020204" pitchFamily="34" charset="0"/>
              </a:rPr>
              <a:t>»).</a:t>
            </a:r>
          </a:p>
          <a:p>
            <a:pPr>
              <a:buFont typeface="Arial" panose="020B0604020202020204" pitchFamily="34" charset="0"/>
              <a:buChar char="•"/>
            </a:pPr>
            <a:endParaRPr lang="el-GR" dirty="0">
              <a:latin typeface="Arial Nova" panose="020B0504020202020204" pitchFamily="34" charset="0"/>
            </a:endParaRPr>
          </a:p>
          <a:p>
            <a:pPr>
              <a:buFont typeface="Arial" panose="020B0604020202020204" pitchFamily="34" charset="0"/>
              <a:buChar char="•"/>
            </a:pPr>
            <a:r>
              <a:rPr lang="el-GR" dirty="0">
                <a:latin typeface="Arial Nova" panose="020B0504020202020204" pitchFamily="34" charset="0"/>
              </a:rPr>
              <a:t>Ο </a:t>
            </a:r>
            <a:r>
              <a:rPr lang="el-GR" dirty="0" err="1">
                <a:latin typeface="Arial Nova" panose="020B0504020202020204" pitchFamily="34" charset="0"/>
              </a:rPr>
              <a:t>προεπιγονατιδικός</a:t>
            </a:r>
            <a:r>
              <a:rPr lang="el-GR" dirty="0">
                <a:latin typeface="Arial Nova" panose="020B0504020202020204" pitchFamily="34" charset="0"/>
              </a:rPr>
              <a:t> θύλακος μπορεί να μολυνθεί, συνήθως από χρυσίζοντα σταφυλόκοκκο και να </a:t>
            </a:r>
            <a:r>
              <a:rPr lang="el-GR" dirty="0" err="1">
                <a:latin typeface="Arial Nova" panose="020B0504020202020204" pitchFamily="34" charset="0"/>
              </a:rPr>
              <a:t>φλεγμανθεί</a:t>
            </a:r>
            <a:r>
              <a:rPr lang="el-GR" dirty="0">
                <a:latin typeface="Arial Nova" panose="020B0504020202020204" pitchFamily="34" charset="0"/>
              </a:rPr>
              <a:t> από ουρικούς κρυστάλλου.</a:t>
            </a:r>
          </a:p>
          <a:p>
            <a:pPr>
              <a:buFont typeface="Arial" panose="020B0604020202020204" pitchFamily="34" charset="0"/>
              <a:buChar char="•"/>
            </a:pPr>
            <a:endParaRPr lang="el-GR" dirty="0">
              <a:latin typeface="Arial Nova" panose="020B0504020202020204" pitchFamily="34" charset="0"/>
            </a:endParaRPr>
          </a:p>
          <a:p>
            <a:pPr>
              <a:buFont typeface="Arial" panose="020B0604020202020204" pitchFamily="34" charset="0"/>
              <a:buChar char="•"/>
            </a:pPr>
            <a:r>
              <a:rPr lang="el-GR" dirty="0">
                <a:latin typeface="Arial Nova" panose="020B0504020202020204" pitchFamily="34" charset="0"/>
              </a:rPr>
              <a:t>Στο 5% περίπου των περιπτώσεων η </a:t>
            </a:r>
            <a:r>
              <a:rPr lang="el-GR" dirty="0" err="1">
                <a:latin typeface="Arial Nova" panose="020B0504020202020204" pitchFamily="34" charset="0"/>
              </a:rPr>
              <a:t>προεπιγονατιδική</a:t>
            </a:r>
            <a:r>
              <a:rPr lang="el-GR" dirty="0">
                <a:latin typeface="Arial Nova" panose="020B0504020202020204" pitchFamily="34" charset="0"/>
              </a:rPr>
              <a:t> </a:t>
            </a:r>
            <a:r>
              <a:rPr lang="el-GR" dirty="0" err="1">
                <a:latin typeface="Arial Nova" panose="020B0504020202020204" pitchFamily="34" charset="0"/>
              </a:rPr>
              <a:t>θυλακίτιδα</a:t>
            </a:r>
            <a:r>
              <a:rPr lang="el-GR" dirty="0">
                <a:latin typeface="Arial Nova" panose="020B0504020202020204" pitchFamily="34" charset="0"/>
              </a:rPr>
              <a:t> γίνεται χρόνια.</a:t>
            </a:r>
          </a:p>
          <a:p>
            <a:pPr marL="0" indent="0">
              <a:buNone/>
            </a:pPr>
            <a:r>
              <a:rPr lang="el-GR" dirty="0">
                <a:latin typeface="Arial Nova" panose="020B0504020202020204" pitchFamily="34" charset="0"/>
              </a:rPr>
              <a:t> Ο χρόνιος ερεθισμός και η φλεγμονή οδηγούν σε διάταση των φυσιολογικά λεπτών σαν χαρτί τοιχωμάτων του θυλάκου, οι οποίοι ύστερα </a:t>
            </a:r>
            <a:r>
              <a:rPr lang="el-GR" dirty="0" err="1">
                <a:latin typeface="Arial Nova" panose="020B0504020202020204" pitchFamily="34" charset="0"/>
              </a:rPr>
              <a:t>παχύνονται</a:t>
            </a:r>
            <a:r>
              <a:rPr lang="el-GR" dirty="0">
                <a:latin typeface="Arial Nova" panose="020B0504020202020204" pitchFamily="34" charset="0"/>
              </a:rPr>
              <a:t> και γίνονται </a:t>
            </a:r>
            <a:r>
              <a:rPr lang="el-GR" dirty="0" err="1">
                <a:latin typeface="Arial Nova" panose="020B0504020202020204" pitchFamily="34" charset="0"/>
              </a:rPr>
              <a:t>ινωτικοί</a:t>
            </a:r>
            <a:r>
              <a:rPr lang="el-GR" dirty="0">
                <a:latin typeface="Arial Nova" panose="020B0504020202020204" pitchFamily="34" charset="0"/>
              </a:rPr>
              <a:t>.</a:t>
            </a:r>
          </a:p>
        </p:txBody>
      </p:sp>
    </p:spTree>
    <p:extLst>
      <p:ext uri="{BB962C8B-B14F-4D97-AF65-F5344CB8AC3E}">
        <p14:creationId xmlns:p14="http://schemas.microsoft.com/office/powerpoint/2010/main" val="411666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595BC8-81DA-5FDB-2BA3-E3A5BF7AB026}"/>
              </a:ext>
            </a:extLst>
          </p:cNvPr>
          <p:cNvSpPr>
            <a:spLocks noGrp="1"/>
          </p:cNvSpPr>
          <p:nvPr>
            <p:ph type="title"/>
          </p:nvPr>
        </p:nvSpPr>
        <p:spPr>
          <a:xfrm>
            <a:off x="640080" y="639704"/>
            <a:ext cx="3299579" cy="5577840"/>
          </a:xfrm>
        </p:spPr>
        <p:txBody>
          <a:bodyPr anchor="ctr">
            <a:normAutofit/>
          </a:bodyPr>
          <a:lstStyle/>
          <a:p>
            <a:pPr algn="ctr"/>
            <a:r>
              <a:rPr lang="el-GR" sz="4100">
                <a:latin typeface="Arial Nova" panose="020B0504020202020204" pitchFamily="34" charset="0"/>
              </a:rPr>
              <a:t>Πως εκδηλώνεται;</a:t>
            </a:r>
            <a:br>
              <a:rPr lang="el-GR" sz="4100"/>
            </a:br>
            <a:endParaRPr lang="el-GR" sz="4100"/>
          </a:p>
        </p:txBody>
      </p:sp>
      <p:graphicFrame>
        <p:nvGraphicFramePr>
          <p:cNvPr id="12" name="Θέση περιεχομένου 2">
            <a:extLst>
              <a:ext uri="{FF2B5EF4-FFF2-40B4-BE49-F238E27FC236}">
                <a16:creationId xmlns:a16="http://schemas.microsoft.com/office/drawing/2014/main" id="{D77F40DE-9A2E-95A8-86DB-D119E53914F0}"/>
              </a:ext>
            </a:extLst>
          </p:cNvPr>
          <p:cNvGraphicFramePr>
            <a:graphicFrameLocks noGrp="1"/>
          </p:cNvGraphicFramePr>
          <p:nvPr>
            <p:ph idx="1"/>
            <p:extLst>
              <p:ext uri="{D42A27DB-BD31-4B8C-83A1-F6EECF244321}">
                <p14:modId xmlns:p14="http://schemas.microsoft.com/office/powerpoint/2010/main" val="407941229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93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B9D31F-A7B2-5F58-599F-4F0E147C14BA}"/>
              </a:ext>
            </a:extLst>
          </p:cNvPr>
          <p:cNvSpPr>
            <a:spLocks noGrp="1"/>
          </p:cNvSpPr>
          <p:nvPr>
            <p:ph type="title"/>
          </p:nvPr>
        </p:nvSpPr>
        <p:spPr>
          <a:xfrm>
            <a:off x="1219200" y="727745"/>
            <a:ext cx="9601200" cy="1973510"/>
          </a:xfrm>
        </p:spPr>
        <p:txBody>
          <a:bodyPr>
            <a:normAutofit/>
          </a:bodyPr>
          <a:lstStyle/>
          <a:p>
            <a:r>
              <a:rPr lang="el-GR" dirty="0"/>
              <a:t>Πως γίνεται η διάγνωση της </a:t>
            </a:r>
            <a:r>
              <a:rPr lang="el-GR" dirty="0" err="1"/>
              <a:t>προεπιγονατιδικής</a:t>
            </a:r>
            <a:r>
              <a:rPr lang="el-GR" dirty="0"/>
              <a:t> </a:t>
            </a:r>
            <a:r>
              <a:rPr lang="el-GR" dirty="0" err="1"/>
              <a:t>θυλακίτιδας</a:t>
            </a:r>
            <a:r>
              <a:rPr lang="el-GR" dirty="0"/>
              <a:t> ;</a:t>
            </a:r>
            <a:br>
              <a:rPr lang="el-GR" dirty="0"/>
            </a:br>
            <a:endParaRPr lang="el-GR" dirty="0"/>
          </a:p>
        </p:txBody>
      </p:sp>
      <p:sp>
        <p:nvSpPr>
          <p:cNvPr id="3" name="Θέση περιεχομένου 2">
            <a:extLst>
              <a:ext uri="{FF2B5EF4-FFF2-40B4-BE49-F238E27FC236}">
                <a16:creationId xmlns:a16="http://schemas.microsoft.com/office/drawing/2014/main" id="{1624C745-D1F6-3073-68BE-A05F407F5CE2}"/>
              </a:ext>
            </a:extLst>
          </p:cNvPr>
          <p:cNvSpPr>
            <a:spLocks noGrp="1"/>
          </p:cNvSpPr>
          <p:nvPr>
            <p:ph idx="1"/>
          </p:nvPr>
        </p:nvSpPr>
        <p:spPr/>
        <p:txBody>
          <a:bodyPr/>
          <a:lstStyle/>
          <a:p>
            <a:endParaRPr lang="el-GR" dirty="0"/>
          </a:p>
          <a:p>
            <a:pPr marL="0" indent="0">
              <a:buNone/>
            </a:pPr>
            <a:r>
              <a:rPr lang="el-GR" dirty="0"/>
              <a:t>Η κλινική διάγνωση της </a:t>
            </a:r>
            <a:r>
              <a:rPr lang="el-GR" dirty="0" err="1"/>
              <a:t>προεπιγονατιδικής</a:t>
            </a:r>
            <a:r>
              <a:rPr lang="el-GR" dirty="0"/>
              <a:t> </a:t>
            </a:r>
            <a:r>
              <a:rPr lang="el-GR" dirty="0" err="1"/>
              <a:t>θυλακίτιδας</a:t>
            </a:r>
            <a:r>
              <a:rPr lang="el-GR" dirty="0"/>
              <a:t> γίνεται με το γυμνό μάτι και ψηλάφηση των πρόσθιων σχηματισμών του γόνατος. </a:t>
            </a:r>
          </a:p>
          <a:p>
            <a:pPr marL="0" indent="0">
              <a:buNone/>
            </a:pPr>
            <a:r>
              <a:rPr lang="el-GR" dirty="0" err="1"/>
              <a:t>Ψηλαφητικά</a:t>
            </a:r>
            <a:r>
              <a:rPr lang="el-GR" dirty="0"/>
              <a:t>, η </a:t>
            </a:r>
            <a:r>
              <a:rPr lang="el-GR" dirty="0" err="1"/>
              <a:t>προεπιγονατιδική</a:t>
            </a:r>
            <a:r>
              <a:rPr lang="el-GR" dirty="0"/>
              <a:t> </a:t>
            </a:r>
            <a:r>
              <a:rPr lang="el-GR" dirty="0" err="1"/>
              <a:t>θυλακίτιδα</a:t>
            </a:r>
            <a:r>
              <a:rPr lang="el-GR" dirty="0"/>
              <a:t> χαρακτηρίζεται από κυστική, </a:t>
            </a:r>
            <a:r>
              <a:rPr lang="el-GR" dirty="0" err="1"/>
              <a:t>κλυδάζουσα</a:t>
            </a:r>
            <a:r>
              <a:rPr lang="el-GR" dirty="0"/>
              <a:t> συλλογή υγρού πάνω από την επιγονατίδα.</a:t>
            </a:r>
          </a:p>
          <a:p>
            <a:pPr marL="0" indent="0">
              <a:buNone/>
            </a:pPr>
            <a:endParaRPr lang="el-GR" b="1" dirty="0"/>
          </a:p>
          <a:p>
            <a:pPr marL="0" indent="0">
              <a:buNone/>
            </a:pPr>
            <a:r>
              <a:rPr lang="el-GR" b="1" dirty="0">
                <a:latin typeface="Arial Nova" panose="020B0504020202020204" pitchFamily="34" charset="0"/>
              </a:rPr>
              <a:t>Ξεχωρίζει εύκολα από τις </a:t>
            </a:r>
            <a:r>
              <a:rPr lang="el-GR" b="1" dirty="0" err="1">
                <a:latin typeface="Arial Nova" panose="020B0504020202020204" pitchFamily="34" charset="0"/>
              </a:rPr>
              <a:t>ενδαρθρικές</a:t>
            </a:r>
            <a:r>
              <a:rPr lang="el-GR" b="1" dirty="0">
                <a:latin typeface="Arial Nova" panose="020B0504020202020204" pitchFamily="34" charset="0"/>
              </a:rPr>
              <a:t> παθήσεις του γόνατος</a:t>
            </a:r>
            <a:r>
              <a:rPr lang="el-GR" dirty="0">
                <a:latin typeface="Arial Nova" panose="020B0504020202020204" pitchFamily="34" charset="0"/>
              </a:rPr>
              <a:t>, γιατί δεν επηρεάζει την κινητικότητα του, σε αντίθεση με τις </a:t>
            </a:r>
            <a:r>
              <a:rPr lang="el-GR" dirty="0" err="1">
                <a:latin typeface="Arial Nova" panose="020B0504020202020204" pitchFamily="34" charset="0"/>
              </a:rPr>
              <a:t>ενδαρθρικές</a:t>
            </a:r>
            <a:r>
              <a:rPr lang="el-GR" dirty="0">
                <a:latin typeface="Arial Nova" panose="020B0504020202020204" pitchFamily="34" charset="0"/>
              </a:rPr>
              <a:t> παθήσεις (π.χ. οστεοαρθρίτιδα, ρευματοειδής αρθρίτιδα), που μειώνουν την κινητικότητα της άρθρωσης.</a:t>
            </a:r>
          </a:p>
        </p:txBody>
      </p:sp>
    </p:spTree>
    <p:extLst>
      <p:ext uri="{BB962C8B-B14F-4D97-AF65-F5344CB8AC3E}">
        <p14:creationId xmlns:p14="http://schemas.microsoft.com/office/powerpoint/2010/main" val="3685341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50B77E-B98F-A8D7-F0DE-6E71245D0E70}"/>
              </a:ext>
            </a:extLst>
          </p:cNvPr>
          <p:cNvSpPr>
            <a:spLocks noGrp="1"/>
          </p:cNvSpPr>
          <p:nvPr>
            <p:ph type="title"/>
          </p:nvPr>
        </p:nvSpPr>
        <p:spPr>
          <a:xfrm>
            <a:off x="1371600" y="918713"/>
            <a:ext cx="9601200" cy="1485900"/>
          </a:xfrm>
        </p:spPr>
        <p:txBody>
          <a:bodyPr/>
          <a:lstStyle/>
          <a:p>
            <a:r>
              <a:rPr lang="el-GR" dirty="0">
                <a:latin typeface="Arial" panose="020B0604020202020204" pitchFamily="34" charset="0"/>
                <a:cs typeface="Arial" panose="020B0604020202020204" pitchFamily="34" charset="0"/>
              </a:rPr>
              <a:t>Κριτήρια έκθεσης:</a:t>
            </a:r>
          </a:p>
        </p:txBody>
      </p:sp>
      <p:sp>
        <p:nvSpPr>
          <p:cNvPr id="3" name="Θέση περιεχομένου 2">
            <a:extLst>
              <a:ext uri="{FF2B5EF4-FFF2-40B4-BE49-F238E27FC236}">
                <a16:creationId xmlns:a16="http://schemas.microsoft.com/office/drawing/2014/main" id="{F9FBC3EC-8E96-7CC1-0FEB-F14B185E649A}"/>
              </a:ext>
            </a:extLst>
          </p:cNvPr>
          <p:cNvSpPr>
            <a:spLocks noGrp="1"/>
          </p:cNvSpPr>
          <p:nvPr>
            <p:ph idx="1"/>
          </p:nvPr>
        </p:nvSpPr>
        <p:spPr>
          <a:xfrm>
            <a:off x="1371600" y="2484407"/>
            <a:ext cx="9601200" cy="3581400"/>
          </a:xfrm>
        </p:spPr>
        <p:txBody>
          <a:bodyPr/>
          <a:lstStyle/>
          <a:p>
            <a:r>
              <a:rPr lang="el-GR" b="1" dirty="0">
                <a:latin typeface="Arial" panose="020B0604020202020204" pitchFamily="34" charset="0"/>
                <a:cs typeface="Arial" panose="020B0604020202020204" pitchFamily="34" charset="0"/>
              </a:rPr>
              <a:t>Απαιτείται ελάχιστη ένταση έκθεσης: </a:t>
            </a:r>
            <a:r>
              <a:rPr lang="el-GR" dirty="0">
                <a:latin typeface="Arial" panose="020B0604020202020204" pitchFamily="34" charset="0"/>
                <a:cs typeface="Arial" panose="020B0604020202020204" pitchFamily="34" charset="0"/>
              </a:rPr>
              <a:t>Επιβεβαίωση μέσω του ιστορικού, επαγγελματικού τραύματος λόγω πτώσης με την επιγονατίδα, απευθείας χτυπήματος στο γόνατο η </a:t>
            </a:r>
            <a:r>
              <a:rPr lang="el-GR" dirty="0" err="1">
                <a:latin typeface="Arial" panose="020B0604020202020204" pitchFamily="34" charset="0"/>
                <a:cs typeface="Arial" panose="020B0604020202020204" pitchFamily="34" charset="0"/>
              </a:rPr>
              <a:t>οξέως</a:t>
            </a:r>
            <a:r>
              <a:rPr lang="el-GR" dirty="0">
                <a:latin typeface="Arial" panose="020B0604020202020204" pitchFamily="34" charset="0"/>
                <a:cs typeface="Arial" panose="020B0604020202020204" pitchFamily="34" charset="0"/>
              </a:rPr>
              <a:t> τραύματος στο γόνατο.</a:t>
            </a:r>
          </a:p>
          <a:p>
            <a:r>
              <a:rPr lang="el-GR" b="1" dirty="0">
                <a:latin typeface="Arial" panose="020B0604020202020204" pitchFamily="34" charset="0"/>
                <a:cs typeface="Arial" panose="020B0604020202020204" pitchFamily="34" charset="0"/>
              </a:rPr>
              <a:t>Ελάχιστη διάρκεια έκθεσης: </a:t>
            </a:r>
            <a:r>
              <a:rPr lang="el-GR" dirty="0">
                <a:latin typeface="Arial" panose="020B0604020202020204" pitchFamily="34" charset="0"/>
                <a:cs typeface="Arial" panose="020B0604020202020204" pitchFamily="34" charset="0"/>
              </a:rPr>
              <a:t>Από μερικά δευτερόλεπτα η λεπτά μέχρι και οκτώ ώρες.</a:t>
            </a:r>
          </a:p>
          <a:p>
            <a:r>
              <a:rPr lang="el-GR" b="1" dirty="0">
                <a:latin typeface="Arial" panose="020B0604020202020204" pitchFamily="34" charset="0"/>
                <a:cs typeface="Arial" panose="020B0604020202020204" pitchFamily="34" charset="0"/>
              </a:rPr>
              <a:t>Μέγιστη περίοδος λανθάνουσας κατάστασης: </a:t>
            </a:r>
            <a:r>
              <a:rPr lang="el-GR" dirty="0">
                <a:latin typeface="Arial" panose="020B0604020202020204" pitchFamily="34" charset="0"/>
                <a:cs typeface="Arial" panose="020B0604020202020204" pitchFamily="34" charset="0"/>
              </a:rPr>
              <a:t>3 ημέρες</a:t>
            </a:r>
            <a:r>
              <a:rPr lang="el-GR" dirty="0"/>
              <a:t>	</a:t>
            </a:r>
          </a:p>
        </p:txBody>
      </p:sp>
    </p:spTree>
    <p:extLst>
      <p:ext uri="{BB962C8B-B14F-4D97-AF65-F5344CB8AC3E}">
        <p14:creationId xmlns:p14="http://schemas.microsoft.com/office/powerpoint/2010/main" val="179247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5E4D75-D777-8113-F8E8-1720BEE2E6A2}"/>
              </a:ext>
            </a:extLst>
          </p:cNvPr>
          <p:cNvSpPr>
            <a:spLocks noGrp="1"/>
          </p:cNvSpPr>
          <p:nvPr>
            <p:ph type="ctrTitle"/>
          </p:nvPr>
        </p:nvSpPr>
        <p:spPr>
          <a:xfrm>
            <a:off x="1915385" y="2895801"/>
            <a:ext cx="8361229" cy="2098226"/>
          </a:xfrm>
        </p:spPr>
        <p:txBody>
          <a:bodyPr>
            <a:noAutofit/>
          </a:bodyPr>
          <a:lstStyle/>
          <a:p>
            <a:r>
              <a:rPr lang="el-GR" sz="4800" dirty="0">
                <a:latin typeface="Calibri" panose="020F0502020204030204" pitchFamily="34" charset="0"/>
                <a:ea typeface="Yu Mincho" panose="02020400000000000000" pitchFamily="18" charset="-128"/>
                <a:cs typeface="Times New Roman" panose="02020603050405020304" pitchFamily="18" charset="0"/>
              </a:rPr>
              <a:t>Ασθένειες που οφείλονται στην καταπόνηση μυϊκών και </a:t>
            </a:r>
            <a:r>
              <a:rPr lang="el-GR" sz="4800" dirty="0" err="1">
                <a:latin typeface="Calibri" panose="020F0502020204030204" pitchFamily="34" charset="0"/>
                <a:ea typeface="Yu Mincho" panose="02020400000000000000" pitchFamily="18" charset="-128"/>
                <a:cs typeface="Times New Roman" panose="02020603050405020304" pitchFamily="18" charset="0"/>
              </a:rPr>
              <a:t>τενόντιων</a:t>
            </a:r>
            <a:r>
              <a:rPr lang="el-GR" sz="4800" dirty="0">
                <a:latin typeface="Calibri" panose="020F0502020204030204" pitchFamily="34" charset="0"/>
                <a:ea typeface="Yu Mincho" panose="02020400000000000000" pitchFamily="18" charset="-128"/>
                <a:cs typeface="Times New Roman" panose="02020603050405020304" pitchFamily="18" charset="0"/>
              </a:rPr>
              <a:t> καταφύσεων</a:t>
            </a:r>
            <a:br>
              <a:rPr lang="el-GR" dirty="0">
                <a:effectLst/>
                <a:latin typeface="Calibri" panose="020F0502020204030204" pitchFamily="34" charset="0"/>
                <a:ea typeface="Yu Mincho" panose="02020400000000000000" pitchFamily="18" charset="-128"/>
                <a:cs typeface="Times New Roman" panose="02020603050405020304" pitchFamily="18" charset="0"/>
              </a:rPr>
            </a:br>
            <a:endParaRPr lang="el-GR" dirty="0"/>
          </a:p>
        </p:txBody>
      </p:sp>
    </p:spTree>
    <p:extLst>
      <p:ext uri="{BB962C8B-B14F-4D97-AF65-F5344CB8AC3E}">
        <p14:creationId xmlns:p14="http://schemas.microsoft.com/office/powerpoint/2010/main" val="128076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0BD65-D9E2-0E37-FF9A-09BD05B7FD1E}"/>
              </a:ext>
            </a:extLst>
          </p:cNvPr>
          <p:cNvSpPr>
            <a:spLocks noGrp="1"/>
          </p:cNvSpPr>
          <p:nvPr>
            <p:ph type="title"/>
          </p:nvPr>
        </p:nvSpPr>
        <p:spPr/>
        <p:txBody>
          <a:bodyPr/>
          <a:lstStyle/>
          <a:p>
            <a:r>
              <a:rPr lang="el-GR" dirty="0"/>
              <a:t>Ορισμός ανά πάθηση:</a:t>
            </a:r>
          </a:p>
        </p:txBody>
      </p:sp>
      <p:sp>
        <p:nvSpPr>
          <p:cNvPr id="3" name="Θέση περιεχομένου 2">
            <a:extLst>
              <a:ext uri="{FF2B5EF4-FFF2-40B4-BE49-F238E27FC236}">
                <a16:creationId xmlns:a16="http://schemas.microsoft.com/office/drawing/2014/main" id="{C7C81000-0C62-12FD-D1D6-2E291488C5CB}"/>
              </a:ext>
            </a:extLst>
          </p:cNvPr>
          <p:cNvSpPr>
            <a:spLocks noGrp="1"/>
          </p:cNvSpPr>
          <p:nvPr>
            <p:ph idx="1"/>
          </p:nvPr>
        </p:nvSpPr>
        <p:spPr/>
        <p:txBody>
          <a:bodyPr/>
          <a:lstStyle/>
          <a:p>
            <a:r>
              <a:rPr lang="el-GR" b="1" dirty="0">
                <a:latin typeface="Arial" panose="020B0604020202020204" pitchFamily="34" charset="0"/>
                <a:cs typeface="Arial" panose="020B0604020202020204" pitchFamily="34" charset="0"/>
              </a:rPr>
              <a:t>Πλευρική </a:t>
            </a:r>
            <a:r>
              <a:rPr lang="el-GR" b="1" dirty="0" err="1">
                <a:latin typeface="Arial" panose="020B0604020202020204" pitchFamily="34" charset="0"/>
                <a:cs typeface="Arial" panose="020B0604020202020204" pitchFamily="34" charset="0"/>
              </a:rPr>
              <a:t>επικονδυλίτιδα</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Φλεγμονή του </a:t>
            </a:r>
            <a:r>
              <a:rPr lang="el-GR" dirty="0" err="1">
                <a:latin typeface="Arial" panose="020B0604020202020204" pitchFamily="34" charset="0"/>
                <a:cs typeface="Arial" panose="020B0604020202020204" pitchFamily="34" charset="0"/>
              </a:rPr>
              <a:t>εκτείνοντα</a:t>
            </a:r>
            <a:r>
              <a:rPr lang="el-GR" dirty="0">
                <a:latin typeface="Arial" panose="020B0604020202020204" pitchFamily="34" charset="0"/>
                <a:cs typeface="Arial" panose="020B0604020202020204" pitchFamily="34" charset="0"/>
              </a:rPr>
              <a:t> τένοντα στο πλευρικό </a:t>
            </a:r>
            <a:r>
              <a:rPr lang="el-GR" dirty="0" err="1">
                <a:latin typeface="Arial" panose="020B0604020202020204" pitchFamily="34" charset="0"/>
                <a:cs typeface="Arial" panose="020B0604020202020204" pitchFamily="34" charset="0"/>
              </a:rPr>
              <a:t>επικόνδυλο</a:t>
            </a:r>
            <a:endParaRPr lang="el-GR"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Έσω </a:t>
            </a:r>
            <a:r>
              <a:rPr lang="el-GR" b="1" dirty="0" err="1">
                <a:latin typeface="Arial" panose="020B0604020202020204" pitchFamily="34" charset="0"/>
                <a:cs typeface="Arial" panose="020B0604020202020204" pitchFamily="34" charset="0"/>
              </a:rPr>
              <a:t>επικονδυλίτιδα</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Φλεγμονή του καμπτήρα τένοντα στον έσω </a:t>
            </a:r>
            <a:r>
              <a:rPr lang="el-GR" dirty="0" err="1">
                <a:latin typeface="Arial" panose="020B0604020202020204" pitchFamily="34" charset="0"/>
                <a:cs typeface="Arial" panose="020B0604020202020204" pitchFamily="34" charset="0"/>
              </a:rPr>
              <a:t>επικόνδυλο</a:t>
            </a:r>
            <a:r>
              <a:rPr lang="el-GR" dirty="0">
                <a:latin typeface="Arial" panose="020B0604020202020204" pitchFamily="34" charset="0"/>
                <a:cs typeface="Arial" panose="020B0604020202020204" pitchFamily="34" charset="0"/>
              </a:rPr>
              <a:t>. </a:t>
            </a:r>
          </a:p>
          <a:p>
            <a:r>
              <a:rPr lang="el-GR" b="1" dirty="0">
                <a:latin typeface="Arial" panose="020B0604020202020204" pitchFamily="34" charset="0"/>
                <a:cs typeface="Arial" panose="020B0604020202020204" pitchFamily="34" charset="0"/>
              </a:rPr>
              <a:t>Τενοντίτιδα δικεφάλου μυός: </a:t>
            </a:r>
            <a:r>
              <a:rPr lang="el-GR" dirty="0">
                <a:latin typeface="Arial" panose="020B0604020202020204" pitchFamily="34" charset="0"/>
                <a:cs typeface="Arial" panose="020B0604020202020204" pitchFamily="34" charset="0"/>
              </a:rPr>
              <a:t>Φλεγμονή της μακράς κεφαλής του δικεφάλου τένοντα στον ώμο.</a:t>
            </a:r>
          </a:p>
          <a:p>
            <a:r>
              <a:rPr lang="el-GR" b="1" dirty="0">
                <a:latin typeface="Arial" panose="020B0604020202020204" pitchFamily="34" charset="0"/>
                <a:cs typeface="Arial" panose="020B0604020202020204" pitchFamily="34" charset="0"/>
              </a:rPr>
              <a:t>Τενοντίτιδα του </a:t>
            </a:r>
            <a:r>
              <a:rPr lang="el-GR" b="1" dirty="0" err="1">
                <a:latin typeface="Arial" panose="020B0604020202020204" pitchFamily="34" charset="0"/>
                <a:cs typeface="Arial" panose="020B0604020202020204" pitchFamily="34" charset="0"/>
              </a:rPr>
              <a:t>υπερακανθίου</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Φλεγμονή η εκφυλισμός του τένοντα του </a:t>
            </a:r>
            <a:r>
              <a:rPr lang="el-GR" dirty="0" err="1">
                <a:latin typeface="Arial" panose="020B0604020202020204" pitchFamily="34" charset="0"/>
                <a:cs typeface="Arial" panose="020B0604020202020204" pitchFamily="34" charset="0"/>
              </a:rPr>
              <a:t>υπερακανθίου</a:t>
            </a:r>
            <a:r>
              <a:rPr lang="el-GR" dirty="0">
                <a:latin typeface="Arial" panose="020B0604020202020204" pitchFamily="34" charset="0"/>
                <a:cs typeface="Arial" panose="020B0604020202020204" pitchFamily="34" charset="0"/>
              </a:rPr>
              <a:t> στον ώμο. </a:t>
            </a:r>
          </a:p>
        </p:txBody>
      </p:sp>
    </p:spTree>
    <p:extLst>
      <p:ext uri="{BB962C8B-B14F-4D97-AF65-F5344CB8AC3E}">
        <p14:creationId xmlns:p14="http://schemas.microsoft.com/office/powerpoint/2010/main" val="172171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861358-06BB-1A2F-2089-50D6B7BF2078}"/>
              </a:ext>
            </a:extLst>
          </p:cNvPr>
          <p:cNvSpPr>
            <a:spLocks noGrp="1"/>
          </p:cNvSpPr>
          <p:nvPr>
            <p:ph type="title"/>
          </p:nvPr>
        </p:nvSpPr>
        <p:spPr>
          <a:xfrm>
            <a:off x="1371600" y="685800"/>
            <a:ext cx="9601200" cy="1485900"/>
          </a:xfrm>
        </p:spPr>
        <p:txBody>
          <a:bodyPr>
            <a:normAutofit/>
          </a:bodyPr>
          <a:lstStyle/>
          <a:p>
            <a:r>
              <a:rPr lang="el-GR" dirty="0">
                <a:latin typeface="Arial" panose="020B0604020202020204" pitchFamily="34" charset="0"/>
                <a:cs typeface="Arial" panose="020B0604020202020204" pitchFamily="34" charset="0"/>
              </a:rPr>
              <a:t>Βασικές επαγγελματικές χρήσεις και πηγές έκθεσης: </a:t>
            </a:r>
          </a:p>
        </p:txBody>
      </p:sp>
      <p:graphicFrame>
        <p:nvGraphicFramePr>
          <p:cNvPr id="5" name="Θέση περιεχομένου 2">
            <a:extLst>
              <a:ext uri="{FF2B5EF4-FFF2-40B4-BE49-F238E27FC236}">
                <a16:creationId xmlns:a16="http://schemas.microsoft.com/office/drawing/2014/main" id="{B55CC502-1676-5BE4-C7EC-29C7993DD683}"/>
              </a:ext>
            </a:extLst>
          </p:cNvPr>
          <p:cNvGraphicFramePr>
            <a:graphicFrameLocks noGrp="1"/>
          </p:cNvGraphicFramePr>
          <p:nvPr>
            <p:ph idx="1"/>
            <p:extLst>
              <p:ext uri="{D42A27DB-BD31-4B8C-83A1-F6EECF244321}">
                <p14:modId xmlns:p14="http://schemas.microsoft.com/office/powerpoint/2010/main" val="359172155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76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28C0E-37C7-D468-4790-7BBD34B309D9}"/>
              </a:ext>
            </a:extLst>
          </p:cNvPr>
          <p:cNvSpPr>
            <a:spLocks noGrp="1"/>
          </p:cNvSpPr>
          <p:nvPr>
            <p:ph type="title"/>
          </p:nvPr>
        </p:nvSpPr>
        <p:spPr>
          <a:xfrm>
            <a:off x="1219200" y="869112"/>
            <a:ext cx="9601200" cy="1485900"/>
          </a:xfrm>
        </p:spPr>
        <p:txBody>
          <a:bodyPr/>
          <a:lstStyle/>
          <a:p>
            <a:r>
              <a:rPr lang="el-GR" dirty="0">
                <a:latin typeface="Arial" panose="020B0604020202020204" pitchFamily="34" charset="0"/>
                <a:cs typeface="Arial" panose="020B0604020202020204" pitchFamily="34" charset="0"/>
              </a:rPr>
              <a:t>Διαγνωστικά κριτήρια και κριτήρια έκθεσης:</a:t>
            </a:r>
          </a:p>
        </p:txBody>
      </p:sp>
      <p:sp>
        <p:nvSpPr>
          <p:cNvPr id="3" name="Θέση περιεχομένου 2">
            <a:extLst>
              <a:ext uri="{FF2B5EF4-FFF2-40B4-BE49-F238E27FC236}">
                <a16:creationId xmlns:a16="http://schemas.microsoft.com/office/drawing/2014/main" id="{05A9C22F-6F19-D2C3-D3A7-4AA58200DD39}"/>
              </a:ext>
            </a:extLst>
          </p:cNvPr>
          <p:cNvSpPr>
            <a:spLocks noGrp="1"/>
          </p:cNvSpPr>
          <p:nvPr>
            <p:ph idx="1"/>
          </p:nvPr>
        </p:nvSpPr>
        <p:spPr>
          <a:xfrm>
            <a:off x="1371600" y="1966823"/>
            <a:ext cx="9601200" cy="3581400"/>
          </a:xfrm>
        </p:spPr>
        <p:txBody>
          <a:bodyPr>
            <a:normAutofit fontScale="92500"/>
          </a:bodyPr>
          <a:lstStyle/>
          <a:p>
            <a:pPr>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a:buFont typeface="Arial" panose="020B0604020202020204" pitchFamily="34" charset="0"/>
              <a:buChar char="•"/>
            </a:pPr>
            <a:r>
              <a:rPr lang="el-GR" dirty="0">
                <a:latin typeface="Arial" panose="020B0604020202020204" pitchFamily="34" charset="0"/>
                <a:cs typeface="Arial" panose="020B0604020202020204" pitchFamily="34" charset="0"/>
              </a:rPr>
              <a:t>Με βάση την κλινική εικόνα παρατηρείται ευαισθησία στην </a:t>
            </a:r>
            <a:r>
              <a:rPr lang="el-GR" dirty="0" err="1">
                <a:latin typeface="Arial" panose="020B0604020202020204" pitchFamily="34" charset="0"/>
                <a:cs typeface="Arial" panose="020B0604020202020204" pitchFamily="34" charset="0"/>
              </a:rPr>
              <a:t>ψηλάφιση</a:t>
            </a:r>
            <a:r>
              <a:rPr lang="el-GR" dirty="0">
                <a:latin typeface="Arial" panose="020B0604020202020204" pitchFamily="34" charset="0"/>
                <a:cs typeface="Arial" panose="020B0604020202020204" pitchFamily="34" charset="0"/>
              </a:rPr>
              <a:t> στον προσβαλλόμενο τένοντα.</a:t>
            </a:r>
          </a:p>
          <a:p>
            <a:pPr>
              <a:buFont typeface="Arial" panose="020B0604020202020204" pitchFamily="34" charset="0"/>
              <a:buChar char="•"/>
            </a:pPr>
            <a:r>
              <a:rPr lang="el-GR" dirty="0">
                <a:latin typeface="Arial" panose="020B0604020202020204" pitchFamily="34" charset="0"/>
                <a:cs typeface="Arial" panose="020B0604020202020204" pitchFamily="34" charset="0"/>
              </a:rPr>
              <a:t>Ενώ ο τοπικός πόνος προκαλείται κατά την ενεργοποίηση του τένοντα πχ σε έκταση αγκώνα ή στην υπό αντίσταση απαγωγή του ώμου.</a:t>
            </a:r>
          </a:p>
          <a:p>
            <a:pPr>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0" indent="0">
              <a:buNone/>
            </a:pPr>
            <a:r>
              <a:rPr lang="el-GR" dirty="0">
                <a:latin typeface="Arial" panose="020B0604020202020204" pitchFamily="34" charset="0"/>
                <a:cs typeface="Arial" panose="020B0604020202020204" pitchFamily="34" charset="0"/>
              </a:rPr>
              <a:t>Ενώ απαιτείται ελάχιστη ένταση έκθεσης επιβεβαιωμένη από το ιστορικό του ασθενούς για παρατεταμένη επαγγελματική έκθεση σε δυναμικές επαναλαμβανόμενες κινήσεις του χεριού και/ή παρατεταμένες περίοδοι εργασίας με ανυψωμένα χέρια.</a:t>
            </a:r>
          </a:p>
        </p:txBody>
      </p:sp>
    </p:spTree>
    <p:extLst>
      <p:ext uri="{BB962C8B-B14F-4D97-AF65-F5344CB8AC3E}">
        <p14:creationId xmlns:p14="http://schemas.microsoft.com/office/powerpoint/2010/main" val="419473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1DB65B-187D-66D4-C8F8-0EF6E42C4D38}"/>
              </a:ext>
            </a:extLst>
          </p:cNvPr>
          <p:cNvSpPr>
            <a:spLocks noGrp="1"/>
          </p:cNvSpPr>
          <p:nvPr>
            <p:ph type="title"/>
          </p:nvPr>
        </p:nvSpPr>
        <p:spPr>
          <a:xfrm>
            <a:off x="1371600" y="685800"/>
            <a:ext cx="9601200" cy="1485900"/>
          </a:xfrm>
        </p:spPr>
        <p:txBody>
          <a:bodyPr>
            <a:normAutofit/>
          </a:bodyPr>
          <a:lstStyle/>
          <a:p>
            <a:r>
              <a:rPr lang="el-GR" dirty="0"/>
              <a:t>ΣΥΜΠΤΩΜΑΤΑ</a:t>
            </a:r>
            <a:endParaRPr lang="el-GR"/>
          </a:p>
        </p:txBody>
      </p:sp>
      <p:graphicFrame>
        <p:nvGraphicFramePr>
          <p:cNvPr id="5" name="Θέση περιεχομένου 2">
            <a:extLst>
              <a:ext uri="{FF2B5EF4-FFF2-40B4-BE49-F238E27FC236}">
                <a16:creationId xmlns:a16="http://schemas.microsoft.com/office/drawing/2014/main" id="{8894AE44-906E-DEC9-7C37-845DCE747466}"/>
              </a:ext>
            </a:extLst>
          </p:cNvPr>
          <p:cNvGraphicFramePr>
            <a:graphicFrameLocks noGrp="1"/>
          </p:cNvGraphicFramePr>
          <p:nvPr>
            <p:ph idx="1"/>
            <p:extLst>
              <p:ext uri="{D42A27DB-BD31-4B8C-83A1-F6EECF244321}">
                <p14:modId xmlns:p14="http://schemas.microsoft.com/office/powerpoint/2010/main" val="2703028449"/>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319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93527A-0225-0D26-7AE2-F4EB68A74BDE}"/>
              </a:ext>
            </a:extLst>
          </p:cNvPr>
          <p:cNvSpPr>
            <a:spLocks noGrp="1"/>
          </p:cNvSpPr>
          <p:nvPr>
            <p:ph type="ctrTitle"/>
          </p:nvPr>
        </p:nvSpPr>
        <p:spPr>
          <a:xfrm>
            <a:off x="1915127" y="2139436"/>
            <a:ext cx="8361229" cy="2098226"/>
          </a:xfrm>
        </p:spPr>
        <p:txBody>
          <a:bodyPr>
            <a:noAutofit/>
          </a:bodyPr>
          <a:lstStyle/>
          <a:p>
            <a:r>
              <a:rPr lang="el-GR" sz="4000" dirty="0"/>
              <a:t>Βλάβες του μηνίσκου οφειλόμενες σε παρατεταμένες εργασίες από γονατιστή θέση η βαθιού καθίσματος</a:t>
            </a:r>
          </a:p>
        </p:txBody>
      </p:sp>
    </p:spTree>
    <p:extLst>
      <p:ext uri="{BB962C8B-B14F-4D97-AF65-F5344CB8AC3E}">
        <p14:creationId xmlns:p14="http://schemas.microsoft.com/office/powerpoint/2010/main" val="137331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88E47B-F5AA-DC0F-1B63-2FBF6B1BB210}"/>
              </a:ext>
            </a:extLst>
          </p:cNvPr>
          <p:cNvSpPr>
            <a:spLocks noGrp="1"/>
          </p:cNvSpPr>
          <p:nvPr>
            <p:ph type="title"/>
          </p:nvPr>
        </p:nvSpPr>
        <p:spPr/>
        <p:txBody>
          <a:bodyPr/>
          <a:lstStyle/>
          <a:p>
            <a:endParaRPr lang="el-GR" dirty="0"/>
          </a:p>
        </p:txBody>
      </p:sp>
      <p:sp>
        <p:nvSpPr>
          <p:cNvPr id="7" name="Θέση κειμένου 6">
            <a:extLst>
              <a:ext uri="{FF2B5EF4-FFF2-40B4-BE49-F238E27FC236}">
                <a16:creationId xmlns:a16="http://schemas.microsoft.com/office/drawing/2014/main" id="{56C45333-EFBE-A263-0DF9-4DECACA01BEF}"/>
              </a:ext>
            </a:extLst>
          </p:cNvPr>
          <p:cNvSpPr>
            <a:spLocks noGrp="1"/>
          </p:cNvSpPr>
          <p:nvPr>
            <p:ph type="body" idx="1"/>
          </p:nvPr>
        </p:nvSpPr>
        <p:spPr/>
        <p:txBody>
          <a:bodyPr/>
          <a:lstStyle/>
          <a:p>
            <a:r>
              <a:rPr lang="el-GR" sz="3600" dirty="0">
                <a:latin typeface="Arial" panose="020B0604020202020204" pitchFamily="34" charset="0"/>
                <a:cs typeface="Arial" panose="020B0604020202020204" pitchFamily="34" charset="0"/>
              </a:rPr>
              <a:t>Ορισμός</a:t>
            </a:r>
          </a:p>
        </p:txBody>
      </p:sp>
      <p:sp>
        <p:nvSpPr>
          <p:cNvPr id="3" name="Θέση περιεχομένου 2">
            <a:extLst>
              <a:ext uri="{FF2B5EF4-FFF2-40B4-BE49-F238E27FC236}">
                <a16:creationId xmlns:a16="http://schemas.microsoft.com/office/drawing/2014/main" id="{E3E2833F-8AAE-4200-9749-8AF4F32F17EA}"/>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l-GR" sz="2200" dirty="0">
                <a:latin typeface="Arial" panose="020B0604020202020204" pitchFamily="34" charset="0"/>
                <a:cs typeface="Arial" panose="020B0604020202020204" pitchFamily="34" charset="0"/>
              </a:rPr>
              <a:t>Ρήξη του πλευρικού η έσω μηνίσκου του γόνατος</a:t>
            </a:r>
          </a:p>
          <a:p>
            <a:pPr>
              <a:buFont typeface="Wingdings" panose="05000000000000000000" pitchFamily="2" charset="2"/>
              <a:buChar char="Ø"/>
            </a:pPr>
            <a:endParaRPr lang="el-GR" dirty="0"/>
          </a:p>
        </p:txBody>
      </p:sp>
      <p:sp>
        <p:nvSpPr>
          <p:cNvPr id="8" name="Θέση κειμένου 7">
            <a:extLst>
              <a:ext uri="{FF2B5EF4-FFF2-40B4-BE49-F238E27FC236}">
                <a16:creationId xmlns:a16="http://schemas.microsoft.com/office/drawing/2014/main" id="{5DFC53ED-6492-38C1-AF33-8C33FB17DE32}"/>
              </a:ext>
            </a:extLst>
          </p:cNvPr>
          <p:cNvSpPr>
            <a:spLocks noGrp="1"/>
          </p:cNvSpPr>
          <p:nvPr>
            <p:ph type="body" sz="quarter" idx="3"/>
          </p:nvPr>
        </p:nvSpPr>
        <p:spPr>
          <a:xfrm>
            <a:off x="6525014" y="2481295"/>
            <a:ext cx="5153414" cy="823912"/>
          </a:xfrm>
        </p:spPr>
        <p:txBody>
          <a:bodyPr/>
          <a:lstStyle/>
          <a:p>
            <a:r>
              <a:rPr lang="el-GR" sz="3600" dirty="0">
                <a:latin typeface="Arial" panose="020B0604020202020204" pitchFamily="34" charset="0"/>
                <a:cs typeface="Arial" panose="020B0604020202020204" pitchFamily="34" charset="0"/>
              </a:rPr>
              <a:t>Διαγνωστικά κριτήρια</a:t>
            </a:r>
          </a:p>
        </p:txBody>
      </p:sp>
      <p:sp>
        <p:nvSpPr>
          <p:cNvPr id="9" name="Θέση περιεχομένου 8">
            <a:extLst>
              <a:ext uri="{FF2B5EF4-FFF2-40B4-BE49-F238E27FC236}">
                <a16:creationId xmlns:a16="http://schemas.microsoft.com/office/drawing/2014/main" id="{C21564B6-6036-3157-E5B7-7D2F9A26201C}"/>
              </a:ext>
            </a:extLst>
          </p:cNvPr>
          <p:cNvSpPr>
            <a:spLocks noGrp="1"/>
          </p:cNvSpPr>
          <p:nvPr>
            <p:ph sz="quarter" idx="4"/>
          </p:nvPr>
        </p:nvSpPr>
        <p:spPr/>
        <p:txBody>
          <a:bodyPr>
            <a:normAutofit fontScale="92500" lnSpcReduction="20000"/>
          </a:bodyPr>
          <a:lstStyle/>
          <a:p>
            <a:pPr marL="457200" indent="-457200">
              <a:buFont typeface="+mj-lt"/>
              <a:buAutoNum type="arabicPeriod"/>
            </a:pPr>
            <a:r>
              <a:rPr lang="el-GR" sz="2200" dirty="0">
                <a:latin typeface="Arial" panose="020B0604020202020204" pitchFamily="34" charset="0"/>
                <a:cs typeface="Arial" panose="020B0604020202020204" pitchFamily="34" charset="0"/>
              </a:rPr>
              <a:t>Πόνος στο έσω η πλευρικό τμήμα του γόνατος, οίδημα, κλείδωμα της κίνησης.</a:t>
            </a:r>
          </a:p>
          <a:p>
            <a:pPr marL="457200" indent="-457200">
              <a:buFont typeface="+mj-lt"/>
              <a:buAutoNum type="arabicPeriod"/>
            </a:pPr>
            <a:r>
              <a:rPr lang="el-GR" sz="2200" dirty="0">
                <a:latin typeface="Arial" panose="020B0604020202020204" pitchFamily="34" charset="0"/>
                <a:cs typeface="Arial" panose="020B0604020202020204" pitchFamily="34" charset="0"/>
              </a:rPr>
              <a:t>Θετική δοκιμασία πρόκλησης για τον τραυματισμό του μηνίσκου (πχ </a:t>
            </a:r>
            <a:r>
              <a:rPr lang="en-US" sz="2200" dirty="0">
                <a:latin typeface="Arial" panose="020B0604020202020204" pitchFamily="34" charset="0"/>
                <a:cs typeface="Arial" panose="020B0604020202020204" pitchFamily="34" charset="0"/>
              </a:rPr>
              <a:t>Mc Murray</a:t>
            </a:r>
          </a:p>
          <a:p>
            <a:pPr marL="457200" indent="-457200">
              <a:buFont typeface="+mj-lt"/>
              <a:buAutoNum type="arabicPeriod"/>
            </a:pPr>
            <a:r>
              <a:rPr lang="el-GR" sz="2200" dirty="0">
                <a:latin typeface="Arial" panose="020B0604020202020204" pitchFamily="34" charset="0"/>
                <a:cs typeface="Arial" panose="020B0604020202020204" pitchFamily="34" charset="0"/>
              </a:rPr>
              <a:t>Ακτινογραφία, μαγνητική τομογραφία ή και υπέρηχος γόνατος</a:t>
            </a:r>
          </a:p>
          <a:p>
            <a:endParaRPr lang="el-GR" dirty="0"/>
          </a:p>
        </p:txBody>
      </p:sp>
    </p:spTree>
    <p:extLst>
      <p:ext uri="{BB962C8B-B14F-4D97-AF65-F5344CB8AC3E}">
        <p14:creationId xmlns:p14="http://schemas.microsoft.com/office/powerpoint/2010/main" val="3734832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BDEC10-5D65-F047-6226-18452ADD824E}"/>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Βασικές επαγγελματικές χρήσεις και πηγές έκθεσης:</a:t>
            </a:r>
          </a:p>
        </p:txBody>
      </p:sp>
      <p:sp>
        <p:nvSpPr>
          <p:cNvPr id="8" name="Θέση περιεχομένου 7">
            <a:extLst>
              <a:ext uri="{FF2B5EF4-FFF2-40B4-BE49-F238E27FC236}">
                <a16:creationId xmlns:a16="http://schemas.microsoft.com/office/drawing/2014/main" id="{1589483A-DCD5-D2D9-BF52-98B04FA6ABE3}"/>
              </a:ext>
            </a:extLst>
          </p:cNvPr>
          <p:cNvSpPr>
            <a:spLocks noGrp="1"/>
          </p:cNvSpPr>
          <p:nvPr>
            <p:ph idx="1"/>
          </p:nvPr>
        </p:nvSpPr>
        <p:spPr/>
        <p:txBody>
          <a:bodyPr/>
          <a:lstStyle/>
          <a:p>
            <a:pPr>
              <a:buFont typeface="Wingdings" panose="05000000000000000000" pitchFamily="2" charset="2"/>
              <a:buChar char="Ø"/>
            </a:pPr>
            <a:r>
              <a:rPr lang="el-GR" dirty="0"/>
              <a:t>Παρατεταμένη στάση γονατιστή και θέση σε βαθύ κάθισμα σε συνδυασμό με στάση χαμηλού σκυψίματος και ανύψωση αντικειμένων.</a:t>
            </a:r>
          </a:p>
          <a:p>
            <a:pPr marL="0" indent="0">
              <a:buNone/>
            </a:pPr>
            <a:r>
              <a:rPr lang="el-GR" dirty="0"/>
              <a:t>Επαγγέλματα που συναντάται κυρίως: </a:t>
            </a:r>
          </a:p>
          <a:p>
            <a:pPr>
              <a:buFont typeface="Arial" panose="020B0604020202020204" pitchFamily="34" charset="0"/>
              <a:buChar char="•"/>
            </a:pPr>
            <a:r>
              <a:rPr lang="el-GR" dirty="0"/>
              <a:t>Ανθρακωρύχου</a:t>
            </a:r>
          </a:p>
          <a:p>
            <a:pPr>
              <a:buFont typeface="Arial" panose="020B0604020202020204" pitchFamily="34" charset="0"/>
              <a:buChar char="•"/>
            </a:pPr>
            <a:r>
              <a:rPr lang="el-GR" dirty="0"/>
              <a:t>Τεχνικού δαπέδου</a:t>
            </a:r>
          </a:p>
          <a:p>
            <a:pPr>
              <a:buFont typeface="Arial" panose="020B0604020202020204" pitchFamily="34" charset="0"/>
              <a:buChar char="•"/>
            </a:pPr>
            <a:r>
              <a:rPr lang="el-GR" dirty="0"/>
              <a:t>Ξυλουργού</a:t>
            </a:r>
          </a:p>
          <a:p>
            <a:pPr>
              <a:buFont typeface="Arial" panose="020B0604020202020204" pitchFamily="34" charset="0"/>
              <a:buChar char="•"/>
            </a:pPr>
            <a:r>
              <a:rPr lang="el-GR" dirty="0"/>
              <a:t>Ηλεκτρολόγου </a:t>
            </a:r>
          </a:p>
          <a:p>
            <a:pPr>
              <a:buFont typeface="Arial" panose="020B0604020202020204" pitchFamily="34" charset="0"/>
              <a:buChar char="•"/>
            </a:pPr>
            <a:r>
              <a:rPr lang="el-GR" dirty="0"/>
              <a:t>και ακόμη πολλά κυρίως </a:t>
            </a:r>
            <a:r>
              <a:rPr lang="el-GR" dirty="0" err="1"/>
              <a:t>χειρονακτικά</a:t>
            </a:r>
            <a:r>
              <a:rPr lang="el-GR" dirty="0"/>
              <a:t> επαγγέλματα.</a:t>
            </a:r>
          </a:p>
        </p:txBody>
      </p:sp>
    </p:spTree>
    <p:extLst>
      <p:ext uri="{BB962C8B-B14F-4D97-AF65-F5344CB8AC3E}">
        <p14:creationId xmlns:p14="http://schemas.microsoft.com/office/powerpoint/2010/main" val="197055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Κυματιστή μοτίβο ζωγραφικής Art">
            <a:extLst>
              <a:ext uri="{FF2B5EF4-FFF2-40B4-BE49-F238E27FC236}">
                <a16:creationId xmlns:a16="http://schemas.microsoft.com/office/drawing/2014/main" id="{8826D895-8C87-6EC7-8666-4C450817B0CC}"/>
              </a:ext>
            </a:extLst>
          </p:cNvPr>
          <p:cNvPicPr>
            <a:picLocks noChangeAspect="1"/>
          </p:cNvPicPr>
          <p:nvPr/>
        </p:nvPicPr>
        <p:blipFill rotWithShape="1">
          <a:blip r:embed="rId2">
            <a:alphaModFix amt="40000"/>
          </a:blip>
          <a:srcRect t="3282" b="16361"/>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892C775B-F2A9-1435-95EC-842380276110}"/>
              </a:ext>
            </a:extLst>
          </p:cNvPr>
          <p:cNvSpPr>
            <a:spLocks noGrp="1"/>
          </p:cNvSpPr>
          <p:nvPr>
            <p:ph type="ctrTitle"/>
          </p:nvPr>
        </p:nvSpPr>
        <p:spPr>
          <a:xfrm>
            <a:off x="1473201" y="1219595"/>
            <a:ext cx="10225530" cy="2281569"/>
          </a:xfrm>
        </p:spPr>
        <p:txBody>
          <a:bodyPr>
            <a:normAutofit/>
          </a:bodyPr>
          <a:lstStyle/>
          <a:p>
            <a:r>
              <a:rPr lang="el-GR" sz="4000" dirty="0" err="1">
                <a:solidFill>
                  <a:schemeClr val="tx1"/>
                </a:solidFill>
              </a:rPr>
              <a:t>ΑΣθΕΝΕΙΕΣ</a:t>
            </a:r>
            <a:r>
              <a:rPr lang="el-GR" sz="4000" dirty="0">
                <a:solidFill>
                  <a:schemeClr val="tx1"/>
                </a:solidFill>
              </a:rPr>
              <a:t> ΠΟΥ ΠΡΟΚΑΛΟΥΝΤΑΙ  ΑΠΟ ΦΥΣΙΚΟΥΣ ΠΑΡΑΓΟΝΤΕΣ</a:t>
            </a:r>
          </a:p>
        </p:txBody>
      </p:sp>
      <p:sp>
        <p:nvSpPr>
          <p:cNvPr id="3" name="Υπότιτλος 2">
            <a:extLst>
              <a:ext uri="{FF2B5EF4-FFF2-40B4-BE49-F238E27FC236}">
                <a16:creationId xmlns:a16="http://schemas.microsoft.com/office/drawing/2014/main" id="{B0D6691E-0FBB-1417-8E04-FAE9BF02B797}"/>
              </a:ext>
            </a:extLst>
          </p:cNvPr>
          <p:cNvSpPr>
            <a:spLocks noGrp="1"/>
          </p:cNvSpPr>
          <p:nvPr>
            <p:ph type="subTitle" idx="1"/>
          </p:nvPr>
        </p:nvSpPr>
        <p:spPr>
          <a:xfrm>
            <a:off x="592667" y="4538134"/>
            <a:ext cx="10616098" cy="1299436"/>
          </a:xfrm>
        </p:spPr>
        <p:txBody>
          <a:bodyPr>
            <a:normAutofit/>
          </a:bodyPr>
          <a:lstStyle/>
          <a:p>
            <a:pPr>
              <a:lnSpc>
                <a:spcPct val="90000"/>
              </a:lnSpc>
            </a:pPr>
            <a:r>
              <a:rPr lang="el-GR" sz="2000" dirty="0">
                <a:solidFill>
                  <a:schemeClr val="tx1"/>
                </a:solidFill>
              </a:rPr>
              <a:t>ΚΩΝΣΤΑΝΤΟΠΟΥΛΟΥ ΔΑΝΑΗ-ΜΑΡΙΑ</a:t>
            </a:r>
          </a:p>
          <a:p>
            <a:pPr>
              <a:lnSpc>
                <a:spcPct val="90000"/>
              </a:lnSpc>
            </a:pPr>
            <a:r>
              <a:rPr lang="el-GR" sz="2000" dirty="0">
                <a:solidFill>
                  <a:schemeClr val="tx1"/>
                </a:solidFill>
              </a:rPr>
              <a:t>ΑΜ: 1086591</a:t>
            </a:r>
          </a:p>
        </p:txBody>
      </p:sp>
    </p:spTree>
    <p:extLst>
      <p:ext uri="{BB962C8B-B14F-4D97-AF65-F5344CB8AC3E}">
        <p14:creationId xmlns:p14="http://schemas.microsoft.com/office/powerpoint/2010/main" val="350561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AE5564-F615-8CF7-73DC-9EC6ED5EB2A4}"/>
              </a:ext>
            </a:extLst>
          </p:cNvPr>
          <p:cNvSpPr>
            <a:spLocks noGrp="1"/>
          </p:cNvSpPr>
          <p:nvPr>
            <p:ph type="title"/>
          </p:nvPr>
        </p:nvSpPr>
        <p:spPr>
          <a:xfrm>
            <a:off x="5104750" y="552782"/>
            <a:ext cx="5225498" cy="1160313"/>
          </a:xfrm>
        </p:spPr>
        <p:txBody>
          <a:bodyPr>
            <a:normAutofit/>
          </a:bodyPr>
          <a:lstStyle/>
          <a:p>
            <a:r>
              <a:rPr lang="el-GR" sz="3700" b="1" dirty="0"/>
              <a:t>ΚΑΡΚΙΝΟΣ ΤΟΥ ΔΕΡΜΑΤΟΣ</a:t>
            </a:r>
          </a:p>
        </p:txBody>
      </p:sp>
      <p:sp>
        <p:nvSpPr>
          <p:cNvPr id="3" name="Θέση περιεχομένου 2">
            <a:extLst>
              <a:ext uri="{FF2B5EF4-FFF2-40B4-BE49-F238E27FC236}">
                <a16:creationId xmlns:a16="http://schemas.microsoft.com/office/drawing/2014/main" id="{47635EFF-303E-E28E-6D11-2579E32BD07F}"/>
              </a:ext>
            </a:extLst>
          </p:cNvPr>
          <p:cNvSpPr>
            <a:spLocks noGrp="1"/>
          </p:cNvSpPr>
          <p:nvPr>
            <p:ph idx="1"/>
          </p:nvPr>
        </p:nvSpPr>
        <p:spPr>
          <a:xfrm>
            <a:off x="5104751" y="2263662"/>
            <a:ext cx="5225498" cy="3521704"/>
          </a:xfrm>
        </p:spPr>
        <p:txBody>
          <a:bodyPr>
            <a:normAutofit fontScale="85000" lnSpcReduction="20000"/>
          </a:bodyPr>
          <a:lstStyle/>
          <a:p>
            <a:pPr marL="0" indent="0">
              <a:buNone/>
            </a:pPr>
            <a:r>
              <a:rPr lang="el-GR" dirty="0"/>
              <a:t>Η έκθεση στην υπεριώδη ακτινοβολία του ήλιου μπορεί να προκαλέσει καρκίνο του δέρματος. </a:t>
            </a:r>
            <a:r>
              <a:rPr lang="el-GR" sz="2100" dirty="0"/>
              <a:t>Ξεκινάει με </a:t>
            </a:r>
            <a:r>
              <a:rPr lang="el-GR" sz="2100" dirty="0" err="1"/>
              <a:t>προκαρκινικές</a:t>
            </a:r>
            <a:r>
              <a:rPr lang="el-GR" sz="2100" dirty="0"/>
              <a:t> αλλοιώσεις που εμφανίζονται στο δέρμα και σε βάθος χρόνου μπορούν να μετατραπούν σε καρκίνο.  </a:t>
            </a:r>
          </a:p>
          <a:p>
            <a:pPr>
              <a:lnSpc>
                <a:spcPct val="107000"/>
              </a:lnSpc>
              <a:spcBef>
                <a:spcPts val="3000"/>
              </a:spcBef>
              <a:spcAft>
                <a:spcPts val="1500"/>
              </a:spcAft>
            </a:pPr>
            <a:r>
              <a:rPr lang="el-GR" dirty="0">
                <a:effectLst/>
                <a:latin typeface="Averta"/>
                <a:ea typeface="Calibri" panose="020F0502020204030204" pitchFamily="34" charset="0"/>
                <a:cs typeface="Times New Roman" panose="02020603050405020304" pitchFamily="18" charset="0"/>
              </a:rPr>
              <a:t> </a:t>
            </a:r>
            <a:r>
              <a:rPr lang="el-GR" sz="1800" dirty="0">
                <a:solidFill>
                  <a:srgbClr val="565A5E"/>
                </a:solidFill>
                <a:effectLst/>
                <a:latin typeface="Arial" panose="020B0604020202020204" pitchFamily="34" charset="0"/>
                <a:ea typeface="Times New Roman" panose="02020603050405020304" pitchFamily="18" charset="0"/>
                <a:cs typeface="Times New Roman" panose="02020603050405020304" pitchFamily="18" charset="0"/>
              </a:rPr>
              <a:t>Υπάρχουν τρεις βασικοί τύποι καρκίνου του δέρματος: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3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l-GR" sz="2300" dirty="0" err="1">
                <a:effectLst/>
                <a:latin typeface="Times New Roman" panose="02020603050405020304" pitchFamily="18" charset="0"/>
                <a:ea typeface="Times New Roman" panose="02020603050405020304" pitchFamily="18" charset="0"/>
                <a:cs typeface="Times New Roman" panose="02020603050405020304" pitchFamily="18" charset="0"/>
              </a:rPr>
              <a:t>βασικοκυτταρικό</a:t>
            </a:r>
            <a:r>
              <a:rPr lang="el-GR" sz="2300" dirty="0">
                <a:effectLst/>
                <a:latin typeface="Times New Roman" panose="02020603050405020304" pitchFamily="18" charset="0"/>
                <a:ea typeface="Times New Roman" panose="02020603050405020304" pitchFamily="18" charset="0"/>
                <a:cs typeface="Times New Roman" panose="02020603050405020304" pitchFamily="18" charset="0"/>
              </a:rPr>
              <a:t> καρκίνωμα</a:t>
            </a:r>
            <a:endParaRPr lang="el-GR"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3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l-GR" sz="2300" dirty="0" err="1">
                <a:effectLst/>
                <a:latin typeface="Times New Roman" panose="02020603050405020304" pitchFamily="18" charset="0"/>
                <a:ea typeface="Times New Roman" panose="02020603050405020304" pitchFamily="18" charset="0"/>
                <a:cs typeface="Times New Roman" panose="02020603050405020304" pitchFamily="18" charset="0"/>
              </a:rPr>
              <a:t>ακανθοκυτταρικό</a:t>
            </a:r>
            <a:r>
              <a:rPr lang="el-GR" sz="2300" dirty="0">
                <a:effectLst/>
                <a:latin typeface="Times New Roman" panose="02020603050405020304" pitchFamily="18" charset="0"/>
                <a:ea typeface="Times New Roman" panose="02020603050405020304" pitchFamily="18" charset="0"/>
                <a:cs typeface="Times New Roman" panose="02020603050405020304" pitchFamily="18" charset="0"/>
              </a:rPr>
              <a:t> καρκίνωμα</a:t>
            </a:r>
            <a:endParaRPr lang="el-GR"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300" dirty="0">
                <a:effectLst/>
                <a:latin typeface="Times New Roman" panose="02020603050405020304" pitchFamily="18" charset="0"/>
                <a:ea typeface="Times New Roman" panose="02020603050405020304" pitchFamily="18" charset="0"/>
                <a:cs typeface="Times New Roman" panose="02020603050405020304" pitchFamily="18" charset="0"/>
              </a:rPr>
              <a:t>Το μελάνωμα</a:t>
            </a:r>
            <a:endParaRPr lang="el-GR" sz="2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200"/>
              </a:spcBef>
            </a:pPr>
            <a:endParaRPr lang="el-GR" dirty="0"/>
          </a:p>
        </p:txBody>
      </p:sp>
      <p:pic>
        <p:nvPicPr>
          <p:cNvPr id="4" name="Εικόνα 3" descr="Εικόνα που περιέχει άτομο, γάντια&#10;&#10;Περιγραφή που δημιουργήθηκε αυτόματα">
            <a:extLst>
              <a:ext uri="{FF2B5EF4-FFF2-40B4-BE49-F238E27FC236}">
                <a16:creationId xmlns:a16="http://schemas.microsoft.com/office/drawing/2014/main" id="{6039D6A6-C378-086C-8F3C-A48CBD594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9363" y="1969082"/>
            <a:ext cx="3657303" cy="2441249"/>
          </a:xfrm>
          <a:prstGeom prst="rect">
            <a:avLst/>
          </a:prstGeom>
          <a:noFill/>
        </p:spPr>
      </p:pic>
    </p:spTree>
    <p:extLst>
      <p:ext uri="{BB962C8B-B14F-4D97-AF65-F5344CB8AC3E}">
        <p14:creationId xmlns:p14="http://schemas.microsoft.com/office/powerpoint/2010/main" val="176941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5A5E6-61E3-14F2-2CB4-4C66732973D6}"/>
              </a:ext>
            </a:extLst>
          </p:cNvPr>
          <p:cNvSpPr>
            <a:spLocks noGrp="1"/>
          </p:cNvSpPr>
          <p:nvPr>
            <p:ph type="title"/>
          </p:nvPr>
        </p:nvSpPr>
        <p:spPr>
          <a:xfrm>
            <a:off x="841248" y="552782"/>
            <a:ext cx="9310924" cy="1154711"/>
          </a:xfrm>
        </p:spPr>
        <p:txBody>
          <a:bodyPr>
            <a:normAutofit/>
          </a:bodyPr>
          <a:lstStyle/>
          <a:p>
            <a:r>
              <a:rPr lang="el-GR" sz="3700" b="1" dirty="0">
                <a:latin typeface="Times New Roman" panose="02020603050405020304" pitchFamily="18" charset="0"/>
                <a:ea typeface="Times New Roman" panose="02020603050405020304" pitchFamily="18" charset="0"/>
                <a:cs typeface="Times New Roman" panose="02020603050405020304" pitchFamily="18" charset="0"/>
              </a:rPr>
              <a:t>Το </a:t>
            </a:r>
            <a:r>
              <a:rPr lang="el-GR" sz="3700" b="1" dirty="0" err="1">
                <a:latin typeface="Times New Roman" panose="02020603050405020304" pitchFamily="18" charset="0"/>
                <a:ea typeface="Times New Roman" panose="02020603050405020304" pitchFamily="18" charset="0"/>
                <a:cs typeface="Times New Roman" panose="02020603050405020304" pitchFamily="18" charset="0"/>
              </a:rPr>
              <a:t>βασικοκυτταρικό</a:t>
            </a:r>
            <a:r>
              <a:rPr lang="el-GR" sz="3700" b="1" dirty="0">
                <a:latin typeface="Times New Roman" panose="02020603050405020304" pitchFamily="18" charset="0"/>
                <a:ea typeface="Times New Roman" panose="02020603050405020304" pitchFamily="18" charset="0"/>
                <a:cs typeface="Times New Roman" panose="02020603050405020304" pitchFamily="18" charset="0"/>
              </a:rPr>
              <a:t> καρκίνωμα </a:t>
            </a:r>
            <a:r>
              <a:rPr lang="el-GR" sz="3700" b="1" dirty="0">
                <a:effectLst/>
                <a:latin typeface="Arial" panose="020B0604020202020204" pitchFamily="34" charset="0"/>
                <a:ea typeface="Times New Roman" panose="02020603050405020304" pitchFamily="18" charset="0"/>
                <a:cs typeface="Times New Roman" panose="02020603050405020304" pitchFamily="18" charset="0"/>
              </a:rPr>
              <a:t>(BCC)</a:t>
            </a:r>
            <a:br>
              <a:rPr lang="el-GR" sz="3700" dirty="0">
                <a:latin typeface="Times New Roman" panose="02020603050405020304" pitchFamily="18" charset="0"/>
                <a:ea typeface="Times New Roman" panose="02020603050405020304" pitchFamily="18" charset="0"/>
                <a:cs typeface="Times New Roman" panose="02020603050405020304" pitchFamily="18" charset="0"/>
              </a:rPr>
            </a:br>
            <a:endParaRPr lang="el-GR" sz="3700" dirty="0"/>
          </a:p>
        </p:txBody>
      </p:sp>
      <p:sp>
        <p:nvSpPr>
          <p:cNvPr id="3" name="Θέση περιεχομένου 2">
            <a:extLst>
              <a:ext uri="{FF2B5EF4-FFF2-40B4-BE49-F238E27FC236}">
                <a16:creationId xmlns:a16="http://schemas.microsoft.com/office/drawing/2014/main" id="{DF9E8553-998B-1F02-E677-7CD8234D2756}"/>
              </a:ext>
            </a:extLst>
          </p:cNvPr>
          <p:cNvSpPr>
            <a:spLocks noGrp="1"/>
          </p:cNvSpPr>
          <p:nvPr>
            <p:ph idx="1"/>
          </p:nvPr>
        </p:nvSpPr>
        <p:spPr>
          <a:xfrm>
            <a:off x="558799" y="1925346"/>
            <a:ext cx="6485467" cy="3924575"/>
          </a:xfrm>
        </p:spPr>
        <p:txBody>
          <a:bodyPr anchor="t">
            <a:normAutofit/>
          </a:bodyPr>
          <a:lstStyle/>
          <a:p>
            <a:pPr>
              <a:lnSpc>
                <a:spcPct val="120000"/>
              </a:lnSpc>
              <a:spcAft>
                <a:spcPts val="800"/>
              </a:spcAft>
              <a:tabLst>
                <a:tab pos="457200" algn="l"/>
              </a:tabLst>
            </a:pPr>
            <a:r>
              <a:rPr lang="el-GR" sz="1800" dirty="0">
                <a:effectLst/>
                <a:latin typeface="Times New Roman" panose="02020603050405020304" pitchFamily="18" charset="0"/>
                <a:ea typeface="Times New Roman" panose="02020603050405020304" pitchFamily="18" charset="0"/>
              </a:rPr>
              <a:t>Πρόκειται για καρκίνωμα που εκπορεύεται όχι από τα κύτταρα της βασικής στοιβάδας της επιδερμίδας. </a:t>
            </a:r>
          </a:p>
          <a:p>
            <a:pPr>
              <a:lnSpc>
                <a:spcPct val="120000"/>
              </a:lnSpc>
              <a:spcAft>
                <a:spcPts val="800"/>
              </a:spcAft>
              <a:tabLst>
                <a:tab pos="457200" algn="l"/>
              </a:tabLst>
            </a:pPr>
            <a:r>
              <a:rPr lang="el-GR" sz="1800" dirty="0">
                <a:effectLst/>
                <a:latin typeface="Times New Roman" panose="02020603050405020304" pitchFamily="18" charset="0"/>
                <a:ea typeface="Times New Roman" panose="02020603050405020304" pitchFamily="18" charset="0"/>
              </a:rPr>
              <a:t>Είναι</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ο συχνότερος τύπος καρκίνου και συγκριτικά με τους άλλους, ο λιγότερο επικίνδυνος. </a:t>
            </a:r>
            <a:r>
              <a:rPr lang="el-GR" sz="18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20000"/>
              </a:lnSpc>
              <a:spcAft>
                <a:spcPts val="800"/>
              </a:spcAft>
              <a:tabLst>
                <a:tab pos="457200" algn="l"/>
              </a:tabLst>
            </a:pPr>
            <a:r>
              <a:rPr lang="el-GR" sz="1800" dirty="0">
                <a:effectLst/>
                <a:latin typeface="Times New Roman" panose="02020603050405020304" pitchFamily="18" charset="0"/>
                <a:ea typeface="Times New Roman" panose="02020603050405020304" pitchFamily="18" charset="0"/>
              </a:rPr>
              <a:t>Έχει βραδεία ανάπτυξη και πολύ σπάνια δίνει μεταστάσεις. </a:t>
            </a:r>
          </a:p>
          <a:p>
            <a:pPr>
              <a:lnSpc>
                <a:spcPct val="120000"/>
              </a:lnSpc>
              <a:spcAft>
                <a:spcPts val="800"/>
              </a:spcAft>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Εμφανίζεται κυρίως σε εκτεθειμένες στην ηλιακή ακτινοβολία επιφάνειες του δέρματος, όπως το πρόσωπο, το τριχωτό, τα πτερύγια των αυτιών, τον τράχηλο και σε μικρότερο ποσοστό στο υπόλοιπο σώμα.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20000"/>
              </a:lnSpc>
              <a:spcAft>
                <a:spcPts val="800"/>
              </a:spcAft>
              <a:buNone/>
              <a:tabLst>
                <a:tab pos="457200" algn="l"/>
              </a:tabLs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l-GR" sz="1400" dirty="0"/>
          </a:p>
        </p:txBody>
      </p:sp>
      <p:pic>
        <p:nvPicPr>
          <p:cNvPr id="4" name="Εικόνα 3">
            <a:hlinkClick r:id="rId2"/>
            <a:extLst>
              <a:ext uri="{FF2B5EF4-FFF2-40B4-BE49-F238E27FC236}">
                <a16:creationId xmlns:a16="http://schemas.microsoft.com/office/drawing/2014/main" id="{463787F9-7D2B-4EC6-DC82-2B9316717C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82" r="23230"/>
          <a:stretch/>
        </p:blipFill>
        <p:spPr bwMode="auto">
          <a:xfrm>
            <a:off x="7271985" y="1905000"/>
            <a:ext cx="3476713" cy="4142437"/>
          </a:xfrm>
          <a:prstGeom prst="rect">
            <a:avLst/>
          </a:prstGeom>
          <a:noFill/>
        </p:spPr>
      </p:pic>
    </p:spTree>
    <p:extLst>
      <p:ext uri="{BB962C8B-B14F-4D97-AF65-F5344CB8AC3E}">
        <p14:creationId xmlns:p14="http://schemas.microsoft.com/office/powerpoint/2010/main" val="1177073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DBCEEA-CD69-B2E6-AC68-79D9689A2FD3}"/>
              </a:ext>
            </a:extLst>
          </p:cNvPr>
          <p:cNvSpPr>
            <a:spLocks noGrp="1"/>
          </p:cNvSpPr>
          <p:nvPr>
            <p:ph type="title"/>
          </p:nvPr>
        </p:nvSpPr>
        <p:spPr>
          <a:xfrm>
            <a:off x="841248" y="552782"/>
            <a:ext cx="9310924" cy="1154711"/>
          </a:xfrm>
        </p:spPr>
        <p:txBody>
          <a:bodyPr>
            <a:normAutofit/>
          </a:bodyPr>
          <a:lstStyle/>
          <a:p>
            <a:r>
              <a:rPr lang="el-GR" sz="4100" b="1" dirty="0">
                <a:latin typeface="Times New Roman" panose="02020603050405020304" pitchFamily="18" charset="0"/>
                <a:ea typeface="Times New Roman" panose="02020603050405020304" pitchFamily="18" charset="0"/>
                <a:cs typeface="Times New Roman" panose="02020603050405020304" pitchFamily="18" charset="0"/>
              </a:rPr>
              <a:t>Το </a:t>
            </a:r>
            <a:r>
              <a:rPr lang="el-GR" sz="4100" b="1" dirty="0" err="1">
                <a:latin typeface="Times New Roman" panose="02020603050405020304" pitchFamily="18" charset="0"/>
                <a:ea typeface="Times New Roman" panose="02020603050405020304" pitchFamily="18" charset="0"/>
                <a:cs typeface="Times New Roman" panose="02020603050405020304" pitchFamily="18" charset="0"/>
              </a:rPr>
              <a:t>ακανθοκυτταρικό</a:t>
            </a:r>
            <a:r>
              <a:rPr lang="el-GR" sz="4100" b="1" dirty="0">
                <a:latin typeface="Times New Roman" panose="02020603050405020304" pitchFamily="18" charset="0"/>
                <a:ea typeface="Times New Roman" panose="02020603050405020304" pitchFamily="18" charset="0"/>
                <a:cs typeface="Times New Roman" panose="02020603050405020304" pitchFamily="18" charset="0"/>
              </a:rPr>
              <a:t> καρκίνωμα </a:t>
            </a:r>
            <a:r>
              <a:rPr lang="el-GR" sz="4100" b="1" dirty="0">
                <a:effectLst/>
                <a:latin typeface="Arial" panose="020B0604020202020204" pitchFamily="34" charset="0"/>
                <a:ea typeface="Times New Roman" panose="02020603050405020304" pitchFamily="18" charset="0"/>
                <a:cs typeface="Times New Roman" panose="02020603050405020304" pitchFamily="18" charset="0"/>
              </a:rPr>
              <a:t>(SCC)</a:t>
            </a:r>
            <a:endParaRPr lang="el-GR" sz="4100" b="1" dirty="0"/>
          </a:p>
        </p:txBody>
      </p:sp>
      <p:sp>
        <p:nvSpPr>
          <p:cNvPr id="3" name="Θέση περιεχομένου 2">
            <a:extLst>
              <a:ext uri="{FF2B5EF4-FFF2-40B4-BE49-F238E27FC236}">
                <a16:creationId xmlns:a16="http://schemas.microsoft.com/office/drawing/2014/main" id="{881D38A9-978A-E3D1-546A-67D4FCE6E338}"/>
              </a:ext>
            </a:extLst>
          </p:cNvPr>
          <p:cNvSpPr>
            <a:spLocks noGrp="1"/>
          </p:cNvSpPr>
          <p:nvPr>
            <p:ph idx="1"/>
          </p:nvPr>
        </p:nvSpPr>
        <p:spPr>
          <a:xfrm>
            <a:off x="367743" y="1925346"/>
            <a:ext cx="6904239" cy="4122079"/>
          </a:xfrm>
        </p:spPr>
        <p:txBody>
          <a:bodyPr anchor="t">
            <a:normAutofit lnSpcReduction="10000"/>
          </a:bodyPr>
          <a:lstStyle/>
          <a:p>
            <a:pPr>
              <a:lnSpc>
                <a:spcPct val="120000"/>
              </a:lnSpc>
              <a:spcAft>
                <a:spcPts val="9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Αυτή η μορφή συναντάται στα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ακανθοκύτταρα</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από τα οποία αποτελείται το μεγαλύτερο μέρος της επιφανειακής στοιβάδας του δέρματος (της επιδερμίδας).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Πρόκειται για τον δεύτερο σε σειρά πιο συνηθισμένο καρκίνο του δέρματος (μετά τον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βασικοκυτταρικό</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Τα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ακανθοκυτταρικά</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καρκινώματα μπορούν να εμφανιστούν σε οποιαδήποτε περιοχή του δέρματος (συμπεριλαμβανομένων των βλεννογόνων στόματος και γεννητικών οργάνων). Βέβαια παρατηρούνται πιο συχνά σε σημεία που εκτίθενται στον ήλιο, όπως τα πτερύγια των αυτιών, το κάτω χείλος, το πρόσωπο, το φαλακρό μέρος του κρανίου, τα χέρια, τους βραχίονες και τα πόδια.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Η χρόνια έκθεση στην ηλιακή ακτινοβολία αποτελεί την αιτία για τις περισσότερες περιπτώσεις. Η συχνή χρήση τεχνητού μαυρίσματος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solarium</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διπλασιάζει τον κίνδυνο εμφάνισης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ακανθοκυτταρικού</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καρκινώματος.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Άλλες θέσεις κινδύνου μπορεί να είναι τα εγκαύματα, οι ουλές, τα έλκη, οι χρονίζουσες πληγές και τα σημεία του δέρματος που έχουν εκτεθεί είτε σε ακτινοβολία ή σε συγκεκριμένες χημικές ουσίες. Επίσης σημαντικότατος παράγοντας εμφάνισης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ακανθοκυτταρικών</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θεωρείται η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ανοσοκαταστολή</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l-GR" sz="800" dirty="0"/>
          </a:p>
        </p:txBody>
      </p:sp>
      <p:pic>
        <p:nvPicPr>
          <p:cNvPr id="4" name="Εικόνα 3" descr="Εικόνα που περιέχει άτομο, εσωτερικό, καλλυντικά, μάτια&#10;&#10;Περιγραφή που δημιουργήθηκε αυτόματα">
            <a:hlinkClick r:id="rId2"/>
            <a:extLst>
              <a:ext uri="{FF2B5EF4-FFF2-40B4-BE49-F238E27FC236}">
                <a16:creationId xmlns:a16="http://schemas.microsoft.com/office/drawing/2014/main" id="{E3065375-A94B-ABDE-CE38-E7DCDC20AC98}"/>
              </a:ext>
            </a:extLst>
          </p:cNvPr>
          <p:cNvPicPr>
            <a:picLocks noChangeAspect="1"/>
          </p:cNvPicPr>
          <p:nvPr/>
        </p:nvPicPr>
        <p:blipFill rotWithShape="1">
          <a:blip r:embed="rId3">
            <a:extLst>
              <a:ext uri="{28A0092B-C50C-407E-A947-70E740481C1C}">
                <a14:useLocalDpi xmlns:a14="http://schemas.microsoft.com/office/drawing/2010/main" val="0"/>
              </a:ext>
            </a:extLst>
          </a:blip>
          <a:srcRect l="11226" r="8835" b="4"/>
          <a:stretch/>
        </p:blipFill>
        <p:spPr bwMode="auto">
          <a:xfrm>
            <a:off x="7271985" y="1905000"/>
            <a:ext cx="3476713" cy="4142437"/>
          </a:xfrm>
          <a:prstGeom prst="rect">
            <a:avLst/>
          </a:prstGeom>
          <a:noFill/>
        </p:spPr>
      </p:pic>
    </p:spTree>
    <p:extLst>
      <p:ext uri="{BB962C8B-B14F-4D97-AF65-F5344CB8AC3E}">
        <p14:creationId xmlns:p14="http://schemas.microsoft.com/office/powerpoint/2010/main" val="341617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12568D-C6EF-2C8D-B842-8C64A0E30C2C}"/>
              </a:ext>
            </a:extLst>
          </p:cNvPr>
          <p:cNvSpPr>
            <a:spLocks noGrp="1"/>
          </p:cNvSpPr>
          <p:nvPr>
            <p:ph type="title"/>
          </p:nvPr>
        </p:nvSpPr>
        <p:spPr/>
        <p:txBody>
          <a:bodyPr>
            <a:normAutofit/>
          </a:bodyPr>
          <a:lstStyle/>
          <a:p>
            <a:r>
              <a:rPr lang="el-GR" b="1">
                <a:effectLst/>
                <a:latin typeface="Times New Roman" panose="02020603050405020304" pitchFamily="18" charset="0"/>
                <a:ea typeface="Times New Roman" panose="02020603050405020304" pitchFamily="18" charset="0"/>
                <a:cs typeface="Times New Roman" panose="02020603050405020304" pitchFamily="18" charset="0"/>
              </a:rPr>
              <a:t>Το μελάνωμα </a:t>
            </a:r>
            <a:r>
              <a:rPr lang="el-GR" b="1">
                <a:effectLst/>
                <a:latin typeface="Averta"/>
                <a:ea typeface="Times New Roman" panose="02020603050405020304" pitchFamily="18" charset="0"/>
                <a:cs typeface="Times New Roman" panose="02020603050405020304" pitchFamily="18" charset="0"/>
              </a:rPr>
              <a:t>(MM)</a:t>
            </a:r>
            <a:endParaRPr lang="el-GR"/>
          </a:p>
        </p:txBody>
      </p:sp>
      <p:sp>
        <p:nvSpPr>
          <p:cNvPr id="6" name="Θέση περιεχομένου 5">
            <a:extLst>
              <a:ext uri="{FF2B5EF4-FFF2-40B4-BE49-F238E27FC236}">
                <a16:creationId xmlns:a16="http://schemas.microsoft.com/office/drawing/2014/main" id="{D4597CAF-056A-AB29-F172-D1AA2F23EC63}"/>
              </a:ext>
            </a:extLst>
          </p:cNvPr>
          <p:cNvSpPr>
            <a:spLocks noGrp="1"/>
          </p:cNvSpPr>
          <p:nvPr>
            <p:ph idx="1"/>
          </p:nvPr>
        </p:nvSpPr>
        <p:spPr>
          <a:xfrm>
            <a:off x="841248" y="1878345"/>
            <a:ext cx="9489000" cy="3965238"/>
          </a:xfrm>
        </p:spPr>
        <p:txBody>
          <a:bodyPr>
            <a:normAutofit/>
          </a:bodyPr>
          <a:lstStyle/>
          <a:p>
            <a:pPr>
              <a:lnSpc>
                <a:spcPct val="120000"/>
              </a:lnSpc>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Το μελάνωμα είναι μία επιθετική μορφή καρκίνου του δέρματος, που αναπτύσσεται από τα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μελανοκύτταρα</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(κύτταρα που παράγουν μελανίνη).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Η αιτιολογία του μελανώματος είναι σύνθετη και αποδίδεται σε διάφορους ενδογενείς, αλλά και περιβαλλοντολογικούς  παράγοντες.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Ο κυριότερος από τους ενδογενείς παράγοντες είναι το ανοιχτόχρωμο δέρμα και η παρουσία πολλαπλών σπίλων (ελιών), ενώ από τους περιβαλλοντολογικούς παράγοντες ο σημαντικότερος είναι η υπέρμετρη έκθεση στην ηλιακή ακτινοβολία, ιδιαίτερα στην παιδική ηλικία.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Κλινικά το μελάνωμα συνήθως εμφανίζεται με μια αλλαγή στο μέγεθος, τη μορφή, το χρώμα ή την αίσθηση ενός ήδη υπάρχοντος σπίλου (ελιάς).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9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Μπορεί επίσης να παρουσιαστεί ως νέος σπίλος, ο οποίος είναι μαύρος, σκουρόχρωμος και έχει γενικότερα  "ανώμαλη όψη".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l-GR" sz="1400" dirty="0"/>
          </a:p>
        </p:txBody>
      </p:sp>
    </p:spTree>
    <p:extLst>
      <p:ext uri="{BB962C8B-B14F-4D97-AF65-F5344CB8AC3E}">
        <p14:creationId xmlns:p14="http://schemas.microsoft.com/office/powerpoint/2010/main" val="316419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BA8935-75B1-F71A-1617-73A4BD71DECA}"/>
              </a:ext>
            </a:extLst>
          </p:cNvPr>
          <p:cNvSpPr>
            <a:spLocks noGrp="1"/>
          </p:cNvSpPr>
          <p:nvPr>
            <p:ph idx="1"/>
          </p:nvPr>
        </p:nvSpPr>
        <p:spPr/>
        <p:txBody>
          <a:bodyPr>
            <a:normAutofit/>
          </a:bodyPr>
          <a:lstStyle/>
          <a:p>
            <a:pPr fontAlgn="base">
              <a:lnSpc>
                <a:spcPct val="120000"/>
              </a:lnSpc>
              <a:spcAft>
                <a:spcPts val="1125"/>
              </a:spcAft>
            </a:pPr>
            <a:r>
              <a:rPr lang="el-GR" sz="1700">
                <a:effectLst/>
                <a:latin typeface="Averta"/>
                <a:ea typeface="Times New Roman" panose="02020603050405020304" pitchFamily="18" charset="0"/>
              </a:rPr>
              <a:t>Η επικινδυνότητα μιας ελιάς για ανάπτυξη μελανώματος καθορίζεται και από τα γράμματα «ABCDE» που σημαίνουν ασυμμετρία, όρια, χρώμα, διάμετρος και εξέλιξη. Με άλλα λόγια, εάν πρόκειται για σπίλο που έχει αλλάξει σε μέγεθος, σχήμα και απόχρωση ή αιμορραγεί ,τότε η πιθανότητα να έχει </a:t>
            </a:r>
            <a:r>
              <a:rPr lang="el-GR" sz="1700" err="1">
                <a:effectLst/>
                <a:latin typeface="Averta"/>
                <a:ea typeface="Times New Roman" panose="02020603050405020304" pitchFamily="18" charset="0"/>
              </a:rPr>
              <a:t>εξαλλαγεί</a:t>
            </a:r>
            <a:r>
              <a:rPr lang="el-GR" sz="1700">
                <a:effectLst/>
                <a:latin typeface="Averta"/>
                <a:ea typeface="Times New Roman" panose="02020603050405020304" pitchFamily="18" charset="0"/>
              </a:rPr>
              <a:t> σε μελάνωμα είναι μεγάλη.</a:t>
            </a:r>
            <a:endParaRPr lang="el-GR" sz="1700">
              <a:effectLst/>
              <a:latin typeface="Times New Roman" panose="02020603050405020304" pitchFamily="18" charset="0"/>
              <a:ea typeface="Times New Roman" panose="02020603050405020304" pitchFamily="18" charset="0"/>
            </a:endParaRPr>
          </a:p>
          <a:p>
            <a:pPr fontAlgn="base">
              <a:lnSpc>
                <a:spcPct val="120000"/>
              </a:lnSpc>
            </a:pPr>
            <a:r>
              <a:rPr lang="el-GR" sz="1700">
                <a:effectLst/>
                <a:latin typeface="Averta"/>
                <a:ea typeface="Times New Roman" panose="02020603050405020304" pitchFamily="18" charset="0"/>
              </a:rPr>
              <a:t>Δεν υπάρχει κάποιο ηλικιακό όριο στην εμφάνιση του καρκίνου, αλλά συχνότερα εμφανίζεται σε άτομα 40-60 χρόνων. Τα τελευταία χρόνια έχει παρατηρηθεί αύξηση κρουσμάτων και σε άτομα πιο νέα, πιθανότατα λόγω της παρατεταμένης έκθεσης στην ηλιακή ακτινοβολία. Επιπλέον παράγοντες που συνηγορούν σε αυτό, είναι το ανοιχτόχρωμο δέρμα, οι πολλές φακίδες και ελιές και φυσικά η κληρονομικότητα. Δεν αποκλείεται ο καρκίνος να εμφανιστεί και σε άτομα που έχουν υποβληθεί σε χημειοθεραπείες και έχουν χαμηλό ανοσοποιητικό σύστημα.</a:t>
            </a:r>
            <a:endParaRPr lang="el-GR" sz="1700">
              <a:effectLst/>
              <a:latin typeface="Times New Roman" panose="02020603050405020304" pitchFamily="18" charset="0"/>
              <a:ea typeface="Times New Roman" panose="02020603050405020304" pitchFamily="18" charset="0"/>
            </a:endParaRPr>
          </a:p>
          <a:p>
            <a:pPr>
              <a:lnSpc>
                <a:spcPct val="120000"/>
              </a:lnSpc>
            </a:pPr>
            <a:endParaRPr lang="el-GR" sz="1700"/>
          </a:p>
        </p:txBody>
      </p:sp>
    </p:spTree>
    <p:extLst>
      <p:ext uri="{BB962C8B-B14F-4D97-AF65-F5344CB8AC3E}">
        <p14:creationId xmlns:p14="http://schemas.microsoft.com/office/powerpoint/2010/main" val="2536932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A72261B-9A77-8D7C-4C44-2940A111FBAC}"/>
              </a:ext>
            </a:extLst>
          </p:cNvPr>
          <p:cNvSpPr>
            <a:spLocks noGrp="1"/>
          </p:cNvSpPr>
          <p:nvPr>
            <p:ph type="title"/>
          </p:nvPr>
        </p:nvSpPr>
        <p:spPr/>
        <p:txBody>
          <a:bodyPr/>
          <a:lstStyle/>
          <a:p>
            <a:r>
              <a:rPr lang="el-GR"/>
              <a:t>Προκαρκινικές Αλλοιώσεις</a:t>
            </a:r>
            <a:endParaRPr lang="el-GR" dirty="0"/>
          </a:p>
        </p:txBody>
      </p:sp>
      <p:graphicFrame>
        <p:nvGraphicFramePr>
          <p:cNvPr id="6" name="Θέση περιεχομένου 2">
            <a:extLst>
              <a:ext uri="{FF2B5EF4-FFF2-40B4-BE49-F238E27FC236}">
                <a16:creationId xmlns:a16="http://schemas.microsoft.com/office/drawing/2014/main" id="{A147C274-F14E-A942-78BE-F4990BE8D66E}"/>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88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E8A46FC-F3CB-E3E5-BCE7-078D6C30A7C6}"/>
              </a:ext>
            </a:extLst>
          </p:cNvPr>
          <p:cNvSpPr>
            <a:spLocks noGrp="1"/>
          </p:cNvSpPr>
          <p:nvPr>
            <p:ph type="title"/>
          </p:nvPr>
        </p:nvSpPr>
        <p:spPr>
          <a:xfrm>
            <a:off x="1371600" y="1281916"/>
            <a:ext cx="9601200" cy="1485900"/>
          </a:xfrm>
        </p:spPr>
        <p:txBody>
          <a:bodyPr>
            <a:normAutofit/>
          </a:bodyPr>
          <a:lstStyle/>
          <a:p>
            <a:r>
              <a:rPr lang="el-GR" dirty="0"/>
              <a:t>ΤΡΟΠΟΙ ΜΕΤΑΔΟΣΗΣ</a:t>
            </a:r>
          </a:p>
        </p:txBody>
      </p:sp>
      <p:sp>
        <p:nvSpPr>
          <p:cNvPr id="3" name="Θέση περιεχομένου 2">
            <a:extLst>
              <a:ext uri="{FF2B5EF4-FFF2-40B4-BE49-F238E27FC236}">
                <a16:creationId xmlns:a16="http://schemas.microsoft.com/office/drawing/2014/main" id="{8C25904E-B713-8DAE-9968-772FDA7CF81C}"/>
              </a:ext>
            </a:extLst>
          </p:cNvPr>
          <p:cNvSpPr>
            <a:spLocks noGrp="1"/>
          </p:cNvSpPr>
          <p:nvPr>
            <p:ph idx="1"/>
          </p:nvPr>
        </p:nvSpPr>
        <p:spPr>
          <a:xfrm>
            <a:off x="1371600" y="2920620"/>
            <a:ext cx="9601200" cy="2946779"/>
          </a:xfrm>
        </p:spPr>
        <p:txBody>
          <a:bodyPr>
            <a:normAutofit/>
          </a:bodyPr>
          <a:lstStyle/>
          <a:p>
            <a:r>
              <a:rPr lang="el-GR" sz="1700" dirty="0"/>
              <a:t>Την κατανάλωση φαγητού ή ποτού μολυσμένου από μολυσμένα κόπρανα.</a:t>
            </a:r>
          </a:p>
          <a:p>
            <a:r>
              <a:rPr lang="el-GR" sz="1700" dirty="0"/>
              <a:t>Διαδίδεται συνήθως με την κατανάλωση τροφής ή νερού που έχουν έρθει σε επαφή με κόπρανα ατόμου που πάσχει από ηπατίτιδα Α. Αυτό εξηγεί τον όρο «</a:t>
            </a:r>
            <a:r>
              <a:rPr lang="el-GR" sz="1700" dirty="0" err="1"/>
              <a:t>κοπρανο</a:t>
            </a:r>
            <a:r>
              <a:rPr lang="el-GR" sz="1700" dirty="0"/>
              <a:t>-στοματική» οδός μετάδοσης της ηπατίτιδας Α και το γιατί η νόσος εμφανίζεται πιο συχνά σε περιοχές χαμηλού κοινωνικοοικονομικού επιπέδου, με ανεπαρκές δίκτυο ύδρευσης-αποχέτευσης και σε ομάδες ατόμων με πτωχή ατομική υγιεινή.</a:t>
            </a:r>
          </a:p>
          <a:p>
            <a:r>
              <a:rPr lang="el-GR" sz="1700" dirty="0"/>
              <a:t>Τη στενή επαφή με άτομο που έχει ηπατίτιδα Α ή με σεξουαλική (</a:t>
            </a:r>
            <a:r>
              <a:rPr lang="el-GR" sz="1700" dirty="0" err="1"/>
              <a:t>στοματο</a:t>
            </a:r>
            <a:r>
              <a:rPr lang="el-GR" sz="1700" dirty="0"/>
              <a:t>-πρωκτική) επαφή.</a:t>
            </a:r>
          </a:p>
          <a:p>
            <a:r>
              <a:rPr lang="el-GR" sz="1700" dirty="0"/>
              <a:t>Με αίμα (χρησιμοποίηση συρίγγων σε χρήστες ναρκωτικών ουσιών) κατά τη διάρκεια της πρώτης φάσης της νόσου που ο ιός βρίσκεται για λίγες μέρες στο αίμα των ασθενών.</a:t>
            </a:r>
          </a:p>
          <a:p>
            <a:endParaRPr lang="el-GR" sz="1700" dirty="0"/>
          </a:p>
          <a:p>
            <a:endParaRPr lang="el-GR" sz="1700" dirty="0"/>
          </a:p>
        </p:txBody>
      </p:sp>
    </p:spTree>
    <p:extLst>
      <p:ext uri="{BB962C8B-B14F-4D97-AF65-F5344CB8AC3E}">
        <p14:creationId xmlns:p14="http://schemas.microsoft.com/office/powerpoint/2010/main" val="388613027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2A8561-88B6-B6B7-5D11-5FAED88EBF58}"/>
              </a:ext>
            </a:extLst>
          </p:cNvPr>
          <p:cNvSpPr>
            <a:spLocks noGrp="1"/>
          </p:cNvSpPr>
          <p:nvPr>
            <p:ph type="title"/>
          </p:nvPr>
        </p:nvSpPr>
        <p:spPr>
          <a:xfrm>
            <a:off x="841248" y="552782"/>
            <a:ext cx="9310924" cy="1154711"/>
          </a:xfrm>
        </p:spPr>
        <p:txBody>
          <a:bodyPr>
            <a:normAutofit/>
          </a:bodyPr>
          <a:lstStyle/>
          <a:p>
            <a:r>
              <a:rPr lang="el-GR" dirty="0"/>
              <a:t>Διάγνωση</a:t>
            </a:r>
          </a:p>
        </p:txBody>
      </p:sp>
      <p:sp>
        <p:nvSpPr>
          <p:cNvPr id="3" name="Θέση περιεχομένου 2">
            <a:extLst>
              <a:ext uri="{FF2B5EF4-FFF2-40B4-BE49-F238E27FC236}">
                <a16:creationId xmlns:a16="http://schemas.microsoft.com/office/drawing/2014/main" id="{41BC4716-D7C3-51F9-1214-709F55F423A5}"/>
              </a:ext>
            </a:extLst>
          </p:cNvPr>
          <p:cNvSpPr>
            <a:spLocks noGrp="1"/>
          </p:cNvSpPr>
          <p:nvPr>
            <p:ph idx="1"/>
          </p:nvPr>
        </p:nvSpPr>
        <p:spPr>
          <a:xfrm>
            <a:off x="841248" y="2391995"/>
            <a:ext cx="5934684" cy="3174788"/>
          </a:xfrm>
        </p:spPr>
        <p:txBody>
          <a:bodyPr anchor="t">
            <a:normAutofit/>
          </a:bodyPr>
          <a:lstStyle/>
          <a:p>
            <a:pPr marL="0" indent="0">
              <a:lnSpc>
                <a:spcPct val="120000"/>
              </a:lnSpc>
              <a:spcAft>
                <a:spcPts val="900"/>
              </a:spcAft>
              <a:buNone/>
            </a:pPr>
            <a:r>
              <a:rPr lang="el-GR" sz="1600">
                <a:effectLst/>
                <a:latin typeface="Times New Roman" panose="02020603050405020304" pitchFamily="18" charset="0"/>
                <a:ea typeface="Times New Roman" panose="02020603050405020304" pitchFamily="18" charset="0"/>
                <a:cs typeface="Times New Roman" panose="02020603050405020304" pitchFamily="18" charset="0"/>
              </a:rPr>
              <a:t>Η πρώιμη ανίχνευση και η πρόληψη του μελανώματος έχουν τεράστια σημασία για την πρόγνωση των ασθενών και επιτυγχάνεται με τρεις κυρίως τρόπους: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el-GR" sz="1600">
                <a:effectLst/>
                <a:latin typeface="Times New Roman" panose="02020603050405020304" pitchFamily="18" charset="0"/>
                <a:ea typeface="Times New Roman" panose="02020603050405020304" pitchFamily="18" charset="0"/>
                <a:cs typeface="Times New Roman" panose="02020603050405020304" pitchFamily="18" charset="0"/>
              </a:rPr>
              <a:t>Τακτική εξέταση του δέρματος από δερματολόγο.</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225"/>
              </a:spcBef>
              <a:spcAft>
                <a:spcPts val="800"/>
              </a:spcAft>
              <a:buSzPts val="1000"/>
              <a:buFont typeface="Symbol" panose="05050102010706020507" pitchFamily="18" charset="2"/>
              <a:buChar char=""/>
              <a:tabLst>
                <a:tab pos="457200" algn="l"/>
              </a:tabLst>
            </a:pPr>
            <a:r>
              <a:rPr lang="el-GR" sz="1600">
                <a:effectLst/>
                <a:latin typeface="Times New Roman" panose="02020603050405020304" pitchFamily="18" charset="0"/>
                <a:ea typeface="Times New Roman" panose="02020603050405020304" pitchFamily="18" charset="0"/>
                <a:cs typeface="Times New Roman" panose="02020603050405020304" pitchFamily="18" charset="0"/>
              </a:rPr>
              <a:t>Περιοδική αυτοεξέταση του δέρματος από τον ίδιο τον ασθενή.</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225"/>
              </a:spcBef>
              <a:spcAft>
                <a:spcPts val="800"/>
              </a:spcAft>
              <a:buSzPts val="1000"/>
              <a:buFont typeface="Symbol" panose="05050102010706020507" pitchFamily="18" charset="2"/>
              <a:buChar char=""/>
              <a:tabLst>
                <a:tab pos="457200" algn="l"/>
              </a:tabLst>
            </a:pPr>
            <a:r>
              <a:rPr lang="el-GR" sz="1600">
                <a:effectLst/>
                <a:latin typeface="Times New Roman" panose="02020603050405020304" pitchFamily="18" charset="0"/>
                <a:ea typeface="Times New Roman" panose="02020603050405020304" pitchFamily="18" charset="0"/>
                <a:cs typeface="Times New Roman" panose="02020603050405020304" pitchFamily="18" charset="0"/>
              </a:rPr>
              <a:t>Ορθή εφαρμογή των κανόνων αντηλιακής προστασίας.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l-GR" sz="1600">
                <a:latin typeface="Times New Roman" panose="02020603050405020304" pitchFamily="18" charset="0"/>
                <a:ea typeface="Times New Roman" panose="02020603050405020304" pitchFamily="18" charset="0"/>
                <a:cs typeface="Times New Roman" panose="02020603050405020304" pitchFamily="18" charset="0"/>
              </a:rPr>
              <a:t>Η οριστική διάγνωση επιτυγχάνεται με την ιστολογική εξέταση.</a:t>
            </a:r>
            <a:endParaRPr lang="el-GR" sz="160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l-GR" sz="1600"/>
          </a:p>
        </p:txBody>
      </p:sp>
      <p:pic>
        <p:nvPicPr>
          <p:cNvPr id="4" name="Εικόνα 3" descr="Εικόνα που περιέχει γάτα, εσωτερικό, θηλαστικό, κλείσιμο&#10;&#10;Περιγραφή που δημιουργήθηκε αυτόματα">
            <a:hlinkClick r:id="rId2"/>
            <a:extLst>
              <a:ext uri="{FF2B5EF4-FFF2-40B4-BE49-F238E27FC236}">
                <a16:creationId xmlns:a16="http://schemas.microsoft.com/office/drawing/2014/main" id="{FC03DF86-BA5A-2FF0-95DA-95B045E4C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74" r="32672" b="-2"/>
          <a:stretch/>
        </p:blipFill>
        <p:spPr bwMode="auto">
          <a:xfrm>
            <a:off x="7271985" y="1905000"/>
            <a:ext cx="3476713" cy="4142437"/>
          </a:xfrm>
          <a:prstGeom prst="rect">
            <a:avLst/>
          </a:prstGeom>
          <a:noFill/>
        </p:spPr>
      </p:pic>
    </p:spTree>
    <p:extLst>
      <p:ext uri="{BB962C8B-B14F-4D97-AF65-F5344CB8AC3E}">
        <p14:creationId xmlns:p14="http://schemas.microsoft.com/office/powerpoint/2010/main" val="3332705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7AF339-4BD7-910B-AEA7-1EA12ACB34E7}"/>
              </a:ext>
            </a:extLst>
          </p:cNvPr>
          <p:cNvSpPr>
            <a:spLocks noGrp="1"/>
          </p:cNvSpPr>
          <p:nvPr>
            <p:ph type="title"/>
          </p:nvPr>
        </p:nvSpPr>
        <p:spPr/>
        <p:txBody>
          <a:bodyPr/>
          <a:lstStyle/>
          <a:p>
            <a:r>
              <a:rPr lang="el-GR" dirty="0"/>
              <a:t>Πρόληψη</a:t>
            </a:r>
          </a:p>
        </p:txBody>
      </p:sp>
      <p:sp>
        <p:nvSpPr>
          <p:cNvPr id="3" name="Θέση περιεχομένου 2">
            <a:extLst>
              <a:ext uri="{FF2B5EF4-FFF2-40B4-BE49-F238E27FC236}">
                <a16:creationId xmlns:a16="http://schemas.microsoft.com/office/drawing/2014/main" id="{25148816-7996-E6FD-06F3-CA0DAF6D2AC2}"/>
              </a:ext>
            </a:extLst>
          </p:cNvPr>
          <p:cNvSpPr>
            <a:spLocks noGrp="1"/>
          </p:cNvSpPr>
          <p:nvPr>
            <p:ph idx="1"/>
          </p:nvPr>
        </p:nvSpPr>
        <p:spPr/>
        <p:txBody>
          <a:bodyPr>
            <a:normAutofit fontScale="850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Να παραμένετε στη σκιά, ειδικότερα κατά τις μεσημβρινές ώρες (από τις 10.00π.μ. έως τις 4 μ.μ.)</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25"/>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Να αποφεύγετε τα εγκαύματα.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25"/>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Να αποφεύγετε την ηλιοθεραπεία καθώς και το τεχνητό μαύρισμα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solarium</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Τεχνητές πηγές μαυρίσματος εκπέμπουν ακτινοβολία που μπορεί να προκαλέσει τα ίδια προβλήματα με τη φυσική ηλιακή ακτινοβολία και η μακροχρόνια χρήση τους μπορεί να οδηγήσει στην εμφάνιση καρκίνου του δέρματος.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25"/>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Κατά την έκθεσή σας στον ήλιο να καλύπτετε το σώμα σας με φαρδιά ρούχα με μακριά μανίκια και μακριά παντελόνια, πλατύγυρο καπέλο και γυαλιά ηλίου, τα οποία σας προστατεύουν από την ακτινοβολία.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25"/>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Φορέστε γυαλιά ηλίου με φακούς που να απορροφούν την UV ακτινοβολία.</a:t>
            </a:r>
            <a:b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Η ετικέτα πρέπει να διευκρινίζει ότι οι φακοί απορροφούν τουλάχιστον το 99% της UVA και UVB ακτινοβολίας. Τα γυαλιά ηλίου προστατεύουν τα μάτια και το δέρμα γύρω από τα μάτια.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25"/>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Θυμηθείτε ότι η υπεριώδης ακτινοβολία μπορεί να διαπερνά τον ελαφρύ ρουχισμό, το παρμπρίζ του αυτοκινήτου και τα παράθυρα.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25"/>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Προστατευθείτε από την UV ακτινοβολία που αντανακλάται από την άμμο, το νερό, το χιόνι ή τον πάγο.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0430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1A627A-D87E-AD53-A837-7C6358A2367B}"/>
              </a:ext>
            </a:extLst>
          </p:cNvPr>
          <p:cNvSpPr>
            <a:spLocks noGrp="1"/>
          </p:cNvSpPr>
          <p:nvPr>
            <p:ph type="title"/>
          </p:nvPr>
        </p:nvSpPr>
        <p:spPr/>
        <p:txBody>
          <a:bodyPr/>
          <a:lstStyle/>
          <a:p>
            <a:r>
              <a:rPr lang="el-GR" dirty="0"/>
              <a:t>Θεραπεία</a:t>
            </a:r>
          </a:p>
        </p:txBody>
      </p:sp>
      <p:sp>
        <p:nvSpPr>
          <p:cNvPr id="3" name="Θέση περιεχομένου 2">
            <a:extLst>
              <a:ext uri="{FF2B5EF4-FFF2-40B4-BE49-F238E27FC236}">
                <a16:creationId xmlns:a16="http://schemas.microsoft.com/office/drawing/2014/main" id="{BE7FEA36-20D9-E92A-4D3D-DFB441DAD7A1}"/>
              </a:ext>
            </a:extLst>
          </p:cNvPr>
          <p:cNvSpPr>
            <a:spLocks noGrp="1"/>
          </p:cNvSpPr>
          <p:nvPr>
            <p:ph idx="1"/>
          </p:nvPr>
        </p:nvSpPr>
        <p:spPr/>
        <p:txBody>
          <a:bodyPr/>
          <a:lstStyle/>
          <a:p>
            <a:pPr marL="0" indent="0">
              <a:lnSpc>
                <a:spcPct val="107000"/>
              </a:lnSpc>
              <a:spcAft>
                <a:spcPts val="900"/>
              </a:spcAft>
              <a:buNone/>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θεραπευτικές επιλογές που υπάρχουν είναι ανάλογα με τη θέση, τον τύπο, το μέγεθος του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επιθηλιώματος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την ηλικία, τη γενική κατάσταση του ασθενούς κτλ. </a:t>
            </a:r>
          </a:p>
          <a:p>
            <a:pPr>
              <a:lnSpc>
                <a:spcPct val="107000"/>
              </a:lnSpc>
              <a:spcAft>
                <a:spcPts val="9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Συνήθως χρησιμοποιείται η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κρυοπηξία</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η απόξεση και η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ηλεκτροκαυτηρίαση</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η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φωτοδυναμική</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θεραπεία και η χρήση τοπικών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ανοτροποποιητικών</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ουσιών.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rPr>
              <a:t>Επίσης η χειρουργική αφαίρεση σε υγιή όρια έχει με μεγάλα ποσοστά πλήρους ίασης.</a:t>
            </a: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64922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83DDDB-E028-12F8-B5BC-4DC9E9937BA4}"/>
              </a:ext>
            </a:extLst>
          </p:cNvPr>
          <p:cNvSpPr>
            <a:spLocks noGrp="1"/>
          </p:cNvSpPr>
          <p:nvPr>
            <p:ph type="title"/>
          </p:nvPr>
        </p:nvSpPr>
        <p:spPr>
          <a:xfrm>
            <a:off x="640080" y="325369"/>
            <a:ext cx="4368602" cy="1956841"/>
          </a:xfrm>
        </p:spPr>
        <p:txBody>
          <a:bodyPr anchor="b">
            <a:normAutofit/>
          </a:bodyPr>
          <a:lstStyle/>
          <a:p>
            <a:r>
              <a:rPr lang="el-GR" sz="4200" b="1">
                <a:effectLst/>
                <a:latin typeface="Calibri" panose="020F0502020204030204" pitchFamily="34" charset="0"/>
                <a:ea typeface="Calibri" panose="020F0502020204030204" pitchFamily="34" charset="0"/>
                <a:cs typeface="Times New Roman" panose="02020603050405020304" pitchFamily="18" charset="0"/>
              </a:rPr>
              <a:t>ΤΙ ΕΙΝΑΙ Ο ΚΑΤΑΡΡΑΚΤΗΣ ΣΤΑ ΜΑΤΙΑ;</a:t>
            </a:r>
            <a:endParaRPr lang="el-GR" sz="4200"/>
          </a:p>
        </p:txBody>
      </p:sp>
      <p:sp>
        <p:nvSpPr>
          <p:cNvPr id="4" name="Θέση περιεχομένου 3">
            <a:extLst>
              <a:ext uri="{FF2B5EF4-FFF2-40B4-BE49-F238E27FC236}">
                <a16:creationId xmlns:a16="http://schemas.microsoft.com/office/drawing/2014/main" id="{E6184603-99EA-C0F0-9B41-7A4882D6D73F}"/>
              </a:ext>
            </a:extLst>
          </p:cNvPr>
          <p:cNvSpPr>
            <a:spLocks noGrp="1"/>
          </p:cNvSpPr>
          <p:nvPr>
            <p:ph idx="1"/>
          </p:nvPr>
        </p:nvSpPr>
        <p:spPr>
          <a:xfrm>
            <a:off x="640080" y="2872899"/>
            <a:ext cx="4243589" cy="3320668"/>
          </a:xfrm>
        </p:spPr>
        <p:txBody>
          <a:bodyPr>
            <a:normAutofit lnSpcReduction="10000"/>
          </a:bodyPr>
          <a:lstStyle/>
          <a:p>
            <a:r>
              <a:rPr lang="el-GR" sz="2200" dirty="0">
                <a:effectLst/>
                <a:latin typeface="Calibri" panose="020F0502020204030204" pitchFamily="34" charset="0"/>
                <a:ea typeface="Calibri" panose="020F0502020204030204" pitchFamily="34" charset="0"/>
                <a:cs typeface="Times New Roman" panose="02020603050405020304" pitchFamily="18" charset="0"/>
              </a:rPr>
              <a:t>Η θόλωση του κρυσταλλοειδούς φακού, που βρίσκεται στο εσωτερικό του οφθαλμού, πίσω από την ίριδα. Αυτή η θόλωση αναπτύσσεται με αργό συνήθως ρυθμό σε βάθος ετών ή μηνών ανάλογα με το σημείο του κρυσταλλοειδούς φακού που θολώνει. Έτσι σταδιακά η όραση γίνεται προβληματική.</a:t>
            </a:r>
          </a:p>
          <a:p>
            <a:endParaRPr lang="el-GR" sz="2200" dirty="0"/>
          </a:p>
        </p:txBody>
      </p:sp>
      <p:pic>
        <p:nvPicPr>
          <p:cNvPr id="5" name="Εικόνα 4" descr="ΚΑΤΑΡΡΑΚΤΗΣ ΣΤΑ ΜΑΤΙΑ">
            <a:extLst>
              <a:ext uri="{FF2B5EF4-FFF2-40B4-BE49-F238E27FC236}">
                <a16:creationId xmlns:a16="http://schemas.microsoft.com/office/drawing/2014/main" id="{39DAED03-4B6F-127B-65A4-013EFF32B569}"/>
              </a:ext>
            </a:extLst>
          </p:cNvPr>
          <p:cNvPicPr/>
          <p:nvPr/>
        </p:nvPicPr>
        <p:blipFill rotWithShape="1">
          <a:blip r:embed="rId2"/>
          <a:srcRect l="7167" r="125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684056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C8F54E-2DE2-0076-1AAB-6A000764F8CD}"/>
              </a:ext>
            </a:extLst>
          </p:cNvPr>
          <p:cNvSpPr>
            <a:spLocks noGrp="1"/>
          </p:cNvSpPr>
          <p:nvPr>
            <p:ph type="title"/>
          </p:nvPr>
        </p:nvSpPr>
        <p:spPr>
          <a:xfrm>
            <a:off x="838200" y="365125"/>
            <a:ext cx="10515600" cy="1325563"/>
          </a:xfrm>
        </p:spPr>
        <p:txBody>
          <a:bodyPr>
            <a:normAutofit/>
          </a:bodyPr>
          <a:lstStyle/>
          <a:p>
            <a:r>
              <a:rPr lang="el-GR" b="1">
                <a:effectLst/>
                <a:latin typeface="Calibri" panose="020F0502020204030204" pitchFamily="34" charset="0"/>
                <a:ea typeface="Calibri" panose="020F0502020204030204" pitchFamily="34" charset="0"/>
                <a:cs typeface="Times New Roman" panose="02020603050405020304" pitchFamily="18" charset="0"/>
              </a:rPr>
              <a:t>ΣΥΜΠΤΩΜΑΤΑ</a:t>
            </a:r>
            <a:endParaRPr lang="el-GR"/>
          </a:p>
        </p:txBody>
      </p:sp>
      <p:sp>
        <p:nvSpPr>
          <p:cNvPr id="3" name="Θέση περιεχομένου 2">
            <a:extLst>
              <a:ext uri="{FF2B5EF4-FFF2-40B4-BE49-F238E27FC236}">
                <a16:creationId xmlns:a16="http://schemas.microsoft.com/office/drawing/2014/main" id="{A174ACE7-C21A-CB8B-C3D0-5440A1D32731}"/>
              </a:ext>
            </a:extLst>
          </p:cNvPr>
          <p:cNvSpPr>
            <a:spLocks noGrp="1"/>
          </p:cNvSpPr>
          <p:nvPr>
            <p:ph idx="1"/>
          </p:nvPr>
        </p:nvSpPr>
        <p:spPr>
          <a:xfrm>
            <a:off x="838201" y="2013625"/>
            <a:ext cx="5269301" cy="4163337"/>
          </a:xfrm>
        </p:spPr>
        <p:txBody>
          <a:bodyPr>
            <a:normAutofit lnSpcReduction="10000"/>
          </a:bodyPr>
          <a:lstStyle/>
          <a:p>
            <a:r>
              <a:rPr lang="el-GR" sz="1700">
                <a:effectLst/>
                <a:latin typeface="Calibri" panose="020F0502020204030204" pitchFamily="34" charset="0"/>
                <a:ea typeface="Calibri" panose="020F0502020204030204" pitchFamily="34" charset="0"/>
                <a:cs typeface="Times New Roman" panose="02020603050405020304" pitchFamily="18" charset="0"/>
              </a:rPr>
              <a:t>Η θολή όραση «σαν πέπλο», </a:t>
            </a:r>
          </a:p>
          <a:p>
            <a:r>
              <a:rPr lang="el-GR" sz="1700">
                <a:effectLst/>
                <a:latin typeface="Calibri" panose="020F0502020204030204" pitchFamily="34" charset="0"/>
                <a:ea typeface="Calibri" panose="020F0502020204030204" pitchFamily="34" charset="0"/>
                <a:cs typeface="Times New Roman" panose="02020603050405020304" pitchFamily="18" charset="0"/>
              </a:rPr>
              <a:t>Η δυσκολία στα φώτα ιδιαίτερα κατά τη νυχτερινή οδήγηση,</a:t>
            </a:r>
          </a:p>
          <a:p>
            <a:r>
              <a:rPr lang="el-GR" sz="1700">
                <a:effectLst/>
                <a:latin typeface="Calibri" panose="020F0502020204030204" pitchFamily="34" charset="0"/>
                <a:ea typeface="Calibri" panose="020F0502020204030204" pitchFamily="34" charset="0"/>
                <a:cs typeface="Times New Roman" panose="02020603050405020304" pitchFamily="18" charset="0"/>
              </a:rPr>
              <a:t>Η ανάγκη για συχνή αντικατάσταση των γυαλιών οράσεως, π.χ. κάθε 2 - 3 μήνες. </a:t>
            </a:r>
          </a:p>
          <a:p>
            <a:pPr marL="0" indent="0">
              <a:buNone/>
            </a:pPr>
            <a:r>
              <a:rPr lang="el-GR" sz="1700">
                <a:effectLst/>
                <a:latin typeface="Calibri" panose="020F0502020204030204" pitchFamily="34" charset="0"/>
                <a:ea typeface="Calibri" panose="020F0502020204030204" pitchFamily="34" charset="0"/>
                <a:cs typeface="Times New Roman" panose="02020603050405020304" pitchFamily="18" charset="0"/>
              </a:rPr>
              <a:t>Ο καταρράκτης εμφανίζεται και στα 2 μάτια, είτε σχεδόν ταυτόχρονα, είτε με χρονική διαφορά.</a:t>
            </a:r>
          </a:p>
          <a:p>
            <a:pPr marL="0" indent="0">
              <a:buNone/>
            </a:pPr>
            <a:r>
              <a:rPr lang="el-GR" sz="1700">
                <a:effectLst/>
                <a:latin typeface="Calibri" panose="020F0502020204030204" pitchFamily="34" charset="0"/>
                <a:ea typeface="Calibri" panose="020F0502020204030204" pitchFamily="34" charset="0"/>
                <a:cs typeface="Times New Roman" panose="02020603050405020304" pitchFamily="18" charset="0"/>
              </a:rPr>
              <a:t>Δεν πονάει και δεν ενοχλεί κατά κανέναν άλλο τρόπο παρά μόνο με την προοδευτική θόλωση της όρασης που προκαλεί. Εξελίσσεται αργά και συνήθως συνυπάρχει με ξεθώριασμα των χρωμάτων. Άλλο πάλι συχνό σύμπτωμα είναι η παρουσία δεύτερου ειδώλου ή μίας σκιάς, ακριβώς δίπλα στο αντικείμενο που βλέπουμε και η οποία παραμένει ακόμα και όταν έχουμε το ένα μάτι ανοιχτό.</a:t>
            </a:r>
          </a:p>
          <a:p>
            <a:endParaRPr lang="el-GR" sz="1700"/>
          </a:p>
        </p:txBody>
      </p:sp>
      <p:pic>
        <p:nvPicPr>
          <p:cNvPr id="4" name="Εικόνα 3">
            <a:extLst>
              <a:ext uri="{FF2B5EF4-FFF2-40B4-BE49-F238E27FC236}">
                <a16:creationId xmlns:a16="http://schemas.microsoft.com/office/drawing/2014/main" id="{4F263664-E077-3152-4AAD-D9D1904CBA94}"/>
              </a:ext>
            </a:extLst>
          </p:cNvPr>
          <p:cNvPicPr/>
          <p:nvPr/>
        </p:nvPicPr>
        <p:blipFill rotWithShape="1">
          <a:blip r:embed="rId2"/>
          <a:srcRect l="14145" r="20721" b="2"/>
          <a:stretch/>
        </p:blipFill>
        <p:spPr>
          <a:xfrm>
            <a:off x="6266524" y="1690688"/>
            <a:ext cx="5418667" cy="3948112"/>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p:spPr>
      </p:pic>
    </p:spTree>
    <p:extLst>
      <p:ext uri="{BB962C8B-B14F-4D97-AF65-F5344CB8AC3E}">
        <p14:creationId xmlns:p14="http://schemas.microsoft.com/office/powerpoint/2010/main" val="1420140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C003B0-22E5-0A94-B7C1-C29B4E9F8015}"/>
              </a:ext>
            </a:extLst>
          </p:cNvPr>
          <p:cNvSpPr>
            <a:spLocks noGrp="1"/>
          </p:cNvSpPr>
          <p:nvPr>
            <p:ph type="title"/>
          </p:nvPr>
        </p:nvSpPr>
        <p:spPr>
          <a:xfrm>
            <a:off x="572493" y="238539"/>
            <a:ext cx="11018520" cy="1434415"/>
          </a:xfrm>
        </p:spPr>
        <p:txBody>
          <a:bodyPr anchor="b">
            <a:normAutofit/>
          </a:bodyPr>
          <a:lstStyle/>
          <a:p>
            <a:r>
              <a:rPr lang="el-GR" sz="5400" b="1">
                <a:effectLst/>
                <a:latin typeface="Calibri" panose="020F0502020204030204" pitchFamily="34" charset="0"/>
                <a:ea typeface="Calibri" panose="020F0502020204030204" pitchFamily="34" charset="0"/>
                <a:cs typeface="Times New Roman" panose="02020603050405020304" pitchFamily="18" charset="0"/>
              </a:rPr>
              <a:t>ΑΙΤΙΑ</a:t>
            </a:r>
            <a:r>
              <a:rPr lang="en-US" sz="5400" b="1">
                <a:effectLst/>
                <a:latin typeface="Calibri" panose="020F0502020204030204" pitchFamily="34" charset="0"/>
                <a:ea typeface="Calibri" panose="020F0502020204030204" pitchFamily="34" charset="0"/>
                <a:cs typeface="Times New Roman" panose="02020603050405020304" pitchFamily="18" charset="0"/>
              </a:rPr>
              <a:t> </a:t>
            </a:r>
            <a:r>
              <a:rPr lang="el-GR" sz="5400" b="1">
                <a:effectLst/>
                <a:latin typeface="Calibri" panose="020F0502020204030204" pitchFamily="34" charset="0"/>
                <a:ea typeface="Calibri" panose="020F0502020204030204" pitchFamily="34" charset="0"/>
                <a:cs typeface="Times New Roman" panose="02020603050405020304" pitchFamily="18" charset="0"/>
              </a:rPr>
              <a:t>ΚΑΤΑΡΡΑΚΤΗ</a:t>
            </a:r>
            <a:endParaRPr lang="el-GR" sz="5400"/>
          </a:p>
        </p:txBody>
      </p:sp>
      <p:sp>
        <p:nvSpPr>
          <p:cNvPr id="3" name="Θέση περιεχομένου 2">
            <a:extLst>
              <a:ext uri="{FF2B5EF4-FFF2-40B4-BE49-F238E27FC236}">
                <a16:creationId xmlns:a16="http://schemas.microsoft.com/office/drawing/2014/main" id="{1DABB568-378D-C5D1-D62F-8C261A52602D}"/>
              </a:ext>
            </a:extLst>
          </p:cNvPr>
          <p:cNvSpPr>
            <a:spLocks noGrp="1"/>
          </p:cNvSpPr>
          <p:nvPr>
            <p:ph idx="1"/>
          </p:nvPr>
        </p:nvSpPr>
        <p:spPr>
          <a:xfrm>
            <a:off x="572493" y="2071316"/>
            <a:ext cx="6713552" cy="4119172"/>
          </a:xfrm>
        </p:spPr>
        <p:txBody>
          <a:bodyPr anchor="t">
            <a:normAutofit/>
          </a:bodyPr>
          <a:lstStyle/>
          <a:p>
            <a:pPr marL="0" indent="0">
              <a:spcAft>
                <a:spcPts val="800"/>
              </a:spcAft>
              <a:buNone/>
            </a:pPr>
            <a:r>
              <a:rPr lang="el-GR" sz="1700">
                <a:effectLst/>
                <a:latin typeface="Calibri" panose="020F0502020204030204" pitchFamily="34" charset="0"/>
                <a:ea typeface="Calibri" panose="020F0502020204030204" pitchFamily="34" charset="0"/>
                <a:cs typeface="Times New Roman" panose="02020603050405020304" pitchFamily="18" charset="0"/>
              </a:rPr>
              <a:t>Τα αίτια του καταρράκτη στα μάτια είναι πολυπαραγοντικά. </a:t>
            </a:r>
          </a:p>
          <a:p>
            <a:pPr>
              <a:spcAft>
                <a:spcPts val="800"/>
              </a:spcAft>
            </a:pPr>
            <a:r>
              <a:rPr lang="el-GR" sz="1700">
                <a:effectLst/>
                <a:latin typeface="Calibri" panose="020F0502020204030204" pitchFamily="34" charset="0"/>
                <a:ea typeface="Calibri" panose="020F0502020204030204" pitchFamily="34" charset="0"/>
                <a:cs typeface="Times New Roman" panose="02020603050405020304" pitchFamily="18" charset="0"/>
              </a:rPr>
              <a:t>Η ηλιακή ακτινοβολία, </a:t>
            </a:r>
          </a:p>
          <a:p>
            <a:pPr>
              <a:spcAft>
                <a:spcPts val="800"/>
              </a:spcAft>
            </a:pPr>
            <a:r>
              <a:rPr lang="el-GR" sz="1700">
                <a:effectLst/>
                <a:latin typeface="Calibri" panose="020F0502020204030204" pitchFamily="34" charset="0"/>
                <a:ea typeface="Calibri" panose="020F0502020204030204" pitchFamily="34" charset="0"/>
                <a:cs typeface="Times New Roman" panose="02020603050405020304" pitchFamily="18" charset="0"/>
              </a:rPr>
              <a:t>το κάπνισμα, </a:t>
            </a:r>
          </a:p>
          <a:p>
            <a:pPr>
              <a:spcAft>
                <a:spcPts val="800"/>
              </a:spcAft>
            </a:pPr>
            <a:r>
              <a:rPr lang="el-GR" sz="1700">
                <a:effectLst/>
                <a:latin typeface="Calibri" panose="020F0502020204030204" pitchFamily="34" charset="0"/>
                <a:ea typeface="Calibri" panose="020F0502020204030204" pitchFamily="34" charset="0"/>
                <a:cs typeface="Times New Roman" panose="02020603050405020304" pitchFamily="18" charset="0"/>
              </a:rPr>
              <a:t>η κακή διατροφή και </a:t>
            </a:r>
          </a:p>
          <a:p>
            <a:pPr>
              <a:spcAft>
                <a:spcPts val="800"/>
              </a:spcAft>
            </a:pPr>
            <a:r>
              <a:rPr lang="el-GR" sz="1700">
                <a:effectLst/>
                <a:latin typeface="Calibri" panose="020F0502020204030204" pitchFamily="34" charset="0"/>
                <a:ea typeface="Calibri" panose="020F0502020204030204" pitchFamily="34" charset="0"/>
                <a:cs typeface="Times New Roman" panose="02020603050405020304" pitchFamily="18" charset="0"/>
              </a:rPr>
              <a:t>ο σακχαρώδης διαβήτης </a:t>
            </a:r>
          </a:p>
          <a:p>
            <a:pPr marL="0" indent="0">
              <a:spcAft>
                <a:spcPts val="800"/>
              </a:spcAft>
              <a:buNone/>
            </a:pPr>
            <a:r>
              <a:rPr lang="el-GR" sz="1700">
                <a:effectLst/>
                <a:latin typeface="Calibri" panose="020F0502020204030204" pitchFamily="34" charset="0"/>
                <a:ea typeface="Calibri" panose="020F0502020204030204" pitchFamily="34" charset="0"/>
                <a:cs typeface="Times New Roman" panose="02020603050405020304" pitchFamily="18" charset="0"/>
              </a:rPr>
              <a:t>είναι κάποιοι από τους παράγοντες που επιταχύνουν το σχηματισμό καταρράκτη.</a:t>
            </a:r>
          </a:p>
          <a:p>
            <a:pPr marL="0" indent="0">
              <a:spcAft>
                <a:spcPts val="800"/>
              </a:spcAft>
              <a:buNone/>
            </a:pPr>
            <a:r>
              <a:rPr lang="el-GR" sz="1700">
                <a:effectLst/>
                <a:latin typeface="Calibri" panose="020F0502020204030204" pitchFamily="34" charset="0"/>
                <a:ea typeface="Calibri" panose="020F0502020204030204" pitchFamily="34" charset="0"/>
                <a:cs typeface="Times New Roman" panose="02020603050405020304" pitchFamily="18" charset="0"/>
              </a:rPr>
              <a:t>Αντίθετα με ό,τι πιστεύουν πολλοί, ο καταρράκτης δεν προκαλείται ούτε επιδεινώνεται από το πολύωρο διάβασμα, την τηλεόραση, τον υπολογιστή ή την κούραση.</a:t>
            </a:r>
          </a:p>
          <a:p>
            <a:endParaRPr lang="el-GR" sz="1700"/>
          </a:p>
        </p:txBody>
      </p:sp>
      <p:pic>
        <p:nvPicPr>
          <p:cNvPr id="4" name="Εικόνα 3" descr="Εικόνα που περιέχει γυαλιά&#10;&#10;Περιγραφή που δημιουργήθηκε αυτόματα">
            <a:extLst>
              <a:ext uri="{FF2B5EF4-FFF2-40B4-BE49-F238E27FC236}">
                <a16:creationId xmlns:a16="http://schemas.microsoft.com/office/drawing/2014/main" id="{B4D96DE7-064A-8CF2-1137-6E01F1F11140}"/>
              </a:ext>
            </a:extLst>
          </p:cNvPr>
          <p:cNvPicPr/>
          <p:nvPr/>
        </p:nvPicPr>
        <p:blipFill rotWithShape="1">
          <a:blip r:embed="rId2"/>
          <a:srcRect l="8930" r="21216"/>
          <a:stretch/>
        </p:blipFill>
        <p:spPr>
          <a:xfrm>
            <a:off x="7675658" y="2093976"/>
            <a:ext cx="3941064" cy="4096512"/>
          </a:xfrm>
          <a:prstGeom prst="rect">
            <a:avLst/>
          </a:prstGeom>
          <a:noFill/>
        </p:spPr>
      </p:pic>
    </p:spTree>
    <p:extLst>
      <p:ext uri="{BB962C8B-B14F-4D97-AF65-F5344CB8AC3E}">
        <p14:creationId xmlns:p14="http://schemas.microsoft.com/office/powerpoint/2010/main" val="3640695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4E25D7-E0BF-B10E-E537-6EAF8EBE771E}"/>
              </a:ext>
            </a:extLst>
          </p:cNvPr>
          <p:cNvSpPr>
            <a:spLocks noGrp="1"/>
          </p:cNvSpPr>
          <p:nvPr>
            <p:ph type="title"/>
          </p:nvPr>
        </p:nvSpPr>
        <p:spPr>
          <a:xfrm>
            <a:off x="1183446" y="660400"/>
            <a:ext cx="4080923" cy="1398754"/>
          </a:xfrm>
        </p:spPr>
        <p:txBody>
          <a:bodyPr anchor="b">
            <a:normAutofit/>
          </a:bodyPr>
          <a:lstStyle/>
          <a:p>
            <a:r>
              <a:rPr lang="el-GR" sz="54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Θεραπεία</a:t>
            </a:r>
            <a:endParaRPr lang="el-GR" sz="5400" b="1" dirty="0">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id="{6FCCF854-C250-EA80-ACAB-70D0B478A0DF}"/>
              </a:ext>
            </a:extLst>
          </p:cNvPr>
          <p:cNvSpPr>
            <a:spLocks noGrp="1"/>
          </p:cNvSpPr>
          <p:nvPr>
            <p:ph idx="1"/>
          </p:nvPr>
        </p:nvSpPr>
        <p:spPr>
          <a:xfrm>
            <a:off x="819574" y="2059153"/>
            <a:ext cx="4717626" cy="3952179"/>
          </a:xfrm>
        </p:spPr>
        <p:txBody>
          <a:bodyPr>
            <a:normAutofit/>
          </a:bodyPr>
          <a:lstStyle/>
          <a:p>
            <a:pPr marL="0" indent="0">
              <a:buNone/>
            </a:pPr>
            <a:r>
              <a:rPr lang="el-GR" sz="20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Η θεραπεία του καταρράκτη έχει πλέον απλοποιηθεί σημαντικά. Σε μια επέμβαση που διαρκεί κατά μέσο όρο 10 με 20 λεπτά κάνουμε μια μικροσκοπική τομή, αφαιρούμε τον θολό φακό και στη θέση του βάζουμε έναν καινούργιο διαυγή. Ο φακός αυτός έχει τη δυνατότητα να διορθώσει και μυωπία/υπερμετρωπία/αστιγματισμό, δίνοντας στον ασθενή τη δυνατότητα να μη φοράει γυαλιά για μακριά μετά το τέλος της επέμβασης.</a:t>
            </a:r>
          </a:p>
          <a:p>
            <a:endParaRPr lang="el-GR" sz="1700" dirty="0">
              <a:solidFill>
                <a:schemeClr val="tx1">
                  <a:lumMod val="85000"/>
                  <a:lumOff val="15000"/>
                </a:schemeClr>
              </a:solidFill>
            </a:endParaRPr>
          </a:p>
        </p:txBody>
      </p:sp>
      <p:pic>
        <p:nvPicPr>
          <p:cNvPr id="5" name="Εικόνα 4">
            <a:extLst>
              <a:ext uri="{FF2B5EF4-FFF2-40B4-BE49-F238E27FC236}">
                <a16:creationId xmlns:a16="http://schemas.microsoft.com/office/drawing/2014/main" id="{79F32FC7-E708-8500-5F64-EB5ABE46DF6E}"/>
              </a:ext>
            </a:extLst>
          </p:cNvPr>
          <p:cNvPicPr/>
          <p:nvPr/>
        </p:nvPicPr>
        <p:blipFill>
          <a:blip r:embed="rId2">
            <a:duotone>
              <a:prstClr val="black"/>
              <a:prstClr val="white"/>
            </a:duotone>
          </a:blip>
          <a:stretch>
            <a:fillRect/>
          </a:stretch>
        </p:blipFill>
        <p:spPr>
          <a:xfrm>
            <a:off x="5537200" y="2059152"/>
            <a:ext cx="4978400" cy="2665247"/>
          </a:xfrm>
          <a:prstGeom prst="rect">
            <a:avLst/>
          </a:prstGeom>
          <a:noFill/>
        </p:spPr>
      </p:pic>
    </p:spTree>
    <p:extLst>
      <p:ext uri="{BB962C8B-B14F-4D97-AF65-F5344CB8AC3E}">
        <p14:creationId xmlns:p14="http://schemas.microsoft.com/office/powerpoint/2010/main" val="3380946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46CC55ED-8F1F-83CE-EB41-986EA63D5E29}"/>
              </a:ext>
            </a:extLst>
          </p:cNvPr>
          <p:cNvSpPr>
            <a:spLocks noGrp="1"/>
          </p:cNvSpPr>
          <p:nvPr>
            <p:ph type="title"/>
          </p:nvPr>
        </p:nvSpPr>
        <p:spPr>
          <a:xfrm>
            <a:off x="838200" y="365125"/>
            <a:ext cx="10515600" cy="1325563"/>
          </a:xfrm>
        </p:spPr>
        <p:txBody>
          <a:bodyPr>
            <a:normAutofit/>
          </a:bodyPr>
          <a:lstStyle/>
          <a:p>
            <a:r>
              <a:rPr lang="el-GR" sz="5400" b="1"/>
              <a:t>Προστασία</a:t>
            </a:r>
          </a:p>
        </p:txBody>
      </p:sp>
      <p:sp>
        <p:nvSpPr>
          <p:cNvPr id="7" name="Θέση περιεχομένου 6">
            <a:extLst>
              <a:ext uri="{FF2B5EF4-FFF2-40B4-BE49-F238E27FC236}">
                <a16:creationId xmlns:a16="http://schemas.microsoft.com/office/drawing/2014/main" id="{4560A282-3F1B-1A8F-E492-4B516D688A29}"/>
              </a:ext>
            </a:extLst>
          </p:cNvPr>
          <p:cNvSpPr>
            <a:spLocks noGrp="1"/>
          </p:cNvSpPr>
          <p:nvPr>
            <p:ph idx="1"/>
          </p:nvPr>
        </p:nvSpPr>
        <p:spPr>
          <a:xfrm>
            <a:off x="838200" y="1929384"/>
            <a:ext cx="10515600" cy="4251960"/>
          </a:xfrm>
        </p:spPr>
        <p:txBody>
          <a:bodyPr>
            <a:normAutofit/>
          </a:bodyPr>
          <a:lstStyle/>
          <a:p>
            <a:pPr>
              <a:spcAft>
                <a:spcPts val="800"/>
              </a:spcAft>
            </a:pPr>
            <a:r>
              <a:rPr lang="el-GR" sz="2200">
                <a:latin typeface="Calibri" panose="020F0502020204030204" pitchFamily="34" charset="0"/>
                <a:ea typeface="Calibri" panose="020F0502020204030204" pitchFamily="34" charset="0"/>
                <a:cs typeface="Times New Roman" panose="02020603050405020304" pitchFamily="18" charset="0"/>
              </a:rPr>
              <a:t>Είναι γνωστό πως η υπερβολική έκθεση στον ήλιο έχει αρνητικές συνέπειες για την υγεία του δέρματος.</a:t>
            </a:r>
          </a:p>
          <a:p>
            <a:pPr>
              <a:spcAft>
                <a:spcPts val="800"/>
              </a:spcAft>
            </a:pPr>
            <a:r>
              <a:rPr lang="el-GR" sz="2200">
                <a:latin typeface="Calibri" panose="020F0502020204030204" pitchFamily="34" charset="0"/>
                <a:ea typeface="Calibri" panose="020F0502020204030204" pitchFamily="34" charset="0"/>
                <a:cs typeface="Times New Roman" panose="02020603050405020304" pitchFamily="18" charset="0"/>
              </a:rPr>
              <a:t>Συνήθης συνέπεια της υπερβολικής έκθεσης στην υπεριώδη ακτινοβολία, είναι η εμφάνιση καταρράκτη. Ο καταρράκτης είναι η συνηθέστερη αιτία τύφλωσης και αντιμετωπίζεται στις περισσότερες περιπτώσεις με χειρουργική επέμβαση.</a:t>
            </a:r>
          </a:p>
          <a:p>
            <a:pPr>
              <a:spcAft>
                <a:spcPts val="800"/>
              </a:spcAft>
            </a:pPr>
            <a:r>
              <a:rPr lang="el-GR" sz="2200">
                <a:latin typeface="Calibri" panose="020F0502020204030204" pitchFamily="34" charset="0"/>
                <a:ea typeface="Calibri" panose="020F0502020204030204" pitchFamily="34" charset="0"/>
                <a:cs typeface="Times New Roman" panose="02020603050405020304" pitchFamily="18" charset="0"/>
              </a:rPr>
              <a:t>Μια άλλη πιθανή συνέπεια της έκθεσης στον ήλιο είναι η φωτοκερατίτιδα, δηλαδή το επίπονο έγκαυμα στον κερατοειδή χιτώνα.</a:t>
            </a:r>
          </a:p>
          <a:p>
            <a:pPr>
              <a:spcAft>
                <a:spcPts val="800"/>
              </a:spcAft>
            </a:pPr>
            <a:r>
              <a:rPr lang="el-GR" sz="2200">
                <a:latin typeface="Calibri" panose="020F0502020204030204" pitchFamily="34" charset="0"/>
                <a:ea typeface="Calibri" panose="020F0502020204030204" pitchFamily="34" charset="0"/>
                <a:cs typeface="Times New Roman" panose="02020603050405020304" pitchFamily="18" charset="0"/>
              </a:rPr>
              <a:t>Η επίδραση της υπεριώδους ακτινοβολίας είναι σωρευτική κι έτσι αυξάνει τον κίνδυνο προβλημάτων στα μάτια όσο περνούν τα χρόνια. Τα γυαλιά ηλίου είναι το πιο απλό μέτρο προστασίας που μπορούμε να πάρουμε για να μειώσουμε τον κίνδυνο.</a:t>
            </a:r>
          </a:p>
          <a:p>
            <a:endParaRPr lang="el-GR" sz="2200"/>
          </a:p>
        </p:txBody>
      </p:sp>
    </p:spTree>
    <p:extLst>
      <p:ext uri="{BB962C8B-B14F-4D97-AF65-F5344CB8AC3E}">
        <p14:creationId xmlns:p14="http://schemas.microsoft.com/office/powerpoint/2010/main" val="3607464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Καταρράκτης ματιών – Αιτίες, συμπτώματα και θεραπεία">
            <a:extLst>
              <a:ext uri="{FF2B5EF4-FFF2-40B4-BE49-F238E27FC236}">
                <a16:creationId xmlns:a16="http://schemas.microsoft.com/office/drawing/2014/main" id="{81F94466-3397-CEFD-6841-EE025DD71C63}"/>
              </a:ext>
            </a:extLst>
          </p:cNvPr>
          <p:cNvPicPr/>
          <p:nvPr/>
        </p:nvPicPr>
        <p:blipFill>
          <a:blip r:embed="rId2"/>
          <a:stretch>
            <a:fillRect/>
          </a:stretch>
        </p:blipFill>
        <p:spPr>
          <a:xfrm>
            <a:off x="643467" y="1547876"/>
            <a:ext cx="10905066" cy="3762247"/>
          </a:xfrm>
          <a:prstGeom prst="rect">
            <a:avLst/>
          </a:prstGeom>
          <a:noFill/>
        </p:spPr>
      </p:pic>
    </p:spTree>
    <p:extLst>
      <p:ext uri="{BB962C8B-B14F-4D97-AF65-F5344CB8AC3E}">
        <p14:creationId xmlns:p14="http://schemas.microsoft.com/office/powerpoint/2010/main" val="3022206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FC6B1-ED62-56EB-32A6-F4EA70856C37}"/>
              </a:ext>
            </a:extLst>
          </p:cNvPr>
          <p:cNvPicPr>
            <a:picLocks noChangeAspect="1"/>
          </p:cNvPicPr>
          <p:nvPr/>
        </p:nvPicPr>
        <p:blipFill rotWithShape="1">
          <a:blip r:embed="rId2"/>
          <a:srcRect r="3112" b="1"/>
          <a:stretch/>
        </p:blipFill>
        <p:spPr>
          <a:xfrm>
            <a:off x="6677026" y="2132266"/>
            <a:ext cx="4571936" cy="2571712"/>
          </a:xfrm>
          <a:prstGeom prst="rect">
            <a:avLst/>
          </a:prstGeom>
        </p:spPr>
      </p:pic>
      <p:sp>
        <p:nvSpPr>
          <p:cNvPr id="2" name="Τίτλος 1">
            <a:extLst>
              <a:ext uri="{FF2B5EF4-FFF2-40B4-BE49-F238E27FC236}">
                <a16:creationId xmlns:a16="http://schemas.microsoft.com/office/drawing/2014/main" id="{ADC9D303-D494-3FF6-022A-5C7ECD8FB6BE}"/>
              </a:ext>
            </a:extLst>
          </p:cNvPr>
          <p:cNvSpPr>
            <a:spLocks noGrp="1"/>
          </p:cNvSpPr>
          <p:nvPr>
            <p:ph type="ctrTitle"/>
          </p:nvPr>
        </p:nvSpPr>
        <p:spPr>
          <a:xfrm>
            <a:off x="1012644" y="841665"/>
            <a:ext cx="5203990" cy="1778750"/>
          </a:xfrm>
        </p:spPr>
        <p:txBody>
          <a:bodyPr anchor="b">
            <a:normAutofit/>
          </a:bodyPr>
          <a:lstStyle/>
          <a:p>
            <a:pPr algn="l"/>
            <a:r>
              <a:rPr lang="el-GR"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 φαινόμενο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 </a:t>
            </a:r>
            <a:endParaRPr lang="el-GR" sz="4800" b="1" dirty="0">
              <a:solidFill>
                <a:schemeClr val="tx1"/>
              </a:solidFill>
            </a:endParaRPr>
          </a:p>
        </p:txBody>
      </p:sp>
      <p:sp>
        <p:nvSpPr>
          <p:cNvPr id="3" name="Υπότιτλος 2">
            <a:extLst>
              <a:ext uri="{FF2B5EF4-FFF2-40B4-BE49-F238E27FC236}">
                <a16:creationId xmlns:a16="http://schemas.microsoft.com/office/drawing/2014/main" id="{F80E44A0-EDCB-E70E-7804-2EE6966C7B85}"/>
              </a:ext>
            </a:extLst>
          </p:cNvPr>
          <p:cNvSpPr>
            <a:spLocks noGrp="1"/>
          </p:cNvSpPr>
          <p:nvPr>
            <p:ph type="subTitle" idx="1"/>
          </p:nvPr>
        </p:nvSpPr>
        <p:spPr>
          <a:xfrm>
            <a:off x="1073407" y="2620415"/>
            <a:ext cx="5143225" cy="3080299"/>
          </a:xfrm>
        </p:spPr>
        <p:txBody>
          <a:bodyPr anchor="t">
            <a:normAutofit lnSpcReduction="10000"/>
          </a:bodyPr>
          <a:lstStyle/>
          <a:p>
            <a:pPr algn="l"/>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Είναι η κατάσταση όπου η κυκλοφορία αίματος στα άκρα, συνήθως στα δάκτυλα των χεριών ή και των ποδιών, αλλά μερικές φορές και στη μύτη ή τα πτερύγια των αυτιών, διακόπτεται ξαφνικά. Το φαινόμενο οφείλεται σε σπασμό των μικρών αρτηριών των δακτύλων. Στη διάρκεια του επεισοδίου εμφανίζονται αλλαγές του χρώματος του δέρματος (ωχρό ή μπλε), μούδιασμα και πόνος.</a:t>
            </a:r>
          </a:p>
          <a:p>
            <a:pPr algn="l"/>
            <a:endParaRPr lang="el-GR" sz="1500" dirty="0">
              <a:solidFill>
                <a:schemeClr val="bg1"/>
              </a:solidFill>
            </a:endParaRPr>
          </a:p>
        </p:txBody>
      </p:sp>
    </p:spTree>
    <p:extLst>
      <p:ext uri="{BB962C8B-B14F-4D97-AF65-F5344CB8AC3E}">
        <p14:creationId xmlns:p14="http://schemas.microsoft.com/office/powerpoint/2010/main" val="24466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DE6B9-2D6F-AFC6-43D4-C939CD10D31F}"/>
              </a:ext>
            </a:extLst>
          </p:cNvPr>
          <p:cNvSpPr>
            <a:spLocks noGrp="1"/>
          </p:cNvSpPr>
          <p:nvPr>
            <p:ph type="title"/>
          </p:nvPr>
        </p:nvSpPr>
        <p:spPr>
          <a:xfrm>
            <a:off x="1371600" y="685800"/>
            <a:ext cx="9601200" cy="1485900"/>
          </a:xfrm>
        </p:spPr>
        <p:txBody>
          <a:bodyPr>
            <a:normAutofit/>
          </a:bodyPr>
          <a:lstStyle/>
          <a:p>
            <a:r>
              <a:rPr lang="el-GR" dirty="0"/>
              <a:t>Θεραπεία </a:t>
            </a:r>
            <a:endParaRPr lang="el-GR"/>
          </a:p>
        </p:txBody>
      </p:sp>
      <p:graphicFrame>
        <p:nvGraphicFramePr>
          <p:cNvPr id="5" name="Θέση περιεχομένου 2">
            <a:extLst>
              <a:ext uri="{FF2B5EF4-FFF2-40B4-BE49-F238E27FC236}">
                <a16:creationId xmlns:a16="http://schemas.microsoft.com/office/drawing/2014/main" id="{22E383BF-E638-D6D2-C00D-01464CC1DE80}"/>
              </a:ext>
            </a:extLst>
          </p:cNvPr>
          <p:cNvGraphicFramePr>
            <a:graphicFrameLocks noGrp="1"/>
          </p:cNvGraphicFramePr>
          <p:nvPr>
            <p:ph idx="1"/>
            <p:extLst>
              <p:ext uri="{D42A27DB-BD31-4B8C-83A1-F6EECF244321}">
                <p14:modId xmlns:p14="http://schemas.microsoft.com/office/powerpoint/2010/main" val="405383738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5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4DD93BF-DBB7-8577-2837-F844857138E0}"/>
              </a:ext>
            </a:extLst>
          </p:cNvPr>
          <p:cNvPicPr/>
          <p:nvPr/>
        </p:nvPicPr>
        <p:blipFill rotWithShape="1">
          <a:blip r:embed="rId2"/>
          <a:srcRect t="12478" r="-2" b="639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5" name="Εικόνα 4">
            <a:extLst>
              <a:ext uri="{FF2B5EF4-FFF2-40B4-BE49-F238E27FC236}">
                <a16:creationId xmlns:a16="http://schemas.microsoft.com/office/drawing/2014/main" id="{7EC0B0E1-B7B2-FDB1-7D58-505A6BD27EA0}"/>
              </a:ext>
            </a:extLst>
          </p:cNvPr>
          <p:cNvPicPr/>
          <p:nvPr/>
        </p:nvPicPr>
        <p:blipFill rotWithShape="1">
          <a:blip r:embed="rId3"/>
          <a:srcRect t="17766" r="-2" b="1326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p:nvSpPr>
          <p:cNvPr id="3" name="Θέση περιεχομένου 2">
            <a:extLst>
              <a:ext uri="{FF2B5EF4-FFF2-40B4-BE49-F238E27FC236}">
                <a16:creationId xmlns:a16="http://schemas.microsoft.com/office/drawing/2014/main" id="{3EBF5BEB-7DFF-DFDD-8C9C-167F8CBFE640}"/>
              </a:ext>
            </a:extLst>
          </p:cNvPr>
          <p:cNvSpPr>
            <a:spLocks noGrp="1"/>
          </p:cNvSpPr>
          <p:nvPr>
            <p:ph idx="1"/>
          </p:nvPr>
        </p:nvSpPr>
        <p:spPr>
          <a:xfrm>
            <a:off x="448056" y="1188721"/>
            <a:ext cx="4832803" cy="4988241"/>
          </a:xfrm>
        </p:spPr>
        <p:txBody>
          <a:bodyPr>
            <a:normAutofit lnSpcReduction="10000"/>
          </a:bodyPr>
          <a:lstStyle/>
          <a:p>
            <a:pPr marL="0" indent="0">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Οφείλεται σε άμεση αντίδραση των περιφερικών αγγείων, κυρίως των δακτύλων, στο ψύχος και τη συναισθηματική ένταση. Το φαινόμενο </a:t>
            </a:r>
            <a:r>
              <a:rPr lang="en-US" sz="2000" dirty="0">
                <a:effectLst/>
                <a:latin typeface="Calibri" panose="020F0502020204030204" pitchFamily="34" charset="0"/>
                <a:ea typeface="Calibri" panose="020F0502020204030204" pitchFamily="34" charset="0"/>
                <a:cs typeface="Times New Roman" panose="02020603050405020304" pitchFamily="18" charset="0"/>
              </a:rPr>
              <a:t>Raynaud</a:t>
            </a:r>
            <a:r>
              <a:rPr lang="el-GR" sz="2000" dirty="0">
                <a:effectLst/>
                <a:latin typeface="Calibri" panose="020F0502020204030204" pitchFamily="34" charset="0"/>
                <a:ea typeface="Calibri" panose="020F0502020204030204" pitchFamily="34" charset="0"/>
                <a:cs typeface="Times New Roman" panose="02020603050405020304" pitchFamily="18" charset="0"/>
              </a:rPr>
              <a:t> είναι είτε ιδιοπαθές είτε δευτεροπαθές. Το πρωτοπαθές δεν συνοδεύει άλλα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νοσήματα,είναι</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καλοήθης κατάσταση και έχει εξαιρετική πρόγνωση. Το δευτεροπαθές συνοδεύει διάφορα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αυτοάνοσα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κυρίως νοσήματα σπανίως με δυσμενή πρόγνωση λόγω ανάπτυξης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ιστικής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ισχαιμικής νέκρωσης και γάγγραινας που οδηγεί σε απώλεια δακτύλων. Αυτή η ανασκόπηση αναφέρεται στη ιστορία της νόσου, τη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παθοφυσιολογία</a:t>
            </a:r>
            <a:r>
              <a:rPr lang="el-GR" sz="2000" dirty="0">
                <a:effectLst/>
                <a:latin typeface="Calibri" panose="020F0502020204030204" pitchFamily="34" charset="0"/>
                <a:ea typeface="Calibri" panose="020F0502020204030204" pitchFamily="34" charset="0"/>
                <a:cs typeface="Times New Roman" panose="02020603050405020304" pitchFamily="18" charset="0"/>
              </a:rPr>
              <a:t> , την κλινική εικόνα και την επιλογή της αποτελεσματικότερης θεραπείας του φαινομένου </a:t>
            </a:r>
            <a:r>
              <a:rPr lang="en-US" sz="2000" dirty="0">
                <a:effectLst/>
                <a:latin typeface="Calibri" panose="020F0502020204030204" pitchFamily="34" charset="0"/>
                <a:ea typeface="Calibri" panose="020F0502020204030204" pitchFamily="34" charset="0"/>
                <a:cs typeface="Times New Roman" panose="02020603050405020304" pitchFamily="18" charset="0"/>
              </a:rPr>
              <a:t>Raynaud</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sz="1700" dirty="0"/>
          </a:p>
        </p:txBody>
      </p:sp>
    </p:spTree>
    <p:extLst>
      <p:ext uri="{BB962C8B-B14F-4D97-AF65-F5344CB8AC3E}">
        <p14:creationId xmlns:p14="http://schemas.microsoft.com/office/powerpoint/2010/main" val="3505164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8E4036B-56C0-1EC5-0AA1-7E92F2C1720B}"/>
              </a:ext>
            </a:extLst>
          </p:cNvPr>
          <p:cNvSpPr>
            <a:spLocks noGrp="1"/>
          </p:cNvSpPr>
          <p:nvPr>
            <p:ph idx="1"/>
          </p:nvPr>
        </p:nvSpPr>
        <p:spPr>
          <a:xfrm>
            <a:off x="481014" y="1134533"/>
            <a:ext cx="5167311" cy="5071005"/>
          </a:xfrm>
        </p:spPr>
        <p:txBody>
          <a:bodyPr>
            <a:normAutofit lnSpcReduction="10000"/>
          </a:bodyPr>
          <a:lstStyle/>
          <a:p>
            <a:pPr>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τυπικός ασθενής παραπονείται για υπερευαισθησία στο κρύο. Τα συμπτώματα μπορεί να προκληθούν από έκθεση στο κρύο, όπως κρατώντας κάτι κρύο ή όταν ο καιρός είναι κρύος. Αφορμή επίσης μπορεί να είναι συναισθηματικές αλλαγές, όπως </a:t>
            </a:r>
            <a:r>
              <a:rPr lang="en-US" sz="1800" dirty="0">
                <a:effectLst/>
                <a:latin typeface="Calibri" panose="020F0502020204030204" pitchFamily="34" charset="0"/>
                <a:ea typeface="Calibri" panose="020F0502020204030204" pitchFamily="34" charset="0"/>
                <a:cs typeface="Times New Roman" panose="02020603050405020304" pitchFamily="18" charset="0"/>
              </a:rPr>
              <a:t>stress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ανησυχία, καθώς και κάποια φάρμακα, ορμόνες ή το κάπνισμα. Πιο συχνά προσβάλλονται νεαρές κοπέλες. Κάποιου βαθμού συμπτώματα φαινομένου </a:t>
            </a:r>
            <a:r>
              <a:rPr lang="en-US" sz="1800" dirty="0">
                <a:effectLst/>
                <a:latin typeface="Calibri" panose="020F0502020204030204" pitchFamily="34" charset="0"/>
                <a:ea typeface="Calibri" panose="020F0502020204030204" pitchFamily="34" charset="0"/>
                <a:cs typeface="Times New Roman" panose="02020603050405020304" pitchFamily="18" charset="0"/>
              </a:rPr>
              <a:t>Raynaud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εμφανίζει το 10% του πληθυσμού.</a:t>
            </a:r>
          </a:p>
          <a:p>
            <a:pPr>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Κατά την έκθεση στο κρύο, τα χέρια και τα δάκτυλα γίνονται ωχρά και μουδιάζουν. Μετά, τα δάκτυλα μπορεί να πάρουν μπλε χρώμα επειδή η κυκλοφορία επανέρχεται πολύ αργά. Τελικά, μπορεί να κοκκινίσουν καθώς ξαναζεσταίνονται τα χέρια και αποκαθίσταται η κυκλοφορία (χαλαρώνει το τοίχωμα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αρτηριδίων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να πονέσουν.</a:t>
            </a:r>
          </a:p>
          <a:p>
            <a:endParaRPr lang="el-GR" sz="1500" dirty="0"/>
          </a:p>
        </p:txBody>
      </p:sp>
      <p:pic>
        <p:nvPicPr>
          <p:cNvPr id="4" name="Εικόνα 3" descr="Φαινόμενο Raynaud – Wikihealth.gr">
            <a:extLst>
              <a:ext uri="{FF2B5EF4-FFF2-40B4-BE49-F238E27FC236}">
                <a16:creationId xmlns:a16="http://schemas.microsoft.com/office/drawing/2014/main" id="{77A4DBEA-98E9-1FF1-3045-563B7AFB7CA6}"/>
              </a:ext>
            </a:extLst>
          </p:cNvPr>
          <p:cNvPicPr/>
          <p:nvPr/>
        </p:nvPicPr>
        <p:blipFill rotWithShape="1">
          <a:blip r:embed="rId2"/>
          <a:srcRect l="10328" r="6152" b="-2"/>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p:spPr>
      </p:pic>
    </p:spTree>
    <p:extLst>
      <p:ext uri="{BB962C8B-B14F-4D97-AF65-F5344CB8AC3E}">
        <p14:creationId xmlns:p14="http://schemas.microsoft.com/office/powerpoint/2010/main" val="4162168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11B601F-EDEB-2BAB-09B5-77311F74E70B}"/>
              </a:ext>
            </a:extLst>
          </p:cNvPr>
          <p:cNvPicPr/>
          <p:nvPr/>
        </p:nvPicPr>
        <p:blipFill rotWithShape="1">
          <a:blip r:embed="rId2"/>
          <a:srcRect l="27214" r="10798" b="3"/>
          <a:stretch/>
        </p:blipFill>
        <p:spPr>
          <a:xfrm>
            <a:off x="6677026" y="1070657"/>
            <a:ext cx="4571936" cy="4693368"/>
          </a:xfrm>
          <a:prstGeom prst="rect">
            <a:avLst/>
          </a:prstGeom>
          <a:noFill/>
        </p:spPr>
      </p:pic>
      <p:sp>
        <p:nvSpPr>
          <p:cNvPr id="3" name="Θέση περιεχομένου 2">
            <a:extLst>
              <a:ext uri="{FF2B5EF4-FFF2-40B4-BE49-F238E27FC236}">
                <a16:creationId xmlns:a16="http://schemas.microsoft.com/office/drawing/2014/main" id="{F514165F-3437-A60A-4F8F-F554CD4EB90C}"/>
              </a:ext>
            </a:extLst>
          </p:cNvPr>
          <p:cNvSpPr>
            <a:spLocks noGrp="1"/>
          </p:cNvSpPr>
          <p:nvPr>
            <p:ph idx="1"/>
          </p:nvPr>
        </p:nvSpPr>
        <p:spPr>
          <a:xfrm>
            <a:off x="1014985" y="1070657"/>
            <a:ext cx="5501548" cy="4945011"/>
          </a:xfrm>
        </p:spPr>
        <p:txBody>
          <a:bodyPr anchor="t">
            <a:normAutofit lnSpcReduction="10000"/>
          </a:bodyPr>
          <a:lstStyle/>
          <a:p>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Νόσος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ή</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Πρωτοπαθές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Είναι ο όρος που χρησιμοποιείται για το φαινόμενο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όταν δεν μπορεί να βρεθεί υποκείμενη αιτία. Ποικίλει από την πολύ ήπια μορφή, που είναι απλά μια μικροενόχληση, μέχρι τη σοβαρή μορφή, που απαιτεί θεραπευτική αντιμετώπιση.</a:t>
            </a:r>
          </a:p>
          <a:p>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Σύνδρομο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ή</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Δευτεροπαθές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Σχετίζεται με άλλες παθήσεις ή εξωτερικές επιδράσεις. Καταστάσεις που σχετίζονται με φαινόμενο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Raynaud</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είναι παθήσεις του συνεκτικού ιστού (όπως η</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tooltip="Συστηματική σκλήρωση">
                  <a:extLst>
                    <a:ext uri="{A12FA001-AC4F-418D-AE19-62706E023703}">
                      <ahyp:hlinkClr xmlns:ahyp="http://schemas.microsoft.com/office/drawing/2018/hyperlinkcolor" val="tx"/>
                    </a:ext>
                  </a:extLst>
                </a:hlinkClick>
              </a:rPr>
              <a:t>συστηματική σκλήρωση</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το</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chemeClr val="tx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tooltip="Σύνδρομο συμπίεσης θωρακικής εξόδου">
                  <a:extLst>
                    <a:ext uri="{A12FA001-AC4F-418D-AE19-62706E023703}">
                      <ahyp:hlinkClr xmlns:ahyp="http://schemas.microsoft.com/office/drawing/2018/hyperlinkcolor" val="tx"/>
                    </a:ext>
                  </a:extLst>
                </a:hlinkClick>
              </a:rPr>
              <a:t>σύνδρομο συμπίεσης θωρακικής εξόδου</a:t>
            </a:r>
            <a:r>
              <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επαγγελματικές παθήσεις (όπως το σύνδρομο κραδασμού χεριού βραχίονα), και η λήψη ορισμένων φαρμάκων</a:t>
            </a:r>
            <a:r>
              <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l-GR" sz="1400" dirty="0">
              <a:solidFill>
                <a:schemeClr val="bg1"/>
              </a:solidFill>
            </a:endParaRPr>
          </a:p>
        </p:txBody>
      </p:sp>
    </p:spTree>
    <p:extLst>
      <p:ext uri="{BB962C8B-B14F-4D97-AF65-F5344CB8AC3E}">
        <p14:creationId xmlns:p14="http://schemas.microsoft.com/office/powerpoint/2010/main" val="2494981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6F1B758-F108-5514-DAB6-19B97B394357}"/>
              </a:ext>
            </a:extLst>
          </p:cNvPr>
          <p:cNvSpPr>
            <a:spLocks noGrp="1"/>
          </p:cNvSpPr>
          <p:nvPr>
            <p:ph idx="1"/>
          </p:nvPr>
        </p:nvSpPr>
        <p:spPr>
          <a:xfrm>
            <a:off x="474134" y="1403797"/>
            <a:ext cx="5488652" cy="4288666"/>
          </a:xfrm>
        </p:spPr>
        <p:txBody>
          <a:bodyPr>
            <a:normAutofit/>
          </a:bodyPr>
          <a:lstStyle/>
          <a:p>
            <a:pPr marL="0" indent="0">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Οι άνθρωποι που εμφανίζουν </a:t>
            </a:r>
            <a:r>
              <a:rPr lang="en-US" sz="2400" dirty="0">
                <a:effectLst/>
                <a:latin typeface="Calibri" panose="020F0502020204030204" pitchFamily="34" charset="0"/>
                <a:ea typeface="Calibri" panose="020F0502020204030204" pitchFamily="34" charset="0"/>
                <a:cs typeface="Times New Roman" panose="02020603050405020304" pitchFamily="18" charset="0"/>
              </a:rPr>
              <a:t>Raynaud</a:t>
            </a:r>
            <a:r>
              <a:rPr lang="el-GR" sz="2400" dirty="0">
                <a:effectLst/>
                <a:latin typeface="Calibri" panose="020F0502020204030204" pitchFamily="34" charset="0"/>
                <a:ea typeface="Calibri" panose="020F0502020204030204" pitchFamily="34" charset="0"/>
                <a:cs typeface="Times New Roman" panose="02020603050405020304" pitchFamily="18" charset="0"/>
              </a:rPr>
              <a:t> στην εφηβεία συχνά έχουν μια καλοήθη μορφή της πάθησης, η οποία θα εξαφανιστεί με την πάροδο των ετών. Δυστυχώς αυτό δεν αληθεύει σ’ όλες τις περιπτώσεις και μερικές φορές το </a:t>
            </a:r>
            <a:r>
              <a:rPr lang="en-US" sz="2400" dirty="0">
                <a:effectLst/>
                <a:latin typeface="Calibri" panose="020F0502020204030204" pitchFamily="34" charset="0"/>
                <a:ea typeface="Calibri" panose="020F0502020204030204" pitchFamily="34" charset="0"/>
                <a:cs typeface="Times New Roman" panose="02020603050405020304" pitchFamily="18" charset="0"/>
              </a:rPr>
              <a:t>Raynaud</a:t>
            </a:r>
            <a:r>
              <a:rPr lang="el-GR" sz="2400" dirty="0">
                <a:effectLst/>
                <a:latin typeface="Calibri" panose="020F0502020204030204" pitchFamily="34" charset="0"/>
                <a:ea typeface="Calibri" panose="020F0502020204030204" pitchFamily="34" charset="0"/>
                <a:cs typeface="Times New Roman" panose="02020603050405020304" pitchFamily="18" charset="0"/>
              </a:rPr>
              <a:t> επιμένει. Τότε, μπορεί μεν να μην έχουμε δυνατότητα ίασης, αλλά διαθέτουμε αρκετές αποτελεσματικές θεραπείες για ανακούφιση των συμπτωμάτων.</a:t>
            </a:r>
          </a:p>
          <a:p>
            <a:endParaRPr lang="el-GR" sz="2000" dirty="0"/>
          </a:p>
        </p:txBody>
      </p:sp>
      <p:pic>
        <p:nvPicPr>
          <p:cNvPr id="4" name="Εικόνα 3">
            <a:extLst>
              <a:ext uri="{FF2B5EF4-FFF2-40B4-BE49-F238E27FC236}">
                <a16:creationId xmlns:a16="http://schemas.microsoft.com/office/drawing/2014/main" id="{67DAE0ED-BD3E-C813-0FA7-70759A53D9C1}"/>
              </a:ext>
            </a:extLst>
          </p:cNvPr>
          <p:cNvPicPr/>
          <p:nvPr/>
        </p:nvPicPr>
        <p:blipFill rotWithShape="1">
          <a:blip r:embed="rId2"/>
          <a:srcRect l="4703" r="3725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4206294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95A008-755D-CA8B-C043-2D3695BF7842}"/>
              </a:ext>
            </a:extLst>
          </p:cNvPr>
          <p:cNvSpPr>
            <a:spLocks noGrp="1"/>
          </p:cNvSpPr>
          <p:nvPr>
            <p:ph type="title"/>
          </p:nvPr>
        </p:nvSpPr>
        <p:spPr>
          <a:xfrm>
            <a:off x="640080" y="1243013"/>
            <a:ext cx="3855720" cy="4371974"/>
          </a:xfrm>
        </p:spPr>
        <p:txBody>
          <a:bodyPr>
            <a:normAutofit/>
          </a:bodyPr>
          <a:lstStyle/>
          <a:p>
            <a:r>
              <a:rPr lang="el-GR" sz="3600" b="1">
                <a:solidFill>
                  <a:schemeClr val="tx2"/>
                </a:solidFill>
                <a:latin typeface="Calibri" panose="020F0502020204030204" pitchFamily="34" charset="0"/>
                <a:ea typeface="Calibri" panose="020F0502020204030204" pitchFamily="34" charset="0"/>
                <a:cs typeface="Times New Roman" panose="02020603050405020304" pitchFamily="18" charset="0"/>
              </a:rPr>
              <a:t>Τρόποι αντιμετώπισης</a:t>
            </a:r>
            <a:endParaRPr lang="el-GR" sz="3600">
              <a:solidFill>
                <a:schemeClr val="tx2"/>
              </a:solidFill>
            </a:endParaRPr>
          </a:p>
        </p:txBody>
      </p:sp>
      <p:sp>
        <p:nvSpPr>
          <p:cNvPr id="3" name="Θέση περιεχομένου 2">
            <a:extLst>
              <a:ext uri="{FF2B5EF4-FFF2-40B4-BE49-F238E27FC236}">
                <a16:creationId xmlns:a16="http://schemas.microsoft.com/office/drawing/2014/main" id="{E4D6A879-FBBA-E1D5-DE8F-166C588E1A01}"/>
              </a:ext>
            </a:extLst>
          </p:cNvPr>
          <p:cNvSpPr>
            <a:spLocks noGrp="1"/>
          </p:cNvSpPr>
          <p:nvPr>
            <p:ph idx="1"/>
          </p:nvPr>
        </p:nvSpPr>
        <p:spPr>
          <a:xfrm>
            <a:off x="5215811" y="863599"/>
            <a:ext cx="6336109" cy="5300133"/>
          </a:xfrm>
        </p:spPr>
        <p:txBody>
          <a:bodyPr anchor="ctr">
            <a:normAutofit/>
          </a:bodyPr>
          <a:lstStyle/>
          <a:p>
            <a:pPr marL="0" indent="0">
              <a:spcAft>
                <a:spcPts val="800"/>
              </a:spcAft>
              <a:buNone/>
            </a:pP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Υπάρχουν μερικά πράγματα να κάνετε για να βοηθηθείτε. Αυτά περιλαμβάνουν τη διακοπή των </a:t>
            </a:r>
            <a:r>
              <a:rPr lang="el-GR"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αγγειοσυσπαστικών</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παραγόντων, όπως η νικοτίνη, την εκπαίδευση και τη διατήρηση ζεστών των μελών.</a:t>
            </a:r>
          </a:p>
          <a:p>
            <a:pPr>
              <a:spcAft>
                <a:spcPts val="800"/>
              </a:spcAft>
            </a:pPr>
            <a:r>
              <a:rPr lang="el-GR" sz="13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Κάπνισμα: </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Αν είστε καπνιστής, πρέπει να διακόψετε το κάπνισμα. Το κάπνισμα προκαλεί </a:t>
            </a:r>
            <a:r>
              <a:rPr lang="el-GR"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αγγειόσπασμο</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και μειώνει τη ροή αίματος προς τις άκρες των δακτύλων. </a:t>
            </a:r>
          </a:p>
          <a:p>
            <a:pPr>
              <a:spcAft>
                <a:spcPts val="800"/>
              </a:spcAft>
            </a:pPr>
            <a:r>
              <a:rPr lang="el-GR" sz="13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Να ασκείστε σωματικά: </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Η ήπια άσκηση βοηθά την κυκλοφορία. Αποφεύγετε να κάθεστε για πολλή ώρα. Σηκωθείτε και </a:t>
            </a:r>
            <a:r>
              <a:rPr lang="el-GR"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περπατείστε</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μέσα στο δωμάτιο κουνώντας χέρια και πόδια για να διατηρείτε την κυκλοφορία σας σε καλή κατάσταση.</a:t>
            </a:r>
          </a:p>
          <a:p>
            <a:pPr>
              <a:spcAft>
                <a:spcPts val="800"/>
              </a:spcAft>
            </a:pPr>
            <a:r>
              <a:rPr lang="el-GR" sz="13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Τρώτε για να ζεσταθείτε: </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Προσπαθείτε να τρώτε πολλά μικρά γεύματα για να διατηρείτε ενέργεια. Οι καταλληλότερες τροφές είναι αυτές που περιέχουν πολλές πρωτεΐνες (γάλα, κρέας, ψάρι και φρέσκα λαχανικά).</a:t>
            </a:r>
            <a:r>
              <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Προτιμάτε</a:t>
            </a:r>
            <a:r>
              <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ζεστά</a:t>
            </a:r>
            <a:r>
              <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γεύμ</a:t>
            </a:r>
            <a:r>
              <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ατα και ζεστά ροφήματα.</a:t>
            </a:r>
            <a:endParaRPr lang="el-GR" sz="1300" b="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el-GR" sz="1300" b="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Ενδυμασία:</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Να αποφεύγετε την έκθεση στο κρύο και να καλύπτετε χέρια και πόδια όταν βγαίνετε στο κρύο (διατηρείτε τα ζεστά με γάντια και ζεστές κάλτσες &amp; υποδήματα οποτεδήποτε εκτίθεστε στο κρύο). Ο </a:t>
            </a:r>
            <a:r>
              <a:rPr lang="el-GR" sz="13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αγγειόσπασμος</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μπορεί να αναστραφεί σε θερμό περιβάλλον, οπότε οι</a:t>
            </a:r>
            <a:r>
              <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αρτηρίες που βρίσκονται σε σπασμό</a:t>
            </a:r>
            <a:r>
              <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l-GR"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χαλαρώνουν και επανέρχονται στο φυσιολογικό τους μέγεθος. Να αποφεύγετε τα πολύ σφικτά ρούχα που μειώνουν την κυκλοφορία του αίματος.</a:t>
            </a:r>
            <a:endParaRPr lang="el-GR" sz="1300" dirty="0">
              <a:solidFill>
                <a:schemeClr val="tx2"/>
              </a:solidFill>
            </a:endParaRPr>
          </a:p>
        </p:txBody>
      </p:sp>
    </p:spTree>
    <p:extLst>
      <p:ext uri="{BB962C8B-B14F-4D97-AF65-F5344CB8AC3E}">
        <p14:creationId xmlns:p14="http://schemas.microsoft.com/office/powerpoint/2010/main" val="2155393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E862C-F582-A8B1-579D-3B59167E2DA9}"/>
              </a:ext>
            </a:extLst>
          </p:cNvPr>
          <p:cNvSpPr>
            <a:spLocks noGrp="1"/>
          </p:cNvSpPr>
          <p:nvPr>
            <p:ph type="title"/>
          </p:nvPr>
        </p:nvSpPr>
        <p:spPr>
          <a:xfrm>
            <a:off x="5307291" y="634028"/>
            <a:ext cx="6221689" cy="3732835"/>
          </a:xfrm>
        </p:spPr>
        <p:txBody>
          <a:bodyPr vert="horz" lIns="91440" tIns="45720" rIns="91440" bIns="45720" rtlCol="0" anchor="b">
            <a:normAutofit/>
          </a:bodyPr>
          <a:lstStyle/>
          <a:p>
            <a:pPr algn="ctr"/>
            <a:r>
              <a:rPr lang="en-US" sz="7200" cap="all"/>
              <a:t>ΕΥΧΑΡΙΣΤΟΥΜΕ ΓΙΑ ΤΗΝ ΠΡΟΣΟΧΗ ΣΑΣ</a:t>
            </a:r>
          </a:p>
        </p:txBody>
      </p:sp>
      <p:pic>
        <p:nvPicPr>
          <p:cNvPr id="6" name="Graphic 5" descr="Σημάδι ελέγχου">
            <a:extLst>
              <a:ext uri="{FF2B5EF4-FFF2-40B4-BE49-F238E27FC236}">
                <a16:creationId xmlns:a16="http://schemas.microsoft.com/office/drawing/2014/main" id="{1FE30026-AAEA-769F-5074-4E0B7AA289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403" y="2169078"/>
            <a:ext cx="2719859" cy="2719859"/>
          </a:xfrm>
          <a:prstGeom prst="rect">
            <a:avLst/>
          </a:prstGeom>
        </p:spPr>
      </p:pic>
    </p:spTree>
    <p:extLst>
      <p:ext uri="{BB962C8B-B14F-4D97-AF65-F5344CB8AC3E}">
        <p14:creationId xmlns:p14="http://schemas.microsoft.com/office/powerpoint/2010/main" val="2535459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D2C7F4-30E7-D1BA-4892-ACA5BE5C1757}"/>
              </a:ext>
            </a:extLst>
          </p:cNvPr>
          <p:cNvSpPr>
            <a:spLocks noGrp="1"/>
          </p:cNvSpPr>
          <p:nvPr>
            <p:ph type="title"/>
          </p:nvPr>
        </p:nvSpPr>
        <p:spPr/>
        <p:txBody>
          <a:bodyPr/>
          <a:lstStyle/>
          <a:p>
            <a:r>
              <a:rPr lang="el-GR" dirty="0"/>
              <a:t>ΠΗΓΕΣ:</a:t>
            </a:r>
          </a:p>
        </p:txBody>
      </p:sp>
      <p:sp>
        <p:nvSpPr>
          <p:cNvPr id="3" name="Θέση περιεχομένου 2">
            <a:extLst>
              <a:ext uri="{FF2B5EF4-FFF2-40B4-BE49-F238E27FC236}">
                <a16:creationId xmlns:a16="http://schemas.microsoft.com/office/drawing/2014/main" id="{EF3118B1-7F05-C2A3-6E5A-0AD52751E30D}"/>
              </a:ext>
            </a:extLst>
          </p:cNvPr>
          <p:cNvSpPr>
            <a:spLocks noGrp="1"/>
          </p:cNvSpPr>
          <p:nvPr>
            <p:ph idx="1"/>
          </p:nvPr>
        </p:nvSpPr>
        <p:spPr/>
        <p:txBody>
          <a:bodyPr>
            <a:normAutofit fontScale="62500" lnSpcReduction="20000"/>
          </a:bodyPr>
          <a:lstStyle/>
          <a:p>
            <a:r>
              <a:rPr lang="en-US" dirty="0"/>
              <a:t>Schulte, P.A., 'Characterizing the burden of occupational injury and disease', J </a:t>
            </a:r>
            <a:r>
              <a:rPr lang="en-US" dirty="0" err="1"/>
              <a:t>Occup</a:t>
            </a:r>
            <a:r>
              <a:rPr lang="en-US" dirty="0"/>
              <a:t> Environ Med., 47(6), 2005, pp. 607-22</a:t>
            </a:r>
          </a:p>
          <a:p>
            <a:r>
              <a:rPr lang="en-US" dirty="0"/>
              <a:t> ILO – International </a:t>
            </a:r>
            <a:r>
              <a:rPr lang="en-US" dirty="0" err="1"/>
              <a:t>Labour</a:t>
            </a:r>
            <a:r>
              <a:rPr lang="en-US" dirty="0"/>
              <a:t> </a:t>
            </a:r>
            <a:r>
              <a:rPr lang="en-US" dirty="0" err="1"/>
              <a:t>Organisation</a:t>
            </a:r>
            <a:r>
              <a:rPr lang="en-US" dirty="0"/>
              <a:t>, Safe Work and World Economic Forum, Introductory Report, 2005. Available at: http://www.ilo.org/public/libdoc/ilo/2005/105B09_281_engl.pdf</a:t>
            </a:r>
          </a:p>
          <a:p>
            <a:r>
              <a:rPr lang="en-US" dirty="0"/>
              <a:t> EU-OSHA – European Agency for Safety and Health at Work, Economic incentives to improve occupational safety and health: a review from the European perspective, Bilbao, 2010a. Available at: http://osha.europa.eu/en/publications/reports/economic_incentives_TE3109255ENC/view</a:t>
            </a:r>
          </a:p>
          <a:p>
            <a:r>
              <a:rPr lang="en-US" dirty="0"/>
              <a:t> Fingerhut, M., Driscoll, T., </a:t>
            </a:r>
            <a:r>
              <a:rPr lang="en-US" dirty="0" err="1"/>
              <a:t>Imel</a:t>
            </a:r>
            <a:r>
              <a:rPr lang="en-US" dirty="0"/>
              <a:t> Nelson, D., Concha-Barrientos, M., Punnett, L., </a:t>
            </a:r>
            <a:r>
              <a:rPr lang="en-US" dirty="0" err="1"/>
              <a:t>Pruss-Ustin</a:t>
            </a:r>
            <a:r>
              <a:rPr lang="en-US" dirty="0"/>
              <a:t>, A., </a:t>
            </a:r>
            <a:r>
              <a:rPr lang="en-US" dirty="0" err="1"/>
              <a:t>Steenland</a:t>
            </a:r>
            <a:r>
              <a:rPr lang="en-US" dirty="0"/>
              <a:t>, K., Leigh, J., </a:t>
            </a:r>
            <a:r>
              <a:rPr lang="en-US" dirty="0" err="1"/>
              <a:t>Corvalan</a:t>
            </a:r>
            <a:r>
              <a:rPr lang="en-US" dirty="0"/>
              <a:t> C. , ‘Contribution of occupational risk factors to the global burden of disease – summary of findings.’ </a:t>
            </a:r>
            <a:r>
              <a:rPr lang="en-US" dirty="0" err="1"/>
              <a:t>Scand</a:t>
            </a:r>
            <a:r>
              <a:rPr lang="en-US" dirty="0"/>
              <a:t> J Work Environ Health, Supplement; No. 1, 2005, pp. 58-61.</a:t>
            </a:r>
          </a:p>
          <a:p>
            <a:r>
              <a:rPr lang="en-US" dirty="0"/>
              <a:t> Directive 2004/37/EC of the European Parliament and the Council of 29 April 2004 on the protection of workers from the risks related to exposure to carcinogens or mutagens at work (Sixth individual Directive within the meaning of Article 16(1) of Council Directive 89/391/EEC). Available at: http://europa.eu/legislation_summaries/employment_and_social_policy/health_hygiene_safety_at_work/c11137_en.htm</a:t>
            </a:r>
          </a:p>
          <a:p>
            <a:r>
              <a:rPr lang="en-US" dirty="0"/>
              <a:t> EU-OSHA – European Agency for Safety and Health at Work, European Survey of Enterprises on New and Emerging Risks (ESENER) – Managing safety and health at work, Bilbao, 2010b. Available at: http://osha.europa.eu/en/publications/reports/esener1_osh_management/view</a:t>
            </a:r>
            <a:endParaRPr lang="el-GR" dirty="0"/>
          </a:p>
        </p:txBody>
      </p:sp>
    </p:spTree>
    <p:extLst>
      <p:ext uri="{BB962C8B-B14F-4D97-AF65-F5344CB8AC3E}">
        <p14:creationId xmlns:p14="http://schemas.microsoft.com/office/powerpoint/2010/main" val="3506045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6FF55E-8134-3D09-5610-9FC3FB2074EA}"/>
              </a:ext>
            </a:extLst>
          </p:cNvPr>
          <p:cNvSpPr>
            <a:spLocks noGrp="1"/>
          </p:cNvSpPr>
          <p:nvPr>
            <p:ph type="title"/>
          </p:nvPr>
        </p:nvSpPr>
        <p:spPr/>
        <p:txBody>
          <a:bodyPr/>
          <a:lstStyle/>
          <a:p>
            <a:r>
              <a:rPr lang="el-GR" dirty="0"/>
              <a:t>ΠΗΓΕΣ:</a:t>
            </a:r>
          </a:p>
        </p:txBody>
      </p:sp>
      <p:sp>
        <p:nvSpPr>
          <p:cNvPr id="3" name="Θέση περιεχομένου 2">
            <a:extLst>
              <a:ext uri="{FF2B5EF4-FFF2-40B4-BE49-F238E27FC236}">
                <a16:creationId xmlns:a16="http://schemas.microsoft.com/office/drawing/2014/main" id="{B6273217-553D-3DCB-1EC8-312607D7751A}"/>
              </a:ext>
            </a:extLst>
          </p:cNvPr>
          <p:cNvSpPr>
            <a:spLocks noGrp="1"/>
          </p:cNvSpPr>
          <p:nvPr>
            <p:ph idx="1"/>
          </p:nvPr>
        </p:nvSpPr>
        <p:spPr/>
        <p:txBody>
          <a:bodyPr>
            <a:normAutofit fontScale="77500" lnSpcReduction="20000"/>
          </a:bodyPr>
          <a:lstStyle/>
          <a:p>
            <a:r>
              <a:rPr lang="en-US" sz="1700" dirty="0"/>
              <a:t> Eurostat. EU-LFS. Data. Available at: [1]</a:t>
            </a:r>
          </a:p>
          <a:p>
            <a:r>
              <a:rPr lang="en-US" sz="1700" dirty="0"/>
              <a:t> WHO – World Health Organization, Global Action Against Cancer, WHO, Geneva, 2003. Available at: http://www.who.int/cancer/media/en/788.pdf</a:t>
            </a:r>
          </a:p>
          <a:p>
            <a:r>
              <a:rPr lang="en-US" sz="1700" dirty="0"/>
              <a:t> Commission Recommendation 2003/670/EC of 19 September 2003 concerning the European schedule of occupational diseases. Available at: http://europa.eu/legislation_summaries/employment_and_social_policy/health_hygiene_safety_at_work/c11112_en.htm</a:t>
            </a:r>
          </a:p>
          <a:p>
            <a:r>
              <a:rPr lang="en-US" sz="1700" dirty="0"/>
              <a:t> Levin, M.L., ‘The occurrence of lung cancer in man.’ Acta Unio Internationalis Contra </a:t>
            </a:r>
            <a:r>
              <a:rPr lang="en-US" sz="1700" dirty="0" err="1"/>
              <a:t>Cancrum</a:t>
            </a:r>
            <a:r>
              <a:rPr lang="en-US" sz="1700" dirty="0"/>
              <a:t>, No 9, 1953, pp. 531-41</a:t>
            </a:r>
          </a:p>
          <a:p>
            <a:r>
              <a:rPr lang="en-US" sz="1700" dirty="0"/>
              <a:t> </a:t>
            </a:r>
            <a:r>
              <a:rPr lang="en-US" sz="1700" dirty="0" err="1"/>
              <a:t>Kohstall</a:t>
            </a:r>
            <a:r>
              <a:rPr lang="en-US" sz="1700" dirty="0"/>
              <a:t>, D., 'Final Report – Quality in Prevention – Effectiveness and Efficiency of the Prevention Services of the Social Accident Insurance in Germany', Dresden, 2009. Available at: http://www.dguv.de/iag/de/forschung/forschungsprojekte_archiv/qdp/qdp_abschluss/_dokumente/qdp_komplett_en.pdf</a:t>
            </a:r>
          </a:p>
          <a:p>
            <a:r>
              <a:rPr lang="en-US" sz="1700" dirty="0"/>
              <a:t> KOOP – Cooperation Centre (</a:t>
            </a:r>
            <a:r>
              <a:rPr lang="en-US" sz="1700" dirty="0" err="1"/>
              <a:t>Kooperationsstelle</a:t>
            </a:r>
            <a:r>
              <a:rPr lang="en-US" sz="1700" dirty="0"/>
              <a:t>) Hamburg IFE GmbH, institute for international research, development, evaluation and consultation, '</a:t>
            </a:r>
            <a:r>
              <a:rPr lang="en-US" sz="1700" dirty="0" err="1"/>
              <a:t>BenOSH</a:t>
            </a:r>
            <a:r>
              <a:rPr lang="en-US" sz="1700" dirty="0"/>
              <a:t>, Socio-economic costs of work-related accidents and ill health in comparison to preventive measures,. </a:t>
            </a:r>
            <a:r>
              <a:rPr lang="en-US" sz="1700" dirty="0" err="1"/>
              <a:t>Kooperationsstelle</a:t>
            </a:r>
            <a:r>
              <a:rPr lang="en-US" sz="1700" dirty="0"/>
              <a:t> Hamburg, 2010. Available at: http://www.kooperationsstelle-hh.de/?page_id=52&amp;lang=en</a:t>
            </a:r>
          </a:p>
          <a:p>
            <a:r>
              <a:rPr lang="en-US" sz="1700" dirty="0"/>
              <a:t> MSAH – Ministry of Social Affairs and Health, ‘The TYTA model - Implement for Evaluating the Company’s Working Environment Costs.’ Ministry of Social Affairs and Health, Department for Occupational Safety and Health, Tampere, Finland, 1999. Available at: http://www.ilo.org/public/english/protection/safework/whpwb/econo/tyta.pdf</a:t>
            </a:r>
          </a:p>
          <a:p>
            <a:endParaRPr lang="el-GR" dirty="0"/>
          </a:p>
        </p:txBody>
      </p:sp>
    </p:spTree>
    <p:extLst>
      <p:ext uri="{BB962C8B-B14F-4D97-AF65-F5344CB8AC3E}">
        <p14:creationId xmlns:p14="http://schemas.microsoft.com/office/powerpoint/2010/main" val="2624738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E627DF-0A46-66F8-697F-5B8DA53A1448}"/>
              </a:ext>
            </a:extLst>
          </p:cNvPr>
          <p:cNvSpPr>
            <a:spLocks noGrp="1"/>
          </p:cNvSpPr>
          <p:nvPr>
            <p:ph type="title"/>
          </p:nvPr>
        </p:nvSpPr>
        <p:spPr/>
        <p:txBody>
          <a:bodyPr/>
          <a:lstStyle/>
          <a:p>
            <a:r>
              <a:rPr lang="el-GR" dirty="0"/>
              <a:t>ΠΗΓΕΣ:</a:t>
            </a:r>
            <a:br>
              <a:rPr lang="el-GR" dirty="0"/>
            </a:br>
            <a:endParaRPr lang="el-GR" dirty="0"/>
          </a:p>
        </p:txBody>
      </p:sp>
      <p:sp>
        <p:nvSpPr>
          <p:cNvPr id="3" name="Θέση περιεχομένου 2">
            <a:extLst>
              <a:ext uri="{FF2B5EF4-FFF2-40B4-BE49-F238E27FC236}">
                <a16:creationId xmlns:a16="http://schemas.microsoft.com/office/drawing/2014/main" id="{052FD772-32D1-FFD4-6F2E-CFFC87E73463}"/>
              </a:ext>
            </a:extLst>
          </p:cNvPr>
          <p:cNvSpPr>
            <a:spLocks noGrp="1"/>
          </p:cNvSpPr>
          <p:nvPr>
            <p:ph idx="1"/>
          </p:nvPr>
        </p:nvSpPr>
        <p:spPr/>
        <p:txBody>
          <a:bodyPr>
            <a:normAutofit/>
          </a:bodyPr>
          <a:lstStyle/>
          <a:p>
            <a:r>
              <a:rPr lang="en-US" sz="1300" dirty="0"/>
              <a:t>Driscoll, T., Nelson, D.I., </a:t>
            </a:r>
            <a:r>
              <a:rPr lang="en-US" sz="1300" dirty="0" err="1"/>
              <a:t>Steenland</a:t>
            </a:r>
            <a:r>
              <a:rPr lang="en-US" sz="1300" dirty="0"/>
              <a:t>, K., Leigh, J., Concha-Barrientos, M., Fingerhut, M., </a:t>
            </a:r>
            <a:r>
              <a:rPr lang="en-US" sz="1300" dirty="0" err="1"/>
              <a:t>Prüss-Ustün</a:t>
            </a:r>
            <a:r>
              <a:rPr lang="en-US" sz="1300" dirty="0"/>
              <a:t>, A., ‘The global burden of disease due to occupational carcinogens’, Am J Ind Med, Vol 48:6, 2005; pp. 419-31.</a:t>
            </a:r>
          </a:p>
          <a:p>
            <a:r>
              <a:rPr lang="en-US" sz="1300" dirty="0"/>
              <a:t> </a:t>
            </a:r>
            <a:r>
              <a:rPr lang="en-US" sz="1300" dirty="0" err="1"/>
              <a:t>Hämäläinen</a:t>
            </a:r>
            <a:r>
              <a:rPr lang="en-US" sz="1300" dirty="0"/>
              <a:t>, P., </a:t>
            </a:r>
            <a:r>
              <a:rPr lang="en-US" sz="1300" dirty="0" err="1"/>
              <a:t>Takala</a:t>
            </a:r>
            <a:r>
              <a:rPr lang="en-US" sz="1300" dirty="0"/>
              <a:t>, J. &amp; </a:t>
            </a:r>
            <a:r>
              <a:rPr lang="en-US" sz="1300" dirty="0" err="1"/>
              <a:t>Saarela</a:t>
            </a:r>
            <a:r>
              <a:rPr lang="en-US" sz="1300" dirty="0"/>
              <a:t>, K.L., ‘Global estimates of occupational accidents’, Safety Science, Vol 44, 2006, pp. 137-55.</a:t>
            </a:r>
          </a:p>
          <a:p>
            <a:r>
              <a:rPr lang="en-US" sz="1300" dirty="0"/>
              <a:t> </a:t>
            </a:r>
            <a:r>
              <a:rPr lang="en-US" sz="1300" dirty="0" err="1"/>
              <a:t>Hämäläinen</a:t>
            </a:r>
            <a:r>
              <a:rPr lang="en-US" sz="1300" dirty="0"/>
              <a:t>, P., </a:t>
            </a:r>
            <a:r>
              <a:rPr lang="en-US" sz="1300" dirty="0" err="1"/>
              <a:t>Saarela</a:t>
            </a:r>
            <a:r>
              <a:rPr lang="en-US" sz="1300" dirty="0"/>
              <a:t>, K.L., &amp; </a:t>
            </a:r>
            <a:r>
              <a:rPr lang="en-US" sz="1300" dirty="0" err="1"/>
              <a:t>Takala</a:t>
            </a:r>
            <a:r>
              <a:rPr lang="en-US" sz="1300" dirty="0"/>
              <a:t>, J., ‘Global trend according to estimated number of occupational accidents and fatal work-related diseases at region and country level.’ Journal of Safety Research, Vol. 40, 2009, pp. 125–39.</a:t>
            </a:r>
          </a:p>
          <a:p>
            <a:r>
              <a:rPr lang="en-US" sz="1300" dirty="0"/>
              <a:t> </a:t>
            </a:r>
            <a:r>
              <a:rPr lang="en-US" sz="1300" dirty="0" err="1"/>
              <a:t>Hämäläinen</a:t>
            </a:r>
            <a:r>
              <a:rPr lang="en-US" sz="1300" dirty="0"/>
              <a:t>, P., </a:t>
            </a:r>
            <a:r>
              <a:rPr lang="en-US" sz="1300" dirty="0" err="1"/>
              <a:t>Takala</a:t>
            </a:r>
            <a:r>
              <a:rPr lang="en-US" sz="1300" dirty="0"/>
              <a:t>, J. &amp; </a:t>
            </a:r>
            <a:r>
              <a:rPr lang="en-US" sz="1300" dirty="0" err="1"/>
              <a:t>Saarela</a:t>
            </a:r>
            <a:r>
              <a:rPr lang="en-US" sz="1300" dirty="0"/>
              <a:t>, K.L., ‘Global estimates of fatal work-related diseases.’ Am J Ind Med, Vol- 50:1, 2007, pp.28-41.</a:t>
            </a:r>
          </a:p>
          <a:p>
            <a:r>
              <a:rPr lang="en-US" sz="1300" dirty="0"/>
              <a:t> </a:t>
            </a:r>
            <a:r>
              <a:rPr lang="en-US" sz="1300" dirty="0" err="1"/>
              <a:t>Takala</a:t>
            </a:r>
            <a:r>
              <a:rPr lang="en-US" sz="1300" dirty="0"/>
              <a:t>, J., Urrutia, M., </a:t>
            </a:r>
            <a:r>
              <a:rPr lang="en-US" sz="1300" dirty="0" err="1"/>
              <a:t>Hämäläinen</a:t>
            </a:r>
            <a:r>
              <a:rPr lang="en-US" sz="1300" dirty="0"/>
              <a:t>, P. &amp; </a:t>
            </a:r>
            <a:r>
              <a:rPr lang="en-US" sz="1300" dirty="0" err="1"/>
              <a:t>Saarela</a:t>
            </a:r>
            <a:r>
              <a:rPr lang="en-US" sz="1300" dirty="0"/>
              <a:t>, K.L., ‘The global and European work environment – numbers, trends, and strategies.’ </a:t>
            </a:r>
            <a:r>
              <a:rPr lang="en-US" sz="1300" dirty="0" err="1"/>
              <a:t>Scand</a:t>
            </a:r>
            <a:r>
              <a:rPr lang="en-US" sz="1300" dirty="0"/>
              <a:t> J Work Environ Health, Vol. 7, 2009, pp. 15-23</a:t>
            </a:r>
            <a:r>
              <a:rPr lang="en-US" dirty="0"/>
              <a:t>.</a:t>
            </a:r>
          </a:p>
          <a:p>
            <a:endParaRPr lang="el-GR" dirty="0"/>
          </a:p>
        </p:txBody>
      </p:sp>
    </p:spTree>
    <p:extLst>
      <p:ext uri="{BB962C8B-B14F-4D97-AF65-F5344CB8AC3E}">
        <p14:creationId xmlns:p14="http://schemas.microsoft.com/office/powerpoint/2010/main" val="1664707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3BF308-D4C3-2B24-8B07-2BB9A6B6C0CE}"/>
              </a:ext>
            </a:extLst>
          </p:cNvPr>
          <p:cNvSpPr>
            <a:spLocks noGrp="1"/>
          </p:cNvSpPr>
          <p:nvPr>
            <p:ph type="title"/>
          </p:nvPr>
        </p:nvSpPr>
        <p:spPr>
          <a:xfrm>
            <a:off x="1371600" y="197528"/>
            <a:ext cx="9601200" cy="1485900"/>
          </a:xfrm>
        </p:spPr>
        <p:txBody>
          <a:bodyPr/>
          <a:lstStyle/>
          <a:p>
            <a:r>
              <a:rPr lang="el-GR" dirty="0"/>
              <a:t>ΠΗΓΕΣ</a:t>
            </a:r>
          </a:p>
        </p:txBody>
      </p:sp>
      <p:sp>
        <p:nvSpPr>
          <p:cNvPr id="3" name="Θέση περιεχομένου 2">
            <a:extLst>
              <a:ext uri="{FF2B5EF4-FFF2-40B4-BE49-F238E27FC236}">
                <a16:creationId xmlns:a16="http://schemas.microsoft.com/office/drawing/2014/main" id="{841BCB31-57AA-7EF8-48CA-879C5BAA9D2F}"/>
              </a:ext>
            </a:extLst>
          </p:cNvPr>
          <p:cNvSpPr>
            <a:spLocks noGrp="1"/>
          </p:cNvSpPr>
          <p:nvPr>
            <p:ph idx="1"/>
          </p:nvPr>
        </p:nvSpPr>
        <p:spPr>
          <a:xfrm>
            <a:off x="1371600" y="1185166"/>
            <a:ext cx="9601200" cy="6343097"/>
          </a:xfrm>
        </p:spPr>
        <p:txBody>
          <a:bodyPr>
            <a:normAutofit fontScale="32500" lnSpcReduction="20000"/>
          </a:bodyPr>
          <a:lstStyle/>
          <a:p>
            <a:r>
              <a:rPr lang="en-US" sz="4900" dirty="0">
                <a:hlinkClick r:id="rId2"/>
              </a:rPr>
              <a:t>https://webcache.googleusercontent.com/search?q=cache:AlNXtCLp8SIJ:https://el.wikipedia.org/wiki/%25CE%25A6%25CF%2585%25CE%25BC%25CE%25B1%25CF%2584%25CE%25AF%25CF%2589%25CF%2583%25CE%25B7&amp;cd=1&amp;hl=el&amp;ct=clnk&amp;gl=gr</a:t>
            </a:r>
            <a:endParaRPr lang="el-GR" sz="4900" dirty="0"/>
          </a:p>
          <a:p>
            <a:r>
              <a:rPr lang="en-US" sz="4900" dirty="0">
                <a:hlinkClick r:id="rId3"/>
              </a:rPr>
              <a:t>https://pulmonology.gr/pathiseis/fymatiwsi/</a:t>
            </a:r>
            <a:endParaRPr lang="el-GR" sz="4900" dirty="0"/>
          </a:p>
          <a:p>
            <a:r>
              <a:rPr lang="en-US" sz="4900" dirty="0">
                <a:hlinkClick r:id="rId4"/>
              </a:rPr>
              <a:t>https://eody.gov.gr/disease/ipatitida-b/</a:t>
            </a:r>
            <a:endParaRPr lang="el-GR" sz="4900" dirty="0"/>
          </a:p>
          <a:p>
            <a:r>
              <a:rPr lang="en-US" sz="4900" dirty="0"/>
              <a:t>https://www.pharmacydiscount.gr/blog/%CE%B7%CF%80%CE%B1%CF%84%CE%B9%CF%84%CE%B9%CE%B4%CE%B1-%CF%84%CF%85%CF%80%CE%BF%CE%B9-%CF%83%CF%85%CE%BC%CF%80%CF%84%CF%89%CE%BC%CE%B1%CF%84%CE%B1-%CF%84%CF%81%CE%BF%CF%80%CE%BF%CE%B9-%CE%BC%CE%B5%CF%84%CE%B1%CE%B4%CE%BF%CF%83%CE%B7%CF%83-%CE%BA%CE%B1%CE%B9-%CF%80%CF%81%CE%BF%CF%83%CF%84%CE%B1%CF%83%CE%B9%CE%B1.htm</a:t>
            </a:r>
            <a:endParaRPr lang="el-GR" sz="4900" dirty="0"/>
          </a:p>
          <a:p>
            <a:r>
              <a:rPr lang="en-US" sz="4900" dirty="0">
                <a:hlinkClick r:id="rId5"/>
              </a:rPr>
              <a:t>https://peptiko.gr/ipatitida-symptomata-aitia-diagnosi-therapeia/</a:t>
            </a:r>
            <a:endParaRPr lang="el-GR" sz="4900" dirty="0"/>
          </a:p>
          <a:p>
            <a:r>
              <a:rPr lang="en-US" sz="4900" dirty="0">
                <a:hlinkClick r:id="rId6"/>
              </a:rPr>
              <a:t>https://www.roche.gr/el/health/virology0/virologyhepatitis1.html</a:t>
            </a:r>
            <a:endParaRPr lang="el-GR" sz="4900" dirty="0"/>
          </a:p>
          <a:p>
            <a:r>
              <a:rPr lang="en-US" sz="4900" dirty="0">
                <a:hlinkClick r:id="rId7"/>
              </a:rPr>
              <a:t>https://www.iatriko.gr/el/disease/miniggitida?cl=609</a:t>
            </a:r>
            <a:endParaRPr lang="el-GR" sz="4900" dirty="0"/>
          </a:p>
          <a:p>
            <a:r>
              <a:rPr lang="en-US" sz="4900" dirty="0">
                <a:hlinkClick r:id="rId8"/>
              </a:rPr>
              <a:t>https://el.wikipedia.org/wiki/%CE%9C%CE%B7%CE%BD%CE%B9%CE%B3%CE%B3%CE%AF%CF%84%CE%B9%CE%B4%CE%B1</a:t>
            </a:r>
            <a:endParaRPr lang="el-GR" sz="4900" dirty="0"/>
          </a:p>
          <a:p>
            <a:r>
              <a:rPr lang="en-US" sz="4900" dirty="0">
                <a:hlinkClick r:id="rId9"/>
              </a:rPr>
              <a:t>https://blog.vrisko.gr/ab-ygeias/miniggitida-pos-antimetopizetai</a:t>
            </a:r>
            <a:endParaRPr lang="el-GR" sz="4900" dirty="0"/>
          </a:p>
          <a:p>
            <a:r>
              <a:rPr lang="en-US" sz="4900" dirty="0">
                <a:hlinkClick r:id="rId10"/>
              </a:rPr>
              <a:t>https://www.iatropedia.gr/encyclopedia/miningitida/</a:t>
            </a:r>
            <a:endParaRPr lang="el-GR" sz="4900" dirty="0"/>
          </a:p>
          <a:p>
            <a:r>
              <a:rPr lang="en-US" sz="4900" dirty="0">
                <a:hlinkClick r:id="rId11"/>
              </a:rPr>
              <a:t>https://helpa-prometheus.gr/hpatitida-a/</a:t>
            </a:r>
            <a:endParaRPr lang="el-GR" sz="4900" dirty="0"/>
          </a:p>
          <a:p>
            <a:r>
              <a:rPr lang="en-US" sz="4900" dirty="0"/>
              <a:t>https://mycheckpoint.gr/3373/</a:t>
            </a:r>
            <a:endParaRPr lang="el-GR" sz="4900" dirty="0"/>
          </a:p>
          <a:p>
            <a:endParaRPr lang="el-GR" dirty="0"/>
          </a:p>
        </p:txBody>
      </p:sp>
    </p:spTree>
    <p:extLst>
      <p:ext uri="{BB962C8B-B14F-4D97-AF65-F5344CB8AC3E}">
        <p14:creationId xmlns:p14="http://schemas.microsoft.com/office/powerpoint/2010/main" val="52491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1551BE-D552-ED4F-7E10-B2494A728F66}"/>
              </a:ext>
            </a:extLst>
          </p:cNvPr>
          <p:cNvSpPr>
            <a:spLocks noGrp="1"/>
          </p:cNvSpPr>
          <p:nvPr>
            <p:ph type="title"/>
          </p:nvPr>
        </p:nvSpPr>
        <p:spPr>
          <a:xfrm>
            <a:off x="1371600" y="685800"/>
            <a:ext cx="9601200" cy="1485900"/>
          </a:xfrm>
        </p:spPr>
        <p:txBody>
          <a:bodyPr>
            <a:normAutofit/>
          </a:bodyPr>
          <a:lstStyle/>
          <a:p>
            <a:r>
              <a:rPr lang="el-GR" dirty="0"/>
              <a:t>Η</a:t>
            </a:r>
            <a:r>
              <a:rPr lang="el-GR"/>
              <a:t>πατίτιδα </a:t>
            </a:r>
            <a:r>
              <a:rPr lang="el-GR" dirty="0"/>
              <a:t>Β</a:t>
            </a:r>
            <a:endParaRPr lang="el-GR"/>
          </a:p>
        </p:txBody>
      </p:sp>
      <p:graphicFrame>
        <p:nvGraphicFramePr>
          <p:cNvPr id="5" name="Θέση περιεχομένου 2">
            <a:extLst>
              <a:ext uri="{FF2B5EF4-FFF2-40B4-BE49-F238E27FC236}">
                <a16:creationId xmlns:a16="http://schemas.microsoft.com/office/drawing/2014/main" id="{E78F0FAF-D09E-86BE-61FE-3A84197D88B2}"/>
              </a:ext>
            </a:extLst>
          </p:cNvPr>
          <p:cNvGraphicFramePr>
            <a:graphicFrameLocks noGrp="1"/>
          </p:cNvGraphicFramePr>
          <p:nvPr>
            <p:ph idx="1"/>
            <p:extLst>
              <p:ext uri="{D42A27DB-BD31-4B8C-83A1-F6EECF244321}">
                <p14:modId xmlns:p14="http://schemas.microsoft.com/office/powerpoint/2010/main" val="410339995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05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B051C8-235A-D79F-D575-F1332D7F2F2B}"/>
              </a:ext>
            </a:extLst>
          </p:cNvPr>
          <p:cNvSpPr>
            <a:spLocks noGrp="1"/>
          </p:cNvSpPr>
          <p:nvPr>
            <p:ph type="title"/>
          </p:nvPr>
        </p:nvSpPr>
        <p:spPr>
          <a:xfrm>
            <a:off x="1371600" y="685800"/>
            <a:ext cx="9601200" cy="826008"/>
          </a:xfrm>
        </p:spPr>
        <p:txBody>
          <a:bodyPr/>
          <a:lstStyle/>
          <a:p>
            <a:r>
              <a:rPr lang="el-GR" dirty="0"/>
              <a:t>ΠΗΓΕΣ</a:t>
            </a:r>
          </a:p>
        </p:txBody>
      </p:sp>
      <p:sp>
        <p:nvSpPr>
          <p:cNvPr id="3" name="Θέση περιεχομένου 2">
            <a:extLst>
              <a:ext uri="{FF2B5EF4-FFF2-40B4-BE49-F238E27FC236}">
                <a16:creationId xmlns:a16="http://schemas.microsoft.com/office/drawing/2014/main" id="{3A7F52D5-5B5B-3632-849C-381423E2A931}"/>
              </a:ext>
            </a:extLst>
          </p:cNvPr>
          <p:cNvSpPr>
            <a:spLocks noGrp="1"/>
          </p:cNvSpPr>
          <p:nvPr>
            <p:ph idx="1"/>
          </p:nvPr>
        </p:nvSpPr>
        <p:spPr>
          <a:xfrm>
            <a:off x="1371600" y="1511808"/>
            <a:ext cx="9601200" cy="4355592"/>
          </a:xfrm>
        </p:spPr>
        <p:txBody>
          <a:bodyPr/>
          <a:lstStyle/>
          <a:p>
            <a:r>
              <a:rPr lang="en-US" dirty="0">
                <a:hlinkClick r:id="rId2"/>
              </a:rPr>
              <a:t>https://www.aravanisplasticsurgery.gr/services/karkinos-dermatos-therapeia/</a:t>
            </a:r>
            <a:endParaRPr lang="el-GR" dirty="0"/>
          </a:p>
          <a:p>
            <a:r>
              <a:rPr lang="en-US" dirty="0">
                <a:hlinkClick r:id="rId3"/>
              </a:rPr>
              <a:t>https://cgderma.gr/ipiresies/kliniki-dermatologia/karkinos-toy-dermatos/</a:t>
            </a:r>
            <a:endParaRPr lang="el-GR" dirty="0"/>
          </a:p>
          <a:p>
            <a:r>
              <a:rPr lang="en-US" dirty="0">
                <a:hlinkClick r:id="rId4"/>
              </a:rPr>
              <a:t>https://www.onmed.gr/ygeia/story/329409/karkinos-tou-dermatos-deite-poia-einai-ta-symptomata</a:t>
            </a:r>
            <a:endParaRPr lang="el-GR" dirty="0"/>
          </a:p>
          <a:p>
            <a:r>
              <a:rPr lang="en-US" dirty="0">
                <a:hlinkClick r:id="rId5"/>
              </a:rPr>
              <a:t>https://ellok.org/skin-cancer/</a:t>
            </a:r>
            <a:endParaRPr lang="el-GR" dirty="0"/>
          </a:p>
          <a:p>
            <a:r>
              <a:rPr lang="en-US" dirty="0">
                <a:hlinkClick r:id="rId6"/>
              </a:rPr>
              <a:t>https://www.hygeia.gr/katarraktis-mia-pathisi-poy-den-prepei-na-fovizei-kanenan/</a:t>
            </a:r>
            <a:endParaRPr lang="el-GR" dirty="0"/>
          </a:p>
          <a:p>
            <a:r>
              <a:rPr lang="en-US" dirty="0">
                <a:hlinkClick r:id="rId7"/>
              </a:rPr>
              <a:t>https://www.euroclinic.gr/article/katarraktis-matia-symptomata-diagnosi-therapeia/</a:t>
            </a:r>
            <a:endParaRPr lang="el-GR" dirty="0"/>
          </a:p>
          <a:p>
            <a:r>
              <a:rPr lang="en-US" dirty="0"/>
              <a:t>https://www.athensvision.gr/%CF%84%CE%B9-%CE%B5%CE%AF%CE%BD%CE%B1%CE%B9-%CE%BF-%CE%BA%CE%B1%CF%84%CE%B1%CF%81%CF%81%CE%AC%CE%BA%CF%84%CE%B7%CF%82-%CE%BC%CE%B1%CF%84%CE%B9%CF%8E%CE%BD/</a:t>
            </a:r>
            <a:endParaRPr lang="el-GR" dirty="0"/>
          </a:p>
        </p:txBody>
      </p:sp>
    </p:spTree>
    <p:extLst>
      <p:ext uri="{BB962C8B-B14F-4D97-AF65-F5344CB8AC3E}">
        <p14:creationId xmlns:p14="http://schemas.microsoft.com/office/powerpoint/2010/main" val="4259242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717419-DA39-2931-7F84-3DF43674685B}"/>
              </a:ext>
            </a:extLst>
          </p:cNvPr>
          <p:cNvSpPr>
            <a:spLocks noGrp="1"/>
          </p:cNvSpPr>
          <p:nvPr>
            <p:ph type="title"/>
          </p:nvPr>
        </p:nvSpPr>
        <p:spPr/>
        <p:txBody>
          <a:bodyPr/>
          <a:lstStyle/>
          <a:p>
            <a:r>
              <a:rPr lang="el-GR" dirty="0"/>
              <a:t>ΠΗΓΕΣ</a:t>
            </a:r>
          </a:p>
        </p:txBody>
      </p:sp>
      <p:sp>
        <p:nvSpPr>
          <p:cNvPr id="3" name="Θέση περιεχομένου 2">
            <a:extLst>
              <a:ext uri="{FF2B5EF4-FFF2-40B4-BE49-F238E27FC236}">
                <a16:creationId xmlns:a16="http://schemas.microsoft.com/office/drawing/2014/main" id="{4B5A5AA8-C771-6C9C-93C1-A58B06E82B7D}"/>
              </a:ext>
            </a:extLst>
          </p:cNvPr>
          <p:cNvSpPr>
            <a:spLocks noGrp="1"/>
          </p:cNvSpPr>
          <p:nvPr>
            <p:ph idx="1"/>
          </p:nvPr>
        </p:nvSpPr>
        <p:spPr>
          <a:xfrm>
            <a:off x="1371600" y="1670304"/>
            <a:ext cx="9601200" cy="4197096"/>
          </a:xfrm>
        </p:spPr>
        <p:txBody>
          <a:bodyPr/>
          <a:lstStyle/>
          <a:p>
            <a:r>
              <a:rPr lang="en-US" dirty="0">
                <a:hlinkClick r:id="rId2"/>
              </a:rPr>
              <a:t>https://aggeiopathia.gr/el/pathiseis/pathiseis-artirion/to-fainomeno-raynaud.html</a:t>
            </a:r>
            <a:endParaRPr lang="en-US" dirty="0"/>
          </a:p>
          <a:p>
            <a:r>
              <a:rPr lang="en-US" dirty="0">
                <a:hlinkClick r:id="rId3"/>
              </a:rPr>
              <a:t>https://kotsikoris.gr/alles-aggeiakes-pathiseis/syndromo-raynaud/</a:t>
            </a:r>
            <a:endParaRPr lang="en-US" dirty="0"/>
          </a:p>
          <a:p>
            <a:r>
              <a:rPr lang="en-US" dirty="0">
                <a:hlinkClick r:id="rId4"/>
              </a:rPr>
              <a:t>https://nikosparaskevas.gr/alles-aggeiakes-pathiseis/fenomeno-raynaud/</a:t>
            </a:r>
            <a:endParaRPr lang="en-US" dirty="0"/>
          </a:p>
          <a:p>
            <a:r>
              <a:rPr lang="en-US" dirty="0">
                <a:hlinkClick r:id="rId5"/>
              </a:rPr>
              <a:t>https://www.e-rheumatology.gr/scientific-articles/fainomena-raynaud-1</a:t>
            </a:r>
            <a:endParaRPr lang="en-US" dirty="0"/>
          </a:p>
          <a:p>
            <a:r>
              <a:rPr lang="en-US" dirty="0"/>
              <a:t>https://www.geapharmacy.gr/blog/%CF%83%CF%85%CE%BD%CE%B4%CF%81%CE%BF%CE%BC%CE%BF-%CF%81%CE%B5%CE%B9%CE%BD%CE%BF-%CF%84%CE%BF-%CF%88%CF%85%CF%87%CE%BF%CF%83%CF%89%CE%BC%CE%B1%CF%84%CE%B9%CE%BA%CE%BF-%CE%BD%CE%BF%CF%83%CE%B7%CE%BC%CE%B1-%CF%84%CE%BF%CF%85-%CF%87%CE%B5%CE%B9%CE%BC%CF%89%CE%BD%CE%B1.htm</a:t>
            </a:r>
            <a:endParaRPr lang="el-GR" dirty="0"/>
          </a:p>
        </p:txBody>
      </p:sp>
    </p:spTree>
    <p:extLst>
      <p:ext uri="{BB962C8B-B14F-4D97-AF65-F5344CB8AC3E}">
        <p14:creationId xmlns:p14="http://schemas.microsoft.com/office/powerpoint/2010/main" val="17792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41A42C-72DB-7591-9F2B-8F142413495F}"/>
              </a:ext>
            </a:extLst>
          </p:cNvPr>
          <p:cNvSpPr>
            <a:spLocks noGrp="1"/>
          </p:cNvSpPr>
          <p:nvPr>
            <p:ph type="title"/>
          </p:nvPr>
        </p:nvSpPr>
        <p:spPr>
          <a:xfrm>
            <a:off x="1371600" y="685800"/>
            <a:ext cx="9601200" cy="1485900"/>
          </a:xfrm>
        </p:spPr>
        <p:txBody>
          <a:bodyPr>
            <a:normAutofit/>
          </a:bodyPr>
          <a:lstStyle/>
          <a:p>
            <a:r>
              <a:rPr lang="el-GR"/>
              <a:t>Τρόποι μετάδοσης</a:t>
            </a:r>
          </a:p>
        </p:txBody>
      </p:sp>
      <p:graphicFrame>
        <p:nvGraphicFramePr>
          <p:cNvPr id="14" name="Θέση περιεχομένου 2">
            <a:extLst>
              <a:ext uri="{FF2B5EF4-FFF2-40B4-BE49-F238E27FC236}">
                <a16:creationId xmlns:a16="http://schemas.microsoft.com/office/drawing/2014/main" id="{9556CAD0-B2CB-CBC3-9E19-62B9448FC6C4}"/>
              </a:ext>
            </a:extLst>
          </p:cNvPr>
          <p:cNvGraphicFramePr>
            <a:graphicFrameLocks noGrp="1"/>
          </p:cNvGraphicFramePr>
          <p:nvPr>
            <p:ph idx="1"/>
            <p:extLst>
              <p:ext uri="{D42A27DB-BD31-4B8C-83A1-F6EECF244321}">
                <p14:modId xmlns:p14="http://schemas.microsoft.com/office/powerpoint/2010/main" val="130820276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96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84ED03-01E5-9D3C-BA4E-6921FD5F82D9}"/>
              </a:ext>
            </a:extLst>
          </p:cNvPr>
          <p:cNvSpPr>
            <a:spLocks noGrp="1"/>
          </p:cNvSpPr>
          <p:nvPr>
            <p:ph type="title"/>
          </p:nvPr>
        </p:nvSpPr>
        <p:spPr/>
        <p:txBody>
          <a:bodyPr/>
          <a:lstStyle/>
          <a:p>
            <a:r>
              <a:rPr lang="el-GR" dirty="0"/>
              <a:t>Θεραπεία</a:t>
            </a:r>
          </a:p>
        </p:txBody>
      </p:sp>
      <p:sp>
        <p:nvSpPr>
          <p:cNvPr id="3" name="Θέση περιεχομένου 2">
            <a:extLst>
              <a:ext uri="{FF2B5EF4-FFF2-40B4-BE49-F238E27FC236}">
                <a16:creationId xmlns:a16="http://schemas.microsoft.com/office/drawing/2014/main" id="{55BAF8AB-859E-A78F-36CB-ABB02E079C8E}"/>
              </a:ext>
            </a:extLst>
          </p:cNvPr>
          <p:cNvSpPr>
            <a:spLocks noGrp="1"/>
          </p:cNvSpPr>
          <p:nvPr>
            <p:ph idx="1"/>
          </p:nvPr>
        </p:nvSpPr>
        <p:spPr/>
        <p:txBody>
          <a:bodyPr>
            <a:normAutofit/>
          </a:bodyPr>
          <a:lstStyle/>
          <a:p>
            <a:r>
              <a:rPr lang="el-GR" dirty="0"/>
              <a:t>Η χρόνια ηπατίτιδα Β συχνά απαιτεί μακροχρόνια ή δια βίου θεραπεία και τακτική παρακολούθηση</a:t>
            </a:r>
          </a:p>
          <a:p>
            <a:r>
              <a:rPr lang="el-GR" dirty="0"/>
              <a:t>Στην οξεία ηπατίτιδα Β, μπορεί να χρειαστείς μόνο θεραπεία για να ανακουφίσεις τα συμπτώματά σου ενώ το σώμα σου καταπολεμά τη μόλυνση συνήθως δεν χρειάζεται ειδική θεραπεία.</a:t>
            </a:r>
          </a:p>
          <a:p>
            <a:r>
              <a:rPr lang="el-GR" dirty="0"/>
              <a:t>Εάν όμως υπάρχει χρόνια λοίμωξη, μπορεί να χορηγηθεί θεραπεία με που θέτουν τον ιό υπό έλεγχο εμποδίζουν τον πολλαπλασιασμό του και αποτρέπουν τον κίνδυνο της ηπατικής βλάβης. </a:t>
            </a:r>
          </a:p>
          <a:p>
            <a:pPr marL="0" indent="0">
              <a:buNone/>
            </a:pPr>
            <a:endParaRPr lang="el-GR" dirty="0"/>
          </a:p>
        </p:txBody>
      </p:sp>
    </p:spTree>
    <p:extLst>
      <p:ext uri="{BB962C8B-B14F-4D97-AF65-F5344CB8AC3E}">
        <p14:creationId xmlns:p14="http://schemas.microsoft.com/office/powerpoint/2010/main" val="313833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679216-2DC9-F28B-15AE-2CAD98F6DDC0}"/>
              </a:ext>
            </a:extLst>
          </p:cNvPr>
          <p:cNvSpPr>
            <a:spLocks noGrp="1"/>
          </p:cNvSpPr>
          <p:nvPr>
            <p:ph type="title"/>
          </p:nvPr>
        </p:nvSpPr>
        <p:spPr>
          <a:xfrm>
            <a:off x="640080" y="639704"/>
            <a:ext cx="3299579" cy="5577840"/>
          </a:xfrm>
        </p:spPr>
        <p:txBody>
          <a:bodyPr anchor="ctr">
            <a:normAutofit/>
          </a:bodyPr>
          <a:lstStyle/>
          <a:p>
            <a:pPr algn="ctr"/>
            <a:r>
              <a:rPr lang="el-GR"/>
              <a:t>ΗΠΑΤΙΤΙΔΑ </a:t>
            </a:r>
            <a:r>
              <a:rPr lang="en-US"/>
              <a:t>C</a:t>
            </a:r>
            <a:endParaRPr lang="el-GR"/>
          </a:p>
        </p:txBody>
      </p:sp>
      <p:graphicFrame>
        <p:nvGraphicFramePr>
          <p:cNvPr id="16" name="Θέση περιεχομένου 2">
            <a:extLst>
              <a:ext uri="{FF2B5EF4-FFF2-40B4-BE49-F238E27FC236}">
                <a16:creationId xmlns:a16="http://schemas.microsoft.com/office/drawing/2014/main" id="{A4F2354E-9CE6-C3DE-6CE0-80F4261601AD}"/>
              </a:ext>
            </a:extLst>
          </p:cNvPr>
          <p:cNvGraphicFramePr>
            <a:graphicFrameLocks noGrp="1"/>
          </p:cNvGraphicFramePr>
          <p:nvPr>
            <p:ph idx="1"/>
            <p:extLst>
              <p:ext uri="{D42A27DB-BD31-4B8C-83A1-F6EECF244321}">
                <p14:modId xmlns:p14="http://schemas.microsoft.com/office/powerpoint/2010/main" val="421805332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054170"/>
      </p:ext>
    </p:extLst>
  </p:cSld>
  <p:clrMapOvr>
    <a:masterClrMapping/>
  </p:clrMapOvr>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132</TotalTime>
  <Words>5930</Words>
  <Application>Microsoft Office PowerPoint</Application>
  <PresentationFormat>Ευρεία οθόνη</PresentationFormat>
  <Paragraphs>298</Paragraphs>
  <Slides>61</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61</vt:i4>
      </vt:variant>
    </vt:vector>
  </HeadingPairs>
  <TitlesOfParts>
    <vt:vector size="70" baseType="lpstr">
      <vt:lpstr>Arial</vt:lpstr>
      <vt:lpstr>Arial Nova</vt:lpstr>
      <vt:lpstr>Averta</vt:lpstr>
      <vt:lpstr>Calibri</vt:lpstr>
      <vt:lpstr>Franklin Gothic Book</vt:lpstr>
      <vt:lpstr>Symbol</vt:lpstr>
      <vt:lpstr>Times New Roman</vt:lpstr>
      <vt:lpstr>Wingdings</vt:lpstr>
      <vt:lpstr>Περικοπή</vt:lpstr>
      <vt:lpstr> λοιμώδεις, παρασιτικές ασθένειες και ασθένειες προκαλούμενες από φυσικούς παράγοντες </vt:lpstr>
      <vt:lpstr>Ηπατίτιδα A </vt:lpstr>
      <vt:lpstr>ΣΥΜΠΤΩΜΑΤΑ</vt:lpstr>
      <vt:lpstr>ΤΡΟΠΟΙ ΜΕΤΑΔΟΣΗΣ</vt:lpstr>
      <vt:lpstr>Θεραπεία </vt:lpstr>
      <vt:lpstr>Ηπατίτιδα Β</vt:lpstr>
      <vt:lpstr>Τρόποι μετάδοσης</vt:lpstr>
      <vt:lpstr>Θεραπεία</vt:lpstr>
      <vt:lpstr>ΗΠΑΤΙΤΙΔΑ C</vt:lpstr>
      <vt:lpstr>Φυματίωση</vt:lpstr>
      <vt:lpstr>Συμπτώματα</vt:lpstr>
      <vt:lpstr>Η θεραπεία </vt:lpstr>
      <vt:lpstr>Μηνιγγίτιδα</vt:lpstr>
      <vt:lpstr>Συμπτώματα μηνιγγίτιδας</vt:lpstr>
      <vt:lpstr>Συνδρομο καρπιαιου σωληνα</vt:lpstr>
      <vt:lpstr>Τι είναι;</vt:lpstr>
      <vt:lpstr>Εξέλιξη του συνδρόμου </vt:lpstr>
      <vt:lpstr>Συνήθως όσοι πάσχουν από Σύνδρομο Καρπιαίου Σωλήνα:</vt:lpstr>
      <vt:lpstr>Η διάγνωση  του συνδρόμου γίνεται:</vt:lpstr>
      <vt:lpstr>ΟΞΕΙΑ ΠΡΟΕΠΙΓΟΝΑΤΙΔΙΚΗ ΘΥΛΑΚΙΤΙΔΑ</vt:lpstr>
      <vt:lpstr>Τι είναι;</vt:lpstr>
      <vt:lpstr>Που οφείλεται;</vt:lpstr>
      <vt:lpstr>Πως εκδηλώνεται; </vt:lpstr>
      <vt:lpstr>Πως γίνεται η διάγνωση της προεπιγονατιδικής θυλακίτιδας ; </vt:lpstr>
      <vt:lpstr>Κριτήρια έκθεσης:</vt:lpstr>
      <vt:lpstr>Ασθένειες που οφείλονται στην καταπόνηση μυϊκών και τενόντιων καταφύσεων </vt:lpstr>
      <vt:lpstr>Ορισμός ανά πάθηση:</vt:lpstr>
      <vt:lpstr>Βασικές επαγγελματικές χρήσεις και πηγές έκθεσης: </vt:lpstr>
      <vt:lpstr>Διαγνωστικά κριτήρια και κριτήρια έκθεσης:</vt:lpstr>
      <vt:lpstr>Βλάβες του μηνίσκου οφειλόμενες σε παρατεταμένες εργασίες από γονατιστή θέση η βαθιού καθίσματος</vt:lpstr>
      <vt:lpstr>Παρουσίαση του PowerPoint</vt:lpstr>
      <vt:lpstr>Βασικές επαγγελματικές χρήσεις και πηγές έκθεσης:</vt:lpstr>
      <vt:lpstr>ΑΣθΕΝΕΙΕΣ ΠΟΥ ΠΡΟΚΑΛΟΥΝΤΑΙ  ΑΠΟ ΦΥΣΙΚΟΥΣ ΠΑΡΑΓΟΝΤΕΣ</vt:lpstr>
      <vt:lpstr>ΚΑΡΚΙΝΟΣ ΤΟΥ ΔΕΡΜΑΤΟΣ</vt:lpstr>
      <vt:lpstr>Το βασικοκυτταρικό καρκίνωμα (BCC) </vt:lpstr>
      <vt:lpstr>Το ακανθοκυτταρικό καρκίνωμα (SCC)</vt:lpstr>
      <vt:lpstr>Το μελάνωμα (MM)</vt:lpstr>
      <vt:lpstr>Παρουσίαση του PowerPoint</vt:lpstr>
      <vt:lpstr>Προκαρκινικές Αλλοιώσεις</vt:lpstr>
      <vt:lpstr>Διάγνωση</vt:lpstr>
      <vt:lpstr>Πρόληψη</vt:lpstr>
      <vt:lpstr>Θεραπεία</vt:lpstr>
      <vt:lpstr>ΤΙ ΕΙΝΑΙ Ο ΚΑΤΑΡΡΑΚΤΗΣ ΣΤΑ ΜΑΤΙΑ;</vt:lpstr>
      <vt:lpstr>ΣΥΜΠΤΩΜΑΤΑ</vt:lpstr>
      <vt:lpstr>ΑΙΤΙΑ ΚΑΤΑΡΡΑΚΤΗ</vt:lpstr>
      <vt:lpstr>Θεραπεία</vt:lpstr>
      <vt:lpstr>Προστασία</vt:lpstr>
      <vt:lpstr>Παρουσίαση του PowerPoint</vt:lpstr>
      <vt:lpstr>Το φαινόμενο Raynaud </vt:lpstr>
      <vt:lpstr>Παρουσίαση του PowerPoint</vt:lpstr>
      <vt:lpstr>Παρουσίαση του PowerPoint</vt:lpstr>
      <vt:lpstr>Παρουσίαση του PowerPoint</vt:lpstr>
      <vt:lpstr>Παρουσίαση του PowerPoint</vt:lpstr>
      <vt:lpstr>Τρόποι αντιμετώπισης</vt:lpstr>
      <vt:lpstr>ΕΥΧΑΡΙΣΤΟΥΜΕ ΓΙΑ ΤΗΝ ΠΡΟΣΟΧΗ ΣΑΣ</vt:lpstr>
      <vt:lpstr>ΠΗΓΕΣ:</vt:lpstr>
      <vt:lpstr>ΠΗΓΕΣ:</vt:lpstr>
      <vt:lpstr>ΠΗΓΕΣ: </vt:lpstr>
      <vt:lpstr>ΠΗΓΕΣ</vt:lpstr>
      <vt:lpstr>ΠΗΓΕΣ</vt:lpstr>
      <vt:lpstr>ΠΗΓΕΣ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photosnp21@gmail.com</dc:creator>
  <cp:lastModifiedBy>photosnp21@gmail.com</cp:lastModifiedBy>
  <cp:revision>41</cp:revision>
  <dcterms:created xsi:type="dcterms:W3CDTF">2022-12-12T22:20:53Z</dcterms:created>
  <dcterms:modified xsi:type="dcterms:W3CDTF">2022-12-20T09:01:13Z</dcterms:modified>
</cp:coreProperties>
</file>