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328" r:id="rId4"/>
    <p:sldId id="330" r:id="rId5"/>
    <p:sldId id="327" r:id="rId6"/>
    <p:sldId id="329" r:id="rId7"/>
    <p:sldId id="331" r:id="rId8"/>
    <p:sldId id="332" r:id="rId9"/>
    <p:sldId id="333" r:id="rId10"/>
    <p:sldId id="334" r:id="rId11"/>
    <p:sldId id="33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28"/>
            <p14:sldId id="330"/>
            <p14:sldId id="327"/>
            <p14:sldId id="329"/>
            <p14:sldId id="331"/>
            <p14:sldId id="332"/>
            <p14:sldId id="333"/>
            <p14:sldId id="334"/>
            <p14:sldId id="335"/>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9" autoAdjust="0"/>
    <p:restoredTop sz="99399" autoAdjust="0"/>
  </p:normalViewPr>
  <p:slideViewPr>
    <p:cSldViewPr>
      <p:cViewPr varScale="1">
        <p:scale>
          <a:sx n="149" d="100"/>
          <a:sy n="149" d="100"/>
        </p:scale>
        <p:origin x="-1104" y="-104"/>
      </p:cViewPr>
      <p:guideLst>
        <p:guide orient="horz" pos="2160"/>
        <p:guide pos="2880"/>
      </p:guideLst>
    </p:cSldViewPr>
  </p:slideViewPr>
  <p:outlineViewPr>
    <p:cViewPr>
      <p:scale>
        <a:sx n="33" d="100"/>
        <a:sy n="33" d="100"/>
      </p:scale>
      <p:origin x="0" y="3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01007"/>
            <a:ext cx="7776864" cy="2592289"/>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13</a:t>
            </a:r>
            <a:r>
              <a:rPr lang="el-GR" sz="2800" dirty="0" smtClean="0"/>
              <a:t>: Η διαίρεση των επιστημών 1</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Σκιαγράφηση του αντικειμένου της επιστήμης του όντος ως όντος (της πρώτης φιλοσοφίας ή μεταφυσικής).</a:t>
            </a:r>
          </a:p>
          <a:p>
            <a:pPr marL="0" indent="0" algn="just">
              <a:buNone/>
            </a:pPr>
            <a:endParaRPr lang="el-GR" dirty="0" smtClean="0"/>
          </a:p>
          <a:p>
            <a:pPr marL="0" algn="just"/>
            <a:r>
              <a:rPr lang="el-GR" dirty="0" smtClean="0"/>
              <a:t>Η επισκόπηση των κατηγοριών στις οποίες διαιρούνται οι επιστήμες: θεωρητικές, πρακτικές και ποιητικές.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Το αντικείμενο της μεταφυσικής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i="1" dirty="0" smtClean="0"/>
              <a:t>Μετά τα Φυσικά </a:t>
            </a:r>
            <a:r>
              <a:rPr lang="en-US" dirty="0" smtClean="0"/>
              <a:t>Ε</a:t>
            </a:r>
            <a:r>
              <a:rPr lang="en-US" dirty="0"/>
              <a:t>.1 1025β3-4: </a:t>
            </a:r>
            <a:r>
              <a:rPr lang="en-US" dirty="0" err="1"/>
              <a:t>Αἱ</a:t>
            </a:r>
            <a:r>
              <a:rPr lang="en-US" dirty="0"/>
              <a:t> </a:t>
            </a:r>
            <a:r>
              <a:rPr lang="en-US" dirty="0" err="1"/>
              <a:t>ἀρχ</a:t>
            </a:r>
            <a:r>
              <a:rPr lang="en-US" dirty="0"/>
              <a:t>α</a:t>
            </a:r>
            <a:r>
              <a:rPr lang="en-US" dirty="0" err="1"/>
              <a:t>ὶ</a:t>
            </a:r>
            <a:r>
              <a:rPr lang="en-US" dirty="0"/>
              <a:t> </a:t>
            </a:r>
            <a:r>
              <a:rPr lang="en-US" dirty="0" err="1"/>
              <a:t>κ</a:t>
            </a:r>
            <a:r>
              <a:rPr lang="en-US" dirty="0"/>
              <a:t>α</a:t>
            </a:r>
            <a:r>
              <a:rPr lang="en-US" dirty="0" err="1"/>
              <a:t>ὶ</a:t>
            </a:r>
            <a:r>
              <a:rPr lang="en-US" dirty="0"/>
              <a:t> </a:t>
            </a:r>
            <a:r>
              <a:rPr lang="en-US" dirty="0" err="1"/>
              <a:t>τὰ</a:t>
            </a:r>
            <a:r>
              <a:rPr lang="en-US" dirty="0"/>
              <a:t> α</a:t>
            </a:r>
            <a:r>
              <a:rPr lang="en-US" dirty="0" err="1"/>
              <a:t>ἴτι</a:t>
            </a:r>
            <a:r>
              <a:rPr lang="en-US" dirty="0"/>
              <a:t>α </a:t>
            </a:r>
            <a:r>
              <a:rPr lang="en-US" dirty="0" err="1"/>
              <a:t>ζητεῖτ</a:t>
            </a:r>
            <a:r>
              <a:rPr lang="en-US" dirty="0"/>
              <a:t>α</a:t>
            </a:r>
            <a:r>
              <a:rPr lang="en-US" dirty="0" err="1"/>
              <a:t>ι</a:t>
            </a:r>
            <a:r>
              <a:rPr lang="en-US" dirty="0"/>
              <a:t> </a:t>
            </a:r>
            <a:r>
              <a:rPr lang="en-US" dirty="0" err="1"/>
              <a:t>τῶν</a:t>
            </a:r>
            <a:r>
              <a:rPr lang="en-US" dirty="0"/>
              <a:t> </a:t>
            </a:r>
            <a:r>
              <a:rPr lang="en-US" dirty="0" err="1"/>
              <a:t>ὄντων</a:t>
            </a:r>
            <a:r>
              <a:rPr lang="en-US" dirty="0"/>
              <a:t>, </a:t>
            </a:r>
            <a:r>
              <a:rPr lang="en-US" dirty="0" err="1"/>
              <a:t>δῆλον</a:t>
            </a:r>
            <a:r>
              <a:rPr lang="en-US" dirty="0"/>
              <a:t> </a:t>
            </a:r>
            <a:r>
              <a:rPr lang="en-US" dirty="0" err="1"/>
              <a:t>δὲ</a:t>
            </a:r>
            <a:r>
              <a:rPr lang="en-US" dirty="0"/>
              <a:t> </a:t>
            </a:r>
            <a:r>
              <a:rPr lang="en-US" dirty="0" err="1"/>
              <a:t>ὅτι</a:t>
            </a:r>
            <a:r>
              <a:rPr lang="en-US" dirty="0"/>
              <a:t> </a:t>
            </a:r>
            <a:r>
              <a:rPr lang="en-US" dirty="0" err="1"/>
              <a:t>ᾗ</a:t>
            </a:r>
            <a:r>
              <a:rPr lang="en-US" dirty="0"/>
              <a:t> </a:t>
            </a:r>
            <a:r>
              <a:rPr lang="en-US" dirty="0" err="1"/>
              <a:t>ὄντ</a:t>
            </a:r>
            <a:r>
              <a:rPr lang="en-US" dirty="0"/>
              <a:t>α.</a:t>
            </a:r>
            <a:r>
              <a:rPr lang="en-US" i="1" dirty="0"/>
              <a:t> </a:t>
            </a:r>
            <a:endParaRPr lang="el-GR" i="1" dirty="0" smtClean="0"/>
          </a:p>
          <a:p>
            <a:pPr algn="just"/>
            <a:r>
              <a:rPr lang="el-GR" dirty="0" smtClean="0"/>
              <a:t>Ερευνούμε για τις αρχές, δηλαδή τα αίτια των όντων ως όντων. </a:t>
            </a:r>
          </a:p>
          <a:p>
            <a:pPr algn="just"/>
            <a:r>
              <a:rPr lang="el-GR" dirty="0" smtClean="0"/>
              <a:t>Άλλα όντα είναι μαθηματικά </a:t>
            </a:r>
            <a:r>
              <a:rPr lang="el-GR" i="1" dirty="0" smtClean="0"/>
              <a:t>όντα</a:t>
            </a:r>
            <a:r>
              <a:rPr lang="el-GR" dirty="0" smtClean="0"/>
              <a:t>, άλλα φυσικά </a:t>
            </a:r>
            <a:r>
              <a:rPr lang="el-GR" i="1" dirty="0" smtClean="0"/>
              <a:t>όντα</a:t>
            </a:r>
            <a:r>
              <a:rPr lang="el-GR" dirty="0" smtClean="0"/>
              <a:t>, κτλ. Άλλα όντα είναι συμβεβηκότα και άλλα όντα είναι ουσίες.</a:t>
            </a:r>
          </a:p>
          <a:p>
            <a:pPr algn="just"/>
            <a:r>
              <a:rPr lang="el-GR" dirty="0" smtClean="0"/>
              <a:t>Στα </a:t>
            </a:r>
            <a:r>
              <a:rPr lang="el-GR" i="1" dirty="0" smtClean="0"/>
              <a:t>Μετά τα Φυσικά </a:t>
            </a:r>
            <a:r>
              <a:rPr lang="el-GR" dirty="0" smtClean="0"/>
              <a:t>ο Αριστοτέλης ερευνά για τις αρχές ή τα αίτια εκείνα που εξηγούν μόνο το γεγονός ότι όλα τα παραπάνω είναι όντα.  </a:t>
            </a:r>
          </a:p>
          <a:p>
            <a:pPr algn="just"/>
            <a:r>
              <a:rPr lang="el-GR" dirty="0" smtClean="0"/>
              <a:t>Ερευνά ποια είναι η κύρια και κοινή σημασία του όντος, η απόλυτη και χωρίς άλλον προσδιορισμό.</a:t>
            </a:r>
          </a:p>
        </p:txBody>
      </p:sp>
    </p:spTree>
    <p:extLst>
      <p:ext uri="{BB962C8B-B14F-4D97-AF65-F5344CB8AC3E}">
        <p14:creationId xmlns:p14="http://schemas.microsoft.com/office/powerpoint/2010/main" val="11638117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διάκριση δύο ερωτημάτων για τα όντα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dirty="0" smtClean="0"/>
              <a:t>Εάν ρωτάμε για τα όντα ως όντα, το ερώτημα μας είναι αμφίσημο, επιτρέπει δύο αναγνώσεις.</a:t>
            </a:r>
          </a:p>
          <a:p>
            <a:pPr algn="just"/>
            <a:r>
              <a:rPr lang="el-GR" dirty="0" smtClean="0"/>
              <a:t>Ως ένα πληθυσμιακό ερώτημα: ποια είναι τα όντα που είναι ως όντα; </a:t>
            </a:r>
          </a:p>
          <a:p>
            <a:pPr algn="just"/>
            <a:r>
              <a:rPr lang="el-GR" dirty="0" smtClean="0"/>
              <a:t>Ως ένα κριτηριακό ερώτημα: ποιο είναι το στοιχείο που κάνει τα όντα να είναι ως όντα;</a:t>
            </a:r>
          </a:p>
          <a:p>
            <a:pPr algn="just"/>
            <a:r>
              <a:rPr lang="el-GR" dirty="0"/>
              <a:t>Ε</a:t>
            </a:r>
            <a:r>
              <a:rPr lang="el-GR" dirty="0" smtClean="0"/>
              <a:t>κείνο που ενδιαφέρει εδώ είναι το κριτηριακό ερώτημα</a:t>
            </a:r>
            <a:r>
              <a:rPr lang="el-GR" dirty="0" smtClean="0"/>
              <a:t>.</a:t>
            </a:r>
            <a:endParaRPr lang="en-US" dirty="0"/>
          </a:p>
        </p:txBody>
      </p:sp>
    </p:spTree>
    <p:extLst>
      <p:ext uri="{BB962C8B-B14F-4D97-AF65-F5344CB8AC3E}">
        <p14:creationId xmlns:p14="http://schemas.microsoft.com/office/powerpoint/2010/main" val="40783728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διαίρεση των επιστημών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1722523066"/>
              </p:ext>
            </p:extLst>
          </p:nvPr>
        </p:nvGraphicFramePr>
        <p:xfrm>
          <a:off x="539552" y="2132856"/>
          <a:ext cx="8229600" cy="3275828"/>
        </p:xfrm>
        <a:graphic>
          <a:graphicData uri="http://schemas.openxmlformats.org/drawingml/2006/table">
            <a:tbl>
              <a:tblPr firstRow="1" bandRow="1">
                <a:tableStyleId>{5C22544A-7EE6-4342-B048-85BDC9FD1C3A}</a:tableStyleId>
              </a:tblPr>
              <a:tblGrid>
                <a:gridCol w="2743200"/>
                <a:gridCol w="2743200"/>
                <a:gridCol w="2743200"/>
              </a:tblGrid>
              <a:tr h="624069">
                <a:tc>
                  <a:txBody>
                    <a:bodyPr/>
                    <a:lstStyle/>
                    <a:p>
                      <a:r>
                        <a:rPr lang="el-GR" dirty="0" smtClean="0"/>
                        <a:t>ΘΕΩΡΗΤΙΚΕΣ</a:t>
                      </a:r>
                      <a:endParaRPr lang="en-US" dirty="0"/>
                    </a:p>
                  </a:txBody>
                  <a:tcPr/>
                </a:tc>
                <a:tc>
                  <a:txBody>
                    <a:bodyPr/>
                    <a:lstStyle/>
                    <a:p>
                      <a:r>
                        <a:rPr lang="el-GR" dirty="0" smtClean="0"/>
                        <a:t>ΠΡΑΚΤΙΚΕΣ</a:t>
                      </a:r>
                      <a:endParaRPr lang="en-US" dirty="0"/>
                    </a:p>
                  </a:txBody>
                  <a:tcPr/>
                </a:tc>
                <a:tc>
                  <a:txBody>
                    <a:bodyPr/>
                    <a:lstStyle/>
                    <a:p>
                      <a:r>
                        <a:rPr lang="el-GR" dirty="0" smtClean="0"/>
                        <a:t>ΠΟΙΗΤΙΚΕΣ / </a:t>
                      </a:r>
                      <a:r>
                        <a:rPr lang="el-GR" dirty="0" smtClean="0"/>
                        <a:t>ΠΑΡΑΓΩΓΙΚΕΣ</a:t>
                      </a:r>
                      <a:endParaRPr lang="en-US" dirty="0"/>
                    </a:p>
                  </a:txBody>
                  <a:tcPr/>
                </a:tc>
              </a:tr>
              <a:tr h="624069">
                <a:tc>
                  <a:txBody>
                    <a:bodyPr/>
                    <a:lstStyle/>
                    <a:p>
                      <a:r>
                        <a:rPr lang="el-GR" dirty="0" smtClean="0"/>
                        <a:t>Η αρχή βρίσκεται στο αντικείμενο της μελέτης. Εάν μελετάμε τα μαθηματικά οι αρχές της επιστήμης βρίσκονται στα αντικείμενα των μαθηματικών. </a:t>
                      </a:r>
                      <a:endParaRPr lang="en-US" dirty="0"/>
                    </a:p>
                  </a:txBody>
                  <a:tcPr/>
                </a:tc>
                <a:tc>
                  <a:txBody>
                    <a:bodyPr/>
                    <a:lstStyle/>
                    <a:p>
                      <a:r>
                        <a:rPr lang="el-GR" dirty="0" smtClean="0"/>
                        <a:t>Η αρχή βρίσκεται σε εκείνον που πράττει και εξαρτάται από την</a:t>
                      </a:r>
                      <a:r>
                        <a:rPr lang="el-GR" baseline="0" dirty="0" smtClean="0"/>
                        <a:t> προαίρεσή του (την απόφασή του).</a:t>
                      </a:r>
                      <a:endParaRPr lang="en-US" dirty="0"/>
                    </a:p>
                  </a:txBody>
                  <a:tcPr/>
                </a:tc>
                <a:tc>
                  <a:txBody>
                    <a:bodyPr/>
                    <a:lstStyle/>
                    <a:p>
                      <a:r>
                        <a:rPr lang="el-GR" dirty="0" smtClean="0"/>
                        <a:t>Η αρχή βρίσκεται σε εκείνον που παράγει και δεν</a:t>
                      </a:r>
                      <a:r>
                        <a:rPr lang="el-GR" baseline="0" dirty="0" smtClean="0"/>
                        <a:t> εξαρτάται από την προαίρεσή του αλλά από τη γνώση των κανόνων της τέχνης και τον σκοπό της τέχνης </a:t>
                      </a:r>
                      <a:r>
                        <a:rPr lang="el-GR" baseline="0" dirty="0" smtClean="0"/>
                        <a:t>του.</a:t>
                      </a:r>
                      <a:endParaRPr lang="en-US" dirty="0"/>
                    </a:p>
                  </a:txBody>
                  <a:tcPr/>
                </a:tc>
              </a:tr>
              <a:tr h="624069">
                <a:tc>
                  <a:txBody>
                    <a:bodyPr/>
                    <a:lstStyle/>
                    <a:p>
                      <a:r>
                        <a:rPr lang="el-GR" dirty="0" smtClean="0"/>
                        <a:t>ΠΡΩΤΗ ΦΙΛΟΣΟΦΙΑ,</a:t>
                      </a:r>
                      <a:r>
                        <a:rPr lang="el-GR" baseline="0" dirty="0" smtClean="0"/>
                        <a:t> ΦΥΣΙΚΗ, ΜΑΘΗΜΑΤΙΚΑ</a:t>
                      </a:r>
                      <a:endParaRPr lang="en-US" dirty="0"/>
                    </a:p>
                  </a:txBody>
                  <a:tcPr/>
                </a:tc>
                <a:tc>
                  <a:txBody>
                    <a:bodyPr/>
                    <a:lstStyle/>
                    <a:p>
                      <a:r>
                        <a:rPr lang="el-GR" dirty="0" smtClean="0"/>
                        <a:t>ΗΘΙΚΗ, ΠΟΛΙΤΙΚΗ</a:t>
                      </a:r>
                      <a:endParaRPr lang="en-US" dirty="0"/>
                    </a:p>
                  </a:txBody>
                  <a:tcPr/>
                </a:tc>
                <a:tc>
                  <a:txBody>
                    <a:bodyPr/>
                    <a:lstStyle/>
                    <a:p>
                      <a:r>
                        <a:rPr lang="el-GR" dirty="0" smtClean="0"/>
                        <a:t>ΙΑΤΡΙΚΗ,</a:t>
                      </a:r>
                      <a:r>
                        <a:rPr lang="el-GR" baseline="0" dirty="0" smtClean="0"/>
                        <a:t> ΝΑΥΠΗΓΙΚΗ, ΞΥΛΟΥΡΓΙΚΗ</a:t>
                      </a:r>
                      <a:endParaRPr lang="en-US" dirty="0"/>
                    </a:p>
                  </a:txBody>
                  <a:tcPr/>
                </a:tc>
              </a:tr>
            </a:tbl>
          </a:graphicData>
        </a:graphic>
      </p:graphicFrame>
    </p:spTree>
    <p:extLst>
      <p:ext uri="{BB962C8B-B14F-4D97-AF65-F5344CB8AC3E}">
        <p14:creationId xmlns:p14="http://schemas.microsoft.com/office/powerpoint/2010/main" val="20938115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Το ον λέγεται πολλαχώς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dirty="0" smtClean="0"/>
              <a:t>Ο Αριστοτέλης διαπιστώνει ότι υπάρχουν πολλά είδη όντων. Συνιστούν αντικείμενα διαφορετικών επιστημών. </a:t>
            </a:r>
          </a:p>
          <a:p>
            <a:pPr algn="just"/>
            <a:r>
              <a:rPr lang="el-GR" dirty="0" smtClean="0"/>
              <a:t>Προτείνει λοιπόν ότι το ον λέγεται με πολλούς διαφορετικούς τρόπους, αλλά υπάρχει μια κύρια, κεντρική σημασία και η επιστήμη που τη μελετά είναι η πρώτη φιλοσοφία, η Μεταφυσική. </a:t>
            </a:r>
          </a:p>
          <a:p>
            <a:pPr algn="just"/>
            <a:r>
              <a:rPr lang="el-GR" dirty="0" smtClean="0"/>
              <a:t>Τη διαφορά μεταξύ της κύριας σημασίας του όντος και των πολλών τρόπων με τους οποίους υπάρχουν όντα</a:t>
            </a:r>
            <a:r>
              <a:rPr lang="el-GR" dirty="0"/>
              <a:t> </a:t>
            </a:r>
            <a:r>
              <a:rPr lang="el-GR" dirty="0" smtClean="0"/>
              <a:t>την εικονογραφεί με την αναλογία μεταξύ των πραγμάτων που σχετίζονται με διάφορους τρόπους με την υγεία (είναι αίτια της, συνέπειές της, κάτοχοί της κτλ.) και την ίδια την κύρια σημασία της υγείας που εξηγεί γιατί όλα τα υπόλοιπα έχουν κάποια σχέση μαζί της.</a:t>
            </a:r>
            <a:endParaRPr lang="en-US" dirty="0"/>
          </a:p>
        </p:txBody>
      </p:sp>
    </p:spTree>
    <p:extLst>
      <p:ext uri="{BB962C8B-B14F-4D97-AF65-F5344CB8AC3E}">
        <p14:creationId xmlns:p14="http://schemas.microsoft.com/office/powerpoint/2010/main" val="3956656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lgn="just">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715</Words>
  <Application>Microsoft Macintosh PowerPoint</Application>
  <PresentationFormat>On-screen Show (4:3)</PresentationFormat>
  <Paragraphs>75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Θέμα του Office</vt:lpstr>
      <vt:lpstr>Αριστοτέλης: Γνωσιοθεωρία Μεταφυσική</vt:lpstr>
      <vt:lpstr>Σκοποί  ενότητας</vt:lpstr>
      <vt:lpstr>Το αντικείμενο της μεταφυσικής</vt:lpstr>
      <vt:lpstr>Η διάκριση δύο ερωτημάτων για τα όντα</vt:lpstr>
      <vt:lpstr>Η διαίρεση των επιστημών</vt:lpstr>
      <vt:lpstr>Το ον λέγεται πολλαχώς</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300</cp:revision>
  <dcterms:created xsi:type="dcterms:W3CDTF">2012-09-06T09:03:05Z</dcterms:created>
  <dcterms:modified xsi:type="dcterms:W3CDTF">2015-09-18T20:38:27Z</dcterms:modified>
</cp:coreProperties>
</file>