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 id="279" r:id="rId25"/>
    <p:sldId id="280" r:id="rId26"/>
    <p:sldId id="281" r:id="rId27"/>
    <p:sldId id="282" r:id="rId28"/>
    <p:sldId id="283" r:id="rId29"/>
    <p:sldId id="284" r:id="rId30"/>
    <p:sldId id="285" r:id="rId31"/>
    <p:sldId id="286" r:id="rId32"/>
    <p:sldId id="288"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p:scale>
          <a:sx n="68" d="100"/>
          <a:sy n="68" d="100"/>
        </p:scale>
        <p:origin x="-126" y="-6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841B5-D6A9-4F1F-861B-D7F6E2BFD8DD}"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564E86C0-4965-4CF3-B594-0A58A9837538}">
      <dgm:prSet/>
      <dgm:spPr/>
      <dgm:t>
        <a:bodyPr/>
        <a:lstStyle/>
        <a:p>
          <a:r>
            <a:rPr lang="el-GR" b="0" i="0" dirty="0"/>
            <a:t>Το νέο αυτό στοιχείο της αλαζονικής συμπεριφοράς που έχει ως στόχο τη θεά, αποτελεί την ύβρη του Αίαντα και παρουσιάζεται πλήρως ανεπτυγμένη και ολοκληρωμένη στο σύνολο του έργου. Όμως ανεξάρτητα από την έπαρση, η εμφάνιση της θυμωμένης Αθηνάς στην εναρκτήρια σκηνή του έργου είναι τόσο βίαιη και τρομακτική που προκαλεί φόβο τόσο στον Οδυσσέα όσο και στο ακροατήριο.</a:t>
          </a:r>
          <a:endParaRPr lang="en-US" b="0" i="0" dirty="0"/>
        </a:p>
      </dgm:t>
    </dgm:pt>
    <dgm:pt modelId="{C193F6B5-371E-41EA-A11F-C4C2A1FE095F}" type="parTrans" cxnId="{446BCCC6-AD4A-4600-AAC7-07416480AE58}">
      <dgm:prSet/>
      <dgm:spPr/>
      <dgm:t>
        <a:bodyPr/>
        <a:lstStyle/>
        <a:p>
          <a:endParaRPr lang="en-US"/>
        </a:p>
      </dgm:t>
    </dgm:pt>
    <dgm:pt modelId="{A9BAD4C4-27A0-4864-8702-E050142D13EC}" type="sibTrans" cxnId="{446BCCC6-AD4A-4600-AAC7-07416480AE58}">
      <dgm:prSet/>
      <dgm:spPr/>
      <dgm:t>
        <a:bodyPr/>
        <a:lstStyle/>
        <a:p>
          <a:endParaRPr lang="en-US"/>
        </a:p>
      </dgm:t>
    </dgm:pt>
    <dgm:pt modelId="{41731780-C670-4767-975E-5DBED50CBCDB}">
      <dgm:prSet/>
      <dgm:spPr/>
      <dgm:t>
        <a:bodyPr/>
        <a:lstStyle/>
        <a:p>
          <a:r>
            <a:rPr lang="el-GR" b="0" i="0"/>
            <a:t>Λαμβάνοντας υπόψιν όλα αυτά, καταλήγει στο συμπέρασμα πως η παρέμβαση της Αθηνάς υπέρ του Οδυσσέα και εναντίον του Αίαντα, το οποίο είναι ένα συνεκτικό χαρακτηριστικό της τραγωδίας με τον Επικό Κύκλο, χρησιμοποιείται από το Σοφοκλή μετασχηματισμένο, ώστε να το προσαρμόσει στο γενικό πλάνο του τραγικού έργου.</a:t>
          </a:r>
          <a:endParaRPr lang="en-US"/>
        </a:p>
      </dgm:t>
    </dgm:pt>
    <dgm:pt modelId="{FBA0385D-5315-4189-A3CD-E9983CAE6795}" type="parTrans" cxnId="{96FD9BF7-C912-4D89-B355-1203250B23ED}">
      <dgm:prSet/>
      <dgm:spPr/>
      <dgm:t>
        <a:bodyPr/>
        <a:lstStyle/>
        <a:p>
          <a:endParaRPr lang="en-US"/>
        </a:p>
      </dgm:t>
    </dgm:pt>
    <dgm:pt modelId="{8007D9C3-5A05-4EAE-A20B-2605F8C5ADD2}" type="sibTrans" cxnId="{96FD9BF7-C912-4D89-B355-1203250B23ED}">
      <dgm:prSet/>
      <dgm:spPr/>
      <dgm:t>
        <a:bodyPr/>
        <a:lstStyle/>
        <a:p>
          <a:endParaRPr lang="en-US"/>
        </a:p>
      </dgm:t>
    </dgm:pt>
    <dgm:pt modelId="{31BFA42A-27EC-40E1-8B1B-78BE6E76CF71}" type="pres">
      <dgm:prSet presAssocID="{7C9841B5-D6A9-4F1F-861B-D7F6E2BFD8DD}" presName="hierChild1" presStyleCnt="0">
        <dgm:presLayoutVars>
          <dgm:chPref val="1"/>
          <dgm:dir/>
          <dgm:animOne val="branch"/>
          <dgm:animLvl val="lvl"/>
          <dgm:resizeHandles/>
        </dgm:presLayoutVars>
      </dgm:prSet>
      <dgm:spPr/>
      <dgm:t>
        <a:bodyPr/>
        <a:lstStyle/>
        <a:p>
          <a:endParaRPr lang="el-GR"/>
        </a:p>
      </dgm:t>
    </dgm:pt>
    <dgm:pt modelId="{842EDE17-FD9E-4977-8C09-0C0D61BE2510}" type="pres">
      <dgm:prSet presAssocID="{564E86C0-4965-4CF3-B594-0A58A9837538}" presName="hierRoot1" presStyleCnt="0"/>
      <dgm:spPr/>
    </dgm:pt>
    <dgm:pt modelId="{A43083A3-2B5C-4450-A5BB-A27198D1227B}" type="pres">
      <dgm:prSet presAssocID="{564E86C0-4965-4CF3-B594-0A58A9837538}" presName="composite" presStyleCnt="0"/>
      <dgm:spPr/>
    </dgm:pt>
    <dgm:pt modelId="{C755AB5D-C797-4B9F-A465-4A7E6AF9ACAF}" type="pres">
      <dgm:prSet presAssocID="{564E86C0-4965-4CF3-B594-0A58A9837538}" presName="background" presStyleLbl="node0" presStyleIdx="0" presStyleCnt="2"/>
      <dgm:spPr/>
    </dgm:pt>
    <dgm:pt modelId="{E6CF35B4-DCAE-4311-BD3D-A13B63F7A028}" type="pres">
      <dgm:prSet presAssocID="{564E86C0-4965-4CF3-B594-0A58A9837538}" presName="text" presStyleLbl="fgAcc0" presStyleIdx="0" presStyleCnt="2">
        <dgm:presLayoutVars>
          <dgm:chPref val="3"/>
        </dgm:presLayoutVars>
      </dgm:prSet>
      <dgm:spPr/>
      <dgm:t>
        <a:bodyPr/>
        <a:lstStyle/>
        <a:p>
          <a:endParaRPr lang="el-GR"/>
        </a:p>
      </dgm:t>
    </dgm:pt>
    <dgm:pt modelId="{9459AAF2-9332-4FA0-B67F-EEE7AE31D970}" type="pres">
      <dgm:prSet presAssocID="{564E86C0-4965-4CF3-B594-0A58A9837538}" presName="hierChild2" presStyleCnt="0"/>
      <dgm:spPr/>
    </dgm:pt>
    <dgm:pt modelId="{7C056092-0CE3-4A71-A023-3DA1A8A06A27}" type="pres">
      <dgm:prSet presAssocID="{41731780-C670-4767-975E-5DBED50CBCDB}" presName="hierRoot1" presStyleCnt="0"/>
      <dgm:spPr/>
    </dgm:pt>
    <dgm:pt modelId="{CD327961-395D-499D-9F56-810211C2827A}" type="pres">
      <dgm:prSet presAssocID="{41731780-C670-4767-975E-5DBED50CBCDB}" presName="composite" presStyleCnt="0"/>
      <dgm:spPr/>
    </dgm:pt>
    <dgm:pt modelId="{E1AC022F-23E9-434C-94D3-0B67295E4892}" type="pres">
      <dgm:prSet presAssocID="{41731780-C670-4767-975E-5DBED50CBCDB}" presName="background" presStyleLbl="node0" presStyleIdx="1" presStyleCnt="2"/>
      <dgm:spPr/>
    </dgm:pt>
    <dgm:pt modelId="{577A59F8-60B3-4A48-BA72-A63B33DEFDA7}" type="pres">
      <dgm:prSet presAssocID="{41731780-C670-4767-975E-5DBED50CBCDB}" presName="text" presStyleLbl="fgAcc0" presStyleIdx="1" presStyleCnt="2">
        <dgm:presLayoutVars>
          <dgm:chPref val="3"/>
        </dgm:presLayoutVars>
      </dgm:prSet>
      <dgm:spPr/>
      <dgm:t>
        <a:bodyPr/>
        <a:lstStyle/>
        <a:p>
          <a:endParaRPr lang="el-GR"/>
        </a:p>
      </dgm:t>
    </dgm:pt>
    <dgm:pt modelId="{B4C9FDAC-98B6-40F4-A803-D2282FE9D387}" type="pres">
      <dgm:prSet presAssocID="{41731780-C670-4767-975E-5DBED50CBCDB}" presName="hierChild2" presStyleCnt="0"/>
      <dgm:spPr/>
    </dgm:pt>
  </dgm:ptLst>
  <dgm:cxnLst>
    <dgm:cxn modelId="{C265CC0D-5D67-4666-811F-918CEAE10F46}" type="presOf" srcId="{564E86C0-4965-4CF3-B594-0A58A9837538}" destId="{E6CF35B4-DCAE-4311-BD3D-A13B63F7A028}" srcOrd="0" destOrd="0" presId="urn:microsoft.com/office/officeart/2005/8/layout/hierarchy1"/>
    <dgm:cxn modelId="{96FD9BF7-C912-4D89-B355-1203250B23ED}" srcId="{7C9841B5-D6A9-4F1F-861B-D7F6E2BFD8DD}" destId="{41731780-C670-4767-975E-5DBED50CBCDB}" srcOrd="1" destOrd="0" parTransId="{FBA0385D-5315-4189-A3CD-E9983CAE6795}" sibTransId="{8007D9C3-5A05-4EAE-A20B-2605F8C5ADD2}"/>
    <dgm:cxn modelId="{41B638D6-272E-4C38-B1F7-F12416A8ADD2}" type="presOf" srcId="{7C9841B5-D6A9-4F1F-861B-D7F6E2BFD8DD}" destId="{31BFA42A-27EC-40E1-8B1B-78BE6E76CF71}" srcOrd="0" destOrd="0" presId="urn:microsoft.com/office/officeart/2005/8/layout/hierarchy1"/>
    <dgm:cxn modelId="{5089A1B1-9AF5-4399-B863-14E8C041AB5C}" type="presOf" srcId="{41731780-C670-4767-975E-5DBED50CBCDB}" destId="{577A59F8-60B3-4A48-BA72-A63B33DEFDA7}" srcOrd="0" destOrd="0" presId="urn:microsoft.com/office/officeart/2005/8/layout/hierarchy1"/>
    <dgm:cxn modelId="{446BCCC6-AD4A-4600-AAC7-07416480AE58}" srcId="{7C9841B5-D6A9-4F1F-861B-D7F6E2BFD8DD}" destId="{564E86C0-4965-4CF3-B594-0A58A9837538}" srcOrd="0" destOrd="0" parTransId="{C193F6B5-371E-41EA-A11F-C4C2A1FE095F}" sibTransId="{A9BAD4C4-27A0-4864-8702-E050142D13EC}"/>
    <dgm:cxn modelId="{1E762F24-1965-424D-B722-93CBF24A06CC}" type="presParOf" srcId="{31BFA42A-27EC-40E1-8B1B-78BE6E76CF71}" destId="{842EDE17-FD9E-4977-8C09-0C0D61BE2510}" srcOrd="0" destOrd="0" presId="urn:microsoft.com/office/officeart/2005/8/layout/hierarchy1"/>
    <dgm:cxn modelId="{0DE72B48-8595-4B40-B9CE-973B8B279AA0}" type="presParOf" srcId="{842EDE17-FD9E-4977-8C09-0C0D61BE2510}" destId="{A43083A3-2B5C-4450-A5BB-A27198D1227B}" srcOrd="0" destOrd="0" presId="urn:microsoft.com/office/officeart/2005/8/layout/hierarchy1"/>
    <dgm:cxn modelId="{FFA26DE6-DBB1-4BE2-BB30-6051164CB7D1}" type="presParOf" srcId="{A43083A3-2B5C-4450-A5BB-A27198D1227B}" destId="{C755AB5D-C797-4B9F-A465-4A7E6AF9ACAF}" srcOrd="0" destOrd="0" presId="urn:microsoft.com/office/officeart/2005/8/layout/hierarchy1"/>
    <dgm:cxn modelId="{AF25BB14-0A26-4BFE-821D-364134A2E593}" type="presParOf" srcId="{A43083A3-2B5C-4450-A5BB-A27198D1227B}" destId="{E6CF35B4-DCAE-4311-BD3D-A13B63F7A028}" srcOrd="1" destOrd="0" presId="urn:microsoft.com/office/officeart/2005/8/layout/hierarchy1"/>
    <dgm:cxn modelId="{3B5B5C33-536A-4B91-AEC2-2124CB004EFD}" type="presParOf" srcId="{842EDE17-FD9E-4977-8C09-0C0D61BE2510}" destId="{9459AAF2-9332-4FA0-B67F-EEE7AE31D970}" srcOrd="1" destOrd="0" presId="urn:microsoft.com/office/officeart/2005/8/layout/hierarchy1"/>
    <dgm:cxn modelId="{EEAAA5BC-D6E6-4F3D-9EE5-1868485E8DE9}" type="presParOf" srcId="{31BFA42A-27EC-40E1-8B1B-78BE6E76CF71}" destId="{7C056092-0CE3-4A71-A023-3DA1A8A06A27}" srcOrd="1" destOrd="0" presId="urn:microsoft.com/office/officeart/2005/8/layout/hierarchy1"/>
    <dgm:cxn modelId="{533B9199-8A2C-48C9-A857-6A24351F7F50}" type="presParOf" srcId="{7C056092-0CE3-4A71-A023-3DA1A8A06A27}" destId="{CD327961-395D-499D-9F56-810211C2827A}" srcOrd="0" destOrd="0" presId="urn:microsoft.com/office/officeart/2005/8/layout/hierarchy1"/>
    <dgm:cxn modelId="{DB43034D-C32C-4375-AD02-D56BB5463E8D}" type="presParOf" srcId="{CD327961-395D-499D-9F56-810211C2827A}" destId="{E1AC022F-23E9-434C-94D3-0B67295E4892}" srcOrd="0" destOrd="0" presId="urn:microsoft.com/office/officeart/2005/8/layout/hierarchy1"/>
    <dgm:cxn modelId="{FD80591A-6503-45AC-BEF2-5CDD01191885}" type="presParOf" srcId="{CD327961-395D-499D-9F56-810211C2827A}" destId="{577A59F8-60B3-4A48-BA72-A63B33DEFDA7}" srcOrd="1" destOrd="0" presId="urn:microsoft.com/office/officeart/2005/8/layout/hierarchy1"/>
    <dgm:cxn modelId="{EAD952A4-72A2-48F5-9AF2-3FD40B119D30}" type="presParOf" srcId="{7C056092-0CE3-4A71-A023-3DA1A8A06A27}" destId="{B4C9FDAC-98B6-40F4-A803-D2282FE9D3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5745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6535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1498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120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7562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8459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93633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2882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2056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9797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1695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3308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1869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0498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DE6118-2437-4B30-8E3C-4D2BE6020583}" type="datetimeFigureOut">
              <a:rPr lang="en-US" smtClean="0"/>
              <a:t>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0718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1362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7DE6118-2437-4B30-8E3C-4D2BE6020583}" type="datetimeFigureOut">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3644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DE6118-2437-4B30-8E3C-4D2BE6020583}" type="datetimeFigureOut">
              <a:rPr lang="en-US" smtClean="0"/>
              <a:pPr/>
              <a:t>1/9/2020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883987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285FA4-0C7C-4FBA-B483-874C91F83525}"/>
              </a:ext>
            </a:extLst>
          </p:cNvPr>
          <p:cNvSpPr>
            <a:spLocks noGrp="1"/>
          </p:cNvSpPr>
          <p:nvPr>
            <p:ph type="ctrTitle"/>
          </p:nvPr>
        </p:nvSpPr>
        <p:spPr>
          <a:xfrm>
            <a:off x="0" y="1"/>
            <a:ext cx="4634681" cy="4763804"/>
          </a:xfrm>
        </p:spPr>
        <p:txBody>
          <a:bodyPr>
            <a:normAutofit/>
          </a:bodyPr>
          <a:lstStyle/>
          <a:p>
            <a:pPr algn="ctr"/>
            <a:r>
              <a:rPr lang="en-US" sz="4000" b="1" dirty="0">
                <a:latin typeface="Times New Roman" panose="02020603050405020304" pitchFamily="18" charset="0"/>
                <a:cs typeface="Times New Roman" panose="02020603050405020304" pitchFamily="18" charset="0"/>
              </a:rPr>
              <a:t>Eating from the Tables of Others: Sophocles’ Ajax and</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Greek Epic Cycle</a:t>
            </a:r>
            <a:endParaRPr lang="en-US" sz="4000" dirty="0">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xmlns="" id="{E5B9276E-C6EE-428F-A6E7-CC71ACEBAC50}"/>
              </a:ext>
            </a:extLst>
          </p:cNvPr>
          <p:cNvSpPr>
            <a:spLocks noGrp="1"/>
          </p:cNvSpPr>
          <p:nvPr>
            <p:ph type="subTitle" idx="1"/>
          </p:nvPr>
        </p:nvSpPr>
        <p:spPr>
          <a:xfrm>
            <a:off x="-1" y="5049078"/>
            <a:ext cx="4634681" cy="1808921"/>
          </a:xfrm>
        </p:spPr>
        <p:txBody>
          <a:bodyPr>
            <a:normAutofit/>
          </a:bodyPr>
          <a:lstStyle/>
          <a:p>
            <a:r>
              <a:rPr lang="el-GR" sz="1800" dirty="0">
                <a:solidFill>
                  <a:schemeClr val="bg1">
                    <a:lumMod val="95000"/>
                    <a:lumOff val="5000"/>
                  </a:schemeClr>
                </a:solidFill>
                <a:latin typeface="Times New Roman" panose="02020603050405020304" pitchFamily="18" charset="0"/>
                <a:ea typeface="Cambria Math" panose="02040503050406030204" pitchFamily="18" charset="0"/>
                <a:cs typeface="Times New Roman" panose="02020603050405020304" pitchFamily="18" charset="0"/>
              </a:rPr>
              <a:t>ΠΜΣ Σύγχρονες Προσεγγίσεις στα κείμενα: αναγνώσεις και ερμηνείες, Κλασική Ειδίκευση </a:t>
            </a:r>
            <a:endParaRPr lang="en-US" sz="1800" dirty="0">
              <a:solidFill>
                <a:schemeClr val="bg1">
                  <a:lumMod val="95000"/>
                  <a:lumOff val="5000"/>
                </a:schemeClr>
              </a:solidFill>
              <a:latin typeface="Times New Roman" panose="02020603050405020304" pitchFamily="18" charset="0"/>
              <a:ea typeface="Cambria Math" panose="02040503050406030204" pitchFamily="18" charset="0"/>
              <a:cs typeface="Times New Roman" panose="02020603050405020304" pitchFamily="18" charset="0"/>
            </a:endParaRPr>
          </a:p>
          <a:p>
            <a:r>
              <a:rPr lang="el-GR" sz="1800" dirty="0">
                <a:solidFill>
                  <a:schemeClr val="bg1"/>
                </a:solidFill>
                <a:latin typeface="Cambria Math" panose="02040503050406030204" pitchFamily="18" charset="0"/>
                <a:ea typeface="Cambria Math" panose="02040503050406030204" pitchFamily="18" charset="0"/>
              </a:rPr>
              <a:t>Διδάσκων: Κος Χριστόπουλος Μ.</a:t>
            </a:r>
            <a:endParaRPr lang="en-US" sz="1800" dirty="0">
              <a:solidFill>
                <a:schemeClr val="bg1"/>
              </a:solidFill>
              <a:latin typeface="Cambria Math" panose="02040503050406030204" pitchFamily="18" charset="0"/>
              <a:ea typeface="Cambria Math" panose="02040503050406030204" pitchFamily="18" charset="0"/>
            </a:endParaRPr>
          </a:p>
          <a:p>
            <a:r>
              <a:rPr lang="el-GR" sz="1800" dirty="0">
                <a:solidFill>
                  <a:schemeClr val="bg1"/>
                </a:solidFill>
                <a:latin typeface="Cambria Math" panose="02040503050406030204" pitchFamily="18" charset="0"/>
                <a:ea typeface="Cambria Math" panose="02040503050406030204" pitchFamily="18" charset="0"/>
              </a:rPr>
              <a:t>Φοιτήτρια: </a:t>
            </a:r>
            <a:r>
              <a:rPr lang="el-GR" sz="1800" dirty="0" err="1">
                <a:solidFill>
                  <a:schemeClr val="bg1"/>
                </a:solidFill>
                <a:latin typeface="Cambria Math" panose="02040503050406030204" pitchFamily="18" charset="0"/>
                <a:ea typeface="Cambria Math" panose="02040503050406030204" pitchFamily="18" charset="0"/>
              </a:rPr>
              <a:t>Μαστρογιάννη</a:t>
            </a:r>
            <a:r>
              <a:rPr lang="el-GR" sz="1800" dirty="0">
                <a:solidFill>
                  <a:schemeClr val="bg1"/>
                </a:solidFill>
                <a:latin typeface="Cambria Math" panose="02040503050406030204" pitchFamily="18" charset="0"/>
                <a:ea typeface="Cambria Math" panose="02040503050406030204" pitchFamily="18" charset="0"/>
              </a:rPr>
              <a:t> Λία </a:t>
            </a:r>
          </a:p>
          <a:p>
            <a:endParaRPr lang="el-GR" sz="1800" dirty="0">
              <a:solidFill>
                <a:schemeClr val="tx1">
                  <a:lumMod val="95000"/>
                </a:schemeClr>
              </a:solidFill>
              <a:latin typeface="Times New Roman" panose="02020603050405020304" pitchFamily="18" charset="0"/>
              <a:ea typeface="Cambria Math" panose="02040503050406030204" pitchFamily="18" charset="0"/>
              <a:cs typeface="Times New Roman" panose="02020603050405020304" pitchFamily="18" charset="0"/>
            </a:endParaRPr>
          </a:p>
          <a:p>
            <a:endParaRPr lang="en-US" sz="1800" dirty="0"/>
          </a:p>
        </p:txBody>
      </p:sp>
      <p:pic>
        <p:nvPicPr>
          <p:cNvPr id="5" name="Εικόνα 4" descr="Εικόνα που περιέχει φλιτζάνι, μαύρο, καθιστός, φωτογραφία&#10;&#10;Περιγραφή που δημιουργήθηκε αυτόματα">
            <a:extLst>
              <a:ext uri="{FF2B5EF4-FFF2-40B4-BE49-F238E27FC236}">
                <a16:creationId xmlns:a16="http://schemas.microsoft.com/office/drawing/2014/main" xmlns="" id="{A74D3A3C-D45C-42F5-95DB-A4A4AE0F0D55}"/>
              </a:ext>
            </a:extLst>
          </p:cNvPr>
          <p:cNvPicPr>
            <a:picLocks noChangeAspect="1"/>
          </p:cNvPicPr>
          <p:nvPr/>
        </p:nvPicPr>
        <p:blipFill rotWithShape="1">
          <a:blip r:embed="rId3"/>
          <a:srcRect t="3441" b="6493"/>
          <a:stretch/>
        </p:blipFill>
        <p:spPr>
          <a:xfrm>
            <a:off x="4634682" y="10"/>
            <a:ext cx="7557319" cy="6857990"/>
          </a:xfrm>
          <a:prstGeom prst="rect">
            <a:avLst/>
          </a:prstGeom>
        </p:spPr>
      </p:pic>
      <p:sp>
        <p:nvSpPr>
          <p:cNvPr id="18" name="Rectangle 17">
            <a:extLst>
              <a:ext uri="{FF2B5EF4-FFF2-40B4-BE49-F238E27FC236}">
                <a16:creationId xmlns:a16="http://schemas.microsoft.com/office/drawing/2014/main" xmlns="" id="{BFEFF673-A9DE-416D-A04E-1D5090454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2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B17FE0FD-2CC5-44D1-B290-5BE9F3FEF538}"/>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Στοιχεία που δανείζεται ο Σοφοκλής</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03CD007F-C8AD-402C-B75A-99F3D1D4869F}"/>
              </a:ext>
            </a:extLst>
          </p:cNvPr>
          <p:cNvSpPr>
            <a:spLocks noGrp="1"/>
          </p:cNvSpPr>
          <p:nvPr>
            <p:ph idx="1"/>
          </p:nvPr>
        </p:nvSpPr>
        <p:spPr>
          <a:xfrm>
            <a:off x="397565" y="2452349"/>
            <a:ext cx="11184835" cy="4239999"/>
          </a:xfrm>
        </p:spPr>
        <p:txBody>
          <a:bodyPr>
            <a:normAutofit/>
          </a:bodyPr>
          <a:lstStyle/>
          <a:p>
            <a:pPr algn="just">
              <a:lnSpc>
                <a:spcPct val="90000"/>
              </a:lnSpc>
              <a:buClr>
                <a:schemeClr val="tx2">
                  <a:lumMod val="75000"/>
                </a:schemeClr>
              </a:buClr>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υποβαθμισμένος αυτός ήρωας θα ταίριαζε στο Σοφόκλειο τρόπο γραφής;</a:t>
            </a:r>
          </a:p>
          <a:p>
            <a:pPr marL="0" indent="0" algn="just">
              <a:lnSpc>
                <a:spcPct val="90000"/>
              </a:lnSpc>
              <a:buNone/>
            </a:pPr>
            <a:endParaRPr lang="el-GR"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Με μία πρώτη ματιά φαίνεται πως ο Σοφοκλής δεν ακολουθεί τον Επικό Κύκλο στο τρόπο παρουσίασης του Αίαντα, αλλά συνδέεται περισσότερο με τον Όμηρο, ο οποίος υποστηρίζει το ηρωικό ανάστημα του ήρωα.</a:t>
            </a:r>
          </a:p>
          <a:p>
            <a:pPr marL="0" indent="0" algn="just">
              <a:lnSpc>
                <a:spcPct val="90000"/>
              </a:lnSpc>
              <a:buNone/>
            </a:pPr>
            <a:endParaRPr lang="el-GR"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επικύρωση της πανοπλίας του Αχιλλέα στον Οδυσσέα, σύμφωνα με τον Πίνδαρο, γίνεται με μυστική ψηφοφορία των Αργείων, αλλά με χρήση νοθείας και δόλου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p>
          <a:p>
            <a:pPr marL="0" indent="0" algn="just">
              <a:lnSpc>
                <a:spcPct val="90000"/>
              </a:lnSpc>
              <a:buNone/>
            </a:pPr>
            <a:r>
              <a:rPr lang="el-GR"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κρυφίαισι</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γὰρ</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ἐν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ψάφοις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Ὀδυσσῆ</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Δαναοὶ</a:t>
            </a:r>
            <a:r>
              <a:rPr lang="el-GR" i="1" dirty="0">
                <a:latin typeface="Times New Roman" panose="02020603050405020304" pitchFamily="18" charset="0"/>
                <a:cs typeface="Times New Roman" panose="02020603050405020304" pitchFamily="18" charset="0"/>
              </a:rPr>
              <a:t> θεράπευσαν·  </a:t>
            </a:r>
          </a:p>
          <a:p>
            <a:pPr marL="0" indent="0" algn="just">
              <a:lnSpc>
                <a:spcPct val="90000"/>
              </a:lnSpc>
              <a:buNone/>
            </a:pPr>
            <a:r>
              <a:rPr lang="el-GR" i="1" dirty="0" err="1">
                <a:latin typeface="Times New Roman" panose="02020603050405020304" pitchFamily="18" charset="0"/>
                <a:cs typeface="Times New Roman" panose="02020603050405020304" pitchFamily="18" charset="0"/>
              </a:rPr>
              <a:t>χρυσέων</a:t>
            </a:r>
            <a:r>
              <a:rPr lang="el-GR" i="1" dirty="0">
                <a:latin typeface="Times New Roman" panose="02020603050405020304" pitchFamily="18" charset="0"/>
                <a:cs typeface="Times New Roman" panose="02020603050405020304" pitchFamily="18" charset="0"/>
              </a:rPr>
              <a:t> δ' </a:t>
            </a:r>
            <a:r>
              <a:rPr lang="el-GR" i="1" dirty="0" err="1">
                <a:latin typeface="Times New Roman" panose="02020603050405020304" pitchFamily="18" charset="0"/>
                <a:cs typeface="Times New Roman" panose="02020603050405020304" pitchFamily="18" charset="0"/>
              </a:rPr>
              <a:t>Αἴας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στερηθεὶς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ὅπλων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φόνῳ</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πάλαισεν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Νεμ</a:t>
            </a:r>
            <a:r>
              <a:rPr lang="el-GR"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VIII 26-27)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43702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FA3F9CFA-A2D6-4DEF-B993-C70D1477739E}"/>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Στοιχεία που δανείζεται ο Σοφοκλής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F1505647-3AAB-4D42-AA8E-A67FC1E5D67F}"/>
              </a:ext>
            </a:extLst>
          </p:cNvPr>
          <p:cNvSpPr>
            <a:spLocks noGrp="1"/>
          </p:cNvSpPr>
          <p:nvPr>
            <p:ph idx="1"/>
          </p:nvPr>
        </p:nvSpPr>
        <p:spPr>
          <a:xfrm>
            <a:off x="119271" y="2150512"/>
            <a:ext cx="12072728" cy="4707488"/>
          </a:xfrm>
        </p:spPr>
        <p:txBody>
          <a:bodyPr>
            <a:noAutofit/>
          </a:bodyPr>
          <a:lstStyle/>
          <a:p>
            <a:pPr algn="just">
              <a:lnSpc>
                <a:spcPct val="90000"/>
              </a:lnSpc>
              <a:buClr>
                <a:schemeClr val="tx2">
                  <a:lumMod val="75000"/>
                </a:schemeClr>
              </a:buClr>
              <a:buFont typeface="Wingdings" panose="05000000000000000000" pitchFamily="2" charset="2"/>
              <a:buChar char="Ø"/>
            </a:pPr>
            <a:r>
              <a:rPr lang="en-US" dirty="0"/>
              <a:t> </a:t>
            </a:r>
            <a:r>
              <a:rPr lang="el-GR" dirty="0">
                <a:latin typeface="Times New Roman" panose="02020603050405020304" pitchFamily="18" charset="0"/>
                <a:cs typeface="Times New Roman" panose="02020603050405020304" pitchFamily="18" charset="0"/>
              </a:rPr>
              <a:t>Την παράδοση του Πινδάρου σχετικά με τη μυστική ψηφοφορία ακολουθεί και ο Σοφοκλής</a:t>
            </a:r>
          </a:p>
          <a:p>
            <a:pPr marL="0" indent="0" algn="just">
              <a:lnSpc>
                <a:spcPct val="90000"/>
              </a:lnSpc>
              <a:buNone/>
            </a:pPr>
            <a:r>
              <a:rPr lang="el-GR"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TEY. </a:t>
            </a:r>
            <a:r>
              <a:rPr lang="el-GR" i="1" dirty="0" err="1">
                <a:latin typeface="Times New Roman" panose="02020603050405020304" pitchFamily="18" charset="0"/>
                <a:cs typeface="Times New Roman" panose="02020603050405020304" pitchFamily="18" charset="0"/>
              </a:rPr>
              <a:t>Κλέπτης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γὰρ</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αὐτοῦ</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ψηφοποιὸς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ηὑρέθης</a:t>
            </a:r>
            <a:r>
              <a:rPr lang="el-GR" i="1" dirty="0">
                <a:latin typeface="Times New Roman" panose="02020603050405020304" pitchFamily="18" charset="0"/>
                <a:cs typeface="Times New Roman" panose="02020603050405020304" pitchFamily="18" charset="0"/>
              </a:rPr>
              <a:t>.</a:t>
            </a:r>
          </a:p>
          <a:p>
            <a:pPr marL="0" indent="0" algn="just">
              <a:lnSpc>
                <a:spcPct val="90000"/>
              </a:lnSpc>
              <a:buNone/>
            </a:pPr>
            <a:r>
              <a:rPr lang="el-GR" i="1" dirty="0">
                <a:latin typeface="Times New Roman" panose="02020603050405020304" pitchFamily="18" charset="0"/>
                <a:cs typeface="Times New Roman" panose="02020603050405020304" pitchFamily="18" charset="0"/>
              </a:rPr>
              <a:t>          ΜΕ. </a:t>
            </a:r>
            <a:r>
              <a:rPr lang="el-GR" i="1" dirty="0" err="1">
                <a:latin typeface="Times New Roman" panose="02020603050405020304" pitchFamily="18" charset="0"/>
                <a:cs typeface="Times New Roman" panose="02020603050405020304" pitchFamily="18" charset="0"/>
              </a:rPr>
              <a:t>Ἐν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τοῖς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δικασταῖς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κοὐκ</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ἐμοί</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τόδ</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ἐσφάλη</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dirty="0">
                <a:latin typeface="Times New Roman" panose="02020603050405020304" pitchFamily="18" charset="0"/>
                <a:cs typeface="Times New Roman" panose="02020603050405020304" pitchFamily="18" charset="0"/>
              </a:rPr>
              <a:t> 1135-1136)</a:t>
            </a:r>
            <a:endParaRPr lang="en-US"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εξαπάτηση της ψηφοφορία στη σοφόκλεια σκήνη αντιστοιχεί με εκείνη του Πινδάρου. Και στις δύο περιπτώσεις γίνεται λόγος για μια άδικη δίκη, την ηθική ευθύνη της οποίας έχουν οι σύντροφοι του Αίαντα. Στο σημείο αυτό δεν αναφέρεται καθόλου η ανάμειξη της Αθηνάς ούτε οι γνώμες των Τρώων, που αποτελούσαν σημαντικό παράγοντα της κρίσης των όπλων. Η ιδέα αυτή (σχετικά με την απόφαση για τα όπλα) θα μπορούσε να αποτελεί  καινοτομία του Αισχύλου ο οποίος είχε πραγματευτεί τη μοίρα του Αίαντα στη χαμένη τριλογία </a:t>
            </a:r>
            <a:r>
              <a:rPr lang="el-GR" i="1" dirty="0" err="1">
                <a:latin typeface="Times New Roman" panose="02020603050405020304" pitchFamily="18" charset="0"/>
                <a:cs typeface="Times New Roman" panose="02020603050405020304" pitchFamily="18" charset="0"/>
              </a:rPr>
              <a:t>Ὄπλων</a:t>
            </a:r>
            <a:r>
              <a:rPr lang="el-GR" i="1" dirty="0">
                <a:latin typeface="Times New Roman" panose="02020603050405020304" pitchFamily="18" charset="0"/>
                <a:cs typeface="Times New Roman" panose="02020603050405020304" pitchFamily="18" charset="0"/>
              </a:rPr>
              <a:t> κρίσις – </a:t>
            </a:r>
            <a:r>
              <a:rPr lang="el-GR" i="1" dirty="0" err="1">
                <a:latin typeface="Times New Roman" panose="02020603050405020304" pitchFamily="18" charset="0"/>
                <a:cs typeface="Times New Roman" panose="02020603050405020304" pitchFamily="18" charset="0"/>
              </a:rPr>
              <a:t>Θρῇσσαι</a:t>
            </a:r>
            <a:r>
              <a:rPr lang="el-GR" i="1" dirty="0">
                <a:latin typeface="Times New Roman" panose="02020603050405020304" pitchFamily="18" charset="0"/>
                <a:cs typeface="Times New Roman" panose="02020603050405020304" pitchFamily="18" charset="0"/>
              </a:rPr>
              <a:t> - </a:t>
            </a:r>
            <a:r>
              <a:rPr lang="el-GR" i="1" dirty="0" err="1">
                <a:latin typeface="Times New Roman" panose="02020603050405020304" pitchFamily="18" charset="0"/>
                <a:cs typeface="Times New Roman" panose="02020603050405020304" pitchFamily="18" charset="0"/>
              </a:rPr>
              <a:t>Σαλαµίνιαι</a:t>
            </a:r>
            <a:r>
              <a:rPr lang="el-GR" i="1" dirty="0">
                <a:latin typeface="Times New Roman" panose="02020603050405020304" pitchFamily="18" charset="0"/>
                <a:cs typeface="Times New Roman" panose="02020603050405020304" pitchFamily="18" charset="0"/>
              </a:rPr>
              <a:t> .</a:t>
            </a:r>
          </a:p>
          <a:p>
            <a:pPr algn="just">
              <a:lnSpc>
                <a:spcPct val="90000"/>
              </a:lnSpc>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Κάποιος μπορεί να υποστηρίξει πως πρόκειται για μια πιθανή ανατροπή της ιστορίας, λαμβάνοντας υπόψιν πως βρισκόμαστε στα μέσα του 5</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π.Χ. Το νομικό σύστημα αναπτύσσεται πλήρως στις ελληνικές πόλεις και πολλοί πολίτες είχαν το δικαίωμα να γίνουν μέλη στα δικαστήρια. Με αυτό τον τρόπο φαίνεται πως απομακρυνόμαστε από την αρχαϊκή επική παράδοση. </a:t>
            </a:r>
          </a:p>
          <a:p>
            <a:pPr marL="0" indent="0" algn="just">
              <a:lnSpc>
                <a:spcPct val="90000"/>
              </a:lnSpc>
              <a:buNone/>
            </a:pPr>
            <a:r>
              <a:rPr lang="en-US" dirty="0">
                <a:latin typeface="Times New Roman" panose="02020603050405020304" pitchFamily="18" charset="0"/>
                <a:cs typeface="Times New Roman" panose="02020603050405020304" pitchFamily="18" charset="0"/>
              </a:rPr>
              <a:t>Davies</a:t>
            </a:r>
            <a:r>
              <a:rPr lang="el-GR" dirty="0">
                <a:latin typeface="Times New Roman" panose="02020603050405020304" pitchFamily="18" charset="0"/>
                <a:cs typeface="Times New Roman" panose="02020603050405020304" pitchFamily="18" charset="0"/>
              </a:rPr>
              <a:t>: η εκδοχή αυτή για την κρίση των όπλων από τους συντρόφους του ήρωα, θα μπορούσε να είναι και παλαιότερη.</a:t>
            </a:r>
          </a:p>
        </p:txBody>
      </p:sp>
    </p:spTree>
    <p:extLst>
      <p:ext uri="{BB962C8B-B14F-4D97-AF65-F5344CB8AC3E}">
        <p14:creationId xmlns:p14="http://schemas.microsoft.com/office/powerpoint/2010/main" val="55771423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731CABF0-2DDA-458D-8733-83980208C6A1}"/>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Στοιχεία που δανείζεται ο Σοφοκλής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CBCEB893-1C20-4D8A-9545-CC59AE0DD79C}"/>
              </a:ext>
            </a:extLst>
          </p:cNvPr>
          <p:cNvSpPr>
            <a:spLocks noGrp="1"/>
          </p:cNvSpPr>
          <p:nvPr>
            <p:ph idx="1"/>
          </p:nvPr>
        </p:nvSpPr>
        <p:spPr>
          <a:xfrm>
            <a:off x="1103312" y="2763520"/>
            <a:ext cx="8946541" cy="3484879"/>
          </a:xfrm>
        </p:spPr>
        <p:txBody>
          <a:bodyPr>
            <a:normAutofit/>
          </a:bodyPr>
          <a:lstStyle/>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Ποια η σύνδεση του σοφόκλειου κειμένου με τον Επικό Κύκλο;</a:t>
            </a:r>
          </a:p>
          <a:p>
            <a:pPr marL="0" indent="0" algn="just">
              <a:buNone/>
            </a:pPr>
            <a:endParaRPr lang="el-GR"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Στον Αίαντα του Σοφοκλή μπορεί να ειπωθεί πως η Αθηνά δεν παραποιεί τα αποτελέσματα της δίκης. Δεν είναι μια μικρόψυχη θεά που παρεμβαίνει υπέρ του Οδυσσέας αδικώντας τον Αίαντα. Αλλά είναι αλήθεια αυτό; </a:t>
            </a:r>
          </a:p>
          <a:p>
            <a:pPr marL="0" indent="0" algn="just">
              <a:buNone/>
            </a:pPr>
            <a:endParaRPr lang="el-GR"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Για να απαντήσουμε σε αυτό το ερώτημα πρέπει να λάβουμε υπόψιν μας τη τραγωδία του Σοφοκλή στο σύνολό της και να εξετάσουμε τις προθέσεις του θεατρικού συγγραφέα.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56138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8DA9C7C3-9134-412A-972C-C2FB758C71A6}"/>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Στοιχεία που δανείζεται ο Σοφοκλής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FF632D35-4C5A-402D-9CBD-853D57546ABE}"/>
              </a:ext>
            </a:extLst>
          </p:cNvPr>
          <p:cNvSpPr>
            <a:spLocks noGrp="1"/>
          </p:cNvSpPr>
          <p:nvPr>
            <p:ph idx="1"/>
          </p:nvPr>
        </p:nvSpPr>
        <p:spPr>
          <a:xfrm>
            <a:off x="410818" y="2452349"/>
            <a:ext cx="10712794" cy="4213494"/>
          </a:xfrm>
        </p:spPr>
        <p:txBody>
          <a:bodyPr>
            <a:normAutofit/>
          </a:bodyPr>
          <a:lstStyle/>
          <a:p>
            <a:pPr algn="just">
              <a:lnSpc>
                <a:spcPct val="90000"/>
              </a:lnSpc>
              <a:buClr>
                <a:schemeClr val="tx2">
                  <a:lumMod val="75000"/>
                </a:schemeClr>
              </a:buClr>
              <a:buFont typeface="Wingdings" panose="05000000000000000000" pitchFamily="2" charset="2"/>
              <a:buChar char="Ø"/>
            </a:pPr>
            <a:r>
              <a:rPr lang="el-GR" sz="1700" dirty="0"/>
              <a:t> </a:t>
            </a:r>
            <a:r>
              <a:rPr lang="el-GR" dirty="0">
                <a:latin typeface="Times New Roman" panose="02020603050405020304" pitchFamily="18" charset="0"/>
                <a:cs typeface="Times New Roman" panose="02020603050405020304" pitchFamily="18" charset="0"/>
              </a:rPr>
              <a:t>Ο Σοφοκλής διερευνά την κατάσταση αμέσως μετά την κρίση των όπλων. Δανείζεται στοιχεία της πλοκής του από τον Επικό Κύκλο, αλλά τα μετατρέπει σε ένα πλαίσιο σκέψης και δράσης που ταιριάζει στο σκοπό του. Η απόφαση για τα όπλα του Αχιλλέα είναι σαφώς το αποτέλεσμα μιας δίκης που αποφασίστηκε από τους ηγέτες των Αχαιών </a:t>
            </a:r>
            <a:r>
              <a:rPr lang="el-GR" i="1"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νῦν</a:t>
            </a:r>
            <a:r>
              <a:rPr lang="el-GR" i="1" dirty="0">
                <a:latin typeface="Times New Roman" panose="02020603050405020304" pitchFamily="18" charset="0"/>
                <a:cs typeface="Times New Roman" panose="02020603050405020304" pitchFamily="18" charset="0"/>
              </a:rPr>
              <a:t> δ’ </a:t>
            </a:r>
            <a:r>
              <a:rPr lang="el-GR" i="1" dirty="0" err="1">
                <a:latin typeface="Times New Roman" panose="02020603050405020304" pitchFamily="18" charset="0"/>
                <a:cs typeface="Times New Roman" panose="02020603050405020304" pitchFamily="18" charset="0"/>
              </a:rPr>
              <a:t>αὔτ</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Ἀτρεῖδαι</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φωτὶ</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παντουργῷ</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φρένας</a:t>
            </a:r>
            <a:r>
              <a:rPr lang="el-GR" i="1" dirty="0">
                <a:latin typeface="Times New Roman" panose="02020603050405020304" pitchFamily="18" charset="0"/>
                <a:cs typeface="Times New Roman" panose="02020603050405020304" pitchFamily="18" charset="0"/>
              </a:rPr>
              <a:t> / </a:t>
            </a:r>
            <a:r>
              <a:rPr lang="el-GR" i="1" dirty="0" err="1">
                <a:latin typeface="Times New Roman" panose="02020603050405020304" pitchFamily="18" charset="0"/>
                <a:cs typeface="Times New Roman" panose="02020603050405020304" pitchFamily="18" charset="0"/>
              </a:rPr>
              <a:t>ἔπραξαν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ἀνδρὸς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τοῦδ</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ἀπώσαντες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κράτη</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dirty="0">
                <a:latin typeface="Times New Roman" panose="02020603050405020304" pitchFamily="18" charset="0"/>
                <a:cs typeface="Times New Roman" panose="02020603050405020304" pitchFamily="18" charset="0"/>
              </a:rPr>
              <a:t> 445-446), έτσι η αδικία χρεώνεται στους συντρόφους του ήρωα.</a:t>
            </a:r>
          </a:p>
          <a:p>
            <a:pPr marL="0" indent="0" algn="just">
              <a:lnSpc>
                <a:spcPct val="90000"/>
              </a:lnSpc>
              <a:buNone/>
            </a:pPr>
            <a:endParaRPr lang="el-GR"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Ποια είναι η δράση της Αθηνάς; Σύμφωνα με την αρθρογράφο η μικροψυχία της θεάς προς τον Αίαντα και η εύνοιά της υπέρ του Οδυσσέα, αποτυπώνεται στον πρόλογο του έργου, όπου η Αθηνά δείχνει εκδικητική, κακόβουλη και χαιρέκακα ειρωνική. Βασανίζει και περιγελά τον εχθρό του Οδυσσέα  και τον καλεί να γελάσει και αυτός με την κατάντια του ήρωα ( Σοφοκλής, </a:t>
            </a:r>
            <a:r>
              <a:rPr lang="el-GR" i="1" dirty="0" err="1">
                <a:latin typeface="Times New Roman" panose="02020603050405020304" pitchFamily="18" charset="0"/>
                <a:cs typeface="Times New Roman" panose="02020603050405020304" pitchFamily="18" charset="0"/>
              </a:rPr>
              <a:t>Αἴας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79).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19857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D44F2DA1-8873-409E-9EE0-7C0A14400773}"/>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n-US" dirty="0">
                <a:solidFill>
                  <a:srgbClr val="FFFFFF"/>
                </a:solidFill>
              </a:rPr>
              <a:t>   </a:t>
            </a:r>
            <a:r>
              <a:rPr lang="el-GR" dirty="0">
                <a:solidFill>
                  <a:srgbClr val="FFFFFF"/>
                </a:solidFill>
                <a:latin typeface="Times New Roman" panose="02020603050405020304" pitchFamily="18" charset="0"/>
                <a:cs typeface="Times New Roman" panose="02020603050405020304" pitchFamily="18" charset="0"/>
              </a:rPr>
              <a:t>Ο ρόλος της θεάς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FF8D361C-6149-44F6-BCF9-2DF3FDAC2665}"/>
              </a:ext>
            </a:extLst>
          </p:cNvPr>
          <p:cNvSpPr>
            <a:spLocks noGrp="1"/>
          </p:cNvSpPr>
          <p:nvPr>
            <p:ph idx="1"/>
          </p:nvPr>
        </p:nvSpPr>
        <p:spPr>
          <a:xfrm>
            <a:off x="477078" y="2464904"/>
            <a:ext cx="10999305" cy="4214192"/>
          </a:xfrm>
        </p:spPr>
        <p:txBody>
          <a:bodyPr>
            <a:normAutofit/>
          </a:bodyPr>
          <a:lstStyle/>
          <a:p>
            <a:pPr>
              <a:lnSpc>
                <a:spcPct val="90000"/>
              </a:lnSpc>
              <a:buClr>
                <a:schemeClr val="tx2">
                  <a:lumMod val="75000"/>
                </a:schemeClr>
              </a:buClr>
              <a:buFont typeface="Wingdings" panose="05000000000000000000" pitchFamily="2" charset="2"/>
              <a:buChar char="Ø"/>
            </a:pPr>
            <a:r>
              <a:rPr lang="el-GR" sz="1900" dirty="0"/>
              <a:t> </a:t>
            </a:r>
            <a:r>
              <a:rPr lang="el-GR" dirty="0">
                <a:latin typeface="Times New Roman" panose="02020603050405020304" pitchFamily="18" charset="0"/>
                <a:cs typeface="Times New Roman" panose="02020603050405020304" pitchFamily="18" charset="0"/>
              </a:rPr>
              <a:t>Οι περισσότεροι κριτικοί συμφωνούν ότι στο σοφόκλειο έργο η θεά παρουσιάζεται ιδιαίτερα κακόβουλη και σκληρή. Η εκδικητικότητα και η εχθρικότητα με την οποία απεικονίζεται στο πρόλογο του έργου, είναι εντελώς αντίθετη από τα υπόλοιπα έργα του Σοφοκλή. Η Αθηνά παίζει με το θύμα της πριν το καταστρέψει, τον οδηγεί σε εξευτελιστικές πράξεις παίζοντας με το μυαλό του κάνοντάς τον να σκοτώσει ζώα και όχι τα υποψήφια θύματά του, εκμεταλλευόμενη την πληγωμένη του τιμή.</a:t>
            </a:r>
          </a:p>
          <a:p>
            <a:pPr marL="0" indent="0">
              <a:lnSpc>
                <a:spcPct val="90000"/>
              </a:lnSpc>
              <a:buNone/>
            </a:pPr>
            <a:endParaRPr lang="el-GR" dirty="0">
              <a:latin typeface="Times New Roman" panose="02020603050405020304" pitchFamily="18" charset="0"/>
              <a:cs typeface="Times New Roman" panose="02020603050405020304" pitchFamily="18" charset="0"/>
            </a:endParaRPr>
          </a:p>
          <a:p>
            <a:pPr>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Inwood</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2003</a:t>
            </a:r>
            <a:r>
              <a:rPr lang="el-GR" dirty="0"/>
              <a: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a:t>
            </a:r>
            <a:r>
              <a:rPr lang="en-US" dirty="0">
                <a:latin typeface="Times New Roman" panose="02020603050405020304" pitchFamily="18" charset="0"/>
                <a:cs typeface="Times New Roman" panose="02020603050405020304" pitchFamily="18" charset="0"/>
              </a:rPr>
              <a:t> Parker</a:t>
            </a:r>
            <a:r>
              <a:rPr lang="el-GR" dirty="0">
                <a:latin typeface="Times New Roman" panose="02020603050405020304" pitchFamily="18" charset="0"/>
                <a:cs typeface="Times New Roman" panose="02020603050405020304" pitchFamily="18" charset="0"/>
              </a:rPr>
              <a:t> (1999)</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υποστηρίζουν πως η σοφόκλεια Αθηνά βρίσκεται στη μέση μεταξύ των θεών του Αισχύλου, που επεμβαίνουν στην δράση και του Ευριπίδη που η συμμετοχή τους στη δραματική πλοκή είναι ελάχιστη και περιορίζεται στους προλόγους των έργων και στο τέλος.</a:t>
            </a:r>
          </a:p>
          <a:p>
            <a:pPr marL="0" indent="0">
              <a:lnSpc>
                <a:spcPct val="90000"/>
              </a:lnSpc>
              <a:buNone/>
            </a:pPr>
            <a:r>
              <a:rPr lang="el-GR" dirty="0">
                <a:latin typeface="Times New Roman" panose="02020603050405020304" pitchFamily="18" charset="0"/>
                <a:cs typeface="Times New Roman" panose="02020603050405020304" pitchFamily="18" charset="0"/>
              </a:rPr>
              <a:t> </a:t>
            </a:r>
          </a:p>
          <a:p>
            <a:pPr>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Pucci (1994)</a:t>
            </a:r>
            <a:r>
              <a:rPr lang="el-GR" dirty="0">
                <a:latin typeface="Times New Roman" panose="02020603050405020304" pitchFamily="18" charset="0"/>
                <a:cs typeface="Times New Roman" panose="02020603050405020304" pitchFamily="18" charset="0"/>
              </a:rPr>
              <a:t> βλέπει πως πίσω από τη φιγούρα της Αθηνάς καθρεφτίζεται η τραγικότητα της ανθρώπινης ανικανότητας.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64678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0110EA92-0861-415D-955A-17ACB8F469E2}"/>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a:solidFill>
                  <a:srgbClr val="FFFFFF"/>
                </a:solidFill>
                <a:latin typeface="Times New Roman" panose="02020603050405020304" pitchFamily="18" charset="0"/>
                <a:cs typeface="Times New Roman" panose="02020603050405020304" pitchFamily="18" charset="0"/>
              </a:rPr>
              <a:t>Ο ρόλος της θεάς</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A4A01656-1DCC-4499-8712-CFB4C12A6258}"/>
              </a:ext>
            </a:extLst>
          </p:cNvPr>
          <p:cNvSpPr>
            <a:spLocks noGrp="1"/>
          </p:cNvSpPr>
          <p:nvPr>
            <p:ph idx="1"/>
          </p:nvPr>
        </p:nvSpPr>
        <p:spPr>
          <a:xfrm>
            <a:off x="1103312" y="2588000"/>
            <a:ext cx="10020300" cy="3817282"/>
          </a:xfrm>
        </p:spPr>
        <p:txBody>
          <a:bodyPr>
            <a:normAutofit/>
          </a:bodyPr>
          <a:lstStyle/>
          <a:p>
            <a:pPr>
              <a:buFont typeface="Wingdings" panose="05000000000000000000" pitchFamily="2" charset="2"/>
              <a:buChar char="q"/>
            </a:pPr>
            <a:endParaRPr lang="el-GR" dirty="0"/>
          </a:p>
          <a:p>
            <a:pPr>
              <a:buFont typeface="Wingdings" panose="05000000000000000000" pitchFamily="2" charset="2"/>
              <a:buChar char="q"/>
            </a:pPr>
            <a:endParaRPr lang="el-GR" dirty="0"/>
          </a:p>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Μέχρι τη μέση του δράματος ο θεατής έχει το αίσθημα μιας κακόβουλης θεάς που γίνεται σεβαστή εξαιτίας του φόβου που προκαλεί. Ακόμα και ο Οδυσσέας είναι φοβισμένος και τρομοκρατημένος από τη συμπεριφορά της θεάς. Όταν η Αθηνά τον καλεί να περιγελάσει τον εχθρό του, εκείνος εκφράζει λόγια βαθιάς συμπόνιας και αισθάνεται οίκτο για τον συντετριμμένο του αντίπαλο, καθώς κατανοεί ότι το δράμα του Αίαντα μπορεί να αγγίξει οποιοδήποτε θνητό. (Σοφοκλής,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Αἴας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121-126). Εδώ ο Οδυσσέας διαφέρει από τον ομηρικό ήρωα, τον πανούργο και αδίστακτο δολοπλόκο.</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8001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0F94A4F5-F51E-4BA1-B028-AB34A9C9975D}"/>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a:solidFill>
                  <a:srgbClr val="FFFFFF"/>
                </a:solidFill>
                <a:latin typeface="Times New Roman" panose="02020603050405020304" pitchFamily="18" charset="0"/>
                <a:cs typeface="Times New Roman" panose="02020603050405020304" pitchFamily="18" charset="0"/>
              </a:rPr>
              <a:t>Ο ρόλος της θεάς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9DFE1538-0367-43B0-BD90-9783380FA1AD}"/>
              </a:ext>
            </a:extLst>
          </p:cNvPr>
          <p:cNvSpPr>
            <a:spLocks noGrp="1"/>
          </p:cNvSpPr>
          <p:nvPr>
            <p:ph idx="1"/>
          </p:nvPr>
        </p:nvSpPr>
        <p:spPr>
          <a:xfrm>
            <a:off x="410818" y="2763520"/>
            <a:ext cx="10866782" cy="3809558"/>
          </a:xfrm>
        </p:spPr>
        <p:txBody>
          <a:bodyPr>
            <a:normAutofit/>
          </a:bodyPr>
          <a:lstStyle/>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Μια τέτοια θεϊκή σκληρότητα από μέρους της Αθηνάς χρειάζεται μια ικανοποιητική αιτιολόγηση στο πλαίσιο ενός τραγικού έργου. Για το λόγο αυτό, ο θεατρικός συγγραφέας, κατασκεύασε δύο περιπτώσεις αλαζονικής συμπεριφοράς του ήρωα. </a:t>
            </a:r>
          </a:p>
          <a:p>
            <a:pPr marL="0" indent="0" algn="just">
              <a:buNone/>
            </a:pPr>
            <a:r>
              <a:rPr lang="el-GR" dirty="0">
                <a:latin typeface="Times New Roman" panose="02020603050405020304" pitchFamily="18" charset="0"/>
                <a:cs typeface="Times New Roman" panose="02020603050405020304" pitchFamily="18" charset="0"/>
              </a:rPr>
              <a:t> Γιατί λοιπόν τον τιμωρεί η θεά; Τι δυσχεραίνει τη θέση του;  </a:t>
            </a:r>
          </a:p>
          <a:p>
            <a:pPr marL="0" indent="0" algn="just">
              <a:buNone/>
            </a:pPr>
            <a:r>
              <a:rPr lang="el-GR" dirty="0">
                <a:latin typeface="Times New Roman" panose="02020603050405020304" pitchFamily="18" charset="0"/>
                <a:cs typeface="Times New Roman" panose="02020603050405020304" pitchFamily="18" charset="0"/>
              </a:rPr>
              <a:t>α) όταν ο πατέρας του τον συμβούλευε να βασίζεται στη βοήθεια των θεών για νίκη στη μάχη, εκείνος αποκρίθηκε με υπερβολικά υπεροπτικό τρόπο «</a:t>
            </a:r>
            <a:r>
              <a:rPr lang="el-GR" i="1" dirty="0" err="1">
                <a:latin typeface="Times New Roman" panose="02020603050405020304" pitchFamily="18" charset="0"/>
                <a:cs typeface="Times New Roman" panose="02020603050405020304" pitchFamily="18" charset="0"/>
              </a:rPr>
              <a:t>ὑψικόμπως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κἀφρόνως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θεωρώντας πως μόνο οι ανάξιοι χρειάζονται τη βοήθεια τους (Σοφοκλή, </a:t>
            </a:r>
            <a:r>
              <a:rPr lang="el-GR" i="1" dirty="0" err="1">
                <a:latin typeface="Times New Roman" panose="02020603050405020304" pitchFamily="18" charset="0"/>
                <a:cs typeface="Times New Roman" panose="02020603050405020304" pitchFamily="18" charset="0"/>
              </a:rPr>
              <a:t>Αἴας</a:t>
            </a:r>
            <a:r>
              <a:rPr lang="el-GR" dirty="0">
                <a:latin typeface="Times New Roman" panose="02020603050405020304" pitchFamily="18" charset="0"/>
                <a:cs typeface="Times New Roman" panose="02020603050405020304" pitchFamily="18" charset="0"/>
              </a:rPr>
              <a:t> 767-769)</a:t>
            </a:r>
          </a:p>
          <a:p>
            <a:pPr marL="0" indent="0" algn="just">
              <a:buNone/>
            </a:pPr>
            <a:r>
              <a:rPr lang="el-GR" dirty="0">
                <a:latin typeface="Times New Roman" panose="02020603050405020304" pitchFamily="18" charset="0"/>
                <a:cs typeface="Times New Roman" panose="02020603050405020304" pitchFamily="18" charset="0"/>
              </a:rPr>
              <a:t> β) περιφρονεί τη βοήθεια της Αθηνάς όταν εκείνη εμφανίζεται για να τον βοηθήσει στη μάχη (Σοφοκλής, </a:t>
            </a:r>
            <a:r>
              <a:rPr lang="el-GR" i="1" dirty="0" err="1">
                <a:latin typeface="Times New Roman" panose="02020603050405020304" pitchFamily="18" charset="0"/>
                <a:cs typeface="Times New Roman" panose="02020603050405020304" pitchFamily="18" charset="0"/>
              </a:rPr>
              <a:t>Αἴας</a:t>
            </a:r>
            <a:r>
              <a:rPr lang="el-GR" dirty="0">
                <a:latin typeface="Times New Roman" panose="02020603050405020304" pitchFamily="18" charset="0"/>
                <a:cs typeface="Times New Roman" panose="02020603050405020304" pitchFamily="18" charset="0"/>
              </a:rPr>
              <a:t> 774-775</a:t>
            </a:r>
            <a:r>
              <a:rPr lang="el-GR" sz="1900" dirty="0">
                <a:latin typeface="Times New Roman" panose="02020603050405020304" pitchFamily="18" charset="0"/>
                <a:cs typeface="Times New Roman" panose="02020603050405020304" pitchFamily="18" charset="0"/>
              </a:rPr>
              <a:t>)               έπαρση, αναίδεια απορρίπτοντας τη συμπαράσταση της θεάς      </a:t>
            </a:r>
            <a:r>
              <a:rPr lang="el-GR" dirty="0">
                <a:latin typeface="Times New Roman" panose="02020603050405020304" pitchFamily="18" charset="0"/>
                <a:cs typeface="Times New Roman" panose="02020603050405020304" pitchFamily="18" charset="0"/>
              </a:rPr>
              <a:t>υιοθετεί την υπερβολή και διαφοροποιείται από την ανθρώπινη φύση. </a:t>
            </a:r>
          </a:p>
        </p:txBody>
      </p:sp>
      <p:sp>
        <p:nvSpPr>
          <p:cNvPr id="4" name="Βέλος: Δεξιό 3">
            <a:extLst>
              <a:ext uri="{FF2B5EF4-FFF2-40B4-BE49-F238E27FC236}">
                <a16:creationId xmlns:a16="http://schemas.microsoft.com/office/drawing/2014/main" xmlns="" id="{ACFB76C1-4FC5-4DDA-BEBA-6EA59C7D28BD}"/>
              </a:ext>
            </a:extLst>
          </p:cNvPr>
          <p:cNvSpPr/>
          <p:nvPr/>
        </p:nvSpPr>
        <p:spPr>
          <a:xfrm>
            <a:off x="3236844" y="5711687"/>
            <a:ext cx="742122"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Βέλος: Δεξιό 8">
            <a:extLst>
              <a:ext uri="{FF2B5EF4-FFF2-40B4-BE49-F238E27FC236}">
                <a16:creationId xmlns:a16="http://schemas.microsoft.com/office/drawing/2014/main" xmlns="" id="{DECE5202-38E7-4C06-B2AD-A43345C2681C}"/>
              </a:ext>
            </a:extLst>
          </p:cNvPr>
          <p:cNvSpPr/>
          <p:nvPr/>
        </p:nvSpPr>
        <p:spPr>
          <a:xfrm>
            <a:off x="10050834" y="5724938"/>
            <a:ext cx="258417" cy="17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6548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D1AE75BA-DB59-4A2B-9244-A048C8496564}"/>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a:t>
            </a:r>
            <a:r>
              <a:rPr lang="el-GR" dirty="0" err="1">
                <a:solidFill>
                  <a:srgbClr val="FFFFFF"/>
                </a:solidFill>
                <a:latin typeface="Times New Roman" panose="02020603050405020304" pitchFamily="18" charset="0"/>
                <a:cs typeface="Times New Roman" panose="02020603050405020304" pitchFamily="18" charset="0"/>
              </a:rPr>
              <a:t>Ὕβρις</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F9934FB0-A3F0-4C4C-BB2B-68F630F556CA}"/>
              </a:ext>
            </a:extLst>
          </p:cNvPr>
          <p:cNvSpPr>
            <a:spLocks noGrp="1"/>
          </p:cNvSpPr>
          <p:nvPr>
            <p:ph idx="1"/>
          </p:nvPr>
        </p:nvSpPr>
        <p:spPr>
          <a:xfrm>
            <a:off x="384313" y="2603230"/>
            <a:ext cx="11092069" cy="3916840"/>
          </a:xfrm>
        </p:spPr>
        <p:txBody>
          <a:bodyPr>
            <a:normAutofit/>
          </a:bodyPr>
          <a:lstStyle/>
          <a:p>
            <a:pPr algn="just">
              <a:lnSpc>
                <a:spcPct val="90000"/>
              </a:lnSpc>
              <a:buClr>
                <a:schemeClr val="tx2">
                  <a:lumMod val="75000"/>
                </a:schemeClr>
              </a:buClr>
              <a:buFont typeface="Wingdings" panose="05000000000000000000" pitchFamily="2" charset="2"/>
              <a:buChar char="Ø"/>
            </a:pPr>
            <a:r>
              <a:rPr lang="el-GR" sz="190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συμπεριφορά αυτή του ήρωα αποτελεί καινοτομία του Σοφοκλή.</a:t>
            </a:r>
          </a:p>
          <a:p>
            <a:pPr marL="0" indent="0" algn="just">
              <a:lnSpc>
                <a:spcPct val="90000"/>
              </a:lnSpc>
              <a:buNone/>
            </a:pPr>
            <a:endParaRPr lang="el-GR"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Fisher (</a:t>
            </a:r>
            <a:r>
              <a:rPr lang="el-GR" dirty="0">
                <a:latin typeface="Times New Roman" panose="02020603050405020304" pitchFamily="18" charset="0"/>
                <a:cs typeface="Times New Roman" panose="02020603050405020304" pitchFamily="18" charset="0"/>
              </a:rPr>
              <a:t>1992) ερμηνεύει τη στάση του Αίαντα ως μορφή ‘’ήπιας’’ ύβρης που θα μπορούσε να διασκεδάσει το ακροατήριο. Τη θεωρεί ως ένα σημάδι της ανόητης τύφλωσης των ηρώων οι οποίοι ξεπερνούν τα ανθρώπινα όρια με σκοπό να πετύχουν αρετή και τιμή.</a:t>
            </a:r>
          </a:p>
          <a:p>
            <a:pPr algn="just">
              <a:lnSpc>
                <a:spcPct val="90000"/>
              </a:lnSpc>
              <a:buFont typeface="Wingdings" panose="05000000000000000000" pitchFamily="2" charset="2"/>
              <a:buChar char="q"/>
            </a:pPr>
            <a:endParaRPr lang="el-GR"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Καρακάντζα</a:t>
            </a:r>
            <a:r>
              <a:rPr lang="el-GR" dirty="0">
                <a:latin typeface="Times New Roman" panose="02020603050405020304" pitchFamily="18" charset="0"/>
                <a:cs typeface="Times New Roman" panose="02020603050405020304" pitchFamily="18" charset="0"/>
              </a:rPr>
              <a:t> (2010) διαφωνεί με την έννοια της ‘’ήπιας’’ ύβρης. Η τόσο έντονη αλαζονική απόρριψη της θείας βοήθειας που εκφράζει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είναι σπάνια τόσο στην αρχαϊκή όσο και στη κλασική λογοτεχνία                σοφόκλειος ήρωας γεμάτος αυτοπεποίθηση και έπαρση.</a:t>
            </a:r>
            <a:endParaRPr lang="en-US" dirty="0">
              <a:latin typeface="Times New Roman" panose="02020603050405020304" pitchFamily="18" charset="0"/>
              <a:cs typeface="Times New Roman" panose="02020603050405020304" pitchFamily="18" charset="0"/>
            </a:endParaRPr>
          </a:p>
        </p:txBody>
      </p:sp>
      <p:sp>
        <p:nvSpPr>
          <p:cNvPr id="9" name="Βέλος: Δεξιό 8">
            <a:extLst>
              <a:ext uri="{FF2B5EF4-FFF2-40B4-BE49-F238E27FC236}">
                <a16:creationId xmlns:a16="http://schemas.microsoft.com/office/drawing/2014/main" xmlns="" id="{5F827EE4-F726-4518-BBC5-998A343C4099}"/>
              </a:ext>
            </a:extLst>
          </p:cNvPr>
          <p:cNvSpPr/>
          <p:nvPr/>
        </p:nvSpPr>
        <p:spPr>
          <a:xfrm>
            <a:off x="2093844" y="5393635"/>
            <a:ext cx="742122"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6508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7B5B7719-F699-4AC6-8247-8CF2B9CD6719}"/>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a:t>
            </a:r>
            <a:r>
              <a:rPr lang="el-GR" dirty="0" err="1">
                <a:solidFill>
                  <a:srgbClr val="FFFFFF"/>
                </a:solidFill>
                <a:latin typeface="Times New Roman" panose="02020603050405020304" pitchFamily="18" charset="0"/>
                <a:cs typeface="Times New Roman" panose="02020603050405020304" pitchFamily="18" charset="0"/>
              </a:rPr>
              <a:t>Ὕβρις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FFBE2BE8-8173-4B3B-B7A5-24D92F656E73}"/>
              </a:ext>
            </a:extLst>
          </p:cNvPr>
          <p:cNvSpPr>
            <a:spLocks noGrp="1"/>
          </p:cNvSpPr>
          <p:nvPr>
            <p:ph idx="1"/>
          </p:nvPr>
        </p:nvSpPr>
        <p:spPr>
          <a:xfrm>
            <a:off x="437322" y="2905066"/>
            <a:ext cx="10866782" cy="3681263"/>
          </a:xfrm>
        </p:spPr>
        <p:txBody>
          <a:bodyPr>
            <a:normAutofit/>
          </a:bodyPr>
          <a:lstStyle/>
          <a:p>
            <a:pPr algn="just">
              <a:lnSpc>
                <a:spcPct val="90000"/>
              </a:lnSpc>
              <a:buClr>
                <a:schemeClr val="tx2">
                  <a:lumMod val="75000"/>
                </a:schemeClr>
              </a:buClr>
              <a:buFont typeface="Wingdings" panose="05000000000000000000" pitchFamily="2" charset="2"/>
              <a:buChar char="Ø"/>
            </a:pPr>
            <a:r>
              <a:rPr lang="el-GR" sz="1900" dirty="0"/>
              <a:t> </a:t>
            </a:r>
            <a:r>
              <a:rPr lang="el-GR" sz="19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Fisher (</a:t>
            </a:r>
            <a:r>
              <a:rPr lang="el-GR" dirty="0">
                <a:latin typeface="Times New Roman" panose="02020603050405020304" pitchFamily="18" charset="0"/>
                <a:cs typeface="Times New Roman" panose="02020603050405020304" pitchFamily="18" charset="0"/>
              </a:rPr>
              <a:t>1992)</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επισημαίνει πως η </a:t>
            </a:r>
            <a:r>
              <a:rPr lang="el-GR" i="1" dirty="0" err="1">
                <a:latin typeface="Times New Roman" panose="02020603050405020304" pitchFamily="18" charset="0"/>
                <a:cs typeface="Times New Roman" panose="02020603050405020304" pitchFamily="18" charset="0"/>
              </a:rPr>
              <a:t>ὕβρις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του Αίαντα αποτελεί περίπλοκο ζήτημα και δεν περιορίζεται στην απερίσκεπτη έπαρση που απευθύνει στην Αθηνά και στου θεούς, αλλά συνίσταται επίσης στην τύφλωση της ανθρώπινης κατάστασης και κυρίως στην καταστροφική προσπάθειά του να επιβάλει μια άγρια εκδίκηση στους ‘’φίλους’’ του που τον αδίκησαν. Η στάση του αυτή προέρχεται από τη δική του ερμηνεία των ηρωικών αξιών και από την απελπισμένη επιδίωξη του για τιμή και αρετή. </a:t>
            </a:r>
          </a:p>
          <a:p>
            <a:pPr marL="0" indent="0" algn="just">
              <a:lnSpc>
                <a:spcPct val="90000"/>
              </a:lnSpc>
              <a:buNone/>
            </a:pPr>
            <a:endParaRPr lang="el-GR"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Gasti</a:t>
            </a:r>
            <a:r>
              <a:rPr lang="en-US" dirty="0">
                <a:latin typeface="Times New Roman" panose="02020603050405020304" pitchFamily="18" charset="0"/>
                <a:cs typeface="Times New Roman" panose="02020603050405020304" pitchFamily="18" charset="0"/>
              </a:rPr>
              <a:t> (1992) </a:t>
            </a:r>
            <a:r>
              <a:rPr lang="el-GR" dirty="0">
                <a:latin typeface="Times New Roman" panose="02020603050405020304" pitchFamily="18" charset="0"/>
                <a:cs typeface="Times New Roman" panose="02020603050405020304" pitchFamily="18" charset="0"/>
              </a:rPr>
              <a:t>αντιλαμβάνεται την ύβρη του ήρωα ως ένα είδος προσωπικής στρατιωτικής αριστείας, αξίες που αντιπροσωπεύουν την ομηρική κοινωνία σε αντίθεση με τις συνεργατικές, πολιτισμένες και ορθολογικές αξίες που εκπροσωπούνται από τον Οδυσσέα.</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9771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26A062EC-988B-4D2E-8815-004BD0272212}"/>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a:t>
            </a:r>
            <a:r>
              <a:rPr lang="el-GR" dirty="0" err="1">
                <a:solidFill>
                  <a:srgbClr val="FFFFFF"/>
                </a:solidFill>
                <a:latin typeface="Times New Roman" panose="02020603050405020304" pitchFamily="18" charset="0"/>
                <a:cs typeface="Times New Roman" panose="02020603050405020304" pitchFamily="18" charset="0"/>
              </a:rPr>
              <a:t>Ὕβρις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5DDDE006-12FB-4961-90C0-6033910A48C9}"/>
              </a:ext>
            </a:extLst>
          </p:cNvPr>
          <p:cNvSpPr>
            <a:spLocks noGrp="1"/>
          </p:cNvSpPr>
          <p:nvPr>
            <p:ph idx="1"/>
          </p:nvPr>
        </p:nvSpPr>
        <p:spPr>
          <a:xfrm>
            <a:off x="344557" y="2588000"/>
            <a:ext cx="10986051" cy="4091096"/>
          </a:xfrm>
        </p:spPr>
        <p:txBody>
          <a:bodyPr>
            <a:normAutofit/>
          </a:bodyPr>
          <a:lstStyle/>
          <a:p>
            <a:pPr>
              <a:lnSpc>
                <a:spcPct val="90000"/>
              </a:lnSpc>
              <a:buFont typeface="Wingdings" panose="05000000000000000000" pitchFamily="2" charset="2"/>
              <a:buChar char="q"/>
            </a:pPr>
            <a:endParaRPr lang="en-US" sz="1700" dirty="0"/>
          </a:p>
          <a:p>
            <a:pPr>
              <a:lnSpc>
                <a:spcPct val="90000"/>
              </a:lnSpc>
              <a:buFont typeface="Wingdings" panose="05000000000000000000" pitchFamily="2" charset="2"/>
              <a:buChar char="q"/>
            </a:pPr>
            <a:endParaRPr lang="en-US" sz="1700" dirty="0"/>
          </a:p>
          <a:p>
            <a:pPr algn="just">
              <a:lnSpc>
                <a:spcPct val="90000"/>
              </a:lnSpc>
              <a:buClr>
                <a:schemeClr val="tx2">
                  <a:lumMod val="75000"/>
                </a:schemeClr>
              </a:buClr>
              <a:buFont typeface="Wingdings" panose="05000000000000000000" pitchFamily="2" charset="2"/>
              <a:buChar char="Ø"/>
            </a:pPr>
            <a:r>
              <a:rPr lang="el-GR" sz="1700" dirty="0"/>
              <a:t> </a:t>
            </a:r>
            <a:r>
              <a:rPr lang="el-GR" dirty="0">
                <a:latin typeface="Times New Roman" panose="02020603050405020304" pitchFamily="18" charset="0"/>
                <a:cs typeface="Times New Roman" panose="02020603050405020304" pitchFamily="18" charset="0"/>
              </a:rPr>
              <a:t>Σχετικά με τη στάση του Αίαντα      ο αναγνώστης του Ομήρου θα αδυνατούσε να βρει κάποιο σφάλμα στη συμπεριφορά του ήρωα. Ο αναγνώστης του Επικού Κύκλου θα μπορούσε ίσως να συγκεντρώσει κάποια στοιχεία για να δικαιολογήσει την αλαζονεία και την έλλειψη σεβασμού που έδειξε ο ήρωας στο σοφόκλειο δράμα, ωστόσο όμως δεν έχουμε επαρκή αποδεικτικά στοιχεία για να υποστηρίξουμε την παραπάνω άποψη. </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αναγνώστης όμως του Σοφοκλή κατανοεί πως η απερίσκεπτη έπαρση του Αίαντα προκαλεί τον θυμό της Αθηνάς και προμηνύει τη δική του πτώση. Ένας ήρωας στην επική ποίηση μπορεί να είναι αλαζονικός και εγωκεντρικός, όπως ο Αχιλλέας, χωρίς να προκαλεί τη θεία τιμωρία. Αντίθετα στην τραγωδία υπάρχει συχνά μια </a:t>
            </a:r>
            <a:r>
              <a:rPr lang="el-GR" dirty="0" err="1">
                <a:latin typeface="Times New Roman" panose="02020603050405020304" pitchFamily="18" charset="0"/>
                <a:cs typeface="Times New Roman" panose="02020603050405020304" pitchFamily="18" charset="0"/>
              </a:rPr>
              <a:t>αιτιακή</a:t>
            </a:r>
            <a:r>
              <a:rPr lang="el-GR" dirty="0">
                <a:latin typeface="Times New Roman" panose="02020603050405020304" pitchFamily="18" charset="0"/>
                <a:cs typeface="Times New Roman" panose="02020603050405020304" pitchFamily="18" charset="0"/>
              </a:rPr>
              <a:t> σχέση ανάμεσα στην ύβρη και την τιμωρία που επιβάλλεται είτε από την κοινωνία είτε από του θεούς</a:t>
            </a:r>
            <a:r>
              <a:rPr lang="el-GR" sz="1700"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p:txBody>
      </p:sp>
      <p:sp>
        <p:nvSpPr>
          <p:cNvPr id="9" name="Βέλος: Δεξιό 8">
            <a:extLst>
              <a:ext uri="{FF2B5EF4-FFF2-40B4-BE49-F238E27FC236}">
                <a16:creationId xmlns:a16="http://schemas.microsoft.com/office/drawing/2014/main" xmlns="" id="{C0D2B04A-3154-4B57-B05D-DAC314940D53}"/>
              </a:ext>
            </a:extLst>
          </p:cNvPr>
          <p:cNvSpPr/>
          <p:nvPr/>
        </p:nvSpPr>
        <p:spPr>
          <a:xfrm>
            <a:off x="4518991" y="3429000"/>
            <a:ext cx="238539" cy="186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3163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11">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xmlns="" id="{5233CAB8-6F47-4E55-B9C5-A97E6A274831}"/>
              </a:ext>
            </a:extLst>
          </p:cNvPr>
          <p:cNvSpPr>
            <a:spLocks noGrp="1"/>
          </p:cNvSpPr>
          <p:nvPr>
            <p:ph type="title"/>
          </p:nvPr>
        </p:nvSpPr>
        <p:spPr>
          <a:xfrm>
            <a:off x="653143" y="1645920"/>
            <a:ext cx="3522879" cy="4470821"/>
          </a:xfrm>
        </p:spPr>
        <p:txBody>
          <a:bodyPr>
            <a:normAutofit/>
          </a:bodyPr>
          <a:lstStyle/>
          <a:p>
            <a:pPr algn="r"/>
            <a:r>
              <a:rPr lang="el-GR">
                <a:solidFill>
                  <a:srgbClr val="FFFFFF"/>
                </a:solidFill>
              </a:rPr>
              <a:t>         </a:t>
            </a:r>
            <a:r>
              <a:rPr lang="el-GR">
                <a:solidFill>
                  <a:srgbClr val="FFFFFF"/>
                </a:solidFill>
                <a:latin typeface="Times New Roman" panose="02020603050405020304" pitchFamily="18" charset="0"/>
                <a:cs typeface="Times New Roman" panose="02020603050405020304" pitchFamily="18" charset="0"/>
              </a:rPr>
              <a:t>Εισαγωγή – Στόχοι άρθρου</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6037DBAA-EBA6-4666-A293-E955932AE231}"/>
              </a:ext>
            </a:extLst>
          </p:cNvPr>
          <p:cNvSpPr>
            <a:spLocks noGrp="1"/>
          </p:cNvSpPr>
          <p:nvPr>
            <p:ph idx="1"/>
          </p:nvPr>
        </p:nvSpPr>
        <p:spPr>
          <a:xfrm>
            <a:off x="5204109" y="1285462"/>
            <a:ext cx="6749352" cy="5380382"/>
          </a:xfrm>
        </p:spPr>
        <p:txBody>
          <a:bodyPr>
            <a:normAutofit/>
          </a:bodyPr>
          <a:lstStyle/>
          <a:p>
            <a:pPr marL="0" indent="0" algn="just">
              <a:lnSpc>
                <a:spcPct val="90000"/>
              </a:lnSpc>
              <a:buNone/>
            </a:pPr>
            <a:endParaRPr lang="el-GR" sz="1700"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sz="1700"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Αθήναιος</a:t>
            </a:r>
            <a:r>
              <a:rPr lang="el-GR"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Δειπνοσοφιστές</a:t>
            </a:r>
            <a:r>
              <a:rPr lang="el-GR" i="1" dirty="0">
                <a:latin typeface="Times New Roman" panose="02020603050405020304" pitchFamily="18" charset="0"/>
                <a:cs typeface="Times New Roman" panose="02020603050405020304" pitchFamily="18" charset="0"/>
              </a:rPr>
              <a:t> 277</a:t>
            </a:r>
            <a:r>
              <a:rPr lang="en-US" i="1" dirty="0">
                <a:latin typeface="Times New Roman" panose="02020603050405020304" pitchFamily="18" charset="0"/>
                <a:cs typeface="Times New Roman" panose="02020603050405020304" pitchFamily="18" charset="0"/>
              </a:rPr>
              <a:t>c</a:t>
            </a:r>
            <a:r>
              <a:rPr lang="el-GR" i="1" dirty="0">
                <a:latin typeface="Times New Roman" panose="02020603050405020304" pitchFamily="18" charset="0"/>
                <a:cs typeface="Times New Roman" panose="02020603050405020304" pitchFamily="18" charset="0"/>
              </a:rPr>
              <a:t> «</a:t>
            </a:r>
            <a:r>
              <a:rPr lang="el-GR" i="1" dirty="0" err="1"/>
              <a:t>ἔχαιρε</a:t>
            </a:r>
            <a:r>
              <a:rPr lang="el-GR" i="1" dirty="0"/>
              <a:t> </a:t>
            </a:r>
            <a:r>
              <a:rPr lang="el-GR" i="1" dirty="0" err="1"/>
              <a:t>δὲ</a:t>
            </a:r>
            <a:r>
              <a:rPr lang="el-GR" i="1" dirty="0"/>
              <a:t> </a:t>
            </a:r>
            <a:r>
              <a:rPr lang="el-GR" i="1" dirty="0" err="1"/>
              <a:t>Σοφοκλῆς</a:t>
            </a:r>
            <a:r>
              <a:rPr lang="el-GR" i="1" dirty="0"/>
              <a:t> </a:t>
            </a:r>
            <a:r>
              <a:rPr lang="el-GR" i="1" dirty="0" err="1"/>
              <a:t>τῷ</a:t>
            </a:r>
            <a:r>
              <a:rPr lang="el-GR" i="1" dirty="0"/>
              <a:t> </a:t>
            </a:r>
            <a:r>
              <a:rPr lang="el-GR" i="1" dirty="0" err="1"/>
              <a:t>ἐπικῷ</a:t>
            </a:r>
            <a:r>
              <a:rPr lang="el-GR" i="1" dirty="0"/>
              <a:t> </a:t>
            </a:r>
            <a:r>
              <a:rPr lang="el-GR" i="1" dirty="0" err="1"/>
              <a:t>κύκλῳ</a:t>
            </a:r>
            <a:r>
              <a:rPr lang="el-GR" i="1" dirty="0"/>
              <a:t>, </a:t>
            </a:r>
            <a:r>
              <a:rPr lang="el-GR" i="1" dirty="0" err="1"/>
              <a:t>ὡς</a:t>
            </a:r>
            <a:r>
              <a:rPr lang="el-GR" i="1" dirty="0"/>
              <a:t> </a:t>
            </a:r>
            <a:r>
              <a:rPr lang="el-GR" i="1" dirty="0" err="1"/>
              <a:t>καὶ</a:t>
            </a:r>
            <a:r>
              <a:rPr lang="el-GR" i="1" dirty="0"/>
              <a:t> </a:t>
            </a:r>
            <a:r>
              <a:rPr lang="el-GR" i="1" dirty="0" err="1"/>
              <a:t>ὅλα</a:t>
            </a:r>
            <a:r>
              <a:rPr lang="el-GR" i="1" dirty="0"/>
              <a:t> </a:t>
            </a:r>
            <a:r>
              <a:rPr lang="el-GR" i="1" dirty="0" err="1"/>
              <a:t>δράματα</a:t>
            </a:r>
            <a:r>
              <a:rPr lang="el-GR" i="1" dirty="0"/>
              <a:t> </a:t>
            </a:r>
            <a:r>
              <a:rPr lang="el-GR" i="1" dirty="0" err="1"/>
              <a:t>ποιῆσαι</a:t>
            </a:r>
            <a:r>
              <a:rPr lang="el-GR" i="1" dirty="0"/>
              <a:t> </a:t>
            </a:r>
            <a:r>
              <a:rPr lang="el-GR" i="1" dirty="0" err="1"/>
              <a:t>κατακολουθῶν</a:t>
            </a:r>
            <a:r>
              <a:rPr lang="el-GR" i="1" dirty="0"/>
              <a:t> </a:t>
            </a:r>
            <a:r>
              <a:rPr lang="el-GR" i="1" dirty="0" err="1"/>
              <a:t>τῇ</a:t>
            </a:r>
            <a:r>
              <a:rPr lang="el-GR" i="1" dirty="0"/>
              <a:t> </a:t>
            </a:r>
            <a:r>
              <a:rPr lang="el-GR" i="1" dirty="0" err="1"/>
              <a:t>ἐν</a:t>
            </a:r>
            <a:r>
              <a:rPr lang="el-GR" i="1" dirty="0"/>
              <a:t> </a:t>
            </a:r>
            <a:r>
              <a:rPr lang="el-GR" i="1" dirty="0" err="1"/>
              <a:t>τούτῳ</a:t>
            </a:r>
            <a:r>
              <a:rPr lang="el-GR" i="1" dirty="0"/>
              <a:t> </a:t>
            </a:r>
            <a:r>
              <a:rPr lang="el-GR" i="1" dirty="0" err="1"/>
              <a:t>μυθοποιίᾳ</a:t>
            </a:r>
            <a:r>
              <a:rPr lang="el-GR" i="1" dirty="0">
                <a:latin typeface="Times New Roman" panose="02020603050405020304" pitchFamily="18" charset="0"/>
                <a:cs typeface="Times New Roman" panose="02020603050405020304" pitchFamily="18" charset="0"/>
              </a:rPr>
              <a:t> »</a:t>
            </a:r>
          </a:p>
          <a:p>
            <a:pPr marL="0" indent="0" algn="just">
              <a:lnSpc>
                <a:spcPct val="90000"/>
              </a:lnSpc>
              <a:buNone/>
            </a:pPr>
            <a:r>
              <a:rPr lang="el-GR" dirty="0">
                <a:latin typeface="Times New Roman" panose="02020603050405020304" pitchFamily="18" charset="0"/>
                <a:cs typeface="Times New Roman" panose="02020603050405020304" pitchFamily="18" charset="0"/>
              </a:rPr>
              <a:t>Η δήλωση αυτή, επιβεβαιώνεται στις τραγωδίες του Σοφοκλή: </a:t>
            </a:r>
            <a:r>
              <a:rPr lang="el-GR" i="1" dirty="0">
                <a:latin typeface="Times New Roman" panose="02020603050405020304" pitchFamily="18" charset="0"/>
                <a:cs typeface="Times New Roman" panose="02020603050405020304" pitchFamily="18" charset="0"/>
              </a:rPr>
              <a:t>Αίας, Αντιγόνη, </a:t>
            </a:r>
            <a:r>
              <a:rPr lang="el-GR" i="1" dirty="0" err="1">
                <a:latin typeface="Times New Roman" panose="02020603050405020304" pitchFamily="18" charset="0"/>
                <a:cs typeface="Times New Roman" panose="02020603050405020304" pitchFamily="18" charset="0"/>
              </a:rPr>
              <a:t>Οιδίπους</a:t>
            </a:r>
            <a:r>
              <a:rPr lang="el-GR" i="1" dirty="0">
                <a:latin typeface="Times New Roman" panose="02020603050405020304" pitchFamily="18" charset="0"/>
                <a:cs typeface="Times New Roman" panose="02020603050405020304" pitchFamily="18" charset="0"/>
              </a:rPr>
              <a:t> Τύραννος και </a:t>
            </a:r>
            <a:r>
              <a:rPr lang="el-GR" i="1" dirty="0" err="1">
                <a:latin typeface="Times New Roman" panose="02020603050405020304" pitchFamily="18" charset="0"/>
                <a:cs typeface="Times New Roman" panose="02020603050405020304" pitchFamily="18" charset="0"/>
              </a:rPr>
              <a:t>Οιδίπους</a:t>
            </a:r>
            <a:r>
              <a:rPr lang="el-GR" i="1" dirty="0">
                <a:latin typeface="Times New Roman" panose="02020603050405020304" pitchFamily="18" charset="0"/>
                <a:cs typeface="Times New Roman" panose="02020603050405020304" pitchFamily="18" charset="0"/>
              </a:rPr>
              <a:t> επί </a:t>
            </a:r>
            <a:r>
              <a:rPr lang="el-GR" i="1" dirty="0" err="1">
                <a:latin typeface="Times New Roman" panose="02020603050405020304" pitchFamily="18" charset="0"/>
                <a:cs typeface="Times New Roman" panose="02020603050405020304" pitchFamily="18" charset="0"/>
              </a:rPr>
              <a:t>Κολωνώ</a:t>
            </a:r>
            <a:r>
              <a:rPr lang="el-GR" i="1" dirty="0">
                <a:latin typeface="Times New Roman" panose="02020603050405020304" pitchFamily="18" charset="0"/>
                <a:cs typeface="Times New Roman" panose="02020603050405020304" pitchFamily="18" charset="0"/>
              </a:rPr>
              <a:t>, Φιλοκτήτης. </a:t>
            </a:r>
          </a:p>
          <a:p>
            <a:pPr marL="0" indent="0" algn="just">
              <a:lnSpc>
                <a:spcPct val="90000"/>
              </a:lnSpc>
              <a:buNone/>
            </a:pPr>
            <a:endParaRPr lang="el-GR" i="1" dirty="0">
              <a:latin typeface="Times New Roman" panose="02020603050405020304" pitchFamily="18" charset="0"/>
              <a:cs typeface="Times New Roman" panose="02020603050405020304" pitchFamily="18" charset="0"/>
            </a:endParaRPr>
          </a:p>
          <a:p>
            <a:pPr marL="0" indent="0" algn="just">
              <a:lnSpc>
                <a:spcPct val="90000"/>
              </a:lnSpc>
              <a:buNone/>
            </a:pPr>
            <a:r>
              <a:rPr lang="el-GR" b="1" dirty="0">
                <a:latin typeface="Times New Roman" panose="02020603050405020304" pitchFamily="18" charset="0"/>
                <a:cs typeface="Times New Roman" panose="02020603050405020304" pitchFamily="18" charset="0"/>
              </a:rPr>
              <a:t> </a:t>
            </a:r>
          </a:p>
          <a:p>
            <a:pPr algn="just">
              <a:lnSpc>
                <a:spcPct val="90000"/>
              </a:lnSpc>
              <a:buClr>
                <a:schemeClr val="tx2">
                  <a:lumMod val="75000"/>
                </a:schemeClr>
              </a:buClr>
              <a:buFont typeface="Wingdings" panose="05000000000000000000" pitchFamily="2" charset="2"/>
              <a:buChar char="Ø"/>
            </a:pPr>
            <a:r>
              <a:rPr lang="el-GR" b="1"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Εξετάζοντας σε βάθος την πλοκή και τη δημιουργία κάποιων χαρακτήρων της σοφόκλειας τραγωδίας, συμπεραίνουμε ότι ο Σοφοκλής, χρησιμοποιεί πολλά στοιχεία από τη μυθική παράδοση. </a:t>
            </a:r>
            <a:r>
              <a:rPr lang="el-GR" u="sng" dirty="0">
                <a:latin typeface="Times New Roman" panose="02020603050405020304" pitchFamily="18" charset="0"/>
                <a:cs typeface="Times New Roman" panose="02020603050405020304" pitchFamily="18" charset="0"/>
              </a:rPr>
              <a:t>Η επική παράδοση, τόσο εκείνη του Κύκλου όσο και αυτή του Ομήρου παρουσιάζεται ταυτόχρονα στα έργα </a:t>
            </a:r>
            <a:r>
              <a:rPr lang="el-GR" sz="1700" u="sng" dirty="0">
                <a:latin typeface="Times New Roman" panose="02020603050405020304" pitchFamily="18" charset="0"/>
                <a:cs typeface="Times New Roman" panose="02020603050405020304" pitchFamily="18" charset="0"/>
              </a:rPr>
              <a:t>του</a:t>
            </a:r>
            <a:r>
              <a:rPr lang="el-GR" sz="1700" dirty="0">
                <a:latin typeface="Times New Roman" panose="02020603050405020304" pitchFamily="18" charset="0"/>
                <a:cs typeface="Times New Roman" panose="02020603050405020304" pitchFamily="18" charset="0"/>
              </a:rPr>
              <a:t>.</a:t>
            </a:r>
            <a:endParaRPr lang="el-GR" sz="1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25308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12C5ECA1-B291-456E-A23C-892E1314D2CA}"/>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a:t>
            </a:r>
            <a:r>
              <a:rPr lang="el-GR" dirty="0" err="1">
                <a:solidFill>
                  <a:srgbClr val="FFFFFF"/>
                </a:solidFill>
                <a:latin typeface="Times New Roman" panose="02020603050405020304" pitchFamily="18" charset="0"/>
                <a:cs typeface="Times New Roman" panose="02020603050405020304" pitchFamily="18" charset="0"/>
              </a:rPr>
              <a:t>Ὕβρις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74593900-DB74-4C6C-9D03-71CF414AB076}"/>
              </a:ext>
            </a:extLst>
          </p:cNvPr>
          <p:cNvSpPr>
            <a:spLocks noGrp="1"/>
          </p:cNvSpPr>
          <p:nvPr>
            <p:ph idx="1"/>
          </p:nvPr>
        </p:nvSpPr>
        <p:spPr>
          <a:xfrm>
            <a:off x="318052" y="2588000"/>
            <a:ext cx="11304105" cy="4144104"/>
          </a:xfrm>
        </p:spPr>
        <p:txBody>
          <a:bodyPr>
            <a:normAutofit/>
          </a:bodyPr>
          <a:lstStyle/>
          <a:p>
            <a:pPr marL="0" indent="0" algn="just">
              <a:lnSpc>
                <a:spcPct val="90000"/>
              </a:lnSpc>
              <a:buNone/>
            </a:pPr>
            <a:r>
              <a:rPr lang="el-GR" dirty="0">
                <a:latin typeface="Times New Roman" panose="02020603050405020304" pitchFamily="18" charset="0"/>
                <a:cs typeface="Times New Roman" panose="02020603050405020304" pitchFamily="18" charset="0"/>
              </a:rPr>
              <a:t>Η ερμηνεία της </a:t>
            </a:r>
            <a:r>
              <a:rPr lang="el-GR" i="1" dirty="0" err="1">
                <a:latin typeface="Times New Roman" panose="02020603050405020304" pitchFamily="18" charset="0"/>
                <a:cs typeface="Times New Roman" panose="02020603050405020304" pitchFamily="18" charset="0"/>
              </a:rPr>
              <a:t>ὕβρις</a:t>
            </a:r>
            <a:r>
              <a:rPr lang="el-GR" dirty="0">
                <a:latin typeface="Times New Roman" panose="02020603050405020304" pitchFamily="18" charset="0"/>
                <a:cs typeface="Times New Roman" panose="02020603050405020304" pitchFamily="18" charset="0"/>
              </a:rPr>
              <a:t> και η σύνδεσή της με την τιμωρία αποτελεί ένα περίπλοκο ζήτημα ιδιαίτερα στη τραγωδία.</a:t>
            </a:r>
          </a:p>
          <a:p>
            <a:pPr algn="just">
              <a:lnSpc>
                <a:spcPct val="90000"/>
              </a:lnSpc>
              <a:buClr>
                <a:schemeClr val="tx2">
                  <a:lumMod val="75000"/>
                </a:schemeClr>
              </a:buClr>
              <a:buFont typeface="Wingdings" panose="05000000000000000000" pitchFamily="2" charset="2"/>
              <a:buChar char="Ø"/>
            </a:pPr>
            <a:r>
              <a:rPr lang="el-GR" dirty="0"/>
              <a:t> </a:t>
            </a:r>
            <a:r>
              <a:rPr lang="en-US" dirty="0">
                <a:latin typeface="Times New Roman" panose="02020603050405020304" pitchFamily="18" charset="0"/>
                <a:cs typeface="Times New Roman" panose="02020603050405020304" pitchFamily="18" charset="0"/>
              </a:rPr>
              <a:t>Fisher (</a:t>
            </a:r>
            <a:r>
              <a:rPr lang="el-GR" dirty="0">
                <a:latin typeface="Times New Roman" panose="02020603050405020304" pitchFamily="18" charset="0"/>
                <a:cs typeface="Times New Roman" panose="02020603050405020304" pitchFamily="18" charset="0"/>
              </a:rPr>
              <a:t>1992) αμφισβητεί τη διαδεδομένη πεποίθηση ότι ένα αδίκημα κατά των θεών μπορεί να προκαλέσει τη θεϊκή ζήλια ή οργή και να οδηγήσει στην τιμωρία.</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Cairns (1996)</a:t>
            </a:r>
            <a:r>
              <a:rPr lang="el-GR" dirty="0">
                <a:latin typeface="Times New Roman" panose="02020603050405020304" pitchFamily="18" charset="0"/>
                <a:cs typeface="Times New Roman" panose="02020603050405020304" pitchFamily="18" charset="0"/>
              </a:rPr>
              <a:t> αρνείται την παραπάνω άποψη.</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Herman (2006) </a:t>
            </a:r>
            <a:r>
              <a:rPr lang="el-GR" dirty="0">
                <a:latin typeface="Times New Roman" panose="02020603050405020304" pitchFamily="18" charset="0"/>
                <a:cs typeface="Times New Roman" panose="02020603050405020304" pitchFamily="18" charset="0"/>
              </a:rPr>
              <a:t>προειδοποιεί για τον κίνδυνο εφαρμογής σύγχρονων εννοιών στην αρχαία ορολογία.</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Καρακάντζα</a:t>
            </a:r>
            <a:r>
              <a:rPr lang="el-GR" dirty="0">
                <a:latin typeface="Times New Roman" panose="02020603050405020304" pitchFamily="18" charset="0"/>
                <a:cs typeface="Times New Roman" panose="02020603050405020304" pitchFamily="18" charset="0"/>
              </a:rPr>
              <a:t> (2010) στο είδος της τραγωδίας υπάρχει μια </a:t>
            </a:r>
            <a:r>
              <a:rPr lang="el-GR" dirty="0" err="1">
                <a:latin typeface="Times New Roman" panose="02020603050405020304" pitchFamily="18" charset="0"/>
                <a:cs typeface="Times New Roman" panose="02020603050405020304" pitchFamily="18" charset="0"/>
              </a:rPr>
              <a:t>αιτιακή</a:t>
            </a:r>
            <a:r>
              <a:rPr lang="el-GR" dirty="0">
                <a:latin typeface="Times New Roman" panose="02020603050405020304" pitchFamily="18" charset="0"/>
                <a:cs typeface="Times New Roman" panose="02020603050405020304" pitchFamily="18" charset="0"/>
              </a:rPr>
              <a:t> συνάφεια μεταξύ της παραβίασης των </a:t>
            </a:r>
            <a:r>
              <a:rPr lang="el-GR" dirty="0" err="1">
                <a:latin typeface="Times New Roman" panose="02020603050405020304" pitchFamily="18" charset="0"/>
                <a:cs typeface="Times New Roman" panose="02020603050405020304" pitchFamily="18" charset="0"/>
              </a:rPr>
              <a:t>αξιακών</a:t>
            </a:r>
            <a:r>
              <a:rPr lang="el-GR" dirty="0">
                <a:latin typeface="Times New Roman" panose="02020603050405020304" pitchFamily="18" charset="0"/>
                <a:cs typeface="Times New Roman" panose="02020603050405020304" pitchFamily="18" charset="0"/>
              </a:rPr>
              <a:t> κανόνων και της τιμωρίας του παραβάτη. Αυτό δεν σημαίνει πως πρόκειται για ένα άκαμπτο μοτίβο που ισχύει για όλες τις υπάρχουσες τραγωδίες. Οι διακυμάνσεις του και οι αποχρώσεις του πρέπει να παρατηρηθούν σε όλο το φάσμα του αττικού δράματος.</a:t>
            </a:r>
          </a:p>
        </p:txBody>
      </p:sp>
    </p:spTree>
    <p:extLst>
      <p:ext uri="{BB962C8B-B14F-4D97-AF65-F5344CB8AC3E}">
        <p14:creationId xmlns:p14="http://schemas.microsoft.com/office/powerpoint/2010/main" val="136149321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xmlns=""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Τίτλος 1">
            <a:extLst>
              <a:ext uri="{FF2B5EF4-FFF2-40B4-BE49-F238E27FC236}">
                <a16:creationId xmlns:a16="http://schemas.microsoft.com/office/drawing/2014/main" xmlns="" id="{377D16DC-5253-4F70-B730-0B005EF2C54D}"/>
              </a:ext>
            </a:extLst>
          </p:cNvPr>
          <p:cNvSpPr>
            <a:spLocks noGrp="1"/>
          </p:cNvSpPr>
          <p:nvPr>
            <p:ph type="title"/>
          </p:nvPr>
        </p:nvSpPr>
        <p:spPr>
          <a:xfrm>
            <a:off x="648930" y="629267"/>
            <a:ext cx="9252154" cy="1016654"/>
          </a:xfrm>
        </p:spPr>
        <p:txBody>
          <a:bodyPr>
            <a:normAutofit/>
          </a:bodyPr>
          <a:lstStyle/>
          <a:p>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a:t>
            </a:r>
            <a:r>
              <a:rPr lang="el-GR" dirty="0" err="1">
                <a:solidFill>
                  <a:srgbClr val="FFFFFF"/>
                </a:solidFill>
                <a:latin typeface="Times New Roman" panose="02020603050405020304" pitchFamily="18" charset="0"/>
                <a:cs typeface="Times New Roman" panose="02020603050405020304" pitchFamily="18" charset="0"/>
              </a:rPr>
              <a:t>Ὕβρις</a:t>
            </a:r>
            <a:endParaRPr lang="en-US" dirty="0">
              <a:solidFill>
                <a:srgbClr val="EBEBEB"/>
              </a:solidFill>
            </a:endParaRPr>
          </a:p>
        </p:txBody>
      </p:sp>
      <p:sp>
        <p:nvSpPr>
          <p:cNvPr id="25" name="Rectangle 24">
            <a:extLst>
              <a:ext uri="{FF2B5EF4-FFF2-40B4-BE49-F238E27FC236}">
                <a16:creationId xmlns:a16="http://schemas.microsoft.com/office/drawing/2014/main" xmlns=""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xmlns=""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Θέση περιεχομένου 2">
            <a:extLst>
              <a:ext uri="{FF2B5EF4-FFF2-40B4-BE49-F238E27FC236}">
                <a16:creationId xmlns:a16="http://schemas.microsoft.com/office/drawing/2014/main" xmlns="" id="{4B848B3E-18D2-4B27-84C8-28F37B4D510A}"/>
              </a:ext>
            </a:extLst>
          </p:cNvPr>
          <p:cNvGraphicFramePr>
            <a:graphicFrameLocks noGrp="1"/>
          </p:cNvGraphicFramePr>
          <p:nvPr>
            <p:ph idx="1"/>
            <p:extLst>
              <p:ext uri="{D42A27DB-BD31-4B8C-83A1-F6EECF244321}">
                <p14:modId xmlns:p14="http://schemas.microsoft.com/office/powerpoint/2010/main" val="151268465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73234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1BD706CC-9CF1-4867-B1E6-B8CE4EA737C9}"/>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a:solidFill>
                  <a:srgbClr val="FFFFFF"/>
                </a:solidFill>
                <a:latin typeface="Times New Roman" panose="02020603050405020304" pitchFamily="18" charset="0"/>
                <a:cs typeface="Times New Roman" panose="02020603050405020304" pitchFamily="18" charset="0"/>
              </a:rPr>
              <a:t>Επικός Κύκλος - Σοφοκλής</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41FE92AE-7ACC-4474-B379-C3ED4A5064BE}"/>
              </a:ext>
            </a:extLst>
          </p:cNvPr>
          <p:cNvSpPr>
            <a:spLocks noGrp="1"/>
          </p:cNvSpPr>
          <p:nvPr>
            <p:ph idx="1"/>
          </p:nvPr>
        </p:nvSpPr>
        <p:spPr>
          <a:xfrm>
            <a:off x="198784" y="2451652"/>
            <a:ext cx="11542642" cy="4121426"/>
          </a:xfrm>
        </p:spPr>
        <p:txBody>
          <a:bodyPr>
            <a:normAutofit/>
          </a:bodyPr>
          <a:lstStyle/>
          <a:p>
            <a:pPr algn="just">
              <a:lnSpc>
                <a:spcPct val="90000"/>
              </a:lnSpc>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Επικός Κύκλος     μείωση της ηρωικής τιμής του Αίαντα. Στη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Ἰλιάδα</a:t>
            </a:r>
            <a:r>
              <a:rPr lang="el-GR" dirty="0">
                <a:latin typeface="Times New Roman" panose="02020603050405020304" pitchFamily="18" charset="0"/>
                <a:cs typeface="Times New Roman" panose="02020603050405020304" pitchFamily="18" charset="0"/>
              </a:rPr>
              <a:t>, ο Οδυσσέας και όχι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πολεμά τους Τρώες στη μάχη πάνω από το σώμα του Αχιλλέα. Ως αποτέλεσμα αυτής της ενέργειας, μια νεαρή γυναίκα από την Τροία, εξισώνει τον Αίαντα με μια γυναίκα.</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Στο Σοφοκλή ο ήρωας διατηρεί την ηρωική ανύψωση που καθιέρωσε ο Όμηρος. Υποβαθμίζεται όχι επειδή δεν είναι αρκετά γενναίος, αλλά επειδή αυτός, με την παρέμβαση της Αθηνάς χάνει τη διαύγεια του νου του, συνθλίβεται από την τύφλωση και κατευθύνει την οργή του (δικαιολογημένη οργή σύμφωνα με το ομηρικό σύστημα αξιών) προς τα ζώα αντί στους Αχαιούς. </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δεύτερη ταπείνωση του ήρωα είναι χειρότερη από την πρώτη επειδή ο ήρωας γίνεται περίγελος των εχθρών «</a:t>
            </a:r>
            <a:r>
              <a:rPr lang="el-GR" i="1" dirty="0" err="1">
                <a:latin typeface="Times New Roman" panose="02020603050405020304" pitchFamily="18" charset="0"/>
                <a:cs typeface="Times New Roman" panose="02020603050405020304" pitchFamily="18" charset="0"/>
              </a:rPr>
              <a:t>Οἴμοι</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γέλωτος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οἷον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ὑβρίσθην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ἄρα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367)          αυτοκτονία του ήρωα. Η δικαιολόγηση της αυτοκτονίας διερευνάται πλήρως στη σοφόκλεια τραγωδία. </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Στον Όμηρο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ήταν </a:t>
            </a:r>
            <a:r>
              <a:rPr lang="el-GR" i="1"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κεχολωμένος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στη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Ἰλιάδα</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ἐμμανής</a:t>
            </a:r>
            <a:r>
              <a:rPr lang="el-GR" i="1" dirty="0">
                <a:latin typeface="Times New Roman" panose="02020603050405020304" pitchFamily="18" charset="0"/>
                <a:cs typeface="Times New Roman" panose="02020603050405020304" pitchFamily="18" charset="0"/>
              </a:rPr>
              <a:t>». </a:t>
            </a:r>
          </a:p>
        </p:txBody>
      </p:sp>
      <p:sp>
        <p:nvSpPr>
          <p:cNvPr id="9" name="Βέλος: Δεξιό 8">
            <a:extLst>
              <a:ext uri="{FF2B5EF4-FFF2-40B4-BE49-F238E27FC236}">
                <a16:creationId xmlns:a16="http://schemas.microsoft.com/office/drawing/2014/main" xmlns="" id="{181DD1FE-73F4-4152-980E-3FCDA838E3A7}"/>
              </a:ext>
            </a:extLst>
          </p:cNvPr>
          <p:cNvSpPr/>
          <p:nvPr/>
        </p:nvSpPr>
        <p:spPr>
          <a:xfrm>
            <a:off x="2305878" y="2539745"/>
            <a:ext cx="304800" cy="208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Βέλος: Δεξιό 10">
            <a:extLst>
              <a:ext uri="{FF2B5EF4-FFF2-40B4-BE49-F238E27FC236}">
                <a16:creationId xmlns:a16="http://schemas.microsoft.com/office/drawing/2014/main" xmlns="" id="{FA0B748B-B95D-4952-A968-DA191CC8162F}"/>
              </a:ext>
            </a:extLst>
          </p:cNvPr>
          <p:cNvSpPr/>
          <p:nvPr/>
        </p:nvSpPr>
        <p:spPr>
          <a:xfrm>
            <a:off x="8110330" y="4943061"/>
            <a:ext cx="397565" cy="251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80215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CF2B66E5-87EC-4ECF-8E72-B449B968EB5E}"/>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Σοφοκλής</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10F9B0F5-B640-4112-A320-41F896C142CA}"/>
              </a:ext>
            </a:extLst>
          </p:cNvPr>
          <p:cNvSpPr>
            <a:spLocks noGrp="1"/>
          </p:cNvSpPr>
          <p:nvPr>
            <p:ph idx="1"/>
          </p:nvPr>
        </p:nvSpPr>
        <p:spPr>
          <a:xfrm>
            <a:off x="1103312" y="2603230"/>
            <a:ext cx="10147784" cy="3802052"/>
          </a:xfrm>
        </p:spPr>
        <p:txBody>
          <a:bodyPr>
            <a:normAutofit/>
          </a:bodyPr>
          <a:lstStyle/>
          <a:p>
            <a:pPr algn="just">
              <a:buFont typeface="Wingdings" panose="05000000000000000000" pitchFamily="2" charset="2"/>
              <a:buChar char="q"/>
            </a:pPr>
            <a:r>
              <a:rPr lang="el-GR" dirty="0"/>
              <a:t> </a:t>
            </a:r>
            <a:r>
              <a:rPr lang="el-GR" dirty="0">
                <a:latin typeface="Times New Roman" panose="02020603050405020304" pitchFamily="18" charset="0"/>
                <a:cs typeface="Times New Roman" panose="02020603050405020304" pitchFamily="18" charset="0"/>
              </a:rPr>
              <a:t>Τι συμβαίνει όμως στο Σοφοκλή;</a:t>
            </a:r>
            <a:endParaRPr lang="en-US"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εναρκτήρια σκηνή του έργου παρουσιάζει τον ήρωα να διακατέχεται από φρενίτιδα: έχει σκοτώσει πολλά ζώα και κάποια άλλα τα έχει αιχμαλωτίσει με σκοπό να τα βασανίσει πριν τα θανατώσει. Το σχέδιο εκδίκησης καταστρέφεται από την Αθηνά και όταν ο ήρωας συνειδητοποιεί ότι έπεσε θύμα της απάτης της</a:t>
            </a:r>
            <a:r>
              <a:rPr lang="en-US"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κῦμα</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φοινίας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ὑπὸ</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ζάλης</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dirty="0">
                <a:latin typeface="Times New Roman" panose="02020603050405020304" pitchFamily="18" charset="0"/>
                <a:cs typeface="Times New Roman" panose="02020603050405020304" pitchFamily="18" charset="0"/>
              </a:rPr>
              <a:t> 352),</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ταπεινώνεται ολοκληρωτικά.</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Κατά μία έννοια γίνεται σαν τα ζώα που έχει αιχμαλωτίσει και σκοτώσει, θύμα του κυνηγιού της  Αθηνάς (κυνηγετικές αναφορές στην εναρκτήρια ομιλία της θεάς). Ενώ σκόπευε να βασανίσει τον Οδυσσέα είναι αυτός τώρα που βασανίζεται από τη θεά </a:t>
            </a:r>
            <a:r>
              <a:rPr lang="el-GR" i="1"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ἀλλά</a:t>
            </a:r>
            <a:r>
              <a:rPr lang="el-GR" i="1" dirty="0">
                <a:latin typeface="Times New Roman" panose="02020603050405020304" pitchFamily="18" charset="0"/>
                <a:cs typeface="Times New Roman" panose="02020603050405020304" pitchFamily="18" charset="0"/>
              </a:rPr>
              <a:t> μ’ ἁ </a:t>
            </a:r>
            <a:r>
              <a:rPr lang="el-GR" i="1" dirty="0" err="1">
                <a:latin typeface="Times New Roman" panose="02020603050405020304" pitchFamily="18" charset="0"/>
                <a:cs typeface="Times New Roman" panose="02020603050405020304" pitchFamily="18" charset="0"/>
              </a:rPr>
              <a:t>Διός</a:t>
            </a:r>
            <a:r>
              <a:rPr lang="el-GR" i="1" dirty="0">
                <a:latin typeface="Times New Roman" panose="02020603050405020304" pitchFamily="18" charset="0"/>
                <a:cs typeface="Times New Roman" panose="02020603050405020304" pitchFamily="18" charset="0"/>
              </a:rPr>
              <a:t> μ’ </a:t>
            </a:r>
            <a:r>
              <a:rPr lang="el-GR" i="1" dirty="0" err="1">
                <a:latin typeface="Times New Roman" panose="02020603050405020304" pitchFamily="18" charset="0"/>
                <a:cs typeface="Times New Roman" panose="02020603050405020304" pitchFamily="18" charset="0"/>
              </a:rPr>
              <a:t>ἀλκίμα</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θεὸς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ὀλέθριον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αἰκίζει</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401-102)</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δραματική ανατροπή </a:t>
            </a:r>
            <a:endParaRPr lang="en-US" dirty="0">
              <a:latin typeface="Times New Roman" panose="02020603050405020304" pitchFamily="18" charset="0"/>
              <a:cs typeface="Times New Roman" panose="02020603050405020304" pitchFamily="18" charset="0"/>
            </a:endParaRPr>
          </a:p>
        </p:txBody>
      </p:sp>
      <p:sp>
        <p:nvSpPr>
          <p:cNvPr id="11" name="Βέλος: Δεξιό 10">
            <a:extLst>
              <a:ext uri="{FF2B5EF4-FFF2-40B4-BE49-F238E27FC236}">
                <a16:creationId xmlns:a16="http://schemas.microsoft.com/office/drawing/2014/main" xmlns="" id="{23EEEE59-B295-4856-B3BD-ACA4DB508881}"/>
              </a:ext>
            </a:extLst>
          </p:cNvPr>
          <p:cNvSpPr/>
          <p:nvPr/>
        </p:nvSpPr>
        <p:spPr>
          <a:xfrm>
            <a:off x="7354954" y="5738190"/>
            <a:ext cx="384315" cy="21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8485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E058B8D0-54A6-4488-92F4-24B17CDCAA6F}"/>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Σοφοκλής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564B806C-3120-4FBD-9790-1EA7D42EB185}"/>
              </a:ext>
            </a:extLst>
          </p:cNvPr>
          <p:cNvSpPr>
            <a:spLocks noGrp="1"/>
          </p:cNvSpPr>
          <p:nvPr>
            <p:ph idx="1"/>
          </p:nvPr>
        </p:nvSpPr>
        <p:spPr>
          <a:xfrm>
            <a:off x="1103312" y="3162597"/>
            <a:ext cx="10020300" cy="3344220"/>
          </a:xfrm>
        </p:spPr>
        <p:txBody>
          <a:bodyPr>
            <a:normAutofit/>
          </a:bodyPr>
          <a:lstStyle/>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Η λέξη που χρησιμοποιεί ο ήρωας για να περιγράψει τα βασανιστήρια της θεάς είναι το </a:t>
            </a:r>
            <a:r>
              <a:rPr lang="el-GR" i="1" dirty="0" err="1">
                <a:latin typeface="Times New Roman" panose="02020603050405020304" pitchFamily="18" charset="0"/>
                <a:cs typeface="Times New Roman" panose="02020603050405020304" pitchFamily="18" charset="0"/>
              </a:rPr>
              <a:t>αἰκίζειν</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που είναι τεχνικός όρος και χρησιμοποιείται για να περιγράψει τη κακομεταχείριση του νεκρού σώματος ενός εχθρού.</a:t>
            </a:r>
          </a:p>
          <a:p>
            <a:pPr algn="just">
              <a:buClr>
                <a:schemeClr val="tx2">
                  <a:lumMod val="75000"/>
                </a:schemeClr>
              </a:buClr>
              <a:buFont typeface="Wingdings" panose="05000000000000000000" pitchFamily="2" charset="2"/>
              <a:buChar char="Ø"/>
            </a:pPr>
            <a:endParaRPr lang="el-GR" i="1"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Σε αυτό το πλαίσιο, η δράση του </a:t>
            </a:r>
            <a:r>
              <a:rPr lang="el-GR" i="1" dirty="0" err="1">
                <a:latin typeface="Times New Roman" panose="02020603050405020304" pitchFamily="18" charset="0"/>
                <a:cs typeface="Times New Roman" panose="02020603050405020304" pitchFamily="18" charset="0"/>
              </a:rPr>
              <a:t>αἰκίζειν</a:t>
            </a:r>
            <a:r>
              <a:rPr lang="el-GR" dirty="0">
                <a:latin typeface="Times New Roman" panose="02020603050405020304" pitchFamily="18" charset="0"/>
                <a:cs typeface="Times New Roman" panose="02020603050405020304" pitchFamily="18" charset="0"/>
              </a:rPr>
              <a:t> προϋποθέτει την ύπαρξη ενός νεκρού άψυχου σώματος που ρίχνεται ως θήραμα στα χέρια του εχθρού. Αυτή αποτελεί και τη μεγαλύτερη ταπείνωση που θα μπορούσε να υποστεί ένας ομηρικός ήρωας.</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81454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B87E4204-E93C-417B-9ED0-F81552DE87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68E4A00-82CC-4AD0-B631-F820AEE40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xmlns="" id="{463665DF-25B8-4EE2-8F85-921EF38BE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Τίτλος 1">
            <a:extLst>
              <a:ext uri="{FF2B5EF4-FFF2-40B4-BE49-F238E27FC236}">
                <a16:creationId xmlns:a16="http://schemas.microsoft.com/office/drawing/2014/main" xmlns="" id="{06AF2C64-5732-40C2-9038-B7678BBFB308}"/>
              </a:ext>
            </a:extLst>
          </p:cNvPr>
          <p:cNvSpPr>
            <a:spLocks noGrp="1"/>
          </p:cNvSpPr>
          <p:nvPr>
            <p:ph type="title"/>
          </p:nvPr>
        </p:nvSpPr>
        <p:spPr>
          <a:xfrm>
            <a:off x="648930" y="629267"/>
            <a:ext cx="9252154" cy="1016654"/>
          </a:xfrm>
        </p:spPr>
        <p:txBody>
          <a:bodyPr>
            <a:normAutofit/>
          </a:bodyPr>
          <a:lstStyle/>
          <a:p>
            <a:r>
              <a:rPr lang="el-GR">
                <a:solidFill>
                  <a:srgbClr val="EBEBEB"/>
                </a:solidFill>
                <a:latin typeface="Times New Roman" panose="02020603050405020304" pitchFamily="18" charset="0"/>
                <a:cs typeface="Times New Roman" panose="02020603050405020304" pitchFamily="18" charset="0"/>
              </a:rPr>
              <a:t>                  Αἴας – Σοφοκλής</a:t>
            </a:r>
            <a:endParaRPr lang="en-US">
              <a:solidFill>
                <a:srgbClr val="EBEBEB"/>
              </a:solidFill>
            </a:endParaRPr>
          </a:p>
        </p:txBody>
      </p:sp>
      <p:sp useBgFill="1">
        <p:nvSpPr>
          <p:cNvPr id="25" name="Freeform: Shape 24">
            <a:extLst>
              <a:ext uri="{FF2B5EF4-FFF2-40B4-BE49-F238E27FC236}">
                <a16:creationId xmlns:a16="http://schemas.microsoft.com/office/drawing/2014/main" xmlns="" id="{B3378DC2-950E-4B63-B833-32DE4719A8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Θέση περιεχομένου 2">
            <a:extLst>
              <a:ext uri="{FF2B5EF4-FFF2-40B4-BE49-F238E27FC236}">
                <a16:creationId xmlns:a16="http://schemas.microsoft.com/office/drawing/2014/main" xmlns="" id="{CB7D35DE-292B-49E1-A8D7-4B882F3C7F8D}"/>
              </a:ext>
            </a:extLst>
          </p:cNvPr>
          <p:cNvSpPr>
            <a:spLocks noGrp="1"/>
          </p:cNvSpPr>
          <p:nvPr>
            <p:ph idx="1"/>
          </p:nvPr>
        </p:nvSpPr>
        <p:spPr>
          <a:xfrm>
            <a:off x="291548" y="2548281"/>
            <a:ext cx="7699513" cy="3918780"/>
          </a:xfrm>
        </p:spPr>
        <p:txBody>
          <a:bodyPr>
            <a:normAutofit/>
          </a:bodyPr>
          <a:lstStyle/>
          <a:p>
            <a:pPr algn="just">
              <a:lnSpc>
                <a:spcPct val="90000"/>
              </a:lnSpc>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Όταν συνειδητοποιεί τη κατάστασή του, σκέφτεται ποιες είναι οι επιλογές του </a:t>
            </a:r>
            <a:r>
              <a:rPr lang="el-GR" i="1"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νῦν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τί</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χρὴ</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δρᾶν</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457)</a:t>
            </a:r>
            <a:r>
              <a:rPr lang="el-GR" i="1" dirty="0">
                <a:latin typeface="Times New Roman" panose="02020603050405020304" pitchFamily="18" charset="0"/>
                <a:cs typeface="Times New Roman" panose="02020603050405020304" pitchFamily="18" charset="0"/>
              </a:rPr>
              <a:t> .</a:t>
            </a:r>
          </a:p>
          <a:p>
            <a:pPr algn="just">
              <a:lnSpc>
                <a:spcPct val="90000"/>
              </a:lnSpc>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Δίνει δύο πιθανές επιλογές: α) να επιστρέψει στο σπίτι του, χωρίς να πολεμήσει, απογοητεύοντας τον πατέρα του με την ηρωική του ταπείνωση. β) να πέσει πάνω στα τείχη της Τροίας κερδίζοντας έτσι το κλέος, αλλά χαρίζοντας ταυτόχρονα χαρά στους Αχαιούς.  Ο ήρωας απορρίπτει και τις δύο εκδοχές ως ανάξιες για εκείνον.</a:t>
            </a:r>
          </a:p>
          <a:p>
            <a:pPr algn="just">
              <a:lnSpc>
                <a:spcPct val="90000"/>
              </a:lnSpc>
            </a:pPr>
            <a:r>
              <a:rPr lang="el-GR" dirty="0">
                <a:latin typeface="Times New Roman" panose="02020603050405020304" pitchFamily="18" charset="0"/>
                <a:cs typeface="Times New Roman" panose="02020603050405020304" pitchFamily="18" charset="0"/>
              </a:rPr>
              <a:t> Ωστόσο υπάρχει μια τρίτη επιλογή που απαντά στο τελευταίο λόγο του «</a:t>
            </a:r>
            <a:r>
              <a:rPr lang="el-GR" i="1" dirty="0" err="1">
                <a:latin typeface="Times New Roman" panose="02020603050405020304" pitchFamily="18" charset="0"/>
                <a:cs typeface="Times New Roman" panose="02020603050405020304" pitchFamily="18" charset="0"/>
              </a:rPr>
              <a:t>ἀλλ</a:t>
            </a:r>
            <a:r>
              <a:rPr lang="el-GR" i="1" dirty="0">
                <a:latin typeface="Times New Roman" panose="02020603050405020304" pitchFamily="18" charset="0"/>
                <a:cs typeface="Times New Roman" panose="02020603050405020304" pitchFamily="18" charset="0"/>
              </a:rPr>
              <a:t>’ ἢ </a:t>
            </a:r>
            <a:r>
              <a:rPr lang="el-GR" i="1" dirty="0" err="1">
                <a:latin typeface="Times New Roman" panose="02020603050405020304" pitchFamily="18" charset="0"/>
                <a:cs typeface="Times New Roman" panose="02020603050405020304" pitchFamily="18" charset="0"/>
              </a:rPr>
              <a:t>καλῶς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ζῆν</a:t>
            </a:r>
            <a:r>
              <a:rPr lang="el-GR" i="1" dirty="0">
                <a:latin typeface="Times New Roman" panose="02020603050405020304" pitchFamily="18" charset="0"/>
                <a:cs typeface="Times New Roman" panose="02020603050405020304" pitchFamily="18" charset="0"/>
              </a:rPr>
              <a:t> ἢ </a:t>
            </a:r>
            <a:r>
              <a:rPr lang="el-GR" i="1" dirty="0" err="1">
                <a:latin typeface="Times New Roman" panose="02020603050405020304" pitchFamily="18" charset="0"/>
                <a:cs typeface="Times New Roman" panose="02020603050405020304" pitchFamily="18" charset="0"/>
              </a:rPr>
              <a:t>καλῶς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τεθνηκέναι</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τὸν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εὐγενῆ</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χρή</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Πάντ</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ἀκήκοας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λόγον</a:t>
            </a:r>
            <a:r>
              <a:rPr lang="el-GR" i="1"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Σοφοκλής, </a:t>
            </a:r>
            <a:r>
              <a:rPr lang="el-GR" i="1" dirty="0" err="1">
                <a:latin typeface="Times New Roman" panose="02020603050405020304" pitchFamily="18" charset="0"/>
                <a:cs typeface="Times New Roman" panose="02020603050405020304" pitchFamily="18" charset="0"/>
              </a:rPr>
              <a:t>Αἴας</a:t>
            </a:r>
            <a:r>
              <a:rPr lang="el-GR" dirty="0">
                <a:latin typeface="Times New Roman" panose="02020603050405020304" pitchFamily="18" charset="0"/>
                <a:cs typeface="Times New Roman" panose="02020603050405020304" pitchFamily="18" charset="0"/>
              </a:rPr>
              <a:t> 479-480).</a:t>
            </a:r>
            <a:endParaRPr lang="el-GR" i="1" dirty="0">
              <a:latin typeface="Times New Roman" panose="02020603050405020304" pitchFamily="18" charset="0"/>
              <a:cs typeface="Times New Roman" panose="02020603050405020304" pitchFamily="18" charset="0"/>
            </a:endParaRPr>
          </a:p>
          <a:p>
            <a:pPr marL="0" indent="0">
              <a:lnSpc>
                <a:spcPct val="90000"/>
              </a:lnSpc>
              <a:buClr>
                <a:schemeClr val="tx2">
                  <a:lumMod val="75000"/>
                </a:schemeClr>
              </a:buClr>
              <a:buNone/>
            </a:pPr>
            <a:endParaRPr lang="en-US" i="1" dirty="0">
              <a:latin typeface="Times New Roman" panose="02020603050405020304" pitchFamily="18" charset="0"/>
              <a:cs typeface="Times New Roman" panose="02020603050405020304" pitchFamily="18" charset="0"/>
            </a:endParaRPr>
          </a:p>
        </p:txBody>
      </p:sp>
      <p:pic>
        <p:nvPicPr>
          <p:cNvPr id="5" name="Εικόνα 4" descr="Εικόνα που περιέχει βράχος, κτίριο, πέτρα, υπαίθριος&#10;&#10;Περιγραφή που δημιουργήθηκε αυτόματα">
            <a:extLst>
              <a:ext uri="{FF2B5EF4-FFF2-40B4-BE49-F238E27FC236}">
                <a16:creationId xmlns:a16="http://schemas.microsoft.com/office/drawing/2014/main" xmlns="" id="{34AA63C1-4EAF-4CB8-9C6C-0AF6C7C86755}"/>
              </a:ext>
            </a:extLst>
          </p:cNvPr>
          <p:cNvPicPr>
            <a:picLocks noChangeAspect="1"/>
          </p:cNvPicPr>
          <p:nvPr/>
        </p:nvPicPr>
        <p:blipFill>
          <a:blip r:embed="rId2"/>
          <a:stretch>
            <a:fillRect/>
          </a:stretch>
        </p:blipFill>
        <p:spPr>
          <a:xfrm>
            <a:off x="8129872" y="3106151"/>
            <a:ext cx="3413671" cy="2280171"/>
          </a:xfrm>
          <a:prstGeom prst="rect">
            <a:avLst/>
          </a:prstGeom>
          <a:effectLst/>
        </p:spPr>
      </p:pic>
    </p:spTree>
    <p:extLst>
      <p:ext uri="{BB962C8B-B14F-4D97-AF65-F5344CB8AC3E}">
        <p14:creationId xmlns:p14="http://schemas.microsoft.com/office/powerpoint/2010/main" val="393754291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C08D65E8-E712-40E6-9B54-71B4197BE4CF}"/>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Σοφοκλής</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B100DE9F-52A7-4D01-B1B9-A04F4D501210}"/>
              </a:ext>
            </a:extLst>
          </p:cNvPr>
          <p:cNvSpPr>
            <a:spLocks noGrp="1"/>
          </p:cNvSpPr>
          <p:nvPr>
            <p:ph idx="1"/>
          </p:nvPr>
        </p:nvSpPr>
        <p:spPr>
          <a:xfrm>
            <a:off x="516835" y="2743200"/>
            <a:ext cx="10257181" cy="3882886"/>
          </a:xfrm>
        </p:spPr>
        <p:txBody>
          <a:bodyPr>
            <a:normAutofit/>
          </a:bodyPr>
          <a:lstStyle/>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τελευταία αυτή φράση μας υπενθυμίζει το ομηρικό ηρωικό σύστημα αξιών.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αυτοκτονεί όχι επειδή αισθάνεται θυμωμένος και αδικημένος αλλά επειδή η ηρωική του τιμή έχει πληγεί ανεπανόρθωτα. </a:t>
            </a:r>
          </a:p>
          <a:p>
            <a:pPr algn="just">
              <a:buClr>
                <a:schemeClr val="tx2">
                  <a:lumMod val="75000"/>
                </a:schemeClr>
              </a:buClr>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pPr marL="0" indent="0" algn="just">
              <a:buClr>
                <a:schemeClr val="tx2">
                  <a:lumMod val="75000"/>
                </a:schemeClr>
              </a:buClr>
              <a:buNone/>
            </a:pPr>
            <a:endParaRPr lang="el-GR"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Αχιλλέας επιλέγει τη προσωπική τιμή εν αντιθέσει μιας μακροχρόνιας ζωής μακριά από τον πόλεμο. Θα μπορούσε να υποστηριχθεί πως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του Σοφοκλή είναι το αντίγραφο του Αχιλλέα στην</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8188065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8771F63B-55F1-497A-BD9C-A9BB6F369117}"/>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err="1">
                <a:solidFill>
                  <a:srgbClr val="FFFFFF"/>
                </a:solidFill>
                <a:latin typeface="Times New Roman" panose="02020603050405020304" pitchFamily="18" charset="0"/>
                <a:cs typeface="Times New Roman" panose="02020603050405020304" pitchFamily="18" charset="0"/>
              </a:rPr>
              <a:t>Αἴας</a:t>
            </a:r>
            <a:r>
              <a:rPr lang="el-GR" dirty="0">
                <a:solidFill>
                  <a:srgbClr val="FFFFFF"/>
                </a:solidFill>
                <a:latin typeface="Times New Roman" panose="02020603050405020304" pitchFamily="18" charset="0"/>
                <a:cs typeface="Times New Roman" panose="02020603050405020304" pitchFamily="18" charset="0"/>
              </a:rPr>
              <a:t> - </a:t>
            </a:r>
            <a:r>
              <a:rPr lang="el-GR" dirty="0" err="1">
                <a:solidFill>
                  <a:srgbClr val="FFFFFF"/>
                </a:solidFill>
                <a:latin typeface="Times New Roman" panose="02020603050405020304" pitchFamily="18" charset="0"/>
                <a:cs typeface="Times New Roman" panose="02020603050405020304" pitchFamily="18" charset="0"/>
              </a:rPr>
              <a:t>Ἀχιλλέας</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3BDCE7FE-5E54-4A71-A2F9-4ECE0DF2B41D}"/>
              </a:ext>
            </a:extLst>
          </p:cNvPr>
          <p:cNvSpPr>
            <a:spLocks noGrp="1"/>
          </p:cNvSpPr>
          <p:nvPr>
            <p:ph idx="1"/>
          </p:nvPr>
        </p:nvSpPr>
        <p:spPr>
          <a:xfrm>
            <a:off x="424070" y="2305966"/>
            <a:ext cx="10442713" cy="4253860"/>
          </a:xfrm>
        </p:spPr>
        <p:txBody>
          <a:bodyPr>
            <a:normAutofit lnSpcReduction="10000"/>
          </a:bodyPr>
          <a:lstStyle/>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πιο σημαντικό σημείο σύγκλισης είναι ότι και οι δύο ήρωες είναι εγωκεντρικοί και  η προσωπική τιμή και δόξα τους δεν συμβαδίζει με το καλό της κοινωνίας.</a:t>
            </a:r>
            <a:endParaRPr lang="en-US"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Χαρακτηρίζονται από απομόνωση, πληγωμένη τιμή και ο επακόλουθος θυμός τους κάνει να στρέφονται εναντίον των Αχαιών και προκαλούν ζημιά στη κοινότητά τους.</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Και οι δύο ήρωες, στις δικές τους ξεχωριστές ιστορίες, βλάπτουν τους φίλους τους και βοηθούν τους εχθρούς τους. </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Στο προοίμιο της </a:t>
            </a:r>
            <a:r>
              <a:rPr lang="el-GR" i="1" dirty="0" err="1">
                <a:latin typeface="Times New Roman" panose="02020603050405020304" pitchFamily="18" charset="0"/>
                <a:cs typeface="Times New Roman" panose="02020603050405020304" pitchFamily="18" charset="0"/>
              </a:rPr>
              <a:t>Ιλιάδας</a:t>
            </a:r>
            <a:r>
              <a:rPr lang="el-GR" dirty="0">
                <a:latin typeface="Times New Roman" panose="02020603050405020304" pitchFamily="18" charset="0"/>
                <a:cs typeface="Times New Roman" panose="02020603050405020304" pitchFamily="18" charset="0"/>
              </a:rPr>
              <a:t> δηλώνεται με σαφήνεια η οργή του Αχιλλέα, η οποία προκαλεί το θάνατο των συμπολεμιστών του. Στη τραγωδία ο Αίας κατευθύνει την οργή του εναντίον των ‘’φίλων’’ του. Και οι δύο ήρωες είναι </a:t>
            </a:r>
            <a:r>
              <a:rPr lang="el-GR" i="1" dirty="0" err="1">
                <a:latin typeface="Times New Roman" panose="02020603050405020304" pitchFamily="18" charset="0"/>
                <a:cs typeface="Times New Roman" panose="02020603050405020304" pitchFamily="18" charset="0"/>
              </a:rPr>
              <a:t>κεχολωμένοι</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η δράση του αποκλίνει από την αναμενόμενη συμπεριφορά ενός ήρωα, να υποστηρίζει την κοινότητά του όπως ο Έκτορας και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στην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a:t>
            </a:r>
          </a:p>
          <a:p>
            <a:pPr algn="just">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Με βάση τα παραπάνω ο Αίας στο Σοφοκλή είναι περισσότερο ομηρικός από ότι στον Όμηρο.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39497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00F2C484-1D7B-46A1-A8A0-B91C48DAFB94}"/>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a:solidFill>
                  <a:srgbClr val="FFFFFF"/>
                </a:solidFill>
                <a:latin typeface="Times New Roman" panose="02020603050405020304" pitchFamily="18" charset="0"/>
                <a:cs typeface="Times New Roman" panose="02020603050405020304" pitchFamily="18" charset="0"/>
              </a:rPr>
              <a:t>Συμπεράσματα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32170E6D-21F8-4084-B30B-7F0E45AAD079}"/>
              </a:ext>
            </a:extLst>
          </p:cNvPr>
          <p:cNvSpPr>
            <a:spLocks noGrp="1"/>
          </p:cNvSpPr>
          <p:nvPr>
            <p:ph idx="1"/>
          </p:nvPr>
        </p:nvSpPr>
        <p:spPr>
          <a:xfrm>
            <a:off x="410817" y="2603230"/>
            <a:ext cx="10712795" cy="3956596"/>
          </a:xfrm>
        </p:spPr>
        <p:txBody>
          <a:bodyPr>
            <a:normAutofit/>
          </a:bodyPr>
          <a:lstStyle/>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Σοφοκλής έχει στη διάθεσή του πολλές εκδοχές της ιστορίας του Αίαντα. Οι λεπτομέρειες της κρίσης των όπλων προέρχονται κυρίως από τον Επικό Κύκλο, αν και το επεισόδιο αυτό δεν ήταν άγνωστο στον Όμηρο.</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 Επικός Κύκλος εμφανίζει τρεις σημαντικές αποκλίσεις όσο αφορά τον ομηρικό Αία: α) υποβαθμισμένο ηρωικό ανάστημα του ήρωα που εμφανίζεται στη διάσωση του σώματος του Αχιλλέα. β) η κρίση τω όπλων αποφασίζεται από Τρώες αιχμαλώτους ή από νεαρές κοπέλες γ) συνεχής παρέμβαση της Αθηνάς υπέρ του Οδυσσέα.</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Στον Όμηρο τονίζεται η ηρωική πλευρά του, είναι σεβαστός από τους Αχαιούς και προστατεύεται από τους θεούς.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07726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C36F38FB-F59F-41C0-9F8B-C1B9F782DC22}"/>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                 </a:t>
            </a:r>
            <a:r>
              <a:rPr lang="el-GR" dirty="0">
                <a:solidFill>
                  <a:srgbClr val="FFFFFF"/>
                </a:solidFill>
                <a:latin typeface="Times New Roman" panose="02020603050405020304" pitchFamily="18" charset="0"/>
                <a:cs typeface="Times New Roman" panose="02020603050405020304" pitchFamily="18" charset="0"/>
              </a:rPr>
              <a:t>Συμπεράσματα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E76289F4-BBB6-45CF-B05E-C8603CA5F74E}"/>
              </a:ext>
            </a:extLst>
          </p:cNvPr>
          <p:cNvSpPr>
            <a:spLocks noGrp="1"/>
          </p:cNvSpPr>
          <p:nvPr>
            <p:ph idx="1"/>
          </p:nvPr>
        </p:nvSpPr>
        <p:spPr>
          <a:xfrm>
            <a:off x="530088" y="2729948"/>
            <a:ext cx="10296938" cy="3856382"/>
          </a:xfrm>
        </p:spPr>
        <p:txBody>
          <a:bodyPr>
            <a:normAutofit/>
          </a:bodyPr>
          <a:lstStyle/>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Ο Σοφοκλής κινείται ανάμεσα στις δύο εικόνες του ήρωα, δανείζοντας στοιχεία και από τις δύο παραδόσεις ώστε να ταιριάζουν στο σκοπό του. </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Το μειωμένο ηρωικό ανάστημα του ήρωα  και η εύνοια της Αθηνάς υπέρ του Οδυσσέα (Επικός Κύκλος), υιοθετούνται από τον Σοφοκλή και μετασχηματίζονται στο έργο του. Έτσι έχουμε την ταπείνωση της τιμής του Αίαντα και την χαιρέκακη Αθηνά. </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Στο τέλος όμως, ο θεατρικός συγγραφέας, χρησιμοποιεί εξίσου και την ομηρική παράδοση. Ο Σοφοκλής δημιουργεί το δικό του ήρωα, όχι βασιζόμενος στην ομηρική εικόνα του Αίαντα αλλά του Αχιλλέα.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48021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xmlns="" id="{7183FC9A-5799-4F03-822E-C5B542C1607D}"/>
              </a:ext>
            </a:extLst>
          </p:cNvPr>
          <p:cNvSpPr>
            <a:spLocks noGrp="1"/>
          </p:cNvSpPr>
          <p:nvPr>
            <p:ph type="title"/>
          </p:nvPr>
        </p:nvSpPr>
        <p:spPr>
          <a:xfrm>
            <a:off x="653143" y="1645920"/>
            <a:ext cx="3522879" cy="4470821"/>
          </a:xfrm>
        </p:spPr>
        <p:txBody>
          <a:bodyPr>
            <a:normAutofit/>
          </a:bodyPr>
          <a:lstStyle/>
          <a:p>
            <a:pPr algn="r"/>
            <a:r>
              <a:rPr lang="el-GR">
                <a:solidFill>
                  <a:srgbClr val="FFFFFF"/>
                </a:solidFill>
              </a:rPr>
              <a:t>         </a:t>
            </a:r>
            <a:r>
              <a:rPr lang="el-GR">
                <a:solidFill>
                  <a:srgbClr val="FFFFFF"/>
                </a:solidFill>
                <a:latin typeface="Times New Roman" panose="02020603050405020304" pitchFamily="18" charset="0"/>
                <a:cs typeface="Times New Roman" panose="02020603050405020304" pitchFamily="18" charset="0"/>
              </a:rPr>
              <a:t>Εισαγωγή – Στόχοι άρθρου </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407FC1C7-BAAF-4B6B-9E13-228CE6F0A134}"/>
              </a:ext>
            </a:extLst>
          </p:cNvPr>
          <p:cNvSpPr>
            <a:spLocks noGrp="1"/>
          </p:cNvSpPr>
          <p:nvPr>
            <p:ph idx="1"/>
          </p:nvPr>
        </p:nvSpPr>
        <p:spPr>
          <a:xfrm>
            <a:off x="5204109" y="1143000"/>
            <a:ext cx="6696343" cy="5416826"/>
          </a:xfrm>
        </p:spPr>
        <p:txBody>
          <a:bodyPr>
            <a:normAutofit fontScale="92500" lnSpcReduction="10000"/>
          </a:bodyPr>
          <a:lstStyle/>
          <a:p>
            <a:pPr marL="0" indent="0">
              <a:lnSpc>
                <a:spcPct val="90000"/>
              </a:lnSpc>
              <a:buNone/>
            </a:pPr>
            <a:r>
              <a:rPr lang="el-GR" sz="1400" dirty="0"/>
              <a:t> </a:t>
            </a:r>
          </a:p>
          <a:p>
            <a:pPr marL="0" indent="0">
              <a:lnSpc>
                <a:spcPct val="90000"/>
              </a:lnSpc>
              <a:buNone/>
            </a:pPr>
            <a:r>
              <a:rPr lang="el-GR" sz="1400" dirty="0"/>
              <a:t> </a:t>
            </a:r>
            <a:r>
              <a:rPr lang="el-GR" b="1" dirty="0">
                <a:latin typeface="Times New Roman" panose="02020603050405020304" pitchFamily="18" charset="0"/>
                <a:cs typeface="Times New Roman" panose="02020603050405020304" pitchFamily="18" charset="0"/>
              </a:rPr>
              <a:t> </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Μεθοδολογική αρχή:</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θεατρικός συγγραφέας του 5</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a:t>
            </a:r>
            <a:r>
              <a:rPr lang="el-GR" u="sng" dirty="0">
                <a:latin typeface="Times New Roman" panose="02020603050405020304" pitchFamily="18" charset="0"/>
                <a:cs typeface="Times New Roman" panose="02020603050405020304" pitchFamily="18" charset="0"/>
              </a:rPr>
              <a:t>συνομιλεί με την επική μυθική παράδοση, τροποποιώντας το υλικό της στη νέα ιδεολογία του είδους, προσαρμόζοντάς το στις νέες κοινωνικοπολιτικές συνθήκες της εποχής του.</a:t>
            </a:r>
            <a:r>
              <a:rPr lang="el-GR" dirty="0">
                <a:latin typeface="Times New Roman" panose="02020603050405020304" pitchFamily="18" charset="0"/>
                <a:cs typeface="Times New Roman" panose="02020603050405020304" pitchFamily="18" charset="0"/>
              </a:rPr>
              <a:t> Στην εποχή του Σοφοκλή, δεσπόζει η</a:t>
            </a:r>
            <a:r>
              <a:rPr lang="el-GR" i="1" dirty="0">
                <a:latin typeface="Times New Roman" panose="02020603050405020304" pitchFamily="18" charset="0"/>
                <a:cs typeface="Times New Roman" panose="02020603050405020304" pitchFamily="18" charset="0"/>
              </a:rPr>
              <a:t> πόλις </a:t>
            </a:r>
            <a:r>
              <a:rPr lang="el-GR" dirty="0">
                <a:latin typeface="Times New Roman" panose="02020603050405020304" pitchFamily="18" charset="0"/>
                <a:cs typeface="Times New Roman" panose="02020603050405020304" pitchFamily="18" charset="0"/>
              </a:rPr>
              <a:t>με ένα σύστημα αρχών και θεσμών, που εξελίχθηκε βαθμιαία αλλά σταθερά, από το αρχαϊκό, ομηρικό τρόπο οργάνωσης μέχρι την κλασική εποχή. Επιπλέον, ο Σοφοκλής χαρακτηρίζεται από ιδιαίτερο στυλ και προσωπικές ανησυχίες που αποτυπώνονται στο έργο του.</a:t>
            </a:r>
            <a:endParaRPr lang="en-US" dirty="0">
              <a:latin typeface="Times New Roman" panose="02020603050405020304" pitchFamily="18" charset="0"/>
              <a:cs typeface="Times New Roman" panose="02020603050405020304" pitchFamily="18" charset="0"/>
            </a:endParaRPr>
          </a:p>
          <a:p>
            <a:pPr marL="0" indent="0" algn="just">
              <a:lnSpc>
                <a:spcPct val="90000"/>
              </a:lnSpc>
              <a:buNone/>
            </a:pPr>
            <a:r>
              <a:rPr lang="el-GR" dirty="0">
                <a:latin typeface="Times New Roman" panose="02020603050405020304" pitchFamily="18" charset="0"/>
                <a:cs typeface="Times New Roman" panose="02020603050405020304" pitchFamily="18" charset="0"/>
              </a:rPr>
              <a:t> Επομένως:</a:t>
            </a:r>
          </a:p>
          <a:p>
            <a:pPr algn="just">
              <a:lnSpc>
                <a:spcPct val="90000"/>
              </a:lnSpc>
              <a:buClr>
                <a:schemeClr val="tx2">
                  <a:lumMod val="75000"/>
                </a:schemeClr>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 Ποια στοιχεία δανείστηκε ο Σοφοκλής για τον Αίαντα </a:t>
            </a:r>
          </a:p>
          <a:p>
            <a:pPr algn="just">
              <a:lnSpc>
                <a:spcPct val="90000"/>
              </a:lnSpc>
              <a:buClr>
                <a:schemeClr val="tx2">
                  <a:lumMod val="75000"/>
                </a:schemeClr>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 Πώς επεξεργάστηκε το υλικό που παρέλαβε, με σκοπό να δημιουργήσει ένα νέο έργο που  αντικατοπτρίζει τις νέες ιδεολογικές δομές και το σύστημα αξιών της </a:t>
            </a:r>
            <a:r>
              <a:rPr lang="el-GR" i="1" dirty="0">
                <a:latin typeface="Times New Roman" panose="02020603050405020304" pitchFamily="18" charset="0"/>
                <a:cs typeface="Times New Roman" panose="02020603050405020304" pitchFamily="18" charset="0"/>
              </a:rPr>
              <a:t>πόλις</a:t>
            </a:r>
            <a:r>
              <a:rPr lang="el-GR" dirty="0">
                <a:latin typeface="Times New Roman" panose="02020603050405020304" pitchFamily="18" charset="0"/>
                <a:cs typeface="Times New Roman" panose="02020603050405020304" pitchFamily="18" charset="0"/>
              </a:rPr>
              <a:t>. </a:t>
            </a:r>
          </a:p>
          <a:p>
            <a:pPr marL="0" indent="0">
              <a:lnSpc>
                <a:spcPct val="90000"/>
              </a:lnSpc>
              <a:buNone/>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l-GR" sz="1400" dirty="0">
                <a:latin typeface="Times New Roman" panose="02020603050405020304" pitchFamily="18" charset="0"/>
                <a:cs typeface="Times New Roman" panose="02020603050405020304" pitchFamily="18" charset="0"/>
              </a:rPr>
              <a:t> </a:t>
            </a:r>
          </a:p>
          <a:p>
            <a:pPr marL="0" indent="0">
              <a:lnSpc>
                <a:spcPct val="90000"/>
              </a:lnSpc>
              <a:buNone/>
            </a:pP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80784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C3DE24A6-E0E7-4FEA-86B9-BD202D9B66CE}"/>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latin typeface="Times New Roman" panose="02020603050405020304" pitchFamily="18" charset="0"/>
                <a:cs typeface="Times New Roman" panose="02020603050405020304" pitchFamily="18" charset="0"/>
              </a:rPr>
              <a:t>                    Συμπεράσματα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C0B8B4D8-F420-468E-B593-1A6BEC8C59A6}"/>
              </a:ext>
            </a:extLst>
          </p:cNvPr>
          <p:cNvSpPr>
            <a:spLocks noGrp="1"/>
          </p:cNvSpPr>
          <p:nvPr>
            <p:ph idx="1"/>
          </p:nvPr>
        </p:nvSpPr>
        <p:spPr>
          <a:xfrm>
            <a:off x="450574" y="3615314"/>
            <a:ext cx="10376452" cy="2918007"/>
          </a:xfrm>
        </p:spPr>
        <p:txBody>
          <a:bodyPr>
            <a:normAutofit/>
          </a:bodyPr>
          <a:lstStyle/>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Ο τραγικός ποιητής κατασκευάζει τον δικό του Αχιλλέα με στοιχεία από την ομηρική και κυκλική παράδοση τα οποία μετατρέπει ριζικά για να μας δώσει το δικό του ήρωα: ένας ήρωας που είναι γενναίος, υπερήφανος, πιστός στο σύστημα αξιών αλλά αλαζονικός, αδιάλλακτος, ασεβής, εγωιστής και ατομιστής στο βαθμό που δεν μπορεί πια να υπηρετήσει το καλό της κοινότητας.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14538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BAE091F5-9010-4F4F-BDEF-26CE570470CA}"/>
              </a:ext>
            </a:extLst>
          </p:cNvPr>
          <p:cNvSpPr>
            <a:spLocks noGrp="1"/>
          </p:cNvSpPr>
          <p:nvPr>
            <p:ph type="title"/>
          </p:nvPr>
        </p:nvSpPr>
        <p:spPr>
          <a:xfrm>
            <a:off x="1103312" y="452718"/>
            <a:ext cx="8947522" cy="1400530"/>
          </a:xfrm>
        </p:spPr>
        <p:txBody>
          <a:bodyPr anchor="ctr">
            <a:normAutofit/>
          </a:bodyPr>
          <a:lstStyle/>
          <a:p>
            <a:pPr algn="ctr"/>
            <a:r>
              <a:rPr lang="el-GR" dirty="0">
                <a:solidFill>
                  <a:srgbClr val="FFFFFF"/>
                </a:solidFill>
                <a:latin typeface="Times New Roman" panose="02020603050405020304" pitchFamily="18" charset="0"/>
                <a:cs typeface="Times New Roman" panose="02020603050405020304" pitchFamily="18" charset="0"/>
              </a:rPr>
              <a:t>Τι θέλησε να πει στο ακροατήριο δημιουργώντας το δικό του Αίαντα;</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7BA359B0-6FCD-4BB5-A083-3A2769F81851}"/>
              </a:ext>
            </a:extLst>
          </p:cNvPr>
          <p:cNvSpPr>
            <a:spLocks noGrp="1"/>
          </p:cNvSpPr>
          <p:nvPr>
            <p:ph idx="1"/>
          </p:nvPr>
        </p:nvSpPr>
        <p:spPr>
          <a:xfrm>
            <a:off x="424070" y="3162596"/>
            <a:ext cx="10853530" cy="3357473"/>
          </a:xfrm>
        </p:spPr>
        <p:txBody>
          <a:bodyPr>
            <a:normAutofit/>
          </a:bodyPr>
          <a:lstStyle/>
          <a:p>
            <a:pPr algn="just">
              <a:buClr>
                <a:schemeClr val="tx2">
                  <a:lumMod val="75000"/>
                </a:schemeClr>
              </a:buClr>
              <a:buFont typeface="Wingdings" panose="05000000000000000000" pitchFamily="2" charset="2"/>
              <a:buChar char="Ø"/>
            </a:pPr>
            <a:r>
              <a:rPr lang="en-US" dirty="0"/>
              <a:t> </a:t>
            </a:r>
            <a:r>
              <a:rPr lang="el-GR" dirty="0">
                <a:latin typeface="Times New Roman" panose="02020603050405020304" pitchFamily="18" charset="0"/>
                <a:cs typeface="Times New Roman" panose="02020603050405020304" pitchFamily="18" charset="0"/>
              </a:rPr>
              <a:t>Σοφοκλής       διανοούμενος του 5</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450/440 π.Χ. δίδαξε το έργο του </a:t>
            </a:r>
            <a:r>
              <a:rPr lang="el-GR" i="1" dirty="0" err="1">
                <a:latin typeface="Times New Roman" panose="02020603050405020304" pitchFamily="18" charset="0"/>
                <a:cs typeface="Times New Roman" panose="02020603050405020304" pitchFamily="18" charset="0"/>
              </a:rPr>
              <a:t>Αἰας</a:t>
            </a:r>
            <a:endParaRPr lang="el-GR" i="1"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Την Αθήνα του 5</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την χαρακτηρίζει μεγάλη πνευματική δραστηριότητα και την αφορούν ζητήματα σχετικά με το σχηματισμό του πολιτικού συστήματος μιας νέας δημοκρατίας, με την πόλη, τις πολιτικές δομές και τη ζωή των πολιτών. Πρόκειται για ένα μοναδικό πολιτικό σύστημα με το πολιτικό σώμα να δημιουργεί εξ ολοκλήρου καινούργιους  θεσμούς.</a:t>
            </a:r>
          </a:p>
          <a:p>
            <a:pPr algn="just">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Σοφοκλής στον Αίαντα δανείζεται στοιχεία από τη επική παράδοση προκειμένου να μας δώσει μια μελέτη για το ομηρικό ηρωικό σύστημα.</a:t>
            </a:r>
            <a:endParaRPr lang="en-US" i="1" dirty="0">
              <a:latin typeface="Times New Roman" panose="02020603050405020304" pitchFamily="18" charset="0"/>
              <a:cs typeface="Times New Roman" panose="02020603050405020304" pitchFamily="18" charset="0"/>
            </a:endParaRPr>
          </a:p>
        </p:txBody>
      </p:sp>
      <p:sp>
        <p:nvSpPr>
          <p:cNvPr id="9" name="Βέλος: Δεξιό 8">
            <a:extLst>
              <a:ext uri="{FF2B5EF4-FFF2-40B4-BE49-F238E27FC236}">
                <a16:creationId xmlns:a16="http://schemas.microsoft.com/office/drawing/2014/main" xmlns="" id="{DCD9038D-E300-413A-B4FA-B852A291CB68}"/>
              </a:ext>
            </a:extLst>
          </p:cNvPr>
          <p:cNvSpPr/>
          <p:nvPr/>
        </p:nvSpPr>
        <p:spPr>
          <a:xfrm>
            <a:off x="2014330" y="3253777"/>
            <a:ext cx="357808"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Βέλος: Δεξιό 10">
            <a:extLst>
              <a:ext uri="{FF2B5EF4-FFF2-40B4-BE49-F238E27FC236}">
                <a16:creationId xmlns:a16="http://schemas.microsoft.com/office/drawing/2014/main" xmlns="" id="{AFF30D8A-F513-425F-90C5-071CA83DCA70}"/>
              </a:ext>
            </a:extLst>
          </p:cNvPr>
          <p:cNvSpPr/>
          <p:nvPr/>
        </p:nvSpPr>
        <p:spPr>
          <a:xfrm flipV="1">
            <a:off x="5327373" y="3253777"/>
            <a:ext cx="251792" cy="198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4884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F2F671C1-9E9D-42C1-B4BD-A39598D9B811}"/>
              </a:ext>
            </a:extLst>
          </p:cNvPr>
          <p:cNvSpPr>
            <a:spLocks noGrp="1"/>
          </p:cNvSpPr>
          <p:nvPr>
            <p:ph type="title"/>
          </p:nvPr>
        </p:nvSpPr>
        <p:spPr>
          <a:xfrm>
            <a:off x="1103312" y="452718"/>
            <a:ext cx="8947522" cy="1400530"/>
          </a:xfrm>
        </p:spPr>
        <p:txBody>
          <a:bodyPr anchor="ctr">
            <a:normAutofit/>
          </a:bodyPr>
          <a:lstStyle/>
          <a:p>
            <a:pPr algn="ctr"/>
            <a:r>
              <a:rPr lang="el-GR" dirty="0">
                <a:solidFill>
                  <a:srgbClr val="FFFFFF"/>
                </a:solidFill>
                <a:latin typeface="Times New Roman" panose="02020603050405020304" pitchFamily="18" charset="0"/>
                <a:cs typeface="Times New Roman" panose="02020603050405020304" pitchFamily="18" charset="0"/>
              </a:rPr>
              <a:t>Τι θέλησε να πει στο ακροατήριο δημιουργώντας το δικό του Αίαντα;</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1D3F3627-33AF-4ECE-B8ED-BE6DC0442C4C}"/>
              </a:ext>
            </a:extLst>
          </p:cNvPr>
          <p:cNvSpPr>
            <a:spLocks noGrp="1"/>
          </p:cNvSpPr>
          <p:nvPr>
            <p:ph idx="1"/>
          </p:nvPr>
        </p:nvSpPr>
        <p:spPr>
          <a:xfrm>
            <a:off x="225288" y="2587999"/>
            <a:ext cx="11476382" cy="4051339"/>
          </a:xfrm>
        </p:spPr>
        <p:txBody>
          <a:bodyPr>
            <a:normAutofit/>
          </a:bodyPr>
          <a:lstStyle/>
          <a:p>
            <a:pPr algn="just"/>
            <a:r>
              <a:rPr lang="el-GR" dirty="0">
                <a:latin typeface="Times New Roman" panose="02020603050405020304" pitchFamily="18" charset="0"/>
                <a:cs typeface="Times New Roman" panose="02020603050405020304" pitchFamily="18" charset="0"/>
              </a:rPr>
              <a:t>Στη δημοκρατική Αθήνα του 5</a:t>
            </a:r>
            <a:r>
              <a:rPr lang="el-GR" baseline="30000" dirty="0">
                <a:latin typeface="Times New Roman" panose="02020603050405020304" pitchFamily="18" charset="0"/>
                <a:cs typeface="Times New Roman" panose="02020603050405020304" pitchFamily="18" charset="0"/>
              </a:rPr>
              <a:t>ου</a:t>
            </a:r>
            <a:r>
              <a:rPr lang="el-GR" dirty="0">
                <a:latin typeface="Times New Roman" panose="02020603050405020304" pitchFamily="18" charset="0"/>
                <a:cs typeface="Times New Roman" panose="02020603050405020304" pitchFamily="18" charset="0"/>
              </a:rPr>
              <a:t>  αιώνα π.Χ. ο Σοφοκλής παρουσιάζει στο κοινό του ένα έργο που συμβολίζει τη μετάβαση από το επικό ηρωικό πρότυπο του Αίαντα στο κλασικό ιδεώδες της σωφροσύνης, όπως αυτό εκπροσωπείται από τον Οδυσσέα.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αφενός ανήκει σ’ έναν κόσμο που για το Σοφοκλή και τους συγχρόνους του έχει παρέλθει, έναν αριστοκρατικό, ηρωικό, σχεδόν μυθικό κόσμο που είχε το μεγαλείο του, έναν κόσμο όπου ο γιος ακολουθούσε σε όλα το πρότυπο του πατέρα του και τίποτα δεν άλλαζε, όπου οι φιλίες και τα µίση διαρκούσαν για πάντα από γενιά σε γενιά. Ο Οδυσσέας αφετέρου είναι ο άνδρας µε όλες τις αρετές που επιτάσσει η εποχή του Σοφοκλή: έχει δεινότητα λόγου και διαθέτει πειθώ. Αυτά τα χαρακτηριστικά επιζητά η Αθήνα του 5ου αιώνα µε το δημόσιο διάλογο, τις πολιτικές παρατάξεις, τις έριδες και τα συμφέροντα.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83010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589D2A2E-0646-432E-88AB-F5F06B4D3BD3}"/>
              </a:ext>
            </a:extLst>
          </p:cNvPr>
          <p:cNvSpPr>
            <a:spLocks noGrp="1"/>
          </p:cNvSpPr>
          <p:nvPr>
            <p:ph type="title"/>
          </p:nvPr>
        </p:nvSpPr>
        <p:spPr>
          <a:xfrm>
            <a:off x="1103312" y="452718"/>
            <a:ext cx="8947522" cy="1400530"/>
          </a:xfrm>
        </p:spPr>
        <p:txBody>
          <a:bodyPr anchor="ctr">
            <a:normAutofit/>
          </a:bodyPr>
          <a:lstStyle/>
          <a:p>
            <a:pPr algn="ctr"/>
            <a:r>
              <a:rPr lang="el-GR" dirty="0">
                <a:solidFill>
                  <a:srgbClr val="FFFFFF"/>
                </a:solidFill>
                <a:latin typeface="Times New Roman" panose="02020603050405020304" pitchFamily="18" charset="0"/>
                <a:cs typeface="Times New Roman" panose="02020603050405020304" pitchFamily="18" charset="0"/>
              </a:rPr>
              <a:t>Τι θέλησε να πει στο ακροατήριο δημιουργώντας το δικό του Αίαντα;</a:t>
            </a:r>
            <a:endParaRPr lang="en-US" dirty="0">
              <a:solidFill>
                <a:srgbClr val="FFFFFF"/>
              </a:solidFill>
            </a:endParaRPr>
          </a:p>
        </p:txBody>
      </p:sp>
      <p:sp>
        <p:nvSpPr>
          <p:cNvPr id="3" name="Θέση περιεχομένου 2">
            <a:extLst>
              <a:ext uri="{FF2B5EF4-FFF2-40B4-BE49-F238E27FC236}">
                <a16:creationId xmlns:a16="http://schemas.microsoft.com/office/drawing/2014/main" xmlns="" id="{A046805A-AA0C-442B-9F2E-925ADA5F29AA}"/>
              </a:ext>
            </a:extLst>
          </p:cNvPr>
          <p:cNvSpPr>
            <a:spLocks noGrp="1"/>
          </p:cNvSpPr>
          <p:nvPr>
            <p:ph idx="1"/>
          </p:nvPr>
        </p:nvSpPr>
        <p:spPr>
          <a:xfrm>
            <a:off x="212035" y="2305966"/>
            <a:ext cx="11436625" cy="4333373"/>
          </a:xfrm>
        </p:spPr>
        <p:txBody>
          <a:bodyPr>
            <a:normAutofit/>
          </a:bodyPr>
          <a:lstStyle/>
          <a:p>
            <a:pPr algn="just">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Ο πολιτικό λόγος στο έργο του Σοφοκλή διατυπώνεται από τον Μενέλαο και τον Αγαμέμνονα στο δεύτερο μέρος του έργου. Οι γιοί του Ατρέα αντιπροσωπεύουν ένα πολιτικό ήθος που είναι παράλογο και σκληρό για το σύνολο του συστήματος των αξιών της κοινωνίας.</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Από τη μία ο Αίας  είναι ο εγωκεντρικός ήρωας που αγνοεί το καλό της κοινότητας και από την άλλη οι δύο πολιτικοί ηγέτες αγνοούν το ευρύτερο σύστημα αξιών της κοινότητας.</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Στη μέση βρίσκεται ο Οδυσσέας που προσπαθεί να συμβιβάσει τα δύο άκρα και αντιπροσωπεύει την κοινή αίσθηση δικαιοσύνης που υπαγορεύει τα εξής: ένας μεγάλος ήρωας ανεξάρτητα από το πόσο βίαιος είναι και καταστροφικός αξίζει μια σωστή ταφή, ενώ ένας πολιτικός ηγέτης πρέπει να μάθει να είναι μετριοπαθής και συμπονετικός. Μόνο τότε μπορεί μια κοινότητα πολιτών να απολαμβάνει ευημερία. </a:t>
            </a:r>
          </a:p>
          <a:p>
            <a:pPr algn="just">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 παλιός μύθος εξυπηρετεί νέα ιδεώδη και αυτός είναι ο λόγος για τον οποίο ο Σοφοκλής μεταμορφώνει τα πλούτη του παρελθόντος σε ένα νέο λόγο που προάγει ‘’συνεργατικές’’  και όχι ‘’ανταγωνιστικές’’ αξίες.</a:t>
            </a:r>
            <a:endParaRPr lang="en-US" dirty="0"/>
          </a:p>
        </p:txBody>
      </p:sp>
    </p:spTree>
    <p:extLst>
      <p:ext uri="{BB962C8B-B14F-4D97-AF65-F5344CB8AC3E}">
        <p14:creationId xmlns:p14="http://schemas.microsoft.com/office/powerpoint/2010/main" val="381437992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8C1F491F-85C2-441A-81DA-CEF7DEA7606B}"/>
              </a:ext>
            </a:extLst>
          </p:cNvPr>
          <p:cNvSpPr>
            <a:spLocks noGrp="1"/>
          </p:cNvSpPr>
          <p:nvPr>
            <p:ph type="title"/>
          </p:nvPr>
        </p:nvSpPr>
        <p:spPr>
          <a:xfrm>
            <a:off x="1103312" y="452718"/>
            <a:ext cx="8947522" cy="1400530"/>
          </a:xfrm>
        </p:spPr>
        <p:txBody>
          <a:bodyPr anchor="ctr">
            <a:normAutofit/>
          </a:bodyPr>
          <a:lstStyle/>
          <a:p>
            <a:r>
              <a:rPr lang="el-GR">
                <a:solidFill>
                  <a:srgbClr val="FFFFFF"/>
                </a:solidFill>
              </a:rPr>
              <a:t>        </a:t>
            </a:r>
            <a:r>
              <a:rPr lang="el-GR">
                <a:solidFill>
                  <a:srgbClr val="FFFFFF"/>
                </a:solidFill>
                <a:latin typeface="Times New Roman" panose="02020603050405020304" pitchFamily="18" charset="0"/>
                <a:cs typeface="Times New Roman" panose="02020603050405020304" pitchFamily="18" charset="0"/>
              </a:rPr>
              <a:t>Το ομηρικό πορτρέτο του Αίαντα</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2B3DE0AB-9E6C-4049-99FE-93A7565F5FEB}"/>
              </a:ext>
            </a:extLst>
          </p:cNvPr>
          <p:cNvSpPr>
            <a:spLocks noGrp="1"/>
          </p:cNvSpPr>
          <p:nvPr>
            <p:ph idx="1"/>
          </p:nvPr>
        </p:nvSpPr>
        <p:spPr>
          <a:xfrm>
            <a:off x="1103312" y="2425148"/>
            <a:ext cx="10020300" cy="4280452"/>
          </a:xfrm>
        </p:spPr>
        <p:txBody>
          <a:bodyPr>
            <a:normAutofit fontScale="92500" lnSpcReduction="10000"/>
          </a:bodyPr>
          <a:lstStyle/>
          <a:p>
            <a:pPr>
              <a:lnSpc>
                <a:spcPct val="90000"/>
              </a:lnSpc>
              <a:buFont typeface="Wingdings" panose="05000000000000000000" pitchFamily="2" charset="2"/>
              <a:buChar char="q"/>
            </a:pPr>
            <a:endParaRPr lang="el-GR" sz="1400"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μορφή του Αίαντα διαμορφώνεται μέσα από μια μακρά μυθολογική παράδοση που ξεκινά με τον Όμηρο ως ο γενναιότερος και σημαντικότερος ήρωας του Τρωικού πολέμου μετά τον Αχιλλέα (Ομήρου, </a:t>
            </a:r>
            <a:r>
              <a:rPr lang="el-GR" i="1" dirty="0" err="1">
                <a:latin typeface="Times New Roman" panose="02020603050405020304" pitchFamily="18" charset="0"/>
                <a:cs typeface="Times New Roman" panose="02020603050405020304" pitchFamily="18" charset="0"/>
              </a:rPr>
              <a:t>Ιλιάδα</a:t>
            </a:r>
            <a:r>
              <a:rPr lang="el-GR" dirty="0">
                <a:latin typeface="Times New Roman" panose="02020603050405020304" pitchFamily="18" charset="0"/>
                <a:cs typeface="Times New Roman" panose="02020603050405020304" pitchFamily="18" charset="0"/>
              </a:rPr>
              <a:t> 2.768/9). Συμβολικά, στο ελληνικό στρατόπεδο ο Αίας κατέχει το αριστερό άκρο ενώ ο Αχιλλέας το δεξιό.</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πολεμική αρετή του ήρωα είναι αναμφισβήτητη. Ο Όμηρος τον παρουσιάζει πρωταγωνιστή πολλών ηρωικών μαχών, δεδομένης της απουσίας του Αχιλλέα από το πεδίο της μάχης. Ο Αίας είναι εκείνος που φέρει το βάρος της υπεράσπισης του ελληνικού στρατού, απέκρουσε την επίθεση των Τρώων όταν απείλησαν να κάψουν τα πλοία των Αχαιών, διεξήγαγε μάχη πάνω από το νεκρό σώμα του Πατρόκλου καταπολεμώντας τη δράση των αντιπάλων του και επιτρέποντας την ασφαλή μεταφορά του στο στρατόπεδο.</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Αποκαλείται προπύργιο</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ἒρκος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των Αχαιών, στις </a:t>
            </a:r>
            <a:r>
              <a:rPr lang="el-GR" dirty="0" err="1">
                <a:latin typeface="Times New Roman" panose="02020603050405020304" pitchFamily="18" charset="0"/>
                <a:cs typeface="Times New Roman" panose="02020603050405020304" pitchFamily="18" charset="0"/>
              </a:rPr>
              <a:t>ιλίαδικές</a:t>
            </a:r>
            <a:r>
              <a:rPr lang="el-GR" dirty="0">
                <a:latin typeface="Times New Roman" panose="02020603050405020304" pitchFamily="18" charset="0"/>
                <a:cs typeface="Times New Roman" panose="02020603050405020304" pitchFamily="18" charset="0"/>
              </a:rPr>
              <a:t>  μάχες βρίσκεται πάντοτε στη πρώτη γραμμή, μονομαχεί με τον Έκτορα, συγκρούεται μαζί του άλλες δύο φορές στη μάχη, εκτελώντας πράξεις τις οποίες θα έπρεπε να κάνει ο Αχιλλέας       στο Σοφοκλή,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ισχυρίζεται πως αν ζούσε ο Αχιλλέας θα του έδινε τα όπλα του (Σοφοκλής, </a:t>
            </a:r>
            <a:r>
              <a:rPr lang="el-GR" i="1" dirty="0" err="1">
                <a:latin typeface="Times New Roman" panose="02020603050405020304" pitchFamily="18" charset="0"/>
                <a:cs typeface="Times New Roman" panose="02020603050405020304" pitchFamily="18" charset="0"/>
              </a:rPr>
              <a:t>Αἲας</a:t>
            </a:r>
            <a:r>
              <a:rPr lang="el-GR" dirty="0">
                <a:latin typeface="Times New Roman" panose="02020603050405020304" pitchFamily="18" charset="0"/>
                <a:cs typeface="Times New Roman" panose="02020603050405020304" pitchFamily="18" charset="0"/>
              </a:rPr>
              <a:t> 442-444)</a:t>
            </a:r>
          </a:p>
          <a:p>
            <a:pPr marL="0" indent="0">
              <a:lnSpc>
                <a:spcPct val="90000"/>
              </a:lnSpc>
              <a:buNone/>
            </a:pPr>
            <a:endParaRPr lang="el-GR" sz="1400" dirty="0">
              <a:latin typeface="Times New Roman" panose="02020603050405020304" pitchFamily="18" charset="0"/>
              <a:cs typeface="Times New Roman" panose="02020603050405020304" pitchFamily="18" charset="0"/>
            </a:endParaRPr>
          </a:p>
        </p:txBody>
      </p:sp>
      <p:sp>
        <p:nvSpPr>
          <p:cNvPr id="8" name="Βέλος: Δεξιό 7">
            <a:extLst>
              <a:ext uri="{FF2B5EF4-FFF2-40B4-BE49-F238E27FC236}">
                <a16:creationId xmlns:a16="http://schemas.microsoft.com/office/drawing/2014/main" xmlns="" id="{2663E963-55BE-4995-8498-46EE5AE1F22B}"/>
              </a:ext>
            </a:extLst>
          </p:cNvPr>
          <p:cNvSpPr/>
          <p:nvPr/>
        </p:nvSpPr>
        <p:spPr>
          <a:xfrm>
            <a:off x="6414053" y="5804452"/>
            <a:ext cx="291547"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63658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DA235023-97BC-43B6-A52A-06D6FC015864}"/>
              </a:ext>
            </a:extLst>
          </p:cNvPr>
          <p:cNvSpPr>
            <a:spLocks noGrp="1"/>
          </p:cNvSpPr>
          <p:nvPr>
            <p:ph type="title"/>
          </p:nvPr>
        </p:nvSpPr>
        <p:spPr>
          <a:xfrm>
            <a:off x="1103312" y="452718"/>
            <a:ext cx="8947522" cy="1400530"/>
          </a:xfrm>
        </p:spPr>
        <p:txBody>
          <a:bodyPr anchor="ctr">
            <a:normAutofit/>
          </a:bodyPr>
          <a:lstStyle/>
          <a:p>
            <a:pPr algn="ctr"/>
            <a:r>
              <a:rPr lang="el-GR" dirty="0">
                <a:solidFill>
                  <a:srgbClr val="FFFFFF"/>
                </a:solidFill>
                <a:latin typeface="Times New Roman" panose="02020603050405020304" pitchFamily="18" charset="0"/>
                <a:cs typeface="Times New Roman" panose="02020603050405020304" pitchFamily="18" charset="0"/>
              </a:rPr>
              <a:t>Η φιγούρα του Αίαντα στον Επικό  Κύκλο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B12744D4-BB30-4F11-BE0B-1482C6B48C3D}"/>
              </a:ext>
            </a:extLst>
          </p:cNvPr>
          <p:cNvSpPr>
            <a:spLocks noGrp="1"/>
          </p:cNvSpPr>
          <p:nvPr>
            <p:ph idx="1"/>
          </p:nvPr>
        </p:nvSpPr>
        <p:spPr>
          <a:xfrm>
            <a:off x="1103312" y="2305966"/>
            <a:ext cx="10020300" cy="4267112"/>
          </a:xfrm>
        </p:spPr>
        <p:txBody>
          <a:bodyPr>
            <a:normAutofit/>
          </a:bodyPr>
          <a:lstStyle/>
          <a:p>
            <a:pPr>
              <a:lnSpc>
                <a:spcPct val="90000"/>
              </a:lnSpc>
              <a:buFont typeface="Wingdings" panose="05000000000000000000" pitchFamily="2" charset="2"/>
              <a:buChar char="q"/>
            </a:pPr>
            <a:endParaRPr lang="el-GR" sz="1900" dirty="0"/>
          </a:p>
          <a:p>
            <a:pPr>
              <a:lnSpc>
                <a:spcPct val="90000"/>
              </a:lnSpc>
              <a:buFont typeface="Wingdings" panose="05000000000000000000" pitchFamily="2" charset="2"/>
              <a:buChar char="q"/>
            </a:pPr>
            <a:endParaRPr lang="el-GR" sz="1900" dirty="0"/>
          </a:p>
          <a:p>
            <a:pPr algn="just">
              <a:lnSpc>
                <a:spcPct val="90000"/>
              </a:lnSpc>
              <a:buClr>
                <a:schemeClr val="tx2">
                  <a:lumMod val="75000"/>
                </a:schemeClr>
              </a:buClr>
              <a:buFont typeface="Wingdings" panose="05000000000000000000" pitchFamily="2" charset="2"/>
              <a:buChar char="Ø"/>
            </a:pPr>
            <a:r>
              <a:rPr lang="en-US" sz="1900" dirty="0"/>
              <a:t> </a:t>
            </a:r>
            <a:r>
              <a:rPr lang="el-GR" dirty="0">
                <a:latin typeface="Times New Roman" panose="02020603050405020304" pitchFamily="18" charset="0"/>
                <a:cs typeface="Times New Roman" panose="02020603050405020304" pitchFamily="18" charset="0"/>
              </a:rPr>
              <a:t>Στην </a:t>
            </a:r>
            <a:r>
              <a:rPr lang="el-GR" i="1" dirty="0" err="1">
                <a:latin typeface="Times New Roman" panose="02020603050405020304" pitchFamily="18" charset="0"/>
                <a:cs typeface="Times New Roman" panose="02020603050405020304" pitchFamily="18" charset="0"/>
              </a:rPr>
              <a:t>Αἰθιοπίδα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Αχιλλέας σκοτώνεται από το βέλος που έριξε ο Πάρης βοηθούμενος από το θεό Απόλλωνα. Ο </a:t>
            </a:r>
            <a:r>
              <a:rPr lang="el-GR" dirty="0" err="1">
                <a:latin typeface="Times New Roman" panose="02020603050405020304" pitchFamily="18" charset="0"/>
                <a:cs typeface="Times New Roman" panose="02020603050405020304" pitchFamily="18" charset="0"/>
              </a:rPr>
              <a:t>Αίαντας</a:t>
            </a:r>
            <a:r>
              <a:rPr lang="el-GR" dirty="0">
                <a:latin typeface="Times New Roman" panose="02020603050405020304" pitchFamily="18" charset="0"/>
                <a:cs typeface="Times New Roman" panose="02020603050405020304" pitchFamily="18" charset="0"/>
              </a:rPr>
              <a:t> ανακτά, μεταφέρει και σώζει το σώμα του σκοτωμένου ήρωα ενώ ο Οδυσσέας καλύπτει τον ήρωα πολεμώντας με τους Τρώες. </a:t>
            </a:r>
          </a:p>
          <a:p>
            <a:pPr algn="just">
              <a:lnSpc>
                <a:spcPct val="90000"/>
              </a:lnSpc>
              <a:buClr>
                <a:schemeClr val="tx2">
                  <a:lumMod val="75000"/>
                </a:schemeClr>
              </a:buClr>
              <a:buFont typeface="Wingdings" panose="05000000000000000000" pitchFamily="2" charset="2"/>
              <a:buChar char="Ø"/>
            </a:pPr>
            <a:r>
              <a:rPr lang="el-GR" u="sng" dirty="0">
                <a:latin typeface="Times New Roman" panose="02020603050405020304" pitchFamily="18" charset="0"/>
                <a:cs typeface="Times New Roman" panose="02020603050405020304" pitchFamily="18" charset="0"/>
              </a:rPr>
              <a:t>Πρόκειται για μια ενδιαφέρουσα ανατροπή της 17</a:t>
            </a:r>
            <a:r>
              <a:rPr lang="el-GR" u="sng" baseline="30000" dirty="0">
                <a:latin typeface="Times New Roman" panose="02020603050405020304" pitchFamily="18" charset="0"/>
                <a:cs typeface="Times New Roman" panose="02020603050405020304" pitchFamily="18" charset="0"/>
              </a:rPr>
              <a:t>ης</a:t>
            </a:r>
            <a:r>
              <a:rPr lang="el-GR" u="sng" dirty="0">
                <a:latin typeface="Times New Roman" panose="02020603050405020304" pitchFamily="18" charset="0"/>
                <a:cs typeface="Times New Roman" panose="02020603050405020304" pitchFamily="18" charset="0"/>
              </a:rPr>
              <a:t>  ραψωδίας της </a:t>
            </a:r>
            <a:r>
              <a:rPr lang="el-GR" i="1" u="sng" dirty="0" err="1">
                <a:latin typeface="Times New Roman" panose="02020603050405020304" pitchFamily="18" charset="0"/>
                <a:cs typeface="Times New Roman" panose="02020603050405020304" pitchFamily="18" charset="0"/>
              </a:rPr>
              <a:t>Ιλιάδας</a:t>
            </a:r>
            <a:r>
              <a:rPr lang="el-GR" i="1" u="sng"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σχετικά με τον αγώνα για το πτώμα του Πατρόκλου</a:t>
            </a:r>
            <a:r>
              <a:rPr lang="el-GR" dirty="0">
                <a:latin typeface="Times New Roman" panose="02020603050405020304" pitchFamily="18" charset="0"/>
                <a:cs typeface="Times New Roman" panose="02020603050405020304" pitchFamily="18" charset="0"/>
              </a:rPr>
              <a:t>      μια σκηνή που αντικατοπτρίζει τη σκηνή που φανερώνεται στην </a:t>
            </a:r>
            <a:r>
              <a:rPr lang="el-GR" i="1" dirty="0" err="1">
                <a:latin typeface="Times New Roman" panose="02020603050405020304" pitchFamily="18" charset="0"/>
                <a:cs typeface="Times New Roman" panose="02020603050405020304" pitchFamily="18" charset="0"/>
              </a:rPr>
              <a:t>Αἰθιοπίδα</a:t>
            </a:r>
            <a:r>
              <a:rPr lang="el-GR" i="1" dirty="0">
                <a:latin typeface="Times New Roman" panose="02020603050405020304" pitchFamily="18" charset="0"/>
                <a:cs typeface="Times New Roman" panose="02020603050405020304" pitchFamily="18" charset="0"/>
              </a:rPr>
              <a:t>.  </a:t>
            </a:r>
          </a:p>
          <a:p>
            <a:pPr algn="just">
              <a:lnSpc>
                <a:spcPct val="90000"/>
              </a:lnSpc>
              <a:buClr>
                <a:schemeClr val="tx2">
                  <a:lumMod val="75000"/>
                </a:schemeClr>
              </a:buClr>
              <a:buFont typeface="Wingdings" panose="05000000000000000000" pitchFamily="2" charset="2"/>
              <a:buChar char="Ø"/>
            </a:pPr>
            <a:r>
              <a:rPr lang="el-GR" i="1" dirty="0"/>
              <a:t> </a:t>
            </a:r>
            <a:r>
              <a:rPr lang="el-GR" dirty="0">
                <a:latin typeface="Times New Roman" panose="02020603050405020304" pitchFamily="18" charset="0"/>
                <a:cs typeface="Times New Roman" panose="02020603050405020304" pitchFamily="18" charset="0"/>
              </a:rPr>
              <a:t>Αυτή η αντιστροφή θα μπορούσε να ήταν συμπωματική, ασήμαντη ή απλώς μια αφηγηματική επιλογή. Ωστόσο, παρουσιάζει μια σημαντική απόκλιση από την ομηρική σκηνή.  </a:t>
            </a:r>
            <a:endParaRPr lang="en-US" dirty="0"/>
          </a:p>
        </p:txBody>
      </p:sp>
      <p:sp>
        <p:nvSpPr>
          <p:cNvPr id="9" name="Βέλος: Δεξιό 8">
            <a:extLst>
              <a:ext uri="{FF2B5EF4-FFF2-40B4-BE49-F238E27FC236}">
                <a16:creationId xmlns:a16="http://schemas.microsoft.com/office/drawing/2014/main" xmlns="" id="{B4654C7B-D8A6-407F-9EDB-945D498CF4C9}"/>
              </a:ext>
            </a:extLst>
          </p:cNvPr>
          <p:cNvSpPr/>
          <p:nvPr/>
        </p:nvSpPr>
        <p:spPr>
          <a:xfrm>
            <a:off x="5577073" y="4340130"/>
            <a:ext cx="346649"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5568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xmlns=""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Τίτλος 1">
            <a:extLst>
              <a:ext uri="{FF2B5EF4-FFF2-40B4-BE49-F238E27FC236}">
                <a16:creationId xmlns:a16="http://schemas.microsoft.com/office/drawing/2014/main" xmlns="" id="{D5F19AFA-3606-4D5C-BB73-3073A2FFA60C}"/>
              </a:ext>
            </a:extLst>
          </p:cNvPr>
          <p:cNvSpPr>
            <a:spLocks noGrp="1"/>
          </p:cNvSpPr>
          <p:nvPr>
            <p:ph type="title"/>
          </p:nvPr>
        </p:nvSpPr>
        <p:spPr>
          <a:xfrm>
            <a:off x="648930" y="629267"/>
            <a:ext cx="9252154" cy="1016654"/>
          </a:xfrm>
        </p:spPr>
        <p:txBody>
          <a:bodyPr>
            <a:normAutofit/>
          </a:bodyPr>
          <a:lstStyle/>
          <a:p>
            <a:r>
              <a:rPr lang="el-GR" dirty="0">
                <a:solidFill>
                  <a:srgbClr val="EBEBEB"/>
                </a:solidFill>
                <a:latin typeface="Times New Roman" panose="02020603050405020304" pitchFamily="18" charset="0"/>
                <a:cs typeface="Times New Roman" panose="02020603050405020304" pitchFamily="18" charset="0"/>
              </a:rPr>
              <a:t> Η φιγούρα του Αίαντα στον Επικό Κύκλο </a:t>
            </a:r>
            <a:endParaRPr lang="en-US" dirty="0">
              <a:solidFill>
                <a:srgbClr val="EBEBEB"/>
              </a:solidFill>
              <a:latin typeface="Times New Roman" panose="02020603050405020304" pitchFamily="18" charset="0"/>
              <a:cs typeface="Times New Roman" panose="02020603050405020304" pitchFamily="18" charset="0"/>
            </a:endParaRPr>
          </a:p>
        </p:txBody>
      </p:sp>
      <p:sp useBgFill="1">
        <p:nvSpPr>
          <p:cNvPr id="25" name="Freeform: Shape 24">
            <a:extLst>
              <a:ext uri="{FF2B5EF4-FFF2-40B4-BE49-F238E27FC236}">
                <a16:creationId xmlns:a16="http://schemas.microsoft.com/office/drawing/2014/main" xmlns=""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Θέση περιεχομένου 2">
            <a:extLst>
              <a:ext uri="{FF2B5EF4-FFF2-40B4-BE49-F238E27FC236}">
                <a16:creationId xmlns:a16="http://schemas.microsoft.com/office/drawing/2014/main" xmlns="" id="{29FC95BE-FA7B-4EEB-95AF-9AF667629F5B}"/>
              </a:ext>
            </a:extLst>
          </p:cNvPr>
          <p:cNvSpPr>
            <a:spLocks noGrp="1"/>
          </p:cNvSpPr>
          <p:nvPr>
            <p:ph idx="1"/>
          </p:nvPr>
        </p:nvSpPr>
        <p:spPr>
          <a:xfrm>
            <a:off x="238538" y="2286162"/>
            <a:ext cx="5723731" cy="4286915"/>
          </a:xfrm>
        </p:spPr>
        <p:txBody>
          <a:bodyPr>
            <a:normAutofit/>
          </a:bodyPr>
          <a:lstStyle/>
          <a:p>
            <a:pPr>
              <a:lnSpc>
                <a:spcPct val="90000"/>
              </a:lnSpc>
            </a:pPr>
            <a:endParaRPr lang="el-GR" sz="1600" dirty="0"/>
          </a:p>
          <a:p>
            <a:pPr>
              <a:lnSpc>
                <a:spcPct val="90000"/>
              </a:lnSpc>
              <a:buFont typeface="Wingdings" panose="05000000000000000000" pitchFamily="2" charset="2"/>
              <a:buChar char="q"/>
            </a:pPr>
            <a:endParaRPr lang="el-GR" sz="1600" dirty="0"/>
          </a:p>
          <a:p>
            <a:pPr algn="just">
              <a:lnSpc>
                <a:spcPct val="90000"/>
              </a:lnSpc>
              <a:buClr>
                <a:schemeClr val="tx2">
                  <a:lumMod val="75000"/>
                </a:schemeClr>
              </a:buClr>
              <a:buFont typeface="Wingdings" panose="05000000000000000000" pitchFamily="2" charset="2"/>
              <a:buChar char="Ø"/>
            </a:pPr>
            <a:r>
              <a:rPr lang="el-GR" sz="1600" dirty="0"/>
              <a:t> </a:t>
            </a:r>
            <a:r>
              <a:rPr lang="el-GR" sz="1800" dirty="0">
                <a:latin typeface="Times New Roman" panose="02020603050405020304" pitchFamily="18" charset="0"/>
                <a:cs typeface="Times New Roman" panose="02020603050405020304" pitchFamily="18" charset="0"/>
              </a:rPr>
              <a:t>Η </a:t>
            </a:r>
            <a:r>
              <a:rPr lang="el-GR" sz="1800" i="1" dirty="0">
                <a:latin typeface="Times New Roman" panose="02020603050405020304" pitchFamily="18" charset="0"/>
                <a:cs typeface="Times New Roman" panose="02020603050405020304" pitchFamily="18" charset="0"/>
              </a:rPr>
              <a:t>Μικρά </a:t>
            </a:r>
            <a:r>
              <a:rPr lang="el-GR" sz="1800" i="1" dirty="0" err="1">
                <a:latin typeface="Times New Roman" panose="02020603050405020304" pitchFamily="18" charset="0"/>
                <a:cs typeface="Times New Roman" panose="02020603050405020304" pitchFamily="18" charset="0"/>
              </a:rPr>
              <a:t>Ἰλιάς</a:t>
            </a:r>
            <a:r>
              <a:rPr lang="el-GR" sz="1800" i="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αφηγείται μια σημαντική στιγμή της ηρωικής καριέρας του Αίαντα</a:t>
            </a:r>
            <a:r>
              <a:rPr lang="en-US" sz="1800" dirty="0">
                <a:latin typeface="Times New Roman" panose="02020603050405020304" pitchFamily="18" charset="0"/>
                <a:cs typeface="Times New Roman" panose="02020603050405020304" pitchFamily="18" charset="0"/>
              </a:rPr>
              <a:t>,</a:t>
            </a:r>
            <a:r>
              <a:rPr lang="el-GR" sz="1800" dirty="0">
                <a:latin typeface="Times New Roman" panose="02020603050405020304" pitchFamily="18" charset="0"/>
                <a:cs typeface="Times New Roman" panose="02020603050405020304" pitchFamily="18" charset="0"/>
              </a:rPr>
              <a:t> την αντιδικία του με τον Οδυσσέα για τα όπλα του Αχιλλέα.</a:t>
            </a:r>
          </a:p>
          <a:p>
            <a:pPr algn="just">
              <a:lnSpc>
                <a:spcPct val="90000"/>
              </a:lnSpc>
              <a:buClr>
                <a:schemeClr val="tx2">
                  <a:lumMod val="75000"/>
                </a:schemeClr>
              </a:buClr>
              <a:buFont typeface="Wingdings" panose="05000000000000000000" pitchFamily="2" charset="2"/>
              <a:buChar char="Ø"/>
            </a:pPr>
            <a:r>
              <a:rPr lang="el-GR" sz="1800" dirty="0">
                <a:latin typeface="Times New Roman" panose="02020603050405020304" pitchFamily="18" charset="0"/>
                <a:cs typeface="Times New Roman" panose="02020603050405020304" pitchFamily="18" charset="0"/>
              </a:rPr>
              <a:t>Σχετικά με την κρίση των όπλων μαθαίνουμε από τη </a:t>
            </a:r>
            <a:r>
              <a:rPr lang="el-GR" sz="1800" i="1" dirty="0">
                <a:latin typeface="Times New Roman" panose="02020603050405020304" pitchFamily="18" charset="0"/>
                <a:cs typeface="Times New Roman" panose="02020603050405020304" pitchFamily="18" charset="0"/>
              </a:rPr>
              <a:t>Χρηστομάθεια</a:t>
            </a:r>
            <a:r>
              <a:rPr lang="el-GR" sz="1800" dirty="0">
                <a:latin typeface="Times New Roman" panose="02020603050405020304" pitchFamily="18" charset="0"/>
                <a:cs typeface="Times New Roman" panose="02020603050405020304" pitchFamily="18" charset="0"/>
              </a:rPr>
              <a:t> του </a:t>
            </a:r>
            <a:r>
              <a:rPr lang="el-GR" sz="1800" dirty="0" err="1">
                <a:latin typeface="Times New Roman" panose="02020603050405020304" pitchFamily="18" charset="0"/>
                <a:cs typeface="Times New Roman" panose="02020603050405020304" pitchFamily="18" charset="0"/>
              </a:rPr>
              <a:t>Πρόκλου</a:t>
            </a:r>
            <a:r>
              <a:rPr lang="el-GR" sz="1800" dirty="0">
                <a:latin typeface="Times New Roman" panose="02020603050405020304" pitchFamily="18" charset="0"/>
                <a:cs typeface="Times New Roman" panose="02020603050405020304" pitchFamily="18" charset="0"/>
              </a:rPr>
              <a:t> τα εξής:</a:t>
            </a:r>
          </a:p>
          <a:p>
            <a:pPr marL="0" indent="0" algn="just">
              <a:lnSpc>
                <a:spcPct val="90000"/>
              </a:lnSpc>
              <a:buNone/>
            </a:pPr>
            <a:r>
              <a:rPr lang="el-GR" sz="1800" dirty="0">
                <a:latin typeface="Times New Roman" panose="02020603050405020304" pitchFamily="18" charset="0"/>
                <a:cs typeface="Times New Roman" panose="02020603050405020304" pitchFamily="18" charset="0"/>
              </a:rPr>
              <a:t>  α) σύμφωνα με τη βούληση της Αθηνάς «</a:t>
            </a:r>
            <a:r>
              <a:rPr lang="el-GR" sz="1800" i="1" dirty="0" err="1">
                <a:latin typeface="Times New Roman" panose="02020603050405020304" pitchFamily="18" charset="0"/>
                <a:cs typeface="Times New Roman" panose="02020603050405020304" pitchFamily="18" charset="0"/>
              </a:rPr>
              <a:t>κατὰ</a:t>
            </a:r>
            <a:r>
              <a:rPr lang="el-GR" sz="1800" i="1" dirty="0">
                <a:latin typeface="Times New Roman" panose="02020603050405020304" pitchFamily="18" charset="0"/>
                <a:cs typeface="Times New Roman" panose="02020603050405020304" pitchFamily="18" charset="0"/>
              </a:rPr>
              <a:t> </a:t>
            </a:r>
            <a:r>
              <a:rPr lang="el-GR" sz="1800" i="1" dirty="0" err="1">
                <a:latin typeface="Times New Roman" panose="02020603050405020304" pitchFamily="18" charset="0"/>
                <a:cs typeface="Times New Roman" panose="02020603050405020304" pitchFamily="18" charset="0"/>
              </a:rPr>
              <a:t>βούλησιν</a:t>
            </a:r>
            <a:r>
              <a:rPr lang="el-GR" sz="1800" i="1" dirty="0">
                <a:latin typeface="Times New Roman" panose="02020603050405020304" pitchFamily="18" charset="0"/>
                <a:cs typeface="Times New Roman" panose="02020603050405020304" pitchFamily="18" charset="0"/>
              </a:rPr>
              <a:t> </a:t>
            </a:r>
            <a:r>
              <a:rPr lang="el-GR" sz="1800" i="1" dirty="0" err="1">
                <a:latin typeface="Times New Roman" panose="02020603050405020304" pitchFamily="18" charset="0"/>
                <a:cs typeface="Times New Roman" panose="02020603050405020304" pitchFamily="18" charset="0"/>
              </a:rPr>
              <a:t>Ἀθηνᾶς</a:t>
            </a:r>
            <a:r>
              <a:rPr lang="el-GR" sz="1800" i="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τα όπλα του Αχιλλέα χορηγούνται στον Οδυσσέα</a:t>
            </a:r>
          </a:p>
          <a:p>
            <a:pPr marL="0" indent="0" algn="just">
              <a:lnSpc>
                <a:spcPct val="90000"/>
              </a:lnSpc>
              <a:buNone/>
            </a:pPr>
            <a:r>
              <a:rPr lang="el-GR" sz="1800" dirty="0">
                <a:latin typeface="Times New Roman" panose="02020603050405020304" pitchFamily="18" charset="0"/>
                <a:cs typeface="Times New Roman" panose="02020603050405020304" pitchFamily="18" charset="0"/>
              </a:rPr>
              <a:t>  β) Ο </a:t>
            </a:r>
            <a:r>
              <a:rPr lang="el-GR" sz="1800" dirty="0" err="1">
                <a:latin typeface="Times New Roman" panose="02020603050405020304" pitchFamily="18" charset="0"/>
                <a:cs typeface="Times New Roman" panose="02020603050405020304" pitchFamily="18" charset="0"/>
              </a:rPr>
              <a:t>Αίαντας</a:t>
            </a:r>
            <a:r>
              <a:rPr lang="el-GR" sz="1800" dirty="0">
                <a:latin typeface="Times New Roman" panose="02020603050405020304" pitchFamily="18" charset="0"/>
                <a:cs typeface="Times New Roman" panose="02020603050405020304" pitchFamily="18" charset="0"/>
              </a:rPr>
              <a:t> παραφρονεί </a:t>
            </a:r>
            <a:r>
              <a:rPr lang="el-GR" sz="1800" i="1" dirty="0">
                <a:latin typeface="Times New Roman" panose="02020603050405020304" pitchFamily="18" charset="0"/>
                <a:cs typeface="Times New Roman" panose="02020603050405020304" pitchFamily="18" charset="0"/>
              </a:rPr>
              <a:t>«</a:t>
            </a:r>
            <a:r>
              <a:rPr lang="el-GR" sz="1800" i="1" dirty="0" err="1">
                <a:latin typeface="Times New Roman" panose="02020603050405020304" pitchFamily="18" charset="0"/>
                <a:cs typeface="Times New Roman" panose="02020603050405020304" pitchFamily="18" charset="0"/>
              </a:rPr>
              <a:t>ἐμμανής</a:t>
            </a:r>
            <a:r>
              <a:rPr lang="el-GR" sz="1800" i="1"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και επιτίθεται στα κοπάδια των Αχαιών</a:t>
            </a:r>
          </a:p>
          <a:p>
            <a:pPr marL="0" indent="0" algn="just">
              <a:lnSpc>
                <a:spcPct val="90000"/>
              </a:lnSpc>
              <a:buNone/>
            </a:pPr>
            <a:r>
              <a:rPr lang="el-GR" sz="1800" dirty="0">
                <a:latin typeface="Times New Roman" panose="02020603050405020304" pitchFamily="18" charset="0"/>
                <a:cs typeface="Times New Roman" panose="02020603050405020304" pitchFamily="18" charset="0"/>
              </a:rPr>
              <a:t>   γ) Αυτοκτονεί </a:t>
            </a:r>
            <a:endParaRPr lang="en-US" sz="1800" dirty="0">
              <a:latin typeface="Times New Roman" panose="02020603050405020304" pitchFamily="18" charset="0"/>
              <a:cs typeface="Times New Roman" panose="02020603050405020304" pitchFamily="18" charset="0"/>
            </a:endParaRPr>
          </a:p>
        </p:txBody>
      </p:sp>
      <p:pic>
        <p:nvPicPr>
          <p:cNvPr id="5" name="Εικόνα 4" descr="Εικόνα που περιέχει φλιτζάνι, επιτραπέζια σκεύη, φωτογραφία, μαύρο&#10;&#10;Περιγραφή που δημιουργήθηκε αυτόματα">
            <a:extLst>
              <a:ext uri="{FF2B5EF4-FFF2-40B4-BE49-F238E27FC236}">
                <a16:creationId xmlns:a16="http://schemas.microsoft.com/office/drawing/2014/main" xmlns="" id="{9C13EED5-C146-434B-8457-0F347896B5BA}"/>
              </a:ext>
            </a:extLst>
          </p:cNvPr>
          <p:cNvPicPr>
            <a:picLocks noChangeAspect="1"/>
          </p:cNvPicPr>
          <p:nvPr/>
        </p:nvPicPr>
        <p:blipFill>
          <a:blip r:embed="rId2"/>
          <a:stretch>
            <a:fillRect/>
          </a:stretch>
        </p:blipFill>
        <p:spPr>
          <a:xfrm>
            <a:off x="6229731" y="2548281"/>
            <a:ext cx="5175997" cy="3662018"/>
          </a:xfrm>
          <a:prstGeom prst="rect">
            <a:avLst/>
          </a:prstGeom>
          <a:effectLst/>
        </p:spPr>
      </p:pic>
    </p:spTree>
    <p:extLst>
      <p:ext uri="{BB962C8B-B14F-4D97-AF65-F5344CB8AC3E}">
        <p14:creationId xmlns:p14="http://schemas.microsoft.com/office/powerpoint/2010/main" val="29024493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B7BE07F0-6BA0-47EF-8B32-AC39CA58F563}"/>
              </a:ext>
            </a:extLst>
          </p:cNvPr>
          <p:cNvSpPr>
            <a:spLocks noGrp="1"/>
          </p:cNvSpPr>
          <p:nvPr>
            <p:ph type="title"/>
          </p:nvPr>
        </p:nvSpPr>
        <p:spPr>
          <a:xfrm>
            <a:off x="1103312" y="452718"/>
            <a:ext cx="8947522" cy="1400530"/>
          </a:xfrm>
        </p:spPr>
        <p:txBody>
          <a:bodyPr anchor="ctr">
            <a:normAutofit/>
          </a:bodyPr>
          <a:lstStyle/>
          <a:p>
            <a:r>
              <a:rPr lang="el-GR">
                <a:solidFill>
                  <a:srgbClr val="FFFFFF"/>
                </a:solidFill>
                <a:latin typeface="Times New Roman" panose="02020603050405020304" pitchFamily="18" charset="0"/>
                <a:cs typeface="Times New Roman" panose="02020603050405020304" pitchFamily="18" charset="0"/>
              </a:rPr>
              <a:t>             Όμηρος – Κρίση όπλων </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79581338-57CE-4F8F-9DE9-50E8FEBD4F4C}"/>
              </a:ext>
            </a:extLst>
          </p:cNvPr>
          <p:cNvSpPr>
            <a:spLocks noGrp="1"/>
          </p:cNvSpPr>
          <p:nvPr>
            <p:ph idx="1"/>
          </p:nvPr>
        </p:nvSpPr>
        <p:spPr>
          <a:xfrm>
            <a:off x="675862" y="2411896"/>
            <a:ext cx="10548730" cy="4280452"/>
          </a:xfrm>
        </p:spPr>
        <p:txBody>
          <a:bodyPr>
            <a:normAutofit/>
          </a:bodyPr>
          <a:lstStyle/>
          <a:p>
            <a:pPr>
              <a:lnSpc>
                <a:spcPct val="90000"/>
              </a:lnSpc>
            </a:pPr>
            <a:endParaRPr lang="el-GR" sz="1400" dirty="0"/>
          </a:p>
          <a:p>
            <a:pPr marL="0" indent="0">
              <a:lnSpc>
                <a:spcPct val="90000"/>
              </a:lnSpc>
              <a:buNone/>
            </a:pPr>
            <a:r>
              <a:rPr lang="el-GR" sz="1400" dirty="0"/>
              <a:t> </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Για την έκβαση και τις συνέπεια της κρίσης έχουμε μεμονωμένες νύξεις στην Οδύσσεια:</a:t>
            </a:r>
          </a:p>
          <a:p>
            <a:pPr marL="0" indent="0" algn="just">
              <a:lnSpc>
                <a:spcPct val="90000"/>
              </a:lnSpc>
              <a:buNone/>
            </a:pPr>
            <a:r>
              <a:rPr lang="el-GR" dirty="0">
                <a:latin typeface="Times New Roman" panose="02020603050405020304" pitchFamily="18" charset="0"/>
                <a:cs typeface="Times New Roman" panose="02020603050405020304" pitchFamily="18" charset="0"/>
              </a:rPr>
              <a:t> </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σκηνή της </a:t>
            </a:r>
            <a:r>
              <a:rPr lang="el-GR" i="1" dirty="0" err="1">
                <a:latin typeface="Times New Roman" panose="02020603050405020304" pitchFamily="18" charset="0"/>
                <a:cs typeface="Times New Roman" panose="02020603050405020304" pitchFamily="18" charset="0"/>
              </a:rPr>
              <a:t>Νέκυιας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με τον χολωμένο Αίαντα. Ο θυμός του ήρωα για την αδικία που του έγινε είναι βαθύτατος, ώστε μπροστά στο απολογητικό λόγο του Οδυσσέα, η ψυχή του απομακρύνεται χωρίς να πει τίποτα </a:t>
            </a:r>
            <a:r>
              <a:rPr lang="el-GR" i="1" dirty="0">
                <a:latin typeface="Times New Roman" panose="02020603050405020304" pitchFamily="18" charset="0"/>
                <a:cs typeface="Times New Roman" panose="02020603050405020304" pitchFamily="18" charset="0"/>
              </a:rPr>
              <a:t>(Οδύσσεια λ, 553-565)</a:t>
            </a:r>
          </a:p>
          <a:p>
            <a:pPr marL="0" indent="0" algn="just">
              <a:lnSpc>
                <a:spcPct val="90000"/>
              </a:lnSpc>
              <a:buNone/>
            </a:pPr>
            <a:endParaRPr lang="el-GR" i="1" dirty="0">
              <a:latin typeface="Times New Roman" panose="02020603050405020304" pitchFamily="18" charset="0"/>
              <a:cs typeface="Times New Roman" panose="02020603050405020304" pitchFamily="18" charset="0"/>
            </a:endParaRPr>
          </a:p>
          <a:p>
            <a:pPr algn="just">
              <a:lnSpc>
                <a:spcPct val="90000"/>
              </a:lnSpc>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κρίση για τα όπλα του </a:t>
            </a:r>
            <a:r>
              <a:rPr lang="el-GR" dirty="0" err="1">
                <a:latin typeface="Times New Roman" panose="02020603050405020304" pitchFamily="18" charset="0"/>
                <a:cs typeface="Times New Roman" panose="02020603050405020304" pitchFamily="18" charset="0"/>
              </a:rPr>
              <a:t>Πηλείδη</a:t>
            </a:r>
            <a:r>
              <a:rPr lang="el-GR" dirty="0">
                <a:latin typeface="Times New Roman" panose="02020603050405020304" pitchFamily="18" charset="0"/>
                <a:cs typeface="Times New Roman" panose="02020603050405020304" pitchFamily="18" charset="0"/>
              </a:rPr>
              <a:t> γίνεται μετά το θάνατο του ήρωα, με πρωτοβουλία της Θέτιδας, των Τρώων αιχμαλώτων και της Αθηνάς </a:t>
            </a:r>
            <a:r>
              <a:rPr lang="el-GR" i="1" dirty="0">
                <a:latin typeface="Times New Roman" panose="02020603050405020304" pitchFamily="18" charset="0"/>
                <a:cs typeface="Times New Roman" panose="02020603050405020304" pitchFamily="18" charset="0"/>
              </a:rPr>
              <a:t>«</a:t>
            </a:r>
            <a:r>
              <a:rPr lang="el-GR" i="1" dirty="0" err="1">
                <a:latin typeface="Times New Roman" panose="02020603050405020304" pitchFamily="18" charset="0"/>
                <a:cs typeface="Times New Roman" panose="02020603050405020304" pitchFamily="18" charset="0"/>
              </a:rPr>
              <a:t>ἔθηκε</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δὲ</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πότνια</a:t>
            </a:r>
            <a:r>
              <a:rPr lang="el-GR" i="1" dirty="0">
                <a:latin typeface="Times New Roman" panose="02020603050405020304" pitchFamily="18" charset="0"/>
                <a:cs typeface="Times New Roman" panose="02020603050405020304" pitchFamily="18" charset="0"/>
              </a:rPr>
              <a:t> μήτηρ. </a:t>
            </a:r>
            <a:r>
              <a:rPr lang="el-GR" i="1" dirty="0" err="1">
                <a:latin typeface="Times New Roman" panose="02020603050405020304" pitchFamily="18" charset="0"/>
                <a:cs typeface="Times New Roman" panose="02020603050405020304" pitchFamily="18" charset="0"/>
              </a:rPr>
              <a:t>παῖδες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δὲ</a:t>
            </a:r>
            <a:r>
              <a:rPr lang="el-GR" i="1" dirty="0">
                <a:latin typeface="Times New Roman" panose="02020603050405020304" pitchFamily="18" charset="0"/>
                <a:cs typeface="Times New Roman" panose="02020603050405020304" pitchFamily="18" charset="0"/>
              </a:rPr>
              <a:t> Τρώων δίκασαν </a:t>
            </a:r>
            <a:r>
              <a:rPr lang="el-GR" i="1" dirty="0" err="1">
                <a:latin typeface="Times New Roman" panose="02020603050405020304" pitchFamily="18" charset="0"/>
                <a:cs typeface="Times New Roman" panose="02020603050405020304" pitchFamily="18" charset="0"/>
              </a:rPr>
              <a:t>καὶ</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Παλλὰς</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Ἀθήνη</a:t>
            </a:r>
            <a:r>
              <a:rPr lang="el-GR" i="1" dirty="0">
                <a:latin typeface="Times New Roman" panose="02020603050405020304" pitchFamily="18" charset="0"/>
                <a:cs typeface="Times New Roman" panose="02020603050405020304" pitchFamily="18" charset="0"/>
              </a:rPr>
              <a:t>» (Οδύσσεια λ, 545-546). </a:t>
            </a:r>
            <a:r>
              <a:rPr lang="el-GR" dirty="0">
                <a:latin typeface="Times New Roman" panose="02020603050405020304" pitchFamily="18" charset="0"/>
                <a:cs typeface="Times New Roman" panose="02020603050405020304" pitchFamily="18" charset="0"/>
              </a:rPr>
              <a:t>Δεν μαθαίνουμε τίποτα περισσότερο για το ποιοι ήταν αυτοί οι Τρώες  και ποια ακριβώς ήταν η απόφαση τους ή αν ήταν δίκαιή κρίση.</a:t>
            </a:r>
            <a:endParaRPr lang="el-G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98724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Τίτλος 1">
            <a:extLst>
              <a:ext uri="{FF2B5EF4-FFF2-40B4-BE49-F238E27FC236}">
                <a16:creationId xmlns:a16="http://schemas.microsoft.com/office/drawing/2014/main" xmlns="" id="{80670C2E-D462-4162-A662-AF51FEDE03A0}"/>
              </a:ext>
            </a:extLst>
          </p:cNvPr>
          <p:cNvSpPr>
            <a:spLocks noGrp="1"/>
          </p:cNvSpPr>
          <p:nvPr>
            <p:ph type="title"/>
          </p:nvPr>
        </p:nvSpPr>
        <p:spPr>
          <a:xfrm>
            <a:off x="1103312" y="452718"/>
            <a:ext cx="8947522" cy="1400530"/>
          </a:xfrm>
        </p:spPr>
        <p:txBody>
          <a:bodyPr anchor="ctr">
            <a:normAutofit/>
          </a:bodyPr>
          <a:lstStyle/>
          <a:p>
            <a:r>
              <a:rPr lang="el-GR">
                <a:solidFill>
                  <a:srgbClr val="FFFFFF"/>
                </a:solidFill>
                <a:latin typeface="Times New Roman" panose="02020603050405020304" pitchFamily="18" charset="0"/>
                <a:cs typeface="Times New Roman" panose="02020603050405020304" pitchFamily="18" charset="0"/>
              </a:rPr>
              <a:t>              Αἰθιοπίς – Μικρά Ἰλιάς </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08F98A5D-E24F-4CCA-9F88-4995DF21BC52}"/>
              </a:ext>
            </a:extLst>
          </p:cNvPr>
          <p:cNvSpPr>
            <a:spLocks noGrp="1"/>
          </p:cNvSpPr>
          <p:nvPr>
            <p:ph idx="1"/>
          </p:nvPr>
        </p:nvSpPr>
        <p:spPr>
          <a:xfrm>
            <a:off x="291548" y="2411896"/>
            <a:ext cx="11767929" cy="4446104"/>
          </a:xfrm>
        </p:spPr>
        <p:txBody>
          <a:bodyPr>
            <a:noAutofit/>
          </a:bodyPr>
          <a:lstStyle/>
          <a:p>
            <a:pPr algn="just">
              <a:lnSpc>
                <a:spcPct val="90000"/>
              </a:lnSpc>
              <a:buClr>
                <a:schemeClr val="tx2">
                  <a:lumMod val="75000"/>
                </a:schemeClr>
              </a:buClr>
              <a:buFont typeface="Wingdings" panose="05000000000000000000" pitchFamily="2" charset="2"/>
              <a:buChar char="Ø"/>
            </a:pPr>
            <a:r>
              <a:rPr lang="el-GR" dirty="0"/>
              <a:t> </a:t>
            </a:r>
            <a:r>
              <a:rPr lang="el-GR" dirty="0">
                <a:latin typeface="Times New Roman" panose="02020603050405020304" pitchFamily="18" charset="0"/>
                <a:cs typeface="Times New Roman" panose="02020603050405020304" pitchFamily="18" charset="0"/>
              </a:rPr>
              <a:t>Η </a:t>
            </a:r>
            <a:r>
              <a:rPr lang="el-GR" i="1" dirty="0" err="1">
                <a:latin typeface="Times New Roman" panose="02020603050405020304" pitchFamily="18" charset="0"/>
                <a:cs typeface="Times New Roman" panose="02020603050405020304" pitchFamily="18" charset="0"/>
              </a:rPr>
              <a:t>Αἰθιοπίς</a:t>
            </a:r>
            <a:r>
              <a:rPr lang="el-GR" dirty="0">
                <a:latin typeface="Times New Roman" panose="02020603050405020304" pitchFamily="18" charset="0"/>
                <a:cs typeface="Times New Roman" panose="02020603050405020304" pitchFamily="18" charset="0"/>
              </a:rPr>
              <a:t> και η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Ἰλιάς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μας παρέχουν κάποιες λεπτομέρειες σχετικά με την κρίση των όπλων.</a:t>
            </a:r>
          </a:p>
          <a:p>
            <a:pPr algn="just">
              <a:lnSpc>
                <a:spcPct val="90000"/>
              </a:lnSpc>
              <a:buClr>
                <a:schemeClr val="tx2">
                  <a:lumMod val="75000"/>
                </a:schemeClr>
              </a:buCl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Στο απόσπασμα της Οδύσσειας σχετικά με την απόφαση για την κρίση των όπλων (11.547)ο σχολιαστής αναφέρει πως ο Αγαμέμνωνας δεν επιθυμούσε να επιλέξει μεταξύ των δύων ηρώων και έτσι ζήτησε από κάποιους Τρώες αιχμαλώτους να αποφασίσουν, έχοντας ως κριτήριο ποιος από τους δύο ήρωες είχε προκαλέσει περισσότερο πόνο στο λαό τους. Σύμφωνα με τον </a:t>
            </a:r>
            <a:r>
              <a:rPr lang="en-US" dirty="0">
                <a:latin typeface="Times New Roman" panose="02020603050405020304" pitchFamily="18" charset="0"/>
                <a:cs typeface="Times New Roman" panose="02020603050405020304" pitchFamily="18" charset="0"/>
              </a:rPr>
              <a:t>Davies </a:t>
            </a:r>
            <a:r>
              <a:rPr lang="el-GR" dirty="0">
                <a:latin typeface="Times New Roman" panose="02020603050405020304" pitchFamily="18" charset="0"/>
                <a:cs typeface="Times New Roman" panose="02020603050405020304" pitchFamily="18" charset="0"/>
              </a:rPr>
              <a:t>η εκδοχή αυτή θα μπορούσε να συμπεριλαμβάνεται στην </a:t>
            </a:r>
            <a:r>
              <a:rPr lang="el-GR" i="1" dirty="0" err="1">
                <a:latin typeface="Times New Roman" panose="02020603050405020304" pitchFamily="18" charset="0"/>
                <a:cs typeface="Times New Roman" panose="02020603050405020304" pitchFamily="18" charset="0"/>
              </a:rPr>
              <a:t>Αἰθιοπίδα</a:t>
            </a:r>
            <a:r>
              <a:rPr lang="el-GR" i="1" dirty="0">
                <a:latin typeface="Times New Roman" panose="02020603050405020304" pitchFamily="18" charset="0"/>
                <a:cs typeface="Times New Roman" panose="02020603050405020304" pitchFamily="18" charset="0"/>
              </a:rPr>
              <a:t>.</a:t>
            </a:r>
          </a:p>
          <a:p>
            <a:pPr algn="just">
              <a:lnSpc>
                <a:spcPct val="90000"/>
              </a:lnSpc>
              <a:buClr>
                <a:schemeClr val="tx2">
                  <a:lumMod val="75000"/>
                </a:schemeClr>
              </a:buCl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Στη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Ἰλιάδα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περιγράφεται η απόφαση για τα όπλα του Αχιλλέα που επιδικάζονται στο Οδυσσέα σύμφωνα με την επιθυμία της Αθηνάς. Μετά από πρόταση του </a:t>
            </a:r>
            <a:r>
              <a:rPr lang="el-GR" dirty="0" err="1">
                <a:latin typeface="Times New Roman" panose="02020603050405020304" pitchFamily="18" charset="0"/>
                <a:cs typeface="Times New Roman" panose="02020603050405020304" pitchFamily="18" charset="0"/>
              </a:rPr>
              <a:t>Νέστορα</a:t>
            </a:r>
            <a:r>
              <a:rPr lang="el-GR" dirty="0">
                <a:latin typeface="Times New Roman" panose="02020603050405020304" pitchFamily="18" charset="0"/>
                <a:cs typeface="Times New Roman" panose="02020603050405020304" pitchFamily="18" charset="0"/>
              </a:rPr>
              <a:t>, οι Αχαιοί έστειλαν κατασκόπους στα τείχη της Τροίας για να παρακολουθήσουν τον εχθρό. Εκεί δύο κορίτσια συζητούσαν το θέμα. Η μία επικροτούσε τη γενναιότητα του Αίαντα, επειδή ανέλαβε να διασώσει το σώμα του Αχιλλέα. Η δεύτερη κοπέλα διαφωνούσε με αυτή την διαπίστωση.</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Επομένως δεν υπήρχε εξωτερική ομοφωνία. Η είδηση προέρχεται από τη </a:t>
            </a:r>
            <a:r>
              <a:rPr lang="el-GR" i="1" dirty="0">
                <a:latin typeface="Times New Roman" panose="02020603050405020304" pitchFamily="18" charset="0"/>
                <a:cs typeface="Times New Roman" panose="02020603050405020304" pitchFamily="18" charset="0"/>
              </a:rPr>
              <a:t>Μικρά </a:t>
            </a:r>
            <a:r>
              <a:rPr lang="el-GR" i="1" dirty="0" err="1">
                <a:latin typeface="Times New Roman" panose="02020603050405020304" pitchFamily="18" charset="0"/>
                <a:cs typeface="Times New Roman" panose="02020603050405020304" pitchFamily="18" charset="0"/>
              </a:rPr>
              <a:t>Ἰλιάδα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την διασώζει όμως το σχόλιο στο στ.1056 των </a:t>
            </a:r>
            <a:r>
              <a:rPr lang="el-GR" i="1" dirty="0">
                <a:latin typeface="Times New Roman" panose="02020603050405020304" pitchFamily="18" charset="0"/>
                <a:cs typeface="Times New Roman" panose="02020603050405020304" pitchFamily="18" charset="0"/>
              </a:rPr>
              <a:t>Ιππέων</a:t>
            </a:r>
            <a:r>
              <a:rPr lang="el-GR" dirty="0">
                <a:latin typeface="Times New Roman" panose="02020603050405020304" pitchFamily="18" charset="0"/>
                <a:cs typeface="Times New Roman" panose="02020603050405020304" pitchFamily="18" charset="0"/>
              </a:rPr>
              <a:t> του Αριστοφάνη. Το επιχείρημα για τη διαφωνία αυτή προέρχεται από το στίχο των</a:t>
            </a:r>
            <a:r>
              <a:rPr lang="el-GR" i="1" dirty="0">
                <a:latin typeface="Times New Roman" panose="02020603050405020304" pitchFamily="18" charset="0"/>
                <a:cs typeface="Times New Roman" panose="02020603050405020304" pitchFamily="18" charset="0"/>
              </a:rPr>
              <a:t> Ιππέων</a:t>
            </a:r>
            <a:r>
              <a:rPr lang="el-GR" dirty="0">
                <a:latin typeface="Times New Roman" panose="02020603050405020304" pitchFamily="18" charset="0"/>
                <a:cs typeface="Times New Roman" panose="02020603050405020304" pitchFamily="18" charset="0"/>
              </a:rPr>
              <a:t>, οπού δηλώνεται ότι ακόμα και μια γυναίκα θα μπορούσε να κουβαλήσει κάποιον στους ώμους της, εάν ένας άντρας τοποθετούσε το σώμα πάνω της, αλλά δεν θα μπορούσε να πολεμήσει.</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31577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xmlns="" id="{1E0A7605-BDC8-455F-8B7E-2ECBBFB542B5}"/>
              </a:ext>
            </a:extLst>
          </p:cNvPr>
          <p:cNvSpPr>
            <a:spLocks noGrp="1"/>
          </p:cNvSpPr>
          <p:nvPr>
            <p:ph type="title"/>
          </p:nvPr>
        </p:nvSpPr>
        <p:spPr>
          <a:xfrm>
            <a:off x="653143" y="1645920"/>
            <a:ext cx="3522879" cy="4470821"/>
          </a:xfrm>
        </p:spPr>
        <p:txBody>
          <a:bodyPr>
            <a:normAutofit/>
          </a:bodyPr>
          <a:lstStyle/>
          <a:p>
            <a:pPr algn="r"/>
            <a:r>
              <a:rPr lang="el-GR">
                <a:solidFill>
                  <a:srgbClr val="FFFFFF"/>
                </a:solidFill>
              </a:rPr>
              <a:t>            </a:t>
            </a:r>
            <a:r>
              <a:rPr lang="el-GR">
                <a:solidFill>
                  <a:srgbClr val="FFFFFF"/>
                </a:solidFill>
                <a:latin typeface="Times New Roman" panose="02020603050405020304" pitchFamily="18" charset="0"/>
                <a:cs typeface="Times New Roman" panose="02020603050405020304" pitchFamily="18" charset="0"/>
              </a:rPr>
              <a:t>Αἰθιοπίς – Μικρά Ἰλιάς </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0185E97A-E3D9-478A-AD21-5CED11B2411A}"/>
              </a:ext>
            </a:extLst>
          </p:cNvPr>
          <p:cNvSpPr>
            <a:spLocks noGrp="1"/>
          </p:cNvSpPr>
          <p:nvPr>
            <p:ph idx="1"/>
          </p:nvPr>
        </p:nvSpPr>
        <p:spPr>
          <a:xfrm>
            <a:off x="5204109" y="1143000"/>
            <a:ext cx="5919503" cy="4973741"/>
          </a:xfrm>
        </p:spPr>
        <p:txBody>
          <a:bodyPr>
            <a:normAutofit/>
          </a:bodyPr>
          <a:lstStyle/>
          <a:p>
            <a:pPr marL="0" indent="0">
              <a:buNone/>
            </a:pPr>
            <a:endParaRPr lang="el-GR" dirty="0"/>
          </a:p>
          <a:p>
            <a:pPr>
              <a:buFont typeface="Wingdings" panose="05000000000000000000" pitchFamily="2" charset="2"/>
              <a:buChar char="q"/>
            </a:pPr>
            <a:endParaRPr lang="el-GR"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l-GR" dirty="0">
              <a:latin typeface="Times New Roman" panose="02020603050405020304" pitchFamily="18" charset="0"/>
              <a:cs typeface="Times New Roman" panose="02020603050405020304" pitchFamily="18" charset="0"/>
            </a:endParaRPr>
          </a:p>
          <a:p>
            <a:pPr algn="just">
              <a:buClr>
                <a:schemeClr val="tx2">
                  <a:lumMod val="75000"/>
                </a:schemeClr>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Έτσι φαίνεται ότι η πράξη γενναιότητας που περιγράφεται στον Όμηρο με πρωταγωνιστή τον Αίαντα, (ένας ήρωας που αγωνίζεται με τον εχθρό, ενώ ένας άλλος λιγότερο γενναίος ανακτά το σώμα ) αντιστρέφεται στον Επικό Κύκλο για να καταστήσει τον Αίαντα ‘’μικρότερο’’ ήρωα. Στον Επικό Κύκλο, ο Αίας είναι αυτός που κάνει τη ‘’δουλειά’’ της γυναίκας και ο Οδυσσέας εκείνος που μάχεται με τους εχθρούς.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17762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348</TotalTime>
  <Words>4236</Words>
  <Application>Microsoft Office PowerPoint</Application>
  <PresentationFormat>Προσαρμογή</PresentationFormat>
  <Paragraphs>169</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Ιόν</vt:lpstr>
      <vt:lpstr>Eating from the Tables of Others: Sophocles’ Ajax and the Greek Epic Cycle</vt:lpstr>
      <vt:lpstr>         Εισαγωγή – Στόχοι άρθρου</vt:lpstr>
      <vt:lpstr>         Εισαγωγή – Στόχοι άρθρου </vt:lpstr>
      <vt:lpstr>        Το ομηρικό πορτρέτο του Αίαντα</vt:lpstr>
      <vt:lpstr>Η φιγούρα του Αίαντα στον Επικό  Κύκλο </vt:lpstr>
      <vt:lpstr> Η φιγούρα του Αίαντα στον Επικό Κύκλο </vt:lpstr>
      <vt:lpstr>             Όμηρος – Κρίση όπλων </vt:lpstr>
      <vt:lpstr>              Αἰθιοπίς – Μικρά Ἰλιάς </vt:lpstr>
      <vt:lpstr>            Αἰθιοπίς – Μικρά Ἰλιάς </vt:lpstr>
      <vt:lpstr>    Στοιχεία που δανείζεται ο Σοφοκλής</vt:lpstr>
      <vt:lpstr>   Στοιχεία που δανείζεται ο Σοφοκλής</vt:lpstr>
      <vt:lpstr>     Στοιχεία που δανείζεται ο Σοφοκλής</vt:lpstr>
      <vt:lpstr>    Στοιχεία που δανείζεται ο Σοφοκλής</vt:lpstr>
      <vt:lpstr>                 Ο ρόλος της θεάς </vt:lpstr>
      <vt:lpstr>              Ο ρόλος της θεάς</vt:lpstr>
      <vt:lpstr>                Ο ρόλος της θεάς </vt:lpstr>
      <vt:lpstr>                   Αἴας - Ὕβρις</vt:lpstr>
      <vt:lpstr>                     Αἴας - Ὕβρις</vt:lpstr>
      <vt:lpstr>                     Αἴας - Ὕβρις</vt:lpstr>
      <vt:lpstr>                     Αἴας - Ὕβρις</vt:lpstr>
      <vt:lpstr>                       Αἴας - Ὕβρις</vt:lpstr>
      <vt:lpstr>        Επικός Κύκλος - Σοφοκλής</vt:lpstr>
      <vt:lpstr>              Αἴας – Σοφοκλής</vt:lpstr>
      <vt:lpstr>                Αἴας – Σοφοκλής</vt:lpstr>
      <vt:lpstr>                  Αἴας – Σοφοκλής</vt:lpstr>
      <vt:lpstr>                 Αἴας – Σοφοκλής</vt:lpstr>
      <vt:lpstr>             Αἴας - Ἀχιλλέας</vt:lpstr>
      <vt:lpstr>                 Συμπεράσματα </vt:lpstr>
      <vt:lpstr>                 Συμπεράσματα </vt:lpstr>
      <vt:lpstr>                    Συμπεράσματα </vt:lpstr>
      <vt:lpstr>Τι θέλησε να πει στο ακροατήριο δημιουργώντας το δικό του Αίαντα;</vt:lpstr>
      <vt:lpstr>Τι θέλησε να πει στο ακροατήριο δημιουργώντας το δικό του Αίαντα;</vt:lpstr>
      <vt:lpstr>Τι θέλησε να πει στο ακροατήριο δημιουργώντας το δικό του Αίαντα;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ΜΑΣΤΡΟΓΙΑΝΝΗ ΚΟΝΔΥΛΙΑ</dc:creator>
  <cp:lastModifiedBy>User</cp:lastModifiedBy>
  <cp:revision>35</cp:revision>
  <dcterms:created xsi:type="dcterms:W3CDTF">2019-12-04T16:47:04Z</dcterms:created>
  <dcterms:modified xsi:type="dcterms:W3CDTF">2020-01-09T11:47:30Z</dcterms:modified>
</cp:coreProperties>
</file>