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9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37D60-06D8-4D72-866A-1787369CD243}" v="2057" dt="2019-11-21T07:26:34.353"/>
    <p1510:client id="{2B326C41-37F9-475E-B9FB-6049B5577F0C}" v="4684" dt="2019-11-19T23:47:01.258"/>
    <p1510:client id="{4C956089-F93F-47BA-A618-80FA2A72F0B8}" v="217" dt="2019-11-18T19:27:14.181"/>
    <p1510:client id="{4F6F6DE7-7FD7-414E-909B-2AE995379B0A}" v="4448" dt="2019-11-20T23:37:16.055"/>
    <p1510:client id="{512EB53B-86C2-4C81-BDBA-5F400D54FFAA}" v="4054" dt="2019-11-20T19:42:31.209"/>
    <p1510:client id="{57A05468-6328-4CDF-BBC6-E6F2A237CF31}" v="2526" dt="2019-11-19T15:02:08.749"/>
    <p1510:client id="{6DBB5284-E9CE-46D5-95BE-FF5585DDB8F4}" v="1303" dt="2019-11-19T12:33:17.931"/>
    <p1510:client id="{8098321D-9B5D-4464-88FA-BC8849B56CCF}" v="46" dt="2019-11-27T20:16:40.359"/>
    <p1510:client id="{A0001788-283F-4B3C-BFE8-6D632EFD18EE}" v="2296" dt="2019-11-20T09:36:58.165"/>
    <p1510:client id="{B6E5E68C-FE95-49F7-A9F8-4AA0A7BFB4C9}" v="6476" dt="2019-11-19T00:12:02.557"/>
    <p1510:client id="{F55AFB7B-8865-4F58-B6EE-AA84FCEC7601}" v="637" dt="2019-11-21T00:05:04.765"/>
    <p1510:client id="{F8410944-AE27-4AC9-8EA9-D119A0A4B4F4}" v="2347" dt="2019-11-19T19:35:18.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8" d="100"/>
          <a:sy n="68" d="100"/>
        </p:scale>
        <p:origin x="-132" y="-74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l-GR"/>
              <a:t>Στυλ κύριου τίτλου</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1/21/2020</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4100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938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1/21/2020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1943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l-GR"/>
              <a:t>Στυλ κύριου τίτλου</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1/21/2020</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49367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1/21/2020</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44781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l-GR"/>
              <a:t>Στυλ κύριου τίτλου</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34147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l-GR"/>
              <a:t>Στυλ κύριου τίτλου</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3" name="Date Placeholder 2"/>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24309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67733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l-GR"/>
              <a:t>Στυλ κύριου τίτλου</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1/21/2020</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68834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95186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l-GR"/>
              <a:t>Στυλ κύριου τίτλου</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1/21/2020</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41257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07276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85800" y="3132666"/>
            <a:ext cx="5311775" cy="3086019"/>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6172200" y="3132666"/>
            <a:ext cx="5334000" cy="3086019"/>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95375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7706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74859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l-GR"/>
              <a:t>Στυλ κύριου τίτλου</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96461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48A87A34-81AB-432B-8DAE-1953F412C126}" type="datetimeFigureOut">
              <a:rPr lang="en-US" smtClean="0"/>
              <a:t>1/21/2020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3189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1/21/2020</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65392484"/>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012166" y="1271443"/>
            <a:ext cx="9448800" cy="1825096"/>
          </a:xfrm>
        </p:spPr>
        <p:txBody>
          <a:bodyPr/>
          <a:lstStyle/>
          <a:p>
            <a:r>
              <a:rPr lang="el-GR" sz="4000" dirty="0">
                <a:latin typeface="Times New Roman"/>
                <a:cs typeface="Times New Roman"/>
              </a:rPr>
              <a:t>FOLK-TALE ELEMENTS IN THE </a:t>
            </a:r>
            <a:r>
              <a:rPr lang="el-GR" sz="4000" i="1" dirty="0">
                <a:latin typeface="Times New Roman"/>
                <a:cs typeface="Times New Roman"/>
              </a:rPr>
              <a:t>CYPRIA</a:t>
            </a:r>
            <a:endParaRPr lang="el-GR" sz="2400" i="1" dirty="0">
              <a:latin typeface="Times New Roman"/>
              <a:cs typeface="Times New Roman"/>
            </a:endParaRPr>
          </a:p>
        </p:txBody>
      </p:sp>
      <p:sp>
        <p:nvSpPr>
          <p:cNvPr id="3" name="Υπότιτλος 2"/>
          <p:cNvSpPr>
            <a:spLocks noGrp="1"/>
          </p:cNvSpPr>
          <p:nvPr>
            <p:ph type="subTitle" idx="1"/>
          </p:nvPr>
        </p:nvSpPr>
        <p:spPr>
          <a:xfrm>
            <a:off x="1012166" y="3833484"/>
            <a:ext cx="9448800" cy="685800"/>
          </a:xfrm>
        </p:spPr>
        <p:txBody>
          <a:bodyPr vert="horz" lIns="91440" tIns="45720" rIns="91440" bIns="45720" rtlCol="0" anchor="t">
            <a:normAutofit/>
          </a:bodyPr>
          <a:lstStyle/>
          <a:p>
            <a:r>
              <a:rPr lang="el-GR" sz="2400" dirty="0" err="1">
                <a:latin typeface="Times New Roman"/>
                <a:cs typeface="Times New Roman"/>
              </a:rPr>
              <a:t>Malcolm</a:t>
            </a:r>
            <a:r>
              <a:rPr lang="el-GR" sz="2400" dirty="0">
                <a:latin typeface="Times New Roman"/>
                <a:cs typeface="Times New Roman"/>
              </a:rPr>
              <a:t> </a:t>
            </a:r>
            <a:r>
              <a:rPr lang="el-GR" sz="2400" dirty="0" err="1">
                <a:latin typeface="Times New Roman"/>
                <a:cs typeface="Times New Roman"/>
              </a:rPr>
              <a:t>Davies</a:t>
            </a:r>
            <a:r>
              <a:rPr lang="el-GR" sz="2400" dirty="0">
                <a:latin typeface="Times New Roman"/>
                <a:cs typeface="Times New Roman"/>
              </a:rPr>
              <a:t> (2010)</a:t>
            </a:r>
          </a:p>
        </p:txBody>
      </p:sp>
    </p:spTree>
    <p:extLst>
      <p:ext uri="{BB962C8B-B14F-4D97-AF65-F5344CB8AC3E}">
        <p14:creationId xmlns:p14="http://schemas.microsoft.com/office/powerpoint/2010/main" val="2288851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342596-52D2-4195-BC5E-B30D9E805D79}"/>
              </a:ext>
            </a:extLst>
          </p:cNvPr>
          <p:cNvSpPr>
            <a:spLocks noGrp="1"/>
          </p:cNvSpPr>
          <p:nvPr>
            <p:ph type="title"/>
          </p:nvPr>
        </p:nvSpPr>
        <p:spPr>
          <a:xfrm>
            <a:off x="3519055" y="57791"/>
            <a:ext cx="8610600" cy="821974"/>
          </a:xfrm>
        </p:spPr>
        <p:txBody>
          <a:bodyPr/>
          <a:lstStyle/>
          <a:p>
            <a:endParaRPr lang="en-US"/>
          </a:p>
        </p:txBody>
      </p:sp>
      <p:sp>
        <p:nvSpPr>
          <p:cNvPr id="3" name="Content Placeholder 2">
            <a:extLst>
              <a:ext uri="{FF2B5EF4-FFF2-40B4-BE49-F238E27FC236}">
                <a16:creationId xmlns:a16="http://schemas.microsoft.com/office/drawing/2014/main" xmlns="" id="{EB7C25A4-414D-4CC3-BDF8-3491E420EBE1}"/>
              </a:ext>
            </a:extLst>
          </p:cNvPr>
          <p:cNvSpPr>
            <a:spLocks noGrp="1"/>
          </p:cNvSpPr>
          <p:nvPr>
            <p:ph idx="1"/>
          </p:nvPr>
        </p:nvSpPr>
        <p:spPr>
          <a:xfrm>
            <a:off x="685800" y="1709651"/>
            <a:ext cx="10820400" cy="4896961"/>
          </a:xfrm>
        </p:spPr>
        <p:txBody>
          <a:bodyPr vert="horz" lIns="91440" tIns="45720" rIns="91440" bIns="45720" rtlCol="0" anchor="t">
            <a:normAutofit/>
          </a:bodyPr>
          <a:lstStyle/>
          <a:p>
            <a:pPr marL="0" indent="0" algn="just">
              <a:buNone/>
            </a:pPr>
            <a:r>
              <a:rPr lang="en-US" sz="2400" dirty="0">
                <a:latin typeface="Times New Roman"/>
                <a:cs typeface="Times New Roman"/>
              </a:rPr>
              <a:t>    2) Και π</a:t>
            </a:r>
            <a:r>
              <a:rPr lang="en-US" sz="2400" dirty="0" err="1">
                <a:latin typeface="Times New Roman"/>
                <a:cs typeface="Times New Roman"/>
              </a:rPr>
              <a:t>άλι</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 </a:t>
            </a:r>
            <a:r>
              <a:rPr lang="en-US" sz="2400" dirty="0" err="1">
                <a:latin typeface="Times New Roman"/>
                <a:ea typeface="+mn-lt"/>
                <a:cs typeface="+mn-lt"/>
              </a:rPr>
              <a:t>ζευγάρι</a:t>
            </a:r>
            <a:r>
              <a:rPr lang="en-US" sz="2400" dirty="0">
                <a:latin typeface="Times New Roman"/>
                <a:ea typeface="+mn-lt"/>
                <a:cs typeface="+mn-lt"/>
              </a:rPr>
              <a:t> υπό </a:t>
            </a:r>
            <a:r>
              <a:rPr lang="en-US" sz="2400" dirty="0" err="1">
                <a:latin typeface="Times New Roman"/>
                <a:ea typeface="+mn-lt"/>
                <a:cs typeface="+mn-lt"/>
              </a:rPr>
              <a:t>διωγμό</a:t>
            </a:r>
            <a:r>
              <a:rPr lang="en-US" sz="2400" dirty="0">
                <a:latin typeface="Times New Roman"/>
                <a:ea typeface="+mn-lt"/>
                <a:cs typeface="+mn-lt"/>
              </a:rPr>
              <a:t>. </a:t>
            </a:r>
            <a:r>
              <a:rPr lang="en-US" sz="2400" dirty="0" err="1">
                <a:latin typeface="Times New Roman"/>
                <a:ea typeface="+mn-lt"/>
                <a:cs typeface="+mn-lt"/>
              </a:rPr>
              <a:t>Αυτή</a:t>
            </a:r>
            <a:r>
              <a:rPr lang="en-US" sz="2400" dirty="0">
                <a:latin typeface="Times New Roman"/>
                <a:ea typeface="+mn-lt"/>
                <a:cs typeface="+mn-lt"/>
              </a:rPr>
              <a:t> </a:t>
            </a:r>
            <a:r>
              <a:rPr lang="en-US" sz="2400" dirty="0" err="1">
                <a:latin typeface="Times New Roman"/>
                <a:ea typeface="+mn-lt"/>
                <a:cs typeface="+mn-lt"/>
              </a:rPr>
              <a:t>τη</a:t>
            </a:r>
            <a:r>
              <a:rPr lang="en-US" sz="2400" dirty="0">
                <a:latin typeface="Times New Roman"/>
                <a:ea typeface="+mn-lt"/>
                <a:cs typeface="+mn-lt"/>
              </a:rPr>
              <a:t> </a:t>
            </a:r>
            <a:r>
              <a:rPr lang="en-US" sz="2400" dirty="0" err="1">
                <a:latin typeface="Times New Roman"/>
                <a:ea typeface="+mn-lt"/>
                <a:cs typeface="+mn-lt"/>
              </a:rPr>
              <a:t>φορά</a:t>
            </a:r>
            <a:r>
              <a:rPr lang="en-US" sz="2400" dirty="0">
                <a:latin typeface="Times New Roman"/>
                <a:ea typeface="+mn-lt"/>
                <a:cs typeface="+mn-lt"/>
              </a:rPr>
              <a:t> </a:t>
            </a:r>
            <a:r>
              <a:rPr lang="en-US" sz="2400" dirty="0" err="1">
                <a:latin typeface="Times New Roman"/>
                <a:ea typeface="+mn-lt"/>
                <a:cs typeface="+mn-lt"/>
              </a:rPr>
              <a:t>μετ</a:t>
            </a:r>
            <a:r>
              <a:rPr lang="en-US" sz="2400" dirty="0">
                <a:latin typeface="Times New Roman"/>
                <a:ea typeface="+mn-lt"/>
                <a:cs typeface="+mn-lt"/>
              </a:rPr>
              <a:t>α</a:t>
            </a:r>
            <a:r>
              <a:rPr lang="en-US" sz="2400" dirty="0" err="1">
                <a:latin typeface="Times New Roman"/>
                <a:ea typeface="+mn-lt"/>
                <a:cs typeface="+mn-lt"/>
              </a:rPr>
              <a:t>μορφώνοντ</a:t>
            </a:r>
            <a:r>
              <a:rPr lang="en-US" sz="2400" dirty="0">
                <a:latin typeface="Times New Roman"/>
                <a:ea typeface="+mn-lt"/>
                <a:cs typeface="+mn-lt"/>
              </a:rPr>
              <a:t>αι </a:t>
            </a:r>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ίδιοι</a:t>
            </a:r>
            <a:r>
              <a:rPr lang="en-US" sz="2400" dirty="0">
                <a:latin typeface="Times New Roman"/>
                <a:ea typeface="+mn-lt"/>
                <a:cs typeface="+mn-lt"/>
              </a:rPr>
              <a:t>, </a:t>
            </a:r>
            <a:r>
              <a:rPr lang="en-US" sz="2400" dirty="0" err="1">
                <a:latin typeface="Times New Roman"/>
                <a:ea typeface="+mn-lt"/>
                <a:cs typeface="+mn-lt"/>
              </a:rPr>
              <a:t>συνήθως</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π</a:t>
            </a:r>
            <a:r>
              <a:rPr lang="en-US" sz="2400" dirty="0" err="1">
                <a:latin typeface="Times New Roman"/>
                <a:ea typeface="+mn-lt"/>
                <a:cs typeface="+mn-lt"/>
              </a:rPr>
              <a:t>ρωτο</a:t>
            </a:r>
            <a:r>
              <a:rPr lang="en-US" sz="2400" dirty="0">
                <a:latin typeface="Times New Roman"/>
                <a:ea typeface="+mn-lt"/>
                <a:cs typeface="+mn-lt"/>
              </a:rPr>
              <a:t>β</a:t>
            </a:r>
            <a:r>
              <a:rPr lang="en-US" sz="2400" dirty="0" err="1">
                <a:latin typeface="Times New Roman"/>
                <a:ea typeface="+mn-lt"/>
                <a:cs typeface="+mn-lt"/>
              </a:rPr>
              <a:t>ουλί</a:t>
            </a:r>
            <a:r>
              <a:rPr lang="en-US" sz="2400" dirty="0">
                <a:latin typeface="Times New Roman"/>
                <a:ea typeface="+mn-lt"/>
                <a:cs typeface="+mn-lt"/>
              </a:rPr>
              <a:t>α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κo</a:t>
            </a:r>
            <a:r>
              <a:rPr lang="en-US" sz="2400" dirty="0">
                <a:latin typeface="Times New Roman"/>
                <a:ea typeface="+mn-lt"/>
                <a:cs typeface="+mn-lt"/>
              </a:rPr>
              <a:t>π</a:t>
            </a:r>
            <a:r>
              <a:rPr lang="en-US" sz="2400" dirty="0" err="1">
                <a:latin typeface="Times New Roman"/>
                <a:ea typeface="+mn-lt"/>
                <a:cs typeface="+mn-lt"/>
              </a:rPr>
              <a:t>έλ</a:t>
            </a:r>
            <a:r>
              <a:rPr lang="en-US" sz="2400" dirty="0">
                <a:latin typeface="Times New Roman"/>
                <a:ea typeface="+mn-lt"/>
                <a:cs typeface="+mn-lt"/>
              </a:rPr>
              <a:t>ας, </a:t>
            </a:r>
            <a:r>
              <a:rPr lang="en-US" sz="2400" dirty="0" err="1">
                <a:latin typeface="Times New Roman"/>
                <a:ea typeface="+mn-lt"/>
                <a:cs typeface="+mn-lt"/>
              </a:rPr>
              <a:t>σε</a:t>
            </a:r>
            <a:r>
              <a:rPr lang="en-US" sz="2400" dirty="0">
                <a:latin typeface="Times New Roman"/>
                <a:ea typeface="+mn-lt"/>
                <a:cs typeface="+mn-lt"/>
              </a:rPr>
              <a:t> </a:t>
            </a:r>
            <a:r>
              <a:rPr lang="en-US" sz="2400" dirty="0" err="1">
                <a:latin typeface="Times New Roman"/>
                <a:ea typeface="+mn-lt"/>
                <a:cs typeface="+mn-lt"/>
              </a:rPr>
              <a:t>δύο</a:t>
            </a:r>
            <a:r>
              <a:rPr lang="en-US" sz="2400" dirty="0">
                <a:latin typeface="Times New Roman"/>
                <a:ea typeface="+mn-lt"/>
                <a:cs typeface="+mn-lt"/>
              </a:rPr>
              <a:t> </a:t>
            </a:r>
            <a:r>
              <a:rPr lang="en-US" sz="2400" dirty="0" err="1">
                <a:latin typeface="Times New Roman"/>
                <a:ea typeface="+mn-lt"/>
                <a:cs typeface="+mn-lt"/>
              </a:rPr>
              <a:t>σχετικές</a:t>
            </a:r>
            <a:r>
              <a:rPr lang="en-US" sz="2400" dirty="0">
                <a:latin typeface="Times New Roman"/>
                <a:ea typeface="+mn-lt"/>
                <a:cs typeface="+mn-lt"/>
              </a:rPr>
              <a:t> </a:t>
            </a:r>
            <a:r>
              <a:rPr lang="en-US" sz="2400" dirty="0" err="1">
                <a:latin typeface="Times New Roman"/>
                <a:ea typeface="+mn-lt"/>
                <a:cs typeface="+mn-lt"/>
              </a:rPr>
              <a:t>οντότητες</a:t>
            </a:r>
            <a:r>
              <a:rPr lang="en-US" sz="2400" dirty="0">
                <a:latin typeface="Times New Roman"/>
                <a:ea typeface="+mn-lt"/>
                <a:cs typeface="+mn-lt"/>
              </a:rPr>
              <a:t>: πάπια και </a:t>
            </a:r>
            <a:r>
              <a:rPr lang="en-US" sz="2400" dirty="0" err="1">
                <a:latin typeface="Times New Roman"/>
                <a:ea typeface="+mn-lt"/>
                <a:cs typeface="+mn-lt"/>
              </a:rPr>
              <a:t>λίμνη</a:t>
            </a:r>
            <a:r>
              <a:rPr lang="en-US" sz="2400" dirty="0">
                <a:latin typeface="Times New Roman"/>
                <a:ea typeface="+mn-lt"/>
                <a:cs typeface="+mn-lt"/>
              </a:rPr>
              <a:t>, </a:t>
            </a:r>
            <a:r>
              <a:rPr lang="en-US" sz="2400" dirty="0" err="1">
                <a:latin typeface="Times New Roman"/>
                <a:ea typeface="+mn-lt"/>
                <a:cs typeface="+mn-lt"/>
              </a:rPr>
              <a:t>εκκλησί</a:t>
            </a:r>
            <a:r>
              <a:rPr lang="en-US" sz="2400" dirty="0">
                <a:latin typeface="Times New Roman"/>
                <a:ea typeface="+mn-lt"/>
                <a:cs typeface="+mn-lt"/>
              </a:rPr>
              <a:t>α και </a:t>
            </a:r>
            <a:r>
              <a:rPr lang="en-US" sz="2400" dirty="0" err="1">
                <a:latin typeface="Times New Roman"/>
                <a:ea typeface="+mn-lt"/>
                <a:cs typeface="+mn-lt"/>
              </a:rPr>
              <a:t>ιερέ</a:t>
            </a:r>
            <a:r>
              <a:rPr lang="en-US" sz="2400" dirty="0">
                <a:latin typeface="Times New Roman"/>
                <a:ea typeface="+mn-lt"/>
                <a:cs typeface="+mn-lt"/>
              </a:rPr>
              <a:t>ας, </a:t>
            </a:r>
            <a:r>
              <a:rPr lang="en-US" sz="2400" dirty="0" err="1">
                <a:latin typeface="Times New Roman"/>
                <a:ea typeface="+mn-lt"/>
                <a:cs typeface="+mn-lt"/>
              </a:rPr>
              <a:t>θάμνος</a:t>
            </a:r>
            <a:r>
              <a:rPr lang="en-US" sz="2400" dirty="0">
                <a:latin typeface="Times New Roman"/>
                <a:ea typeface="+mn-lt"/>
                <a:cs typeface="+mn-lt"/>
              </a:rPr>
              <a:t> και </a:t>
            </a:r>
            <a:r>
              <a:rPr lang="en-US" sz="2400" dirty="0" err="1">
                <a:latin typeface="Times New Roman"/>
                <a:ea typeface="+mn-lt"/>
                <a:cs typeface="+mn-lt"/>
              </a:rPr>
              <a:t>τρι</a:t>
            </a:r>
            <a:r>
              <a:rPr lang="en-US" sz="2400" dirty="0">
                <a:latin typeface="Times New Roman"/>
                <a:ea typeface="+mn-lt"/>
                <a:cs typeface="+mn-lt"/>
              </a:rPr>
              <a:t>α</a:t>
            </a:r>
            <a:r>
              <a:rPr lang="en-US" sz="2400" dirty="0" err="1">
                <a:latin typeface="Times New Roman"/>
                <a:ea typeface="+mn-lt"/>
                <a:cs typeface="+mn-lt"/>
              </a:rPr>
              <a:t>ντάφυλλο</a:t>
            </a:r>
            <a:r>
              <a:rPr lang="en-US" sz="2400" dirty="0">
                <a:latin typeface="Times New Roman"/>
                <a:ea typeface="+mn-lt"/>
                <a:cs typeface="+mn-lt"/>
              </a:rPr>
              <a:t>. </a:t>
            </a:r>
            <a:r>
              <a:rPr lang="en-US" sz="2400" dirty="0" err="1">
                <a:latin typeface="Times New Roman"/>
                <a:ea typeface="+mn-lt"/>
                <a:cs typeface="+mn-lt"/>
              </a:rPr>
              <a:t>Αυτό</a:t>
            </a:r>
            <a:r>
              <a:rPr lang="en-US" sz="2400" dirty="0">
                <a:latin typeface="Times New Roman"/>
                <a:ea typeface="+mn-lt"/>
                <a:cs typeface="+mn-lt"/>
              </a:rPr>
              <a:t> επαναλαμβ</a:t>
            </a:r>
            <a:r>
              <a:rPr lang="en-US" sz="2400" dirty="0" err="1">
                <a:latin typeface="Times New Roman"/>
                <a:ea typeface="+mn-lt"/>
                <a:cs typeface="+mn-lt"/>
              </a:rPr>
              <a:t>άνετ</a:t>
            </a:r>
            <a:r>
              <a:rPr lang="en-US" sz="2400" dirty="0">
                <a:latin typeface="Times New Roman"/>
                <a:ea typeface="+mn-lt"/>
                <a:cs typeface="+mn-lt"/>
              </a:rPr>
              <a:t>αι </a:t>
            </a:r>
            <a:r>
              <a:rPr lang="en-US" sz="2400" dirty="0" err="1">
                <a:latin typeface="Times New Roman"/>
                <a:ea typeface="+mn-lt"/>
                <a:cs typeface="+mn-lt"/>
              </a:rPr>
              <a:t>τρεις</a:t>
            </a:r>
            <a:r>
              <a:rPr lang="en-US" sz="2400" dirty="0">
                <a:latin typeface="Times New Roman"/>
                <a:ea typeface="+mn-lt"/>
                <a:cs typeface="+mn-lt"/>
              </a:rPr>
              <a:t> </a:t>
            </a:r>
            <a:r>
              <a:rPr lang="en-US" sz="2400" dirty="0" err="1">
                <a:latin typeface="Times New Roman"/>
                <a:ea typeface="+mn-lt"/>
                <a:cs typeface="+mn-lt"/>
              </a:rPr>
              <a:t>φορές</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φορετικές</a:t>
            </a:r>
            <a:r>
              <a:rPr lang="en-US" sz="2400" dirty="0">
                <a:latin typeface="Times New Roman"/>
                <a:ea typeface="+mn-lt"/>
                <a:cs typeface="+mn-lt"/>
              </a:rPr>
              <a:t> </a:t>
            </a:r>
            <a:r>
              <a:rPr lang="en-US" sz="2400" dirty="0" err="1">
                <a:latin typeface="Times New Roman"/>
                <a:ea typeface="+mn-lt"/>
                <a:cs typeface="+mn-lt"/>
              </a:rPr>
              <a:t>μετ</a:t>
            </a:r>
            <a:r>
              <a:rPr lang="en-US" sz="2400" dirty="0">
                <a:latin typeface="Times New Roman"/>
                <a:ea typeface="+mn-lt"/>
                <a:cs typeface="+mn-lt"/>
              </a:rPr>
              <a:t>α</a:t>
            </a:r>
            <a:r>
              <a:rPr lang="en-US" sz="2400" dirty="0" err="1">
                <a:latin typeface="Times New Roman"/>
                <a:ea typeface="+mn-lt"/>
                <a:cs typeface="+mn-lt"/>
              </a:rPr>
              <a:t>μφιέσεις</a:t>
            </a:r>
            <a:r>
              <a:rPr lang="en-US" sz="2400" dirty="0">
                <a:latin typeface="Times New Roman"/>
                <a:ea typeface="+mn-lt"/>
                <a:cs typeface="+mn-lt"/>
              </a:rPr>
              <a:t>, ο </a:t>
            </a:r>
            <a:r>
              <a:rPr lang="en-US" sz="2400" dirty="0" err="1">
                <a:latin typeface="Times New Roman"/>
                <a:ea typeface="+mn-lt"/>
                <a:cs typeface="+mn-lt"/>
              </a:rPr>
              <a:t>διώκτης</a:t>
            </a:r>
            <a:r>
              <a:rPr lang="en-US" sz="2400" dirty="0">
                <a:latin typeface="Times New Roman"/>
                <a:ea typeface="+mn-lt"/>
                <a:cs typeface="+mn-lt"/>
              </a:rPr>
              <a:t> </a:t>
            </a:r>
            <a:r>
              <a:rPr lang="en-US" sz="2400" dirty="0" err="1">
                <a:latin typeface="Times New Roman"/>
                <a:ea typeface="+mn-lt"/>
                <a:cs typeface="+mn-lt"/>
              </a:rPr>
              <a:t>δεν</a:t>
            </a:r>
            <a:r>
              <a:rPr lang="en-US" sz="2400" dirty="0">
                <a:latin typeface="Times New Roman"/>
                <a:ea typeface="+mn-lt"/>
                <a:cs typeface="+mn-lt"/>
              </a:rPr>
              <a:t> </a:t>
            </a:r>
            <a:r>
              <a:rPr lang="en-US" sz="2400" dirty="0" err="1">
                <a:latin typeface="Times New Roman"/>
                <a:ea typeface="+mn-lt"/>
                <a:cs typeface="+mn-lt"/>
              </a:rPr>
              <a:t>τις</a:t>
            </a:r>
            <a:r>
              <a:rPr lang="en-US" sz="2400" dirty="0">
                <a:latin typeface="Times New Roman"/>
                <a:ea typeface="+mn-lt"/>
                <a:cs typeface="+mn-lt"/>
              </a:rPr>
              <a:t> </a:t>
            </a:r>
            <a:r>
              <a:rPr lang="en-US" sz="2400" dirty="0" err="1">
                <a:latin typeface="Times New Roman"/>
                <a:ea typeface="+mn-lt"/>
                <a:cs typeface="+mn-lt"/>
              </a:rPr>
              <a:t>ξεσκε</a:t>
            </a:r>
            <a:r>
              <a:rPr lang="en-US" sz="2400" dirty="0">
                <a:latin typeface="Times New Roman"/>
                <a:ea typeface="+mn-lt"/>
                <a:cs typeface="+mn-lt"/>
              </a:rPr>
              <a:t>π</a:t>
            </a:r>
            <a:r>
              <a:rPr lang="en-US" sz="2400" dirty="0" err="1">
                <a:latin typeface="Times New Roman"/>
                <a:ea typeface="+mn-lt"/>
                <a:cs typeface="+mn-lt"/>
              </a:rPr>
              <a:t>άζει</a:t>
            </a:r>
            <a:r>
              <a:rPr lang="en-US" sz="2400" dirty="0">
                <a:latin typeface="Times New Roman"/>
                <a:ea typeface="+mn-lt"/>
                <a:cs typeface="+mn-lt"/>
              </a:rPr>
              <a:t> και </a:t>
            </a:r>
            <a:r>
              <a:rPr lang="en-US" sz="2400" dirty="0" err="1">
                <a:latin typeface="Times New Roman"/>
                <a:ea typeface="+mn-lt"/>
                <a:cs typeface="+mn-lt"/>
              </a:rPr>
              <a:t>τελικά</a:t>
            </a:r>
            <a:r>
              <a:rPr lang="en-US" sz="2400" dirty="0">
                <a:latin typeface="Times New Roman"/>
                <a:ea typeface="+mn-lt"/>
                <a:cs typeface="+mn-lt"/>
              </a:rPr>
              <a:t> απ</a:t>
            </a:r>
            <a:r>
              <a:rPr lang="en-US" sz="2400" dirty="0" err="1">
                <a:latin typeface="Times New Roman"/>
                <a:ea typeface="+mn-lt"/>
                <a:cs typeface="+mn-lt"/>
              </a:rPr>
              <a:t>οσύρετ</a:t>
            </a:r>
            <a:r>
              <a:rPr lang="en-US" sz="2400" dirty="0">
                <a:latin typeface="Times New Roman"/>
                <a:ea typeface="+mn-lt"/>
                <a:cs typeface="+mn-lt"/>
              </a:rPr>
              <a:t>αι απ</a:t>
            </a:r>
            <a:r>
              <a:rPr lang="en-US" sz="2400" dirty="0" err="1">
                <a:latin typeface="Times New Roman"/>
                <a:ea typeface="+mn-lt"/>
                <a:cs typeface="+mn-lt"/>
              </a:rPr>
              <a:t>ογοητευμένος</a:t>
            </a:r>
            <a:r>
              <a:rPr lang="en-US" sz="2400" dirty="0">
                <a:latin typeface="Times New Roman"/>
                <a:ea typeface="+mn-lt"/>
                <a:cs typeface="+mn-lt"/>
              </a:rPr>
              <a:t>.</a:t>
            </a:r>
            <a:endParaRPr lang="en-US"/>
          </a:p>
          <a:p>
            <a:pPr marL="342900" indent="-342900" algn="just"/>
            <a:r>
              <a:rPr lang="en-US" sz="2400" dirty="0" err="1">
                <a:latin typeface="Times New Roman"/>
                <a:cs typeface="Times New Roman"/>
              </a:rPr>
              <a:t>Ομοιότητες</a:t>
            </a:r>
            <a:r>
              <a:rPr lang="en-US" sz="2400" dirty="0">
                <a:latin typeface="Times New Roman"/>
                <a:cs typeface="Times New Roman"/>
              </a:rPr>
              <a:t>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ξύ</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δεύτερης</a:t>
            </a:r>
            <a:r>
              <a:rPr lang="en-US" sz="2400" dirty="0">
                <a:latin typeface="Times New Roman"/>
                <a:cs typeface="Times New Roman"/>
              </a:rPr>
              <a:t> </a:t>
            </a:r>
            <a:r>
              <a:rPr lang="en-US" sz="2400" dirty="0" err="1">
                <a:latin typeface="Times New Roman"/>
                <a:cs typeface="Times New Roman"/>
              </a:rPr>
              <a:t>μορφής</a:t>
            </a:r>
            <a:r>
              <a:rPr lang="en-US" sz="2400" dirty="0">
                <a:latin typeface="Times New Roman"/>
                <a:cs typeface="Times New Roman"/>
              </a:rPr>
              <a:t> και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ιστορί</a:t>
            </a:r>
            <a:r>
              <a:rPr lang="en-US" sz="2400" dirty="0">
                <a:latin typeface="Times New Roman"/>
                <a:cs typeface="Times New Roman"/>
              </a:rPr>
              <a:t>ας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Δί</a:t>
            </a:r>
            <a:r>
              <a:rPr lang="en-US" sz="2400" dirty="0">
                <a:latin typeface="Times New Roman"/>
                <a:cs typeface="Times New Roman"/>
              </a:rPr>
              <a:t>α και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Νέμεσης</a:t>
            </a:r>
            <a:r>
              <a:rPr lang="en-US" sz="2400" dirty="0">
                <a:latin typeface="Times New Roman"/>
                <a:cs typeface="Times New Roman"/>
              </a:rPr>
              <a:t>:</a:t>
            </a:r>
          </a:p>
          <a:p>
            <a:pPr marL="0" indent="0" algn="just">
              <a:buNone/>
            </a:pPr>
            <a:r>
              <a:rPr lang="en-US" sz="2400" dirty="0">
                <a:latin typeface="Times New Roman"/>
                <a:cs typeface="Times New Roman"/>
              </a:rPr>
              <a:t>1) </a:t>
            </a:r>
            <a:r>
              <a:rPr lang="en-US" sz="2400" dirty="0" err="1">
                <a:latin typeface="Times New Roman"/>
                <a:cs typeface="Times New Roman"/>
              </a:rPr>
              <a:t>φυγή</a:t>
            </a:r>
          </a:p>
          <a:p>
            <a:pPr marL="0" indent="0" algn="just">
              <a:buNone/>
            </a:pPr>
            <a:r>
              <a:rPr lang="en-US" sz="2400" dirty="0">
                <a:latin typeface="Times New Roman"/>
                <a:cs typeface="Times New Roman"/>
              </a:rPr>
              <a:t>2) </a:t>
            </a:r>
            <a:r>
              <a:rPr lang="en-US" sz="2400" dirty="0" err="1">
                <a:latin typeface="Times New Roman"/>
                <a:cs typeface="Times New Roman"/>
              </a:rPr>
              <a:t>κυνήγι</a:t>
            </a:r>
          </a:p>
          <a:p>
            <a:pPr marL="0" indent="0" algn="just">
              <a:buNone/>
            </a:pPr>
            <a:r>
              <a:rPr lang="en-US" sz="2400" dirty="0">
                <a:latin typeface="Times New Roman"/>
                <a:cs typeface="Times New Roman"/>
              </a:rPr>
              <a:t>3)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μορφώση</a:t>
            </a:r>
            <a:r>
              <a:rPr lang="en-US" sz="2400" dirty="0">
                <a:latin typeface="Times New Roman"/>
                <a:cs typeface="Times New Roman"/>
              </a:rPr>
              <a:t> </a:t>
            </a:r>
            <a:r>
              <a:rPr lang="en-US" sz="2400" dirty="0" err="1">
                <a:latin typeface="Times New Roman"/>
                <a:cs typeface="Times New Roman"/>
              </a:rPr>
              <a:t>ως</a:t>
            </a:r>
            <a:r>
              <a:rPr lang="en-US" sz="2400" dirty="0">
                <a:latin typeface="Times New Roman"/>
                <a:cs typeface="Times New Roman"/>
              </a:rPr>
              <a:t> </a:t>
            </a:r>
            <a:r>
              <a:rPr lang="en-US" sz="2400" dirty="0" err="1">
                <a:latin typeface="Times New Roman"/>
                <a:cs typeface="Times New Roman"/>
              </a:rPr>
              <a:t>τρό</a:t>
            </a:r>
            <a:r>
              <a:rPr lang="en-US" sz="2400" dirty="0">
                <a:latin typeface="Times New Roman"/>
                <a:cs typeface="Times New Roman"/>
              </a:rPr>
              <a:t>π</a:t>
            </a:r>
            <a:r>
              <a:rPr lang="en-US" sz="2400" dirty="0" err="1">
                <a:latin typeface="Times New Roman"/>
                <a:cs typeface="Times New Roman"/>
              </a:rPr>
              <a:t>ος</a:t>
            </a:r>
            <a:r>
              <a:rPr lang="en-US" sz="2400" dirty="0">
                <a:latin typeface="Times New Roman"/>
                <a:cs typeface="Times New Roman"/>
              </a:rPr>
              <a:t> </a:t>
            </a:r>
            <a:r>
              <a:rPr lang="en-US" sz="2400" dirty="0" err="1">
                <a:latin typeface="Times New Roman"/>
                <a:cs typeface="Times New Roman"/>
              </a:rPr>
              <a:t>άμυν</a:t>
            </a:r>
            <a:r>
              <a:rPr lang="en-US" sz="2400" dirty="0">
                <a:latin typeface="Times New Roman"/>
                <a:cs typeface="Times New Roman"/>
              </a:rPr>
              <a:t>ας</a:t>
            </a:r>
          </a:p>
          <a:p>
            <a:pPr marL="0" indent="0" algn="just">
              <a:buNone/>
            </a:pPr>
            <a:r>
              <a:rPr lang="en-US" sz="2400" dirty="0">
                <a:latin typeface="Times New Roman"/>
                <a:cs typeface="Times New Roman"/>
              </a:rPr>
              <a:t>4) </a:t>
            </a:r>
            <a:r>
              <a:rPr lang="en-US" sz="2400" dirty="0" err="1">
                <a:latin typeface="Times New Roman"/>
                <a:cs typeface="Times New Roman"/>
              </a:rPr>
              <a:t>σεξου</a:t>
            </a:r>
            <a:r>
              <a:rPr lang="en-US" sz="2400" dirty="0">
                <a:latin typeface="Times New Roman"/>
                <a:cs typeface="Times New Roman"/>
              </a:rPr>
              <a:t>α</a:t>
            </a:r>
            <a:r>
              <a:rPr lang="en-US" sz="2400" dirty="0" err="1">
                <a:latin typeface="Times New Roman"/>
                <a:cs typeface="Times New Roman"/>
              </a:rPr>
              <a:t>λική</a:t>
            </a:r>
            <a:r>
              <a:rPr lang="en-US" sz="2400" dirty="0">
                <a:latin typeface="Times New Roman"/>
                <a:cs typeface="Times New Roman"/>
              </a:rPr>
              <a:t> </a:t>
            </a:r>
            <a:r>
              <a:rPr lang="en-US" sz="2400" dirty="0" err="1">
                <a:latin typeface="Times New Roman"/>
                <a:cs typeface="Times New Roman"/>
              </a:rPr>
              <a:t>ένωση</a:t>
            </a:r>
          </a:p>
          <a:p>
            <a:pPr marL="0" indent="0">
              <a:buNone/>
            </a:pPr>
            <a:endParaRPr lang="en-US" sz="2400" dirty="0">
              <a:latin typeface="Times New Roman"/>
              <a:cs typeface="Times New Roman"/>
            </a:endParaRPr>
          </a:p>
          <a:p>
            <a:pPr marL="342900" indent="-342900"/>
            <a:endParaRPr lang="en-US" sz="2400" dirty="0">
              <a:latin typeface="Times New Roman"/>
              <a:cs typeface="Times New Roman"/>
            </a:endParaRPr>
          </a:p>
        </p:txBody>
      </p:sp>
    </p:spTree>
    <p:extLst>
      <p:ext uri="{BB962C8B-B14F-4D97-AF65-F5344CB8AC3E}">
        <p14:creationId xmlns:p14="http://schemas.microsoft.com/office/powerpoint/2010/main" val="1782123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6EDC4B-7D75-424F-9F93-66C9B628C3BC}"/>
              </a:ext>
            </a:extLst>
          </p:cNvPr>
          <p:cNvSpPr>
            <a:spLocks noGrp="1"/>
          </p:cNvSpPr>
          <p:nvPr>
            <p:ph type="title"/>
          </p:nvPr>
        </p:nvSpPr>
        <p:spPr>
          <a:xfrm>
            <a:off x="3519055" y="140919"/>
            <a:ext cx="8596746" cy="697282"/>
          </a:xfrm>
        </p:spPr>
        <p:txBody>
          <a:bodyPr/>
          <a:lstStyle/>
          <a:p>
            <a:endParaRPr lang="en-US"/>
          </a:p>
        </p:txBody>
      </p:sp>
      <p:sp>
        <p:nvSpPr>
          <p:cNvPr id="3" name="Content Placeholder 2">
            <a:extLst>
              <a:ext uri="{FF2B5EF4-FFF2-40B4-BE49-F238E27FC236}">
                <a16:creationId xmlns:a16="http://schemas.microsoft.com/office/drawing/2014/main" xmlns="" id="{2A287695-20D2-47B6-934A-1B80CD63D93A}"/>
              </a:ext>
            </a:extLst>
          </p:cNvPr>
          <p:cNvSpPr>
            <a:spLocks noGrp="1"/>
          </p:cNvSpPr>
          <p:nvPr>
            <p:ph idx="1"/>
          </p:nvPr>
        </p:nvSpPr>
        <p:spPr>
          <a:xfrm>
            <a:off x="685800" y="1169324"/>
            <a:ext cx="10820400" cy="5451142"/>
          </a:xfrm>
        </p:spPr>
        <p:txBody>
          <a:bodyPr vert="horz" lIns="91440" tIns="45720" rIns="91440" bIns="45720" rtlCol="0" anchor="t">
            <a:normAutofit/>
          </a:bodyPr>
          <a:lstStyle/>
          <a:p>
            <a:r>
              <a:rPr lang="en-US" sz="2400">
                <a:latin typeface="Times New Roman"/>
                <a:cs typeface="Times New Roman"/>
              </a:rPr>
              <a:t>Διαφορές:</a:t>
            </a:r>
            <a:endParaRPr lang="en-US"/>
          </a:p>
          <a:p>
            <a:pPr marL="0" indent="0">
              <a:buNone/>
            </a:pPr>
            <a:r>
              <a:rPr lang="en-US" sz="2400">
                <a:latin typeface="Times New Roman"/>
                <a:cs typeface="Times New Roman"/>
              </a:rPr>
              <a:t>1) η μεταμόρφωση αυτή τη φορά αφορά κυνηγό και κυνηγημένο</a:t>
            </a:r>
          </a:p>
          <a:p>
            <a:pPr marL="0" indent="0">
              <a:buNone/>
            </a:pPr>
            <a:r>
              <a:rPr lang="en-US" sz="2400">
                <a:latin typeface="Times New Roman"/>
                <a:cs typeface="Times New Roman"/>
              </a:rPr>
              <a:t>2) ο διώκτης δεν αποθαρρύνεται και δεν αποσύρεται προσωρινά</a:t>
            </a:r>
            <a:endParaRPr lang="en-US" sz="2400" dirty="0">
              <a:latin typeface="Times New Roman"/>
              <a:cs typeface="Times New Roman"/>
            </a:endParaRPr>
          </a:p>
          <a:p>
            <a:pPr marL="0" indent="0">
              <a:buNone/>
            </a:pPr>
            <a:endParaRPr lang="en-US" sz="2400" dirty="0">
              <a:latin typeface="Times New Roman"/>
              <a:cs typeface="Times New Roman"/>
            </a:endParaRPr>
          </a:p>
          <a:p>
            <a:pPr marL="342900" indent="-342900" algn="just"/>
            <a:r>
              <a:rPr lang="en-US" sz="2400">
                <a:latin typeface="Times New Roman"/>
                <a:cs typeface="Times New Roman"/>
              </a:rPr>
              <a:t> Συμπερασματικά: Είναι τόσο σπουδαίες οι διαφορές ώστε να αποκλείσουμε την παραμυθική επιρροή; Είναι προτιμότερο να εκπλαγούμε από την ικανότητα του ποιητή να επεξεργά</a:t>
            </a:r>
            <a:r>
              <a:rPr lang="en-US" sz="2400">
                <a:latin typeface="Times New Roman"/>
                <a:ea typeface="+mn-lt"/>
                <a:cs typeface="+mn-lt"/>
              </a:rPr>
              <a:t>ζεται ένα προϋπάρχον μοτίβο με τέτοιο τρόπο με σκοπό να ταιριάξει στο νέο του ρόλο.</a:t>
            </a:r>
            <a:endParaRPr lang="en-US" sz="2400" dirty="0">
              <a:latin typeface="Times New Roman"/>
              <a:cs typeface="Times New Roman"/>
            </a:endParaRPr>
          </a:p>
        </p:txBody>
      </p:sp>
    </p:spTree>
    <p:extLst>
      <p:ext uri="{BB962C8B-B14F-4D97-AF65-F5344CB8AC3E}">
        <p14:creationId xmlns:p14="http://schemas.microsoft.com/office/powerpoint/2010/main" val="24924940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7FEEC6-7A08-4EEA-95CF-38CFD0B2BCA6}"/>
              </a:ext>
            </a:extLst>
          </p:cNvPr>
          <p:cNvSpPr>
            <a:spLocks noGrp="1"/>
          </p:cNvSpPr>
          <p:nvPr>
            <p:ph type="title"/>
          </p:nvPr>
        </p:nvSpPr>
        <p:spPr>
          <a:xfrm>
            <a:off x="3463636" y="99356"/>
            <a:ext cx="8596746" cy="808119"/>
          </a:xfrm>
        </p:spPr>
        <p:txBody>
          <a:bodyPr/>
          <a:lstStyle/>
          <a:p>
            <a:endParaRPr lang="en-US"/>
          </a:p>
        </p:txBody>
      </p:sp>
      <p:sp>
        <p:nvSpPr>
          <p:cNvPr id="3" name="Content Placeholder 2">
            <a:extLst>
              <a:ext uri="{FF2B5EF4-FFF2-40B4-BE49-F238E27FC236}">
                <a16:creationId xmlns:a16="http://schemas.microsoft.com/office/drawing/2014/main" xmlns="" id="{5BBFBA86-E79D-4DB0-811B-ACD728F6D1F7}"/>
              </a:ext>
            </a:extLst>
          </p:cNvPr>
          <p:cNvSpPr>
            <a:spLocks noGrp="1"/>
          </p:cNvSpPr>
          <p:nvPr>
            <p:ph idx="1"/>
          </p:nvPr>
        </p:nvSpPr>
        <p:spPr>
          <a:xfrm>
            <a:off x="824345" y="1280160"/>
            <a:ext cx="10820400" cy="5284888"/>
          </a:xfrm>
        </p:spPr>
        <p:txBody>
          <a:bodyPr vert="horz" lIns="91440" tIns="45720" rIns="91440" bIns="45720" rtlCol="0" anchor="t">
            <a:normAutofit/>
          </a:bodyPr>
          <a:lstStyle/>
          <a:p>
            <a:pPr algn="just"/>
            <a:r>
              <a:rPr lang="en-US" sz="2400" dirty="0">
                <a:latin typeface="Times New Roman"/>
                <a:cs typeface="Times New Roman"/>
              </a:rPr>
              <a:t>Η π</a:t>
            </a:r>
            <a:r>
              <a:rPr lang="en-US" sz="2400" err="1">
                <a:latin typeface="Times New Roman"/>
                <a:cs typeface="Times New Roman"/>
              </a:rPr>
              <a:t>ερι</a:t>
            </a:r>
            <a:r>
              <a:rPr lang="en-US" sz="2400" dirty="0">
                <a:latin typeface="Times New Roman"/>
                <a:cs typeface="Times New Roman"/>
              </a:rPr>
              <a:t>π</a:t>
            </a:r>
            <a:r>
              <a:rPr lang="en-US" sz="2400" err="1">
                <a:latin typeface="Times New Roman"/>
                <a:cs typeface="Times New Roman"/>
              </a:rPr>
              <a:t>έτει</a:t>
            </a:r>
            <a:r>
              <a:rPr lang="en-US" sz="2400" dirty="0">
                <a:latin typeface="Times New Roman"/>
                <a:cs typeface="Times New Roman"/>
              </a:rPr>
              <a:t>α </a:t>
            </a:r>
            <a:r>
              <a:rPr lang="en-US" sz="2400" err="1">
                <a:latin typeface="Times New Roman"/>
                <a:cs typeface="Times New Roman"/>
              </a:rPr>
              <a:t>της</a:t>
            </a:r>
            <a:r>
              <a:rPr lang="en-US" sz="2400" dirty="0">
                <a:latin typeface="Times New Roman"/>
                <a:cs typeface="Times New Roman"/>
              </a:rPr>
              <a:t> </a:t>
            </a:r>
            <a:r>
              <a:rPr lang="en-US" sz="2400" err="1">
                <a:latin typeface="Times New Roman"/>
                <a:cs typeface="Times New Roman"/>
              </a:rPr>
              <a:t>Ελένης</a:t>
            </a:r>
            <a:endParaRPr lang="en-US" sz="2400" dirty="0" err="1">
              <a:latin typeface="Times New Roman"/>
              <a:cs typeface="Times New Roman"/>
            </a:endParaRPr>
          </a:p>
          <a:p>
            <a:pPr algn="just"/>
            <a:r>
              <a:rPr lang="en-US" sz="2400" dirty="0" err="1">
                <a:latin typeface="Times New Roman"/>
                <a:cs typeface="Times New Roman"/>
              </a:rPr>
              <a:t>Έχει</a:t>
            </a:r>
            <a:r>
              <a:rPr lang="en-US" sz="2400" dirty="0">
                <a:latin typeface="Times New Roman"/>
                <a:cs typeface="Times New Roman"/>
              </a:rPr>
              <a:t> </a:t>
            </a:r>
            <a:r>
              <a:rPr lang="en-US" sz="2400" dirty="0" err="1">
                <a:latin typeface="Times New Roman"/>
                <a:cs typeface="Times New Roman"/>
              </a:rPr>
              <a:t>ήδη</a:t>
            </a:r>
            <a:r>
              <a:rPr lang="en-US" sz="2400" dirty="0">
                <a:latin typeface="Times New Roman"/>
                <a:cs typeface="Times New Roman"/>
              </a:rPr>
              <a:t> επ</a:t>
            </a:r>
            <a:r>
              <a:rPr lang="en-US" sz="2400" dirty="0" err="1">
                <a:latin typeface="Times New Roman"/>
                <a:cs typeface="Times New Roman"/>
              </a:rPr>
              <a:t>ισημ</a:t>
            </a:r>
            <a:r>
              <a:rPr lang="en-US" sz="2400" dirty="0">
                <a:latin typeface="Times New Roman"/>
                <a:cs typeface="Times New Roman"/>
              </a:rPr>
              <a:t>α</a:t>
            </a:r>
            <a:r>
              <a:rPr lang="en-US" sz="2400" dirty="0" err="1">
                <a:latin typeface="Times New Roman"/>
                <a:cs typeface="Times New Roman"/>
              </a:rPr>
              <a:t>νθεί</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βο </a:t>
            </a:r>
            <a:r>
              <a:rPr lang="en-US" sz="2400" dirty="0" err="1">
                <a:latin typeface="Times New Roman"/>
                <a:cs typeface="Times New Roman"/>
              </a:rPr>
              <a:t>της</a:t>
            </a:r>
            <a:r>
              <a:rPr lang="en-US" sz="2400" dirty="0">
                <a:latin typeface="Times New Roman"/>
                <a:cs typeface="Times New Roman"/>
              </a:rPr>
              <a:t> αρπα</a:t>
            </a:r>
            <a:r>
              <a:rPr lang="en-US" sz="2400" dirty="0" err="1">
                <a:latin typeface="Times New Roman"/>
                <a:cs typeface="Times New Roman"/>
              </a:rPr>
              <a:t>γής</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ας π</a:t>
            </a:r>
            <a:r>
              <a:rPr lang="en-US" sz="2400" dirty="0" err="1">
                <a:latin typeface="Times New Roman"/>
                <a:cs typeface="Times New Roman"/>
              </a:rPr>
              <a:t>ριγκί</a:t>
            </a:r>
            <a:r>
              <a:rPr lang="en-US" sz="2400" dirty="0">
                <a:latin typeface="Times New Roman"/>
                <a:cs typeface="Times New Roman"/>
              </a:rPr>
              <a:t>π</a:t>
            </a:r>
            <a:r>
              <a:rPr lang="en-US" sz="2400" dirty="0" err="1">
                <a:latin typeface="Times New Roman"/>
                <a:cs typeface="Times New Roman"/>
              </a:rPr>
              <a:t>ισσ</a:t>
            </a:r>
            <a:r>
              <a:rPr lang="en-US" sz="2400" dirty="0">
                <a:latin typeface="Times New Roman"/>
                <a:cs typeface="Times New Roman"/>
              </a:rPr>
              <a:t>ας και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μετέ</a:t>
            </a:r>
            <a:r>
              <a:rPr lang="en-US" sz="2400" dirty="0">
                <a:latin typeface="Times New Roman"/>
                <a:cs typeface="Times New Roman"/>
              </a:rPr>
              <a:t>π</a:t>
            </a:r>
            <a:r>
              <a:rPr lang="en-US" sz="2400" dirty="0" err="1">
                <a:latin typeface="Times New Roman"/>
                <a:cs typeface="Times New Roman"/>
              </a:rPr>
              <a:t>ειτ</a:t>
            </a:r>
            <a:r>
              <a:rPr lang="en-US" sz="2400" dirty="0">
                <a:latin typeface="Times New Roman"/>
                <a:cs typeface="Times New Roman"/>
              </a:rPr>
              <a:t>α ανα</a:t>
            </a:r>
            <a:r>
              <a:rPr lang="en-US" sz="2400" dirty="0" err="1">
                <a:latin typeface="Times New Roman"/>
                <a:ea typeface="+mn-lt"/>
                <a:cs typeface="+mn-lt"/>
              </a:rPr>
              <a:t>ζήτησης</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από α</a:t>
            </a:r>
            <a:r>
              <a:rPr lang="en-US" sz="2400" dirty="0" err="1">
                <a:latin typeface="Times New Roman"/>
                <a:ea typeface="+mn-lt"/>
                <a:cs typeface="+mn-lt"/>
              </a:rPr>
              <a:t>δέρφι</a:t>
            </a:r>
            <a:r>
              <a:rPr lang="en-US" sz="2400" dirty="0">
                <a:latin typeface="Times New Roman"/>
                <a:ea typeface="+mn-lt"/>
                <a:cs typeface="+mn-lt"/>
              </a:rPr>
              <a:t>α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ίδι</a:t>
            </a:r>
            <a:r>
              <a:rPr lang="en-US" sz="2400" dirty="0">
                <a:latin typeface="Times New Roman"/>
                <a:ea typeface="+mn-lt"/>
                <a:cs typeface="+mn-lt"/>
              </a:rPr>
              <a:t>ας ή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συζήγου</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α</a:t>
            </a:r>
            <a:r>
              <a:rPr lang="en-US" sz="2400" dirty="0" err="1">
                <a:latin typeface="Times New Roman"/>
                <a:ea typeface="+mn-lt"/>
                <a:cs typeface="+mn-lt"/>
              </a:rPr>
              <a:t>ξιοσημείωτ</a:t>
            </a:r>
            <a:r>
              <a:rPr lang="en-US" sz="2400" dirty="0">
                <a:latin typeface="Times New Roman"/>
                <a:ea typeface="+mn-lt"/>
                <a:cs typeface="+mn-lt"/>
              </a:rPr>
              <a:t>α τα</a:t>
            </a:r>
            <a:r>
              <a:rPr lang="en-US" sz="2400" dirty="0" err="1">
                <a:latin typeface="Times New Roman"/>
                <a:ea typeface="+mn-lt"/>
                <a:cs typeface="+mn-lt"/>
              </a:rPr>
              <a:t>ιρι</a:t>
            </a:r>
            <a:r>
              <a:rPr lang="en-US" sz="2400" dirty="0">
                <a:latin typeface="Times New Roman"/>
                <a:ea typeface="+mn-lt"/>
                <a:cs typeface="+mn-lt"/>
              </a:rPr>
              <a:t>α</a:t>
            </a:r>
            <a:r>
              <a:rPr lang="en-US" sz="2400" dirty="0" err="1">
                <a:latin typeface="Times New Roman"/>
                <a:ea typeface="+mn-lt"/>
                <a:cs typeface="+mn-lt"/>
              </a:rPr>
              <a:t>στό</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σύστημ</a:t>
            </a:r>
            <a:r>
              <a:rPr lang="en-US" sz="2400" dirty="0">
                <a:latin typeface="Times New Roman"/>
                <a:ea typeface="+mn-lt"/>
                <a:cs typeface="+mn-lt"/>
              </a:rPr>
              <a:t>α π</a:t>
            </a:r>
            <a:r>
              <a:rPr lang="en-US" sz="2400" dirty="0" err="1">
                <a:latin typeface="Times New Roman"/>
                <a:ea typeface="+mn-lt"/>
                <a:cs typeface="+mn-lt"/>
              </a:rPr>
              <a:t>ου</a:t>
            </a:r>
            <a:r>
              <a:rPr lang="en-US" sz="2400" dirty="0">
                <a:latin typeface="Times New Roman"/>
                <a:ea typeface="+mn-lt"/>
                <a:cs typeface="+mn-lt"/>
              </a:rPr>
              <a:t> π</a:t>
            </a:r>
            <a:r>
              <a:rPr lang="en-US" sz="2400" dirty="0" err="1">
                <a:latin typeface="Times New Roman"/>
                <a:ea typeface="+mn-lt"/>
                <a:cs typeface="+mn-lt"/>
              </a:rPr>
              <a:t>ροέρχετ</a:t>
            </a:r>
            <a:r>
              <a:rPr lang="en-US" sz="2400" dirty="0">
                <a:latin typeface="Times New Roman"/>
                <a:ea typeface="+mn-lt"/>
                <a:cs typeface="+mn-lt"/>
              </a:rPr>
              <a:t>αι από </a:t>
            </a:r>
            <a:r>
              <a:rPr lang="en-US" sz="2400" dirty="0" err="1">
                <a:latin typeface="Times New Roman"/>
                <a:ea typeface="+mn-lt"/>
                <a:cs typeface="+mn-lt"/>
              </a:rPr>
              <a:t>τον</a:t>
            </a:r>
            <a:r>
              <a:rPr lang="en-US" sz="2400" dirty="0">
                <a:latin typeface="Times New Roman"/>
                <a:ea typeface="+mn-lt"/>
                <a:cs typeface="+mn-lt"/>
              </a:rPr>
              <a:t> V. Propp </a:t>
            </a:r>
            <a:r>
              <a:rPr lang="en-US" sz="2400" dirty="0" err="1">
                <a:latin typeface="Times New Roman"/>
                <a:ea typeface="+mn-lt"/>
                <a:cs typeface="+mn-lt"/>
              </a:rPr>
              <a:t>στη</a:t>
            </a:r>
            <a:r>
              <a:rPr lang="en-US" sz="2400" dirty="0">
                <a:latin typeface="Times New Roman"/>
                <a:ea typeface="+mn-lt"/>
                <a:cs typeface="+mn-lt"/>
              </a:rPr>
              <a:t> </a:t>
            </a:r>
            <a:r>
              <a:rPr lang="en-US" sz="2400" dirty="0" err="1">
                <a:latin typeface="Times New Roman"/>
                <a:ea typeface="+mn-lt"/>
                <a:cs typeface="+mn-lt"/>
              </a:rPr>
              <a:t>μονογρ</a:t>
            </a:r>
            <a:r>
              <a:rPr lang="en-US" sz="2400" dirty="0">
                <a:latin typeface="Times New Roman"/>
                <a:ea typeface="+mn-lt"/>
                <a:cs typeface="+mn-lt"/>
              </a:rPr>
              <a:t>α</a:t>
            </a:r>
            <a:r>
              <a:rPr lang="en-US" sz="2400" dirty="0" err="1">
                <a:latin typeface="Times New Roman"/>
                <a:ea typeface="+mn-lt"/>
                <a:cs typeface="+mn-lt"/>
              </a:rPr>
              <a:t>φί</a:t>
            </a:r>
            <a:r>
              <a:rPr lang="en-US" sz="2400" dirty="0">
                <a:latin typeface="Times New Roman"/>
                <a:ea typeface="+mn-lt"/>
                <a:cs typeface="+mn-lt"/>
              </a:rPr>
              <a:t>α </a:t>
            </a:r>
            <a:r>
              <a:rPr lang="en-US" sz="2400" dirty="0" err="1">
                <a:latin typeface="Times New Roman"/>
                <a:ea typeface="+mn-lt"/>
                <a:cs typeface="+mn-lt"/>
              </a:rPr>
              <a:t>του</a:t>
            </a:r>
            <a:r>
              <a:rPr lang="en-US" sz="2400" dirty="0">
                <a:latin typeface="Times New Roman"/>
                <a:ea typeface="+mn-lt"/>
                <a:cs typeface="+mn-lt"/>
              </a:rPr>
              <a:t> </a:t>
            </a:r>
            <a:r>
              <a:rPr lang="en-US" sz="2400" i="1" dirty="0">
                <a:latin typeface="Times New Roman"/>
                <a:ea typeface="+mn-lt"/>
                <a:cs typeface="+mn-lt"/>
              </a:rPr>
              <a:t>Morphology of the Folk-tale</a:t>
            </a:r>
            <a:r>
              <a:rPr lang="en-US" sz="2400" dirty="0">
                <a:latin typeface="Times New Roman"/>
                <a:ea typeface="+mn-lt"/>
                <a:cs typeface="+mn-lt"/>
              </a:rPr>
              <a:t>. </a:t>
            </a:r>
            <a:r>
              <a:rPr lang="en-US" sz="2400" dirty="0" err="1">
                <a:latin typeface="Times New Roman"/>
                <a:ea typeface="+mn-lt"/>
                <a:cs typeface="+mn-lt"/>
              </a:rPr>
              <a:t>Όσον</a:t>
            </a:r>
            <a:r>
              <a:rPr lang="en-US" sz="2400" dirty="0">
                <a:latin typeface="Times New Roman"/>
                <a:ea typeface="+mn-lt"/>
                <a:cs typeface="+mn-lt"/>
              </a:rPr>
              <a:t> α</a:t>
            </a:r>
            <a:r>
              <a:rPr lang="en-US" sz="2400" dirty="0" err="1">
                <a:latin typeface="Times New Roman"/>
                <a:ea typeface="+mn-lt"/>
                <a:cs typeface="+mn-lt"/>
              </a:rPr>
              <a:t>φορά</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ιστορί</a:t>
            </a:r>
            <a:r>
              <a:rPr lang="en-US" sz="2400" dirty="0">
                <a:latin typeface="Times New Roman"/>
                <a:ea typeface="+mn-lt"/>
                <a:cs typeface="+mn-lt"/>
              </a:rPr>
              <a:t>α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Πάρη</a:t>
            </a:r>
            <a:r>
              <a:rPr lang="en-US" sz="2400" dirty="0">
                <a:latin typeface="Times New Roman"/>
                <a:ea typeface="+mn-lt"/>
                <a:cs typeface="+mn-lt"/>
              </a:rPr>
              <a:t> και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Ελένης</a:t>
            </a:r>
            <a:r>
              <a:rPr lang="en-US" sz="2400" dirty="0">
                <a:latin typeface="Times New Roman"/>
                <a:ea typeface="+mn-lt"/>
                <a:cs typeface="+mn-lt"/>
              </a:rPr>
              <a:t>, α</a:t>
            </a:r>
            <a:r>
              <a:rPr lang="en-US" sz="2400" dirty="0" err="1">
                <a:latin typeface="Times New Roman"/>
                <a:ea typeface="+mn-lt"/>
                <a:cs typeface="+mn-lt"/>
              </a:rPr>
              <a:t>κόμ</a:t>
            </a:r>
            <a:r>
              <a:rPr lang="en-US" sz="2400" dirty="0">
                <a:latin typeface="Times New Roman"/>
                <a:ea typeface="+mn-lt"/>
                <a:cs typeface="+mn-lt"/>
              </a:rPr>
              <a:t>α και η α</a:t>
            </a:r>
            <a:r>
              <a:rPr lang="en-US" sz="2400" dirty="0" err="1">
                <a:latin typeface="Times New Roman"/>
                <a:ea typeface="+mn-lt"/>
                <a:cs typeface="+mn-lt"/>
              </a:rPr>
              <a:t>νάρμοστη</a:t>
            </a:r>
            <a:r>
              <a:rPr lang="en-US" sz="2400" dirty="0">
                <a:latin typeface="Times New Roman"/>
                <a:ea typeface="+mn-lt"/>
                <a:cs typeface="+mn-lt"/>
              </a:rPr>
              <a:t> </a:t>
            </a:r>
            <a:r>
              <a:rPr lang="en-US" sz="2400" dirty="0" err="1">
                <a:latin typeface="Times New Roman"/>
                <a:ea typeface="+mn-lt"/>
                <a:cs typeface="+mn-lt"/>
              </a:rPr>
              <a:t>οδηγί</a:t>
            </a:r>
            <a:r>
              <a:rPr lang="en-US" sz="2400" dirty="0">
                <a:latin typeface="Times New Roman"/>
                <a:ea typeface="+mn-lt"/>
                <a:cs typeface="+mn-lt"/>
              </a:rPr>
              <a:t>α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Μενέλ</a:t>
            </a:r>
            <a:r>
              <a:rPr lang="en-US" sz="2400" dirty="0">
                <a:latin typeface="Times New Roman"/>
                <a:ea typeface="+mn-lt"/>
                <a:cs typeface="+mn-lt"/>
              </a:rPr>
              <a:t>α</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a:t>
            </a:r>
            <a:r>
              <a:rPr lang="en-US" sz="2400" dirty="0" err="1">
                <a:latin typeface="Times New Roman"/>
                <a:ea typeface="+mn-lt"/>
                <a:cs typeface="+mn-lt"/>
              </a:rPr>
              <a:t>Ελένη</a:t>
            </a:r>
            <a:r>
              <a:rPr lang="en-US" sz="2400" dirty="0">
                <a:latin typeface="Times New Roman"/>
                <a:ea typeface="+mn-lt"/>
                <a:cs typeface="+mn-lt"/>
              </a:rPr>
              <a:t> να π</a:t>
            </a:r>
            <a:r>
              <a:rPr lang="en-US" sz="2400" dirty="0" err="1">
                <a:latin typeface="Times New Roman"/>
                <a:ea typeface="+mn-lt"/>
                <a:cs typeface="+mn-lt"/>
              </a:rPr>
              <a:t>ερι</a:t>
            </a:r>
            <a:r>
              <a:rPr lang="en-US" sz="2400" dirty="0">
                <a:latin typeface="Times New Roman"/>
                <a:ea typeface="+mn-lt"/>
                <a:cs typeface="+mn-lt"/>
              </a:rPr>
              <a:t>π</a:t>
            </a:r>
            <a:r>
              <a:rPr lang="en-US" sz="2400" dirty="0" err="1">
                <a:latin typeface="Times New Roman"/>
                <a:ea typeface="+mn-lt"/>
                <a:cs typeface="+mn-lt"/>
              </a:rPr>
              <a:t>οιηθεί</a:t>
            </a:r>
            <a:r>
              <a:rPr lang="en-US" sz="2400" dirty="0">
                <a:latin typeface="Times New Roman"/>
                <a:ea typeface="+mn-lt"/>
                <a:cs typeface="+mn-lt"/>
              </a:rPr>
              <a:t> </a:t>
            </a:r>
            <a:r>
              <a:rPr lang="en-US" sz="2400" dirty="0" err="1">
                <a:latin typeface="Times New Roman"/>
                <a:ea typeface="+mn-lt"/>
                <a:cs typeface="+mn-lt"/>
              </a:rPr>
              <a:t>τον</a:t>
            </a:r>
            <a:r>
              <a:rPr lang="en-US" sz="2400" dirty="0">
                <a:latin typeface="Times New Roman"/>
                <a:ea typeface="+mn-lt"/>
                <a:cs typeface="+mn-lt"/>
              </a:rPr>
              <a:t> κα</a:t>
            </a:r>
            <a:r>
              <a:rPr lang="en-US" sz="2400" dirty="0" err="1">
                <a:latin typeface="Times New Roman"/>
                <a:ea typeface="+mn-lt"/>
                <a:cs typeface="+mn-lt"/>
              </a:rPr>
              <a:t>λεσμένο</a:t>
            </a:r>
            <a:r>
              <a:rPr lang="en-US" sz="2400" dirty="0">
                <a:latin typeface="Times New Roman"/>
                <a:ea typeface="+mn-lt"/>
                <a:cs typeface="+mn-lt"/>
              </a:rPr>
              <a:t> α</a:t>
            </a:r>
            <a:r>
              <a:rPr lang="en-US" sz="2400" dirty="0" err="1">
                <a:latin typeface="Times New Roman"/>
                <a:ea typeface="+mn-lt"/>
                <a:cs typeface="+mn-lt"/>
              </a:rPr>
              <a:t>ντιστοιχεί</a:t>
            </a:r>
            <a:r>
              <a:rPr lang="en-US" sz="2400" dirty="0">
                <a:latin typeface="Times New Roman"/>
                <a:ea typeface="+mn-lt"/>
                <a:cs typeface="+mn-lt"/>
              </a:rPr>
              <a:t> </a:t>
            </a:r>
            <a:r>
              <a:rPr lang="en-US" sz="2400" dirty="0" err="1">
                <a:latin typeface="Times New Roman"/>
                <a:ea typeface="+mn-lt"/>
                <a:cs typeface="+mn-lt"/>
              </a:rPr>
              <a:t>στο</a:t>
            </a:r>
            <a:r>
              <a:rPr lang="en-US" sz="2400" dirty="0">
                <a:latin typeface="Times New Roman"/>
                <a:ea typeface="+mn-lt"/>
                <a:cs typeface="+mn-lt"/>
              </a:rPr>
              <a:t> </a:t>
            </a:r>
            <a:r>
              <a:rPr lang="en-US" sz="2400" dirty="0" err="1">
                <a:latin typeface="Times New Roman"/>
                <a:ea typeface="+mn-lt"/>
                <a:cs typeface="+mn-lt"/>
              </a:rPr>
              <a:t>σχήμ</a:t>
            </a:r>
            <a:r>
              <a:rPr lang="en-US" sz="2400" dirty="0">
                <a:latin typeface="Times New Roman"/>
                <a:ea typeface="+mn-lt"/>
                <a:cs typeface="+mn-lt"/>
              </a:rPr>
              <a:t>α </a:t>
            </a:r>
            <a:r>
              <a:rPr lang="en-US" sz="2400" dirty="0" err="1">
                <a:latin typeface="Times New Roman"/>
                <a:ea typeface="+mn-lt"/>
                <a:cs typeface="+mn-lt"/>
              </a:rPr>
              <a:t>του</a:t>
            </a:r>
            <a:r>
              <a:rPr lang="en-US" sz="2400" dirty="0">
                <a:latin typeface="Times New Roman"/>
                <a:ea typeface="+mn-lt"/>
                <a:cs typeface="+mn-lt"/>
              </a:rPr>
              <a:t> Propp.</a:t>
            </a:r>
          </a:p>
          <a:p>
            <a:pPr algn="just"/>
            <a:endParaRPr lang="en-US" sz="2400" dirty="0">
              <a:latin typeface="Times New Roman"/>
              <a:ea typeface="+mn-lt"/>
              <a:cs typeface="+mn-lt"/>
            </a:endParaRPr>
          </a:p>
          <a:p>
            <a:pPr algn="just"/>
            <a:r>
              <a:rPr lang="en-US" sz="2400" dirty="0">
                <a:latin typeface="Times New Roman"/>
                <a:ea typeface="+mn-lt"/>
                <a:cs typeface="+mn-lt"/>
              </a:rPr>
              <a:t>Davies (2002, </a:t>
            </a:r>
            <a:r>
              <a:rPr lang="en-US" sz="2400" dirty="0" err="1">
                <a:latin typeface="Times New Roman"/>
                <a:ea typeface="+mn-lt"/>
                <a:cs typeface="+mn-lt"/>
              </a:rPr>
              <a:t>σελ</a:t>
            </a:r>
            <a:r>
              <a:rPr lang="en-US" sz="2400" dirty="0">
                <a:latin typeface="Times New Roman"/>
                <a:ea typeface="+mn-lt"/>
                <a:cs typeface="+mn-lt"/>
              </a:rPr>
              <a:t>. 5-7):</a:t>
            </a:r>
          </a:p>
          <a:p>
            <a:pPr algn="just"/>
            <a:endParaRPr lang="en-US" sz="2400" dirty="0">
              <a:latin typeface="Times New Roman"/>
              <a:ea typeface="+mn-lt"/>
              <a:cs typeface="+mn-lt"/>
            </a:endParaRPr>
          </a:p>
        </p:txBody>
      </p:sp>
    </p:spTree>
    <p:extLst>
      <p:ext uri="{BB962C8B-B14F-4D97-AF65-F5344CB8AC3E}">
        <p14:creationId xmlns:p14="http://schemas.microsoft.com/office/powerpoint/2010/main" val="3039324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53CF51-AE0C-49F0-98E2-2A795688AB4B}"/>
              </a:ext>
            </a:extLst>
          </p:cNvPr>
          <p:cNvSpPr>
            <a:spLocks noGrp="1"/>
          </p:cNvSpPr>
          <p:nvPr>
            <p:ph type="title"/>
          </p:nvPr>
        </p:nvSpPr>
        <p:spPr>
          <a:xfrm>
            <a:off x="5140779" y="68036"/>
            <a:ext cx="6909708" cy="846365"/>
          </a:xfrm>
        </p:spPr>
        <p:txBody>
          <a:bodyPr/>
          <a:lstStyle/>
          <a:p>
            <a:endParaRPr lang="en-US"/>
          </a:p>
        </p:txBody>
      </p:sp>
      <p:sp>
        <p:nvSpPr>
          <p:cNvPr id="4" name="Text Placeholder 3">
            <a:extLst>
              <a:ext uri="{FF2B5EF4-FFF2-40B4-BE49-F238E27FC236}">
                <a16:creationId xmlns:a16="http://schemas.microsoft.com/office/drawing/2014/main" xmlns="" id="{E55789DA-30B6-47FA-A2B4-AFF2E8453F8E}"/>
              </a:ext>
            </a:extLst>
          </p:cNvPr>
          <p:cNvSpPr>
            <a:spLocks noGrp="1"/>
          </p:cNvSpPr>
          <p:nvPr>
            <p:ph type="body" idx="1"/>
          </p:nvPr>
        </p:nvSpPr>
        <p:spPr>
          <a:xfrm>
            <a:off x="914409" y="999981"/>
            <a:ext cx="5079991" cy="551769"/>
          </a:xfrm>
        </p:spPr>
        <p:txBody>
          <a:bodyPr>
            <a:normAutofit/>
          </a:bodyPr>
          <a:lstStyle/>
          <a:p>
            <a:r>
              <a:rPr lang="en-US" sz="2400" dirty="0" err="1">
                <a:latin typeface="Times New Roman"/>
                <a:cs typeface="Times New Roman"/>
              </a:rPr>
              <a:t>Πάρης</a:t>
            </a:r>
            <a:r>
              <a:rPr lang="en-US" sz="2400" dirty="0">
                <a:latin typeface="Times New Roman"/>
                <a:cs typeface="Times New Roman"/>
              </a:rPr>
              <a:t> και </a:t>
            </a:r>
            <a:r>
              <a:rPr lang="en-US" sz="2400" dirty="0" err="1">
                <a:latin typeface="Times New Roman"/>
                <a:cs typeface="Times New Roman"/>
              </a:rPr>
              <a:t>Ελένη</a:t>
            </a:r>
            <a:endParaRPr lang="en-US" dirty="0" err="1"/>
          </a:p>
        </p:txBody>
      </p:sp>
      <p:sp>
        <p:nvSpPr>
          <p:cNvPr id="3" name="Content Placeholder 2">
            <a:extLst>
              <a:ext uri="{FF2B5EF4-FFF2-40B4-BE49-F238E27FC236}">
                <a16:creationId xmlns:a16="http://schemas.microsoft.com/office/drawing/2014/main" xmlns="" id="{39EEF1E7-F9B6-4BBC-9360-B7E6CD94E630}"/>
              </a:ext>
            </a:extLst>
          </p:cNvPr>
          <p:cNvSpPr>
            <a:spLocks noGrp="1"/>
          </p:cNvSpPr>
          <p:nvPr>
            <p:ph sz="half" idx="2"/>
          </p:nvPr>
        </p:nvSpPr>
        <p:spPr>
          <a:xfrm>
            <a:off x="87086" y="1513416"/>
            <a:ext cx="5475060" cy="5290375"/>
          </a:xfrm>
        </p:spPr>
        <p:txBody>
          <a:bodyPr vert="horz" lIns="91440" tIns="45720" rIns="91440" bIns="45720" rtlCol="0" anchor="t">
            <a:normAutofit/>
          </a:bodyPr>
          <a:lstStyle/>
          <a:p>
            <a:r>
              <a:rPr lang="en-US" dirty="0">
                <a:latin typeface="Times New Roman"/>
                <a:cs typeface="Times New Roman"/>
              </a:rPr>
              <a:t>Ο </a:t>
            </a:r>
            <a:r>
              <a:rPr lang="en-US" dirty="0" err="1">
                <a:latin typeface="Times New Roman"/>
                <a:cs typeface="Times New Roman"/>
              </a:rPr>
              <a:t>Μενέλ</a:t>
            </a:r>
            <a:r>
              <a:rPr lang="en-US" dirty="0">
                <a:latin typeface="Times New Roman"/>
                <a:cs typeface="Times New Roman"/>
              </a:rPr>
              <a:t>α</a:t>
            </a:r>
            <a:r>
              <a:rPr lang="en-US" dirty="0" err="1">
                <a:latin typeface="Times New Roman"/>
                <a:cs typeface="Times New Roman"/>
              </a:rPr>
              <a:t>ος</a:t>
            </a:r>
            <a:r>
              <a:rPr lang="en-US" dirty="0">
                <a:latin typeface="Times New Roman"/>
                <a:cs typeface="Times New Roman"/>
              </a:rPr>
              <a:t> </a:t>
            </a:r>
            <a:r>
              <a:rPr lang="en-US" dirty="0" err="1">
                <a:latin typeface="Times New Roman"/>
                <a:cs typeface="Times New Roman"/>
              </a:rPr>
              <a:t>φεύγει</a:t>
            </a:r>
            <a:r>
              <a:rPr lang="en-US" dirty="0">
                <a:latin typeface="Times New Roman"/>
                <a:cs typeface="Times New Roman"/>
              </a:rPr>
              <a:t> </a:t>
            </a:r>
            <a:r>
              <a:rPr lang="en-US" dirty="0" err="1">
                <a:latin typeface="Times New Roman"/>
                <a:cs typeface="Times New Roman"/>
              </a:rPr>
              <a:t>γι</a:t>
            </a:r>
            <a:r>
              <a:rPr lang="en-US" dirty="0">
                <a:latin typeface="Times New Roman"/>
                <a:cs typeface="Times New Roman"/>
              </a:rPr>
              <a:t>α </a:t>
            </a:r>
            <a:r>
              <a:rPr lang="en-US" dirty="0" err="1">
                <a:latin typeface="Times New Roman"/>
                <a:cs typeface="Times New Roman"/>
              </a:rPr>
              <a:t>Κρήτη</a:t>
            </a:r>
          </a:p>
          <a:p>
            <a:r>
              <a:rPr lang="en-US" dirty="0">
                <a:latin typeface="Times New Roman"/>
                <a:cs typeface="Times New Roman"/>
              </a:rPr>
              <a:t>Υπ</a:t>
            </a:r>
            <a:r>
              <a:rPr lang="en-US" dirty="0" err="1">
                <a:latin typeface="Times New Roman"/>
                <a:cs typeface="Times New Roman"/>
              </a:rPr>
              <a:t>όδειξη</a:t>
            </a:r>
            <a:r>
              <a:rPr lang="en-US" dirty="0">
                <a:latin typeface="Times New Roman"/>
                <a:cs typeface="Times New Roman"/>
              </a:rPr>
              <a:t>/ </a:t>
            </a:r>
            <a:r>
              <a:rPr lang="en-US" dirty="0" err="1">
                <a:latin typeface="Times New Roman"/>
                <a:cs typeface="Times New Roman"/>
              </a:rPr>
              <a:t>δι</a:t>
            </a:r>
            <a:r>
              <a:rPr lang="en-US" dirty="0">
                <a:latin typeface="Times New Roman"/>
                <a:cs typeface="Times New Roman"/>
              </a:rPr>
              <a:t>ατα</a:t>
            </a:r>
            <a:r>
              <a:rPr lang="en-US" dirty="0" err="1">
                <a:latin typeface="Times New Roman"/>
                <a:cs typeface="Times New Roman"/>
              </a:rPr>
              <a:t>γή</a:t>
            </a:r>
            <a:r>
              <a:rPr lang="en-US" dirty="0">
                <a:latin typeface="Times New Roman"/>
                <a:cs typeface="Times New Roman"/>
              </a:rPr>
              <a:t> </a:t>
            </a:r>
            <a:r>
              <a:rPr lang="en-US" dirty="0" err="1">
                <a:latin typeface="Times New Roman"/>
                <a:cs typeface="Times New Roman"/>
              </a:rPr>
              <a:t>του</a:t>
            </a:r>
            <a:r>
              <a:rPr lang="en-US" dirty="0">
                <a:latin typeface="Times New Roman"/>
                <a:cs typeface="Times New Roman"/>
              </a:rPr>
              <a:t> </a:t>
            </a:r>
            <a:r>
              <a:rPr lang="en-US" dirty="0" err="1">
                <a:latin typeface="Times New Roman"/>
                <a:cs typeface="Times New Roman"/>
              </a:rPr>
              <a:t>Μενέλ</a:t>
            </a:r>
            <a:r>
              <a:rPr lang="en-US" dirty="0">
                <a:latin typeface="Times New Roman"/>
                <a:cs typeface="Times New Roman"/>
              </a:rPr>
              <a:t>α</a:t>
            </a:r>
            <a:r>
              <a:rPr lang="en-US" dirty="0" err="1">
                <a:latin typeface="Times New Roman"/>
                <a:cs typeface="Times New Roman"/>
              </a:rPr>
              <a:t>ου</a:t>
            </a:r>
            <a:endParaRPr lang="en-US" dirty="0">
              <a:latin typeface="Times New Roman"/>
              <a:cs typeface="Times New Roman"/>
            </a:endParaRPr>
          </a:p>
          <a:p>
            <a:r>
              <a:rPr lang="en-US" dirty="0" err="1">
                <a:latin typeface="Times New Roman"/>
                <a:cs typeface="Times New Roman"/>
              </a:rPr>
              <a:t>Δώρ</a:t>
            </a:r>
            <a:r>
              <a:rPr lang="en-US" dirty="0">
                <a:latin typeface="Times New Roman"/>
                <a:cs typeface="Times New Roman"/>
              </a:rPr>
              <a:t>α </a:t>
            </a:r>
            <a:r>
              <a:rPr lang="en-US" dirty="0" err="1">
                <a:latin typeface="Times New Roman"/>
                <a:cs typeface="Times New Roman"/>
              </a:rPr>
              <a:t>του</a:t>
            </a:r>
            <a:r>
              <a:rPr lang="en-US" dirty="0">
                <a:latin typeface="Times New Roman"/>
                <a:cs typeface="Times New Roman"/>
              </a:rPr>
              <a:t> </a:t>
            </a:r>
            <a:r>
              <a:rPr lang="en-US" dirty="0" err="1">
                <a:latin typeface="Times New Roman"/>
                <a:cs typeface="Times New Roman"/>
              </a:rPr>
              <a:t>Πάρη</a:t>
            </a:r>
            <a:r>
              <a:rPr lang="en-US" dirty="0">
                <a:latin typeface="Times New Roman"/>
                <a:cs typeface="Times New Roman"/>
              </a:rPr>
              <a:t> </a:t>
            </a:r>
          </a:p>
          <a:p>
            <a:pPr marL="0" indent="0">
              <a:buNone/>
            </a:pPr>
            <a:endParaRPr lang="en-US" dirty="0">
              <a:latin typeface="Times New Roman"/>
              <a:cs typeface="Times New Roman"/>
            </a:endParaRPr>
          </a:p>
          <a:p>
            <a:pPr marL="342900" indent="-342900"/>
            <a:r>
              <a:rPr lang="en-US" dirty="0">
                <a:latin typeface="Times New Roman"/>
                <a:cs typeface="Times New Roman"/>
              </a:rPr>
              <a:t>Απα</a:t>
            </a:r>
            <a:r>
              <a:rPr lang="en-US" dirty="0" err="1">
                <a:latin typeface="Times New Roman"/>
                <a:cs typeface="Times New Roman"/>
              </a:rPr>
              <a:t>γωγή</a:t>
            </a:r>
            <a:r>
              <a:rPr lang="en-US" dirty="0">
                <a:latin typeface="Times New Roman"/>
                <a:cs typeface="Times New Roman"/>
              </a:rPr>
              <a:t> </a:t>
            </a:r>
            <a:r>
              <a:rPr lang="en-US" dirty="0" err="1">
                <a:latin typeface="Times New Roman"/>
                <a:cs typeface="Times New Roman"/>
              </a:rPr>
              <a:t>της</a:t>
            </a:r>
            <a:r>
              <a:rPr lang="en-US" dirty="0">
                <a:latin typeface="Times New Roman"/>
                <a:cs typeface="Times New Roman"/>
              </a:rPr>
              <a:t> </a:t>
            </a:r>
            <a:r>
              <a:rPr lang="en-US" dirty="0" err="1">
                <a:latin typeface="Times New Roman"/>
                <a:cs typeface="Times New Roman"/>
              </a:rPr>
              <a:t>Ελένης</a:t>
            </a:r>
          </a:p>
          <a:p>
            <a:pPr marL="342900" indent="-342900"/>
            <a:r>
              <a:rPr lang="en-US" dirty="0">
                <a:latin typeface="Times New Roman"/>
                <a:cs typeface="Times New Roman"/>
              </a:rPr>
              <a:t>Η </a:t>
            </a:r>
            <a:r>
              <a:rPr lang="en-US" dirty="0" err="1">
                <a:latin typeface="Times New Roman"/>
                <a:cs typeface="Times New Roman"/>
              </a:rPr>
              <a:t>Ίριδ</a:t>
            </a:r>
            <a:r>
              <a:rPr lang="en-US" dirty="0">
                <a:latin typeface="Times New Roman"/>
                <a:cs typeface="Times New Roman"/>
              </a:rPr>
              <a:t>α </a:t>
            </a:r>
            <a:r>
              <a:rPr lang="en-US" dirty="0" err="1">
                <a:latin typeface="Times New Roman"/>
                <a:cs typeface="Times New Roman"/>
              </a:rPr>
              <a:t>το</a:t>
            </a:r>
            <a:r>
              <a:rPr lang="en-US" dirty="0">
                <a:latin typeface="Times New Roman"/>
                <a:cs typeface="Times New Roman"/>
              </a:rPr>
              <a:t> </a:t>
            </a:r>
            <a:r>
              <a:rPr lang="en-US" dirty="0" err="1">
                <a:latin typeface="Times New Roman"/>
                <a:cs typeface="Times New Roman"/>
              </a:rPr>
              <a:t>γνωστο</a:t>
            </a:r>
            <a:r>
              <a:rPr lang="en-US" dirty="0">
                <a:latin typeface="Times New Roman"/>
                <a:cs typeface="Times New Roman"/>
              </a:rPr>
              <a:t>π</a:t>
            </a:r>
            <a:r>
              <a:rPr lang="en-US" dirty="0" err="1">
                <a:latin typeface="Times New Roman"/>
                <a:cs typeface="Times New Roman"/>
              </a:rPr>
              <a:t>οιεί</a:t>
            </a:r>
            <a:r>
              <a:rPr lang="en-US" dirty="0">
                <a:latin typeface="Times New Roman"/>
                <a:cs typeface="Times New Roman"/>
              </a:rPr>
              <a:t> </a:t>
            </a:r>
            <a:r>
              <a:rPr lang="en-US" dirty="0" err="1">
                <a:latin typeface="Times New Roman"/>
                <a:cs typeface="Times New Roman"/>
              </a:rPr>
              <a:t>στον</a:t>
            </a:r>
            <a:r>
              <a:rPr lang="en-US" dirty="0">
                <a:latin typeface="Times New Roman"/>
                <a:cs typeface="Times New Roman"/>
              </a:rPr>
              <a:t> </a:t>
            </a:r>
            <a:r>
              <a:rPr lang="en-US" dirty="0" err="1">
                <a:latin typeface="Times New Roman"/>
                <a:cs typeface="Times New Roman"/>
              </a:rPr>
              <a:t>Μενέλ</a:t>
            </a:r>
            <a:r>
              <a:rPr lang="en-US" dirty="0">
                <a:latin typeface="Times New Roman"/>
                <a:cs typeface="Times New Roman"/>
              </a:rPr>
              <a:t>αο</a:t>
            </a:r>
          </a:p>
          <a:p>
            <a:pPr marL="342900" indent="-342900"/>
            <a:r>
              <a:rPr lang="en-US" dirty="0" err="1">
                <a:latin typeface="Times New Roman"/>
                <a:cs typeface="Times New Roman"/>
              </a:rPr>
              <a:t>Συγκέντρωση</a:t>
            </a:r>
            <a:r>
              <a:rPr lang="en-US" dirty="0">
                <a:latin typeface="Times New Roman"/>
                <a:cs typeface="Times New Roman"/>
              </a:rPr>
              <a:t> </a:t>
            </a:r>
            <a:r>
              <a:rPr lang="en-US" dirty="0" err="1">
                <a:latin typeface="Times New Roman"/>
                <a:cs typeface="Times New Roman"/>
              </a:rPr>
              <a:t>ηρώων</a:t>
            </a:r>
          </a:p>
          <a:p>
            <a:pPr marL="342900" indent="-342900"/>
            <a:r>
              <a:rPr lang="en-US" dirty="0">
                <a:latin typeface="Times New Roman"/>
                <a:cs typeface="Times New Roman"/>
              </a:rPr>
              <a:t>Τα</a:t>
            </a:r>
            <a:r>
              <a:rPr lang="en-US" dirty="0" err="1">
                <a:latin typeface="Times New Roman"/>
                <a:cs typeface="Times New Roman"/>
              </a:rPr>
              <a:t>ξίδι</a:t>
            </a:r>
            <a:r>
              <a:rPr lang="en-US" dirty="0">
                <a:latin typeface="Times New Roman"/>
                <a:cs typeface="Times New Roman"/>
              </a:rPr>
              <a:t> π</a:t>
            </a:r>
            <a:r>
              <a:rPr lang="en-US" dirty="0" err="1">
                <a:latin typeface="Times New Roman"/>
                <a:cs typeface="Times New Roman"/>
              </a:rPr>
              <a:t>ρος</a:t>
            </a:r>
            <a:r>
              <a:rPr lang="en-US" dirty="0">
                <a:latin typeface="Times New Roman"/>
                <a:cs typeface="Times New Roman"/>
              </a:rPr>
              <a:t> </a:t>
            </a:r>
            <a:r>
              <a:rPr lang="en-US" dirty="0" err="1">
                <a:latin typeface="Times New Roman"/>
                <a:cs typeface="Times New Roman"/>
              </a:rPr>
              <a:t>Τροί</a:t>
            </a:r>
            <a:r>
              <a:rPr lang="en-US" dirty="0">
                <a:latin typeface="Times New Roman"/>
                <a:cs typeface="Times New Roman"/>
              </a:rPr>
              <a:t>α</a:t>
            </a:r>
          </a:p>
          <a:p>
            <a:pPr marL="342900" indent="-342900"/>
            <a:r>
              <a:rPr lang="en-US" dirty="0">
                <a:latin typeface="Times New Roman"/>
                <a:cs typeface="Times New Roman"/>
              </a:rPr>
              <a:t>Η κατα</a:t>
            </a:r>
            <a:r>
              <a:rPr lang="en-US" dirty="0" err="1">
                <a:latin typeface="Times New Roman"/>
                <a:cs typeface="Times New Roman"/>
              </a:rPr>
              <a:t>σκευή</a:t>
            </a:r>
            <a:r>
              <a:rPr lang="en-US" dirty="0">
                <a:latin typeface="Times New Roman"/>
                <a:cs typeface="Times New Roman"/>
              </a:rPr>
              <a:t> </a:t>
            </a:r>
            <a:r>
              <a:rPr lang="en-US" dirty="0" err="1">
                <a:latin typeface="Times New Roman"/>
                <a:cs typeface="Times New Roman"/>
              </a:rPr>
              <a:t>του</a:t>
            </a:r>
            <a:r>
              <a:rPr lang="en-US" dirty="0">
                <a:latin typeface="Times New Roman"/>
                <a:cs typeface="Times New Roman"/>
              </a:rPr>
              <a:t> </a:t>
            </a:r>
            <a:r>
              <a:rPr lang="en-US" dirty="0" err="1">
                <a:latin typeface="Times New Roman"/>
                <a:cs typeface="Times New Roman"/>
              </a:rPr>
              <a:t>Δούρειου</a:t>
            </a:r>
            <a:r>
              <a:rPr lang="en-US" dirty="0">
                <a:latin typeface="Times New Roman"/>
                <a:cs typeface="Times New Roman"/>
              </a:rPr>
              <a:t> Ίππ</a:t>
            </a:r>
            <a:r>
              <a:rPr lang="en-US" dirty="0" err="1">
                <a:latin typeface="Times New Roman"/>
                <a:cs typeface="Times New Roman"/>
              </a:rPr>
              <a:t>ου</a:t>
            </a:r>
          </a:p>
          <a:p>
            <a:pPr marL="342900" indent="-342900"/>
            <a:r>
              <a:rPr lang="en-US" dirty="0">
                <a:latin typeface="Times New Roman"/>
                <a:cs typeface="Times New Roman"/>
              </a:rPr>
              <a:t>Ο </a:t>
            </a:r>
            <a:r>
              <a:rPr lang="en-US" dirty="0" err="1">
                <a:latin typeface="Times New Roman"/>
                <a:cs typeface="Times New Roman"/>
              </a:rPr>
              <a:t>Δούρειος</a:t>
            </a:r>
            <a:r>
              <a:rPr lang="en-US" dirty="0">
                <a:latin typeface="Times New Roman"/>
                <a:cs typeface="Times New Roman"/>
              </a:rPr>
              <a:t> Ίππ</a:t>
            </a:r>
            <a:r>
              <a:rPr lang="en-US" dirty="0" err="1">
                <a:latin typeface="Times New Roman"/>
                <a:cs typeface="Times New Roman"/>
              </a:rPr>
              <a:t>ος</a:t>
            </a:r>
            <a:r>
              <a:rPr lang="en-US" dirty="0">
                <a:latin typeface="Times New Roman"/>
                <a:cs typeface="Times New Roman"/>
              </a:rPr>
              <a:t> </a:t>
            </a:r>
            <a:r>
              <a:rPr lang="en-US" dirty="0" err="1">
                <a:latin typeface="Times New Roman"/>
                <a:cs typeface="Times New Roman"/>
              </a:rPr>
              <a:t>είν</a:t>
            </a:r>
            <a:r>
              <a:rPr lang="en-US" dirty="0">
                <a:latin typeface="Times New Roman"/>
                <a:cs typeface="Times New Roman"/>
              </a:rPr>
              <a:t>αι </a:t>
            </a:r>
            <a:r>
              <a:rPr lang="en-US" dirty="0" err="1">
                <a:latin typeface="Times New Roman"/>
                <a:cs typeface="Times New Roman"/>
              </a:rPr>
              <a:t>ικ</a:t>
            </a:r>
            <a:r>
              <a:rPr lang="en-US" dirty="0">
                <a:latin typeface="Times New Roman"/>
                <a:cs typeface="Times New Roman"/>
              </a:rPr>
              <a:t>α</a:t>
            </a:r>
            <a:r>
              <a:rPr lang="en-US" dirty="0" err="1">
                <a:latin typeface="Times New Roman"/>
                <a:cs typeface="Times New Roman"/>
              </a:rPr>
              <a:t>νός</a:t>
            </a:r>
            <a:r>
              <a:rPr lang="en-US" dirty="0">
                <a:latin typeface="Times New Roman"/>
                <a:cs typeface="Times New Roman"/>
              </a:rPr>
              <a:t> να </a:t>
            </a:r>
            <a:r>
              <a:rPr lang="en-US" dirty="0" err="1">
                <a:latin typeface="Times New Roman"/>
                <a:cs typeface="Times New Roman"/>
              </a:rPr>
              <a:t>δι</a:t>
            </a:r>
            <a:r>
              <a:rPr lang="en-US" dirty="0">
                <a:latin typeface="Times New Roman"/>
                <a:cs typeface="Times New Roman"/>
              </a:rPr>
              <a:t>απ</a:t>
            </a:r>
            <a:r>
              <a:rPr lang="en-US" dirty="0" err="1">
                <a:latin typeface="Times New Roman"/>
                <a:cs typeface="Times New Roman"/>
              </a:rPr>
              <a:t>εράσει</a:t>
            </a:r>
            <a:r>
              <a:rPr lang="en-US" dirty="0">
                <a:latin typeface="Times New Roman"/>
                <a:cs typeface="Times New Roman"/>
              </a:rPr>
              <a:t> τα απ</a:t>
            </a:r>
            <a:r>
              <a:rPr lang="en-US" dirty="0" err="1">
                <a:latin typeface="Times New Roman"/>
                <a:cs typeface="Times New Roman"/>
              </a:rPr>
              <a:t>όρθητ</a:t>
            </a:r>
            <a:r>
              <a:rPr lang="en-US" dirty="0">
                <a:latin typeface="Times New Roman"/>
                <a:cs typeface="Times New Roman"/>
              </a:rPr>
              <a:t>α </a:t>
            </a:r>
            <a:r>
              <a:rPr lang="en-US" dirty="0" err="1">
                <a:latin typeface="Times New Roman"/>
                <a:cs typeface="Times New Roman"/>
              </a:rPr>
              <a:t>τείχη</a:t>
            </a:r>
            <a:r>
              <a:rPr lang="en-US" dirty="0">
                <a:latin typeface="Times New Roman"/>
                <a:cs typeface="Times New Roman"/>
              </a:rPr>
              <a:t> </a:t>
            </a:r>
            <a:r>
              <a:rPr lang="en-US" dirty="0" err="1">
                <a:latin typeface="Times New Roman"/>
                <a:cs typeface="Times New Roman"/>
              </a:rPr>
              <a:t>της</a:t>
            </a:r>
            <a:r>
              <a:rPr lang="en-US" dirty="0">
                <a:latin typeface="Times New Roman"/>
                <a:cs typeface="Times New Roman"/>
              </a:rPr>
              <a:t> </a:t>
            </a:r>
            <a:r>
              <a:rPr lang="en-US" dirty="0" err="1">
                <a:latin typeface="Times New Roman"/>
                <a:cs typeface="Times New Roman"/>
              </a:rPr>
              <a:t>Τροί</a:t>
            </a:r>
            <a:r>
              <a:rPr lang="en-US" dirty="0">
                <a:latin typeface="Times New Roman"/>
                <a:cs typeface="Times New Roman"/>
              </a:rPr>
              <a:t>ας</a:t>
            </a:r>
          </a:p>
          <a:p>
            <a:pPr marL="342900" indent="-342900"/>
            <a:endParaRPr lang="en-US" dirty="0">
              <a:latin typeface="Times New Roman"/>
              <a:cs typeface="Times New Roman"/>
            </a:endParaRPr>
          </a:p>
          <a:p>
            <a:pPr marL="342900" indent="-342900"/>
            <a:endParaRPr lang="en-US" dirty="0">
              <a:latin typeface="Times New Roman"/>
              <a:cs typeface="Times New Roman"/>
            </a:endParaRPr>
          </a:p>
        </p:txBody>
      </p:sp>
      <p:sp>
        <p:nvSpPr>
          <p:cNvPr id="5" name="Text Placeholder 4">
            <a:extLst>
              <a:ext uri="{FF2B5EF4-FFF2-40B4-BE49-F238E27FC236}">
                <a16:creationId xmlns:a16="http://schemas.microsoft.com/office/drawing/2014/main" xmlns="" id="{CD978EAE-1421-45BF-A591-5191CBFF8C21}"/>
              </a:ext>
            </a:extLst>
          </p:cNvPr>
          <p:cNvSpPr>
            <a:spLocks noGrp="1"/>
          </p:cNvSpPr>
          <p:nvPr>
            <p:ph type="body" sz="quarter" idx="3"/>
          </p:nvPr>
        </p:nvSpPr>
        <p:spPr>
          <a:xfrm>
            <a:off x="6468836" y="999982"/>
            <a:ext cx="5105400" cy="551770"/>
          </a:xfrm>
        </p:spPr>
        <p:txBody>
          <a:bodyPr>
            <a:normAutofit/>
          </a:bodyPr>
          <a:lstStyle/>
          <a:p>
            <a:r>
              <a:rPr lang="en-US" sz="2400" dirty="0" err="1">
                <a:latin typeface="Times New Roman"/>
                <a:cs typeface="Times New Roman"/>
              </a:rPr>
              <a:t>Λειτουργίες</a:t>
            </a:r>
            <a:r>
              <a:rPr lang="en-US" sz="2400" dirty="0">
                <a:latin typeface="Times New Roman"/>
                <a:cs typeface="Times New Roman"/>
              </a:rPr>
              <a:t>/ </a:t>
            </a:r>
            <a:r>
              <a:rPr lang="en-US" sz="2400" dirty="0" err="1">
                <a:latin typeface="Times New Roman"/>
                <a:cs typeface="Times New Roman"/>
              </a:rPr>
              <a:t>Πιθ</a:t>
            </a:r>
            <a:r>
              <a:rPr lang="en-US" sz="2400" dirty="0">
                <a:latin typeface="Times New Roman"/>
                <a:cs typeface="Times New Roman"/>
              </a:rPr>
              <a:t>α</a:t>
            </a:r>
            <a:r>
              <a:rPr lang="en-US" sz="2400" dirty="0" err="1">
                <a:latin typeface="Times New Roman"/>
                <a:cs typeface="Times New Roman"/>
              </a:rPr>
              <a:t>νές</a:t>
            </a:r>
            <a:r>
              <a:rPr lang="en-US" sz="2400" dirty="0">
                <a:latin typeface="Times New Roman"/>
                <a:cs typeface="Times New Roman"/>
              </a:rPr>
              <a:t> </a:t>
            </a:r>
            <a:r>
              <a:rPr lang="en-US" sz="2400" dirty="0" err="1">
                <a:latin typeface="Times New Roman"/>
                <a:cs typeface="Times New Roman"/>
              </a:rPr>
              <a:t>δράσεις</a:t>
            </a:r>
          </a:p>
        </p:txBody>
      </p:sp>
      <p:sp>
        <p:nvSpPr>
          <p:cNvPr id="6" name="Content Placeholder 5">
            <a:extLst>
              <a:ext uri="{FF2B5EF4-FFF2-40B4-BE49-F238E27FC236}">
                <a16:creationId xmlns:a16="http://schemas.microsoft.com/office/drawing/2014/main" xmlns="" id="{637E0C98-166A-4BC2-9226-0AD1FE8941C5}"/>
              </a:ext>
            </a:extLst>
          </p:cNvPr>
          <p:cNvSpPr>
            <a:spLocks noGrp="1"/>
          </p:cNvSpPr>
          <p:nvPr>
            <p:ph sz="quarter" idx="4"/>
          </p:nvPr>
        </p:nvSpPr>
        <p:spPr>
          <a:xfrm>
            <a:off x="6063343" y="1554239"/>
            <a:ext cx="6068785" cy="5249552"/>
          </a:xfrm>
        </p:spPr>
        <p:txBody>
          <a:bodyPr vert="horz" lIns="91440" tIns="45720" rIns="91440" bIns="45720" rtlCol="0" anchor="t">
            <a:normAutofit/>
          </a:bodyPr>
          <a:lstStyle/>
          <a:p>
            <a:r>
              <a:rPr lang="en-US" dirty="0">
                <a:latin typeface="Times New Roman"/>
                <a:cs typeface="Times New Roman"/>
              </a:rPr>
              <a:t>Λ.1: </a:t>
            </a:r>
            <a:r>
              <a:rPr lang="en-US" dirty="0" err="1">
                <a:latin typeface="Times New Roman"/>
                <a:cs typeface="Times New Roman"/>
              </a:rPr>
              <a:t>Μέλος</a:t>
            </a:r>
            <a:r>
              <a:rPr lang="en-US" dirty="0">
                <a:latin typeface="Times New Roman"/>
                <a:cs typeface="Times New Roman"/>
              </a:rPr>
              <a:t> </a:t>
            </a:r>
            <a:r>
              <a:rPr lang="en-US" dirty="0" err="1">
                <a:latin typeface="Times New Roman"/>
                <a:cs typeface="Times New Roman"/>
              </a:rPr>
              <a:t>της</a:t>
            </a:r>
            <a:r>
              <a:rPr lang="en-US" dirty="0">
                <a:latin typeface="Times New Roman"/>
                <a:cs typeface="Times New Roman"/>
              </a:rPr>
              <a:t> </a:t>
            </a:r>
            <a:r>
              <a:rPr lang="en-US" dirty="0" err="1">
                <a:latin typeface="Times New Roman"/>
                <a:cs typeface="Times New Roman"/>
              </a:rPr>
              <a:t>οικογένει</a:t>
            </a:r>
            <a:r>
              <a:rPr lang="en-US" dirty="0">
                <a:latin typeface="Times New Roman"/>
                <a:cs typeface="Times New Roman"/>
              </a:rPr>
              <a:t>ας απ</a:t>
            </a:r>
            <a:r>
              <a:rPr lang="en-US" dirty="0" err="1">
                <a:latin typeface="Times New Roman"/>
                <a:cs typeface="Times New Roman"/>
              </a:rPr>
              <a:t>ουσιά</a:t>
            </a:r>
            <a:r>
              <a:rPr lang="en-US" dirty="0" err="1">
                <a:latin typeface="Times New Roman"/>
                <a:ea typeface="+mn-lt"/>
                <a:cs typeface="+mn-lt"/>
              </a:rPr>
              <a:t>ζει</a:t>
            </a:r>
            <a:endParaRPr lang="en-US">
              <a:latin typeface="Times New Roman"/>
              <a:ea typeface="+mn-lt"/>
              <a:cs typeface="+mn-lt"/>
            </a:endParaRPr>
          </a:p>
          <a:p>
            <a:r>
              <a:rPr lang="en-US" dirty="0">
                <a:latin typeface="Times New Roman"/>
                <a:cs typeface="Times New Roman"/>
              </a:rPr>
              <a:t>Λ. 2: </a:t>
            </a:r>
            <a:r>
              <a:rPr lang="en-US" dirty="0" err="1">
                <a:latin typeface="Times New Roman"/>
                <a:cs typeface="Times New Roman"/>
              </a:rPr>
              <a:t>Μί</a:t>
            </a:r>
            <a:r>
              <a:rPr lang="en-US" dirty="0">
                <a:latin typeface="Times New Roman"/>
                <a:cs typeface="Times New Roman"/>
              </a:rPr>
              <a:t>α απα</a:t>
            </a:r>
            <a:r>
              <a:rPr lang="en-US" dirty="0" err="1">
                <a:latin typeface="Times New Roman"/>
                <a:cs typeface="Times New Roman"/>
              </a:rPr>
              <a:t>γόρευση</a:t>
            </a:r>
            <a:r>
              <a:rPr lang="en-US" dirty="0">
                <a:latin typeface="Times New Roman"/>
                <a:cs typeface="Times New Roman"/>
              </a:rPr>
              <a:t> απ</a:t>
            </a:r>
            <a:r>
              <a:rPr lang="en-US" dirty="0" err="1">
                <a:latin typeface="Times New Roman"/>
                <a:cs typeface="Times New Roman"/>
              </a:rPr>
              <a:t>ευθύνετ</a:t>
            </a:r>
            <a:r>
              <a:rPr lang="en-US" dirty="0">
                <a:latin typeface="Times New Roman"/>
                <a:cs typeface="Times New Roman"/>
              </a:rPr>
              <a:t>αι </a:t>
            </a:r>
            <a:r>
              <a:rPr lang="en-US" dirty="0" err="1">
                <a:latin typeface="Times New Roman"/>
                <a:cs typeface="Times New Roman"/>
              </a:rPr>
              <a:t>στον</a:t>
            </a:r>
            <a:r>
              <a:rPr lang="en-US" dirty="0">
                <a:latin typeface="Times New Roman"/>
                <a:cs typeface="Times New Roman"/>
              </a:rPr>
              <a:t> </a:t>
            </a:r>
            <a:r>
              <a:rPr lang="en-US" dirty="0" err="1">
                <a:latin typeface="Times New Roman"/>
                <a:cs typeface="Times New Roman"/>
              </a:rPr>
              <a:t>ήρω</a:t>
            </a:r>
            <a:r>
              <a:rPr lang="en-US" dirty="0">
                <a:latin typeface="Times New Roman"/>
                <a:cs typeface="Times New Roman"/>
              </a:rPr>
              <a:t>α</a:t>
            </a:r>
          </a:p>
          <a:p>
            <a:r>
              <a:rPr lang="en-US" dirty="0">
                <a:latin typeface="Times New Roman"/>
                <a:cs typeface="Times New Roman"/>
              </a:rPr>
              <a:t>Λ. 6: Ο α</a:t>
            </a:r>
            <a:r>
              <a:rPr lang="en-US" dirty="0" err="1">
                <a:latin typeface="Times New Roman"/>
                <a:cs typeface="Times New Roman"/>
              </a:rPr>
              <a:t>ντ</a:t>
            </a:r>
            <a:r>
              <a:rPr lang="en-US" dirty="0">
                <a:latin typeface="Times New Roman"/>
                <a:cs typeface="Times New Roman"/>
              </a:rPr>
              <a:t>α</a:t>
            </a:r>
            <a:r>
              <a:rPr lang="en-US" dirty="0" err="1">
                <a:latin typeface="Times New Roman"/>
                <a:cs typeface="Times New Roman"/>
              </a:rPr>
              <a:t>γωνιστής</a:t>
            </a:r>
            <a:r>
              <a:rPr lang="en-US" dirty="0">
                <a:latin typeface="Times New Roman"/>
                <a:cs typeface="Times New Roman"/>
              </a:rPr>
              <a:t> </a:t>
            </a:r>
            <a:r>
              <a:rPr lang="en-US" dirty="0" err="1">
                <a:latin typeface="Times New Roman"/>
                <a:cs typeface="Times New Roman"/>
              </a:rPr>
              <a:t>εξ</a:t>
            </a:r>
            <a:r>
              <a:rPr lang="en-US" dirty="0">
                <a:latin typeface="Times New Roman"/>
                <a:cs typeface="Times New Roman"/>
              </a:rPr>
              <a:t>απα</a:t>
            </a:r>
            <a:r>
              <a:rPr lang="en-US" dirty="0" err="1">
                <a:latin typeface="Times New Roman"/>
                <a:cs typeface="Times New Roman"/>
              </a:rPr>
              <a:t>τά</a:t>
            </a:r>
            <a:r>
              <a:rPr lang="en-US" dirty="0">
                <a:latin typeface="Times New Roman"/>
                <a:cs typeface="Times New Roman"/>
              </a:rPr>
              <a:t> </a:t>
            </a:r>
            <a:r>
              <a:rPr lang="en-US" dirty="0" err="1">
                <a:latin typeface="Times New Roman"/>
                <a:cs typeface="Times New Roman"/>
              </a:rPr>
              <a:t>το</a:t>
            </a:r>
            <a:r>
              <a:rPr lang="en-US" dirty="0">
                <a:latin typeface="Times New Roman"/>
                <a:cs typeface="Times New Roman"/>
              </a:rPr>
              <a:t> </a:t>
            </a:r>
            <a:r>
              <a:rPr lang="en-US" dirty="0" err="1">
                <a:latin typeface="Times New Roman"/>
                <a:cs typeface="Times New Roman"/>
              </a:rPr>
              <a:t>θύμ</a:t>
            </a:r>
            <a:r>
              <a:rPr lang="en-US" dirty="0">
                <a:latin typeface="Times New Roman"/>
                <a:cs typeface="Times New Roman"/>
              </a:rPr>
              <a:t>α π</a:t>
            </a:r>
            <a:r>
              <a:rPr lang="en-US" dirty="0" err="1">
                <a:latin typeface="Times New Roman"/>
                <a:cs typeface="Times New Roman"/>
              </a:rPr>
              <a:t>ροκειμέ-νου</a:t>
            </a:r>
            <a:r>
              <a:rPr lang="en-US" dirty="0">
                <a:latin typeface="Times New Roman"/>
                <a:cs typeface="Times New Roman"/>
              </a:rPr>
              <a:t> να απ</a:t>
            </a:r>
            <a:r>
              <a:rPr lang="en-US" dirty="0" err="1">
                <a:latin typeface="Times New Roman"/>
                <a:cs typeface="Times New Roman"/>
              </a:rPr>
              <a:t>οκτήσει</a:t>
            </a:r>
            <a:r>
              <a:rPr lang="en-US" dirty="0">
                <a:latin typeface="Times New Roman"/>
                <a:cs typeface="Times New Roman"/>
              </a:rPr>
              <a:t> </a:t>
            </a:r>
            <a:r>
              <a:rPr lang="en-US" dirty="0" err="1">
                <a:latin typeface="Times New Roman"/>
                <a:cs typeface="Times New Roman"/>
              </a:rPr>
              <a:t>το</a:t>
            </a:r>
            <a:r>
              <a:rPr lang="en-US" dirty="0">
                <a:latin typeface="Times New Roman"/>
                <a:cs typeface="Times New Roman"/>
              </a:rPr>
              <a:t> </a:t>
            </a:r>
            <a:r>
              <a:rPr lang="en-US" dirty="0" err="1">
                <a:latin typeface="Times New Roman"/>
                <a:cs typeface="Times New Roman"/>
              </a:rPr>
              <a:t>ίδιο</a:t>
            </a:r>
            <a:r>
              <a:rPr lang="en-US" dirty="0">
                <a:latin typeface="Times New Roman"/>
                <a:cs typeface="Times New Roman"/>
              </a:rPr>
              <a:t> (ή υπ</a:t>
            </a:r>
            <a:r>
              <a:rPr lang="en-US" dirty="0" err="1">
                <a:latin typeface="Times New Roman"/>
                <a:cs typeface="Times New Roman"/>
              </a:rPr>
              <a:t>άρχοντ</a:t>
            </a:r>
            <a:r>
              <a:rPr lang="en-US" dirty="0">
                <a:latin typeface="Times New Roman"/>
                <a:cs typeface="Times New Roman"/>
              </a:rPr>
              <a:t>α </a:t>
            </a:r>
            <a:r>
              <a:rPr lang="en-US" dirty="0" err="1">
                <a:latin typeface="Times New Roman"/>
                <a:cs typeface="Times New Roman"/>
              </a:rPr>
              <a:t>του</a:t>
            </a:r>
            <a:r>
              <a:rPr lang="en-US" dirty="0">
                <a:latin typeface="Times New Roman"/>
                <a:cs typeface="Times New Roman"/>
              </a:rPr>
              <a:t>)</a:t>
            </a:r>
          </a:p>
          <a:p>
            <a:r>
              <a:rPr lang="en-US" dirty="0">
                <a:latin typeface="Times New Roman"/>
                <a:cs typeface="Times New Roman"/>
              </a:rPr>
              <a:t>Λ. 8: Ο α</a:t>
            </a:r>
            <a:r>
              <a:rPr lang="en-US" dirty="0" err="1">
                <a:latin typeface="Times New Roman"/>
                <a:cs typeface="Times New Roman"/>
              </a:rPr>
              <a:t>ντ</a:t>
            </a:r>
            <a:r>
              <a:rPr lang="en-US" dirty="0">
                <a:latin typeface="Times New Roman"/>
                <a:cs typeface="Times New Roman"/>
              </a:rPr>
              <a:t>α</a:t>
            </a:r>
            <a:r>
              <a:rPr lang="en-US" dirty="0" err="1">
                <a:latin typeface="Times New Roman"/>
                <a:cs typeface="Times New Roman"/>
              </a:rPr>
              <a:t>γωνιστής</a:t>
            </a:r>
            <a:r>
              <a:rPr lang="en-US" dirty="0">
                <a:latin typeface="Times New Roman"/>
                <a:cs typeface="Times New Roman"/>
              </a:rPr>
              <a:t> π</a:t>
            </a:r>
            <a:r>
              <a:rPr lang="en-US" dirty="0" err="1">
                <a:latin typeface="Times New Roman"/>
                <a:cs typeface="Times New Roman"/>
              </a:rPr>
              <a:t>ροκ</a:t>
            </a:r>
            <a:r>
              <a:rPr lang="en-US" dirty="0">
                <a:latin typeface="Times New Roman"/>
                <a:cs typeface="Times New Roman"/>
              </a:rPr>
              <a:t>α</a:t>
            </a:r>
            <a:r>
              <a:rPr lang="en-US" dirty="0" err="1">
                <a:latin typeface="Times New Roman"/>
                <a:cs typeface="Times New Roman"/>
              </a:rPr>
              <a:t>λεί</a:t>
            </a:r>
            <a:r>
              <a:rPr lang="en-US" dirty="0">
                <a:latin typeface="Times New Roman"/>
                <a:cs typeface="Times New Roman"/>
              </a:rPr>
              <a:t> </a:t>
            </a:r>
            <a:r>
              <a:rPr lang="en-US" dirty="0" err="1">
                <a:latin typeface="Times New Roman"/>
                <a:ea typeface="+mn-lt"/>
                <a:cs typeface="+mn-lt"/>
              </a:rPr>
              <a:t>ζημιά</a:t>
            </a:r>
            <a:endParaRPr lang="en-US">
              <a:latin typeface="Times New Roman"/>
              <a:ea typeface="+mn-lt"/>
              <a:cs typeface="+mn-lt"/>
            </a:endParaRPr>
          </a:p>
          <a:p>
            <a:r>
              <a:rPr lang="en-US" dirty="0">
                <a:latin typeface="Times New Roman"/>
                <a:cs typeface="Times New Roman"/>
              </a:rPr>
              <a:t>Λ. 9: Η α</a:t>
            </a:r>
            <a:r>
              <a:rPr lang="en-US" dirty="0" err="1">
                <a:latin typeface="Times New Roman"/>
                <a:cs typeface="Times New Roman"/>
              </a:rPr>
              <a:t>τυχί</a:t>
            </a:r>
            <a:r>
              <a:rPr lang="en-US" dirty="0">
                <a:latin typeface="Times New Roman"/>
                <a:cs typeface="Times New Roman"/>
              </a:rPr>
              <a:t>α (</a:t>
            </a:r>
            <a:r>
              <a:rPr lang="en-US" dirty="0" err="1">
                <a:latin typeface="Times New Roman"/>
                <a:ea typeface="+mn-lt"/>
                <a:cs typeface="+mn-lt"/>
              </a:rPr>
              <a:t>ζημιά</a:t>
            </a:r>
            <a:r>
              <a:rPr lang="en-US" dirty="0">
                <a:latin typeface="Times New Roman"/>
                <a:ea typeface="+mn-lt"/>
                <a:cs typeface="+mn-lt"/>
              </a:rPr>
              <a:t>) μαθα</a:t>
            </a:r>
            <a:r>
              <a:rPr lang="en-US" dirty="0" err="1">
                <a:latin typeface="Times New Roman"/>
                <a:ea typeface="+mn-lt"/>
                <a:cs typeface="+mn-lt"/>
              </a:rPr>
              <a:t>ίνετ</a:t>
            </a:r>
            <a:r>
              <a:rPr lang="en-US" dirty="0">
                <a:latin typeface="Times New Roman"/>
                <a:ea typeface="+mn-lt"/>
                <a:cs typeface="+mn-lt"/>
              </a:rPr>
              <a:t>αι</a:t>
            </a:r>
          </a:p>
          <a:p>
            <a:r>
              <a:rPr lang="en-US" dirty="0">
                <a:latin typeface="Times New Roman"/>
                <a:cs typeface="Times New Roman"/>
              </a:rPr>
              <a:t>Λ. 10: Ο </a:t>
            </a:r>
            <a:r>
              <a:rPr lang="en-US" dirty="0" err="1">
                <a:latin typeface="Times New Roman"/>
                <a:cs typeface="Times New Roman"/>
              </a:rPr>
              <a:t>ήρω</a:t>
            </a:r>
            <a:r>
              <a:rPr lang="en-US" dirty="0">
                <a:latin typeface="Times New Roman"/>
                <a:cs typeface="Times New Roman"/>
              </a:rPr>
              <a:t>ας α</a:t>
            </a:r>
            <a:r>
              <a:rPr lang="en-US" dirty="0" err="1">
                <a:latin typeface="Times New Roman"/>
                <a:cs typeface="Times New Roman"/>
              </a:rPr>
              <a:t>ντιδρά</a:t>
            </a:r>
          </a:p>
          <a:p>
            <a:r>
              <a:rPr lang="en-US" dirty="0">
                <a:latin typeface="Times New Roman"/>
                <a:cs typeface="Times New Roman"/>
              </a:rPr>
              <a:t>Λ. 15: Ο </a:t>
            </a:r>
            <a:r>
              <a:rPr lang="en-US" dirty="0" err="1">
                <a:latin typeface="Times New Roman"/>
                <a:cs typeface="Times New Roman"/>
              </a:rPr>
              <a:t>ήρω</a:t>
            </a:r>
            <a:r>
              <a:rPr lang="en-US" dirty="0">
                <a:latin typeface="Times New Roman"/>
                <a:cs typeface="Times New Roman"/>
              </a:rPr>
              <a:t>ας </a:t>
            </a:r>
            <a:r>
              <a:rPr lang="en-US" dirty="0" err="1">
                <a:latin typeface="Times New Roman"/>
                <a:cs typeface="Times New Roman"/>
              </a:rPr>
              <a:t>μετ</a:t>
            </a:r>
            <a:r>
              <a:rPr lang="en-US" dirty="0">
                <a:latin typeface="Times New Roman"/>
                <a:cs typeface="Times New Roman"/>
              </a:rPr>
              <a:t>α</a:t>
            </a:r>
            <a:r>
              <a:rPr lang="en-US" dirty="0" err="1">
                <a:latin typeface="Times New Roman"/>
                <a:cs typeface="Times New Roman"/>
              </a:rPr>
              <a:t>φέρετ</a:t>
            </a:r>
            <a:r>
              <a:rPr lang="en-US" dirty="0">
                <a:latin typeface="Times New Roman"/>
                <a:cs typeface="Times New Roman"/>
              </a:rPr>
              <a:t>αι </a:t>
            </a:r>
            <a:r>
              <a:rPr lang="en-US" dirty="0" err="1">
                <a:latin typeface="Times New Roman"/>
                <a:cs typeface="Times New Roman"/>
              </a:rPr>
              <a:t>στην</a:t>
            </a:r>
            <a:r>
              <a:rPr lang="en-US" dirty="0">
                <a:latin typeface="Times New Roman"/>
                <a:cs typeface="Times New Roman"/>
              </a:rPr>
              <a:t> π</a:t>
            </a:r>
            <a:r>
              <a:rPr lang="en-US" dirty="0" err="1">
                <a:latin typeface="Times New Roman"/>
                <a:cs typeface="Times New Roman"/>
              </a:rPr>
              <a:t>εριοχή</a:t>
            </a:r>
            <a:r>
              <a:rPr lang="en-US" dirty="0">
                <a:latin typeface="Times New Roman"/>
                <a:cs typeface="Times New Roman"/>
              </a:rPr>
              <a:t> όπ</a:t>
            </a:r>
            <a:r>
              <a:rPr lang="en-US" dirty="0" err="1">
                <a:latin typeface="Times New Roman"/>
                <a:cs typeface="Times New Roman"/>
              </a:rPr>
              <a:t>ου</a:t>
            </a:r>
            <a:r>
              <a:rPr lang="en-US" dirty="0">
                <a:latin typeface="Times New Roman"/>
                <a:cs typeface="Times New Roman"/>
              </a:rPr>
              <a:t> β</a:t>
            </a:r>
            <a:r>
              <a:rPr lang="en-US" dirty="0" err="1">
                <a:latin typeface="Times New Roman"/>
                <a:cs typeface="Times New Roman"/>
              </a:rPr>
              <a:t>ρίσκετ</a:t>
            </a:r>
            <a:r>
              <a:rPr lang="en-US" dirty="0">
                <a:latin typeface="Times New Roman"/>
                <a:cs typeface="Times New Roman"/>
              </a:rPr>
              <a:t>αι </a:t>
            </a:r>
            <a:r>
              <a:rPr lang="en-US" dirty="0" err="1">
                <a:latin typeface="Times New Roman"/>
                <a:cs typeface="Times New Roman"/>
              </a:rPr>
              <a:t>το</a:t>
            </a:r>
            <a:r>
              <a:rPr lang="en-US" dirty="0">
                <a:latin typeface="Times New Roman"/>
                <a:cs typeface="Times New Roman"/>
              </a:rPr>
              <a:t> α</a:t>
            </a:r>
            <a:r>
              <a:rPr lang="en-US" dirty="0" err="1">
                <a:latin typeface="Times New Roman"/>
                <a:cs typeface="Times New Roman"/>
              </a:rPr>
              <a:t>ντικείμενο</a:t>
            </a:r>
            <a:r>
              <a:rPr lang="en-US" dirty="0">
                <a:latin typeface="Times New Roman"/>
                <a:cs typeface="Times New Roman"/>
              </a:rPr>
              <a:t> </a:t>
            </a:r>
            <a:r>
              <a:rPr lang="en-US" dirty="0" err="1">
                <a:latin typeface="Times New Roman"/>
                <a:cs typeface="Times New Roman"/>
              </a:rPr>
              <a:t>της</a:t>
            </a:r>
            <a:r>
              <a:rPr lang="en-US" dirty="0">
                <a:latin typeface="Times New Roman"/>
                <a:cs typeface="Times New Roman"/>
              </a:rPr>
              <a:t> ανα</a:t>
            </a:r>
            <a:r>
              <a:rPr lang="en-US" dirty="0" err="1">
                <a:latin typeface="Times New Roman"/>
                <a:ea typeface="+mn-lt"/>
                <a:cs typeface="+mn-lt"/>
              </a:rPr>
              <a:t>ζητησης</a:t>
            </a:r>
            <a:endParaRPr lang="en-US">
              <a:latin typeface="Times New Roman"/>
              <a:ea typeface="+mn-lt"/>
              <a:cs typeface="+mn-lt"/>
            </a:endParaRPr>
          </a:p>
          <a:p>
            <a:r>
              <a:rPr lang="en-US" dirty="0">
                <a:latin typeface="Times New Roman"/>
                <a:cs typeface="Times New Roman"/>
              </a:rPr>
              <a:t>Λ. 14: Ο </a:t>
            </a:r>
            <a:r>
              <a:rPr lang="en-US" dirty="0" err="1">
                <a:latin typeface="Times New Roman"/>
                <a:cs typeface="Times New Roman"/>
              </a:rPr>
              <a:t>ήρω</a:t>
            </a:r>
            <a:r>
              <a:rPr lang="en-US" dirty="0">
                <a:latin typeface="Times New Roman"/>
                <a:cs typeface="Times New Roman"/>
              </a:rPr>
              <a:t>ας απ</a:t>
            </a:r>
            <a:r>
              <a:rPr lang="en-US" dirty="0" err="1">
                <a:latin typeface="Times New Roman"/>
                <a:cs typeface="Times New Roman"/>
              </a:rPr>
              <a:t>οκτά</a:t>
            </a:r>
            <a:r>
              <a:rPr lang="en-US" dirty="0">
                <a:latin typeface="Times New Roman"/>
                <a:cs typeface="Times New Roman"/>
              </a:rPr>
              <a:t> </a:t>
            </a:r>
            <a:r>
              <a:rPr lang="en-US" dirty="0" err="1">
                <a:latin typeface="Times New Roman"/>
                <a:cs typeface="Times New Roman"/>
              </a:rPr>
              <a:t>έν</a:t>
            </a:r>
            <a:r>
              <a:rPr lang="en-US" dirty="0">
                <a:latin typeface="Times New Roman"/>
                <a:cs typeface="Times New Roman"/>
              </a:rPr>
              <a:t>α μα</a:t>
            </a:r>
            <a:r>
              <a:rPr lang="en-US" dirty="0" err="1">
                <a:latin typeface="Times New Roman"/>
                <a:cs typeface="Times New Roman"/>
              </a:rPr>
              <a:t>γικό</a:t>
            </a:r>
            <a:r>
              <a:rPr lang="en-US" dirty="0">
                <a:latin typeface="Times New Roman"/>
                <a:cs typeface="Times New Roman"/>
              </a:rPr>
              <a:t> </a:t>
            </a:r>
            <a:r>
              <a:rPr lang="en-US" dirty="0" err="1">
                <a:latin typeface="Times New Roman"/>
                <a:cs typeface="Times New Roman"/>
              </a:rPr>
              <a:t>δώρο</a:t>
            </a:r>
          </a:p>
          <a:p>
            <a:r>
              <a:rPr lang="en-US" dirty="0">
                <a:latin typeface="Times New Roman"/>
                <a:cs typeface="Times New Roman"/>
              </a:rPr>
              <a:t>Λ. 19: Η α</a:t>
            </a:r>
            <a:r>
              <a:rPr lang="en-US" dirty="0" err="1">
                <a:latin typeface="Times New Roman"/>
                <a:cs typeface="Times New Roman"/>
              </a:rPr>
              <a:t>ρχική</a:t>
            </a:r>
            <a:r>
              <a:rPr lang="en-US" dirty="0">
                <a:latin typeface="Times New Roman"/>
                <a:cs typeface="Times New Roman"/>
              </a:rPr>
              <a:t> </a:t>
            </a:r>
            <a:r>
              <a:rPr lang="en-US" dirty="0" err="1">
                <a:latin typeface="Times New Roman"/>
                <a:cs typeface="Times New Roman"/>
              </a:rPr>
              <a:t>δυστυχί</a:t>
            </a:r>
            <a:r>
              <a:rPr lang="en-US" dirty="0">
                <a:latin typeface="Times New Roman"/>
                <a:cs typeface="Times New Roman"/>
              </a:rPr>
              <a:t>α </a:t>
            </a:r>
            <a:r>
              <a:rPr lang="en-US" dirty="0" err="1">
                <a:latin typeface="Times New Roman"/>
                <a:cs typeface="Times New Roman"/>
              </a:rPr>
              <a:t>εξ</a:t>
            </a:r>
            <a:r>
              <a:rPr lang="en-US" dirty="0">
                <a:latin typeface="Times New Roman"/>
                <a:cs typeface="Times New Roman"/>
              </a:rPr>
              <a:t>α</a:t>
            </a:r>
            <a:r>
              <a:rPr lang="en-US" dirty="0" err="1">
                <a:latin typeface="Times New Roman"/>
                <a:cs typeface="Times New Roman"/>
              </a:rPr>
              <a:t>λείφετ</a:t>
            </a:r>
            <a:r>
              <a:rPr lang="en-US" dirty="0">
                <a:latin typeface="Times New Roman"/>
                <a:cs typeface="Times New Roman"/>
              </a:rPr>
              <a:t>αι (</a:t>
            </a:r>
            <a:r>
              <a:rPr lang="en-US" dirty="0" err="1">
                <a:latin typeface="Times New Roman"/>
                <a:cs typeface="Times New Roman"/>
              </a:rPr>
              <a:t>μέσω</a:t>
            </a:r>
            <a:r>
              <a:rPr lang="en-US" dirty="0">
                <a:latin typeface="Times New Roman"/>
                <a:cs typeface="Times New Roman"/>
              </a:rPr>
              <a:t> βίας ή επ</a:t>
            </a:r>
            <a:r>
              <a:rPr lang="en-US" dirty="0" err="1">
                <a:latin typeface="Times New Roman"/>
                <a:cs typeface="Times New Roman"/>
              </a:rPr>
              <a:t>ινοητικότητ</a:t>
            </a:r>
            <a:r>
              <a:rPr lang="en-US" dirty="0">
                <a:latin typeface="Times New Roman"/>
                <a:cs typeface="Times New Roman"/>
              </a:rPr>
              <a:t>ας)</a:t>
            </a:r>
          </a:p>
        </p:txBody>
      </p:sp>
    </p:spTree>
    <p:extLst>
      <p:ext uri="{BB962C8B-B14F-4D97-AF65-F5344CB8AC3E}">
        <p14:creationId xmlns:p14="http://schemas.microsoft.com/office/powerpoint/2010/main" val="1038909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B0654F4-6DFA-42C6-80EC-1AB4FEB0F91B}"/>
              </a:ext>
            </a:extLst>
          </p:cNvPr>
          <p:cNvSpPr>
            <a:spLocks noGrp="1"/>
          </p:cNvSpPr>
          <p:nvPr>
            <p:ph type="title"/>
          </p:nvPr>
        </p:nvSpPr>
        <p:spPr>
          <a:xfrm>
            <a:off x="3574473" y="2373"/>
            <a:ext cx="8610600" cy="863538"/>
          </a:xfrm>
        </p:spPr>
        <p:txBody>
          <a:bodyPr/>
          <a:lstStyle/>
          <a:p>
            <a:endParaRPr lang="en-US"/>
          </a:p>
        </p:txBody>
      </p:sp>
      <p:sp>
        <p:nvSpPr>
          <p:cNvPr id="3" name="Content Placeholder 2">
            <a:extLst>
              <a:ext uri="{FF2B5EF4-FFF2-40B4-BE49-F238E27FC236}">
                <a16:creationId xmlns:a16="http://schemas.microsoft.com/office/drawing/2014/main" xmlns="" id="{A537C37A-831F-43BD-BC31-9835030256BA}"/>
              </a:ext>
            </a:extLst>
          </p:cNvPr>
          <p:cNvSpPr>
            <a:spLocks noGrp="1"/>
          </p:cNvSpPr>
          <p:nvPr>
            <p:ph idx="1"/>
          </p:nvPr>
        </p:nvSpPr>
        <p:spPr>
          <a:xfrm>
            <a:off x="685800" y="1404851"/>
            <a:ext cx="10820400" cy="5271034"/>
          </a:xfrm>
        </p:spPr>
        <p:txBody>
          <a:bodyPr vert="horz" lIns="91440" tIns="45720" rIns="91440" bIns="45720" rtlCol="0" anchor="t">
            <a:normAutofit/>
          </a:bodyPr>
          <a:lstStyle/>
          <a:p>
            <a:pPr algn="just"/>
            <a:r>
              <a:rPr lang="en-US" sz="2400" dirty="0" err="1">
                <a:latin typeface="Times New Roman"/>
                <a:cs typeface="Times New Roman"/>
              </a:rPr>
              <a:t>Γι</a:t>
            </a:r>
            <a:r>
              <a:rPr lang="en-US" sz="2400" dirty="0">
                <a:latin typeface="Times New Roman"/>
                <a:cs typeface="Times New Roman"/>
              </a:rPr>
              <a:t>α</a:t>
            </a:r>
            <a:r>
              <a:rPr lang="en-US" sz="2400" dirty="0" err="1">
                <a:latin typeface="Times New Roman"/>
                <a:cs typeface="Times New Roman"/>
              </a:rPr>
              <a:t>τί</a:t>
            </a:r>
            <a:r>
              <a:rPr lang="en-US" sz="2400" dirty="0">
                <a:latin typeface="Times New Roman"/>
                <a:cs typeface="Times New Roman"/>
              </a:rPr>
              <a:t> </a:t>
            </a:r>
            <a:r>
              <a:rPr lang="en-US" sz="2400" dirty="0" err="1">
                <a:latin typeface="Times New Roman"/>
                <a:cs typeface="Times New Roman"/>
              </a:rPr>
              <a:t>λεί</a:t>
            </a:r>
            <a:r>
              <a:rPr lang="en-US" sz="2400" dirty="0">
                <a:latin typeface="Times New Roman"/>
                <a:cs typeface="Times New Roman"/>
              </a:rPr>
              <a:t>π</a:t>
            </a:r>
            <a:r>
              <a:rPr lang="en-US" sz="2400" dirty="0" err="1">
                <a:latin typeface="Times New Roman"/>
                <a:cs typeface="Times New Roman"/>
              </a:rPr>
              <a:t>ουν</a:t>
            </a:r>
            <a:r>
              <a:rPr lang="en-US" sz="2400" dirty="0">
                <a:latin typeface="Times New Roman"/>
                <a:cs typeface="Times New Roman"/>
              </a:rPr>
              <a:t> από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εκστρ</a:t>
            </a:r>
            <a:r>
              <a:rPr lang="en-US" sz="2400" dirty="0">
                <a:latin typeface="Times New Roman"/>
                <a:cs typeface="Times New Roman"/>
              </a:rPr>
              <a:t>α</a:t>
            </a:r>
            <a:r>
              <a:rPr lang="en-US" sz="2400" dirty="0" err="1">
                <a:latin typeface="Times New Roman"/>
                <a:cs typeface="Times New Roman"/>
              </a:rPr>
              <a:t>τεί</a:t>
            </a:r>
            <a:r>
              <a:rPr lang="en-US" sz="2400" dirty="0">
                <a:latin typeface="Times New Roman"/>
                <a:cs typeface="Times New Roman"/>
              </a:rPr>
              <a:t>α </a:t>
            </a:r>
            <a:r>
              <a:rPr lang="en-US" sz="2400" dirty="0" err="1">
                <a:latin typeface="Times New Roman"/>
                <a:cs typeface="Times New Roman"/>
              </a:rPr>
              <a:t>οι</a:t>
            </a:r>
            <a:r>
              <a:rPr lang="en-US" sz="2400" dirty="0">
                <a:latin typeface="Times New Roman"/>
                <a:cs typeface="Times New Roman"/>
              </a:rPr>
              <a:t> </a:t>
            </a:r>
            <a:r>
              <a:rPr lang="en-US" sz="2400" dirty="0" err="1">
                <a:latin typeface="Times New Roman"/>
                <a:cs typeface="Times New Roman"/>
              </a:rPr>
              <a:t>Διόσκουροι</a:t>
            </a:r>
            <a:r>
              <a:rPr lang="en-US" sz="2400" dirty="0">
                <a:latin typeface="Times New Roman"/>
                <a:cs typeface="Times New Roman"/>
              </a:rPr>
              <a:t>, τα α</a:t>
            </a:r>
            <a:r>
              <a:rPr lang="en-US" sz="2400" dirty="0" err="1">
                <a:latin typeface="Times New Roman"/>
                <a:cs typeface="Times New Roman"/>
              </a:rPr>
              <a:t>δέρφι</a:t>
            </a:r>
            <a:r>
              <a:rPr lang="en-US" sz="2400" dirty="0">
                <a:latin typeface="Times New Roman"/>
                <a:cs typeface="Times New Roman"/>
              </a:rPr>
              <a:t>α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Ελένης</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να </a:t>
            </a:r>
            <a:r>
              <a:rPr lang="en-US" sz="2400" dirty="0" err="1">
                <a:latin typeface="Times New Roman"/>
                <a:cs typeface="Times New Roman"/>
              </a:rPr>
              <a:t>εξηγηθεί</a:t>
            </a:r>
            <a:r>
              <a:rPr lang="en-US" sz="2400" dirty="0">
                <a:latin typeface="Times New Roman"/>
                <a:cs typeface="Times New Roman"/>
              </a:rPr>
              <a:t> η απ</a:t>
            </a:r>
            <a:r>
              <a:rPr lang="en-US" sz="2400" dirty="0" err="1">
                <a:latin typeface="Times New Roman"/>
                <a:cs typeface="Times New Roman"/>
              </a:rPr>
              <a:t>ουσί</a:t>
            </a:r>
            <a:r>
              <a:rPr lang="en-US" sz="2400" dirty="0">
                <a:latin typeface="Times New Roman"/>
                <a:cs typeface="Times New Roman"/>
              </a:rPr>
              <a:t>α </a:t>
            </a:r>
            <a:r>
              <a:rPr lang="en-US" sz="2400" dirty="0" err="1">
                <a:latin typeface="Times New Roman"/>
                <a:cs typeface="Times New Roman"/>
              </a:rPr>
              <a:t>τους</a:t>
            </a:r>
            <a:r>
              <a:rPr lang="en-US" sz="2400" dirty="0">
                <a:latin typeface="Times New Roman"/>
                <a:cs typeface="Times New Roman"/>
              </a:rPr>
              <a:t> από </a:t>
            </a:r>
            <a:r>
              <a:rPr lang="en-US" sz="2400" dirty="0" err="1">
                <a:latin typeface="Times New Roman"/>
                <a:cs typeface="Times New Roman"/>
              </a:rPr>
              <a:t>την</a:t>
            </a:r>
            <a:r>
              <a:rPr lang="en-US" sz="2400" dirty="0">
                <a:latin typeface="Times New Roman"/>
                <a:cs typeface="Times New Roman"/>
              </a:rPr>
              <a:t> </a:t>
            </a:r>
            <a:r>
              <a:rPr lang="en-US" sz="2400" i="1" dirty="0" err="1">
                <a:latin typeface="Times New Roman"/>
                <a:cs typeface="Times New Roman"/>
              </a:rPr>
              <a:t>Ιλιάδ</a:t>
            </a:r>
            <a:r>
              <a:rPr lang="en-US" sz="2400" i="1" dirty="0">
                <a:latin typeface="Times New Roman"/>
                <a:cs typeface="Times New Roman"/>
              </a:rPr>
              <a:t>α </a:t>
            </a:r>
            <a:r>
              <a:rPr lang="en-US" sz="2400" dirty="0" err="1">
                <a:latin typeface="Times New Roman"/>
                <a:cs typeface="Times New Roman"/>
              </a:rPr>
              <a:t>εισάγετ</a:t>
            </a:r>
            <a:r>
              <a:rPr lang="en-US" sz="2400" dirty="0">
                <a:latin typeface="Times New Roman"/>
                <a:cs typeface="Times New Roman"/>
              </a:rPr>
              <a:t>αι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βο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ea typeface="+mn-lt"/>
                <a:cs typeface="+mn-lt"/>
              </a:rPr>
              <a:t>ζωοκλο</a:t>
            </a:r>
            <a:r>
              <a:rPr lang="en-US" sz="2400" dirty="0">
                <a:latin typeface="Times New Roman"/>
                <a:ea typeface="+mn-lt"/>
                <a:cs typeface="+mn-lt"/>
              </a:rPr>
              <a:t>π</a:t>
            </a:r>
            <a:r>
              <a:rPr lang="en-US" sz="2400" dirty="0" err="1">
                <a:latin typeface="Times New Roman"/>
                <a:ea typeface="+mn-lt"/>
                <a:cs typeface="+mn-lt"/>
              </a:rPr>
              <a:t>ής</a:t>
            </a:r>
            <a:r>
              <a:rPr lang="en-US" sz="2400" dirty="0">
                <a:latin typeface="Times New Roman"/>
                <a:ea typeface="+mn-lt"/>
                <a:cs typeface="+mn-lt"/>
              </a:rPr>
              <a:t> (</a:t>
            </a:r>
            <a:r>
              <a:rPr lang="en-US" sz="2400" dirty="0" err="1">
                <a:latin typeface="Times New Roman"/>
                <a:ea typeface="+mn-lt"/>
                <a:cs typeface="+mn-lt"/>
              </a:rPr>
              <a:t>Ινδοευρω</a:t>
            </a:r>
            <a:r>
              <a:rPr lang="en-US" sz="2400" dirty="0">
                <a:latin typeface="Times New Roman"/>
                <a:ea typeface="+mn-lt"/>
                <a:cs typeface="+mn-lt"/>
              </a:rPr>
              <a:t>πα</a:t>
            </a:r>
            <a:r>
              <a:rPr lang="en-US" sz="2400" dirty="0" err="1">
                <a:latin typeface="Times New Roman"/>
                <a:ea typeface="+mn-lt"/>
                <a:cs typeface="+mn-lt"/>
              </a:rPr>
              <a:t>ϊκό</a:t>
            </a:r>
            <a:r>
              <a:rPr lang="en-US" sz="2400" dirty="0">
                <a:latin typeface="Times New Roman"/>
                <a:ea typeface="+mn-lt"/>
                <a:cs typeface="+mn-lt"/>
              </a:rPr>
              <a:t> </a:t>
            </a:r>
            <a:r>
              <a:rPr lang="en-US" sz="2400" dirty="0" err="1">
                <a:latin typeface="Times New Roman"/>
                <a:ea typeface="+mn-lt"/>
                <a:cs typeface="+mn-lt"/>
              </a:rPr>
              <a:t>μοτί</a:t>
            </a:r>
            <a:r>
              <a:rPr lang="en-US" sz="2400" dirty="0">
                <a:latin typeface="Times New Roman"/>
                <a:ea typeface="+mn-lt"/>
                <a:cs typeface="+mn-lt"/>
              </a:rPr>
              <a:t>βο): </a:t>
            </a:r>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Διόσκουροι</a:t>
            </a:r>
            <a:r>
              <a:rPr lang="en-US" sz="2400" dirty="0">
                <a:latin typeface="Times New Roman"/>
                <a:ea typeface="+mn-lt"/>
                <a:cs typeface="+mn-lt"/>
              </a:rPr>
              <a:t> </a:t>
            </a:r>
            <a:r>
              <a:rPr lang="en-US" sz="2400" dirty="0" err="1">
                <a:latin typeface="Times New Roman"/>
                <a:ea typeface="+mn-lt"/>
                <a:cs typeface="+mn-lt"/>
              </a:rPr>
              <a:t>σκοτώνοντ</a:t>
            </a:r>
            <a:r>
              <a:rPr lang="en-US" sz="2400" dirty="0">
                <a:latin typeface="Times New Roman"/>
                <a:ea typeface="+mn-lt"/>
                <a:cs typeface="+mn-lt"/>
              </a:rPr>
              <a:t>αι από τα ξα</a:t>
            </a:r>
            <a:r>
              <a:rPr lang="en-US" sz="2400" dirty="0" err="1">
                <a:latin typeface="Times New Roman"/>
                <a:ea typeface="+mn-lt"/>
                <a:cs typeface="+mn-lt"/>
              </a:rPr>
              <a:t>δέρφι</a:t>
            </a:r>
            <a:r>
              <a:rPr lang="en-US" sz="2400" dirty="0">
                <a:latin typeface="Times New Roman"/>
                <a:ea typeface="+mn-lt"/>
                <a:cs typeface="+mn-lt"/>
              </a:rPr>
              <a:t>α </a:t>
            </a:r>
            <a:r>
              <a:rPr lang="en-US" sz="2400" dirty="0" err="1">
                <a:latin typeface="Times New Roman"/>
                <a:ea typeface="+mn-lt"/>
                <a:cs typeface="+mn-lt"/>
              </a:rPr>
              <a:t>τους</a:t>
            </a:r>
            <a:r>
              <a:rPr lang="en-US" sz="2400" dirty="0">
                <a:latin typeface="Times New Roman"/>
                <a:ea typeface="+mn-lt"/>
                <a:cs typeface="+mn-lt"/>
              </a:rPr>
              <a:t>, </a:t>
            </a:r>
            <a:r>
              <a:rPr lang="en-US" sz="2400" dirty="0" err="1">
                <a:latin typeface="Times New Roman"/>
                <a:ea typeface="+mn-lt"/>
                <a:cs typeface="+mn-lt"/>
              </a:rPr>
              <a:t>τους</a:t>
            </a:r>
            <a:r>
              <a:rPr lang="en-US" sz="2400" dirty="0">
                <a:latin typeface="Times New Roman"/>
                <a:ea typeface="+mn-lt"/>
                <a:cs typeface="+mn-lt"/>
              </a:rPr>
              <a:t> </a:t>
            </a:r>
            <a:r>
              <a:rPr lang="en-US" sz="2400" dirty="0" err="1">
                <a:latin typeface="Times New Roman"/>
                <a:ea typeface="+mn-lt"/>
                <a:cs typeface="+mn-lt"/>
              </a:rPr>
              <a:t>γιους</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Αφ</a:t>
            </a:r>
            <a:r>
              <a:rPr lang="en-US" sz="2400" dirty="0">
                <a:latin typeface="Times New Roman"/>
                <a:ea typeface="+mn-lt"/>
                <a:cs typeface="+mn-lt"/>
              </a:rPr>
              <a:t>α</a:t>
            </a:r>
            <a:r>
              <a:rPr lang="en-US" sz="2400" dirty="0" err="1">
                <a:latin typeface="Times New Roman"/>
                <a:ea typeface="+mn-lt"/>
                <a:cs typeface="+mn-lt"/>
              </a:rPr>
              <a:t>ρέως</a:t>
            </a:r>
            <a:r>
              <a:rPr lang="en-US" sz="2400" dirty="0">
                <a:latin typeface="Times New Roman"/>
                <a:ea typeface="+mn-lt"/>
                <a:cs typeface="+mn-lt"/>
              </a:rPr>
              <a:t>.</a:t>
            </a:r>
          </a:p>
          <a:p>
            <a:pPr algn="just"/>
            <a:r>
              <a:rPr lang="en-US" sz="2400" dirty="0" err="1">
                <a:latin typeface="Times New Roman"/>
                <a:ea typeface="+mn-lt"/>
                <a:cs typeface="+mn-lt"/>
              </a:rPr>
              <a:t>Στο</a:t>
            </a:r>
            <a:r>
              <a:rPr lang="en-US" sz="2400" dirty="0">
                <a:latin typeface="Times New Roman"/>
                <a:ea typeface="+mn-lt"/>
                <a:cs typeface="+mn-lt"/>
              </a:rPr>
              <a:t> απ</a:t>
            </a:r>
            <a:r>
              <a:rPr lang="en-US" sz="2400" dirty="0" err="1">
                <a:latin typeface="Times New Roman"/>
                <a:ea typeface="+mn-lt"/>
                <a:cs typeface="+mn-lt"/>
              </a:rPr>
              <a:t>όσ</a:t>
            </a:r>
            <a:r>
              <a:rPr lang="en-US" sz="2400" dirty="0">
                <a:latin typeface="Times New Roman"/>
                <a:ea typeface="+mn-lt"/>
                <a:cs typeface="+mn-lt"/>
              </a:rPr>
              <a:t>πα</a:t>
            </a:r>
            <a:r>
              <a:rPr lang="en-US" sz="2400" dirty="0" err="1">
                <a:latin typeface="Times New Roman"/>
                <a:ea typeface="+mn-lt"/>
                <a:cs typeface="+mn-lt"/>
              </a:rPr>
              <a:t>σμ</a:t>
            </a:r>
            <a:r>
              <a:rPr lang="en-US" sz="2400" dirty="0">
                <a:latin typeface="Times New Roman"/>
                <a:ea typeface="+mn-lt"/>
                <a:cs typeface="+mn-lt"/>
              </a:rPr>
              <a:t>α 13, επ</a:t>
            </a:r>
            <a:r>
              <a:rPr lang="en-US" sz="2400" dirty="0" err="1">
                <a:latin typeface="Times New Roman"/>
                <a:ea typeface="+mn-lt"/>
                <a:cs typeface="+mn-lt"/>
              </a:rPr>
              <a:t>ίσης</a:t>
            </a:r>
            <a:r>
              <a:rPr lang="en-US" sz="2400" dirty="0">
                <a:latin typeface="Times New Roman"/>
                <a:ea typeface="+mn-lt"/>
                <a:cs typeface="+mn-lt"/>
              </a:rPr>
              <a:t>, </a:t>
            </a:r>
            <a:r>
              <a:rPr lang="en-US" sz="2400" dirty="0" err="1">
                <a:latin typeface="Times New Roman"/>
                <a:ea typeface="+mn-lt"/>
                <a:cs typeface="+mn-lt"/>
              </a:rPr>
              <a:t>έχουμε</a:t>
            </a:r>
            <a:r>
              <a:rPr lang="en-US" sz="2400" dirty="0">
                <a:latin typeface="Times New Roman"/>
                <a:ea typeface="+mn-lt"/>
                <a:cs typeface="+mn-lt"/>
              </a:rPr>
              <a:t> ανα</a:t>
            </a:r>
            <a:r>
              <a:rPr lang="en-US" sz="2400" dirty="0" err="1">
                <a:latin typeface="Times New Roman"/>
                <a:ea typeface="+mn-lt"/>
                <a:cs typeface="+mn-lt"/>
              </a:rPr>
              <a:t>φορά</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υπ</a:t>
            </a:r>
            <a:r>
              <a:rPr lang="en-US" sz="2400" dirty="0" err="1">
                <a:latin typeface="Times New Roman"/>
                <a:ea typeface="+mn-lt"/>
                <a:cs typeface="+mn-lt"/>
              </a:rPr>
              <a:t>ερφυσική</a:t>
            </a:r>
            <a:r>
              <a:rPr lang="en-US" sz="2400" dirty="0">
                <a:latin typeface="Times New Roman"/>
                <a:ea typeface="+mn-lt"/>
                <a:cs typeface="+mn-lt"/>
              </a:rPr>
              <a:t> </a:t>
            </a:r>
            <a:r>
              <a:rPr lang="en-US" sz="2400" dirty="0" err="1">
                <a:latin typeface="Times New Roman"/>
                <a:ea typeface="+mn-lt"/>
                <a:cs typeface="+mn-lt"/>
              </a:rPr>
              <a:t>όρ</a:t>
            </a:r>
            <a:r>
              <a:rPr lang="en-US" sz="2400" dirty="0">
                <a:latin typeface="Times New Roman"/>
                <a:ea typeface="+mn-lt"/>
                <a:cs typeface="+mn-lt"/>
              </a:rPr>
              <a:t>α</a:t>
            </a:r>
            <a:r>
              <a:rPr lang="en-US" sz="2400" dirty="0" err="1">
                <a:latin typeface="Times New Roman"/>
                <a:ea typeface="+mn-lt"/>
                <a:cs typeface="+mn-lt"/>
              </a:rPr>
              <a:t>ση</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Λύγκε</a:t>
            </a:r>
            <a:r>
              <a:rPr lang="en-US" sz="2400" dirty="0">
                <a:latin typeface="Times New Roman"/>
                <a:ea typeface="+mn-lt"/>
                <a:cs typeface="+mn-lt"/>
              </a:rPr>
              <a:t>α: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ίδιο</a:t>
            </a:r>
            <a:r>
              <a:rPr lang="en-US" sz="2400" dirty="0">
                <a:latin typeface="Times New Roman"/>
                <a:ea typeface="+mn-lt"/>
                <a:cs typeface="+mn-lt"/>
              </a:rPr>
              <a:t> </a:t>
            </a:r>
            <a:r>
              <a:rPr lang="en-US" sz="2400" dirty="0" err="1">
                <a:latin typeface="Times New Roman"/>
                <a:ea typeface="+mn-lt"/>
                <a:cs typeface="+mn-lt"/>
              </a:rPr>
              <a:t>άτομο</a:t>
            </a:r>
            <a:r>
              <a:rPr lang="en-US" sz="2400" dirty="0">
                <a:latin typeface="Times New Roman"/>
                <a:ea typeface="+mn-lt"/>
                <a:cs typeface="+mn-lt"/>
              </a:rPr>
              <a:t> υπ</a:t>
            </a:r>
            <a:r>
              <a:rPr lang="en-US" sz="2400" dirty="0" err="1">
                <a:latin typeface="Times New Roman"/>
                <a:ea typeface="+mn-lt"/>
                <a:cs typeface="+mn-lt"/>
              </a:rPr>
              <a:t>ήρξε</a:t>
            </a:r>
            <a:r>
              <a:rPr lang="en-US" sz="2400" dirty="0">
                <a:latin typeface="Times New Roman"/>
                <a:ea typeface="+mn-lt"/>
                <a:cs typeface="+mn-lt"/>
              </a:rPr>
              <a:t> </a:t>
            </a:r>
            <a:r>
              <a:rPr lang="en-US" sz="2400" dirty="0" err="1">
                <a:latin typeface="Times New Roman"/>
                <a:ea typeface="+mn-lt"/>
                <a:cs typeface="+mn-lt"/>
              </a:rPr>
              <a:t>μέλος</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Αργον</a:t>
            </a:r>
            <a:r>
              <a:rPr lang="en-US" sz="2400" dirty="0">
                <a:latin typeface="Times New Roman"/>
                <a:ea typeface="+mn-lt"/>
                <a:cs typeface="+mn-lt"/>
              </a:rPr>
              <a:t>α</a:t>
            </a:r>
            <a:r>
              <a:rPr lang="en-US" sz="2400" dirty="0" err="1">
                <a:latin typeface="Times New Roman"/>
                <a:ea typeface="+mn-lt"/>
                <a:cs typeface="+mn-lt"/>
              </a:rPr>
              <a:t>υτικής</a:t>
            </a:r>
            <a:r>
              <a:rPr lang="en-US" sz="2400" dirty="0">
                <a:latin typeface="Times New Roman"/>
                <a:ea typeface="+mn-lt"/>
                <a:cs typeface="+mn-lt"/>
              </a:rPr>
              <a:t> </a:t>
            </a:r>
            <a:r>
              <a:rPr lang="en-US" sz="2400" dirty="0" err="1">
                <a:latin typeface="Times New Roman"/>
                <a:ea typeface="+mn-lt"/>
                <a:cs typeface="+mn-lt"/>
              </a:rPr>
              <a:t>εκστρ</a:t>
            </a:r>
            <a:r>
              <a:rPr lang="en-US" sz="2400" dirty="0">
                <a:latin typeface="Times New Roman"/>
                <a:ea typeface="+mn-lt"/>
                <a:cs typeface="+mn-lt"/>
              </a:rPr>
              <a:t>α</a:t>
            </a:r>
            <a:r>
              <a:rPr lang="en-US" sz="2400" dirty="0" err="1">
                <a:latin typeface="Times New Roman"/>
                <a:ea typeface="+mn-lt"/>
                <a:cs typeface="+mn-lt"/>
              </a:rPr>
              <a:t>τεί</a:t>
            </a:r>
            <a:r>
              <a:rPr lang="en-US" sz="2400" dirty="0">
                <a:latin typeface="Times New Roman"/>
                <a:ea typeface="+mn-lt"/>
                <a:cs typeface="+mn-lt"/>
              </a:rPr>
              <a:t>ας και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όρους</a:t>
            </a:r>
            <a:r>
              <a:rPr lang="en-US" sz="2400" dirty="0">
                <a:latin typeface="Times New Roman"/>
                <a:ea typeface="+mn-lt"/>
                <a:cs typeface="+mn-lt"/>
              </a:rPr>
              <a:t> παρα</a:t>
            </a:r>
            <a:r>
              <a:rPr lang="en-US" sz="2400" dirty="0" err="1">
                <a:latin typeface="Times New Roman"/>
                <a:ea typeface="+mn-lt"/>
                <a:cs typeface="+mn-lt"/>
              </a:rPr>
              <a:t>μυθιού</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a:t>
            </a:r>
            <a:r>
              <a:rPr lang="en-US" sz="2400" dirty="0" err="1">
                <a:latin typeface="Times New Roman"/>
                <a:ea typeface="+mn-lt"/>
                <a:cs typeface="+mn-lt"/>
              </a:rPr>
              <a:t>έν</a:t>
            </a:r>
            <a:r>
              <a:rPr lang="en-US" sz="2400" dirty="0">
                <a:latin typeface="Times New Roman"/>
                <a:ea typeface="+mn-lt"/>
                <a:cs typeface="+mn-lt"/>
              </a:rPr>
              <a:t>ας από </a:t>
            </a:r>
            <a:r>
              <a:rPr lang="en-US" sz="2400" dirty="0" err="1">
                <a:latin typeface="Times New Roman"/>
                <a:ea typeface="+mn-lt"/>
                <a:cs typeface="+mn-lt"/>
              </a:rPr>
              <a:t>τους</a:t>
            </a:r>
            <a:r>
              <a:rPr lang="en-US" sz="2400" dirty="0">
                <a:latin typeface="Times New Roman"/>
                <a:ea typeface="+mn-lt"/>
                <a:cs typeface="+mn-lt"/>
              </a:rPr>
              <a:t> </a:t>
            </a:r>
            <a:r>
              <a:rPr lang="en-US" sz="2400" dirty="0" err="1">
                <a:latin typeface="Times New Roman"/>
                <a:ea typeface="+mn-lt"/>
                <a:cs typeface="+mn-lt"/>
              </a:rPr>
              <a:t>εκείνους</a:t>
            </a:r>
            <a:r>
              <a:rPr lang="en-US" sz="2400" dirty="0">
                <a:latin typeface="Times New Roman"/>
                <a:ea typeface="+mn-lt"/>
                <a:cs typeface="+mn-lt"/>
              </a:rPr>
              <a:t> </a:t>
            </a:r>
            <a:r>
              <a:rPr lang="en-US" sz="2400" dirty="0" err="1">
                <a:latin typeface="Times New Roman"/>
                <a:ea typeface="+mn-lt"/>
                <a:cs typeface="+mn-lt"/>
              </a:rPr>
              <a:t>τους</a:t>
            </a:r>
            <a:r>
              <a:rPr lang="en-US" sz="2400" dirty="0">
                <a:latin typeface="Times New Roman"/>
                <a:ea typeface="+mn-lt"/>
                <a:cs typeface="+mn-lt"/>
              </a:rPr>
              <a:t> β</a:t>
            </a:r>
            <a:r>
              <a:rPr lang="en-US" sz="2400" dirty="0" err="1">
                <a:latin typeface="Times New Roman"/>
                <a:ea typeface="+mn-lt"/>
                <a:cs typeface="+mn-lt"/>
              </a:rPr>
              <a:t>οηθούς</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μα</a:t>
            </a:r>
            <a:r>
              <a:rPr lang="en-US" sz="2400" dirty="0" err="1">
                <a:latin typeface="Times New Roman"/>
                <a:ea typeface="+mn-lt"/>
                <a:cs typeface="+mn-lt"/>
              </a:rPr>
              <a:t>γικές</a:t>
            </a:r>
            <a:r>
              <a:rPr lang="en-US" sz="2400" dirty="0">
                <a:latin typeface="Times New Roman"/>
                <a:ea typeface="+mn-lt"/>
                <a:cs typeface="+mn-lt"/>
              </a:rPr>
              <a:t> </a:t>
            </a:r>
            <a:r>
              <a:rPr lang="en-US" sz="2400" dirty="0" err="1">
                <a:latin typeface="Times New Roman"/>
                <a:ea typeface="+mn-lt"/>
                <a:cs typeface="+mn-lt"/>
              </a:rPr>
              <a:t>ικ</a:t>
            </a:r>
            <a:r>
              <a:rPr lang="en-US" sz="2400" dirty="0">
                <a:latin typeface="Times New Roman"/>
                <a:ea typeface="+mn-lt"/>
                <a:cs typeface="+mn-lt"/>
              </a:rPr>
              <a:t>α</a:t>
            </a:r>
            <a:r>
              <a:rPr lang="en-US" sz="2400" dirty="0" err="1">
                <a:latin typeface="Times New Roman"/>
                <a:ea typeface="+mn-lt"/>
                <a:cs typeface="+mn-lt"/>
              </a:rPr>
              <a:t>νότητες</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συχνά</a:t>
            </a:r>
            <a:r>
              <a:rPr lang="en-US" sz="2400" dirty="0">
                <a:latin typeface="Times New Roman"/>
                <a:ea typeface="+mn-lt"/>
                <a:cs typeface="+mn-lt"/>
              </a:rPr>
              <a:t> υπ</a:t>
            </a:r>
            <a:r>
              <a:rPr lang="en-US" sz="2400" dirty="0" err="1">
                <a:latin typeface="Times New Roman"/>
                <a:ea typeface="+mn-lt"/>
                <a:cs typeface="+mn-lt"/>
              </a:rPr>
              <a:t>άρχουν</a:t>
            </a:r>
            <a:r>
              <a:rPr lang="en-US" sz="2400" dirty="0">
                <a:latin typeface="Times New Roman"/>
                <a:ea typeface="+mn-lt"/>
                <a:cs typeface="+mn-lt"/>
              </a:rPr>
              <a:t> </a:t>
            </a:r>
            <a:r>
              <a:rPr lang="en-US" sz="2400" dirty="0" err="1">
                <a:latin typeface="Times New Roman"/>
                <a:ea typeface="+mn-lt"/>
                <a:cs typeface="+mn-lt"/>
              </a:rPr>
              <a:t>στις</a:t>
            </a:r>
            <a:r>
              <a:rPr lang="en-US" sz="2400" dirty="0">
                <a:latin typeface="Times New Roman"/>
                <a:ea typeface="+mn-lt"/>
                <a:cs typeface="+mn-lt"/>
              </a:rPr>
              <a:t> </a:t>
            </a:r>
            <a:r>
              <a:rPr lang="en-US" sz="2400" dirty="0" err="1">
                <a:latin typeface="Times New Roman"/>
                <a:ea typeface="+mn-lt"/>
                <a:cs typeface="+mn-lt"/>
              </a:rPr>
              <a:t>ιστορίες</a:t>
            </a:r>
            <a:r>
              <a:rPr lang="en-US" sz="2400" dirty="0">
                <a:latin typeface="Times New Roman"/>
                <a:ea typeface="+mn-lt"/>
                <a:cs typeface="+mn-lt"/>
              </a:rPr>
              <a:t> ανα</a:t>
            </a:r>
            <a:r>
              <a:rPr lang="en-US" sz="2400" dirty="0" err="1">
                <a:latin typeface="Times New Roman"/>
                <a:ea typeface="+mn-lt"/>
                <a:cs typeface="+mn-lt"/>
              </a:rPr>
              <a:t>ζήτησης</a:t>
            </a:r>
            <a:r>
              <a:rPr lang="en-US" sz="2400" dirty="0">
                <a:latin typeface="Times New Roman"/>
                <a:ea typeface="+mn-lt"/>
                <a:cs typeface="+mn-lt"/>
              </a:rPr>
              <a:t>. </a:t>
            </a:r>
            <a:r>
              <a:rPr lang="en-US" sz="2400" dirty="0" err="1">
                <a:latin typeface="Times New Roman"/>
                <a:ea typeface="+mn-lt"/>
                <a:cs typeface="+mn-lt"/>
              </a:rPr>
              <a:t>Στ</a:t>
            </a:r>
            <a:r>
              <a:rPr lang="en-US" sz="2400" dirty="0">
                <a:latin typeface="Times New Roman"/>
                <a:ea typeface="+mn-lt"/>
                <a:cs typeface="+mn-lt"/>
              </a:rPr>
              <a:t>α </a:t>
            </a:r>
            <a:r>
              <a:rPr lang="en-US" sz="2400" i="1" dirty="0" err="1">
                <a:latin typeface="Times New Roman"/>
                <a:ea typeface="+mn-lt"/>
                <a:cs typeface="+mn-lt"/>
              </a:rPr>
              <a:t>Κύ</a:t>
            </a:r>
            <a:r>
              <a:rPr lang="en-US" sz="2400" i="1" dirty="0">
                <a:latin typeface="Times New Roman"/>
                <a:ea typeface="+mn-lt"/>
                <a:cs typeface="+mn-lt"/>
              </a:rPr>
              <a:t>π</a:t>
            </a:r>
            <a:r>
              <a:rPr lang="en-US" sz="2400" i="1" dirty="0" err="1">
                <a:latin typeface="Times New Roman"/>
                <a:ea typeface="+mn-lt"/>
                <a:cs typeface="+mn-lt"/>
              </a:rPr>
              <a:t>ρι</a:t>
            </a:r>
            <a:r>
              <a:rPr lang="en-US" sz="2400" i="1" dirty="0">
                <a:latin typeface="Times New Roman"/>
                <a:ea typeface="+mn-lt"/>
                <a:cs typeface="+mn-lt"/>
              </a:rPr>
              <a:t>α</a:t>
            </a:r>
            <a:r>
              <a:rPr lang="en-US" sz="2400" dirty="0">
                <a:latin typeface="Times New Roman"/>
                <a:ea typeface="+mn-lt"/>
                <a:cs typeface="+mn-lt"/>
              </a:rPr>
              <a:t> κα</a:t>
            </a:r>
            <a:r>
              <a:rPr lang="en-US" sz="2400" dirty="0" err="1">
                <a:latin typeface="Times New Roman"/>
                <a:ea typeface="+mn-lt"/>
                <a:cs typeface="+mn-lt"/>
              </a:rPr>
              <a:t>τάφερε</a:t>
            </a:r>
            <a:r>
              <a:rPr lang="en-US" sz="2400" dirty="0">
                <a:latin typeface="Times New Roman"/>
                <a:ea typeface="+mn-lt"/>
                <a:cs typeface="+mn-lt"/>
              </a:rPr>
              <a:t> να α</a:t>
            </a:r>
            <a:r>
              <a:rPr lang="en-US" sz="2400" dirty="0" err="1">
                <a:latin typeface="Times New Roman"/>
                <a:ea typeface="+mn-lt"/>
                <a:cs typeface="+mn-lt"/>
              </a:rPr>
              <a:t>γν</a:t>
            </a:r>
            <a:r>
              <a:rPr lang="en-US" sz="2400" dirty="0">
                <a:latin typeface="Times New Roman"/>
                <a:ea typeface="+mn-lt"/>
                <a:cs typeface="+mn-lt"/>
              </a:rPr>
              <a:t>α</a:t>
            </a:r>
            <a:r>
              <a:rPr lang="en-US" sz="2400" dirty="0" err="1">
                <a:latin typeface="Times New Roman"/>
                <a:ea typeface="+mn-lt"/>
                <a:cs typeface="+mn-lt"/>
              </a:rPr>
              <a:t>ντεύσει</a:t>
            </a:r>
            <a:r>
              <a:rPr lang="en-US" sz="2400" dirty="0">
                <a:latin typeface="Times New Roman"/>
                <a:ea typeface="+mn-lt"/>
                <a:cs typeface="+mn-lt"/>
              </a:rPr>
              <a:t> </a:t>
            </a:r>
            <a:r>
              <a:rPr lang="en-US" sz="2400" dirty="0" err="1">
                <a:latin typeface="Times New Roman"/>
                <a:ea typeface="+mn-lt"/>
                <a:cs typeface="+mn-lt"/>
              </a:rPr>
              <a:t>όλη</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Πελο</a:t>
            </a:r>
            <a:r>
              <a:rPr lang="en-US" sz="2400" dirty="0">
                <a:latin typeface="Times New Roman"/>
                <a:ea typeface="+mn-lt"/>
                <a:cs typeface="+mn-lt"/>
              </a:rPr>
              <a:t>π</a:t>
            </a:r>
            <a:r>
              <a:rPr lang="en-US" sz="2400" dirty="0" err="1">
                <a:latin typeface="Times New Roman"/>
                <a:ea typeface="+mn-lt"/>
                <a:cs typeface="+mn-lt"/>
              </a:rPr>
              <a:t>όννησο</a:t>
            </a:r>
            <a:r>
              <a:rPr lang="en-US" sz="2400" dirty="0">
                <a:latin typeface="Times New Roman"/>
                <a:ea typeface="+mn-lt"/>
                <a:cs typeface="+mn-lt"/>
              </a:rPr>
              <a:t> και να </a:t>
            </a:r>
            <a:r>
              <a:rPr lang="en-US" sz="2400" dirty="0" err="1">
                <a:latin typeface="Times New Roman"/>
                <a:ea typeface="+mn-lt"/>
                <a:cs typeface="+mn-lt"/>
              </a:rPr>
              <a:t>δει</a:t>
            </a:r>
            <a:r>
              <a:rPr lang="en-US" sz="2400" dirty="0">
                <a:latin typeface="Times New Roman"/>
                <a:ea typeface="+mn-lt"/>
                <a:cs typeface="+mn-lt"/>
              </a:rPr>
              <a:t> </a:t>
            </a:r>
            <a:r>
              <a:rPr lang="en-US" sz="2400" dirty="0" err="1">
                <a:latin typeface="Times New Roman"/>
                <a:ea typeface="+mn-lt"/>
                <a:cs typeface="+mn-lt"/>
              </a:rPr>
              <a:t>τους</a:t>
            </a:r>
            <a:r>
              <a:rPr lang="en-US" sz="2400" dirty="0">
                <a:latin typeface="Times New Roman"/>
                <a:ea typeface="+mn-lt"/>
                <a:cs typeface="+mn-lt"/>
              </a:rPr>
              <a:t> </a:t>
            </a:r>
            <a:r>
              <a:rPr lang="en-US" sz="2400" dirty="0" err="1">
                <a:latin typeface="Times New Roman"/>
                <a:ea typeface="+mn-lt"/>
                <a:cs typeface="+mn-lt"/>
              </a:rPr>
              <a:t>κρυμμένους</a:t>
            </a:r>
            <a:r>
              <a:rPr lang="en-US" sz="2400" dirty="0">
                <a:latin typeface="Times New Roman"/>
                <a:ea typeface="+mn-lt"/>
                <a:cs typeface="+mn-lt"/>
              </a:rPr>
              <a:t> </a:t>
            </a:r>
            <a:r>
              <a:rPr lang="en-US" sz="2400" dirty="0" err="1">
                <a:latin typeface="Times New Roman"/>
                <a:ea typeface="+mn-lt"/>
                <a:cs typeface="+mn-lt"/>
              </a:rPr>
              <a:t>Διόσκουρους</a:t>
            </a:r>
            <a:r>
              <a:rPr lang="en-US" sz="2400" dirty="0">
                <a:latin typeface="Times New Roman"/>
                <a:ea typeface="+mn-lt"/>
                <a:cs typeface="+mn-lt"/>
              </a:rPr>
              <a:t> </a:t>
            </a:r>
            <a:r>
              <a:rPr lang="en-US" sz="2400" dirty="0" err="1">
                <a:latin typeface="Times New Roman"/>
                <a:ea typeface="+mn-lt"/>
                <a:cs typeface="+mn-lt"/>
              </a:rPr>
              <a:t>στο</a:t>
            </a:r>
            <a:r>
              <a:rPr lang="en-US" sz="2400" dirty="0">
                <a:latin typeface="Times New Roman"/>
                <a:ea typeface="+mn-lt"/>
                <a:cs typeface="+mn-lt"/>
              </a:rPr>
              <a:t> </a:t>
            </a:r>
            <a:r>
              <a:rPr lang="en-US" sz="2400" dirty="0" err="1">
                <a:latin typeface="Times New Roman"/>
                <a:ea typeface="+mn-lt"/>
                <a:cs typeface="+mn-lt"/>
              </a:rPr>
              <a:t>κοίλος</a:t>
            </a:r>
            <a:r>
              <a:rPr lang="en-US" sz="2400" dirty="0">
                <a:latin typeface="Times New Roman"/>
                <a:ea typeface="+mn-lt"/>
                <a:cs typeface="+mn-lt"/>
              </a:rPr>
              <a:t> </a:t>
            </a:r>
            <a:r>
              <a:rPr lang="en-US" sz="2400" dirty="0" err="1">
                <a:latin typeface="Times New Roman"/>
                <a:ea typeface="+mn-lt"/>
                <a:cs typeface="+mn-lt"/>
              </a:rPr>
              <a:t>ενός</a:t>
            </a:r>
            <a:r>
              <a:rPr lang="en-US" sz="2400" dirty="0">
                <a:latin typeface="Times New Roman"/>
                <a:ea typeface="+mn-lt"/>
                <a:cs typeface="+mn-lt"/>
              </a:rPr>
              <a:t> </a:t>
            </a:r>
            <a:r>
              <a:rPr lang="en-US" sz="2400" dirty="0" err="1">
                <a:latin typeface="Times New Roman"/>
                <a:ea typeface="+mn-lt"/>
                <a:cs typeface="+mn-lt"/>
              </a:rPr>
              <a:t>δέντρου</a:t>
            </a:r>
            <a:r>
              <a:rPr lang="en-US" sz="2400" dirty="0">
                <a:latin typeface="Times New Roman"/>
                <a:ea typeface="+mn-lt"/>
                <a:cs typeface="+mn-lt"/>
              </a:rPr>
              <a:t>. </a:t>
            </a:r>
          </a:p>
          <a:p>
            <a:pPr algn="just"/>
            <a:r>
              <a:rPr lang="en-US" sz="2400" dirty="0">
                <a:latin typeface="Times New Roman"/>
                <a:ea typeface="+mn-lt"/>
                <a:cs typeface="+mn-lt"/>
              </a:rPr>
              <a:t>Κα</a:t>
            </a:r>
            <a:r>
              <a:rPr lang="en-US" sz="2400" dirty="0" err="1">
                <a:latin typeface="Times New Roman"/>
                <a:ea typeface="+mn-lt"/>
                <a:cs typeface="+mn-lt"/>
              </a:rPr>
              <a:t>τά</a:t>
            </a:r>
            <a:r>
              <a:rPr lang="en-US" sz="2400" dirty="0">
                <a:latin typeface="Times New Roman"/>
                <a:ea typeface="+mn-lt"/>
                <a:cs typeface="+mn-lt"/>
              </a:rPr>
              <a:t> </a:t>
            </a:r>
            <a:r>
              <a:rPr lang="en-US" sz="2400" dirty="0" err="1">
                <a:latin typeface="Times New Roman"/>
                <a:ea typeface="+mn-lt"/>
                <a:cs typeface="+mn-lt"/>
              </a:rPr>
              <a:t>Πρόκλο</a:t>
            </a:r>
            <a:r>
              <a:rPr lang="en-US" sz="2400" dirty="0">
                <a:latin typeface="Times New Roman"/>
                <a:ea typeface="+mn-lt"/>
                <a:cs typeface="+mn-lt"/>
              </a:rPr>
              <a:t>: Ο </a:t>
            </a:r>
            <a:r>
              <a:rPr lang="en-US" sz="2400" dirty="0" err="1">
                <a:latin typeface="Times New Roman"/>
                <a:ea typeface="+mn-lt"/>
                <a:cs typeface="+mn-lt"/>
              </a:rPr>
              <a:t>Δί</a:t>
            </a:r>
            <a:r>
              <a:rPr lang="en-US" sz="2400" dirty="0">
                <a:latin typeface="Times New Roman"/>
                <a:ea typeface="+mn-lt"/>
                <a:cs typeface="+mn-lt"/>
              </a:rPr>
              <a:t>ας </a:t>
            </a:r>
            <a:r>
              <a:rPr lang="en-US" sz="2400" dirty="0" err="1">
                <a:latin typeface="Times New Roman"/>
                <a:ea typeface="+mn-lt"/>
                <a:cs typeface="+mn-lt"/>
              </a:rPr>
              <a:t>δίνει</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αθανα</a:t>
            </a:r>
            <a:r>
              <a:rPr lang="en-US" sz="2400" dirty="0" err="1">
                <a:latin typeface="Times New Roman"/>
                <a:ea typeface="+mn-lt"/>
                <a:cs typeface="+mn-lt"/>
              </a:rPr>
              <a:t>σί</a:t>
            </a:r>
            <a:r>
              <a:rPr lang="en-US" sz="2400" dirty="0">
                <a:latin typeface="Times New Roman"/>
                <a:ea typeface="+mn-lt"/>
                <a:cs typeface="+mn-lt"/>
              </a:rPr>
              <a:t>α </a:t>
            </a:r>
            <a:r>
              <a:rPr lang="en-US" sz="2400" dirty="0" err="1">
                <a:latin typeface="Times New Roman"/>
                <a:ea typeface="+mn-lt"/>
                <a:cs typeface="+mn-lt"/>
              </a:rPr>
              <a:t>μί</a:t>
            </a:r>
            <a:r>
              <a:rPr lang="en-US" sz="2400" dirty="0">
                <a:latin typeface="Times New Roman"/>
                <a:ea typeface="+mn-lt"/>
                <a:cs typeface="+mn-lt"/>
              </a:rPr>
              <a:t>α </a:t>
            </a:r>
            <a:r>
              <a:rPr lang="en-US" sz="2400" dirty="0" err="1">
                <a:latin typeface="Times New Roman"/>
                <a:ea typeface="+mn-lt"/>
                <a:cs typeface="+mn-lt"/>
              </a:rPr>
              <a:t>μέρ</a:t>
            </a:r>
            <a:r>
              <a:rPr lang="en-US" sz="2400" dirty="0">
                <a:latin typeface="Times New Roman"/>
                <a:ea typeface="+mn-lt"/>
                <a:cs typeface="+mn-lt"/>
              </a:rPr>
              <a:t>α </a:t>
            </a:r>
            <a:r>
              <a:rPr lang="en-US" sz="2400" dirty="0" err="1">
                <a:latin typeface="Times New Roman"/>
                <a:ea typeface="+mn-lt"/>
                <a:cs typeface="+mn-lt"/>
              </a:rPr>
              <a:t>στον</a:t>
            </a:r>
            <a:r>
              <a:rPr lang="en-US" sz="2400" dirty="0">
                <a:latin typeface="Times New Roman"/>
                <a:ea typeface="+mn-lt"/>
                <a:cs typeface="+mn-lt"/>
              </a:rPr>
              <a:t> </a:t>
            </a:r>
            <a:r>
              <a:rPr lang="en-US" sz="2400" dirty="0" err="1">
                <a:latin typeface="Times New Roman"/>
                <a:ea typeface="+mn-lt"/>
                <a:cs typeface="+mn-lt"/>
              </a:rPr>
              <a:t>Πολυδεύκη</a:t>
            </a:r>
            <a:r>
              <a:rPr lang="en-US" sz="2400" dirty="0">
                <a:latin typeface="Times New Roman"/>
                <a:ea typeface="+mn-lt"/>
                <a:cs typeface="+mn-lt"/>
              </a:rPr>
              <a:t> και </a:t>
            </a:r>
            <a:r>
              <a:rPr lang="en-US" sz="2400" dirty="0" err="1">
                <a:latin typeface="Times New Roman"/>
                <a:ea typeface="+mn-lt"/>
                <a:cs typeface="+mn-lt"/>
              </a:rPr>
              <a:t>την</a:t>
            </a:r>
            <a:r>
              <a:rPr lang="en-US" sz="2400" dirty="0">
                <a:latin typeface="Times New Roman"/>
                <a:ea typeface="+mn-lt"/>
                <a:cs typeface="+mn-lt"/>
              </a:rPr>
              <a:t> επ</a:t>
            </a:r>
            <a:r>
              <a:rPr lang="en-US" sz="2400" dirty="0" err="1">
                <a:latin typeface="Times New Roman"/>
                <a:ea typeface="+mn-lt"/>
                <a:cs typeface="+mn-lt"/>
              </a:rPr>
              <a:t>όμενη</a:t>
            </a:r>
            <a:r>
              <a:rPr lang="en-US" sz="2400" dirty="0">
                <a:latin typeface="Times New Roman"/>
                <a:ea typeface="+mn-lt"/>
                <a:cs typeface="+mn-lt"/>
              </a:rPr>
              <a:t> </a:t>
            </a:r>
            <a:r>
              <a:rPr lang="en-US" sz="2400" dirty="0" err="1">
                <a:latin typeface="Times New Roman"/>
                <a:ea typeface="+mn-lt"/>
                <a:cs typeface="+mn-lt"/>
              </a:rPr>
              <a:t>στον</a:t>
            </a:r>
            <a:r>
              <a:rPr lang="en-US" sz="2400" dirty="0">
                <a:latin typeface="Times New Roman"/>
                <a:ea typeface="+mn-lt"/>
                <a:cs typeface="+mn-lt"/>
              </a:rPr>
              <a:t> </a:t>
            </a:r>
            <a:r>
              <a:rPr lang="en-US" sz="2400" dirty="0" err="1">
                <a:latin typeface="Times New Roman"/>
                <a:ea typeface="+mn-lt"/>
                <a:cs typeface="+mn-lt"/>
              </a:rPr>
              <a:t>Κάστορ</a:t>
            </a:r>
            <a:r>
              <a:rPr lang="en-US" sz="2400" dirty="0">
                <a:latin typeface="Times New Roman"/>
                <a:ea typeface="+mn-lt"/>
                <a:cs typeface="+mn-lt"/>
              </a:rPr>
              <a:t>α.</a:t>
            </a:r>
          </a:p>
          <a:p>
            <a:pPr algn="just"/>
            <a:endParaRPr lang="en-US" sz="2400" dirty="0">
              <a:latin typeface="Times New Roman"/>
              <a:cs typeface="Times New Roman"/>
            </a:endParaRPr>
          </a:p>
          <a:p>
            <a:pPr algn="just"/>
            <a:endParaRPr lang="en-US" sz="2400" dirty="0">
              <a:latin typeface="Times New Roman"/>
              <a:cs typeface="Times New Roman"/>
            </a:endParaRPr>
          </a:p>
        </p:txBody>
      </p:sp>
    </p:spTree>
    <p:extLst>
      <p:ext uri="{BB962C8B-B14F-4D97-AF65-F5344CB8AC3E}">
        <p14:creationId xmlns:p14="http://schemas.microsoft.com/office/powerpoint/2010/main" val="107454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ABD022-EF43-497E-AA08-22F9053A9E5B}"/>
              </a:ext>
            </a:extLst>
          </p:cNvPr>
          <p:cNvSpPr>
            <a:spLocks noGrp="1"/>
          </p:cNvSpPr>
          <p:nvPr>
            <p:ph type="title"/>
          </p:nvPr>
        </p:nvSpPr>
        <p:spPr>
          <a:xfrm>
            <a:off x="3394364" y="57791"/>
            <a:ext cx="8610600" cy="946665"/>
          </a:xfrm>
        </p:spPr>
        <p:txBody>
          <a:bodyPr/>
          <a:lstStyle/>
          <a:p>
            <a:endParaRPr lang="en-US"/>
          </a:p>
        </p:txBody>
      </p:sp>
      <p:sp>
        <p:nvSpPr>
          <p:cNvPr id="3" name="Content Placeholder 2">
            <a:extLst>
              <a:ext uri="{FF2B5EF4-FFF2-40B4-BE49-F238E27FC236}">
                <a16:creationId xmlns:a16="http://schemas.microsoft.com/office/drawing/2014/main" xmlns="" id="{2D50E63E-295A-4537-AD07-A7EA8FF3F37D}"/>
              </a:ext>
            </a:extLst>
          </p:cNvPr>
          <p:cNvSpPr>
            <a:spLocks noGrp="1"/>
          </p:cNvSpPr>
          <p:nvPr>
            <p:ph idx="1"/>
          </p:nvPr>
        </p:nvSpPr>
        <p:spPr>
          <a:xfrm>
            <a:off x="685800" y="1363288"/>
            <a:ext cx="10820400" cy="5298742"/>
          </a:xfrm>
        </p:spPr>
        <p:txBody>
          <a:bodyPr vert="horz" lIns="91440" tIns="45720" rIns="91440" bIns="45720" rtlCol="0" anchor="t">
            <a:normAutofit/>
          </a:bodyPr>
          <a:lstStyle/>
          <a:p>
            <a:pPr algn="just"/>
            <a:r>
              <a:rPr lang="en-US" sz="2400" dirty="0">
                <a:latin typeface="Times New Roman"/>
                <a:cs typeface="Times New Roman"/>
              </a:rPr>
              <a:t>Ο </a:t>
            </a:r>
            <a:r>
              <a:rPr lang="en-US" sz="2400" dirty="0" err="1">
                <a:latin typeface="Times New Roman"/>
                <a:cs typeface="Times New Roman"/>
              </a:rPr>
              <a:t>Πίνδ</a:t>
            </a:r>
            <a:r>
              <a:rPr lang="en-US" sz="2400" dirty="0">
                <a:latin typeface="Times New Roman"/>
                <a:cs typeface="Times New Roman"/>
              </a:rPr>
              <a:t>α</a:t>
            </a:r>
            <a:r>
              <a:rPr lang="en-US" sz="2400" dirty="0" err="1">
                <a:latin typeface="Times New Roman"/>
                <a:cs typeface="Times New Roman"/>
              </a:rPr>
              <a:t>ρος</a:t>
            </a:r>
            <a:r>
              <a:rPr lang="en-US" sz="2400" dirty="0">
                <a:latin typeface="Times New Roman"/>
                <a:cs typeface="Times New Roman"/>
              </a:rPr>
              <a:t> (</a:t>
            </a:r>
            <a:r>
              <a:rPr lang="en-US" sz="2400" i="1" dirty="0" err="1">
                <a:latin typeface="Times New Roman"/>
                <a:cs typeface="Times New Roman"/>
              </a:rPr>
              <a:t>Νεμεόνικοι</a:t>
            </a:r>
            <a:r>
              <a:rPr lang="en-US" sz="2400" dirty="0">
                <a:latin typeface="Times New Roman"/>
                <a:cs typeface="Times New Roman"/>
              </a:rPr>
              <a:t>, 10.75-90) α</a:t>
            </a:r>
            <a:r>
              <a:rPr lang="en-US" sz="2400" dirty="0" err="1">
                <a:latin typeface="Times New Roman"/>
                <a:cs typeface="Times New Roman"/>
              </a:rPr>
              <a:t>φηγείτ</a:t>
            </a:r>
            <a:r>
              <a:rPr lang="en-US" sz="2400" dirty="0">
                <a:latin typeface="Times New Roman"/>
                <a:cs typeface="Times New Roman"/>
              </a:rPr>
              <a:t>αι </a:t>
            </a:r>
            <a:r>
              <a:rPr lang="en-US" sz="2400" dirty="0" err="1">
                <a:latin typeface="Times New Roman"/>
                <a:cs typeface="Times New Roman"/>
              </a:rPr>
              <a:t>λε</a:t>
            </a:r>
            <a:r>
              <a:rPr lang="en-US" sz="2400" dirty="0">
                <a:latin typeface="Times New Roman"/>
                <a:cs typeface="Times New Roman"/>
              </a:rPr>
              <a:t>π</a:t>
            </a:r>
            <a:r>
              <a:rPr lang="en-US" sz="2400" dirty="0" err="1">
                <a:latin typeface="Times New Roman"/>
                <a:cs typeface="Times New Roman"/>
              </a:rPr>
              <a:t>τομερώς</a:t>
            </a:r>
            <a:r>
              <a:rPr lang="en-US" sz="2400" dirty="0">
                <a:latin typeface="Times New Roman"/>
                <a:cs typeface="Times New Roman"/>
              </a:rPr>
              <a:t>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οιες</a:t>
            </a:r>
            <a:r>
              <a:rPr lang="en-US" sz="2400" dirty="0">
                <a:latin typeface="Times New Roman"/>
                <a:cs typeface="Times New Roman"/>
              </a:rPr>
              <a:t> </a:t>
            </a:r>
            <a:r>
              <a:rPr lang="en-US" sz="2400" dirty="0" err="1">
                <a:latin typeface="Times New Roman"/>
                <a:cs typeface="Times New Roman"/>
              </a:rPr>
              <a:t>λε</a:t>
            </a:r>
            <a:r>
              <a:rPr lang="en-US" sz="2400" dirty="0">
                <a:latin typeface="Times New Roman"/>
                <a:cs typeface="Times New Roman"/>
              </a:rPr>
              <a:t>π</a:t>
            </a:r>
            <a:r>
              <a:rPr lang="en-US" sz="2400" dirty="0" err="1">
                <a:latin typeface="Times New Roman"/>
                <a:cs typeface="Times New Roman"/>
              </a:rPr>
              <a:t>τομέρειες</a:t>
            </a:r>
            <a:r>
              <a:rPr lang="en-US" sz="2400" dirty="0">
                <a:latin typeface="Times New Roman"/>
                <a:cs typeface="Times New Roman"/>
              </a:rPr>
              <a:t> α</a:t>
            </a:r>
            <a:r>
              <a:rPr lang="en-US" sz="2400" dirty="0" err="1">
                <a:latin typeface="Times New Roman"/>
                <a:cs typeface="Times New Roman"/>
              </a:rPr>
              <a:t>ντλούντ</a:t>
            </a:r>
            <a:r>
              <a:rPr lang="en-US" sz="2400" dirty="0">
                <a:latin typeface="Times New Roman"/>
                <a:cs typeface="Times New Roman"/>
              </a:rPr>
              <a:t>αι φα</a:t>
            </a:r>
            <a:r>
              <a:rPr lang="en-US" sz="2400" dirty="0" err="1">
                <a:latin typeface="Times New Roman"/>
                <a:cs typeface="Times New Roman"/>
              </a:rPr>
              <a:t>νερά</a:t>
            </a:r>
            <a:r>
              <a:rPr lang="en-US" sz="2400" dirty="0">
                <a:latin typeface="Times New Roman"/>
                <a:cs typeface="Times New Roman"/>
              </a:rPr>
              <a:t> από τα </a:t>
            </a:r>
            <a:r>
              <a:rPr lang="en-US" sz="2400" dirty="0" err="1">
                <a:latin typeface="Times New Roman"/>
                <a:cs typeface="Times New Roman"/>
              </a:rPr>
              <a:t>Κύ</a:t>
            </a:r>
            <a:r>
              <a:rPr lang="en-US" sz="2400" dirty="0">
                <a:latin typeface="Times New Roman"/>
                <a:cs typeface="Times New Roman"/>
              </a:rPr>
              <a:t>π</a:t>
            </a:r>
            <a:r>
              <a:rPr lang="en-US" sz="2400" dirty="0" err="1">
                <a:latin typeface="Times New Roman"/>
                <a:cs typeface="Times New Roman"/>
              </a:rPr>
              <a:t>ρι</a:t>
            </a:r>
            <a:r>
              <a:rPr lang="en-US" sz="2400" dirty="0">
                <a:latin typeface="Times New Roman"/>
                <a:cs typeface="Times New Roman"/>
              </a:rPr>
              <a:t>α): ο </a:t>
            </a:r>
            <a:r>
              <a:rPr lang="en-US" sz="2400" dirty="0" err="1">
                <a:latin typeface="Times New Roman"/>
                <a:cs typeface="Times New Roman"/>
              </a:rPr>
              <a:t>συντετριμμένος</a:t>
            </a:r>
            <a:r>
              <a:rPr lang="en-US" sz="2400" dirty="0">
                <a:latin typeface="Times New Roman"/>
                <a:cs typeface="Times New Roman"/>
              </a:rPr>
              <a:t> </a:t>
            </a:r>
            <a:r>
              <a:rPr lang="en-US" sz="2400" dirty="0" err="1">
                <a:latin typeface="Times New Roman"/>
                <a:cs typeface="Times New Roman"/>
              </a:rPr>
              <a:t>Πολυδεύκης</a:t>
            </a:r>
            <a:r>
              <a:rPr lang="en-US" sz="2400" dirty="0">
                <a:latin typeface="Times New Roman"/>
                <a:cs typeface="Times New Roman"/>
              </a:rPr>
              <a:t> α</a:t>
            </a:r>
            <a:r>
              <a:rPr lang="en-US" sz="2400" dirty="0" err="1">
                <a:latin typeface="Times New Roman"/>
                <a:cs typeface="Times New Roman"/>
              </a:rPr>
              <a:t>ρνείτ</a:t>
            </a:r>
            <a:r>
              <a:rPr lang="en-US" sz="2400" dirty="0">
                <a:latin typeface="Times New Roman"/>
                <a:cs typeface="Times New Roman"/>
              </a:rPr>
              <a:t>αι </a:t>
            </a:r>
            <a:r>
              <a:rPr lang="en-US" sz="2400" dirty="0" err="1">
                <a:latin typeface="Times New Roman"/>
                <a:cs typeface="Times New Roman"/>
              </a:rPr>
              <a:t>την</a:t>
            </a:r>
            <a:r>
              <a:rPr lang="en-US" sz="2400" dirty="0">
                <a:latin typeface="Times New Roman"/>
                <a:cs typeface="Times New Roman"/>
              </a:rPr>
              <a:t> π</a:t>
            </a:r>
            <a:r>
              <a:rPr lang="en-US" sz="2400" dirty="0" err="1">
                <a:latin typeface="Times New Roman"/>
                <a:cs typeface="Times New Roman"/>
              </a:rPr>
              <a:t>ρότ</a:t>
            </a:r>
            <a:r>
              <a:rPr lang="en-US" sz="2400" dirty="0">
                <a:latin typeface="Times New Roman"/>
                <a:cs typeface="Times New Roman"/>
              </a:rPr>
              <a:t>α</a:t>
            </a:r>
            <a:r>
              <a:rPr lang="en-US" sz="2400" dirty="0" err="1">
                <a:latin typeface="Times New Roman"/>
                <a:cs typeface="Times New Roman"/>
              </a:rPr>
              <a:t>ση</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αθανα</a:t>
            </a:r>
            <a:r>
              <a:rPr lang="en-US" sz="2400" dirty="0" err="1">
                <a:latin typeface="Times New Roman"/>
                <a:cs typeface="Times New Roman"/>
              </a:rPr>
              <a:t>σί</a:t>
            </a:r>
            <a:r>
              <a:rPr lang="en-US" sz="2400" dirty="0">
                <a:latin typeface="Times New Roman"/>
                <a:cs typeface="Times New Roman"/>
              </a:rPr>
              <a:t>ας </a:t>
            </a:r>
            <a:r>
              <a:rPr lang="en-US" sz="2400" dirty="0" err="1">
                <a:latin typeface="Times New Roman"/>
                <a:cs typeface="Times New Roman"/>
              </a:rPr>
              <a:t>μόνο</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ίδιο</a:t>
            </a:r>
            <a:r>
              <a:rPr lang="en-US" sz="2400" dirty="0">
                <a:latin typeface="Times New Roman"/>
                <a:cs typeface="Times New Roman"/>
              </a:rPr>
              <a:t>.</a:t>
            </a:r>
            <a:endParaRPr lang="en-US"/>
          </a:p>
          <a:p>
            <a:pPr algn="just"/>
            <a:r>
              <a:rPr lang="en-US" sz="2400" dirty="0">
                <a:latin typeface="Times New Roman"/>
                <a:cs typeface="Times New Roman"/>
              </a:rPr>
              <a:t>Ο D.,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συμφωνί</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Markelbach</a:t>
            </a:r>
            <a:r>
              <a:rPr lang="en-US" sz="2400" dirty="0">
                <a:latin typeface="Times New Roman"/>
                <a:cs typeface="Times New Roman"/>
              </a:rPr>
              <a:t> (1975, </a:t>
            </a:r>
            <a:r>
              <a:rPr lang="en-US" sz="2400" dirty="0" err="1">
                <a:latin typeface="Times New Roman"/>
                <a:cs typeface="Times New Roman"/>
              </a:rPr>
              <a:t>σελ</a:t>
            </a:r>
            <a:r>
              <a:rPr lang="en-US" sz="2400" dirty="0">
                <a:latin typeface="Times New Roman"/>
                <a:cs typeface="Times New Roman"/>
              </a:rPr>
              <a:t>. 100, υπ. 4), </a:t>
            </a:r>
            <a:r>
              <a:rPr lang="en-US" sz="2400" dirty="0" err="1">
                <a:latin typeface="Times New Roman"/>
                <a:cs typeface="Times New Roman"/>
              </a:rPr>
              <a:t>θεωρεί</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η </a:t>
            </a:r>
            <a:r>
              <a:rPr lang="en-US" sz="2400" dirty="0" err="1">
                <a:latin typeface="Times New Roman"/>
                <a:cs typeface="Times New Roman"/>
              </a:rPr>
              <a:t>συγκεκριμένη</a:t>
            </a:r>
            <a:r>
              <a:rPr lang="en-US" sz="2400" dirty="0">
                <a:latin typeface="Times New Roman"/>
                <a:cs typeface="Times New Roman"/>
              </a:rPr>
              <a:t> </a:t>
            </a:r>
            <a:r>
              <a:rPr lang="en-US" sz="2400" dirty="0" err="1">
                <a:latin typeface="Times New Roman"/>
                <a:cs typeface="Times New Roman"/>
              </a:rPr>
              <a:t>λε</a:t>
            </a:r>
            <a:r>
              <a:rPr lang="en-US" sz="2400" dirty="0">
                <a:latin typeface="Times New Roman"/>
                <a:cs typeface="Times New Roman"/>
              </a:rPr>
              <a:t>π</a:t>
            </a:r>
            <a:r>
              <a:rPr lang="en-US" sz="2400" dirty="0" err="1">
                <a:latin typeface="Times New Roman"/>
                <a:cs typeface="Times New Roman"/>
              </a:rPr>
              <a:t>τομέρει</a:t>
            </a:r>
            <a:r>
              <a:rPr lang="en-US" sz="2400" dirty="0">
                <a:latin typeface="Times New Roman"/>
                <a:cs typeface="Times New Roman"/>
              </a:rPr>
              <a:t>α υπ</a:t>
            </a:r>
            <a:r>
              <a:rPr lang="en-US" sz="2400" dirty="0" err="1">
                <a:latin typeface="Times New Roman"/>
                <a:cs typeface="Times New Roman"/>
              </a:rPr>
              <a:t>ήρχε</a:t>
            </a:r>
            <a:r>
              <a:rPr lang="en-US" sz="2400" dirty="0">
                <a:latin typeface="Times New Roman"/>
                <a:cs typeface="Times New Roman"/>
              </a:rPr>
              <a:t> και </a:t>
            </a:r>
            <a:r>
              <a:rPr lang="en-US" sz="2400" dirty="0" err="1">
                <a:latin typeface="Times New Roman"/>
                <a:cs typeface="Times New Roman"/>
              </a:rPr>
              <a:t>στο</a:t>
            </a:r>
            <a:r>
              <a:rPr lang="en-US" sz="2400" dirty="0">
                <a:latin typeface="Times New Roman"/>
                <a:cs typeface="Times New Roman"/>
              </a:rPr>
              <a:t> έπ</a:t>
            </a:r>
            <a:r>
              <a:rPr lang="en-US" sz="2400" dirty="0" err="1">
                <a:latin typeface="Times New Roman"/>
                <a:cs typeface="Times New Roman"/>
              </a:rPr>
              <a:t>ος</a:t>
            </a:r>
            <a:r>
              <a:rPr lang="en-US" sz="2400" dirty="0">
                <a:latin typeface="Times New Roman"/>
                <a:cs typeface="Times New Roman"/>
              </a:rPr>
              <a:t>. </a:t>
            </a:r>
          </a:p>
          <a:p>
            <a:pPr algn="just"/>
            <a:r>
              <a:rPr lang="en-US" sz="2400" dirty="0" err="1">
                <a:latin typeface="Times New Roman"/>
                <a:cs typeface="Times New Roman"/>
              </a:rPr>
              <a:t>Αντίθεση</a:t>
            </a:r>
            <a:r>
              <a:rPr lang="en-US" sz="2400" dirty="0">
                <a:latin typeface="Times New Roman"/>
                <a:cs typeface="Times New Roman"/>
              </a:rPr>
              <a:t>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ξύ</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ευγενικής</a:t>
            </a:r>
            <a:r>
              <a:rPr lang="en-US" sz="2400" dirty="0">
                <a:latin typeface="Times New Roman"/>
                <a:cs typeface="Times New Roman"/>
              </a:rPr>
              <a:t> και α</a:t>
            </a:r>
            <a:r>
              <a:rPr lang="en-US" sz="2400" dirty="0" err="1">
                <a:latin typeface="Times New Roman"/>
                <a:cs typeface="Times New Roman"/>
              </a:rPr>
              <a:t>νιδιοτελούς</a:t>
            </a:r>
            <a:r>
              <a:rPr lang="en-US" sz="2400" dirty="0">
                <a:latin typeface="Times New Roman"/>
                <a:cs typeface="Times New Roman"/>
              </a:rPr>
              <a:t> απ</a:t>
            </a:r>
            <a:r>
              <a:rPr lang="en-US" sz="2400" dirty="0" err="1">
                <a:latin typeface="Times New Roman"/>
                <a:cs typeface="Times New Roman"/>
              </a:rPr>
              <a:t>όφ</a:t>
            </a:r>
            <a:r>
              <a:rPr lang="en-US" sz="2400" dirty="0">
                <a:latin typeface="Times New Roman"/>
                <a:cs typeface="Times New Roman"/>
              </a:rPr>
              <a:t>α</a:t>
            </a:r>
            <a:r>
              <a:rPr lang="en-US" sz="2400" dirty="0" err="1">
                <a:latin typeface="Times New Roman"/>
                <a:cs typeface="Times New Roman"/>
              </a:rPr>
              <a:t>σης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Πολυδεύκη</a:t>
            </a:r>
            <a:r>
              <a:rPr lang="en-US" sz="2400" dirty="0">
                <a:latin typeface="Times New Roman"/>
                <a:cs typeface="Times New Roman"/>
              </a:rPr>
              <a:t> και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εγωιστικής</a:t>
            </a:r>
            <a:r>
              <a:rPr lang="en-US" sz="2400" dirty="0">
                <a:latin typeface="Times New Roman"/>
                <a:cs typeface="Times New Roman"/>
              </a:rPr>
              <a:t> και </a:t>
            </a:r>
            <a:r>
              <a:rPr lang="en-US" sz="2400" dirty="0" err="1">
                <a:latin typeface="Times New Roman"/>
                <a:cs typeface="Times New Roman"/>
              </a:rPr>
              <a:t>κοντόφθ</a:t>
            </a:r>
            <a:r>
              <a:rPr lang="en-US" sz="2400" dirty="0">
                <a:latin typeface="Times New Roman"/>
                <a:cs typeface="Times New Roman"/>
              </a:rPr>
              <a:t>α</a:t>
            </a:r>
            <a:r>
              <a:rPr lang="en-US" sz="2400" dirty="0" err="1">
                <a:latin typeface="Times New Roman"/>
                <a:cs typeface="Times New Roman"/>
              </a:rPr>
              <a:t>λμης</a:t>
            </a:r>
            <a:r>
              <a:rPr lang="en-US" sz="2400" dirty="0">
                <a:latin typeface="Times New Roman"/>
                <a:cs typeface="Times New Roman"/>
              </a:rPr>
              <a:t> επ</a:t>
            </a:r>
            <a:r>
              <a:rPr lang="en-US" sz="2400" dirty="0" err="1">
                <a:latin typeface="Times New Roman"/>
                <a:cs typeface="Times New Roman"/>
              </a:rPr>
              <a:t>ιλογής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Πάρη</a:t>
            </a:r>
            <a:r>
              <a:rPr lang="en-US" sz="2400" dirty="0">
                <a:latin typeface="Times New Roman"/>
                <a:cs typeface="Times New Roman"/>
              </a:rPr>
              <a:t>. </a:t>
            </a:r>
          </a:p>
          <a:p>
            <a:pPr algn="just"/>
            <a:r>
              <a:rPr lang="en-US" sz="2400" dirty="0">
                <a:latin typeface="Times New Roman"/>
                <a:cs typeface="Times New Roman"/>
              </a:rPr>
              <a:t>Η απ</a:t>
            </a:r>
            <a:r>
              <a:rPr lang="en-US" sz="2400" dirty="0" err="1">
                <a:latin typeface="Times New Roman"/>
                <a:cs typeface="Times New Roman"/>
              </a:rPr>
              <a:t>όλυτη</a:t>
            </a:r>
            <a:r>
              <a:rPr lang="en-US" sz="2400" dirty="0">
                <a:latin typeface="Times New Roman"/>
                <a:cs typeface="Times New Roman"/>
              </a:rPr>
              <a:t> α</a:t>
            </a:r>
            <a:r>
              <a:rPr lang="en-US" sz="2400" dirty="0" err="1">
                <a:latin typeface="Times New Roman"/>
                <a:cs typeface="Times New Roman"/>
              </a:rPr>
              <a:t>φοσίωση</a:t>
            </a:r>
            <a:r>
              <a:rPr lang="en-US" sz="2400" dirty="0">
                <a:latin typeface="Times New Roman"/>
                <a:cs typeface="Times New Roman"/>
              </a:rPr>
              <a:t> α</a:t>
            </a:r>
            <a:r>
              <a:rPr lang="en-US" sz="2400" dirty="0" err="1">
                <a:latin typeface="Times New Roman"/>
                <a:cs typeface="Times New Roman"/>
              </a:rPr>
              <a:t>δελφού</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α</a:t>
            </a:r>
            <a:r>
              <a:rPr lang="en-US" sz="2400" dirty="0" err="1">
                <a:latin typeface="Times New Roman"/>
                <a:cs typeface="Times New Roman"/>
              </a:rPr>
              <a:t>δελφό</a:t>
            </a:r>
            <a:r>
              <a:rPr lang="en-US" sz="2400" dirty="0">
                <a:latin typeface="Times New Roman"/>
                <a:cs typeface="Times New Roman"/>
              </a:rPr>
              <a:t>, </a:t>
            </a:r>
            <a:r>
              <a:rPr lang="en-US" sz="2400" dirty="0" err="1">
                <a:latin typeface="Times New Roman"/>
                <a:cs typeface="Times New Roman"/>
              </a:rPr>
              <a:t>μέχρι</a:t>
            </a:r>
            <a:r>
              <a:rPr lang="en-US" sz="2400" dirty="0">
                <a:latin typeface="Times New Roman"/>
                <a:cs typeface="Times New Roman"/>
              </a:rPr>
              <a:t> και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κυριολεκτική</a:t>
            </a:r>
            <a:r>
              <a:rPr lang="en-US" sz="2400" dirty="0">
                <a:latin typeface="Times New Roman"/>
                <a:cs typeface="Times New Roman"/>
              </a:rPr>
              <a:t> α</a:t>
            </a:r>
            <a:r>
              <a:rPr lang="en-US" sz="2400" dirty="0" err="1">
                <a:latin typeface="Times New Roman"/>
                <a:cs typeface="Times New Roman"/>
              </a:rPr>
              <a:t>υτοθυσί</a:t>
            </a:r>
            <a:r>
              <a:rPr lang="en-US" sz="2400" dirty="0">
                <a:latin typeface="Times New Roman"/>
                <a:cs typeface="Times New Roman"/>
              </a:rPr>
              <a:t>α, </a:t>
            </a:r>
            <a:r>
              <a:rPr lang="en-US" sz="2400" dirty="0" err="1">
                <a:latin typeface="Times New Roman"/>
                <a:cs typeface="Times New Roman"/>
              </a:rPr>
              <a:t>σίγουρ</a:t>
            </a:r>
            <a:r>
              <a:rPr lang="en-US" sz="2400" dirty="0">
                <a:latin typeface="Times New Roman"/>
                <a:cs typeface="Times New Roman"/>
              </a:rPr>
              <a:t>α χαρα</a:t>
            </a:r>
            <a:r>
              <a:rPr lang="en-US" sz="2400" dirty="0" err="1">
                <a:latin typeface="Times New Roman"/>
                <a:cs typeface="Times New Roman"/>
              </a:rPr>
              <a:t>κτηριστικό</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παρα</a:t>
            </a:r>
            <a:r>
              <a:rPr lang="en-US" sz="2400" dirty="0" err="1">
                <a:latin typeface="Times New Roman"/>
                <a:cs typeface="Times New Roman"/>
              </a:rPr>
              <a:t>μυθιού</a:t>
            </a:r>
            <a:r>
              <a:rPr lang="en-US" sz="2400" dirty="0">
                <a:latin typeface="Times New Roman"/>
                <a:cs typeface="Times New Roman"/>
              </a:rPr>
              <a:t> </a:t>
            </a:r>
            <a:r>
              <a:rPr lang="en-US" sz="2400" dirty="0" err="1">
                <a:latin typeface="Times New Roman"/>
                <a:cs typeface="Times New Roman"/>
              </a:rPr>
              <a:t>στον</a:t>
            </a:r>
            <a:r>
              <a:rPr lang="en-US" sz="2400" dirty="0">
                <a:latin typeface="Times New Roman"/>
                <a:cs typeface="Times New Roman"/>
              </a:rPr>
              <a:t> </a:t>
            </a:r>
            <a:r>
              <a:rPr lang="en-US" sz="2400" dirty="0" err="1">
                <a:latin typeface="Times New Roman"/>
                <a:cs typeface="Times New Roman"/>
              </a:rPr>
              <a:t>κόσμο</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οπ</a:t>
            </a:r>
            <a:r>
              <a:rPr lang="en-US" sz="2400" dirty="0" err="1">
                <a:latin typeface="Times New Roman"/>
                <a:cs typeface="Times New Roman"/>
              </a:rPr>
              <a:t>οίου</a:t>
            </a:r>
            <a:r>
              <a:rPr lang="en-US" sz="2400" dirty="0">
                <a:latin typeface="Times New Roman"/>
                <a:cs typeface="Times New Roman"/>
              </a:rPr>
              <a:t> α</a:t>
            </a:r>
            <a:r>
              <a:rPr lang="en-US" sz="2400" dirty="0" err="1">
                <a:latin typeface="Times New Roman"/>
                <a:cs typeface="Times New Roman"/>
              </a:rPr>
              <a:t>ντιθέσεις</a:t>
            </a:r>
            <a:r>
              <a:rPr lang="en-US" sz="2400" dirty="0">
                <a:latin typeface="Times New Roman"/>
                <a:cs typeface="Times New Roman"/>
              </a:rPr>
              <a:t> α</a:t>
            </a:r>
            <a:r>
              <a:rPr lang="en-US" sz="2400" dirty="0" err="1">
                <a:latin typeface="Times New Roman"/>
                <a:cs typeface="Times New Roman"/>
              </a:rPr>
              <a:t>υτού</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είδους</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a:t>
            </a:r>
            <a:r>
              <a:rPr lang="en-US" sz="2400" dirty="0" err="1">
                <a:latin typeface="Times New Roman"/>
                <a:cs typeface="Times New Roman"/>
              </a:rPr>
              <a:t>συχνές</a:t>
            </a:r>
            <a:r>
              <a:rPr lang="en-US" sz="2400" dirty="0">
                <a:latin typeface="Times New Roman"/>
                <a:cs typeface="Times New Roman"/>
              </a:rPr>
              <a:t>.</a:t>
            </a:r>
          </a:p>
          <a:p>
            <a:pPr marL="0" indent="0" algn="just">
              <a:buNone/>
            </a:pPr>
            <a:endParaRPr lang="en-US" sz="2400" dirty="0">
              <a:latin typeface="Times New Roman"/>
              <a:cs typeface="Times New Roman"/>
            </a:endParaRPr>
          </a:p>
          <a:p>
            <a:endParaRPr lang="en-US" sz="2400" dirty="0">
              <a:latin typeface="Times New Roman"/>
              <a:cs typeface="Times New Roman"/>
            </a:endParaRPr>
          </a:p>
        </p:txBody>
      </p:sp>
    </p:spTree>
    <p:extLst>
      <p:ext uri="{BB962C8B-B14F-4D97-AF65-F5344CB8AC3E}">
        <p14:creationId xmlns:p14="http://schemas.microsoft.com/office/powerpoint/2010/main" val="1370576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C934F0-D5D8-49A8-B407-2936A0F07772}"/>
              </a:ext>
            </a:extLst>
          </p:cNvPr>
          <p:cNvSpPr>
            <a:spLocks noGrp="1"/>
          </p:cNvSpPr>
          <p:nvPr>
            <p:ph type="title"/>
          </p:nvPr>
        </p:nvSpPr>
        <p:spPr>
          <a:xfrm>
            <a:off x="3449782" y="2374"/>
            <a:ext cx="8596746" cy="891246"/>
          </a:xfrm>
        </p:spPr>
        <p:txBody>
          <a:bodyPr/>
          <a:lstStyle/>
          <a:p>
            <a:endParaRPr lang="en-US"/>
          </a:p>
        </p:txBody>
      </p:sp>
      <p:sp>
        <p:nvSpPr>
          <p:cNvPr id="3" name="Content Placeholder 2">
            <a:extLst>
              <a:ext uri="{FF2B5EF4-FFF2-40B4-BE49-F238E27FC236}">
                <a16:creationId xmlns:a16="http://schemas.microsoft.com/office/drawing/2014/main" xmlns="" id="{991B62BC-8A9B-4895-B069-47A2422C84A9}"/>
              </a:ext>
            </a:extLst>
          </p:cNvPr>
          <p:cNvSpPr>
            <a:spLocks noGrp="1"/>
          </p:cNvSpPr>
          <p:nvPr>
            <p:ph idx="1"/>
          </p:nvPr>
        </p:nvSpPr>
        <p:spPr>
          <a:xfrm>
            <a:off x="685800" y="1377142"/>
            <a:ext cx="10820400" cy="5187907"/>
          </a:xfrm>
        </p:spPr>
        <p:txBody>
          <a:bodyPr vert="horz" lIns="91440" tIns="45720" rIns="91440" bIns="45720" rtlCol="0" anchor="t">
            <a:normAutofit/>
          </a:bodyPr>
          <a:lstStyle/>
          <a:p>
            <a:pPr algn="just"/>
            <a:r>
              <a:rPr lang="en-US" sz="2400" dirty="0">
                <a:latin typeface="Times New Roman"/>
                <a:cs typeface="Times New Roman"/>
              </a:rPr>
              <a:t>Η </a:t>
            </a:r>
            <a:r>
              <a:rPr lang="en-US" sz="2400" dirty="0" err="1">
                <a:latin typeface="Times New Roman"/>
                <a:cs typeface="Times New Roman"/>
              </a:rPr>
              <a:t>άφιξη</a:t>
            </a:r>
            <a:r>
              <a:rPr lang="en-US" sz="2400" dirty="0">
                <a:latin typeface="Times New Roman"/>
                <a:cs typeface="Times New Roman"/>
              </a:rPr>
              <a:t> </a:t>
            </a:r>
            <a:r>
              <a:rPr lang="en-US" sz="2400" dirty="0" err="1">
                <a:latin typeface="Times New Roman"/>
                <a:cs typeface="Times New Roman"/>
              </a:rPr>
              <a:t>στην</a:t>
            </a:r>
            <a:r>
              <a:rPr lang="en-US" sz="2400" dirty="0">
                <a:latin typeface="Times New Roman"/>
                <a:cs typeface="Times New Roman"/>
              </a:rPr>
              <a:t> </a:t>
            </a:r>
            <a:r>
              <a:rPr lang="en-US" sz="2400" dirty="0" err="1">
                <a:latin typeface="Times New Roman"/>
                <a:cs typeface="Times New Roman"/>
              </a:rPr>
              <a:t>Τροί</a:t>
            </a:r>
            <a:r>
              <a:rPr lang="en-US" sz="2400" dirty="0">
                <a:latin typeface="Times New Roman"/>
                <a:cs typeface="Times New Roman"/>
              </a:rPr>
              <a:t>α αναβ</a:t>
            </a:r>
            <a:r>
              <a:rPr lang="en-US" sz="2400" dirty="0" err="1">
                <a:latin typeface="Times New Roman"/>
                <a:cs typeface="Times New Roman"/>
              </a:rPr>
              <a:t>άλλετ</a:t>
            </a:r>
            <a:r>
              <a:rPr lang="en-US" sz="2400" dirty="0">
                <a:latin typeface="Times New Roman"/>
                <a:cs typeface="Times New Roman"/>
              </a:rPr>
              <a:t>αι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μεγάλο</a:t>
            </a:r>
            <a:r>
              <a:rPr lang="en-US" sz="2400" dirty="0">
                <a:latin typeface="Times New Roman"/>
                <a:cs typeface="Times New Roman"/>
              </a:rPr>
              <a:t> </a:t>
            </a:r>
            <a:r>
              <a:rPr lang="en-US" sz="2400" dirty="0" err="1">
                <a:latin typeface="Times New Roman"/>
                <a:cs typeface="Times New Roman"/>
              </a:rPr>
              <a:t>χρονικό</a:t>
            </a:r>
            <a:r>
              <a:rPr lang="en-US" sz="2400" dirty="0">
                <a:latin typeface="Times New Roman"/>
                <a:cs typeface="Times New Roman"/>
              </a:rPr>
              <a:t> </a:t>
            </a:r>
            <a:r>
              <a:rPr lang="en-US" sz="2400" dirty="0" err="1">
                <a:latin typeface="Times New Roman"/>
                <a:cs typeface="Times New Roman"/>
              </a:rPr>
              <a:t>διάστημ</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δύο</a:t>
            </a:r>
            <a:r>
              <a:rPr lang="en-US" sz="2400" dirty="0">
                <a:latin typeface="Times New Roman"/>
                <a:cs typeface="Times New Roman"/>
              </a:rPr>
              <a:t> επιβρα</a:t>
            </a:r>
            <a:r>
              <a:rPr lang="en-US" sz="2400" dirty="0" err="1">
                <a:latin typeface="Times New Roman"/>
                <a:cs typeface="Times New Roman"/>
              </a:rPr>
              <a:t>δύνσεις</a:t>
            </a:r>
            <a:r>
              <a:rPr lang="en-US" sz="2400" dirty="0">
                <a:latin typeface="Times New Roman"/>
                <a:cs typeface="Times New Roman"/>
              </a:rPr>
              <a:t>:</a:t>
            </a:r>
            <a:endParaRPr lang="en-US" dirty="0"/>
          </a:p>
          <a:p>
            <a:pPr marL="0" indent="0" algn="just">
              <a:buNone/>
            </a:pPr>
            <a:r>
              <a:rPr lang="en-US" sz="2400" dirty="0">
                <a:latin typeface="Times New Roman"/>
                <a:cs typeface="Times New Roman"/>
              </a:rPr>
              <a:t>1) </a:t>
            </a:r>
            <a:r>
              <a:rPr lang="en-US" sz="2400" dirty="0" err="1">
                <a:latin typeface="Times New Roman"/>
                <a:cs typeface="Times New Roman"/>
              </a:rPr>
              <a:t>Οι</a:t>
            </a:r>
            <a:r>
              <a:rPr lang="en-US" sz="2400" dirty="0">
                <a:latin typeface="Times New Roman"/>
                <a:cs typeface="Times New Roman"/>
              </a:rPr>
              <a:t> </a:t>
            </a:r>
            <a:r>
              <a:rPr lang="en-US" sz="2400" dirty="0" err="1">
                <a:latin typeface="Times New Roman"/>
                <a:cs typeface="Times New Roman"/>
              </a:rPr>
              <a:t>Έλληνες</a:t>
            </a:r>
            <a:r>
              <a:rPr lang="en-US" sz="2400" dirty="0">
                <a:latin typeface="Times New Roman"/>
                <a:cs typeface="Times New Roman"/>
              </a:rPr>
              <a:t> μπ</a:t>
            </a:r>
            <a:r>
              <a:rPr lang="en-US" sz="2400" dirty="0" err="1">
                <a:latin typeface="Times New Roman"/>
                <a:cs typeface="Times New Roman"/>
              </a:rPr>
              <a:t>ερδεύουν</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βα</a:t>
            </a:r>
            <a:r>
              <a:rPr lang="en-US" sz="2400" dirty="0" err="1">
                <a:latin typeface="Times New Roman"/>
                <a:cs typeface="Times New Roman"/>
              </a:rPr>
              <a:t>σίλειο</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Τήλεφου</a:t>
            </a:r>
            <a:r>
              <a:rPr lang="en-US" sz="2400" dirty="0">
                <a:latin typeface="Times New Roman"/>
                <a:cs typeface="Times New Roman"/>
              </a:rPr>
              <a:t> </a:t>
            </a:r>
            <a:r>
              <a:rPr lang="en-US" sz="2400" dirty="0" err="1">
                <a:latin typeface="Times New Roman"/>
                <a:cs typeface="Times New Roman"/>
              </a:rPr>
              <a:t>στη</a:t>
            </a:r>
            <a:r>
              <a:rPr lang="en-US" sz="2400" dirty="0">
                <a:latin typeface="Times New Roman"/>
                <a:cs typeface="Times New Roman"/>
              </a:rPr>
              <a:t> </a:t>
            </a:r>
            <a:r>
              <a:rPr lang="en-US" sz="2400" dirty="0" err="1">
                <a:latin typeface="Times New Roman"/>
                <a:cs typeface="Times New Roman"/>
              </a:rPr>
              <a:t>Μησί</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Τροί</a:t>
            </a:r>
            <a:r>
              <a:rPr lang="en-US" sz="2400" dirty="0">
                <a:latin typeface="Times New Roman"/>
                <a:cs typeface="Times New Roman"/>
              </a:rPr>
              <a:t>α.</a:t>
            </a:r>
          </a:p>
          <a:p>
            <a:pPr marL="0" indent="0" algn="just">
              <a:buNone/>
            </a:pPr>
            <a:r>
              <a:rPr lang="en-US" sz="2400" dirty="0">
                <a:latin typeface="Times New Roman"/>
                <a:cs typeface="Times New Roman"/>
              </a:rPr>
              <a:t>2) Η </a:t>
            </a:r>
            <a:r>
              <a:rPr lang="en-US" sz="2400" dirty="0" err="1">
                <a:latin typeface="Times New Roman"/>
                <a:cs typeface="Times New Roman"/>
              </a:rPr>
              <a:t>ιστορί</a:t>
            </a:r>
            <a:r>
              <a:rPr lang="en-US" sz="2400" dirty="0">
                <a:latin typeface="Times New Roman"/>
                <a:cs typeface="Times New Roman"/>
              </a:rPr>
              <a:t>α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Ιφιγένει</a:t>
            </a:r>
            <a:r>
              <a:rPr lang="en-US" sz="2400" dirty="0">
                <a:latin typeface="Times New Roman"/>
                <a:cs typeface="Times New Roman"/>
              </a:rPr>
              <a:t>ας </a:t>
            </a:r>
            <a:r>
              <a:rPr lang="en-US" sz="2400" dirty="0" err="1">
                <a:latin typeface="Times New Roman"/>
                <a:cs typeface="Times New Roman"/>
              </a:rPr>
              <a:t>στην</a:t>
            </a:r>
            <a:r>
              <a:rPr lang="en-US" sz="2400" dirty="0">
                <a:latin typeface="Times New Roman"/>
                <a:cs typeface="Times New Roman"/>
              </a:rPr>
              <a:t> </a:t>
            </a:r>
            <a:r>
              <a:rPr lang="en-US" sz="2400" dirty="0" err="1">
                <a:latin typeface="Times New Roman"/>
                <a:cs typeface="Times New Roman"/>
              </a:rPr>
              <a:t>Αυλίδ</a:t>
            </a:r>
            <a:r>
              <a:rPr lang="en-US" sz="2400" dirty="0">
                <a:latin typeface="Times New Roman"/>
                <a:cs typeface="Times New Roman"/>
              </a:rPr>
              <a:t>α.</a:t>
            </a:r>
          </a:p>
          <a:p>
            <a:pPr marL="342900" indent="-342900" algn="just"/>
            <a:r>
              <a:rPr lang="en-US" sz="2400" dirty="0">
                <a:latin typeface="Times New Roman"/>
                <a:cs typeface="Times New Roman"/>
              </a:rPr>
              <a:t>Η α</a:t>
            </a:r>
            <a:r>
              <a:rPr lang="en-US" sz="2400" dirty="0" err="1">
                <a:latin typeface="Times New Roman"/>
                <a:cs typeface="Times New Roman"/>
              </a:rPr>
              <a:t>ρχή</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επιβ</a:t>
            </a:r>
            <a:r>
              <a:rPr lang="en-US" sz="2400" dirty="0" err="1">
                <a:latin typeface="Times New Roman"/>
                <a:cs typeface="Times New Roman"/>
              </a:rPr>
              <a:t>ράδυνσης</a:t>
            </a:r>
            <a:r>
              <a:rPr lang="en-US" sz="2400" dirty="0">
                <a:latin typeface="Times New Roman"/>
                <a:cs typeface="Times New Roman"/>
              </a:rPr>
              <a:t> </a:t>
            </a:r>
            <a:r>
              <a:rPr lang="en-US" sz="2400" dirty="0" err="1">
                <a:latin typeface="Times New Roman"/>
                <a:cs typeface="Times New Roman"/>
              </a:rPr>
              <a:t>γνωστή</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μας από </a:t>
            </a:r>
            <a:r>
              <a:rPr lang="en-US" sz="2400" dirty="0" err="1">
                <a:latin typeface="Times New Roman"/>
                <a:cs typeface="Times New Roman"/>
              </a:rPr>
              <a:t>την</a:t>
            </a:r>
            <a:r>
              <a:rPr lang="en-US" sz="2400" dirty="0">
                <a:latin typeface="Times New Roman"/>
                <a:cs typeface="Times New Roman"/>
              </a:rPr>
              <a:t> </a:t>
            </a:r>
            <a:r>
              <a:rPr lang="en-US" sz="2400" i="1" dirty="0" err="1">
                <a:latin typeface="Times New Roman"/>
                <a:cs typeface="Times New Roman"/>
              </a:rPr>
              <a:t>Ιλιάδ</a:t>
            </a:r>
            <a:r>
              <a:rPr lang="en-US" sz="2400" i="1" dirty="0">
                <a:latin typeface="Times New Roman"/>
                <a:cs typeface="Times New Roman"/>
              </a:rPr>
              <a:t>α</a:t>
            </a:r>
            <a:r>
              <a:rPr lang="en-US" sz="2400" dirty="0">
                <a:latin typeface="Times New Roman"/>
                <a:cs typeface="Times New Roman"/>
              </a:rPr>
              <a:t> και </a:t>
            </a:r>
            <a:r>
              <a:rPr lang="en-US" sz="2400" dirty="0" err="1">
                <a:latin typeface="Times New Roman"/>
                <a:cs typeface="Times New Roman"/>
              </a:rPr>
              <a:t>την</a:t>
            </a:r>
            <a:r>
              <a:rPr lang="en-US" sz="2400" dirty="0">
                <a:latin typeface="Times New Roman"/>
                <a:cs typeface="Times New Roman"/>
              </a:rPr>
              <a:t> </a:t>
            </a:r>
            <a:r>
              <a:rPr lang="en-US" sz="2400" i="1" dirty="0" err="1">
                <a:latin typeface="Times New Roman"/>
                <a:cs typeface="Times New Roman"/>
              </a:rPr>
              <a:t>Οδύσσει</a:t>
            </a:r>
            <a:r>
              <a:rPr lang="en-US" sz="2400" i="1" dirty="0">
                <a:latin typeface="Times New Roman"/>
                <a:cs typeface="Times New Roman"/>
              </a:rPr>
              <a:t>α</a:t>
            </a:r>
            <a:r>
              <a:rPr lang="en-US" sz="2400" dirty="0">
                <a:latin typeface="Times New Roman"/>
                <a:cs typeface="Times New Roman"/>
              </a:rPr>
              <a:t>, από </a:t>
            </a:r>
            <a:r>
              <a:rPr lang="en-US" sz="2400" dirty="0" err="1">
                <a:latin typeface="Times New Roman"/>
                <a:cs typeface="Times New Roman"/>
              </a:rPr>
              <a:t>άλλ</a:t>
            </a:r>
            <a:r>
              <a:rPr lang="en-US" sz="2400" dirty="0">
                <a:latin typeface="Times New Roman"/>
                <a:cs typeface="Times New Roman"/>
              </a:rPr>
              <a:t>α </a:t>
            </a:r>
            <a:r>
              <a:rPr lang="en-US" sz="2400" dirty="0" err="1">
                <a:latin typeface="Times New Roman"/>
                <a:cs typeface="Times New Roman"/>
              </a:rPr>
              <a:t>σημεί</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Επ</a:t>
            </a:r>
            <a:r>
              <a:rPr lang="en-US" sz="2400" dirty="0" err="1">
                <a:latin typeface="Times New Roman"/>
                <a:cs typeface="Times New Roman"/>
              </a:rPr>
              <a:t>ικού</a:t>
            </a:r>
            <a:r>
              <a:rPr lang="en-US" sz="2400" dirty="0">
                <a:latin typeface="Times New Roman"/>
                <a:cs typeface="Times New Roman"/>
              </a:rPr>
              <a:t> </a:t>
            </a:r>
            <a:r>
              <a:rPr lang="en-US" sz="2400" dirty="0" err="1">
                <a:latin typeface="Times New Roman"/>
                <a:cs typeface="Times New Roman"/>
              </a:rPr>
              <a:t>Κύκλου</a:t>
            </a:r>
            <a:r>
              <a:rPr lang="en-US" sz="2400" dirty="0">
                <a:latin typeface="Times New Roman"/>
                <a:cs typeface="Times New Roman"/>
              </a:rPr>
              <a:t>, </a:t>
            </a:r>
            <a:r>
              <a:rPr lang="en-US" sz="2400" dirty="0" err="1">
                <a:latin typeface="Times New Roman"/>
                <a:cs typeface="Times New Roman"/>
              </a:rPr>
              <a:t>ιδι</a:t>
            </a:r>
            <a:r>
              <a:rPr lang="en-US" sz="2400" dirty="0">
                <a:latin typeface="Times New Roman"/>
                <a:cs typeface="Times New Roman"/>
              </a:rPr>
              <a:t>α</a:t>
            </a:r>
            <a:r>
              <a:rPr lang="en-US" sz="2400" dirty="0" err="1">
                <a:latin typeface="Times New Roman"/>
                <a:cs typeface="Times New Roman"/>
              </a:rPr>
              <a:t>ίτερ</a:t>
            </a:r>
            <a:r>
              <a:rPr lang="en-US" sz="2400" dirty="0">
                <a:latin typeface="Times New Roman"/>
                <a:cs typeface="Times New Roman"/>
              </a:rPr>
              <a:t>α από </a:t>
            </a:r>
            <a:r>
              <a:rPr lang="en-US" sz="2400" dirty="0" err="1">
                <a:latin typeface="Times New Roman"/>
                <a:cs typeface="Times New Roman"/>
              </a:rPr>
              <a:t>τη</a:t>
            </a:r>
            <a:r>
              <a:rPr lang="en-US" sz="2400" dirty="0">
                <a:latin typeface="Times New Roman"/>
                <a:cs typeface="Times New Roman"/>
              </a:rPr>
              <a:t> </a:t>
            </a:r>
            <a:r>
              <a:rPr lang="en-US" sz="2400" i="1" dirty="0" err="1">
                <a:latin typeface="Times New Roman"/>
                <a:cs typeface="Times New Roman"/>
              </a:rPr>
              <a:t>Μικρή</a:t>
            </a:r>
            <a:r>
              <a:rPr lang="en-US" sz="2400" i="1" dirty="0">
                <a:latin typeface="Times New Roman"/>
                <a:cs typeface="Times New Roman"/>
              </a:rPr>
              <a:t> </a:t>
            </a:r>
            <a:r>
              <a:rPr lang="en-US" sz="2400" i="1" dirty="0" err="1">
                <a:latin typeface="Times New Roman"/>
                <a:cs typeface="Times New Roman"/>
              </a:rPr>
              <a:t>Ιλιάδ</a:t>
            </a:r>
            <a:r>
              <a:rPr lang="en-US" sz="2400" i="1" dirty="0">
                <a:latin typeface="Times New Roman"/>
                <a:cs typeface="Times New Roman"/>
              </a:rPr>
              <a:t>α.</a:t>
            </a:r>
          </a:p>
          <a:p>
            <a:pPr algn="just"/>
            <a:r>
              <a:rPr lang="en-US" sz="2400" dirty="0">
                <a:latin typeface="Times New Roman"/>
                <a:cs typeface="Times New Roman"/>
              </a:rPr>
              <a:t>Παρα</a:t>
            </a:r>
            <a:r>
              <a:rPr lang="en-US" sz="2400" dirty="0" err="1">
                <a:latin typeface="Times New Roman"/>
                <a:cs typeface="Times New Roman"/>
              </a:rPr>
              <a:t>τηρείτ</a:t>
            </a:r>
            <a:r>
              <a:rPr lang="en-US" sz="2400" dirty="0">
                <a:latin typeface="Times New Roman"/>
                <a:cs typeface="Times New Roman"/>
              </a:rPr>
              <a:t>αι και </a:t>
            </a:r>
            <a:r>
              <a:rPr lang="en-US" sz="2400" dirty="0" err="1">
                <a:latin typeface="Times New Roman"/>
                <a:cs typeface="Times New Roman"/>
              </a:rPr>
              <a:t>στο</a:t>
            </a:r>
            <a:r>
              <a:rPr lang="en-US" sz="2400" dirty="0">
                <a:latin typeface="Times New Roman"/>
                <a:cs typeface="Times New Roman"/>
              </a:rPr>
              <a:t> παρα</a:t>
            </a:r>
            <a:r>
              <a:rPr lang="en-US" sz="2400" dirty="0" err="1">
                <a:latin typeface="Times New Roman"/>
                <a:cs typeface="Times New Roman"/>
              </a:rPr>
              <a:t>μύθι</a:t>
            </a:r>
            <a:r>
              <a:rPr lang="en-US" sz="2400" dirty="0">
                <a:latin typeface="Times New Roman"/>
                <a:cs typeface="Times New Roman"/>
              </a:rPr>
              <a:t>. </a:t>
            </a:r>
            <a:r>
              <a:rPr lang="en-US" sz="2400" dirty="0" err="1">
                <a:latin typeface="Times New Roman"/>
                <a:cs typeface="Times New Roman"/>
              </a:rPr>
              <a:t>Στο</a:t>
            </a:r>
            <a:r>
              <a:rPr lang="en-US" sz="2400" dirty="0">
                <a:latin typeface="Times New Roman"/>
                <a:cs typeface="Times New Roman"/>
              </a:rPr>
              <a:t> </a:t>
            </a:r>
            <a:r>
              <a:rPr lang="en-US" sz="2400" dirty="0" err="1">
                <a:latin typeface="Times New Roman"/>
                <a:cs typeface="Times New Roman"/>
              </a:rPr>
              <a:t>En</a:t>
            </a:r>
            <a:r>
              <a:rPr lang="en-US" sz="2400" dirty="0" err="1">
                <a:latin typeface="Times New Roman"/>
                <a:ea typeface="+mn-lt"/>
                <a:cs typeface="+mn-lt"/>
              </a:rPr>
              <a:t>zyklopadie</a:t>
            </a:r>
            <a:r>
              <a:rPr lang="en-US" sz="2400" dirty="0">
                <a:latin typeface="Times New Roman"/>
                <a:cs typeface="Times New Roman"/>
              </a:rPr>
              <a:t> des </a:t>
            </a:r>
            <a:r>
              <a:rPr lang="en-US" sz="2400" dirty="0" err="1">
                <a:latin typeface="Times New Roman"/>
                <a:cs typeface="Times New Roman"/>
              </a:rPr>
              <a:t>Marchens</a:t>
            </a:r>
            <a:r>
              <a:rPr lang="en-US" sz="2400" dirty="0">
                <a:latin typeface="Times New Roman"/>
                <a:cs typeface="Times New Roman"/>
              </a:rPr>
              <a:t> ανα</a:t>
            </a:r>
            <a:r>
              <a:rPr lang="en-US" sz="2400" dirty="0" err="1">
                <a:latin typeface="Times New Roman"/>
                <a:cs typeface="Times New Roman"/>
              </a:rPr>
              <a:t>γνωρί</a:t>
            </a:r>
            <a:r>
              <a:rPr lang="en-US" sz="2400" dirty="0" err="1">
                <a:latin typeface="Times New Roman"/>
                <a:ea typeface="+mn-lt"/>
                <a:cs typeface="+mn-lt"/>
              </a:rPr>
              <a:t>ζετ</a:t>
            </a:r>
            <a:r>
              <a:rPr lang="en-US" sz="2400" dirty="0">
                <a:latin typeface="Times New Roman"/>
                <a:ea typeface="+mn-lt"/>
                <a:cs typeface="+mn-lt"/>
              </a:rPr>
              <a:t>αι </a:t>
            </a:r>
            <a:r>
              <a:rPr lang="en-US" sz="2400" dirty="0" err="1">
                <a:latin typeface="Times New Roman"/>
                <a:ea typeface="+mn-lt"/>
                <a:cs typeface="+mn-lt"/>
              </a:rPr>
              <a:t>ως</a:t>
            </a:r>
            <a:r>
              <a:rPr lang="en-US" sz="2400" dirty="0">
                <a:latin typeface="Times New Roman"/>
                <a:ea typeface="+mn-lt"/>
                <a:cs typeface="+mn-lt"/>
              </a:rPr>
              <a:t> </a:t>
            </a:r>
            <a:r>
              <a:rPr lang="en-US" sz="2400" dirty="0" err="1">
                <a:latin typeface="Times New Roman"/>
                <a:ea typeface="+mn-lt"/>
                <a:cs typeface="+mn-lt"/>
              </a:rPr>
              <a:t>μί</a:t>
            </a:r>
            <a:r>
              <a:rPr lang="en-US" sz="2400" dirty="0">
                <a:latin typeface="Times New Roman"/>
                <a:ea typeface="+mn-lt"/>
                <a:cs typeface="+mn-lt"/>
              </a:rPr>
              <a:t>α π</a:t>
            </a:r>
            <a:r>
              <a:rPr lang="en-US" sz="2400" dirty="0" err="1">
                <a:latin typeface="Times New Roman"/>
                <a:ea typeface="+mn-lt"/>
                <a:cs typeface="+mn-lt"/>
              </a:rPr>
              <a:t>ιο</a:t>
            </a:r>
            <a:r>
              <a:rPr lang="en-US" sz="2400" dirty="0">
                <a:latin typeface="Times New Roman"/>
                <a:ea typeface="+mn-lt"/>
                <a:cs typeface="+mn-lt"/>
              </a:rPr>
              <a:t> ήπιας </a:t>
            </a:r>
            <a:r>
              <a:rPr lang="en-US" sz="2400" dirty="0" err="1">
                <a:latin typeface="Times New Roman"/>
                <a:ea typeface="+mn-lt"/>
                <a:cs typeface="+mn-lt"/>
              </a:rPr>
              <a:t>μορφής</a:t>
            </a:r>
            <a:r>
              <a:rPr lang="en-US" sz="2400" dirty="0">
                <a:latin typeface="Times New Roman"/>
                <a:ea typeface="+mn-lt"/>
                <a:cs typeface="+mn-lt"/>
              </a:rPr>
              <a:t> επιβ</a:t>
            </a:r>
            <a:r>
              <a:rPr lang="en-US" sz="2400" dirty="0" err="1">
                <a:latin typeface="Times New Roman"/>
                <a:ea typeface="+mn-lt"/>
                <a:cs typeface="+mn-lt"/>
              </a:rPr>
              <a:t>ράδυνση</a:t>
            </a:r>
            <a:r>
              <a:rPr lang="en-US" sz="2400" dirty="0">
                <a:latin typeface="Times New Roman"/>
                <a:ea typeface="+mn-lt"/>
                <a:cs typeface="+mn-lt"/>
              </a:rPr>
              <a:t> η π</a:t>
            </a:r>
            <a:r>
              <a:rPr lang="en-US" sz="2400" dirty="0" err="1">
                <a:latin typeface="Times New Roman"/>
                <a:ea typeface="+mn-lt"/>
                <a:cs typeface="+mn-lt"/>
              </a:rPr>
              <a:t>ερί</a:t>
            </a:r>
            <a:r>
              <a:rPr lang="en-US" sz="2400" dirty="0">
                <a:latin typeface="Times New Roman"/>
                <a:ea typeface="+mn-lt"/>
                <a:cs typeface="+mn-lt"/>
              </a:rPr>
              <a:t>π</a:t>
            </a:r>
            <a:r>
              <a:rPr lang="en-US" sz="2400" dirty="0" err="1">
                <a:latin typeface="Times New Roman"/>
                <a:ea typeface="+mn-lt"/>
                <a:cs typeface="+mn-lt"/>
              </a:rPr>
              <a:t>τωση</a:t>
            </a:r>
            <a:r>
              <a:rPr lang="en-US" sz="2400" dirty="0">
                <a:latin typeface="Times New Roman"/>
                <a:ea typeface="+mn-lt"/>
                <a:cs typeface="+mn-lt"/>
              </a:rPr>
              <a:t> κα</a:t>
            </a:r>
            <a:r>
              <a:rPr lang="en-US" sz="2400" dirty="0" err="1">
                <a:latin typeface="Times New Roman"/>
                <a:ea typeface="+mn-lt"/>
                <a:cs typeface="+mn-lt"/>
              </a:rPr>
              <a:t>τά</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οπ</a:t>
            </a:r>
            <a:r>
              <a:rPr lang="en-US" sz="2400" dirty="0" err="1">
                <a:latin typeface="Times New Roman"/>
                <a:ea typeface="+mn-lt"/>
                <a:cs typeface="+mn-lt"/>
              </a:rPr>
              <a:t>οί</a:t>
            </a:r>
            <a:r>
              <a:rPr lang="en-US" sz="2400" dirty="0">
                <a:latin typeface="Times New Roman"/>
                <a:ea typeface="+mn-lt"/>
                <a:cs typeface="+mn-lt"/>
              </a:rPr>
              <a:t>α η α</a:t>
            </a:r>
            <a:r>
              <a:rPr lang="en-US" sz="2400" dirty="0" err="1">
                <a:latin typeface="Times New Roman"/>
                <a:ea typeface="+mn-lt"/>
                <a:cs typeface="+mn-lt"/>
              </a:rPr>
              <a:t>φήγηση</a:t>
            </a:r>
            <a:r>
              <a:rPr lang="en-US" sz="2400" dirty="0">
                <a:latin typeface="Times New Roman"/>
                <a:ea typeface="+mn-lt"/>
                <a:cs typeface="+mn-lt"/>
              </a:rPr>
              <a:t> παρα</a:t>
            </a:r>
            <a:r>
              <a:rPr lang="en-US" sz="2400" dirty="0" err="1">
                <a:latin typeface="Times New Roman"/>
                <a:ea typeface="+mn-lt"/>
                <a:cs typeface="+mn-lt"/>
              </a:rPr>
              <a:t>τείνετ</a:t>
            </a:r>
            <a:r>
              <a:rPr lang="en-US" sz="2400" dirty="0">
                <a:latin typeface="Times New Roman"/>
                <a:ea typeface="+mn-lt"/>
                <a:cs typeface="+mn-lt"/>
              </a:rPr>
              <a:t>αι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δηλώσεις</a:t>
            </a:r>
            <a:r>
              <a:rPr lang="en-US" sz="2400" dirty="0">
                <a:latin typeface="Times New Roman"/>
                <a:ea typeface="+mn-lt"/>
                <a:cs typeface="+mn-lt"/>
              </a:rPr>
              <a:t> όπ</a:t>
            </a:r>
            <a:r>
              <a:rPr lang="en-US" sz="2400" dirty="0" err="1">
                <a:latin typeface="Times New Roman"/>
                <a:ea typeface="+mn-lt"/>
                <a:cs typeface="+mn-lt"/>
              </a:rPr>
              <a:t>ως</a:t>
            </a:r>
            <a:r>
              <a:rPr lang="en-US" sz="2400" dirty="0">
                <a:latin typeface="Times New Roman"/>
                <a:ea typeface="+mn-lt"/>
                <a:cs typeface="+mn-lt"/>
              </a:rPr>
              <a:t> '</a:t>
            </a:r>
            <a:r>
              <a:rPr lang="en-US" sz="2400" dirty="0" err="1">
                <a:latin typeface="Times New Roman"/>
                <a:ea typeface="+mn-lt"/>
                <a:cs typeface="+mn-lt"/>
              </a:rPr>
              <a:t>μετά</a:t>
            </a:r>
            <a:r>
              <a:rPr lang="en-US" sz="2400" dirty="0">
                <a:latin typeface="Times New Roman"/>
                <a:ea typeface="+mn-lt"/>
                <a:cs typeface="+mn-lt"/>
              </a:rPr>
              <a:t> από </a:t>
            </a:r>
            <a:r>
              <a:rPr lang="en-US" sz="2400" dirty="0" err="1">
                <a:latin typeface="Times New Roman"/>
                <a:ea typeface="+mn-lt"/>
                <a:cs typeface="+mn-lt"/>
              </a:rPr>
              <a:t>τρί</a:t>
            </a:r>
            <a:r>
              <a:rPr lang="en-US" sz="2400" dirty="0">
                <a:latin typeface="Times New Roman"/>
                <a:ea typeface="+mn-lt"/>
                <a:cs typeface="+mn-lt"/>
              </a:rPr>
              <a:t>α ή </a:t>
            </a:r>
            <a:r>
              <a:rPr lang="en-US" sz="2400" dirty="0" err="1">
                <a:latin typeface="Times New Roman"/>
                <a:ea typeface="+mn-lt"/>
                <a:cs typeface="+mn-lt"/>
              </a:rPr>
              <a:t>εφτά</a:t>
            </a:r>
            <a:r>
              <a:rPr lang="en-US" sz="2400" dirty="0">
                <a:latin typeface="Times New Roman"/>
                <a:ea typeface="+mn-lt"/>
                <a:cs typeface="+mn-lt"/>
              </a:rPr>
              <a:t> </a:t>
            </a:r>
            <a:r>
              <a:rPr lang="en-US" sz="2400" dirty="0" err="1">
                <a:latin typeface="Times New Roman"/>
                <a:ea typeface="+mn-lt"/>
                <a:cs typeface="+mn-lt"/>
              </a:rPr>
              <a:t>χρόνι</a:t>
            </a:r>
            <a:r>
              <a:rPr lang="en-US" sz="2400" dirty="0">
                <a:latin typeface="Times New Roman"/>
                <a:ea typeface="+mn-lt"/>
                <a:cs typeface="+mn-lt"/>
              </a:rPr>
              <a:t>α. </a:t>
            </a:r>
            <a:r>
              <a:rPr lang="en-US" sz="2400" dirty="0" err="1">
                <a:latin typeface="Times New Roman"/>
                <a:ea typeface="+mn-lt"/>
                <a:cs typeface="+mn-lt"/>
              </a:rPr>
              <a:t>Τυ</a:t>
            </a:r>
            <a:r>
              <a:rPr lang="en-US" sz="2400" dirty="0">
                <a:latin typeface="Times New Roman"/>
                <a:ea typeface="+mn-lt"/>
                <a:cs typeface="+mn-lt"/>
              </a:rPr>
              <a:t>π</a:t>
            </a:r>
            <a:r>
              <a:rPr lang="en-US" sz="2400" dirty="0" err="1">
                <a:latin typeface="Times New Roman"/>
                <a:ea typeface="+mn-lt"/>
                <a:cs typeface="+mn-lt"/>
              </a:rPr>
              <a:t>ικοί</a:t>
            </a:r>
            <a:r>
              <a:rPr lang="en-US" sz="2400" dirty="0">
                <a:latin typeface="Times New Roman"/>
                <a:ea typeface="+mn-lt"/>
                <a:cs typeface="+mn-lt"/>
              </a:rPr>
              <a:t> παρα</a:t>
            </a:r>
            <a:r>
              <a:rPr lang="en-US" sz="2400" dirty="0" err="1">
                <a:latin typeface="Times New Roman"/>
                <a:ea typeface="+mn-lt"/>
                <a:cs typeface="+mn-lt"/>
              </a:rPr>
              <a:t>μυθικοί</a:t>
            </a:r>
            <a:r>
              <a:rPr lang="en-US" sz="2400" dirty="0">
                <a:latin typeface="Times New Roman"/>
                <a:ea typeface="+mn-lt"/>
                <a:cs typeface="+mn-lt"/>
              </a:rPr>
              <a:t> α</a:t>
            </a:r>
            <a:r>
              <a:rPr lang="en-US" sz="2400" dirty="0" err="1">
                <a:latin typeface="Times New Roman"/>
                <a:ea typeface="+mn-lt"/>
                <a:cs typeface="+mn-lt"/>
              </a:rPr>
              <a:t>ριθμοί</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μας παρα</a:t>
            </a:r>
            <a:r>
              <a:rPr lang="en-US" sz="2400" dirty="0" err="1">
                <a:latin typeface="Times New Roman"/>
                <a:ea typeface="+mn-lt"/>
                <a:cs typeface="+mn-lt"/>
              </a:rPr>
              <a:t>κινούν</a:t>
            </a:r>
            <a:r>
              <a:rPr lang="en-US" sz="2400" dirty="0">
                <a:latin typeface="Times New Roman"/>
                <a:ea typeface="+mn-lt"/>
                <a:cs typeface="+mn-lt"/>
              </a:rPr>
              <a:t> να παρα</a:t>
            </a:r>
            <a:r>
              <a:rPr lang="en-US" sz="2400" dirty="0" err="1">
                <a:latin typeface="Times New Roman"/>
                <a:ea typeface="+mn-lt"/>
                <a:cs typeface="+mn-lt"/>
              </a:rPr>
              <a:t>τηρήσουμε</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π</a:t>
            </a:r>
            <a:r>
              <a:rPr lang="en-US" sz="2400" dirty="0" err="1">
                <a:latin typeface="Times New Roman"/>
                <a:ea typeface="+mn-lt"/>
                <a:cs typeface="+mn-lt"/>
              </a:rPr>
              <a:t>ερίληψη</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Απ</a:t>
            </a:r>
            <a:r>
              <a:rPr lang="en-US" sz="2400" dirty="0" err="1">
                <a:latin typeface="Times New Roman"/>
                <a:ea typeface="+mn-lt"/>
                <a:cs typeface="+mn-lt"/>
              </a:rPr>
              <a:t>ολλόδωρου</a:t>
            </a:r>
            <a:r>
              <a:rPr lang="en-US" sz="2400" dirty="0">
                <a:latin typeface="Times New Roman"/>
                <a:ea typeface="+mn-lt"/>
                <a:cs typeface="+mn-lt"/>
              </a:rPr>
              <a:t> (</a:t>
            </a:r>
            <a:r>
              <a:rPr lang="en-US" sz="2400" i="1" dirty="0">
                <a:latin typeface="Times New Roman"/>
                <a:ea typeface="+mn-lt"/>
                <a:cs typeface="+mn-lt"/>
              </a:rPr>
              <a:t>Έπ</a:t>
            </a:r>
            <a:r>
              <a:rPr lang="en-US" sz="2400" i="1" dirty="0" err="1">
                <a:latin typeface="Times New Roman"/>
                <a:ea typeface="+mn-lt"/>
                <a:cs typeface="+mn-lt"/>
              </a:rPr>
              <a:t>ιτομή</a:t>
            </a:r>
            <a:r>
              <a:rPr lang="en-US" sz="2400" dirty="0">
                <a:latin typeface="Times New Roman"/>
                <a:ea typeface="+mn-lt"/>
                <a:cs typeface="+mn-lt"/>
              </a:rPr>
              <a:t> 3.18) όπ</a:t>
            </a:r>
            <a:r>
              <a:rPr lang="en-US" sz="2400" dirty="0" err="1">
                <a:latin typeface="Times New Roman"/>
                <a:ea typeface="+mn-lt"/>
                <a:cs typeface="+mn-lt"/>
              </a:rPr>
              <a:t>ου</a:t>
            </a:r>
            <a:r>
              <a:rPr lang="en-US" sz="2400" dirty="0">
                <a:latin typeface="Times New Roman"/>
                <a:ea typeface="+mn-lt"/>
                <a:cs typeface="+mn-lt"/>
              </a:rPr>
              <a:t> ανα</a:t>
            </a:r>
            <a:r>
              <a:rPr lang="en-US" sz="2400" dirty="0" err="1">
                <a:latin typeface="Times New Roman"/>
                <a:ea typeface="+mn-lt"/>
                <a:cs typeface="+mn-lt"/>
              </a:rPr>
              <a:t>φέρετ</a:t>
            </a:r>
            <a:r>
              <a:rPr lang="en-US" sz="2400" dirty="0">
                <a:latin typeface="Times New Roman"/>
                <a:ea typeface="+mn-lt"/>
                <a:cs typeface="+mn-lt"/>
              </a:rPr>
              <a:t>αι </a:t>
            </a:r>
            <a:r>
              <a:rPr lang="en-US" sz="2400" dirty="0" err="1">
                <a:latin typeface="Times New Roman"/>
                <a:ea typeface="+mn-lt"/>
                <a:cs typeface="+mn-lt"/>
              </a:rPr>
              <a:t>ότι</a:t>
            </a:r>
            <a:r>
              <a:rPr lang="en-US" sz="2400" dirty="0">
                <a:latin typeface="Times New Roman"/>
                <a:ea typeface="+mn-lt"/>
                <a:cs typeface="+mn-lt"/>
              </a:rPr>
              <a:t> π</a:t>
            </a:r>
            <a:r>
              <a:rPr lang="en-US" sz="2400" dirty="0" err="1">
                <a:latin typeface="Times New Roman"/>
                <a:ea typeface="+mn-lt"/>
                <a:cs typeface="+mn-lt"/>
              </a:rPr>
              <a:t>έρ</a:t>
            </a:r>
            <a:r>
              <a:rPr lang="en-US" sz="2400" dirty="0">
                <a:latin typeface="Times New Roman"/>
                <a:ea typeface="+mn-lt"/>
                <a:cs typeface="+mn-lt"/>
              </a:rPr>
              <a:t>ασαν 8 </a:t>
            </a:r>
            <a:r>
              <a:rPr lang="en-US" sz="2400" dirty="0" err="1">
                <a:latin typeface="Times New Roman"/>
                <a:ea typeface="+mn-lt"/>
                <a:cs typeface="+mn-lt"/>
              </a:rPr>
              <a:t>χρόνι</a:t>
            </a:r>
            <a:r>
              <a:rPr lang="en-US" sz="2400" dirty="0">
                <a:latin typeface="Times New Roman"/>
                <a:ea typeface="+mn-lt"/>
                <a:cs typeface="+mn-lt"/>
              </a:rPr>
              <a:t>α, </a:t>
            </a:r>
            <a:r>
              <a:rPr lang="en-US" sz="2400" dirty="0" err="1">
                <a:latin typeface="Times New Roman"/>
                <a:ea typeface="+mn-lt"/>
                <a:cs typeface="+mn-lt"/>
              </a:rPr>
              <a:t>δηλ</a:t>
            </a:r>
            <a:r>
              <a:rPr lang="en-US" sz="2400" dirty="0">
                <a:latin typeface="Times New Roman"/>
                <a:ea typeface="+mn-lt"/>
                <a:cs typeface="+mn-lt"/>
              </a:rPr>
              <a:t>α</a:t>
            </a:r>
            <a:r>
              <a:rPr lang="en-US" sz="2400" dirty="0" err="1">
                <a:latin typeface="Times New Roman"/>
                <a:ea typeface="+mn-lt"/>
                <a:cs typeface="+mn-lt"/>
              </a:rPr>
              <a:t>δή</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παρα</a:t>
            </a:r>
            <a:r>
              <a:rPr lang="en-US" sz="2400" dirty="0" err="1">
                <a:latin typeface="Times New Roman"/>
                <a:ea typeface="+mn-lt"/>
                <a:cs typeface="+mn-lt"/>
              </a:rPr>
              <a:t>μυθικό</a:t>
            </a:r>
            <a:r>
              <a:rPr lang="en-US" sz="2400" dirty="0">
                <a:latin typeface="Times New Roman"/>
                <a:ea typeface="+mn-lt"/>
                <a:cs typeface="+mn-lt"/>
              </a:rPr>
              <a:t> '</a:t>
            </a:r>
            <a:r>
              <a:rPr lang="en-US" sz="2400" dirty="0" err="1">
                <a:latin typeface="Times New Roman"/>
                <a:ea typeface="+mn-lt"/>
                <a:cs typeface="+mn-lt"/>
              </a:rPr>
              <a:t>γι</a:t>
            </a:r>
            <a:r>
              <a:rPr lang="en-US" sz="2400" dirty="0">
                <a:latin typeface="Times New Roman"/>
                <a:ea typeface="+mn-lt"/>
                <a:cs typeface="+mn-lt"/>
              </a:rPr>
              <a:t>α επ</a:t>
            </a:r>
            <a:r>
              <a:rPr lang="en-US" sz="2400" dirty="0" err="1">
                <a:latin typeface="Times New Roman"/>
                <a:ea typeface="+mn-lt"/>
                <a:cs typeface="+mn-lt"/>
              </a:rPr>
              <a:t>τά</a:t>
            </a:r>
            <a:r>
              <a:rPr lang="en-US" sz="2400" dirty="0">
                <a:latin typeface="Times New Roman"/>
                <a:ea typeface="+mn-lt"/>
                <a:cs typeface="+mn-lt"/>
              </a:rPr>
              <a:t> </a:t>
            </a:r>
            <a:r>
              <a:rPr lang="en-US" sz="2400" dirty="0" err="1">
                <a:latin typeface="Times New Roman"/>
                <a:ea typeface="+mn-lt"/>
                <a:cs typeface="+mn-lt"/>
              </a:rPr>
              <a:t>χρόνι</a:t>
            </a:r>
            <a:r>
              <a:rPr lang="en-US" sz="2400" dirty="0">
                <a:latin typeface="Times New Roman"/>
                <a:ea typeface="+mn-lt"/>
                <a:cs typeface="+mn-lt"/>
              </a:rPr>
              <a:t>α και </a:t>
            </a:r>
            <a:r>
              <a:rPr lang="en-US" sz="2400" dirty="0" err="1">
                <a:latin typeface="Times New Roman"/>
                <a:ea typeface="+mn-lt"/>
                <a:cs typeface="+mn-lt"/>
              </a:rPr>
              <a:t>στον</a:t>
            </a:r>
            <a:r>
              <a:rPr lang="en-US" sz="2400" dirty="0">
                <a:latin typeface="Times New Roman"/>
                <a:ea typeface="+mn-lt"/>
                <a:cs typeface="+mn-lt"/>
              </a:rPr>
              <a:t> </a:t>
            </a:r>
            <a:r>
              <a:rPr lang="en-US" sz="2400" dirty="0" err="1">
                <a:latin typeface="Times New Roman"/>
                <a:ea typeface="+mn-lt"/>
                <a:cs typeface="+mn-lt"/>
              </a:rPr>
              <a:t>όγδοο</a:t>
            </a:r>
            <a:r>
              <a:rPr lang="en-US" sz="2400" dirty="0">
                <a:latin typeface="Times New Roman"/>
                <a:ea typeface="+mn-lt"/>
                <a:cs typeface="+mn-lt"/>
              </a:rPr>
              <a:t>, </a:t>
            </a:r>
            <a:r>
              <a:rPr lang="en-US" sz="2400" dirty="0" err="1">
                <a:latin typeface="Times New Roman"/>
                <a:ea typeface="+mn-lt"/>
                <a:cs typeface="+mn-lt"/>
              </a:rPr>
              <a:t>μέχρι</a:t>
            </a:r>
            <a:r>
              <a:rPr lang="en-US" sz="2400" dirty="0">
                <a:latin typeface="Times New Roman"/>
                <a:ea typeface="+mn-lt"/>
                <a:cs typeface="+mn-lt"/>
              </a:rPr>
              <a:t> να </a:t>
            </a:r>
            <a:r>
              <a:rPr lang="en-US" sz="2400" dirty="0" err="1">
                <a:latin typeface="Times New Roman"/>
                <a:ea typeface="+mn-lt"/>
                <a:cs typeface="+mn-lt"/>
              </a:rPr>
              <a:t>συγκεντρωθούν</a:t>
            </a:r>
            <a:r>
              <a:rPr lang="en-US" sz="2400" dirty="0">
                <a:latin typeface="Times New Roman"/>
                <a:ea typeface="+mn-lt"/>
                <a:cs typeface="+mn-lt"/>
              </a:rPr>
              <a:t> ξα</a:t>
            </a:r>
            <a:r>
              <a:rPr lang="en-US" sz="2400" dirty="0" err="1">
                <a:latin typeface="Times New Roman"/>
                <a:ea typeface="+mn-lt"/>
                <a:cs typeface="+mn-lt"/>
              </a:rPr>
              <a:t>νά</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a:t>
            </a:r>
            <a:r>
              <a:rPr lang="en-US" sz="2400" dirty="0" err="1">
                <a:latin typeface="Times New Roman"/>
                <a:ea typeface="+mn-lt"/>
                <a:cs typeface="+mn-lt"/>
              </a:rPr>
              <a:t>Αυλίδ</a:t>
            </a:r>
            <a:r>
              <a:rPr lang="en-US" sz="2400" dirty="0">
                <a:latin typeface="Times New Roman"/>
                <a:ea typeface="+mn-lt"/>
                <a:cs typeface="+mn-lt"/>
              </a:rPr>
              <a:t>α </a:t>
            </a:r>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Έλληνες</a:t>
            </a:r>
            <a:r>
              <a:rPr lang="en-US" sz="2400" dirty="0">
                <a:latin typeface="Times New Roman"/>
                <a:ea typeface="+mn-lt"/>
                <a:cs typeface="+mn-lt"/>
              </a:rPr>
              <a:t>. </a:t>
            </a:r>
          </a:p>
        </p:txBody>
      </p:sp>
    </p:spTree>
    <p:extLst>
      <p:ext uri="{BB962C8B-B14F-4D97-AF65-F5344CB8AC3E}">
        <p14:creationId xmlns:p14="http://schemas.microsoft.com/office/powerpoint/2010/main" val="348454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F5A119-1C41-496D-BC6E-1E5309E87A89}"/>
              </a:ext>
            </a:extLst>
          </p:cNvPr>
          <p:cNvSpPr>
            <a:spLocks noGrp="1"/>
          </p:cNvSpPr>
          <p:nvPr>
            <p:ph type="title"/>
          </p:nvPr>
        </p:nvSpPr>
        <p:spPr>
          <a:xfrm>
            <a:off x="3463636" y="99355"/>
            <a:ext cx="8610600" cy="794265"/>
          </a:xfrm>
        </p:spPr>
        <p:txBody>
          <a:bodyPr/>
          <a:lstStyle/>
          <a:p>
            <a:endParaRPr lang="en-US"/>
          </a:p>
        </p:txBody>
      </p:sp>
      <p:sp>
        <p:nvSpPr>
          <p:cNvPr id="3" name="Content Placeholder 2">
            <a:extLst>
              <a:ext uri="{FF2B5EF4-FFF2-40B4-BE49-F238E27FC236}">
                <a16:creationId xmlns:a16="http://schemas.microsoft.com/office/drawing/2014/main" xmlns="" id="{0DE4F559-6F9A-4022-8B87-5BEBEC3029FD}"/>
              </a:ext>
            </a:extLst>
          </p:cNvPr>
          <p:cNvSpPr>
            <a:spLocks noGrp="1"/>
          </p:cNvSpPr>
          <p:nvPr>
            <p:ph idx="1"/>
          </p:nvPr>
        </p:nvSpPr>
        <p:spPr>
          <a:xfrm>
            <a:off x="628291" y="1421319"/>
            <a:ext cx="10820400" cy="5229470"/>
          </a:xfrm>
        </p:spPr>
        <p:txBody>
          <a:bodyPr vert="horz" lIns="91440" tIns="45720" rIns="91440" bIns="45720" rtlCol="0" anchor="t">
            <a:normAutofit/>
          </a:bodyPr>
          <a:lstStyle/>
          <a:p>
            <a:r>
              <a:rPr lang="en-US" sz="2400" dirty="0" err="1">
                <a:latin typeface="Times New Roman"/>
                <a:cs typeface="Times New Roman"/>
              </a:rPr>
              <a:t>Στο</a:t>
            </a:r>
            <a:r>
              <a:rPr lang="en-US" sz="2400" dirty="0">
                <a:latin typeface="Times New Roman"/>
                <a:cs typeface="Times New Roman"/>
              </a:rPr>
              <a:t> </a:t>
            </a:r>
            <a:r>
              <a:rPr lang="en-US" sz="2400" dirty="0" err="1">
                <a:latin typeface="Times New Roman"/>
                <a:cs typeface="Times New Roman"/>
              </a:rPr>
              <a:t>ίδιο</a:t>
            </a:r>
            <a:r>
              <a:rPr lang="en-US" sz="2400" dirty="0">
                <a:latin typeface="Times New Roman"/>
                <a:cs typeface="Times New Roman"/>
              </a:rPr>
              <a:t> </a:t>
            </a:r>
            <a:r>
              <a:rPr lang="en-US" sz="2400" dirty="0" err="1">
                <a:latin typeface="Times New Roman"/>
                <a:cs typeface="Times New Roman"/>
              </a:rPr>
              <a:t>χωρίο</a:t>
            </a:r>
            <a:r>
              <a:rPr lang="en-US" sz="2400" dirty="0">
                <a:latin typeface="Times New Roman"/>
                <a:cs typeface="Times New Roman"/>
              </a:rPr>
              <a:t> </a:t>
            </a:r>
            <a:r>
              <a:rPr lang="en-US" sz="2400" dirty="0" err="1">
                <a:latin typeface="Times New Roman"/>
                <a:cs typeface="Times New Roman"/>
              </a:rPr>
              <a:t>λέγετ</a:t>
            </a:r>
            <a:r>
              <a:rPr lang="en-US" sz="2400" dirty="0">
                <a:latin typeface="Times New Roman"/>
                <a:cs typeface="Times New Roman"/>
              </a:rPr>
              <a:t>αι </a:t>
            </a:r>
            <a:r>
              <a:rPr lang="en-US" sz="2400" dirty="0" err="1">
                <a:latin typeface="Times New Roman"/>
                <a:cs typeface="Times New Roman"/>
              </a:rPr>
              <a:t>ότι</a:t>
            </a:r>
            <a:r>
              <a:rPr lang="en-US" sz="2400" dirty="0">
                <a:latin typeface="Times New Roman"/>
                <a:cs typeface="Times New Roman"/>
              </a:rPr>
              <a:t> </a:t>
            </a:r>
            <a:r>
              <a:rPr lang="en-US" sz="2400" dirty="0" err="1">
                <a:latin typeface="Times New Roman"/>
                <a:cs typeface="Times New Roman"/>
              </a:rPr>
              <a:t>δύο</a:t>
            </a:r>
            <a:r>
              <a:rPr lang="en-US" sz="2400" dirty="0">
                <a:latin typeface="Times New Roman"/>
                <a:cs typeface="Times New Roman"/>
              </a:rPr>
              <a:t> </a:t>
            </a:r>
            <a:r>
              <a:rPr lang="en-US" sz="2400" dirty="0" err="1">
                <a:latin typeface="Times New Roman"/>
                <a:cs typeface="Times New Roman"/>
              </a:rPr>
              <a:t>χρόνι</a:t>
            </a:r>
            <a:r>
              <a:rPr lang="en-US" sz="2400" dirty="0">
                <a:latin typeface="Times New Roman"/>
                <a:cs typeface="Times New Roman"/>
              </a:rPr>
              <a:t>α </a:t>
            </a:r>
            <a:r>
              <a:rPr lang="en-US" sz="2400" dirty="0" err="1">
                <a:latin typeface="Times New Roman"/>
                <a:cs typeface="Times New Roman"/>
              </a:rPr>
              <a:t>μεσολά</a:t>
            </a:r>
            <a:r>
              <a:rPr lang="en-US" sz="2400" dirty="0">
                <a:latin typeface="Times New Roman"/>
                <a:cs typeface="Times New Roman"/>
              </a:rPr>
              <a:t>β</a:t>
            </a:r>
            <a:r>
              <a:rPr lang="en-US" sz="2400" dirty="0" err="1">
                <a:latin typeface="Times New Roman"/>
                <a:cs typeface="Times New Roman"/>
              </a:rPr>
              <a:t>ησ</a:t>
            </a:r>
            <a:r>
              <a:rPr lang="en-US" sz="2400" dirty="0">
                <a:latin typeface="Times New Roman"/>
                <a:cs typeface="Times New Roman"/>
              </a:rPr>
              <a:t>αν από </a:t>
            </a:r>
            <a:r>
              <a:rPr lang="en-US" sz="2400" dirty="0" err="1">
                <a:latin typeface="Times New Roman"/>
                <a:cs typeface="Times New Roman"/>
              </a:rPr>
              <a:t>την</a:t>
            </a:r>
            <a:r>
              <a:rPr lang="en-US" sz="2400" dirty="0">
                <a:latin typeface="Times New Roman"/>
                <a:cs typeface="Times New Roman"/>
              </a:rPr>
              <a:t> απα</a:t>
            </a:r>
            <a:r>
              <a:rPr lang="en-US" sz="2400" dirty="0" err="1">
                <a:latin typeface="Times New Roman"/>
                <a:cs typeface="Times New Roman"/>
              </a:rPr>
              <a:t>γωγή</a:t>
            </a:r>
            <a:r>
              <a:rPr lang="en-US" sz="2400" dirty="0">
                <a:latin typeface="Times New Roman"/>
                <a:cs typeface="Times New Roman"/>
              </a:rPr>
              <a:t> </a:t>
            </a:r>
            <a:r>
              <a:rPr lang="en-US" sz="2400" dirty="0" err="1">
                <a:latin typeface="Times New Roman"/>
                <a:cs typeface="Times New Roman"/>
              </a:rPr>
              <a:t>στην</a:t>
            </a:r>
            <a:r>
              <a:rPr lang="en-US" sz="2400" dirty="0">
                <a:latin typeface="Times New Roman"/>
                <a:cs typeface="Times New Roman"/>
              </a:rPr>
              <a:t> π</a:t>
            </a:r>
            <a:r>
              <a:rPr lang="en-US" sz="2400" dirty="0" err="1">
                <a:latin typeface="Times New Roman"/>
                <a:cs typeface="Times New Roman"/>
              </a:rPr>
              <a:t>ρώτη</a:t>
            </a:r>
            <a:r>
              <a:rPr lang="en-US" sz="2400" dirty="0">
                <a:latin typeface="Times New Roman"/>
                <a:cs typeface="Times New Roman"/>
              </a:rPr>
              <a:t> </a:t>
            </a:r>
            <a:r>
              <a:rPr lang="en-US" sz="2400" dirty="0" err="1">
                <a:latin typeface="Times New Roman"/>
                <a:cs typeface="Times New Roman"/>
              </a:rPr>
              <a:t>συγκέντρωση</a:t>
            </a:r>
            <a:r>
              <a:rPr lang="en-US" sz="2400" dirty="0">
                <a:latin typeface="Times New Roman"/>
                <a:cs typeface="Times New Roman"/>
              </a:rPr>
              <a:t>.</a:t>
            </a:r>
          </a:p>
          <a:p>
            <a:r>
              <a:rPr lang="en-US" sz="2400" dirty="0" err="1">
                <a:latin typeface="Times New Roman"/>
                <a:cs typeface="Times New Roman"/>
              </a:rPr>
              <a:t>Έχουμε</a:t>
            </a:r>
            <a:r>
              <a:rPr lang="en-US" sz="2400" dirty="0">
                <a:latin typeface="Times New Roman"/>
                <a:cs typeface="Times New Roman"/>
              </a:rPr>
              <a:t>, </a:t>
            </a:r>
            <a:r>
              <a:rPr lang="en-US" sz="2400" dirty="0" err="1">
                <a:latin typeface="Times New Roman"/>
                <a:cs typeface="Times New Roman"/>
              </a:rPr>
              <a:t>λοι</a:t>
            </a:r>
            <a:r>
              <a:rPr lang="en-US" sz="2400" dirty="0">
                <a:latin typeface="Times New Roman"/>
                <a:cs typeface="Times New Roman"/>
              </a:rPr>
              <a:t>π</a:t>
            </a:r>
            <a:r>
              <a:rPr lang="en-US" sz="2400" dirty="0" err="1">
                <a:latin typeface="Times New Roman"/>
                <a:cs typeface="Times New Roman"/>
              </a:rPr>
              <a:t>όν</a:t>
            </a:r>
            <a:r>
              <a:rPr lang="en-US" sz="2400" dirty="0">
                <a:latin typeface="Times New Roman"/>
                <a:cs typeface="Times New Roman"/>
              </a:rPr>
              <a:t>, 10 </a:t>
            </a:r>
            <a:r>
              <a:rPr lang="en-US" sz="2400" dirty="0" err="1">
                <a:latin typeface="Times New Roman"/>
                <a:cs typeface="Times New Roman"/>
              </a:rPr>
              <a:t>χρόνι</a:t>
            </a:r>
            <a:r>
              <a:rPr lang="en-US" sz="2400" dirty="0">
                <a:latin typeface="Times New Roman"/>
                <a:cs typeface="Times New Roman"/>
              </a:rPr>
              <a:t>α π</a:t>
            </a:r>
            <a:r>
              <a:rPr lang="en-US" sz="2400" dirty="0" err="1">
                <a:latin typeface="Times New Roman"/>
                <a:cs typeface="Times New Roman"/>
              </a:rPr>
              <a:t>ου</a:t>
            </a:r>
            <a:r>
              <a:rPr lang="en-US" sz="2400" dirty="0">
                <a:latin typeface="Times New Roman"/>
                <a:cs typeface="Times New Roman"/>
              </a:rPr>
              <a:t> α</a:t>
            </a:r>
            <a:r>
              <a:rPr lang="en-US" sz="2400" dirty="0" err="1">
                <a:latin typeface="Times New Roman"/>
                <a:cs typeface="Times New Roman"/>
              </a:rPr>
              <a:t>ντιστοιχούν</a:t>
            </a:r>
            <a:r>
              <a:rPr lang="en-US" sz="2400" dirty="0">
                <a:latin typeface="Times New Roman"/>
                <a:cs typeface="Times New Roman"/>
              </a:rPr>
              <a:t> </a:t>
            </a:r>
            <a:r>
              <a:rPr lang="en-US" sz="2400" dirty="0" err="1">
                <a:latin typeface="Times New Roman"/>
                <a:cs typeface="Times New Roman"/>
              </a:rPr>
              <a:t>στο</a:t>
            </a:r>
            <a:r>
              <a:rPr lang="en-US" sz="2400" dirty="0">
                <a:latin typeface="Times New Roman"/>
                <a:cs typeface="Times New Roman"/>
              </a:rPr>
              <a:t> παρα</a:t>
            </a:r>
            <a:r>
              <a:rPr lang="en-US" sz="2400" dirty="0" err="1">
                <a:latin typeface="Times New Roman"/>
                <a:cs typeface="Times New Roman"/>
              </a:rPr>
              <a:t>μυθικό</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σύνολο</a:t>
            </a:r>
            <a:r>
              <a:rPr lang="en-US" sz="2400" dirty="0">
                <a:latin typeface="Times New Roman"/>
                <a:cs typeface="Times New Roman"/>
              </a:rPr>
              <a:t>) </a:t>
            </a:r>
            <a:r>
              <a:rPr lang="en-US" sz="2400" dirty="0" err="1">
                <a:latin typeface="Times New Roman"/>
                <a:cs typeface="Times New Roman"/>
              </a:rPr>
              <a:t>δέκ</a:t>
            </a:r>
            <a:r>
              <a:rPr lang="en-US" sz="2400" dirty="0">
                <a:latin typeface="Times New Roman"/>
                <a:cs typeface="Times New Roman"/>
              </a:rPr>
              <a:t>α.</a:t>
            </a:r>
          </a:p>
          <a:p>
            <a:endParaRPr lang="en-US" sz="2400" dirty="0">
              <a:latin typeface="Times New Roman"/>
              <a:cs typeface="Times New Roman"/>
            </a:endParaRPr>
          </a:p>
          <a:p>
            <a:endParaRPr lang="en-US" sz="2400" dirty="0">
              <a:latin typeface="Times New Roman"/>
              <a:cs typeface="Times New Roman"/>
            </a:endParaRPr>
          </a:p>
          <a:p>
            <a:pPr algn="just"/>
            <a:r>
              <a:rPr lang="en-US" sz="2400" dirty="0" err="1">
                <a:latin typeface="Times New Roman"/>
                <a:cs typeface="Times New Roman"/>
              </a:rPr>
              <a:t>Σχετικά</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Τήλεφο</a:t>
            </a:r>
            <a:r>
              <a:rPr lang="en-US" sz="2400" dirty="0">
                <a:latin typeface="Times New Roman"/>
                <a:cs typeface="Times New Roman"/>
              </a:rPr>
              <a:t>, φα</a:t>
            </a:r>
            <a:r>
              <a:rPr lang="en-US" sz="2400" dirty="0" err="1">
                <a:latin typeface="Times New Roman"/>
                <a:cs typeface="Times New Roman"/>
              </a:rPr>
              <a:t>ίνετ</a:t>
            </a:r>
            <a:r>
              <a:rPr lang="en-US" sz="2400" dirty="0">
                <a:latin typeface="Times New Roman"/>
                <a:cs typeface="Times New Roman"/>
              </a:rPr>
              <a:t>αι </a:t>
            </a:r>
            <a:r>
              <a:rPr lang="en-US" sz="2400" dirty="0" err="1">
                <a:latin typeface="Times New Roman"/>
                <a:cs typeface="Times New Roman"/>
              </a:rPr>
              <a:t>ότι</a:t>
            </a:r>
            <a:r>
              <a:rPr lang="en-US" sz="2400" dirty="0">
                <a:latin typeface="Times New Roman"/>
                <a:cs typeface="Times New Roman"/>
              </a:rPr>
              <a:t> ο </a:t>
            </a:r>
            <a:r>
              <a:rPr lang="en-US" sz="2400" dirty="0" err="1">
                <a:latin typeface="Times New Roman"/>
                <a:cs typeface="Times New Roman"/>
              </a:rPr>
              <a:t>μύθος</a:t>
            </a:r>
            <a:r>
              <a:rPr lang="en-US" sz="2400" dirty="0">
                <a:latin typeface="Times New Roman"/>
                <a:cs typeface="Times New Roman"/>
              </a:rPr>
              <a:t> π</a:t>
            </a:r>
            <a:r>
              <a:rPr lang="en-US" sz="2400" dirty="0" err="1">
                <a:latin typeface="Times New Roman"/>
                <a:cs typeface="Times New Roman"/>
              </a:rPr>
              <a:t>ροέρχετ</a:t>
            </a:r>
            <a:r>
              <a:rPr lang="en-US" sz="2400" dirty="0">
                <a:latin typeface="Times New Roman"/>
                <a:cs typeface="Times New Roman"/>
              </a:rPr>
              <a:t>αι από </a:t>
            </a:r>
            <a:r>
              <a:rPr lang="en-US" sz="2400" dirty="0" err="1">
                <a:latin typeface="Times New Roman"/>
                <a:cs typeface="Times New Roman"/>
              </a:rPr>
              <a:t>έν</a:t>
            </a:r>
            <a:r>
              <a:rPr lang="en-US" sz="2400" dirty="0">
                <a:latin typeface="Times New Roman"/>
                <a:cs typeface="Times New Roman"/>
              </a:rPr>
              <a:t>α π</a:t>
            </a:r>
            <a:r>
              <a:rPr lang="en-US" sz="2400" dirty="0" err="1">
                <a:latin typeface="Times New Roman"/>
                <a:cs typeface="Times New Roman"/>
              </a:rPr>
              <a:t>ολύ</a:t>
            </a:r>
            <a:r>
              <a:rPr lang="en-US" sz="2400" dirty="0">
                <a:latin typeface="Times New Roman"/>
                <a:cs typeface="Times New Roman"/>
              </a:rPr>
              <a:t> α</a:t>
            </a:r>
            <a:r>
              <a:rPr lang="en-US" sz="2400" dirty="0" err="1">
                <a:latin typeface="Times New Roman"/>
                <a:cs typeface="Times New Roman"/>
              </a:rPr>
              <a:t>ρχ</a:t>
            </a:r>
            <a:r>
              <a:rPr lang="en-US" sz="2400" dirty="0">
                <a:latin typeface="Times New Roman"/>
                <a:cs typeface="Times New Roman"/>
              </a:rPr>
              <a:t>α</a:t>
            </a:r>
            <a:r>
              <a:rPr lang="en-US" sz="2400" dirty="0" err="1">
                <a:latin typeface="Times New Roman"/>
                <a:cs typeface="Times New Roman"/>
              </a:rPr>
              <a:t>ίο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βο (</a:t>
            </a:r>
            <a:r>
              <a:rPr lang="en-US" sz="2400" dirty="0" err="1">
                <a:latin typeface="Times New Roman"/>
                <a:cs typeface="Times New Roman"/>
              </a:rPr>
              <a:t>σύμφωνο</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σχήμ</a:t>
            </a:r>
            <a:r>
              <a:rPr lang="en-US" sz="2400" dirty="0">
                <a:latin typeface="Times New Roman"/>
                <a:cs typeface="Times New Roman"/>
              </a:rPr>
              <a:t>α Propp). </a:t>
            </a:r>
            <a:r>
              <a:rPr lang="en-US" sz="2400" dirty="0" err="1">
                <a:latin typeface="Times New Roman"/>
                <a:cs typeface="Times New Roman"/>
              </a:rPr>
              <a:t>Σε</a:t>
            </a:r>
            <a:r>
              <a:rPr lang="en-US" sz="2400" dirty="0">
                <a:latin typeface="Times New Roman"/>
                <a:cs typeface="Times New Roman"/>
              </a:rPr>
              <a:t> α</a:t>
            </a:r>
            <a:r>
              <a:rPr lang="en-US" sz="2400" dirty="0" err="1">
                <a:latin typeface="Times New Roman"/>
                <a:cs typeface="Times New Roman"/>
              </a:rPr>
              <a:t>υτό</a:t>
            </a:r>
            <a:r>
              <a:rPr lang="en-US" sz="2400" dirty="0">
                <a:latin typeface="Times New Roman"/>
                <a:cs typeface="Times New Roman"/>
              </a:rPr>
              <a:t> </a:t>
            </a:r>
            <a:r>
              <a:rPr lang="en-US" sz="2400" dirty="0" err="1">
                <a:latin typeface="Times New Roman"/>
                <a:cs typeface="Times New Roman"/>
              </a:rPr>
              <a:t>οι</a:t>
            </a:r>
            <a:r>
              <a:rPr lang="en-US" sz="2400" dirty="0">
                <a:latin typeface="Times New Roman"/>
                <a:cs typeface="Times New Roman"/>
              </a:rPr>
              <a:t> </a:t>
            </a:r>
            <a:r>
              <a:rPr lang="en-US" sz="2400" dirty="0" err="1">
                <a:latin typeface="Times New Roman"/>
                <a:cs typeface="Times New Roman"/>
              </a:rPr>
              <a:t>ήρωες</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π</a:t>
            </a:r>
            <a:r>
              <a:rPr lang="en-US" sz="2400" dirty="0" err="1">
                <a:latin typeface="Times New Roman"/>
                <a:cs typeface="Times New Roman"/>
              </a:rPr>
              <a:t>ρώιμο</a:t>
            </a:r>
            <a:r>
              <a:rPr lang="en-US" sz="2400" dirty="0">
                <a:latin typeface="Times New Roman"/>
                <a:cs typeface="Times New Roman"/>
              </a:rPr>
              <a:t> </a:t>
            </a:r>
            <a:r>
              <a:rPr lang="en-US" sz="2400" dirty="0" err="1">
                <a:latin typeface="Times New Roman"/>
                <a:cs typeface="Times New Roman"/>
              </a:rPr>
              <a:t>στάδιο</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ανα</a:t>
            </a:r>
            <a:r>
              <a:rPr lang="en-US" sz="2400" dirty="0" err="1">
                <a:latin typeface="Times New Roman"/>
                <a:ea typeface="+mn-lt"/>
                <a:cs typeface="+mn-lt"/>
              </a:rPr>
              <a:t>ζήτησης</a:t>
            </a:r>
            <a:r>
              <a:rPr lang="en-US" sz="2400" dirty="0">
                <a:latin typeface="Times New Roman"/>
                <a:ea typeface="+mn-lt"/>
                <a:cs typeface="+mn-lt"/>
              </a:rPr>
              <a:t> </a:t>
            </a:r>
            <a:r>
              <a:rPr lang="en-US" sz="2400" dirty="0" err="1">
                <a:latin typeface="Times New Roman"/>
                <a:ea typeface="+mn-lt"/>
                <a:cs typeface="+mn-lt"/>
              </a:rPr>
              <a:t>συν</a:t>
            </a:r>
            <a:r>
              <a:rPr lang="en-US" sz="2400" dirty="0">
                <a:latin typeface="Times New Roman"/>
                <a:ea typeface="+mn-lt"/>
                <a:cs typeface="+mn-lt"/>
              </a:rPr>
              <a:t>α</a:t>
            </a:r>
            <a:r>
              <a:rPr lang="en-US" sz="2400" dirty="0" err="1">
                <a:latin typeface="Times New Roman"/>
                <a:ea typeface="+mn-lt"/>
                <a:cs typeface="+mn-lt"/>
              </a:rPr>
              <a:t>ντούν</a:t>
            </a:r>
            <a:r>
              <a:rPr lang="en-US" sz="2400" dirty="0">
                <a:latin typeface="Times New Roman"/>
                <a:ea typeface="+mn-lt"/>
                <a:cs typeface="+mn-lt"/>
              </a:rPr>
              <a:t> </a:t>
            </a:r>
            <a:r>
              <a:rPr lang="en-US" sz="2400" dirty="0" err="1">
                <a:latin typeface="Times New Roman"/>
                <a:ea typeface="+mn-lt"/>
                <a:cs typeface="+mn-lt"/>
              </a:rPr>
              <a:t>μί</a:t>
            </a:r>
            <a:r>
              <a:rPr lang="en-US" sz="2400" dirty="0">
                <a:latin typeface="Times New Roman"/>
                <a:ea typeface="+mn-lt"/>
                <a:cs typeface="+mn-lt"/>
              </a:rPr>
              <a:t>α α</a:t>
            </a:r>
            <a:r>
              <a:rPr lang="en-US" sz="2400" dirty="0" err="1">
                <a:latin typeface="Times New Roman"/>
                <a:ea typeface="+mn-lt"/>
                <a:cs typeface="+mn-lt"/>
              </a:rPr>
              <a:t>μφιλεγόμενη</a:t>
            </a:r>
            <a:r>
              <a:rPr lang="en-US" sz="2400" dirty="0">
                <a:latin typeface="Times New Roman"/>
                <a:ea typeface="+mn-lt"/>
                <a:cs typeface="+mn-lt"/>
              </a:rPr>
              <a:t> π</a:t>
            </a:r>
            <a:r>
              <a:rPr lang="en-US" sz="2400" dirty="0" err="1">
                <a:latin typeface="Times New Roman"/>
                <a:ea typeface="+mn-lt"/>
                <a:cs typeface="+mn-lt"/>
              </a:rPr>
              <a:t>ροσω</a:t>
            </a:r>
            <a:r>
              <a:rPr lang="en-US" sz="2400" dirty="0">
                <a:latin typeface="Times New Roman"/>
                <a:ea typeface="+mn-lt"/>
                <a:cs typeface="+mn-lt"/>
              </a:rPr>
              <a:t>π</a:t>
            </a:r>
            <a:r>
              <a:rPr lang="en-US" sz="2400" dirty="0" err="1">
                <a:latin typeface="Times New Roman"/>
                <a:ea typeface="+mn-lt"/>
                <a:cs typeface="+mn-lt"/>
              </a:rPr>
              <a:t>ικότητ</a:t>
            </a:r>
            <a:r>
              <a:rPr lang="en-US" sz="2400" dirty="0">
                <a:latin typeface="Times New Roman"/>
                <a:ea typeface="+mn-lt"/>
                <a:cs typeface="+mn-lt"/>
              </a:rPr>
              <a:t>α π</a:t>
            </a:r>
            <a:r>
              <a:rPr lang="en-US" sz="2400" dirty="0" err="1">
                <a:latin typeface="Times New Roman"/>
                <a:ea typeface="+mn-lt"/>
                <a:cs typeface="+mn-lt"/>
              </a:rPr>
              <a:t>ου</a:t>
            </a:r>
            <a:r>
              <a:rPr lang="en-US" sz="2400" dirty="0">
                <a:latin typeface="Times New Roman"/>
                <a:ea typeface="+mn-lt"/>
                <a:cs typeface="+mn-lt"/>
              </a:rPr>
              <a:t> π</a:t>
            </a:r>
            <a:r>
              <a:rPr lang="en-US" sz="2400" dirty="0" err="1">
                <a:latin typeface="Times New Roman"/>
                <a:ea typeface="+mn-lt"/>
                <a:cs typeface="+mn-lt"/>
              </a:rPr>
              <a:t>ρέ</a:t>
            </a:r>
            <a:r>
              <a:rPr lang="en-US" sz="2400" dirty="0">
                <a:latin typeface="Times New Roman"/>
                <a:ea typeface="+mn-lt"/>
                <a:cs typeface="+mn-lt"/>
              </a:rPr>
              <a:t>π</a:t>
            </a:r>
            <a:r>
              <a:rPr lang="en-US" sz="2400" dirty="0" err="1">
                <a:latin typeface="Times New Roman"/>
                <a:ea typeface="+mn-lt"/>
                <a:cs typeface="+mn-lt"/>
              </a:rPr>
              <a:t>ει</a:t>
            </a:r>
            <a:r>
              <a:rPr lang="en-US" sz="2400" dirty="0">
                <a:latin typeface="Times New Roman"/>
                <a:ea typeface="+mn-lt"/>
                <a:cs typeface="+mn-lt"/>
              </a:rPr>
              <a:t> να ανα</a:t>
            </a:r>
            <a:r>
              <a:rPr lang="en-US" sz="2400" dirty="0" err="1">
                <a:latin typeface="Times New Roman"/>
                <a:ea typeface="+mn-lt"/>
                <a:cs typeface="+mn-lt"/>
              </a:rPr>
              <a:t>γκ</a:t>
            </a:r>
            <a:r>
              <a:rPr lang="en-US" sz="2400" dirty="0">
                <a:latin typeface="Times New Roman"/>
                <a:ea typeface="+mn-lt"/>
                <a:cs typeface="+mn-lt"/>
              </a:rPr>
              <a:t>α</a:t>
            </a:r>
            <a:r>
              <a:rPr lang="en-US" sz="2400" dirty="0" err="1">
                <a:latin typeface="Times New Roman"/>
                <a:ea typeface="+mn-lt"/>
                <a:cs typeface="+mn-lt"/>
              </a:rPr>
              <a:t>στεί</a:t>
            </a:r>
            <a:r>
              <a:rPr lang="en-US" sz="2400" dirty="0">
                <a:latin typeface="Times New Roman"/>
                <a:ea typeface="+mn-lt"/>
                <a:cs typeface="+mn-lt"/>
              </a:rPr>
              <a:t> ή να </a:t>
            </a:r>
            <a:r>
              <a:rPr lang="en-US" sz="2400" dirty="0" err="1">
                <a:latin typeface="Times New Roman"/>
                <a:ea typeface="+mn-lt"/>
                <a:cs typeface="+mn-lt"/>
              </a:rPr>
              <a:t>δελε</a:t>
            </a:r>
            <a:r>
              <a:rPr lang="en-US" sz="2400" dirty="0">
                <a:latin typeface="Times New Roman"/>
                <a:ea typeface="+mn-lt"/>
                <a:cs typeface="+mn-lt"/>
              </a:rPr>
              <a:t>α</a:t>
            </a:r>
            <a:r>
              <a:rPr lang="en-US" sz="2400" dirty="0" err="1">
                <a:latin typeface="Times New Roman"/>
                <a:ea typeface="+mn-lt"/>
                <a:cs typeface="+mn-lt"/>
              </a:rPr>
              <a:t>στεί</a:t>
            </a:r>
            <a:r>
              <a:rPr lang="en-US" sz="2400" dirty="0">
                <a:latin typeface="Times New Roman"/>
                <a:ea typeface="+mn-lt"/>
                <a:cs typeface="+mn-lt"/>
              </a:rPr>
              <a:t> </a:t>
            </a:r>
            <a:r>
              <a:rPr lang="en-US" sz="2400" dirty="0" err="1">
                <a:latin typeface="Times New Roman"/>
                <a:ea typeface="+mn-lt"/>
                <a:cs typeface="+mn-lt"/>
              </a:rPr>
              <a:t>γι</a:t>
            </a:r>
            <a:r>
              <a:rPr lang="en-US" sz="2400" dirty="0">
                <a:latin typeface="Times New Roman"/>
                <a:ea typeface="+mn-lt"/>
                <a:cs typeface="+mn-lt"/>
              </a:rPr>
              <a:t>α να </a:t>
            </a:r>
            <a:r>
              <a:rPr lang="en-US" sz="2400" dirty="0" err="1">
                <a:latin typeface="Times New Roman"/>
                <a:ea typeface="+mn-lt"/>
                <a:cs typeface="+mn-lt"/>
              </a:rPr>
              <a:t>δώσει</a:t>
            </a:r>
            <a:r>
              <a:rPr lang="en-US" sz="2400" dirty="0">
                <a:latin typeface="Times New Roman"/>
                <a:ea typeface="+mn-lt"/>
                <a:cs typeface="+mn-lt"/>
              </a:rPr>
              <a:t> κα</a:t>
            </a:r>
            <a:r>
              <a:rPr lang="en-US" sz="2400" dirty="0" err="1">
                <a:latin typeface="Times New Roman"/>
                <a:ea typeface="+mn-lt"/>
                <a:cs typeface="+mn-lt"/>
              </a:rPr>
              <a:t>ίρι</a:t>
            </a:r>
            <a:r>
              <a:rPr lang="en-US" sz="2400" dirty="0">
                <a:latin typeface="Times New Roman"/>
                <a:ea typeface="+mn-lt"/>
                <a:cs typeface="+mn-lt"/>
              </a:rPr>
              <a:t>ας </a:t>
            </a:r>
            <a:r>
              <a:rPr lang="en-US" sz="2400" dirty="0" err="1">
                <a:latin typeface="Times New Roman"/>
                <a:ea typeface="+mn-lt"/>
                <a:cs typeface="+mn-lt"/>
              </a:rPr>
              <a:t>σημ</a:t>
            </a:r>
            <a:r>
              <a:rPr lang="en-US" sz="2400" dirty="0">
                <a:latin typeface="Times New Roman"/>
                <a:ea typeface="+mn-lt"/>
                <a:cs typeface="+mn-lt"/>
              </a:rPr>
              <a:t>α</a:t>
            </a:r>
            <a:r>
              <a:rPr lang="en-US" sz="2400" dirty="0" err="1">
                <a:latin typeface="Times New Roman"/>
                <a:ea typeface="+mn-lt"/>
                <a:cs typeface="+mn-lt"/>
              </a:rPr>
              <a:t>σί</a:t>
            </a:r>
            <a:r>
              <a:rPr lang="en-US" sz="2400" dirty="0">
                <a:latin typeface="Times New Roman"/>
                <a:ea typeface="+mn-lt"/>
                <a:cs typeface="+mn-lt"/>
              </a:rPr>
              <a:t>ας π</a:t>
            </a:r>
            <a:r>
              <a:rPr lang="en-US" sz="2400" dirty="0" err="1">
                <a:latin typeface="Times New Roman"/>
                <a:ea typeface="+mn-lt"/>
                <a:cs typeface="+mn-lt"/>
              </a:rPr>
              <a:t>ληροφορίες</a:t>
            </a:r>
            <a:r>
              <a:rPr lang="en-US" sz="2400" dirty="0">
                <a:latin typeface="Times New Roman"/>
                <a:ea typeface="+mn-lt"/>
                <a:cs typeface="+mn-lt"/>
              </a:rPr>
              <a:t>. Ο </a:t>
            </a:r>
            <a:r>
              <a:rPr lang="en-US" sz="2400" dirty="0" err="1">
                <a:latin typeface="Times New Roman"/>
                <a:ea typeface="+mn-lt"/>
                <a:cs typeface="+mn-lt"/>
              </a:rPr>
              <a:t>Τήλεφος</a:t>
            </a:r>
            <a:r>
              <a:rPr lang="en-US" sz="2400" dirty="0">
                <a:latin typeface="Times New Roman"/>
                <a:ea typeface="+mn-lt"/>
                <a:cs typeface="+mn-lt"/>
              </a:rPr>
              <a:t> </a:t>
            </a:r>
            <a:r>
              <a:rPr lang="en-US" sz="2400" dirty="0" err="1">
                <a:latin typeface="Times New Roman"/>
                <a:ea typeface="+mn-lt"/>
                <a:cs typeface="+mn-lt"/>
              </a:rPr>
              <a:t>έχει</a:t>
            </a:r>
            <a:r>
              <a:rPr lang="en-US" sz="2400" dirty="0">
                <a:latin typeface="Times New Roman"/>
                <a:ea typeface="+mn-lt"/>
                <a:cs typeface="+mn-lt"/>
              </a:rPr>
              <a:t> α</a:t>
            </a:r>
            <a:r>
              <a:rPr lang="en-US" sz="2400" dirty="0" err="1">
                <a:latin typeface="Times New Roman"/>
                <a:ea typeface="+mn-lt"/>
                <a:cs typeface="+mn-lt"/>
              </a:rPr>
              <a:t>υτό</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ρόλο</a:t>
            </a:r>
            <a:r>
              <a:rPr lang="en-US" sz="2400" dirty="0">
                <a:latin typeface="Times New Roman"/>
                <a:ea typeface="+mn-lt"/>
                <a:cs typeface="+mn-lt"/>
              </a:rPr>
              <a:t> α</a:t>
            </a:r>
            <a:r>
              <a:rPr lang="en-US" sz="2400" dirty="0" err="1">
                <a:latin typeface="Times New Roman"/>
                <a:ea typeface="+mn-lt"/>
                <a:cs typeface="+mn-lt"/>
              </a:rPr>
              <a:t>φού</a:t>
            </a:r>
            <a:r>
              <a:rPr lang="en-US" sz="2400" dirty="0">
                <a:latin typeface="Times New Roman"/>
                <a:ea typeface="+mn-lt"/>
                <a:cs typeface="+mn-lt"/>
              </a:rPr>
              <a:t> </a:t>
            </a:r>
            <a:r>
              <a:rPr lang="en-US" sz="2400" dirty="0" err="1">
                <a:latin typeface="Times New Roman"/>
                <a:ea typeface="+mn-lt"/>
                <a:cs typeface="+mn-lt"/>
              </a:rPr>
              <a:t>συν</a:t>
            </a:r>
            <a:r>
              <a:rPr lang="en-US" sz="2400" dirty="0">
                <a:latin typeface="Times New Roman"/>
                <a:ea typeface="+mn-lt"/>
                <a:cs typeface="+mn-lt"/>
              </a:rPr>
              <a:t>α</a:t>
            </a:r>
            <a:r>
              <a:rPr lang="en-US" sz="2400" dirty="0" err="1">
                <a:latin typeface="Times New Roman"/>
                <a:ea typeface="+mn-lt"/>
                <a:cs typeface="+mn-lt"/>
              </a:rPr>
              <a:t>ινεί</a:t>
            </a:r>
            <a:r>
              <a:rPr lang="en-US" sz="2400" dirty="0">
                <a:latin typeface="Times New Roman"/>
                <a:ea typeface="+mn-lt"/>
                <a:cs typeface="+mn-lt"/>
              </a:rPr>
              <a:t> </a:t>
            </a:r>
            <a:r>
              <a:rPr lang="en-US" sz="2400" dirty="0" err="1">
                <a:latin typeface="Times New Roman"/>
                <a:ea typeface="+mn-lt"/>
                <a:cs typeface="+mn-lt"/>
              </a:rPr>
              <a:t>στο</a:t>
            </a:r>
            <a:r>
              <a:rPr lang="en-US" sz="2400" dirty="0">
                <a:latin typeface="Times New Roman"/>
                <a:ea typeface="+mn-lt"/>
                <a:cs typeface="+mn-lt"/>
              </a:rPr>
              <a:t> να </a:t>
            </a:r>
            <a:r>
              <a:rPr lang="en-US" sz="2400" dirty="0" err="1">
                <a:latin typeface="Times New Roman"/>
                <a:ea typeface="+mn-lt"/>
                <a:cs typeface="+mn-lt"/>
              </a:rPr>
              <a:t>οδηγήσει</a:t>
            </a:r>
            <a:r>
              <a:rPr lang="en-US" sz="2400" dirty="0">
                <a:latin typeface="Times New Roman"/>
                <a:ea typeface="+mn-lt"/>
                <a:cs typeface="+mn-lt"/>
              </a:rPr>
              <a:t> </a:t>
            </a:r>
            <a:r>
              <a:rPr lang="en-US" sz="2400" dirty="0" err="1">
                <a:latin typeface="Times New Roman"/>
                <a:ea typeface="+mn-lt"/>
                <a:cs typeface="+mn-lt"/>
              </a:rPr>
              <a:t>τους</a:t>
            </a:r>
            <a:r>
              <a:rPr lang="en-US" sz="2400" dirty="0">
                <a:latin typeface="Times New Roman"/>
                <a:ea typeface="+mn-lt"/>
                <a:cs typeface="+mn-lt"/>
              </a:rPr>
              <a:t> </a:t>
            </a:r>
            <a:r>
              <a:rPr lang="en-US" sz="2400" dirty="0" err="1">
                <a:latin typeface="Times New Roman"/>
                <a:ea typeface="+mn-lt"/>
                <a:cs typeface="+mn-lt"/>
              </a:rPr>
              <a:t>ήρωες</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a:t>
            </a:r>
            <a:r>
              <a:rPr lang="en-US" sz="2400" dirty="0" err="1">
                <a:latin typeface="Times New Roman"/>
                <a:ea typeface="+mn-lt"/>
                <a:cs typeface="+mn-lt"/>
              </a:rPr>
              <a:t>Τροί</a:t>
            </a:r>
            <a:r>
              <a:rPr lang="en-US" sz="2400" dirty="0">
                <a:latin typeface="Times New Roman"/>
                <a:ea typeface="+mn-lt"/>
                <a:cs typeface="+mn-lt"/>
              </a:rPr>
              <a:t>α, </a:t>
            </a:r>
            <a:r>
              <a:rPr lang="en-US" sz="2400" dirty="0" err="1">
                <a:latin typeface="Times New Roman"/>
                <a:ea typeface="+mn-lt"/>
                <a:cs typeface="+mn-lt"/>
              </a:rPr>
              <a:t>ενώ</a:t>
            </a:r>
            <a:r>
              <a:rPr lang="en-US" sz="2400" dirty="0">
                <a:latin typeface="Times New Roman"/>
                <a:ea typeface="+mn-lt"/>
                <a:cs typeface="+mn-lt"/>
              </a:rPr>
              <a:t> </a:t>
            </a:r>
            <a:r>
              <a:rPr lang="en-US" sz="2400" dirty="0" err="1">
                <a:latin typeface="Times New Roman"/>
                <a:ea typeface="+mn-lt"/>
                <a:cs typeface="+mn-lt"/>
              </a:rPr>
              <a:t>Αχιλλέ</a:t>
            </a:r>
            <a:r>
              <a:rPr lang="en-US" sz="2400" dirty="0">
                <a:latin typeface="Times New Roman"/>
                <a:ea typeface="+mn-lt"/>
                <a:cs typeface="+mn-lt"/>
              </a:rPr>
              <a:t>ας και </a:t>
            </a:r>
            <a:r>
              <a:rPr lang="en-US" sz="2400" dirty="0" err="1">
                <a:latin typeface="Times New Roman"/>
                <a:ea typeface="+mn-lt"/>
                <a:cs typeface="+mn-lt"/>
              </a:rPr>
              <a:t>Οδυσσέ</a:t>
            </a:r>
            <a:r>
              <a:rPr lang="en-US" sz="2400" dirty="0">
                <a:latin typeface="Times New Roman"/>
                <a:ea typeface="+mn-lt"/>
                <a:cs typeface="+mn-lt"/>
              </a:rPr>
              <a:t>α </a:t>
            </a:r>
            <a:r>
              <a:rPr lang="en-US" sz="2400" dirty="0" err="1">
                <a:latin typeface="Times New Roman"/>
                <a:ea typeface="+mn-lt"/>
                <a:cs typeface="+mn-lt"/>
              </a:rPr>
              <a:t>είν</a:t>
            </a:r>
            <a:r>
              <a:rPr lang="en-US" sz="2400" dirty="0">
                <a:latin typeface="Times New Roman"/>
                <a:ea typeface="+mn-lt"/>
                <a:cs typeface="+mn-lt"/>
              </a:rPr>
              <a:t>αι </a:t>
            </a:r>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δύο</a:t>
            </a:r>
            <a:r>
              <a:rPr lang="en-US" sz="2400" dirty="0">
                <a:latin typeface="Times New Roman"/>
                <a:ea typeface="+mn-lt"/>
                <a:cs typeface="+mn-lt"/>
              </a:rPr>
              <a:t> α</a:t>
            </a:r>
            <a:r>
              <a:rPr lang="en-US" sz="2400" dirty="0" err="1">
                <a:latin typeface="Times New Roman"/>
                <a:ea typeface="+mn-lt"/>
                <a:cs typeface="+mn-lt"/>
              </a:rPr>
              <a:t>ντι</a:t>
            </a:r>
            <a:r>
              <a:rPr lang="en-US" sz="2400" dirty="0">
                <a:latin typeface="Times New Roman"/>
                <a:ea typeface="+mn-lt"/>
                <a:cs typeface="+mn-lt"/>
              </a:rPr>
              <a:t>π</a:t>
            </a:r>
            <a:r>
              <a:rPr lang="en-US" sz="2400" dirty="0" err="1">
                <a:latin typeface="Times New Roman"/>
                <a:ea typeface="+mn-lt"/>
                <a:cs typeface="+mn-lt"/>
              </a:rPr>
              <a:t>ροσω</a:t>
            </a:r>
            <a:r>
              <a:rPr lang="en-US" sz="2400" dirty="0">
                <a:latin typeface="Times New Roman"/>
                <a:ea typeface="+mn-lt"/>
                <a:cs typeface="+mn-lt"/>
              </a:rPr>
              <a:t>π</a:t>
            </a:r>
            <a:r>
              <a:rPr lang="en-US" sz="2400" dirty="0" err="1">
                <a:latin typeface="Times New Roman"/>
                <a:ea typeface="+mn-lt"/>
                <a:cs typeface="+mn-lt"/>
              </a:rPr>
              <a:t>ευτικοί</a:t>
            </a:r>
            <a:r>
              <a:rPr lang="en-US" sz="2400" dirty="0">
                <a:latin typeface="Times New Roman"/>
                <a:ea typeface="+mn-lt"/>
                <a:cs typeface="+mn-lt"/>
              </a:rPr>
              <a:t> </a:t>
            </a:r>
            <a:r>
              <a:rPr lang="en-US" sz="2400" dirty="0" err="1">
                <a:latin typeface="Times New Roman"/>
                <a:ea typeface="+mn-lt"/>
                <a:cs typeface="+mn-lt"/>
              </a:rPr>
              <a:t>ήρωες</a:t>
            </a:r>
            <a:r>
              <a:rPr lang="en-US" sz="2400" dirty="0">
                <a:latin typeface="Times New Roman"/>
                <a:ea typeface="+mn-lt"/>
                <a:cs typeface="+mn-lt"/>
              </a:rPr>
              <a:t> </a:t>
            </a:r>
            <a:r>
              <a:rPr lang="en-US" sz="2400" dirty="0" err="1">
                <a:latin typeface="Times New Roman"/>
                <a:ea typeface="+mn-lt"/>
                <a:cs typeface="+mn-lt"/>
              </a:rPr>
              <a:t>των</a:t>
            </a:r>
            <a:r>
              <a:rPr lang="en-US" sz="2400" dirty="0">
                <a:latin typeface="Times New Roman"/>
                <a:ea typeface="+mn-lt"/>
                <a:cs typeface="+mn-lt"/>
              </a:rPr>
              <a:t> οπ</a:t>
            </a:r>
            <a:r>
              <a:rPr lang="en-US" sz="2400" dirty="0" err="1">
                <a:latin typeface="Times New Roman"/>
                <a:ea typeface="+mn-lt"/>
                <a:cs typeface="+mn-lt"/>
              </a:rPr>
              <a:t>οίων</a:t>
            </a:r>
            <a:r>
              <a:rPr lang="en-US" sz="2400" dirty="0">
                <a:latin typeface="Times New Roman"/>
                <a:ea typeface="+mn-lt"/>
                <a:cs typeface="+mn-lt"/>
              </a:rPr>
              <a:t> </a:t>
            </a:r>
            <a:r>
              <a:rPr lang="en-US" sz="2400" dirty="0" err="1">
                <a:latin typeface="Times New Roman"/>
                <a:ea typeface="+mn-lt"/>
                <a:cs typeface="+mn-lt"/>
              </a:rPr>
              <a:t>οι</a:t>
            </a:r>
            <a:r>
              <a:rPr lang="en-US" sz="2400" dirty="0">
                <a:latin typeface="Times New Roman"/>
                <a:ea typeface="+mn-lt"/>
                <a:cs typeface="+mn-lt"/>
              </a:rPr>
              <a:t> α</a:t>
            </a:r>
            <a:r>
              <a:rPr lang="en-US" sz="2400" dirty="0" err="1">
                <a:latin typeface="Times New Roman"/>
                <a:ea typeface="+mn-lt"/>
                <a:cs typeface="+mn-lt"/>
              </a:rPr>
              <a:t>ντίθετες</a:t>
            </a:r>
            <a:r>
              <a:rPr lang="en-US" sz="2400" dirty="0">
                <a:latin typeface="Times New Roman"/>
                <a:ea typeface="+mn-lt"/>
                <a:cs typeface="+mn-lt"/>
              </a:rPr>
              <a:t> π</a:t>
            </a:r>
            <a:r>
              <a:rPr lang="en-US" sz="2400" dirty="0" err="1">
                <a:latin typeface="Times New Roman"/>
                <a:ea typeface="+mn-lt"/>
                <a:cs typeface="+mn-lt"/>
              </a:rPr>
              <a:t>οιότητες</a:t>
            </a:r>
            <a:r>
              <a:rPr lang="en-US" sz="2400" dirty="0">
                <a:latin typeface="Times New Roman"/>
                <a:ea typeface="+mn-lt"/>
                <a:cs typeface="+mn-lt"/>
              </a:rPr>
              <a:t>, </a:t>
            </a:r>
            <a:r>
              <a:rPr lang="en-US" sz="2400" dirty="0" err="1">
                <a:latin typeface="Times New Roman"/>
                <a:ea typeface="+mn-lt"/>
                <a:cs typeface="+mn-lt"/>
              </a:rPr>
              <a:t>δύν</a:t>
            </a:r>
            <a:r>
              <a:rPr lang="en-US" sz="2400" dirty="0">
                <a:latin typeface="Times New Roman"/>
                <a:ea typeface="+mn-lt"/>
                <a:cs typeface="+mn-lt"/>
              </a:rPr>
              <a:t>α</a:t>
            </a:r>
            <a:r>
              <a:rPr lang="en-US" sz="2400" dirty="0" err="1">
                <a:latin typeface="Times New Roman"/>
                <a:ea typeface="+mn-lt"/>
                <a:cs typeface="+mn-lt"/>
              </a:rPr>
              <a:t>μη</a:t>
            </a:r>
            <a:r>
              <a:rPr lang="en-US" sz="2400" dirty="0">
                <a:latin typeface="Times New Roman"/>
                <a:ea typeface="+mn-lt"/>
                <a:cs typeface="+mn-lt"/>
              </a:rPr>
              <a:t> και π</a:t>
            </a:r>
            <a:r>
              <a:rPr lang="en-US" sz="2400" dirty="0" err="1">
                <a:latin typeface="Times New Roman"/>
                <a:ea typeface="+mn-lt"/>
                <a:cs typeface="+mn-lt"/>
              </a:rPr>
              <a:t>ονηριά</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τις</a:t>
            </a:r>
            <a:r>
              <a:rPr lang="en-US" sz="2400" dirty="0">
                <a:latin typeface="Times New Roman"/>
                <a:ea typeface="+mn-lt"/>
                <a:cs typeface="+mn-lt"/>
              </a:rPr>
              <a:t> οπ</a:t>
            </a:r>
            <a:r>
              <a:rPr lang="en-US" sz="2400" dirty="0" err="1">
                <a:latin typeface="Times New Roman"/>
                <a:ea typeface="+mn-lt"/>
                <a:cs typeface="+mn-lt"/>
              </a:rPr>
              <a:t>οίες</a:t>
            </a:r>
            <a:r>
              <a:rPr lang="en-US" sz="2400" dirty="0">
                <a:latin typeface="Times New Roman"/>
                <a:ea typeface="+mn-lt"/>
                <a:cs typeface="+mn-lt"/>
              </a:rPr>
              <a:t> </a:t>
            </a:r>
            <a:r>
              <a:rPr lang="en-US" sz="2400" dirty="0" err="1">
                <a:latin typeface="Times New Roman"/>
                <a:ea typeface="+mn-lt"/>
                <a:cs typeface="+mn-lt"/>
              </a:rPr>
              <a:t>κερδίζετ</a:t>
            </a:r>
            <a:r>
              <a:rPr lang="en-US" sz="2400" dirty="0">
                <a:latin typeface="Times New Roman"/>
                <a:ea typeface="+mn-lt"/>
                <a:cs typeface="+mn-lt"/>
              </a:rPr>
              <a:t>αι η υπ</a:t>
            </a:r>
            <a:r>
              <a:rPr lang="en-US" sz="2400" dirty="0" err="1">
                <a:latin typeface="Times New Roman"/>
                <a:ea typeface="+mn-lt"/>
                <a:cs typeface="+mn-lt"/>
              </a:rPr>
              <a:t>οστήριξη</a:t>
            </a:r>
            <a:r>
              <a:rPr lang="en-US" sz="2400" dirty="0">
                <a:latin typeface="Times New Roman"/>
                <a:ea typeface="+mn-lt"/>
                <a:cs typeface="Times New Roman"/>
              </a:rPr>
              <a:t> και </a:t>
            </a:r>
            <a:r>
              <a:rPr lang="en-US" sz="2400" dirty="0" err="1">
                <a:latin typeface="Times New Roman"/>
                <a:ea typeface="+mn-lt"/>
                <a:cs typeface="Times New Roman"/>
              </a:rPr>
              <a:t>τελικά</a:t>
            </a:r>
            <a:r>
              <a:rPr lang="en-US" sz="2400" dirty="0">
                <a:latin typeface="Times New Roman"/>
                <a:ea typeface="+mn-lt"/>
                <a:cs typeface="Times New Roman"/>
              </a:rPr>
              <a:t> επ</a:t>
            </a:r>
            <a:r>
              <a:rPr lang="en-US" sz="2400" dirty="0" err="1">
                <a:latin typeface="Times New Roman"/>
                <a:ea typeface="+mn-lt"/>
                <a:cs typeface="Times New Roman"/>
              </a:rPr>
              <a:t>ιτυγχάνετ</a:t>
            </a:r>
            <a:r>
              <a:rPr lang="en-US" sz="2400" dirty="0">
                <a:latin typeface="Times New Roman"/>
                <a:ea typeface="+mn-lt"/>
                <a:cs typeface="Times New Roman"/>
              </a:rPr>
              <a:t>αι ο </a:t>
            </a:r>
            <a:r>
              <a:rPr lang="en-US" sz="2400" dirty="0" err="1">
                <a:latin typeface="Times New Roman"/>
                <a:ea typeface="+mn-lt"/>
                <a:cs typeface="Times New Roman"/>
              </a:rPr>
              <a:t>στόχος</a:t>
            </a:r>
            <a:r>
              <a:rPr lang="en-US" sz="2400" dirty="0">
                <a:latin typeface="Times New Roman"/>
                <a:ea typeface="+mn-lt"/>
                <a:cs typeface="Times New Roman"/>
              </a:rPr>
              <a:t>.</a:t>
            </a:r>
          </a:p>
        </p:txBody>
      </p:sp>
    </p:spTree>
    <p:extLst>
      <p:ext uri="{BB962C8B-B14F-4D97-AF65-F5344CB8AC3E}">
        <p14:creationId xmlns:p14="http://schemas.microsoft.com/office/powerpoint/2010/main" val="758507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8220C1-845D-48B7-A7D1-76F1DE02BE14}"/>
              </a:ext>
            </a:extLst>
          </p:cNvPr>
          <p:cNvSpPr>
            <a:spLocks noGrp="1"/>
          </p:cNvSpPr>
          <p:nvPr>
            <p:ph type="title"/>
          </p:nvPr>
        </p:nvSpPr>
        <p:spPr>
          <a:xfrm>
            <a:off x="3477491" y="57791"/>
            <a:ext cx="8610600" cy="1293028"/>
          </a:xfrm>
        </p:spPr>
        <p:txBody>
          <a:bodyPr/>
          <a:lstStyle/>
          <a:p>
            <a:endParaRPr lang="en-US"/>
          </a:p>
        </p:txBody>
      </p:sp>
      <p:sp>
        <p:nvSpPr>
          <p:cNvPr id="3" name="Content Placeholder 2">
            <a:extLst>
              <a:ext uri="{FF2B5EF4-FFF2-40B4-BE49-F238E27FC236}">
                <a16:creationId xmlns:a16="http://schemas.microsoft.com/office/drawing/2014/main" xmlns="" id="{5691E054-DF91-4A98-BF00-023B6E3C5B8F}"/>
              </a:ext>
            </a:extLst>
          </p:cNvPr>
          <p:cNvSpPr>
            <a:spLocks noGrp="1"/>
          </p:cNvSpPr>
          <p:nvPr>
            <p:ph idx="1"/>
          </p:nvPr>
        </p:nvSpPr>
        <p:spPr>
          <a:xfrm>
            <a:off x="685800" y="1709652"/>
            <a:ext cx="10820400" cy="4993942"/>
          </a:xfrm>
        </p:spPr>
        <p:txBody>
          <a:bodyPr vert="horz" lIns="91440" tIns="45720" rIns="91440" bIns="45720" rtlCol="0" anchor="t">
            <a:normAutofit/>
          </a:bodyPr>
          <a:lstStyle/>
          <a:p>
            <a:pPr algn="just"/>
            <a:r>
              <a:rPr lang="en-US" sz="2400" dirty="0" err="1">
                <a:latin typeface="Times New Roman"/>
                <a:cs typeface="Times New Roman"/>
              </a:rPr>
              <a:t>Ιστορί</a:t>
            </a:r>
            <a:r>
              <a:rPr lang="en-US" sz="2400" dirty="0">
                <a:latin typeface="Times New Roman"/>
                <a:cs typeface="Times New Roman"/>
              </a:rPr>
              <a:t>α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Ιφιγένει</a:t>
            </a:r>
            <a:r>
              <a:rPr lang="en-US" sz="2400" dirty="0">
                <a:latin typeface="Times New Roman"/>
                <a:cs typeface="Times New Roman"/>
              </a:rPr>
              <a:t>ας: </a:t>
            </a:r>
            <a:r>
              <a:rPr lang="en-US" sz="2400" dirty="0" err="1">
                <a:latin typeface="Times New Roman"/>
                <a:cs typeface="Times New Roman"/>
              </a:rPr>
              <a:t>Μοτί</a:t>
            </a:r>
            <a:r>
              <a:rPr lang="en-US" sz="2400" dirty="0">
                <a:latin typeface="Times New Roman"/>
                <a:cs typeface="Times New Roman"/>
              </a:rPr>
              <a:t>βο </a:t>
            </a:r>
            <a:r>
              <a:rPr lang="en-US" sz="2400" dirty="0" err="1">
                <a:latin typeface="Times New Roman"/>
                <a:cs typeface="Times New Roman"/>
              </a:rPr>
              <a:t>της</a:t>
            </a:r>
            <a:r>
              <a:rPr lang="en-US" sz="2400" dirty="0">
                <a:latin typeface="Times New Roman"/>
                <a:cs typeface="Times New Roman"/>
              </a:rPr>
              <a:t> π</a:t>
            </a:r>
            <a:r>
              <a:rPr lang="en-US" sz="2400" dirty="0" err="1">
                <a:latin typeface="Times New Roman"/>
                <a:cs typeface="Times New Roman"/>
              </a:rPr>
              <a:t>ροσ</a:t>
            </a:r>
            <a:r>
              <a:rPr lang="en-US" sz="2400" dirty="0">
                <a:latin typeface="Times New Roman"/>
                <a:cs typeface="Times New Roman"/>
              </a:rPr>
              <a:t>βεβ</a:t>
            </a:r>
            <a:r>
              <a:rPr lang="en-US" sz="2400" dirty="0" err="1">
                <a:latin typeface="Times New Roman"/>
                <a:cs typeface="Times New Roman"/>
              </a:rPr>
              <a:t>λημένης</a:t>
            </a:r>
            <a:r>
              <a:rPr lang="en-US" sz="2400" dirty="0">
                <a:latin typeface="Times New Roman"/>
                <a:cs typeface="Times New Roman"/>
              </a:rPr>
              <a:t> </a:t>
            </a:r>
            <a:r>
              <a:rPr lang="en-US" sz="2400" dirty="0" err="1">
                <a:latin typeface="Times New Roman"/>
                <a:cs typeface="Times New Roman"/>
              </a:rPr>
              <a:t>Θεότητ</a:t>
            </a:r>
            <a:r>
              <a:rPr lang="en-US" sz="2400" dirty="0">
                <a:latin typeface="Times New Roman"/>
                <a:cs typeface="Times New Roman"/>
              </a:rPr>
              <a:t>ας</a:t>
            </a:r>
            <a:endParaRPr lang="en-US"/>
          </a:p>
          <a:p>
            <a:pPr algn="just"/>
            <a:r>
              <a:rPr lang="en-US" sz="2400" dirty="0">
                <a:latin typeface="Times New Roman"/>
                <a:cs typeface="Times New Roman"/>
              </a:rPr>
              <a:t>Χαρα</a:t>
            </a:r>
            <a:r>
              <a:rPr lang="en-US" sz="2400" dirty="0" err="1">
                <a:latin typeface="Times New Roman"/>
                <a:cs typeface="Times New Roman"/>
              </a:rPr>
              <a:t>κτηριστικό</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ου</a:t>
            </a:r>
            <a:r>
              <a:rPr lang="en-US" sz="2400" dirty="0">
                <a:latin typeface="Times New Roman"/>
                <a:cs typeface="Times New Roman"/>
              </a:rPr>
              <a:t>: ο </a:t>
            </a:r>
            <a:r>
              <a:rPr lang="en-US" sz="2400" dirty="0" err="1">
                <a:latin typeface="Times New Roman"/>
                <a:cs typeface="Times New Roman"/>
              </a:rPr>
              <a:t>θυμός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θεότητ</a:t>
            </a:r>
            <a:r>
              <a:rPr lang="en-US" sz="2400" dirty="0">
                <a:latin typeface="Times New Roman"/>
                <a:cs typeface="Times New Roman"/>
              </a:rPr>
              <a:t>ας </a:t>
            </a:r>
            <a:r>
              <a:rPr lang="en-US" sz="2400" dirty="0" err="1">
                <a:latin typeface="Times New Roman"/>
                <a:cs typeface="Times New Roman"/>
              </a:rPr>
              <a:t>συστημ</a:t>
            </a:r>
            <a:r>
              <a:rPr lang="en-US" sz="2400" dirty="0">
                <a:latin typeface="Times New Roman"/>
                <a:cs typeface="Times New Roman"/>
              </a:rPr>
              <a:t>α</a:t>
            </a:r>
            <a:r>
              <a:rPr lang="en-US" sz="2400" dirty="0" err="1">
                <a:latin typeface="Times New Roman"/>
                <a:cs typeface="Times New Roman"/>
              </a:rPr>
              <a:t>τικά</a:t>
            </a:r>
            <a:r>
              <a:rPr lang="en-US" sz="2400" dirty="0">
                <a:latin typeface="Times New Roman"/>
                <a:cs typeface="Times New Roman"/>
              </a:rPr>
              <a:t> </a:t>
            </a:r>
            <a:r>
              <a:rPr lang="en-US" sz="2400" dirty="0" err="1">
                <a:latin typeface="Times New Roman"/>
                <a:cs typeface="Times New Roman"/>
              </a:rPr>
              <a:t>δεν</a:t>
            </a:r>
            <a:r>
              <a:rPr lang="en-US" sz="2400" dirty="0">
                <a:latin typeface="Times New Roman"/>
                <a:cs typeface="Times New Roman"/>
              </a:rPr>
              <a:t> </a:t>
            </a:r>
            <a:r>
              <a:rPr lang="en-US" sz="2400" dirty="0" err="1">
                <a:latin typeface="Times New Roman"/>
                <a:cs typeface="Times New Roman"/>
              </a:rPr>
              <a:t>εκτονώνεντ</a:t>
            </a:r>
            <a:r>
              <a:rPr lang="en-US" sz="2400" dirty="0">
                <a:latin typeface="Times New Roman"/>
                <a:cs typeface="Times New Roman"/>
              </a:rPr>
              <a:t>αι </a:t>
            </a:r>
            <a:r>
              <a:rPr lang="en-US" sz="2400" dirty="0" err="1">
                <a:latin typeface="Times New Roman"/>
                <a:cs typeface="Times New Roman"/>
              </a:rPr>
              <a:t>στον</a:t>
            </a:r>
            <a:r>
              <a:rPr lang="en-US" sz="2400" dirty="0">
                <a:latin typeface="Times New Roman"/>
                <a:cs typeface="Times New Roman"/>
              </a:rPr>
              <a:t> </a:t>
            </a:r>
            <a:r>
              <a:rPr lang="en-US" sz="2400" dirty="0" err="1">
                <a:latin typeface="Times New Roman"/>
                <a:cs typeface="Times New Roman"/>
              </a:rPr>
              <a:t>δράστη</a:t>
            </a:r>
            <a:r>
              <a:rPr lang="en-US" sz="2400" dirty="0">
                <a:latin typeface="Times New Roman"/>
                <a:cs typeface="Times New Roman"/>
              </a:rPr>
              <a:t> α</a:t>
            </a:r>
            <a:r>
              <a:rPr lang="en-US" sz="2400" dirty="0" err="1">
                <a:latin typeface="Times New Roman"/>
                <a:cs typeface="Times New Roman"/>
              </a:rPr>
              <a:t>λλά</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μέλος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οικογένει</a:t>
            </a:r>
            <a:r>
              <a:rPr lang="en-US" sz="2400" dirty="0">
                <a:latin typeface="Times New Roman"/>
                <a:cs typeface="Times New Roman"/>
              </a:rPr>
              <a:t>ας, </a:t>
            </a:r>
            <a:r>
              <a:rPr lang="en-US" sz="2400" dirty="0" err="1">
                <a:latin typeface="Times New Roman"/>
                <a:cs typeface="Times New Roman"/>
              </a:rPr>
              <a:t>συνήθως</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πα</a:t>
            </a:r>
            <a:r>
              <a:rPr lang="en-US" sz="2400" dirty="0" err="1">
                <a:latin typeface="Times New Roman"/>
                <a:cs typeface="Times New Roman"/>
              </a:rPr>
              <a:t>ιδί</a:t>
            </a:r>
            <a:r>
              <a:rPr lang="en-US" sz="2400" dirty="0">
                <a:latin typeface="Times New Roman"/>
                <a:cs typeface="Times New Roman"/>
              </a:rPr>
              <a:t>, και π</a:t>
            </a:r>
            <a:r>
              <a:rPr lang="en-US" sz="2400" dirty="0" err="1">
                <a:latin typeface="Times New Roman"/>
                <a:cs typeface="Times New Roman"/>
              </a:rPr>
              <a:t>ιο</a:t>
            </a:r>
            <a:r>
              <a:rPr lang="en-US" sz="2400" dirty="0">
                <a:latin typeface="Times New Roman"/>
                <a:cs typeface="Times New Roman"/>
              </a:rPr>
              <a:t> </a:t>
            </a:r>
            <a:r>
              <a:rPr lang="en-US" sz="2400" dirty="0" err="1">
                <a:latin typeface="Times New Roman"/>
                <a:cs typeface="Times New Roman"/>
              </a:rPr>
              <a:t>συχνά</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κόρη</a:t>
            </a:r>
            <a:r>
              <a:rPr lang="en-US" sz="2400" dirty="0">
                <a:latin typeface="Times New Roman"/>
                <a:cs typeface="Times New Roman"/>
              </a:rPr>
              <a:t>. </a:t>
            </a:r>
          </a:p>
          <a:p>
            <a:pPr algn="just"/>
            <a:r>
              <a:rPr lang="en-US" sz="2400" dirty="0" err="1">
                <a:latin typeface="Times New Roman"/>
                <a:cs typeface="Times New Roman"/>
              </a:rPr>
              <a:t>Γι</a:t>
            </a:r>
            <a:r>
              <a:rPr lang="en-US" sz="2400" dirty="0">
                <a:latin typeface="Times New Roman"/>
                <a:cs typeface="Times New Roman"/>
              </a:rPr>
              <a:t>α πα</a:t>
            </a:r>
            <a:r>
              <a:rPr lang="en-US" sz="2400" dirty="0" err="1">
                <a:latin typeface="Times New Roman"/>
                <a:cs typeface="Times New Roman"/>
              </a:rPr>
              <a:t>ράδειγμ</a:t>
            </a:r>
            <a:r>
              <a:rPr lang="en-US" sz="2400" dirty="0">
                <a:latin typeface="Times New Roman"/>
                <a:cs typeface="Times New Roman"/>
              </a:rPr>
              <a:t>α: </a:t>
            </a:r>
            <a:r>
              <a:rPr lang="en-US" sz="2400" i="1" dirty="0">
                <a:latin typeface="Times New Roman"/>
                <a:cs typeface="Times New Roman"/>
              </a:rPr>
              <a:t>η </a:t>
            </a:r>
            <a:r>
              <a:rPr lang="en-US" sz="2400" i="1" dirty="0" err="1">
                <a:latin typeface="Times New Roman"/>
                <a:cs typeface="Times New Roman"/>
              </a:rPr>
              <a:t>Πεντάμορφη</a:t>
            </a:r>
            <a:r>
              <a:rPr lang="en-US" sz="2400" i="1" dirty="0">
                <a:latin typeface="Times New Roman"/>
                <a:cs typeface="Times New Roman"/>
              </a:rPr>
              <a:t> και </a:t>
            </a:r>
            <a:r>
              <a:rPr lang="en-US" sz="2400" i="1" dirty="0" err="1">
                <a:latin typeface="Times New Roman"/>
                <a:cs typeface="Times New Roman"/>
              </a:rPr>
              <a:t>το</a:t>
            </a:r>
            <a:r>
              <a:rPr lang="en-US" sz="2400" i="1" dirty="0">
                <a:latin typeface="Times New Roman"/>
                <a:cs typeface="Times New Roman"/>
              </a:rPr>
              <a:t> </a:t>
            </a:r>
            <a:r>
              <a:rPr lang="en-US" sz="2400" i="1" dirty="0" err="1">
                <a:latin typeface="Times New Roman"/>
                <a:cs typeface="Times New Roman"/>
              </a:rPr>
              <a:t>Τέρ</a:t>
            </a:r>
            <a:r>
              <a:rPr lang="en-US" sz="2400" i="1" dirty="0">
                <a:latin typeface="Times New Roman"/>
                <a:cs typeface="Times New Roman"/>
              </a:rPr>
              <a:t>ας</a:t>
            </a:r>
            <a:r>
              <a:rPr lang="en-US" sz="2400" dirty="0">
                <a:latin typeface="Times New Roman"/>
                <a:cs typeface="Times New Roman"/>
              </a:rPr>
              <a:t> (</a:t>
            </a:r>
            <a:r>
              <a:rPr lang="en-US" sz="2400" dirty="0" err="1">
                <a:latin typeface="Times New Roman"/>
                <a:cs typeface="Times New Roman"/>
              </a:rPr>
              <a:t>θύμ</a:t>
            </a:r>
            <a:r>
              <a:rPr lang="en-US" sz="2400" dirty="0">
                <a:latin typeface="Times New Roman"/>
                <a:cs typeface="Times New Roman"/>
              </a:rPr>
              <a:t>α η </a:t>
            </a:r>
            <a:r>
              <a:rPr lang="en-US" sz="2400" dirty="0" err="1">
                <a:latin typeface="Times New Roman"/>
                <a:cs typeface="Times New Roman"/>
              </a:rPr>
              <a:t>κόρη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πα</a:t>
            </a:r>
            <a:r>
              <a:rPr lang="en-US" sz="2400" dirty="0" err="1">
                <a:latin typeface="Times New Roman"/>
                <a:cs typeface="Times New Roman"/>
              </a:rPr>
              <a:t>τέρ</a:t>
            </a:r>
            <a:r>
              <a:rPr lang="en-US" sz="2400" dirty="0">
                <a:latin typeface="Times New Roman"/>
                <a:cs typeface="Times New Roman"/>
              </a:rPr>
              <a:t>α), </a:t>
            </a:r>
            <a:r>
              <a:rPr lang="en-US" sz="2400" i="1" dirty="0">
                <a:latin typeface="Times New Roman"/>
                <a:cs typeface="Times New Roman"/>
              </a:rPr>
              <a:t>η </a:t>
            </a:r>
            <a:r>
              <a:rPr lang="en-US" sz="2400" i="1" dirty="0" err="1">
                <a:latin typeface="Times New Roman"/>
                <a:cs typeface="Times New Roman"/>
              </a:rPr>
              <a:t>Ωρ</a:t>
            </a:r>
            <a:r>
              <a:rPr lang="en-US" sz="2400" i="1" dirty="0">
                <a:latin typeface="Times New Roman"/>
                <a:cs typeface="Times New Roman"/>
              </a:rPr>
              <a:t>αία </a:t>
            </a:r>
            <a:r>
              <a:rPr lang="en-US" sz="2400" i="1" dirty="0" err="1">
                <a:latin typeface="Times New Roman"/>
                <a:cs typeface="Times New Roman"/>
              </a:rPr>
              <a:t>Κοιμωμένη</a:t>
            </a:r>
            <a:r>
              <a:rPr lang="en-US" sz="2400" dirty="0">
                <a:latin typeface="Times New Roman"/>
                <a:cs typeface="Times New Roman"/>
              </a:rPr>
              <a:t> (επ</a:t>
            </a:r>
            <a:r>
              <a:rPr lang="en-US" sz="2400" dirty="0" err="1">
                <a:latin typeface="Times New Roman"/>
                <a:cs typeface="Times New Roman"/>
              </a:rPr>
              <a:t>ίσης</a:t>
            </a:r>
            <a:r>
              <a:rPr lang="en-US" sz="2400" dirty="0">
                <a:latin typeface="Times New Roman"/>
                <a:cs typeface="Times New Roman"/>
              </a:rPr>
              <a:t> η </a:t>
            </a:r>
            <a:r>
              <a:rPr lang="en-US" sz="2400" dirty="0" err="1">
                <a:latin typeface="Times New Roman"/>
                <a:cs typeface="Times New Roman"/>
              </a:rPr>
              <a:t>κόρη</a:t>
            </a:r>
            <a:r>
              <a:rPr lang="en-US" sz="2400" dirty="0">
                <a:latin typeface="Times New Roman"/>
                <a:cs typeface="Times New Roman"/>
              </a:rPr>
              <a:t>), </a:t>
            </a:r>
            <a:r>
              <a:rPr lang="en-US" sz="2400" i="1" dirty="0">
                <a:latin typeface="Times New Roman"/>
                <a:cs typeface="Times New Roman"/>
              </a:rPr>
              <a:t>Κα</a:t>
            </a:r>
            <a:r>
              <a:rPr lang="en-US" sz="2400" i="1" dirty="0" err="1">
                <a:latin typeface="Times New Roman"/>
                <a:cs typeface="Times New Roman"/>
              </a:rPr>
              <a:t>λυδώνιος</a:t>
            </a:r>
            <a:r>
              <a:rPr lang="en-US" sz="2400" i="1" dirty="0">
                <a:latin typeface="Times New Roman"/>
                <a:cs typeface="Times New Roman"/>
              </a:rPr>
              <a:t> </a:t>
            </a:r>
            <a:r>
              <a:rPr lang="en-US" sz="2400" i="1" dirty="0" err="1">
                <a:latin typeface="Times New Roman"/>
                <a:cs typeface="Times New Roman"/>
              </a:rPr>
              <a:t>Κά</a:t>
            </a:r>
            <a:r>
              <a:rPr lang="en-US" sz="2400" i="1" dirty="0">
                <a:latin typeface="Times New Roman"/>
                <a:cs typeface="Times New Roman"/>
              </a:rPr>
              <a:t>π</a:t>
            </a:r>
            <a:r>
              <a:rPr lang="en-US" sz="2400" i="1" dirty="0" err="1">
                <a:latin typeface="Times New Roman"/>
                <a:cs typeface="Times New Roman"/>
              </a:rPr>
              <a:t>ρος</a:t>
            </a:r>
            <a:r>
              <a:rPr lang="en-US" sz="2400" dirty="0">
                <a:latin typeface="Times New Roman"/>
                <a:cs typeface="Times New Roman"/>
              </a:rPr>
              <a:t> (</a:t>
            </a:r>
            <a:r>
              <a:rPr lang="en-US" sz="2400" dirty="0" err="1">
                <a:latin typeface="Times New Roman"/>
                <a:cs typeface="Times New Roman"/>
              </a:rPr>
              <a:t>θύμ</a:t>
            </a:r>
            <a:r>
              <a:rPr lang="en-US" sz="2400" dirty="0">
                <a:latin typeface="Times New Roman"/>
                <a:cs typeface="Times New Roman"/>
              </a:rPr>
              <a:t>α ο </a:t>
            </a:r>
            <a:r>
              <a:rPr lang="en-US" sz="2400" dirty="0" err="1">
                <a:latin typeface="Times New Roman"/>
                <a:cs typeface="Times New Roman"/>
              </a:rPr>
              <a:t>Μελ</a:t>
            </a:r>
            <a:r>
              <a:rPr lang="en-US" sz="2400" dirty="0">
                <a:latin typeface="Times New Roman"/>
                <a:cs typeface="Times New Roman"/>
              </a:rPr>
              <a:t>α</a:t>
            </a:r>
            <a:r>
              <a:rPr lang="en-US" sz="2400" dirty="0" err="1">
                <a:latin typeface="Times New Roman"/>
                <a:cs typeface="Times New Roman"/>
              </a:rPr>
              <a:t>γρος</a:t>
            </a:r>
            <a:r>
              <a:rPr lang="en-US" sz="2400" dirty="0">
                <a:latin typeface="Times New Roman"/>
                <a:cs typeface="Times New Roman"/>
              </a:rPr>
              <a:t>)</a:t>
            </a:r>
          </a:p>
          <a:p>
            <a:pPr algn="just"/>
            <a:r>
              <a:rPr lang="en-US" sz="2400" dirty="0" err="1">
                <a:latin typeface="Times New Roman"/>
                <a:cs typeface="Times New Roman"/>
              </a:rPr>
              <a:t>Τόσο</a:t>
            </a:r>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a:t>
            </a:r>
            <a:r>
              <a:rPr lang="en-US" sz="2400" dirty="0" err="1">
                <a:latin typeface="Times New Roman"/>
                <a:cs typeface="Times New Roman"/>
              </a:rPr>
              <a:t>θερό</a:t>
            </a:r>
            <a:r>
              <a:rPr lang="en-US" sz="2400" dirty="0">
                <a:latin typeface="Times New Roman"/>
                <a:cs typeface="Times New Roman"/>
              </a:rPr>
              <a:t> α</a:t>
            </a:r>
            <a:r>
              <a:rPr lang="en-US" sz="2400" dirty="0" err="1">
                <a:latin typeface="Times New Roman"/>
                <a:cs typeface="Times New Roman"/>
              </a:rPr>
              <a:t>υτό</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χαρα</a:t>
            </a:r>
            <a:r>
              <a:rPr lang="en-US" sz="2400" dirty="0" err="1">
                <a:latin typeface="Times New Roman"/>
                <a:cs typeface="Times New Roman"/>
              </a:rPr>
              <a:t>κτηριστικό</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ου</a:t>
            </a:r>
            <a:r>
              <a:rPr lang="en-US" sz="2400" dirty="0">
                <a:latin typeface="Times New Roman"/>
                <a:cs typeface="Times New Roman"/>
              </a:rPr>
              <a:t> 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κάνει</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D. να υπ</a:t>
            </a:r>
            <a:r>
              <a:rPr lang="en-US" sz="2400" dirty="0" err="1">
                <a:latin typeface="Times New Roman"/>
                <a:cs typeface="Times New Roman"/>
              </a:rPr>
              <a:t>οθέσει</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α</a:t>
            </a:r>
            <a:r>
              <a:rPr lang="en-US" sz="2400" dirty="0" err="1">
                <a:latin typeface="Times New Roman"/>
                <a:cs typeface="Times New Roman"/>
              </a:rPr>
              <a:t>ρχικός</a:t>
            </a:r>
            <a:r>
              <a:rPr lang="en-US" sz="2400" dirty="0">
                <a:latin typeface="Times New Roman"/>
                <a:cs typeface="Times New Roman"/>
              </a:rPr>
              <a:t> </a:t>
            </a:r>
            <a:r>
              <a:rPr lang="en-US" sz="2400" dirty="0" err="1">
                <a:latin typeface="Times New Roman"/>
                <a:cs typeface="Times New Roman"/>
              </a:rPr>
              <a:t>σκο</a:t>
            </a:r>
            <a:r>
              <a:rPr lang="en-US" sz="2400" dirty="0">
                <a:latin typeface="Times New Roman"/>
                <a:cs typeface="Times New Roman"/>
              </a:rPr>
              <a:t>π</a:t>
            </a:r>
            <a:r>
              <a:rPr lang="en-US" sz="2400" dirty="0" err="1">
                <a:latin typeface="Times New Roman"/>
                <a:cs typeface="Times New Roman"/>
              </a:rPr>
              <a:t>ός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επ</a:t>
            </a:r>
            <a:r>
              <a:rPr lang="en-US" sz="2400" dirty="0" err="1">
                <a:latin typeface="Times New Roman"/>
                <a:cs typeface="Times New Roman"/>
              </a:rPr>
              <a:t>έμ</a:t>
            </a:r>
            <a:r>
              <a:rPr lang="en-US" sz="2400" dirty="0">
                <a:latin typeface="Times New Roman"/>
                <a:cs typeface="Times New Roman"/>
              </a:rPr>
              <a:t>βα</a:t>
            </a:r>
            <a:r>
              <a:rPr lang="en-US" sz="2400" dirty="0" err="1">
                <a:latin typeface="Times New Roman"/>
                <a:cs typeface="Times New Roman"/>
              </a:rPr>
              <a:t>σης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Έριδ</a:t>
            </a:r>
            <a:r>
              <a:rPr lang="en-US" sz="2400" dirty="0">
                <a:latin typeface="Times New Roman"/>
                <a:cs typeface="Times New Roman"/>
              </a:rPr>
              <a:t>ας </a:t>
            </a:r>
            <a:r>
              <a:rPr lang="en-US" sz="2400" dirty="0" err="1">
                <a:latin typeface="Times New Roman"/>
                <a:cs typeface="Times New Roman"/>
              </a:rPr>
              <a:t>είν</a:t>
            </a:r>
            <a:r>
              <a:rPr lang="en-US" sz="2400" dirty="0">
                <a:latin typeface="Times New Roman"/>
                <a:cs typeface="Times New Roman"/>
              </a:rPr>
              <a:t>αι η </a:t>
            </a:r>
            <a:r>
              <a:rPr lang="en-US" sz="2400" dirty="0" err="1">
                <a:latin typeface="Times New Roman"/>
                <a:cs typeface="Times New Roman"/>
              </a:rPr>
              <a:t>τιμωρί</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πα</a:t>
            </a:r>
            <a:r>
              <a:rPr lang="en-US" sz="2400" dirty="0" err="1">
                <a:latin typeface="Times New Roman"/>
                <a:cs typeface="Times New Roman"/>
              </a:rPr>
              <a:t>ιδιού</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παραβ</a:t>
            </a:r>
            <a:r>
              <a:rPr lang="en-US" sz="2400" dirty="0" err="1">
                <a:latin typeface="Times New Roman"/>
                <a:cs typeface="Times New Roman"/>
              </a:rPr>
              <a:t>άτη</a:t>
            </a:r>
            <a:r>
              <a:rPr lang="en-US" sz="2400" dirty="0">
                <a:latin typeface="Times New Roman"/>
                <a:cs typeface="Times New Roman"/>
              </a:rPr>
              <a:t>: η </a:t>
            </a:r>
            <a:r>
              <a:rPr lang="en-US" sz="2400" dirty="0" err="1">
                <a:latin typeface="Times New Roman"/>
                <a:cs typeface="Times New Roman"/>
              </a:rPr>
              <a:t>τελική</a:t>
            </a:r>
            <a:r>
              <a:rPr lang="en-US" sz="2400" dirty="0">
                <a:latin typeface="Times New Roman"/>
                <a:cs typeface="Times New Roman"/>
              </a:rPr>
              <a:t> </a:t>
            </a:r>
            <a:r>
              <a:rPr lang="en-US" sz="2400" dirty="0" err="1">
                <a:latin typeface="Times New Roman"/>
                <a:cs typeface="Times New Roman"/>
              </a:rPr>
              <a:t>έκ</a:t>
            </a:r>
            <a:r>
              <a:rPr lang="en-US" sz="2400" dirty="0">
                <a:latin typeface="Times New Roman"/>
                <a:cs typeface="Times New Roman"/>
              </a:rPr>
              <a:t>βα</a:t>
            </a:r>
            <a:r>
              <a:rPr lang="en-US" sz="2400" dirty="0" err="1">
                <a:latin typeface="Times New Roman"/>
                <a:cs typeface="Times New Roman"/>
              </a:rPr>
              <a:t>ση</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δι</a:t>
            </a:r>
            <a:r>
              <a:rPr lang="en-US" sz="2400" dirty="0">
                <a:latin typeface="Times New Roman"/>
                <a:cs typeface="Times New Roman"/>
              </a:rPr>
              <a:t>α</a:t>
            </a:r>
            <a:r>
              <a:rPr lang="en-US" sz="2400" dirty="0" err="1">
                <a:latin typeface="Times New Roman"/>
                <a:cs typeface="Times New Roman"/>
              </a:rPr>
              <a:t>μάχης</a:t>
            </a:r>
            <a:r>
              <a:rPr lang="en-US" sz="2400" dirty="0">
                <a:latin typeface="Times New Roman"/>
                <a:cs typeface="Times New Roman"/>
              </a:rPr>
              <a:t> </a:t>
            </a:r>
            <a:r>
              <a:rPr lang="en-US" sz="2400" dirty="0" err="1">
                <a:latin typeface="Times New Roman"/>
                <a:cs typeface="Times New Roman"/>
              </a:rPr>
              <a:t>των</a:t>
            </a:r>
            <a:r>
              <a:rPr lang="en-US" sz="2400" dirty="0">
                <a:latin typeface="Times New Roman"/>
                <a:cs typeface="Times New Roman"/>
              </a:rPr>
              <a:t> </a:t>
            </a:r>
            <a:r>
              <a:rPr lang="en-US" sz="2400" dirty="0" err="1">
                <a:latin typeface="Times New Roman"/>
                <a:cs typeface="Times New Roman"/>
              </a:rPr>
              <a:t>θεοτήτων</a:t>
            </a:r>
            <a:r>
              <a:rPr lang="en-US" sz="2400" dirty="0">
                <a:latin typeface="Times New Roman"/>
                <a:cs typeface="Times New Roman"/>
              </a:rPr>
              <a:t> και η επα</a:t>
            </a:r>
            <a:r>
              <a:rPr lang="en-US" sz="2400" dirty="0" err="1">
                <a:latin typeface="Times New Roman"/>
                <a:cs typeface="Times New Roman"/>
              </a:rPr>
              <a:t>κόλουθη</a:t>
            </a:r>
            <a:r>
              <a:rPr lang="en-US" sz="2400" dirty="0">
                <a:latin typeface="Times New Roman"/>
                <a:cs typeface="Times New Roman"/>
              </a:rPr>
              <a:t> </a:t>
            </a:r>
            <a:r>
              <a:rPr lang="en-US" sz="2400" dirty="0" err="1">
                <a:latin typeface="Times New Roman"/>
                <a:cs typeface="Times New Roman"/>
              </a:rPr>
              <a:t>Κρίση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Πάρη</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ο </a:t>
            </a:r>
            <a:r>
              <a:rPr lang="en-US" sz="2400" dirty="0" err="1">
                <a:latin typeface="Times New Roman"/>
                <a:cs typeface="Times New Roman"/>
              </a:rPr>
              <a:t>Τρωικός</a:t>
            </a:r>
            <a:r>
              <a:rPr lang="en-US" sz="2400" dirty="0">
                <a:latin typeface="Times New Roman"/>
                <a:cs typeface="Times New Roman"/>
              </a:rPr>
              <a:t> </a:t>
            </a:r>
            <a:r>
              <a:rPr lang="en-US" sz="2400" dirty="0" err="1">
                <a:latin typeface="Times New Roman"/>
                <a:cs typeface="Times New Roman"/>
              </a:rPr>
              <a:t>Πόλεμος</a:t>
            </a:r>
            <a:r>
              <a:rPr lang="en-US" sz="2400" dirty="0">
                <a:latin typeface="Times New Roman"/>
                <a:cs typeface="Times New Roman"/>
              </a:rPr>
              <a:t> </a:t>
            </a:r>
            <a:r>
              <a:rPr lang="en-US" sz="2400" dirty="0" err="1">
                <a:latin typeface="Times New Roman"/>
                <a:cs typeface="Times New Roman"/>
              </a:rPr>
              <a:t>στον</a:t>
            </a:r>
            <a:r>
              <a:rPr lang="en-US" sz="2400" dirty="0">
                <a:latin typeface="Times New Roman"/>
                <a:cs typeface="Times New Roman"/>
              </a:rPr>
              <a:t> οπ</a:t>
            </a:r>
            <a:r>
              <a:rPr lang="en-US" sz="2400" dirty="0" err="1">
                <a:latin typeface="Times New Roman"/>
                <a:cs typeface="Times New Roman"/>
              </a:rPr>
              <a:t>οίο</a:t>
            </a:r>
            <a:r>
              <a:rPr lang="en-US" sz="2400" dirty="0">
                <a:latin typeface="Times New Roman"/>
                <a:cs typeface="Times New Roman"/>
              </a:rPr>
              <a:t> ο </a:t>
            </a:r>
            <a:r>
              <a:rPr lang="en-US" sz="2400" dirty="0" err="1">
                <a:latin typeface="Times New Roman"/>
                <a:cs typeface="Times New Roman"/>
              </a:rPr>
              <a:t>Αχιλλέ</a:t>
            </a:r>
            <a:r>
              <a:rPr lang="en-US" sz="2400" dirty="0">
                <a:latin typeface="Times New Roman"/>
                <a:cs typeface="Times New Roman"/>
              </a:rPr>
              <a:t>ας π</a:t>
            </a:r>
            <a:r>
              <a:rPr lang="en-US" sz="2400" dirty="0" err="1">
                <a:latin typeface="Times New Roman"/>
                <a:cs typeface="Times New Roman"/>
              </a:rPr>
              <a:t>εθ</a:t>
            </a:r>
            <a:r>
              <a:rPr lang="en-US" sz="2400" dirty="0">
                <a:latin typeface="Times New Roman"/>
                <a:cs typeface="Times New Roman"/>
              </a:rPr>
              <a:t>α</a:t>
            </a:r>
            <a:r>
              <a:rPr lang="en-US" sz="2400" dirty="0" err="1">
                <a:latin typeface="Times New Roman"/>
                <a:cs typeface="Times New Roman"/>
              </a:rPr>
              <a:t>ίνει</a:t>
            </a:r>
            <a:r>
              <a:rPr lang="en-US" sz="2400" dirty="0">
                <a:latin typeface="Times New Roman"/>
                <a:cs typeface="Times New Roman"/>
              </a:rPr>
              <a:t>.</a:t>
            </a:r>
          </a:p>
        </p:txBody>
      </p:sp>
    </p:spTree>
    <p:extLst>
      <p:ext uri="{BB962C8B-B14F-4D97-AF65-F5344CB8AC3E}">
        <p14:creationId xmlns:p14="http://schemas.microsoft.com/office/powerpoint/2010/main" val="31510709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628E4C-C6B7-461A-BC75-B773BA44E092}"/>
              </a:ext>
            </a:extLst>
          </p:cNvPr>
          <p:cNvSpPr>
            <a:spLocks noGrp="1"/>
          </p:cNvSpPr>
          <p:nvPr>
            <p:ph type="title"/>
          </p:nvPr>
        </p:nvSpPr>
        <p:spPr>
          <a:xfrm>
            <a:off x="3546764" y="71646"/>
            <a:ext cx="8652163" cy="974373"/>
          </a:xfrm>
        </p:spPr>
        <p:txBody>
          <a:bodyPr/>
          <a:lstStyle/>
          <a:p>
            <a:endParaRPr lang="en-US"/>
          </a:p>
        </p:txBody>
      </p:sp>
      <p:sp>
        <p:nvSpPr>
          <p:cNvPr id="3" name="Content Placeholder 2">
            <a:extLst>
              <a:ext uri="{FF2B5EF4-FFF2-40B4-BE49-F238E27FC236}">
                <a16:creationId xmlns:a16="http://schemas.microsoft.com/office/drawing/2014/main" xmlns="" id="{A07CB13B-7CD2-4551-A1CF-F55E62F89A47}"/>
              </a:ext>
            </a:extLst>
          </p:cNvPr>
          <p:cNvSpPr>
            <a:spLocks noGrp="1"/>
          </p:cNvSpPr>
          <p:nvPr>
            <p:ph idx="1"/>
          </p:nvPr>
        </p:nvSpPr>
        <p:spPr>
          <a:xfrm>
            <a:off x="685800" y="1432560"/>
            <a:ext cx="10820400" cy="5160197"/>
          </a:xfrm>
        </p:spPr>
        <p:txBody>
          <a:bodyPr vert="horz" lIns="91440" tIns="45720" rIns="91440" bIns="45720" rtlCol="0" anchor="t">
            <a:normAutofit/>
          </a:bodyPr>
          <a:lstStyle/>
          <a:p>
            <a:pPr algn="just"/>
            <a:r>
              <a:rPr lang="en-US" sz="2400" dirty="0">
                <a:latin typeface="Times New Roman"/>
                <a:cs typeface="Times New Roman"/>
              </a:rPr>
              <a:t>Οπ</a:t>
            </a:r>
            <a:r>
              <a:rPr lang="en-US" sz="2400" dirty="0" err="1">
                <a:latin typeface="Times New Roman"/>
                <a:cs typeface="Times New Roman"/>
              </a:rPr>
              <a:t>ότε</a:t>
            </a:r>
            <a:r>
              <a:rPr lang="en-US" sz="2400" dirty="0">
                <a:latin typeface="Times New Roman"/>
                <a:cs typeface="Times New Roman"/>
              </a:rPr>
              <a:t> η </a:t>
            </a:r>
            <a:r>
              <a:rPr lang="en-US" sz="2400" dirty="0" err="1">
                <a:latin typeface="Times New Roman"/>
                <a:cs typeface="Times New Roman"/>
              </a:rPr>
              <a:t>κυριολεκτική</a:t>
            </a:r>
            <a:r>
              <a:rPr lang="en-US" sz="2400" dirty="0">
                <a:latin typeface="Times New Roman"/>
                <a:cs typeface="Times New Roman"/>
              </a:rPr>
              <a:t> </a:t>
            </a:r>
            <a:r>
              <a:rPr lang="en-US" sz="2400" dirty="0" err="1">
                <a:latin typeface="Times New Roman"/>
                <a:cs typeface="Times New Roman"/>
              </a:rPr>
              <a:t>θυσί</a:t>
            </a:r>
            <a:r>
              <a:rPr lang="en-US" sz="2400" dirty="0">
                <a:latin typeface="Times New Roman"/>
                <a:cs typeface="Times New Roman"/>
              </a:rPr>
              <a:t>α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Ιφιγένει</a:t>
            </a:r>
            <a:r>
              <a:rPr lang="en-US" sz="2400" dirty="0">
                <a:latin typeface="Times New Roman"/>
                <a:cs typeface="Times New Roman"/>
              </a:rPr>
              <a:t>ας τα</a:t>
            </a:r>
            <a:r>
              <a:rPr lang="en-US" sz="2400" dirty="0" err="1">
                <a:latin typeface="Times New Roman"/>
                <a:cs typeface="Times New Roman"/>
              </a:rPr>
              <a:t>ιριά</a:t>
            </a:r>
            <a:r>
              <a:rPr lang="en-US" sz="2400" dirty="0" err="1">
                <a:latin typeface="Times New Roman"/>
                <a:ea typeface="+mn-lt"/>
                <a:cs typeface="+mn-lt"/>
              </a:rPr>
              <a:t>ζει</a:t>
            </a:r>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 </a:t>
            </a:r>
            <a:r>
              <a:rPr lang="en-US" sz="2400" dirty="0" err="1">
                <a:latin typeface="Times New Roman"/>
                <a:ea typeface="+mn-lt"/>
                <a:cs typeface="+mn-lt"/>
              </a:rPr>
              <a:t>συμφρ</a:t>
            </a:r>
            <a:r>
              <a:rPr lang="en-US" sz="2400" dirty="0">
                <a:latin typeface="Times New Roman"/>
                <a:ea typeface="+mn-lt"/>
                <a:cs typeface="+mn-lt"/>
              </a:rPr>
              <a:t>α</a:t>
            </a:r>
            <a:r>
              <a:rPr lang="en-US" sz="2400" dirty="0" err="1">
                <a:latin typeface="Times New Roman"/>
                <a:ea typeface="+mn-lt"/>
                <a:cs typeface="+mn-lt"/>
              </a:rPr>
              <a:t>ζόμεν</a:t>
            </a:r>
            <a:r>
              <a:rPr lang="en-US" sz="2400" dirty="0">
                <a:latin typeface="Times New Roman"/>
                <a:ea typeface="+mn-lt"/>
                <a:cs typeface="+mn-lt"/>
              </a:rPr>
              <a:t>α.</a:t>
            </a:r>
            <a:endParaRPr lang="en-US"/>
          </a:p>
          <a:p>
            <a:pPr algn="just"/>
            <a:r>
              <a:rPr lang="en-US" sz="2400" dirty="0">
                <a:latin typeface="Times New Roman"/>
                <a:cs typeface="Times New Roman"/>
              </a:rPr>
              <a:t>Όπ</a:t>
            </a:r>
            <a:r>
              <a:rPr lang="en-US" sz="2400" dirty="0" err="1">
                <a:latin typeface="Times New Roman"/>
                <a:cs typeface="Times New Roman"/>
              </a:rPr>
              <a:t>ως</a:t>
            </a:r>
            <a:r>
              <a:rPr lang="en-US" sz="2400" dirty="0">
                <a:latin typeface="Times New Roman"/>
                <a:cs typeface="Times New Roman"/>
              </a:rPr>
              <a:t> τα</a:t>
            </a:r>
            <a:r>
              <a:rPr lang="en-US" sz="2400" dirty="0" err="1">
                <a:latin typeface="Times New Roman"/>
                <a:cs typeface="Times New Roman"/>
              </a:rPr>
              <a:t>ιριά</a:t>
            </a:r>
            <a:r>
              <a:rPr lang="en-US" sz="2400" dirty="0" err="1">
                <a:latin typeface="Times New Roman"/>
                <a:ea typeface="+mn-lt"/>
                <a:cs typeface="+mn-lt"/>
              </a:rPr>
              <a:t>ζει</a:t>
            </a:r>
            <a:r>
              <a:rPr lang="en-US" sz="2400" dirty="0">
                <a:latin typeface="Times New Roman"/>
                <a:ea typeface="+mn-lt"/>
                <a:cs typeface="+mn-lt"/>
              </a:rPr>
              <a:t> και η α</a:t>
            </a:r>
            <a:r>
              <a:rPr lang="en-US" sz="2400" dirty="0" err="1">
                <a:latin typeface="Times New Roman"/>
                <a:ea typeface="+mn-lt"/>
                <a:cs typeface="+mn-lt"/>
              </a:rPr>
              <a:t>ντικ</a:t>
            </a:r>
            <a:r>
              <a:rPr lang="en-US" sz="2400" dirty="0">
                <a:latin typeface="Times New Roman"/>
                <a:ea typeface="+mn-lt"/>
                <a:cs typeface="+mn-lt"/>
              </a:rPr>
              <a:t>α</a:t>
            </a:r>
            <a:r>
              <a:rPr lang="en-US" sz="2400" dirty="0" err="1">
                <a:latin typeface="Times New Roman"/>
                <a:ea typeface="+mn-lt"/>
                <a:cs typeface="+mn-lt"/>
              </a:rPr>
              <a:t>τάστ</a:t>
            </a:r>
            <a:r>
              <a:rPr lang="en-US" sz="2400" dirty="0">
                <a:latin typeface="Times New Roman"/>
                <a:ea typeface="+mn-lt"/>
                <a:cs typeface="+mn-lt"/>
              </a:rPr>
              <a:t>α</a:t>
            </a:r>
            <a:r>
              <a:rPr lang="en-US" sz="2400" dirty="0" err="1">
                <a:latin typeface="Times New Roman"/>
                <a:ea typeface="+mn-lt"/>
                <a:cs typeface="+mn-lt"/>
              </a:rPr>
              <a:t>ση</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Ιφιγένει</a:t>
            </a:r>
            <a:r>
              <a:rPr lang="en-US" sz="2400" dirty="0">
                <a:latin typeface="Times New Roman"/>
                <a:ea typeface="+mn-lt"/>
                <a:cs typeface="+mn-lt"/>
              </a:rPr>
              <a:t>ας από </a:t>
            </a:r>
            <a:r>
              <a:rPr lang="en-US" sz="2400" dirty="0" err="1">
                <a:latin typeface="Times New Roman"/>
                <a:ea typeface="+mn-lt"/>
                <a:cs typeface="+mn-lt"/>
              </a:rPr>
              <a:t>έν</a:t>
            </a:r>
            <a:r>
              <a:rPr lang="en-US" sz="2400" dirty="0">
                <a:latin typeface="Times New Roman"/>
                <a:ea typeface="+mn-lt"/>
                <a:cs typeface="+mn-lt"/>
              </a:rPr>
              <a:t>α </a:t>
            </a:r>
            <a:r>
              <a:rPr lang="en-US" sz="2400" dirty="0" err="1">
                <a:latin typeface="Times New Roman"/>
                <a:ea typeface="+mn-lt"/>
                <a:cs typeface="+mn-lt"/>
              </a:rPr>
              <a:t>ελάφι</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τελευτ</a:t>
            </a:r>
            <a:r>
              <a:rPr lang="en-US" sz="2400" dirty="0">
                <a:latin typeface="Times New Roman"/>
                <a:ea typeface="+mn-lt"/>
                <a:cs typeface="+mn-lt"/>
              </a:rPr>
              <a:t>αία </a:t>
            </a:r>
            <a:r>
              <a:rPr lang="en-US" sz="2400" dirty="0" err="1">
                <a:latin typeface="Times New Roman"/>
                <a:ea typeface="+mn-lt"/>
                <a:cs typeface="+mn-lt"/>
              </a:rPr>
              <a:t>στιγμή</a:t>
            </a:r>
            <a:r>
              <a:rPr lang="en-US" sz="2400" dirty="0">
                <a:latin typeface="Times New Roman"/>
                <a:ea typeface="+mn-lt"/>
                <a:cs typeface="+mn-lt"/>
              </a:rPr>
              <a:t>.</a:t>
            </a:r>
          </a:p>
          <a:p>
            <a:pPr algn="just"/>
            <a:r>
              <a:rPr lang="en-US" sz="2400" dirty="0">
                <a:latin typeface="Times New Roman"/>
                <a:cs typeface="Times New Roman"/>
              </a:rPr>
              <a:t>Ο </a:t>
            </a:r>
            <a:r>
              <a:rPr lang="en-US" sz="2400" dirty="0" err="1">
                <a:latin typeface="Times New Roman"/>
                <a:cs typeface="Times New Roman"/>
              </a:rPr>
              <a:t>κρίσιμος</a:t>
            </a:r>
            <a:r>
              <a:rPr lang="en-US" sz="2400" dirty="0">
                <a:latin typeface="Times New Roman"/>
                <a:cs typeface="Times New Roman"/>
              </a:rPr>
              <a:t> </a:t>
            </a:r>
            <a:r>
              <a:rPr lang="en-US" sz="2400" dirty="0" err="1">
                <a:latin typeface="Times New Roman"/>
                <a:cs typeface="Times New Roman"/>
              </a:rPr>
              <a:t>μετρι</a:t>
            </a:r>
            <a:r>
              <a:rPr lang="en-US" sz="2400" dirty="0">
                <a:latin typeface="Times New Roman"/>
                <a:cs typeface="Times New Roman"/>
              </a:rPr>
              <a:t>α</a:t>
            </a:r>
            <a:r>
              <a:rPr lang="en-US" sz="2400" dirty="0" err="1">
                <a:latin typeface="Times New Roman"/>
                <a:cs typeface="Times New Roman"/>
              </a:rPr>
              <a:t>σμός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τιμωρί</a:t>
            </a:r>
            <a:r>
              <a:rPr lang="en-US" sz="2400" dirty="0">
                <a:latin typeface="Times New Roman"/>
                <a:cs typeface="Times New Roman"/>
              </a:rPr>
              <a:t>ας πα</a:t>
            </a:r>
            <a:r>
              <a:rPr lang="en-US" sz="2400" dirty="0" err="1">
                <a:latin typeface="Times New Roman"/>
                <a:cs typeface="Times New Roman"/>
              </a:rPr>
              <a:t>ίρνει</a:t>
            </a:r>
            <a:r>
              <a:rPr lang="en-US" sz="2400" dirty="0">
                <a:latin typeface="Times New Roman"/>
                <a:cs typeface="Times New Roman"/>
              </a:rPr>
              <a:t> π</a:t>
            </a:r>
            <a:r>
              <a:rPr lang="en-US" sz="2400" dirty="0" err="1">
                <a:latin typeface="Times New Roman"/>
                <a:cs typeface="Times New Roman"/>
              </a:rPr>
              <a:t>οικίλες</a:t>
            </a:r>
            <a:r>
              <a:rPr lang="en-US" sz="2400" dirty="0">
                <a:latin typeface="Times New Roman"/>
                <a:cs typeface="Times New Roman"/>
              </a:rPr>
              <a:t> και </a:t>
            </a:r>
            <a:r>
              <a:rPr lang="en-US" sz="2400" dirty="0" err="1">
                <a:latin typeface="Times New Roman"/>
                <a:cs typeface="Times New Roman"/>
              </a:rPr>
              <a:t>δι</a:t>
            </a:r>
            <a:r>
              <a:rPr lang="en-US" sz="2400" dirty="0">
                <a:latin typeface="Times New Roman"/>
                <a:cs typeface="Times New Roman"/>
              </a:rPr>
              <a:t>α</a:t>
            </a:r>
            <a:r>
              <a:rPr lang="en-US" sz="2400" dirty="0" err="1">
                <a:latin typeface="Times New Roman"/>
                <a:cs typeface="Times New Roman"/>
              </a:rPr>
              <a:t>φορετικές</a:t>
            </a:r>
            <a:r>
              <a:rPr lang="en-US" sz="2400" dirty="0">
                <a:latin typeface="Times New Roman"/>
                <a:cs typeface="Times New Roman"/>
              </a:rPr>
              <a:t> </a:t>
            </a:r>
            <a:r>
              <a:rPr lang="en-US" sz="2400" dirty="0" err="1">
                <a:latin typeface="Times New Roman"/>
                <a:cs typeface="Times New Roman"/>
              </a:rPr>
              <a:t>μορφές</a:t>
            </a:r>
            <a:r>
              <a:rPr lang="en-US" sz="2400" dirty="0">
                <a:latin typeface="Times New Roman"/>
                <a:cs typeface="Times New Roman"/>
              </a:rPr>
              <a:t>: </a:t>
            </a:r>
          </a:p>
          <a:p>
            <a:pPr marL="0" indent="0" algn="just">
              <a:buNone/>
            </a:pPr>
            <a:r>
              <a:rPr lang="en-US" sz="2400" dirty="0">
                <a:latin typeface="Times New Roman"/>
                <a:cs typeface="Times New Roman"/>
              </a:rPr>
              <a:t>Ω. Κ.- από </a:t>
            </a:r>
            <a:r>
              <a:rPr lang="en-US" sz="2400" dirty="0" err="1">
                <a:latin typeface="Times New Roman"/>
                <a:cs typeface="Times New Roman"/>
              </a:rPr>
              <a:t>θάν</a:t>
            </a:r>
            <a:r>
              <a:rPr lang="en-US" sz="2400" dirty="0">
                <a:latin typeface="Times New Roman"/>
                <a:cs typeface="Times New Roman"/>
              </a:rPr>
              <a:t>α</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ύπ</a:t>
            </a:r>
            <a:r>
              <a:rPr lang="en-US" sz="2400" dirty="0" err="1">
                <a:latin typeface="Times New Roman"/>
                <a:cs typeface="Times New Roman"/>
              </a:rPr>
              <a:t>νο</a:t>
            </a:r>
            <a:endParaRPr lang="en-US" sz="2400" dirty="0">
              <a:latin typeface="Times New Roman"/>
              <a:cs typeface="Times New Roman"/>
            </a:endParaRPr>
          </a:p>
          <a:p>
            <a:pPr marL="0" indent="0" algn="just">
              <a:buNone/>
            </a:pPr>
            <a:r>
              <a:rPr lang="en-US" sz="2400" dirty="0" err="1">
                <a:latin typeface="Times New Roman"/>
                <a:cs typeface="Times New Roman"/>
              </a:rPr>
              <a:t>Ανδρομέδ</a:t>
            </a:r>
            <a:r>
              <a:rPr lang="en-US" sz="2400" dirty="0">
                <a:latin typeface="Times New Roman"/>
                <a:cs typeface="Times New Roman"/>
              </a:rPr>
              <a:t>α- από </a:t>
            </a:r>
            <a:r>
              <a:rPr lang="en-US" sz="2400" dirty="0" err="1">
                <a:latin typeface="Times New Roman"/>
                <a:cs typeface="Times New Roman"/>
              </a:rPr>
              <a:t>θάν</a:t>
            </a:r>
            <a:r>
              <a:rPr lang="en-US" sz="2400" dirty="0">
                <a:latin typeface="Times New Roman"/>
                <a:cs typeface="Times New Roman"/>
              </a:rPr>
              <a:t>α</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διάσωση</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τελευτ</a:t>
            </a:r>
            <a:r>
              <a:rPr lang="en-US" sz="2400" dirty="0">
                <a:latin typeface="Times New Roman"/>
                <a:cs typeface="Times New Roman"/>
              </a:rPr>
              <a:t>αίας </a:t>
            </a:r>
            <a:r>
              <a:rPr lang="en-US" sz="2400" dirty="0" err="1">
                <a:latin typeface="Times New Roman"/>
                <a:cs typeface="Times New Roman"/>
              </a:rPr>
              <a:t>στιγμής</a:t>
            </a:r>
            <a:endParaRPr lang="en-US" sz="2400" dirty="0">
              <a:latin typeface="Times New Roman"/>
              <a:cs typeface="Times New Roman"/>
            </a:endParaRPr>
          </a:p>
          <a:p>
            <a:pPr marL="342900" indent="-342900" algn="just"/>
            <a:r>
              <a:rPr lang="en-US" sz="2400" dirty="0" err="1">
                <a:latin typeface="Times New Roman"/>
                <a:cs typeface="Times New Roman"/>
              </a:rPr>
              <a:t>Είν</a:t>
            </a:r>
            <a:r>
              <a:rPr lang="en-US" sz="2400" dirty="0">
                <a:latin typeface="Times New Roman"/>
                <a:cs typeface="Times New Roman"/>
              </a:rPr>
              <a:t>αι </a:t>
            </a:r>
            <a:r>
              <a:rPr lang="en-US" sz="2400" dirty="0" err="1">
                <a:latin typeface="Times New Roman"/>
                <a:cs typeface="Times New Roman"/>
              </a:rPr>
              <a:t>ενδι</a:t>
            </a:r>
            <a:r>
              <a:rPr lang="en-US" sz="2400" dirty="0">
                <a:latin typeface="Times New Roman"/>
                <a:cs typeface="Times New Roman"/>
              </a:rPr>
              <a:t>α</a:t>
            </a:r>
            <a:r>
              <a:rPr lang="en-US" sz="2400" dirty="0" err="1">
                <a:latin typeface="Times New Roman"/>
                <a:cs typeface="Times New Roman"/>
              </a:rPr>
              <a:t>φέρουσ</a:t>
            </a:r>
            <a:r>
              <a:rPr lang="en-US" sz="2400" dirty="0">
                <a:latin typeface="Times New Roman"/>
                <a:cs typeface="Times New Roman"/>
              </a:rPr>
              <a:t>α η </a:t>
            </a:r>
            <a:r>
              <a:rPr lang="en-US" sz="2400" dirty="0" err="1">
                <a:latin typeface="Times New Roman"/>
                <a:cs typeface="Times New Roman"/>
              </a:rPr>
              <a:t>ομοιότητ</a:t>
            </a:r>
            <a:r>
              <a:rPr lang="en-US" sz="2400" dirty="0">
                <a:latin typeface="Times New Roman"/>
                <a:cs typeface="Times New Roman"/>
              </a:rPr>
              <a:t>α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ξύ</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φορικής</a:t>
            </a:r>
            <a:r>
              <a:rPr lang="en-US" sz="2400" dirty="0">
                <a:latin typeface="Times New Roman"/>
                <a:cs typeface="Times New Roman"/>
              </a:rPr>
              <a:t> </a:t>
            </a:r>
            <a:r>
              <a:rPr lang="en-US" sz="2400" dirty="0" err="1">
                <a:latin typeface="Times New Roman"/>
                <a:cs typeface="Times New Roman"/>
              </a:rPr>
              <a:t>θυσί</a:t>
            </a:r>
            <a:r>
              <a:rPr lang="en-US" sz="2400" dirty="0">
                <a:latin typeface="Times New Roman"/>
                <a:cs typeface="Times New Roman"/>
              </a:rPr>
              <a:t>ας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Πεντάμορφης</a:t>
            </a:r>
            <a:r>
              <a:rPr lang="en-US" sz="2400" dirty="0">
                <a:latin typeface="Times New Roman"/>
                <a:cs typeface="Times New Roman"/>
              </a:rPr>
              <a:t> και </a:t>
            </a:r>
            <a:r>
              <a:rPr lang="en-US" sz="2400" dirty="0" err="1">
                <a:latin typeface="Times New Roman"/>
                <a:cs typeface="Times New Roman"/>
              </a:rPr>
              <a:t>του</a:t>
            </a:r>
            <a:r>
              <a:rPr lang="en-US" sz="2400" dirty="0">
                <a:latin typeface="Times New Roman"/>
                <a:cs typeface="Times New Roman"/>
              </a:rPr>
              <a:t> π</a:t>
            </a:r>
            <a:r>
              <a:rPr lang="en-US" sz="2400" dirty="0" err="1">
                <a:latin typeface="Times New Roman"/>
                <a:cs typeface="Times New Roman"/>
              </a:rPr>
              <a:t>ροσχήμ</a:t>
            </a:r>
            <a:r>
              <a:rPr lang="en-US" sz="2400" dirty="0">
                <a:latin typeface="Times New Roman"/>
                <a:cs typeface="Times New Roman"/>
              </a:rPr>
              <a:t>α</a:t>
            </a:r>
            <a:r>
              <a:rPr lang="en-US" sz="2400" dirty="0" err="1">
                <a:latin typeface="Times New Roman"/>
                <a:cs typeface="Times New Roman"/>
              </a:rPr>
              <a:t>τος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ερχομού</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Ιφιγένει</a:t>
            </a:r>
            <a:r>
              <a:rPr lang="en-US" sz="2400" dirty="0">
                <a:latin typeface="Times New Roman"/>
                <a:cs typeface="Times New Roman"/>
              </a:rPr>
              <a:t>ας </a:t>
            </a:r>
            <a:r>
              <a:rPr lang="en-US" sz="2400" dirty="0" err="1">
                <a:latin typeface="Times New Roman"/>
                <a:cs typeface="Times New Roman"/>
              </a:rPr>
              <a:t>στην</a:t>
            </a:r>
            <a:r>
              <a:rPr lang="en-US" sz="2400" dirty="0">
                <a:latin typeface="Times New Roman"/>
                <a:cs typeface="Times New Roman"/>
              </a:rPr>
              <a:t> </a:t>
            </a:r>
            <a:r>
              <a:rPr lang="en-US" sz="2400" dirty="0" err="1">
                <a:latin typeface="Times New Roman"/>
                <a:cs typeface="Times New Roman"/>
              </a:rPr>
              <a:t>Αυλίδ</a:t>
            </a:r>
            <a:r>
              <a:rPr lang="en-US" sz="2400" dirty="0">
                <a:latin typeface="Times New Roman"/>
                <a:cs typeface="Times New Roman"/>
              </a:rPr>
              <a:t>α.</a:t>
            </a:r>
          </a:p>
          <a:p>
            <a:pPr marL="0" indent="0" algn="just">
              <a:buNone/>
            </a:pPr>
            <a:endParaRPr lang="en-US" sz="2400" dirty="0">
              <a:latin typeface="Times New Roman"/>
              <a:cs typeface="Times New Roman"/>
            </a:endParaRPr>
          </a:p>
        </p:txBody>
      </p:sp>
    </p:spTree>
    <p:extLst>
      <p:ext uri="{BB962C8B-B14F-4D97-AF65-F5344CB8AC3E}">
        <p14:creationId xmlns:p14="http://schemas.microsoft.com/office/powerpoint/2010/main" val="1728436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AFF6C5-8845-45CE-953A-23DAE1BDF510}"/>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xmlns="" id="{20DC863D-AD21-4BE1-B5A2-153B8554C565}"/>
              </a:ext>
            </a:extLst>
          </p:cNvPr>
          <p:cNvSpPr>
            <a:spLocks noGrp="1"/>
          </p:cNvSpPr>
          <p:nvPr>
            <p:ph type="subTitle" idx="1"/>
          </p:nvPr>
        </p:nvSpPr>
        <p:spPr/>
        <p:txBody>
          <a:bodyPr vert="horz" lIns="91440" tIns="45720" rIns="91440" bIns="45720" rtlCol="0" anchor="t">
            <a:noAutofit/>
          </a:bodyPr>
          <a:lstStyle/>
          <a:p>
            <a:r>
              <a:rPr lang="en-US" sz="4000" dirty="0">
                <a:latin typeface="Times New Roman"/>
                <a:cs typeface="Times New Roman"/>
              </a:rPr>
              <a:t>Βα</a:t>
            </a:r>
            <a:r>
              <a:rPr lang="en-US" sz="4000" dirty="0" err="1">
                <a:latin typeface="Times New Roman"/>
                <a:cs typeface="Times New Roman"/>
              </a:rPr>
              <a:t>σίλης</a:t>
            </a:r>
            <a:r>
              <a:rPr lang="en-US" sz="4000" dirty="0">
                <a:latin typeface="Times New Roman"/>
                <a:cs typeface="Times New Roman"/>
              </a:rPr>
              <a:t> </a:t>
            </a:r>
            <a:r>
              <a:rPr lang="en-US" sz="4000" dirty="0" err="1">
                <a:latin typeface="Times New Roman"/>
                <a:cs typeface="Times New Roman"/>
              </a:rPr>
              <a:t>Βουρονίκος</a:t>
            </a:r>
            <a:r>
              <a:rPr lang="en-US" sz="4000" dirty="0">
                <a:latin typeface="Times New Roman"/>
                <a:cs typeface="Times New Roman"/>
              </a:rPr>
              <a:t>, ΑΜ: 453623</a:t>
            </a:r>
          </a:p>
          <a:p>
            <a:r>
              <a:rPr lang="en-US" sz="4000" dirty="0">
                <a:latin typeface="Times New Roman"/>
                <a:cs typeface="Times New Roman"/>
              </a:rPr>
              <a:t>ΠΜΣ ΚΛΑΣΙΚΟ</a:t>
            </a:r>
          </a:p>
        </p:txBody>
      </p:sp>
    </p:spTree>
    <p:extLst>
      <p:ext uri="{BB962C8B-B14F-4D97-AF65-F5344CB8AC3E}">
        <p14:creationId xmlns:p14="http://schemas.microsoft.com/office/powerpoint/2010/main" val="3725042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C87925-67A1-4F66-94AB-2253951BAFB3}"/>
              </a:ext>
            </a:extLst>
          </p:cNvPr>
          <p:cNvSpPr>
            <a:spLocks noGrp="1"/>
          </p:cNvSpPr>
          <p:nvPr>
            <p:ph type="title"/>
          </p:nvPr>
        </p:nvSpPr>
        <p:spPr>
          <a:xfrm>
            <a:off x="3505200" y="2373"/>
            <a:ext cx="8610600" cy="849683"/>
          </a:xfrm>
        </p:spPr>
        <p:txBody>
          <a:bodyPr/>
          <a:lstStyle/>
          <a:p>
            <a:endParaRPr lang="en-US"/>
          </a:p>
        </p:txBody>
      </p:sp>
      <p:sp>
        <p:nvSpPr>
          <p:cNvPr id="3" name="Content Placeholder 2">
            <a:extLst>
              <a:ext uri="{FF2B5EF4-FFF2-40B4-BE49-F238E27FC236}">
                <a16:creationId xmlns:a16="http://schemas.microsoft.com/office/drawing/2014/main" xmlns="" id="{9CE7D713-3DB2-4C34-B674-86BC9ADE05BC}"/>
              </a:ext>
            </a:extLst>
          </p:cNvPr>
          <p:cNvSpPr>
            <a:spLocks noGrp="1"/>
          </p:cNvSpPr>
          <p:nvPr>
            <p:ph idx="1"/>
          </p:nvPr>
        </p:nvSpPr>
        <p:spPr>
          <a:xfrm>
            <a:off x="685800" y="1377142"/>
            <a:ext cx="10820400" cy="5215615"/>
          </a:xfrm>
        </p:spPr>
        <p:txBody>
          <a:bodyPr vert="horz" lIns="91440" tIns="45720" rIns="91440" bIns="45720" rtlCol="0" anchor="t">
            <a:normAutofit/>
          </a:bodyPr>
          <a:lstStyle/>
          <a:p>
            <a:pPr algn="just"/>
            <a:r>
              <a:rPr lang="en-US" sz="2400" dirty="0" err="1">
                <a:latin typeface="Times New Roman"/>
                <a:cs typeface="Times New Roman"/>
              </a:rPr>
              <a:t>Στο</a:t>
            </a:r>
            <a:r>
              <a:rPr lang="en-US" sz="2400" dirty="0">
                <a:latin typeface="Times New Roman"/>
                <a:cs typeface="Times New Roman"/>
              </a:rPr>
              <a:t> παρα</a:t>
            </a:r>
            <a:r>
              <a:rPr lang="en-US" sz="2400" dirty="0" err="1">
                <a:latin typeface="Times New Roman"/>
                <a:cs typeface="Times New Roman"/>
              </a:rPr>
              <a:t>μυθικό</a:t>
            </a:r>
            <a:r>
              <a:rPr lang="en-US" sz="2400" dirty="0">
                <a:latin typeface="Times New Roman"/>
                <a:cs typeface="Times New Roman"/>
              </a:rPr>
              <a:t> π</a:t>
            </a:r>
            <a:r>
              <a:rPr lang="en-US" sz="2400" dirty="0" err="1">
                <a:latin typeface="Times New Roman"/>
                <a:cs typeface="Times New Roman"/>
              </a:rPr>
              <a:t>ρωτότυ</a:t>
            </a:r>
            <a:r>
              <a:rPr lang="en-US" sz="2400" dirty="0">
                <a:latin typeface="Times New Roman"/>
                <a:cs typeface="Times New Roman"/>
              </a:rPr>
              <a:t>πο </a:t>
            </a:r>
            <a:r>
              <a:rPr lang="en-US" sz="2400" dirty="0" err="1">
                <a:latin typeface="Times New Roman"/>
                <a:cs typeface="Times New Roman"/>
              </a:rPr>
              <a:t>συστημ</a:t>
            </a:r>
            <a:r>
              <a:rPr lang="en-US" sz="2400" dirty="0">
                <a:latin typeface="Times New Roman"/>
                <a:cs typeface="Times New Roman"/>
              </a:rPr>
              <a:t>α</a:t>
            </a:r>
            <a:r>
              <a:rPr lang="en-US" sz="2400" dirty="0" err="1">
                <a:latin typeface="Times New Roman"/>
                <a:cs typeface="Times New Roman"/>
              </a:rPr>
              <a:t>τικά</a:t>
            </a:r>
            <a:r>
              <a:rPr lang="en-US" sz="2400" dirty="0">
                <a:latin typeface="Times New Roman"/>
                <a:cs typeface="Times New Roman"/>
              </a:rPr>
              <a:t> η π</a:t>
            </a:r>
            <a:r>
              <a:rPr lang="en-US" sz="2400" dirty="0" err="1">
                <a:latin typeface="Times New Roman"/>
                <a:cs typeface="Times New Roman"/>
              </a:rPr>
              <a:t>ροσ</a:t>
            </a:r>
            <a:r>
              <a:rPr lang="en-US" sz="2400" dirty="0">
                <a:latin typeface="Times New Roman"/>
                <a:cs typeface="Times New Roman"/>
              </a:rPr>
              <a:t>β</a:t>
            </a:r>
            <a:r>
              <a:rPr lang="en-US" sz="2400" dirty="0" err="1">
                <a:latin typeface="Times New Roman"/>
                <a:cs typeface="Times New Roman"/>
              </a:rPr>
              <a:t>ολή</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α</a:t>
            </a:r>
            <a:r>
              <a:rPr lang="en-US" sz="2400" dirty="0" err="1">
                <a:latin typeface="Times New Roman"/>
                <a:cs typeface="Times New Roman"/>
              </a:rPr>
              <a:t>κούσι</a:t>
            </a:r>
            <a:r>
              <a:rPr lang="en-US" sz="2400" dirty="0">
                <a:latin typeface="Times New Roman"/>
                <a:cs typeface="Times New Roman"/>
              </a:rPr>
              <a:t>α. </a:t>
            </a:r>
            <a:r>
              <a:rPr lang="en-US" sz="2400" dirty="0" err="1">
                <a:latin typeface="Times New Roman"/>
                <a:cs typeface="Times New Roman"/>
              </a:rPr>
              <a:t>Είν</a:t>
            </a:r>
            <a:r>
              <a:rPr lang="en-US" sz="2400" dirty="0">
                <a:latin typeface="Times New Roman"/>
                <a:cs typeface="Times New Roman"/>
              </a:rPr>
              <a:t>αι φα</a:t>
            </a:r>
            <a:r>
              <a:rPr lang="en-US" sz="2400" dirty="0" err="1">
                <a:latin typeface="Times New Roman"/>
                <a:cs typeface="Times New Roman"/>
              </a:rPr>
              <a:t>νερό</a:t>
            </a:r>
            <a:r>
              <a:rPr lang="en-US" sz="2400" dirty="0">
                <a:latin typeface="Times New Roman"/>
                <a:cs typeface="Times New Roman"/>
              </a:rPr>
              <a:t> </a:t>
            </a:r>
            <a:r>
              <a:rPr lang="en-US" sz="2400" dirty="0" err="1">
                <a:latin typeface="Times New Roman"/>
                <a:cs typeface="Times New Roman"/>
              </a:rPr>
              <a:t>στις</a:t>
            </a:r>
            <a:r>
              <a:rPr lang="en-US" sz="2400" dirty="0">
                <a:latin typeface="Times New Roman"/>
                <a:cs typeface="Times New Roman"/>
              </a:rPr>
              <a:t> π</a:t>
            </a:r>
            <a:r>
              <a:rPr lang="en-US" sz="2400" dirty="0" err="1">
                <a:latin typeface="Times New Roman"/>
                <a:cs typeface="Times New Roman"/>
              </a:rPr>
              <a:t>ερι</a:t>
            </a:r>
            <a:r>
              <a:rPr lang="en-US" sz="2400" dirty="0">
                <a:latin typeface="Times New Roman"/>
                <a:cs typeface="Times New Roman"/>
              </a:rPr>
              <a:t>π</a:t>
            </a:r>
            <a:r>
              <a:rPr lang="en-US" sz="2400" dirty="0" err="1">
                <a:latin typeface="Times New Roman"/>
                <a:cs typeface="Times New Roman"/>
              </a:rPr>
              <a:t>τώσεις</a:t>
            </a:r>
            <a:r>
              <a:rPr lang="en-US" sz="2400" dirty="0">
                <a:latin typeface="Times New Roman"/>
                <a:cs typeface="Times New Roman"/>
              </a:rPr>
              <a:t> πα</a:t>
            </a:r>
            <a:r>
              <a:rPr lang="en-US" sz="2400" dirty="0" err="1">
                <a:latin typeface="Times New Roman"/>
                <a:cs typeface="Times New Roman"/>
              </a:rPr>
              <a:t>ράλειψης</a:t>
            </a:r>
            <a:r>
              <a:rPr lang="en-US" sz="2400" dirty="0">
                <a:latin typeface="Times New Roman"/>
                <a:cs typeface="Times New Roman"/>
              </a:rPr>
              <a:t>, </a:t>
            </a:r>
            <a:r>
              <a:rPr lang="en-US" sz="2400" dirty="0" err="1">
                <a:latin typeface="Times New Roman"/>
                <a:cs typeface="Times New Roman"/>
              </a:rPr>
              <a:t>όμως</a:t>
            </a:r>
            <a:r>
              <a:rPr lang="en-US" sz="2400" dirty="0">
                <a:latin typeface="Times New Roman"/>
                <a:cs typeface="Times New Roman"/>
              </a:rPr>
              <a:t> ο κα</a:t>
            </a:r>
            <a:r>
              <a:rPr lang="en-US" sz="2400" dirty="0" err="1">
                <a:latin typeface="Times New Roman"/>
                <a:cs typeface="Times New Roman"/>
              </a:rPr>
              <a:t>νόν</a:t>
            </a:r>
            <a:r>
              <a:rPr lang="en-US" sz="2400" dirty="0">
                <a:latin typeface="Times New Roman"/>
                <a:cs typeface="Times New Roman"/>
              </a:rPr>
              <a:t>ας </a:t>
            </a:r>
            <a:r>
              <a:rPr lang="en-US" sz="2400" dirty="0" err="1">
                <a:latin typeface="Times New Roman"/>
                <a:cs typeface="Times New Roman"/>
              </a:rPr>
              <a:t>εφ</a:t>
            </a:r>
            <a:r>
              <a:rPr lang="en-US" sz="2400" dirty="0">
                <a:latin typeface="Times New Roman"/>
                <a:cs typeface="Times New Roman"/>
              </a:rPr>
              <a:t>α</a:t>
            </a:r>
            <a:r>
              <a:rPr lang="en-US" sz="2400" dirty="0" err="1">
                <a:latin typeface="Times New Roman"/>
                <a:cs typeface="Times New Roman"/>
              </a:rPr>
              <a:t>ρμό</a:t>
            </a:r>
            <a:r>
              <a:rPr lang="en-US" sz="2400" dirty="0" err="1">
                <a:latin typeface="Times New Roman"/>
                <a:ea typeface="+mn-lt"/>
                <a:cs typeface="+mn-lt"/>
              </a:rPr>
              <a:t>ζετ</a:t>
            </a:r>
            <a:r>
              <a:rPr lang="en-US" sz="2400" dirty="0">
                <a:latin typeface="Times New Roman"/>
                <a:ea typeface="+mn-lt"/>
                <a:cs typeface="+mn-lt"/>
              </a:rPr>
              <a:t>αι και </a:t>
            </a:r>
            <a:r>
              <a:rPr lang="en-US" sz="2400" dirty="0" err="1">
                <a:latin typeface="Times New Roman"/>
                <a:ea typeface="+mn-lt"/>
                <a:cs typeface="+mn-lt"/>
              </a:rPr>
              <a:t>σε</a:t>
            </a:r>
            <a:r>
              <a:rPr lang="en-US" sz="2400" dirty="0">
                <a:latin typeface="Times New Roman"/>
                <a:ea typeface="+mn-lt"/>
                <a:cs typeface="+mn-lt"/>
              </a:rPr>
              <a:t> α</a:t>
            </a:r>
            <a:r>
              <a:rPr lang="en-US" sz="2400" dirty="0" err="1">
                <a:latin typeface="Times New Roman"/>
                <a:ea typeface="+mn-lt"/>
                <a:cs typeface="+mn-lt"/>
              </a:rPr>
              <a:t>υτές</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διά</a:t>
            </a:r>
            <a:r>
              <a:rPr lang="en-US" sz="2400" dirty="0">
                <a:latin typeface="Times New Roman"/>
                <a:ea typeface="+mn-lt"/>
                <a:cs typeface="+mn-lt"/>
              </a:rPr>
              <a:t>πρα</a:t>
            </a:r>
            <a:r>
              <a:rPr lang="en-US" sz="2400" dirty="0" err="1">
                <a:latin typeface="Times New Roman"/>
                <a:ea typeface="+mn-lt"/>
                <a:cs typeface="+mn-lt"/>
              </a:rPr>
              <a:t>ξης</a:t>
            </a:r>
            <a:r>
              <a:rPr lang="en-US" sz="2400" dirty="0">
                <a:latin typeface="Times New Roman"/>
                <a:ea typeface="+mn-lt"/>
                <a:cs typeface="+mn-lt"/>
              </a:rPr>
              <a:t>.</a:t>
            </a:r>
          </a:p>
          <a:p>
            <a:pPr algn="just"/>
            <a:r>
              <a:rPr lang="en-US" sz="2400" dirty="0">
                <a:latin typeface="Times New Roman"/>
                <a:cs typeface="Times New Roman"/>
              </a:rPr>
              <a:t>Ο D. </a:t>
            </a:r>
            <a:r>
              <a:rPr lang="en-US" sz="2400" dirty="0" err="1">
                <a:latin typeface="Times New Roman"/>
                <a:cs typeface="Times New Roman"/>
              </a:rPr>
              <a:t>συμφωνεί</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Fraenkel </a:t>
            </a:r>
            <a:r>
              <a:rPr lang="en-US" sz="2400" dirty="0" err="1">
                <a:latin typeface="Times New Roman"/>
                <a:cs typeface="Times New Roman"/>
              </a:rPr>
              <a:t>στον</a:t>
            </a:r>
            <a:r>
              <a:rPr lang="en-US" sz="2400" dirty="0">
                <a:latin typeface="Times New Roman"/>
                <a:cs typeface="Times New Roman"/>
              </a:rPr>
              <a:t> </a:t>
            </a:r>
            <a:r>
              <a:rPr lang="en-US" sz="2400" dirty="0" err="1">
                <a:latin typeface="Times New Roman"/>
                <a:cs typeface="Times New Roman"/>
              </a:rPr>
              <a:t>σχολι</a:t>
            </a:r>
            <a:r>
              <a:rPr lang="en-US" sz="2400" dirty="0">
                <a:latin typeface="Times New Roman"/>
                <a:cs typeface="Times New Roman"/>
              </a:rPr>
              <a:t>α</a:t>
            </a:r>
            <a:r>
              <a:rPr lang="en-US" sz="2400" dirty="0" err="1">
                <a:latin typeface="Times New Roman"/>
                <a:cs typeface="Times New Roman"/>
              </a:rPr>
              <a:t>σμό</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στον</a:t>
            </a:r>
            <a:r>
              <a:rPr lang="en-US" sz="2400" dirty="0">
                <a:latin typeface="Times New Roman"/>
                <a:cs typeface="Times New Roman"/>
              </a:rPr>
              <a:t> </a:t>
            </a:r>
            <a:r>
              <a:rPr lang="en-US" sz="2400" i="1" dirty="0" err="1">
                <a:latin typeface="Times New Roman"/>
                <a:cs typeface="Times New Roman"/>
              </a:rPr>
              <a:t>Αγ</a:t>
            </a:r>
            <a:r>
              <a:rPr lang="en-US" sz="2400" i="1" dirty="0">
                <a:latin typeface="Times New Roman"/>
                <a:cs typeface="Times New Roman"/>
              </a:rPr>
              <a:t>α</a:t>
            </a:r>
            <a:r>
              <a:rPr lang="en-US" sz="2400" i="1" dirty="0" err="1">
                <a:latin typeface="Times New Roman"/>
                <a:cs typeface="Times New Roman"/>
              </a:rPr>
              <a:t>μέμνον</a:t>
            </a:r>
            <a:r>
              <a:rPr lang="en-US" sz="2400" i="1" dirty="0">
                <a:latin typeface="Times New Roman"/>
                <a:cs typeface="Times New Roman"/>
              </a:rPr>
              <a:t>α</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Αισχύλου</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 ο </a:t>
            </a:r>
            <a:r>
              <a:rPr lang="en-US" sz="2400" dirty="0" err="1">
                <a:latin typeface="Times New Roman"/>
                <a:cs typeface="Times New Roman"/>
              </a:rPr>
              <a:t>Αγ</a:t>
            </a:r>
            <a:r>
              <a:rPr lang="en-US" sz="2400" dirty="0">
                <a:latin typeface="Times New Roman"/>
                <a:cs typeface="Times New Roman"/>
              </a:rPr>
              <a:t>α</a:t>
            </a:r>
            <a:r>
              <a:rPr lang="en-US" sz="2400" dirty="0" err="1">
                <a:latin typeface="Times New Roman"/>
                <a:cs typeface="Times New Roman"/>
              </a:rPr>
              <a:t>μέμνων</a:t>
            </a:r>
            <a:r>
              <a:rPr lang="en-US" sz="2400" dirty="0">
                <a:latin typeface="Times New Roman"/>
                <a:cs typeface="Times New Roman"/>
              </a:rPr>
              <a:t> </a:t>
            </a:r>
            <a:r>
              <a:rPr lang="en-US" sz="2400" dirty="0" err="1">
                <a:latin typeface="Times New Roman"/>
                <a:cs typeface="Times New Roman"/>
              </a:rPr>
              <a:t>όχι</a:t>
            </a:r>
            <a:r>
              <a:rPr lang="en-US" sz="2400" dirty="0">
                <a:latin typeface="Times New Roman"/>
                <a:cs typeface="Times New Roman"/>
              </a:rPr>
              <a:t> </a:t>
            </a:r>
            <a:r>
              <a:rPr lang="en-US" sz="2400" dirty="0" err="1">
                <a:latin typeface="Times New Roman"/>
                <a:cs typeface="Times New Roman"/>
              </a:rPr>
              <a:t>μόνο</a:t>
            </a:r>
            <a:r>
              <a:rPr lang="en-US" sz="2400" dirty="0">
                <a:latin typeface="Times New Roman"/>
                <a:cs typeface="Times New Roman"/>
              </a:rPr>
              <a:t> π</a:t>
            </a:r>
            <a:r>
              <a:rPr lang="en-US" sz="2400" dirty="0" err="1">
                <a:latin typeface="Times New Roman"/>
                <a:cs typeface="Times New Roman"/>
              </a:rPr>
              <a:t>ερηφ</a:t>
            </a:r>
            <a:r>
              <a:rPr lang="en-US" sz="2400" dirty="0">
                <a:latin typeface="Times New Roman"/>
                <a:cs typeface="Times New Roman"/>
              </a:rPr>
              <a:t>α</a:t>
            </a:r>
            <a:r>
              <a:rPr lang="en-US" sz="2400" dirty="0" err="1">
                <a:latin typeface="Times New Roman"/>
                <a:cs typeface="Times New Roman"/>
              </a:rPr>
              <a:t>νεύτηκε</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θύμ</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α</a:t>
            </a:r>
            <a:r>
              <a:rPr lang="en-US" sz="2400" dirty="0" err="1">
                <a:latin typeface="Times New Roman"/>
                <a:cs typeface="Times New Roman"/>
              </a:rPr>
              <a:t>λλά</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έκ</a:t>
            </a:r>
            <a:r>
              <a:rPr lang="en-US" sz="2400" dirty="0">
                <a:latin typeface="Times New Roman"/>
                <a:cs typeface="Times New Roman"/>
              </a:rPr>
              <a:t>α</a:t>
            </a:r>
            <a:r>
              <a:rPr lang="en-US" sz="2400" dirty="0" err="1">
                <a:latin typeface="Times New Roman"/>
                <a:cs typeface="Times New Roman"/>
              </a:rPr>
              <a:t>νε</a:t>
            </a:r>
            <a:r>
              <a:rPr lang="en-US" sz="2400" dirty="0">
                <a:latin typeface="Times New Roman"/>
                <a:cs typeface="Times New Roman"/>
              </a:rPr>
              <a:t> επ</a:t>
            </a:r>
            <a:r>
              <a:rPr lang="en-US" sz="2400" dirty="0" err="1">
                <a:latin typeface="Times New Roman"/>
                <a:cs typeface="Times New Roman"/>
              </a:rPr>
              <a:t>ίσης</a:t>
            </a:r>
            <a:r>
              <a:rPr lang="en-US" sz="2400" dirty="0">
                <a:latin typeface="Times New Roman"/>
                <a:cs typeface="Times New Roman"/>
              </a:rPr>
              <a:t> και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ιερό</a:t>
            </a:r>
            <a:r>
              <a:rPr lang="en-US" sz="2400" dirty="0">
                <a:latin typeface="Times New Roman"/>
                <a:cs typeface="Times New Roman"/>
              </a:rPr>
              <a:t> </a:t>
            </a:r>
            <a:r>
              <a:rPr lang="en-US" sz="2400" dirty="0" err="1">
                <a:latin typeface="Times New Roman"/>
                <a:cs typeface="Times New Roman"/>
              </a:rPr>
              <a:t>έδ</a:t>
            </a:r>
            <a:r>
              <a:rPr lang="en-US" sz="2400" dirty="0">
                <a:latin typeface="Times New Roman"/>
                <a:cs typeface="Times New Roman"/>
              </a:rPr>
              <a:t>α</a:t>
            </a:r>
            <a:r>
              <a:rPr lang="en-US" sz="2400" dirty="0" err="1">
                <a:latin typeface="Times New Roman"/>
                <a:cs typeface="Times New Roman"/>
              </a:rPr>
              <a:t>φος</a:t>
            </a:r>
            <a:r>
              <a:rPr lang="en-US" sz="2400" dirty="0">
                <a:latin typeface="Times New Roman"/>
                <a:cs typeface="Times New Roman"/>
              </a:rPr>
              <a:t> (</a:t>
            </a:r>
            <a:r>
              <a:rPr lang="en-US" sz="2400" dirty="0" err="1">
                <a:latin typeface="Times New Roman"/>
                <a:cs typeface="Times New Roman"/>
              </a:rPr>
              <a:t>χωρίς</a:t>
            </a:r>
            <a:r>
              <a:rPr lang="en-US" sz="2400" dirty="0">
                <a:latin typeface="Times New Roman"/>
                <a:cs typeface="Times New Roman"/>
              </a:rPr>
              <a:t> να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γνωρί</a:t>
            </a:r>
            <a:r>
              <a:rPr lang="en-US" sz="2400" dirty="0" err="1">
                <a:latin typeface="Times New Roman"/>
                <a:ea typeface="+mn-lt"/>
                <a:cs typeface="+mn-lt"/>
              </a:rPr>
              <a:t>ζει</a:t>
            </a:r>
            <a:r>
              <a:rPr lang="en-US" sz="2400" dirty="0">
                <a:ea typeface="+mn-lt"/>
                <a:cs typeface="+mn-lt"/>
              </a:rPr>
              <a:t>). </a:t>
            </a:r>
          </a:p>
          <a:p>
            <a:pPr algn="just"/>
            <a:r>
              <a:rPr lang="en-US" sz="2400" dirty="0">
                <a:latin typeface="Times New Roman"/>
                <a:ea typeface="+mn-lt"/>
                <a:cs typeface="+mn-lt"/>
              </a:rPr>
              <a:t>Επ</a:t>
            </a:r>
            <a:r>
              <a:rPr lang="en-US" sz="2400" dirty="0" err="1">
                <a:latin typeface="Times New Roman"/>
                <a:ea typeface="+mn-lt"/>
                <a:cs typeface="+mn-lt"/>
              </a:rPr>
              <a:t>ομένως</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α</a:t>
            </a:r>
            <a:r>
              <a:rPr lang="en-US" sz="2400" dirty="0" err="1">
                <a:latin typeface="Times New Roman"/>
                <a:ea typeface="+mn-lt"/>
                <a:cs typeface="+mn-lt"/>
              </a:rPr>
              <a:t>ρχική</a:t>
            </a:r>
            <a:r>
              <a:rPr lang="en-US" sz="2400" dirty="0">
                <a:latin typeface="Times New Roman"/>
                <a:ea typeface="+mn-lt"/>
                <a:cs typeface="+mn-lt"/>
              </a:rPr>
              <a:t> </a:t>
            </a:r>
            <a:r>
              <a:rPr lang="en-US" sz="2400" dirty="0" err="1">
                <a:latin typeface="Times New Roman"/>
                <a:ea typeface="+mn-lt"/>
                <a:cs typeface="+mn-lt"/>
              </a:rPr>
              <a:t>μορφή</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ιστορί</a:t>
            </a:r>
            <a:r>
              <a:rPr lang="en-US" sz="2400" dirty="0">
                <a:latin typeface="Times New Roman"/>
                <a:ea typeface="+mn-lt"/>
                <a:cs typeface="+mn-lt"/>
              </a:rPr>
              <a:t>ας, ο </a:t>
            </a:r>
            <a:r>
              <a:rPr lang="en-US" sz="2400" dirty="0" err="1">
                <a:latin typeface="Times New Roman"/>
                <a:ea typeface="+mn-lt"/>
                <a:cs typeface="+mn-lt"/>
              </a:rPr>
              <a:t>Αγ</a:t>
            </a:r>
            <a:r>
              <a:rPr lang="en-US" sz="2400" dirty="0">
                <a:latin typeface="Times New Roman"/>
                <a:ea typeface="+mn-lt"/>
                <a:cs typeface="+mn-lt"/>
              </a:rPr>
              <a:t>α</a:t>
            </a:r>
            <a:r>
              <a:rPr lang="en-US" sz="2400" dirty="0" err="1">
                <a:latin typeface="Times New Roman"/>
                <a:ea typeface="+mn-lt"/>
                <a:cs typeface="+mn-lt"/>
              </a:rPr>
              <a:t>μέμνων</a:t>
            </a:r>
            <a:r>
              <a:rPr lang="en-US" sz="2400" dirty="0">
                <a:latin typeface="Times New Roman"/>
                <a:ea typeface="+mn-lt"/>
                <a:cs typeface="+mn-lt"/>
              </a:rPr>
              <a:t> </a:t>
            </a:r>
            <a:r>
              <a:rPr lang="en-US" sz="2400" dirty="0" err="1">
                <a:latin typeface="Times New Roman"/>
                <a:ea typeface="+mn-lt"/>
                <a:cs typeface="+mn-lt"/>
              </a:rPr>
              <a:t>δεν</a:t>
            </a:r>
            <a:r>
              <a:rPr lang="en-US" sz="2400" dirty="0">
                <a:latin typeface="Times New Roman"/>
                <a:ea typeface="+mn-lt"/>
                <a:cs typeface="+mn-lt"/>
              </a:rPr>
              <a:t> </a:t>
            </a:r>
            <a:r>
              <a:rPr lang="en-US" sz="2400" dirty="0" err="1">
                <a:latin typeface="Times New Roman"/>
                <a:ea typeface="+mn-lt"/>
                <a:cs typeface="+mn-lt"/>
              </a:rPr>
              <a:t>σκό</a:t>
            </a:r>
            <a:r>
              <a:rPr lang="en-US" sz="2400" dirty="0">
                <a:latin typeface="Times New Roman"/>
                <a:ea typeface="+mn-lt"/>
                <a:cs typeface="+mn-lt"/>
              </a:rPr>
              <a:t>π</a:t>
            </a:r>
            <a:r>
              <a:rPr lang="en-US" sz="2400" dirty="0" err="1">
                <a:latin typeface="Times New Roman"/>
                <a:ea typeface="+mn-lt"/>
                <a:cs typeface="+mn-lt"/>
              </a:rPr>
              <a:t>ευε</a:t>
            </a:r>
            <a:r>
              <a:rPr lang="en-US" sz="2400" dirty="0">
                <a:latin typeface="Times New Roman"/>
                <a:ea typeface="+mn-lt"/>
                <a:cs typeface="+mn-lt"/>
              </a:rPr>
              <a:t> να </a:t>
            </a:r>
            <a:r>
              <a:rPr lang="en-US" sz="2400" dirty="0" err="1">
                <a:latin typeface="Times New Roman"/>
                <a:ea typeface="+mn-lt"/>
                <a:cs typeface="+mn-lt"/>
              </a:rPr>
              <a:t>σκοτώσει</a:t>
            </a:r>
            <a:r>
              <a:rPr lang="en-US" sz="2400" dirty="0">
                <a:latin typeface="Times New Roman"/>
                <a:ea typeface="+mn-lt"/>
                <a:cs typeface="+mn-lt"/>
              </a:rPr>
              <a:t> </a:t>
            </a:r>
            <a:r>
              <a:rPr lang="en-US" sz="2400" dirty="0" err="1">
                <a:latin typeface="Times New Roman"/>
                <a:ea typeface="+mn-lt"/>
                <a:cs typeface="+mn-lt"/>
              </a:rPr>
              <a:t>έν</a:t>
            </a:r>
            <a:r>
              <a:rPr lang="en-US" sz="2400" dirty="0">
                <a:latin typeface="Times New Roman"/>
                <a:ea typeface="+mn-lt"/>
                <a:cs typeface="+mn-lt"/>
              </a:rPr>
              <a:t>α </a:t>
            </a:r>
            <a:r>
              <a:rPr lang="en-US" sz="2400" dirty="0" err="1">
                <a:latin typeface="Times New Roman"/>
                <a:ea typeface="+mn-lt"/>
                <a:cs typeface="+mn-lt"/>
              </a:rPr>
              <a:t>ιερό</a:t>
            </a:r>
            <a:r>
              <a:rPr lang="en-US" sz="2400" dirty="0">
                <a:latin typeface="Times New Roman"/>
                <a:ea typeface="+mn-lt"/>
                <a:cs typeface="+mn-lt"/>
              </a:rPr>
              <a:t> </a:t>
            </a:r>
            <a:r>
              <a:rPr lang="en-US" sz="2400" dirty="0" err="1">
                <a:latin typeface="Times New Roman"/>
                <a:ea typeface="+mn-lt"/>
                <a:cs typeface="+mn-lt"/>
              </a:rPr>
              <a:t>ελάφι</a:t>
            </a:r>
            <a:r>
              <a:rPr lang="en-US" sz="2400" dirty="0">
                <a:latin typeface="Times New Roman"/>
                <a:ea typeface="+mn-lt"/>
                <a:cs typeface="+mn-lt"/>
              </a:rPr>
              <a:t> ή να </a:t>
            </a:r>
            <a:r>
              <a:rPr lang="en-US" sz="2400" dirty="0" err="1">
                <a:latin typeface="Times New Roman"/>
                <a:ea typeface="+mn-lt"/>
                <a:cs typeface="+mn-lt"/>
              </a:rPr>
              <a:t>εισ</a:t>
            </a:r>
            <a:r>
              <a:rPr lang="en-US" sz="2400" dirty="0">
                <a:latin typeface="Times New Roman"/>
                <a:ea typeface="+mn-lt"/>
                <a:cs typeface="+mn-lt"/>
              </a:rPr>
              <a:t>β</a:t>
            </a:r>
            <a:r>
              <a:rPr lang="en-US" sz="2400" dirty="0" err="1">
                <a:latin typeface="Times New Roman"/>
                <a:ea typeface="+mn-lt"/>
                <a:cs typeface="+mn-lt"/>
              </a:rPr>
              <a:t>άλλει</a:t>
            </a:r>
            <a:r>
              <a:rPr lang="en-US" sz="2400" dirty="0">
                <a:latin typeface="Times New Roman"/>
                <a:ea typeface="+mn-lt"/>
                <a:cs typeface="+mn-lt"/>
              </a:rPr>
              <a:t> </a:t>
            </a:r>
            <a:r>
              <a:rPr lang="en-US" sz="2400" dirty="0" err="1">
                <a:latin typeface="Times New Roman"/>
                <a:ea typeface="+mn-lt"/>
                <a:cs typeface="+mn-lt"/>
              </a:rPr>
              <a:t>σε</a:t>
            </a:r>
            <a:r>
              <a:rPr lang="en-US" sz="2400" dirty="0">
                <a:latin typeface="Times New Roman"/>
                <a:ea typeface="+mn-lt"/>
                <a:cs typeface="+mn-lt"/>
              </a:rPr>
              <a:t> </a:t>
            </a:r>
            <a:r>
              <a:rPr lang="en-US" sz="2400" dirty="0" err="1">
                <a:latin typeface="Times New Roman"/>
                <a:ea typeface="+mn-lt"/>
                <a:cs typeface="+mn-lt"/>
              </a:rPr>
              <a:t>ιερό</a:t>
            </a:r>
            <a:r>
              <a:rPr lang="en-US" sz="2400" dirty="0">
                <a:latin typeface="Times New Roman"/>
                <a:ea typeface="+mn-lt"/>
                <a:cs typeface="+mn-lt"/>
              </a:rPr>
              <a:t> </a:t>
            </a:r>
            <a:r>
              <a:rPr lang="en-US" sz="2400" dirty="0" err="1">
                <a:latin typeface="Times New Roman"/>
                <a:ea typeface="+mn-lt"/>
                <a:cs typeface="+mn-lt"/>
              </a:rPr>
              <a:t>έδ</a:t>
            </a:r>
            <a:r>
              <a:rPr lang="en-US" sz="2400" dirty="0">
                <a:latin typeface="Times New Roman"/>
                <a:ea typeface="+mn-lt"/>
                <a:cs typeface="+mn-lt"/>
              </a:rPr>
              <a:t>α</a:t>
            </a:r>
            <a:r>
              <a:rPr lang="en-US" sz="2400" dirty="0" err="1">
                <a:latin typeface="Times New Roman"/>
                <a:ea typeface="+mn-lt"/>
                <a:cs typeface="+mn-lt"/>
              </a:rPr>
              <a:t>φος</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a:t>
            </a:r>
          </a:p>
          <a:p>
            <a:pPr algn="just"/>
            <a:r>
              <a:rPr lang="en-US" sz="2400" dirty="0">
                <a:latin typeface="Times New Roman"/>
                <a:ea typeface="+mn-lt"/>
                <a:cs typeface="+mn-lt"/>
              </a:rPr>
              <a:t>Ο </a:t>
            </a:r>
            <a:r>
              <a:rPr lang="en-US" sz="2400" dirty="0" err="1">
                <a:latin typeface="Times New Roman"/>
                <a:ea typeface="+mn-lt"/>
                <a:cs typeface="+mn-lt"/>
              </a:rPr>
              <a:t>Σέρ</a:t>
            </a:r>
            <a:r>
              <a:rPr lang="en-US" sz="2400" dirty="0">
                <a:latin typeface="Times New Roman"/>
                <a:ea typeface="+mn-lt"/>
                <a:cs typeface="+mn-lt"/>
              </a:rPr>
              <a:t>β</a:t>
            </a:r>
            <a:r>
              <a:rPr lang="en-US" sz="2400" dirty="0" err="1">
                <a:latin typeface="Times New Roman"/>
                <a:ea typeface="+mn-lt"/>
                <a:cs typeface="+mn-lt"/>
              </a:rPr>
              <a:t>ιος</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a:t>
            </a:r>
            <a:r>
              <a:rPr lang="en-US" sz="2400" i="1" dirty="0" err="1">
                <a:latin typeface="Times New Roman"/>
                <a:ea typeface="+mn-lt"/>
                <a:cs typeface="+mn-lt"/>
              </a:rPr>
              <a:t>Αινειάδ</a:t>
            </a:r>
            <a:r>
              <a:rPr lang="en-US" sz="2400" i="1" dirty="0">
                <a:latin typeface="Times New Roman"/>
                <a:ea typeface="+mn-lt"/>
                <a:cs typeface="+mn-lt"/>
              </a:rPr>
              <a:t>α</a:t>
            </a:r>
            <a:r>
              <a:rPr lang="en-US" sz="2400" dirty="0">
                <a:latin typeface="Times New Roman"/>
                <a:ea typeface="+mn-lt"/>
                <a:cs typeface="+mn-lt"/>
              </a:rPr>
              <a:t> </a:t>
            </a:r>
            <a:r>
              <a:rPr lang="en-US" sz="2400" dirty="0" err="1">
                <a:latin typeface="Times New Roman"/>
                <a:ea typeface="+mn-lt"/>
                <a:cs typeface="+mn-lt"/>
              </a:rPr>
              <a:t>τον</a:t>
            </a:r>
            <a:r>
              <a:rPr lang="en-US" sz="2400" dirty="0">
                <a:latin typeface="Times New Roman"/>
                <a:ea typeface="+mn-lt"/>
                <a:cs typeface="+mn-lt"/>
              </a:rPr>
              <a:t> χαρα</a:t>
            </a:r>
            <a:r>
              <a:rPr lang="en-US" sz="2400" dirty="0" err="1">
                <a:latin typeface="Times New Roman"/>
                <a:ea typeface="+mn-lt"/>
                <a:cs typeface="+mn-lt"/>
              </a:rPr>
              <a:t>κτηρίζει</a:t>
            </a:r>
            <a:r>
              <a:rPr lang="en-US" sz="2400" dirty="0">
                <a:latin typeface="Times New Roman"/>
                <a:ea typeface="+mn-lt"/>
                <a:cs typeface="+mn-lt"/>
              </a:rPr>
              <a:t> </a:t>
            </a:r>
            <a:r>
              <a:rPr lang="en-US" sz="2400" i="1" dirty="0" err="1">
                <a:latin typeface="Times New Roman"/>
                <a:ea typeface="+mn-lt"/>
                <a:cs typeface="+mn-lt"/>
              </a:rPr>
              <a:t>ignarus</a:t>
            </a:r>
            <a:r>
              <a:rPr lang="en-US" sz="2400" dirty="0">
                <a:ea typeface="+mn-lt"/>
                <a:cs typeface="+mn-lt"/>
              </a:rPr>
              <a:t>.</a:t>
            </a:r>
          </a:p>
        </p:txBody>
      </p:sp>
    </p:spTree>
    <p:extLst>
      <p:ext uri="{BB962C8B-B14F-4D97-AF65-F5344CB8AC3E}">
        <p14:creationId xmlns:p14="http://schemas.microsoft.com/office/powerpoint/2010/main" val="3526227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C56DD2-9B14-405D-9B3E-8A2B1E4E89D7}"/>
              </a:ext>
            </a:extLst>
          </p:cNvPr>
          <p:cNvSpPr>
            <a:spLocks noGrp="1"/>
          </p:cNvSpPr>
          <p:nvPr>
            <p:ph type="title"/>
          </p:nvPr>
        </p:nvSpPr>
        <p:spPr>
          <a:xfrm>
            <a:off x="3519055" y="85500"/>
            <a:ext cx="8610600" cy="794265"/>
          </a:xfrm>
        </p:spPr>
        <p:txBody>
          <a:bodyPr/>
          <a:lstStyle/>
          <a:p>
            <a:endParaRPr lang="en-US"/>
          </a:p>
        </p:txBody>
      </p:sp>
      <p:sp>
        <p:nvSpPr>
          <p:cNvPr id="3" name="Content Placeholder 2">
            <a:extLst>
              <a:ext uri="{FF2B5EF4-FFF2-40B4-BE49-F238E27FC236}">
                <a16:creationId xmlns:a16="http://schemas.microsoft.com/office/drawing/2014/main" xmlns="" id="{70584B48-2240-4E78-8799-3FF5209A3C29}"/>
              </a:ext>
            </a:extLst>
          </p:cNvPr>
          <p:cNvSpPr>
            <a:spLocks noGrp="1"/>
          </p:cNvSpPr>
          <p:nvPr>
            <p:ph idx="1"/>
          </p:nvPr>
        </p:nvSpPr>
        <p:spPr>
          <a:xfrm>
            <a:off x="685800" y="1404851"/>
            <a:ext cx="10820400" cy="5187906"/>
          </a:xfrm>
        </p:spPr>
        <p:txBody>
          <a:bodyPr vert="horz" lIns="91440" tIns="45720" rIns="91440" bIns="45720" rtlCol="0" anchor="t">
            <a:normAutofit/>
          </a:bodyPr>
          <a:lstStyle/>
          <a:p>
            <a:pPr algn="just"/>
            <a:r>
              <a:rPr lang="en-US" sz="2400" dirty="0" err="1">
                <a:latin typeface="Times New Roman"/>
                <a:cs typeface="Times New Roman"/>
              </a:rPr>
              <a:t>Αν</a:t>
            </a:r>
            <a:r>
              <a:rPr lang="en-US" sz="2400" dirty="0">
                <a:latin typeface="Times New Roman"/>
                <a:cs typeface="Times New Roman"/>
              </a:rPr>
              <a:t> α</a:t>
            </a:r>
            <a:r>
              <a:rPr lang="en-US" sz="2400" dirty="0" err="1">
                <a:latin typeface="Times New Roman"/>
                <a:cs typeface="Times New Roman"/>
              </a:rPr>
              <a:t>υτή</a:t>
            </a:r>
            <a:r>
              <a:rPr lang="en-US" sz="2400" dirty="0">
                <a:latin typeface="Times New Roman"/>
                <a:cs typeface="Times New Roman"/>
              </a:rPr>
              <a:t> η υπ</a:t>
            </a:r>
            <a:r>
              <a:rPr lang="en-US" sz="2400" dirty="0" err="1">
                <a:latin typeface="Times New Roman"/>
                <a:cs typeface="Times New Roman"/>
              </a:rPr>
              <a:t>όθεση</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δομή</a:t>
            </a:r>
            <a:r>
              <a:rPr lang="en-US" sz="2400" dirty="0">
                <a:latin typeface="Times New Roman"/>
                <a:cs typeface="Times New Roman"/>
              </a:rPr>
              <a:t> </a:t>
            </a:r>
            <a:r>
              <a:rPr lang="en-US" sz="2400" dirty="0" err="1">
                <a:latin typeface="Times New Roman"/>
                <a:cs typeface="Times New Roman"/>
              </a:rPr>
              <a:t>των</a:t>
            </a:r>
            <a:r>
              <a:rPr lang="en-US" sz="2400" i="1" dirty="0">
                <a:latin typeface="Times New Roman"/>
                <a:cs typeface="Times New Roman"/>
              </a:rPr>
              <a:t> </a:t>
            </a:r>
            <a:r>
              <a:rPr lang="en-US" sz="2400" i="1" dirty="0" err="1">
                <a:latin typeface="Times New Roman"/>
                <a:cs typeface="Times New Roman"/>
              </a:rPr>
              <a:t>Κυ</a:t>
            </a:r>
            <a:r>
              <a:rPr lang="en-US" sz="2400" i="1" dirty="0">
                <a:latin typeface="Times New Roman"/>
                <a:cs typeface="Times New Roman"/>
              </a:rPr>
              <a:t>π</a:t>
            </a:r>
            <a:r>
              <a:rPr lang="en-US" sz="2400" i="1" dirty="0" err="1">
                <a:latin typeface="Times New Roman"/>
                <a:cs typeface="Times New Roman"/>
              </a:rPr>
              <a:t>ρίων</a:t>
            </a:r>
            <a:r>
              <a:rPr lang="en-US" sz="2400" i="1"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a:t>
            </a:r>
            <a:r>
              <a:rPr lang="en-US" sz="2400" dirty="0" err="1">
                <a:latin typeface="Times New Roman"/>
                <a:cs typeface="Times New Roman"/>
              </a:rPr>
              <a:t>σωστή</a:t>
            </a:r>
            <a:r>
              <a:rPr lang="en-US" sz="2400" dirty="0">
                <a:latin typeface="Times New Roman"/>
                <a:cs typeface="Times New Roman"/>
              </a:rPr>
              <a:t> </a:t>
            </a:r>
            <a:r>
              <a:rPr lang="en-US" sz="2400" dirty="0" err="1">
                <a:latin typeface="Times New Roman"/>
                <a:cs typeface="Times New Roman"/>
              </a:rPr>
              <a:t>τότε</a:t>
            </a:r>
            <a:r>
              <a:rPr lang="en-US" sz="2400" dirty="0">
                <a:latin typeface="Times New Roman"/>
                <a:cs typeface="Times New Roman"/>
              </a:rPr>
              <a:t> </a:t>
            </a:r>
            <a:r>
              <a:rPr lang="en-US" sz="2400" dirty="0" err="1">
                <a:latin typeface="Times New Roman"/>
                <a:cs typeface="Times New Roman"/>
              </a:rPr>
              <a:t>ίσως</a:t>
            </a:r>
            <a:r>
              <a:rPr lang="en-US" sz="2400" dirty="0">
                <a:latin typeface="Times New Roman"/>
                <a:cs typeface="Times New Roman"/>
              </a:rPr>
              <a:t> απα</a:t>
            </a:r>
            <a:r>
              <a:rPr lang="en-US" sz="2400" dirty="0" err="1">
                <a:latin typeface="Times New Roman"/>
                <a:cs typeface="Times New Roman"/>
              </a:rPr>
              <a:t>ντάμε</a:t>
            </a:r>
            <a:r>
              <a:rPr lang="en-US" sz="2400" dirty="0">
                <a:latin typeface="Times New Roman"/>
                <a:cs typeface="Times New Roman"/>
              </a:rPr>
              <a:t> </a:t>
            </a:r>
            <a:r>
              <a:rPr lang="en-US" sz="2400" dirty="0" err="1">
                <a:latin typeface="Times New Roman"/>
                <a:cs typeface="Times New Roman"/>
              </a:rPr>
              <a:t>στο</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a:t>
            </a:r>
            <a:r>
              <a:rPr lang="en-US" sz="2400" dirty="0" err="1">
                <a:latin typeface="Times New Roman"/>
                <a:cs typeface="Times New Roman"/>
              </a:rPr>
              <a:t>τί</a:t>
            </a:r>
            <a:r>
              <a:rPr lang="en-US" sz="2400" dirty="0">
                <a:latin typeface="Times New Roman"/>
                <a:cs typeface="Times New Roman"/>
              </a:rPr>
              <a:t> ο </a:t>
            </a:r>
            <a:r>
              <a:rPr lang="en-US" sz="2400" dirty="0" err="1">
                <a:latin typeface="Times New Roman"/>
                <a:cs typeface="Times New Roman"/>
              </a:rPr>
              <a:t>Αισχύλος</a:t>
            </a:r>
            <a:r>
              <a:rPr lang="en-US" sz="2400" dirty="0">
                <a:latin typeface="Times New Roman"/>
                <a:cs typeface="Times New Roman"/>
              </a:rPr>
              <a:t> </a:t>
            </a:r>
            <a:r>
              <a:rPr lang="en-US" sz="2400" dirty="0" err="1">
                <a:latin typeface="Times New Roman"/>
                <a:cs typeface="Times New Roman"/>
              </a:rPr>
              <a:t>ξεφορτώνετ</a:t>
            </a:r>
            <a:r>
              <a:rPr lang="en-US" sz="2400" dirty="0">
                <a:latin typeface="Times New Roman"/>
                <a:cs typeface="Times New Roman"/>
              </a:rPr>
              <a:t>αι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κίνητρο</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θυμού</a:t>
            </a:r>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 ο </a:t>
            </a:r>
            <a:r>
              <a:rPr lang="en-US" sz="2400" dirty="0" err="1">
                <a:latin typeface="Times New Roman"/>
                <a:cs typeface="Times New Roman"/>
              </a:rPr>
              <a:t>ήρω</a:t>
            </a:r>
            <a:r>
              <a:rPr lang="en-US" sz="2400" dirty="0">
                <a:latin typeface="Times New Roman"/>
                <a:cs typeface="Times New Roman"/>
              </a:rPr>
              <a:t>ας </a:t>
            </a:r>
            <a:r>
              <a:rPr lang="en-US" sz="2400" dirty="0" err="1">
                <a:latin typeface="Times New Roman"/>
                <a:cs typeface="Times New Roman"/>
              </a:rPr>
              <a:t>δεν</a:t>
            </a:r>
            <a:r>
              <a:rPr lang="en-US" sz="2400" dirty="0">
                <a:latin typeface="Times New Roman"/>
                <a:cs typeface="Times New Roman"/>
              </a:rPr>
              <a:t> μπ</a:t>
            </a:r>
            <a:r>
              <a:rPr lang="en-US" sz="2400" dirty="0" err="1">
                <a:latin typeface="Times New Roman"/>
                <a:cs typeface="Times New Roman"/>
              </a:rPr>
              <a:t>ορεί</a:t>
            </a:r>
            <a:r>
              <a:rPr lang="en-US" sz="2400" dirty="0">
                <a:latin typeface="Times New Roman"/>
                <a:cs typeface="Times New Roman"/>
              </a:rPr>
              <a:t> να πα</a:t>
            </a:r>
            <a:r>
              <a:rPr lang="en-US" sz="2400" dirty="0" err="1">
                <a:latin typeface="Times New Roman"/>
                <a:cs typeface="Times New Roman"/>
              </a:rPr>
              <a:t>ρουσιά</a:t>
            </a:r>
            <a:r>
              <a:rPr lang="en-US" sz="2400" dirty="0" err="1">
                <a:latin typeface="Times New Roman"/>
                <a:ea typeface="+mn-lt"/>
                <a:cs typeface="+mn-lt"/>
              </a:rPr>
              <a:t>ζετ</a:t>
            </a:r>
            <a:r>
              <a:rPr lang="en-US" sz="2400" dirty="0">
                <a:latin typeface="Times New Roman"/>
                <a:ea typeface="+mn-lt"/>
                <a:cs typeface="+mn-lt"/>
              </a:rPr>
              <a:t>αι</a:t>
            </a:r>
            <a:r>
              <a:rPr lang="en-US" sz="2400" dirty="0">
                <a:ea typeface="+mn-lt"/>
                <a:cs typeface="+mn-lt"/>
              </a:rPr>
              <a:t> </a:t>
            </a:r>
            <a:r>
              <a:rPr lang="en-US" sz="2400" dirty="0" err="1">
                <a:latin typeface="Times New Roman"/>
                <a:ea typeface="+mn-lt"/>
                <a:cs typeface="+mn-lt"/>
              </a:rPr>
              <a:t>ως</a:t>
            </a:r>
            <a:r>
              <a:rPr lang="en-US" sz="2400" dirty="0">
                <a:latin typeface="Times New Roman"/>
                <a:ea typeface="+mn-lt"/>
                <a:cs typeface="+mn-lt"/>
              </a:rPr>
              <a:t> α</a:t>
            </a:r>
            <a:r>
              <a:rPr lang="en-US" sz="2400" dirty="0" err="1">
                <a:latin typeface="Times New Roman"/>
                <a:ea typeface="+mn-lt"/>
                <a:cs typeface="+mn-lt"/>
              </a:rPr>
              <a:t>θώος</a:t>
            </a:r>
            <a:r>
              <a:rPr lang="en-US" sz="2400" dirty="0">
                <a:latin typeface="Times New Roman"/>
                <a:ea typeface="+mn-lt"/>
                <a:cs typeface="+mn-lt"/>
              </a:rPr>
              <a:t> α</a:t>
            </a:r>
            <a:r>
              <a:rPr lang="en-US" sz="2400" dirty="0" err="1">
                <a:latin typeface="Times New Roman"/>
                <a:ea typeface="+mn-lt"/>
                <a:cs typeface="+mn-lt"/>
              </a:rPr>
              <a:t>λλά</a:t>
            </a:r>
            <a:r>
              <a:rPr lang="en-US" sz="2400" dirty="0">
                <a:latin typeface="Times New Roman"/>
                <a:ea typeface="+mn-lt"/>
                <a:cs typeface="+mn-lt"/>
              </a:rPr>
              <a:t> </a:t>
            </a:r>
            <a:r>
              <a:rPr lang="en-US" sz="2400" dirty="0" err="1">
                <a:latin typeface="Times New Roman"/>
                <a:ea typeface="+mn-lt"/>
                <a:cs typeface="+mn-lt"/>
              </a:rPr>
              <a:t>ως</a:t>
            </a:r>
            <a:r>
              <a:rPr lang="en-US" sz="2400" dirty="0">
                <a:latin typeface="Times New Roman"/>
                <a:ea typeface="+mn-lt"/>
                <a:cs typeface="+mn-lt"/>
              </a:rPr>
              <a:t> </a:t>
            </a:r>
            <a:r>
              <a:rPr lang="en-US" sz="2400" dirty="0" err="1">
                <a:latin typeface="Times New Roman"/>
                <a:ea typeface="+mn-lt"/>
                <a:cs typeface="+mn-lt"/>
              </a:rPr>
              <a:t>θύμ</a:t>
            </a:r>
            <a:r>
              <a:rPr lang="en-US" sz="2400" dirty="0">
                <a:latin typeface="Times New Roman"/>
                <a:ea typeface="+mn-lt"/>
                <a:cs typeface="+mn-lt"/>
              </a:rPr>
              <a:t>α </a:t>
            </a:r>
            <a:r>
              <a:rPr lang="en-US" sz="2400" dirty="0" err="1">
                <a:latin typeface="Times New Roman"/>
                <a:ea typeface="+mn-lt"/>
                <a:cs typeface="+mn-lt"/>
              </a:rPr>
              <a:t>κληρονομημένης</a:t>
            </a:r>
            <a:r>
              <a:rPr lang="en-US" sz="2400" dirty="0">
                <a:latin typeface="Times New Roman"/>
                <a:ea typeface="+mn-lt"/>
                <a:cs typeface="+mn-lt"/>
              </a:rPr>
              <a:t> </a:t>
            </a:r>
            <a:r>
              <a:rPr lang="en-US" sz="2400" dirty="0" err="1">
                <a:latin typeface="Times New Roman"/>
                <a:ea typeface="+mn-lt"/>
                <a:cs typeface="+mn-lt"/>
              </a:rPr>
              <a:t>ενοχής</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ότι</a:t>
            </a:r>
            <a:r>
              <a:rPr lang="en-US" sz="2400" dirty="0">
                <a:latin typeface="Times New Roman"/>
                <a:ea typeface="+mn-lt"/>
                <a:cs typeface="+mn-lt"/>
              </a:rPr>
              <a:t> η </a:t>
            </a:r>
            <a:r>
              <a:rPr lang="en-US" sz="2400" dirty="0" err="1">
                <a:latin typeface="Times New Roman"/>
                <a:ea typeface="+mn-lt"/>
                <a:cs typeface="+mn-lt"/>
              </a:rPr>
              <a:t>τρ</a:t>
            </a:r>
            <a:r>
              <a:rPr lang="en-US" sz="2400" dirty="0">
                <a:latin typeface="Times New Roman"/>
                <a:ea typeface="+mn-lt"/>
                <a:cs typeface="+mn-lt"/>
              </a:rPr>
              <a:t>α</a:t>
            </a:r>
            <a:r>
              <a:rPr lang="en-US" sz="2400" dirty="0" err="1">
                <a:latin typeface="Times New Roman"/>
                <a:ea typeface="+mn-lt"/>
                <a:cs typeface="+mn-lt"/>
              </a:rPr>
              <a:t>γική</a:t>
            </a:r>
            <a:r>
              <a:rPr lang="en-US" sz="2400" dirty="0">
                <a:latin typeface="Times New Roman"/>
                <a:ea typeface="+mn-lt"/>
                <a:cs typeface="+mn-lt"/>
              </a:rPr>
              <a:t> α</a:t>
            </a:r>
            <a:r>
              <a:rPr lang="en-US" sz="2400" dirty="0" err="1">
                <a:latin typeface="Times New Roman"/>
                <a:ea typeface="+mn-lt"/>
                <a:cs typeface="+mn-lt"/>
              </a:rPr>
              <a:t>υτή</a:t>
            </a:r>
            <a:r>
              <a:rPr lang="en-US" sz="2400" dirty="0">
                <a:latin typeface="Times New Roman"/>
                <a:ea typeface="+mn-lt"/>
                <a:cs typeface="+mn-lt"/>
              </a:rPr>
              <a:t> </a:t>
            </a:r>
            <a:r>
              <a:rPr lang="en-US" sz="2400" dirty="0" err="1">
                <a:latin typeface="Times New Roman"/>
                <a:ea typeface="+mn-lt"/>
                <a:cs typeface="+mn-lt"/>
              </a:rPr>
              <a:t>έννοι</a:t>
            </a:r>
            <a:r>
              <a:rPr lang="en-US" sz="2400" dirty="0">
                <a:latin typeface="Times New Roman"/>
                <a:ea typeface="+mn-lt"/>
                <a:cs typeface="+mn-lt"/>
              </a:rPr>
              <a:t>α </a:t>
            </a:r>
            <a:r>
              <a:rPr lang="en-US" sz="2400" dirty="0" err="1">
                <a:latin typeface="Times New Roman"/>
                <a:ea typeface="+mn-lt"/>
                <a:cs typeface="+mn-lt"/>
              </a:rPr>
              <a:t>δεν</a:t>
            </a:r>
            <a:r>
              <a:rPr lang="en-US" sz="2400" dirty="0">
                <a:latin typeface="Times New Roman"/>
                <a:ea typeface="+mn-lt"/>
                <a:cs typeface="+mn-lt"/>
              </a:rPr>
              <a:t> τα</a:t>
            </a:r>
            <a:r>
              <a:rPr lang="en-US" sz="2400" dirty="0" err="1">
                <a:latin typeface="Times New Roman"/>
                <a:ea typeface="+mn-lt"/>
                <a:cs typeface="+mn-lt"/>
              </a:rPr>
              <a:t>ιριάζει</a:t>
            </a:r>
            <a:r>
              <a:rPr lang="en-US" sz="2400" dirty="0">
                <a:latin typeface="Times New Roman"/>
                <a:ea typeface="+mn-lt"/>
                <a:cs typeface="+mn-lt"/>
              </a:rPr>
              <a:t> </a:t>
            </a:r>
            <a:r>
              <a:rPr lang="en-US" sz="2400" dirty="0" err="1">
                <a:latin typeface="Times New Roman"/>
                <a:ea typeface="+mn-lt"/>
                <a:cs typeface="+mn-lt"/>
              </a:rPr>
              <a:t>στο</a:t>
            </a:r>
            <a:r>
              <a:rPr lang="en-US" sz="2400" dirty="0">
                <a:latin typeface="Times New Roman"/>
                <a:ea typeface="+mn-lt"/>
                <a:cs typeface="+mn-lt"/>
              </a:rPr>
              <a:t> παρα</a:t>
            </a:r>
            <a:r>
              <a:rPr lang="en-US" sz="2400" dirty="0" err="1">
                <a:latin typeface="Times New Roman"/>
                <a:ea typeface="+mn-lt"/>
                <a:cs typeface="+mn-lt"/>
              </a:rPr>
              <a:t>μύθι</a:t>
            </a:r>
            <a:r>
              <a:rPr lang="en-US" sz="2400" dirty="0">
                <a:latin typeface="Times New Roman"/>
                <a:ea typeface="+mn-lt"/>
                <a:cs typeface="+mn-lt"/>
              </a:rPr>
              <a:t> απ</a:t>
            </a:r>
            <a:r>
              <a:rPr lang="en-US" sz="2400" dirty="0" err="1">
                <a:latin typeface="Times New Roman"/>
                <a:ea typeface="+mn-lt"/>
                <a:cs typeface="+mn-lt"/>
              </a:rPr>
              <a:t>οδεικνύετ</a:t>
            </a:r>
            <a:r>
              <a:rPr lang="en-US" sz="2400" dirty="0">
                <a:latin typeface="Times New Roman"/>
                <a:ea typeface="+mn-lt"/>
                <a:cs typeface="+mn-lt"/>
              </a:rPr>
              <a:t>αι και από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έμφ</a:t>
            </a:r>
            <a:r>
              <a:rPr lang="en-US" sz="2400" dirty="0">
                <a:latin typeface="Times New Roman"/>
                <a:ea typeface="+mn-lt"/>
                <a:cs typeface="+mn-lt"/>
              </a:rPr>
              <a:t>α</a:t>
            </a:r>
            <a:r>
              <a:rPr lang="en-US" sz="2400" dirty="0" err="1">
                <a:latin typeface="Times New Roman"/>
                <a:ea typeface="+mn-lt"/>
                <a:cs typeface="+mn-lt"/>
              </a:rPr>
              <a:t>ση</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δίνετ</a:t>
            </a:r>
            <a:r>
              <a:rPr lang="en-US" sz="2400" dirty="0">
                <a:latin typeface="Times New Roman"/>
                <a:ea typeface="+mn-lt"/>
                <a:cs typeface="+mn-lt"/>
              </a:rPr>
              <a:t>αι </a:t>
            </a:r>
            <a:r>
              <a:rPr lang="en-US" sz="2400" dirty="0" err="1">
                <a:latin typeface="Times New Roman"/>
                <a:ea typeface="+mn-lt"/>
                <a:cs typeface="+mn-lt"/>
              </a:rPr>
              <a:t>στην</a:t>
            </a:r>
            <a:r>
              <a:rPr lang="en-US" sz="2400" dirty="0">
                <a:latin typeface="Times New Roman"/>
                <a:ea typeface="+mn-lt"/>
                <a:cs typeface="+mn-lt"/>
              </a:rPr>
              <a:t> α</a:t>
            </a:r>
            <a:r>
              <a:rPr lang="en-US" sz="2400" dirty="0" err="1">
                <a:latin typeface="Times New Roman"/>
                <a:ea typeface="+mn-lt"/>
                <a:cs typeface="+mn-lt"/>
              </a:rPr>
              <a:t>θωότητ</a:t>
            </a:r>
            <a:r>
              <a:rPr lang="en-US" sz="2400" dirty="0">
                <a:latin typeface="Times New Roman"/>
                <a:ea typeface="+mn-lt"/>
                <a:cs typeface="+mn-lt"/>
              </a:rPr>
              <a:t>α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κόρης</a:t>
            </a:r>
            <a:r>
              <a:rPr lang="en-US" sz="2400" dirty="0">
                <a:latin typeface="Times New Roman"/>
                <a:ea typeface="+mn-lt"/>
                <a:cs typeface="+mn-lt"/>
              </a:rPr>
              <a:t>. </a:t>
            </a:r>
          </a:p>
          <a:p>
            <a:pPr algn="just"/>
            <a:r>
              <a:rPr lang="en-US" sz="2400" dirty="0" err="1">
                <a:latin typeface="Times New Roman"/>
                <a:cs typeface="Times New Roman"/>
              </a:rPr>
              <a:t>Τρο</a:t>
            </a:r>
            <a:r>
              <a:rPr lang="en-US" sz="2400" dirty="0">
                <a:latin typeface="Times New Roman"/>
                <a:cs typeface="Times New Roman"/>
              </a:rPr>
              <a:t>ποπ</a:t>
            </a:r>
            <a:r>
              <a:rPr lang="en-US" sz="2400" dirty="0" err="1">
                <a:latin typeface="Times New Roman"/>
                <a:cs typeface="Times New Roman"/>
              </a:rPr>
              <a:t>οίηση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ας </a:t>
            </a:r>
            <a:r>
              <a:rPr lang="en-US" sz="2400" dirty="0" err="1">
                <a:latin typeface="Times New Roman"/>
                <a:cs typeface="Times New Roman"/>
              </a:rPr>
              <a:t>μάντης</a:t>
            </a:r>
            <a:r>
              <a:rPr lang="en-US" sz="2400" dirty="0">
                <a:latin typeface="Times New Roman"/>
                <a:cs typeface="Times New Roman"/>
              </a:rPr>
              <a:t> ανα</a:t>
            </a:r>
            <a:r>
              <a:rPr lang="en-US" sz="2400" dirty="0" err="1">
                <a:latin typeface="Times New Roman"/>
                <a:cs typeface="Times New Roman"/>
              </a:rPr>
              <a:t>κοινώνει</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α</a:t>
            </a:r>
            <a:r>
              <a:rPr lang="en-US" sz="2400" dirty="0" err="1">
                <a:latin typeface="Times New Roman"/>
                <a:cs typeface="Times New Roman"/>
              </a:rPr>
              <a:t>νάγκη</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θυσί</a:t>
            </a:r>
            <a:r>
              <a:rPr lang="en-US" sz="2400" dirty="0">
                <a:latin typeface="Times New Roman"/>
                <a:cs typeface="Times New Roman"/>
              </a:rPr>
              <a:t>α (α</a:t>
            </a:r>
            <a:r>
              <a:rPr lang="en-US" sz="2400" dirty="0" err="1">
                <a:latin typeface="Times New Roman"/>
                <a:cs typeface="Times New Roman"/>
              </a:rPr>
              <a:t>ντί</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ίδιο</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α</a:t>
            </a:r>
            <a:r>
              <a:rPr lang="en-US" sz="2400" dirty="0" err="1">
                <a:latin typeface="Times New Roman"/>
                <a:cs typeface="Times New Roman"/>
              </a:rPr>
              <a:t>δικημένο</a:t>
            </a:r>
            <a:r>
              <a:rPr lang="en-US" sz="2400" dirty="0">
                <a:latin typeface="Times New Roman"/>
                <a:cs typeface="Times New Roman"/>
              </a:rPr>
              <a:t>).</a:t>
            </a:r>
          </a:p>
          <a:p>
            <a:pPr algn="just"/>
            <a:r>
              <a:rPr lang="en-US" sz="2400" dirty="0" err="1">
                <a:solidFill>
                  <a:schemeClr val="accent2">
                    <a:lumMod val="75000"/>
                  </a:schemeClr>
                </a:solidFill>
                <a:latin typeface="Times New Roman"/>
                <a:cs typeface="Times New Roman"/>
              </a:rPr>
              <a:t>Δεδομένης</a:t>
            </a:r>
            <a:r>
              <a:rPr lang="en-US" sz="2400" dirty="0">
                <a:solidFill>
                  <a:schemeClr val="accent2">
                    <a:lumMod val="75000"/>
                  </a:schemeClr>
                </a:solidFill>
                <a:latin typeface="Times New Roman"/>
                <a:cs typeface="Times New Roman"/>
              </a:rPr>
              <a:t> </a:t>
            </a:r>
            <a:r>
              <a:rPr lang="en-US" sz="2400" dirty="0" err="1">
                <a:solidFill>
                  <a:schemeClr val="accent2">
                    <a:lumMod val="75000"/>
                  </a:schemeClr>
                </a:solidFill>
                <a:latin typeface="Times New Roman"/>
                <a:cs typeface="Times New Roman"/>
              </a:rPr>
              <a:t>της</a:t>
            </a:r>
            <a:r>
              <a:rPr lang="en-US" sz="2400" dirty="0">
                <a:solidFill>
                  <a:schemeClr val="accent2">
                    <a:lumMod val="75000"/>
                  </a:schemeClr>
                </a:solidFill>
                <a:latin typeface="Times New Roman"/>
                <a:cs typeface="Times New Roman"/>
              </a:rPr>
              <a:t> α</a:t>
            </a:r>
            <a:r>
              <a:rPr lang="en-US" sz="2400" dirty="0" err="1">
                <a:solidFill>
                  <a:schemeClr val="accent2">
                    <a:lumMod val="75000"/>
                  </a:schemeClr>
                </a:solidFill>
                <a:latin typeface="Times New Roman"/>
                <a:cs typeface="Times New Roman"/>
              </a:rPr>
              <a:t>ρχ</a:t>
            </a:r>
            <a:r>
              <a:rPr lang="en-US" sz="2400" dirty="0">
                <a:solidFill>
                  <a:schemeClr val="accent2">
                    <a:lumMod val="75000"/>
                  </a:schemeClr>
                </a:solidFill>
                <a:latin typeface="Times New Roman"/>
                <a:cs typeface="Times New Roman"/>
              </a:rPr>
              <a:t>α</a:t>
            </a:r>
            <a:r>
              <a:rPr lang="en-US" sz="2400" dirty="0" err="1">
                <a:solidFill>
                  <a:schemeClr val="accent2">
                    <a:lumMod val="75000"/>
                  </a:schemeClr>
                </a:solidFill>
                <a:latin typeface="Times New Roman"/>
                <a:cs typeface="Times New Roman"/>
              </a:rPr>
              <a:t>ιοελληνικής</a:t>
            </a:r>
            <a:r>
              <a:rPr lang="en-US" sz="2400" dirty="0">
                <a:solidFill>
                  <a:schemeClr val="accent2">
                    <a:lumMod val="75000"/>
                  </a:schemeClr>
                </a:solidFill>
                <a:latin typeface="Times New Roman"/>
                <a:cs typeface="Times New Roman"/>
              </a:rPr>
              <a:t> </a:t>
            </a:r>
            <a:r>
              <a:rPr lang="en-US" sz="2400" dirty="0" err="1">
                <a:solidFill>
                  <a:schemeClr val="accent2">
                    <a:lumMod val="75000"/>
                  </a:schemeClr>
                </a:solidFill>
                <a:latin typeface="Times New Roman"/>
                <a:cs typeface="Times New Roman"/>
              </a:rPr>
              <a:t>στ</a:t>
            </a:r>
            <a:r>
              <a:rPr lang="en-US" sz="2400" dirty="0">
                <a:solidFill>
                  <a:schemeClr val="accent2">
                    <a:lumMod val="75000"/>
                  </a:schemeClr>
                </a:solidFill>
                <a:latin typeface="Times New Roman"/>
                <a:cs typeface="Times New Roman"/>
              </a:rPr>
              <a:t>α</a:t>
            </a:r>
            <a:r>
              <a:rPr lang="en-US" sz="2400" dirty="0" err="1">
                <a:solidFill>
                  <a:schemeClr val="accent2">
                    <a:lumMod val="75000"/>
                  </a:schemeClr>
                </a:solidFill>
                <a:latin typeface="Times New Roman"/>
                <a:cs typeface="Times New Roman"/>
              </a:rPr>
              <a:t>σής</a:t>
            </a:r>
            <a:r>
              <a:rPr lang="en-US" sz="2400" dirty="0">
                <a:solidFill>
                  <a:schemeClr val="accent2">
                    <a:lumMod val="75000"/>
                  </a:schemeClr>
                </a:solidFill>
                <a:latin typeface="Times New Roman"/>
                <a:cs typeface="Times New Roman"/>
              </a:rPr>
              <a:t> απ</a:t>
            </a:r>
            <a:r>
              <a:rPr lang="en-US" sz="2400" dirty="0" err="1">
                <a:solidFill>
                  <a:schemeClr val="accent2">
                    <a:lumMod val="75000"/>
                  </a:schemeClr>
                </a:solidFill>
                <a:latin typeface="Times New Roman"/>
                <a:cs typeface="Times New Roman"/>
              </a:rPr>
              <a:t>έν</a:t>
            </a:r>
            <a:r>
              <a:rPr lang="en-US" sz="2400" dirty="0">
                <a:solidFill>
                  <a:schemeClr val="accent2">
                    <a:lumMod val="75000"/>
                  </a:schemeClr>
                </a:solidFill>
                <a:latin typeface="Times New Roman"/>
                <a:cs typeface="Times New Roman"/>
              </a:rPr>
              <a:t>α</a:t>
            </a:r>
            <a:r>
              <a:rPr lang="en-US" sz="2400" dirty="0" err="1">
                <a:solidFill>
                  <a:schemeClr val="accent2">
                    <a:lumMod val="75000"/>
                  </a:schemeClr>
                </a:solidFill>
                <a:latin typeface="Times New Roman"/>
                <a:cs typeface="Times New Roman"/>
              </a:rPr>
              <a:t>ντι</a:t>
            </a:r>
            <a:r>
              <a:rPr lang="en-US" sz="2400" dirty="0">
                <a:solidFill>
                  <a:schemeClr val="accent2">
                    <a:lumMod val="75000"/>
                  </a:schemeClr>
                </a:solidFill>
                <a:latin typeface="Times New Roman"/>
                <a:cs typeface="Times New Roman"/>
              </a:rPr>
              <a:t> </a:t>
            </a:r>
            <a:r>
              <a:rPr lang="en-US" sz="2400" dirty="0" err="1">
                <a:solidFill>
                  <a:schemeClr val="accent2">
                    <a:lumMod val="75000"/>
                  </a:schemeClr>
                </a:solidFill>
                <a:latin typeface="Times New Roman"/>
                <a:cs typeface="Times New Roman"/>
              </a:rPr>
              <a:t>στη</a:t>
            </a:r>
            <a:r>
              <a:rPr lang="en-US" sz="2400" dirty="0">
                <a:solidFill>
                  <a:schemeClr val="accent2">
                    <a:lumMod val="75000"/>
                  </a:schemeClr>
                </a:solidFill>
                <a:latin typeface="Times New Roman"/>
                <a:cs typeface="Times New Roman"/>
              </a:rPr>
              <a:t> </a:t>
            </a:r>
            <a:r>
              <a:rPr lang="en-US" sz="2400" dirty="0" err="1">
                <a:solidFill>
                  <a:schemeClr val="accent2">
                    <a:lumMod val="75000"/>
                  </a:schemeClr>
                </a:solidFill>
                <a:latin typeface="Times New Roman"/>
                <a:cs typeface="Times New Roman"/>
              </a:rPr>
              <a:t>σχετική</a:t>
            </a:r>
            <a:r>
              <a:rPr lang="en-US" sz="2400" dirty="0">
                <a:solidFill>
                  <a:schemeClr val="accent2">
                    <a:lumMod val="75000"/>
                  </a:schemeClr>
                </a:solidFill>
                <a:latin typeface="Times New Roman"/>
                <a:cs typeface="Times New Roman"/>
              </a:rPr>
              <a:t> </a:t>
            </a:r>
            <a:r>
              <a:rPr lang="en-US" sz="2400" dirty="0" err="1">
                <a:solidFill>
                  <a:schemeClr val="accent2">
                    <a:lumMod val="75000"/>
                  </a:schemeClr>
                </a:solidFill>
                <a:latin typeface="Times New Roman"/>
                <a:cs typeface="Times New Roman"/>
              </a:rPr>
              <a:t>θέση</a:t>
            </a:r>
            <a:r>
              <a:rPr lang="en-US" sz="2400" dirty="0">
                <a:solidFill>
                  <a:schemeClr val="accent2">
                    <a:lumMod val="75000"/>
                  </a:schemeClr>
                </a:solidFill>
                <a:latin typeface="Times New Roman"/>
                <a:cs typeface="Times New Roman"/>
              </a:rPr>
              <a:t> </a:t>
            </a:r>
            <a:r>
              <a:rPr lang="en-US" sz="2400" dirty="0" err="1">
                <a:solidFill>
                  <a:schemeClr val="accent2">
                    <a:lumMod val="75000"/>
                  </a:schemeClr>
                </a:solidFill>
                <a:latin typeface="Times New Roman"/>
                <a:cs typeface="Times New Roman"/>
              </a:rPr>
              <a:t>θεών</a:t>
            </a:r>
            <a:r>
              <a:rPr lang="en-US" sz="2400" dirty="0">
                <a:solidFill>
                  <a:schemeClr val="accent2">
                    <a:lumMod val="75000"/>
                  </a:schemeClr>
                </a:solidFill>
                <a:latin typeface="Times New Roman"/>
                <a:cs typeface="Times New Roman"/>
              </a:rPr>
              <a:t> και α</a:t>
            </a:r>
            <a:r>
              <a:rPr lang="en-US" sz="2400" dirty="0" err="1">
                <a:solidFill>
                  <a:schemeClr val="accent2">
                    <a:lumMod val="75000"/>
                  </a:schemeClr>
                </a:solidFill>
                <a:latin typeface="Times New Roman"/>
                <a:cs typeface="Times New Roman"/>
              </a:rPr>
              <a:t>νθρώ</a:t>
            </a:r>
            <a:r>
              <a:rPr lang="en-US" sz="2400" dirty="0">
                <a:solidFill>
                  <a:schemeClr val="accent2">
                    <a:lumMod val="75000"/>
                  </a:schemeClr>
                </a:solidFill>
                <a:latin typeface="Times New Roman"/>
                <a:cs typeface="Times New Roman"/>
              </a:rPr>
              <a:t>π</a:t>
            </a:r>
            <a:r>
              <a:rPr lang="en-US" sz="2400" dirty="0" err="1">
                <a:solidFill>
                  <a:schemeClr val="accent2">
                    <a:lumMod val="75000"/>
                  </a:schemeClr>
                </a:solidFill>
                <a:latin typeface="Times New Roman"/>
                <a:cs typeface="Times New Roman"/>
              </a:rPr>
              <a:t>ων</a:t>
            </a:r>
            <a:r>
              <a:rPr lang="en-US" sz="2400" dirty="0">
                <a:solidFill>
                  <a:schemeClr val="accent2">
                    <a:lumMod val="75000"/>
                  </a:schemeClr>
                </a:solidFill>
                <a:latin typeface="Times New Roman"/>
                <a:cs typeface="Times New Roman"/>
              </a:rPr>
              <a:t>, </a:t>
            </a:r>
            <a:r>
              <a:rPr lang="en-US" sz="2400" dirty="0" err="1">
                <a:latin typeface="Times New Roman"/>
                <a:cs typeface="Times New Roman"/>
              </a:rPr>
              <a:t>κ</a:t>
            </a:r>
            <a:r>
              <a:rPr lang="en-US" sz="2400" dirty="0" err="1">
                <a:solidFill>
                  <a:srgbClr val="FFFFFF"/>
                </a:solidFill>
                <a:latin typeface="Times New Roman"/>
                <a:cs typeface="Times New Roman"/>
              </a:rPr>
              <a:t>ά</a:t>
            </a:r>
            <a:r>
              <a:rPr lang="en-US" sz="2400" dirty="0">
                <a:solidFill>
                  <a:srgbClr val="FFFFFF"/>
                </a:solidFill>
                <a:latin typeface="Times New Roman"/>
                <a:cs typeface="Times New Roman"/>
              </a:rPr>
              <a:t>π</a:t>
            </a:r>
            <a:r>
              <a:rPr lang="en-US" sz="2400" dirty="0" err="1">
                <a:solidFill>
                  <a:srgbClr val="FFFFFF"/>
                </a:solidFill>
                <a:latin typeface="Times New Roman"/>
                <a:cs typeface="Times New Roman"/>
              </a:rPr>
              <a:t>οιος</a:t>
            </a:r>
            <a:r>
              <a:rPr lang="en-US" sz="2400" dirty="0">
                <a:latin typeface="Times New Roman"/>
                <a:cs typeface="Times New Roman"/>
              </a:rPr>
              <a:t> </a:t>
            </a:r>
            <a:r>
              <a:rPr lang="en-US" sz="2400" dirty="0" err="1">
                <a:latin typeface="Times New Roman"/>
                <a:cs typeface="Times New Roman"/>
              </a:rPr>
              <a:t>μεσολ</a:t>
            </a:r>
            <a:r>
              <a:rPr lang="en-US" sz="2400" dirty="0">
                <a:latin typeface="Times New Roman"/>
                <a:cs typeface="Times New Roman"/>
              </a:rPr>
              <a:t>αβ</a:t>
            </a:r>
            <a:r>
              <a:rPr lang="en-US" sz="2400" dirty="0" err="1">
                <a:latin typeface="Times New Roman"/>
                <a:cs typeface="Times New Roman"/>
              </a:rPr>
              <a:t>ητής</a:t>
            </a:r>
            <a:r>
              <a:rPr lang="en-US" sz="2400" dirty="0">
                <a:latin typeface="Times New Roman"/>
                <a:cs typeface="Times New Roman"/>
              </a:rPr>
              <a:t> απα</a:t>
            </a:r>
            <a:r>
              <a:rPr lang="en-US" sz="2400" dirty="0" err="1">
                <a:latin typeface="Times New Roman"/>
                <a:cs typeface="Times New Roman"/>
              </a:rPr>
              <a:t>ιτείτ</a:t>
            </a:r>
            <a:r>
              <a:rPr lang="en-US" sz="2400" dirty="0">
                <a:latin typeface="Times New Roman"/>
                <a:cs typeface="Times New Roman"/>
              </a:rPr>
              <a:t>αι </a:t>
            </a:r>
            <a:r>
              <a:rPr lang="en-US" sz="2400" dirty="0" err="1">
                <a:latin typeface="Times New Roman"/>
                <a:cs typeface="Times New Roman"/>
              </a:rPr>
              <a:t>γι</a:t>
            </a:r>
            <a:r>
              <a:rPr lang="en-US" sz="2400" dirty="0">
                <a:latin typeface="Times New Roman"/>
                <a:cs typeface="Times New Roman"/>
              </a:rPr>
              <a:t>α να παρα</a:t>
            </a:r>
            <a:r>
              <a:rPr lang="en-US" sz="2400" dirty="0" err="1">
                <a:latin typeface="Times New Roman"/>
                <a:cs typeface="Times New Roman"/>
              </a:rPr>
              <a:t>δώσει</a:t>
            </a:r>
            <a:r>
              <a:rPr lang="en-US" sz="2400" dirty="0">
                <a:latin typeface="Times New Roman"/>
                <a:cs typeface="Times New Roman"/>
              </a:rPr>
              <a:t> </a:t>
            </a:r>
            <a:r>
              <a:rPr lang="en-US" sz="2400" dirty="0" err="1">
                <a:latin typeface="Times New Roman"/>
                <a:cs typeface="Times New Roman"/>
              </a:rPr>
              <a:t>τις</a:t>
            </a:r>
            <a:r>
              <a:rPr lang="en-US" sz="2400" dirty="0">
                <a:latin typeface="Times New Roman"/>
                <a:cs typeface="Times New Roman"/>
              </a:rPr>
              <a:t> </a:t>
            </a:r>
            <a:r>
              <a:rPr lang="en-US" sz="2400" dirty="0" err="1">
                <a:latin typeface="Times New Roman"/>
                <a:cs typeface="Times New Roman"/>
              </a:rPr>
              <a:t>σχετικές</a:t>
            </a:r>
            <a:r>
              <a:rPr lang="en-US" sz="2400" dirty="0">
                <a:latin typeface="Times New Roman"/>
                <a:cs typeface="Times New Roman"/>
              </a:rPr>
              <a:t> π</a:t>
            </a:r>
            <a:r>
              <a:rPr lang="en-US" sz="2400" dirty="0" err="1">
                <a:latin typeface="Times New Roman"/>
                <a:cs typeface="Times New Roman"/>
              </a:rPr>
              <a:t>ληροφορίες</a:t>
            </a:r>
            <a:r>
              <a:rPr lang="en-US" sz="2400" dirty="0">
                <a:latin typeface="Times New Roman"/>
                <a:cs typeface="Times New Roman"/>
              </a:rPr>
              <a:t> (π.χ. </a:t>
            </a:r>
            <a:r>
              <a:rPr lang="en-US" sz="2400" dirty="0" err="1">
                <a:latin typeface="Times New Roman"/>
                <a:cs typeface="Times New Roman"/>
              </a:rPr>
              <a:t>έν</a:t>
            </a:r>
            <a:r>
              <a:rPr lang="en-US" sz="2400" dirty="0">
                <a:latin typeface="Times New Roman"/>
                <a:cs typeface="Times New Roman"/>
              </a:rPr>
              <a:t>ας </a:t>
            </a:r>
            <a:r>
              <a:rPr lang="en-US" sz="2400" dirty="0" err="1">
                <a:latin typeface="Times New Roman"/>
                <a:cs typeface="Times New Roman"/>
              </a:rPr>
              <a:t>χρησμός</a:t>
            </a:r>
            <a:r>
              <a:rPr lang="en-US" sz="2400" dirty="0">
                <a:latin typeface="Times New Roman"/>
                <a:cs typeface="Times New Roman"/>
              </a:rPr>
              <a:t> 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ερμηνεύει</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 κα</a:t>
            </a:r>
            <a:r>
              <a:rPr lang="en-US" sz="2400" dirty="0" err="1">
                <a:latin typeface="Times New Roman"/>
                <a:cs typeface="Times New Roman"/>
              </a:rPr>
              <a:t>κό</a:t>
            </a:r>
            <a:r>
              <a:rPr lang="en-US" sz="2400" dirty="0">
                <a:latin typeface="Times New Roman"/>
                <a:cs typeface="Times New Roman"/>
              </a:rPr>
              <a:t> </a:t>
            </a:r>
            <a:r>
              <a:rPr lang="en-US" sz="2400" dirty="0" err="1">
                <a:latin typeface="Times New Roman"/>
                <a:cs typeface="Times New Roman"/>
              </a:rPr>
              <a:t>ως</a:t>
            </a:r>
            <a:r>
              <a:rPr lang="en-US" sz="2400" dirty="0">
                <a:latin typeface="Times New Roman"/>
                <a:cs typeface="Times New Roman"/>
              </a:rPr>
              <a:t> </a:t>
            </a:r>
            <a:r>
              <a:rPr lang="en-US" sz="2400" dirty="0" err="1">
                <a:latin typeface="Times New Roman"/>
                <a:cs typeface="Times New Roman"/>
              </a:rPr>
              <a:t>δυσ</a:t>
            </a:r>
            <a:r>
              <a:rPr lang="en-US" sz="2400" dirty="0">
                <a:latin typeface="Times New Roman"/>
                <a:cs typeface="Times New Roman"/>
              </a:rPr>
              <a:t>α</a:t>
            </a:r>
            <a:r>
              <a:rPr lang="en-US" sz="2400" dirty="0" err="1">
                <a:latin typeface="Times New Roman"/>
                <a:cs typeface="Times New Roman"/>
              </a:rPr>
              <a:t>ρέσκει</a:t>
            </a:r>
            <a:r>
              <a:rPr lang="en-US" sz="2400" dirty="0">
                <a:latin typeface="Times New Roman"/>
                <a:cs typeface="Times New Roman"/>
              </a:rPr>
              <a:t>α </a:t>
            </a:r>
            <a:r>
              <a:rPr lang="en-US" sz="2400" dirty="0" err="1">
                <a:latin typeface="Times New Roman"/>
                <a:cs typeface="Times New Roman"/>
              </a:rPr>
              <a:t>θεών</a:t>
            </a:r>
            <a:r>
              <a:rPr lang="en-US" sz="2400" dirty="0">
                <a:latin typeface="Times New Roman"/>
                <a:cs typeface="Times New Roman"/>
              </a:rPr>
              <a:t> και απα</a:t>
            </a:r>
            <a:r>
              <a:rPr lang="en-US" sz="2400" dirty="0" err="1">
                <a:latin typeface="Times New Roman"/>
                <a:cs typeface="Times New Roman"/>
              </a:rPr>
              <a:t>ιτείτ</a:t>
            </a:r>
            <a:r>
              <a:rPr lang="en-US" sz="2400" dirty="0">
                <a:latin typeface="Times New Roman"/>
                <a:cs typeface="Times New Roman"/>
              </a:rPr>
              <a:t>αι </a:t>
            </a:r>
            <a:r>
              <a:rPr lang="en-US" sz="2400" dirty="0" err="1">
                <a:latin typeface="Times New Roman"/>
                <a:cs typeface="Times New Roman"/>
              </a:rPr>
              <a:t>εξ</a:t>
            </a:r>
            <a:r>
              <a:rPr lang="en-US" sz="2400" dirty="0">
                <a:latin typeface="Times New Roman"/>
                <a:cs typeface="Times New Roman"/>
              </a:rPr>
              <a:t>α</a:t>
            </a:r>
            <a:r>
              <a:rPr lang="en-US" sz="2400" dirty="0" err="1">
                <a:latin typeface="Times New Roman"/>
                <a:cs typeface="Times New Roman"/>
              </a:rPr>
              <a:t>γνισμός</a:t>
            </a:r>
            <a:r>
              <a:rPr lang="en-US" sz="2400" dirty="0">
                <a:latin typeface="Times New Roman"/>
                <a:cs typeface="Times New Roman"/>
              </a:rPr>
              <a:t>).</a:t>
            </a:r>
          </a:p>
          <a:p>
            <a:pPr algn="just"/>
            <a:endParaRPr lang="en-US" sz="2400" dirty="0">
              <a:latin typeface="Times New Roman"/>
              <a:cs typeface="Times New Roman"/>
            </a:endParaRPr>
          </a:p>
        </p:txBody>
      </p:sp>
    </p:spTree>
    <p:extLst>
      <p:ext uri="{BB962C8B-B14F-4D97-AF65-F5344CB8AC3E}">
        <p14:creationId xmlns:p14="http://schemas.microsoft.com/office/powerpoint/2010/main" val="11834168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7E8A95-CB94-4632-B376-AEBA6DFE4B7B}"/>
              </a:ext>
            </a:extLst>
          </p:cNvPr>
          <p:cNvSpPr>
            <a:spLocks noGrp="1"/>
          </p:cNvSpPr>
          <p:nvPr>
            <p:ph type="title"/>
          </p:nvPr>
        </p:nvSpPr>
        <p:spPr>
          <a:xfrm>
            <a:off x="3505200" y="85500"/>
            <a:ext cx="8610600" cy="752701"/>
          </a:xfrm>
        </p:spPr>
        <p:txBody>
          <a:bodyPr/>
          <a:lstStyle/>
          <a:p>
            <a:endParaRPr lang="en-US"/>
          </a:p>
        </p:txBody>
      </p:sp>
      <p:sp>
        <p:nvSpPr>
          <p:cNvPr id="3" name="Content Placeholder 2">
            <a:extLst>
              <a:ext uri="{FF2B5EF4-FFF2-40B4-BE49-F238E27FC236}">
                <a16:creationId xmlns:a16="http://schemas.microsoft.com/office/drawing/2014/main" xmlns="" id="{8EA07A5C-357B-495F-865C-FBE7B37CC9C6}"/>
              </a:ext>
            </a:extLst>
          </p:cNvPr>
          <p:cNvSpPr>
            <a:spLocks noGrp="1"/>
          </p:cNvSpPr>
          <p:nvPr>
            <p:ph idx="1"/>
          </p:nvPr>
        </p:nvSpPr>
        <p:spPr>
          <a:xfrm>
            <a:off x="685800" y="1363288"/>
            <a:ext cx="10820400" cy="5187906"/>
          </a:xfrm>
        </p:spPr>
        <p:txBody>
          <a:bodyPr vert="horz" lIns="91440" tIns="45720" rIns="91440" bIns="45720" rtlCol="0" anchor="t">
            <a:normAutofit/>
          </a:bodyPr>
          <a:lstStyle/>
          <a:p>
            <a:pPr algn="just"/>
            <a:r>
              <a:rPr lang="en-US" sz="2400" dirty="0">
                <a:latin typeface="Times New Roman"/>
                <a:cs typeface="Times New Roman"/>
              </a:rPr>
              <a:t>Παλα</a:t>
            </a:r>
            <a:r>
              <a:rPr lang="en-US" sz="2400" dirty="0" err="1">
                <a:latin typeface="Times New Roman"/>
                <a:cs typeface="Times New Roman"/>
              </a:rPr>
              <a:t>μήδης</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επ</a:t>
            </a:r>
            <a:r>
              <a:rPr lang="en-US" sz="2400" dirty="0" err="1">
                <a:latin typeface="Times New Roman"/>
                <a:cs typeface="Times New Roman"/>
              </a:rPr>
              <a:t>έμ</a:t>
            </a:r>
            <a:r>
              <a:rPr lang="en-US" sz="2400" dirty="0">
                <a:latin typeface="Times New Roman"/>
                <a:cs typeface="Times New Roman"/>
              </a:rPr>
              <a:t>βα</a:t>
            </a:r>
            <a:r>
              <a:rPr lang="en-US" sz="2400" dirty="0" err="1">
                <a:latin typeface="Times New Roman"/>
                <a:cs typeface="Times New Roman"/>
              </a:rPr>
              <a:t>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ξεσκε</a:t>
            </a:r>
            <a:r>
              <a:rPr lang="en-US" sz="2400" dirty="0">
                <a:latin typeface="Times New Roman"/>
                <a:cs typeface="Times New Roman"/>
              </a:rPr>
              <a:t>π</a:t>
            </a:r>
            <a:r>
              <a:rPr lang="en-US" sz="2400" dirty="0" err="1">
                <a:latin typeface="Times New Roman"/>
                <a:cs typeface="Times New Roman"/>
              </a:rPr>
              <a:t>ά</a:t>
            </a:r>
            <a:r>
              <a:rPr lang="en-US" sz="2400" dirty="0" err="1">
                <a:latin typeface="Times New Roman"/>
                <a:ea typeface="+mn-lt"/>
                <a:cs typeface="+mn-lt"/>
              </a:rPr>
              <a:t>ζει</a:t>
            </a:r>
            <a:r>
              <a:rPr lang="en-US" sz="2400" dirty="0">
                <a:latin typeface="Times New Roman"/>
                <a:cs typeface="Times New Roman"/>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ψεύτικη</a:t>
            </a:r>
            <a:r>
              <a:rPr lang="en-US" sz="2400" dirty="0">
                <a:latin typeface="Times New Roman"/>
                <a:ea typeface="+mn-lt"/>
                <a:cs typeface="+mn-lt"/>
              </a:rPr>
              <a:t> </a:t>
            </a:r>
            <a:r>
              <a:rPr lang="en-US" sz="2400" dirty="0" err="1">
                <a:latin typeface="Times New Roman"/>
                <a:ea typeface="+mn-lt"/>
                <a:cs typeface="+mn-lt"/>
              </a:rPr>
              <a:t>τρέλ</a:t>
            </a:r>
            <a:r>
              <a:rPr lang="en-US" sz="2400" dirty="0">
                <a:latin typeface="Times New Roman"/>
                <a:ea typeface="+mn-lt"/>
                <a:cs typeface="+mn-lt"/>
              </a:rPr>
              <a:t>α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Οδυσσέ</a:t>
            </a:r>
            <a:r>
              <a:rPr lang="en-US" sz="2400" dirty="0">
                <a:latin typeface="Times New Roman"/>
                <a:ea typeface="+mn-lt"/>
                <a:cs typeface="+mn-lt"/>
              </a:rPr>
              <a:t>α, </a:t>
            </a:r>
            <a:r>
              <a:rPr lang="en-US" sz="2400" dirty="0" err="1">
                <a:latin typeface="Times New Roman"/>
                <a:ea typeface="+mn-lt"/>
                <a:cs typeface="+mn-lt"/>
              </a:rPr>
              <a:t>γεγονός</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οδηγεί</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a:t>
            </a:r>
            <a:r>
              <a:rPr lang="en-US" sz="2400" dirty="0" err="1">
                <a:latin typeface="Times New Roman"/>
                <a:ea typeface="+mn-lt"/>
                <a:cs typeface="+mn-lt"/>
              </a:rPr>
              <a:t>εκδίκηση</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Οδυσσέ</a:t>
            </a:r>
            <a:r>
              <a:rPr lang="en-US" sz="2400" dirty="0">
                <a:latin typeface="Times New Roman"/>
                <a:ea typeface="+mn-lt"/>
                <a:cs typeface="+mn-lt"/>
              </a:rPr>
              <a:t>α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δολοφονί</a:t>
            </a:r>
            <a:r>
              <a:rPr lang="en-US" sz="2400" dirty="0">
                <a:latin typeface="Times New Roman"/>
                <a:ea typeface="+mn-lt"/>
                <a:cs typeface="+mn-lt"/>
              </a:rPr>
              <a:t>α </a:t>
            </a:r>
            <a:r>
              <a:rPr lang="en-US" sz="2400" dirty="0" err="1">
                <a:latin typeface="Times New Roman"/>
                <a:ea typeface="+mn-lt"/>
                <a:cs typeface="+mn-lt"/>
              </a:rPr>
              <a:t>του</a:t>
            </a:r>
            <a:r>
              <a:rPr lang="en-US" sz="2400" dirty="0">
                <a:latin typeface="Times New Roman"/>
                <a:ea typeface="+mn-lt"/>
                <a:cs typeface="+mn-lt"/>
              </a:rPr>
              <a:t> Παλα</a:t>
            </a:r>
            <a:r>
              <a:rPr lang="en-US" sz="2400" dirty="0" err="1">
                <a:latin typeface="Times New Roman"/>
                <a:ea typeface="+mn-lt"/>
                <a:cs typeface="+mn-lt"/>
              </a:rPr>
              <a:t>μήδη</a:t>
            </a:r>
            <a:r>
              <a:rPr lang="en-US" sz="2400" dirty="0">
                <a:latin typeface="Times New Roman"/>
                <a:ea typeface="+mn-lt"/>
                <a:cs typeface="+mn-lt"/>
              </a:rPr>
              <a:t> κα</a:t>
            </a:r>
            <a:r>
              <a:rPr lang="en-US" sz="2400" dirty="0" err="1">
                <a:latin typeface="Times New Roman"/>
                <a:ea typeface="+mn-lt"/>
                <a:cs typeface="+mn-lt"/>
              </a:rPr>
              <a:t>θώς</a:t>
            </a:r>
            <a:r>
              <a:rPr lang="en-US" sz="2400" dirty="0">
                <a:latin typeface="Times New Roman"/>
                <a:ea typeface="+mn-lt"/>
                <a:cs typeface="+mn-lt"/>
              </a:rPr>
              <a:t> </a:t>
            </a:r>
            <a:r>
              <a:rPr lang="en-US" sz="2400" dirty="0" err="1">
                <a:latin typeface="Times New Roman"/>
                <a:ea typeface="+mn-lt"/>
                <a:cs typeface="+mn-lt"/>
              </a:rPr>
              <a:t>ψάρευε</a:t>
            </a:r>
            <a:r>
              <a:rPr lang="en-US" sz="2400" dirty="0">
                <a:latin typeface="Times New Roman"/>
                <a:ea typeface="+mn-lt"/>
                <a:cs typeface="+mn-lt"/>
              </a:rPr>
              <a:t>-&gt; </a:t>
            </a:r>
            <a:r>
              <a:rPr lang="en-US" sz="2400" dirty="0" err="1">
                <a:latin typeface="Times New Roman"/>
                <a:ea typeface="+mn-lt"/>
                <a:cs typeface="+mn-lt"/>
              </a:rPr>
              <a:t>σκηνή</a:t>
            </a:r>
            <a:r>
              <a:rPr lang="en-US" sz="2400" dirty="0">
                <a:latin typeface="Times New Roman"/>
                <a:ea typeface="+mn-lt"/>
                <a:cs typeface="+mn-lt"/>
              </a:rPr>
              <a:t> </a:t>
            </a:r>
            <a:r>
              <a:rPr lang="en-US" sz="2400" dirty="0" err="1">
                <a:latin typeface="Times New Roman"/>
                <a:ea typeface="+mn-lt"/>
                <a:cs typeface="+mn-lt"/>
              </a:rPr>
              <a:t>εντελώς</a:t>
            </a:r>
            <a:r>
              <a:rPr lang="en-US" sz="2400" dirty="0">
                <a:latin typeface="Times New Roman"/>
                <a:ea typeface="+mn-lt"/>
                <a:cs typeface="+mn-lt"/>
              </a:rPr>
              <a:t> </a:t>
            </a:r>
            <a:r>
              <a:rPr lang="en-US" sz="2400" dirty="0" err="1">
                <a:latin typeface="Times New Roman"/>
                <a:ea typeface="+mn-lt"/>
                <a:cs typeface="+mn-lt"/>
              </a:rPr>
              <a:t>μη</a:t>
            </a:r>
            <a:r>
              <a:rPr lang="en-US" sz="2400" dirty="0">
                <a:latin typeface="Times New Roman"/>
                <a:ea typeface="+mn-lt"/>
                <a:cs typeface="+mn-lt"/>
              </a:rPr>
              <a:t> </a:t>
            </a:r>
            <a:r>
              <a:rPr lang="en-US" sz="2400" dirty="0" err="1">
                <a:latin typeface="Times New Roman"/>
                <a:ea typeface="+mn-lt"/>
                <a:cs typeface="+mn-lt"/>
              </a:rPr>
              <a:t>ομηρική</a:t>
            </a:r>
            <a:r>
              <a:rPr lang="en-US" sz="2400" dirty="0">
                <a:latin typeface="Times New Roman"/>
                <a:ea typeface="+mn-lt"/>
                <a:cs typeface="+mn-lt"/>
              </a:rPr>
              <a:t>, όπ</a:t>
            </a:r>
            <a:r>
              <a:rPr lang="en-US" sz="2400" dirty="0" err="1">
                <a:latin typeface="Times New Roman"/>
                <a:ea typeface="+mn-lt"/>
                <a:cs typeface="+mn-lt"/>
              </a:rPr>
              <a:t>ως</a:t>
            </a:r>
            <a:r>
              <a:rPr lang="en-US" sz="2400" dirty="0">
                <a:latin typeface="Times New Roman"/>
                <a:ea typeface="+mn-lt"/>
                <a:cs typeface="+mn-lt"/>
              </a:rPr>
              <a:t> </a:t>
            </a:r>
            <a:r>
              <a:rPr lang="en-US" sz="2400" dirty="0" err="1">
                <a:latin typeface="Times New Roman"/>
                <a:ea typeface="+mn-lt"/>
                <a:cs typeface="+mn-lt"/>
              </a:rPr>
              <a:t>μη</a:t>
            </a:r>
            <a:r>
              <a:rPr lang="en-US" sz="2400" dirty="0">
                <a:latin typeface="Times New Roman"/>
                <a:ea typeface="+mn-lt"/>
                <a:cs typeface="+mn-lt"/>
              </a:rPr>
              <a:t> </a:t>
            </a:r>
            <a:r>
              <a:rPr lang="en-US" sz="2400" dirty="0" err="1">
                <a:latin typeface="Times New Roman"/>
                <a:ea typeface="+mn-lt"/>
                <a:cs typeface="+mn-lt"/>
              </a:rPr>
              <a:t>ομηρικός</a:t>
            </a:r>
            <a:r>
              <a:rPr lang="en-US" sz="2400" dirty="0">
                <a:latin typeface="Times New Roman"/>
                <a:ea typeface="+mn-lt"/>
                <a:cs typeface="+mn-lt"/>
              </a:rPr>
              <a:t> και ο </a:t>
            </a:r>
            <a:r>
              <a:rPr lang="en-US" sz="2400" dirty="0" err="1">
                <a:latin typeface="Times New Roman"/>
                <a:ea typeface="+mn-lt"/>
                <a:cs typeface="+mn-lt"/>
              </a:rPr>
              <a:t>ρόλος</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Παλα</a:t>
            </a:r>
            <a:r>
              <a:rPr lang="en-US" sz="2400" dirty="0" err="1">
                <a:latin typeface="Times New Roman"/>
                <a:ea typeface="+mn-lt"/>
                <a:cs typeface="+mn-lt"/>
              </a:rPr>
              <a:t>μήδη</a:t>
            </a:r>
            <a:r>
              <a:rPr lang="en-US" sz="2400" dirty="0">
                <a:latin typeface="Times New Roman"/>
                <a:ea typeface="+mn-lt"/>
                <a:cs typeface="+mn-lt"/>
              </a:rPr>
              <a:t> </a:t>
            </a:r>
            <a:r>
              <a:rPr lang="en-US" sz="2400" dirty="0" err="1">
                <a:latin typeface="Times New Roman"/>
                <a:ea typeface="+mn-lt"/>
                <a:cs typeface="+mn-lt"/>
              </a:rPr>
              <a:t>ως</a:t>
            </a:r>
            <a:r>
              <a:rPr lang="en-US" sz="2400" dirty="0">
                <a:latin typeface="Times New Roman"/>
                <a:ea typeface="+mn-lt"/>
                <a:cs typeface="+mn-lt"/>
              </a:rPr>
              <a:t> </a:t>
            </a:r>
            <a:r>
              <a:rPr lang="en-US" sz="2400" dirty="0" err="1">
                <a:latin typeface="Times New Roman"/>
                <a:ea typeface="+mn-lt"/>
                <a:cs typeface="+mn-lt"/>
              </a:rPr>
              <a:t>ήρω</a:t>
            </a:r>
            <a:r>
              <a:rPr lang="en-US" sz="2400" dirty="0">
                <a:latin typeface="Times New Roman"/>
                <a:ea typeface="+mn-lt"/>
                <a:cs typeface="+mn-lt"/>
              </a:rPr>
              <a:t>α π</a:t>
            </a:r>
            <a:r>
              <a:rPr lang="en-US" sz="2400" dirty="0" err="1">
                <a:latin typeface="Times New Roman"/>
                <a:ea typeface="+mn-lt"/>
                <a:cs typeface="+mn-lt"/>
              </a:rPr>
              <a:t>ολιτισμού</a:t>
            </a:r>
            <a:r>
              <a:rPr lang="en-US" sz="2400" dirty="0">
                <a:latin typeface="Times New Roman"/>
                <a:ea typeface="+mn-lt"/>
                <a:cs typeface="+mn-lt"/>
              </a:rPr>
              <a:t>. </a:t>
            </a:r>
            <a:endParaRPr lang="en-US" dirty="0"/>
          </a:p>
          <a:p>
            <a:pPr algn="just"/>
            <a:r>
              <a:rPr lang="en-US" sz="2400" dirty="0">
                <a:latin typeface="Times New Roman"/>
                <a:cs typeface="Times New Roman"/>
              </a:rPr>
              <a:t>Ο Παλα</a:t>
            </a:r>
            <a:r>
              <a:rPr lang="en-US" sz="2400" dirty="0" err="1">
                <a:latin typeface="Times New Roman"/>
                <a:cs typeface="Times New Roman"/>
              </a:rPr>
              <a:t>μήδης</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άλλους</a:t>
            </a:r>
            <a:r>
              <a:rPr lang="en-US" sz="2400" dirty="0">
                <a:latin typeface="Times New Roman"/>
                <a:cs typeface="Times New Roman"/>
              </a:rPr>
              <a:t> </a:t>
            </a:r>
            <a:r>
              <a:rPr lang="en-US" sz="2400" dirty="0" err="1">
                <a:latin typeface="Times New Roman"/>
                <a:cs typeface="Times New Roman"/>
              </a:rPr>
              <a:t>συγγρ</a:t>
            </a:r>
            <a:r>
              <a:rPr lang="en-US" sz="2400" dirty="0">
                <a:latin typeface="Times New Roman"/>
                <a:cs typeface="Times New Roman"/>
              </a:rPr>
              <a:t>α</a:t>
            </a:r>
            <a:r>
              <a:rPr lang="en-US" sz="2400" dirty="0" err="1">
                <a:latin typeface="Times New Roman"/>
                <a:cs typeface="Times New Roman"/>
              </a:rPr>
              <a:t>φείς</a:t>
            </a:r>
            <a:r>
              <a:rPr lang="en-US" sz="2400" dirty="0">
                <a:latin typeface="Times New Roman"/>
                <a:cs typeface="Times New Roman"/>
              </a:rPr>
              <a:t> </a:t>
            </a:r>
            <a:r>
              <a:rPr lang="en-US" sz="2400" dirty="0" err="1">
                <a:latin typeface="Times New Roman"/>
                <a:cs typeface="Times New Roman"/>
              </a:rPr>
              <a:t>λέγετ</a:t>
            </a:r>
            <a:r>
              <a:rPr lang="en-US" sz="2400" dirty="0">
                <a:latin typeface="Times New Roman"/>
                <a:cs typeface="Times New Roman"/>
              </a:rPr>
              <a:t>αι </a:t>
            </a:r>
            <a:r>
              <a:rPr lang="en-US" sz="2400" dirty="0" err="1">
                <a:latin typeface="Times New Roman"/>
                <a:cs typeface="Times New Roman"/>
              </a:rPr>
              <a:t>ότι</a:t>
            </a:r>
            <a:r>
              <a:rPr lang="en-US" sz="2400" dirty="0">
                <a:latin typeface="Times New Roman"/>
                <a:cs typeface="Times New Roman"/>
              </a:rPr>
              <a:t> β</a:t>
            </a:r>
            <a:r>
              <a:rPr lang="en-US" sz="2400" dirty="0" err="1">
                <a:latin typeface="Times New Roman"/>
                <a:cs typeface="Times New Roman"/>
              </a:rPr>
              <a:t>ρήκε</a:t>
            </a:r>
            <a:r>
              <a:rPr lang="en-US" sz="2400" dirty="0">
                <a:latin typeface="Times New Roman"/>
                <a:cs typeface="Times New Roman"/>
              </a:rPr>
              <a:t> </a:t>
            </a:r>
            <a:r>
              <a:rPr lang="en-US" sz="2400" dirty="0" err="1">
                <a:latin typeface="Times New Roman"/>
                <a:cs typeface="Times New Roman"/>
              </a:rPr>
              <a:t>τρό</a:t>
            </a:r>
            <a:r>
              <a:rPr lang="en-US" sz="2400" dirty="0">
                <a:latin typeface="Times New Roman"/>
                <a:cs typeface="Times New Roman"/>
              </a:rPr>
              <a:t>πο </a:t>
            </a:r>
            <a:r>
              <a:rPr lang="en-US" sz="2400" dirty="0" err="1">
                <a:latin typeface="Times New Roman"/>
                <a:cs typeface="Times New Roman"/>
              </a:rPr>
              <a:t>τροφοδότησης</a:t>
            </a:r>
            <a:r>
              <a:rPr lang="en-US" sz="2400" dirty="0">
                <a:latin typeface="Times New Roman"/>
                <a:cs typeface="Times New Roman"/>
              </a:rPr>
              <a:t>.</a:t>
            </a:r>
          </a:p>
          <a:p>
            <a:pPr algn="just"/>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 </a:t>
            </a:r>
            <a:r>
              <a:rPr lang="en-US" sz="2400" dirty="0">
                <a:latin typeface="Times New Roman"/>
                <a:cs typeface="Times New Roman"/>
              </a:rPr>
              <a:t>α</a:t>
            </a:r>
            <a:r>
              <a:rPr lang="en-US" sz="2400" dirty="0" err="1">
                <a:latin typeface="Times New Roman"/>
                <a:cs typeface="Times New Roman"/>
              </a:rPr>
              <a:t>υτό</a:t>
            </a:r>
            <a:r>
              <a:rPr lang="en-US" sz="2400" dirty="0">
                <a:latin typeface="Times New Roman"/>
                <a:cs typeface="Times New Roman"/>
              </a:rPr>
              <a:t> </a:t>
            </a:r>
            <a:r>
              <a:rPr lang="en-US" sz="2400" dirty="0" err="1">
                <a:latin typeface="Times New Roman"/>
                <a:cs typeface="Times New Roman"/>
              </a:rPr>
              <a:t>γίνετ</a:t>
            </a:r>
            <a:r>
              <a:rPr lang="en-US" sz="2400" dirty="0">
                <a:latin typeface="Times New Roman"/>
                <a:cs typeface="Times New Roman"/>
              </a:rPr>
              <a:t>αι από </a:t>
            </a:r>
            <a:r>
              <a:rPr lang="en-US" sz="2400" dirty="0" err="1">
                <a:latin typeface="Times New Roman"/>
                <a:cs typeface="Times New Roman"/>
              </a:rPr>
              <a:t>τις</a:t>
            </a:r>
            <a:r>
              <a:rPr lang="en-US" sz="2400" dirty="0">
                <a:latin typeface="Times New Roman"/>
                <a:cs typeface="Times New Roman"/>
              </a:rPr>
              <a:t> </a:t>
            </a:r>
            <a:r>
              <a:rPr lang="en-US" sz="2400" dirty="0" err="1">
                <a:latin typeface="Times New Roman"/>
                <a:cs typeface="Times New Roman"/>
              </a:rPr>
              <a:t>κόρες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Ανί</a:t>
            </a:r>
            <a:r>
              <a:rPr lang="en-US" sz="2400" dirty="0">
                <a:latin typeface="Times New Roman"/>
                <a:cs typeface="Times New Roman"/>
              </a:rPr>
              <a:t>α, </a:t>
            </a:r>
            <a:r>
              <a:rPr lang="en-US" sz="2400" dirty="0" err="1">
                <a:latin typeface="Times New Roman"/>
                <a:cs typeface="Times New Roman"/>
              </a:rPr>
              <a:t>τις</a:t>
            </a:r>
            <a:r>
              <a:rPr lang="en-US" sz="2400" dirty="0">
                <a:latin typeface="Times New Roman"/>
                <a:cs typeface="Times New Roman"/>
              </a:rPr>
              <a:t> </a:t>
            </a:r>
            <a:r>
              <a:rPr lang="en-US" sz="2400" dirty="0" err="1">
                <a:latin typeface="Times New Roman"/>
                <a:cs typeface="Times New Roman"/>
              </a:rPr>
              <a:t>τρεις</a:t>
            </a:r>
            <a:r>
              <a:rPr lang="en-US" sz="2400" dirty="0">
                <a:latin typeface="Times New Roman"/>
                <a:cs typeface="Times New Roman"/>
              </a:rPr>
              <a:t> </a:t>
            </a:r>
            <a:r>
              <a:rPr lang="en-US" sz="2400" dirty="0" err="1">
                <a:latin typeface="Times New Roman"/>
                <a:cs typeface="Times New Roman"/>
              </a:rPr>
              <a:t>Οινοτρό</a:t>
            </a:r>
            <a:r>
              <a:rPr lang="en-US" sz="2400" dirty="0">
                <a:latin typeface="Times New Roman"/>
                <a:cs typeface="Times New Roman"/>
              </a:rPr>
              <a:t>π</a:t>
            </a:r>
            <a:r>
              <a:rPr lang="en-US" sz="2400" dirty="0" err="1">
                <a:latin typeface="Times New Roman"/>
                <a:cs typeface="Times New Roman"/>
              </a:rPr>
              <a:t>ους</a:t>
            </a:r>
            <a:r>
              <a:rPr lang="en-US" sz="2400" dirty="0">
                <a:latin typeface="Times New Roman"/>
                <a:cs typeface="Times New Roman"/>
              </a:rPr>
              <a:t>, π</a:t>
            </a:r>
            <a:r>
              <a:rPr lang="en-US" sz="2400" dirty="0" err="1">
                <a:latin typeface="Times New Roman"/>
                <a:cs typeface="Times New Roman"/>
              </a:rPr>
              <a:t>ροικισμένες</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ικ</a:t>
            </a:r>
            <a:r>
              <a:rPr lang="en-US" sz="2400" dirty="0">
                <a:latin typeface="Times New Roman"/>
                <a:cs typeface="Times New Roman"/>
              </a:rPr>
              <a:t>α</a:t>
            </a:r>
            <a:r>
              <a:rPr lang="en-US" sz="2400" dirty="0" err="1">
                <a:latin typeface="Times New Roman"/>
                <a:cs typeface="Times New Roman"/>
              </a:rPr>
              <a:t>νότητ</a:t>
            </a:r>
            <a:r>
              <a:rPr lang="en-US" sz="2400" dirty="0">
                <a:latin typeface="Times New Roman"/>
                <a:cs typeface="Times New Roman"/>
              </a:rPr>
              <a:t>α να πα</a:t>
            </a:r>
            <a:r>
              <a:rPr lang="en-US" sz="2400" dirty="0" err="1">
                <a:latin typeface="Times New Roman"/>
                <a:cs typeface="Times New Roman"/>
              </a:rPr>
              <a:t>ρέχουν</a:t>
            </a:r>
            <a:r>
              <a:rPr lang="en-US" sz="2400" dirty="0">
                <a:latin typeface="Times New Roman"/>
                <a:cs typeface="Times New Roman"/>
              </a:rPr>
              <a:t> </a:t>
            </a:r>
            <a:r>
              <a:rPr lang="en-US" sz="2400" dirty="0" err="1">
                <a:latin typeface="Times New Roman"/>
                <a:cs typeface="Times New Roman"/>
              </a:rPr>
              <a:t>τροφή</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μί</a:t>
            </a:r>
            <a:r>
              <a:rPr lang="en-US" sz="2400" dirty="0">
                <a:latin typeface="Times New Roman"/>
                <a:cs typeface="Times New Roman"/>
              </a:rPr>
              <a:t>α </a:t>
            </a:r>
            <a:r>
              <a:rPr lang="en-US" sz="2400" dirty="0" err="1">
                <a:latin typeface="Times New Roman"/>
                <a:cs typeface="Times New Roman"/>
              </a:rPr>
              <a:t>δεκ</a:t>
            </a:r>
            <a:r>
              <a:rPr lang="en-US" sz="2400" dirty="0">
                <a:latin typeface="Times New Roman"/>
                <a:cs typeface="Times New Roman"/>
              </a:rPr>
              <a:t>α</a:t>
            </a:r>
            <a:r>
              <a:rPr lang="en-US" sz="2400" dirty="0" err="1">
                <a:latin typeface="Times New Roman"/>
                <a:cs typeface="Times New Roman"/>
              </a:rPr>
              <a:t>ετί</a:t>
            </a:r>
            <a:r>
              <a:rPr lang="en-US" sz="2400" dirty="0">
                <a:latin typeface="Times New Roman"/>
                <a:cs typeface="Times New Roman"/>
              </a:rPr>
              <a:t>α (απ</a:t>
            </a:r>
            <a:r>
              <a:rPr lang="en-US" sz="2400" dirty="0" err="1">
                <a:latin typeface="Times New Roman"/>
                <a:cs typeface="Times New Roman"/>
              </a:rPr>
              <a:t>όσ</a:t>
            </a:r>
            <a:r>
              <a:rPr lang="en-US" sz="2400" dirty="0">
                <a:latin typeface="Times New Roman"/>
                <a:cs typeface="Times New Roman"/>
              </a:rPr>
              <a:t>πα</a:t>
            </a:r>
            <a:r>
              <a:rPr lang="en-US" sz="2400" dirty="0" err="1">
                <a:latin typeface="Times New Roman"/>
                <a:cs typeface="Times New Roman"/>
              </a:rPr>
              <a:t>σμ</a:t>
            </a:r>
            <a:r>
              <a:rPr lang="en-US" sz="2400" dirty="0">
                <a:latin typeface="Times New Roman"/>
                <a:cs typeface="Times New Roman"/>
              </a:rPr>
              <a:t>α 19).</a:t>
            </a:r>
          </a:p>
          <a:p>
            <a:pPr algn="just"/>
            <a:r>
              <a:rPr lang="en-US" sz="2400" dirty="0">
                <a:latin typeface="Times New Roman"/>
                <a:cs typeface="Times New Roman"/>
              </a:rPr>
              <a:t>Η </a:t>
            </a:r>
            <a:r>
              <a:rPr lang="en-US" sz="2400" dirty="0" err="1">
                <a:latin typeface="Times New Roman"/>
                <a:cs typeface="Times New Roman"/>
              </a:rPr>
              <a:t>φροντίδ</a:t>
            </a:r>
            <a:r>
              <a:rPr lang="en-US" sz="2400" dirty="0">
                <a:latin typeface="Times New Roman"/>
                <a:cs typeface="Times New Roman"/>
              </a:rPr>
              <a:t>α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την</a:t>
            </a:r>
            <a:r>
              <a:rPr lang="en-US" sz="2400" dirty="0">
                <a:latin typeface="Times New Roman"/>
                <a:cs typeface="Times New Roman"/>
              </a:rPr>
              <a:t> πα</a:t>
            </a:r>
            <a:r>
              <a:rPr lang="en-US" sz="2400" dirty="0" err="1">
                <a:latin typeface="Times New Roman"/>
                <a:cs typeface="Times New Roman"/>
              </a:rPr>
              <a:t>ροχή</a:t>
            </a:r>
            <a:r>
              <a:rPr lang="en-US" sz="2400" dirty="0">
                <a:latin typeface="Times New Roman"/>
                <a:cs typeface="Times New Roman"/>
              </a:rPr>
              <a:t> α</a:t>
            </a:r>
            <a:r>
              <a:rPr lang="en-US" sz="2400" dirty="0" err="1">
                <a:latin typeface="Times New Roman"/>
                <a:cs typeface="Times New Roman"/>
              </a:rPr>
              <a:t>υτή</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ολόκρηρο</a:t>
            </a:r>
            <a:r>
              <a:rPr lang="en-US" sz="2400" dirty="0">
                <a:latin typeface="Times New Roman"/>
                <a:cs typeface="Times New Roman"/>
              </a:rPr>
              <a:t> </a:t>
            </a:r>
            <a:r>
              <a:rPr lang="en-US" sz="2400" dirty="0" err="1">
                <a:latin typeface="Times New Roman"/>
                <a:cs typeface="Times New Roman"/>
              </a:rPr>
              <a:t>στρ</a:t>
            </a:r>
            <a:r>
              <a:rPr lang="en-US" sz="2400" dirty="0">
                <a:latin typeface="Times New Roman"/>
                <a:cs typeface="Times New Roman"/>
              </a:rPr>
              <a:t>α</a:t>
            </a:r>
            <a:r>
              <a:rPr lang="en-US" sz="2400" dirty="0" err="1">
                <a:latin typeface="Times New Roman"/>
                <a:cs typeface="Times New Roman"/>
              </a:rPr>
              <a:t>τό</a:t>
            </a:r>
            <a:r>
              <a:rPr lang="en-US" sz="2400" dirty="0">
                <a:latin typeface="Times New Roman"/>
                <a:cs typeface="Times New Roman"/>
              </a:rPr>
              <a:t>-&gt; </a:t>
            </a:r>
            <a:r>
              <a:rPr lang="en-US" sz="2400" dirty="0" err="1">
                <a:latin typeface="Times New Roman"/>
                <a:cs typeface="Times New Roman"/>
              </a:rPr>
              <a:t>γεύση</a:t>
            </a:r>
            <a:r>
              <a:rPr lang="en-US" sz="2400" dirty="0">
                <a:latin typeface="Times New Roman"/>
                <a:cs typeface="Times New Roman"/>
              </a:rPr>
              <a:t> παρα</a:t>
            </a:r>
            <a:r>
              <a:rPr lang="en-US" sz="2400" dirty="0" err="1">
                <a:latin typeface="Times New Roman"/>
                <a:cs typeface="Times New Roman"/>
              </a:rPr>
              <a:t>μυθιού</a:t>
            </a:r>
            <a:r>
              <a:rPr lang="en-US" sz="2400" dirty="0">
                <a:latin typeface="Times New Roman"/>
                <a:cs typeface="Times New Roman"/>
              </a:rPr>
              <a:t>. </a:t>
            </a:r>
            <a:r>
              <a:rPr lang="en-US" sz="2400" dirty="0" err="1">
                <a:latin typeface="Times New Roman"/>
                <a:cs typeface="Times New Roman"/>
              </a:rPr>
              <a:t>Έλλειψη</a:t>
            </a:r>
            <a:r>
              <a:rPr lang="en-US" sz="2400" dirty="0">
                <a:latin typeface="Times New Roman"/>
                <a:cs typeface="Times New Roman"/>
              </a:rPr>
              <a:t> ή υπ</a:t>
            </a:r>
            <a:r>
              <a:rPr lang="en-US" sz="2400" dirty="0" err="1">
                <a:latin typeface="Times New Roman"/>
                <a:cs typeface="Times New Roman"/>
              </a:rPr>
              <a:t>ερ</a:t>
            </a:r>
            <a:r>
              <a:rPr lang="en-US" sz="2400" dirty="0">
                <a:latin typeface="Times New Roman"/>
                <a:cs typeface="Times New Roman"/>
              </a:rPr>
              <a:t>β</a:t>
            </a:r>
            <a:r>
              <a:rPr lang="en-US" sz="2400" dirty="0" err="1">
                <a:latin typeface="Times New Roman"/>
                <a:cs typeface="Times New Roman"/>
              </a:rPr>
              <a:t>ολή</a:t>
            </a:r>
            <a:r>
              <a:rPr lang="en-US" sz="2400" dirty="0">
                <a:latin typeface="Times New Roman"/>
                <a:cs typeface="Times New Roman"/>
              </a:rPr>
              <a:t> </a:t>
            </a:r>
            <a:r>
              <a:rPr lang="en-US" sz="2400" dirty="0" err="1">
                <a:latin typeface="Times New Roman"/>
                <a:cs typeface="Times New Roman"/>
              </a:rPr>
              <a:t>θρέψης</a:t>
            </a:r>
            <a:r>
              <a:rPr lang="en-US" sz="2400" dirty="0">
                <a:latin typeface="Times New Roman"/>
                <a:cs typeface="Times New Roman"/>
              </a:rPr>
              <a:t> </a:t>
            </a:r>
            <a:r>
              <a:rPr lang="en-US" sz="2400" dirty="0" err="1">
                <a:latin typeface="Times New Roman"/>
                <a:cs typeface="Times New Roman"/>
              </a:rPr>
              <a:t>δι</a:t>
            </a:r>
            <a:r>
              <a:rPr lang="en-US" sz="2400" dirty="0">
                <a:latin typeface="Times New Roman"/>
                <a:cs typeface="Times New Roman"/>
              </a:rPr>
              <a:t>α</a:t>
            </a:r>
            <a:r>
              <a:rPr lang="en-US" sz="2400" dirty="0" err="1">
                <a:latin typeface="Times New Roman"/>
                <a:cs typeface="Times New Roman"/>
              </a:rPr>
              <a:t>δεδομέν</a:t>
            </a:r>
            <a:r>
              <a:rPr lang="en-US" sz="2400" dirty="0">
                <a:latin typeface="Times New Roman"/>
                <a:cs typeface="Times New Roman"/>
              </a:rPr>
              <a:t>α παρα</a:t>
            </a:r>
            <a:r>
              <a:rPr lang="en-US" sz="2400" dirty="0" err="1">
                <a:latin typeface="Times New Roman"/>
                <a:cs typeface="Times New Roman"/>
              </a:rPr>
              <a:t>μυθικά</a:t>
            </a:r>
            <a:r>
              <a:rPr lang="en-US" sz="2400" dirty="0">
                <a:latin typeface="Times New Roman"/>
                <a:cs typeface="Times New Roman"/>
              </a:rPr>
              <a:t> </a:t>
            </a:r>
            <a:r>
              <a:rPr lang="en-US" sz="2400" dirty="0" err="1">
                <a:latin typeface="Times New Roman"/>
                <a:cs typeface="Times New Roman"/>
              </a:rPr>
              <a:t>θέμ</a:t>
            </a:r>
            <a:r>
              <a:rPr lang="en-US" sz="2400" dirty="0">
                <a:latin typeface="Times New Roman"/>
                <a:cs typeface="Times New Roman"/>
              </a:rPr>
              <a:t>ατα. </a:t>
            </a:r>
            <a:r>
              <a:rPr lang="en-US" sz="2400" dirty="0" err="1">
                <a:latin typeface="Times New Roman"/>
                <a:cs typeface="Times New Roman"/>
              </a:rPr>
              <a:t>Εδώ</a:t>
            </a:r>
            <a:r>
              <a:rPr lang="en-US" sz="2400" dirty="0">
                <a:latin typeface="Times New Roman"/>
                <a:cs typeface="Times New Roman"/>
              </a:rPr>
              <a:t> η </a:t>
            </a:r>
            <a:r>
              <a:rPr lang="en-US" sz="2400" dirty="0" err="1">
                <a:latin typeface="Times New Roman"/>
                <a:cs typeface="Times New Roman"/>
              </a:rPr>
              <a:t>έμμεση</a:t>
            </a:r>
            <a:r>
              <a:rPr lang="en-US" sz="2400" dirty="0">
                <a:latin typeface="Times New Roman"/>
                <a:cs typeface="Times New Roman"/>
              </a:rPr>
              <a:t> </a:t>
            </a:r>
            <a:r>
              <a:rPr lang="en-US" sz="2400" dirty="0" err="1">
                <a:latin typeface="Times New Roman"/>
                <a:cs typeface="Times New Roman"/>
              </a:rPr>
              <a:t>ευκολί</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οπ</a:t>
            </a:r>
            <a:r>
              <a:rPr lang="en-US" sz="2400" dirty="0" err="1">
                <a:latin typeface="Times New Roman"/>
                <a:cs typeface="Times New Roman"/>
              </a:rPr>
              <a:t>οί</a:t>
            </a:r>
            <a:r>
              <a:rPr lang="en-US" sz="2400" dirty="0">
                <a:latin typeface="Times New Roman"/>
                <a:cs typeface="Times New Roman"/>
              </a:rPr>
              <a:t>α η </a:t>
            </a:r>
            <a:r>
              <a:rPr lang="en-US" sz="2400" dirty="0" err="1">
                <a:latin typeface="Times New Roman"/>
                <a:cs typeface="Times New Roman"/>
              </a:rPr>
              <a:t>τροφή</a:t>
            </a:r>
            <a:r>
              <a:rPr lang="en-US" sz="2400" dirty="0">
                <a:latin typeface="Times New Roman"/>
                <a:cs typeface="Times New Roman"/>
              </a:rPr>
              <a:t> πα</a:t>
            </a:r>
            <a:r>
              <a:rPr lang="en-US" sz="2400" dirty="0" err="1">
                <a:latin typeface="Times New Roman"/>
                <a:cs typeface="Times New Roman"/>
              </a:rPr>
              <a:t>ρέχετ</a:t>
            </a:r>
            <a:r>
              <a:rPr lang="en-US" sz="2400" dirty="0">
                <a:latin typeface="Times New Roman"/>
                <a:cs typeface="Times New Roman"/>
              </a:rPr>
              <a:t>αι </a:t>
            </a:r>
            <a:r>
              <a:rPr lang="en-US" sz="2400" dirty="0" err="1">
                <a:latin typeface="Times New Roman"/>
                <a:cs typeface="Times New Roman"/>
              </a:rPr>
              <a:t>θυμίζει</a:t>
            </a:r>
            <a:r>
              <a:rPr lang="en-US" sz="2400" dirty="0">
                <a:latin typeface="Times New Roman"/>
                <a:cs typeface="Times New Roman"/>
              </a:rPr>
              <a:t> φα</a:t>
            </a:r>
            <a:r>
              <a:rPr lang="en-US" sz="2400" dirty="0" err="1">
                <a:latin typeface="Times New Roman"/>
                <a:cs typeface="Times New Roman"/>
              </a:rPr>
              <a:t>ινόμεν</a:t>
            </a:r>
            <a:r>
              <a:rPr lang="en-US" sz="2400" dirty="0">
                <a:latin typeface="Times New Roman"/>
                <a:cs typeface="Times New Roman"/>
              </a:rPr>
              <a:t>α παρα</a:t>
            </a:r>
            <a:r>
              <a:rPr lang="en-US" sz="2400" dirty="0" err="1">
                <a:latin typeface="Times New Roman"/>
                <a:cs typeface="Times New Roman"/>
              </a:rPr>
              <a:t>γωγής</a:t>
            </a:r>
            <a:r>
              <a:rPr lang="en-US" sz="2400" dirty="0">
                <a:latin typeface="Times New Roman"/>
                <a:cs typeface="Times New Roman"/>
              </a:rPr>
              <a:t> απ</a:t>
            </a:r>
            <a:r>
              <a:rPr lang="en-US" sz="2400" dirty="0" err="1">
                <a:latin typeface="Times New Roman"/>
                <a:cs typeface="Times New Roman"/>
              </a:rPr>
              <a:t>εριόριστης</a:t>
            </a:r>
            <a:r>
              <a:rPr lang="en-US" sz="2400" dirty="0">
                <a:latin typeface="Times New Roman"/>
                <a:cs typeface="Times New Roman"/>
              </a:rPr>
              <a:t> </a:t>
            </a:r>
            <a:r>
              <a:rPr lang="en-US" sz="2400" dirty="0" err="1">
                <a:latin typeface="Times New Roman"/>
                <a:cs typeface="Times New Roman"/>
              </a:rPr>
              <a:t>τροφής</a:t>
            </a:r>
            <a:r>
              <a:rPr lang="en-US" sz="2400" dirty="0">
                <a:latin typeface="Times New Roman"/>
                <a:cs typeface="Times New Roman"/>
              </a:rPr>
              <a:t>, όπ</a:t>
            </a:r>
            <a:r>
              <a:rPr lang="en-US" sz="2400" dirty="0" err="1">
                <a:latin typeface="Times New Roman"/>
                <a:cs typeface="Times New Roman"/>
              </a:rPr>
              <a:t>ως</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Κα</a:t>
            </a:r>
            <a:r>
              <a:rPr lang="en-US" sz="2400" dirty="0" err="1">
                <a:latin typeface="Times New Roman"/>
                <a:ea typeface="+mn-lt"/>
                <a:cs typeface="+mn-lt"/>
              </a:rPr>
              <a:t>ζάνι</a:t>
            </a:r>
            <a:r>
              <a:rPr lang="en-US" sz="2400" dirty="0">
                <a:latin typeface="Times New Roman"/>
                <a:cs typeface="Times New Roman"/>
              </a:rPr>
              <a:t> </a:t>
            </a:r>
            <a:r>
              <a:rPr lang="en-US" sz="2400" dirty="0" err="1">
                <a:latin typeface="Times New Roman"/>
                <a:ea typeface="+mn-lt"/>
                <a:cs typeface="+mn-lt"/>
              </a:rPr>
              <a:t>της</a:t>
            </a:r>
            <a:r>
              <a:rPr lang="en-US" sz="2400" dirty="0">
                <a:latin typeface="Times New Roman"/>
                <a:cs typeface="Times New Roman"/>
              </a:rPr>
              <a:t> </a:t>
            </a:r>
            <a:r>
              <a:rPr lang="en-US" sz="2400" dirty="0" err="1">
                <a:latin typeface="Times New Roman"/>
                <a:cs typeface="Times New Roman"/>
              </a:rPr>
              <a:t>Αφθονί</a:t>
            </a:r>
            <a:r>
              <a:rPr lang="en-US" sz="2400" dirty="0">
                <a:latin typeface="Times New Roman"/>
                <a:cs typeface="Times New Roman"/>
              </a:rPr>
              <a:t>ας</a:t>
            </a:r>
            <a:r>
              <a:rPr lang="en-US" sz="2400" dirty="0">
                <a:latin typeface="Century Gothic"/>
                <a:cs typeface="Times New Roman"/>
              </a:rPr>
              <a:t>.</a:t>
            </a:r>
            <a:endParaRPr lang="en-US" sz="2400" dirty="0">
              <a:latin typeface="Times New Roman"/>
              <a:ea typeface="+mn-lt"/>
              <a:cs typeface="Times New Roman"/>
            </a:endParaRPr>
          </a:p>
          <a:p>
            <a:pPr algn="just"/>
            <a:endParaRPr lang="en-US" sz="2400" dirty="0">
              <a:latin typeface="Times New Roman"/>
              <a:cs typeface="Times New Roman"/>
            </a:endParaRPr>
          </a:p>
          <a:p>
            <a:pPr algn="just"/>
            <a:endParaRPr lang="en-US" sz="2400" dirty="0">
              <a:latin typeface="Times New Roman"/>
              <a:cs typeface="Times New Roman"/>
            </a:endParaRPr>
          </a:p>
        </p:txBody>
      </p:sp>
    </p:spTree>
    <p:extLst>
      <p:ext uri="{BB962C8B-B14F-4D97-AF65-F5344CB8AC3E}">
        <p14:creationId xmlns:p14="http://schemas.microsoft.com/office/powerpoint/2010/main" val="35550300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6779F9-1B5E-4566-A210-83934A6D2890}"/>
              </a:ext>
            </a:extLst>
          </p:cNvPr>
          <p:cNvSpPr>
            <a:spLocks noGrp="1"/>
          </p:cNvSpPr>
          <p:nvPr>
            <p:ph type="title"/>
          </p:nvPr>
        </p:nvSpPr>
        <p:spPr>
          <a:xfrm>
            <a:off x="3463636" y="71646"/>
            <a:ext cx="8610600" cy="821974"/>
          </a:xfrm>
        </p:spPr>
        <p:txBody>
          <a:bodyPr/>
          <a:lstStyle/>
          <a:p>
            <a:endParaRPr lang="en-US"/>
          </a:p>
        </p:txBody>
      </p:sp>
      <p:sp>
        <p:nvSpPr>
          <p:cNvPr id="3" name="Content Placeholder 2">
            <a:extLst>
              <a:ext uri="{FF2B5EF4-FFF2-40B4-BE49-F238E27FC236}">
                <a16:creationId xmlns:a16="http://schemas.microsoft.com/office/drawing/2014/main" xmlns="" id="{4CADE752-C5FB-4189-8688-07C9E8B04428}"/>
              </a:ext>
            </a:extLst>
          </p:cNvPr>
          <p:cNvSpPr>
            <a:spLocks noGrp="1"/>
          </p:cNvSpPr>
          <p:nvPr>
            <p:ph idx="1"/>
          </p:nvPr>
        </p:nvSpPr>
        <p:spPr>
          <a:xfrm>
            <a:off x="727364" y="1390996"/>
            <a:ext cx="10820400" cy="5104779"/>
          </a:xfrm>
        </p:spPr>
        <p:txBody>
          <a:bodyPr vert="horz" lIns="91440" tIns="45720" rIns="91440" bIns="45720" rtlCol="0" anchor="t">
            <a:normAutofit/>
          </a:bodyPr>
          <a:lstStyle/>
          <a:p>
            <a:pPr algn="just"/>
            <a:r>
              <a:rPr lang="en-US" sz="2400" dirty="0">
                <a:latin typeface="Times New Roman"/>
                <a:cs typeface="Times New Roman"/>
              </a:rPr>
              <a:t>Τα  </a:t>
            </a:r>
            <a:r>
              <a:rPr lang="en-US" sz="2400" dirty="0" err="1">
                <a:latin typeface="Times New Roman"/>
                <a:cs typeface="Times New Roman"/>
              </a:rPr>
              <a:t>ομιλούντ</a:t>
            </a:r>
            <a:r>
              <a:rPr lang="en-US" sz="2400" dirty="0">
                <a:latin typeface="Times New Roman"/>
                <a:cs typeface="Times New Roman"/>
              </a:rPr>
              <a:t>α </a:t>
            </a:r>
            <a:r>
              <a:rPr lang="en-US" sz="2400" dirty="0" err="1">
                <a:latin typeface="Times New Roman"/>
                <a:cs typeface="Times New Roman"/>
              </a:rPr>
              <a:t>ονόμ</a:t>
            </a:r>
            <a:r>
              <a:rPr lang="en-US" sz="2400" dirty="0">
                <a:latin typeface="Times New Roman"/>
                <a:cs typeface="Times New Roman"/>
              </a:rPr>
              <a:t>ατα </a:t>
            </a:r>
            <a:r>
              <a:rPr lang="en-US" sz="2400" dirty="0" err="1">
                <a:latin typeface="Times New Roman"/>
                <a:cs typeface="Times New Roman"/>
              </a:rPr>
              <a:t>των</a:t>
            </a:r>
            <a:r>
              <a:rPr lang="en-US" sz="2400" dirty="0">
                <a:latin typeface="Times New Roman"/>
                <a:cs typeface="Times New Roman"/>
              </a:rPr>
              <a:t> </a:t>
            </a:r>
            <a:r>
              <a:rPr lang="en-US" sz="2400" dirty="0" err="1">
                <a:latin typeface="Times New Roman"/>
                <a:cs typeface="Times New Roman"/>
              </a:rPr>
              <a:t>ηρωίδων</a:t>
            </a:r>
            <a:r>
              <a:rPr lang="en-US" sz="2400" dirty="0">
                <a:latin typeface="Times New Roman"/>
                <a:cs typeface="Times New Roman"/>
              </a:rPr>
              <a:t>: Σπ</a:t>
            </a:r>
            <a:r>
              <a:rPr lang="en-US" sz="2400" dirty="0" err="1">
                <a:latin typeface="Times New Roman"/>
                <a:cs typeface="Times New Roman"/>
              </a:rPr>
              <a:t>ερμώ</a:t>
            </a:r>
            <a:r>
              <a:rPr lang="en-US" sz="2400" dirty="0">
                <a:latin typeface="Times New Roman"/>
                <a:cs typeface="Times New Roman"/>
              </a:rPr>
              <a:t>, </a:t>
            </a:r>
            <a:r>
              <a:rPr lang="en-US" sz="2400" dirty="0" err="1">
                <a:latin typeface="Times New Roman"/>
                <a:cs typeface="Times New Roman"/>
              </a:rPr>
              <a:t>Οινώ</a:t>
            </a:r>
            <a:r>
              <a:rPr lang="en-US" sz="2400" dirty="0">
                <a:latin typeface="Times New Roman"/>
                <a:cs typeface="Times New Roman"/>
              </a:rPr>
              <a:t>, </a:t>
            </a:r>
            <a:r>
              <a:rPr lang="en-US" sz="2400" dirty="0" err="1">
                <a:latin typeface="Times New Roman"/>
                <a:cs typeface="Times New Roman"/>
              </a:rPr>
              <a:t>Ελ</a:t>
            </a:r>
            <a:r>
              <a:rPr lang="en-US" sz="2400" dirty="0">
                <a:latin typeface="Times New Roman"/>
                <a:cs typeface="Times New Roman"/>
              </a:rPr>
              <a:t>α</a:t>
            </a:r>
            <a:r>
              <a:rPr lang="en-US" sz="2400" dirty="0" err="1">
                <a:latin typeface="Times New Roman"/>
                <a:cs typeface="Times New Roman"/>
              </a:rPr>
              <a:t>ϊς</a:t>
            </a:r>
            <a:r>
              <a:rPr lang="en-US" sz="2400" dirty="0">
                <a:latin typeface="Times New Roman"/>
                <a:cs typeface="Times New Roman"/>
              </a:rPr>
              <a:t>.</a:t>
            </a:r>
            <a:endParaRPr lang="en-US" dirty="0"/>
          </a:p>
          <a:p>
            <a:pPr algn="just"/>
            <a:r>
              <a:rPr lang="en-US" sz="2400" dirty="0" err="1">
                <a:latin typeface="Times New Roman"/>
                <a:cs typeface="Times New Roman"/>
              </a:rPr>
              <a:t>Στο</a:t>
            </a:r>
            <a:r>
              <a:rPr lang="en-US" sz="2400" dirty="0">
                <a:latin typeface="Times New Roman"/>
                <a:cs typeface="Times New Roman"/>
              </a:rPr>
              <a:t> παρα</a:t>
            </a:r>
            <a:r>
              <a:rPr lang="en-US" sz="2400" dirty="0" err="1">
                <a:latin typeface="Times New Roman"/>
                <a:cs typeface="Times New Roman"/>
              </a:rPr>
              <a:t>μύθι</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όνομ</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π</a:t>
            </a:r>
            <a:r>
              <a:rPr lang="en-US" sz="2400" dirty="0" err="1">
                <a:latin typeface="Times New Roman"/>
                <a:cs typeface="Times New Roman"/>
              </a:rPr>
              <a:t>ρωτ</a:t>
            </a:r>
            <a:r>
              <a:rPr lang="en-US" sz="2400" dirty="0">
                <a:latin typeface="Times New Roman"/>
                <a:cs typeface="Times New Roman"/>
              </a:rPr>
              <a:t>α</a:t>
            </a:r>
            <a:r>
              <a:rPr lang="en-US" sz="2400" dirty="0" err="1">
                <a:latin typeface="Times New Roman"/>
                <a:cs typeface="Times New Roman"/>
              </a:rPr>
              <a:t>γωνιστή</a:t>
            </a:r>
            <a:r>
              <a:rPr lang="en-US" sz="2400" dirty="0">
                <a:latin typeface="Times New Roman"/>
                <a:cs typeface="Times New Roman"/>
              </a:rPr>
              <a:t> </a:t>
            </a:r>
            <a:r>
              <a:rPr lang="en-US" sz="2400" dirty="0" err="1">
                <a:latin typeface="Times New Roman"/>
                <a:cs typeface="Times New Roman"/>
              </a:rPr>
              <a:t>ενσ</a:t>
            </a:r>
            <a:r>
              <a:rPr lang="en-US" sz="2400" dirty="0">
                <a:latin typeface="Times New Roman"/>
                <a:cs typeface="Times New Roman"/>
              </a:rPr>
              <a:t>α</a:t>
            </a:r>
            <a:r>
              <a:rPr lang="en-US" sz="2400" dirty="0" err="1">
                <a:latin typeface="Times New Roman"/>
                <a:cs typeface="Times New Roman"/>
              </a:rPr>
              <a:t>ρκώνει</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ουσί</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(Πβ. </a:t>
            </a:r>
            <a:r>
              <a:rPr lang="en-US" sz="2400" dirty="0" err="1">
                <a:latin typeface="Times New Roman"/>
                <a:cs typeface="Times New Roman"/>
              </a:rPr>
              <a:t>Λυγκέ</a:t>
            </a:r>
            <a:r>
              <a:rPr lang="en-US" sz="2400" dirty="0">
                <a:latin typeface="Times New Roman"/>
                <a:cs typeface="Times New Roman"/>
              </a:rPr>
              <a:t>ας).</a:t>
            </a:r>
          </a:p>
          <a:p>
            <a:pPr algn="just"/>
            <a:r>
              <a:rPr lang="en-US" sz="2400" dirty="0" err="1">
                <a:latin typeface="Times New Roman"/>
                <a:cs typeface="Times New Roman"/>
              </a:rPr>
              <a:t>Έχει</a:t>
            </a:r>
            <a:r>
              <a:rPr lang="en-US" sz="2400" dirty="0">
                <a:latin typeface="Times New Roman"/>
                <a:cs typeface="Times New Roman"/>
              </a:rPr>
              <a:t> επ</a:t>
            </a:r>
            <a:r>
              <a:rPr lang="en-US" sz="2400" dirty="0" err="1">
                <a:latin typeface="Times New Roman"/>
                <a:cs typeface="Times New Roman"/>
              </a:rPr>
              <a:t>ίσης</a:t>
            </a:r>
            <a:r>
              <a:rPr lang="en-US" sz="2400" dirty="0">
                <a:latin typeface="Times New Roman"/>
                <a:cs typeface="Times New Roman"/>
              </a:rPr>
              <a:t> επ</a:t>
            </a:r>
            <a:r>
              <a:rPr lang="en-US" sz="2400" dirty="0" err="1">
                <a:latin typeface="Times New Roman"/>
                <a:cs typeface="Times New Roman"/>
              </a:rPr>
              <a:t>ισημ</a:t>
            </a:r>
            <a:r>
              <a:rPr lang="en-US" sz="2400" dirty="0">
                <a:latin typeface="Times New Roman"/>
                <a:cs typeface="Times New Roman"/>
              </a:rPr>
              <a:t>α</a:t>
            </a:r>
            <a:r>
              <a:rPr lang="en-US" sz="2400" dirty="0" err="1">
                <a:latin typeface="Times New Roman"/>
                <a:cs typeface="Times New Roman"/>
              </a:rPr>
              <a:t>νθεί</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τα </a:t>
            </a:r>
            <a:r>
              <a:rPr lang="en-US" sz="2400" dirty="0" err="1">
                <a:latin typeface="Times New Roman"/>
                <a:cs typeface="Times New Roman"/>
              </a:rPr>
              <a:t>ονόμ</a:t>
            </a:r>
            <a:r>
              <a:rPr lang="en-US" sz="2400" dirty="0">
                <a:latin typeface="Times New Roman"/>
                <a:cs typeface="Times New Roman"/>
              </a:rPr>
              <a:t>ατα </a:t>
            </a:r>
            <a:r>
              <a:rPr lang="en-US" sz="2400" dirty="0" err="1">
                <a:latin typeface="Times New Roman"/>
                <a:cs typeface="Times New Roman"/>
              </a:rPr>
              <a:t>εκφρά</a:t>
            </a:r>
            <a:r>
              <a:rPr lang="en-US" sz="2400" dirty="0" err="1">
                <a:latin typeface="Times New Roman"/>
                <a:ea typeface="+mn-lt"/>
                <a:cs typeface="+mn-lt"/>
              </a:rPr>
              <a:t>ζουν</a:t>
            </a:r>
            <a:r>
              <a:rPr lang="en-US" sz="2400" dirty="0">
                <a:latin typeface="Times New Roman"/>
                <a:ea typeface="+mn-lt"/>
                <a:cs typeface="+mn-lt"/>
              </a:rPr>
              <a:t> </a:t>
            </a:r>
            <a:r>
              <a:rPr lang="en-US" sz="2400" dirty="0" err="1">
                <a:latin typeface="Times New Roman"/>
                <a:ea typeface="+mn-lt"/>
                <a:cs typeface="+mn-lt"/>
              </a:rPr>
              <a:t>μί</a:t>
            </a:r>
            <a:r>
              <a:rPr lang="en-US" sz="2400" dirty="0">
                <a:latin typeface="Times New Roman"/>
                <a:ea typeface="+mn-lt"/>
                <a:cs typeface="+mn-lt"/>
              </a:rPr>
              <a:t>α α</a:t>
            </a:r>
            <a:r>
              <a:rPr lang="en-US" sz="2400" dirty="0" err="1">
                <a:latin typeface="Times New Roman"/>
                <a:ea typeface="+mn-lt"/>
                <a:cs typeface="+mn-lt"/>
              </a:rPr>
              <a:t>ντιθετική</a:t>
            </a:r>
            <a:r>
              <a:rPr lang="en-US" sz="2400" dirty="0">
                <a:latin typeface="Times New Roman"/>
                <a:ea typeface="+mn-lt"/>
                <a:cs typeface="+mn-lt"/>
              </a:rPr>
              <a:t> </a:t>
            </a:r>
            <a:r>
              <a:rPr lang="en-US" sz="2400" dirty="0" err="1">
                <a:latin typeface="Times New Roman"/>
                <a:ea typeface="+mn-lt"/>
                <a:cs typeface="+mn-lt"/>
              </a:rPr>
              <a:t>τυ</a:t>
            </a:r>
            <a:r>
              <a:rPr lang="en-US" sz="2400" dirty="0">
                <a:latin typeface="Times New Roman"/>
                <a:ea typeface="+mn-lt"/>
                <a:cs typeface="+mn-lt"/>
              </a:rPr>
              <a:t>π</a:t>
            </a:r>
            <a:r>
              <a:rPr lang="en-US" sz="2400" dirty="0" err="1">
                <a:latin typeface="Times New Roman"/>
                <a:ea typeface="+mn-lt"/>
                <a:cs typeface="+mn-lt"/>
              </a:rPr>
              <a:t>ολογί</a:t>
            </a:r>
            <a:r>
              <a:rPr lang="en-US" sz="2400" dirty="0">
                <a:latin typeface="Times New Roman"/>
                <a:ea typeface="+mn-lt"/>
                <a:cs typeface="+mn-lt"/>
              </a:rPr>
              <a:t>α (π.χ. τα α</a:t>
            </a:r>
            <a:r>
              <a:rPr lang="en-US" sz="2400" dirty="0" err="1">
                <a:latin typeface="Times New Roman"/>
                <a:ea typeface="+mn-lt"/>
                <a:cs typeface="+mn-lt"/>
              </a:rPr>
              <a:t>δέρφι</a:t>
            </a:r>
            <a:r>
              <a:rPr lang="en-US" sz="2400" dirty="0">
                <a:latin typeface="Times New Roman"/>
                <a:ea typeface="+mn-lt"/>
                <a:cs typeface="+mn-lt"/>
              </a:rPr>
              <a:t>α </a:t>
            </a:r>
            <a:r>
              <a:rPr lang="en-US" sz="2400" dirty="0" err="1">
                <a:latin typeface="Times New Roman"/>
                <a:ea typeface="+mn-lt"/>
                <a:cs typeface="+mn-lt"/>
              </a:rPr>
              <a:t>Αληθής</a:t>
            </a:r>
            <a:r>
              <a:rPr lang="en-US" sz="2400" dirty="0">
                <a:latin typeface="Times New Roman"/>
                <a:ea typeface="+mn-lt"/>
                <a:cs typeface="+mn-lt"/>
              </a:rPr>
              <a:t> και </a:t>
            </a:r>
            <a:r>
              <a:rPr lang="en-US" sz="2400" dirty="0" err="1">
                <a:latin typeface="Times New Roman"/>
                <a:ea typeface="+mn-lt"/>
                <a:cs typeface="+mn-lt"/>
              </a:rPr>
              <a:t>Ψευδής</a:t>
            </a:r>
            <a:r>
              <a:rPr lang="en-US" sz="2400" dirty="0">
                <a:latin typeface="Times New Roman"/>
                <a:ea typeface="+mn-lt"/>
                <a:cs typeface="+mn-lt"/>
              </a:rPr>
              <a:t>).</a:t>
            </a:r>
          </a:p>
          <a:p>
            <a:pPr algn="just"/>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τρεις</a:t>
            </a:r>
            <a:r>
              <a:rPr lang="en-US" sz="2400" dirty="0">
                <a:latin typeface="Times New Roman"/>
                <a:ea typeface="+mn-lt"/>
                <a:cs typeface="+mn-lt"/>
              </a:rPr>
              <a:t> α</a:t>
            </a:r>
            <a:r>
              <a:rPr lang="en-US" sz="2400" dirty="0" err="1">
                <a:latin typeface="Times New Roman"/>
                <a:ea typeface="+mn-lt"/>
                <a:cs typeface="+mn-lt"/>
              </a:rPr>
              <a:t>δερφές</a:t>
            </a:r>
            <a:r>
              <a:rPr lang="en-US" sz="2400" dirty="0">
                <a:latin typeface="Times New Roman"/>
                <a:ea typeface="+mn-lt"/>
                <a:cs typeface="+mn-lt"/>
              </a:rPr>
              <a:t> </a:t>
            </a:r>
            <a:r>
              <a:rPr lang="en-US" sz="2400" dirty="0" err="1">
                <a:latin typeface="Times New Roman"/>
                <a:ea typeface="+mn-lt"/>
                <a:cs typeface="+mn-lt"/>
              </a:rPr>
              <a:t>δεν</a:t>
            </a:r>
            <a:r>
              <a:rPr lang="en-US" sz="2400" dirty="0">
                <a:latin typeface="Times New Roman"/>
                <a:ea typeface="+mn-lt"/>
                <a:cs typeface="+mn-lt"/>
              </a:rPr>
              <a:t> πα</a:t>
            </a:r>
            <a:r>
              <a:rPr lang="en-US" sz="2400" dirty="0" err="1">
                <a:latin typeface="Times New Roman"/>
                <a:ea typeface="+mn-lt"/>
                <a:cs typeface="+mn-lt"/>
              </a:rPr>
              <a:t>ρουσιάζουν</a:t>
            </a:r>
            <a:r>
              <a:rPr lang="en-US" sz="2400" dirty="0">
                <a:latin typeface="Times New Roman"/>
                <a:ea typeface="+mn-lt"/>
                <a:cs typeface="+mn-lt"/>
              </a:rPr>
              <a:t> α</a:t>
            </a:r>
            <a:r>
              <a:rPr lang="en-US" sz="2400" dirty="0" err="1">
                <a:latin typeface="Times New Roman"/>
                <a:ea typeface="+mn-lt"/>
                <a:cs typeface="+mn-lt"/>
              </a:rPr>
              <a:t>ντίθετ</a:t>
            </a:r>
            <a:r>
              <a:rPr lang="en-US" sz="2400" dirty="0">
                <a:latin typeface="Times New Roman"/>
                <a:ea typeface="+mn-lt"/>
                <a:cs typeface="+mn-lt"/>
              </a:rPr>
              <a:t>α </a:t>
            </a:r>
            <a:r>
              <a:rPr lang="en-US" sz="2400" dirty="0" err="1">
                <a:latin typeface="Times New Roman"/>
                <a:ea typeface="+mn-lt"/>
                <a:cs typeface="+mn-lt"/>
              </a:rPr>
              <a:t>μετ</a:t>
            </a:r>
            <a:r>
              <a:rPr lang="en-US" sz="2400" dirty="0">
                <a:latin typeface="Times New Roman"/>
                <a:ea typeface="+mn-lt"/>
                <a:cs typeface="+mn-lt"/>
              </a:rPr>
              <a:t>α</a:t>
            </a:r>
            <a:r>
              <a:rPr lang="en-US" sz="2400" dirty="0" err="1">
                <a:latin typeface="Times New Roman"/>
                <a:ea typeface="+mn-lt"/>
                <a:cs typeface="+mn-lt"/>
              </a:rPr>
              <a:t>ξύ</a:t>
            </a:r>
            <a:r>
              <a:rPr lang="en-US" sz="2400" dirty="0">
                <a:latin typeface="Times New Roman"/>
                <a:ea typeface="+mn-lt"/>
                <a:cs typeface="+mn-lt"/>
              </a:rPr>
              <a:t> </a:t>
            </a:r>
            <a:r>
              <a:rPr lang="en-US" sz="2400" dirty="0" err="1">
                <a:latin typeface="Times New Roman"/>
                <a:ea typeface="+mn-lt"/>
                <a:cs typeface="+mn-lt"/>
              </a:rPr>
              <a:t>τους</a:t>
            </a:r>
            <a:r>
              <a:rPr lang="en-US" sz="2400" dirty="0">
                <a:latin typeface="Times New Roman"/>
                <a:ea typeface="+mn-lt"/>
                <a:cs typeface="+mn-lt"/>
              </a:rPr>
              <a:t> </a:t>
            </a:r>
            <a:r>
              <a:rPr lang="en-US" sz="2400" dirty="0" err="1">
                <a:latin typeface="Times New Roman"/>
                <a:ea typeface="+mn-lt"/>
                <a:cs typeface="+mn-lt"/>
              </a:rPr>
              <a:t>ονόμ</a:t>
            </a:r>
            <a:r>
              <a:rPr lang="en-US" sz="2400" dirty="0">
                <a:latin typeface="Times New Roman"/>
                <a:ea typeface="+mn-lt"/>
                <a:cs typeface="+mn-lt"/>
              </a:rPr>
              <a:t>ατα, α</a:t>
            </a:r>
            <a:r>
              <a:rPr lang="en-US" sz="2400" dirty="0" err="1">
                <a:latin typeface="Times New Roman"/>
                <a:ea typeface="+mn-lt"/>
                <a:cs typeface="+mn-lt"/>
              </a:rPr>
              <a:t>λλά</a:t>
            </a:r>
            <a:r>
              <a:rPr lang="en-US" sz="2400" dirty="0">
                <a:latin typeface="Times New Roman"/>
                <a:ea typeface="+mn-lt"/>
                <a:cs typeface="+mn-lt"/>
              </a:rPr>
              <a:t> πα</a:t>
            </a:r>
            <a:r>
              <a:rPr lang="en-US" sz="2400" dirty="0" err="1">
                <a:latin typeface="Times New Roman"/>
                <a:ea typeface="+mn-lt"/>
                <a:cs typeface="+mn-lt"/>
              </a:rPr>
              <a:t>ρουσιάζουν</a:t>
            </a:r>
            <a:r>
              <a:rPr lang="en-US" sz="2400" dirty="0">
                <a:latin typeface="Times New Roman"/>
                <a:ea typeface="+mn-lt"/>
                <a:cs typeface="+mn-lt"/>
              </a:rPr>
              <a:t> </a:t>
            </a:r>
            <a:r>
              <a:rPr lang="en-US" sz="2400" dirty="0" err="1">
                <a:latin typeface="Times New Roman"/>
                <a:ea typeface="+mn-lt"/>
                <a:cs typeface="+mn-lt"/>
              </a:rPr>
              <a:t>τις</a:t>
            </a:r>
            <a:r>
              <a:rPr lang="en-US" sz="2400" dirty="0">
                <a:latin typeface="Times New Roman"/>
                <a:ea typeface="+mn-lt"/>
                <a:cs typeface="+mn-lt"/>
              </a:rPr>
              <a:t> </a:t>
            </a:r>
            <a:r>
              <a:rPr lang="en-US" sz="2400" dirty="0" err="1">
                <a:latin typeface="Times New Roman"/>
                <a:ea typeface="+mn-lt"/>
                <a:cs typeface="+mn-lt"/>
              </a:rPr>
              <a:t>λειτουργίες</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εκφράζουν</a:t>
            </a:r>
            <a:r>
              <a:rPr lang="en-US" sz="2400" dirty="0">
                <a:latin typeface="Times New Roman"/>
                <a:ea typeface="+mn-lt"/>
                <a:cs typeface="+mn-lt"/>
              </a:rPr>
              <a:t> τα </a:t>
            </a:r>
            <a:r>
              <a:rPr lang="en-US" sz="2400" dirty="0" err="1">
                <a:latin typeface="Times New Roman"/>
                <a:ea typeface="+mn-lt"/>
                <a:cs typeface="+mn-lt"/>
              </a:rPr>
              <a:t>ονόμ</a:t>
            </a:r>
            <a:r>
              <a:rPr lang="en-US" sz="2400" dirty="0">
                <a:latin typeface="Times New Roman"/>
                <a:ea typeface="+mn-lt"/>
                <a:cs typeface="+mn-lt"/>
              </a:rPr>
              <a:t>ατα </a:t>
            </a:r>
            <a:r>
              <a:rPr lang="en-US" sz="2400" dirty="0" err="1">
                <a:latin typeface="Times New Roman"/>
                <a:ea typeface="+mn-lt"/>
                <a:cs typeface="+mn-lt"/>
              </a:rPr>
              <a:t>τους</a:t>
            </a:r>
            <a:r>
              <a:rPr lang="en-US" sz="2400" dirty="0">
                <a:latin typeface="Times New Roman"/>
                <a:ea typeface="+mn-lt"/>
                <a:cs typeface="+mn-lt"/>
              </a:rPr>
              <a:t>.</a:t>
            </a:r>
          </a:p>
          <a:p>
            <a:pPr algn="just"/>
            <a:r>
              <a:rPr lang="en-US" sz="2400" dirty="0">
                <a:latin typeface="Times New Roman"/>
                <a:ea typeface="+mn-lt"/>
                <a:cs typeface="+mn-lt"/>
              </a:rPr>
              <a:t>Η </a:t>
            </a:r>
            <a:r>
              <a:rPr lang="en-US" sz="2400" dirty="0" err="1">
                <a:latin typeface="Times New Roman"/>
                <a:ea typeface="+mn-lt"/>
                <a:cs typeface="+mn-lt"/>
              </a:rPr>
              <a:t>τρί</a:t>
            </a:r>
            <a:r>
              <a:rPr lang="en-US" sz="2400" dirty="0">
                <a:latin typeface="Times New Roman"/>
                <a:ea typeface="+mn-lt"/>
                <a:cs typeface="+mn-lt"/>
              </a:rPr>
              <a:t>αδα π</a:t>
            </a:r>
            <a:r>
              <a:rPr lang="en-US" sz="2400" dirty="0" err="1">
                <a:latin typeface="Times New Roman"/>
                <a:ea typeface="+mn-lt"/>
                <a:cs typeface="+mn-lt"/>
              </a:rPr>
              <a:t>ράγμ</a:t>
            </a:r>
            <a:r>
              <a:rPr lang="en-US" sz="2400" dirty="0">
                <a:latin typeface="Times New Roman"/>
                <a:ea typeface="+mn-lt"/>
                <a:cs typeface="+mn-lt"/>
              </a:rPr>
              <a:t>α</a:t>
            </a:r>
            <a:r>
              <a:rPr lang="en-US" sz="2400" dirty="0" err="1">
                <a:latin typeface="Times New Roman"/>
                <a:ea typeface="+mn-lt"/>
                <a:cs typeface="+mn-lt"/>
              </a:rPr>
              <a:t>τι</a:t>
            </a:r>
            <a:r>
              <a:rPr lang="en-US" sz="2400" dirty="0">
                <a:latin typeface="Times New Roman"/>
                <a:ea typeface="+mn-lt"/>
                <a:cs typeface="+mn-lt"/>
              </a:rPr>
              <a:t> </a:t>
            </a:r>
            <a:r>
              <a:rPr lang="en-US" sz="2400" dirty="0" err="1">
                <a:latin typeface="Times New Roman"/>
                <a:ea typeface="+mn-lt"/>
                <a:cs typeface="+mn-lt"/>
              </a:rPr>
              <a:t>θυμίζει</a:t>
            </a:r>
            <a:r>
              <a:rPr lang="en-US" sz="2400" dirty="0">
                <a:latin typeface="Times New Roman"/>
                <a:ea typeface="+mn-lt"/>
                <a:cs typeface="+mn-lt"/>
              </a:rPr>
              <a:t> </a:t>
            </a:r>
            <a:r>
              <a:rPr lang="en-US" sz="2400" dirty="0" err="1">
                <a:latin typeface="Times New Roman"/>
                <a:ea typeface="+mn-lt"/>
                <a:cs typeface="+mn-lt"/>
              </a:rPr>
              <a:t>τις</a:t>
            </a:r>
            <a:r>
              <a:rPr lang="en-US" sz="2400" dirty="0">
                <a:latin typeface="Times New Roman"/>
                <a:ea typeface="+mn-lt"/>
                <a:cs typeface="+mn-lt"/>
              </a:rPr>
              <a:t> </a:t>
            </a:r>
            <a:r>
              <a:rPr lang="en-US" sz="2400" dirty="0" err="1">
                <a:latin typeface="Times New Roman"/>
                <a:ea typeface="+mn-lt"/>
                <a:cs typeface="+mn-lt"/>
              </a:rPr>
              <a:t>τρεις</a:t>
            </a:r>
            <a:r>
              <a:rPr lang="en-US" sz="2400" dirty="0">
                <a:latin typeface="Times New Roman"/>
                <a:ea typeface="+mn-lt"/>
                <a:cs typeface="+mn-lt"/>
              </a:rPr>
              <a:t> </a:t>
            </a:r>
            <a:r>
              <a:rPr lang="en-US" sz="2400" dirty="0" err="1">
                <a:latin typeface="Times New Roman"/>
                <a:ea typeface="+mn-lt"/>
                <a:cs typeface="+mn-lt"/>
              </a:rPr>
              <a:t>θεές</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a:t>
            </a:r>
            <a:r>
              <a:rPr lang="en-US" sz="2400" dirty="0" err="1">
                <a:latin typeface="Times New Roman"/>
                <a:ea typeface="+mn-lt"/>
                <a:cs typeface="+mn-lt"/>
              </a:rPr>
              <a:t>Κρίση</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Πάρη</a:t>
            </a:r>
            <a:r>
              <a:rPr lang="en-US" sz="2400" dirty="0">
                <a:latin typeface="Times New Roman"/>
                <a:ea typeface="+mn-lt"/>
                <a:cs typeface="+mn-lt"/>
              </a:rPr>
              <a:t> </a:t>
            </a:r>
            <a:r>
              <a:rPr lang="en-US" sz="2400" dirty="0" err="1">
                <a:latin typeface="Times New Roman"/>
                <a:ea typeface="+mn-lt"/>
                <a:cs typeface="+mn-lt"/>
              </a:rPr>
              <a:t>γι</a:t>
            </a:r>
            <a:r>
              <a:rPr lang="en-US" sz="2400" dirty="0">
                <a:latin typeface="Times New Roman"/>
                <a:ea typeface="+mn-lt"/>
                <a:cs typeface="+mn-lt"/>
              </a:rPr>
              <a:t>α </a:t>
            </a:r>
            <a:r>
              <a:rPr lang="en-US" sz="2400" dirty="0" err="1">
                <a:latin typeface="Times New Roman"/>
                <a:ea typeface="+mn-lt"/>
                <a:cs typeface="+mn-lt"/>
              </a:rPr>
              <a:t>τις</a:t>
            </a:r>
            <a:r>
              <a:rPr lang="en-US" sz="2400" dirty="0">
                <a:latin typeface="Times New Roman"/>
                <a:ea typeface="+mn-lt"/>
                <a:cs typeface="+mn-lt"/>
              </a:rPr>
              <a:t> οπ</a:t>
            </a:r>
            <a:r>
              <a:rPr lang="en-US" sz="2400" dirty="0" err="1">
                <a:latin typeface="Times New Roman"/>
                <a:ea typeface="+mn-lt"/>
                <a:cs typeface="+mn-lt"/>
              </a:rPr>
              <a:t>οίες</a:t>
            </a:r>
            <a:r>
              <a:rPr lang="en-US" sz="2400" dirty="0">
                <a:latin typeface="Times New Roman"/>
                <a:ea typeface="+mn-lt"/>
                <a:cs typeface="+mn-lt"/>
              </a:rPr>
              <a:t> </a:t>
            </a:r>
            <a:r>
              <a:rPr lang="en-US" sz="2400" dirty="0" err="1">
                <a:latin typeface="Times New Roman"/>
                <a:ea typeface="+mn-lt"/>
                <a:cs typeface="+mn-lt"/>
              </a:rPr>
              <a:t>έχει</a:t>
            </a:r>
            <a:r>
              <a:rPr lang="en-US" sz="2400" dirty="0">
                <a:latin typeface="Times New Roman"/>
                <a:ea typeface="+mn-lt"/>
                <a:cs typeface="+mn-lt"/>
              </a:rPr>
              <a:t> </a:t>
            </a:r>
            <a:r>
              <a:rPr lang="en-US" sz="2400" dirty="0" err="1">
                <a:latin typeface="Times New Roman"/>
                <a:ea typeface="+mn-lt"/>
                <a:cs typeface="+mn-lt"/>
              </a:rPr>
              <a:t>ει</a:t>
            </a:r>
            <a:r>
              <a:rPr lang="en-US" sz="2400" dirty="0">
                <a:latin typeface="Times New Roman"/>
                <a:ea typeface="+mn-lt"/>
                <a:cs typeface="+mn-lt"/>
              </a:rPr>
              <a:t>π</a:t>
            </a:r>
            <a:r>
              <a:rPr lang="en-US" sz="2400" dirty="0" err="1">
                <a:latin typeface="Times New Roman"/>
                <a:ea typeface="+mn-lt"/>
                <a:cs typeface="+mn-lt"/>
              </a:rPr>
              <a:t>ωθεί</a:t>
            </a:r>
            <a:r>
              <a:rPr lang="en-US" sz="2400" dirty="0">
                <a:latin typeface="Times New Roman"/>
                <a:ea typeface="+mn-lt"/>
                <a:cs typeface="+mn-lt"/>
              </a:rPr>
              <a:t> </a:t>
            </a:r>
            <a:r>
              <a:rPr lang="en-US" sz="2400" dirty="0" err="1">
                <a:latin typeface="Times New Roman"/>
                <a:ea typeface="+mn-lt"/>
                <a:cs typeface="+mn-lt"/>
              </a:rPr>
              <a:t>ότ</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πρα</a:t>
            </a:r>
            <a:r>
              <a:rPr lang="en-US" sz="2400" dirty="0" err="1">
                <a:latin typeface="Times New Roman"/>
                <a:ea typeface="+mn-lt"/>
                <a:cs typeface="+mn-lt"/>
              </a:rPr>
              <a:t>γμ</a:t>
            </a:r>
            <a:r>
              <a:rPr lang="en-US" sz="2400" dirty="0">
                <a:latin typeface="Times New Roman"/>
                <a:ea typeface="+mn-lt"/>
                <a:cs typeface="+mn-lt"/>
              </a:rPr>
              <a:t>α</a:t>
            </a:r>
            <a:r>
              <a:rPr lang="en-US" sz="2400" dirty="0" err="1">
                <a:latin typeface="Times New Roman"/>
                <a:ea typeface="+mn-lt"/>
                <a:cs typeface="+mn-lt"/>
              </a:rPr>
              <a:t>τικότητ</a:t>
            </a:r>
            <a:r>
              <a:rPr lang="en-US" sz="2400" dirty="0">
                <a:latin typeface="Times New Roman"/>
                <a:ea typeface="+mn-lt"/>
                <a:cs typeface="+mn-lt"/>
              </a:rPr>
              <a:t>α </a:t>
            </a:r>
            <a:r>
              <a:rPr lang="en-US" sz="2400" dirty="0" err="1">
                <a:latin typeface="Times New Roman"/>
                <a:ea typeface="+mn-lt"/>
                <a:cs typeface="+mn-lt"/>
              </a:rPr>
              <a:t>δεν</a:t>
            </a:r>
            <a:r>
              <a:rPr lang="en-US" sz="2400" dirty="0">
                <a:latin typeface="Times New Roman"/>
                <a:ea typeface="+mn-lt"/>
                <a:cs typeface="+mn-lt"/>
              </a:rPr>
              <a:t> α</a:t>
            </a:r>
            <a:r>
              <a:rPr lang="en-US" sz="2400" dirty="0" err="1">
                <a:latin typeface="Times New Roman"/>
                <a:ea typeface="+mn-lt"/>
                <a:cs typeface="+mn-lt"/>
              </a:rPr>
              <a:t>ντι</a:t>
            </a:r>
            <a:r>
              <a:rPr lang="en-US" sz="2400" dirty="0">
                <a:latin typeface="Times New Roman"/>
                <a:ea typeface="+mn-lt"/>
                <a:cs typeface="+mn-lt"/>
              </a:rPr>
              <a:t>π</a:t>
            </a:r>
            <a:r>
              <a:rPr lang="en-US" sz="2400" dirty="0" err="1">
                <a:latin typeface="Times New Roman"/>
                <a:ea typeface="+mn-lt"/>
                <a:cs typeface="+mn-lt"/>
              </a:rPr>
              <a:t>ροσω</a:t>
            </a:r>
            <a:r>
              <a:rPr lang="en-US" sz="2400" dirty="0">
                <a:latin typeface="Times New Roman"/>
                <a:ea typeface="+mn-lt"/>
                <a:cs typeface="+mn-lt"/>
              </a:rPr>
              <a:t>π</a:t>
            </a:r>
            <a:r>
              <a:rPr lang="en-US" sz="2400" dirty="0" err="1">
                <a:latin typeface="Times New Roman"/>
                <a:ea typeface="+mn-lt"/>
                <a:cs typeface="+mn-lt"/>
              </a:rPr>
              <a:t>εύουν</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δόξ</a:t>
            </a:r>
            <a:r>
              <a:rPr lang="en-US" sz="2400" dirty="0">
                <a:latin typeface="Times New Roman"/>
                <a:ea typeface="+mn-lt"/>
                <a:cs typeface="+mn-lt"/>
              </a:rPr>
              <a:t>α, </a:t>
            </a:r>
            <a:r>
              <a:rPr lang="en-US" sz="2400" dirty="0" err="1">
                <a:latin typeface="Times New Roman"/>
                <a:ea typeface="+mn-lt"/>
                <a:cs typeface="+mn-lt"/>
              </a:rPr>
              <a:t>τη</a:t>
            </a:r>
            <a:r>
              <a:rPr lang="en-US" sz="2400" dirty="0">
                <a:latin typeface="Times New Roman"/>
                <a:ea typeface="+mn-lt"/>
                <a:cs typeface="+mn-lt"/>
              </a:rPr>
              <a:t> </a:t>
            </a:r>
            <a:r>
              <a:rPr lang="en-US" sz="2400" dirty="0" err="1">
                <a:latin typeface="Times New Roman"/>
                <a:ea typeface="+mn-lt"/>
                <a:cs typeface="+mn-lt"/>
              </a:rPr>
              <a:t>δύν</a:t>
            </a:r>
            <a:r>
              <a:rPr lang="en-US" sz="2400" dirty="0">
                <a:latin typeface="Times New Roman"/>
                <a:ea typeface="+mn-lt"/>
                <a:cs typeface="+mn-lt"/>
              </a:rPr>
              <a:t>α</a:t>
            </a:r>
            <a:r>
              <a:rPr lang="en-US" sz="2400" dirty="0" err="1">
                <a:latin typeface="Times New Roman"/>
                <a:ea typeface="+mn-lt"/>
                <a:cs typeface="+mn-lt"/>
              </a:rPr>
              <a:t>μη</a:t>
            </a:r>
            <a:r>
              <a:rPr lang="en-US" sz="2400" dirty="0">
                <a:latin typeface="Times New Roman"/>
                <a:ea typeface="+mn-lt"/>
                <a:cs typeface="+mn-lt"/>
              </a:rPr>
              <a:t> και τα </a:t>
            </a:r>
            <a:r>
              <a:rPr lang="en-US" sz="2400" dirty="0" err="1">
                <a:latin typeface="Times New Roman"/>
                <a:ea typeface="+mn-lt"/>
                <a:cs typeface="+mn-lt"/>
              </a:rPr>
              <a:t>λοι</a:t>
            </a:r>
            <a:r>
              <a:rPr lang="en-US" sz="2400" dirty="0">
                <a:latin typeface="Times New Roman"/>
                <a:ea typeface="+mn-lt"/>
                <a:cs typeface="+mn-lt"/>
              </a:rPr>
              <a:t>πά. </a:t>
            </a:r>
            <a:r>
              <a:rPr lang="en-US" sz="2400" dirty="0" err="1">
                <a:latin typeface="Times New Roman"/>
                <a:ea typeface="+mn-lt"/>
                <a:cs typeface="+mn-lt"/>
              </a:rPr>
              <a:t>Αυτά</a:t>
            </a:r>
            <a:r>
              <a:rPr lang="en-US" sz="2400" dirty="0">
                <a:latin typeface="Times New Roman"/>
                <a:ea typeface="+mn-lt"/>
                <a:cs typeface="+mn-lt"/>
              </a:rPr>
              <a:t> β</a:t>
            </a:r>
            <a:r>
              <a:rPr lang="en-US" sz="2400" dirty="0" err="1">
                <a:latin typeface="Times New Roman"/>
                <a:ea typeface="+mn-lt"/>
                <a:cs typeface="+mn-lt"/>
              </a:rPr>
              <a:t>ρίσκοντ</a:t>
            </a:r>
            <a:r>
              <a:rPr lang="en-US" sz="2400" dirty="0">
                <a:latin typeface="Times New Roman"/>
                <a:ea typeface="+mn-lt"/>
                <a:cs typeface="+mn-lt"/>
              </a:rPr>
              <a:t>αι </a:t>
            </a:r>
            <a:r>
              <a:rPr lang="en-US" sz="2400" dirty="0" err="1">
                <a:latin typeface="Times New Roman"/>
                <a:ea typeface="+mn-lt"/>
                <a:cs typeface="+mn-lt"/>
              </a:rPr>
              <a:t>στ</a:t>
            </a:r>
            <a:r>
              <a:rPr lang="en-US" sz="2400" dirty="0">
                <a:latin typeface="Times New Roman"/>
                <a:ea typeface="+mn-lt"/>
                <a:cs typeface="+mn-lt"/>
              </a:rPr>
              <a:t>α </a:t>
            </a:r>
            <a:r>
              <a:rPr lang="en-US" sz="2400" dirty="0" err="1">
                <a:latin typeface="Times New Roman"/>
                <a:ea typeface="+mn-lt"/>
                <a:cs typeface="+mn-lt"/>
              </a:rPr>
              <a:t>δώρ</a:t>
            </a:r>
            <a:r>
              <a:rPr lang="en-US" sz="2400" dirty="0">
                <a:latin typeface="Times New Roman"/>
                <a:ea typeface="+mn-lt"/>
                <a:cs typeface="+mn-lt"/>
              </a:rPr>
              <a:t>α </a:t>
            </a:r>
            <a:r>
              <a:rPr lang="en-US" sz="2400" dirty="0" err="1">
                <a:latin typeface="Times New Roman"/>
                <a:ea typeface="+mn-lt"/>
                <a:cs typeface="+mn-lt"/>
              </a:rPr>
              <a:t>τους</a:t>
            </a:r>
            <a:r>
              <a:rPr lang="en-US" sz="2400" dirty="0">
                <a:latin typeface="Times New Roman"/>
                <a:ea typeface="+mn-lt"/>
                <a:cs typeface="+mn-lt"/>
              </a:rPr>
              <a:t>.</a:t>
            </a:r>
          </a:p>
          <a:p>
            <a:pPr algn="just"/>
            <a:endParaRPr lang="en-US" sz="2400" dirty="0">
              <a:latin typeface="Times New Roman"/>
              <a:ea typeface="+mn-lt"/>
              <a:cs typeface="+mn-lt"/>
            </a:endParaRPr>
          </a:p>
        </p:txBody>
      </p:sp>
    </p:spTree>
    <p:extLst>
      <p:ext uri="{BB962C8B-B14F-4D97-AF65-F5344CB8AC3E}">
        <p14:creationId xmlns:p14="http://schemas.microsoft.com/office/powerpoint/2010/main" val="3682956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3CD98-2A07-4474-B7DD-382289A68D07}"/>
              </a:ext>
            </a:extLst>
          </p:cNvPr>
          <p:cNvSpPr>
            <a:spLocks noGrp="1"/>
          </p:cNvSpPr>
          <p:nvPr>
            <p:ph type="title"/>
          </p:nvPr>
        </p:nvSpPr>
        <p:spPr>
          <a:xfrm>
            <a:off x="3477491" y="85500"/>
            <a:ext cx="8610600" cy="738847"/>
          </a:xfrm>
        </p:spPr>
        <p:txBody>
          <a:bodyPr/>
          <a:lstStyle/>
          <a:p>
            <a:endParaRPr lang="en-US"/>
          </a:p>
        </p:txBody>
      </p:sp>
      <p:sp>
        <p:nvSpPr>
          <p:cNvPr id="3" name="Content Placeholder 2">
            <a:extLst>
              <a:ext uri="{FF2B5EF4-FFF2-40B4-BE49-F238E27FC236}">
                <a16:creationId xmlns:a16="http://schemas.microsoft.com/office/drawing/2014/main" xmlns="" id="{6FBCCA4F-FB25-4E2F-8623-41E076197757}"/>
              </a:ext>
            </a:extLst>
          </p:cNvPr>
          <p:cNvSpPr>
            <a:spLocks noGrp="1"/>
          </p:cNvSpPr>
          <p:nvPr>
            <p:ph idx="1"/>
          </p:nvPr>
        </p:nvSpPr>
        <p:spPr>
          <a:xfrm>
            <a:off x="685800" y="1432560"/>
            <a:ext cx="10820400" cy="5118634"/>
          </a:xfrm>
        </p:spPr>
        <p:txBody>
          <a:bodyPr vert="horz" lIns="91440" tIns="45720" rIns="91440" bIns="45720" rtlCol="0" anchor="t">
            <a:normAutofit/>
          </a:bodyPr>
          <a:lstStyle/>
          <a:p>
            <a:pPr algn="just"/>
            <a:r>
              <a:rPr lang="en-US" sz="2400" dirty="0" err="1">
                <a:latin typeface="Times New Roman"/>
                <a:cs typeface="Times New Roman"/>
              </a:rPr>
              <a:t>Όμως</a:t>
            </a:r>
            <a:r>
              <a:rPr lang="en-US" sz="2400" dirty="0">
                <a:latin typeface="Times New Roman"/>
                <a:cs typeface="Times New Roman"/>
              </a:rPr>
              <a:t>, </a:t>
            </a:r>
            <a:r>
              <a:rPr lang="en-US" sz="2400" dirty="0" err="1">
                <a:latin typeface="Times New Roman"/>
                <a:cs typeface="Times New Roman"/>
              </a:rPr>
              <a:t>δεν</a:t>
            </a:r>
            <a:r>
              <a:rPr lang="en-US" sz="2400" dirty="0">
                <a:latin typeface="Times New Roman"/>
                <a:cs typeface="Times New Roman"/>
              </a:rPr>
              <a:t> </a:t>
            </a:r>
            <a:r>
              <a:rPr lang="en-US" sz="2400" dirty="0" err="1">
                <a:latin typeface="Times New Roman"/>
                <a:cs typeface="Times New Roman"/>
              </a:rPr>
              <a:t>έχουμε</a:t>
            </a:r>
            <a:r>
              <a:rPr lang="en-US" sz="2400" dirty="0">
                <a:latin typeface="Times New Roman"/>
                <a:cs typeface="Times New Roman"/>
              </a:rPr>
              <a:t>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a:t>
            </a:r>
            <a:r>
              <a:rPr lang="en-US" sz="2400" dirty="0">
                <a:latin typeface="Times New Roman"/>
                <a:cs typeface="Times New Roman"/>
              </a:rPr>
              <a:t>α α</a:t>
            </a:r>
            <a:r>
              <a:rPr lang="en-US" sz="2400" dirty="0" err="1">
                <a:latin typeface="Times New Roman"/>
                <a:cs typeface="Times New Roman"/>
              </a:rPr>
              <a:t>φήγηση</a:t>
            </a:r>
            <a:r>
              <a:rPr lang="en-US" sz="2400" dirty="0">
                <a:latin typeface="Times New Roman"/>
                <a:cs typeface="Times New Roman"/>
              </a:rPr>
              <a:t>.</a:t>
            </a:r>
            <a:endParaRPr lang="en-US" sz="2400"/>
          </a:p>
          <a:p>
            <a:pPr algn="just"/>
            <a:r>
              <a:rPr lang="en-US" sz="2400" dirty="0" err="1">
                <a:latin typeface="Times New Roman"/>
                <a:cs typeface="Times New Roman"/>
              </a:rPr>
              <a:t>Σύμφων</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Οβ</a:t>
            </a:r>
            <a:r>
              <a:rPr lang="en-US" sz="2400" dirty="0" err="1">
                <a:latin typeface="Times New Roman"/>
                <a:cs typeface="Times New Roman"/>
              </a:rPr>
              <a:t>ίδιο</a:t>
            </a:r>
            <a:r>
              <a:rPr lang="en-US" sz="2400" dirty="0">
                <a:latin typeface="Times New Roman"/>
                <a:cs typeface="Times New Roman"/>
              </a:rPr>
              <a:t> (</a:t>
            </a:r>
            <a:r>
              <a:rPr lang="en-US" sz="2400" i="1" dirty="0" err="1">
                <a:latin typeface="Times New Roman"/>
                <a:cs typeface="Times New Roman"/>
              </a:rPr>
              <a:t>Μετ</a:t>
            </a:r>
            <a:r>
              <a:rPr lang="en-US" sz="2400" i="1" dirty="0">
                <a:latin typeface="Times New Roman"/>
                <a:cs typeface="Times New Roman"/>
              </a:rPr>
              <a:t>α</a:t>
            </a:r>
            <a:r>
              <a:rPr lang="en-US" sz="2400" i="1" dirty="0" err="1">
                <a:latin typeface="Times New Roman"/>
                <a:cs typeface="Times New Roman"/>
              </a:rPr>
              <a:t>μορφώσεις</a:t>
            </a:r>
            <a:r>
              <a:rPr lang="en-US" sz="2400" dirty="0">
                <a:latin typeface="Times New Roman"/>
                <a:cs typeface="Times New Roman"/>
              </a:rPr>
              <a:t>, XIII 650-679), </a:t>
            </a:r>
            <a:r>
              <a:rPr lang="en-US" sz="2400" dirty="0" err="1">
                <a:latin typeface="Times New Roman"/>
                <a:cs typeface="Times New Roman"/>
              </a:rPr>
              <a:t>τις</a:t>
            </a:r>
            <a:r>
              <a:rPr lang="en-US" sz="2400" dirty="0">
                <a:latin typeface="Times New Roman"/>
                <a:cs typeface="Times New Roman"/>
              </a:rPr>
              <a:t> απα</a:t>
            </a:r>
            <a:r>
              <a:rPr lang="en-US" sz="2400" dirty="0" err="1">
                <a:latin typeface="Times New Roman"/>
                <a:cs typeface="Times New Roman"/>
              </a:rPr>
              <a:t>γάγει</a:t>
            </a:r>
            <a:r>
              <a:rPr lang="en-US" sz="2400" dirty="0">
                <a:latin typeface="Times New Roman"/>
                <a:cs typeface="Times New Roman"/>
              </a:rPr>
              <a:t> ο </a:t>
            </a:r>
            <a:r>
              <a:rPr lang="en-US" sz="2400" dirty="0" err="1">
                <a:latin typeface="Times New Roman"/>
                <a:cs typeface="Times New Roman"/>
              </a:rPr>
              <a:t>Αγ</a:t>
            </a:r>
            <a:r>
              <a:rPr lang="en-US" sz="2400" dirty="0">
                <a:latin typeface="Times New Roman"/>
                <a:cs typeface="Times New Roman"/>
              </a:rPr>
              <a:t>α</a:t>
            </a:r>
            <a:r>
              <a:rPr lang="en-US" sz="2400" dirty="0" err="1">
                <a:latin typeface="Times New Roman"/>
                <a:cs typeface="Times New Roman"/>
              </a:rPr>
              <a:t>μέμνον</a:t>
            </a:r>
            <a:r>
              <a:rPr lang="en-US" sz="2400" dirty="0">
                <a:latin typeface="Times New Roman"/>
                <a:cs typeface="Times New Roman"/>
              </a:rPr>
              <a:t>ας. </a:t>
            </a:r>
            <a:r>
              <a:rPr lang="en-US" sz="2400" dirty="0" err="1">
                <a:latin typeface="Times New Roman"/>
                <a:cs typeface="Times New Roman"/>
              </a:rPr>
              <a:t>Δρ</a:t>
            </a:r>
            <a:r>
              <a:rPr lang="en-US" sz="2400" dirty="0">
                <a:latin typeface="Times New Roman"/>
                <a:cs typeface="Times New Roman"/>
              </a:rPr>
              <a:t>απ</a:t>
            </a:r>
            <a:r>
              <a:rPr lang="en-US" sz="2400" dirty="0" err="1">
                <a:latin typeface="Times New Roman"/>
                <a:cs typeface="Times New Roman"/>
              </a:rPr>
              <a:t>ετεύουν</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διάφορες</a:t>
            </a:r>
            <a:r>
              <a:rPr lang="en-US" sz="2400" dirty="0">
                <a:latin typeface="Times New Roman"/>
                <a:cs typeface="Times New Roman"/>
              </a:rPr>
              <a:t> π</a:t>
            </a:r>
            <a:r>
              <a:rPr lang="en-US" sz="2400" dirty="0" err="1">
                <a:latin typeface="Times New Roman"/>
                <a:cs typeface="Times New Roman"/>
              </a:rPr>
              <a:t>εριοχές</a:t>
            </a:r>
            <a:r>
              <a:rPr lang="en-US" sz="2400" dirty="0">
                <a:latin typeface="Times New Roman"/>
                <a:cs typeface="Times New Roman"/>
              </a:rPr>
              <a:t> και </a:t>
            </a:r>
            <a:r>
              <a:rPr lang="en-US" sz="2400" dirty="0" err="1">
                <a:latin typeface="Times New Roman"/>
                <a:cs typeface="Times New Roman"/>
              </a:rPr>
              <a:t>ότ</a:t>
            </a:r>
            <a:r>
              <a:rPr lang="en-US" sz="2400" dirty="0">
                <a:latin typeface="Times New Roman"/>
                <a:cs typeface="Times New Roman"/>
              </a:rPr>
              <a:t>αν π</a:t>
            </a:r>
            <a:r>
              <a:rPr lang="en-US" sz="2400" dirty="0" err="1">
                <a:latin typeface="Times New Roman"/>
                <a:cs typeface="Times New Roman"/>
              </a:rPr>
              <a:t>ρόκειτ</a:t>
            </a:r>
            <a:r>
              <a:rPr lang="en-US" sz="2400" dirty="0">
                <a:latin typeface="Times New Roman"/>
                <a:cs typeface="Times New Roman"/>
              </a:rPr>
              <a:t>αι να α</a:t>
            </a:r>
            <a:r>
              <a:rPr lang="en-US" sz="2400" dirty="0" err="1">
                <a:latin typeface="Times New Roman"/>
                <a:cs typeface="Times New Roman"/>
              </a:rPr>
              <a:t>ιχμ</a:t>
            </a:r>
            <a:r>
              <a:rPr lang="en-US" sz="2400" dirty="0">
                <a:latin typeface="Times New Roman"/>
                <a:cs typeface="Times New Roman"/>
              </a:rPr>
              <a:t>α</a:t>
            </a:r>
            <a:r>
              <a:rPr lang="en-US" sz="2400" dirty="0" err="1">
                <a:latin typeface="Times New Roman"/>
                <a:cs typeface="Times New Roman"/>
              </a:rPr>
              <a:t>λωτιστούν</a:t>
            </a:r>
            <a:r>
              <a:rPr lang="en-US" sz="2400" dirty="0">
                <a:latin typeface="Times New Roman"/>
                <a:cs typeface="Times New Roman"/>
              </a:rPr>
              <a:t> και π</a:t>
            </a:r>
            <a:r>
              <a:rPr lang="en-US" sz="2400" dirty="0" err="1">
                <a:latin typeface="Times New Roman"/>
                <a:cs typeface="Times New Roman"/>
              </a:rPr>
              <a:t>άλι</a:t>
            </a:r>
            <a:r>
              <a:rPr lang="en-US" sz="2400" dirty="0">
                <a:latin typeface="Times New Roman"/>
                <a:cs typeface="Times New Roman"/>
              </a:rPr>
              <a:t>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μόρφωνοντ</a:t>
            </a:r>
            <a:r>
              <a:rPr lang="en-US" sz="2400" dirty="0">
                <a:latin typeface="Times New Roman"/>
                <a:cs typeface="Times New Roman"/>
              </a:rPr>
              <a:t>αι </a:t>
            </a:r>
            <a:r>
              <a:rPr lang="en-US" sz="2400" dirty="0" err="1">
                <a:latin typeface="Times New Roman"/>
                <a:cs typeface="Times New Roman"/>
              </a:rPr>
              <a:t>σε</a:t>
            </a:r>
            <a:r>
              <a:rPr lang="en-US" sz="2400" dirty="0">
                <a:latin typeface="Times New Roman"/>
                <a:cs typeface="Times New Roman"/>
              </a:rPr>
              <a:t> π</a:t>
            </a:r>
            <a:r>
              <a:rPr lang="en-US" sz="2400" dirty="0" err="1">
                <a:latin typeface="Times New Roman"/>
                <a:cs typeface="Times New Roman"/>
              </a:rPr>
              <a:t>εριστέρι</a:t>
            </a:r>
            <a:r>
              <a:rPr lang="en-US" sz="2400" dirty="0">
                <a:latin typeface="Times New Roman"/>
                <a:cs typeface="Times New Roman"/>
              </a:rPr>
              <a:t>α.</a:t>
            </a:r>
          </a:p>
          <a:p>
            <a:pPr algn="just"/>
            <a:r>
              <a:rPr lang="en-US" sz="2400" dirty="0" err="1">
                <a:latin typeface="Times New Roman"/>
                <a:cs typeface="Times New Roman"/>
              </a:rPr>
              <a:t>Δεν</a:t>
            </a:r>
            <a:r>
              <a:rPr lang="en-US" sz="2400" dirty="0">
                <a:latin typeface="Times New Roman"/>
                <a:cs typeface="Times New Roman"/>
              </a:rPr>
              <a:t> υπ</a:t>
            </a:r>
            <a:r>
              <a:rPr lang="en-US" sz="2400" dirty="0" err="1">
                <a:latin typeface="Times New Roman"/>
                <a:cs typeface="Times New Roman"/>
              </a:rPr>
              <a:t>άρχει</a:t>
            </a:r>
            <a:r>
              <a:rPr lang="en-US" sz="2400" dirty="0">
                <a:latin typeface="Times New Roman"/>
                <a:cs typeface="Times New Roman"/>
              </a:rPr>
              <a:t>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οιο</a:t>
            </a:r>
            <a:r>
              <a:rPr lang="en-US" sz="2400" dirty="0">
                <a:latin typeface="Times New Roman"/>
                <a:cs typeface="Times New Roman"/>
              </a:rPr>
              <a:t> </a:t>
            </a:r>
            <a:r>
              <a:rPr lang="en-US" sz="2400" dirty="0" err="1">
                <a:latin typeface="Times New Roman"/>
                <a:cs typeface="Times New Roman"/>
              </a:rPr>
              <a:t>στοιχείο</a:t>
            </a:r>
            <a:r>
              <a:rPr lang="en-US" sz="2400" dirty="0">
                <a:latin typeface="Times New Roman"/>
                <a:cs typeface="Times New Roman"/>
              </a:rPr>
              <a:t> π</a:t>
            </a:r>
            <a:r>
              <a:rPr lang="en-US" sz="2400" dirty="0" err="1">
                <a:latin typeface="Times New Roman"/>
                <a:cs typeface="Times New Roman"/>
              </a:rPr>
              <a:t>ου</a:t>
            </a:r>
            <a:r>
              <a:rPr lang="en-US" sz="2400" dirty="0">
                <a:latin typeface="Times New Roman"/>
                <a:cs typeface="Times New Roman"/>
              </a:rPr>
              <a:t> να </a:t>
            </a:r>
            <a:r>
              <a:rPr lang="en-US" sz="2400" dirty="0" err="1">
                <a:latin typeface="Times New Roman"/>
                <a:cs typeface="Times New Roman"/>
              </a:rPr>
              <a:t>δείχνει</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η </a:t>
            </a:r>
            <a:r>
              <a:rPr lang="en-US" sz="2400" dirty="0" err="1">
                <a:latin typeface="Times New Roman"/>
                <a:cs typeface="Times New Roman"/>
              </a:rPr>
              <a:t>ιστορί</a:t>
            </a:r>
            <a:r>
              <a:rPr lang="en-US" sz="2400" dirty="0">
                <a:latin typeface="Times New Roman"/>
                <a:cs typeface="Times New Roman"/>
              </a:rPr>
              <a:t>α α</a:t>
            </a:r>
            <a:r>
              <a:rPr lang="en-US" sz="2400" dirty="0" err="1">
                <a:latin typeface="Times New Roman"/>
                <a:cs typeface="Times New Roman"/>
              </a:rPr>
              <a:t>υτή</a:t>
            </a:r>
            <a:r>
              <a:rPr lang="en-US" sz="2400" dirty="0">
                <a:latin typeface="Times New Roman"/>
                <a:cs typeface="Times New Roman"/>
              </a:rPr>
              <a:t> </a:t>
            </a:r>
            <a:r>
              <a:rPr lang="en-US" sz="2400" dirty="0" err="1">
                <a:latin typeface="Times New Roman"/>
                <a:cs typeface="Times New Roman"/>
              </a:rPr>
              <a:t>συνέ</a:t>
            </a:r>
            <a:r>
              <a:rPr lang="en-US" sz="2400" dirty="0">
                <a:latin typeface="Times New Roman"/>
                <a:cs typeface="Times New Roman"/>
              </a:rPr>
              <a:t>βη </a:t>
            </a:r>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a:t>
            </a:r>
          </a:p>
          <a:p>
            <a:pPr algn="just"/>
            <a:r>
              <a:rPr lang="en-US" sz="2400" dirty="0" err="1">
                <a:latin typeface="Times New Roman"/>
                <a:cs typeface="Times New Roman"/>
              </a:rPr>
              <a:t>Εύλογ</a:t>
            </a:r>
            <a:r>
              <a:rPr lang="en-US" sz="2400" dirty="0">
                <a:latin typeface="Times New Roman"/>
                <a:cs typeface="Times New Roman"/>
              </a:rPr>
              <a:t>α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οιος</a:t>
            </a:r>
            <a:r>
              <a:rPr lang="en-US" sz="2400" dirty="0">
                <a:latin typeface="Times New Roman"/>
                <a:cs typeface="Times New Roman"/>
              </a:rPr>
              <a:t> ανα</a:t>
            </a:r>
            <a:r>
              <a:rPr lang="en-US" sz="2400" dirty="0" err="1">
                <a:latin typeface="Times New Roman"/>
                <a:cs typeface="Times New Roman"/>
              </a:rPr>
              <a:t>ρωτιέτ</a:t>
            </a:r>
            <a:r>
              <a:rPr lang="en-US" sz="2400" dirty="0">
                <a:latin typeface="Times New Roman"/>
                <a:cs typeface="Times New Roman"/>
              </a:rPr>
              <a:t>αι </a:t>
            </a:r>
            <a:r>
              <a:rPr lang="en-US" sz="2400" dirty="0" err="1">
                <a:latin typeface="Times New Roman"/>
                <a:cs typeface="Times New Roman"/>
              </a:rPr>
              <a:t>μή</a:t>
            </a:r>
            <a:r>
              <a:rPr lang="en-US" sz="2400" dirty="0">
                <a:latin typeface="Times New Roman"/>
                <a:cs typeface="Times New Roman"/>
              </a:rPr>
              <a:t>π</a:t>
            </a:r>
            <a:r>
              <a:rPr lang="en-US" sz="2400" dirty="0" err="1">
                <a:latin typeface="Times New Roman"/>
                <a:cs typeface="Times New Roman"/>
              </a:rPr>
              <a:t>ως</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πα</a:t>
            </a:r>
            <a:r>
              <a:rPr lang="en-US" sz="2400" dirty="0" err="1">
                <a:latin typeface="Times New Roman"/>
                <a:cs typeface="Times New Roman"/>
              </a:rPr>
              <a:t>ρόμοι</a:t>
            </a:r>
            <a:r>
              <a:rPr lang="en-US" sz="2400" dirty="0">
                <a:latin typeface="Times New Roman"/>
                <a:cs typeface="Times New Roman"/>
              </a:rPr>
              <a:t>α α</a:t>
            </a:r>
            <a:r>
              <a:rPr lang="en-US" sz="2400" dirty="0" err="1">
                <a:latin typeface="Times New Roman"/>
                <a:cs typeface="Times New Roman"/>
              </a:rPr>
              <a:t>φήγηση</a:t>
            </a:r>
            <a:r>
              <a:rPr lang="en-US" sz="2400" dirty="0">
                <a:latin typeface="Times New Roman"/>
                <a:cs typeface="Times New Roman"/>
              </a:rPr>
              <a:t> β</a:t>
            </a:r>
            <a:r>
              <a:rPr lang="en-US" sz="2400" dirty="0" err="1">
                <a:latin typeface="Times New Roman"/>
                <a:cs typeface="Times New Roman"/>
              </a:rPr>
              <a:t>ρισκότ</a:t>
            </a:r>
            <a:r>
              <a:rPr lang="en-US" sz="2400" dirty="0">
                <a:latin typeface="Times New Roman"/>
                <a:cs typeface="Times New Roman"/>
              </a:rPr>
              <a:t>αν </a:t>
            </a:r>
            <a:r>
              <a:rPr lang="en-US" sz="2400" dirty="0" err="1">
                <a:latin typeface="Times New Roman"/>
                <a:cs typeface="Times New Roman"/>
              </a:rPr>
              <a:t>στο</a:t>
            </a:r>
            <a:r>
              <a:rPr lang="en-US" sz="2400" dirty="0">
                <a:latin typeface="Times New Roman"/>
                <a:cs typeface="Times New Roman"/>
              </a:rPr>
              <a:t> </a:t>
            </a:r>
            <a:r>
              <a:rPr lang="en-US" sz="2400" dirty="0" err="1">
                <a:latin typeface="Times New Roman"/>
                <a:cs typeface="Times New Roman"/>
              </a:rPr>
              <a:t>σχετικό</a:t>
            </a:r>
            <a:r>
              <a:rPr lang="en-US" sz="2400" dirty="0">
                <a:latin typeface="Times New Roman"/>
                <a:cs typeface="Times New Roman"/>
              </a:rPr>
              <a:t> επ</a:t>
            </a:r>
            <a:r>
              <a:rPr lang="en-US" sz="2400" dirty="0" err="1">
                <a:latin typeface="Times New Roman"/>
                <a:cs typeface="Times New Roman"/>
              </a:rPr>
              <a:t>εισόδιο</a:t>
            </a:r>
            <a:r>
              <a:rPr lang="en-US" sz="2400" dirty="0">
                <a:latin typeface="Times New Roman"/>
                <a:cs typeface="Times New Roman"/>
              </a:rPr>
              <a:t> (</a:t>
            </a:r>
            <a:r>
              <a:rPr lang="en-US" sz="2400" dirty="0" err="1">
                <a:latin typeface="Times New Roman"/>
                <a:cs typeface="Times New Roman"/>
              </a:rPr>
              <a:t>όχι</a:t>
            </a:r>
            <a:r>
              <a:rPr lang="en-US" sz="2400" dirty="0">
                <a:latin typeface="Times New Roman"/>
                <a:cs typeface="Times New Roman"/>
              </a:rPr>
              <a:t> απαρα</a:t>
            </a:r>
            <a:r>
              <a:rPr lang="en-US" sz="2400" dirty="0" err="1">
                <a:latin typeface="Times New Roman"/>
                <a:cs typeface="Times New Roman"/>
              </a:rPr>
              <a:t>ίτητ</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a:t>
            </a:r>
            <a:r>
              <a:rPr lang="en-US" sz="2400" dirty="0">
                <a:latin typeface="Times New Roman"/>
                <a:cs typeface="Times New Roman"/>
              </a:rPr>
              <a:t>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μόρφωση</a:t>
            </a:r>
            <a:r>
              <a:rPr lang="en-US" sz="2400" dirty="0">
                <a:latin typeface="Times New Roman"/>
                <a:cs typeface="Times New Roman"/>
              </a:rPr>
              <a:t>). </a:t>
            </a:r>
          </a:p>
          <a:p>
            <a:pPr algn="just"/>
            <a:r>
              <a:rPr lang="en-US" sz="2400" dirty="0" err="1">
                <a:latin typeface="Times New Roman"/>
                <a:cs typeface="Times New Roman"/>
              </a:rPr>
              <a:t>Σίγουρ</a:t>
            </a:r>
            <a:r>
              <a:rPr lang="en-US" sz="2400" dirty="0">
                <a:latin typeface="Times New Roman"/>
                <a:cs typeface="Times New Roman"/>
              </a:rPr>
              <a:t>α </a:t>
            </a:r>
            <a:r>
              <a:rPr lang="en-US" sz="2400" dirty="0" err="1">
                <a:latin typeface="Times New Roman"/>
                <a:cs typeface="Times New Roman"/>
              </a:rPr>
              <a:t>θεϊκά</a:t>
            </a:r>
            <a:r>
              <a:rPr lang="en-US" sz="2400" dirty="0">
                <a:latin typeface="Times New Roman"/>
                <a:cs typeface="Times New Roman"/>
              </a:rPr>
              <a:t> π</a:t>
            </a:r>
            <a:r>
              <a:rPr lang="en-US" sz="2400" dirty="0" err="1">
                <a:latin typeface="Times New Roman"/>
                <a:cs typeface="Times New Roman"/>
              </a:rPr>
              <a:t>ροικισμένες</a:t>
            </a:r>
            <a:r>
              <a:rPr lang="en-US" sz="2400" dirty="0">
                <a:latin typeface="Times New Roman"/>
                <a:cs typeface="Times New Roman"/>
              </a:rPr>
              <a:t> α</a:t>
            </a:r>
            <a:r>
              <a:rPr lang="en-US" sz="2400" dirty="0" err="1">
                <a:latin typeface="Times New Roman"/>
                <a:cs typeface="Times New Roman"/>
              </a:rPr>
              <a:t>δερφές</a:t>
            </a:r>
            <a:r>
              <a:rPr lang="en-US" sz="2400" dirty="0">
                <a:latin typeface="Times New Roman"/>
                <a:cs typeface="Times New Roman"/>
              </a:rPr>
              <a:t> μπ</a:t>
            </a:r>
            <a:r>
              <a:rPr lang="en-US" sz="2400" dirty="0" err="1">
                <a:latin typeface="Times New Roman"/>
                <a:cs typeface="Times New Roman"/>
              </a:rPr>
              <a:t>ορεί</a:t>
            </a:r>
            <a:r>
              <a:rPr lang="en-US" sz="2400" dirty="0">
                <a:latin typeface="Times New Roman"/>
                <a:cs typeface="Times New Roman"/>
              </a:rPr>
              <a:t> να </a:t>
            </a:r>
            <a:r>
              <a:rPr lang="en-US" sz="2400" dirty="0" err="1">
                <a:latin typeface="Times New Roman"/>
                <a:cs typeface="Times New Roman"/>
              </a:rPr>
              <a:t>έχουν</a:t>
            </a:r>
            <a:r>
              <a:rPr lang="en-US" sz="2400" dirty="0">
                <a:latin typeface="Times New Roman"/>
                <a:cs typeface="Times New Roman"/>
              </a:rPr>
              <a:t> κα</a:t>
            </a:r>
            <a:r>
              <a:rPr lang="en-US" sz="2400" dirty="0" err="1">
                <a:latin typeface="Times New Roman"/>
                <a:cs typeface="Times New Roman"/>
              </a:rPr>
              <a:t>κό</a:t>
            </a:r>
            <a:r>
              <a:rPr lang="en-US" sz="2400" dirty="0">
                <a:latin typeface="Times New Roman"/>
                <a:cs typeface="Times New Roman"/>
              </a:rPr>
              <a:t> </a:t>
            </a:r>
            <a:r>
              <a:rPr lang="en-US" sz="2400" dirty="0" err="1">
                <a:latin typeface="Times New Roman"/>
                <a:cs typeface="Times New Roman"/>
              </a:rPr>
              <a:t>τέλος</a:t>
            </a:r>
            <a:r>
              <a:rPr lang="en-US" sz="2400" dirty="0">
                <a:latin typeface="Times New Roman"/>
                <a:cs typeface="Times New Roman"/>
              </a:rPr>
              <a:t> (π.χ. </a:t>
            </a:r>
            <a:r>
              <a:rPr lang="en-US" sz="2400" dirty="0" err="1">
                <a:latin typeface="Times New Roman"/>
                <a:cs typeface="Times New Roman"/>
              </a:rPr>
              <a:t>οι</a:t>
            </a:r>
            <a:r>
              <a:rPr lang="en-US" sz="2400" dirty="0">
                <a:latin typeface="Times New Roman"/>
                <a:cs typeface="Times New Roman"/>
              </a:rPr>
              <a:t> </a:t>
            </a:r>
            <a:r>
              <a:rPr lang="en-US" sz="2400" dirty="0" err="1">
                <a:latin typeface="Times New Roman"/>
                <a:cs typeface="Times New Roman"/>
              </a:rPr>
              <a:t>κόρες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Πα</a:t>
            </a:r>
            <a:r>
              <a:rPr lang="en-US" sz="2400" dirty="0" err="1">
                <a:latin typeface="Times New Roman"/>
                <a:cs typeface="Times New Roman"/>
              </a:rPr>
              <a:t>νδάρεως</a:t>
            </a:r>
            <a:r>
              <a:rPr lang="en-US" sz="2400" dirty="0">
                <a:latin typeface="Times New Roman"/>
                <a:cs typeface="Times New Roman"/>
              </a:rPr>
              <a:t>).</a:t>
            </a:r>
          </a:p>
          <a:p>
            <a:pPr algn="just"/>
            <a:r>
              <a:rPr lang="en-US" sz="2400" dirty="0">
                <a:latin typeface="Times New Roman"/>
                <a:cs typeface="Times New Roman"/>
              </a:rPr>
              <a:t>Επ</a:t>
            </a:r>
            <a:r>
              <a:rPr lang="en-US" sz="2400" dirty="0" err="1">
                <a:latin typeface="Times New Roman"/>
                <a:cs typeface="Times New Roman"/>
              </a:rPr>
              <a:t>ίσης</a:t>
            </a:r>
            <a:r>
              <a:rPr lang="en-US" sz="2400" dirty="0">
                <a:latin typeface="Times New Roman"/>
                <a:cs typeface="Times New Roman"/>
              </a:rPr>
              <a:t>, τα </a:t>
            </a:r>
            <a:r>
              <a:rPr lang="en-US" sz="2400" dirty="0" err="1">
                <a:latin typeface="Times New Roman"/>
                <a:cs typeface="Times New Roman"/>
              </a:rPr>
              <a:t>δώρ</a:t>
            </a:r>
            <a:r>
              <a:rPr lang="en-US" sz="2400" dirty="0">
                <a:latin typeface="Times New Roman"/>
                <a:cs typeface="Times New Roman"/>
              </a:rPr>
              <a:t>α </a:t>
            </a:r>
            <a:r>
              <a:rPr lang="en-US" sz="2400" dirty="0" err="1">
                <a:latin typeface="Times New Roman"/>
                <a:cs typeface="Times New Roman"/>
              </a:rPr>
              <a:t>δοσμέν</a:t>
            </a:r>
            <a:r>
              <a:rPr lang="en-US" sz="2400" dirty="0">
                <a:latin typeface="Times New Roman"/>
                <a:cs typeface="Times New Roman"/>
              </a:rPr>
              <a:t>α από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Διόνυσο</a:t>
            </a:r>
            <a:r>
              <a:rPr lang="en-US" sz="2400" dirty="0">
                <a:latin typeface="Times New Roman"/>
                <a:cs typeface="Times New Roman"/>
              </a:rPr>
              <a:t> </a:t>
            </a:r>
            <a:r>
              <a:rPr lang="en-US" sz="2400" dirty="0" err="1">
                <a:latin typeface="Times New Roman"/>
                <a:cs typeface="Times New Roman"/>
              </a:rPr>
              <a:t>δεν</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π</a:t>
            </a:r>
            <a:r>
              <a:rPr lang="en-US" sz="2400" dirty="0" err="1">
                <a:latin typeface="Times New Roman"/>
                <a:cs typeface="Times New Roman"/>
              </a:rPr>
              <a:t>άντ</a:t>
            </a:r>
            <a:r>
              <a:rPr lang="en-US" sz="2400" dirty="0">
                <a:latin typeface="Times New Roman"/>
                <a:cs typeface="Times New Roman"/>
              </a:rPr>
              <a:t>α </a:t>
            </a:r>
            <a:r>
              <a:rPr lang="en-US" sz="2400" dirty="0" err="1">
                <a:latin typeface="Times New Roman"/>
                <a:cs typeface="Times New Roman"/>
              </a:rPr>
              <a:t>ωφέλιμ</a:t>
            </a:r>
            <a:r>
              <a:rPr lang="en-US" sz="2400" dirty="0">
                <a:latin typeface="Times New Roman"/>
                <a:cs typeface="Times New Roman"/>
              </a:rPr>
              <a:t>α (π.χ. </a:t>
            </a:r>
            <a:r>
              <a:rPr lang="en-US" sz="2400" dirty="0" err="1">
                <a:latin typeface="Times New Roman"/>
                <a:cs typeface="Times New Roman"/>
              </a:rPr>
              <a:t>Μίδ</a:t>
            </a:r>
            <a:r>
              <a:rPr lang="en-US" sz="2400" dirty="0">
                <a:latin typeface="Times New Roman"/>
                <a:cs typeface="Times New Roman"/>
              </a:rPr>
              <a:t>ας).</a:t>
            </a:r>
          </a:p>
          <a:p>
            <a:pPr algn="just"/>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ίδιο</a:t>
            </a:r>
            <a:r>
              <a:rPr lang="en-US" sz="2400" dirty="0">
                <a:latin typeface="Times New Roman"/>
                <a:cs typeface="Times New Roman"/>
              </a:rPr>
              <a:t> μας </a:t>
            </a:r>
            <a:r>
              <a:rPr lang="en-US" sz="2400" dirty="0" err="1">
                <a:latin typeface="Times New Roman"/>
                <a:cs typeface="Times New Roman"/>
              </a:rPr>
              <a:t>διδάσκει</a:t>
            </a:r>
            <a:r>
              <a:rPr lang="en-US" sz="2400" dirty="0">
                <a:latin typeface="Times New Roman"/>
                <a:cs typeface="Times New Roman"/>
              </a:rPr>
              <a:t> και η </a:t>
            </a:r>
            <a:r>
              <a:rPr lang="en-US" sz="2400" dirty="0" err="1">
                <a:latin typeface="Times New Roman"/>
                <a:cs typeface="Times New Roman"/>
              </a:rPr>
              <a:t>Κρίση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Πάρη</a:t>
            </a:r>
            <a:r>
              <a:rPr lang="en-US" sz="2400" dirty="0">
                <a:latin typeface="Times New Roman"/>
                <a:cs typeface="Times New Roman"/>
              </a:rPr>
              <a:t>.</a:t>
            </a:r>
          </a:p>
        </p:txBody>
      </p:sp>
    </p:spTree>
    <p:extLst>
      <p:ext uri="{BB962C8B-B14F-4D97-AF65-F5344CB8AC3E}">
        <p14:creationId xmlns:p14="http://schemas.microsoft.com/office/powerpoint/2010/main" val="1853586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21F2E6-7AEC-49F9-B149-1186F26EBE58}"/>
              </a:ext>
            </a:extLst>
          </p:cNvPr>
          <p:cNvSpPr>
            <a:spLocks noGrp="1"/>
          </p:cNvSpPr>
          <p:nvPr>
            <p:ph type="title"/>
          </p:nvPr>
        </p:nvSpPr>
        <p:spPr>
          <a:xfrm>
            <a:off x="3298166" y="59882"/>
            <a:ext cx="8610600" cy="1293028"/>
          </a:xfrm>
        </p:spPr>
        <p:txBody>
          <a:bodyPr/>
          <a:lstStyle/>
          <a:p>
            <a:endParaRPr lang="en-US"/>
          </a:p>
        </p:txBody>
      </p:sp>
      <p:sp>
        <p:nvSpPr>
          <p:cNvPr id="3" name="Content Placeholder 2">
            <a:extLst>
              <a:ext uri="{FF2B5EF4-FFF2-40B4-BE49-F238E27FC236}">
                <a16:creationId xmlns:a16="http://schemas.microsoft.com/office/drawing/2014/main" xmlns="" id="{03FAAE40-4966-45BC-8371-F95F149FBABD}"/>
              </a:ext>
            </a:extLst>
          </p:cNvPr>
          <p:cNvSpPr>
            <a:spLocks noGrp="1"/>
          </p:cNvSpPr>
          <p:nvPr>
            <p:ph idx="1"/>
          </p:nvPr>
        </p:nvSpPr>
        <p:spPr>
          <a:xfrm>
            <a:off x="685800" y="1763240"/>
            <a:ext cx="10820400" cy="4901143"/>
          </a:xfrm>
        </p:spPr>
        <p:txBody>
          <a:bodyPr vert="horz" lIns="91440" tIns="45720" rIns="91440" bIns="45720" rtlCol="0" anchor="t">
            <a:normAutofit/>
          </a:bodyPr>
          <a:lstStyle/>
          <a:p>
            <a:pPr algn="just"/>
            <a:r>
              <a:rPr lang="en-US" sz="2400" dirty="0">
                <a:latin typeface="Times New Roman"/>
                <a:cs typeface="Times New Roman"/>
              </a:rPr>
              <a:t>Η </a:t>
            </a:r>
            <a:r>
              <a:rPr lang="en-US" sz="2400" dirty="0" err="1">
                <a:latin typeface="Times New Roman"/>
                <a:cs typeface="Times New Roman"/>
              </a:rPr>
              <a:t>Κρίση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Πάρη</a:t>
            </a:r>
            <a:endParaRPr lang="en-US" sz="2400" dirty="0">
              <a:latin typeface="Times New Roman"/>
              <a:ea typeface="+mn-lt"/>
              <a:cs typeface="+mn-lt"/>
            </a:endParaRPr>
          </a:p>
          <a:p>
            <a:pPr algn="just"/>
            <a:r>
              <a:rPr lang="en-US" sz="2400" dirty="0" err="1">
                <a:latin typeface="Times New Roman"/>
                <a:ea typeface="+mn-lt"/>
                <a:cs typeface="+mn-lt"/>
              </a:rPr>
              <a:t>Γενικές</a:t>
            </a:r>
            <a:r>
              <a:rPr lang="en-US" sz="2400" dirty="0">
                <a:latin typeface="Times New Roman"/>
                <a:ea typeface="+mn-lt"/>
                <a:cs typeface="+mn-lt"/>
              </a:rPr>
              <a:t> </a:t>
            </a:r>
            <a:r>
              <a:rPr lang="en-US" sz="2400" dirty="0" err="1">
                <a:latin typeface="Times New Roman"/>
                <a:ea typeface="+mn-lt"/>
                <a:cs typeface="+mn-lt"/>
              </a:rPr>
              <a:t>συνδέσεις</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τον</a:t>
            </a:r>
            <a:r>
              <a:rPr lang="en-US" sz="2400" dirty="0">
                <a:latin typeface="Times New Roman"/>
                <a:ea typeface="+mn-lt"/>
                <a:cs typeface="+mn-lt"/>
              </a:rPr>
              <a:t> παρα</a:t>
            </a:r>
            <a:r>
              <a:rPr lang="en-US" sz="2400" dirty="0" err="1">
                <a:latin typeface="Times New Roman"/>
                <a:ea typeface="+mn-lt"/>
                <a:cs typeface="+mn-lt"/>
              </a:rPr>
              <a:t>μυθικό</a:t>
            </a:r>
            <a:r>
              <a:rPr lang="en-US" sz="2400" dirty="0">
                <a:latin typeface="Times New Roman"/>
                <a:ea typeface="+mn-lt"/>
                <a:cs typeface="+mn-lt"/>
              </a:rPr>
              <a:t> </a:t>
            </a:r>
            <a:r>
              <a:rPr lang="en-US" sz="2400" dirty="0" err="1">
                <a:latin typeface="Times New Roman"/>
                <a:ea typeface="+mn-lt"/>
                <a:cs typeface="+mn-lt"/>
              </a:rPr>
              <a:t>κόσμο</a:t>
            </a:r>
            <a:r>
              <a:rPr lang="en-US" sz="2400" dirty="0">
                <a:latin typeface="Times New Roman"/>
                <a:ea typeface="+mn-lt"/>
                <a:cs typeface="+mn-lt"/>
              </a:rPr>
              <a:t> </a:t>
            </a:r>
            <a:r>
              <a:rPr lang="en-US" sz="2400" dirty="0" err="1">
                <a:latin typeface="Times New Roman"/>
                <a:ea typeface="+mn-lt"/>
                <a:cs typeface="+mn-lt"/>
              </a:rPr>
              <a:t>έχουν</a:t>
            </a:r>
            <a:r>
              <a:rPr lang="en-US" sz="2400" dirty="0">
                <a:latin typeface="Times New Roman"/>
                <a:ea typeface="+mn-lt"/>
                <a:cs typeface="+mn-lt"/>
              </a:rPr>
              <a:t> ανα</a:t>
            </a:r>
            <a:r>
              <a:rPr lang="en-US" sz="2400" dirty="0" err="1">
                <a:latin typeface="Times New Roman"/>
                <a:ea typeface="+mn-lt"/>
                <a:cs typeface="+mn-lt"/>
              </a:rPr>
              <a:t>γνωριστεί</a:t>
            </a:r>
            <a:r>
              <a:rPr lang="en-US" sz="2400" dirty="0">
                <a:latin typeface="Times New Roman"/>
                <a:ea typeface="+mn-lt"/>
                <a:cs typeface="+mn-lt"/>
              </a:rPr>
              <a:t> από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έρευν</a:t>
            </a:r>
            <a:r>
              <a:rPr lang="en-US" sz="2400" dirty="0">
                <a:latin typeface="Times New Roman"/>
                <a:ea typeface="+mn-lt"/>
                <a:cs typeface="+mn-lt"/>
              </a:rPr>
              <a:t>α.</a:t>
            </a:r>
          </a:p>
          <a:p>
            <a:pPr algn="just"/>
            <a:r>
              <a:rPr lang="en-US" sz="2400" dirty="0" err="1">
                <a:latin typeface="Times New Roman"/>
                <a:ea typeface="+mn-lt"/>
                <a:cs typeface="+mn-lt"/>
              </a:rPr>
              <a:t>Ακρι</a:t>
            </a:r>
            <a:r>
              <a:rPr lang="en-US" sz="2400" dirty="0">
                <a:latin typeface="Times New Roman"/>
                <a:ea typeface="+mn-lt"/>
                <a:cs typeface="+mn-lt"/>
              </a:rPr>
              <a:t>β</a:t>
            </a:r>
            <a:r>
              <a:rPr lang="en-US" sz="2400" dirty="0" err="1">
                <a:latin typeface="Times New Roman"/>
                <a:ea typeface="+mn-lt"/>
                <a:cs typeface="+mn-lt"/>
              </a:rPr>
              <a:t>ώς</a:t>
            </a:r>
            <a:r>
              <a:rPr lang="en-US" sz="2400" dirty="0">
                <a:latin typeface="Times New Roman"/>
                <a:ea typeface="+mn-lt"/>
                <a:cs typeface="+mn-lt"/>
              </a:rPr>
              <a:t> επ</a:t>
            </a:r>
            <a:r>
              <a:rPr lang="en-US" sz="2400" dirty="0" err="1">
                <a:latin typeface="Times New Roman"/>
                <a:ea typeface="+mn-lt"/>
                <a:cs typeface="+mn-lt"/>
              </a:rPr>
              <a:t>ειδή</a:t>
            </a:r>
            <a:r>
              <a:rPr lang="en-US" sz="2400" dirty="0">
                <a:latin typeface="Times New Roman"/>
                <a:ea typeface="+mn-lt"/>
                <a:cs typeface="+mn-lt"/>
              </a:rPr>
              <a:t> </a:t>
            </a:r>
            <a:r>
              <a:rPr lang="en-US" sz="2400" dirty="0" err="1">
                <a:latin typeface="Times New Roman"/>
                <a:ea typeface="+mn-lt"/>
                <a:cs typeface="+mn-lt"/>
              </a:rPr>
              <a:t>θυμίζει</a:t>
            </a:r>
            <a:r>
              <a:rPr lang="en-US" sz="2400" dirty="0">
                <a:latin typeface="Times New Roman"/>
                <a:ea typeface="+mn-lt"/>
                <a:cs typeface="+mn-lt"/>
              </a:rPr>
              <a:t> </a:t>
            </a:r>
            <a:r>
              <a:rPr lang="en-US" sz="2400" dirty="0" err="1">
                <a:latin typeface="Times New Roman"/>
                <a:ea typeface="+mn-lt"/>
                <a:cs typeface="+mn-lt"/>
              </a:rPr>
              <a:t>τόσους</a:t>
            </a:r>
            <a:r>
              <a:rPr lang="en-US" sz="2400" dirty="0">
                <a:latin typeface="Times New Roman"/>
                <a:ea typeface="+mn-lt"/>
                <a:cs typeface="+mn-lt"/>
              </a:rPr>
              <a:t> π</a:t>
            </a:r>
            <a:r>
              <a:rPr lang="en-US" sz="2400" dirty="0" err="1">
                <a:latin typeface="Times New Roman"/>
                <a:ea typeface="+mn-lt"/>
                <a:cs typeface="+mn-lt"/>
              </a:rPr>
              <a:t>ολλούς</a:t>
            </a:r>
            <a:r>
              <a:rPr lang="en-US" sz="2400" dirty="0">
                <a:latin typeface="Times New Roman"/>
                <a:ea typeface="+mn-lt"/>
                <a:cs typeface="+mn-lt"/>
              </a:rPr>
              <a:t> </a:t>
            </a:r>
            <a:r>
              <a:rPr lang="en-US" sz="2400" dirty="0" err="1">
                <a:latin typeface="Times New Roman"/>
                <a:ea typeface="+mn-lt"/>
                <a:cs typeface="+mn-lt"/>
              </a:rPr>
              <a:t>τύ</a:t>
            </a:r>
            <a:r>
              <a:rPr lang="en-US" sz="2400" dirty="0">
                <a:latin typeface="Times New Roman"/>
                <a:ea typeface="+mn-lt"/>
                <a:cs typeface="+mn-lt"/>
              </a:rPr>
              <a:t>π</a:t>
            </a:r>
            <a:r>
              <a:rPr lang="en-US" sz="2400" dirty="0" err="1">
                <a:latin typeface="Times New Roman"/>
                <a:ea typeface="+mn-lt"/>
                <a:cs typeface="+mn-lt"/>
              </a:rPr>
              <a:t>ους</a:t>
            </a:r>
            <a:r>
              <a:rPr lang="en-US" sz="2400" dirty="0">
                <a:latin typeface="Times New Roman"/>
                <a:ea typeface="+mn-lt"/>
                <a:cs typeface="+mn-lt"/>
              </a:rPr>
              <a:t> παρα</a:t>
            </a:r>
            <a:r>
              <a:rPr lang="en-US" sz="2400" dirty="0" err="1">
                <a:latin typeface="Times New Roman"/>
                <a:ea typeface="+mn-lt"/>
                <a:cs typeface="+mn-lt"/>
              </a:rPr>
              <a:t>μυθιού</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και </a:t>
            </a:r>
            <a:r>
              <a:rPr lang="en-US" sz="2400" dirty="0" err="1">
                <a:latin typeface="Times New Roman"/>
                <a:ea typeface="+mn-lt"/>
                <a:cs typeface="+mn-lt"/>
              </a:rPr>
              <a:t>δύσκολο</a:t>
            </a:r>
            <a:r>
              <a:rPr lang="en-US" sz="2400" dirty="0">
                <a:latin typeface="Times New Roman"/>
                <a:ea typeface="+mn-lt"/>
                <a:cs typeface="+mn-lt"/>
              </a:rPr>
              <a:t> να </a:t>
            </a:r>
            <a:r>
              <a:rPr lang="en-US" sz="2400" dirty="0" err="1">
                <a:latin typeface="Times New Roman"/>
                <a:ea typeface="+mn-lt"/>
                <a:cs typeface="+mn-lt"/>
              </a:rPr>
              <a:t>το</a:t>
            </a:r>
            <a:r>
              <a:rPr lang="en-US" sz="2400" dirty="0">
                <a:latin typeface="Times New Roman"/>
                <a:ea typeface="+mn-lt"/>
                <a:cs typeface="+mn-lt"/>
              </a:rPr>
              <a:t>π</a:t>
            </a:r>
            <a:r>
              <a:rPr lang="en-US" sz="2400" dirty="0" err="1">
                <a:latin typeface="Times New Roman"/>
                <a:ea typeface="+mn-lt"/>
                <a:cs typeface="+mn-lt"/>
              </a:rPr>
              <a:t>οθετηθεί</a:t>
            </a:r>
            <a:r>
              <a:rPr lang="en-US" sz="2400" dirty="0">
                <a:latin typeface="Times New Roman"/>
                <a:ea typeface="+mn-lt"/>
                <a:cs typeface="+mn-lt"/>
              </a:rPr>
              <a:t> </a:t>
            </a:r>
            <a:r>
              <a:rPr lang="en-US" sz="2400" dirty="0" err="1">
                <a:latin typeface="Times New Roman"/>
                <a:ea typeface="+mn-lt"/>
                <a:cs typeface="+mn-lt"/>
              </a:rPr>
              <a:t>σε</a:t>
            </a:r>
            <a:r>
              <a:rPr lang="en-US" sz="2400" dirty="0">
                <a:latin typeface="Times New Roman"/>
                <a:ea typeface="+mn-lt"/>
                <a:cs typeface="+mn-lt"/>
              </a:rPr>
              <a:t> </a:t>
            </a:r>
            <a:r>
              <a:rPr lang="en-US" sz="2400" dirty="0" err="1">
                <a:latin typeface="Times New Roman"/>
                <a:ea typeface="+mn-lt"/>
                <a:cs typeface="+mn-lt"/>
              </a:rPr>
              <a:t>μί</a:t>
            </a:r>
            <a:r>
              <a:rPr lang="en-US" sz="2400" dirty="0">
                <a:latin typeface="Times New Roman"/>
                <a:ea typeface="+mn-lt"/>
                <a:cs typeface="+mn-lt"/>
              </a:rPr>
              <a:t>α κα</a:t>
            </a:r>
            <a:r>
              <a:rPr lang="en-US" sz="2400" dirty="0" err="1">
                <a:latin typeface="Times New Roman"/>
                <a:ea typeface="+mn-lt"/>
                <a:cs typeface="+mn-lt"/>
              </a:rPr>
              <a:t>τηγορί</a:t>
            </a:r>
            <a:r>
              <a:rPr lang="en-US" sz="2400" dirty="0">
                <a:latin typeface="Times New Roman"/>
                <a:ea typeface="+mn-lt"/>
                <a:cs typeface="+mn-lt"/>
              </a:rPr>
              <a:t>α.</a:t>
            </a:r>
          </a:p>
          <a:p>
            <a:pPr algn="just"/>
            <a:r>
              <a:rPr lang="en-US" sz="2400" dirty="0" err="1">
                <a:latin typeface="Times New Roman"/>
                <a:ea typeface="+mn-lt"/>
                <a:cs typeface="+mn-lt"/>
              </a:rPr>
              <a:t>Δεν</a:t>
            </a:r>
            <a:r>
              <a:rPr lang="en-US" sz="2400" dirty="0">
                <a:latin typeface="Times New Roman"/>
                <a:ea typeface="+mn-lt"/>
                <a:cs typeface="+mn-lt"/>
              </a:rPr>
              <a:t> π</a:t>
            </a:r>
            <a:r>
              <a:rPr lang="en-US" sz="2400" dirty="0" err="1">
                <a:latin typeface="Times New Roman"/>
                <a:ea typeface="+mn-lt"/>
                <a:cs typeface="+mn-lt"/>
              </a:rPr>
              <a:t>είθει</a:t>
            </a:r>
            <a:r>
              <a:rPr lang="en-US" sz="2400" dirty="0">
                <a:latin typeface="Times New Roman"/>
                <a:ea typeface="+mn-lt"/>
                <a:cs typeface="+mn-lt"/>
              </a:rPr>
              <a:t> </a:t>
            </a:r>
            <a:r>
              <a:rPr lang="en-US" sz="2400" dirty="0" err="1">
                <a:latin typeface="Times New Roman"/>
                <a:ea typeface="+mn-lt"/>
                <a:cs typeface="+mn-lt"/>
              </a:rPr>
              <a:t>τελείως</a:t>
            </a:r>
            <a:r>
              <a:rPr lang="en-US" sz="2400" dirty="0">
                <a:latin typeface="Times New Roman"/>
                <a:ea typeface="+mn-lt"/>
                <a:cs typeface="+mn-lt"/>
              </a:rPr>
              <a:t> ο Stinton (1965, </a:t>
            </a:r>
            <a:r>
              <a:rPr lang="en-US" sz="2400" dirty="0" err="1">
                <a:latin typeface="Times New Roman"/>
                <a:ea typeface="+mn-lt"/>
                <a:cs typeface="+mn-lt"/>
              </a:rPr>
              <a:t>σελ</a:t>
            </a:r>
            <a:r>
              <a:rPr lang="en-US" sz="2400" dirty="0">
                <a:latin typeface="Times New Roman"/>
                <a:ea typeface="+mn-lt"/>
                <a:cs typeface="+mn-lt"/>
              </a:rPr>
              <a:t>. 7). </a:t>
            </a:r>
            <a:r>
              <a:rPr lang="en-US" sz="2400" dirty="0" err="1">
                <a:latin typeface="Times New Roman"/>
                <a:ea typeface="+mn-lt"/>
                <a:cs typeface="+mn-lt"/>
              </a:rPr>
              <a:t>Σύμφων</a:t>
            </a:r>
            <a:r>
              <a:rPr lang="en-US" sz="2400" dirty="0">
                <a:latin typeface="Times New Roman"/>
                <a:ea typeface="+mn-lt"/>
                <a:cs typeface="+mn-lt"/>
              </a:rPr>
              <a:t>α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τον</a:t>
            </a:r>
            <a:r>
              <a:rPr lang="en-US" sz="2400" dirty="0">
                <a:latin typeface="Times New Roman"/>
                <a:ea typeface="+mn-lt"/>
                <a:cs typeface="+mn-lt"/>
              </a:rPr>
              <a:t> </a:t>
            </a:r>
            <a:r>
              <a:rPr lang="en-US" sz="2400" dirty="0" err="1">
                <a:latin typeface="Times New Roman"/>
                <a:ea typeface="+mn-lt"/>
                <a:cs typeface="+mn-lt"/>
              </a:rPr>
              <a:t>τελευτ</a:t>
            </a:r>
            <a:r>
              <a:rPr lang="en-US" sz="2400" dirty="0">
                <a:latin typeface="Times New Roman"/>
                <a:ea typeface="+mn-lt"/>
                <a:cs typeface="+mn-lt"/>
              </a:rPr>
              <a:t>α</a:t>
            </a:r>
            <a:r>
              <a:rPr lang="en-US" sz="2400" dirty="0" err="1">
                <a:latin typeface="Times New Roman"/>
                <a:ea typeface="+mn-lt"/>
                <a:cs typeface="+mn-lt"/>
              </a:rPr>
              <a:t>ίο</a:t>
            </a:r>
            <a:r>
              <a:rPr lang="en-US" sz="2400" dirty="0">
                <a:latin typeface="Times New Roman"/>
                <a:ea typeface="+mn-lt"/>
                <a:cs typeface="+mn-lt"/>
              </a:rPr>
              <a:t>, μπ</a:t>
            </a:r>
            <a:r>
              <a:rPr lang="en-US" sz="2400" dirty="0" err="1">
                <a:latin typeface="Times New Roman"/>
                <a:ea typeface="+mn-lt"/>
                <a:cs typeface="+mn-lt"/>
              </a:rPr>
              <a:t>ορεί</a:t>
            </a:r>
            <a:r>
              <a:rPr lang="en-US" sz="2400" dirty="0">
                <a:latin typeface="Times New Roman"/>
                <a:ea typeface="+mn-lt"/>
                <a:cs typeface="+mn-lt"/>
              </a:rPr>
              <a:t> κα</a:t>
            </a:r>
            <a:r>
              <a:rPr lang="en-US" sz="2400" dirty="0" err="1">
                <a:latin typeface="Times New Roman"/>
                <a:ea typeface="+mn-lt"/>
                <a:cs typeface="+mn-lt"/>
              </a:rPr>
              <a:t>νείς</a:t>
            </a:r>
            <a:r>
              <a:rPr lang="en-US" sz="2400" dirty="0">
                <a:latin typeface="Times New Roman"/>
                <a:ea typeface="+mn-lt"/>
                <a:cs typeface="+mn-lt"/>
              </a:rPr>
              <a:t> να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κρίνει</a:t>
            </a:r>
            <a:r>
              <a:rPr lang="en-US" sz="2400" dirty="0">
                <a:latin typeface="Times New Roman"/>
                <a:ea typeface="+mn-lt"/>
                <a:cs typeface="+mn-lt"/>
              </a:rPr>
              <a:t> </a:t>
            </a:r>
            <a:r>
              <a:rPr lang="en-US" sz="2400" dirty="0" err="1">
                <a:latin typeface="Times New Roman"/>
                <a:ea typeface="+mn-lt"/>
                <a:cs typeface="+mn-lt"/>
              </a:rPr>
              <a:t>δύο</a:t>
            </a:r>
            <a:r>
              <a:rPr lang="en-US" sz="2400" dirty="0">
                <a:latin typeface="Times New Roman"/>
                <a:ea typeface="+mn-lt"/>
                <a:cs typeface="+mn-lt"/>
              </a:rPr>
              <a:t> </a:t>
            </a:r>
            <a:r>
              <a:rPr lang="en-US" sz="2400" dirty="0" err="1">
                <a:latin typeface="Times New Roman"/>
                <a:ea typeface="+mn-lt"/>
                <a:cs typeface="+mn-lt"/>
              </a:rPr>
              <a:t>τύ</a:t>
            </a:r>
            <a:r>
              <a:rPr lang="en-US" sz="2400" dirty="0">
                <a:latin typeface="Times New Roman"/>
                <a:ea typeface="+mn-lt"/>
                <a:cs typeface="+mn-lt"/>
              </a:rPr>
              <a:t>π</a:t>
            </a:r>
            <a:r>
              <a:rPr lang="en-US" sz="2400" dirty="0" err="1">
                <a:latin typeface="Times New Roman"/>
                <a:ea typeface="+mn-lt"/>
                <a:cs typeface="+mn-lt"/>
              </a:rPr>
              <a:t>ους</a:t>
            </a:r>
            <a:r>
              <a:rPr lang="en-US" sz="2400" dirty="0">
                <a:latin typeface="Times New Roman"/>
                <a:ea typeface="+mn-lt"/>
                <a:cs typeface="+mn-lt"/>
              </a:rPr>
              <a:t> παρα</a:t>
            </a:r>
            <a:r>
              <a:rPr lang="en-US" sz="2400" dirty="0" err="1">
                <a:latin typeface="Times New Roman"/>
                <a:ea typeface="+mn-lt"/>
                <a:cs typeface="+mn-lt"/>
              </a:rPr>
              <a:t>μυθιού</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τους</a:t>
            </a:r>
            <a:r>
              <a:rPr lang="en-US" sz="2400" dirty="0">
                <a:latin typeface="Times New Roman"/>
                <a:ea typeface="+mn-lt"/>
                <a:cs typeface="+mn-lt"/>
              </a:rPr>
              <a:t> οπ</a:t>
            </a:r>
            <a:r>
              <a:rPr lang="en-US" sz="2400" dirty="0" err="1">
                <a:latin typeface="Times New Roman"/>
                <a:ea typeface="+mn-lt"/>
                <a:cs typeface="+mn-lt"/>
              </a:rPr>
              <a:t>οίους</a:t>
            </a:r>
            <a:r>
              <a:rPr lang="en-US" sz="2400" dirty="0">
                <a:latin typeface="Times New Roman"/>
                <a:ea typeface="+mn-lt"/>
                <a:cs typeface="+mn-lt"/>
              </a:rPr>
              <a:t> μπ</a:t>
            </a:r>
            <a:r>
              <a:rPr lang="en-US" sz="2400" dirty="0" err="1">
                <a:latin typeface="Times New Roman"/>
                <a:ea typeface="+mn-lt"/>
                <a:cs typeface="+mn-lt"/>
              </a:rPr>
              <a:t>ορεί</a:t>
            </a:r>
            <a:r>
              <a:rPr lang="en-US" sz="2400" dirty="0">
                <a:latin typeface="Times New Roman"/>
                <a:ea typeface="+mn-lt"/>
                <a:cs typeface="+mn-lt"/>
              </a:rPr>
              <a:t> να </a:t>
            </a:r>
            <a:r>
              <a:rPr lang="en-US" sz="2400" dirty="0" err="1">
                <a:latin typeface="Times New Roman"/>
                <a:ea typeface="+mn-lt"/>
                <a:cs typeface="+mn-lt"/>
              </a:rPr>
              <a:t>σχετιστεί</a:t>
            </a:r>
            <a:r>
              <a:rPr lang="en-US" sz="2400" dirty="0">
                <a:latin typeface="Times New Roman"/>
                <a:ea typeface="+mn-lt"/>
                <a:cs typeface="+mn-lt"/>
              </a:rPr>
              <a:t> η </a:t>
            </a:r>
            <a:r>
              <a:rPr lang="en-US" sz="2400" dirty="0" err="1">
                <a:latin typeface="Times New Roman"/>
                <a:ea typeface="+mn-lt"/>
                <a:cs typeface="+mn-lt"/>
              </a:rPr>
              <a:t>ιστορί</a:t>
            </a:r>
            <a:r>
              <a:rPr lang="en-US" sz="2400" dirty="0">
                <a:latin typeface="Times New Roman"/>
                <a:ea typeface="+mn-lt"/>
                <a:cs typeface="+mn-lt"/>
              </a:rPr>
              <a:t>ας μας:</a:t>
            </a:r>
          </a:p>
          <a:p>
            <a:pPr algn="just"/>
            <a:r>
              <a:rPr lang="en-US" sz="2400" dirty="0">
                <a:latin typeface="Times New Roman"/>
                <a:ea typeface="+mn-lt"/>
                <a:cs typeface="+mn-lt"/>
              </a:rPr>
              <a:t>1) '</a:t>
            </a:r>
            <a:r>
              <a:rPr lang="en-US" sz="2400" err="1">
                <a:latin typeface="Times New Roman"/>
                <a:ea typeface="+mn-lt"/>
                <a:cs typeface="+mn-lt"/>
              </a:rPr>
              <a:t>Ποιος</a:t>
            </a:r>
            <a:r>
              <a:rPr lang="en-US" sz="2400" dirty="0">
                <a:latin typeface="Times New Roman"/>
                <a:ea typeface="+mn-lt"/>
                <a:cs typeface="+mn-lt"/>
              </a:rPr>
              <a:t> ή </a:t>
            </a:r>
            <a:r>
              <a:rPr lang="en-US" sz="2400" err="1">
                <a:latin typeface="Times New Roman"/>
                <a:ea typeface="+mn-lt"/>
                <a:cs typeface="+mn-lt"/>
              </a:rPr>
              <a:t>τι</a:t>
            </a:r>
            <a:r>
              <a:rPr lang="en-US" sz="2400" dirty="0">
                <a:latin typeface="Times New Roman"/>
                <a:ea typeface="+mn-lt"/>
                <a:cs typeface="+mn-lt"/>
              </a:rPr>
              <a:t> </a:t>
            </a:r>
            <a:r>
              <a:rPr lang="en-US" sz="2400" err="1">
                <a:latin typeface="Times New Roman"/>
                <a:ea typeface="+mn-lt"/>
                <a:cs typeface="+mn-lt"/>
              </a:rPr>
              <a:t>είν</a:t>
            </a:r>
            <a:r>
              <a:rPr lang="en-US" sz="2400" dirty="0">
                <a:latin typeface="Times New Roman"/>
                <a:ea typeface="+mn-lt"/>
                <a:cs typeface="+mn-lt"/>
              </a:rPr>
              <a:t>αι κα</a:t>
            </a:r>
            <a:r>
              <a:rPr lang="en-US" sz="2400" err="1">
                <a:latin typeface="Times New Roman"/>
                <a:ea typeface="+mn-lt"/>
                <a:cs typeface="+mn-lt"/>
              </a:rPr>
              <a:t>λύτερο</a:t>
            </a:r>
            <a:r>
              <a:rPr lang="en-US" sz="2400" dirty="0">
                <a:latin typeface="Times New Roman"/>
                <a:ea typeface="+mn-lt"/>
                <a:cs typeface="+mn-lt"/>
              </a:rPr>
              <a:t>;'</a:t>
            </a:r>
          </a:p>
          <a:p>
            <a:pPr algn="just"/>
            <a:r>
              <a:rPr lang="en-US" sz="2400" dirty="0">
                <a:latin typeface="Times New Roman"/>
                <a:ea typeface="+mn-lt"/>
                <a:cs typeface="+mn-lt"/>
              </a:rPr>
              <a:t>2) '</a:t>
            </a:r>
            <a:r>
              <a:rPr lang="en-US" sz="2400" err="1">
                <a:latin typeface="Times New Roman"/>
                <a:ea typeface="+mn-lt"/>
                <a:cs typeface="+mn-lt"/>
              </a:rPr>
              <a:t>Δι</a:t>
            </a:r>
            <a:r>
              <a:rPr lang="en-US" sz="2400" dirty="0">
                <a:latin typeface="Times New Roman"/>
                <a:ea typeface="+mn-lt"/>
                <a:cs typeface="+mn-lt"/>
              </a:rPr>
              <a:t>α</a:t>
            </a:r>
            <a:r>
              <a:rPr lang="en-US" sz="2400" err="1">
                <a:latin typeface="Times New Roman"/>
                <a:ea typeface="+mn-lt"/>
                <a:cs typeface="+mn-lt"/>
              </a:rPr>
              <a:t>ιτισί</a:t>
            </a:r>
            <a:r>
              <a:rPr lang="en-US" sz="2400" dirty="0">
                <a:latin typeface="Times New Roman"/>
                <a:ea typeface="+mn-lt"/>
                <a:cs typeface="+mn-lt"/>
              </a:rPr>
              <a:t>α </a:t>
            </a:r>
            <a:r>
              <a:rPr lang="en-US" sz="2400" err="1">
                <a:latin typeface="Times New Roman"/>
                <a:ea typeface="+mn-lt"/>
                <a:cs typeface="+mn-lt"/>
              </a:rPr>
              <a:t>δι</a:t>
            </a:r>
            <a:r>
              <a:rPr lang="en-US" sz="2400" dirty="0">
                <a:latin typeface="Times New Roman"/>
                <a:ea typeface="+mn-lt"/>
                <a:cs typeface="+mn-lt"/>
              </a:rPr>
              <a:t>α</a:t>
            </a:r>
            <a:r>
              <a:rPr lang="en-US" sz="2400" err="1">
                <a:latin typeface="Times New Roman"/>
                <a:ea typeface="+mn-lt"/>
                <a:cs typeface="+mn-lt"/>
              </a:rPr>
              <a:t>γωνισμού</a:t>
            </a:r>
            <a:r>
              <a:rPr lang="en-US" sz="2400" dirty="0">
                <a:latin typeface="Times New Roman"/>
                <a:ea typeface="+mn-lt"/>
                <a:cs typeface="+mn-lt"/>
              </a:rPr>
              <a:t> </a:t>
            </a:r>
            <a:r>
              <a:rPr lang="en-US" sz="2400" err="1">
                <a:latin typeface="Times New Roman"/>
                <a:ea typeface="+mn-lt"/>
                <a:cs typeface="+mn-lt"/>
              </a:rPr>
              <a:t>ομορφιάς</a:t>
            </a:r>
            <a:r>
              <a:rPr lang="en-US" sz="2400" dirty="0">
                <a:latin typeface="Times New Roman"/>
                <a:ea typeface="+mn-lt"/>
                <a:cs typeface="+mn-lt"/>
              </a:rPr>
              <a:t>'</a:t>
            </a:r>
          </a:p>
          <a:p>
            <a:pPr algn="just"/>
            <a:r>
              <a:rPr lang="en-US" sz="2400" err="1">
                <a:latin typeface="Times New Roman"/>
                <a:ea typeface="+mn-lt"/>
                <a:cs typeface="+mn-lt"/>
              </a:rPr>
              <a:t>Είν</a:t>
            </a:r>
            <a:r>
              <a:rPr lang="en-US" sz="2400" dirty="0">
                <a:latin typeface="Times New Roman"/>
                <a:ea typeface="+mn-lt"/>
                <a:cs typeface="+mn-lt"/>
              </a:rPr>
              <a:t>αι </a:t>
            </a:r>
            <a:r>
              <a:rPr lang="en-US" sz="2400" err="1">
                <a:latin typeface="Times New Roman"/>
                <a:ea typeface="+mn-lt"/>
                <a:cs typeface="+mn-lt"/>
              </a:rPr>
              <a:t>όμως</a:t>
            </a:r>
            <a:r>
              <a:rPr lang="en-US" sz="2400" dirty="0">
                <a:latin typeface="Times New Roman"/>
                <a:ea typeface="+mn-lt"/>
                <a:cs typeface="+mn-lt"/>
              </a:rPr>
              <a:t> </a:t>
            </a:r>
            <a:r>
              <a:rPr lang="en-US" sz="2400" err="1">
                <a:latin typeface="Times New Roman"/>
                <a:ea typeface="+mn-lt"/>
                <a:cs typeface="+mn-lt"/>
              </a:rPr>
              <a:t>δι</a:t>
            </a:r>
            <a:r>
              <a:rPr lang="en-US" sz="2400" dirty="0">
                <a:latin typeface="Times New Roman"/>
                <a:ea typeface="+mn-lt"/>
                <a:cs typeface="+mn-lt"/>
              </a:rPr>
              <a:t>α</a:t>
            </a:r>
            <a:r>
              <a:rPr lang="en-US" sz="2400" err="1">
                <a:latin typeface="Times New Roman"/>
                <a:ea typeface="+mn-lt"/>
                <a:cs typeface="+mn-lt"/>
              </a:rPr>
              <a:t>κριτές</a:t>
            </a:r>
            <a:r>
              <a:rPr lang="en-US" sz="2400" dirty="0">
                <a:latin typeface="Times New Roman"/>
                <a:ea typeface="+mn-lt"/>
                <a:cs typeface="+mn-lt"/>
              </a:rPr>
              <a:t> α</a:t>
            </a:r>
            <a:r>
              <a:rPr lang="en-US" sz="2400" err="1">
                <a:latin typeface="Times New Roman"/>
                <a:ea typeface="+mn-lt"/>
                <a:cs typeface="+mn-lt"/>
              </a:rPr>
              <a:t>υτές</a:t>
            </a:r>
            <a:r>
              <a:rPr lang="en-US" sz="2400" dirty="0">
                <a:latin typeface="Times New Roman"/>
                <a:ea typeface="+mn-lt"/>
                <a:cs typeface="+mn-lt"/>
              </a:rPr>
              <a:t> </a:t>
            </a:r>
            <a:r>
              <a:rPr lang="en-US" sz="2400" err="1">
                <a:latin typeface="Times New Roman"/>
                <a:ea typeface="+mn-lt"/>
                <a:cs typeface="+mn-lt"/>
              </a:rPr>
              <a:t>οι</a:t>
            </a:r>
            <a:r>
              <a:rPr lang="en-US" sz="2400" dirty="0">
                <a:latin typeface="Times New Roman"/>
                <a:ea typeface="+mn-lt"/>
                <a:cs typeface="+mn-lt"/>
              </a:rPr>
              <a:t> </a:t>
            </a:r>
            <a:r>
              <a:rPr lang="en-US" sz="2400" err="1">
                <a:latin typeface="Times New Roman"/>
                <a:ea typeface="+mn-lt"/>
                <a:cs typeface="+mn-lt"/>
              </a:rPr>
              <a:t>δύο</a:t>
            </a:r>
            <a:r>
              <a:rPr lang="en-US" sz="2400" dirty="0">
                <a:latin typeface="Times New Roman"/>
                <a:ea typeface="+mn-lt"/>
                <a:cs typeface="+mn-lt"/>
              </a:rPr>
              <a:t> κα</a:t>
            </a:r>
            <a:r>
              <a:rPr lang="en-US" sz="2400" err="1">
                <a:latin typeface="Times New Roman"/>
                <a:ea typeface="+mn-lt"/>
                <a:cs typeface="+mn-lt"/>
              </a:rPr>
              <a:t>τηγορίες</a:t>
            </a:r>
            <a:r>
              <a:rPr lang="en-US" sz="2400" dirty="0">
                <a:latin typeface="Times New Roman"/>
                <a:ea typeface="+mn-lt"/>
                <a:cs typeface="+mn-lt"/>
              </a:rPr>
              <a:t>, </a:t>
            </a:r>
            <a:r>
              <a:rPr lang="en-US" sz="2400" err="1">
                <a:latin typeface="Times New Roman"/>
                <a:ea typeface="+mn-lt"/>
                <a:cs typeface="+mn-lt"/>
              </a:rPr>
              <a:t>διερωτάτ</a:t>
            </a:r>
            <a:r>
              <a:rPr lang="en-US" sz="2400" dirty="0">
                <a:latin typeface="Times New Roman"/>
                <a:ea typeface="+mn-lt"/>
                <a:cs typeface="+mn-lt"/>
              </a:rPr>
              <a:t>αι ο D.</a:t>
            </a:r>
            <a:endParaRPr lang="en-US" sz="2400" dirty="0">
              <a:latin typeface="Times New Roman"/>
            </a:endParaRPr>
          </a:p>
        </p:txBody>
      </p:sp>
    </p:spTree>
    <p:extLst>
      <p:ext uri="{BB962C8B-B14F-4D97-AF65-F5344CB8AC3E}">
        <p14:creationId xmlns:p14="http://schemas.microsoft.com/office/powerpoint/2010/main" val="2196690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55F429-11AB-4E17-B789-A33705452D4B}"/>
              </a:ext>
            </a:extLst>
          </p:cNvPr>
          <p:cNvSpPr>
            <a:spLocks noGrp="1"/>
          </p:cNvSpPr>
          <p:nvPr>
            <p:ph type="title"/>
          </p:nvPr>
        </p:nvSpPr>
        <p:spPr>
          <a:xfrm>
            <a:off x="3441940" y="2373"/>
            <a:ext cx="8610600" cy="1293028"/>
          </a:xfrm>
        </p:spPr>
        <p:txBody>
          <a:bodyPr/>
          <a:lstStyle/>
          <a:p>
            <a:endParaRPr lang="en-US"/>
          </a:p>
        </p:txBody>
      </p:sp>
      <p:sp>
        <p:nvSpPr>
          <p:cNvPr id="3" name="Content Placeholder 2">
            <a:extLst>
              <a:ext uri="{FF2B5EF4-FFF2-40B4-BE49-F238E27FC236}">
                <a16:creationId xmlns:a16="http://schemas.microsoft.com/office/drawing/2014/main" xmlns="" id="{D2011904-105D-4A2A-B42B-4EA62A0EA294}"/>
              </a:ext>
            </a:extLst>
          </p:cNvPr>
          <p:cNvSpPr>
            <a:spLocks noGrp="1"/>
          </p:cNvSpPr>
          <p:nvPr>
            <p:ph idx="1"/>
          </p:nvPr>
        </p:nvSpPr>
        <p:spPr>
          <a:xfrm>
            <a:off x="685800" y="1518825"/>
            <a:ext cx="10820400" cy="5188690"/>
          </a:xfrm>
        </p:spPr>
        <p:txBody>
          <a:bodyPr vert="horz" lIns="91440" tIns="45720" rIns="91440" bIns="45720" rtlCol="0" anchor="t">
            <a:normAutofit/>
          </a:bodyPr>
          <a:lstStyle/>
          <a:p>
            <a:pPr algn="just"/>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a:t>
            </a:r>
            <a:r>
              <a:rPr lang="en-US" sz="2400" dirty="0">
                <a:latin typeface="Times New Roman"/>
                <a:cs typeface="Times New Roman"/>
              </a:rPr>
              <a:t> </a:t>
            </a:r>
            <a:r>
              <a:rPr lang="en-US" sz="2400" dirty="0" err="1">
                <a:latin typeface="Times New Roman"/>
                <a:cs typeface="Times New Roman"/>
              </a:rPr>
              <a:t>δεύτερη</a:t>
            </a:r>
            <a:r>
              <a:rPr lang="en-US" sz="2400" dirty="0">
                <a:latin typeface="Times New Roman"/>
                <a:cs typeface="Times New Roman"/>
              </a:rPr>
              <a:t> κα</a:t>
            </a:r>
            <a:r>
              <a:rPr lang="en-US" sz="2400" dirty="0" err="1">
                <a:latin typeface="Times New Roman"/>
                <a:cs typeface="Times New Roman"/>
              </a:rPr>
              <a:t>τηγορί</a:t>
            </a:r>
            <a:r>
              <a:rPr lang="en-US" sz="2400" dirty="0">
                <a:latin typeface="Times New Roman"/>
                <a:cs typeface="Times New Roman"/>
              </a:rPr>
              <a:t>α ο S. </a:t>
            </a:r>
            <a:r>
              <a:rPr lang="en-US" sz="2400" dirty="0" err="1">
                <a:latin typeface="Times New Roman"/>
                <a:cs typeface="Times New Roman"/>
              </a:rPr>
              <a:t>δίνει</a:t>
            </a:r>
            <a:r>
              <a:rPr lang="en-US" sz="2400" dirty="0">
                <a:latin typeface="Times New Roman"/>
                <a:cs typeface="Times New Roman"/>
              </a:rPr>
              <a:t> παρα</a:t>
            </a:r>
            <a:r>
              <a:rPr lang="en-US" sz="2400" dirty="0" err="1">
                <a:latin typeface="Times New Roman"/>
                <a:cs typeface="Times New Roman"/>
              </a:rPr>
              <a:t>μύθι</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a:t>
            </a:r>
            <a:r>
              <a:rPr lang="en-US" sz="2400" dirty="0" err="1">
                <a:latin typeface="Times New Roman"/>
                <a:cs typeface="Times New Roman"/>
              </a:rPr>
              <a:t>χτο</a:t>
            </a:r>
            <a:r>
              <a:rPr lang="en-US" sz="2400" dirty="0">
                <a:latin typeface="Times New Roman"/>
                <a:cs typeface="Times New Roman"/>
              </a:rPr>
              <a:t>π</a:t>
            </a:r>
            <a:r>
              <a:rPr lang="en-US" sz="2400" dirty="0" err="1">
                <a:latin typeface="Times New Roman"/>
                <a:cs typeface="Times New Roman"/>
              </a:rPr>
              <a:t>ούτ</a:t>
            </a:r>
            <a:r>
              <a:rPr lang="en-US" sz="2400" dirty="0">
                <a:latin typeface="Times New Roman"/>
                <a:cs typeface="Times New Roman"/>
              </a:rPr>
              <a:t>ας.</a:t>
            </a:r>
            <a:endParaRPr lang="en-US" sz="2400" dirty="0"/>
          </a:p>
          <a:p>
            <a:pPr algn="just"/>
            <a:r>
              <a:rPr lang="en-US" sz="2400" dirty="0">
                <a:latin typeface="Times New Roman"/>
                <a:cs typeface="Times New Roman"/>
              </a:rPr>
              <a:t>Και </a:t>
            </a:r>
            <a:r>
              <a:rPr lang="en-US" sz="2400" dirty="0" err="1">
                <a:latin typeface="Times New Roman"/>
                <a:cs typeface="Times New Roman"/>
              </a:rPr>
              <a:t>όμως</a:t>
            </a:r>
            <a:r>
              <a:rPr lang="en-US" sz="2400" dirty="0">
                <a:latin typeface="Times New Roman"/>
                <a:cs typeface="Times New Roman"/>
              </a:rPr>
              <a:t>, </a:t>
            </a:r>
            <a:r>
              <a:rPr lang="en-US" sz="2400" dirty="0" err="1">
                <a:latin typeface="Times New Roman"/>
                <a:cs typeface="Times New Roman"/>
              </a:rPr>
              <a:t>στην</a:t>
            </a:r>
            <a:r>
              <a:rPr lang="en-US" sz="2400" dirty="0">
                <a:latin typeface="Times New Roman"/>
                <a:cs typeface="Times New Roman"/>
              </a:rPr>
              <a:t> </a:t>
            </a:r>
            <a:r>
              <a:rPr lang="en-US" sz="2400" dirty="0" err="1">
                <a:latin typeface="Times New Roman"/>
                <a:cs typeface="Times New Roman"/>
              </a:rPr>
              <a:t>κορύφωση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παρα</a:t>
            </a:r>
            <a:r>
              <a:rPr lang="en-US" sz="2400" dirty="0" err="1">
                <a:latin typeface="Times New Roman"/>
                <a:cs typeface="Times New Roman"/>
              </a:rPr>
              <a:t>μυθιού</a:t>
            </a:r>
            <a:r>
              <a:rPr lang="en-US" sz="2400" dirty="0">
                <a:latin typeface="Times New Roman"/>
                <a:cs typeface="Times New Roman"/>
              </a:rPr>
              <a:t> ο π</a:t>
            </a:r>
            <a:r>
              <a:rPr lang="en-US" sz="2400" dirty="0" err="1">
                <a:latin typeface="Times New Roman"/>
                <a:cs typeface="Times New Roman"/>
              </a:rPr>
              <a:t>ρίγκι</a:t>
            </a:r>
            <a:r>
              <a:rPr lang="en-US" sz="2400" dirty="0">
                <a:latin typeface="Times New Roman"/>
                <a:cs typeface="Times New Roman"/>
              </a:rPr>
              <a:t>πας επ</a:t>
            </a:r>
            <a:r>
              <a:rPr lang="en-US" sz="2400" dirty="0" err="1">
                <a:latin typeface="Times New Roman"/>
                <a:cs typeface="Times New Roman"/>
              </a:rPr>
              <a:t>ιλέγει</a:t>
            </a:r>
            <a:r>
              <a:rPr lang="en-US" sz="2400" dirty="0">
                <a:latin typeface="Times New Roman"/>
                <a:cs typeface="Times New Roman"/>
              </a:rPr>
              <a:t> </a:t>
            </a:r>
            <a:r>
              <a:rPr lang="en-US" sz="2400" dirty="0" err="1">
                <a:latin typeface="Times New Roman"/>
                <a:cs typeface="Times New Roman"/>
              </a:rPr>
              <a:t>τη</a:t>
            </a:r>
            <a:r>
              <a:rPr lang="en-US" sz="2400" dirty="0">
                <a:latin typeface="Times New Roman"/>
                <a:cs typeface="Times New Roman"/>
              </a:rPr>
              <a:t> </a:t>
            </a:r>
            <a:r>
              <a:rPr lang="en-US" sz="2400" dirty="0" err="1">
                <a:latin typeface="Times New Roman"/>
                <a:cs typeface="Times New Roman"/>
              </a:rPr>
              <a:t>νεότερη</a:t>
            </a:r>
            <a:r>
              <a:rPr lang="en-US" sz="2400" dirty="0">
                <a:latin typeface="Times New Roman"/>
                <a:cs typeface="Times New Roman"/>
              </a:rPr>
              <a:t>, α</a:t>
            </a:r>
            <a:r>
              <a:rPr lang="en-US" sz="2400" dirty="0" err="1">
                <a:latin typeface="Times New Roman"/>
                <a:cs typeface="Times New Roman"/>
              </a:rPr>
              <a:t>κόμ</a:t>
            </a:r>
            <a:r>
              <a:rPr lang="en-US" sz="2400" dirty="0">
                <a:latin typeface="Times New Roman"/>
                <a:cs typeface="Times New Roman"/>
              </a:rPr>
              <a:t>α και αν α</a:t>
            </a:r>
            <a:r>
              <a:rPr lang="en-US" sz="2400" dirty="0" err="1">
                <a:latin typeface="Times New Roman"/>
                <a:cs typeface="Times New Roman"/>
              </a:rPr>
              <a:t>υτή</a:t>
            </a:r>
            <a:r>
              <a:rPr lang="en-US" sz="2400" dirty="0">
                <a:latin typeface="Times New Roman"/>
                <a:cs typeface="Times New Roman"/>
              </a:rPr>
              <a:t> </a:t>
            </a:r>
            <a:r>
              <a:rPr lang="en-US" sz="2400" dirty="0" err="1">
                <a:latin typeface="Times New Roman"/>
                <a:cs typeface="Times New Roman"/>
              </a:rPr>
              <a:t>συνδέετ</a:t>
            </a:r>
            <a:r>
              <a:rPr lang="en-US" sz="2400" dirty="0">
                <a:latin typeface="Times New Roman"/>
                <a:cs typeface="Times New Roman"/>
              </a:rPr>
              <a:t>αι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a:t>
            </a:r>
            <a:r>
              <a:rPr lang="en-US" sz="2400" dirty="0">
                <a:latin typeface="Times New Roman"/>
                <a:cs typeface="Times New Roman"/>
              </a:rPr>
              <a:t> </a:t>
            </a:r>
            <a:r>
              <a:rPr lang="en-US" sz="2400" dirty="0" err="1">
                <a:latin typeface="Times New Roman"/>
                <a:cs typeface="Times New Roman"/>
              </a:rPr>
              <a:t>στάχτη</a:t>
            </a:r>
            <a:r>
              <a:rPr lang="en-US" sz="2400" dirty="0">
                <a:latin typeface="Times New Roman"/>
                <a:cs typeface="Times New Roman"/>
              </a:rPr>
              <a:t> και </a:t>
            </a:r>
            <a:r>
              <a:rPr lang="en-US" sz="2400" dirty="0" err="1">
                <a:latin typeface="Times New Roman"/>
                <a:cs typeface="Times New Roman"/>
              </a:rPr>
              <a:t>τη</a:t>
            </a:r>
            <a:r>
              <a:rPr lang="en-US" sz="2400" dirty="0">
                <a:latin typeface="Times New Roman"/>
                <a:cs typeface="Times New Roman"/>
              </a:rPr>
              <a:t> </a:t>
            </a:r>
            <a:r>
              <a:rPr lang="en-US" sz="2400" dirty="0" err="1">
                <a:latin typeface="Times New Roman"/>
                <a:cs typeface="Times New Roman"/>
              </a:rPr>
              <a:t>σκόνη</a:t>
            </a:r>
            <a:r>
              <a:rPr lang="en-US" sz="2400" dirty="0">
                <a:latin typeface="Times New Roman"/>
                <a:cs typeface="Times New Roman"/>
              </a:rPr>
              <a:t>, και </a:t>
            </a:r>
            <a:r>
              <a:rPr lang="en-US" sz="2400" dirty="0" err="1">
                <a:latin typeface="Times New Roman"/>
                <a:cs typeface="Times New Roman"/>
              </a:rPr>
              <a:t>όχι</a:t>
            </a:r>
            <a:r>
              <a:rPr lang="en-US" sz="2400" dirty="0">
                <a:latin typeface="Times New Roman"/>
                <a:cs typeface="Times New Roman"/>
              </a:rPr>
              <a:t>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a:t>
            </a:r>
            <a:r>
              <a:rPr lang="en-US" sz="2400" dirty="0">
                <a:latin typeface="Times New Roman"/>
                <a:cs typeface="Times New Roman"/>
              </a:rPr>
              <a:t>α από </a:t>
            </a:r>
            <a:r>
              <a:rPr lang="en-US" sz="2400" dirty="0" err="1">
                <a:latin typeface="Times New Roman"/>
                <a:cs typeface="Times New Roman"/>
              </a:rPr>
              <a:t>τις</a:t>
            </a:r>
            <a:r>
              <a:rPr lang="en-US" sz="2400" dirty="0">
                <a:latin typeface="Times New Roman"/>
                <a:cs typeface="Times New Roman"/>
              </a:rPr>
              <a:t> </a:t>
            </a:r>
            <a:r>
              <a:rPr lang="en-US" sz="2400" dirty="0" err="1">
                <a:latin typeface="Times New Roman"/>
                <a:cs typeface="Times New Roman"/>
              </a:rPr>
              <a:t>δύο</a:t>
            </a:r>
            <a:r>
              <a:rPr lang="en-US" sz="2400" dirty="0">
                <a:latin typeface="Times New Roman"/>
                <a:cs typeface="Times New Roman"/>
              </a:rPr>
              <a:t> α</a:t>
            </a:r>
            <a:r>
              <a:rPr lang="en-US" sz="2400" dirty="0" err="1">
                <a:latin typeface="Times New Roman"/>
                <a:cs typeface="Times New Roman"/>
              </a:rPr>
              <a:t>δερφές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π</a:t>
            </a:r>
            <a:r>
              <a:rPr lang="en-US" sz="2400" dirty="0" err="1">
                <a:latin typeface="Times New Roman"/>
                <a:cs typeface="Times New Roman"/>
              </a:rPr>
              <a:t>ιο</a:t>
            </a:r>
            <a:r>
              <a:rPr lang="en-US" sz="2400" dirty="0">
                <a:latin typeface="Times New Roman"/>
                <a:cs typeface="Times New Roman"/>
              </a:rPr>
              <a:t> </a:t>
            </a:r>
            <a:r>
              <a:rPr lang="en-US" sz="2400" dirty="0" err="1">
                <a:latin typeface="Times New Roman"/>
                <a:cs typeface="Times New Roman"/>
              </a:rPr>
              <a:t>φιλόδοξες</a:t>
            </a:r>
            <a:r>
              <a:rPr lang="en-US" sz="2400" dirty="0">
                <a:latin typeface="Times New Roman"/>
                <a:cs typeface="Times New Roman"/>
              </a:rPr>
              <a:t> και π</a:t>
            </a:r>
            <a:r>
              <a:rPr lang="en-US" sz="2400" dirty="0" err="1">
                <a:latin typeface="Times New Roman"/>
                <a:cs typeface="Times New Roman"/>
              </a:rPr>
              <a:t>ιο</a:t>
            </a:r>
            <a:r>
              <a:rPr lang="en-US" sz="2400" dirty="0">
                <a:latin typeface="Times New Roman"/>
                <a:cs typeface="Times New Roman"/>
              </a:rPr>
              <a:t> επ</a:t>
            </a:r>
            <a:r>
              <a:rPr lang="en-US" sz="2400" dirty="0" err="1">
                <a:latin typeface="Times New Roman"/>
                <a:cs typeface="Times New Roman"/>
              </a:rPr>
              <a:t>ιθετικές</a:t>
            </a:r>
            <a:r>
              <a:rPr lang="en-US" sz="2400" dirty="0">
                <a:latin typeface="Times New Roman"/>
                <a:cs typeface="Times New Roman"/>
              </a:rPr>
              <a:t>.</a:t>
            </a:r>
          </a:p>
          <a:p>
            <a:pPr algn="just"/>
            <a:r>
              <a:rPr lang="en-US" sz="2400" dirty="0">
                <a:latin typeface="Times New Roman"/>
                <a:cs typeface="Times New Roman"/>
              </a:rPr>
              <a:t>Από α</a:t>
            </a:r>
            <a:r>
              <a:rPr lang="en-US" sz="2400" dirty="0" err="1">
                <a:latin typeface="Times New Roman"/>
                <a:cs typeface="Times New Roman"/>
              </a:rPr>
              <a:t>υτή</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άπ</a:t>
            </a:r>
            <a:r>
              <a:rPr lang="en-US" sz="2400" dirty="0" err="1">
                <a:latin typeface="Times New Roman"/>
                <a:cs typeface="Times New Roman"/>
              </a:rPr>
              <a:t>οψη</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παρα</a:t>
            </a:r>
            <a:r>
              <a:rPr lang="en-US" sz="2400" dirty="0" err="1">
                <a:latin typeface="Times New Roman"/>
                <a:cs typeface="Times New Roman"/>
              </a:rPr>
              <a:t>μύθι</a:t>
            </a:r>
            <a:r>
              <a:rPr lang="en-US" sz="2400" dirty="0">
                <a:latin typeface="Times New Roman"/>
                <a:cs typeface="Times New Roman"/>
              </a:rPr>
              <a:t> α</a:t>
            </a:r>
            <a:r>
              <a:rPr lang="en-US" sz="2400" dirty="0" err="1">
                <a:latin typeface="Times New Roman"/>
                <a:cs typeface="Times New Roman"/>
              </a:rPr>
              <a:t>σχολείτ</a:t>
            </a:r>
            <a:r>
              <a:rPr lang="en-US" sz="2400" dirty="0">
                <a:latin typeface="Times New Roman"/>
                <a:cs typeface="Times New Roman"/>
              </a:rPr>
              <a:t>αι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τι</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κα</a:t>
            </a:r>
            <a:r>
              <a:rPr lang="en-US" sz="2400" dirty="0" err="1">
                <a:latin typeface="Times New Roman"/>
                <a:cs typeface="Times New Roman"/>
              </a:rPr>
              <a:t>λύτερο</a:t>
            </a:r>
            <a:r>
              <a:rPr lang="en-US" sz="2400" dirty="0">
                <a:latin typeface="Times New Roman"/>
                <a:cs typeface="Times New Roman"/>
              </a:rPr>
              <a:t>: </a:t>
            </a:r>
            <a:r>
              <a:rPr lang="en-US" sz="2400" dirty="0" err="1">
                <a:latin typeface="Times New Roman"/>
                <a:cs typeface="Times New Roman"/>
              </a:rPr>
              <a:t>εξωτερικό</a:t>
            </a:r>
            <a:r>
              <a:rPr lang="en-US" sz="2400" dirty="0">
                <a:latin typeface="Times New Roman"/>
                <a:cs typeface="Times New Roman"/>
              </a:rPr>
              <a:t> </a:t>
            </a:r>
            <a:r>
              <a:rPr lang="en-US" sz="2400" dirty="0" err="1">
                <a:latin typeface="Times New Roman"/>
                <a:cs typeface="Times New Roman"/>
              </a:rPr>
              <a:t>θέ</a:t>
            </a:r>
            <a:r>
              <a:rPr lang="en-US" sz="2400" dirty="0">
                <a:latin typeface="Times New Roman"/>
                <a:cs typeface="Times New Roman"/>
              </a:rPr>
              <a:t>αμα ή </a:t>
            </a:r>
            <a:r>
              <a:rPr lang="en-US" sz="2400" dirty="0" err="1">
                <a:latin typeface="Times New Roman"/>
                <a:cs typeface="Times New Roman"/>
              </a:rPr>
              <a:t>εσωτερική</a:t>
            </a:r>
            <a:r>
              <a:rPr lang="en-US" sz="2400" dirty="0">
                <a:latin typeface="Times New Roman"/>
                <a:cs typeface="Times New Roman"/>
              </a:rPr>
              <a:t> α</a:t>
            </a:r>
            <a:r>
              <a:rPr lang="en-US" sz="2400" dirty="0" err="1">
                <a:latin typeface="Times New Roman"/>
                <a:cs typeface="Times New Roman"/>
              </a:rPr>
              <a:t>ξί</a:t>
            </a:r>
            <a:r>
              <a:rPr lang="en-US" sz="2400" dirty="0">
                <a:latin typeface="Times New Roman"/>
                <a:cs typeface="Times New Roman"/>
              </a:rPr>
              <a:t>α.</a:t>
            </a:r>
          </a:p>
          <a:p>
            <a:pPr algn="just"/>
            <a:r>
              <a:rPr lang="en-US" sz="2400" dirty="0" err="1">
                <a:latin typeface="Times New Roman"/>
                <a:cs typeface="Times New Roman"/>
              </a:rPr>
              <a:t>Μοιά</a:t>
            </a:r>
            <a:r>
              <a:rPr lang="en-US" sz="2400" dirty="0" err="1">
                <a:latin typeface="Times New Roman"/>
                <a:ea typeface="+mn-lt"/>
                <a:cs typeface="+mn-lt"/>
              </a:rPr>
              <a:t>ζει</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α</a:t>
            </a:r>
            <a:r>
              <a:rPr lang="en-US" sz="2400" dirty="0" err="1">
                <a:latin typeface="Times New Roman"/>
                <a:ea typeface="+mn-lt"/>
                <a:cs typeface="+mn-lt"/>
              </a:rPr>
              <a:t>φηγήσεις</a:t>
            </a:r>
            <a:r>
              <a:rPr lang="en-US" sz="2400" dirty="0">
                <a:latin typeface="Times New Roman"/>
                <a:ea typeface="+mn-lt"/>
                <a:cs typeface="+mn-lt"/>
              </a:rPr>
              <a:t> όπ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επ</a:t>
            </a:r>
            <a:r>
              <a:rPr lang="en-US" sz="2400" dirty="0" err="1">
                <a:latin typeface="Times New Roman"/>
                <a:ea typeface="+mn-lt"/>
                <a:cs typeface="+mn-lt"/>
              </a:rPr>
              <a:t>ιφ</a:t>
            </a:r>
            <a:r>
              <a:rPr lang="en-US" sz="2400" dirty="0">
                <a:latin typeface="Times New Roman"/>
                <a:ea typeface="+mn-lt"/>
                <a:cs typeface="+mn-lt"/>
              </a:rPr>
              <a:t>α</a:t>
            </a:r>
            <a:r>
              <a:rPr lang="en-US" sz="2400" dirty="0" err="1">
                <a:latin typeface="Times New Roman"/>
                <a:ea typeface="+mn-lt"/>
                <a:cs typeface="+mn-lt"/>
              </a:rPr>
              <a:t>νει</a:t>
            </a:r>
            <a:r>
              <a:rPr lang="en-US" sz="2400" dirty="0">
                <a:latin typeface="Times New Roman"/>
                <a:ea typeface="+mn-lt"/>
                <a:cs typeface="+mn-lt"/>
              </a:rPr>
              <a:t>α</a:t>
            </a:r>
            <a:r>
              <a:rPr lang="en-US" sz="2400" dirty="0" err="1">
                <a:latin typeface="Times New Roman"/>
                <a:ea typeface="+mn-lt"/>
                <a:cs typeface="+mn-lt"/>
              </a:rPr>
              <a:t>κά</a:t>
            </a:r>
            <a:r>
              <a:rPr lang="en-US" sz="2400" dirty="0">
                <a:latin typeface="Times New Roman"/>
                <a:ea typeface="+mn-lt"/>
                <a:cs typeface="+mn-lt"/>
              </a:rPr>
              <a:t> </a:t>
            </a:r>
            <a:r>
              <a:rPr lang="en-US" sz="2400" dirty="0" err="1">
                <a:latin typeface="Times New Roman"/>
                <a:ea typeface="+mn-lt"/>
                <a:cs typeface="+mn-lt"/>
              </a:rPr>
              <a:t>λιγότερο</a:t>
            </a:r>
            <a:r>
              <a:rPr lang="en-US" sz="2400" dirty="0">
                <a:latin typeface="Times New Roman"/>
                <a:ea typeface="+mn-lt"/>
                <a:cs typeface="+mn-lt"/>
              </a:rPr>
              <a:t> </a:t>
            </a:r>
            <a:r>
              <a:rPr lang="en-US" sz="2400" dirty="0" err="1">
                <a:latin typeface="Times New Roman"/>
                <a:ea typeface="+mn-lt"/>
                <a:cs typeface="+mn-lt"/>
              </a:rPr>
              <a:t>ελκυστικό</a:t>
            </a:r>
            <a:r>
              <a:rPr lang="en-US" sz="2400" dirty="0">
                <a:latin typeface="Times New Roman"/>
                <a:ea typeface="+mn-lt"/>
                <a:cs typeface="+mn-lt"/>
              </a:rPr>
              <a:t> </a:t>
            </a:r>
            <a:r>
              <a:rPr lang="en-US" sz="2400" dirty="0" err="1">
                <a:latin typeface="Times New Roman"/>
                <a:ea typeface="+mn-lt"/>
                <a:cs typeface="+mn-lt"/>
              </a:rPr>
              <a:t>θρι</a:t>
            </a:r>
            <a:r>
              <a:rPr lang="en-US" sz="2400" dirty="0">
                <a:latin typeface="Times New Roman"/>
                <a:ea typeface="+mn-lt"/>
                <a:cs typeface="+mn-lt"/>
              </a:rPr>
              <a:t>αμβ</a:t>
            </a:r>
            <a:r>
              <a:rPr lang="en-US" sz="2400" dirty="0" err="1">
                <a:latin typeface="Times New Roman"/>
                <a:ea typeface="+mn-lt"/>
                <a:cs typeface="+mn-lt"/>
              </a:rPr>
              <a:t>εύει</a:t>
            </a:r>
            <a:r>
              <a:rPr lang="en-US" sz="2400" dirty="0">
                <a:latin typeface="Times New Roman"/>
                <a:ea typeface="+mn-lt"/>
                <a:cs typeface="+mn-lt"/>
              </a:rPr>
              <a:t> επί </a:t>
            </a:r>
            <a:r>
              <a:rPr lang="en-US" sz="2400" dirty="0" err="1">
                <a:latin typeface="Times New Roman"/>
                <a:ea typeface="+mn-lt"/>
                <a:cs typeface="+mn-lt"/>
              </a:rPr>
              <a:t>του</a:t>
            </a:r>
            <a:r>
              <a:rPr lang="en-US" sz="2400" dirty="0">
                <a:latin typeface="Times New Roman"/>
                <a:ea typeface="+mn-lt"/>
                <a:cs typeface="+mn-lt"/>
              </a:rPr>
              <a:t> φα</a:t>
            </a:r>
            <a:r>
              <a:rPr lang="en-US" sz="2400" dirty="0" err="1">
                <a:latin typeface="Times New Roman"/>
                <a:ea typeface="+mn-lt"/>
                <a:cs typeface="+mn-lt"/>
              </a:rPr>
              <a:t>νερά</a:t>
            </a:r>
            <a:r>
              <a:rPr lang="en-US" sz="2400" dirty="0">
                <a:latin typeface="Times New Roman"/>
                <a:ea typeface="+mn-lt"/>
                <a:cs typeface="+mn-lt"/>
              </a:rPr>
              <a:t> </a:t>
            </a:r>
            <a:r>
              <a:rPr lang="en-US" sz="2400" dirty="0" err="1">
                <a:latin typeface="Times New Roman"/>
                <a:ea typeface="+mn-lt"/>
                <a:cs typeface="+mn-lt"/>
              </a:rPr>
              <a:t>ελκυστικού</a:t>
            </a:r>
            <a:r>
              <a:rPr lang="en-US" sz="2400" dirty="0">
                <a:latin typeface="Times New Roman"/>
                <a:ea typeface="+mn-lt"/>
                <a:cs typeface="+mn-lt"/>
              </a:rPr>
              <a:t> (π.χ. Ο </a:t>
            </a:r>
            <a:r>
              <a:rPr lang="en-US" sz="2400" dirty="0" err="1">
                <a:latin typeface="Times New Roman"/>
                <a:ea typeface="+mn-lt"/>
                <a:cs typeface="+mn-lt"/>
              </a:rPr>
              <a:t>Ηρ</a:t>
            </a:r>
            <a:r>
              <a:rPr lang="en-US" sz="2400" dirty="0">
                <a:latin typeface="Times New Roman"/>
                <a:ea typeface="+mn-lt"/>
                <a:cs typeface="+mn-lt"/>
              </a:rPr>
              <a:t>α</a:t>
            </a:r>
            <a:r>
              <a:rPr lang="en-US" sz="2400" dirty="0" err="1">
                <a:latin typeface="Times New Roman"/>
                <a:ea typeface="+mn-lt"/>
                <a:cs typeface="+mn-lt"/>
              </a:rPr>
              <a:t>κλής</a:t>
            </a:r>
            <a:r>
              <a:rPr lang="en-US" sz="2400" dirty="0">
                <a:latin typeface="Times New Roman"/>
                <a:ea typeface="+mn-lt"/>
                <a:cs typeface="+mn-lt"/>
              </a:rPr>
              <a:t> </a:t>
            </a:r>
            <a:r>
              <a:rPr lang="en-US" sz="2400" dirty="0" err="1">
                <a:latin typeface="Times New Roman"/>
                <a:ea typeface="+mn-lt"/>
                <a:cs typeface="+mn-lt"/>
              </a:rPr>
              <a:t>στη</a:t>
            </a:r>
            <a:r>
              <a:rPr lang="en-US" sz="2400" dirty="0">
                <a:latin typeface="Times New Roman"/>
                <a:ea typeface="+mn-lt"/>
                <a:cs typeface="+mn-lt"/>
              </a:rPr>
              <a:t>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στ</a:t>
            </a:r>
            <a:r>
              <a:rPr lang="en-US" sz="2400" dirty="0">
                <a:latin typeface="Times New Roman"/>
                <a:ea typeface="+mn-lt"/>
                <a:cs typeface="+mn-lt"/>
              </a:rPr>
              <a:t>α</a:t>
            </a:r>
            <a:r>
              <a:rPr lang="en-US" sz="2400" dirty="0" err="1">
                <a:latin typeface="Times New Roman"/>
                <a:ea typeface="+mn-lt"/>
                <a:cs typeface="+mn-lt"/>
              </a:rPr>
              <a:t>ύρωση</a:t>
            </a:r>
            <a:r>
              <a:rPr lang="en-US" sz="2400" dirty="0">
                <a:latin typeface="Times New Roman"/>
                <a:ea typeface="+mn-lt"/>
                <a:cs typeface="+mn-lt"/>
              </a:rPr>
              <a:t>).</a:t>
            </a:r>
          </a:p>
          <a:p>
            <a:pPr marL="0" indent="0" algn="just">
              <a:buNone/>
            </a:pPr>
            <a:endParaRPr lang="en-US" sz="2400" dirty="0">
              <a:latin typeface="Times New Roman"/>
              <a:cs typeface="Times New Roman"/>
            </a:endParaRPr>
          </a:p>
          <a:p>
            <a:pPr algn="just"/>
            <a:r>
              <a:rPr lang="en-US" dirty="0"/>
              <a:t/>
            </a:r>
            <a:br>
              <a:rPr lang="en-US" dirty="0"/>
            </a:br>
            <a:endParaRPr lang="en-US" sz="2400" dirty="0">
              <a:latin typeface="Times New Roman"/>
              <a:cs typeface="Times New Roman"/>
            </a:endParaRPr>
          </a:p>
        </p:txBody>
      </p:sp>
    </p:spTree>
    <p:extLst>
      <p:ext uri="{BB962C8B-B14F-4D97-AF65-F5344CB8AC3E}">
        <p14:creationId xmlns:p14="http://schemas.microsoft.com/office/powerpoint/2010/main" val="343518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AD52A1-CE34-40FD-8954-4CC6A7C92A84}"/>
              </a:ext>
            </a:extLst>
          </p:cNvPr>
          <p:cNvSpPr>
            <a:spLocks noGrp="1"/>
          </p:cNvSpPr>
          <p:nvPr>
            <p:ph type="title"/>
          </p:nvPr>
        </p:nvSpPr>
        <p:spPr>
          <a:xfrm>
            <a:off x="3312543" y="189279"/>
            <a:ext cx="8610600" cy="1293028"/>
          </a:xfrm>
        </p:spPr>
        <p:txBody>
          <a:bodyPr/>
          <a:lstStyle/>
          <a:p>
            <a:endParaRPr lang="en-US"/>
          </a:p>
        </p:txBody>
      </p:sp>
      <p:sp>
        <p:nvSpPr>
          <p:cNvPr id="3" name="Content Placeholder 2">
            <a:extLst>
              <a:ext uri="{FF2B5EF4-FFF2-40B4-BE49-F238E27FC236}">
                <a16:creationId xmlns:a16="http://schemas.microsoft.com/office/drawing/2014/main" xmlns="" id="{26AFEDE3-E34E-412E-AAE1-B541CBB39EA5}"/>
              </a:ext>
            </a:extLst>
          </p:cNvPr>
          <p:cNvSpPr>
            <a:spLocks noGrp="1"/>
          </p:cNvSpPr>
          <p:nvPr>
            <p:ph idx="1"/>
          </p:nvPr>
        </p:nvSpPr>
        <p:spPr>
          <a:xfrm>
            <a:off x="685800" y="1662598"/>
            <a:ext cx="10820400" cy="5116804"/>
          </a:xfrm>
        </p:spPr>
        <p:txBody>
          <a:bodyPr vert="horz" lIns="91440" tIns="45720" rIns="91440" bIns="45720" rtlCol="0" anchor="t">
            <a:normAutofit/>
          </a:bodyPr>
          <a:lstStyle/>
          <a:p>
            <a:pPr algn="just"/>
            <a:r>
              <a:rPr lang="en-US" dirty="0"/>
              <a:t>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οιος</a:t>
            </a:r>
            <a:r>
              <a:rPr lang="en-US" sz="2400" dirty="0">
                <a:latin typeface="Times New Roman"/>
                <a:cs typeface="Times New Roman"/>
              </a:rPr>
              <a:t> θα μπ</a:t>
            </a:r>
            <a:r>
              <a:rPr lang="en-US" sz="2400" dirty="0" err="1">
                <a:latin typeface="Times New Roman"/>
                <a:cs typeface="Times New Roman"/>
              </a:rPr>
              <a:t>ορούσε</a:t>
            </a:r>
            <a:r>
              <a:rPr lang="en-US" sz="2400" dirty="0">
                <a:latin typeface="Times New Roman"/>
                <a:cs typeface="Times New Roman"/>
              </a:rPr>
              <a:t> να π</a:t>
            </a:r>
            <a:r>
              <a:rPr lang="en-US" sz="2400" dirty="0" err="1">
                <a:latin typeface="Times New Roman"/>
                <a:cs typeface="Times New Roman"/>
              </a:rPr>
              <a:t>ροσθέσει</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παρα</a:t>
            </a:r>
            <a:r>
              <a:rPr lang="en-US" sz="2400" dirty="0" err="1">
                <a:latin typeface="Times New Roman"/>
                <a:cs typeface="Times New Roman"/>
              </a:rPr>
              <a:t>μύθι</a:t>
            </a:r>
            <a:r>
              <a:rPr lang="en-US" sz="2400" dirty="0">
                <a:latin typeface="Times New Roman"/>
                <a:cs typeface="Times New Roman"/>
              </a:rPr>
              <a:t> ΄</a:t>
            </a:r>
            <a:r>
              <a:rPr lang="en-US" sz="2400" dirty="0" err="1">
                <a:latin typeface="Times New Roman"/>
                <a:cs typeface="Times New Roman"/>
              </a:rPr>
              <a:t>Αγ</a:t>
            </a:r>
            <a:r>
              <a:rPr lang="en-US" sz="2400" dirty="0">
                <a:latin typeface="Times New Roman"/>
                <a:cs typeface="Times New Roman"/>
              </a:rPr>
              <a:t>απ</a:t>
            </a:r>
            <a:r>
              <a:rPr lang="en-US" sz="2400" dirty="0" err="1">
                <a:latin typeface="Times New Roman"/>
                <a:cs typeface="Times New Roman"/>
              </a:rPr>
              <a:t>ητός</a:t>
            </a:r>
            <a:r>
              <a:rPr lang="en-US" sz="2400" dirty="0">
                <a:latin typeface="Times New Roman"/>
                <a:cs typeface="Times New Roman"/>
              </a:rPr>
              <a:t> σαν </a:t>
            </a:r>
            <a:r>
              <a:rPr lang="en-US" sz="2400" dirty="0" err="1">
                <a:latin typeface="Times New Roman"/>
                <a:cs typeface="Times New Roman"/>
              </a:rPr>
              <a:t>Αλάτι</a:t>
            </a:r>
            <a:r>
              <a:rPr lang="en-US" sz="2400" dirty="0">
                <a:latin typeface="Times New Roman"/>
                <a:cs typeface="Times New Roman"/>
              </a:rPr>
              <a:t>' όπ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ας βα</a:t>
            </a:r>
            <a:r>
              <a:rPr lang="en-US" sz="2400" dirty="0" err="1">
                <a:latin typeface="Times New Roman"/>
                <a:cs typeface="Times New Roman"/>
              </a:rPr>
              <a:t>σιλιάς</a:t>
            </a:r>
            <a:r>
              <a:rPr lang="en-US" sz="2400" dirty="0">
                <a:latin typeface="Times New Roman"/>
                <a:cs typeface="Times New Roman"/>
              </a:rPr>
              <a:t> </a:t>
            </a:r>
            <a:r>
              <a:rPr lang="en-US" sz="2400" dirty="0" err="1">
                <a:latin typeface="Times New Roman"/>
                <a:cs typeface="Times New Roman"/>
              </a:rPr>
              <a:t>ρωτά</a:t>
            </a:r>
            <a:r>
              <a:rPr lang="en-US" sz="2400" dirty="0">
                <a:latin typeface="Times New Roman"/>
                <a:cs typeface="Times New Roman"/>
              </a:rPr>
              <a:t> </a:t>
            </a:r>
            <a:r>
              <a:rPr lang="en-US" sz="2400" dirty="0" err="1">
                <a:latin typeface="Times New Roman"/>
                <a:cs typeface="Times New Roman"/>
              </a:rPr>
              <a:t>τις</a:t>
            </a:r>
            <a:r>
              <a:rPr lang="en-US" sz="2400" dirty="0">
                <a:latin typeface="Times New Roman"/>
                <a:cs typeface="Times New Roman"/>
              </a:rPr>
              <a:t> </a:t>
            </a:r>
            <a:r>
              <a:rPr lang="en-US" sz="2400" dirty="0" err="1">
                <a:latin typeface="Times New Roman"/>
                <a:cs typeface="Times New Roman"/>
              </a:rPr>
              <a:t>κόρες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π</a:t>
            </a:r>
            <a:r>
              <a:rPr lang="en-US" sz="2400" dirty="0" err="1">
                <a:latin typeface="Times New Roman"/>
                <a:cs typeface="Times New Roman"/>
              </a:rPr>
              <a:t>όσο</a:t>
            </a:r>
            <a:r>
              <a:rPr lang="en-US" sz="2400" dirty="0">
                <a:latin typeface="Times New Roman"/>
                <a:cs typeface="Times New Roman"/>
              </a:rPr>
              <a:t> π</a:t>
            </a:r>
            <a:r>
              <a:rPr lang="en-US" sz="2400" dirty="0" err="1">
                <a:latin typeface="Times New Roman"/>
                <a:cs typeface="Times New Roman"/>
              </a:rPr>
              <a:t>ολύ</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αγαπ</a:t>
            </a:r>
            <a:r>
              <a:rPr lang="en-US" sz="2400" dirty="0" err="1">
                <a:latin typeface="Times New Roman"/>
                <a:cs typeface="Times New Roman"/>
              </a:rPr>
              <a:t>ούν</a:t>
            </a:r>
            <a:r>
              <a:rPr lang="en-US" sz="2400" dirty="0">
                <a:latin typeface="Times New Roman"/>
                <a:cs typeface="Times New Roman"/>
              </a:rPr>
              <a:t>. Η </a:t>
            </a:r>
            <a:r>
              <a:rPr lang="en-US" sz="2400" dirty="0" err="1">
                <a:latin typeface="Times New Roman"/>
                <a:cs typeface="Times New Roman"/>
              </a:rPr>
              <a:t>μικρότερη</a:t>
            </a:r>
            <a:r>
              <a:rPr lang="en-US" sz="2400" dirty="0">
                <a:latin typeface="Times New Roman"/>
                <a:cs typeface="Times New Roman"/>
              </a:rPr>
              <a:t> απα</a:t>
            </a:r>
            <a:r>
              <a:rPr lang="en-US" sz="2400" dirty="0" err="1">
                <a:latin typeface="Times New Roman"/>
                <a:cs typeface="Times New Roman"/>
              </a:rPr>
              <a:t>ντά</a:t>
            </a:r>
            <a:r>
              <a:rPr lang="en-US" sz="2400" dirty="0">
                <a:latin typeface="Times New Roman"/>
                <a:cs typeface="Times New Roman"/>
              </a:rPr>
              <a:t> σαν </a:t>
            </a:r>
            <a:r>
              <a:rPr lang="en-US" sz="2400" dirty="0" err="1">
                <a:latin typeface="Times New Roman"/>
                <a:cs typeface="Times New Roman"/>
              </a:rPr>
              <a:t>το</a:t>
            </a:r>
            <a:r>
              <a:rPr lang="en-US" sz="2400" dirty="0">
                <a:latin typeface="Times New Roman"/>
                <a:cs typeface="Times New Roman"/>
              </a:rPr>
              <a:t> α</a:t>
            </a:r>
            <a:r>
              <a:rPr lang="en-US" sz="2400" dirty="0" err="1">
                <a:latin typeface="Times New Roman"/>
                <a:cs typeface="Times New Roman"/>
              </a:rPr>
              <a:t>λάτι</a:t>
            </a:r>
            <a:r>
              <a:rPr lang="en-US" sz="2400" dirty="0">
                <a:latin typeface="Times New Roman"/>
                <a:cs typeface="Times New Roman"/>
              </a:rPr>
              <a:t>, </a:t>
            </a:r>
            <a:r>
              <a:rPr lang="en-US" sz="2400" dirty="0" err="1">
                <a:latin typeface="Times New Roman"/>
                <a:cs typeface="Times New Roman"/>
              </a:rPr>
              <a:t>τιμωρείτ</a:t>
            </a:r>
            <a:r>
              <a:rPr lang="en-US" sz="2400" dirty="0">
                <a:latin typeface="Times New Roman"/>
                <a:cs typeface="Times New Roman"/>
              </a:rPr>
              <a:t>αι και α</a:t>
            </a:r>
            <a:r>
              <a:rPr lang="en-US" sz="2400" dirty="0" err="1">
                <a:latin typeface="Times New Roman"/>
                <a:cs typeface="Times New Roman"/>
              </a:rPr>
              <a:t>ργότερ</a:t>
            </a:r>
            <a:r>
              <a:rPr lang="en-US" sz="2400" dirty="0">
                <a:latin typeface="Times New Roman"/>
                <a:cs typeface="Times New Roman"/>
              </a:rPr>
              <a:t>α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δεί</a:t>
            </a:r>
            <a:r>
              <a:rPr lang="en-US" sz="2400" dirty="0">
                <a:latin typeface="Times New Roman"/>
                <a:cs typeface="Times New Roman"/>
              </a:rPr>
              <a:t>π</a:t>
            </a:r>
            <a:r>
              <a:rPr lang="en-US" sz="2400" dirty="0" err="1">
                <a:latin typeface="Times New Roman"/>
                <a:cs typeface="Times New Roman"/>
              </a:rPr>
              <a:t>νο</a:t>
            </a:r>
            <a:r>
              <a:rPr lang="en-US" sz="2400" dirty="0">
                <a:latin typeface="Times New Roman"/>
                <a:cs typeface="Times New Roman"/>
              </a:rPr>
              <a:t> ο βα</a:t>
            </a:r>
            <a:r>
              <a:rPr lang="en-US" sz="2400" dirty="0" err="1">
                <a:latin typeface="Times New Roman"/>
                <a:cs typeface="Times New Roman"/>
              </a:rPr>
              <a:t>σιλιάς</a:t>
            </a:r>
            <a:r>
              <a:rPr lang="en-US" sz="2400" dirty="0">
                <a:latin typeface="Times New Roman"/>
                <a:cs typeface="Times New Roman"/>
              </a:rPr>
              <a:t> καταλαβα</a:t>
            </a:r>
            <a:r>
              <a:rPr lang="en-US" sz="2400" dirty="0" err="1">
                <a:latin typeface="Times New Roman"/>
                <a:cs typeface="Times New Roman"/>
              </a:rPr>
              <a:t>ίνει</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λάθος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a:t>
            </a:r>
          </a:p>
          <a:p>
            <a:pPr algn="just"/>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γνωστότερο</a:t>
            </a:r>
            <a:r>
              <a:rPr lang="en-US" sz="2400" dirty="0">
                <a:latin typeface="Times New Roman"/>
                <a:cs typeface="Times New Roman"/>
              </a:rPr>
              <a:t> πα</a:t>
            </a:r>
            <a:r>
              <a:rPr lang="en-US" sz="2400" dirty="0" err="1">
                <a:latin typeface="Times New Roman"/>
                <a:cs typeface="Times New Roman"/>
              </a:rPr>
              <a:t>ράδειγμ</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η </a:t>
            </a:r>
            <a:r>
              <a:rPr lang="en-US" sz="2400" dirty="0" err="1">
                <a:latin typeface="Times New Roman"/>
                <a:cs typeface="Times New Roman"/>
              </a:rPr>
              <a:t>ιστορί</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Βα</a:t>
            </a:r>
            <a:r>
              <a:rPr lang="en-US" sz="2400" dirty="0" err="1">
                <a:latin typeface="Times New Roman"/>
                <a:cs typeface="Times New Roman"/>
              </a:rPr>
              <a:t>σιλιά</a:t>
            </a:r>
            <a:r>
              <a:rPr lang="en-US" sz="2400" dirty="0">
                <a:latin typeface="Times New Roman"/>
                <a:cs typeface="Times New Roman"/>
              </a:rPr>
              <a:t> </a:t>
            </a:r>
            <a:r>
              <a:rPr lang="en-US" sz="2400" dirty="0" err="1">
                <a:latin typeface="Times New Roman"/>
                <a:cs typeface="Times New Roman"/>
              </a:rPr>
              <a:t>Ληρ</a:t>
            </a:r>
            <a:r>
              <a:rPr lang="en-US" sz="2400" dirty="0">
                <a:latin typeface="Times New Roman"/>
                <a:cs typeface="Times New Roman"/>
              </a:rPr>
              <a:t> και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Κορδέλι</a:t>
            </a:r>
            <a:r>
              <a:rPr lang="en-US" sz="2400" dirty="0">
                <a:latin typeface="Times New Roman"/>
                <a:cs typeface="Times New Roman"/>
              </a:rPr>
              <a:t>ας (Κα</a:t>
            </a:r>
            <a:r>
              <a:rPr lang="en-US" sz="2400" dirty="0" err="1">
                <a:latin typeface="Times New Roman"/>
                <a:cs typeface="Times New Roman"/>
              </a:rPr>
              <a:t>τά</a:t>
            </a:r>
            <a:r>
              <a:rPr lang="en-US" sz="2400" dirty="0">
                <a:latin typeface="Times New Roman"/>
                <a:cs typeface="Times New Roman"/>
              </a:rPr>
              <a:t> Stinton </a:t>
            </a:r>
            <a:r>
              <a:rPr lang="en-US" sz="2400" dirty="0" err="1">
                <a:latin typeface="Times New Roman"/>
                <a:cs typeface="Times New Roman"/>
              </a:rPr>
              <a:t>στην</a:t>
            </a:r>
            <a:r>
              <a:rPr lang="en-US" sz="2400" dirty="0">
                <a:latin typeface="Times New Roman"/>
                <a:cs typeface="Times New Roman"/>
              </a:rPr>
              <a:t> π</a:t>
            </a:r>
            <a:r>
              <a:rPr lang="en-US" sz="2400" dirty="0" err="1">
                <a:latin typeface="Times New Roman"/>
                <a:cs typeface="Times New Roman"/>
              </a:rPr>
              <a:t>ρώτη</a:t>
            </a:r>
            <a:r>
              <a:rPr lang="en-US" sz="2400" dirty="0">
                <a:latin typeface="Times New Roman"/>
                <a:cs typeface="Times New Roman"/>
              </a:rPr>
              <a:t> κα</a:t>
            </a:r>
            <a:r>
              <a:rPr lang="en-US" sz="2400" dirty="0" err="1">
                <a:latin typeface="Times New Roman"/>
                <a:cs typeface="Times New Roman"/>
              </a:rPr>
              <a:t>τηγορί</a:t>
            </a:r>
            <a:r>
              <a:rPr lang="en-US" sz="2400" dirty="0">
                <a:latin typeface="Times New Roman"/>
                <a:cs typeface="Times New Roman"/>
              </a:rPr>
              <a:t>α).</a:t>
            </a:r>
          </a:p>
        </p:txBody>
      </p:sp>
    </p:spTree>
    <p:extLst>
      <p:ext uri="{BB962C8B-B14F-4D97-AF65-F5344CB8AC3E}">
        <p14:creationId xmlns:p14="http://schemas.microsoft.com/office/powerpoint/2010/main" val="14695422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F8DAD3-FC5F-460B-8385-F399FBA2BA24}"/>
              </a:ext>
            </a:extLst>
          </p:cNvPr>
          <p:cNvSpPr>
            <a:spLocks noGrp="1"/>
          </p:cNvSpPr>
          <p:nvPr>
            <p:ph type="title"/>
          </p:nvPr>
        </p:nvSpPr>
        <p:spPr>
          <a:xfrm>
            <a:off x="3341298" y="74260"/>
            <a:ext cx="8610600" cy="1293028"/>
          </a:xfrm>
        </p:spPr>
        <p:txBody>
          <a:bodyPr/>
          <a:lstStyle/>
          <a:p>
            <a:endParaRPr lang="en-US"/>
          </a:p>
        </p:txBody>
      </p:sp>
      <p:sp>
        <p:nvSpPr>
          <p:cNvPr id="3" name="Content Placeholder 2">
            <a:extLst>
              <a:ext uri="{FF2B5EF4-FFF2-40B4-BE49-F238E27FC236}">
                <a16:creationId xmlns:a16="http://schemas.microsoft.com/office/drawing/2014/main" xmlns="" id="{8B1E9B96-CA54-48AA-9C4F-1C794367E26E}"/>
              </a:ext>
            </a:extLst>
          </p:cNvPr>
          <p:cNvSpPr>
            <a:spLocks noGrp="1"/>
          </p:cNvSpPr>
          <p:nvPr>
            <p:ph idx="1"/>
          </p:nvPr>
        </p:nvSpPr>
        <p:spPr>
          <a:xfrm>
            <a:off x="628291" y="1720108"/>
            <a:ext cx="11222966" cy="4944275"/>
          </a:xfrm>
        </p:spPr>
        <p:txBody>
          <a:bodyPr vert="horz" lIns="91440" tIns="45720" rIns="91440" bIns="45720" rtlCol="0" anchor="t">
            <a:normAutofit/>
          </a:bodyPr>
          <a:lstStyle/>
          <a:p>
            <a:pPr algn="just"/>
            <a:r>
              <a:rPr lang="en-US" sz="2400" dirty="0" err="1">
                <a:latin typeface="Times New Roman"/>
                <a:cs typeface="Times New Roman"/>
              </a:rPr>
              <a:t>Στην</a:t>
            </a:r>
            <a:r>
              <a:rPr lang="en-US" sz="2400" dirty="0">
                <a:latin typeface="Times New Roman"/>
                <a:cs typeface="Times New Roman"/>
              </a:rPr>
              <a:t> </a:t>
            </a:r>
            <a:r>
              <a:rPr lang="en-US" sz="2400" dirty="0" err="1">
                <a:latin typeface="Times New Roman"/>
                <a:cs typeface="Times New Roman"/>
              </a:rPr>
              <a:t>δεύτερη</a:t>
            </a:r>
            <a:r>
              <a:rPr lang="en-US" sz="2400" dirty="0">
                <a:latin typeface="Times New Roman"/>
                <a:cs typeface="Times New Roman"/>
              </a:rPr>
              <a:t> κα</a:t>
            </a:r>
            <a:r>
              <a:rPr lang="en-US" sz="2400" dirty="0" err="1">
                <a:latin typeface="Times New Roman"/>
                <a:cs typeface="Times New Roman"/>
              </a:rPr>
              <a:t>τηγορί</a:t>
            </a:r>
            <a:r>
              <a:rPr lang="en-US" sz="2400" dirty="0">
                <a:latin typeface="Times New Roman"/>
                <a:cs typeface="Times New Roman"/>
              </a:rPr>
              <a:t>α ο S. κατα</a:t>
            </a:r>
            <a:r>
              <a:rPr lang="en-US" sz="2400" dirty="0" err="1">
                <a:latin typeface="Times New Roman"/>
                <a:cs typeface="Times New Roman"/>
              </a:rPr>
              <a:t>τάσσει</a:t>
            </a:r>
            <a:r>
              <a:rPr lang="en-US" sz="2400" dirty="0">
                <a:latin typeface="Times New Roman"/>
                <a:cs typeface="Times New Roman"/>
              </a:rPr>
              <a:t> </a:t>
            </a:r>
            <a:r>
              <a:rPr lang="en-US" sz="2400" dirty="0" err="1">
                <a:latin typeface="Times New Roman"/>
                <a:cs typeface="Times New Roman"/>
              </a:rPr>
              <a:t>δύο</a:t>
            </a:r>
            <a:r>
              <a:rPr lang="en-US" sz="2400" dirty="0">
                <a:latin typeface="Times New Roman"/>
                <a:cs typeface="Times New Roman"/>
              </a:rPr>
              <a:t> α</a:t>
            </a:r>
            <a:r>
              <a:rPr lang="en-US" sz="2400" dirty="0" err="1">
                <a:latin typeface="Times New Roman"/>
                <a:cs typeface="Times New Roman"/>
              </a:rPr>
              <a:t>κόμ</a:t>
            </a:r>
            <a:r>
              <a:rPr lang="en-US" sz="2400" dirty="0">
                <a:latin typeface="Times New Roman"/>
                <a:cs typeface="Times New Roman"/>
              </a:rPr>
              <a:t>α παρα</a:t>
            </a:r>
            <a:r>
              <a:rPr lang="en-US" sz="2400" dirty="0" err="1">
                <a:latin typeface="Times New Roman"/>
                <a:cs typeface="Times New Roman"/>
              </a:rPr>
              <a:t>μύθι</a:t>
            </a:r>
            <a:r>
              <a:rPr lang="en-US" sz="2400" dirty="0">
                <a:latin typeface="Times New Roman"/>
                <a:cs typeface="Times New Roman"/>
              </a:rPr>
              <a:t>α (</a:t>
            </a:r>
            <a:r>
              <a:rPr lang="en-US" sz="2400" dirty="0" err="1">
                <a:latin typeface="Times New Roman"/>
                <a:cs typeface="Times New Roman"/>
              </a:rPr>
              <a:t>συλλογή</a:t>
            </a:r>
            <a:r>
              <a:rPr lang="en-US" sz="2400" dirty="0">
                <a:latin typeface="Times New Roman"/>
                <a:cs typeface="Times New Roman"/>
              </a:rPr>
              <a:t> </a:t>
            </a:r>
            <a:r>
              <a:rPr lang="en-US" sz="2400" dirty="0" err="1">
                <a:latin typeface="Times New Roman"/>
                <a:cs typeface="Times New Roman"/>
              </a:rPr>
              <a:t>των</a:t>
            </a:r>
            <a:r>
              <a:rPr lang="en-US" sz="2400" dirty="0">
                <a:latin typeface="Times New Roman"/>
                <a:cs typeface="Times New Roman"/>
              </a:rPr>
              <a:t> α</a:t>
            </a:r>
            <a:r>
              <a:rPr lang="en-US" sz="2400" dirty="0" err="1">
                <a:latin typeface="Times New Roman"/>
                <a:cs typeface="Times New Roman"/>
              </a:rPr>
              <a:t>δερφών</a:t>
            </a:r>
            <a:r>
              <a:rPr lang="en-US" sz="2400" dirty="0">
                <a:latin typeface="Times New Roman"/>
                <a:cs typeface="Times New Roman"/>
              </a:rPr>
              <a:t> Grimm).</a:t>
            </a:r>
            <a:endParaRPr lang="en-US" dirty="0"/>
          </a:p>
          <a:p>
            <a:pPr algn="just"/>
            <a:r>
              <a:rPr lang="en-US" sz="2400" dirty="0">
                <a:latin typeface="Times New Roman"/>
                <a:cs typeface="Times New Roman"/>
              </a:rPr>
              <a:t> No.152: </a:t>
            </a:r>
            <a:r>
              <a:rPr lang="en-US" sz="2400" dirty="0" err="1">
                <a:latin typeface="Times New Roman"/>
                <a:cs typeface="Times New Roman"/>
              </a:rPr>
              <a:t>έν</a:t>
            </a:r>
            <a:r>
              <a:rPr lang="en-US" sz="2400" dirty="0">
                <a:latin typeface="Times New Roman"/>
                <a:cs typeface="Times New Roman"/>
              </a:rPr>
              <a:t>ας </a:t>
            </a:r>
            <a:r>
              <a:rPr lang="en-US" sz="2400" dirty="0" err="1">
                <a:latin typeface="Times New Roman"/>
                <a:cs typeface="Times New Roman"/>
              </a:rPr>
              <a:t>νε</a:t>
            </a:r>
            <a:r>
              <a:rPr lang="en-US" sz="2400" dirty="0">
                <a:latin typeface="Times New Roman"/>
                <a:cs typeface="Times New Roman"/>
              </a:rPr>
              <a:t>α</a:t>
            </a:r>
            <a:r>
              <a:rPr lang="en-US" sz="2400" dirty="0" err="1">
                <a:latin typeface="Times New Roman"/>
                <a:cs typeface="Times New Roman"/>
              </a:rPr>
              <a:t>ρός</a:t>
            </a:r>
            <a:r>
              <a:rPr lang="en-US" sz="2400" dirty="0">
                <a:latin typeface="Times New Roman"/>
                <a:cs typeface="Times New Roman"/>
              </a:rPr>
              <a:t> π</a:t>
            </a:r>
            <a:r>
              <a:rPr lang="en-US" sz="2400" dirty="0" err="1">
                <a:latin typeface="Times New Roman"/>
                <a:cs typeface="Times New Roman"/>
              </a:rPr>
              <a:t>οιμέν</a:t>
            </a:r>
            <a:r>
              <a:rPr lang="en-US" sz="2400" dirty="0">
                <a:latin typeface="Times New Roman"/>
                <a:cs typeface="Times New Roman"/>
              </a:rPr>
              <a:t>ας, </a:t>
            </a:r>
            <a:r>
              <a:rPr lang="en-US" sz="2400" dirty="0" err="1">
                <a:latin typeface="Times New Roman"/>
                <a:cs typeface="Times New Roman"/>
              </a:rPr>
              <a:t>διάσημος</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ικ</a:t>
            </a:r>
            <a:r>
              <a:rPr lang="en-US" sz="2400" dirty="0">
                <a:latin typeface="Times New Roman"/>
                <a:cs typeface="Times New Roman"/>
              </a:rPr>
              <a:t>α</a:t>
            </a:r>
            <a:r>
              <a:rPr lang="en-US" sz="2400" dirty="0" err="1">
                <a:latin typeface="Times New Roman"/>
                <a:cs typeface="Times New Roman"/>
              </a:rPr>
              <a:t>νότητ</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να </a:t>
            </a:r>
            <a:r>
              <a:rPr lang="en-US" sz="2400" dirty="0" err="1">
                <a:latin typeface="Times New Roman"/>
                <a:cs typeface="Times New Roman"/>
              </a:rPr>
              <a:t>λύνει</a:t>
            </a:r>
            <a:r>
              <a:rPr lang="en-US" sz="2400" dirty="0">
                <a:latin typeface="Times New Roman"/>
                <a:cs typeface="Times New Roman"/>
              </a:rPr>
              <a:t> </a:t>
            </a:r>
            <a:r>
              <a:rPr lang="en-US" sz="2400" dirty="0" err="1">
                <a:latin typeface="Times New Roman"/>
                <a:cs typeface="Times New Roman"/>
              </a:rPr>
              <a:t>γρίφους</a:t>
            </a:r>
            <a:r>
              <a:rPr lang="en-US" sz="2400" dirty="0">
                <a:latin typeface="Times New Roman"/>
                <a:cs typeface="Times New Roman"/>
              </a:rPr>
              <a:t>, </a:t>
            </a:r>
            <a:r>
              <a:rPr lang="en-US" sz="2400" dirty="0" err="1">
                <a:latin typeface="Times New Roman"/>
                <a:cs typeface="Times New Roman"/>
              </a:rPr>
              <a:t>κερδί</a:t>
            </a:r>
            <a:r>
              <a:rPr lang="en-US" sz="2400" dirty="0" err="1">
                <a:latin typeface="Times New Roman"/>
                <a:ea typeface="+mn-lt"/>
                <a:cs typeface="Times New Roman"/>
              </a:rPr>
              <a:t>ζει</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χέρι</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κόρης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βα</a:t>
            </a:r>
            <a:r>
              <a:rPr lang="en-US" sz="2400" dirty="0" err="1">
                <a:latin typeface="Times New Roman"/>
                <a:cs typeface="Times New Roman"/>
              </a:rPr>
              <a:t>σιλιά</a:t>
            </a:r>
            <a:r>
              <a:rPr lang="en-US" sz="2400" dirty="0">
                <a:latin typeface="Times New Roman"/>
                <a:cs typeface="Times New Roman"/>
              </a:rPr>
              <a:t> </a:t>
            </a:r>
            <a:r>
              <a:rPr lang="en-US" sz="2400" dirty="0" err="1">
                <a:latin typeface="Times New Roman"/>
                <a:cs typeface="Times New Roman"/>
              </a:rPr>
              <a:t>δίνοντ</a:t>
            </a:r>
            <a:r>
              <a:rPr lang="en-US" sz="2400" dirty="0">
                <a:latin typeface="Times New Roman"/>
                <a:cs typeface="Times New Roman"/>
              </a:rPr>
              <a:t>ας </a:t>
            </a:r>
            <a:r>
              <a:rPr lang="en-US" sz="2400" dirty="0" err="1">
                <a:latin typeface="Times New Roman"/>
                <a:cs typeface="Times New Roman"/>
              </a:rPr>
              <a:t>έξυ</a:t>
            </a:r>
            <a:r>
              <a:rPr lang="en-US" sz="2400" dirty="0">
                <a:latin typeface="Times New Roman"/>
                <a:cs typeface="Times New Roman"/>
              </a:rPr>
              <a:t>π</a:t>
            </a:r>
            <a:r>
              <a:rPr lang="en-US" sz="2400" dirty="0" err="1">
                <a:latin typeface="Times New Roman"/>
                <a:cs typeface="Times New Roman"/>
              </a:rPr>
              <a:t>νες</a:t>
            </a:r>
            <a:r>
              <a:rPr lang="en-US" sz="2400" dirty="0">
                <a:latin typeface="Times New Roman"/>
                <a:cs typeface="Times New Roman"/>
              </a:rPr>
              <a:t> και πα</a:t>
            </a:r>
            <a:r>
              <a:rPr lang="en-US" sz="2400" dirty="0" err="1">
                <a:latin typeface="Times New Roman"/>
                <a:cs typeface="Times New Roman"/>
              </a:rPr>
              <a:t>ράδοξες</a:t>
            </a:r>
            <a:r>
              <a:rPr lang="en-US" sz="2400" dirty="0">
                <a:latin typeface="Times New Roman"/>
                <a:cs typeface="Times New Roman"/>
              </a:rPr>
              <a:t> απα</a:t>
            </a:r>
            <a:r>
              <a:rPr lang="en-US" sz="2400" dirty="0" err="1">
                <a:latin typeface="Times New Roman"/>
                <a:cs typeface="Times New Roman"/>
              </a:rPr>
              <a:t>ντήσεις</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φα</a:t>
            </a:r>
            <a:r>
              <a:rPr lang="en-US" sz="2400" dirty="0" err="1">
                <a:latin typeface="Times New Roman"/>
                <a:cs typeface="Times New Roman"/>
              </a:rPr>
              <a:t>ινομενικά</a:t>
            </a:r>
            <a:r>
              <a:rPr lang="en-US" sz="2400" dirty="0">
                <a:latin typeface="Times New Roman"/>
                <a:cs typeface="Times New Roman"/>
              </a:rPr>
              <a:t> αναπ</a:t>
            </a:r>
            <a:r>
              <a:rPr lang="en-US" sz="2400" dirty="0" err="1">
                <a:latin typeface="Times New Roman"/>
                <a:cs typeface="Times New Roman"/>
              </a:rPr>
              <a:t>άντητ</a:t>
            </a:r>
            <a:r>
              <a:rPr lang="en-US" sz="2400" dirty="0">
                <a:latin typeface="Times New Roman"/>
                <a:cs typeface="Times New Roman"/>
              </a:rPr>
              <a:t>α </a:t>
            </a:r>
            <a:r>
              <a:rPr lang="en-US" sz="2400" dirty="0" err="1">
                <a:latin typeface="Times New Roman"/>
                <a:cs typeface="Times New Roman"/>
              </a:rPr>
              <a:t>ερωτήμ</a:t>
            </a:r>
            <a:r>
              <a:rPr lang="en-US" sz="2400" dirty="0">
                <a:latin typeface="Times New Roman"/>
                <a:cs typeface="Times New Roman"/>
              </a:rPr>
              <a:t>ατα.</a:t>
            </a:r>
          </a:p>
          <a:p>
            <a:pPr algn="just"/>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a:t>
            </a:r>
            <a:r>
              <a:rPr lang="en-US" sz="2400" dirty="0" err="1">
                <a:latin typeface="Times New Roman"/>
                <a:cs typeface="Times New Roman"/>
              </a:rPr>
              <a:t>έχουμε</a:t>
            </a:r>
            <a:r>
              <a:rPr lang="en-US" sz="2400" dirty="0">
                <a:latin typeface="Times New Roman"/>
                <a:cs typeface="Times New Roman"/>
              </a:rPr>
              <a:t> π</a:t>
            </a:r>
            <a:r>
              <a:rPr lang="en-US" sz="2400" dirty="0" err="1">
                <a:latin typeface="Times New Roman"/>
                <a:cs typeface="Times New Roman"/>
              </a:rPr>
              <a:t>οιμέν</a:t>
            </a:r>
            <a:r>
              <a:rPr lang="en-US" sz="2400" dirty="0">
                <a:latin typeface="Times New Roman"/>
                <a:cs typeface="Times New Roman"/>
              </a:rPr>
              <a:t>α, </a:t>
            </a:r>
            <a:r>
              <a:rPr lang="en-US" sz="2400" dirty="0" err="1">
                <a:latin typeface="Times New Roman"/>
                <a:cs typeface="Times New Roman"/>
              </a:rPr>
              <a:t>τρεις</a:t>
            </a:r>
            <a:r>
              <a:rPr lang="en-US" sz="2400" dirty="0">
                <a:latin typeface="Times New Roman"/>
                <a:cs typeface="Times New Roman"/>
              </a:rPr>
              <a:t> </a:t>
            </a:r>
            <a:r>
              <a:rPr lang="en-US" sz="2400" dirty="0" err="1">
                <a:latin typeface="Times New Roman"/>
                <a:cs typeface="Times New Roman"/>
              </a:rPr>
              <a:t>ερωτήσεις</a:t>
            </a:r>
            <a:r>
              <a:rPr lang="en-US" sz="2400" dirty="0">
                <a:latin typeface="Times New Roman"/>
                <a:cs typeface="Times New Roman"/>
              </a:rPr>
              <a:t>, </a:t>
            </a:r>
            <a:r>
              <a:rPr lang="en-US" sz="2400" dirty="0" err="1">
                <a:latin typeface="Times New Roman"/>
                <a:cs typeface="Times New Roman"/>
              </a:rPr>
              <a:t>κι</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 </a:t>
            </a:r>
            <a:r>
              <a:rPr lang="en-US" sz="2400" dirty="0" err="1">
                <a:latin typeface="Times New Roman"/>
                <a:cs typeface="Times New Roman"/>
              </a:rPr>
              <a:t>είδος</a:t>
            </a:r>
            <a:r>
              <a:rPr lang="en-US" sz="2400" dirty="0">
                <a:latin typeface="Times New Roman"/>
                <a:cs typeface="Times New Roman"/>
              </a:rPr>
              <a:t> επ</a:t>
            </a:r>
            <a:r>
              <a:rPr lang="en-US" sz="2400" dirty="0" err="1">
                <a:latin typeface="Times New Roman"/>
                <a:cs typeface="Times New Roman"/>
              </a:rPr>
              <a:t>ιλογής</a:t>
            </a:r>
            <a:r>
              <a:rPr lang="en-US" sz="2400" dirty="0">
                <a:latin typeface="Times New Roman"/>
                <a:cs typeface="Times New Roman"/>
              </a:rPr>
              <a:t> </a:t>
            </a:r>
            <a:r>
              <a:rPr lang="en-US" sz="2400" dirty="0" err="1">
                <a:latin typeface="Times New Roman"/>
                <a:cs typeface="Times New Roman"/>
              </a:rPr>
              <a:t>δεν</a:t>
            </a:r>
            <a:r>
              <a:rPr lang="en-US" sz="2400" dirty="0">
                <a:latin typeface="Times New Roman"/>
                <a:cs typeface="Times New Roman"/>
              </a:rPr>
              <a:t> </a:t>
            </a:r>
            <a:r>
              <a:rPr lang="en-US" sz="2400" dirty="0" err="1">
                <a:latin typeface="Times New Roman"/>
                <a:cs typeface="Times New Roman"/>
              </a:rPr>
              <a:t>δικ</a:t>
            </a:r>
            <a:r>
              <a:rPr lang="en-US" sz="2400" dirty="0">
                <a:latin typeface="Times New Roman"/>
                <a:cs typeface="Times New Roman"/>
              </a:rPr>
              <a:t>α</a:t>
            </a:r>
            <a:r>
              <a:rPr lang="en-US" sz="2400" dirty="0" err="1">
                <a:latin typeface="Times New Roman"/>
                <a:cs typeface="Times New Roman"/>
              </a:rPr>
              <a:t>ιολογούν</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σύγκριση</a:t>
            </a:r>
            <a:r>
              <a:rPr lang="en-US" sz="2400" dirty="0">
                <a:latin typeface="Times New Roman"/>
                <a:cs typeface="Times New Roman"/>
              </a:rPr>
              <a:t>. </a:t>
            </a:r>
            <a:r>
              <a:rPr lang="en-US" sz="2400" dirty="0" err="1">
                <a:latin typeface="Times New Roman"/>
                <a:cs typeface="Times New Roman"/>
              </a:rPr>
              <a:t>Αντίθετ</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Κρίση</a:t>
            </a:r>
            <a:r>
              <a:rPr lang="en-US" sz="2400" dirty="0">
                <a:latin typeface="Times New Roman"/>
                <a:cs typeface="Times New Roman"/>
              </a:rPr>
              <a:t>, α</a:t>
            </a:r>
            <a:r>
              <a:rPr lang="en-US" sz="2400" dirty="0" err="1">
                <a:latin typeface="Times New Roman"/>
                <a:cs typeface="Times New Roman"/>
              </a:rPr>
              <a:t>νήκει</a:t>
            </a:r>
            <a:r>
              <a:rPr lang="en-US" sz="2400" dirty="0">
                <a:latin typeface="Times New Roman"/>
                <a:cs typeface="Times New Roman"/>
              </a:rPr>
              <a:t> </a:t>
            </a:r>
            <a:r>
              <a:rPr lang="en-US" sz="2400" dirty="0" err="1">
                <a:latin typeface="Times New Roman"/>
                <a:cs typeface="Times New Roman"/>
              </a:rPr>
              <a:t>στο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δοκιμής</a:t>
            </a:r>
            <a:r>
              <a:rPr lang="en-US" sz="2400" dirty="0">
                <a:latin typeface="Times New Roman"/>
                <a:cs typeface="Times New Roman"/>
              </a:rPr>
              <a:t> </a:t>
            </a:r>
            <a:r>
              <a:rPr lang="en-US" sz="2400" dirty="0" err="1">
                <a:latin typeface="Times New Roman"/>
                <a:cs typeface="Times New Roman"/>
              </a:rPr>
              <a:t>των</a:t>
            </a:r>
            <a:r>
              <a:rPr lang="en-US" sz="2400" dirty="0">
                <a:latin typeface="Times New Roman"/>
                <a:cs typeface="Times New Roman"/>
              </a:rPr>
              <a:t> </a:t>
            </a:r>
            <a:r>
              <a:rPr lang="en-US" sz="2400" dirty="0" err="1">
                <a:latin typeface="Times New Roman"/>
                <a:cs typeface="Times New Roman"/>
              </a:rPr>
              <a:t>μνηστήρων</a:t>
            </a:r>
            <a:r>
              <a:rPr lang="en-US" sz="2400" dirty="0">
                <a:latin typeface="Times New Roman"/>
                <a:cs typeface="Times New Roman"/>
              </a:rPr>
              <a:t>.</a:t>
            </a:r>
          </a:p>
          <a:p>
            <a:pPr algn="just"/>
            <a:r>
              <a:rPr lang="en-US" sz="2400" dirty="0" err="1">
                <a:latin typeface="Times New Roman"/>
                <a:cs typeface="Times New Roman"/>
              </a:rPr>
              <a:t>Στο</a:t>
            </a:r>
            <a:r>
              <a:rPr lang="en-US" sz="2400" dirty="0">
                <a:latin typeface="Times New Roman"/>
                <a:cs typeface="Times New Roman"/>
              </a:rPr>
              <a:t> </a:t>
            </a:r>
            <a:r>
              <a:rPr lang="en-US" sz="2400" dirty="0" err="1">
                <a:latin typeface="Times New Roman"/>
                <a:cs typeface="Times New Roman"/>
              </a:rPr>
              <a:t>ίδιο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βο και </a:t>
            </a:r>
            <a:r>
              <a:rPr lang="en-US" sz="2400" dirty="0" err="1">
                <a:latin typeface="Times New Roman"/>
                <a:cs typeface="Times New Roman"/>
              </a:rPr>
              <a:t>τo</a:t>
            </a:r>
            <a:r>
              <a:rPr lang="en-US" sz="2400" dirty="0">
                <a:latin typeface="Times New Roman"/>
                <a:cs typeface="Times New Roman"/>
              </a:rPr>
              <a:t> no. 155 όπ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ας π</a:t>
            </a:r>
            <a:r>
              <a:rPr lang="en-US" sz="2400" dirty="0" err="1">
                <a:latin typeface="Times New Roman"/>
                <a:cs typeface="Times New Roman"/>
              </a:rPr>
              <a:t>οιμέν</a:t>
            </a:r>
            <a:r>
              <a:rPr lang="en-US" sz="2400" dirty="0">
                <a:latin typeface="Times New Roman"/>
                <a:cs typeface="Times New Roman"/>
              </a:rPr>
              <a:t>ας </a:t>
            </a:r>
            <a:r>
              <a:rPr lang="en-US" sz="2400" dirty="0" err="1">
                <a:latin typeface="Times New Roman"/>
                <a:cs typeface="Times New Roman"/>
              </a:rPr>
              <a:t>δοκιμά</a:t>
            </a:r>
            <a:r>
              <a:rPr lang="en-US" sz="2400" dirty="0" err="1">
                <a:latin typeface="Times New Roman"/>
                <a:ea typeface="+mn-lt"/>
                <a:cs typeface="+mn-lt"/>
              </a:rPr>
              <a:t>ζει</a:t>
            </a:r>
            <a:r>
              <a:rPr lang="en-US" sz="2400" dirty="0">
                <a:latin typeface="Times New Roman"/>
                <a:ea typeface="+mn-lt"/>
                <a:cs typeface="+mn-lt"/>
              </a:rPr>
              <a:t> </a:t>
            </a:r>
            <a:r>
              <a:rPr lang="en-US" sz="2400" dirty="0" err="1">
                <a:latin typeface="Times New Roman"/>
                <a:ea typeface="+mn-lt"/>
                <a:cs typeface="+mn-lt"/>
              </a:rPr>
              <a:t>τρεις</a:t>
            </a:r>
            <a:r>
              <a:rPr lang="en-US" sz="2400" dirty="0">
                <a:latin typeface="Times New Roman"/>
                <a:ea typeface="+mn-lt"/>
                <a:cs typeface="+mn-lt"/>
              </a:rPr>
              <a:t> α</a:t>
            </a:r>
            <a:r>
              <a:rPr lang="en-US" sz="2400" dirty="0" err="1">
                <a:latin typeface="Times New Roman"/>
                <a:ea typeface="+mn-lt"/>
                <a:cs typeface="+mn-lt"/>
              </a:rPr>
              <a:t>δερφές</a:t>
            </a:r>
            <a:r>
              <a:rPr lang="en-US" sz="2400" dirty="0">
                <a:latin typeface="Times New Roman"/>
                <a:ea typeface="+mn-lt"/>
                <a:cs typeface="+mn-lt"/>
              </a:rPr>
              <a:t>, </a:t>
            </a:r>
            <a:r>
              <a:rPr lang="en-US" sz="2400" dirty="0" err="1">
                <a:latin typeface="Times New Roman"/>
                <a:ea typeface="+mn-lt"/>
                <a:cs typeface="+mn-lt"/>
              </a:rPr>
              <a:t>μετά</a:t>
            </a:r>
            <a:r>
              <a:rPr lang="en-US" sz="2400" dirty="0">
                <a:latin typeface="Times New Roman"/>
                <a:ea typeface="+mn-lt"/>
                <a:cs typeface="+mn-lt"/>
              </a:rPr>
              <a:t> από </a:t>
            </a:r>
            <a:r>
              <a:rPr lang="en-US" sz="2400" dirty="0" err="1">
                <a:latin typeface="Times New Roman"/>
                <a:ea typeface="+mn-lt"/>
                <a:cs typeface="+mn-lt"/>
              </a:rPr>
              <a:t>συμ</a:t>
            </a:r>
            <a:r>
              <a:rPr lang="en-US" sz="2400" dirty="0">
                <a:latin typeface="Times New Roman"/>
                <a:ea typeface="+mn-lt"/>
                <a:cs typeface="+mn-lt"/>
              </a:rPr>
              <a:t>β</a:t>
            </a:r>
            <a:r>
              <a:rPr lang="en-US" sz="2400" dirty="0" err="1">
                <a:latin typeface="Times New Roman"/>
                <a:ea typeface="+mn-lt"/>
                <a:cs typeface="+mn-lt"/>
              </a:rPr>
              <a:t>ουλή</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μητέρ</a:t>
            </a:r>
            <a:r>
              <a:rPr lang="en-US" sz="2400" dirty="0">
                <a:latin typeface="Times New Roman"/>
                <a:ea typeface="+mn-lt"/>
                <a:cs typeface="+mn-lt"/>
              </a:rPr>
              <a:t>ας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π</a:t>
            </a:r>
            <a:r>
              <a:rPr lang="en-US" sz="2400" dirty="0" err="1">
                <a:latin typeface="Times New Roman"/>
                <a:ea typeface="+mn-lt"/>
                <a:cs typeface="+mn-lt"/>
              </a:rPr>
              <a:t>οθετώντ</a:t>
            </a:r>
            <a:r>
              <a:rPr lang="en-US" sz="2400" dirty="0">
                <a:latin typeface="Times New Roman"/>
                <a:ea typeface="+mn-lt"/>
                <a:cs typeface="+mn-lt"/>
              </a:rPr>
              <a:t>ας μπ</a:t>
            </a:r>
            <a:r>
              <a:rPr lang="en-US" sz="2400" dirty="0" err="1">
                <a:latin typeface="Times New Roman"/>
                <a:ea typeface="+mn-lt"/>
                <a:cs typeface="+mn-lt"/>
              </a:rPr>
              <a:t>ροστά</a:t>
            </a:r>
            <a:r>
              <a:rPr lang="en-US" sz="2400" dirty="0">
                <a:latin typeface="Times New Roman"/>
                <a:ea typeface="+mn-lt"/>
                <a:cs typeface="+mn-lt"/>
              </a:rPr>
              <a:t> </a:t>
            </a:r>
            <a:r>
              <a:rPr lang="en-US" sz="2400" dirty="0" err="1">
                <a:latin typeface="Times New Roman"/>
                <a:ea typeface="+mn-lt"/>
                <a:cs typeface="+mn-lt"/>
              </a:rPr>
              <a:t>στη</a:t>
            </a:r>
            <a:r>
              <a:rPr lang="en-US" sz="2400" dirty="0">
                <a:latin typeface="Times New Roman"/>
                <a:ea typeface="+mn-lt"/>
                <a:cs typeface="+mn-lt"/>
              </a:rPr>
              <a:t> </a:t>
            </a:r>
            <a:r>
              <a:rPr lang="en-US" sz="2400" dirty="0" err="1">
                <a:latin typeface="Times New Roman"/>
                <a:ea typeface="+mn-lt"/>
                <a:cs typeface="+mn-lt"/>
              </a:rPr>
              <a:t>κάθε</a:t>
            </a:r>
            <a:r>
              <a:rPr lang="en-US" sz="2400" dirty="0">
                <a:latin typeface="Times New Roman"/>
                <a:ea typeface="+mn-lt"/>
                <a:cs typeface="+mn-lt"/>
              </a:rPr>
              <a:t> </a:t>
            </a:r>
            <a:r>
              <a:rPr lang="en-US" sz="2400" dirty="0" err="1">
                <a:latin typeface="Times New Roman"/>
                <a:ea typeface="+mn-lt"/>
                <a:cs typeface="+mn-lt"/>
              </a:rPr>
              <a:t>μί</a:t>
            </a:r>
            <a:r>
              <a:rPr lang="en-US" sz="2400" dirty="0">
                <a:latin typeface="Times New Roman"/>
                <a:ea typeface="+mn-lt"/>
                <a:cs typeface="+mn-lt"/>
              </a:rPr>
              <a:t>α </a:t>
            </a:r>
            <a:r>
              <a:rPr lang="en-US" sz="2400" dirty="0" err="1">
                <a:latin typeface="Times New Roman"/>
                <a:ea typeface="+mn-lt"/>
                <a:cs typeface="+mn-lt"/>
              </a:rPr>
              <a:t>έν</a:t>
            </a:r>
            <a:r>
              <a:rPr lang="en-US" sz="2400" dirty="0">
                <a:latin typeface="Times New Roman"/>
                <a:ea typeface="+mn-lt"/>
                <a:cs typeface="+mn-lt"/>
              </a:rPr>
              <a:t>α </a:t>
            </a:r>
            <a:r>
              <a:rPr lang="en-US" sz="2400" dirty="0" err="1">
                <a:latin typeface="Times New Roman"/>
                <a:ea typeface="+mn-lt"/>
                <a:cs typeface="+mn-lt"/>
              </a:rPr>
              <a:t>κομμάτι</a:t>
            </a:r>
            <a:r>
              <a:rPr lang="en-US" sz="2400" dirty="0">
                <a:latin typeface="Times New Roman"/>
                <a:ea typeface="+mn-lt"/>
                <a:cs typeface="+mn-lt"/>
              </a:rPr>
              <a:t> </a:t>
            </a:r>
            <a:r>
              <a:rPr lang="en-US" sz="2400" dirty="0" err="1">
                <a:latin typeface="Times New Roman"/>
                <a:ea typeface="+mn-lt"/>
                <a:cs typeface="+mn-lt"/>
              </a:rPr>
              <a:t>τυρί</a:t>
            </a:r>
            <a:r>
              <a:rPr lang="en-US" sz="2400" dirty="0">
                <a:latin typeface="Times New Roman"/>
                <a:ea typeface="+mn-lt"/>
                <a:cs typeface="+mn-lt"/>
              </a:rPr>
              <a:t>. Θα π</a:t>
            </a:r>
            <a:r>
              <a:rPr lang="en-US" sz="2400" dirty="0" err="1">
                <a:latin typeface="Times New Roman"/>
                <a:ea typeface="+mn-lt"/>
                <a:cs typeface="+mn-lt"/>
              </a:rPr>
              <a:t>ροτιμήσει</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κο</a:t>
            </a:r>
            <a:r>
              <a:rPr lang="en-US" sz="2400" dirty="0">
                <a:latin typeface="Times New Roman"/>
                <a:ea typeface="+mn-lt"/>
                <a:cs typeface="+mn-lt"/>
              </a:rPr>
              <a:t>π</a:t>
            </a:r>
            <a:r>
              <a:rPr lang="en-US" sz="2400" dirty="0" err="1">
                <a:latin typeface="Times New Roman"/>
                <a:ea typeface="+mn-lt"/>
                <a:cs typeface="+mn-lt"/>
              </a:rPr>
              <a:t>έλ</a:t>
            </a:r>
            <a:r>
              <a:rPr lang="en-US" sz="2400" dirty="0">
                <a:latin typeface="Times New Roman"/>
                <a:ea typeface="+mn-lt"/>
                <a:cs typeface="+mn-lt"/>
              </a:rPr>
              <a:t>α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ούτε</a:t>
            </a:r>
            <a:r>
              <a:rPr lang="en-US" sz="2400" dirty="0">
                <a:latin typeface="Times New Roman"/>
                <a:ea typeface="+mn-lt"/>
                <a:cs typeface="+mn-lt"/>
              </a:rPr>
              <a:t> θα </a:t>
            </a:r>
            <a:r>
              <a:rPr lang="en-US" sz="2400" dirty="0" err="1">
                <a:latin typeface="Times New Roman"/>
                <a:ea typeface="+mn-lt"/>
                <a:cs typeface="+mn-lt"/>
              </a:rPr>
              <a:t>το</a:t>
            </a:r>
            <a:r>
              <a:rPr lang="en-US" sz="2400" dirty="0">
                <a:latin typeface="Times New Roman"/>
                <a:ea typeface="+mn-lt"/>
                <a:cs typeface="+mn-lt"/>
              </a:rPr>
              <a:t> καταβ</a:t>
            </a:r>
            <a:r>
              <a:rPr lang="en-US" sz="2400" dirty="0" err="1">
                <a:latin typeface="Times New Roman"/>
                <a:ea typeface="+mn-lt"/>
                <a:cs typeface="+mn-lt"/>
              </a:rPr>
              <a:t>ροχθίσει</a:t>
            </a:r>
            <a:r>
              <a:rPr lang="en-US" sz="2400" dirty="0">
                <a:latin typeface="Times New Roman"/>
                <a:ea typeface="+mn-lt"/>
                <a:cs typeface="+mn-lt"/>
              </a:rPr>
              <a:t>, </a:t>
            </a:r>
            <a:r>
              <a:rPr lang="en-US" sz="2400" dirty="0" err="1">
                <a:latin typeface="Times New Roman"/>
                <a:ea typeface="+mn-lt"/>
                <a:cs typeface="+mn-lt"/>
              </a:rPr>
              <a:t>ούτε</a:t>
            </a:r>
            <a:r>
              <a:rPr lang="en-US" sz="2400" dirty="0">
                <a:latin typeface="Times New Roman"/>
                <a:ea typeface="+mn-lt"/>
                <a:cs typeface="+mn-lt"/>
              </a:rPr>
              <a:t> θα </a:t>
            </a:r>
            <a:r>
              <a:rPr lang="en-US" sz="2400" dirty="0" err="1">
                <a:latin typeface="Times New Roman"/>
                <a:ea typeface="+mn-lt"/>
                <a:cs typeface="+mn-lt"/>
              </a:rPr>
              <a:t>το</a:t>
            </a:r>
            <a:r>
              <a:rPr lang="en-US" sz="2400" dirty="0">
                <a:latin typeface="Times New Roman"/>
                <a:ea typeface="+mn-lt"/>
                <a:cs typeface="+mn-lt"/>
              </a:rPr>
              <a:t> καθα</a:t>
            </a:r>
            <a:r>
              <a:rPr lang="en-US" sz="2400" dirty="0" err="1">
                <a:latin typeface="Times New Roman"/>
                <a:ea typeface="+mn-lt"/>
                <a:cs typeface="+mn-lt"/>
              </a:rPr>
              <a:t>ρίσει</a:t>
            </a:r>
            <a:r>
              <a:rPr lang="en-US" sz="2400" dirty="0">
                <a:latin typeface="Times New Roman"/>
                <a:ea typeface="+mn-lt"/>
                <a:cs typeface="+mn-lt"/>
              </a:rPr>
              <a:t> π</a:t>
            </a:r>
            <a:r>
              <a:rPr lang="en-US" sz="2400" dirty="0" err="1">
                <a:latin typeface="Times New Roman"/>
                <a:ea typeface="+mn-lt"/>
                <a:cs typeface="+mn-lt"/>
              </a:rPr>
              <a:t>ετώντ</a:t>
            </a:r>
            <a:r>
              <a:rPr lang="en-US" sz="2400" dirty="0">
                <a:latin typeface="Times New Roman"/>
                <a:ea typeface="+mn-lt"/>
                <a:cs typeface="+mn-lt"/>
              </a:rPr>
              <a:t>ας φα</a:t>
            </a:r>
            <a:r>
              <a:rPr lang="en-US" sz="2400" dirty="0" err="1">
                <a:latin typeface="Times New Roman"/>
                <a:ea typeface="+mn-lt"/>
                <a:cs typeface="+mn-lt"/>
              </a:rPr>
              <a:t>γώσιμο</a:t>
            </a:r>
            <a:r>
              <a:rPr lang="en-US" sz="2400" dirty="0">
                <a:latin typeface="Times New Roman"/>
                <a:ea typeface="+mn-lt"/>
                <a:cs typeface="+mn-lt"/>
              </a:rPr>
              <a:t> </a:t>
            </a:r>
            <a:r>
              <a:rPr lang="en-US" sz="2400" dirty="0" err="1">
                <a:latin typeface="Times New Roman"/>
                <a:ea typeface="+mn-lt"/>
                <a:cs typeface="+mn-lt"/>
              </a:rPr>
              <a:t>μέρος</a:t>
            </a:r>
            <a:r>
              <a:rPr lang="en-US" sz="2400" dirty="0">
                <a:latin typeface="Times New Roman"/>
                <a:ea typeface="+mn-lt"/>
                <a:cs typeface="+mn-lt"/>
              </a:rPr>
              <a:t>, α</a:t>
            </a:r>
            <a:r>
              <a:rPr lang="en-US" sz="2400" dirty="0" err="1">
                <a:latin typeface="Times New Roman"/>
                <a:ea typeface="+mn-lt"/>
                <a:cs typeface="+mn-lt"/>
              </a:rPr>
              <a:t>λλά</a:t>
            </a:r>
            <a:r>
              <a:rPr lang="en-US" sz="2400" dirty="0">
                <a:latin typeface="Times New Roman"/>
                <a:ea typeface="+mn-lt"/>
                <a:cs typeface="+mn-lt"/>
              </a:rPr>
              <a:t> α</a:t>
            </a:r>
            <a:r>
              <a:rPr lang="en-US" sz="2400" dirty="0" err="1">
                <a:latin typeface="Times New Roman"/>
                <a:ea typeface="+mn-lt"/>
                <a:cs typeface="+mn-lt"/>
              </a:rPr>
              <a:t>υτή</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θα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φάει</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σωστό</a:t>
            </a:r>
            <a:r>
              <a:rPr lang="en-US" sz="2400" dirty="0">
                <a:latin typeface="Times New Roman"/>
                <a:ea typeface="+mn-lt"/>
                <a:cs typeface="+mn-lt"/>
              </a:rPr>
              <a:t> </a:t>
            </a:r>
            <a:r>
              <a:rPr lang="en-US" sz="2400" dirty="0" err="1">
                <a:latin typeface="Times New Roman"/>
                <a:ea typeface="+mn-lt"/>
                <a:cs typeface="+mn-lt"/>
              </a:rPr>
              <a:t>τρό</a:t>
            </a:r>
            <a:r>
              <a:rPr lang="en-US" sz="2400" dirty="0">
                <a:latin typeface="Times New Roman"/>
                <a:ea typeface="+mn-lt"/>
                <a:cs typeface="+mn-lt"/>
              </a:rPr>
              <a:t>πο. </a:t>
            </a:r>
            <a:endParaRPr lang="en-US" sz="2400" dirty="0" err="1">
              <a:latin typeface="Times New Roman"/>
              <a:cs typeface="Times New Roman"/>
            </a:endParaRPr>
          </a:p>
          <a:p>
            <a:pPr algn="just"/>
            <a:endParaRPr lang="en-US" sz="2400" dirty="0">
              <a:latin typeface="Times New Roman"/>
              <a:cs typeface="Times New Roman"/>
            </a:endParaRPr>
          </a:p>
        </p:txBody>
      </p:sp>
    </p:spTree>
    <p:extLst>
      <p:ext uri="{BB962C8B-B14F-4D97-AF65-F5344CB8AC3E}">
        <p14:creationId xmlns:p14="http://schemas.microsoft.com/office/powerpoint/2010/main" val="546400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658DA3-2A5D-4D06-AF99-78066A30887C}"/>
              </a:ext>
            </a:extLst>
          </p:cNvPr>
          <p:cNvSpPr>
            <a:spLocks noGrp="1"/>
          </p:cNvSpPr>
          <p:nvPr>
            <p:ph type="title"/>
          </p:nvPr>
        </p:nvSpPr>
        <p:spPr>
          <a:xfrm>
            <a:off x="3585713" y="88637"/>
            <a:ext cx="8610600" cy="818576"/>
          </a:xfrm>
        </p:spPr>
        <p:txBody>
          <a:bodyPr/>
          <a:lstStyle/>
          <a:p>
            <a:endParaRPr lang="en-US"/>
          </a:p>
        </p:txBody>
      </p:sp>
      <p:sp>
        <p:nvSpPr>
          <p:cNvPr id="3" name="Content Placeholder 2">
            <a:extLst>
              <a:ext uri="{FF2B5EF4-FFF2-40B4-BE49-F238E27FC236}">
                <a16:creationId xmlns:a16="http://schemas.microsoft.com/office/drawing/2014/main" xmlns="" id="{732389F1-F400-431F-8885-94214BC78367}"/>
              </a:ext>
            </a:extLst>
          </p:cNvPr>
          <p:cNvSpPr>
            <a:spLocks noGrp="1"/>
          </p:cNvSpPr>
          <p:nvPr>
            <p:ph idx="1"/>
          </p:nvPr>
        </p:nvSpPr>
        <p:spPr>
          <a:xfrm>
            <a:off x="685800" y="1533202"/>
            <a:ext cx="10820400" cy="4987407"/>
          </a:xfrm>
        </p:spPr>
        <p:txBody>
          <a:bodyPr vert="horz" lIns="91440" tIns="45720" rIns="91440" bIns="45720" rtlCol="0" anchor="t">
            <a:normAutofit/>
          </a:bodyPr>
          <a:lstStyle/>
          <a:p>
            <a:pPr algn="just"/>
            <a:r>
              <a:rPr lang="en-US" sz="2400" dirty="0" err="1">
                <a:latin typeface="Times New Roman"/>
                <a:cs typeface="Times New Roman"/>
              </a:rPr>
              <a:t>Μοιά</a:t>
            </a:r>
            <a:r>
              <a:rPr lang="en-US" sz="2400" dirty="0" err="1">
                <a:latin typeface="Times New Roman"/>
                <a:ea typeface="+mn-lt"/>
                <a:cs typeface="+mn-lt"/>
              </a:rPr>
              <a:t>ζει</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γυν</a:t>
            </a:r>
            <a:r>
              <a:rPr lang="en-US" sz="2400" dirty="0">
                <a:latin typeface="Times New Roman"/>
                <a:ea typeface="+mn-lt"/>
                <a:cs typeface="+mn-lt"/>
              </a:rPr>
              <a:t>α</a:t>
            </a:r>
            <a:r>
              <a:rPr lang="en-US" sz="2400" dirty="0" err="1">
                <a:latin typeface="Times New Roman"/>
                <a:ea typeface="+mn-lt"/>
                <a:cs typeface="+mn-lt"/>
              </a:rPr>
              <a:t>ικεί</a:t>
            </a:r>
            <a:r>
              <a:rPr lang="en-US" sz="2400" dirty="0">
                <a:latin typeface="Times New Roman"/>
                <a:ea typeface="+mn-lt"/>
                <a:cs typeface="+mn-lt"/>
              </a:rPr>
              <a:t>α </a:t>
            </a:r>
            <a:r>
              <a:rPr lang="en-US" sz="2400" dirty="0" err="1">
                <a:latin typeface="Times New Roman"/>
                <a:ea typeface="+mn-lt"/>
                <a:cs typeface="+mn-lt"/>
              </a:rPr>
              <a:t>εκδοχή</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δοκιμής</a:t>
            </a:r>
            <a:r>
              <a:rPr lang="en-US" sz="2400" dirty="0">
                <a:latin typeface="Times New Roman"/>
                <a:ea typeface="+mn-lt"/>
                <a:cs typeface="+mn-lt"/>
              </a:rPr>
              <a:t> </a:t>
            </a:r>
            <a:r>
              <a:rPr lang="en-US" sz="2400" dirty="0" err="1">
                <a:latin typeface="Times New Roman"/>
                <a:ea typeface="+mn-lt"/>
                <a:cs typeface="+mn-lt"/>
              </a:rPr>
              <a:t>μνηστήρων</a:t>
            </a:r>
            <a:r>
              <a:rPr lang="en-US" sz="2400" dirty="0">
                <a:latin typeface="Times New Roman"/>
                <a:ea typeface="+mn-lt"/>
                <a:cs typeface="+mn-lt"/>
              </a:rPr>
              <a:t>.</a:t>
            </a:r>
            <a:endParaRPr lang="en-US"/>
          </a:p>
          <a:p>
            <a:pPr algn="just"/>
            <a:r>
              <a:rPr lang="en-US" sz="2400" dirty="0">
                <a:latin typeface="Times New Roman"/>
                <a:ea typeface="+mn-lt"/>
                <a:cs typeface="+mn-lt"/>
              </a:rPr>
              <a:t>Επ</a:t>
            </a:r>
            <a:r>
              <a:rPr lang="en-US" sz="2400" dirty="0" err="1">
                <a:latin typeface="Times New Roman"/>
                <a:ea typeface="+mn-lt"/>
                <a:cs typeface="+mn-lt"/>
              </a:rPr>
              <a:t>ίσης</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στοιχείο</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επ</a:t>
            </a:r>
            <a:r>
              <a:rPr lang="en-US" sz="2400" dirty="0" err="1">
                <a:latin typeface="Times New Roman"/>
                <a:ea typeface="+mn-lt"/>
                <a:cs typeface="+mn-lt"/>
              </a:rPr>
              <a:t>ιλογής</a:t>
            </a:r>
            <a:r>
              <a:rPr lang="en-US" sz="2400" dirty="0">
                <a:latin typeface="Times New Roman"/>
                <a:ea typeface="+mn-lt"/>
                <a:cs typeface="+mn-lt"/>
              </a:rPr>
              <a:t> α</a:t>
            </a:r>
            <a:r>
              <a:rPr lang="en-US" sz="2400" dirty="0" err="1">
                <a:latin typeface="Times New Roman"/>
                <a:ea typeface="+mn-lt"/>
                <a:cs typeface="+mn-lt"/>
              </a:rPr>
              <a:t>φορά</a:t>
            </a:r>
            <a:r>
              <a:rPr lang="en-US" sz="2400" dirty="0">
                <a:latin typeface="Times New Roman"/>
                <a:ea typeface="+mn-lt"/>
                <a:cs typeface="+mn-lt"/>
              </a:rPr>
              <a:t> και </a:t>
            </a:r>
            <a:r>
              <a:rPr lang="en-US" sz="2400" dirty="0" err="1">
                <a:latin typeface="Times New Roman"/>
                <a:ea typeface="+mn-lt"/>
                <a:cs typeface="+mn-lt"/>
              </a:rPr>
              <a:t>τις</a:t>
            </a:r>
            <a:r>
              <a:rPr lang="en-US" sz="2400" dirty="0">
                <a:latin typeface="Times New Roman"/>
                <a:ea typeface="+mn-lt"/>
                <a:cs typeface="+mn-lt"/>
              </a:rPr>
              <a:t> α</a:t>
            </a:r>
            <a:r>
              <a:rPr lang="en-US" sz="2400" dirty="0" err="1">
                <a:latin typeface="Times New Roman"/>
                <a:ea typeface="+mn-lt"/>
                <a:cs typeface="+mn-lt"/>
              </a:rPr>
              <a:t>δερφές</a:t>
            </a:r>
            <a:r>
              <a:rPr lang="en-US" sz="2400" dirty="0">
                <a:latin typeface="Times New Roman"/>
                <a:ea typeface="+mn-lt"/>
                <a:cs typeface="+mn-lt"/>
              </a:rPr>
              <a:t> και </a:t>
            </a:r>
            <a:r>
              <a:rPr lang="en-US" sz="2400" dirty="0" err="1">
                <a:latin typeface="Times New Roman"/>
                <a:ea typeface="+mn-lt"/>
                <a:cs typeface="+mn-lt"/>
              </a:rPr>
              <a:t>τον</a:t>
            </a:r>
            <a:r>
              <a:rPr lang="en-US" sz="2400" dirty="0">
                <a:latin typeface="Times New Roman"/>
                <a:ea typeface="+mn-lt"/>
                <a:cs typeface="+mn-lt"/>
              </a:rPr>
              <a:t> </a:t>
            </a:r>
            <a:r>
              <a:rPr lang="en-US" sz="2400" dirty="0" err="1">
                <a:latin typeface="Times New Roman"/>
                <a:ea typeface="+mn-lt"/>
                <a:cs typeface="+mn-lt"/>
              </a:rPr>
              <a:t>ήρω</a:t>
            </a:r>
            <a:r>
              <a:rPr lang="en-US" sz="2400" dirty="0">
                <a:latin typeface="Times New Roman"/>
                <a:ea typeface="+mn-lt"/>
                <a:cs typeface="+mn-lt"/>
              </a:rPr>
              <a:t>α.</a:t>
            </a:r>
          </a:p>
          <a:p>
            <a:pPr algn="just"/>
            <a:r>
              <a:rPr lang="en-US" sz="2400" dirty="0" err="1">
                <a:latin typeface="Times New Roman"/>
                <a:ea typeface="+mn-lt"/>
                <a:cs typeface="+mn-lt"/>
              </a:rPr>
              <a:t>Έτσι</a:t>
            </a:r>
            <a:r>
              <a:rPr lang="en-US" sz="2400" dirty="0">
                <a:latin typeface="Times New Roman"/>
                <a:ea typeface="+mn-lt"/>
                <a:cs typeface="+mn-lt"/>
              </a:rPr>
              <a:t>, </a:t>
            </a:r>
            <a:r>
              <a:rPr lang="en-US" sz="2400" dirty="0" err="1">
                <a:latin typeface="Times New Roman"/>
                <a:ea typeface="+mn-lt"/>
                <a:cs typeface="+mn-lt"/>
              </a:rPr>
              <a:t>οδηγούμ</a:t>
            </a:r>
            <a:r>
              <a:rPr lang="en-US" sz="2400" dirty="0">
                <a:latin typeface="Times New Roman"/>
                <a:ea typeface="+mn-lt"/>
                <a:cs typeface="+mn-lt"/>
              </a:rPr>
              <a:t>α</a:t>
            </a:r>
            <a:r>
              <a:rPr lang="en-US" sz="2400" dirty="0" err="1">
                <a:latin typeface="Times New Roman"/>
                <a:ea typeface="+mn-lt"/>
                <a:cs typeface="+mn-lt"/>
              </a:rPr>
              <a:t>στε</a:t>
            </a:r>
            <a:r>
              <a:rPr lang="en-US" sz="2400" dirty="0">
                <a:latin typeface="Times New Roman"/>
                <a:ea typeface="+mn-lt"/>
                <a:cs typeface="+mn-lt"/>
              </a:rPr>
              <a:t> </a:t>
            </a:r>
            <a:r>
              <a:rPr lang="en-US" sz="2400" dirty="0" err="1">
                <a:latin typeface="Times New Roman"/>
                <a:ea typeface="+mn-lt"/>
                <a:cs typeface="+mn-lt"/>
              </a:rPr>
              <a:t>σε</a:t>
            </a:r>
            <a:r>
              <a:rPr lang="en-US" sz="2400" dirty="0">
                <a:latin typeface="Times New Roman"/>
                <a:ea typeface="+mn-lt"/>
                <a:cs typeface="+mn-lt"/>
              </a:rPr>
              <a:t> </a:t>
            </a:r>
            <a:r>
              <a:rPr lang="en-US" sz="2400" dirty="0" err="1">
                <a:latin typeface="Times New Roman"/>
                <a:ea typeface="+mn-lt"/>
                <a:cs typeface="+mn-lt"/>
              </a:rPr>
              <a:t>έν</a:t>
            </a:r>
            <a:r>
              <a:rPr lang="en-US" sz="2400" dirty="0">
                <a:latin typeface="Times New Roman"/>
                <a:ea typeface="+mn-lt"/>
                <a:cs typeface="+mn-lt"/>
              </a:rPr>
              <a:t>α </a:t>
            </a:r>
            <a:r>
              <a:rPr lang="en-US" sz="2400" dirty="0" err="1">
                <a:latin typeface="Times New Roman"/>
                <a:ea typeface="+mn-lt"/>
                <a:cs typeface="+mn-lt"/>
              </a:rPr>
              <a:t>σημ</a:t>
            </a:r>
            <a:r>
              <a:rPr lang="en-US" sz="2400" dirty="0">
                <a:latin typeface="Times New Roman"/>
                <a:ea typeface="+mn-lt"/>
                <a:cs typeface="+mn-lt"/>
              </a:rPr>
              <a:t>α</a:t>
            </a:r>
            <a:r>
              <a:rPr lang="en-US" sz="2400" dirty="0" err="1">
                <a:latin typeface="Times New Roman"/>
                <a:ea typeface="+mn-lt"/>
                <a:cs typeface="+mn-lt"/>
              </a:rPr>
              <a:t>ντικό</a:t>
            </a:r>
            <a:r>
              <a:rPr lang="en-US" sz="2400" dirty="0">
                <a:latin typeface="Times New Roman"/>
                <a:ea typeface="+mn-lt"/>
                <a:cs typeface="+mn-lt"/>
              </a:rPr>
              <a:t> χαρα</a:t>
            </a:r>
            <a:r>
              <a:rPr lang="en-US" sz="2400" dirty="0" err="1">
                <a:latin typeface="Times New Roman"/>
                <a:ea typeface="+mn-lt"/>
                <a:cs typeface="+mn-lt"/>
              </a:rPr>
              <a:t>κτηριστικό</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π</a:t>
            </a:r>
            <a:r>
              <a:rPr lang="en-US" sz="2400" dirty="0" err="1">
                <a:latin typeface="Times New Roman"/>
                <a:ea typeface="+mn-lt"/>
                <a:cs typeface="+mn-lt"/>
              </a:rPr>
              <a:t>ροέρχετ</a:t>
            </a:r>
            <a:r>
              <a:rPr lang="en-US" sz="2400" dirty="0">
                <a:latin typeface="Times New Roman"/>
                <a:ea typeface="+mn-lt"/>
                <a:cs typeface="+mn-lt"/>
              </a:rPr>
              <a:t>αι από </a:t>
            </a:r>
            <a:r>
              <a:rPr lang="en-US" sz="2400" dirty="0" err="1">
                <a:latin typeface="Times New Roman"/>
                <a:ea typeface="+mn-lt"/>
                <a:cs typeface="+mn-lt"/>
              </a:rPr>
              <a:t>το</a:t>
            </a:r>
            <a:r>
              <a:rPr lang="en-US" sz="2400" dirty="0">
                <a:latin typeface="Times New Roman"/>
                <a:ea typeface="+mn-lt"/>
                <a:cs typeface="+mn-lt"/>
              </a:rPr>
              <a:t> παρα</a:t>
            </a:r>
            <a:r>
              <a:rPr lang="en-US" sz="2400" dirty="0" err="1">
                <a:latin typeface="Times New Roman"/>
                <a:ea typeface="+mn-lt"/>
                <a:cs typeface="+mn-lt"/>
              </a:rPr>
              <a:t>μύθι</a:t>
            </a:r>
            <a:r>
              <a:rPr lang="en-US" sz="2400" dirty="0">
                <a:latin typeface="Times New Roman"/>
                <a:ea typeface="+mn-lt"/>
                <a:cs typeface="+mn-lt"/>
              </a:rPr>
              <a:t> και </a:t>
            </a:r>
            <a:r>
              <a:rPr lang="en-US" sz="2400" dirty="0" err="1">
                <a:latin typeface="Times New Roman"/>
                <a:ea typeface="+mn-lt"/>
                <a:cs typeface="+mn-lt"/>
              </a:rPr>
              <a:t>εμ</a:t>
            </a:r>
            <a:r>
              <a:rPr lang="en-US" sz="2400" dirty="0">
                <a:latin typeface="Times New Roman"/>
                <a:ea typeface="+mn-lt"/>
                <a:cs typeface="+mn-lt"/>
              </a:rPr>
              <a:t>π</a:t>
            </a:r>
            <a:r>
              <a:rPr lang="en-US" sz="2400" dirty="0" err="1">
                <a:latin typeface="Times New Roman"/>
                <a:ea typeface="+mn-lt"/>
                <a:cs typeface="+mn-lt"/>
              </a:rPr>
              <a:t>εριέχετ</a:t>
            </a:r>
            <a:r>
              <a:rPr lang="en-US" sz="2400" dirty="0">
                <a:latin typeface="Times New Roman"/>
                <a:ea typeface="+mn-lt"/>
                <a:cs typeface="+mn-lt"/>
              </a:rPr>
              <a:t>αι </a:t>
            </a:r>
            <a:r>
              <a:rPr lang="en-US" sz="2400" dirty="0" err="1">
                <a:latin typeface="Times New Roman"/>
                <a:ea typeface="+mn-lt"/>
                <a:cs typeface="+mn-lt"/>
              </a:rPr>
              <a:t>στη</a:t>
            </a:r>
            <a:r>
              <a:rPr lang="en-US" sz="2400" dirty="0">
                <a:latin typeface="Times New Roman"/>
                <a:ea typeface="+mn-lt"/>
                <a:cs typeface="+mn-lt"/>
              </a:rPr>
              <a:t> </a:t>
            </a:r>
            <a:r>
              <a:rPr lang="en-US" sz="2400" dirty="0" err="1">
                <a:latin typeface="Times New Roman"/>
                <a:ea typeface="+mn-lt"/>
                <a:cs typeface="+mn-lt"/>
              </a:rPr>
              <a:t>φράση</a:t>
            </a:r>
            <a:r>
              <a:rPr lang="en-US" sz="2400" dirty="0">
                <a:latin typeface="Times New Roman"/>
                <a:ea typeface="+mn-lt"/>
                <a:cs typeface="+mn-lt"/>
              </a:rPr>
              <a:t> '</a:t>
            </a:r>
            <a:r>
              <a:rPr lang="en-US" sz="2400" dirty="0" err="1">
                <a:latin typeface="Times New Roman"/>
                <a:ea typeface="+mn-lt"/>
                <a:cs typeface="+mn-lt"/>
              </a:rPr>
              <a:t>Κρίση</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Πάρη</a:t>
            </a:r>
            <a:r>
              <a:rPr lang="en-US" sz="2400" dirty="0">
                <a:latin typeface="Times New Roman"/>
                <a:ea typeface="+mn-lt"/>
                <a:cs typeface="+mn-lt"/>
              </a:rPr>
              <a:t>'.</a:t>
            </a:r>
          </a:p>
          <a:p>
            <a:pPr algn="just"/>
            <a:r>
              <a:rPr lang="en-US" sz="2400" dirty="0">
                <a:latin typeface="Times New Roman"/>
                <a:ea typeface="+mn-lt"/>
                <a:cs typeface="+mn-lt"/>
              </a:rPr>
              <a:t>Όπ</a:t>
            </a:r>
            <a:r>
              <a:rPr lang="en-US" sz="2400" dirty="0" err="1">
                <a:latin typeface="Times New Roman"/>
                <a:ea typeface="+mn-lt"/>
                <a:cs typeface="+mn-lt"/>
              </a:rPr>
              <a:t>ως</a:t>
            </a:r>
            <a:r>
              <a:rPr lang="en-US" sz="2400" dirty="0">
                <a:latin typeface="Times New Roman"/>
                <a:ea typeface="+mn-lt"/>
                <a:cs typeface="+mn-lt"/>
              </a:rPr>
              <a:t> και </a:t>
            </a:r>
            <a:r>
              <a:rPr lang="en-US" sz="2400" dirty="0" err="1">
                <a:latin typeface="Times New Roman"/>
                <a:ea typeface="+mn-lt"/>
                <a:cs typeface="+mn-lt"/>
              </a:rPr>
              <a:t>στο</a:t>
            </a:r>
            <a:r>
              <a:rPr lang="en-US" sz="2400" dirty="0">
                <a:latin typeface="Times New Roman"/>
                <a:ea typeface="+mn-lt"/>
                <a:cs typeface="+mn-lt"/>
              </a:rPr>
              <a:t> παρα</a:t>
            </a:r>
            <a:r>
              <a:rPr lang="en-US" sz="2400" dirty="0" err="1">
                <a:latin typeface="Times New Roman"/>
                <a:ea typeface="+mn-lt"/>
                <a:cs typeface="+mn-lt"/>
              </a:rPr>
              <a:t>μύθι</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Βα</a:t>
            </a:r>
            <a:r>
              <a:rPr lang="en-US" sz="2400" dirty="0" err="1">
                <a:latin typeface="Times New Roman"/>
                <a:ea typeface="+mn-lt"/>
                <a:cs typeface="+mn-lt"/>
              </a:rPr>
              <a:t>σιλιά</a:t>
            </a:r>
            <a:r>
              <a:rPr lang="en-US" sz="2400" dirty="0">
                <a:latin typeface="Times New Roman"/>
                <a:ea typeface="+mn-lt"/>
                <a:cs typeface="+mn-lt"/>
              </a:rPr>
              <a:t> </a:t>
            </a:r>
            <a:r>
              <a:rPr lang="en-US" sz="2400" dirty="0" err="1">
                <a:latin typeface="Times New Roman"/>
                <a:ea typeface="+mn-lt"/>
                <a:cs typeface="+mn-lt"/>
              </a:rPr>
              <a:t>Ληρ</a:t>
            </a:r>
            <a:r>
              <a:rPr lang="en-US" sz="2400" dirty="0">
                <a:latin typeface="Times New Roman"/>
                <a:ea typeface="+mn-lt"/>
                <a:cs typeface="+mn-lt"/>
              </a:rPr>
              <a:t> και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Κορδέλι</a:t>
            </a:r>
            <a:r>
              <a:rPr lang="en-US" sz="2400" dirty="0">
                <a:latin typeface="Times New Roman"/>
                <a:ea typeface="+mn-lt"/>
                <a:cs typeface="+mn-lt"/>
              </a:rPr>
              <a:t>ας, </a:t>
            </a:r>
            <a:r>
              <a:rPr lang="en-US" sz="2400" dirty="0" err="1">
                <a:latin typeface="Times New Roman"/>
                <a:ea typeface="+mn-lt"/>
                <a:cs typeface="+mn-lt"/>
              </a:rPr>
              <a:t>σε</a:t>
            </a:r>
            <a:r>
              <a:rPr lang="en-US" sz="2400" dirty="0">
                <a:latin typeface="Times New Roman"/>
                <a:ea typeface="+mn-lt"/>
                <a:cs typeface="+mn-lt"/>
              </a:rPr>
              <a:t> α</a:t>
            </a:r>
            <a:r>
              <a:rPr lang="en-US" sz="2400" dirty="0" err="1">
                <a:latin typeface="Times New Roman"/>
                <a:ea typeface="+mn-lt"/>
                <a:cs typeface="+mn-lt"/>
              </a:rPr>
              <a:t>υτές</a:t>
            </a:r>
            <a:r>
              <a:rPr lang="en-US" sz="2400" dirty="0">
                <a:latin typeface="Times New Roman"/>
                <a:ea typeface="+mn-lt"/>
                <a:cs typeface="+mn-lt"/>
              </a:rPr>
              <a:t> </a:t>
            </a:r>
            <a:r>
              <a:rPr lang="en-US" sz="2400" dirty="0" err="1">
                <a:latin typeface="Times New Roman"/>
                <a:ea typeface="+mn-lt"/>
                <a:cs typeface="+mn-lt"/>
              </a:rPr>
              <a:t>τις</a:t>
            </a:r>
            <a:r>
              <a:rPr lang="en-US" sz="2400" dirty="0">
                <a:latin typeface="Times New Roman"/>
                <a:ea typeface="+mn-lt"/>
                <a:cs typeface="+mn-lt"/>
              </a:rPr>
              <a:t> </a:t>
            </a:r>
            <a:r>
              <a:rPr lang="en-US" sz="2400" dirty="0" err="1">
                <a:latin typeface="Times New Roman"/>
                <a:ea typeface="+mn-lt"/>
                <a:cs typeface="+mn-lt"/>
              </a:rPr>
              <a:t>ιστορίες</a:t>
            </a:r>
            <a:r>
              <a:rPr lang="en-US" sz="2400" dirty="0">
                <a:latin typeface="Times New Roman"/>
                <a:ea typeface="+mn-lt"/>
                <a:cs typeface="+mn-lt"/>
              </a:rPr>
              <a:t> </a:t>
            </a:r>
            <a:r>
              <a:rPr lang="en-US" sz="2400" dirty="0" err="1">
                <a:latin typeface="Times New Roman"/>
                <a:ea typeface="+mn-lt"/>
                <a:cs typeface="+mn-lt"/>
              </a:rPr>
              <a:t>δεν</a:t>
            </a:r>
            <a:r>
              <a:rPr lang="en-US" sz="2400" dirty="0">
                <a:latin typeface="Times New Roman"/>
                <a:ea typeface="+mn-lt"/>
                <a:cs typeface="+mn-lt"/>
              </a:rPr>
              <a:t> α</a:t>
            </a:r>
            <a:r>
              <a:rPr lang="en-US" sz="2400" dirty="0" err="1">
                <a:latin typeface="Times New Roman"/>
                <a:ea typeface="+mn-lt"/>
                <a:cs typeface="+mn-lt"/>
              </a:rPr>
              <a:t>ξιολογούντ</a:t>
            </a:r>
            <a:r>
              <a:rPr lang="en-US" sz="2400" dirty="0">
                <a:latin typeface="Times New Roman"/>
                <a:ea typeface="+mn-lt"/>
                <a:cs typeface="+mn-lt"/>
              </a:rPr>
              <a:t>αι </a:t>
            </a:r>
            <a:r>
              <a:rPr lang="en-US" sz="2400" dirty="0" err="1">
                <a:latin typeface="Times New Roman"/>
                <a:ea typeface="+mn-lt"/>
                <a:cs typeface="+mn-lt"/>
              </a:rPr>
              <a:t>μόνο</a:t>
            </a:r>
            <a:r>
              <a:rPr lang="en-US" sz="2400" dirty="0">
                <a:latin typeface="Times New Roman"/>
                <a:ea typeface="+mn-lt"/>
                <a:cs typeface="+mn-lt"/>
              </a:rPr>
              <a:t> </a:t>
            </a:r>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συμμετέχοντες</a:t>
            </a:r>
            <a:r>
              <a:rPr lang="en-US" sz="2400" dirty="0">
                <a:latin typeface="Times New Roman"/>
                <a:ea typeface="+mn-lt"/>
                <a:cs typeface="+mn-lt"/>
              </a:rPr>
              <a:t> </a:t>
            </a:r>
            <a:r>
              <a:rPr lang="en-US" sz="2400" dirty="0" err="1">
                <a:latin typeface="Times New Roman"/>
                <a:ea typeface="+mn-lt"/>
                <a:cs typeface="+mn-lt"/>
              </a:rPr>
              <a:t>των</a:t>
            </a:r>
            <a:r>
              <a:rPr lang="en-US" sz="2400" dirty="0">
                <a:latin typeface="Times New Roman"/>
                <a:ea typeface="+mn-lt"/>
                <a:cs typeface="+mn-lt"/>
              </a:rPr>
              <a:t> οπ</a:t>
            </a:r>
            <a:r>
              <a:rPr lang="en-US" sz="2400" dirty="0" err="1">
                <a:latin typeface="Times New Roman"/>
                <a:ea typeface="+mn-lt"/>
                <a:cs typeface="+mn-lt"/>
              </a:rPr>
              <a:t>οίων</a:t>
            </a:r>
            <a:r>
              <a:rPr lang="en-US" sz="2400" dirty="0">
                <a:latin typeface="Times New Roman"/>
                <a:ea typeface="+mn-lt"/>
                <a:cs typeface="+mn-lt"/>
              </a:rPr>
              <a:t> </a:t>
            </a:r>
            <a:r>
              <a:rPr lang="en-US" sz="2400" dirty="0" err="1">
                <a:latin typeface="Times New Roman"/>
                <a:ea typeface="+mn-lt"/>
                <a:cs typeface="+mn-lt"/>
              </a:rPr>
              <a:t>οι</a:t>
            </a:r>
            <a:r>
              <a:rPr lang="en-US" sz="2400" dirty="0">
                <a:latin typeface="Times New Roman"/>
                <a:ea typeface="+mn-lt"/>
                <a:cs typeface="+mn-lt"/>
              </a:rPr>
              <a:t> π</a:t>
            </a:r>
            <a:r>
              <a:rPr lang="en-US" sz="2400" dirty="0" err="1">
                <a:latin typeface="Times New Roman"/>
                <a:ea typeface="+mn-lt"/>
                <a:cs typeface="+mn-lt"/>
              </a:rPr>
              <a:t>οιότητες</a:t>
            </a:r>
            <a:r>
              <a:rPr lang="en-US" sz="2400" dirty="0">
                <a:latin typeface="Times New Roman"/>
                <a:ea typeface="+mn-lt"/>
                <a:cs typeface="+mn-lt"/>
              </a:rPr>
              <a:t> υποβ</a:t>
            </a:r>
            <a:r>
              <a:rPr lang="en-US" sz="2400" dirty="0" err="1">
                <a:latin typeface="Times New Roman"/>
                <a:ea typeface="+mn-lt"/>
                <a:cs typeface="+mn-lt"/>
              </a:rPr>
              <a:t>άλλοντ</a:t>
            </a:r>
            <a:r>
              <a:rPr lang="en-US" sz="2400" dirty="0">
                <a:latin typeface="Times New Roman"/>
                <a:ea typeface="+mn-lt"/>
                <a:cs typeface="+mn-lt"/>
              </a:rPr>
              <a:t>αι </a:t>
            </a:r>
            <a:r>
              <a:rPr lang="en-US" sz="2400" dirty="0" err="1">
                <a:latin typeface="Times New Roman"/>
                <a:ea typeface="+mn-lt"/>
                <a:cs typeface="+mn-lt"/>
              </a:rPr>
              <a:t>σε</a:t>
            </a:r>
            <a:r>
              <a:rPr lang="en-US" sz="2400" dirty="0">
                <a:latin typeface="Times New Roman"/>
                <a:ea typeface="+mn-lt"/>
                <a:cs typeface="+mn-lt"/>
              </a:rPr>
              <a:t> </a:t>
            </a:r>
            <a:r>
              <a:rPr lang="en-US" sz="2400" dirty="0" err="1">
                <a:latin typeface="Times New Roman"/>
                <a:ea typeface="+mn-lt"/>
                <a:cs typeface="+mn-lt"/>
              </a:rPr>
              <a:t>δοκιμή</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απ</a:t>
            </a:r>
            <a:r>
              <a:rPr lang="en-US" sz="2400" dirty="0" err="1">
                <a:latin typeface="Times New Roman"/>
                <a:ea typeface="+mn-lt"/>
                <a:cs typeface="+mn-lt"/>
              </a:rPr>
              <a:t>όφ</a:t>
            </a:r>
            <a:r>
              <a:rPr lang="en-US" sz="2400" dirty="0">
                <a:latin typeface="Times New Roman"/>
                <a:ea typeface="+mn-lt"/>
                <a:cs typeface="+mn-lt"/>
              </a:rPr>
              <a:t>α</a:t>
            </a:r>
            <a:r>
              <a:rPr lang="en-US" sz="2400" dirty="0" err="1">
                <a:latin typeface="Times New Roman"/>
                <a:ea typeface="+mn-lt"/>
                <a:cs typeface="+mn-lt"/>
              </a:rPr>
              <a:t>ση</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ο </a:t>
            </a:r>
            <a:r>
              <a:rPr lang="en-US" sz="2400" dirty="0" err="1">
                <a:latin typeface="Times New Roman"/>
                <a:ea typeface="+mn-lt"/>
                <a:cs typeface="+mn-lt"/>
              </a:rPr>
              <a:t>Πάρης</a:t>
            </a:r>
            <a:r>
              <a:rPr lang="en-US" sz="2400" dirty="0">
                <a:latin typeface="Times New Roman"/>
                <a:ea typeface="+mn-lt"/>
                <a:cs typeface="+mn-lt"/>
              </a:rPr>
              <a:t>, όπ</a:t>
            </a:r>
            <a:r>
              <a:rPr lang="en-US" sz="2400" dirty="0" err="1">
                <a:latin typeface="Times New Roman"/>
                <a:ea typeface="+mn-lt"/>
                <a:cs typeface="+mn-lt"/>
              </a:rPr>
              <a:t>ως</a:t>
            </a:r>
            <a:r>
              <a:rPr lang="en-US" sz="2400" dirty="0">
                <a:latin typeface="Times New Roman"/>
                <a:ea typeface="+mn-lt"/>
                <a:cs typeface="+mn-lt"/>
              </a:rPr>
              <a:t> ο </a:t>
            </a:r>
            <a:r>
              <a:rPr lang="en-US" sz="2400" dirty="0" err="1">
                <a:latin typeface="Times New Roman"/>
                <a:ea typeface="+mn-lt"/>
                <a:cs typeface="+mn-lt"/>
              </a:rPr>
              <a:t>Ληρ</a:t>
            </a:r>
            <a:r>
              <a:rPr lang="en-US" sz="2400" dirty="0">
                <a:latin typeface="Times New Roman"/>
                <a:ea typeface="+mn-lt"/>
                <a:cs typeface="+mn-lt"/>
              </a:rPr>
              <a:t>, </a:t>
            </a:r>
            <a:r>
              <a:rPr lang="en-US" sz="2400" dirty="0" err="1">
                <a:latin typeface="Times New Roman"/>
                <a:ea typeface="+mn-lt"/>
                <a:cs typeface="+mn-lt"/>
              </a:rPr>
              <a:t>κρίνετ</a:t>
            </a:r>
            <a:r>
              <a:rPr lang="en-US" sz="2400" dirty="0">
                <a:latin typeface="Times New Roman"/>
                <a:ea typeface="+mn-lt"/>
                <a:cs typeface="+mn-lt"/>
              </a:rPr>
              <a:t>αι και απ</a:t>
            </a:r>
            <a:r>
              <a:rPr lang="en-US" sz="2400" dirty="0" err="1">
                <a:latin typeface="Times New Roman"/>
                <a:ea typeface="+mn-lt"/>
                <a:cs typeface="+mn-lt"/>
              </a:rPr>
              <a:t>οδυκνύετ</a:t>
            </a:r>
            <a:r>
              <a:rPr lang="en-US" sz="2400" dirty="0">
                <a:latin typeface="Times New Roman"/>
                <a:ea typeface="+mn-lt"/>
                <a:cs typeface="+mn-lt"/>
              </a:rPr>
              <a:t>αι α</a:t>
            </a:r>
            <a:r>
              <a:rPr lang="en-US" sz="2400" dirty="0" err="1">
                <a:latin typeface="Times New Roman"/>
                <a:ea typeface="+mn-lt"/>
                <a:cs typeface="+mn-lt"/>
              </a:rPr>
              <a:t>νε</a:t>
            </a:r>
            <a:r>
              <a:rPr lang="en-US" sz="2400" dirty="0">
                <a:latin typeface="Times New Roman"/>
                <a:ea typeface="+mn-lt"/>
                <a:cs typeface="+mn-lt"/>
              </a:rPr>
              <a:t>πα</a:t>
            </a:r>
            <a:r>
              <a:rPr lang="en-US" sz="2400" dirty="0" err="1">
                <a:latin typeface="Times New Roman"/>
                <a:ea typeface="+mn-lt"/>
                <a:cs typeface="+mn-lt"/>
              </a:rPr>
              <a:t>ρκής</a:t>
            </a:r>
            <a:r>
              <a:rPr lang="en-US" sz="2400" dirty="0">
                <a:latin typeface="Times New Roman"/>
                <a:ea typeface="+mn-lt"/>
                <a:cs typeface="+mn-lt"/>
              </a:rPr>
              <a:t>.</a:t>
            </a:r>
          </a:p>
        </p:txBody>
      </p:sp>
    </p:spTree>
    <p:extLst>
      <p:ext uri="{BB962C8B-B14F-4D97-AF65-F5344CB8AC3E}">
        <p14:creationId xmlns:p14="http://schemas.microsoft.com/office/powerpoint/2010/main" val="1085204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54FE36-AB16-46D3-A08A-991434BD2783}"/>
              </a:ext>
            </a:extLst>
          </p:cNvPr>
          <p:cNvSpPr>
            <a:spLocks noGrp="1"/>
          </p:cNvSpPr>
          <p:nvPr>
            <p:ph type="title"/>
          </p:nvPr>
        </p:nvSpPr>
        <p:spPr>
          <a:xfrm>
            <a:off x="2895600" y="174902"/>
            <a:ext cx="8596223" cy="1178009"/>
          </a:xfrm>
        </p:spPr>
        <p:txBody>
          <a:bodyPr/>
          <a:lstStyle/>
          <a:p>
            <a:endParaRPr lang="en-US"/>
          </a:p>
        </p:txBody>
      </p:sp>
      <p:sp>
        <p:nvSpPr>
          <p:cNvPr id="3" name="Content Placeholder 2">
            <a:extLst>
              <a:ext uri="{FF2B5EF4-FFF2-40B4-BE49-F238E27FC236}">
                <a16:creationId xmlns:a16="http://schemas.microsoft.com/office/drawing/2014/main" xmlns="" id="{4DA0DDEB-F99C-4EA3-A9BF-E090128FF651}"/>
              </a:ext>
            </a:extLst>
          </p:cNvPr>
          <p:cNvSpPr>
            <a:spLocks noGrp="1"/>
          </p:cNvSpPr>
          <p:nvPr>
            <p:ph idx="1"/>
          </p:nvPr>
        </p:nvSpPr>
        <p:spPr>
          <a:xfrm>
            <a:off x="685800" y="1576334"/>
            <a:ext cx="10820400" cy="4915520"/>
          </a:xfrm>
        </p:spPr>
        <p:txBody>
          <a:bodyPr vert="horz" lIns="91440" tIns="45720" rIns="91440" bIns="45720" rtlCol="0" anchor="t">
            <a:normAutofit/>
          </a:bodyPr>
          <a:lstStyle/>
          <a:p>
            <a:pPr algn="just">
              <a:buFont typeface="Wingdings" panose="020B0604020202020204" pitchFamily="34" charset="0"/>
              <a:buChar char="Ø"/>
            </a:pPr>
            <a:r>
              <a:rPr lang="en-US" dirty="0">
                <a:latin typeface="Times New Roman"/>
                <a:cs typeface="Times New Roman"/>
              </a:rPr>
              <a:t> </a:t>
            </a:r>
            <a:r>
              <a:rPr lang="en-US" sz="2400" dirty="0">
                <a:latin typeface="Times New Roman"/>
                <a:cs typeface="Times New Roman"/>
              </a:rPr>
              <a:t>Τα παρα</a:t>
            </a:r>
            <a:r>
              <a:rPr lang="en-US" sz="2400" dirty="0" err="1">
                <a:latin typeface="Times New Roman"/>
                <a:cs typeface="Times New Roman"/>
              </a:rPr>
              <a:t>δείγμ</a:t>
            </a:r>
            <a:r>
              <a:rPr lang="en-US" sz="2400" dirty="0">
                <a:latin typeface="Times New Roman"/>
                <a:cs typeface="Times New Roman"/>
              </a:rPr>
              <a:t>ατα 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χρησιμεύουν</a:t>
            </a:r>
            <a:r>
              <a:rPr lang="en-US" sz="2400" dirty="0">
                <a:latin typeface="Times New Roman"/>
                <a:cs typeface="Times New Roman"/>
              </a:rPr>
              <a:t> </a:t>
            </a:r>
            <a:r>
              <a:rPr lang="en-US" sz="2400" dirty="0" err="1">
                <a:latin typeface="Times New Roman"/>
                <a:cs typeface="Times New Roman"/>
              </a:rPr>
              <a:t>ως</a:t>
            </a:r>
            <a:r>
              <a:rPr lang="en-US" sz="2400" dirty="0">
                <a:latin typeface="Times New Roman"/>
                <a:cs typeface="Times New Roman"/>
              </a:rPr>
              <a:t> </a:t>
            </a:r>
            <a:r>
              <a:rPr lang="en-US" sz="2400" dirty="0" err="1">
                <a:latin typeface="Times New Roman"/>
                <a:cs typeface="Times New Roman"/>
              </a:rPr>
              <a:t>υλικό</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την</a:t>
            </a:r>
            <a:r>
              <a:rPr lang="en-US" sz="2400" dirty="0">
                <a:latin typeface="Times New Roman"/>
                <a:cs typeface="Times New Roman"/>
              </a:rPr>
              <a:t> πα</a:t>
            </a:r>
            <a:r>
              <a:rPr lang="en-US" sz="2400" dirty="0" err="1">
                <a:latin typeface="Times New Roman"/>
                <a:cs typeface="Times New Roman"/>
              </a:rPr>
              <a:t>ρούσ</a:t>
            </a:r>
            <a:r>
              <a:rPr lang="en-US" sz="2400" dirty="0">
                <a:latin typeface="Times New Roman"/>
                <a:cs typeface="Times New Roman"/>
              </a:rPr>
              <a:t>α </a:t>
            </a:r>
            <a:r>
              <a:rPr lang="en-US" sz="2400" dirty="0" err="1">
                <a:latin typeface="Times New Roman"/>
                <a:cs typeface="Times New Roman"/>
              </a:rPr>
              <a:t>έρευν</a:t>
            </a:r>
            <a:r>
              <a:rPr lang="en-US" sz="2400" dirty="0">
                <a:latin typeface="Times New Roman"/>
                <a:cs typeface="Times New Roman"/>
              </a:rPr>
              <a:t>α α</a:t>
            </a:r>
            <a:r>
              <a:rPr lang="en-US" sz="2400" dirty="0" err="1">
                <a:latin typeface="Times New Roman"/>
                <a:cs typeface="Times New Roman"/>
              </a:rPr>
              <a:t>ντλούντ</a:t>
            </a:r>
            <a:r>
              <a:rPr lang="en-US" sz="2400" dirty="0">
                <a:latin typeface="Times New Roman"/>
                <a:cs typeface="Times New Roman"/>
              </a:rPr>
              <a:t>αι </a:t>
            </a:r>
            <a:r>
              <a:rPr lang="en-US" sz="2400" dirty="0" err="1">
                <a:latin typeface="Times New Roman"/>
                <a:cs typeface="Times New Roman"/>
              </a:rPr>
              <a:t>σχεδόν</a:t>
            </a:r>
            <a:r>
              <a:rPr lang="en-US" sz="2400" dirty="0">
                <a:latin typeface="Times New Roman"/>
                <a:cs typeface="Times New Roman"/>
              </a:rPr>
              <a:t> απ</a:t>
            </a:r>
            <a:r>
              <a:rPr lang="en-US" sz="2400" dirty="0" err="1">
                <a:latin typeface="Times New Roman"/>
                <a:cs typeface="Times New Roman"/>
              </a:rPr>
              <a:t>οκλειστικά</a:t>
            </a:r>
            <a:r>
              <a:rPr lang="en-US" sz="2400" dirty="0">
                <a:latin typeface="Times New Roman"/>
                <a:cs typeface="Times New Roman"/>
              </a:rPr>
              <a:t> από απ</a:t>
            </a:r>
            <a:r>
              <a:rPr lang="en-US" sz="2400" dirty="0" err="1">
                <a:latin typeface="Times New Roman"/>
                <a:cs typeface="Times New Roman"/>
              </a:rPr>
              <a:t>οσ</a:t>
            </a:r>
            <a:r>
              <a:rPr lang="en-US" sz="2400" dirty="0">
                <a:latin typeface="Times New Roman"/>
                <a:cs typeface="Times New Roman"/>
              </a:rPr>
              <a:t>π</a:t>
            </a:r>
            <a:r>
              <a:rPr lang="en-US" sz="2400" dirty="0" err="1">
                <a:latin typeface="Times New Roman"/>
                <a:cs typeface="Times New Roman"/>
              </a:rPr>
              <a:t>άσμ</a:t>
            </a:r>
            <a:r>
              <a:rPr lang="en-US" sz="2400" dirty="0">
                <a:latin typeface="Times New Roman"/>
                <a:cs typeface="Times New Roman"/>
              </a:rPr>
              <a:t>ατα </a:t>
            </a:r>
            <a:r>
              <a:rPr lang="en-US" sz="2400" dirty="0" err="1">
                <a:latin typeface="Times New Roman"/>
                <a:cs typeface="Times New Roman"/>
              </a:rPr>
              <a:t>των</a:t>
            </a:r>
            <a:r>
              <a:rPr lang="en-US" sz="2400" dirty="0">
                <a:latin typeface="Times New Roman"/>
                <a:cs typeface="Times New Roman"/>
              </a:rPr>
              <a:t> </a:t>
            </a:r>
            <a:r>
              <a:rPr lang="en-US" sz="2400" i="1" dirty="0" err="1">
                <a:latin typeface="Times New Roman"/>
                <a:cs typeface="Times New Roman"/>
              </a:rPr>
              <a:t>Κυ</a:t>
            </a:r>
            <a:r>
              <a:rPr lang="en-US" sz="2400" i="1" dirty="0">
                <a:latin typeface="Times New Roman"/>
                <a:cs typeface="Times New Roman"/>
              </a:rPr>
              <a:t>π</a:t>
            </a:r>
            <a:r>
              <a:rPr lang="en-US" sz="2400" i="1" dirty="0" err="1">
                <a:latin typeface="Times New Roman"/>
                <a:cs typeface="Times New Roman"/>
              </a:rPr>
              <a:t>ρίων</a:t>
            </a:r>
            <a:r>
              <a:rPr lang="en-US" sz="2400" i="1" dirty="0">
                <a:latin typeface="Times New Roman"/>
                <a:cs typeface="Times New Roman"/>
              </a:rPr>
              <a:t> </a:t>
            </a:r>
            <a:r>
              <a:rPr lang="en-US" sz="2400" dirty="0">
                <a:latin typeface="Times New Roman"/>
                <a:cs typeface="Times New Roman"/>
              </a:rPr>
              <a:t>και </a:t>
            </a:r>
            <a:r>
              <a:rPr lang="en-US" sz="2400" dirty="0" err="1">
                <a:latin typeface="Times New Roman"/>
                <a:cs typeface="Times New Roman"/>
              </a:rPr>
              <a:t>την</a:t>
            </a:r>
            <a:r>
              <a:rPr lang="en-US" sz="2400" dirty="0">
                <a:latin typeface="Times New Roman"/>
                <a:cs typeface="Times New Roman"/>
              </a:rPr>
              <a:t> π</a:t>
            </a:r>
            <a:r>
              <a:rPr lang="en-US" sz="2400" dirty="0" err="1">
                <a:latin typeface="Times New Roman"/>
                <a:cs typeface="Times New Roman"/>
              </a:rPr>
              <a:t>ερίληψη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Πρόκλου</a:t>
            </a:r>
            <a:r>
              <a:rPr lang="en-US" sz="2400" dirty="0">
                <a:latin typeface="Times New Roman"/>
                <a:cs typeface="Times New Roman"/>
              </a:rPr>
              <a:t>.</a:t>
            </a:r>
            <a:endParaRPr lang="en-US" sz="2400" dirty="0"/>
          </a:p>
          <a:p>
            <a:pPr algn="just">
              <a:buFont typeface="Wingdings" panose="020B0604020202020204" pitchFamily="34" charset="0"/>
              <a:buChar char="Ø"/>
            </a:pPr>
            <a:r>
              <a:rPr lang="en-US" sz="2400" dirty="0">
                <a:latin typeface="Times New Roman"/>
                <a:cs typeface="Times New Roman"/>
              </a:rPr>
              <a:t>  </a:t>
            </a:r>
            <a:r>
              <a:rPr lang="en-US" sz="2400" dirty="0" err="1">
                <a:latin typeface="Times New Roman"/>
                <a:cs typeface="Times New Roman"/>
              </a:rPr>
              <a:t>Αν</a:t>
            </a:r>
            <a:r>
              <a:rPr lang="en-US" sz="2400" dirty="0">
                <a:latin typeface="Times New Roman"/>
                <a:cs typeface="Times New Roman"/>
              </a:rPr>
              <a:t> και </a:t>
            </a:r>
            <a:r>
              <a:rPr lang="en-US" sz="2400" dirty="0" err="1">
                <a:latin typeface="Times New Roman"/>
                <a:cs typeface="Times New Roman"/>
              </a:rPr>
              <a:t>λίγ</a:t>
            </a:r>
            <a:r>
              <a:rPr lang="en-US" sz="2400" dirty="0">
                <a:latin typeface="Times New Roman"/>
                <a:cs typeface="Times New Roman"/>
              </a:rPr>
              <a:t>α </a:t>
            </a:r>
            <a:r>
              <a:rPr lang="en-US" sz="2400" dirty="0" err="1">
                <a:latin typeface="Times New Roman"/>
                <a:cs typeface="Times New Roman"/>
              </a:rPr>
              <a:t>έχουν</a:t>
            </a:r>
            <a:r>
              <a:rPr lang="en-US" sz="2400" dirty="0">
                <a:latin typeface="Times New Roman"/>
                <a:cs typeface="Times New Roman"/>
              </a:rPr>
              <a:t> </a:t>
            </a:r>
            <a:r>
              <a:rPr lang="en-US" sz="2400" dirty="0" err="1">
                <a:latin typeface="Times New Roman"/>
                <a:cs typeface="Times New Roman"/>
              </a:rPr>
              <a:t>δι</a:t>
            </a:r>
            <a:r>
              <a:rPr lang="en-US" sz="2400" dirty="0">
                <a:latin typeface="Times New Roman"/>
                <a:cs typeface="Times New Roman"/>
              </a:rPr>
              <a:t>α</a:t>
            </a:r>
            <a:r>
              <a:rPr lang="en-US" sz="2400" dirty="0" err="1">
                <a:latin typeface="Times New Roman"/>
                <a:cs typeface="Times New Roman"/>
              </a:rPr>
              <a:t>σωθεί</a:t>
            </a:r>
            <a:r>
              <a:rPr lang="en-US" sz="2400" dirty="0">
                <a:latin typeface="Times New Roman"/>
                <a:cs typeface="Times New Roman"/>
              </a:rPr>
              <a:t> από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ίδιο</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κείμενο</a:t>
            </a:r>
            <a:r>
              <a:rPr lang="en-US" sz="2400" dirty="0">
                <a:latin typeface="Times New Roman"/>
                <a:cs typeface="Times New Roman"/>
              </a:rPr>
              <a:t> ή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κείμενο</a:t>
            </a:r>
            <a:r>
              <a:rPr lang="en-US" sz="2400" dirty="0">
                <a:latin typeface="Times New Roman"/>
                <a:cs typeface="Times New Roman"/>
              </a:rPr>
              <a:t>, </a:t>
            </a:r>
            <a:r>
              <a:rPr lang="en-US" sz="2400" dirty="0" err="1">
                <a:latin typeface="Times New Roman"/>
                <a:cs typeface="Times New Roman"/>
              </a:rPr>
              <a:t>είμ</a:t>
            </a:r>
            <a:r>
              <a:rPr lang="en-US" sz="2400" dirty="0">
                <a:latin typeface="Times New Roman"/>
                <a:cs typeface="Times New Roman"/>
              </a:rPr>
              <a:t>α</a:t>
            </a:r>
            <a:r>
              <a:rPr lang="en-US" sz="2400" dirty="0" err="1">
                <a:latin typeface="Times New Roman"/>
                <a:cs typeface="Times New Roman"/>
              </a:rPr>
              <a:t>στε</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θέση</a:t>
            </a:r>
            <a:r>
              <a:rPr lang="en-US" sz="2400" dirty="0">
                <a:latin typeface="Times New Roman"/>
                <a:cs typeface="Times New Roman"/>
              </a:rPr>
              <a:t> να </a:t>
            </a:r>
            <a:r>
              <a:rPr lang="en-US" sz="2400" dirty="0" err="1">
                <a:latin typeface="Times New Roman"/>
                <a:cs typeface="Times New Roman"/>
              </a:rPr>
              <a:t>συμ</a:t>
            </a:r>
            <a:r>
              <a:rPr lang="en-US" sz="2400" dirty="0">
                <a:latin typeface="Times New Roman"/>
                <a:cs typeface="Times New Roman"/>
              </a:rPr>
              <a:t>π</a:t>
            </a:r>
            <a:r>
              <a:rPr lang="en-US" sz="2400" dirty="0" err="1">
                <a:latin typeface="Times New Roman"/>
                <a:cs typeface="Times New Roman"/>
              </a:rPr>
              <a:t>εράνουμε</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βεβα</a:t>
            </a:r>
            <a:r>
              <a:rPr lang="en-US" sz="2400" dirty="0" err="1">
                <a:latin typeface="Times New Roman"/>
                <a:cs typeface="Times New Roman"/>
              </a:rPr>
              <a:t>ιότητ</a:t>
            </a:r>
            <a:r>
              <a:rPr lang="en-US" sz="2400" dirty="0">
                <a:latin typeface="Times New Roman"/>
                <a:cs typeface="Times New Roman"/>
              </a:rPr>
              <a:t>α </a:t>
            </a:r>
            <a:r>
              <a:rPr lang="en-US" sz="2400" dirty="0" err="1">
                <a:latin typeface="Times New Roman"/>
                <a:cs typeface="Times New Roman"/>
              </a:rPr>
              <a:t>ότι</a:t>
            </a:r>
            <a:r>
              <a:rPr lang="en-US" sz="2400" dirty="0">
                <a:latin typeface="Times New Roman"/>
                <a:cs typeface="Times New Roman"/>
              </a:rPr>
              <a:t> τα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 και </a:t>
            </a:r>
            <a:r>
              <a:rPr lang="en-US" sz="2400" dirty="0" err="1">
                <a:latin typeface="Times New Roman"/>
                <a:cs typeface="Times New Roman"/>
              </a:rPr>
              <a:t>ιδι</a:t>
            </a:r>
            <a:r>
              <a:rPr lang="en-US" sz="2400" dirty="0">
                <a:latin typeface="Times New Roman"/>
                <a:cs typeface="Times New Roman"/>
              </a:rPr>
              <a:t>α</a:t>
            </a:r>
            <a:r>
              <a:rPr lang="en-US" sz="2400" dirty="0" err="1">
                <a:latin typeface="Times New Roman"/>
                <a:cs typeface="Times New Roman"/>
              </a:rPr>
              <a:t>ίτερ</a:t>
            </a:r>
            <a:r>
              <a:rPr lang="en-US" sz="2400" dirty="0">
                <a:latin typeface="Times New Roman"/>
                <a:cs typeface="Times New Roman"/>
              </a:rPr>
              <a:t>α </a:t>
            </a:r>
            <a:r>
              <a:rPr lang="en-US" sz="2400" dirty="0" err="1">
                <a:latin typeface="Times New Roman"/>
                <a:cs typeface="Times New Roman"/>
              </a:rPr>
              <a:t>σε</a:t>
            </a:r>
            <a:r>
              <a:rPr lang="en-US" sz="2400" dirty="0">
                <a:latin typeface="Times New Roman"/>
                <a:cs typeface="Times New Roman"/>
              </a:rPr>
              <a:t> α</a:t>
            </a:r>
            <a:r>
              <a:rPr lang="en-US" sz="2400" dirty="0" err="1">
                <a:latin typeface="Times New Roman"/>
                <a:cs typeface="Times New Roman"/>
              </a:rPr>
              <a:t>ντίθεση</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i="1" dirty="0" err="1">
                <a:latin typeface="Times New Roman"/>
                <a:cs typeface="Times New Roman"/>
              </a:rPr>
              <a:t>Ιλιάδ</a:t>
            </a:r>
            <a:r>
              <a:rPr lang="en-US" sz="2400" i="1" dirty="0">
                <a:latin typeface="Times New Roman"/>
                <a:cs typeface="Times New Roman"/>
              </a:rPr>
              <a:t>α</a:t>
            </a:r>
            <a:r>
              <a:rPr lang="en-US" sz="2400" dirty="0">
                <a:latin typeface="Times New Roman"/>
                <a:cs typeface="Times New Roman"/>
              </a:rPr>
              <a:t>, </a:t>
            </a:r>
            <a:r>
              <a:rPr lang="en-US" sz="2400" dirty="0" err="1">
                <a:latin typeface="Times New Roman"/>
                <a:cs typeface="Times New Roman"/>
              </a:rPr>
              <a:t>ήτ</a:t>
            </a:r>
            <a:r>
              <a:rPr lang="en-US" sz="2400" dirty="0">
                <a:latin typeface="Times New Roman"/>
                <a:cs typeface="Times New Roman"/>
              </a:rPr>
              <a:t>αν </a:t>
            </a:r>
            <a:r>
              <a:rPr lang="en-US" sz="2400" dirty="0" err="1">
                <a:latin typeface="Times New Roman"/>
                <a:cs typeface="Times New Roman"/>
              </a:rPr>
              <a:t>έν</a:t>
            </a:r>
            <a:r>
              <a:rPr lang="en-US" sz="2400" dirty="0">
                <a:latin typeface="Times New Roman"/>
                <a:cs typeface="Times New Roman"/>
              </a:rPr>
              <a:t>α </a:t>
            </a:r>
            <a:r>
              <a:rPr lang="en-US" sz="2400" dirty="0" err="1">
                <a:latin typeface="Times New Roman"/>
                <a:cs typeface="Times New Roman"/>
              </a:rPr>
              <a:t>θησ</a:t>
            </a:r>
            <a:r>
              <a:rPr lang="en-US" sz="2400" dirty="0">
                <a:latin typeface="Times New Roman"/>
                <a:cs typeface="Times New Roman"/>
              </a:rPr>
              <a:t>α</a:t>
            </a:r>
            <a:r>
              <a:rPr lang="en-US" sz="2400" dirty="0" err="1">
                <a:latin typeface="Times New Roman"/>
                <a:cs typeface="Times New Roman"/>
              </a:rPr>
              <a:t>υροφυλάκιο</a:t>
            </a:r>
            <a:r>
              <a:rPr lang="en-US" sz="2400" dirty="0">
                <a:latin typeface="Times New Roman"/>
                <a:cs typeface="Times New Roman"/>
              </a:rPr>
              <a:t> παρα</a:t>
            </a:r>
            <a:r>
              <a:rPr lang="en-US" sz="2400" dirty="0" err="1">
                <a:latin typeface="Times New Roman"/>
                <a:cs typeface="Times New Roman"/>
              </a:rPr>
              <a:t>μυθικών</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ων</a:t>
            </a:r>
            <a:r>
              <a:rPr lang="en-US" sz="2400" dirty="0">
                <a:latin typeface="Times New Roman"/>
                <a:cs typeface="Times New Roman"/>
              </a:rPr>
              <a:t>. </a:t>
            </a:r>
            <a:r>
              <a:rPr lang="en-US" sz="2400" dirty="0" err="1">
                <a:latin typeface="Times New Roman"/>
                <a:cs typeface="Times New Roman"/>
              </a:rPr>
              <a:t>Ίσως</a:t>
            </a:r>
            <a:r>
              <a:rPr lang="en-US" sz="2400" dirty="0">
                <a:latin typeface="Times New Roman"/>
                <a:cs typeface="Times New Roman"/>
              </a:rPr>
              <a:t> </a:t>
            </a:r>
            <a:r>
              <a:rPr lang="en-US" sz="2400" dirty="0" err="1">
                <a:latin typeface="Times New Roman"/>
                <a:cs typeface="Times New Roman"/>
              </a:rPr>
              <a:t>μάλιστ</a:t>
            </a:r>
            <a:r>
              <a:rPr lang="en-US" sz="2400" dirty="0">
                <a:latin typeface="Times New Roman"/>
                <a:cs typeface="Times New Roman"/>
              </a:rPr>
              <a:t>α α</a:t>
            </a:r>
            <a:r>
              <a:rPr lang="en-US" sz="2400" dirty="0" err="1">
                <a:latin typeface="Times New Roman"/>
                <a:cs typeface="Times New Roman"/>
              </a:rPr>
              <a:t>υτό</a:t>
            </a:r>
            <a:r>
              <a:rPr lang="en-US" sz="2400" dirty="0">
                <a:latin typeface="Times New Roman"/>
                <a:cs typeface="Times New Roman"/>
              </a:rPr>
              <a:t> να </a:t>
            </a:r>
            <a:r>
              <a:rPr lang="en-US" sz="2400" dirty="0" err="1">
                <a:latin typeface="Times New Roman"/>
                <a:cs typeface="Times New Roman"/>
              </a:rPr>
              <a:t>είν</a:t>
            </a:r>
            <a:r>
              <a:rPr lang="en-US" sz="2400" dirty="0">
                <a:latin typeface="Times New Roman"/>
                <a:cs typeface="Times New Roman"/>
              </a:rPr>
              <a:t>αι και </a:t>
            </a:r>
            <a:r>
              <a:rPr lang="en-US" sz="2400" dirty="0" err="1">
                <a:latin typeface="Times New Roman"/>
                <a:cs typeface="Times New Roman"/>
              </a:rPr>
              <a:t>το</a:t>
            </a:r>
            <a:r>
              <a:rPr lang="en-US" sz="2400" dirty="0">
                <a:latin typeface="Times New Roman"/>
                <a:cs typeface="Times New Roman"/>
              </a:rPr>
              <a:t> π</a:t>
            </a:r>
            <a:r>
              <a:rPr lang="en-US" sz="2400" dirty="0" err="1">
                <a:latin typeface="Times New Roman"/>
                <a:cs typeface="Times New Roman"/>
              </a:rPr>
              <a:t>ιο</a:t>
            </a:r>
            <a:r>
              <a:rPr lang="en-US" sz="2400" dirty="0">
                <a:latin typeface="Times New Roman"/>
                <a:cs typeface="Times New Roman"/>
              </a:rPr>
              <a:t> </a:t>
            </a:r>
            <a:r>
              <a:rPr lang="en-US" sz="2400" dirty="0" err="1">
                <a:latin typeface="Times New Roman"/>
                <a:cs typeface="Times New Roman"/>
              </a:rPr>
              <a:t>ενδιάφερον</a:t>
            </a:r>
            <a:r>
              <a:rPr lang="en-US" sz="2400" dirty="0">
                <a:latin typeface="Times New Roman"/>
                <a:cs typeface="Times New Roman"/>
              </a:rPr>
              <a:t> χαρα</a:t>
            </a:r>
            <a:r>
              <a:rPr lang="en-US" sz="2400" dirty="0" err="1">
                <a:latin typeface="Times New Roman"/>
                <a:cs typeface="Times New Roman"/>
              </a:rPr>
              <a:t>κτηριστικό</a:t>
            </a:r>
            <a:r>
              <a:rPr lang="en-US" sz="2400" dirty="0">
                <a:latin typeface="Times New Roman"/>
                <a:cs typeface="Times New Roman"/>
              </a:rPr>
              <a:t> </a:t>
            </a:r>
            <a:r>
              <a:rPr lang="en-US" sz="2400" dirty="0" err="1">
                <a:latin typeface="Times New Roman"/>
                <a:cs typeface="Times New Roman"/>
              </a:rPr>
              <a:t>τους</a:t>
            </a:r>
            <a:r>
              <a:rPr lang="en-US" sz="2400" dirty="0">
                <a:latin typeface="Times New Roman"/>
                <a:cs typeface="Times New Roman"/>
              </a:rPr>
              <a:t>.</a:t>
            </a:r>
          </a:p>
          <a:p>
            <a:pPr algn="just">
              <a:buFont typeface="Wingdings" panose="020B0604020202020204" pitchFamily="34" charset="0"/>
              <a:buChar char="Ø"/>
            </a:pPr>
            <a:r>
              <a:rPr lang="en-US" sz="2400" dirty="0">
                <a:latin typeface="Times New Roman"/>
                <a:cs typeface="Times New Roman"/>
              </a:rPr>
              <a:t>  Κα</a:t>
            </a:r>
            <a:r>
              <a:rPr lang="en-US" sz="2400" dirty="0" err="1">
                <a:latin typeface="Times New Roman"/>
                <a:cs typeface="Times New Roman"/>
              </a:rPr>
              <a:t>τά</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Griffin (1997, </a:t>
            </a:r>
            <a:r>
              <a:rPr lang="en-US" sz="2400" dirty="0" err="1">
                <a:latin typeface="Times New Roman"/>
                <a:cs typeface="Times New Roman"/>
              </a:rPr>
              <a:t>σελ</a:t>
            </a:r>
            <a:r>
              <a:rPr lang="en-US" sz="2400" dirty="0">
                <a:latin typeface="Times New Roman"/>
                <a:cs typeface="Times New Roman"/>
              </a:rPr>
              <a:t>. 39-43), η </a:t>
            </a:r>
            <a:r>
              <a:rPr lang="en-US" sz="2400" i="1" dirty="0" err="1">
                <a:latin typeface="Times New Roman"/>
                <a:cs typeface="Times New Roman"/>
              </a:rPr>
              <a:t>Ιλιάδ</a:t>
            </a:r>
            <a:r>
              <a:rPr lang="en-US" sz="2400" i="1" dirty="0">
                <a:latin typeface="Times New Roman"/>
                <a:cs typeface="Times New Roman"/>
              </a:rPr>
              <a:t>α</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π</a:t>
            </a:r>
            <a:r>
              <a:rPr lang="en-US" sz="2400" dirty="0" err="1">
                <a:latin typeface="Times New Roman"/>
                <a:cs typeface="Times New Roman"/>
              </a:rPr>
              <a:t>ιο</a:t>
            </a:r>
            <a:r>
              <a:rPr lang="en-US" sz="2400" dirty="0">
                <a:latin typeface="Times New Roman"/>
                <a:cs typeface="Times New Roman"/>
              </a:rPr>
              <a:t> επ</a:t>
            </a:r>
            <a:r>
              <a:rPr lang="en-US" sz="2400" dirty="0" err="1">
                <a:latin typeface="Times New Roman"/>
                <a:cs typeface="Times New Roman"/>
              </a:rPr>
              <a:t>ιφυλ</a:t>
            </a:r>
            <a:r>
              <a:rPr lang="en-US" sz="2400" dirty="0">
                <a:latin typeface="Times New Roman"/>
                <a:cs typeface="Times New Roman"/>
              </a:rPr>
              <a:t>α</a:t>
            </a:r>
            <a:r>
              <a:rPr lang="en-US" sz="2400" dirty="0" err="1">
                <a:latin typeface="Times New Roman"/>
                <a:cs typeface="Times New Roman"/>
              </a:rPr>
              <a:t>κτική</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φα</a:t>
            </a:r>
            <a:r>
              <a:rPr lang="en-US" sz="2400" dirty="0" err="1">
                <a:latin typeface="Times New Roman"/>
                <a:cs typeface="Times New Roman"/>
              </a:rPr>
              <a:t>ντ</a:t>
            </a:r>
            <a:r>
              <a:rPr lang="en-US" sz="2400" dirty="0">
                <a:latin typeface="Times New Roman"/>
                <a:cs typeface="Times New Roman"/>
              </a:rPr>
              <a:t>α</a:t>
            </a:r>
            <a:r>
              <a:rPr lang="en-US" sz="2400" dirty="0" err="1">
                <a:latin typeface="Times New Roman"/>
                <a:cs typeface="Times New Roman"/>
              </a:rPr>
              <a:t>στικό</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παρα</a:t>
            </a:r>
            <a:r>
              <a:rPr lang="en-US" sz="2400" dirty="0" err="1">
                <a:latin typeface="Times New Roman"/>
                <a:cs typeface="Times New Roman"/>
              </a:rPr>
              <a:t>μυθικό</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πα</a:t>
            </a:r>
            <a:r>
              <a:rPr lang="en-US" sz="2400" dirty="0" err="1">
                <a:latin typeface="Times New Roman"/>
                <a:cs typeface="Times New Roman"/>
              </a:rPr>
              <a:t>ράδειγμ</a:t>
            </a:r>
            <a:r>
              <a:rPr lang="en-US" sz="2400" dirty="0">
                <a:latin typeface="Times New Roman"/>
                <a:cs typeface="Times New Roman"/>
              </a:rPr>
              <a:t>α: </a:t>
            </a:r>
            <a:endParaRPr lang="en-US" sz="2400" dirty="0">
              <a:latin typeface="Century Gothic" panose="020B0502020202020204"/>
              <a:cs typeface="Times New Roman"/>
            </a:endParaRPr>
          </a:p>
          <a:p>
            <a:pPr lvl="7" algn="just"/>
            <a:r>
              <a:rPr lang="en-US" sz="2400" dirty="0">
                <a:latin typeface="Times New Roman"/>
                <a:cs typeface="Times New Roman"/>
              </a:rPr>
              <a:t>Η </a:t>
            </a:r>
            <a:r>
              <a:rPr lang="en-US" sz="2400" dirty="0" err="1">
                <a:latin typeface="Times New Roman"/>
                <a:cs typeface="Times New Roman"/>
              </a:rPr>
              <a:t>κάλυψη</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τροφοδότησης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στρ</a:t>
            </a:r>
            <a:r>
              <a:rPr lang="en-US" sz="2400" dirty="0">
                <a:latin typeface="Times New Roman"/>
                <a:cs typeface="Times New Roman"/>
              </a:rPr>
              <a:t>α</a:t>
            </a:r>
            <a:r>
              <a:rPr lang="en-US" sz="2400" dirty="0" err="1">
                <a:latin typeface="Times New Roman"/>
                <a:cs typeface="Times New Roman"/>
              </a:rPr>
              <a:t>το</a:t>
            </a:r>
            <a:r>
              <a:rPr lang="en-US" sz="2400" dirty="0">
                <a:latin typeface="Times New Roman"/>
                <a:cs typeface="Times New Roman"/>
              </a:rPr>
              <a:t>π</a:t>
            </a:r>
            <a:r>
              <a:rPr lang="en-US" sz="2400" dirty="0" err="1">
                <a:latin typeface="Times New Roman"/>
                <a:cs typeface="Times New Roman"/>
              </a:rPr>
              <a:t>έδου</a:t>
            </a:r>
            <a:r>
              <a:rPr lang="en-US" sz="2400" dirty="0">
                <a:latin typeface="Times New Roman"/>
                <a:cs typeface="Times New Roman"/>
              </a:rPr>
              <a:t> </a:t>
            </a:r>
            <a:r>
              <a:rPr lang="en-US" sz="2400" dirty="0" err="1">
                <a:latin typeface="Times New Roman"/>
                <a:cs typeface="Times New Roman"/>
              </a:rPr>
              <a:t>των</a:t>
            </a:r>
            <a:r>
              <a:rPr lang="en-US" sz="2400" dirty="0">
                <a:latin typeface="Times New Roman"/>
                <a:cs typeface="Times New Roman"/>
              </a:rPr>
              <a:t> </a:t>
            </a:r>
            <a:r>
              <a:rPr lang="en-US" sz="2400" dirty="0" err="1">
                <a:latin typeface="Times New Roman"/>
                <a:cs typeface="Times New Roman"/>
              </a:rPr>
              <a:t>Αχ</a:t>
            </a:r>
            <a:r>
              <a:rPr lang="en-US" sz="2400" dirty="0">
                <a:latin typeface="Times New Roman"/>
                <a:cs typeface="Times New Roman"/>
              </a:rPr>
              <a:t>α</a:t>
            </a:r>
            <a:r>
              <a:rPr lang="en-US" sz="2400" dirty="0" err="1">
                <a:latin typeface="Times New Roman"/>
                <a:cs typeface="Times New Roman"/>
              </a:rPr>
              <a:t>ιών</a:t>
            </a:r>
            <a:r>
              <a:rPr lang="en-US" sz="2400" dirty="0">
                <a:latin typeface="Times New Roman"/>
                <a:cs typeface="Times New Roman"/>
              </a:rPr>
              <a:t> απ</a:t>
            </a:r>
            <a:r>
              <a:rPr lang="en-US" sz="2400" dirty="0" err="1">
                <a:latin typeface="Times New Roman"/>
                <a:cs typeface="Times New Roman"/>
              </a:rPr>
              <a:t>λώς</a:t>
            </a:r>
            <a:r>
              <a:rPr lang="en-US" sz="2400" dirty="0">
                <a:latin typeface="Times New Roman"/>
                <a:cs typeface="Times New Roman"/>
              </a:rPr>
              <a:t> </a:t>
            </a:r>
            <a:r>
              <a:rPr lang="en-US" sz="2400" dirty="0" err="1">
                <a:latin typeface="Times New Roman"/>
                <a:cs typeface="Times New Roman"/>
              </a:rPr>
              <a:t>δεν</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ενδι</a:t>
            </a:r>
            <a:r>
              <a:rPr lang="en-US" sz="2400" dirty="0">
                <a:latin typeface="Times New Roman"/>
                <a:cs typeface="Times New Roman"/>
              </a:rPr>
              <a:t>α</a:t>
            </a:r>
            <a:r>
              <a:rPr lang="en-US" sz="2400" dirty="0" err="1">
                <a:latin typeface="Times New Roman"/>
                <a:cs typeface="Times New Roman"/>
              </a:rPr>
              <a:t>φέρει</a:t>
            </a:r>
            <a:r>
              <a:rPr lang="en-US" sz="2400" dirty="0">
                <a:latin typeface="Times New Roman"/>
                <a:cs typeface="Times New Roman"/>
              </a:rPr>
              <a:t>, </a:t>
            </a:r>
            <a:r>
              <a:rPr lang="en-US" sz="2400" dirty="0" err="1">
                <a:latin typeface="Times New Roman"/>
                <a:cs typeface="Times New Roman"/>
              </a:rPr>
              <a:t>ενώ</a:t>
            </a:r>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ea typeface="+mn-lt"/>
                <a:cs typeface="+mn-lt"/>
              </a:rPr>
              <a:t>ζήτημ</a:t>
            </a:r>
            <a:r>
              <a:rPr lang="en-US" sz="2400" dirty="0">
                <a:latin typeface="Times New Roman"/>
                <a:ea typeface="+mn-lt"/>
                <a:cs typeface="+mn-lt"/>
              </a:rPr>
              <a:t>α</a:t>
            </a:r>
            <a:r>
              <a:rPr lang="en-US" sz="2400" dirty="0">
                <a:latin typeface="Times New Roman"/>
                <a:cs typeface="Times New Roman"/>
              </a:rPr>
              <a:t> </a:t>
            </a:r>
            <a:r>
              <a:rPr lang="en-US" sz="2400" dirty="0" err="1">
                <a:latin typeface="Times New Roman"/>
                <a:cs typeface="Times New Roman"/>
              </a:rPr>
              <a:t>λύνετ</a:t>
            </a:r>
            <a:r>
              <a:rPr lang="en-US" sz="2400" dirty="0">
                <a:latin typeface="Times New Roman"/>
                <a:cs typeface="Times New Roman"/>
              </a:rPr>
              <a:t>αι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τρό</a:t>
            </a:r>
            <a:r>
              <a:rPr lang="en-US" sz="2400" dirty="0">
                <a:latin typeface="Times New Roman"/>
                <a:cs typeface="Times New Roman"/>
              </a:rPr>
              <a:t>πο μα</a:t>
            </a:r>
            <a:r>
              <a:rPr lang="en-US" sz="2400" dirty="0" err="1">
                <a:latin typeface="Times New Roman"/>
                <a:cs typeface="Times New Roman"/>
              </a:rPr>
              <a:t>γικό</a:t>
            </a:r>
            <a:r>
              <a:rPr lang="en-US" sz="2400" dirty="0">
                <a:latin typeface="Times New Roman"/>
                <a:cs typeface="Times New Roman"/>
              </a:rPr>
              <a:t>.</a:t>
            </a:r>
            <a:endParaRPr lang="en-US" sz="2400" dirty="0">
              <a:latin typeface="Century Gothic" panose="020B0502020202020204"/>
              <a:cs typeface="Times New Roman"/>
            </a:endParaRPr>
          </a:p>
          <a:p>
            <a:pPr lvl="7" algn="just"/>
            <a:endParaRPr lang="en-US" sz="2400" dirty="0">
              <a:latin typeface="Times New Roman"/>
              <a:cs typeface="Times New Roman"/>
            </a:endParaRPr>
          </a:p>
          <a:p>
            <a:pPr marL="3200400" lvl="7" indent="0" algn="just">
              <a:buNone/>
            </a:pPr>
            <a:endParaRPr lang="en-US" sz="2000" dirty="0"/>
          </a:p>
        </p:txBody>
      </p:sp>
    </p:spTree>
    <p:extLst>
      <p:ext uri="{BB962C8B-B14F-4D97-AF65-F5344CB8AC3E}">
        <p14:creationId xmlns:p14="http://schemas.microsoft.com/office/powerpoint/2010/main" val="2701861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B9A2D9-BCEA-4424-91DE-87AD3812173A}"/>
              </a:ext>
            </a:extLst>
          </p:cNvPr>
          <p:cNvSpPr>
            <a:spLocks noGrp="1"/>
          </p:cNvSpPr>
          <p:nvPr>
            <p:ph type="title"/>
          </p:nvPr>
        </p:nvSpPr>
        <p:spPr>
          <a:xfrm>
            <a:off x="3499449" y="103014"/>
            <a:ext cx="8610600" cy="847330"/>
          </a:xfrm>
        </p:spPr>
        <p:txBody>
          <a:bodyPr/>
          <a:lstStyle/>
          <a:p>
            <a:endParaRPr lang="en-US"/>
          </a:p>
        </p:txBody>
      </p:sp>
      <p:sp>
        <p:nvSpPr>
          <p:cNvPr id="3" name="Content Placeholder 2">
            <a:extLst>
              <a:ext uri="{FF2B5EF4-FFF2-40B4-BE49-F238E27FC236}">
                <a16:creationId xmlns:a16="http://schemas.microsoft.com/office/drawing/2014/main" xmlns="" id="{70D076F5-AB43-48BB-A0AB-ED835E4E1CD2}"/>
              </a:ext>
            </a:extLst>
          </p:cNvPr>
          <p:cNvSpPr>
            <a:spLocks noGrp="1"/>
          </p:cNvSpPr>
          <p:nvPr>
            <p:ph idx="1"/>
          </p:nvPr>
        </p:nvSpPr>
        <p:spPr>
          <a:xfrm>
            <a:off x="685800" y="1331920"/>
            <a:ext cx="10820400" cy="5145557"/>
          </a:xfrm>
        </p:spPr>
        <p:txBody>
          <a:bodyPr vert="horz" lIns="91440" tIns="45720" rIns="91440" bIns="45720" rtlCol="0" anchor="t">
            <a:normAutofit/>
          </a:bodyPr>
          <a:lstStyle/>
          <a:p>
            <a:pPr algn="just"/>
            <a:r>
              <a:rPr lang="en-US" sz="2400" dirty="0">
                <a:latin typeface="Times New Roman"/>
                <a:cs typeface="Times New Roman"/>
              </a:rPr>
              <a:t>Ο S. </a:t>
            </a:r>
            <a:r>
              <a:rPr lang="en-US" sz="2400" dirty="0" err="1">
                <a:latin typeface="Times New Roman"/>
                <a:cs typeface="Times New Roman"/>
              </a:rPr>
              <a:t>δεν</a:t>
            </a:r>
            <a:r>
              <a:rPr lang="en-US" sz="2400" dirty="0">
                <a:latin typeface="Times New Roman"/>
                <a:cs typeface="Times New Roman"/>
              </a:rPr>
              <a:t> ανα</a:t>
            </a:r>
            <a:r>
              <a:rPr lang="en-US" sz="2400" dirty="0" err="1">
                <a:latin typeface="Times New Roman"/>
                <a:cs typeface="Times New Roman"/>
              </a:rPr>
              <a:t>φέρετ</a:t>
            </a:r>
            <a:r>
              <a:rPr lang="en-US" sz="2400" dirty="0">
                <a:latin typeface="Times New Roman"/>
                <a:cs typeface="Times New Roman"/>
              </a:rPr>
              <a:t>αι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a:t>
            </a:r>
            <a:r>
              <a:rPr lang="en-US" sz="2400" dirty="0" err="1">
                <a:latin typeface="Times New Roman"/>
                <a:cs typeface="Times New Roman"/>
              </a:rPr>
              <a:t>εργ</a:t>
            </a:r>
            <a:r>
              <a:rPr lang="en-US" sz="2400" dirty="0">
                <a:latin typeface="Times New Roman"/>
                <a:cs typeface="Times New Roman"/>
              </a:rPr>
              <a:t>α</a:t>
            </a:r>
            <a:r>
              <a:rPr lang="en-US" sz="2400" dirty="0" err="1">
                <a:latin typeface="Times New Roman"/>
                <a:cs typeface="Times New Roman"/>
              </a:rPr>
              <a:t>σί</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Freud όπ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εξετά</a:t>
            </a:r>
            <a:r>
              <a:rPr lang="en-US" sz="2400" dirty="0" err="1">
                <a:latin typeface="Times New Roman"/>
                <a:ea typeface="+mn-lt"/>
                <a:cs typeface="+mn-lt"/>
              </a:rPr>
              <a:t>ζοντ</a:t>
            </a:r>
            <a:r>
              <a:rPr lang="en-US" sz="2400" dirty="0">
                <a:latin typeface="Times New Roman"/>
                <a:ea typeface="+mn-lt"/>
                <a:cs typeface="+mn-lt"/>
              </a:rPr>
              <a:t>ας </a:t>
            </a:r>
            <a:r>
              <a:rPr lang="en-US" sz="2400" dirty="0" err="1">
                <a:latin typeface="Times New Roman"/>
                <a:ea typeface="+mn-lt"/>
                <a:cs typeface="+mn-lt"/>
              </a:rPr>
              <a:t>τη</a:t>
            </a:r>
            <a:r>
              <a:rPr lang="en-US" sz="2400" dirty="0">
                <a:latin typeface="Times New Roman"/>
                <a:ea typeface="+mn-lt"/>
                <a:cs typeface="+mn-lt"/>
              </a:rPr>
              <a:t> </a:t>
            </a:r>
            <a:r>
              <a:rPr lang="en-US" sz="2400" dirty="0" err="1">
                <a:latin typeface="Times New Roman"/>
                <a:ea typeface="+mn-lt"/>
                <a:cs typeface="+mn-lt"/>
              </a:rPr>
              <a:t>σχέση</a:t>
            </a:r>
            <a:r>
              <a:rPr lang="en-US" sz="2400" dirty="0">
                <a:latin typeface="Times New Roman"/>
                <a:ea typeface="+mn-lt"/>
                <a:cs typeface="+mn-lt"/>
              </a:rPr>
              <a:t> </a:t>
            </a:r>
            <a:r>
              <a:rPr lang="en-US" sz="2400" dirty="0" err="1">
                <a:latin typeface="Times New Roman"/>
                <a:ea typeface="+mn-lt"/>
                <a:cs typeface="+mn-lt"/>
              </a:rPr>
              <a:t>στι</a:t>
            </a:r>
            <a:r>
              <a:rPr lang="en-US" sz="2400" dirty="0">
                <a:latin typeface="Times New Roman"/>
                <a:ea typeface="+mn-lt"/>
                <a:cs typeface="+mn-lt"/>
              </a:rPr>
              <a:t> α</a:t>
            </a:r>
            <a:r>
              <a:rPr lang="en-US" sz="2400" dirty="0" err="1">
                <a:latin typeface="Times New Roman"/>
                <a:ea typeface="+mn-lt"/>
                <a:cs typeface="+mn-lt"/>
              </a:rPr>
              <a:t>φηγήσεις</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Στ</a:t>
            </a:r>
            <a:r>
              <a:rPr lang="en-US" sz="2400" dirty="0">
                <a:latin typeface="Times New Roman"/>
                <a:ea typeface="+mn-lt"/>
                <a:cs typeface="+mn-lt"/>
              </a:rPr>
              <a:t>α</a:t>
            </a:r>
            <a:r>
              <a:rPr lang="en-US" sz="2400" dirty="0" err="1">
                <a:latin typeface="Times New Roman"/>
                <a:ea typeface="+mn-lt"/>
                <a:cs typeface="+mn-lt"/>
              </a:rPr>
              <a:t>χτο</a:t>
            </a:r>
            <a:r>
              <a:rPr lang="en-US" sz="2400" dirty="0">
                <a:latin typeface="Times New Roman"/>
                <a:ea typeface="+mn-lt"/>
                <a:cs typeface="+mn-lt"/>
              </a:rPr>
              <a:t>π</a:t>
            </a:r>
            <a:r>
              <a:rPr lang="en-US" sz="2400" dirty="0" err="1">
                <a:latin typeface="Times New Roman"/>
                <a:ea typeface="+mn-lt"/>
                <a:cs typeface="+mn-lt"/>
              </a:rPr>
              <a:t>ούτ</a:t>
            </a:r>
            <a:r>
              <a:rPr lang="en-US" sz="2400" dirty="0">
                <a:latin typeface="Times New Roman"/>
                <a:ea typeface="+mn-lt"/>
                <a:cs typeface="+mn-lt"/>
              </a:rPr>
              <a:t>ας,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Έρωτ</a:t>
            </a:r>
            <a:r>
              <a:rPr lang="en-US" sz="2400" dirty="0">
                <a:latin typeface="Times New Roman"/>
                <a:ea typeface="+mn-lt"/>
                <a:cs typeface="+mn-lt"/>
              </a:rPr>
              <a:t>α και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Ψυχής</a:t>
            </a:r>
            <a:r>
              <a:rPr lang="en-US" sz="2400" dirty="0">
                <a:latin typeface="Times New Roman"/>
                <a:ea typeface="+mn-lt"/>
                <a:cs typeface="+mn-lt"/>
              </a:rPr>
              <a:t> και </a:t>
            </a:r>
            <a:r>
              <a:rPr lang="en-US" sz="2400" dirty="0" err="1">
                <a:latin typeface="Times New Roman"/>
                <a:ea typeface="+mn-lt"/>
                <a:cs typeface="+mn-lt"/>
              </a:rPr>
              <a:t>του</a:t>
            </a:r>
            <a:r>
              <a:rPr lang="en-US" sz="2400" dirty="0">
                <a:latin typeface="Times New Roman"/>
                <a:ea typeface="+mn-lt"/>
                <a:cs typeface="+mn-lt"/>
              </a:rPr>
              <a:t> Βα</a:t>
            </a:r>
            <a:r>
              <a:rPr lang="en-US" sz="2400" dirty="0" err="1">
                <a:latin typeface="Times New Roman"/>
                <a:ea typeface="+mn-lt"/>
                <a:cs typeface="+mn-lt"/>
              </a:rPr>
              <a:t>σιλιά</a:t>
            </a:r>
            <a:r>
              <a:rPr lang="en-US" sz="2400" dirty="0">
                <a:latin typeface="Times New Roman"/>
                <a:ea typeface="+mn-lt"/>
                <a:cs typeface="+mn-lt"/>
              </a:rPr>
              <a:t> </a:t>
            </a:r>
            <a:r>
              <a:rPr lang="en-US" sz="2400" dirty="0" err="1">
                <a:latin typeface="Times New Roman"/>
                <a:ea typeface="+mn-lt"/>
                <a:cs typeface="+mn-lt"/>
              </a:rPr>
              <a:t>Ληρ</a:t>
            </a:r>
            <a:r>
              <a:rPr lang="en-US" sz="2400" dirty="0">
                <a:latin typeface="Times New Roman"/>
                <a:ea typeface="+mn-lt"/>
                <a:cs typeface="+mn-lt"/>
              </a:rPr>
              <a:t>, π</a:t>
            </a:r>
            <a:r>
              <a:rPr lang="en-US" sz="2400" dirty="0" err="1">
                <a:latin typeface="Times New Roman"/>
                <a:ea typeface="+mn-lt"/>
                <a:cs typeface="+mn-lt"/>
              </a:rPr>
              <a:t>ροσ</a:t>
            </a:r>
            <a:r>
              <a:rPr lang="en-US" sz="2400" dirty="0">
                <a:latin typeface="Times New Roman"/>
                <a:ea typeface="+mn-lt"/>
                <a:cs typeface="+mn-lt"/>
              </a:rPr>
              <a:t>πα</a:t>
            </a:r>
            <a:r>
              <a:rPr lang="en-US" sz="2400" dirty="0" err="1">
                <a:latin typeface="Times New Roman"/>
                <a:ea typeface="+mn-lt"/>
                <a:cs typeface="+mn-lt"/>
              </a:rPr>
              <a:t>θεί</a:t>
            </a:r>
            <a:r>
              <a:rPr lang="en-US" sz="2400" dirty="0">
                <a:latin typeface="Times New Roman"/>
                <a:ea typeface="+mn-lt"/>
                <a:cs typeface="+mn-lt"/>
              </a:rPr>
              <a:t> να απα</a:t>
            </a:r>
            <a:r>
              <a:rPr lang="en-US" sz="2400" dirty="0" err="1">
                <a:latin typeface="Times New Roman"/>
                <a:ea typeface="+mn-lt"/>
                <a:cs typeface="+mn-lt"/>
              </a:rPr>
              <a:t>ντήσει</a:t>
            </a:r>
            <a:r>
              <a:rPr lang="en-US" sz="2400" dirty="0">
                <a:latin typeface="Times New Roman"/>
                <a:ea typeface="+mn-lt"/>
                <a:cs typeface="+mn-lt"/>
              </a:rPr>
              <a:t> </a:t>
            </a:r>
            <a:r>
              <a:rPr lang="en-US" sz="2400" dirty="0" err="1">
                <a:latin typeface="Times New Roman"/>
                <a:ea typeface="+mn-lt"/>
                <a:cs typeface="+mn-lt"/>
              </a:rPr>
              <a:t>στο</a:t>
            </a:r>
            <a:r>
              <a:rPr lang="en-US" sz="2400" dirty="0">
                <a:latin typeface="Times New Roman"/>
                <a:ea typeface="+mn-lt"/>
                <a:cs typeface="+mn-lt"/>
              </a:rPr>
              <a:t> </a:t>
            </a:r>
            <a:r>
              <a:rPr lang="en-US" sz="2400" dirty="0" err="1">
                <a:latin typeface="Times New Roman"/>
                <a:ea typeface="+mn-lt"/>
                <a:cs typeface="+mn-lt"/>
              </a:rPr>
              <a:t>γι</a:t>
            </a:r>
            <a:r>
              <a:rPr lang="en-US" sz="2400" dirty="0">
                <a:latin typeface="Times New Roman"/>
                <a:ea typeface="+mn-lt"/>
                <a:cs typeface="+mn-lt"/>
              </a:rPr>
              <a:t>α</a:t>
            </a:r>
            <a:r>
              <a:rPr lang="en-US" sz="2400" dirty="0" err="1">
                <a:latin typeface="Times New Roman"/>
                <a:ea typeface="+mn-lt"/>
                <a:cs typeface="+mn-lt"/>
              </a:rPr>
              <a:t>τί</a:t>
            </a:r>
            <a:r>
              <a:rPr lang="en-US" sz="2400" dirty="0">
                <a:latin typeface="Times New Roman"/>
                <a:ea typeface="+mn-lt"/>
                <a:cs typeface="+mn-lt"/>
              </a:rPr>
              <a:t> </a:t>
            </a:r>
            <a:r>
              <a:rPr lang="en-US" sz="2400" dirty="0" err="1">
                <a:latin typeface="Times New Roman"/>
                <a:ea typeface="+mn-lt"/>
                <a:cs typeface="+mn-lt"/>
              </a:rPr>
              <a:t>τόσο</a:t>
            </a:r>
            <a:r>
              <a:rPr lang="en-US" sz="2400" dirty="0">
                <a:latin typeface="Times New Roman"/>
                <a:ea typeface="+mn-lt"/>
                <a:cs typeface="+mn-lt"/>
              </a:rPr>
              <a:t> </a:t>
            </a:r>
            <a:r>
              <a:rPr lang="en-US" sz="2400" dirty="0" err="1">
                <a:latin typeface="Times New Roman"/>
                <a:ea typeface="+mn-lt"/>
                <a:cs typeface="+mn-lt"/>
              </a:rPr>
              <a:t>συχνά</a:t>
            </a:r>
            <a:r>
              <a:rPr lang="en-US" sz="2400" dirty="0">
                <a:latin typeface="Times New Roman"/>
                <a:ea typeface="+mn-lt"/>
                <a:cs typeface="+mn-lt"/>
              </a:rPr>
              <a:t> η </a:t>
            </a:r>
            <a:r>
              <a:rPr lang="en-US" sz="2400" dirty="0" err="1">
                <a:latin typeface="Times New Roman"/>
                <a:ea typeface="+mn-lt"/>
                <a:cs typeface="+mn-lt"/>
              </a:rPr>
              <a:t>νεότερη</a:t>
            </a:r>
            <a:r>
              <a:rPr lang="en-US" sz="2400" dirty="0">
                <a:latin typeface="Times New Roman"/>
                <a:ea typeface="+mn-lt"/>
                <a:cs typeface="+mn-lt"/>
              </a:rPr>
              <a:t> </a:t>
            </a:r>
            <a:r>
              <a:rPr lang="en-US" sz="2400" dirty="0" err="1">
                <a:latin typeface="Times New Roman"/>
                <a:ea typeface="+mn-lt"/>
                <a:cs typeface="+mn-lt"/>
              </a:rPr>
              <a:t>κο</a:t>
            </a:r>
            <a:r>
              <a:rPr lang="en-US" sz="2400" dirty="0">
                <a:latin typeface="Times New Roman"/>
                <a:ea typeface="+mn-lt"/>
                <a:cs typeface="+mn-lt"/>
              </a:rPr>
              <a:t>π</a:t>
            </a:r>
            <a:r>
              <a:rPr lang="en-US" sz="2400" dirty="0" err="1">
                <a:latin typeface="Times New Roman"/>
                <a:ea typeface="+mn-lt"/>
                <a:cs typeface="+mn-lt"/>
              </a:rPr>
              <a:t>έλ</a:t>
            </a:r>
            <a:r>
              <a:rPr lang="en-US" sz="2400" dirty="0">
                <a:latin typeface="Times New Roman"/>
                <a:ea typeface="+mn-lt"/>
                <a:cs typeface="+mn-lt"/>
              </a:rPr>
              <a:t>α </a:t>
            </a:r>
            <a:r>
              <a:rPr lang="en-US" sz="2400" dirty="0" err="1">
                <a:latin typeface="Times New Roman"/>
                <a:ea typeface="+mn-lt"/>
                <a:cs typeface="+mn-lt"/>
              </a:rPr>
              <a:t>νικά</a:t>
            </a:r>
            <a:r>
              <a:rPr lang="en-US" sz="2400" dirty="0">
                <a:latin typeface="Times New Roman"/>
                <a:ea typeface="+mn-lt"/>
                <a:cs typeface="+mn-lt"/>
              </a:rPr>
              <a:t>. Η πα</a:t>
            </a:r>
            <a:r>
              <a:rPr lang="en-US" sz="2400" dirty="0" err="1">
                <a:latin typeface="Times New Roman"/>
                <a:ea typeface="+mn-lt"/>
                <a:cs typeface="+mn-lt"/>
              </a:rPr>
              <a:t>ράδοξη</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απ</a:t>
            </a:r>
            <a:r>
              <a:rPr lang="en-US" sz="2400" dirty="0" err="1">
                <a:latin typeface="Times New Roman"/>
                <a:ea typeface="+mn-lt"/>
                <a:cs typeface="+mn-lt"/>
              </a:rPr>
              <a:t>άντηση</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a:t>
            </a:r>
            <a:r>
              <a:rPr lang="en-US" sz="2400" dirty="0" err="1">
                <a:latin typeface="Times New Roman"/>
                <a:ea typeface="+mn-lt"/>
                <a:cs typeface="+mn-lt"/>
              </a:rPr>
              <a:t>ότι</a:t>
            </a:r>
            <a:r>
              <a:rPr lang="en-US" sz="2400" dirty="0">
                <a:latin typeface="Times New Roman"/>
                <a:ea typeface="+mn-lt"/>
                <a:cs typeface="+mn-lt"/>
              </a:rPr>
              <a:t> α</a:t>
            </a:r>
            <a:r>
              <a:rPr lang="en-US" sz="2400" dirty="0" err="1">
                <a:latin typeface="Times New Roman"/>
                <a:ea typeface="+mn-lt"/>
                <a:cs typeface="+mn-lt"/>
              </a:rPr>
              <a:t>υτό</a:t>
            </a:r>
            <a:r>
              <a:rPr lang="en-US" sz="2400" dirty="0">
                <a:latin typeface="Times New Roman"/>
                <a:ea typeface="+mn-lt"/>
                <a:cs typeface="+mn-lt"/>
              </a:rPr>
              <a:t> </a:t>
            </a:r>
            <a:r>
              <a:rPr lang="en-US" sz="2400" dirty="0" err="1">
                <a:latin typeface="Times New Roman"/>
                <a:ea typeface="+mn-lt"/>
                <a:cs typeface="+mn-lt"/>
              </a:rPr>
              <a:t>συμ</a:t>
            </a:r>
            <a:r>
              <a:rPr lang="en-US" sz="2400" dirty="0">
                <a:latin typeface="Times New Roman"/>
                <a:ea typeface="+mn-lt"/>
                <a:cs typeface="+mn-lt"/>
              </a:rPr>
              <a:t>βα</a:t>
            </a:r>
            <a:r>
              <a:rPr lang="en-US" sz="2400" dirty="0" err="1">
                <a:latin typeface="Times New Roman"/>
                <a:ea typeface="+mn-lt"/>
                <a:cs typeface="+mn-lt"/>
              </a:rPr>
              <a:t>ίνει</a:t>
            </a:r>
            <a:r>
              <a:rPr lang="en-US" sz="2400" dirty="0">
                <a:latin typeface="Times New Roman"/>
                <a:ea typeface="+mn-lt"/>
                <a:cs typeface="+mn-lt"/>
              </a:rPr>
              <a:t> επ</a:t>
            </a:r>
            <a:r>
              <a:rPr lang="en-US" sz="2400" dirty="0" err="1">
                <a:latin typeface="Times New Roman"/>
                <a:ea typeface="+mn-lt"/>
                <a:cs typeface="+mn-lt"/>
              </a:rPr>
              <a:t>ειδή</a:t>
            </a:r>
            <a:r>
              <a:rPr lang="en-US" sz="2400" dirty="0">
                <a:latin typeface="Times New Roman"/>
                <a:ea typeface="+mn-lt"/>
                <a:cs typeface="+mn-lt"/>
              </a:rPr>
              <a:t> αναπα</a:t>
            </a:r>
            <a:r>
              <a:rPr lang="en-US" sz="2400" dirty="0" err="1">
                <a:latin typeface="Times New Roman"/>
                <a:ea typeface="+mn-lt"/>
                <a:cs typeface="+mn-lt"/>
              </a:rPr>
              <a:t>ριστά</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θάν</a:t>
            </a:r>
            <a:r>
              <a:rPr lang="en-US" sz="2400" dirty="0">
                <a:latin typeface="Times New Roman"/>
                <a:ea typeface="+mn-lt"/>
                <a:cs typeface="+mn-lt"/>
              </a:rPr>
              <a:t>α</a:t>
            </a:r>
            <a:r>
              <a:rPr lang="en-US" sz="2400" dirty="0" err="1">
                <a:latin typeface="Times New Roman"/>
                <a:ea typeface="+mn-lt"/>
                <a:cs typeface="+mn-lt"/>
              </a:rPr>
              <a:t>το</a:t>
            </a:r>
            <a:r>
              <a:rPr lang="en-US" sz="2400" dirty="0">
                <a:latin typeface="Times New Roman"/>
                <a:ea typeface="+mn-lt"/>
                <a:cs typeface="+mn-lt"/>
              </a:rPr>
              <a:t>.</a:t>
            </a:r>
            <a:endParaRPr lang="en-US" sz="2400" dirty="0">
              <a:latin typeface="Times New Roman"/>
              <a:ea typeface="+mn-lt"/>
              <a:cs typeface="Times New Roman"/>
            </a:endParaRPr>
          </a:p>
          <a:p>
            <a:pPr marL="342900" indent="-342900" algn="just"/>
            <a:r>
              <a:rPr lang="en-US" sz="2400" dirty="0" err="1">
                <a:latin typeface="Times New Roman"/>
                <a:ea typeface="+mn-lt"/>
                <a:cs typeface="Times New Roman"/>
              </a:rPr>
              <a:t>Ίσως</a:t>
            </a:r>
            <a:r>
              <a:rPr lang="en-US" sz="2400" dirty="0">
                <a:latin typeface="Times New Roman"/>
                <a:ea typeface="+mn-lt"/>
                <a:cs typeface="Times New Roman"/>
              </a:rPr>
              <a:t> </a:t>
            </a:r>
            <a:r>
              <a:rPr lang="en-US" sz="2400" dirty="0" err="1">
                <a:latin typeface="Times New Roman"/>
                <a:ea typeface="+mn-lt"/>
                <a:cs typeface="Times New Roman"/>
              </a:rPr>
              <a:t>δεν</a:t>
            </a:r>
            <a:r>
              <a:rPr lang="en-US" sz="2400" dirty="0">
                <a:latin typeface="Times New Roman"/>
                <a:ea typeface="+mn-lt"/>
                <a:cs typeface="Times New Roman"/>
              </a:rPr>
              <a:t> μας β</a:t>
            </a:r>
            <a:r>
              <a:rPr lang="en-US" sz="2400" dirty="0" err="1">
                <a:latin typeface="Times New Roman"/>
                <a:ea typeface="+mn-lt"/>
                <a:cs typeface="Times New Roman"/>
              </a:rPr>
              <a:t>οηθά</a:t>
            </a:r>
            <a:r>
              <a:rPr lang="en-US" sz="2400" dirty="0">
                <a:latin typeface="Times New Roman"/>
                <a:ea typeface="+mn-lt"/>
                <a:cs typeface="Times New Roman"/>
              </a:rPr>
              <a:t> </a:t>
            </a:r>
            <a:r>
              <a:rPr lang="en-US" sz="2400" dirty="0" err="1">
                <a:latin typeface="Times New Roman"/>
                <a:ea typeface="+mn-lt"/>
                <a:cs typeface="Times New Roman"/>
              </a:rPr>
              <a:t>στο</a:t>
            </a:r>
            <a:r>
              <a:rPr lang="en-US" sz="2400" dirty="0">
                <a:latin typeface="Times New Roman"/>
                <a:ea typeface="+mn-lt"/>
                <a:cs typeface="Times New Roman"/>
              </a:rPr>
              <a:t> να κατα</a:t>
            </a:r>
            <a:r>
              <a:rPr lang="en-US" sz="2400" dirty="0" err="1">
                <a:latin typeface="Times New Roman"/>
                <a:ea typeface="+mn-lt"/>
                <a:cs typeface="Times New Roman"/>
              </a:rPr>
              <a:t>νοήσουμε</a:t>
            </a:r>
            <a:r>
              <a:rPr lang="en-US" sz="2400" dirty="0">
                <a:latin typeface="Times New Roman"/>
                <a:ea typeface="+mn-lt"/>
                <a:cs typeface="Times New Roman"/>
              </a:rPr>
              <a:t> </a:t>
            </a:r>
            <a:r>
              <a:rPr lang="en-US" sz="2400" dirty="0" err="1">
                <a:latin typeface="Times New Roman"/>
                <a:ea typeface="+mn-lt"/>
                <a:cs typeface="Times New Roman"/>
              </a:rPr>
              <a:t>το</a:t>
            </a:r>
            <a:r>
              <a:rPr lang="en-US" sz="2400" dirty="0">
                <a:latin typeface="Times New Roman"/>
                <a:ea typeface="+mn-lt"/>
                <a:cs typeface="Times New Roman"/>
              </a:rPr>
              <a:t> </a:t>
            </a:r>
            <a:r>
              <a:rPr lang="en-US" sz="2400" dirty="0" err="1">
                <a:latin typeface="Times New Roman"/>
                <a:ea typeface="+mn-lt"/>
                <a:cs typeface="Times New Roman"/>
              </a:rPr>
              <a:t>ρόλο</a:t>
            </a:r>
            <a:r>
              <a:rPr lang="en-US" sz="2400" dirty="0">
                <a:latin typeface="Times New Roman"/>
                <a:ea typeface="+mn-lt"/>
                <a:cs typeface="Times New Roman"/>
              </a:rPr>
              <a:t> </a:t>
            </a:r>
            <a:r>
              <a:rPr lang="en-US" sz="2400" dirty="0" err="1">
                <a:latin typeface="Times New Roman"/>
                <a:ea typeface="+mn-lt"/>
                <a:cs typeface="Times New Roman"/>
              </a:rPr>
              <a:t>της</a:t>
            </a:r>
            <a:r>
              <a:rPr lang="en-US" sz="2400" dirty="0">
                <a:latin typeface="Times New Roman"/>
                <a:ea typeface="+mn-lt"/>
                <a:cs typeface="Times New Roman"/>
              </a:rPr>
              <a:t> </a:t>
            </a:r>
            <a:r>
              <a:rPr lang="en-US" sz="2400" dirty="0" err="1">
                <a:latin typeface="Times New Roman"/>
                <a:ea typeface="+mn-lt"/>
                <a:cs typeface="Times New Roman"/>
              </a:rPr>
              <a:t>Αφροδίτης</a:t>
            </a:r>
            <a:r>
              <a:rPr lang="en-US" sz="2400" dirty="0">
                <a:latin typeface="Times New Roman"/>
                <a:ea typeface="+mn-lt"/>
                <a:cs typeface="Times New Roman"/>
              </a:rPr>
              <a:t> </a:t>
            </a:r>
            <a:r>
              <a:rPr lang="en-US" sz="2400" dirty="0" err="1">
                <a:latin typeface="Times New Roman"/>
                <a:ea typeface="+mn-lt"/>
                <a:cs typeface="Times New Roman"/>
              </a:rPr>
              <a:t>στ</a:t>
            </a:r>
            <a:r>
              <a:rPr lang="en-US" sz="2400" dirty="0">
                <a:latin typeface="Times New Roman"/>
                <a:ea typeface="+mn-lt"/>
                <a:cs typeface="Times New Roman"/>
              </a:rPr>
              <a:t>α </a:t>
            </a:r>
            <a:r>
              <a:rPr lang="en-US" sz="2400" dirty="0" err="1">
                <a:latin typeface="Times New Roman"/>
                <a:ea typeface="+mn-lt"/>
                <a:cs typeface="Times New Roman"/>
              </a:rPr>
              <a:t>Κύ</a:t>
            </a:r>
            <a:r>
              <a:rPr lang="en-US" sz="2400" dirty="0">
                <a:latin typeface="Times New Roman"/>
                <a:ea typeface="+mn-lt"/>
                <a:cs typeface="Times New Roman"/>
              </a:rPr>
              <a:t>π</a:t>
            </a:r>
            <a:r>
              <a:rPr lang="en-US" sz="2400" dirty="0" err="1">
                <a:latin typeface="Times New Roman"/>
                <a:ea typeface="+mn-lt"/>
                <a:cs typeface="Times New Roman"/>
              </a:rPr>
              <a:t>ρι</a:t>
            </a:r>
            <a:r>
              <a:rPr lang="en-US" sz="2400" dirty="0">
                <a:latin typeface="Times New Roman"/>
                <a:ea typeface="+mn-lt"/>
                <a:cs typeface="Times New Roman"/>
              </a:rPr>
              <a:t>α (όπ</a:t>
            </a:r>
            <a:r>
              <a:rPr lang="en-US" sz="2400" dirty="0" err="1">
                <a:latin typeface="Times New Roman"/>
                <a:ea typeface="+mn-lt"/>
                <a:cs typeface="Times New Roman"/>
              </a:rPr>
              <a:t>ου</a:t>
            </a:r>
            <a:r>
              <a:rPr lang="en-US" sz="2400" dirty="0">
                <a:latin typeface="Times New Roman"/>
                <a:ea typeface="+mn-lt"/>
                <a:cs typeface="Times New Roman"/>
              </a:rPr>
              <a:t> </a:t>
            </a:r>
            <a:r>
              <a:rPr lang="en-US" sz="2400" dirty="0" err="1">
                <a:latin typeface="Times New Roman"/>
                <a:ea typeface="+mn-lt"/>
                <a:cs typeface="Times New Roman"/>
              </a:rPr>
              <a:t>συνδέετ</a:t>
            </a:r>
            <a:r>
              <a:rPr lang="en-US" sz="2400" dirty="0">
                <a:latin typeface="Times New Roman"/>
                <a:ea typeface="+mn-lt"/>
                <a:cs typeface="Times New Roman"/>
              </a:rPr>
              <a:t>αι </a:t>
            </a:r>
            <a:r>
              <a:rPr lang="en-US" sz="2400" dirty="0" err="1">
                <a:latin typeface="Times New Roman"/>
                <a:ea typeface="+mn-lt"/>
                <a:cs typeface="Times New Roman"/>
              </a:rPr>
              <a:t>με</a:t>
            </a:r>
            <a:r>
              <a:rPr lang="en-US" sz="2400" dirty="0">
                <a:latin typeface="Times New Roman"/>
                <a:ea typeface="+mn-lt"/>
                <a:cs typeface="Times New Roman"/>
              </a:rPr>
              <a:t> </a:t>
            </a:r>
            <a:r>
              <a:rPr lang="en-US" sz="2400" dirty="0" err="1">
                <a:latin typeface="Times New Roman"/>
                <a:ea typeface="+mn-lt"/>
                <a:cs typeface="Times New Roman"/>
              </a:rPr>
              <a:t>άνοιξη</a:t>
            </a:r>
            <a:r>
              <a:rPr lang="en-US" sz="2400" dirty="0">
                <a:latin typeface="Times New Roman"/>
                <a:ea typeface="+mn-lt"/>
                <a:cs typeface="Times New Roman"/>
              </a:rPr>
              <a:t>, </a:t>
            </a:r>
            <a:r>
              <a:rPr lang="en-US" sz="2400" dirty="0" err="1">
                <a:latin typeface="Times New Roman"/>
                <a:ea typeface="+mn-lt"/>
                <a:cs typeface="Times New Roman"/>
              </a:rPr>
              <a:t>λουλούδι</a:t>
            </a:r>
            <a:r>
              <a:rPr lang="en-US" sz="2400" dirty="0">
                <a:latin typeface="Times New Roman"/>
                <a:ea typeface="+mn-lt"/>
                <a:cs typeface="Times New Roman"/>
              </a:rPr>
              <a:t>α και </a:t>
            </a:r>
            <a:r>
              <a:rPr lang="en-US" sz="2400" dirty="0" err="1">
                <a:latin typeface="Times New Roman"/>
                <a:ea typeface="+mn-lt"/>
                <a:cs typeface="+mn-lt"/>
              </a:rPr>
              <a:t>ζωή</a:t>
            </a:r>
            <a:r>
              <a:rPr lang="en-US" sz="2400" dirty="0">
                <a:latin typeface="Times New Roman"/>
                <a:ea typeface="+mn-lt"/>
                <a:cs typeface="+mn-lt"/>
              </a:rPr>
              <a:t>).</a:t>
            </a:r>
          </a:p>
          <a:p>
            <a:pPr marL="342900" indent="-342900" algn="just"/>
            <a:r>
              <a:rPr lang="en-US" sz="2400" dirty="0">
                <a:latin typeface="Times New Roman"/>
                <a:ea typeface="+mn-lt"/>
                <a:cs typeface="Times New Roman"/>
              </a:rPr>
              <a:t>Από </a:t>
            </a:r>
            <a:r>
              <a:rPr lang="en-US" sz="2400" dirty="0" err="1">
                <a:latin typeface="Times New Roman"/>
                <a:ea typeface="+mn-lt"/>
                <a:cs typeface="Times New Roman"/>
              </a:rPr>
              <a:t>την</a:t>
            </a:r>
            <a:r>
              <a:rPr lang="en-US" sz="2400" dirty="0">
                <a:latin typeface="Times New Roman"/>
                <a:ea typeface="+mn-lt"/>
                <a:cs typeface="Times New Roman"/>
              </a:rPr>
              <a:t> </a:t>
            </a:r>
            <a:r>
              <a:rPr lang="en-US" sz="2400" dirty="0" err="1">
                <a:latin typeface="Times New Roman"/>
                <a:ea typeface="+mn-lt"/>
                <a:cs typeface="Times New Roman"/>
              </a:rPr>
              <a:t>άλλη</a:t>
            </a:r>
            <a:r>
              <a:rPr lang="en-US" sz="2400" dirty="0">
                <a:latin typeface="Times New Roman"/>
                <a:ea typeface="+mn-lt"/>
                <a:cs typeface="Times New Roman"/>
              </a:rPr>
              <a:t>, </a:t>
            </a:r>
            <a:r>
              <a:rPr lang="en-US" sz="2400" dirty="0" err="1">
                <a:latin typeface="Times New Roman"/>
                <a:ea typeface="+mn-lt"/>
                <a:cs typeface="Times New Roman"/>
              </a:rPr>
              <a:t>σύμφων</a:t>
            </a:r>
            <a:r>
              <a:rPr lang="en-US" sz="2400" dirty="0">
                <a:latin typeface="Times New Roman"/>
                <a:ea typeface="+mn-lt"/>
                <a:cs typeface="Times New Roman"/>
              </a:rPr>
              <a:t>α </a:t>
            </a:r>
            <a:r>
              <a:rPr lang="en-US" sz="2400" dirty="0" err="1">
                <a:latin typeface="Times New Roman"/>
                <a:ea typeface="+mn-lt"/>
                <a:cs typeface="Times New Roman"/>
              </a:rPr>
              <a:t>με</a:t>
            </a:r>
            <a:r>
              <a:rPr lang="en-US" sz="2400" dirty="0">
                <a:latin typeface="Times New Roman"/>
                <a:ea typeface="+mn-lt"/>
                <a:cs typeface="Times New Roman"/>
              </a:rPr>
              <a:t> </a:t>
            </a:r>
            <a:r>
              <a:rPr lang="en-US" sz="2400" dirty="0" err="1">
                <a:latin typeface="Times New Roman"/>
                <a:ea typeface="+mn-lt"/>
                <a:cs typeface="Times New Roman"/>
              </a:rPr>
              <a:t>μί</a:t>
            </a:r>
            <a:r>
              <a:rPr lang="en-US" sz="2400" dirty="0">
                <a:latin typeface="Times New Roman"/>
                <a:ea typeface="+mn-lt"/>
                <a:cs typeface="Times New Roman"/>
              </a:rPr>
              <a:t>α </a:t>
            </a:r>
            <a:r>
              <a:rPr lang="en-US" sz="2400" dirty="0" err="1">
                <a:latin typeface="Times New Roman"/>
                <a:ea typeface="+mn-lt"/>
                <a:cs typeface="Times New Roman"/>
              </a:rPr>
              <a:t>ερμηνεί</a:t>
            </a:r>
            <a:r>
              <a:rPr lang="en-US" sz="2400" dirty="0">
                <a:latin typeface="Times New Roman"/>
                <a:ea typeface="+mn-lt"/>
                <a:cs typeface="Times New Roman"/>
              </a:rPr>
              <a:t>α, ο </a:t>
            </a:r>
            <a:r>
              <a:rPr lang="en-US" sz="2400" dirty="0" err="1">
                <a:latin typeface="Times New Roman"/>
                <a:ea typeface="+mn-lt"/>
                <a:cs typeface="Times New Roman"/>
              </a:rPr>
              <a:t>Πάρης</a:t>
            </a:r>
            <a:r>
              <a:rPr lang="en-US" sz="2400" dirty="0">
                <a:latin typeface="Times New Roman"/>
                <a:ea typeface="+mn-lt"/>
                <a:cs typeface="Times New Roman"/>
              </a:rPr>
              <a:t> </a:t>
            </a:r>
            <a:r>
              <a:rPr lang="en-US" sz="2400" dirty="0" err="1">
                <a:latin typeface="Times New Roman"/>
                <a:ea typeface="+mn-lt"/>
                <a:cs typeface="Times New Roman"/>
              </a:rPr>
              <a:t>είν</a:t>
            </a:r>
            <a:r>
              <a:rPr lang="en-US" sz="2400" dirty="0">
                <a:latin typeface="Times New Roman"/>
                <a:ea typeface="+mn-lt"/>
                <a:cs typeface="Times New Roman"/>
              </a:rPr>
              <a:t>αι σαν </a:t>
            </a:r>
            <a:r>
              <a:rPr lang="en-US" sz="2400" dirty="0" err="1">
                <a:latin typeface="Times New Roman"/>
                <a:ea typeface="+mn-lt"/>
                <a:cs typeface="Times New Roman"/>
              </a:rPr>
              <a:t>τον</a:t>
            </a:r>
            <a:r>
              <a:rPr lang="en-US" sz="2400" dirty="0">
                <a:latin typeface="Times New Roman"/>
                <a:ea typeface="+mn-lt"/>
                <a:cs typeface="Times New Roman"/>
              </a:rPr>
              <a:t> </a:t>
            </a:r>
            <a:r>
              <a:rPr lang="en-US" sz="2400" dirty="0" err="1">
                <a:latin typeface="Times New Roman"/>
                <a:ea typeface="+mn-lt"/>
                <a:cs typeface="Times New Roman"/>
              </a:rPr>
              <a:t>εύ</a:t>
            </a:r>
            <a:r>
              <a:rPr lang="en-US" sz="2400" dirty="0">
                <a:latin typeface="Times New Roman"/>
                <a:ea typeface="+mn-lt"/>
                <a:cs typeface="Times New Roman"/>
              </a:rPr>
              <a:t>π</a:t>
            </a:r>
            <a:r>
              <a:rPr lang="en-US" sz="2400" dirty="0" err="1">
                <a:latin typeface="Times New Roman"/>
                <a:ea typeface="+mn-lt"/>
                <a:cs typeface="Times New Roman"/>
              </a:rPr>
              <a:t>ιστο</a:t>
            </a:r>
            <a:r>
              <a:rPr lang="en-US" sz="2400" dirty="0">
                <a:latin typeface="Times New Roman"/>
                <a:ea typeface="+mn-lt"/>
                <a:cs typeface="Times New Roman"/>
              </a:rPr>
              <a:t> </a:t>
            </a:r>
            <a:r>
              <a:rPr lang="en-US" sz="2400" dirty="0" err="1">
                <a:latin typeface="Times New Roman"/>
                <a:ea typeface="+mn-lt"/>
                <a:cs typeface="Times New Roman"/>
              </a:rPr>
              <a:t>της</a:t>
            </a:r>
            <a:r>
              <a:rPr lang="en-US" sz="2400" dirty="0">
                <a:latin typeface="Times New Roman"/>
                <a:ea typeface="+mn-lt"/>
                <a:cs typeface="Times New Roman"/>
              </a:rPr>
              <a:t> Παλα</a:t>
            </a:r>
            <a:r>
              <a:rPr lang="en-US" sz="2400" dirty="0" err="1">
                <a:latin typeface="Times New Roman"/>
                <a:ea typeface="+mn-lt"/>
                <a:cs typeface="Times New Roman"/>
              </a:rPr>
              <a:t>ιάς</a:t>
            </a:r>
            <a:r>
              <a:rPr lang="en-US" sz="2400" dirty="0">
                <a:latin typeface="Times New Roman"/>
                <a:ea typeface="+mn-lt"/>
                <a:cs typeface="Times New Roman"/>
              </a:rPr>
              <a:t> </a:t>
            </a:r>
            <a:r>
              <a:rPr lang="en-US" sz="2400" dirty="0" err="1">
                <a:latin typeface="Times New Roman"/>
                <a:ea typeface="+mn-lt"/>
                <a:cs typeface="Times New Roman"/>
              </a:rPr>
              <a:t>Δι</a:t>
            </a:r>
            <a:r>
              <a:rPr lang="en-US" sz="2400" dirty="0">
                <a:latin typeface="Times New Roman"/>
                <a:ea typeface="+mn-lt"/>
                <a:cs typeface="Times New Roman"/>
              </a:rPr>
              <a:t>α</a:t>
            </a:r>
            <a:r>
              <a:rPr lang="en-US" sz="2400" dirty="0" err="1">
                <a:latin typeface="Times New Roman"/>
                <a:ea typeface="+mn-lt"/>
                <a:cs typeface="Times New Roman"/>
              </a:rPr>
              <a:t>θήκης</a:t>
            </a:r>
            <a:r>
              <a:rPr lang="en-US" sz="2400" dirty="0">
                <a:latin typeface="Times New Roman"/>
                <a:ea typeface="+mn-lt"/>
                <a:cs typeface="Times New Roman"/>
              </a:rPr>
              <a:t> (</a:t>
            </a:r>
            <a:r>
              <a:rPr lang="en-US" sz="2400" i="1" dirty="0">
                <a:latin typeface="Times New Roman"/>
                <a:ea typeface="+mn-lt"/>
                <a:cs typeface="Times New Roman"/>
              </a:rPr>
              <a:t>Πα</a:t>
            </a:r>
            <a:r>
              <a:rPr lang="en-US" sz="2400" i="1" dirty="0" err="1">
                <a:latin typeface="Times New Roman"/>
                <a:ea typeface="+mn-lt"/>
                <a:cs typeface="Times New Roman"/>
              </a:rPr>
              <a:t>ροιμίες</a:t>
            </a:r>
            <a:r>
              <a:rPr lang="en-US" sz="2400" dirty="0">
                <a:latin typeface="Times New Roman"/>
                <a:ea typeface="+mn-lt"/>
                <a:cs typeface="Times New Roman"/>
              </a:rPr>
              <a:t>, 9.18) ο οπ</a:t>
            </a:r>
            <a:r>
              <a:rPr lang="en-US" sz="2400" dirty="0" err="1">
                <a:latin typeface="Times New Roman"/>
                <a:ea typeface="+mn-lt"/>
                <a:cs typeface="Times New Roman"/>
              </a:rPr>
              <a:t>οίος</a:t>
            </a:r>
            <a:r>
              <a:rPr lang="en-US" sz="2400" dirty="0">
                <a:latin typeface="Times New Roman"/>
                <a:ea typeface="+mn-lt"/>
                <a:cs typeface="Times New Roman"/>
              </a:rPr>
              <a:t> </a:t>
            </a:r>
            <a:r>
              <a:rPr lang="en-US" sz="2400" dirty="0" err="1">
                <a:latin typeface="Times New Roman"/>
                <a:ea typeface="+mn-lt"/>
                <a:cs typeface="Times New Roman"/>
              </a:rPr>
              <a:t>δελεά</a:t>
            </a:r>
            <a:r>
              <a:rPr lang="en-US" sz="2400" dirty="0" err="1">
                <a:latin typeface="Times New Roman"/>
                <a:ea typeface="+mn-lt"/>
                <a:cs typeface="+mn-lt"/>
              </a:rPr>
              <a:t>ζετ</a:t>
            </a:r>
            <a:r>
              <a:rPr lang="en-US" sz="2400" dirty="0">
                <a:latin typeface="Times New Roman"/>
                <a:ea typeface="+mn-lt"/>
                <a:cs typeface="+mn-lt"/>
              </a:rPr>
              <a:t>αι από </a:t>
            </a:r>
            <a:r>
              <a:rPr lang="en-US" sz="2400" dirty="0" err="1">
                <a:latin typeface="Times New Roman"/>
                <a:ea typeface="+mn-lt"/>
                <a:cs typeface="+mn-lt"/>
              </a:rPr>
              <a:t>την</a:t>
            </a:r>
            <a:r>
              <a:rPr lang="en-US" sz="2400" dirty="0">
                <a:latin typeface="Times New Roman"/>
                <a:ea typeface="+mn-lt"/>
                <a:cs typeface="+mn-lt"/>
              </a:rPr>
              <a:t> π</a:t>
            </a:r>
            <a:r>
              <a:rPr lang="en-US" sz="2400" dirty="0" err="1">
                <a:latin typeface="Times New Roman"/>
                <a:ea typeface="+mn-lt"/>
                <a:cs typeface="+mn-lt"/>
              </a:rPr>
              <a:t>ροσω</a:t>
            </a:r>
            <a:r>
              <a:rPr lang="en-US" sz="2400" dirty="0">
                <a:latin typeface="Times New Roman"/>
                <a:ea typeface="+mn-lt"/>
                <a:cs typeface="+mn-lt"/>
              </a:rPr>
              <a:t>ποπ</a:t>
            </a:r>
            <a:r>
              <a:rPr lang="en-US" sz="2400" dirty="0" err="1">
                <a:latin typeface="Times New Roman"/>
                <a:ea typeface="+mn-lt"/>
                <a:cs typeface="+mn-lt"/>
              </a:rPr>
              <a:t>οίηση</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Ανοησί</a:t>
            </a:r>
            <a:r>
              <a:rPr lang="en-US" sz="2400" dirty="0">
                <a:latin typeface="Times New Roman"/>
                <a:ea typeface="+mn-lt"/>
                <a:cs typeface="+mn-lt"/>
              </a:rPr>
              <a:t>ας να </a:t>
            </a:r>
            <a:r>
              <a:rPr lang="en-US" sz="2400" dirty="0" err="1">
                <a:latin typeface="Times New Roman"/>
                <a:ea typeface="+mn-lt"/>
                <a:cs typeface="+mn-lt"/>
              </a:rPr>
              <a:t>εισέλθει</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κα</a:t>
            </a:r>
            <a:r>
              <a:rPr lang="en-US" sz="2400" dirty="0" err="1">
                <a:latin typeface="Times New Roman"/>
                <a:ea typeface="+mn-lt"/>
                <a:cs typeface="+mn-lt"/>
              </a:rPr>
              <a:t>τοικί</a:t>
            </a:r>
            <a:r>
              <a:rPr lang="en-US" sz="2400" dirty="0">
                <a:latin typeface="Times New Roman"/>
                <a:ea typeface="+mn-lt"/>
                <a:cs typeface="+mn-lt"/>
              </a:rPr>
              <a:t>α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δηλ</a:t>
            </a:r>
            <a:r>
              <a:rPr lang="en-US" sz="2400" dirty="0">
                <a:latin typeface="Times New Roman"/>
                <a:ea typeface="+mn-lt"/>
                <a:cs typeface="+mn-lt"/>
              </a:rPr>
              <a:t>α</a:t>
            </a:r>
            <a:r>
              <a:rPr lang="en-US" sz="2400" dirty="0" err="1">
                <a:latin typeface="Times New Roman"/>
                <a:ea typeface="+mn-lt"/>
                <a:cs typeface="+mn-lt"/>
              </a:rPr>
              <a:t>δή</a:t>
            </a:r>
            <a:r>
              <a:rPr lang="en-US" sz="2400" dirty="0">
                <a:latin typeface="Times New Roman"/>
                <a:ea typeface="+mn-lt"/>
                <a:cs typeface="+mn-lt"/>
              </a:rPr>
              <a:t> τα β</a:t>
            </a:r>
            <a:r>
              <a:rPr lang="en-US" sz="2400" dirty="0" err="1">
                <a:latin typeface="Times New Roman"/>
                <a:ea typeface="+mn-lt"/>
                <a:cs typeface="+mn-lt"/>
              </a:rPr>
              <a:t>άθη</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κόλ</a:t>
            </a:r>
            <a:r>
              <a:rPr lang="en-US" sz="2400" dirty="0">
                <a:latin typeface="Times New Roman"/>
                <a:ea typeface="+mn-lt"/>
                <a:cs typeface="+mn-lt"/>
              </a:rPr>
              <a:t>α</a:t>
            </a:r>
            <a:r>
              <a:rPr lang="en-US" sz="2400" dirty="0" err="1">
                <a:latin typeface="Times New Roman"/>
                <a:ea typeface="+mn-lt"/>
                <a:cs typeface="+mn-lt"/>
              </a:rPr>
              <a:t>σης</a:t>
            </a:r>
            <a:r>
              <a:rPr lang="en-US" sz="2400" dirty="0">
                <a:latin typeface="Times New Roman"/>
                <a:ea typeface="+mn-lt"/>
                <a:cs typeface="+mn-lt"/>
              </a:rPr>
              <a:t>). </a:t>
            </a:r>
            <a:r>
              <a:rPr lang="en-US" sz="2400" dirty="0" err="1">
                <a:latin typeface="Times New Roman"/>
                <a:ea typeface="+mn-lt"/>
                <a:cs typeface="+mn-lt"/>
              </a:rPr>
              <a:t>Άλλωστε</a:t>
            </a:r>
            <a:r>
              <a:rPr lang="en-US" sz="2400" dirty="0">
                <a:latin typeface="Times New Roman"/>
                <a:ea typeface="+mn-lt"/>
                <a:cs typeface="+mn-lt"/>
              </a:rPr>
              <a:t>, ο </a:t>
            </a:r>
            <a:r>
              <a:rPr lang="en-US" sz="2400" dirty="0" err="1">
                <a:latin typeface="Times New Roman"/>
                <a:ea typeface="+mn-lt"/>
                <a:cs typeface="+mn-lt"/>
              </a:rPr>
              <a:t>θάν</a:t>
            </a:r>
            <a:r>
              <a:rPr lang="en-US" sz="2400" dirty="0">
                <a:latin typeface="Times New Roman"/>
                <a:ea typeface="+mn-lt"/>
                <a:cs typeface="+mn-lt"/>
              </a:rPr>
              <a:t>α</a:t>
            </a:r>
            <a:r>
              <a:rPr lang="en-US" sz="2400" dirty="0" err="1">
                <a:latin typeface="Times New Roman"/>
                <a:ea typeface="+mn-lt"/>
                <a:cs typeface="+mn-lt"/>
              </a:rPr>
              <a:t>τος</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η </a:t>
            </a:r>
            <a:r>
              <a:rPr lang="en-US" sz="2400" dirty="0" err="1">
                <a:latin typeface="Times New Roman"/>
                <a:ea typeface="+mn-lt"/>
                <a:cs typeface="+mn-lt"/>
              </a:rPr>
              <a:t>τιμωρί</a:t>
            </a:r>
            <a:r>
              <a:rPr lang="en-US" sz="2400" dirty="0">
                <a:latin typeface="Times New Roman"/>
                <a:ea typeface="+mn-lt"/>
                <a:cs typeface="+mn-lt"/>
              </a:rPr>
              <a:t>α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Πάρη</a:t>
            </a:r>
            <a:r>
              <a:rPr lang="en-US" sz="2400" dirty="0">
                <a:latin typeface="Times New Roman"/>
                <a:ea typeface="+mn-lt"/>
                <a:cs typeface="+mn-lt"/>
              </a:rPr>
              <a:t> και  η Παλα</a:t>
            </a:r>
            <a:r>
              <a:rPr lang="en-US" sz="2400" dirty="0" err="1">
                <a:latin typeface="Times New Roman"/>
                <a:ea typeface="+mn-lt"/>
                <a:cs typeface="+mn-lt"/>
              </a:rPr>
              <a:t>ιά</a:t>
            </a:r>
            <a:r>
              <a:rPr lang="en-US" sz="2400" dirty="0">
                <a:latin typeface="Times New Roman"/>
                <a:ea typeface="+mn-lt"/>
                <a:cs typeface="+mn-lt"/>
              </a:rPr>
              <a:t>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θήκη</a:t>
            </a:r>
            <a:r>
              <a:rPr lang="en-US" sz="2400" dirty="0">
                <a:latin typeface="Times New Roman"/>
                <a:ea typeface="+mn-lt"/>
                <a:cs typeface="+mn-lt"/>
              </a:rPr>
              <a:t> φα</a:t>
            </a:r>
            <a:r>
              <a:rPr lang="en-US" sz="2400" dirty="0" err="1">
                <a:latin typeface="Times New Roman"/>
                <a:ea typeface="+mn-lt"/>
                <a:cs typeface="+mn-lt"/>
              </a:rPr>
              <a:t>ίνετ</a:t>
            </a:r>
            <a:r>
              <a:rPr lang="en-US" sz="2400" dirty="0">
                <a:latin typeface="Times New Roman"/>
                <a:ea typeface="+mn-lt"/>
                <a:cs typeface="+mn-lt"/>
              </a:rPr>
              <a:t>αι να π</a:t>
            </a:r>
            <a:r>
              <a:rPr lang="en-US" sz="2400" dirty="0" err="1">
                <a:latin typeface="Times New Roman"/>
                <a:ea typeface="+mn-lt"/>
                <a:cs typeface="+mn-lt"/>
              </a:rPr>
              <a:t>ροϋ</a:t>
            </a:r>
            <a:r>
              <a:rPr lang="en-US" sz="2400" dirty="0">
                <a:latin typeface="Times New Roman"/>
                <a:ea typeface="+mn-lt"/>
                <a:cs typeface="+mn-lt"/>
              </a:rPr>
              <a:t>π</a:t>
            </a:r>
            <a:r>
              <a:rPr lang="en-US" sz="2400" dirty="0" err="1">
                <a:latin typeface="Times New Roman"/>
                <a:ea typeface="+mn-lt"/>
                <a:cs typeface="+mn-lt"/>
              </a:rPr>
              <a:t>οθέτει</a:t>
            </a:r>
            <a:r>
              <a:rPr lang="en-US" sz="2400" dirty="0">
                <a:latin typeface="Times New Roman"/>
                <a:ea typeface="+mn-lt"/>
                <a:cs typeface="+mn-lt"/>
              </a:rPr>
              <a:t> </a:t>
            </a:r>
            <a:r>
              <a:rPr lang="en-US" sz="2400" dirty="0" err="1">
                <a:latin typeface="Times New Roman"/>
                <a:ea typeface="+mn-lt"/>
                <a:cs typeface="+mn-lt"/>
              </a:rPr>
              <a:t>ιστορίες</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συνδέοντ</a:t>
            </a:r>
            <a:r>
              <a:rPr lang="en-US" sz="2400" dirty="0">
                <a:latin typeface="Times New Roman"/>
                <a:ea typeface="+mn-lt"/>
                <a:cs typeface="+mn-lt"/>
              </a:rPr>
              <a:t>αι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Κρίση</a:t>
            </a:r>
            <a:r>
              <a:rPr lang="en-US" sz="2400" dirty="0">
                <a:latin typeface="Times New Roman"/>
                <a:ea typeface="+mn-lt"/>
                <a:cs typeface="+mn-lt"/>
              </a:rPr>
              <a:t>. (</a:t>
            </a:r>
            <a:r>
              <a:rPr lang="en-US" sz="2400" dirty="0" err="1">
                <a:latin typeface="Times New Roman"/>
                <a:ea typeface="+mn-lt"/>
                <a:cs typeface="+mn-lt"/>
              </a:rPr>
              <a:t>Π.χ</a:t>
            </a:r>
            <a:r>
              <a:rPr lang="en-US" sz="2400" dirty="0">
                <a:latin typeface="Times New Roman"/>
                <a:ea typeface="+mn-lt"/>
                <a:cs typeface="+mn-lt"/>
              </a:rPr>
              <a:t>. </a:t>
            </a:r>
            <a:r>
              <a:rPr lang="en-US" sz="2400" dirty="0" err="1">
                <a:latin typeface="Times New Roman"/>
                <a:ea typeface="+mn-lt"/>
                <a:cs typeface="+mn-lt"/>
              </a:rPr>
              <a:t>Οδυσσέ</a:t>
            </a:r>
            <a:r>
              <a:rPr lang="en-US" sz="2400" dirty="0">
                <a:latin typeface="Times New Roman"/>
                <a:ea typeface="+mn-lt"/>
                <a:cs typeface="+mn-lt"/>
              </a:rPr>
              <a:t>ας και </a:t>
            </a:r>
            <a:r>
              <a:rPr lang="en-US" sz="2400" dirty="0" err="1">
                <a:latin typeface="Times New Roman"/>
                <a:ea typeface="+mn-lt"/>
                <a:cs typeface="+mn-lt"/>
              </a:rPr>
              <a:t>Σερήνες</a:t>
            </a:r>
            <a:r>
              <a:rPr lang="en-US" sz="2400" dirty="0">
                <a:latin typeface="Times New Roman"/>
                <a:ea typeface="+mn-lt"/>
                <a:cs typeface="+mn-lt"/>
              </a:rPr>
              <a:t>, </a:t>
            </a:r>
            <a:r>
              <a:rPr lang="en-US" sz="2400" dirty="0" err="1">
                <a:latin typeface="Times New Roman"/>
                <a:ea typeface="+mn-lt"/>
                <a:cs typeface="+mn-lt"/>
              </a:rPr>
              <a:t>Οδυσσέ</a:t>
            </a:r>
            <a:r>
              <a:rPr lang="en-US" sz="2400" dirty="0">
                <a:latin typeface="Times New Roman"/>
                <a:ea typeface="+mn-lt"/>
                <a:cs typeface="+mn-lt"/>
              </a:rPr>
              <a:t>ας και Κα</a:t>
            </a:r>
            <a:r>
              <a:rPr lang="en-US" sz="2400" dirty="0" err="1">
                <a:latin typeface="Times New Roman"/>
                <a:ea typeface="+mn-lt"/>
                <a:cs typeface="+mn-lt"/>
              </a:rPr>
              <a:t>λυψώ</a:t>
            </a:r>
            <a:r>
              <a:rPr lang="en-US" sz="2400" dirty="0">
                <a:latin typeface="Times New Roman"/>
                <a:ea typeface="+mn-lt"/>
                <a:cs typeface="+mn-lt"/>
              </a:rPr>
              <a:t>, Να</a:t>
            </a:r>
            <a:r>
              <a:rPr lang="en-US" sz="2400" dirty="0" err="1">
                <a:latin typeface="Times New Roman"/>
                <a:ea typeface="+mn-lt"/>
                <a:cs typeface="+mn-lt"/>
              </a:rPr>
              <a:t>υσικά</a:t>
            </a:r>
            <a:r>
              <a:rPr lang="en-US" sz="2400" dirty="0">
                <a:latin typeface="Times New Roman"/>
                <a:ea typeface="+mn-lt"/>
                <a:cs typeface="+mn-lt"/>
              </a:rPr>
              <a:t>, </a:t>
            </a:r>
            <a:r>
              <a:rPr lang="en-US" sz="2400" dirty="0" err="1">
                <a:latin typeface="Times New Roman"/>
                <a:ea typeface="+mn-lt"/>
                <a:cs typeface="+mn-lt"/>
              </a:rPr>
              <a:t>Κίρκη</a:t>
            </a:r>
            <a:r>
              <a:rPr lang="en-US" sz="2400" dirty="0">
                <a:latin typeface="Times New Roman"/>
                <a:ea typeface="+mn-lt"/>
                <a:cs typeface="+mn-lt"/>
              </a:rPr>
              <a:t>-&gt; </a:t>
            </a:r>
            <a:r>
              <a:rPr lang="en-US" sz="2400" dirty="0" err="1">
                <a:latin typeface="Times New Roman"/>
                <a:ea typeface="+mn-lt"/>
                <a:cs typeface="+mn-lt"/>
              </a:rPr>
              <a:t>μοτί</a:t>
            </a:r>
            <a:r>
              <a:rPr lang="en-US" sz="2400" dirty="0">
                <a:latin typeface="Times New Roman"/>
                <a:ea typeface="+mn-lt"/>
                <a:cs typeface="+mn-lt"/>
              </a:rPr>
              <a:t>βο </a:t>
            </a:r>
            <a:r>
              <a:rPr lang="en-US" sz="2400" dirty="0" err="1">
                <a:latin typeface="Times New Roman"/>
                <a:ea typeface="+mn-lt"/>
                <a:cs typeface="+mn-lt"/>
              </a:rPr>
              <a:t>της</a:t>
            </a:r>
            <a:r>
              <a:rPr lang="en-US" sz="2400" dirty="0">
                <a:latin typeface="Times New Roman"/>
                <a:ea typeface="+mn-lt"/>
                <a:cs typeface="+mn-lt"/>
              </a:rPr>
              <a:t> πλα</a:t>
            </a:r>
            <a:r>
              <a:rPr lang="en-US" sz="2400" dirty="0" err="1">
                <a:latin typeface="Times New Roman"/>
                <a:ea typeface="+mn-lt"/>
                <a:cs typeface="+mn-lt"/>
              </a:rPr>
              <a:t>νεύτρ</a:t>
            </a:r>
            <a:r>
              <a:rPr lang="en-US" sz="2400" dirty="0">
                <a:latin typeface="Times New Roman"/>
                <a:ea typeface="+mn-lt"/>
                <a:cs typeface="+mn-lt"/>
              </a:rPr>
              <a:t>ας).</a:t>
            </a:r>
          </a:p>
        </p:txBody>
      </p:sp>
    </p:spTree>
    <p:extLst>
      <p:ext uri="{BB962C8B-B14F-4D97-AF65-F5344CB8AC3E}">
        <p14:creationId xmlns:p14="http://schemas.microsoft.com/office/powerpoint/2010/main" val="1207490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F500B1-1984-4060-A5C7-3112EB519993}"/>
              </a:ext>
            </a:extLst>
          </p:cNvPr>
          <p:cNvSpPr>
            <a:spLocks noGrp="1"/>
          </p:cNvSpPr>
          <p:nvPr>
            <p:ph type="title"/>
          </p:nvPr>
        </p:nvSpPr>
        <p:spPr>
          <a:xfrm>
            <a:off x="3513826" y="88636"/>
            <a:ext cx="8596223" cy="818576"/>
          </a:xfrm>
        </p:spPr>
        <p:txBody>
          <a:bodyPr/>
          <a:lstStyle/>
          <a:p>
            <a:endParaRPr lang="en-US"/>
          </a:p>
        </p:txBody>
      </p:sp>
      <p:sp>
        <p:nvSpPr>
          <p:cNvPr id="3" name="Content Placeholder 2">
            <a:extLst>
              <a:ext uri="{FF2B5EF4-FFF2-40B4-BE49-F238E27FC236}">
                <a16:creationId xmlns:a16="http://schemas.microsoft.com/office/drawing/2014/main" xmlns="" id="{C665BE95-4ED9-4F40-A3E9-258849700FAB}"/>
              </a:ext>
            </a:extLst>
          </p:cNvPr>
          <p:cNvSpPr>
            <a:spLocks noGrp="1"/>
          </p:cNvSpPr>
          <p:nvPr>
            <p:ph idx="1"/>
          </p:nvPr>
        </p:nvSpPr>
        <p:spPr>
          <a:xfrm>
            <a:off x="685800" y="1389428"/>
            <a:ext cx="10820400" cy="5088049"/>
          </a:xfrm>
        </p:spPr>
        <p:txBody>
          <a:bodyPr vert="horz" lIns="91440" tIns="45720" rIns="91440" bIns="45720" rtlCol="0" anchor="t">
            <a:normAutofit/>
          </a:bodyPr>
          <a:lstStyle/>
          <a:p>
            <a:pPr algn="just"/>
            <a:r>
              <a:rPr lang="en-US" sz="2400" err="1">
                <a:latin typeface="Times New Roman"/>
                <a:cs typeface="Times New Roman"/>
              </a:rPr>
              <a:t>Είν</a:t>
            </a:r>
            <a:r>
              <a:rPr lang="en-US" sz="2400" dirty="0">
                <a:latin typeface="Times New Roman"/>
                <a:cs typeface="Times New Roman"/>
              </a:rPr>
              <a:t>αι φα</a:t>
            </a:r>
            <a:r>
              <a:rPr lang="en-US" sz="2400" err="1">
                <a:latin typeface="Times New Roman"/>
                <a:cs typeface="Times New Roman"/>
              </a:rPr>
              <a:t>νερό</a:t>
            </a:r>
            <a:r>
              <a:rPr lang="en-US" sz="2400" dirty="0">
                <a:latin typeface="Times New Roman"/>
                <a:cs typeface="Times New Roman"/>
              </a:rPr>
              <a:t> </a:t>
            </a:r>
            <a:r>
              <a:rPr lang="en-US" sz="2400" err="1">
                <a:latin typeface="Times New Roman"/>
                <a:cs typeface="Times New Roman"/>
              </a:rPr>
              <a:t>ότι</a:t>
            </a:r>
            <a:r>
              <a:rPr lang="en-US" sz="2400" dirty="0">
                <a:latin typeface="Times New Roman"/>
                <a:cs typeface="Times New Roman"/>
              </a:rPr>
              <a:t> </a:t>
            </a:r>
            <a:r>
              <a:rPr lang="en-US" sz="2400" err="1">
                <a:latin typeface="Times New Roman"/>
                <a:cs typeface="Times New Roman"/>
              </a:rPr>
              <a:t>είν</a:t>
            </a:r>
            <a:r>
              <a:rPr lang="en-US" sz="2400" dirty="0">
                <a:latin typeface="Times New Roman"/>
                <a:cs typeface="Times New Roman"/>
              </a:rPr>
              <a:t>αι </a:t>
            </a:r>
            <a:r>
              <a:rPr lang="en-US" sz="2400" err="1">
                <a:latin typeface="Times New Roman"/>
                <a:cs typeface="Times New Roman"/>
              </a:rPr>
              <a:t>δύσκολο</a:t>
            </a:r>
            <a:r>
              <a:rPr lang="en-US" sz="2400" dirty="0">
                <a:latin typeface="Times New Roman"/>
                <a:cs typeface="Times New Roman"/>
              </a:rPr>
              <a:t> να απ</a:t>
            </a:r>
            <a:r>
              <a:rPr lang="en-US" sz="2400" err="1">
                <a:latin typeface="Times New Roman"/>
                <a:cs typeface="Times New Roman"/>
              </a:rPr>
              <a:t>οφ</a:t>
            </a:r>
            <a:r>
              <a:rPr lang="en-US" sz="2400" dirty="0">
                <a:latin typeface="Times New Roman"/>
                <a:cs typeface="Times New Roman"/>
              </a:rPr>
              <a:t>α</a:t>
            </a:r>
            <a:r>
              <a:rPr lang="en-US" sz="2400" err="1">
                <a:latin typeface="Times New Roman"/>
                <a:cs typeface="Times New Roman"/>
              </a:rPr>
              <a:t>σίσουμε</a:t>
            </a:r>
            <a:r>
              <a:rPr lang="en-US" sz="2400" dirty="0">
                <a:latin typeface="Times New Roman"/>
                <a:cs typeface="Times New Roman"/>
              </a:rPr>
              <a:t> π</a:t>
            </a:r>
            <a:r>
              <a:rPr lang="en-US" sz="2400" err="1">
                <a:latin typeface="Times New Roman"/>
                <a:cs typeface="Times New Roman"/>
              </a:rPr>
              <a:t>οιο</a:t>
            </a:r>
            <a:r>
              <a:rPr lang="en-US" sz="2400" dirty="0">
                <a:latin typeface="Times New Roman"/>
                <a:cs typeface="Times New Roman"/>
              </a:rPr>
              <a:t> από τα πα</a:t>
            </a:r>
            <a:r>
              <a:rPr lang="en-US" sz="2400" err="1">
                <a:latin typeface="Times New Roman"/>
                <a:cs typeface="Times New Roman"/>
              </a:rPr>
              <a:t>ράλληλ</a:t>
            </a:r>
            <a:r>
              <a:rPr lang="en-US" sz="2400" dirty="0">
                <a:latin typeface="Times New Roman"/>
                <a:cs typeface="Times New Roman"/>
              </a:rPr>
              <a:t>α </a:t>
            </a:r>
            <a:r>
              <a:rPr lang="en-US" sz="2400" err="1">
                <a:latin typeface="Times New Roman"/>
                <a:cs typeface="Times New Roman"/>
              </a:rPr>
              <a:t>ενσωμ</a:t>
            </a:r>
            <a:r>
              <a:rPr lang="en-US" sz="2400" dirty="0">
                <a:latin typeface="Times New Roman"/>
                <a:cs typeface="Times New Roman"/>
              </a:rPr>
              <a:t>α</a:t>
            </a:r>
            <a:r>
              <a:rPr lang="en-US" sz="2400" err="1">
                <a:latin typeface="Times New Roman"/>
                <a:cs typeface="Times New Roman"/>
              </a:rPr>
              <a:t>τώνει</a:t>
            </a:r>
            <a:r>
              <a:rPr lang="en-US" sz="2400" dirty="0">
                <a:latin typeface="Times New Roman"/>
                <a:cs typeface="Times New Roman"/>
              </a:rPr>
              <a:t> </a:t>
            </a:r>
            <a:r>
              <a:rPr lang="en-US" sz="2400" err="1">
                <a:latin typeface="Times New Roman"/>
                <a:cs typeface="Times New Roman"/>
              </a:rPr>
              <a:t>το</a:t>
            </a:r>
            <a:r>
              <a:rPr lang="en-US" sz="2400" dirty="0">
                <a:latin typeface="Times New Roman"/>
                <a:cs typeface="Times New Roman"/>
              </a:rPr>
              <a:t> </a:t>
            </a:r>
            <a:r>
              <a:rPr lang="en-US" sz="2400" err="1">
                <a:latin typeface="Times New Roman"/>
                <a:cs typeface="Times New Roman"/>
              </a:rPr>
              <a:t>νόημ</a:t>
            </a:r>
            <a:r>
              <a:rPr lang="en-US" sz="2400" dirty="0">
                <a:latin typeface="Times New Roman"/>
                <a:cs typeface="Times New Roman"/>
              </a:rPr>
              <a:t>α </a:t>
            </a:r>
            <a:r>
              <a:rPr lang="en-US" sz="2400" err="1">
                <a:latin typeface="Times New Roman"/>
                <a:cs typeface="Times New Roman"/>
              </a:rPr>
              <a:t>της</a:t>
            </a:r>
            <a:r>
              <a:rPr lang="en-US" sz="2400" dirty="0">
                <a:latin typeface="Times New Roman"/>
                <a:cs typeface="Times New Roman"/>
              </a:rPr>
              <a:t> </a:t>
            </a:r>
            <a:r>
              <a:rPr lang="en-US" sz="2400" err="1">
                <a:latin typeface="Times New Roman"/>
                <a:cs typeface="Times New Roman"/>
              </a:rPr>
              <a:t>ιστορί</a:t>
            </a:r>
            <a:r>
              <a:rPr lang="en-US" sz="2400" dirty="0">
                <a:latin typeface="Times New Roman"/>
                <a:cs typeface="Times New Roman"/>
              </a:rPr>
              <a:t>ας μας.</a:t>
            </a:r>
          </a:p>
          <a:p>
            <a:pPr algn="just"/>
            <a:r>
              <a:rPr lang="en-US" sz="2400" err="1">
                <a:latin typeface="Times New Roman"/>
                <a:cs typeface="Times New Roman"/>
              </a:rPr>
              <a:t>Ποι</a:t>
            </a:r>
            <a:r>
              <a:rPr lang="en-US" sz="2400" dirty="0">
                <a:latin typeface="Times New Roman"/>
                <a:cs typeface="Times New Roman"/>
              </a:rPr>
              <a:t>α </a:t>
            </a:r>
            <a:r>
              <a:rPr lang="en-US" sz="2400" err="1">
                <a:latin typeface="Times New Roman"/>
                <a:cs typeface="Times New Roman"/>
              </a:rPr>
              <a:t>είν</a:t>
            </a:r>
            <a:r>
              <a:rPr lang="en-US" sz="2400" dirty="0">
                <a:latin typeface="Times New Roman"/>
                <a:cs typeface="Times New Roman"/>
              </a:rPr>
              <a:t>αι τα χαρα</a:t>
            </a:r>
            <a:r>
              <a:rPr lang="en-US" sz="2400" err="1">
                <a:latin typeface="Times New Roman"/>
                <a:cs typeface="Times New Roman"/>
              </a:rPr>
              <a:t>κτηριστικά</a:t>
            </a:r>
            <a:r>
              <a:rPr lang="en-US" sz="2400" dirty="0">
                <a:latin typeface="Times New Roman"/>
                <a:cs typeface="Times New Roman"/>
              </a:rPr>
              <a:t> π</a:t>
            </a:r>
            <a:r>
              <a:rPr lang="en-US" sz="2400" err="1">
                <a:latin typeface="Times New Roman"/>
                <a:cs typeface="Times New Roman"/>
              </a:rPr>
              <a:t>ου</a:t>
            </a:r>
            <a:r>
              <a:rPr lang="en-US" sz="2400" dirty="0">
                <a:latin typeface="Times New Roman"/>
                <a:cs typeface="Times New Roman"/>
              </a:rPr>
              <a:t> </a:t>
            </a:r>
            <a:r>
              <a:rPr lang="en-US" sz="2400" err="1">
                <a:latin typeface="Times New Roman"/>
                <a:cs typeface="Times New Roman"/>
              </a:rPr>
              <a:t>την</a:t>
            </a:r>
            <a:r>
              <a:rPr lang="en-US" sz="2400" dirty="0">
                <a:latin typeface="Times New Roman"/>
                <a:cs typeface="Times New Roman"/>
              </a:rPr>
              <a:t> </a:t>
            </a:r>
            <a:r>
              <a:rPr lang="en-US" sz="2400" err="1">
                <a:latin typeface="Times New Roman"/>
                <a:cs typeface="Times New Roman"/>
              </a:rPr>
              <a:t>κάνουν</a:t>
            </a:r>
            <a:r>
              <a:rPr lang="en-US" sz="2400" dirty="0">
                <a:latin typeface="Times New Roman"/>
                <a:cs typeface="Times New Roman"/>
              </a:rPr>
              <a:t> </a:t>
            </a:r>
            <a:r>
              <a:rPr lang="en-US" sz="2400" err="1">
                <a:latin typeface="Times New Roman"/>
                <a:cs typeface="Times New Roman"/>
              </a:rPr>
              <a:t>ξεχωριστή</a:t>
            </a:r>
            <a:r>
              <a:rPr lang="en-US" sz="2400" dirty="0">
                <a:latin typeface="Times New Roman"/>
                <a:cs typeface="Times New Roman"/>
              </a:rPr>
              <a:t>;</a:t>
            </a:r>
          </a:p>
          <a:p>
            <a:pPr algn="just"/>
            <a:r>
              <a:rPr lang="en-US" sz="2400" err="1">
                <a:latin typeface="Times New Roman"/>
                <a:cs typeface="Times New Roman"/>
              </a:rPr>
              <a:t>Δύο</a:t>
            </a:r>
            <a:r>
              <a:rPr lang="en-US" sz="2400" dirty="0">
                <a:latin typeface="Times New Roman"/>
                <a:cs typeface="Times New Roman"/>
              </a:rPr>
              <a:t> </a:t>
            </a:r>
            <a:r>
              <a:rPr lang="en-US" sz="2400" err="1">
                <a:latin typeface="Times New Roman"/>
                <a:cs typeface="Times New Roman"/>
              </a:rPr>
              <a:t>σχήμ</a:t>
            </a:r>
            <a:r>
              <a:rPr lang="en-US" sz="2400" dirty="0">
                <a:latin typeface="Times New Roman"/>
                <a:cs typeface="Times New Roman"/>
              </a:rPr>
              <a:t>ατα </a:t>
            </a:r>
            <a:r>
              <a:rPr lang="en-US" sz="2400" err="1">
                <a:latin typeface="Times New Roman"/>
                <a:cs typeface="Times New Roman"/>
              </a:rPr>
              <a:t>δι</a:t>
            </a:r>
            <a:r>
              <a:rPr lang="en-US" sz="2400" dirty="0">
                <a:latin typeface="Times New Roman"/>
                <a:cs typeface="Times New Roman"/>
              </a:rPr>
              <a:t>α</a:t>
            </a:r>
            <a:r>
              <a:rPr lang="en-US" sz="2400" err="1">
                <a:latin typeface="Times New Roman"/>
                <a:cs typeface="Times New Roman"/>
              </a:rPr>
              <a:t>κρίνουμε</a:t>
            </a:r>
            <a:r>
              <a:rPr lang="en-US" sz="2400" dirty="0">
                <a:latin typeface="Times New Roman"/>
                <a:cs typeface="Times New Roman"/>
              </a:rPr>
              <a:t>:</a:t>
            </a:r>
          </a:p>
          <a:p>
            <a:pPr marL="0" indent="0" algn="just">
              <a:buNone/>
            </a:pPr>
            <a:r>
              <a:rPr lang="en-US" sz="2400" dirty="0">
                <a:latin typeface="Times New Roman"/>
                <a:cs typeface="Times New Roman"/>
              </a:rPr>
              <a:t>1) H </a:t>
            </a:r>
            <a:r>
              <a:rPr lang="en-US" sz="2400" err="1">
                <a:latin typeface="Times New Roman"/>
                <a:cs typeface="Times New Roman"/>
              </a:rPr>
              <a:t>ιδέ</a:t>
            </a:r>
            <a:r>
              <a:rPr lang="en-US" sz="2400" dirty="0">
                <a:latin typeface="Times New Roman"/>
                <a:cs typeface="Times New Roman"/>
              </a:rPr>
              <a:t>α </a:t>
            </a:r>
            <a:r>
              <a:rPr lang="en-US" sz="2400" err="1">
                <a:latin typeface="Times New Roman"/>
                <a:cs typeface="Times New Roman"/>
              </a:rPr>
              <a:t>μί</a:t>
            </a:r>
            <a:r>
              <a:rPr lang="en-US" sz="2400" dirty="0">
                <a:latin typeface="Times New Roman"/>
                <a:cs typeface="Times New Roman"/>
              </a:rPr>
              <a:t>ας πα</a:t>
            </a:r>
            <a:r>
              <a:rPr lang="en-US" sz="2400" err="1">
                <a:latin typeface="Times New Roman"/>
                <a:cs typeface="Times New Roman"/>
              </a:rPr>
              <a:t>ράδοξης</a:t>
            </a:r>
            <a:r>
              <a:rPr lang="en-US" sz="2400" dirty="0">
                <a:latin typeface="Times New Roman"/>
                <a:cs typeface="Times New Roman"/>
              </a:rPr>
              <a:t> α</a:t>
            </a:r>
            <a:r>
              <a:rPr lang="en-US" sz="2400" err="1">
                <a:latin typeface="Times New Roman"/>
                <a:cs typeface="Times New Roman"/>
              </a:rPr>
              <a:t>λλά</a:t>
            </a:r>
            <a:r>
              <a:rPr lang="en-US" sz="2400" dirty="0">
                <a:latin typeface="Times New Roman"/>
                <a:cs typeface="Times New Roman"/>
              </a:rPr>
              <a:t> </a:t>
            </a:r>
            <a:r>
              <a:rPr lang="en-US" sz="2400" err="1">
                <a:latin typeface="Times New Roman"/>
                <a:cs typeface="Times New Roman"/>
              </a:rPr>
              <a:t>σωστής</a:t>
            </a:r>
            <a:r>
              <a:rPr lang="en-US" sz="2400" dirty="0">
                <a:latin typeface="Times New Roman"/>
                <a:cs typeface="Times New Roman"/>
              </a:rPr>
              <a:t> επ</a:t>
            </a:r>
            <a:r>
              <a:rPr lang="en-US" sz="2400" err="1">
                <a:latin typeface="Times New Roman"/>
                <a:cs typeface="Times New Roman"/>
              </a:rPr>
              <a:t>ιλογής</a:t>
            </a:r>
            <a:r>
              <a:rPr lang="en-US" sz="2400" dirty="0">
                <a:latin typeface="Times New Roman"/>
                <a:cs typeface="Times New Roman"/>
              </a:rPr>
              <a:t> </a:t>
            </a:r>
            <a:r>
              <a:rPr lang="en-US" sz="2400" err="1">
                <a:latin typeface="Times New Roman"/>
                <a:cs typeface="Times New Roman"/>
              </a:rPr>
              <a:t>της</a:t>
            </a:r>
            <a:r>
              <a:rPr lang="en-US" sz="2400" dirty="0">
                <a:latin typeface="Times New Roman"/>
                <a:cs typeface="Times New Roman"/>
              </a:rPr>
              <a:t> ταπ</a:t>
            </a:r>
            <a:r>
              <a:rPr lang="en-US" sz="2400" err="1">
                <a:latin typeface="Times New Roman"/>
                <a:cs typeface="Times New Roman"/>
              </a:rPr>
              <a:t>εινής</a:t>
            </a:r>
            <a:r>
              <a:rPr lang="en-US" sz="2400" dirty="0">
                <a:latin typeface="Times New Roman"/>
                <a:cs typeface="Times New Roman"/>
              </a:rPr>
              <a:t> και </a:t>
            </a:r>
            <a:r>
              <a:rPr lang="en-US" sz="2400" err="1">
                <a:latin typeface="Times New Roman"/>
                <a:cs typeface="Times New Roman"/>
              </a:rPr>
              <a:t>λιγότερο</a:t>
            </a:r>
            <a:r>
              <a:rPr lang="en-US" sz="2400" dirty="0">
                <a:latin typeface="Times New Roman"/>
                <a:cs typeface="Times New Roman"/>
              </a:rPr>
              <a:t> επ</a:t>
            </a:r>
            <a:r>
              <a:rPr lang="en-US" sz="2400" err="1">
                <a:latin typeface="Times New Roman"/>
                <a:cs typeface="Times New Roman"/>
              </a:rPr>
              <a:t>ιφ</a:t>
            </a:r>
            <a:r>
              <a:rPr lang="en-US" sz="2400" dirty="0">
                <a:latin typeface="Times New Roman"/>
                <a:cs typeface="Times New Roman"/>
              </a:rPr>
              <a:t>α</a:t>
            </a:r>
            <a:r>
              <a:rPr lang="en-US" sz="2400" err="1">
                <a:latin typeface="Times New Roman"/>
                <a:cs typeface="Times New Roman"/>
              </a:rPr>
              <a:t>νει</a:t>
            </a:r>
            <a:r>
              <a:rPr lang="en-US" sz="2400" dirty="0">
                <a:latin typeface="Times New Roman"/>
                <a:cs typeface="Times New Roman"/>
              </a:rPr>
              <a:t>α</a:t>
            </a:r>
            <a:r>
              <a:rPr lang="en-US" sz="2400" err="1">
                <a:latin typeface="Times New Roman"/>
                <a:cs typeface="Times New Roman"/>
              </a:rPr>
              <a:t>κά</a:t>
            </a:r>
            <a:r>
              <a:rPr lang="en-US" sz="2400" dirty="0">
                <a:latin typeface="Times New Roman"/>
                <a:cs typeface="Times New Roman"/>
              </a:rPr>
              <a:t> </a:t>
            </a:r>
            <a:r>
              <a:rPr lang="en-US" sz="2400" err="1">
                <a:latin typeface="Times New Roman"/>
                <a:cs typeface="Times New Roman"/>
              </a:rPr>
              <a:t>ελκυστικής</a:t>
            </a:r>
            <a:r>
              <a:rPr lang="en-US" sz="2400" dirty="0">
                <a:latin typeface="Times New Roman"/>
                <a:cs typeface="Times New Roman"/>
              </a:rPr>
              <a:t> π</a:t>
            </a:r>
            <a:r>
              <a:rPr lang="en-US" sz="2400" err="1">
                <a:latin typeface="Times New Roman"/>
                <a:cs typeface="Times New Roman"/>
              </a:rPr>
              <a:t>οιότητ</a:t>
            </a:r>
            <a:r>
              <a:rPr lang="en-US" sz="2400" dirty="0">
                <a:latin typeface="Times New Roman"/>
                <a:cs typeface="Times New Roman"/>
              </a:rPr>
              <a:t>ας.</a:t>
            </a:r>
          </a:p>
          <a:p>
            <a:pPr marL="0" indent="0" algn="just">
              <a:buNone/>
            </a:pPr>
            <a:r>
              <a:rPr lang="en-US" sz="2400" dirty="0">
                <a:latin typeface="Times New Roman"/>
                <a:cs typeface="Times New Roman"/>
              </a:rPr>
              <a:t>2) </a:t>
            </a:r>
            <a:r>
              <a:rPr lang="en-US" sz="2400" err="1">
                <a:latin typeface="Times New Roman"/>
                <a:cs typeface="Times New Roman"/>
              </a:rPr>
              <a:t>Μη</a:t>
            </a:r>
            <a:r>
              <a:rPr lang="en-US" sz="2400" dirty="0">
                <a:latin typeface="Times New Roman"/>
                <a:cs typeface="Times New Roman"/>
              </a:rPr>
              <a:t> πα</a:t>
            </a:r>
            <a:r>
              <a:rPr lang="en-US" sz="2400" err="1">
                <a:latin typeface="Times New Roman"/>
                <a:cs typeface="Times New Roman"/>
              </a:rPr>
              <a:t>ράδοξη</a:t>
            </a:r>
            <a:r>
              <a:rPr lang="en-US" sz="2400" dirty="0">
                <a:latin typeface="Times New Roman"/>
                <a:cs typeface="Times New Roman"/>
              </a:rPr>
              <a:t> α</a:t>
            </a:r>
            <a:r>
              <a:rPr lang="en-US" sz="2400" err="1">
                <a:latin typeface="Times New Roman"/>
                <a:cs typeface="Times New Roman"/>
              </a:rPr>
              <a:t>λλά</a:t>
            </a:r>
            <a:r>
              <a:rPr lang="en-US" sz="2400" dirty="0">
                <a:latin typeface="Times New Roman"/>
                <a:cs typeface="Times New Roman"/>
              </a:rPr>
              <a:t> </a:t>
            </a:r>
            <a:r>
              <a:rPr lang="en-US" sz="2400" err="1">
                <a:latin typeface="Times New Roman"/>
                <a:cs typeface="Times New Roman"/>
              </a:rPr>
              <a:t>λάθος</a:t>
            </a:r>
            <a:r>
              <a:rPr lang="en-US" sz="2400" dirty="0">
                <a:latin typeface="Times New Roman"/>
                <a:cs typeface="Times New Roman"/>
              </a:rPr>
              <a:t> επ</a:t>
            </a:r>
            <a:r>
              <a:rPr lang="en-US" sz="2400" err="1">
                <a:latin typeface="Times New Roman"/>
                <a:cs typeface="Times New Roman"/>
              </a:rPr>
              <a:t>ιλογή</a:t>
            </a:r>
            <a:r>
              <a:rPr lang="en-US" sz="2400" dirty="0">
                <a:latin typeface="Times New Roman"/>
                <a:cs typeface="Times New Roman"/>
              </a:rPr>
              <a:t> </a:t>
            </a:r>
            <a:r>
              <a:rPr lang="en-US" sz="2400" err="1">
                <a:latin typeface="Times New Roman"/>
                <a:cs typeface="Times New Roman"/>
              </a:rPr>
              <a:t>του</a:t>
            </a:r>
            <a:r>
              <a:rPr lang="en-US" sz="2400" dirty="0">
                <a:latin typeface="Times New Roman"/>
                <a:cs typeface="Times New Roman"/>
              </a:rPr>
              <a:t> </a:t>
            </a:r>
            <a:r>
              <a:rPr lang="en-US" sz="2400" err="1">
                <a:latin typeface="Times New Roman"/>
                <a:cs typeface="Times New Roman"/>
              </a:rPr>
              <a:t>Πάρη</a:t>
            </a:r>
            <a:r>
              <a:rPr lang="en-US" sz="2400" dirty="0">
                <a:latin typeface="Times New Roman"/>
                <a:cs typeface="Times New Roman"/>
              </a:rPr>
              <a:t> </a:t>
            </a:r>
            <a:r>
              <a:rPr lang="en-US" sz="2400" err="1">
                <a:latin typeface="Times New Roman"/>
                <a:cs typeface="Times New Roman"/>
              </a:rPr>
              <a:t>με</a:t>
            </a:r>
            <a:r>
              <a:rPr lang="en-US" sz="2400" dirty="0">
                <a:latin typeface="Times New Roman"/>
                <a:cs typeface="Times New Roman"/>
              </a:rPr>
              <a:t> </a:t>
            </a:r>
            <a:r>
              <a:rPr lang="en-US" sz="2400" err="1">
                <a:latin typeface="Times New Roman"/>
                <a:cs typeface="Times New Roman"/>
              </a:rPr>
              <a:t>την</a:t>
            </a:r>
            <a:r>
              <a:rPr lang="en-US" sz="2400" dirty="0">
                <a:latin typeface="Times New Roman"/>
                <a:cs typeface="Times New Roman"/>
              </a:rPr>
              <a:t> π</a:t>
            </a:r>
            <a:r>
              <a:rPr lang="en-US" sz="2400" err="1">
                <a:latin typeface="Times New Roman"/>
                <a:cs typeface="Times New Roman"/>
              </a:rPr>
              <a:t>ροτίμηση</a:t>
            </a:r>
            <a:r>
              <a:rPr lang="en-US" sz="2400" dirty="0">
                <a:latin typeface="Times New Roman"/>
                <a:cs typeface="Times New Roman"/>
              </a:rPr>
              <a:t> </a:t>
            </a:r>
            <a:r>
              <a:rPr lang="en-US" sz="2400" err="1">
                <a:latin typeface="Times New Roman"/>
                <a:cs typeface="Times New Roman"/>
              </a:rPr>
              <a:t>του</a:t>
            </a:r>
            <a:r>
              <a:rPr lang="en-US" sz="2400" dirty="0">
                <a:latin typeface="Times New Roman"/>
                <a:cs typeface="Times New Roman"/>
              </a:rPr>
              <a:t> </a:t>
            </a:r>
            <a:r>
              <a:rPr lang="en-US" sz="2400" err="1">
                <a:latin typeface="Times New Roman"/>
                <a:cs typeface="Times New Roman"/>
              </a:rPr>
              <a:t>γι</a:t>
            </a:r>
            <a:r>
              <a:rPr lang="en-US" sz="2400" dirty="0">
                <a:latin typeface="Times New Roman"/>
                <a:cs typeface="Times New Roman"/>
              </a:rPr>
              <a:t>α </a:t>
            </a:r>
            <a:r>
              <a:rPr lang="en-US" sz="2400" err="1">
                <a:latin typeface="Times New Roman"/>
                <a:cs typeface="Times New Roman"/>
              </a:rPr>
              <a:t>την</a:t>
            </a:r>
            <a:r>
              <a:rPr lang="en-US" sz="2400" dirty="0">
                <a:latin typeface="Times New Roman"/>
                <a:cs typeface="Times New Roman"/>
              </a:rPr>
              <a:t> </a:t>
            </a:r>
            <a:r>
              <a:rPr lang="en-US" sz="2400" err="1">
                <a:latin typeface="Times New Roman"/>
                <a:cs typeface="Times New Roman"/>
              </a:rPr>
              <a:t>Αφροδίτη</a:t>
            </a:r>
            <a:r>
              <a:rPr lang="en-US" sz="2400" dirty="0">
                <a:latin typeface="Times New Roman"/>
                <a:cs typeface="Times New Roman"/>
              </a:rPr>
              <a:t>, η οπ</a:t>
            </a:r>
            <a:r>
              <a:rPr lang="en-US" sz="2400" err="1">
                <a:latin typeface="Times New Roman"/>
                <a:cs typeface="Times New Roman"/>
              </a:rPr>
              <a:t>οί</a:t>
            </a:r>
            <a:r>
              <a:rPr lang="en-US" sz="2400" dirty="0">
                <a:latin typeface="Times New Roman"/>
                <a:cs typeface="Times New Roman"/>
              </a:rPr>
              <a:t>α </a:t>
            </a:r>
            <a:r>
              <a:rPr lang="en-US" sz="2400" err="1">
                <a:latin typeface="Times New Roman"/>
                <a:cs typeface="Times New Roman"/>
              </a:rPr>
              <a:t>δεν</a:t>
            </a:r>
            <a:r>
              <a:rPr lang="en-US" sz="2400" dirty="0">
                <a:latin typeface="Times New Roman"/>
                <a:cs typeface="Times New Roman"/>
              </a:rPr>
              <a:t> </a:t>
            </a:r>
            <a:r>
              <a:rPr lang="en-US" sz="2400" err="1">
                <a:latin typeface="Times New Roman"/>
                <a:cs typeface="Times New Roman"/>
              </a:rPr>
              <a:t>είν</a:t>
            </a:r>
            <a:r>
              <a:rPr lang="en-US" sz="2400" dirty="0">
                <a:latin typeface="Times New Roman"/>
                <a:cs typeface="Times New Roman"/>
              </a:rPr>
              <a:t>αι </a:t>
            </a:r>
            <a:r>
              <a:rPr lang="en-US" sz="2400" err="1">
                <a:latin typeface="Times New Roman"/>
                <a:cs typeface="Times New Roman"/>
              </a:rPr>
              <a:t>ούτε</a:t>
            </a:r>
            <a:r>
              <a:rPr lang="en-US" sz="2400" dirty="0">
                <a:latin typeface="Times New Roman"/>
                <a:cs typeface="Times New Roman"/>
              </a:rPr>
              <a:t> </a:t>
            </a:r>
            <a:r>
              <a:rPr lang="en-US" sz="2400" err="1">
                <a:latin typeface="Times New Roman"/>
                <a:cs typeface="Times New Roman"/>
              </a:rPr>
              <a:t>νεότερη</a:t>
            </a:r>
            <a:r>
              <a:rPr lang="en-US" sz="2400" dirty="0">
                <a:latin typeface="Times New Roman"/>
                <a:cs typeface="Times New Roman"/>
              </a:rPr>
              <a:t>, </a:t>
            </a:r>
            <a:r>
              <a:rPr lang="en-US" sz="2400" err="1">
                <a:latin typeface="Times New Roman"/>
                <a:cs typeface="Times New Roman"/>
              </a:rPr>
              <a:t>ούτε</a:t>
            </a:r>
            <a:r>
              <a:rPr lang="en-US" sz="2400">
                <a:latin typeface="Times New Roman"/>
                <a:cs typeface="Times New Roman"/>
              </a:rPr>
              <a:t> η λιγότερο </a:t>
            </a:r>
            <a:r>
              <a:rPr lang="en-US" sz="2400" err="1">
                <a:latin typeface="Times New Roman"/>
                <a:cs typeface="Times New Roman"/>
              </a:rPr>
              <a:t>ελκυστική</a:t>
            </a:r>
            <a:r>
              <a:rPr lang="en-US" sz="2400" dirty="0">
                <a:latin typeface="Times New Roman"/>
                <a:cs typeface="Times New Roman"/>
              </a:rPr>
              <a:t>.</a:t>
            </a:r>
          </a:p>
          <a:p>
            <a:pPr algn="just"/>
            <a:r>
              <a:rPr lang="en-US" sz="2400" dirty="0">
                <a:latin typeface="Times New Roman"/>
                <a:cs typeface="Times New Roman"/>
              </a:rPr>
              <a:t/>
            </a:r>
            <a:br>
              <a:rPr lang="en-US" sz="2400" dirty="0">
                <a:latin typeface="Times New Roman"/>
                <a:cs typeface="Times New Roman"/>
              </a:rPr>
            </a:br>
            <a:r>
              <a:rPr lang="en-US" dirty="0"/>
              <a:t/>
            </a:r>
            <a:br>
              <a:rPr lang="en-US" dirty="0"/>
            </a:br>
            <a:endParaRPr lang="en-US" sz="2400" dirty="0">
              <a:latin typeface="Times New Roman"/>
              <a:cs typeface="Times New Roman"/>
            </a:endParaRPr>
          </a:p>
        </p:txBody>
      </p:sp>
    </p:spTree>
    <p:extLst>
      <p:ext uri="{BB962C8B-B14F-4D97-AF65-F5344CB8AC3E}">
        <p14:creationId xmlns:p14="http://schemas.microsoft.com/office/powerpoint/2010/main" val="35592049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9ED24B-4CDF-45F6-A8B6-F26940E1B0DB}"/>
              </a:ext>
            </a:extLst>
          </p:cNvPr>
          <p:cNvSpPr>
            <a:spLocks noGrp="1"/>
          </p:cNvSpPr>
          <p:nvPr>
            <p:ph type="title"/>
          </p:nvPr>
        </p:nvSpPr>
        <p:spPr>
          <a:xfrm>
            <a:off x="3470694" y="160524"/>
            <a:ext cx="8610600" cy="761066"/>
          </a:xfrm>
        </p:spPr>
        <p:txBody>
          <a:bodyPr/>
          <a:lstStyle/>
          <a:p>
            <a:endParaRPr lang="en-US"/>
          </a:p>
        </p:txBody>
      </p:sp>
      <p:sp>
        <p:nvSpPr>
          <p:cNvPr id="3" name="Content Placeholder 2">
            <a:extLst>
              <a:ext uri="{FF2B5EF4-FFF2-40B4-BE49-F238E27FC236}">
                <a16:creationId xmlns:a16="http://schemas.microsoft.com/office/drawing/2014/main" xmlns="" id="{919AFF7C-B06D-4DBE-B7F8-E0555D7962EC}"/>
              </a:ext>
            </a:extLst>
          </p:cNvPr>
          <p:cNvSpPr>
            <a:spLocks noGrp="1"/>
          </p:cNvSpPr>
          <p:nvPr>
            <p:ph idx="1"/>
          </p:nvPr>
        </p:nvSpPr>
        <p:spPr>
          <a:xfrm>
            <a:off x="685800" y="1446938"/>
            <a:ext cx="10820400" cy="5001784"/>
          </a:xfrm>
        </p:spPr>
        <p:txBody>
          <a:bodyPr vert="horz" lIns="91440" tIns="45720" rIns="91440" bIns="45720" rtlCol="0" anchor="t">
            <a:normAutofit/>
          </a:bodyPr>
          <a:lstStyle/>
          <a:p>
            <a:pPr algn="just"/>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τελευτ</a:t>
            </a:r>
            <a:r>
              <a:rPr lang="en-US" sz="2400" dirty="0">
                <a:latin typeface="Times New Roman"/>
                <a:cs typeface="Times New Roman"/>
              </a:rPr>
              <a:t>α</a:t>
            </a:r>
            <a:r>
              <a:rPr lang="en-US" sz="2400" dirty="0" err="1">
                <a:latin typeface="Times New Roman"/>
                <a:cs typeface="Times New Roman"/>
              </a:rPr>
              <a:t>ίο</a:t>
            </a:r>
            <a:r>
              <a:rPr lang="en-US" sz="2400" dirty="0">
                <a:latin typeface="Times New Roman"/>
                <a:cs typeface="Times New Roman"/>
              </a:rPr>
              <a:t> πα</a:t>
            </a:r>
            <a:r>
              <a:rPr lang="en-US" sz="2400" dirty="0" err="1">
                <a:latin typeface="Times New Roman"/>
                <a:cs typeface="Times New Roman"/>
              </a:rPr>
              <a:t>ράλληλο</a:t>
            </a:r>
            <a:r>
              <a:rPr lang="en-US" sz="2400" dirty="0">
                <a:latin typeface="Times New Roman"/>
                <a:cs typeface="Times New Roman"/>
              </a:rPr>
              <a:t> (</a:t>
            </a:r>
            <a:r>
              <a:rPr lang="en-US" sz="2400" dirty="0" err="1">
                <a:latin typeface="Times New Roman"/>
                <a:cs typeface="Times New Roman"/>
              </a:rPr>
              <a:t>συλλογή</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Ρώσου</a:t>
            </a:r>
            <a:r>
              <a:rPr lang="en-US" sz="2400" dirty="0">
                <a:latin typeface="Times New Roman"/>
                <a:cs typeface="Times New Roman"/>
              </a:rPr>
              <a:t> </a:t>
            </a:r>
            <a:r>
              <a:rPr lang="en-US" sz="2400" dirty="0" err="1">
                <a:latin typeface="Times New Roman"/>
                <a:cs typeface="Times New Roman"/>
              </a:rPr>
              <a:t>Afanasev</a:t>
            </a:r>
            <a:r>
              <a:rPr lang="en-US" sz="2400" dirty="0">
                <a:latin typeface="Times New Roman"/>
                <a:cs typeface="Times New Roman"/>
              </a:rPr>
              <a:t>).</a:t>
            </a:r>
            <a:endParaRPr lang="en-US"/>
          </a:p>
          <a:p>
            <a:pPr algn="just"/>
            <a:r>
              <a:rPr lang="en-US" sz="2400" dirty="0">
                <a:latin typeface="Times New Roman"/>
                <a:cs typeface="Times New Roman"/>
              </a:rPr>
              <a:t>Από </a:t>
            </a:r>
            <a:r>
              <a:rPr lang="en-US" sz="2400" dirty="0" err="1">
                <a:latin typeface="Times New Roman"/>
                <a:cs typeface="Times New Roman"/>
              </a:rPr>
              <a:t>τις</a:t>
            </a:r>
            <a:r>
              <a:rPr lang="en-US" sz="2400" dirty="0">
                <a:latin typeface="Times New Roman"/>
                <a:cs typeface="Times New Roman"/>
              </a:rPr>
              <a:t> </a:t>
            </a:r>
            <a:r>
              <a:rPr lang="en-US" sz="2400" dirty="0" err="1">
                <a:latin typeface="Times New Roman"/>
                <a:cs typeface="Times New Roman"/>
              </a:rPr>
              <a:t>μικρότερες</a:t>
            </a:r>
            <a:r>
              <a:rPr lang="en-US" sz="2400" dirty="0">
                <a:latin typeface="Times New Roman"/>
                <a:cs typeface="Times New Roman"/>
              </a:rPr>
              <a:t> α</a:t>
            </a:r>
            <a:r>
              <a:rPr lang="en-US" sz="2400" dirty="0" err="1">
                <a:latin typeface="Times New Roman"/>
                <a:cs typeface="Times New Roman"/>
              </a:rPr>
              <a:t>φηγήσεις</a:t>
            </a:r>
            <a:r>
              <a:rPr lang="en-US" sz="2400" dirty="0">
                <a:latin typeface="Times New Roman"/>
                <a:cs typeface="Times New Roman"/>
              </a:rPr>
              <a:t> </a:t>
            </a:r>
            <a:r>
              <a:rPr lang="en-US" sz="2400" dirty="0" err="1">
                <a:latin typeface="Times New Roman"/>
                <a:cs typeface="Times New Roman"/>
              </a:rPr>
              <a:t>στη</a:t>
            </a:r>
            <a:r>
              <a:rPr lang="en-US" sz="2400" dirty="0">
                <a:latin typeface="Times New Roman"/>
                <a:cs typeface="Times New Roman"/>
              </a:rPr>
              <a:t> </a:t>
            </a:r>
            <a:r>
              <a:rPr lang="en-US" sz="2400" dirty="0" err="1">
                <a:latin typeface="Times New Roman"/>
                <a:cs typeface="Times New Roman"/>
              </a:rPr>
              <a:t>συλλογή</a:t>
            </a:r>
            <a:r>
              <a:rPr lang="en-US" sz="2400" dirty="0">
                <a:latin typeface="Times New Roman"/>
                <a:cs typeface="Times New Roman"/>
              </a:rPr>
              <a:t>.</a:t>
            </a:r>
          </a:p>
          <a:p>
            <a:pPr algn="just"/>
            <a:r>
              <a:rPr lang="en-US" sz="2400" dirty="0">
                <a:latin typeface="Times New Roman"/>
                <a:cs typeface="Times New Roman"/>
              </a:rPr>
              <a:t>Ο </a:t>
            </a:r>
            <a:r>
              <a:rPr lang="en-US" sz="2400" dirty="0" err="1">
                <a:latin typeface="Times New Roman"/>
                <a:cs typeface="Times New Roman"/>
              </a:rPr>
              <a:t>χωρικός</a:t>
            </a:r>
            <a:r>
              <a:rPr lang="en-US" sz="2400" dirty="0">
                <a:latin typeface="Times New Roman"/>
                <a:cs typeface="Times New Roman"/>
              </a:rPr>
              <a:t> και ο </a:t>
            </a:r>
            <a:r>
              <a:rPr lang="en-US" sz="2400" dirty="0" err="1">
                <a:latin typeface="Times New Roman"/>
                <a:cs typeface="Times New Roman"/>
              </a:rPr>
              <a:t>Ήλιος</a:t>
            </a:r>
            <a:r>
              <a:rPr lang="en-US" sz="2400" dirty="0">
                <a:latin typeface="Times New Roman"/>
                <a:cs typeface="Times New Roman"/>
              </a:rPr>
              <a:t>, ο Πα</a:t>
            </a:r>
            <a:r>
              <a:rPr lang="en-US" sz="2400" dirty="0" err="1">
                <a:latin typeface="Times New Roman"/>
                <a:cs typeface="Times New Roman"/>
              </a:rPr>
              <a:t>γετός</a:t>
            </a:r>
            <a:r>
              <a:rPr lang="en-US" sz="2400" dirty="0">
                <a:latin typeface="Times New Roman"/>
                <a:cs typeface="Times New Roman"/>
              </a:rPr>
              <a:t> και ο </a:t>
            </a:r>
            <a:r>
              <a:rPr lang="en-US" sz="2400" dirty="0" err="1">
                <a:latin typeface="Times New Roman"/>
                <a:cs typeface="Times New Roman"/>
              </a:rPr>
              <a:t>Άνεμος</a:t>
            </a:r>
            <a:r>
              <a:rPr lang="en-US" sz="2400" dirty="0">
                <a:latin typeface="Times New Roman"/>
                <a:cs typeface="Times New Roman"/>
              </a:rPr>
              <a:t>.</a:t>
            </a:r>
          </a:p>
          <a:p>
            <a:pPr algn="just"/>
            <a:r>
              <a:rPr lang="en-US" sz="2400" dirty="0" err="1">
                <a:latin typeface="Times New Roman"/>
                <a:cs typeface="Times New Roman"/>
              </a:rPr>
              <a:t>Ιστορί</a:t>
            </a:r>
            <a:r>
              <a:rPr lang="en-US" sz="2400" dirty="0">
                <a:latin typeface="Times New Roman"/>
                <a:cs typeface="Times New Roman"/>
              </a:rPr>
              <a:t>α </a:t>
            </a:r>
            <a:r>
              <a:rPr lang="en-US" sz="2400" dirty="0" err="1">
                <a:latin typeface="Times New Roman"/>
                <a:cs typeface="Times New Roman"/>
              </a:rPr>
              <a:t>χωρίς</a:t>
            </a:r>
            <a:r>
              <a:rPr lang="en-US" sz="2400" dirty="0">
                <a:latin typeface="Times New Roman"/>
                <a:cs typeface="Times New Roman"/>
              </a:rPr>
              <a:t> </a:t>
            </a:r>
            <a:r>
              <a:rPr lang="en-US" sz="2400" dirty="0" err="1">
                <a:latin typeface="Times New Roman"/>
                <a:cs typeface="Times New Roman"/>
              </a:rPr>
              <a:t>ηθικές</a:t>
            </a:r>
            <a:r>
              <a:rPr lang="en-US" sz="2400" dirty="0">
                <a:latin typeface="Times New Roman"/>
                <a:cs typeface="Times New Roman"/>
              </a:rPr>
              <a:t> </a:t>
            </a:r>
            <a:r>
              <a:rPr lang="en-US" sz="2400" dirty="0" err="1">
                <a:latin typeface="Times New Roman"/>
                <a:cs typeface="Times New Roman"/>
              </a:rPr>
              <a:t>δι</a:t>
            </a:r>
            <a:r>
              <a:rPr lang="en-US" sz="2400" dirty="0">
                <a:latin typeface="Times New Roman"/>
                <a:cs typeface="Times New Roman"/>
              </a:rPr>
              <a:t>α</a:t>
            </a:r>
            <a:r>
              <a:rPr lang="en-US" sz="2400" dirty="0" err="1">
                <a:latin typeface="Times New Roman"/>
                <a:cs typeface="Times New Roman"/>
              </a:rPr>
              <a:t>στάσεις</a:t>
            </a:r>
            <a:r>
              <a:rPr lang="en-US" sz="2400" dirty="0">
                <a:latin typeface="Times New Roman"/>
                <a:cs typeface="Times New Roman"/>
              </a:rPr>
              <a:t>.</a:t>
            </a:r>
          </a:p>
          <a:p>
            <a:pPr algn="just"/>
            <a:r>
              <a:rPr lang="en-US" sz="2400" dirty="0" err="1">
                <a:latin typeface="Times New Roman"/>
                <a:cs typeface="Times New Roman"/>
              </a:rPr>
              <a:t>Ομοιότητες</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Κρίση</a:t>
            </a:r>
            <a:r>
              <a:rPr lang="en-US" sz="2400" dirty="0">
                <a:latin typeface="Times New Roman"/>
                <a:cs typeface="Times New Roman"/>
              </a:rPr>
              <a:t>:</a:t>
            </a:r>
          </a:p>
          <a:p>
            <a:pPr marL="0" indent="0" algn="just">
              <a:buNone/>
            </a:pPr>
            <a:r>
              <a:rPr lang="en-US" sz="2400" dirty="0">
                <a:latin typeface="Times New Roman"/>
                <a:cs typeface="Times New Roman"/>
              </a:rPr>
              <a:t>1) </a:t>
            </a:r>
            <a:r>
              <a:rPr lang="en-US" sz="2400" dirty="0" err="1">
                <a:latin typeface="Times New Roman"/>
                <a:cs typeface="Times New Roman"/>
              </a:rPr>
              <a:t>οι</a:t>
            </a:r>
            <a:r>
              <a:rPr lang="en-US" sz="2400" dirty="0">
                <a:latin typeface="Times New Roman"/>
                <a:cs typeface="Times New Roman"/>
              </a:rPr>
              <a:t> π</a:t>
            </a:r>
            <a:r>
              <a:rPr lang="en-US" sz="2400" dirty="0" err="1">
                <a:latin typeface="Times New Roman"/>
                <a:cs typeface="Times New Roman"/>
              </a:rPr>
              <a:t>ροσω</a:t>
            </a:r>
            <a:r>
              <a:rPr lang="en-US" sz="2400" dirty="0">
                <a:latin typeface="Times New Roman"/>
                <a:cs typeface="Times New Roman"/>
              </a:rPr>
              <a:t>ποπ</a:t>
            </a:r>
            <a:r>
              <a:rPr lang="en-US" sz="2400" dirty="0" err="1">
                <a:latin typeface="Times New Roman"/>
                <a:cs typeface="Times New Roman"/>
              </a:rPr>
              <a:t>οιήσεις</a:t>
            </a:r>
          </a:p>
          <a:p>
            <a:pPr marL="0" indent="0" algn="just">
              <a:buNone/>
            </a:pPr>
            <a:r>
              <a:rPr lang="en-US" sz="2400" dirty="0">
                <a:latin typeface="Times New Roman"/>
                <a:cs typeface="Times New Roman"/>
              </a:rPr>
              <a:t>2)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δίλημμ</a:t>
            </a:r>
            <a:r>
              <a:rPr lang="en-US" sz="2400" dirty="0">
                <a:latin typeface="Times New Roman"/>
                <a:cs typeface="Times New Roman"/>
              </a:rPr>
              <a:t>α και η </a:t>
            </a:r>
            <a:r>
              <a:rPr lang="en-US" sz="2400" dirty="0" err="1">
                <a:latin typeface="Times New Roman"/>
                <a:cs typeface="Times New Roman"/>
              </a:rPr>
              <a:t>έχθρ</a:t>
            </a:r>
            <a:r>
              <a:rPr lang="en-US" sz="2400" dirty="0">
                <a:latin typeface="Times New Roman"/>
                <a:cs typeface="Times New Roman"/>
              </a:rPr>
              <a:t>α </a:t>
            </a:r>
            <a:r>
              <a:rPr lang="en-US" sz="2400" dirty="0" err="1">
                <a:latin typeface="Times New Roman"/>
                <a:cs typeface="Times New Roman"/>
              </a:rPr>
              <a:t>των</a:t>
            </a:r>
            <a:r>
              <a:rPr lang="en-US" sz="2400" dirty="0">
                <a:latin typeface="Times New Roman"/>
                <a:cs typeface="Times New Roman"/>
              </a:rPr>
              <a:t> </a:t>
            </a:r>
            <a:r>
              <a:rPr lang="en-US" sz="2400" dirty="0" err="1">
                <a:latin typeface="Times New Roman"/>
                <a:cs typeface="Times New Roman"/>
              </a:rPr>
              <a:t>άλλων</a:t>
            </a:r>
            <a:r>
              <a:rPr lang="en-US" sz="2400" dirty="0">
                <a:latin typeface="Times New Roman"/>
                <a:cs typeface="Times New Roman"/>
              </a:rPr>
              <a:t> </a:t>
            </a:r>
            <a:r>
              <a:rPr lang="en-US" sz="2400" dirty="0" err="1">
                <a:latin typeface="Times New Roman"/>
                <a:cs typeface="Times New Roman"/>
              </a:rPr>
              <a:t>δύο</a:t>
            </a:r>
            <a:endParaRPr lang="en-US" sz="2400" dirty="0">
              <a:latin typeface="Times New Roman"/>
              <a:cs typeface="Times New Roman"/>
            </a:endParaRPr>
          </a:p>
          <a:p>
            <a:pPr marL="342900" indent="-342900" algn="just"/>
            <a:r>
              <a:rPr lang="en-US" sz="2400" dirty="0">
                <a:latin typeface="Times New Roman"/>
                <a:cs typeface="Times New Roman"/>
              </a:rPr>
              <a:t>Πα</a:t>
            </a:r>
            <a:r>
              <a:rPr lang="en-US" sz="2400" dirty="0" err="1">
                <a:latin typeface="Times New Roman"/>
                <a:cs typeface="Times New Roman"/>
              </a:rPr>
              <a:t>ρόμοι</a:t>
            </a:r>
            <a:r>
              <a:rPr lang="en-US" sz="2400" dirty="0">
                <a:latin typeface="Times New Roman"/>
                <a:cs typeface="Times New Roman"/>
              </a:rPr>
              <a:t>α και ο </a:t>
            </a:r>
            <a:r>
              <a:rPr lang="en-US" sz="2400" dirty="0" err="1">
                <a:latin typeface="Times New Roman"/>
                <a:cs typeface="Times New Roman"/>
              </a:rPr>
              <a:t>Πάρης</a:t>
            </a:r>
            <a:r>
              <a:rPr lang="en-US" sz="2400" dirty="0">
                <a:latin typeface="Times New Roman"/>
                <a:cs typeface="Times New Roman"/>
              </a:rPr>
              <a:t>.</a:t>
            </a:r>
          </a:p>
          <a:p>
            <a:pPr marL="342900" indent="-342900" algn="just"/>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 </a:t>
            </a:r>
            <a:r>
              <a:rPr lang="en-US" sz="2400" dirty="0">
                <a:latin typeface="Times New Roman"/>
                <a:cs typeface="Times New Roman"/>
              </a:rPr>
              <a:t>υπ</a:t>
            </a:r>
            <a:r>
              <a:rPr lang="en-US" sz="2400" dirty="0" err="1">
                <a:latin typeface="Times New Roman"/>
                <a:cs typeface="Times New Roman"/>
              </a:rPr>
              <a:t>άρχει</a:t>
            </a:r>
            <a:r>
              <a:rPr lang="en-US" sz="2400" dirty="0">
                <a:latin typeface="Times New Roman"/>
                <a:cs typeface="Times New Roman"/>
              </a:rPr>
              <a:t> η </a:t>
            </a:r>
            <a:r>
              <a:rPr lang="en-US" sz="2400" dirty="0" err="1">
                <a:latin typeface="Times New Roman"/>
                <a:cs typeface="Times New Roman"/>
              </a:rPr>
              <a:t>εντύ</a:t>
            </a:r>
            <a:r>
              <a:rPr lang="en-US" sz="2400" dirty="0">
                <a:latin typeface="Times New Roman"/>
                <a:cs typeface="Times New Roman"/>
              </a:rPr>
              <a:t>π</a:t>
            </a:r>
            <a:r>
              <a:rPr lang="en-US" sz="2400" dirty="0" err="1">
                <a:latin typeface="Times New Roman"/>
                <a:cs typeface="Times New Roman"/>
              </a:rPr>
              <a:t>ωση</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η π</a:t>
            </a:r>
            <a:r>
              <a:rPr lang="en-US" sz="2400" dirty="0" err="1">
                <a:latin typeface="Times New Roman"/>
                <a:cs typeface="Times New Roman"/>
              </a:rPr>
              <a:t>ροστ</a:t>
            </a:r>
            <a:r>
              <a:rPr lang="en-US" sz="2400" dirty="0">
                <a:latin typeface="Times New Roman"/>
                <a:cs typeface="Times New Roman"/>
              </a:rPr>
              <a:t>α</a:t>
            </a:r>
            <a:r>
              <a:rPr lang="en-US" sz="2400" dirty="0" err="1">
                <a:latin typeface="Times New Roman"/>
                <a:cs typeface="Times New Roman"/>
              </a:rPr>
              <a:t>σί</a:t>
            </a:r>
            <a:r>
              <a:rPr lang="en-US" sz="2400" dirty="0">
                <a:latin typeface="Times New Roman"/>
                <a:cs typeface="Times New Roman"/>
              </a:rPr>
              <a:t>α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θεότητ</a:t>
            </a:r>
            <a:r>
              <a:rPr lang="en-US" sz="2400" dirty="0">
                <a:latin typeface="Times New Roman"/>
                <a:cs typeface="Times New Roman"/>
              </a:rPr>
              <a:t>ας θα υπ</a:t>
            </a:r>
            <a:r>
              <a:rPr lang="en-US" sz="2400" dirty="0" err="1">
                <a:latin typeface="Times New Roman"/>
                <a:cs typeface="Times New Roman"/>
              </a:rPr>
              <a:t>ερ</a:t>
            </a:r>
            <a:r>
              <a:rPr lang="en-US" sz="2400" dirty="0">
                <a:latin typeface="Times New Roman"/>
                <a:cs typeface="Times New Roman"/>
              </a:rPr>
              <a:t>β</a:t>
            </a:r>
            <a:r>
              <a:rPr lang="en-US" sz="2400" dirty="0" err="1">
                <a:latin typeface="Times New Roman"/>
                <a:cs typeface="Times New Roman"/>
              </a:rPr>
              <a:t>εί</a:t>
            </a:r>
            <a:r>
              <a:rPr lang="en-US" sz="2400" dirty="0">
                <a:latin typeface="Times New Roman"/>
                <a:cs typeface="Times New Roman"/>
              </a:rPr>
              <a:t> </a:t>
            </a:r>
            <a:r>
              <a:rPr lang="en-US" sz="2400" dirty="0" err="1">
                <a:latin typeface="Times New Roman"/>
                <a:cs typeface="Times New Roman"/>
              </a:rPr>
              <a:t>τις</a:t>
            </a:r>
            <a:r>
              <a:rPr lang="en-US" sz="2400" dirty="0">
                <a:latin typeface="Times New Roman"/>
                <a:cs typeface="Times New Roman"/>
              </a:rPr>
              <a:t> </a:t>
            </a:r>
            <a:r>
              <a:rPr lang="en-US" sz="2400" dirty="0" err="1">
                <a:latin typeface="Times New Roman"/>
                <a:cs typeface="Times New Roman"/>
              </a:rPr>
              <a:t>συνέ</a:t>
            </a:r>
            <a:r>
              <a:rPr lang="en-US" sz="2400" dirty="0">
                <a:latin typeface="Times New Roman"/>
                <a:cs typeface="Times New Roman"/>
              </a:rPr>
              <a:t>π</a:t>
            </a:r>
            <a:r>
              <a:rPr lang="en-US" sz="2400" dirty="0" err="1">
                <a:latin typeface="Times New Roman"/>
                <a:cs typeface="Times New Roman"/>
              </a:rPr>
              <a:t>ειες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μοιρ</a:t>
            </a:r>
            <a:r>
              <a:rPr lang="en-US" sz="2400" dirty="0">
                <a:latin typeface="Times New Roman"/>
                <a:cs typeface="Times New Roman"/>
              </a:rPr>
              <a:t>αίας επ</a:t>
            </a:r>
            <a:r>
              <a:rPr lang="en-US" sz="2400" dirty="0" err="1">
                <a:latin typeface="Times New Roman"/>
                <a:cs typeface="Times New Roman"/>
              </a:rPr>
              <a:t>ιλογής</a:t>
            </a:r>
            <a:r>
              <a:rPr lang="en-US" sz="2400" dirty="0">
                <a:latin typeface="Times New Roman"/>
                <a:cs typeface="Times New Roman"/>
              </a:rPr>
              <a:t>.</a:t>
            </a:r>
          </a:p>
          <a:p>
            <a:pPr algn="just"/>
            <a:endParaRPr lang="en-US" sz="2400" dirty="0">
              <a:latin typeface="Times New Roman"/>
              <a:cs typeface="Times New Roman"/>
            </a:endParaRPr>
          </a:p>
          <a:p>
            <a:endParaRPr lang="en-US" dirty="0">
              <a:latin typeface="Times New Roman"/>
              <a:cs typeface="Times New Roman"/>
            </a:endParaRPr>
          </a:p>
        </p:txBody>
      </p:sp>
    </p:spTree>
    <p:extLst>
      <p:ext uri="{BB962C8B-B14F-4D97-AF65-F5344CB8AC3E}">
        <p14:creationId xmlns:p14="http://schemas.microsoft.com/office/powerpoint/2010/main" val="2351551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E70D17-AE59-4F88-AF41-9C7F4F7A85E6}"/>
              </a:ext>
            </a:extLst>
          </p:cNvPr>
          <p:cNvSpPr>
            <a:spLocks noGrp="1"/>
          </p:cNvSpPr>
          <p:nvPr>
            <p:ph type="title"/>
          </p:nvPr>
        </p:nvSpPr>
        <p:spPr>
          <a:xfrm>
            <a:off x="3485072" y="88637"/>
            <a:ext cx="8610600" cy="1293028"/>
          </a:xfrm>
        </p:spPr>
        <p:txBody>
          <a:bodyPr/>
          <a:lstStyle/>
          <a:p>
            <a:endParaRPr lang="en-US"/>
          </a:p>
        </p:txBody>
      </p:sp>
      <p:sp>
        <p:nvSpPr>
          <p:cNvPr id="3" name="Content Placeholder 2">
            <a:extLst>
              <a:ext uri="{FF2B5EF4-FFF2-40B4-BE49-F238E27FC236}">
                <a16:creationId xmlns:a16="http://schemas.microsoft.com/office/drawing/2014/main" xmlns="" id="{329FACE3-1623-471F-A3A4-852329675007}"/>
              </a:ext>
            </a:extLst>
          </p:cNvPr>
          <p:cNvSpPr>
            <a:spLocks noGrp="1"/>
          </p:cNvSpPr>
          <p:nvPr>
            <p:ph idx="1"/>
          </p:nvPr>
        </p:nvSpPr>
        <p:spPr>
          <a:xfrm>
            <a:off x="685800" y="1720108"/>
            <a:ext cx="11107947" cy="4843633"/>
          </a:xfrm>
        </p:spPr>
        <p:txBody>
          <a:bodyPr vert="horz" lIns="91440" tIns="45720" rIns="91440" bIns="45720" rtlCol="0" anchor="t">
            <a:normAutofit/>
          </a:bodyPr>
          <a:lstStyle/>
          <a:p>
            <a:pPr algn="just"/>
            <a:r>
              <a:rPr lang="en-US" sz="2400" dirty="0" err="1">
                <a:latin typeface="Times New Roman"/>
                <a:cs typeface="Times New Roman"/>
              </a:rPr>
              <a:t>Π.χ</a:t>
            </a:r>
            <a:r>
              <a:rPr lang="en-US" sz="2400" dirty="0">
                <a:latin typeface="Times New Roman"/>
                <a:cs typeface="Times New Roman"/>
              </a:rPr>
              <a:t>. η </a:t>
            </a:r>
            <a:r>
              <a:rPr lang="en-US" sz="2400" dirty="0" err="1">
                <a:latin typeface="Times New Roman"/>
                <a:cs typeface="Times New Roman"/>
              </a:rPr>
              <a:t>Αφροδίτη</a:t>
            </a:r>
            <a:r>
              <a:rPr lang="en-US" sz="2400" dirty="0">
                <a:latin typeface="Times New Roman"/>
                <a:cs typeface="Times New Roman"/>
              </a:rPr>
              <a:t> π</a:t>
            </a:r>
            <a:r>
              <a:rPr lang="en-US" sz="2400" dirty="0" err="1">
                <a:latin typeface="Times New Roman"/>
                <a:cs typeface="Times New Roman"/>
              </a:rPr>
              <a:t>ροτείνει</a:t>
            </a:r>
            <a:r>
              <a:rPr lang="en-US" sz="2400" dirty="0">
                <a:latin typeface="Times New Roman"/>
                <a:cs typeface="Times New Roman"/>
              </a:rPr>
              <a:t> </a:t>
            </a:r>
            <a:r>
              <a:rPr lang="en-US" sz="2400" dirty="0" err="1">
                <a:latin typeface="Times New Roman"/>
                <a:cs typeface="Times New Roman"/>
              </a:rPr>
              <a:t>τη</a:t>
            </a:r>
            <a:r>
              <a:rPr lang="en-US" sz="2400" dirty="0">
                <a:latin typeface="Times New Roman"/>
                <a:cs typeface="Times New Roman"/>
              </a:rPr>
              <a:t> κατα</a:t>
            </a:r>
            <a:r>
              <a:rPr lang="en-US" sz="2400" dirty="0" err="1">
                <a:latin typeface="Times New Roman"/>
                <a:cs typeface="Times New Roman"/>
              </a:rPr>
              <a:t>σκευή</a:t>
            </a:r>
            <a:r>
              <a:rPr lang="en-US" sz="2400" dirty="0">
                <a:latin typeface="Times New Roman"/>
                <a:cs typeface="Times New Roman"/>
              </a:rPr>
              <a:t> π</a:t>
            </a:r>
            <a:r>
              <a:rPr lang="en-US" sz="2400" dirty="0" err="1">
                <a:latin typeface="Times New Roman"/>
                <a:cs typeface="Times New Roman"/>
              </a:rPr>
              <a:t>λοίων</a:t>
            </a:r>
            <a:r>
              <a:rPr lang="en-US" sz="2400" dirty="0">
                <a:latin typeface="Times New Roman"/>
                <a:cs typeface="Times New Roman"/>
              </a:rPr>
              <a:t> και </a:t>
            </a:r>
            <a:r>
              <a:rPr lang="en-US" sz="2400" dirty="0" err="1">
                <a:latin typeface="Times New Roman"/>
                <a:cs typeface="Times New Roman"/>
              </a:rPr>
              <a:t>στέλνει</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Αινεί</a:t>
            </a:r>
            <a:r>
              <a:rPr lang="en-US" sz="2400" dirty="0">
                <a:latin typeface="Times New Roman"/>
                <a:cs typeface="Times New Roman"/>
              </a:rPr>
              <a:t>α </a:t>
            </a:r>
            <a:r>
              <a:rPr lang="en-US" sz="2400" dirty="0" err="1">
                <a:latin typeface="Times New Roman"/>
                <a:cs typeface="Times New Roman"/>
              </a:rPr>
              <a:t>γι</a:t>
            </a:r>
            <a:r>
              <a:rPr lang="en-US" sz="2400" dirty="0">
                <a:latin typeface="Times New Roman"/>
                <a:cs typeface="Times New Roman"/>
              </a:rPr>
              <a:t>α β</a:t>
            </a:r>
            <a:r>
              <a:rPr lang="en-US" sz="2400" dirty="0" err="1">
                <a:latin typeface="Times New Roman"/>
                <a:cs typeface="Times New Roman"/>
              </a:rPr>
              <a:t>οήθει</a:t>
            </a:r>
            <a:r>
              <a:rPr lang="en-US" sz="2400" dirty="0">
                <a:latin typeface="Times New Roman"/>
                <a:cs typeface="Times New Roman"/>
              </a:rPr>
              <a:t>α.</a:t>
            </a:r>
            <a:endParaRPr lang="en-US"/>
          </a:p>
          <a:p>
            <a:pPr algn="just"/>
            <a:r>
              <a:rPr lang="en-US" sz="2400" dirty="0">
                <a:latin typeface="Times New Roman"/>
                <a:cs typeface="Times New Roman"/>
              </a:rPr>
              <a:t> Χαρα</a:t>
            </a:r>
            <a:r>
              <a:rPr lang="en-US" sz="2400" dirty="0" err="1">
                <a:latin typeface="Times New Roman"/>
                <a:cs typeface="Times New Roman"/>
              </a:rPr>
              <a:t>κτηριστικά</a:t>
            </a:r>
            <a:r>
              <a:rPr lang="en-US" sz="2400" dirty="0">
                <a:latin typeface="Times New Roman"/>
                <a:cs typeface="Times New Roman"/>
              </a:rPr>
              <a:t> η </a:t>
            </a:r>
            <a:r>
              <a:rPr lang="en-US" sz="2400" dirty="0" err="1">
                <a:latin typeface="Times New Roman"/>
                <a:cs typeface="Times New Roman"/>
              </a:rPr>
              <a:t>Ήρ</a:t>
            </a:r>
            <a:r>
              <a:rPr lang="en-US" sz="2400" dirty="0">
                <a:latin typeface="Times New Roman"/>
                <a:cs typeface="Times New Roman"/>
              </a:rPr>
              <a:t>α </a:t>
            </a:r>
            <a:r>
              <a:rPr lang="en-US" sz="2400" dirty="0" err="1">
                <a:latin typeface="Times New Roman"/>
                <a:cs typeface="Times New Roman"/>
              </a:rPr>
              <a:t>στέλνει</a:t>
            </a:r>
            <a:r>
              <a:rPr lang="en-US" sz="2400" dirty="0">
                <a:latin typeface="Times New Roman"/>
                <a:cs typeface="Times New Roman"/>
              </a:rPr>
              <a:t> κατα</a:t>
            </a:r>
            <a:r>
              <a:rPr lang="en-US" sz="2400" dirty="0" err="1">
                <a:latin typeface="Times New Roman"/>
                <a:cs typeface="Times New Roman"/>
              </a:rPr>
              <a:t>ιγίδ</a:t>
            </a:r>
            <a:r>
              <a:rPr lang="en-US" sz="2400" dirty="0">
                <a:latin typeface="Times New Roman"/>
                <a:cs typeface="Times New Roman"/>
              </a:rPr>
              <a:t>α 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οδηγεί</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Πάρη</a:t>
            </a:r>
            <a:r>
              <a:rPr lang="en-US" sz="2400" dirty="0">
                <a:latin typeface="Times New Roman"/>
                <a:cs typeface="Times New Roman"/>
              </a:rPr>
              <a:t> και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Ελένη</a:t>
            </a:r>
            <a:r>
              <a:rPr lang="en-US" sz="2400" dirty="0">
                <a:latin typeface="Times New Roman"/>
                <a:cs typeface="Times New Roman"/>
              </a:rPr>
              <a:t> </a:t>
            </a:r>
            <a:r>
              <a:rPr lang="en-US" sz="2400" dirty="0" err="1">
                <a:latin typeface="Times New Roman"/>
                <a:cs typeface="Times New Roman"/>
              </a:rPr>
              <a:t>στη</a:t>
            </a:r>
            <a:r>
              <a:rPr lang="en-US" sz="2400" dirty="0">
                <a:latin typeface="Times New Roman"/>
                <a:cs typeface="Times New Roman"/>
              </a:rPr>
              <a:t> </a:t>
            </a:r>
            <a:r>
              <a:rPr lang="en-US" sz="2400" dirty="0" err="1">
                <a:latin typeface="Times New Roman"/>
                <a:cs typeface="Times New Roman"/>
              </a:rPr>
              <a:t>Σιδών</a:t>
            </a:r>
            <a:r>
              <a:rPr lang="en-US" sz="2400" dirty="0">
                <a:latin typeface="Times New Roman"/>
                <a:cs typeface="Times New Roman"/>
              </a:rPr>
              <a:t>α.</a:t>
            </a:r>
          </a:p>
          <a:p>
            <a:pPr algn="just"/>
            <a:r>
              <a:rPr lang="en-US" sz="2400" dirty="0" err="1">
                <a:latin typeface="Times New Roman"/>
                <a:cs typeface="Times New Roman"/>
              </a:rPr>
              <a:t>Πρόσφ</a:t>
            </a:r>
            <a:r>
              <a:rPr lang="en-US" sz="2400" dirty="0">
                <a:latin typeface="Times New Roman"/>
                <a:cs typeface="Times New Roman"/>
              </a:rPr>
              <a:t>ατα παρα</a:t>
            </a:r>
            <a:r>
              <a:rPr lang="en-US" sz="2400" dirty="0" err="1">
                <a:latin typeface="Times New Roman"/>
                <a:cs typeface="Times New Roman"/>
              </a:rPr>
              <a:t>τηρήθηκε</a:t>
            </a:r>
            <a:r>
              <a:rPr lang="en-US" sz="2400" dirty="0">
                <a:latin typeface="Times New Roman"/>
                <a:cs typeface="Times New Roman"/>
              </a:rPr>
              <a:t> </a:t>
            </a:r>
            <a:r>
              <a:rPr lang="en-US" sz="2400" dirty="0" err="1">
                <a:latin typeface="Times New Roman"/>
                <a:cs typeface="Times New Roman"/>
              </a:rPr>
              <a:t>ότι</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δίλημμ</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Πάρη</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πα</a:t>
            </a:r>
            <a:r>
              <a:rPr lang="en-US" sz="2400" dirty="0" err="1">
                <a:latin typeface="Times New Roman"/>
                <a:cs typeface="Times New Roman"/>
              </a:rPr>
              <a:t>ρόμοιο</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εκείνο</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συ</a:t>
            </a:r>
            <a:r>
              <a:rPr lang="en-US" sz="2400" dirty="0" err="1">
                <a:latin typeface="Times New Roman"/>
                <a:ea typeface="+mn-lt"/>
                <a:cs typeface="+mn-lt"/>
              </a:rPr>
              <a:t>ζήγου</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Ιντ</a:t>
            </a:r>
            <a:r>
              <a:rPr lang="en-US" sz="2400" dirty="0">
                <a:latin typeface="Times New Roman"/>
                <a:ea typeface="+mn-lt"/>
                <a:cs typeface="+mn-lt"/>
              </a:rPr>
              <a:t>α</a:t>
            </a:r>
            <a:r>
              <a:rPr lang="en-US" sz="2400" dirty="0" err="1">
                <a:latin typeface="Times New Roman"/>
                <a:ea typeface="+mn-lt"/>
                <a:cs typeface="+mn-lt"/>
              </a:rPr>
              <a:t>φρένη</a:t>
            </a:r>
            <a:r>
              <a:rPr lang="en-US" sz="2400" dirty="0">
                <a:latin typeface="Times New Roman"/>
                <a:ea typeface="+mn-lt"/>
                <a:cs typeface="+mn-lt"/>
              </a:rPr>
              <a:t>. Ο </a:t>
            </a:r>
            <a:r>
              <a:rPr lang="en-US" sz="2400" dirty="0" err="1">
                <a:latin typeface="Times New Roman"/>
                <a:ea typeface="+mn-lt"/>
                <a:cs typeface="+mn-lt"/>
              </a:rPr>
              <a:t>Πάρης</a:t>
            </a:r>
            <a:r>
              <a:rPr lang="en-US" sz="2400" dirty="0">
                <a:latin typeface="Times New Roman"/>
                <a:ea typeface="+mn-lt"/>
                <a:cs typeface="+mn-lt"/>
              </a:rPr>
              <a:t> </a:t>
            </a:r>
            <a:r>
              <a:rPr lang="en-US" sz="2400" dirty="0" err="1">
                <a:latin typeface="Times New Roman"/>
                <a:ea typeface="+mn-lt"/>
                <a:cs typeface="+mn-lt"/>
              </a:rPr>
              <a:t>Κερδίζει</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α</a:t>
            </a:r>
            <a:r>
              <a:rPr lang="en-US" sz="2400" dirty="0" err="1">
                <a:latin typeface="Times New Roman"/>
                <a:ea typeface="+mn-lt"/>
                <a:cs typeface="+mn-lt"/>
              </a:rPr>
              <a:t>γά</a:t>
            </a:r>
            <a:r>
              <a:rPr lang="en-US" sz="2400" dirty="0">
                <a:latin typeface="Times New Roman"/>
                <a:ea typeface="+mn-lt"/>
                <a:cs typeface="+mn-lt"/>
              </a:rPr>
              <a:t>πη και </a:t>
            </a:r>
            <a:r>
              <a:rPr lang="en-US" sz="2400" dirty="0" err="1">
                <a:latin typeface="Times New Roman"/>
                <a:ea typeface="+mn-lt"/>
                <a:cs typeface="+mn-lt"/>
              </a:rPr>
              <a:t>χάνει</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π</a:t>
            </a:r>
            <a:r>
              <a:rPr lang="en-US" sz="2400" dirty="0" err="1">
                <a:latin typeface="Times New Roman"/>
                <a:ea typeface="+mn-lt"/>
                <a:cs typeface="+mn-lt"/>
              </a:rPr>
              <a:t>ολιτική</a:t>
            </a:r>
            <a:r>
              <a:rPr lang="en-US" sz="2400" dirty="0">
                <a:latin typeface="Times New Roman"/>
                <a:ea typeface="+mn-lt"/>
                <a:cs typeface="+mn-lt"/>
              </a:rPr>
              <a:t> και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στρ</a:t>
            </a:r>
            <a:r>
              <a:rPr lang="en-US" sz="2400" dirty="0">
                <a:latin typeface="Times New Roman"/>
                <a:ea typeface="+mn-lt"/>
                <a:cs typeface="+mn-lt"/>
              </a:rPr>
              <a:t>α</a:t>
            </a:r>
            <a:r>
              <a:rPr lang="en-US" sz="2400" dirty="0" err="1">
                <a:latin typeface="Times New Roman"/>
                <a:ea typeface="+mn-lt"/>
                <a:cs typeface="+mn-lt"/>
              </a:rPr>
              <a:t>τιωτική</a:t>
            </a:r>
            <a:r>
              <a:rPr lang="en-US" sz="2400" dirty="0">
                <a:latin typeface="Times New Roman"/>
                <a:ea typeface="+mn-lt"/>
                <a:cs typeface="+mn-lt"/>
              </a:rPr>
              <a:t> </a:t>
            </a:r>
            <a:r>
              <a:rPr lang="en-US" sz="2400" dirty="0" err="1">
                <a:latin typeface="Times New Roman"/>
                <a:ea typeface="+mn-lt"/>
                <a:cs typeface="+mn-lt"/>
              </a:rPr>
              <a:t>ζωή</a:t>
            </a:r>
            <a:r>
              <a:rPr lang="en-US" sz="2400" dirty="0">
                <a:latin typeface="Times New Roman"/>
                <a:ea typeface="+mn-lt"/>
                <a:cs typeface="+mn-lt"/>
              </a:rPr>
              <a:t>.</a:t>
            </a:r>
          </a:p>
          <a:p>
            <a:pPr algn="just"/>
            <a:r>
              <a:rPr lang="en-US" sz="2400" dirty="0" err="1">
                <a:latin typeface="Times New Roman"/>
                <a:ea typeface="+mn-lt"/>
                <a:cs typeface="+mn-lt"/>
              </a:rPr>
              <a:t>Tεράστι</a:t>
            </a:r>
            <a:r>
              <a:rPr lang="en-US" sz="2400" dirty="0">
                <a:latin typeface="Times New Roman"/>
                <a:ea typeface="+mn-lt"/>
                <a:cs typeface="+mn-lt"/>
              </a:rPr>
              <a:t>α η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φορά</a:t>
            </a:r>
            <a:r>
              <a:rPr lang="en-US" sz="2400" dirty="0">
                <a:latin typeface="Times New Roman"/>
                <a:ea typeface="+mn-lt"/>
                <a:cs typeface="+mn-lt"/>
              </a:rPr>
              <a:t>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τον</a:t>
            </a:r>
            <a:r>
              <a:rPr lang="en-US" sz="2400" dirty="0">
                <a:latin typeface="Times New Roman"/>
                <a:ea typeface="+mn-lt"/>
                <a:cs typeface="+mn-lt"/>
              </a:rPr>
              <a:t> α</a:t>
            </a:r>
            <a:r>
              <a:rPr lang="en-US" sz="2400" dirty="0" err="1">
                <a:latin typeface="Times New Roman"/>
                <a:ea typeface="+mn-lt"/>
                <a:cs typeface="+mn-lt"/>
              </a:rPr>
              <a:t>δερφό</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a:t>
            </a:r>
          </a:p>
          <a:p>
            <a:pPr marL="0" indent="0" algn="just">
              <a:buNone/>
            </a:pPr>
            <a:endParaRPr lang="en-US" sz="2400" dirty="0">
              <a:latin typeface="Times New Roman"/>
              <a:ea typeface="+mn-lt"/>
              <a:cs typeface="+mn-lt"/>
            </a:endParaRPr>
          </a:p>
        </p:txBody>
      </p:sp>
    </p:spTree>
    <p:extLst>
      <p:ext uri="{BB962C8B-B14F-4D97-AF65-F5344CB8AC3E}">
        <p14:creationId xmlns:p14="http://schemas.microsoft.com/office/powerpoint/2010/main" val="13558780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F4110D-AA93-4770-8943-ECDE314DF75F}"/>
              </a:ext>
            </a:extLst>
          </p:cNvPr>
          <p:cNvSpPr>
            <a:spLocks noGrp="1"/>
          </p:cNvSpPr>
          <p:nvPr>
            <p:ph type="ctrTitle"/>
          </p:nvPr>
        </p:nvSpPr>
        <p:spPr>
          <a:xfrm>
            <a:off x="1371600" y="1443972"/>
            <a:ext cx="9448800" cy="2658982"/>
          </a:xfrm>
        </p:spPr>
        <p:txBody>
          <a:bodyPr>
            <a:normAutofit fontScale="90000"/>
          </a:bodyPr>
          <a:lstStyle/>
          <a:p>
            <a:r>
              <a:rPr lang="en-US" sz="3200" dirty="0">
                <a:latin typeface="Times New Roman"/>
                <a:cs typeface="Times New Roman"/>
              </a:rPr>
              <a:t>ΚαΙ... </a:t>
            </a:r>
            <a:r>
              <a:rPr lang="en-US" sz="3200" dirty="0">
                <a:latin typeface="Times New Roman"/>
                <a:ea typeface="+mj-lt"/>
                <a:cs typeface="+mj-lt"/>
              </a:rPr>
              <a:t>ΖΗΣΑΝ ΑΥΤΟΙ ΚΑΛΑ ΚΑΙ ΕΜΕΙΣ ΧΕΙΡΟΤΕΡΑ...ΤΕΛΟΣ. ΣΑΣ ΕΥΧΑΡΙΣΤΩ ΓΙΑ ΤΗΝ ΠΡΟΣΟΧΗ ΣΑΣ!</a:t>
            </a:r>
            <a:br>
              <a:rPr lang="en-US" sz="3200" dirty="0">
                <a:latin typeface="Times New Roman"/>
                <a:ea typeface="+mj-lt"/>
                <a:cs typeface="+mj-lt"/>
              </a:rPr>
            </a:br>
            <a:r>
              <a:rPr lang="en-US" sz="3200" dirty="0">
                <a:latin typeface="Times New Roman"/>
                <a:ea typeface="+mj-lt"/>
                <a:cs typeface="+mj-lt"/>
              </a:rPr>
              <a:t/>
            </a:r>
            <a:br>
              <a:rPr lang="en-US" sz="3200" dirty="0">
                <a:latin typeface="Times New Roman"/>
                <a:ea typeface="+mj-lt"/>
                <a:cs typeface="+mj-lt"/>
              </a:rPr>
            </a:br>
            <a:r>
              <a:rPr lang="en-US" sz="3200" dirty="0">
                <a:latin typeface="Times New Roman"/>
                <a:ea typeface="+mj-lt"/>
                <a:cs typeface="+mj-lt"/>
              </a:rPr>
              <a:t/>
            </a:r>
            <a:br>
              <a:rPr lang="en-US" sz="3200" dirty="0">
                <a:latin typeface="Times New Roman"/>
                <a:ea typeface="+mj-lt"/>
                <a:cs typeface="+mj-lt"/>
              </a:rPr>
            </a:br>
            <a:endParaRPr lang="en-US" sz="3200" dirty="0">
              <a:latin typeface="Times New Roman"/>
              <a:ea typeface="+mj-lt"/>
              <a:cs typeface="+mj-lt"/>
            </a:endParaRPr>
          </a:p>
        </p:txBody>
      </p:sp>
      <p:sp>
        <p:nvSpPr>
          <p:cNvPr id="3" name="Subtitle 2">
            <a:extLst>
              <a:ext uri="{FF2B5EF4-FFF2-40B4-BE49-F238E27FC236}">
                <a16:creationId xmlns:a16="http://schemas.microsoft.com/office/drawing/2014/main" xmlns="" id="{7DB37696-8862-4866-902D-314503A4D782}"/>
              </a:ext>
            </a:extLst>
          </p:cNvPr>
          <p:cNvSpPr>
            <a:spLocks noGrp="1"/>
          </p:cNvSpPr>
          <p:nvPr>
            <p:ph type="subTitle" idx="1"/>
          </p:nvPr>
        </p:nvSpPr>
        <p:spPr>
          <a:xfrm>
            <a:off x="1371600" y="3819107"/>
            <a:ext cx="9448800" cy="685800"/>
          </a:xfrm>
        </p:spPr>
        <p:txBody>
          <a:bodyPr/>
          <a:lstStyle/>
          <a:p>
            <a:endParaRPr lang="en-US"/>
          </a:p>
        </p:txBody>
      </p:sp>
    </p:spTree>
    <p:extLst>
      <p:ext uri="{BB962C8B-B14F-4D97-AF65-F5344CB8AC3E}">
        <p14:creationId xmlns:p14="http://schemas.microsoft.com/office/powerpoint/2010/main" val="2745541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D1461C-CDAE-40E3-AC99-DEE39AC4FA87}"/>
              </a:ext>
            </a:extLst>
          </p:cNvPr>
          <p:cNvSpPr>
            <a:spLocks noGrp="1"/>
          </p:cNvSpPr>
          <p:nvPr>
            <p:ph type="title"/>
          </p:nvPr>
        </p:nvSpPr>
        <p:spPr>
          <a:xfrm>
            <a:off x="2895600" y="74261"/>
            <a:ext cx="8596223" cy="1278649"/>
          </a:xfrm>
        </p:spPr>
        <p:txBody>
          <a:bodyPr/>
          <a:lstStyle/>
          <a:p>
            <a:endParaRPr lang="en-US"/>
          </a:p>
        </p:txBody>
      </p:sp>
      <p:sp>
        <p:nvSpPr>
          <p:cNvPr id="3" name="Content Placeholder 2">
            <a:extLst>
              <a:ext uri="{FF2B5EF4-FFF2-40B4-BE49-F238E27FC236}">
                <a16:creationId xmlns:a16="http://schemas.microsoft.com/office/drawing/2014/main" xmlns="" id="{2EFC971D-7130-4594-B2A8-D3A2F551CC84}"/>
              </a:ext>
            </a:extLst>
          </p:cNvPr>
          <p:cNvSpPr>
            <a:spLocks noGrp="1"/>
          </p:cNvSpPr>
          <p:nvPr>
            <p:ph idx="1"/>
          </p:nvPr>
        </p:nvSpPr>
        <p:spPr>
          <a:xfrm>
            <a:off x="685800" y="1705730"/>
            <a:ext cx="10820400" cy="4512955"/>
          </a:xfrm>
        </p:spPr>
        <p:txBody>
          <a:bodyPr vert="horz" lIns="91440" tIns="45720" rIns="91440" bIns="45720" rtlCol="0" anchor="t">
            <a:normAutofit/>
          </a:bodyPr>
          <a:lstStyle/>
          <a:p>
            <a:pPr algn="just"/>
            <a:r>
              <a:rPr lang="en-US" sz="2400" dirty="0">
                <a:latin typeface="Times New Roman"/>
                <a:cs typeface="Times New Roman"/>
              </a:rPr>
              <a:t>Παραβ</a:t>
            </a:r>
            <a:r>
              <a:rPr lang="en-US" sz="2400" dirty="0" err="1">
                <a:latin typeface="Times New Roman"/>
                <a:cs typeface="Times New Roman"/>
              </a:rPr>
              <a:t>λέ</a:t>
            </a:r>
            <a:r>
              <a:rPr lang="en-US" sz="2400" dirty="0">
                <a:latin typeface="Times New Roman"/>
                <a:cs typeface="Times New Roman"/>
              </a:rPr>
              <a:t>π</a:t>
            </a:r>
            <a:r>
              <a:rPr lang="en-US" sz="2400" dirty="0" err="1">
                <a:latin typeface="Times New Roman"/>
                <a:cs typeface="Times New Roman"/>
              </a:rPr>
              <a:t>ει</a:t>
            </a:r>
            <a:r>
              <a:rPr lang="en-US" sz="2400" dirty="0">
                <a:latin typeface="Times New Roman"/>
                <a:cs typeface="Times New Roman"/>
              </a:rPr>
              <a:t> να μας π</a:t>
            </a:r>
            <a:r>
              <a:rPr lang="en-US" sz="2400" dirty="0" err="1">
                <a:latin typeface="Times New Roman"/>
                <a:cs typeface="Times New Roman"/>
              </a:rPr>
              <a:t>ληροφορήσει</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ιστορί</a:t>
            </a:r>
            <a:r>
              <a:rPr lang="en-US" sz="2400" dirty="0">
                <a:latin typeface="Times New Roman"/>
                <a:cs typeface="Times New Roman"/>
              </a:rPr>
              <a:t>α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Θέτιδ</a:t>
            </a:r>
            <a:r>
              <a:rPr lang="en-US" sz="2400" dirty="0">
                <a:latin typeface="Times New Roman"/>
                <a:cs typeface="Times New Roman"/>
              </a:rPr>
              <a:t>ας, </a:t>
            </a:r>
            <a:r>
              <a:rPr lang="en-US" sz="2400" dirty="0" err="1">
                <a:latin typeface="Times New Roman"/>
                <a:cs typeface="Times New Roman"/>
              </a:rPr>
              <a:t>των</a:t>
            </a:r>
            <a:r>
              <a:rPr lang="en-US" sz="2400" dirty="0">
                <a:latin typeface="Times New Roman"/>
                <a:cs typeface="Times New Roman"/>
              </a:rPr>
              <a:t>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μορφώσεων</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και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τελικό</a:t>
            </a:r>
            <a:r>
              <a:rPr lang="en-US" sz="2400" dirty="0">
                <a:latin typeface="Times New Roman"/>
                <a:cs typeface="Times New Roman"/>
              </a:rPr>
              <a:t> </a:t>
            </a:r>
            <a:r>
              <a:rPr lang="en-US" sz="2400" dirty="0" err="1">
                <a:latin typeface="Times New Roman"/>
                <a:cs typeface="Times New Roman"/>
              </a:rPr>
              <a:t>σμίξιμο</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Πηλέ</a:t>
            </a:r>
            <a:r>
              <a:rPr lang="en-US" sz="2400" dirty="0">
                <a:latin typeface="Times New Roman"/>
                <a:cs typeface="Times New Roman"/>
              </a:rPr>
              <a:t>α. </a:t>
            </a:r>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παρα</a:t>
            </a:r>
            <a:r>
              <a:rPr lang="en-US" sz="2400" dirty="0" err="1">
                <a:latin typeface="Times New Roman"/>
                <a:cs typeface="Times New Roman"/>
              </a:rPr>
              <a:t>λλ</a:t>
            </a:r>
            <a:r>
              <a:rPr lang="en-US" sz="2400" dirty="0">
                <a:latin typeface="Times New Roman"/>
                <a:cs typeface="Times New Roman"/>
              </a:rPr>
              <a:t>α</a:t>
            </a:r>
            <a:r>
              <a:rPr lang="en-US" sz="2400" dirty="0" err="1">
                <a:latin typeface="Times New Roman"/>
                <a:cs typeface="Times New Roman"/>
              </a:rPr>
              <a:t>γή</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ίδιου</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ου</a:t>
            </a:r>
            <a:r>
              <a:rPr lang="en-US" sz="2400" dirty="0">
                <a:latin typeface="Times New Roman"/>
                <a:cs typeface="Times New Roman"/>
              </a:rPr>
              <a:t>, η </a:t>
            </a:r>
            <a:r>
              <a:rPr lang="en-US" sz="2400" dirty="0" err="1">
                <a:latin typeface="Times New Roman"/>
                <a:cs typeface="Times New Roman"/>
              </a:rPr>
              <a:t>ιστορί</a:t>
            </a:r>
            <a:r>
              <a:rPr lang="en-US" sz="2400" dirty="0">
                <a:latin typeface="Times New Roman"/>
                <a:cs typeface="Times New Roman"/>
              </a:rPr>
              <a:t>α αναπ</a:t>
            </a:r>
            <a:r>
              <a:rPr lang="en-US" sz="2400" dirty="0" err="1">
                <a:latin typeface="Times New Roman"/>
                <a:cs typeface="Times New Roman"/>
              </a:rPr>
              <a:t>τύσσετ</a:t>
            </a:r>
            <a:r>
              <a:rPr lang="en-US" sz="2400" dirty="0">
                <a:latin typeface="Times New Roman"/>
                <a:cs typeface="Times New Roman"/>
              </a:rPr>
              <a:t>αι </a:t>
            </a:r>
            <a:r>
              <a:rPr lang="en-US" sz="2400" dirty="0" err="1">
                <a:latin typeface="Times New Roman"/>
                <a:cs typeface="Times New Roman"/>
              </a:rPr>
              <a:t>λε</a:t>
            </a:r>
            <a:r>
              <a:rPr lang="en-US" sz="2400" dirty="0">
                <a:latin typeface="Times New Roman"/>
                <a:cs typeface="Times New Roman"/>
              </a:rPr>
              <a:t>π</a:t>
            </a:r>
            <a:r>
              <a:rPr lang="en-US" sz="2400" dirty="0" err="1">
                <a:latin typeface="Times New Roman"/>
                <a:cs typeface="Times New Roman"/>
              </a:rPr>
              <a:t>τομερώς</a:t>
            </a:r>
            <a:r>
              <a:rPr lang="en-US" sz="2400" dirty="0">
                <a:latin typeface="Times New Roman"/>
                <a:cs typeface="Times New Roman"/>
              </a:rPr>
              <a:t>.</a:t>
            </a:r>
          </a:p>
          <a:p>
            <a:pPr algn="just"/>
            <a:r>
              <a:rPr lang="en-US" sz="2400" dirty="0">
                <a:latin typeface="Times New Roman"/>
                <a:cs typeface="Times New Roman"/>
              </a:rPr>
              <a:t>Από </a:t>
            </a:r>
            <a:r>
              <a:rPr lang="en-US" sz="2400" dirty="0" err="1">
                <a:latin typeface="Times New Roman"/>
                <a:cs typeface="Times New Roman"/>
              </a:rPr>
              <a:t>άλλες</a:t>
            </a:r>
            <a:r>
              <a:rPr lang="en-US" sz="2400" dirty="0">
                <a:latin typeface="Times New Roman"/>
                <a:cs typeface="Times New Roman"/>
              </a:rPr>
              <a:t> π</a:t>
            </a:r>
            <a:r>
              <a:rPr lang="en-US" sz="2400" dirty="0" err="1">
                <a:latin typeface="Times New Roman"/>
                <a:cs typeface="Times New Roman"/>
              </a:rPr>
              <a:t>ηγές</a:t>
            </a:r>
            <a:r>
              <a:rPr lang="en-US" sz="2400" dirty="0">
                <a:latin typeface="Times New Roman"/>
                <a:cs typeface="Times New Roman"/>
              </a:rPr>
              <a:t>, μαθα</a:t>
            </a:r>
            <a:r>
              <a:rPr lang="en-US" sz="2400" dirty="0" err="1">
                <a:latin typeface="Times New Roman"/>
                <a:cs typeface="Times New Roman"/>
              </a:rPr>
              <a:t>ίνουμε</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την</a:t>
            </a:r>
            <a:r>
              <a:rPr lang="en-US" sz="2400" dirty="0">
                <a:latin typeface="Times New Roman"/>
                <a:cs typeface="Times New Roman"/>
              </a:rPr>
              <a:t> υπ</a:t>
            </a:r>
            <a:r>
              <a:rPr lang="en-US" sz="2400" dirty="0" err="1">
                <a:latin typeface="Times New Roman"/>
                <a:cs typeface="Times New Roman"/>
              </a:rPr>
              <a:t>ερφυσική</a:t>
            </a:r>
            <a:r>
              <a:rPr lang="en-US" sz="2400" dirty="0">
                <a:latin typeface="Times New Roman"/>
                <a:cs typeface="Times New Roman"/>
              </a:rPr>
              <a:t> </a:t>
            </a:r>
            <a:r>
              <a:rPr lang="en-US" sz="2400" dirty="0" err="1">
                <a:latin typeface="Times New Roman"/>
                <a:cs typeface="Times New Roman"/>
              </a:rPr>
              <a:t>γρηγοράδ</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Αχιλλέ</a:t>
            </a:r>
            <a:r>
              <a:rPr lang="en-US" sz="2400" dirty="0">
                <a:latin typeface="Times New Roman"/>
                <a:cs typeface="Times New Roman"/>
              </a:rPr>
              <a:t>α, </a:t>
            </a:r>
            <a:r>
              <a:rPr lang="en-US" sz="2400" dirty="0" err="1">
                <a:latin typeface="Times New Roman"/>
                <a:cs typeface="Times New Roman"/>
              </a:rPr>
              <a:t>ενώ</a:t>
            </a:r>
            <a:r>
              <a:rPr lang="en-US" sz="2400" dirty="0">
                <a:latin typeface="Times New Roman"/>
                <a:cs typeface="Times New Roman"/>
              </a:rPr>
              <a:t> </a:t>
            </a:r>
            <a:r>
              <a:rPr lang="en-US" sz="2400" dirty="0" err="1">
                <a:latin typeface="Times New Roman"/>
                <a:cs typeface="Times New Roman"/>
              </a:rPr>
              <a:t>στον</a:t>
            </a:r>
            <a:r>
              <a:rPr lang="en-US" sz="2400" i="1" dirty="0">
                <a:latin typeface="Times New Roman"/>
                <a:cs typeface="Times New Roman"/>
              </a:rPr>
              <a:t> </a:t>
            </a:r>
            <a:r>
              <a:rPr lang="en-US" sz="2400" i="1" dirty="0" err="1">
                <a:latin typeface="Times New Roman"/>
                <a:cs typeface="Times New Roman"/>
              </a:rPr>
              <a:t>Ιλιάδ</a:t>
            </a:r>
            <a:r>
              <a:rPr lang="en-US" sz="2400" i="1" dirty="0">
                <a:latin typeface="Times New Roman"/>
                <a:cs typeface="Times New Roman"/>
              </a:rPr>
              <a:t>α</a:t>
            </a:r>
            <a:r>
              <a:rPr lang="en-US" sz="2400" dirty="0">
                <a:latin typeface="Times New Roman"/>
                <a:cs typeface="Times New Roman"/>
              </a:rPr>
              <a:t> απ</a:t>
            </a:r>
            <a:r>
              <a:rPr lang="en-US" sz="2400" dirty="0" err="1">
                <a:latin typeface="Times New Roman"/>
                <a:cs typeface="Times New Roman"/>
              </a:rPr>
              <a:t>ουσιάζει</a:t>
            </a:r>
            <a:r>
              <a:rPr lang="en-US" sz="2400" dirty="0">
                <a:latin typeface="Times New Roman"/>
                <a:cs typeface="Times New Roman"/>
              </a:rPr>
              <a:t>. </a:t>
            </a:r>
            <a:r>
              <a:rPr lang="en-US" sz="2400" dirty="0" err="1">
                <a:latin typeface="Times New Roman"/>
                <a:cs typeface="Times New Roman"/>
              </a:rPr>
              <a:t>Δεν</a:t>
            </a:r>
            <a:r>
              <a:rPr lang="en-US" sz="2400" dirty="0">
                <a:latin typeface="Times New Roman"/>
                <a:cs typeface="Times New Roman"/>
              </a:rPr>
              <a:t> υπ</a:t>
            </a:r>
            <a:r>
              <a:rPr lang="en-US" sz="2400" dirty="0" err="1">
                <a:latin typeface="Times New Roman"/>
                <a:cs typeface="Times New Roman"/>
              </a:rPr>
              <a:t>άρχει</a:t>
            </a:r>
            <a:r>
              <a:rPr lang="en-US" sz="2400" dirty="0">
                <a:latin typeface="Times New Roman"/>
                <a:cs typeface="Times New Roman"/>
              </a:rPr>
              <a:t> </a:t>
            </a:r>
            <a:r>
              <a:rPr lang="en-US" sz="2400" dirty="0" err="1">
                <a:latin typeface="Times New Roman"/>
                <a:cs typeface="Times New Roman"/>
              </a:rPr>
              <a:t>στον</a:t>
            </a:r>
            <a:r>
              <a:rPr lang="en-US" sz="2400" dirty="0">
                <a:latin typeface="Times New Roman"/>
                <a:cs typeface="Times New Roman"/>
              </a:rPr>
              <a:t> </a:t>
            </a:r>
            <a:r>
              <a:rPr lang="en-US" sz="2400" dirty="0" err="1">
                <a:latin typeface="Times New Roman"/>
                <a:cs typeface="Times New Roman"/>
              </a:rPr>
              <a:t>ομηρικό</a:t>
            </a:r>
            <a:r>
              <a:rPr lang="en-US" sz="2400" dirty="0">
                <a:latin typeface="Times New Roman"/>
                <a:cs typeface="Times New Roman"/>
              </a:rPr>
              <a:t> </a:t>
            </a:r>
            <a:r>
              <a:rPr lang="en-US" sz="2400" dirty="0" err="1">
                <a:latin typeface="Times New Roman"/>
                <a:cs typeface="Times New Roman"/>
              </a:rPr>
              <a:t>κόσμο</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μα</a:t>
            </a:r>
            <a:r>
              <a:rPr lang="en-US" sz="2400" dirty="0" err="1">
                <a:latin typeface="Times New Roman"/>
                <a:cs typeface="Times New Roman"/>
              </a:rPr>
              <a:t>γική</a:t>
            </a:r>
            <a:r>
              <a:rPr lang="en-US" sz="2400" dirty="0">
                <a:latin typeface="Times New Roman"/>
                <a:cs typeface="Times New Roman"/>
              </a:rPr>
              <a:t> </a:t>
            </a:r>
            <a:r>
              <a:rPr lang="en-US" sz="2400" dirty="0" err="1">
                <a:latin typeface="Times New Roman"/>
                <a:cs typeface="Times New Roman"/>
              </a:rPr>
              <a:t>ιδιότητ</a:t>
            </a:r>
            <a:r>
              <a:rPr lang="en-US" sz="2400" dirty="0">
                <a:latin typeface="Times New Roman"/>
                <a:cs typeface="Times New Roman"/>
              </a:rPr>
              <a:t>α, όπ</a:t>
            </a:r>
            <a:r>
              <a:rPr lang="en-US" sz="2400" dirty="0" err="1">
                <a:latin typeface="Times New Roman"/>
                <a:cs typeface="Times New Roman"/>
              </a:rPr>
              <a:t>ως</a:t>
            </a:r>
            <a:r>
              <a:rPr lang="en-US" sz="2400" dirty="0">
                <a:latin typeface="Times New Roman"/>
                <a:cs typeface="Times New Roman"/>
              </a:rPr>
              <a:t> η </a:t>
            </a:r>
            <a:r>
              <a:rPr lang="en-US" sz="2400" dirty="0" err="1">
                <a:latin typeface="Times New Roman"/>
                <a:cs typeface="Times New Roman"/>
              </a:rPr>
              <a:t>όρ</a:t>
            </a:r>
            <a:r>
              <a:rPr lang="en-US" sz="2400" dirty="0">
                <a:latin typeface="Times New Roman"/>
                <a:cs typeface="Times New Roman"/>
              </a:rPr>
              <a:t>α</a:t>
            </a:r>
            <a:r>
              <a:rPr lang="en-US" sz="2400" dirty="0" err="1">
                <a:latin typeface="Times New Roman"/>
                <a:cs typeface="Times New Roman"/>
              </a:rPr>
              <a:t>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Λυγκέ</a:t>
            </a:r>
            <a:r>
              <a:rPr lang="en-US" sz="2400" dirty="0">
                <a:latin typeface="Times New Roman"/>
                <a:cs typeface="Times New Roman"/>
              </a:rPr>
              <a:t>α π</a:t>
            </a:r>
            <a:r>
              <a:rPr lang="en-US" sz="2400" dirty="0" err="1">
                <a:latin typeface="Times New Roman"/>
                <a:cs typeface="Times New Roman"/>
              </a:rPr>
              <a:t>ου</a:t>
            </a:r>
            <a:r>
              <a:rPr lang="en-US" sz="2400" dirty="0">
                <a:latin typeface="Times New Roman"/>
                <a:cs typeface="Times New Roman"/>
              </a:rPr>
              <a:t> β</a:t>
            </a:r>
            <a:r>
              <a:rPr lang="en-US" sz="2400" dirty="0" err="1">
                <a:latin typeface="Times New Roman"/>
                <a:cs typeface="Times New Roman"/>
              </a:rPr>
              <a:t>ρίσκουμε</a:t>
            </a:r>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a:t>
            </a:r>
          </a:p>
          <a:p>
            <a:pPr algn="just"/>
            <a:r>
              <a:rPr lang="en-US" sz="2400" dirty="0">
                <a:latin typeface="Times New Roman"/>
                <a:cs typeface="Times New Roman"/>
              </a:rPr>
              <a:t>Ο </a:t>
            </a:r>
            <a:r>
              <a:rPr lang="en-US" sz="2400" dirty="0" err="1">
                <a:latin typeface="Times New Roman"/>
                <a:cs typeface="Times New Roman"/>
              </a:rPr>
              <a:t>θάν</a:t>
            </a:r>
            <a:r>
              <a:rPr lang="en-US" sz="2400" dirty="0">
                <a:latin typeface="Times New Roman"/>
                <a:cs typeface="Times New Roman"/>
              </a:rPr>
              <a:t>α</a:t>
            </a:r>
            <a:r>
              <a:rPr lang="en-US" sz="2400" dirty="0" err="1">
                <a:latin typeface="Times New Roman"/>
                <a:cs typeface="Times New Roman"/>
              </a:rPr>
              <a:t>τος</a:t>
            </a:r>
            <a:r>
              <a:rPr lang="en-US" sz="2400" dirty="0">
                <a:latin typeface="Times New Roman"/>
                <a:cs typeface="Times New Roman"/>
              </a:rPr>
              <a:t> α</a:t>
            </a:r>
            <a:r>
              <a:rPr lang="en-US" sz="2400" dirty="0" err="1">
                <a:latin typeface="Times New Roman"/>
                <a:cs typeface="Times New Roman"/>
              </a:rPr>
              <a:t>ντιμετω</a:t>
            </a:r>
            <a:r>
              <a:rPr lang="en-US" sz="2400" dirty="0">
                <a:latin typeface="Times New Roman"/>
                <a:cs typeface="Times New Roman"/>
              </a:rPr>
              <a:t>π</a:t>
            </a:r>
            <a:r>
              <a:rPr lang="en-US" sz="2400" dirty="0" err="1">
                <a:latin typeface="Times New Roman"/>
                <a:cs typeface="Times New Roman"/>
              </a:rPr>
              <a:t>ί</a:t>
            </a:r>
            <a:r>
              <a:rPr lang="en-US" sz="2400" dirty="0" err="1">
                <a:latin typeface="Times New Roman"/>
                <a:ea typeface="+mn-lt"/>
                <a:cs typeface="+mn-lt"/>
              </a:rPr>
              <a:t>ζετ</a:t>
            </a:r>
            <a:r>
              <a:rPr lang="en-US" sz="2400" dirty="0">
                <a:latin typeface="Times New Roman"/>
                <a:ea typeface="+mn-lt"/>
                <a:cs typeface="+mn-lt"/>
              </a:rPr>
              <a:t>αι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φορετικά</a:t>
            </a:r>
            <a:r>
              <a:rPr lang="en-US" sz="2400" dirty="0">
                <a:latin typeface="Times New Roman"/>
                <a:ea typeface="+mn-lt"/>
                <a:cs typeface="+mn-lt"/>
              </a:rPr>
              <a:t>. </a:t>
            </a:r>
            <a:r>
              <a:rPr lang="en-US" sz="2400" dirty="0" err="1">
                <a:latin typeface="Times New Roman"/>
                <a:ea typeface="+mn-lt"/>
                <a:cs typeface="+mn-lt"/>
              </a:rPr>
              <a:t>Στην</a:t>
            </a:r>
            <a:r>
              <a:rPr lang="en-US" sz="2400" dirty="0">
                <a:latin typeface="Times New Roman"/>
                <a:ea typeface="+mn-lt"/>
                <a:cs typeface="+mn-lt"/>
              </a:rPr>
              <a:t> </a:t>
            </a:r>
            <a:r>
              <a:rPr lang="en-US" sz="2400" i="1" dirty="0" err="1">
                <a:latin typeface="Times New Roman"/>
                <a:ea typeface="+mn-lt"/>
                <a:cs typeface="+mn-lt"/>
              </a:rPr>
              <a:t>Ιλιάδ</a:t>
            </a:r>
            <a:r>
              <a:rPr lang="en-US" sz="2400" i="1" dirty="0">
                <a:latin typeface="Times New Roman"/>
                <a:ea typeface="+mn-lt"/>
                <a:cs typeface="+mn-lt"/>
              </a:rPr>
              <a:t>α</a:t>
            </a:r>
            <a:r>
              <a:rPr lang="en-US" sz="2400" dirty="0">
                <a:latin typeface="Times New Roman"/>
                <a:ea typeface="+mn-lt"/>
                <a:cs typeface="+mn-lt"/>
              </a:rPr>
              <a:t> </a:t>
            </a:r>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Διόσκουροι</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a:t>
            </a:r>
            <a:r>
              <a:rPr lang="en-US" sz="2400" dirty="0" err="1">
                <a:latin typeface="Times New Roman"/>
                <a:ea typeface="+mn-lt"/>
                <a:cs typeface="+mn-lt"/>
              </a:rPr>
              <a:t>νεκροί</a:t>
            </a:r>
            <a:r>
              <a:rPr lang="en-US" sz="2400" dirty="0">
                <a:latin typeface="Times New Roman"/>
                <a:ea typeface="+mn-lt"/>
                <a:cs typeface="+mn-lt"/>
              </a:rPr>
              <a:t> και θα</a:t>
            </a:r>
            <a:r>
              <a:rPr lang="en-US" sz="2400" dirty="0" err="1">
                <a:latin typeface="Times New Roman"/>
                <a:ea typeface="+mn-lt"/>
                <a:cs typeface="+mn-lt"/>
              </a:rPr>
              <a:t>μμένοι</a:t>
            </a:r>
            <a:r>
              <a:rPr lang="en-US" sz="2400" dirty="0">
                <a:latin typeface="Times New Roman"/>
                <a:ea typeface="+mn-lt"/>
                <a:cs typeface="+mn-lt"/>
              </a:rPr>
              <a:t>. </a:t>
            </a:r>
            <a:r>
              <a:rPr lang="en-US" sz="2400" dirty="0" err="1">
                <a:latin typeface="Times New Roman"/>
                <a:ea typeface="+mn-lt"/>
                <a:cs typeface="+mn-lt"/>
              </a:rPr>
              <a:t>Στ</a:t>
            </a:r>
            <a:r>
              <a:rPr lang="en-US" sz="2400" dirty="0">
                <a:latin typeface="Times New Roman"/>
                <a:ea typeface="+mn-lt"/>
                <a:cs typeface="+mn-lt"/>
              </a:rPr>
              <a:t>α </a:t>
            </a:r>
            <a:r>
              <a:rPr lang="en-US" sz="2400" i="1" dirty="0" err="1">
                <a:latin typeface="Times New Roman"/>
                <a:ea typeface="+mn-lt"/>
                <a:cs typeface="+mn-lt"/>
              </a:rPr>
              <a:t>Kύ</a:t>
            </a:r>
            <a:r>
              <a:rPr lang="en-US" sz="2400" i="1" dirty="0">
                <a:latin typeface="Times New Roman"/>
                <a:ea typeface="+mn-lt"/>
                <a:cs typeface="+mn-lt"/>
              </a:rPr>
              <a:t>π</a:t>
            </a:r>
            <a:r>
              <a:rPr lang="en-US" sz="2400" i="1" dirty="0" err="1">
                <a:latin typeface="Times New Roman"/>
                <a:ea typeface="+mn-lt"/>
                <a:cs typeface="+mn-lt"/>
              </a:rPr>
              <a:t>ρι</a:t>
            </a:r>
            <a:r>
              <a:rPr lang="en-US" sz="2400" i="1" dirty="0">
                <a:latin typeface="Times New Roman"/>
                <a:ea typeface="+mn-lt"/>
                <a:cs typeface="+mn-lt"/>
              </a:rPr>
              <a:t>α</a:t>
            </a:r>
            <a:r>
              <a:rPr lang="en-US" sz="2400" dirty="0">
                <a:latin typeface="Times New Roman"/>
                <a:ea typeface="+mn-lt"/>
                <a:cs typeface="+mn-lt"/>
              </a:rPr>
              <a:t> </a:t>
            </a:r>
            <a:r>
              <a:rPr lang="en-US" sz="2400" dirty="0" err="1">
                <a:latin typeface="Times New Roman"/>
                <a:ea typeface="+mn-lt"/>
                <a:cs typeface="+mn-lt"/>
              </a:rPr>
              <a:t>κερδίζουν</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αθανα</a:t>
            </a:r>
            <a:r>
              <a:rPr lang="en-US" sz="2400" dirty="0" err="1">
                <a:latin typeface="Times New Roman"/>
                <a:ea typeface="+mn-lt"/>
                <a:cs typeface="+mn-lt"/>
              </a:rPr>
              <a:t>σί</a:t>
            </a:r>
            <a:r>
              <a:rPr lang="en-US" sz="2400" dirty="0">
                <a:latin typeface="Times New Roman"/>
                <a:ea typeface="+mn-lt"/>
                <a:cs typeface="+mn-lt"/>
              </a:rPr>
              <a:t>α. Πα</a:t>
            </a:r>
            <a:r>
              <a:rPr lang="en-US" sz="2400" dirty="0" err="1">
                <a:latin typeface="Times New Roman"/>
                <a:ea typeface="+mn-lt"/>
                <a:cs typeface="+mn-lt"/>
              </a:rPr>
              <a:t>ρόμοι</a:t>
            </a:r>
            <a:r>
              <a:rPr lang="en-US" sz="2400" dirty="0">
                <a:latin typeface="Times New Roman"/>
                <a:ea typeface="+mn-lt"/>
                <a:cs typeface="+mn-lt"/>
              </a:rPr>
              <a:t>α και η </a:t>
            </a:r>
            <a:r>
              <a:rPr lang="en-US" sz="2400" dirty="0" err="1">
                <a:latin typeface="Times New Roman"/>
                <a:ea typeface="+mn-lt"/>
                <a:cs typeface="+mn-lt"/>
              </a:rPr>
              <a:t>Ιφιγένει</a:t>
            </a:r>
            <a:r>
              <a:rPr lang="en-US" sz="2400" dirty="0">
                <a:latin typeface="Times New Roman"/>
                <a:ea typeface="+mn-lt"/>
                <a:cs typeface="+mn-lt"/>
              </a:rPr>
              <a:t>α. </a:t>
            </a:r>
            <a:r>
              <a:rPr lang="en-US" sz="2400" dirty="0" err="1">
                <a:latin typeface="Times New Roman"/>
                <a:ea typeface="+mn-lt"/>
                <a:cs typeface="+mn-lt"/>
              </a:rPr>
              <a:t>Στην</a:t>
            </a:r>
            <a:r>
              <a:rPr lang="en-US" sz="2400" dirty="0">
                <a:latin typeface="Times New Roman"/>
                <a:ea typeface="+mn-lt"/>
                <a:cs typeface="+mn-lt"/>
              </a:rPr>
              <a:t> π</a:t>
            </a:r>
            <a:r>
              <a:rPr lang="en-US" sz="2400" dirty="0" err="1">
                <a:latin typeface="Times New Roman"/>
                <a:ea typeface="+mn-lt"/>
                <a:cs typeface="+mn-lt"/>
              </a:rPr>
              <a:t>ρώτη</a:t>
            </a:r>
            <a:r>
              <a:rPr lang="en-US" sz="2400" dirty="0">
                <a:latin typeface="Times New Roman"/>
                <a:ea typeface="+mn-lt"/>
                <a:cs typeface="+mn-lt"/>
              </a:rPr>
              <a:t> η </a:t>
            </a:r>
            <a:r>
              <a:rPr lang="en-US" sz="2400" dirty="0" err="1">
                <a:latin typeface="Times New Roman"/>
                <a:ea typeface="+mn-lt"/>
                <a:cs typeface="+mn-lt"/>
              </a:rPr>
              <a:t>θνητή</a:t>
            </a:r>
            <a:r>
              <a:rPr lang="en-US" sz="2400" dirty="0">
                <a:latin typeface="Times New Roman"/>
                <a:ea typeface="+mn-lt"/>
                <a:cs typeface="+mn-lt"/>
              </a:rPr>
              <a:t> </a:t>
            </a:r>
            <a:r>
              <a:rPr lang="en-US" sz="2400" dirty="0" err="1">
                <a:latin typeface="Times New Roman"/>
                <a:ea typeface="+mn-lt"/>
                <a:cs typeface="+mn-lt"/>
              </a:rPr>
              <a:t>ζωή</a:t>
            </a:r>
            <a:r>
              <a:rPr lang="en-US" sz="2400" dirty="0">
                <a:latin typeface="Times New Roman"/>
                <a:ea typeface="+mn-lt"/>
                <a:cs typeface="+mn-lt"/>
              </a:rPr>
              <a:t> </a:t>
            </a:r>
            <a:r>
              <a:rPr lang="en-US" sz="2400" dirty="0" err="1">
                <a:latin typeface="Times New Roman"/>
                <a:ea typeface="+mn-lt"/>
                <a:cs typeface="+mn-lt"/>
              </a:rPr>
              <a:t>ορίζετ</a:t>
            </a:r>
            <a:r>
              <a:rPr lang="en-US" sz="2400" dirty="0">
                <a:latin typeface="Times New Roman"/>
                <a:ea typeface="+mn-lt"/>
                <a:cs typeface="+mn-lt"/>
              </a:rPr>
              <a:t>αι από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θάν</a:t>
            </a:r>
            <a:r>
              <a:rPr lang="en-US" sz="2400" dirty="0">
                <a:latin typeface="Times New Roman"/>
                <a:ea typeface="+mn-lt"/>
                <a:cs typeface="+mn-lt"/>
              </a:rPr>
              <a:t>α</a:t>
            </a:r>
            <a:r>
              <a:rPr lang="en-US" sz="2400" dirty="0" err="1">
                <a:latin typeface="Times New Roman"/>
                <a:ea typeface="+mn-lt"/>
                <a:cs typeface="+mn-lt"/>
              </a:rPr>
              <a:t>το</a:t>
            </a:r>
            <a:r>
              <a:rPr lang="en-US" sz="2400" dirty="0">
                <a:latin typeface="Times New Roman"/>
                <a:ea typeface="+mn-lt"/>
                <a:cs typeface="+mn-lt"/>
              </a:rPr>
              <a:t> και </a:t>
            </a:r>
            <a:r>
              <a:rPr lang="en-US" sz="2400" dirty="0" err="1">
                <a:latin typeface="Times New Roman"/>
                <a:ea typeface="+mn-lt"/>
                <a:cs typeface="+mn-lt"/>
              </a:rPr>
              <a:t>την</a:t>
            </a:r>
            <a:r>
              <a:rPr lang="en-US" sz="2400" dirty="0">
                <a:latin typeface="Times New Roman"/>
                <a:ea typeface="+mn-lt"/>
                <a:cs typeface="+mn-lt"/>
              </a:rPr>
              <a:t> α</a:t>
            </a:r>
            <a:r>
              <a:rPr lang="en-US" sz="2400" dirty="0" err="1">
                <a:latin typeface="Times New Roman"/>
                <a:ea typeface="+mn-lt"/>
                <a:cs typeface="+mn-lt"/>
              </a:rPr>
              <a:t>ύξηση</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ηλικί</a:t>
            </a:r>
            <a:r>
              <a:rPr lang="en-US" sz="2400" dirty="0">
                <a:latin typeface="Times New Roman"/>
                <a:ea typeface="+mn-lt"/>
                <a:cs typeface="+mn-lt"/>
              </a:rPr>
              <a:t>ας. </a:t>
            </a:r>
            <a:r>
              <a:rPr lang="en-US" sz="2400" dirty="0" err="1">
                <a:latin typeface="Times New Roman"/>
                <a:ea typeface="+mn-lt"/>
                <a:cs typeface="+mn-lt"/>
              </a:rPr>
              <a:t>Οι</a:t>
            </a:r>
            <a:r>
              <a:rPr lang="en-US" sz="2400" dirty="0">
                <a:latin typeface="Times New Roman"/>
                <a:ea typeface="+mn-lt"/>
                <a:cs typeface="+mn-lt"/>
              </a:rPr>
              <a:t> </a:t>
            </a:r>
            <a:r>
              <a:rPr lang="en-US" sz="2400" dirty="0" err="1">
                <a:latin typeface="Times New Roman"/>
                <a:ea typeface="+mn-lt"/>
                <a:cs typeface="+mn-lt"/>
              </a:rPr>
              <a:t>θεοί</a:t>
            </a:r>
            <a:r>
              <a:rPr lang="en-US" sz="2400" dirty="0">
                <a:latin typeface="Times New Roman"/>
                <a:ea typeface="+mn-lt"/>
                <a:cs typeface="+mn-lt"/>
              </a:rPr>
              <a:t> </a:t>
            </a:r>
            <a:r>
              <a:rPr lang="en-US" sz="2400" dirty="0" err="1">
                <a:latin typeface="Times New Roman"/>
                <a:ea typeface="+mn-lt"/>
                <a:cs typeface="+mn-lt"/>
              </a:rPr>
              <a:t>μόνο</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α</a:t>
            </a:r>
            <a:r>
              <a:rPr lang="en-US" sz="2400" dirty="0" err="1">
                <a:latin typeface="Times New Roman"/>
                <a:ea typeface="+mn-lt"/>
                <a:cs typeface="+mn-lt"/>
              </a:rPr>
              <a:t>ντίθετο</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α</a:t>
            </a:r>
            <a:r>
              <a:rPr lang="en-US" sz="2400" dirty="0" err="1">
                <a:latin typeface="Times New Roman"/>
                <a:ea typeface="+mn-lt"/>
                <a:cs typeface="+mn-lt"/>
              </a:rPr>
              <a:t>νθρώ</a:t>
            </a:r>
            <a:r>
              <a:rPr lang="en-US" sz="2400" dirty="0">
                <a:latin typeface="Times New Roman"/>
                <a:ea typeface="+mn-lt"/>
                <a:cs typeface="+mn-lt"/>
              </a:rPr>
              <a:t>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π</a:t>
            </a:r>
            <a:r>
              <a:rPr lang="en-US" sz="2400" dirty="0" err="1">
                <a:latin typeface="Times New Roman"/>
                <a:ea typeface="+mn-lt"/>
                <a:cs typeface="+mn-lt"/>
              </a:rPr>
              <a:t>άντ</a:t>
            </a:r>
            <a:r>
              <a:rPr lang="en-US" sz="2400" dirty="0">
                <a:latin typeface="Times New Roman"/>
                <a:ea typeface="+mn-lt"/>
                <a:cs typeface="+mn-lt"/>
              </a:rPr>
              <a:t>α </a:t>
            </a:r>
            <a:r>
              <a:rPr lang="en-US" sz="2400" dirty="0" err="1">
                <a:latin typeface="Times New Roman"/>
                <a:ea typeface="+mn-lt"/>
                <a:cs typeface="+mn-lt"/>
              </a:rPr>
              <a:t>νέοι</a:t>
            </a:r>
            <a:r>
              <a:rPr lang="en-US" sz="2400" dirty="0">
                <a:latin typeface="Times New Roman"/>
                <a:ea typeface="+mn-lt"/>
                <a:cs typeface="+mn-lt"/>
              </a:rPr>
              <a:t> και α</a:t>
            </a:r>
            <a:r>
              <a:rPr lang="en-US" sz="2400" dirty="0" err="1">
                <a:latin typeface="Times New Roman"/>
                <a:ea typeface="+mn-lt"/>
                <a:cs typeface="+mn-lt"/>
              </a:rPr>
              <a:t>θάν</a:t>
            </a:r>
            <a:r>
              <a:rPr lang="en-US" sz="2400" dirty="0">
                <a:latin typeface="Times New Roman"/>
                <a:ea typeface="+mn-lt"/>
                <a:cs typeface="+mn-lt"/>
              </a:rPr>
              <a:t>α</a:t>
            </a:r>
            <a:r>
              <a:rPr lang="en-US" sz="2400" dirty="0" err="1">
                <a:latin typeface="Times New Roman"/>
                <a:ea typeface="+mn-lt"/>
                <a:cs typeface="+mn-lt"/>
              </a:rPr>
              <a:t>τοι</a:t>
            </a:r>
            <a:r>
              <a:rPr lang="en-US" sz="2400" dirty="0">
                <a:latin typeface="Times New Roman"/>
                <a:ea typeface="+mn-lt"/>
                <a:cs typeface="+mn-lt"/>
              </a:rPr>
              <a:t>. </a:t>
            </a:r>
          </a:p>
          <a:p>
            <a:pPr algn="just"/>
            <a:endParaRPr lang="en-US" sz="2000" dirty="0">
              <a:latin typeface="Times New Roman"/>
              <a:cs typeface="Times New Roman"/>
            </a:endParaRPr>
          </a:p>
        </p:txBody>
      </p:sp>
    </p:spTree>
    <p:extLst>
      <p:ext uri="{BB962C8B-B14F-4D97-AF65-F5344CB8AC3E}">
        <p14:creationId xmlns:p14="http://schemas.microsoft.com/office/powerpoint/2010/main" val="1095154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3C7F35-FF44-46E8-9128-2582871AD079}"/>
              </a:ext>
            </a:extLst>
          </p:cNvPr>
          <p:cNvSpPr>
            <a:spLocks noGrp="1"/>
          </p:cNvSpPr>
          <p:nvPr>
            <p:ph type="title"/>
          </p:nvPr>
        </p:nvSpPr>
        <p:spPr>
          <a:xfrm>
            <a:off x="2895600" y="117392"/>
            <a:ext cx="8596223" cy="991104"/>
          </a:xfrm>
        </p:spPr>
        <p:txBody>
          <a:bodyPr/>
          <a:lstStyle/>
          <a:p>
            <a:endParaRPr lang="en-US"/>
          </a:p>
        </p:txBody>
      </p:sp>
      <p:sp>
        <p:nvSpPr>
          <p:cNvPr id="3" name="Content Placeholder 2">
            <a:extLst>
              <a:ext uri="{FF2B5EF4-FFF2-40B4-BE49-F238E27FC236}">
                <a16:creationId xmlns:a16="http://schemas.microsoft.com/office/drawing/2014/main" xmlns="" id="{A8B0F70B-6853-4E3C-B4B5-B3D37DA787BA}"/>
              </a:ext>
            </a:extLst>
          </p:cNvPr>
          <p:cNvSpPr>
            <a:spLocks noGrp="1"/>
          </p:cNvSpPr>
          <p:nvPr>
            <p:ph idx="1"/>
          </p:nvPr>
        </p:nvSpPr>
        <p:spPr>
          <a:xfrm>
            <a:off x="685800" y="1518825"/>
            <a:ext cx="10820400" cy="4699860"/>
          </a:xfrm>
        </p:spPr>
        <p:txBody>
          <a:bodyPr vert="horz" lIns="91440" tIns="45720" rIns="91440" bIns="45720" rtlCol="0" anchor="t">
            <a:normAutofit/>
          </a:bodyPr>
          <a:lstStyle/>
          <a:p>
            <a:pPr algn="just"/>
            <a:r>
              <a:rPr lang="en-US" sz="2400" dirty="0">
                <a:latin typeface="Times New Roman"/>
                <a:cs typeface="Times New Roman"/>
              </a:rPr>
              <a:t> </a:t>
            </a:r>
            <a:r>
              <a:rPr lang="en-US" sz="2400" dirty="0" err="1">
                <a:latin typeface="Times New Roman"/>
                <a:cs typeface="Times New Roman"/>
              </a:rPr>
              <a:t>Στ</a:t>
            </a:r>
            <a:r>
              <a:rPr lang="en-US" sz="2400" dirty="0">
                <a:latin typeface="Times New Roman"/>
                <a:cs typeface="Times New Roman"/>
              </a:rPr>
              <a:t>α </a:t>
            </a:r>
            <a:r>
              <a:rPr lang="en-US" sz="2400" i="1" dirty="0" err="1">
                <a:latin typeface="Times New Roman"/>
                <a:cs typeface="Times New Roman"/>
              </a:rPr>
              <a:t>Κύ</a:t>
            </a:r>
            <a:r>
              <a:rPr lang="en-US" sz="2400" i="1" dirty="0">
                <a:latin typeface="Times New Roman"/>
                <a:cs typeface="Times New Roman"/>
              </a:rPr>
              <a:t>π</a:t>
            </a:r>
            <a:r>
              <a:rPr lang="en-US" sz="2400" i="1" dirty="0" err="1">
                <a:latin typeface="Times New Roman"/>
                <a:cs typeface="Times New Roman"/>
              </a:rPr>
              <a:t>ρι</a:t>
            </a:r>
            <a:r>
              <a:rPr lang="en-US" sz="2400" i="1" dirty="0">
                <a:latin typeface="Times New Roman"/>
                <a:cs typeface="Times New Roman"/>
              </a:rPr>
              <a:t>α</a:t>
            </a:r>
            <a:r>
              <a:rPr lang="en-US" sz="2400" dirty="0">
                <a:latin typeface="Times New Roman"/>
                <a:cs typeface="Times New Roman"/>
              </a:rPr>
              <a:t> παρα</a:t>
            </a:r>
            <a:r>
              <a:rPr lang="en-US" sz="2400" dirty="0" err="1">
                <a:latin typeface="Times New Roman"/>
                <a:cs typeface="Times New Roman"/>
              </a:rPr>
              <a:t>μυθικές</a:t>
            </a:r>
            <a:r>
              <a:rPr lang="en-US" sz="2400" dirty="0">
                <a:latin typeface="Times New Roman"/>
                <a:cs typeface="Times New Roman"/>
              </a:rPr>
              <a:t> α</a:t>
            </a:r>
            <a:r>
              <a:rPr lang="en-US" sz="2400" dirty="0" err="1">
                <a:latin typeface="Times New Roman"/>
                <a:cs typeface="Times New Roman"/>
              </a:rPr>
              <a:t>ξίες</a:t>
            </a:r>
            <a:r>
              <a:rPr lang="en-US" sz="2400" dirty="0">
                <a:latin typeface="Times New Roman"/>
                <a:cs typeface="Times New Roman"/>
              </a:rPr>
              <a:t> </a:t>
            </a:r>
            <a:r>
              <a:rPr lang="en-US" sz="2400" dirty="0" err="1">
                <a:latin typeface="Times New Roman"/>
                <a:cs typeface="Times New Roman"/>
              </a:rPr>
              <a:t>συν</a:t>
            </a:r>
            <a:r>
              <a:rPr lang="en-US" sz="2400" dirty="0">
                <a:latin typeface="Times New Roman"/>
                <a:cs typeface="Times New Roman"/>
              </a:rPr>
              <a:t>α</a:t>
            </a:r>
            <a:r>
              <a:rPr lang="en-US" sz="2400" dirty="0" err="1">
                <a:latin typeface="Times New Roman"/>
                <a:cs typeface="Times New Roman"/>
              </a:rPr>
              <a:t>ντάμε</a:t>
            </a:r>
            <a:r>
              <a:rPr lang="en-US" sz="2400" dirty="0">
                <a:latin typeface="Times New Roman"/>
                <a:cs typeface="Times New Roman"/>
              </a:rPr>
              <a:t> α</a:t>
            </a:r>
            <a:r>
              <a:rPr lang="en-US" sz="2400" dirty="0" err="1">
                <a:latin typeface="Times New Roman"/>
                <a:cs typeface="Times New Roman"/>
              </a:rPr>
              <a:t>μέσως</a:t>
            </a:r>
            <a:r>
              <a:rPr lang="en-US" sz="2400" dirty="0">
                <a:latin typeface="Times New Roman"/>
                <a:cs typeface="Times New Roman"/>
              </a:rPr>
              <a:t>, και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εντυ</a:t>
            </a:r>
            <a:r>
              <a:rPr lang="en-US" sz="2400" dirty="0">
                <a:latin typeface="Times New Roman"/>
                <a:cs typeface="Times New Roman"/>
              </a:rPr>
              <a:t>π</a:t>
            </a:r>
            <a:r>
              <a:rPr lang="en-US" sz="2400" dirty="0" err="1">
                <a:latin typeface="Times New Roman"/>
                <a:cs typeface="Times New Roman"/>
              </a:rPr>
              <a:t>ωσι</a:t>
            </a:r>
            <a:r>
              <a:rPr lang="en-US" sz="2400" dirty="0">
                <a:latin typeface="Times New Roman"/>
                <a:cs typeface="Times New Roman"/>
              </a:rPr>
              <a:t>α</a:t>
            </a:r>
            <a:r>
              <a:rPr lang="en-US" sz="2400" dirty="0" err="1">
                <a:latin typeface="Times New Roman"/>
                <a:cs typeface="Times New Roman"/>
              </a:rPr>
              <a:t>κή</a:t>
            </a:r>
            <a:r>
              <a:rPr lang="en-US" sz="2400" dirty="0">
                <a:latin typeface="Times New Roman"/>
                <a:cs typeface="Times New Roman"/>
              </a:rPr>
              <a:t> </a:t>
            </a:r>
            <a:r>
              <a:rPr lang="en-US" sz="2400" dirty="0" err="1">
                <a:latin typeface="Times New Roman"/>
                <a:cs typeface="Times New Roman"/>
              </a:rPr>
              <a:t>μορφή</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 απ</a:t>
            </a:r>
            <a:r>
              <a:rPr lang="en-US" sz="2400" dirty="0" err="1">
                <a:latin typeface="Times New Roman"/>
                <a:cs typeface="Times New Roman"/>
              </a:rPr>
              <a:t>όσ</a:t>
            </a:r>
            <a:r>
              <a:rPr lang="en-US" sz="2400" dirty="0">
                <a:latin typeface="Times New Roman"/>
                <a:cs typeface="Times New Roman"/>
              </a:rPr>
              <a:t>πα</a:t>
            </a:r>
            <a:r>
              <a:rPr lang="en-US" sz="2400" dirty="0" err="1">
                <a:latin typeface="Times New Roman"/>
                <a:cs typeface="Times New Roman"/>
              </a:rPr>
              <a:t>σμ</a:t>
            </a:r>
            <a:r>
              <a:rPr lang="en-US" sz="2400" dirty="0">
                <a:latin typeface="Times New Roman"/>
                <a:cs typeface="Times New Roman"/>
              </a:rPr>
              <a:t>α </a:t>
            </a:r>
            <a:r>
              <a:rPr lang="en-US" sz="2400" dirty="0" err="1">
                <a:latin typeface="Times New Roman"/>
                <a:cs typeface="Times New Roman"/>
              </a:rPr>
              <a:t>το</a:t>
            </a:r>
            <a:r>
              <a:rPr lang="en-US" sz="2400" dirty="0">
                <a:latin typeface="Times New Roman"/>
                <a:cs typeface="Times New Roman"/>
              </a:rPr>
              <a:t> οπ</a:t>
            </a:r>
            <a:r>
              <a:rPr lang="en-US" sz="2400" dirty="0" err="1">
                <a:latin typeface="Times New Roman"/>
                <a:cs typeface="Times New Roman"/>
              </a:rPr>
              <a:t>οίο</a:t>
            </a:r>
            <a:r>
              <a:rPr lang="en-US" sz="2400" dirty="0">
                <a:latin typeface="Times New Roman"/>
                <a:cs typeface="Times New Roman"/>
              </a:rPr>
              <a:t>, </a:t>
            </a:r>
            <a:r>
              <a:rPr lang="en-US" sz="2400" dirty="0" err="1">
                <a:latin typeface="Times New Roman"/>
                <a:cs typeface="Times New Roman"/>
              </a:rPr>
              <a:t>σύμφων</a:t>
            </a:r>
            <a:r>
              <a:rPr lang="en-US" sz="2400" dirty="0">
                <a:latin typeface="Times New Roman"/>
                <a:cs typeface="Times New Roman"/>
              </a:rPr>
              <a:t>α </a:t>
            </a:r>
            <a:r>
              <a:rPr lang="en-US" sz="2400" dirty="0" err="1">
                <a:latin typeface="Times New Roman"/>
                <a:cs typeface="Times New Roman"/>
              </a:rPr>
              <a:t>με</a:t>
            </a:r>
            <a:r>
              <a:rPr lang="en-US" sz="2400" dirty="0">
                <a:latin typeface="Times New Roman"/>
                <a:cs typeface="Times New Roman"/>
              </a:rPr>
              <a:t> τα π</a:t>
            </a:r>
            <a:r>
              <a:rPr lang="en-US" sz="2400" dirty="0" err="1">
                <a:latin typeface="Times New Roman"/>
                <a:cs typeface="Times New Roman"/>
              </a:rPr>
              <a:t>ερισσότερ</a:t>
            </a:r>
            <a:r>
              <a:rPr lang="en-US" sz="2400" dirty="0">
                <a:latin typeface="Times New Roman"/>
                <a:cs typeface="Times New Roman"/>
              </a:rPr>
              <a:t>α </a:t>
            </a:r>
            <a:r>
              <a:rPr lang="en-US" sz="2400" dirty="0" err="1">
                <a:latin typeface="Times New Roman"/>
                <a:cs typeface="Times New Roman"/>
              </a:rPr>
              <a:t>κριτήρι</a:t>
            </a:r>
            <a:r>
              <a:rPr lang="en-US" sz="2400" dirty="0">
                <a:latin typeface="Times New Roman"/>
                <a:cs typeface="Times New Roman"/>
              </a:rPr>
              <a:t>α, </a:t>
            </a:r>
            <a:r>
              <a:rPr lang="en-US" sz="2400" dirty="0" err="1">
                <a:latin typeface="Times New Roman"/>
                <a:cs typeface="Times New Roman"/>
              </a:rPr>
              <a:t>είν</a:t>
            </a:r>
            <a:r>
              <a:rPr lang="en-US" sz="2400" dirty="0">
                <a:latin typeface="Times New Roman"/>
                <a:cs typeface="Times New Roman"/>
              </a:rPr>
              <a:t>αι π</a:t>
            </a:r>
            <a:r>
              <a:rPr lang="en-US" sz="2400" dirty="0" err="1">
                <a:latin typeface="Times New Roman"/>
                <a:cs typeface="Times New Roman"/>
              </a:rPr>
              <a:t>ιθ</a:t>
            </a:r>
            <a:r>
              <a:rPr lang="en-US" sz="2400" dirty="0">
                <a:latin typeface="Times New Roman"/>
                <a:cs typeface="Times New Roman"/>
              </a:rPr>
              <a:t>α</a:t>
            </a:r>
            <a:r>
              <a:rPr lang="en-US" sz="2400" dirty="0" err="1">
                <a:latin typeface="Times New Roman"/>
                <a:cs typeface="Times New Roman"/>
              </a:rPr>
              <a:t>νόν</a:t>
            </a:r>
            <a:r>
              <a:rPr lang="en-US" sz="2400" dirty="0">
                <a:latin typeface="Times New Roman"/>
                <a:cs typeface="Times New Roman"/>
              </a:rPr>
              <a:t> να β</a:t>
            </a:r>
            <a:r>
              <a:rPr lang="en-US" sz="2400" dirty="0" err="1">
                <a:latin typeface="Times New Roman"/>
                <a:cs typeface="Times New Roman"/>
              </a:rPr>
              <a:t>ρισκότ</a:t>
            </a:r>
            <a:r>
              <a:rPr lang="en-US" sz="2400" dirty="0">
                <a:latin typeface="Times New Roman"/>
                <a:cs typeface="Times New Roman"/>
              </a:rPr>
              <a:t>αν </a:t>
            </a:r>
            <a:r>
              <a:rPr lang="en-US" sz="2400" dirty="0" err="1">
                <a:latin typeface="Times New Roman"/>
                <a:cs typeface="Times New Roman"/>
              </a:rPr>
              <a:t>στην</a:t>
            </a:r>
            <a:r>
              <a:rPr lang="en-US" sz="2400" dirty="0">
                <a:latin typeface="Times New Roman"/>
                <a:cs typeface="Times New Roman"/>
              </a:rPr>
              <a:t> α</a:t>
            </a:r>
            <a:r>
              <a:rPr lang="en-US" sz="2400" dirty="0" err="1">
                <a:latin typeface="Times New Roman"/>
                <a:cs typeface="Times New Roman"/>
              </a:rPr>
              <a:t>ρχή</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έπ</a:t>
            </a:r>
            <a:r>
              <a:rPr lang="en-US" sz="2400" dirty="0" err="1">
                <a:latin typeface="Times New Roman"/>
                <a:cs typeface="Times New Roman"/>
              </a:rPr>
              <a:t>ους</a:t>
            </a:r>
            <a:r>
              <a:rPr lang="en-US" sz="2400" dirty="0">
                <a:latin typeface="Times New Roman"/>
                <a:cs typeface="Times New Roman"/>
              </a:rPr>
              <a:t>. </a:t>
            </a:r>
            <a:r>
              <a:rPr lang="en-US" sz="2400" dirty="0" err="1">
                <a:latin typeface="Times New Roman"/>
                <a:cs typeface="Times New Roman"/>
              </a:rPr>
              <a:t>Εκεί</a:t>
            </a:r>
            <a:r>
              <a:rPr lang="en-US" sz="2400" dirty="0">
                <a:latin typeface="Times New Roman"/>
                <a:cs typeface="Times New Roman"/>
              </a:rPr>
              <a:t> β</a:t>
            </a:r>
            <a:r>
              <a:rPr lang="en-US" sz="2400" dirty="0" err="1">
                <a:latin typeface="Times New Roman"/>
                <a:cs typeface="Times New Roman"/>
              </a:rPr>
              <a:t>ρίσκουμε</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a:t>
            </a:r>
            <a:r>
              <a:rPr lang="en-US" sz="2400" dirty="0" err="1">
                <a:latin typeface="Times New Roman"/>
                <a:cs typeface="Times New Roman"/>
              </a:rPr>
              <a:t>εκδοχή</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πα</a:t>
            </a:r>
            <a:r>
              <a:rPr lang="en-US" sz="2400" dirty="0" err="1">
                <a:latin typeface="Times New Roman"/>
                <a:cs typeface="Times New Roman"/>
              </a:rPr>
              <a:t>νάρχ</a:t>
            </a:r>
            <a:r>
              <a:rPr lang="en-US" sz="2400" dirty="0">
                <a:latin typeface="Times New Roman"/>
                <a:cs typeface="Times New Roman"/>
              </a:rPr>
              <a:t>α</a:t>
            </a:r>
            <a:r>
              <a:rPr lang="en-US" sz="2400" dirty="0" err="1">
                <a:latin typeface="Times New Roman"/>
                <a:cs typeface="Times New Roman"/>
              </a:rPr>
              <a:t>ιου</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μέσω</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οπ</a:t>
            </a:r>
            <a:r>
              <a:rPr lang="en-US" sz="2400" dirty="0" err="1">
                <a:latin typeface="Times New Roman"/>
                <a:cs typeface="Times New Roman"/>
              </a:rPr>
              <a:t>οίου</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κατα</a:t>
            </a:r>
            <a:r>
              <a:rPr lang="en-US" sz="2400" dirty="0" err="1">
                <a:latin typeface="Times New Roman"/>
                <a:cs typeface="Times New Roman"/>
              </a:rPr>
              <a:t>στροφή</a:t>
            </a:r>
            <a:r>
              <a:rPr lang="en-US" sz="2400" dirty="0">
                <a:latin typeface="Times New Roman"/>
                <a:cs typeface="Times New Roman"/>
              </a:rPr>
              <a:t> π</a:t>
            </a:r>
            <a:r>
              <a:rPr lang="en-US" sz="2400" dirty="0" err="1">
                <a:latin typeface="Times New Roman"/>
                <a:cs typeface="Times New Roman"/>
              </a:rPr>
              <a:t>ροκ</a:t>
            </a:r>
            <a:r>
              <a:rPr lang="en-US" sz="2400" dirty="0">
                <a:latin typeface="Times New Roman"/>
                <a:cs typeface="Times New Roman"/>
              </a:rPr>
              <a:t>α</a:t>
            </a:r>
            <a:r>
              <a:rPr lang="en-US" sz="2400" dirty="0" err="1">
                <a:latin typeface="Times New Roman"/>
                <a:cs typeface="Times New Roman"/>
              </a:rPr>
              <a:t>λείτ</a:t>
            </a:r>
            <a:r>
              <a:rPr lang="en-US" sz="2400" dirty="0">
                <a:latin typeface="Times New Roman"/>
                <a:cs typeface="Times New Roman"/>
              </a:rPr>
              <a:t>αι από </a:t>
            </a:r>
            <a:r>
              <a:rPr lang="en-US" sz="2400" dirty="0" err="1">
                <a:latin typeface="Times New Roman"/>
                <a:cs typeface="Times New Roman"/>
              </a:rPr>
              <a:t>τους</a:t>
            </a:r>
            <a:r>
              <a:rPr lang="en-US" sz="2400" dirty="0">
                <a:latin typeface="Times New Roman"/>
                <a:cs typeface="Times New Roman"/>
              </a:rPr>
              <a:t> </a:t>
            </a:r>
            <a:r>
              <a:rPr lang="en-US" sz="2400" dirty="0" err="1">
                <a:latin typeface="Times New Roman"/>
                <a:cs typeface="Times New Roman"/>
              </a:rPr>
              <a:t>θεούς</a:t>
            </a:r>
            <a:r>
              <a:rPr lang="en-US" sz="2400" dirty="0">
                <a:latin typeface="Times New Roman"/>
                <a:cs typeface="Times New Roman"/>
              </a:rPr>
              <a:t> </a:t>
            </a:r>
            <a:r>
              <a:rPr lang="en-US" sz="2400" dirty="0" err="1">
                <a:latin typeface="Times New Roman"/>
                <a:cs typeface="Times New Roman"/>
              </a:rPr>
              <a:t>ως</a:t>
            </a:r>
            <a:r>
              <a:rPr lang="en-US" sz="2400" dirty="0">
                <a:latin typeface="Times New Roman"/>
                <a:cs typeface="Times New Roman"/>
              </a:rPr>
              <a:t> </a:t>
            </a:r>
            <a:r>
              <a:rPr lang="en-US" sz="2400" dirty="0" err="1">
                <a:latin typeface="Times New Roman"/>
                <a:cs typeface="Times New Roman"/>
              </a:rPr>
              <a:t>τιμωρί</a:t>
            </a:r>
            <a:r>
              <a:rPr lang="en-US" sz="2400" dirty="0">
                <a:latin typeface="Times New Roman"/>
                <a:cs typeface="Times New Roman"/>
              </a:rPr>
              <a:t>α ή αποπ</a:t>
            </a:r>
            <a:r>
              <a:rPr lang="en-US" sz="2400" dirty="0" err="1">
                <a:latin typeface="Times New Roman"/>
                <a:cs typeface="Times New Roman"/>
              </a:rPr>
              <a:t>ειράτ</a:t>
            </a:r>
            <a:r>
              <a:rPr lang="en-US" sz="2400" dirty="0">
                <a:latin typeface="Times New Roman"/>
                <a:cs typeface="Times New Roman"/>
              </a:rPr>
              <a:t>αι η </a:t>
            </a:r>
            <a:r>
              <a:rPr lang="en-US" sz="2400" dirty="0" err="1">
                <a:latin typeface="Times New Roman"/>
                <a:cs typeface="Times New Roman"/>
              </a:rPr>
              <a:t>εξ</a:t>
            </a:r>
            <a:r>
              <a:rPr lang="en-US" sz="2400" dirty="0">
                <a:latin typeface="Times New Roman"/>
                <a:cs typeface="Times New Roman"/>
              </a:rPr>
              <a:t>α</a:t>
            </a:r>
            <a:r>
              <a:rPr lang="en-US" sz="2400" dirty="0" err="1">
                <a:latin typeface="Times New Roman"/>
                <a:cs typeface="Times New Roman"/>
              </a:rPr>
              <a:t>φάνιση</a:t>
            </a:r>
            <a:r>
              <a:rPr lang="en-US" sz="2400" dirty="0">
                <a:latin typeface="Times New Roman"/>
                <a:cs typeface="Times New Roman"/>
              </a:rPr>
              <a:t> </a:t>
            </a:r>
            <a:r>
              <a:rPr lang="en-US" sz="2400" dirty="0" err="1">
                <a:latin typeface="Times New Roman"/>
                <a:cs typeface="Times New Roman"/>
              </a:rPr>
              <a:t>των</a:t>
            </a:r>
            <a:r>
              <a:rPr lang="en-US" sz="2400" dirty="0">
                <a:latin typeface="Times New Roman"/>
                <a:cs typeface="Times New Roman"/>
              </a:rPr>
              <a:t> α</a:t>
            </a:r>
            <a:r>
              <a:rPr lang="en-US" sz="2400" dirty="0" err="1">
                <a:latin typeface="Times New Roman"/>
                <a:cs typeface="Times New Roman"/>
              </a:rPr>
              <a:t>νθρώ</a:t>
            </a:r>
            <a:r>
              <a:rPr lang="en-US" sz="2400" dirty="0">
                <a:latin typeface="Times New Roman"/>
                <a:cs typeface="Times New Roman"/>
              </a:rPr>
              <a:t>π</a:t>
            </a:r>
            <a:r>
              <a:rPr lang="en-US" sz="2400" dirty="0" err="1">
                <a:latin typeface="Times New Roman"/>
                <a:cs typeface="Times New Roman"/>
              </a:rPr>
              <a:t>ων</a:t>
            </a:r>
            <a:r>
              <a:rPr lang="en-US" sz="2400" dirty="0">
                <a:latin typeface="Times New Roman"/>
                <a:cs typeface="Times New Roman"/>
              </a:rPr>
              <a:t> και </a:t>
            </a:r>
            <a:r>
              <a:rPr lang="en-US" sz="2400" dirty="0" err="1">
                <a:latin typeface="Times New Roman"/>
                <a:cs typeface="Times New Roman"/>
              </a:rPr>
              <a:t>των</a:t>
            </a:r>
            <a:r>
              <a:rPr lang="en-US" sz="2400" dirty="0">
                <a:latin typeface="Times New Roman"/>
                <a:cs typeface="Times New Roman"/>
              </a:rPr>
              <a:t> </a:t>
            </a:r>
            <a:r>
              <a:rPr lang="en-US" sz="2400" dirty="0" err="1">
                <a:latin typeface="Times New Roman"/>
                <a:cs typeface="Times New Roman"/>
              </a:rPr>
              <a:t>τρό</a:t>
            </a:r>
            <a:r>
              <a:rPr lang="en-US" sz="2400" dirty="0">
                <a:latin typeface="Times New Roman"/>
                <a:cs typeface="Times New Roman"/>
              </a:rPr>
              <a:t>π</a:t>
            </a:r>
            <a:r>
              <a:rPr lang="en-US" sz="2400" dirty="0" err="1">
                <a:latin typeface="Times New Roman"/>
                <a:cs typeface="Times New Roman"/>
              </a:rPr>
              <a:t>ων</a:t>
            </a:r>
            <a:r>
              <a:rPr lang="en-US" sz="2400" dirty="0">
                <a:latin typeface="Times New Roman"/>
                <a:cs typeface="Times New Roman"/>
              </a:rPr>
              <a:t> </a:t>
            </a:r>
            <a:r>
              <a:rPr lang="en-US" sz="2400" dirty="0" err="1">
                <a:latin typeface="Times New Roman"/>
                <a:cs typeface="Times New Roman"/>
              </a:rPr>
              <a:t>τους</a:t>
            </a:r>
            <a:r>
              <a:rPr lang="en-US" sz="2400" dirty="0">
                <a:latin typeface="Times New Roman"/>
                <a:cs typeface="Times New Roman"/>
              </a:rPr>
              <a:t>. </a:t>
            </a:r>
            <a:r>
              <a:rPr lang="en-US" sz="2400" dirty="0" err="1">
                <a:latin typeface="Times New Roman"/>
                <a:cs typeface="Times New Roman"/>
              </a:rPr>
              <a:t>Συλλ</a:t>
            </a:r>
            <a:r>
              <a:rPr lang="en-US" sz="2400" dirty="0">
                <a:latin typeface="Times New Roman"/>
                <a:cs typeface="Times New Roman"/>
              </a:rPr>
              <a:t>αμβ</a:t>
            </a:r>
            <a:r>
              <a:rPr lang="en-US" sz="2400" dirty="0" err="1">
                <a:latin typeface="Times New Roman"/>
                <a:cs typeface="Times New Roman"/>
              </a:rPr>
              <a:t>άνετ</a:t>
            </a:r>
            <a:r>
              <a:rPr lang="en-US" sz="2400" dirty="0">
                <a:latin typeface="Times New Roman"/>
                <a:cs typeface="Times New Roman"/>
              </a:rPr>
              <a:t>αι από </a:t>
            </a:r>
            <a:r>
              <a:rPr lang="en-US" sz="2400" dirty="0" err="1">
                <a:latin typeface="Times New Roman"/>
                <a:cs typeface="Times New Roman"/>
              </a:rPr>
              <a:t>τον</a:t>
            </a:r>
            <a:r>
              <a:rPr lang="en-US" sz="2400" dirty="0">
                <a:latin typeface="Times New Roman"/>
                <a:cs typeface="Times New Roman"/>
              </a:rPr>
              <a:t> </a:t>
            </a:r>
            <a:r>
              <a:rPr lang="en-US" sz="2400" dirty="0" err="1">
                <a:latin typeface="Times New Roman"/>
                <a:cs typeface="Times New Roman"/>
              </a:rPr>
              <a:t>Δί</a:t>
            </a:r>
            <a:r>
              <a:rPr lang="en-US" sz="2400" dirty="0">
                <a:latin typeface="Times New Roman"/>
                <a:cs typeface="Times New Roman"/>
              </a:rPr>
              <a:t>α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κοσμικό</a:t>
            </a:r>
            <a:r>
              <a:rPr lang="en-US" sz="2400" dirty="0">
                <a:latin typeface="Times New Roman"/>
                <a:cs typeface="Times New Roman"/>
              </a:rPr>
              <a:t> </a:t>
            </a:r>
            <a:r>
              <a:rPr lang="en-US" sz="2400" dirty="0" err="1">
                <a:latin typeface="Times New Roman"/>
                <a:cs typeface="Times New Roman"/>
              </a:rPr>
              <a:t>σχέδιο</a:t>
            </a:r>
            <a:r>
              <a:rPr lang="en-US" sz="2400" dirty="0">
                <a:latin typeface="Times New Roman"/>
                <a:cs typeface="Times New Roman"/>
              </a:rPr>
              <a:t> να </a:t>
            </a:r>
            <a:r>
              <a:rPr lang="en-US" sz="2400" dirty="0" err="1">
                <a:latin typeface="Times New Roman"/>
                <a:cs typeface="Times New Roman"/>
              </a:rPr>
              <a:t>ελ</a:t>
            </a:r>
            <a:r>
              <a:rPr lang="en-US" sz="2400" dirty="0">
                <a:latin typeface="Times New Roman"/>
                <a:cs typeface="Times New Roman"/>
              </a:rPr>
              <a:t>α</a:t>
            </a:r>
            <a:r>
              <a:rPr lang="en-US" sz="2400" dirty="0" err="1">
                <a:latin typeface="Times New Roman"/>
                <a:cs typeface="Times New Roman"/>
              </a:rPr>
              <a:t>φρύνει</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β</a:t>
            </a:r>
            <a:r>
              <a:rPr lang="en-US" sz="2400" dirty="0" err="1">
                <a:latin typeface="Times New Roman"/>
                <a:cs typeface="Times New Roman"/>
              </a:rPr>
              <a:t>άρος</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ταλαιπ</a:t>
            </a:r>
            <a:r>
              <a:rPr lang="en-US" sz="2400" dirty="0" err="1">
                <a:latin typeface="Times New Roman"/>
                <a:cs typeface="Times New Roman"/>
              </a:rPr>
              <a:t>ωρημένης</a:t>
            </a:r>
            <a:r>
              <a:rPr lang="en-US" sz="2400" dirty="0">
                <a:latin typeface="Times New Roman"/>
                <a:cs typeface="Times New Roman"/>
              </a:rPr>
              <a:t> </a:t>
            </a:r>
            <a:r>
              <a:rPr lang="en-US" sz="2400" dirty="0" err="1">
                <a:latin typeface="Times New Roman"/>
                <a:cs typeface="Times New Roman"/>
              </a:rPr>
              <a:t>γης</a:t>
            </a:r>
            <a:r>
              <a:rPr lang="en-US" sz="2400" dirty="0">
                <a:latin typeface="Times New Roman"/>
                <a:cs typeface="Times New Roman"/>
              </a:rPr>
              <a:t> από </a:t>
            </a:r>
            <a:r>
              <a:rPr lang="en-US" sz="2400" dirty="0" err="1">
                <a:latin typeface="Times New Roman"/>
                <a:cs typeface="Times New Roman"/>
              </a:rPr>
              <a:t>την</a:t>
            </a:r>
            <a:r>
              <a:rPr lang="en-US" sz="2400" dirty="0">
                <a:latin typeface="Times New Roman"/>
                <a:cs typeface="Times New Roman"/>
              </a:rPr>
              <a:t> πα</a:t>
            </a:r>
            <a:r>
              <a:rPr lang="en-US" sz="2400" dirty="0" err="1">
                <a:latin typeface="Times New Roman"/>
                <a:cs typeface="Times New Roman"/>
              </a:rPr>
              <a:t>ρουσί</a:t>
            </a:r>
            <a:r>
              <a:rPr lang="en-US" sz="2400" dirty="0">
                <a:latin typeface="Times New Roman"/>
                <a:cs typeface="Times New Roman"/>
              </a:rPr>
              <a:t>α </a:t>
            </a:r>
            <a:r>
              <a:rPr lang="en-US" sz="2400" dirty="0" err="1">
                <a:latin typeface="Times New Roman"/>
                <a:cs typeface="Times New Roman"/>
              </a:rPr>
              <a:t>όλο</a:t>
            </a:r>
            <a:r>
              <a:rPr lang="en-US" sz="2400" dirty="0">
                <a:latin typeface="Times New Roman"/>
                <a:cs typeface="Times New Roman"/>
              </a:rPr>
              <a:t> και π</a:t>
            </a:r>
            <a:r>
              <a:rPr lang="en-US" sz="2400" dirty="0" err="1">
                <a:latin typeface="Times New Roman"/>
                <a:cs typeface="Times New Roman"/>
              </a:rPr>
              <a:t>ερισσότερων</a:t>
            </a:r>
            <a:r>
              <a:rPr lang="en-US" sz="2400" dirty="0">
                <a:latin typeface="Times New Roman"/>
                <a:cs typeface="Times New Roman"/>
              </a:rPr>
              <a:t> α</a:t>
            </a:r>
            <a:r>
              <a:rPr lang="en-US" sz="2400" dirty="0" err="1">
                <a:latin typeface="Times New Roman"/>
                <a:cs typeface="Times New Roman"/>
              </a:rPr>
              <a:t>νθρώ</a:t>
            </a:r>
            <a:r>
              <a:rPr lang="en-US" sz="2400" dirty="0">
                <a:latin typeface="Times New Roman"/>
                <a:cs typeface="Times New Roman"/>
              </a:rPr>
              <a:t>π</a:t>
            </a:r>
            <a:r>
              <a:rPr lang="en-US" sz="2400" dirty="0" err="1">
                <a:latin typeface="Times New Roman"/>
                <a:cs typeface="Times New Roman"/>
              </a:rPr>
              <a:t>ων</a:t>
            </a:r>
            <a:r>
              <a:rPr lang="en-US" sz="2400" dirty="0">
                <a:latin typeface="Times New Roman"/>
                <a:cs typeface="Times New Roman"/>
              </a:rPr>
              <a:t> και </a:t>
            </a:r>
            <a:r>
              <a:rPr lang="en-US" sz="2400" dirty="0" err="1">
                <a:latin typeface="Times New Roman"/>
                <a:cs typeface="Times New Roman"/>
              </a:rPr>
              <a:t>μέρος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σχεδίου</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η π</a:t>
            </a:r>
            <a:r>
              <a:rPr lang="en-US" sz="2400" dirty="0" err="1">
                <a:latin typeface="Times New Roman"/>
                <a:cs typeface="Times New Roman"/>
              </a:rPr>
              <a:t>ρόκληση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Τρωικού</a:t>
            </a:r>
            <a:r>
              <a:rPr lang="en-US" sz="2400" dirty="0">
                <a:latin typeface="Times New Roman"/>
                <a:cs typeface="Times New Roman"/>
              </a:rPr>
              <a:t> </a:t>
            </a:r>
            <a:r>
              <a:rPr lang="en-US" sz="2400" dirty="0" err="1">
                <a:latin typeface="Times New Roman"/>
                <a:cs typeface="Times New Roman"/>
              </a:rPr>
              <a:t>Πολέμου</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τους</a:t>
            </a:r>
            <a:r>
              <a:rPr lang="en-US" sz="2400" dirty="0">
                <a:latin typeface="Times New Roman"/>
                <a:cs typeface="Times New Roman"/>
              </a:rPr>
              <a:t> ανα</a:t>
            </a:r>
            <a:r>
              <a:rPr lang="en-US" sz="2400" dirty="0" err="1">
                <a:latin typeface="Times New Roman"/>
                <a:cs typeface="Times New Roman"/>
              </a:rPr>
              <a:t>μενόμενους</a:t>
            </a:r>
            <a:r>
              <a:rPr lang="en-US" sz="2400" dirty="0">
                <a:latin typeface="Times New Roman"/>
                <a:cs typeface="Times New Roman"/>
              </a:rPr>
              <a:t> θα</a:t>
            </a:r>
            <a:r>
              <a:rPr lang="en-US" sz="2400" dirty="0" err="1">
                <a:latin typeface="Times New Roman"/>
                <a:cs typeface="Times New Roman"/>
              </a:rPr>
              <a:t>νάτους</a:t>
            </a:r>
            <a:r>
              <a:rPr lang="en-US" sz="2400" dirty="0">
                <a:latin typeface="Times New Roman"/>
                <a:cs typeface="Times New Roman"/>
              </a:rPr>
              <a:t> π</a:t>
            </a:r>
            <a:r>
              <a:rPr lang="en-US" sz="2400" dirty="0" err="1">
                <a:latin typeface="Times New Roman"/>
                <a:cs typeface="Times New Roman"/>
              </a:rPr>
              <a:t>ου</a:t>
            </a:r>
            <a:r>
              <a:rPr lang="en-US" sz="2400" dirty="0">
                <a:latin typeface="Times New Roman"/>
                <a:cs typeface="Times New Roman"/>
              </a:rPr>
              <a:t> θα </a:t>
            </a:r>
            <a:r>
              <a:rPr lang="en-US" sz="2400" dirty="0" err="1">
                <a:latin typeface="Times New Roman"/>
                <a:cs typeface="Times New Roman"/>
              </a:rPr>
              <a:t>φέρει</a:t>
            </a:r>
            <a:r>
              <a:rPr lang="en-US" sz="2400" dirty="0">
                <a:latin typeface="Times New Roman"/>
                <a:cs typeface="Times New Roman"/>
              </a:rPr>
              <a:t>. </a:t>
            </a:r>
          </a:p>
          <a:p>
            <a:pPr algn="just"/>
            <a:r>
              <a:rPr lang="en-US" sz="2400" dirty="0" err="1">
                <a:latin typeface="Times New Roman"/>
                <a:cs typeface="Times New Roman"/>
              </a:rPr>
              <a:t>Έν</a:t>
            </a:r>
            <a:r>
              <a:rPr lang="en-US" sz="2400" dirty="0">
                <a:latin typeface="Times New Roman"/>
                <a:cs typeface="Times New Roman"/>
              </a:rPr>
              <a:t>α πα</a:t>
            </a:r>
            <a:r>
              <a:rPr lang="en-US" sz="2400" dirty="0" err="1">
                <a:latin typeface="Times New Roman"/>
                <a:cs typeface="Times New Roman"/>
              </a:rPr>
              <a:t>ρόμοιο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βο β</a:t>
            </a:r>
            <a:r>
              <a:rPr lang="en-US" sz="2400" dirty="0" err="1">
                <a:latin typeface="Times New Roman"/>
                <a:cs typeface="Times New Roman"/>
              </a:rPr>
              <a:t>ρίσκουμε</a:t>
            </a:r>
            <a:r>
              <a:rPr lang="en-US" sz="2400" dirty="0">
                <a:latin typeface="Times New Roman"/>
                <a:cs typeface="Times New Roman"/>
              </a:rPr>
              <a:t> και </a:t>
            </a:r>
            <a:r>
              <a:rPr lang="en-US" sz="2400" dirty="0" err="1">
                <a:latin typeface="Times New Roman"/>
                <a:cs typeface="Times New Roman"/>
              </a:rPr>
              <a:t>στη</a:t>
            </a:r>
            <a:r>
              <a:rPr lang="en-US" sz="2400" dirty="0">
                <a:latin typeface="Times New Roman"/>
                <a:cs typeface="Times New Roman"/>
              </a:rPr>
              <a:t> Βαβ</a:t>
            </a:r>
            <a:r>
              <a:rPr lang="en-US" sz="2400" dirty="0" err="1">
                <a:latin typeface="Times New Roman"/>
                <a:cs typeface="Times New Roman"/>
              </a:rPr>
              <a:t>υλωνι</a:t>
            </a:r>
            <a:r>
              <a:rPr lang="en-US" sz="2400" dirty="0">
                <a:latin typeface="Times New Roman"/>
                <a:cs typeface="Times New Roman"/>
              </a:rPr>
              <a:t>α</a:t>
            </a:r>
            <a:r>
              <a:rPr lang="en-US" sz="2400" dirty="0" err="1">
                <a:latin typeface="Times New Roman"/>
                <a:cs typeface="Times New Roman"/>
              </a:rPr>
              <a:t>κή</a:t>
            </a:r>
            <a:r>
              <a:rPr lang="en-US" sz="2400" dirty="0">
                <a:latin typeface="Times New Roman"/>
                <a:cs typeface="Times New Roman"/>
              </a:rPr>
              <a:t> </a:t>
            </a:r>
            <a:r>
              <a:rPr lang="en-US" sz="2400" dirty="0" err="1">
                <a:latin typeface="Times New Roman"/>
                <a:cs typeface="Times New Roman"/>
              </a:rPr>
              <a:t>ιστορί</a:t>
            </a:r>
            <a:r>
              <a:rPr lang="en-US" sz="2400" dirty="0">
                <a:latin typeface="Times New Roman"/>
                <a:cs typeface="Times New Roman"/>
              </a:rPr>
              <a:t>α </a:t>
            </a:r>
            <a:r>
              <a:rPr lang="en-US" sz="2400" dirty="0" err="1">
                <a:latin typeface="Times New Roman"/>
                <a:cs typeface="Times New Roman"/>
              </a:rPr>
              <a:t>του</a:t>
            </a:r>
            <a:r>
              <a:rPr lang="en-US" sz="2400" dirty="0">
                <a:latin typeface="Times New Roman"/>
                <a:cs typeface="Times New Roman"/>
              </a:rPr>
              <a:t> κατα</a:t>
            </a:r>
            <a:r>
              <a:rPr lang="en-US" sz="2400" dirty="0" err="1">
                <a:latin typeface="Times New Roman"/>
                <a:cs typeface="Times New Roman"/>
              </a:rPr>
              <a:t>κλυσμού</a:t>
            </a:r>
            <a:r>
              <a:rPr lang="en-US" sz="2400" dirty="0">
                <a:latin typeface="Times New Roman"/>
                <a:cs typeface="Times New Roman"/>
              </a:rPr>
              <a:t>, </a:t>
            </a:r>
            <a:r>
              <a:rPr lang="en-US" sz="2400" dirty="0" err="1">
                <a:latin typeface="Times New Roman"/>
                <a:cs typeface="Times New Roman"/>
              </a:rPr>
              <a:t>ιστορί</a:t>
            </a:r>
            <a:r>
              <a:rPr lang="en-US" sz="2400" dirty="0">
                <a:latin typeface="Times New Roman"/>
                <a:cs typeface="Times New Roman"/>
              </a:rPr>
              <a:t>α π</a:t>
            </a:r>
            <a:r>
              <a:rPr lang="en-US" sz="2400" dirty="0" err="1">
                <a:latin typeface="Times New Roman"/>
                <a:cs typeface="Times New Roman"/>
              </a:rPr>
              <a:t>ου</a:t>
            </a:r>
            <a:r>
              <a:rPr lang="en-US" sz="2400" dirty="0">
                <a:latin typeface="Times New Roman"/>
                <a:cs typeface="Times New Roman"/>
              </a:rPr>
              <a:t> </a:t>
            </a:r>
            <a:r>
              <a:rPr lang="en-US" sz="2400" dirty="0" err="1">
                <a:latin typeface="Times New Roman"/>
                <a:cs typeface="Times New Roman"/>
              </a:rPr>
              <a:t>δι</a:t>
            </a:r>
            <a:r>
              <a:rPr lang="en-US" sz="2400" dirty="0">
                <a:latin typeface="Times New Roman"/>
                <a:cs typeface="Times New Roman"/>
              </a:rPr>
              <a:t>α</a:t>
            </a:r>
            <a:r>
              <a:rPr lang="en-US" sz="2400" dirty="0" err="1">
                <a:latin typeface="Times New Roman"/>
                <a:cs typeface="Times New Roman"/>
              </a:rPr>
              <a:t>τηρείτ</a:t>
            </a:r>
            <a:r>
              <a:rPr lang="en-US" sz="2400" dirty="0">
                <a:latin typeface="Times New Roman"/>
                <a:cs typeface="Times New Roman"/>
              </a:rPr>
              <a:t>αι </a:t>
            </a:r>
            <a:r>
              <a:rPr lang="en-US" sz="2400" dirty="0" err="1">
                <a:latin typeface="Times New Roman"/>
                <a:cs typeface="Times New Roman"/>
              </a:rPr>
              <a:t>στο</a:t>
            </a:r>
            <a:r>
              <a:rPr lang="en-US" sz="2400" dirty="0">
                <a:latin typeface="Times New Roman"/>
                <a:cs typeface="Times New Roman"/>
              </a:rPr>
              <a:t> έπ</a:t>
            </a:r>
            <a:r>
              <a:rPr lang="en-US" sz="2400" dirty="0" err="1">
                <a:latin typeface="Times New Roman"/>
                <a:cs typeface="Times New Roman"/>
              </a:rPr>
              <a:t>ος</a:t>
            </a:r>
            <a:r>
              <a:rPr lang="en-US" sz="2400" dirty="0">
                <a:latin typeface="Times New Roman"/>
                <a:cs typeface="Times New Roman"/>
              </a:rPr>
              <a:t> </a:t>
            </a:r>
            <a:r>
              <a:rPr lang="en-US" sz="2400" i="1" dirty="0" err="1">
                <a:latin typeface="Times New Roman"/>
                <a:cs typeface="Times New Roman"/>
              </a:rPr>
              <a:t>Ατρ</a:t>
            </a:r>
            <a:r>
              <a:rPr lang="en-US" sz="2400" i="1" dirty="0">
                <a:latin typeface="Times New Roman"/>
                <a:cs typeface="Times New Roman"/>
              </a:rPr>
              <a:t>α</a:t>
            </a:r>
            <a:r>
              <a:rPr lang="en-US" sz="2400" i="1" dirty="0" err="1">
                <a:latin typeface="Times New Roman"/>
                <a:cs typeface="Times New Roman"/>
              </a:rPr>
              <a:t>χάσις</a:t>
            </a:r>
            <a:r>
              <a:rPr lang="en-US" sz="2400" dirty="0">
                <a:latin typeface="Times New Roman"/>
                <a:cs typeface="Times New Roman"/>
              </a:rPr>
              <a:t> απο </a:t>
            </a:r>
            <a:r>
              <a:rPr lang="en-US" sz="2400" dirty="0" err="1">
                <a:latin typeface="Times New Roman"/>
                <a:cs typeface="Times New Roman"/>
              </a:rPr>
              <a:t>τη</a:t>
            </a:r>
            <a:r>
              <a:rPr lang="en-US" sz="2400" dirty="0">
                <a:latin typeface="Times New Roman"/>
                <a:cs typeface="Times New Roman"/>
              </a:rPr>
              <a:t> </a:t>
            </a:r>
            <a:r>
              <a:rPr lang="en-US" sz="2400" dirty="0" err="1">
                <a:latin typeface="Times New Roman"/>
                <a:cs typeface="Times New Roman"/>
              </a:rPr>
              <a:t>Μεσο</a:t>
            </a:r>
            <a:r>
              <a:rPr lang="en-US" sz="2400" dirty="0">
                <a:latin typeface="Times New Roman"/>
                <a:cs typeface="Times New Roman"/>
              </a:rPr>
              <a:t>π</a:t>
            </a:r>
            <a:r>
              <a:rPr lang="en-US" sz="2400" dirty="0" err="1">
                <a:latin typeface="Times New Roman"/>
                <a:cs typeface="Times New Roman"/>
              </a:rPr>
              <a:t>οτ</a:t>
            </a:r>
            <a:r>
              <a:rPr lang="en-US" sz="2400" dirty="0">
                <a:latin typeface="Times New Roman"/>
                <a:cs typeface="Times New Roman"/>
              </a:rPr>
              <a:t>α</a:t>
            </a:r>
            <a:r>
              <a:rPr lang="en-US" sz="2400" dirty="0" err="1">
                <a:latin typeface="Times New Roman"/>
                <a:cs typeface="Times New Roman"/>
              </a:rPr>
              <a:t>μί</a:t>
            </a:r>
            <a:r>
              <a:rPr lang="en-US" sz="2400" dirty="0">
                <a:latin typeface="Times New Roman"/>
                <a:cs typeface="Times New Roman"/>
              </a:rPr>
              <a:t>α. </a:t>
            </a:r>
            <a:r>
              <a:rPr lang="en-US" sz="2400" dirty="0" err="1">
                <a:latin typeface="Times New Roman"/>
                <a:cs typeface="Times New Roman"/>
              </a:rPr>
              <a:t>Εδώ</a:t>
            </a:r>
            <a:r>
              <a:rPr lang="en-US" sz="2400" dirty="0">
                <a:latin typeface="Times New Roman"/>
                <a:cs typeface="Times New Roman"/>
              </a:rPr>
              <a:t> </a:t>
            </a:r>
            <a:r>
              <a:rPr lang="en-US" sz="2400" dirty="0" err="1">
                <a:latin typeface="Times New Roman"/>
                <a:cs typeface="Times New Roman"/>
              </a:rPr>
              <a:t>το</a:t>
            </a:r>
            <a:r>
              <a:rPr lang="en-US" sz="2400" dirty="0">
                <a:latin typeface="Times New Roman"/>
                <a:cs typeface="Times New Roman"/>
              </a:rPr>
              <a:t> π</a:t>
            </a:r>
            <a:r>
              <a:rPr lang="en-US" sz="2400" dirty="0" err="1">
                <a:latin typeface="Times New Roman"/>
                <a:cs typeface="Times New Roman"/>
              </a:rPr>
              <a:t>ρό</a:t>
            </a:r>
            <a:r>
              <a:rPr lang="en-US" sz="2400" dirty="0">
                <a:latin typeface="Times New Roman"/>
                <a:cs typeface="Times New Roman"/>
              </a:rPr>
              <a:t>β</a:t>
            </a:r>
            <a:r>
              <a:rPr lang="en-US" sz="2400" dirty="0" err="1">
                <a:latin typeface="Times New Roman"/>
                <a:cs typeface="Times New Roman"/>
              </a:rPr>
              <a:t>λημ</a:t>
            </a:r>
            <a:r>
              <a:rPr lang="en-US" sz="2400" dirty="0">
                <a:latin typeface="Times New Roman"/>
                <a:cs typeface="Times New Roman"/>
              </a:rPr>
              <a:t>α α</a:t>
            </a:r>
            <a:r>
              <a:rPr lang="en-US" sz="2400" dirty="0" err="1">
                <a:latin typeface="Times New Roman"/>
                <a:cs typeface="Times New Roman"/>
              </a:rPr>
              <a:t>ντιμετω</a:t>
            </a:r>
            <a:r>
              <a:rPr lang="en-US" sz="2400" dirty="0">
                <a:latin typeface="Times New Roman"/>
                <a:cs typeface="Times New Roman"/>
              </a:rPr>
              <a:t>π</a:t>
            </a:r>
            <a:r>
              <a:rPr lang="en-US" sz="2400" dirty="0" err="1">
                <a:latin typeface="Times New Roman"/>
                <a:cs typeface="Times New Roman"/>
              </a:rPr>
              <a:t>ί</a:t>
            </a:r>
            <a:r>
              <a:rPr lang="en-US" sz="2400" dirty="0" err="1">
                <a:latin typeface="Times New Roman"/>
                <a:ea typeface="+mn-lt"/>
                <a:cs typeface="+mn-lt"/>
              </a:rPr>
              <a:t>ζετ</a:t>
            </a:r>
            <a:r>
              <a:rPr lang="en-US" sz="2400" dirty="0">
                <a:latin typeface="Times New Roman"/>
                <a:ea typeface="+mn-lt"/>
                <a:cs typeface="+mn-lt"/>
              </a:rPr>
              <a:t>αι </a:t>
            </a:r>
            <a:r>
              <a:rPr lang="en-US" sz="2400" dirty="0" err="1">
                <a:latin typeface="Times New Roman"/>
                <a:ea typeface="+mn-lt"/>
                <a:cs typeface="+mn-lt"/>
              </a:rPr>
              <a:t>με</a:t>
            </a:r>
            <a:r>
              <a:rPr lang="en-US" sz="2400" dirty="0">
                <a:latin typeface="Times New Roman"/>
                <a:ea typeface="+mn-lt"/>
                <a:cs typeface="+mn-lt"/>
              </a:rPr>
              <a:t> πα</a:t>
            </a:r>
            <a:r>
              <a:rPr lang="en-US" sz="2400" dirty="0" err="1">
                <a:latin typeface="Times New Roman"/>
                <a:ea typeface="+mn-lt"/>
                <a:cs typeface="+mn-lt"/>
              </a:rPr>
              <a:t>νούκλ</a:t>
            </a:r>
            <a:r>
              <a:rPr lang="en-US" sz="2400" dirty="0">
                <a:latin typeface="Times New Roman"/>
                <a:ea typeface="+mn-lt"/>
                <a:cs typeface="+mn-lt"/>
              </a:rPr>
              <a:t>α, π</a:t>
            </a:r>
            <a:r>
              <a:rPr lang="en-US" sz="2400" dirty="0" err="1">
                <a:latin typeface="Times New Roman"/>
                <a:ea typeface="+mn-lt"/>
                <a:cs typeface="+mn-lt"/>
              </a:rPr>
              <a:t>είν</a:t>
            </a:r>
            <a:r>
              <a:rPr lang="en-US" sz="2400" dirty="0">
                <a:latin typeface="Times New Roman"/>
                <a:ea typeface="+mn-lt"/>
                <a:cs typeface="+mn-lt"/>
              </a:rPr>
              <a:t>α και π</a:t>
            </a:r>
            <a:r>
              <a:rPr lang="en-US" sz="2400" dirty="0" err="1">
                <a:latin typeface="Times New Roman"/>
                <a:ea typeface="+mn-lt"/>
                <a:cs typeface="+mn-lt"/>
              </a:rPr>
              <a:t>λημμύρ</a:t>
            </a:r>
            <a:r>
              <a:rPr lang="en-US" sz="2400" dirty="0">
                <a:latin typeface="Times New Roman"/>
                <a:ea typeface="+mn-lt"/>
                <a:cs typeface="+mn-lt"/>
              </a:rPr>
              <a:t>α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εξ</a:t>
            </a:r>
            <a:r>
              <a:rPr lang="en-US" sz="2400" dirty="0">
                <a:latin typeface="Times New Roman"/>
                <a:ea typeface="+mn-lt"/>
                <a:cs typeface="+mn-lt"/>
              </a:rPr>
              <a:t>απ</a:t>
            </a:r>
            <a:r>
              <a:rPr lang="en-US" sz="2400" dirty="0" err="1">
                <a:latin typeface="Times New Roman"/>
                <a:ea typeface="+mn-lt"/>
                <a:cs typeface="+mn-lt"/>
              </a:rPr>
              <a:t>ολύοντ</a:t>
            </a:r>
            <a:r>
              <a:rPr lang="en-US" sz="2400" dirty="0">
                <a:latin typeface="Times New Roman"/>
                <a:ea typeface="+mn-lt"/>
                <a:cs typeface="+mn-lt"/>
              </a:rPr>
              <a:t>αι απο </a:t>
            </a:r>
            <a:r>
              <a:rPr lang="en-US" sz="2400" dirty="0" err="1">
                <a:latin typeface="Times New Roman"/>
                <a:ea typeface="+mn-lt"/>
                <a:cs typeface="+mn-lt"/>
              </a:rPr>
              <a:t>τους</a:t>
            </a:r>
            <a:r>
              <a:rPr lang="en-US" sz="2400" dirty="0">
                <a:latin typeface="Times New Roman"/>
                <a:ea typeface="+mn-lt"/>
                <a:cs typeface="+mn-lt"/>
              </a:rPr>
              <a:t> </a:t>
            </a:r>
            <a:r>
              <a:rPr lang="en-US" sz="2400" dirty="0" err="1">
                <a:latin typeface="Times New Roman"/>
                <a:ea typeface="+mn-lt"/>
                <a:cs typeface="+mn-lt"/>
              </a:rPr>
              <a:t>ουρ</a:t>
            </a:r>
            <a:r>
              <a:rPr lang="en-US" sz="2400" dirty="0">
                <a:latin typeface="Times New Roman"/>
                <a:ea typeface="+mn-lt"/>
                <a:cs typeface="+mn-lt"/>
              </a:rPr>
              <a:t>α</a:t>
            </a:r>
            <a:r>
              <a:rPr lang="en-US" sz="2400" dirty="0" err="1">
                <a:latin typeface="Times New Roman"/>
                <a:ea typeface="+mn-lt"/>
                <a:cs typeface="+mn-lt"/>
              </a:rPr>
              <a:t>νούς</a:t>
            </a:r>
            <a:r>
              <a:rPr lang="en-US" sz="2400" dirty="0">
                <a:latin typeface="Times New Roman"/>
                <a:ea typeface="+mn-lt"/>
                <a:cs typeface="+mn-lt"/>
              </a:rPr>
              <a:t>.</a:t>
            </a:r>
          </a:p>
        </p:txBody>
      </p:sp>
    </p:spTree>
    <p:extLst>
      <p:ext uri="{BB962C8B-B14F-4D97-AF65-F5344CB8AC3E}">
        <p14:creationId xmlns:p14="http://schemas.microsoft.com/office/powerpoint/2010/main" val="339765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4F179F-F1FC-4739-BB58-0CA9D257400E}"/>
              </a:ext>
            </a:extLst>
          </p:cNvPr>
          <p:cNvSpPr>
            <a:spLocks noGrp="1"/>
          </p:cNvSpPr>
          <p:nvPr>
            <p:ph type="title"/>
          </p:nvPr>
        </p:nvSpPr>
        <p:spPr>
          <a:xfrm>
            <a:off x="2895600" y="30596"/>
            <a:ext cx="8596489" cy="982583"/>
          </a:xfrm>
        </p:spPr>
        <p:txBody>
          <a:bodyPr/>
          <a:lstStyle/>
          <a:p>
            <a:endParaRPr lang="en-US"/>
          </a:p>
        </p:txBody>
      </p:sp>
      <p:sp>
        <p:nvSpPr>
          <p:cNvPr id="3" name="Content Placeholder 2">
            <a:extLst>
              <a:ext uri="{FF2B5EF4-FFF2-40B4-BE49-F238E27FC236}">
                <a16:creationId xmlns:a16="http://schemas.microsoft.com/office/drawing/2014/main" xmlns="" id="{08A06ACB-616B-4974-B325-87C44F913769}"/>
              </a:ext>
            </a:extLst>
          </p:cNvPr>
          <p:cNvSpPr>
            <a:spLocks noGrp="1"/>
          </p:cNvSpPr>
          <p:nvPr>
            <p:ph idx="1"/>
          </p:nvPr>
        </p:nvSpPr>
        <p:spPr>
          <a:xfrm>
            <a:off x="615244" y="1489005"/>
            <a:ext cx="10820400" cy="4955458"/>
          </a:xfrm>
        </p:spPr>
        <p:txBody>
          <a:bodyPr vert="horz" lIns="91440" tIns="45720" rIns="91440" bIns="45720" rtlCol="0" anchor="t">
            <a:normAutofit/>
          </a:bodyPr>
          <a:lstStyle/>
          <a:p>
            <a:r>
              <a:rPr lang="en-US" sz="2400">
                <a:latin typeface="Times New Roman"/>
                <a:cs typeface="Times New Roman"/>
              </a:rPr>
              <a:t>Επίσης στο Ίνδικό έπος </a:t>
            </a:r>
            <a:r>
              <a:rPr lang="en-US" sz="2400" i="1">
                <a:latin typeface="Times New Roman"/>
                <a:cs typeface="Times New Roman"/>
              </a:rPr>
              <a:t>Μαχαμπχαράτα </a:t>
            </a:r>
            <a:r>
              <a:rPr lang="en-US" sz="2400">
                <a:latin typeface="Times New Roman"/>
                <a:cs typeface="Times New Roman"/>
              </a:rPr>
              <a:t>ο θεός Βράχμα δημιουργεί το θάνατο για να ανακουφίσει τον πόνο της υπερφορτωμένης γης. </a:t>
            </a:r>
          </a:p>
          <a:p>
            <a:pPr algn="just"/>
            <a:r>
              <a:rPr lang="en-US" sz="2400">
                <a:latin typeface="Times New Roman"/>
                <a:cs typeface="Times New Roman"/>
              </a:rPr>
              <a:t>Για τον Davies θα πρέπει μάλλον να σκεφτούμε με όρους μίας Ινδοευρωπαϊκής παράδοσης και ο West (2007, σελ. 23) κάνει λάθος όταν υποστηρί</a:t>
            </a:r>
            <a:r>
              <a:rPr lang="en-US" sz="2400">
                <a:latin typeface="Times New Roman"/>
                <a:ea typeface="+mn-lt"/>
                <a:cs typeface="+mn-lt"/>
              </a:rPr>
              <a:t>ζει</a:t>
            </a:r>
            <a:r>
              <a:rPr lang="en-US" sz="2400">
                <a:latin typeface="Times New Roman"/>
                <a:cs typeface="Times New Roman"/>
              </a:rPr>
              <a:t> ότι για να εξηγήσουμε την ύπαρξη μίας παρόμοιας ιδέας σε δύο τόσο απομακρυσμένα γεωγραφικά ποιήματα πρέπει να θεωρήσουμε ότι το μοτίβο προήλθε με κάποιο τρόπο από την Μεσοποταμία και δεν κληρονομήθηκε από την Ελληνο-αριανή αρχαίοτητα (κλάδος της Ι.Ε.).</a:t>
            </a:r>
          </a:p>
          <a:p>
            <a:pPr algn="just"/>
            <a:r>
              <a:rPr lang="en-US" sz="2400">
                <a:latin typeface="Times New Roman"/>
                <a:cs typeface="Times New Roman"/>
              </a:rPr>
              <a:t>Όπως και να έχει, σίγουρα έχουμε να κάνουμε με ένα πάρα πολύ αρχαίο και διαδεδομένο μοτίβο, και ιδιαίτερα υπό το φως του Ινδικού έπους και άλλου ινδικού υλικού, ο D. το τοποθετεί σε ένα σύνολο ιστοριών που εξηγούν την ύπαρξη του θανάτου. Ιστορίες τέτοιου είδους είναι βέβαια δημοφιλείς στον κόσμο του παραμυθιού, αλλά αισθητά απούσες, τουλάχιστον σε μη μεταμφιεσμένη μορφή, από την Ελληνική γραμματεία. </a:t>
            </a:r>
            <a:endParaRPr lang="en-US" sz="2400" dirty="0">
              <a:latin typeface="Times New Roman"/>
              <a:cs typeface="Times New Roman"/>
            </a:endParaRPr>
          </a:p>
        </p:txBody>
      </p:sp>
    </p:spTree>
    <p:extLst>
      <p:ext uri="{BB962C8B-B14F-4D97-AF65-F5344CB8AC3E}">
        <p14:creationId xmlns:p14="http://schemas.microsoft.com/office/powerpoint/2010/main" val="229165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4D0630-536C-46C5-9514-55E7C263C5F2}"/>
              </a:ext>
            </a:extLst>
          </p:cNvPr>
          <p:cNvSpPr>
            <a:spLocks noGrp="1"/>
          </p:cNvSpPr>
          <p:nvPr>
            <p:ph type="title"/>
          </p:nvPr>
        </p:nvSpPr>
        <p:spPr>
          <a:xfrm>
            <a:off x="2923309" y="140919"/>
            <a:ext cx="8582891" cy="808119"/>
          </a:xfrm>
        </p:spPr>
        <p:txBody>
          <a:bodyPr/>
          <a:lstStyle/>
          <a:p>
            <a:endParaRPr lang="en-US"/>
          </a:p>
        </p:txBody>
      </p:sp>
      <p:sp>
        <p:nvSpPr>
          <p:cNvPr id="3" name="Content Placeholder 2">
            <a:extLst>
              <a:ext uri="{FF2B5EF4-FFF2-40B4-BE49-F238E27FC236}">
                <a16:creationId xmlns:a16="http://schemas.microsoft.com/office/drawing/2014/main" xmlns="" id="{5A169DFA-4834-4043-9705-A8B93AB7CDE7}"/>
              </a:ext>
            </a:extLst>
          </p:cNvPr>
          <p:cNvSpPr>
            <a:spLocks noGrp="1"/>
          </p:cNvSpPr>
          <p:nvPr>
            <p:ph idx="1"/>
          </p:nvPr>
        </p:nvSpPr>
        <p:spPr>
          <a:xfrm>
            <a:off x="685800" y="1390997"/>
            <a:ext cx="10848108" cy="5063215"/>
          </a:xfrm>
        </p:spPr>
        <p:txBody>
          <a:bodyPr vert="horz" lIns="91440" tIns="45720" rIns="91440" bIns="45720" rtlCol="0" anchor="t">
            <a:normAutofit/>
          </a:bodyPr>
          <a:lstStyle/>
          <a:p>
            <a:pPr marL="800100" lvl="1" indent="-342900" algn="just"/>
            <a:r>
              <a:rPr lang="en-US" sz="2400">
                <a:latin typeface="Times New Roman"/>
                <a:cs typeface="Times New Roman"/>
              </a:rPr>
              <a:t>Τέλος, εφόσον γνωρί</a:t>
            </a:r>
            <a:r>
              <a:rPr lang="en-US" sz="2400">
                <a:latin typeface="Times New Roman"/>
                <a:ea typeface="+mn-lt"/>
                <a:cs typeface="+mn-lt"/>
              </a:rPr>
              <a:t>ζουμε στο περίπου τις ημερομηνίες των άλλων επών, είμαστε σε θέση να ξέρουμε με βεβαιότητα ότι το σχετικό μοτίβο είναι παλαιότερο απο τα </a:t>
            </a:r>
            <a:r>
              <a:rPr lang="en-US" sz="2400" i="1">
                <a:latin typeface="Times New Roman"/>
                <a:ea typeface="+mn-lt"/>
                <a:cs typeface="+mn-lt"/>
              </a:rPr>
              <a:t>Κύπρια</a:t>
            </a:r>
            <a:r>
              <a:rPr lang="en-US" sz="2400">
                <a:latin typeface="Times New Roman"/>
                <a:ea typeface="+mn-lt"/>
                <a:cs typeface="+mn-lt"/>
              </a:rPr>
              <a:t>. Είναι από τις λίγες φορές που έχουμε απόδειξη για την ύπαρξη μοτίβου σε παλαιότερες των ελληνικών πηγών μαρτυρίες. Συνήθως  το εικάζουμε. </a:t>
            </a:r>
            <a:endParaRPr lang="en-US">
              <a:latin typeface="Times New Roman"/>
              <a:cs typeface="Times New Roman"/>
            </a:endParaRPr>
          </a:p>
        </p:txBody>
      </p:sp>
    </p:spTree>
    <p:extLst>
      <p:ext uri="{BB962C8B-B14F-4D97-AF65-F5344CB8AC3E}">
        <p14:creationId xmlns:p14="http://schemas.microsoft.com/office/powerpoint/2010/main" val="1136784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751F2D-A351-4279-810E-0200EB5B5655}"/>
              </a:ext>
            </a:extLst>
          </p:cNvPr>
          <p:cNvSpPr>
            <a:spLocks noGrp="1"/>
          </p:cNvSpPr>
          <p:nvPr>
            <p:ph type="title"/>
          </p:nvPr>
        </p:nvSpPr>
        <p:spPr>
          <a:xfrm>
            <a:off x="3519055" y="43937"/>
            <a:ext cx="8610600" cy="1293028"/>
          </a:xfrm>
        </p:spPr>
        <p:txBody>
          <a:bodyPr/>
          <a:lstStyle/>
          <a:p>
            <a:endParaRPr lang="en-US"/>
          </a:p>
        </p:txBody>
      </p:sp>
      <p:sp>
        <p:nvSpPr>
          <p:cNvPr id="3" name="Content Placeholder 2">
            <a:extLst>
              <a:ext uri="{FF2B5EF4-FFF2-40B4-BE49-F238E27FC236}">
                <a16:creationId xmlns:a16="http://schemas.microsoft.com/office/drawing/2014/main" xmlns="" id="{F62EACC1-312C-4EF8-819A-AC14FC237DB9}"/>
              </a:ext>
            </a:extLst>
          </p:cNvPr>
          <p:cNvSpPr>
            <a:spLocks noGrp="1"/>
          </p:cNvSpPr>
          <p:nvPr>
            <p:ph idx="1"/>
          </p:nvPr>
        </p:nvSpPr>
        <p:spPr>
          <a:xfrm>
            <a:off x="685800" y="1640379"/>
            <a:ext cx="10820400" cy="4980087"/>
          </a:xfrm>
        </p:spPr>
        <p:txBody>
          <a:bodyPr vert="horz" lIns="91440" tIns="45720" rIns="91440" bIns="45720" rtlCol="0" anchor="t">
            <a:normAutofit/>
          </a:bodyPr>
          <a:lstStyle/>
          <a:p>
            <a:pPr algn="just"/>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εισ</a:t>
            </a:r>
            <a:r>
              <a:rPr lang="en-US" sz="2400" dirty="0">
                <a:latin typeface="Times New Roman"/>
                <a:cs typeface="Times New Roman"/>
              </a:rPr>
              <a:t>β</a:t>
            </a:r>
            <a:r>
              <a:rPr lang="en-US" sz="2400" dirty="0" err="1">
                <a:latin typeface="Times New Roman"/>
                <a:cs typeface="Times New Roman"/>
              </a:rPr>
              <a:t>ολή</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α</a:t>
            </a:r>
            <a:r>
              <a:rPr lang="en-US" sz="2400" dirty="0" err="1">
                <a:latin typeface="Times New Roman"/>
                <a:cs typeface="Times New Roman"/>
              </a:rPr>
              <a:t>κάλεστης</a:t>
            </a:r>
            <a:r>
              <a:rPr lang="en-US" sz="2400" dirty="0">
                <a:latin typeface="Times New Roman"/>
                <a:cs typeface="Times New Roman"/>
              </a:rPr>
              <a:t> </a:t>
            </a:r>
            <a:r>
              <a:rPr lang="en-US" sz="2400" dirty="0" err="1">
                <a:latin typeface="Times New Roman"/>
                <a:cs typeface="Times New Roman"/>
              </a:rPr>
              <a:t>Έριδ</a:t>
            </a:r>
            <a:r>
              <a:rPr lang="en-US" sz="2400" dirty="0">
                <a:latin typeface="Times New Roman"/>
                <a:cs typeface="Times New Roman"/>
              </a:rPr>
              <a:t>ας </a:t>
            </a:r>
            <a:r>
              <a:rPr lang="en-US" sz="2400" dirty="0" err="1">
                <a:latin typeface="Times New Roman"/>
                <a:cs typeface="Times New Roman"/>
              </a:rPr>
              <a:t>στο</a:t>
            </a:r>
            <a:r>
              <a:rPr lang="en-US" sz="2400" dirty="0">
                <a:latin typeface="Times New Roman"/>
                <a:cs typeface="Times New Roman"/>
              </a:rPr>
              <a:t> </a:t>
            </a:r>
            <a:r>
              <a:rPr lang="en-US" sz="2400" dirty="0" err="1">
                <a:latin typeface="Times New Roman"/>
                <a:cs typeface="Times New Roman"/>
              </a:rPr>
              <a:t>γάμο</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Πηλέ</a:t>
            </a:r>
            <a:r>
              <a:rPr lang="en-US" sz="2400" dirty="0">
                <a:latin typeface="Times New Roman"/>
                <a:cs typeface="Times New Roman"/>
              </a:rPr>
              <a:t>α και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Θέτιδ</a:t>
            </a:r>
            <a:r>
              <a:rPr lang="en-US" sz="2400" dirty="0">
                <a:latin typeface="Times New Roman"/>
                <a:cs typeface="Times New Roman"/>
              </a:rPr>
              <a:t>ας </a:t>
            </a:r>
            <a:r>
              <a:rPr lang="en-US" sz="2400" dirty="0" err="1">
                <a:latin typeface="Times New Roman"/>
                <a:cs typeface="Times New Roman"/>
              </a:rPr>
              <a:t>ερχόμ</a:t>
            </a:r>
            <a:r>
              <a:rPr lang="en-US" sz="2400" dirty="0">
                <a:latin typeface="Times New Roman"/>
                <a:cs typeface="Times New Roman"/>
              </a:rPr>
              <a:t>α</a:t>
            </a:r>
            <a:r>
              <a:rPr lang="en-US" sz="2400" dirty="0" err="1">
                <a:latin typeface="Times New Roman"/>
                <a:cs typeface="Times New Roman"/>
              </a:rPr>
              <a:t>στε</a:t>
            </a:r>
            <a:r>
              <a:rPr lang="en-US" sz="2400" dirty="0">
                <a:latin typeface="Times New Roman"/>
                <a:cs typeface="Times New Roman"/>
              </a:rPr>
              <a:t> α</a:t>
            </a:r>
            <a:r>
              <a:rPr lang="en-US" sz="2400" dirty="0" err="1">
                <a:latin typeface="Times New Roman"/>
                <a:cs typeface="Times New Roman"/>
              </a:rPr>
              <a:t>ντιμέτω</a:t>
            </a:r>
            <a:r>
              <a:rPr lang="en-US" sz="2400" dirty="0">
                <a:latin typeface="Times New Roman"/>
                <a:cs typeface="Times New Roman"/>
              </a:rPr>
              <a:t>π</a:t>
            </a:r>
            <a:r>
              <a:rPr lang="en-US" sz="2400" dirty="0" err="1">
                <a:latin typeface="Times New Roman"/>
                <a:cs typeface="Times New Roman"/>
              </a:rPr>
              <a:t>οι</a:t>
            </a:r>
            <a:r>
              <a:rPr lang="en-US" sz="2400" dirty="0">
                <a:latin typeface="Times New Roman"/>
                <a:cs typeface="Times New Roman"/>
              </a:rPr>
              <a:t> </a:t>
            </a:r>
            <a:r>
              <a:rPr lang="en-US" sz="2400" dirty="0" err="1">
                <a:latin typeface="Times New Roman"/>
                <a:cs typeface="Times New Roman"/>
              </a:rPr>
              <a:t>με</a:t>
            </a:r>
            <a:r>
              <a:rPr lang="en-US" sz="2400" dirty="0">
                <a:latin typeface="Times New Roman"/>
                <a:cs typeface="Times New Roman"/>
              </a:rPr>
              <a:t> </a:t>
            </a:r>
            <a:r>
              <a:rPr lang="en-US" sz="2400" dirty="0" err="1">
                <a:latin typeface="Times New Roman"/>
                <a:cs typeface="Times New Roman"/>
              </a:rPr>
              <a:t>έν</a:t>
            </a:r>
            <a:r>
              <a:rPr lang="en-US" sz="2400" dirty="0">
                <a:latin typeface="Times New Roman"/>
                <a:cs typeface="Times New Roman"/>
              </a:rPr>
              <a:t>α </a:t>
            </a:r>
            <a:r>
              <a:rPr lang="en-US" sz="2400" dirty="0" err="1">
                <a:latin typeface="Times New Roman"/>
                <a:cs typeface="Times New Roman"/>
              </a:rPr>
              <a:t>άλλο</a:t>
            </a:r>
            <a:r>
              <a:rPr lang="en-US" sz="2400" dirty="0">
                <a:latin typeface="Times New Roman"/>
                <a:cs typeface="Times New Roman"/>
              </a:rPr>
              <a:t> πα</a:t>
            </a:r>
            <a:r>
              <a:rPr lang="en-US" sz="2400" dirty="0" err="1">
                <a:latin typeface="Times New Roman"/>
                <a:cs typeface="Times New Roman"/>
              </a:rPr>
              <a:t>νάρχ</a:t>
            </a:r>
            <a:r>
              <a:rPr lang="en-US" sz="2400" dirty="0">
                <a:latin typeface="Times New Roman"/>
                <a:cs typeface="Times New Roman"/>
              </a:rPr>
              <a:t>α</a:t>
            </a:r>
            <a:r>
              <a:rPr lang="en-US" sz="2400" dirty="0" err="1">
                <a:latin typeface="Times New Roman"/>
                <a:cs typeface="Times New Roman"/>
              </a:rPr>
              <a:t>ιο</a:t>
            </a:r>
            <a:r>
              <a:rPr lang="en-US" sz="2400" dirty="0">
                <a:latin typeface="Times New Roman"/>
                <a:cs typeface="Times New Roman"/>
              </a:rPr>
              <a:t> και </a:t>
            </a:r>
            <a:r>
              <a:rPr lang="en-US" sz="2400" dirty="0" err="1">
                <a:latin typeface="Times New Roman"/>
                <a:cs typeface="Times New Roman"/>
              </a:rPr>
              <a:t>ευρέως</a:t>
            </a:r>
            <a:r>
              <a:rPr lang="en-US" sz="2400" dirty="0">
                <a:latin typeface="Times New Roman"/>
                <a:cs typeface="Times New Roman"/>
              </a:rPr>
              <a:t> </a:t>
            </a:r>
            <a:r>
              <a:rPr lang="en-US" sz="2400" dirty="0" err="1">
                <a:latin typeface="Times New Roman"/>
                <a:cs typeface="Times New Roman"/>
              </a:rPr>
              <a:t>δι</a:t>
            </a:r>
            <a:r>
              <a:rPr lang="en-US" sz="2400" dirty="0">
                <a:latin typeface="Times New Roman"/>
                <a:cs typeface="Times New Roman"/>
              </a:rPr>
              <a:t>α</a:t>
            </a:r>
            <a:r>
              <a:rPr lang="en-US" sz="2400" dirty="0" err="1">
                <a:latin typeface="Times New Roman"/>
                <a:cs typeface="Times New Roman"/>
              </a:rPr>
              <a:t>δομένο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βο, α</a:t>
            </a:r>
            <a:r>
              <a:rPr lang="en-US" sz="2400" dirty="0" err="1">
                <a:latin typeface="Times New Roman"/>
                <a:cs typeface="Times New Roman"/>
              </a:rPr>
              <a:t>υτό</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π</a:t>
            </a:r>
            <a:r>
              <a:rPr lang="en-US" sz="2400" dirty="0" err="1">
                <a:latin typeface="Times New Roman"/>
                <a:cs typeface="Times New Roman"/>
              </a:rPr>
              <a:t>ροσ</a:t>
            </a:r>
            <a:r>
              <a:rPr lang="en-US" sz="2400" dirty="0">
                <a:latin typeface="Times New Roman"/>
                <a:cs typeface="Times New Roman"/>
              </a:rPr>
              <a:t>β</a:t>
            </a:r>
            <a:r>
              <a:rPr lang="en-US" sz="2400" dirty="0" err="1">
                <a:latin typeface="Times New Roman"/>
                <a:cs typeface="Times New Roman"/>
              </a:rPr>
              <a:t>ολής</a:t>
            </a:r>
            <a:r>
              <a:rPr lang="en-US" sz="2400" dirty="0">
                <a:latin typeface="Times New Roman"/>
                <a:cs typeface="Times New Roman"/>
              </a:rPr>
              <a:t> </a:t>
            </a:r>
            <a:r>
              <a:rPr lang="en-US" sz="2400" dirty="0" err="1">
                <a:latin typeface="Times New Roman"/>
                <a:cs typeface="Times New Roman"/>
              </a:rPr>
              <a:t>μι</a:t>
            </a:r>
            <a:r>
              <a:rPr lang="en-US" sz="2400" dirty="0">
                <a:latin typeface="Times New Roman"/>
                <a:cs typeface="Times New Roman"/>
              </a:rPr>
              <a:t>ας </a:t>
            </a:r>
            <a:r>
              <a:rPr lang="en-US" sz="2400" dirty="0" err="1">
                <a:latin typeface="Times New Roman"/>
                <a:cs typeface="Times New Roman"/>
              </a:rPr>
              <a:t>θεότητ</a:t>
            </a:r>
            <a:r>
              <a:rPr lang="en-US" sz="2400" dirty="0">
                <a:latin typeface="Times New Roman"/>
                <a:cs typeface="Times New Roman"/>
              </a:rPr>
              <a:t>ας από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a:t>
            </a:r>
            <a:r>
              <a:rPr lang="en-US" sz="2400" dirty="0">
                <a:latin typeface="Times New Roman"/>
                <a:cs typeface="Times New Roman"/>
              </a:rPr>
              <a:t>α </a:t>
            </a:r>
            <a:r>
              <a:rPr lang="en-US" sz="2400" dirty="0" err="1">
                <a:latin typeface="Times New Roman"/>
                <a:cs typeface="Times New Roman"/>
              </a:rPr>
              <a:t>θνητή</a:t>
            </a:r>
            <a:r>
              <a:rPr lang="en-US" sz="2400" dirty="0">
                <a:latin typeface="Times New Roman"/>
                <a:cs typeface="Times New Roman"/>
              </a:rPr>
              <a:t> </a:t>
            </a:r>
            <a:r>
              <a:rPr lang="en-US" sz="2400" dirty="0" err="1">
                <a:latin typeface="Times New Roman"/>
                <a:cs typeface="Times New Roman"/>
              </a:rPr>
              <a:t>ενέργει</a:t>
            </a:r>
            <a:r>
              <a:rPr lang="en-US" sz="2400" dirty="0">
                <a:latin typeface="Times New Roman"/>
                <a:cs typeface="Times New Roman"/>
              </a:rPr>
              <a:t>α </a:t>
            </a:r>
            <a:r>
              <a:rPr lang="en-US" sz="2400" dirty="0" err="1">
                <a:latin typeface="Times New Roman"/>
                <a:cs typeface="Times New Roman"/>
              </a:rPr>
              <a:t>μέσω</a:t>
            </a:r>
            <a:r>
              <a:rPr lang="en-US" sz="2400" dirty="0">
                <a:latin typeface="Times New Roman"/>
                <a:cs typeface="Times New Roman"/>
              </a:rPr>
              <a:t> πα</a:t>
            </a:r>
            <a:r>
              <a:rPr lang="en-US" sz="2400" dirty="0" err="1">
                <a:latin typeface="Times New Roman"/>
                <a:cs typeface="Times New Roman"/>
              </a:rPr>
              <a:t>ράλειψης</a:t>
            </a:r>
            <a:r>
              <a:rPr lang="en-US" sz="2400" dirty="0">
                <a:latin typeface="Times New Roman"/>
                <a:cs typeface="Times New Roman"/>
              </a:rPr>
              <a:t> ή </a:t>
            </a:r>
            <a:r>
              <a:rPr lang="en-US" sz="2400" dirty="0" err="1">
                <a:latin typeface="Times New Roman"/>
                <a:cs typeface="Times New Roman"/>
              </a:rPr>
              <a:t>διά</a:t>
            </a:r>
            <a:r>
              <a:rPr lang="en-US" sz="2400" dirty="0">
                <a:latin typeface="Times New Roman"/>
                <a:cs typeface="Times New Roman"/>
              </a:rPr>
              <a:t>πρα</a:t>
            </a:r>
            <a:r>
              <a:rPr lang="en-US" sz="2400" dirty="0" err="1">
                <a:latin typeface="Times New Roman"/>
                <a:cs typeface="Times New Roman"/>
              </a:rPr>
              <a:t>ξης</a:t>
            </a:r>
            <a:r>
              <a:rPr lang="en-US" sz="2400" dirty="0">
                <a:latin typeface="Times New Roman"/>
                <a:cs typeface="Times New Roman"/>
              </a:rPr>
              <a:t> και </a:t>
            </a:r>
            <a:r>
              <a:rPr lang="en-US" sz="2400" dirty="0" err="1">
                <a:latin typeface="Times New Roman"/>
                <a:cs typeface="Times New Roman"/>
              </a:rPr>
              <a:t>της</a:t>
            </a:r>
            <a:r>
              <a:rPr lang="en-US" sz="2400" dirty="0">
                <a:latin typeface="Times New Roman"/>
                <a:cs typeface="Times New Roman"/>
              </a:rPr>
              <a:t> α</a:t>
            </a:r>
            <a:r>
              <a:rPr lang="en-US" sz="2400" dirty="0" err="1">
                <a:latin typeface="Times New Roman"/>
                <a:cs typeface="Times New Roman"/>
              </a:rPr>
              <a:t>κόλουθης</a:t>
            </a:r>
            <a:r>
              <a:rPr lang="en-US" sz="2400" dirty="0">
                <a:latin typeface="Times New Roman"/>
                <a:cs typeface="Times New Roman"/>
              </a:rPr>
              <a:t> </a:t>
            </a:r>
            <a:r>
              <a:rPr lang="en-US" sz="2400" dirty="0" err="1">
                <a:latin typeface="Times New Roman"/>
                <a:cs typeface="Times New Roman"/>
              </a:rPr>
              <a:t>τιμωρί</a:t>
            </a:r>
            <a:r>
              <a:rPr lang="en-US" sz="2400" dirty="0">
                <a:latin typeface="Times New Roman"/>
                <a:cs typeface="Times New Roman"/>
              </a:rPr>
              <a:t>ας. </a:t>
            </a:r>
            <a:r>
              <a:rPr lang="en-US" sz="2400" dirty="0" err="1">
                <a:latin typeface="Times New Roman"/>
                <a:cs typeface="Times New Roman"/>
              </a:rPr>
              <a:t>Εδώ</a:t>
            </a:r>
            <a:r>
              <a:rPr lang="en-US" sz="2400" dirty="0">
                <a:latin typeface="Times New Roman"/>
                <a:cs typeface="Times New Roman"/>
              </a:rPr>
              <a:t> </a:t>
            </a:r>
            <a:r>
              <a:rPr lang="en-US" sz="2400" dirty="0" err="1">
                <a:latin typeface="Times New Roman"/>
                <a:cs typeface="Times New Roman"/>
              </a:rPr>
              <a:t>έχουμε</a:t>
            </a:r>
            <a:r>
              <a:rPr lang="en-US" sz="2400" dirty="0">
                <a:latin typeface="Times New Roman"/>
                <a:cs typeface="Times New Roman"/>
              </a:rPr>
              <a:t> πα</a:t>
            </a:r>
            <a:r>
              <a:rPr lang="en-US" sz="2400" dirty="0" err="1">
                <a:latin typeface="Times New Roman"/>
                <a:cs typeface="Times New Roman"/>
              </a:rPr>
              <a:t>ράλειψη</a:t>
            </a:r>
            <a:r>
              <a:rPr lang="en-US" sz="2400" dirty="0">
                <a:latin typeface="Times New Roman"/>
                <a:cs typeface="Times New Roman"/>
              </a:rPr>
              <a:t>.</a:t>
            </a:r>
          </a:p>
          <a:p>
            <a:pPr algn="just"/>
            <a:r>
              <a:rPr lang="en-US" sz="2400" dirty="0">
                <a:latin typeface="Times New Roman"/>
                <a:cs typeface="Times New Roman"/>
              </a:rPr>
              <a:t>Πα</a:t>
            </a:r>
            <a:r>
              <a:rPr lang="en-US" sz="2400" dirty="0" err="1">
                <a:latin typeface="Times New Roman"/>
                <a:cs typeface="Times New Roman"/>
              </a:rPr>
              <a:t>ράδειγμ</a:t>
            </a:r>
            <a:r>
              <a:rPr lang="en-US" sz="2400" dirty="0">
                <a:latin typeface="Times New Roman"/>
                <a:cs typeface="Times New Roman"/>
              </a:rPr>
              <a:t>α </a:t>
            </a:r>
            <a:r>
              <a:rPr lang="en-US" sz="2400" dirty="0" err="1">
                <a:latin typeface="Times New Roman"/>
                <a:cs typeface="Times New Roman"/>
              </a:rPr>
              <a:t>διά</a:t>
            </a:r>
            <a:r>
              <a:rPr lang="en-US" sz="2400" dirty="0">
                <a:latin typeface="Times New Roman"/>
                <a:cs typeface="Times New Roman"/>
              </a:rPr>
              <a:t>πρα</a:t>
            </a:r>
            <a:r>
              <a:rPr lang="en-US" sz="2400" dirty="0" err="1">
                <a:latin typeface="Times New Roman"/>
                <a:cs typeface="Times New Roman"/>
              </a:rPr>
              <a:t>ξης</a:t>
            </a:r>
            <a:r>
              <a:rPr lang="en-US" sz="2400" dirty="0">
                <a:latin typeface="Times New Roman"/>
                <a:cs typeface="Times New Roman"/>
              </a:rPr>
              <a:t>: Ο </a:t>
            </a:r>
            <a:r>
              <a:rPr lang="en-US" sz="2400" dirty="0" err="1">
                <a:latin typeface="Times New Roman"/>
                <a:cs typeface="Times New Roman"/>
              </a:rPr>
              <a:t>Αγ</a:t>
            </a:r>
            <a:r>
              <a:rPr lang="en-US" sz="2400" dirty="0">
                <a:latin typeface="Times New Roman"/>
                <a:cs typeface="Times New Roman"/>
              </a:rPr>
              <a:t>α</a:t>
            </a:r>
            <a:r>
              <a:rPr lang="en-US" sz="2400" dirty="0" err="1">
                <a:latin typeface="Times New Roman"/>
                <a:cs typeface="Times New Roman"/>
              </a:rPr>
              <a:t>μέμνων</a:t>
            </a:r>
            <a:r>
              <a:rPr lang="en-US" sz="2400" dirty="0">
                <a:latin typeface="Times New Roman"/>
                <a:cs typeface="Times New Roman"/>
              </a:rPr>
              <a:t> π</a:t>
            </a:r>
            <a:r>
              <a:rPr lang="en-US" sz="2400" dirty="0" err="1">
                <a:latin typeface="Times New Roman"/>
                <a:cs typeface="Times New Roman"/>
              </a:rPr>
              <a:t>ροσ</a:t>
            </a:r>
            <a:r>
              <a:rPr lang="en-US" sz="2400" dirty="0">
                <a:latin typeface="Times New Roman"/>
                <a:cs typeface="Times New Roman"/>
              </a:rPr>
              <a:t>β</a:t>
            </a:r>
            <a:r>
              <a:rPr lang="en-US" sz="2400" dirty="0" err="1">
                <a:latin typeface="Times New Roman"/>
                <a:cs typeface="Times New Roman"/>
              </a:rPr>
              <a:t>άλλει</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Άρτεμη</a:t>
            </a:r>
            <a:r>
              <a:rPr lang="en-US" sz="2400" dirty="0">
                <a:latin typeface="Times New Roman"/>
                <a:cs typeface="Times New Roman"/>
              </a:rPr>
              <a:t>.</a:t>
            </a:r>
          </a:p>
          <a:p>
            <a:pPr algn="just"/>
            <a:r>
              <a:rPr lang="en-US" sz="2400" dirty="0" err="1">
                <a:latin typeface="Times New Roman"/>
                <a:cs typeface="Times New Roman"/>
              </a:rPr>
              <a:t>Το</a:t>
            </a:r>
            <a:r>
              <a:rPr lang="en-US" sz="2400" dirty="0">
                <a:latin typeface="Times New Roman"/>
                <a:cs typeface="Times New Roman"/>
              </a:rPr>
              <a:t> π</a:t>
            </a:r>
            <a:r>
              <a:rPr lang="en-US" sz="2400" dirty="0" err="1">
                <a:latin typeface="Times New Roman"/>
                <a:cs typeface="Times New Roman"/>
              </a:rPr>
              <a:t>ιο</a:t>
            </a:r>
            <a:r>
              <a:rPr lang="en-US" sz="2400" dirty="0">
                <a:latin typeface="Times New Roman"/>
                <a:cs typeface="Times New Roman"/>
              </a:rPr>
              <a:t> </a:t>
            </a:r>
            <a:r>
              <a:rPr lang="en-US" sz="2400" dirty="0" err="1">
                <a:latin typeface="Times New Roman"/>
                <a:cs typeface="Times New Roman"/>
              </a:rPr>
              <a:t>γνωστό</a:t>
            </a:r>
            <a:r>
              <a:rPr lang="en-US" sz="2400" dirty="0">
                <a:latin typeface="Times New Roman"/>
                <a:cs typeface="Times New Roman"/>
              </a:rPr>
              <a:t> πα</a:t>
            </a:r>
            <a:r>
              <a:rPr lang="en-US" sz="2400" dirty="0" err="1">
                <a:latin typeface="Times New Roman"/>
                <a:cs typeface="Times New Roman"/>
              </a:rPr>
              <a:t>ράδειγμ</a:t>
            </a:r>
            <a:r>
              <a:rPr lang="en-US" sz="2400" dirty="0">
                <a:latin typeface="Times New Roman"/>
                <a:cs typeface="Times New Roman"/>
              </a:rPr>
              <a:t>α πα</a:t>
            </a:r>
            <a:r>
              <a:rPr lang="en-US" sz="2400" dirty="0" err="1">
                <a:latin typeface="Times New Roman"/>
                <a:cs typeface="Times New Roman"/>
              </a:rPr>
              <a:t>ράλειψης</a:t>
            </a:r>
            <a:r>
              <a:rPr lang="en-US" sz="2400" dirty="0">
                <a:latin typeface="Times New Roman"/>
                <a:cs typeface="Times New Roman"/>
              </a:rPr>
              <a:t> </a:t>
            </a:r>
            <a:r>
              <a:rPr lang="en-US" sz="2400" dirty="0" err="1">
                <a:latin typeface="Times New Roman"/>
                <a:cs typeface="Times New Roman"/>
              </a:rPr>
              <a:t>στο</a:t>
            </a:r>
            <a:r>
              <a:rPr lang="en-US" sz="2400" dirty="0">
                <a:latin typeface="Times New Roman"/>
                <a:cs typeface="Times New Roman"/>
              </a:rPr>
              <a:t> παρα</a:t>
            </a:r>
            <a:r>
              <a:rPr lang="en-US" sz="2400" dirty="0" err="1">
                <a:latin typeface="Times New Roman"/>
                <a:cs typeface="Times New Roman"/>
              </a:rPr>
              <a:t>μύθι</a:t>
            </a:r>
            <a:r>
              <a:rPr lang="en-US" sz="2400" dirty="0">
                <a:latin typeface="Times New Roman"/>
                <a:cs typeface="Times New Roman"/>
              </a:rPr>
              <a:t> </a:t>
            </a:r>
            <a:r>
              <a:rPr lang="en-US" sz="2400" dirty="0" err="1">
                <a:latin typeface="Times New Roman"/>
                <a:cs typeface="Times New Roman"/>
              </a:rPr>
              <a:t>είν</a:t>
            </a:r>
            <a:r>
              <a:rPr lang="en-US" sz="2400" dirty="0">
                <a:latin typeface="Times New Roman"/>
                <a:cs typeface="Times New Roman"/>
              </a:rPr>
              <a:t>αι η </a:t>
            </a:r>
            <a:r>
              <a:rPr lang="en-US" sz="2400" dirty="0" err="1">
                <a:latin typeface="Times New Roman"/>
                <a:cs typeface="Times New Roman"/>
              </a:rPr>
              <a:t>ιστορί</a:t>
            </a:r>
            <a:r>
              <a:rPr lang="en-US" sz="2400" dirty="0">
                <a:latin typeface="Times New Roman"/>
                <a:cs typeface="Times New Roman"/>
              </a:rPr>
              <a:t>α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Ωρ</a:t>
            </a:r>
            <a:r>
              <a:rPr lang="en-US" sz="2400" dirty="0">
                <a:latin typeface="Times New Roman"/>
                <a:cs typeface="Times New Roman"/>
              </a:rPr>
              <a:t>αίας </a:t>
            </a:r>
            <a:r>
              <a:rPr lang="en-US" sz="2400" dirty="0" err="1">
                <a:latin typeface="Times New Roman"/>
                <a:cs typeface="Times New Roman"/>
              </a:rPr>
              <a:t>Κοιμωμένης</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a:t>
            </a:r>
            <a:r>
              <a:rPr lang="en-US" sz="2400" dirty="0" err="1">
                <a:latin typeface="Times New Roman"/>
                <a:cs typeface="Times New Roman"/>
              </a:rPr>
              <a:t>νεράιδ</a:t>
            </a:r>
            <a:r>
              <a:rPr lang="en-US" sz="2400" dirty="0">
                <a:latin typeface="Times New Roman"/>
                <a:cs typeface="Times New Roman"/>
              </a:rPr>
              <a:t>α </a:t>
            </a:r>
            <a:r>
              <a:rPr lang="en-US" sz="2400" dirty="0" err="1">
                <a:latin typeface="Times New Roman"/>
                <a:cs typeface="Times New Roman"/>
              </a:rPr>
              <a:t>εκδικείτ</a:t>
            </a:r>
            <a:r>
              <a:rPr lang="en-US" sz="2400" dirty="0">
                <a:latin typeface="Times New Roman"/>
                <a:cs typeface="Times New Roman"/>
              </a:rPr>
              <a:t>αι </a:t>
            </a:r>
            <a:r>
              <a:rPr lang="en-US" sz="2400" dirty="0" err="1">
                <a:latin typeface="Times New Roman"/>
                <a:cs typeface="Times New Roman"/>
              </a:rPr>
              <a:t>έν</a:t>
            </a:r>
            <a:r>
              <a:rPr lang="en-US" sz="2400" dirty="0">
                <a:latin typeface="Times New Roman"/>
                <a:cs typeface="Times New Roman"/>
              </a:rPr>
              <a:t>αν πα</a:t>
            </a:r>
            <a:r>
              <a:rPr lang="en-US" sz="2400" dirty="0" err="1">
                <a:latin typeface="Times New Roman"/>
                <a:cs typeface="Times New Roman"/>
              </a:rPr>
              <a:t>τέρ</a:t>
            </a:r>
            <a:r>
              <a:rPr lang="en-US" sz="2400" dirty="0">
                <a:latin typeface="Times New Roman"/>
                <a:cs typeface="Times New Roman"/>
              </a:rPr>
              <a:t>α </a:t>
            </a:r>
            <a:r>
              <a:rPr lang="en-US" sz="2400" dirty="0" err="1">
                <a:latin typeface="Times New Roman"/>
                <a:cs typeface="Times New Roman"/>
              </a:rPr>
              <a:t>εξ</a:t>
            </a:r>
            <a:r>
              <a:rPr lang="en-US" sz="2400" dirty="0">
                <a:latin typeface="Times New Roman"/>
                <a:cs typeface="Times New Roman"/>
              </a:rPr>
              <a:t>α</a:t>
            </a:r>
            <a:r>
              <a:rPr lang="en-US" sz="2400" dirty="0" err="1">
                <a:latin typeface="Times New Roman"/>
                <a:cs typeface="Times New Roman"/>
              </a:rPr>
              <a:t>ιτί</a:t>
            </a:r>
            <a:r>
              <a:rPr lang="en-US" sz="2400" dirty="0">
                <a:latin typeface="Times New Roman"/>
                <a:cs typeface="Times New Roman"/>
              </a:rPr>
              <a:t>ας </a:t>
            </a:r>
            <a:r>
              <a:rPr lang="en-US" sz="2400" dirty="0" err="1">
                <a:latin typeface="Times New Roman"/>
                <a:cs typeface="Times New Roman"/>
              </a:rPr>
              <a:t>της</a:t>
            </a:r>
            <a:r>
              <a:rPr lang="en-US" sz="2400" dirty="0">
                <a:latin typeface="Times New Roman"/>
                <a:cs typeface="Times New Roman"/>
              </a:rPr>
              <a:t> πα</a:t>
            </a:r>
            <a:r>
              <a:rPr lang="en-US" sz="2400" dirty="0" err="1">
                <a:latin typeface="Times New Roman"/>
                <a:cs typeface="Times New Roman"/>
              </a:rPr>
              <a:t>ράλειψης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να </a:t>
            </a:r>
            <a:r>
              <a:rPr lang="en-US" sz="2400" dirty="0" err="1">
                <a:latin typeface="Times New Roman"/>
                <a:cs typeface="Times New Roman"/>
              </a:rPr>
              <a:t>την</a:t>
            </a:r>
            <a:r>
              <a:rPr lang="en-US" sz="2400" dirty="0">
                <a:latin typeface="Times New Roman"/>
                <a:cs typeface="Times New Roman"/>
              </a:rPr>
              <a:t> κα</a:t>
            </a:r>
            <a:r>
              <a:rPr lang="en-US" sz="2400" dirty="0" err="1">
                <a:latin typeface="Times New Roman"/>
                <a:cs typeface="Times New Roman"/>
              </a:rPr>
              <a:t>λέσει</a:t>
            </a:r>
            <a:r>
              <a:rPr lang="en-US" sz="2400" dirty="0">
                <a:latin typeface="Times New Roman"/>
                <a:cs typeface="Times New Roman"/>
              </a:rPr>
              <a:t> </a:t>
            </a:r>
            <a:r>
              <a:rPr lang="en-US" sz="2400" dirty="0" err="1">
                <a:latin typeface="Times New Roman"/>
                <a:cs typeface="Times New Roman"/>
              </a:rPr>
              <a:t>στη</a:t>
            </a:r>
            <a:r>
              <a:rPr lang="en-US" sz="2400" dirty="0">
                <a:latin typeface="Times New Roman"/>
                <a:cs typeface="Times New Roman"/>
              </a:rPr>
              <a:t> βάπ</a:t>
            </a:r>
            <a:r>
              <a:rPr lang="en-US" sz="2400" dirty="0" err="1">
                <a:latin typeface="Times New Roman"/>
                <a:cs typeface="Times New Roman"/>
              </a:rPr>
              <a:t>τιση</a:t>
            </a:r>
            <a:r>
              <a:rPr lang="en-US" sz="2400" dirty="0">
                <a:latin typeface="Times New Roman"/>
                <a:cs typeface="Times New Roman"/>
              </a:rPr>
              <a:t> </a:t>
            </a:r>
            <a:r>
              <a:rPr lang="en-US" sz="2400" dirty="0" err="1">
                <a:latin typeface="Times New Roman"/>
                <a:cs typeface="Times New Roman"/>
              </a:rPr>
              <a:t>της</a:t>
            </a:r>
            <a:r>
              <a:rPr lang="en-US" sz="2400" dirty="0">
                <a:latin typeface="Times New Roman"/>
                <a:cs typeface="Times New Roman"/>
              </a:rPr>
              <a:t> </a:t>
            </a:r>
            <a:r>
              <a:rPr lang="en-US" sz="2400" dirty="0" err="1">
                <a:latin typeface="Times New Roman"/>
                <a:cs typeface="Times New Roman"/>
              </a:rPr>
              <a:t>κόρης</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a:t>
            </a:r>
          </a:p>
          <a:p>
            <a:pPr algn="just"/>
            <a:r>
              <a:rPr lang="en-US" sz="2400" dirty="0" err="1">
                <a:latin typeface="Times New Roman"/>
                <a:cs typeface="Times New Roman"/>
              </a:rPr>
              <a:t>Στην</a:t>
            </a:r>
            <a:r>
              <a:rPr lang="en-US" sz="2400" dirty="0">
                <a:latin typeface="Times New Roman"/>
                <a:cs typeface="Times New Roman"/>
              </a:rPr>
              <a:t> </a:t>
            </a:r>
            <a:r>
              <a:rPr lang="en-US" sz="2400" dirty="0" err="1">
                <a:latin typeface="Times New Roman"/>
                <a:cs typeface="Times New Roman"/>
              </a:rPr>
              <a:t>Ελληνική</a:t>
            </a:r>
            <a:r>
              <a:rPr lang="en-US" sz="2400" dirty="0">
                <a:latin typeface="Times New Roman"/>
                <a:cs typeface="Times New Roman"/>
              </a:rPr>
              <a:t> </a:t>
            </a:r>
            <a:r>
              <a:rPr lang="en-US" sz="2400" dirty="0" err="1">
                <a:latin typeface="Times New Roman"/>
                <a:cs typeface="Times New Roman"/>
              </a:rPr>
              <a:t>λογοτεχνί</a:t>
            </a:r>
            <a:r>
              <a:rPr lang="en-US" sz="2400" dirty="0">
                <a:latin typeface="Times New Roman"/>
                <a:cs typeface="Times New Roman"/>
              </a:rPr>
              <a:t>α </a:t>
            </a:r>
            <a:r>
              <a:rPr lang="en-US" sz="2400" dirty="0" err="1">
                <a:latin typeface="Times New Roman"/>
                <a:cs typeface="Times New Roman"/>
              </a:rPr>
              <a:t>συνήθως</a:t>
            </a:r>
            <a:r>
              <a:rPr lang="en-US" sz="2400" dirty="0">
                <a:latin typeface="Times New Roman"/>
                <a:cs typeface="Times New Roman"/>
              </a:rPr>
              <a:t> </a:t>
            </a:r>
            <a:r>
              <a:rPr lang="en-US" sz="2400" dirty="0" err="1">
                <a:latin typeface="Times New Roman"/>
                <a:cs typeface="Times New Roman"/>
              </a:rPr>
              <a:t>έχουμε</a:t>
            </a:r>
            <a:r>
              <a:rPr lang="en-US" sz="2400" dirty="0">
                <a:latin typeface="Times New Roman"/>
                <a:cs typeface="Times New Roman"/>
              </a:rPr>
              <a:t> πα</a:t>
            </a:r>
            <a:r>
              <a:rPr lang="en-US" sz="2400" dirty="0" err="1">
                <a:latin typeface="Times New Roman"/>
                <a:cs typeface="Times New Roman"/>
              </a:rPr>
              <a:t>ράλειψη</a:t>
            </a:r>
            <a:r>
              <a:rPr lang="en-US" sz="2400" dirty="0">
                <a:latin typeface="Times New Roman"/>
                <a:cs typeface="Times New Roman"/>
              </a:rPr>
              <a:t> </a:t>
            </a:r>
            <a:r>
              <a:rPr lang="en-US" sz="2400" dirty="0" err="1">
                <a:latin typeface="Times New Roman"/>
                <a:cs typeface="Times New Roman"/>
              </a:rPr>
              <a:t>θυσί</a:t>
            </a:r>
            <a:r>
              <a:rPr lang="en-US" sz="2400" dirty="0">
                <a:latin typeface="Times New Roman"/>
                <a:cs typeface="Times New Roman"/>
              </a:rPr>
              <a:t>ας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οι</a:t>
            </a:r>
            <a:r>
              <a:rPr lang="en-US" sz="2400" dirty="0">
                <a:latin typeface="Times New Roman"/>
                <a:cs typeface="Times New Roman"/>
              </a:rPr>
              <a:t>α </a:t>
            </a:r>
            <a:r>
              <a:rPr lang="en-US" sz="2400" dirty="0" err="1">
                <a:latin typeface="Times New Roman"/>
                <a:cs typeface="Times New Roman"/>
              </a:rPr>
              <a:t>θεότητ</a:t>
            </a:r>
            <a:r>
              <a:rPr lang="en-US" sz="2400" dirty="0">
                <a:latin typeface="Times New Roman"/>
                <a:cs typeface="Times New Roman"/>
              </a:rPr>
              <a:t>α (</a:t>
            </a:r>
            <a:r>
              <a:rPr lang="en-US" sz="2400" dirty="0" err="1">
                <a:latin typeface="Times New Roman"/>
                <a:cs typeface="Times New Roman"/>
              </a:rPr>
              <a:t>γι</a:t>
            </a:r>
            <a:r>
              <a:rPr lang="en-US" sz="2400" dirty="0">
                <a:latin typeface="Times New Roman"/>
                <a:cs typeface="Times New Roman"/>
              </a:rPr>
              <a:t>α πα</a:t>
            </a:r>
            <a:r>
              <a:rPr lang="en-US" sz="2400" dirty="0" err="1">
                <a:latin typeface="Times New Roman"/>
                <a:cs typeface="Times New Roman"/>
              </a:rPr>
              <a:t>ράδειγμ</a:t>
            </a:r>
            <a:r>
              <a:rPr lang="en-US" sz="2400" dirty="0">
                <a:latin typeface="Times New Roman"/>
                <a:cs typeface="Times New Roman"/>
              </a:rPr>
              <a:t>α: </a:t>
            </a:r>
            <a:r>
              <a:rPr lang="en-US" sz="2400" dirty="0" err="1">
                <a:latin typeface="Times New Roman"/>
                <a:cs typeface="Times New Roman"/>
              </a:rPr>
              <a:t>Άρτεμης</a:t>
            </a:r>
            <a:r>
              <a:rPr lang="en-US" sz="2400" dirty="0">
                <a:latin typeface="Times New Roman"/>
                <a:cs typeface="Times New Roman"/>
              </a:rPr>
              <a:t> και Κα</a:t>
            </a:r>
            <a:r>
              <a:rPr lang="en-US" sz="2400" dirty="0" err="1">
                <a:latin typeface="Times New Roman"/>
                <a:cs typeface="Times New Roman"/>
              </a:rPr>
              <a:t>λυδώνιος</a:t>
            </a:r>
            <a:r>
              <a:rPr lang="en-US" sz="2400" dirty="0">
                <a:latin typeface="Times New Roman"/>
                <a:cs typeface="Times New Roman"/>
              </a:rPr>
              <a:t> </a:t>
            </a:r>
            <a:r>
              <a:rPr lang="en-US" sz="2400" dirty="0" err="1">
                <a:latin typeface="Times New Roman"/>
                <a:cs typeface="Times New Roman"/>
              </a:rPr>
              <a:t>Κά</a:t>
            </a:r>
            <a:r>
              <a:rPr lang="en-US" sz="2400" dirty="0">
                <a:latin typeface="Times New Roman"/>
                <a:cs typeface="Times New Roman"/>
              </a:rPr>
              <a:t>π</a:t>
            </a:r>
            <a:r>
              <a:rPr lang="en-US" sz="2400" dirty="0" err="1">
                <a:latin typeface="Times New Roman"/>
                <a:cs typeface="Times New Roman"/>
              </a:rPr>
              <a:t>ρος</a:t>
            </a:r>
            <a:r>
              <a:rPr lang="en-US" sz="2400" dirty="0">
                <a:latin typeface="Times New Roman"/>
                <a:cs typeface="Times New Roman"/>
              </a:rPr>
              <a:t>), α</a:t>
            </a:r>
            <a:r>
              <a:rPr lang="en-US" sz="2400" dirty="0" err="1">
                <a:latin typeface="Times New Roman"/>
                <a:cs typeface="Times New Roman"/>
              </a:rPr>
              <a:t>λλά</a:t>
            </a:r>
            <a:r>
              <a:rPr lang="en-US" sz="2400" dirty="0">
                <a:latin typeface="Times New Roman"/>
                <a:cs typeface="Times New Roman"/>
              </a:rPr>
              <a:t> κα</a:t>
            </a:r>
            <a:r>
              <a:rPr lang="en-US" sz="2400" dirty="0" err="1">
                <a:latin typeface="Times New Roman"/>
                <a:cs typeface="Times New Roman"/>
              </a:rPr>
              <a:t>θώς</a:t>
            </a:r>
            <a:r>
              <a:rPr lang="en-US" sz="2400" dirty="0">
                <a:latin typeface="Times New Roman"/>
                <a:cs typeface="Times New Roman"/>
              </a:rPr>
              <a:t> η </a:t>
            </a:r>
            <a:r>
              <a:rPr lang="en-US" sz="2400" dirty="0" err="1">
                <a:latin typeface="Times New Roman"/>
                <a:cs typeface="Times New Roman"/>
              </a:rPr>
              <a:t>θυσί</a:t>
            </a:r>
            <a:r>
              <a:rPr lang="en-US" sz="2400" dirty="0">
                <a:latin typeface="Times New Roman"/>
                <a:cs typeface="Times New Roman"/>
              </a:rPr>
              <a:t>α α</a:t>
            </a:r>
            <a:r>
              <a:rPr lang="en-US" sz="2400" dirty="0" err="1">
                <a:latin typeface="Times New Roman"/>
                <a:cs typeface="Times New Roman"/>
              </a:rPr>
              <a:t>ρχικά</a:t>
            </a:r>
            <a:r>
              <a:rPr lang="en-US" sz="2400" dirty="0">
                <a:latin typeface="Times New Roman"/>
                <a:cs typeface="Times New Roman"/>
              </a:rPr>
              <a:t> </a:t>
            </a:r>
            <a:r>
              <a:rPr lang="en-US" sz="2400" dirty="0" err="1">
                <a:latin typeface="Times New Roman"/>
                <a:cs typeface="Times New Roman"/>
              </a:rPr>
              <a:t>σήμ</a:t>
            </a:r>
            <a:r>
              <a:rPr lang="en-US" sz="2400" dirty="0">
                <a:latin typeface="Times New Roman"/>
                <a:cs typeface="Times New Roman"/>
              </a:rPr>
              <a:t>α</a:t>
            </a:r>
            <a:r>
              <a:rPr lang="en-US" sz="2400" dirty="0" err="1">
                <a:latin typeface="Times New Roman"/>
                <a:cs typeface="Times New Roman"/>
              </a:rPr>
              <a:t>ινε</a:t>
            </a:r>
            <a:r>
              <a:rPr lang="en-US" sz="2400" dirty="0">
                <a:latin typeface="Times New Roman"/>
                <a:cs typeface="Times New Roman"/>
              </a:rPr>
              <a:t> </a:t>
            </a:r>
            <a:r>
              <a:rPr lang="en-US" sz="2400" dirty="0" err="1">
                <a:latin typeface="Times New Roman"/>
                <a:cs typeface="Times New Roman"/>
              </a:rPr>
              <a:t>γεύμ</a:t>
            </a:r>
            <a:r>
              <a:rPr lang="en-US" sz="2400" dirty="0">
                <a:latin typeface="Times New Roman"/>
                <a:cs typeface="Times New Roman"/>
              </a:rPr>
              <a:t>α </a:t>
            </a:r>
            <a:r>
              <a:rPr lang="en-US" sz="2400" dirty="0" err="1">
                <a:latin typeface="Times New Roman"/>
                <a:cs typeface="Times New Roman"/>
              </a:rPr>
              <a:t>στο</a:t>
            </a:r>
            <a:r>
              <a:rPr lang="en-US" sz="2400" dirty="0">
                <a:latin typeface="Times New Roman"/>
                <a:cs typeface="Times New Roman"/>
              </a:rPr>
              <a:t> οπ</a:t>
            </a:r>
            <a:r>
              <a:rPr lang="en-US" sz="2400" dirty="0" err="1">
                <a:latin typeface="Times New Roman"/>
                <a:cs typeface="Times New Roman"/>
              </a:rPr>
              <a:t>οίο</a:t>
            </a:r>
            <a:r>
              <a:rPr lang="en-US" sz="2400" dirty="0">
                <a:latin typeface="Times New Roman"/>
                <a:cs typeface="Times New Roman"/>
              </a:rPr>
              <a:t> π</a:t>
            </a:r>
            <a:r>
              <a:rPr lang="en-US" sz="2400" dirty="0" err="1">
                <a:latin typeface="Times New Roman"/>
                <a:cs typeface="Times New Roman"/>
              </a:rPr>
              <a:t>ροσκ</a:t>
            </a:r>
            <a:r>
              <a:rPr lang="en-US" sz="2400" dirty="0">
                <a:latin typeface="Times New Roman"/>
                <a:cs typeface="Times New Roman"/>
              </a:rPr>
              <a:t>α</a:t>
            </a:r>
            <a:r>
              <a:rPr lang="en-US" sz="2400" dirty="0" err="1">
                <a:latin typeface="Times New Roman"/>
                <a:cs typeface="Times New Roman"/>
              </a:rPr>
              <a:t>λούντ</a:t>
            </a:r>
            <a:r>
              <a:rPr lang="en-US" sz="2400" dirty="0">
                <a:latin typeface="Times New Roman"/>
                <a:cs typeface="Times New Roman"/>
              </a:rPr>
              <a:t>αν </a:t>
            </a:r>
            <a:r>
              <a:rPr lang="en-US" sz="2400" dirty="0" err="1">
                <a:latin typeface="Times New Roman"/>
                <a:cs typeface="Times New Roman"/>
              </a:rPr>
              <a:t>οι</a:t>
            </a:r>
            <a:r>
              <a:rPr lang="en-US" sz="2400" dirty="0">
                <a:latin typeface="Times New Roman"/>
                <a:cs typeface="Times New Roman"/>
              </a:rPr>
              <a:t> </a:t>
            </a:r>
            <a:r>
              <a:rPr lang="en-US" sz="2400" dirty="0" err="1">
                <a:latin typeface="Times New Roman"/>
                <a:cs typeface="Times New Roman"/>
              </a:rPr>
              <a:t>θεοί</a:t>
            </a:r>
            <a:r>
              <a:rPr lang="en-US" sz="2400" dirty="0">
                <a:latin typeface="Times New Roman"/>
                <a:cs typeface="Times New Roman"/>
              </a:rPr>
              <a:t>, </a:t>
            </a:r>
            <a:r>
              <a:rPr lang="en-US" sz="2400" dirty="0" err="1">
                <a:latin typeface="Times New Roman"/>
                <a:cs typeface="Times New Roman"/>
              </a:rPr>
              <a:t>δεν</a:t>
            </a:r>
            <a:r>
              <a:rPr lang="en-US" sz="2400" dirty="0">
                <a:latin typeface="Times New Roman"/>
                <a:cs typeface="Times New Roman"/>
              </a:rPr>
              <a:t> υπ</a:t>
            </a:r>
            <a:r>
              <a:rPr lang="en-US" sz="2400" dirty="0" err="1">
                <a:latin typeface="Times New Roman"/>
                <a:cs typeface="Times New Roman"/>
              </a:rPr>
              <a:t>άρχει</a:t>
            </a:r>
            <a:r>
              <a:rPr lang="en-US" sz="2400" dirty="0">
                <a:latin typeface="Times New Roman"/>
                <a:cs typeface="Times New Roman"/>
              </a:rPr>
              <a:t> </a:t>
            </a:r>
            <a:r>
              <a:rPr lang="en-US" sz="2400" dirty="0" err="1">
                <a:latin typeface="Times New Roman"/>
                <a:cs typeface="Times New Roman"/>
              </a:rPr>
              <a:t>σημ</a:t>
            </a:r>
            <a:r>
              <a:rPr lang="en-US" sz="2400" dirty="0">
                <a:latin typeface="Times New Roman"/>
                <a:cs typeface="Times New Roman"/>
              </a:rPr>
              <a:t>α</a:t>
            </a:r>
            <a:r>
              <a:rPr lang="en-US" sz="2400" dirty="0" err="1">
                <a:latin typeface="Times New Roman"/>
                <a:cs typeface="Times New Roman"/>
              </a:rPr>
              <a:t>ντική</a:t>
            </a:r>
            <a:r>
              <a:rPr lang="en-US" sz="2400" dirty="0">
                <a:latin typeface="Times New Roman"/>
                <a:cs typeface="Times New Roman"/>
              </a:rPr>
              <a:t> </a:t>
            </a:r>
            <a:r>
              <a:rPr lang="en-US" sz="2400" dirty="0" err="1">
                <a:latin typeface="Times New Roman"/>
                <a:cs typeface="Times New Roman"/>
              </a:rPr>
              <a:t>διάκριση</a:t>
            </a:r>
            <a:r>
              <a:rPr lang="en-US" sz="2400" dirty="0">
                <a:latin typeface="Times New Roman"/>
                <a:cs typeface="Times New Roman"/>
              </a:rPr>
              <a:t> </a:t>
            </a:r>
            <a:r>
              <a:rPr lang="en-US" sz="2400" dirty="0" err="1">
                <a:latin typeface="Times New Roman"/>
                <a:cs typeface="Times New Roman"/>
              </a:rPr>
              <a:t>μετ</a:t>
            </a:r>
            <a:r>
              <a:rPr lang="en-US" sz="2400" dirty="0">
                <a:latin typeface="Times New Roman"/>
                <a:cs typeface="Times New Roman"/>
              </a:rPr>
              <a:t>α</a:t>
            </a:r>
            <a:r>
              <a:rPr lang="en-US" sz="2400" dirty="0" err="1">
                <a:latin typeface="Times New Roman"/>
                <a:cs typeface="Times New Roman"/>
              </a:rPr>
              <a:t>ξύ</a:t>
            </a:r>
            <a:r>
              <a:rPr lang="en-US" sz="2400" dirty="0">
                <a:latin typeface="Times New Roman"/>
                <a:cs typeface="Times New Roman"/>
              </a:rPr>
              <a:t> </a:t>
            </a:r>
            <a:r>
              <a:rPr lang="en-US" sz="2400" dirty="0" err="1">
                <a:latin typeface="Times New Roman"/>
                <a:cs typeface="Times New Roman"/>
              </a:rPr>
              <a:t>θυσί</a:t>
            </a:r>
            <a:r>
              <a:rPr lang="en-US" sz="2400" dirty="0">
                <a:latin typeface="Times New Roman"/>
                <a:cs typeface="Times New Roman"/>
              </a:rPr>
              <a:t>ας και π</a:t>
            </a:r>
            <a:r>
              <a:rPr lang="en-US" sz="2400" dirty="0" err="1">
                <a:latin typeface="Times New Roman"/>
                <a:cs typeface="Times New Roman"/>
              </a:rPr>
              <a:t>ρόσκλησης</a:t>
            </a:r>
            <a:r>
              <a:rPr lang="en-US" sz="2400" dirty="0">
                <a:latin typeface="Times New Roman"/>
                <a:cs typeface="Times New Roman"/>
              </a:rPr>
              <a:t> </a:t>
            </a:r>
            <a:r>
              <a:rPr lang="en-US" sz="2400" dirty="0" err="1">
                <a:latin typeface="Times New Roman"/>
                <a:cs typeface="Times New Roman"/>
              </a:rPr>
              <a:t>σε</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a:t>
            </a:r>
            <a:r>
              <a:rPr lang="en-US" sz="2400" dirty="0" err="1">
                <a:latin typeface="Times New Roman"/>
                <a:cs typeface="Times New Roman"/>
              </a:rPr>
              <a:t>γιορτή</a:t>
            </a:r>
            <a:r>
              <a:rPr lang="en-US" sz="2400" dirty="0">
                <a:latin typeface="Times New Roman"/>
                <a:cs typeface="Times New Roman"/>
              </a:rPr>
              <a:t>.</a:t>
            </a:r>
          </a:p>
          <a:p>
            <a:pPr algn="just"/>
            <a:endParaRPr lang="en-US" sz="2400" dirty="0">
              <a:latin typeface="Times New Roman"/>
              <a:cs typeface="Times New Roman"/>
            </a:endParaRPr>
          </a:p>
        </p:txBody>
      </p:sp>
    </p:spTree>
    <p:extLst>
      <p:ext uri="{BB962C8B-B14F-4D97-AF65-F5344CB8AC3E}">
        <p14:creationId xmlns:p14="http://schemas.microsoft.com/office/powerpoint/2010/main" val="280966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6507F1-81FB-4A9D-A2C0-F17C2D5BC9E7}"/>
              </a:ext>
            </a:extLst>
          </p:cNvPr>
          <p:cNvSpPr>
            <a:spLocks noGrp="1"/>
          </p:cNvSpPr>
          <p:nvPr>
            <p:ph type="title"/>
          </p:nvPr>
        </p:nvSpPr>
        <p:spPr>
          <a:xfrm>
            <a:off x="3422073" y="127064"/>
            <a:ext cx="8610600" cy="738847"/>
          </a:xfrm>
        </p:spPr>
        <p:txBody>
          <a:bodyPr/>
          <a:lstStyle/>
          <a:p>
            <a:pPr marL="571500" indent="-571500">
              <a:buFont typeface="Arial"/>
              <a:buChar char="•"/>
            </a:pPr>
            <a:endParaRPr lang="en-US"/>
          </a:p>
        </p:txBody>
      </p:sp>
      <p:sp>
        <p:nvSpPr>
          <p:cNvPr id="3" name="Content Placeholder 2">
            <a:extLst>
              <a:ext uri="{FF2B5EF4-FFF2-40B4-BE49-F238E27FC236}">
                <a16:creationId xmlns:a16="http://schemas.microsoft.com/office/drawing/2014/main" xmlns="" id="{812A6A68-D93C-42C9-8DCF-DA7F181B0C35}"/>
              </a:ext>
            </a:extLst>
          </p:cNvPr>
          <p:cNvSpPr>
            <a:spLocks noGrp="1"/>
          </p:cNvSpPr>
          <p:nvPr>
            <p:ph idx="1"/>
          </p:nvPr>
        </p:nvSpPr>
        <p:spPr>
          <a:xfrm>
            <a:off x="685800" y="1307870"/>
            <a:ext cx="10820400" cy="5271033"/>
          </a:xfrm>
        </p:spPr>
        <p:txBody>
          <a:bodyPr vert="horz" lIns="91440" tIns="45720" rIns="91440" bIns="45720" rtlCol="0" anchor="t">
            <a:normAutofit lnSpcReduction="10000"/>
          </a:bodyPr>
          <a:lstStyle/>
          <a:p>
            <a:pPr algn="just"/>
            <a:r>
              <a:rPr lang="en-US" sz="2400" dirty="0">
                <a:latin typeface="Times New Roman"/>
                <a:cs typeface="Times New Roman"/>
              </a:rPr>
              <a:t>Έπ</a:t>
            </a:r>
            <a:r>
              <a:rPr lang="en-US" sz="2400" dirty="0" err="1">
                <a:latin typeface="Times New Roman"/>
                <a:cs typeface="Times New Roman"/>
              </a:rPr>
              <a:t>ειτ</a:t>
            </a:r>
            <a:r>
              <a:rPr lang="en-US" sz="2400" dirty="0">
                <a:latin typeface="Times New Roman"/>
                <a:cs typeface="Times New Roman"/>
              </a:rPr>
              <a:t>α </a:t>
            </a:r>
            <a:r>
              <a:rPr lang="en-US" sz="2400" dirty="0" err="1">
                <a:latin typeface="Times New Roman"/>
                <a:cs typeface="Times New Roman"/>
              </a:rPr>
              <a:t>έχουμε</a:t>
            </a:r>
            <a:r>
              <a:rPr lang="en-US" sz="2400" dirty="0">
                <a:latin typeface="Times New Roman"/>
                <a:cs typeface="Times New Roman"/>
              </a:rPr>
              <a:t> </a:t>
            </a:r>
            <a:r>
              <a:rPr lang="en-US" sz="2400" dirty="0" err="1">
                <a:latin typeface="Times New Roman"/>
                <a:cs typeface="Times New Roman"/>
              </a:rPr>
              <a:t>την</a:t>
            </a:r>
            <a:r>
              <a:rPr lang="en-US" sz="2400" dirty="0">
                <a:latin typeface="Times New Roman"/>
                <a:cs typeface="Times New Roman"/>
              </a:rPr>
              <a:t> </a:t>
            </a:r>
            <a:r>
              <a:rPr lang="en-US" sz="2400" dirty="0" err="1">
                <a:latin typeface="Times New Roman"/>
                <a:cs typeface="Times New Roman"/>
              </a:rPr>
              <a:t>Κρίση</a:t>
            </a:r>
            <a:r>
              <a:rPr lang="en-US" sz="2400" dirty="0">
                <a:latin typeface="Times New Roman"/>
                <a:cs typeface="Times New Roman"/>
              </a:rPr>
              <a:t> </a:t>
            </a:r>
            <a:r>
              <a:rPr lang="en-US" sz="2400" dirty="0" err="1">
                <a:latin typeface="Times New Roman"/>
                <a:cs typeface="Times New Roman"/>
              </a:rPr>
              <a:t>του</a:t>
            </a:r>
            <a:r>
              <a:rPr lang="en-US" sz="2400" dirty="0">
                <a:latin typeface="Times New Roman"/>
                <a:cs typeface="Times New Roman"/>
              </a:rPr>
              <a:t> </a:t>
            </a:r>
            <a:r>
              <a:rPr lang="en-US" sz="2400" dirty="0" err="1">
                <a:latin typeface="Times New Roman"/>
                <a:cs typeface="Times New Roman"/>
              </a:rPr>
              <a:t>Πάρη</a:t>
            </a:r>
            <a:r>
              <a:rPr lang="en-US" sz="2400" dirty="0">
                <a:latin typeface="Times New Roman"/>
                <a:cs typeface="Times New Roman"/>
              </a:rPr>
              <a:t>, </a:t>
            </a:r>
            <a:r>
              <a:rPr lang="en-US" sz="2400" dirty="0" err="1">
                <a:latin typeface="Times New Roman"/>
                <a:cs typeface="Times New Roman"/>
              </a:rPr>
              <a:t>μί</a:t>
            </a:r>
            <a:r>
              <a:rPr lang="en-US" sz="2400" dirty="0">
                <a:latin typeface="Times New Roman"/>
                <a:cs typeface="Times New Roman"/>
              </a:rPr>
              <a:t>α </a:t>
            </a:r>
            <a:r>
              <a:rPr lang="en-US" sz="2400" dirty="0" err="1">
                <a:latin typeface="Times New Roman"/>
                <a:cs typeface="Times New Roman"/>
              </a:rPr>
              <a:t>ιστορί</a:t>
            </a:r>
            <a:r>
              <a:rPr lang="en-US" sz="2400" dirty="0">
                <a:latin typeface="Times New Roman"/>
                <a:cs typeface="Times New Roman"/>
              </a:rPr>
              <a:t>α π</a:t>
            </a:r>
            <a:r>
              <a:rPr lang="en-US" sz="2400" dirty="0" err="1">
                <a:latin typeface="Times New Roman"/>
                <a:cs typeface="Times New Roman"/>
              </a:rPr>
              <a:t>ου</a:t>
            </a:r>
            <a:r>
              <a:rPr lang="en-US" sz="2400" dirty="0">
                <a:latin typeface="Times New Roman"/>
                <a:cs typeface="Times New Roman"/>
              </a:rPr>
              <a:t> π</a:t>
            </a:r>
            <a:r>
              <a:rPr lang="en-US" sz="2400" dirty="0" err="1">
                <a:latin typeface="Times New Roman"/>
                <a:cs typeface="Times New Roman"/>
              </a:rPr>
              <a:t>άνω</a:t>
            </a:r>
            <a:r>
              <a:rPr lang="en-US" sz="2400" dirty="0">
                <a:latin typeface="Times New Roman"/>
                <a:cs typeface="Times New Roman"/>
              </a:rPr>
              <a:t> από </a:t>
            </a:r>
            <a:r>
              <a:rPr lang="en-US" sz="2400" dirty="0" err="1">
                <a:latin typeface="Times New Roman"/>
                <a:cs typeface="Times New Roman"/>
              </a:rPr>
              <a:t>όλ</a:t>
            </a:r>
            <a:r>
              <a:rPr lang="en-US" sz="2400" dirty="0">
                <a:latin typeface="Times New Roman"/>
                <a:cs typeface="Times New Roman"/>
              </a:rPr>
              <a:t>α π</a:t>
            </a:r>
            <a:r>
              <a:rPr lang="en-US" sz="2400" dirty="0" err="1">
                <a:latin typeface="Times New Roman"/>
                <a:cs typeface="Times New Roman"/>
              </a:rPr>
              <a:t>ροέρχετ</a:t>
            </a:r>
            <a:r>
              <a:rPr lang="en-US" sz="2400" dirty="0">
                <a:latin typeface="Times New Roman"/>
                <a:cs typeface="Times New Roman"/>
              </a:rPr>
              <a:t>αι απο </a:t>
            </a:r>
            <a:r>
              <a:rPr lang="en-US" sz="2400" dirty="0" err="1">
                <a:latin typeface="Times New Roman"/>
                <a:cs typeface="Times New Roman"/>
              </a:rPr>
              <a:t>το</a:t>
            </a:r>
            <a:r>
              <a:rPr lang="en-US" sz="2400" dirty="0">
                <a:latin typeface="Times New Roman"/>
                <a:cs typeface="Times New Roman"/>
              </a:rPr>
              <a:t> </a:t>
            </a:r>
            <a:r>
              <a:rPr lang="en-US" sz="2400" dirty="0" err="1">
                <a:latin typeface="Times New Roman"/>
                <a:cs typeface="Times New Roman"/>
              </a:rPr>
              <a:t>μοτί</a:t>
            </a:r>
            <a:r>
              <a:rPr lang="en-US" sz="2400" dirty="0">
                <a:latin typeface="Times New Roman"/>
                <a:cs typeface="Times New Roman"/>
              </a:rPr>
              <a:t>βο </a:t>
            </a:r>
            <a:r>
              <a:rPr lang="en-US" sz="2400" dirty="0" err="1">
                <a:latin typeface="Times New Roman"/>
                <a:cs typeface="Times New Roman"/>
              </a:rPr>
              <a:t>μι</a:t>
            </a:r>
            <a:r>
              <a:rPr lang="en-US" sz="2400" dirty="0">
                <a:latin typeface="Times New Roman"/>
                <a:cs typeface="Times New Roman"/>
              </a:rPr>
              <a:t>ας απ</a:t>
            </a:r>
            <a:r>
              <a:rPr lang="en-US" sz="2400" dirty="0" err="1">
                <a:latin typeface="Times New Roman"/>
                <a:cs typeface="Times New Roman"/>
              </a:rPr>
              <a:t>όφ</a:t>
            </a:r>
            <a:r>
              <a:rPr lang="en-US" sz="2400" dirty="0">
                <a:latin typeface="Times New Roman"/>
                <a:cs typeface="Times New Roman"/>
              </a:rPr>
              <a:t>α</a:t>
            </a:r>
            <a:r>
              <a:rPr lang="en-US" sz="2400" dirty="0" err="1">
                <a:latin typeface="Times New Roman"/>
                <a:cs typeface="Times New Roman"/>
              </a:rPr>
              <a:t>σης</a:t>
            </a:r>
            <a:r>
              <a:rPr lang="en-US" sz="2400" dirty="0">
                <a:latin typeface="Times New Roman"/>
                <a:cs typeface="Times New Roman"/>
              </a:rPr>
              <a:t> </a:t>
            </a:r>
            <a:r>
              <a:rPr lang="en-US" sz="2400" dirty="0" err="1">
                <a:latin typeface="Times New Roman"/>
                <a:cs typeface="Times New Roman"/>
              </a:rPr>
              <a:t>σημ</a:t>
            </a:r>
            <a:r>
              <a:rPr lang="en-US" sz="2400" dirty="0">
                <a:latin typeface="Times New Roman"/>
                <a:cs typeface="Times New Roman"/>
              </a:rPr>
              <a:t>α</a:t>
            </a:r>
            <a:r>
              <a:rPr lang="en-US" sz="2400" dirty="0" err="1">
                <a:latin typeface="Times New Roman"/>
                <a:cs typeface="Times New Roman"/>
              </a:rPr>
              <a:t>ντικής</a:t>
            </a:r>
            <a:r>
              <a:rPr lang="en-US" sz="2400" dirty="0">
                <a:latin typeface="Times New Roman"/>
                <a:cs typeface="Times New Roman"/>
              </a:rPr>
              <a:t> </a:t>
            </a:r>
            <a:r>
              <a:rPr lang="en-US" sz="2400" dirty="0" err="1">
                <a:latin typeface="Times New Roman"/>
                <a:cs typeface="Times New Roman"/>
              </a:rPr>
              <a:t>γι</a:t>
            </a:r>
            <a:r>
              <a:rPr lang="en-US" sz="2400" dirty="0">
                <a:latin typeface="Times New Roman"/>
                <a:cs typeface="Times New Roman"/>
              </a:rPr>
              <a:t>α </a:t>
            </a:r>
            <a:r>
              <a:rPr lang="en-US" sz="2400" dirty="0" err="1">
                <a:latin typeface="Times New Roman"/>
                <a:cs typeface="Times New Roman"/>
              </a:rPr>
              <a:t>τη</a:t>
            </a:r>
            <a:r>
              <a:rPr lang="en-US" sz="2400" dirty="0">
                <a:latin typeface="Times New Roman"/>
                <a:cs typeface="Times New Roman"/>
              </a:rPr>
              <a:t> </a:t>
            </a:r>
            <a:r>
              <a:rPr lang="en-US" sz="2400" dirty="0" err="1">
                <a:latin typeface="Times New Roman"/>
                <a:ea typeface="+mn-lt"/>
                <a:cs typeface="+mn-lt"/>
              </a:rPr>
              <a:t>ζωή</a:t>
            </a:r>
            <a:r>
              <a:rPr lang="en-US" sz="2400" dirty="0">
                <a:latin typeface="Times New Roman"/>
                <a:ea typeface="+mn-lt"/>
                <a:cs typeface="+mn-lt"/>
              </a:rPr>
              <a:t> </a:t>
            </a:r>
            <a:r>
              <a:rPr lang="en-US" sz="2400" dirty="0" err="1">
                <a:latin typeface="Times New Roman"/>
                <a:ea typeface="+mn-lt"/>
                <a:cs typeface="+mn-lt"/>
              </a:rPr>
              <a:t>ενός</a:t>
            </a:r>
            <a:r>
              <a:rPr lang="en-US" sz="2400" dirty="0">
                <a:latin typeface="Times New Roman"/>
                <a:ea typeface="+mn-lt"/>
                <a:cs typeface="+mn-lt"/>
              </a:rPr>
              <a:t> α</a:t>
            </a:r>
            <a:r>
              <a:rPr lang="en-US" sz="2400" dirty="0" err="1">
                <a:latin typeface="Times New Roman"/>
                <a:ea typeface="+mn-lt"/>
                <a:cs typeface="+mn-lt"/>
              </a:rPr>
              <a:t>τόμου</a:t>
            </a:r>
            <a:r>
              <a:rPr lang="en-US" sz="2400" dirty="0">
                <a:latin typeface="Times New Roman"/>
                <a:ea typeface="+mn-lt"/>
                <a:cs typeface="+mn-lt"/>
              </a:rPr>
              <a:t>. Τα παρα</a:t>
            </a:r>
            <a:r>
              <a:rPr lang="en-US" sz="2400" dirty="0" err="1">
                <a:latin typeface="Times New Roman"/>
                <a:ea typeface="+mn-lt"/>
                <a:cs typeface="+mn-lt"/>
              </a:rPr>
              <a:t>μυθικά</a:t>
            </a:r>
            <a:r>
              <a:rPr lang="en-US" sz="2400" dirty="0">
                <a:latin typeface="Times New Roman"/>
                <a:ea typeface="+mn-lt"/>
                <a:cs typeface="+mn-lt"/>
              </a:rPr>
              <a:t> </a:t>
            </a:r>
            <a:r>
              <a:rPr lang="en-US" sz="2400" dirty="0" err="1">
                <a:latin typeface="Times New Roman"/>
                <a:ea typeface="+mn-lt"/>
                <a:cs typeface="+mn-lt"/>
              </a:rPr>
              <a:t>ζητήμ</a:t>
            </a:r>
            <a:r>
              <a:rPr lang="en-US" sz="2400" dirty="0">
                <a:latin typeface="Times New Roman"/>
                <a:ea typeface="+mn-lt"/>
                <a:cs typeface="+mn-lt"/>
              </a:rPr>
              <a:t>ατα π</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εγείρει</a:t>
            </a:r>
            <a:r>
              <a:rPr lang="en-US" sz="2400" dirty="0">
                <a:latin typeface="Times New Roman"/>
                <a:ea typeface="+mn-lt"/>
                <a:cs typeface="+mn-lt"/>
              </a:rPr>
              <a:t> </a:t>
            </a:r>
            <a:r>
              <a:rPr lang="en-US" sz="2400" dirty="0" err="1">
                <a:latin typeface="Times New Roman"/>
                <a:ea typeface="+mn-lt"/>
                <a:cs typeface="+mn-lt"/>
              </a:rPr>
              <a:t>είν</a:t>
            </a:r>
            <a:r>
              <a:rPr lang="en-US" sz="2400" dirty="0">
                <a:latin typeface="Times New Roman"/>
                <a:ea typeface="+mn-lt"/>
                <a:cs typeface="+mn-lt"/>
              </a:rPr>
              <a:t>αι π</a:t>
            </a:r>
            <a:r>
              <a:rPr lang="en-US" sz="2400" dirty="0" err="1">
                <a:latin typeface="Times New Roman"/>
                <a:ea typeface="+mn-lt"/>
                <a:cs typeface="+mn-lt"/>
              </a:rPr>
              <a:t>ολλά</a:t>
            </a:r>
            <a:r>
              <a:rPr lang="en-US" sz="2400" dirty="0">
                <a:latin typeface="Times New Roman"/>
                <a:ea typeface="+mn-lt"/>
                <a:cs typeface="+mn-lt"/>
              </a:rPr>
              <a:t> και π</a:t>
            </a:r>
            <a:r>
              <a:rPr lang="en-US" sz="2400" dirty="0" err="1">
                <a:latin typeface="Times New Roman"/>
                <a:ea typeface="+mn-lt"/>
                <a:cs typeface="+mn-lt"/>
              </a:rPr>
              <a:t>ερί</a:t>
            </a:r>
            <a:r>
              <a:rPr lang="en-US" sz="2400" dirty="0">
                <a:latin typeface="Times New Roman"/>
                <a:ea typeface="+mn-lt"/>
                <a:cs typeface="+mn-lt"/>
              </a:rPr>
              <a:t>π</a:t>
            </a:r>
            <a:r>
              <a:rPr lang="en-US" sz="2400" dirty="0" err="1">
                <a:latin typeface="Times New Roman"/>
                <a:ea typeface="+mn-lt"/>
                <a:cs typeface="+mn-lt"/>
              </a:rPr>
              <a:t>λοκ</a:t>
            </a:r>
            <a:r>
              <a:rPr lang="en-US" sz="2400" dirty="0">
                <a:latin typeface="Times New Roman"/>
                <a:ea typeface="+mn-lt"/>
                <a:cs typeface="+mn-lt"/>
              </a:rPr>
              <a:t>α. </a:t>
            </a:r>
            <a:r>
              <a:rPr lang="en-US" sz="2400" dirty="0" err="1">
                <a:latin typeface="Times New Roman"/>
                <a:ea typeface="+mn-lt"/>
                <a:cs typeface="+mn-lt"/>
              </a:rPr>
              <a:t>Γι</a:t>
            </a:r>
            <a:r>
              <a:rPr lang="en-US" sz="2400" dirty="0">
                <a:latin typeface="Times New Roman"/>
                <a:ea typeface="+mn-lt"/>
                <a:cs typeface="+mn-lt"/>
              </a:rPr>
              <a:t>α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ώρ</a:t>
            </a:r>
            <a:r>
              <a:rPr lang="en-US" sz="2400" dirty="0">
                <a:latin typeface="Times New Roman"/>
                <a:ea typeface="+mn-lt"/>
                <a:cs typeface="+mn-lt"/>
              </a:rPr>
              <a:t>α, α</a:t>
            </a:r>
            <a:r>
              <a:rPr lang="en-US" sz="2400" dirty="0" err="1">
                <a:latin typeface="Times New Roman"/>
                <a:ea typeface="+mn-lt"/>
                <a:cs typeface="+mn-lt"/>
              </a:rPr>
              <a:t>ρκεί</a:t>
            </a:r>
            <a:r>
              <a:rPr lang="en-US" sz="2400" dirty="0">
                <a:latin typeface="Times New Roman"/>
                <a:ea typeface="+mn-lt"/>
                <a:cs typeface="+mn-lt"/>
              </a:rPr>
              <a:t> να </a:t>
            </a:r>
            <a:r>
              <a:rPr lang="en-US" sz="2400" dirty="0" err="1">
                <a:latin typeface="Times New Roman"/>
                <a:ea typeface="+mn-lt"/>
                <a:cs typeface="+mn-lt"/>
              </a:rPr>
              <a:t>εξετ</a:t>
            </a:r>
            <a:r>
              <a:rPr lang="en-US" sz="2400" dirty="0">
                <a:latin typeface="Times New Roman"/>
                <a:ea typeface="+mn-lt"/>
                <a:cs typeface="+mn-lt"/>
              </a:rPr>
              <a:t>α</a:t>
            </a:r>
            <a:r>
              <a:rPr lang="en-US" sz="2400" dirty="0" err="1">
                <a:latin typeface="Times New Roman"/>
                <a:ea typeface="+mn-lt"/>
                <a:cs typeface="+mn-lt"/>
              </a:rPr>
              <a:t>στεί</a:t>
            </a:r>
            <a:r>
              <a:rPr lang="en-US" sz="2400" dirty="0">
                <a:latin typeface="Times New Roman"/>
                <a:ea typeface="+mn-lt"/>
                <a:cs typeface="+mn-lt"/>
              </a:rPr>
              <a:t> </a:t>
            </a:r>
            <a:r>
              <a:rPr lang="en-US" sz="2400" dirty="0" err="1">
                <a:latin typeface="Times New Roman"/>
                <a:ea typeface="+mn-lt"/>
                <a:cs typeface="+mn-lt"/>
              </a:rPr>
              <a:t>το</a:t>
            </a:r>
            <a:r>
              <a:rPr lang="en-US" sz="2400" dirty="0">
                <a:latin typeface="Times New Roman"/>
                <a:ea typeface="+mn-lt"/>
                <a:cs typeface="+mn-lt"/>
              </a:rPr>
              <a:t> </a:t>
            </a:r>
            <a:r>
              <a:rPr lang="en-US" sz="2400" dirty="0" err="1">
                <a:latin typeface="Times New Roman"/>
                <a:ea typeface="+mn-lt"/>
                <a:cs typeface="+mn-lt"/>
              </a:rPr>
              <a:t>σχετικό</a:t>
            </a:r>
            <a:r>
              <a:rPr lang="en-US" sz="2400" dirty="0">
                <a:latin typeface="Times New Roman"/>
                <a:ea typeface="+mn-lt"/>
                <a:cs typeface="+mn-lt"/>
              </a:rPr>
              <a:t> απ</a:t>
            </a:r>
            <a:r>
              <a:rPr lang="en-US" sz="2400" dirty="0" err="1">
                <a:latin typeface="Times New Roman"/>
                <a:ea typeface="+mn-lt"/>
                <a:cs typeface="+mn-lt"/>
              </a:rPr>
              <a:t>όσ</a:t>
            </a:r>
            <a:r>
              <a:rPr lang="en-US" sz="2400" dirty="0">
                <a:latin typeface="Times New Roman"/>
                <a:ea typeface="+mn-lt"/>
                <a:cs typeface="+mn-lt"/>
              </a:rPr>
              <a:t>πα</a:t>
            </a:r>
            <a:r>
              <a:rPr lang="en-US" sz="2400" dirty="0" err="1">
                <a:latin typeface="Times New Roman"/>
                <a:ea typeface="+mn-lt"/>
                <a:cs typeface="+mn-lt"/>
              </a:rPr>
              <a:t>σμ</a:t>
            </a:r>
            <a:r>
              <a:rPr lang="en-US" sz="2400" dirty="0">
                <a:latin typeface="Times New Roman"/>
                <a:ea typeface="+mn-lt"/>
                <a:cs typeface="+mn-lt"/>
              </a:rPr>
              <a:t>α 7 όπ</a:t>
            </a:r>
            <a:r>
              <a:rPr lang="en-US" sz="2400" dirty="0" err="1">
                <a:latin typeface="Times New Roman"/>
                <a:ea typeface="+mn-lt"/>
                <a:cs typeface="+mn-lt"/>
              </a:rPr>
              <a:t>ου</a:t>
            </a:r>
            <a:r>
              <a:rPr lang="en-US" sz="2400" dirty="0">
                <a:latin typeface="Times New Roman"/>
                <a:ea typeface="+mn-lt"/>
                <a:cs typeface="+mn-lt"/>
              </a:rPr>
              <a:t> ανα</a:t>
            </a:r>
            <a:r>
              <a:rPr lang="en-US" sz="2400" dirty="0" err="1">
                <a:latin typeface="Times New Roman"/>
                <a:ea typeface="+mn-lt"/>
                <a:cs typeface="+mn-lt"/>
              </a:rPr>
              <a:t>φέρετ</a:t>
            </a:r>
            <a:r>
              <a:rPr lang="en-US" sz="2400" dirty="0">
                <a:latin typeface="Times New Roman"/>
                <a:ea typeface="+mn-lt"/>
                <a:cs typeface="+mn-lt"/>
              </a:rPr>
              <a:t>αι η κατα</a:t>
            </a:r>
            <a:r>
              <a:rPr lang="en-US" sz="2400" dirty="0" err="1">
                <a:latin typeface="Times New Roman"/>
                <a:ea typeface="+mn-lt"/>
                <a:cs typeface="+mn-lt"/>
              </a:rPr>
              <a:t>γωγή</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Ελένης</a:t>
            </a:r>
            <a:r>
              <a:rPr lang="en-US" sz="2400" dirty="0">
                <a:latin typeface="Times New Roman"/>
                <a:ea typeface="+mn-lt"/>
                <a:cs typeface="+mn-lt"/>
              </a:rPr>
              <a:t>:</a:t>
            </a:r>
          </a:p>
          <a:p>
            <a:pPr algn="just"/>
            <a:r>
              <a:rPr lang="en-US" sz="2400" dirty="0">
                <a:latin typeface="Times New Roman"/>
                <a:ea typeface="+mn-lt"/>
                <a:cs typeface="+mn-lt"/>
              </a:rPr>
              <a:t>Η απ</a:t>
            </a:r>
            <a:r>
              <a:rPr lang="en-US" sz="2400" dirty="0" err="1">
                <a:latin typeface="Times New Roman"/>
                <a:ea typeface="+mn-lt"/>
                <a:cs typeface="+mn-lt"/>
              </a:rPr>
              <a:t>ρόθυμη</a:t>
            </a:r>
            <a:r>
              <a:rPr lang="en-US" sz="2400" dirty="0">
                <a:latin typeface="Times New Roman"/>
                <a:ea typeface="+mn-lt"/>
                <a:cs typeface="+mn-lt"/>
              </a:rPr>
              <a:t> </a:t>
            </a:r>
            <a:r>
              <a:rPr lang="en-US" sz="2400" dirty="0" err="1">
                <a:latin typeface="Times New Roman"/>
                <a:ea typeface="+mn-lt"/>
                <a:cs typeface="+mn-lt"/>
              </a:rPr>
              <a:t>Νέμεσις</a:t>
            </a:r>
            <a:r>
              <a:rPr lang="en-US" sz="2400" dirty="0">
                <a:latin typeface="Times New Roman"/>
                <a:ea typeface="+mn-lt"/>
                <a:cs typeface="+mn-lt"/>
              </a:rPr>
              <a:t> πα</a:t>
            </a:r>
            <a:r>
              <a:rPr lang="en-US" sz="2400" dirty="0" err="1">
                <a:latin typeface="Times New Roman"/>
                <a:ea typeface="+mn-lt"/>
                <a:cs typeface="+mn-lt"/>
              </a:rPr>
              <a:t>ίρνοντ</a:t>
            </a:r>
            <a:r>
              <a:rPr lang="en-US" sz="2400" dirty="0">
                <a:latin typeface="Times New Roman"/>
                <a:ea typeface="+mn-lt"/>
                <a:cs typeface="+mn-lt"/>
              </a:rPr>
              <a:t>ας </a:t>
            </a:r>
            <a:r>
              <a:rPr lang="en-US" sz="2400" dirty="0" err="1">
                <a:latin typeface="Times New Roman"/>
                <a:ea typeface="+mn-lt"/>
                <a:cs typeface="+mn-lt"/>
              </a:rPr>
              <a:t>διάφορες</a:t>
            </a:r>
            <a:r>
              <a:rPr lang="en-US" sz="2400" dirty="0">
                <a:latin typeface="Times New Roman"/>
                <a:ea typeface="+mn-lt"/>
                <a:cs typeface="+mn-lt"/>
              </a:rPr>
              <a:t> </a:t>
            </a:r>
            <a:r>
              <a:rPr lang="en-US" sz="2400" dirty="0" err="1">
                <a:latin typeface="Times New Roman"/>
                <a:ea typeface="+mn-lt"/>
                <a:cs typeface="+mn-lt"/>
              </a:rPr>
              <a:t>μορφές</a:t>
            </a:r>
            <a:r>
              <a:rPr lang="en-US" sz="2400" dirty="0">
                <a:latin typeface="Times New Roman"/>
                <a:ea typeface="+mn-lt"/>
                <a:cs typeface="+mn-lt"/>
              </a:rPr>
              <a:t> π</a:t>
            </a:r>
            <a:r>
              <a:rPr lang="en-US" sz="2400" dirty="0" err="1">
                <a:latin typeface="Times New Roman"/>
                <a:ea typeface="+mn-lt"/>
                <a:cs typeface="+mn-lt"/>
              </a:rPr>
              <a:t>ροσ</a:t>
            </a:r>
            <a:r>
              <a:rPr lang="en-US" sz="2400" dirty="0">
                <a:latin typeface="Times New Roman"/>
                <a:ea typeface="+mn-lt"/>
                <a:cs typeface="+mn-lt"/>
              </a:rPr>
              <a:t>πα</a:t>
            </a:r>
            <a:r>
              <a:rPr lang="en-US" sz="2400" dirty="0" err="1">
                <a:latin typeface="Times New Roman"/>
                <a:ea typeface="+mn-lt"/>
                <a:cs typeface="+mn-lt"/>
              </a:rPr>
              <a:t>θεί</a:t>
            </a:r>
            <a:r>
              <a:rPr lang="en-US" sz="2400" dirty="0">
                <a:latin typeface="Times New Roman"/>
                <a:ea typeface="+mn-lt"/>
                <a:cs typeface="+mn-lt"/>
              </a:rPr>
              <a:t> να </a:t>
            </a:r>
            <a:r>
              <a:rPr lang="en-US" sz="2400" dirty="0" err="1">
                <a:latin typeface="Times New Roman"/>
                <a:ea typeface="+mn-lt"/>
                <a:cs typeface="+mn-lt"/>
              </a:rPr>
              <a:t>δρ</a:t>
            </a:r>
            <a:r>
              <a:rPr lang="en-US" sz="2400" dirty="0">
                <a:latin typeface="Times New Roman"/>
                <a:ea typeface="+mn-lt"/>
                <a:cs typeface="+mn-lt"/>
              </a:rPr>
              <a:t>απα</a:t>
            </a:r>
            <a:r>
              <a:rPr lang="en-US" sz="2400" dirty="0" err="1">
                <a:latin typeface="Times New Roman"/>
                <a:ea typeface="+mn-lt"/>
                <a:cs typeface="+mn-lt"/>
              </a:rPr>
              <a:t>τεύσει</a:t>
            </a:r>
            <a:r>
              <a:rPr lang="en-US" sz="2400" dirty="0">
                <a:latin typeface="Times New Roman"/>
                <a:ea typeface="+mn-lt"/>
                <a:cs typeface="+mn-lt"/>
              </a:rPr>
              <a:t> από </a:t>
            </a:r>
            <a:r>
              <a:rPr lang="en-US" sz="2400" dirty="0" err="1">
                <a:latin typeface="Times New Roman"/>
                <a:ea typeface="+mn-lt"/>
                <a:cs typeface="+mn-lt"/>
              </a:rPr>
              <a:t>τις</a:t>
            </a:r>
            <a:r>
              <a:rPr lang="en-US" sz="2400" dirty="0">
                <a:latin typeface="Times New Roman"/>
                <a:ea typeface="+mn-lt"/>
                <a:cs typeface="+mn-lt"/>
              </a:rPr>
              <a:t> </a:t>
            </a:r>
            <a:r>
              <a:rPr lang="en-US" sz="2400" dirty="0" err="1">
                <a:latin typeface="Times New Roman"/>
                <a:ea typeface="+mn-lt"/>
                <a:cs typeface="+mn-lt"/>
              </a:rPr>
              <a:t>ερωτικές</a:t>
            </a:r>
            <a:r>
              <a:rPr lang="en-US" sz="2400" dirty="0">
                <a:latin typeface="Times New Roman"/>
                <a:ea typeface="+mn-lt"/>
                <a:cs typeface="+mn-lt"/>
              </a:rPr>
              <a:t>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θέσεις</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Δί</a:t>
            </a:r>
            <a:r>
              <a:rPr lang="en-US" sz="2400" dirty="0">
                <a:latin typeface="Times New Roman"/>
                <a:ea typeface="+mn-lt"/>
                <a:cs typeface="+mn-lt"/>
              </a:rPr>
              <a:t>α </a:t>
            </a:r>
            <a:r>
              <a:rPr lang="en-US" sz="2400" dirty="0" err="1">
                <a:latin typeface="Times New Roman"/>
                <a:ea typeface="+mn-lt"/>
                <a:cs typeface="+mn-lt"/>
              </a:rPr>
              <a:t>σε</a:t>
            </a:r>
            <a:r>
              <a:rPr lang="en-US" sz="2400" dirty="0">
                <a:latin typeface="Times New Roman"/>
                <a:ea typeface="+mn-lt"/>
                <a:cs typeface="+mn-lt"/>
              </a:rPr>
              <a:t> </a:t>
            </a:r>
            <a:r>
              <a:rPr lang="en-US" sz="2400" dirty="0" err="1">
                <a:latin typeface="Times New Roman"/>
                <a:ea typeface="+mn-lt"/>
                <a:cs typeface="+mn-lt"/>
              </a:rPr>
              <a:t>θάλ</a:t>
            </a:r>
            <a:r>
              <a:rPr lang="en-US" sz="2400" dirty="0">
                <a:latin typeface="Times New Roman"/>
                <a:ea typeface="+mn-lt"/>
                <a:cs typeface="+mn-lt"/>
              </a:rPr>
              <a:t>α</a:t>
            </a:r>
            <a:r>
              <a:rPr lang="en-US" sz="2400" dirty="0" err="1">
                <a:latin typeface="Times New Roman"/>
                <a:ea typeface="+mn-lt"/>
                <a:cs typeface="+mn-lt"/>
              </a:rPr>
              <a:t>σσ</a:t>
            </a:r>
            <a:r>
              <a:rPr lang="en-US" sz="2400" dirty="0">
                <a:latin typeface="Times New Roman"/>
                <a:ea typeface="+mn-lt"/>
                <a:cs typeface="+mn-lt"/>
              </a:rPr>
              <a:t>α και </a:t>
            </a:r>
            <a:r>
              <a:rPr lang="en-US" sz="2400" dirty="0" err="1">
                <a:latin typeface="Times New Roman"/>
                <a:ea typeface="+mn-lt"/>
                <a:cs typeface="+mn-lt"/>
              </a:rPr>
              <a:t>στεριά</a:t>
            </a:r>
            <a:r>
              <a:rPr lang="en-US" sz="2400" dirty="0">
                <a:latin typeface="Times New Roman"/>
                <a:ea typeface="+mn-lt"/>
                <a:cs typeface="+mn-lt"/>
              </a:rPr>
              <a:t>. </a:t>
            </a:r>
            <a:r>
              <a:rPr lang="en-US" sz="2400" dirty="0" err="1">
                <a:latin typeface="Times New Roman"/>
                <a:ea typeface="+mn-lt"/>
                <a:cs typeface="+mn-lt"/>
              </a:rPr>
              <a:t>Στο</a:t>
            </a:r>
            <a:r>
              <a:rPr lang="en-US" sz="2400" dirty="0">
                <a:latin typeface="Times New Roman"/>
                <a:ea typeface="+mn-lt"/>
                <a:cs typeface="+mn-lt"/>
              </a:rPr>
              <a:t> απ</a:t>
            </a:r>
            <a:r>
              <a:rPr lang="en-US" sz="2400" dirty="0" err="1">
                <a:latin typeface="Times New Roman"/>
                <a:ea typeface="+mn-lt"/>
                <a:cs typeface="+mn-lt"/>
              </a:rPr>
              <a:t>όσ</a:t>
            </a:r>
            <a:r>
              <a:rPr lang="en-US" sz="2400" dirty="0">
                <a:latin typeface="Times New Roman"/>
                <a:ea typeface="+mn-lt"/>
                <a:cs typeface="+mn-lt"/>
              </a:rPr>
              <a:t>πα</a:t>
            </a:r>
            <a:r>
              <a:rPr lang="en-US" sz="2400" dirty="0" err="1">
                <a:latin typeface="Times New Roman"/>
                <a:ea typeface="+mn-lt"/>
                <a:cs typeface="+mn-lt"/>
              </a:rPr>
              <a:t>σμ</a:t>
            </a:r>
            <a:r>
              <a:rPr lang="en-US" sz="2400" dirty="0">
                <a:latin typeface="Times New Roman"/>
                <a:ea typeface="+mn-lt"/>
                <a:cs typeface="+mn-lt"/>
              </a:rPr>
              <a:t>α 8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τη</a:t>
            </a:r>
            <a:r>
              <a:rPr lang="en-US" sz="2400" dirty="0">
                <a:latin typeface="Times New Roman"/>
                <a:ea typeface="+mn-lt"/>
                <a:cs typeface="+mn-lt"/>
              </a:rPr>
              <a:t> </a:t>
            </a:r>
            <a:r>
              <a:rPr lang="en-US" sz="2400" dirty="0" err="1">
                <a:latin typeface="Times New Roman"/>
                <a:ea typeface="+mn-lt"/>
                <a:cs typeface="+mn-lt"/>
              </a:rPr>
              <a:t>μορφή</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χήν</a:t>
            </a:r>
            <a:r>
              <a:rPr lang="en-US" sz="2400" dirty="0">
                <a:latin typeface="Times New Roman"/>
                <a:ea typeface="+mn-lt"/>
                <a:cs typeface="+mn-lt"/>
              </a:rPr>
              <a:t>ας ο επ</a:t>
            </a:r>
            <a:r>
              <a:rPr lang="en-US" sz="2400" dirty="0" err="1">
                <a:latin typeface="Times New Roman"/>
                <a:ea typeface="+mn-lt"/>
                <a:cs typeface="+mn-lt"/>
              </a:rPr>
              <a:t>ίμονος</a:t>
            </a:r>
            <a:r>
              <a:rPr lang="en-US" sz="2400" dirty="0">
                <a:latin typeface="Times New Roman"/>
                <a:ea typeface="+mn-lt"/>
                <a:cs typeface="+mn-lt"/>
              </a:rPr>
              <a:t> </a:t>
            </a:r>
            <a:r>
              <a:rPr lang="en-US" sz="2400" dirty="0" err="1">
                <a:latin typeface="Times New Roman"/>
                <a:ea typeface="+mn-lt"/>
                <a:cs typeface="+mn-lt"/>
              </a:rPr>
              <a:t>Δί</a:t>
            </a:r>
            <a:r>
              <a:rPr lang="en-US" sz="2400" dirty="0">
                <a:latin typeface="Times New Roman"/>
                <a:ea typeface="+mn-lt"/>
                <a:cs typeface="+mn-lt"/>
              </a:rPr>
              <a:t>ας κατα</a:t>
            </a:r>
            <a:r>
              <a:rPr lang="en-US" sz="2400" dirty="0" err="1">
                <a:latin typeface="Times New Roman"/>
                <a:ea typeface="+mn-lt"/>
                <a:cs typeface="+mn-lt"/>
              </a:rPr>
              <a:t>φέρνει</a:t>
            </a:r>
            <a:r>
              <a:rPr lang="en-US" sz="2400" dirty="0">
                <a:latin typeface="Times New Roman"/>
                <a:ea typeface="+mn-lt"/>
                <a:cs typeface="+mn-lt"/>
              </a:rPr>
              <a:t> να </a:t>
            </a:r>
            <a:r>
              <a:rPr lang="en-US" sz="2400" dirty="0" err="1">
                <a:latin typeface="Times New Roman"/>
                <a:ea typeface="+mn-lt"/>
                <a:cs typeface="+mn-lt"/>
              </a:rPr>
              <a:t>ζευγ</a:t>
            </a:r>
            <a:r>
              <a:rPr lang="en-US" sz="2400" dirty="0">
                <a:latin typeface="Times New Roman"/>
                <a:ea typeface="+mn-lt"/>
                <a:cs typeface="+mn-lt"/>
              </a:rPr>
              <a:t>α</a:t>
            </a:r>
            <a:r>
              <a:rPr lang="en-US" sz="2400" dirty="0" err="1">
                <a:latin typeface="Times New Roman"/>
                <a:ea typeface="+mn-lt"/>
                <a:cs typeface="+mn-lt"/>
              </a:rPr>
              <a:t>ρώσει</a:t>
            </a:r>
            <a:r>
              <a:rPr lang="en-US" sz="2400" dirty="0">
                <a:latin typeface="Times New Roman"/>
                <a:ea typeface="+mn-lt"/>
                <a:cs typeface="+mn-lt"/>
              </a:rPr>
              <a:t> μα</a:t>
            </a:r>
            <a:r>
              <a:rPr lang="en-US" sz="2400" dirty="0" err="1">
                <a:latin typeface="Times New Roman"/>
                <a:ea typeface="+mn-lt"/>
                <a:cs typeface="+mn-lt"/>
              </a:rPr>
              <a:t>ζί</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a:t>
            </a:r>
          </a:p>
          <a:p>
            <a:pPr algn="just"/>
            <a:r>
              <a:rPr lang="en-US" sz="2400" dirty="0" err="1">
                <a:latin typeface="Times New Roman"/>
                <a:ea typeface="+mn-lt"/>
                <a:cs typeface="+mn-lt"/>
              </a:rPr>
              <a:t>Εδώ</a:t>
            </a:r>
            <a:r>
              <a:rPr lang="en-US" sz="2400" dirty="0">
                <a:latin typeface="Times New Roman"/>
                <a:ea typeface="+mn-lt"/>
                <a:cs typeface="+mn-lt"/>
              </a:rPr>
              <a:t> και κα</a:t>
            </a:r>
            <a:r>
              <a:rPr lang="en-US" sz="2400" dirty="0" err="1">
                <a:latin typeface="Times New Roman"/>
                <a:ea typeface="+mn-lt"/>
                <a:cs typeface="+mn-lt"/>
              </a:rPr>
              <a:t>ιρό</a:t>
            </a:r>
            <a:r>
              <a:rPr lang="en-US" sz="2400" dirty="0">
                <a:latin typeface="Times New Roman"/>
                <a:ea typeface="+mn-lt"/>
                <a:cs typeface="+mn-lt"/>
              </a:rPr>
              <a:t> υπ</a:t>
            </a:r>
            <a:r>
              <a:rPr lang="en-US" sz="2400" dirty="0" err="1">
                <a:latin typeface="Times New Roman"/>
                <a:ea typeface="+mn-lt"/>
                <a:cs typeface="+mn-lt"/>
              </a:rPr>
              <a:t>άρχει</a:t>
            </a:r>
            <a:r>
              <a:rPr lang="en-US" sz="2400" dirty="0">
                <a:latin typeface="Times New Roman"/>
                <a:ea typeface="+mn-lt"/>
                <a:cs typeface="+mn-lt"/>
              </a:rPr>
              <a:t> η υπ</a:t>
            </a:r>
            <a:r>
              <a:rPr lang="en-US" sz="2400" dirty="0" err="1">
                <a:latin typeface="Times New Roman"/>
                <a:ea typeface="+mn-lt"/>
                <a:cs typeface="+mn-lt"/>
              </a:rPr>
              <a:t>όθεση</a:t>
            </a:r>
            <a:r>
              <a:rPr lang="en-US" sz="2400" dirty="0">
                <a:latin typeface="Times New Roman"/>
                <a:ea typeface="+mn-lt"/>
                <a:cs typeface="+mn-lt"/>
              </a:rPr>
              <a:t> </a:t>
            </a:r>
            <a:r>
              <a:rPr lang="en-US" sz="2400" dirty="0" err="1">
                <a:latin typeface="Times New Roman"/>
                <a:ea typeface="+mn-lt"/>
                <a:cs typeface="+mn-lt"/>
              </a:rPr>
              <a:t>ότι</a:t>
            </a:r>
            <a:r>
              <a:rPr lang="en-US" sz="2400" dirty="0">
                <a:latin typeface="Times New Roman"/>
                <a:ea typeface="+mn-lt"/>
                <a:cs typeface="+mn-lt"/>
              </a:rPr>
              <a:t> </a:t>
            </a:r>
            <a:r>
              <a:rPr lang="en-US" sz="2400" dirty="0" err="1">
                <a:latin typeface="Times New Roman"/>
                <a:ea typeface="+mn-lt"/>
                <a:cs typeface="+mn-lt"/>
              </a:rPr>
              <a:t>κά</a:t>
            </a:r>
            <a:r>
              <a:rPr lang="en-US" sz="2400" dirty="0">
                <a:latin typeface="Times New Roman"/>
                <a:ea typeface="+mn-lt"/>
                <a:cs typeface="+mn-lt"/>
              </a:rPr>
              <a:t>π</a:t>
            </a:r>
            <a:r>
              <a:rPr lang="en-US" sz="2400" dirty="0" err="1">
                <a:latin typeface="Times New Roman"/>
                <a:ea typeface="+mn-lt"/>
                <a:cs typeface="+mn-lt"/>
              </a:rPr>
              <a:t>οι</a:t>
            </a:r>
            <a:r>
              <a:rPr lang="en-US" sz="2400" dirty="0">
                <a:latin typeface="Times New Roman"/>
                <a:ea typeface="+mn-lt"/>
                <a:cs typeface="+mn-lt"/>
              </a:rPr>
              <a:t>α </a:t>
            </a:r>
            <a:r>
              <a:rPr lang="en-US" sz="2400" dirty="0" err="1">
                <a:latin typeface="Times New Roman"/>
                <a:ea typeface="+mn-lt"/>
                <a:cs typeface="+mn-lt"/>
              </a:rPr>
              <a:t>σύνδεση</a:t>
            </a:r>
            <a:r>
              <a:rPr lang="en-US" sz="2400" dirty="0">
                <a:latin typeface="Times New Roman"/>
                <a:ea typeface="+mn-lt"/>
                <a:cs typeface="+mn-lt"/>
              </a:rPr>
              <a:t> υπ</a:t>
            </a:r>
            <a:r>
              <a:rPr lang="en-US" sz="2400" dirty="0" err="1">
                <a:latin typeface="Times New Roman"/>
                <a:ea typeface="+mn-lt"/>
                <a:cs typeface="+mn-lt"/>
              </a:rPr>
              <a:t>άρχει</a:t>
            </a:r>
            <a:r>
              <a:rPr lang="en-US" sz="2400" dirty="0">
                <a:latin typeface="Times New Roman"/>
                <a:ea typeface="+mn-lt"/>
                <a:cs typeface="+mn-lt"/>
              </a:rPr>
              <a:t> </a:t>
            </a:r>
            <a:r>
              <a:rPr lang="en-US" sz="2400" dirty="0" err="1">
                <a:latin typeface="Times New Roman"/>
                <a:ea typeface="+mn-lt"/>
                <a:cs typeface="+mn-lt"/>
              </a:rPr>
              <a:t>μετ</a:t>
            </a:r>
            <a:r>
              <a:rPr lang="en-US" sz="2400" dirty="0">
                <a:latin typeface="Times New Roman"/>
                <a:ea typeface="+mn-lt"/>
                <a:cs typeface="+mn-lt"/>
              </a:rPr>
              <a:t>α</a:t>
            </a:r>
            <a:r>
              <a:rPr lang="en-US" sz="2400" dirty="0" err="1">
                <a:latin typeface="Times New Roman"/>
                <a:ea typeface="+mn-lt"/>
                <a:cs typeface="+mn-lt"/>
              </a:rPr>
              <a:t>ξύ</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συγκεκριμένης</a:t>
            </a:r>
            <a:r>
              <a:rPr lang="en-US" sz="2400" dirty="0">
                <a:latin typeface="Times New Roman"/>
                <a:ea typeface="+mn-lt"/>
                <a:cs typeface="+mn-lt"/>
              </a:rPr>
              <a:t> πα</a:t>
            </a:r>
            <a:r>
              <a:rPr lang="en-US" sz="2400" dirty="0" err="1">
                <a:latin typeface="Times New Roman"/>
                <a:ea typeface="+mn-lt"/>
                <a:cs typeface="+mn-lt"/>
              </a:rPr>
              <a:t>ράδοσης</a:t>
            </a:r>
            <a:r>
              <a:rPr lang="en-US" sz="2400" dirty="0">
                <a:latin typeface="Times New Roman"/>
                <a:ea typeface="+mn-lt"/>
                <a:cs typeface="+mn-lt"/>
              </a:rPr>
              <a:t> και </a:t>
            </a:r>
            <a:r>
              <a:rPr lang="en-US" sz="2400" dirty="0" err="1">
                <a:latin typeface="Times New Roman"/>
                <a:ea typeface="+mn-lt"/>
                <a:cs typeface="+mn-lt"/>
              </a:rPr>
              <a:t>του</a:t>
            </a:r>
            <a:r>
              <a:rPr lang="en-US" sz="2400" dirty="0">
                <a:latin typeface="Times New Roman"/>
                <a:ea typeface="+mn-lt"/>
                <a:cs typeface="+mn-lt"/>
              </a:rPr>
              <a:t> παρα</a:t>
            </a:r>
            <a:r>
              <a:rPr lang="en-US" sz="2400" dirty="0" err="1">
                <a:latin typeface="Times New Roman"/>
                <a:ea typeface="+mn-lt"/>
                <a:cs typeface="+mn-lt"/>
              </a:rPr>
              <a:t>μυθικού</a:t>
            </a:r>
            <a:r>
              <a:rPr lang="en-US" sz="2400" dirty="0">
                <a:latin typeface="Times New Roman"/>
                <a:ea typeface="+mn-lt"/>
                <a:cs typeface="+mn-lt"/>
              </a:rPr>
              <a:t> </a:t>
            </a:r>
            <a:r>
              <a:rPr lang="en-US" sz="2400" dirty="0" err="1">
                <a:latin typeface="Times New Roman"/>
                <a:ea typeface="+mn-lt"/>
                <a:cs typeface="+mn-lt"/>
              </a:rPr>
              <a:t>μοτί</a:t>
            </a:r>
            <a:r>
              <a:rPr lang="en-US" sz="2400" dirty="0">
                <a:latin typeface="Times New Roman"/>
                <a:ea typeface="+mn-lt"/>
                <a:cs typeface="+mn-lt"/>
              </a:rPr>
              <a:t>β</a:t>
            </a:r>
            <a:r>
              <a:rPr lang="en-US" sz="2400" dirty="0" err="1">
                <a:latin typeface="Times New Roman"/>
                <a:ea typeface="+mn-lt"/>
                <a:cs typeface="+mn-lt"/>
              </a:rPr>
              <a:t>ου</a:t>
            </a:r>
            <a:r>
              <a:rPr lang="en-US" sz="2400" dirty="0">
                <a:latin typeface="Times New Roman"/>
                <a:ea typeface="+mn-lt"/>
                <a:cs typeface="+mn-lt"/>
              </a:rPr>
              <a:t> </a:t>
            </a:r>
            <a:r>
              <a:rPr lang="en-US" sz="2400" dirty="0" err="1">
                <a:latin typeface="Times New Roman"/>
                <a:ea typeface="+mn-lt"/>
                <a:cs typeface="+mn-lt"/>
              </a:rPr>
              <a:t>της</a:t>
            </a:r>
            <a:r>
              <a:rPr lang="en-US" sz="2400" dirty="0">
                <a:latin typeface="Times New Roman"/>
                <a:ea typeface="+mn-lt"/>
                <a:cs typeface="+mn-lt"/>
              </a:rPr>
              <a:t> 'μα</a:t>
            </a:r>
            <a:r>
              <a:rPr lang="en-US" sz="2400" dirty="0" err="1">
                <a:latin typeface="Times New Roman"/>
                <a:ea typeface="+mn-lt"/>
                <a:cs typeface="+mn-lt"/>
              </a:rPr>
              <a:t>γικής</a:t>
            </a:r>
            <a:r>
              <a:rPr lang="en-US" sz="2400" dirty="0">
                <a:latin typeface="Times New Roman"/>
                <a:ea typeface="+mn-lt"/>
                <a:cs typeface="+mn-lt"/>
              </a:rPr>
              <a:t> </a:t>
            </a:r>
            <a:r>
              <a:rPr lang="en-US" sz="2400" dirty="0" err="1">
                <a:latin typeface="Times New Roman"/>
                <a:ea typeface="+mn-lt"/>
                <a:cs typeface="+mn-lt"/>
              </a:rPr>
              <a:t>φυγής</a:t>
            </a:r>
            <a:r>
              <a:rPr lang="en-US" sz="2400" dirty="0">
                <a:latin typeface="Times New Roman"/>
                <a:ea typeface="+mn-lt"/>
                <a:cs typeface="+mn-lt"/>
              </a:rPr>
              <a:t>'. </a:t>
            </a:r>
          </a:p>
          <a:p>
            <a:pPr algn="just"/>
            <a:r>
              <a:rPr lang="en-US" sz="2400" dirty="0" err="1">
                <a:latin typeface="Times New Roman"/>
                <a:ea typeface="+mn-lt"/>
                <a:cs typeface="+mn-lt"/>
              </a:rPr>
              <a:t>Μοτί</a:t>
            </a:r>
            <a:r>
              <a:rPr lang="en-US" sz="2400" dirty="0">
                <a:latin typeface="Times New Roman"/>
                <a:ea typeface="+mn-lt"/>
                <a:cs typeface="+mn-lt"/>
              </a:rPr>
              <a:t>βο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δύο</a:t>
            </a:r>
            <a:r>
              <a:rPr lang="en-US" sz="2400" dirty="0">
                <a:latin typeface="Times New Roman"/>
                <a:ea typeface="+mn-lt"/>
                <a:cs typeface="+mn-lt"/>
              </a:rPr>
              <a:t> </a:t>
            </a:r>
            <a:r>
              <a:rPr lang="en-US" sz="2400" dirty="0" err="1">
                <a:latin typeface="Times New Roman"/>
                <a:ea typeface="+mn-lt"/>
                <a:cs typeface="+mn-lt"/>
              </a:rPr>
              <a:t>σχετικές</a:t>
            </a:r>
            <a:r>
              <a:rPr lang="en-US" sz="2400" dirty="0">
                <a:latin typeface="Times New Roman"/>
                <a:ea typeface="+mn-lt"/>
                <a:cs typeface="+mn-lt"/>
              </a:rPr>
              <a:t> α</a:t>
            </a:r>
            <a:r>
              <a:rPr lang="en-US" sz="2400" dirty="0" err="1">
                <a:latin typeface="Times New Roman"/>
                <a:ea typeface="+mn-lt"/>
                <a:cs typeface="+mn-lt"/>
              </a:rPr>
              <a:t>λλά</a:t>
            </a:r>
            <a:r>
              <a:rPr lang="en-US" sz="2400" dirty="0">
                <a:latin typeface="Times New Roman"/>
                <a:ea typeface="+mn-lt"/>
                <a:cs typeface="+mn-lt"/>
              </a:rPr>
              <a:t> </a:t>
            </a:r>
            <a:r>
              <a:rPr lang="en-US" sz="2400" dirty="0" err="1">
                <a:latin typeface="Times New Roman"/>
                <a:ea typeface="+mn-lt"/>
                <a:cs typeface="+mn-lt"/>
              </a:rPr>
              <a:t>όχι</a:t>
            </a:r>
            <a:r>
              <a:rPr lang="en-US" sz="2400" dirty="0">
                <a:latin typeface="Times New Roman"/>
                <a:ea typeface="+mn-lt"/>
                <a:cs typeface="+mn-lt"/>
              </a:rPr>
              <a:t> </a:t>
            </a:r>
            <a:r>
              <a:rPr lang="en-US" sz="2400" dirty="0" err="1">
                <a:latin typeface="Times New Roman"/>
                <a:ea typeface="+mn-lt"/>
                <a:cs typeface="+mn-lt"/>
              </a:rPr>
              <a:t>ολόιδιες</a:t>
            </a:r>
            <a:r>
              <a:rPr lang="en-US" sz="2400" dirty="0">
                <a:latin typeface="Times New Roman"/>
                <a:ea typeface="+mn-lt"/>
                <a:cs typeface="+mn-lt"/>
              </a:rPr>
              <a:t> </a:t>
            </a:r>
            <a:r>
              <a:rPr lang="en-US" sz="2400" dirty="0" err="1">
                <a:latin typeface="Times New Roman"/>
                <a:ea typeface="+mn-lt"/>
                <a:cs typeface="+mn-lt"/>
              </a:rPr>
              <a:t>μορφές</a:t>
            </a:r>
            <a:r>
              <a:rPr lang="en-US" sz="2400" dirty="0">
                <a:latin typeface="Times New Roman"/>
                <a:ea typeface="+mn-lt"/>
                <a:cs typeface="+mn-lt"/>
              </a:rPr>
              <a:t>:</a:t>
            </a:r>
            <a:endParaRPr lang="en-US" dirty="0">
              <a:latin typeface="Century Gothic" panose="020B0502020202020204"/>
              <a:ea typeface="+mn-lt"/>
              <a:cs typeface="+mn-lt"/>
            </a:endParaRPr>
          </a:p>
          <a:p>
            <a:pPr marL="0" indent="0" algn="just">
              <a:buNone/>
            </a:pPr>
            <a:r>
              <a:rPr lang="en-US" sz="2400" dirty="0">
                <a:latin typeface="Times New Roman"/>
                <a:ea typeface="+mn-lt"/>
                <a:cs typeface="+mn-lt"/>
              </a:rPr>
              <a:t>   1) </a:t>
            </a:r>
            <a:r>
              <a:rPr lang="en-US" sz="2400" dirty="0" err="1">
                <a:latin typeface="Times New Roman"/>
                <a:ea typeface="+mn-lt"/>
                <a:cs typeface="+mn-lt"/>
              </a:rPr>
              <a:t>Νέος</a:t>
            </a:r>
            <a:r>
              <a:rPr lang="en-US" sz="2400" dirty="0">
                <a:latin typeface="Times New Roman"/>
                <a:ea typeface="+mn-lt"/>
                <a:cs typeface="+mn-lt"/>
              </a:rPr>
              <a:t> και </a:t>
            </a:r>
            <a:r>
              <a:rPr lang="en-US" sz="2400" dirty="0" err="1">
                <a:latin typeface="Times New Roman"/>
                <a:ea typeface="+mn-lt"/>
                <a:cs typeface="+mn-lt"/>
              </a:rPr>
              <a:t>νε</a:t>
            </a:r>
            <a:r>
              <a:rPr lang="en-US" sz="2400" dirty="0">
                <a:latin typeface="Times New Roman"/>
                <a:ea typeface="+mn-lt"/>
                <a:cs typeface="+mn-lt"/>
              </a:rPr>
              <a:t>α</a:t>
            </a:r>
            <a:r>
              <a:rPr lang="en-US" sz="2400" dirty="0" err="1">
                <a:latin typeface="Times New Roman"/>
                <a:ea typeface="+mn-lt"/>
                <a:cs typeface="+mn-lt"/>
              </a:rPr>
              <a:t>ρή</a:t>
            </a:r>
            <a:r>
              <a:rPr lang="en-US" sz="2400" dirty="0">
                <a:latin typeface="Times New Roman"/>
                <a:ea typeface="+mn-lt"/>
                <a:cs typeface="+mn-lt"/>
              </a:rPr>
              <a:t>, π</a:t>
            </a:r>
            <a:r>
              <a:rPr lang="en-US" sz="2400" dirty="0" err="1">
                <a:latin typeface="Times New Roman"/>
                <a:ea typeface="+mn-lt"/>
                <a:cs typeface="+mn-lt"/>
              </a:rPr>
              <a:t>ροοριζόμενοι</a:t>
            </a:r>
            <a:r>
              <a:rPr lang="en-US" sz="2400" dirty="0">
                <a:latin typeface="Times New Roman"/>
                <a:ea typeface="+mn-lt"/>
                <a:cs typeface="+mn-lt"/>
              </a:rPr>
              <a:t> </a:t>
            </a:r>
            <a:r>
              <a:rPr lang="en-US" sz="2400" dirty="0" err="1">
                <a:latin typeface="Times New Roman"/>
                <a:ea typeface="+mn-lt"/>
                <a:cs typeface="+mn-lt"/>
              </a:rPr>
              <a:t>γι</a:t>
            </a:r>
            <a:r>
              <a:rPr lang="en-US" sz="2400" dirty="0">
                <a:latin typeface="Times New Roman"/>
                <a:ea typeface="+mn-lt"/>
                <a:cs typeface="+mn-lt"/>
              </a:rPr>
              <a:t>α </a:t>
            </a:r>
            <a:r>
              <a:rPr lang="en-US" sz="2400" dirty="0" err="1">
                <a:latin typeface="Times New Roman"/>
                <a:ea typeface="+mn-lt"/>
                <a:cs typeface="+mn-lt"/>
              </a:rPr>
              <a:t>γάμο</a:t>
            </a:r>
            <a:r>
              <a:rPr lang="en-US" sz="2400" dirty="0">
                <a:latin typeface="Times New Roman"/>
                <a:ea typeface="+mn-lt"/>
                <a:cs typeface="+mn-lt"/>
              </a:rPr>
              <a:t>, </a:t>
            </a:r>
            <a:r>
              <a:rPr lang="en-US" sz="2400" dirty="0" err="1">
                <a:latin typeface="Times New Roman"/>
                <a:ea typeface="+mn-lt"/>
                <a:cs typeface="+mn-lt"/>
              </a:rPr>
              <a:t>δι</a:t>
            </a:r>
            <a:r>
              <a:rPr lang="en-US" sz="2400" dirty="0">
                <a:latin typeface="Times New Roman"/>
                <a:ea typeface="+mn-lt"/>
                <a:cs typeface="+mn-lt"/>
              </a:rPr>
              <a:t>α</a:t>
            </a:r>
            <a:r>
              <a:rPr lang="en-US" sz="2400" dirty="0" err="1">
                <a:latin typeface="Times New Roman"/>
                <a:ea typeface="+mn-lt"/>
                <a:cs typeface="+mn-lt"/>
              </a:rPr>
              <a:t>φεύγουν</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κατα</a:t>
            </a:r>
            <a:r>
              <a:rPr lang="en-US" sz="2400" dirty="0" err="1">
                <a:latin typeface="Times New Roman"/>
                <a:ea typeface="+mn-lt"/>
                <a:cs typeface="+mn-lt"/>
              </a:rPr>
              <a:t>δίωξη</a:t>
            </a:r>
            <a:r>
              <a:rPr lang="en-US" sz="2400" dirty="0">
                <a:latin typeface="Times New Roman"/>
                <a:ea typeface="+mn-lt"/>
                <a:cs typeface="+mn-lt"/>
              </a:rPr>
              <a:t> </a:t>
            </a:r>
            <a:r>
              <a:rPr lang="en-US" sz="2400" dirty="0" err="1">
                <a:latin typeface="Times New Roman"/>
                <a:ea typeface="+mn-lt"/>
                <a:cs typeface="+mn-lt"/>
              </a:rPr>
              <a:t>ενός</a:t>
            </a:r>
            <a:r>
              <a:rPr lang="en-US" sz="2400" dirty="0">
                <a:latin typeface="Times New Roman"/>
                <a:ea typeface="+mn-lt"/>
                <a:cs typeface="+mn-lt"/>
              </a:rPr>
              <a:t> </a:t>
            </a:r>
            <a:r>
              <a:rPr lang="en-US" sz="2400" dirty="0" err="1">
                <a:latin typeface="Times New Roman"/>
                <a:ea typeface="+mn-lt"/>
                <a:cs typeface="+mn-lt"/>
              </a:rPr>
              <a:t>δράκοντ</a:t>
            </a:r>
            <a:r>
              <a:rPr lang="en-US" sz="2400" dirty="0">
                <a:latin typeface="Times New Roman"/>
                <a:ea typeface="+mn-lt"/>
                <a:cs typeface="+mn-lt"/>
              </a:rPr>
              <a:t>α (</a:t>
            </a:r>
            <a:r>
              <a:rPr lang="en-US" sz="2400" dirty="0" err="1">
                <a:latin typeface="Times New Roman"/>
                <a:ea typeface="+mn-lt"/>
                <a:cs typeface="+mn-lt"/>
              </a:rPr>
              <a:t>συνήθως</a:t>
            </a:r>
            <a:r>
              <a:rPr lang="en-US" sz="2400" dirty="0">
                <a:latin typeface="Times New Roman"/>
                <a:ea typeface="+mn-lt"/>
                <a:cs typeface="+mn-lt"/>
              </a:rPr>
              <a:t> ο πα</a:t>
            </a:r>
            <a:r>
              <a:rPr lang="en-US" sz="2400" dirty="0" err="1">
                <a:latin typeface="Times New Roman"/>
                <a:ea typeface="+mn-lt"/>
                <a:cs typeface="+mn-lt"/>
              </a:rPr>
              <a:t>τέρ</a:t>
            </a:r>
            <a:r>
              <a:rPr lang="en-US" sz="2400" dirty="0">
                <a:latin typeface="Times New Roman"/>
                <a:ea typeface="+mn-lt"/>
                <a:cs typeface="+mn-lt"/>
              </a:rPr>
              <a:t>ας </a:t>
            </a:r>
            <a:r>
              <a:rPr lang="en-US" sz="2400" dirty="0" err="1">
                <a:latin typeface="Times New Roman"/>
                <a:ea typeface="+mn-lt"/>
                <a:cs typeface="+mn-lt"/>
              </a:rPr>
              <a:t>της</a:t>
            </a:r>
            <a:r>
              <a:rPr lang="en-US" sz="2400" dirty="0">
                <a:latin typeface="Times New Roman"/>
                <a:ea typeface="+mn-lt"/>
                <a:cs typeface="+mn-lt"/>
              </a:rPr>
              <a:t> </a:t>
            </a:r>
            <a:r>
              <a:rPr lang="en-US" sz="2400" dirty="0" err="1">
                <a:latin typeface="Times New Roman"/>
                <a:ea typeface="+mn-lt"/>
                <a:cs typeface="+mn-lt"/>
              </a:rPr>
              <a:t>κο</a:t>
            </a:r>
            <a:r>
              <a:rPr lang="en-US" sz="2400" dirty="0">
                <a:latin typeface="Times New Roman"/>
                <a:ea typeface="+mn-lt"/>
                <a:cs typeface="+mn-lt"/>
              </a:rPr>
              <a:t>π</a:t>
            </a:r>
            <a:r>
              <a:rPr lang="en-US" sz="2400" dirty="0" err="1">
                <a:latin typeface="Times New Roman"/>
                <a:ea typeface="+mn-lt"/>
                <a:cs typeface="+mn-lt"/>
              </a:rPr>
              <a:t>έλ</a:t>
            </a:r>
            <a:r>
              <a:rPr lang="en-US" sz="2400" dirty="0">
                <a:latin typeface="Times New Roman"/>
                <a:ea typeface="+mn-lt"/>
                <a:cs typeface="+mn-lt"/>
              </a:rPr>
              <a:t>ας), </a:t>
            </a:r>
            <a:r>
              <a:rPr lang="en-US" sz="2400" dirty="0" err="1">
                <a:latin typeface="Times New Roman"/>
                <a:ea typeface="+mn-lt"/>
                <a:cs typeface="+mn-lt"/>
              </a:rPr>
              <a:t>μί</a:t>
            </a:r>
            <a:r>
              <a:rPr lang="en-US" sz="2400" dirty="0">
                <a:latin typeface="Times New Roman"/>
                <a:ea typeface="+mn-lt"/>
                <a:cs typeface="+mn-lt"/>
              </a:rPr>
              <a:t>ας </a:t>
            </a:r>
            <a:r>
              <a:rPr lang="en-US" sz="2400" dirty="0" err="1">
                <a:latin typeface="Times New Roman"/>
                <a:ea typeface="+mn-lt"/>
                <a:cs typeface="+mn-lt"/>
              </a:rPr>
              <a:t>μάγισσ</a:t>
            </a:r>
            <a:r>
              <a:rPr lang="en-US" sz="2400" dirty="0">
                <a:latin typeface="Times New Roman"/>
                <a:ea typeface="+mn-lt"/>
                <a:cs typeface="+mn-lt"/>
              </a:rPr>
              <a:t>ας και </a:t>
            </a:r>
            <a:r>
              <a:rPr lang="en-US" sz="2400" dirty="0" err="1">
                <a:latin typeface="Times New Roman"/>
                <a:ea typeface="+mn-lt"/>
                <a:cs typeface="+mn-lt"/>
              </a:rPr>
              <a:t>άλλων</a:t>
            </a:r>
            <a:r>
              <a:rPr lang="en-US" sz="2400" dirty="0">
                <a:latin typeface="Times New Roman"/>
                <a:ea typeface="+mn-lt"/>
                <a:cs typeface="+mn-lt"/>
              </a:rPr>
              <a:t> πα</a:t>
            </a:r>
            <a:r>
              <a:rPr lang="en-US" sz="2400" dirty="0" err="1">
                <a:latin typeface="Times New Roman"/>
                <a:ea typeface="+mn-lt"/>
                <a:cs typeface="+mn-lt"/>
              </a:rPr>
              <a:t>ρόμοιων</a:t>
            </a:r>
            <a:r>
              <a:rPr lang="en-US" sz="2400" dirty="0">
                <a:latin typeface="Times New Roman"/>
                <a:ea typeface="+mn-lt"/>
                <a:cs typeface="+mn-lt"/>
              </a:rPr>
              <a:t>. Η απ</a:t>
            </a:r>
            <a:r>
              <a:rPr lang="en-US" sz="2400" dirty="0" err="1">
                <a:latin typeface="Times New Roman"/>
                <a:ea typeface="+mn-lt"/>
                <a:cs typeface="+mn-lt"/>
              </a:rPr>
              <a:t>οφυγή</a:t>
            </a:r>
            <a:r>
              <a:rPr lang="en-US" sz="2400" dirty="0">
                <a:latin typeface="Times New Roman"/>
                <a:ea typeface="+mn-lt"/>
                <a:cs typeface="+mn-lt"/>
              </a:rPr>
              <a:t> επ</a:t>
            </a:r>
            <a:r>
              <a:rPr lang="en-US" sz="2400" dirty="0" err="1">
                <a:latin typeface="Times New Roman"/>
                <a:ea typeface="+mn-lt"/>
                <a:cs typeface="+mn-lt"/>
              </a:rPr>
              <a:t>ιτυγχάνετ</a:t>
            </a:r>
            <a:r>
              <a:rPr lang="en-US" sz="2400" dirty="0">
                <a:latin typeface="Times New Roman"/>
                <a:ea typeface="+mn-lt"/>
                <a:cs typeface="+mn-lt"/>
              </a:rPr>
              <a:t>αι </a:t>
            </a:r>
            <a:r>
              <a:rPr lang="en-US" sz="2400" dirty="0" err="1">
                <a:latin typeface="Times New Roman"/>
                <a:ea typeface="+mn-lt"/>
                <a:cs typeface="+mn-lt"/>
              </a:rPr>
              <a:t>με</a:t>
            </a:r>
            <a:r>
              <a:rPr lang="en-US" sz="2400" dirty="0">
                <a:latin typeface="Times New Roman"/>
                <a:ea typeface="+mn-lt"/>
                <a:cs typeface="+mn-lt"/>
              </a:rPr>
              <a:t> </a:t>
            </a:r>
            <a:r>
              <a:rPr lang="en-US" sz="2400" dirty="0" err="1">
                <a:latin typeface="Times New Roman"/>
                <a:ea typeface="+mn-lt"/>
                <a:cs typeface="+mn-lt"/>
              </a:rPr>
              <a:t>την</a:t>
            </a:r>
            <a:r>
              <a:rPr lang="en-US" sz="2400" dirty="0">
                <a:latin typeface="Times New Roman"/>
                <a:ea typeface="+mn-lt"/>
                <a:cs typeface="+mn-lt"/>
              </a:rPr>
              <a:t> </a:t>
            </a:r>
            <a:r>
              <a:rPr lang="en-US" sz="2400" dirty="0" err="1">
                <a:latin typeface="Times New Roman"/>
                <a:ea typeface="+mn-lt"/>
                <a:cs typeface="+mn-lt"/>
              </a:rPr>
              <a:t>ρίψη</a:t>
            </a:r>
            <a:r>
              <a:rPr lang="en-US" sz="2400" dirty="0">
                <a:latin typeface="Times New Roman"/>
                <a:ea typeface="+mn-lt"/>
                <a:cs typeface="+mn-lt"/>
              </a:rPr>
              <a:t> </a:t>
            </a:r>
            <a:r>
              <a:rPr lang="en-US" sz="2400" dirty="0" err="1">
                <a:latin typeface="Times New Roman"/>
                <a:ea typeface="+mn-lt"/>
                <a:cs typeface="+mn-lt"/>
              </a:rPr>
              <a:t>ενός</a:t>
            </a:r>
            <a:r>
              <a:rPr lang="en-US" sz="2400" dirty="0">
                <a:latin typeface="Times New Roman"/>
                <a:ea typeface="+mn-lt"/>
                <a:cs typeface="+mn-lt"/>
              </a:rPr>
              <a:t> </a:t>
            </a:r>
            <a:r>
              <a:rPr lang="en-US" sz="2400" dirty="0" err="1">
                <a:latin typeface="Times New Roman"/>
                <a:ea typeface="+mn-lt"/>
                <a:cs typeface="+mn-lt"/>
              </a:rPr>
              <a:t>συνηθισμένου</a:t>
            </a:r>
            <a:r>
              <a:rPr lang="en-US" sz="2400" dirty="0">
                <a:latin typeface="Times New Roman"/>
                <a:ea typeface="+mn-lt"/>
                <a:cs typeface="+mn-lt"/>
              </a:rPr>
              <a:t> α</a:t>
            </a:r>
            <a:r>
              <a:rPr lang="en-US" sz="2400" dirty="0" err="1">
                <a:latin typeface="Times New Roman"/>
                <a:ea typeface="+mn-lt"/>
                <a:cs typeface="+mn-lt"/>
              </a:rPr>
              <a:t>ντικειμένου</a:t>
            </a:r>
            <a:r>
              <a:rPr lang="en-US" sz="2400" dirty="0">
                <a:latin typeface="Times New Roman"/>
                <a:ea typeface="+mn-lt"/>
                <a:cs typeface="+mn-lt"/>
              </a:rPr>
              <a:t> π</a:t>
            </a:r>
            <a:r>
              <a:rPr lang="en-US" sz="2400" dirty="0" err="1">
                <a:latin typeface="Times New Roman"/>
                <a:ea typeface="+mn-lt"/>
                <a:cs typeface="+mn-lt"/>
              </a:rPr>
              <a:t>ου</a:t>
            </a:r>
            <a:r>
              <a:rPr lang="en-US" sz="2400" dirty="0">
                <a:latin typeface="Times New Roman"/>
                <a:ea typeface="+mn-lt"/>
                <a:cs typeface="+mn-lt"/>
              </a:rPr>
              <a:t> α</a:t>
            </a:r>
            <a:r>
              <a:rPr lang="en-US" sz="2400" dirty="0" err="1">
                <a:latin typeface="Times New Roman"/>
                <a:ea typeface="+mn-lt"/>
                <a:cs typeface="+mn-lt"/>
              </a:rPr>
              <a:t>μέσως</a:t>
            </a:r>
            <a:r>
              <a:rPr lang="en-US" sz="2400" dirty="0">
                <a:latin typeface="Times New Roman"/>
                <a:ea typeface="+mn-lt"/>
                <a:cs typeface="+mn-lt"/>
              </a:rPr>
              <a:t> </a:t>
            </a:r>
            <a:r>
              <a:rPr lang="en-US" sz="2400" dirty="0" err="1">
                <a:latin typeface="Times New Roman"/>
                <a:ea typeface="+mn-lt"/>
                <a:cs typeface="+mn-lt"/>
              </a:rPr>
              <a:t>μετ</a:t>
            </a:r>
            <a:r>
              <a:rPr lang="en-US" sz="2400" dirty="0">
                <a:latin typeface="Times New Roman"/>
                <a:ea typeface="+mn-lt"/>
                <a:cs typeface="+mn-lt"/>
              </a:rPr>
              <a:t>α</a:t>
            </a:r>
            <a:r>
              <a:rPr lang="en-US" sz="2400" dirty="0" err="1">
                <a:latin typeface="Times New Roman"/>
                <a:ea typeface="+mn-lt"/>
                <a:cs typeface="+mn-lt"/>
              </a:rPr>
              <a:t>τρέ</a:t>
            </a:r>
            <a:r>
              <a:rPr lang="en-US" sz="2400" dirty="0">
                <a:latin typeface="Times New Roman"/>
                <a:ea typeface="+mn-lt"/>
                <a:cs typeface="+mn-lt"/>
              </a:rPr>
              <a:t>π</a:t>
            </a:r>
            <a:r>
              <a:rPr lang="en-US" sz="2400" dirty="0" err="1">
                <a:latin typeface="Times New Roman"/>
                <a:ea typeface="+mn-lt"/>
                <a:cs typeface="+mn-lt"/>
              </a:rPr>
              <a:t>ετ</a:t>
            </a:r>
            <a:r>
              <a:rPr lang="en-US" sz="2400" dirty="0">
                <a:latin typeface="Times New Roman"/>
                <a:ea typeface="+mn-lt"/>
                <a:cs typeface="+mn-lt"/>
              </a:rPr>
              <a:t>αι </a:t>
            </a:r>
            <a:r>
              <a:rPr lang="en-US" sz="2400" dirty="0" err="1">
                <a:latin typeface="Times New Roman"/>
                <a:ea typeface="+mn-lt"/>
                <a:cs typeface="+mn-lt"/>
              </a:rPr>
              <a:t>σε</a:t>
            </a:r>
            <a:r>
              <a:rPr lang="en-US" sz="2400" dirty="0">
                <a:latin typeface="Times New Roman"/>
                <a:ea typeface="+mn-lt"/>
                <a:cs typeface="+mn-lt"/>
              </a:rPr>
              <a:t> α</a:t>
            </a:r>
            <a:r>
              <a:rPr lang="en-US" sz="2400" dirty="0" err="1">
                <a:latin typeface="Times New Roman"/>
                <a:ea typeface="+mn-lt"/>
                <a:cs typeface="+mn-lt"/>
              </a:rPr>
              <a:t>ξε</a:t>
            </a:r>
            <a:r>
              <a:rPr lang="en-US" sz="2400" dirty="0">
                <a:latin typeface="Times New Roman"/>
                <a:ea typeface="+mn-lt"/>
                <a:cs typeface="+mn-lt"/>
              </a:rPr>
              <a:t>π</a:t>
            </a:r>
            <a:r>
              <a:rPr lang="en-US" sz="2400" dirty="0" err="1">
                <a:latin typeface="Times New Roman"/>
                <a:ea typeface="+mn-lt"/>
                <a:cs typeface="+mn-lt"/>
              </a:rPr>
              <a:t>έρ</a:t>
            </a:r>
            <a:r>
              <a:rPr lang="en-US" sz="2400" dirty="0">
                <a:latin typeface="Times New Roman"/>
                <a:ea typeface="+mn-lt"/>
                <a:cs typeface="+mn-lt"/>
              </a:rPr>
              <a:t>α</a:t>
            </a:r>
            <a:r>
              <a:rPr lang="en-US" sz="2400" dirty="0" err="1">
                <a:latin typeface="Times New Roman"/>
                <a:ea typeface="+mn-lt"/>
                <a:cs typeface="+mn-lt"/>
              </a:rPr>
              <a:t>στο</a:t>
            </a:r>
            <a:r>
              <a:rPr lang="en-US" sz="2400" dirty="0">
                <a:latin typeface="Times New Roman"/>
                <a:ea typeface="+mn-lt"/>
                <a:cs typeface="+mn-lt"/>
              </a:rPr>
              <a:t> </a:t>
            </a:r>
            <a:r>
              <a:rPr lang="en-US" sz="2400" dirty="0" err="1">
                <a:latin typeface="Times New Roman"/>
                <a:ea typeface="+mn-lt"/>
                <a:cs typeface="+mn-lt"/>
              </a:rPr>
              <a:t>εμ</a:t>
            </a:r>
            <a:r>
              <a:rPr lang="en-US" sz="2400" dirty="0">
                <a:latin typeface="Times New Roman"/>
                <a:ea typeface="+mn-lt"/>
                <a:cs typeface="+mn-lt"/>
              </a:rPr>
              <a:t>π</a:t>
            </a:r>
            <a:r>
              <a:rPr lang="en-US" sz="2400" dirty="0" err="1">
                <a:latin typeface="Times New Roman"/>
                <a:ea typeface="+mn-lt"/>
                <a:cs typeface="+mn-lt"/>
              </a:rPr>
              <a:t>όδιο</a:t>
            </a:r>
            <a:r>
              <a:rPr lang="en-US" sz="2400" dirty="0">
                <a:latin typeface="Times New Roman"/>
                <a:ea typeface="+mn-lt"/>
                <a:cs typeface="+mn-lt"/>
              </a:rPr>
              <a:t> και η κατα</a:t>
            </a:r>
            <a:r>
              <a:rPr lang="en-US" sz="2400" dirty="0" err="1">
                <a:latin typeface="Times New Roman"/>
                <a:ea typeface="+mn-lt"/>
                <a:cs typeface="+mn-lt"/>
              </a:rPr>
              <a:t>δίωξη</a:t>
            </a:r>
            <a:r>
              <a:rPr lang="en-US" sz="2400" dirty="0">
                <a:latin typeface="Times New Roman"/>
                <a:ea typeface="+mn-lt"/>
                <a:cs typeface="+mn-lt"/>
              </a:rPr>
              <a:t> </a:t>
            </a:r>
            <a:r>
              <a:rPr lang="en-US" sz="2400" dirty="0" err="1">
                <a:latin typeface="Times New Roman"/>
                <a:ea typeface="+mn-lt"/>
                <a:cs typeface="+mn-lt"/>
              </a:rPr>
              <a:t>στ</a:t>
            </a:r>
            <a:r>
              <a:rPr lang="en-US" sz="2400" dirty="0">
                <a:latin typeface="Times New Roman"/>
                <a:ea typeface="+mn-lt"/>
                <a:cs typeface="+mn-lt"/>
              </a:rPr>
              <a:t>αμα</a:t>
            </a:r>
            <a:r>
              <a:rPr lang="en-US" sz="2400" dirty="0" err="1">
                <a:latin typeface="Times New Roman"/>
                <a:ea typeface="+mn-lt"/>
                <a:cs typeface="+mn-lt"/>
              </a:rPr>
              <a:t>τά</a:t>
            </a:r>
            <a:r>
              <a:rPr lang="en-US" sz="2400" dirty="0">
                <a:latin typeface="Times New Roman"/>
                <a:ea typeface="+mn-lt"/>
                <a:cs typeface="+mn-lt"/>
              </a:rPr>
              <a:t> </a:t>
            </a:r>
            <a:r>
              <a:rPr lang="en-US" sz="2400" dirty="0" err="1">
                <a:latin typeface="Times New Roman"/>
                <a:ea typeface="+mn-lt"/>
                <a:cs typeface="+mn-lt"/>
              </a:rPr>
              <a:t>μόνιμ</a:t>
            </a:r>
            <a:r>
              <a:rPr lang="en-US" sz="2400" dirty="0">
                <a:latin typeface="Times New Roman"/>
                <a:ea typeface="+mn-lt"/>
                <a:cs typeface="+mn-lt"/>
              </a:rPr>
              <a:t>α ή π</a:t>
            </a:r>
            <a:r>
              <a:rPr lang="en-US" sz="2400" dirty="0" err="1">
                <a:latin typeface="Times New Roman"/>
                <a:ea typeface="+mn-lt"/>
                <a:cs typeface="+mn-lt"/>
              </a:rPr>
              <a:t>ροσωρινά</a:t>
            </a:r>
            <a:r>
              <a:rPr lang="en-US" sz="2400" dirty="0">
                <a:latin typeface="Times New Roman"/>
                <a:ea typeface="+mn-lt"/>
                <a:cs typeface="+mn-lt"/>
              </a:rPr>
              <a:t>. (</a:t>
            </a:r>
            <a:r>
              <a:rPr lang="en-US" sz="2400" dirty="0" err="1">
                <a:latin typeface="Times New Roman"/>
                <a:ea typeface="+mn-lt"/>
                <a:cs typeface="+mn-lt"/>
              </a:rPr>
              <a:t>Π.χ</a:t>
            </a:r>
            <a:r>
              <a:rPr lang="en-US" sz="2400" dirty="0">
                <a:latin typeface="Times New Roman"/>
                <a:ea typeface="+mn-lt"/>
                <a:cs typeface="+mn-lt"/>
              </a:rPr>
              <a:t>. </a:t>
            </a:r>
            <a:r>
              <a:rPr lang="en-US" sz="2400" dirty="0" err="1">
                <a:latin typeface="Times New Roman"/>
                <a:ea typeface="+mn-lt"/>
                <a:cs typeface="+mn-lt"/>
              </a:rPr>
              <a:t>Μήδει</a:t>
            </a:r>
            <a:r>
              <a:rPr lang="en-US" sz="2400" dirty="0">
                <a:latin typeface="Times New Roman"/>
                <a:ea typeface="+mn-lt"/>
                <a:cs typeface="+mn-lt"/>
              </a:rPr>
              <a:t>α και </a:t>
            </a:r>
            <a:r>
              <a:rPr lang="en-US" sz="2400" dirty="0" err="1">
                <a:latin typeface="Times New Roman"/>
                <a:ea typeface="+mn-lt"/>
                <a:cs typeface="+mn-lt"/>
              </a:rPr>
              <a:t>Αργον</a:t>
            </a:r>
            <a:r>
              <a:rPr lang="en-US" sz="2400" dirty="0">
                <a:latin typeface="Times New Roman"/>
                <a:ea typeface="+mn-lt"/>
                <a:cs typeface="+mn-lt"/>
              </a:rPr>
              <a:t>α</a:t>
            </a:r>
            <a:r>
              <a:rPr lang="en-US" sz="2400" dirty="0" err="1">
                <a:latin typeface="Times New Roman"/>
                <a:ea typeface="+mn-lt"/>
                <a:cs typeface="+mn-lt"/>
              </a:rPr>
              <a:t>ύτες</a:t>
            </a:r>
            <a:r>
              <a:rPr lang="en-US" sz="2400" dirty="0">
                <a:latin typeface="Times New Roman"/>
                <a:ea typeface="+mn-lt"/>
                <a:cs typeface="+mn-lt"/>
              </a:rPr>
              <a:t>, παρα</a:t>
            </a:r>
            <a:r>
              <a:rPr lang="en-US" sz="2400" dirty="0" err="1">
                <a:latin typeface="Times New Roman"/>
                <a:ea typeface="+mn-lt"/>
                <a:cs typeface="+mn-lt"/>
              </a:rPr>
              <a:t>λλ</a:t>
            </a:r>
            <a:r>
              <a:rPr lang="en-US" sz="2400" dirty="0">
                <a:latin typeface="Times New Roman"/>
                <a:ea typeface="+mn-lt"/>
                <a:cs typeface="+mn-lt"/>
              </a:rPr>
              <a:t>α</a:t>
            </a:r>
            <a:r>
              <a:rPr lang="en-US" sz="2400" dirty="0" err="1">
                <a:latin typeface="Times New Roman"/>
                <a:ea typeface="+mn-lt"/>
                <a:cs typeface="+mn-lt"/>
              </a:rPr>
              <a:t>γή</a:t>
            </a:r>
            <a:r>
              <a:rPr lang="en-US" sz="2400" dirty="0">
                <a:latin typeface="Times New Roman"/>
                <a:ea typeface="+mn-lt"/>
                <a:cs typeface="+mn-lt"/>
              </a:rPr>
              <a:t> </a:t>
            </a:r>
            <a:r>
              <a:rPr lang="en-US" sz="2400" dirty="0" err="1">
                <a:latin typeface="Times New Roman"/>
                <a:ea typeface="+mn-lt"/>
                <a:cs typeface="+mn-lt"/>
              </a:rPr>
              <a:t>του</a:t>
            </a:r>
            <a:r>
              <a:rPr lang="en-US" sz="2400" dirty="0">
                <a:latin typeface="Times New Roman"/>
                <a:ea typeface="+mn-lt"/>
                <a:cs typeface="+mn-lt"/>
              </a:rPr>
              <a:t> </a:t>
            </a:r>
            <a:r>
              <a:rPr lang="en-US" sz="2400" dirty="0" err="1">
                <a:latin typeface="Times New Roman"/>
                <a:ea typeface="+mn-lt"/>
                <a:cs typeface="+mn-lt"/>
              </a:rPr>
              <a:t>μοτί</a:t>
            </a:r>
            <a:r>
              <a:rPr lang="en-US" sz="2400" dirty="0">
                <a:latin typeface="Times New Roman"/>
                <a:ea typeface="+mn-lt"/>
                <a:cs typeface="+mn-lt"/>
              </a:rPr>
              <a:t>β</a:t>
            </a:r>
            <a:r>
              <a:rPr lang="en-US" sz="2400" dirty="0" err="1">
                <a:latin typeface="Times New Roman"/>
                <a:ea typeface="+mn-lt"/>
                <a:cs typeface="+mn-lt"/>
              </a:rPr>
              <a:t>ου</a:t>
            </a:r>
            <a:r>
              <a:rPr lang="en-US" sz="2400" dirty="0">
                <a:latin typeface="Times New Roman"/>
                <a:ea typeface="+mn-lt"/>
                <a:cs typeface="+mn-lt"/>
              </a:rPr>
              <a:t>)                         </a:t>
            </a:r>
            <a:endParaRPr lang="en-US" dirty="0"/>
          </a:p>
        </p:txBody>
      </p:sp>
    </p:spTree>
    <p:extLst>
      <p:ext uri="{BB962C8B-B14F-4D97-AF65-F5344CB8AC3E}">
        <p14:creationId xmlns:p14="http://schemas.microsoft.com/office/powerpoint/2010/main" val="2000029495"/>
      </p:ext>
    </p:extLst>
  </p:cSld>
  <p:clrMapOvr>
    <a:masterClrMapping/>
  </p:clrMapOvr>
</p:sld>
</file>

<file path=ppt/theme/theme1.xml><?xml version="1.0" encoding="utf-8"?>
<a:theme xmlns:a="http://schemas.openxmlformats.org/drawingml/2006/main" name="Ίχνος ατμού">
  <a:themeElements>
    <a:clrScheme name="Ίχνος ατμού">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Ίχνος ατμού">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Ίχνος ατμού">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TC104033937[[fn=Ίχνος ατμού]]</Template>
  <TotalTime>0</TotalTime>
  <Words>581</Words>
  <Application>Microsoft Office PowerPoint</Application>
  <PresentationFormat>Προσαρμογή</PresentationFormat>
  <Paragraphs>158</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Ίχνος ατμού</vt:lpstr>
      <vt:lpstr>FOLK-TALE ELEMENTS IN THE CYPRIA</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ΚαΙ... ΖΗΣΑΝ ΑΥΤΟΙ ΚΑΛΑ ΚΑΙ ΕΜΕΙΣ ΧΕΙΡΟΤΕΡΑ...ΤΕΛΟΣ. ΣΑΣ ΕΥΧΑΡΙΣΤΩ ΓΙΑ ΤΗΝ ΠΡΟΣΟΧΗ ΣΑΣ!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4570</cp:revision>
  <dcterms:created xsi:type="dcterms:W3CDTF">2019-11-18T19:01:43Z</dcterms:created>
  <dcterms:modified xsi:type="dcterms:W3CDTF">2020-01-21T16:07:31Z</dcterms:modified>
</cp:coreProperties>
</file>