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79"/>
  </p:notesMasterIdLst>
  <p:sldIdLst>
    <p:sldId id="339" r:id="rId4"/>
    <p:sldId id="340" r:id="rId5"/>
    <p:sldId id="341" r:id="rId6"/>
    <p:sldId id="257" r:id="rId7"/>
    <p:sldId id="314" r:id="rId8"/>
    <p:sldId id="324" r:id="rId9"/>
    <p:sldId id="323" r:id="rId10"/>
    <p:sldId id="258" r:id="rId11"/>
    <p:sldId id="295" r:id="rId12"/>
    <p:sldId id="259" r:id="rId13"/>
    <p:sldId id="302" r:id="rId14"/>
    <p:sldId id="260" r:id="rId15"/>
    <p:sldId id="297" r:id="rId16"/>
    <p:sldId id="298" r:id="rId17"/>
    <p:sldId id="299" r:id="rId18"/>
    <p:sldId id="261" r:id="rId19"/>
    <p:sldId id="301" r:id="rId20"/>
    <p:sldId id="300" r:id="rId21"/>
    <p:sldId id="289" r:id="rId22"/>
    <p:sldId id="290" r:id="rId23"/>
    <p:sldId id="291" r:id="rId24"/>
    <p:sldId id="292" r:id="rId25"/>
    <p:sldId id="293" r:id="rId26"/>
    <p:sldId id="325" r:id="rId27"/>
    <p:sldId id="329" r:id="rId28"/>
    <p:sldId id="315" r:id="rId29"/>
    <p:sldId id="262" r:id="rId30"/>
    <p:sldId id="263" r:id="rId31"/>
    <p:sldId id="264" r:id="rId32"/>
    <p:sldId id="265" r:id="rId33"/>
    <p:sldId id="266" r:id="rId34"/>
    <p:sldId id="267" r:id="rId35"/>
    <p:sldId id="316" r:id="rId36"/>
    <p:sldId id="332" r:id="rId37"/>
    <p:sldId id="333" r:id="rId38"/>
    <p:sldId id="331" r:id="rId39"/>
    <p:sldId id="280" r:id="rId40"/>
    <p:sldId id="281" r:id="rId41"/>
    <p:sldId id="282" r:id="rId42"/>
    <p:sldId id="283" r:id="rId43"/>
    <p:sldId id="284" r:id="rId44"/>
    <p:sldId id="285" r:id="rId45"/>
    <p:sldId id="330" r:id="rId46"/>
    <p:sldId id="286" r:id="rId47"/>
    <p:sldId id="319" r:id="rId48"/>
    <p:sldId id="320" r:id="rId49"/>
    <p:sldId id="317" r:id="rId50"/>
    <p:sldId id="273" r:id="rId51"/>
    <p:sldId id="304" r:id="rId52"/>
    <p:sldId id="272" r:id="rId53"/>
    <p:sldId id="274" r:id="rId54"/>
    <p:sldId id="305" r:id="rId55"/>
    <p:sldId id="321" r:id="rId56"/>
    <p:sldId id="269" r:id="rId57"/>
    <p:sldId id="270" r:id="rId58"/>
    <p:sldId id="271" r:id="rId59"/>
    <p:sldId id="322" r:id="rId60"/>
    <p:sldId id="318" r:id="rId61"/>
    <p:sldId id="277" r:id="rId62"/>
    <p:sldId id="276" r:id="rId63"/>
    <p:sldId id="307" r:id="rId64"/>
    <p:sldId id="308" r:id="rId65"/>
    <p:sldId id="309" r:id="rId66"/>
    <p:sldId id="278" r:id="rId67"/>
    <p:sldId id="310" r:id="rId68"/>
    <p:sldId id="312" r:id="rId69"/>
    <p:sldId id="311" r:id="rId70"/>
    <p:sldId id="313" r:id="rId71"/>
    <p:sldId id="334" r:id="rId72"/>
    <p:sldId id="335" r:id="rId73"/>
    <p:sldId id="336" r:id="rId74"/>
    <p:sldId id="337" r:id="rId75"/>
    <p:sldId id="344" r:id="rId76"/>
    <p:sldId id="342" r:id="rId77"/>
    <p:sldId id="343" r:id="rId78"/>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0" autoAdjust="0"/>
    <p:restoredTop sz="94660"/>
  </p:normalViewPr>
  <p:slideViewPr>
    <p:cSldViewPr snapToGrid="0" snapToObjects="1">
      <p:cViewPr varScale="1">
        <p:scale>
          <a:sx n="68" d="100"/>
          <a:sy n="68" d="100"/>
        </p:scale>
        <p:origin x="-143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452FB6-26B5-4E30-AF8C-13917D7C3CB0}" type="datetimeFigureOut">
              <a:rPr lang="el-GR" smtClean="0"/>
              <a:t>21/7/2015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8177F7-ED33-417E-B680-7C3120045AD0}" type="slidenum">
              <a:rPr lang="el-GR" smtClean="0"/>
              <a:t>‹#›</a:t>
            </a:fld>
            <a:endParaRPr lang="el-GR"/>
          </a:p>
        </p:txBody>
      </p:sp>
    </p:spTree>
    <p:extLst>
      <p:ext uri="{BB962C8B-B14F-4D97-AF65-F5344CB8AC3E}">
        <p14:creationId xmlns:p14="http://schemas.microsoft.com/office/powerpoint/2010/main" val="499399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a:t>
            </a:fld>
            <a:endParaRPr lang="el-GR">
              <a:solidFill>
                <a:prstClr val="black"/>
              </a:solidFill>
            </a:endParaRPr>
          </a:p>
        </p:txBody>
      </p:sp>
    </p:spTree>
    <p:extLst>
      <p:ext uri="{BB962C8B-B14F-4D97-AF65-F5344CB8AC3E}">
        <p14:creationId xmlns:p14="http://schemas.microsoft.com/office/powerpoint/2010/main"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2</a:t>
            </a:fld>
            <a:endParaRPr lang="el-GR">
              <a:solidFill>
                <a:prstClr val="black"/>
              </a:solidFill>
            </a:endParaRPr>
          </a:p>
        </p:txBody>
      </p:sp>
    </p:spTree>
    <p:extLst>
      <p:ext uri="{BB962C8B-B14F-4D97-AF65-F5344CB8AC3E}">
        <p14:creationId xmlns:p14="http://schemas.microsoft.com/office/powerpoint/2010/main" val="4156830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3</a:t>
            </a:fld>
            <a:endParaRPr lang="el-GR">
              <a:solidFill>
                <a:prstClr val="black"/>
              </a:solidFill>
            </a:endParaRPr>
          </a:p>
        </p:txBody>
      </p:sp>
    </p:spTree>
    <p:extLst>
      <p:ext uri="{BB962C8B-B14F-4D97-AF65-F5344CB8AC3E}">
        <p14:creationId xmlns:p14="http://schemas.microsoft.com/office/powerpoint/2010/main" val="753798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69</a:t>
            </a:fld>
            <a:endParaRPr lang="el-GR">
              <a:solidFill>
                <a:prstClr val="black"/>
              </a:solidFill>
            </a:endParaRPr>
          </a:p>
        </p:txBody>
      </p:sp>
    </p:spTree>
    <p:extLst>
      <p:ext uri="{BB962C8B-B14F-4D97-AF65-F5344CB8AC3E}">
        <p14:creationId xmlns:p14="http://schemas.microsoft.com/office/powerpoint/2010/main" val="30179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70</a:t>
            </a:fld>
            <a:endParaRPr lang="el-GR">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71</a:t>
            </a:fld>
            <a:endParaRPr lang="el-GR">
              <a:solidFill>
                <a:prstClr val="black"/>
              </a:solidFill>
            </a:endParaRPr>
          </a:p>
        </p:txBody>
      </p:sp>
    </p:spTree>
    <p:extLst>
      <p:ext uri="{BB962C8B-B14F-4D97-AF65-F5344CB8AC3E}">
        <p14:creationId xmlns:p14="http://schemas.microsoft.com/office/powerpoint/2010/main" val="405180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72</a:t>
            </a:fld>
            <a:endParaRPr lang="el-GR">
              <a:solidFill>
                <a:prstClr val="black"/>
              </a:solidFill>
            </a:endParaRPr>
          </a:p>
        </p:txBody>
      </p:sp>
    </p:spTree>
    <p:extLst>
      <p:ext uri="{BB962C8B-B14F-4D97-AF65-F5344CB8AC3E}">
        <p14:creationId xmlns:p14="http://schemas.microsoft.com/office/powerpoint/2010/main" val="1537509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73</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p>
            <a:fld id="{48CEA9E6-4F26-5948-9C7C-757DD9CD2712}" type="datetimeFigureOut">
              <a:rPr lang="de-DE" smtClean="0"/>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C34CFBF-C911-424D-918C-9283FA67F35F}" type="slidenum">
              <a:rPr lang="de-DE" smtClean="0"/>
              <a:t>‹#›</a:t>
            </a:fld>
            <a:endParaRPr lang="de-DE"/>
          </a:p>
        </p:txBody>
      </p:sp>
    </p:spTree>
    <p:extLst>
      <p:ext uri="{BB962C8B-B14F-4D97-AF65-F5344CB8AC3E}">
        <p14:creationId xmlns:p14="http://schemas.microsoft.com/office/powerpoint/2010/main" val="2407211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48CEA9E6-4F26-5948-9C7C-757DD9CD2712}" type="datetimeFigureOut">
              <a:rPr lang="de-DE" smtClean="0"/>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C34CFBF-C911-424D-918C-9283FA67F35F}" type="slidenum">
              <a:rPr lang="de-DE" smtClean="0"/>
              <a:t>‹#›</a:t>
            </a:fld>
            <a:endParaRPr lang="de-DE"/>
          </a:p>
        </p:txBody>
      </p:sp>
    </p:spTree>
    <p:extLst>
      <p:ext uri="{BB962C8B-B14F-4D97-AF65-F5344CB8AC3E}">
        <p14:creationId xmlns:p14="http://schemas.microsoft.com/office/powerpoint/2010/main" val="2714132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48CEA9E6-4F26-5948-9C7C-757DD9CD2712}" type="datetimeFigureOut">
              <a:rPr lang="de-DE" smtClean="0"/>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C34CFBF-C911-424D-918C-9283FA67F35F}" type="slidenum">
              <a:rPr lang="de-DE" smtClean="0"/>
              <a:t>‹#›</a:t>
            </a:fld>
            <a:endParaRPr lang="de-DE"/>
          </a:p>
        </p:txBody>
      </p:sp>
    </p:spTree>
    <p:extLst>
      <p:ext uri="{BB962C8B-B14F-4D97-AF65-F5344CB8AC3E}">
        <p14:creationId xmlns:p14="http://schemas.microsoft.com/office/powerpoint/2010/main" val="1574682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339592723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349005765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8331456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214378997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78954108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77306148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56446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185893792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48CEA9E6-4F26-5948-9C7C-757DD9CD2712}" type="datetimeFigureOut">
              <a:rPr lang="de-DE" smtClean="0"/>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C34CFBF-C911-424D-918C-9283FA67F35F}" type="slidenum">
              <a:rPr lang="de-DE" smtClean="0"/>
              <a:t>‹#›</a:t>
            </a:fld>
            <a:endParaRPr lang="de-DE"/>
          </a:p>
        </p:txBody>
      </p:sp>
    </p:spTree>
    <p:extLst>
      <p:ext uri="{BB962C8B-B14F-4D97-AF65-F5344CB8AC3E}">
        <p14:creationId xmlns:p14="http://schemas.microsoft.com/office/powerpoint/2010/main" val="2913062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264978813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5093992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4799715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35424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191573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462732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6284579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261977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194881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147475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p>
            <a:fld id="{48CEA9E6-4F26-5948-9C7C-757DD9CD2712}" type="datetimeFigureOut">
              <a:rPr lang="de-DE" smtClean="0"/>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C34CFBF-C911-424D-918C-9283FA67F35F}" type="slidenum">
              <a:rPr lang="de-DE" smtClean="0"/>
              <a:t>‹#›</a:t>
            </a:fld>
            <a:endParaRPr lang="de-DE"/>
          </a:p>
        </p:txBody>
      </p:sp>
    </p:spTree>
    <p:extLst>
      <p:ext uri="{BB962C8B-B14F-4D97-AF65-F5344CB8AC3E}">
        <p14:creationId xmlns:p14="http://schemas.microsoft.com/office/powerpoint/2010/main" val="23084267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106187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268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408849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024644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48CEA9E6-4F26-5948-9C7C-757DD9CD2712}" type="datetimeFigureOut">
              <a:rPr lang="de-DE" smtClean="0"/>
              <a:t>21.07.2015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C34CFBF-C911-424D-918C-9283FA67F35F}" type="slidenum">
              <a:rPr lang="de-DE" smtClean="0"/>
              <a:t>‹#›</a:t>
            </a:fld>
            <a:endParaRPr lang="de-DE"/>
          </a:p>
        </p:txBody>
      </p:sp>
    </p:spTree>
    <p:extLst>
      <p:ext uri="{BB962C8B-B14F-4D97-AF65-F5344CB8AC3E}">
        <p14:creationId xmlns:p14="http://schemas.microsoft.com/office/powerpoint/2010/main" val="2893046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48CEA9E6-4F26-5948-9C7C-757DD9CD2712}" type="datetimeFigureOut">
              <a:rPr lang="de-DE" smtClean="0"/>
              <a:t>21.07.2015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0C34CFBF-C911-424D-918C-9283FA67F35F}" type="slidenum">
              <a:rPr lang="de-DE" smtClean="0"/>
              <a:t>‹#›</a:t>
            </a:fld>
            <a:endParaRPr lang="de-DE"/>
          </a:p>
        </p:txBody>
      </p:sp>
    </p:spTree>
    <p:extLst>
      <p:ext uri="{BB962C8B-B14F-4D97-AF65-F5344CB8AC3E}">
        <p14:creationId xmlns:p14="http://schemas.microsoft.com/office/powerpoint/2010/main" val="1641897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48CEA9E6-4F26-5948-9C7C-757DD9CD2712}" type="datetimeFigureOut">
              <a:rPr lang="de-DE" smtClean="0"/>
              <a:t>21.07.2015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0C34CFBF-C911-424D-918C-9283FA67F35F}" type="slidenum">
              <a:rPr lang="de-DE" smtClean="0"/>
              <a:t>‹#›</a:t>
            </a:fld>
            <a:endParaRPr lang="de-DE"/>
          </a:p>
        </p:txBody>
      </p:sp>
    </p:spTree>
    <p:extLst>
      <p:ext uri="{BB962C8B-B14F-4D97-AF65-F5344CB8AC3E}">
        <p14:creationId xmlns:p14="http://schemas.microsoft.com/office/powerpoint/2010/main" val="859920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8CEA9E6-4F26-5948-9C7C-757DD9CD2712}" type="datetimeFigureOut">
              <a:rPr lang="de-DE" smtClean="0"/>
              <a:t>21.07.2015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0C34CFBF-C911-424D-918C-9283FA67F35F}" type="slidenum">
              <a:rPr lang="de-DE" smtClean="0"/>
              <a:t>‹#›</a:t>
            </a:fld>
            <a:endParaRPr lang="de-DE"/>
          </a:p>
        </p:txBody>
      </p:sp>
    </p:spTree>
    <p:extLst>
      <p:ext uri="{BB962C8B-B14F-4D97-AF65-F5344CB8AC3E}">
        <p14:creationId xmlns:p14="http://schemas.microsoft.com/office/powerpoint/2010/main" val="854730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48CEA9E6-4F26-5948-9C7C-757DD9CD2712}" type="datetimeFigureOut">
              <a:rPr lang="de-DE" smtClean="0"/>
              <a:t>21.07.2015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C34CFBF-C911-424D-918C-9283FA67F35F}" type="slidenum">
              <a:rPr lang="de-DE" smtClean="0"/>
              <a:t>‹#›</a:t>
            </a:fld>
            <a:endParaRPr lang="de-DE"/>
          </a:p>
        </p:txBody>
      </p:sp>
    </p:spTree>
    <p:extLst>
      <p:ext uri="{BB962C8B-B14F-4D97-AF65-F5344CB8AC3E}">
        <p14:creationId xmlns:p14="http://schemas.microsoft.com/office/powerpoint/2010/main" val="3672711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48CEA9E6-4F26-5948-9C7C-757DD9CD2712}" type="datetimeFigureOut">
              <a:rPr lang="de-DE" smtClean="0"/>
              <a:t>21.07.2015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C34CFBF-C911-424D-918C-9283FA67F35F}" type="slidenum">
              <a:rPr lang="de-DE" smtClean="0"/>
              <a:t>‹#›</a:t>
            </a:fld>
            <a:endParaRPr lang="de-DE"/>
          </a:p>
        </p:txBody>
      </p:sp>
    </p:spTree>
    <p:extLst>
      <p:ext uri="{BB962C8B-B14F-4D97-AF65-F5344CB8AC3E}">
        <p14:creationId xmlns:p14="http://schemas.microsoft.com/office/powerpoint/2010/main" val="3737748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EA9E6-4F26-5948-9C7C-757DD9CD2712}" type="datetimeFigureOut">
              <a:rPr lang="de-DE" smtClean="0"/>
              <a:t>21.07.2015</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34CFBF-C911-424D-918C-9283FA67F35F}" type="slidenum">
              <a:rPr lang="de-DE" smtClean="0"/>
              <a:t>‹#›</a:t>
            </a:fld>
            <a:endParaRPr lang="de-DE"/>
          </a:p>
        </p:txBody>
      </p:sp>
    </p:spTree>
    <p:extLst>
      <p:ext uri="{BB962C8B-B14F-4D97-AF65-F5344CB8AC3E}">
        <p14:creationId xmlns:p14="http://schemas.microsoft.com/office/powerpoint/2010/main" val="3258051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3728283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4785242-EEA0-4BB5-B8A8-41708DBB04BF}" type="datetimeFigureOut">
              <a:rPr lang="el-GR" smtClean="0">
                <a:solidFill>
                  <a:prstClr val="black">
                    <a:tint val="75000"/>
                  </a:prstClr>
                </a:solidFill>
              </a:rPr>
              <a:pPr defTabSz="914400"/>
              <a:t>21/7/2015</a:t>
            </a:fld>
            <a:endParaRPr lang="el-GR">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l-GR">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0292322-E41C-49CD-A78E-743BFB9AD2C8}" type="slidenum">
              <a:rPr lang="el-GR" smtClean="0">
                <a:solidFill>
                  <a:prstClr val="black">
                    <a:tint val="75000"/>
                  </a:prstClr>
                </a:solidFill>
              </a:rPr>
              <a:pPr defTabSz="914400"/>
              <a:t>‹#›</a:t>
            </a:fld>
            <a:endParaRPr lang="el-GR">
              <a:solidFill>
                <a:prstClr val="black">
                  <a:tint val="75000"/>
                </a:prstClr>
              </a:solidFill>
            </a:endParaRPr>
          </a:p>
        </p:txBody>
      </p:sp>
    </p:spTree>
    <p:extLst>
      <p:ext uri="{BB962C8B-B14F-4D97-AF65-F5344CB8AC3E}">
        <p14:creationId xmlns:p14="http://schemas.microsoft.com/office/powerpoint/2010/main" val="18765210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xml"/><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5.jpg"/></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62.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74.xml.rels><?xml version="1.0" encoding="UTF-8" standalone="yes"?>
<Relationships xmlns="http://schemas.openxmlformats.org/package/2006/relationships"><Relationship Id="rId8" Type="http://schemas.openxmlformats.org/officeDocument/2006/relationships/hyperlink" Target="https://upload.wikimedia.org/wikipedia/commons/5/55/Antonello_da_Messina_-_Portrait_of_a_Man_-_WGA0752.jpg" TargetMode="External"/><Relationship Id="rId13" Type="http://schemas.openxmlformats.org/officeDocument/2006/relationships/hyperlink" Target="https://upload.wikimedia.org/wikipedia/commons/c/ca/Leonardo_da_Vinci_-_Ultima_cena_-_ca_1975.jpg" TargetMode="External"/><Relationship Id="rId18" Type="http://schemas.openxmlformats.org/officeDocument/2006/relationships/hyperlink" Target="http://www.museumsinflorence.com/foto/Battistero/image/rustici.jpg" TargetMode="External"/><Relationship Id="rId3" Type="http://schemas.openxmlformats.org/officeDocument/2006/relationships/hyperlink" Target="https://upload.wikimedia.org/wikipedia/commons/thumb/6/6f/Leonardo_da_Vinci,_Ginevra_de'_Benci,_1474-78.png/980px-Leonardo_da_Vinci,_Ginevra_de'_Benci,_1474-78.png" TargetMode="External"/><Relationship Id="rId21" Type="http://schemas.openxmlformats.org/officeDocument/2006/relationships/hyperlink" Target="https://upload.wikimedia.org/wikipedia/commons/e/e4/Leonardo_da_vinci,_Studies_of_human_skull.jpg" TargetMode="External"/><Relationship Id="rId7" Type="http://schemas.openxmlformats.org/officeDocument/2006/relationships/hyperlink" Target="https://upload.wikimedia.org/wikipedia/commons/1/17/Hahn's_La_Belle_Ferroniere.jpg" TargetMode="External"/><Relationship Id="rId12" Type="http://schemas.openxmlformats.org/officeDocument/2006/relationships/hyperlink" Target="http://webneel.com/daily/sites/default/files/images/daily/10-2013/34-leonardo-da-vinci-drawings.jpg" TargetMode="External"/><Relationship Id="rId17" Type="http://schemas.openxmlformats.org/officeDocument/2006/relationships/hyperlink" Target="https://upload.wikimedia.org/wikipedia/commons/5/5c/Leonardo,_ultima_cena_(restored)_02.jpg" TargetMode="External"/><Relationship Id="rId2" Type="http://schemas.openxmlformats.org/officeDocument/2006/relationships/hyperlink" Target="https://upload.wikimedia.org/wikipedia/commons/thumb/9/98/Leonardo_da_Vinci_Adoration_of_the_Magi.jpg/497px-Leonardo_da_Vinci_Adoration_of_the_Magi.jpg" TargetMode="External"/><Relationship Id="rId16" Type="http://schemas.openxmlformats.org/officeDocument/2006/relationships/hyperlink" Target="https://martinakunzemexicoprojekt.files.wordpress.com/2014/05/leonardo-da-vinci-abendmahl.jpg?w=542&amp;h=288" TargetMode="External"/><Relationship Id="rId20" Type="http://schemas.openxmlformats.org/officeDocument/2006/relationships/hyperlink" Target="https://upload.wikimedia.org/wikipedia/commons/6/6d/Codex_trivulzianus.jpg" TargetMode="External"/><Relationship Id="rId1" Type="http://schemas.openxmlformats.org/officeDocument/2006/relationships/slideLayout" Target="../slideLayouts/slideLayout24.xml"/><Relationship Id="rId6" Type="http://schemas.openxmlformats.org/officeDocument/2006/relationships/hyperlink" Target="https://upload.wikimedia.org/wikipedia/commons/c/c5/Andrea_Del_Verrocchio,_dama_del_mazzolino_02.JPG" TargetMode="External"/><Relationship Id="rId11" Type="http://schemas.openxmlformats.org/officeDocument/2006/relationships/hyperlink" Target="https://upload.wikimedia.org/wikipedia/commons/1/13/Leonardo_da_vinci,_Head_of_a_Man_Facing_to_the_Left.jpg" TargetMode="External"/><Relationship Id="rId24" Type="http://schemas.openxmlformats.org/officeDocument/2006/relationships/hyperlink" Target="https://upload.wikimedia.org/wikipedia/commons/7/78/Views_of_a_Foetus_in_the_Womb.jpg" TargetMode="External"/><Relationship Id="rId5" Type="http://schemas.openxmlformats.org/officeDocument/2006/relationships/hyperlink" Target="https://upload.wikimedia.org/wikipedia/commons/e/ed/Dama_z_gronostajem.jpg" TargetMode="External"/><Relationship Id="rId15" Type="http://schemas.openxmlformats.org/officeDocument/2006/relationships/hyperlink" Target="http://img3.findthebest.com/sites/default/files/3088/media/images/_790679_i0.jpg" TargetMode="External"/><Relationship Id="rId23" Type="http://schemas.openxmlformats.org/officeDocument/2006/relationships/hyperlink" Target="https://upload.wikimedia.org/wikipedia/commons/1/11/Uomo_Vitruviano.jpg" TargetMode="External"/><Relationship Id="rId10" Type="http://schemas.openxmlformats.org/officeDocument/2006/relationships/hyperlink" Target="https://el.wikipedia.org/wiki/%CE%9C%CF%8C%CE%BD%CE%B1_%CE%9B%CE%AF%CE%B6%CE%B1_(%CE%9D%CF%84%CE%B1_%CE%92%CE%AF%CE%BD%CF%84%CF%83%CE%B9)#/media/File:Mona_Lisa,_by_Leonardo_da_Vinci,_from_C2RMF_retouched.jpg" TargetMode="External"/><Relationship Id="rId19" Type="http://schemas.openxmlformats.org/officeDocument/2006/relationships/hyperlink" Target="https://upload.wikimedia.org/wikipedia/commons/thumb/8/88/Leonardo_da_vinci,_taccuino_forster_III,_1490_ca._02.JPG/320px-Leonardo_da_vinci,_taccuino_forster_III,_1490_ca._02.JPG" TargetMode="External"/><Relationship Id="rId4" Type="http://schemas.openxmlformats.org/officeDocument/2006/relationships/hyperlink" Target="https://upload.wikimedia.org/wikipedia/commons/2/23/Portrait_of_a_Young_Woman,_probably_Simonetta_Vespucci.jpg" TargetMode="External"/><Relationship Id="rId9" Type="http://schemas.openxmlformats.org/officeDocument/2006/relationships/hyperlink" Target="http://www.artelista.com/ypimages/Small/06/mwm05412.jpg" TargetMode="External"/><Relationship Id="rId14" Type="http://schemas.openxmlformats.org/officeDocument/2006/relationships/hyperlink" Target="https://guaridadelpensamiento.files.wordpress.com/2012/05/c223b0de08ffe156b96306daf151a0ab.jpg" TargetMode="External"/><Relationship Id="rId22" Type="http://schemas.openxmlformats.org/officeDocument/2006/relationships/hyperlink" Target="http://www.tovima.gr/files/1/2013/03/14/919012r.jpg"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s://upload.wikimedia.org/wikipedia/commons/4/4b/Madonna_of_the_Rocks_by_Leonardo_da_Vinci,_Louvre_version.jpg" TargetMode="External"/><Relationship Id="rId13" Type="http://schemas.openxmlformats.org/officeDocument/2006/relationships/hyperlink" Target="https://upload.wikimedia.org/wikipedia/commons/a/a0/Leda_Melzi_Uffizi.jpg" TargetMode="External"/><Relationship Id="rId18" Type="http://schemas.openxmlformats.org/officeDocument/2006/relationships/hyperlink" Target="https://upload.wikimedia.org/wikipedia/commons/9/92/Leonardo_da_vinci,_Head_of_Leda.jpg" TargetMode="External"/><Relationship Id="rId3" Type="http://schemas.openxmlformats.org/officeDocument/2006/relationships/hyperlink" Target="https://upload.wikimedia.org/wikipedia/commons/c/ca/Leonardo_da_vinci,_Drawing_of_a_flying_machine.jpg" TargetMode="External"/><Relationship Id="rId7" Type="http://schemas.openxmlformats.org/officeDocument/2006/relationships/hyperlink" Target="https://upload.wikimedia.org/wikipedia/commons/0/03/Leonardo,_san_girolamo.jpg" TargetMode="External"/><Relationship Id="rId12" Type="http://schemas.openxmlformats.org/officeDocument/2006/relationships/hyperlink" Target="https://upload.wikimedia.org/wikipedia/commons/f/fc/St_John_the_baptist_-_Leonardo_Da_Vinci.jpg" TargetMode="External"/><Relationship Id="rId17" Type="http://schemas.openxmlformats.org/officeDocument/2006/relationships/hyperlink" Target="https://farm7.staticflickr.com/6078/6103868200_53fc0811f6_b.jpg" TargetMode="External"/><Relationship Id="rId2" Type="http://schemas.openxmlformats.org/officeDocument/2006/relationships/hyperlink" Target="https://s3.amazonaws.com/test.classconnection/922/flashcards/387922/png/embryo.png" TargetMode="External"/><Relationship Id="rId16" Type="http://schemas.openxmlformats.org/officeDocument/2006/relationships/hyperlink" Target="https://upload.wikimedia.org/wikipedia/commons/thumb/f/fc/Leonardo_da_Vinci_-_Study_for_a_kneeling_Leda_-_WGA12756.jpg/206px-Leonardo_da_Vinci_-_Study_for_a_kneeling_Leda_-_WGA12756.jpg" TargetMode="External"/><Relationship Id="rId1" Type="http://schemas.openxmlformats.org/officeDocument/2006/relationships/slideLayout" Target="../slideLayouts/slideLayout24.xml"/><Relationship Id="rId6" Type="http://schemas.openxmlformats.org/officeDocument/2006/relationships/hyperlink" Target="https://upload.wikimedia.org/wikipedia/commons/e/e9/Leonardo_da_Vinci_-_Annunciation_(detail)_-_WGA12680.jpg" TargetMode="External"/><Relationship Id="rId11" Type="http://schemas.openxmlformats.org/officeDocument/2006/relationships/hyperlink" Target="https://upload.wikimedia.org/wikipedia/commons/0/06/Leonardo_da_Vinci_001.jpg" TargetMode="External"/><Relationship Id="rId5" Type="http://schemas.openxmlformats.org/officeDocument/2006/relationships/hyperlink" Target="https://upload.wikimedia.org/wikipedia/commons/9/93/Leonardo_da_Vinci_-_Annunciazione_-_Google_Art_Project.jpg" TargetMode="External"/><Relationship Id="rId15" Type="http://schemas.openxmlformats.org/officeDocument/2006/relationships/hyperlink" Target="https://upload.wikimedia.org/wikipedia/commons/4/44/Leonardo_da_Vinci_-_Leda_-_WGA12731.jpg" TargetMode="External"/><Relationship Id="rId10" Type="http://schemas.openxmlformats.org/officeDocument/2006/relationships/hyperlink" Target="https://upload.wikimedia.org/wikipedia/commons/thumb/4/44/Leonardo_da_Vinci_-_Virgin_and_Child_with_St_Anne_C2RMF_retouched.jpg/350px-Leonardo_da_Vinci_-_Virgin_and_Child_with_St_Anne_C2RMF_retouched.jpg" TargetMode="External"/><Relationship Id="rId4" Type="http://schemas.openxmlformats.org/officeDocument/2006/relationships/hyperlink" Target="http://www.br-online.de/kinder/fragen-verstehen/wissen/2012/03671/leonardo.jpg" TargetMode="External"/><Relationship Id="rId9" Type="http://schemas.openxmlformats.org/officeDocument/2006/relationships/hyperlink" Target="https://upload.wikimedia.org/wikipedia/commons/9/92/Leonardo_da_Vinci_-_Virgin_of_the_Rocks_-_WGA12697.jpg" TargetMode="External"/><Relationship Id="rId14" Type="http://schemas.openxmlformats.org/officeDocument/2006/relationships/hyperlink" Target="https://upload.wikimedia.org/wikipedia/commons/thumb/9/95/Leda_and_the_Swan_1510-1515.jpg/443px-Leda_and_the_Swan_1510-1515.jp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006575"/>
            <a:ext cx="7772400" cy="1470025"/>
          </a:xfrm>
        </p:spPr>
        <p:txBody>
          <a:bodyPr/>
          <a:lstStyle/>
          <a:p>
            <a:r>
              <a:rPr lang="el-GR" dirty="0" smtClean="0">
                <a:solidFill>
                  <a:srgbClr val="5075BC"/>
                </a:solidFill>
              </a:rPr>
              <a:t>Εισαγωγή στις εικαστικές τέχνες</a:t>
            </a:r>
            <a:endParaRPr lang="el-GR" dirty="0">
              <a:solidFill>
                <a:srgbClr val="5075BC"/>
              </a:solidFill>
            </a:endParaRPr>
          </a:p>
        </p:txBody>
      </p:sp>
      <p:sp>
        <p:nvSpPr>
          <p:cNvPr id="3" name="Υπότιτλος 2"/>
          <p:cNvSpPr>
            <a:spLocks noGrp="1"/>
          </p:cNvSpPr>
          <p:nvPr>
            <p:ph type="subTitle" idx="1"/>
          </p:nvPr>
        </p:nvSpPr>
        <p:spPr>
          <a:xfrm>
            <a:off x="591305" y="3384823"/>
            <a:ext cx="7869127" cy="2842556"/>
          </a:xfrm>
        </p:spPr>
        <p:txBody>
          <a:bodyPr>
            <a:noAutofit/>
          </a:bodyPr>
          <a:lstStyle/>
          <a:p>
            <a:r>
              <a:rPr lang="el-GR" sz="2800" dirty="0">
                <a:solidFill>
                  <a:schemeClr val="tx2">
                    <a:lumMod val="40000"/>
                    <a:lumOff val="60000"/>
                  </a:schemeClr>
                </a:solidFill>
                <a:latin typeface="+mj-lt"/>
                <a:ea typeface="+mj-ea"/>
                <a:cs typeface="+mj-cs"/>
              </a:rPr>
              <a:t>Ενότητα </a:t>
            </a:r>
            <a:r>
              <a:rPr lang="el-GR" sz="2800" dirty="0" smtClean="0">
                <a:solidFill>
                  <a:schemeClr val="tx2">
                    <a:lumMod val="40000"/>
                    <a:lumOff val="60000"/>
                  </a:schemeClr>
                </a:solidFill>
              </a:rPr>
              <a:t>1</a:t>
            </a:r>
            <a:r>
              <a:rPr lang="en-US" sz="2800" dirty="0" smtClean="0">
                <a:solidFill>
                  <a:schemeClr val="tx2">
                    <a:lumMod val="40000"/>
                    <a:lumOff val="60000"/>
                  </a:schemeClr>
                </a:solidFill>
              </a:rPr>
              <a:t>4</a:t>
            </a:r>
            <a:r>
              <a:rPr lang="el-GR" sz="2800" dirty="0" smtClean="0">
                <a:solidFill>
                  <a:schemeClr val="tx2">
                    <a:lumMod val="40000"/>
                    <a:lumOff val="60000"/>
                  </a:schemeClr>
                </a:solidFill>
              </a:rPr>
              <a:t>: </a:t>
            </a:r>
            <a:r>
              <a:rPr lang="en-US" sz="2800" dirty="0">
                <a:solidFill>
                  <a:schemeClr val="tx2">
                    <a:lumMod val="40000"/>
                    <a:lumOff val="60000"/>
                  </a:schemeClr>
                </a:solidFill>
              </a:rPr>
              <a:t>Leonardo da Vinci </a:t>
            </a:r>
            <a:endParaRPr lang="en-US" sz="2800" dirty="0" smtClean="0">
              <a:solidFill>
                <a:schemeClr val="tx2">
                  <a:lumMod val="40000"/>
                  <a:lumOff val="60000"/>
                </a:schemeClr>
              </a:solidFill>
            </a:endParaRPr>
          </a:p>
          <a:p>
            <a:r>
              <a:rPr lang="el-GR" sz="2800" dirty="0" smtClean="0"/>
              <a:t>Μάρτιν </a:t>
            </a:r>
            <a:r>
              <a:rPr lang="el-GR" sz="2800" dirty="0" err="1" smtClean="0"/>
              <a:t>Κρέεμπ</a:t>
            </a:r>
            <a:endParaRPr lang="el-GR" sz="2800" dirty="0" smtClean="0"/>
          </a:p>
          <a:p>
            <a:r>
              <a:rPr lang="el-GR" sz="2800" dirty="0" smtClean="0"/>
              <a:t>Σχολή  Ανθρωπιστικών και </a:t>
            </a:r>
            <a:r>
              <a:rPr lang="el-GR" sz="2800" dirty="0"/>
              <a:t>Κ</a:t>
            </a:r>
            <a:r>
              <a:rPr lang="el-GR" sz="2800" dirty="0" smtClean="0"/>
              <a:t>οινωνικών </a:t>
            </a:r>
            <a:r>
              <a:rPr lang="el-GR" sz="2800" dirty="0"/>
              <a:t>Σ</a:t>
            </a:r>
            <a:r>
              <a:rPr lang="el-GR" sz="2800" dirty="0" smtClean="0"/>
              <a:t>πουδών</a:t>
            </a:r>
          </a:p>
          <a:p>
            <a:r>
              <a:rPr lang="el-GR" sz="2800" dirty="0" smtClean="0"/>
              <a:t>Τμήμα Θεατρικών Σπουδών</a:t>
            </a:r>
          </a:p>
          <a:p>
            <a:endParaRPr lang="el-GR" sz="2800" dirty="0" smtClean="0"/>
          </a:p>
        </p:txBody>
      </p:sp>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506460"/>
            <a:ext cx="4514857" cy="935086"/>
          </a:xfrm>
          <a:prstGeom prst="rect">
            <a:avLst/>
          </a:prstGeom>
        </p:spPr>
      </p:pic>
      <p:pic>
        <p:nvPicPr>
          <p:cNvPr id="13" name="Εικόνα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305" y="279862"/>
            <a:ext cx="3692664" cy="1388283"/>
          </a:xfrm>
          <a:prstGeom prst="rect">
            <a:avLst/>
          </a:prstGeom>
        </p:spPr>
      </p:pic>
    </p:spTree>
    <p:extLst>
      <p:ext uri="{BB962C8B-B14F-4D97-AF65-F5344CB8AC3E}">
        <p14:creationId xmlns:p14="http://schemas.microsoft.com/office/powerpoint/2010/main" val="19474507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4943964719_cb64c474d2_o.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94150" y="0"/>
            <a:ext cx="5149850" cy="6858000"/>
          </a:xfrm>
          <a:prstGeom prst="rect">
            <a:avLst/>
          </a:prstGeom>
        </p:spPr>
      </p:pic>
      <p:sp>
        <p:nvSpPr>
          <p:cNvPr id="3" name="Textfeld 2"/>
          <p:cNvSpPr txBox="1"/>
          <p:nvPr/>
        </p:nvSpPr>
        <p:spPr>
          <a:xfrm>
            <a:off x="0" y="5380672"/>
            <a:ext cx="2984500" cy="1477328"/>
          </a:xfrm>
          <a:prstGeom prst="rect">
            <a:avLst/>
          </a:prstGeom>
          <a:solidFill>
            <a:schemeClr val="bg1"/>
          </a:solidFill>
        </p:spPr>
        <p:txBody>
          <a:bodyPr wrap="square" rtlCol="0">
            <a:spAutoFit/>
          </a:bodyPr>
          <a:lstStyle/>
          <a:p>
            <a:r>
              <a:rPr lang="de-DE" dirty="0" smtClean="0"/>
              <a:t>Sandro Botticelli</a:t>
            </a:r>
            <a:r>
              <a:rPr lang="el-GR" dirty="0" smtClean="0"/>
              <a:t>, Πορτρέτο της </a:t>
            </a:r>
            <a:r>
              <a:rPr lang="de-DE" dirty="0" smtClean="0"/>
              <a:t>Simonetta </a:t>
            </a:r>
            <a:r>
              <a:rPr lang="de-DE" dirty="0" err="1" smtClean="0"/>
              <a:t>Vespucci</a:t>
            </a:r>
            <a:r>
              <a:rPr lang="el-GR" dirty="0" smtClean="0"/>
              <a:t>, περ. 14</a:t>
            </a:r>
            <a:r>
              <a:rPr lang="de-DE" dirty="0" smtClean="0"/>
              <a:t>76/80. </a:t>
            </a:r>
            <a:endParaRPr lang="el-GR" dirty="0" smtClean="0"/>
          </a:p>
          <a:p>
            <a:r>
              <a:rPr lang="el-GR" dirty="0" smtClean="0"/>
              <a:t>Τέμπερα σε ξύλο.</a:t>
            </a:r>
          </a:p>
          <a:p>
            <a:r>
              <a:rPr lang="de-DE" dirty="0" smtClean="0"/>
              <a:t>Gemäldegalerie,</a:t>
            </a:r>
            <a:r>
              <a:rPr lang="el-GR" dirty="0" smtClean="0"/>
              <a:t> Βερολίνο.</a:t>
            </a:r>
            <a:endParaRPr lang="de-DE" dirty="0"/>
          </a:p>
        </p:txBody>
      </p:sp>
    </p:spTree>
    <p:extLst>
      <p:ext uri="{BB962C8B-B14F-4D97-AF65-F5344CB8AC3E}">
        <p14:creationId xmlns:p14="http://schemas.microsoft.com/office/powerpoint/2010/main" val="38211376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Leonardo_da_Vinci,_Ginevra_de'_Benci,_1474-78.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476250"/>
            <a:ext cx="4648199" cy="4858324"/>
          </a:xfrm>
          <a:prstGeom prst="rect">
            <a:avLst/>
          </a:prstGeom>
        </p:spPr>
      </p:pic>
      <p:pic>
        <p:nvPicPr>
          <p:cNvPr id="3" name="Bild 2" descr="4943964719_cb64c474d2_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92700" y="831850"/>
            <a:ext cx="4051300" cy="5395074"/>
          </a:xfrm>
          <a:prstGeom prst="rect">
            <a:avLst/>
          </a:prstGeom>
        </p:spPr>
      </p:pic>
    </p:spTree>
    <p:extLst>
      <p:ext uri="{BB962C8B-B14F-4D97-AF65-F5344CB8AC3E}">
        <p14:creationId xmlns:p14="http://schemas.microsoft.com/office/powerpoint/2010/main" val="38557501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da Vinci The_Lady_with_an_Ermin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02354" y="-10049"/>
            <a:ext cx="5041646" cy="6878098"/>
          </a:xfrm>
          <a:prstGeom prst="rect">
            <a:avLst/>
          </a:prstGeom>
        </p:spPr>
      </p:pic>
      <p:sp>
        <p:nvSpPr>
          <p:cNvPr id="4" name="Textfeld 3"/>
          <p:cNvSpPr txBox="1"/>
          <p:nvPr/>
        </p:nvSpPr>
        <p:spPr>
          <a:xfrm>
            <a:off x="0" y="3995677"/>
            <a:ext cx="3471323" cy="2862323"/>
          </a:xfrm>
          <a:prstGeom prst="rect">
            <a:avLst/>
          </a:prstGeom>
          <a:solidFill>
            <a:schemeClr val="bg1"/>
          </a:solidFill>
        </p:spPr>
        <p:txBody>
          <a:bodyPr wrap="none" rtlCol="0">
            <a:spAutoFit/>
          </a:bodyPr>
          <a:lstStyle/>
          <a:p>
            <a:r>
              <a:rPr lang="de-DE" dirty="0" smtClean="0"/>
              <a:t>Leonardo da Vinci,</a:t>
            </a:r>
          </a:p>
          <a:p>
            <a:r>
              <a:rPr lang="de-DE" dirty="0" smtClean="0"/>
              <a:t>Cecilia </a:t>
            </a:r>
            <a:r>
              <a:rPr lang="de-DE" dirty="0" err="1" smtClean="0"/>
              <a:t>Gallerani</a:t>
            </a:r>
            <a:r>
              <a:rPr lang="de-DE" dirty="0" smtClean="0"/>
              <a:t> </a:t>
            </a:r>
            <a:r>
              <a:rPr lang="el-GR" dirty="0" smtClean="0"/>
              <a:t>ή: Η κυρία με την</a:t>
            </a:r>
          </a:p>
          <a:p>
            <a:r>
              <a:rPr lang="el-GR" dirty="0" smtClean="0"/>
              <a:t>ερμίνα </a:t>
            </a:r>
            <a:r>
              <a:rPr lang="de-DE" dirty="0" smtClean="0"/>
              <a:t>(</a:t>
            </a:r>
            <a:r>
              <a:rPr lang="el-GR" dirty="0" smtClean="0"/>
              <a:t>π. </a:t>
            </a:r>
            <a:r>
              <a:rPr lang="de-DE" dirty="0" smtClean="0"/>
              <a:t>1489</a:t>
            </a:r>
            <a:r>
              <a:rPr lang="el-GR" dirty="0" smtClean="0"/>
              <a:t>/90</a:t>
            </a:r>
            <a:r>
              <a:rPr lang="de-DE" dirty="0" smtClean="0"/>
              <a:t>)</a:t>
            </a:r>
            <a:r>
              <a:rPr lang="el-GR" dirty="0" smtClean="0"/>
              <a:t>.</a:t>
            </a:r>
          </a:p>
          <a:p>
            <a:r>
              <a:rPr lang="el-GR" dirty="0" smtClean="0"/>
              <a:t>Κατ΄εντολή του </a:t>
            </a:r>
            <a:r>
              <a:rPr lang="de-DE" dirty="0" smtClean="0"/>
              <a:t>Ludovico Sforza (;),</a:t>
            </a:r>
          </a:p>
          <a:p>
            <a:r>
              <a:rPr lang="el-GR" dirty="0" smtClean="0"/>
              <a:t>άρχοντα του Μιλάνο (που ήταν η</a:t>
            </a:r>
          </a:p>
          <a:p>
            <a:r>
              <a:rPr lang="el-GR" dirty="0" smtClean="0"/>
              <a:t>ερωμένη του</a:t>
            </a:r>
            <a:r>
              <a:rPr lang="de-DE" dirty="0" smtClean="0"/>
              <a:t>)</a:t>
            </a:r>
            <a:r>
              <a:rPr lang="el-GR" dirty="0" smtClean="0"/>
              <a:t>. </a:t>
            </a:r>
          </a:p>
          <a:p>
            <a:r>
              <a:rPr lang="el-GR" dirty="0" smtClean="0"/>
              <a:t>Λάδι σε ξύλο,</a:t>
            </a:r>
          </a:p>
          <a:p>
            <a:r>
              <a:rPr lang="el-GR" dirty="0" smtClean="0"/>
              <a:t>55 </a:t>
            </a:r>
            <a:r>
              <a:rPr lang="de-DE" dirty="0" smtClean="0"/>
              <a:t>x </a:t>
            </a:r>
            <a:r>
              <a:rPr lang="el-GR" dirty="0" smtClean="0"/>
              <a:t>40,5 εκ.</a:t>
            </a:r>
          </a:p>
          <a:p>
            <a:r>
              <a:rPr lang="de-DE" dirty="0" err="1" smtClean="0"/>
              <a:t>Krakov</a:t>
            </a:r>
            <a:r>
              <a:rPr lang="de-DE" dirty="0" smtClean="0"/>
              <a:t>, </a:t>
            </a:r>
            <a:r>
              <a:rPr lang="de-DE" dirty="0" err="1" smtClean="0"/>
              <a:t>Czartorychi</a:t>
            </a:r>
            <a:r>
              <a:rPr lang="de-DE" dirty="0" smtClean="0"/>
              <a:t> </a:t>
            </a:r>
            <a:r>
              <a:rPr lang="de-DE" dirty="0" err="1" smtClean="0"/>
              <a:t>Muzeum</a:t>
            </a:r>
            <a:r>
              <a:rPr lang="de-DE" dirty="0" smtClean="0"/>
              <a:t>,</a:t>
            </a:r>
          </a:p>
          <a:p>
            <a:r>
              <a:rPr lang="el-GR" dirty="0" smtClean="0"/>
              <a:t>αρ. ευρ. </a:t>
            </a:r>
            <a:r>
              <a:rPr lang="de-DE" dirty="0" smtClean="0"/>
              <a:t>134</a:t>
            </a:r>
            <a:r>
              <a:rPr lang="el-GR" dirty="0" smtClean="0"/>
              <a:t>.</a:t>
            </a:r>
            <a:endParaRPr lang="de-DE" dirty="0"/>
          </a:p>
        </p:txBody>
      </p:sp>
    </p:spTree>
    <p:extLst>
      <p:ext uri="{BB962C8B-B14F-4D97-AF65-F5344CB8AC3E}">
        <p14:creationId xmlns:p14="http://schemas.microsoft.com/office/powerpoint/2010/main" val="34809478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da Vinci The_Lady_with_an_Ermin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51177" y="-10049"/>
            <a:ext cx="5041646" cy="6878098"/>
          </a:xfrm>
          <a:prstGeom prst="rect">
            <a:avLst/>
          </a:prstGeom>
        </p:spPr>
      </p:pic>
    </p:spTree>
    <p:extLst>
      <p:ext uri="{BB962C8B-B14F-4D97-AF65-F5344CB8AC3E}">
        <p14:creationId xmlns:p14="http://schemas.microsoft.com/office/powerpoint/2010/main" val="9050541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da Vinci The_Lady_with_an_Ermin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82"/>
            <a:ext cx="4096211" cy="5588282"/>
          </a:xfrm>
          <a:prstGeom prst="rect">
            <a:avLst/>
          </a:prstGeom>
        </p:spPr>
      </p:pic>
      <p:pic>
        <p:nvPicPr>
          <p:cNvPr id="2" name="Bild 1" descr="Verrocchio Dame mit Blumenstrauß.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07280" y="-282"/>
            <a:ext cx="4236720" cy="5588000"/>
          </a:xfrm>
          <a:prstGeom prst="rect">
            <a:avLst/>
          </a:prstGeom>
        </p:spPr>
      </p:pic>
      <p:sp>
        <p:nvSpPr>
          <p:cNvPr id="5" name="Textfeld 4"/>
          <p:cNvSpPr txBox="1"/>
          <p:nvPr/>
        </p:nvSpPr>
        <p:spPr>
          <a:xfrm>
            <a:off x="4907280" y="5667380"/>
            <a:ext cx="4236720" cy="1200329"/>
          </a:xfrm>
          <a:prstGeom prst="rect">
            <a:avLst/>
          </a:prstGeom>
          <a:solidFill>
            <a:schemeClr val="bg1"/>
          </a:solidFill>
        </p:spPr>
        <p:txBody>
          <a:bodyPr wrap="square" rtlCol="0">
            <a:spAutoFit/>
          </a:bodyPr>
          <a:lstStyle/>
          <a:p>
            <a:r>
              <a:rPr lang="de-DE" dirty="0" smtClean="0"/>
              <a:t>Andrea del Verrocchio</a:t>
            </a:r>
            <a:r>
              <a:rPr lang="el-GR" dirty="0" smtClean="0"/>
              <a:t> (1435-1488</a:t>
            </a:r>
            <a:r>
              <a:rPr lang="de-DE" dirty="0" smtClean="0"/>
              <a:t>),</a:t>
            </a:r>
          </a:p>
          <a:p>
            <a:r>
              <a:rPr lang="el-GR" dirty="0" smtClean="0"/>
              <a:t>Κυρία με ανθοδέσμη</a:t>
            </a:r>
            <a:r>
              <a:rPr lang="de-DE" dirty="0" smtClean="0"/>
              <a:t>,</a:t>
            </a:r>
            <a:r>
              <a:rPr lang="el-GR" dirty="0"/>
              <a:t> </a:t>
            </a:r>
            <a:r>
              <a:rPr lang="el-GR" dirty="0" smtClean="0"/>
              <a:t>μάρμαρο, </a:t>
            </a:r>
            <a:r>
              <a:rPr lang="de-DE" dirty="0" smtClean="0"/>
              <a:t>14</a:t>
            </a:r>
            <a:r>
              <a:rPr lang="el-GR" dirty="0" smtClean="0"/>
              <a:t>80. </a:t>
            </a:r>
            <a:endParaRPr lang="de-DE" dirty="0" smtClean="0"/>
          </a:p>
          <a:p>
            <a:r>
              <a:rPr lang="el-GR" dirty="0" smtClean="0"/>
              <a:t>Φλωρεντία</a:t>
            </a:r>
            <a:r>
              <a:rPr lang="de-DE" dirty="0" smtClean="0"/>
              <a:t>, </a:t>
            </a:r>
            <a:r>
              <a:rPr lang="de-DE" dirty="0" err="1" smtClean="0"/>
              <a:t>Museo</a:t>
            </a:r>
            <a:r>
              <a:rPr lang="de-DE" dirty="0" smtClean="0"/>
              <a:t> del </a:t>
            </a:r>
            <a:r>
              <a:rPr lang="de-DE" dirty="0" err="1" smtClean="0"/>
              <a:t>Bargello</a:t>
            </a:r>
            <a:r>
              <a:rPr lang="de-DE" dirty="0" smtClean="0"/>
              <a:t>.</a:t>
            </a:r>
          </a:p>
          <a:p>
            <a:r>
              <a:rPr lang="de-DE" dirty="0" smtClean="0"/>
              <a:t>O Verrocchio</a:t>
            </a:r>
            <a:r>
              <a:rPr lang="el-GR" dirty="0" smtClean="0"/>
              <a:t> ήταν δάσκαλος του </a:t>
            </a:r>
            <a:r>
              <a:rPr lang="de-DE" dirty="0" smtClean="0"/>
              <a:t>Leonardo.</a:t>
            </a:r>
          </a:p>
        </p:txBody>
      </p:sp>
    </p:spTree>
    <p:extLst>
      <p:ext uri="{BB962C8B-B14F-4D97-AF65-F5344CB8AC3E}">
        <p14:creationId xmlns:p14="http://schemas.microsoft.com/office/powerpoint/2010/main" val="22648907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Verrocchio Dame mit Blumenstrauß.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282"/>
            <a:ext cx="5654793" cy="3572452"/>
          </a:xfrm>
          <a:prstGeom prst="rect">
            <a:avLst/>
          </a:prstGeom>
        </p:spPr>
      </p:pic>
      <p:pic>
        <p:nvPicPr>
          <p:cNvPr id="6" name="Bild 5" descr="Leonardo_da_Vinci,_Ginevra_de'_Benci,_1474-78.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07089" y="2922942"/>
            <a:ext cx="4036911" cy="3935058"/>
          </a:xfrm>
          <a:prstGeom prst="rect">
            <a:avLst/>
          </a:prstGeom>
        </p:spPr>
      </p:pic>
    </p:spTree>
    <p:extLst>
      <p:ext uri="{BB962C8B-B14F-4D97-AF65-F5344CB8AC3E}">
        <p14:creationId xmlns:p14="http://schemas.microsoft.com/office/powerpoint/2010/main" val="40328489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027_DaVinci_LaBella_30x4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57675" y="0"/>
            <a:ext cx="4886325" cy="6858000"/>
          </a:xfrm>
          <a:prstGeom prst="rect">
            <a:avLst/>
          </a:prstGeom>
        </p:spPr>
      </p:pic>
      <p:sp>
        <p:nvSpPr>
          <p:cNvPr id="3" name="Textfeld 2"/>
          <p:cNvSpPr txBox="1"/>
          <p:nvPr/>
        </p:nvSpPr>
        <p:spPr>
          <a:xfrm>
            <a:off x="0" y="4549676"/>
            <a:ext cx="3680402" cy="2308324"/>
          </a:xfrm>
          <a:prstGeom prst="rect">
            <a:avLst/>
          </a:prstGeom>
          <a:solidFill>
            <a:schemeClr val="bg1"/>
          </a:solidFill>
        </p:spPr>
        <p:txBody>
          <a:bodyPr wrap="none" rtlCol="0">
            <a:spAutoFit/>
          </a:bodyPr>
          <a:lstStyle/>
          <a:p>
            <a:r>
              <a:rPr lang="de-DE" dirty="0" smtClean="0"/>
              <a:t>Leonardo da Vinci,</a:t>
            </a:r>
          </a:p>
          <a:p>
            <a:r>
              <a:rPr lang="el-GR" dirty="0" smtClean="0"/>
              <a:t>«</a:t>
            </a:r>
            <a:r>
              <a:rPr lang="de-DE" dirty="0" smtClean="0"/>
              <a:t>La Belle </a:t>
            </a:r>
            <a:r>
              <a:rPr lang="de-DE" dirty="0" err="1" smtClean="0"/>
              <a:t>Ferronnière</a:t>
            </a:r>
            <a:r>
              <a:rPr lang="de-DE" dirty="0" smtClean="0"/>
              <a:t>»</a:t>
            </a:r>
            <a:r>
              <a:rPr lang="el-GR" dirty="0" smtClean="0"/>
              <a:t> </a:t>
            </a:r>
            <a:r>
              <a:rPr lang="de-DE" dirty="0" smtClean="0"/>
              <a:t>(</a:t>
            </a:r>
            <a:r>
              <a:rPr lang="el-GR" dirty="0" smtClean="0"/>
              <a:t>π. </a:t>
            </a:r>
            <a:r>
              <a:rPr lang="de-DE" dirty="0" smtClean="0"/>
              <a:t>14</a:t>
            </a:r>
            <a:r>
              <a:rPr lang="el-GR" dirty="0" smtClean="0"/>
              <a:t>90</a:t>
            </a:r>
            <a:r>
              <a:rPr lang="de-DE" dirty="0" smtClean="0"/>
              <a:t>/95)</a:t>
            </a:r>
            <a:r>
              <a:rPr lang="el-GR" dirty="0" smtClean="0"/>
              <a:t>.</a:t>
            </a:r>
          </a:p>
          <a:p>
            <a:r>
              <a:rPr lang="el-GR" dirty="0" smtClean="0"/>
              <a:t>Η </a:t>
            </a:r>
            <a:r>
              <a:rPr lang="de-DE" dirty="0" smtClean="0"/>
              <a:t>Lucrezia </a:t>
            </a:r>
            <a:r>
              <a:rPr lang="de-DE" dirty="0" err="1" smtClean="0"/>
              <a:t>Crivelli</a:t>
            </a:r>
            <a:r>
              <a:rPr lang="de-DE" dirty="0" smtClean="0"/>
              <a:t>, </a:t>
            </a:r>
            <a:r>
              <a:rPr lang="el-GR" dirty="0" smtClean="0"/>
              <a:t>μια άλλη ερωμένη</a:t>
            </a:r>
          </a:p>
          <a:p>
            <a:r>
              <a:rPr lang="el-GR" dirty="0" smtClean="0"/>
              <a:t>του </a:t>
            </a:r>
            <a:r>
              <a:rPr lang="de-DE" dirty="0" smtClean="0"/>
              <a:t>Ludovico Sforza ;</a:t>
            </a:r>
          </a:p>
          <a:p>
            <a:r>
              <a:rPr lang="el-GR" dirty="0" smtClean="0"/>
              <a:t>Λάδι σε ξύλο,</a:t>
            </a:r>
          </a:p>
          <a:p>
            <a:r>
              <a:rPr lang="el-GR" dirty="0" smtClean="0"/>
              <a:t>63 </a:t>
            </a:r>
            <a:r>
              <a:rPr lang="de-DE" dirty="0" smtClean="0"/>
              <a:t>x </a:t>
            </a:r>
            <a:r>
              <a:rPr lang="el-GR" dirty="0" smtClean="0"/>
              <a:t>45 εκ.</a:t>
            </a:r>
          </a:p>
          <a:p>
            <a:r>
              <a:rPr lang="el-GR" dirty="0" smtClean="0"/>
              <a:t>Παρίσι</a:t>
            </a:r>
            <a:r>
              <a:rPr lang="de-DE" dirty="0" smtClean="0"/>
              <a:t>, </a:t>
            </a:r>
            <a:r>
              <a:rPr lang="el-GR" dirty="0" smtClean="0"/>
              <a:t>Λούβρο</a:t>
            </a:r>
            <a:r>
              <a:rPr lang="de-DE" dirty="0" smtClean="0"/>
              <a:t>,</a:t>
            </a:r>
          </a:p>
          <a:p>
            <a:r>
              <a:rPr lang="el-GR" dirty="0" smtClean="0"/>
              <a:t>αρ. ευρ. 778.</a:t>
            </a:r>
            <a:endParaRPr lang="de-DE" dirty="0"/>
          </a:p>
        </p:txBody>
      </p:sp>
    </p:spTree>
    <p:extLst>
      <p:ext uri="{BB962C8B-B14F-4D97-AF65-F5344CB8AC3E}">
        <p14:creationId xmlns:p14="http://schemas.microsoft.com/office/powerpoint/2010/main" val="9380058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Antonello_da_Messina_-_Portrait_of_a_Man_-_WGA075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684611" cy="5830962"/>
          </a:xfrm>
          <a:prstGeom prst="rect">
            <a:avLst/>
          </a:prstGeom>
        </p:spPr>
      </p:pic>
      <p:pic>
        <p:nvPicPr>
          <p:cNvPr id="2" name="Bild 1" descr="027_DaVinci_LaBella_30x4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89440" y="0"/>
            <a:ext cx="4154560" cy="5830961"/>
          </a:xfrm>
          <a:prstGeom prst="rect">
            <a:avLst/>
          </a:prstGeom>
        </p:spPr>
      </p:pic>
      <p:sp>
        <p:nvSpPr>
          <p:cNvPr id="3" name="Textfeld 2"/>
          <p:cNvSpPr txBox="1"/>
          <p:nvPr/>
        </p:nvSpPr>
        <p:spPr>
          <a:xfrm>
            <a:off x="0" y="5934670"/>
            <a:ext cx="4684610" cy="923330"/>
          </a:xfrm>
          <a:prstGeom prst="rect">
            <a:avLst/>
          </a:prstGeom>
          <a:solidFill>
            <a:schemeClr val="bg1"/>
          </a:solidFill>
        </p:spPr>
        <p:txBody>
          <a:bodyPr wrap="square" rtlCol="0">
            <a:spAutoFit/>
          </a:bodyPr>
          <a:lstStyle/>
          <a:p>
            <a:r>
              <a:rPr lang="de-DE" dirty="0" smtClean="0"/>
              <a:t>Antonello da Messina,</a:t>
            </a:r>
            <a:r>
              <a:rPr lang="el-GR" dirty="0" smtClean="0"/>
              <a:t> Πορτρέτο νεαρού </a:t>
            </a:r>
            <a:r>
              <a:rPr lang="de-DE" dirty="0" smtClean="0"/>
              <a:t>(14</a:t>
            </a:r>
            <a:r>
              <a:rPr lang="el-GR" dirty="0" smtClean="0"/>
              <a:t>74, </a:t>
            </a:r>
          </a:p>
          <a:p>
            <a:r>
              <a:rPr lang="el-GR" dirty="0" smtClean="0"/>
              <a:t>Υπογραφή του καλλιτέχνη</a:t>
            </a:r>
            <a:r>
              <a:rPr lang="de-DE" dirty="0" smtClean="0"/>
              <a:t>)</a:t>
            </a:r>
            <a:r>
              <a:rPr lang="el-GR" dirty="0" smtClean="0"/>
              <a:t>. Τέμπερα (;</a:t>
            </a:r>
            <a:r>
              <a:rPr lang="de-DE" dirty="0" smtClean="0"/>
              <a:t>)</a:t>
            </a:r>
            <a:r>
              <a:rPr lang="el-GR" dirty="0" smtClean="0"/>
              <a:t> και λάδι </a:t>
            </a:r>
          </a:p>
          <a:p>
            <a:r>
              <a:rPr lang="el-GR" dirty="0" smtClean="0"/>
              <a:t>σε ξύλο, 32 </a:t>
            </a:r>
            <a:r>
              <a:rPr lang="de-DE" dirty="0" smtClean="0"/>
              <a:t>x </a:t>
            </a:r>
            <a:r>
              <a:rPr lang="el-GR" dirty="0" smtClean="0"/>
              <a:t>26 εκ. Βερολίνο, Πινακοθήκη</a:t>
            </a:r>
            <a:endParaRPr lang="de-DE" dirty="0"/>
          </a:p>
        </p:txBody>
      </p:sp>
    </p:spTree>
    <p:extLst>
      <p:ext uri="{BB962C8B-B14F-4D97-AF65-F5344CB8AC3E}">
        <p14:creationId xmlns:p14="http://schemas.microsoft.com/office/powerpoint/2010/main" val="26876994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4549676"/>
            <a:ext cx="3416320" cy="2308324"/>
          </a:xfrm>
          <a:prstGeom prst="rect">
            <a:avLst/>
          </a:prstGeom>
          <a:solidFill>
            <a:schemeClr val="bg1"/>
          </a:solidFill>
        </p:spPr>
        <p:txBody>
          <a:bodyPr wrap="none" rtlCol="0">
            <a:spAutoFit/>
          </a:bodyPr>
          <a:lstStyle/>
          <a:p>
            <a:r>
              <a:rPr lang="de-DE" dirty="0" smtClean="0"/>
              <a:t>Giovanni Antonio </a:t>
            </a:r>
            <a:r>
              <a:rPr lang="de-DE" dirty="0" err="1" smtClean="0"/>
              <a:t>Boltraffio</a:t>
            </a:r>
            <a:r>
              <a:rPr lang="de-DE" dirty="0" smtClean="0"/>
              <a:t> (;;)</a:t>
            </a:r>
            <a:r>
              <a:rPr lang="el-GR" dirty="0" smtClean="0"/>
              <a:t> και</a:t>
            </a:r>
            <a:endParaRPr lang="de-DE" dirty="0" smtClean="0"/>
          </a:p>
          <a:p>
            <a:r>
              <a:rPr lang="de-DE" dirty="0" smtClean="0"/>
              <a:t>Leonardo da Vinci</a:t>
            </a:r>
            <a:r>
              <a:rPr lang="el-GR" dirty="0" smtClean="0"/>
              <a:t> (;;</a:t>
            </a:r>
            <a:r>
              <a:rPr lang="de-DE" dirty="0" smtClean="0"/>
              <a:t>),</a:t>
            </a:r>
          </a:p>
          <a:p>
            <a:r>
              <a:rPr lang="el-GR" dirty="0" smtClean="0"/>
              <a:t>Πορτρέτο νεαρού μουσικού </a:t>
            </a:r>
          </a:p>
          <a:p>
            <a:r>
              <a:rPr lang="de-DE" dirty="0" smtClean="0"/>
              <a:t>(</a:t>
            </a:r>
            <a:r>
              <a:rPr lang="el-GR" dirty="0" smtClean="0"/>
              <a:t>π. </a:t>
            </a:r>
            <a:r>
              <a:rPr lang="de-DE" dirty="0" smtClean="0"/>
              <a:t>14</a:t>
            </a:r>
            <a:r>
              <a:rPr lang="el-GR" dirty="0" smtClean="0"/>
              <a:t>8</a:t>
            </a:r>
            <a:r>
              <a:rPr lang="de-DE" dirty="0" smtClean="0"/>
              <a:t>5)</a:t>
            </a:r>
            <a:r>
              <a:rPr lang="el-GR" dirty="0" smtClean="0"/>
              <a:t>.</a:t>
            </a:r>
          </a:p>
          <a:p>
            <a:r>
              <a:rPr lang="el-GR" dirty="0" smtClean="0"/>
              <a:t>Τέμπερα και λάδι σε ξύλο,</a:t>
            </a:r>
          </a:p>
          <a:p>
            <a:r>
              <a:rPr lang="el-GR" dirty="0" smtClean="0"/>
              <a:t>44,7 </a:t>
            </a:r>
            <a:r>
              <a:rPr lang="de-DE" dirty="0" smtClean="0"/>
              <a:t>x </a:t>
            </a:r>
            <a:r>
              <a:rPr lang="el-GR" dirty="0" smtClean="0"/>
              <a:t>32 εκ.</a:t>
            </a:r>
          </a:p>
          <a:p>
            <a:r>
              <a:rPr lang="el-GR" dirty="0" smtClean="0"/>
              <a:t>Μιλάνο, </a:t>
            </a:r>
            <a:r>
              <a:rPr lang="de-DE" dirty="0" err="1" smtClean="0"/>
              <a:t>Pinacoteca</a:t>
            </a:r>
            <a:r>
              <a:rPr lang="de-DE" dirty="0" smtClean="0"/>
              <a:t> </a:t>
            </a:r>
            <a:r>
              <a:rPr lang="de-DE" dirty="0" err="1" smtClean="0"/>
              <a:t>Ambrosiana</a:t>
            </a:r>
            <a:r>
              <a:rPr lang="de-DE" dirty="0" smtClean="0"/>
              <a:t>,</a:t>
            </a:r>
          </a:p>
          <a:p>
            <a:r>
              <a:rPr lang="el-GR" dirty="0" smtClean="0"/>
              <a:t>αρ. ευρ. </a:t>
            </a:r>
            <a:r>
              <a:rPr lang="de-DE" dirty="0" smtClean="0"/>
              <a:t>99</a:t>
            </a:r>
            <a:r>
              <a:rPr lang="el-GR" dirty="0" smtClean="0"/>
              <a:t>.</a:t>
            </a:r>
            <a:endParaRPr lang="de-DE" dirty="0"/>
          </a:p>
        </p:txBody>
      </p:sp>
      <p:pic>
        <p:nvPicPr>
          <p:cNvPr id="4" name="Bild 3" descr="LEONARDO da Vinci-325859.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14394" y="-27677"/>
            <a:ext cx="4651137" cy="6885677"/>
          </a:xfrm>
          <a:prstGeom prst="rect">
            <a:avLst/>
          </a:prstGeom>
        </p:spPr>
      </p:pic>
    </p:spTree>
    <p:extLst>
      <p:ext uri="{BB962C8B-B14F-4D97-AF65-F5344CB8AC3E}">
        <p14:creationId xmlns:p14="http://schemas.microsoft.com/office/powerpoint/2010/main" val="11199160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ona_Lisa.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05050" y="0"/>
            <a:ext cx="4533900" cy="6858000"/>
          </a:xfrm>
          <a:prstGeom prst="rect">
            <a:avLst/>
          </a:prstGeom>
        </p:spPr>
      </p:pic>
      <p:sp>
        <p:nvSpPr>
          <p:cNvPr id="3" name="Textfeld 2"/>
          <p:cNvSpPr txBox="1"/>
          <p:nvPr/>
        </p:nvSpPr>
        <p:spPr>
          <a:xfrm>
            <a:off x="0" y="5657671"/>
            <a:ext cx="2133600" cy="1200329"/>
          </a:xfrm>
          <a:prstGeom prst="rect">
            <a:avLst/>
          </a:prstGeom>
          <a:solidFill>
            <a:schemeClr val="bg1"/>
          </a:solidFill>
        </p:spPr>
        <p:txBody>
          <a:bodyPr wrap="square" rtlCol="0">
            <a:spAutoFit/>
          </a:bodyPr>
          <a:lstStyle/>
          <a:p>
            <a:r>
              <a:rPr lang="de-DE" dirty="0" smtClean="0"/>
              <a:t>Leonardo da Vinci</a:t>
            </a:r>
            <a:r>
              <a:rPr lang="el-GR" dirty="0" smtClean="0"/>
              <a:t>, </a:t>
            </a:r>
            <a:r>
              <a:rPr lang="de-DE" dirty="0" smtClean="0"/>
              <a:t>Mona Lisa</a:t>
            </a:r>
            <a:r>
              <a:rPr lang="el-GR" dirty="0" smtClean="0"/>
              <a:t>, </a:t>
            </a:r>
            <a:endParaRPr lang="de-DE" dirty="0" smtClean="0"/>
          </a:p>
          <a:p>
            <a:r>
              <a:rPr lang="de-DE" dirty="0" smtClean="0"/>
              <a:t>1503/06.</a:t>
            </a:r>
          </a:p>
          <a:p>
            <a:r>
              <a:rPr lang="el-GR" dirty="0" smtClean="0"/>
              <a:t>Παρίση, Λούβρο</a:t>
            </a:r>
            <a:endParaRPr lang="de-DE" dirty="0"/>
          </a:p>
        </p:txBody>
      </p:sp>
    </p:spTree>
    <p:extLst>
      <p:ext uri="{BB962C8B-B14F-4D97-AF65-F5344CB8AC3E}">
        <p14:creationId xmlns:p14="http://schemas.microsoft.com/office/powerpoint/2010/main" val="26388351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Σκοποί  ενότητας</a:t>
            </a:r>
            <a:endParaRPr lang="el-GR" dirty="0"/>
          </a:p>
        </p:txBody>
      </p:sp>
      <p:sp>
        <p:nvSpPr>
          <p:cNvPr id="3" name="Content Placeholder 2"/>
          <p:cNvSpPr>
            <a:spLocks noGrp="1"/>
          </p:cNvSpPr>
          <p:nvPr>
            <p:ph idx="1"/>
          </p:nvPr>
        </p:nvSpPr>
        <p:spPr/>
        <p:txBody>
          <a:bodyPr/>
          <a:lstStyle/>
          <a:p>
            <a:r>
              <a:rPr lang="el-GR" dirty="0"/>
              <a:t>Γνωριμία των φοιτητών με την ποικίλες εκφάνσεις της τέχνης του </a:t>
            </a:r>
            <a:r>
              <a:rPr lang="el-GR" dirty="0" err="1"/>
              <a:t>Leonardo</a:t>
            </a:r>
            <a:r>
              <a:rPr lang="el-GR" dirty="0"/>
              <a:t> </a:t>
            </a:r>
            <a:r>
              <a:rPr lang="el-GR" dirty="0" err="1"/>
              <a:t>da</a:t>
            </a:r>
            <a:r>
              <a:rPr lang="el-GR" dirty="0"/>
              <a:t> </a:t>
            </a:r>
            <a:r>
              <a:rPr lang="el-GR" dirty="0" err="1"/>
              <a:t>Vinci</a:t>
            </a:r>
            <a:r>
              <a:rPr lang="el-GR" dirty="0"/>
              <a:t> (1452 – 1519).</a:t>
            </a:r>
            <a:endParaRPr lang="el-GR" dirty="0">
              <a:effectLst/>
            </a:endParaRPr>
          </a:p>
        </p:txBody>
      </p:sp>
      <p:sp>
        <p:nvSpPr>
          <p:cNvPr id="4" name="Ορθογώνιο 3"/>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5" name="Ορθογώνιο 4"/>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6" name="Εικόνα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19276421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ona_Lisa.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74700" y="16542"/>
            <a:ext cx="7594600" cy="6828758"/>
          </a:xfrm>
          <a:prstGeom prst="rect">
            <a:avLst/>
          </a:prstGeom>
        </p:spPr>
      </p:pic>
    </p:spTree>
    <p:extLst>
      <p:ext uri="{BB962C8B-B14F-4D97-AF65-F5344CB8AC3E}">
        <p14:creationId xmlns:p14="http://schemas.microsoft.com/office/powerpoint/2010/main" val="34774367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ona_Lisa.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 y="1079500"/>
            <a:ext cx="9135619" cy="4699000"/>
          </a:xfrm>
          <a:prstGeom prst="rect">
            <a:avLst/>
          </a:prstGeom>
        </p:spPr>
      </p:pic>
    </p:spTree>
    <p:extLst>
      <p:ext uri="{BB962C8B-B14F-4D97-AF65-F5344CB8AC3E}">
        <p14:creationId xmlns:p14="http://schemas.microsoft.com/office/powerpoint/2010/main" val="10910718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ona_Lisa.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714500" y="12700"/>
            <a:ext cx="5727700" cy="6847784"/>
          </a:xfrm>
          <a:prstGeom prst="rect">
            <a:avLst/>
          </a:prstGeom>
        </p:spPr>
      </p:pic>
    </p:spTree>
    <p:extLst>
      <p:ext uri="{BB962C8B-B14F-4D97-AF65-F5344CB8AC3E}">
        <p14:creationId xmlns:p14="http://schemas.microsoft.com/office/powerpoint/2010/main" val="18439240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ona_Lisa.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80143" y="0"/>
            <a:ext cx="6183713" cy="6841458"/>
          </a:xfrm>
          <a:prstGeom prst="rect">
            <a:avLst/>
          </a:prstGeom>
        </p:spPr>
      </p:pic>
    </p:spTree>
    <p:extLst>
      <p:ext uri="{BB962C8B-B14F-4D97-AF65-F5344CB8AC3E}">
        <p14:creationId xmlns:p14="http://schemas.microsoft.com/office/powerpoint/2010/main" val="15298574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igure F020732"/>
          <p:cNvPicPr/>
          <p:nvPr/>
        </p:nvPicPr>
        <p:blipFill>
          <a:blip r:embed="rId2">
            <a:extLst>
              <a:ext uri="{28A0092B-C50C-407E-A947-70E740481C1C}">
                <a14:useLocalDpi xmlns:a14="http://schemas.microsoft.com/office/drawing/2010/main"/>
              </a:ext>
            </a:extLst>
          </a:blip>
          <a:srcRect/>
          <a:stretch>
            <a:fillRect/>
          </a:stretch>
        </p:blipFill>
        <p:spPr bwMode="auto">
          <a:xfrm>
            <a:off x="3138487" y="267652"/>
            <a:ext cx="2867025" cy="6322695"/>
          </a:xfrm>
          <a:prstGeom prst="rect">
            <a:avLst/>
          </a:prstGeom>
          <a:noFill/>
          <a:ln>
            <a:noFill/>
          </a:ln>
        </p:spPr>
      </p:pic>
      <p:sp>
        <p:nvSpPr>
          <p:cNvPr id="4" name="Textfeld 3"/>
          <p:cNvSpPr txBox="1"/>
          <p:nvPr/>
        </p:nvSpPr>
        <p:spPr>
          <a:xfrm>
            <a:off x="0" y="3718679"/>
            <a:ext cx="2916609" cy="3139321"/>
          </a:xfrm>
          <a:prstGeom prst="rect">
            <a:avLst/>
          </a:prstGeom>
          <a:solidFill>
            <a:schemeClr val="bg1"/>
          </a:solidFill>
        </p:spPr>
        <p:txBody>
          <a:bodyPr wrap="square" rtlCol="0">
            <a:spAutoFit/>
          </a:bodyPr>
          <a:lstStyle/>
          <a:p>
            <a:r>
              <a:rPr lang="de-DE" dirty="0"/>
              <a:t>Leonardo da Vinci: </a:t>
            </a:r>
            <a:r>
              <a:rPr lang="el-GR" i="1" dirty="0" smtClean="0"/>
              <a:t>Κεφαλή ανδρός, προφίλ προς τα αριστερά, πενάκι και σκούρα </a:t>
            </a:r>
            <a:r>
              <a:rPr lang="de-DE" i="1" dirty="0" smtClean="0"/>
              <a:t>(</a:t>
            </a:r>
            <a:r>
              <a:rPr lang="el-GR" i="1" dirty="0" smtClean="0"/>
              <a:t>καφέ</a:t>
            </a:r>
            <a:r>
              <a:rPr lang="de-DE" i="1" dirty="0" smtClean="0"/>
              <a:t>)</a:t>
            </a:r>
            <a:r>
              <a:rPr lang="el-GR" i="1" dirty="0" smtClean="0"/>
              <a:t> μελάνι σε χαρτί, </a:t>
            </a:r>
            <a:r>
              <a:rPr lang="de-DE" dirty="0" smtClean="0"/>
              <a:t>4</a:t>
            </a:r>
            <a:r>
              <a:rPr lang="de-DE" dirty="0"/>
              <a:t>-5/8 x 2-1/16 in. (11.7 x 5.2 cm), 1490-1494 (New York, </a:t>
            </a:r>
            <a:r>
              <a:rPr lang="de-DE" dirty="0" err="1"/>
              <a:t>Metropolitan</a:t>
            </a:r>
            <a:r>
              <a:rPr lang="de-DE" dirty="0"/>
              <a:t> Museum </a:t>
            </a:r>
            <a:r>
              <a:rPr lang="de-DE" dirty="0" err="1"/>
              <a:t>of</a:t>
            </a:r>
            <a:r>
              <a:rPr lang="de-DE" dirty="0"/>
              <a:t> Art, Rogers Fund, 1909, </a:t>
            </a:r>
            <a:r>
              <a:rPr lang="de-DE" dirty="0" err="1"/>
              <a:t>Accession</a:t>
            </a:r>
            <a:r>
              <a:rPr lang="de-DE" dirty="0"/>
              <a:t> ID:10.45.1); </a:t>
            </a:r>
            <a:r>
              <a:rPr lang="de-DE" dirty="0" err="1"/>
              <a:t>photo</a:t>
            </a:r>
            <a:r>
              <a:rPr lang="de-DE" dirty="0"/>
              <a:t> © The </a:t>
            </a:r>
            <a:r>
              <a:rPr lang="de-DE" dirty="0" err="1"/>
              <a:t>Metropolitan</a:t>
            </a:r>
            <a:r>
              <a:rPr lang="de-DE" dirty="0"/>
              <a:t> Museum </a:t>
            </a:r>
            <a:r>
              <a:rPr lang="de-DE" dirty="0" err="1"/>
              <a:t>of</a:t>
            </a:r>
            <a:r>
              <a:rPr lang="de-DE" dirty="0"/>
              <a:t> </a:t>
            </a:r>
            <a:r>
              <a:rPr lang="de-DE" dirty="0" smtClean="0"/>
              <a:t>Art</a:t>
            </a:r>
            <a:r>
              <a:rPr lang="el-GR" dirty="0" smtClean="0"/>
              <a:t>.</a:t>
            </a:r>
            <a:endParaRPr lang="de-DE" dirty="0"/>
          </a:p>
        </p:txBody>
      </p:sp>
    </p:spTree>
    <p:extLst>
      <p:ext uri="{BB962C8B-B14F-4D97-AF65-F5344CB8AC3E}">
        <p14:creationId xmlns:p14="http://schemas.microsoft.com/office/powerpoint/2010/main" val="41413068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0" y="3151801"/>
            <a:ext cx="2916609" cy="3693319"/>
          </a:xfrm>
          <a:prstGeom prst="rect">
            <a:avLst/>
          </a:prstGeom>
          <a:solidFill>
            <a:schemeClr val="bg1"/>
          </a:solidFill>
        </p:spPr>
        <p:txBody>
          <a:bodyPr wrap="square" rtlCol="0">
            <a:spAutoFit/>
          </a:bodyPr>
          <a:lstStyle/>
          <a:p>
            <a:r>
              <a:rPr lang="de-DE" dirty="0"/>
              <a:t>Leonardo da Vinci: </a:t>
            </a:r>
            <a:r>
              <a:rPr lang="el-GR" i="1" dirty="0" smtClean="0"/>
              <a:t>Μελέτη κεφαλών πολεμιστών που κραυγάζουν, μαύρο πενάκι σε χαρτί, </a:t>
            </a:r>
            <a:r>
              <a:rPr lang="de-DE" dirty="0" smtClean="0"/>
              <a:t>4</a:t>
            </a:r>
            <a:r>
              <a:rPr lang="de-DE" dirty="0"/>
              <a:t>-5/8 x 2-1/16 in. (11.7 x 5.2 cm), 1490-</a:t>
            </a:r>
            <a:r>
              <a:rPr lang="de-DE" dirty="0" smtClean="0"/>
              <a:t>1494</a:t>
            </a:r>
            <a:r>
              <a:rPr lang="el-GR" dirty="0" smtClean="0"/>
              <a:t>. Μελέτη για το έργο μεγάλων διαστάσεων </a:t>
            </a:r>
            <a:r>
              <a:rPr lang="de-DE" dirty="0" smtClean="0"/>
              <a:t>«</a:t>
            </a:r>
            <a:r>
              <a:rPr lang="el-GR" dirty="0" smtClean="0"/>
              <a:t>Η μάχη του </a:t>
            </a:r>
            <a:r>
              <a:rPr lang="de-DE" dirty="0" err="1" smtClean="0"/>
              <a:t>Anghiari</a:t>
            </a:r>
            <a:r>
              <a:rPr lang="de-DE" dirty="0" smtClean="0"/>
              <a:t>» (</a:t>
            </a:r>
            <a:r>
              <a:rPr lang="el-GR" dirty="0" smtClean="0"/>
              <a:t>σήμερα χαμένο</a:t>
            </a:r>
            <a:r>
              <a:rPr lang="de-DE" dirty="0" smtClean="0"/>
              <a:t>) </a:t>
            </a:r>
            <a:r>
              <a:rPr lang="de-DE" dirty="0"/>
              <a:t>(New York, </a:t>
            </a:r>
            <a:r>
              <a:rPr lang="de-DE" dirty="0" err="1"/>
              <a:t>Metropolitan</a:t>
            </a:r>
            <a:r>
              <a:rPr lang="de-DE" dirty="0"/>
              <a:t> Museum </a:t>
            </a:r>
            <a:r>
              <a:rPr lang="de-DE" dirty="0" err="1"/>
              <a:t>of</a:t>
            </a:r>
            <a:r>
              <a:rPr lang="de-DE" dirty="0"/>
              <a:t> Art, Rogers Fund, 1909, </a:t>
            </a:r>
            <a:r>
              <a:rPr lang="de-DE" dirty="0" err="1"/>
              <a:t>Accession</a:t>
            </a:r>
            <a:r>
              <a:rPr lang="de-DE" dirty="0"/>
              <a:t> ID:10.45.1); </a:t>
            </a:r>
            <a:r>
              <a:rPr lang="de-DE" dirty="0" err="1"/>
              <a:t>photo</a:t>
            </a:r>
            <a:r>
              <a:rPr lang="de-DE" dirty="0"/>
              <a:t> © The </a:t>
            </a:r>
            <a:r>
              <a:rPr lang="de-DE" dirty="0" err="1"/>
              <a:t>Metropolitan</a:t>
            </a:r>
            <a:r>
              <a:rPr lang="de-DE" dirty="0"/>
              <a:t> Museum </a:t>
            </a:r>
            <a:r>
              <a:rPr lang="de-DE" dirty="0" err="1"/>
              <a:t>of</a:t>
            </a:r>
            <a:r>
              <a:rPr lang="de-DE" dirty="0"/>
              <a:t> </a:t>
            </a:r>
            <a:r>
              <a:rPr lang="de-DE" dirty="0" smtClean="0"/>
              <a:t>Art</a:t>
            </a:r>
            <a:r>
              <a:rPr lang="el-GR" dirty="0" smtClean="0"/>
              <a:t>.</a:t>
            </a:r>
            <a:endParaRPr lang="de-DE" dirty="0"/>
          </a:p>
        </p:txBody>
      </p:sp>
      <p:pic>
        <p:nvPicPr>
          <p:cNvPr id="5" name="Bild 4" descr="igure F015045"/>
          <p:cNvPicPr/>
          <p:nvPr/>
        </p:nvPicPr>
        <p:blipFill>
          <a:blip r:embed="rId2">
            <a:extLst>
              <a:ext uri="{28A0092B-C50C-407E-A947-70E740481C1C}">
                <a14:useLocalDpi xmlns:a14="http://schemas.microsoft.com/office/drawing/2010/main"/>
              </a:ext>
            </a:extLst>
          </a:blip>
          <a:srcRect/>
          <a:stretch>
            <a:fillRect/>
          </a:stretch>
        </p:blipFill>
        <p:spPr bwMode="auto">
          <a:xfrm>
            <a:off x="3387090" y="427355"/>
            <a:ext cx="5756910" cy="6003290"/>
          </a:xfrm>
          <a:prstGeom prst="rect">
            <a:avLst/>
          </a:prstGeom>
          <a:noFill/>
          <a:ln>
            <a:noFill/>
          </a:ln>
        </p:spPr>
      </p:pic>
    </p:spTree>
    <p:extLst>
      <p:ext uri="{BB962C8B-B14F-4D97-AF65-F5344CB8AC3E}">
        <p14:creationId xmlns:p14="http://schemas.microsoft.com/office/powerpoint/2010/main" val="4507240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470019"/>
            <a:ext cx="7772400" cy="3917963"/>
          </a:xfrm>
          <a:solidFill>
            <a:schemeClr val="bg1"/>
          </a:solidFill>
        </p:spPr>
        <p:txBody>
          <a:bodyPr>
            <a:normAutofit/>
          </a:bodyPr>
          <a:lstStyle/>
          <a:p>
            <a:r>
              <a:rPr lang="de-DE" dirty="0" smtClean="0"/>
              <a:t>Leonardo da Vinci </a:t>
            </a:r>
            <a:r>
              <a:rPr lang="el-GR" dirty="0" smtClean="0"/>
              <a:t/>
            </a:r>
            <a:br>
              <a:rPr lang="el-GR" dirty="0" smtClean="0"/>
            </a:br>
            <a:r>
              <a:rPr lang="el-GR" dirty="0" smtClean="0"/>
              <a:t/>
            </a:r>
            <a:br>
              <a:rPr lang="el-GR" dirty="0" smtClean="0"/>
            </a:br>
            <a:r>
              <a:rPr lang="el-GR" dirty="0" smtClean="0"/>
              <a:t>Ο Μυστικός Δείπνος</a:t>
            </a:r>
            <a:endParaRPr lang="de-DE" dirty="0"/>
          </a:p>
        </p:txBody>
      </p:sp>
    </p:spTree>
    <p:extLst>
      <p:ext uri="{BB962C8B-B14F-4D97-AF65-F5344CB8AC3E}">
        <p14:creationId xmlns:p14="http://schemas.microsoft.com/office/powerpoint/2010/main" val="25240518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da Vinci Abendmahl Bild allei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124" y="584200"/>
            <a:ext cx="9179804" cy="4826000"/>
          </a:xfrm>
          <a:prstGeom prst="rect">
            <a:avLst/>
          </a:prstGeom>
        </p:spPr>
      </p:pic>
      <p:sp>
        <p:nvSpPr>
          <p:cNvPr id="4" name="Textfeld 3"/>
          <p:cNvSpPr txBox="1"/>
          <p:nvPr/>
        </p:nvSpPr>
        <p:spPr>
          <a:xfrm>
            <a:off x="0" y="5918200"/>
            <a:ext cx="9119680" cy="939800"/>
          </a:xfrm>
          <a:prstGeom prst="rect">
            <a:avLst/>
          </a:prstGeom>
          <a:solidFill>
            <a:schemeClr val="bg1"/>
          </a:solidFill>
        </p:spPr>
        <p:txBody>
          <a:bodyPr wrap="square" rtlCol="0">
            <a:spAutoFit/>
          </a:bodyPr>
          <a:lstStyle/>
          <a:p>
            <a:r>
              <a:rPr lang="de-DE" dirty="0" smtClean="0"/>
              <a:t>Leonardo da Vinci</a:t>
            </a:r>
            <a:r>
              <a:rPr lang="el-GR" dirty="0" smtClean="0"/>
              <a:t>, Μυστικός Δείπνος, 1495</a:t>
            </a:r>
            <a:r>
              <a:rPr lang="de-DE" dirty="0" smtClean="0"/>
              <a:t>/</a:t>
            </a:r>
            <a:r>
              <a:rPr lang="el-GR" dirty="0" smtClean="0"/>
              <a:t>98</a:t>
            </a:r>
            <a:r>
              <a:rPr lang="de-DE" dirty="0" smtClean="0"/>
              <a:t>. </a:t>
            </a:r>
            <a:endParaRPr lang="el-GR" dirty="0" smtClean="0"/>
          </a:p>
          <a:p>
            <a:r>
              <a:rPr lang="el-GR" dirty="0" smtClean="0"/>
              <a:t>Τέμπερα σε ασβεστοκονίαμα.</a:t>
            </a:r>
          </a:p>
          <a:p>
            <a:r>
              <a:rPr lang="el-GR" dirty="0" smtClean="0"/>
              <a:t>Τράπεζα της Μονής της </a:t>
            </a:r>
            <a:r>
              <a:rPr lang="de-DE" dirty="0" smtClean="0"/>
              <a:t>Santa Maria delle Grazie, </a:t>
            </a:r>
            <a:r>
              <a:rPr lang="el-GR" dirty="0" smtClean="0"/>
              <a:t>Μιλάνο.</a:t>
            </a:r>
            <a:endParaRPr lang="de-DE" dirty="0"/>
          </a:p>
        </p:txBody>
      </p:sp>
    </p:spTree>
    <p:extLst>
      <p:ext uri="{BB962C8B-B14F-4D97-AF65-F5344CB8AC3E}">
        <p14:creationId xmlns:p14="http://schemas.microsoft.com/office/powerpoint/2010/main" val="13128305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da Vinci Abendmahl Gebäud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89150" y="-17141"/>
            <a:ext cx="4965700" cy="6892283"/>
          </a:xfrm>
          <a:prstGeom prst="rect">
            <a:avLst/>
          </a:prstGeom>
        </p:spPr>
      </p:pic>
    </p:spTree>
    <p:extLst>
      <p:ext uri="{BB962C8B-B14F-4D97-AF65-F5344CB8AC3E}">
        <p14:creationId xmlns:p14="http://schemas.microsoft.com/office/powerpoint/2010/main" val="7515665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da Vinci Abendmahl gesam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0492" y="1"/>
            <a:ext cx="8903016" cy="6874916"/>
          </a:xfrm>
          <a:prstGeom prst="rect">
            <a:avLst/>
          </a:prstGeom>
        </p:spPr>
      </p:pic>
    </p:spTree>
    <p:extLst>
      <p:ext uri="{BB962C8B-B14F-4D97-AF65-F5344CB8AC3E}">
        <p14:creationId xmlns:p14="http://schemas.microsoft.com/office/powerpoint/2010/main" val="38994810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Περιεχόμενα ενότητας</a:t>
            </a:r>
            <a:endParaRPr lang="el-GR" dirty="0"/>
          </a:p>
        </p:txBody>
      </p:sp>
      <p:sp>
        <p:nvSpPr>
          <p:cNvPr id="3" name="Content Placeholder 2"/>
          <p:cNvSpPr>
            <a:spLocks noGrp="1"/>
          </p:cNvSpPr>
          <p:nvPr>
            <p:ph idx="1"/>
          </p:nvPr>
        </p:nvSpPr>
        <p:spPr/>
        <p:txBody>
          <a:bodyPr>
            <a:normAutofit/>
          </a:bodyPr>
          <a:lstStyle/>
          <a:p>
            <a:r>
              <a:rPr lang="el-GR" dirty="0"/>
              <a:t>Παρουσίαση του έργου του </a:t>
            </a:r>
            <a:r>
              <a:rPr lang="el-GR" dirty="0" err="1"/>
              <a:t>Leonardo</a:t>
            </a:r>
            <a:r>
              <a:rPr lang="el-GR" dirty="0"/>
              <a:t> </a:t>
            </a:r>
            <a:r>
              <a:rPr lang="el-GR" dirty="0" err="1"/>
              <a:t>da</a:t>
            </a:r>
            <a:r>
              <a:rPr lang="el-GR" dirty="0"/>
              <a:t> </a:t>
            </a:r>
            <a:r>
              <a:rPr lang="el-GR" dirty="0" err="1"/>
              <a:t>Vinci</a:t>
            </a:r>
            <a:r>
              <a:rPr lang="el-GR" dirty="0"/>
              <a:t> (1452 – 1519).</a:t>
            </a:r>
            <a:endParaRPr lang="el-GR" dirty="0">
              <a:effectLst/>
            </a:endParaRPr>
          </a:p>
        </p:txBody>
      </p:sp>
      <p:sp>
        <p:nvSpPr>
          <p:cNvPr id="4" name="Ορθογώνιο 3"/>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6" name="Ορθογώνιο 5"/>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7" name="Εικόνα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4789002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da Vinci Abendmahl Bild allei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902" y="570904"/>
            <a:ext cx="9179804" cy="4826000"/>
          </a:xfrm>
          <a:prstGeom prst="rect">
            <a:avLst/>
          </a:prstGeom>
        </p:spPr>
      </p:pic>
      <p:sp>
        <p:nvSpPr>
          <p:cNvPr id="4" name="Textfeld 3"/>
          <p:cNvSpPr txBox="1"/>
          <p:nvPr/>
        </p:nvSpPr>
        <p:spPr>
          <a:xfrm>
            <a:off x="0" y="5918200"/>
            <a:ext cx="9119680" cy="939800"/>
          </a:xfrm>
          <a:prstGeom prst="rect">
            <a:avLst/>
          </a:prstGeom>
          <a:solidFill>
            <a:schemeClr val="bg1"/>
          </a:solidFill>
        </p:spPr>
        <p:txBody>
          <a:bodyPr wrap="square" rtlCol="0">
            <a:spAutoFit/>
          </a:bodyPr>
          <a:lstStyle/>
          <a:p>
            <a:r>
              <a:rPr lang="de-DE" dirty="0" smtClean="0"/>
              <a:t>Leonardo da Vinci</a:t>
            </a:r>
            <a:r>
              <a:rPr lang="el-GR" dirty="0" smtClean="0"/>
              <a:t>, Μυστικός Δείπνος, 1495</a:t>
            </a:r>
            <a:r>
              <a:rPr lang="de-DE" dirty="0" smtClean="0"/>
              <a:t>/</a:t>
            </a:r>
            <a:r>
              <a:rPr lang="el-GR" dirty="0" smtClean="0"/>
              <a:t>98</a:t>
            </a:r>
            <a:r>
              <a:rPr lang="de-DE" dirty="0" smtClean="0"/>
              <a:t>. </a:t>
            </a:r>
            <a:endParaRPr lang="el-GR" dirty="0" smtClean="0"/>
          </a:p>
          <a:p>
            <a:r>
              <a:rPr lang="el-GR" dirty="0" smtClean="0"/>
              <a:t>Τέμπερα σε ασβεστοκονίαμα.</a:t>
            </a:r>
          </a:p>
          <a:p>
            <a:r>
              <a:rPr lang="el-GR" dirty="0" smtClean="0"/>
              <a:t>Τράπεζα της Μονής της </a:t>
            </a:r>
            <a:r>
              <a:rPr lang="de-DE" dirty="0" smtClean="0"/>
              <a:t>Santa Maria delle Grazie, </a:t>
            </a:r>
            <a:r>
              <a:rPr lang="el-GR" dirty="0" smtClean="0"/>
              <a:t>Μιλάνο.</a:t>
            </a:r>
            <a:endParaRPr lang="de-DE" dirty="0"/>
          </a:p>
        </p:txBody>
      </p:sp>
    </p:spTree>
    <p:extLst>
      <p:ext uri="{BB962C8B-B14F-4D97-AF65-F5344CB8AC3E}">
        <p14:creationId xmlns:p14="http://schemas.microsoft.com/office/powerpoint/2010/main" val="21010352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leonardo-da-vinci-abendmah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76" y="996950"/>
            <a:ext cx="9155953" cy="4864100"/>
          </a:xfrm>
          <a:prstGeom prst="rect">
            <a:avLst/>
          </a:prstGeom>
        </p:spPr>
      </p:pic>
      <p:grpSp>
        <p:nvGrpSpPr>
          <p:cNvPr id="10" name="Gruppierung 9"/>
          <p:cNvGrpSpPr/>
          <p:nvPr/>
        </p:nvGrpSpPr>
        <p:grpSpPr>
          <a:xfrm>
            <a:off x="-5976" y="5560079"/>
            <a:ext cx="9149976" cy="601366"/>
            <a:chOff x="-5976" y="5560079"/>
            <a:chExt cx="9149976" cy="601366"/>
          </a:xfrm>
        </p:grpSpPr>
        <p:sp>
          <p:nvSpPr>
            <p:cNvPr id="4" name="Textfeld 3"/>
            <p:cNvSpPr txBox="1"/>
            <p:nvPr/>
          </p:nvSpPr>
          <p:spPr>
            <a:xfrm>
              <a:off x="0" y="5853668"/>
              <a:ext cx="9144000" cy="307777"/>
            </a:xfrm>
            <a:prstGeom prst="rect">
              <a:avLst/>
            </a:prstGeom>
            <a:solidFill>
              <a:schemeClr val="bg1"/>
            </a:solidFill>
          </p:spPr>
          <p:txBody>
            <a:bodyPr wrap="square" rtlCol="0">
              <a:spAutoFit/>
            </a:bodyPr>
            <a:lstStyle/>
            <a:p>
              <a:r>
                <a:rPr lang="el-GR" sz="1400" dirty="0" smtClean="0"/>
                <a:t>Βαρθολομαίος	 Ανδρέας 	 Ιούδας                                                                 Ιάκωβος                      Ματθαίος                    Σίμων</a:t>
              </a:r>
              <a:endParaRPr lang="de-DE" sz="1400" dirty="0"/>
            </a:p>
          </p:txBody>
        </p:sp>
        <p:sp>
          <p:nvSpPr>
            <p:cNvPr id="5" name="Textfeld 4"/>
            <p:cNvSpPr txBox="1"/>
            <p:nvPr/>
          </p:nvSpPr>
          <p:spPr>
            <a:xfrm>
              <a:off x="-5976" y="5560079"/>
              <a:ext cx="9144000" cy="307777"/>
            </a:xfrm>
            <a:prstGeom prst="rect">
              <a:avLst/>
            </a:prstGeom>
            <a:solidFill>
              <a:schemeClr val="bg1"/>
            </a:solidFill>
          </p:spPr>
          <p:txBody>
            <a:bodyPr wrap="square" rtlCol="0">
              <a:spAutoFit/>
            </a:bodyPr>
            <a:lstStyle/>
            <a:p>
              <a:r>
                <a:rPr lang="el-GR" sz="1400" dirty="0" smtClean="0"/>
                <a:t>                        Ιάκωβος	          Πέτρος</a:t>
              </a:r>
              <a:r>
                <a:rPr lang="el-GR" sz="1400" dirty="0"/>
                <a:t> </a:t>
              </a:r>
              <a:r>
                <a:rPr lang="el-GR" sz="1400" dirty="0" smtClean="0"/>
                <a:t>   Ιωάννης                                           Θωμάς    Φίλιππος                        Θαδδαίος</a:t>
              </a:r>
              <a:endParaRPr lang="de-DE" sz="1400" dirty="0"/>
            </a:p>
          </p:txBody>
        </p:sp>
        <p:sp>
          <p:nvSpPr>
            <p:cNvPr id="8" name="Textfeld 7"/>
            <p:cNvSpPr txBox="1"/>
            <p:nvPr/>
          </p:nvSpPr>
          <p:spPr>
            <a:xfrm>
              <a:off x="4203700" y="5675868"/>
              <a:ext cx="687420" cy="307777"/>
            </a:xfrm>
            <a:prstGeom prst="rect">
              <a:avLst/>
            </a:prstGeom>
            <a:solidFill>
              <a:schemeClr val="bg1"/>
            </a:solidFill>
          </p:spPr>
          <p:txBody>
            <a:bodyPr wrap="none" rtlCol="0">
              <a:spAutoFit/>
            </a:bodyPr>
            <a:lstStyle/>
            <a:p>
              <a:r>
                <a:rPr lang="el-GR" sz="1400" dirty="0" smtClean="0"/>
                <a:t>Ιησούς</a:t>
              </a:r>
              <a:endParaRPr lang="de-DE" sz="1400" dirty="0"/>
            </a:p>
          </p:txBody>
        </p:sp>
      </p:grpSp>
    </p:spTree>
    <p:extLst>
      <p:ext uri="{BB962C8B-B14F-4D97-AF65-F5344CB8AC3E}">
        <p14:creationId xmlns:p14="http://schemas.microsoft.com/office/powerpoint/2010/main" val="27078960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Leonardo,_ultima_cena_(restored)_0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27673" y="0"/>
            <a:ext cx="5488654" cy="6858000"/>
          </a:xfrm>
          <a:prstGeom prst="rect">
            <a:avLst/>
          </a:prstGeom>
        </p:spPr>
      </p:pic>
    </p:spTree>
    <p:extLst>
      <p:ext uri="{BB962C8B-B14F-4D97-AF65-F5344CB8AC3E}">
        <p14:creationId xmlns:p14="http://schemas.microsoft.com/office/powerpoint/2010/main" val="5979573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470019"/>
            <a:ext cx="7772400" cy="3917963"/>
          </a:xfrm>
          <a:solidFill>
            <a:schemeClr val="bg1"/>
          </a:solidFill>
        </p:spPr>
        <p:txBody>
          <a:bodyPr>
            <a:normAutofit/>
          </a:bodyPr>
          <a:lstStyle/>
          <a:p>
            <a:r>
              <a:rPr lang="de-DE" dirty="0" smtClean="0"/>
              <a:t>Leonardo da Vinci </a:t>
            </a:r>
            <a:r>
              <a:rPr lang="el-GR" dirty="0" smtClean="0"/>
              <a:t/>
            </a:r>
            <a:br>
              <a:rPr lang="el-GR" dirty="0" smtClean="0"/>
            </a:br>
            <a:r>
              <a:rPr lang="el-GR" dirty="0" smtClean="0"/>
              <a:t/>
            </a:r>
            <a:br>
              <a:rPr lang="el-GR" dirty="0" smtClean="0"/>
            </a:br>
            <a:r>
              <a:rPr lang="el-GR" dirty="0" smtClean="0"/>
              <a:t>Γλυπτά</a:t>
            </a:r>
            <a:endParaRPr lang="de-DE" dirty="0"/>
          </a:p>
        </p:txBody>
      </p:sp>
    </p:spTree>
    <p:extLst>
      <p:ext uri="{BB962C8B-B14F-4D97-AF65-F5344CB8AC3E}">
        <p14:creationId xmlns:p14="http://schemas.microsoft.com/office/powerpoint/2010/main" val="3807706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2"/>
          <a:stretch>
            <a:fillRect/>
          </a:stretch>
        </p:blipFill>
        <p:spPr>
          <a:xfrm>
            <a:off x="685345" y="0"/>
            <a:ext cx="7773311" cy="6858000"/>
          </a:xfrm>
          <a:prstGeom prst="rect">
            <a:avLst/>
          </a:prstGeom>
        </p:spPr>
      </p:pic>
    </p:spTree>
    <p:extLst>
      <p:ext uri="{BB962C8B-B14F-4D97-AF65-F5344CB8AC3E}">
        <p14:creationId xmlns:p14="http://schemas.microsoft.com/office/powerpoint/2010/main" val="28931121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38085" y="0"/>
            <a:ext cx="2518864" cy="6858000"/>
          </a:xfrm>
          <a:prstGeom prst="rect">
            <a:avLst/>
          </a:prstGeom>
        </p:spPr>
      </p:pic>
      <p:sp>
        <p:nvSpPr>
          <p:cNvPr id="2" name="Textfeld 1"/>
          <p:cNvSpPr txBox="1"/>
          <p:nvPr/>
        </p:nvSpPr>
        <p:spPr>
          <a:xfrm>
            <a:off x="0" y="2056685"/>
            <a:ext cx="2623816" cy="4801315"/>
          </a:xfrm>
          <a:prstGeom prst="rect">
            <a:avLst/>
          </a:prstGeom>
          <a:solidFill>
            <a:schemeClr val="bg1"/>
          </a:solidFill>
        </p:spPr>
        <p:txBody>
          <a:bodyPr wrap="square" rtlCol="0">
            <a:spAutoFit/>
          </a:bodyPr>
          <a:lstStyle/>
          <a:p>
            <a:r>
              <a:rPr lang="de-DE" dirty="0" err="1"/>
              <a:t>Giovan</a:t>
            </a:r>
            <a:r>
              <a:rPr lang="de-DE" dirty="0"/>
              <a:t> Francesco </a:t>
            </a:r>
            <a:r>
              <a:rPr lang="de-DE" dirty="0" err="1"/>
              <a:t>Rustici</a:t>
            </a:r>
            <a:r>
              <a:rPr lang="de-DE" dirty="0"/>
              <a:t> - </a:t>
            </a:r>
            <a:r>
              <a:rPr lang="de-DE" dirty="0" smtClean="0"/>
              <a:t>1509</a:t>
            </a:r>
            <a:r>
              <a:rPr lang="el-GR" dirty="0" smtClean="0"/>
              <a:t>.</a:t>
            </a:r>
          </a:p>
          <a:p>
            <a:r>
              <a:rPr lang="el-GR" dirty="0" smtClean="0"/>
              <a:t>Χάλκινα αγάλματα του Αγ. Ιωάννου του Βαπτιστή που κάνει κήρυγμα σε έναν φαρισαίο και έναν λεβίτη.</a:t>
            </a:r>
          </a:p>
          <a:p>
            <a:r>
              <a:rPr lang="el-GR" dirty="0" smtClean="0"/>
              <a:t>Φλωρεντία, Μητρόπολη, κάποτε πάνω από τη βόρεια πύλη εισόδου, σήμερα στο βαπτιστήριο.</a:t>
            </a:r>
          </a:p>
          <a:p>
            <a:endParaRPr lang="el-GR" dirty="0" smtClean="0"/>
          </a:p>
          <a:p>
            <a:r>
              <a:rPr lang="el-GR" dirty="0" smtClean="0"/>
              <a:t>Υπάρχει υπόθεση ανάμειξης του Λεονάρντο στη σύλληψη αυτών των αγαλμάτων, ιδίως του Αγ. Ιωάννου.</a:t>
            </a:r>
            <a:endParaRPr lang="de-DE" dirty="0"/>
          </a:p>
        </p:txBody>
      </p:sp>
    </p:spTree>
    <p:extLst>
      <p:ext uri="{BB962C8B-B14F-4D97-AF65-F5344CB8AC3E}">
        <p14:creationId xmlns:p14="http://schemas.microsoft.com/office/powerpoint/2010/main" val="42700957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470019"/>
            <a:ext cx="7772400" cy="3917963"/>
          </a:xfrm>
          <a:solidFill>
            <a:schemeClr val="bg1"/>
          </a:solidFill>
        </p:spPr>
        <p:txBody>
          <a:bodyPr>
            <a:normAutofit/>
          </a:bodyPr>
          <a:lstStyle/>
          <a:p>
            <a:r>
              <a:rPr lang="de-DE" dirty="0" smtClean="0"/>
              <a:t>Leonardo da Vinci </a:t>
            </a:r>
            <a:r>
              <a:rPr lang="el-GR" dirty="0" smtClean="0"/>
              <a:t/>
            </a:r>
            <a:br>
              <a:rPr lang="el-GR" dirty="0" smtClean="0"/>
            </a:br>
            <a:r>
              <a:rPr lang="el-GR" dirty="0" smtClean="0"/>
              <a:t/>
            </a:r>
            <a:br>
              <a:rPr lang="el-GR" dirty="0" smtClean="0"/>
            </a:br>
            <a:r>
              <a:rPr lang="el-GR" dirty="0" smtClean="0"/>
              <a:t>Τετράδια με σημειώσεις και μελέτες για πίνακες και μηχανές</a:t>
            </a:r>
            <a:endParaRPr lang="de-DE" dirty="0"/>
          </a:p>
        </p:txBody>
      </p:sp>
    </p:spTree>
    <p:extLst>
      <p:ext uri="{BB962C8B-B14F-4D97-AF65-F5344CB8AC3E}">
        <p14:creationId xmlns:p14="http://schemas.microsoft.com/office/powerpoint/2010/main" val="9768322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Leonardo_da_vinci,_taccuino_forster_III,_1490_ca._0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146"/>
            <a:ext cx="9144000" cy="5721708"/>
          </a:xfrm>
          <a:prstGeom prst="rect">
            <a:avLst/>
          </a:prstGeom>
        </p:spPr>
      </p:pic>
    </p:spTree>
    <p:extLst>
      <p:ext uri="{BB962C8B-B14F-4D97-AF65-F5344CB8AC3E}">
        <p14:creationId xmlns:p14="http://schemas.microsoft.com/office/powerpoint/2010/main" val="26256489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Leonardo Codex_trivulzianu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29787" y="0"/>
            <a:ext cx="4684426" cy="6858000"/>
          </a:xfrm>
          <a:prstGeom prst="rect">
            <a:avLst/>
          </a:prstGeom>
        </p:spPr>
      </p:pic>
    </p:spTree>
    <p:extLst>
      <p:ext uri="{BB962C8B-B14F-4D97-AF65-F5344CB8AC3E}">
        <p14:creationId xmlns:p14="http://schemas.microsoft.com/office/powerpoint/2010/main" val="18357857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Leonardo_da_vinci,_Studies_of_human_skull Codex Windso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46376" y="-1"/>
            <a:ext cx="4651248" cy="6873273"/>
          </a:xfrm>
          <a:prstGeom prst="rect">
            <a:avLst/>
          </a:prstGeom>
        </p:spPr>
      </p:pic>
    </p:spTree>
    <p:extLst>
      <p:ext uri="{BB962C8B-B14F-4D97-AF65-F5344CB8AC3E}">
        <p14:creationId xmlns:p14="http://schemas.microsoft.com/office/powerpoint/2010/main" val="40991183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777229"/>
            <a:ext cx="7772400" cy="1470025"/>
          </a:xfrm>
          <a:solidFill>
            <a:schemeClr val="bg1"/>
          </a:solidFill>
        </p:spPr>
        <p:txBody>
          <a:bodyPr>
            <a:normAutofit/>
          </a:bodyPr>
          <a:lstStyle/>
          <a:p>
            <a:r>
              <a:rPr lang="de-DE" dirty="0" smtClean="0"/>
              <a:t>Leonardo da Vinci </a:t>
            </a:r>
            <a:r>
              <a:rPr lang="el-GR" dirty="0" smtClean="0"/>
              <a:t/>
            </a:r>
            <a:br>
              <a:rPr lang="el-GR" dirty="0" smtClean="0"/>
            </a:br>
            <a:r>
              <a:rPr lang="el-GR" dirty="0" smtClean="0"/>
              <a:t>(</a:t>
            </a:r>
            <a:r>
              <a:rPr lang="de-DE" dirty="0" smtClean="0"/>
              <a:t>1452</a:t>
            </a:r>
            <a:r>
              <a:rPr lang="el-GR" dirty="0" smtClean="0"/>
              <a:t> – </a:t>
            </a:r>
            <a:r>
              <a:rPr lang="de-DE" dirty="0" smtClean="0"/>
              <a:t>1519</a:t>
            </a:r>
            <a:r>
              <a:rPr lang="el-GR" dirty="0" smtClean="0"/>
              <a:t>)</a:t>
            </a:r>
            <a:endParaRPr lang="de-DE" dirty="0"/>
          </a:p>
        </p:txBody>
      </p:sp>
      <p:sp>
        <p:nvSpPr>
          <p:cNvPr id="3" name="Untertitel 2"/>
          <p:cNvSpPr>
            <a:spLocks noGrp="1"/>
          </p:cNvSpPr>
          <p:nvPr>
            <p:ph type="subTitle" idx="1"/>
          </p:nvPr>
        </p:nvSpPr>
        <p:spPr>
          <a:xfrm>
            <a:off x="1371600" y="2533004"/>
            <a:ext cx="6400800" cy="3590636"/>
          </a:xfrm>
          <a:solidFill>
            <a:schemeClr val="bg1"/>
          </a:solidFill>
        </p:spPr>
        <p:txBody>
          <a:bodyPr>
            <a:normAutofit fontScale="92500" lnSpcReduction="10000"/>
          </a:bodyPr>
          <a:lstStyle/>
          <a:p>
            <a:r>
              <a:rPr lang="el-GR" dirty="0" smtClean="0">
                <a:solidFill>
                  <a:schemeClr val="tx1"/>
                </a:solidFill>
              </a:rPr>
              <a:t>Λόγιος, εφευρέτης, μηχανικός, ζωγράφος. Μαθήτευε κοντά στον </a:t>
            </a:r>
            <a:r>
              <a:rPr lang="de-DE" dirty="0" smtClean="0">
                <a:solidFill>
                  <a:schemeClr val="tx1"/>
                </a:solidFill>
              </a:rPr>
              <a:t>Andrea del Verocchio </a:t>
            </a:r>
            <a:r>
              <a:rPr lang="el-GR" dirty="0" smtClean="0">
                <a:solidFill>
                  <a:schemeClr val="tx1"/>
                </a:solidFill>
              </a:rPr>
              <a:t>στη Φλωρεντία</a:t>
            </a:r>
            <a:r>
              <a:rPr lang="de-DE" dirty="0" smtClean="0">
                <a:solidFill>
                  <a:schemeClr val="tx1"/>
                </a:solidFill>
              </a:rPr>
              <a:t>.</a:t>
            </a:r>
          </a:p>
          <a:p>
            <a:r>
              <a:rPr lang="el-GR" dirty="0" smtClean="0">
                <a:solidFill>
                  <a:schemeClr val="tx1"/>
                </a:solidFill>
              </a:rPr>
              <a:t>Γεννημένος στο χωριό </a:t>
            </a:r>
            <a:r>
              <a:rPr lang="de-DE" dirty="0" smtClean="0">
                <a:solidFill>
                  <a:schemeClr val="tx1"/>
                </a:solidFill>
              </a:rPr>
              <a:t>Vinci </a:t>
            </a:r>
            <a:r>
              <a:rPr lang="el-GR" dirty="0" smtClean="0">
                <a:solidFill>
                  <a:schemeClr val="tx1"/>
                </a:solidFill>
              </a:rPr>
              <a:t>έξω από την Φλωρεντία, εργαζόταν τόσο στη Φλωρεντία όσο και στη Ρώμη και, στο τέλος της ζωής του, στη Γαλλία.</a:t>
            </a:r>
          </a:p>
          <a:p>
            <a:r>
              <a:rPr lang="de-DE" dirty="0" err="1" smtClean="0">
                <a:solidFill>
                  <a:schemeClr val="tx1"/>
                </a:solidFill>
              </a:rPr>
              <a:t>Gombrich</a:t>
            </a:r>
            <a:r>
              <a:rPr lang="de-DE" dirty="0" smtClean="0">
                <a:solidFill>
                  <a:schemeClr val="tx1"/>
                </a:solidFill>
              </a:rPr>
              <a:t> 2</a:t>
            </a:r>
            <a:r>
              <a:rPr lang="el-GR" dirty="0" smtClean="0">
                <a:solidFill>
                  <a:schemeClr val="tx1"/>
                </a:solidFill>
              </a:rPr>
              <a:t>91</a:t>
            </a:r>
            <a:r>
              <a:rPr lang="de-DE" dirty="0" smtClean="0">
                <a:solidFill>
                  <a:schemeClr val="tx1"/>
                </a:solidFill>
              </a:rPr>
              <a:t>-</a:t>
            </a:r>
            <a:r>
              <a:rPr lang="el-GR" dirty="0" smtClean="0">
                <a:solidFill>
                  <a:schemeClr val="tx1"/>
                </a:solidFill>
              </a:rPr>
              <a:t>303</a:t>
            </a:r>
            <a:r>
              <a:rPr lang="de-DE" dirty="0" smtClean="0">
                <a:solidFill>
                  <a:schemeClr val="tx1"/>
                </a:solidFill>
              </a:rPr>
              <a:t>.</a:t>
            </a:r>
            <a:r>
              <a:rPr lang="el-GR" dirty="0" smtClean="0">
                <a:solidFill>
                  <a:schemeClr val="tx1"/>
                </a:solidFill>
              </a:rPr>
              <a:t> </a:t>
            </a:r>
          </a:p>
        </p:txBody>
      </p:sp>
    </p:spTree>
    <p:extLst>
      <p:ext uri="{BB962C8B-B14F-4D97-AF65-F5344CB8AC3E}">
        <p14:creationId xmlns:p14="http://schemas.microsoft.com/office/powerpoint/2010/main" val="30487033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Leonardo Anatomie.jpg"/>
          <p:cNvPicPr>
            <a:picLocks noChangeAspect="1"/>
          </p:cNvPicPr>
          <p:nvPr/>
        </p:nvPicPr>
        <p:blipFill>
          <a:blip r:embed="rId2"/>
          <a:stretch>
            <a:fillRect/>
          </a:stretch>
        </p:blipFill>
        <p:spPr>
          <a:xfrm>
            <a:off x="2171700" y="0"/>
            <a:ext cx="4800600" cy="6858000"/>
          </a:xfrm>
          <a:prstGeom prst="rect">
            <a:avLst/>
          </a:prstGeom>
        </p:spPr>
      </p:pic>
    </p:spTree>
    <p:extLst>
      <p:ext uri="{BB962C8B-B14F-4D97-AF65-F5344CB8AC3E}">
        <p14:creationId xmlns:p14="http://schemas.microsoft.com/office/powerpoint/2010/main" val="639148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Leonardo Proportionsstudi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8200" y="0"/>
            <a:ext cx="4927600" cy="6858000"/>
          </a:xfrm>
          <a:prstGeom prst="rect">
            <a:avLst/>
          </a:prstGeom>
        </p:spPr>
      </p:pic>
    </p:spTree>
    <p:extLst>
      <p:ext uri="{BB962C8B-B14F-4D97-AF65-F5344CB8AC3E}">
        <p14:creationId xmlns:p14="http://schemas.microsoft.com/office/powerpoint/2010/main" val="24202294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Views_of_a_Foetus_in_the_Womb Codex Windso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20362" y="0"/>
            <a:ext cx="6503276" cy="6858000"/>
          </a:xfrm>
          <a:prstGeom prst="rect">
            <a:avLst/>
          </a:prstGeom>
        </p:spPr>
      </p:pic>
    </p:spTree>
    <p:extLst>
      <p:ext uri="{BB962C8B-B14F-4D97-AF65-F5344CB8AC3E}">
        <p14:creationId xmlns:p14="http://schemas.microsoft.com/office/powerpoint/2010/main" val="34136462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igure F01678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783250" y="48635"/>
            <a:ext cx="5040939" cy="6760731"/>
          </a:xfrm>
          <a:prstGeom prst="rect">
            <a:avLst/>
          </a:prstGeom>
          <a:noFill/>
          <a:ln>
            <a:noFill/>
          </a:ln>
        </p:spPr>
      </p:pic>
      <p:sp>
        <p:nvSpPr>
          <p:cNvPr id="5" name="Rechteck 4"/>
          <p:cNvSpPr/>
          <p:nvPr/>
        </p:nvSpPr>
        <p:spPr>
          <a:xfrm>
            <a:off x="0" y="5103673"/>
            <a:ext cx="3096103" cy="1754327"/>
          </a:xfrm>
          <a:prstGeom prst="rect">
            <a:avLst/>
          </a:prstGeom>
          <a:solidFill>
            <a:schemeClr val="bg1"/>
          </a:solidFill>
        </p:spPr>
        <p:txBody>
          <a:bodyPr wrap="square">
            <a:spAutoFit/>
          </a:bodyPr>
          <a:lstStyle/>
          <a:p>
            <a:r>
              <a:rPr lang="de-DE" dirty="0"/>
              <a:t>Leonardo da Vinci: </a:t>
            </a:r>
            <a:r>
              <a:rPr lang="el-GR" dirty="0" smtClean="0"/>
              <a:t>Έμβρυο και άλλες σπουδές</a:t>
            </a:r>
            <a:r>
              <a:rPr lang="de-DE" dirty="0" smtClean="0"/>
              <a:t>, </a:t>
            </a:r>
            <a:r>
              <a:rPr lang="el-GR" dirty="0" smtClean="0"/>
              <a:t>πενάκι και μελάνι, </a:t>
            </a:r>
            <a:r>
              <a:rPr lang="de-DE" dirty="0" smtClean="0"/>
              <a:t>304</a:t>
            </a:r>
            <a:r>
              <a:rPr lang="de-DE" dirty="0"/>
              <a:t>×215 </a:t>
            </a:r>
            <a:r>
              <a:rPr lang="de-DE" dirty="0" smtClean="0"/>
              <a:t>mm</a:t>
            </a:r>
            <a:r>
              <a:rPr lang="el-GR" dirty="0" smtClean="0"/>
              <a:t>.</a:t>
            </a:r>
          </a:p>
          <a:p>
            <a:r>
              <a:rPr lang="el-GR" dirty="0" smtClean="0"/>
              <a:t>Περίπου</a:t>
            </a:r>
            <a:r>
              <a:rPr lang="de-DE" dirty="0" smtClean="0"/>
              <a:t> </a:t>
            </a:r>
            <a:r>
              <a:rPr lang="de-DE" dirty="0"/>
              <a:t>1510 (Windsor Castle, Royal Library); </a:t>
            </a:r>
            <a:r>
              <a:rPr lang="de-DE" dirty="0" err="1"/>
              <a:t>photo</a:t>
            </a:r>
            <a:r>
              <a:rPr lang="de-DE" dirty="0"/>
              <a:t> </a:t>
            </a:r>
            <a:r>
              <a:rPr lang="de-DE" dirty="0" err="1"/>
              <a:t>credit</a:t>
            </a:r>
            <a:r>
              <a:rPr lang="de-DE" dirty="0"/>
              <a:t>: HIP/Art </a:t>
            </a:r>
            <a:r>
              <a:rPr lang="de-DE" dirty="0" err="1"/>
              <a:t>Resource</a:t>
            </a:r>
            <a:r>
              <a:rPr lang="de-DE" dirty="0"/>
              <a:t>, NY </a:t>
            </a:r>
          </a:p>
        </p:txBody>
      </p:sp>
    </p:spTree>
    <p:extLst>
      <p:ext uri="{BB962C8B-B14F-4D97-AF65-F5344CB8AC3E}">
        <p14:creationId xmlns:p14="http://schemas.microsoft.com/office/powerpoint/2010/main" val="41024223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Leonardo Geschützgiesserei.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48679" y="0"/>
            <a:ext cx="5446643" cy="6858000"/>
          </a:xfrm>
          <a:prstGeom prst="rect">
            <a:avLst/>
          </a:prstGeom>
        </p:spPr>
      </p:pic>
    </p:spTree>
    <p:extLst>
      <p:ext uri="{BB962C8B-B14F-4D97-AF65-F5344CB8AC3E}">
        <p14:creationId xmlns:p14="http://schemas.microsoft.com/office/powerpoint/2010/main" val="32076884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2"/>
          <a:stretch>
            <a:fillRect/>
          </a:stretch>
        </p:blipFill>
        <p:spPr>
          <a:xfrm>
            <a:off x="0" y="965200"/>
            <a:ext cx="9144000" cy="4921135"/>
          </a:xfrm>
          <a:prstGeom prst="rect">
            <a:avLst/>
          </a:prstGeom>
        </p:spPr>
      </p:pic>
      <p:sp>
        <p:nvSpPr>
          <p:cNvPr id="4" name="Textfeld 3"/>
          <p:cNvSpPr txBox="1"/>
          <p:nvPr/>
        </p:nvSpPr>
        <p:spPr>
          <a:xfrm>
            <a:off x="0" y="5934670"/>
            <a:ext cx="9144000" cy="923330"/>
          </a:xfrm>
          <a:prstGeom prst="rect">
            <a:avLst/>
          </a:prstGeom>
          <a:solidFill>
            <a:schemeClr val="bg1"/>
          </a:solidFill>
        </p:spPr>
        <p:txBody>
          <a:bodyPr wrap="square" rtlCol="0">
            <a:spAutoFit/>
          </a:bodyPr>
          <a:lstStyle/>
          <a:p>
            <a:r>
              <a:rPr lang="de-DE" dirty="0" smtClean="0"/>
              <a:t>Leonardo da Vinci</a:t>
            </a:r>
            <a:r>
              <a:rPr lang="el-GR" dirty="0" smtClean="0"/>
              <a:t>, </a:t>
            </a:r>
            <a:endParaRPr lang="de-DE" dirty="0" smtClean="0"/>
          </a:p>
          <a:p>
            <a:r>
              <a:rPr lang="el-GR" dirty="0" smtClean="0"/>
              <a:t>Σχέδιο για μηχανή που πετά. Ο επιβάτης / πιλότος ξαπλωμένος, κινεί τα πτερά της μηχανής με τα χέρια και τα πόδια του</a:t>
            </a:r>
            <a:r>
              <a:rPr lang="de-DE" dirty="0" smtClean="0"/>
              <a:t>.</a:t>
            </a:r>
            <a:endParaRPr lang="el-GR" dirty="0" smtClean="0"/>
          </a:p>
        </p:txBody>
      </p:sp>
    </p:spTree>
    <p:extLst>
      <p:ext uri="{BB962C8B-B14F-4D97-AF65-F5344CB8AC3E}">
        <p14:creationId xmlns:p14="http://schemas.microsoft.com/office/powerpoint/2010/main" val="24964058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0" y="5934670"/>
            <a:ext cx="9144000" cy="923330"/>
          </a:xfrm>
          <a:prstGeom prst="rect">
            <a:avLst/>
          </a:prstGeom>
          <a:solidFill>
            <a:schemeClr val="bg1"/>
          </a:solidFill>
        </p:spPr>
        <p:txBody>
          <a:bodyPr wrap="square" rtlCol="0">
            <a:spAutoFit/>
          </a:bodyPr>
          <a:lstStyle/>
          <a:p>
            <a:r>
              <a:rPr lang="de-DE" dirty="0" smtClean="0"/>
              <a:t>Leonardo da Vinci</a:t>
            </a:r>
            <a:r>
              <a:rPr lang="el-GR" dirty="0" smtClean="0"/>
              <a:t>, </a:t>
            </a:r>
            <a:endParaRPr lang="de-DE" dirty="0" smtClean="0"/>
          </a:p>
          <a:p>
            <a:r>
              <a:rPr lang="el-GR" dirty="0" smtClean="0"/>
              <a:t>Σχέδιο για μηχανή που πετά. Ο επιβάτης / πιλότος ξαπλωμένος, κινεί τα πτερά της μηχανής με τα χέρια και τα πόδια του</a:t>
            </a:r>
            <a:r>
              <a:rPr lang="de-DE" dirty="0" smtClean="0"/>
              <a:t>.</a:t>
            </a:r>
            <a:r>
              <a:rPr lang="el-GR" smtClean="0"/>
              <a:t> Δεξιά: Μοντέλο.</a:t>
            </a:r>
            <a:endParaRPr lang="el-GR" dirty="0" smtClean="0"/>
          </a:p>
        </p:txBody>
      </p:sp>
      <p:pic>
        <p:nvPicPr>
          <p:cNvPr id="2" name="Bild 1"/>
          <p:cNvPicPr>
            <a:picLocks noChangeAspect="1"/>
          </p:cNvPicPr>
          <p:nvPr/>
        </p:nvPicPr>
        <p:blipFill>
          <a:blip r:embed="rId2"/>
          <a:stretch>
            <a:fillRect/>
          </a:stretch>
        </p:blipFill>
        <p:spPr>
          <a:xfrm>
            <a:off x="6658174" y="1904925"/>
            <a:ext cx="2286000" cy="3048000"/>
          </a:xfrm>
          <a:prstGeom prst="rect">
            <a:avLst/>
          </a:prstGeom>
        </p:spPr>
      </p:pic>
      <p:pic>
        <p:nvPicPr>
          <p:cNvPr id="5" name="Bild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826" y="1865891"/>
            <a:ext cx="5808854" cy="3126219"/>
          </a:xfrm>
          <a:prstGeom prst="rect">
            <a:avLst/>
          </a:prstGeom>
        </p:spPr>
      </p:pic>
    </p:spTree>
    <p:extLst>
      <p:ext uri="{BB962C8B-B14F-4D97-AF65-F5344CB8AC3E}">
        <p14:creationId xmlns:p14="http://schemas.microsoft.com/office/powerpoint/2010/main" val="10197413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470019"/>
            <a:ext cx="7772400" cy="3917963"/>
          </a:xfrm>
          <a:solidFill>
            <a:schemeClr val="bg1"/>
          </a:solidFill>
        </p:spPr>
        <p:txBody>
          <a:bodyPr>
            <a:normAutofit/>
          </a:bodyPr>
          <a:lstStyle/>
          <a:p>
            <a:r>
              <a:rPr lang="de-DE" dirty="0" smtClean="0"/>
              <a:t>Leonardo da Vinci </a:t>
            </a:r>
            <a:r>
              <a:rPr lang="el-GR" dirty="0" smtClean="0"/>
              <a:t/>
            </a:r>
            <a:br>
              <a:rPr lang="el-GR" dirty="0" smtClean="0"/>
            </a:br>
            <a:r>
              <a:rPr lang="el-GR" dirty="0" smtClean="0"/>
              <a:t/>
            </a:r>
            <a:br>
              <a:rPr lang="el-GR" dirty="0" smtClean="0"/>
            </a:br>
            <a:r>
              <a:rPr lang="el-GR" dirty="0" smtClean="0"/>
              <a:t>Άλλοι πίνακες που αποδίδονται στον καλλιτέχνη</a:t>
            </a:r>
            <a:endParaRPr lang="de-DE" dirty="0"/>
          </a:p>
        </p:txBody>
      </p:sp>
    </p:spTree>
    <p:extLst>
      <p:ext uri="{BB962C8B-B14F-4D97-AF65-F5344CB8AC3E}">
        <p14:creationId xmlns:p14="http://schemas.microsoft.com/office/powerpoint/2010/main" val="16879785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Leonardo_Da_Vinci_-_Annunciazione.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24308"/>
            <a:ext cx="9144000" cy="4178056"/>
          </a:xfrm>
          <a:prstGeom prst="rect">
            <a:avLst/>
          </a:prstGeom>
        </p:spPr>
      </p:pic>
      <p:sp>
        <p:nvSpPr>
          <p:cNvPr id="3" name="Textfeld 2"/>
          <p:cNvSpPr txBox="1"/>
          <p:nvPr/>
        </p:nvSpPr>
        <p:spPr>
          <a:xfrm>
            <a:off x="0" y="5380672"/>
            <a:ext cx="2691042" cy="1477328"/>
          </a:xfrm>
          <a:prstGeom prst="rect">
            <a:avLst/>
          </a:prstGeom>
          <a:solidFill>
            <a:schemeClr val="bg1"/>
          </a:solidFill>
        </p:spPr>
        <p:txBody>
          <a:bodyPr wrap="square" rtlCol="0">
            <a:spAutoFit/>
          </a:bodyPr>
          <a:lstStyle/>
          <a:p>
            <a:r>
              <a:rPr lang="de-DE" dirty="0" smtClean="0"/>
              <a:t>Leonardo da Vinci</a:t>
            </a:r>
            <a:r>
              <a:rPr lang="el-GR" dirty="0" smtClean="0"/>
              <a:t>, </a:t>
            </a:r>
            <a:endParaRPr lang="de-DE" dirty="0" smtClean="0"/>
          </a:p>
          <a:p>
            <a:r>
              <a:rPr lang="el-GR" dirty="0" smtClean="0"/>
              <a:t>Ο Ευαγγελισμός, 14</a:t>
            </a:r>
            <a:r>
              <a:rPr lang="de-DE" dirty="0" smtClean="0"/>
              <a:t>7</a:t>
            </a:r>
            <a:r>
              <a:rPr lang="el-GR" dirty="0" smtClean="0"/>
              <a:t>2</a:t>
            </a:r>
            <a:r>
              <a:rPr lang="de-DE" dirty="0" smtClean="0"/>
              <a:t>/</a:t>
            </a:r>
            <a:r>
              <a:rPr lang="el-GR" dirty="0" smtClean="0"/>
              <a:t>75</a:t>
            </a:r>
            <a:r>
              <a:rPr lang="de-DE" dirty="0" smtClean="0"/>
              <a:t>. </a:t>
            </a:r>
            <a:endParaRPr lang="el-GR" dirty="0" smtClean="0"/>
          </a:p>
          <a:p>
            <a:r>
              <a:rPr lang="el-GR" dirty="0" smtClean="0"/>
              <a:t>Τέμπερα σε ξύλο.</a:t>
            </a:r>
          </a:p>
          <a:p>
            <a:r>
              <a:rPr lang="el-GR" dirty="0" smtClean="0"/>
              <a:t>0,98 </a:t>
            </a:r>
            <a:r>
              <a:rPr lang="de-DE" dirty="0" smtClean="0"/>
              <a:t>x</a:t>
            </a:r>
            <a:r>
              <a:rPr lang="el-GR" dirty="0" smtClean="0"/>
              <a:t> 2,17 μ.</a:t>
            </a:r>
          </a:p>
          <a:p>
            <a:r>
              <a:rPr lang="el-GR" dirty="0" smtClean="0"/>
              <a:t>Φλωρεντία</a:t>
            </a:r>
            <a:r>
              <a:rPr lang="de-DE" dirty="0" smtClean="0"/>
              <a:t>,</a:t>
            </a:r>
            <a:r>
              <a:rPr lang="el-GR" dirty="0" smtClean="0"/>
              <a:t> </a:t>
            </a:r>
            <a:r>
              <a:rPr lang="de-DE" dirty="0" err="1" smtClean="0"/>
              <a:t>Uffizi</a:t>
            </a:r>
            <a:r>
              <a:rPr lang="el-GR" dirty="0" smtClean="0"/>
              <a:t>.</a:t>
            </a:r>
            <a:endParaRPr lang="de-DE" dirty="0"/>
          </a:p>
        </p:txBody>
      </p:sp>
    </p:spTree>
    <p:extLst>
      <p:ext uri="{BB962C8B-B14F-4D97-AF65-F5344CB8AC3E}">
        <p14:creationId xmlns:p14="http://schemas.microsoft.com/office/powerpoint/2010/main" val="13980210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5934670"/>
            <a:ext cx="1975447" cy="923330"/>
          </a:xfrm>
          <a:prstGeom prst="rect">
            <a:avLst/>
          </a:prstGeom>
          <a:solidFill>
            <a:schemeClr val="bg1"/>
          </a:solidFill>
        </p:spPr>
        <p:txBody>
          <a:bodyPr wrap="square" rtlCol="0">
            <a:spAutoFit/>
          </a:bodyPr>
          <a:lstStyle/>
          <a:p>
            <a:r>
              <a:rPr lang="de-DE" dirty="0" smtClean="0"/>
              <a:t>Leonardo da Vinci</a:t>
            </a:r>
            <a:r>
              <a:rPr lang="el-GR" dirty="0" smtClean="0"/>
              <a:t>, </a:t>
            </a:r>
            <a:endParaRPr lang="de-DE" dirty="0" smtClean="0"/>
          </a:p>
          <a:p>
            <a:r>
              <a:rPr lang="el-GR" dirty="0" smtClean="0"/>
              <a:t>Ο Ευαγγελισμός, </a:t>
            </a:r>
            <a:endParaRPr lang="de-DE" dirty="0"/>
          </a:p>
          <a:p>
            <a:r>
              <a:rPr lang="el-GR" dirty="0" smtClean="0"/>
              <a:t>λεπτομέρεια.</a:t>
            </a:r>
          </a:p>
        </p:txBody>
      </p:sp>
      <p:pic>
        <p:nvPicPr>
          <p:cNvPr id="4" name="Bild 3"/>
          <p:cNvPicPr>
            <a:picLocks noChangeAspect="1"/>
          </p:cNvPicPr>
          <p:nvPr/>
        </p:nvPicPr>
        <p:blipFill>
          <a:blip r:embed="rId2"/>
          <a:stretch>
            <a:fillRect/>
          </a:stretch>
        </p:blipFill>
        <p:spPr>
          <a:xfrm>
            <a:off x="2722079" y="0"/>
            <a:ext cx="5676089" cy="6858000"/>
          </a:xfrm>
          <a:prstGeom prst="rect">
            <a:avLst/>
          </a:prstGeom>
        </p:spPr>
      </p:pic>
    </p:spTree>
    <p:extLst>
      <p:ext uri="{BB962C8B-B14F-4D97-AF65-F5344CB8AC3E}">
        <p14:creationId xmlns:p14="http://schemas.microsoft.com/office/powerpoint/2010/main" val="1467765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470019"/>
            <a:ext cx="7772400" cy="3917963"/>
          </a:xfrm>
          <a:solidFill>
            <a:schemeClr val="bg1"/>
          </a:solidFill>
        </p:spPr>
        <p:txBody>
          <a:bodyPr>
            <a:normAutofit/>
          </a:bodyPr>
          <a:lstStyle/>
          <a:p>
            <a:r>
              <a:rPr lang="de-DE" dirty="0" smtClean="0"/>
              <a:t>Leonardo da Vinci </a:t>
            </a:r>
            <a:r>
              <a:rPr lang="el-GR" dirty="0" smtClean="0"/>
              <a:t/>
            </a:r>
            <a:br>
              <a:rPr lang="el-GR" dirty="0" smtClean="0"/>
            </a:br>
            <a:r>
              <a:rPr lang="el-GR" dirty="0" smtClean="0"/>
              <a:t/>
            </a:r>
            <a:br>
              <a:rPr lang="el-GR" dirty="0" smtClean="0"/>
            </a:br>
            <a:r>
              <a:rPr lang="el-GR" dirty="0" smtClean="0"/>
              <a:t>Πρώτα έργα</a:t>
            </a:r>
            <a:endParaRPr lang="de-DE" dirty="0"/>
          </a:p>
        </p:txBody>
      </p:sp>
    </p:spTree>
    <p:extLst>
      <p:ext uri="{BB962C8B-B14F-4D97-AF65-F5344CB8AC3E}">
        <p14:creationId xmlns:p14="http://schemas.microsoft.com/office/powerpoint/2010/main" val="6913887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5765079" y="1779686"/>
            <a:ext cx="3378921" cy="5078314"/>
          </a:xfrm>
          <a:prstGeom prst="rect">
            <a:avLst/>
          </a:prstGeom>
          <a:solidFill>
            <a:schemeClr val="bg1"/>
          </a:solidFill>
        </p:spPr>
        <p:txBody>
          <a:bodyPr wrap="square" rtlCol="0">
            <a:spAutoFit/>
          </a:bodyPr>
          <a:lstStyle/>
          <a:p>
            <a:r>
              <a:rPr lang="de-DE" dirty="0" smtClean="0"/>
              <a:t>Leonardo da Vinci</a:t>
            </a:r>
            <a:r>
              <a:rPr lang="el-GR" dirty="0" smtClean="0"/>
              <a:t>, </a:t>
            </a:r>
            <a:endParaRPr lang="de-DE" dirty="0" smtClean="0"/>
          </a:p>
          <a:p>
            <a:r>
              <a:rPr lang="el-GR" dirty="0" smtClean="0"/>
              <a:t>Ο Άγιος Ιερώνυμος (μη τελειωμένος πίνακας</a:t>
            </a:r>
            <a:r>
              <a:rPr lang="de-DE" dirty="0" smtClean="0"/>
              <a:t>)</a:t>
            </a:r>
            <a:r>
              <a:rPr lang="el-GR" dirty="0" smtClean="0"/>
              <a:t>, π. 1480</a:t>
            </a:r>
            <a:r>
              <a:rPr lang="de-DE" dirty="0" smtClean="0"/>
              <a:t>. </a:t>
            </a:r>
            <a:endParaRPr lang="el-GR" dirty="0" smtClean="0"/>
          </a:p>
          <a:p>
            <a:r>
              <a:rPr lang="el-GR" dirty="0" smtClean="0"/>
              <a:t>Λάδι σε ξύλο.</a:t>
            </a:r>
          </a:p>
          <a:p>
            <a:r>
              <a:rPr lang="el-GR" dirty="0" smtClean="0"/>
              <a:t>1,03 </a:t>
            </a:r>
            <a:r>
              <a:rPr lang="de-DE" dirty="0" smtClean="0"/>
              <a:t>x</a:t>
            </a:r>
            <a:r>
              <a:rPr lang="el-GR" dirty="0" smtClean="0"/>
              <a:t> 0,75 μ.</a:t>
            </a:r>
          </a:p>
          <a:p>
            <a:r>
              <a:rPr lang="el-GR" dirty="0" smtClean="0"/>
              <a:t>Ρώμη</a:t>
            </a:r>
            <a:r>
              <a:rPr lang="de-DE" dirty="0" smtClean="0"/>
              <a:t>,</a:t>
            </a:r>
            <a:r>
              <a:rPr lang="el-GR" dirty="0" smtClean="0"/>
              <a:t> Μουσεία Βατικανού.</a:t>
            </a:r>
          </a:p>
          <a:p>
            <a:endParaRPr lang="el-GR" dirty="0"/>
          </a:p>
          <a:p>
            <a:r>
              <a:rPr lang="el-GR" dirty="0" smtClean="0"/>
              <a:t>Ο Άγιος Ιερώνυμος παριστάνεται συνήθως ως λόγιος μελετώντας στη βιβλιοθήκη του. Εδώ ο Άγιος ζητά συγχώρεση, κτυπώντας με πέτρα στο δεξιό χέρι το στήθος του και κοιτώντας το Σταυρό (δεν έχει τελειώσει ακόμα</a:t>
            </a:r>
            <a:r>
              <a:rPr lang="de-DE" dirty="0" smtClean="0"/>
              <a:t>)</a:t>
            </a:r>
            <a:r>
              <a:rPr lang="el-GR" dirty="0" smtClean="0"/>
              <a:t>, στα πόδια του το λιοντάρι, σύμβολό του. Η ουρά του λιονταριού περικλείει αντικείμενο, μάλλον κρανίο, σύμβολο της παροδικότητας.</a:t>
            </a:r>
            <a:endParaRPr lang="de-DE" dirty="0"/>
          </a:p>
        </p:txBody>
      </p:sp>
      <p:pic>
        <p:nvPicPr>
          <p:cNvPr id="4" name="Bild 3"/>
          <p:cNvPicPr>
            <a:picLocks noChangeAspect="1"/>
          </p:cNvPicPr>
          <p:nvPr/>
        </p:nvPicPr>
        <p:blipFill>
          <a:blip r:embed="rId2">
            <a:extLst>
              <a:ext uri="{BEBA8EAE-BF5A-486C-A8C5-ECC9F3942E4B}">
                <a14:imgProps xmlns:a14="http://schemas.microsoft.com/office/drawing/2010/main">
                  <a14:imgLayer r:embed="rId3">
                    <a14:imgEffect>
                      <a14:colorTemperature colorTemp="8000"/>
                    </a14:imgEffect>
                    <a14:imgEffect>
                      <a14:saturation sat="280000"/>
                    </a14:imgEffect>
                  </a14:imgLayer>
                </a14:imgProps>
              </a:ext>
            </a:extLst>
          </a:blip>
          <a:stretch>
            <a:fillRect/>
          </a:stretch>
        </p:blipFill>
        <p:spPr>
          <a:xfrm>
            <a:off x="0" y="0"/>
            <a:ext cx="5248202" cy="6858000"/>
          </a:xfrm>
          <a:prstGeom prst="rect">
            <a:avLst/>
          </a:prstGeom>
        </p:spPr>
      </p:pic>
    </p:spTree>
    <p:extLst>
      <p:ext uri="{BB962C8B-B14F-4D97-AF65-F5344CB8AC3E}">
        <p14:creationId xmlns:p14="http://schemas.microsoft.com/office/powerpoint/2010/main" val="9688328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0" y="3327"/>
            <a:ext cx="3700462" cy="6924974"/>
          </a:xfrm>
          <a:prstGeom prst="rect">
            <a:avLst/>
          </a:prstGeom>
          <a:solidFill>
            <a:schemeClr val="bg1"/>
          </a:solidFill>
        </p:spPr>
        <p:txBody>
          <a:bodyPr wrap="square" rtlCol="0">
            <a:spAutoFit/>
          </a:bodyPr>
          <a:lstStyle/>
          <a:p>
            <a:r>
              <a:rPr lang="de-DE" dirty="0" smtClean="0"/>
              <a:t>Leonardo da Vinci</a:t>
            </a:r>
            <a:r>
              <a:rPr lang="el-GR" dirty="0" smtClean="0"/>
              <a:t>, </a:t>
            </a:r>
            <a:endParaRPr lang="de-DE" dirty="0" smtClean="0"/>
          </a:p>
          <a:p>
            <a:r>
              <a:rPr lang="el-GR" dirty="0" smtClean="0"/>
              <a:t>Η Παναγία των βράχων, 1483</a:t>
            </a:r>
            <a:r>
              <a:rPr lang="de-DE" dirty="0" smtClean="0"/>
              <a:t>/</a:t>
            </a:r>
            <a:r>
              <a:rPr lang="el-GR" dirty="0" smtClean="0"/>
              <a:t>86</a:t>
            </a:r>
            <a:r>
              <a:rPr lang="de-DE" dirty="0" smtClean="0"/>
              <a:t>. </a:t>
            </a:r>
            <a:endParaRPr lang="el-GR" dirty="0" smtClean="0"/>
          </a:p>
          <a:p>
            <a:r>
              <a:rPr lang="el-GR" dirty="0" smtClean="0"/>
              <a:t>Λάδι σε ξύλο.</a:t>
            </a:r>
          </a:p>
          <a:p>
            <a:r>
              <a:rPr lang="el-GR" dirty="0" smtClean="0"/>
              <a:t>1,99 </a:t>
            </a:r>
            <a:r>
              <a:rPr lang="de-DE" dirty="0" smtClean="0"/>
              <a:t>x</a:t>
            </a:r>
            <a:r>
              <a:rPr lang="el-GR" dirty="0" smtClean="0"/>
              <a:t> 1,22 μ.</a:t>
            </a:r>
          </a:p>
          <a:p>
            <a:r>
              <a:rPr lang="el-GR" dirty="0" smtClean="0"/>
              <a:t>Παρίσι</a:t>
            </a:r>
            <a:r>
              <a:rPr lang="de-DE" dirty="0" smtClean="0"/>
              <a:t>,</a:t>
            </a:r>
            <a:r>
              <a:rPr lang="el-GR" dirty="0" smtClean="0"/>
              <a:t> Λούβρο.</a:t>
            </a:r>
          </a:p>
          <a:p>
            <a:endParaRPr lang="el-GR" sz="1200" dirty="0"/>
          </a:p>
          <a:p>
            <a:r>
              <a:rPr lang="de-DE" dirty="0" smtClean="0"/>
              <a:t>•</a:t>
            </a:r>
            <a:r>
              <a:rPr lang="el-GR" dirty="0" smtClean="0"/>
              <a:t> Η Παναγία με τον μικρό Χριστό στα πόδια της να ευλογεί, και δύο αγγέλους δεξιά και αριστερά, βρίσκεται σε βραχώδη σπηλιά, και όχι σε χρυσό θρόνο, όπως σε πίνακες του ίδιου θέματος άλλων ζωγράφων. Δύο ανοίγματα της σπηλιάς τονίζο-νται με φως, όπως και τα πρόσωπα και σώματα των μορφών.</a:t>
            </a:r>
          </a:p>
          <a:p>
            <a:r>
              <a:rPr lang="de-DE" dirty="0"/>
              <a:t>•</a:t>
            </a:r>
            <a:r>
              <a:rPr lang="el-GR" dirty="0"/>
              <a:t> </a:t>
            </a:r>
            <a:r>
              <a:rPr lang="el-GR" dirty="0" smtClean="0"/>
              <a:t>Σύνθεση πυραμιδοειδής.</a:t>
            </a:r>
          </a:p>
          <a:p>
            <a:r>
              <a:rPr lang="de-DE" dirty="0"/>
              <a:t>•</a:t>
            </a:r>
            <a:r>
              <a:rPr lang="el-GR" dirty="0"/>
              <a:t> </a:t>
            </a:r>
            <a:r>
              <a:rPr lang="el-GR" dirty="0" smtClean="0"/>
              <a:t>Ο πίνακας φιλοτεχνήθηκε για λογαριασμό των επιτρόπων της εκκλησίας του Αγίου Φραγκίσκου (</a:t>
            </a:r>
            <a:r>
              <a:rPr lang="de-DE" dirty="0" smtClean="0"/>
              <a:t>San Francesco Grande)</a:t>
            </a:r>
            <a:r>
              <a:rPr lang="el-GR" dirty="0" smtClean="0"/>
              <a:t> στο </a:t>
            </a:r>
            <a:r>
              <a:rPr lang="de-DE" dirty="0" smtClean="0"/>
              <a:t>Milano, </a:t>
            </a:r>
            <a:r>
              <a:rPr lang="el-GR" dirty="0" smtClean="0"/>
              <a:t>για το παρεκκλήσι της Παναγίας. Υπάρχει και δεύτερος με το ίδιο θέμα, και ίσως ο Λεονάρντο να χάρισε αυτόν εδώ στο βασιλιά της Γαλλίας.</a:t>
            </a:r>
            <a:endParaRPr lang="de-DE" dirty="0"/>
          </a:p>
        </p:txBody>
      </p:sp>
      <p:pic>
        <p:nvPicPr>
          <p:cNvPr id="6" name="Bild 5"/>
          <p:cNvPicPr>
            <a:picLocks noChangeAspect="1"/>
          </p:cNvPicPr>
          <p:nvPr/>
        </p:nvPicPr>
        <p:blipFill>
          <a:blip r:embed="rId2" cstate="screen">
            <a:extLst>
              <a:ext uri="{BEBA8EAE-BF5A-486C-A8C5-ECC9F3942E4B}">
                <a14:imgProps xmlns:a14="http://schemas.microsoft.com/office/drawing/2010/main">
                  <a14:imgLayer r:embed="rId3">
                    <a14:imgEffect>
                      <a14:sharpenSoften amount="22000"/>
                    </a14:imgEffect>
                    <a14:imgEffect>
                      <a14:colorTemperature colorTemp="7000"/>
                    </a14:imgEffect>
                    <a14:imgEffect>
                      <a14:saturation sat="150000"/>
                    </a14:imgEffect>
                    <a14:imgEffect>
                      <a14:brightnessContrast contrast="25000"/>
                    </a14:imgEffect>
                  </a14:imgLayer>
                </a14:imgProps>
              </a:ext>
              <a:ext uri="{28A0092B-C50C-407E-A947-70E740481C1C}">
                <a14:useLocalDpi xmlns:a14="http://schemas.microsoft.com/office/drawing/2010/main"/>
              </a:ext>
            </a:extLst>
          </a:blip>
          <a:stretch>
            <a:fillRect/>
          </a:stretch>
        </p:blipFill>
        <p:spPr>
          <a:xfrm>
            <a:off x="4312487" y="0"/>
            <a:ext cx="4357800" cy="6858000"/>
          </a:xfrm>
          <a:prstGeom prst="rect">
            <a:avLst/>
          </a:prstGeom>
        </p:spPr>
      </p:pic>
    </p:spTree>
    <p:extLst>
      <p:ext uri="{BB962C8B-B14F-4D97-AF65-F5344CB8AC3E}">
        <p14:creationId xmlns:p14="http://schemas.microsoft.com/office/powerpoint/2010/main" val="223821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02979" y="0"/>
            <a:ext cx="4262034" cy="6858000"/>
          </a:xfrm>
          <a:prstGeom prst="rect">
            <a:avLst/>
          </a:prstGeom>
        </p:spPr>
      </p:pic>
      <p:sp>
        <p:nvSpPr>
          <p:cNvPr id="6" name="Textfeld 5"/>
          <p:cNvSpPr txBox="1"/>
          <p:nvPr/>
        </p:nvSpPr>
        <p:spPr>
          <a:xfrm>
            <a:off x="0" y="4088011"/>
            <a:ext cx="3700462" cy="2769989"/>
          </a:xfrm>
          <a:prstGeom prst="rect">
            <a:avLst/>
          </a:prstGeom>
          <a:solidFill>
            <a:schemeClr val="bg1"/>
          </a:solidFill>
        </p:spPr>
        <p:txBody>
          <a:bodyPr wrap="square" rtlCol="0">
            <a:spAutoFit/>
          </a:bodyPr>
          <a:lstStyle/>
          <a:p>
            <a:r>
              <a:rPr lang="de-DE" dirty="0" smtClean="0"/>
              <a:t>Leonardo da Vinci</a:t>
            </a:r>
            <a:r>
              <a:rPr lang="el-GR" dirty="0" smtClean="0"/>
              <a:t>, </a:t>
            </a:r>
            <a:endParaRPr lang="de-DE" dirty="0" smtClean="0"/>
          </a:p>
          <a:p>
            <a:r>
              <a:rPr lang="el-GR" dirty="0" smtClean="0"/>
              <a:t>Η Παναγία των βράχων, 1495</a:t>
            </a:r>
            <a:r>
              <a:rPr lang="de-DE" dirty="0" smtClean="0"/>
              <a:t>/</a:t>
            </a:r>
            <a:r>
              <a:rPr lang="el-GR" dirty="0" smtClean="0"/>
              <a:t>1508</a:t>
            </a:r>
            <a:r>
              <a:rPr lang="de-DE" dirty="0" smtClean="0"/>
              <a:t>. </a:t>
            </a:r>
            <a:endParaRPr lang="el-GR" dirty="0" smtClean="0"/>
          </a:p>
          <a:p>
            <a:r>
              <a:rPr lang="el-GR" dirty="0" smtClean="0"/>
              <a:t>Λάδι σε ξύλο.</a:t>
            </a:r>
          </a:p>
          <a:p>
            <a:r>
              <a:rPr lang="el-GR" dirty="0" smtClean="0"/>
              <a:t>1,895 </a:t>
            </a:r>
            <a:r>
              <a:rPr lang="de-DE" dirty="0" smtClean="0"/>
              <a:t>x</a:t>
            </a:r>
            <a:r>
              <a:rPr lang="el-GR" dirty="0" smtClean="0"/>
              <a:t> 1,20 μ.</a:t>
            </a:r>
          </a:p>
          <a:p>
            <a:r>
              <a:rPr lang="el-GR" dirty="0" smtClean="0"/>
              <a:t>Λονδίνο</a:t>
            </a:r>
            <a:r>
              <a:rPr lang="de-DE" dirty="0" smtClean="0"/>
              <a:t>,</a:t>
            </a:r>
            <a:r>
              <a:rPr lang="el-GR" dirty="0" smtClean="0"/>
              <a:t> </a:t>
            </a:r>
            <a:r>
              <a:rPr lang="de-DE" dirty="0" smtClean="0"/>
              <a:t>National Gallery</a:t>
            </a:r>
            <a:r>
              <a:rPr lang="el-GR" dirty="0" smtClean="0"/>
              <a:t>.</a:t>
            </a:r>
          </a:p>
          <a:p>
            <a:endParaRPr lang="el-GR" sz="1200" dirty="0"/>
          </a:p>
          <a:p>
            <a:r>
              <a:rPr lang="de-DE" dirty="0" smtClean="0"/>
              <a:t>•</a:t>
            </a:r>
            <a:r>
              <a:rPr lang="el-GR" dirty="0" smtClean="0"/>
              <a:t> Ο δεύτερος πίνακας αυτού του θέματος, ίσως αυτός που τελικά τοποθετήθηκε στην εκκλησία </a:t>
            </a:r>
            <a:r>
              <a:rPr lang="de-DE" dirty="0" smtClean="0"/>
              <a:t>San Francesco Grande.</a:t>
            </a:r>
            <a:endParaRPr lang="de-DE" dirty="0"/>
          </a:p>
        </p:txBody>
      </p:sp>
    </p:spTree>
    <p:extLst>
      <p:ext uri="{BB962C8B-B14F-4D97-AF65-F5344CB8AC3E}">
        <p14:creationId xmlns:p14="http://schemas.microsoft.com/office/powerpoint/2010/main" val="26811160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81966" y="0"/>
            <a:ext cx="4262034" cy="6858000"/>
          </a:xfrm>
          <a:prstGeom prst="rect">
            <a:avLst/>
          </a:prstGeom>
        </p:spPr>
      </p:pic>
      <p:pic>
        <p:nvPicPr>
          <p:cNvPr id="4" name="Bild 3"/>
          <p:cNvPicPr>
            <a:picLocks noChangeAspect="1"/>
          </p:cNvPicPr>
          <p:nvPr/>
        </p:nvPicPr>
        <p:blipFill>
          <a:blip r:embed="rId3" cstate="screen">
            <a:extLst>
              <a:ext uri="{BEBA8EAE-BF5A-486C-A8C5-ECC9F3942E4B}">
                <a14:imgProps xmlns:a14="http://schemas.microsoft.com/office/drawing/2010/main">
                  <a14:imgLayer r:embed="rId4">
                    <a14:imgEffect>
                      <a14:sharpenSoften amount="22000"/>
                    </a14:imgEffect>
                    <a14:imgEffect>
                      <a14:colorTemperature colorTemp="7000"/>
                    </a14:imgEffect>
                    <a14:imgEffect>
                      <a14:saturation sat="150000"/>
                    </a14:imgEffect>
                    <a14:imgEffect>
                      <a14:brightnessContrast contrast="25000"/>
                    </a14:imgEffect>
                  </a14:imgLayer>
                </a14:imgProps>
              </a:ext>
              <a:ext uri="{28A0092B-C50C-407E-A947-70E740481C1C}">
                <a14:useLocalDpi xmlns:a14="http://schemas.microsoft.com/office/drawing/2010/main"/>
              </a:ext>
            </a:extLst>
          </a:blip>
          <a:stretch>
            <a:fillRect/>
          </a:stretch>
        </p:blipFill>
        <p:spPr>
          <a:xfrm>
            <a:off x="0" y="0"/>
            <a:ext cx="4357800" cy="6858000"/>
          </a:xfrm>
          <a:prstGeom prst="rect">
            <a:avLst/>
          </a:prstGeom>
        </p:spPr>
      </p:pic>
    </p:spTree>
    <p:extLst>
      <p:ext uri="{BB962C8B-B14F-4D97-AF65-F5344CB8AC3E}">
        <p14:creationId xmlns:p14="http://schemas.microsoft.com/office/powerpoint/2010/main" val="23984534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La_Vierge,_l'Enfant_Jésus_et_sainte_Anne,_by_Leonardo_da_Vinci,_from_C2RMF_retouche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114265" cy="6858000"/>
          </a:xfrm>
          <a:prstGeom prst="rect">
            <a:avLst/>
          </a:prstGeom>
        </p:spPr>
      </p:pic>
      <p:sp>
        <p:nvSpPr>
          <p:cNvPr id="3" name="Textfeld 2"/>
          <p:cNvSpPr txBox="1"/>
          <p:nvPr/>
        </p:nvSpPr>
        <p:spPr>
          <a:xfrm>
            <a:off x="5314053" y="210025"/>
            <a:ext cx="3842546" cy="6647975"/>
          </a:xfrm>
          <a:prstGeom prst="rect">
            <a:avLst/>
          </a:prstGeom>
          <a:solidFill>
            <a:schemeClr val="bg1"/>
          </a:solidFill>
        </p:spPr>
        <p:txBody>
          <a:bodyPr wrap="square" rtlCol="0">
            <a:spAutoFit/>
          </a:bodyPr>
          <a:lstStyle/>
          <a:p>
            <a:r>
              <a:rPr lang="de-DE" dirty="0" smtClean="0"/>
              <a:t>Leonardo da Vinci</a:t>
            </a:r>
            <a:r>
              <a:rPr lang="el-GR" dirty="0" smtClean="0"/>
              <a:t>, </a:t>
            </a:r>
            <a:endParaRPr lang="de-DE" dirty="0" smtClean="0"/>
          </a:p>
          <a:p>
            <a:r>
              <a:rPr lang="el-GR" dirty="0" smtClean="0"/>
              <a:t>Παναγία και Βρέφος με την Αγία Άννα, π. 1510</a:t>
            </a:r>
            <a:r>
              <a:rPr lang="de-DE" dirty="0" smtClean="0"/>
              <a:t>. </a:t>
            </a:r>
            <a:endParaRPr lang="el-GR" dirty="0" smtClean="0"/>
          </a:p>
          <a:p>
            <a:r>
              <a:rPr lang="el-GR" dirty="0" smtClean="0"/>
              <a:t>Λάδι σε ξύλο, 1,68 </a:t>
            </a:r>
            <a:r>
              <a:rPr lang="de-DE" dirty="0" smtClean="0"/>
              <a:t>x</a:t>
            </a:r>
            <a:r>
              <a:rPr lang="el-GR" dirty="0" smtClean="0"/>
              <a:t> 1,30 μ.</a:t>
            </a:r>
          </a:p>
          <a:p>
            <a:r>
              <a:rPr lang="el-GR" dirty="0" smtClean="0"/>
              <a:t>Παρίσι</a:t>
            </a:r>
            <a:r>
              <a:rPr lang="de-DE" dirty="0" smtClean="0"/>
              <a:t>,</a:t>
            </a:r>
            <a:r>
              <a:rPr lang="el-GR" dirty="0" smtClean="0"/>
              <a:t> Λούβρο.</a:t>
            </a:r>
          </a:p>
          <a:p>
            <a:endParaRPr lang="el-GR" sz="1200" dirty="0"/>
          </a:p>
          <a:p>
            <a:r>
              <a:rPr lang="de-DE" dirty="0" smtClean="0"/>
              <a:t>•</a:t>
            </a:r>
            <a:r>
              <a:rPr lang="el-GR" dirty="0" smtClean="0"/>
              <a:t> Το θέμα της Παναγίας να κάθεται στα πόδια της Αγίας Άννας (και το Βρέφος στα πόδια της Παναγίας</a:t>
            </a:r>
            <a:r>
              <a:rPr lang="de-DE" dirty="0" smtClean="0"/>
              <a:t>)</a:t>
            </a:r>
            <a:r>
              <a:rPr lang="el-GR" dirty="0" smtClean="0"/>
              <a:t> δεν είναι άγνωστο στη Μεσαιωνική τέχνη, αλλά αρκετά σπάνιο.</a:t>
            </a:r>
          </a:p>
          <a:p>
            <a:r>
              <a:rPr lang="de-DE" dirty="0"/>
              <a:t>•</a:t>
            </a:r>
            <a:r>
              <a:rPr lang="el-GR" dirty="0"/>
              <a:t> </a:t>
            </a:r>
            <a:r>
              <a:rPr lang="el-GR" dirty="0" smtClean="0"/>
              <a:t>Ο Λεονάρντο άρχισε ίσως να φιλοτεχνήσει τον πίνακα όσο ζούσε με την οικογένειά του στη μονή </a:t>
            </a:r>
            <a:r>
              <a:rPr lang="de-DE" dirty="0" err="1" smtClean="0"/>
              <a:t>Santissima</a:t>
            </a:r>
            <a:r>
              <a:rPr lang="de-DE" dirty="0" smtClean="0"/>
              <a:t> Annunziata</a:t>
            </a:r>
            <a:r>
              <a:rPr lang="el-GR" dirty="0" smtClean="0"/>
              <a:t> της Φλωρεντίας (για τους μοναχούς του δόγματος των Δούλων της Παναγίας, </a:t>
            </a:r>
            <a:r>
              <a:rPr lang="de-DE" dirty="0" smtClean="0"/>
              <a:t>Ordo </a:t>
            </a:r>
            <a:r>
              <a:rPr lang="de-DE" dirty="0" err="1" smtClean="0"/>
              <a:t>Servorum</a:t>
            </a:r>
            <a:r>
              <a:rPr lang="de-DE" dirty="0" smtClean="0"/>
              <a:t> </a:t>
            </a:r>
            <a:r>
              <a:rPr lang="de-DE" dirty="0" err="1" smtClean="0"/>
              <a:t>Mariae</a:t>
            </a:r>
            <a:r>
              <a:rPr lang="de-DE" dirty="0" smtClean="0"/>
              <a:t>), </a:t>
            </a:r>
            <a:r>
              <a:rPr lang="el-GR" dirty="0" smtClean="0"/>
              <a:t>υπηρετούσε όμως από το 1502 ως πολιτικός μηχανικός τον γιό του Πάπα Αλέξανδρου ΣΤ΄, </a:t>
            </a:r>
            <a:r>
              <a:rPr lang="de-DE" dirty="0" smtClean="0"/>
              <a:t>Cesare Borgia. </a:t>
            </a:r>
            <a:r>
              <a:rPr lang="el-GR" dirty="0" smtClean="0"/>
              <a:t>Αυτός μπορεί να είναι ο λόγος που ο πίνακας δεν τελείωσε. Μέρη του προστέθηκαν από άλλο ζωγράφο (π.χ. ο αμνός</a:t>
            </a:r>
            <a:r>
              <a:rPr lang="de-DE" dirty="0" smtClean="0"/>
              <a:t>)</a:t>
            </a:r>
            <a:r>
              <a:rPr lang="el-GR" dirty="0" smtClean="0"/>
              <a:t>.</a:t>
            </a:r>
            <a:endParaRPr lang="de-DE" dirty="0"/>
          </a:p>
        </p:txBody>
      </p:sp>
    </p:spTree>
    <p:extLst>
      <p:ext uri="{BB962C8B-B14F-4D97-AF65-F5344CB8AC3E}">
        <p14:creationId xmlns:p14="http://schemas.microsoft.com/office/powerpoint/2010/main" val="105709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210025"/>
            <a:ext cx="4202864" cy="6647975"/>
          </a:xfrm>
          <a:prstGeom prst="rect">
            <a:avLst/>
          </a:prstGeom>
          <a:solidFill>
            <a:schemeClr val="bg1"/>
          </a:solidFill>
        </p:spPr>
        <p:txBody>
          <a:bodyPr wrap="square" rtlCol="0">
            <a:spAutoFit/>
          </a:bodyPr>
          <a:lstStyle/>
          <a:p>
            <a:r>
              <a:rPr lang="de-DE" dirty="0"/>
              <a:t>Leonardo da </a:t>
            </a:r>
            <a:r>
              <a:rPr lang="de-DE" dirty="0" smtClean="0"/>
              <a:t>Vinci</a:t>
            </a:r>
            <a:r>
              <a:rPr lang="el-GR" dirty="0" smtClean="0"/>
              <a:t>; </a:t>
            </a:r>
            <a:r>
              <a:rPr lang="de-DE" dirty="0" smtClean="0"/>
              <a:t>Francesco </a:t>
            </a:r>
            <a:r>
              <a:rPr lang="de-DE" dirty="0" err="1" smtClean="0"/>
              <a:t>Melzi</a:t>
            </a:r>
            <a:r>
              <a:rPr lang="de-DE" dirty="0" smtClean="0"/>
              <a:t>;</a:t>
            </a:r>
            <a:r>
              <a:rPr lang="el-GR" dirty="0" smtClean="0"/>
              <a:t> </a:t>
            </a:r>
            <a:endParaRPr lang="de-DE" dirty="0"/>
          </a:p>
          <a:p>
            <a:r>
              <a:rPr lang="el-GR" dirty="0" smtClean="0"/>
              <a:t>Ο Άγιος Ιωάννης Πρόδρομος</a:t>
            </a:r>
            <a:r>
              <a:rPr lang="de-DE" dirty="0" smtClean="0"/>
              <a:t> </a:t>
            </a:r>
            <a:r>
              <a:rPr lang="el-GR" dirty="0" smtClean="0"/>
              <a:t>σε ερημική τοποθεσία, 1510/15</a:t>
            </a:r>
            <a:r>
              <a:rPr lang="de-DE" dirty="0" smtClean="0"/>
              <a:t>. </a:t>
            </a:r>
            <a:endParaRPr lang="el-GR" dirty="0"/>
          </a:p>
          <a:p>
            <a:r>
              <a:rPr lang="el-GR" dirty="0"/>
              <a:t>Λάδι σε </a:t>
            </a:r>
            <a:r>
              <a:rPr lang="el-GR" dirty="0" smtClean="0"/>
              <a:t>ξύλο, μεταφέρθηκε αργότερα σε μουσαμά.</a:t>
            </a:r>
            <a:endParaRPr lang="el-GR" dirty="0"/>
          </a:p>
          <a:p>
            <a:r>
              <a:rPr lang="el-GR" dirty="0" smtClean="0"/>
              <a:t>1,77 </a:t>
            </a:r>
            <a:r>
              <a:rPr lang="de-DE" dirty="0"/>
              <a:t>x</a:t>
            </a:r>
            <a:r>
              <a:rPr lang="el-GR" dirty="0"/>
              <a:t> </a:t>
            </a:r>
            <a:r>
              <a:rPr lang="el-GR" dirty="0" smtClean="0"/>
              <a:t>1,15 </a:t>
            </a:r>
            <a:r>
              <a:rPr lang="el-GR" dirty="0"/>
              <a:t>μ.</a:t>
            </a:r>
          </a:p>
          <a:p>
            <a:r>
              <a:rPr lang="el-GR" dirty="0" smtClean="0"/>
              <a:t>Παρίσι</a:t>
            </a:r>
            <a:r>
              <a:rPr lang="de-DE" dirty="0" smtClean="0"/>
              <a:t>,</a:t>
            </a:r>
            <a:r>
              <a:rPr lang="el-GR" dirty="0" smtClean="0"/>
              <a:t> Λούβρο.</a:t>
            </a:r>
            <a:endParaRPr lang="el-GR" dirty="0"/>
          </a:p>
          <a:p>
            <a:endParaRPr lang="el-GR" sz="1200" dirty="0"/>
          </a:p>
          <a:p>
            <a:r>
              <a:rPr lang="de-DE" dirty="0"/>
              <a:t>•</a:t>
            </a:r>
            <a:r>
              <a:rPr lang="el-GR" dirty="0"/>
              <a:t> Ο </a:t>
            </a:r>
            <a:r>
              <a:rPr lang="el-GR" dirty="0" smtClean="0"/>
              <a:t>Άγιος Ιωάννης αναγνωρίζεται από το ντύσιμό του με προβιά και από τη ράβδο που κρατά. Στο αριστερό χέρι κρατά ένα τσαμπί σταφύλια, ενώ ο δείκτης δείχνει προς μια πηγή (;</a:t>
            </a:r>
            <a:r>
              <a:rPr lang="de-DE" dirty="0" smtClean="0"/>
              <a:t>)</a:t>
            </a:r>
            <a:r>
              <a:rPr lang="el-GR" dirty="0" smtClean="0"/>
              <a:t>.</a:t>
            </a:r>
            <a:r>
              <a:rPr lang="de-DE" dirty="0" smtClean="0"/>
              <a:t> </a:t>
            </a:r>
            <a:r>
              <a:rPr lang="el-GR" dirty="0" smtClean="0"/>
              <a:t>Στα μαλλιά δάφνινο στεφάνι.</a:t>
            </a:r>
          </a:p>
          <a:p>
            <a:r>
              <a:rPr lang="de-DE" dirty="0"/>
              <a:t>•</a:t>
            </a:r>
            <a:r>
              <a:rPr lang="el-GR" dirty="0"/>
              <a:t> </a:t>
            </a:r>
            <a:r>
              <a:rPr lang="el-GR" dirty="0" smtClean="0"/>
              <a:t>Προβιά και ράβδος υποδηλώνουν τον Άγ. Ιωάννη, σταφύλια και δάφνες τον αρχαίο θεό του κρασιού, Διόνυσο</a:t>
            </a:r>
            <a:r>
              <a:rPr lang="de-DE" dirty="0" smtClean="0"/>
              <a:t>.</a:t>
            </a:r>
            <a:r>
              <a:rPr lang="el-GR" dirty="0" smtClean="0"/>
              <a:t> Λόγω κακής διατήρησης του πίνακα μια τελική ερμηνεία είναι πολύ δύσκολη.</a:t>
            </a:r>
          </a:p>
          <a:p>
            <a:r>
              <a:rPr lang="de-DE" dirty="0"/>
              <a:t>•</a:t>
            </a:r>
            <a:r>
              <a:rPr lang="el-GR" dirty="0"/>
              <a:t> </a:t>
            </a:r>
            <a:r>
              <a:rPr lang="el-GR" dirty="0" smtClean="0"/>
              <a:t>Ίσως έργο του μαθητή του Λεονάρντο, </a:t>
            </a:r>
            <a:r>
              <a:rPr lang="de-DE" dirty="0" smtClean="0"/>
              <a:t>Francesco </a:t>
            </a:r>
            <a:r>
              <a:rPr lang="de-DE" dirty="0" err="1" smtClean="0"/>
              <a:t>Melzi</a:t>
            </a:r>
            <a:r>
              <a:rPr lang="de-DE" dirty="0" smtClean="0"/>
              <a:t>,</a:t>
            </a:r>
            <a:r>
              <a:rPr lang="el-GR" dirty="0" smtClean="0"/>
              <a:t> επηρρεασμένο σαφώς από τον πίνακα του Ιωάννου του Προδρόμου του ίδιου του Λεονάρντο (βλ. επόμενη διαφάνεια</a:t>
            </a:r>
            <a:r>
              <a:rPr lang="de-DE" dirty="0" smtClean="0"/>
              <a:t>)</a:t>
            </a:r>
            <a:r>
              <a:rPr lang="el-GR" dirty="0" smtClean="0"/>
              <a:t>.</a:t>
            </a:r>
            <a:endParaRPr lang="de-DE" dirty="0"/>
          </a:p>
        </p:txBody>
      </p:sp>
      <p:pic>
        <p:nvPicPr>
          <p:cNvPr id="4" name="Bild 3"/>
          <p:cNvPicPr>
            <a:picLocks noChangeAspect="1"/>
          </p:cNvPicPr>
          <p:nvPr/>
        </p:nvPicPr>
        <p:blipFill>
          <a:blip r:embed="rId2"/>
          <a:stretch>
            <a:fillRect/>
          </a:stretch>
        </p:blipFill>
        <p:spPr>
          <a:xfrm>
            <a:off x="4685983" y="0"/>
            <a:ext cx="4458017" cy="6858000"/>
          </a:xfrm>
          <a:prstGeom prst="rect">
            <a:avLst/>
          </a:prstGeom>
        </p:spPr>
      </p:pic>
    </p:spTree>
    <p:extLst>
      <p:ext uri="{BB962C8B-B14F-4D97-AF65-F5344CB8AC3E}">
        <p14:creationId xmlns:p14="http://schemas.microsoft.com/office/powerpoint/2010/main" val="356184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5392163" y="1318021"/>
            <a:ext cx="3751837" cy="5539979"/>
          </a:xfrm>
          <a:prstGeom prst="rect">
            <a:avLst/>
          </a:prstGeom>
          <a:solidFill>
            <a:schemeClr val="bg1"/>
          </a:solidFill>
        </p:spPr>
        <p:txBody>
          <a:bodyPr wrap="square" rtlCol="0">
            <a:spAutoFit/>
          </a:bodyPr>
          <a:lstStyle/>
          <a:p>
            <a:r>
              <a:rPr lang="de-DE" dirty="0"/>
              <a:t>Leonardo da Vinci</a:t>
            </a:r>
            <a:r>
              <a:rPr lang="el-GR" dirty="0"/>
              <a:t>, </a:t>
            </a:r>
            <a:endParaRPr lang="de-DE" dirty="0"/>
          </a:p>
          <a:p>
            <a:r>
              <a:rPr lang="el-GR" dirty="0" smtClean="0"/>
              <a:t>Ο Άγιος Ιωάννης Πρόδρομος, 1513/16</a:t>
            </a:r>
            <a:r>
              <a:rPr lang="de-DE" dirty="0" smtClean="0"/>
              <a:t>. </a:t>
            </a:r>
            <a:endParaRPr lang="el-GR" dirty="0"/>
          </a:p>
          <a:p>
            <a:r>
              <a:rPr lang="el-GR" dirty="0"/>
              <a:t>Λάδι σε ξύλο.</a:t>
            </a:r>
          </a:p>
          <a:p>
            <a:r>
              <a:rPr lang="el-GR" dirty="0" smtClean="0"/>
              <a:t>0,69 </a:t>
            </a:r>
            <a:r>
              <a:rPr lang="de-DE" dirty="0"/>
              <a:t>x</a:t>
            </a:r>
            <a:r>
              <a:rPr lang="el-GR" dirty="0"/>
              <a:t> </a:t>
            </a:r>
            <a:r>
              <a:rPr lang="el-GR" dirty="0" smtClean="0"/>
              <a:t>0,57 </a:t>
            </a:r>
            <a:r>
              <a:rPr lang="el-GR" dirty="0"/>
              <a:t>μ.</a:t>
            </a:r>
          </a:p>
          <a:p>
            <a:r>
              <a:rPr lang="el-GR" dirty="0" smtClean="0"/>
              <a:t>Παρίσι</a:t>
            </a:r>
            <a:r>
              <a:rPr lang="de-DE" dirty="0" smtClean="0"/>
              <a:t>,</a:t>
            </a:r>
            <a:r>
              <a:rPr lang="el-GR" dirty="0" smtClean="0"/>
              <a:t> Λούβρο.</a:t>
            </a:r>
            <a:endParaRPr lang="el-GR" dirty="0"/>
          </a:p>
          <a:p>
            <a:endParaRPr lang="el-GR" sz="1200" dirty="0"/>
          </a:p>
          <a:p>
            <a:r>
              <a:rPr lang="de-DE" dirty="0"/>
              <a:t>•</a:t>
            </a:r>
            <a:r>
              <a:rPr lang="el-GR" dirty="0"/>
              <a:t> Ο </a:t>
            </a:r>
            <a:r>
              <a:rPr lang="el-GR" dirty="0" smtClean="0"/>
              <a:t>Άγιος Ιωάννης που αναγνωρίζεται χωρίς αμφιβολία από το ντύσιμό του με προβιά, έχει στραμμένο το βλέμμα του προς τον θεατή, κρατά με το αριστερό σταυρό, ενώ το δεξί δείχνει με προτεταμένο τον δείκτη προς τον ουρανό.</a:t>
            </a:r>
          </a:p>
          <a:p>
            <a:r>
              <a:rPr lang="de-DE" dirty="0"/>
              <a:t>•</a:t>
            </a:r>
            <a:r>
              <a:rPr lang="el-GR" dirty="0"/>
              <a:t> </a:t>
            </a:r>
            <a:r>
              <a:rPr lang="el-GR" dirty="0" smtClean="0"/>
              <a:t>Θεωρείται ο τελευταίος πίνακας στον οποίο δούλευε ο Λεονάρντο πριν πεθάνει το 1519, στο κάστρο του </a:t>
            </a:r>
            <a:r>
              <a:rPr lang="de-DE" dirty="0" err="1" smtClean="0"/>
              <a:t>Clos-Lucé</a:t>
            </a:r>
            <a:r>
              <a:rPr lang="el-GR" dirty="0" smtClean="0"/>
              <a:t> που του είχε παραχωρήσει ο βασιλιάς της Γαλλίας, Φραγκίσκος Α΄ (</a:t>
            </a:r>
            <a:r>
              <a:rPr lang="de-DE" dirty="0" smtClean="0"/>
              <a:t>François I).</a:t>
            </a:r>
            <a:endParaRPr lang="de-DE" dirty="0"/>
          </a:p>
        </p:txBody>
      </p:sp>
      <p:pic>
        <p:nvPicPr>
          <p:cNvPr id="4" name="Bild 3"/>
          <p:cNvPicPr>
            <a:picLocks noChangeAspect="1"/>
          </p:cNvPicPr>
          <p:nvPr/>
        </p:nvPicPr>
        <p:blipFill>
          <a:blip r:embed="rId2">
            <a:extLst>
              <a:ext uri="{BEBA8EAE-BF5A-486C-A8C5-ECC9F3942E4B}">
                <a14:imgProps xmlns:a14="http://schemas.microsoft.com/office/drawing/2010/main">
                  <a14:imgLayer r:embed="rId3">
                    <a14:imgEffect>
                      <a14:colorTemperature colorTemp="6000"/>
                    </a14:imgEffect>
                    <a14:imgEffect>
                      <a14:saturation sat="90000"/>
                    </a14:imgEffect>
                  </a14:imgLayer>
                </a14:imgProps>
              </a:ext>
            </a:extLst>
          </a:blip>
          <a:stretch>
            <a:fillRect/>
          </a:stretch>
        </p:blipFill>
        <p:spPr>
          <a:xfrm>
            <a:off x="0" y="0"/>
            <a:ext cx="5135054" cy="6858000"/>
          </a:xfrm>
          <a:prstGeom prst="rect">
            <a:avLst/>
          </a:prstGeom>
        </p:spPr>
      </p:pic>
    </p:spTree>
    <p:extLst>
      <p:ext uri="{BB962C8B-B14F-4D97-AF65-F5344CB8AC3E}">
        <p14:creationId xmlns:p14="http://schemas.microsoft.com/office/powerpoint/2010/main" val="408953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
          <p:cNvGrpSpPr/>
          <p:nvPr/>
        </p:nvGrpSpPr>
        <p:grpSpPr>
          <a:xfrm>
            <a:off x="0" y="277402"/>
            <a:ext cx="9144000" cy="6303196"/>
            <a:chOff x="0" y="554804"/>
            <a:chExt cx="9144000" cy="6303196"/>
          </a:xfrm>
        </p:grpSpPr>
        <p:pic>
          <p:nvPicPr>
            <p:cNvPr id="4" name="Bild 3"/>
            <p:cNvPicPr>
              <a:picLocks noChangeAspect="1"/>
            </p:cNvPicPr>
            <p:nvPr/>
          </p:nvPicPr>
          <p:blipFill>
            <a:blip r:embed="rId2">
              <a:extLst>
                <a:ext uri="{BEBA8EAE-BF5A-486C-A8C5-ECC9F3942E4B}">
                  <a14:imgProps xmlns:a14="http://schemas.microsoft.com/office/drawing/2010/main">
                    <a14:imgLayer r:embed="rId3">
                      <a14:imgEffect>
                        <a14:colorTemperature colorTemp="6000"/>
                      </a14:imgEffect>
                      <a14:imgEffect>
                        <a14:saturation sat="90000"/>
                      </a14:imgEffect>
                    </a14:imgLayer>
                  </a14:imgProps>
                </a:ext>
              </a:extLst>
            </a:blip>
            <a:stretch>
              <a:fillRect/>
            </a:stretch>
          </p:blipFill>
          <p:spPr>
            <a:xfrm>
              <a:off x="0" y="554804"/>
              <a:ext cx="4719634" cy="6303196"/>
            </a:xfrm>
            <a:prstGeom prst="rect">
              <a:avLst/>
            </a:prstGeom>
          </p:spPr>
        </p:pic>
        <p:pic>
          <p:nvPicPr>
            <p:cNvPr id="5" name="Bild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46631" y="554804"/>
              <a:ext cx="4097369" cy="6303196"/>
            </a:xfrm>
            <a:prstGeom prst="rect">
              <a:avLst/>
            </a:prstGeom>
          </p:spPr>
        </p:pic>
      </p:grpSp>
    </p:spTree>
    <p:extLst>
      <p:ext uri="{BB962C8B-B14F-4D97-AF65-F5344CB8AC3E}">
        <p14:creationId xmlns:p14="http://schemas.microsoft.com/office/powerpoint/2010/main" val="7359552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470019"/>
            <a:ext cx="7772400" cy="3917963"/>
          </a:xfrm>
          <a:solidFill>
            <a:schemeClr val="bg1"/>
          </a:solidFill>
        </p:spPr>
        <p:txBody>
          <a:bodyPr>
            <a:normAutofit/>
          </a:bodyPr>
          <a:lstStyle/>
          <a:p>
            <a:r>
              <a:rPr lang="de-DE" dirty="0" smtClean="0"/>
              <a:t>Leonardo da Vinci </a:t>
            </a:r>
            <a:r>
              <a:rPr lang="el-GR" dirty="0" smtClean="0"/>
              <a:t/>
            </a:r>
            <a:br>
              <a:rPr lang="el-GR" dirty="0" smtClean="0"/>
            </a:br>
            <a:r>
              <a:rPr lang="el-GR" dirty="0" smtClean="0"/>
              <a:t/>
            </a:r>
            <a:br>
              <a:rPr lang="el-GR" dirty="0" smtClean="0"/>
            </a:br>
            <a:r>
              <a:rPr lang="el-GR" dirty="0" smtClean="0"/>
              <a:t>Πίνακες που αποδίδονται στο εργαστήρι του</a:t>
            </a:r>
            <a:endParaRPr lang="de-DE" dirty="0"/>
          </a:p>
        </p:txBody>
      </p:sp>
    </p:spTree>
    <p:extLst>
      <p:ext uri="{BB962C8B-B14F-4D97-AF65-F5344CB8AC3E}">
        <p14:creationId xmlns:p14="http://schemas.microsoft.com/office/powerpoint/2010/main" val="33144348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Da Vinci Leda_und_der_Schw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66360" y="0"/>
            <a:ext cx="3977640" cy="6858000"/>
          </a:xfrm>
          <a:prstGeom prst="rect">
            <a:avLst/>
          </a:prstGeom>
        </p:spPr>
      </p:pic>
      <p:sp>
        <p:nvSpPr>
          <p:cNvPr id="3" name="Textfeld 2"/>
          <p:cNvSpPr txBox="1"/>
          <p:nvPr/>
        </p:nvSpPr>
        <p:spPr>
          <a:xfrm>
            <a:off x="0" y="2426017"/>
            <a:ext cx="4626174" cy="4431983"/>
          </a:xfrm>
          <a:prstGeom prst="rect">
            <a:avLst/>
          </a:prstGeom>
          <a:solidFill>
            <a:schemeClr val="bg1"/>
          </a:solidFill>
        </p:spPr>
        <p:txBody>
          <a:bodyPr wrap="square" rtlCol="0">
            <a:spAutoFit/>
          </a:bodyPr>
          <a:lstStyle/>
          <a:p>
            <a:r>
              <a:rPr lang="de-DE" dirty="0"/>
              <a:t>Leonardo da Vinci</a:t>
            </a:r>
            <a:r>
              <a:rPr lang="el-GR" dirty="0"/>
              <a:t>, </a:t>
            </a:r>
            <a:r>
              <a:rPr lang="el-GR" dirty="0" smtClean="0"/>
              <a:t>εργαστήρι.</a:t>
            </a:r>
            <a:endParaRPr lang="de-DE" dirty="0"/>
          </a:p>
          <a:p>
            <a:r>
              <a:rPr lang="el-GR" dirty="0" smtClean="0"/>
              <a:t>Η Λήδα και ο κύκνος, 1508/15</a:t>
            </a:r>
            <a:r>
              <a:rPr lang="de-DE" dirty="0" smtClean="0"/>
              <a:t>. </a:t>
            </a:r>
            <a:endParaRPr lang="el-GR" dirty="0"/>
          </a:p>
          <a:p>
            <a:r>
              <a:rPr lang="el-GR" dirty="0"/>
              <a:t>Λάδι σε ξύλο.</a:t>
            </a:r>
          </a:p>
          <a:p>
            <a:r>
              <a:rPr lang="el-GR" dirty="0" smtClean="0"/>
              <a:t>1,30 </a:t>
            </a:r>
            <a:r>
              <a:rPr lang="de-DE" dirty="0"/>
              <a:t>x</a:t>
            </a:r>
            <a:r>
              <a:rPr lang="el-GR" dirty="0"/>
              <a:t> </a:t>
            </a:r>
            <a:r>
              <a:rPr lang="el-GR" dirty="0" smtClean="0"/>
              <a:t>0,775 </a:t>
            </a:r>
            <a:r>
              <a:rPr lang="el-GR" dirty="0"/>
              <a:t>μ.</a:t>
            </a:r>
          </a:p>
          <a:p>
            <a:r>
              <a:rPr lang="el-GR" dirty="0" smtClean="0"/>
              <a:t>Φλωρεντία</a:t>
            </a:r>
            <a:r>
              <a:rPr lang="de-DE" dirty="0" smtClean="0"/>
              <a:t>,</a:t>
            </a:r>
            <a:r>
              <a:rPr lang="el-GR" dirty="0" smtClean="0"/>
              <a:t> </a:t>
            </a:r>
            <a:r>
              <a:rPr lang="de-DE" dirty="0" err="1" smtClean="0"/>
              <a:t>Uffizi</a:t>
            </a:r>
            <a:r>
              <a:rPr lang="el-GR" dirty="0" smtClean="0"/>
              <a:t>.</a:t>
            </a:r>
            <a:endParaRPr lang="el-GR" dirty="0"/>
          </a:p>
          <a:p>
            <a:endParaRPr lang="el-GR" sz="1200" dirty="0"/>
          </a:p>
          <a:p>
            <a:r>
              <a:rPr lang="de-DE" dirty="0"/>
              <a:t>•</a:t>
            </a:r>
            <a:r>
              <a:rPr lang="el-GR" dirty="0"/>
              <a:t> </a:t>
            </a:r>
            <a:r>
              <a:rPr lang="el-GR" dirty="0" smtClean="0"/>
              <a:t>Στο κέντρο της σύνθεσης βρίσκεται η Λήδα, κάτω από βράχο και με τοπίο δεξιά στο βάθος. Ο κύκνος (Δίας</a:t>
            </a:r>
            <a:r>
              <a:rPr lang="de-DE" dirty="0" smtClean="0"/>
              <a:t>)</a:t>
            </a:r>
            <a:r>
              <a:rPr lang="el-GR" dirty="0" smtClean="0"/>
              <a:t> βρίσκεται στην αγκαλιά της. Στα πόδια της τα νεογέννητα δίδυμα Κάστωρ και Πολυδεύκης (του Δία</a:t>
            </a:r>
            <a:r>
              <a:rPr lang="de-DE" dirty="0" smtClean="0"/>
              <a:t>)</a:t>
            </a:r>
            <a:r>
              <a:rPr lang="el-GR" dirty="0" smtClean="0"/>
              <a:t> καθώς και Ελένη και Κλυταιμήστρα (του συζύγου της, Τυνδάρεω</a:t>
            </a:r>
            <a:r>
              <a:rPr lang="de-DE" dirty="0" smtClean="0"/>
              <a:t>)</a:t>
            </a:r>
            <a:r>
              <a:rPr lang="el-GR" dirty="0" smtClean="0"/>
              <a:t>.</a:t>
            </a:r>
          </a:p>
          <a:p>
            <a:r>
              <a:rPr lang="de-DE" dirty="0"/>
              <a:t>•</a:t>
            </a:r>
            <a:r>
              <a:rPr lang="el-GR" dirty="0"/>
              <a:t> </a:t>
            </a:r>
            <a:r>
              <a:rPr lang="el-GR" dirty="0" smtClean="0"/>
              <a:t>Υπήρξε σχέδιο του Λεονάρντο με όρθια Λήδα (δεν σώζεται</a:t>
            </a:r>
            <a:r>
              <a:rPr lang="de-DE" dirty="0" smtClean="0"/>
              <a:t>).</a:t>
            </a:r>
            <a:r>
              <a:rPr lang="el-GR" dirty="0" smtClean="0"/>
              <a:t> Και οι τρεις πίνακες με το ίδιο θέμα θεωρούνται ότι φιλοτεχνήθησαν από μέλη της σχολής του καλλιτέχνη.</a:t>
            </a:r>
            <a:endParaRPr lang="de-DE" dirty="0"/>
          </a:p>
        </p:txBody>
      </p:sp>
    </p:spTree>
    <p:extLst>
      <p:ext uri="{BB962C8B-B14F-4D97-AF65-F5344CB8AC3E}">
        <p14:creationId xmlns:p14="http://schemas.microsoft.com/office/powerpoint/2010/main" val="241987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6211669"/>
            <a:ext cx="9144000" cy="646331"/>
          </a:xfrm>
          <a:prstGeom prst="rect">
            <a:avLst/>
          </a:prstGeom>
          <a:solidFill>
            <a:schemeClr val="bg1"/>
          </a:solidFill>
        </p:spPr>
        <p:txBody>
          <a:bodyPr wrap="square" rtlCol="0">
            <a:spAutoFit/>
          </a:bodyPr>
          <a:lstStyle/>
          <a:p>
            <a:r>
              <a:rPr lang="de-DE" dirty="0" smtClean="0"/>
              <a:t>Leonardo da Vinci,</a:t>
            </a:r>
            <a:r>
              <a:rPr lang="el-GR" dirty="0" smtClean="0"/>
              <a:t> Η προσκύνηση των Τριών Μάγων, λάδι σε ξύλο, </a:t>
            </a:r>
            <a:r>
              <a:rPr lang="en-GB" dirty="0" smtClean="0"/>
              <a:t>2.43</a:t>
            </a:r>
            <a:r>
              <a:rPr lang="en-GB" dirty="0"/>
              <a:t>×2.46 m, </a:t>
            </a:r>
            <a:r>
              <a:rPr lang="el-GR" dirty="0" smtClean="0"/>
              <a:t>περίπου</a:t>
            </a:r>
            <a:r>
              <a:rPr lang="en-GB" dirty="0" smtClean="0"/>
              <a:t> </a:t>
            </a:r>
            <a:r>
              <a:rPr lang="en-GB" dirty="0"/>
              <a:t>1481 </a:t>
            </a:r>
            <a:r>
              <a:rPr lang="en-GB" dirty="0" smtClean="0"/>
              <a:t>(</a:t>
            </a:r>
            <a:r>
              <a:rPr lang="el-GR" dirty="0" smtClean="0"/>
              <a:t>Φλωρεντία</a:t>
            </a:r>
            <a:r>
              <a:rPr lang="en-GB" dirty="0" smtClean="0"/>
              <a:t>, </a:t>
            </a:r>
            <a:r>
              <a:rPr lang="en-GB" dirty="0"/>
              <a:t>Galleria </a:t>
            </a:r>
            <a:r>
              <a:rPr lang="en-GB" dirty="0" err="1"/>
              <a:t>degli</a:t>
            </a:r>
            <a:r>
              <a:rPr lang="en-GB" dirty="0"/>
              <a:t> Uffizi)</a:t>
            </a:r>
            <a:r>
              <a:rPr lang="de-DE" dirty="0"/>
              <a:t> </a:t>
            </a:r>
          </a:p>
        </p:txBody>
      </p:sp>
      <p:pic>
        <p:nvPicPr>
          <p:cNvPr id="4" name="Bild 3" descr="igure F01611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45003" y="-1"/>
            <a:ext cx="6253995" cy="6091195"/>
          </a:xfrm>
          <a:prstGeom prst="rect">
            <a:avLst/>
          </a:prstGeom>
          <a:noFill/>
          <a:ln>
            <a:noFill/>
          </a:ln>
        </p:spPr>
      </p:pic>
    </p:spTree>
    <p:extLst>
      <p:ext uri="{BB962C8B-B14F-4D97-AF65-F5344CB8AC3E}">
        <p14:creationId xmlns:p14="http://schemas.microsoft.com/office/powerpoint/2010/main" val="30474789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2">
            <a:extLst>
              <a:ext uri="{BEBA8EAE-BF5A-486C-A8C5-ECC9F3942E4B}">
                <a14:imgProps xmlns:a14="http://schemas.microsoft.com/office/drawing/2010/main">
                  <a14:imgLayer r:embed="rId3">
                    <a14:imgEffect>
                      <a14:colorTemperature colorTemp="7000"/>
                    </a14:imgEffect>
                  </a14:imgLayer>
                </a14:imgProps>
              </a:ext>
            </a:extLst>
          </a:blip>
          <a:stretch>
            <a:fillRect/>
          </a:stretch>
        </p:blipFill>
        <p:spPr>
          <a:xfrm>
            <a:off x="4081089" y="0"/>
            <a:ext cx="5062911" cy="6858000"/>
          </a:xfrm>
          <a:prstGeom prst="rect">
            <a:avLst/>
          </a:prstGeom>
        </p:spPr>
      </p:pic>
      <p:sp>
        <p:nvSpPr>
          <p:cNvPr id="5" name="Textfeld 4"/>
          <p:cNvSpPr txBox="1"/>
          <p:nvPr/>
        </p:nvSpPr>
        <p:spPr>
          <a:xfrm>
            <a:off x="0" y="1318021"/>
            <a:ext cx="3819869" cy="5539979"/>
          </a:xfrm>
          <a:prstGeom prst="rect">
            <a:avLst/>
          </a:prstGeom>
          <a:solidFill>
            <a:schemeClr val="bg1"/>
          </a:solidFill>
        </p:spPr>
        <p:txBody>
          <a:bodyPr wrap="square" rtlCol="0">
            <a:spAutoFit/>
          </a:bodyPr>
          <a:lstStyle/>
          <a:p>
            <a:r>
              <a:rPr lang="de-DE" dirty="0"/>
              <a:t>Leonardo da </a:t>
            </a:r>
            <a:r>
              <a:rPr lang="de-DE" dirty="0" smtClean="0"/>
              <a:t>Vinci</a:t>
            </a:r>
            <a:r>
              <a:rPr lang="el-GR" dirty="0" smtClean="0"/>
              <a:t>; εργαστήρι του;</a:t>
            </a:r>
            <a:endParaRPr lang="de-DE" dirty="0"/>
          </a:p>
          <a:p>
            <a:r>
              <a:rPr lang="el-GR" dirty="0" smtClean="0"/>
              <a:t>Η Λήδα και ο κύκνος, 1510/15</a:t>
            </a:r>
            <a:r>
              <a:rPr lang="de-DE" dirty="0" smtClean="0"/>
              <a:t>. </a:t>
            </a:r>
            <a:endParaRPr lang="el-GR" dirty="0"/>
          </a:p>
          <a:p>
            <a:r>
              <a:rPr lang="el-GR" dirty="0"/>
              <a:t>Λάδι σε ξύλο.</a:t>
            </a:r>
          </a:p>
          <a:p>
            <a:r>
              <a:rPr lang="el-GR" dirty="0" smtClean="0"/>
              <a:t>1,12 </a:t>
            </a:r>
            <a:r>
              <a:rPr lang="de-DE" dirty="0"/>
              <a:t>x</a:t>
            </a:r>
            <a:r>
              <a:rPr lang="el-GR" dirty="0"/>
              <a:t> </a:t>
            </a:r>
            <a:r>
              <a:rPr lang="el-GR" dirty="0" smtClean="0"/>
              <a:t>0,86 </a:t>
            </a:r>
            <a:r>
              <a:rPr lang="el-GR" dirty="0"/>
              <a:t>μ.</a:t>
            </a:r>
          </a:p>
          <a:p>
            <a:r>
              <a:rPr lang="el-GR" dirty="0" smtClean="0"/>
              <a:t>Ρώμη</a:t>
            </a:r>
            <a:r>
              <a:rPr lang="de-DE" dirty="0" smtClean="0"/>
              <a:t>,</a:t>
            </a:r>
            <a:r>
              <a:rPr lang="el-GR" dirty="0" smtClean="0"/>
              <a:t> </a:t>
            </a:r>
            <a:r>
              <a:rPr lang="de-DE" dirty="0" err="1" smtClean="0"/>
              <a:t>Galleria</a:t>
            </a:r>
            <a:r>
              <a:rPr lang="de-DE" dirty="0" smtClean="0"/>
              <a:t> </a:t>
            </a:r>
            <a:r>
              <a:rPr lang="de-DE" dirty="0" err="1" smtClean="0"/>
              <a:t>Borghese</a:t>
            </a:r>
            <a:r>
              <a:rPr lang="el-GR" dirty="0" smtClean="0"/>
              <a:t>.</a:t>
            </a:r>
            <a:endParaRPr lang="el-GR" dirty="0"/>
          </a:p>
          <a:p>
            <a:endParaRPr lang="el-GR" sz="1200" dirty="0"/>
          </a:p>
          <a:p>
            <a:r>
              <a:rPr lang="de-DE" dirty="0"/>
              <a:t>•</a:t>
            </a:r>
            <a:r>
              <a:rPr lang="el-GR" dirty="0"/>
              <a:t> </a:t>
            </a:r>
            <a:r>
              <a:rPr lang="el-GR" dirty="0" smtClean="0"/>
              <a:t>Μοιάζει αρκετά του πίνακα στην προηγούμενη διαφάνεια. Φωτογραφίες με ακτίνες </a:t>
            </a:r>
            <a:r>
              <a:rPr lang="de-DE" dirty="0" smtClean="0"/>
              <a:t>X-</a:t>
            </a:r>
            <a:r>
              <a:rPr lang="de-DE" dirty="0" err="1" smtClean="0"/>
              <a:t>ray</a:t>
            </a:r>
            <a:r>
              <a:rPr lang="de-DE" dirty="0" smtClean="0"/>
              <a:t> </a:t>
            </a:r>
            <a:r>
              <a:rPr lang="el-GR" dirty="0" smtClean="0"/>
              <a:t>απέδειξαν την ύπαρξη τεσσάρων διδύμων που επιζωγραφήθηκαν αργότερα. Σε κάποια διαθήκη αναφέρεται ο πίνακας να βρισκόταν στην οικία του Λεονάρντο τη στιγμή του θανάτου του.</a:t>
            </a:r>
          </a:p>
          <a:p>
            <a:r>
              <a:rPr lang="de-DE" dirty="0"/>
              <a:t>•</a:t>
            </a:r>
            <a:r>
              <a:rPr lang="el-GR" dirty="0"/>
              <a:t> </a:t>
            </a:r>
            <a:r>
              <a:rPr lang="el-GR" dirty="0" smtClean="0"/>
              <a:t>Υπάρχει επομένως η υπόθεση το προσχέδιο για τον πίνακα να είναι από τα χέρια του ίδιου του καλλιτέχνη, η εκτέλεση όμως από άλλον ζωγράφο / άλλους ζωγράφους του κύκλου του.</a:t>
            </a:r>
            <a:endParaRPr lang="de-DE" dirty="0"/>
          </a:p>
        </p:txBody>
      </p:sp>
    </p:spTree>
    <p:extLst>
      <p:ext uri="{BB962C8B-B14F-4D97-AF65-F5344CB8AC3E}">
        <p14:creationId xmlns:p14="http://schemas.microsoft.com/office/powerpoint/2010/main" val="96606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Leda_and_the_Swan_1505-151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65880" y="0"/>
            <a:ext cx="5278120" cy="6917288"/>
          </a:xfrm>
          <a:prstGeom prst="rect">
            <a:avLst/>
          </a:prstGeom>
        </p:spPr>
      </p:pic>
      <p:sp>
        <p:nvSpPr>
          <p:cNvPr id="4" name="Textfeld 3"/>
          <p:cNvSpPr txBox="1"/>
          <p:nvPr/>
        </p:nvSpPr>
        <p:spPr>
          <a:xfrm>
            <a:off x="1" y="3811012"/>
            <a:ext cx="3386480" cy="3046988"/>
          </a:xfrm>
          <a:prstGeom prst="rect">
            <a:avLst/>
          </a:prstGeom>
          <a:solidFill>
            <a:schemeClr val="bg1"/>
          </a:solidFill>
        </p:spPr>
        <p:txBody>
          <a:bodyPr wrap="square" rtlCol="0">
            <a:spAutoFit/>
          </a:bodyPr>
          <a:lstStyle/>
          <a:p>
            <a:r>
              <a:rPr lang="it-IT" dirty="0"/>
              <a:t>Cesare da Sesto (1477-1523</a:t>
            </a:r>
            <a:r>
              <a:rPr lang="it-IT" dirty="0" smtClean="0"/>
              <a:t>)</a:t>
            </a:r>
            <a:endParaRPr lang="el-GR" dirty="0" smtClean="0"/>
          </a:p>
          <a:p>
            <a:r>
              <a:rPr lang="el-GR" dirty="0" smtClean="0"/>
              <a:t>Η Λήδα και ο κύκνος, 1505/10</a:t>
            </a:r>
            <a:r>
              <a:rPr lang="de-DE" dirty="0" smtClean="0"/>
              <a:t>. </a:t>
            </a:r>
            <a:endParaRPr lang="el-GR" dirty="0"/>
          </a:p>
          <a:p>
            <a:r>
              <a:rPr lang="el-GR" dirty="0"/>
              <a:t>Λάδι σε ξύλο.</a:t>
            </a:r>
          </a:p>
          <a:p>
            <a:r>
              <a:rPr lang="el-GR" dirty="0" smtClean="0"/>
              <a:t>0,695 </a:t>
            </a:r>
            <a:r>
              <a:rPr lang="de-DE" dirty="0"/>
              <a:t>x</a:t>
            </a:r>
            <a:r>
              <a:rPr lang="el-GR" dirty="0"/>
              <a:t> </a:t>
            </a:r>
            <a:r>
              <a:rPr lang="el-GR" dirty="0" smtClean="0"/>
              <a:t>0,737 </a:t>
            </a:r>
            <a:r>
              <a:rPr lang="el-GR" dirty="0"/>
              <a:t>μ.</a:t>
            </a:r>
          </a:p>
          <a:p>
            <a:r>
              <a:rPr lang="de-DE" dirty="0" smtClean="0"/>
              <a:t>Salisbury, </a:t>
            </a:r>
            <a:r>
              <a:rPr lang="de-DE" dirty="0" err="1" smtClean="0"/>
              <a:t>Wilton</a:t>
            </a:r>
            <a:r>
              <a:rPr lang="de-DE" dirty="0" smtClean="0"/>
              <a:t> House</a:t>
            </a:r>
            <a:r>
              <a:rPr lang="el-GR" dirty="0" smtClean="0"/>
              <a:t>.</a:t>
            </a:r>
            <a:endParaRPr lang="el-GR" dirty="0"/>
          </a:p>
          <a:p>
            <a:endParaRPr lang="el-GR" sz="1200" dirty="0"/>
          </a:p>
          <a:p>
            <a:r>
              <a:rPr lang="de-DE" dirty="0"/>
              <a:t>•</a:t>
            </a:r>
            <a:r>
              <a:rPr lang="el-GR" dirty="0"/>
              <a:t> </a:t>
            </a:r>
            <a:r>
              <a:rPr lang="el-GR" dirty="0" smtClean="0"/>
              <a:t>Αντίγραφο του χαμένου σήμερα πίνακα του Λεονάρντο από τον </a:t>
            </a:r>
            <a:r>
              <a:rPr lang="de-DE" dirty="0" smtClean="0"/>
              <a:t>Cesare da </a:t>
            </a:r>
            <a:r>
              <a:rPr lang="de-DE" dirty="0" err="1" smtClean="0"/>
              <a:t>Sesto</a:t>
            </a:r>
            <a:r>
              <a:rPr lang="de-DE" dirty="0" smtClean="0"/>
              <a:t>. </a:t>
            </a:r>
            <a:r>
              <a:rPr lang="el-GR" dirty="0" smtClean="0"/>
              <a:t>Οι μορφές μοιάζουν αρκετά με τις μορφές στον πίνακα της Φλωρεντίας.</a:t>
            </a:r>
            <a:endParaRPr lang="de-DE" dirty="0"/>
          </a:p>
        </p:txBody>
      </p:sp>
    </p:spTree>
    <p:extLst>
      <p:ext uri="{BB962C8B-B14F-4D97-AF65-F5344CB8AC3E}">
        <p14:creationId xmlns:p14="http://schemas.microsoft.com/office/powerpoint/2010/main" val="188308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Leda_and_the_Swan_1505-151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27413" y="1149398"/>
            <a:ext cx="3892940" cy="5101928"/>
          </a:xfrm>
          <a:prstGeom prst="rect">
            <a:avLst/>
          </a:prstGeom>
        </p:spPr>
      </p:pic>
      <p:sp>
        <p:nvSpPr>
          <p:cNvPr id="4" name="Textfeld 3"/>
          <p:cNvSpPr txBox="1"/>
          <p:nvPr/>
        </p:nvSpPr>
        <p:spPr>
          <a:xfrm>
            <a:off x="8055490" y="6245976"/>
            <a:ext cx="1088510" cy="369332"/>
          </a:xfrm>
          <a:prstGeom prst="rect">
            <a:avLst/>
          </a:prstGeom>
          <a:solidFill>
            <a:schemeClr val="bg1"/>
          </a:solidFill>
        </p:spPr>
        <p:txBody>
          <a:bodyPr wrap="square" rtlCol="0">
            <a:spAutoFit/>
          </a:bodyPr>
          <a:lstStyle/>
          <a:p>
            <a:r>
              <a:rPr lang="de-DE" dirty="0" smtClean="0"/>
              <a:t>Salisbury</a:t>
            </a:r>
            <a:r>
              <a:rPr lang="el-GR" dirty="0" smtClean="0"/>
              <a:t>.</a:t>
            </a:r>
            <a:endParaRPr lang="de-DE" dirty="0"/>
          </a:p>
        </p:txBody>
      </p:sp>
      <p:sp>
        <p:nvSpPr>
          <p:cNvPr id="5" name="Textfeld 4"/>
          <p:cNvSpPr txBox="1"/>
          <p:nvPr/>
        </p:nvSpPr>
        <p:spPr>
          <a:xfrm>
            <a:off x="3977640" y="6488668"/>
            <a:ext cx="1330404" cy="369332"/>
          </a:xfrm>
          <a:prstGeom prst="rect">
            <a:avLst/>
          </a:prstGeom>
          <a:solidFill>
            <a:schemeClr val="bg1"/>
          </a:solidFill>
        </p:spPr>
        <p:txBody>
          <a:bodyPr wrap="square" rtlCol="0">
            <a:spAutoFit/>
          </a:bodyPr>
          <a:lstStyle/>
          <a:p>
            <a:r>
              <a:rPr lang="el-GR" dirty="0" smtClean="0"/>
              <a:t>Φλωρεντία.</a:t>
            </a:r>
            <a:endParaRPr lang="de-DE" dirty="0"/>
          </a:p>
        </p:txBody>
      </p:sp>
      <p:pic>
        <p:nvPicPr>
          <p:cNvPr id="6" name="Bild 5" descr="Da Vinci Leda_und_der_Schw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977640" cy="6858000"/>
          </a:xfrm>
          <a:prstGeom prst="rect">
            <a:avLst/>
          </a:prstGeom>
        </p:spPr>
      </p:pic>
    </p:spTree>
    <p:extLst>
      <p:ext uri="{BB962C8B-B14F-4D97-AF65-F5344CB8AC3E}">
        <p14:creationId xmlns:p14="http://schemas.microsoft.com/office/powerpoint/2010/main" val="32154164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0" y="4345723"/>
            <a:ext cx="3416400" cy="2492990"/>
          </a:xfrm>
          <a:prstGeom prst="rect">
            <a:avLst/>
          </a:prstGeom>
          <a:solidFill>
            <a:schemeClr val="bg1"/>
          </a:solidFill>
        </p:spPr>
        <p:txBody>
          <a:bodyPr wrap="square" rtlCol="0">
            <a:spAutoFit/>
          </a:bodyPr>
          <a:lstStyle/>
          <a:p>
            <a:r>
              <a:rPr lang="de-DE" dirty="0" err="1"/>
              <a:t>Giampietrino</a:t>
            </a:r>
            <a:r>
              <a:rPr lang="de-DE" dirty="0"/>
              <a:t> </a:t>
            </a:r>
            <a:r>
              <a:rPr lang="de-DE" dirty="0" smtClean="0"/>
              <a:t>(</a:t>
            </a:r>
            <a:r>
              <a:rPr lang="el-GR" dirty="0" smtClean="0"/>
              <a:t>εργάστηκε</a:t>
            </a:r>
            <a:r>
              <a:rPr lang="de-DE" dirty="0" smtClean="0"/>
              <a:t> </a:t>
            </a:r>
            <a:r>
              <a:rPr lang="de-DE" dirty="0"/>
              <a:t>1520-40</a:t>
            </a:r>
            <a:r>
              <a:rPr lang="de-DE" dirty="0" smtClean="0"/>
              <a:t>)</a:t>
            </a:r>
            <a:endParaRPr lang="el-GR" dirty="0" smtClean="0"/>
          </a:p>
          <a:p>
            <a:r>
              <a:rPr lang="el-GR" dirty="0" smtClean="0"/>
              <a:t>Η Λήδα και τα παιδιά της, </a:t>
            </a:r>
          </a:p>
          <a:p>
            <a:r>
              <a:rPr lang="el-GR" dirty="0" smtClean="0"/>
              <a:t>π. 1530</a:t>
            </a:r>
            <a:r>
              <a:rPr lang="de-DE" dirty="0" smtClean="0"/>
              <a:t>. </a:t>
            </a:r>
            <a:endParaRPr lang="el-GR" dirty="0"/>
          </a:p>
          <a:p>
            <a:r>
              <a:rPr lang="el-GR" dirty="0"/>
              <a:t>Λάδι σε ξύλο.</a:t>
            </a:r>
          </a:p>
          <a:p>
            <a:r>
              <a:rPr lang="de-DE" dirty="0" smtClean="0"/>
              <a:t>Kassel, </a:t>
            </a:r>
            <a:r>
              <a:rPr lang="el-GR" dirty="0" smtClean="0"/>
              <a:t>Κρατικά Μουσεία.</a:t>
            </a:r>
            <a:endParaRPr lang="el-GR" dirty="0"/>
          </a:p>
          <a:p>
            <a:endParaRPr lang="el-GR" sz="1200" dirty="0"/>
          </a:p>
          <a:p>
            <a:r>
              <a:rPr lang="de-DE" dirty="0"/>
              <a:t>•</a:t>
            </a:r>
            <a:r>
              <a:rPr lang="el-GR" dirty="0"/>
              <a:t> </a:t>
            </a:r>
            <a:r>
              <a:rPr lang="el-GR" dirty="0" smtClean="0"/>
              <a:t>Αντίγραφο χαμένου σήμερα πίνακα του Λεονάρντο. Βλ. επόμενη διαφάνεια.</a:t>
            </a:r>
            <a:endParaRPr lang="de-DE" dirty="0"/>
          </a:p>
        </p:txBody>
      </p:sp>
      <p:pic>
        <p:nvPicPr>
          <p:cNvPr id="3" name="Bild 2"/>
          <p:cNvPicPr>
            <a:picLocks noChangeAspect="1"/>
          </p:cNvPicPr>
          <p:nvPr/>
        </p:nvPicPr>
        <p:blipFill>
          <a:blip r:embed="rId2"/>
          <a:stretch>
            <a:fillRect/>
          </a:stretch>
        </p:blipFill>
        <p:spPr>
          <a:xfrm>
            <a:off x="3560314" y="-19287"/>
            <a:ext cx="5583686" cy="6858000"/>
          </a:xfrm>
          <a:prstGeom prst="rect">
            <a:avLst/>
          </a:prstGeom>
        </p:spPr>
      </p:pic>
    </p:spTree>
    <p:extLst>
      <p:ext uri="{BB962C8B-B14F-4D97-AF65-F5344CB8AC3E}">
        <p14:creationId xmlns:p14="http://schemas.microsoft.com/office/powerpoint/2010/main" val="302514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Leonardo_da_Vinci_-_Study_for_a_kneeling_Leda_-_WGA1275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56264" y="0"/>
            <a:ext cx="5887736" cy="6858000"/>
          </a:xfrm>
          <a:prstGeom prst="rect">
            <a:avLst/>
          </a:prstGeom>
        </p:spPr>
      </p:pic>
      <p:sp>
        <p:nvSpPr>
          <p:cNvPr id="3" name="Textfeld 2"/>
          <p:cNvSpPr txBox="1"/>
          <p:nvPr/>
        </p:nvSpPr>
        <p:spPr>
          <a:xfrm>
            <a:off x="0" y="4549676"/>
            <a:ext cx="3038400" cy="2308324"/>
          </a:xfrm>
          <a:prstGeom prst="rect">
            <a:avLst/>
          </a:prstGeom>
          <a:solidFill>
            <a:schemeClr val="bg1"/>
          </a:solidFill>
        </p:spPr>
        <p:txBody>
          <a:bodyPr wrap="square" rtlCol="0">
            <a:spAutoFit/>
          </a:bodyPr>
          <a:lstStyle/>
          <a:p>
            <a:r>
              <a:rPr lang="de-DE" dirty="0" smtClean="0"/>
              <a:t>Leonardo da Vinci</a:t>
            </a:r>
            <a:endParaRPr lang="el-GR" dirty="0" smtClean="0"/>
          </a:p>
          <a:p>
            <a:r>
              <a:rPr lang="el-GR" dirty="0" smtClean="0"/>
              <a:t>Σκίτσο-μελέτη για τη Λήδα</a:t>
            </a:r>
          </a:p>
          <a:p>
            <a:r>
              <a:rPr lang="el-GR" dirty="0" smtClean="0"/>
              <a:t>π. 1503/07</a:t>
            </a:r>
            <a:r>
              <a:rPr lang="de-DE" dirty="0" smtClean="0"/>
              <a:t>. </a:t>
            </a:r>
            <a:endParaRPr lang="el-GR" dirty="0"/>
          </a:p>
          <a:p>
            <a:r>
              <a:rPr lang="el-GR" dirty="0" smtClean="0"/>
              <a:t>Μαύρη κιμωλία, πενάκι και μελάνη σε χαρτί.</a:t>
            </a:r>
          </a:p>
          <a:p>
            <a:r>
              <a:rPr lang="el-GR" dirty="0" smtClean="0"/>
              <a:t>12,6 </a:t>
            </a:r>
            <a:r>
              <a:rPr lang="de-DE" dirty="0" smtClean="0"/>
              <a:t>x </a:t>
            </a:r>
            <a:r>
              <a:rPr lang="el-GR" dirty="0" smtClean="0"/>
              <a:t>10,9 εκ.</a:t>
            </a:r>
            <a:endParaRPr lang="el-GR" dirty="0"/>
          </a:p>
          <a:p>
            <a:r>
              <a:rPr lang="de-DE" dirty="0" smtClean="0"/>
              <a:t>Rotterdam</a:t>
            </a:r>
            <a:r>
              <a:rPr lang="el-GR" dirty="0" smtClean="0"/>
              <a:t>, </a:t>
            </a:r>
            <a:r>
              <a:rPr lang="de-DE" dirty="0" smtClean="0"/>
              <a:t>Museum </a:t>
            </a:r>
            <a:r>
              <a:rPr lang="de-DE" dirty="0" err="1"/>
              <a:t>Boijmans</a:t>
            </a:r>
            <a:r>
              <a:rPr lang="de-DE" dirty="0"/>
              <a:t> Van </a:t>
            </a:r>
            <a:r>
              <a:rPr lang="de-DE" dirty="0" err="1" smtClean="0"/>
              <a:t>Beuningen</a:t>
            </a:r>
            <a:r>
              <a:rPr lang="el-GR" dirty="0" smtClean="0"/>
              <a:t>.</a:t>
            </a:r>
            <a:endParaRPr lang="de-DE" dirty="0"/>
          </a:p>
        </p:txBody>
      </p:sp>
    </p:spTree>
    <p:extLst>
      <p:ext uri="{BB962C8B-B14F-4D97-AF65-F5344CB8AC3E}">
        <p14:creationId xmlns:p14="http://schemas.microsoft.com/office/powerpoint/2010/main" val="34735796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0" y="4272677"/>
            <a:ext cx="3038400" cy="2585323"/>
          </a:xfrm>
          <a:prstGeom prst="rect">
            <a:avLst/>
          </a:prstGeom>
          <a:solidFill>
            <a:schemeClr val="bg1"/>
          </a:solidFill>
        </p:spPr>
        <p:txBody>
          <a:bodyPr wrap="square" rtlCol="0">
            <a:spAutoFit/>
          </a:bodyPr>
          <a:lstStyle/>
          <a:p>
            <a:r>
              <a:rPr lang="de-DE" dirty="0" smtClean="0"/>
              <a:t>Leonardo da Vinci</a:t>
            </a:r>
            <a:endParaRPr lang="el-GR" dirty="0" smtClean="0"/>
          </a:p>
          <a:p>
            <a:r>
              <a:rPr lang="el-GR" dirty="0" smtClean="0"/>
              <a:t>Σκίτσο-μελέτη για τη Λήδα</a:t>
            </a:r>
          </a:p>
          <a:p>
            <a:r>
              <a:rPr lang="el-GR" dirty="0" smtClean="0"/>
              <a:t>π. 1503/07</a:t>
            </a:r>
            <a:r>
              <a:rPr lang="de-DE" dirty="0" smtClean="0"/>
              <a:t>. </a:t>
            </a:r>
            <a:endParaRPr lang="el-GR" dirty="0"/>
          </a:p>
          <a:p>
            <a:r>
              <a:rPr lang="el-GR" dirty="0" smtClean="0"/>
              <a:t>Πενάκι και μελάνη και πρόσθεση μαύρης κιμωλίας σε χαρτί.</a:t>
            </a:r>
          </a:p>
          <a:p>
            <a:r>
              <a:rPr lang="el-GR" dirty="0" smtClean="0"/>
              <a:t>16,0 </a:t>
            </a:r>
            <a:r>
              <a:rPr lang="de-DE" dirty="0" smtClean="0"/>
              <a:t>x </a:t>
            </a:r>
            <a:r>
              <a:rPr lang="el-GR" dirty="0" smtClean="0"/>
              <a:t>13,9 εκ.</a:t>
            </a:r>
            <a:endParaRPr lang="el-GR" dirty="0"/>
          </a:p>
          <a:p>
            <a:r>
              <a:rPr lang="de-DE" dirty="0" err="1" smtClean="0"/>
              <a:t>Chatsworth</a:t>
            </a:r>
            <a:r>
              <a:rPr lang="el-GR" dirty="0" smtClean="0"/>
              <a:t>, </a:t>
            </a:r>
            <a:r>
              <a:rPr lang="de-DE" dirty="0" err="1" smtClean="0"/>
              <a:t>Devonshire</a:t>
            </a:r>
            <a:r>
              <a:rPr lang="de-DE" dirty="0" smtClean="0"/>
              <a:t> </a:t>
            </a:r>
            <a:r>
              <a:rPr lang="de-DE" dirty="0" err="1" smtClean="0"/>
              <a:t>Collection</a:t>
            </a:r>
            <a:r>
              <a:rPr lang="el-GR" dirty="0" smtClean="0"/>
              <a:t>.</a:t>
            </a:r>
            <a:endParaRPr lang="de-DE" dirty="0"/>
          </a:p>
        </p:txBody>
      </p:sp>
      <p:pic>
        <p:nvPicPr>
          <p:cNvPr id="5" name="Bild 4"/>
          <p:cNvPicPr>
            <a:picLocks noChangeAspect="1"/>
          </p:cNvPicPr>
          <p:nvPr/>
        </p:nvPicPr>
        <p:blipFill>
          <a:blip r:embed="rId2"/>
          <a:stretch>
            <a:fillRect/>
          </a:stretch>
        </p:blipFill>
        <p:spPr>
          <a:xfrm>
            <a:off x="3211830" y="0"/>
            <a:ext cx="5932170" cy="6858000"/>
          </a:xfrm>
          <a:prstGeom prst="rect">
            <a:avLst/>
          </a:prstGeom>
        </p:spPr>
      </p:pic>
    </p:spTree>
    <p:extLst>
      <p:ext uri="{BB962C8B-B14F-4D97-AF65-F5344CB8AC3E}">
        <p14:creationId xmlns:p14="http://schemas.microsoft.com/office/powerpoint/2010/main" val="4967723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53092" y="2963442"/>
            <a:ext cx="3170894" cy="3894558"/>
          </a:xfrm>
          <a:prstGeom prst="rect">
            <a:avLst/>
          </a:prstGeom>
        </p:spPr>
      </p:pic>
      <p:pic>
        <p:nvPicPr>
          <p:cNvPr id="5" name="Bild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24764" y="0"/>
            <a:ext cx="3419236" cy="3952874"/>
          </a:xfrm>
          <a:prstGeom prst="rect">
            <a:avLst/>
          </a:prstGeom>
        </p:spPr>
      </p:pic>
      <p:pic>
        <p:nvPicPr>
          <p:cNvPr id="6" name="Bild 5" descr="Leonardo_da_Vinci_-_Study_for_a_kneeling_Leda_-_WGA12756.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3352213" cy="3904638"/>
          </a:xfrm>
          <a:prstGeom prst="rect">
            <a:avLst/>
          </a:prstGeom>
        </p:spPr>
      </p:pic>
    </p:spTree>
    <p:extLst>
      <p:ext uri="{BB962C8B-B14F-4D97-AF65-F5344CB8AC3E}">
        <p14:creationId xmlns:p14="http://schemas.microsoft.com/office/powerpoint/2010/main" val="34591151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0" y="1492610"/>
            <a:ext cx="3110400" cy="5355313"/>
          </a:xfrm>
          <a:prstGeom prst="rect">
            <a:avLst/>
          </a:prstGeom>
          <a:solidFill>
            <a:schemeClr val="bg1"/>
          </a:solidFill>
        </p:spPr>
        <p:txBody>
          <a:bodyPr wrap="square" rtlCol="0">
            <a:spAutoFit/>
          </a:bodyPr>
          <a:lstStyle/>
          <a:p>
            <a:r>
              <a:rPr lang="de-DE" dirty="0" smtClean="0"/>
              <a:t>Leonardo da Vinci</a:t>
            </a:r>
            <a:endParaRPr lang="el-GR" dirty="0" smtClean="0"/>
          </a:p>
          <a:p>
            <a:r>
              <a:rPr lang="el-GR" dirty="0" smtClean="0"/>
              <a:t>Σκίτσο-μελέτη για το κεφάλι της Λήδας</a:t>
            </a:r>
          </a:p>
          <a:p>
            <a:r>
              <a:rPr lang="el-GR" dirty="0" smtClean="0"/>
              <a:t>π. 1503/07</a:t>
            </a:r>
            <a:r>
              <a:rPr lang="de-DE" dirty="0" smtClean="0"/>
              <a:t>. </a:t>
            </a:r>
            <a:endParaRPr lang="el-GR" dirty="0"/>
          </a:p>
          <a:p>
            <a:r>
              <a:rPr lang="el-GR" dirty="0" smtClean="0"/>
              <a:t>Μαύρη κιμωλία, πενάκι και μελάνη σε χαρτί.</a:t>
            </a:r>
          </a:p>
          <a:p>
            <a:r>
              <a:rPr lang="el-GR" dirty="0" smtClean="0"/>
              <a:t>17,7 </a:t>
            </a:r>
            <a:r>
              <a:rPr lang="de-DE" dirty="0" smtClean="0"/>
              <a:t>x </a:t>
            </a:r>
            <a:r>
              <a:rPr lang="el-GR" dirty="0" smtClean="0"/>
              <a:t>14,7 εκ.</a:t>
            </a:r>
            <a:endParaRPr lang="el-GR" dirty="0"/>
          </a:p>
          <a:p>
            <a:r>
              <a:rPr lang="de-DE" dirty="0" smtClean="0"/>
              <a:t>Windsor</a:t>
            </a:r>
            <a:r>
              <a:rPr lang="el-GR" dirty="0" smtClean="0"/>
              <a:t>, Βασιλική Βιβλιοθήκη.</a:t>
            </a:r>
          </a:p>
          <a:p>
            <a:endParaRPr lang="el-GR" dirty="0"/>
          </a:p>
          <a:p>
            <a:r>
              <a:rPr lang="el-GR" dirty="0" smtClean="0"/>
              <a:t>Το σκίτσο αυτό δείχνει όλη τη φροντίδα του </a:t>
            </a:r>
            <a:r>
              <a:rPr lang="de-DE" dirty="0" smtClean="0"/>
              <a:t>da Vinci</a:t>
            </a:r>
            <a:r>
              <a:rPr lang="el-GR" dirty="0" smtClean="0"/>
              <a:t> για τις λεπτομέρειες: για να είναι σε θέση να κατανοεί και να αποδίδει σωστά την εμφάνιση των πλεγμένων μαλλιών στο μπροστινό μέρος του κεφαλιού, κάνει σκίτσα ΚΑΙ από το πίσω μέρος. Αριστερά εναλλακτική λύση.</a:t>
            </a:r>
            <a:endParaRPr lang="de-DE" dirty="0"/>
          </a:p>
        </p:txBody>
      </p:sp>
      <p:pic>
        <p:nvPicPr>
          <p:cNvPr id="5" name="Bild 4"/>
          <p:cNvPicPr>
            <a:picLocks noChangeAspect="1"/>
          </p:cNvPicPr>
          <p:nvPr/>
        </p:nvPicPr>
        <p:blipFill>
          <a:blip r:embed="rId2"/>
          <a:stretch>
            <a:fillRect/>
          </a:stretch>
        </p:blipFill>
        <p:spPr>
          <a:xfrm>
            <a:off x="3514403" y="-10077"/>
            <a:ext cx="5629597" cy="6858000"/>
          </a:xfrm>
          <a:prstGeom prst="rect">
            <a:avLst/>
          </a:prstGeom>
        </p:spPr>
      </p:pic>
    </p:spTree>
    <p:extLst>
      <p:ext uri="{BB962C8B-B14F-4D97-AF65-F5344CB8AC3E}">
        <p14:creationId xmlns:p14="http://schemas.microsoft.com/office/powerpoint/2010/main" val="315562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rotWithShape="1">
          <a:blip r:embed="rId2" cstate="screen">
            <a:extLst>
              <a:ext uri="{28A0092B-C50C-407E-A947-70E740481C1C}">
                <a14:useLocalDpi xmlns:a14="http://schemas.microsoft.com/office/drawing/2010/main"/>
              </a:ext>
            </a:extLst>
          </a:blip>
          <a:srcRect t="-6"/>
          <a:stretch/>
        </p:blipFill>
        <p:spPr>
          <a:xfrm>
            <a:off x="4953600" y="-10077"/>
            <a:ext cx="4190400" cy="4374000"/>
          </a:xfrm>
          <a:prstGeom prst="rect">
            <a:avLst/>
          </a:prstGeom>
        </p:spPr>
      </p:pic>
      <p:pic>
        <p:nvPicPr>
          <p:cNvPr id="6" name="Bild 5" descr="Leda_and_the_Swan_1505-151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4721263" cy="3749662"/>
          </a:xfrm>
          <a:prstGeom prst="rect">
            <a:avLst/>
          </a:prstGeom>
        </p:spPr>
      </p:pic>
      <p:sp>
        <p:nvSpPr>
          <p:cNvPr id="7" name="Textfeld 6"/>
          <p:cNvSpPr txBox="1"/>
          <p:nvPr/>
        </p:nvSpPr>
        <p:spPr>
          <a:xfrm>
            <a:off x="0" y="3756282"/>
            <a:ext cx="1088510" cy="369332"/>
          </a:xfrm>
          <a:prstGeom prst="rect">
            <a:avLst/>
          </a:prstGeom>
          <a:solidFill>
            <a:schemeClr val="bg1"/>
          </a:solidFill>
        </p:spPr>
        <p:txBody>
          <a:bodyPr wrap="square" rtlCol="0">
            <a:spAutoFit/>
          </a:bodyPr>
          <a:lstStyle/>
          <a:p>
            <a:r>
              <a:rPr lang="de-DE" dirty="0" smtClean="0"/>
              <a:t>Salisbury</a:t>
            </a:r>
            <a:r>
              <a:rPr lang="el-GR" dirty="0" smtClean="0"/>
              <a:t>.</a:t>
            </a:r>
            <a:endParaRPr lang="de-DE" dirty="0"/>
          </a:p>
        </p:txBody>
      </p:sp>
      <p:pic>
        <p:nvPicPr>
          <p:cNvPr id="8" name="Bild 7"/>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7000"/>
                    </a14:imgEffect>
                  </a14:imgLayer>
                </a14:imgProps>
              </a:ext>
              <a:ext uri="{28A0092B-C50C-407E-A947-70E740481C1C}">
                <a14:useLocalDpi xmlns:a14="http://schemas.microsoft.com/office/drawing/2010/main"/>
              </a:ext>
            </a:extLst>
          </a:blip>
          <a:srcRect t="-35"/>
          <a:stretch/>
        </p:blipFill>
        <p:spPr>
          <a:xfrm>
            <a:off x="1090555" y="3756281"/>
            <a:ext cx="3985239" cy="3101719"/>
          </a:xfrm>
          <a:prstGeom prst="rect">
            <a:avLst/>
          </a:prstGeom>
        </p:spPr>
      </p:pic>
      <p:sp>
        <p:nvSpPr>
          <p:cNvPr id="9" name="Textfeld 8"/>
          <p:cNvSpPr txBox="1"/>
          <p:nvPr/>
        </p:nvSpPr>
        <p:spPr>
          <a:xfrm>
            <a:off x="5075794" y="6488668"/>
            <a:ext cx="763200" cy="369332"/>
          </a:xfrm>
          <a:prstGeom prst="rect">
            <a:avLst/>
          </a:prstGeom>
          <a:solidFill>
            <a:schemeClr val="bg1"/>
          </a:solidFill>
        </p:spPr>
        <p:txBody>
          <a:bodyPr wrap="square" rtlCol="0">
            <a:spAutoFit/>
          </a:bodyPr>
          <a:lstStyle/>
          <a:p>
            <a:r>
              <a:rPr lang="el-GR" dirty="0" smtClean="0"/>
              <a:t>Ρώμη.</a:t>
            </a:r>
            <a:endParaRPr lang="de-DE" dirty="0"/>
          </a:p>
        </p:txBody>
      </p:sp>
      <p:sp>
        <p:nvSpPr>
          <p:cNvPr id="10" name="Textfeld 9"/>
          <p:cNvSpPr txBox="1"/>
          <p:nvPr/>
        </p:nvSpPr>
        <p:spPr>
          <a:xfrm>
            <a:off x="7099219" y="4363923"/>
            <a:ext cx="2044781" cy="369332"/>
          </a:xfrm>
          <a:prstGeom prst="rect">
            <a:avLst/>
          </a:prstGeom>
          <a:solidFill>
            <a:schemeClr val="bg1"/>
          </a:solidFill>
        </p:spPr>
        <p:txBody>
          <a:bodyPr wrap="square" rtlCol="0">
            <a:spAutoFit/>
          </a:bodyPr>
          <a:lstStyle/>
          <a:p>
            <a:r>
              <a:rPr lang="el-GR" dirty="0" smtClean="0"/>
              <a:t>Σκίτσο του </a:t>
            </a:r>
            <a:r>
              <a:rPr lang="de-DE" dirty="0" smtClean="0"/>
              <a:t>da Vinci.</a:t>
            </a:r>
            <a:endParaRPr lang="de-DE" dirty="0"/>
          </a:p>
        </p:txBody>
      </p:sp>
    </p:spTree>
    <p:extLst>
      <p:ext uri="{BB962C8B-B14F-4D97-AF65-F5344CB8AC3E}">
        <p14:creationId xmlns:p14="http://schemas.microsoft.com/office/powerpoint/2010/main" val="24064611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Tree>
    <p:extLst>
      <p:ext uri="{BB962C8B-B14F-4D97-AF65-F5344CB8AC3E}">
        <p14:creationId xmlns:p14="http://schemas.microsoft.com/office/powerpoint/2010/main" val="18767744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470019"/>
            <a:ext cx="7772400" cy="3917963"/>
          </a:xfrm>
          <a:solidFill>
            <a:schemeClr val="bg1"/>
          </a:solidFill>
        </p:spPr>
        <p:txBody>
          <a:bodyPr>
            <a:normAutofit/>
          </a:bodyPr>
          <a:lstStyle/>
          <a:p>
            <a:r>
              <a:rPr lang="de-DE" dirty="0" smtClean="0"/>
              <a:t>Leonardo da Vinci </a:t>
            </a:r>
            <a:r>
              <a:rPr lang="el-GR" dirty="0" smtClean="0"/>
              <a:t/>
            </a:r>
            <a:br>
              <a:rPr lang="el-GR" dirty="0" smtClean="0"/>
            </a:br>
            <a:r>
              <a:rPr lang="el-GR" dirty="0" smtClean="0"/>
              <a:t/>
            </a:r>
            <a:br>
              <a:rPr lang="el-GR" dirty="0" smtClean="0"/>
            </a:br>
            <a:r>
              <a:rPr lang="el-GR" dirty="0" smtClean="0"/>
              <a:t>Πορτρέτα</a:t>
            </a:r>
            <a:endParaRPr lang="de-DE" dirty="0"/>
          </a:p>
        </p:txBody>
      </p:sp>
    </p:spTree>
    <p:extLst>
      <p:ext uri="{BB962C8B-B14F-4D97-AF65-F5344CB8AC3E}">
        <p14:creationId xmlns:p14="http://schemas.microsoft.com/office/powerpoint/2010/main" val="11788500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
        <p:nvSpPr>
          <p:cNvPr id="5" name="Ορθογώνιο 4"/>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6" name="Ορθογώνιο 5"/>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8" name="Εικόνα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17031974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a:t>
            </a:r>
            <a:endParaRPr lang="el-GR" sz="2000" dirty="0"/>
          </a:p>
        </p:txBody>
      </p:sp>
      <p:sp>
        <p:nvSpPr>
          <p:cNvPr id="6" name="Ορθογώνιο 5"/>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7" name="Ορθογώνιο 6"/>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8" name="Εικόνα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166191031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Πανεπιστήμιο Πατρών, Μάρτιν </a:t>
            </a:r>
            <a:r>
              <a:rPr lang="el-GR" sz="2000" dirty="0" err="1" smtClean="0"/>
              <a:t>Κρέεμπ</a:t>
            </a:r>
            <a:r>
              <a:rPr lang="el-GR" sz="2000" dirty="0" smtClean="0"/>
              <a:t>. «Εισαγωγή στις εικαστικές τέχνες». </a:t>
            </a:r>
            <a:r>
              <a:rPr lang="el-GR" sz="2000" dirty="0"/>
              <a:t>Έκδοση: </a:t>
            </a:r>
            <a:r>
              <a:rPr lang="el-GR" sz="2000" dirty="0" smtClean="0"/>
              <a:t>1.0</a:t>
            </a:r>
            <a:r>
              <a:rPr lang="el-GR" sz="2000" dirty="0"/>
              <a:t>. </a:t>
            </a:r>
            <a:r>
              <a:rPr lang="el-GR" sz="2000" dirty="0" smtClean="0"/>
              <a:t>Πάτρα 2015. </a:t>
            </a:r>
            <a:r>
              <a:rPr lang="el-GR" sz="2000" dirty="0"/>
              <a:t>Διαθέσιμο από τη δικτυακή </a:t>
            </a:r>
            <a:r>
              <a:rPr lang="el-GR" sz="2000" dirty="0" smtClean="0"/>
              <a:t>διεύθυνση: </a:t>
            </a:r>
            <a:r>
              <a:rPr lang="en-US" sz="2000" dirty="0"/>
              <a:t>https://eclass.upatras.gr/courses/THE719/</a:t>
            </a:r>
            <a:endParaRPr lang="el-GR" sz="2000" dirty="0"/>
          </a:p>
        </p:txBody>
      </p:sp>
      <p:sp>
        <p:nvSpPr>
          <p:cNvPr id="4" name="Ορθογώνιο 3"/>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5" name="Ορθογώνιο 4"/>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6" name="Εικόνα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42739828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a:t>
            </a:r>
            <a:r>
              <a:rPr lang="el-GR" sz="2000" dirty="0" err="1"/>
              <a:t>Creative</a:t>
            </a:r>
            <a:r>
              <a:rPr lang="el-GR" sz="2000" dirty="0"/>
              <a:t> </a:t>
            </a:r>
            <a:r>
              <a:rPr lang="el-GR" sz="2000" dirty="0" err="1" smtClean="0"/>
              <a:t>Commons</a:t>
            </a:r>
            <a:r>
              <a:rPr lang="el-GR" sz="2000" dirty="0" smtClean="0"/>
              <a:t>. Εξαιρούνται </a:t>
            </a:r>
            <a:r>
              <a:rPr lang="el-GR" sz="2000" dirty="0"/>
              <a:t>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357922"/>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8" name="Ορθογώνιο 7"/>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4" name="Ορθογώνιο 3"/>
          <p:cNvSpPr/>
          <p:nvPr/>
        </p:nvSpPr>
        <p:spPr>
          <a:xfrm>
            <a:off x="464155" y="2933986"/>
            <a:ext cx="8333003" cy="3416320"/>
          </a:xfrm>
          <a:prstGeom prst="rect">
            <a:avLst/>
          </a:prstGeom>
        </p:spPr>
        <p:txBody>
          <a:bodyPr wrap="square">
            <a:spAutoFit/>
          </a:bodyPr>
          <a:lstStyle/>
          <a:p>
            <a:r>
              <a:rPr lang="el-GR" dirty="0">
                <a:solidFill>
                  <a:prstClr val="black"/>
                </a:solidFill>
                <a:ea typeface="ＭＳ Ｐゴシック" charset="-128"/>
              </a:rPr>
              <a:t>[1] http://creativecommons.org/licenses/by-nc-sa/4.0/ </a:t>
            </a:r>
            <a:endParaRPr lang="en-US" dirty="0">
              <a:solidFill>
                <a:prstClr val="black"/>
              </a:solidFill>
              <a:ea typeface="ＭＳ Ｐゴシック" charset="-128"/>
            </a:endParaRPr>
          </a:p>
          <a:p>
            <a:endParaRPr lang="el-GR" dirty="0">
              <a:solidFill>
                <a:prstClr val="black"/>
              </a:solidFill>
              <a:ea typeface="ＭＳ Ｐゴシック" charset="-128"/>
            </a:endParaRPr>
          </a:p>
          <a:p>
            <a:r>
              <a:rPr lang="el-GR" dirty="0">
                <a:solidFill>
                  <a:prstClr val="black"/>
                </a:solidFill>
                <a:ea typeface="ＭＳ Ｐゴシック" charset="-128"/>
              </a:rPr>
              <a:t>Ως </a:t>
            </a:r>
            <a:r>
              <a:rPr lang="el-GR" b="1" dirty="0">
                <a:solidFill>
                  <a:prstClr val="black"/>
                </a:solidFill>
                <a:ea typeface="ＭＳ Ｐゴシック" charset="-128"/>
              </a:rPr>
              <a:t>Μη Εμπορική</a:t>
            </a:r>
            <a:r>
              <a:rPr lang="el-GR" dirty="0">
                <a:solidFill>
                  <a:prstClr val="black"/>
                </a:solidFill>
                <a:ea typeface="ＭＳ Ｐゴシック" charset="-128"/>
              </a:rPr>
              <a:t> ορίζεται η χρήση:</a:t>
            </a:r>
          </a:p>
          <a:p>
            <a:pPr marL="342900" indent="-342900">
              <a:buFont typeface="Arial" panose="020B0604020202020204" pitchFamily="34" charset="0"/>
              <a:buChar char="•"/>
            </a:pPr>
            <a:r>
              <a:rPr lang="el-GR" dirty="0">
                <a:solidFill>
                  <a:prstClr val="black"/>
                </a:solidFill>
                <a:ea typeface="ＭＳ Ｐゴシック" charset="-128"/>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ea typeface="ＭＳ Ｐゴシック" charset="-128"/>
              </a:rPr>
              <a:t>αδειοδόχο</a:t>
            </a:r>
            <a:endParaRPr lang="el-GR" dirty="0">
              <a:solidFill>
                <a:prstClr val="black"/>
              </a:solidFill>
              <a:ea typeface="ＭＳ Ｐゴシック" charset="-128"/>
            </a:endParaRPr>
          </a:p>
          <a:p>
            <a:pPr marL="342900" indent="-342900">
              <a:buFont typeface="Arial" panose="020B0604020202020204" pitchFamily="34" charset="0"/>
              <a:buChar char="•"/>
            </a:pPr>
            <a:r>
              <a:rPr lang="el-GR" dirty="0">
                <a:solidFill>
                  <a:prstClr val="black"/>
                </a:solidFill>
                <a:ea typeface="ＭＳ Ｐゴシック" charset="-128"/>
              </a:rPr>
              <a:t>που</a:t>
            </a:r>
            <a:r>
              <a:rPr lang="en-GB" dirty="0">
                <a:solidFill>
                  <a:prstClr val="black"/>
                </a:solidFill>
                <a:ea typeface="ＭＳ Ｐゴシック" charset="-128"/>
              </a:rPr>
              <a:t> </a:t>
            </a:r>
            <a:r>
              <a:rPr lang="el-GR" dirty="0">
                <a:solidFill>
                  <a:prstClr val="black"/>
                </a:solidFill>
                <a:ea typeface="ＭＳ Ｐゴシック" charset="-128"/>
              </a:rPr>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pPr>
            <a:r>
              <a:rPr lang="el-GR" dirty="0">
                <a:solidFill>
                  <a:prstClr val="black"/>
                </a:solidFill>
                <a:ea typeface="ＭＳ Ｐゴシック" charset="-128"/>
              </a:rPr>
              <a:t>που</a:t>
            </a:r>
            <a:r>
              <a:rPr lang="en-GB" dirty="0">
                <a:solidFill>
                  <a:prstClr val="black"/>
                </a:solidFill>
                <a:ea typeface="ＭＳ Ｐゴシック" charset="-128"/>
              </a:rPr>
              <a:t> </a:t>
            </a:r>
            <a:r>
              <a:rPr lang="el-GR" dirty="0">
                <a:solidFill>
                  <a:prstClr val="black"/>
                </a:solidFill>
                <a:ea typeface="ＭＳ Ｐゴシック" charset="-128"/>
              </a:rPr>
              <a:t>δεν προσπορίζει στο διανομέα του έργου και</a:t>
            </a:r>
            <a:r>
              <a:rPr lang="en-GB" dirty="0">
                <a:solidFill>
                  <a:prstClr val="black"/>
                </a:solidFill>
                <a:ea typeface="ＭＳ Ｐゴシック" charset="-128"/>
              </a:rPr>
              <a:t> </a:t>
            </a:r>
            <a:r>
              <a:rPr lang="el-GR" dirty="0" err="1">
                <a:solidFill>
                  <a:prstClr val="black"/>
                </a:solidFill>
                <a:ea typeface="ＭＳ Ｐゴシック" charset="-128"/>
              </a:rPr>
              <a:t>αδειοδόχο</a:t>
            </a:r>
            <a:r>
              <a:rPr lang="en-GB" dirty="0">
                <a:solidFill>
                  <a:prstClr val="black"/>
                </a:solidFill>
                <a:ea typeface="ＭＳ Ｐゴシック" charset="-128"/>
              </a:rPr>
              <a:t> </a:t>
            </a:r>
            <a:r>
              <a:rPr lang="el-GR" dirty="0">
                <a:solidFill>
                  <a:prstClr val="black"/>
                </a:solidFill>
                <a:ea typeface="ＭＳ Ｐゴシック" charset="-128"/>
              </a:rPr>
              <a:t>έμμεσο οικονομικό όφελος (π.χ. διαφημίσεις) από την προβολή του έργου σε διαδικτυακό τόπο</a:t>
            </a:r>
            <a:endParaRPr lang="en-US" dirty="0">
              <a:solidFill>
                <a:prstClr val="black"/>
              </a:solidFill>
              <a:ea typeface="ＭＳ Ｐゴシック" charset="-128"/>
            </a:endParaRPr>
          </a:p>
          <a:p>
            <a:pPr marL="342900" indent="-342900">
              <a:buFont typeface="Arial" panose="020B0604020202020204" pitchFamily="34" charset="0"/>
              <a:buChar char="•"/>
            </a:pPr>
            <a:endParaRPr lang="el-GR" dirty="0">
              <a:solidFill>
                <a:prstClr val="black"/>
              </a:solidFill>
              <a:ea typeface="ＭＳ Ｐゴシック" charset="-128"/>
            </a:endParaRPr>
          </a:p>
          <a:p>
            <a:r>
              <a:rPr lang="el-GR" dirty="0">
                <a:solidFill>
                  <a:prstClr val="black"/>
                </a:solidFill>
                <a:ea typeface="ＭＳ Ｐゴシック" charset="-128"/>
              </a:rPr>
              <a:t>Ο δικαιούχος μπορεί να παρέχει στον </a:t>
            </a:r>
            <a:r>
              <a:rPr lang="el-GR" dirty="0" err="1">
                <a:solidFill>
                  <a:prstClr val="black"/>
                </a:solidFill>
                <a:ea typeface="ＭＳ Ｐゴシック" charset="-128"/>
              </a:rPr>
              <a:t>αδειοδόχο</a:t>
            </a:r>
            <a:r>
              <a:rPr lang="el-GR" dirty="0">
                <a:solidFill>
                  <a:prstClr val="black"/>
                </a:solidFill>
                <a:ea typeface="ＭＳ Ｐゴシック" charset="-128"/>
              </a:rPr>
              <a:t> ξεχωριστή άδεια να χρησιμοποιεί το έργο για εμπορική χρήση, εφόσον αυτό του ζητηθεί.</a:t>
            </a:r>
          </a:p>
        </p:txBody>
      </p:sp>
    </p:spTree>
    <p:extLst>
      <p:ext uri="{BB962C8B-B14F-4D97-AF65-F5344CB8AC3E}">
        <p14:creationId xmlns:p14="http://schemas.microsoft.com/office/powerpoint/2010/main" val="351369930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9144000" cy="620687"/>
          </a:xfrm>
        </p:spPr>
        <p:txBody>
          <a:bodyPr>
            <a:normAutofit fontScale="90000"/>
          </a:bodyPr>
          <a:lstStyle/>
          <a:p>
            <a:r>
              <a:rPr lang="el-GR" dirty="0"/>
              <a:t>Σημείωμα Χρήσης Έργων Τρίτων </a:t>
            </a:r>
            <a:r>
              <a:rPr lang="el-GR" dirty="0" smtClean="0"/>
              <a:t>(6/6)</a:t>
            </a:r>
            <a:endParaRPr lang="el-GR" dirty="0"/>
          </a:p>
        </p:txBody>
      </p:sp>
      <p:sp>
        <p:nvSpPr>
          <p:cNvPr id="3" name="Θέση περιεχομένου 2"/>
          <p:cNvSpPr>
            <a:spLocks noGrp="1"/>
          </p:cNvSpPr>
          <p:nvPr>
            <p:ph idx="1"/>
          </p:nvPr>
        </p:nvSpPr>
        <p:spPr>
          <a:xfrm>
            <a:off x="0" y="548680"/>
            <a:ext cx="9143999" cy="6309320"/>
          </a:xfrm>
        </p:spPr>
        <p:txBody>
          <a:bodyPr>
            <a:noAutofit/>
          </a:bodyPr>
          <a:lstStyle/>
          <a:p>
            <a:pPr marL="0" indent="0">
              <a:buNone/>
            </a:pPr>
            <a:r>
              <a:rPr lang="el-GR" sz="1200" dirty="0"/>
              <a:t>Το Έργο αυτό κάνει χρήση των ακόλουθων έργων</a:t>
            </a:r>
            <a:r>
              <a:rPr lang="el-GR" sz="1200" dirty="0" smtClean="0"/>
              <a:t>:</a:t>
            </a:r>
          </a:p>
          <a:p>
            <a:pPr marL="0" indent="0">
              <a:buNone/>
            </a:pPr>
            <a:r>
              <a:rPr lang="el-GR" sz="1200" dirty="0" smtClean="0"/>
              <a:t>Εικόνα 6: </a:t>
            </a:r>
            <a:r>
              <a:rPr lang="en-US" sz="1200" dirty="0">
                <a:hlinkClick r:id="rId2"/>
              </a:rPr>
              <a:t>https://</a:t>
            </a:r>
            <a:r>
              <a:rPr lang="en-US" sz="1200" dirty="0" smtClean="0">
                <a:hlinkClick r:id="rId2"/>
              </a:rPr>
              <a:t>upload.wikimedia.org/wikipedia/commons/thumb/9/98/Leonardo_da_Vinci_Adoration_of_the_Magi.jpg/497px-Leonardo_da_Vinci_Adoration_of_the_Magi.jpg</a:t>
            </a:r>
            <a:r>
              <a:rPr lang="el-GR" sz="1200" dirty="0" smtClean="0"/>
              <a:t> </a:t>
            </a:r>
            <a:endParaRPr lang="el-GR" sz="1200" dirty="0"/>
          </a:p>
          <a:p>
            <a:pPr marL="0" indent="0">
              <a:buNone/>
            </a:pPr>
            <a:r>
              <a:rPr lang="el-GR" sz="1200" dirty="0"/>
              <a:t>Εικόνα </a:t>
            </a:r>
            <a:r>
              <a:rPr lang="el-GR" sz="1200" dirty="0" smtClean="0"/>
              <a:t> 8: </a:t>
            </a:r>
            <a:r>
              <a:rPr lang="en-US" sz="1200" dirty="0">
                <a:hlinkClick r:id="rId3"/>
              </a:rPr>
              <a:t>https://upload.wikimedia.org/wikipedia/commons/thumb/6/6f/Leonardo_da_Vinci,_Ginevra_de'_Benci,_1474-78.png/980px-Leonardo_da_Vinci,_Ginevra_de'_Benci,_</a:t>
            </a:r>
            <a:r>
              <a:rPr lang="en-US" sz="1200" dirty="0" smtClean="0">
                <a:hlinkClick r:id="rId3"/>
              </a:rPr>
              <a:t>1474-78.png</a:t>
            </a:r>
            <a:r>
              <a:rPr lang="el-GR" sz="1200" dirty="0" smtClean="0"/>
              <a:t> </a:t>
            </a:r>
            <a:endParaRPr lang="el-GR" sz="1200" dirty="0"/>
          </a:p>
          <a:p>
            <a:pPr marL="0" indent="0">
              <a:buNone/>
            </a:pPr>
            <a:r>
              <a:rPr lang="el-GR" sz="1200" dirty="0"/>
              <a:t>Εικόνα </a:t>
            </a:r>
            <a:r>
              <a:rPr lang="el-GR" sz="1200" dirty="0" smtClean="0"/>
              <a:t>10: </a:t>
            </a:r>
            <a:r>
              <a:rPr lang="en-US" sz="1200" dirty="0">
                <a:hlinkClick r:id="rId4"/>
              </a:rPr>
              <a:t>https://upload.wikimedia.org/wikipedia/commons/2/23/Portrait_of_a_Young_Woman,_</a:t>
            </a:r>
            <a:r>
              <a:rPr lang="en-US" sz="1200" dirty="0" smtClean="0">
                <a:hlinkClick r:id="rId4"/>
              </a:rPr>
              <a:t>probably_Simonetta_Vespucci.jpg</a:t>
            </a:r>
            <a:r>
              <a:rPr lang="el-GR" sz="1200" dirty="0" smtClean="0"/>
              <a:t> </a:t>
            </a:r>
            <a:endParaRPr lang="el-GR" sz="1200" dirty="0"/>
          </a:p>
          <a:p>
            <a:pPr marL="0" indent="0">
              <a:buNone/>
            </a:pPr>
            <a:r>
              <a:rPr lang="el-GR" sz="1200" dirty="0" smtClean="0"/>
              <a:t>Εικόνα 12: </a:t>
            </a:r>
            <a:r>
              <a:rPr lang="en-US" sz="1200" dirty="0">
                <a:hlinkClick r:id="rId5"/>
              </a:rPr>
              <a:t>https://</a:t>
            </a:r>
            <a:r>
              <a:rPr lang="en-US" sz="1200" dirty="0" smtClean="0">
                <a:hlinkClick r:id="rId5"/>
              </a:rPr>
              <a:t>upload.wikimedia.org/wikipedia/commons/e/ed/Dama_z_gronostajem.jpg</a:t>
            </a:r>
            <a:r>
              <a:rPr lang="el-GR" sz="1200" dirty="0" smtClean="0"/>
              <a:t> </a:t>
            </a:r>
            <a:endParaRPr lang="el-GR" sz="1200" dirty="0"/>
          </a:p>
          <a:p>
            <a:pPr marL="0" indent="0">
              <a:buNone/>
            </a:pPr>
            <a:r>
              <a:rPr lang="el-GR" sz="1200" dirty="0"/>
              <a:t> Εικόνα </a:t>
            </a:r>
            <a:r>
              <a:rPr lang="el-GR" sz="1200" dirty="0" smtClean="0"/>
              <a:t>14β: </a:t>
            </a:r>
            <a:r>
              <a:rPr lang="en-US" sz="1200" dirty="0">
                <a:hlinkClick r:id="rId6"/>
              </a:rPr>
              <a:t>https://upload.wikimedia.org/wikipedia/commons/c/c5/Andrea_Del_Verrocchio,_</a:t>
            </a:r>
            <a:r>
              <a:rPr lang="en-US" sz="1200" dirty="0" smtClean="0">
                <a:hlinkClick r:id="rId6"/>
              </a:rPr>
              <a:t>dama_del_mazzolino_02.JPG</a:t>
            </a:r>
            <a:r>
              <a:rPr lang="el-GR" sz="1200" dirty="0" smtClean="0"/>
              <a:t> </a:t>
            </a:r>
            <a:endParaRPr lang="el-GR" sz="1200" dirty="0"/>
          </a:p>
          <a:p>
            <a:pPr marL="0" indent="0">
              <a:buNone/>
            </a:pPr>
            <a:r>
              <a:rPr lang="el-GR" sz="1200" dirty="0"/>
              <a:t>Εικόνα </a:t>
            </a:r>
            <a:r>
              <a:rPr lang="el-GR" sz="1200" dirty="0" smtClean="0"/>
              <a:t> 16: </a:t>
            </a:r>
            <a:r>
              <a:rPr lang="en-US" sz="1200" dirty="0">
                <a:hlinkClick r:id="rId7"/>
              </a:rPr>
              <a:t>https://</a:t>
            </a:r>
            <a:r>
              <a:rPr lang="en-US" sz="1200" dirty="0" smtClean="0">
                <a:hlinkClick r:id="rId7"/>
              </a:rPr>
              <a:t>upload.wikimedia.org/wikipedia/commons/1/17/Hahn's_La_Belle_Ferroniere.jpg</a:t>
            </a:r>
            <a:r>
              <a:rPr lang="el-GR" sz="1200" dirty="0" smtClean="0"/>
              <a:t> </a:t>
            </a:r>
            <a:endParaRPr lang="el-GR" sz="1200" dirty="0"/>
          </a:p>
          <a:p>
            <a:pPr marL="0" indent="0">
              <a:buNone/>
            </a:pPr>
            <a:r>
              <a:rPr lang="el-GR" sz="1200" dirty="0" smtClean="0"/>
              <a:t>Εικόνα 17α: </a:t>
            </a:r>
            <a:r>
              <a:rPr lang="en-US" sz="1200" dirty="0">
                <a:hlinkClick r:id="rId8"/>
              </a:rPr>
              <a:t>https://upload.wikimedia.org/wikipedia/commons/5/55/Antonello_da_Messina_-_Portrait_of_a_Man_-_</a:t>
            </a:r>
            <a:r>
              <a:rPr lang="en-US" sz="1200" dirty="0" smtClean="0">
                <a:hlinkClick r:id="rId8"/>
              </a:rPr>
              <a:t>WGA0752.jpg</a:t>
            </a:r>
            <a:r>
              <a:rPr lang="el-GR" sz="1200" dirty="0" smtClean="0"/>
              <a:t> </a:t>
            </a:r>
            <a:endParaRPr lang="el-GR" sz="1200" dirty="0"/>
          </a:p>
          <a:p>
            <a:pPr marL="0" indent="0">
              <a:buNone/>
            </a:pPr>
            <a:r>
              <a:rPr lang="el-GR" sz="1200" dirty="0"/>
              <a:t>Εικόνα </a:t>
            </a:r>
            <a:r>
              <a:rPr lang="el-GR" sz="1200" dirty="0" smtClean="0"/>
              <a:t>18: </a:t>
            </a:r>
            <a:r>
              <a:rPr lang="en-US" sz="1200" dirty="0">
                <a:hlinkClick r:id="rId9"/>
              </a:rPr>
              <a:t>http://</a:t>
            </a:r>
            <a:r>
              <a:rPr lang="en-US" sz="1200" dirty="0" smtClean="0">
                <a:hlinkClick r:id="rId9"/>
              </a:rPr>
              <a:t>www.artelista.com/ypimages/Small/06/mwm05412.jpg</a:t>
            </a:r>
            <a:r>
              <a:rPr lang="el-GR" sz="1200" dirty="0" smtClean="0"/>
              <a:t> </a:t>
            </a:r>
            <a:endParaRPr lang="el-GR" sz="1200" dirty="0"/>
          </a:p>
          <a:p>
            <a:pPr marL="0" indent="0">
              <a:buNone/>
            </a:pPr>
            <a:r>
              <a:rPr lang="el-GR" sz="1200" dirty="0"/>
              <a:t>Εικόνα </a:t>
            </a:r>
            <a:r>
              <a:rPr lang="el-GR" sz="1200" dirty="0" smtClean="0"/>
              <a:t> 19: </a:t>
            </a:r>
            <a:r>
              <a:rPr lang="en-US" sz="1200" dirty="0">
                <a:hlinkClick r:id="rId10"/>
              </a:rPr>
              <a:t>https://el.wikipedia.org/wiki/%CE%9C%CF%8C%CE%BD%CE%B1_%CE%9B%CE%AF%CE%B6%CE%B1_(%CE%9D%CF%84%CE%B1_%CE%92%CE%AF%CE%BD%CF%84%CF%83%CE%B9)#/media/File:Mona_Lisa,_by_Leonardo_da_Vinci,_</a:t>
            </a:r>
            <a:r>
              <a:rPr lang="en-US" sz="1200" dirty="0" smtClean="0">
                <a:hlinkClick r:id="rId10"/>
              </a:rPr>
              <a:t>from_C2RMF_retouched.jpg</a:t>
            </a:r>
            <a:r>
              <a:rPr lang="el-GR" sz="1200" dirty="0" smtClean="0"/>
              <a:t> </a:t>
            </a:r>
            <a:endParaRPr lang="el-GR" sz="1200" dirty="0"/>
          </a:p>
          <a:p>
            <a:pPr marL="0" indent="0">
              <a:buNone/>
            </a:pPr>
            <a:r>
              <a:rPr lang="el-GR" sz="1200" dirty="0" smtClean="0"/>
              <a:t>Εικόνα 24: </a:t>
            </a:r>
            <a:r>
              <a:rPr lang="en-US" sz="1200" dirty="0">
                <a:hlinkClick r:id="rId11"/>
              </a:rPr>
              <a:t>https://upload.wikimedia.org/wikipedia/commons/1/13/Leonardo_da_vinci,_</a:t>
            </a:r>
            <a:r>
              <a:rPr lang="en-US" sz="1200" dirty="0" smtClean="0">
                <a:hlinkClick r:id="rId11"/>
              </a:rPr>
              <a:t>Head_of_a_Man_Facing_to_the_Left.jpg</a:t>
            </a:r>
            <a:r>
              <a:rPr lang="el-GR" sz="1200" dirty="0" smtClean="0"/>
              <a:t> </a:t>
            </a:r>
            <a:endParaRPr lang="el-GR" sz="1200" dirty="0"/>
          </a:p>
          <a:p>
            <a:pPr marL="0" indent="0">
              <a:buNone/>
            </a:pPr>
            <a:r>
              <a:rPr lang="el-GR" sz="1200" dirty="0"/>
              <a:t>Εικόνα </a:t>
            </a:r>
            <a:r>
              <a:rPr lang="el-GR" sz="1200" dirty="0" smtClean="0"/>
              <a:t>25: </a:t>
            </a:r>
            <a:r>
              <a:rPr lang="en-US" sz="1200" dirty="0">
                <a:hlinkClick r:id="rId12"/>
              </a:rPr>
              <a:t>http://</a:t>
            </a:r>
            <a:r>
              <a:rPr lang="en-US" sz="1200" dirty="0" smtClean="0">
                <a:hlinkClick r:id="rId12"/>
              </a:rPr>
              <a:t>webneel.com/daily/sites/default/files/images/daily/10-2013/34-leonardo-da-vinci-drawings.jpg</a:t>
            </a:r>
            <a:r>
              <a:rPr lang="el-GR" sz="1200" dirty="0" smtClean="0"/>
              <a:t> </a:t>
            </a:r>
            <a:endParaRPr lang="el-GR" sz="1200" dirty="0"/>
          </a:p>
          <a:p>
            <a:pPr marL="0" indent="0">
              <a:buNone/>
            </a:pPr>
            <a:r>
              <a:rPr lang="el-GR" sz="1200" dirty="0"/>
              <a:t>Εικόνα </a:t>
            </a:r>
            <a:r>
              <a:rPr lang="el-GR" sz="1200" dirty="0" smtClean="0"/>
              <a:t>27: </a:t>
            </a:r>
            <a:r>
              <a:rPr lang="en-US" sz="1200" dirty="0">
                <a:hlinkClick r:id="rId13"/>
              </a:rPr>
              <a:t>https://upload.wikimedia.org/wikipedia/commons/c/ca/Leonardo_da_Vinci_-_Ultima_cena_-_</a:t>
            </a:r>
            <a:r>
              <a:rPr lang="en-US" sz="1200" dirty="0" smtClean="0">
                <a:hlinkClick r:id="rId13"/>
              </a:rPr>
              <a:t>ca_1975.jpg</a:t>
            </a:r>
            <a:r>
              <a:rPr lang="el-GR" sz="1200" dirty="0" smtClean="0"/>
              <a:t> </a:t>
            </a:r>
            <a:endParaRPr lang="el-GR" sz="1200" dirty="0"/>
          </a:p>
          <a:p>
            <a:pPr marL="0" indent="0">
              <a:buNone/>
            </a:pPr>
            <a:r>
              <a:rPr lang="el-GR" sz="1200" dirty="0" smtClean="0"/>
              <a:t>Εικόνα 28: </a:t>
            </a:r>
            <a:r>
              <a:rPr lang="en-US" sz="1200" dirty="0">
                <a:hlinkClick r:id="rId14"/>
              </a:rPr>
              <a:t>https://</a:t>
            </a:r>
            <a:r>
              <a:rPr lang="en-US" sz="1200" dirty="0" smtClean="0">
                <a:hlinkClick r:id="rId14"/>
              </a:rPr>
              <a:t>guaridadelpensamiento.files.wordpress.com/2012/05/c223b0de08ffe156b96306daf151a0ab.jpg</a:t>
            </a:r>
            <a:r>
              <a:rPr lang="el-GR" sz="1200" dirty="0" smtClean="0"/>
              <a:t> </a:t>
            </a:r>
          </a:p>
          <a:p>
            <a:pPr marL="0" indent="0">
              <a:buNone/>
            </a:pPr>
            <a:r>
              <a:rPr lang="el-GR" sz="1200" dirty="0" smtClean="0"/>
              <a:t>Εικόνα 29: </a:t>
            </a:r>
            <a:r>
              <a:rPr lang="en-US" sz="1200" dirty="0">
                <a:hlinkClick r:id="rId15"/>
              </a:rPr>
              <a:t>http://img3.findthebest.com/sites/default/files/3088/media/images/_</a:t>
            </a:r>
            <a:r>
              <a:rPr lang="en-US" sz="1200" dirty="0" smtClean="0">
                <a:hlinkClick r:id="rId15"/>
              </a:rPr>
              <a:t>790679_i0.jpg</a:t>
            </a:r>
            <a:r>
              <a:rPr lang="el-GR" sz="1200" dirty="0" smtClean="0"/>
              <a:t> </a:t>
            </a:r>
            <a:endParaRPr lang="el-GR" sz="1200" dirty="0"/>
          </a:p>
          <a:p>
            <a:pPr marL="0" indent="0">
              <a:buNone/>
            </a:pPr>
            <a:r>
              <a:rPr lang="el-GR" sz="1200" dirty="0"/>
              <a:t>Εικόνα </a:t>
            </a:r>
            <a:r>
              <a:rPr lang="el-GR" sz="1200" dirty="0" smtClean="0"/>
              <a:t>31: </a:t>
            </a:r>
            <a:r>
              <a:rPr lang="en-US" sz="1200" dirty="0">
                <a:hlinkClick r:id="rId16"/>
              </a:rPr>
              <a:t>https://</a:t>
            </a:r>
            <a:r>
              <a:rPr lang="en-US" sz="1200" dirty="0" smtClean="0">
                <a:hlinkClick r:id="rId16"/>
              </a:rPr>
              <a:t>martinakunzemexicoprojekt.files.wordpress.com/2014/05/leonardo-da-vinci-abendmahl.jpg?w=542&amp;h=288</a:t>
            </a:r>
            <a:r>
              <a:rPr lang="el-GR" sz="1200" dirty="0" smtClean="0"/>
              <a:t> </a:t>
            </a:r>
            <a:endParaRPr lang="el-GR" sz="1200" dirty="0"/>
          </a:p>
          <a:p>
            <a:pPr marL="0" indent="0">
              <a:buNone/>
            </a:pPr>
            <a:r>
              <a:rPr lang="el-GR" sz="1200" dirty="0"/>
              <a:t>Εικόνα </a:t>
            </a:r>
            <a:r>
              <a:rPr lang="el-GR" sz="1200" dirty="0" smtClean="0"/>
              <a:t>32: </a:t>
            </a:r>
            <a:r>
              <a:rPr lang="en-US" sz="1200" dirty="0">
                <a:hlinkClick r:id="rId17"/>
              </a:rPr>
              <a:t>https://upload.wikimedia.org/wikipedia/commons/5/5c/Leonardo,_ultima_cena_(restored)_</a:t>
            </a:r>
            <a:r>
              <a:rPr lang="en-US" sz="1200" dirty="0" smtClean="0">
                <a:hlinkClick r:id="rId17"/>
              </a:rPr>
              <a:t>02.jpg</a:t>
            </a:r>
            <a:r>
              <a:rPr lang="el-GR" sz="1200" dirty="0" smtClean="0"/>
              <a:t> </a:t>
            </a:r>
            <a:endParaRPr lang="el-GR" sz="1200" dirty="0"/>
          </a:p>
          <a:p>
            <a:pPr marL="0" indent="0">
              <a:buNone/>
            </a:pPr>
            <a:r>
              <a:rPr lang="el-GR" sz="1200" dirty="0" smtClean="0"/>
              <a:t>Εικόνα 34: </a:t>
            </a:r>
            <a:r>
              <a:rPr lang="en-US" sz="1200" dirty="0">
                <a:hlinkClick r:id="rId18"/>
              </a:rPr>
              <a:t>http://</a:t>
            </a:r>
            <a:r>
              <a:rPr lang="en-US" sz="1200" dirty="0" smtClean="0">
                <a:hlinkClick r:id="rId18"/>
              </a:rPr>
              <a:t>www.museumsinflorence.com/foto/Battistero/image/rustici.jpg</a:t>
            </a:r>
            <a:r>
              <a:rPr lang="el-GR" sz="1200" dirty="0" smtClean="0"/>
              <a:t> </a:t>
            </a:r>
            <a:endParaRPr lang="el-GR" sz="1200" dirty="0"/>
          </a:p>
          <a:p>
            <a:pPr marL="0" indent="0">
              <a:buNone/>
            </a:pPr>
            <a:r>
              <a:rPr lang="el-GR" sz="1200" dirty="0"/>
              <a:t> Εικόνα </a:t>
            </a:r>
            <a:r>
              <a:rPr lang="el-GR" sz="1200" dirty="0" smtClean="0"/>
              <a:t>37: </a:t>
            </a:r>
            <a:r>
              <a:rPr lang="en-US" sz="1200" dirty="0">
                <a:hlinkClick r:id="rId19"/>
              </a:rPr>
              <a:t>https://upload.wikimedia.org/wikipedia/commons/thumb/8/88/Leonardo_da_vinci,_taccuino_forster_III,_1490_ca._02.JPG/320px-Leonardo_da_vinci,_taccuino_forster_III,_1490_ca._</a:t>
            </a:r>
            <a:r>
              <a:rPr lang="en-US" sz="1200" dirty="0" smtClean="0">
                <a:hlinkClick r:id="rId19"/>
              </a:rPr>
              <a:t>02.JPG</a:t>
            </a:r>
            <a:r>
              <a:rPr lang="el-GR" sz="1200" dirty="0" smtClean="0"/>
              <a:t> </a:t>
            </a:r>
            <a:endParaRPr lang="el-GR" sz="1200" dirty="0"/>
          </a:p>
          <a:p>
            <a:pPr marL="0" indent="0">
              <a:buNone/>
            </a:pPr>
            <a:r>
              <a:rPr lang="el-GR" sz="1200" dirty="0"/>
              <a:t>Εικόνα </a:t>
            </a:r>
            <a:r>
              <a:rPr lang="el-GR" sz="1200" dirty="0" smtClean="0"/>
              <a:t>38: </a:t>
            </a:r>
            <a:r>
              <a:rPr lang="en-US" sz="1200" dirty="0">
                <a:hlinkClick r:id="rId20"/>
              </a:rPr>
              <a:t>https://</a:t>
            </a:r>
            <a:r>
              <a:rPr lang="en-US" sz="1200" dirty="0" smtClean="0">
                <a:hlinkClick r:id="rId20"/>
              </a:rPr>
              <a:t>upload.wikimedia.org/wikipedia/commons/6/6d/Codex_trivulzianus.jpg</a:t>
            </a:r>
            <a:r>
              <a:rPr lang="el-GR" sz="1200" dirty="0" smtClean="0"/>
              <a:t> </a:t>
            </a:r>
            <a:endParaRPr lang="el-GR" sz="1200" dirty="0"/>
          </a:p>
          <a:p>
            <a:pPr marL="0" indent="0">
              <a:buNone/>
            </a:pPr>
            <a:r>
              <a:rPr lang="el-GR" sz="1200" dirty="0" smtClean="0"/>
              <a:t>Εικόνα 39: </a:t>
            </a:r>
            <a:r>
              <a:rPr lang="en-US" sz="1200" dirty="0">
                <a:hlinkClick r:id="rId21"/>
              </a:rPr>
              <a:t>https://upload.wikimedia.org/wikipedia/commons/e/e4/Leonardo_da_vinci,_</a:t>
            </a:r>
            <a:r>
              <a:rPr lang="en-US" sz="1200" dirty="0" smtClean="0">
                <a:hlinkClick r:id="rId21"/>
              </a:rPr>
              <a:t>Studies_of_human_skull.jpg</a:t>
            </a:r>
            <a:r>
              <a:rPr lang="el-GR" sz="1200" dirty="0" smtClean="0"/>
              <a:t> </a:t>
            </a:r>
            <a:endParaRPr lang="el-GR" sz="1200" dirty="0"/>
          </a:p>
          <a:p>
            <a:pPr marL="0" indent="0">
              <a:buNone/>
            </a:pPr>
            <a:r>
              <a:rPr lang="el-GR" sz="1200" dirty="0"/>
              <a:t>Εικόνα </a:t>
            </a:r>
            <a:r>
              <a:rPr lang="el-GR" sz="1200" dirty="0" smtClean="0"/>
              <a:t>40:  </a:t>
            </a:r>
            <a:r>
              <a:rPr lang="en-US" sz="1200" dirty="0">
                <a:hlinkClick r:id="rId22"/>
              </a:rPr>
              <a:t>http://</a:t>
            </a:r>
            <a:r>
              <a:rPr lang="en-US" sz="1200" dirty="0" smtClean="0">
                <a:hlinkClick r:id="rId22"/>
              </a:rPr>
              <a:t>www.tovima.gr/files/1/2013/03/14/919012r.jpg</a:t>
            </a:r>
            <a:r>
              <a:rPr lang="el-GR" sz="1200" dirty="0" smtClean="0"/>
              <a:t> </a:t>
            </a:r>
            <a:endParaRPr lang="el-GR" sz="1200" dirty="0"/>
          </a:p>
          <a:p>
            <a:pPr marL="0" indent="0">
              <a:buNone/>
            </a:pPr>
            <a:r>
              <a:rPr lang="el-GR" sz="1200" dirty="0"/>
              <a:t>Εικόνα </a:t>
            </a:r>
            <a:r>
              <a:rPr lang="el-GR" sz="1200" dirty="0" smtClean="0"/>
              <a:t>41: </a:t>
            </a:r>
            <a:r>
              <a:rPr lang="en-US" sz="1200" dirty="0">
                <a:hlinkClick r:id="rId23"/>
              </a:rPr>
              <a:t>https://</a:t>
            </a:r>
            <a:r>
              <a:rPr lang="en-US" sz="1200" dirty="0" smtClean="0">
                <a:hlinkClick r:id="rId23"/>
              </a:rPr>
              <a:t>upload.wikimedia.org/wikipedia/commons/1/11/Uomo_Vitruviano.jpg</a:t>
            </a:r>
            <a:r>
              <a:rPr lang="el-GR" sz="1200" dirty="0" smtClean="0"/>
              <a:t> </a:t>
            </a:r>
            <a:endParaRPr lang="el-GR" sz="1200" dirty="0"/>
          </a:p>
          <a:p>
            <a:pPr marL="0" indent="0">
              <a:buNone/>
            </a:pPr>
            <a:r>
              <a:rPr lang="el-GR" sz="1200" dirty="0" smtClean="0"/>
              <a:t>Εικόνα 42: </a:t>
            </a:r>
            <a:r>
              <a:rPr lang="en-US" sz="1200" dirty="0">
                <a:hlinkClick r:id="rId24"/>
              </a:rPr>
              <a:t>https://</a:t>
            </a:r>
            <a:r>
              <a:rPr lang="en-US" sz="1200" dirty="0" smtClean="0">
                <a:hlinkClick r:id="rId24"/>
              </a:rPr>
              <a:t>upload.wikimedia.org/wikipedia/commons/7/78/Views_of_a_Foetus_in_the_Womb.jpg</a:t>
            </a:r>
            <a:r>
              <a:rPr lang="el-GR" sz="1200" dirty="0" smtClean="0"/>
              <a:t> </a:t>
            </a:r>
            <a:endParaRPr lang="el-GR" sz="1200" dirty="0"/>
          </a:p>
          <a:p>
            <a:pPr marL="0" indent="0">
              <a:buNone/>
            </a:pPr>
            <a:endParaRPr lang="el-GR" sz="1200" dirty="0"/>
          </a:p>
          <a:p>
            <a:pPr marL="0" indent="0">
              <a:buNone/>
            </a:pPr>
            <a:endParaRPr lang="el-GR" sz="1200" dirty="0"/>
          </a:p>
          <a:p>
            <a:pPr marL="0" indent="0">
              <a:buNone/>
            </a:pPr>
            <a:endParaRPr lang="el-GR" sz="1200" dirty="0"/>
          </a:p>
          <a:p>
            <a:pPr marL="0" indent="0">
              <a:buNone/>
            </a:pPr>
            <a:endParaRPr lang="en-US" sz="1300" dirty="0"/>
          </a:p>
        </p:txBody>
      </p:sp>
    </p:spTree>
    <p:extLst>
      <p:ext uri="{BB962C8B-B14F-4D97-AF65-F5344CB8AC3E}">
        <p14:creationId xmlns:p14="http://schemas.microsoft.com/office/powerpoint/2010/main" val="200419044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9144000" cy="620687"/>
          </a:xfrm>
        </p:spPr>
        <p:txBody>
          <a:bodyPr>
            <a:normAutofit fontScale="90000"/>
          </a:bodyPr>
          <a:lstStyle/>
          <a:p>
            <a:r>
              <a:rPr lang="el-GR" dirty="0"/>
              <a:t>Σημείωμα Χρήσης Έργων Τρίτων </a:t>
            </a:r>
            <a:r>
              <a:rPr lang="el-GR" dirty="0" smtClean="0"/>
              <a:t>(2/2)</a:t>
            </a:r>
            <a:endParaRPr lang="el-GR" dirty="0"/>
          </a:p>
        </p:txBody>
      </p:sp>
      <p:sp>
        <p:nvSpPr>
          <p:cNvPr id="3" name="Θέση περιεχομένου 2"/>
          <p:cNvSpPr>
            <a:spLocks noGrp="1"/>
          </p:cNvSpPr>
          <p:nvPr>
            <p:ph idx="1"/>
          </p:nvPr>
        </p:nvSpPr>
        <p:spPr>
          <a:xfrm>
            <a:off x="0" y="548680"/>
            <a:ext cx="9143999" cy="6309320"/>
          </a:xfrm>
        </p:spPr>
        <p:txBody>
          <a:bodyPr>
            <a:noAutofit/>
          </a:bodyPr>
          <a:lstStyle/>
          <a:p>
            <a:pPr marL="0" indent="0">
              <a:buNone/>
            </a:pPr>
            <a:r>
              <a:rPr lang="el-GR" sz="1200" dirty="0"/>
              <a:t>Το Έργο αυτό κάνει χρήση των ακόλουθων έργων</a:t>
            </a:r>
            <a:r>
              <a:rPr lang="el-GR" sz="1200" dirty="0" smtClean="0"/>
              <a:t>:</a:t>
            </a:r>
          </a:p>
          <a:p>
            <a:pPr marL="0" indent="0">
              <a:buNone/>
            </a:pPr>
            <a:r>
              <a:rPr lang="el-GR" sz="1200" dirty="0" smtClean="0"/>
              <a:t>Εικόνα 43: </a:t>
            </a:r>
            <a:r>
              <a:rPr lang="en-US" sz="1200" dirty="0">
                <a:hlinkClick r:id="rId2"/>
              </a:rPr>
              <a:t>https://</a:t>
            </a:r>
            <a:r>
              <a:rPr lang="en-US" sz="1200" dirty="0" smtClean="0">
                <a:hlinkClick r:id="rId2"/>
              </a:rPr>
              <a:t>s3.amazonaws.com/test.classconnection/922/flashcards/387922/png/embryo.png</a:t>
            </a:r>
            <a:r>
              <a:rPr lang="el-GR" sz="1200" dirty="0" smtClean="0"/>
              <a:t> </a:t>
            </a:r>
            <a:endParaRPr lang="el-GR" sz="1200" dirty="0"/>
          </a:p>
          <a:p>
            <a:pPr marL="0" indent="0">
              <a:buNone/>
            </a:pPr>
            <a:r>
              <a:rPr lang="el-GR" sz="1200" dirty="0"/>
              <a:t>Εικόνα </a:t>
            </a:r>
            <a:r>
              <a:rPr lang="el-GR" sz="1200" dirty="0" smtClean="0"/>
              <a:t>45:  </a:t>
            </a:r>
            <a:r>
              <a:rPr lang="en-US" sz="1200" dirty="0">
                <a:hlinkClick r:id="rId3"/>
              </a:rPr>
              <a:t>https://upload.wikimedia.org/wikipedia/commons/c/ca/Leonardo_da_vinci,_</a:t>
            </a:r>
            <a:r>
              <a:rPr lang="en-US" sz="1200" dirty="0" smtClean="0">
                <a:hlinkClick r:id="rId3"/>
              </a:rPr>
              <a:t>Drawing_of_a_flying_machine.jpg</a:t>
            </a:r>
            <a:r>
              <a:rPr lang="el-GR" sz="1200" dirty="0" smtClean="0"/>
              <a:t> </a:t>
            </a:r>
            <a:endParaRPr lang="el-GR" sz="1200" dirty="0"/>
          </a:p>
          <a:p>
            <a:pPr marL="0" indent="0">
              <a:buNone/>
            </a:pPr>
            <a:r>
              <a:rPr lang="el-GR" sz="1200" dirty="0"/>
              <a:t>Εικόνα </a:t>
            </a:r>
            <a:r>
              <a:rPr lang="el-GR" sz="1200" dirty="0" smtClean="0"/>
              <a:t>46β: </a:t>
            </a:r>
            <a:r>
              <a:rPr lang="en-US" sz="1200" dirty="0">
                <a:hlinkClick r:id="rId4"/>
              </a:rPr>
              <a:t>http://</a:t>
            </a:r>
            <a:r>
              <a:rPr lang="en-US" sz="1200" dirty="0" smtClean="0">
                <a:hlinkClick r:id="rId4"/>
              </a:rPr>
              <a:t>www.br-online.de/kinder/fragen-verstehen/wissen/2012/03671/leonardo.jpg</a:t>
            </a:r>
            <a:r>
              <a:rPr lang="el-GR" sz="1200" dirty="0" smtClean="0"/>
              <a:t> </a:t>
            </a:r>
            <a:endParaRPr lang="el-GR" sz="1200" dirty="0"/>
          </a:p>
          <a:p>
            <a:pPr marL="0" indent="0">
              <a:buNone/>
            </a:pPr>
            <a:r>
              <a:rPr lang="el-GR" sz="1200" dirty="0" smtClean="0"/>
              <a:t>Εικόνα 48: </a:t>
            </a:r>
            <a:r>
              <a:rPr lang="en-US" sz="1200" dirty="0">
                <a:hlinkClick r:id="rId5"/>
              </a:rPr>
              <a:t>https://upload.wikimedia.org/wikipedia/commons/9/93/Leonardo_da_Vinci_-_Annunciazione_-_</a:t>
            </a:r>
            <a:r>
              <a:rPr lang="en-US" sz="1200" dirty="0" smtClean="0">
                <a:hlinkClick r:id="rId5"/>
              </a:rPr>
              <a:t>Google_Art_Project.jpg</a:t>
            </a:r>
            <a:r>
              <a:rPr lang="el-GR" sz="1200" dirty="0" smtClean="0"/>
              <a:t> </a:t>
            </a:r>
            <a:endParaRPr lang="el-GR" sz="1200" dirty="0"/>
          </a:p>
          <a:p>
            <a:pPr marL="0" indent="0">
              <a:buNone/>
            </a:pPr>
            <a:r>
              <a:rPr lang="el-GR" sz="1200" dirty="0"/>
              <a:t> Εικόνα </a:t>
            </a:r>
            <a:r>
              <a:rPr lang="el-GR" sz="1200" dirty="0" smtClean="0"/>
              <a:t>49:  </a:t>
            </a:r>
            <a:r>
              <a:rPr lang="en-US" sz="1200" dirty="0">
                <a:hlinkClick r:id="rId6"/>
              </a:rPr>
              <a:t>https://upload.wikimedia.org/wikipedia/commons/e/e9/Leonardo_da_Vinci_-_Annunciation_(detail)_-_</a:t>
            </a:r>
            <a:r>
              <a:rPr lang="en-US" sz="1200" dirty="0" smtClean="0">
                <a:hlinkClick r:id="rId6"/>
              </a:rPr>
              <a:t>WGA12680.jpg</a:t>
            </a:r>
            <a:r>
              <a:rPr lang="el-GR" sz="1200" dirty="0" smtClean="0"/>
              <a:t> </a:t>
            </a:r>
            <a:endParaRPr lang="el-GR" sz="1200" dirty="0"/>
          </a:p>
          <a:p>
            <a:pPr marL="0" indent="0">
              <a:buNone/>
            </a:pPr>
            <a:r>
              <a:rPr lang="el-GR" sz="1200" dirty="0"/>
              <a:t>Εικόνα </a:t>
            </a:r>
            <a:r>
              <a:rPr lang="el-GR" sz="1200" dirty="0" smtClean="0"/>
              <a:t>50: </a:t>
            </a:r>
            <a:r>
              <a:rPr lang="en-US" sz="1200" dirty="0">
                <a:hlinkClick r:id="rId7"/>
              </a:rPr>
              <a:t>https://upload.wikimedia.org/wikipedia/commons/0/03/Leonardo,_</a:t>
            </a:r>
            <a:r>
              <a:rPr lang="en-US" sz="1200" dirty="0" smtClean="0">
                <a:hlinkClick r:id="rId7"/>
              </a:rPr>
              <a:t>san_girolamo.jpg</a:t>
            </a:r>
            <a:r>
              <a:rPr lang="el-GR" sz="1200" dirty="0" smtClean="0"/>
              <a:t> </a:t>
            </a:r>
            <a:endParaRPr lang="el-GR" sz="1200" dirty="0"/>
          </a:p>
          <a:p>
            <a:pPr marL="0" indent="0">
              <a:buNone/>
            </a:pPr>
            <a:r>
              <a:rPr lang="el-GR" sz="1200" dirty="0" smtClean="0"/>
              <a:t>Εικόνα 51: </a:t>
            </a:r>
            <a:r>
              <a:rPr lang="en-US" sz="1200" dirty="0">
                <a:hlinkClick r:id="rId8"/>
              </a:rPr>
              <a:t>https://upload.wikimedia.org/wikipedia/commons/4/4b/Madonna_of_the_Rocks_by_Leonardo_da_Vinci,_</a:t>
            </a:r>
            <a:r>
              <a:rPr lang="en-US" sz="1200" dirty="0" smtClean="0">
                <a:hlinkClick r:id="rId8"/>
              </a:rPr>
              <a:t>Louvre_version.jpg</a:t>
            </a:r>
            <a:r>
              <a:rPr lang="el-GR" sz="1200" dirty="0" smtClean="0"/>
              <a:t> </a:t>
            </a:r>
            <a:endParaRPr lang="el-GR" sz="1200" dirty="0"/>
          </a:p>
          <a:p>
            <a:pPr marL="0" indent="0">
              <a:buNone/>
            </a:pPr>
            <a:r>
              <a:rPr lang="el-GR" sz="1200" dirty="0"/>
              <a:t>Εικόνα </a:t>
            </a:r>
            <a:r>
              <a:rPr lang="el-GR" sz="1200" dirty="0" smtClean="0"/>
              <a:t>52: </a:t>
            </a:r>
            <a:r>
              <a:rPr lang="en-US" sz="1200" dirty="0">
                <a:hlinkClick r:id="rId9"/>
              </a:rPr>
              <a:t>https://upload.wikimedia.org/wikipedia/commons/9/92/Leonardo_da_Vinci_-_Virgin_of_the_Rocks_-_</a:t>
            </a:r>
            <a:r>
              <a:rPr lang="en-US" sz="1200" dirty="0" smtClean="0">
                <a:hlinkClick r:id="rId9"/>
              </a:rPr>
              <a:t>WGA12697.jpg</a:t>
            </a:r>
            <a:r>
              <a:rPr lang="el-GR" sz="1200" dirty="0" smtClean="0"/>
              <a:t> </a:t>
            </a:r>
            <a:endParaRPr lang="el-GR" sz="1200" dirty="0"/>
          </a:p>
          <a:p>
            <a:pPr marL="0" indent="0">
              <a:buNone/>
            </a:pPr>
            <a:r>
              <a:rPr lang="el-GR" sz="1200" dirty="0"/>
              <a:t>Εικόνα </a:t>
            </a:r>
            <a:r>
              <a:rPr lang="el-GR" sz="1200" dirty="0" smtClean="0"/>
              <a:t>54: </a:t>
            </a:r>
            <a:r>
              <a:rPr lang="en-US" sz="1200" dirty="0">
                <a:hlinkClick r:id="rId10"/>
              </a:rPr>
              <a:t>https://upload.wikimedia.org/wikipedia/commons/thumb/4/44/Leonardo_da_Vinci_-_Virgin_and_Child_with_St_Anne_C2RMF_retouched.jpg/350px-Leonardo_da_Vinci_-_</a:t>
            </a:r>
            <a:r>
              <a:rPr lang="en-US" sz="1200" dirty="0" smtClean="0">
                <a:hlinkClick r:id="rId10"/>
              </a:rPr>
              <a:t>Virgin_and_Child_with_St_Anne_C2RMF_retouched.jpg</a:t>
            </a:r>
            <a:r>
              <a:rPr lang="el-GR" sz="1200" dirty="0" smtClean="0"/>
              <a:t> </a:t>
            </a:r>
            <a:endParaRPr lang="el-GR" sz="1200" dirty="0"/>
          </a:p>
          <a:p>
            <a:pPr marL="0" indent="0">
              <a:buNone/>
            </a:pPr>
            <a:r>
              <a:rPr lang="el-GR" sz="1200" dirty="0" smtClean="0"/>
              <a:t>Εικόνα 55: </a:t>
            </a:r>
            <a:r>
              <a:rPr lang="en-US" sz="1200" dirty="0">
                <a:hlinkClick r:id="rId11"/>
              </a:rPr>
              <a:t>https://</a:t>
            </a:r>
            <a:r>
              <a:rPr lang="en-US" sz="1200" dirty="0" smtClean="0">
                <a:hlinkClick r:id="rId11"/>
              </a:rPr>
              <a:t>upload.wikimedia.org/wikipedia/commons/0/06/Leonardo_da_Vinci_001.jpg</a:t>
            </a:r>
            <a:r>
              <a:rPr lang="el-GR" sz="1200" dirty="0" smtClean="0"/>
              <a:t> </a:t>
            </a:r>
            <a:endParaRPr lang="el-GR" sz="1200" dirty="0"/>
          </a:p>
          <a:p>
            <a:pPr marL="0" indent="0">
              <a:buNone/>
            </a:pPr>
            <a:r>
              <a:rPr lang="el-GR" sz="1200" dirty="0"/>
              <a:t>Εικόνα </a:t>
            </a:r>
            <a:r>
              <a:rPr lang="el-GR" sz="1200" dirty="0" smtClean="0"/>
              <a:t>56:  </a:t>
            </a:r>
            <a:r>
              <a:rPr lang="en-US" sz="1200" dirty="0">
                <a:hlinkClick r:id="rId12"/>
              </a:rPr>
              <a:t>https://upload.wikimedia.org/wikipedia/commons/f/fc/St_John_the_baptist_-_</a:t>
            </a:r>
            <a:r>
              <a:rPr lang="en-US" sz="1200" dirty="0" smtClean="0">
                <a:hlinkClick r:id="rId12"/>
              </a:rPr>
              <a:t>Leonardo_Da_Vinci.jpg</a:t>
            </a:r>
            <a:r>
              <a:rPr lang="el-GR" sz="1200" dirty="0" smtClean="0"/>
              <a:t> </a:t>
            </a:r>
            <a:endParaRPr lang="el-GR" sz="1200" dirty="0"/>
          </a:p>
          <a:p>
            <a:pPr marL="0" indent="0">
              <a:buNone/>
            </a:pPr>
            <a:r>
              <a:rPr lang="el-GR" sz="1200" dirty="0"/>
              <a:t>Εικόνα </a:t>
            </a:r>
            <a:r>
              <a:rPr lang="el-GR" sz="1200" dirty="0" smtClean="0"/>
              <a:t>59: </a:t>
            </a:r>
            <a:r>
              <a:rPr lang="en-US" sz="1200" dirty="0">
                <a:hlinkClick r:id="rId13"/>
              </a:rPr>
              <a:t>https://</a:t>
            </a:r>
            <a:r>
              <a:rPr lang="en-US" sz="1200" dirty="0" smtClean="0">
                <a:hlinkClick r:id="rId13"/>
              </a:rPr>
              <a:t>upload.wikimedia.org/wikipedia/commons/a/a0/Leda_Melzi_Uffizi.jpg</a:t>
            </a:r>
            <a:r>
              <a:rPr lang="el-GR" sz="1200" dirty="0" smtClean="0"/>
              <a:t> </a:t>
            </a:r>
            <a:endParaRPr lang="el-GR" sz="1200" dirty="0"/>
          </a:p>
          <a:p>
            <a:pPr marL="0" indent="0">
              <a:buNone/>
            </a:pPr>
            <a:r>
              <a:rPr lang="el-GR" sz="1200" dirty="0" smtClean="0"/>
              <a:t>Εικόνα 60: </a:t>
            </a:r>
            <a:r>
              <a:rPr lang="en-US" sz="1200" dirty="0">
                <a:hlinkClick r:id="rId14"/>
              </a:rPr>
              <a:t>https://</a:t>
            </a:r>
            <a:r>
              <a:rPr lang="en-US" sz="1200" dirty="0" smtClean="0">
                <a:hlinkClick r:id="rId14"/>
              </a:rPr>
              <a:t>upload.wikimedia.org/wikipedia/commons/thumb/9/95/Leda_and_the_Swan_1510-1515.jpg/443px-Leda_and_the_Swan_1510-1515.jpg</a:t>
            </a:r>
            <a:r>
              <a:rPr lang="el-GR" sz="1200" dirty="0" smtClean="0"/>
              <a:t> </a:t>
            </a:r>
          </a:p>
          <a:p>
            <a:pPr marL="0" indent="0">
              <a:buNone/>
            </a:pPr>
            <a:r>
              <a:rPr lang="el-GR" sz="1200" dirty="0" smtClean="0"/>
              <a:t>Εικόνα 63: </a:t>
            </a:r>
            <a:r>
              <a:rPr lang="en-US" sz="1200" dirty="0">
                <a:hlinkClick r:id="rId15"/>
              </a:rPr>
              <a:t>https://upload.wikimedia.org/wikipedia/commons/4/44/Leonardo_da_Vinci_-_Leda_-_</a:t>
            </a:r>
            <a:r>
              <a:rPr lang="en-US" sz="1200" dirty="0" smtClean="0">
                <a:hlinkClick r:id="rId15"/>
              </a:rPr>
              <a:t>WGA12731.jpg</a:t>
            </a:r>
            <a:r>
              <a:rPr lang="el-GR" sz="1200" dirty="0" smtClean="0"/>
              <a:t> </a:t>
            </a:r>
            <a:endParaRPr lang="el-GR" sz="1200" dirty="0"/>
          </a:p>
          <a:p>
            <a:pPr marL="0" indent="0">
              <a:buNone/>
            </a:pPr>
            <a:r>
              <a:rPr lang="el-GR" sz="1200" dirty="0"/>
              <a:t>Εικόνα </a:t>
            </a:r>
            <a:r>
              <a:rPr lang="el-GR" sz="1200" dirty="0" smtClean="0"/>
              <a:t>64: </a:t>
            </a:r>
            <a:r>
              <a:rPr lang="en-US" sz="1200" dirty="0">
                <a:hlinkClick r:id="rId16"/>
              </a:rPr>
              <a:t>https://upload.wikimedia.org/wikipedia/commons/thumb/f/fc/Leonardo_da_Vinci_-_Study_for_a_kneeling_Leda_-_WGA12756.jpg/206px-Leonardo_da_Vinci_-_Study_for_a_kneeling_Leda_-_</a:t>
            </a:r>
            <a:r>
              <a:rPr lang="en-US" sz="1200" dirty="0" smtClean="0">
                <a:hlinkClick r:id="rId16"/>
              </a:rPr>
              <a:t>WGA12756.jpg</a:t>
            </a:r>
            <a:r>
              <a:rPr lang="el-GR" sz="1200" dirty="0" smtClean="0"/>
              <a:t> </a:t>
            </a:r>
            <a:endParaRPr lang="el-GR" sz="1200" dirty="0"/>
          </a:p>
          <a:p>
            <a:pPr marL="0" indent="0">
              <a:buNone/>
            </a:pPr>
            <a:r>
              <a:rPr lang="el-GR" sz="1200" dirty="0"/>
              <a:t>Εικόνα </a:t>
            </a:r>
            <a:r>
              <a:rPr lang="el-GR" sz="1200" dirty="0" smtClean="0"/>
              <a:t>65: </a:t>
            </a:r>
            <a:r>
              <a:rPr lang="en-US" sz="1200" dirty="0">
                <a:hlinkClick r:id="rId17"/>
              </a:rPr>
              <a:t>https://</a:t>
            </a:r>
            <a:r>
              <a:rPr lang="en-US" sz="1200" dirty="0" smtClean="0">
                <a:hlinkClick r:id="rId17"/>
              </a:rPr>
              <a:t>farm7.staticflickr.com/6078/6103868200_53fc0811f6_b.jpg</a:t>
            </a:r>
            <a:r>
              <a:rPr lang="el-GR" sz="1200" dirty="0" smtClean="0"/>
              <a:t> </a:t>
            </a:r>
            <a:endParaRPr lang="el-GR" sz="1200" dirty="0"/>
          </a:p>
          <a:p>
            <a:pPr marL="0" indent="0">
              <a:buNone/>
            </a:pPr>
            <a:r>
              <a:rPr lang="el-GR" sz="1200" dirty="0" smtClean="0"/>
              <a:t>Εικόνα 67: </a:t>
            </a:r>
            <a:r>
              <a:rPr lang="en-US" sz="1200" dirty="0">
                <a:hlinkClick r:id="rId18"/>
              </a:rPr>
              <a:t>https://upload.wikimedia.org/wikipedia/commons/9/92/Leonardo_da_vinci,_</a:t>
            </a:r>
            <a:r>
              <a:rPr lang="en-US" sz="1200" dirty="0" smtClean="0">
                <a:hlinkClick r:id="rId18"/>
              </a:rPr>
              <a:t>Head_of_Leda.jpg</a:t>
            </a:r>
            <a:r>
              <a:rPr lang="el-GR" sz="1200" dirty="0" smtClean="0"/>
              <a:t> </a:t>
            </a:r>
            <a:endParaRPr lang="el-GR" sz="1200" dirty="0"/>
          </a:p>
          <a:p>
            <a:pPr marL="0" indent="0">
              <a:buNone/>
            </a:pPr>
            <a:r>
              <a:rPr lang="el-GR" sz="1200" dirty="0"/>
              <a:t> </a:t>
            </a:r>
          </a:p>
          <a:p>
            <a:pPr marL="0" indent="0">
              <a:buNone/>
            </a:pPr>
            <a:endParaRPr lang="el-GR" sz="1200" dirty="0"/>
          </a:p>
          <a:p>
            <a:pPr marL="0" indent="0">
              <a:buNone/>
            </a:pPr>
            <a:endParaRPr lang="el-GR" sz="1200" dirty="0"/>
          </a:p>
          <a:p>
            <a:pPr marL="0" indent="0">
              <a:buNone/>
            </a:pPr>
            <a:endParaRPr lang="en-US" sz="1300" dirty="0"/>
          </a:p>
        </p:txBody>
      </p:sp>
    </p:spTree>
    <p:extLst>
      <p:ext uri="{BB962C8B-B14F-4D97-AF65-F5344CB8AC3E}">
        <p14:creationId xmlns:p14="http://schemas.microsoft.com/office/powerpoint/2010/main" val="33825704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Leonardo_da_Vinci,_Ginevra_de'_Benci,_1474-78.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82611" y="0"/>
            <a:ext cx="6561389" cy="6858000"/>
          </a:xfrm>
          <a:prstGeom prst="rect">
            <a:avLst/>
          </a:prstGeom>
        </p:spPr>
      </p:pic>
      <p:sp>
        <p:nvSpPr>
          <p:cNvPr id="3" name="Textfeld 2"/>
          <p:cNvSpPr txBox="1"/>
          <p:nvPr/>
        </p:nvSpPr>
        <p:spPr>
          <a:xfrm>
            <a:off x="0" y="4274923"/>
            <a:ext cx="3416658" cy="2585323"/>
          </a:xfrm>
          <a:prstGeom prst="rect">
            <a:avLst/>
          </a:prstGeom>
          <a:solidFill>
            <a:schemeClr val="bg1"/>
          </a:solidFill>
        </p:spPr>
        <p:txBody>
          <a:bodyPr wrap="none" rtlCol="0">
            <a:spAutoFit/>
          </a:bodyPr>
          <a:lstStyle/>
          <a:p>
            <a:r>
              <a:rPr lang="de-DE" dirty="0" smtClean="0"/>
              <a:t>Leonardo da Vinci,</a:t>
            </a:r>
          </a:p>
          <a:p>
            <a:r>
              <a:rPr lang="de-DE" dirty="0" err="1" smtClean="0"/>
              <a:t>Ginevra</a:t>
            </a:r>
            <a:r>
              <a:rPr lang="de-DE" dirty="0" smtClean="0"/>
              <a:t> de’ </a:t>
            </a:r>
            <a:r>
              <a:rPr lang="de-DE" dirty="0" err="1" smtClean="0"/>
              <a:t>Benci</a:t>
            </a:r>
            <a:r>
              <a:rPr lang="de-DE" dirty="0" smtClean="0"/>
              <a:t> (1457– </a:t>
            </a:r>
            <a:r>
              <a:rPr lang="el-GR" dirty="0" smtClean="0"/>
              <a:t>π. 1520</a:t>
            </a:r>
            <a:r>
              <a:rPr lang="de-DE" dirty="0" smtClean="0"/>
              <a:t>)</a:t>
            </a:r>
            <a:r>
              <a:rPr lang="el-GR" dirty="0" smtClean="0"/>
              <a:t>.</a:t>
            </a:r>
          </a:p>
          <a:p>
            <a:r>
              <a:rPr lang="el-GR" dirty="0" smtClean="0"/>
              <a:t>Κατ΄εντολή του </a:t>
            </a:r>
            <a:r>
              <a:rPr lang="de-DE" dirty="0" smtClean="0"/>
              <a:t>Bernardo </a:t>
            </a:r>
            <a:r>
              <a:rPr lang="de-DE" dirty="0" err="1" smtClean="0"/>
              <a:t>Bembo</a:t>
            </a:r>
            <a:r>
              <a:rPr lang="de-DE" dirty="0" smtClean="0"/>
              <a:t>,</a:t>
            </a:r>
            <a:r>
              <a:rPr lang="el-GR" dirty="0" smtClean="0"/>
              <a:t> </a:t>
            </a:r>
          </a:p>
          <a:p>
            <a:r>
              <a:rPr lang="el-GR" dirty="0"/>
              <a:t>μ</a:t>
            </a:r>
            <a:r>
              <a:rPr lang="el-GR" dirty="0" smtClean="0"/>
              <a:t>άλλον ανάμεσα στον Ιούλιο του </a:t>
            </a:r>
          </a:p>
          <a:p>
            <a:r>
              <a:rPr lang="el-GR" dirty="0" smtClean="0"/>
              <a:t>1479 και τον Μάιο του 1480.</a:t>
            </a:r>
          </a:p>
          <a:p>
            <a:r>
              <a:rPr lang="el-GR" dirty="0" smtClean="0"/>
              <a:t>Λάδι και τέμπερα σε ξύλο,</a:t>
            </a:r>
          </a:p>
          <a:p>
            <a:r>
              <a:rPr lang="el-GR" dirty="0" smtClean="0"/>
              <a:t>38,8 </a:t>
            </a:r>
            <a:r>
              <a:rPr lang="de-DE" dirty="0" smtClean="0"/>
              <a:t>x </a:t>
            </a:r>
            <a:r>
              <a:rPr lang="el-GR" dirty="0" smtClean="0"/>
              <a:t>36,7 εκ.</a:t>
            </a:r>
          </a:p>
          <a:p>
            <a:r>
              <a:rPr lang="de-DE" dirty="0" smtClean="0"/>
              <a:t>Washington, National Gallery </a:t>
            </a:r>
            <a:r>
              <a:rPr lang="de-DE" dirty="0" err="1" smtClean="0"/>
              <a:t>of</a:t>
            </a:r>
            <a:endParaRPr lang="de-DE" dirty="0" smtClean="0"/>
          </a:p>
          <a:p>
            <a:r>
              <a:rPr lang="de-DE" dirty="0" smtClean="0"/>
              <a:t>Art, </a:t>
            </a:r>
            <a:r>
              <a:rPr lang="el-GR" dirty="0" smtClean="0"/>
              <a:t>αρ. ευρ. 2326.</a:t>
            </a:r>
            <a:endParaRPr lang="de-DE" dirty="0"/>
          </a:p>
        </p:txBody>
      </p:sp>
    </p:spTree>
    <p:extLst>
      <p:ext uri="{BB962C8B-B14F-4D97-AF65-F5344CB8AC3E}">
        <p14:creationId xmlns:p14="http://schemas.microsoft.com/office/powerpoint/2010/main" val="16767539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Leonardo_da_Vinci,_Ginevra_de'_Benci,_1474-78.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1306" y="0"/>
            <a:ext cx="6561389" cy="6858000"/>
          </a:xfrm>
          <a:prstGeom prst="rect">
            <a:avLst/>
          </a:prstGeom>
        </p:spPr>
      </p:pic>
    </p:spTree>
    <p:extLst>
      <p:ext uri="{BB962C8B-B14F-4D97-AF65-F5344CB8AC3E}">
        <p14:creationId xmlns:p14="http://schemas.microsoft.com/office/powerpoint/2010/main" val="17041020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3.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TotalTime>
  <Words>2527</Words>
  <Application>Microsoft Office PowerPoint</Application>
  <PresentationFormat>Προβολή στην οθόνη (4:3)</PresentationFormat>
  <Paragraphs>278</Paragraphs>
  <Slides>75</Slides>
  <Notes>8</Notes>
  <HiddenSlides>0</HiddenSlides>
  <MMClips>0</MMClips>
  <ScaleCrop>false</ScaleCrop>
  <HeadingPairs>
    <vt:vector size="4" baseType="variant">
      <vt:variant>
        <vt:lpstr>Θέμα</vt:lpstr>
      </vt:variant>
      <vt:variant>
        <vt:i4>3</vt:i4>
      </vt:variant>
      <vt:variant>
        <vt:lpstr>Τίτλοι διαφανειών</vt:lpstr>
      </vt:variant>
      <vt:variant>
        <vt:i4>75</vt:i4>
      </vt:variant>
    </vt:vector>
  </HeadingPairs>
  <TitlesOfParts>
    <vt:vector size="78" baseType="lpstr">
      <vt:lpstr>Office-Design</vt:lpstr>
      <vt:lpstr>Θέμα του Office</vt:lpstr>
      <vt:lpstr>1_Θέμα του Office</vt:lpstr>
      <vt:lpstr>Εισαγωγή στις εικαστικές τέχνες</vt:lpstr>
      <vt:lpstr>Σκοποί  ενότητας</vt:lpstr>
      <vt:lpstr>Περιεχόμενα ενότητας</vt:lpstr>
      <vt:lpstr>Leonardo da Vinci  (1452 – 1519)</vt:lpstr>
      <vt:lpstr>Leonardo da Vinci   Πρώτα έργα</vt:lpstr>
      <vt:lpstr>Παρουσίαση του PowerPoint</vt:lpstr>
      <vt:lpstr>Leonardo da Vinci   Πορτρέτα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Leonardo da Vinci   Ο Μυστικός Δείπνος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Leonardo da Vinci   Γλυπτά</vt:lpstr>
      <vt:lpstr>Παρουσίαση του PowerPoint</vt:lpstr>
      <vt:lpstr>Παρουσίαση του PowerPoint</vt:lpstr>
      <vt:lpstr>Leonardo da Vinci   Τετράδια με σημειώσεις και μελέτες για πίνακες και μηχανές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Leonardo da Vinci   Άλλοι πίνακες που αποδίδονται στον καλλιτέχνη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Leonardo da Vinci   Πίνακες που αποδίδονται στο εργαστήρι του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Τέλος Ενότητας</vt:lpstr>
      <vt:lpstr>Χρηματοδότηση</vt:lpstr>
      <vt:lpstr>Σημείωμα Ιστορικού Εκδόσεων Έργου</vt:lpstr>
      <vt:lpstr>Σημείωμα Αναφοράς</vt:lpstr>
      <vt:lpstr>Σημείωμα Αδειοδότησης</vt:lpstr>
      <vt:lpstr>Σημείωμα Χρήσης Έργων Τρίτων (6/6)</vt:lpstr>
      <vt:lpstr>Σημείωμα Χρήσης Έργων Τρίτων (2/2)</vt:lpstr>
    </vt:vector>
  </TitlesOfParts>
  <Company>privat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Leonardo da Vinci  (1452 – 1519)</dc:title>
  <dc:creator>Martin Kreeb</dc:creator>
  <cp:lastModifiedBy>Mania</cp:lastModifiedBy>
  <cp:revision>49</cp:revision>
  <dcterms:created xsi:type="dcterms:W3CDTF">2012-12-02T14:56:33Z</dcterms:created>
  <dcterms:modified xsi:type="dcterms:W3CDTF">2015-07-21T06:30:39Z</dcterms:modified>
</cp:coreProperties>
</file>