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7" r:id="rId4"/>
    <p:sldId id="268" r:id="rId5"/>
    <p:sldId id="270" r:id="rId6"/>
    <p:sldId id="271" r:id="rId7"/>
    <p:sldId id="275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  <a:srgbClr val="E1EBF7"/>
    <a:srgbClr val="8EB4E3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70" y="3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6FD1E-B921-4693-A757-23805E34E970}" type="datetimeFigureOut">
              <a:rPr lang="el-GR" smtClean="0"/>
              <a:pPr/>
              <a:t>25/2/2019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6B5E-47CB-4165-BA99-48E71AC5117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94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674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699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50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618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877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19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491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4724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06B5E-47CB-4165-BA99-48E71AC5117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6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55576" y="3356992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/>
            </a:lvl1pPr>
          </a:lstStyle>
          <a:p>
            <a:r>
              <a:rPr lang="de-DE" dirty="0" smtClean="0"/>
              <a:t>Titel 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4869160"/>
            <a:ext cx="6400800" cy="1368152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9D9D9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  <p:pic>
        <p:nvPicPr>
          <p:cNvPr id="7" name="Grafik 6" descr="Keybild_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90537"/>
          </a:xfrm>
          <a:prstGeom prst="rect">
            <a:avLst/>
          </a:prstGeom>
        </p:spPr>
      </p:pic>
      <p:pic>
        <p:nvPicPr>
          <p:cNvPr id="9" name="Grafik 8" descr="en_tentea_beneficiaries_logo3 (1).p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381328"/>
            <a:ext cx="2232248" cy="292617"/>
          </a:xfrm>
          <a:prstGeom prst="rect">
            <a:avLst/>
          </a:prstGeom>
        </p:spPr>
      </p:pic>
      <p:pic>
        <p:nvPicPr>
          <p:cNvPr id="12" name="Grafik 11" descr="Linie_verlauf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7251700" cy="38100"/>
          </a:xfrm>
          <a:prstGeom prst="rect">
            <a:avLst/>
          </a:prstGeom>
        </p:spPr>
      </p:pic>
      <p:pic>
        <p:nvPicPr>
          <p:cNvPr id="1026" name="Picture 2" descr="P:\05_Projekte\02_Laufende_Projekte\CROCODILE neu_Nr_WKE\06_Communication\Logo\crocodile_RZ_CMYK_150dp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93296"/>
            <a:ext cx="1018035" cy="5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Fließ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092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576" y="2492896"/>
            <a:ext cx="7776864" cy="3672409"/>
          </a:xfrm>
        </p:spPr>
        <p:txBody>
          <a:bodyPr>
            <a:normAutofit/>
          </a:bodyPr>
          <a:lstStyle>
            <a:lvl1pPr>
              <a:buNone/>
              <a:defRPr sz="2600"/>
            </a:lvl1pPr>
          </a:lstStyle>
          <a:p>
            <a:pPr lvl="0"/>
            <a:r>
              <a:rPr lang="de-DE" dirty="0" smtClean="0"/>
              <a:t>Fließtext</a:t>
            </a:r>
          </a:p>
        </p:txBody>
      </p:sp>
      <p:pic>
        <p:nvPicPr>
          <p:cNvPr id="8" name="Grafik 7" descr="Linie_verlauf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798612"/>
            <a:ext cx="7251700" cy="3810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224" y="6381328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2789-B900-428C-B030-2FF7B30F9D62}" type="datetimeFigureOut">
              <a:rPr lang="de-AT" smtClean="0"/>
              <a:pPr/>
              <a:t>25.02.2019</a:t>
            </a:fld>
            <a:endParaRPr lang="de-AT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D9D9D"/>
                </a:solidFill>
              </a:defRPr>
            </a:lvl1pPr>
          </a:lstStyle>
          <a:p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356351"/>
            <a:ext cx="87444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2A3A-26E1-473D-B222-E47059ED49E6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596336" y="6381328"/>
            <a:ext cx="2880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9D9D9D"/>
                </a:solidFill>
              </a:rPr>
              <a:t>|</a:t>
            </a:r>
            <a:endParaRPr lang="de-AT" sz="1200" dirty="0">
              <a:solidFill>
                <a:srgbClr val="9D9D9D"/>
              </a:solidFill>
            </a:endParaRPr>
          </a:p>
        </p:txBody>
      </p:sp>
      <p:pic>
        <p:nvPicPr>
          <p:cNvPr id="15" name="Grafik 14" descr="en_tentea_beneficiaries_logo3 (1).p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6381328"/>
            <a:ext cx="2232248" cy="292617"/>
          </a:xfrm>
          <a:prstGeom prst="rect">
            <a:avLst/>
          </a:prstGeom>
        </p:spPr>
      </p:pic>
      <p:pic>
        <p:nvPicPr>
          <p:cNvPr id="16" name="Grafik 15" descr="Linie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3528" y="6237312"/>
            <a:ext cx="8458200" cy="38100"/>
          </a:xfrm>
          <a:prstGeom prst="rect">
            <a:avLst/>
          </a:prstGeom>
        </p:spPr>
      </p:pic>
      <p:pic>
        <p:nvPicPr>
          <p:cNvPr id="17" name="Picture 2" descr="P:\05_Projekte\02_Laufende_Projekte\CROCODILE neu_Nr_WKE\06_Communication\Logo\crocodile_RZ_CMYK_150dpi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7" y="293071"/>
            <a:ext cx="1018035" cy="5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Pfei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9144000" cy="30924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61864"/>
            <a:ext cx="8229600" cy="114300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2492896"/>
            <a:ext cx="7776864" cy="3600401"/>
          </a:xfrm>
        </p:spPr>
        <p:txBody>
          <a:bodyPr/>
          <a:lstStyle>
            <a:lvl1pPr>
              <a:buSzPct val="90000"/>
              <a:buFontTx/>
              <a:buBlip>
                <a:blip r:embed="rId3"/>
              </a:buBlip>
              <a:defRPr sz="2600"/>
            </a:lvl1pPr>
            <a:lvl2pPr>
              <a:buFont typeface="Arial" pitchFamily="34" charset="0"/>
              <a:buChar char="•"/>
              <a:defRPr sz="2200" baseline="0"/>
            </a:lvl2pPr>
          </a:lstStyle>
          <a:p>
            <a:pPr lvl="0"/>
            <a:r>
              <a:rPr lang="de-DE" dirty="0" smtClean="0"/>
              <a:t>Aufzählung 1</a:t>
            </a:r>
          </a:p>
          <a:p>
            <a:pPr lvl="1"/>
            <a:r>
              <a:rPr lang="de-DE" dirty="0" smtClean="0"/>
              <a:t>Aufzählung 2</a:t>
            </a:r>
          </a:p>
        </p:txBody>
      </p:sp>
      <p:pic>
        <p:nvPicPr>
          <p:cNvPr id="8" name="Grafik 7" descr="Linie_verlauf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798612"/>
            <a:ext cx="7251700" cy="38100"/>
          </a:xfrm>
          <a:prstGeom prst="rect">
            <a:avLst/>
          </a:prstGeom>
        </p:spPr>
      </p:pic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588224" y="6381328"/>
            <a:ext cx="108012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2789-B900-428C-B030-2FF7B30F9D62}" type="datetimeFigureOut">
              <a:rPr lang="de-AT" smtClean="0"/>
              <a:pPr/>
              <a:t>25.02.2019</a:t>
            </a:fld>
            <a:endParaRPr lang="de-AT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D9D9D"/>
                </a:solidFill>
              </a:defRPr>
            </a:lvl1pPr>
          </a:lstStyle>
          <a:p>
            <a:r>
              <a:rPr lang="de-AT" dirty="0" smtClean="0"/>
              <a:t>Titel</a:t>
            </a:r>
            <a:endParaRPr lang="de-AT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356351"/>
            <a:ext cx="874440" cy="3130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2A3A-26E1-473D-B222-E47059ED49E6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7596336" y="6381328"/>
            <a:ext cx="2880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solidFill>
                  <a:srgbClr val="9D9D9D"/>
                </a:solidFill>
              </a:rPr>
              <a:t>|</a:t>
            </a:r>
            <a:endParaRPr lang="de-AT" sz="1200" dirty="0">
              <a:solidFill>
                <a:srgbClr val="9D9D9D"/>
              </a:solidFill>
            </a:endParaRPr>
          </a:p>
        </p:txBody>
      </p:sp>
      <p:pic>
        <p:nvPicPr>
          <p:cNvPr id="15" name="Grafik 14" descr="en_tentea_beneficiaries_logo3 (1).ps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67544" y="6381328"/>
            <a:ext cx="2232248" cy="292617"/>
          </a:xfrm>
          <a:prstGeom prst="rect">
            <a:avLst/>
          </a:prstGeom>
        </p:spPr>
      </p:pic>
      <p:pic>
        <p:nvPicPr>
          <p:cNvPr id="16" name="Grafik 15" descr="Lini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23528" y="6237312"/>
            <a:ext cx="8458200" cy="38100"/>
          </a:xfrm>
          <a:prstGeom prst="rect">
            <a:avLst/>
          </a:prstGeom>
        </p:spPr>
      </p:pic>
      <p:pic>
        <p:nvPicPr>
          <p:cNvPr id="17" name="Picture 2" descr="P:\05_Projekte\02_Laufende_Projekte\CROCODILE neu_Nr_WKE\06_Communication\Logo\crocodile_RZ_CMYK_150dpi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37" y="293071"/>
            <a:ext cx="1018035" cy="5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3255119"/>
            <a:ext cx="7772400" cy="1470025"/>
          </a:xfrm>
        </p:spPr>
        <p:txBody>
          <a:bodyPr>
            <a:normAutofit/>
          </a:bodyPr>
          <a:lstStyle>
            <a:lvl1pPr algn="l">
              <a:defRPr sz="4200" baseline="0"/>
            </a:lvl1pPr>
          </a:lstStyle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4509120"/>
            <a:ext cx="6400800" cy="1872208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AustriaTech</a:t>
            </a:r>
            <a:r>
              <a:rPr lang="de-DE" dirty="0" smtClean="0"/>
              <a:t> – Gesellschaft des Bundes für technologiepolitische Maßnahmen </a:t>
            </a:r>
            <a:r>
              <a:rPr lang="de-DE" dirty="0" err="1" smtClean="0"/>
              <a:t>Gmbh</a:t>
            </a:r>
            <a:endParaRPr lang="de-DE" dirty="0" smtClean="0"/>
          </a:p>
          <a:p>
            <a:r>
              <a:rPr lang="de-DE" dirty="0" smtClean="0"/>
              <a:t>Raimundgasse 1/6, A-1020 Vienna</a:t>
            </a:r>
          </a:p>
          <a:p>
            <a:r>
              <a:rPr lang="de-DE" dirty="0" smtClean="0"/>
              <a:t>Telefon: +43 1 26 33 444-48, www.xxx.eu</a:t>
            </a:r>
            <a:endParaRPr lang="de-AT" dirty="0"/>
          </a:p>
        </p:txBody>
      </p:sp>
      <p:pic>
        <p:nvPicPr>
          <p:cNvPr id="7" name="Grafik 6" descr="Keybild_P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290537"/>
          </a:xfrm>
          <a:prstGeom prst="rect">
            <a:avLst/>
          </a:prstGeom>
        </p:spPr>
      </p:pic>
      <p:pic>
        <p:nvPicPr>
          <p:cNvPr id="9" name="Grafik 8" descr="en_tentea_beneficiaries_logo3 (1).p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381328"/>
            <a:ext cx="2232248" cy="292617"/>
          </a:xfrm>
          <a:prstGeom prst="rect">
            <a:avLst/>
          </a:prstGeom>
        </p:spPr>
      </p:pic>
      <p:pic>
        <p:nvPicPr>
          <p:cNvPr id="12" name="Grafik 11" descr="Linie_verlauf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7251700" cy="38100"/>
          </a:xfrm>
          <a:prstGeom prst="rect">
            <a:avLst/>
          </a:prstGeom>
        </p:spPr>
      </p:pic>
      <p:pic>
        <p:nvPicPr>
          <p:cNvPr id="8" name="Picture 2" descr="P:\05_Projekte\02_Laufende_Projekte\CROCODILE neu_Nr_WKE\06_Communication\Logo\crocodile_RZ_CMYK_150dpi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93296"/>
            <a:ext cx="1018035" cy="54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5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rgbClr val="9D9D9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9D9D9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9D9D9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9D9D9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9D9D9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8072" y="3284984"/>
            <a:ext cx="7556376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CROCODILE2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SSTPA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4839974"/>
            <a:ext cx="4497795" cy="1368152"/>
          </a:xfrm>
        </p:spPr>
        <p:txBody>
          <a:bodyPr>
            <a:normAutofit lnSpcReduction="10000"/>
          </a:bodyPr>
          <a:lstStyle/>
          <a:p>
            <a:r>
              <a:rPr lang="de-AT" sz="2600" dirty="0" err="1" smtClean="0">
                <a:solidFill>
                  <a:schemeClr val="tx1"/>
                </a:solidFill>
              </a:rPr>
              <a:t>Yorgos</a:t>
            </a:r>
            <a:r>
              <a:rPr lang="de-AT" sz="2600" dirty="0" smtClean="0">
                <a:solidFill>
                  <a:schemeClr val="tx1"/>
                </a:solidFill>
              </a:rPr>
              <a:t> </a:t>
            </a:r>
            <a:r>
              <a:rPr lang="de-AT" sz="2600" dirty="0" err="1" smtClean="0">
                <a:solidFill>
                  <a:schemeClr val="tx1"/>
                </a:solidFill>
              </a:rPr>
              <a:t>Stephanedes</a:t>
            </a:r>
            <a:endParaRPr lang="de-AT" sz="2600" dirty="0" smtClean="0">
              <a:solidFill>
                <a:schemeClr val="tx1"/>
              </a:solidFill>
            </a:endParaRPr>
          </a:p>
          <a:p>
            <a:r>
              <a:rPr lang="de-AT" sz="2600" dirty="0" smtClean="0">
                <a:solidFill>
                  <a:schemeClr val="tx1"/>
                </a:solidFill>
              </a:rPr>
              <a:t>Athanasios </a:t>
            </a:r>
            <a:r>
              <a:rPr lang="de-AT" sz="2600" dirty="0" err="1" smtClean="0">
                <a:solidFill>
                  <a:schemeClr val="tx1"/>
                </a:solidFill>
              </a:rPr>
              <a:t>Koukounaris</a:t>
            </a:r>
            <a:endParaRPr lang="de-AT" sz="2600" dirty="0" smtClean="0">
              <a:solidFill>
                <a:schemeClr val="tx1"/>
              </a:solidFill>
            </a:endParaRPr>
          </a:p>
          <a:p>
            <a:r>
              <a:rPr lang="de-AT" sz="2600" dirty="0" smtClean="0">
                <a:solidFill>
                  <a:schemeClr val="tx1"/>
                </a:solidFill>
              </a:rPr>
              <a:t>Marina </a:t>
            </a:r>
            <a:r>
              <a:rPr lang="de-AT" sz="2600" dirty="0" err="1" smtClean="0">
                <a:solidFill>
                  <a:schemeClr val="tx1"/>
                </a:solidFill>
              </a:rPr>
              <a:t>Kouta</a:t>
            </a:r>
            <a:endParaRPr lang="de-AT" sz="2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34072" y="6386919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26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34" y="4933802"/>
            <a:ext cx="2702332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0872" y="548680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SSTPA DESIGN in GREECE [7/7]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TRANSMISSION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78896"/>
            <a:ext cx="3444512" cy="2398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1456882"/>
            <a:ext cx="269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</a:t>
            </a:r>
            <a:r>
              <a:rPr lang="en-US" dirty="0"/>
              <a:t>user </a:t>
            </a:r>
            <a:r>
              <a:rPr lang="en-US" dirty="0" smtClean="0"/>
              <a:t>services</a:t>
            </a:r>
          </a:p>
          <a:p>
            <a:pPr algn="ctr"/>
            <a:r>
              <a:rPr lang="en-US" dirty="0" smtClean="0"/>
              <a:t>(e-platform &amp; application)</a:t>
            </a:r>
            <a:endParaRPr lang="el-GR" dirty="0"/>
          </a:p>
        </p:txBody>
      </p:sp>
      <p:sp>
        <p:nvSpPr>
          <p:cNvPr id="20" name="Shape 19"/>
          <p:cNvSpPr/>
          <p:nvPr/>
        </p:nvSpPr>
        <p:spPr>
          <a:xfrm rot="16200000">
            <a:off x="2057492" y="1190979"/>
            <a:ext cx="4164923" cy="5904658"/>
          </a:xfrm>
          <a:prstGeom prst="leftCircularArrow">
            <a:avLst>
              <a:gd name="adj1" fmla="val 10234"/>
              <a:gd name="adj2" fmla="val 0"/>
              <a:gd name="adj3" fmla="val 6205442"/>
              <a:gd name="adj4" fmla="val 16206470"/>
              <a:gd name="adj5" fmla="val 1296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8114" y="2089227"/>
            <a:ext cx="2476049" cy="2131861"/>
          </a:xfrm>
          <a:prstGeom prst="rect">
            <a:avLst/>
          </a:prstGeom>
        </p:spPr>
      </p:pic>
      <p:pic>
        <p:nvPicPr>
          <p:cNvPr id="4098" name="Picture 2" descr="Server, Hardware, Network, Computer, Database, Ser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10" y="4437112"/>
            <a:ext cx="1611122" cy="195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2543" y="4078830"/>
            <a:ext cx="24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 operating system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696" y="1542235"/>
            <a:ext cx="242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Installed equipment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1042608">
            <a:off x="6114836" y="4155829"/>
            <a:ext cx="682506" cy="65481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7092280" y="4365747"/>
            <a:ext cx="2136143" cy="1223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sz="26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data available to parking operators, service providers, </a:t>
            </a:r>
            <a:r>
              <a:rPr lang="en-US" sz="1800" dirty="0">
                <a:solidFill>
                  <a:schemeClr val="tx1"/>
                </a:solidFill>
              </a:rPr>
              <a:t>n</a:t>
            </a:r>
            <a:r>
              <a:rPr lang="en-US" sz="1800" dirty="0" smtClean="0">
                <a:solidFill>
                  <a:schemeClr val="tx1"/>
                </a:solidFill>
              </a:rPr>
              <a:t>at./int. access </a:t>
            </a:r>
            <a:r>
              <a:rPr lang="en-US" sz="1800" dirty="0" err="1" smtClean="0">
                <a:solidFill>
                  <a:schemeClr val="tx1"/>
                </a:solidFill>
              </a:rPr>
              <a:t>pt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Shape 27"/>
          <p:cNvSpPr/>
          <p:nvPr/>
        </p:nvSpPr>
        <p:spPr>
          <a:xfrm rot="18563954">
            <a:off x="3333666" y="912372"/>
            <a:ext cx="4164923" cy="5492789"/>
          </a:xfrm>
          <a:prstGeom prst="leftCircularArrow">
            <a:avLst>
              <a:gd name="adj1" fmla="val 10234"/>
              <a:gd name="adj2" fmla="val 0"/>
              <a:gd name="adj3" fmla="val 6205442"/>
              <a:gd name="adj4" fmla="val 8236930"/>
              <a:gd name="adj5" fmla="val 12962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Isosceles Triangle 28"/>
          <p:cNvSpPr/>
          <p:nvPr/>
        </p:nvSpPr>
        <p:spPr>
          <a:xfrm rot="3053533">
            <a:off x="6572267" y="4862518"/>
            <a:ext cx="682506" cy="65481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56453" y="4574454"/>
            <a:ext cx="94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primary </a:t>
            </a:r>
            <a:endParaRPr lang="en-US" dirty="0" smtClean="0"/>
          </a:p>
          <a:p>
            <a:pPr algn="ctr"/>
            <a:r>
              <a:rPr lang="en-US" dirty="0" smtClean="0"/>
              <a:t>      data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920833" y="4431233"/>
            <a:ext cx="94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output  </a:t>
            </a:r>
          </a:p>
          <a:p>
            <a:r>
              <a:rPr lang="en-US" dirty="0"/>
              <a:t>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45737" y="5272563"/>
            <a:ext cx="10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DATEX II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44863" y="2473380"/>
            <a:ext cx="1419225" cy="1009650"/>
          </a:xfrm>
          <a:prstGeom prst="rect">
            <a:avLst/>
          </a:prstGeom>
        </p:spPr>
      </p:pic>
      <p:sp>
        <p:nvSpPr>
          <p:cNvPr id="45" name="Isosceles Triangle 44"/>
          <p:cNvSpPr/>
          <p:nvPr/>
        </p:nvSpPr>
        <p:spPr>
          <a:xfrm rot="10800000">
            <a:off x="3889494" y="3451405"/>
            <a:ext cx="682506" cy="65481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TextBox 46"/>
          <p:cNvSpPr txBox="1"/>
          <p:nvPr/>
        </p:nvSpPr>
        <p:spPr>
          <a:xfrm>
            <a:off x="4185586" y="2678979"/>
            <a:ext cx="103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input  data </a:t>
            </a:r>
            <a:endParaRPr lang="en-US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24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008112"/>
          </a:xfrm>
        </p:spPr>
        <p:txBody>
          <a:bodyPr/>
          <a:lstStyle/>
          <a:p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DIRECTIVE </a:t>
            </a: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2010/40/EU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ACTIONS ON SSTPA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8424936" cy="352839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de-AT" sz="2800" u="sng" dirty="0">
                <a:solidFill>
                  <a:schemeClr val="bg1"/>
                </a:solidFill>
              </a:rPr>
              <a:t>Priority Action </a:t>
            </a:r>
            <a:r>
              <a:rPr lang="de-AT" sz="2800" b="1" u="sng" dirty="0">
                <a:solidFill>
                  <a:schemeClr val="bg1"/>
                </a:solidFill>
              </a:rPr>
              <a:t>E</a:t>
            </a:r>
            <a:r>
              <a:rPr lang="de-AT" sz="2800" u="sng" dirty="0">
                <a:solidFill>
                  <a:schemeClr val="bg1"/>
                </a:solidFill>
              </a:rPr>
              <a:t>:</a:t>
            </a:r>
            <a:r>
              <a:rPr lang="de-AT" sz="2800" dirty="0">
                <a:solidFill>
                  <a:schemeClr val="bg1"/>
                </a:solidFill>
              </a:rPr>
              <a:t> </a:t>
            </a:r>
            <a:r>
              <a:rPr lang="de-AT" sz="2800" dirty="0" smtClean="0">
                <a:solidFill>
                  <a:schemeClr val="bg1"/>
                </a:solidFill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</a:rPr>
              <a:t>rovision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information services for safe and secure parking places for trucks and commercial vehicles </a:t>
            </a:r>
            <a:endParaRPr lang="de-AT" sz="2800" dirty="0">
              <a:solidFill>
                <a:schemeClr val="bg1"/>
              </a:solidFill>
            </a:endParaRPr>
          </a:p>
          <a:p>
            <a:pPr algn="just"/>
            <a:endParaRPr lang="de-AT" sz="1800" dirty="0">
              <a:solidFill>
                <a:schemeClr val="bg1"/>
              </a:solidFill>
            </a:endParaRPr>
          </a:p>
          <a:p>
            <a:pPr algn="just"/>
            <a:r>
              <a:rPr lang="de-AT" sz="2800" u="sng" dirty="0">
                <a:solidFill>
                  <a:schemeClr val="bg1"/>
                </a:solidFill>
              </a:rPr>
              <a:t>Priority Action </a:t>
            </a:r>
            <a:r>
              <a:rPr lang="de-AT" sz="2800" b="1" u="sng" dirty="0">
                <a:solidFill>
                  <a:schemeClr val="bg1"/>
                </a:solidFill>
              </a:rPr>
              <a:t>F</a:t>
            </a:r>
            <a:r>
              <a:rPr lang="de-AT" sz="2800" u="sng" dirty="0">
                <a:solidFill>
                  <a:schemeClr val="bg1"/>
                </a:solidFill>
              </a:rPr>
              <a:t>:</a:t>
            </a:r>
            <a:r>
              <a:rPr lang="de-AT" sz="2800" dirty="0">
                <a:solidFill>
                  <a:schemeClr val="bg1"/>
                </a:solidFill>
              </a:rPr>
              <a:t> </a:t>
            </a:r>
            <a:r>
              <a:rPr lang="de-AT" sz="2800" dirty="0" smtClean="0">
                <a:solidFill>
                  <a:schemeClr val="bg1"/>
                </a:solidFill>
              </a:rPr>
              <a:t>P</a:t>
            </a:r>
            <a:r>
              <a:rPr lang="en-US" sz="2800" dirty="0" err="1" smtClean="0">
                <a:solidFill>
                  <a:schemeClr val="bg1"/>
                </a:solidFill>
              </a:rPr>
              <a:t>rovision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of reservation services for safe and secure parking places for trucks and commercial vehicles</a:t>
            </a:r>
            <a:endParaRPr lang="de-AT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AT" sz="2800" dirty="0" smtClean="0">
              <a:solidFill>
                <a:schemeClr val="bg1"/>
              </a:solidFill>
            </a:endParaRPr>
          </a:p>
          <a:p>
            <a:endParaRPr lang="de-AT" dirty="0" smtClean="0">
              <a:solidFill>
                <a:schemeClr val="bg1"/>
              </a:solidFill>
            </a:endParaRPr>
          </a:p>
          <a:p>
            <a:endParaRPr lang="de-AT" sz="2800" dirty="0" smtClean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2920" y="548680"/>
            <a:ext cx="8229600" cy="1008112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885/2013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1043608" y="1052736"/>
            <a:ext cx="8424936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u="sng" dirty="0">
                <a:solidFill>
                  <a:schemeClr val="tx1"/>
                </a:solidFill>
              </a:rPr>
              <a:t>DATA </a:t>
            </a:r>
            <a:r>
              <a:rPr lang="en-US" sz="2800" u="sng" dirty="0" smtClean="0">
                <a:solidFill>
                  <a:schemeClr val="tx1"/>
                </a:solidFill>
              </a:rPr>
              <a:t>COLLECTION</a:t>
            </a:r>
            <a:endParaRPr lang="en-US" sz="2800" u="sng" dirty="0">
              <a:solidFill>
                <a:schemeClr val="tx1"/>
              </a:solidFill>
            </a:endParaRPr>
          </a:p>
          <a:p>
            <a:pPr marL="358775" indent="-358775" algn="just"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Static data related to the parking areas</a:t>
            </a:r>
          </a:p>
          <a:p>
            <a:pPr marL="358775" indent="-358775" algn="just"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Information on safety </a:t>
            </a:r>
            <a:r>
              <a:rPr lang="en-US" sz="2800" dirty="0" smtClean="0">
                <a:solidFill>
                  <a:schemeClr val="tx1"/>
                </a:solidFill>
              </a:rPr>
              <a:t>&amp; equipment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parking </a:t>
            </a:r>
            <a:r>
              <a:rPr lang="en-US" sz="2800" dirty="0">
                <a:solidFill>
                  <a:schemeClr val="tx1"/>
                </a:solidFill>
              </a:rPr>
              <a:t>area </a:t>
            </a:r>
          </a:p>
          <a:p>
            <a:pPr marL="358775" indent="-358775" algn="just">
              <a:buClr>
                <a:schemeClr val="accent5">
                  <a:lumMod val="50000"/>
                </a:schemeClr>
              </a:buClr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Dynamic data on availability of parking places </a:t>
            </a:r>
            <a:endParaRPr lang="de-AT" sz="28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de-AT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2800" u="sng" dirty="0" smtClean="0">
                <a:solidFill>
                  <a:schemeClr val="tx1"/>
                </a:solidFill>
              </a:rPr>
              <a:t>DATA </a:t>
            </a:r>
            <a:r>
              <a:rPr lang="de-AT" sz="2800" u="sng" dirty="0">
                <a:solidFill>
                  <a:schemeClr val="tx1"/>
                </a:solidFill>
              </a:rPr>
              <a:t>SHARING/EXCHANGE (</a:t>
            </a:r>
            <a:r>
              <a:rPr lang="en-US" sz="2800" u="sng" dirty="0">
                <a:solidFill>
                  <a:schemeClr val="tx1"/>
                </a:solidFill>
              </a:rPr>
              <a:t>using DATEX II</a:t>
            </a:r>
            <a:r>
              <a:rPr lang="en-US" sz="2800" u="sng" dirty="0" smtClean="0">
                <a:solidFill>
                  <a:schemeClr val="tx1"/>
                </a:solidFill>
              </a:rPr>
              <a:t>)</a:t>
            </a:r>
            <a:endParaRPr lang="de-AT" sz="2800" u="sng" dirty="0">
              <a:solidFill>
                <a:schemeClr val="tx1"/>
              </a:solidFill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Parking operators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Service providers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Single access points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National/International access point</a:t>
            </a:r>
          </a:p>
          <a:p>
            <a:endParaRPr lang="de-AT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800" dirty="0" smtClean="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1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476672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SSTPA DESIGN in GREECE [1/7]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IMPLEMENTATION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2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5">
                  <a:lumMod val="50000"/>
                </a:schemeClr>
              </a:buClr>
              <a:buNone/>
            </a:pPr>
            <a:r>
              <a:rPr lang="en-US" u="sng" dirty="0" smtClean="0">
                <a:solidFill>
                  <a:schemeClr val="tx1"/>
                </a:solidFill>
              </a:rPr>
              <a:t>Static/dynamic </a:t>
            </a:r>
            <a:r>
              <a:rPr lang="en-US" u="sng" dirty="0">
                <a:solidFill>
                  <a:schemeClr val="tx1"/>
                </a:solidFill>
              </a:rPr>
              <a:t>data related to </a:t>
            </a:r>
            <a:r>
              <a:rPr lang="en-US" u="sng" dirty="0" smtClean="0">
                <a:solidFill>
                  <a:schemeClr val="tx1"/>
                </a:solidFill>
              </a:rPr>
              <a:t>parking areas</a:t>
            </a:r>
          </a:p>
          <a:p>
            <a:pPr marL="536575" algn="just"/>
            <a:r>
              <a:rPr lang="en-US" dirty="0" smtClean="0">
                <a:solidFill>
                  <a:schemeClr val="tx1"/>
                </a:solidFill>
              </a:rPr>
              <a:t>Identification </a:t>
            </a:r>
            <a:r>
              <a:rPr lang="en-US" dirty="0">
                <a:solidFill>
                  <a:schemeClr val="tx1"/>
                </a:solidFill>
              </a:rPr>
              <a:t>information of parking </a:t>
            </a:r>
            <a:r>
              <a:rPr lang="en-US" dirty="0" smtClean="0">
                <a:solidFill>
                  <a:schemeClr val="tx1"/>
                </a:solidFill>
              </a:rPr>
              <a:t>area</a:t>
            </a:r>
          </a:p>
          <a:p>
            <a:pPr marL="547688" indent="0" algn="just">
              <a:buClr>
                <a:schemeClr val="accent5">
                  <a:lumMod val="50000"/>
                </a:schemeClr>
              </a:buClr>
              <a:buNone/>
            </a:pPr>
            <a:r>
              <a:rPr lang="de-AT" sz="2400" dirty="0" smtClean="0">
                <a:solidFill>
                  <a:schemeClr val="tx1"/>
                </a:solidFill>
              </a:rPr>
              <a:t>{“</a:t>
            </a:r>
            <a:r>
              <a:rPr lang="de-AT" sz="2400" dirty="0" err="1" smtClean="0">
                <a:solidFill>
                  <a:schemeClr val="tx1"/>
                </a:solidFill>
              </a:rPr>
              <a:t>ParkingName</a:t>
            </a:r>
            <a:r>
              <a:rPr lang="en-US" sz="2400" dirty="0" smtClean="0">
                <a:solidFill>
                  <a:schemeClr val="tx1"/>
                </a:solidFill>
              </a:rPr>
              <a:t>”, </a:t>
            </a:r>
            <a:r>
              <a:rPr lang="de-AT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parkingAlias</a:t>
            </a:r>
            <a:r>
              <a:rPr lang="en-US" sz="2400" dirty="0" smtClean="0">
                <a:solidFill>
                  <a:schemeClr val="tx1"/>
                </a:solidFill>
              </a:rPr>
              <a:t>”, </a:t>
            </a:r>
            <a:r>
              <a:rPr lang="de-AT" sz="2400" dirty="0" smtClean="0">
                <a:solidFill>
                  <a:schemeClr val="tx1"/>
                </a:solidFill>
              </a:rPr>
              <a:t>“</a:t>
            </a:r>
            <a:r>
              <a:rPr lang="en-US" sz="2400" dirty="0" err="1" smtClean="0">
                <a:solidFill>
                  <a:schemeClr val="tx1"/>
                </a:solidFill>
              </a:rPr>
              <a:t>parkingSiteAddress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  <a:p>
            <a:pPr marL="547688" indent="0" algn="just">
              <a:buClr>
                <a:schemeClr val="accent5">
                  <a:lumMod val="50000"/>
                </a:schemeClr>
              </a:buClr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536575"/>
            <a:r>
              <a:rPr lang="en-US" dirty="0">
                <a:solidFill>
                  <a:schemeClr val="tx1"/>
                </a:solidFill>
              </a:rPr>
              <a:t>Location information </a:t>
            </a:r>
            <a:endParaRPr lang="en-US" dirty="0" smtClean="0">
              <a:solidFill>
                <a:schemeClr val="tx1"/>
              </a:solidFill>
            </a:endParaRPr>
          </a:p>
          <a:p>
            <a:pPr marL="536575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{“</a:t>
            </a:r>
            <a:r>
              <a:rPr lang="en-US" sz="2400" dirty="0">
                <a:solidFill>
                  <a:schemeClr val="tx1"/>
                </a:solidFill>
              </a:rPr>
              <a:t>Latitude/Longitude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  <a:p>
            <a:pPr marL="547688" indent="0" algn="just">
              <a:buClr>
                <a:schemeClr val="accent5">
                  <a:lumMod val="50000"/>
                </a:schemeClr>
              </a:buClr>
              <a:buNone/>
            </a:pPr>
            <a:endParaRPr lang="de-AT" sz="1400" dirty="0">
              <a:solidFill>
                <a:schemeClr val="tx1"/>
              </a:solidFill>
            </a:endParaRPr>
          </a:p>
          <a:p>
            <a:pPr marL="536575"/>
            <a:r>
              <a:rPr lang="en-US" dirty="0" smtClean="0">
                <a:solidFill>
                  <a:schemeClr val="tx1"/>
                </a:solidFill>
              </a:rPr>
              <a:t>Primary </a:t>
            </a:r>
            <a:r>
              <a:rPr lang="en-US" dirty="0">
                <a:solidFill>
                  <a:schemeClr val="tx1"/>
                </a:solidFill>
              </a:rPr>
              <a:t>Road identifier1/direction and Primary </a:t>
            </a:r>
            <a:r>
              <a:rPr lang="en-US" dirty="0" smtClean="0">
                <a:solidFill>
                  <a:schemeClr val="tx1"/>
                </a:solidFill>
              </a:rPr>
              <a:t>RoadIdentifier2/direction </a:t>
            </a:r>
          </a:p>
          <a:p>
            <a:pPr marL="536575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{“</a:t>
            </a:r>
            <a:r>
              <a:rPr lang="en-US" sz="2400" dirty="0" err="1">
                <a:solidFill>
                  <a:schemeClr val="tx1"/>
                </a:solidFill>
              </a:rPr>
              <a:t>roadName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roadIdentifier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 smtClean="0">
                <a:solidFill>
                  <a:schemeClr val="tx1"/>
                </a:solidFill>
              </a:rPr>
              <a:t>roadDestination</a:t>
            </a:r>
            <a:r>
              <a:rPr lang="en-US" sz="2400" dirty="0" smtClean="0">
                <a:solidFill>
                  <a:schemeClr val="tx1"/>
                </a:solidFill>
              </a:rPr>
              <a:t>”, “</a:t>
            </a:r>
            <a:r>
              <a:rPr lang="en-US" sz="2400" dirty="0" err="1" smtClean="0">
                <a:solidFill>
                  <a:schemeClr val="tx1"/>
                </a:solidFill>
              </a:rPr>
              <a:t>distanceToThisRoad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9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SSTPA DESIGN in GREECE [2/7]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IMPLEMENTATION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72816"/>
            <a:ext cx="8424936" cy="4824536"/>
          </a:xfrm>
        </p:spPr>
        <p:txBody>
          <a:bodyPr>
            <a:normAutofit/>
          </a:bodyPr>
          <a:lstStyle/>
          <a:p>
            <a:pPr marL="536575"/>
            <a:r>
              <a:rPr lang="en-US" dirty="0" smtClean="0">
                <a:solidFill>
                  <a:schemeClr val="tx1"/>
                </a:solidFill>
              </a:rPr>
              <a:t>Indication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exit</a:t>
            </a:r>
          </a:p>
          <a:p>
            <a:pPr marL="536575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{“</a:t>
            </a:r>
            <a:r>
              <a:rPr lang="en-US" sz="2400" dirty="0" err="1">
                <a:solidFill>
                  <a:schemeClr val="tx1"/>
                </a:solidFill>
              </a:rPr>
              <a:t>junctionName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  <a:p>
            <a:pPr marL="536575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536575"/>
            <a:r>
              <a:rPr lang="en-US" dirty="0">
                <a:solidFill>
                  <a:schemeClr val="tx1"/>
                </a:solidFill>
              </a:rPr>
              <a:t>Total number of free parking places for trucks </a:t>
            </a:r>
            <a:r>
              <a:rPr lang="en-US" sz="2400" dirty="0">
                <a:solidFill>
                  <a:schemeClr val="tx1"/>
                </a:solidFill>
              </a:rPr>
              <a:t>{“</a:t>
            </a:r>
            <a:r>
              <a:rPr lang="en-US" sz="2400" dirty="0" err="1">
                <a:solidFill>
                  <a:schemeClr val="tx1"/>
                </a:solidFill>
              </a:rPr>
              <a:t>parkingNumberOfVacantSpaces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  <a:p>
            <a:pPr marL="193675" indent="0">
              <a:buNone/>
            </a:pPr>
            <a:endParaRPr lang="en-US" sz="1400" dirty="0">
              <a:solidFill>
                <a:schemeClr val="tx1"/>
              </a:solidFill>
            </a:endParaRPr>
          </a:p>
          <a:p>
            <a:pPr marL="536575"/>
            <a:r>
              <a:rPr lang="en-US" dirty="0">
                <a:solidFill>
                  <a:schemeClr val="tx1"/>
                </a:solidFill>
              </a:rPr>
              <a:t>Price and </a:t>
            </a:r>
            <a:r>
              <a:rPr lang="en-US" dirty="0" smtClean="0">
                <a:solidFill>
                  <a:schemeClr val="tx1"/>
                </a:solidFill>
              </a:rPr>
              <a:t>currency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parking </a:t>
            </a:r>
            <a:r>
              <a:rPr lang="en-US" dirty="0">
                <a:solidFill>
                  <a:schemeClr val="tx1"/>
                </a:solidFill>
              </a:rPr>
              <a:t>places </a:t>
            </a:r>
            <a:r>
              <a:rPr lang="de-AT" dirty="0" smtClean="0">
                <a:solidFill>
                  <a:schemeClr val="accent3">
                    <a:lumMod val="75000"/>
                  </a:schemeClr>
                </a:solidFill>
              </a:rPr>
              <a:t>!</a:t>
            </a:r>
            <a:r>
              <a:rPr lang="de-AT" dirty="0" err="1" smtClean="0">
                <a:solidFill>
                  <a:schemeClr val="accent3">
                    <a:lumMod val="75000"/>
                  </a:schemeClr>
                </a:solidFill>
              </a:rPr>
              <a:t>Without</a:t>
            </a:r>
            <a:r>
              <a:rPr lang="de-A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3">
                    <a:lumMod val="75000"/>
                  </a:schemeClr>
                </a:solidFill>
              </a:rPr>
              <a:t>charge</a:t>
            </a:r>
            <a:r>
              <a:rPr lang="de-AT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536575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{“</a:t>
            </a:r>
            <a:r>
              <a:rPr lang="en-US" sz="2400" dirty="0" err="1">
                <a:solidFill>
                  <a:schemeClr val="tx1"/>
                </a:solidFill>
              </a:rPr>
              <a:t>maximumDuration</a:t>
            </a:r>
            <a:r>
              <a:rPr lang="en-US" sz="2400" dirty="0">
                <a:solidFill>
                  <a:schemeClr val="tx1"/>
                </a:solidFill>
              </a:rPr>
              <a:t>”}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9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548680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SSTPA DESIGN in GREECE [3/7]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DATEX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IMPLEMENTATION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00808"/>
            <a:ext cx="8424936" cy="4824536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5">
                  <a:lumMod val="50000"/>
                </a:schemeClr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en-US" u="sng" dirty="0" smtClean="0">
                <a:solidFill>
                  <a:schemeClr val="tx1"/>
                </a:solidFill>
              </a:rPr>
              <a:t>Information </a:t>
            </a:r>
            <a:r>
              <a:rPr lang="en-US" u="sng" dirty="0">
                <a:solidFill>
                  <a:schemeClr val="tx1"/>
                </a:solidFill>
              </a:rPr>
              <a:t>on safety and </a:t>
            </a:r>
            <a:r>
              <a:rPr lang="en-US" u="sng" dirty="0" smtClean="0">
                <a:solidFill>
                  <a:schemeClr val="tx1"/>
                </a:solidFill>
              </a:rPr>
              <a:t>equipment </a:t>
            </a:r>
            <a:r>
              <a:rPr lang="en-US" u="sng" dirty="0">
                <a:solidFill>
                  <a:schemeClr val="tx1"/>
                </a:solidFill>
              </a:rPr>
              <a:t>of </a:t>
            </a:r>
            <a:r>
              <a:rPr lang="en-US" u="sng" dirty="0" smtClean="0">
                <a:solidFill>
                  <a:schemeClr val="tx1"/>
                </a:solidFill>
              </a:rPr>
              <a:t>parking area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536575"/>
            <a:r>
              <a:rPr lang="en-US" dirty="0">
                <a:solidFill>
                  <a:schemeClr val="tx1"/>
                </a:solidFill>
              </a:rPr>
              <a:t>Description of security, safety and service equipment </a:t>
            </a:r>
            <a:r>
              <a:rPr lang="de-AT" sz="2400" dirty="0">
                <a:solidFill>
                  <a:schemeClr val="tx1"/>
                </a:solidFill>
              </a:rPr>
              <a:t>{“</a:t>
            </a:r>
            <a:r>
              <a:rPr lang="de-AT" sz="2400" dirty="0" err="1">
                <a:solidFill>
                  <a:schemeClr val="tx1"/>
                </a:solidFill>
              </a:rPr>
              <a:t>parkingSecurity</a:t>
            </a:r>
            <a:r>
              <a:rPr lang="en-US" sz="2400" dirty="0">
                <a:solidFill>
                  <a:schemeClr val="tx1"/>
                </a:solidFill>
              </a:rPr>
              <a:t>”, </a:t>
            </a:r>
            <a:r>
              <a:rPr lang="de-AT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parkingAddtionalSecurity</a:t>
            </a:r>
            <a:r>
              <a:rPr lang="en-US" sz="2400" dirty="0">
                <a:solidFill>
                  <a:schemeClr val="tx1"/>
                </a:solidFill>
              </a:rPr>
              <a:t>”, </a:t>
            </a:r>
            <a:r>
              <a:rPr lang="de-AT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parkingSecurityNationalClassification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labelSecurityLevelSelfAssessment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labelServiceLevelSelfAssessment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parkingSupervision</a:t>
            </a:r>
            <a:r>
              <a:rPr lang="en-US" sz="2400" dirty="0">
                <a:solidFill>
                  <a:schemeClr val="tx1"/>
                </a:solidFill>
              </a:rPr>
              <a:t>”}</a:t>
            </a:r>
          </a:p>
          <a:p>
            <a:pPr marL="536575" algn="just">
              <a:buClr>
                <a:schemeClr val="accent5">
                  <a:lumMod val="50000"/>
                </a:schemeClr>
              </a:buClr>
              <a:buNone/>
            </a:pPr>
            <a:endParaRPr lang="de-AT" sz="1200" dirty="0">
              <a:solidFill>
                <a:schemeClr val="tx1"/>
              </a:solidFill>
            </a:endParaRPr>
          </a:p>
          <a:p>
            <a:pPr marL="536575"/>
            <a:r>
              <a:rPr lang="en-US" dirty="0">
                <a:solidFill>
                  <a:schemeClr val="tx1"/>
                </a:solidFill>
              </a:rPr>
              <a:t>Contact information of the parking operator </a:t>
            </a:r>
            <a:r>
              <a:rPr lang="en-US" sz="2400" dirty="0">
                <a:solidFill>
                  <a:schemeClr val="tx1"/>
                </a:solidFill>
              </a:rPr>
              <a:t>{“</a:t>
            </a:r>
            <a:r>
              <a:rPr lang="en-US" sz="2400" dirty="0" err="1">
                <a:solidFill>
                  <a:schemeClr val="tx1"/>
                </a:solidFill>
              </a:rPr>
              <a:t>contactPersonName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contactPersonFirstName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contactDetailsTelephoneNumber</a:t>
            </a:r>
            <a:r>
              <a:rPr lang="en-US" sz="2400" dirty="0">
                <a:solidFill>
                  <a:schemeClr val="tx1"/>
                </a:solidFill>
              </a:rPr>
              <a:t>”, “</a:t>
            </a:r>
            <a:r>
              <a:rPr lang="en-US" sz="2400" dirty="0" err="1">
                <a:solidFill>
                  <a:schemeClr val="tx1"/>
                </a:solidFill>
              </a:rPr>
              <a:t>contactDetailsEMail</a:t>
            </a:r>
            <a:r>
              <a:rPr lang="en-US" sz="2400" dirty="0" smtClean="0">
                <a:solidFill>
                  <a:schemeClr val="tx1"/>
                </a:solidFill>
              </a:rPr>
              <a:t>”, </a:t>
            </a:r>
            <a:r>
              <a:rPr lang="en-US" sz="2400" dirty="0">
                <a:solidFill>
                  <a:schemeClr val="tx1"/>
                </a:solidFill>
              </a:rPr>
              <a:t>“</a:t>
            </a:r>
            <a:r>
              <a:rPr lang="en-US" sz="2400" dirty="0" err="1">
                <a:solidFill>
                  <a:schemeClr val="tx1"/>
                </a:solidFill>
              </a:rPr>
              <a:t>publishingAgreement</a:t>
            </a:r>
            <a:r>
              <a:rPr lang="en-US" sz="2400" dirty="0" smtClean="0">
                <a:solidFill>
                  <a:schemeClr val="tx1"/>
                </a:solidFill>
              </a:rPr>
              <a:t>”}</a:t>
            </a:r>
          </a:p>
          <a:p>
            <a:pPr marL="547688" indent="0" algn="just">
              <a:buClr>
                <a:schemeClr val="accent5">
                  <a:lumMod val="50000"/>
                </a:schemeClr>
              </a:buClr>
              <a:buNone/>
            </a:pP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1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888" y="620688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SSTPA DESIGN in GREECE [4/7]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PRIORITY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F IMPLEMENTATION PLAN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971600" y="2060848"/>
            <a:ext cx="842493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Dynamic data related to parking space </a:t>
            </a:r>
            <a:r>
              <a:rPr lang="en-US" u="sng" dirty="0" smtClean="0">
                <a:solidFill>
                  <a:schemeClr val="tx1"/>
                </a:solidFill>
              </a:rPr>
              <a:t>reservation</a:t>
            </a:r>
            <a:endParaRPr lang="en-US" dirty="0">
              <a:solidFill>
                <a:schemeClr val="tx1"/>
              </a:solidFill>
            </a:endParaRPr>
          </a:p>
          <a:p>
            <a:pPr marL="542925" indent="-361950"/>
            <a:r>
              <a:rPr lang="en-US" dirty="0" smtClean="0">
                <a:solidFill>
                  <a:schemeClr val="tx1"/>
                </a:solidFill>
              </a:rPr>
              <a:t>Available </a:t>
            </a:r>
            <a:r>
              <a:rPr lang="en-US" dirty="0">
                <a:solidFill>
                  <a:schemeClr val="tx1"/>
                </a:solidFill>
              </a:rPr>
              <a:t>parking spaces for </a:t>
            </a:r>
            <a:r>
              <a:rPr lang="en-US" dirty="0" smtClean="0">
                <a:solidFill>
                  <a:schemeClr val="tx1"/>
                </a:solidFill>
              </a:rPr>
              <a:t>reservation</a:t>
            </a:r>
          </a:p>
          <a:p>
            <a:pPr marL="542925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NumberOfParkSpaces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  <a:p>
            <a:pPr marL="542925" indent="-361950"/>
            <a:r>
              <a:rPr lang="en-US" dirty="0" smtClean="0">
                <a:solidFill>
                  <a:schemeClr val="tx1"/>
                </a:solidFill>
              </a:rPr>
              <a:t>Reservation of </a:t>
            </a:r>
            <a:r>
              <a:rPr lang="en-US" dirty="0">
                <a:solidFill>
                  <a:schemeClr val="tx1"/>
                </a:solidFill>
              </a:rPr>
              <a:t>a parking </a:t>
            </a:r>
            <a:r>
              <a:rPr lang="en-US" dirty="0" smtClean="0">
                <a:solidFill>
                  <a:schemeClr val="tx1"/>
                </a:solidFill>
              </a:rPr>
              <a:t>space</a:t>
            </a:r>
          </a:p>
          <a:p>
            <a:pPr marL="542925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ReservationOrNot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EntryTime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ExitTime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47688" indent="0" algn="just">
              <a:buClr>
                <a:schemeClr val="accent5">
                  <a:lumMod val="50000"/>
                </a:schemeClr>
              </a:buClr>
              <a:buNone/>
            </a:pPr>
            <a:endParaRPr lang="de-AT" sz="1600" dirty="0">
              <a:solidFill>
                <a:schemeClr val="tx1"/>
              </a:solidFill>
            </a:endParaRPr>
          </a:p>
          <a:p>
            <a:pPr marL="547688" indent="0" algn="just">
              <a:buClr>
                <a:schemeClr val="accent5">
                  <a:lumMod val="50000"/>
                </a:schemeClr>
              </a:buClr>
              <a:buFontTx/>
              <a:buNone/>
            </a:pPr>
            <a:endParaRPr lang="de-AT" sz="14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496944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SSTPA DESIGN in GREECE [5/7]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SUPPLY – SOFTWARE DEVELOPMENT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755576" y="1268760"/>
            <a:ext cx="7812360" cy="4824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6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 baseline="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D9D9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AT" dirty="0" err="1" smtClean="0">
                <a:solidFill>
                  <a:schemeClr val="tx1"/>
                </a:solidFill>
              </a:rPr>
              <a:t>Fencing</a:t>
            </a:r>
            <a:endParaRPr lang="de-AT" dirty="0" smtClean="0">
              <a:solidFill>
                <a:schemeClr val="tx1"/>
              </a:solidFill>
            </a:endParaRPr>
          </a:p>
          <a:p>
            <a:pPr algn="just"/>
            <a:r>
              <a:rPr lang="de-AT" dirty="0" err="1" smtClean="0">
                <a:solidFill>
                  <a:schemeClr val="tx1"/>
                </a:solidFill>
              </a:rPr>
              <a:t>Lighting</a:t>
            </a:r>
            <a:endParaRPr lang="de-AT" dirty="0" smtClean="0">
              <a:solidFill>
                <a:schemeClr val="tx1"/>
              </a:solidFill>
            </a:endParaRPr>
          </a:p>
          <a:p>
            <a:pPr algn="just"/>
            <a:r>
              <a:rPr lang="de-AT" dirty="0" err="1" smtClean="0">
                <a:solidFill>
                  <a:schemeClr val="tx1"/>
                </a:solidFill>
              </a:rPr>
              <a:t>Parking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barriers</a:t>
            </a:r>
            <a:endParaRPr lang="de-AT" dirty="0" smtClean="0">
              <a:solidFill>
                <a:schemeClr val="tx1"/>
              </a:solidFill>
            </a:endParaRPr>
          </a:p>
          <a:p>
            <a:pPr algn="just"/>
            <a:r>
              <a:rPr lang="de-AT" dirty="0" smtClean="0">
                <a:solidFill>
                  <a:schemeClr val="tx1"/>
                </a:solidFill>
              </a:rPr>
              <a:t>Quick Response (QR) code system (generator+reader)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Server operating system</a:t>
            </a:r>
            <a:endParaRPr lang="de-AT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Security cameras and video surveillance systems </a:t>
            </a:r>
          </a:p>
          <a:p>
            <a:pPr algn="just"/>
            <a:r>
              <a:rPr lang="de-AT" dirty="0" smtClean="0">
                <a:solidFill>
                  <a:schemeClr val="tx1"/>
                </a:solidFill>
              </a:rPr>
              <a:t>Automatic Number Plate Recognition (ANPR) system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Machine Vision (MV) System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e-platform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Application for mobile </a:t>
            </a:r>
            <a:r>
              <a:rPr lang="en-US" dirty="0" smtClean="0">
                <a:solidFill>
                  <a:schemeClr val="tx1"/>
                </a:solidFill>
              </a:rPr>
              <a:t>devices</a:t>
            </a:r>
            <a:endParaRPr lang="de-AT" dirty="0" smtClean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8229600" cy="1008112"/>
          </a:xfrm>
        </p:spPr>
        <p:txBody>
          <a:bodyPr/>
          <a:lstStyle/>
          <a:p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SSTPA DESIGN in GREECE [6/7]</a:t>
            </a:r>
            <a: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INSTALLATION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" y="1556792"/>
            <a:ext cx="7271792" cy="456844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03848" y="6419084"/>
            <a:ext cx="3384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2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CROCODILE </a:t>
            </a:r>
            <a:r>
              <a:rPr lang="en-US" altLang="el-GR" sz="1200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2</a:t>
            </a:r>
            <a:endParaRPr kumimoji="0" lang="en-US" altLang="el-GR" sz="12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" name="Picture 2" descr="https://www.upatras.gr/sites/www.upatras.gr/files/up_2017_logo_g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6309320"/>
            <a:ext cx="1368152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codil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386</Words>
  <Application>Microsoft Office PowerPoint</Application>
  <PresentationFormat>On-screen Show (4:3)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Calibri</vt:lpstr>
      <vt:lpstr>Crocodile-Design</vt:lpstr>
      <vt:lpstr>CROCODILE2  SSTPA in Greece</vt:lpstr>
      <vt:lpstr>DIRECTIVE 2010/40/EU  PRIORITY ACTIONS ON SSTPA </vt:lpstr>
      <vt:lpstr>REGULATION No 885/2013  </vt:lpstr>
      <vt:lpstr>  SSTPA DESIGN in GREECE [1/7]  DATEX II IMPLEMENTATION PLAN </vt:lpstr>
      <vt:lpstr>  SSTPA DESIGN in GREECE [2/7]  DATEX II IMPLEMENTATION PLAN </vt:lpstr>
      <vt:lpstr>  SSTPA DESIGN in GREECE [3/7]  DATEX II IMPLEMENTATION PLAN </vt:lpstr>
      <vt:lpstr>  SSTPA DESIGN in GREECE [4/7]   PRIORITY ACTION F IMPLEMENTATION PLAN   </vt:lpstr>
      <vt:lpstr>   SSTPA DESIGN in GREECE [5/7]  EQUIPMENT SUPPLY – SOFTWARE DEVELOPMENT </vt:lpstr>
      <vt:lpstr>SSTPA DESIGN in GREECE [6/7]  EQUIPMENT INSTALLATION </vt:lpstr>
      <vt:lpstr>SSTPA DESIGN in GREECE [7/7]  DATA TRANSMISSION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Artemis</dc:creator>
  <cp:lastModifiedBy>ThanasisK</cp:lastModifiedBy>
  <cp:revision>118</cp:revision>
  <dcterms:created xsi:type="dcterms:W3CDTF">2014-10-20T08:22:13Z</dcterms:created>
  <dcterms:modified xsi:type="dcterms:W3CDTF">2019-02-25T14:25:12Z</dcterms:modified>
</cp:coreProperties>
</file>