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3"/>
  </p:notesMasterIdLst>
  <p:handoutMasterIdLst>
    <p:handoutMasterId r:id="rId144"/>
  </p:handoutMasterIdLst>
  <p:sldIdLst>
    <p:sldId id="256" r:id="rId2"/>
    <p:sldId id="392" r:id="rId3"/>
    <p:sldId id="394" r:id="rId4"/>
    <p:sldId id="395" r:id="rId5"/>
    <p:sldId id="411" r:id="rId6"/>
    <p:sldId id="412" r:id="rId7"/>
    <p:sldId id="323" r:id="rId8"/>
    <p:sldId id="410" r:id="rId9"/>
    <p:sldId id="396" r:id="rId10"/>
    <p:sldId id="325" r:id="rId11"/>
    <p:sldId id="326" r:id="rId12"/>
    <p:sldId id="327" r:id="rId13"/>
    <p:sldId id="328" r:id="rId14"/>
    <p:sldId id="329" r:id="rId15"/>
    <p:sldId id="413" r:id="rId16"/>
    <p:sldId id="414" r:id="rId17"/>
    <p:sldId id="415" r:id="rId18"/>
    <p:sldId id="324" r:id="rId19"/>
    <p:sldId id="416" r:id="rId20"/>
    <p:sldId id="321" r:id="rId21"/>
    <p:sldId id="407" r:id="rId22"/>
    <p:sldId id="408" r:id="rId23"/>
    <p:sldId id="409" r:id="rId24"/>
    <p:sldId id="330" r:id="rId25"/>
    <p:sldId id="258" r:id="rId26"/>
    <p:sldId id="364" r:id="rId27"/>
    <p:sldId id="319" r:id="rId28"/>
    <p:sldId id="320" r:id="rId29"/>
    <p:sldId id="322" r:id="rId30"/>
    <p:sldId id="263" r:id="rId31"/>
    <p:sldId id="338" r:id="rId32"/>
    <p:sldId id="265" r:id="rId33"/>
    <p:sldId id="339" r:id="rId34"/>
    <p:sldId id="397" r:id="rId35"/>
    <p:sldId id="417" r:id="rId36"/>
    <p:sldId id="423" r:id="rId37"/>
    <p:sldId id="422" r:id="rId38"/>
    <p:sldId id="420" r:id="rId39"/>
    <p:sldId id="421" r:id="rId40"/>
    <p:sldId id="267" r:id="rId41"/>
    <p:sldId id="419" r:id="rId42"/>
    <p:sldId id="418" r:id="rId43"/>
    <p:sldId id="398" r:id="rId44"/>
    <p:sldId id="340" r:id="rId45"/>
    <p:sldId id="365" r:id="rId46"/>
    <p:sldId id="268" r:id="rId47"/>
    <p:sldId id="269" r:id="rId48"/>
    <p:sldId id="366" r:id="rId49"/>
    <p:sldId id="341" r:id="rId50"/>
    <p:sldId id="271" r:id="rId51"/>
    <p:sldId id="273" r:id="rId52"/>
    <p:sldId id="278" r:id="rId53"/>
    <p:sldId id="279" r:id="rId54"/>
    <p:sldId id="399" r:id="rId55"/>
    <p:sldId id="274" r:id="rId56"/>
    <p:sldId id="334" r:id="rId57"/>
    <p:sldId id="335" r:id="rId58"/>
    <p:sldId id="406" r:id="rId59"/>
    <p:sldId id="260" r:id="rId60"/>
    <p:sldId id="264" r:id="rId61"/>
    <p:sldId id="344" r:id="rId62"/>
    <p:sldId id="346" r:id="rId63"/>
    <p:sldId id="347" r:id="rId64"/>
    <p:sldId id="343" r:id="rId65"/>
    <p:sldId id="400" r:id="rId66"/>
    <p:sldId id="345" r:id="rId67"/>
    <p:sldId id="275" r:id="rId68"/>
    <p:sldId id="352" r:id="rId69"/>
    <p:sldId id="348" r:id="rId70"/>
    <p:sldId id="402" r:id="rId71"/>
    <p:sldId id="350" r:id="rId72"/>
    <p:sldId id="354" r:id="rId73"/>
    <p:sldId id="401" r:id="rId74"/>
    <p:sldId id="353" r:id="rId75"/>
    <p:sldId id="355" r:id="rId76"/>
    <p:sldId id="349" r:id="rId77"/>
    <p:sldId id="403" r:id="rId78"/>
    <p:sldId id="282" r:id="rId79"/>
    <p:sldId id="356" r:id="rId80"/>
    <p:sldId id="283" r:id="rId81"/>
    <p:sldId id="284" r:id="rId82"/>
    <p:sldId id="404" r:id="rId83"/>
    <p:sldId id="405" r:id="rId84"/>
    <p:sldId id="351" r:id="rId85"/>
    <p:sldId id="358" r:id="rId86"/>
    <p:sldId id="357" r:id="rId87"/>
    <p:sldId id="285" r:id="rId88"/>
    <p:sldId id="290" r:id="rId89"/>
    <p:sldId id="291" r:id="rId90"/>
    <p:sldId id="292" r:id="rId91"/>
    <p:sldId id="359" r:id="rId92"/>
    <p:sldId id="360" r:id="rId93"/>
    <p:sldId id="424" r:id="rId94"/>
    <p:sldId id="425" r:id="rId95"/>
    <p:sldId id="426" r:id="rId96"/>
    <p:sldId id="427" r:id="rId97"/>
    <p:sldId id="428" r:id="rId98"/>
    <p:sldId id="429" r:id="rId99"/>
    <p:sldId id="286" r:id="rId100"/>
    <p:sldId id="367" r:id="rId101"/>
    <p:sldId id="368" r:id="rId102"/>
    <p:sldId id="369" r:id="rId103"/>
    <p:sldId id="370" r:id="rId104"/>
    <p:sldId id="371" r:id="rId105"/>
    <p:sldId id="372" r:id="rId106"/>
    <p:sldId id="379" r:id="rId107"/>
    <p:sldId id="380" r:id="rId108"/>
    <p:sldId id="381" r:id="rId109"/>
    <p:sldId id="382" r:id="rId110"/>
    <p:sldId id="383" r:id="rId111"/>
    <p:sldId id="384" r:id="rId112"/>
    <p:sldId id="385" r:id="rId113"/>
    <p:sldId id="378" r:id="rId114"/>
    <p:sldId id="296" r:id="rId115"/>
    <p:sldId id="386" r:id="rId116"/>
    <p:sldId id="297" r:id="rId117"/>
    <p:sldId id="293" r:id="rId118"/>
    <p:sldId id="387" r:id="rId119"/>
    <p:sldId id="298" r:id="rId120"/>
    <p:sldId id="294" r:id="rId121"/>
    <p:sldId id="388" r:id="rId122"/>
    <p:sldId id="389" r:id="rId123"/>
    <p:sldId id="390" r:id="rId124"/>
    <p:sldId id="391" r:id="rId125"/>
    <p:sldId id="295" r:id="rId126"/>
    <p:sldId id="300" r:id="rId127"/>
    <p:sldId id="299" r:id="rId128"/>
    <p:sldId id="308" r:id="rId129"/>
    <p:sldId id="309" r:id="rId130"/>
    <p:sldId id="310" r:id="rId131"/>
    <p:sldId id="311" r:id="rId132"/>
    <p:sldId id="302" r:id="rId133"/>
    <p:sldId id="306" r:id="rId134"/>
    <p:sldId id="303" r:id="rId135"/>
    <p:sldId id="304" r:id="rId136"/>
    <p:sldId id="305" r:id="rId137"/>
    <p:sldId id="307" r:id="rId138"/>
    <p:sldId id="312" r:id="rId139"/>
    <p:sldId id="313" r:id="rId140"/>
    <p:sldId id="314" r:id="rId141"/>
    <p:sldId id="317" r:id="rId1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29"/>
    <p:restoredTop sz="50000"/>
  </p:normalViewPr>
  <p:slideViewPr>
    <p:cSldViewPr snapToGrid="0" snapToObjects="1">
      <p:cViewPr varScale="1">
        <p:scale>
          <a:sx n="128" d="100"/>
          <a:sy n="128" d="100"/>
        </p:scale>
        <p:origin x="18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notesMaster" Target="notesMasters/notesMaster1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CD8A3C-3D46-BED1-FDD3-871D1DBA98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3AAABD-B91E-3E69-F84B-8A3DB55015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B57D68-6818-6D48-8B71-1899F31E5530}" type="datetimeFigureOut">
              <a:rPr lang="en-US"/>
              <a:pPr>
                <a:defRPr/>
              </a:pPr>
              <a:t>5/23/24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F3811-38B8-7BF6-608F-5AE4647A7D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08B0E-BD48-7541-F2C5-386F3DB9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C0CF4A4-7437-E74A-A385-86C93D4F5911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97EC27-4C64-B507-C98F-E08E46A06D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D67B0-39BE-654F-99FF-9BE721DAC9D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80F1E3-9929-DA48-8355-BBD36999D4BB}" type="datetimeFigureOut">
              <a:rPr lang="en-US"/>
              <a:pPr>
                <a:defRPr/>
              </a:pPr>
              <a:t>5/23/24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5B4FA93-1E23-A3B3-F863-92749182D4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0223607-63E0-3B63-5F48-0599BC08A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94710-C8D2-99D7-9AD3-E5D61FEE77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8F3EA-7E6E-3045-B346-63025E648E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F994BF6-FE53-354E-8B29-912B21D7E69A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ADFE4AF7-CD17-64A0-14AF-868901424D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F4AB0988-1482-0BA2-1076-EE8C172B56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9A927DA7-F4A0-17E6-0946-1E2C10CF9C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6881AFEC-AB82-9341-8B1D-E963CE04F807}" type="slidenum">
              <a:rPr lang="en-US" altLang="el-GR" smtClean="0">
                <a:latin typeface="Calibri" panose="020F0502020204030204" pitchFamily="34" charset="0"/>
              </a:rPr>
              <a:pPr/>
              <a:t>59</a:t>
            </a:fld>
            <a:endParaRPr lang="en-US" altLang="el-G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E892D4B4-47B4-F63E-0FC2-2DDA48FE1D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755A9307-93B1-A3FA-6BDC-DEB1A64895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525627EE-6A71-F6FC-ABBD-29E4F71754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BED04BB6-7AA5-514B-8388-689C244BFDFA}" type="slidenum">
              <a:rPr lang="en-US" altLang="el-GR" smtClean="0">
                <a:latin typeface="Calibri" panose="020F0502020204030204" pitchFamily="34" charset="0"/>
              </a:rPr>
              <a:pPr/>
              <a:t>61</a:t>
            </a:fld>
            <a:endParaRPr lang="en-US" altLang="el-G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>
            <a:extLst>
              <a:ext uri="{FF2B5EF4-FFF2-40B4-BE49-F238E27FC236}">
                <a16:creationId xmlns:a16="http://schemas.microsoft.com/office/drawing/2014/main" id="{E273EB02-4F0B-3516-1150-94A5D8D9D7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Notes Placeholder 2">
            <a:extLst>
              <a:ext uri="{FF2B5EF4-FFF2-40B4-BE49-F238E27FC236}">
                <a16:creationId xmlns:a16="http://schemas.microsoft.com/office/drawing/2014/main" id="{C3AA1855-E917-864B-193D-D0FECD0631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n-US"/>
              <a:t>Πού είδι ου Νίκους τουν μικρό παπά;  </a:t>
            </a:r>
            <a:endParaRPr lang="en-GB" altLang="en-US"/>
          </a:p>
          <a:p>
            <a:r>
              <a:rPr lang="el-GR" altLang="en-US"/>
              <a:t>    ου Νίκους είδι τουν μικρό </a:t>
            </a:r>
            <a:r>
              <a:rPr lang="el-GR" altLang="en-US" b="1"/>
              <a:t>παπά</a:t>
            </a:r>
            <a:r>
              <a:rPr lang="el-GR" altLang="en-US"/>
              <a:t> σν εκκλησία.</a:t>
            </a:r>
            <a:endParaRPr lang="en-GB" altLang="en-US"/>
          </a:p>
          <a:p>
            <a:endParaRPr lang="en-US" altLang="en-US"/>
          </a:p>
        </p:txBody>
      </p:sp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A074733C-AFC8-2975-3602-AEF4CCCAF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4BB1859F-E07A-A843-B0E7-AE1AAD3BCAD1}" type="slidenum">
              <a:rPr lang="el-GR" altLang="el-GR" smtClean="0">
                <a:latin typeface="Calibri" panose="020F0502020204030204" pitchFamily="34" charset="0"/>
              </a:rPr>
              <a:pPr/>
              <a:t>62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>
            <a:extLst>
              <a:ext uri="{FF2B5EF4-FFF2-40B4-BE49-F238E27FC236}">
                <a16:creationId xmlns:a16="http://schemas.microsoft.com/office/drawing/2014/main" id="{E140BB0C-61B7-E3FF-BC8F-7F63CB0B06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2" name="Notes Placeholder 2">
            <a:extLst>
              <a:ext uri="{FF2B5EF4-FFF2-40B4-BE49-F238E27FC236}">
                <a16:creationId xmlns:a16="http://schemas.microsoft.com/office/drawing/2014/main" id="{D843FE3D-6CF8-6387-9CDD-B03EE8375F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n-US"/>
              <a:t>Πόσα κριβάτια έχν τα κελιά τς φυλακής; </a:t>
            </a:r>
            <a:endParaRPr lang="en-GB" altLang="en-US"/>
          </a:p>
          <a:p>
            <a:r>
              <a:rPr lang="el-GR" altLang="en-US"/>
              <a:t>τα </a:t>
            </a:r>
            <a:r>
              <a:rPr lang="el-GR" altLang="en-US" b="1"/>
              <a:t>κελιά</a:t>
            </a:r>
            <a:r>
              <a:rPr lang="el-GR" altLang="en-US"/>
              <a:t> τς φυλακής έχν...</a:t>
            </a:r>
            <a:endParaRPr lang="en-GB" altLang="en-US"/>
          </a:p>
          <a:p>
            <a:endParaRPr lang="en-US" altLang="en-US"/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A222BC04-45FA-05E7-D881-EB7424FE7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AB4F4ACA-E2AF-3A42-8235-EDCEBD800F10}" type="slidenum">
              <a:rPr lang="el-GR" altLang="el-GR" smtClean="0">
                <a:latin typeface="Calibri" panose="020F0502020204030204" pitchFamily="34" charset="0"/>
              </a:rPr>
              <a:pPr/>
              <a:t>63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>
            <a:extLst>
              <a:ext uri="{FF2B5EF4-FFF2-40B4-BE49-F238E27FC236}">
                <a16:creationId xmlns:a16="http://schemas.microsoft.com/office/drawing/2014/main" id="{5F2DB0B0-2194-D2CD-383D-ED41544E65BF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>
              <a:extLst>
                <a:ext uri="{FF2B5EF4-FFF2-40B4-BE49-F238E27FC236}">
                  <a16:creationId xmlns:a16="http://schemas.microsoft.com/office/drawing/2014/main" id="{740B434C-0BA5-F315-4D06-19D92161B0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>
                <a:extLst>
                  <a:ext uri="{FF2B5EF4-FFF2-40B4-BE49-F238E27FC236}">
                    <a16:creationId xmlns:a16="http://schemas.microsoft.com/office/drawing/2014/main" id="{6E2E2954-4F62-0507-4BE5-3F4F9302E6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7">
                  <a:extLst>
                    <a:ext uri="{FF2B5EF4-FFF2-40B4-BE49-F238E27FC236}">
                      <a16:creationId xmlns:a16="http://schemas.microsoft.com/office/drawing/2014/main" id="{66D92745-86AF-A24F-B4D9-8D6E524F9B9E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>
                  <a:extLst>
                    <a:ext uri="{FF2B5EF4-FFF2-40B4-BE49-F238E27FC236}">
                      <a16:creationId xmlns:a16="http://schemas.microsoft.com/office/drawing/2014/main" id="{EC4547C3-6E24-CBA1-C4D8-D206056B978B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>
                  <a:extLst>
                    <a:ext uri="{FF2B5EF4-FFF2-40B4-BE49-F238E27FC236}">
                      <a16:creationId xmlns:a16="http://schemas.microsoft.com/office/drawing/2014/main" id="{96481B43-A514-7A84-16B9-FCE9F1FE029A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>
                <a:extLst>
                  <a:ext uri="{FF2B5EF4-FFF2-40B4-BE49-F238E27FC236}">
                    <a16:creationId xmlns:a16="http://schemas.microsoft.com/office/drawing/2014/main" id="{13A5EEE1-685E-0349-0122-41C52696FA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102">
                  <a:extLst>
                    <a:ext uri="{FF2B5EF4-FFF2-40B4-BE49-F238E27FC236}">
                      <a16:creationId xmlns:a16="http://schemas.microsoft.com/office/drawing/2014/main" id="{A39B2D43-0526-8BDF-1AFD-5AA1416E94E2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115">
                  <a:extLst>
                    <a:ext uri="{FF2B5EF4-FFF2-40B4-BE49-F238E27FC236}">
                      <a16:creationId xmlns:a16="http://schemas.microsoft.com/office/drawing/2014/main" id="{2B6D1E61-8B88-197E-4696-BB2D3D3D3F29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6">
                  <a:extLst>
                    <a:ext uri="{FF2B5EF4-FFF2-40B4-BE49-F238E27FC236}">
                      <a16:creationId xmlns:a16="http://schemas.microsoft.com/office/drawing/2014/main" id="{AD3C756B-96FB-08F6-235D-CE939B1C5220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>
                <a:extLst>
                  <a:ext uri="{FF2B5EF4-FFF2-40B4-BE49-F238E27FC236}">
                    <a16:creationId xmlns:a16="http://schemas.microsoft.com/office/drawing/2014/main" id="{7948C060-8EA8-34B8-2580-EF9FCD06C0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93">
                  <a:extLst>
                    <a:ext uri="{FF2B5EF4-FFF2-40B4-BE49-F238E27FC236}">
                      <a16:creationId xmlns:a16="http://schemas.microsoft.com/office/drawing/2014/main" id="{14909098-5120-B968-92B0-03A037A9B866}"/>
                    </a:ext>
                  </a:extLst>
                </p:cNvPr>
                <p:cNvSpPr/>
                <p:nvPr/>
              </p:nvSpPr>
              <p:spPr>
                <a:xfrm>
                  <a:off x="943358" y="28575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100">
                  <a:extLst>
                    <a:ext uri="{FF2B5EF4-FFF2-40B4-BE49-F238E27FC236}">
                      <a16:creationId xmlns:a16="http://schemas.microsoft.com/office/drawing/2014/main" id="{57382F13-7B27-E8A2-1092-46403D02326A}"/>
                    </a:ext>
                  </a:extLst>
                </p:cNvPr>
                <p:cNvSpPr/>
                <p:nvPr/>
              </p:nvSpPr>
              <p:spPr>
                <a:xfrm>
                  <a:off x="29018" y="28575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101">
                  <a:extLst>
                    <a:ext uri="{FF2B5EF4-FFF2-40B4-BE49-F238E27FC236}">
                      <a16:creationId xmlns:a16="http://schemas.microsoft.com/office/drawing/2014/main" id="{7A0DB090-82AE-93F1-1D86-6984ED71998D}"/>
                    </a:ext>
                  </a:extLst>
                </p:cNvPr>
                <p:cNvSpPr/>
                <p:nvPr/>
              </p:nvSpPr>
              <p:spPr>
                <a:xfrm>
                  <a:off x="257603" y="28575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90">
                <a:extLst>
                  <a:ext uri="{FF2B5EF4-FFF2-40B4-BE49-F238E27FC236}">
                    <a16:creationId xmlns:a16="http://schemas.microsoft.com/office/drawing/2014/main" id="{DE8A9D0E-15F7-5ABA-6A6B-694FF9E906C6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91">
                <a:extLst>
                  <a:ext uri="{FF2B5EF4-FFF2-40B4-BE49-F238E27FC236}">
                    <a16:creationId xmlns:a16="http://schemas.microsoft.com/office/drawing/2014/main" id="{87571BDF-2DEB-998F-A8A9-799AEB152F8D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92">
                <a:extLst>
                  <a:ext uri="{FF2B5EF4-FFF2-40B4-BE49-F238E27FC236}">
                    <a16:creationId xmlns:a16="http://schemas.microsoft.com/office/drawing/2014/main" id="{ECCAFE19-E9F8-1AC1-CB86-C37F177D255F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FDF329A9-783C-F326-EF8F-E057A4F8C8A3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AF190EEC-9112-0931-2C94-998DDA9D732C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B90BA0AC-A6EE-1BA2-B079-91FE841C312F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66">
              <a:extLst>
                <a:ext uri="{FF2B5EF4-FFF2-40B4-BE49-F238E27FC236}">
                  <a16:creationId xmlns:a16="http://schemas.microsoft.com/office/drawing/2014/main" id="{FBA9F5F1-30DA-70A4-3468-0D8947379D44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67">
              <a:extLst>
                <a:ext uri="{FF2B5EF4-FFF2-40B4-BE49-F238E27FC236}">
                  <a16:creationId xmlns:a16="http://schemas.microsoft.com/office/drawing/2014/main" id="{6784CE72-0A38-C6D0-2D80-DCDC8BB85160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68">
              <a:extLst>
                <a:ext uri="{FF2B5EF4-FFF2-40B4-BE49-F238E27FC236}">
                  <a16:creationId xmlns:a16="http://schemas.microsoft.com/office/drawing/2014/main" id="{2A95B393-0367-4482-7C60-7C612494EEE8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71">
              <a:extLst>
                <a:ext uri="{FF2B5EF4-FFF2-40B4-BE49-F238E27FC236}">
                  <a16:creationId xmlns:a16="http://schemas.microsoft.com/office/drawing/2014/main" id="{65D4CFF8-A1AF-2F58-4707-35295D64C497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72">
              <a:extLst>
                <a:ext uri="{FF2B5EF4-FFF2-40B4-BE49-F238E27FC236}">
                  <a16:creationId xmlns:a16="http://schemas.microsoft.com/office/drawing/2014/main" id="{117D45BF-D945-A0DD-F7FD-0208C4660386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73">
              <a:extLst>
                <a:ext uri="{FF2B5EF4-FFF2-40B4-BE49-F238E27FC236}">
                  <a16:creationId xmlns:a16="http://schemas.microsoft.com/office/drawing/2014/main" id="{36C5C4A9-87EB-AD82-EF96-1820367B7136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74">
              <a:extLst>
                <a:ext uri="{FF2B5EF4-FFF2-40B4-BE49-F238E27FC236}">
                  <a16:creationId xmlns:a16="http://schemas.microsoft.com/office/drawing/2014/main" id="{265A8CFA-1F10-2EF0-CC34-06E99010AFD0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75">
              <a:extLst>
                <a:ext uri="{FF2B5EF4-FFF2-40B4-BE49-F238E27FC236}">
                  <a16:creationId xmlns:a16="http://schemas.microsoft.com/office/drawing/2014/main" id="{FDB9C16E-3841-0877-EBD4-89B4124192DA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76">
              <a:extLst>
                <a:ext uri="{FF2B5EF4-FFF2-40B4-BE49-F238E27FC236}">
                  <a16:creationId xmlns:a16="http://schemas.microsoft.com/office/drawing/2014/main" id="{BA62C748-1A72-BE86-4B7B-06142CCF5566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77">
              <a:extLst>
                <a:ext uri="{FF2B5EF4-FFF2-40B4-BE49-F238E27FC236}">
                  <a16:creationId xmlns:a16="http://schemas.microsoft.com/office/drawing/2014/main" id="{5FC6EF91-85C8-350B-645B-F1A5698CAA50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78">
              <a:extLst>
                <a:ext uri="{FF2B5EF4-FFF2-40B4-BE49-F238E27FC236}">
                  <a16:creationId xmlns:a16="http://schemas.microsoft.com/office/drawing/2014/main" id="{427921DB-5AE1-20ED-2268-E4C4288E9D71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79">
              <a:extLst>
                <a:ext uri="{FF2B5EF4-FFF2-40B4-BE49-F238E27FC236}">
                  <a16:creationId xmlns:a16="http://schemas.microsoft.com/office/drawing/2014/main" id="{BD1EF0D3-FAF6-9BC1-0315-6F16B9D61E47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80">
              <a:extLst>
                <a:ext uri="{FF2B5EF4-FFF2-40B4-BE49-F238E27FC236}">
                  <a16:creationId xmlns:a16="http://schemas.microsoft.com/office/drawing/2014/main" id="{0B6194C3-00C2-6177-8399-84C8FF107CEB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81">
              <a:extLst>
                <a:ext uri="{FF2B5EF4-FFF2-40B4-BE49-F238E27FC236}">
                  <a16:creationId xmlns:a16="http://schemas.microsoft.com/office/drawing/2014/main" id="{AF885039-C690-1485-0F1B-00024F902569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82">
              <a:extLst>
                <a:ext uri="{FF2B5EF4-FFF2-40B4-BE49-F238E27FC236}">
                  <a16:creationId xmlns:a16="http://schemas.microsoft.com/office/drawing/2014/main" id="{661F23BD-D369-5EF0-D3A7-F8321174C336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83">
              <a:extLst>
                <a:ext uri="{FF2B5EF4-FFF2-40B4-BE49-F238E27FC236}">
                  <a16:creationId xmlns:a16="http://schemas.microsoft.com/office/drawing/2014/main" id="{D376D560-A527-05FA-9D80-051512643B50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84">
              <a:extLst>
                <a:ext uri="{FF2B5EF4-FFF2-40B4-BE49-F238E27FC236}">
                  <a16:creationId xmlns:a16="http://schemas.microsoft.com/office/drawing/2014/main" id="{6125BFBD-E059-479C-D7E1-596DB2A1D77A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85">
              <a:extLst>
                <a:ext uri="{FF2B5EF4-FFF2-40B4-BE49-F238E27FC236}">
                  <a16:creationId xmlns:a16="http://schemas.microsoft.com/office/drawing/2014/main" id="{9E3C7328-6DFA-BE03-CA07-B8BF88A19049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86">
              <a:extLst>
                <a:ext uri="{FF2B5EF4-FFF2-40B4-BE49-F238E27FC236}">
                  <a16:creationId xmlns:a16="http://schemas.microsoft.com/office/drawing/2014/main" id="{4C9A5796-C3AC-E9B6-F81E-2825CBD443CF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120">
            <a:extLst>
              <a:ext uri="{FF2B5EF4-FFF2-40B4-BE49-F238E27FC236}">
                <a16:creationId xmlns:a16="http://schemas.microsoft.com/office/drawing/2014/main" id="{A6D1C9E9-A81E-2D10-DEA2-3FF63B9D516C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121">
            <a:extLst>
              <a:ext uri="{FF2B5EF4-FFF2-40B4-BE49-F238E27FC236}">
                <a16:creationId xmlns:a16="http://schemas.microsoft.com/office/drawing/2014/main" id="{CC4AD56B-EB62-158A-D796-B0553D2AEBE9}"/>
              </a:ext>
            </a:extLst>
          </p:cNvPr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22">
            <a:extLst>
              <a:ext uri="{FF2B5EF4-FFF2-40B4-BE49-F238E27FC236}">
                <a16:creationId xmlns:a16="http://schemas.microsoft.com/office/drawing/2014/main" id="{60FD86CB-B659-1BC5-5994-78B6501AC34D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23">
            <a:extLst>
              <a:ext uri="{FF2B5EF4-FFF2-40B4-BE49-F238E27FC236}">
                <a16:creationId xmlns:a16="http://schemas.microsoft.com/office/drawing/2014/main" id="{30581ABE-F24B-3BFB-A8A1-B1E735A1E5A6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7" name="Date Placeholder 3">
            <a:extLst>
              <a:ext uri="{FF2B5EF4-FFF2-40B4-BE49-F238E27FC236}">
                <a16:creationId xmlns:a16="http://schemas.microsoft.com/office/drawing/2014/main" id="{6B4A220A-EA6E-29E8-C98C-FE4C430E0C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6D5D8625-D6E1-364B-BB8B-24A6AE1397E8}" type="datetime4">
              <a:rPr lang="en-US"/>
              <a:pPr>
                <a:defRPr/>
              </a:pPr>
              <a:t>May 23, 2024</a:t>
            </a:fld>
            <a:endParaRPr lang="en-US" dirty="0"/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5F3F9451-046F-933A-21A8-4B99FC81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80A05A4D-9FE4-1242-850E-C3CEA302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22E365C-CA73-E848-B62F-C9A067B12D0E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66564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B36E4-0884-FAF3-14D6-1C3B7917B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15101-5450-784E-95DB-4BA0381625C4}" type="datetime4">
              <a:rPr lang="en-US"/>
              <a:pPr>
                <a:defRPr/>
              </a:pPr>
              <a:t>May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09C6C-4A09-F249-D3D7-937AFF280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156E2-ACEE-AFDD-D9F7-44CD4A14D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7A0D0-B0C2-B74A-8BB3-CA95E0C00B43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12854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A6F4B-100A-3A2B-AE14-6EE6B021B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51FA2-365E-2B4A-9020-41BF0BBC4B63}" type="datetime4">
              <a:rPr lang="en-US"/>
              <a:pPr>
                <a:defRPr/>
              </a:pPr>
              <a:t>May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F7B34-2C1C-8B84-2F46-B879C74CC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42A0D-D847-C369-214E-D89530430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119E5-0969-8B49-AF4C-B756D350B0F8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05797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07D9C-1F45-7E03-AA3A-732E88AAE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2CE5C-3EE0-2244-A9D7-C1A12BA112BD}" type="datetime4">
              <a:rPr lang="en-US"/>
              <a:pPr>
                <a:defRPr/>
              </a:pPr>
              <a:t>May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CE22F-EA2D-833E-4133-006477553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5E245-E879-0C43-2E50-7D3208B48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356DA-042C-2F4E-9711-BF2CFEEC5C61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57392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E8E50-F5B1-7A76-0DF7-104D38892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DDB25-A796-D540-97C3-E435354C2A59}" type="datetime4">
              <a:rPr lang="en-US"/>
              <a:pPr>
                <a:defRPr/>
              </a:pPr>
              <a:t>May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DE6BD-F128-A544-B475-E8BCC0705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89D7B-73E7-C0D8-9CB7-0C5F6CA4A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3214-424D-3F4F-980F-C7771F9559A2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06100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9A8C014-65DE-DEAA-FD05-8C13F28CC4A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98654-8E8A-4249-8AB5-2A111B6E6AB0}" type="datetime4">
              <a:rPr lang="en-US"/>
              <a:pPr>
                <a:defRPr/>
              </a:pPr>
              <a:t>May 23, 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A70902B-1379-A22D-E609-8A8FDC8CBB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3A080F2-DD80-21E4-8D28-796A228C561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81FA3-CAE5-B542-B79B-8EF7B356968B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05051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6CADC2-B26F-368C-4D0E-839E6B93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067B-146F-F44F-BE6B-F4E08406DFFE}" type="datetime4">
              <a:rPr lang="en-US"/>
              <a:pPr>
                <a:defRPr/>
              </a:pPr>
              <a:t>May 23, 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51CE6B7-5409-B7EF-4992-72800BB06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22E62DC-54A0-A745-4DFC-5409EBB5F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A3823-35E0-2644-B065-CB0FD9966320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34794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82D2CFF-5895-F7D5-E0B2-D9E9EF0B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BBD70-5B9E-4049-A12C-706080D2C0B5}" type="datetime4">
              <a:rPr lang="en-US"/>
              <a:pPr>
                <a:defRPr/>
              </a:pPr>
              <a:t>May 23, 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7C39D66-9752-FC5D-356D-6A2F6AE3F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E235656-6895-E910-C0ED-8D6EE1E43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50711-7185-AF4F-9386-7C5ECA83B70E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13941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3AA0885-4464-BA4E-09AA-65DF0B64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5F22A-B195-D94E-BD24-B85780D42AA3}" type="datetime4">
              <a:rPr lang="en-US"/>
              <a:pPr>
                <a:defRPr/>
              </a:pPr>
              <a:t>May 23, 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94AB953-1A7D-1760-AAEA-7C7CDC886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11215F6-6EE8-255D-B8BD-2C73D0428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64F2-47BF-F046-9925-FFA6FE810FAF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35025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>
            <a:extLst>
              <a:ext uri="{FF2B5EF4-FFF2-40B4-BE49-F238E27FC236}">
                <a16:creationId xmlns:a16="http://schemas.microsoft.com/office/drawing/2014/main" id="{7A635360-D066-1B27-793E-0E5AB00EA530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>
              <a:extLst>
                <a:ext uri="{FF2B5EF4-FFF2-40B4-BE49-F238E27FC236}">
                  <a16:creationId xmlns:a16="http://schemas.microsoft.com/office/drawing/2014/main" id="{390C30A6-CE42-B29C-893B-E96D8AB390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>
                <a:extLst>
                  <a:ext uri="{FF2B5EF4-FFF2-40B4-BE49-F238E27FC236}">
                    <a16:creationId xmlns:a16="http://schemas.microsoft.com/office/drawing/2014/main" id="{A7595E3D-A16D-C79B-1696-BD0840C074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117">
                  <a:extLst>
                    <a:ext uri="{FF2B5EF4-FFF2-40B4-BE49-F238E27FC236}">
                      <a16:creationId xmlns:a16="http://schemas.microsoft.com/office/drawing/2014/main" id="{CB1F617B-CC8A-04B5-CA0D-C975863E8588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C14DE52F-0325-8FBE-A86A-0ADE3BAE1AD8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8FA8F810-F16E-F9FC-1A8F-60FE0F859B3C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80959A18-8892-1B1B-2E78-D0FB9210B9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102">
                  <a:extLst>
                    <a:ext uri="{FF2B5EF4-FFF2-40B4-BE49-F238E27FC236}">
                      <a16:creationId xmlns:a16="http://schemas.microsoft.com/office/drawing/2014/main" id="{AFE63C99-3831-40C3-9217-F3B76D7ACA25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5">
                  <a:extLst>
                    <a:ext uri="{FF2B5EF4-FFF2-40B4-BE49-F238E27FC236}">
                      <a16:creationId xmlns:a16="http://schemas.microsoft.com/office/drawing/2014/main" id="{4B932849-6C60-4AD9-5877-25FB3702F1CD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116">
                  <a:extLst>
                    <a:ext uri="{FF2B5EF4-FFF2-40B4-BE49-F238E27FC236}">
                      <a16:creationId xmlns:a16="http://schemas.microsoft.com/office/drawing/2014/main" id="{3AC7A373-D1DA-E24B-7AF5-C34A839BC46F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>
                <a:extLst>
                  <a:ext uri="{FF2B5EF4-FFF2-40B4-BE49-F238E27FC236}">
                    <a16:creationId xmlns:a16="http://schemas.microsoft.com/office/drawing/2014/main" id="{D714E7E9-4C6C-07EF-ECAB-9B498290CF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93">
                  <a:extLst>
                    <a:ext uri="{FF2B5EF4-FFF2-40B4-BE49-F238E27FC236}">
                      <a16:creationId xmlns:a16="http://schemas.microsoft.com/office/drawing/2014/main" id="{693E4C22-BF1E-3CF4-F9AD-24A83EBFD20E}"/>
                    </a:ext>
                  </a:extLst>
                </p:cNvPr>
                <p:cNvSpPr/>
                <p:nvPr/>
              </p:nvSpPr>
              <p:spPr>
                <a:xfrm>
                  <a:off x="943358" y="28575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100">
                  <a:extLst>
                    <a:ext uri="{FF2B5EF4-FFF2-40B4-BE49-F238E27FC236}">
                      <a16:creationId xmlns:a16="http://schemas.microsoft.com/office/drawing/2014/main" id="{16249FB0-C6FE-BB0F-FA9A-0C61506266FB}"/>
                    </a:ext>
                  </a:extLst>
                </p:cNvPr>
                <p:cNvSpPr/>
                <p:nvPr/>
              </p:nvSpPr>
              <p:spPr>
                <a:xfrm>
                  <a:off x="29018" y="28575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101">
                  <a:extLst>
                    <a:ext uri="{FF2B5EF4-FFF2-40B4-BE49-F238E27FC236}">
                      <a16:creationId xmlns:a16="http://schemas.microsoft.com/office/drawing/2014/main" id="{51F9AD49-D82D-34F9-32CB-1F7DD21816B7}"/>
                    </a:ext>
                  </a:extLst>
                </p:cNvPr>
                <p:cNvSpPr/>
                <p:nvPr/>
              </p:nvSpPr>
              <p:spPr>
                <a:xfrm>
                  <a:off x="257603" y="28575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90">
                <a:extLst>
                  <a:ext uri="{FF2B5EF4-FFF2-40B4-BE49-F238E27FC236}">
                    <a16:creationId xmlns:a16="http://schemas.microsoft.com/office/drawing/2014/main" id="{1821D588-57A7-1BED-0D99-7DE105619C21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91">
                <a:extLst>
                  <a:ext uri="{FF2B5EF4-FFF2-40B4-BE49-F238E27FC236}">
                    <a16:creationId xmlns:a16="http://schemas.microsoft.com/office/drawing/2014/main" id="{DADA5DA8-76B7-938D-8E04-D82F435046D9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92">
                <a:extLst>
                  <a:ext uri="{FF2B5EF4-FFF2-40B4-BE49-F238E27FC236}">
                    <a16:creationId xmlns:a16="http://schemas.microsoft.com/office/drawing/2014/main" id="{116E048D-BDCC-FA8D-526C-6206D58B2B90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F34E5BC7-E745-2B9C-D431-737E1D0798A3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648CC42-FA59-8FFA-446F-764DAAA444FD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6183562D-A130-8738-F2EC-4F8E4793925E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471A1379-53D2-85FC-8420-E3FFCFCF8551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F5045712-AB6B-492E-DEE8-6EAAFBBFDD19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68">
              <a:extLst>
                <a:ext uri="{FF2B5EF4-FFF2-40B4-BE49-F238E27FC236}">
                  <a16:creationId xmlns:a16="http://schemas.microsoft.com/office/drawing/2014/main" id="{6E4140F8-720D-52E5-0EA1-6E6793F0C71A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71">
              <a:extLst>
                <a:ext uri="{FF2B5EF4-FFF2-40B4-BE49-F238E27FC236}">
                  <a16:creationId xmlns:a16="http://schemas.microsoft.com/office/drawing/2014/main" id="{F0E9220B-55EE-AAFA-916D-D73B208998A7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72">
              <a:extLst>
                <a:ext uri="{FF2B5EF4-FFF2-40B4-BE49-F238E27FC236}">
                  <a16:creationId xmlns:a16="http://schemas.microsoft.com/office/drawing/2014/main" id="{2DDF1D20-78A3-0304-2996-C547D04D1A67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73">
              <a:extLst>
                <a:ext uri="{FF2B5EF4-FFF2-40B4-BE49-F238E27FC236}">
                  <a16:creationId xmlns:a16="http://schemas.microsoft.com/office/drawing/2014/main" id="{67F434FE-546F-A364-F06B-CCE9A868ACFA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74">
              <a:extLst>
                <a:ext uri="{FF2B5EF4-FFF2-40B4-BE49-F238E27FC236}">
                  <a16:creationId xmlns:a16="http://schemas.microsoft.com/office/drawing/2014/main" id="{B43C47E6-75F3-5BB8-22AA-93240284FE20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75">
              <a:extLst>
                <a:ext uri="{FF2B5EF4-FFF2-40B4-BE49-F238E27FC236}">
                  <a16:creationId xmlns:a16="http://schemas.microsoft.com/office/drawing/2014/main" id="{7944D872-2374-22C4-8726-0DEE5606B781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76">
              <a:extLst>
                <a:ext uri="{FF2B5EF4-FFF2-40B4-BE49-F238E27FC236}">
                  <a16:creationId xmlns:a16="http://schemas.microsoft.com/office/drawing/2014/main" id="{BEC98C1E-B3E6-D34D-CC73-B73E4331DE70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77">
              <a:extLst>
                <a:ext uri="{FF2B5EF4-FFF2-40B4-BE49-F238E27FC236}">
                  <a16:creationId xmlns:a16="http://schemas.microsoft.com/office/drawing/2014/main" id="{63B6D65B-4443-E80A-BB0B-33D3CA64C8E8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78">
              <a:extLst>
                <a:ext uri="{FF2B5EF4-FFF2-40B4-BE49-F238E27FC236}">
                  <a16:creationId xmlns:a16="http://schemas.microsoft.com/office/drawing/2014/main" id="{042FE38D-A921-8280-8B59-251AC0B1E1A7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79">
              <a:extLst>
                <a:ext uri="{FF2B5EF4-FFF2-40B4-BE49-F238E27FC236}">
                  <a16:creationId xmlns:a16="http://schemas.microsoft.com/office/drawing/2014/main" id="{DF397326-E787-3BD6-9919-7A407195594E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80">
              <a:extLst>
                <a:ext uri="{FF2B5EF4-FFF2-40B4-BE49-F238E27FC236}">
                  <a16:creationId xmlns:a16="http://schemas.microsoft.com/office/drawing/2014/main" id="{FD02E627-E051-8A82-BA3D-DA78D635F770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81">
              <a:extLst>
                <a:ext uri="{FF2B5EF4-FFF2-40B4-BE49-F238E27FC236}">
                  <a16:creationId xmlns:a16="http://schemas.microsoft.com/office/drawing/2014/main" id="{97348220-EF10-16C2-65CF-AAA0E3AC7EB4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82">
              <a:extLst>
                <a:ext uri="{FF2B5EF4-FFF2-40B4-BE49-F238E27FC236}">
                  <a16:creationId xmlns:a16="http://schemas.microsoft.com/office/drawing/2014/main" id="{D24FC1D7-2F8D-34C5-0AD8-CAE7732C66BC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83">
              <a:extLst>
                <a:ext uri="{FF2B5EF4-FFF2-40B4-BE49-F238E27FC236}">
                  <a16:creationId xmlns:a16="http://schemas.microsoft.com/office/drawing/2014/main" id="{BDFE5786-B448-3659-89C6-69EBB18BEB8B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84">
              <a:extLst>
                <a:ext uri="{FF2B5EF4-FFF2-40B4-BE49-F238E27FC236}">
                  <a16:creationId xmlns:a16="http://schemas.microsoft.com/office/drawing/2014/main" id="{5F974E5F-BB23-2555-EE6C-A7A438EE513F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85">
              <a:extLst>
                <a:ext uri="{FF2B5EF4-FFF2-40B4-BE49-F238E27FC236}">
                  <a16:creationId xmlns:a16="http://schemas.microsoft.com/office/drawing/2014/main" id="{368A406F-B4D8-36BD-CA5D-3F31EBC05F14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86">
              <a:extLst>
                <a:ext uri="{FF2B5EF4-FFF2-40B4-BE49-F238E27FC236}">
                  <a16:creationId xmlns:a16="http://schemas.microsoft.com/office/drawing/2014/main" id="{1E438CCC-4D32-54EA-368A-8839FAC7EB1B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120">
            <a:extLst>
              <a:ext uri="{FF2B5EF4-FFF2-40B4-BE49-F238E27FC236}">
                <a16:creationId xmlns:a16="http://schemas.microsoft.com/office/drawing/2014/main" id="{E0259776-2E14-225C-A224-BB3D9980D63E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21">
            <a:extLst>
              <a:ext uri="{FF2B5EF4-FFF2-40B4-BE49-F238E27FC236}">
                <a16:creationId xmlns:a16="http://schemas.microsoft.com/office/drawing/2014/main" id="{BF83C62D-8F35-044D-4781-BE994D231162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22">
            <a:extLst>
              <a:ext uri="{FF2B5EF4-FFF2-40B4-BE49-F238E27FC236}">
                <a16:creationId xmlns:a16="http://schemas.microsoft.com/office/drawing/2014/main" id="{9DE3739C-DA64-3085-FA6E-7381F1972954}"/>
              </a:ext>
            </a:extLst>
          </p:cNvPr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23">
            <a:extLst>
              <a:ext uri="{FF2B5EF4-FFF2-40B4-BE49-F238E27FC236}">
                <a16:creationId xmlns:a16="http://schemas.microsoft.com/office/drawing/2014/main" id="{FD02CCF6-45CE-7BE2-DD13-42C80210B1DC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>
            <a:extLst>
              <a:ext uri="{FF2B5EF4-FFF2-40B4-BE49-F238E27FC236}">
                <a16:creationId xmlns:a16="http://schemas.microsoft.com/office/drawing/2014/main" id="{734B109E-68A4-CF93-C3C6-F7BA66A99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FF7BD-28F4-B344-8270-10C783A70933}" type="datetime4">
              <a:rPr lang="en-US"/>
              <a:pPr>
                <a:defRPr/>
              </a:pPr>
              <a:t>May 23, 2024</a:t>
            </a:fld>
            <a:endParaRPr lang="en-US"/>
          </a:p>
        </p:txBody>
      </p:sp>
      <p:sp>
        <p:nvSpPr>
          <p:cNvPr id="49" name="Slide Number Placeholder 6">
            <a:extLst>
              <a:ext uri="{FF2B5EF4-FFF2-40B4-BE49-F238E27FC236}">
                <a16:creationId xmlns:a16="http://schemas.microsoft.com/office/drawing/2014/main" id="{827F9CC4-D6CE-306E-5E03-A2B19E497F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FC63-3046-7544-B239-60CA78D5ED04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  <p:sp>
        <p:nvSpPr>
          <p:cNvPr id="50" name="Footer Placeholder 5">
            <a:extLst>
              <a:ext uri="{FF2B5EF4-FFF2-40B4-BE49-F238E27FC236}">
                <a16:creationId xmlns:a16="http://schemas.microsoft.com/office/drawing/2014/main" id="{3CFC3254-DC53-D667-DCC9-8E8E9664CE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6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>
            <a:extLst>
              <a:ext uri="{FF2B5EF4-FFF2-40B4-BE49-F238E27FC236}">
                <a16:creationId xmlns:a16="http://schemas.microsoft.com/office/drawing/2014/main" id="{888D1A98-F539-D39C-4A18-F063195E3EB3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>
              <a:extLst>
                <a:ext uri="{FF2B5EF4-FFF2-40B4-BE49-F238E27FC236}">
                  <a16:creationId xmlns:a16="http://schemas.microsoft.com/office/drawing/2014/main" id="{87F1C9DE-0A25-DCA9-6FB6-53C1AF5586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>
                <a:extLst>
                  <a:ext uri="{FF2B5EF4-FFF2-40B4-BE49-F238E27FC236}">
                    <a16:creationId xmlns:a16="http://schemas.microsoft.com/office/drawing/2014/main" id="{CBB3673A-9FDE-B673-1D58-F9D4CFE729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117">
                  <a:extLst>
                    <a:ext uri="{FF2B5EF4-FFF2-40B4-BE49-F238E27FC236}">
                      <a16:creationId xmlns:a16="http://schemas.microsoft.com/office/drawing/2014/main" id="{BB7C44CD-7E6B-F158-537D-06B2C59D0457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77AEB8C4-211D-2AE2-EBAF-2F299A9709E2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152A2496-BCB4-C53C-C359-04FB780F576A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FE468317-CEA4-E35B-BFEE-79C41A6805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102">
                  <a:extLst>
                    <a:ext uri="{FF2B5EF4-FFF2-40B4-BE49-F238E27FC236}">
                      <a16:creationId xmlns:a16="http://schemas.microsoft.com/office/drawing/2014/main" id="{5BABC178-0569-6C20-0852-9D62F7107C92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5">
                  <a:extLst>
                    <a:ext uri="{FF2B5EF4-FFF2-40B4-BE49-F238E27FC236}">
                      <a16:creationId xmlns:a16="http://schemas.microsoft.com/office/drawing/2014/main" id="{45E3160F-ECF0-884D-BC29-93A4CB7D5AFD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116">
                  <a:extLst>
                    <a:ext uri="{FF2B5EF4-FFF2-40B4-BE49-F238E27FC236}">
                      <a16:creationId xmlns:a16="http://schemas.microsoft.com/office/drawing/2014/main" id="{E7D35015-517F-078D-6CF0-0A589D46F521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>
                <a:extLst>
                  <a:ext uri="{FF2B5EF4-FFF2-40B4-BE49-F238E27FC236}">
                    <a16:creationId xmlns:a16="http://schemas.microsoft.com/office/drawing/2014/main" id="{5E5C357D-5938-4D10-5435-5A4F4DAEFF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93">
                  <a:extLst>
                    <a:ext uri="{FF2B5EF4-FFF2-40B4-BE49-F238E27FC236}">
                      <a16:creationId xmlns:a16="http://schemas.microsoft.com/office/drawing/2014/main" id="{5C3D0596-FAC4-DA92-5A0D-0710EFEDD5B3}"/>
                    </a:ext>
                  </a:extLst>
                </p:cNvPr>
                <p:cNvSpPr/>
                <p:nvPr/>
              </p:nvSpPr>
              <p:spPr>
                <a:xfrm>
                  <a:off x="943358" y="28575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100">
                  <a:extLst>
                    <a:ext uri="{FF2B5EF4-FFF2-40B4-BE49-F238E27FC236}">
                      <a16:creationId xmlns:a16="http://schemas.microsoft.com/office/drawing/2014/main" id="{535EE1DF-0052-D4C6-894B-9153AE0CFBDB}"/>
                    </a:ext>
                  </a:extLst>
                </p:cNvPr>
                <p:cNvSpPr/>
                <p:nvPr/>
              </p:nvSpPr>
              <p:spPr>
                <a:xfrm>
                  <a:off x="29018" y="28575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101">
                  <a:extLst>
                    <a:ext uri="{FF2B5EF4-FFF2-40B4-BE49-F238E27FC236}">
                      <a16:creationId xmlns:a16="http://schemas.microsoft.com/office/drawing/2014/main" id="{60DE1BB9-E3B3-EE26-B3CB-7069C9721F79}"/>
                    </a:ext>
                  </a:extLst>
                </p:cNvPr>
                <p:cNvSpPr/>
                <p:nvPr/>
              </p:nvSpPr>
              <p:spPr>
                <a:xfrm>
                  <a:off x="257603" y="28575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90">
                <a:extLst>
                  <a:ext uri="{FF2B5EF4-FFF2-40B4-BE49-F238E27FC236}">
                    <a16:creationId xmlns:a16="http://schemas.microsoft.com/office/drawing/2014/main" id="{B34A96B6-4755-F184-EC71-550BEE42431D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91">
                <a:extLst>
                  <a:ext uri="{FF2B5EF4-FFF2-40B4-BE49-F238E27FC236}">
                    <a16:creationId xmlns:a16="http://schemas.microsoft.com/office/drawing/2014/main" id="{74E09E23-16E7-C662-886C-79C1875B7221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92">
                <a:extLst>
                  <a:ext uri="{FF2B5EF4-FFF2-40B4-BE49-F238E27FC236}">
                    <a16:creationId xmlns:a16="http://schemas.microsoft.com/office/drawing/2014/main" id="{EF453274-0588-CD3E-2AEC-27F312D65A04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3B1E8837-B922-5BD0-BAEC-05ACACEA7FAE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9BB2DA0B-80B9-4C12-7DA2-605AAB44D659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422C19F9-A649-0487-5F96-9442124C9A9C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ED68B460-66F0-3F9E-025B-CB0C39A4B7B3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8CA55E5B-3093-2B7C-43C7-E2B6F1137B2E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68">
              <a:extLst>
                <a:ext uri="{FF2B5EF4-FFF2-40B4-BE49-F238E27FC236}">
                  <a16:creationId xmlns:a16="http://schemas.microsoft.com/office/drawing/2014/main" id="{0E8D0CD5-911F-FAD3-867D-C1A8D6115897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71">
              <a:extLst>
                <a:ext uri="{FF2B5EF4-FFF2-40B4-BE49-F238E27FC236}">
                  <a16:creationId xmlns:a16="http://schemas.microsoft.com/office/drawing/2014/main" id="{FD215E44-F919-CEAB-9C42-6ABBC918F85B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72">
              <a:extLst>
                <a:ext uri="{FF2B5EF4-FFF2-40B4-BE49-F238E27FC236}">
                  <a16:creationId xmlns:a16="http://schemas.microsoft.com/office/drawing/2014/main" id="{B17C7695-FC28-55BB-08F9-14444533DB99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73">
              <a:extLst>
                <a:ext uri="{FF2B5EF4-FFF2-40B4-BE49-F238E27FC236}">
                  <a16:creationId xmlns:a16="http://schemas.microsoft.com/office/drawing/2014/main" id="{18FAEBC1-D390-B1B9-00F7-DB23E5170614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74">
              <a:extLst>
                <a:ext uri="{FF2B5EF4-FFF2-40B4-BE49-F238E27FC236}">
                  <a16:creationId xmlns:a16="http://schemas.microsoft.com/office/drawing/2014/main" id="{92CB4E48-B5EC-9C47-147A-D212956973D0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75">
              <a:extLst>
                <a:ext uri="{FF2B5EF4-FFF2-40B4-BE49-F238E27FC236}">
                  <a16:creationId xmlns:a16="http://schemas.microsoft.com/office/drawing/2014/main" id="{CA0B4150-F275-D462-54A5-D433D927CF9A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76">
              <a:extLst>
                <a:ext uri="{FF2B5EF4-FFF2-40B4-BE49-F238E27FC236}">
                  <a16:creationId xmlns:a16="http://schemas.microsoft.com/office/drawing/2014/main" id="{A118B3C5-0574-C499-87CD-E49C8BF9E246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77">
              <a:extLst>
                <a:ext uri="{FF2B5EF4-FFF2-40B4-BE49-F238E27FC236}">
                  <a16:creationId xmlns:a16="http://schemas.microsoft.com/office/drawing/2014/main" id="{F0F25FE0-1392-D96A-68C3-1F2CD52B2E1F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78">
              <a:extLst>
                <a:ext uri="{FF2B5EF4-FFF2-40B4-BE49-F238E27FC236}">
                  <a16:creationId xmlns:a16="http://schemas.microsoft.com/office/drawing/2014/main" id="{70FF46C0-2C23-9BFE-E416-35110CE351FF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79">
              <a:extLst>
                <a:ext uri="{FF2B5EF4-FFF2-40B4-BE49-F238E27FC236}">
                  <a16:creationId xmlns:a16="http://schemas.microsoft.com/office/drawing/2014/main" id="{38ABFC5B-6C58-7A8D-F38F-41207A7350AE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80">
              <a:extLst>
                <a:ext uri="{FF2B5EF4-FFF2-40B4-BE49-F238E27FC236}">
                  <a16:creationId xmlns:a16="http://schemas.microsoft.com/office/drawing/2014/main" id="{D4B839F2-7815-D23E-D56F-984C2843C80F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81">
              <a:extLst>
                <a:ext uri="{FF2B5EF4-FFF2-40B4-BE49-F238E27FC236}">
                  <a16:creationId xmlns:a16="http://schemas.microsoft.com/office/drawing/2014/main" id="{32CB6695-6EC7-0B03-2B60-059B21F30E1C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82">
              <a:extLst>
                <a:ext uri="{FF2B5EF4-FFF2-40B4-BE49-F238E27FC236}">
                  <a16:creationId xmlns:a16="http://schemas.microsoft.com/office/drawing/2014/main" id="{F0686F44-0DB0-85C6-2D4D-02C53FED84D7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83">
              <a:extLst>
                <a:ext uri="{FF2B5EF4-FFF2-40B4-BE49-F238E27FC236}">
                  <a16:creationId xmlns:a16="http://schemas.microsoft.com/office/drawing/2014/main" id="{336DBC84-A10F-408E-3C78-81221EA07E74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84">
              <a:extLst>
                <a:ext uri="{FF2B5EF4-FFF2-40B4-BE49-F238E27FC236}">
                  <a16:creationId xmlns:a16="http://schemas.microsoft.com/office/drawing/2014/main" id="{0852E1B1-B378-24FF-5C68-93C3069963D5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85">
              <a:extLst>
                <a:ext uri="{FF2B5EF4-FFF2-40B4-BE49-F238E27FC236}">
                  <a16:creationId xmlns:a16="http://schemas.microsoft.com/office/drawing/2014/main" id="{1E559255-245C-9435-E576-0A0B97FA3426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86">
              <a:extLst>
                <a:ext uri="{FF2B5EF4-FFF2-40B4-BE49-F238E27FC236}">
                  <a16:creationId xmlns:a16="http://schemas.microsoft.com/office/drawing/2014/main" id="{A72B6D14-07EC-13AB-A5A3-853911DFE062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120">
            <a:extLst>
              <a:ext uri="{FF2B5EF4-FFF2-40B4-BE49-F238E27FC236}">
                <a16:creationId xmlns:a16="http://schemas.microsoft.com/office/drawing/2014/main" id="{712A1726-90B6-5E3A-AA09-43C3E5797E13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21">
            <a:extLst>
              <a:ext uri="{FF2B5EF4-FFF2-40B4-BE49-F238E27FC236}">
                <a16:creationId xmlns:a16="http://schemas.microsoft.com/office/drawing/2014/main" id="{95D3D95D-C00A-00DD-BB19-BB5E8FCA6F4F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22">
            <a:extLst>
              <a:ext uri="{FF2B5EF4-FFF2-40B4-BE49-F238E27FC236}">
                <a16:creationId xmlns:a16="http://schemas.microsoft.com/office/drawing/2014/main" id="{38B08CD0-7CA7-77F2-68F5-CC84F3C1B265}"/>
              </a:ext>
            </a:extLst>
          </p:cNvPr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23">
            <a:extLst>
              <a:ext uri="{FF2B5EF4-FFF2-40B4-BE49-F238E27FC236}">
                <a16:creationId xmlns:a16="http://schemas.microsoft.com/office/drawing/2014/main" id="{B6550C3E-1535-36C9-0442-959C402350DE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>
            <a:extLst>
              <a:ext uri="{FF2B5EF4-FFF2-40B4-BE49-F238E27FC236}">
                <a16:creationId xmlns:a16="http://schemas.microsoft.com/office/drawing/2014/main" id="{48F5D5B1-A498-F762-A208-AA3A0A1F7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1196A-B360-D742-B5CF-0BCA75CAD441}" type="datetime4">
              <a:rPr lang="en-US"/>
              <a:pPr>
                <a:defRPr/>
              </a:pPr>
              <a:t>May 23, 2024</a:t>
            </a:fld>
            <a:endParaRPr lang="en-US"/>
          </a:p>
        </p:txBody>
      </p:sp>
      <p:sp>
        <p:nvSpPr>
          <p:cNvPr id="49" name="Footer Placeholder 5">
            <a:extLst>
              <a:ext uri="{FF2B5EF4-FFF2-40B4-BE49-F238E27FC236}">
                <a16:creationId xmlns:a16="http://schemas.microsoft.com/office/drawing/2014/main" id="{C34F9FEF-A839-1173-D3BC-41B7BD866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>
            <a:extLst>
              <a:ext uri="{FF2B5EF4-FFF2-40B4-BE49-F238E27FC236}">
                <a16:creationId xmlns:a16="http://schemas.microsoft.com/office/drawing/2014/main" id="{AB38EEA7-4B8D-B98C-885B-F983F11D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CB461-80C9-E748-B243-676C2320C7F4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59512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>
            <a:extLst>
              <a:ext uri="{FF2B5EF4-FFF2-40B4-BE49-F238E27FC236}">
                <a16:creationId xmlns:a16="http://schemas.microsoft.com/office/drawing/2014/main" id="{3798B0AA-EA99-4F51-611B-08B1011BF33E}"/>
              </a:ext>
            </a:extLst>
          </p:cNvPr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>
              <a:extLst>
                <a:ext uri="{FF2B5EF4-FFF2-40B4-BE49-F238E27FC236}">
                  <a16:creationId xmlns:a16="http://schemas.microsoft.com/office/drawing/2014/main" id="{40F4C902-D6CD-682F-1EA8-E09A9FCDC9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>
                <a:extLst>
                  <a:ext uri="{FF2B5EF4-FFF2-40B4-BE49-F238E27FC236}">
                    <a16:creationId xmlns:a16="http://schemas.microsoft.com/office/drawing/2014/main" id="{4DB7C003-6521-06C8-3246-3FFB2AC6F9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54E4C056-2CDD-E452-812B-47E5FCFA399D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>
                  <a:extLst>
                    <a:ext uri="{FF2B5EF4-FFF2-40B4-BE49-F238E27FC236}">
                      <a16:creationId xmlns:a16="http://schemas.microsoft.com/office/drawing/2014/main" id="{87A13643-5CEE-B5D4-CBBB-7725AAD414BF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>
                  <a:extLst>
                    <a:ext uri="{FF2B5EF4-FFF2-40B4-BE49-F238E27FC236}">
                      <a16:creationId xmlns:a16="http://schemas.microsoft.com/office/drawing/2014/main" id="{8CECDE99-3810-7DD6-7D26-DFA20EF5972F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>
                <a:extLst>
                  <a:ext uri="{FF2B5EF4-FFF2-40B4-BE49-F238E27FC236}">
                    <a16:creationId xmlns:a16="http://schemas.microsoft.com/office/drawing/2014/main" id="{F2F13FD4-99F5-3839-1C89-B60E191370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AF630BDC-6D42-CA85-66B4-62A645C1B45C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D037D668-C5F1-BA5D-44F8-2850742ADA89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49EB84A8-3F43-8316-C54E-151380F99DB0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>
                <a:extLst>
                  <a:ext uri="{FF2B5EF4-FFF2-40B4-BE49-F238E27FC236}">
                    <a16:creationId xmlns:a16="http://schemas.microsoft.com/office/drawing/2014/main" id="{EA3F877A-7929-87CD-B842-495697A348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AA98FFE8-BA04-32D0-11B0-0381C7E14839}"/>
                    </a:ext>
                  </a:extLst>
                </p:cNvPr>
                <p:cNvSpPr/>
                <p:nvPr/>
              </p:nvSpPr>
              <p:spPr>
                <a:xfrm>
                  <a:off x="943358" y="28575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0FF84FF4-EA3B-B5B3-69E1-616F4A212CC3}"/>
                    </a:ext>
                  </a:extLst>
                </p:cNvPr>
                <p:cNvSpPr/>
                <p:nvPr/>
              </p:nvSpPr>
              <p:spPr>
                <a:xfrm>
                  <a:off x="29018" y="28575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568C450F-64A9-41EE-E5AB-626D7444991A}"/>
                    </a:ext>
                  </a:extLst>
                </p:cNvPr>
                <p:cNvSpPr/>
                <p:nvPr/>
              </p:nvSpPr>
              <p:spPr>
                <a:xfrm>
                  <a:off x="257603" y="28575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BA5A4F5B-B48A-E218-5F69-7D72CC68E1CD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FA5EFF2-DD6C-B621-A12F-53F0943EAC91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1EED4684-F5CC-DBB9-131A-E06D8EFF6FCF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ABC4FC0A-32D8-17DF-3053-A3682115DE64}"/>
                </a:ext>
              </a:extLst>
            </p:cNvPr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904C5F2-C6A0-D974-6C25-83EB305AF567}"/>
                </a:ext>
              </a:extLst>
            </p:cNvPr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38A5427-B316-8DC8-C516-E628CA847A87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52E0EFE-D5FD-B8D1-A834-C25E14FA703E}"/>
                </a:ext>
              </a:extLst>
            </p:cNvPr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703B3801-1F3F-6521-3DD8-79A7CB29EA21}"/>
                </a:ext>
              </a:extLst>
            </p:cNvPr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7FA09D3F-7229-B981-86DA-074B62F2C735}"/>
                </a:ext>
              </a:extLst>
            </p:cNvPr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E817BBCD-033C-B3B0-6BA9-EE5E87D1BEE9}"/>
                </a:ext>
              </a:extLst>
            </p:cNvPr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803E4F74-2244-A242-2419-BC5102C9BCBE}"/>
                </a:ext>
              </a:extLst>
            </p:cNvPr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B502264B-D85A-6DD6-CD4D-BB509CE78817}"/>
                </a:ext>
              </a:extLst>
            </p:cNvPr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85B4FD14-9091-E214-11CD-C7F2E20A0918}"/>
                </a:ext>
              </a:extLst>
            </p:cNvPr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CE6D9D53-101D-1645-97F4-B07973036841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F65D01EE-27F1-5D8A-53A6-C3274164E1D7}"/>
                </a:ext>
              </a:extLst>
            </p:cNvPr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FA836EE1-A81A-D608-B257-587D640D4155}"/>
                </a:ext>
              </a:extLst>
            </p:cNvPr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29FB4BA6-9C2A-B30F-B35B-EE1664F62C54}"/>
                </a:ext>
              </a:extLst>
            </p:cNvPr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FD928D0C-75BD-AB5E-E6CC-A953FA68BC9A}"/>
                </a:ext>
              </a:extLst>
            </p:cNvPr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986420A4-0E81-B27C-EEE7-785D81B0F91C}"/>
                </a:ext>
              </a:extLst>
            </p:cNvPr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C059F414-863E-949F-12A2-4FF9893AABAB}"/>
                </a:ext>
              </a:extLst>
            </p:cNvPr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>
              <a:extLst>
                <a:ext uri="{FF2B5EF4-FFF2-40B4-BE49-F238E27FC236}">
                  <a16:creationId xmlns:a16="http://schemas.microsoft.com/office/drawing/2014/main" id="{3D1EB865-803B-5091-88B0-4BB8574441A2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>
              <a:extLst>
                <a:ext uri="{FF2B5EF4-FFF2-40B4-BE49-F238E27FC236}">
                  <a16:creationId xmlns:a16="http://schemas.microsoft.com/office/drawing/2014/main" id="{FA9215F1-E8BD-3C89-C45C-0A11589CA3D8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>
              <a:extLst>
                <a:ext uri="{FF2B5EF4-FFF2-40B4-BE49-F238E27FC236}">
                  <a16:creationId xmlns:a16="http://schemas.microsoft.com/office/drawing/2014/main" id="{876A6387-6720-D1DF-BC5A-50B7E4C7E038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6550FD9A-43A1-A5E2-9688-21597B7E3CB5}"/>
                </a:ext>
              </a:extLst>
            </p:cNvPr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685B747F-6D27-B7F5-7639-834ACDCE200C}"/>
                </a:ext>
              </a:extLst>
            </p:cNvPr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8E96C748-52E5-BD99-7834-7D66A8B262F5}"/>
              </a:ext>
            </a:extLst>
          </p:cNvPr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CAB2E82-B88B-E239-8E83-21110265A0AF}"/>
              </a:ext>
            </a:extLst>
          </p:cNvPr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A779F68-B36C-B475-63D0-3C0ABB905D0A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>
            <a:extLst>
              <a:ext uri="{FF2B5EF4-FFF2-40B4-BE49-F238E27FC236}">
                <a16:creationId xmlns:a16="http://schemas.microsoft.com/office/drawing/2014/main" id="{A4904004-DA20-3FF5-B2DD-7A4735C196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Placeholder 2">
            <a:extLst>
              <a:ext uri="{FF2B5EF4-FFF2-40B4-BE49-F238E27FC236}">
                <a16:creationId xmlns:a16="http://schemas.microsoft.com/office/drawing/2014/main" id="{EDD9036D-EDE7-2C58-DBDF-7CD6BD27AD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52E7B-5093-B910-E92E-BF29A505F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0CD864C2-D294-EB48-B9DE-6BC8EA692759}" type="datetime4">
              <a:rPr lang="en-US"/>
              <a:pPr>
                <a:defRPr/>
              </a:pPr>
              <a:t>May 23,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55D09-E1C4-1EA9-BF59-5E5A01106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D82DB-5AC5-7B21-9219-32F6D270C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8DC3B372-496B-DE4A-A0E2-A71AB5F31939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8" r:id="rId8"/>
    <p:sldLayoutId id="2147484209" r:id="rId9"/>
    <p:sldLayoutId id="2147484205" r:id="rId10"/>
    <p:sldLayoutId id="2147484206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2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2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2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2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2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1B34CAB2-B209-7160-1682-30ADFCAB5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/>
          <a:lstStyle/>
          <a:p>
            <a:pPr eaLnBrk="1" hangingPunct="1"/>
            <a:r>
              <a:rPr lang="el-GR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Μεθοδολογία της Γλωσσικής Έρευνας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2" name="Subtitle 2">
            <a:extLst>
              <a:ext uri="{FF2B5EF4-FFF2-40B4-BE49-F238E27FC236}">
                <a16:creationId xmlns:a16="http://schemas.microsoft.com/office/drawing/2014/main" id="{B7CAE49C-8EB9-B9A2-939B-7FC563847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/>
          <a:lstStyle/>
          <a:p>
            <a:pPr eaLnBrk="1" hangingPunct="1"/>
            <a:endParaRPr lang="el-GR" altLang="en-US" dirty="0"/>
          </a:p>
          <a:p>
            <a:pPr eaLnBrk="1" hangingPunct="1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Πάτρα 20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AAC02174-6331-7112-E2A5-71742521A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03250"/>
          </a:xfrm>
        </p:spPr>
        <p:txBody>
          <a:bodyPr/>
          <a:lstStyle/>
          <a:p>
            <a:pPr eaLnBrk="1" hangingPunct="1"/>
            <a:r>
              <a:rPr lang="el-GR" alt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  <a:t>Βιβλιογραφικές παραπομπές</a:t>
            </a:r>
            <a:endParaRPr lang="en-US" altLang="el-GR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9A31F446-3B5E-E148-D7F1-09C60022E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019300"/>
            <a:ext cx="6777037" cy="3813175"/>
          </a:xfrm>
        </p:spPr>
        <p:txBody>
          <a:bodyPr/>
          <a:lstStyle/>
          <a:p>
            <a:pPr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Schiffrin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D., Tannen, D. &amp; Hamilton, H. E.  (eds)</a:t>
            </a:r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2001.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Handbook of Discourse Analysis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Oxford: Blackwell 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Content Placeholder 2">
            <a:extLst>
              <a:ext uri="{FF2B5EF4-FFF2-40B4-BE49-F238E27FC236}">
                <a16:creationId xmlns:a16="http://schemas.microsoft.com/office/drawing/2014/main" id="{9D3DCE80-CEE4-57F7-3008-F28590F8A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63" y="1244600"/>
            <a:ext cx="7481887" cy="4967288"/>
          </a:xfrm>
        </p:spPr>
        <p:txBody>
          <a:bodyPr/>
          <a:lstStyle/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Αποτέλεσμα:  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Δημιουργία ψηφιακών Βάσεων Δεδομένων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78" name="Title 1">
            <a:extLst>
              <a:ext uri="{FF2B5EF4-FFF2-40B4-BE49-F238E27FC236}">
                <a16:creationId xmlns:a16="http://schemas.microsoft.com/office/drawing/2014/main" id="{F4EFBCE5-6BE9-1387-5E8D-5C5B6AD53CC3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Θ΄ εβδομάδα</a:t>
            </a:r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Content Placeholder 2">
            <a:extLst>
              <a:ext uri="{FF2B5EF4-FFF2-40B4-BE49-F238E27FC236}">
                <a16:creationId xmlns:a16="http://schemas.microsoft.com/office/drawing/2014/main" id="{02D2D40B-4FA6-32E6-73BD-992FC3528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63" y="1244600"/>
            <a:ext cx="7481887" cy="4967288"/>
          </a:xfrm>
        </p:spPr>
        <p:txBody>
          <a:bodyPr/>
          <a:lstStyle/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Αποτέλεσμα:  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Δημιουργία ψηφιακών Βάσεων Δεδομένων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Μειονεκτήματα: </a:t>
            </a:r>
          </a:p>
          <a:p>
            <a:pPr lvl="1"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2" name="Title 1">
            <a:extLst>
              <a:ext uri="{FF2B5EF4-FFF2-40B4-BE49-F238E27FC236}">
                <a16:creationId xmlns:a16="http://schemas.microsoft.com/office/drawing/2014/main" id="{C685DE0D-CC14-05CA-82CF-CF00E2B1DE3D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Θ΄ εβδομάδα</a:t>
            </a:r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Content Placeholder 2">
            <a:extLst>
              <a:ext uri="{FF2B5EF4-FFF2-40B4-BE49-F238E27FC236}">
                <a16:creationId xmlns:a16="http://schemas.microsoft.com/office/drawing/2014/main" id="{76FD9876-7808-17D9-04BD-EAC4F1F9D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63" y="1244600"/>
            <a:ext cx="7481887" cy="4967288"/>
          </a:xfrm>
        </p:spPr>
        <p:txBody>
          <a:bodyPr/>
          <a:lstStyle/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Αποτέλεσμα:  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Δημιουργία ψηφιακών Βάσεων Δεδομένων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Μειονεκτήματα: </a:t>
            </a:r>
          </a:p>
          <a:p>
            <a:pPr lvl="1"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Βιωσιμότητα αποθηκευτικών μέσων</a:t>
            </a:r>
          </a:p>
          <a:p>
            <a:pPr lvl="1"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26" name="Title 1">
            <a:extLst>
              <a:ext uri="{FF2B5EF4-FFF2-40B4-BE49-F238E27FC236}">
                <a16:creationId xmlns:a16="http://schemas.microsoft.com/office/drawing/2014/main" id="{2A0C6671-489F-7E3F-20B2-0C6D7D4E95F6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Θ΄ εβδομάδα</a:t>
            </a:r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Content Placeholder 2">
            <a:extLst>
              <a:ext uri="{FF2B5EF4-FFF2-40B4-BE49-F238E27FC236}">
                <a16:creationId xmlns:a16="http://schemas.microsoft.com/office/drawing/2014/main" id="{7C94F30C-7AA6-9739-4B0F-D9E469CA3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63" y="1244600"/>
            <a:ext cx="7481887" cy="4967288"/>
          </a:xfrm>
        </p:spPr>
        <p:txBody>
          <a:bodyPr/>
          <a:lstStyle/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Αποτέλεσμα:  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Δημιουργία ψηφιακών Βάσεων Δεδομένων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Μειονεκτήματα: </a:t>
            </a:r>
          </a:p>
          <a:p>
            <a:pPr lvl="1"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Βιωσιμότητα αποθηκευτικών μέσων</a:t>
            </a:r>
          </a:p>
          <a:p>
            <a:pPr lvl="1"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Βιωσιμότητα εταιριών λογισμικού</a:t>
            </a:r>
          </a:p>
          <a:p>
            <a:pPr lvl="1"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50" name="Title 1">
            <a:extLst>
              <a:ext uri="{FF2B5EF4-FFF2-40B4-BE49-F238E27FC236}">
                <a16:creationId xmlns:a16="http://schemas.microsoft.com/office/drawing/2014/main" id="{F9E3DFB6-6BDE-6AEC-D42B-6DE9355F8E6C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Θ΄ εβδομάδα</a:t>
            </a:r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Content Placeholder 2">
            <a:extLst>
              <a:ext uri="{FF2B5EF4-FFF2-40B4-BE49-F238E27FC236}">
                <a16:creationId xmlns:a16="http://schemas.microsoft.com/office/drawing/2014/main" id="{0EA62E2A-B817-A1D7-1AF0-255AF21DE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63" y="1244600"/>
            <a:ext cx="7481887" cy="4967288"/>
          </a:xfrm>
        </p:spPr>
        <p:txBody>
          <a:bodyPr/>
          <a:lstStyle/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Αποτέλεσμα:  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Δημιουργία ψηφιακών Βάσεων Δεδομένων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Μειονεκτήματα: </a:t>
            </a:r>
          </a:p>
          <a:p>
            <a:pPr lvl="1"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Βιωσιμότητα αποθηκευτικών μέσων</a:t>
            </a:r>
          </a:p>
          <a:p>
            <a:pPr lvl="1"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Βιωσιμότητα εταιριών λογισμικού</a:t>
            </a:r>
          </a:p>
          <a:p>
            <a:pPr lvl="1"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Περιορισμοί στη σχεδίαση των σχετικών λογισμικών</a:t>
            </a:r>
          </a:p>
          <a:p>
            <a:pPr lvl="1"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474" name="Title 1">
            <a:extLst>
              <a:ext uri="{FF2B5EF4-FFF2-40B4-BE49-F238E27FC236}">
                <a16:creationId xmlns:a16="http://schemas.microsoft.com/office/drawing/2014/main" id="{C24C226F-0EB1-2C23-73D0-36410414F520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Θ΄ εβδομάδα</a:t>
            </a:r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Content Placeholder 2">
            <a:extLst>
              <a:ext uri="{FF2B5EF4-FFF2-40B4-BE49-F238E27FC236}">
                <a16:creationId xmlns:a16="http://schemas.microsoft.com/office/drawing/2014/main" id="{4814327B-774B-07E0-0053-EC3CAAF8F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63" y="1244600"/>
            <a:ext cx="7481887" cy="4967288"/>
          </a:xfrm>
        </p:spPr>
        <p:txBody>
          <a:bodyPr/>
          <a:lstStyle/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Αποτέλεσμα:  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Δημιουργία ψηφιακών Βάσεων Δεδομένων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Μειονεκτήματα: </a:t>
            </a:r>
          </a:p>
          <a:p>
            <a:pPr lvl="1"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Βιωσιμότητα αποθηκευτικών μέσων</a:t>
            </a:r>
          </a:p>
          <a:p>
            <a:pPr lvl="1"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Βιωσιμότητα εταιριών λογισμικού</a:t>
            </a:r>
          </a:p>
          <a:p>
            <a:pPr lvl="1"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Περιορισμοί στη σχεδίαση των σχετικών λογισμικών</a:t>
            </a:r>
          </a:p>
          <a:p>
            <a:pPr lvl="1"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Έλλειψη συνεχούς υποστήριξης από τους δημιουργούς των κατάλληλων λογισμικών</a:t>
            </a:r>
          </a:p>
          <a:p>
            <a:pPr lvl="1"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498" name="Title 1">
            <a:extLst>
              <a:ext uri="{FF2B5EF4-FFF2-40B4-BE49-F238E27FC236}">
                <a16:creationId xmlns:a16="http://schemas.microsoft.com/office/drawing/2014/main" id="{744E7175-2BC6-9C61-1F42-DD2AF9D5FD96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Θ΄ εβδομάδα</a:t>
            </a:r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Content Placeholder 2">
            <a:extLst>
              <a:ext uri="{FF2B5EF4-FFF2-40B4-BE49-F238E27FC236}">
                <a16:creationId xmlns:a16="http://schemas.microsoft.com/office/drawing/2014/main" id="{5E09A467-ED43-3528-8D9A-CC6084F37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049338"/>
            <a:ext cx="7967662" cy="5026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Βάσεις Δεδομένων αιχμής: </a:t>
            </a:r>
            <a:r>
              <a:rPr lang="en-US" altLang="en-US" sz="2000" dirty="0">
                <a:latin typeface="Times New Roman" panose="02020603050405020304" pitchFamily="18" charset="0"/>
              </a:rPr>
              <a:t>	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2" name="Title 1">
            <a:extLst>
              <a:ext uri="{FF2B5EF4-FFF2-40B4-BE49-F238E27FC236}">
                <a16:creationId xmlns:a16="http://schemas.microsoft.com/office/drawing/2014/main" id="{162D78C7-4964-7B32-C2F9-6EE3A17ACF8D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Content Placeholder 2">
            <a:extLst>
              <a:ext uri="{FF2B5EF4-FFF2-40B4-BE49-F238E27FC236}">
                <a16:creationId xmlns:a16="http://schemas.microsoft.com/office/drawing/2014/main" id="{72638A60-C52E-B878-CCEB-7A91707D6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049338"/>
            <a:ext cx="7967662" cy="5026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Βάσεις Δεδομένων αιχμής:  Πολυτροπικές Βάσεις Δεδομένων</a:t>
            </a:r>
          </a:p>
          <a:p>
            <a:pPr eaLnBrk="1" hangingPunct="1">
              <a:lnSpc>
                <a:spcPct val="80000"/>
              </a:lnSpc>
            </a:pPr>
            <a:endParaRPr lang="el-GR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"/>
            </a:pPr>
            <a:r>
              <a:rPr lang="en-US" altLang="en-US" sz="2000">
                <a:latin typeface="Times New Roman" panose="02020603050405020304" pitchFamily="18" charset="0"/>
              </a:rPr>
              <a:t>	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46" name="Title 1">
            <a:extLst>
              <a:ext uri="{FF2B5EF4-FFF2-40B4-BE49-F238E27FC236}">
                <a16:creationId xmlns:a16="http://schemas.microsoft.com/office/drawing/2014/main" id="{B6C534B7-D1CD-B2E7-5EDD-E95EF69F1BB0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Content Placeholder 2">
            <a:extLst>
              <a:ext uri="{FF2B5EF4-FFF2-40B4-BE49-F238E27FC236}">
                <a16:creationId xmlns:a16="http://schemas.microsoft.com/office/drawing/2014/main" id="{36ECF179-47C2-7EA8-57E3-50DF4810E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049338"/>
            <a:ext cx="7967662" cy="5026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Βάσεις Δεδομένων αιχμής:  Πολυτροπικές Βάσεις Δεδομένων</a:t>
            </a:r>
          </a:p>
          <a:p>
            <a:pPr eaLnBrk="1" hangingPunct="1">
              <a:lnSpc>
                <a:spcPct val="80000"/>
              </a:lnSpc>
            </a:pPr>
            <a:endParaRPr lang="el-GR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"/>
            </a:pPr>
            <a:r>
              <a:rPr lang="el-GR" altLang="en-US" sz="2000">
                <a:latin typeface="Times New Roman" panose="02020603050405020304" pitchFamily="18" charset="0"/>
              </a:rPr>
              <a:t>Βασική δομή / σύσταση μίας πολυτροπικής Βάσης Δεδομένων: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"/>
            </a:pPr>
            <a:endParaRPr lang="el-GR" altLang="en-US" sz="200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l-GR" altLang="en-US" sz="2000">
                <a:latin typeface="Times New Roman" panose="02020603050405020304" pitchFamily="18" charset="0"/>
              </a:rPr>
              <a:t>			</a:t>
            </a:r>
            <a:r>
              <a:rPr lang="en-US" altLang="en-US" sz="2000">
                <a:latin typeface="Times New Roman" panose="02020603050405020304" pitchFamily="18" charset="0"/>
              </a:rPr>
              <a:t>				      </a:t>
            </a:r>
            <a:r>
              <a:rPr lang="el-GR" altLang="en-US" sz="2000">
                <a:latin typeface="Times New Roman" panose="02020603050405020304" pitchFamily="18" charset="0"/>
              </a:rPr>
              <a:t>   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l-GR" altLang="en-US" sz="2000">
                <a:latin typeface="Times New Roman" panose="02020603050405020304" pitchFamily="18" charset="0"/>
              </a:rPr>
              <a:t>        </a:t>
            </a:r>
            <a:r>
              <a:rPr lang="en-US" altLang="en-US" sz="2000">
                <a:latin typeface="Times New Roman" panose="02020603050405020304" pitchFamily="18" charset="0"/>
              </a:rPr>
              <a:t>           	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570" name="Title 1">
            <a:extLst>
              <a:ext uri="{FF2B5EF4-FFF2-40B4-BE49-F238E27FC236}">
                <a16:creationId xmlns:a16="http://schemas.microsoft.com/office/drawing/2014/main" id="{68DB935F-69B1-2C55-283D-87A4781EACB7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Content Placeholder 2">
            <a:extLst>
              <a:ext uri="{FF2B5EF4-FFF2-40B4-BE49-F238E27FC236}">
                <a16:creationId xmlns:a16="http://schemas.microsoft.com/office/drawing/2014/main" id="{85F773D2-BD81-B7E3-997D-C7B7999E2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049338"/>
            <a:ext cx="7967662" cy="5026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Βάσεις Δεδομένων αιχμής:  Πολυτροπικές Βάσεις Δεδομένων</a:t>
            </a:r>
          </a:p>
          <a:p>
            <a:pPr eaLnBrk="1" hangingPunct="1">
              <a:lnSpc>
                <a:spcPct val="80000"/>
              </a:lnSpc>
            </a:pPr>
            <a:endParaRPr lang="el-GR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"/>
            </a:pPr>
            <a:r>
              <a:rPr lang="el-GR" altLang="en-US" sz="2000">
                <a:latin typeface="Times New Roman" panose="02020603050405020304" pitchFamily="18" charset="0"/>
              </a:rPr>
              <a:t>Βασική δομή / σύσταση μίας πολυτροπικής Βάσης Δεδομένων: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"/>
            </a:pPr>
            <a:endParaRPr lang="el-GR" altLang="en-US" sz="200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l-GR" altLang="en-US" sz="2000">
                <a:latin typeface="Times New Roman" panose="02020603050405020304" pitchFamily="18" charset="0"/>
              </a:rPr>
              <a:t>			Τρισδιάστατη οργάνωση βάσης ως προς: </a:t>
            </a:r>
            <a:endParaRPr lang="en-US" altLang="en-US" sz="200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None/>
            </a:pPr>
            <a:endParaRPr lang="el-GR" altLang="en-US" sz="200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	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594" name="Title 1">
            <a:extLst>
              <a:ext uri="{FF2B5EF4-FFF2-40B4-BE49-F238E27FC236}">
                <a16:creationId xmlns:a16="http://schemas.microsoft.com/office/drawing/2014/main" id="{53ECB209-F5F0-10B1-F6A4-3A1FE958421B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B2A5BD3B-4B74-405D-4499-26E66B30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03250"/>
          </a:xfrm>
        </p:spPr>
        <p:txBody>
          <a:bodyPr/>
          <a:lstStyle/>
          <a:p>
            <a:pPr eaLnBrk="1" hangingPunct="1"/>
            <a:r>
              <a:rPr lang="el-GR" alt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  <a:t>Βιβλιογραφικές παραπομπές</a:t>
            </a:r>
            <a:endParaRPr lang="en-US" altLang="el-GR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C156C8AA-83A2-2ED6-A8D3-FACBD04E4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019300"/>
            <a:ext cx="6777037" cy="3813175"/>
          </a:xfrm>
        </p:spPr>
        <p:txBody>
          <a:bodyPr/>
          <a:lstStyle/>
          <a:p>
            <a:pPr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Schegloff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E.A, Jefferson, G. &amp; Sacks, H. 1977. The preference for self-correction in the organization of repair in conversation. 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361-82.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Content Placeholder 2">
            <a:extLst>
              <a:ext uri="{FF2B5EF4-FFF2-40B4-BE49-F238E27FC236}">
                <a16:creationId xmlns:a16="http://schemas.microsoft.com/office/drawing/2014/main" id="{90FFCD9E-6E6B-A8AE-D2EA-69CC6C932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049338"/>
            <a:ext cx="7967662" cy="5026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Βάσεις Δεδομένων αιχμής:  Πολυτροπικές Βάσεις Δεδομένων</a:t>
            </a:r>
          </a:p>
          <a:p>
            <a:pPr eaLnBrk="1" hangingPunct="1">
              <a:lnSpc>
                <a:spcPct val="80000"/>
              </a:lnSpc>
            </a:pPr>
            <a:endParaRPr lang="el-GR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"/>
            </a:pPr>
            <a:r>
              <a:rPr lang="el-GR" altLang="en-US" sz="2000">
                <a:latin typeface="Times New Roman" panose="02020603050405020304" pitchFamily="18" charset="0"/>
              </a:rPr>
              <a:t>Βασική δομή / σύσταση μίας πολυτροπικής Βάσης Δεδομένων: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"/>
            </a:pPr>
            <a:endParaRPr lang="el-GR" altLang="en-US" sz="200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l-GR" altLang="en-US" sz="2000">
                <a:latin typeface="Times New Roman" panose="02020603050405020304" pitchFamily="18" charset="0"/>
              </a:rPr>
              <a:t>			Τρισδιάστατη οργάνωση βάσης ως προς: </a:t>
            </a:r>
            <a:endParaRPr lang="en-US" altLang="en-US" sz="200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None/>
            </a:pPr>
            <a:endParaRPr lang="el-GR" altLang="en-US" sz="200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l-GR" altLang="en-US" sz="2000">
                <a:latin typeface="Times New Roman" panose="02020603050405020304" pitchFamily="18" charset="0"/>
              </a:rPr>
              <a:t>	</a:t>
            </a:r>
            <a:r>
              <a:rPr lang="en-US" altLang="en-US" sz="2000">
                <a:latin typeface="Times New Roman" panose="02020603050405020304" pitchFamily="18" charset="0"/>
              </a:rPr>
              <a:t>	 i</a:t>
            </a:r>
            <a:r>
              <a:rPr lang="el-GR" altLang="en-US" sz="2000">
                <a:latin typeface="Times New Roman" panose="02020603050405020304" pitchFamily="18" charset="0"/>
              </a:rPr>
              <a:t>)  τα </a:t>
            </a:r>
            <a:r>
              <a:rPr lang="el-GR" altLang="en-US" sz="2000" i="1">
                <a:latin typeface="Times New Roman" panose="02020603050405020304" pitchFamily="18" charset="0"/>
              </a:rPr>
              <a:t>Δεδομένα (Πρωτογενή και επεξεργασμένα)</a:t>
            </a: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l-GR" altLang="en-US" sz="2000">
                <a:latin typeface="Times New Roman" panose="02020603050405020304" pitchFamily="18" charset="0"/>
              </a:rPr>
              <a:t>			 </a:t>
            </a:r>
            <a:r>
              <a:rPr lang="en-US" altLang="en-US" sz="2000">
                <a:latin typeface="Times New Roman" panose="02020603050405020304" pitchFamily="18" charset="0"/>
              </a:rPr>
              <a:t>  </a:t>
            </a:r>
            <a:endParaRPr lang="el-GR" altLang="en-US" sz="200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l-GR" altLang="en-US" sz="2000">
                <a:latin typeface="Times New Roman" panose="02020603050405020304" pitchFamily="18" charset="0"/>
              </a:rPr>
              <a:t>	      </a:t>
            </a:r>
            <a:r>
              <a:rPr lang="en-US" altLang="en-US" sz="2000">
                <a:latin typeface="Times New Roman" panose="02020603050405020304" pitchFamily="18" charset="0"/>
              </a:rPr>
              <a:t>				      </a:t>
            </a:r>
            <a:r>
              <a:rPr lang="el-GR" altLang="en-US" sz="2000">
                <a:latin typeface="Times New Roman" panose="02020603050405020304" pitchFamily="18" charset="0"/>
              </a:rPr>
              <a:t>   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l-GR" altLang="en-US" sz="2000">
                <a:latin typeface="Times New Roman" panose="02020603050405020304" pitchFamily="18" charset="0"/>
              </a:rPr>
              <a:t>        </a:t>
            </a:r>
            <a:r>
              <a:rPr lang="en-US" altLang="en-US" sz="2000">
                <a:latin typeface="Times New Roman" panose="02020603050405020304" pitchFamily="18" charset="0"/>
              </a:rPr>
              <a:t>           	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618" name="Title 1">
            <a:extLst>
              <a:ext uri="{FF2B5EF4-FFF2-40B4-BE49-F238E27FC236}">
                <a16:creationId xmlns:a16="http://schemas.microsoft.com/office/drawing/2014/main" id="{FA51E607-BAE6-9657-A82A-4B3180E582F0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Content Placeholder 2">
            <a:extLst>
              <a:ext uri="{FF2B5EF4-FFF2-40B4-BE49-F238E27FC236}">
                <a16:creationId xmlns:a16="http://schemas.microsoft.com/office/drawing/2014/main" id="{FF59E3EF-35DC-2B49-C340-4049AEF05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049338"/>
            <a:ext cx="7967662" cy="5026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Βάσεις Δεδομένων αιχμής:  Πολυτροπικές Βάσεις Δεδομένων</a:t>
            </a:r>
          </a:p>
          <a:p>
            <a:pPr eaLnBrk="1" hangingPunct="1">
              <a:lnSpc>
                <a:spcPct val="80000"/>
              </a:lnSpc>
            </a:pPr>
            <a:endParaRPr lang="el-GR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"/>
            </a:pPr>
            <a:r>
              <a:rPr lang="el-GR" altLang="en-US" sz="2000">
                <a:latin typeface="Times New Roman" panose="02020603050405020304" pitchFamily="18" charset="0"/>
              </a:rPr>
              <a:t>Βασική δομή / σύσταση μίας πολυτροπικής Βάσης Δεδομένων: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"/>
            </a:pPr>
            <a:endParaRPr lang="el-GR" altLang="en-US" sz="200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l-GR" altLang="en-US" sz="2000">
                <a:latin typeface="Times New Roman" panose="02020603050405020304" pitchFamily="18" charset="0"/>
              </a:rPr>
              <a:t>			Τρισδιάστατη οργάνωση βάσης ως προς: </a:t>
            </a:r>
            <a:endParaRPr lang="en-US" altLang="en-US" sz="200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None/>
            </a:pPr>
            <a:endParaRPr lang="el-GR" altLang="en-US" sz="200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l-GR" altLang="en-US" sz="2000">
                <a:latin typeface="Times New Roman" panose="02020603050405020304" pitchFamily="18" charset="0"/>
              </a:rPr>
              <a:t>	</a:t>
            </a:r>
            <a:r>
              <a:rPr lang="en-US" altLang="en-US" sz="2000">
                <a:latin typeface="Times New Roman" panose="02020603050405020304" pitchFamily="18" charset="0"/>
              </a:rPr>
              <a:t>	 i</a:t>
            </a:r>
            <a:r>
              <a:rPr lang="el-GR" altLang="en-US" sz="2000">
                <a:latin typeface="Times New Roman" panose="02020603050405020304" pitchFamily="18" charset="0"/>
              </a:rPr>
              <a:t>)  τα </a:t>
            </a:r>
            <a:r>
              <a:rPr lang="el-GR" altLang="en-US" sz="2000" i="1">
                <a:latin typeface="Times New Roman" panose="02020603050405020304" pitchFamily="18" charset="0"/>
              </a:rPr>
              <a:t>Δεδομένα (Πρωτογενή και επεξεργασμένα)</a:t>
            </a: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l-GR" altLang="en-US" sz="2000">
                <a:latin typeface="Times New Roman" panose="02020603050405020304" pitchFamily="18" charset="0"/>
              </a:rPr>
              <a:t>			 </a:t>
            </a:r>
            <a:r>
              <a:rPr lang="en-US" altLang="en-US" sz="2000">
                <a:latin typeface="Times New Roman" panose="02020603050405020304" pitchFamily="18" charset="0"/>
              </a:rPr>
              <a:t>  </a:t>
            </a:r>
            <a:endParaRPr lang="el-GR" altLang="en-US" sz="200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l-GR" altLang="en-US" sz="2000">
                <a:latin typeface="Times New Roman" panose="02020603050405020304" pitchFamily="18" charset="0"/>
              </a:rPr>
              <a:t>	      </a:t>
            </a:r>
            <a:r>
              <a:rPr lang="en-US" altLang="en-US" sz="2000">
                <a:latin typeface="Times New Roman" panose="02020603050405020304" pitchFamily="18" charset="0"/>
              </a:rPr>
              <a:t>	ii</a:t>
            </a:r>
            <a:r>
              <a:rPr lang="el-GR" altLang="en-US" sz="2000">
                <a:latin typeface="Times New Roman" panose="02020603050405020304" pitchFamily="18" charset="0"/>
              </a:rPr>
              <a:t>) τα </a:t>
            </a:r>
            <a:r>
              <a:rPr lang="el-GR" altLang="en-US" sz="2000" i="1">
                <a:latin typeface="Times New Roman" panose="02020603050405020304" pitchFamily="18" charset="0"/>
              </a:rPr>
              <a:t>Μεταδεδομένα</a:t>
            </a:r>
            <a:r>
              <a:rPr lang="el-GR" altLang="en-US" sz="2000">
                <a:latin typeface="Times New Roman" panose="02020603050405020304" pitchFamily="18" charset="0"/>
              </a:rPr>
              <a:t> που χαρακτηρίζουν τα δεδομένα			       							  	</a:t>
            </a:r>
            <a:r>
              <a:rPr lang="en-US" altLang="en-US" sz="2000">
                <a:latin typeface="Times New Roman" panose="02020603050405020304" pitchFamily="18" charset="0"/>
              </a:rPr>
              <a:t>				      </a:t>
            </a:r>
            <a:r>
              <a:rPr lang="el-GR" altLang="en-US" sz="2000">
                <a:latin typeface="Times New Roman" panose="02020603050405020304" pitchFamily="18" charset="0"/>
              </a:rPr>
              <a:t>   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l-GR" altLang="en-US" sz="2000">
                <a:latin typeface="Times New Roman" panose="02020603050405020304" pitchFamily="18" charset="0"/>
              </a:rPr>
              <a:t>        </a:t>
            </a:r>
            <a:r>
              <a:rPr lang="en-US" altLang="en-US" sz="2000">
                <a:latin typeface="Times New Roman" panose="02020603050405020304" pitchFamily="18" charset="0"/>
              </a:rPr>
              <a:t>           	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42" name="Title 1">
            <a:extLst>
              <a:ext uri="{FF2B5EF4-FFF2-40B4-BE49-F238E27FC236}">
                <a16:creationId xmlns:a16="http://schemas.microsoft.com/office/drawing/2014/main" id="{93B80D4F-881B-F072-25B9-02CD787B7F82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Content Placeholder 2">
            <a:extLst>
              <a:ext uri="{FF2B5EF4-FFF2-40B4-BE49-F238E27FC236}">
                <a16:creationId xmlns:a16="http://schemas.microsoft.com/office/drawing/2014/main" id="{50E99094-5FF2-0862-7CDC-406DCA5EF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049338"/>
            <a:ext cx="7967662" cy="5026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Βάσεις Δεδομένων αιχμής:  Πολυτροπικές Βάσεις Δεδομένων</a:t>
            </a:r>
          </a:p>
          <a:p>
            <a:pPr eaLnBrk="1" hangingPunct="1">
              <a:lnSpc>
                <a:spcPct val="80000"/>
              </a:lnSpc>
            </a:pPr>
            <a:endParaRPr lang="el-GR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"/>
            </a:pPr>
            <a:r>
              <a:rPr lang="el-GR" altLang="en-US" sz="2000">
                <a:latin typeface="Times New Roman" panose="02020603050405020304" pitchFamily="18" charset="0"/>
              </a:rPr>
              <a:t>Βασική δομή / σύσταση μίας πολυτροπικής Βάσης Δεδομένων: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"/>
            </a:pPr>
            <a:endParaRPr lang="el-GR" altLang="en-US" sz="200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l-GR" altLang="en-US" sz="2000">
                <a:latin typeface="Times New Roman" panose="02020603050405020304" pitchFamily="18" charset="0"/>
              </a:rPr>
              <a:t>			Τρισδιάστατη οργάνωση βάσης ως προς: </a:t>
            </a:r>
            <a:endParaRPr lang="en-US" altLang="en-US" sz="200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None/>
            </a:pPr>
            <a:endParaRPr lang="el-GR" altLang="en-US" sz="200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l-GR" altLang="en-US" sz="2000">
                <a:latin typeface="Times New Roman" panose="02020603050405020304" pitchFamily="18" charset="0"/>
              </a:rPr>
              <a:t>	</a:t>
            </a:r>
            <a:r>
              <a:rPr lang="en-US" altLang="en-US" sz="2000">
                <a:latin typeface="Times New Roman" panose="02020603050405020304" pitchFamily="18" charset="0"/>
              </a:rPr>
              <a:t>	 i</a:t>
            </a:r>
            <a:r>
              <a:rPr lang="el-GR" altLang="en-US" sz="2000">
                <a:latin typeface="Times New Roman" panose="02020603050405020304" pitchFamily="18" charset="0"/>
              </a:rPr>
              <a:t>)  τα </a:t>
            </a:r>
            <a:r>
              <a:rPr lang="el-GR" altLang="en-US" sz="2000" i="1">
                <a:latin typeface="Times New Roman" panose="02020603050405020304" pitchFamily="18" charset="0"/>
              </a:rPr>
              <a:t>Δεδομένα (Πρωτογενή και επεξεργασμένα)</a:t>
            </a: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l-GR" altLang="en-US" sz="2000">
                <a:latin typeface="Times New Roman" panose="02020603050405020304" pitchFamily="18" charset="0"/>
              </a:rPr>
              <a:t>			 </a:t>
            </a:r>
            <a:r>
              <a:rPr lang="en-US" altLang="en-US" sz="2000">
                <a:latin typeface="Times New Roman" panose="02020603050405020304" pitchFamily="18" charset="0"/>
              </a:rPr>
              <a:t>  </a:t>
            </a:r>
            <a:endParaRPr lang="el-GR" altLang="en-US" sz="200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l-GR" altLang="en-US" sz="2000">
                <a:latin typeface="Times New Roman" panose="02020603050405020304" pitchFamily="18" charset="0"/>
              </a:rPr>
              <a:t>	      </a:t>
            </a:r>
            <a:r>
              <a:rPr lang="en-US" altLang="en-US" sz="2000">
                <a:latin typeface="Times New Roman" panose="02020603050405020304" pitchFamily="18" charset="0"/>
              </a:rPr>
              <a:t>	ii</a:t>
            </a:r>
            <a:r>
              <a:rPr lang="el-GR" altLang="en-US" sz="2000">
                <a:latin typeface="Times New Roman" panose="02020603050405020304" pitchFamily="18" charset="0"/>
              </a:rPr>
              <a:t>) τα </a:t>
            </a:r>
            <a:r>
              <a:rPr lang="el-GR" altLang="en-US" sz="2000" i="1">
                <a:latin typeface="Times New Roman" panose="02020603050405020304" pitchFamily="18" charset="0"/>
              </a:rPr>
              <a:t>Μεταδεδομένα</a:t>
            </a:r>
            <a:r>
              <a:rPr lang="el-GR" altLang="en-US" sz="2000">
                <a:latin typeface="Times New Roman" panose="02020603050405020304" pitchFamily="18" charset="0"/>
              </a:rPr>
              <a:t> που χαρακτηρίζουν τα δεδομένα			       							  	</a:t>
            </a:r>
            <a:r>
              <a:rPr lang="en-US" altLang="en-US" sz="2000">
                <a:latin typeface="Times New Roman" panose="02020603050405020304" pitchFamily="18" charset="0"/>
              </a:rPr>
              <a:t>iii</a:t>
            </a:r>
            <a:r>
              <a:rPr lang="el-GR" altLang="en-US" sz="2000">
                <a:latin typeface="Times New Roman" panose="02020603050405020304" pitchFamily="18" charset="0"/>
              </a:rPr>
              <a:t>)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  <a:r>
              <a:rPr lang="el-GR" altLang="en-US" sz="2000">
                <a:latin typeface="Times New Roman" panose="02020603050405020304" pitchFamily="18" charset="0"/>
              </a:rPr>
              <a:t>την </a:t>
            </a:r>
            <a:r>
              <a:rPr lang="el-GR" altLang="en-US" sz="2000" i="1">
                <a:latin typeface="Times New Roman" panose="02020603050405020304" pitchFamily="18" charset="0"/>
              </a:rPr>
              <a:t>Αναζήτηση</a:t>
            </a:r>
            <a:r>
              <a:rPr lang="el-GR" altLang="en-US" sz="2000">
                <a:latin typeface="Times New Roman" panose="02020603050405020304" pitchFamily="18" charset="0"/>
              </a:rPr>
              <a:t> των δεδομένων σε σχέση με τα μεταδεδομένα   	      που τα περιγράφουν</a:t>
            </a:r>
            <a:endParaRPr lang="en-US" altLang="en-US" sz="200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				      </a:t>
            </a:r>
            <a:r>
              <a:rPr lang="el-GR" altLang="en-US" sz="2000">
                <a:latin typeface="Times New Roman" panose="02020603050405020304" pitchFamily="18" charset="0"/>
              </a:rPr>
              <a:t>   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l-GR" altLang="en-US" sz="2000">
                <a:latin typeface="Times New Roman" panose="02020603050405020304" pitchFamily="18" charset="0"/>
              </a:rPr>
              <a:t>        </a:t>
            </a:r>
            <a:r>
              <a:rPr lang="en-US" altLang="en-US" sz="2000">
                <a:latin typeface="Times New Roman" panose="02020603050405020304" pitchFamily="18" charset="0"/>
              </a:rPr>
              <a:t>           	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666" name="Title 1">
            <a:extLst>
              <a:ext uri="{FF2B5EF4-FFF2-40B4-BE49-F238E27FC236}">
                <a16:creationId xmlns:a16="http://schemas.microsoft.com/office/drawing/2014/main" id="{9FF25880-6529-ABC8-4C0C-90BBF4EDC9B3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Content Placeholder 2">
            <a:extLst>
              <a:ext uri="{FF2B5EF4-FFF2-40B4-BE49-F238E27FC236}">
                <a16:creationId xmlns:a16="http://schemas.microsoft.com/office/drawing/2014/main" id="{8AAC273B-1F32-FC96-2CBF-1CC41ED9E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049338"/>
            <a:ext cx="7967662" cy="5026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Βάσεις Δεδομένων αιχμής:  Πολυτροπικές Βάσεις Δεδομένων</a:t>
            </a:r>
          </a:p>
          <a:p>
            <a:pPr eaLnBrk="1" hangingPunct="1">
              <a:lnSpc>
                <a:spcPct val="80000"/>
              </a:lnSpc>
            </a:pPr>
            <a:endParaRPr lang="el-GR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"/>
            </a:pPr>
            <a:r>
              <a:rPr lang="el-GR" altLang="en-US" sz="2000">
                <a:latin typeface="Times New Roman" panose="02020603050405020304" pitchFamily="18" charset="0"/>
              </a:rPr>
              <a:t>Βασική δομή / σύσταση μίας πολυτροπικής Βάσης Δεδομένων: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"/>
            </a:pPr>
            <a:endParaRPr lang="el-GR" altLang="en-US" sz="200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l-GR" altLang="en-US" sz="2000">
                <a:latin typeface="Times New Roman" panose="02020603050405020304" pitchFamily="18" charset="0"/>
              </a:rPr>
              <a:t>			Τρισδιάστατη οργάνωση βάσης ως προς: </a:t>
            </a:r>
            <a:endParaRPr lang="en-US" altLang="en-US" sz="200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None/>
            </a:pPr>
            <a:endParaRPr lang="el-GR" altLang="en-US" sz="200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l-GR" altLang="en-US" sz="2000">
                <a:latin typeface="Times New Roman" panose="02020603050405020304" pitchFamily="18" charset="0"/>
              </a:rPr>
              <a:t>	</a:t>
            </a:r>
            <a:r>
              <a:rPr lang="en-US" altLang="en-US" sz="2000">
                <a:latin typeface="Times New Roman" panose="02020603050405020304" pitchFamily="18" charset="0"/>
              </a:rPr>
              <a:t>	 i</a:t>
            </a:r>
            <a:r>
              <a:rPr lang="el-GR" altLang="en-US" sz="2000">
                <a:latin typeface="Times New Roman" panose="02020603050405020304" pitchFamily="18" charset="0"/>
              </a:rPr>
              <a:t>)  τα </a:t>
            </a:r>
            <a:r>
              <a:rPr lang="el-GR" altLang="en-US" sz="2000" i="1">
                <a:latin typeface="Times New Roman" panose="02020603050405020304" pitchFamily="18" charset="0"/>
              </a:rPr>
              <a:t>Δεδομένα (Πρωτογενή και επεξεργασμένα)</a:t>
            </a: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l-GR" altLang="en-US" sz="2000">
                <a:latin typeface="Times New Roman" panose="02020603050405020304" pitchFamily="18" charset="0"/>
              </a:rPr>
              <a:t>			 </a:t>
            </a:r>
            <a:r>
              <a:rPr lang="en-US" altLang="en-US" sz="2000">
                <a:latin typeface="Times New Roman" panose="02020603050405020304" pitchFamily="18" charset="0"/>
              </a:rPr>
              <a:t>  </a:t>
            </a:r>
            <a:endParaRPr lang="el-GR" altLang="en-US" sz="200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l-GR" altLang="en-US" sz="2000">
                <a:latin typeface="Times New Roman" panose="02020603050405020304" pitchFamily="18" charset="0"/>
              </a:rPr>
              <a:t>	      </a:t>
            </a:r>
            <a:r>
              <a:rPr lang="en-US" altLang="en-US" sz="2000">
                <a:latin typeface="Times New Roman" panose="02020603050405020304" pitchFamily="18" charset="0"/>
              </a:rPr>
              <a:t>	ii</a:t>
            </a:r>
            <a:r>
              <a:rPr lang="el-GR" altLang="en-US" sz="2000">
                <a:latin typeface="Times New Roman" panose="02020603050405020304" pitchFamily="18" charset="0"/>
              </a:rPr>
              <a:t>) τα </a:t>
            </a:r>
            <a:r>
              <a:rPr lang="el-GR" altLang="en-US" sz="2000" i="1">
                <a:latin typeface="Times New Roman" panose="02020603050405020304" pitchFamily="18" charset="0"/>
              </a:rPr>
              <a:t>Μεταδεδομένα</a:t>
            </a:r>
            <a:r>
              <a:rPr lang="el-GR" altLang="en-US" sz="2000">
                <a:latin typeface="Times New Roman" panose="02020603050405020304" pitchFamily="18" charset="0"/>
              </a:rPr>
              <a:t> που χαρακτηρίζουν τα δεδομένα			       							  	</a:t>
            </a:r>
            <a:r>
              <a:rPr lang="en-US" altLang="en-US" sz="2000">
                <a:latin typeface="Times New Roman" panose="02020603050405020304" pitchFamily="18" charset="0"/>
              </a:rPr>
              <a:t>iii</a:t>
            </a:r>
            <a:r>
              <a:rPr lang="el-GR" altLang="en-US" sz="2000">
                <a:latin typeface="Times New Roman" panose="02020603050405020304" pitchFamily="18" charset="0"/>
              </a:rPr>
              <a:t>)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  <a:r>
              <a:rPr lang="el-GR" altLang="en-US" sz="2000">
                <a:latin typeface="Times New Roman" panose="02020603050405020304" pitchFamily="18" charset="0"/>
              </a:rPr>
              <a:t>την </a:t>
            </a:r>
            <a:r>
              <a:rPr lang="el-GR" altLang="en-US" sz="2000" i="1">
                <a:latin typeface="Times New Roman" panose="02020603050405020304" pitchFamily="18" charset="0"/>
              </a:rPr>
              <a:t>Αναζήτηση</a:t>
            </a:r>
            <a:r>
              <a:rPr lang="el-GR" altLang="en-US" sz="2000">
                <a:latin typeface="Times New Roman" panose="02020603050405020304" pitchFamily="18" charset="0"/>
              </a:rPr>
              <a:t> των δεδομένων σε σχέση με τα μεταδεδομένα   	      που τα περιγράφουν</a:t>
            </a:r>
            <a:endParaRPr lang="en-US" altLang="en-US" sz="200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				      </a:t>
            </a:r>
            <a:r>
              <a:rPr lang="el-GR" altLang="en-US" sz="2000">
                <a:latin typeface="Times New Roman" panose="02020603050405020304" pitchFamily="18" charset="0"/>
              </a:rPr>
              <a:t>   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l-GR" altLang="en-US" sz="2000">
                <a:latin typeface="Times New Roman" panose="02020603050405020304" pitchFamily="18" charset="0"/>
              </a:rPr>
              <a:t>        </a:t>
            </a:r>
            <a:r>
              <a:rPr lang="en-US" altLang="en-US" sz="2000">
                <a:latin typeface="Times New Roman" panose="02020603050405020304" pitchFamily="18" charset="0"/>
              </a:rPr>
              <a:t>           	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690" name="Title 1">
            <a:extLst>
              <a:ext uri="{FF2B5EF4-FFF2-40B4-BE49-F238E27FC236}">
                <a16:creationId xmlns:a16="http://schemas.microsoft.com/office/drawing/2014/main" id="{5C5A000C-6E81-BAFB-0BCE-FCDBABB18165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4D36F09C-6076-CF75-5C41-D2803B5D0DF4}"/>
              </a:ext>
            </a:extLst>
          </p:cNvPr>
          <p:cNvGrpSpPr>
            <a:grpSpLocks/>
          </p:cNvGrpSpPr>
          <p:nvPr/>
        </p:nvGrpSpPr>
        <p:grpSpPr bwMode="auto">
          <a:xfrm>
            <a:off x="3463925" y="4945063"/>
            <a:ext cx="1800225" cy="1081087"/>
            <a:chOff x="504" y="2840"/>
            <a:chExt cx="1134" cy="681"/>
          </a:xfrm>
        </p:grpSpPr>
        <p:sp>
          <p:nvSpPr>
            <p:cNvPr id="114698" name="Line 5">
              <a:extLst>
                <a:ext uri="{FF2B5EF4-FFF2-40B4-BE49-F238E27FC236}">
                  <a16:creationId xmlns:a16="http://schemas.microsoft.com/office/drawing/2014/main" id="{1D1DCA76-9CDA-D8A4-4AE9-60D03161E2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7" y="2840"/>
              <a:ext cx="862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4699" name="Text Box 9">
              <a:extLst>
                <a:ext uri="{FF2B5EF4-FFF2-40B4-BE49-F238E27FC236}">
                  <a16:creationId xmlns:a16="http://schemas.microsoft.com/office/drawing/2014/main" id="{AA13E82B-BA99-DEB1-6173-D5FE87B80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306961">
              <a:off x="504" y="2935"/>
              <a:ext cx="11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2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2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2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2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2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2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2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2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2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 altLang="en-US" sz="1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rPr>
                <a:t>Αναζήτηση</a:t>
              </a:r>
              <a:endPara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9139AC-E333-286F-48B7-7E17E0A2044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546600" y="4857750"/>
            <a:ext cx="647700" cy="2317750"/>
            <a:chOff x="281" y="2341"/>
            <a:chExt cx="681" cy="1180"/>
          </a:xfrm>
        </p:grpSpPr>
        <p:sp>
          <p:nvSpPr>
            <p:cNvPr id="114696" name="Line 4">
              <a:extLst>
                <a:ext uri="{FF2B5EF4-FFF2-40B4-BE49-F238E27FC236}">
                  <a16:creationId xmlns:a16="http://schemas.microsoft.com/office/drawing/2014/main" id="{7B45A68B-5FDF-30A3-53B8-955AB87F03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7" y="2341"/>
              <a:ext cx="0" cy="1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4697" name="Text Box 8">
              <a:extLst>
                <a:ext uri="{FF2B5EF4-FFF2-40B4-BE49-F238E27FC236}">
                  <a16:creationId xmlns:a16="http://schemas.microsoft.com/office/drawing/2014/main" id="{83077FCD-FA22-0186-02FC-3B6A0C2F06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90" y="2634"/>
              <a:ext cx="1063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2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2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2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2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2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2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2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2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2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 altLang="en-US" sz="1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rPr>
                <a:t>  Μεταδεδομένα</a:t>
              </a:r>
              <a:endPara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457624-5A8F-6FC1-66CA-89E7C90E2C22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767263"/>
            <a:ext cx="357188" cy="1308100"/>
            <a:chOff x="281" y="2341"/>
            <a:chExt cx="376" cy="1180"/>
          </a:xfrm>
        </p:grpSpPr>
        <p:sp>
          <p:nvSpPr>
            <p:cNvPr id="114694" name="Line 4">
              <a:extLst>
                <a:ext uri="{FF2B5EF4-FFF2-40B4-BE49-F238E27FC236}">
                  <a16:creationId xmlns:a16="http://schemas.microsoft.com/office/drawing/2014/main" id="{146A0F95-7C4A-E11C-0083-194B50F89B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7" y="2341"/>
              <a:ext cx="0" cy="1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4695" name="Text Box 8">
              <a:extLst>
                <a:ext uri="{FF2B5EF4-FFF2-40B4-BE49-F238E27FC236}">
                  <a16:creationId xmlns:a16="http://schemas.microsoft.com/office/drawing/2014/main" id="{51FE54F2-C638-D949-6105-077B060186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94" y="2818"/>
              <a:ext cx="1063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2" charset="2"/>
                <a:buChar char=""/>
                <a:defRPr sz="2400">
                  <a:solidFill>
                    <a:schemeClr val="tx2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2" charset="2"/>
                <a:buChar char=""/>
                <a:defRPr sz="2200">
                  <a:solidFill>
                    <a:schemeClr val="tx2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2" charset="2"/>
                <a:buChar char=""/>
                <a:defRPr sz="2000">
                  <a:solidFill>
                    <a:schemeClr val="tx2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2" charset="2"/>
                <a:buChar char=""/>
                <a:defRPr>
                  <a:solidFill>
                    <a:schemeClr val="tx2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2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2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2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2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2" charset="2"/>
                <a:buChar char=""/>
                <a:defRPr sz="1600">
                  <a:solidFill>
                    <a:schemeClr val="tx2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l-GR" altLang="en-US" sz="1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  <a:cs typeface="ＭＳ Ｐゴシック" panose="020B0600070205080204" pitchFamily="34" charset="-128"/>
                </a:rPr>
                <a:t>Δεδομένα</a:t>
              </a:r>
              <a:endParaRPr lang="en-US" altLang="en-US" sz="1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Content Placeholder 2">
            <a:extLst>
              <a:ext uri="{FF2B5EF4-FFF2-40B4-BE49-F238E27FC236}">
                <a16:creationId xmlns:a16="http://schemas.microsoft.com/office/drawing/2014/main" id="{FC20402B-9F8F-ED82-9690-BA50787A8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13" y="1244600"/>
            <a:ext cx="7967662" cy="4967288"/>
          </a:xfrm>
        </p:spPr>
        <p:txBody>
          <a:bodyPr/>
          <a:lstStyle/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		ΔΕΔΟΜΕΝΑ</a:t>
            </a: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  	ΠΡΩΤΟΓΕΝΗ			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714" name="Title 1">
            <a:extLst>
              <a:ext uri="{FF2B5EF4-FFF2-40B4-BE49-F238E27FC236}">
                <a16:creationId xmlns:a16="http://schemas.microsoft.com/office/drawing/2014/main" id="{233DD55E-D2AF-D552-8642-17ACE407753B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5715" name="Line 5">
            <a:extLst>
              <a:ext uri="{FF2B5EF4-FFF2-40B4-BE49-F238E27FC236}">
                <a16:creationId xmlns:a16="http://schemas.microsoft.com/office/drawing/2014/main" id="{73E1102B-CF15-55DD-FCA9-3B23A357FA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1735138"/>
            <a:ext cx="1489075" cy="427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Content Placeholder 2">
            <a:extLst>
              <a:ext uri="{FF2B5EF4-FFF2-40B4-BE49-F238E27FC236}">
                <a16:creationId xmlns:a16="http://schemas.microsoft.com/office/drawing/2014/main" id="{3E1807DB-2E10-7F6D-1CFE-05466655E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13" y="1244600"/>
            <a:ext cx="7967662" cy="4967288"/>
          </a:xfrm>
        </p:spPr>
        <p:txBody>
          <a:bodyPr/>
          <a:lstStyle/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		ΔΕΔΟΜΕΝΑ</a:t>
            </a: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  	ΠΡΩΤΟΓΕΝΗ			ΕΠΕΞΕΡΓΑΣΜΕΝΑ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738" name="Title 1">
            <a:extLst>
              <a:ext uri="{FF2B5EF4-FFF2-40B4-BE49-F238E27FC236}">
                <a16:creationId xmlns:a16="http://schemas.microsoft.com/office/drawing/2014/main" id="{201A1BFF-EFC3-8E4E-6E4C-9E7D52D4EC70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6739" name="Line 5">
            <a:extLst>
              <a:ext uri="{FF2B5EF4-FFF2-40B4-BE49-F238E27FC236}">
                <a16:creationId xmlns:a16="http://schemas.microsoft.com/office/drawing/2014/main" id="{3B6C4A14-17B5-966B-58BB-1850D76B8A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2275" y="1735138"/>
            <a:ext cx="1911350" cy="427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6740" name="Line 5">
            <a:extLst>
              <a:ext uri="{FF2B5EF4-FFF2-40B4-BE49-F238E27FC236}">
                <a16:creationId xmlns:a16="http://schemas.microsoft.com/office/drawing/2014/main" id="{601790EF-C680-E92D-95E7-C05D662897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1735138"/>
            <a:ext cx="1489075" cy="427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Content Placeholder 2">
            <a:extLst>
              <a:ext uri="{FF2B5EF4-FFF2-40B4-BE49-F238E27FC236}">
                <a16:creationId xmlns:a16="http://schemas.microsoft.com/office/drawing/2014/main" id="{5722FA24-116B-1FD6-D019-83AE13FFA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13" y="1244600"/>
            <a:ext cx="7967662" cy="4967288"/>
          </a:xfrm>
        </p:spPr>
        <p:txBody>
          <a:bodyPr/>
          <a:lstStyle/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		ΔΕΔΟΜΕΝΑ</a:t>
            </a: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  	ΠΡΩΤΟΓΕΝΗ			ΕΠΕΞΕΡΓΑΣΜΕΝΑ</a:t>
            </a: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Γραπτά Κείμενα, Ηχογραφήσεις , Βιντεοσκοπήσεις</a:t>
            </a: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       (Μετά από ψηφιοποίηση)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762" name="Title 1">
            <a:extLst>
              <a:ext uri="{FF2B5EF4-FFF2-40B4-BE49-F238E27FC236}">
                <a16:creationId xmlns:a16="http://schemas.microsoft.com/office/drawing/2014/main" id="{21EB3B94-6453-C877-0461-BCA2BA9FDFE1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7763" name="Line 5">
            <a:extLst>
              <a:ext uri="{FF2B5EF4-FFF2-40B4-BE49-F238E27FC236}">
                <a16:creationId xmlns:a16="http://schemas.microsoft.com/office/drawing/2014/main" id="{544173EF-F5F9-50E8-B9C3-7583ED842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2275" y="1735138"/>
            <a:ext cx="1911350" cy="427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7764" name="Line 5">
            <a:extLst>
              <a:ext uri="{FF2B5EF4-FFF2-40B4-BE49-F238E27FC236}">
                <a16:creationId xmlns:a16="http://schemas.microsoft.com/office/drawing/2014/main" id="{5F394A26-8C91-04F6-03B3-C207005604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1735138"/>
            <a:ext cx="1489075" cy="427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7765" name="Line 5">
            <a:extLst>
              <a:ext uri="{FF2B5EF4-FFF2-40B4-BE49-F238E27FC236}">
                <a16:creationId xmlns:a16="http://schemas.microsoft.com/office/drawing/2014/main" id="{CE7435A9-15EC-5E35-8760-9A66D6671C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82763" y="2522538"/>
            <a:ext cx="858837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7766" name="Line 5">
            <a:extLst>
              <a:ext uri="{FF2B5EF4-FFF2-40B4-BE49-F238E27FC236}">
                <a16:creationId xmlns:a16="http://schemas.microsoft.com/office/drawing/2014/main" id="{079452D9-8707-7100-23E8-E921FA3B7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1600" y="2522538"/>
            <a:ext cx="106045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7767" name="Line 5">
            <a:extLst>
              <a:ext uri="{FF2B5EF4-FFF2-40B4-BE49-F238E27FC236}">
                <a16:creationId xmlns:a16="http://schemas.microsoft.com/office/drawing/2014/main" id="{87986533-EBCA-5ECA-CE51-35366DDE52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1600" y="2522538"/>
            <a:ext cx="3316288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Content Placeholder 2">
            <a:extLst>
              <a:ext uri="{FF2B5EF4-FFF2-40B4-BE49-F238E27FC236}">
                <a16:creationId xmlns:a16="http://schemas.microsoft.com/office/drawing/2014/main" id="{0F97D5BF-0753-21B6-8807-42022A696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13" y="1244600"/>
            <a:ext cx="7967662" cy="4967288"/>
          </a:xfrm>
        </p:spPr>
        <p:txBody>
          <a:bodyPr/>
          <a:lstStyle/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ΕΠΕΞΕΡΓΑΣΜΕΝΑ  ΔΕΔΟΜΕΝΑ</a:t>
            </a: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ΜΕΤΑΓΡΑΦΗ  		</a:t>
            </a: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786" name="Title 1">
            <a:extLst>
              <a:ext uri="{FF2B5EF4-FFF2-40B4-BE49-F238E27FC236}">
                <a16:creationId xmlns:a16="http://schemas.microsoft.com/office/drawing/2014/main" id="{FC610586-82ED-4C3F-10BA-8C1CB88F7DA0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8787" name="Line 5">
            <a:extLst>
              <a:ext uri="{FF2B5EF4-FFF2-40B4-BE49-F238E27FC236}">
                <a16:creationId xmlns:a16="http://schemas.microsoft.com/office/drawing/2014/main" id="{722F8599-F5BE-65D9-405B-D969CAF2DD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9038" y="1735138"/>
            <a:ext cx="1624012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Content Placeholder 2">
            <a:extLst>
              <a:ext uri="{FF2B5EF4-FFF2-40B4-BE49-F238E27FC236}">
                <a16:creationId xmlns:a16="http://schemas.microsoft.com/office/drawing/2014/main" id="{34180B55-E67C-B03A-EE4D-94EB54C3F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13" y="1244600"/>
            <a:ext cx="7967662" cy="4967288"/>
          </a:xfrm>
        </p:spPr>
        <p:txBody>
          <a:bodyPr/>
          <a:lstStyle/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ΕΠΕΞΕΡΓΑΣΜΕΝΑ  ΔΕΔΟΜΕΝΑ</a:t>
            </a: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ΜΕΤΑΓΡΑΦΗ  		   ΕΠΙΣΗΜΕΙΩΣΗ</a:t>
            </a: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810" name="Title 1">
            <a:extLst>
              <a:ext uri="{FF2B5EF4-FFF2-40B4-BE49-F238E27FC236}">
                <a16:creationId xmlns:a16="http://schemas.microsoft.com/office/drawing/2014/main" id="{12D030B6-77F4-BAC9-5D2F-942D6BF12552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9811" name="Line 5">
            <a:extLst>
              <a:ext uri="{FF2B5EF4-FFF2-40B4-BE49-F238E27FC236}">
                <a16:creationId xmlns:a16="http://schemas.microsoft.com/office/drawing/2014/main" id="{220B4E75-8098-F77C-EDDE-2629CE61D1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9038" y="1735138"/>
            <a:ext cx="1624012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9812" name="Line 5">
            <a:extLst>
              <a:ext uri="{FF2B5EF4-FFF2-40B4-BE49-F238E27FC236}">
                <a16:creationId xmlns:a16="http://schemas.microsoft.com/office/drawing/2014/main" id="{52052AC2-0A0F-7B88-08EF-4754E103A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3050" y="1735138"/>
            <a:ext cx="248285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Content Placeholder 2">
            <a:extLst>
              <a:ext uri="{FF2B5EF4-FFF2-40B4-BE49-F238E27FC236}">
                <a16:creationId xmlns:a16="http://schemas.microsoft.com/office/drawing/2014/main" id="{014BC7C5-A06E-58FA-9D3D-863D328A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13" y="1244600"/>
            <a:ext cx="7967662" cy="4967288"/>
          </a:xfrm>
        </p:spPr>
        <p:txBody>
          <a:bodyPr/>
          <a:lstStyle/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ΕΠΕΞΕΡΓΑΣΜΕΝΑ  ΔΕΔΟΜΕΝΑ</a:t>
            </a: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ΜΕΤΑΓΡΑΦΗ  		   ΕΠΙΣΗΜΕΙΩΣΗ</a:t>
            </a: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Γραπτών Πηγών	Ηχογραφήσεων	Βιντεοσκοπήσεων</a:t>
            </a: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834" name="Title 1">
            <a:extLst>
              <a:ext uri="{FF2B5EF4-FFF2-40B4-BE49-F238E27FC236}">
                <a16:creationId xmlns:a16="http://schemas.microsoft.com/office/drawing/2014/main" id="{093BCF95-2568-3139-E1A9-1B4C8FA71904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0835" name="Line 5">
            <a:extLst>
              <a:ext uri="{FF2B5EF4-FFF2-40B4-BE49-F238E27FC236}">
                <a16:creationId xmlns:a16="http://schemas.microsoft.com/office/drawing/2014/main" id="{4F362545-EE1C-C348-327E-5ADBFEC05E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9038" y="1735138"/>
            <a:ext cx="1624012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0836" name="Line 5">
            <a:extLst>
              <a:ext uri="{FF2B5EF4-FFF2-40B4-BE49-F238E27FC236}">
                <a16:creationId xmlns:a16="http://schemas.microsoft.com/office/drawing/2014/main" id="{07CCD433-AA06-2567-52B1-3E7F6DF1D7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3050" y="1735138"/>
            <a:ext cx="248285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0837" name="Line 5">
            <a:extLst>
              <a:ext uri="{FF2B5EF4-FFF2-40B4-BE49-F238E27FC236}">
                <a16:creationId xmlns:a16="http://schemas.microsoft.com/office/drawing/2014/main" id="{161CD366-8B19-4D37-13D9-8C1077AE0F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4813" y="3402013"/>
            <a:ext cx="784225" cy="1042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0838" name="Line 5">
            <a:extLst>
              <a:ext uri="{FF2B5EF4-FFF2-40B4-BE49-F238E27FC236}">
                <a16:creationId xmlns:a16="http://schemas.microsoft.com/office/drawing/2014/main" id="{8151D26F-1478-10D1-CE3A-D63CB76FC3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7613" y="3402013"/>
            <a:ext cx="1944687" cy="1042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0839" name="Line 5">
            <a:extLst>
              <a:ext uri="{FF2B5EF4-FFF2-40B4-BE49-F238E27FC236}">
                <a16:creationId xmlns:a16="http://schemas.microsoft.com/office/drawing/2014/main" id="{717764DE-FFA5-1D84-747D-2C51A355D9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9038" y="3402013"/>
            <a:ext cx="4797425" cy="1042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182001CB-AACD-9D5D-63F2-6CE1C99E7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03250"/>
          </a:xfrm>
        </p:spPr>
        <p:txBody>
          <a:bodyPr/>
          <a:lstStyle/>
          <a:p>
            <a:pPr eaLnBrk="1" hangingPunct="1"/>
            <a:r>
              <a:rPr lang="el-GR" alt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  <a:t>Βιβλιογραφικές παραπομπές</a:t>
            </a:r>
            <a:endParaRPr lang="en-US" altLang="el-GR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59624372-CC7A-F50F-7160-2C1FD389A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019300"/>
            <a:ext cx="6777037" cy="3813175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Couper-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Kuhlen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2000. Prosody. 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de-D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Verschueren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</a:t>
            </a:r>
            <a:r>
              <a:rPr lang="de-D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eds</a:t>
            </a:r>
            <a:r>
              <a:rPr lang="de-D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Handbook of Pragmatics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pp. </a:t>
            </a:r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34-58.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Amsterdam: John Benjamins Publishing Company</a:t>
            </a:r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Content Placeholder 2">
            <a:extLst>
              <a:ext uri="{FF2B5EF4-FFF2-40B4-BE49-F238E27FC236}">
                <a16:creationId xmlns:a16="http://schemas.microsoft.com/office/drawing/2014/main" id="{EAE3B165-B4A8-4901-EF51-D6B5D5B2C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13" y="1244600"/>
            <a:ext cx="7967662" cy="4967288"/>
          </a:xfrm>
        </p:spPr>
        <p:txBody>
          <a:bodyPr/>
          <a:lstStyle/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ΜΕΤΑΓΡΑΦΗ ΓΡΑΠΤΩΝ ΠΗΓΩΝ</a:t>
            </a: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858" name="Title 1">
            <a:extLst>
              <a:ext uri="{FF2B5EF4-FFF2-40B4-BE49-F238E27FC236}">
                <a16:creationId xmlns:a16="http://schemas.microsoft.com/office/drawing/2014/main" id="{80920EEE-67FE-8591-4F0E-5FC1B502F405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Content Placeholder 2">
            <a:extLst>
              <a:ext uri="{FF2B5EF4-FFF2-40B4-BE49-F238E27FC236}">
                <a16:creationId xmlns:a16="http://schemas.microsoft.com/office/drawing/2014/main" id="{8C068108-9653-CEBB-07C7-6ED56831C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13" y="1244600"/>
            <a:ext cx="7967662" cy="4967288"/>
          </a:xfrm>
        </p:spPr>
        <p:txBody>
          <a:bodyPr/>
          <a:lstStyle/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ΜΕΤΑΓΡΑΦΗ ΓΡΑΠΤΩΝ ΠΗΓΩΝ</a:t>
            </a: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Ορθογραφική</a:t>
            </a: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882" name="Title 1">
            <a:extLst>
              <a:ext uri="{FF2B5EF4-FFF2-40B4-BE49-F238E27FC236}">
                <a16:creationId xmlns:a16="http://schemas.microsoft.com/office/drawing/2014/main" id="{E0CF4338-4D5E-7BE6-2EB3-0BD89042138D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Content Placeholder 2">
            <a:extLst>
              <a:ext uri="{FF2B5EF4-FFF2-40B4-BE49-F238E27FC236}">
                <a16:creationId xmlns:a16="http://schemas.microsoft.com/office/drawing/2014/main" id="{84B2A26E-D104-8537-6B02-8154326A7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13" y="1244600"/>
            <a:ext cx="7967662" cy="4967288"/>
          </a:xfrm>
        </p:spPr>
        <p:txBody>
          <a:bodyPr/>
          <a:lstStyle/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ΜΕΤΑΓΡΑΦΗ ΓΡΑΠΤΩΝ ΠΗΓΩΝ</a:t>
            </a: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Ορθογραφική</a:t>
            </a: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Φωνολογική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06" name="Title 1">
            <a:extLst>
              <a:ext uri="{FF2B5EF4-FFF2-40B4-BE49-F238E27FC236}">
                <a16:creationId xmlns:a16="http://schemas.microsoft.com/office/drawing/2014/main" id="{F7A32A46-6C04-F445-FB2C-11E3F409F679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Content Placeholder 2">
            <a:extLst>
              <a:ext uri="{FF2B5EF4-FFF2-40B4-BE49-F238E27FC236}">
                <a16:creationId xmlns:a16="http://schemas.microsoft.com/office/drawing/2014/main" id="{278D415A-8474-EE74-08A9-BB0479776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13" y="1244600"/>
            <a:ext cx="7967662" cy="4967288"/>
          </a:xfrm>
        </p:spPr>
        <p:txBody>
          <a:bodyPr/>
          <a:lstStyle/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ΜΕΤΑΓΡΑΦΗ ΓΡΑΠΤΩΝ ΠΗΓΩΝ</a:t>
            </a: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Ορθογραφική</a:t>
            </a: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Φωνολογική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Φωνητική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930" name="Title 1">
            <a:extLst>
              <a:ext uri="{FF2B5EF4-FFF2-40B4-BE49-F238E27FC236}">
                <a16:creationId xmlns:a16="http://schemas.microsoft.com/office/drawing/2014/main" id="{29CCB865-7859-A215-688F-B45A43B7E146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Content Placeholder 2">
            <a:extLst>
              <a:ext uri="{FF2B5EF4-FFF2-40B4-BE49-F238E27FC236}">
                <a16:creationId xmlns:a16="http://schemas.microsoft.com/office/drawing/2014/main" id="{49BA2366-061C-EE30-12F9-E41E00943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13" y="1244600"/>
            <a:ext cx="7967662" cy="4967288"/>
          </a:xfrm>
        </p:spPr>
        <p:txBody>
          <a:bodyPr/>
          <a:lstStyle/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ΜΕΤΑΓΡΑΦΗ ΓΡΑΠΤΩΝ ΠΗΓΩΝ</a:t>
            </a: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Ορθογραφική</a:t>
            </a: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Φωνολογική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Φωνητική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CA  (Conversation Analysis)</a:t>
            </a: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954" name="Title 1">
            <a:extLst>
              <a:ext uri="{FF2B5EF4-FFF2-40B4-BE49-F238E27FC236}">
                <a16:creationId xmlns:a16="http://schemas.microsoft.com/office/drawing/2014/main" id="{AC8FDBDE-F761-13EC-B98A-3BD8194EACAB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Content Placeholder 1">
            <a:extLst>
              <a:ext uri="{FF2B5EF4-FFF2-40B4-BE49-F238E27FC236}">
                <a16:creationId xmlns:a16="http://schemas.microsoft.com/office/drawing/2014/main" id="{558CA524-154E-6F6E-0A98-59192616AA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235" r="-56235"/>
          <a:stretch>
            <a:fillRect/>
          </a:stretch>
        </p:blipFill>
        <p:spPr>
          <a:xfrm>
            <a:off x="544513" y="1244600"/>
            <a:ext cx="7967662" cy="4967288"/>
          </a:xfrm>
        </p:spPr>
      </p:pic>
      <p:sp>
        <p:nvSpPr>
          <p:cNvPr id="126978" name="Title 1">
            <a:extLst>
              <a:ext uri="{FF2B5EF4-FFF2-40B4-BE49-F238E27FC236}">
                <a16:creationId xmlns:a16="http://schemas.microsoft.com/office/drawing/2014/main" id="{7AB301EB-22FD-AF1F-FBA9-9396D696D813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>
            <a:extLst>
              <a:ext uri="{FF2B5EF4-FFF2-40B4-BE49-F238E27FC236}">
                <a16:creationId xmlns:a16="http://schemas.microsoft.com/office/drawing/2014/main" id="{99D9E05B-B3BF-38DD-EF52-9501FD3B340C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28002" name="Content Placeholder 4">
            <a:extLst>
              <a:ext uri="{FF2B5EF4-FFF2-40B4-BE49-F238E27FC236}">
                <a16:creationId xmlns:a16="http://schemas.microsoft.com/office/drawing/2014/main" id="{B812CAB5-878A-589A-9D5A-7C50016411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66" b="-9966"/>
          <a:stretch>
            <a:fillRect/>
          </a:stretch>
        </p:blipFill>
        <p:spPr>
          <a:xfrm>
            <a:off x="688975" y="865188"/>
            <a:ext cx="7769225" cy="5673725"/>
          </a:xfrm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Content Placeholder 1">
            <a:extLst>
              <a:ext uri="{FF2B5EF4-FFF2-40B4-BE49-F238E27FC236}">
                <a16:creationId xmlns:a16="http://schemas.microsoft.com/office/drawing/2014/main" id="{A5E0F234-0209-673A-F6DB-DB7E5416B3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93" r="-50093"/>
          <a:stretch>
            <a:fillRect/>
          </a:stretch>
        </p:blipFill>
        <p:spPr>
          <a:xfrm>
            <a:off x="544513" y="1244600"/>
            <a:ext cx="7967662" cy="4967288"/>
          </a:xfrm>
        </p:spPr>
      </p:pic>
      <p:sp>
        <p:nvSpPr>
          <p:cNvPr id="129026" name="Title 1">
            <a:extLst>
              <a:ext uri="{FF2B5EF4-FFF2-40B4-BE49-F238E27FC236}">
                <a16:creationId xmlns:a16="http://schemas.microsoft.com/office/drawing/2014/main" id="{5D8B3986-3B3D-A378-6CA3-E244E11DC100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>
            <a:extLst>
              <a:ext uri="{FF2B5EF4-FFF2-40B4-BE49-F238E27FC236}">
                <a16:creationId xmlns:a16="http://schemas.microsoft.com/office/drawing/2014/main" id="{6EF92133-0F99-4313-7EA2-6DD8707F1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701675"/>
            <a:ext cx="7024687" cy="7731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IB’ 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εβδομάδα: Μεταδεδομένα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A0BF1F3F-747C-4283-EAC4-7C3D557D8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70" y="1391478"/>
            <a:ext cx="8259417" cy="5068957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Όνομα Αρχείου:</a:t>
            </a:r>
          </a:p>
          <a:p>
            <a:pPr lvl="1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Πληροφορία σε τρία μέρη:</a:t>
            </a:r>
          </a:p>
          <a:p>
            <a:pPr lvl="1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μέρος: προσδιορισμός του Σώματος Κειμένων στο οποίο ανήκει το ηχητικό αρχείο. Αν προέρχεται από το μάθημα της Μεθοδολογίας της Γλωσσικής Έρευνας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που διδάχθηκε το 2024, τότε η πληροφορία είναι: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MLR2024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  <a:p>
            <a:pPr lvl="1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Μέρος: Τα αρχικά του ομιλητή/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τριας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το φύλο του και η ηλικία του: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DPM57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 μ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το είδος του λόγου. Αν για παράδειγμα είναι μία αφήγηση αστείας ιστορίας, τότε γράφουμε: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FS.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 ε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ναι ιστορία του οικογενειακού παρελθόντος, γράφουμε: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HS.</a:t>
            </a:r>
          </a:p>
          <a:p>
            <a:pPr marL="366713" lvl="1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ηχητικό αρχείο μίας αστείας ιστορίας που ηχογραφήθηκε στο πλαίσιο της Μεθοδολογίας της Γλωσσικής Έρευνας το 2024, θα ήταν: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MLR2024_DPM57_FS.wav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l-GR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>
            <a:extLst>
              <a:ext uri="{FF2B5EF4-FFF2-40B4-BE49-F238E27FC236}">
                <a16:creationId xmlns:a16="http://schemas.microsoft.com/office/drawing/2014/main" id="{E7064E40-5A09-97F3-E25E-FB9E78044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701675"/>
            <a:ext cx="7024687" cy="7731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IB’ 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εβδομάδα: Μεταδεδομένα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1074" name="Content Placeholder 2">
            <a:extLst>
              <a:ext uri="{FF2B5EF4-FFF2-40B4-BE49-F238E27FC236}">
                <a16:creationId xmlns:a16="http://schemas.microsoft.com/office/drawing/2014/main" id="{52DF6100-6426-7CFC-272C-98269F0DBA75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1498600"/>
            <a:ext cx="6870700" cy="43307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2AD36BD5-B994-3D77-3F36-5D20FE51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03250"/>
          </a:xfrm>
        </p:spPr>
        <p:txBody>
          <a:bodyPr/>
          <a:lstStyle/>
          <a:p>
            <a:pPr eaLnBrk="1" hangingPunct="1"/>
            <a:r>
              <a:rPr lang="el-GR" alt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  <a:t>Βιβλιογραφικές παραπομπές</a:t>
            </a:r>
            <a:endParaRPr lang="en-US" altLang="el-GR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B197C5F2-8D6B-EC13-E2F8-D318C3FA9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019300"/>
            <a:ext cx="6777037" cy="3813175"/>
          </a:xfrm>
        </p:spPr>
        <p:txBody>
          <a:bodyPr/>
          <a:lstStyle/>
          <a:p>
            <a:pPr algn="just" eaLnBrk="1" hangingPunct="1"/>
            <a:r>
              <a:rPr lang="en-GB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Revithiadou, A. 1999. </a:t>
            </a:r>
            <a:r>
              <a:rPr lang="en-GB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Headmost Accent Wins: Head Dominance and Ideal Prosodic Form in Lexical Accent Systems</a:t>
            </a:r>
            <a:r>
              <a:rPr lang="en-GB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Doctoral Dissertation, LOT Dissertation Series 15 (HIL/Leiden University), Holland Academic Graphics, The Hague.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>
            <a:extLst>
              <a:ext uri="{FF2B5EF4-FFF2-40B4-BE49-F238E27FC236}">
                <a16:creationId xmlns:a16="http://schemas.microsoft.com/office/drawing/2014/main" id="{035DAF46-45F1-F18D-FC94-542460AA9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701675"/>
            <a:ext cx="7024687" cy="7731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IB’ 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εβδομάδα: Μεταδεδομένα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098" name="Content Placeholder 2">
            <a:extLst>
              <a:ext uri="{FF2B5EF4-FFF2-40B4-BE49-F238E27FC236}">
                <a16:creationId xmlns:a16="http://schemas.microsoft.com/office/drawing/2014/main" id="{9D3D1687-40BB-D415-1DBC-6B718D991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388" y="1474788"/>
            <a:ext cx="8042275" cy="4902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Ερευνητικό Πρόγραμμα:</a:t>
            </a:r>
            <a:endParaRPr lang="en-US" alt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l-GR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Όνομα Ερευνητικού Προγράμματος</a:t>
            </a:r>
            <a:endParaRPr lang="en-US" alt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>
              <a:lnSpc>
                <a:spcPct val="80000"/>
              </a:lnSpc>
            </a:pPr>
            <a:r>
              <a:rPr lang="el-GR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Π.χ. </a:t>
            </a: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Interreg II</a:t>
            </a:r>
            <a:r>
              <a:rPr lang="el-GR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, Καραθεοδωρής, Ηράκλειτος, Τοπική Αυτοδιοίκηση, Προπτυχιακή Εργασία, Μεταπτυχιακή Εργασία, Διδακτορικό</a:t>
            </a: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l-GR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Διάρκεια Ερευνητικού Προγράμματος</a:t>
            </a:r>
            <a:endParaRPr lang="en-US" alt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l-GR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Πηγή Χρηματοδότησης</a:t>
            </a:r>
            <a:endParaRPr lang="en-US" alt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>
              <a:lnSpc>
                <a:spcPct val="80000"/>
              </a:lnSpc>
            </a:pPr>
            <a:r>
              <a:rPr lang="el-GR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Π.χ. Ε.Ε. Υπουργείο Παιδείας, Πανεπιστήμιο Πατρών</a:t>
            </a: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l-GR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Επιστημονικός Υπεύθυνος</a:t>
            </a:r>
            <a:endParaRPr lang="en-US" alt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>
              <a:lnSpc>
                <a:spcPct val="80000"/>
              </a:lnSpc>
            </a:pPr>
            <a:r>
              <a:rPr lang="el-GR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Π.χ. Αγγελική Ράλλη, Αργύρης Αρχάκης, Δημήτρης Παπαζαχαρίου </a:t>
            </a: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l-GR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Υπεύθυνος Έρευνας Πεδίου</a:t>
            </a:r>
            <a:endParaRPr lang="en-US" alt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>
              <a:lnSpc>
                <a:spcPct val="80000"/>
              </a:lnSpc>
            </a:pPr>
            <a:r>
              <a:rPr lang="el-GR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Π.χ. Αγγελική Ράλλη, Δημήτρης Παπαζαχαρίου</a:t>
            </a: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l-GR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Ερευνητής Πεδίου</a:t>
            </a:r>
            <a:endParaRPr lang="en-US" alt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>
              <a:lnSpc>
                <a:spcPct val="80000"/>
              </a:lnSpc>
            </a:pPr>
            <a:r>
              <a:rPr lang="el-GR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Π.χ. Δήμητρα Μελισσαροπούλου</a:t>
            </a: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l-GR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Ενδιάμεσος</a:t>
            </a:r>
            <a:endParaRPr lang="en-US" alt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l-GR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Απομαγνητοφωνητής</a:t>
            </a:r>
            <a:endParaRPr lang="en-US" alt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l-GR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Κωδικοποιητής Φωνολογικού Επιπέδου</a:t>
            </a:r>
            <a:endParaRPr lang="en-US" alt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l-GR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Κωδικοποιητής Μορφολογικού Επιπέδου</a:t>
            </a:r>
            <a:endParaRPr lang="en-US" alt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l-GR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Κωδικοποιητής Συντακτικού Επιπέδου</a:t>
            </a:r>
            <a:endParaRPr lang="en-US" alt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l-GR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Κωδικοποιητής Σημασιολογικού Επιπέδου</a:t>
            </a:r>
            <a:endParaRPr lang="en-US" altLang="en-US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>
            <a:extLst>
              <a:ext uri="{FF2B5EF4-FFF2-40B4-BE49-F238E27FC236}">
                <a16:creationId xmlns:a16="http://schemas.microsoft.com/office/drawing/2014/main" id="{E034556B-CD27-02C0-B1D5-F9E2CC30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523875"/>
            <a:ext cx="7024687" cy="7731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IB’ 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εβδομάδα: Μεταδεδομένα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22" name="Content Placeholder 2">
            <a:extLst>
              <a:ext uri="{FF2B5EF4-FFF2-40B4-BE49-F238E27FC236}">
                <a16:creationId xmlns:a16="http://schemas.microsoft.com/office/drawing/2014/main" id="{96C69427-1059-4BA7-09EE-D53E048FD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474788"/>
            <a:ext cx="6777037" cy="48879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Γλωσσικά δεδομένα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Ύπαρξη πρωτοκόλλου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Ναι / όχι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80000"/>
              </a:lnSpc>
            </a:pPr>
            <a:endParaRPr lang="en-US" altLang="en-US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Απομαγνητοφώνηση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>
              <a:lnSpc>
                <a:spcPct val="80000"/>
              </a:lnSpc>
            </a:pPr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Ορθογραφική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>
              <a:lnSpc>
                <a:spcPct val="80000"/>
              </a:lnSpc>
            </a:pPr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Φωνολογική Φωνητική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>
              <a:lnSpc>
                <a:spcPct val="80000"/>
              </a:lnSpc>
            </a:pPr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Κενό (απουσία απομαγνητοφώνησης)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>
              <a:lnSpc>
                <a:spcPct val="80000"/>
              </a:lnSpc>
            </a:pPr>
            <a:endParaRPr lang="en-US" altLang="en-US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Κωδικοποίηση Φωνολογικού Επιπέδου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>
              <a:lnSpc>
                <a:spcPct val="80000"/>
              </a:lnSpc>
            </a:pPr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Κενό (απουσία Κωδικοποίησης)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>
              <a:lnSpc>
                <a:spcPct val="80000"/>
              </a:lnSpc>
            </a:pPr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Τεμαχιακή (συγκεκριμένες φωνολογικές μονάδες)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>
              <a:lnSpc>
                <a:spcPct val="80000"/>
              </a:lnSpc>
            </a:pPr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Προσωδιακή (συγκεκριμένες προσωδιακές μονάδες)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>
            <a:extLst>
              <a:ext uri="{FF2B5EF4-FFF2-40B4-BE49-F238E27FC236}">
                <a16:creationId xmlns:a16="http://schemas.microsoft.com/office/drawing/2014/main" id="{53693D49-DC27-42B1-6C38-6DEFE1538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565150"/>
            <a:ext cx="7024687" cy="7731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IB’ 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εβδομάδα: Μεταδεδομένα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4146" name="Content Placeholder 2">
            <a:extLst>
              <a:ext uri="{FF2B5EF4-FFF2-40B4-BE49-F238E27FC236}">
                <a16:creationId xmlns:a16="http://schemas.microsoft.com/office/drawing/2014/main" id="{F3E0263D-B0FA-CB82-A757-A4379C76B3E6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1270000"/>
            <a:ext cx="6858000" cy="4673600"/>
          </a:xfrm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1">
            <a:extLst>
              <a:ext uri="{FF2B5EF4-FFF2-40B4-BE49-F238E27FC236}">
                <a16:creationId xmlns:a16="http://schemas.microsoft.com/office/drawing/2014/main" id="{8DE9271C-F5C1-C832-275B-CEEDCB4E6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338138"/>
            <a:ext cx="7024687" cy="77311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IB’ 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εβδομάδα: Μεταδεδομένα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5170" name="Content Placeholder 2">
            <a:extLst>
              <a:ext uri="{FF2B5EF4-FFF2-40B4-BE49-F238E27FC236}">
                <a16:creationId xmlns:a16="http://schemas.microsoft.com/office/drawing/2014/main" id="{9018EADB-3836-E103-F55F-B755812BBC40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6794500" cy="5410200"/>
          </a:xfrm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>
            <a:extLst>
              <a:ext uri="{FF2B5EF4-FFF2-40B4-BE49-F238E27FC236}">
                <a16:creationId xmlns:a16="http://schemas.microsoft.com/office/drawing/2014/main" id="{5F8F31ED-EBEB-7A82-D08E-D705DE0F2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701675"/>
            <a:ext cx="7024687" cy="7731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IB’ 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εβδομάδα: Μεταδεδομένα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194" name="Rectangle 3">
            <a:extLst>
              <a:ext uri="{FF2B5EF4-FFF2-40B4-BE49-F238E27FC236}">
                <a16:creationId xmlns:a16="http://schemas.microsoft.com/office/drawing/2014/main" id="{FEDE654C-BDDF-31AB-4B87-5D92C4575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13" y="1593850"/>
            <a:ext cx="7289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l-G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Πληροφορητές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3" eaLnBrk="1" hangingPunct="1"/>
            <a:r>
              <a:rPr lang="el-G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Αρχικά +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l-G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ή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για φύλο + ηλικία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l-GR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Φύλο</a:t>
            </a: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/>
            <a:r>
              <a:rPr lang="el-G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Άνδρας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/>
            <a:r>
              <a:rPr lang="el-G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Γυναίκα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l-GR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Ηλικία</a:t>
            </a: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/>
            <a:r>
              <a:rPr lang="el-G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Ακριβής ηλικία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l-GR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Ηλικιακή Ομάδα</a:t>
            </a:r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/>
            <a:r>
              <a:rPr lang="el-G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Νέοι (ως 30)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/>
            <a:r>
              <a:rPr lang="el-G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Μέση ηλικία (35 – 55)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/>
            <a:r>
              <a:rPr lang="el-G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Τρίτη ηλικία (60 - )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>
            <a:extLst>
              <a:ext uri="{FF2B5EF4-FFF2-40B4-BE49-F238E27FC236}">
                <a16:creationId xmlns:a16="http://schemas.microsoft.com/office/drawing/2014/main" id="{FAB3F6D5-151E-5038-FC8B-CCCACEC19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701675"/>
            <a:ext cx="7024687" cy="7731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IB’ 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εβδομάδα: Μεταδεδομένα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218" name="Rectangle 3">
            <a:extLst>
              <a:ext uri="{FF2B5EF4-FFF2-40B4-BE49-F238E27FC236}">
                <a16:creationId xmlns:a16="http://schemas.microsoft.com/office/drawing/2014/main" id="{DC2710CA-C0D1-C4FD-AF49-D457F5565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3" y="1474788"/>
            <a:ext cx="794702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lvl="2" eaLnBrk="1" hangingPunct="1"/>
            <a:r>
              <a:rPr lang="el-G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Εκπαίδευση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/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Αγράμματος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/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Δημοτικό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/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Γυμνάσιο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/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Λύκειο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/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ΙΕΚ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/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ΑΕΙ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/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Μεταπτυχιακό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/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Διδακτορικό</a:t>
            </a:r>
          </a:p>
          <a:p>
            <a:pPr lvl="3" eaLnBrk="1" hangingPunct="1"/>
            <a:endParaRPr lang="el-GR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l-G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Επάγγελμα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/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Όσο το δυνατό πιο συγκεκριμένο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>
            <a:extLst>
              <a:ext uri="{FF2B5EF4-FFF2-40B4-BE49-F238E27FC236}">
                <a16:creationId xmlns:a16="http://schemas.microsoft.com/office/drawing/2014/main" id="{74F2E72F-FB91-F4B8-C611-BFFD98A11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315913"/>
            <a:ext cx="7024687" cy="77152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IB’ 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εβδομάδα: Μεταδεδομένα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8242" name="Content Placeholder 2">
            <a:extLst>
              <a:ext uri="{FF2B5EF4-FFF2-40B4-BE49-F238E27FC236}">
                <a16:creationId xmlns:a16="http://schemas.microsoft.com/office/drawing/2014/main" id="{8A8B0265-421E-1779-CD5D-E8A0F7944A56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003300"/>
            <a:ext cx="7848600" cy="5499100"/>
          </a:xfrm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>
            <a:extLst>
              <a:ext uri="{FF2B5EF4-FFF2-40B4-BE49-F238E27FC236}">
                <a16:creationId xmlns:a16="http://schemas.microsoft.com/office/drawing/2014/main" id="{94FB681B-C04A-727C-D9B4-75B93246B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315913"/>
            <a:ext cx="7024687" cy="77152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IB’ 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εβδομάδα: Μεταδεδομένα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9266" name="Content Placeholder 2">
            <a:extLst>
              <a:ext uri="{FF2B5EF4-FFF2-40B4-BE49-F238E27FC236}">
                <a16:creationId xmlns:a16="http://schemas.microsoft.com/office/drawing/2014/main" id="{FB6B09D0-2D8D-737E-4FED-42F4C36C6CA6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800" y="939800"/>
            <a:ext cx="8077200" cy="5549900"/>
          </a:xfrm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>
            <a:extLst>
              <a:ext uri="{FF2B5EF4-FFF2-40B4-BE49-F238E27FC236}">
                <a16:creationId xmlns:a16="http://schemas.microsoft.com/office/drawing/2014/main" id="{BDFB2314-63A6-F290-6AD9-66D507A8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315913"/>
            <a:ext cx="7024687" cy="77152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IB’ 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εβδομάδα: Μεταδεδομένα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290" name="Content Placeholder 2">
            <a:extLst>
              <a:ext uri="{FF2B5EF4-FFF2-40B4-BE49-F238E27FC236}">
                <a16:creationId xmlns:a16="http://schemas.microsoft.com/office/drawing/2014/main" id="{CAFED5F4-ED76-3090-7F9B-F89EC107F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777875"/>
            <a:ext cx="8275638" cy="5721350"/>
          </a:xfrm>
        </p:spPr>
        <p:txBody>
          <a:bodyPr/>
          <a:lstStyle/>
          <a:p>
            <a:pPr marL="68263" indent="0" eaLnBrk="1" hangingPunct="1">
              <a:buFont typeface="Wingdings 2" pitchFamily="2" charset="2"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l-G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Τόπος Ηχογράφησης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/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Ήσυχος εσωτερικός χώρος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/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Ήσυχος εξωτερικός χώρος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/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Θορυβώδης εσωτερικός χώρος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/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Θορυβώδης εξωτερικός χώρος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l-G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Καθαρότητα ηχογράφησης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/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Καθαρή ομιλία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/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Ομιλία χαμηλής έντασης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/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Επικάλυψη ομιλίας από θόρυβο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>
            <a:extLst>
              <a:ext uri="{FF2B5EF4-FFF2-40B4-BE49-F238E27FC236}">
                <a16:creationId xmlns:a16="http://schemas.microsoft.com/office/drawing/2014/main" id="{2B473EB6-7441-4856-26C2-AD62CA80B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3" y="409575"/>
            <a:ext cx="8156575" cy="773113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IB’ </a:t>
            </a:r>
            <a:r>
              <a:rPr lang="el-GR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εβδομάδα: Ερωτήσεις ΙΑ’ εβδομάδας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314" name="Content Placeholder 2">
            <a:extLst>
              <a:ext uri="{FF2B5EF4-FFF2-40B4-BE49-F238E27FC236}">
                <a16:creationId xmlns:a16="http://schemas.microsoft.com/office/drawing/2014/main" id="{FB61969B-F01C-DE17-E459-8B2B6E400B41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1231900"/>
            <a:ext cx="6845300" cy="45974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74303F61-E37F-5A68-BFE1-8EB132564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03250"/>
          </a:xfrm>
        </p:spPr>
        <p:txBody>
          <a:bodyPr/>
          <a:lstStyle/>
          <a:p>
            <a:pPr eaLnBrk="1" hangingPunct="1"/>
            <a:r>
              <a:rPr lang="el-GR" alt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  <a:t>Βιβλιογραφικές παραπομπές</a:t>
            </a:r>
            <a:endParaRPr lang="en-US" altLang="el-GR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AF89A4B-D87A-A88F-383A-E5ED08FFD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019300"/>
            <a:ext cx="7024687" cy="3813175"/>
          </a:xfrm>
        </p:spPr>
        <p:txBody>
          <a:bodyPr/>
          <a:lstStyle/>
          <a:p>
            <a:pPr eaLnBrk="1" hangingPunct="1"/>
            <a:endParaRPr lang="el-GR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GB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Revithiadou A. 2002. </a:t>
            </a:r>
            <a:r>
              <a:rPr lang="en-GB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Patterns of cliticization in Greek and its dialects</a:t>
            </a:r>
            <a:r>
              <a:rPr lang="en-GB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Paper presented in GLOW, Meertens Institute, The Netherlands.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>
            <a:extLst>
              <a:ext uri="{FF2B5EF4-FFF2-40B4-BE49-F238E27FC236}">
                <a16:creationId xmlns:a16="http://schemas.microsoft.com/office/drawing/2014/main" id="{26FD3B2D-FF92-A1AF-839D-BF1060293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61963"/>
            <a:ext cx="7024687" cy="77311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εβδομάδα: Λογισμικό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8A724-7C70-4B31-9ACA-2F09E89C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338146"/>
            <a:ext cx="6777317" cy="4870743"/>
          </a:xfrm>
        </p:spPr>
        <p:txBody>
          <a:bodyPr rtlCol="0">
            <a:normAutofit/>
          </a:bodyPr>
          <a:lstStyle/>
          <a:p>
            <a:pPr marL="1691640" lvl="7" indent="0">
              <a:buFont typeface="Wingdings 2" pitchFamily="18" charset="2"/>
              <a:buNone/>
              <a:defRPr/>
            </a:pPr>
            <a:endParaRPr lang="el-GR" sz="2800" dirty="0">
              <a:latin typeface="Times New Roman"/>
              <a:cs typeface="Times New Roman"/>
            </a:endParaRPr>
          </a:p>
          <a:p>
            <a:pPr marL="1691640" lvl="7" indent="0">
              <a:buFont typeface="Wingdings 2" pitchFamily="18" charset="2"/>
              <a:buNone/>
              <a:defRPr/>
            </a:pP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142339" name="Content Placeholder 2">
            <a:extLst>
              <a:ext uri="{FF2B5EF4-FFF2-40B4-BE49-F238E27FC236}">
                <a16:creationId xmlns:a16="http://schemas.microsoft.com/office/drawing/2014/main" id="{EFC5D9F7-6EDA-1341-F6C1-40618FB5EDC3}"/>
              </a:ext>
            </a:extLst>
          </p:cNvPr>
          <p:cNvSpPr txBox="1">
            <a:spLocks/>
          </p:cNvSpPr>
          <p:nvPr/>
        </p:nvSpPr>
        <p:spPr bwMode="auto">
          <a:xfrm>
            <a:off x="504825" y="1235075"/>
            <a:ext cx="8275638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8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 typeface="Wingdings 2" pitchFamily="2" charset="2"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l-G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Λογισμικό Ανοιχτού Κώδικα</a:t>
            </a:r>
          </a:p>
          <a:p>
            <a:pPr lvl="2" eaLnBrk="1" hangingPunct="1">
              <a:buFont typeface="Wingdings 2" pitchFamily="2" charset="2"/>
              <a:buNone/>
            </a:pPr>
            <a:endParaRPr lang="el-GR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l-G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Να συνεργάζεται με λογισμικά γλωσσικής ανάλυσης</a:t>
            </a:r>
          </a:p>
          <a:p>
            <a:pPr lvl="2" eaLnBrk="1" hangingPunct="1">
              <a:buFont typeface="Wingdings 2" pitchFamily="2" charset="2"/>
              <a:buNone/>
            </a:pPr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(Praat, Toolbox, Childes, </a:t>
            </a:r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κλπ.)</a:t>
            </a:r>
          </a:p>
          <a:p>
            <a:pPr lvl="2" eaLnBrk="1" hangingPunct="1"/>
            <a:endParaRPr lang="el-GR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l-G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Να είναι δυναμικό</a:t>
            </a:r>
          </a:p>
          <a:p>
            <a:pPr lvl="2" eaLnBrk="1" hangingPunct="1"/>
            <a:endParaRPr lang="el-GR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l-G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Να συνεργάζεται με όλες τις γραμματοσειρές</a:t>
            </a:r>
          </a:p>
          <a:p>
            <a:pPr lvl="2" eaLnBrk="1" hangingPunct="1"/>
            <a:endParaRPr lang="el-GR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l-G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Να έχει τεχνική υποστήριξη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>
            <a:extLst>
              <a:ext uri="{FF2B5EF4-FFF2-40B4-BE49-F238E27FC236}">
                <a16:creationId xmlns:a16="http://schemas.microsoft.com/office/drawing/2014/main" id="{11E3FB4B-173B-15DE-7494-9240DC51D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61963"/>
            <a:ext cx="7024687" cy="77311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εβδομάδα: Λογισμικό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22389-2494-338A-1F3F-0DF56841E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338146"/>
            <a:ext cx="6777317" cy="4494483"/>
          </a:xfrm>
        </p:spPr>
        <p:txBody>
          <a:bodyPr rtlCol="0">
            <a:normAutofit/>
          </a:bodyPr>
          <a:lstStyle/>
          <a:p>
            <a:pPr marL="1691640" lvl="7" indent="0">
              <a:buFont typeface="Wingdings 2" pitchFamily="18" charset="2"/>
              <a:buNone/>
              <a:defRPr/>
            </a:pPr>
            <a:endParaRPr lang="el-GR" sz="2800" dirty="0">
              <a:latin typeface="Times New Roman"/>
              <a:cs typeface="Times New Roman"/>
            </a:endParaRPr>
          </a:p>
          <a:p>
            <a:pPr marL="1691640" lvl="7" indent="0">
              <a:buFont typeface="Wingdings 2" pitchFamily="18" charset="2"/>
              <a:buNone/>
              <a:defRPr/>
            </a:pP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143363" name="Content Placeholder 2">
            <a:extLst>
              <a:ext uri="{FF2B5EF4-FFF2-40B4-BE49-F238E27FC236}">
                <a16:creationId xmlns:a16="http://schemas.microsoft.com/office/drawing/2014/main" id="{100C0F30-2CE8-B162-3B1E-C313F34383A2}"/>
              </a:ext>
            </a:extLst>
          </p:cNvPr>
          <p:cNvSpPr txBox="1">
            <a:spLocks/>
          </p:cNvSpPr>
          <p:nvPr/>
        </p:nvSpPr>
        <p:spPr bwMode="auto">
          <a:xfrm>
            <a:off x="504825" y="1235075"/>
            <a:ext cx="8275638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8263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6858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 typeface="Wingdings 2" pitchFamily="2" charset="2"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buFont typeface="Wingdings 2" pitchFamily="2" charset="2"/>
              <a:buNone/>
            </a:pPr>
            <a:r>
              <a:rPr lang="el-G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Α) «ΠΑΚΕΤΟ» εργαλείων</a:t>
            </a:r>
          </a:p>
          <a:p>
            <a:pPr lvl="2" eaLnBrk="1" hangingPunct="1">
              <a:buFont typeface="Wingdings 2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(LaBB-CAT, EXMARaLDA, EMU, ANVIL, Pacx)</a:t>
            </a:r>
            <a:endParaRPr lang="el-GR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buFont typeface="Wingdings 2" pitchFamily="2" charset="2"/>
              <a:buNone/>
            </a:pPr>
            <a:endParaRPr lang="el-GR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buFont typeface="Wingdings 2" pitchFamily="2" charset="2"/>
              <a:buNone/>
            </a:pPr>
            <a:endParaRPr lang="el-GR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buFont typeface="Wingdings 2" pitchFamily="2" charset="2"/>
              <a:buNone/>
            </a:pPr>
            <a:r>
              <a:rPr lang="el-G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Β) Αυτόνομα εργαλεία που συνεργάζονται μεταξύ τους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buFont typeface="Wingdings 2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τα εργαλεία του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Max Planck)</a:t>
            </a:r>
            <a:r>
              <a:rPr lang="el-G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buFont typeface="Wingdings 2" pitchFamily="2" charset="2"/>
              <a:buNone/>
            </a:pP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buFont typeface="Wingdings 2" pitchFamily="2" charset="2"/>
              <a:buNone/>
            </a:pP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buFont typeface="Wingdings 2" pitchFamily="2" charset="2"/>
              <a:buNone/>
            </a:pPr>
            <a:r>
              <a:rPr lang="el-G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ΚΑΝΟΝΙΚΟΠΟΙΗΣΗ (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STANDARDISATION</a:t>
            </a:r>
            <a:r>
              <a:rPr lang="el-G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242C1FF2-D8FE-9381-B125-C7611587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  <a:t>Αρχές της Γλωσσικής Έρευνας</a:t>
            </a:r>
            <a:br>
              <a:rPr lang="en-US" alt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l-GR" sz="3200"/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FF1BEB7E-E57F-DBEB-09D1-42DB95C56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" y="2324100"/>
            <a:ext cx="7901609" cy="3907735"/>
          </a:xfrm>
        </p:spPr>
        <p:txBody>
          <a:bodyPr/>
          <a:lstStyle/>
          <a:p>
            <a:pPr eaLnBrk="1" hangingPunct="1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Τίποτε αυτονόητο ή αδιαπραγμάτευτο</a:t>
            </a:r>
          </a:p>
          <a:p>
            <a:pPr eaLnBrk="1" hangingPunct="1"/>
            <a:endParaRPr lang="el-G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την κατάκτηση των όσων έχουν ειπωθεί πριν από εμάς, το επόμενο βήμα είναι:</a:t>
            </a:r>
          </a:p>
          <a:p>
            <a:pPr eaLnBrk="1" hangingPunct="1"/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384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242C1FF2-D8FE-9381-B125-C7611587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  <a:t>Αρχές της Γλωσσικής Έρευνας</a:t>
            </a:r>
            <a:br>
              <a:rPr lang="en-US" alt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l-GR" sz="3200"/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FF1BEB7E-E57F-DBEB-09D1-42DB95C56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" y="2324100"/>
            <a:ext cx="7901609" cy="3907735"/>
          </a:xfrm>
        </p:spPr>
        <p:txBody>
          <a:bodyPr/>
          <a:lstStyle/>
          <a:p>
            <a:pPr eaLnBrk="1" hangingPunct="1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Τίποτε αυτονόητο ή αδιαπραγμάτευτο</a:t>
            </a:r>
          </a:p>
          <a:p>
            <a:pPr eaLnBrk="1" hangingPunct="1"/>
            <a:endParaRPr lang="el-G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την κατάκτηση των όσων έχουν ειπωθεί πριν από εμάς, το επόμενο βήμα είναι:</a:t>
            </a:r>
          </a:p>
          <a:p>
            <a:pPr eaLnBrk="1" hangingPunct="1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α) η διαπίστωση κάποιων αδυναμιών ή κενών σε όσα είπαν οι προηγούμενοι/</a:t>
            </a:r>
            <a:r>
              <a:rPr lang="el-G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ες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και </a:t>
            </a:r>
          </a:p>
          <a:p>
            <a:pPr eaLnBrk="1" hangingPunct="1"/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92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242C1FF2-D8FE-9381-B125-C7611587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  <a:t>Αρχές της Γλωσσικής Έρευνας</a:t>
            </a:r>
            <a:br>
              <a:rPr lang="en-US" alt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l-GR" sz="3200"/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FF1BEB7E-E57F-DBEB-09D1-42DB95C56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" y="2324100"/>
            <a:ext cx="7901609" cy="3907735"/>
          </a:xfrm>
        </p:spPr>
        <p:txBody>
          <a:bodyPr/>
          <a:lstStyle/>
          <a:p>
            <a:pPr eaLnBrk="1" hangingPunct="1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Τίποτε αυτονόητο ή αδιαπραγμάτευτο</a:t>
            </a:r>
          </a:p>
          <a:p>
            <a:pPr eaLnBrk="1" hangingPunct="1"/>
            <a:endParaRPr lang="el-G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Μετά την κατάκτηση των όσων έχουν ειπωθεί πριν από εμάς, το επόμενο βήμα είναι:</a:t>
            </a:r>
          </a:p>
          <a:p>
            <a:pPr eaLnBrk="1" hangingPunct="1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α) η διαπίστωση κάποιων αδυναμιών ή κενών σε όσα είπαν οι προηγούμενοι/</a:t>
            </a:r>
            <a:r>
              <a:rPr lang="el-G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ες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και </a:t>
            </a:r>
          </a:p>
          <a:p>
            <a:pPr eaLnBrk="1" hangingPunct="1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β) η διατύπωση κατάλληλων ερευνητικών ερωτημάτων, ώστε τα παραπάνω κενά ή αδυναμίες να συμπληρωθούν και να απαντηθούν.</a:t>
            </a:r>
          </a:p>
          <a:p>
            <a:pPr eaLnBrk="1" hangingPunct="1"/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044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242C1FF2-D8FE-9381-B125-C7611587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  <a:t>Αρχές της Γλωσσικής Έρευνας</a:t>
            </a:r>
            <a:br>
              <a:rPr lang="en-US" alt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l-GR" sz="3200"/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FF1BEB7E-E57F-DBEB-09D1-42DB95C56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324100"/>
            <a:ext cx="7196551" cy="3508375"/>
          </a:xfrm>
        </p:spPr>
        <p:txBody>
          <a:bodyPr/>
          <a:lstStyle/>
          <a:p>
            <a:pPr algn="just" eaLnBrk="1" hangingPunct="1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Εννέα στις δέκα φορές, για να μπορέσουμε να απαντήσουμε στα ερωτήματα που θέσαμε, χρειάζονται δεδομένα (νέα / περισσότερα)</a:t>
            </a:r>
          </a:p>
          <a:p>
            <a:pPr algn="just" eaLnBrk="1" hangingPunct="1"/>
            <a:endParaRPr lang="el-G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242C1FF2-D8FE-9381-B125-C7611587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  <a:t>Αρχές της Γλωσσικής Έρευνας</a:t>
            </a:r>
            <a:br>
              <a:rPr lang="en-US" alt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l-GR" sz="3200"/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FF1BEB7E-E57F-DBEB-09D1-42DB95C56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324100"/>
            <a:ext cx="7196551" cy="3508375"/>
          </a:xfrm>
        </p:spPr>
        <p:txBody>
          <a:bodyPr/>
          <a:lstStyle/>
          <a:p>
            <a:pPr algn="just" eaLnBrk="1" hangingPunct="1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Εννέα στις δέκα φορές, για να μπορέσουμε να απαντήσουμε στα ερωτήματα που θέσαμε, χρειάζονται δεδομένα (νέα / περισσότερα)</a:t>
            </a:r>
          </a:p>
          <a:p>
            <a:pPr algn="just" eaLnBrk="1" hangingPunct="1"/>
            <a:endParaRPr lang="el-G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μέθοδος συλλογής των δεδομένων δεν είναι ούτε αυτονόητη, ούτε καθολική για όλα τα είδη γλωσσολογικής έρευνας</a:t>
            </a:r>
          </a:p>
          <a:p>
            <a:pPr eaLnBrk="1" hangingPunct="1"/>
            <a:endParaRPr lang="el-G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608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3564AF2B-AF3E-452D-7B4F-AD731E779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  <a:t>Αρχές της Γλωσσικής Έρευνας</a:t>
            </a:r>
            <a:br>
              <a:rPr lang="en-US" alt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l-GR" sz="3200"/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F5020DD7-4990-5146-5809-12B95DCB6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Τίποτε δεν είναι αυτονόητο ή παγιωμένη γνώση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260B9-66C7-63EF-C914-40EC85B56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874644"/>
            <a:ext cx="8221663" cy="10097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Παράγοντες που επηρεάζουν τη συλλογή γλωσσικού υλικού</a:t>
            </a:r>
            <a:endParaRPr lang="en-US" alt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9940134B-4A7B-FD8A-6B07-D26E7027A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Καθορισμός: </a:t>
            </a:r>
          </a:p>
          <a:p>
            <a:pPr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Α) του θεωρητικού πλαισίου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5E2AE-B622-D414-C9BD-6737676B4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824948"/>
            <a:ext cx="8221663" cy="105941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Παράγοντες που επηρεάζουν τη συλλογή γλωσσικού υλικού</a:t>
            </a:r>
            <a:endParaRPr lang="en-US" alt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1A9B0673-0B70-DE61-2C9F-90907C400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Καθορισμός:  </a:t>
            </a:r>
          </a:p>
          <a:p>
            <a:pPr eaLnBrk="1" hangingPunct="1"/>
            <a:endParaRPr lang="el-G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α) του θεωρητικού πλαισίου</a:t>
            </a:r>
          </a:p>
          <a:p>
            <a:pPr eaLnBrk="1" hangingPunct="1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β) της χρονικής περιόδου,</a:t>
            </a:r>
          </a:p>
        </p:txBody>
      </p:sp>
    </p:spTree>
    <p:extLst>
      <p:ext uri="{BB962C8B-B14F-4D97-AF65-F5344CB8AC3E}">
        <p14:creationId xmlns:p14="http://schemas.microsoft.com/office/powerpoint/2010/main" val="3057511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5E2AE-B622-D414-C9BD-6737676B4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874644"/>
            <a:ext cx="8221663" cy="10097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Παράγοντες που επηρεάζουν τη συλλογή γλωσσικού υλικού</a:t>
            </a:r>
            <a:endParaRPr lang="en-US" alt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1A9B0673-0B70-DE61-2C9F-90907C400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Καθορισμός:  </a:t>
            </a:r>
          </a:p>
          <a:p>
            <a:pPr eaLnBrk="1" hangingPunct="1"/>
            <a:endParaRPr lang="el-G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α) του θεωρητικού πλαισίου</a:t>
            </a:r>
          </a:p>
          <a:p>
            <a:pPr eaLnBrk="1" hangingPunct="1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β) της χρονικής περιόδου,</a:t>
            </a:r>
          </a:p>
          <a:p>
            <a:pPr eaLnBrk="1" hangingPunct="1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γ) γλωσσικού επιπέδου, </a:t>
            </a:r>
          </a:p>
        </p:txBody>
      </p:sp>
    </p:spTree>
    <p:extLst>
      <p:ext uri="{BB962C8B-B14F-4D97-AF65-F5344CB8AC3E}">
        <p14:creationId xmlns:p14="http://schemas.microsoft.com/office/powerpoint/2010/main" val="728243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5E2AE-B622-D414-C9BD-6737676B4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834888"/>
            <a:ext cx="8221663" cy="104947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Παράγοντες που επηρεάζουν τη συλλογή γλωσσικού υλικού</a:t>
            </a:r>
            <a:endParaRPr lang="en-US" alt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1A9B0673-0B70-DE61-2C9F-90907C400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Καθορισμός:  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α) του θεωρητικού πλαισίου</a:t>
            </a: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β) της χρονικής περιόδου,</a:t>
            </a: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γ) γλωσσικού επιπέδου, </a:t>
            </a: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δ) του πληθυσμού προς μελέτη, 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32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1C4E1664-E5B8-36D1-AF8A-F1DE99BC1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03250"/>
          </a:xfrm>
        </p:spPr>
        <p:txBody>
          <a:bodyPr/>
          <a:lstStyle/>
          <a:p>
            <a:pPr eaLnBrk="1" hangingPunct="1"/>
            <a:r>
              <a:rPr lang="el-GR" alt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  <a:t>Θεωρητικό πλαίσιο</a:t>
            </a:r>
            <a:endParaRPr lang="en-US" altLang="el-GR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A646CA70-3787-813C-A324-611596828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019300"/>
            <a:ext cx="7024687" cy="3813175"/>
          </a:xfrm>
        </p:spPr>
        <p:txBody>
          <a:bodyPr/>
          <a:lstStyle/>
          <a:p>
            <a:pPr eaLnBrk="1" hangingPunct="1"/>
            <a:endParaRPr lang="el-GR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Επαγωγικές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Παραγωγικές προσεγγίσεις</a:t>
            </a:r>
          </a:p>
          <a:p>
            <a:pPr eaLnBrk="1" hangingPunct="1"/>
            <a:endParaRPr lang="el-GR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1E80C082-53EA-EE15-1A24-7172A18E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758825"/>
            <a:ext cx="7024687" cy="719138"/>
          </a:xfrm>
        </p:spPr>
        <p:txBody>
          <a:bodyPr/>
          <a:lstStyle/>
          <a:p>
            <a:pPr eaLnBrk="1" hangingPunct="1"/>
            <a:r>
              <a:rPr lang="el-GR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Β΄ εβδομάδα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043C0269-72D4-39A7-D97A-502172AEB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587500"/>
            <a:ext cx="6777037" cy="4244975"/>
          </a:xfrm>
        </p:spPr>
        <p:txBody>
          <a:bodyPr/>
          <a:lstStyle/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Επαγωγικές και οι παραγωγικές θεωρητικές προσεγγίσεις.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Πού διαφέρουν;</a:t>
            </a:r>
          </a:p>
          <a:p>
            <a:pPr lvl="1"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E6C3B638-87AE-A5C5-89E0-97753E3CD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758825"/>
            <a:ext cx="7024687" cy="719138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BA0A7F1E-A5CE-3C4A-7503-32F720510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587500"/>
            <a:ext cx="6777037" cy="4244975"/>
          </a:xfrm>
        </p:spPr>
        <p:txBody>
          <a:bodyPr/>
          <a:lstStyle/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Επαγωγικές και οι παραγωγικές θεωρητικές προσεγγίσεις.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Πού διαφέρουν;</a:t>
            </a:r>
          </a:p>
          <a:p>
            <a:pPr lvl="1"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Πώς αυτή η διαφοροποίηση επηρεάζει τον έλεγχο των επιστημονικών υποθέσεων;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B78A7-DDBC-460D-88D2-7602221C7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1189038"/>
            <a:ext cx="8221663" cy="695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alt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  <a:t>Παράγοντες που επηρεάζουν τη γλωσσική έρευνα</a:t>
            </a:r>
            <a:endParaRPr lang="en-US" altLang="el-GR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190E44E1-6385-E3B6-45E2-9632BB033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Καθορισμός:  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Α) του θεωρητικού πλαισίου, 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β) της χρονικής περιόδου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B2000-93B6-2812-5ED7-C452ECD28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1189038"/>
            <a:ext cx="8221663" cy="695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alt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  <a:t>Παράγοντες που επηρεάζουν τη γλωσσική έρευνα</a:t>
            </a:r>
            <a:endParaRPr lang="en-US" altLang="el-GR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FA75E726-BC17-DEA0-5769-82E2F0AB7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Καθορισμός:  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α) του θεωρητικού πλαισίου,</a:t>
            </a: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β) της χρονικής περιόδου,</a:t>
            </a: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γ) γλωσσικού επιπέδου,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5E2AE-B622-D414-C9BD-6737676B4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1189038"/>
            <a:ext cx="8221663" cy="695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alt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Παράγοντες που επηρεάζουν τη γλωσσική έρευνα</a:t>
            </a:r>
            <a:endParaRPr lang="en-US" alt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1A9B0673-0B70-DE61-2C9F-90907C400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Καθορισμός:  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α) του θεωρητικού πλαισίου</a:t>
            </a: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β) της χρονικής περιόδου,</a:t>
            </a: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γ) γλωσσικού επιπέδου, </a:t>
            </a: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δ) του πληθυσμού προς μελέτη, 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80C9542A-D3D4-8F0F-5A5D-A03B4C7E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  <a:t>Αρχές της Γλωσσικής Έρευνας</a:t>
            </a:r>
            <a:br>
              <a:rPr lang="en-US" alt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l-GR" sz="3200"/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F51B4DBC-EE50-0E6C-5501-244AD4AB3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324100"/>
            <a:ext cx="7197725" cy="3508375"/>
          </a:xfrm>
        </p:spPr>
        <p:txBody>
          <a:bodyPr/>
          <a:lstStyle/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Τίποτε δεν είναι αυτονόητο ή παγιωμένη γνώση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Η επιστήμη βασίζεται στη γνώση των προηγούμενων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>
            <a:extLst>
              <a:ext uri="{FF2B5EF4-FFF2-40B4-BE49-F238E27FC236}">
                <a16:creationId xmlns:a16="http://schemas.microsoft.com/office/drawing/2014/main" id="{EF03E087-2EF9-4710-13A7-53A37B8B0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587500"/>
            <a:ext cx="6777037" cy="4244975"/>
          </a:xfrm>
        </p:spPr>
        <p:txBody>
          <a:bodyPr/>
          <a:lstStyle/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Δείγμα έρευνας: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Προκατασκευασμένες κατηγορίες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8" name="Title 1">
            <a:extLst>
              <a:ext uri="{FF2B5EF4-FFF2-40B4-BE49-F238E27FC236}">
                <a16:creationId xmlns:a16="http://schemas.microsoft.com/office/drawing/2014/main" id="{3E77A72F-C3EA-F386-5EDF-C363EEB7D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4" y="793750"/>
            <a:ext cx="7941366" cy="684213"/>
          </a:xfrm>
        </p:spPr>
        <p:txBody>
          <a:bodyPr/>
          <a:lstStyle/>
          <a:p>
            <a:pPr eaLnBrk="1" hangingPunct="1"/>
            <a:r>
              <a:rPr lang="el-GR" alt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Παράγοντες που επηρεάζουν τη γλωσσική έρευνα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>
            <a:extLst>
              <a:ext uri="{FF2B5EF4-FFF2-40B4-BE49-F238E27FC236}">
                <a16:creationId xmlns:a16="http://schemas.microsoft.com/office/drawing/2014/main" id="{61C27169-2C6B-421B-99D9-BDC38581E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587500"/>
            <a:ext cx="6777037" cy="4244975"/>
          </a:xfrm>
        </p:spPr>
        <p:txBody>
          <a:bodyPr/>
          <a:lstStyle/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Δείγμα έρευνας: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Προκατασκευασμένες κατηγορίες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Αντιπροσωπευτικό δείγμα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36DF01-42B7-D7DB-C879-4C349E8F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496" y="793750"/>
            <a:ext cx="7851913" cy="684213"/>
          </a:xfrm>
        </p:spPr>
        <p:txBody>
          <a:bodyPr/>
          <a:lstStyle/>
          <a:p>
            <a:pPr eaLnBrk="1" hangingPunct="1"/>
            <a:r>
              <a:rPr lang="el-GR" alt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Παράγοντες που επηρεάζουν τη γλωσσική έρευνα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2">
            <a:extLst>
              <a:ext uri="{FF2B5EF4-FFF2-40B4-BE49-F238E27FC236}">
                <a16:creationId xmlns:a16="http://schemas.microsoft.com/office/drawing/2014/main" id="{B6507744-6B14-126E-8426-1AD5C3EB3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587500"/>
            <a:ext cx="6777037" cy="4244975"/>
          </a:xfrm>
        </p:spPr>
        <p:txBody>
          <a:bodyPr/>
          <a:lstStyle/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Δείγμα έρευνας: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Προκατασκευασμένες κατηγορίες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Αντιπροσωπευτικό δείγμα = Τυχαίο δείγμα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D8FFC-EC02-B2EB-93DE-6150A1E20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9" y="793750"/>
            <a:ext cx="7961243" cy="684213"/>
          </a:xfrm>
        </p:spPr>
        <p:txBody>
          <a:bodyPr/>
          <a:lstStyle/>
          <a:p>
            <a:pPr eaLnBrk="1" hangingPunct="1"/>
            <a:r>
              <a:rPr lang="el-GR" alt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Παράγοντες που επηρεάζουν τη γλωσσική έρευνα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2">
            <a:extLst>
              <a:ext uri="{FF2B5EF4-FFF2-40B4-BE49-F238E27FC236}">
                <a16:creationId xmlns:a16="http://schemas.microsoft.com/office/drawing/2014/main" id="{8490FC90-C8CB-8C2C-56D8-728BECB86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587500"/>
            <a:ext cx="6777037" cy="4244975"/>
          </a:xfrm>
        </p:spPr>
        <p:txBody>
          <a:bodyPr/>
          <a:lstStyle/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Δείγμα έρευνας: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Προκατασκευασμένες κατηγορίες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Αντιπροσωπευτικό δείγμα = Τυχαίο δείγμα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Εθνογραφική προσέγγιση</a:t>
            </a:r>
          </a:p>
          <a:p>
            <a:pPr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E8D73-BB28-7392-EE79-F2E8B7D8A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9" y="793750"/>
            <a:ext cx="7871791" cy="684213"/>
          </a:xfrm>
        </p:spPr>
        <p:txBody>
          <a:bodyPr/>
          <a:lstStyle/>
          <a:p>
            <a:pPr eaLnBrk="1" hangingPunct="1"/>
            <a:r>
              <a:rPr lang="el-GR" alt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Παράγοντες που επηρεάζουν τη γλωσσική έρευνα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2">
            <a:extLst>
              <a:ext uri="{FF2B5EF4-FFF2-40B4-BE49-F238E27FC236}">
                <a16:creationId xmlns:a16="http://schemas.microsoft.com/office/drawing/2014/main" id="{9D3E2DED-8038-5414-FB4D-CA0A0F9B0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352550"/>
            <a:ext cx="6777037" cy="4479925"/>
          </a:xfrm>
        </p:spPr>
        <p:txBody>
          <a:bodyPr/>
          <a:lstStyle/>
          <a:p>
            <a:pPr eaLnBrk="1" hangingPunct="1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ΣΗΜΑΝΤΙΚΟ!!!!</a:t>
            </a:r>
          </a:p>
          <a:p>
            <a:pPr eaLnBrk="1" hangingPunct="1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Πριν από την οποιαδήποτε συλλογή υλικού:</a:t>
            </a:r>
          </a:p>
          <a:p>
            <a:pPr eaLnBrk="1" hangingPunct="1"/>
            <a:endParaRPr lang="el-G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Ενημέρωση των πληροφορητών</a:t>
            </a:r>
          </a:p>
          <a:p>
            <a:pPr eaLnBrk="1" hangingPunct="1"/>
            <a:endParaRPr lang="el-G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4" name="Title 1">
            <a:extLst>
              <a:ext uri="{FF2B5EF4-FFF2-40B4-BE49-F238E27FC236}">
                <a16:creationId xmlns:a16="http://schemas.microsoft.com/office/drawing/2014/main" id="{8ACA79BA-4BEB-CCFD-B69E-C8C5F4A48516}"/>
              </a:ext>
            </a:extLst>
          </p:cNvPr>
          <p:cNvSpPr txBox="1">
            <a:spLocks/>
          </p:cNvSpPr>
          <p:nvPr/>
        </p:nvSpPr>
        <p:spPr bwMode="auto">
          <a:xfrm>
            <a:off x="919162" y="641350"/>
            <a:ext cx="7588734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Τελευταίο προπαρασκευαστικό στοιχείο</a:t>
            </a:r>
            <a:endParaRPr lang="en-US" altLang="en-US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2">
            <a:extLst>
              <a:ext uri="{FF2B5EF4-FFF2-40B4-BE49-F238E27FC236}">
                <a16:creationId xmlns:a16="http://schemas.microsoft.com/office/drawing/2014/main" id="{9D3E2DED-8038-5414-FB4D-CA0A0F9B0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352550"/>
            <a:ext cx="6777037" cy="4479925"/>
          </a:xfrm>
        </p:spPr>
        <p:txBody>
          <a:bodyPr/>
          <a:lstStyle/>
          <a:p>
            <a:pPr eaLnBrk="1" hangingPunct="1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ΣΗΜΑΝΤΙΚΟ!!!!</a:t>
            </a:r>
          </a:p>
          <a:p>
            <a:pPr eaLnBrk="1" hangingPunct="1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Πριν από την οποιαδήποτε συλλογή υλικού:</a:t>
            </a:r>
          </a:p>
          <a:p>
            <a:pPr eaLnBrk="1" hangingPunct="1"/>
            <a:endParaRPr lang="el-G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Ενημέρωση των πληροφορητών</a:t>
            </a:r>
          </a:p>
          <a:p>
            <a:pPr eaLnBrk="1" hangingPunct="1"/>
            <a:endParaRPr lang="el-G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Φόρμα συγκατάθεσης (</a:t>
            </a:r>
            <a:r>
              <a:rPr lang="el-GR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δεοντολογ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της έρευνας)</a:t>
            </a:r>
          </a:p>
          <a:p>
            <a:pPr eaLnBrk="1" hangingPunct="1"/>
            <a:endParaRPr lang="el-G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ADBCE1-6E65-FF6B-B42F-540D06E7878F}"/>
              </a:ext>
            </a:extLst>
          </p:cNvPr>
          <p:cNvSpPr txBox="1">
            <a:spLocks/>
          </p:cNvSpPr>
          <p:nvPr/>
        </p:nvSpPr>
        <p:spPr bwMode="auto">
          <a:xfrm>
            <a:off x="777633" y="522081"/>
            <a:ext cx="7588734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Τελευταίο προπαρασκευαστικό στοιχείο</a:t>
            </a:r>
            <a:endParaRPr lang="en-US" altLang="en-US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06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D51C83F2-A943-00CC-B0CA-A01C1FE1E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38138"/>
            <a:ext cx="8131175" cy="111125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n-US" sz="2800" dirty="0">
                <a:solidFill>
                  <a:srgbClr val="4A6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ΜΕΘΟΔΟΙ ΣΥΛΛΟΓΗΣ ΓΛΩΣΙΚΩΝ ΔΕΔΟΜΕΝΩΝ</a:t>
            </a:r>
            <a:endParaRPr lang="en-US" altLang="en-US" sz="2800" dirty="0">
              <a:solidFill>
                <a:srgbClr val="4A6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01F92CAB-82DB-BC11-4798-2ECAC70D7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2043113"/>
            <a:ext cx="7881937" cy="3789362"/>
          </a:xfrm>
        </p:spPr>
        <p:txBody>
          <a:bodyPr/>
          <a:lstStyle/>
          <a:p>
            <a:pPr eaLnBrk="1" hangingPunct="1"/>
            <a:r>
              <a:rPr lang="el-GR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ΗΧΟΓΡΑΦΗΜΕΝΗ ΣΥΝΕΝΤΕΥΞΗ</a:t>
            </a:r>
          </a:p>
          <a:p>
            <a:pPr eaLnBrk="1" hangingPunct="1"/>
            <a:endParaRPr lang="el-G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9415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2">
            <a:extLst>
              <a:ext uri="{FF2B5EF4-FFF2-40B4-BE49-F238E27FC236}">
                <a16:creationId xmlns:a16="http://schemas.microsoft.com/office/drawing/2014/main" id="{904648E1-C114-683E-5450-47F3CFF6D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91" y="1339850"/>
            <a:ext cx="8488018" cy="5180012"/>
          </a:xfrm>
        </p:spPr>
        <p:txBody>
          <a:bodyPr/>
          <a:lstStyle/>
          <a:p>
            <a:pPr eaLnBrk="1" hangingPunct="1"/>
            <a:endParaRPr lang="el-G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</a:t>
            </a:r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δη Συνέντευξης</a:t>
            </a:r>
          </a:p>
          <a:p>
            <a:pPr eaLnBrk="1" hangingPunct="1"/>
            <a:endParaRPr lang="el-G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Δομημένη (Οι ερευνητές/</a:t>
            </a:r>
            <a:r>
              <a:rPr lang="el-G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τριες</a:t>
            </a:r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ακολουθούν πιστά ένα προδιαγεγραμμένο πλάνο ερωτήσεων/θεμάτων προς συζήτηση)</a:t>
            </a:r>
          </a:p>
        </p:txBody>
      </p:sp>
      <p:sp>
        <p:nvSpPr>
          <p:cNvPr id="48130" name="Title 1">
            <a:extLst>
              <a:ext uri="{FF2B5EF4-FFF2-40B4-BE49-F238E27FC236}">
                <a16:creationId xmlns:a16="http://schemas.microsoft.com/office/drawing/2014/main" id="{8C5D9635-56D6-6915-5346-3B301B307405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Title 1">
            <a:extLst>
              <a:ext uri="{FF2B5EF4-FFF2-40B4-BE49-F238E27FC236}">
                <a16:creationId xmlns:a16="http://schemas.microsoft.com/office/drawing/2014/main" id="{A5ACB641-C4EE-4CDA-8343-B53CBD24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38138"/>
            <a:ext cx="8131175" cy="1001712"/>
          </a:xfrm>
        </p:spPr>
        <p:txBody>
          <a:bodyPr/>
          <a:lstStyle/>
          <a:p>
            <a:pPr eaLnBrk="1" hangingPunct="1"/>
            <a:b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n-US" sz="2800" dirty="0">
                <a:solidFill>
                  <a:srgbClr val="4A6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ΜΕΘΟΔΟΙ ΣΥΛΛΟΓΗΣ ΓΛΩΣΙΚΩΝ ΔΕΔΟΜΕΝΩΝ</a:t>
            </a:r>
            <a:endParaRPr lang="en-US" altLang="en-US" sz="2800" dirty="0">
              <a:solidFill>
                <a:srgbClr val="4A6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995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2">
            <a:extLst>
              <a:ext uri="{FF2B5EF4-FFF2-40B4-BE49-F238E27FC236}">
                <a16:creationId xmlns:a16="http://schemas.microsoft.com/office/drawing/2014/main" id="{904648E1-C114-683E-5450-47F3CFF6D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91" y="1339850"/>
            <a:ext cx="8488018" cy="5180012"/>
          </a:xfrm>
        </p:spPr>
        <p:txBody>
          <a:bodyPr/>
          <a:lstStyle/>
          <a:p>
            <a:pPr eaLnBrk="1" hangingPunct="1"/>
            <a:endParaRPr lang="el-G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</a:t>
            </a:r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δη Συνέντευξης</a:t>
            </a:r>
          </a:p>
          <a:p>
            <a:pPr eaLnBrk="1" hangingPunct="1"/>
            <a:endParaRPr lang="el-G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l-G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Ημιδομημένη</a:t>
            </a:r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(οι ερευνητές/</a:t>
            </a:r>
            <a:r>
              <a:rPr lang="el-G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τριες</a:t>
            </a:r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έχουν στο μυαλό τους μία θεματολογία, αλλά προσπαθούν να την εκμαιεύσουν με ‘φυσικό’ τρόπο)</a:t>
            </a:r>
          </a:p>
        </p:txBody>
      </p:sp>
      <p:sp>
        <p:nvSpPr>
          <p:cNvPr id="48130" name="Title 1">
            <a:extLst>
              <a:ext uri="{FF2B5EF4-FFF2-40B4-BE49-F238E27FC236}">
                <a16:creationId xmlns:a16="http://schemas.microsoft.com/office/drawing/2014/main" id="{8C5D9635-56D6-6915-5346-3B301B307405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Title 1">
            <a:extLst>
              <a:ext uri="{FF2B5EF4-FFF2-40B4-BE49-F238E27FC236}">
                <a16:creationId xmlns:a16="http://schemas.microsoft.com/office/drawing/2014/main" id="{A5ACB641-C4EE-4CDA-8343-B53CBD24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38138"/>
            <a:ext cx="8131175" cy="1001712"/>
          </a:xfrm>
        </p:spPr>
        <p:txBody>
          <a:bodyPr/>
          <a:lstStyle/>
          <a:p>
            <a:pPr eaLnBrk="1" hangingPunct="1"/>
            <a:b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n-US" sz="2800" dirty="0">
                <a:solidFill>
                  <a:srgbClr val="4A6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ΜΕΘΟΔΟΙ ΣΥΛΛΟΓΗΣ ΓΛΩΣΙΚΩΝ ΔΕΔΟΜΕΝΩΝ</a:t>
            </a:r>
            <a:endParaRPr lang="en-US" altLang="en-US" sz="2800" dirty="0">
              <a:solidFill>
                <a:srgbClr val="4A6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7171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2">
            <a:extLst>
              <a:ext uri="{FF2B5EF4-FFF2-40B4-BE49-F238E27FC236}">
                <a16:creationId xmlns:a16="http://schemas.microsoft.com/office/drawing/2014/main" id="{904648E1-C114-683E-5450-47F3CFF6D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7" y="1339850"/>
            <a:ext cx="7733608" cy="5180012"/>
          </a:xfrm>
        </p:spPr>
        <p:txBody>
          <a:bodyPr/>
          <a:lstStyle/>
          <a:p>
            <a:pPr eaLnBrk="1" hangingPunct="1"/>
            <a:endParaRPr lang="el-G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</a:t>
            </a:r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δη Συνέντευξης</a:t>
            </a:r>
          </a:p>
          <a:p>
            <a:pPr eaLnBrk="1" hangingPunct="1"/>
            <a:endParaRPr lang="el-G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/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Ελεύθερη (συζητάνε ό,τι θέλουν οι πληροφορητές/</a:t>
            </a:r>
            <a:r>
              <a:rPr lang="el-G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τριες</a:t>
            </a:r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0" name="Title 1">
            <a:extLst>
              <a:ext uri="{FF2B5EF4-FFF2-40B4-BE49-F238E27FC236}">
                <a16:creationId xmlns:a16="http://schemas.microsoft.com/office/drawing/2014/main" id="{8C5D9635-56D6-6915-5346-3B301B307405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Title 1">
            <a:extLst>
              <a:ext uri="{FF2B5EF4-FFF2-40B4-BE49-F238E27FC236}">
                <a16:creationId xmlns:a16="http://schemas.microsoft.com/office/drawing/2014/main" id="{A5ACB641-C4EE-4CDA-8343-B53CBD24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38138"/>
            <a:ext cx="8131175" cy="1001712"/>
          </a:xfrm>
        </p:spPr>
        <p:txBody>
          <a:bodyPr/>
          <a:lstStyle/>
          <a:p>
            <a:pPr eaLnBrk="1" hangingPunct="1"/>
            <a:b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n-US" sz="2800" dirty="0">
                <a:solidFill>
                  <a:srgbClr val="4A6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ΜΕΘΟΔΟΙ ΣΥΛΛΟΓΗΣ ΓΛΩΣΙΚΩΝ ΔΕΔΟΜΕΝΩΝ</a:t>
            </a:r>
            <a:endParaRPr lang="en-US" altLang="en-US" sz="2800" dirty="0">
              <a:solidFill>
                <a:srgbClr val="4A6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354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C307B84-683A-3FBD-1559-349260FB6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  <a:t>Αρχές της Γλωσσικής Έρευνας</a:t>
            </a:r>
            <a:br>
              <a:rPr lang="en-US" alt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l-GR" sz="320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F54B7B64-F997-D528-B763-477D8904E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24100"/>
            <a:ext cx="7153275" cy="3508375"/>
          </a:xfrm>
        </p:spPr>
        <p:txBody>
          <a:bodyPr/>
          <a:lstStyle/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Τίποτε δεν είναι αυτονόητο ή παγιωμένη γνώση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Η επιστήμη βασίζεται στη γνώση των προηγούμενων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Προϋπόθεση της επιστημονικής έρευνας:                    η γνώση της βιβλιογραφίας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D51C83F2-A943-00CC-B0CA-A01C1FE1E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38138"/>
            <a:ext cx="8131175" cy="111125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n-US" sz="2800" dirty="0">
                <a:solidFill>
                  <a:srgbClr val="4A6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ΜΕΘΟΔΟΙ ΣΥΛΛΟΓΗΣ ΓΛΩΣΙΚΩΝ ΔΕΔΟΜΕΝΩΝ</a:t>
            </a:r>
            <a:endParaRPr lang="en-US" altLang="en-US" sz="2800" dirty="0">
              <a:solidFill>
                <a:srgbClr val="4A6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01F92CAB-82DB-BC11-4798-2ECAC70D7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2043113"/>
            <a:ext cx="7881937" cy="3789362"/>
          </a:xfrm>
        </p:spPr>
        <p:txBody>
          <a:bodyPr/>
          <a:lstStyle/>
          <a:p>
            <a:pPr eaLnBrk="1" hangingPunct="1"/>
            <a:r>
              <a:rPr lang="el-GR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ΗΧΟΓΡΑΦΗΜΕΝΗ ΣΥΝΕΝΤΕΥΞΗ</a:t>
            </a:r>
          </a:p>
          <a:p>
            <a:pPr eaLnBrk="1" hangingPunct="1"/>
            <a:endParaRPr lang="el-G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Θετικά:</a:t>
            </a:r>
          </a:p>
          <a:p>
            <a:pPr lvl="1" eaLnBrk="1" hangingPunct="1"/>
            <a:r>
              <a:rPr lang="el-GR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Ο/Η ερευνητής/</a:t>
            </a:r>
            <a:r>
              <a:rPr lang="el-GR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τρια</a:t>
            </a:r>
            <a:r>
              <a:rPr lang="el-GR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δεν ‘</a:t>
            </a:r>
            <a:r>
              <a:rPr lang="el-GR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βαρύνεται</a:t>
            </a:r>
            <a:r>
              <a:rPr lang="el-GR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με την ευθύνη της πιστότητας της καταγραφής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D51C83F2-A943-00CC-B0CA-A01C1FE1E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38138"/>
            <a:ext cx="8131175" cy="111125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n-US" sz="2800" dirty="0">
                <a:solidFill>
                  <a:srgbClr val="4A6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ΜΕΘΟΔΟΙ ΣΥΛΛΟΓΗΣ ΓΛΩΣΙΚΩΝ ΔΕΔΟΜΕΝΩΝ</a:t>
            </a:r>
            <a:endParaRPr lang="en-US" altLang="en-US" sz="2800" dirty="0">
              <a:solidFill>
                <a:srgbClr val="4A6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01F92CAB-82DB-BC11-4798-2ECAC70D7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2043113"/>
            <a:ext cx="7881937" cy="3789362"/>
          </a:xfrm>
        </p:spPr>
        <p:txBody>
          <a:bodyPr/>
          <a:lstStyle/>
          <a:p>
            <a:pPr eaLnBrk="1" hangingPunct="1"/>
            <a:r>
              <a:rPr lang="el-GR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ΗΧΟΓΡΑΦΗΜΕΝΗ ΣΥΝΕΝΤΕΥΞΗ</a:t>
            </a:r>
          </a:p>
          <a:p>
            <a:pPr eaLnBrk="1" hangingPunct="1"/>
            <a:endParaRPr lang="el-G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Θετικά:</a:t>
            </a:r>
          </a:p>
          <a:p>
            <a:pPr lvl="1" eaLnBrk="1" hangingPunct="1"/>
            <a:r>
              <a:rPr lang="el-GR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Ο/Η ερευνητής/</a:t>
            </a:r>
            <a:r>
              <a:rPr lang="el-GR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τρια</a:t>
            </a:r>
            <a:r>
              <a:rPr lang="el-GR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δεν ‘</a:t>
            </a:r>
            <a:r>
              <a:rPr lang="el-GR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βαρύνεται</a:t>
            </a:r>
            <a:r>
              <a:rPr lang="el-GR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με την ευθύνη της πιστότητας της καταγραφής</a:t>
            </a:r>
          </a:p>
          <a:p>
            <a:pPr lvl="1" eaLnBrk="1" hangingPunct="1"/>
            <a:r>
              <a:rPr lang="el-GR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Καταγράφεται ό,τι μιλιέται </a:t>
            </a:r>
          </a:p>
          <a:p>
            <a:pPr lvl="1" eaLnBrk="1" hangingPunct="1"/>
            <a:endParaRPr lang="el-GR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0950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D51C83F2-A943-00CC-B0CA-A01C1FE1E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38138"/>
            <a:ext cx="8131175" cy="111125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n-US" sz="2800" dirty="0">
                <a:solidFill>
                  <a:srgbClr val="4A6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ΜΕΘΟΔΟΙ ΣΥΛΛΟΓΗΣ ΓΛΩΣΙΚΩΝ ΔΕΔΟΜΕΝΩΝ</a:t>
            </a:r>
            <a:endParaRPr lang="en-US" altLang="en-US" sz="2800" dirty="0">
              <a:solidFill>
                <a:srgbClr val="4A6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01F92CAB-82DB-BC11-4798-2ECAC70D7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2043113"/>
            <a:ext cx="7881937" cy="3789362"/>
          </a:xfrm>
        </p:spPr>
        <p:txBody>
          <a:bodyPr/>
          <a:lstStyle/>
          <a:p>
            <a:pPr eaLnBrk="1" hangingPunct="1"/>
            <a:r>
              <a:rPr lang="el-GR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ΗΧΟΓΡΑΦΗΜΕΝΗ ΣΥΝΕΝΤΕΥΞΗ</a:t>
            </a:r>
          </a:p>
          <a:p>
            <a:pPr eaLnBrk="1" hangingPunct="1"/>
            <a:endParaRPr lang="el-G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Αρνητικά</a:t>
            </a:r>
          </a:p>
          <a:p>
            <a:pPr lvl="1" eaLnBrk="1" hangingPunct="1"/>
            <a:r>
              <a:rPr lang="el-GR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«παράδοξο του παρατηρητή»</a:t>
            </a:r>
          </a:p>
          <a:p>
            <a:pPr eaLnBrk="1" hangingPunct="1"/>
            <a:endParaRPr lang="el-G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779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A83FE76F-47CB-198A-EFDF-1E08E4685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338138"/>
            <a:ext cx="7024687" cy="711200"/>
          </a:xfrm>
        </p:spPr>
        <p:txBody>
          <a:bodyPr/>
          <a:lstStyle/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777E52A9-E082-284F-BF90-0036CF85E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2043113"/>
            <a:ext cx="7881937" cy="3789362"/>
          </a:xfrm>
        </p:spPr>
        <p:txBody>
          <a:bodyPr/>
          <a:lstStyle/>
          <a:p>
            <a:pPr eaLnBrk="1" hangingPunct="1"/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Το «παράδοξο του παρατηρητή»</a:t>
            </a:r>
          </a:p>
          <a:p>
            <a:pPr eaLnBrk="1" hangingPunct="1"/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 typeface="Wingdings 2" pitchFamily="2" charset="2"/>
              <a:buNone/>
            </a:pP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Ενώ ο ερευνητής πεδίου στοχεύει στη συλλογή φυσικού και καθημερινού λόγου, καταλήγει να συλλέξει επίσημο και προσεγμένο λόγο</a:t>
            </a:r>
          </a:p>
          <a:p>
            <a:pPr eaLnBrk="1" hangingPunct="1"/>
            <a:endParaRPr lang="el-GR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Title 1">
            <a:extLst>
              <a:ext uri="{FF2B5EF4-FFF2-40B4-BE49-F238E27FC236}">
                <a16:creationId xmlns:a16="http://schemas.microsoft.com/office/drawing/2014/main" id="{1BDFDF79-8DCB-262F-184A-9A070EC5B6D9}"/>
              </a:ext>
            </a:extLst>
          </p:cNvPr>
          <p:cNvSpPr txBox="1">
            <a:spLocks/>
          </p:cNvSpPr>
          <p:nvPr/>
        </p:nvSpPr>
        <p:spPr bwMode="auto">
          <a:xfrm>
            <a:off x="482600" y="338138"/>
            <a:ext cx="813117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n-US" sz="2800" dirty="0">
                <a:solidFill>
                  <a:srgbClr val="4A6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ΜΕΘΟΔΟΙ ΣΥΛΛΟΓΗΣ ΓΛΩΣΙΚΩΝ ΔΕΔΟΜΕΝΩΝ</a:t>
            </a:r>
            <a:endParaRPr lang="en-US" altLang="en-US" sz="2800" dirty="0">
              <a:solidFill>
                <a:srgbClr val="4A6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>
            <a:extLst>
              <a:ext uri="{FF2B5EF4-FFF2-40B4-BE49-F238E27FC236}">
                <a16:creationId xmlns:a16="http://schemas.microsoft.com/office/drawing/2014/main" id="{BBF4FE69-13E8-95E5-326B-C19071813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325563"/>
            <a:ext cx="6777037" cy="4506912"/>
          </a:xfrm>
        </p:spPr>
        <p:txBody>
          <a:bodyPr/>
          <a:lstStyle/>
          <a:p>
            <a:pPr eaLnBrk="1" hangingPunct="1"/>
            <a:endParaRPr lang="el-GR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Από τι προκαλείται;</a:t>
            </a:r>
          </a:p>
          <a:p>
            <a:pPr eaLnBrk="1" hangingPunct="1"/>
            <a:endParaRPr lang="el-GR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6" name="Title 1">
            <a:extLst>
              <a:ext uri="{FF2B5EF4-FFF2-40B4-BE49-F238E27FC236}">
                <a16:creationId xmlns:a16="http://schemas.microsoft.com/office/drawing/2014/main" id="{0F6ED647-A824-A1A0-A270-E348B01DDBF0}"/>
              </a:ext>
            </a:extLst>
          </p:cNvPr>
          <p:cNvSpPr txBox="1">
            <a:spLocks/>
          </p:cNvSpPr>
          <p:nvPr/>
        </p:nvSpPr>
        <p:spPr bwMode="auto">
          <a:xfrm>
            <a:off x="1042988" y="379413"/>
            <a:ext cx="7024687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Title 1">
            <a:extLst>
              <a:ext uri="{FF2B5EF4-FFF2-40B4-BE49-F238E27FC236}">
                <a16:creationId xmlns:a16="http://schemas.microsoft.com/office/drawing/2014/main" id="{BE9CA088-C760-4285-CBC7-7893C9CC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38138"/>
            <a:ext cx="8131175" cy="1111250"/>
          </a:xfrm>
        </p:spPr>
        <p:txBody>
          <a:bodyPr/>
          <a:lstStyle/>
          <a:p>
            <a:pPr eaLnBrk="1" hangingPunct="1"/>
            <a:b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n-US" sz="2800" dirty="0">
                <a:solidFill>
                  <a:srgbClr val="4A6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ΜΕΘΟΔΟΙ ΣΥΛΛΟΓΗΣ ΓΛΩΣΙΚΩΝ ΔΕΔΟΜΕΝΩΝ</a:t>
            </a:r>
            <a:endParaRPr lang="en-US" altLang="en-US" sz="2800" dirty="0">
              <a:solidFill>
                <a:srgbClr val="4A6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2">
            <a:extLst>
              <a:ext uri="{FF2B5EF4-FFF2-40B4-BE49-F238E27FC236}">
                <a16:creationId xmlns:a16="http://schemas.microsoft.com/office/drawing/2014/main" id="{3AEA3202-76EF-EA09-9EAC-96A3604C0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325563"/>
            <a:ext cx="6777037" cy="4506912"/>
          </a:xfrm>
        </p:spPr>
        <p:txBody>
          <a:bodyPr/>
          <a:lstStyle/>
          <a:p>
            <a:pPr eaLnBrk="1" hangingPunct="1"/>
            <a:endParaRPr lang="el-GR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Από τι προκαλείται;</a:t>
            </a:r>
          </a:p>
          <a:p>
            <a:pPr eaLnBrk="1" hangingPunct="1"/>
            <a:endParaRPr lang="el-GR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Σύμφωνα με τον 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Labov</a:t>
            </a:r>
            <a:r>
              <a:rPr lang="el-GR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, από τα μηχανήματα</a:t>
            </a:r>
          </a:p>
          <a:p>
            <a:pPr eaLnBrk="1" hangingPunct="1"/>
            <a:endParaRPr lang="el-GR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0" name="Title 1">
            <a:extLst>
              <a:ext uri="{FF2B5EF4-FFF2-40B4-BE49-F238E27FC236}">
                <a16:creationId xmlns:a16="http://schemas.microsoft.com/office/drawing/2014/main" id="{7F7CCDA5-276F-354C-5A80-D722CB4FB8DA}"/>
              </a:ext>
            </a:extLst>
          </p:cNvPr>
          <p:cNvSpPr txBox="1">
            <a:spLocks/>
          </p:cNvSpPr>
          <p:nvPr/>
        </p:nvSpPr>
        <p:spPr bwMode="auto">
          <a:xfrm>
            <a:off x="919163" y="484188"/>
            <a:ext cx="7024687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1" name="Title 1">
            <a:extLst>
              <a:ext uri="{FF2B5EF4-FFF2-40B4-BE49-F238E27FC236}">
                <a16:creationId xmlns:a16="http://schemas.microsoft.com/office/drawing/2014/main" id="{A91C8722-4C5F-AAC1-5B4E-E6A80E04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38138"/>
            <a:ext cx="8131175" cy="1111250"/>
          </a:xfrm>
        </p:spPr>
        <p:txBody>
          <a:bodyPr/>
          <a:lstStyle/>
          <a:p>
            <a:pPr eaLnBrk="1" hangingPunct="1"/>
            <a:b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n-US" sz="2800" dirty="0">
                <a:solidFill>
                  <a:srgbClr val="4A6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ΜΕΘΟΔΟΙ ΣΥΛΛΟΓΗΣ ΓΛΩΣΙΚΩΝ ΔΕΔΟΜΕΝΩΝ</a:t>
            </a:r>
            <a:endParaRPr lang="en-US" altLang="en-US" sz="2800" dirty="0">
              <a:solidFill>
                <a:srgbClr val="4A6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2">
            <a:extLst>
              <a:ext uri="{FF2B5EF4-FFF2-40B4-BE49-F238E27FC236}">
                <a16:creationId xmlns:a16="http://schemas.microsoft.com/office/drawing/2014/main" id="{AA6A2C24-DE83-DCBA-83A5-3AA09DEC2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325563"/>
            <a:ext cx="6777037" cy="4506912"/>
          </a:xfrm>
        </p:spPr>
        <p:txBody>
          <a:bodyPr/>
          <a:lstStyle/>
          <a:p>
            <a:pPr eaLnBrk="1" hangingPunct="1"/>
            <a:endParaRPr lang="el-GR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 τι προκαλείται;</a:t>
            </a:r>
          </a:p>
          <a:p>
            <a:pPr eaLnBrk="1" hangingPunct="1"/>
            <a:endParaRPr lang="el-GR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Σύμφωνα με τον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Labov</a:t>
            </a:r>
            <a:r>
              <a:rPr lang="el-GR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από τα μηχανήματα</a:t>
            </a:r>
          </a:p>
          <a:p>
            <a:pPr eaLnBrk="1" hangingPunct="1"/>
            <a:endParaRPr lang="el-GR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l-GR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Νεότερες απόψεις: από το νοητικό πεδίο της συνέντευξης, και τον –αναγκαστικά- αδύναμο ρόλο του πληροφορητή σε αυτή την επικοινωνιακή πράξη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4" name="Title 1">
            <a:extLst>
              <a:ext uri="{FF2B5EF4-FFF2-40B4-BE49-F238E27FC236}">
                <a16:creationId xmlns:a16="http://schemas.microsoft.com/office/drawing/2014/main" id="{794EAD22-58BC-57F7-DCD2-35DEF4494407}"/>
              </a:ext>
            </a:extLst>
          </p:cNvPr>
          <p:cNvSpPr txBox="1">
            <a:spLocks/>
          </p:cNvSpPr>
          <p:nvPr/>
        </p:nvSpPr>
        <p:spPr bwMode="auto">
          <a:xfrm>
            <a:off x="1042988" y="379413"/>
            <a:ext cx="7024687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Title 1">
            <a:extLst>
              <a:ext uri="{FF2B5EF4-FFF2-40B4-BE49-F238E27FC236}">
                <a16:creationId xmlns:a16="http://schemas.microsoft.com/office/drawing/2014/main" id="{1CF1CFDE-6694-464E-4651-A72CDC9AA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38138"/>
            <a:ext cx="8131175" cy="1111250"/>
          </a:xfrm>
        </p:spPr>
        <p:txBody>
          <a:bodyPr/>
          <a:lstStyle/>
          <a:p>
            <a:pPr eaLnBrk="1" hangingPunct="1"/>
            <a:b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n-US" sz="2800" dirty="0">
                <a:solidFill>
                  <a:srgbClr val="4A6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ΜΕΘΟΔΟΙ ΣΥΛΛΟΓΗΣ ΓΛΩΣΙΚΩΝ ΔΕΔΟΜΕΝΩΝ</a:t>
            </a:r>
            <a:endParaRPr lang="en-US" altLang="en-US" sz="2800" dirty="0">
              <a:solidFill>
                <a:srgbClr val="4A6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2">
            <a:extLst>
              <a:ext uri="{FF2B5EF4-FFF2-40B4-BE49-F238E27FC236}">
                <a16:creationId xmlns:a16="http://schemas.microsoft.com/office/drawing/2014/main" id="{F6484F04-5345-F1EF-C469-6E33479BC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339850"/>
            <a:ext cx="6777037" cy="4872038"/>
          </a:xfrm>
        </p:spPr>
        <p:txBody>
          <a:bodyPr/>
          <a:lstStyle/>
          <a:p>
            <a:pPr eaLnBrk="1" hangingPunct="1"/>
            <a:endParaRPr lang="el-GR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Πώς αντιμετωπίζεται;</a:t>
            </a:r>
          </a:p>
          <a:p>
            <a:pPr eaLnBrk="1" hangingPunct="1"/>
            <a:endParaRPr lang="el-GR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58" name="Title 1">
            <a:extLst>
              <a:ext uri="{FF2B5EF4-FFF2-40B4-BE49-F238E27FC236}">
                <a16:creationId xmlns:a16="http://schemas.microsoft.com/office/drawing/2014/main" id="{845AEEE9-9721-D0D1-CF7C-223949446075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59" name="Title 1">
            <a:extLst>
              <a:ext uri="{FF2B5EF4-FFF2-40B4-BE49-F238E27FC236}">
                <a16:creationId xmlns:a16="http://schemas.microsoft.com/office/drawing/2014/main" id="{3CE11E6A-E4F4-D895-0615-24E160E94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38138"/>
            <a:ext cx="8131175" cy="111125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n-US" sz="2800" dirty="0">
                <a:solidFill>
                  <a:srgbClr val="4A6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ΜΕΘΟΔΟΙ ΣΥΛΛΟΓΗΣ ΓΛΩΣΙΚΩΝ ΔΕΔΟΜΕΝΩΝ</a:t>
            </a:r>
            <a:endParaRPr lang="en-US" altLang="en-US" sz="2800" dirty="0">
              <a:solidFill>
                <a:srgbClr val="4A6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2">
            <a:extLst>
              <a:ext uri="{FF2B5EF4-FFF2-40B4-BE49-F238E27FC236}">
                <a16:creationId xmlns:a16="http://schemas.microsoft.com/office/drawing/2014/main" id="{4C0042A9-8CF7-81AB-A291-FCC5B0547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339850"/>
            <a:ext cx="6777037" cy="4872038"/>
          </a:xfrm>
        </p:spPr>
        <p:txBody>
          <a:bodyPr/>
          <a:lstStyle/>
          <a:p>
            <a:pPr eaLnBrk="1" hangingPunct="1"/>
            <a:endParaRPr lang="el-GR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Πώς αντιμετωπίζεται;</a:t>
            </a:r>
          </a:p>
          <a:p>
            <a:pPr eaLnBrk="1" hangingPunct="1"/>
            <a:endParaRPr lang="el-GR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Σύμφωνα με τον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Labov,</a:t>
            </a: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με τρικς</a:t>
            </a:r>
          </a:p>
          <a:p>
            <a:pPr eaLnBrk="1" hangingPunct="1"/>
            <a:endParaRPr lang="el-GR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2" name="Title 1">
            <a:extLst>
              <a:ext uri="{FF2B5EF4-FFF2-40B4-BE49-F238E27FC236}">
                <a16:creationId xmlns:a16="http://schemas.microsoft.com/office/drawing/2014/main" id="{463963BC-88D4-0F45-56CF-637D7159183E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3" name="Title 1">
            <a:extLst>
              <a:ext uri="{FF2B5EF4-FFF2-40B4-BE49-F238E27FC236}">
                <a16:creationId xmlns:a16="http://schemas.microsoft.com/office/drawing/2014/main" id="{51D5205D-09FA-65AC-C370-D26BD4EF6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38138"/>
            <a:ext cx="8131175" cy="1111250"/>
          </a:xfrm>
        </p:spPr>
        <p:txBody>
          <a:bodyPr/>
          <a:lstStyle/>
          <a:p>
            <a:pPr eaLnBrk="1" hangingPunct="1"/>
            <a:b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n-US" sz="2800" dirty="0">
                <a:solidFill>
                  <a:srgbClr val="4A6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ΜΕΘΟΔΟΙ ΣΥΛΛΟΓΗΣ ΓΛΩΣΙΚΩΝ ΔΕΔΟΜΕΝΩΝ</a:t>
            </a:r>
            <a:endParaRPr lang="en-US" altLang="en-US" sz="2800" dirty="0">
              <a:solidFill>
                <a:srgbClr val="4A6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2">
            <a:extLst>
              <a:ext uri="{FF2B5EF4-FFF2-40B4-BE49-F238E27FC236}">
                <a16:creationId xmlns:a16="http://schemas.microsoft.com/office/drawing/2014/main" id="{D9C26273-6380-5BCB-DE49-8380E769D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339850"/>
            <a:ext cx="6777037" cy="4872038"/>
          </a:xfrm>
        </p:spPr>
        <p:txBody>
          <a:bodyPr/>
          <a:lstStyle/>
          <a:p>
            <a:pPr eaLnBrk="1" hangingPunct="1"/>
            <a:endParaRPr lang="el-G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Πώς αντιμετωπίζεται;</a:t>
            </a:r>
          </a:p>
          <a:p>
            <a:pPr eaLnBrk="1" hangingPunct="1"/>
            <a:endParaRPr lang="el-G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Σύμφωνα με τον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Labov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 </a:t>
            </a:r>
            <a:r>
              <a:rPr lang="el-G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τρικς</a:t>
            </a:r>
            <a:endParaRPr lang="el-G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Σύμφωνα με τις νεότερες απόψεις, με την ύπαρξη πραγματικών κοινωνικών δεσμών ανάμεσα στους πληροφορητές και τον ερευνητή πεδίου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6" name="Title 1">
            <a:extLst>
              <a:ext uri="{FF2B5EF4-FFF2-40B4-BE49-F238E27FC236}">
                <a16:creationId xmlns:a16="http://schemas.microsoft.com/office/drawing/2014/main" id="{E1EADB54-889B-6EC9-0AA7-7EDF46518B92}"/>
              </a:ext>
            </a:extLst>
          </p:cNvPr>
          <p:cNvSpPr txBox="1">
            <a:spLocks/>
          </p:cNvSpPr>
          <p:nvPr/>
        </p:nvSpPr>
        <p:spPr bwMode="auto">
          <a:xfrm>
            <a:off x="1200150" y="403225"/>
            <a:ext cx="70246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7" name="Title 1">
            <a:extLst>
              <a:ext uri="{FF2B5EF4-FFF2-40B4-BE49-F238E27FC236}">
                <a16:creationId xmlns:a16="http://schemas.microsoft.com/office/drawing/2014/main" id="{44E65CA3-C5B0-2062-C4FE-7D8D85E5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38138"/>
            <a:ext cx="8131175" cy="1111250"/>
          </a:xfrm>
        </p:spPr>
        <p:txBody>
          <a:bodyPr/>
          <a:lstStyle/>
          <a:p>
            <a:pPr eaLnBrk="1" hangingPunct="1"/>
            <a:b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n-US" sz="2800" dirty="0">
                <a:solidFill>
                  <a:srgbClr val="4A6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ΜΕΘΟΔΟΙ ΣΥΛΛΟΓΗΣ ΓΛΩΣΙΚΩΝ ΔΕΔΟΜΕΝΩΝ</a:t>
            </a:r>
            <a:endParaRPr lang="en-US" altLang="en-US" sz="2800" dirty="0">
              <a:solidFill>
                <a:srgbClr val="4A6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C307B84-683A-3FBD-1559-349260FB6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  <a:t>Αρχές της Γλωσσικής Έρευνας</a:t>
            </a:r>
            <a:br>
              <a:rPr lang="en-US" alt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l-GR" sz="320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F54B7B64-F997-D528-B763-477D8904E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24100"/>
            <a:ext cx="7153275" cy="3508375"/>
          </a:xfrm>
        </p:spPr>
        <p:txBody>
          <a:bodyPr/>
          <a:lstStyle/>
          <a:p>
            <a:pPr eaLnBrk="1" hangingPunct="1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Τα επτά βαριά αμαρτήματα των ερευνητών: </a:t>
            </a:r>
          </a:p>
          <a:p>
            <a:pPr marL="69850" indent="0" algn="ctr" eaLnBrk="1" hangingPunct="1">
              <a:buNone/>
            </a:pPr>
            <a:endParaRPr lang="el-G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623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2">
            <a:extLst>
              <a:ext uri="{FF2B5EF4-FFF2-40B4-BE49-F238E27FC236}">
                <a16:creationId xmlns:a16="http://schemas.microsoft.com/office/drawing/2014/main" id="{904648E1-C114-683E-5450-47F3CFF6D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339850"/>
            <a:ext cx="6777037" cy="4872038"/>
          </a:xfrm>
        </p:spPr>
        <p:txBody>
          <a:bodyPr/>
          <a:lstStyle/>
          <a:p>
            <a:pPr eaLnBrk="1" hangingPunct="1"/>
            <a:endParaRPr lang="el-G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Πώς αντιμετωπίζεται;</a:t>
            </a:r>
          </a:p>
          <a:p>
            <a:pPr eaLnBrk="1" hangingPunct="1"/>
            <a:endParaRPr lang="el-G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Σύμφωνα με τον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Labov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 </a:t>
            </a:r>
            <a:r>
              <a:rPr lang="el-G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τρικς</a:t>
            </a:r>
            <a:endParaRPr lang="el-G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Σύμφωνα με τις νεότερες απόψεις, με την ύπαρξη πραγματικών κοινωνικών δεσμών ανάμεσα στους πληροφορητές και τον ερευνητή πεδίου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l-G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Βοήθεια από «ενδιάμεσο»</a:t>
            </a: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0" name="Title 1">
            <a:extLst>
              <a:ext uri="{FF2B5EF4-FFF2-40B4-BE49-F238E27FC236}">
                <a16:creationId xmlns:a16="http://schemas.microsoft.com/office/drawing/2014/main" id="{8C5D9635-56D6-6915-5346-3B301B307405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Title 1">
            <a:extLst>
              <a:ext uri="{FF2B5EF4-FFF2-40B4-BE49-F238E27FC236}">
                <a16:creationId xmlns:a16="http://schemas.microsoft.com/office/drawing/2014/main" id="{A5ACB641-C4EE-4CDA-8343-B53CBD24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38138"/>
            <a:ext cx="8131175" cy="1111250"/>
          </a:xfrm>
        </p:spPr>
        <p:txBody>
          <a:bodyPr/>
          <a:lstStyle/>
          <a:p>
            <a:pPr eaLnBrk="1" hangingPunct="1"/>
            <a:b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n-US" sz="2800" dirty="0">
                <a:solidFill>
                  <a:srgbClr val="4A6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ΜΕΘΟΔΟΙ ΣΥΛΛΟΓΗΣ ΓΛΩΣΙΚΩΝ ΔΕΔΟΜΕΝΩΝ</a:t>
            </a:r>
            <a:endParaRPr lang="en-US" altLang="en-US" sz="2800" dirty="0">
              <a:solidFill>
                <a:srgbClr val="4A6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2">
            <a:extLst>
              <a:ext uri="{FF2B5EF4-FFF2-40B4-BE49-F238E27FC236}">
                <a16:creationId xmlns:a16="http://schemas.microsoft.com/office/drawing/2014/main" id="{10613665-E0F2-8449-8BF2-28AE6CB0A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243013"/>
            <a:ext cx="7010400" cy="4589462"/>
          </a:xfrm>
        </p:spPr>
        <p:txBody>
          <a:bodyPr/>
          <a:lstStyle/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Είσοδος του ερευνητή πεδίου σε μία κοινότητα με την οποία δεν μοιράζεται κοινωνικούς δεσμούς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2" charset="2"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78" name="Title 1">
            <a:extLst>
              <a:ext uri="{FF2B5EF4-FFF2-40B4-BE49-F238E27FC236}">
                <a16:creationId xmlns:a16="http://schemas.microsoft.com/office/drawing/2014/main" id="{EAFEB564-5B7B-6643-A9A9-3BE66C7E8666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79" name="Title 1">
            <a:extLst>
              <a:ext uri="{FF2B5EF4-FFF2-40B4-BE49-F238E27FC236}">
                <a16:creationId xmlns:a16="http://schemas.microsoft.com/office/drawing/2014/main" id="{3AD7948A-299E-9FC1-049C-C82D3FB0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38138"/>
            <a:ext cx="8131175" cy="1111250"/>
          </a:xfrm>
        </p:spPr>
        <p:txBody>
          <a:bodyPr/>
          <a:lstStyle/>
          <a:p>
            <a:pPr eaLnBrk="1" hangingPunct="1"/>
            <a:b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n-US" sz="2800" dirty="0">
                <a:solidFill>
                  <a:srgbClr val="4A6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ΜΕΘΟΔΟΙ ΣΥΛΛΟΓΗΣ ΓΛΩΣΙΚΩΝ ΔΕΔΟΜΕΝΩΝ</a:t>
            </a:r>
            <a:endParaRPr lang="en-US" altLang="en-US" sz="2800" dirty="0">
              <a:solidFill>
                <a:srgbClr val="4A6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2">
            <a:extLst>
              <a:ext uri="{FF2B5EF4-FFF2-40B4-BE49-F238E27FC236}">
                <a16:creationId xmlns:a16="http://schemas.microsoft.com/office/drawing/2014/main" id="{0F3DE39D-B82F-FA2D-0CBF-96D07DB47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243013"/>
            <a:ext cx="7010400" cy="4589462"/>
          </a:xfrm>
        </p:spPr>
        <p:txBody>
          <a:bodyPr/>
          <a:lstStyle/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Είσοδος του ερευνητή πεδίου σε μία κοινότητα με την οποία δεν μοιράζεται κοινωνικούς δεσμούς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«Φίλος φίλου», «συγγενής συγγενή»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2" charset="2"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2" name="Title 1">
            <a:extLst>
              <a:ext uri="{FF2B5EF4-FFF2-40B4-BE49-F238E27FC236}">
                <a16:creationId xmlns:a16="http://schemas.microsoft.com/office/drawing/2014/main" id="{599C2A6C-520B-2144-2FDF-78E916C032BC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3" name="Title 1">
            <a:extLst>
              <a:ext uri="{FF2B5EF4-FFF2-40B4-BE49-F238E27FC236}">
                <a16:creationId xmlns:a16="http://schemas.microsoft.com/office/drawing/2014/main" id="{FBAC0977-ED4A-6BD7-8912-211ADF156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38138"/>
            <a:ext cx="8131175" cy="1111250"/>
          </a:xfrm>
        </p:spPr>
        <p:txBody>
          <a:bodyPr/>
          <a:lstStyle/>
          <a:p>
            <a:pPr eaLnBrk="1" hangingPunct="1"/>
            <a:r>
              <a:rPr lang="el-GR" altLang="en-US" sz="2800" dirty="0">
                <a:solidFill>
                  <a:srgbClr val="4A6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ΜΕΘΟΔΟΙ ΣΥΛΛΟΓΗΣ ΓΛΩΣΙΚΩΝ ΔΕΔΟΜΕΝΩΝ</a:t>
            </a:r>
            <a:endParaRPr lang="en-US" altLang="en-US" sz="2800" dirty="0">
              <a:solidFill>
                <a:srgbClr val="4A6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2">
            <a:extLst>
              <a:ext uri="{FF2B5EF4-FFF2-40B4-BE49-F238E27FC236}">
                <a16:creationId xmlns:a16="http://schemas.microsoft.com/office/drawing/2014/main" id="{E3B3482D-98E9-63B3-A97C-17273B202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243013"/>
            <a:ext cx="7010400" cy="4589462"/>
          </a:xfrm>
        </p:spPr>
        <p:txBody>
          <a:bodyPr/>
          <a:lstStyle/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Είσοδος του ερευνητή πεδίου σε μία κοινότητα με την οποία δεν μοιράζεται κοινωνικούς δεσμούς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«Φίλος φίλου», «συγγενής συγγενή»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Εξασφαλίζει την ευνοϊκή πρώτη αντιμετώπιση των μελών μίας κοινότητας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2" charset="2"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6" name="Title 1">
            <a:extLst>
              <a:ext uri="{FF2B5EF4-FFF2-40B4-BE49-F238E27FC236}">
                <a16:creationId xmlns:a16="http://schemas.microsoft.com/office/drawing/2014/main" id="{E282DDD2-6716-5D76-08D7-6EF078C21EBC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7" name="Title 1">
            <a:extLst>
              <a:ext uri="{FF2B5EF4-FFF2-40B4-BE49-F238E27FC236}">
                <a16:creationId xmlns:a16="http://schemas.microsoft.com/office/drawing/2014/main" id="{C0675C65-7FC9-D9D5-35B0-4807743E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38138"/>
            <a:ext cx="8131175" cy="1111250"/>
          </a:xfrm>
        </p:spPr>
        <p:txBody>
          <a:bodyPr/>
          <a:lstStyle/>
          <a:p>
            <a:pPr eaLnBrk="1" hangingPunct="1"/>
            <a:b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n-US" sz="2800" dirty="0">
                <a:solidFill>
                  <a:srgbClr val="4A6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ΜΕΘΟΔΟΙ ΣΥΛΛΟΓΗΣ ΓΛΩΣΙΚΩΝ ΔΕΔΟΜΕΝΩΝ</a:t>
            </a:r>
            <a:endParaRPr lang="en-US" altLang="en-US" sz="2800" dirty="0">
              <a:solidFill>
                <a:srgbClr val="4A6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ontent Placeholder 2">
            <a:extLst>
              <a:ext uri="{FF2B5EF4-FFF2-40B4-BE49-F238E27FC236}">
                <a16:creationId xmlns:a16="http://schemas.microsoft.com/office/drawing/2014/main" id="{897CC31C-CD08-BC0D-49ED-11922A6A2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243013"/>
            <a:ext cx="7010400" cy="4589462"/>
          </a:xfrm>
        </p:spPr>
        <p:txBody>
          <a:bodyPr/>
          <a:lstStyle/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Είσοδος του ερευνητή πεδίου σε μία κοινότητα με την οποία δεν μοιράζεται κοινωνικούς δεσμούς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«Φίλος φίλου», «συγγενής συγγενή»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Εξασφαλίζει την ευνοϊκή πρώτη αντιμετώπιση των μελών μίας κοινότητας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Δυστυχώς κρατά λίγο (το πολύ μία – δύο εβδομάδες)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2" charset="2"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0" name="Title 1">
            <a:extLst>
              <a:ext uri="{FF2B5EF4-FFF2-40B4-BE49-F238E27FC236}">
                <a16:creationId xmlns:a16="http://schemas.microsoft.com/office/drawing/2014/main" id="{F8D57794-E016-223C-3B66-AE26AA7FD403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1" name="Title 1">
            <a:extLst>
              <a:ext uri="{FF2B5EF4-FFF2-40B4-BE49-F238E27FC236}">
                <a16:creationId xmlns:a16="http://schemas.microsoft.com/office/drawing/2014/main" id="{234B07E9-86B9-6408-6E36-92737224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38138"/>
            <a:ext cx="8131175" cy="1111250"/>
          </a:xfrm>
        </p:spPr>
        <p:txBody>
          <a:bodyPr/>
          <a:lstStyle/>
          <a:p>
            <a:pPr eaLnBrk="1" hangingPunct="1"/>
            <a:b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n-US" sz="2800" dirty="0">
                <a:solidFill>
                  <a:srgbClr val="4A6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ΜΕΘΟΔΟΙ ΣΥΛΛΟΓΗΣ ΓΛΩΣΙΚΩΝ ΔΕΔΟΜΕΝΩΝ</a:t>
            </a:r>
            <a:endParaRPr lang="en-US" altLang="en-US" sz="2800" dirty="0">
              <a:solidFill>
                <a:srgbClr val="4A6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2">
            <a:extLst>
              <a:ext uri="{FF2B5EF4-FFF2-40B4-BE49-F238E27FC236}">
                <a16:creationId xmlns:a16="http://schemas.microsoft.com/office/drawing/2014/main" id="{3CE26260-0244-EDA8-7E92-D9778BCA4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716088"/>
            <a:ext cx="8310562" cy="4116387"/>
          </a:xfrm>
        </p:spPr>
        <p:txBody>
          <a:bodyPr/>
          <a:lstStyle/>
          <a:p>
            <a:pPr eaLnBrk="1" hangingPunct="1"/>
            <a:r>
              <a:rPr lang="el-G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Εθνογραφικές μέθοδοι συλλογής υλικού</a:t>
            </a:r>
          </a:p>
          <a:p>
            <a:pPr eaLnBrk="1" hangingPunct="1"/>
            <a:endParaRPr lang="el-GR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Πραγματική ένταξη του ερευνητή στην κοινότητα (Για ποιους λόγους;) 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Απαιτεί πολύ χρόνο, πολύ μεγάλη εγρήγορση, και μάλλον αρκετή προσπάθεια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4" name="Title 1">
            <a:extLst>
              <a:ext uri="{FF2B5EF4-FFF2-40B4-BE49-F238E27FC236}">
                <a16:creationId xmlns:a16="http://schemas.microsoft.com/office/drawing/2014/main" id="{924A83CB-5B08-F33F-8702-5644DE3C2FF6}"/>
              </a:ext>
            </a:extLst>
          </p:cNvPr>
          <p:cNvSpPr txBox="1">
            <a:spLocks/>
          </p:cNvSpPr>
          <p:nvPr/>
        </p:nvSpPr>
        <p:spPr bwMode="auto">
          <a:xfrm>
            <a:off x="987701" y="5667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ontent Placeholder 2">
            <a:extLst>
              <a:ext uri="{FF2B5EF4-FFF2-40B4-BE49-F238E27FC236}">
                <a16:creationId xmlns:a16="http://schemas.microsoft.com/office/drawing/2014/main" id="{430B751A-A000-2C96-A983-7604FE422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863" y="1414463"/>
            <a:ext cx="7008812" cy="3841750"/>
          </a:xfrm>
        </p:spPr>
        <p:txBody>
          <a:bodyPr/>
          <a:lstStyle/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Θεμελιώδες: ο ερευνητής ΔΕΝ προσποιείται μία άλλη κοινωνική ταυτότητα από αυτή που έχει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lvl="1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( ΌΧΙ «παραμύθια»)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Την ίδια στιγμή, προσπαθεί να μειώσει διαφορές και να μεγιστοποιήσει ομοιότητες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2" charset="2"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2">
            <a:extLst>
              <a:ext uri="{FF2B5EF4-FFF2-40B4-BE49-F238E27FC236}">
                <a16:creationId xmlns:a16="http://schemas.microsoft.com/office/drawing/2014/main" id="{DC35D8AD-16A5-56CE-FD1B-58A347800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049338"/>
            <a:ext cx="7010400" cy="4783137"/>
          </a:xfrm>
        </p:spPr>
        <p:txBody>
          <a:bodyPr/>
          <a:lstStyle/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Θεμελιώδες: ο ερευνητής ΔΕΝ προσποιείται μία άλλη κοινωνική ταυτότητα από αυτή που έχει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lvl="1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	( ΌΧΙ «παραμύθια»)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Την ίδια στιγμή, προσπαθεί να μειώσει διαφορές και να μεγιστοποιήσει ομοιότητες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Χρήση «Ενδιάμεσου»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2" charset="2"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2" name="Title 1">
            <a:extLst>
              <a:ext uri="{FF2B5EF4-FFF2-40B4-BE49-F238E27FC236}">
                <a16:creationId xmlns:a16="http://schemas.microsoft.com/office/drawing/2014/main" id="{C72612B8-CE30-75E8-AD29-E88EF9896881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2">
            <a:extLst>
              <a:ext uri="{FF2B5EF4-FFF2-40B4-BE49-F238E27FC236}">
                <a16:creationId xmlns:a16="http://schemas.microsoft.com/office/drawing/2014/main" id="{68B2380C-7B5D-583A-371B-129919D2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352550"/>
            <a:ext cx="6777037" cy="4479925"/>
          </a:xfrm>
        </p:spPr>
        <p:txBody>
          <a:bodyPr/>
          <a:lstStyle/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Συμμετοχική παρατήρηση – «Τυφλό σημείο»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6" name="Title 1">
            <a:extLst>
              <a:ext uri="{FF2B5EF4-FFF2-40B4-BE49-F238E27FC236}">
                <a16:creationId xmlns:a16="http://schemas.microsoft.com/office/drawing/2014/main" id="{79F0F32A-1A2C-CE41-64DE-78BDC39D7EFE}"/>
              </a:ext>
            </a:extLst>
          </p:cNvPr>
          <p:cNvSpPr txBox="1">
            <a:spLocks/>
          </p:cNvSpPr>
          <p:nvPr/>
        </p:nvSpPr>
        <p:spPr bwMode="auto">
          <a:xfrm>
            <a:off x="1042988" y="3635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7" name="Title 1">
            <a:extLst>
              <a:ext uri="{FF2B5EF4-FFF2-40B4-BE49-F238E27FC236}">
                <a16:creationId xmlns:a16="http://schemas.microsoft.com/office/drawing/2014/main" id="{5D7F7B24-9CE5-3A95-362C-AC2E79425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38138"/>
            <a:ext cx="8131175" cy="1111250"/>
          </a:xfrm>
        </p:spPr>
        <p:txBody>
          <a:bodyPr/>
          <a:lstStyle/>
          <a:p>
            <a:pPr eaLnBrk="1" hangingPunct="1"/>
            <a:b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l-GR" altLang="en-US" sz="2800" dirty="0">
                <a:solidFill>
                  <a:srgbClr val="4A6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ΔΕΟΝΤΟΛΟΓΙΑ ΤΗΣ ΕΡΕΥΝΑΣ </a:t>
            </a:r>
            <a:endParaRPr lang="en-US" altLang="en-US" sz="2800" dirty="0">
              <a:solidFill>
                <a:srgbClr val="4A6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2">
            <a:extLst>
              <a:ext uri="{FF2B5EF4-FFF2-40B4-BE49-F238E27FC236}">
                <a16:creationId xmlns:a16="http://schemas.microsoft.com/office/drawing/2014/main" id="{C7D1B5F0-269C-525B-BCE8-B4185C5E1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150" y="1587500"/>
            <a:ext cx="7548563" cy="4244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ΣΥΛΛΟΓΗ ΥΛΙΚΟΥ</a:t>
            </a:r>
          </a:p>
          <a:p>
            <a:pPr marL="685800" lvl="2" indent="0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685800" lvl="2" indent="0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Ερωτηματολόγια</a:t>
            </a:r>
          </a:p>
          <a:p>
            <a:pPr marL="685800" lvl="2" indent="0" eaLnBrk="1" hangingPunct="1">
              <a:lnSpc>
                <a:spcPct val="90000"/>
              </a:lnSpc>
              <a:buFont typeface="Wingdings 2" pitchFamily="2" charset="2"/>
              <a:buNone/>
            </a:pPr>
            <a:endParaRPr lang="el-GR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Άμεσα    	   	      Έμμεσα</a:t>
            </a:r>
          </a:p>
          <a:p>
            <a:pPr lvl="1" eaLnBrk="1" hangingPunct="1">
              <a:lnSpc>
                <a:spcPct val="90000"/>
              </a:lnSpc>
              <a:buFont typeface="Wingdings 2" pitchFamily="2" charset="2"/>
              <a:buNone/>
            </a:pPr>
            <a:endParaRPr lang="el-GR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Γραπτά – Προφορικά	     Προφορικά </a:t>
            </a:r>
          </a:p>
          <a:p>
            <a:pPr lvl="1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(Συγκεκριμένη σειρά ερωτήσεων)      («Δομημένες</a:t>
            </a:r>
          </a:p>
          <a:p>
            <a:pPr lvl="1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     Συνεντεύξεις»)</a:t>
            </a:r>
          </a:p>
          <a:p>
            <a:pPr lvl="1" eaLnBrk="1" hangingPunct="1">
              <a:lnSpc>
                <a:spcPct val="90000"/>
              </a:lnSpc>
            </a:pPr>
            <a:endParaRPr lang="el-G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l-G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0" name="Title 1">
            <a:extLst>
              <a:ext uri="{FF2B5EF4-FFF2-40B4-BE49-F238E27FC236}">
                <a16:creationId xmlns:a16="http://schemas.microsoft.com/office/drawing/2014/main" id="{3B568BC8-F617-E6C2-5E12-14D539FED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50850"/>
            <a:ext cx="7024687" cy="855663"/>
          </a:xfrm>
        </p:spPr>
        <p:txBody>
          <a:bodyPr/>
          <a:lstStyle/>
          <a:p>
            <a:pPr eaLnBrk="1" hangingPunct="1"/>
            <a:r>
              <a:rPr lang="el-GR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Ε΄ εβδομάδα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C307B84-683A-3FBD-1559-349260FB6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  <a:t>Αρχές της Γλωσσικής Έρευνας</a:t>
            </a:r>
            <a:br>
              <a:rPr lang="en-US" alt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l-GR" sz="320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F54B7B64-F997-D528-B763-477D8904E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24100"/>
            <a:ext cx="7153275" cy="3508375"/>
          </a:xfrm>
        </p:spPr>
        <p:txBody>
          <a:bodyPr/>
          <a:lstStyle/>
          <a:p>
            <a:pPr eaLnBrk="1" hangingPunct="1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Τα επτά βαριά αμαρτήματα των ερευνητών: </a:t>
            </a:r>
          </a:p>
          <a:p>
            <a:pPr marL="69850" indent="0" algn="ctr" eaLnBrk="1" hangingPunct="1">
              <a:buNone/>
            </a:pP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εξής ΈΝΑ</a:t>
            </a:r>
          </a:p>
          <a:p>
            <a:pPr eaLnBrk="1" hangingPunct="1"/>
            <a:endParaRPr lang="el-G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" indent="0" algn="ctr" eaLnBrk="1" hangingPunct="1">
              <a:buNone/>
            </a:pPr>
            <a:r>
              <a:rPr lang="el-G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ΛΟΓΟΚΛΟΠΗ</a:t>
            </a:r>
          </a:p>
          <a:p>
            <a:pPr eaLnBrk="1" hangingPunct="1"/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1983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2">
            <a:extLst>
              <a:ext uri="{FF2B5EF4-FFF2-40B4-BE49-F238E27FC236}">
                <a16:creationId xmlns:a16="http://schemas.microsoft.com/office/drawing/2014/main" id="{6DA29004-9C22-A56E-00E5-765EF0614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388" y="1187450"/>
            <a:ext cx="7999412" cy="4645025"/>
          </a:xfrm>
        </p:spPr>
        <p:txBody>
          <a:bodyPr/>
          <a:lstStyle/>
          <a:p>
            <a:pPr lvl="2" eaLnBrk="1" hangingPunct="1"/>
            <a:r>
              <a:rPr lang="el-GR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Άμεσα Ερωτηματολόγια</a:t>
            </a: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Άμεσες ερωτήσεις – Έμμεσες ερωτήσεις</a:t>
            </a: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Ερωτήσεις Ονομασίας    -    Ερωτήσεις Συμπλήρωσης</a:t>
            </a: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Ερ. Πολλαπλών Απαντήσεων    Ερ. Ολοκλήρωσης</a:t>
            </a: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Αντίστροφες Ερωτήσεις</a:t>
            </a:r>
          </a:p>
          <a:p>
            <a:pPr marL="68263" indent="0" eaLnBrk="1" hangingPunct="1"/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18" name="Title 1">
            <a:extLst>
              <a:ext uri="{FF2B5EF4-FFF2-40B4-BE49-F238E27FC236}">
                <a16:creationId xmlns:a16="http://schemas.microsoft.com/office/drawing/2014/main" id="{4EDCFFA8-12CA-2F41-3D25-F92082B6A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615950"/>
            <a:ext cx="7024687" cy="571500"/>
          </a:xfrm>
        </p:spPr>
        <p:txBody>
          <a:bodyPr/>
          <a:lstStyle/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Ε΄ εβδομάδα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ontent Placeholder 2">
            <a:extLst>
              <a:ext uri="{FF2B5EF4-FFF2-40B4-BE49-F238E27FC236}">
                <a16:creationId xmlns:a16="http://schemas.microsoft.com/office/drawing/2014/main" id="{E6FC6023-BD3F-7CF2-4B9F-1F983A10F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388" y="1187450"/>
            <a:ext cx="7999412" cy="4645025"/>
          </a:xfrm>
        </p:spPr>
        <p:txBody>
          <a:bodyPr/>
          <a:lstStyle/>
          <a:p>
            <a:pPr lvl="2" eaLnBrk="1" hangingPunct="1"/>
            <a:r>
              <a:rPr lang="el-GR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Άμεσα Ερωτηματολόγια</a:t>
            </a: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Άμεσες ερωτήσεις – Έμμεσες ερωτήσεις</a:t>
            </a: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Ερωτήσεις Ονομασίας    -    Ερωτήσεις Συμπλήρωσης</a:t>
            </a: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Ερ. Πολλαπλών Απαντήσεων    Ερ. Ολοκλήρωσης</a:t>
            </a: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Αντίστροφες Ερωτήσεις</a:t>
            </a:r>
          </a:p>
          <a:p>
            <a:pPr marL="68263" indent="0" eaLnBrk="1" hangingPunct="1"/>
            <a:endParaRPr lang="el-GR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/>
            <a:r>
              <a:rPr lang="el-GR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Εργαστηριακά Πειράματα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2" name="Title 1">
            <a:extLst>
              <a:ext uri="{FF2B5EF4-FFF2-40B4-BE49-F238E27FC236}">
                <a16:creationId xmlns:a16="http://schemas.microsoft.com/office/drawing/2014/main" id="{E6657C45-D57E-612C-BE22-0BDEB5912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615950"/>
            <a:ext cx="7024687" cy="571500"/>
          </a:xfrm>
        </p:spPr>
        <p:txBody>
          <a:bodyPr/>
          <a:lstStyle/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Ε΄ εβδομάδα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http://img.allvoices.com/thumbs/event/609/480/96118923-russian-orthodox.jpg">
            <a:extLst>
              <a:ext uri="{FF2B5EF4-FFF2-40B4-BE49-F238E27FC236}">
                <a16:creationId xmlns:a16="http://schemas.microsoft.com/office/drawing/2014/main" id="{F25BD70D-F786-DF4A-70EA-DC24D57A2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660525"/>
            <a:ext cx="58007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rotisi_4_1.wav">
            <a:hlinkClick r:id="" action="ppaction://media"/>
            <a:extLst>
              <a:ext uri="{FF2B5EF4-FFF2-40B4-BE49-F238E27FC236}">
                <a16:creationId xmlns:a16="http://schemas.microsoft.com/office/drawing/2014/main" id="{A0936830-3152-A1E3-DF4F-B87EB38CCE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265113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http://www.baycityguide.com/alcatraz/images/500/Alcatraz_prison_cell.jpg">
            <a:extLst>
              <a:ext uri="{FF2B5EF4-FFF2-40B4-BE49-F238E27FC236}">
                <a16:creationId xmlns:a16="http://schemas.microsoft.com/office/drawing/2014/main" id="{93814F5B-FA35-3363-A3C5-9802BCBA9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857375"/>
            <a:ext cx="569277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rotisi_4_12.wav">
            <a:hlinkClick r:id="" action="ppaction://media"/>
            <a:extLst>
              <a:ext uri="{FF2B5EF4-FFF2-40B4-BE49-F238E27FC236}">
                <a16:creationId xmlns:a16="http://schemas.microsoft.com/office/drawing/2014/main" id="{A9D5BE19-3D5E-BFD8-398D-FB559BF9BF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338138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ontent Placeholder 2">
            <a:extLst>
              <a:ext uri="{FF2B5EF4-FFF2-40B4-BE49-F238E27FC236}">
                <a16:creationId xmlns:a16="http://schemas.microsoft.com/office/drawing/2014/main" id="{EC0A87FC-01E2-B5E3-37C7-FFA96E492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388" y="1187450"/>
            <a:ext cx="7999412" cy="5281613"/>
          </a:xfrm>
        </p:spPr>
        <p:txBody>
          <a:bodyPr/>
          <a:lstStyle/>
          <a:p>
            <a:pPr lvl="2" eaLnBrk="1" hangingPunct="1"/>
            <a:r>
              <a:rPr lang="el-GR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Ερωτηματολόγια</a:t>
            </a:r>
          </a:p>
          <a:p>
            <a:pPr lvl="2" eaLnBrk="1" hangingPunct="1"/>
            <a:endParaRPr lang="el-G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Θετικά:	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Μεγάλος όγκος δεδομένων</a:t>
            </a: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Σύντομος χρόνος </a:t>
            </a: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86" name="Title 1">
            <a:extLst>
              <a:ext uri="{FF2B5EF4-FFF2-40B4-BE49-F238E27FC236}">
                <a16:creationId xmlns:a16="http://schemas.microsoft.com/office/drawing/2014/main" id="{99A5B69A-E024-2F29-F207-A5EE6973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615950"/>
            <a:ext cx="7024687" cy="571500"/>
          </a:xfrm>
        </p:spPr>
        <p:txBody>
          <a:bodyPr/>
          <a:lstStyle/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Ε΄ εβδομάδα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Content Placeholder 2">
            <a:extLst>
              <a:ext uri="{FF2B5EF4-FFF2-40B4-BE49-F238E27FC236}">
                <a16:creationId xmlns:a16="http://schemas.microsoft.com/office/drawing/2014/main" id="{3655CD0A-2B8B-0C6E-B397-DA6C0784D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388" y="1187450"/>
            <a:ext cx="7999412" cy="5281613"/>
          </a:xfrm>
        </p:spPr>
        <p:txBody>
          <a:bodyPr/>
          <a:lstStyle/>
          <a:p>
            <a:pPr lvl="2" eaLnBrk="1" hangingPunct="1"/>
            <a:r>
              <a:rPr lang="el-GR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Ερωτηματολόγια</a:t>
            </a:r>
          </a:p>
          <a:p>
            <a:pPr lvl="2" eaLnBrk="1" hangingPunct="1"/>
            <a:endParaRPr lang="el-G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Θετικά:	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Μεγάλος όγκος δεδομένων</a:t>
            </a: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Σύντομος χρόνος </a:t>
            </a: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Αρνητικά:	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Όχι φυσικός λόγος</a:t>
            </a: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Πολύ περιορισμένο σύνολο 				πληροφοριών</a:t>
            </a: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0" name="Title 1">
            <a:extLst>
              <a:ext uri="{FF2B5EF4-FFF2-40B4-BE49-F238E27FC236}">
                <a16:creationId xmlns:a16="http://schemas.microsoft.com/office/drawing/2014/main" id="{FAB41FD0-821D-3CC7-B3B7-FA554B1E3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615950"/>
            <a:ext cx="7024687" cy="571500"/>
          </a:xfrm>
        </p:spPr>
        <p:txBody>
          <a:bodyPr/>
          <a:lstStyle/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Ε΄ εβδομάδα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Content Placeholder 2">
            <a:extLst>
              <a:ext uri="{FF2B5EF4-FFF2-40B4-BE49-F238E27FC236}">
                <a16:creationId xmlns:a16="http://schemas.microsoft.com/office/drawing/2014/main" id="{8A705F36-929C-AAC1-4E64-D6B5AAC71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388" y="1187450"/>
            <a:ext cx="7999412" cy="5281613"/>
          </a:xfrm>
        </p:spPr>
        <p:txBody>
          <a:bodyPr/>
          <a:lstStyle/>
          <a:p>
            <a:pPr lvl="2" eaLnBrk="1" hangingPunct="1"/>
            <a:r>
              <a:rPr lang="el-GR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Ερωτηματολόγια</a:t>
            </a:r>
          </a:p>
          <a:p>
            <a:pPr lvl="2" eaLnBrk="1" hangingPunct="1"/>
            <a:endParaRPr lang="el-G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Θετικά:	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Μεγάλος όγκος δεδομένων</a:t>
            </a: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Σύντομος χρόνος </a:t>
            </a: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Αρνητικά:	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Όχι φυσικός λόγος</a:t>
            </a: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Πολύ περιορισμένο σύνολο 				πληροφοριών</a:t>
            </a: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Συμπεράσματα: 	Ιδεατό για έλεγχο υποθέσεων, αλλά όχι για πρωτογενή συλλογή υλικού</a:t>
            </a:r>
          </a:p>
        </p:txBody>
      </p:sp>
      <p:sp>
        <p:nvSpPr>
          <p:cNvPr id="69634" name="Title 1">
            <a:extLst>
              <a:ext uri="{FF2B5EF4-FFF2-40B4-BE49-F238E27FC236}">
                <a16:creationId xmlns:a16="http://schemas.microsoft.com/office/drawing/2014/main" id="{20FDFD10-4BE6-328E-5EC9-2675D11AD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615950"/>
            <a:ext cx="7024687" cy="571500"/>
          </a:xfrm>
        </p:spPr>
        <p:txBody>
          <a:bodyPr/>
          <a:lstStyle/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Ε΄ εβδομάδα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Content Placeholder 2">
            <a:extLst>
              <a:ext uri="{FF2B5EF4-FFF2-40B4-BE49-F238E27FC236}">
                <a16:creationId xmlns:a16="http://schemas.microsoft.com/office/drawing/2014/main" id="{5C828D0F-5F5B-61D2-925D-B28C1A678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5" y="1049338"/>
            <a:ext cx="8255000" cy="5467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Μελέτες Μεμονωμένων Περιπτώσεων  (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Case Studies)</a:t>
            </a:r>
            <a:endParaRPr lang="el-GR" alt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l-GR" alt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l-GR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Προϋποθέσεις: </a:t>
            </a:r>
          </a:p>
          <a:p>
            <a:pPr algn="just" eaLnBrk="1" hangingPunct="1">
              <a:lnSpc>
                <a:spcPct val="90000"/>
              </a:lnSpc>
            </a:pPr>
            <a:r>
              <a:rPr lang="el-GR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Αδυναμία συλλογής αρκετών δεδομένων σε σύντομο χρονικό διάστημα</a:t>
            </a:r>
          </a:p>
          <a:p>
            <a:pPr algn="just" eaLnBrk="1" hangingPunct="1">
              <a:lnSpc>
                <a:spcPct val="90000"/>
              </a:lnSpc>
            </a:pPr>
            <a:endParaRPr lang="el-GR" alt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l-GR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Ανάγκη συνυπολογισμού πάρα πολλών παραμέτρων, η μελέτη  των οποίων δεν μπορεί να γίνει συστηματικά σε μεγάλης κλίμακας έρευνα</a:t>
            </a:r>
          </a:p>
          <a:p>
            <a:pPr algn="just" eaLnBrk="1" hangingPunct="1">
              <a:lnSpc>
                <a:spcPct val="90000"/>
              </a:lnSpc>
            </a:pPr>
            <a:endParaRPr lang="el-GR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l-GR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l-GR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l-GR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Συνηθισμένη μέθοδος συλλογής υλικού σε τομείς όπως: Πραγματολογία, Ανάλυση Λόγου, Κριτική Ανάλυση Λόγου, Ανάλυση Συνομιλίας</a:t>
            </a:r>
          </a:p>
          <a:p>
            <a:pPr eaLnBrk="1" hangingPunct="1">
              <a:lnSpc>
                <a:spcPct val="90000"/>
              </a:lnSpc>
            </a:pPr>
            <a:endParaRPr lang="el-GR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58" name="Title 1">
            <a:extLst>
              <a:ext uri="{FF2B5EF4-FFF2-40B4-BE49-F238E27FC236}">
                <a16:creationId xmlns:a16="http://schemas.microsoft.com/office/drawing/2014/main" id="{AFFAC494-5B25-BCFF-4573-CCBA7417A2AD}"/>
              </a:ext>
            </a:extLst>
          </p:cNvPr>
          <p:cNvSpPr txBox="1">
            <a:spLocks/>
          </p:cNvSpPr>
          <p:nvPr/>
        </p:nvSpPr>
        <p:spPr bwMode="auto">
          <a:xfrm>
            <a:off x="1042988" y="373063"/>
            <a:ext cx="70516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l-GR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AE244C39-15E5-751D-DEAD-ECB790E8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 </a:t>
            </a:r>
            <a:endParaRPr lang="en-US" altLang="en-US"/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C0F21811-5CD6-A0ED-619F-C76B976F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975" y="1466850"/>
            <a:ext cx="6777038" cy="4810125"/>
          </a:xfrm>
        </p:spPr>
        <p:txBody>
          <a:bodyPr/>
          <a:lstStyle/>
          <a:p>
            <a:pPr algn="just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Παρουσίαση του τρόπου διαγραφής προσωπικών δεδομένων από την ηχογράφηση φιλικής συνομιλίας, με τη βοήθεια του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audacity</a:t>
            </a:r>
          </a:p>
          <a:p>
            <a:pPr algn="just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Παρουσίαση του λογισμικού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praat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Παρουσίαση της δημιουργίας λωρίδων επισημείωσης στο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praat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Παρουσίαση του τρόπου επισημείωσης των συνεισφορών και των φράσεων στο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praat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Παρουσίαση της μεταγραφής των φράσεων στο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praat</a:t>
            </a:r>
          </a:p>
        </p:txBody>
      </p:sp>
      <p:sp>
        <p:nvSpPr>
          <p:cNvPr id="71683" name="Title 1">
            <a:extLst>
              <a:ext uri="{FF2B5EF4-FFF2-40B4-BE49-F238E27FC236}">
                <a16:creationId xmlns:a16="http://schemas.microsoft.com/office/drawing/2014/main" id="{5CE7E2F2-81B9-D9B5-B61B-217476538B9E}"/>
              </a:ext>
            </a:extLst>
          </p:cNvPr>
          <p:cNvSpPr txBox="1">
            <a:spLocks/>
          </p:cNvSpPr>
          <p:nvPr/>
        </p:nvSpPr>
        <p:spPr bwMode="auto">
          <a:xfrm>
            <a:off x="1016000" y="688975"/>
            <a:ext cx="70516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Content Placeholder 2">
            <a:extLst>
              <a:ext uri="{FF2B5EF4-FFF2-40B4-BE49-F238E27FC236}">
                <a16:creationId xmlns:a16="http://schemas.microsoft.com/office/drawing/2014/main" id="{C223D0AA-E174-8DF9-1A9B-513A7E74F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1298575"/>
            <a:ext cx="6997700" cy="4533900"/>
          </a:xfrm>
        </p:spPr>
        <p:txBody>
          <a:bodyPr/>
          <a:lstStyle/>
          <a:p>
            <a:pPr algn="just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Συλλογή έμμεσων γλωσσικών δεδομένων</a:t>
            </a:r>
          </a:p>
          <a:p>
            <a:pPr algn="just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06" name="Title 1">
            <a:extLst>
              <a:ext uri="{FF2B5EF4-FFF2-40B4-BE49-F238E27FC236}">
                <a16:creationId xmlns:a16="http://schemas.microsoft.com/office/drawing/2014/main" id="{6B97A695-B260-8D8E-71AD-8663427C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63" y="665163"/>
            <a:ext cx="7024687" cy="554037"/>
          </a:xfrm>
          <a:noFill/>
        </p:spPr>
        <p:txBody>
          <a:bodyPr/>
          <a:lstStyle/>
          <a:p>
            <a:pPr eaLnBrk="1" hangingPunct="1"/>
            <a:r>
              <a:rPr lang="el-GR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Η΄ εβδομάδα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ADAAFA88-BFF9-EE29-E780-FCAF71DB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03250"/>
          </a:xfrm>
        </p:spPr>
        <p:txBody>
          <a:bodyPr/>
          <a:lstStyle/>
          <a:p>
            <a:pPr eaLnBrk="1" hangingPunct="1"/>
            <a:r>
              <a:rPr lang="el-GR" alt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  <a:t>Βιβλιογραφικές παραπομπές</a:t>
            </a:r>
            <a:endParaRPr lang="en-US" altLang="el-GR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264D30C6-B8CD-46A9-B651-952859137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10" y="2019300"/>
            <a:ext cx="7871790" cy="3813175"/>
          </a:xfrm>
        </p:spPr>
        <p:txBody>
          <a:bodyPr/>
          <a:lstStyle/>
          <a:p>
            <a:pPr eaLnBrk="1" hangingPunct="1"/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Ενδοκειμενικές αναφορές</a:t>
            </a:r>
          </a:p>
          <a:p>
            <a:pPr marL="69850" indent="0" eaLnBrk="1" hangingPunct="1">
              <a:buNone/>
            </a:pPr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(αναφορά στο επίθετο του/της/των συγγραφέα/ων, χρονολογία έκδοσης, σελίδα/</a:t>
            </a:r>
            <a:r>
              <a:rPr lang="el-G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ες</a:t>
            </a:r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eaLnBrk="1" hangingPunct="1"/>
            <a:endParaRPr lang="el-G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Content Placeholder 2">
            <a:extLst>
              <a:ext uri="{FF2B5EF4-FFF2-40B4-BE49-F238E27FC236}">
                <a16:creationId xmlns:a16="http://schemas.microsoft.com/office/drawing/2014/main" id="{B4B125EF-DED4-3B87-FEF5-B3BF9098E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1298575"/>
            <a:ext cx="6997700" cy="4533900"/>
          </a:xfrm>
        </p:spPr>
        <p:txBody>
          <a:bodyPr/>
          <a:lstStyle/>
          <a:p>
            <a:pPr algn="just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Συλλογή έμμεσων γλωσσικών δεδομένων</a:t>
            </a:r>
          </a:p>
          <a:p>
            <a:pPr algn="just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Μελέτες αντίληψης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(perception tests)</a:t>
            </a:r>
          </a:p>
          <a:p>
            <a:pPr algn="just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Διερευνούν τον τρόπο με τον οποίο μία γλωσσική κοινότητα αντιλαμβάνεται γλωσσικές κανονικότητες (από τις πραγματώσεις συγκεκριμένων φωνολογικών μονάδων, μέχρι τη γεωγραφική θέση ή τα γεωγραφικά όρια μίας διαλέκτου)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0" name="Title 1">
            <a:extLst>
              <a:ext uri="{FF2B5EF4-FFF2-40B4-BE49-F238E27FC236}">
                <a16:creationId xmlns:a16="http://schemas.microsoft.com/office/drawing/2014/main" id="{D15A019F-8991-E88E-F06E-C2B4ACF51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63" y="665163"/>
            <a:ext cx="7024687" cy="554037"/>
          </a:xfrm>
          <a:noFill/>
        </p:spPr>
        <p:txBody>
          <a:bodyPr/>
          <a:lstStyle/>
          <a:p>
            <a:pPr eaLnBrk="1" hangingPunct="1"/>
            <a:r>
              <a:rPr lang="el-GR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Η΄ εβδομάδα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Content Placeholder 2">
            <a:extLst>
              <a:ext uri="{FF2B5EF4-FFF2-40B4-BE49-F238E27FC236}">
                <a16:creationId xmlns:a16="http://schemas.microsoft.com/office/drawing/2014/main" id="{BA48E192-3078-3EFE-FE2E-F003F3980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298575"/>
            <a:ext cx="6777037" cy="4533900"/>
          </a:xfrm>
        </p:spPr>
        <p:txBody>
          <a:bodyPr/>
          <a:lstStyle/>
          <a:p>
            <a:pPr algn="just"/>
            <a:r>
              <a:rPr lang="el-G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Μελέτες αντίληψης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(perception tests)</a:t>
            </a:r>
          </a:p>
          <a:p>
            <a:pPr algn="just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Φωνητική, Φωνολογία, Μορφολογία, Σύνταξη, Γλωσσική Κατάκτηση, Διαλεκτολογία (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Perceptual Dialectology)</a:t>
            </a: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4" name="Title 1">
            <a:extLst>
              <a:ext uri="{FF2B5EF4-FFF2-40B4-BE49-F238E27FC236}">
                <a16:creationId xmlns:a16="http://schemas.microsoft.com/office/drawing/2014/main" id="{A1093EF3-B1BA-2347-6940-2A0B8D396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63" y="665163"/>
            <a:ext cx="7024687" cy="554037"/>
          </a:xfrm>
          <a:noFill/>
        </p:spPr>
        <p:txBody>
          <a:bodyPr/>
          <a:lstStyle/>
          <a:p>
            <a:pPr eaLnBrk="1" hangingPunct="1"/>
            <a:r>
              <a:rPr lang="el-GR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Η΄ εβδομάδα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Content Placeholder 2">
            <a:extLst>
              <a:ext uri="{FF2B5EF4-FFF2-40B4-BE49-F238E27FC236}">
                <a16:creationId xmlns:a16="http://schemas.microsoft.com/office/drawing/2014/main" id="{4EA87C58-35FA-BE5F-C5C9-5B5B88FC6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298575"/>
            <a:ext cx="6777037" cy="4533900"/>
          </a:xfrm>
        </p:spPr>
        <p:txBody>
          <a:bodyPr/>
          <a:lstStyle/>
          <a:p>
            <a:pPr algn="just"/>
            <a:r>
              <a:rPr lang="el-G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Μελέτες αντίληψης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(perception tests)</a:t>
            </a:r>
          </a:p>
          <a:p>
            <a:pPr algn="just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Φωνητική, Φωνολογία, Μορφολογία, Σύνταξη, Γλωσσική Κατάκτηση, Διαλεκτολογία (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Perceptual Dialectology)</a:t>
            </a: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Άμεσα δεδομένα (απάντηση στην ερώτηση: «δέχεστε αυτό τον ήχο ως μέρος του γλωσσικού σας συστήματος;»)</a:t>
            </a:r>
          </a:p>
        </p:txBody>
      </p:sp>
      <p:sp>
        <p:nvSpPr>
          <p:cNvPr id="75778" name="Title 1">
            <a:extLst>
              <a:ext uri="{FF2B5EF4-FFF2-40B4-BE49-F238E27FC236}">
                <a16:creationId xmlns:a16="http://schemas.microsoft.com/office/drawing/2014/main" id="{E387A7BE-173C-E70F-93C5-0D8B42064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63" y="665163"/>
            <a:ext cx="7024687" cy="554037"/>
          </a:xfrm>
          <a:noFill/>
        </p:spPr>
        <p:txBody>
          <a:bodyPr/>
          <a:lstStyle/>
          <a:p>
            <a:pPr eaLnBrk="1" hangingPunct="1"/>
            <a:r>
              <a:rPr lang="el-GR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Η΄ εβδομάδα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Content Placeholder 2">
            <a:extLst>
              <a:ext uri="{FF2B5EF4-FFF2-40B4-BE49-F238E27FC236}">
                <a16:creationId xmlns:a16="http://schemas.microsoft.com/office/drawing/2014/main" id="{9FF387B5-D4D5-7546-E66F-420B36BF2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298575"/>
            <a:ext cx="6777037" cy="4533900"/>
          </a:xfrm>
        </p:spPr>
        <p:txBody>
          <a:bodyPr/>
          <a:lstStyle/>
          <a:p>
            <a:pPr algn="just"/>
            <a:r>
              <a:rPr lang="el-G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Μελέτες αντίληψης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(perception tests)</a:t>
            </a:r>
          </a:p>
          <a:p>
            <a:pPr algn="just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Φωνητική, Φωνολογία, Μορφολογία, Σύνταξη, Γλωσσική Κατάκτηση, Διαλεκτολογία (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Perceptual Dialectology)</a:t>
            </a: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Άμεσα δεδομένα (απάντηση στην ερώτηση: «δέχεστε αυτό τον ήχο ως μέρος του γλωσσικού σας συστήματος;»)</a:t>
            </a:r>
          </a:p>
          <a:p>
            <a:pPr algn="just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Έμμεσα δεδομένα (υπολογισμός του χρόνου αντίδρασης/απόκρισης σε ερέθισμα)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02" name="Title 1">
            <a:extLst>
              <a:ext uri="{FF2B5EF4-FFF2-40B4-BE49-F238E27FC236}">
                <a16:creationId xmlns:a16="http://schemas.microsoft.com/office/drawing/2014/main" id="{CA2FF760-E896-1A41-3D08-EF4BA7CD0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63" y="665163"/>
            <a:ext cx="7024687" cy="554037"/>
          </a:xfrm>
          <a:noFill/>
        </p:spPr>
        <p:txBody>
          <a:bodyPr/>
          <a:lstStyle/>
          <a:p>
            <a:pPr eaLnBrk="1" hangingPunct="1"/>
            <a:r>
              <a:rPr lang="el-GR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Η΄ εβδομάδα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Content Placeholder 2">
            <a:extLst>
              <a:ext uri="{FF2B5EF4-FFF2-40B4-BE49-F238E27FC236}">
                <a16:creationId xmlns:a16="http://schemas.microsoft.com/office/drawing/2014/main" id="{471545FB-8997-5229-4C7B-0545C7104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298575"/>
            <a:ext cx="6777037" cy="4533900"/>
          </a:xfrm>
        </p:spPr>
        <p:txBody>
          <a:bodyPr/>
          <a:lstStyle/>
          <a:p>
            <a:pPr algn="just"/>
            <a:r>
              <a:rPr lang="el-G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Μελέτες αντίληψης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(perception tests)</a:t>
            </a:r>
          </a:p>
          <a:p>
            <a:pPr algn="just"/>
            <a:endParaRPr lang="el-GR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Θετικά: Φανερώνουν την υποσυνείδητη γνώση των φυσικών ομιλητών μίας γλωσσικής ποικιλίας</a:t>
            </a:r>
          </a:p>
        </p:txBody>
      </p:sp>
      <p:sp>
        <p:nvSpPr>
          <p:cNvPr id="77826" name="Title 1">
            <a:extLst>
              <a:ext uri="{FF2B5EF4-FFF2-40B4-BE49-F238E27FC236}">
                <a16:creationId xmlns:a16="http://schemas.microsoft.com/office/drawing/2014/main" id="{D350FA95-8372-DA09-1CF0-0477DF364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63" y="665163"/>
            <a:ext cx="7024687" cy="554037"/>
          </a:xfrm>
          <a:noFill/>
        </p:spPr>
        <p:txBody>
          <a:bodyPr/>
          <a:lstStyle/>
          <a:p>
            <a:pPr eaLnBrk="1" hangingPunct="1"/>
            <a:r>
              <a:rPr lang="el-GR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Η΄ εβδομάδα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Content Placeholder 2">
            <a:extLst>
              <a:ext uri="{FF2B5EF4-FFF2-40B4-BE49-F238E27FC236}">
                <a16:creationId xmlns:a16="http://schemas.microsoft.com/office/drawing/2014/main" id="{74D80D3F-775F-3549-74BB-CD4064561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298575"/>
            <a:ext cx="6777037" cy="4533900"/>
          </a:xfrm>
        </p:spPr>
        <p:txBody>
          <a:bodyPr/>
          <a:lstStyle/>
          <a:p>
            <a:pPr algn="just"/>
            <a:r>
              <a:rPr lang="el-G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Μελέτες αντίληψης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(perception tests)</a:t>
            </a:r>
          </a:p>
          <a:p>
            <a:pPr algn="just"/>
            <a:endParaRPr lang="el-GR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Θετικά: Φανερώνουν την υποσυνείδητη γνώση των φυσικών ομιλητών μίας γλωσσικής ποικιλίας</a:t>
            </a:r>
          </a:p>
          <a:p>
            <a:pPr algn="just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Αρνητικά: Δεν έχει νόημα η διεξαγωγή τους όταν οι πληροφορητές δεν είναι φυσικοί ομιλητές της προς εξέτασιν γλωσσικής ποικιλίας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850" name="Title 1">
            <a:extLst>
              <a:ext uri="{FF2B5EF4-FFF2-40B4-BE49-F238E27FC236}">
                <a16:creationId xmlns:a16="http://schemas.microsoft.com/office/drawing/2014/main" id="{5B512101-FD53-A27D-33D4-FCD4BB0D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63" y="665163"/>
            <a:ext cx="7024687" cy="554037"/>
          </a:xfrm>
          <a:noFill/>
        </p:spPr>
        <p:txBody>
          <a:bodyPr/>
          <a:lstStyle/>
          <a:p>
            <a:pPr eaLnBrk="1" hangingPunct="1"/>
            <a:r>
              <a:rPr lang="el-GR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Η΄ εβδομάδα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Content Placeholder 2">
            <a:extLst>
              <a:ext uri="{FF2B5EF4-FFF2-40B4-BE49-F238E27FC236}">
                <a16:creationId xmlns:a16="http://schemas.microsoft.com/office/drawing/2014/main" id="{F78FAB42-84FD-A995-BAD0-108DE8737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298575"/>
            <a:ext cx="6777037" cy="4533900"/>
          </a:xfrm>
        </p:spPr>
        <p:txBody>
          <a:bodyPr/>
          <a:lstStyle/>
          <a:p>
            <a:pPr algn="just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Συλλογή έμμεσων γλωσσικών δεδομένων</a:t>
            </a:r>
          </a:p>
          <a:p>
            <a:pPr algn="just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Μελέτες στάσεων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(attitudinal studies)</a:t>
            </a:r>
            <a:endParaRPr lang="el-GR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Διερευνούν τις διαθέσεις των ομιλητών ως προς μία γλωσσική ποικιλία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(map task tests)</a:t>
            </a: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74" name="Title 1">
            <a:extLst>
              <a:ext uri="{FF2B5EF4-FFF2-40B4-BE49-F238E27FC236}">
                <a16:creationId xmlns:a16="http://schemas.microsoft.com/office/drawing/2014/main" id="{13366963-1222-4F3B-EB9C-7DB68166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63" y="665163"/>
            <a:ext cx="7024687" cy="554037"/>
          </a:xfrm>
          <a:noFill/>
        </p:spPr>
        <p:txBody>
          <a:bodyPr/>
          <a:lstStyle/>
          <a:p>
            <a:pPr eaLnBrk="1" hangingPunct="1"/>
            <a:r>
              <a:rPr lang="el-GR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Η΄ εβδομάδα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ontent Placeholder 2">
            <a:extLst>
              <a:ext uri="{FF2B5EF4-FFF2-40B4-BE49-F238E27FC236}">
                <a16:creationId xmlns:a16="http://schemas.microsoft.com/office/drawing/2014/main" id="{D9499D30-FFA8-0326-5BE3-25941382A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298575"/>
            <a:ext cx="6777037" cy="4533900"/>
          </a:xfrm>
        </p:spPr>
        <p:txBody>
          <a:bodyPr/>
          <a:lstStyle/>
          <a:p>
            <a:pPr algn="just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Συλλογή έμμεσων γλωσσικών δεδομένων</a:t>
            </a:r>
          </a:p>
          <a:p>
            <a:pPr algn="just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Μελέτες στάσεων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(attitudinal studies)</a:t>
            </a:r>
            <a:endParaRPr lang="el-GR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Διερευνούν τις διαθέσεις των ομιλητών ως προς μία γλωσσική ποικιλία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(map task tests)</a:t>
            </a: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(Για ποιο λόγο;;;)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898" name="Title 1">
            <a:extLst>
              <a:ext uri="{FF2B5EF4-FFF2-40B4-BE49-F238E27FC236}">
                <a16:creationId xmlns:a16="http://schemas.microsoft.com/office/drawing/2014/main" id="{107C2501-1CC6-B057-EDBC-114FC3BE0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63" y="665163"/>
            <a:ext cx="7024687" cy="554037"/>
          </a:xfrm>
          <a:noFill/>
        </p:spPr>
        <p:txBody>
          <a:bodyPr/>
          <a:lstStyle/>
          <a:p>
            <a:pPr eaLnBrk="1" hangingPunct="1"/>
            <a:r>
              <a:rPr lang="el-GR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Η΄ εβδομάδα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Content Placeholder 2">
            <a:extLst>
              <a:ext uri="{FF2B5EF4-FFF2-40B4-BE49-F238E27FC236}">
                <a16:creationId xmlns:a16="http://schemas.microsoft.com/office/drawing/2014/main" id="{ED71B933-C7EC-09D9-33F3-DB2CBCC73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049338"/>
            <a:ext cx="6777037" cy="5148262"/>
          </a:xfrm>
        </p:spPr>
        <p:txBody>
          <a:bodyPr/>
          <a:lstStyle/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Συλλογή ΜΗ γλωσσικού υλικού</a:t>
            </a:r>
          </a:p>
          <a:p>
            <a:pPr marL="68263" indent="0"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Αναγκαιότητα </a:t>
            </a:r>
            <a:r>
              <a:rPr lang="mr-I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για κάποιους- πλαισίωσης της γλωσσολογικής μελέτης με το κοινωνικό πλαίσιο μέσα στο οποίο λειτουργεί κι επηρεάζεται η γλώσσα.</a:t>
            </a:r>
          </a:p>
          <a:p>
            <a:pPr marL="68263" indent="0"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2" name="Title 1">
            <a:extLst>
              <a:ext uri="{FF2B5EF4-FFF2-40B4-BE49-F238E27FC236}">
                <a16:creationId xmlns:a16="http://schemas.microsoft.com/office/drawing/2014/main" id="{4CC465D4-6288-9FEA-4EED-732E693FBCF9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Content Placeholder 2">
            <a:extLst>
              <a:ext uri="{FF2B5EF4-FFF2-40B4-BE49-F238E27FC236}">
                <a16:creationId xmlns:a16="http://schemas.microsoft.com/office/drawing/2014/main" id="{4E60BE78-342F-2214-F1E9-A8BFBD2F6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049338"/>
            <a:ext cx="6777037" cy="5148262"/>
          </a:xfrm>
        </p:spPr>
        <p:txBody>
          <a:bodyPr/>
          <a:lstStyle/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Συλλογή ΜΗ γλωσσικού υλικού</a:t>
            </a:r>
          </a:p>
          <a:p>
            <a:pPr marL="68263" indent="0"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Αναγκαιότητα </a:t>
            </a:r>
            <a:r>
              <a:rPr lang="mr-I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για κάποιους- πλαισίωσης της γλωσσολογικής μελέτης με το κοινωνικό πλαίσιο μέσα στο οποίο λειτουργεί κι επηρεάζεται η γλώσσα.</a:t>
            </a:r>
          </a:p>
          <a:p>
            <a:pPr marL="68263" indent="0"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/>
            <a:r>
              <a:rPr lang="el-G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Θεωρία Κοινωνικής Διαστρωμάτωσης (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Labov)</a:t>
            </a:r>
            <a:endParaRPr lang="el-GR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Προκατασκευασμένες κατηγορίες: </a:t>
            </a: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Κοινωνική Τάξη, Φύλο, Επάγγελμα, Εκπαίδευση </a:t>
            </a: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Ένα από τα ερωτήματα: Ποια από αυτές η πιο σημαντική;</a:t>
            </a:r>
          </a:p>
        </p:txBody>
      </p:sp>
      <p:sp>
        <p:nvSpPr>
          <p:cNvPr id="82946" name="Title 1">
            <a:extLst>
              <a:ext uri="{FF2B5EF4-FFF2-40B4-BE49-F238E27FC236}">
                <a16:creationId xmlns:a16="http://schemas.microsoft.com/office/drawing/2014/main" id="{FF990A7D-F760-2A77-0C4D-F012F585A49F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ADAAFA88-BFF9-EE29-E780-FCAF71DB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03250"/>
          </a:xfrm>
        </p:spPr>
        <p:txBody>
          <a:bodyPr/>
          <a:lstStyle/>
          <a:p>
            <a:pPr eaLnBrk="1" hangingPunct="1"/>
            <a:r>
              <a:rPr lang="el-GR" alt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  <a:t>Βιβλιογραφικές παραπομπές</a:t>
            </a:r>
            <a:endParaRPr lang="en-US" altLang="el-GR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264D30C6-B8CD-46A9-B651-952859137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10" y="2019300"/>
            <a:ext cx="7871790" cy="3813175"/>
          </a:xfrm>
        </p:spPr>
        <p:txBody>
          <a:bodyPr/>
          <a:lstStyle/>
          <a:p>
            <a:pPr eaLnBrk="1" hangingPunct="1"/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Ενδοκειμενικές αναφορές</a:t>
            </a:r>
          </a:p>
          <a:p>
            <a:pPr marL="69850" indent="0" eaLnBrk="1" hangingPunct="1">
              <a:buNone/>
            </a:pPr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(αναφορά στο επίθετο του/της/των συγγραφέα/ων, χρονολογία έκδοσης, σελίδα/</a:t>
            </a:r>
            <a:r>
              <a:rPr lang="el-G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ες</a:t>
            </a:r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eaLnBrk="1" hangingPunct="1"/>
            <a:endParaRPr lang="el-G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 τέλος του κειμένου</a:t>
            </a:r>
          </a:p>
          <a:p>
            <a:pPr marL="69850" indent="0" eaLnBrk="1" hangingPunct="1">
              <a:buNone/>
            </a:pPr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Δείτε τον αναρτημένο οδηγό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</a:t>
            </a:r>
            <a:r>
              <a:rPr lang="el-GR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έκδοση) στο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e-class</a:t>
            </a:r>
            <a:r>
              <a:rPr lang="el-G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μαθήματος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02670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Content Placeholder 2">
            <a:extLst>
              <a:ext uri="{FF2B5EF4-FFF2-40B4-BE49-F238E27FC236}">
                <a16:creationId xmlns:a16="http://schemas.microsoft.com/office/drawing/2014/main" id="{37656004-1639-FF0A-967F-CBE6EA917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25" y="1049338"/>
            <a:ext cx="8102600" cy="5287962"/>
          </a:xfrm>
        </p:spPr>
        <p:txBody>
          <a:bodyPr/>
          <a:lstStyle/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Συλλογή ΜΗ γλωσσικού υλικού</a:t>
            </a:r>
          </a:p>
          <a:p>
            <a:pPr marL="68263" indent="0"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/>
            <a:r>
              <a:rPr lang="el-G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Θεωρία Κοινωνικών Δικτύων (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Lesley &amp; Jim Milroy)</a:t>
            </a:r>
            <a:endParaRPr lang="el-GR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Στην αρχή, βάση εθνογραφικών παρατηρήσεων              (Δεσμοί οικογένειας, γειτονιάς, φύλου, εργασίας, διασκέδασης)</a:t>
            </a: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Αποτέλεσμα: όσο περισσότεροι κοινωνικοί δεσμοί, τόσο πιο πυκνά και πολυνήματα δίκτυα</a:t>
            </a:r>
          </a:p>
          <a:p>
            <a:pPr marL="68263" indent="0"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Στη συνέχεια, οι παραπάνω δεσμοί έγιναν προκατασκευασμένες κατηγορίες</a:t>
            </a:r>
          </a:p>
        </p:txBody>
      </p:sp>
      <p:sp>
        <p:nvSpPr>
          <p:cNvPr id="83970" name="Title 1">
            <a:extLst>
              <a:ext uri="{FF2B5EF4-FFF2-40B4-BE49-F238E27FC236}">
                <a16:creationId xmlns:a16="http://schemas.microsoft.com/office/drawing/2014/main" id="{CF716800-9577-E8C7-BA3E-9F43879483F4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Content Placeholder 2">
            <a:extLst>
              <a:ext uri="{FF2B5EF4-FFF2-40B4-BE49-F238E27FC236}">
                <a16:creationId xmlns:a16="http://schemas.microsoft.com/office/drawing/2014/main" id="{C51BD7FE-E039-C539-FCDB-8829B3520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25" y="1049338"/>
            <a:ext cx="8102600" cy="5287962"/>
          </a:xfrm>
        </p:spPr>
        <p:txBody>
          <a:bodyPr/>
          <a:lstStyle/>
          <a:p>
            <a:pPr marL="68263" indent="0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l-G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Συλλογή ΜΗ γλωσσικού υλικού</a:t>
            </a:r>
          </a:p>
          <a:p>
            <a:pPr marL="68263" indent="0" eaLnBrk="1" hangingPunct="1">
              <a:lnSpc>
                <a:spcPct val="90000"/>
              </a:lnSpc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lnSpc>
                <a:spcPct val="90000"/>
              </a:lnSpc>
            </a:pPr>
            <a:r>
              <a:rPr lang="el-G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Εθνογραφικές Μέθοδοι</a:t>
            </a:r>
          </a:p>
          <a:p>
            <a:pPr marL="68263" indent="0" eaLnBrk="1" hangingPunct="1">
              <a:lnSpc>
                <a:spcPct val="90000"/>
              </a:lnSpc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«Μπες στην κοινότητα έχοντας τα μάτια σου και τα αυτιά σου ανοιχτά»</a:t>
            </a:r>
          </a:p>
          <a:p>
            <a:pPr marL="68263" indent="0" eaLnBrk="1" hangingPunct="1">
              <a:lnSpc>
                <a:spcPct val="90000"/>
              </a:lnSpc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Τίποτε δεδομένο, όλα υπό διερεύνηση.</a:t>
            </a:r>
          </a:p>
        </p:txBody>
      </p:sp>
      <p:sp>
        <p:nvSpPr>
          <p:cNvPr id="84994" name="Title 1">
            <a:extLst>
              <a:ext uri="{FF2B5EF4-FFF2-40B4-BE49-F238E27FC236}">
                <a16:creationId xmlns:a16="http://schemas.microsoft.com/office/drawing/2014/main" id="{BB51253E-6C79-FEDD-6084-CA06F3E13892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Content Placeholder 2">
            <a:extLst>
              <a:ext uri="{FF2B5EF4-FFF2-40B4-BE49-F238E27FC236}">
                <a16:creationId xmlns:a16="http://schemas.microsoft.com/office/drawing/2014/main" id="{1242EABE-9A53-C597-AB42-000999A03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25" y="1049338"/>
            <a:ext cx="8102600" cy="5287962"/>
          </a:xfrm>
        </p:spPr>
        <p:txBody>
          <a:bodyPr/>
          <a:lstStyle/>
          <a:p>
            <a:pPr marL="68263" indent="0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l-G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Συλλογή ΜΗ γλωσσικού υλικού</a:t>
            </a:r>
          </a:p>
          <a:p>
            <a:pPr marL="68263" indent="0" eaLnBrk="1" hangingPunct="1">
              <a:lnSpc>
                <a:spcPct val="90000"/>
              </a:lnSpc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lnSpc>
                <a:spcPct val="90000"/>
              </a:lnSpc>
            </a:pPr>
            <a:r>
              <a:rPr lang="el-G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Εθνογραφικές Μέθοδοι</a:t>
            </a:r>
          </a:p>
          <a:p>
            <a:pPr marL="68263" indent="0" eaLnBrk="1" hangingPunct="1">
              <a:lnSpc>
                <a:spcPct val="90000"/>
              </a:lnSpc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«Μπες στην κοινότητα έχοντας τα μάτια σου και τα αυτιά σου ανοιχτά»</a:t>
            </a:r>
          </a:p>
          <a:p>
            <a:pPr marL="68263" indent="0" eaLnBrk="1" hangingPunct="1">
              <a:lnSpc>
                <a:spcPct val="90000"/>
              </a:lnSpc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Τίποτε δεδομένο, όλα υπό διερεύνηση.</a:t>
            </a:r>
          </a:p>
          <a:p>
            <a:pPr marL="68263" indent="0" eaLnBrk="1" hangingPunct="1">
              <a:lnSpc>
                <a:spcPct val="90000"/>
              </a:lnSpc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Θετικό: Κατανόηση των καθημερινών κανόνων κοινωνικής συμπεριφοράς.</a:t>
            </a:r>
          </a:p>
        </p:txBody>
      </p:sp>
      <p:sp>
        <p:nvSpPr>
          <p:cNvPr id="86018" name="Title 1">
            <a:extLst>
              <a:ext uri="{FF2B5EF4-FFF2-40B4-BE49-F238E27FC236}">
                <a16:creationId xmlns:a16="http://schemas.microsoft.com/office/drawing/2014/main" id="{06661968-1E3A-84FE-36CC-2C0C05010FD1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Content Placeholder 2">
            <a:extLst>
              <a:ext uri="{FF2B5EF4-FFF2-40B4-BE49-F238E27FC236}">
                <a16:creationId xmlns:a16="http://schemas.microsoft.com/office/drawing/2014/main" id="{A1AC696B-E4A1-CF25-B057-3AA2BD63F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25" y="1049338"/>
            <a:ext cx="8102600" cy="5287962"/>
          </a:xfrm>
        </p:spPr>
        <p:txBody>
          <a:bodyPr/>
          <a:lstStyle/>
          <a:p>
            <a:pPr marL="68263" indent="0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l-G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Συλλογή ΜΗ γλωσσικού υλικού</a:t>
            </a:r>
          </a:p>
          <a:p>
            <a:pPr marL="68263" indent="0" eaLnBrk="1" hangingPunct="1">
              <a:lnSpc>
                <a:spcPct val="90000"/>
              </a:lnSpc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lnSpc>
                <a:spcPct val="90000"/>
              </a:lnSpc>
            </a:pPr>
            <a:r>
              <a:rPr lang="el-G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Εθνογραφικές Μέθοδοι</a:t>
            </a:r>
          </a:p>
          <a:p>
            <a:pPr marL="68263" indent="0" eaLnBrk="1" hangingPunct="1">
              <a:lnSpc>
                <a:spcPct val="90000"/>
              </a:lnSpc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«Μπες στην κοινότητα έχοντας τα μάτια σου και τα αυτιά σου ανοιχτά»</a:t>
            </a:r>
          </a:p>
          <a:p>
            <a:pPr marL="68263" indent="0" eaLnBrk="1" hangingPunct="1">
              <a:lnSpc>
                <a:spcPct val="90000"/>
              </a:lnSpc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Τίποτε δεδομένο, όλα υπό διερεύνηση.</a:t>
            </a:r>
          </a:p>
          <a:p>
            <a:pPr marL="68263" indent="0" eaLnBrk="1" hangingPunct="1">
              <a:lnSpc>
                <a:spcPct val="90000"/>
              </a:lnSpc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Θετικό: Κατανόηση των καθημερινών κανόνων κοινωνικής συμπεριφοράς.</a:t>
            </a:r>
          </a:p>
          <a:p>
            <a:pPr marL="68263" indent="0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Αρνητικά: Χρόνος, κόπος, και η ΜΗ γενικευσιμότητα των ευρημάτων </a:t>
            </a:r>
          </a:p>
        </p:txBody>
      </p:sp>
      <p:sp>
        <p:nvSpPr>
          <p:cNvPr id="87042" name="Title 1">
            <a:extLst>
              <a:ext uri="{FF2B5EF4-FFF2-40B4-BE49-F238E27FC236}">
                <a16:creationId xmlns:a16="http://schemas.microsoft.com/office/drawing/2014/main" id="{E2238A53-F6BC-C54A-C7A0-E85685D44DCA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ontent Placeholder 2">
            <a:extLst>
              <a:ext uri="{FF2B5EF4-FFF2-40B4-BE49-F238E27FC236}">
                <a16:creationId xmlns:a16="http://schemas.microsoft.com/office/drawing/2014/main" id="{008FB424-05E4-D727-D3C1-D486CCAB3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25" y="1049338"/>
            <a:ext cx="8102600" cy="5287962"/>
          </a:xfrm>
        </p:spPr>
        <p:txBody>
          <a:bodyPr/>
          <a:lstStyle/>
          <a:p>
            <a:pPr marL="68263" indent="0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l-G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Συλλογή ΜΗ γλωσσικού υλικού</a:t>
            </a:r>
          </a:p>
          <a:p>
            <a:pPr marL="68263" indent="0" eaLnBrk="1" hangingPunct="1">
              <a:lnSpc>
                <a:spcPct val="90000"/>
              </a:lnSpc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lnSpc>
                <a:spcPct val="90000"/>
              </a:lnSpc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Αντιπρόταση: Εστίαση όχι στο «τι» αλλά στο «πώς» (Κοινότητες κοινών πρακτικών (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communities of practice)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8263" indent="0" eaLnBrk="1" hangingPunct="1">
              <a:lnSpc>
                <a:spcPct val="90000"/>
              </a:lnSpc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lnSpc>
                <a:spcPct val="90000"/>
              </a:lnSpc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66" name="Title 1">
            <a:extLst>
              <a:ext uri="{FF2B5EF4-FFF2-40B4-BE49-F238E27FC236}">
                <a16:creationId xmlns:a16="http://schemas.microsoft.com/office/drawing/2014/main" id="{48019720-570B-0D89-24A1-C1AA896E80F8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Content Placeholder 2">
            <a:extLst>
              <a:ext uri="{FF2B5EF4-FFF2-40B4-BE49-F238E27FC236}">
                <a16:creationId xmlns:a16="http://schemas.microsoft.com/office/drawing/2014/main" id="{528D3AFC-460F-7AB8-AB68-4D89C1A5E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25" y="1049338"/>
            <a:ext cx="8102600" cy="5287962"/>
          </a:xfrm>
        </p:spPr>
        <p:txBody>
          <a:bodyPr/>
          <a:lstStyle/>
          <a:p>
            <a:pPr marL="68263" indent="0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l-G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Συλλογή ΜΗ γλωσσικού υλικού</a:t>
            </a:r>
          </a:p>
          <a:p>
            <a:pPr marL="68263" indent="0" eaLnBrk="1" hangingPunct="1">
              <a:lnSpc>
                <a:spcPct val="90000"/>
              </a:lnSpc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lnSpc>
                <a:spcPct val="90000"/>
              </a:lnSpc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Αντιπρόταση: Εστίαση όχι στο «τι» αλλά στο «πώς» (Κοινότητες κοινών πρακτικών (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communities of practice)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8263" indent="0" eaLnBrk="1" hangingPunct="1">
              <a:lnSpc>
                <a:spcPct val="90000"/>
              </a:lnSpc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lnSpc>
                <a:spcPct val="90000"/>
              </a:lnSpc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Συστηματικότητα κοινωνικής επαφής, Συχνότητα κοινωνικής επαφής, Ένταση κοινωνικής επαφής</a:t>
            </a:r>
          </a:p>
          <a:p>
            <a:pPr marL="68263" indent="0" eaLnBrk="1" hangingPunct="1">
              <a:lnSpc>
                <a:spcPct val="90000"/>
              </a:lnSpc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lnSpc>
                <a:spcPct val="90000"/>
              </a:lnSpc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090" name="Title 1">
            <a:extLst>
              <a:ext uri="{FF2B5EF4-FFF2-40B4-BE49-F238E27FC236}">
                <a16:creationId xmlns:a16="http://schemas.microsoft.com/office/drawing/2014/main" id="{D5150D1A-0DD2-5D4A-8516-65AD3FB22DAC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Content Placeholder 2">
            <a:extLst>
              <a:ext uri="{FF2B5EF4-FFF2-40B4-BE49-F238E27FC236}">
                <a16:creationId xmlns:a16="http://schemas.microsoft.com/office/drawing/2014/main" id="{BF0025EB-2232-68FB-6E81-44E2B8635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25" y="1049338"/>
            <a:ext cx="8102600" cy="5287962"/>
          </a:xfrm>
        </p:spPr>
        <p:txBody>
          <a:bodyPr/>
          <a:lstStyle/>
          <a:p>
            <a:pPr marL="68263" indent="0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l-G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Συλλογή ΜΗ γλωσσικού υλικού</a:t>
            </a:r>
          </a:p>
          <a:p>
            <a:pPr marL="68263" indent="0" eaLnBrk="1" hangingPunct="1">
              <a:lnSpc>
                <a:spcPct val="90000"/>
              </a:lnSpc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lnSpc>
                <a:spcPct val="90000"/>
              </a:lnSpc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Αντιπρόταση: Εστίαση όχι στο «τι» αλλά στο «πώς» (Κοινότητες κοινών πρακτικών (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communities of practice)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8263" indent="0" eaLnBrk="1" hangingPunct="1">
              <a:lnSpc>
                <a:spcPct val="90000"/>
              </a:lnSpc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lnSpc>
                <a:spcPct val="90000"/>
              </a:lnSpc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Συστηματικότητα κοινωνικής επαφής, Συχνότητα κοινωνικής επαφής, Ένταση κοινωνικής επαφής</a:t>
            </a:r>
          </a:p>
          <a:p>
            <a:pPr marL="68263" indent="0" eaLnBrk="1" hangingPunct="1">
              <a:lnSpc>
                <a:spcPct val="90000"/>
              </a:lnSpc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263" indent="0" eaLnBrk="1" hangingPunct="1">
              <a:lnSpc>
                <a:spcPct val="90000"/>
              </a:lnSpc>
            </a:pP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Ιεραρχημένες σχέσεις των μελών της Κοινότητας Κοινών Πρακτικών  (ΚΚΠ), ρόλοι μελών ΚΚΠ, κοινά αποδεκτοί κώδικες διασκέδασης, συμπεριφοράς, ντυσίματος των μελών ΚΚΠ, τρόποι επιβεβαίωσης της κοινής ταυτότητας</a:t>
            </a:r>
          </a:p>
          <a:p>
            <a:pPr marL="68263" indent="0" eaLnBrk="1" hangingPunct="1">
              <a:lnSpc>
                <a:spcPct val="90000"/>
              </a:lnSpc>
            </a:pP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114" name="Title 1">
            <a:extLst>
              <a:ext uri="{FF2B5EF4-FFF2-40B4-BE49-F238E27FC236}">
                <a16:creationId xmlns:a16="http://schemas.microsoft.com/office/drawing/2014/main" id="{8976E0D7-9F9B-9BF5-A75E-884CEB8B329E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΄ εβδομάδα</a:t>
            </a:r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Content Placeholder 2">
            <a:extLst>
              <a:ext uri="{FF2B5EF4-FFF2-40B4-BE49-F238E27FC236}">
                <a16:creationId xmlns:a16="http://schemas.microsoft.com/office/drawing/2014/main" id="{8756C4A3-2690-A2AD-A75B-4CF97D5AC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63" y="1244600"/>
            <a:ext cx="7481887" cy="4967288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"/>
            </a:pPr>
            <a:r>
              <a:rPr lang="el-GR" altLang="en-US" sz="2800">
                <a:latin typeface="Times New Roman" panose="02020603050405020304" pitchFamily="18" charset="0"/>
              </a:rPr>
              <a:t>Πρωτογενή γλωσσικά δεδομένα (γραπτά ή/και προφορικά): </a:t>
            </a:r>
          </a:p>
          <a:p>
            <a:pPr algn="just" eaLnBrk="1" hangingPunct="1">
              <a:buFont typeface="Wingdings" pitchFamily="2" charset="2"/>
              <a:buChar char=""/>
            </a:pPr>
            <a:endParaRPr lang="el-GR" altLang="en-US" sz="2300">
              <a:latin typeface="Times New Roman" panose="02020603050405020304" pitchFamily="18" charset="0"/>
            </a:endParaRPr>
          </a:p>
          <a:p>
            <a:pPr lvl="1" algn="just" eaLnBrk="1" hangingPunct="1">
              <a:buFont typeface="Wingdings" pitchFamily="2" charset="2"/>
              <a:buChar char=""/>
            </a:pPr>
            <a:r>
              <a:rPr lang="el-GR" altLang="en-US" sz="2400">
                <a:latin typeface="Times New Roman" panose="02020603050405020304" pitchFamily="18" charset="0"/>
              </a:rPr>
              <a:t>δυσεύρετο είδος, μαζεμένο με πολύ κόπο και προσωπικό κόστος </a:t>
            </a:r>
          </a:p>
          <a:p>
            <a:pPr lvl="1" algn="just" eaLnBrk="1" hangingPunct="1">
              <a:buFont typeface="Wingdings 2" pitchFamily="2" charset="2"/>
              <a:buNone/>
            </a:pPr>
            <a:endParaRPr lang="el-GR" altLang="en-US" sz="2400">
              <a:latin typeface="Times New Roman" panose="02020603050405020304" pitchFamily="18" charset="0"/>
            </a:endParaRPr>
          </a:p>
          <a:p>
            <a:pPr lvl="1" algn="just" eaLnBrk="1" hangingPunct="1">
              <a:buFont typeface="Wingdings" pitchFamily="2" charset="2"/>
              <a:buChar char=""/>
            </a:pPr>
            <a:r>
              <a:rPr lang="el-GR" altLang="en-US" sz="2400">
                <a:latin typeface="Times New Roman" panose="02020603050405020304" pitchFamily="18" charset="0"/>
              </a:rPr>
              <a:t>Χαμένα στα ντουλάπια των ερευνητών που είχαν μαζέψει το δυσεύρετο υλικό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138" name="Title 1">
            <a:extLst>
              <a:ext uri="{FF2B5EF4-FFF2-40B4-BE49-F238E27FC236}">
                <a16:creationId xmlns:a16="http://schemas.microsoft.com/office/drawing/2014/main" id="{C971B704-FCB8-7415-944D-2F91C326637F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Θ΄ εβδομάδα</a:t>
            </a:r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Content Placeholder 2">
            <a:extLst>
              <a:ext uri="{FF2B5EF4-FFF2-40B4-BE49-F238E27FC236}">
                <a16:creationId xmlns:a16="http://schemas.microsoft.com/office/drawing/2014/main" id="{097F7B1C-2584-A9FB-E136-D9BD6BE64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63" y="1244600"/>
            <a:ext cx="7481887" cy="4967288"/>
          </a:xfrm>
        </p:spPr>
        <p:txBody>
          <a:bodyPr/>
          <a:lstStyle/>
          <a:p>
            <a:pPr eaLnBrk="1" hangingPunct="1"/>
            <a:r>
              <a:rPr lang="el-GR" altLang="en-US">
                <a:latin typeface="Times New Roman" panose="02020603050405020304" pitchFamily="18" charset="0"/>
              </a:rPr>
              <a:t>1990 – σήμερα: Σταδιακή αλλαγή σκηνικού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62" name="Title 1">
            <a:extLst>
              <a:ext uri="{FF2B5EF4-FFF2-40B4-BE49-F238E27FC236}">
                <a16:creationId xmlns:a16="http://schemas.microsoft.com/office/drawing/2014/main" id="{6023AF20-A08D-1F6F-F923-79AED43A5764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Θ΄ εβδομάδα</a:t>
            </a:r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Content Placeholder 2">
            <a:extLst>
              <a:ext uri="{FF2B5EF4-FFF2-40B4-BE49-F238E27FC236}">
                <a16:creationId xmlns:a16="http://schemas.microsoft.com/office/drawing/2014/main" id="{5EA606FF-CD67-415F-1934-E3DB5BCA1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63" y="1244600"/>
            <a:ext cx="7481887" cy="4967288"/>
          </a:xfrm>
        </p:spPr>
        <p:txBody>
          <a:bodyPr/>
          <a:lstStyle/>
          <a:p>
            <a:pPr eaLnBrk="1" hangingPunct="1"/>
            <a:r>
              <a:rPr lang="el-GR" altLang="en-US">
                <a:latin typeface="Times New Roman" panose="02020603050405020304" pitchFamily="18" charset="0"/>
              </a:rPr>
              <a:t>1990 – σήμερα: Σταδιακή αλλαγή σκηνικού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</a:endParaRPr>
          </a:p>
          <a:p>
            <a:pPr eaLnBrk="1" hangingPunct="1"/>
            <a:r>
              <a:rPr lang="el-GR" altLang="en-US">
                <a:latin typeface="Times New Roman" panose="02020603050405020304" pitchFamily="18" charset="0"/>
              </a:rPr>
              <a:t>Τεχνολογική επανάσταση: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</a:endParaRPr>
          </a:p>
          <a:p>
            <a:pPr lvl="1" eaLnBrk="1" hangingPunct="1"/>
            <a:r>
              <a:rPr lang="el-GR" altLang="en-US">
                <a:latin typeface="Times New Roman" panose="02020603050405020304" pitchFamily="18" charset="0"/>
              </a:rPr>
              <a:t>Εμφάνιση των </a:t>
            </a:r>
            <a:r>
              <a:rPr lang="en-US" altLang="en-US">
                <a:latin typeface="Times New Roman" panose="02020603050405020304" pitchFamily="18" charset="0"/>
              </a:rPr>
              <a:t>PCs (Personal Computers)</a:t>
            </a:r>
            <a:endParaRPr lang="el-GR" altLang="en-US">
              <a:latin typeface="Times New Roman" panose="02020603050405020304" pitchFamily="18" charset="0"/>
            </a:endParaRPr>
          </a:p>
          <a:p>
            <a:pPr lvl="1" algn="just" eaLnBrk="1" hangingPunct="1"/>
            <a:endParaRPr lang="el-GR" altLang="en-US">
              <a:latin typeface="Times New Roman" panose="02020603050405020304" pitchFamily="18" charset="0"/>
            </a:endParaRPr>
          </a:p>
          <a:p>
            <a:pPr eaLnBrk="1" hangingPunct="1">
              <a:buFont typeface="Wingdings 2" pitchFamily="2" charset="2"/>
              <a:buNone/>
            </a:pPr>
            <a:endParaRPr lang="el-GR" altLang="en-US">
              <a:latin typeface="Times New Roman" panose="02020603050405020304" pitchFamily="18" charset="0"/>
            </a:endParaRP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86" name="Title 1">
            <a:extLst>
              <a:ext uri="{FF2B5EF4-FFF2-40B4-BE49-F238E27FC236}">
                <a16:creationId xmlns:a16="http://schemas.microsoft.com/office/drawing/2014/main" id="{11F9D0E0-5687-0004-B9F6-2C944C79F255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Θ΄ εβδομάδα</a:t>
            </a:r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9B1EC710-38F0-E8DA-0D4D-30D72F5C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03250"/>
          </a:xfrm>
        </p:spPr>
        <p:txBody>
          <a:bodyPr/>
          <a:lstStyle/>
          <a:p>
            <a:pPr eaLnBrk="1" hangingPunct="1"/>
            <a:r>
              <a:rPr lang="el-GR" altLang="el-GR" sz="3200">
                <a:latin typeface="Times New Roman" panose="02020603050405020304" pitchFamily="18" charset="0"/>
                <a:cs typeface="Times New Roman" panose="02020603050405020304" pitchFamily="18" charset="0"/>
              </a:rPr>
              <a:t>Βιβλιογραφικές παραπομπές</a:t>
            </a:r>
            <a:endParaRPr lang="en-US" altLang="el-GR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46A82AAC-FE31-9CF9-57FD-AA6088C03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019300"/>
            <a:ext cx="6777037" cy="3813175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Attardo, S. 2001. 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Humorous Texts: A Semantic and Pragmatic Analysis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Berlin: Mouton de Gruyter.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Content Placeholder 2">
            <a:extLst>
              <a:ext uri="{FF2B5EF4-FFF2-40B4-BE49-F238E27FC236}">
                <a16:creationId xmlns:a16="http://schemas.microsoft.com/office/drawing/2014/main" id="{FE648394-9B6B-E31B-4560-30F1C35FC44A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600" y="1193800"/>
            <a:ext cx="7569200" cy="5016500"/>
          </a:xfrm>
        </p:spPr>
      </p:pic>
      <p:sp>
        <p:nvSpPr>
          <p:cNvPr id="94210" name="Title 1">
            <a:extLst>
              <a:ext uri="{FF2B5EF4-FFF2-40B4-BE49-F238E27FC236}">
                <a16:creationId xmlns:a16="http://schemas.microsoft.com/office/drawing/2014/main" id="{DD329EA3-6A08-5282-51CE-5BC5DADB2E8F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Θ΄ εβδομάδα</a:t>
            </a:r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Content Placeholder 2">
            <a:extLst>
              <a:ext uri="{FF2B5EF4-FFF2-40B4-BE49-F238E27FC236}">
                <a16:creationId xmlns:a16="http://schemas.microsoft.com/office/drawing/2014/main" id="{45B4054A-DBE8-8301-837D-E0240C976B1B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600" y="1155700"/>
            <a:ext cx="7569200" cy="5054600"/>
          </a:xfrm>
        </p:spPr>
      </p:pic>
      <p:sp>
        <p:nvSpPr>
          <p:cNvPr id="95234" name="Title 1">
            <a:extLst>
              <a:ext uri="{FF2B5EF4-FFF2-40B4-BE49-F238E27FC236}">
                <a16:creationId xmlns:a16="http://schemas.microsoft.com/office/drawing/2014/main" id="{19B1436C-31B7-73CC-491A-F5DE04123E93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Θ΄ εβδομάδα</a:t>
            </a:r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Content Placeholder 2">
            <a:extLst>
              <a:ext uri="{FF2B5EF4-FFF2-40B4-BE49-F238E27FC236}">
                <a16:creationId xmlns:a16="http://schemas.microsoft.com/office/drawing/2014/main" id="{3F87C31F-7161-1EF5-E1B2-C4D0B70170D2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600" y="1231900"/>
            <a:ext cx="7569200" cy="4978400"/>
          </a:xfrm>
        </p:spPr>
      </p:pic>
      <p:sp>
        <p:nvSpPr>
          <p:cNvPr id="96258" name="Title 1">
            <a:extLst>
              <a:ext uri="{FF2B5EF4-FFF2-40B4-BE49-F238E27FC236}">
                <a16:creationId xmlns:a16="http://schemas.microsoft.com/office/drawing/2014/main" id="{D7AEE971-DE74-490A-D969-C11470B9E9FC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Θ΄ εβδομάδα</a:t>
            </a:r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B8C4A-BEC6-EBB7-1B05-826E566A6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404" y="1244909"/>
            <a:ext cx="7481168" cy="4967058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rtlCol="0">
            <a:normAutofit/>
          </a:bodyPr>
          <a:lstStyle/>
          <a:p>
            <a:pPr marL="1289304" lvl="5" indent="0">
              <a:buFont typeface="Wingdings 2" pitchFamily="18" charset="2"/>
              <a:buNone/>
              <a:defRPr/>
            </a:pPr>
            <a:endParaRPr lang="el-GR" dirty="0">
              <a:latin typeface="Times New Roman" charset="0"/>
            </a:endParaRP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r>
              <a:rPr lang="el-GR" dirty="0">
                <a:latin typeface="Times New Roman" charset="0"/>
              </a:rPr>
              <a:t>Θετικά μοιράσματος των δεδομένων:</a:t>
            </a: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l-GR" dirty="0">
              <a:latin typeface="Times New Roman" charset="0"/>
            </a:endParaRPr>
          </a:p>
          <a:p>
            <a:pPr lvl="1" indent="-274320" algn="just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r>
              <a:rPr lang="el-GR" dirty="0">
                <a:latin typeface="Times New Roman" charset="0"/>
              </a:rPr>
              <a:t>Πλήρης εκμετάλλευση των δεδομένων, ειδικά σε γλωσσικά επίπεδα που ο ερευνητής πεδίου δεν θα τα ανέλυε</a:t>
            </a:r>
          </a:p>
          <a:p>
            <a:pPr lvl="1"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l-GR" dirty="0">
              <a:latin typeface="Times New Roman" charset="0"/>
            </a:endParaRPr>
          </a:p>
          <a:p>
            <a:pPr lvl="1"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r>
              <a:rPr lang="el-GR" dirty="0">
                <a:latin typeface="Times New Roman" charset="0"/>
              </a:rPr>
              <a:t>Πρόσβαση σε δεδομένα άλλων</a:t>
            </a:r>
          </a:p>
          <a:p>
            <a:pPr lvl="1"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l-GR" dirty="0">
              <a:latin typeface="Times New Roman" charset="0"/>
            </a:endParaRP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l-GR" dirty="0">
              <a:latin typeface="Times New Roman" charset="0"/>
            </a:endParaRP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l-GR" dirty="0">
              <a:latin typeface="Times New Roman"/>
              <a:cs typeface="Times New Roman"/>
            </a:endParaRP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6258" name="Title 1">
            <a:extLst>
              <a:ext uri="{FF2B5EF4-FFF2-40B4-BE49-F238E27FC236}">
                <a16:creationId xmlns:a16="http://schemas.microsoft.com/office/drawing/2014/main" id="{7BE5E1CD-792E-98B9-0453-573E03CDA4BA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360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Θ΄ εβδομάδα</a:t>
            </a:r>
            <a:r>
              <a:rPr lang="en-US" altLang="el-GR" sz="360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5BDA0-D46A-175C-1267-929BDCBFE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404" y="1244909"/>
            <a:ext cx="7481168" cy="4967058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rtlCol="0">
            <a:normAutofit/>
          </a:bodyPr>
          <a:lstStyle/>
          <a:p>
            <a:pPr marL="1289304" lvl="5" indent="0">
              <a:buFont typeface="Wingdings 2" pitchFamily="18" charset="2"/>
              <a:buNone/>
              <a:defRPr/>
            </a:pPr>
            <a:endParaRPr lang="el-GR" dirty="0">
              <a:latin typeface="Times New Roman" charset="0"/>
            </a:endParaRP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r>
              <a:rPr lang="el-GR" dirty="0">
                <a:latin typeface="Times New Roman" charset="0"/>
              </a:rPr>
              <a:t>Θετικά μοιράσματος των δεδομένων:</a:t>
            </a: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l-GR" dirty="0">
              <a:latin typeface="Times New Roman" charset="0"/>
            </a:endParaRPr>
          </a:p>
          <a:p>
            <a:pPr lvl="1" indent="-274320" algn="just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r>
              <a:rPr lang="el-GR" dirty="0">
                <a:latin typeface="Times New Roman" charset="0"/>
              </a:rPr>
              <a:t>Πλήρης εκμετάλλευση των δεδομένων, ειδικά σε γλωσσικά επίπεδα που ο ερευνητής πεδίου δεν θα τα ανέλυε</a:t>
            </a:r>
          </a:p>
          <a:p>
            <a:pPr lvl="1"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l-GR" dirty="0">
              <a:latin typeface="Times New Roman" charset="0"/>
            </a:endParaRPr>
          </a:p>
          <a:p>
            <a:pPr lvl="1"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r>
              <a:rPr lang="el-GR" dirty="0">
                <a:latin typeface="Times New Roman" charset="0"/>
              </a:rPr>
              <a:t>Πρόσβαση σε δεδομένα άλλων</a:t>
            </a:r>
          </a:p>
          <a:p>
            <a:pPr lvl="1"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l-GR" dirty="0">
              <a:latin typeface="Times New Roman" charset="0"/>
            </a:endParaRPr>
          </a:p>
          <a:p>
            <a:pPr lvl="1"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r>
              <a:rPr lang="el-GR" dirty="0" err="1">
                <a:latin typeface="Times New Roman" charset="0"/>
              </a:rPr>
              <a:t>Ετεροαναφορές</a:t>
            </a:r>
            <a:endParaRPr lang="el-GR" dirty="0">
              <a:latin typeface="Times New Roman" charset="0"/>
            </a:endParaRPr>
          </a:p>
          <a:p>
            <a:pPr lvl="1"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l-GR" dirty="0">
              <a:latin typeface="Times New Roman" charset="0"/>
            </a:endParaRP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l-GR" dirty="0">
              <a:latin typeface="Times New Roman" charset="0"/>
            </a:endParaRP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l-GR" dirty="0">
              <a:latin typeface="Times New Roman"/>
              <a:cs typeface="Times New Roman"/>
            </a:endParaRP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7282" name="Title 1">
            <a:extLst>
              <a:ext uri="{FF2B5EF4-FFF2-40B4-BE49-F238E27FC236}">
                <a16:creationId xmlns:a16="http://schemas.microsoft.com/office/drawing/2014/main" id="{5645D517-53D2-B039-21A6-5AEEB2141B67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360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Θ΄ εβδομάδα</a:t>
            </a:r>
            <a:r>
              <a:rPr lang="en-US" altLang="el-GR" sz="360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BDB42-4CD1-8A24-8AA1-50540F8A0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404" y="1244909"/>
            <a:ext cx="7481168" cy="4967058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rtlCol="0">
            <a:normAutofit/>
          </a:bodyPr>
          <a:lstStyle/>
          <a:p>
            <a:pPr marL="1289304" lvl="5" indent="0">
              <a:buFont typeface="Wingdings 2" pitchFamily="18" charset="2"/>
              <a:buNone/>
              <a:defRPr/>
            </a:pPr>
            <a:endParaRPr lang="el-GR" dirty="0">
              <a:latin typeface="Times New Roman" charset="0"/>
            </a:endParaRP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r>
              <a:rPr lang="el-GR" dirty="0">
                <a:latin typeface="Times New Roman" charset="0"/>
              </a:rPr>
              <a:t>Θετικά μοιράσματος των δεδομένων:</a:t>
            </a: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l-GR" dirty="0">
              <a:latin typeface="Times New Roman" charset="0"/>
            </a:endParaRPr>
          </a:p>
          <a:p>
            <a:pPr lvl="1" indent="-274320" algn="just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r>
              <a:rPr lang="el-GR" dirty="0">
                <a:latin typeface="Times New Roman" charset="0"/>
              </a:rPr>
              <a:t>Πλήρης εκμετάλλευση των δεδομένων, ειδικά σε γλωσσικά επίπεδα που ο ερευνητής πεδίου δεν θα τα ανέλυε</a:t>
            </a:r>
          </a:p>
          <a:p>
            <a:pPr lvl="1"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l-GR" dirty="0">
              <a:latin typeface="Times New Roman" charset="0"/>
            </a:endParaRPr>
          </a:p>
          <a:p>
            <a:pPr lvl="1"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r>
              <a:rPr lang="el-GR" dirty="0">
                <a:latin typeface="Times New Roman" charset="0"/>
              </a:rPr>
              <a:t>Πρόσβαση σε δεδομένα άλλων</a:t>
            </a:r>
          </a:p>
          <a:p>
            <a:pPr lvl="1"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l-GR" dirty="0">
              <a:latin typeface="Times New Roman" charset="0"/>
            </a:endParaRPr>
          </a:p>
          <a:p>
            <a:pPr lvl="1"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r>
              <a:rPr lang="el-GR" dirty="0" err="1">
                <a:latin typeface="Times New Roman" charset="0"/>
              </a:rPr>
              <a:t>Ετεροαναφορές</a:t>
            </a:r>
            <a:endParaRPr lang="el-GR" dirty="0">
              <a:latin typeface="Times New Roman" charset="0"/>
            </a:endParaRPr>
          </a:p>
          <a:p>
            <a:pPr lvl="1"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l-GR" dirty="0">
              <a:latin typeface="Times New Roman" charset="0"/>
            </a:endParaRPr>
          </a:p>
          <a:p>
            <a:pPr lvl="1"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r>
              <a:rPr lang="el-GR" dirty="0">
                <a:latin typeface="Times New Roman" charset="0"/>
              </a:rPr>
              <a:t>Δημιουργία νέου συνεργατικού κλίματος</a:t>
            </a: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l-GR" dirty="0">
              <a:latin typeface="Times New Roman" charset="0"/>
            </a:endParaRP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l-GR" dirty="0">
              <a:latin typeface="Times New Roman"/>
              <a:cs typeface="Times New Roman"/>
            </a:endParaRP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8306" name="Title 1">
            <a:extLst>
              <a:ext uri="{FF2B5EF4-FFF2-40B4-BE49-F238E27FC236}">
                <a16:creationId xmlns:a16="http://schemas.microsoft.com/office/drawing/2014/main" id="{744F48F5-8012-7E1E-CA0A-139293F75BE4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360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Θ΄ εβδομάδα</a:t>
            </a:r>
            <a:r>
              <a:rPr lang="en-US" altLang="el-GR" sz="360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BDB42-4CD1-8A24-8AA1-50540F8A0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404" y="1244909"/>
            <a:ext cx="7481168" cy="4967058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rtlCol="0">
            <a:normAutofit/>
          </a:bodyPr>
          <a:lstStyle/>
          <a:p>
            <a:pPr marL="1289304" lvl="5" indent="0">
              <a:buFont typeface="Wingdings 2" pitchFamily="18" charset="2"/>
              <a:buNone/>
              <a:defRPr/>
            </a:pPr>
            <a:endParaRPr lang="el-GR" dirty="0">
              <a:latin typeface="Times New Roman" charset="0"/>
            </a:endParaRP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r>
              <a:rPr lang="el-GR" dirty="0">
                <a:latin typeface="Times New Roman" charset="0"/>
              </a:rPr>
              <a:t>Αρνητικά μοιράσματος των δεδομένων:</a:t>
            </a: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l-GR" dirty="0">
              <a:latin typeface="Times New Roman" charset="0"/>
            </a:endParaRP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l-GR" dirty="0">
              <a:latin typeface="Times New Roman" charset="0"/>
            </a:endParaRP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l-GR" dirty="0">
              <a:latin typeface="Times New Roman"/>
              <a:cs typeface="Times New Roman"/>
            </a:endParaRP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8306" name="Title 1">
            <a:extLst>
              <a:ext uri="{FF2B5EF4-FFF2-40B4-BE49-F238E27FC236}">
                <a16:creationId xmlns:a16="http://schemas.microsoft.com/office/drawing/2014/main" id="{744F48F5-8012-7E1E-CA0A-139293F75BE4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360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Θ΄ εβδομάδα</a:t>
            </a:r>
            <a:r>
              <a:rPr lang="en-US" altLang="el-GR" sz="360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6301517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BDB42-4CD1-8A24-8AA1-50540F8A0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404" y="1244909"/>
            <a:ext cx="7481168" cy="4967058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rtlCol="0">
            <a:normAutofit/>
          </a:bodyPr>
          <a:lstStyle/>
          <a:p>
            <a:pPr marL="1289304" lvl="5" indent="0">
              <a:buFont typeface="Wingdings 2" pitchFamily="18" charset="2"/>
              <a:buNone/>
              <a:defRPr/>
            </a:pPr>
            <a:endParaRPr lang="el-GR" dirty="0">
              <a:latin typeface="Times New Roman" charset="0"/>
            </a:endParaRP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r>
              <a:rPr lang="el-GR" dirty="0">
                <a:latin typeface="Times New Roman" charset="0"/>
              </a:rPr>
              <a:t>Αρνητικά μοιράσματος των δεδομένων:</a:t>
            </a: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l-GR" dirty="0">
              <a:latin typeface="Times New Roman" charset="0"/>
            </a:endParaRPr>
          </a:p>
          <a:p>
            <a:pPr lvl="1" indent="-274320" algn="just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r>
              <a:rPr lang="el-GR" dirty="0">
                <a:latin typeface="Times New Roman" charset="0"/>
              </a:rPr>
              <a:t>Μόνο ένα!</a:t>
            </a:r>
          </a:p>
          <a:p>
            <a:pPr lvl="1"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l-GR" dirty="0">
              <a:latin typeface="Times New Roman" charset="0"/>
            </a:endParaRP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l-GR" dirty="0">
              <a:latin typeface="Times New Roman" charset="0"/>
            </a:endParaRP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l-GR" dirty="0">
              <a:latin typeface="Times New Roman"/>
              <a:cs typeface="Times New Roman"/>
            </a:endParaRP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8306" name="Title 1">
            <a:extLst>
              <a:ext uri="{FF2B5EF4-FFF2-40B4-BE49-F238E27FC236}">
                <a16:creationId xmlns:a16="http://schemas.microsoft.com/office/drawing/2014/main" id="{744F48F5-8012-7E1E-CA0A-139293F75BE4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360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Θ΄ εβδομάδα</a:t>
            </a:r>
            <a:r>
              <a:rPr lang="en-US" altLang="el-GR" sz="360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4155474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BDB42-4CD1-8A24-8AA1-50540F8A0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404" y="1244909"/>
            <a:ext cx="7481168" cy="4967058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rtlCol="0">
            <a:normAutofit/>
          </a:bodyPr>
          <a:lstStyle/>
          <a:p>
            <a:pPr marL="1289304" lvl="5" indent="0">
              <a:buFont typeface="Wingdings 2" pitchFamily="18" charset="2"/>
              <a:buNone/>
              <a:defRPr/>
            </a:pPr>
            <a:endParaRPr lang="el-GR" dirty="0">
              <a:latin typeface="Times New Roman" charset="0"/>
            </a:endParaRP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r>
              <a:rPr lang="el-GR" dirty="0">
                <a:latin typeface="Times New Roman" charset="0"/>
              </a:rPr>
              <a:t>Αρνητικά μοιράσματος των δεδομένων:</a:t>
            </a: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l-GR" dirty="0">
              <a:latin typeface="Times New Roman" charset="0"/>
            </a:endParaRPr>
          </a:p>
          <a:p>
            <a:pPr lvl="1" indent="-274320" algn="just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r>
              <a:rPr lang="el-GR" dirty="0">
                <a:latin typeface="Times New Roman" charset="0"/>
              </a:rPr>
              <a:t>Μόνο ένα!</a:t>
            </a:r>
          </a:p>
          <a:p>
            <a:pPr lvl="1"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l-GR" dirty="0">
              <a:latin typeface="Times New Roman" charset="0"/>
            </a:endParaRPr>
          </a:p>
          <a:p>
            <a:pPr lvl="1"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r>
              <a:rPr lang="el-GR" dirty="0">
                <a:latin typeface="Times New Roman" charset="0"/>
              </a:rPr>
              <a:t>Συνειδητοποίηση από την ερευνητική κοινότητα ότι ο αρχικός ερευνητής ή ερευνήτρια ΔΕΝ ακολούθησε της δεοντολογικές αρχές της έρευνας!!!</a:t>
            </a: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l-GR" dirty="0">
              <a:latin typeface="Times New Roman" charset="0"/>
            </a:endParaRP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l-GR" dirty="0">
              <a:latin typeface="Times New Roman"/>
              <a:cs typeface="Times New Roman"/>
            </a:endParaRP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8306" name="Title 1">
            <a:extLst>
              <a:ext uri="{FF2B5EF4-FFF2-40B4-BE49-F238E27FC236}">
                <a16:creationId xmlns:a16="http://schemas.microsoft.com/office/drawing/2014/main" id="{744F48F5-8012-7E1E-CA0A-139293F75BE4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360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Θ΄ εβδομάδα</a:t>
            </a:r>
            <a:r>
              <a:rPr lang="en-US" altLang="el-GR" sz="360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4765061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Content Placeholder 2">
            <a:extLst>
              <a:ext uri="{FF2B5EF4-FFF2-40B4-BE49-F238E27FC236}">
                <a16:creationId xmlns:a16="http://schemas.microsoft.com/office/drawing/2014/main" id="{858AA141-A8A8-1660-25AF-FA72F40EB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63" y="1244600"/>
            <a:ext cx="7481887" cy="4967288"/>
          </a:xfrm>
        </p:spPr>
        <p:txBody>
          <a:bodyPr/>
          <a:lstStyle/>
          <a:p>
            <a:pPr eaLnBrk="1" hangingPunct="1"/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Αποτέλεσμα:  </a:t>
            </a:r>
          </a:p>
          <a:p>
            <a:pPr eaLnBrk="1" hangingPunct="1"/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54" name="Title 1">
            <a:extLst>
              <a:ext uri="{FF2B5EF4-FFF2-40B4-BE49-F238E27FC236}">
                <a16:creationId xmlns:a16="http://schemas.microsoft.com/office/drawing/2014/main" id="{8AF77ACA-8B58-21B3-8F43-2771937E1643}"/>
              </a:ext>
            </a:extLst>
          </p:cNvPr>
          <p:cNvSpPr txBox="1">
            <a:spLocks/>
          </p:cNvSpPr>
          <p:nvPr/>
        </p:nvSpPr>
        <p:spPr bwMode="auto">
          <a:xfrm>
            <a:off x="1042988" y="338138"/>
            <a:ext cx="70246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2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Θ΄ εβδομάδα</a:t>
            </a:r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1189</TotalTime>
  <Words>3895</Words>
  <Application>Microsoft Macintosh PowerPoint</Application>
  <PresentationFormat>Προβολή στην οθόνη (4:3)</PresentationFormat>
  <Paragraphs>863</Paragraphs>
  <Slides>141</Slides>
  <Notes>4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141</vt:i4>
      </vt:variant>
    </vt:vector>
  </HeadingPairs>
  <TitlesOfParts>
    <vt:vector size="147" baseType="lpstr">
      <vt:lpstr>Calibri</vt:lpstr>
      <vt:lpstr>Century Gothic</vt:lpstr>
      <vt:lpstr>Times New Roman</vt:lpstr>
      <vt:lpstr>Wingdings</vt:lpstr>
      <vt:lpstr>Wingdings 2</vt:lpstr>
      <vt:lpstr>Austin</vt:lpstr>
      <vt:lpstr>Μεθοδολογία της Γλωσσικής Έρευνας</vt:lpstr>
      <vt:lpstr>Αρχές της Γλωσσικής Έρευνας </vt:lpstr>
      <vt:lpstr>Αρχές της Γλωσσικής Έρευνας </vt:lpstr>
      <vt:lpstr>Αρχές της Γλωσσικής Έρευνας </vt:lpstr>
      <vt:lpstr>Αρχές της Γλωσσικής Έρευνας </vt:lpstr>
      <vt:lpstr>Αρχές της Γλωσσικής Έρευνας </vt:lpstr>
      <vt:lpstr>Βιβλιογραφικές παραπομπές</vt:lpstr>
      <vt:lpstr>Βιβλιογραφικές παραπομπές</vt:lpstr>
      <vt:lpstr>Βιβλιογραφικές παραπομπές</vt:lpstr>
      <vt:lpstr>Βιβλιογραφικές παραπομπές</vt:lpstr>
      <vt:lpstr>Βιβλιογραφικές παραπομπές</vt:lpstr>
      <vt:lpstr>Βιβλιογραφικές παραπομπές</vt:lpstr>
      <vt:lpstr>Βιβλιογραφικές παραπομπές</vt:lpstr>
      <vt:lpstr>Βιβλιογραφικές παραπομπές</vt:lpstr>
      <vt:lpstr>Αρχές της Γλωσσικής Έρευνας </vt:lpstr>
      <vt:lpstr>Αρχές της Γλωσσικής Έρευνας </vt:lpstr>
      <vt:lpstr>Αρχές της Γλωσσικής Έρευνας </vt:lpstr>
      <vt:lpstr>Αρχές της Γλωσσικής Έρευνας </vt:lpstr>
      <vt:lpstr>Αρχές της Γλωσσικής Έρευνας </vt:lpstr>
      <vt:lpstr>Παράγοντες που επηρεάζουν τη συλλογή γλωσσικού υλικού</vt:lpstr>
      <vt:lpstr>Παράγοντες που επηρεάζουν τη συλλογή γλωσσικού υλικού</vt:lpstr>
      <vt:lpstr>Παράγοντες που επηρεάζουν τη συλλογή γλωσσικού υλικού</vt:lpstr>
      <vt:lpstr>Παράγοντες που επηρεάζουν τη συλλογή γλωσσικού υλικού</vt:lpstr>
      <vt:lpstr>Θεωρητικό πλαίσιο</vt:lpstr>
      <vt:lpstr>Β΄ εβδομάδα</vt:lpstr>
      <vt:lpstr>B΄ εβδομάδα</vt:lpstr>
      <vt:lpstr>Παράγοντες που επηρεάζουν τη γλωσσική έρευνα</vt:lpstr>
      <vt:lpstr>Παράγοντες που επηρεάζουν τη γλωσσική έρευνα</vt:lpstr>
      <vt:lpstr>Παράγοντες που επηρεάζουν τη γλωσσική έρευνα</vt:lpstr>
      <vt:lpstr>Παράγοντες που επηρεάζουν τη γλωσσική έρευνα</vt:lpstr>
      <vt:lpstr>Παράγοντες που επηρεάζουν τη γλωσσική έρευνα</vt:lpstr>
      <vt:lpstr>Παράγοντες που επηρεάζουν τη γλωσσική έρευνα</vt:lpstr>
      <vt:lpstr>Παράγοντες που επηρεάζουν τη γλωσσική έρευνα</vt:lpstr>
      <vt:lpstr>Παρουσίαση του PowerPoint</vt:lpstr>
      <vt:lpstr>Παρουσίαση του PowerPoint</vt:lpstr>
      <vt:lpstr>  ΜΕΘΟΔΟΙ ΣΥΛΛΟΓΗΣ ΓΛΩΣΙΚΩΝ ΔΕΔΟΜΕΝΩΝ</vt:lpstr>
      <vt:lpstr> ΜΕΘΟΔΟΙ ΣΥΛΛΟΓΗΣ ΓΛΩΣΙΚΩΝ ΔΕΔΟΜΕΝΩΝ</vt:lpstr>
      <vt:lpstr> ΜΕΘΟΔΟΙ ΣΥΛΛΟΓΗΣ ΓΛΩΣΙΚΩΝ ΔΕΔΟΜΕΝΩΝ</vt:lpstr>
      <vt:lpstr> ΜΕΘΟΔΟΙ ΣΥΛΛΟΓΗΣ ΓΛΩΣΙΚΩΝ ΔΕΔΟΜΕΝΩΝ</vt:lpstr>
      <vt:lpstr>  ΜΕΘΟΔΟΙ ΣΥΛΛΟΓΗΣ ΓΛΩΣΙΚΩΝ ΔΕΔΟΜΕΝΩΝ</vt:lpstr>
      <vt:lpstr>  ΜΕΘΟΔΟΙ ΣΥΛΛΟΓΗΣ ΓΛΩΣΙΚΩΝ ΔΕΔΟΜΕΝΩΝ</vt:lpstr>
      <vt:lpstr>  ΜΕΘΟΔΟΙ ΣΥΛΛΟΓΗΣ ΓΛΩΣΙΚΩΝ ΔΕΔΟΜΕΝΩΝ</vt:lpstr>
      <vt:lpstr> </vt:lpstr>
      <vt:lpstr> ΜΕΘΟΔΟΙ ΣΥΛΛΟΓΗΣ ΓΛΩΣΙΚΩΝ ΔΕΔΟΜΕΝΩΝ</vt:lpstr>
      <vt:lpstr> ΜΕΘΟΔΟΙ ΣΥΛΛΟΓΗΣ ΓΛΩΣΙΚΩΝ ΔΕΔΟΜΕΝΩΝ</vt:lpstr>
      <vt:lpstr> ΜΕΘΟΔΟΙ ΣΥΛΛΟΓΗΣ ΓΛΩΣΙΚΩΝ ΔΕΔΟΜΕΝΩΝ</vt:lpstr>
      <vt:lpstr>  ΜΕΘΟΔΟΙ ΣΥΛΛΟΓΗΣ ΓΛΩΣΙΚΩΝ ΔΕΔΟΜΕΝΩΝ</vt:lpstr>
      <vt:lpstr> ΜΕΘΟΔΟΙ ΣΥΛΛΟΓΗΣ ΓΛΩΣΙΚΩΝ ΔΕΔΟΜΕΝΩΝ</vt:lpstr>
      <vt:lpstr> ΜΕΘΟΔΟΙ ΣΥΛΛΟΓΗΣ ΓΛΩΣΙΚΩΝ ΔΕΔΟΜΕΝΩΝ</vt:lpstr>
      <vt:lpstr> ΜΕΘΟΔΟΙ ΣΥΛΛΟΓΗΣ ΓΛΩΣΙΚΩΝ ΔΕΔΟΜΕΝΩΝ</vt:lpstr>
      <vt:lpstr> ΜΕΘΟΔΟΙ ΣΥΛΛΟΓΗΣ ΓΛΩΣΙΚΩΝ ΔΕΔΟΜΕΝΩΝ</vt:lpstr>
      <vt:lpstr>ΜΕΘΟΔΟΙ ΣΥΛΛΟΓΗΣ ΓΛΩΣΙΚΩΝ ΔΕΔΟΜΕΝΩΝ</vt:lpstr>
      <vt:lpstr> ΜΕΘΟΔΟΙ ΣΥΛΛΟΓΗΣ ΓΛΩΣΙΚΩΝ ΔΕΔΟΜΕΝΩΝ</vt:lpstr>
      <vt:lpstr> ΜΕΘΟΔΟΙ ΣΥΛΛΟΓΗΣ ΓΛΩΣΙΚΩΝ ΔΕΔΟΜΕΝΩΝ</vt:lpstr>
      <vt:lpstr>Παρουσίαση του PowerPoint</vt:lpstr>
      <vt:lpstr>Παρουσίαση του PowerPoint</vt:lpstr>
      <vt:lpstr>Παρουσίαση του PowerPoint</vt:lpstr>
      <vt:lpstr>     ΔΕΟΝΤΟΛΟΓΙΑ ΤΗΣ ΕΡΕΥΝΑΣ </vt:lpstr>
      <vt:lpstr>Ε΄ εβδομάδα</vt:lpstr>
      <vt:lpstr>Ε΄ εβδομάδα</vt:lpstr>
      <vt:lpstr>Ε΄ εβδομάδα</vt:lpstr>
      <vt:lpstr>Παρουσίαση του PowerPoint</vt:lpstr>
      <vt:lpstr>Παρουσίαση του PowerPoint</vt:lpstr>
      <vt:lpstr>Ε΄ εβδομάδα</vt:lpstr>
      <vt:lpstr>Ε΄ εβδομάδα</vt:lpstr>
      <vt:lpstr>Ε΄ εβδομάδα</vt:lpstr>
      <vt:lpstr>Παρουσίαση του PowerPoint</vt:lpstr>
      <vt:lpstr> </vt:lpstr>
      <vt:lpstr>Η΄ εβδομάδα  </vt:lpstr>
      <vt:lpstr>Η΄ εβδομάδα  </vt:lpstr>
      <vt:lpstr>Η΄ εβδομάδα  </vt:lpstr>
      <vt:lpstr>Η΄ εβδομάδα  </vt:lpstr>
      <vt:lpstr>Η΄ εβδομάδα  </vt:lpstr>
      <vt:lpstr>Η΄ εβδομάδα  </vt:lpstr>
      <vt:lpstr>Η΄ εβδομάδα  </vt:lpstr>
      <vt:lpstr>Η΄ εβδομάδα  </vt:lpstr>
      <vt:lpstr>Η΄ εβδομάδα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IB’ εβδομάδα: Μεταδεδομένα</vt:lpstr>
      <vt:lpstr>IB’ εβδομάδα: Μεταδεδομένα</vt:lpstr>
      <vt:lpstr>IB’ εβδομάδα: Μεταδεδομένα</vt:lpstr>
      <vt:lpstr>IB’ εβδομάδα: Μεταδεδομένα</vt:lpstr>
      <vt:lpstr>IB’ εβδομάδα: Μεταδεδομένα</vt:lpstr>
      <vt:lpstr>IB’ εβδομάδα: Μεταδεδομένα</vt:lpstr>
      <vt:lpstr>IB’ εβδομάδα: Μεταδεδομένα</vt:lpstr>
      <vt:lpstr>IB’ εβδομάδα: Μεταδεδομένα</vt:lpstr>
      <vt:lpstr>IB’ εβδομάδα: Μεταδεδομένα</vt:lpstr>
      <vt:lpstr>IB’ εβδομάδα: Μεταδεδομένα</vt:lpstr>
      <vt:lpstr>IB’ εβδομάδα: Μεταδεδομένα</vt:lpstr>
      <vt:lpstr>IB’ εβδομάδα: Ερωτήσεις ΙΑ’ εβδομάδας</vt:lpstr>
      <vt:lpstr>IΓ’ εβδομάδα: Λογισμικό</vt:lpstr>
      <vt:lpstr>IΓ’ εβδομάδα: Λογισμικό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Μεθοδολογία της Γλωσσικής Έρευνας</dc:title>
  <dc:creator>Dimitris</dc:creator>
  <cp:lastModifiedBy>Dimitris Papazachariou</cp:lastModifiedBy>
  <cp:revision>106</cp:revision>
  <dcterms:created xsi:type="dcterms:W3CDTF">2015-03-02T06:39:59Z</dcterms:created>
  <dcterms:modified xsi:type="dcterms:W3CDTF">2024-05-23T05:24:27Z</dcterms:modified>
</cp:coreProperties>
</file>