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charts/chart3.xml" ContentType="application/vnd.openxmlformats-officedocument.drawingml.chart+xml"/>
  <Default Extension="xlsx" ContentType="application/vnd.openxmlformats-officedocument.spreadsheetml.sheet"/>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charts/chart8.xml" ContentType="application/vnd.openxmlformats-officedocument.drawingml.chart+xml"/>
  <Override PartName="/ppt/diagrams/data7.xml" ContentType="application/vnd.openxmlformats-officedocument.drawingml.diagramData+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diagrams/colors1.xml" ContentType="application/vnd.openxmlformats-officedocument.drawingml.diagramColors+xml"/>
  <Override PartName="/ppt/charts/style2.xml" ContentType="application/vnd.ms-office.chart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diagrams/layout7.xml" ContentType="application/vnd.openxmlformats-officedocument.drawingml.diagramLayout+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charts/chart9.xml" ContentType="application/vnd.openxmlformats-officedocument.drawingml.chart+xml"/>
  <Override PartName="/ppt/notesSlides/notesSlide32.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diagrams/layout3.xml" ContentType="application/vnd.openxmlformats-officedocument.drawingml.diagramLayout+xml"/>
  <Override PartName="/ppt/notesSlides/notesSlide21.xml" ContentType="application/vnd.openxmlformats-officedocument.presentationml.notesSlide+xml"/>
  <Override PartName="/ppt/diagrams/data4.xml" ContentType="application/vnd.openxmlformats-officedocument.drawingml.diagramData+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notesSlides/notesSlide10.xml" ContentType="application/vnd.openxmlformats-officedocument.presentationml.notesSlide+xml"/>
  <Override PartName="/ppt/charts/chart5.xml" ContentType="application/vnd.openxmlformats-officedocument.drawingml.chart+xml"/>
  <Override PartName="/ppt/diagrams/colors6.xml" ContentType="application/vnd.openxmlformats-officedocument.drawingml.diagramColors+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diagrams/drawing5.xml" ContentType="application/vnd.ms-office.drawingml.diagramDrawing+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drawings/drawing1.xml" ContentType="application/vnd.openxmlformats-officedocument.drawingml.chartshapes+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diagrams/layout4.xml" ContentType="application/vnd.openxmlformats-officedocument.drawingml.diagramLayout+xml"/>
  <Override PartName="/ppt/notesSlides/notesSlide33.xml" ContentType="application/vnd.openxmlformats-officedocument.presentationml.notesSlide+xml"/>
  <Override PartName="/ppt/charts/colors1.xml" ContentType="application/vnd.ms-office.chartcolorstyle+xml"/>
  <Override PartName="/ppt/slides/slide139.xml" ContentType="application/vnd.openxmlformats-officedocument.presentationml.slide+xml"/>
  <Override PartName="/ppt/slides/slide157.xml" ContentType="application/vnd.openxmlformats-officedocument.presentationml.slide+xml"/>
  <Default Extension="tiff" ContentType="image/tiff"/>
  <Override PartName="/ppt/notesSlides/notesSlide11.xml" ContentType="application/vnd.openxmlformats-officedocument.presentationml.notesSlide+xml"/>
  <Override PartName="/ppt/charts/chart6.xml" ContentType="application/vnd.openxmlformats-officedocument.drawingml.chart+xml"/>
  <Override PartName="/ppt/diagrams/data5.xml" ContentType="application/vnd.openxmlformats-officedocument.drawingml.diagramData+xml"/>
  <Override PartName="/ppt/diagrams/colors7.xml" ContentType="application/vnd.openxmlformats-officedocument.drawingml.diagramColors+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notesSlides/notesSlide6.xml" ContentType="application/vnd.openxmlformats-officedocument.presentationml.notesSlide+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charts/chart2.xml" ContentType="application/vnd.openxmlformats-officedocument.drawingml.chart+xml"/>
  <Override PartName="/ppt/diagrams/quickStyle6.xml" ContentType="application/vnd.openxmlformats-officedocument.drawingml.diagramStyl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drawings/drawing2.xml" ContentType="application/vnd.openxmlformats-officedocument.drawingml.chartshapes+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charts/colors2.xml" ContentType="application/vnd.ms-office.chartcolorstyl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diagrams/layout5.xml" ContentType="application/vnd.openxmlformats-officedocument.drawingml.diagramLayout+xml"/>
  <Override PartName="/ppt/diagrams/data6.xml" ContentType="application/vnd.openxmlformats-officedocument.drawingml.diagramData+xml"/>
  <Override PartName="/ppt/slides/slide129.xml" ContentType="application/vnd.openxmlformats-officedocument.presentationml.slide+xml"/>
  <Override PartName="/ppt/notesSlides/notesSlide12.xml" ContentType="application/vnd.openxmlformats-officedocument.presentationml.notesSlide+xml"/>
  <Override PartName="/ppt/charts/chart7.xml" ContentType="application/vnd.openxmlformats-officedocument.drawingml.chart+xml"/>
  <Override PartName="/ppt/slides/slide118.xml" ContentType="application/vnd.openxmlformats-officedocument.presentationml.slide+xml"/>
  <Override PartName="/ppt/diagrams/drawing7.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Default Extension="bin" ContentType="application/vnd.openxmlformats-officedocument.oleObject"/>
  <Override PartName="/ppt/notesSlides/notesSlide3.xml" ContentType="application/vnd.openxmlformats-officedocument.presentationml.notesSlide+xml"/>
  <Override PartName="/ppt/charts/style1.xml" ContentType="application/vnd.ms-office.chartstyl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s/slide40.xml" ContentType="application/vnd.openxmlformats-officedocument.presentationml.slide+xml"/>
  <Override PartName="/ppt/slides/slide159.xml" ContentType="application/vnd.openxmlformats-officedocument.presentationml.slide+xml"/>
  <Override PartName="/ppt/slides/slide148.xml" ContentType="application/vnd.openxmlformats-officedocument.presentationml.slide+xml"/>
  <Default Extension="vml" ContentType="application/vnd.openxmlformats-officedocument.vmlDrawing"/>
  <Default Extension="gif" ContentType="image/gif"/>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diagrams/data3.xml" ContentType="application/vnd.openxmlformats-officedocument.drawingml.diagramData+xml"/>
  <Override PartName="/ppt/charts/chart4.xml" ContentType="application/vnd.openxmlformats-officedocument.drawingml.chart+xml"/>
  <Override PartName="/ppt/diagrams/colors5.xml" ContentType="application/vnd.openxmlformats-officedocument.drawingml.diagramColors+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quickStyle4.xml" ContentType="application/vnd.openxmlformats-officedocument.drawingml.diagram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06" r:id="rId1"/>
  </p:sldMasterIdLst>
  <p:notesMasterIdLst>
    <p:notesMasterId r:id="rId166"/>
  </p:notesMasterIdLst>
  <p:sldIdLst>
    <p:sldId id="256" r:id="rId2"/>
    <p:sldId id="827" r:id="rId3"/>
    <p:sldId id="828" r:id="rId4"/>
    <p:sldId id="258" r:id="rId5"/>
    <p:sldId id="1020" r:id="rId6"/>
    <p:sldId id="878" r:id="rId7"/>
    <p:sldId id="846" r:id="rId8"/>
    <p:sldId id="1067" r:id="rId9"/>
    <p:sldId id="1045" r:id="rId10"/>
    <p:sldId id="1029" r:id="rId11"/>
    <p:sldId id="1030" r:id="rId12"/>
    <p:sldId id="1046" r:id="rId13"/>
    <p:sldId id="1047" r:id="rId14"/>
    <p:sldId id="1009" r:id="rId15"/>
    <p:sldId id="1052" r:id="rId16"/>
    <p:sldId id="1048" r:id="rId17"/>
    <p:sldId id="1049" r:id="rId18"/>
    <p:sldId id="1050" r:id="rId19"/>
    <p:sldId id="1051" r:id="rId20"/>
    <p:sldId id="581" r:id="rId21"/>
    <p:sldId id="582" r:id="rId22"/>
    <p:sldId id="739" r:id="rId23"/>
    <p:sldId id="1033" r:id="rId24"/>
    <p:sldId id="1034" r:id="rId25"/>
    <p:sldId id="262" r:id="rId26"/>
    <p:sldId id="336" r:id="rId27"/>
    <p:sldId id="1035" r:id="rId28"/>
    <p:sldId id="275" r:id="rId29"/>
    <p:sldId id="280" r:id="rId30"/>
    <p:sldId id="273" r:id="rId31"/>
    <p:sldId id="1036" r:id="rId32"/>
    <p:sldId id="1038" r:id="rId33"/>
    <p:sldId id="1039" r:id="rId34"/>
    <p:sldId id="1040" r:id="rId35"/>
    <p:sldId id="1041" r:id="rId36"/>
    <p:sldId id="779" r:id="rId37"/>
    <p:sldId id="830" r:id="rId38"/>
    <p:sldId id="832" r:id="rId39"/>
    <p:sldId id="831" r:id="rId40"/>
    <p:sldId id="799" r:id="rId41"/>
    <p:sldId id="1042" r:id="rId42"/>
    <p:sldId id="781" r:id="rId43"/>
    <p:sldId id="867" r:id="rId44"/>
    <p:sldId id="1044" r:id="rId45"/>
    <p:sldId id="962" r:id="rId46"/>
    <p:sldId id="1066" r:id="rId47"/>
    <p:sldId id="1043" r:id="rId48"/>
    <p:sldId id="1073" r:id="rId49"/>
    <p:sldId id="1053" r:id="rId50"/>
    <p:sldId id="1054" r:id="rId51"/>
    <p:sldId id="879" r:id="rId52"/>
    <p:sldId id="1016" r:id="rId53"/>
    <p:sldId id="760" r:id="rId54"/>
    <p:sldId id="761" r:id="rId55"/>
    <p:sldId id="1055" r:id="rId56"/>
    <p:sldId id="1059" r:id="rId57"/>
    <p:sldId id="917" r:id="rId58"/>
    <p:sldId id="1060" r:id="rId59"/>
    <p:sldId id="1061" r:id="rId60"/>
    <p:sldId id="918" r:id="rId61"/>
    <p:sldId id="931" r:id="rId62"/>
    <p:sldId id="1011" r:id="rId63"/>
    <p:sldId id="1012" r:id="rId64"/>
    <p:sldId id="928" r:id="rId65"/>
    <p:sldId id="873" r:id="rId66"/>
    <p:sldId id="876" r:id="rId67"/>
    <p:sldId id="885" r:id="rId68"/>
    <p:sldId id="886" r:id="rId69"/>
    <p:sldId id="1062" r:id="rId70"/>
    <p:sldId id="899" r:id="rId71"/>
    <p:sldId id="894" r:id="rId72"/>
    <p:sldId id="903" r:id="rId73"/>
    <p:sldId id="342" r:id="rId74"/>
    <p:sldId id="1063" r:id="rId75"/>
    <p:sldId id="1064" r:id="rId76"/>
    <p:sldId id="1065" r:id="rId77"/>
    <p:sldId id="346" r:id="rId78"/>
    <p:sldId id="930" r:id="rId79"/>
    <p:sldId id="869" r:id="rId80"/>
    <p:sldId id="787" r:id="rId81"/>
    <p:sldId id="588" r:id="rId82"/>
    <p:sldId id="1031" r:id="rId83"/>
    <p:sldId id="1032" r:id="rId84"/>
    <p:sldId id="945" r:id="rId85"/>
    <p:sldId id="948" r:id="rId86"/>
    <p:sldId id="1071" r:id="rId87"/>
    <p:sldId id="946" r:id="rId88"/>
    <p:sldId id="1074" r:id="rId89"/>
    <p:sldId id="952" r:id="rId90"/>
    <p:sldId id="953" r:id="rId91"/>
    <p:sldId id="1075" r:id="rId92"/>
    <p:sldId id="955" r:id="rId93"/>
    <p:sldId id="956" r:id="rId94"/>
    <p:sldId id="957" r:id="rId95"/>
    <p:sldId id="963" r:id="rId96"/>
    <p:sldId id="1076" r:id="rId97"/>
    <p:sldId id="970" r:id="rId98"/>
    <p:sldId id="966" r:id="rId99"/>
    <p:sldId id="967" r:id="rId100"/>
    <p:sldId id="968" r:id="rId101"/>
    <p:sldId id="1002" r:id="rId102"/>
    <p:sldId id="974" r:id="rId103"/>
    <p:sldId id="977" r:id="rId104"/>
    <p:sldId id="976" r:id="rId105"/>
    <p:sldId id="1001" r:id="rId106"/>
    <p:sldId id="982" r:id="rId107"/>
    <p:sldId id="983" r:id="rId108"/>
    <p:sldId id="986" r:id="rId109"/>
    <p:sldId id="1072" r:id="rId110"/>
    <p:sldId id="987" r:id="rId111"/>
    <p:sldId id="1077" r:id="rId112"/>
    <p:sldId id="990" r:id="rId113"/>
    <p:sldId id="345" r:id="rId114"/>
    <p:sldId id="994" r:id="rId115"/>
    <p:sldId id="1024" r:id="rId116"/>
    <p:sldId id="1025" r:id="rId117"/>
    <p:sldId id="343" r:id="rId118"/>
    <p:sldId id="1026" r:id="rId119"/>
    <p:sldId id="1027" r:id="rId120"/>
    <p:sldId id="1000" r:id="rId121"/>
    <p:sldId id="1022" r:id="rId122"/>
    <p:sldId id="1018" r:id="rId123"/>
    <p:sldId id="932" r:id="rId124"/>
    <p:sldId id="933" r:id="rId125"/>
    <p:sldId id="260" r:id="rId126"/>
    <p:sldId id="427" r:id="rId127"/>
    <p:sldId id="499" r:id="rId128"/>
    <p:sldId id="1078" r:id="rId129"/>
    <p:sldId id="500" r:id="rId130"/>
    <p:sldId id="515" r:id="rId131"/>
    <p:sldId id="494" r:id="rId132"/>
    <p:sldId id="493" r:id="rId133"/>
    <p:sldId id="321" r:id="rId134"/>
    <p:sldId id="504" r:id="rId135"/>
    <p:sldId id="1003" r:id="rId136"/>
    <p:sldId id="1004" r:id="rId137"/>
    <p:sldId id="1007" r:id="rId138"/>
    <p:sldId id="934" r:id="rId139"/>
    <p:sldId id="935" r:id="rId140"/>
    <p:sldId id="1008" r:id="rId141"/>
    <p:sldId id="938" r:id="rId142"/>
    <p:sldId id="904" r:id="rId143"/>
    <p:sldId id="366" r:id="rId144"/>
    <p:sldId id="367" r:id="rId145"/>
    <p:sldId id="374" r:id="rId146"/>
    <p:sldId id="375" r:id="rId147"/>
    <p:sldId id="347" r:id="rId148"/>
    <p:sldId id="376" r:id="rId149"/>
    <p:sldId id="384" r:id="rId150"/>
    <p:sldId id="353" r:id="rId151"/>
    <p:sldId id="356" r:id="rId152"/>
    <p:sldId id="357" r:id="rId153"/>
    <p:sldId id="359" r:id="rId154"/>
    <p:sldId id="512" r:id="rId155"/>
    <p:sldId id="324" r:id="rId156"/>
    <p:sldId id="328" r:id="rId157"/>
    <p:sldId id="326" r:id="rId158"/>
    <p:sldId id="302" r:id="rId159"/>
    <p:sldId id="333" r:id="rId160"/>
    <p:sldId id="308" r:id="rId161"/>
    <p:sldId id="332" r:id="rId162"/>
    <p:sldId id="310" r:id="rId163"/>
    <p:sldId id="1021" r:id="rId164"/>
    <p:sldId id="833" r:id="rId16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FF"/>
    <a:srgbClr val="A6F0F8"/>
    <a:srgbClr val="FFFF00"/>
    <a:srgbClr val="FF3300"/>
    <a:srgbClr val="FFFFCC"/>
    <a:srgbClr val="FFFF66"/>
    <a:srgbClr val="4D4D4D"/>
    <a:srgbClr val="5F5F5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Μεσαίο στυλ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Φωτεινό στυλ 3 - Έμφαση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25" autoAdjust="0"/>
    <p:restoredTop sz="94312" autoAdjust="0"/>
  </p:normalViewPr>
  <p:slideViewPr>
    <p:cSldViewPr>
      <p:cViewPr>
        <p:scale>
          <a:sx n="57" d="100"/>
          <a:sy n="57" d="100"/>
        </p:scale>
        <p:origin x="-1524" y="-34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20658"/>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User\Desktop\&#913;&#961;&#967;&#949;&#943;&#945;%20SAU\tassos50.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User\Desktop\&#913;&#961;&#967;&#949;&#943;&#945;%20SAU\tassos50.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E:\tassos50.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E:\tassos50.xlsx" TargetMode="External"/></Relationships>
</file>

<file path=ppt/charts/_rels/chart5.xml.rels><?xml version="1.0" encoding="UTF-8" standalone="yes"?>
<Relationships xmlns="http://schemas.openxmlformats.org/package/2006/relationships"><Relationship Id="rId1" Type="http://schemas.openxmlformats.org/officeDocument/2006/relationships/package" Target="../embeddings/___________________Microsoft_Office_Excel1.xlsx"/></Relationships>
</file>

<file path=ppt/charts/_rels/chart6.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___________________Microsoft_Office_Excel2.xlsx"/></Relationships>
</file>

<file path=ppt/charts/_rels/chart7.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___________________Microsoft_Office_Excel3.xlsx"/></Relationships>
</file>

<file path=ppt/charts/_rels/chart8.xml.rels><?xml version="1.0" encoding="UTF-8" standalone="yes"?>
<Relationships xmlns="http://schemas.openxmlformats.org/package/2006/relationships"><Relationship Id="rId1" Type="http://schemas.openxmlformats.org/officeDocument/2006/relationships/package" Target="../embeddings/___________________Microsoft_Office_Excel4.xlsx"/></Relationships>
</file>

<file path=ppt/charts/_rels/chart9.xml.rels><?xml version="1.0" encoding="UTF-8" standalone="yes"?>
<Relationships xmlns="http://schemas.openxmlformats.org/package/2006/relationships"><Relationship Id="rId1" Type="http://schemas.openxmlformats.org/officeDocument/2006/relationships/package" Target="../embeddings/___________________Microsoft_Office_Excel5.xlsx"/></Relationships>
</file>

<file path=ppt/charts/chart1.xml><?xml version="1.0" encoding="utf-8"?>
<c:chartSpace xmlns:c="http://schemas.openxmlformats.org/drawingml/2006/chart" xmlns:a="http://schemas.openxmlformats.org/drawingml/2006/main" xmlns:r="http://schemas.openxmlformats.org/officeDocument/2006/relationships">
  <c:lang val="el-GR"/>
  <c:chart>
    <c:title>
      <c:tx>
        <c:rich>
          <a:bodyPr/>
          <a:lstStyle/>
          <a:p>
            <a:pPr>
              <a:defRPr>
                <a:solidFill>
                  <a:schemeClr val="accent4">
                    <a:lumMod val="10000"/>
                  </a:schemeClr>
                </a:solidFill>
                <a:latin typeface="Comic Sans MS" pitchFamily="66" charset="0"/>
              </a:defRPr>
            </a:pPr>
            <a:r>
              <a:rPr lang="el-GR" dirty="0">
                <a:solidFill>
                  <a:schemeClr val="accent4">
                    <a:lumMod val="10000"/>
                  </a:schemeClr>
                </a:solidFill>
                <a:latin typeface="Comic Sans MS" pitchFamily="66" charset="0"/>
              </a:rPr>
              <a:t>ΗΛΙΚΙΑΚΗ</a:t>
            </a:r>
            <a:r>
              <a:rPr lang="el-GR" baseline="0" dirty="0">
                <a:solidFill>
                  <a:schemeClr val="accent4">
                    <a:lumMod val="10000"/>
                  </a:schemeClr>
                </a:solidFill>
                <a:latin typeface="Comic Sans MS" pitchFamily="66" charset="0"/>
              </a:rPr>
              <a:t> ΚΑΤΑΝΟΜΗ </a:t>
            </a:r>
            <a:r>
              <a:rPr lang="en-US" dirty="0">
                <a:solidFill>
                  <a:schemeClr val="accent4">
                    <a:lumMod val="10000"/>
                  </a:schemeClr>
                </a:solidFill>
                <a:latin typeface="Comic Sans MS" pitchFamily="66" charset="0"/>
              </a:rPr>
              <a:t>MRSA </a:t>
            </a:r>
            <a:r>
              <a:rPr lang="el-GR" dirty="0">
                <a:solidFill>
                  <a:schemeClr val="accent4">
                    <a:lumMod val="10000"/>
                  </a:schemeClr>
                </a:solidFill>
                <a:latin typeface="Comic Sans MS" pitchFamily="66" charset="0"/>
              </a:rPr>
              <a:t>ΛΟΙΜΩΞΗΣ</a:t>
            </a:r>
          </a:p>
        </c:rich>
      </c:tx>
      <c:layout>
        <c:manualLayout>
          <c:xMode val="edge"/>
          <c:yMode val="edge"/>
          <c:x val="0.21613276702988957"/>
          <c:y val="1.3064392022285589E-2"/>
        </c:manualLayout>
      </c:layout>
      <c:spPr>
        <a:solidFill>
          <a:srgbClr val="FFC000"/>
        </a:solidFill>
      </c:spPr>
    </c:title>
    <c:view3D>
      <c:rotX val="0"/>
      <c:rotY val="0"/>
      <c:perspective val="30"/>
    </c:view3D>
    <c:plotArea>
      <c:layout/>
      <c:bar3DChart>
        <c:barDir val="col"/>
        <c:grouping val="stacked"/>
        <c:dLbls/>
        <c:gapWidth val="39"/>
        <c:gapDepth val="54"/>
        <c:shape val="cylinder"/>
        <c:axId val="62745984"/>
        <c:axId val="62843136"/>
        <c:axId val="0"/>
      </c:bar3DChart>
      <c:catAx>
        <c:axId val="62745984"/>
        <c:scaling>
          <c:orientation val="minMax"/>
        </c:scaling>
        <c:axPos val="b"/>
        <c:tickLblPos val="nextTo"/>
        <c:txPr>
          <a:bodyPr/>
          <a:lstStyle/>
          <a:p>
            <a:pPr>
              <a:defRPr sz="1400">
                <a:latin typeface="Comic Sans MS" pitchFamily="66" charset="0"/>
              </a:defRPr>
            </a:pPr>
            <a:endParaRPr lang="el-GR"/>
          </a:p>
        </c:txPr>
        <c:crossAx val="62843136"/>
        <c:crosses val="autoZero"/>
        <c:auto val="1"/>
        <c:lblAlgn val="ctr"/>
        <c:lblOffset val="100"/>
      </c:catAx>
      <c:valAx>
        <c:axId val="62843136"/>
        <c:scaling>
          <c:orientation val="minMax"/>
        </c:scaling>
        <c:axPos val="l"/>
        <c:majorGridlines/>
        <c:numFmt formatCode="General" sourceLinked="1"/>
        <c:tickLblPos val="nextTo"/>
        <c:txPr>
          <a:bodyPr/>
          <a:lstStyle/>
          <a:p>
            <a:pPr>
              <a:defRPr sz="1200">
                <a:latin typeface="Comic Sans MS" pitchFamily="66" charset="0"/>
              </a:defRPr>
            </a:pPr>
            <a:endParaRPr lang="el-GR"/>
          </a:p>
        </c:txPr>
        <c:crossAx val="62745984"/>
        <c:crosses val="autoZero"/>
        <c:crossBetween val="between"/>
      </c:valAx>
    </c:plotArea>
    <c:plotVisOnly val="1"/>
    <c:dispBlanksAs val="gap"/>
  </c:chart>
  <c:spPr>
    <a:ln w="25400">
      <a:solidFill>
        <a:schemeClr val="accent1"/>
      </a:solidFill>
    </a:ln>
  </c:spPr>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lang val="el-GR"/>
  <c:chart>
    <c:view3D>
      <c:rotX val="0"/>
      <c:rAngAx val="1"/>
    </c:view3D>
    <c:plotArea>
      <c:layout/>
      <c:bar3DChart>
        <c:barDir val="col"/>
        <c:grouping val="clustered"/>
        <c:ser>
          <c:idx val="1"/>
          <c:order val="0"/>
          <c: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c:spPr>
          <c:val>
            <c:numRef>
              <c:f>Φύλλο2!$B$135:$B$150</c:f>
              <c:numCache>
                <c:formatCode>General</c:formatCode>
                <c:ptCount val="16"/>
                <c:pt idx="0">
                  <c:v>112</c:v>
                </c:pt>
                <c:pt idx="1">
                  <c:v>128</c:v>
                </c:pt>
                <c:pt idx="2">
                  <c:v>99</c:v>
                </c:pt>
                <c:pt idx="3">
                  <c:v>66</c:v>
                </c:pt>
                <c:pt idx="4">
                  <c:v>50</c:v>
                </c:pt>
                <c:pt idx="5">
                  <c:v>52</c:v>
                </c:pt>
                <c:pt idx="6">
                  <c:v>34</c:v>
                </c:pt>
                <c:pt idx="7">
                  <c:v>36</c:v>
                </c:pt>
                <c:pt idx="8">
                  <c:v>38</c:v>
                </c:pt>
                <c:pt idx="9">
                  <c:v>24</c:v>
                </c:pt>
                <c:pt idx="10">
                  <c:v>24</c:v>
                </c:pt>
                <c:pt idx="11">
                  <c:v>22</c:v>
                </c:pt>
                <c:pt idx="12">
                  <c:v>30</c:v>
                </c:pt>
                <c:pt idx="13">
                  <c:v>35</c:v>
                </c:pt>
                <c:pt idx="14">
                  <c:v>20</c:v>
                </c:pt>
                <c:pt idx="15">
                  <c:v>17</c:v>
                </c:pt>
              </c:numCache>
            </c:numRef>
          </c:val>
          <c:extLst xmlns:c16r2="http://schemas.microsoft.com/office/drawing/2015/06/chart">
            <c:ext xmlns:c16="http://schemas.microsoft.com/office/drawing/2014/chart" uri="{C3380CC4-5D6E-409C-BE32-E72D297353CC}">
              <c16:uniqueId val="{00000000-E864-4957-827A-228B7CB32EBB}"/>
            </c:ext>
          </c:extLst>
        </c:ser>
        <c:dLbls/>
        <c:gapWidth val="42"/>
        <c:gapDepth val="115"/>
        <c:shape val="cylinder"/>
        <c:axId val="63969920"/>
        <c:axId val="63984000"/>
        <c:axId val="0"/>
      </c:bar3DChart>
      <c:catAx>
        <c:axId val="63969920"/>
        <c:scaling>
          <c:orientation val="minMax"/>
        </c:scaling>
        <c:axPos val="b"/>
        <c:tickLblPos val="nextTo"/>
        <c:txPr>
          <a:bodyPr/>
          <a:lstStyle/>
          <a:p>
            <a:pPr>
              <a:defRPr sz="1400">
                <a:solidFill>
                  <a:srgbClr val="FFFFCC"/>
                </a:solidFill>
                <a:latin typeface="Comic Sans MS" pitchFamily="66" charset="0"/>
              </a:defRPr>
            </a:pPr>
            <a:endParaRPr lang="el-GR"/>
          </a:p>
        </c:txPr>
        <c:crossAx val="63984000"/>
        <c:crosses val="autoZero"/>
        <c:auto val="1"/>
        <c:lblAlgn val="ctr"/>
        <c:lblOffset val="100"/>
      </c:catAx>
      <c:valAx>
        <c:axId val="63984000"/>
        <c:scaling>
          <c:orientation val="minMax"/>
        </c:scaling>
        <c:axPos val="l"/>
        <c:majorGridlines>
          <c:spPr>
            <a:ln>
              <a:solidFill>
                <a:schemeClr val="accent5">
                  <a:lumMod val="50000"/>
                </a:schemeClr>
              </a:solidFill>
            </a:ln>
          </c:spPr>
        </c:majorGridlines>
        <c:numFmt formatCode="General" sourceLinked="1"/>
        <c:tickLblPos val="nextTo"/>
        <c:txPr>
          <a:bodyPr/>
          <a:lstStyle/>
          <a:p>
            <a:pPr>
              <a:defRPr sz="1400">
                <a:solidFill>
                  <a:srgbClr val="FFFFCC"/>
                </a:solidFill>
                <a:latin typeface="Comic Sans MS" pitchFamily="66" charset="0"/>
              </a:defRPr>
            </a:pPr>
            <a:endParaRPr lang="el-GR"/>
          </a:p>
        </c:txPr>
        <c:crossAx val="63969920"/>
        <c:crosses val="autoZero"/>
        <c:crossBetween val="between"/>
      </c:valAx>
    </c:plotArea>
    <c:plotVisOnly val="1"/>
    <c:dispBlanksAs val="gap"/>
  </c:chart>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lang val="el-GR"/>
  <c:chart>
    <c:title>
      <c:tx>
        <c:rich>
          <a:bodyPr/>
          <a:lstStyle/>
          <a:p>
            <a:pPr>
              <a:defRPr/>
            </a:pPr>
            <a:r>
              <a:rPr lang="el-GR" dirty="0">
                <a:solidFill>
                  <a:schemeClr val="accent4">
                    <a:lumMod val="10000"/>
                  </a:schemeClr>
                </a:solidFill>
              </a:rPr>
              <a:t>ΕΙΔΟΣ</a:t>
            </a:r>
            <a:r>
              <a:rPr lang="el-GR" baseline="0" dirty="0">
                <a:solidFill>
                  <a:schemeClr val="accent4">
                    <a:lumMod val="10000"/>
                  </a:schemeClr>
                </a:solidFill>
              </a:rPr>
              <a:t> ΛΟΙΜΩΞΗΣ</a:t>
            </a:r>
            <a:endParaRPr lang="el-GR" dirty="0">
              <a:solidFill>
                <a:schemeClr val="accent4">
                  <a:lumMod val="10000"/>
                </a:schemeClr>
              </a:solidFill>
            </a:endParaRPr>
          </a:p>
        </c:rich>
      </c:tx>
      <c:layout>
        <c:manualLayout>
          <c:xMode val="edge"/>
          <c:yMode val="edge"/>
          <c:x val="0.33025210655069331"/>
          <c:y val="1.7334192308532257E-2"/>
        </c:manualLayout>
      </c:layout>
      <c:spPr>
        <a:solidFill>
          <a:srgbClr val="FFC000"/>
        </a:solidFill>
      </c:spPr>
    </c:title>
    <c:plotArea>
      <c:layout/>
      <c:pieChart>
        <c:varyColors val="1"/>
        <c:dLbls>
          <c:showCatName val="1"/>
          <c:showPercent val="1"/>
        </c:dLbls>
        <c:firstSliceAng val="0"/>
      </c:pieChart>
    </c:plotArea>
    <c:plotVisOnly val="1"/>
    <c:dispBlanksAs val="zero"/>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l-GR"/>
  <c:chart>
    <c:title>
      <c:tx>
        <c:rich>
          <a:bodyPr/>
          <a:lstStyle/>
          <a:p>
            <a:pPr>
              <a:defRPr>
                <a:latin typeface="Comic Sans MS" pitchFamily="66" charset="0"/>
              </a:defRPr>
            </a:pPr>
            <a:r>
              <a:rPr lang="el-GR" dirty="0">
                <a:solidFill>
                  <a:schemeClr val="accent4">
                    <a:lumMod val="10000"/>
                  </a:schemeClr>
                </a:solidFill>
                <a:latin typeface="Comic Sans MS" pitchFamily="66" charset="0"/>
              </a:rPr>
              <a:t>ΕΙΔΟΣ</a:t>
            </a:r>
            <a:r>
              <a:rPr lang="el-GR" baseline="0" dirty="0">
                <a:solidFill>
                  <a:schemeClr val="accent4">
                    <a:lumMod val="10000"/>
                  </a:schemeClr>
                </a:solidFill>
                <a:latin typeface="Comic Sans MS" pitchFamily="66" charset="0"/>
              </a:rPr>
              <a:t> ΛΟΙΜΩΞΗΣ</a:t>
            </a:r>
            <a:endParaRPr lang="el-GR" dirty="0">
              <a:solidFill>
                <a:schemeClr val="accent4">
                  <a:lumMod val="10000"/>
                </a:schemeClr>
              </a:solidFill>
              <a:latin typeface="Comic Sans MS" pitchFamily="66" charset="0"/>
            </a:endParaRPr>
          </a:p>
        </c:rich>
      </c:tx>
      <c:spPr>
        <a:solidFill>
          <a:srgbClr val="FFC000"/>
        </a:solidFill>
      </c:spPr>
    </c:title>
    <c:view3D>
      <c:rotX val="75"/>
      <c:perspective val="30"/>
    </c:view3D>
    <c:plotArea>
      <c:layout/>
      <c:pie3DChart>
        <c:varyColors val="1"/>
        <c:ser>
          <c:idx val="0"/>
          <c:order val="0"/>
          <c:explosion val="25"/>
          <c:dPt>
            <c:idx val="0"/>
            <c:explosion val="11"/>
            <c:extLst xmlns:c16r2="http://schemas.microsoft.com/office/drawing/2015/06/chart">
              <c:ext xmlns:c16="http://schemas.microsoft.com/office/drawing/2014/chart" uri="{C3380CC4-5D6E-409C-BE32-E72D297353CC}">
                <c16:uniqueId val="{00000000-1585-4751-8463-9487FAC5084A}"/>
              </c:ext>
            </c:extLst>
          </c:dPt>
          <c:dPt>
            <c:idx val="1"/>
            <c:explosion val="36"/>
            <c:extLst xmlns:c16r2="http://schemas.microsoft.com/office/drawing/2015/06/chart">
              <c:ext xmlns:c16="http://schemas.microsoft.com/office/drawing/2014/chart" uri="{C3380CC4-5D6E-409C-BE32-E72D297353CC}">
                <c16:uniqueId val="{00000001-1585-4751-8463-9487FAC5084A}"/>
              </c:ext>
            </c:extLst>
          </c:dPt>
          <c:dPt>
            <c:idx val="2"/>
            <c:explosion val="30"/>
            <c:extLst xmlns:c16r2="http://schemas.microsoft.com/office/drawing/2015/06/chart">
              <c:ext xmlns:c16="http://schemas.microsoft.com/office/drawing/2014/chart" uri="{C3380CC4-5D6E-409C-BE32-E72D297353CC}">
                <c16:uniqueId val="{00000002-1585-4751-8463-9487FAC5084A}"/>
              </c:ext>
            </c:extLst>
          </c:dPt>
          <c:dPt>
            <c:idx val="3"/>
            <c:explosion val="31"/>
            <c:extLst xmlns:c16r2="http://schemas.microsoft.com/office/drawing/2015/06/chart">
              <c:ext xmlns:c16="http://schemas.microsoft.com/office/drawing/2014/chart" uri="{C3380CC4-5D6E-409C-BE32-E72D297353CC}">
                <c16:uniqueId val="{00000003-1585-4751-8463-9487FAC5084A}"/>
              </c:ext>
            </c:extLst>
          </c:dPt>
          <c:dLbls>
            <c:dLbl>
              <c:idx val="0"/>
              <c:tx>
                <c:rich>
                  <a:bodyPr/>
                  <a:lstStyle/>
                  <a:p>
                    <a:r>
                      <a:rPr lang="en-US" sz="1600" b="1" dirty="0">
                        <a:solidFill>
                          <a:srgbClr val="FFFFCC"/>
                        </a:solidFill>
                      </a:rPr>
                      <a:t>8</a:t>
                    </a:r>
                    <a:r>
                      <a:rPr lang="en-US" sz="1600" dirty="0">
                        <a:solidFill>
                          <a:srgbClr val="FFFFCC"/>
                        </a:solidFill>
                      </a:rPr>
                      <a:t>3,7%</a:t>
                    </a:r>
                    <a:endParaRPr lang="en-US" sz="1600" dirty="0"/>
                  </a:p>
                </c:rich>
              </c:tx>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1585-4751-8463-9487FAC5084A}"/>
                </c:ext>
              </c:extLst>
            </c:dLbl>
            <c:dLbl>
              <c:idx val="1"/>
              <c:tx>
                <c:rich>
                  <a:bodyPr/>
                  <a:lstStyle/>
                  <a:p>
                    <a:r>
                      <a:rPr lang="en-US" sz="1600" b="1">
                        <a:solidFill>
                          <a:srgbClr val="FFFFCC"/>
                        </a:solidFill>
                      </a:rPr>
                      <a:t>1</a:t>
                    </a:r>
                    <a:r>
                      <a:rPr lang="en-US">
                        <a:solidFill>
                          <a:srgbClr val="FFFFCC"/>
                        </a:solidFill>
                      </a:rPr>
                      <a:t>1,4%</a:t>
                    </a:r>
                    <a:endParaRPr lang="en-US"/>
                  </a:p>
                </c:rich>
              </c:tx>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1585-4751-8463-9487FAC5084A}"/>
                </c:ext>
              </c:extLst>
            </c:dLbl>
            <c:dLbl>
              <c:idx val="2"/>
              <c:layout>
                <c:manualLayout>
                  <c:x val="2.5358140914745753E-3"/>
                  <c:y val="-7.3939595937151832E-3"/>
                </c:manualLayout>
              </c:layout>
              <c:tx>
                <c:rich>
                  <a:bodyPr/>
                  <a:lstStyle/>
                  <a:p>
                    <a:r>
                      <a:rPr lang="en-US" sz="1600" b="1">
                        <a:solidFill>
                          <a:srgbClr val="FFFFCC"/>
                        </a:solidFill>
                      </a:rPr>
                      <a:t>3</a:t>
                    </a:r>
                    <a:r>
                      <a:rPr lang="en-US">
                        <a:solidFill>
                          <a:srgbClr val="FFFFCC"/>
                        </a:solidFill>
                      </a:rPr>
                      <a:t>,5%</a:t>
                    </a:r>
                    <a:endParaRPr lang="en-US" dirty="0"/>
                  </a:p>
                </c:rich>
              </c:tx>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1585-4751-8463-9487FAC5084A}"/>
                </c:ext>
              </c:extLst>
            </c:dLbl>
            <c:dLbl>
              <c:idx val="3"/>
              <c:layout>
                <c:manualLayout>
                  <c:x val="6.1036411094738022E-2"/>
                  <c:y val="8.5212333309766963E-2"/>
                </c:manualLayout>
              </c:layout>
              <c:tx>
                <c:rich>
                  <a:bodyPr/>
                  <a:lstStyle/>
                  <a:p>
                    <a:r>
                      <a:rPr lang="en-US" sz="1600" b="1" dirty="0">
                        <a:solidFill>
                          <a:srgbClr val="FFFFCC"/>
                        </a:solidFill>
                      </a:rPr>
                      <a:t>1</a:t>
                    </a:r>
                    <a:r>
                      <a:rPr lang="en-US" dirty="0">
                        <a:solidFill>
                          <a:srgbClr val="FFFFCC"/>
                        </a:solidFill>
                      </a:rPr>
                      <a:t>,4%</a:t>
                    </a:r>
                    <a:endParaRPr lang="en-US" dirty="0"/>
                  </a:p>
                </c:rich>
              </c:tx>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1585-4751-8463-9487FAC5084A}"/>
                </c:ext>
              </c:extLst>
            </c:dLbl>
            <c:spPr>
              <a:noFill/>
              <a:ln>
                <a:noFill/>
              </a:ln>
              <a:effectLst/>
            </c:spPr>
            <c:txPr>
              <a:bodyPr/>
              <a:lstStyle/>
              <a:p>
                <a:pPr>
                  <a:defRPr sz="1600" b="1">
                    <a:solidFill>
                      <a:srgbClr val="FFFFCC"/>
                    </a:solidFill>
                    <a:latin typeface="Comic Sans MS" pitchFamily="66" charset="0"/>
                  </a:defRPr>
                </a:pPr>
                <a:endParaRPr lang="el-GR"/>
              </a:p>
            </c:txPr>
            <c:showPercent val="1"/>
            <c:showLeaderLines val="1"/>
            <c:extLst xmlns:c16r2="http://schemas.microsoft.com/office/drawing/2015/06/chart">
              <c:ext xmlns:c15="http://schemas.microsoft.com/office/drawing/2012/chart" uri="{CE6537A1-D6FC-4f65-9D91-7224C49458BB}"/>
            </c:extLst>
          </c:dLbls>
          <c:cat>
            <c:strRef>
              <c:f>Φύλλο2!$A$94:$A$97</c:f>
              <c:strCache>
                <c:ptCount val="4"/>
                <c:pt idx="0">
                  <c:v>SSTIs</c:v>
                </c:pt>
                <c:pt idx="1">
                  <c:v>ΩΤΙΤΙΔΑ</c:v>
                </c:pt>
                <c:pt idx="2">
                  <c:v>ΔΙΕΙΣΔΥΤΙΚΕΣ</c:v>
                </c:pt>
                <c:pt idx="3">
                  <c:v>ΛΟΙΠΕΣ</c:v>
                </c:pt>
              </c:strCache>
            </c:strRef>
          </c:cat>
          <c:val>
            <c:numRef>
              <c:f>Φύλλο2!$B$94:$B$97</c:f>
              <c:numCache>
                <c:formatCode>General</c:formatCode>
                <c:ptCount val="4"/>
                <c:pt idx="0">
                  <c:v>83.7</c:v>
                </c:pt>
                <c:pt idx="1">
                  <c:v>11.4</c:v>
                </c:pt>
                <c:pt idx="2">
                  <c:v>3.5</c:v>
                </c:pt>
                <c:pt idx="3">
                  <c:v>1.4</c:v>
                </c:pt>
              </c:numCache>
            </c:numRef>
          </c:val>
          <c:extLst xmlns:c16r2="http://schemas.microsoft.com/office/drawing/2015/06/chart">
            <c:ext xmlns:c16="http://schemas.microsoft.com/office/drawing/2014/chart" uri="{C3380CC4-5D6E-409C-BE32-E72D297353CC}">
              <c16:uniqueId val="{00000004-1585-4751-8463-9487FAC5084A}"/>
            </c:ext>
          </c:extLst>
        </c:ser>
        <c:dLbls>
          <c:showPercent val="1"/>
        </c:dLbls>
      </c:pie3DChart>
    </c:plotArea>
    <c:legend>
      <c:legendPos val="t"/>
      <c:txPr>
        <a:bodyPr/>
        <a:lstStyle/>
        <a:p>
          <a:pPr>
            <a:defRPr sz="1400" b="1">
              <a:solidFill>
                <a:srgbClr val="FFFFCC"/>
              </a:solidFill>
              <a:latin typeface="Comic Sans MS" pitchFamily="66" charset="0"/>
            </a:defRPr>
          </a:pPr>
          <a:endParaRPr lang="el-GR"/>
        </a:p>
      </c:txPr>
    </c:legend>
    <c:plotVisOnly val="1"/>
    <c:dispBlanksAs val="zero"/>
  </c:chart>
  <c:spPr>
    <a:ln w="25400">
      <a:solidFill>
        <a:schemeClr val="accent1"/>
      </a:solidFill>
    </a:ln>
  </c:sp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l-GR"/>
  <c:style val="18"/>
  <c:chart>
    <c:title>
      <c:tx>
        <c:rich>
          <a:bodyPr rot="0"/>
          <a:lstStyle/>
          <a:p>
            <a:pPr>
              <a:defRPr sz="2800" b="1" i="0" u="none" strike="noStrike">
                <a:solidFill>
                  <a:schemeClr val="tx1"/>
                </a:solidFill>
                <a:latin typeface="Arial"/>
              </a:defRPr>
            </a:pPr>
            <a:r>
              <a:rPr lang="en-US" sz="2800" b="1" i="0" u="none" strike="noStrike" dirty="0">
                <a:solidFill>
                  <a:schemeClr val="tx1"/>
                </a:solidFill>
                <a:latin typeface="Arial"/>
              </a:rPr>
              <a:t>% MRSA (all clinical specimens) </a:t>
            </a:r>
          </a:p>
        </c:rich>
      </c:tx>
      <c:layout>
        <c:manualLayout>
          <c:xMode val="edge"/>
          <c:yMode val="edge"/>
          <c:x val="0.20687800000000001"/>
          <c:y val="0"/>
          <c:w val="0.58624500000000002"/>
          <c:h val="9.2907400000000001E-2"/>
        </c:manualLayout>
      </c:layout>
      <c:overlay val="1"/>
      <c:spPr>
        <a:noFill/>
        <a:effectLst/>
      </c:spPr>
    </c:title>
    <c:plotArea>
      <c:layout>
        <c:manualLayout>
          <c:layoutTarget val="inner"/>
          <c:xMode val="edge"/>
          <c:yMode val="edge"/>
          <c:x val="4.7870799999999998E-2"/>
          <c:y val="9.2907400000000001E-2"/>
          <c:w val="0.91512499999999997"/>
          <c:h val="0.76824500000000007"/>
        </c:manualLayout>
      </c:layout>
      <c:lineChart>
        <c:grouping val="standard"/>
        <c:ser>
          <c:idx val="0"/>
          <c:order val="0"/>
          <c:tx>
            <c:strRef>
              <c:f>Sheet1!$A$2</c:f>
              <c:strCache>
                <c:ptCount val="1"/>
                <c:pt idx="0">
                  <c:v>Medical ward</c:v>
                </c:pt>
              </c:strCache>
            </c:strRef>
          </c:tx>
          <c:spPr>
            <a:ln w="76200" cap="flat">
              <a:solidFill>
                <a:srgbClr val="3597CB">
                  <a:alpha val="60000"/>
                </a:srgbClr>
              </a:solidFill>
              <a:prstDash val="solid"/>
              <a:miter lim="400000"/>
            </a:ln>
            <a:effectLst/>
          </c:spPr>
          <c:marker>
            <c:symbol val="circle"/>
            <c:size val="14"/>
            <c:spPr>
              <a:noFill/>
              <a:ln w="76200" cap="flat">
                <a:solidFill>
                  <a:srgbClr val="3597CB">
                    <a:alpha val="60000"/>
                  </a:srgbClr>
                </a:solidFill>
                <a:prstDash val="solid"/>
                <a:miter lim="400000"/>
              </a:ln>
              <a:effectLst/>
            </c:spPr>
          </c:marker>
          <c:dLbls>
            <c:numFmt formatCode="#,##0" sourceLinked="0"/>
            <c:spPr>
              <a:noFill/>
              <a:ln>
                <a:noFill/>
              </a:ln>
              <a:effectLst/>
            </c:spPr>
            <c:txPr>
              <a:bodyPr/>
              <a:lstStyle/>
              <a:p>
                <a:pPr>
                  <a:defRPr sz="1900" b="1" i="0" u="none" strike="noStrike">
                    <a:solidFill>
                      <a:srgbClr val="2F5992"/>
                    </a:solidFill>
                    <a:latin typeface="Palatino"/>
                  </a:defRPr>
                </a:pPr>
                <a:endParaRPr lang="el-GR"/>
              </a:p>
            </c:txPr>
            <c:dLblPos val="b"/>
            <c:showVal val="1"/>
            <c:extLst xmlns:c16r2="http://schemas.microsoft.com/office/drawing/2015/06/chart">
              <c:ext xmlns:c15="http://schemas.microsoft.com/office/drawing/2012/chart" uri="{CE6537A1-D6FC-4f65-9D91-7224C49458BB}">
                <c15:showLeaderLines val="0"/>
              </c:ext>
            </c:extLst>
          </c:dLbls>
          <c:cat>
            <c:strRef>
              <c:f>Sheet1!$B$1:$K$1</c:f>
              <c:strCache>
                <c:ptCount val="10"/>
                <c:pt idx="0">
                  <c:v> α΄2013</c:v>
                </c:pt>
                <c:pt idx="1">
                  <c:v>β΄2013</c:v>
                </c:pt>
                <c:pt idx="2">
                  <c:v> α΄2014</c:v>
                </c:pt>
                <c:pt idx="3">
                  <c:v>β΄2014</c:v>
                </c:pt>
                <c:pt idx="4">
                  <c:v> α΄2015</c:v>
                </c:pt>
                <c:pt idx="5">
                  <c:v>β΄2015</c:v>
                </c:pt>
                <c:pt idx="6">
                  <c:v>α΄2016</c:v>
                </c:pt>
                <c:pt idx="7">
                  <c:v>β΄2016</c:v>
                </c:pt>
                <c:pt idx="8">
                  <c:v>α΄2017</c:v>
                </c:pt>
                <c:pt idx="9">
                  <c:v>β΄2017</c:v>
                </c:pt>
              </c:strCache>
            </c:strRef>
          </c:cat>
          <c:val>
            <c:numRef>
              <c:f>Sheet1!$B$2:$K$2</c:f>
              <c:numCache>
                <c:formatCode>General</c:formatCode>
                <c:ptCount val="10"/>
                <c:pt idx="0">
                  <c:v>38.300000000000011</c:v>
                </c:pt>
                <c:pt idx="1">
                  <c:v>32</c:v>
                </c:pt>
                <c:pt idx="2">
                  <c:v>42.8</c:v>
                </c:pt>
                <c:pt idx="3">
                  <c:v>37.800000000000011</c:v>
                </c:pt>
                <c:pt idx="4">
                  <c:v>36</c:v>
                </c:pt>
                <c:pt idx="5">
                  <c:v>30.9</c:v>
                </c:pt>
                <c:pt idx="6">
                  <c:v>35.5</c:v>
                </c:pt>
                <c:pt idx="7">
                  <c:v>32.4</c:v>
                </c:pt>
                <c:pt idx="8">
                  <c:v>33.700000000000003</c:v>
                </c:pt>
                <c:pt idx="9">
                  <c:v>34.200000000000003</c:v>
                </c:pt>
              </c:numCache>
            </c:numRef>
          </c:val>
          <c:extLst xmlns:c16r2="http://schemas.microsoft.com/office/drawing/2015/06/chart">
            <c:ext xmlns:c16="http://schemas.microsoft.com/office/drawing/2014/chart" uri="{C3380CC4-5D6E-409C-BE32-E72D297353CC}">
              <c16:uniqueId val="{00000000-26B3-7A4E-A234-49C9C7284048}"/>
            </c:ext>
          </c:extLst>
        </c:ser>
        <c:ser>
          <c:idx val="1"/>
          <c:order val="1"/>
          <c:tx>
            <c:strRef>
              <c:f>Sheet1!$A$3</c:f>
              <c:strCache>
                <c:ptCount val="1"/>
                <c:pt idx="0">
                  <c:v>Surgical ward</c:v>
                </c:pt>
              </c:strCache>
            </c:strRef>
          </c:tx>
          <c:spPr>
            <a:ln w="76200" cap="flat">
              <a:solidFill>
                <a:srgbClr val="2A8F22">
                  <a:alpha val="60000"/>
                </a:srgbClr>
              </a:solidFill>
              <a:prstDash val="solid"/>
              <a:miter lim="400000"/>
            </a:ln>
            <a:effectLst/>
          </c:spPr>
          <c:marker>
            <c:symbol val="circle"/>
            <c:size val="14"/>
            <c:spPr>
              <a:noFill/>
              <a:ln w="76200" cap="flat">
                <a:solidFill>
                  <a:srgbClr val="2A8F22">
                    <a:alpha val="60000"/>
                  </a:srgbClr>
                </a:solidFill>
                <a:prstDash val="solid"/>
                <a:miter lim="400000"/>
              </a:ln>
              <a:effectLst/>
            </c:spPr>
          </c:marker>
          <c:dLbls>
            <c:numFmt formatCode="#,##0" sourceLinked="0"/>
            <c:spPr>
              <a:noFill/>
              <a:ln>
                <a:noFill/>
              </a:ln>
              <a:effectLst/>
            </c:spPr>
            <c:txPr>
              <a:bodyPr/>
              <a:lstStyle/>
              <a:p>
                <a:pPr>
                  <a:defRPr sz="1800" b="1" i="0" u="none" strike="noStrike">
                    <a:solidFill>
                      <a:srgbClr val="3D8638"/>
                    </a:solidFill>
                    <a:latin typeface="Palatino"/>
                  </a:defRPr>
                </a:pPr>
                <a:endParaRPr lang="el-GR"/>
              </a:p>
            </c:txPr>
            <c:dLblPos val="b"/>
            <c:showVal val="1"/>
            <c:extLst xmlns:c16r2="http://schemas.microsoft.com/office/drawing/2015/06/chart">
              <c:ext xmlns:c15="http://schemas.microsoft.com/office/drawing/2012/chart" uri="{CE6537A1-D6FC-4f65-9D91-7224C49458BB}">
                <c15:showLeaderLines val="0"/>
              </c:ext>
            </c:extLst>
          </c:dLbls>
          <c:cat>
            <c:strRef>
              <c:f>Sheet1!$B$1:$K$1</c:f>
              <c:strCache>
                <c:ptCount val="10"/>
                <c:pt idx="0">
                  <c:v> α΄2013</c:v>
                </c:pt>
                <c:pt idx="1">
                  <c:v>β΄2013</c:v>
                </c:pt>
                <c:pt idx="2">
                  <c:v> α΄2014</c:v>
                </c:pt>
                <c:pt idx="3">
                  <c:v>β΄2014</c:v>
                </c:pt>
                <c:pt idx="4">
                  <c:v> α΄2015</c:v>
                </c:pt>
                <c:pt idx="5">
                  <c:v>β΄2015</c:v>
                </c:pt>
                <c:pt idx="6">
                  <c:v>α΄2016</c:v>
                </c:pt>
                <c:pt idx="7">
                  <c:v>β΄2016</c:v>
                </c:pt>
                <c:pt idx="8">
                  <c:v>α΄2017</c:v>
                </c:pt>
                <c:pt idx="9">
                  <c:v>β΄2017</c:v>
                </c:pt>
              </c:strCache>
            </c:strRef>
          </c:cat>
          <c:val>
            <c:numRef>
              <c:f>Sheet1!$B$3:$K$3</c:f>
              <c:numCache>
                <c:formatCode>General</c:formatCode>
                <c:ptCount val="10"/>
                <c:pt idx="0">
                  <c:v>35.9</c:v>
                </c:pt>
                <c:pt idx="1">
                  <c:v>37.300000000000011</c:v>
                </c:pt>
                <c:pt idx="2">
                  <c:v>38.5</c:v>
                </c:pt>
                <c:pt idx="3">
                  <c:v>30.3</c:v>
                </c:pt>
                <c:pt idx="4">
                  <c:v>36.800000000000011</c:v>
                </c:pt>
                <c:pt idx="5">
                  <c:v>34.800000000000011</c:v>
                </c:pt>
                <c:pt idx="6">
                  <c:v>36.300000000000011</c:v>
                </c:pt>
                <c:pt idx="7">
                  <c:v>35.9</c:v>
                </c:pt>
                <c:pt idx="8">
                  <c:v>33.200000000000003</c:v>
                </c:pt>
                <c:pt idx="9">
                  <c:v>34.6</c:v>
                </c:pt>
              </c:numCache>
            </c:numRef>
          </c:val>
          <c:extLst xmlns:c16r2="http://schemas.microsoft.com/office/drawing/2015/06/chart">
            <c:ext xmlns:c16="http://schemas.microsoft.com/office/drawing/2014/chart" uri="{C3380CC4-5D6E-409C-BE32-E72D297353CC}">
              <c16:uniqueId val="{00000001-26B3-7A4E-A234-49C9C7284048}"/>
            </c:ext>
          </c:extLst>
        </c:ser>
        <c:ser>
          <c:idx val="2"/>
          <c:order val="2"/>
          <c:tx>
            <c:strRef>
              <c:f>Sheet1!$A$4</c:f>
              <c:strCache>
                <c:ptCount val="1"/>
                <c:pt idx="0">
                  <c:v>ICU</c:v>
                </c:pt>
              </c:strCache>
            </c:strRef>
          </c:tx>
          <c:spPr>
            <a:ln w="76200" cap="flat">
              <a:solidFill>
                <a:srgbClr val="CF9018">
                  <a:alpha val="60000"/>
                </a:srgbClr>
              </a:solidFill>
              <a:prstDash val="solid"/>
              <a:miter lim="400000"/>
            </a:ln>
            <a:effectLst/>
          </c:spPr>
          <c:marker>
            <c:symbol val="circle"/>
            <c:size val="14"/>
            <c:spPr>
              <a:noFill/>
              <a:ln w="76200" cap="flat">
                <a:solidFill>
                  <a:srgbClr val="CF9018">
                    <a:alpha val="60000"/>
                  </a:srgbClr>
                </a:solidFill>
                <a:prstDash val="solid"/>
                <a:miter lim="400000"/>
              </a:ln>
              <a:effectLst/>
            </c:spPr>
          </c:marker>
          <c:dLbls>
            <c:numFmt formatCode="#,##0" sourceLinked="0"/>
            <c:spPr>
              <a:noFill/>
              <a:ln>
                <a:noFill/>
              </a:ln>
              <a:effectLst/>
            </c:spPr>
            <c:txPr>
              <a:bodyPr/>
              <a:lstStyle/>
              <a:p>
                <a:pPr>
                  <a:defRPr sz="1800" b="1" i="0" u="none" strike="noStrike">
                    <a:solidFill>
                      <a:srgbClr val="D87333"/>
                    </a:solidFill>
                    <a:latin typeface="Palatino"/>
                  </a:defRPr>
                </a:pPr>
                <a:endParaRPr lang="el-GR"/>
              </a:p>
            </c:txPr>
            <c:dLblPos val="t"/>
            <c:showVal val="1"/>
            <c:extLst xmlns:c16r2="http://schemas.microsoft.com/office/drawing/2015/06/chart">
              <c:ext xmlns:c15="http://schemas.microsoft.com/office/drawing/2012/chart" uri="{CE6537A1-D6FC-4f65-9D91-7224C49458BB}">
                <c15:showLeaderLines val="0"/>
              </c:ext>
            </c:extLst>
          </c:dLbls>
          <c:cat>
            <c:strRef>
              <c:f>Sheet1!$B$1:$K$1</c:f>
              <c:strCache>
                <c:ptCount val="10"/>
                <c:pt idx="0">
                  <c:v> α΄2013</c:v>
                </c:pt>
                <c:pt idx="1">
                  <c:v>β΄2013</c:v>
                </c:pt>
                <c:pt idx="2">
                  <c:v> α΄2014</c:v>
                </c:pt>
                <c:pt idx="3">
                  <c:v>β΄2014</c:v>
                </c:pt>
                <c:pt idx="4">
                  <c:v> α΄2015</c:v>
                </c:pt>
                <c:pt idx="5">
                  <c:v>β΄2015</c:v>
                </c:pt>
                <c:pt idx="6">
                  <c:v>α΄2016</c:v>
                </c:pt>
                <c:pt idx="7">
                  <c:v>β΄2016</c:v>
                </c:pt>
                <c:pt idx="8">
                  <c:v>α΄2017</c:v>
                </c:pt>
                <c:pt idx="9">
                  <c:v>β΄2017</c:v>
                </c:pt>
              </c:strCache>
            </c:strRef>
          </c:cat>
          <c:val>
            <c:numRef>
              <c:f>Sheet1!$B$4:$K$4</c:f>
              <c:numCache>
                <c:formatCode>General</c:formatCode>
                <c:ptCount val="10"/>
                <c:pt idx="0">
                  <c:v>40.800000000000011</c:v>
                </c:pt>
                <c:pt idx="1">
                  <c:v>46.1</c:v>
                </c:pt>
                <c:pt idx="2">
                  <c:v>37.9</c:v>
                </c:pt>
                <c:pt idx="3">
                  <c:v>31.1</c:v>
                </c:pt>
                <c:pt idx="4">
                  <c:v>53.1</c:v>
                </c:pt>
                <c:pt idx="5">
                  <c:v>36.1</c:v>
                </c:pt>
                <c:pt idx="6">
                  <c:v>34.1</c:v>
                </c:pt>
                <c:pt idx="7">
                  <c:v>32.5</c:v>
                </c:pt>
                <c:pt idx="8">
                  <c:v>32.6</c:v>
                </c:pt>
                <c:pt idx="9">
                  <c:v>27.2</c:v>
                </c:pt>
              </c:numCache>
            </c:numRef>
          </c:val>
          <c:extLst xmlns:c16r2="http://schemas.microsoft.com/office/drawing/2015/06/chart">
            <c:ext xmlns:c16="http://schemas.microsoft.com/office/drawing/2014/chart" uri="{C3380CC4-5D6E-409C-BE32-E72D297353CC}">
              <c16:uniqueId val="{00000002-26B3-7A4E-A234-49C9C7284048}"/>
            </c:ext>
          </c:extLst>
        </c:ser>
        <c:dLbls/>
        <c:marker val="1"/>
        <c:axId val="133425024"/>
        <c:axId val="133426560"/>
      </c:lineChart>
      <c:catAx>
        <c:axId val="133425024"/>
        <c:scaling>
          <c:orientation val="minMax"/>
        </c:scaling>
        <c:axPos val="b"/>
        <c:numFmt formatCode="General" sourceLinked="0"/>
        <c:majorTickMark val="none"/>
        <c:tickLblPos val="low"/>
        <c:spPr>
          <a:ln w="12700" cap="flat">
            <a:solidFill>
              <a:srgbClr val="B8B8B8"/>
            </a:solidFill>
            <a:prstDash val="solid"/>
            <a:miter lim="400000"/>
          </a:ln>
        </c:spPr>
        <c:txPr>
          <a:bodyPr rot="0"/>
          <a:lstStyle/>
          <a:p>
            <a:pPr>
              <a:defRPr sz="2100" b="0" i="0" u="none" strike="noStrike">
                <a:solidFill>
                  <a:schemeClr val="tx1"/>
                </a:solidFill>
                <a:latin typeface="Arial"/>
              </a:defRPr>
            </a:pPr>
            <a:endParaRPr lang="el-GR"/>
          </a:p>
        </c:txPr>
        <c:crossAx val="133426560"/>
        <c:crosses val="autoZero"/>
        <c:auto val="1"/>
        <c:lblAlgn val="ctr"/>
        <c:lblOffset val="100"/>
        <c:noMultiLvlLbl val="1"/>
      </c:catAx>
      <c:valAx>
        <c:axId val="133426560"/>
        <c:scaling>
          <c:orientation val="minMax"/>
        </c:scaling>
        <c:axPos val="l"/>
        <c:majorGridlines>
          <c:spPr>
            <a:ln w="12700" cap="flat">
              <a:solidFill>
                <a:srgbClr val="B8B8B8"/>
              </a:solidFill>
              <a:prstDash val="solid"/>
              <a:miter lim="400000"/>
            </a:ln>
          </c:spPr>
        </c:majorGridlines>
        <c:numFmt formatCode="General" sourceLinked="0"/>
        <c:majorTickMark val="none"/>
        <c:tickLblPos val="nextTo"/>
        <c:spPr>
          <a:ln w="12700" cap="flat">
            <a:noFill/>
            <a:prstDash val="solid"/>
            <a:miter lim="400000"/>
          </a:ln>
        </c:spPr>
        <c:txPr>
          <a:bodyPr rot="0"/>
          <a:lstStyle/>
          <a:p>
            <a:pPr>
              <a:defRPr sz="2400" b="0" i="0" u="none" strike="noStrike">
                <a:solidFill>
                  <a:schemeClr val="tx1"/>
                </a:solidFill>
                <a:latin typeface="Palatino"/>
              </a:defRPr>
            </a:pPr>
            <a:endParaRPr lang="el-GR"/>
          </a:p>
        </c:txPr>
        <c:crossAx val="133425024"/>
        <c:crosses val="autoZero"/>
        <c:crossBetween val="midCat"/>
        <c:majorUnit val="20"/>
        <c:minorUnit val="10"/>
      </c:valAx>
      <c:spPr>
        <a:noFill/>
        <a:ln w="12700" cap="flat">
          <a:noFill/>
          <a:miter lim="400000"/>
        </a:ln>
        <a:effectLst/>
      </c:spPr>
    </c:plotArea>
    <c:legend>
      <c:legendPos val="b"/>
      <c:layout>
        <c:manualLayout>
          <c:xMode val="edge"/>
          <c:yMode val="edge"/>
          <c:x val="3.8927099999999999E-2"/>
          <c:y val="0.93588499999999997"/>
          <c:w val="0.93301199999999984"/>
          <c:h val="6.4114599999999994E-2"/>
        </c:manualLayout>
      </c:layout>
      <c:overlay val="1"/>
      <c:spPr>
        <a:noFill/>
        <a:ln w="12700" cap="flat">
          <a:noFill/>
          <a:miter lim="400000"/>
        </a:ln>
        <a:effectLst/>
      </c:spPr>
      <c:txPr>
        <a:bodyPr rot="0"/>
        <a:lstStyle/>
        <a:p>
          <a:pPr>
            <a:defRPr sz="2600" b="0" i="0" u="none" strike="noStrike">
              <a:solidFill>
                <a:srgbClr val="000000"/>
              </a:solidFill>
              <a:latin typeface="Palatino"/>
            </a:defRPr>
          </a:pPr>
          <a:endParaRPr lang="el-GR"/>
        </a:p>
      </c:txPr>
    </c:legend>
    <c:plotVisOnly val="1"/>
    <c:dispBlanksAs val="gap"/>
    <c:showDLblsOverMax val="1"/>
  </c:chart>
  <c:spPr>
    <a:noFill/>
    <a:ln>
      <a:noFill/>
    </a:ln>
    <a:effectLst/>
  </c:sp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el-GR"/>
  <c:chart>
    <c:title>
      <c:tx>
        <c:rich>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r>
              <a:rPr lang="el-GR" dirty="0">
                <a:solidFill>
                  <a:srgbClr val="FF99FF"/>
                </a:solidFill>
              </a:rPr>
              <a:t>Καλλιέργειες</a:t>
            </a:r>
            <a:r>
              <a:rPr lang="en-US" dirty="0">
                <a:solidFill>
                  <a:srgbClr val="FF99FF"/>
                </a:solidFill>
              </a:rPr>
              <a:t> </a:t>
            </a:r>
            <a:r>
              <a:rPr lang="el-GR" dirty="0">
                <a:solidFill>
                  <a:srgbClr val="FF99FF"/>
                </a:solidFill>
              </a:rPr>
              <a:t> </a:t>
            </a:r>
            <a:r>
              <a:rPr lang="el-GR" dirty="0" err="1">
                <a:solidFill>
                  <a:srgbClr val="FF99FF"/>
                </a:solidFill>
              </a:rPr>
              <a:t>αίμ</a:t>
            </a:r>
            <a:r>
              <a:rPr lang="en-US" dirty="0">
                <a:solidFill>
                  <a:srgbClr val="FF99FF"/>
                </a:solidFill>
              </a:rPr>
              <a:t>a</a:t>
            </a:r>
            <a:r>
              <a:rPr lang="el-GR" dirty="0">
                <a:solidFill>
                  <a:srgbClr val="FF99FF"/>
                </a:solidFill>
              </a:rPr>
              <a:t>τος </a:t>
            </a:r>
            <a:endParaRPr lang="en-US" dirty="0">
              <a:solidFill>
                <a:srgbClr val="FF99FF"/>
              </a:solidFill>
            </a:endParaRPr>
          </a:p>
        </c:rich>
      </c:tx>
      <c:layout>
        <c:manualLayout>
          <c:xMode val="edge"/>
          <c:yMode val="edge"/>
          <c:x val="0.19601582454594343"/>
          <c:y val="7.7490684846808489E-2"/>
        </c:manualLayout>
      </c:layout>
      <c:spPr>
        <a:noFill/>
        <a:ln>
          <a:noFill/>
        </a:ln>
        <a:effectLst/>
      </c:spPr>
    </c:title>
    <c:view3D>
      <c:rotX val="30"/>
      <c:depthPercent val="100"/>
      <c:perspective val="30"/>
    </c:view3D>
    <c:floor>
      <c:spPr>
        <a:noFill/>
        <a:ln>
          <a:noFill/>
        </a:ln>
        <a:effectLst/>
        <a:sp3d/>
      </c:spPr>
    </c:floor>
    <c:sideWall>
      <c:spPr>
        <a:noFill/>
        <a:ln>
          <a:noFill/>
        </a:ln>
        <a:effectLst/>
        <a:sp3d/>
      </c:spPr>
    </c:sideWall>
    <c:backWall>
      <c:spPr>
        <a:noFill/>
        <a:ln>
          <a:noFill/>
        </a:ln>
        <a:effectLst/>
        <a:sp3d/>
      </c:spPr>
    </c:backWall>
    <c:plotArea>
      <c:layout>
        <c:manualLayout>
          <c:layoutTarget val="inner"/>
          <c:xMode val="edge"/>
          <c:yMode val="edge"/>
          <c:x val="0.13522799853051087"/>
          <c:y val="0.23798204572254561"/>
          <c:w val="0.77317725257620062"/>
          <c:h val="0.70846057286317499"/>
        </c:manualLayout>
      </c:layout>
      <c:pie3DChart>
        <c:varyColors val="1"/>
        <c:ser>
          <c:idx val="0"/>
          <c:order val="0"/>
          <c:explosion val="15"/>
          <c:dPt>
            <c:idx val="0"/>
            <c:spPr>
              <a:gradFill rotWithShape="1">
                <a:gsLst>
                  <a:gs pos="0">
                    <a:schemeClr val="accent1">
                      <a:tint val="64000"/>
                      <a:lumMod val="118000"/>
                    </a:schemeClr>
                  </a:gs>
                  <a:gs pos="100000">
                    <a:schemeClr val="accent1">
                      <a:tint val="92000"/>
                      <a:alpha val="100000"/>
                      <a:lumMod val="110000"/>
                    </a:schemeClr>
                  </a:gs>
                </a:gsLst>
                <a:lin ang="5400000" scaled="0"/>
              </a:gradFill>
              <a:ln>
                <a:noFill/>
              </a:ln>
              <a:effectLst/>
              <a:sp3d/>
            </c:spPr>
            <c:extLst xmlns:c16r2="http://schemas.microsoft.com/office/drawing/2015/06/chart">
              <c:ext xmlns:c16="http://schemas.microsoft.com/office/drawing/2014/chart" uri="{C3380CC4-5D6E-409C-BE32-E72D297353CC}">
                <c16:uniqueId val="{00000001-071A-44C6-A439-E09394D1D6AC}"/>
              </c:ext>
            </c:extLst>
          </c:dPt>
          <c:dPt>
            <c:idx val="1"/>
            <c:spPr>
              <a:gradFill rotWithShape="1">
                <a:gsLst>
                  <a:gs pos="0">
                    <a:schemeClr val="accent2">
                      <a:tint val="64000"/>
                      <a:lumMod val="118000"/>
                    </a:schemeClr>
                  </a:gs>
                  <a:gs pos="100000">
                    <a:schemeClr val="accent2">
                      <a:tint val="92000"/>
                      <a:alpha val="100000"/>
                      <a:lumMod val="110000"/>
                    </a:schemeClr>
                  </a:gs>
                </a:gsLst>
                <a:lin ang="5400000" scaled="0"/>
              </a:gradFill>
              <a:ln>
                <a:noFill/>
              </a:ln>
              <a:effectLst/>
              <a:sp3d/>
            </c:spPr>
            <c:extLst xmlns:c16r2="http://schemas.microsoft.com/office/drawing/2015/06/chart">
              <c:ext xmlns:c16="http://schemas.microsoft.com/office/drawing/2014/chart" uri="{C3380CC4-5D6E-409C-BE32-E72D297353CC}">
                <c16:uniqueId val="{00000003-071A-44C6-A439-E09394D1D6AC}"/>
              </c:ext>
            </c:extLst>
          </c:dPt>
          <c:dPt>
            <c:idx val="2"/>
            <c:spPr>
              <a:gradFill rotWithShape="1">
                <a:gsLst>
                  <a:gs pos="0">
                    <a:schemeClr val="accent3">
                      <a:tint val="64000"/>
                      <a:lumMod val="118000"/>
                    </a:schemeClr>
                  </a:gs>
                  <a:gs pos="100000">
                    <a:schemeClr val="accent3">
                      <a:tint val="92000"/>
                      <a:alpha val="100000"/>
                      <a:lumMod val="110000"/>
                    </a:schemeClr>
                  </a:gs>
                </a:gsLst>
                <a:lin ang="5400000" scaled="0"/>
              </a:gradFill>
              <a:ln>
                <a:noFill/>
              </a:ln>
              <a:effectLst/>
              <a:sp3d/>
            </c:spPr>
            <c:extLst xmlns:c16r2="http://schemas.microsoft.com/office/drawing/2015/06/chart">
              <c:ext xmlns:c16="http://schemas.microsoft.com/office/drawing/2014/chart" uri="{C3380CC4-5D6E-409C-BE32-E72D297353CC}">
                <c16:uniqueId val="{00000005-071A-44C6-A439-E09394D1D6AC}"/>
              </c:ext>
            </c:extLst>
          </c:dPt>
          <c:dPt>
            <c:idx val="3"/>
            <c:spPr>
              <a:gradFill rotWithShape="1">
                <a:gsLst>
                  <a:gs pos="0">
                    <a:schemeClr val="accent4">
                      <a:tint val="64000"/>
                      <a:lumMod val="118000"/>
                    </a:schemeClr>
                  </a:gs>
                  <a:gs pos="100000">
                    <a:schemeClr val="accent4">
                      <a:tint val="92000"/>
                      <a:alpha val="100000"/>
                      <a:lumMod val="110000"/>
                    </a:schemeClr>
                  </a:gs>
                </a:gsLst>
                <a:lin ang="5400000" scaled="0"/>
              </a:gradFill>
              <a:ln>
                <a:noFill/>
              </a:ln>
              <a:effectLst/>
              <a:sp3d/>
            </c:spPr>
            <c:extLst xmlns:c16r2="http://schemas.microsoft.com/office/drawing/2015/06/chart">
              <c:ext xmlns:c16="http://schemas.microsoft.com/office/drawing/2014/chart" uri="{C3380CC4-5D6E-409C-BE32-E72D297353CC}">
                <c16:uniqueId val="{00000007-071A-44C6-A439-E09394D1D6AC}"/>
              </c:ext>
            </c:extLst>
          </c:dPt>
          <c:dPt>
            <c:idx val="4"/>
            <c:spPr>
              <a:gradFill rotWithShape="1">
                <a:gsLst>
                  <a:gs pos="0">
                    <a:schemeClr val="accent5">
                      <a:tint val="64000"/>
                      <a:lumMod val="118000"/>
                    </a:schemeClr>
                  </a:gs>
                  <a:gs pos="100000">
                    <a:schemeClr val="accent5">
                      <a:tint val="92000"/>
                      <a:alpha val="100000"/>
                      <a:lumMod val="110000"/>
                    </a:schemeClr>
                  </a:gs>
                </a:gsLst>
                <a:lin ang="5400000" scaled="0"/>
              </a:gradFill>
              <a:ln>
                <a:noFill/>
              </a:ln>
              <a:effectLst/>
              <a:sp3d/>
            </c:spPr>
            <c:extLst xmlns:c16r2="http://schemas.microsoft.com/office/drawing/2015/06/chart">
              <c:ext xmlns:c16="http://schemas.microsoft.com/office/drawing/2014/chart" uri="{C3380CC4-5D6E-409C-BE32-E72D297353CC}">
                <c16:uniqueId val="{00000009-071A-44C6-A439-E09394D1D6AC}"/>
              </c:ext>
            </c:extLst>
          </c:dPt>
          <c:dPt>
            <c:idx val="5"/>
            <c:spPr>
              <a:gradFill rotWithShape="1">
                <a:gsLst>
                  <a:gs pos="0">
                    <a:schemeClr val="accent6">
                      <a:tint val="64000"/>
                      <a:lumMod val="118000"/>
                    </a:schemeClr>
                  </a:gs>
                  <a:gs pos="100000">
                    <a:schemeClr val="accent6">
                      <a:tint val="92000"/>
                      <a:alpha val="100000"/>
                      <a:lumMod val="110000"/>
                    </a:schemeClr>
                  </a:gs>
                </a:gsLst>
                <a:lin ang="5400000" scaled="0"/>
              </a:gradFill>
              <a:ln>
                <a:noFill/>
              </a:ln>
              <a:effectLst/>
              <a:sp3d/>
            </c:spPr>
            <c:extLst xmlns:c16r2="http://schemas.microsoft.com/office/drawing/2015/06/chart">
              <c:ext xmlns:c16="http://schemas.microsoft.com/office/drawing/2014/chart" uri="{C3380CC4-5D6E-409C-BE32-E72D297353CC}">
                <c16:uniqueId val="{0000000B-071A-44C6-A439-E09394D1D6AC}"/>
              </c:ext>
            </c:extLst>
          </c:dPt>
          <c:dPt>
            <c:idx val="6"/>
            <c:explosion val="14"/>
            <c:spPr>
              <a:gradFill rotWithShape="1">
                <a:gsLst>
                  <a:gs pos="0">
                    <a:schemeClr val="accent1">
                      <a:lumMod val="60000"/>
                      <a:tint val="64000"/>
                      <a:lumMod val="118000"/>
                    </a:schemeClr>
                  </a:gs>
                  <a:gs pos="100000">
                    <a:schemeClr val="accent1">
                      <a:lumMod val="60000"/>
                      <a:tint val="92000"/>
                      <a:alpha val="100000"/>
                      <a:lumMod val="110000"/>
                    </a:schemeClr>
                  </a:gs>
                </a:gsLst>
                <a:lin ang="5400000" scaled="0"/>
              </a:gradFill>
              <a:ln>
                <a:noFill/>
              </a:ln>
              <a:effectLst/>
              <a:sp3d/>
            </c:spPr>
            <c:extLst xmlns:c16r2="http://schemas.microsoft.com/office/drawing/2015/06/chart">
              <c:ext xmlns:c16="http://schemas.microsoft.com/office/drawing/2014/chart" uri="{C3380CC4-5D6E-409C-BE32-E72D297353CC}">
                <c16:uniqueId val="{0000000D-071A-44C6-A439-E09394D1D6AC}"/>
              </c:ext>
            </c:extLst>
          </c:dPt>
          <c:dPt>
            <c:idx val="7"/>
            <c:spPr>
              <a:gradFill rotWithShape="1">
                <a:gsLst>
                  <a:gs pos="0">
                    <a:schemeClr val="accent2">
                      <a:lumMod val="60000"/>
                      <a:tint val="64000"/>
                      <a:lumMod val="118000"/>
                    </a:schemeClr>
                  </a:gs>
                  <a:gs pos="100000">
                    <a:schemeClr val="accent2">
                      <a:lumMod val="60000"/>
                      <a:tint val="92000"/>
                      <a:alpha val="100000"/>
                      <a:lumMod val="110000"/>
                    </a:schemeClr>
                  </a:gs>
                </a:gsLst>
                <a:lin ang="5400000" scaled="0"/>
              </a:gradFill>
              <a:ln>
                <a:noFill/>
              </a:ln>
              <a:effectLst/>
              <a:sp3d/>
            </c:spPr>
            <c:extLst xmlns:c16r2="http://schemas.microsoft.com/office/drawing/2015/06/chart">
              <c:ext xmlns:c16="http://schemas.microsoft.com/office/drawing/2014/chart" uri="{C3380CC4-5D6E-409C-BE32-E72D297353CC}">
                <c16:uniqueId val="{0000000F-071A-44C6-A439-E09394D1D6AC}"/>
              </c:ext>
            </c:extLst>
          </c:dPt>
          <c:dPt>
            <c:idx val="8"/>
            <c:spPr>
              <a:gradFill rotWithShape="1">
                <a:gsLst>
                  <a:gs pos="0">
                    <a:schemeClr val="accent3">
                      <a:lumMod val="60000"/>
                      <a:tint val="64000"/>
                      <a:lumMod val="118000"/>
                    </a:schemeClr>
                  </a:gs>
                  <a:gs pos="100000">
                    <a:schemeClr val="accent3">
                      <a:lumMod val="60000"/>
                      <a:tint val="92000"/>
                      <a:alpha val="100000"/>
                      <a:lumMod val="110000"/>
                    </a:schemeClr>
                  </a:gs>
                </a:gsLst>
                <a:lin ang="5400000" scaled="0"/>
              </a:gradFill>
              <a:ln>
                <a:noFill/>
              </a:ln>
              <a:effectLst/>
              <a:sp3d/>
            </c:spPr>
            <c:extLst xmlns:c16r2="http://schemas.microsoft.com/office/drawing/2015/06/chart">
              <c:ext xmlns:c16="http://schemas.microsoft.com/office/drawing/2014/chart" uri="{C3380CC4-5D6E-409C-BE32-E72D297353CC}">
                <c16:uniqueId val="{00000011-071A-44C6-A439-E09394D1D6AC}"/>
              </c:ext>
            </c:extLst>
          </c:dPt>
          <c:dPt>
            <c:idx val="9"/>
            <c:spPr>
              <a:gradFill rotWithShape="1">
                <a:gsLst>
                  <a:gs pos="0">
                    <a:schemeClr val="accent4">
                      <a:lumMod val="60000"/>
                      <a:tint val="64000"/>
                      <a:lumMod val="118000"/>
                    </a:schemeClr>
                  </a:gs>
                  <a:gs pos="100000">
                    <a:schemeClr val="accent4">
                      <a:lumMod val="60000"/>
                      <a:tint val="92000"/>
                      <a:alpha val="100000"/>
                      <a:lumMod val="110000"/>
                    </a:schemeClr>
                  </a:gs>
                </a:gsLst>
                <a:lin ang="5400000" scaled="0"/>
              </a:gradFill>
              <a:ln>
                <a:noFill/>
              </a:ln>
              <a:effectLst/>
              <a:sp3d/>
            </c:spPr>
            <c:extLst xmlns:c16r2="http://schemas.microsoft.com/office/drawing/2015/06/chart">
              <c:ext xmlns:c16="http://schemas.microsoft.com/office/drawing/2014/chart" uri="{C3380CC4-5D6E-409C-BE32-E72D297353CC}">
                <c16:uniqueId val="{00000013-071A-44C6-A439-E09394D1D6AC}"/>
              </c:ext>
            </c:extLst>
          </c:dPt>
          <c:dPt>
            <c:idx val="10"/>
            <c:spPr>
              <a:gradFill rotWithShape="1">
                <a:gsLst>
                  <a:gs pos="0">
                    <a:schemeClr val="accent5">
                      <a:lumMod val="60000"/>
                      <a:tint val="64000"/>
                      <a:lumMod val="118000"/>
                    </a:schemeClr>
                  </a:gs>
                  <a:gs pos="100000">
                    <a:schemeClr val="accent5">
                      <a:lumMod val="60000"/>
                      <a:tint val="92000"/>
                      <a:alpha val="100000"/>
                      <a:lumMod val="110000"/>
                    </a:schemeClr>
                  </a:gs>
                </a:gsLst>
                <a:lin ang="5400000" scaled="0"/>
              </a:gradFill>
              <a:ln>
                <a:noFill/>
              </a:ln>
              <a:effectLst/>
              <a:sp3d/>
            </c:spPr>
            <c:extLst xmlns:c16r2="http://schemas.microsoft.com/office/drawing/2015/06/chart">
              <c:ext xmlns:c16="http://schemas.microsoft.com/office/drawing/2014/chart" uri="{C3380CC4-5D6E-409C-BE32-E72D297353CC}">
                <c16:uniqueId val="{00000015-071A-44C6-A439-E09394D1D6AC}"/>
              </c:ext>
            </c:extLst>
          </c:dPt>
          <c:dLbls>
            <c:dLbl>
              <c:idx val="0"/>
              <c:layout>
                <c:manualLayout>
                  <c:x val="-6.8885535552426691E-3"/>
                  <c:y val="-3.8344075429463199E-2"/>
                </c:manualLayout>
              </c:layout>
              <c:dLblPos val="bestFit"/>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071A-44C6-A439-E09394D1D6AC}"/>
                </c:ext>
              </c:extLst>
            </c:dLbl>
            <c:dLbl>
              <c:idx val="1"/>
              <c:layout>
                <c:manualLayout>
                  <c:x val="-1.6143846351731706E-2"/>
                  <c:y val="-9.4555160707759933E-3"/>
                </c:manualLayout>
              </c:layout>
              <c:dLblPos val="bestFit"/>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071A-44C6-A439-E09394D1D6AC}"/>
                </c:ext>
              </c:extLst>
            </c:dLbl>
            <c:dLbl>
              <c:idx val="2"/>
              <c:layout>
                <c:manualLayout>
                  <c:x val="7.4455571424523739E-3"/>
                  <c:y val="-6.1995222988968819E-3"/>
                </c:manualLayout>
              </c:layout>
              <c:dLblPos val="bestFit"/>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071A-44C6-A439-E09394D1D6AC}"/>
                </c:ext>
              </c:extLst>
            </c:dLbl>
            <c:dLbl>
              <c:idx val="3"/>
              <c:layout>
                <c:manualLayout>
                  <c:x val="-1.9693043472650155E-2"/>
                  <c:y val="-7.1300508594559553E-2"/>
                </c:manualLayout>
              </c:layout>
              <c:dLblPos val="bestFit"/>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071A-44C6-A439-E09394D1D6AC}"/>
                </c:ext>
              </c:extLst>
            </c:dLbl>
            <c:dLbl>
              <c:idx val="4"/>
              <c:layout>
                <c:manualLayout>
                  <c:x val="1.9258914512082531E-2"/>
                  <c:y val="-3.5360297142090484E-2"/>
                </c:manualLayout>
              </c:layout>
              <c:dLblPos val="bestFit"/>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071A-44C6-A439-E09394D1D6AC}"/>
                </c:ext>
              </c:extLst>
            </c:dLbl>
            <c:dLbl>
              <c:idx val="5"/>
              <c:layout>
                <c:manualLayout>
                  <c:x val="-5.3986308950349129E-2"/>
                  <c:y val="-1.3110996994940846E-2"/>
                </c:manualLayout>
              </c:layout>
              <c:dLblPos val="bestFit"/>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071A-44C6-A439-E09394D1D6AC}"/>
                </c:ext>
              </c:extLst>
            </c:dLbl>
            <c:dLbl>
              <c:idx val="6"/>
              <c:layout>
                <c:manualLayout>
                  <c:x val="2.2178963517966055E-2"/>
                  <c:y val="-3.9214500361367872E-2"/>
                </c:manualLayout>
              </c:layout>
              <c:dLblPos val="bestFit"/>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071A-44C6-A439-E09394D1D6AC}"/>
                </c:ext>
              </c:extLst>
            </c:dLbl>
            <c:dLbl>
              <c:idx val="7"/>
              <c:layout>
                <c:manualLayout>
                  <c:x val="-3.1153083391641315E-2"/>
                  <c:y val="4.5987605927972693E-2"/>
                </c:manualLayout>
              </c:layout>
              <c:dLblPos val="bestFit"/>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071A-44C6-A439-E09394D1D6AC}"/>
                </c:ext>
              </c:extLst>
            </c:dLbl>
            <c:dLbl>
              <c:idx val="8"/>
              <c:layout>
                <c:manualLayout>
                  <c:x val="-2.4371372318473951E-2"/>
                  <c:y val="4.7479934573395289E-3"/>
                </c:manualLayout>
              </c:layout>
              <c:dLblPos val="bestFit"/>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1-071A-44C6-A439-E09394D1D6AC}"/>
                </c:ext>
              </c:extLst>
            </c:dLbl>
            <c:dLbl>
              <c:idx val="9"/>
              <c:layout>
                <c:manualLayout>
                  <c:x val="-5.5118147983439322E-2"/>
                  <c:y val="-3.59977557153182E-2"/>
                </c:manualLayout>
              </c:layout>
              <c:dLblPos val="bestFit"/>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3-071A-44C6-A439-E09394D1D6AC}"/>
                </c:ext>
              </c:extLst>
            </c:dLbl>
            <c:dLbl>
              <c:idx val="10"/>
              <c:layout>
                <c:manualLayout>
                  <c:x val="8.1694393234085141E-3"/>
                  <c:y val="-1.9522423827456357E-2"/>
                </c:manualLayout>
              </c:layout>
              <c:dLblPos val="bestFit"/>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5-071A-44C6-A439-E09394D1D6A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n-lt"/>
                    <a:ea typeface="+mn-ea"/>
                    <a:cs typeface="+mn-cs"/>
                  </a:defRPr>
                </a:pPr>
                <a:endParaRPr lang="el-GR"/>
              </a:p>
            </c:txPr>
            <c:dLblPos val="inEnd"/>
            <c:showCatName val="1"/>
            <c:showPercent val="1"/>
            <c:showLeaderLines val="1"/>
            <c:leaderLines>
              <c:spPr>
                <a:ln w="9525">
                  <a:solidFill>
                    <a:schemeClr val="tx1">
                      <a:lumMod val="35000"/>
                      <a:lumOff val="65000"/>
                    </a:schemeClr>
                  </a:solidFill>
                </a:ln>
                <a:effectLst/>
              </c:spPr>
            </c:leaderLines>
            <c:extLst xmlns:c16r2="http://schemas.microsoft.com/office/drawing/2015/06/chart">
              <c:ext xmlns:c15="http://schemas.microsoft.com/office/drawing/2012/chart" uri="{CE6537A1-D6FC-4f65-9D91-7224C49458BB}"/>
            </c:extLst>
          </c:dLbls>
          <c:cat>
            <c:strRef>
              <c:f>Sheet3!$A$1:$A$11</c:f>
              <c:strCache>
                <c:ptCount val="11"/>
                <c:pt idx="0">
                  <c:v>K. pneumoniae</c:v>
                </c:pt>
                <c:pt idx="1">
                  <c:v>P. aeruginosa</c:v>
                </c:pt>
                <c:pt idx="2">
                  <c:v>E. coli</c:v>
                </c:pt>
                <c:pt idx="3">
                  <c:v>A. baumannii</c:v>
                </c:pt>
                <c:pt idx="4">
                  <c:v>Άλλα Gram -</c:v>
                </c:pt>
                <c:pt idx="5">
                  <c:v>S. aureus</c:v>
                </c:pt>
                <c:pt idx="6">
                  <c:v>CNS</c:v>
                </c:pt>
                <c:pt idx="7">
                  <c:v>Enterococci</c:v>
                </c:pt>
                <c:pt idx="8">
                  <c:v>Άλλα Gram +</c:v>
                </c:pt>
                <c:pt idx="9">
                  <c:v>Μύκητες</c:v>
                </c:pt>
                <c:pt idx="10">
                  <c:v>Αναερόβια</c:v>
                </c:pt>
              </c:strCache>
            </c:strRef>
          </c:cat>
          <c:val>
            <c:numRef>
              <c:f>Sheet3!$B$1:$B$11</c:f>
              <c:numCache>
                <c:formatCode>General</c:formatCode>
                <c:ptCount val="11"/>
                <c:pt idx="0">
                  <c:v>324</c:v>
                </c:pt>
                <c:pt idx="1">
                  <c:v>144</c:v>
                </c:pt>
                <c:pt idx="2">
                  <c:v>198</c:v>
                </c:pt>
                <c:pt idx="3">
                  <c:v>172</c:v>
                </c:pt>
                <c:pt idx="4">
                  <c:v>160</c:v>
                </c:pt>
                <c:pt idx="5">
                  <c:v>167</c:v>
                </c:pt>
                <c:pt idx="6">
                  <c:v>1232</c:v>
                </c:pt>
                <c:pt idx="7">
                  <c:v>114</c:v>
                </c:pt>
                <c:pt idx="8">
                  <c:v>239</c:v>
                </c:pt>
                <c:pt idx="9">
                  <c:v>130</c:v>
                </c:pt>
                <c:pt idx="10">
                  <c:v>43</c:v>
                </c:pt>
              </c:numCache>
            </c:numRef>
          </c:val>
          <c:extLst xmlns:c16r2="http://schemas.microsoft.com/office/drawing/2015/06/chart">
            <c:ext xmlns:c16="http://schemas.microsoft.com/office/drawing/2014/chart" uri="{C3380CC4-5D6E-409C-BE32-E72D297353CC}">
              <c16:uniqueId val="{00000016-071A-44C6-A439-E09394D1D6AC}"/>
            </c:ext>
          </c:extLst>
        </c:ser>
        <c:dLbls>
          <c:showVal val="1"/>
        </c:dLbls>
      </c:pie3DChart>
      <c:spPr>
        <a:noFill/>
        <a:ln>
          <a:noFill/>
        </a:ln>
        <a:effectLst/>
      </c:spPr>
    </c:plotArea>
    <c:legend>
      <c:legendPos val="b"/>
      <c:spPr>
        <a:noFill/>
        <a:ln>
          <a:noFill/>
        </a:ln>
        <a:effectLst/>
      </c:spPr>
      <c:txPr>
        <a:bodyPr rot="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l-GR"/>
        </a:p>
      </c:txPr>
    </c:legend>
    <c:plotVisOnly val="1"/>
    <c:dispBlanksAs val="zero"/>
  </c:chart>
  <c:spPr>
    <a:noFill/>
    <a:ln>
      <a:noFill/>
    </a:ln>
    <a:effectLst/>
  </c:spPr>
  <c:txPr>
    <a:bodyPr/>
    <a:lstStyle/>
    <a:p>
      <a:pPr>
        <a:defRPr/>
      </a:pPr>
      <a:endParaRPr lang="el-GR"/>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lang val="el-GR"/>
  <c:chart>
    <c:title>
      <c:tx>
        <c:rich>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r>
              <a:rPr lang="el-GR" dirty="0">
                <a:solidFill>
                  <a:srgbClr val="FF99FF"/>
                </a:solidFill>
              </a:rPr>
              <a:t>Καλλιέργειες </a:t>
            </a:r>
            <a:r>
              <a:rPr lang="en-US" dirty="0">
                <a:solidFill>
                  <a:srgbClr val="FF99FF"/>
                </a:solidFill>
              </a:rPr>
              <a:t> </a:t>
            </a:r>
            <a:r>
              <a:rPr lang="el-GR" dirty="0">
                <a:solidFill>
                  <a:srgbClr val="FF99FF"/>
                </a:solidFill>
              </a:rPr>
              <a:t>ενδοφλέβιων  καθετήρων</a:t>
            </a:r>
            <a:endParaRPr lang="en-US" dirty="0">
              <a:solidFill>
                <a:srgbClr val="FF99FF"/>
              </a:solidFill>
            </a:endParaRPr>
          </a:p>
        </c:rich>
      </c:tx>
      <c:layout>
        <c:manualLayout>
          <c:xMode val="edge"/>
          <c:yMode val="edge"/>
          <c:x val="0.11693350831146107"/>
          <c:y val="0.10010757056079286"/>
        </c:manualLayout>
      </c:layout>
      <c:spPr>
        <a:noFill/>
        <a:ln>
          <a:noFill/>
        </a:ln>
        <a:effectLst/>
      </c:spPr>
    </c:title>
    <c:view3D>
      <c:rotX val="30"/>
      <c:rotY val="330"/>
      <c:depthPercent val="100"/>
      <c:perspective val="30"/>
    </c:view3D>
    <c:floor>
      <c:spPr>
        <a:noFill/>
        <a:ln>
          <a:noFill/>
        </a:ln>
        <a:effectLst/>
        <a:sp3d/>
      </c:spPr>
    </c:floor>
    <c:sideWall>
      <c:spPr>
        <a:noFill/>
        <a:ln>
          <a:noFill/>
        </a:ln>
        <a:effectLst/>
        <a:sp3d/>
      </c:spPr>
    </c:sideWall>
    <c:backWall>
      <c:spPr>
        <a:noFill/>
        <a:ln>
          <a:noFill/>
        </a:ln>
        <a:effectLst/>
        <a:sp3d/>
      </c:spPr>
    </c:backWall>
    <c:plotArea>
      <c:layout>
        <c:manualLayout>
          <c:layoutTarget val="inner"/>
          <c:xMode val="edge"/>
          <c:yMode val="edge"/>
          <c:x val="0.11066963669015058"/>
          <c:y val="0.2134541800883519"/>
          <c:w val="0.81357818759497169"/>
          <c:h val="0.71957662480932572"/>
        </c:manualLayout>
      </c:layout>
      <c:pie3DChart>
        <c:varyColors val="1"/>
        <c:ser>
          <c:idx val="0"/>
          <c:order val="0"/>
          <c:explosion val="11"/>
          <c:dPt>
            <c:idx val="0"/>
            <c:spPr>
              <a:gradFill rotWithShape="1">
                <a:gsLst>
                  <a:gs pos="0">
                    <a:schemeClr val="accent1">
                      <a:tint val="64000"/>
                      <a:lumMod val="118000"/>
                    </a:schemeClr>
                  </a:gs>
                  <a:gs pos="100000">
                    <a:schemeClr val="accent1">
                      <a:tint val="92000"/>
                      <a:alpha val="100000"/>
                      <a:lumMod val="110000"/>
                    </a:schemeClr>
                  </a:gs>
                </a:gsLst>
                <a:lin ang="5400000" scaled="0"/>
              </a:gradFill>
              <a:ln>
                <a:noFill/>
              </a:ln>
              <a:effectLst/>
              <a:sp3d/>
            </c:spPr>
            <c:extLst xmlns:c16r2="http://schemas.microsoft.com/office/drawing/2015/06/chart">
              <c:ext xmlns:c16="http://schemas.microsoft.com/office/drawing/2014/chart" uri="{C3380CC4-5D6E-409C-BE32-E72D297353CC}">
                <c16:uniqueId val="{00000001-0F6F-48FE-9B45-EA1407211B94}"/>
              </c:ext>
            </c:extLst>
          </c:dPt>
          <c:dPt>
            <c:idx val="1"/>
            <c:spPr>
              <a:gradFill rotWithShape="1">
                <a:gsLst>
                  <a:gs pos="0">
                    <a:schemeClr val="accent2">
                      <a:tint val="64000"/>
                      <a:lumMod val="118000"/>
                    </a:schemeClr>
                  </a:gs>
                  <a:gs pos="100000">
                    <a:schemeClr val="accent2">
                      <a:tint val="92000"/>
                      <a:alpha val="100000"/>
                      <a:lumMod val="110000"/>
                    </a:schemeClr>
                  </a:gs>
                </a:gsLst>
                <a:lin ang="5400000" scaled="0"/>
              </a:gradFill>
              <a:ln>
                <a:noFill/>
              </a:ln>
              <a:effectLst/>
              <a:sp3d/>
            </c:spPr>
            <c:extLst xmlns:c16r2="http://schemas.microsoft.com/office/drawing/2015/06/chart">
              <c:ext xmlns:c16="http://schemas.microsoft.com/office/drawing/2014/chart" uri="{C3380CC4-5D6E-409C-BE32-E72D297353CC}">
                <c16:uniqueId val="{00000003-0F6F-48FE-9B45-EA1407211B94}"/>
              </c:ext>
            </c:extLst>
          </c:dPt>
          <c:dPt>
            <c:idx val="2"/>
            <c:spPr>
              <a:gradFill rotWithShape="1">
                <a:gsLst>
                  <a:gs pos="0">
                    <a:schemeClr val="accent3">
                      <a:tint val="64000"/>
                      <a:lumMod val="118000"/>
                    </a:schemeClr>
                  </a:gs>
                  <a:gs pos="100000">
                    <a:schemeClr val="accent3">
                      <a:tint val="92000"/>
                      <a:alpha val="100000"/>
                      <a:lumMod val="110000"/>
                    </a:schemeClr>
                  </a:gs>
                </a:gsLst>
                <a:lin ang="5400000" scaled="0"/>
              </a:gradFill>
              <a:ln>
                <a:noFill/>
              </a:ln>
              <a:effectLst/>
              <a:sp3d/>
            </c:spPr>
            <c:extLst xmlns:c16r2="http://schemas.microsoft.com/office/drawing/2015/06/chart">
              <c:ext xmlns:c16="http://schemas.microsoft.com/office/drawing/2014/chart" uri="{C3380CC4-5D6E-409C-BE32-E72D297353CC}">
                <c16:uniqueId val="{00000005-0F6F-48FE-9B45-EA1407211B94}"/>
              </c:ext>
            </c:extLst>
          </c:dPt>
          <c:dPt>
            <c:idx val="3"/>
            <c:spPr>
              <a:gradFill rotWithShape="1">
                <a:gsLst>
                  <a:gs pos="0">
                    <a:schemeClr val="accent4">
                      <a:tint val="64000"/>
                      <a:lumMod val="118000"/>
                    </a:schemeClr>
                  </a:gs>
                  <a:gs pos="100000">
                    <a:schemeClr val="accent4">
                      <a:tint val="92000"/>
                      <a:alpha val="100000"/>
                      <a:lumMod val="110000"/>
                    </a:schemeClr>
                  </a:gs>
                </a:gsLst>
                <a:lin ang="5400000" scaled="0"/>
              </a:gradFill>
              <a:ln>
                <a:noFill/>
              </a:ln>
              <a:effectLst/>
              <a:sp3d/>
            </c:spPr>
            <c:extLst xmlns:c16r2="http://schemas.microsoft.com/office/drawing/2015/06/chart">
              <c:ext xmlns:c16="http://schemas.microsoft.com/office/drawing/2014/chart" uri="{C3380CC4-5D6E-409C-BE32-E72D297353CC}">
                <c16:uniqueId val="{00000007-0F6F-48FE-9B45-EA1407211B94}"/>
              </c:ext>
            </c:extLst>
          </c:dPt>
          <c:dPt>
            <c:idx val="4"/>
            <c:spPr>
              <a:gradFill rotWithShape="1">
                <a:gsLst>
                  <a:gs pos="0">
                    <a:schemeClr val="accent5">
                      <a:tint val="64000"/>
                      <a:lumMod val="118000"/>
                    </a:schemeClr>
                  </a:gs>
                  <a:gs pos="100000">
                    <a:schemeClr val="accent5">
                      <a:tint val="92000"/>
                      <a:alpha val="100000"/>
                      <a:lumMod val="110000"/>
                    </a:schemeClr>
                  </a:gs>
                </a:gsLst>
                <a:lin ang="5400000" scaled="0"/>
              </a:gradFill>
              <a:ln>
                <a:noFill/>
              </a:ln>
              <a:effectLst/>
              <a:sp3d/>
            </c:spPr>
            <c:extLst xmlns:c16r2="http://schemas.microsoft.com/office/drawing/2015/06/chart">
              <c:ext xmlns:c16="http://schemas.microsoft.com/office/drawing/2014/chart" uri="{C3380CC4-5D6E-409C-BE32-E72D297353CC}">
                <c16:uniqueId val="{00000009-0F6F-48FE-9B45-EA1407211B94}"/>
              </c:ext>
            </c:extLst>
          </c:dPt>
          <c:dPt>
            <c:idx val="5"/>
            <c:spPr>
              <a:gradFill rotWithShape="1">
                <a:gsLst>
                  <a:gs pos="0">
                    <a:schemeClr val="accent6">
                      <a:tint val="64000"/>
                      <a:lumMod val="118000"/>
                    </a:schemeClr>
                  </a:gs>
                  <a:gs pos="100000">
                    <a:schemeClr val="accent6">
                      <a:tint val="92000"/>
                      <a:alpha val="100000"/>
                      <a:lumMod val="110000"/>
                    </a:schemeClr>
                  </a:gs>
                </a:gsLst>
                <a:lin ang="5400000" scaled="0"/>
              </a:gradFill>
              <a:ln>
                <a:noFill/>
              </a:ln>
              <a:effectLst/>
              <a:sp3d/>
            </c:spPr>
            <c:extLst xmlns:c16r2="http://schemas.microsoft.com/office/drawing/2015/06/chart">
              <c:ext xmlns:c16="http://schemas.microsoft.com/office/drawing/2014/chart" uri="{C3380CC4-5D6E-409C-BE32-E72D297353CC}">
                <c16:uniqueId val="{0000000B-0F6F-48FE-9B45-EA1407211B94}"/>
              </c:ext>
            </c:extLst>
          </c:dPt>
          <c:dPt>
            <c:idx val="6"/>
            <c:explosion val="8"/>
            <c:spPr>
              <a:gradFill rotWithShape="1">
                <a:gsLst>
                  <a:gs pos="0">
                    <a:schemeClr val="accent1">
                      <a:lumMod val="60000"/>
                      <a:tint val="64000"/>
                      <a:lumMod val="118000"/>
                    </a:schemeClr>
                  </a:gs>
                  <a:gs pos="100000">
                    <a:schemeClr val="accent1">
                      <a:lumMod val="60000"/>
                      <a:tint val="92000"/>
                      <a:alpha val="100000"/>
                      <a:lumMod val="110000"/>
                    </a:schemeClr>
                  </a:gs>
                </a:gsLst>
                <a:lin ang="5400000" scaled="0"/>
              </a:gradFill>
              <a:ln>
                <a:noFill/>
              </a:ln>
              <a:effectLst/>
              <a:sp3d/>
            </c:spPr>
            <c:extLst xmlns:c16r2="http://schemas.microsoft.com/office/drawing/2015/06/chart">
              <c:ext xmlns:c16="http://schemas.microsoft.com/office/drawing/2014/chart" uri="{C3380CC4-5D6E-409C-BE32-E72D297353CC}">
                <c16:uniqueId val="{0000000D-0F6F-48FE-9B45-EA1407211B94}"/>
              </c:ext>
            </c:extLst>
          </c:dPt>
          <c:dPt>
            <c:idx val="7"/>
            <c:spPr>
              <a:gradFill rotWithShape="1">
                <a:gsLst>
                  <a:gs pos="0">
                    <a:schemeClr val="accent2">
                      <a:lumMod val="60000"/>
                      <a:tint val="64000"/>
                      <a:lumMod val="118000"/>
                    </a:schemeClr>
                  </a:gs>
                  <a:gs pos="100000">
                    <a:schemeClr val="accent2">
                      <a:lumMod val="60000"/>
                      <a:tint val="92000"/>
                      <a:alpha val="100000"/>
                      <a:lumMod val="110000"/>
                    </a:schemeClr>
                  </a:gs>
                </a:gsLst>
                <a:lin ang="5400000" scaled="0"/>
              </a:gradFill>
              <a:ln>
                <a:noFill/>
              </a:ln>
              <a:effectLst/>
              <a:sp3d/>
            </c:spPr>
            <c:extLst xmlns:c16r2="http://schemas.microsoft.com/office/drawing/2015/06/chart">
              <c:ext xmlns:c16="http://schemas.microsoft.com/office/drawing/2014/chart" uri="{C3380CC4-5D6E-409C-BE32-E72D297353CC}">
                <c16:uniqueId val="{0000000F-0F6F-48FE-9B45-EA1407211B94}"/>
              </c:ext>
            </c:extLst>
          </c:dPt>
          <c:dPt>
            <c:idx val="8"/>
            <c:spPr>
              <a:gradFill rotWithShape="1">
                <a:gsLst>
                  <a:gs pos="0">
                    <a:schemeClr val="accent3">
                      <a:lumMod val="60000"/>
                      <a:tint val="64000"/>
                      <a:lumMod val="118000"/>
                    </a:schemeClr>
                  </a:gs>
                  <a:gs pos="100000">
                    <a:schemeClr val="accent3">
                      <a:lumMod val="60000"/>
                      <a:tint val="92000"/>
                      <a:alpha val="100000"/>
                      <a:lumMod val="110000"/>
                    </a:schemeClr>
                  </a:gs>
                </a:gsLst>
                <a:lin ang="5400000" scaled="0"/>
              </a:gradFill>
              <a:ln>
                <a:noFill/>
              </a:ln>
              <a:effectLst/>
              <a:sp3d/>
            </c:spPr>
            <c:extLst xmlns:c16r2="http://schemas.microsoft.com/office/drawing/2015/06/chart">
              <c:ext xmlns:c16="http://schemas.microsoft.com/office/drawing/2014/chart" uri="{C3380CC4-5D6E-409C-BE32-E72D297353CC}">
                <c16:uniqueId val="{00000011-0F6F-48FE-9B45-EA1407211B94}"/>
              </c:ext>
            </c:extLst>
          </c:dPt>
          <c:dPt>
            <c:idx val="9"/>
            <c:spPr>
              <a:gradFill rotWithShape="1">
                <a:gsLst>
                  <a:gs pos="0">
                    <a:schemeClr val="accent4">
                      <a:lumMod val="60000"/>
                      <a:tint val="64000"/>
                      <a:lumMod val="118000"/>
                    </a:schemeClr>
                  </a:gs>
                  <a:gs pos="100000">
                    <a:schemeClr val="accent4">
                      <a:lumMod val="60000"/>
                      <a:tint val="92000"/>
                      <a:alpha val="100000"/>
                      <a:lumMod val="110000"/>
                    </a:schemeClr>
                  </a:gs>
                </a:gsLst>
                <a:lin ang="5400000" scaled="0"/>
              </a:gradFill>
              <a:ln>
                <a:noFill/>
              </a:ln>
              <a:effectLst/>
              <a:sp3d/>
            </c:spPr>
            <c:extLst xmlns:c16r2="http://schemas.microsoft.com/office/drawing/2015/06/chart">
              <c:ext xmlns:c16="http://schemas.microsoft.com/office/drawing/2014/chart" uri="{C3380CC4-5D6E-409C-BE32-E72D297353CC}">
                <c16:uniqueId val="{00000013-0F6F-48FE-9B45-EA1407211B94}"/>
              </c:ext>
            </c:extLst>
          </c:dPt>
          <c:dPt>
            <c:idx val="10"/>
            <c:spPr>
              <a:gradFill rotWithShape="1">
                <a:gsLst>
                  <a:gs pos="0">
                    <a:schemeClr val="accent5">
                      <a:lumMod val="60000"/>
                      <a:tint val="64000"/>
                      <a:lumMod val="118000"/>
                    </a:schemeClr>
                  </a:gs>
                  <a:gs pos="100000">
                    <a:schemeClr val="accent5">
                      <a:lumMod val="60000"/>
                      <a:tint val="92000"/>
                      <a:alpha val="100000"/>
                      <a:lumMod val="110000"/>
                    </a:schemeClr>
                  </a:gs>
                </a:gsLst>
                <a:lin ang="5400000" scaled="0"/>
              </a:gradFill>
              <a:ln>
                <a:noFill/>
              </a:ln>
              <a:effectLst/>
              <a:sp3d/>
            </c:spPr>
            <c:extLst xmlns:c16r2="http://schemas.microsoft.com/office/drawing/2015/06/chart">
              <c:ext xmlns:c16="http://schemas.microsoft.com/office/drawing/2014/chart" uri="{C3380CC4-5D6E-409C-BE32-E72D297353CC}">
                <c16:uniqueId val="{00000015-0F6F-48FE-9B45-EA1407211B94}"/>
              </c:ext>
            </c:extLst>
          </c:dPt>
          <c:dLbls>
            <c:dLbl>
              <c:idx val="0"/>
              <c:layout>
                <c:manualLayout>
                  <c:x val="-6.4552194133628116E-2"/>
                  <c:y val="-1.0319887650844016E-2"/>
                </c:manualLayout>
              </c:layout>
              <c:dLblPos val="bestFit"/>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0F6F-48FE-9B45-EA1407211B94}"/>
                </c:ext>
              </c:extLst>
            </c:dLbl>
            <c:dLbl>
              <c:idx val="1"/>
              <c:layout>
                <c:manualLayout>
                  <c:x val="-8.3267946769811682E-2"/>
                  <c:y val="-6.4420784872094336E-2"/>
                </c:manualLayout>
              </c:layout>
              <c:dLblPos val="bestFit"/>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0F6F-48FE-9B45-EA1407211B94}"/>
                </c:ext>
              </c:extLst>
            </c:dLbl>
            <c:dLbl>
              <c:idx val="2"/>
              <c:layout>
                <c:manualLayout>
                  <c:x val="2.0152415158631479E-2"/>
                  <c:y val="0.12236420825215404"/>
                </c:manualLayout>
              </c:layout>
              <c:dLblPos val="bestFit"/>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0F6F-48FE-9B45-EA1407211B94}"/>
                </c:ext>
              </c:extLst>
            </c:dLbl>
            <c:dLbl>
              <c:idx val="3"/>
              <c:layout>
                <c:manualLayout>
                  <c:x val="-1.1592300962378632E-3"/>
                  <c:y val="-0.12413061910979012"/>
                </c:manualLayout>
              </c:layout>
              <c:dLblPos val="bestFit"/>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0F6F-48FE-9B45-EA1407211B94}"/>
                </c:ext>
              </c:extLst>
            </c:dLbl>
            <c:dLbl>
              <c:idx val="4"/>
              <c:layout>
                <c:manualLayout>
                  <c:x val="6.4327485380116984E-4"/>
                  <c:y val="-1.5024404223248737E-3"/>
                </c:manualLayout>
              </c:layout>
              <c:dLblPos val="bestFit"/>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0F6F-48FE-9B45-EA1407211B94}"/>
                </c:ext>
              </c:extLst>
            </c:dLbl>
            <c:dLbl>
              <c:idx val="5"/>
              <c:layout>
                <c:manualLayout>
                  <c:x val="-7.0066307501036179E-2"/>
                  <c:y val="1.7669325383383071E-2"/>
                </c:manualLayout>
              </c:layout>
              <c:dLblPos val="bestFit"/>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0F6F-48FE-9B45-EA1407211B94}"/>
                </c:ext>
              </c:extLst>
            </c:dLbl>
            <c:dLbl>
              <c:idx val="6"/>
              <c:layout>
                <c:manualLayout>
                  <c:x val="2.6998894874982707E-2"/>
                  <c:y val="1.7967900638606739E-2"/>
                </c:manualLayout>
              </c:layout>
              <c:dLblPos val="bestFit"/>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0F6F-48FE-9B45-EA1407211B94}"/>
                </c:ext>
              </c:extLst>
            </c:dLbl>
            <c:dLbl>
              <c:idx val="7"/>
              <c:layout>
                <c:manualLayout>
                  <c:x val="0"/>
                  <c:y val="5.2122510104955208E-2"/>
                </c:manualLayout>
              </c:layout>
              <c:dLblPos val="bestFit"/>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0F6F-48FE-9B45-EA1407211B94}"/>
                </c:ext>
              </c:extLst>
            </c:dLbl>
            <c:dLbl>
              <c:idx val="8"/>
              <c:layout>
                <c:manualLayout>
                  <c:x val="-2.5039600313118759E-2"/>
                  <c:y val="-4.0030299215183598E-2"/>
                </c:manualLayout>
              </c:layout>
              <c:dLblPos val="bestFit"/>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1-0F6F-48FE-9B45-EA1407211B94}"/>
                </c:ext>
              </c:extLst>
            </c:dLbl>
            <c:dLbl>
              <c:idx val="9"/>
              <c:layout>
                <c:manualLayout>
                  <c:x val="-2.5243587972556065E-2"/>
                  <c:y val="-8.0558281820262229E-2"/>
                </c:manualLayout>
              </c:layout>
              <c:dLblPos val="bestFit"/>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3-0F6F-48FE-9B45-EA1407211B94}"/>
                </c:ext>
              </c:extLst>
            </c:dLbl>
            <c:dLbl>
              <c:idx val="10"/>
              <c:layout>
                <c:manualLayout>
                  <c:x val="5.7041718469401814E-2"/>
                  <c:y val="-6.9806268654432499E-2"/>
                </c:manualLayout>
              </c:layout>
              <c:dLblPos val="bestFit"/>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5-0F6F-48FE-9B45-EA1407211B9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n-lt"/>
                    <a:ea typeface="+mn-ea"/>
                    <a:cs typeface="+mn-cs"/>
                  </a:defRPr>
                </a:pPr>
                <a:endParaRPr lang="el-GR"/>
              </a:p>
            </c:txPr>
            <c:dLblPos val="ctr"/>
            <c:showCatName val="1"/>
            <c:showPercent val="1"/>
            <c:showLeaderLines val="1"/>
            <c:leaderLines>
              <c:spPr>
                <a:ln w="9525">
                  <a:solidFill>
                    <a:schemeClr val="tx1">
                      <a:lumMod val="35000"/>
                      <a:lumOff val="65000"/>
                    </a:schemeClr>
                  </a:solidFill>
                </a:ln>
                <a:effectLst/>
              </c:spPr>
            </c:leaderLines>
            <c:extLst xmlns:c16r2="http://schemas.microsoft.com/office/drawing/2015/06/chart">
              <c:ext xmlns:c15="http://schemas.microsoft.com/office/drawing/2012/chart" uri="{CE6537A1-D6FC-4f65-9D91-7224C49458BB}"/>
            </c:extLst>
          </c:dLbls>
          <c:cat>
            <c:strRef>
              <c:f>Sheet3!$A$15:$A$25</c:f>
              <c:strCache>
                <c:ptCount val="11"/>
                <c:pt idx="0">
                  <c:v>K. pneumoniae</c:v>
                </c:pt>
                <c:pt idx="1">
                  <c:v>P. aeruginosa</c:v>
                </c:pt>
                <c:pt idx="2">
                  <c:v>E. coli</c:v>
                </c:pt>
                <c:pt idx="3">
                  <c:v>A. baumannii</c:v>
                </c:pt>
                <c:pt idx="4">
                  <c:v>Άλλα Gram -</c:v>
                </c:pt>
                <c:pt idx="5">
                  <c:v>S. aureus</c:v>
                </c:pt>
                <c:pt idx="6">
                  <c:v>CNS</c:v>
                </c:pt>
                <c:pt idx="7">
                  <c:v>Enterococci</c:v>
                </c:pt>
                <c:pt idx="8">
                  <c:v>Άλλα Gram +</c:v>
                </c:pt>
                <c:pt idx="9">
                  <c:v>Μύκητες</c:v>
                </c:pt>
                <c:pt idx="10">
                  <c:v>Αναερόβια</c:v>
                </c:pt>
              </c:strCache>
            </c:strRef>
          </c:cat>
          <c:val>
            <c:numRef>
              <c:f>Sheet3!$B$15:$B$25</c:f>
              <c:numCache>
                <c:formatCode>General</c:formatCode>
                <c:ptCount val="11"/>
                <c:pt idx="0">
                  <c:v>133</c:v>
                </c:pt>
                <c:pt idx="1">
                  <c:v>42</c:v>
                </c:pt>
                <c:pt idx="2">
                  <c:v>10</c:v>
                </c:pt>
                <c:pt idx="3">
                  <c:v>104</c:v>
                </c:pt>
                <c:pt idx="4">
                  <c:v>34</c:v>
                </c:pt>
                <c:pt idx="5">
                  <c:v>21</c:v>
                </c:pt>
                <c:pt idx="6">
                  <c:v>288</c:v>
                </c:pt>
                <c:pt idx="7">
                  <c:v>11</c:v>
                </c:pt>
                <c:pt idx="8">
                  <c:v>20</c:v>
                </c:pt>
                <c:pt idx="9">
                  <c:v>42</c:v>
                </c:pt>
                <c:pt idx="10">
                  <c:v>0</c:v>
                </c:pt>
              </c:numCache>
            </c:numRef>
          </c:val>
          <c:extLst xmlns:c16r2="http://schemas.microsoft.com/office/drawing/2015/06/chart">
            <c:ext xmlns:c16="http://schemas.microsoft.com/office/drawing/2014/chart" uri="{C3380CC4-5D6E-409C-BE32-E72D297353CC}">
              <c16:uniqueId val="{00000016-0F6F-48FE-9B45-EA1407211B94}"/>
            </c:ext>
          </c:extLst>
        </c:ser>
        <c:dLbls>
          <c:showCatName val="1"/>
        </c:dLbls>
      </c:pie3DChart>
      <c:spPr>
        <a:noFill/>
        <a:ln>
          <a:noFill/>
        </a:ln>
        <a:effectLst/>
      </c:spPr>
    </c:plotArea>
    <c:legend>
      <c:legendPos val="b"/>
      <c:spPr>
        <a:noFill/>
        <a:ln>
          <a:noFill/>
        </a:ln>
        <a:effectLst/>
      </c:spPr>
      <c:txPr>
        <a:bodyPr rot="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l-GR"/>
        </a:p>
      </c:txPr>
    </c:legend>
    <c:plotVisOnly val="1"/>
    <c:dispBlanksAs val="zero"/>
  </c:chart>
  <c:spPr>
    <a:noFill/>
    <a:ln>
      <a:noFill/>
    </a:ln>
    <a:effectLst/>
  </c:spPr>
  <c:txPr>
    <a:bodyPr/>
    <a:lstStyle/>
    <a:p>
      <a:pPr>
        <a:defRPr/>
      </a:pPr>
      <a:endParaRPr lang="el-GR"/>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lang val="el-GR"/>
  <c:chart>
    <c:autoTitleDeleted val="1"/>
    <c:plotArea>
      <c:layout/>
      <c:barChart>
        <c:barDir val="col"/>
        <c:grouping val="clustered"/>
        <c:ser>
          <c:idx val="0"/>
          <c:order val="0"/>
          <c:tx>
            <c:strRef>
              <c:f>Sheet5!$B$1</c:f>
              <c:strCache>
                <c:ptCount val="1"/>
                <c:pt idx="0">
                  <c:v>2011</c:v>
                </c:pt>
              </c:strCache>
            </c:strRef>
          </c:tx>
          <c:spPr>
            <a:solidFill>
              <a:schemeClr val="accent1"/>
            </a:solidFill>
            <a:ln>
              <a:noFill/>
            </a:ln>
            <a:effectLst/>
          </c:spPr>
          <c:dLbls>
            <c:dLbl>
              <c:idx val="0"/>
              <c:layout>
                <c:manualLayout>
                  <c:x val="-8.5034020722355719E-3"/>
                  <c:y val="0"/>
                </c:manualLayout>
              </c:layout>
              <c:dLblPos val="out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707A-472E-A040-C326C3AC74E3}"/>
                </c:ext>
              </c:extLst>
            </c:dLbl>
            <c:dLbl>
              <c:idx val="6"/>
              <c:layout>
                <c:manualLayout>
                  <c:x val="-6.3775515541767492E-3"/>
                  <c:y val="-2.0479358297083144E-17"/>
                </c:manualLayout>
              </c:layout>
              <c:dLblPos val="out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707A-472E-A040-C326C3AC74E3}"/>
                </c:ext>
              </c:extLst>
            </c:dLbl>
            <c:spPr>
              <a:noFill/>
              <a:ln>
                <a:noFill/>
              </a:ln>
              <a:effectLst/>
            </c:spPr>
            <c:txPr>
              <a:bodyPr rot="0" spcFirstLastPara="1" vertOverflow="ellipsis" vert="horz" wrap="square" lIns="38100" tIns="19050" rIns="38100" bIns="19050" anchor="ctr" anchorCtr="1">
                <a:spAutoFit/>
              </a:bodyPr>
              <a:lstStyle/>
              <a:p>
                <a:pPr>
                  <a:defRPr lang="en-US" sz="1400" b="0" i="0" u="none" strike="noStrike" kern="1200" baseline="0">
                    <a:solidFill>
                      <a:srgbClr val="FFFF00"/>
                    </a:solidFill>
                    <a:latin typeface="+mn-lt"/>
                    <a:ea typeface="+mn-ea"/>
                    <a:cs typeface="+mn-cs"/>
                  </a:defRPr>
                </a:pPr>
                <a:endParaRPr lang="el-GR"/>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Sheet5!$A$2:$A$12</c:f>
              <c:strCache>
                <c:ptCount val="11"/>
                <c:pt idx="0">
                  <c:v>K. pneumoniae</c:v>
                </c:pt>
                <c:pt idx="1">
                  <c:v>P. aeruginosa</c:v>
                </c:pt>
                <c:pt idx="2">
                  <c:v>E. coli</c:v>
                </c:pt>
                <c:pt idx="3">
                  <c:v>A. baumannii</c:v>
                </c:pt>
                <c:pt idx="4">
                  <c:v>Άλλα Gram -</c:v>
                </c:pt>
                <c:pt idx="5">
                  <c:v>S. aureus</c:v>
                </c:pt>
                <c:pt idx="6">
                  <c:v>CNS</c:v>
                </c:pt>
                <c:pt idx="7">
                  <c:v>Enterococci</c:v>
                </c:pt>
                <c:pt idx="8">
                  <c:v>Άλλα Gram +</c:v>
                </c:pt>
                <c:pt idx="9">
                  <c:v>Μύκητες</c:v>
                </c:pt>
                <c:pt idx="10">
                  <c:v>Αναερόβια</c:v>
                </c:pt>
              </c:strCache>
            </c:strRef>
          </c:cat>
          <c:val>
            <c:numRef>
              <c:f>Sheet5!$B$2:$B$12</c:f>
              <c:numCache>
                <c:formatCode>General</c:formatCode>
                <c:ptCount val="11"/>
                <c:pt idx="0">
                  <c:v>155</c:v>
                </c:pt>
                <c:pt idx="1">
                  <c:v>59</c:v>
                </c:pt>
                <c:pt idx="2">
                  <c:v>80</c:v>
                </c:pt>
                <c:pt idx="3">
                  <c:v>98</c:v>
                </c:pt>
                <c:pt idx="4">
                  <c:v>62</c:v>
                </c:pt>
                <c:pt idx="5">
                  <c:v>50</c:v>
                </c:pt>
                <c:pt idx="6">
                  <c:v>494</c:v>
                </c:pt>
                <c:pt idx="7">
                  <c:v>39</c:v>
                </c:pt>
                <c:pt idx="8">
                  <c:v>65</c:v>
                </c:pt>
                <c:pt idx="9">
                  <c:v>53</c:v>
                </c:pt>
                <c:pt idx="10">
                  <c:v>16</c:v>
                </c:pt>
              </c:numCache>
            </c:numRef>
          </c:val>
          <c:extLst xmlns:c16r2="http://schemas.microsoft.com/office/drawing/2015/06/chart">
            <c:ext xmlns:c16="http://schemas.microsoft.com/office/drawing/2014/chart" uri="{C3380CC4-5D6E-409C-BE32-E72D297353CC}">
              <c16:uniqueId val="{00000002-707A-472E-A040-C326C3AC74E3}"/>
            </c:ext>
          </c:extLst>
        </c:ser>
        <c:ser>
          <c:idx val="1"/>
          <c:order val="1"/>
          <c:tx>
            <c:strRef>
              <c:f>Sheet5!$C$1</c:f>
              <c:strCache>
                <c:ptCount val="1"/>
                <c:pt idx="0">
                  <c:v>2012</c:v>
                </c:pt>
              </c:strCache>
            </c:strRef>
          </c:tx>
          <c:spPr>
            <a:solidFill>
              <a:schemeClr val="accent2"/>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lang="en-US" sz="1400" b="0" i="0" u="none" strike="noStrike" kern="1200" baseline="0">
                    <a:solidFill>
                      <a:srgbClr val="FFFF00"/>
                    </a:solidFill>
                    <a:latin typeface="+mn-lt"/>
                    <a:ea typeface="+mn-ea"/>
                    <a:cs typeface="+mn-cs"/>
                  </a:defRPr>
                </a:pPr>
                <a:endParaRPr lang="el-GR"/>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Sheet5!$A$2:$A$12</c:f>
              <c:strCache>
                <c:ptCount val="11"/>
                <c:pt idx="0">
                  <c:v>K. pneumoniae</c:v>
                </c:pt>
                <c:pt idx="1">
                  <c:v>P. aeruginosa</c:v>
                </c:pt>
                <c:pt idx="2">
                  <c:v>E. coli</c:v>
                </c:pt>
                <c:pt idx="3">
                  <c:v>A. baumannii</c:v>
                </c:pt>
                <c:pt idx="4">
                  <c:v>Άλλα Gram -</c:v>
                </c:pt>
                <c:pt idx="5">
                  <c:v>S. aureus</c:v>
                </c:pt>
                <c:pt idx="6">
                  <c:v>CNS</c:v>
                </c:pt>
                <c:pt idx="7">
                  <c:v>Enterococci</c:v>
                </c:pt>
                <c:pt idx="8">
                  <c:v>Άλλα Gram +</c:v>
                </c:pt>
                <c:pt idx="9">
                  <c:v>Μύκητες</c:v>
                </c:pt>
                <c:pt idx="10">
                  <c:v>Αναερόβια</c:v>
                </c:pt>
              </c:strCache>
            </c:strRef>
          </c:cat>
          <c:val>
            <c:numRef>
              <c:f>Sheet5!$C$2:$C$12</c:f>
              <c:numCache>
                <c:formatCode>General</c:formatCode>
                <c:ptCount val="11"/>
                <c:pt idx="0">
                  <c:v>162</c:v>
                </c:pt>
                <c:pt idx="1">
                  <c:v>64</c:v>
                </c:pt>
                <c:pt idx="2">
                  <c:v>63</c:v>
                </c:pt>
                <c:pt idx="3">
                  <c:v>86</c:v>
                </c:pt>
                <c:pt idx="4">
                  <c:v>48</c:v>
                </c:pt>
                <c:pt idx="5">
                  <c:v>61</c:v>
                </c:pt>
                <c:pt idx="6">
                  <c:v>535</c:v>
                </c:pt>
                <c:pt idx="7">
                  <c:v>49</c:v>
                </c:pt>
                <c:pt idx="8">
                  <c:v>98</c:v>
                </c:pt>
                <c:pt idx="9">
                  <c:v>61</c:v>
                </c:pt>
                <c:pt idx="10">
                  <c:v>14</c:v>
                </c:pt>
              </c:numCache>
            </c:numRef>
          </c:val>
          <c:extLst xmlns:c16r2="http://schemas.microsoft.com/office/drawing/2015/06/chart">
            <c:ext xmlns:c16="http://schemas.microsoft.com/office/drawing/2014/chart" uri="{C3380CC4-5D6E-409C-BE32-E72D297353CC}">
              <c16:uniqueId val="{00000003-707A-472E-A040-C326C3AC74E3}"/>
            </c:ext>
          </c:extLst>
        </c:ser>
        <c:ser>
          <c:idx val="2"/>
          <c:order val="2"/>
          <c:tx>
            <c:strRef>
              <c:f>Sheet5!$D$1</c:f>
              <c:strCache>
                <c:ptCount val="1"/>
                <c:pt idx="0">
                  <c:v>2013</c:v>
                </c:pt>
              </c:strCache>
            </c:strRef>
          </c:tx>
          <c:spPr>
            <a:solidFill>
              <a:schemeClr val="accent3"/>
            </a:solidFill>
            <a:ln>
              <a:noFill/>
            </a:ln>
            <a:effectLst/>
          </c:spPr>
          <c:dLbls>
            <c:dLbl>
              <c:idx val="6"/>
              <c:layout>
                <c:manualLayout>
                  <c:x val="3.188775777088339E-3"/>
                  <c:y val="0"/>
                </c:manualLayout>
              </c:layout>
              <c:dLblPos val="out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707A-472E-A040-C326C3AC74E3}"/>
                </c:ext>
              </c:extLst>
            </c:dLbl>
            <c:spPr>
              <a:noFill/>
              <a:ln>
                <a:noFill/>
              </a:ln>
              <a:effectLst/>
            </c:spPr>
            <c:txPr>
              <a:bodyPr rot="0" spcFirstLastPara="1" vertOverflow="ellipsis" vert="horz" wrap="square" lIns="38100" tIns="19050" rIns="38100" bIns="19050" anchor="ctr" anchorCtr="1">
                <a:spAutoFit/>
              </a:bodyPr>
              <a:lstStyle/>
              <a:p>
                <a:pPr>
                  <a:defRPr lang="en-US" sz="1400" b="0" i="0" u="none" strike="noStrike" kern="1200" baseline="0">
                    <a:solidFill>
                      <a:srgbClr val="FFFF00"/>
                    </a:solidFill>
                    <a:latin typeface="+mn-lt"/>
                    <a:ea typeface="+mn-ea"/>
                    <a:cs typeface="+mn-cs"/>
                  </a:defRPr>
                </a:pPr>
                <a:endParaRPr lang="el-GR"/>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Sheet5!$A$2:$A$12</c:f>
              <c:strCache>
                <c:ptCount val="11"/>
                <c:pt idx="0">
                  <c:v>K. pneumoniae</c:v>
                </c:pt>
                <c:pt idx="1">
                  <c:v>P. aeruginosa</c:v>
                </c:pt>
                <c:pt idx="2">
                  <c:v>E. coli</c:v>
                </c:pt>
                <c:pt idx="3">
                  <c:v>A. baumannii</c:v>
                </c:pt>
                <c:pt idx="4">
                  <c:v>Άλλα Gram -</c:v>
                </c:pt>
                <c:pt idx="5">
                  <c:v>S. aureus</c:v>
                </c:pt>
                <c:pt idx="6">
                  <c:v>CNS</c:v>
                </c:pt>
                <c:pt idx="7">
                  <c:v>Enterococci</c:v>
                </c:pt>
                <c:pt idx="8">
                  <c:v>Άλλα Gram +</c:v>
                </c:pt>
                <c:pt idx="9">
                  <c:v>Μύκητες</c:v>
                </c:pt>
                <c:pt idx="10">
                  <c:v>Αναερόβια</c:v>
                </c:pt>
              </c:strCache>
            </c:strRef>
          </c:cat>
          <c:val>
            <c:numRef>
              <c:f>Sheet5!$D$2:$D$12</c:f>
              <c:numCache>
                <c:formatCode>General</c:formatCode>
                <c:ptCount val="11"/>
                <c:pt idx="0">
                  <c:v>140</c:v>
                </c:pt>
                <c:pt idx="1">
                  <c:v>63</c:v>
                </c:pt>
                <c:pt idx="2">
                  <c:v>65</c:v>
                </c:pt>
                <c:pt idx="3">
                  <c:v>92</c:v>
                </c:pt>
                <c:pt idx="4">
                  <c:v>84</c:v>
                </c:pt>
                <c:pt idx="5">
                  <c:v>77</c:v>
                </c:pt>
                <c:pt idx="6">
                  <c:v>491</c:v>
                </c:pt>
                <c:pt idx="7">
                  <c:v>37</c:v>
                </c:pt>
                <c:pt idx="8">
                  <c:v>96</c:v>
                </c:pt>
                <c:pt idx="9">
                  <c:v>48</c:v>
                </c:pt>
                <c:pt idx="10">
                  <c:v>13</c:v>
                </c:pt>
              </c:numCache>
            </c:numRef>
          </c:val>
          <c:extLst xmlns:c16r2="http://schemas.microsoft.com/office/drawing/2015/06/chart">
            <c:ext xmlns:c16="http://schemas.microsoft.com/office/drawing/2014/chart" uri="{C3380CC4-5D6E-409C-BE32-E72D297353CC}">
              <c16:uniqueId val="{00000005-707A-472E-A040-C326C3AC74E3}"/>
            </c:ext>
          </c:extLst>
        </c:ser>
        <c:dLbls>
          <c:showVal val="1"/>
        </c:dLbls>
        <c:gapWidth val="219"/>
        <c:overlap val="-27"/>
        <c:axId val="105241600"/>
        <c:axId val="104932096"/>
      </c:barChart>
      <c:catAx>
        <c:axId val="105241600"/>
        <c:scaling>
          <c:orientation val="minMax"/>
        </c:scaling>
        <c:axPos val="b"/>
        <c:numFmt formatCode="General" sourceLinked="1"/>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600" b="1" i="1" u="none" strike="noStrike" kern="1200" baseline="0">
                <a:solidFill>
                  <a:srgbClr val="FFFF00"/>
                </a:solidFill>
                <a:latin typeface="Constantia" panose="02030602050306030303" pitchFamily="18" charset="0"/>
                <a:ea typeface="+mn-ea"/>
                <a:cs typeface="+mn-cs"/>
              </a:defRPr>
            </a:pPr>
            <a:endParaRPr lang="el-GR"/>
          </a:p>
        </c:txPr>
        <c:crossAx val="104932096"/>
        <c:crosses val="autoZero"/>
        <c:auto val="1"/>
        <c:lblAlgn val="ctr"/>
        <c:lblOffset val="100"/>
      </c:catAx>
      <c:valAx>
        <c:axId val="104932096"/>
        <c:scaling>
          <c:orientation val="minMax"/>
        </c:scaling>
        <c:delete val="1"/>
        <c:axPos val="l"/>
        <c:numFmt formatCode="General" sourceLinked="1"/>
        <c:tickLblPos val="none"/>
        <c:crossAx val="105241600"/>
        <c:crosses val="autoZero"/>
        <c:crossBetween val="between"/>
      </c:valAx>
      <c:spPr>
        <a:noFill/>
        <a:ln>
          <a:noFill/>
        </a:ln>
        <a:effectLst/>
      </c:spPr>
    </c:plotArea>
    <c:legend>
      <c:legendPos val="b"/>
      <c:spPr>
        <a:noFill/>
        <a:ln>
          <a:noFill/>
        </a:ln>
        <a:effectLst/>
      </c:spPr>
      <c:txPr>
        <a:bodyPr rot="0" spcFirstLastPara="1" vertOverflow="ellipsis" vert="horz" wrap="square" anchor="ctr" anchorCtr="1"/>
        <a:lstStyle/>
        <a:p>
          <a:pPr>
            <a:defRPr lang="en-US" sz="1600" b="0" i="0" u="none" strike="noStrike" kern="1200" baseline="0">
              <a:solidFill>
                <a:srgbClr val="FFFF00"/>
              </a:solidFill>
              <a:latin typeface="+mn-lt"/>
              <a:ea typeface="+mn-ea"/>
              <a:cs typeface="+mn-cs"/>
            </a:defRPr>
          </a:pPr>
          <a:endParaRPr lang="el-GR"/>
        </a:p>
      </c:txPr>
    </c:legend>
    <c:plotVisOnly val="1"/>
    <c:dispBlanksAs val="gap"/>
  </c:chart>
  <c:spPr>
    <a:noFill/>
    <a:ln>
      <a:noFill/>
    </a:ln>
    <a:effectLst/>
  </c:spPr>
  <c:txPr>
    <a:bodyPr/>
    <a:lstStyle/>
    <a:p>
      <a:pPr>
        <a:defRPr/>
      </a:pPr>
      <a:endParaRPr lang="el-GR"/>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l-GR"/>
  <c:style val="18"/>
  <c:chart>
    <c:title>
      <c:tx>
        <c:rich>
          <a:bodyPr rot="0"/>
          <a:lstStyle/>
          <a:p>
            <a:pPr>
              <a:defRPr sz="3200" b="1" i="0" u="none" strike="noStrike">
                <a:solidFill>
                  <a:srgbClr val="000000"/>
                </a:solidFill>
                <a:latin typeface="Arial"/>
              </a:defRPr>
            </a:pPr>
            <a:r>
              <a:rPr lang="el-GR" sz="3200" b="0" i="0" u="none" strike="noStrike" dirty="0">
                <a:solidFill>
                  <a:schemeClr val="tx1"/>
                </a:solidFill>
                <a:latin typeface="Arial"/>
              </a:rPr>
              <a:t>% VRE επί των </a:t>
            </a:r>
            <a:r>
              <a:rPr lang="el-GR" sz="3200" b="0" i="0" u="none" strike="noStrike" dirty="0" err="1">
                <a:solidFill>
                  <a:schemeClr val="tx1"/>
                </a:solidFill>
                <a:latin typeface="Arial"/>
              </a:rPr>
              <a:t>εξετασθέντων</a:t>
            </a:r>
            <a:r>
              <a:rPr lang="el-GR" sz="3200" b="0" i="0" u="none" strike="noStrike" dirty="0">
                <a:solidFill>
                  <a:schemeClr val="tx1"/>
                </a:solidFill>
                <a:latin typeface="Arial"/>
              </a:rPr>
              <a:t> εντεροκόκκων</a:t>
            </a:r>
          </a:p>
        </c:rich>
      </c:tx>
      <c:layout>
        <c:manualLayout>
          <c:xMode val="edge"/>
          <c:yMode val="edge"/>
          <c:x val="0.12590699999999999"/>
          <c:y val="0"/>
          <c:w val="0.74818600000000002"/>
          <c:h val="9.0235500000000024E-2"/>
        </c:manualLayout>
      </c:layout>
      <c:overlay val="1"/>
      <c:spPr>
        <a:noFill/>
        <a:effectLst/>
      </c:spPr>
    </c:title>
    <c:plotArea>
      <c:layout>
        <c:manualLayout>
          <c:layoutTarget val="inner"/>
          <c:xMode val="edge"/>
          <c:yMode val="edge"/>
          <c:x val="4.7870799999999998E-2"/>
          <c:y val="9.0235500000000024E-2"/>
          <c:w val="0.91512499999999997"/>
          <c:h val="0.77054500000000015"/>
        </c:manualLayout>
      </c:layout>
      <c:lineChart>
        <c:grouping val="standard"/>
        <c:ser>
          <c:idx val="0"/>
          <c:order val="0"/>
          <c:tx>
            <c:strRef>
              <c:f>Sheet1!$A$2</c:f>
              <c:strCache>
                <c:ptCount val="1"/>
                <c:pt idx="0">
                  <c:v>Medical ward</c:v>
                </c:pt>
              </c:strCache>
            </c:strRef>
          </c:tx>
          <c:spPr>
            <a:ln w="76200" cap="flat">
              <a:solidFill>
                <a:srgbClr val="3597CB">
                  <a:alpha val="60000"/>
                </a:srgbClr>
              </a:solidFill>
              <a:prstDash val="solid"/>
              <a:miter lim="400000"/>
            </a:ln>
            <a:effectLst/>
          </c:spPr>
          <c:marker>
            <c:symbol val="circle"/>
            <c:size val="14"/>
            <c:spPr>
              <a:noFill/>
              <a:ln w="76200" cap="flat">
                <a:solidFill>
                  <a:srgbClr val="3597CB">
                    <a:alpha val="60000"/>
                  </a:srgbClr>
                </a:solidFill>
                <a:prstDash val="solid"/>
                <a:miter lim="400000"/>
              </a:ln>
              <a:effectLst/>
            </c:spPr>
          </c:marker>
          <c:dLbls>
            <c:numFmt formatCode="#,##0" sourceLinked="0"/>
            <c:spPr>
              <a:noFill/>
              <a:ln>
                <a:noFill/>
              </a:ln>
              <a:effectLst/>
            </c:spPr>
            <c:txPr>
              <a:bodyPr/>
              <a:lstStyle/>
              <a:p>
                <a:pPr>
                  <a:defRPr sz="1900" b="1" i="0" u="none" strike="noStrike">
                    <a:solidFill>
                      <a:srgbClr val="2F5992"/>
                    </a:solidFill>
                    <a:latin typeface="Palatino"/>
                  </a:defRPr>
                </a:pPr>
                <a:endParaRPr lang="el-GR"/>
              </a:p>
            </c:txPr>
            <c:dLblPos val="b"/>
            <c:showVal val="1"/>
            <c:extLst xmlns:c16r2="http://schemas.microsoft.com/office/drawing/2015/06/chart">
              <c:ext xmlns:c15="http://schemas.microsoft.com/office/drawing/2012/chart" uri="{CE6537A1-D6FC-4f65-9D91-7224C49458BB}">
                <c15:showLeaderLines val="0"/>
              </c:ext>
            </c:extLst>
          </c:dLbls>
          <c:cat>
            <c:strRef>
              <c:f>Sheet1!$B$1:$K$1</c:f>
              <c:strCache>
                <c:ptCount val="10"/>
                <c:pt idx="0">
                  <c:v> α΄2013</c:v>
                </c:pt>
                <c:pt idx="1">
                  <c:v>β΄2013</c:v>
                </c:pt>
                <c:pt idx="2">
                  <c:v> α΄2014</c:v>
                </c:pt>
                <c:pt idx="3">
                  <c:v>β΄2014</c:v>
                </c:pt>
                <c:pt idx="4">
                  <c:v> α΄2015</c:v>
                </c:pt>
                <c:pt idx="5">
                  <c:v>β΄2015</c:v>
                </c:pt>
                <c:pt idx="6">
                  <c:v>α΄2016</c:v>
                </c:pt>
                <c:pt idx="7">
                  <c:v>β΄2016</c:v>
                </c:pt>
                <c:pt idx="8">
                  <c:v>α΄2017</c:v>
                </c:pt>
                <c:pt idx="9">
                  <c:v>β΄2017</c:v>
                </c:pt>
              </c:strCache>
            </c:strRef>
          </c:cat>
          <c:val>
            <c:numRef>
              <c:f>Sheet1!$B$2:$K$2</c:f>
              <c:numCache>
                <c:formatCode>General</c:formatCode>
                <c:ptCount val="10"/>
                <c:pt idx="0">
                  <c:v>7.5</c:v>
                </c:pt>
                <c:pt idx="1">
                  <c:v>10.5</c:v>
                </c:pt>
                <c:pt idx="2">
                  <c:v>10</c:v>
                </c:pt>
                <c:pt idx="3">
                  <c:v>6.1</c:v>
                </c:pt>
                <c:pt idx="4">
                  <c:v>4.7</c:v>
                </c:pt>
                <c:pt idx="5">
                  <c:v>6.4</c:v>
                </c:pt>
                <c:pt idx="6">
                  <c:v>8.6</c:v>
                </c:pt>
                <c:pt idx="7">
                  <c:v>10.4</c:v>
                </c:pt>
                <c:pt idx="8">
                  <c:v>10.7</c:v>
                </c:pt>
                <c:pt idx="9">
                  <c:v>11.4</c:v>
                </c:pt>
              </c:numCache>
            </c:numRef>
          </c:val>
          <c:extLst xmlns:c16r2="http://schemas.microsoft.com/office/drawing/2015/06/chart">
            <c:ext xmlns:c16="http://schemas.microsoft.com/office/drawing/2014/chart" uri="{C3380CC4-5D6E-409C-BE32-E72D297353CC}">
              <c16:uniqueId val="{00000000-5B8D-F849-BA4E-C313234EE624}"/>
            </c:ext>
          </c:extLst>
        </c:ser>
        <c:ser>
          <c:idx val="1"/>
          <c:order val="1"/>
          <c:tx>
            <c:strRef>
              <c:f>Sheet1!$A$3</c:f>
              <c:strCache>
                <c:ptCount val="1"/>
                <c:pt idx="0">
                  <c:v>Surgical ward</c:v>
                </c:pt>
              </c:strCache>
            </c:strRef>
          </c:tx>
          <c:spPr>
            <a:ln w="76200" cap="flat">
              <a:solidFill>
                <a:srgbClr val="2A8F22">
                  <a:alpha val="60000"/>
                </a:srgbClr>
              </a:solidFill>
              <a:prstDash val="solid"/>
              <a:miter lim="400000"/>
            </a:ln>
            <a:effectLst/>
          </c:spPr>
          <c:marker>
            <c:symbol val="circle"/>
            <c:size val="14"/>
            <c:spPr>
              <a:noFill/>
              <a:ln w="76200" cap="flat">
                <a:solidFill>
                  <a:srgbClr val="2A8F22">
                    <a:alpha val="60000"/>
                  </a:srgbClr>
                </a:solidFill>
                <a:prstDash val="solid"/>
                <a:miter lim="400000"/>
              </a:ln>
              <a:effectLst/>
            </c:spPr>
          </c:marker>
          <c:dLbls>
            <c:numFmt formatCode="#,##0" sourceLinked="0"/>
            <c:spPr>
              <a:noFill/>
              <a:ln>
                <a:noFill/>
              </a:ln>
              <a:effectLst/>
            </c:spPr>
            <c:txPr>
              <a:bodyPr/>
              <a:lstStyle/>
              <a:p>
                <a:pPr>
                  <a:defRPr sz="1800" b="1" i="0" u="none" strike="noStrike">
                    <a:solidFill>
                      <a:srgbClr val="3D8638"/>
                    </a:solidFill>
                    <a:latin typeface="Palatino"/>
                  </a:defRPr>
                </a:pPr>
                <a:endParaRPr lang="el-GR"/>
              </a:p>
            </c:txPr>
            <c:dLblPos val="b"/>
            <c:showVal val="1"/>
            <c:extLst xmlns:c16r2="http://schemas.microsoft.com/office/drawing/2015/06/chart">
              <c:ext xmlns:c15="http://schemas.microsoft.com/office/drawing/2012/chart" uri="{CE6537A1-D6FC-4f65-9D91-7224C49458BB}">
                <c15:showLeaderLines val="0"/>
              </c:ext>
            </c:extLst>
          </c:dLbls>
          <c:cat>
            <c:strRef>
              <c:f>Sheet1!$B$1:$K$1</c:f>
              <c:strCache>
                <c:ptCount val="10"/>
                <c:pt idx="0">
                  <c:v> α΄2013</c:v>
                </c:pt>
                <c:pt idx="1">
                  <c:v>β΄2013</c:v>
                </c:pt>
                <c:pt idx="2">
                  <c:v> α΄2014</c:v>
                </c:pt>
                <c:pt idx="3">
                  <c:v>β΄2014</c:v>
                </c:pt>
                <c:pt idx="4">
                  <c:v> α΄2015</c:v>
                </c:pt>
                <c:pt idx="5">
                  <c:v>β΄2015</c:v>
                </c:pt>
                <c:pt idx="6">
                  <c:v>α΄2016</c:v>
                </c:pt>
                <c:pt idx="7">
                  <c:v>β΄2016</c:v>
                </c:pt>
                <c:pt idx="8">
                  <c:v>α΄2017</c:v>
                </c:pt>
                <c:pt idx="9">
                  <c:v>β΄2017</c:v>
                </c:pt>
              </c:strCache>
            </c:strRef>
          </c:cat>
          <c:val>
            <c:numRef>
              <c:f>Sheet1!$B$3:$K$3</c:f>
              <c:numCache>
                <c:formatCode>General</c:formatCode>
                <c:ptCount val="10"/>
                <c:pt idx="0">
                  <c:v>5.9</c:v>
                </c:pt>
                <c:pt idx="1">
                  <c:v>6.6</c:v>
                </c:pt>
                <c:pt idx="2">
                  <c:v>6.6</c:v>
                </c:pt>
                <c:pt idx="3">
                  <c:v>6.7</c:v>
                </c:pt>
                <c:pt idx="4">
                  <c:v>5.3</c:v>
                </c:pt>
                <c:pt idx="5">
                  <c:v>4.0999999999999996</c:v>
                </c:pt>
                <c:pt idx="6">
                  <c:v>6.5</c:v>
                </c:pt>
                <c:pt idx="7">
                  <c:v>8.9</c:v>
                </c:pt>
                <c:pt idx="8">
                  <c:v>8.4</c:v>
                </c:pt>
                <c:pt idx="9">
                  <c:v>9.8000000000000007</c:v>
                </c:pt>
              </c:numCache>
            </c:numRef>
          </c:val>
          <c:extLst xmlns:c16r2="http://schemas.microsoft.com/office/drawing/2015/06/chart">
            <c:ext xmlns:c16="http://schemas.microsoft.com/office/drawing/2014/chart" uri="{C3380CC4-5D6E-409C-BE32-E72D297353CC}">
              <c16:uniqueId val="{00000001-5B8D-F849-BA4E-C313234EE624}"/>
            </c:ext>
          </c:extLst>
        </c:ser>
        <c:ser>
          <c:idx val="2"/>
          <c:order val="2"/>
          <c:tx>
            <c:strRef>
              <c:f>Sheet1!$A$4</c:f>
              <c:strCache>
                <c:ptCount val="1"/>
                <c:pt idx="0">
                  <c:v>ICU</c:v>
                </c:pt>
              </c:strCache>
            </c:strRef>
          </c:tx>
          <c:spPr>
            <a:ln w="76200" cap="flat">
              <a:solidFill>
                <a:srgbClr val="CF9018">
                  <a:alpha val="60000"/>
                </a:srgbClr>
              </a:solidFill>
              <a:prstDash val="solid"/>
              <a:miter lim="400000"/>
            </a:ln>
            <a:effectLst/>
          </c:spPr>
          <c:marker>
            <c:symbol val="circle"/>
            <c:size val="14"/>
            <c:spPr>
              <a:noFill/>
              <a:ln w="76200" cap="flat">
                <a:solidFill>
                  <a:srgbClr val="CF9018">
                    <a:alpha val="60000"/>
                  </a:srgbClr>
                </a:solidFill>
                <a:prstDash val="solid"/>
                <a:miter lim="400000"/>
              </a:ln>
              <a:effectLst/>
            </c:spPr>
          </c:marker>
          <c:dLbls>
            <c:numFmt formatCode="#,##0" sourceLinked="0"/>
            <c:spPr>
              <a:noFill/>
              <a:ln>
                <a:noFill/>
              </a:ln>
              <a:effectLst/>
            </c:spPr>
            <c:txPr>
              <a:bodyPr/>
              <a:lstStyle/>
              <a:p>
                <a:pPr>
                  <a:defRPr sz="1800" b="1" i="0" u="none" strike="noStrike">
                    <a:solidFill>
                      <a:srgbClr val="D87333"/>
                    </a:solidFill>
                    <a:latin typeface="Palatino"/>
                  </a:defRPr>
                </a:pPr>
                <a:endParaRPr lang="el-GR"/>
              </a:p>
            </c:txPr>
            <c:dLblPos val="l"/>
            <c:showVal val="1"/>
            <c:extLst xmlns:c16r2="http://schemas.microsoft.com/office/drawing/2015/06/chart">
              <c:ext xmlns:c15="http://schemas.microsoft.com/office/drawing/2012/chart" uri="{CE6537A1-D6FC-4f65-9D91-7224C49458BB}">
                <c15:showLeaderLines val="0"/>
              </c:ext>
            </c:extLst>
          </c:dLbls>
          <c:cat>
            <c:strRef>
              <c:f>Sheet1!$B$1:$K$1</c:f>
              <c:strCache>
                <c:ptCount val="10"/>
                <c:pt idx="0">
                  <c:v> α΄2013</c:v>
                </c:pt>
                <c:pt idx="1">
                  <c:v>β΄2013</c:v>
                </c:pt>
                <c:pt idx="2">
                  <c:v> α΄2014</c:v>
                </c:pt>
                <c:pt idx="3">
                  <c:v>β΄2014</c:v>
                </c:pt>
                <c:pt idx="4">
                  <c:v> α΄2015</c:v>
                </c:pt>
                <c:pt idx="5">
                  <c:v>β΄2015</c:v>
                </c:pt>
                <c:pt idx="6">
                  <c:v>α΄2016</c:v>
                </c:pt>
                <c:pt idx="7">
                  <c:v>β΄2016</c:v>
                </c:pt>
                <c:pt idx="8">
                  <c:v>α΄2017</c:v>
                </c:pt>
                <c:pt idx="9">
                  <c:v>β΄2017</c:v>
                </c:pt>
              </c:strCache>
            </c:strRef>
          </c:cat>
          <c:val>
            <c:numRef>
              <c:f>Sheet1!$B$4:$K$4</c:f>
              <c:numCache>
                <c:formatCode>General</c:formatCode>
                <c:ptCount val="10"/>
                <c:pt idx="0">
                  <c:v>15</c:v>
                </c:pt>
                <c:pt idx="1">
                  <c:v>10.7</c:v>
                </c:pt>
                <c:pt idx="2">
                  <c:v>17.3</c:v>
                </c:pt>
                <c:pt idx="3">
                  <c:v>11.3</c:v>
                </c:pt>
                <c:pt idx="4">
                  <c:v>17.3</c:v>
                </c:pt>
                <c:pt idx="5">
                  <c:v>6.6</c:v>
                </c:pt>
                <c:pt idx="6">
                  <c:v>9.1</c:v>
                </c:pt>
                <c:pt idx="7">
                  <c:v>16</c:v>
                </c:pt>
                <c:pt idx="8">
                  <c:v>15.9</c:v>
                </c:pt>
                <c:pt idx="9">
                  <c:v>14.3</c:v>
                </c:pt>
              </c:numCache>
            </c:numRef>
          </c:val>
          <c:extLst xmlns:c16r2="http://schemas.microsoft.com/office/drawing/2015/06/chart">
            <c:ext xmlns:c16="http://schemas.microsoft.com/office/drawing/2014/chart" uri="{C3380CC4-5D6E-409C-BE32-E72D297353CC}">
              <c16:uniqueId val="{00000002-5B8D-F849-BA4E-C313234EE624}"/>
            </c:ext>
          </c:extLst>
        </c:ser>
        <c:dLbls/>
        <c:marker val="1"/>
        <c:axId val="142556160"/>
        <c:axId val="142578432"/>
      </c:lineChart>
      <c:catAx>
        <c:axId val="142556160"/>
        <c:scaling>
          <c:orientation val="minMax"/>
        </c:scaling>
        <c:axPos val="b"/>
        <c:numFmt formatCode="General" sourceLinked="0"/>
        <c:majorTickMark val="none"/>
        <c:tickLblPos val="low"/>
        <c:spPr>
          <a:ln w="12700" cap="flat">
            <a:solidFill>
              <a:srgbClr val="B8B8B8"/>
            </a:solidFill>
            <a:prstDash val="solid"/>
            <a:miter lim="400000"/>
          </a:ln>
        </c:spPr>
        <c:txPr>
          <a:bodyPr rot="0"/>
          <a:lstStyle/>
          <a:p>
            <a:pPr>
              <a:defRPr sz="2100" b="0" i="0" u="none" strike="noStrike">
                <a:solidFill>
                  <a:schemeClr val="tx1"/>
                </a:solidFill>
                <a:latin typeface="Arial"/>
              </a:defRPr>
            </a:pPr>
            <a:endParaRPr lang="el-GR"/>
          </a:p>
        </c:txPr>
        <c:crossAx val="142578432"/>
        <c:crosses val="autoZero"/>
        <c:auto val="1"/>
        <c:lblAlgn val="ctr"/>
        <c:lblOffset val="100"/>
        <c:noMultiLvlLbl val="1"/>
      </c:catAx>
      <c:valAx>
        <c:axId val="142578432"/>
        <c:scaling>
          <c:orientation val="minMax"/>
        </c:scaling>
        <c:axPos val="l"/>
        <c:majorGridlines>
          <c:spPr>
            <a:ln w="12700" cap="flat">
              <a:solidFill>
                <a:srgbClr val="B8B8B8"/>
              </a:solidFill>
              <a:prstDash val="solid"/>
              <a:miter lim="400000"/>
            </a:ln>
          </c:spPr>
        </c:majorGridlines>
        <c:numFmt formatCode="General" sourceLinked="0"/>
        <c:majorTickMark val="none"/>
        <c:tickLblPos val="nextTo"/>
        <c:spPr>
          <a:ln w="12700" cap="flat">
            <a:noFill/>
            <a:prstDash val="solid"/>
            <a:miter lim="400000"/>
          </a:ln>
        </c:spPr>
        <c:txPr>
          <a:bodyPr rot="0"/>
          <a:lstStyle/>
          <a:p>
            <a:pPr>
              <a:defRPr sz="2400" b="0" i="0" u="none" strike="noStrike">
                <a:solidFill>
                  <a:schemeClr val="tx1"/>
                </a:solidFill>
                <a:latin typeface="Palatino"/>
              </a:defRPr>
            </a:pPr>
            <a:endParaRPr lang="el-GR"/>
          </a:p>
        </c:txPr>
        <c:crossAx val="142556160"/>
        <c:crosses val="autoZero"/>
        <c:crossBetween val="midCat"/>
        <c:majorUnit val="6"/>
        <c:minorUnit val="3"/>
      </c:valAx>
      <c:spPr>
        <a:noFill/>
        <a:ln w="12700" cap="flat">
          <a:noFill/>
          <a:miter lim="400000"/>
        </a:ln>
        <a:effectLst/>
      </c:spPr>
    </c:plotArea>
    <c:legend>
      <c:legendPos val="b"/>
      <c:layout>
        <c:manualLayout>
          <c:xMode val="edge"/>
          <c:yMode val="edge"/>
          <c:x val="3.8927099999999999E-2"/>
          <c:y val="0.93573300000000004"/>
          <c:w val="0.93301199999999984"/>
          <c:h val="6.426670000000001E-2"/>
        </c:manualLayout>
      </c:layout>
      <c:overlay val="1"/>
      <c:spPr>
        <a:noFill/>
        <a:ln w="12700" cap="flat">
          <a:noFill/>
          <a:miter lim="400000"/>
        </a:ln>
        <a:effectLst/>
      </c:spPr>
      <c:txPr>
        <a:bodyPr rot="0"/>
        <a:lstStyle/>
        <a:p>
          <a:pPr>
            <a:defRPr sz="2600" b="0" i="0" u="none" strike="noStrike">
              <a:solidFill>
                <a:srgbClr val="000000"/>
              </a:solidFill>
              <a:latin typeface="Palatino"/>
            </a:defRPr>
          </a:pPr>
          <a:endParaRPr lang="el-GR"/>
        </a:p>
      </c:txPr>
    </c:legend>
    <c:plotVisOnly val="1"/>
    <c:dispBlanksAs val="gap"/>
    <c:showDLblsOverMax val="1"/>
  </c:chart>
  <c:spPr>
    <a:noFill/>
    <a:ln>
      <a:noFill/>
    </a:ln>
    <a:effectLst/>
  </c:sp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5">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5">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3D611D-8CA1-43BC-94E6-3017F8AB33C9}" type="doc">
      <dgm:prSet loTypeId="urn:microsoft.com/office/officeart/2008/layout/LinedList" loCatId="list" qsTypeId="urn:microsoft.com/office/officeart/2005/8/quickstyle/simple4" qsCatId="simple" csTypeId="urn:microsoft.com/office/officeart/2005/8/colors/colorful2" csCatId="colorful"/>
      <dgm:spPr/>
      <dgm:t>
        <a:bodyPr/>
        <a:lstStyle/>
        <a:p>
          <a:endParaRPr lang="en-US"/>
        </a:p>
      </dgm:t>
    </dgm:pt>
    <dgm:pt modelId="{A041CD81-BF70-4A43-BEDB-D2668F212EF0}">
      <dgm:prSet/>
      <dgm:spPr/>
      <dgm:t>
        <a:bodyPr/>
        <a:lstStyle/>
        <a:p>
          <a:r>
            <a:rPr lang="el-GR" b="0" i="0"/>
            <a:t>Λοιμώξεις ουροποιητικού συστήματος</a:t>
          </a:r>
          <a:endParaRPr lang="en-US"/>
        </a:p>
      </dgm:t>
    </dgm:pt>
    <dgm:pt modelId="{8CD8A4AC-F4C2-43C2-90CE-52FEF0AF9D5D}" type="parTrans" cxnId="{6B8D3345-5B65-4286-B4DE-D63D00B56FB9}">
      <dgm:prSet/>
      <dgm:spPr/>
      <dgm:t>
        <a:bodyPr/>
        <a:lstStyle/>
        <a:p>
          <a:endParaRPr lang="en-US"/>
        </a:p>
      </dgm:t>
    </dgm:pt>
    <dgm:pt modelId="{DE04D0A9-E8DF-4EA5-A7A1-AF6762BA3BA6}" type="sibTrans" cxnId="{6B8D3345-5B65-4286-B4DE-D63D00B56FB9}">
      <dgm:prSet/>
      <dgm:spPr/>
      <dgm:t>
        <a:bodyPr/>
        <a:lstStyle/>
        <a:p>
          <a:endParaRPr lang="en-US"/>
        </a:p>
      </dgm:t>
    </dgm:pt>
    <dgm:pt modelId="{FABE68E1-6245-480A-966C-31725A5AC130}">
      <dgm:prSet/>
      <dgm:spPr/>
      <dgm:t>
        <a:bodyPr/>
        <a:lstStyle/>
        <a:p>
          <a:r>
            <a:rPr lang="el-GR" b="0" i="0"/>
            <a:t>Λοιμώξεις χειρουργικού πεδίου</a:t>
          </a:r>
          <a:endParaRPr lang="en-US"/>
        </a:p>
      </dgm:t>
    </dgm:pt>
    <dgm:pt modelId="{99729D25-6FCE-49F6-9C20-26B3357103A6}" type="parTrans" cxnId="{DDD354F8-918F-41E9-9240-74DA89ED5C74}">
      <dgm:prSet/>
      <dgm:spPr/>
      <dgm:t>
        <a:bodyPr/>
        <a:lstStyle/>
        <a:p>
          <a:endParaRPr lang="en-US"/>
        </a:p>
      </dgm:t>
    </dgm:pt>
    <dgm:pt modelId="{4C22DC54-E743-4DFD-B557-D8A3D9691162}" type="sibTrans" cxnId="{DDD354F8-918F-41E9-9240-74DA89ED5C74}">
      <dgm:prSet/>
      <dgm:spPr/>
      <dgm:t>
        <a:bodyPr/>
        <a:lstStyle/>
        <a:p>
          <a:endParaRPr lang="en-US"/>
        </a:p>
      </dgm:t>
    </dgm:pt>
    <dgm:pt modelId="{ED79C1FB-AB02-4200-A202-57333811CF95}">
      <dgm:prSet/>
      <dgm:spPr/>
      <dgm:t>
        <a:bodyPr/>
        <a:lstStyle/>
        <a:p>
          <a:r>
            <a:rPr lang="el-GR" b="0" i="0"/>
            <a:t>Πνευμονία</a:t>
          </a:r>
          <a:endParaRPr lang="en-US"/>
        </a:p>
      </dgm:t>
    </dgm:pt>
    <dgm:pt modelId="{9866D7EF-1518-4498-94AC-30030EAA912B}" type="parTrans" cxnId="{822393A4-C862-4095-918B-A6BE7B86173D}">
      <dgm:prSet/>
      <dgm:spPr/>
      <dgm:t>
        <a:bodyPr/>
        <a:lstStyle/>
        <a:p>
          <a:endParaRPr lang="en-US"/>
        </a:p>
      </dgm:t>
    </dgm:pt>
    <dgm:pt modelId="{7248D140-1A44-44B0-A9EF-4B2161060C29}" type="sibTrans" cxnId="{822393A4-C862-4095-918B-A6BE7B86173D}">
      <dgm:prSet/>
      <dgm:spPr/>
      <dgm:t>
        <a:bodyPr/>
        <a:lstStyle/>
        <a:p>
          <a:endParaRPr lang="en-US"/>
        </a:p>
      </dgm:t>
    </dgm:pt>
    <dgm:pt modelId="{B5DBB628-D716-4839-A62B-29BDC3F0B363}">
      <dgm:prSet/>
      <dgm:spPr/>
      <dgm:t>
        <a:bodyPr/>
        <a:lstStyle/>
        <a:p>
          <a:r>
            <a:rPr lang="el-GR" b="0" i="0"/>
            <a:t>Βακτηριαιμία</a:t>
          </a:r>
          <a:endParaRPr lang="en-US"/>
        </a:p>
      </dgm:t>
    </dgm:pt>
    <dgm:pt modelId="{EFC948A4-2060-4762-98AB-D5713B76C75C}" type="parTrans" cxnId="{E89E3B71-FD6E-46FF-9F1B-192416ACE9CA}">
      <dgm:prSet/>
      <dgm:spPr/>
      <dgm:t>
        <a:bodyPr/>
        <a:lstStyle/>
        <a:p>
          <a:endParaRPr lang="en-US"/>
        </a:p>
      </dgm:t>
    </dgm:pt>
    <dgm:pt modelId="{EB080A61-FF66-49ED-A3C8-6C4B84CBDE2E}" type="sibTrans" cxnId="{E89E3B71-FD6E-46FF-9F1B-192416ACE9CA}">
      <dgm:prSet/>
      <dgm:spPr/>
      <dgm:t>
        <a:bodyPr/>
        <a:lstStyle/>
        <a:p>
          <a:endParaRPr lang="en-US"/>
        </a:p>
      </dgm:t>
    </dgm:pt>
    <dgm:pt modelId="{17FA571F-723E-4ACE-ABF3-C5342BDF42C6}">
      <dgm:prSet/>
      <dgm:spPr/>
      <dgm:t>
        <a:bodyPr/>
        <a:lstStyle/>
        <a:p>
          <a:r>
            <a:rPr lang="el-GR" b="0" i="0"/>
            <a:t>Λοιμώξεις γαστρεντερικού συστήματος</a:t>
          </a:r>
          <a:endParaRPr lang="en-US"/>
        </a:p>
      </dgm:t>
    </dgm:pt>
    <dgm:pt modelId="{4550EA92-0E3E-4770-BA9E-249B0D044633}" type="parTrans" cxnId="{72F58E04-E714-4DA4-8CBA-6D401D959531}">
      <dgm:prSet/>
      <dgm:spPr/>
      <dgm:t>
        <a:bodyPr/>
        <a:lstStyle/>
        <a:p>
          <a:endParaRPr lang="en-US"/>
        </a:p>
      </dgm:t>
    </dgm:pt>
    <dgm:pt modelId="{0B9D2745-92FC-45B5-9461-97F25740E476}" type="sibTrans" cxnId="{72F58E04-E714-4DA4-8CBA-6D401D959531}">
      <dgm:prSet/>
      <dgm:spPr/>
      <dgm:t>
        <a:bodyPr/>
        <a:lstStyle/>
        <a:p>
          <a:endParaRPr lang="en-US"/>
        </a:p>
      </dgm:t>
    </dgm:pt>
    <dgm:pt modelId="{A3AF281D-8AE3-4AB7-8BB9-ED9EEC8AF0C5}">
      <dgm:prSet/>
      <dgm:spPr/>
      <dgm:t>
        <a:bodyPr/>
        <a:lstStyle/>
        <a:p>
          <a:r>
            <a:rPr lang="el-GR" b="0" i="0"/>
            <a:t>Λοιμώξεις κυκλοφορικού συστήματος</a:t>
          </a:r>
          <a:endParaRPr lang="en-US"/>
        </a:p>
      </dgm:t>
    </dgm:pt>
    <dgm:pt modelId="{64F0FBD3-727E-49BE-9DAD-C70D91316CFE}" type="parTrans" cxnId="{11B0FB48-D4FC-466E-BA71-AE36E1901E0C}">
      <dgm:prSet/>
      <dgm:spPr/>
      <dgm:t>
        <a:bodyPr/>
        <a:lstStyle/>
        <a:p>
          <a:endParaRPr lang="en-US"/>
        </a:p>
      </dgm:t>
    </dgm:pt>
    <dgm:pt modelId="{7093A94B-E268-48A3-8AB0-E9980E411643}" type="sibTrans" cxnId="{11B0FB48-D4FC-466E-BA71-AE36E1901E0C}">
      <dgm:prSet/>
      <dgm:spPr/>
      <dgm:t>
        <a:bodyPr/>
        <a:lstStyle/>
        <a:p>
          <a:endParaRPr lang="en-US"/>
        </a:p>
      </dgm:t>
    </dgm:pt>
    <dgm:pt modelId="{62F3BBCB-91D8-4FBC-BFA8-3C78496C3D65}">
      <dgm:prSet/>
      <dgm:spPr/>
      <dgm:t>
        <a:bodyPr/>
        <a:lstStyle/>
        <a:p>
          <a:r>
            <a:rPr lang="el-GR" b="0" i="0"/>
            <a:t>Λοιμώξεις οστών-αρθρώσεων</a:t>
          </a:r>
          <a:endParaRPr lang="en-US"/>
        </a:p>
      </dgm:t>
    </dgm:pt>
    <dgm:pt modelId="{1D3E3E56-1143-4CF3-9432-41BD24513339}" type="parTrans" cxnId="{3E0838B6-8521-4581-AB74-971E6A93C93F}">
      <dgm:prSet/>
      <dgm:spPr/>
      <dgm:t>
        <a:bodyPr/>
        <a:lstStyle/>
        <a:p>
          <a:endParaRPr lang="en-US"/>
        </a:p>
      </dgm:t>
    </dgm:pt>
    <dgm:pt modelId="{D3041521-060E-43FC-AFFC-6CA2A5529A4D}" type="sibTrans" cxnId="{3E0838B6-8521-4581-AB74-971E6A93C93F}">
      <dgm:prSet/>
      <dgm:spPr/>
      <dgm:t>
        <a:bodyPr/>
        <a:lstStyle/>
        <a:p>
          <a:endParaRPr lang="en-US"/>
        </a:p>
      </dgm:t>
    </dgm:pt>
    <dgm:pt modelId="{EB323954-2437-4E8B-86CC-25BF0E71D5AF}">
      <dgm:prSet/>
      <dgm:spPr/>
      <dgm:t>
        <a:bodyPr/>
        <a:lstStyle/>
        <a:p>
          <a:r>
            <a:rPr lang="el-GR" b="0" i="0"/>
            <a:t>Λοιμώξεις νευρικού συστήματος</a:t>
          </a:r>
          <a:endParaRPr lang="en-US"/>
        </a:p>
      </dgm:t>
    </dgm:pt>
    <dgm:pt modelId="{B840CFAE-0028-42AA-BC12-92753D7FA566}" type="parTrans" cxnId="{5B05013F-DE92-44B7-8AE6-C5B48197C76C}">
      <dgm:prSet/>
      <dgm:spPr/>
      <dgm:t>
        <a:bodyPr/>
        <a:lstStyle/>
        <a:p>
          <a:endParaRPr lang="en-US"/>
        </a:p>
      </dgm:t>
    </dgm:pt>
    <dgm:pt modelId="{6B95673C-2A70-4773-9976-C76E93B3271E}" type="sibTrans" cxnId="{5B05013F-DE92-44B7-8AE6-C5B48197C76C}">
      <dgm:prSet/>
      <dgm:spPr/>
      <dgm:t>
        <a:bodyPr/>
        <a:lstStyle/>
        <a:p>
          <a:endParaRPr lang="en-US"/>
        </a:p>
      </dgm:t>
    </dgm:pt>
    <dgm:pt modelId="{9AEB9E40-E9CF-46DF-8E02-752CB3EC3DE8}">
      <dgm:prSet/>
      <dgm:spPr/>
      <dgm:t>
        <a:bodyPr/>
        <a:lstStyle/>
        <a:p>
          <a:r>
            <a:rPr lang="el-GR" b="0" i="0"/>
            <a:t>Λοιμώξεις δέρματος και μαλακών μορίων</a:t>
          </a:r>
          <a:endParaRPr lang="en-US"/>
        </a:p>
      </dgm:t>
    </dgm:pt>
    <dgm:pt modelId="{810ECC35-892F-4D47-90F0-99F5D14BFE04}" type="parTrans" cxnId="{5A8E0F95-E926-46FD-9660-A1D10E976F51}">
      <dgm:prSet/>
      <dgm:spPr/>
      <dgm:t>
        <a:bodyPr/>
        <a:lstStyle/>
        <a:p>
          <a:endParaRPr lang="en-US"/>
        </a:p>
      </dgm:t>
    </dgm:pt>
    <dgm:pt modelId="{56E77275-2EE1-4429-A828-0FE21505103A}" type="sibTrans" cxnId="{5A8E0F95-E926-46FD-9660-A1D10E976F51}">
      <dgm:prSet/>
      <dgm:spPr/>
      <dgm:t>
        <a:bodyPr/>
        <a:lstStyle/>
        <a:p>
          <a:endParaRPr lang="en-US"/>
        </a:p>
      </dgm:t>
    </dgm:pt>
    <dgm:pt modelId="{D4AA9800-7CE3-EC4A-9D0D-41DD437578B2}" type="pres">
      <dgm:prSet presAssocID="{603D611D-8CA1-43BC-94E6-3017F8AB33C9}" presName="vert0" presStyleCnt="0">
        <dgm:presLayoutVars>
          <dgm:dir/>
          <dgm:animOne val="branch"/>
          <dgm:animLvl val="lvl"/>
        </dgm:presLayoutVars>
      </dgm:prSet>
      <dgm:spPr/>
      <dgm:t>
        <a:bodyPr/>
        <a:lstStyle/>
        <a:p>
          <a:endParaRPr lang="el-GR"/>
        </a:p>
      </dgm:t>
    </dgm:pt>
    <dgm:pt modelId="{7C0A9D70-BBE6-A94B-9F71-8B2E07523945}" type="pres">
      <dgm:prSet presAssocID="{A041CD81-BF70-4A43-BEDB-D2668F212EF0}" presName="thickLine" presStyleLbl="alignNode1" presStyleIdx="0" presStyleCnt="9"/>
      <dgm:spPr/>
    </dgm:pt>
    <dgm:pt modelId="{B1E06AA1-B1B1-9248-B3BB-EB13F0F97578}" type="pres">
      <dgm:prSet presAssocID="{A041CD81-BF70-4A43-BEDB-D2668F212EF0}" presName="horz1" presStyleCnt="0"/>
      <dgm:spPr/>
    </dgm:pt>
    <dgm:pt modelId="{447F9B92-2D9B-DA4E-A461-1F804E46326F}" type="pres">
      <dgm:prSet presAssocID="{A041CD81-BF70-4A43-BEDB-D2668F212EF0}" presName="tx1" presStyleLbl="revTx" presStyleIdx="0" presStyleCnt="9"/>
      <dgm:spPr/>
      <dgm:t>
        <a:bodyPr/>
        <a:lstStyle/>
        <a:p>
          <a:endParaRPr lang="el-GR"/>
        </a:p>
      </dgm:t>
    </dgm:pt>
    <dgm:pt modelId="{EEA1D3B7-6125-7B49-8504-F66D34183725}" type="pres">
      <dgm:prSet presAssocID="{A041CD81-BF70-4A43-BEDB-D2668F212EF0}" presName="vert1" presStyleCnt="0"/>
      <dgm:spPr/>
    </dgm:pt>
    <dgm:pt modelId="{363CE024-0E0D-E947-A4CF-6A74D0DA126A}" type="pres">
      <dgm:prSet presAssocID="{FABE68E1-6245-480A-966C-31725A5AC130}" presName="thickLine" presStyleLbl="alignNode1" presStyleIdx="1" presStyleCnt="9"/>
      <dgm:spPr/>
    </dgm:pt>
    <dgm:pt modelId="{542579FB-34EF-7048-BF65-6251D8AA5E8F}" type="pres">
      <dgm:prSet presAssocID="{FABE68E1-6245-480A-966C-31725A5AC130}" presName="horz1" presStyleCnt="0"/>
      <dgm:spPr/>
    </dgm:pt>
    <dgm:pt modelId="{299DA936-038A-5247-98CF-09DA56FDBE2E}" type="pres">
      <dgm:prSet presAssocID="{FABE68E1-6245-480A-966C-31725A5AC130}" presName="tx1" presStyleLbl="revTx" presStyleIdx="1" presStyleCnt="9"/>
      <dgm:spPr/>
      <dgm:t>
        <a:bodyPr/>
        <a:lstStyle/>
        <a:p>
          <a:endParaRPr lang="el-GR"/>
        </a:p>
      </dgm:t>
    </dgm:pt>
    <dgm:pt modelId="{5E71E68A-EFB0-5D41-BCED-5D6B5C4560F3}" type="pres">
      <dgm:prSet presAssocID="{FABE68E1-6245-480A-966C-31725A5AC130}" presName="vert1" presStyleCnt="0"/>
      <dgm:spPr/>
    </dgm:pt>
    <dgm:pt modelId="{6EE0DA7F-069D-EA4E-89F1-ECC3E83028C9}" type="pres">
      <dgm:prSet presAssocID="{ED79C1FB-AB02-4200-A202-57333811CF95}" presName="thickLine" presStyleLbl="alignNode1" presStyleIdx="2" presStyleCnt="9"/>
      <dgm:spPr/>
    </dgm:pt>
    <dgm:pt modelId="{C6EA5DFE-58F7-394A-ABF5-CE5192BE4917}" type="pres">
      <dgm:prSet presAssocID="{ED79C1FB-AB02-4200-A202-57333811CF95}" presName="horz1" presStyleCnt="0"/>
      <dgm:spPr/>
    </dgm:pt>
    <dgm:pt modelId="{700F3765-1B2C-7348-8A05-EF8C25CCBDC6}" type="pres">
      <dgm:prSet presAssocID="{ED79C1FB-AB02-4200-A202-57333811CF95}" presName="tx1" presStyleLbl="revTx" presStyleIdx="2" presStyleCnt="9"/>
      <dgm:spPr/>
      <dgm:t>
        <a:bodyPr/>
        <a:lstStyle/>
        <a:p>
          <a:endParaRPr lang="el-GR"/>
        </a:p>
      </dgm:t>
    </dgm:pt>
    <dgm:pt modelId="{1BA601E8-8FBA-B04B-8D51-C0AB7966293A}" type="pres">
      <dgm:prSet presAssocID="{ED79C1FB-AB02-4200-A202-57333811CF95}" presName="vert1" presStyleCnt="0"/>
      <dgm:spPr/>
    </dgm:pt>
    <dgm:pt modelId="{92C9D25B-8D67-0740-B421-6809036EE440}" type="pres">
      <dgm:prSet presAssocID="{B5DBB628-D716-4839-A62B-29BDC3F0B363}" presName="thickLine" presStyleLbl="alignNode1" presStyleIdx="3" presStyleCnt="9"/>
      <dgm:spPr/>
    </dgm:pt>
    <dgm:pt modelId="{C8525BE6-68AA-6B41-B9E7-459516524060}" type="pres">
      <dgm:prSet presAssocID="{B5DBB628-D716-4839-A62B-29BDC3F0B363}" presName="horz1" presStyleCnt="0"/>
      <dgm:spPr/>
    </dgm:pt>
    <dgm:pt modelId="{DF621514-38F0-894D-86C0-4DB0F626AA7D}" type="pres">
      <dgm:prSet presAssocID="{B5DBB628-D716-4839-A62B-29BDC3F0B363}" presName="tx1" presStyleLbl="revTx" presStyleIdx="3" presStyleCnt="9"/>
      <dgm:spPr/>
      <dgm:t>
        <a:bodyPr/>
        <a:lstStyle/>
        <a:p>
          <a:endParaRPr lang="el-GR"/>
        </a:p>
      </dgm:t>
    </dgm:pt>
    <dgm:pt modelId="{0CC70260-6075-9648-A85B-239A2876DC5C}" type="pres">
      <dgm:prSet presAssocID="{B5DBB628-D716-4839-A62B-29BDC3F0B363}" presName="vert1" presStyleCnt="0"/>
      <dgm:spPr/>
    </dgm:pt>
    <dgm:pt modelId="{19F72C7B-8BEC-074D-A1A2-3E29A35B2278}" type="pres">
      <dgm:prSet presAssocID="{17FA571F-723E-4ACE-ABF3-C5342BDF42C6}" presName="thickLine" presStyleLbl="alignNode1" presStyleIdx="4" presStyleCnt="9"/>
      <dgm:spPr/>
    </dgm:pt>
    <dgm:pt modelId="{D05D79C8-7123-8C41-A990-F22C3C252905}" type="pres">
      <dgm:prSet presAssocID="{17FA571F-723E-4ACE-ABF3-C5342BDF42C6}" presName="horz1" presStyleCnt="0"/>
      <dgm:spPr/>
    </dgm:pt>
    <dgm:pt modelId="{3CC817B2-C39B-6C48-B71E-0CB1A5331853}" type="pres">
      <dgm:prSet presAssocID="{17FA571F-723E-4ACE-ABF3-C5342BDF42C6}" presName="tx1" presStyleLbl="revTx" presStyleIdx="4" presStyleCnt="9"/>
      <dgm:spPr/>
      <dgm:t>
        <a:bodyPr/>
        <a:lstStyle/>
        <a:p>
          <a:endParaRPr lang="el-GR"/>
        </a:p>
      </dgm:t>
    </dgm:pt>
    <dgm:pt modelId="{C977546A-C96E-5D4B-9A5E-4540A0507ACA}" type="pres">
      <dgm:prSet presAssocID="{17FA571F-723E-4ACE-ABF3-C5342BDF42C6}" presName="vert1" presStyleCnt="0"/>
      <dgm:spPr/>
    </dgm:pt>
    <dgm:pt modelId="{984FE69B-199A-554F-88D2-3C760684A084}" type="pres">
      <dgm:prSet presAssocID="{A3AF281D-8AE3-4AB7-8BB9-ED9EEC8AF0C5}" presName="thickLine" presStyleLbl="alignNode1" presStyleIdx="5" presStyleCnt="9"/>
      <dgm:spPr/>
    </dgm:pt>
    <dgm:pt modelId="{4664F61E-B8D5-0749-A735-86CB928F7345}" type="pres">
      <dgm:prSet presAssocID="{A3AF281D-8AE3-4AB7-8BB9-ED9EEC8AF0C5}" presName="horz1" presStyleCnt="0"/>
      <dgm:spPr/>
    </dgm:pt>
    <dgm:pt modelId="{E0C4F276-1BD5-EA41-94C3-8E14738F38EA}" type="pres">
      <dgm:prSet presAssocID="{A3AF281D-8AE3-4AB7-8BB9-ED9EEC8AF0C5}" presName="tx1" presStyleLbl="revTx" presStyleIdx="5" presStyleCnt="9"/>
      <dgm:spPr/>
      <dgm:t>
        <a:bodyPr/>
        <a:lstStyle/>
        <a:p>
          <a:endParaRPr lang="el-GR"/>
        </a:p>
      </dgm:t>
    </dgm:pt>
    <dgm:pt modelId="{5A50757A-9664-0E4E-B51E-31C3BA71BC1E}" type="pres">
      <dgm:prSet presAssocID="{A3AF281D-8AE3-4AB7-8BB9-ED9EEC8AF0C5}" presName="vert1" presStyleCnt="0"/>
      <dgm:spPr/>
    </dgm:pt>
    <dgm:pt modelId="{D54795AD-33E2-C141-AD70-0767465AA938}" type="pres">
      <dgm:prSet presAssocID="{62F3BBCB-91D8-4FBC-BFA8-3C78496C3D65}" presName="thickLine" presStyleLbl="alignNode1" presStyleIdx="6" presStyleCnt="9"/>
      <dgm:spPr/>
    </dgm:pt>
    <dgm:pt modelId="{6B1CE2AF-ADE7-D342-873D-4D5244CF4411}" type="pres">
      <dgm:prSet presAssocID="{62F3BBCB-91D8-4FBC-BFA8-3C78496C3D65}" presName="horz1" presStyleCnt="0"/>
      <dgm:spPr/>
    </dgm:pt>
    <dgm:pt modelId="{AACA681A-4255-4743-B37F-7311619ACC57}" type="pres">
      <dgm:prSet presAssocID="{62F3BBCB-91D8-4FBC-BFA8-3C78496C3D65}" presName="tx1" presStyleLbl="revTx" presStyleIdx="6" presStyleCnt="9"/>
      <dgm:spPr/>
      <dgm:t>
        <a:bodyPr/>
        <a:lstStyle/>
        <a:p>
          <a:endParaRPr lang="el-GR"/>
        </a:p>
      </dgm:t>
    </dgm:pt>
    <dgm:pt modelId="{B08199A5-D857-3447-822E-40159A78BD9C}" type="pres">
      <dgm:prSet presAssocID="{62F3BBCB-91D8-4FBC-BFA8-3C78496C3D65}" presName="vert1" presStyleCnt="0"/>
      <dgm:spPr/>
    </dgm:pt>
    <dgm:pt modelId="{93C387B5-F088-C44F-B690-D129D3925DC9}" type="pres">
      <dgm:prSet presAssocID="{EB323954-2437-4E8B-86CC-25BF0E71D5AF}" presName="thickLine" presStyleLbl="alignNode1" presStyleIdx="7" presStyleCnt="9"/>
      <dgm:spPr/>
    </dgm:pt>
    <dgm:pt modelId="{930837BE-323A-704F-887B-2A1CAA9F50B7}" type="pres">
      <dgm:prSet presAssocID="{EB323954-2437-4E8B-86CC-25BF0E71D5AF}" presName="horz1" presStyleCnt="0"/>
      <dgm:spPr/>
    </dgm:pt>
    <dgm:pt modelId="{66D9EDFC-8CCF-9D4F-800B-D90A23278FC1}" type="pres">
      <dgm:prSet presAssocID="{EB323954-2437-4E8B-86CC-25BF0E71D5AF}" presName="tx1" presStyleLbl="revTx" presStyleIdx="7" presStyleCnt="9"/>
      <dgm:spPr/>
      <dgm:t>
        <a:bodyPr/>
        <a:lstStyle/>
        <a:p>
          <a:endParaRPr lang="el-GR"/>
        </a:p>
      </dgm:t>
    </dgm:pt>
    <dgm:pt modelId="{FDB23C06-AA78-2642-981E-DAA1804D210B}" type="pres">
      <dgm:prSet presAssocID="{EB323954-2437-4E8B-86CC-25BF0E71D5AF}" presName="vert1" presStyleCnt="0"/>
      <dgm:spPr/>
    </dgm:pt>
    <dgm:pt modelId="{AC8C05C3-18A6-D94A-A194-5A533E9C4324}" type="pres">
      <dgm:prSet presAssocID="{9AEB9E40-E9CF-46DF-8E02-752CB3EC3DE8}" presName="thickLine" presStyleLbl="alignNode1" presStyleIdx="8" presStyleCnt="9"/>
      <dgm:spPr/>
    </dgm:pt>
    <dgm:pt modelId="{C41C60DD-5497-4141-BED1-96D6C3D5A873}" type="pres">
      <dgm:prSet presAssocID="{9AEB9E40-E9CF-46DF-8E02-752CB3EC3DE8}" presName="horz1" presStyleCnt="0"/>
      <dgm:spPr/>
    </dgm:pt>
    <dgm:pt modelId="{ECDB2085-A224-BC46-B881-CA836A7CFA03}" type="pres">
      <dgm:prSet presAssocID="{9AEB9E40-E9CF-46DF-8E02-752CB3EC3DE8}" presName="tx1" presStyleLbl="revTx" presStyleIdx="8" presStyleCnt="9"/>
      <dgm:spPr/>
      <dgm:t>
        <a:bodyPr/>
        <a:lstStyle/>
        <a:p>
          <a:endParaRPr lang="el-GR"/>
        </a:p>
      </dgm:t>
    </dgm:pt>
    <dgm:pt modelId="{F908F1D8-69D1-644F-BB1E-C765982C0605}" type="pres">
      <dgm:prSet presAssocID="{9AEB9E40-E9CF-46DF-8E02-752CB3EC3DE8}" presName="vert1" presStyleCnt="0"/>
      <dgm:spPr/>
    </dgm:pt>
  </dgm:ptLst>
  <dgm:cxnLst>
    <dgm:cxn modelId="{822393A4-C862-4095-918B-A6BE7B86173D}" srcId="{603D611D-8CA1-43BC-94E6-3017F8AB33C9}" destId="{ED79C1FB-AB02-4200-A202-57333811CF95}" srcOrd="2" destOrd="0" parTransId="{9866D7EF-1518-4498-94AC-30030EAA912B}" sibTransId="{7248D140-1A44-44B0-A9EF-4B2161060C29}"/>
    <dgm:cxn modelId="{F852459A-848C-2644-AD77-B1B36439CC56}" type="presOf" srcId="{9AEB9E40-E9CF-46DF-8E02-752CB3EC3DE8}" destId="{ECDB2085-A224-BC46-B881-CA836A7CFA03}" srcOrd="0" destOrd="0" presId="urn:microsoft.com/office/officeart/2008/layout/LinedList"/>
    <dgm:cxn modelId="{3E0838B6-8521-4581-AB74-971E6A93C93F}" srcId="{603D611D-8CA1-43BC-94E6-3017F8AB33C9}" destId="{62F3BBCB-91D8-4FBC-BFA8-3C78496C3D65}" srcOrd="6" destOrd="0" parTransId="{1D3E3E56-1143-4CF3-9432-41BD24513339}" sibTransId="{D3041521-060E-43FC-AFFC-6CA2A5529A4D}"/>
    <dgm:cxn modelId="{70DCD024-F83A-D843-8CB1-DC28E3E161F1}" type="presOf" srcId="{A3AF281D-8AE3-4AB7-8BB9-ED9EEC8AF0C5}" destId="{E0C4F276-1BD5-EA41-94C3-8E14738F38EA}" srcOrd="0" destOrd="0" presId="urn:microsoft.com/office/officeart/2008/layout/LinedList"/>
    <dgm:cxn modelId="{625615A9-A477-9349-B4DB-E0789B538FF9}" type="presOf" srcId="{A041CD81-BF70-4A43-BEDB-D2668F212EF0}" destId="{447F9B92-2D9B-DA4E-A461-1F804E46326F}" srcOrd="0" destOrd="0" presId="urn:microsoft.com/office/officeart/2008/layout/LinedList"/>
    <dgm:cxn modelId="{D2D5F0BD-E35C-EA48-9646-35596EB2103A}" type="presOf" srcId="{FABE68E1-6245-480A-966C-31725A5AC130}" destId="{299DA936-038A-5247-98CF-09DA56FDBE2E}" srcOrd="0" destOrd="0" presId="urn:microsoft.com/office/officeart/2008/layout/LinedList"/>
    <dgm:cxn modelId="{DDD354F8-918F-41E9-9240-74DA89ED5C74}" srcId="{603D611D-8CA1-43BC-94E6-3017F8AB33C9}" destId="{FABE68E1-6245-480A-966C-31725A5AC130}" srcOrd="1" destOrd="0" parTransId="{99729D25-6FCE-49F6-9C20-26B3357103A6}" sibTransId="{4C22DC54-E743-4DFD-B557-D8A3D9691162}"/>
    <dgm:cxn modelId="{5B05013F-DE92-44B7-8AE6-C5B48197C76C}" srcId="{603D611D-8CA1-43BC-94E6-3017F8AB33C9}" destId="{EB323954-2437-4E8B-86CC-25BF0E71D5AF}" srcOrd="7" destOrd="0" parTransId="{B840CFAE-0028-42AA-BC12-92753D7FA566}" sibTransId="{6B95673C-2A70-4773-9976-C76E93B3271E}"/>
    <dgm:cxn modelId="{D5D7E4C2-5CF6-C240-B0B1-A6474AFCE50C}" type="presOf" srcId="{17FA571F-723E-4ACE-ABF3-C5342BDF42C6}" destId="{3CC817B2-C39B-6C48-B71E-0CB1A5331853}" srcOrd="0" destOrd="0" presId="urn:microsoft.com/office/officeart/2008/layout/LinedList"/>
    <dgm:cxn modelId="{11B0FB48-D4FC-466E-BA71-AE36E1901E0C}" srcId="{603D611D-8CA1-43BC-94E6-3017F8AB33C9}" destId="{A3AF281D-8AE3-4AB7-8BB9-ED9EEC8AF0C5}" srcOrd="5" destOrd="0" parTransId="{64F0FBD3-727E-49BE-9DAD-C70D91316CFE}" sibTransId="{7093A94B-E268-48A3-8AB0-E9980E411643}"/>
    <dgm:cxn modelId="{1AB230BC-8B9B-4547-AC5E-B6DEB3EF1645}" type="presOf" srcId="{603D611D-8CA1-43BC-94E6-3017F8AB33C9}" destId="{D4AA9800-7CE3-EC4A-9D0D-41DD437578B2}" srcOrd="0" destOrd="0" presId="urn:microsoft.com/office/officeart/2008/layout/LinedList"/>
    <dgm:cxn modelId="{4711C135-EBA3-B041-A0F2-2746E67282F2}" type="presOf" srcId="{EB323954-2437-4E8B-86CC-25BF0E71D5AF}" destId="{66D9EDFC-8CCF-9D4F-800B-D90A23278FC1}" srcOrd="0" destOrd="0" presId="urn:microsoft.com/office/officeart/2008/layout/LinedList"/>
    <dgm:cxn modelId="{5A8E0F95-E926-46FD-9660-A1D10E976F51}" srcId="{603D611D-8CA1-43BC-94E6-3017F8AB33C9}" destId="{9AEB9E40-E9CF-46DF-8E02-752CB3EC3DE8}" srcOrd="8" destOrd="0" parTransId="{810ECC35-892F-4D47-90F0-99F5D14BFE04}" sibTransId="{56E77275-2EE1-4429-A828-0FE21505103A}"/>
    <dgm:cxn modelId="{E89E3B71-FD6E-46FF-9F1B-192416ACE9CA}" srcId="{603D611D-8CA1-43BC-94E6-3017F8AB33C9}" destId="{B5DBB628-D716-4839-A62B-29BDC3F0B363}" srcOrd="3" destOrd="0" parTransId="{EFC948A4-2060-4762-98AB-D5713B76C75C}" sibTransId="{EB080A61-FF66-49ED-A3C8-6C4B84CBDE2E}"/>
    <dgm:cxn modelId="{9F4A1088-9857-A44C-BF5F-FA7FB35E358D}" type="presOf" srcId="{B5DBB628-D716-4839-A62B-29BDC3F0B363}" destId="{DF621514-38F0-894D-86C0-4DB0F626AA7D}" srcOrd="0" destOrd="0" presId="urn:microsoft.com/office/officeart/2008/layout/LinedList"/>
    <dgm:cxn modelId="{C596DC8E-E77F-2D41-8366-5ECF870842DD}" type="presOf" srcId="{62F3BBCB-91D8-4FBC-BFA8-3C78496C3D65}" destId="{AACA681A-4255-4743-B37F-7311619ACC57}" srcOrd="0" destOrd="0" presId="urn:microsoft.com/office/officeart/2008/layout/LinedList"/>
    <dgm:cxn modelId="{72F58E04-E714-4DA4-8CBA-6D401D959531}" srcId="{603D611D-8CA1-43BC-94E6-3017F8AB33C9}" destId="{17FA571F-723E-4ACE-ABF3-C5342BDF42C6}" srcOrd="4" destOrd="0" parTransId="{4550EA92-0E3E-4770-BA9E-249B0D044633}" sibTransId="{0B9D2745-92FC-45B5-9461-97F25740E476}"/>
    <dgm:cxn modelId="{39AABCDF-2D68-8947-BDFE-B05CD2ADDEFE}" type="presOf" srcId="{ED79C1FB-AB02-4200-A202-57333811CF95}" destId="{700F3765-1B2C-7348-8A05-EF8C25CCBDC6}" srcOrd="0" destOrd="0" presId="urn:microsoft.com/office/officeart/2008/layout/LinedList"/>
    <dgm:cxn modelId="{6B8D3345-5B65-4286-B4DE-D63D00B56FB9}" srcId="{603D611D-8CA1-43BC-94E6-3017F8AB33C9}" destId="{A041CD81-BF70-4A43-BEDB-D2668F212EF0}" srcOrd="0" destOrd="0" parTransId="{8CD8A4AC-F4C2-43C2-90CE-52FEF0AF9D5D}" sibTransId="{DE04D0A9-E8DF-4EA5-A7A1-AF6762BA3BA6}"/>
    <dgm:cxn modelId="{F7ACF167-1814-FB45-A833-899BED1C0528}" type="presParOf" srcId="{D4AA9800-7CE3-EC4A-9D0D-41DD437578B2}" destId="{7C0A9D70-BBE6-A94B-9F71-8B2E07523945}" srcOrd="0" destOrd="0" presId="urn:microsoft.com/office/officeart/2008/layout/LinedList"/>
    <dgm:cxn modelId="{F1CE92BF-8503-0344-86FF-7A94898B62A4}" type="presParOf" srcId="{D4AA9800-7CE3-EC4A-9D0D-41DD437578B2}" destId="{B1E06AA1-B1B1-9248-B3BB-EB13F0F97578}" srcOrd="1" destOrd="0" presId="urn:microsoft.com/office/officeart/2008/layout/LinedList"/>
    <dgm:cxn modelId="{7234F0FB-A1D4-194A-83FF-7A1382B1999A}" type="presParOf" srcId="{B1E06AA1-B1B1-9248-B3BB-EB13F0F97578}" destId="{447F9B92-2D9B-DA4E-A461-1F804E46326F}" srcOrd="0" destOrd="0" presId="urn:microsoft.com/office/officeart/2008/layout/LinedList"/>
    <dgm:cxn modelId="{7C237342-6F2F-FB41-A7F7-1FE2E710E267}" type="presParOf" srcId="{B1E06AA1-B1B1-9248-B3BB-EB13F0F97578}" destId="{EEA1D3B7-6125-7B49-8504-F66D34183725}" srcOrd="1" destOrd="0" presId="urn:microsoft.com/office/officeart/2008/layout/LinedList"/>
    <dgm:cxn modelId="{5D79DB34-CD5A-F84B-B3C9-D0EDBE29EA5A}" type="presParOf" srcId="{D4AA9800-7CE3-EC4A-9D0D-41DD437578B2}" destId="{363CE024-0E0D-E947-A4CF-6A74D0DA126A}" srcOrd="2" destOrd="0" presId="urn:microsoft.com/office/officeart/2008/layout/LinedList"/>
    <dgm:cxn modelId="{3A740585-94EE-5C47-AA5E-6668C00EFF90}" type="presParOf" srcId="{D4AA9800-7CE3-EC4A-9D0D-41DD437578B2}" destId="{542579FB-34EF-7048-BF65-6251D8AA5E8F}" srcOrd="3" destOrd="0" presId="urn:microsoft.com/office/officeart/2008/layout/LinedList"/>
    <dgm:cxn modelId="{4C592C97-5D9A-F040-83D8-306710941D96}" type="presParOf" srcId="{542579FB-34EF-7048-BF65-6251D8AA5E8F}" destId="{299DA936-038A-5247-98CF-09DA56FDBE2E}" srcOrd="0" destOrd="0" presId="urn:microsoft.com/office/officeart/2008/layout/LinedList"/>
    <dgm:cxn modelId="{5813EF82-468F-F043-B58B-4EE951BF22A2}" type="presParOf" srcId="{542579FB-34EF-7048-BF65-6251D8AA5E8F}" destId="{5E71E68A-EFB0-5D41-BCED-5D6B5C4560F3}" srcOrd="1" destOrd="0" presId="urn:microsoft.com/office/officeart/2008/layout/LinedList"/>
    <dgm:cxn modelId="{FE37B67F-DCBA-884B-9C98-6E6E6953AA8A}" type="presParOf" srcId="{D4AA9800-7CE3-EC4A-9D0D-41DD437578B2}" destId="{6EE0DA7F-069D-EA4E-89F1-ECC3E83028C9}" srcOrd="4" destOrd="0" presId="urn:microsoft.com/office/officeart/2008/layout/LinedList"/>
    <dgm:cxn modelId="{97DA1BC0-2DB1-B04F-94B4-C48699FCA9A5}" type="presParOf" srcId="{D4AA9800-7CE3-EC4A-9D0D-41DD437578B2}" destId="{C6EA5DFE-58F7-394A-ABF5-CE5192BE4917}" srcOrd="5" destOrd="0" presId="urn:microsoft.com/office/officeart/2008/layout/LinedList"/>
    <dgm:cxn modelId="{29FFC752-161D-FE47-9A4C-5F72A9323C2C}" type="presParOf" srcId="{C6EA5DFE-58F7-394A-ABF5-CE5192BE4917}" destId="{700F3765-1B2C-7348-8A05-EF8C25CCBDC6}" srcOrd="0" destOrd="0" presId="urn:microsoft.com/office/officeart/2008/layout/LinedList"/>
    <dgm:cxn modelId="{78992590-A066-584D-97A5-066CC7795AA1}" type="presParOf" srcId="{C6EA5DFE-58F7-394A-ABF5-CE5192BE4917}" destId="{1BA601E8-8FBA-B04B-8D51-C0AB7966293A}" srcOrd="1" destOrd="0" presId="urn:microsoft.com/office/officeart/2008/layout/LinedList"/>
    <dgm:cxn modelId="{B6E2285D-6A19-E74F-8208-BCAFD48931F6}" type="presParOf" srcId="{D4AA9800-7CE3-EC4A-9D0D-41DD437578B2}" destId="{92C9D25B-8D67-0740-B421-6809036EE440}" srcOrd="6" destOrd="0" presId="urn:microsoft.com/office/officeart/2008/layout/LinedList"/>
    <dgm:cxn modelId="{6D165706-0887-8B4D-8EE3-15F1F592FD05}" type="presParOf" srcId="{D4AA9800-7CE3-EC4A-9D0D-41DD437578B2}" destId="{C8525BE6-68AA-6B41-B9E7-459516524060}" srcOrd="7" destOrd="0" presId="urn:microsoft.com/office/officeart/2008/layout/LinedList"/>
    <dgm:cxn modelId="{8EED4859-A835-6A4B-A507-22360C24E5C9}" type="presParOf" srcId="{C8525BE6-68AA-6B41-B9E7-459516524060}" destId="{DF621514-38F0-894D-86C0-4DB0F626AA7D}" srcOrd="0" destOrd="0" presId="urn:microsoft.com/office/officeart/2008/layout/LinedList"/>
    <dgm:cxn modelId="{CFD551CA-CCD6-BB4C-981E-074D3A715988}" type="presParOf" srcId="{C8525BE6-68AA-6B41-B9E7-459516524060}" destId="{0CC70260-6075-9648-A85B-239A2876DC5C}" srcOrd="1" destOrd="0" presId="urn:microsoft.com/office/officeart/2008/layout/LinedList"/>
    <dgm:cxn modelId="{4A2D0790-9F5F-9243-8C10-4F1CFF415901}" type="presParOf" srcId="{D4AA9800-7CE3-EC4A-9D0D-41DD437578B2}" destId="{19F72C7B-8BEC-074D-A1A2-3E29A35B2278}" srcOrd="8" destOrd="0" presId="urn:microsoft.com/office/officeart/2008/layout/LinedList"/>
    <dgm:cxn modelId="{F8C6FACA-B1A3-DC4F-89F0-7D22F6C2C5DC}" type="presParOf" srcId="{D4AA9800-7CE3-EC4A-9D0D-41DD437578B2}" destId="{D05D79C8-7123-8C41-A990-F22C3C252905}" srcOrd="9" destOrd="0" presId="urn:microsoft.com/office/officeart/2008/layout/LinedList"/>
    <dgm:cxn modelId="{04E20104-7ED5-464D-88A3-6869B9B258CB}" type="presParOf" srcId="{D05D79C8-7123-8C41-A990-F22C3C252905}" destId="{3CC817B2-C39B-6C48-B71E-0CB1A5331853}" srcOrd="0" destOrd="0" presId="urn:microsoft.com/office/officeart/2008/layout/LinedList"/>
    <dgm:cxn modelId="{62A803B1-331C-8F45-8F1B-EB41A4E7507E}" type="presParOf" srcId="{D05D79C8-7123-8C41-A990-F22C3C252905}" destId="{C977546A-C96E-5D4B-9A5E-4540A0507ACA}" srcOrd="1" destOrd="0" presId="urn:microsoft.com/office/officeart/2008/layout/LinedList"/>
    <dgm:cxn modelId="{CE098B30-8B42-094B-A7B4-4B4066520357}" type="presParOf" srcId="{D4AA9800-7CE3-EC4A-9D0D-41DD437578B2}" destId="{984FE69B-199A-554F-88D2-3C760684A084}" srcOrd="10" destOrd="0" presId="urn:microsoft.com/office/officeart/2008/layout/LinedList"/>
    <dgm:cxn modelId="{C8A1F0E3-E52D-E14D-B22E-D08687B61251}" type="presParOf" srcId="{D4AA9800-7CE3-EC4A-9D0D-41DD437578B2}" destId="{4664F61E-B8D5-0749-A735-86CB928F7345}" srcOrd="11" destOrd="0" presId="urn:microsoft.com/office/officeart/2008/layout/LinedList"/>
    <dgm:cxn modelId="{749CF072-D188-D74E-A64A-439F56A70D44}" type="presParOf" srcId="{4664F61E-B8D5-0749-A735-86CB928F7345}" destId="{E0C4F276-1BD5-EA41-94C3-8E14738F38EA}" srcOrd="0" destOrd="0" presId="urn:microsoft.com/office/officeart/2008/layout/LinedList"/>
    <dgm:cxn modelId="{156B6545-3973-D747-8F93-2428F8F6A2BD}" type="presParOf" srcId="{4664F61E-B8D5-0749-A735-86CB928F7345}" destId="{5A50757A-9664-0E4E-B51E-31C3BA71BC1E}" srcOrd="1" destOrd="0" presId="urn:microsoft.com/office/officeart/2008/layout/LinedList"/>
    <dgm:cxn modelId="{DCE44C4B-3DE0-DD44-8A27-DCC242E9F7D6}" type="presParOf" srcId="{D4AA9800-7CE3-EC4A-9D0D-41DD437578B2}" destId="{D54795AD-33E2-C141-AD70-0767465AA938}" srcOrd="12" destOrd="0" presId="urn:microsoft.com/office/officeart/2008/layout/LinedList"/>
    <dgm:cxn modelId="{633533C8-4309-1B44-B477-5277D87B69CF}" type="presParOf" srcId="{D4AA9800-7CE3-EC4A-9D0D-41DD437578B2}" destId="{6B1CE2AF-ADE7-D342-873D-4D5244CF4411}" srcOrd="13" destOrd="0" presId="urn:microsoft.com/office/officeart/2008/layout/LinedList"/>
    <dgm:cxn modelId="{EB624643-04DB-DE43-BDF9-481FF2987807}" type="presParOf" srcId="{6B1CE2AF-ADE7-D342-873D-4D5244CF4411}" destId="{AACA681A-4255-4743-B37F-7311619ACC57}" srcOrd="0" destOrd="0" presId="urn:microsoft.com/office/officeart/2008/layout/LinedList"/>
    <dgm:cxn modelId="{A1BFEB20-78D2-BD40-AC36-9639E96907FD}" type="presParOf" srcId="{6B1CE2AF-ADE7-D342-873D-4D5244CF4411}" destId="{B08199A5-D857-3447-822E-40159A78BD9C}" srcOrd="1" destOrd="0" presId="urn:microsoft.com/office/officeart/2008/layout/LinedList"/>
    <dgm:cxn modelId="{C0B66E96-D9E1-4045-BB96-E4CA2DCFF900}" type="presParOf" srcId="{D4AA9800-7CE3-EC4A-9D0D-41DD437578B2}" destId="{93C387B5-F088-C44F-B690-D129D3925DC9}" srcOrd="14" destOrd="0" presId="urn:microsoft.com/office/officeart/2008/layout/LinedList"/>
    <dgm:cxn modelId="{BA7F13DC-6825-3B4A-8131-8AE69BF627BA}" type="presParOf" srcId="{D4AA9800-7CE3-EC4A-9D0D-41DD437578B2}" destId="{930837BE-323A-704F-887B-2A1CAA9F50B7}" srcOrd="15" destOrd="0" presId="urn:microsoft.com/office/officeart/2008/layout/LinedList"/>
    <dgm:cxn modelId="{61A1E32D-E9A6-2F40-B7D7-5BB4F6245B19}" type="presParOf" srcId="{930837BE-323A-704F-887B-2A1CAA9F50B7}" destId="{66D9EDFC-8CCF-9D4F-800B-D90A23278FC1}" srcOrd="0" destOrd="0" presId="urn:microsoft.com/office/officeart/2008/layout/LinedList"/>
    <dgm:cxn modelId="{E72D90F3-DC62-DA48-A1E9-228FBB87D9C8}" type="presParOf" srcId="{930837BE-323A-704F-887B-2A1CAA9F50B7}" destId="{FDB23C06-AA78-2642-981E-DAA1804D210B}" srcOrd="1" destOrd="0" presId="urn:microsoft.com/office/officeart/2008/layout/LinedList"/>
    <dgm:cxn modelId="{A8169B7B-CF56-C241-B185-82BA4D05D8E8}" type="presParOf" srcId="{D4AA9800-7CE3-EC4A-9D0D-41DD437578B2}" destId="{AC8C05C3-18A6-D94A-A194-5A533E9C4324}" srcOrd="16" destOrd="0" presId="urn:microsoft.com/office/officeart/2008/layout/LinedList"/>
    <dgm:cxn modelId="{9EB69928-EBDD-024C-9FE3-7DC78821D25F}" type="presParOf" srcId="{D4AA9800-7CE3-EC4A-9D0D-41DD437578B2}" destId="{C41C60DD-5497-4141-BED1-96D6C3D5A873}" srcOrd="17" destOrd="0" presId="urn:microsoft.com/office/officeart/2008/layout/LinedList"/>
    <dgm:cxn modelId="{A61ED538-2641-004B-BEB0-C6EF4252C3C3}" type="presParOf" srcId="{C41C60DD-5497-4141-BED1-96D6C3D5A873}" destId="{ECDB2085-A224-BC46-B881-CA836A7CFA03}" srcOrd="0" destOrd="0" presId="urn:microsoft.com/office/officeart/2008/layout/LinedList"/>
    <dgm:cxn modelId="{D7220B58-ED75-F848-95FB-A30CBE991C6A}" type="presParOf" srcId="{C41C60DD-5497-4141-BED1-96D6C3D5A873}" destId="{F908F1D8-69D1-644F-BB1E-C765982C0605}" srcOrd="1" destOrd="0" presId="urn:microsoft.com/office/officeart/2008/layout/Line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C5D320-2E29-4581-AE75-1C8B966ECD51}"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1F5E7569-282C-4BE5-A294-5EEB7776FD98}">
      <dgm:prSet/>
      <dgm:spPr/>
      <dgm:t>
        <a:bodyPr/>
        <a:lstStyle/>
        <a:p>
          <a:r>
            <a:rPr lang="el-GR" b="1"/>
            <a:t>ΕΠΑΦΗ</a:t>
          </a:r>
          <a:r>
            <a:rPr lang="en-US" b="1"/>
            <a:t> (</a:t>
          </a:r>
          <a:r>
            <a:rPr lang="el-GR" b="1"/>
            <a:t>ΑΜΕΣΗ / ΕΜΜΕΣΗ)</a:t>
          </a:r>
          <a:endParaRPr lang="en-US"/>
        </a:p>
      </dgm:t>
    </dgm:pt>
    <dgm:pt modelId="{EC694AFA-DD33-42EA-8D7D-AD591C911A36}" type="parTrans" cxnId="{3E26C080-2B6F-4C83-9412-42C1741C2CF3}">
      <dgm:prSet/>
      <dgm:spPr/>
      <dgm:t>
        <a:bodyPr/>
        <a:lstStyle/>
        <a:p>
          <a:endParaRPr lang="en-US"/>
        </a:p>
      </dgm:t>
    </dgm:pt>
    <dgm:pt modelId="{223FE139-F0E4-4B08-B24F-3CDB04A31499}" type="sibTrans" cxnId="{3E26C080-2B6F-4C83-9412-42C1741C2CF3}">
      <dgm:prSet/>
      <dgm:spPr/>
      <dgm:t>
        <a:bodyPr/>
        <a:lstStyle/>
        <a:p>
          <a:endParaRPr lang="en-US"/>
        </a:p>
      </dgm:t>
    </dgm:pt>
    <dgm:pt modelId="{A635E680-58CA-4533-97D5-685B5A91AAE1}">
      <dgm:prSet/>
      <dgm:spPr/>
      <dgm:t>
        <a:bodyPr/>
        <a:lstStyle/>
        <a:p>
          <a:r>
            <a:rPr lang="el-GR" b="1"/>
            <a:t>ΜΕ ΣΤΑΓΟΝΙΔΙΑ / ΑΕΡΟΓΕΝΩΣ</a:t>
          </a:r>
          <a:endParaRPr lang="en-US"/>
        </a:p>
      </dgm:t>
    </dgm:pt>
    <dgm:pt modelId="{72725C36-FBEC-4B86-AE2D-EA23019DAADE}" type="parTrans" cxnId="{45794DBD-103A-42FC-B5D7-956BA19005C4}">
      <dgm:prSet/>
      <dgm:spPr/>
      <dgm:t>
        <a:bodyPr/>
        <a:lstStyle/>
        <a:p>
          <a:endParaRPr lang="en-US"/>
        </a:p>
      </dgm:t>
    </dgm:pt>
    <dgm:pt modelId="{51317559-3B65-4428-8210-6B97BF119FCA}" type="sibTrans" cxnId="{45794DBD-103A-42FC-B5D7-956BA19005C4}">
      <dgm:prSet/>
      <dgm:spPr/>
      <dgm:t>
        <a:bodyPr/>
        <a:lstStyle/>
        <a:p>
          <a:endParaRPr lang="en-US"/>
        </a:p>
      </dgm:t>
    </dgm:pt>
    <dgm:pt modelId="{DBFDFC48-51C0-43FD-80E2-859B62913A60}">
      <dgm:prSet/>
      <dgm:spPr/>
      <dgm:t>
        <a:bodyPr/>
        <a:lstStyle/>
        <a:p>
          <a:r>
            <a:rPr lang="el-GR" b="1"/>
            <a:t>ΕΝΤΕΡΙΚΗ</a:t>
          </a:r>
          <a:endParaRPr lang="en-US"/>
        </a:p>
      </dgm:t>
    </dgm:pt>
    <dgm:pt modelId="{E79E7521-6534-47C1-B8D0-2899D532F8DF}" type="parTrans" cxnId="{4393B25F-1C98-4617-899D-7D371A72B44C}">
      <dgm:prSet/>
      <dgm:spPr/>
      <dgm:t>
        <a:bodyPr/>
        <a:lstStyle/>
        <a:p>
          <a:endParaRPr lang="en-US"/>
        </a:p>
      </dgm:t>
    </dgm:pt>
    <dgm:pt modelId="{FC130978-0923-4CF7-BE39-3CC7E50C6170}" type="sibTrans" cxnId="{4393B25F-1C98-4617-899D-7D371A72B44C}">
      <dgm:prSet/>
      <dgm:spPr/>
      <dgm:t>
        <a:bodyPr/>
        <a:lstStyle/>
        <a:p>
          <a:endParaRPr lang="en-US"/>
        </a:p>
      </dgm:t>
    </dgm:pt>
    <dgm:pt modelId="{ADA9A1A8-0E7A-46A8-AB93-A0FBCF5AB28F}">
      <dgm:prSet/>
      <dgm:spPr/>
      <dgm:t>
        <a:bodyPr/>
        <a:lstStyle/>
        <a:p>
          <a:r>
            <a:rPr lang="el-GR" b="1"/>
            <a:t>ΠΑΡΕΝΤΕΡΙΚΗ</a:t>
          </a:r>
          <a:endParaRPr lang="en-US"/>
        </a:p>
      </dgm:t>
    </dgm:pt>
    <dgm:pt modelId="{4E92CF98-CD0D-433E-A625-C76D4CA76F54}" type="parTrans" cxnId="{02791A8D-C709-4E86-991F-5B3EDB5279BB}">
      <dgm:prSet/>
      <dgm:spPr/>
      <dgm:t>
        <a:bodyPr/>
        <a:lstStyle/>
        <a:p>
          <a:endParaRPr lang="en-US"/>
        </a:p>
      </dgm:t>
    </dgm:pt>
    <dgm:pt modelId="{BAD5D2DD-B1AC-4CC9-91E1-69B0C158B5B2}" type="sibTrans" cxnId="{02791A8D-C709-4E86-991F-5B3EDB5279BB}">
      <dgm:prSet/>
      <dgm:spPr/>
      <dgm:t>
        <a:bodyPr/>
        <a:lstStyle/>
        <a:p>
          <a:endParaRPr lang="en-US"/>
        </a:p>
      </dgm:t>
    </dgm:pt>
    <dgm:pt modelId="{17E1A3E1-92AB-49AB-ADE3-360277F84142}">
      <dgm:prSet/>
      <dgm:spPr/>
      <dgm:t>
        <a:bodyPr/>
        <a:lstStyle/>
        <a:p>
          <a:r>
            <a:rPr lang="el-GR" b="1"/>
            <a:t>ΜΕΣΩ ΔΙΑΒΙΒΑΣΤΗ (</a:t>
          </a:r>
          <a:r>
            <a:rPr lang="en-US" b="1"/>
            <a:t>VECTOR</a:t>
          </a:r>
          <a:r>
            <a:rPr lang="el-GR" b="1"/>
            <a:t>-</a:t>
          </a:r>
          <a:r>
            <a:rPr lang="en-US" b="1"/>
            <a:t>BORNE)</a:t>
          </a:r>
          <a:endParaRPr lang="en-US"/>
        </a:p>
      </dgm:t>
    </dgm:pt>
    <dgm:pt modelId="{C59900E6-598D-4775-90B0-39E2A8234D0A}" type="parTrans" cxnId="{53740B96-2E34-495D-83B3-0F46D5AF3F83}">
      <dgm:prSet/>
      <dgm:spPr/>
      <dgm:t>
        <a:bodyPr/>
        <a:lstStyle/>
        <a:p>
          <a:endParaRPr lang="en-US"/>
        </a:p>
      </dgm:t>
    </dgm:pt>
    <dgm:pt modelId="{DD48829F-111D-48F5-B10D-D3410B45D933}" type="sibTrans" cxnId="{53740B96-2E34-495D-83B3-0F46D5AF3F83}">
      <dgm:prSet/>
      <dgm:spPr/>
      <dgm:t>
        <a:bodyPr/>
        <a:lstStyle/>
        <a:p>
          <a:endParaRPr lang="en-US"/>
        </a:p>
      </dgm:t>
    </dgm:pt>
    <dgm:pt modelId="{BFC28C43-6AA9-3744-9C99-19EF3ADB861B}" type="pres">
      <dgm:prSet presAssocID="{B2C5D320-2E29-4581-AE75-1C8B966ECD51}" presName="linear" presStyleCnt="0">
        <dgm:presLayoutVars>
          <dgm:animLvl val="lvl"/>
          <dgm:resizeHandles val="exact"/>
        </dgm:presLayoutVars>
      </dgm:prSet>
      <dgm:spPr/>
      <dgm:t>
        <a:bodyPr/>
        <a:lstStyle/>
        <a:p>
          <a:endParaRPr lang="el-GR"/>
        </a:p>
      </dgm:t>
    </dgm:pt>
    <dgm:pt modelId="{02D7CDC7-5A20-0A44-82BB-6D5303BC4AAD}" type="pres">
      <dgm:prSet presAssocID="{1F5E7569-282C-4BE5-A294-5EEB7776FD98}" presName="parentText" presStyleLbl="node1" presStyleIdx="0" presStyleCnt="5">
        <dgm:presLayoutVars>
          <dgm:chMax val="0"/>
          <dgm:bulletEnabled val="1"/>
        </dgm:presLayoutVars>
      </dgm:prSet>
      <dgm:spPr/>
      <dgm:t>
        <a:bodyPr/>
        <a:lstStyle/>
        <a:p>
          <a:endParaRPr lang="el-GR"/>
        </a:p>
      </dgm:t>
    </dgm:pt>
    <dgm:pt modelId="{9F0F2569-B717-9748-B59B-9D7BF8720A3B}" type="pres">
      <dgm:prSet presAssocID="{223FE139-F0E4-4B08-B24F-3CDB04A31499}" presName="spacer" presStyleCnt="0"/>
      <dgm:spPr/>
    </dgm:pt>
    <dgm:pt modelId="{D575E2FF-E885-784F-A13E-4041A1649F71}" type="pres">
      <dgm:prSet presAssocID="{A635E680-58CA-4533-97D5-685B5A91AAE1}" presName="parentText" presStyleLbl="node1" presStyleIdx="1" presStyleCnt="5">
        <dgm:presLayoutVars>
          <dgm:chMax val="0"/>
          <dgm:bulletEnabled val="1"/>
        </dgm:presLayoutVars>
      </dgm:prSet>
      <dgm:spPr/>
      <dgm:t>
        <a:bodyPr/>
        <a:lstStyle/>
        <a:p>
          <a:endParaRPr lang="el-GR"/>
        </a:p>
      </dgm:t>
    </dgm:pt>
    <dgm:pt modelId="{CC970705-B7E6-6247-BF6A-09CF928D6C00}" type="pres">
      <dgm:prSet presAssocID="{51317559-3B65-4428-8210-6B97BF119FCA}" presName="spacer" presStyleCnt="0"/>
      <dgm:spPr/>
    </dgm:pt>
    <dgm:pt modelId="{9E7A6464-7B39-DF42-B117-1B89EE9007E8}" type="pres">
      <dgm:prSet presAssocID="{DBFDFC48-51C0-43FD-80E2-859B62913A60}" presName="parentText" presStyleLbl="node1" presStyleIdx="2" presStyleCnt="5">
        <dgm:presLayoutVars>
          <dgm:chMax val="0"/>
          <dgm:bulletEnabled val="1"/>
        </dgm:presLayoutVars>
      </dgm:prSet>
      <dgm:spPr/>
      <dgm:t>
        <a:bodyPr/>
        <a:lstStyle/>
        <a:p>
          <a:endParaRPr lang="el-GR"/>
        </a:p>
      </dgm:t>
    </dgm:pt>
    <dgm:pt modelId="{6829DF6C-5A72-F240-936A-E3BC7DC601F8}" type="pres">
      <dgm:prSet presAssocID="{FC130978-0923-4CF7-BE39-3CC7E50C6170}" presName="spacer" presStyleCnt="0"/>
      <dgm:spPr/>
    </dgm:pt>
    <dgm:pt modelId="{443B52AE-5ACB-E940-AB4F-8EBBEB8515DC}" type="pres">
      <dgm:prSet presAssocID="{ADA9A1A8-0E7A-46A8-AB93-A0FBCF5AB28F}" presName="parentText" presStyleLbl="node1" presStyleIdx="3" presStyleCnt="5">
        <dgm:presLayoutVars>
          <dgm:chMax val="0"/>
          <dgm:bulletEnabled val="1"/>
        </dgm:presLayoutVars>
      </dgm:prSet>
      <dgm:spPr/>
      <dgm:t>
        <a:bodyPr/>
        <a:lstStyle/>
        <a:p>
          <a:endParaRPr lang="el-GR"/>
        </a:p>
      </dgm:t>
    </dgm:pt>
    <dgm:pt modelId="{6934B04E-528F-1C4E-8E27-18A2736B96AF}" type="pres">
      <dgm:prSet presAssocID="{BAD5D2DD-B1AC-4CC9-91E1-69B0C158B5B2}" presName="spacer" presStyleCnt="0"/>
      <dgm:spPr/>
    </dgm:pt>
    <dgm:pt modelId="{96FB390C-2514-144A-93EA-80734AD496F7}" type="pres">
      <dgm:prSet presAssocID="{17E1A3E1-92AB-49AB-ADE3-360277F84142}" presName="parentText" presStyleLbl="node1" presStyleIdx="4" presStyleCnt="5">
        <dgm:presLayoutVars>
          <dgm:chMax val="0"/>
          <dgm:bulletEnabled val="1"/>
        </dgm:presLayoutVars>
      </dgm:prSet>
      <dgm:spPr/>
      <dgm:t>
        <a:bodyPr/>
        <a:lstStyle/>
        <a:p>
          <a:endParaRPr lang="el-GR"/>
        </a:p>
      </dgm:t>
    </dgm:pt>
  </dgm:ptLst>
  <dgm:cxnLst>
    <dgm:cxn modelId="{DB5BE25D-302B-2341-B688-4FD067A7BA86}" type="presOf" srcId="{17E1A3E1-92AB-49AB-ADE3-360277F84142}" destId="{96FB390C-2514-144A-93EA-80734AD496F7}" srcOrd="0" destOrd="0" presId="urn:microsoft.com/office/officeart/2005/8/layout/vList2"/>
    <dgm:cxn modelId="{02791A8D-C709-4E86-991F-5B3EDB5279BB}" srcId="{B2C5D320-2E29-4581-AE75-1C8B966ECD51}" destId="{ADA9A1A8-0E7A-46A8-AB93-A0FBCF5AB28F}" srcOrd="3" destOrd="0" parTransId="{4E92CF98-CD0D-433E-A625-C76D4CA76F54}" sibTransId="{BAD5D2DD-B1AC-4CC9-91E1-69B0C158B5B2}"/>
    <dgm:cxn modelId="{3E26C080-2B6F-4C83-9412-42C1741C2CF3}" srcId="{B2C5D320-2E29-4581-AE75-1C8B966ECD51}" destId="{1F5E7569-282C-4BE5-A294-5EEB7776FD98}" srcOrd="0" destOrd="0" parTransId="{EC694AFA-DD33-42EA-8D7D-AD591C911A36}" sibTransId="{223FE139-F0E4-4B08-B24F-3CDB04A31499}"/>
    <dgm:cxn modelId="{0218B10D-7A69-524F-89EB-E7DEBCB48E10}" type="presOf" srcId="{ADA9A1A8-0E7A-46A8-AB93-A0FBCF5AB28F}" destId="{443B52AE-5ACB-E940-AB4F-8EBBEB8515DC}" srcOrd="0" destOrd="0" presId="urn:microsoft.com/office/officeart/2005/8/layout/vList2"/>
    <dgm:cxn modelId="{4393B25F-1C98-4617-899D-7D371A72B44C}" srcId="{B2C5D320-2E29-4581-AE75-1C8B966ECD51}" destId="{DBFDFC48-51C0-43FD-80E2-859B62913A60}" srcOrd="2" destOrd="0" parTransId="{E79E7521-6534-47C1-B8D0-2899D532F8DF}" sibTransId="{FC130978-0923-4CF7-BE39-3CC7E50C6170}"/>
    <dgm:cxn modelId="{4C7AA44B-8F1B-C843-B83E-405F4C2EEBE2}" type="presOf" srcId="{B2C5D320-2E29-4581-AE75-1C8B966ECD51}" destId="{BFC28C43-6AA9-3744-9C99-19EF3ADB861B}" srcOrd="0" destOrd="0" presId="urn:microsoft.com/office/officeart/2005/8/layout/vList2"/>
    <dgm:cxn modelId="{45794DBD-103A-42FC-B5D7-956BA19005C4}" srcId="{B2C5D320-2E29-4581-AE75-1C8B966ECD51}" destId="{A635E680-58CA-4533-97D5-685B5A91AAE1}" srcOrd="1" destOrd="0" parTransId="{72725C36-FBEC-4B86-AE2D-EA23019DAADE}" sibTransId="{51317559-3B65-4428-8210-6B97BF119FCA}"/>
    <dgm:cxn modelId="{53740B96-2E34-495D-83B3-0F46D5AF3F83}" srcId="{B2C5D320-2E29-4581-AE75-1C8B966ECD51}" destId="{17E1A3E1-92AB-49AB-ADE3-360277F84142}" srcOrd="4" destOrd="0" parTransId="{C59900E6-598D-4775-90B0-39E2A8234D0A}" sibTransId="{DD48829F-111D-48F5-B10D-D3410B45D933}"/>
    <dgm:cxn modelId="{AAFB680E-FA49-6248-931A-A07D1A2D6D2D}" type="presOf" srcId="{1F5E7569-282C-4BE5-A294-5EEB7776FD98}" destId="{02D7CDC7-5A20-0A44-82BB-6D5303BC4AAD}" srcOrd="0" destOrd="0" presId="urn:microsoft.com/office/officeart/2005/8/layout/vList2"/>
    <dgm:cxn modelId="{2FEA5FCB-7D46-9342-80C7-0A9770A6EA0C}" type="presOf" srcId="{DBFDFC48-51C0-43FD-80E2-859B62913A60}" destId="{9E7A6464-7B39-DF42-B117-1B89EE9007E8}" srcOrd="0" destOrd="0" presId="urn:microsoft.com/office/officeart/2005/8/layout/vList2"/>
    <dgm:cxn modelId="{2F630662-6A8D-D04C-AF47-25BA2C2F3DE1}" type="presOf" srcId="{A635E680-58CA-4533-97D5-685B5A91AAE1}" destId="{D575E2FF-E885-784F-A13E-4041A1649F71}" srcOrd="0" destOrd="0" presId="urn:microsoft.com/office/officeart/2005/8/layout/vList2"/>
    <dgm:cxn modelId="{73261E70-BA34-2E43-A703-F97361AD026D}" type="presParOf" srcId="{BFC28C43-6AA9-3744-9C99-19EF3ADB861B}" destId="{02D7CDC7-5A20-0A44-82BB-6D5303BC4AAD}" srcOrd="0" destOrd="0" presId="urn:microsoft.com/office/officeart/2005/8/layout/vList2"/>
    <dgm:cxn modelId="{A517A816-D8FE-AE45-9290-09B25C9F1F63}" type="presParOf" srcId="{BFC28C43-6AA9-3744-9C99-19EF3ADB861B}" destId="{9F0F2569-B717-9748-B59B-9D7BF8720A3B}" srcOrd="1" destOrd="0" presId="urn:microsoft.com/office/officeart/2005/8/layout/vList2"/>
    <dgm:cxn modelId="{824B055D-C4A2-B049-9EF0-8CCEFE1A97AD}" type="presParOf" srcId="{BFC28C43-6AA9-3744-9C99-19EF3ADB861B}" destId="{D575E2FF-E885-784F-A13E-4041A1649F71}" srcOrd="2" destOrd="0" presId="urn:microsoft.com/office/officeart/2005/8/layout/vList2"/>
    <dgm:cxn modelId="{40ADA69A-200C-CC46-AFE3-1AAF2F4E708C}" type="presParOf" srcId="{BFC28C43-6AA9-3744-9C99-19EF3ADB861B}" destId="{CC970705-B7E6-6247-BF6A-09CF928D6C00}" srcOrd="3" destOrd="0" presId="urn:microsoft.com/office/officeart/2005/8/layout/vList2"/>
    <dgm:cxn modelId="{E89A6084-25F3-834E-AA97-7CE12C89A6F0}" type="presParOf" srcId="{BFC28C43-6AA9-3744-9C99-19EF3ADB861B}" destId="{9E7A6464-7B39-DF42-B117-1B89EE9007E8}" srcOrd="4" destOrd="0" presId="urn:microsoft.com/office/officeart/2005/8/layout/vList2"/>
    <dgm:cxn modelId="{939AB9C4-E0BA-D14C-833E-730BD0E36823}" type="presParOf" srcId="{BFC28C43-6AA9-3744-9C99-19EF3ADB861B}" destId="{6829DF6C-5A72-F240-936A-E3BC7DC601F8}" srcOrd="5" destOrd="0" presId="urn:microsoft.com/office/officeart/2005/8/layout/vList2"/>
    <dgm:cxn modelId="{BD6850AA-5353-6A4A-930C-C5919535312B}" type="presParOf" srcId="{BFC28C43-6AA9-3744-9C99-19EF3ADB861B}" destId="{443B52AE-5ACB-E940-AB4F-8EBBEB8515DC}" srcOrd="6" destOrd="0" presId="urn:microsoft.com/office/officeart/2005/8/layout/vList2"/>
    <dgm:cxn modelId="{9CF67D02-5C0C-8A4E-A488-C2D71978954B}" type="presParOf" srcId="{BFC28C43-6AA9-3744-9C99-19EF3ADB861B}" destId="{6934B04E-528F-1C4E-8E27-18A2736B96AF}" srcOrd="7" destOrd="0" presId="urn:microsoft.com/office/officeart/2005/8/layout/vList2"/>
    <dgm:cxn modelId="{EFB24D4E-C2E7-ED47-9A3C-B474996F14D0}" type="presParOf" srcId="{BFC28C43-6AA9-3744-9C99-19EF3ADB861B}" destId="{96FB390C-2514-144A-93EA-80734AD496F7}" srcOrd="8"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A07D253-61EE-46B9-ADFA-5B40A7770F5F}"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133E8C1E-59F5-424F-BED0-FD3B5CAAFA85}">
      <dgm:prSet/>
      <dgm:spPr/>
      <dgm:t>
        <a:bodyPr/>
        <a:lstStyle/>
        <a:p>
          <a:r>
            <a:rPr lang="en-US" b="1" i="0" dirty="0"/>
            <a:t>MRSA </a:t>
          </a:r>
          <a:endParaRPr lang="en-US" dirty="0"/>
        </a:p>
      </dgm:t>
    </dgm:pt>
    <dgm:pt modelId="{818436FF-9C0A-4DEA-A23E-B08F0ED07EF6}" type="parTrans" cxnId="{D5B0F36B-56A2-45F1-B4C9-01D53187FBB0}">
      <dgm:prSet/>
      <dgm:spPr/>
      <dgm:t>
        <a:bodyPr/>
        <a:lstStyle/>
        <a:p>
          <a:endParaRPr lang="en-US"/>
        </a:p>
      </dgm:t>
    </dgm:pt>
    <dgm:pt modelId="{C0EA0C61-2EA8-47EA-8A45-30898569043A}" type="sibTrans" cxnId="{D5B0F36B-56A2-45F1-B4C9-01D53187FBB0}">
      <dgm:prSet/>
      <dgm:spPr/>
      <dgm:t>
        <a:bodyPr/>
        <a:lstStyle/>
        <a:p>
          <a:endParaRPr lang="en-US"/>
        </a:p>
      </dgm:t>
    </dgm:pt>
    <dgm:pt modelId="{AF8B67C4-0727-41DA-8522-459C55B5F690}">
      <dgm:prSet/>
      <dgm:spPr/>
      <dgm:t>
        <a:bodyPr/>
        <a:lstStyle/>
        <a:p>
          <a:r>
            <a:rPr lang="en-US" b="1" i="0"/>
            <a:t>44% </a:t>
          </a:r>
          <a:r>
            <a:rPr lang="el-GR" b="1" i="0"/>
            <a:t>ή </a:t>
          </a:r>
          <a:r>
            <a:rPr lang="en-US" b="1" i="0"/>
            <a:t>171 200</a:t>
          </a:r>
          <a:endParaRPr lang="en-US"/>
        </a:p>
      </dgm:t>
    </dgm:pt>
    <dgm:pt modelId="{86320FBB-9706-4AE6-B10F-EC5C857E7DC1}" type="parTrans" cxnId="{6928B4AC-8BF8-43BA-A434-FBEBAD605197}">
      <dgm:prSet/>
      <dgm:spPr/>
      <dgm:t>
        <a:bodyPr/>
        <a:lstStyle/>
        <a:p>
          <a:endParaRPr lang="en-US"/>
        </a:p>
      </dgm:t>
    </dgm:pt>
    <dgm:pt modelId="{742265CE-5BDA-4188-9EE5-944140A45E78}" type="sibTrans" cxnId="{6928B4AC-8BF8-43BA-A434-FBEBAD605197}">
      <dgm:prSet/>
      <dgm:spPr/>
      <dgm:t>
        <a:bodyPr/>
        <a:lstStyle/>
        <a:p>
          <a:endParaRPr lang="en-US"/>
        </a:p>
      </dgm:t>
    </dgm:pt>
    <dgm:pt modelId="{126B7F76-757A-4F67-ABB8-FA06E4960DE6}">
      <dgm:prSet/>
      <dgm:spPr/>
      <dgm:t>
        <a:bodyPr/>
        <a:lstStyle/>
        <a:p>
          <a:r>
            <a:rPr lang="en-US" b="1" i="0"/>
            <a:t>22% </a:t>
          </a:r>
          <a:r>
            <a:rPr lang="el-GR" b="1" i="0"/>
            <a:t>ή </a:t>
          </a:r>
          <a:r>
            <a:rPr lang="en-US" b="1" i="0"/>
            <a:t>5 400 </a:t>
          </a:r>
          <a:r>
            <a:rPr lang="el-GR" b="1" i="0"/>
            <a:t>θάνατοι</a:t>
          </a:r>
          <a:endParaRPr lang="en-US"/>
        </a:p>
      </dgm:t>
    </dgm:pt>
    <dgm:pt modelId="{187EEBD8-774E-4C0F-959C-4062EFDA1B70}" type="parTrans" cxnId="{C879B8E1-757E-4B77-85A0-9C5947B48D9F}">
      <dgm:prSet/>
      <dgm:spPr/>
      <dgm:t>
        <a:bodyPr/>
        <a:lstStyle/>
        <a:p>
          <a:endParaRPr lang="en-US"/>
        </a:p>
      </dgm:t>
    </dgm:pt>
    <dgm:pt modelId="{65443C34-7289-4CC4-B795-614F005D8F03}" type="sibTrans" cxnId="{C879B8E1-757E-4B77-85A0-9C5947B48D9F}">
      <dgm:prSet/>
      <dgm:spPr/>
      <dgm:t>
        <a:bodyPr/>
        <a:lstStyle/>
        <a:p>
          <a:endParaRPr lang="en-US"/>
        </a:p>
      </dgm:t>
    </dgm:pt>
    <dgm:pt modelId="{4E348C62-1A75-49F1-93C5-E2DC832BF7E6}">
      <dgm:prSet/>
      <dgm:spPr/>
      <dgm:t>
        <a:bodyPr/>
        <a:lstStyle/>
        <a:p>
          <a:r>
            <a:rPr lang="el-GR" b="1" i="0"/>
            <a:t>41% ή 1 050 000 επί πλέον ημέρες νοσηλείας</a:t>
          </a:r>
          <a:endParaRPr lang="en-US"/>
        </a:p>
      </dgm:t>
    </dgm:pt>
    <dgm:pt modelId="{5BEE10AB-B16E-49D3-A9FA-CB59D577C297}" type="parTrans" cxnId="{C20252E2-5754-42D8-B617-333EB9D1371B}">
      <dgm:prSet/>
      <dgm:spPr/>
      <dgm:t>
        <a:bodyPr/>
        <a:lstStyle/>
        <a:p>
          <a:endParaRPr lang="en-US"/>
        </a:p>
      </dgm:t>
    </dgm:pt>
    <dgm:pt modelId="{9E5EF389-78ED-4BE9-A7C7-94FB568E531B}" type="sibTrans" cxnId="{C20252E2-5754-42D8-B617-333EB9D1371B}">
      <dgm:prSet/>
      <dgm:spPr/>
      <dgm:t>
        <a:bodyPr/>
        <a:lstStyle/>
        <a:p>
          <a:endParaRPr lang="en-US"/>
        </a:p>
      </dgm:t>
    </dgm:pt>
    <dgm:pt modelId="{A2AB3C5A-A5AF-4503-B07A-1FC018A40010}">
      <dgm:prSet/>
      <dgm:spPr/>
      <dgm:t>
        <a:bodyPr/>
        <a:lstStyle/>
        <a:p>
          <a:r>
            <a:rPr lang="el-GR" b="1" i="0"/>
            <a:t>Κόστος 380 000 000 Ευρώ/έτος</a:t>
          </a:r>
          <a:endParaRPr lang="en-US"/>
        </a:p>
      </dgm:t>
    </dgm:pt>
    <dgm:pt modelId="{64331791-A0BA-467D-BFD5-21B6BDAB441C}" type="parTrans" cxnId="{971D3144-E3B1-49AB-A5FD-A6C29E182FD4}">
      <dgm:prSet/>
      <dgm:spPr/>
      <dgm:t>
        <a:bodyPr/>
        <a:lstStyle/>
        <a:p>
          <a:endParaRPr lang="en-US"/>
        </a:p>
      </dgm:t>
    </dgm:pt>
    <dgm:pt modelId="{A3F8A38C-636F-4BF4-86AE-168C2BE3B102}" type="sibTrans" cxnId="{971D3144-E3B1-49AB-A5FD-A6C29E182FD4}">
      <dgm:prSet/>
      <dgm:spPr/>
      <dgm:t>
        <a:bodyPr/>
        <a:lstStyle/>
        <a:p>
          <a:endParaRPr lang="en-US"/>
        </a:p>
      </dgm:t>
    </dgm:pt>
    <dgm:pt modelId="{FBAFD2D0-0192-AE42-8137-786613F445E9}" type="pres">
      <dgm:prSet presAssocID="{4A07D253-61EE-46B9-ADFA-5B40A7770F5F}" presName="vert0" presStyleCnt="0">
        <dgm:presLayoutVars>
          <dgm:dir/>
          <dgm:animOne val="branch"/>
          <dgm:animLvl val="lvl"/>
        </dgm:presLayoutVars>
      </dgm:prSet>
      <dgm:spPr/>
      <dgm:t>
        <a:bodyPr/>
        <a:lstStyle/>
        <a:p>
          <a:endParaRPr lang="el-GR"/>
        </a:p>
      </dgm:t>
    </dgm:pt>
    <dgm:pt modelId="{AFFB317A-8CFC-C444-B837-7335DC9B65BF}" type="pres">
      <dgm:prSet presAssocID="{133E8C1E-59F5-424F-BED0-FD3B5CAAFA85}" presName="thickLine" presStyleLbl="alignNode1" presStyleIdx="0" presStyleCnt="5"/>
      <dgm:spPr/>
    </dgm:pt>
    <dgm:pt modelId="{D6371A34-E103-AD40-A164-AECFB5A0938C}" type="pres">
      <dgm:prSet presAssocID="{133E8C1E-59F5-424F-BED0-FD3B5CAAFA85}" presName="horz1" presStyleCnt="0"/>
      <dgm:spPr/>
    </dgm:pt>
    <dgm:pt modelId="{0A40E174-2CDF-864E-95E1-7D37652BD35B}" type="pres">
      <dgm:prSet presAssocID="{133E8C1E-59F5-424F-BED0-FD3B5CAAFA85}" presName="tx1" presStyleLbl="revTx" presStyleIdx="0" presStyleCnt="5"/>
      <dgm:spPr/>
      <dgm:t>
        <a:bodyPr/>
        <a:lstStyle/>
        <a:p>
          <a:endParaRPr lang="el-GR"/>
        </a:p>
      </dgm:t>
    </dgm:pt>
    <dgm:pt modelId="{8E758CCB-CDF4-1B42-BDA3-0599B9242F8D}" type="pres">
      <dgm:prSet presAssocID="{133E8C1E-59F5-424F-BED0-FD3B5CAAFA85}" presName="vert1" presStyleCnt="0"/>
      <dgm:spPr/>
    </dgm:pt>
    <dgm:pt modelId="{AAA3774B-19E9-3841-9CD0-8F5543903965}" type="pres">
      <dgm:prSet presAssocID="{AF8B67C4-0727-41DA-8522-459C55B5F690}" presName="thickLine" presStyleLbl="alignNode1" presStyleIdx="1" presStyleCnt="5"/>
      <dgm:spPr/>
    </dgm:pt>
    <dgm:pt modelId="{7975AF30-A0F1-E64B-983C-3E73A47AC0E5}" type="pres">
      <dgm:prSet presAssocID="{AF8B67C4-0727-41DA-8522-459C55B5F690}" presName="horz1" presStyleCnt="0"/>
      <dgm:spPr/>
    </dgm:pt>
    <dgm:pt modelId="{B9026CEC-C414-2546-85A2-14E3157D55BD}" type="pres">
      <dgm:prSet presAssocID="{AF8B67C4-0727-41DA-8522-459C55B5F690}" presName="tx1" presStyleLbl="revTx" presStyleIdx="1" presStyleCnt="5"/>
      <dgm:spPr/>
      <dgm:t>
        <a:bodyPr/>
        <a:lstStyle/>
        <a:p>
          <a:endParaRPr lang="el-GR"/>
        </a:p>
      </dgm:t>
    </dgm:pt>
    <dgm:pt modelId="{01374683-81BB-EC4C-BCE9-4CE9A14A4B4C}" type="pres">
      <dgm:prSet presAssocID="{AF8B67C4-0727-41DA-8522-459C55B5F690}" presName="vert1" presStyleCnt="0"/>
      <dgm:spPr/>
    </dgm:pt>
    <dgm:pt modelId="{210D40DD-9142-734C-A0AB-62E4C8057E2B}" type="pres">
      <dgm:prSet presAssocID="{126B7F76-757A-4F67-ABB8-FA06E4960DE6}" presName="thickLine" presStyleLbl="alignNode1" presStyleIdx="2" presStyleCnt="5"/>
      <dgm:spPr/>
    </dgm:pt>
    <dgm:pt modelId="{1712F416-5A30-B54C-8C55-E4F5047D4605}" type="pres">
      <dgm:prSet presAssocID="{126B7F76-757A-4F67-ABB8-FA06E4960DE6}" presName="horz1" presStyleCnt="0"/>
      <dgm:spPr/>
    </dgm:pt>
    <dgm:pt modelId="{EC9B5D7D-72ED-1043-91DD-EBB256F40ED5}" type="pres">
      <dgm:prSet presAssocID="{126B7F76-757A-4F67-ABB8-FA06E4960DE6}" presName="tx1" presStyleLbl="revTx" presStyleIdx="2" presStyleCnt="5"/>
      <dgm:spPr/>
      <dgm:t>
        <a:bodyPr/>
        <a:lstStyle/>
        <a:p>
          <a:endParaRPr lang="el-GR"/>
        </a:p>
      </dgm:t>
    </dgm:pt>
    <dgm:pt modelId="{264AC823-83B1-A245-ABC5-A2B824AD96ED}" type="pres">
      <dgm:prSet presAssocID="{126B7F76-757A-4F67-ABB8-FA06E4960DE6}" presName="vert1" presStyleCnt="0"/>
      <dgm:spPr/>
    </dgm:pt>
    <dgm:pt modelId="{2F4AF611-A4A4-6B4C-ABAB-47AABC2AC7BA}" type="pres">
      <dgm:prSet presAssocID="{4E348C62-1A75-49F1-93C5-E2DC832BF7E6}" presName="thickLine" presStyleLbl="alignNode1" presStyleIdx="3" presStyleCnt="5"/>
      <dgm:spPr/>
    </dgm:pt>
    <dgm:pt modelId="{6A6352D5-69F5-2048-84B0-060A8D5F0DD3}" type="pres">
      <dgm:prSet presAssocID="{4E348C62-1A75-49F1-93C5-E2DC832BF7E6}" presName="horz1" presStyleCnt="0"/>
      <dgm:spPr/>
    </dgm:pt>
    <dgm:pt modelId="{0F8D30A4-8C4B-7046-B86D-90B2C05C1AE6}" type="pres">
      <dgm:prSet presAssocID="{4E348C62-1A75-49F1-93C5-E2DC832BF7E6}" presName="tx1" presStyleLbl="revTx" presStyleIdx="3" presStyleCnt="5"/>
      <dgm:spPr/>
      <dgm:t>
        <a:bodyPr/>
        <a:lstStyle/>
        <a:p>
          <a:endParaRPr lang="el-GR"/>
        </a:p>
      </dgm:t>
    </dgm:pt>
    <dgm:pt modelId="{403FCD1D-88A7-2B43-8EDE-D8308BF79B85}" type="pres">
      <dgm:prSet presAssocID="{4E348C62-1A75-49F1-93C5-E2DC832BF7E6}" presName="vert1" presStyleCnt="0"/>
      <dgm:spPr/>
    </dgm:pt>
    <dgm:pt modelId="{2E6303E9-8D45-0A47-BC3E-2A816B64FC3F}" type="pres">
      <dgm:prSet presAssocID="{A2AB3C5A-A5AF-4503-B07A-1FC018A40010}" presName="thickLine" presStyleLbl="alignNode1" presStyleIdx="4" presStyleCnt="5"/>
      <dgm:spPr/>
    </dgm:pt>
    <dgm:pt modelId="{FBC510AD-76C3-8045-9593-9444D7C09597}" type="pres">
      <dgm:prSet presAssocID="{A2AB3C5A-A5AF-4503-B07A-1FC018A40010}" presName="horz1" presStyleCnt="0"/>
      <dgm:spPr/>
    </dgm:pt>
    <dgm:pt modelId="{32DCA4ED-DE04-944B-BD2B-3CB047927971}" type="pres">
      <dgm:prSet presAssocID="{A2AB3C5A-A5AF-4503-B07A-1FC018A40010}" presName="tx1" presStyleLbl="revTx" presStyleIdx="4" presStyleCnt="5"/>
      <dgm:spPr/>
      <dgm:t>
        <a:bodyPr/>
        <a:lstStyle/>
        <a:p>
          <a:endParaRPr lang="el-GR"/>
        </a:p>
      </dgm:t>
    </dgm:pt>
    <dgm:pt modelId="{A3E4DA90-146E-F845-9CAD-9D00D4DD86CA}" type="pres">
      <dgm:prSet presAssocID="{A2AB3C5A-A5AF-4503-B07A-1FC018A40010}" presName="vert1" presStyleCnt="0"/>
      <dgm:spPr/>
    </dgm:pt>
  </dgm:ptLst>
  <dgm:cxnLst>
    <dgm:cxn modelId="{7ACB0C12-5249-8C4B-A435-533540859615}" type="presOf" srcId="{4E348C62-1A75-49F1-93C5-E2DC832BF7E6}" destId="{0F8D30A4-8C4B-7046-B86D-90B2C05C1AE6}" srcOrd="0" destOrd="0" presId="urn:microsoft.com/office/officeart/2008/layout/LinedList"/>
    <dgm:cxn modelId="{45C2849C-FADD-D74F-987E-8DC238B7A9C6}" type="presOf" srcId="{133E8C1E-59F5-424F-BED0-FD3B5CAAFA85}" destId="{0A40E174-2CDF-864E-95E1-7D37652BD35B}" srcOrd="0" destOrd="0" presId="urn:microsoft.com/office/officeart/2008/layout/LinedList"/>
    <dgm:cxn modelId="{168F5A9B-4A9C-744D-8712-BCA352865E8F}" type="presOf" srcId="{AF8B67C4-0727-41DA-8522-459C55B5F690}" destId="{B9026CEC-C414-2546-85A2-14E3157D55BD}" srcOrd="0" destOrd="0" presId="urn:microsoft.com/office/officeart/2008/layout/LinedList"/>
    <dgm:cxn modelId="{C20252E2-5754-42D8-B617-333EB9D1371B}" srcId="{4A07D253-61EE-46B9-ADFA-5B40A7770F5F}" destId="{4E348C62-1A75-49F1-93C5-E2DC832BF7E6}" srcOrd="3" destOrd="0" parTransId="{5BEE10AB-B16E-49D3-A9FA-CB59D577C297}" sibTransId="{9E5EF389-78ED-4BE9-A7C7-94FB568E531B}"/>
    <dgm:cxn modelId="{D5B0F36B-56A2-45F1-B4C9-01D53187FBB0}" srcId="{4A07D253-61EE-46B9-ADFA-5B40A7770F5F}" destId="{133E8C1E-59F5-424F-BED0-FD3B5CAAFA85}" srcOrd="0" destOrd="0" parTransId="{818436FF-9C0A-4DEA-A23E-B08F0ED07EF6}" sibTransId="{C0EA0C61-2EA8-47EA-8A45-30898569043A}"/>
    <dgm:cxn modelId="{971D3144-E3B1-49AB-A5FD-A6C29E182FD4}" srcId="{4A07D253-61EE-46B9-ADFA-5B40A7770F5F}" destId="{A2AB3C5A-A5AF-4503-B07A-1FC018A40010}" srcOrd="4" destOrd="0" parTransId="{64331791-A0BA-467D-BFD5-21B6BDAB441C}" sibTransId="{A3F8A38C-636F-4BF4-86AE-168C2BE3B102}"/>
    <dgm:cxn modelId="{C879B8E1-757E-4B77-85A0-9C5947B48D9F}" srcId="{4A07D253-61EE-46B9-ADFA-5B40A7770F5F}" destId="{126B7F76-757A-4F67-ABB8-FA06E4960DE6}" srcOrd="2" destOrd="0" parTransId="{187EEBD8-774E-4C0F-959C-4062EFDA1B70}" sibTransId="{65443C34-7289-4CC4-B795-614F005D8F03}"/>
    <dgm:cxn modelId="{7E358613-3525-0240-843E-50F15C4ABB5F}" type="presOf" srcId="{4A07D253-61EE-46B9-ADFA-5B40A7770F5F}" destId="{FBAFD2D0-0192-AE42-8137-786613F445E9}" srcOrd="0" destOrd="0" presId="urn:microsoft.com/office/officeart/2008/layout/LinedList"/>
    <dgm:cxn modelId="{7D733AD5-2E92-6C48-9B9A-BF2798A04D86}" type="presOf" srcId="{126B7F76-757A-4F67-ABB8-FA06E4960DE6}" destId="{EC9B5D7D-72ED-1043-91DD-EBB256F40ED5}" srcOrd="0" destOrd="0" presId="urn:microsoft.com/office/officeart/2008/layout/LinedList"/>
    <dgm:cxn modelId="{6928B4AC-8BF8-43BA-A434-FBEBAD605197}" srcId="{4A07D253-61EE-46B9-ADFA-5B40A7770F5F}" destId="{AF8B67C4-0727-41DA-8522-459C55B5F690}" srcOrd="1" destOrd="0" parTransId="{86320FBB-9706-4AE6-B10F-EC5C857E7DC1}" sibTransId="{742265CE-5BDA-4188-9EE5-944140A45E78}"/>
    <dgm:cxn modelId="{5D50A2F4-DDF4-FF4C-9860-BB5945B8C4F3}" type="presOf" srcId="{A2AB3C5A-A5AF-4503-B07A-1FC018A40010}" destId="{32DCA4ED-DE04-944B-BD2B-3CB047927971}" srcOrd="0" destOrd="0" presId="urn:microsoft.com/office/officeart/2008/layout/LinedList"/>
    <dgm:cxn modelId="{081B3C68-B9E7-4B49-8293-DC004944C054}" type="presParOf" srcId="{FBAFD2D0-0192-AE42-8137-786613F445E9}" destId="{AFFB317A-8CFC-C444-B837-7335DC9B65BF}" srcOrd="0" destOrd="0" presId="urn:microsoft.com/office/officeart/2008/layout/LinedList"/>
    <dgm:cxn modelId="{640FCA57-E4A3-1844-9849-D5273E26DBA5}" type="presParOf" srcId="{FBAFD2D0-0192-AE42-8137-786613F445E9}" destId="{D6371A34-E103-AD40-A164-AECFB5A0938C}" srcOrd="1" destOrd="0" presId="urn:microsoft.com/office/officeart/2008/layout/LinedList"/>
    <dgm:cxn modelId="{55CD93C1-024B-FC41-8E97-294699A275CD}" type="presParOf" srcId="{D6371A34-E103-AD40-A164-AECFB5A0938C}" destId="{0A40E174-2CDF-864E-95E1-7D37652BD35B}" srcOrd="0" destOrd="0" presId="urn:microsoft.com/office/officeart/2008/layout/LinedList"/>
    <dgm:cxn modelId="{9FA30D78-5F51-6242-8A59-123AD31804FB}" type="presParOf" srcId="{D6371A34-E103-AD40-A164-AECFB5A0938C}" destId="{8E758CCB-CDF4-1B42-BDA3-0599B9242F8D}" srcOrd="1" destOrd="0" presId="urn:microsoft.com/office/officeart/2008/layout/LinedList"/>
    <dgm:cxn modelId="{EF47C546-742C-7549-BA96-39B86F0D95C7}" type="presParOf" srcId="{FBAFD2D0-0192-AE42-8137-786613F445E9}" destId="{AAA3774B-19E9-3841-9CD0-8F5543903965}" srcOrd="2" destOrd="0" presId="urn:microsoft.com/office/officeart/2008/layout/LinedList"/>
    <dgm:cxn modelId="{6FDA5B84-4CA8-5644-9BF0-4128E4A1868E}" type="presParOf" srcId="{FBAFD2D0-0192-AE42-8137-786613F445E9}" destId="{7975AF30-A0F1-E64B-983C-3E73A47AC0E5}" srcOrd="3" destOrd="0" presId="urn:microsoft.com/office/officeart/2008/layout/LinedList"/>
    <dgm:cxn modelId="{0FE1661B-A079-B841-9362-653BC6737C0F}" type="presParOf" srcId="{7975AF30-A0F1-E64B-983C-3E73A47AC0E5}" destId="{B9026CEC-C414-2546-85A2-14E3157D55BD}" srcOrd="0" destOrd="0" presId="urn:microsoft.com/office/officeart/2008/layout/LinedList"/>
    <dgm:cxn modelId="{A76E5B34-8C01-564C-9D43-BCD57227707C}" type="presParOf" srcId="{7975AF30-A0F1-E64B-983C-3E73A47AC0E5}" destId="{01374683-81BB-EC4C-BCE9-4CE9A14A4B4C}" srcOrd="1" destOrd="0" presId="urn:microsoft.com/office/officeart/2008/layout/LinedList"/>
    <dgm:cxn modelId="{3DBA3D98-B622-AE46-BCA0-1BBDF0DC8A98}" type="presParOf" srcId="{FBAFD2D0-0192-AE42-8137-786613F445E9}" destId="{210D40DD-9142-734C-A0AB-62E4C8057E2B}" srcOrd="4" destOrd="0" presId="urn:microsoft.com/office/officeart/2008/layout/LinedList"/>
    <dgm:cxn modelId="{8F200202-9EF4-F243-9A4D-53B8900A9D68}" type="presParOf" srcId="{FBAFD2D0-0192-AE42-8137-786613F445E9}" destId="{1712F416-5A30-B54C-8C55-E4F5047D4605}" srcOrd="5" destOrd="0" presId="urn:microsoft.com/office/officeart/2008/layout/LinedList"/>
    <dgm:cxn modelId="{1D1E4C92-59E1-9D4F-9740-E85865350311}" type="presParOf" srcId="{1712F416-5A30-B54C-8C55-E4F5047D4605}" destId="{EC9B5D7D-72ED-1043-91DD-EBB256F40ED5}" srcOrd="0" destOrd="0" presId="urn:microsoft.com/office/officeart/2008/layout/LinedList"/>
    <dgm:cxn modelId="{8C06D387-8634-F24C-98D0-419FB0118EA8}" type="presParOf" srcId="{1712F416-5A30-B54C-8C55-E4F5047D4605}" destId="{264AC823-83B1-A245-ABC5-A2B824AD96ED}" srcOrd="1" destOrd="0" presId="urn:microsoft.com/office/officeart/2008/layout/LinedList"/>
    <dgm:cxn modelId="{002A99DC-2FD6-ED46-A976-FECDC4355A53}" type="presParOf" srcId="{FBAFD2D0-0192-AE42-8137-786613F445E9}" destId="{2F4AF611-A4A4-6B4C-ABAB-47AABC2AC7BA}" srcOrd="6" destOrd="0" presId="urn:microsoft.com/office/officeart/2008/layout/LinedList"/>
    <dgm:cxn modelId="{B464FF3E-AF4C-3345-8092-A2DC4D530751}" type="presParOf" srcId="{FBAFD2D0-0192-AE42-8137-786613F445E9}" destId="{6A6352D5-69F5-2048-84B0-060A8D5F0DD3}" srcOrd="7" destOrd="0" presId="urn:microsoft.com/office/officeart/2008/layout/LinedList"/>
    <dgm:cxn modelId="{E2B0CEC2-DFE3-CE4B-A562-6554573C18C0}" type="presParOf" srcId="{6A6352D5-69F5-2048-84B0-060A8D5F0DD3}" destId="{0F8D30A4-8C4B-7046-B86D-90B2C05C1AE6}" srcOrd="0" destOrd="0" presId="urn:microsoft.com/office/officeart/2008/layout/LinedList"/>
    <dgm:cxn modelId="{A9A09124-6FA2-1041-848E-C66CEB4FEEE4}" type="presParOf" srcId="{6A6352D5-69F5-2048-84B0-060A8D5F0DD3}" destId="{403FCD1D-88A7-2B43-8EDE-D8308BF79B85}" srcOrd="1" destOrd="0" presId="urn:microsoft.com/office/officeart/2008/layout/LinedList"/>
    <dgm:cxn modelId="{D2D6D864-D675-504E-852E-5757286065FB}" type="presParOf" srcId="{FBAFD2D0-0192-AE42-8137-786613F445E9}" destId="{2E6303E9-8D45-0A47-BC3E-2A816B64FC3F}" srcOrd="8" destOrd="0" presId="urn:microsoft.com/office/officeart/2008/layout/LinedList"/>
    <dgm:cxn modelId="{3DFFFA3B-DA29-3D4C-8C21-63BB180B29C4}" type="presParOf" srcId="{FBAFD2D0-0192-AE42-8137-786613F445E9}" destId="{FBC510AD-76C3-8045-9593-9444D7C09597}" srcOrd="9" destOrd="0" presId="urn:microsoft.com/office/officeart/2008/layout/LinedList"/>
    <dgm:cxn modelId="{63815055-2CDE-D642-8175-4AF13B0CC3FA}" type="presParOf" srcId="{FBC510AD-76C3-8045-9593-9444D7C09597}" destId="{32DCA4ED-DE04-944B-BD2B-3CB047927971}" srcOrd="0" destOrd="0" presId="urn:microsoft.com/office/officeart/2008/layout/LinedList"/>
    <dgm:cxn modelId="{3CB8D448-9382-D247-A0E9-076768E98F0C}" type="presParOf" srcId="{FBC510AD-76C3-8045-9593-9444D7C09597}" destId="{A3E4DA90-146E-F845-9CAD-9D00D4DD86CA}" srcOrd="1" destOrd="0" presId="urn:microsoft.com/office/officeart/2008/layout/Line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2B039EB-C9C9-43EF-8F19-AEEDE57FCA4A}" type="doc">
      <dgm:prSet loTypeId="urn:microsoft.com/office/officeart/2018/layout/CircleProcess" loCatId="simpleprocesssa" qsTypeId="urn:microsoft.com/office/officeart/2005/8/quickstyle/simple1" qsCatId="simple" csTypeId="urn:microsoft.com/office/officeart/2005/8/colors/colorful1#1" csCatId="colorful" phldr="1"/>
      <dgm:spPr/>
      <dgm:t>
        <a:bodyPr/>
        <a:lstStyle/>
        <a:p>
          <a:endParaRPr lang="en-US"/>
        </a:p>
      </dgm:t>
    </dgm:pt>
    <dgm:pt modelId="{04B9001B-32E4-4DC0-BCE1-1620A1F64EA9}">
      <dgm:prSet custT="1"/>
      <dgm:spPr/>
      <dgm:t>
        <a:bodyPr/>
        <a:lstStyle/>
        <a:p>
          <a:r>
            <a:rPr lang="el-GR" sz="1600" b="1" dirty="0"/>
            <a:t>Τροποποιημένη συγγένεια της ΡΒΡ</a:t>
          </a:r>
          <a:r>
            <a:rPr lang="el-GR" sz="1600" b="1" baseline="-25000" dirty="0"/>
            <a:t>5</a:t>
          </a:r>
          <a:r>
            <a:rPr lang="el-GR" sz="1600" b="1" dirty="0"/>
            <a:t>.</a:t>
          </a:r>
          <a:endParaRPr lang="en-US" sz="1600" b="1" dirty="0"/>
        </a:p>
      </dgm:t>
    </dgm:pt>
    <dgm:pt modelId="{64670ABC-518E-4542-B153-1B744DB41184}" type="parTrans" cxnId="{823991AB-7D4E-48E4-B6F0-4675EAD0AD78}">
      <dgm:prSet/>
      <dgm:spPr/>
      <dgm:t>
        <a:bodyPr/>
        <a:lstStyle/>
        <a:p>
          <a:endParaRPr lang="en-US"/>
        </a:p>
      </dgm:t>
    </dgm:pt>
    <dgm:pt modelId="{479A1CD2-673E-4801-8E85-EA0405FC12CD}" type="sibTrans" cxnId="{823991AB-7D4E-48E4-B6F0-4675EAD0AD78}">
      <dgm:prSet/>
      <dgm:spPr/>
      <dgm:t>
        <a:bodyPr/>
        <a:lstStyle/>
        <a:p>
          <a:endParaRPr lang="en-US"/>
        </a:p>
      </dgm:t>
    </dgm:pt>
    <dgm:pt modelId="{767C4934-66BA-46D7-8E55-5CCCBFE348A4}">
      <dgm:prSet/>
      <dgm:spPr/>
      <dgm:t>
        <a:bodyPr/>
        <a:lstStyle/>
        <a:p>
          <a:r>
            <a:rPr lang="el-GR" b="1"/>
            <a:t>Παραγωγή πενικιλλινάσης </a:t>
          </a:r>
          <a:r>
            <a:rPr lang="el-GR" b="1" i="1"/>
            <a:t>(Αργεντινή, Λίβανος, ΗΠΑ, Ευρώπη). </a:t>
          </a:r>
          <a:endParaRPr lang="en-US"/>
        </a:p>
      </dgm:t>
    </dgm:pt>
    <dgm:pt modelId="{DD061B86-1356-4FD7-B8BD-1504CBCB542A}" type="parTrans" cxnId="{49399428-1648-4B02-8DAA-FBE0906975A2}">
      <dgm:prSet/>
      <dgm:spPr/>
      <dgm:t>
        <a:bodyPr/>
        <a:lstStyle/>
        <a:p>
          <a:endParaRPr lang="en-US"/>
        </a:p>
      </dgm:t>
    </dgm:pt>
    <dgm:pt modelId="{1ADE73AB-9259-4692-A21C-4B5F2F616CBE}" type="sibTrans" cxnId="{49399428-1648-4B02-8DAA-FBE0906975A2}">
      <dgm:prSet/>
      <dgm:spPr/>
      <dgm:t>
        <a:bodyPr/>
        <a:lstStyle/>
        <a:p>
          <a:endParaRPr lang="en-US"/>
        </a:p>
      </dgm:t>
    </dgm:pt>
    <dgm:pt modelId="{D07C6278-E157-2541-B09C-B0E1892AE19D}" type="pres">
      <dgm:prSet presAssocID="{B2B039EB-C9C9-43EF-8F19-AEEDE57FCA4A}" presName="Name0" presStyleCnt="0">
        <dgm:presLayoutVars>
          <dgm:chMax val="11"/>
          <dgm:chPref val="11"/>
          <dgm:dir/>
          <dgm:resizeHandles/>
        </dgm:presLayoutVars>
      </dgm:prSet>
      <dgm:spPr/>
      <dgm:t>
        <a:bodyPr/>
        <a:lstStyle/>
        <a:p>
          <a:endParaRPr lang="el-GR"/>
        </a:p>
      </dgm:t>
    </dgm:pt>
    <dgm:pt modelId="{D181584B-86AF-E84D-AD09-A5F16F55CD48}" type="pres">
      <dgm:prSet presAssocID="{767C4934-66BA-46D7-8E55-5CCCBFE348A4}" presName="Accent2" presStyleCnt="0"/>
      <dgm:spPr/>
    </dgm:pt>
    <dgm:pt modelId="{93708180-6DAB-5246-8D94-CBB45978CEE8}" type="pres">
      <dgm:prSet presAssocID="{767C4934-66BA-46D7-8E55-5CCCBFE348A4}" presName="Accent" presStyleLbl="node1" presStyleIdx="0" presStyleCnt="4"/>
      <dgm:spPr/>
    </dgm:pt>
    <dgm:pt modelId="{17329B51-A4AF-6748-AAC1-47EA0A38C2ED}" type="pres">
      <dgm:prSet presAssocID="{767C4934-66BA-46D7-8E55-5CCCBFE348A4}" presName="ParentBackground2" presStyleCnt="0"/>
      <dgm:spPr/>
    </dgm:pt>
    <dgm:pt modelId="{E1CB2E30-9E2D-044D-B480-97BACCD6A4EC}" type="pres">
      <dgm:prSet presAssocID="{767C4934-66BA-46D7-8E55-5CCCBFE348A4}" presName="ParentBackground" presStyleLbl="node1" presStyleIdx="1" presStyleCnt="4"/>
      <dgm:spPr/>
      <dgm:t>
        <a:bodyPr/>
        <a:lstStyle/>
        <a:p>
          <a:endParaRPr lang="el-GR"/>
        </a:p>
      </dgm:t>
    </dgm:pt>
    <dgm:pt modelId="{C01E4F92-76F3-124C-BE87-662B84EF7A98}" type="pres">
      <dgm:prSet presAssocID="{767C4934-66BA-46D7-8E55-5CCCBFE348A4}" presName="Parent2" presStyleLbl="fgAcc0" presStyleIdx="0" presStyleCnt="0">
        <dgm:presLayoutVars>
          <dgm:chMax val="1"/>
          <dgm:chPref val="1"/>
          <dgm:bulletEnabled val="1"/>
        </dgm:presLayoutVars>
      </dgm:prSet>
      <dgm:spPr/>
      <dgm:t>
        <a:bodyPr/>
        <a:lstStyle/>
        <a:p>
          <a:endParaRPr lang="el-GR"/>
        </a:p>
      </dgm:t>
    </dgm:pt>
    <dgm:pt modelId="{43CD049A-665B-174F-9E95-E7AB3C8CC562}" type="pres">
      <dgm:prSet presAssocID="{04B9001B-32E4-4DC0-BCE1-1620A1F64EA9}" presName="Accent1" presStyleCnt="0"/>
      <dgm:spPr/>
    </dgm:pt>
    <dgm:pt modelId="{DC50552C-FB2C-1046-AA90-054BB2F4C8DC}" type="pres">
      <dgm:prSet presAssocID="{04B9001B-32E4-4DC0-BCE1-1620A1F64EA9}" presName="Accent" presStyleLbl="node1" presStyleIdx="2" presStyleCnt="4" custAng="5470363"/>
      <dgm:spPr/>
    </dgm:pt>
    <dgm:pt modelId="{A4DEDDD8-C94F-454A-933B-9C1AE458AF23}" type="pres">
      <dgm:prSet presAssocID="{04B9001B-32E4-4DC0-BCE1-1620A1F64EA9}" presName="ParentBackground1" presStyleCnt="0"/>
      <dgm:spPr/>
    </dgm:pt>
    <dgm:pt modelId="{875FCEF6-2238-2A4F-8930-79429C02E547}" type="pres">
      <dgm:prSet presAssocID="{04B9001B-32E4-4DC0-BCE1-1620A1F64EA9}" presName="ParentBackground" presStyleLbl="node1" presStyleIdx="3" presStyleCnt="4" custScaleX="109253" custScaleY="110429"/>
      <dgm:spPr/>
      <dgm:t>
        <a:bodyPr/>
        <a:lstStyle/>
        <a:p>
          <a:endParaRPr lang="el-GR"/>
        </a:p>
      </dgm:t>
    </dgm:pt>
    <dgm:pt modelId="{FF3710A6-1390-5349-87ED-61AEE2616C32}" type="pres">
      <dgm:prSet presAssocID="{04B9001B-32E4-4DC0-BCE1-1620A1F64EA9}" presName="Parent1" presStyleLbl="fgAcc0" presStyleIdx="0" presStyleCnt="0">
        <dgm:presLayoutVars>
          <dgm:chMax val="1"/>
          <dgm:chPref val="1"/>
          <dgm:bulletEnabled val="1"/>
        </dgm:presLayoutVars>
      </dgm:prSet>
      <dgm:spPr/>
      <dgm:t>
        <a:bodyPr/>
        <a:lstStyle/>
        <a:p>
          <a:endParaRPr lang="el-GR"/>
        </a:p>
      </dgm:t>
    </dgm:pt>
  </dgm:ptLst>
  <dgm:cxnLst>
    <dgm:cxn modelId="{49399428-1648-4B02-8DAA-FBE0906975A2}" srcId="{B2B039EB-C9C9-43EF-8F19-AEEDE57FCA4A}" destId="{767C4934-66BA-46D7-8E55-5CCCBFE348A4}" srcOrd="1" destOrd="0" parTransId="{DD061B86-1356-4FD7-B8BD-1504CBCB542A}" sibTransId="{1ADE73AB-9259-4692-A21C-4B5F2F616CBE}"/>
    <dgm:cxn modelId="{53D59CBA-9B70-6F42-AC4F-DEE11CE549A1}" type="presOf" srcId="{04B9001B-32E4-4DC0-BCE1-1620A1F64EA9}" destId="{FF3710A6-1390-5349-87ED-61AEE2616C32}" srcOrd="1" destOrd="0" presId="urn:microsoft.com/office/officeart/2018/layout/CircleProcess"/>
    <dgm:cxn modelId="{823991AB-7D4E-48E4-B6F0-4675EAD0AD78}" srcId="{B2B039EB-C9C9-43EF-8F19-AEEDE57FCA4A}" destId="{04B9001B-32E4-4DC0-BCE1-1620A1F64EA9}" srcOrd="0" destOrd="0" parTransId="{64670ABC-518E-4542-B153-1B744DB41184}" sibTransId="{479A1CD2-673E-4801-8E85-EA0405FC12CD}"/>
    <dgm:cxn modelId="{C326CD41-5226-B54A-BD87-22C06AB6B83A}" type="presOf" srcId="{04B9001B-32E4-4DC0-BCE1-1620A1F64EA9}" destId="{875FCEF6-2238-2A4F-8930-79429C02E547}" srcOrd="0" destOrd="0" presId="urn:microsoft.com/office/officeart/2018/layout/CircleProcess"/>
    <dgm:cxn modelId="{5B550A45-C100-9741-9F6C-D7E849A3A469}" type="presOf" srcId="{B2B039EB-C9C9-43EF-8F19-AEEDE57FCA4A}" destId="{D07C6278-E157-2541-B09C-B0E1892AE19D}" srcOrd="0" destOrd="0" presId="urn:microsoft.com/office/officeart/2018/layout/CircleProcess"/>
    <dgm:cxn modelId="{E1B8CA01-FD79-1243-A3A2-BF03566C7C46}" type="presOf" srcId="{767C4934-66BA-46D7-8E55-5CCCBFE348A4}" destId="{C01E4F92-76F3-124C-BE87-662B84EF7A98}" srcOrd="1" destOrd="0" presId="urn:microsoft.com/office/officeart/2018/layout/CircleProcess"/>
    <dgm:cxn modelId="{1B96B572-3628-0247-B9D9-48F7FA827CDF}" type="presOf" srcId="{767C4934-66BA-46D7-8E55-5CCCBFE348A4}" destId="{E1CB2E30-9E2D-044D-B480-97BACCD6A4EC}" srcOrd="0" destOrd="0" presId="urn:microsoft.com/office/officeart/2018/layout/CircleProcess"/>
    <dgm:cxn modelId="{FCE2A3E8-C621-A340-B0ED-F6DE55F16C1A}" type="presParOf" srcId="{D07C6278-E157-2541-B09C-B0E1892AE19D}" destId="{D181584B-86AF-E84D-AD09-A5F16F55CD48}" srcOrd="0" destOrd="0" presId="urn:microsoft.com/office/officeart/2018/layout/CircleProcess"/>
    <dgm:cxn modelId="{25814ED8-4D85-2246-9EE6-E2673F89C860}" type="presParOf" srcId="{D181584B-86AF-E84D-AD09-A5F16F55CD48}" destId="{93708180-6DAB-5246-8D94-CBB45978CEE8}" srcOrd="0" destOrd="0" presId="urn:microsoft.com/office/officeart/2018/layout/CircleProcess"/>
    <dgm:cxn modelId="{64C1FAEA-AE40-6B49-B141-72F5552CF564}" type="presParOf" srcId="{D07C6278-E157-2541-B09C-B0E1892AE19D}" destId="{17329B51-A4AF-6748-AAC1-47EA0A38C2ED}" srcOrd="1" destOrd="0" presId="urn:microsoft.com/office/officeart/2018/layout/CircleProcess"/>
    <dgm:cxn modelId="{3A58FEFD-2DF3-F343-8061-B72C9CE44616}" type="presParOf" srcId="{17329B51-A4AF-6748-AAC1-47EA0A38C2ED}" destId="{E1CB2E30-9E2D-044D-B480-97BACCD6A4EC}" srcOrd="0" destOrd="0" presId="urn:microsoft.com/office/officeart/2018/layout/CircleProcess"/>
    <dgm:cxn modelId="{42A76778-0B95-854A-B621-845F772DECDA}" type="presParOf" srcId="{D07C6278-E157-2541-B09C-B0E1892AE19D}" destId="{C01E4F92-76F3-124C-BE87-662B84EF7A98}" srcOrd="2" destOrd="0" presId="urn:microsoft.com/office/officeart/2018/layout/CircleProcess"/>
    <dgm:cxn modelId="{AF76B7E9-980A-C840-82EB-F228BFC7C30E}" type="presParOf" srcId="{D07C6278-E157-2541-B09C-B0E1892AE19D}" destId="{43CD049A-665B-174F-9E95-E7AB3C8CC562}" srcOrd="3" destOrd="0" presId="urn:microsoft.com/office/officeart/2018/layout/CircleProcess"/>
    <dgm:cxn modelId="{5E74B673-7BF7-8245-90B3-5950A45835BD}" type="presParOf" srcId="{43CD049A-665B-174F-9E95-E7AB3C8CC562}" destId="{DC50552C-FB2C-1046-AA90-054BB2F4C8DC}" srcOrd="0" destOrd="0" presId="urn:microsoft.com/office/officeart/2018/layout/CircleProcess"/>
    <dgm:cxn modelId="{A089EE5B-8E4E-DE4A-B1FE-330A909494EA}" type="presParOf" srcId="{D07C6278-E157-2541-B09C-B0E1892AE19D}" destId="{A4DEDDD8-C94F-454A-933B-9C1AE458AF23}" srcOrd="4" destOrd="0" presId="urn:microsoft.com/office/officeart/2018/layout/CircleProcess"/>
    <dgm:cxn modelId="{F9796807-6490-3C44-B34B-C3DA1B89ECBA}" type="presParOf" srcId="{A4DEDDD8-C94F-454A-933B-9C1AE458AF23}" destId="{875FCEF6-2238-2A4F-8930-79429C02E547}" srcOrd="0" destOrd="0" presId="urn:microsoft.com/office/officeart/2018/layout/CircleProcess"/>
    <dgm:cxn modelId="{7B4E06EB-F262-B840-98AB-8DEC097B24EE}" type="presParOf" srcId="{D07C6278-E157-2541-B09C-B0E1892AE19D}" destId="{FF3710A6-1390-5349-87ED-61AEE2616C32}" srcOrd="5" destOrd="0" presId="urn:microsoft.com/office/officeart/2018/layout/CircleProcess"/>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DE2ABBF-ED64-4BDD-8BD4-71E7F9EB9D85}" type="doc">
      <dgm:prSet loTypeId="urn:microsoft.com/office/officeart/2018/layout/CircleProcess" loCatId="simpleprocesssa" qsTypeId="urn:microsoft.com/office/officeart/2005/8/quickstyle/simple1" qsCatId="simple" csTypeId="urn:microsoft.com/office/officeart/2005/8/colors/colorful5" csCatId="colorful"/>
      <dgm:spPr/>
      <dgm:t>
        <a:bodyPr/>
        <a:lstStyle/>
        <a:p>
          <a:endParaRPr lang="en-US"/>
        </a:p>
      </dgm:t>
    </dgm:pt>
    <dgm:pt modelId="{7ECEDD24-BF6D-45D7-8418-2778F31C9611}">
      <dgm:prSet/>
      <dgm:spPr/>
      <dgm:t>
        <a:bodyPr/>
        <a:lstStyle/>
        <a:p>
          <a:r>
            <a:rPr lang="el-GR" b="1"/>
            <a:t>Επίκτητη αντοχή σε β-λακταμικά.</a:t>
          </a:r>
          <a:endParaRPr lang="en-US"/>
        </a:p>
      </dgm:t>
    </dgm:pt>
    <dgm:pt modelId="{E9006828-E173-4E67-A14D-69ECA47D1D33}" type="parTrans" cxnId="{5414F7E1-74BB-490C-ADE0-5ECF0DE98540}">
      <dgm:prSet/>
      <dgm:spPr/>
      <dgm:t>
        <a:bodyPr/>
        <a:lstStyle/>
        <a:p>
          <a:endParaRPr lang="en-US"/>
        </a:p>
      </dgm:t>
    </dgm:pt>
    <dgm:pt modelId="{AE32C966-11EB-4A1D-9552-A5F37CDFAB1E}" type="sibTrans" cxnId="{5414F7E1-74BB-490C-ADE0-5ECF0DE98540}">
      <dgm:prSet/>
      <dgm:spPr/>
      <dgm:t>
        <a:bodyPr/>
        <a:lstStyle/>
        <a:p>
          <a:endParaRPr lang="en-US"/>
        </a:p>
      </dgm:t>
    </dgm:pt>
    <dgm:pt modelId="{D66ADDD1-3AF7-4826-912A-2E0D1F5E62AF}">
      <dgm:prSet/>
      <dgm:spPr/>
      <dgm:t>
        <a:bodyPr/>
        <a:lstStyle/>
        <a:p>
          <a:r>
            <a:rPr lang="el-GR" b="1"/>
            <a:t>Επίκτητη αντοχή σε γλυκοπεπτίδια.</a:t>
          </a:r>
          <a:endParaRPr lang="en-US"/>
        </a:p>
      </dgm:t>
    </dgm:pt>
    <dgm:pt modelId="{21D72139-5CAC-4D2A-B3F6-5333B6C9A7DF}" type="parTrans" cxnId="{CC46292B-92E3-4301-AC62-0D84EC22A2E9}">
      <dgm:prSet/>
      <dgm:spPr/>
      <dgm:t>
        <a:bodyPr/>
        <a:lstStyle/>
        <a:p>
          <a:endParaRPr lang="en-US"/>
        </a:p>
      </dgm:t>
    </dgm:pt>
    <dgm:pt modelId="{9A6C396E-BE99-4861-A812-F768AB4EEA42}" type="sibTrans" cxnId="{CC46292B-92E3-4301-AC62-0D84EC22A2E9}">
      <dgm:prSet/>
      <dgm:spPr/>
      <dgm:t>
        <a:bodyPr/>
        <a:lstStyle/>
        <a:p>
          <a:endParaRPr lang="en-US"/>
        </a:p>
      </dgm:t>
    </dgm:pt>
    <dgm:pt modelId="{2D4858FA-050D-4609-8B01-28098587CFCB}">
      <dgm:prSet/>
      <dgm:spPr/>
      <dgm:t>
        <a:bodyPr/>
        <a:lstStyle/>
        <a:p>
          <a:r>
            <a:rPr lang="el-GR" b="1"/>
            <a:t>Επίκτητη αντοχή σε αμινογλυκοσίδες (συνδυασμός με β-λακταμικά και γλυκοπεπτίδια).</a:t>
          </a:r>
          <a:endParaRPr lang="en-US"/>
        </a:p>
      </dgm:t>
    </dgm:pt>
    <dgm:pt modelId="{CC04FB71-DECF-48F1-BEED-A2A17800D81F}" type="parTrans" cxnId="{F95F7C45-CDD1-442C-9E25-5ADDF75AAE56}">
      <dgm:prSet/>
      <dgm:spPr/>
      <dgm:t>
        <a:bodyPr/>
        <a:lstStyle/>
        <a:p>
          <a:endParaRPr lang="en-US"/>
        </a:p>
      </dgm:t>
    </dgm:pt>
    <dgm:pt modelId="{186D6CB7-78AD-4AE0-B0FB-4F7A7BC4CA76}" type="sibTrans" cxnId="{F95F7C45-CDD1-442C-9E25-5ADDF75AAE56}">
      <dgm:prSet/>
      <dgm:spPr/>
      <dgm:t>
        <a:bodyPr/>
        <a:lstStyle/>
        <a:p>
          <a:endParaRPr lang="en-US"/>
        </a:p>
      </dgm:t>
    </dgm:pt>
    <dgm:pt modelId="{1D51F8FF-A2C5-4BFF-9379-A8D8073FA9D7}">
      <dgm:prSet/>
      <dgm:spPr/>
      <dgm:t>
        <a:bodyPr/>
        <a:lstStyle/>
        <a:p>
          <a:r>
            <a:rPr lang="el-GR" b="1"/>
            <a:t>Επίκτητη αντοχή σε λινεζολίδη. </a:t>
          </a:r>
          <a:endParaRPr lang="en-US"/>
        </a:p>
      </dgm:t>
    </dgm:pt>
    <dgm:pt modelId="{8042B7ED-8FFB-4EA6-958F-05BC2A8D88EB}" type="parTrans" cxnId="{DEA18126-899E-4C9A-9DD7-A1B3FAB19D81}">
      <dgm:prSet/>
      <dgm:spPr/>
      <dgm:t>
        <a:bodyPr/>
        <a:lstStyle/>
        <a:p>
          <a:endParaRPr lang="en-US"/>
        </a:p>
      </dgm:t>
    </dgm:pt>
    <dgm:pt modelId="{2BD7D5A3-A037-4251-99BD-D353C0871819}" type="sibTrans" cxnId="{DEA18126-899E-4C9A-9DD7-A1B3FAB19D81}">
      <dgm:prSet/>
      <dgm:spPr/>
      <dgm:t>
        <a:bodyPr/>
        <a:lstStyle/>
        <a:p>
          <a:endParaRPr lang="en-US"/>
        </a:p>
      </dgm:t>
    </dgm:pt>
    <dgm:pt modelId="{5AA835EA-EFE5-DE4B-AAFE-D1A88F77649D}" type="pres">
      <dgm:prSet presAssocID="{8DE2ABBF-ED64-4BDD-8BD4-71E7F9EB9D85}" presName="Name0" presStyleCnt="0">
        <dgm:presLayoutVars>
          <dgm:chMax val="11"/>
          <dgm:chPref val="11"/>
          <dgm:dir/>
          <dgm:resizeHandles/>
        </dgm:presLayoutVars>
      </dgm:prSet>
      <dgm:spPr/>
      <dgm:t>
        <a:bodyPr/>
        <a:lstStyle/>
        <a:p>
          <a:endParaRPr lang="el-GR"/>
        </a:p>
      </dgm:t>
    </dgm:pt>
    <dgm:pt modelId="{C5B740D0-35E3-D14D-ABD3-3AE8671FDE96}" type="pres">
      <dgm:prSet presAssocID="{1D51F8FF-A2C5-4BFF-9379-A8D8073FA9D7}" presName="Accent4" presStyleCnt="0"/>
      <dgm:spPr/>
    </dgm:pt>
    <dgm:pt modelId="{1039401F-5A89-7645-94BD-41AABDD2E019}" type="pres">
      <dgm:prSet presAssocID="{1D51F8FF-A2C5-4BFF-9379-A8D8073FA9D7}" presName="Accent" presStyleLbl="node1" presStyleIdx="0" presStyleCnt="8"/>
      <dgm:spPr/>
    </dgm:pt>
    <dgm:pt modelId="{53C407E4-4773-B442-9006-18E8A32FC4CC}" type="pres">
      <dgm:prSet presAssocID="{1D51F8FF-A2C5-4BFF-9379-A8D8073FA9D7}" presName="ParentBackground4" presStyleCnt="0"/>
      <dgm:spPr/>
    </dgm:pt>
    <dgm:pt modelId="{9C73ED45-2DFA-3245-BBAB-00DCE0F1F584}" type="pres">
      <dgm:prSet presAssocID="{1D51F8FF-A2C5-4BFF-9379-A8D8073FA9D7}" presName="ParentBackground" presStyleLbl="node1" presStyleIdx="1" presStyleCnt="8"/>
      <dgm:spPr/>
      <dgm:t>
        <a:bodyPr/>
        <a:lstStyle/>
        <a:p>
          <a:endParaRPr lang="el-GR"/>
        </a:p>
      </dgm:t>
    </dgm:pt>
    <dgm:pt modelId="{EE51DCA4-4E99-5C4D-9E9D-2224C74408A7}" type="pres">
      <dgm:prSet presAssocID="{1D51F8FF-A2C5-4BFF-9379-A8D8073FA9D7}" presName="Parent4" presStyleLbl="fgAcc0" presStyleIdx="0" presStyleCnt="0">
        <dgm:presLayoutVars>
          <dgm:chMax val="1"/>
          <dgm:chPref val="1"/>
          <dgm:bulletEnabled val="1"/>
        </dgm:presLayoutVars>
      </dgm:prSet>
      <dgm:spPr/>
      <dgm:t>
        <a:bodyPr/>
        <a:lstStyle/>
        <a:p>
          <a:endParaRPr lang="el-GR"/>
        </a:p>
      </dgm:t>
    </dgm:pt>
    <dgm:pt modelId="{333110D1-0D0F-7146-B010-05CBA168B412}" type="pres">
      <dgm:prSet presAssocID="{2D4858FA-050D-4609-8B01-28098587CFCB}" presName="Accent3" presStyleCnt="0"/>
      <dgm:spPr/>
    </dgm:pt>
    <dgm:pt modelId="{89F73E0E-AF98-D74F-98DE-C6938575AF46}" type="pres">
      <dgm:prSet presAssocID="{2D4858FA-050D-4609-8B01-28098587CFCB}" presName="Accent" presStyleLbl="node1" presStyleIdx="2" presStyleCnt="8"/>
      <dgm:spPr/>
    </dgm:pt>
    <dgm:pt modelId="{7B3D4726-21B0-574F-A398-5C431F63459D}" type="pres">
      <dgm:prSet presAssocID="{2D4858FA-050D-4609-8B01-28098587CFCB}" presName="ParentBackground3" presStyleCnt="0"/>
      <dgm:spPr/>
    </dgm:pt>
    <dgm:pt modelId="{3FB2C298-A273-7143-8A37-42B7305B8436}" type="pres">
      <dgm:prSet presAssocID="{2D4858FA-050D-4609-8B01-28098587CFCB}" presName="ParentBackground" presStyleLbl="node1" presStyleIdx="3" presStyleCnt="8"/>
      <dgm:spPr/>
      <dgm:t>
        <a:bodyPr/>
        <a:lstStyle/>
        <a:p>
          <a:endParaRPr lang="el-GR"/>
        </a:p>
      </dgm:t>
    </dgm:pt>
    <dgm:pt modelId="{666D5C64-1640-AA42-BA26-CC57992A1146}" type="pres">
      <dgm:prSet presAssocID="{2D4858FA-050D-4609-8B01-28098587CFCB}" presName="Parent3" presStyleLbl="fgAcc0" presStyleIdx="0" presStyleCnt="0">
        <dgm:presLayoutVars>
          <dgm:chMax val="1"/>
          <dgm:chPref val="1"/>
          <dgm:bulletEnabled val="1"/>
        </dgm:presLayoutVars>
      </dgm:prSet>
      <dgm:spPr/>
      <dgm:t>
        <a:bodyPr/>
        <a:lstStyle/>
        <a:p>
          <a:endParaRPr lang="el-GR"/>
        </a:p>
      </dgm:t>
    </dgm:pt>
    <dgm:pt modelId="{72A53E01-760F-7E4B-82ED-50CE2D654F8B}" type="pres">
      <dgm:prSet presAssocID="{D66ADDD1-3AF7-4826-912A-2E0D1F5E62AF}" presName="Accent2" presStyleCnt="0"/>
      <dgm:spPr/>
    </dgm:pt>
    <dgm:pt modelId="{8863F329-29A6-8040-BC01-A12D45399467}" type="pres">
      <dgm:prSet presAssocID="{D66ADDD1-3AF7-4826-912A-2E0D1F5E62AF}" presName="Accent" presStyleLbl="node1" presStyleIdx="4" presStyleCnt="8"/>
      <dgm:spPr/>
    </dgm:pt>
    <dgm:pt modelId="{3CE09428-51F5-1747-9D40-6603BE36E3A3}" type="pres">
      <dgm:prSet presAssocID="{D66ADDD1-3AF7-4826-912A-2E0D1F5E62AF}" presName="ParentBackground2" presStyleCnt="0"/>
      <dgm:spPr/>
    </dgm:pt>
    <dgm:pt modelId="{2968940F-05EA-DC4B-BF2E-B6DBCBC58A51}" type="pres">
      <dgm:prSet presAssocID="{D66ADDD1-3AF7-4826-912A-2E0D1F5E62AF}" presName="ParentBackground" presStyleLbl="node1" presStyleIdx="5" presStyleCnt="8"/>
      <dgm:spPr/>
      <dgm:t>
        <a:bodyPr/>
        <a:lstStyle/>
        <a:p>
          <a:endParaRPr lang="el-GR"/>
        </a:p>
      </dgm:t>
    </dgm:pt>
    <dgm:pt modelId="{7F03BAEA-C007-FD44-9DAB-CBD605469B91}" type="pres">
      <dgm:prSet presAssocID="{D66ADDD1-3AF7-4826-912A-2E0D1F5E62AF}" presName="Parent2" presStyleLbl="fgAcc0" presStyleIdx="0" presStyleCnt="0">
        <dgm:presLayoutVars>
          <dgm:chMax val="1"/>
          <dgm:chPref val="1"/>
          <dgm:bulletEnabled val="1"/>
        </dgm:presLayoutVars>
      </dgm:prSet>
      <dgm:spPr/>
      <dgm:t>
        <a:bodyPr/>
        <a:lstStyle/>
        <a:p>
          <a:endParaRPr lang="el-GR"/>
        </a:p>
      </dgm:t>
    </dgm:pt>
    <dgm:pt modelId="{35EB59B0-36ED-D24F-A1E0-9022108586CD}" type="pres">
      <dgm:prSet presAssocID="{7ECEDD24-BF6D-45D7-8418-2778F31C9611}" presName="Accent1" presStyleCnt="0"/>
      <dgm:spPr/>
    </dgm:pt>
    <dgm:pt modelId="{5CA0002F-31A1-814C-B2E8-8C5FD90DC791}" type="pres">
      <dgm:prSet presAssocID="{7ECEDD24-BF6D-45D7-8418-2778F31C9611}" presName="Accent" presStyleLbl="node1" presStyleIdx="6" presStyleCnt="8"/>
      <dgm:spPr/>
    </dgm:pt>
    <dgm:pt modelId="{B44D1D21-CCC9-9F42-AB72-12AE21C180E1}" type="pres">
      <dgm:prSet presAssocID="{7ECEDD24-BF6D-45D7-8418-2778F31C9611}" presName="ParentBackground1" presStyleCnt="0"/>
      <dgm:spPr/>
    </dgm:pt>
    <dgm:pt modelId="{70696D80-1B65-1942-B429-A424B545BAA2}" type="pres">
      <dgm:prSet presAssocID="{7ECEDD24-BF6D-45D7-8418-2778F31C9611}" presName="ParentBackground" presStyleLbl="node1" presStyleIdx="7" presStyleCnt="8"/>
      <dgm:spPr/>
      <dgm:t>
        <a:bodyPr/>
        <a:lstStyle/>
        <a:p>
          <a:endParaRPr lang="el-GR"/>
        </a:p>
      </dgm:t>
    </dgm:pt>
    <dgm:pt modelId="{66EA32F5-4556-DC4F-8CA0-3AD1947AD832}" type="pres">
      <dgm:prSet presAssocID="{7ECEDD24-BF6D-45D7-8418-2778F31C9611}" presName="Parent1" presStyleLbl="fgAcc0" presStyleIdx="0" presStyleCnt="0">
        <dgm:presLayoutVars>
          <dgm:chMax val="1"/>
          <dgm:chPref val="1"/>
          <dgm:bulletEnabled val="1"/>
        </dgm:presLayoutVars>
      </dgm:prSet>
      <dgm:spPr/>
      <dgm:t>
        <a:bodyPr/>
        <a:lstStyle/>
        <a:p>
          <a:endParaRPr lang="el-GR"/>
        </a:p>
      </dgm:t>
    </dgm:pt>
  </dgm:ptLst>
  <dgm:cxnLst>
    <dgm:cxn modelId="{2F617ADA-C050-6046-90AE-6E1BDA9041CB}" type="presOf" srcId="{2D4858FA-050D-4609-8B01-28098587CFCB}" destId="{3FB2C298-A273-7143-8A37-42B7305B8436}" srcOrd="0" destOrd="0" presId="urn:microsoft.com/office/officeart/2018/layout/CircleProcess"/>
    <dgm:cxn modelId="{E54F119E-4D82-5243-B20E-53FC5A4EBF0F}" type="presOf" srcId="{7ECEDD24-BF6D-45D7-8418-2778F31C9611}" destId="{70696D80-1B65-1942-B429-A424B545BAA2}" srcOrd="0" destOrd="0" presId="urn:microsoft.com/office/officeart/2018/layout/CircleProcess"/>
    <dgm:cxn modelId="{2C7A5A19-D5AA-D846-AA44-A86167BE8122}" type="presOf" srcId="{D66ADDD1-3AF7-4826-912A-2E0D1F5E62AF}" destId="{7F03BAEA-C007-FD44-9DAB-CBD605469B91}" srcOrd="1" destOrd="0" presId="urn:microsoft.com/office/officeart/2018/layout/CircleProcess"/>
    <dgm:cxn modelId="{5414F7E1-74BB-490C-ADE0-5ECF0DE98540}" srcId="{8DE2ABBF-ED64-4BDD-8BD4-71E7F9EB9D85}" destId="{7ECEDD24-BF6D-45D7-8418-2778F31C9611}" srcOrd="0" destOrd="0" parTransId="{E9006828-E173-4E67-A14D-69ECA47D1D33}" sibTransId="{AE32C966-11EB-4A1D-9552-A5F37CDFAB1E}"/>
    <dgm:cxn modelId="{CC46292B-92E3-4301-AC62-0D84EC22A2E9}" srcId="{8DE2ABBF-ED64-4BDD-8BD4-71E7F9EB9D85}" destId="{D66ADDD1-3AF7-4826-912A-2E0D1F5E62AF}" srcOrd="1" destOrd="0" parTransId="{21D72139-5CAC-4D2A-B3F6-5333B6C9A7DF}" sibTransId="{9A6C396E-BE99-4861-A812-F768AB4EEA42}"/>
    <dgm:cxn modelId="{0F33B7BD-F8E4-B14C-983B-0598FF80B32D}" type="presOf" srcId="{8DE2ABBF-ED64-4BDD-8BD4-71E7F9EB9D85}" destId="{5AA835EA-EFE5-DE4B-AAFE-D1A88F77649D}" srcOrd="0" destOrd="0" presId="urn:microsoft.com/office/officeart/2018/layout/CircleProcess"/>
    <dgm:cxn modelId="{DEA18126-899E-4C9A-9DD7-A1B3FAB19D81}" srcId="{8DE2ABBF-ED64-4BDD-8BD4-71E7F9EB9D85}" destId="{1D51F8FF-A2C5-4BFF-9379-A8D8073FA9D7}" srcOrd="3" destOrd="0" parTransId="{8042B7ED-8FFB-4EA6-958F-05BC2A8D88EB}" sibTransId="{2BD7D5A3-A037-4251-99BD-D353C0871819}"/>
    <dgm:cxn modelId="{C7D713F8-6556-F348-8747-23D26DA06B74}" type="presOf" srcId="{1D51F8FF-A2C5-4BFF-9379-A8D8073FA9D7}" destId="{EE51DCA4-4E99-5C4D-9E9D-2224C74408A7}" srcOrd="1" destOrd="0" presId="urn:microsoft.com/office/officeart/2018/layout/CircleProcess"/>
    <dgm:cxn modelId="{F95F7C45-CDD1-442C-9E25-5ADDF75AAE56}" srcId="{8DE2ABBF-ED64-4BDD-8BD4-71E7F9EB9D85}" destId="{2D4858FA-050D-4609-8B01-28098587CFCB}" srcOrd="2" destOrd="0" parTransId="{CC04FB71-DECF-48F1-BEED-A2A17800D81F}" sibTransId="{186D6CB7-78AD-4AE0-B0FB-4F7A7BC4CA76}"/>
    <dgm:cxn modelId="{7817CD25-268B-A54A-BD4B-311B5B08724C}" type="presOf" srcId="{7ECEDD24-BF6D-45D7-8418-2778F31C9611}" destId="{66EA32F5-4556-DC4F-8CA0-3AD1947AD832}" srcOrd="1" destOrd="0" presId="urn:microsoft.com/office/officeart/2018/layout/CircleProcess"/>
    <dgm:cxn modelId="{EF874209-3903-A742-B920-46D1CA868012}" type="presOf" srcId="{2D4858FA-050D-4609-8B01-28098587CFCB}" destId="{666D5C64-1640-AA42-BA26-CC57992A1146}" srcOrd="1" destOrd="0" presId="urn:microsoft.com/office/officeart/2018/layout/CircleProcess"/>
    <dgm:cxn modelId="{97F68286-62A2-5247-AEA4-BA25B72C66D5}" type="presOf" srcId="{D66ADDD1-3AF7-4826-912A-2E0D1F5E62AF}" destId="{2968940F-05EA-DC4B-BF2E-B6DBCBC58A51}" srcOrd="0" destOrd="0" presId="urn:microsoft.com/office/officeart/2018/layout/CircleProcess"/>
    <dgm:cxn modelId="{96FEAEE0-0BE9-7643-ABA3-A00C0CF3BF43}" type="presOf" srcId="{1D51F8FF-A2C5-4BFF-9379-A8D8073FA9D7}" destId="{9C73ED45-2DFA-3245-BBAB-00DCE0F1F584}" srcOrd="0" destOrd="0" presId="urn:microsoft.com/office/officeart/2018/layout/CircleProcess"/>
    <dgm:cxn modelId="{AA799E13-B5C0-8749-AC25-51FDD11079D4}" type="presParOf" srcId="{5AA835EA-EFE5-DE4B-AAFE-D1A88F77649D}" destId="{C5B740D0-35E3-D14D-ABD3-3AE8671FDE96}" srcOrd="0" destOrd="0" presId="urn:microsoft.com/office/officeart/2018/layout/CircleProcess"/>
    <dgm:cxn modelId="{8DF51FC2-D290-EE48-B6E4-EEF5D5528556}" type="presParOf" srcId="{C5B740D0-35E3-D14D-ABD3-3AE8671FDE96}" destId="{1039401F-5A89-7645-94BD-41AABDD2E019}" srcOrd="0" destOrd="0" presId="urn:microsoft.com/office/officeart/2018/layout/CircleProcess"/>
    <dgm:cxn modelId="{D31E9EFB-880E-0B45-81BA-2544A581F87A}" type="presParOf" srcId="{5AA835EA-EFE5-DE4B-AAFE-D1A88F77649D}" destId="{53C407E4-4773-B442-9006-18E8A32FC4CC}" srcOrd="1" destOrd="0" presId="urn:microsoft.com/office/officeart/2018/layout/CircleProcess"/>
    <dgm:cxn modelId="{131A5DC2-C7C2-C74B-B1FE-7408CA7ED158}" type="presParOf" srcId="{53C407E4-4773-B442-9006-18E8A32FC4CC}" destId="{9C73ED45-2DFA-3245-BBAB-00DCE0F1F584}" srcOrd="0" destOrd="0" presId="urn:microsoft.com/office/officeart/2018/layout/CircleProcess"/>
    <dgm:cxn modelId="{3ECE7E22-E87F-8444-AC93-319AEDB1CB3C}" type="presParOf" srcId="{5AA835EA-EFE5-DE4B-AAFE-D1A88F77649D}" destId="{EE51DCA4-4E99-5C4D-9E9D-2224C74408A7}" srcOrd="2" destOrd="0" presId="urn:microsoft.com/office/officeart/2018/layout/CircleProcess"/>
    <dgm:cxn modelId="{BFBC952F-6CE3-5344-8D84-4F0372CE6FB7}" type="presParOf" srcId="{5AA835EA-EFE5-DE4B-AAFE-D1A88F77649D}" destId="{333110D1-0D0F-7146-B010-05CBA168B412}" srcOrd="3" destOrd="0" presId="urn:microsoft.com/office/officeart/2018/layout/CircleProcess"/>
    <dgm:cxn modelId="{FFB05A2E-30F9-9A4D-9A0B-A8C3B07FF15C}" type="presParOf" srcId="{333110D1-0D0F-7146-B010-05CBA168B412}" destId="{89F73E0E-AF98-D74F-98DE-C6938575AF46}" srcOrd="0" destOrd="0" presId="urn:microsoft.com/office/officeart/2018/layout/CircleProcess"/>
    <dgm:cxn modelId="{0385D555-4775-4D46-80F2-A2DE9D079D6B}" type="presParOf" srcId="{5AA835EA-EFE5-DE4B-AAFE-D1A88F77649D}" destId="{7B3D4726-21B0-574F-A398-5C431F63459D}" srcOrd="4" destOrd="0" presId="urn:microsoft.com/office/officeart/2018/layout/CircleProcess"/>
    <dgm:cxn modelId="{A884CE3B-7A7E-B84B-A302-3FF888BA413B}" type="presParOf" srcId="{7B3D4726-21B0-574F-A398-5C431F63459D}" destId="{3FB2C298-A273-7143-8A37-42B7305B8436}" srcOrd="0" destOrd="0" presId="urn:microsoft.com/office/officeart/2018/layout/CircleProcess"/>
    <dgm:cxn modelId="{77330BC4-57B4-BF44-8FF2-3DAC27F10ACA}" type="presParOf" srcId="{5AA835EA-EFE5-DE4B-AAFE-D1A88F77649D}" destId="{666D5C64-1640-AA42-BA26-CC57992A1146}" srcOrd="5" destOrd="0" presId="urn:microsoft.com/office/officeart/2018/layout/CircleProcess"/>
    <dgm:cxn modelId="{0616DCDA-8108-F641-9A0D-E930DC6172F7}" type="presParOf" srcId="{5AA835EA-EFE5-DE4B-AAFE-D1A88F77649D}" destId="{72A53E01-760F-7E4B-82ED-50CE2D654F8B}" srcOrd="6" destOrd="0" presId="urn:microsoft.com/office/officeart/2018/layout/CircleProcess"/>
    <dgm:cxn modelId="{6279E8C1-BB59-B748-A4B2-05ECDBF102A0}" type="presParOf" srcId="{72A53E01-760F-7E4B-82ED-50CE2D654F8B}" destId="{8863F329-29A6-8040-BC01-A12D45399467}" srcOrd="0" destOrd="0" presId="urn:microsoft.com/office/officeart/2018/layout/CircleProcess"/>
    <dgm:cxn modelId="{BC0329E6-0419-814E-9B9F-0EA785D15A39}" type="presParOf" srcId="{5AA835EA-EFE5-DE4B-AAFE-D1A88F77649D}" destId="{3CE09428-51F5-1747-9D40-6603BE36E3A3}" srcOrd="7" destOrd="0" presId="urn:microsoft.com/office/officeart/2018/layout/CircleProcess"/>
    <dgm:cxn modelId="{E8ABB668-E9DE-814E-89C1-007986A94060}" type="presParOf" srcId="{3CE09428-51F5-1747-9D40-6603BE36E3A3}" destId="{2968940F-05EA-DC4B-BF2E-B6DBCBC58A51}" srcOrd="0" destOrd="0" presId="urn:microsoft.com/office/officeart/2018/layout/CircleProcess"/>
    <dgm:cxn modelId="{E05D6430-2BBA-8F43-B34A-46813DDDEC33}" type="presParOf" srcId="{5AA835EA-EFE5-DE4B-AAFE-D1A88F77649D}" destId="{7F03BAEA-C007-FD44-9DAB-CBD605469B91}" srcOrd="8" destOrd="0" presId="urn:microsoft.com/office/officeart/2018/layout/CircleProcess"/>
    <dgm:cxn modelId="{3F330F01-8D12-DE48-86A8-1D072031086F}" type="presParOf" srcId="{5AA835EA-EFE5-DE4B-AAFE-D1A88F77649D}" destId="{35EB59B0-36ED-D24F-A1E0-9022108586CD}" srcOrd="9" destOrd="0" presId="urn:microsoft.com/office/officeart/2018/layout/CircleProcess"/>
    <dgm:cxn modelId="{626D6BA4-2FC1-CA47-995D-71F01F38FCB8}" type="presParOf" srcId="{35EB59B0-36ED-D24F-A1E0-9022108586CD}" destId="{5CA0002F-31A1-814C-B2E8-8C5FD90DC791}" srcOrd="0" destOrd="0" presId="urn:microsoft.com/office/officeart/2018/layout/CircleProcess"/>
    <dgm:cxn modelId="{9E70B0EA-23A7-AA45-99C8-E04FB3CA6668}" type="presParOf" srcId="{5AA835EA-EFE5-DE4B-AAFE-D1A88F77649D}" destId="{B44D1D21-CCC9-9F42-AB72-12AE21C180E1}" srcOrd="10" destOrd="0" presId="urn:microsoft.com/office/officeart/2018/layout/CircleProcess"/>
    <dgm:cxn modelId="{DF7F8E87-470D-6A44-877A-E8ED1CCB59E5}" type="presParOf" srcId="{B44D1D21-CCC9-9F42-AB72-12AE21C180E1}" destId="{70696D80-1B65-1942-B429-A424B545BAA2}" srcOrd="0" destOrd="0" presId="urn:microsoft.com/office/officeart/2018/layout/CircleProcess"/>
    <dgm:cxn modelId="{A8D08266-7B7D-7B4F-B28C-FBFAF7CC4F75}" type="presParOf" srcId="{5AA835EA-EFE5-DE4B-AAFE-D1A88F77649D}" destId="{66EA32F5-4556-DC4F-8CA0-3AD1947AD832}" srcOrd="11" destOrd="0" presId="urn:microsoft.com/office/officeart/2018/layout/CircleProcess"/>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55A6289-22FD-4940-9381-13B7C8147E25}"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22A6FF96-91A7-4691-A3B6-22702A1D19B5}">
      <dgm:prSet/>
      <dgm:spPr/>
      <dgm:t>
        <a:bodyPr/>
        <a:lstStyle/>
        <a:p>
          <a:r>
            <a:rPr lang="el-GR" b="1"/>
            <a:t>29% </a:t>
          </a:r>
          <a:r>
            <a:rPr lang="en-US" b="1"/>
            <a:t>MRSA </a:t>
          </a:r>
          <a:r>
            <a:rPr lang="el-GR" b="1"/>
            <a:t>λοίμωξη</a:t>
          </a:r>
          <a:endParaRPr lang="en-US"/>
        </a:p>
      </dgm:t>
    </dgm:pt>
    <dgm:pt modelId="{E39249E9-FD8F-4200-8D32-A3BED4794D2B}" type="parTrans" cxnId="{7CCDE484-689A-4667-A6AA-1DDA59029217}">
      <dgm:prSet/>
      <dgm:spPr/>
      <dgm:t>
        <a:bodyPr/>
        <a:lstStyle/>
        <a:p>
          <a:endParaRPr lang="en-US"/>
        </a:p>
      </dgm:t>
    </dgm:pt>
    <dgm:pt modelId="{96FF2278-BBCE-4AB1-99AE-EDD4007BCD1E}" type="sibTrans" cxnId="{7CCDE484-689A-4667-A6AA-1DDA59029217}">
      <dgm:prSet/>
      <dgm:spPr/>
      <dgm:t>
        <a:bodyPr/>
        <a:lstStyle/>
        <a:p>
          <a:endParaRPr lang="en-US"/>
        </a:p>
      </dgm:t>
    </dgm:pt>
    <dgm:pt modelId="{81A53EB5-1C8C-4EE5-B4AA-B06AD3A9E4B1}">
      <dgm:prSet/>
      <dgm:spPr/>
      <dgm:t>
        <a:bodyPr/>
        <a:lstStyle/>
        <a:p>
          <a:r>
            <a:rPr lang="el-GR" b="1"/>
            <a:t>1.4 φορές υψηλότερη θνητότητα σε 36 μήνες</a:t>
          </a:r>
          <a:endParaRPr lang="en-US"/>
        </a:p>
      </dgm:t>
    </dgm:pt>
    <dgm:pt modelId="{B697C8E9-8067-4FAF-9316-6BE414514B1D}" type="parTrans" cxnId="{F5756360-D873-4CD4-8122-62FA6993D506}">
      <dgm:prSet/>
      <dgm:spPr/>
      <dgm:t>
        <a:bodyPr/>
        <a:lstStyle/>
        <a:p>
          <a:endParaRPr lang="en-US"/>
        </a:p>
      </dgm:t>
    </dgm:pt>
    <dgm:pt modelId="{D64BC159-EF38-4D73-936C-DB362E5FBF1C}" type="sibTrans" cxnId="{F5756360-D873-4CD4-8122-62FA6993D506}">
      <dgm:prSet/>
      <dgm:spPr/>
      <dgm:t>
        <a:bodyPr/>
        <a:lstStyle/>
        <a:p>
          <a:endParaRPr lang="en-US"/>
        </a:p>
      </dgm:t>
    </dgm:pt>
    <dgm:pt modelId="{526E3294-E21A-4B66-A824-3BD5CB0B9C7E}">
      <dgm:prSet/>
      <dgm:spPr/>
      <dgm:t>
        <a:bodyPr/>
        <a:lstStyle/>
        <a:p>
          <a:r>
            <a:rPr lang="el-GR" b="1" dirty="0"/>
            <a:t>5% πεθαίνουν από </a:t>
          </a:r>
          <a:r>
            <a:rPr lang="en-US" b="1" dirty="0"/>
            <a:t>MRSA</a:t>
          </a:r>
          <a:r>
            <a:rPr lang="el-GR" b="1" dirty="0"/>
            <a:t> λοίμωξη μετά από 4 χρόνια φορείας</a:t>
          </a:r>
          <a:endParaRPr lang="en-US" dirty="0"/>
        </a:p>
      </dgm:t>
    </dgm:pt>
    <dgm:pt modelId="{1A6AE15C-18F6-4911-A502-B761F4B114F8}" type="parTrans" cxnId="{F1FF8858-F391-4F4B-A32C-A104A50802CD}">
      <dgm:prSet/>
      <dgm:spPr/>
      <dgm:t>
        <a:bodyPr/>
        <a:lstStyle/>
        <a:p>
          <a:endParaRPr lang="en-US"/>
        </a:p>
      </dgm:t>
    </dgm:pt>
    <dgm:pt modelId="{231D81CD-D379-45E1-95C0-F46FD4FFECAE}" type="sibTrans" cxnId="{F1FF8858-F391-4F4B-A32C-A104A50802CD}">
      <dgm:prSet/>
      <dgm:spPr/>
      <dgm:t>
        <a:bodyPr/>
        <a:lstStyle/>
        <a:p>
          <a:endParaRPr lang="en-US"/>
        </a:p>
      </dgm:t>
    </dgm:pt>
    <dgm:pt modelId="{E6AAEAD7-E2F3-494E-9484-65F8D0C07D1E}">
      <dgm:prSet/>
      <dgm:spPr/>
      <dgm:t>
        <a:bodyPr/>
        <a:lstStyle/>
        <a:p>
          <a:r>
            <a:rPr lang="el-GR" b="1"/>
            <a:t>80% των λοιμώξεων είναι ενδογενείς</a:t>
          </a:r>
          <a:endParaRPr lang="en-US"/>
        </a:p>
      </dgm:t>
    </dgm:pt>
    <dgm:pt modelId="{3D2EAD42-AEE0-4709-BD35-EFCBB5FF6F5B}" type="parTrans" cxnId="{F231BE43-1571-42E3-9369-BBB7780FBB1C}">
      <dgm:prSet/>
      <dgm:spPr/>
      <dgm:t>
        <a:bodyPr/>
        <a:lstStyle/>
        <a:p>
          <a:endParaRPr lang="en-US"/>
        </a:p>
      </dgm:t>
    </dgm:pt>
    <dgm:pt modelId="{AA4B332B-B4E2-4DE2-99C0-850DAD8DEF22}" type="sibTrans" cxnId="{F231BE43-1571-42E3-9369-BBB7780FBB1C}">
      <dgm:prSet/>
      <dgm:spPr/>
      <dgm:t>
        <a:bodyPr/>
        <a:lstStyle/>
        <a:p>
          <a:endParaRPr lang="en-US"/>
        </a:p>
      </dgm:t>
    </dgm:pt>
    <dgm:pt modelId="{A1F81F2C-9B86-4D43-98AC-63959FD9F33A}" type="pres">
      <dgm:prSet presAssocID="{355A6289-22FD-4940-9381-13B7C8147E25}" presName="linear" presStyleCnt="0">
        <dgm:presLayoutVars>
          <dgm:animLvl val="lvl"/>
          <dgm:resizeHandles val="exact"/>
        </dgm:presLayoutVars>
      </dgm:prSet>
      <dgm:spPr/>
      <dgm:t>
        <a:bodyPr/>
        <a:lstStyle/>
        <a:p>
          <a:endParaRPr lang="el-GR"/>
        </a:p>
      </dgm:t>
    </dgm:pt>
    <dgm:pt modelId="{6276109B-8C2F-4D4E-BAF7-5EE89B3F086B}" type="pres">
      <dgm:prSet presAssocID="{22A6FF96-91A7-4691-A3B6-22702A1D19B5}" presName="parentText" presStyleLbl="node1" presStyleIdx="0" presStyleCnt="4">
        <dgm:presLayoutVars>
          <dgm:chMax val="0"/>
          <dgm:bulletEnabled val="1"/>
        </dgm:presLayoutVars>
      </dgm:prSet>
      <dgm:spPr/>
      <dgm:t>
        <a:bodyPr/>
        <a:lstStyle/>
        <a:p>
          <a:endParaRPr lang="el-GR"/>
        </a:p>
      </dgm:t>
    </dgm:pt>
    <dgm:pt modelId="{BF12403A-0062-064D-9F56-33B5732CC920}" type="pres">
      <dgm:prSet presAssocID="{96FF2278-BBCE-4AB1-99AE-EDD4007BCD1E}" presName="spacer" presStyleCnt="0"/>
      <dgm:spPr/>
    </dgm:pt>
    <dgm:pt modelId="{7F924E57-73DF-D247-92D9-3714D0793D50}" type="pres">
      <dgm:prSet presAssocID="{81A53EB5-1C8C-4EE5-B4AA-B06AD3A9E4B1}" presName="parentText" presStyleLbl="node1" presStyleIdx="1" presStyleCnt="4">
        <dgm:presLayoutVars>
          <dgm:chMax val="0"/>
          <dgm:bulletEnabled val="1"/>
        </dgm:presLayoutVars>
      </dgm:prSet>
      <dgm:spPr/>
      <dgm:t>
        <a:bodyPr/>
        <a:lstStyle/>
        <a:p>
          <a:endParaRPr lang="el-GR"/>
        </a:p>
      </dgm:t>
    </dgm:pt>
    <dgm:pt modelId="{CFF3395C-8CA9-8347-9F38-1DCB93CB5568}" type="pres">
      <dgm:prSet presAssocID="{D64BC159-EF38-4D73-936C-DB362E5FBF1C}" presName="spacer" presStyleCnt="0"/>
      <dgm:spPr/>
    </dgm:pt>
    <dgm:pt modelId="{F876D08D-A935-154F-88D9-2D0D973911DB}" type="pres">
      <dgm:prSet presAssocID="{526E3294-E21A-4B66-A824-3BD5CB0B9C7E}" presName="parentText" presStyleLbl="node1" presStyleIdx="2" presStyleCnt="4">
        <dgm:presLayoutVars>
          <dgm:chMax val="0"/>
          <dgm:bulletEnabled val="1"/>
        </dgm:presLayoutVars>
      </dgm:prSet>
      <dgm:spPr/>
      <dgm:t>
        <a:bodyPr/>
        <a:lstStyle/>
        <a:p>
          <a:endParaRPr lang="el-GR"/>
        </a:p>
      </dgm:t>
    </dgm:pt>
    <dgm:pt modelId="{39E9277A-12EE-9D49-971A-1395BBB6C8A6}" type="pres">
      <dgm:prSet presAssocID="{231D81CD-D379-45E1-95C0-F46FD4FFECAE}" presName="spacer" presStyleCnt="0"/>
      <dgm:spPr/>
    </dgm:pt>
    <dgm:pt modelId="{D400EF32-C44F-A44F-8F0F-262B665D49FB}" type="pres">
      <dgm:prSet presAssocID="{E6AAEAD7-E2F3-494E-9484-65F8D0C07D1E}" presName="parentText" presStyleLbl="node1" presStyleIdx="3" presStyleCnt="4">
        <dgm:presLayoutVars>
          <dgm:chMax val="0"/>
          <dgm:bulletEnabled val="1"/>
        </dgm:presLayoutVars>
      </dgm:prSet>
      <dgm:spPr/>
      <dgm:t>
        <a:bodyPr/>
        <a:lstStyle/>
        <a:p>
          <a:endParaRPr lang="el-GR"/>
        </a:p>
      </dgm:t>
    </dgm:pt>
  </dgm:ptLst>
  <dgm:cxnLst>
    <dgm:cxn modelId="{5C54122A-4221-0A4D-A2B4-1A35671F5028}" type="presOf" srcId="{355A6289-22FD-4940-9381-13B7C8147E25}" destId="{A1F81F2C-9B86-4D43-98AC-63959FD9F33A}" srcOrd="0" destOrd="0" presId="urn:microsoft.com/office/officeart/2005/8/layout/vList2"/>
    <dgm:cxn modelId="{7CCDE484-689A-4667-A6AA-1DDA59029217}" srcId="{355A6289-22FD-4940-9381-13B7C8147E25}" destId="{22A6FF96-91A7-4691-A3B6-22702A1D19B5}" srcOrd="0" destOrd="0" parTransId="{E39249E9-FD8F-4200-8D32-A3BED4794D2B}" sibTransId="{96FF2278-BBCE-4AB1-99AE-EDD4007BCD1E}"/>
    <dgm:cxn modelId="{D3427AF9-DE6A-5D45-B462-6F98A9332E01}" type="presOf" srcId="{22A6FF96-91A7-4691-A3B6-22702A1D19B5}" destId="{6276109B-8C2F-4D4E-BAF7-5EE89B3F086B}" srcOrd="0" destOrd="0" presId="urn:microsoft.com/office/officeart/2005/8/layout/vList2"/>
    <dgm:cxn modelId="{F1FF8858-F391-4F4B-A32C-A104A50802CD}" srcId="{355A6289-22FD-4940-9381-13B7C8147E25}" destId="{526E3294-E21A-4B66-A824-3BD5CB0B9C7E}" srcOrd="2" destOrd="0" parTransId="{1A6AE15C-18F6-4911-A502-B761F4B114F8}" sibTransId="{231D81CD-D379-45E1-95C0-F46FD4FFECAE}"/>
    <dgm:cxn modelId="{F5756360-D873-4CD4-8122-62FA6993D506}" srcId="{355A6289-22FD-4940-9381-13B7C8147E25}" destId="{81A53EB5-1C8C-4EE5-B4AA-B06AD3A9E4B1}" srcOrd="1" destOrd="0" parTransId="{B697C8E9-8067-4FAF-9316-6BE414514B1D}" sibTransId="{D64BC159-EF38-4D73-936C-DB362E5FBF1C}"/>
    <dgm:cxn modelId="{E271C5EF-5900-9E41-86DB-C9278244AE26}" type="presOf" srcId="{526E3294-E21A-4B66-A824-3BD5CB0B9C7E}" destId="{F876D08D-A935-154F-88D9-2D0D973911DB}" srcOrd="0" destOrd="0" presId="urn:microsoft.com/office/officeart/2005/8/layout/vList2"/>
    <dgm:cxn modelId="{5A8961F9-F49C-D44A-AA02-F35618C94377}" type="presOf" srcId="{81A53EB5-1C8C-4EE5-B4AA-B06AD3A9E4B1}" destId="{7F924E57-73DF-D247-92D9-3714D0793D50}" srcOrd="0" destOrd="0" presId="urn:microsoft.com/office/officeart/2005/8/layout/vList2"/>
    <dgm:cxn modelId="{75F989BE-BD01-A643-B348-9F2C9767B74F}" type="presOf" srcId="{E6AAEAD7-E2F3-494E-9484-65F8D0C07D1E}" destId="{D400EF32-C44F-A44F-8F0F-262B665D49FB}" srcOrd="0" destOrd="0" presId="urn:microsoft.com/office/officeart/2005/8/layout/vList2"/>
    <dgm:cxn modelId="{F231BE43-1571-42E3-9369-BBB7780FBB1C}" srcId="{355A6289-22FD-4940-9381-13B7C8147E25}" destId="{E6AAEAD7-E2F3-494E-9484-65F8D0C07D1E}" srcOrd="3" destOrd="0" parTransId="{3D2EAD42-AEE0-4709-BD35-EFCBB5FF6F5B}" sibTransId="{AA4B332B-B4E2-4DE2-99C0-850DAD8DEF22}"/>
    <dgm:cxn modelId="{94F25B87-C1C3-0C4D-A976-EE76885CD5C2}" type="presParOf" srcId="{A1F81F2C-9B86-4D43-98AC-63959FD9F33A}" destId="{6276109B-8C2F-4D4E-BAF7-5EE89B3F086B}" srcOrd="0" destOrd="0" presId="urn:microsoft.com/office/officeart/2005/8/layout/vList2"/>
    <dgm:cxn modelId="{E3E8F01D-6443-C248-BA1E-1C76EE049474}" type="presParOf" srcId="{A1F81F2C-9B86-4D43-98AC-63959FD9F33A}" destId="{BF12403A-0062-064D-9F56-33B5732CC920}" srcOrd="1" destOrd="0" presId="urn:microsoft.com/office/officeart/2005/8/layout/vList2"/>
    <dgm:cxn modelId="{10886A99-A36D-7846-9893-7FCFD5CBA928}" type="presParOf" srcId="{A1F81F2C-9B86-4D43-98AC-63959FD9F33A}" destId="{7F924E57-73DF-D247-92D9-3714D0793D50}" srcOrd="2" destOrd="0" presId="urn:microsoft.com/office/officeart/2005/8/layout/vList2"/>
    <dgm:cxn modelId="{FBFFE7B6-1B3E-C94D-8327-B4D96D1A6D67}" type="presParOf" srcId="{A1F81F2C-9B86-4D43-98AC-63959FD9F33A}" destId="{CFF3395C-8CA9-8347-9F38-1DCB93CB5568}" srcOrd="3" destOrd="0" presId="urn:microsoft.com/office/officeart/2005/8/layout/vList2"/>
    <dgm:cxn modelId="{2ACAC801-262E-DF4C-9863-531016A68C43}" type="presParOf" srcId="{A1F81F2C-9B86-4D43-98AC-63959FD9F33A}" destId="{F876D08D-A935-154F-88D9-2D0D973911DB}" srcOrd="4" destOrd="0" presId="urn:microsoft.com/office/officeart/2005/8/layout/vList2"/>
    <dgm:cxn modelId="{5C5E50DA-0EA4-5B4A-82E4-6245729816FF}" type="presParOf" srcId="{A1F81F2C-9B86-4D43-98AC-63959FD9F33A}" destId="{39E9277A-12EE-9D49-971A-1395BBB6C8A6}" srcOrd="5" destOrd="0" presId="urn:microsoft.com/office/officeart/2005/8/layout/vList2"/>
    <dgm:cxn modelId="{5736A86F-13A1-A645-A09E-C5100F18407D}" type="presParOf" srcId="{A1F81F2C-9B86-4D43-98AC-63959FD9F33A}" destId="{D400EF32-C44F-A44F-8F0F-262B665D49FB}" srcOrd="6" destOrd="0" presId="urn:microsoft.com/office/officeart/2005/8/layout/vList2"/>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3909DF5-6AD4-47B2-95D8-34C7765FB0C7}"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94B201DC-A187-4C2A-82F5-29E4B7D59560}">
      <dgm:prSet/>
      <dgm:spPr/>
      <dgm:t>
        <a:bodyPr/>
        <a:lstStyle/>
        <a:p>
          <a:r>
            <a:rPr lang="el-GR" b="1" i="0"/>
            <a:t>Χωρίς εξαίρεση σε όλους</a:t>
          </a:r>
          <a:r>
            <a:rPr lang="en-US" b="1" i="0"/>
            <a:t>?</a:t>
          </a:r>
          <a:endParaRPr lang="en-US"/>
        </a:p>
      </dgm:t>
    </dgm:pt>
    <dgm:pt modelId="{D3A66569-FEA6-44A5-8768-AE5E2FE6649B}" type="parTrans" cxnId="{D557EF0C-FE9F-4F3D-BAB6-0DC57123CE54}">
      <dgm:prSet/>
      <dgm:spPr/>
      <dgm:t>
        <a:bodyPr/>
        <a:lstStyle/>
        <a:p>
          <a:endParaRPr lang="en-US"/>
        </a:p>
      </dgm:t>
    </dgm:pt>
    <dgm:pt modelId="{06E35B32-823C-4B0D-9A03-9D0558F78DD8}" type="sibTrans" cxnId="{D557EF0C-FE9F-4F3D-BAB6-0DC57123CE54}">
      <dgm:prSet/>
      <dgm:spPr/>
      <dgm:t>
        <a:bodyPr/>
        <a:lstStyle/>
        <a:p>
          <a:endParaRPr lang="en-US"/>
        </a:p>
      </dgm:t>
    </dgm:pt>
    <dgm:pt modelId="{1EDDA89B-CF27-4ACB-B358-850ACDB85F76}">
      <dgm:prSet/>
      <dgm:spPr/>
      <dgm:t>
        <a:bodyPr/>
        <a:lstStyle/>
        <a:p>
          <a:r>
            <a:rPr lang="el-GR" b="1" i="0"/>
            <a:t>Επιλεκτικά</a:t>
          </a:r>
          <a:r>
            <a:rPr lang="en-US" b="1" i="0"/>
            <a:t>?</a:t>
          </a:r>
          <a:endParaRPr lang="en-US"/>
        </a:p>
      </dgm:t>
    </dgm:pt>
    <dgm:pt modelId="{38AC37B6-088F-4818-B0A4-0A4466E2FA06}" type="parTrans" cxnId="{F74A0882-30C3-44CC-A7FF-655EB207A755}">
      <dgm:prSet/>
      <dgm:spPr/>
      <dgm:t>
        <a:bodyPr/>
        <a:lstStyle/>
        <a:p>
          <a:endParaRPr lang="en-US"/>
        </a:p>
      </dgm:t>
    </dgm:pt>
    <dgm:pt modelId="{CC31F68F-C48A-4D15-9D87-631D8EE99FD1}" type="sibTrans" cxnId="{F74A0882-30C3-44CC-A7FF-655EB207A755}">
      <dgm:prSet/>
      <dgm:spPr/>
      <dgm:t>
        <a:bodyPr/>
        <a:lstStyle/>
        <a:p>
          <a:endParaRPr lang="en-US"/>
        </a:p>
      </dgm:t>
    </dgm:pt>
    <dgm:pt modelId="{3B4D6DDD-1744-4BB7-8C75-490AF2D7459A}">
      <dgm:prSet/>
      <dgm:spPr/>
      <dgm:t>
        <a:bodyPr/>
        <a:lstStyle/>
        <a:p>
          <a:r>
            <a:rPr lang="el-GR" b="1" i="0"/>
            <a:t>Κανέναν</a:t>
          </a:r>
          <a:r>
            <a:rPr lang="en-US" b="1" i="0"/>
            <a:t>?</a:t>
          </a:r>
          <a:endParaRPr lang="en-US"/>
        </a:p>
      </dgm:t>
    </dgm:pt>
    <dgm:pt modelId="{38F3F467-1C8C-4968-B319-6275C628440D}" type="parTrans" cxnId="{89E2C1F8-89B4-4BDD-BB96-F4CC65ABDA23}">
      <dgm:prSet/>
      <dgm:spPr/>
      <dgm:t>
        <a:bodyPr/>
        <a:lstStyle/>
        <a:p>
          <a:endParaRPr lang="en-US"/>
        </a:p>
      </dgm:t>
    </dgm:pt>
    <dgm:pt modelId="{85BDE2C1-6970-406E-89FE-5CA22B02A2A0}" type="sibTrans" cxnId="{89E2C1F8-89B4-4BDD-BB96-F4CC65ABDA23}">
      <dgm:prSet/>
      <dgm:spPr/>
      <dgm:t>
        <a:bodyPr/>
        <a:lstStyle/>
        <a:p>
          <a:endParaRPr lang="en-US"/>
        </a:p>
      </dgm:t>
    </dgm:pt>
    <dgm:pt modelId="{74B25A9F-19AF-4C84-8492-F92868CFABA3}">
      <dgm:prSet/>
      <dgm:spPr/>
      <dgm:t>
        <a:bodyPr/>
        <a:lstStyle/>
        <a:p>
          <a:r>
            <a:rPr lang="el-GR" b="1" i="0"/>
            <a:t>Γιατί</a:t>
          </a:r>
          <a:r>
            <a:rPr lang="en-US" b="1" i="0"/>
            <a:t>?</a:t>
          </a:r>
          <a:endParaRPr lang="en-US"/>
        </a:p>
      </dgm:t>
    </dgm:pt>
    <dgm:pt modelId="{A812AC7B-A433-4E91-96BF-14935129D4EF}" type="parTrans" cxnId="{3289A654-616E-44E4-95E9-B61D6BD29C3B}">
      <dgm:prSet/>
      <dgm:spPr/>
      <dgm:t>
        <a:bodyPr/>
        <a:lstStyle/>
        <a:p>
          <a:endParaRPr lang="en-US"/>
        </a:p>
      </dgm:t>
    </dgm:pt>
    <dgm:pt modelId="{26AB8D39-DA29-4105-829F-50720A76565F}" type="sibTrans" cxnId="{3289A654-616E-44E4-95E9-B61D6BD29C3B}">
      <dgm:prSet/>
      <dgm:spPr/>
      <dgm:t>
        <a:bodyPr/>
        <a:lstStyle/>
        <a:p>
          <a:endParaRPr lang="en-US"/>
        </a:p>
      </dgm:t>
    </dgm:pt>
    <dgm:pt modelId="{7DF361C4-B626-4BD7-8C10-8587390AAE52}">
      <dgm:prSet/>
      <dgm:spPr/>
      <dgm:t>
        <a:bodyPr/>
        <a:lstStyle/>
        <a:p>
          <a:r>
            <a:rPr lang="el-GR" b="1" i="0" dirty="0"/>
            <a:t>Πριν γίνει έλεγχος φορείας πρέπει να υπάρχει πρόγραμμα απομόνωσης των ασθενών </a:t>
          </a:r>
          <a:r>
            <a:rPr lang="en-US" b="1" i="0" dirty="0"/>
            <a:t>(search and destroy)</a:t>
          </a:r>
          <a:endParaRPr lang="en-US" dirty="0"/>
        </a:p>
      </dgm:t>
    </dgm:pt>
    <dgm:pt modelId="{7F22F52E-F5A1-4BAA-B73A-208239F4563A}" type="parTrans" cxnId="{0B69C314-EC4F-4CD5-B656-1A4B4BB05031}">
      <dgm:prSet/>
      <dgm:spPr/>
      <dgm:t>
        <a:bodyPr/>
        <a:lstStyle/>
        <a:p>
          <a:endParaRPr lang="en-US"/>
        </a:p>
      </dgm:t>
    </dgm:pt>
    <dgm:pt modelId="{90E90F87-532E-4018-B1AA-6F19F6736B8E}" type="sibTrans" cxnId="{0B69C314-EC4F-4CD5-B656-1A4B4BB05031}">
      <dgm:prSet/>
      <dgm:spPr/>
      <dgm:t>
        <a:bodyPr/>
        <a:lstStyle/>
        <a:p>
          <a:endParaRPr lang="en-US"/>
        </a:p>
      </dgm:t>
    </dgm:pt>
    <dgm:pt modelId="{C290DD74-239A-1540-B6F2-B1E75AFB0DBB}" type="pres">
      <dgm:prSet presAssocID="{F3909DF5-6AD4-47B2-95D8-34C7765FB0C7}" presName="linear" presStyleCnt="0">
        <dgm:presLayoutVars>
          <dgm:animLvl val="lvl"/>
          <dgm:resizeHandles val="exact"/>
        </dgm:presLayoutVars>
      </dgm:prSet>
      <dgm:spPr/>
      <dgm:t>
        <a:bodyPr/>
        <a:lstStyle/>
        <a:p>
          <a:endParaRPr lang="el-GR"/>
        </a:p>
      </dgm:t>
    </dgm:pt>
    <dgm:pt modelId="{1A65784F-874B-CA42-AE23-B9A186DB3EEF}" type="pres">
      <dgm:prSet presAssocID="{94B201DC-A187-4C2A-82F5-29E4B7D59560}" presName="parentText" presStyleLbl="node1" presStyleIdx="0" presStyleCnt="4">
        <dgm:presLayoutVars>
          <dgm:chMax val="0"/>
          <dgm:bulletEnabled val="1"/>
        </dgm:presLayoutVars>
      </dgm:prSet>
      <dgm:spPr/>
      <dgm:t>
        <a:bodyPr/>
        <a:lstStyle/>
        <a:p>
          <a:endParaRPr lang="el-GR"/>
        </a:p>
      </dgm:t>
    </dgm:pt>
    <dgm:pt modelId="{CE2C537C-0AC5-A744-ACA3-8EA45B32AFB2}" type="pres">
      <dgm:prSet presAssocID="{06E35B32-823C-4B0D-9A03-9D0558F78DD8}" presName="spacer" presStyleCnt="0"/>
      <dgm:spPr/>
    </dgm:pt>
    <dgm:pt modelId="{A33ECEE5-A0CC-304A-9548-CBAB96F2233B}" type="pres">
      <dgm:prSet presAssocID="{1EDDA89B-CF27-4ACB-B358-850ACDB85F76}" presName="parentText" presStyleLbl="node1" presStyleIdx="1" presStyleCnt="4">
        <dgm:presLayoutVars>
          <dgm:chMax val="0"/>
          <dgm:bulletEnabled val="1"/>
        </dgm:presLayoutVars>
      </dgm:prSet>
      <dgm:spPr/>
      <dgm:t>
        <a:bodyPr/>
        <a:lstStyle/>
        <a:p>
          <a:endParaRPr lang="el-GR"/>
        </a:p>
      </dgm:t>
    </dgm:pt>
    <dgm:pt modelId="{D7EB342E-1272-194D-A70C-5187176885BA}" type="pres">
      <dgm:prSet presAssocID="{CC31F68F-C48A-4D15-9D87-631D8EE99FD1}" presName="spacer" presStyleCnt="0"/>
      <dgm:spPr/>
    </dgm:pt>
    <dgm:pt modelId="{246B4F36-F99D-854E-BB37-AE11596072DA}" type="pres">
      <dgm:prSet presAssocID="{3B4D6DDD-1744-4BB7-8C75-490AF2D7459A}" presName="parentText" presStyleLbl="node1" presStyleIdx="2" presStyleCnt="4">
        <dgm:presLayoutVars>
          <dgm:chMax val="0"/>
          <dgm:bulletEnabled val="1"/>
        </dgm:presLayoutVars>
      </dgm:prSet>
      <dgm:spPr/>
      <dgm:t>
        <a:bodyPr/>
        <a:lstStyle/>
        <a:p>
          <a:endParaRPr lang="el-GR"/>
        </a:p>
      </dgm:t>
    </dgm:pt>
    <dgm:pt modelId="{EB2E2EEF-1BDF-8A4C-A4AA-D33AF0281806}" type="pres">
      <dgm:prSet presAssocID="{85BDE2C1-6970-406E-89FE-5CA22B02A2A0}" presName="spacer" presStyleCnt="0"/>
      <dgm:spPr/>
    </dgm:pt>
    <dgm:pt modelId="{732282C5-3953-7146-B112-68B12B30C37A}" type="pres">
      <dgm:prSet presAssocID="{74B25A9F-19AF-4C84-8492-F92868CFABA3}" presName="parentText" presStyleLbl="node1" presStyleIdx="3" presStyleCnt="4">
        <dgm:presLayoutVars>
          <dgm:chMax val="0"/>
          <dgm:bulletEnabled val="1"/>
        </dgm:presLayoutVars>
      </dgm:prSet>
      <dgm:spPr/>
      <dgm:t>
        <a:bodyPr/>
        <a:lstStyle/>
        <a:p>
          <a:endParaRPr lang="el-GR"/>
        </a:p>
      </dgm:t>
    </dgm:pt>
    <dgm:pt modelId="{E5CB7D05-9006-B642-9468-0F4E81946C54}" type="pres">
      <dgm:prSet presAssocID="{74B25A9F-19AF-4C84-8492-F92868CFABA3}" presName="childText" presStyleLbl="revTx" presStyleIdx="0" presStyleCnt="1">
        <dgm:presLayoutVars>
          <dgm:bulletEnabled val="1"/>
        </dgm:presLayoutVars>
      </dgm:prSet>
      <dgm:spPr/>
      <dgm:t>
        <a:bodyPr/>
        <a:lstStyle/>
        <a:p>
          <a:endParaRPr lang="el-GR"/>
        </a:p>
      </dgm:t>
    </dgm:pt>
  </dgm:ptLst>
  <dgm:cxnLst>
    <dgm:cxn modelId="{AA343911-9858-C34A-ABD4-775E56586C71}" type="presOf" srcId="{94B201DC-A187-4C2A-82F5-29E4B7D59560}" destId="{1A65784F-874B-CA42-AE23-B9A186DB3EEF}" srcOrd="0" destOrd="0" presId="urn:microsoft.com/office/officeart/2005/8/layout/vList2"/>
    <dgm:cxn modelId="{62FBA5EF-925F-9D44-BC6B-342790D08301}" type="presOf" srcId="{F3909DF5-6AD4-47B2-95D8-34C7765FB0C7}" destId="{C290DD74-239A-1540-B6F2-B1E75AFB0DBB}" srcOrd="0" destOrd="0" presId="urn:microsoft.com/office/officeart/2005/8/layout/vList2"/>
    <dgm:cxn modelId="{89E2C1F8-89B4-4BDD-BB96-F4CC65ABDA23}" srcId="{F3909DF5-6AD4-47B2-95D8-34C7765FB0C7}" destId="{3B4D6DDD-1744-4BB7-8C75-490AF2D7459A}" srcOrd="2" destOrd="0" parTransId="{38F3F467-1C8C-4968-B319-6275C628440D}" sibTransId="{85BDE2C1-6970-406E-89FE-5CA22B02A2A0}"/>
    <dgm:cxn modelId="{E83EE780-BC9F-5144-BCC3-A6168BCAC0C0}" type="presOf" srcId="{7DF361C4-B626-4BD7-8C10-8587390AAE52}" destId="{E5CB7D05-9006-B642-9468-0F4E81946C54}" srcOrd="0" destOrd="0" presId="urn:microsoft.com/office/officeart/2005/8/layout/vList2"/>
    <dgm:cxn modelId="{0B69C314-EC4F-4CD5-B656-1A4B4BB05031}" srcId="{74B25A9F-19AF-4C84-8492-F92868CFABA3}" destId="{7DF361C4-B626-4BD7-8C10-8587390AAE52}" srcOrd="0" destOrd="0" parTransId="{7F22F52E-F5A1-4BAA-B73A-208239F4563A}" sibTransId="{90E90F87-532E-4018-B1AA-6F19F6736B8E}"/>
    <dgm:cxn modelId="{9101120C-2226-E34B-A12C-919001116BEB}" type="presOf" srcId="{74B25A9F-19AF-4C84-8492-F92868CFABA3}" destId="{732282C5-3953-7146-B112-68B12B30C37A}" srcOrd="0" destOrd="0" presId="urn:microsoft.com/office/officeart/2005/8/layout/vList2"/>
    <dgm:cxn modelId="{3289A654-616E-44E4-95E9-B61D6BD29C3B}" srcId="{F3909DF5-6AD4-47B2-95D8-34C7765FB0C7}" destId="{74B25A9F-19AF-4C84-8492-F92868CFABA3}" srcOrd="3" destOrd="0" parTransId="{A812AC7B-A433-4E91-96BF-14935129D4EF}" sibTransId="{26AB8D39-DA29-4105-829F-50720A76565F}"/>
    <dgm:cxn modelId="{F74A0882-30C3-44CC-A7FF-655EB207A755}" srcId="{F3909DF5-6AD4-47B2-95D8-34C7765FB0C7}" destId="{1EDDA89B-CF27-4ACB-B358-850ACDB85F76}" srcOrd="1" destOrd="0" parTransId="{38AC37B6-088F-4818-B0A4-0A4466E2FA06}" sibTransId="{CC31F68F-C48A-4D15-9D87-631D8EE99FD1}"/>
    <dgm:cxn modelId="{D557EF0C-FE9F-4F3D-BAB6-0DC57123CE54}" srcId="{F3909DF5-6AD4-47B2-95D8-34C7765FB0C7}" destId="{94B201DC-A187-4C2A-82F5-29E4B7D59560}" srcOrd="0" destOrd="0" parTransId="{D3A66569-FEA6-44A5-8768-AE5E2FE6649B}" sibTransId="{06E35B32-823C-4B0D-9A03-9D0558F78DD8}"/>
    <dgm:cxn modelId="{D1000EB0-F503-DB42-8D3D-4F2E7973C2FE}" type="presOf" srcId="{3B4D6DDD-1744-4BB7-8C75-490AF2D7459A}" destId="{246B4F36-F99D-854E-BB37-AE11596072DA}" srcOrd="0" destOrd="0" presId="urn:microsoft.com/office/officeart/2005/8/layout/vList2"/>
    <dgm:cxn modelId="{DB102DF5-0F62-CC40-8368-FA75E992A1F9}" type="presOf" srcId="{1EDDA89B-CF27-4ACB-B358-850ACDB85F76}" destId="{A33ECEE5-A0CC-304A-9548-CBAB96F2233B}" srcOrd="0" destOrd="0" presId="urn:microsoft.com/office/officeart/2005/8/layout/vList2"/>
    <dgm:cxn modelId="{88FD4401-F02C-9146-AFFE-45AB2E7A2692}" type="presParOf" srcId="{C290DD74-239A-1540-B6F2-B1E75AFB0DBB}" destId="{1A65784F-874B-CA42-AE23-B9A186DB3EEF}" srcOrd="0" destOrd="0" presId="urn:microsoft.com/office/officeart/2005/8/layout/vList2"/>
    <dgm:cxn modelId="{B95E8B04-A5B1-E845-B9E9-70DEC5214E88}" type="presParOf" srcId="{C290DD74-239A-1540-B6F2-B1E75AFB0DBB}" destId="{CE2C537C-0AC5-A744-ACA3-8EA45B32AFB2}" srcOrd="1" destOrd="0" presId="urn:microsoft.com/office/officeart/2005/8/layout/vList2"/>
    <dgm:cxn modelId="{30640A67-32F8-7846-A6F4-6A21CB86BEE3}" type="presParOf" srcId="{C290DD74-239A-1540-B6F2-B1E75AFB0DBB}" destId="{A33ECEE5-A0CC-304A-9548-CBAB96F2233B}" srcOrd="2" destOrd="0" presId="urn:microsoft.com/office/officeart/2005/8/layout/vList2"/>
    <dgm:cxn modelId="{865E8F79-B018-8A4C-B071-DD050378FD3B}" type="presParOf" srcId="{C290DD74-239A-1540-B6F2-B1E75AFB0DBB}" destId="{D7EB342E-1272-194D-A70C-5187176885BA}" srcOrd="3" destOrd="0" presId="urn:microsoft.com/office/officeart/2005/8/layout/vList2"/>
    <dgm:cxn modelId="{BDF8D200-25EF-B941-A457-FEC8AD3230B6}" type="presParOf" srcId="{C290DD74-239A-1540-B6F2-B1E75AFB0DBB}" destId="{246B4F36-F99D-854E-BB37-AE11596072DA}" srcOrd="4" destOrd="0" presId="urn:microsoft.com/office/officeart/2005/8/layout/vList2"/>
    <dgm:cxn modelId="{6C9E191A-479E-8B4B-8714-8AD5ADF0B24B}" type="presParOf" srcId="{C290DD74-239A-1540-B6F2-B1E75AFB0DBB}" destId="{EB2E2EEF-1BDF-8A4C-A4AA-D33AF0281806}" srcOrd="5" destOrd="0" presId="urn:microsoft.com/office/officeart/2005/8/layout/vList2"/>
    <dgm:cxn modelId="{BF5FDBAF-5BCE-494D-84C3-930C988B0A3F}" type="presParOf" srcId="{C290DD74-239A-1540-B6F2-B1E75AFB0DBB}" destId="{732282C5-3953-7146-B112-68B12B30C37A}" srcOrd="6" destOrd="0" presId="urn:microsoft.com/office/officeart/2005/8/layout/vList2"/>
    <dgm:cxn modelId="{61CF192D-64FC-964B-9000-621A5C44AC69}" type="presParOf" srcId="{C290DD74-239A-1540-B6F2-B1E75AFB0DBB}" destId="{E5CB7D05-9006-B642-9468-0F4E81946C54}" srcOrd="7"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8/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node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18/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node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2.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0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12.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1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2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4.emf"/></Relationships>
</file>

<file path=ppt/drawings/drawing1.xml><?xml version="1.0" encoding="utf-8"?>
<c:userShapes xmlns:c="http://schemas.openxmlformats.org/drawingml/2006/chart">
  <cdr:relSizeAnchor xmlns:cdr="http://schemas.openxmlformats.org/drawingml/2006/chartDrawing">
    <cdr:from>
      <cdr:x>0.91892</cdr:x>
      <cdr:y>0.66667</cdr:y>
    </cdr:from>
    <cdr:to>
      <cdr:x>1</cdr:x>
      <cdr:y>0.74074</cdr:y>
    </cdr:to>
    <cdr:sp macro="" textlink="">
      <cdr:nvSpPr>
        <cdr:cNvPr id="3" name="2 - TextBox"/>
        <cdr:cNvSpPr txBox="1"/>
      </cdr:nvSpPr>
      <cdr:spPr>
        <a:xfrm xmlns:a="http://schemas.openxmlformats.org/drawingml/2006/main">
          <a:off x="7344816" y="3888432"/>
          <a:ext cx="648072" cy="43204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l-GR" sz="1400" dirty="0">
              <a:solidFill>
                <a:schemeClr val="tx1"/>
              </a:solidFill>
              <a:latin typeface="Comic Sans MS" pitchFamily="66" charset="0"/>
            </a:rPr>
            <a:t>ΕΤΗ</a:t>
          </a:r>
        </a:p>
      </cdr:txBody>
    </cdr:sp>
  </cdr:relSizeAnchor>
</c:userShapes>
</file>

<file path=ppt/drawings/drawing2.xml><?xml version="1.0" encoding="utf-8"?>
<c:userShapes xmlns:c="http://schemas.openxmlformats.org/drawingml/2006/chart">
  <cdr:relSizeAnchor xmlns:cdr="http://schemas.openxmlformats.org/drawingml/2006/chartDrawing">
    <cdr:from>
      <cdr:x>0.23423</cdr:x>
      <cdr:y>0.02469</cdr:y>
    </cdr:from>
    <cdr:to>
      <cdr:x>0.93694</cdr:x>
      <cdr:y>0.09877</cdr:y>
    </cdr:to>
    <cdr:sp macro="" textlink="">
      <cdr:nvSpPr>
        <cdr:cNvPr id="2" name="1 - TextBox"/>
        <cdr:cNvSpPr txBox="1"/>
      </cdr:nvSpPr>
      <cdr:spPr>
        <a:xfrm xmlns:a="http://schemas.openxmlformats.org/drawingml/2006/main">
          <a:off x="1872208" y="144016"/>
          <a:ext cx="5616624" cy="432048"/>
        </a:xfrm>
        <a:prstGeom xmlns:a="http://schemas.openxmlformats.org/drawingml/2006/main" prst="rect">
          <a:avLst/>
        </a:prstGeom>
        <a:solidFill xmlns:a="http://schemas.openxmlformats.org/drawingml/2006/main">
          <a:srgbClr val="FFC000"/>
        </a:solidFill>
      </cdr:spPr>
      <cdr:txBody>
        <a:bodyPr xmlns:a="http://schemas.openxmlformats.org/drawingml/2006/main" vertOverflow="clip" wrap="square" rtlCol="0"/>
        <a:lstStyle xmlns:a="http://schemas.openxmlformats.org/drawingml/2006/main"/>
        <a:p xmlns:a="http://schemas.openxmlformats.org/drawingml/2006/main">
          <a:r>
            <a:rPr lang="el-GR" sz="1800" b="1" dirty="0">
              <a:latin typeface="Comic Sans MS" pitchFamily="66" charset="0"/>
            </a:rPr>
            <a:t>ΗΛΙΚΙΑΚΗ ΚΑΤΑΝΟΜΗ </a:t>
          </a:r>
          <a:r>
            <a:rPr lang="en-US" sz="1800" b="1" dirty="0">
              <a:latin typeface="Comic Sans MS" pitchFamily="66" charset="0"/>
            </a:rPr>
            <a:t>MRSA </a:t>
          </a:r>
          <a:r>
            <a:rPr lang="el-GR" sz="1800" b="1" dirty="0">
              <a:latin typeface="Comic Sans MS" pitchFamily="66" charset="0"/>
            </a:rPr>
            <a:t>ΛΟΙΜΩΞΕΩΝ </a:t>
          </a:r>
        </a:p>
      </cdr:txBody>
    </cdr:sp>
  </cdr:relSizeAnchor>
  <cdr:relSizeAnchor xmlns:cdr="http://schemas.openxmlformats.org/drawingml/2006/chartDrawing">
    <cdr:from>
      <cdr:x>0</cdr:x>
      <cdr:y>0.06173</cdr:y>
    </cdr:from>
    <cdr:to>
      <cdr:x>0.20721</cdr:x>
      <cdr:y>0.11111</cdr:y>
    </cdr:to>
    <cdr:sp macro="" textlink="">
      <cdr:nvSpPr>
        <cdr:cNvPr id="3" name="2 - TextBox"/>
        <cdr:cNvSpPr txBox="1"/>
      </cdr:nvSpPr>
      <cdr:spPr>
        <a:xfrm xmlns:a="http://schemas.openxmlformats.org/drawingml/2006/main">
          <a:off x="0" y="360040"/>
          <a:ext cx="1656184"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l-GR" sz="1200" b="1" dirty="0">
              <a:solidFill>
                <a:srgbClr val="FFFFCC"/>
              </a:solidFill>
              <a:latin typeface="Comic Sans MS" pitchFamily="66" charset="0"/>
            </a:rPr>
            <a:t>ΠΕΡΙΠΤΩΣΕΙΣ</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smtClean="0"/>
            </a:lvl1pPr>
          </a:lstStyle>
          <a:p>
            <a:pPr>
              <a:defRPr/>
            </a:pPr>
            <a:endParaRPr lang="en-US"/>
          </a:p>
        </p:txBody>
      </p:sp>
      <p:sp>
        <p:nvSpPr>
          <p:cNvPr id="2048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942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2048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Κάντε κλικ για να επεξεργαστείτε τα στυλ κειμένου του υποδείγματος</a:t>
            </a:r>
          </a:p>
          <a:p>
            <a:pPr lvl="1"/>
            <a:r>
              <a:rPr lang="en-US" noProof="0"/>
              <a:t>Δεύτερου επιπέδου</a:t>
            </a:r>
          </a:p>
          <a:p>
            <a:pPr lvl="2"/>
            <a:r>
              <a:rPr lang="en-US" noProof="0"/>
              <a:t>Τρίτου επιπέδου</a:t>
            </a:r>
          </a:p>
          <a:p>
            <a:pPr lvl="3"/>
            <a:r>
              <a:rPr lang="en-US" noProof="0"/>
              <a:t>Τέταρτου επιπέδου</a:t>
            </a:r>
          </a:p>
          <a:p>
            <a:pPr lvl="4"/>
            <a:r>
              <a:rPr lang="en-US" noProof="0"/>
              <a:t>Πέμπτου επιπέδου</a:t>
            </a:r>
          </a:p>
        </p:txBody>
      </p:sp>
      <p:sp>
        <p:nvSpPr>
          <p:cNvPr id="2048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smtClean="0"/>
            </a:lvl1pPr>
          </a:lstStyle>
          <a:p>
            <a:pPr>
              <a:defRPr/>
            </a:pPr>
            <a:endParaRPr lang="en-US"/>
          </a:p>
        </p:txBody>
      </p:sp>
      <p:sp>
        <p:nvSpPr>
          <p:cNvPr id="2048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10330819-91E4-4AEB-8D69-0F4DC9DCCBBC}" type="slidenum">
              <a:rPr lang="en-US"/>
              <a:pPr>
                <a:defRPr/>
              </a:pPr>
              <a:t>‹#›</a:t>
            </a:fld>
            <a:endParaRPr lang="en-US"/>
          </a:p>
        </p:txBody>
      </p:sp>
    </p:spTree>
    <p:extLst>
      <p:ext uri="{BB962C8B-B14F-4D97-AF65-F5344CB8AC3E}">
        <p14:creationId xmlns:p14="http://schemas.microsoft.com/office/powerpoint/2010/main" xmlns="" val="17554383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8" Type="http://schemas.openxmlformats.org/officeDocument/2006/relationships/hyperlink" Target="https://en.wikipedia.org/wiki/Avoparcin#cite_note-2" TargetMode="External"/><Relationship Id="rId3" Type="http://schemas.openxmlformats.org/officeDocument/2006/relationships/hyperlink" Target="https://en.wikipedia.org/wiki/Glycopeptide_antibiotic" TargetMode="External"/><Relationship Id="rId7" Type="http://schemas.openxmlformats.org/officeDocument/2006/relationships/hyperlink" Target="https://en.wikipedia.org/wiki/Vancomycin" TargetMode="External"/><Relationship Id="rId12" Type="http://schemas.openxmlformats.org/officeDocument/2006/relationships/hyperlink" Target="https://en.wikipedia.org/wiki/Avoparcin#cite_note-6" TargetMode="External"/><Relationship Id="rId2" Type="http://schemas.openxmlformats.org/officeDocument/2006/relationships/slide" Target="../slides/slide105.xml"/><Relationship Id="rId1" Type="http://schemas.openxmlformats.org/officeDocument/2006/relationships/notesMaster" Target="../notesMasters/notesMaster1.xml"/><Relationship Id="rId6" Type="http://schemas.openxmlformats.org/officeDocument/2006/relationships/hyperlink" Target="https://en.wikipedia.org/wiki/Enteritis" TargetMode="External"/><Relationship Id="rId11" Type="http://schemas.openxmlformats.org/officeDocument/2006/relationships/hyperlink" Target="https://en.wikipedia.org/wiki/Avoparcin#cite_note-5" TargetMode="External"/><Relationship Id="rId5" Type="http://schemas.openxmlformats.org/officeDocument/2006/relationships/hyperlink" Target="https://en.wikipedia.org/wiki/Avoparcin#cite_note-apvma-1" TargetMode="External"/><Relationship Id="rId10" Type="http://schemas.openxmlformats.org/officeDocument/2006/relationships/hyperlink" Target="https://en.wikipedia.org/wiki/Avoparcin#cite_note-4" TargetMode="External"/><Relationship Id="rId4" Type="http://schemas.openxmlformats.org/officeDocument/2006/relationships/hyperlink" Target="https://en.wikipedia.org/wiki/Gram-positive_bacteria" TargetMode="External"/><Relationship Id="rId9" Type="http://schemas.openxmlformats.org/officeDocument/2006/relationships/hyperlink" Target="https://en.wikipedia.org/wiki/Avoparcin#cite_note-3"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fld id="{B5FB6C64-D198-44D6-9251-6B0B24F81BAF}" type="slidenum">
              <a:rPr lang="en-US"/>
              <a:pPr eaLnBrk="1" hangingPunct="1"/>
              <a:t>2</a:t>
            </a:fld>
            <a:endParaRPr lang="en-US"/>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xfrm>
            <a:off x="914400" y="4343400"/>
            <a:ext cx="5029200" cy="4114800"/>
          </a:xfrm>
          <a:noFill/>
        </p:spPr>
        <p:txBody>
          <a:bodyPr/>
          <a:lstStyle/>
          <a:p>
            <a:pPr eaLnBrk="1" hangingPunct="1"/>
            <a:r>
              <a:rPr lang="el-GR" dirty="0"/>
              <a:t>ΠΡΩΤΟΠΟΡΟΣ ΣΤΙΣ ΑΝΤΙΣΗΠΤΙΚΕΣ ΔΙΑΔΙΚΑΣΙΕΣ--  ΠΡΟΤΕΙΝΕ ΤΗΝ ΠΡΑΚΤΙΚΗ ΠΛΥΣΙΜΑΤΟΣ ΧΕΡΙΩΝ ΜΕ ΔΙΑΛΥΜΑ ΧΛΩΡΙΝΗΣ</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ΕΝΔΟΓΕΝΕΙΣ</a:t>
            </a:r>
            <a:r>
              <a:rPr lang="el-GR" baseline="0" dirty="0"/>
              <a:t> ΕΊΝΑΙ ΟΙ ΠΙΟ ΣΥΝΗΘΕΙΣ (ΔΕΡΜΑ, ΜΥΤΗ, ΓΑΣΤΡΕΝΤΕΡΙΚΟ, ΟΥΡΟΠΟΙΗΤΙΚΟ, ΕΝΤΕΡΟ)</a:t>
            </a:r>
            <a:endParaRPr lang="el-GR" dirty="0"/>
          </a:p>
        </p:txBody>
      </p:sp>
      <p:sp>
        <p:nvSpPr>
          <p:cNvPr id="4" name="Θέση αριθμού διαφάνειας 3"/>
          <p:cNvSpPr>
            <a:spLocks noGrp="1"/>
          </p:cNvSpPr>
          <p:nvPr>
            <p:ph type="sldNum" sz="quarter" idx="10"/>
          </p:nvPr>
        </p:nvSpPr>
        <p:spPr/>
        <p:txBody>
          <a:bodyPr/>
          <a:lstStyle/>
          <a:p>
            <a:fld id="{94F8CEE9-4DDD-4FFF-9A88-E05735873AC2}" type="slidenum">
              <a:rPr lang="el-GR" smtClean="0"/>
              <a:pPr/>
              <a:t>28</a:t>
            </a:fld>
            <a:endParaRPr lang="el-GR"/>
          </a:p>
        </p:txBody>
      </p:sp>
    </p:spTree>
    <p:extLst>
      <p:ext uri="{BB962C8B-B14F-4D97-AF65-F5344CB8AC3E}">
        <p14:creationId xmlns:p14="http://schemas.microsoft.com/office/powerpoint/2010/main" xmlns="" val="946177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err="1"/>
              <a:t>Ακρες</a:t>
            </a:r>
            <a:r>
              <a:rPr lang="el-GR" baseline="0" dirty="0"/>
              <a:t> </a:t>
            </a:r>
            <a:r>
              <a:rPr lang="el-GR" baseline="0" dirty="0" err="1"/>
              <a:t>δακτυλων</a:t>
            </a:r>
            <a:r>
              <a:rPr lang="el-GR" baseline="0" dirty="0"/>
              <a:t>, </a:t>
            </a:r>
            <a:r>
              <a:rPr lang="el-GR" baseline="0" dirty="0" err="1"/>
              <a:t>νυχια</a:t>
            </a:r>
            <a:r>
              <a:rPr lang="el-GR" baseline="0" dirty="0"/>
              <a:t>, </a:t>
            </a:r>
            <a:r>
              <a:rPr lang="el-GR" baseline="0" dirty="0" err="1"/>
              <a:t>αντιχειρας</a:t>
            </a:r>
            <a:endParaRPr lang="el-GR" dirty="0"/>
          </a:p>
        </p:txBody>
      </p:sp>
      <p:sp>
        <p:nvSpPr>
          <p:cNvPr id="4" name="Θέση αριθμού διαφάνειας 3"/>
          <p:cNvSpPr>
            <a:spLocks noGrp="1"/>
          </p:cNvSpPr>
          <p:nvPr>
            <p:ph type="sldNum" sz="quarter" idx="10"/>
          </p:nvPr>
        </p:nvSpPr>
        <p:spPr/>
        <p:txBody>
          <a:bodyPr/>
          <a:lstStyle/>
          <a:p>
            <a:fld id="{795E2B0B-669D-48E4-A847-1169789FDBC1}" type="slidenum">
              <a:rPr lang="el-GR" smtClean="0"/>
              <a:pPr/>
              <a:t>31</a:t>
            </a:fld>
            <a:endParaRPr lang="el-GR"/>
          </a:p>
        </p:txBody>
      </p:sp>
    </p:spTree>
    <p:extLst>
      <p:ext uri="{BB962C8B-B14F-4D97-AF65-F5344CB8AC3E}">
        <p14:creationId xmlns:p14="http://schemas.microsoft.com/office/powerpoint/2010/main" xmlns="" val="470603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Placement of copper objects in intensive care unit (ICU) hospital rooms reduced the number of healthcare-acquired infections (HAIs) in patients by more than half, The study was performed from July 12, 2010 to June 14, 2011 at three medical centers The proportion of patients who developed HAI and/or colonization with MRSA or VRE was significantly lower among patients in rooms with copper surfaces (7.1%) compared with patients in traditional rooms (12.3%). The proportion of patients developing HAI was significantly lower among those assigned to copper rooms (3.4%) compared with those in traditional rooms (8.1%).</a:t>
            </a:r>
            <a:endParaRPr lang="el-GR" dirty="0"/>
          </a:p>
        </p:txBody>
      </p:sp>
      <p:sp>
        <p:nvSpPr>
          <p:cNvPr id="4" name="Θέση αριθμού διαφάνειας 3"/>
          <p:cNvSpPr>
            <a:spLocks noGrp="1"/>
          </p:cNvSpPr>
          <p:nvPr>
            <p:ph type="sldNum" sz="quarter" idx="5"/>
          </p:nvPr>
        </p:nvSpPr>
        <p:spPr/>
        <p:txBody>
          <a:bodyPr/>
          <a:lstStyle/>
          <a:p>
            <a:pPr>
              <a:defRPr/>
            </a:pPr>
            <a:fld id="{10330819-91E4-4AEB-8D69-0F4DC9DCCBBC}" type="slidenum">
              <a:rPr lang="en-US" smtClean="0"/>
              <a:pPr>
                <a:defRPr/>
              </a:pPr>
              <a:t>35</a:t>
            </a:fld>
            <a:endParaRPr lang="en-US"/>
          </a:p>
        </p:txBody>
      </p:sp>
    </p:spTree>
    <p:extLst>
      <p:ext uri="{BB962C8B-B14F-4D97-AF65-F5344CB8AC3E}">
        <p14:creationId xmlns:p14="http://schemas.microsoft.com/office/powerpoint/2010/main" xmlns="" val="1667053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fld id="{B8B37673-9532-4437-9E41-595C107CE37A}" type="slidenum">
              <a:rPr lang="en-US"/>
              <a:pPr eaLnBrk="1" hangingPunct="1"/>
              <a:t>37</a:t>
            </a:fld>
            <a:endParaRPr lang="en-US"/>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xfrm>
            <a:off x="914400" y="4343400"/>
            <a:ext cx="5029200" cy="4114800"/>
          </a:xfrm>
          <a:noFill/>
        </p:spPr>
        <p:txBody>
          <a:bodyPr/>
          <a:lstStyle/>
          <a:p>
            <a:pPr eaLnBrk="1" hangingPunct="1"/>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11345F-D011-4399-A197-CD188F5196F0}" type="slidenum">
              <a:rPr lang="en-US"/>
              <a:pPr/>
              <a:t>72</a:t>
            </a:fld>
            <a:endParaRPr lang="en-US"/>
          </a:p>
        </p:txBody>
      </p:sp>
      <p:sp>
        <p:nvSpPr>
          <p:cNvPr id="573442" name="Rectangle 2"/>
          <p:cNvSpPr>
            <a:spLocks noGrp="1" noRot="1" noChangeAspect="1" noChangeArrowheads="1" noTextEdit="1"/>
          </p:cNvSpPr>
          <p:nvPr>
            <p:ph type="sldImg"/>
          </p:nvPr>
        </p:nvSpPr>
        <p:spPr>
          <a:ln/>
        </p:spPr>
      </p:sp>
      <p:sp>
        <p:nvSpPr>
          <p:cNvPr id="573443" name="Rectangle 3"/>
          <p:cNvSpPr>
            <a:spLocks noGrp="1" noChangeArrowheads="1"/>
          </p:cNvSpPr>
          <p:nvPr>
            <p:ph type="body" idx="1"/>
          </p:nvPr>
        </p:nvSpPr>
        <p:spPr/>
        <p:txBody>
          <a:bodyPr/>
          <a:lstStyle/>
          <a:p>
            <a:endParaRPr lang="el-GR"/>
          </a:p>
        </p:txBody>
      </p:sp>
    </p:spTree>
    <p:extLst>
      <p:ext uri="{BB962C8B-B14F-4D97-AF65-F5344CB8AC3E}">
        <p14:creationId xmlns:p14="http://schemas.microsoft.com/office/powerpoint/2010/main" xmlns="" val="3053598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Annual percentage of methicillin-resistant </a:t>
            </a:r>
            <a:r>
              <a:rPr lang="en-US" i="1" dirty="0"/>
              <a:t>Staphylococcus aureus</a:t>
            </a:r>
            <a:r>
              <a:rPr lang="en-US" dirty="0"/>
              <a:t> (MRSA) among </a:t>
            </a:r>
            <a:r>
              <a:rPr lang="en-US" i="1" dirty="0"/>
              <a:t>S. aureus</a:t>
            </a:r>
            <a:r>
              <a:rPr lang="en-US" dirty="0"/>
              <a:t> infections in all participating hospitals. AKCH, ‘P. &amp; A. </a:t>
            </a:r>
            <a:r>
              <a:rPr lang="en-US" dirty="0" err="1"/>
              <a:t>Kyriakou</a:t>
            </a:r>
            <a:r>
              <a:rPr lang="en-US" dirty="0"/>
              <a:t>’ </a:t>
            </a:r>
            <a:r>
              <a:rPr lang="en-US" dirty="0" err="1"/>
              <a:t>Kyriakou</a:t>
            </a:r>
            <a:r>
              <a:rPr lang="en-US" dirty="0"/>
              <a:t> Children's Hospital; GCHP, General Children's Hospital </a:t>
            </a:r>
            <a:r>
              <a:rPr lang="en-US" dirty="0" err="1"/>
              <a:t>Pentelis</a:t>
            </a:r>
            <a:r>
              <a:rPr lang="en-US" dirty="0"/>
              <a:t>; KHP, </a:t>
            </a:r>
            <a:r>
              <a:rPr lang="en-US" dirty="0" err="1"/>
              <a:t>Karamandaneion</a:t>
            </a:r>
            <a:r>
              <a:rPr lang="en-US" dirty="0"/>
              <a:t> Children's Hospital of Patras; UGHP, University General Hospital of Patras; UHI, University Hospital of Ioannina; UHL, University Hospital of Larissa.</a:t>
            </a:r>
            <a:endParaRPr lang="el-GR" dirty="0"/>
          </a:p>
        </p:txBody>
      </p:sp>
      <p:sp>
        <p:nvSpPr>
          <p:cNvPr id="4" name="Θέση αριθμού διαφάνειας 3"/>
          <p:cNvSpPr>
            <a:spLocks noGrp="1"/>
          </p:cNvSpPr>
          <p:nvPr>
            <p:ph type="sldNum" sz="quarter" idx="5"/>
          </p:nvPr>
        </p:nvSpPr>
        <p:spPr/>
        <p:txBody>
          <a:bodyPr/>
          <a:lstStyle/>
          <a:p>
            <a:pPr>
              <a:defRPr/>
            </a:pPr>
            <a:fld id="{10330819-91E4-4AEB-8D69-0F4DC9DCCBBC}" type="slidenum">
              <a:rPr lang="en-US" smtClean="0"/>
              <a:pPr>
                <a:defRPr/>
              </a:pPr>
              <a:t>78</a:t>
            </a:fld>
            <a:endParaRPr lang="en-US"/>
          </a:p>
        </p:txBody>
      </p:sp>
    </p:spTree>
    <p:extLst>
      <p:ext uri="{BB962C8B-B14F-4D97-AF65-F5344CB8AC3E}">
        <p14:creationId xmlns:p14="http://schemas.microsoft.com/office/powerpoint/2010/main" xmlns="" val="25201456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34" charset="0"/>
                <a:ea typeface="+mn-ea"/>
                <a:cs typeface="+mn-cs"/>
              </a:rPr>
              <a:t>MRSA from nose and wounds-Overall, 14 390 ICU patients were screened CA-MRSA and LA-MRSA genotypes and Panton–Valentine leucocidin-producing isolates were detected sporadically.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l-GR" dirty="0"/>
          </a:p>
        </p:txBody>
      </p:sp>
      <p:sp>
        <p:nvSpPr>
          <p:cNvPr id="4" name="Θέση αριθμού διαφάνειας 3"/>
          <p:cNvSpPr>
            <a:spLocks noGrp="1"/>
          </p:cNvSpPr>
          <p:nvPr>
            <p:ph type="sldNum" sz="quarter" idx="5"/>
          </p:nvPr>
        </p:nvSpPr>
        <p:spPr/>
        <p:txBody>
          <a:bodyPr/>
          <a:lstStyle/>
          <a:p>
            <a:pPr>
              <a:defRPr/>
            </a:pPr>
            <a:fld id="{10330819-91E4-4AEB-8D69-0F4DC9DCCBBC}" type="slidenum">
              <a:rPr lang="en-US" smtClean="0"/>
              <a:pPr>
                <a:defRPr/>
              </a:pPr>
              <a:t>82</a:t>
            </a:fld>
            <a:endParaRPr lang="en-US"/>
          </a:p>
        </p:txBody>
      </p:sp>
    </p:spTree>
    <p:extLst>
      <p:ext uri="{BB962C8B-B14F-4D97-AF65-F5344CB8AC3E}">
        <p14:creationId xmlns:p14="http://schemas.microsoft.com/office/powerpoint/2010/main" xmlns="" val="38733892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34" charset="0"/>
                <a:ea typeface="+mn-ea"/>
                <a:cs typeface="+mn-cs"/>
              </a:rPr>
              <a:t>Each country had a distinct epidemiology, with ST8-IVc (USA500) being most prevalent, especially in France and Spain, and detected in ICUs in five of eight countries. Seventeen (3%) and three (,1%) isolates were categorized as CA-MRSA and LA-MRSA, respectively. Risk factors for MRSA carriage on ICU admission were age .70 years and hospitalization within 1 year prior to ICU admission. </a:t>
            </a:r>
            <a:endParaRPr lang="en-US" dirty="0"/>
          </a:p>
          <a:p>
            <a:endParaRPr lang="el-GR" dirty="0"/>
          </a:p>
        </p:txBody>
      </p:sp>
      <p:sp>
        <p:nvSpPr>
          <p:cNvPr id="4" name="Θέση αριθμού διαφάνειας 3"/>
          <p:cNvSpPr>
            <a:spLocks noGrp="1"/>
          </p:cNvSpPr>
          <p:nvPr>
            <p:ph type="sldNum" sz="quarter" idx="5"/>
          </p:nvPr>
        </p:nvSpPr>
        <p:spPr/>
        <p:txBody>
          <a:bodyPr/>
          <a:lstStyle/>
          <a:p>
            <a:pPr>
              <a:defRPr/>
            </a:pPr>
            <a:fld id="{10330819-91E4-4AEB-8D69-0F4DC9DCCBBC}" type="slidenum">
              <a:rPr lang="en-US" smtClean="0"/>
              <a:pPr>
                <a:defRPr/>
              </a:pPr>
              <a:t>83</a:t>
            </a:fld>
            <a:endParaRPr lang="en-US"/>
          </a:p>
        </p:txBody>
      </p:sp>
    </p:spTree>
    <p:extLst>
      <p:ext uri="{BB962C8B-B14F-4D97-AF65-F5344CB8AC3E}">
        <p14:creationId xmlns:p14="http://schemas.microsoft.com/office/powerpoint/2010/main" xmlns="" val="6370286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effectLst/>
                <a:latin typeface="Arial" panose="020B0604020202020204" pitchFamily="34" charset="0"/>
              </a:rPr>
              <a:t>Έτσι, μέσα στην πρώτη 10ετία του αιώνα, τα περισσότερα χαρακτηριστικά είχαν </a:t>
            </a:r>
            <a:r>
              <a:rPr lang="el-GR" dirty="0" err="1">
                <a:effectLst/>
                <a:latin typeface="Arial" panose="020B0604020202020204" pitchFamily="34" charset="0"/>
              </a:rPr>
              <a:t>περιγραφεί</a:t>
            </a:r>
            <a:r>
              <a:rPr lang="el-GR" dirty="0">
                <a:effectLst/>
                <a:latin typeface="Arial" panose="020B0604020202020204" pitchFamily="34" charset="0"/>
              </a:rPr>
              <a:t>, όπως π.χ. η σχετική αντοχή στα αντιβιοτικά, στις υψηλές θερμοκρασίες,, η σχέση με το γαστρεντερικό σύστημα και με τη μόλυνση του νερού από κόπρανα καθώς επίσης η δυνατότητα να προκαλούν σοβαρές λοιμώξεις. </a:t>
            </a:r>
            <a:endParaRPr lang="el-GR" dirty="0"/>
          </a:p>
        </p:txBody>
      </p:sp>
      <p:sp>
        <p:nvSpPr>
          <p:cNvPr id="4" name="Θέση αριθμού διαφάνειας 3"/>
          <p:cNvSpPr>
            <a:spLocks noGrp="1"/>
          </p:cNvSpPr>
          <p:nvPr>
            <p:ph type="sldNum" sz="quarter" idx="5"/>
          </p:nvPr>
        </p:nvSpPr>
        <p:spPr/>
        <p:txBody>
          <a:bodyPr/>
          <a:lstStyle/>
          <a:p>
            <a:pPr>
              <a:defRPr/>
            </a:pPr>
            <a:fld id="{10330819-91E4-4AEB-8D69-0F4DC9DCCBBC}" type="slidenum">
              <a:rPr lang="en-US" smtClean="0"/>
              <a:pPr>
                <a:defRPr/>
              </a:pPr>
              <a:t>86</a:t>
            </a:fld>
            <a:endParaRPr lang="en-US"/>
          </a:p>
        </p:txBody>
      </p:sp>
    </p:spTree>
    <p:extLst>
      <p:ext uri="{BB962C8B-B14F-4D97-AF65-F5344CB8AC3E}">
        <p14:creationId xmlns:p14="http://schemas.microsoft.com/office/powerpoint/2010/main" xmlns="" val="32197818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effectLst/>
                <a:latin typeface="Arial" panose="020B0604020202020204" pitchFamily="34" charset="0"/>
              </a:rPr>
              <a:t>φυλογενετική ανάλυση των </a:t>
            </a:r>
            <a:r>
              <a:rPr lang="en-US" dirty="0">
                <a:effectLst/>
                <a:latin typeface="Arial" panose="020B0604020202020204" pitchFamily="34" charset="0"/>
              </a:rPr>
              <a:t>Gram </a:t>
            </a:r>
            <a:r>
              <a:rPr lang="el-GR" dirty="0">
                <a:effectLst/>
                <a:latin typeface="Arial" panose="020B0604020202020204" pitchFamily="34" charset="0"/>
              </a:rPr>
              <a:t>θετικών κόκκων, με βάση τη σύγκριση του 16</a:t>
            </a:r>
            <a:r>
              <a:rPr lang="en-US" dirty="0">
                <a:effectLst/>
                <a:latin typeface="Arial" panose="020B0604020202020204" pitchFamily="34" charset="0"/>
              </a:rPr>
              <a:t>S rRNA, </a:t>
            </a:r>
            <a:r>
              <a:rPr lang="el-GR" dirty="0">
                <a:effectLst/>
                <a:latin typeface="Arial" panose="020B0604020202020204" pitchFamily="34" charset="0"/>
              </a:rPr>
              <a:t>αποκάλυψε ότι το γένος </a:t>
            </a:r>
            <a:r>
              <a:rPr lang="en-US" dirty="0">
                <a:effectLst/>
                <a:latin typeface="Arial" panose="020B0604020202020204" pitchFamily="34" charset="0"/>
              </a:rPr>
              <a:t>Enterococcus </a:t>
            </a:r>
            <a:r>
              <a:rPr lang="el-GR" dirty="0">
                <a:effectLst/>
                <a:latin typeface="Arial" panose="020B0604020202020204" pitchFamily="34" charset="0"/>
              </a:rPr>
              <a:t>συγγενεύει περισσότερο με τα γένη </a:t>
            </a:r>
            <a:r>
              <a:rPr lang="en-US" dirty="0" err="1">
                <a:effectLst/>
                <a:latin typeface="Arial" panose="020B0604020202020204" pitchFamily="34" charset="0"/>
              </a:rPr>
              <a:t>Vagococcus</a:t>
            </a:r>
            <a:r>
              <a:rPr lang="en-US" dirty="0">
                <a:effectLst/>
                <a:latin typeface="Arial" panose="020B0604020202020204" pitchFamily="34" charset="0"/>
              </a:rPr>
              <a:t>, </a:t>
            </a:r>
            <a:r>
              <a:rPr lang="en-US" dirty="0" err="1">
                <a:effectLst/>
                <a:latin typeface="Arial" panose="020B0604020202020204" pitchFamily="34" charset="0"/>
              </a:rPr>
              <a:t>Tetragenococcus</a:t>
            </a:r>
            <a:r>
              <a:rPr lang="el-GR" dirty="0">
                <a:effectLst/>
                <a:latin typeface="Arial" panose="020B0604020202020204" pitchFamily="34" charset="0"/>
              </a:rPr>
              <a:t>παρά με τα γένη </a:t>
            </a:r>
            <a:r>
              <a:rPr lang="en-US" dirty="0">
                <a:effectLst/>
                <a:latin typeface="Arial" panose="020B0604020202020204" pitchFamily="34" charset="0"/>
              </a:rPr>
              <a:t>Streptococcus</a:t>
            </a:r>
            <a:endParaRPr lang="el-GR" dirty="0"/>
          </a:p>
        </p:txBody>
      </p:sp>
      <p:sp>
        <p:nvSpPr>
          <p:cNvPr id="4" name="Θέση αριθμού διαφάνειας 3"/>
          <p:cNvSpPr>
            <a:spLocks noGrp="1"/>
          </p:cNvSpPr>
          <p:nvPr>
            <p:ph type="sldNum" sz="quarter" idx="5"/>
          </p:nvPr>
        </p:nvSpPr>
        <p:spPr/>
        <p:txBody>
          <a:bodyPr/>
          <a:lstStyle/>
          <a:p>
            <a:pPr>
              <a:defRPr/>
            </a:pPr>
            <a:fld id="{10330819-91E4-4AEB-8D69-0F4DC9DCCBBC}" type="slidenum">
              <a:rPr lang="en-US" smtClean="0"/>
              <a:pPr>
                <a:defRPr/>
              </a:pPr>
              <a:t>90</a:t>
            </a:fld>
            <a:endParaRPr lang="en-US"/>
          </a:p>
        </p:txBody>
      </p:sp>
    </p:spTree>
    <p:extLst>
      <p:ext uri="{BB962C8B-B14F-4D97-AF65-F5344CB8AC3E}">
        <p14:creationId xmlns:p14="http://schemas.microsoft.com/office/powerpoint/2010/main" xmlns="" val="2849956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fld id="{F80BC256-6648-42BB-80FA-E629A135672E}" type="slidenum">
              <a:rPr lang="en-US"/>
              <a:pPr eaLnBrk="1" hangingPunct="1"/>
              <a:t>3</a:t>
            </a:fld>
            <a:endParaRPr lang="en-US"/>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xfrm>
            <a:off x="914400" y="4343400"/>
            <a:ext cx="5029200" cy="4114800"/>
          </a:xfrm>
          <a:noFill/>
        </p:spPr>
        <p:txBody>
          <a:bodyPr/>
          <a:lstStyle/>
          <a:p>
            <a:pPr eaLnBrk="1" hangingPunct="1"/>
            <a:endParaRPr lang="el-G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l-GR" sz="1200" kern="1200" dirty="0" err="1">
                <a:solidFill>
                  <a:schemeClr val="tx1"/>
                </a:solidFill>
                <a:effectLst/>
                <a:latin typeface="Arial" pitchFamily="34" charset="0"/>
                <a:ea typeface="+mn-ea"/>
                <a:cs typeface="+mn-cs"/>
              </a:rPr>
              <a:t>Απο</a:t>
            </a:r>
            <a:r>
              <a:rPr lang="el-GR" sz="1200" kern="1200" dirty="0">
                <a:solidFill>
                  <a:schemeClr val="tx1"/>
                </a:solidFill>
                <a:effectLst/>
                <a:latin typeface="Arial" pitchFamily="34" charset="0"/>
                <a:ea typeface="+mn-ea"/>
                <a:cs typeface="+mn-cs"/>
              </a:rPr>
              <a:t>́ την </a:t>
            </a:r>
            <a:r>
              <a:rPr lang="el-GR" sz="1200" kern="1200" dirty="0" err="1">
                <a:solidFill>
                  <a:schemeClr val="tx1"/>
                </a:solidFill>
                <a:effectLst/>
                <a:latin typeface="Arial" pitchFamily="34" charset="0"/>
                <a:ea typeface="+mn-ea"/>
                <a:cs typeface="+mn-cs"/>
              </a:rPr>
              <a:t>άλλη</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μερια</a:t>
            </a:r>
            <a:r>
              <a:rPr lang="el-GR" sz="1200" kern="1200" dirty="0">
                <a:solidFill>
                  <a:schemeClr val="tx1"/>
                </a:solidFill>
                <a:effectLst/>
                <a:latin typeface="Arial" pitchFamily="34" charset="0"/>
                <a:ea typeface="+mn-ea"/>
                <a:cs typeface="+mn-cs"/>
              </a:rPr>
              <a:t>́, η </a:t>
            </a:r>
            <a:r>
              <a:rPr lang="el-GR" sz="1200" kern="1200" dirty="0" err="1">
                <a:solidFill>
                  <a:schemeClr val="tx1"/>
                </a:solidFill>
                <a:effectLst/>
                <a:latin typeface="Arial" pitchFamily="34" charset="0"/>
                <a:ea typeface="+mn-ea"/>
                <a:cs typeface="+mn-cs"/>
              </a:rPr>
              <a:t>παρουσία</a:t>
            </a:r>
            <a:r>
              <a:rPr lang="el-GR" sz="1200" kern="1200" dirty="0">
                <a:solidFill>
                  <a:schemeClr val="tx1"/>
                </a:solidFill>
                <a:effectLst/>
                <a:latin typeface="Arial" pitchFamily="34" charset="0"/>
                <a:ea typeface="+mn-ea"/>
                <a:cs typeface="+mn-cs"/>
              </a:rPr>
              <a:t> του </a:t>
            </a:r>
            <a:r>
              <a:rPr lang="en-US" sz="1200" kern="1200" dirty="0" err="1">
                <a:solidFill>
                  <a:schemeClr val="tx1"/>
                </a:solidFill>
                <a:effectLst/>
                <a:latin typeface="Arial" pitchFamily="34" charset="0"/>
                <a:ea typeface="+mn-ea"/>
                <a:cs typeface="+mn-cs"/>
              </a:rPr>
              <a:t>Agg</a:t>
            </a:r>
            <a:r>
              <a:rPr lang="en-US"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αυξάνει</a:t>
            </a:r>
            <a:r>
              <a:rPr lang="el-GR" sz="1200" kern="1200" dirty="0">
                <a:solidFill>
                  <a:schemeClr val="tx1"/>
                </a:solidFill>
                <a:effectLst/>
                <a:latin typeface="Arial" pitchFamily="34" charset="0"/>
                <a:ea typeface="+mn-ea"/>
                <a:cs typeface="+mn-cs"/>
              </a:rPr>
              <a:t> την </a:t>
            </a:r>
            <a:r>
              <a:rPr lang="el-GR" sz="1200" kern="1200" dirty="0" err="1">
                <a:solidFill>
                  <a:schemeClr val="tx1"/>
                </a:solidFill>
                <a:effectLst/>
                <a:latin typeface="Arial" pitchFamily="34" charset="0"/>
                <a:ea typeface="+mn-ea"/>
                <a:cs typeface="+mn-cs"/>
              </a:rPr>
              <a:t>υδροφοβικότητα</a:t>
            </a:r>
            <a:r>
              <a:rPr lang="el-GR" sz="1200" kern="1200" dirty="0">
                <a:solidFill>
                  <a:schemeClr val="tx1"/>
                </a:solidFill>
                <a:effectLst/>
                <a:latin typeface="Arial" pitchFamily="34" charset="0"/>
                <a:ea typeface="+mn-ea"/>
                <a:cs typeface="+mn-cs"/>
              </a:rPr>
              <a:t> της </a:t>
            </a:r>
            <a:r>
              <a:rPr lang="el-GR" sz="1200" kern="1200" dirty="0" err="1">
                <a:solidFill>
                  <a:schemeClr val="tx1"/>
                </a:solidFill>
                <a:effectLst/>
                <a:latin typeface="Arial" pitchFamily="34" charset="0"/>
                <a:ea typeface="+mn-ea"/>
                <a:cs typeface="+mn-cs"/>
              </a:rPr>
              <a:t>επιφάνειας</a:t>
            </a:r>
            <a:r>
              <a:rPr lang="el-GR" sz="1200" kern="1200" dirty="0">
                <a:solidFill>
                  <a:schemeClr val="tx1"/>
                </a:solidFill>
                <a:effectLst/>
                <a:latin typeface="Arial" pitchFamily="34" charset="0"/>
                <a:ea typeface="+mn-ea"/>
                <a:cs typeface="+mn-cs"/>
              </a:rPr>
              <a:t> του </a:t>
            </a:r>
            <a:r>
              <a:rPr lang="el-GR" sz="1200" kern="1200" dirty="0" err="1">
                <a:solidFill>
                  <a:schemeClr val="tx1"/>
                </a:solidFill>
                <a:effectLst/>
                <a:latin typeface="Arial" pitchFamily="34" charset="0"/>
                <a:ea typeface="+mn-ea"/>
                <a:cs typeface="+mn-cs"/>
              </a:rPr>
              <a:t>κυττάρου</a:t>
            </a:r>
            <a:r>
              <a:rPr lang="el-GR" sz="1200" kern="1200" dirty="0">
                <a:solidFill>
                  <a:schemeClr val="tx1"/>
                </a:solidFill>
                <a:effectLst/>
                <a:latin typeface="Arial" pitchFamily="34" charset="0"/>
                <a:ea typeface="+mn-ea"/>
                <a:cs typeface="+mn-cs"/>
              </a:rPr>
              <a:t> του </a:t>
            </a:r>
            <a:r>
              <a:rPr lang="el-GR" sz="1200" kern="1200" dirty="0" err="1">
                <a:solidFill>
                  <a:schemeClr val="tx1"/>
                </a:solidFill>
                <a:effectLst/>
                <a:latin typeface="Arial" pitchFamily="34" charset="0"/>
                <a:ea typeface="+mn-ea"/>
                <a:cs typeface="+mn-cs"/>
              </a:rPr>
              <a:t>εντερόκοκκου</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γεγονός</a:t>
            </a:r>
            <a:r>
              <a:rPr lang="el-GR" sz="1200" kern="1200" dirty="0">
                <a:solidFill>
                  <a:schemeClr val="tx1"/>
                </a:solidFill>
                <a:effectLst/>
                <a:latin typeface="Arial" pitchFamily="34" charset="0"/>
                <a:ea typeface="+mn-ea"/>
                <a:cs typeface="+mn-cs"/>
              </a:rPr>
              <a:t> που </a:t>
            </a:r>
            <a:r>
              <a:rPr lang="el-GR" sz="1200" kern="1200" dirty="0" err="1">
                <a:solidFill>
                  <a:schemeClr val="tx1"/>
                </a:solidFill>
                <a:effectLst/>
                <a:latin typeface="Arial" pitchFamily="34" charset="0"/>
                <a:ea typeface="+mn-ea"/>
                <a:cs typeface="+mn-cs"/>
              </a:rPr>
              <a:t>καθυστερει</a:t>
            </a:r>
            <a:r>
              <a:rPr lang="el-GR" sz="1200" kern="1200" dirty="0">
                <a:solidFill>
                  <a:schemeClr val="tx1"/>
                </a:solidFill>
                <a:effectLst/>
                <a:latin typeface="Arial" pitchFamily="34" charset="0"/>
                <a:ea typeface="+mn-ea"/>
                <a:cs typeface="+mn-cs"/>
              </a:rPr>
              <a:t>́ ή </a:t>
            </a:r>
            <a:r>
              <a:rPr lang="el-GR" sz="1200" kern="1200" dirty="0" err="1">
                <a:solidFill>
                  <a:schemeClr val="tx1"/>
                </a:solidFill>
                <a:effectLst/>
                <a:latin typeface="Arial" pitchFamily="34" charset="0"/>
                <a:ea typeface="+mn-ea"/>
                <a:cs typeface="+mn-cs"/>
              </a:rPr>
              <a:t>εμποδίζει</a:t>
            </a:r>
            <a:r>
              <a:rPr lang="el-GR" sz="1200" kern="1200" dirty="0">
                <a:solidFill>
                  <a:schemeClr val="tx1"/>
                </a:solidFill>
                <a:effectLst/>
                <a:latin typeface="Arial" pitchFamily="34" charset="0"/>
                <a:ea typeface="+mn-ea"/>
                <a:cs typeface="+mn-cs"/>
              </a:rPr>
              <a:t> την </a:t>
            </a:r>
            <a:r>
              <a:rPr lang="el-GR" sz="1200" kern="1200" dirty="0" err="1">
                <a:solidFill>
                  <a:schemeClr val="tx1"/>
                </a:solidFill>
                <a:effectLst/>
                <a:latin typeface="Arial" pitchFamily="34" charset="0"/>
                <a:ea typeface="+mn-ea"/>
                <a:cs typeface="+mn-cs"/>
              </a:rPr>
              <a:t>πρόσληψη</a:t>
            </a:r>
            <a:r>
              <a:rPr lang="el-GR" sz="1200" kern="1200" dirty="0">
                <a:solidFill>
                  <a:schemeClr val="tx1"/>
                </a:solidFill>
                <a:effectLst/>
                <a:latin typeface="Arial" pitchFamily="34" charset="0"/>
                <a:ea typeface="+mn-ea"/>
                <a:cs typeface="+mn-cs"/>
              </a:rPr>
              <a:t>́ τους </a:t>
            </a:r>
            <a:r>
              <a:rPr lang="el-GR" sz="1200" kern="1200" dirty="0" err="1">
                <a:solidFill>
                  <a:schemeClr val="tx1"/>
                </a:solidFill>
                <a:effectLst/>
                <a:latin typeface="Arial" pitchFamily="34" charset="0"/>
                <a:ea typeface="+mn-ea"/>
                <a:cs typeface="+mn-cs"/>
              </a:rPr>
              <a:t>απο</a:t>
            </a:r>
            <a:r>
              <a:rPr lang="el-GR" sz="1200" kern="1200" dirty="0">
                <a:solidFill>
                  <a:schemeClr val="tx1"/>
                </a:solidFill>
                <a:effectLst/>
                <a:latin typeface="Arial" pitchFamily="34" charset="0"/>
                <a:ea typeface="+mn-ea"/>
                <a:cs typeface="+mn-cs"/>
              </a:rPr>
              <a:t>́ τα </a:t>
            </a:r>
            <a:r>
              <a:rPr lang="el-GR" sz="1200" kern="1200" dirty="0" err="1">
                <a:solidFill>
                  <a:schemeClr val="tx1"/>
                </a:solidFill>
                <a:effectLst/>
                <a:latin typeface="Arial" pitchFamily="34" charset="0"/>
                <a:ea typeface="+mn-ea"/>
                <a:cs typeface="+mn-cs"/>
              </a:rPr>
              <a:t>λυσοσωμικα</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κυστίδια</a:t>
            </a:r>
            <a:r>
              <a:rPr lang="el-GR" sz="1200" kern="1200" dirty="0">
                <a:solidFill>
                  <a:schemeClr val="tx1"/>
                </a:solidFill>
                <a:effectLst/>
                <a:latin typeface="Arial" pitchFamily="34" charset="0"/>
                <a:ea typeface="+mn-ea"/>
                <a:cs typeface="+mn-cs"/>
              </a:rPr>
              <a:t> </a:t>
            </a:r>
            <a:endParaRPr lang="el-GR" dirty="0"/>
          </a:p>
          <a:p>
            <a:endParaRPr lang="el-GR" dirty="0"/>
          </a:p>
        </p:txBody>
      </p:sp>
      <p:sp>
        <p:nvSpPr>
          <p:cNvPr id="4" name="Θέση αριθμού διαφάνειας 3"/>
          <p:cNvSpPr>
            <a:spLocks noGrp="1"/>
          </p:cNvSpPr>
          <p:nvPr>
            <p:ph type="sldNum" sz="quarter" idx="5"/>
          </p:nvPr>
        </p:nvSpPr>
        <p:spPr/>
        <p:txBody>
          <a:bodyPr/>
          <a:lstStyle/>
          <a:p>
            <a:pPr>
              <a:defRPr/>
            </a:pPr>
            <a:fld id="{10330819-91E4-4AEB-8D69-0F4DC9DCCBBC}" type="slidenum">
              <a:rPr lang="en-US" smtClean="0"/>
              <a:pPr>
                <a:defRPr/>
              </a:pPr>
              <a:t>94</a:t>
            </a:fld>
            <a:endParaRPr lang="en-US"/>
          </a:p>
        </p:txBody>
      </p:sp>
    </p:spTree>
    <p:extLst>
      <p:ext uri="{BB962C8B-B14F-4D97-AF65-F5344CB8AC3E}">
        <p14:creationId xmlns:p14="http://schemas.microsoft.com/office/powerpoint/2010/main" xmlns="" val="28811681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l-GR" sz="1200" kern="1200" dirty="0">
                <a:solidFill>
                  <a:schemeClr val="tx1"/>
                </a:solidFill>
                <a:effectLst/>
                <a:latin typeface="Arial" pitchFamily="34" charset="0"/>
                <a:ea typeface="+mn-ea"/>
                <a:cs typeface="+mn-cs"/>
              </a:rPr>
              <a:t>Η </a:t>
            </a:r>
            <a:r>
              <a:rPr lang="el-GR" sz="1200" kern="1200" dirty="0" err="1">
                <a:solidFill>
                  <a:schemeClr val="tx1"/>
                </a:solidFill>
                <a:effectLst/>
                <a:latin typeface="Arial" pitchFamily="34" charset="0"/>
                <a:ea typeface="+mn-ea"/>
                <a:cs typeface="+mn-cs"/>
              </a:rPr>
              <a:t>εγγενής</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οφείλεται</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είτε</a:t>
            </a:r>
            <a:r>
              <a:rPr lang="el-GR" sz="1200" kern="1200" dirty="0">
                <a:solidFill>
                  <a:schemeClr val="tx1"/>
                </a:solidFill>
                <a:effectLst/>
                <a:latin typeface="Arial" pitchFamily="34" charset="0"/>
                <a:ea typeface="+mn-ea"/>
                <a:cs typeface="+mn-cs"/>
              </a:rPr>
              <a:t> στην </a:t>
            </a:r>
            <a:r>
              <a:rPr lang="el-GR" sz="1200" kern="1200" dirty="0" err="1">
                <a:solidFill>
                  <a:schemeClr val="tx1"/>
                </a:solidFill>
                <a:effectLst/>
                <a:latin typeface="Arial" pitchFamily="34" charset="0"/>
                <a:ea typeface="+mn-ea"/>
                <a:cs typeface="+mn-cs"/>
              </a:rPr>
              <a:t>έλλειψη</a:t>
            </a:r>
            <a:r>
              <a:rPr lang="el-GR" sz="1200" kern="1200" dirty="0">
                <a:solidFill>
                  <a:schemeClr val="tx1"/>
                </a:solidFill>
                <a:effectLst/>
                <a:latin typeface="Arial" pitchFamily="34" charset="0"/>
                <a:ea typeface="+mn-ea"/>
                <a:cs typeface="+mn-cs"/>
              </a:rPr>
              <a:t> του </a:t>
            </a:r>
            <a:r>
              <a:rPr lang="el-GR" sz="1200" kern="1200" dirty="0" err="1">
                <a:solidFill>
                  <a:schemeClr val="tx1"/>
                </a:solidFill>
                <a:effectLst/>
                <a:latin typeface="Arial" pitchFamily="34" charset="0"/>
                <a:ea typeface="+mn-ea"/>
                <a:cs typeface="+mn-cs"/>
              </a:rPr>
              <a:t>στόχου-υποδοχέα</a:t>
            </a:r>
            <a:r>
              <a:rPr lang="el-GR" sz="1200" kern="1200" dirty="0">
                <a:solidFill>
                  <a:schemeClr val="tx1"/>
                </a:solidFill>
                <a:effectLst/>
                <a:latin typeface="Arial" pitchFamily="34" charset="0"/>
                <a:ea typeface="+mn-ea"/>
                <a:cs typeface="+mn-cs"/>
              </a:rPr>
              <a:t> της </a:t>
            </a:r>
            <a:r>
              <a:rPr lang="el-GR" sz="1200" kern="1200" dirty="0" err="1">
                <a:solidFill>
                  <a:schemeClr val="tx1"/>
                </a:solidFill>
                <a:effectLst/>
                <a:latin typeface="Arial" pitchFamily="34" charset="0"/>
                <a:ea typeface="+mn-ea"/>
                <a:cs typeface="+mn-cs"/>
              </a:rPr>
              <a:t>αντιμικροβιακής</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ουσίας</a:t>
            </a:r>
            <a:r>
              <a:rPr lang="el-GR" sz="1200" kern="1200" dirty="0">
                <a:solidFill>
                  <a:schemeClr val="tx1"/>
                </a:solidFill>
                <a:effectLst/>
                <a:latin typeface="Arial" pitchFamily="34" charset="0"/>
                <a:ea typeface="+mn-ea"/>
                <a:cs typeface="+mn-cs"/>
              </a:rPr>
              <a:t> ή στην </a:t>
            </a:r>
            <a:r>
              <a:rPr lang="el-GR" sz="1200" kern="1200" dirty="0" err="1">
                <a:solidFill>
                  <a:schemeClr val="tx1"/>
                </a:solidFill>
                <a:effectLst/>
                <a:latin typeface="Arial" pitchFamily="34" charset="0"/>
                <a:ea typeface="+mn-ea"/>
                <a:cs typeface="+mn-cs"/>
              </a:rPr>
              <a:t>ανεπαρκη</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διέλευση</a:t>
            </a:r>
            <a:r>
              <a:rPr lang="el-GR" sz="1200" kern="1200" dirty="0">
                <a:solidFill>
                  <a:schemeClr val="tx1"/>
                </a:solidFill>
                <a:effectLst/>
                <a:latin typeface="Arial" pitchFamily="34" charset="0"/>
                <a:ea typeface="+mn-ea"/>
                <a:cs typeface="+mn-cs"/>
              </a:rPr>
              <a:t> της </a:t>
            </a:r>
            <a:r>
              <a:rPr lang="el-GR" sz="1200" kern="1200" dirty="0" err="1">
                <a:solidFill>
                  <a:schemeClr val="tx1"/>
                </a:solidFill>
                <a:effectLst/>
                <a:latin typeface="Arial" pitchFamily="34" charset="0"/>
                <a:ea typeface="+mn-ea"/>
                <a:cs typeface="+mn-cs"/>
              </a:rPr>
              <a:t>ουσίας</a:t>
            </a:r>
            <a:r>
              <a:rPr lang="el-GR" sz="1200" kern="1200" dirty="0">
                <a:solidFill>
                  <a:schemeClr val="tx1"/>
                </a:solidFill>
                <a:effectLst/>
                <a:latin typeface="Arial" pitchFamily="34" charset="0"/>
                <a:ea typeface="+mn-ea"/>
                <a:cs typeface="+mn-cs"/>
              </a:rPr>
              <a:t> στο </a:t>
            </a:r>
            <a:r>
              <a:rPr lang="el-GR" sz="1200" kern="1200" dirty="0" err="1">
                <a:solidFill>
                  <a:schemeClr val="tx1"/>
                </a:solidFill>
                <a:effectLst/>
                <a:latin typeface="Arial" pitchFamily="34" charset="0"/>
                <a:ea typeface="+mn-ea"/>
                <a:cs typeface="+mn-cs"/>
              </a:rPr>
              <a:t>ενδοκυτταρικο</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περιβάλλον-στόχο</a:t>
            </a:r>
            <a:r>
              <a:rPr lang="el-GR" sz="1200" kern="1200" dirty="0">
                <a:solidFill>
                  <a:schemeClr val="tx1"/>
                </a:solidFill>
                <a:effectLst/>
                <a:latin typeface="Arial" pitchFamily="34" charset="0"/>
                <a:ea typeface="+mn-ea"/>
                <a:cs typeface="+mn-cs"/>
              </a:rPr>
              <a:t>. </a:t>
            </a:r>
            <a:endParaRPr lang="el-GR" dirty="0"/>
          </a:p>
          <a:p>
            <a:endParaRPr lang="el-GR" dirty="0"/>
          </a:p>
        </p:txBody>
      </p:sp>
      <p:sp>
        <p:nvSpPr>
          <p:cNvPr id="4" name="Θέση αριθμού διαφάνειας 3"/>
          <p:cNvSpPr>
            <a:spLocks noGrp="1"/>
          </p:cNvSpPr>
          <p:nvPr>
            <p:ph type="sldNum" sz="quarter" idx="5"/>
          </p:nvPr>
        </p:nvSpPr>
        <p:spPr/>
        <p:txBody>
          <a:bodyPr/>
          <a:lstStyle/>
          <a:p>
            <a:pPr>
              <a:defRPr/>
            </a:pPr>
            <a:fld id="{10330819-91E4-4AEB-8D69-0F4DC9DCCBBC}" type="slidenum">
              <a:rPr lang="en-US" smtClean="0"/>
              <a:pPr>
                <a:defRPr/>
              </a:pPr>
              <a:t>102</a:t>
            </a:fld>
            <a:endParaRPr lang="en-US"/>
          </a:p>
        </p:txBody>
      </p:sp>
    </p:spTree>
    <p:extLst>
      <p:ext uri="{BB962C8B-B14F-4D97-AF65-F5344CB8AC3E}">
        <p14:creationId xmlns:p14="http://schemas.microsoft.com/office/powerpoint/2010/main" xmlns="" val="5057903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l-GR" sz="1200" kern="1200" dirty="0">
                <a:solidFill>
                  <a:schemeClr val="tx1"/>
                </a:solidFill>
                <a:effectLst/>
                <a:latin typeface="Arial" pitchFamily="34" charset="0"/>
                <a:ea typeface="+mn-ea"/>
                <a:cs typeface="+mn-cs"/>
              </a:rPr>
              <a:t>Οι </a:t>
            </a:r>
            <a:r>
              <a:rPr lang="el-GR" sz="1200" kern="1200" dirty="0" err="1">
                <a:solidFill>
                  <a:schemeClr val="tx1"/>
                </a:solidFill>
                <a:effectLst/>
                <a:latin typeface="Arial" pitchFamily="34" charset="0"/>
                <a:ea typeface="+mn-ea"/>
                <a:cs typeface="+mn-cs"/>
              </a:rPr>
              <a:t>εντερόκοκκοι</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διαθέτουν</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ειδικές</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πενικιλλινοδεσμευτικές</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πρωτεΐνες</a:t>
            </a:r>
            <a:r>
              <a:rPr lang="el-GR" sz="1200" kern="1200" dirty="0">
                <a:solidFill>
                  <a:schemeClr val="tx1"/>
                </a:solidFill>
                <a:effectLst/>
                <a:latin typeface="Arial" pitchFamily="34" charset="0"/>
                <a:ea typeface="+mn-ea"/>
                <a:cs typeface="+mn-cs"/>
              </a:rPr>
              <a:t> (</a:t>
            </a:r>
            <a:r>
              <a:rPr lang="en-US" sz="1200" kern="1200" dirty="0">
                <a:solidFill>
                  <a:schemeClr val="tx1"/>
                </a:solidFill>
                <a:effectLst/>
                <a:latin typeface="Arial" pitchFamily="34" charset="0"/>
                <a:ea typeface="+mn-ea"/>
                <a:cs typeface="+mn-cs"/>
              </a:rPr>
              <a:t>penicillin binding proteins, PBPs), </a:t>
            </a:r>
            <a:r>
              <a:rPr lang="el-GR" sz="1200" kern="1200" dirty="0">
                <a:solidFill>
                  <a:schemeClr val="tx1"/>
                </a:solidFill>
                <a:effectLst/>
                <a:latin typeface="Arial" pitchFamily="34" charset="0"/>
                <a:ea typeface="+mn-ea"/>
                <a:cs typeface="+mn-cs"/>
              </a:rPr>
              <a:t>τις </a:t>
            </a:r>
            <a:r>
              <a:rPr lang="en-US" sz="1200" kern="1200" dirty="0">
                <a:solidFill>
                  <a:schemeClr val="tx1"/>
                </a:solidFill>
                <a:effectLst/>
                <a:latin typeface="Arial" pitchFamily="34" charset="0"/>
                <a:ea typeface="+mn-ea"/>
                <a:cs typeface="+mn-cs"/>
              </a:rPr>
              <a:t>PBP5, </a:t>
            </a:r>
            <a:r>
              <a:rPr lang="el-GR" sz="1200" kern="1200" dirty="0">
                <a:solidFill>
                  <a:schemeClr val="tx1"/>
                </a:solidFill>
                <a:effectLst/>
                <a:latin typeface="Arial" pitchFamily="34" charset="0"/>
                <a:ea typeface="+mn-ea"/>
                <a:cs typeface="+mn-cs"/>
              </a:rPr>
              <a:t>οι </a:t>
            </a:r>
            <a:r>
              <a:rPr lang="el-GR" sz="1200" kern="1200" dirty="0" err="1">
                <a:solidFill>
                  <a:schemeClr val="tx1"/>
                </a:solidFill>
                <a:effectLst/>
                <a:latin typeface="Arial" pitchFamily="34" charset="0"/>
                <a:ea typeface="+mn-ea"/>
                <a:cs typeface="+mn-cs"/>
              </a:rPr>
              <a:t>οποίες</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έχουν</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χαμηλη</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συγγένεια</a:t>
            </a:r>
            <a:r>
              <a:rPr lang="el-GR" sz="1200" kern="1200" dirty="0">
                <a:solidFill>
                  <a:schemeClr val="tx1"/>
                </a:solidFill>
                <a:effectLst/>
                <a:latin typeface="Arial" pitchFamily="34" charset="0"/>
                <a:ea typeface="+mn-ea"/>
                <a:cs typeface="+mn-cs"/>
              </a:rPr>
              <a:t> με τις </a:t>
            </a:r>
            <a:r>
              <a:rPr lang="el-GR" sz="1200" kern="1200" dirty="0" err="1">
                <a:solidFill>
                  <a:schemeClr val="tx1"/>
                </a:solidFill>
                <a:effectLst/>
                <a:latin typeface="Arial" pitchFamily="34" charset="0"/>
                <a:ea typeface="+mn-ea"/>
                <a:cs typeface="+mn-cs"/>
              </a:rPr>
              <a:t>β-λακτάμες</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Επιπλέον</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συνέπεια</a:t>
            </a:r>
            <a:r>
              <a:rPr lang="el-GR" sz="1200" kern="1200" dirty="0">
                <a:solidFill>
                  <a:schemeClr val="tx1"/>
                </a:solidFill>
                <a:effectLst/>
                <a:latin typeface="Arial" pitchFamily="34" charset="0"/>
                <a:ea typeface="+mn-ea"/>
                <a:cs typeface="+mn-cs"/>
              </a:rPr>
              <a:t> της </a:t>
            </a:r>
            <a:r>
              <a:rPr lang="el-GR" sz="1200" kern="1200" dirty="0" err="1">
                <a:solidFill>
                  <a:schemeClr val="tx1"/>
                </a:solidFill>
                <a:effectLst/>
                <a:latin typeface="Arial" pitchFamily="34" charset="0"/>
                <a:ea typeface="+mn-ea"/>
                <a:cs typeface="+mn-cs"/>
              </a:rPr>
              <a:t>χαμηλής</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διαπερατότητας</a:t>
            </a:r>
            <a:r>
              <a:rPr lang="el-GR" sz="1200" kern="1200" dirty="0">
                <a:solidFill>
                  <a:schemeClr val="tx1"/>
                </a:solidFill>
                <a:effectLst/>
                <a:latin typeface="Arial" pitchFamily="34" charset="0"/>
                <a:ea typeface="+mn-ea"/>
                <a:cs typeface="+mn-cs"/>
              </a:rPr>
              <a:t> του </a:t>
            </a:r>
            <a:r>
              <a:rPr lang="el-GR" sz="1200" kern="1200" dirty="0" err="1">
                <a:solidFill>
                  <a:schemeClr val="tx1"/>
                </a:solidFill>
                <a:effectLst/>
                <a:latin typeface="Arial" pitchFamily="34" charset="0"/>
                <a:ea typeface="+mn-ea"/>
                <a:cs typeface="+mn-cs"/>
              </a:rPr>
              <a:t>κυτταρικου</a:t>
            </a:r>
            <a:r>
              <a:rPr lang="el-GR" sz="1200" kern="1200" dirty="0">
                <a:solidFill>
                  <a:schemeClr val="tx1"/>
                </a:solidFill>
                <a:effectLst/>
                <a:latin typeface="Arial" pitchFamily="34" charset="0"/>
                <a:ea typeface="+mn-ea"/>
                <a:cs typeface="+mn-cs"/>
              </a:rPr>
              <a:t>́ τους </a:t>
            </a:r>
            <a:r>
              <a:rPr lang="el-GR" sz="1200" kern="1200" dirty="0" err="1">
                <a:solidFill>
                  <a:schemeClr val="tx1"/>
                </a:solidFill>
                <a:effectLst/>
                <a:latin typeface="Arial" pitchFamily="34" charset="0"/>
                <a:ea typeface="+mn-ea"/>
                <a:cs typeface="+mn-cs"/>
              </a:rPr>
              <a:t>τοιχώματος</a:t>
            </a:r>
            <a:r>
              <a:rPr lang="el-GR" sz="1200" kern="1200" dirty="0">
                <a:solidFill>
                  <a:schemeClr val="tx1"/>
                </a:solidFill>
                <a:effectLst/>
                <a:latin typeface="Arial" pitchFamily="34" charset="0"/>
                <a:ea typeface="+mn-ea"/>
                <a:cs typeface="+mn-cs"/>
              </a:rPr>
              <a:t> στις </a:t>
            </a:r>
            <a:r>
              <a:rPr lang="el-GR" sz="1200" kern="1200" dirty="0" err="1">
                <a:solidFill>
                  <a:schemeClr val="tx1"/>
                </a:solidFill>
                <a:effectLst/>
                <a:latin typeface="Arial" pitchFamily="34" charset="0"/>
                <a:ea typeface="+mn-ea"/>
                <a:cs typeface="+mn-cs"/>
              </a:rPr>
              <a:t>αμινογλυκοσίδες</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αυτές</a:t>
            </a:r>
            <a:r>
              <a:rPr lang="el-GR" sz="1200" kern="1200" dirty="0">
                <a:solidFill>
                  <a:schemeClr val="tx1"/>
                </a:solidFill>
                <a:effectLst/>
                <a:latin typeface="Arial" pitchFamily="34" charset="0"/>
                <a:ea typeface="+mn-ea"/>
                <a:cs typeface="+mn-cs"/>
              </a:rPr>
              <a:t> δεν </a:t>
            </a:r>
            <a:r>
              <a:rPr lang="el-GR" sz="1200" kern="1200" dirty="0" err="1">
                <a:solidFill>
                  <a:schemeClr val="tx1"/>
                </a:solidFill>
                <a:effectLst/>
                <a:latin typeface="Arial" pitchFamily="34" charset="0"/>
                <a:ea typeface="+mn-ea"/>
                <a:cs typeface="+mn-cs"/>
              </a:rPr>
              <a:t>μπορούν</a:t>
            </a:r>
            <a:r>
              <a:rPr lang="el-GR" sz="1200" kern="1200" dirty="0">
                <a:solidFill>
                  <a:schemeClr val="tx1"/>
                </a:solidFill>
                <a:effectLst/>
                <a:latin typeface="Arial" pitchFamily="34" charset="0"/>
                <a:ea typeface="+mn-ea"/>
                <a:cs typeface="+mn-cs"/>
              </a:rPr>
              <a:t> να </a:t>
            </a:r>
            <a:r>
              <a:rPr lang="el-GR" sz="1200" kern="1200" dirty="0" err="1">
                <a:solidFill>
                  <a:schemeClr val="tx1"/>
                </a:solidFill>
                <a:effectLst/>
                <a:latin typeface="Arial" pitchFamily="34" charset="0"/>
                <a:ea typeface="+mn-ea"/>
                <a:cs typeface="+mn-cs"/>
              </a:rPr>
              <a:t>φτάσουν</a:t>
            </a:r>
            <a:r>
              <a:rPr lang="el-GR" sz="1200" kern="1200" dirty="0">
                <a:solidFill>
                  <a:schemeClr val="tx1"/>
                </a:solidFill>
                <a:effectLst/>
                <a:latin typeface="Arial" pitchFamily="34" charset="0"/>
                <a:ea typeface="+mn-ea"/>
                <a:cs typeface="+mn-cs"/>
              </a:rPr>
              <a:t> στο στόχο τους. </a:t>
            </a:r>
            <a:r>
              <a:rPr lang="el-GR" sz="1200" kern="1200" dirty="0" err="1">
                <a:solidFill>
                  <a:schemeClr val="tx1"/>
                </a:solidFill>
                <a:effectLst/>
                <a:latin typeface="Arial" pitchFamily="34" charset="0"/>
                <a:ea typeface="+mn-ea"/>
                <a:cs typeface="+mn-cs"/>
              </a:rPr>
              <a:t>Ωστόσο</a:t>
            </a:r>
            <a:r>
              <a:rPr lang="el-GR" sz="1200" kern="1200" dirty="0">
                <a:solidFill>
                  <a:schemeClr val="tx1"/>
                </a:solidFill>
                <a:effectLst/>
                <a:latin typeface="Arial" pitchFamily="34" charset="0"/>
                <a:ea typeface="+mn-ea"/>
                <a:cs typeface="+mn-cs"/>
              </a:rPr>
              <a:t> ο </a:t>
            </a:r>
            <a:r>
              <a:rPr lang="el-GR" sz="1200" kern="1200" dirty="0" err="1">
                <a:solidFill>
                  <a:schemeClr val="tx1"/>
                </a:solidFill>
                <a:effectLst/>
                <a:latin typeface="Arial" pitchFamily="34" charset="0"/>
                <a:ea typeface="+mn-ea"/>
                <a:cs typeface="+mn-cs"/>
              </a:rPr>
              <a:t>συνδυασμός</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αμινογλυκοσιδών</a:t>
            </a:r>
            <a:r>
              <a:rPr lang="el-GR" sz="1200" kern="1200" dirty="0">
                <a:solidFill>
                  <a:schemeClr val="tx1"/>
                </a:solidFill>
                <a:effectLst/>
                <a:latin typeface="Arial" pitchFamily="34" charset="0"/>
                <a:ea typeface="+mn-ea"/>
                <a:cs typeface="+mn-cs"/>
              </a:rPr>
              <a:t> και </a:t>
            </a:r>
            <a:r>
              <a:rPr lang="el-GR" sz="1200" kern="1200" dirty="0" err="1">
                <a:solidFill>
                  <a:schemeClr val="tx1"/>
                </a:solidFill>
                <a:effectLst/>
                <a:latin typeface="Arial" pitchFamily="34" charset="0"/>
                <a:ea typeface="+mn-ea"/>
                <a:cs typeface="+mn-cs"/>
              </a:rPr>
              <a:t>αναστολέων</a:t>
            </a:r>
            <a:r>
              <a:rPr lang="el-GR" sz="1200" kern="1200" dirty="0">
                <a:solidFill>
                  <a:schemeClr val="tx1"/>
                </a:solidFill>
                <a:effectLst/>
                <a:latin typeface="Arial" pitchFamily="34" charset="0"/>
                <a:ea typeface="+mn-ea"/>
                <a:cs typeface="+mn-cs"/>
              </a:rPr>
              <a:t> της </a:t>
            </a:r>
            <a:r>
              <a:rPr lang="el-GR" sz="1200" kern="1200" dirty="0" err="1">
                <a:solidFill>
                  <a:schemeClr val="tx1"/>
                </a:solidFill>
                <a:effectLst/>
                <a:latin typeface="Arial" pitchFamily="34" charset="0"/>
                <a:ea typeface="+mn-ea"/>
                <a:cs typeface="+mn-cs"/>
              </a:rPr>
              <a:t>σύνθεσης</a:t>
            </a:r>
            <a:r>
              <a:rPr lang="el-GR" sz="1200" kern="1200" dirty="0">
                <a:solidFill>
                  <a:schemeClr val="tx1"/>
                </a:solidFill>
                <a:effectLst/>
                <a:latin typeface="Arial" pitchFamily="34" charset="0"/>
                <a:ea typeface="+mn-ea"/>
                <a:cs typeface="+mn-cs"/>
              </a:rPr>
              <a:t> του </a:t>
            </a:r>
            <a:r>
              <a:rPr lang="el-GR" sz="1200" kern="1200" dirty="0" err="1">
                <a:solidFill>
                  <a:schemeClr val="tx1"/>
                </a:solidFill>
                <a:effectLst/>
                <a:latin typeface="Arial" pitchFamily="34" charset="0"/>
                <a:ea typeface="+mn-ea"/>
                <a:cs typeface="+mn-cs"/>
              </a:rPr>
              <a:t>κυτταρικου</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τοιχώματος</a:t>
            </a:r>
            <a:r>
              <a:rPr lang="el-GR" sz="1200" kern="1200" dirty="0">
                <a:solidFill>
                  <a:schemeClr val="tx1"/>
                </a:solidFill>
                <a:effectLst/>
                <a:latin typeface="Arial" pitchFamily="34" charset="0"/>
                <a:ea typeface="+mn-ea"/>
                <a:cs typeface="+mn-cs"/>
              </a:rPr>
              <a:t>, (π.χ. οι </a:t>
            </a:r>
            <a:r>
              <a:rPr lang="el-GR" sz="1200" kern="1200" dirty="0" err="1">
                <a:solidFill>
                  <a:schemeClr val="tx1"/>
                </a:solidFill>
                <a:effectLst/>
                <a:latin typeface="Arial" pitchFamily="34" charset="0"/>
                <a:ea typeface="+mn-ea"/>
                <a:cs typeface="+mn-cs"/>
              </a:rPr>
              <a:t>β-λακτάμες</a:t>
            </a:r>
            <a:r>
              <a:rPr lang="el-GR" sz="1200" kern="1200" dirty="0">
                <a:solidFill>
                  <a:schemeClr val="tx1"/>
                </a:solidFill>
                <a:effectLst/>
                <a:latin typeface="Arial" pitchFamily="34" charset="0"/>
                <a:ea typeface="+mn-ea"/>
                <a:cs typeface="+mn-cs"/>
              </a:rPr>
              <a:t> και τα </a:t>
            </a:r>
            <a:r>
              <a:rPr lang="el-GR" sz="1200" kern="1200" dirty="0" err="1">
                <a:solidFill>
                  <a:schemeClr val="tx1"/>
                </a:solidFill>
                <a:effectLst/>
                <a:latin typeface="Arial" pitchFamily="34" charset="0"/>
                <a:ea typeface="+mn-ea"/>
                <a:cs typeface="+mn-cs"/>
              </a:rPr>
              <a:t>γλυκοπεπτίδια</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έχουν</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συνεργικη</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δράση</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έναντι</a:t>
            </a:r>
            <a:r>
              <a:rPr lang="el-GR" sz="1200" kern="1200" dirty="0">
                <a:solidFill>
                  <a:schemeClr val="tx1"/>
                </a:solidFill>
                <a:effectLst/>
                <a:latin typeface="Arial" pitchFamily="34" charset="0"/>
                <a:ea typeface="+mn-ea"/>
                <a:cs typeface="+mn-cs"/>
              </a:rPr>
              <a:t> των </a:t>
            </a:r>
            <a:r>
              <a:rPr lang="el-GR" sz="1200" kern="1200" dirty="0" err="1">
                <a:solidFill>
                  <a:schemeClr val="tx1"/>
                </a:solidFill>
                <a:effectLst/>
                <a:latin typeface="Arial" pitchFamily="34" charset="0"/>
                <a:ea typeface="+mn-ea"/>
                <a:cs typeface="+mn-cs"/>
              </a:rPr>
              <a:t>εντεροκόκκων</a:t>
            </a:r>
            <a:r>
              <a:rPr lang="el-GR" sz="1200" kern="1200" dirty="0">
                <a:solidFill>
                  <a:schemeClr val="tx1"/>
                </a:solidFill>
                <a:effectLst/>
                <a:latin typeface="Arial" pitchFamily="34" charset="0"/>
                <a:ea typeface="+mn-ea"/>
                <a:cs typeface="+mn-cs"/>
              </a:rPr>
              <a:t>. </a:t>
            </a:r>
            <a:endParaRPr lang="el-GR"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l-GR"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l-GR" dirty="0"/>
          </a:p>
          <a:p>
            <a:endParaRPr lang="el-GR" dirty="0"/>
          </a:p>
        </p:txBody>
      </p:sp>
      <p:sp>
        <p:nvSpPr>
          <p:cNvPr id="4" name="Θέση αριθμού διαφάνειας 3"/>
          <p:cNvSpPr>
            <a:spLocks noGrp="1"/>
          </p:cNvSpPr>
          <p:nvPr>
            <p:ph type="sldNum" sz="quarter" idx="5"/>
          </p:nvPr>
        </p:nvSpPr>
        <p:spPr/>
        <p:txBody>
          <a:bodyPr/>
          <a:lstStyle/>
          <a:p>
            <a:pPr>
              <a:defRPr/>
            </a:pPr>
            <a:fld id="{10330819-91E4-4AEB-8D69-0F4DC9DCCBBC}" type="slidenum">
              <a:rPr lang="en-US" smtClean="0"/>
              <a:pPr>
                <a:defRPr/>
              </a:pPr>
              <a:t>103</a:t>
            </a:fld>
            <a:endParaRPr lang="en-US"/>
          </a:p>
        </p:txBody>
      </p:sp>
    </p:spTree>
    <p:extLst>
      <p:ext uri="{BB962C8B-B14F-4D97-AF65-F5344CB8AC3E}">
        <p14:creationId xmlns:p14="http://schemas.microsoft.com/office/powerpoint/2010/main" xmlns="" val="1665678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l-GR" sz="1200" kern="1200" dirty="0">
                <a:solidFill>
                  <a:schemeClr val="tx1"/>
                </a:solidFill>
                <a:effectLst/>
                <a:latin typeface="Arial" pitchFamily="34" charset="0"/>
                <a:ea typeface="+mn-ea"/>
                <a:cs typeface="+mn-cs"/>
              </a:rPr>
              <a:t>Η </a:t>
            </a:r>
            <a:r>
              <a:rPr lang="el-GR" sz="1200" kern="1200" dirty="0" err="1">
                <a:solidFill>
                  <a:schemeClr val="tx1"/>
                </a:solidFill>
                <a:effectLst/>
                <a:latin typeface="Arial" pitchFamily="34" charset="0"/>
                <a:ea typeface="+mn-ea"/>
                <a:cs typeface="+mn-cs"/>
              </a:rPr>
              <a:t>εμφάνιση</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επίκτητης</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αντοχής</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ποικίλλει</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προκύπτοντας</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είτε</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απο</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μετάλλαξη</a:t>
            </a:r>
            <a:r>
              <a:rPr lang="el-GR" sz="1200" kern="1200" dirty="0">
                <a:solidFill>
                  <a:schemeClr val="tx1"/>
                </a:solidFill>
                <a:effectLst/>
                <a:latin typeface="Arial" pitchFamily="34" charset="0"/>
                <a:ea typeface="+mn-ea"/>
                <a:cs typeface="+mn-cs"/>
              </a:rPr>
              <a:t> στο </a:t>
            </a:r>
            <a:r>
              <a:rPr lang="en-US" sz="1200" kern="1200" dirty="0">
                <a:solidFill>
                  <a:schemeClr val="tx1"/>
                </a:solidFill>
                <a:effectLst/>
                <a:latin typeface="Arial" pitchFamily="34" charset="0"/>
                <a:ea typeface="+mn-ea"/>
                <a:cs typeface="+mn-cs"/>
              </a:rPr>
              <a:t>DNA </a:t>
            </a:r>
            <a:r>
              <a:rPr lang="el-GR" sz="1200" kern="1200" dirty="0" err="1">
                <a:solidFill>
                  <a:schemeClr val="tx1"/>
                </a:solidFill>
                <a:effectLst/>
                <a:latin typeface="Arial" pitchFamily="34" charset="0"/>
                <a:ea typeface="+mn-ea"/>
                <a:cs typeface="+mn-cs"/>
              </a:rPr>
              <a:t>είτε</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απο</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απόκτηση</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νέων</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γενετικών</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καθοριστών</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γονιδίων</a:t>
            </a:r>
            <a:r>
              <a:rPr lang="el-GR" sz="1200" kern="1200" dirty="0">
                <a:solidFill>
                  <a:schemeClr val="tx1"/>
                </a:solidFill>
                <a:effectLst/>
                <a:latin typeface="Arial" pitchFamily="34" charset="0"/>
                <a:ea typeface="+mn-ea"/>
                <a:cs typeface="+mn-cs"/>
              </a:rPr>
              <a:t>) που </a:t>
            </a:r>
            <a:r>
              <a:rPr lang="el-GR" sz="1200" kern="1200" dirty="0" err="1">
                <a:solidFill>
                  <a:schemeClr val="tx1"/>
                </a:solidFill>
                <a:effectLst/>
                <a:latin typeface="Arial" pitchFamily="34" charset="0"/>
                <a:ea typeface="+mn-ea"/>
                <a:cs typeface="+mn-cs"/>
              </a:rPr>
              <a:t>εντοπίζονται</a:t>
            </a:r>
            <a:r>
              <a:rPr lang="el-GR" sz="1200" kern="1200" dirty="0">
                <a:solidFill>
                  <a:schemeClr val="tx1"/>
                </a:solidFill>
                <a:effectLst/>
                <a:latin typeface="Arial" pitchFamily="34" charset="0"/>
                <a:ea typeface="+mn-ea"/>
                <a:cs typeface="+mn-cs"/>
              </a:rPr>
              <a:t> σε </a:t>
            </a:r>
            <a:r>
              <a:rPr lang="el-GR" sz="1200" kern="1200" dirty="0" err="1">
                <a:solidFill>
                  <a:schemeClr val="tx1"/>
                </a:solidFill>
                <a:effectLst/>
                <a:latin typeface="Arial" pitchFamily="34" charset="0"/>
                <a:ea typeface="+mn-ea"/>
                <a:cs typeface="+mn-cs"/>
              </a:rPr>
              <a:t>πλασμίδια</a:t>
            </a:r>
            <a:r>
              <a:rPr lang="el-GR" sz="1200" kern="1200" dirty="0">
                <a:solidFill>
                  <a:schemeClr val="tx1"/>
                </a:solidFill>
                <a:effectLst/>
                <a:latin typeface="Arial" pitchFamily="34" charset="0"/>
                <a:ea typeface="+mn-ea"/>
                <a:cs typeface="+mn-cs"/>
              </a:rPr>
              <a:t> ή </a:t>
            </a:r>
            <a:r>
              <a:rPr lang="el-GR" sz="1200" kern="1200" dirty="0" err="1">
                <a:solidFill>
                  <a:schemeClr val="tx1"/>
                </a:solidFill>
                <a:effectLst/>
                <a:latin typeface="Arial" pitchFamily="34" charset="0"/>
                <a:ea typeface="+mn-ea"/>
                <a:cs typeface="+mn-cs"/>
              </a:rPr>
              <a:t>τρανσποζόνια</a:t>
            </a:r>
            <a:r>
              <a:rPr lang="el-GR" sz="1200" kern="1200" dirty="0">
                <a:solidFill>
                  <a:schemeClr val="tx1"/>
                </a:solidFill>
                <a:effectLst/>
                <a:latin typeface="Arial" pitchFamily="34" charset="0"/>
                <a:ea typeface="+mn-ea"/>
                <a:cs typeface="+mn-cs"/>
              </a:rPr>
              <a:t> </a:t>
            </a:r>
            <a:endParaRPr lang="el-GR"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l-GR" sz="1200" kern="1200" dirty="0" err="1">
                <a:solidFill>
                  <a:schemeClr val="tx1"/>
                </a:solidFill>
                <a:effectLst/>
                <a:latin typeface="Arial" pitchFamily="34" charset="0"/>
                <a:ea typeface="+mn-ea"/>
                <a:cs typeface="+mn-cs"/>
              </a:rPr>
              <a:t>Ιδιαίτερα</a:t>
            </a:r>
            <a:r>
              <a:rPr lang="el-GR" sz="1200" kern="1200" dirty="0">
                <a:solidFill>
                  <a:schemeClr val="tx1"/>
                </a:solidFill>
                <a:effectLst/>
                <a:latin typeface="Arial" pitchFamily="34" charset="0"/>
                <a:ea typeface="+mn-ea"/>
                <a:cs typeface="+mn-cs"/>
              </a:rPr>
              <a:t> τις </a:t>
            </a:r>
            <a:r>
              <a:rPr lang="el-GR" sz="1200" kern="1200" dirty="0" err="1">
                <a:solidFill>
                  <a:schemeClr val="tx1"/>
                </a:solidFill>
                <a:effectLst/>
                <a:latin typeface="Arial" pitchFamily="34" charset="0"/>
                <a:ea typeface="+mn-ea"/>
                <a:cs typeface="+mn-cs"/>
              </a:rPr>
              <a:t>τελευταίες</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δεκαετίες</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έχει</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σημειωθει</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αυξημένη</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εμφάνιση</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επίκτητης</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υψηλου</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επιπέδου</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αντοχής</a:t>
            </a:r>
            <a:r>
              <a:rPr lang="el-GR" sz="1200" kern="1200" dirty="0">
                <a:solidFill>
                  <a:schemeClr val="tx1"/>
                </a:solidFill>
                <a:effectLst/>
                <a:latin typeface="Arial" pitchFamily="34" charset="0"/>
                <a:ea typeface="+mn-ea"/>
                <a:cs typeface="+mn-cs"/>
              </a:rPr>
              <a:t> σε </a:t>
            </a:r>
            <a:r>
              <a:rPr lang="el-GR" sz="1200" kern="1200" dirty="0" err="1">
                <a:solidFill>
                  <a:schemeClr val="tx1"/>
                </a:solidFill>
                <a:effectLst/>
                <a:latin typeface="Arial" pitchFamily="34" charset="0"/>
                <a:ea typeface="+mn-ea"/>
                <a:cs typeface="+mn-cs"/>
              </a:rPr>
              <a:t>αμινογλυκοσίδες</a:t>
            </a:r>
            <a:r>
              <a:rPr lang="el-GR" sz="1200" kern="1200" dirty="0">
                <a:solidFill>
                  <a:schemeClr val="tx1"/>
                </a:solidFill>
                <a:effectLst/>
                <a:latin typeface="Arial" pitchFamily="34" charset="0"/>
                <a:ea typeface="+mn-ea"/>
                <a:cs typeface="+mn-cs"/>
              </a:rPr>
              <a:t> (</a:t>
            </a:r>
            <a:r>
              <a:rPr lang="en-US" sz="1200" kern="1200" dirty="0">
                <a:solidFill>
                  <a:schemeClr val="tx1"/>
                </a:solidFill>
                <a:effectLst/>
                <a:latin typeface="Arial" pitchFamily="34" charset="0"/>
                <a:ea typeface="+mn-ea"/>
                <a:cs typeface="+mn-cs"/>
              </a:rPr>
              <a:t>High-Level Resistance, HLR) </a:t>
            </a:r>
            <a:r>
              <a:rPr lang="el-GR" sz="1200" kern="1200" dirty="0">
                <a:solidFill>
                  <a:schemeClr val="tx1"/>
                </a:solidFill>
                <a:effectLst/>
                <a:latin typeface="Arial" pitchFamily="34" charset="0"/>
                <a:ea typeface="+mn-ea"/>
                <a:cs typeface="+mn-cs"/>
              </a:rPr>
              <a:t>και </a:t>
            </a:r>
            <a:r>
              <a:rPr lang="el-GR" sz="1200" kern="1200" dirty="0" err="1">
                <a:solidFill>
                  <a:schemeClr val="tx1"/>
                </a:solidFill>
                <a:effectLst/>
                <a:latin typeface="Arial" pitchFamily="34" charset="0"/>
                <a:ea typeface="+mn-ea"/>
                <a:cs typeface="+mn-cs"/>
              </a:rPr>
              <a:t>β-λακτάμες</a:t>
            </a:r>
            <a:r>
              <a:rPr lang="el-GR" sz="1200" kern="1200" dirty="0">
                <a:solidFill>
                  <a:schemeClr val="tx1"/>
                </a:solidFill>
                <a:effectLst/>
                <a:latin typeface="Arial" pitchFamily="34" charset="0"/>
                <a:ea typeface="+mn-ea"/>
                <a:cs typeface="+mn-cs"/>
              </a:rPr>
              <a:t> και </a:t>
            </a:r>
            <a:r>
              <a:rPr lang="el-GR" sz="1200" kern="1200" dirty="0" err="1">
                <a:solidFill>
                  <a:schemeClr val="tx1"/>
                </a:solidFill>
                <a:effectLst/>
                <a:latin typeface="Arial" pitchFamily="34" charset="0"/>
                <a:ea typeface="+mn-ea"/>
                <a:cs typeface="+mn-cs"/>
              </a:rPr>
              <a:t>αντοχής</a:t>
            </a:r>
            <a:r>
              <a:rPr lang="el-GR" sz="1200" kern="1200" dirty="0">
                <a:solidFill>
                  <a:schemeClr val="tx1"/>
                </a:solidFill>
                <a:effectLst/>
                <a:latin typeface="Arial" pitchFamily="34" charset="0"/>
                <a:ea typeface="+mn-ea"/>
                <a:cs typeface="+mn-cs"/>
              </a:rPr>
              <a:t> σε </a:t>
            </a:r>
            <a:r>
              <a:rPr lang="el-GR" sz="1200" kern="1200" dirty="0" err="1">
                <a:solidFill>
                  <a:schemeClr val="tx1"/>
                </a:solidFill>
                <a:effectLst/>
                <a:latin typeface="Arial" pitchFamily="34" charset="0"/>
                <a:ea typeface="+mn-ea"/>
                <a:cs typeface="+mn-cs"/>
              </a:rPr>
              <a:t>γλυκοπεπτίδια</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ειδικα</a:t>
            </a:r>
            <a:r>
              <a:rPr lang="el-GR" sz="1200" kern="1200" dirty="0">
                <a:solidFill>
                  <a:schemeClr val="tx1"/>
                </a:solidFill>
                <a:effectLst/>
                <a:latin typeface="Arial" pitchFamily="34" charset="0"/>
                <a:ea typeface="+mn-ea"/>
                <a:cs typeface="+mn-cs"/>
              </a:rPr>
              <a:t>́ στη </a:t>
            </a:r>
            <a:r>
              <a:rPr lang="el-GR" sz="1200" kern="1200" dirty="0" err="1">
                <a:solidFill>
                  <a:schemeClr val="tx1"/>
                </a:solidFill>
                <a:effectLst/>
                <a:latin typeface="Arial" pitchFamily="34" charset="0"/>
                <a:ea typeface="+mn-ea"/>
                <a:cs typeface="+mn-cs"/>
              </a:rPr>
              <a:t>βανκομυκίνη</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καθώς</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αυτές</a:t>
            </a:r>
            <a:r>
              <a:rPr lang="el-GR" sz="1200" kern="1200" dirty="0">
                <a:solidFill>
                  <a:schemeClr val="tx1"/>
                </a:solidFill>
                <a:effectLst/>
                <a:latin typeface="Arial" pitchFamily="34" charset="0"/>
                <a:ea typeface="+mn-ea"/>
                <a:cs typeface="+mn-cs"/>
              </a:rPr>
              <a:t> οι </a:t>
            </a:r>
            <a:r>
              <a:rPr lang="el-GR" sz="1200" kern="1200" dirty="0" err="1">
                <a:solidFill>
                  <a:schemeClr val="tx1"/>
                </a:solidFill>
                <a:effectLst/>
                <a:latin typeface="Arial" pitchFamily="34" charset="0"/>
                <a:ea typeface="+mn-ea"/>
                <a:cs typeface="+mn-cs"/>
              </a:rPr>
              <a:t>αντιμικροβιακές</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ουσίες</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χρησιμοποιούνται</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ευρύτατα</a:t>
            </a:r>
            <a:r>
              <a:rPr lang="el-GR" sz="1200" kern="1200" dirty="0">
                <a:solidFill>
                  <a:schemeClr val="tx1"/>
                </a:solidFill>
                <a:effectLst/>
                <a:latin typeface="Arial" pitchFamily="34" charset="0"/>
                <a:ea typeface="+mn-ea"/>
                <a:cs typeface="+mn-cs"/>
              </a:rPr>
              <a:t> στην </a:t>
            </a:r>
            <a:r>
              <a:rPr lang="el-GR" sz="1200" kern="1200" dirty="0" err="1">
                <a:solidFill>
                  <a:schemeClr val="tx1"/>
                </a:solidFill>
                <a:effectLst/>
                <a:latin typeface="Arial" pitchFamily="34" charset="0"/>
                <a:ea typeface="+mn-ea"/>
                <a:cs typeface="+mn-cs"/>
              </a:rPr>
              <a:t>κλινικη</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πράξη</a:t>
            </a:r>
            <a:r>
              <a:rPr lang="el-GR" sz="1200" kern="1200" dirty="0">
                <a:solidFill>
                  <a:schemeClr val="tx1"/>
                </a:solidFill>
                <a:effectLst/>
                <a:latin typeface="Arial" pitchFamily="34" charset="0"/>
                <a:ea typeface="+mn-ea"/>
                <a:cs typeface="+mn-cs"/>
              </a:rPr>
              <a:t> </a:t>
            </a:r>
            <a:endParaRPr lang="el-GR" dirty="0"/>
          </a:p>
          <a:p>
            <a:endParaRPr lang="el-GR" dirty="0"/>
          </a:p>
        </p:txBody>
      </p:sp>
      <p:sp>
        <p:nvSpPr>
          <p:cNvPr id="4" name="Θέση αριθμού διαφάνειας 3"/>
          <p:cNvSpPr>
            <a:spLocks noGrp="1"/>
          </p:cNvSpPr>
          <p:nvPr>
            <p:ph type="sldNum" sz="quarter" idx="5"/>
          </p:nvPr>
        </p:nvSpPr>
        <p:spPr/>
        <p:txBody>
          <a:bodyPr/>
          <a:lstStyle/>
          <a:p>
            <a:pPr>
              <a:defRPr/>
            </a:pPr>
            <a:fld id="{10330819-91E4-4AEB-8D69-0F4DC9DCCBBC}" type="slidenum">
              <a:rPr lang="en-US" smtClean="0"/>
              <a:pPr>
                <a:defRPr/>
              </a:pPr>
              <a:t>104</a:t>
            </a:fld>
            <a:endParaRPr lang="en-US"/>
          </a:p>
        </p:txBody>
      </p:sp>
    </p:spTree>
    <p:extLst>
      <p:ext uri="{BB962C8B-B14F-4D97-AF65-F5344CB8AC3E}">
        <p14:creationId xmlns:p14="http://schemas.microsoft.com/office/powerpoint/2010/main" xmlns="" val="1140847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l-GR" sz="1200" kern="1200" dirty="0" err="1">
                <a:solidFill>
                  <a:schemeClr val="tx1"/>
                </a:solidFill>
                <a:effectLst/>
                <a:latin typeface="Arial" pitchFamily="34" charset="0"/>
                <a:ea typeface="+mn-ea"/>
                <a:cs typeface="+mn-cs"/>
              </a:rPr>
              <a:t>Ένα</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γλυκοπεπτίδιο</a:t>
            </a:r>
            <a:r>
              <a:rPr lang="el-GR" sz="1200" kern="1200" dirty="0">
                <a:solidFill>
                  <a:schemeClr val="tx1"/>
                </a:solidFill>
                <a:effectLst/>
                <a:latin typeface="Arial" pitchFamily="34" charset="0"/>
                <a:ea typeface="+mn-ea"/>
                <a:cs typeface="+mn-cs"/>
              </a:rPr>
              <a:t>, η </a:t>
            </a:r>
            <a:r>
              <a:rPr lang="el-GR" sz="1200" kern="1200" dirty="0" err="1">
                <a:solidFill>
                  <a:schemeClr val="tx1"/>
                </a:solidFill>
                <a:effectLst/>
                <a:latin typeface="Arial" pitchFamily="34" charset="0"/>
                <a:ea typeface="+mn-ea"/>
                <a:cs typeface="+mn-cs"/>
              </a:rPr>
              <a:t>αβοπαρκίνη</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χρησιμοποιούνταν</a:t>
            </a:r>
            <a:r>
              <a:rPr lang="el-GR" sz="1200" kern="1200" dirty="0">
                <a:solidFill>
                  <a:schemeClr val="tx1"/>
                </a:solidFill>
                <a:effectLst/>
                <a:latin typeface="Arial" pitchFamily="34" charset="0"/>
                <a:ea typeface="+mn-ea"/>
                <a:cs typeface="+mn-cs"/>
              </a:rPr>
              <a:t> στην </a:t>
            </a:r>
            <a:r>
              <a:rPr lang="el-GR" sz="1200" kern="1200" dirty="0" err="1">
                <a:solidFill>
                  <a:schemeClr val="tx1"/>
                </a:solidFill>
                <a:effectLst/>
                <a:latin typeface="Arial" pitchFamily="34" charset="0"/>
                <a:ea typeface="+mn-ea"/>
                <a:cs typeface="+mn-cs"/>
              </a:rPr>
              <a:t>Ευρώπη</a:t>
            </a:r>
            <a:r>
              <a:rPr lang="el-GR" sz="1200" kern="1200" dirty="0">
                <a:solidFill>
                  <a:schemeClr val="tx1"/>
                </a:solidFill>
                <a:effectLst/>
                <a:latin typeface="Arial" pitchFamily="34" charset="0"/>
                <a:ea typeface="+mn-ea"/>
                <a:cs typeface="+mn-cs"/>
              </a:rPr>
              <a:t> στα </a:t>
            </a:r>
            <a:r>
              <a:rPr lang="el-GR" sz="1200" kern="1200" dirty="0" err="1">
                <a:solidFill>
                  <a:schemeClr val="tx1"/>
                </a:solidFill>
                <a:effectLst/>
                <a:latin typeface="Arial" pitchFamily="34" charset="0"/>
                <a:ea typeface="+mn-ea"/>
                <a:cs typeface="+mn-cs"/>
              </a:rPr>
              <a:t>παραγωγικα</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ζώα</a:t>
            </a:r>
            <a:r>
              <a:rPr lang="el-GR" sz="1200" kern="1200" dirty="0">
                <a:solidFill>
                  <a:schemeClr val="tx1"/>
                </a:solidFill>
                <a:effectLst/>
                <a:latin typeface="Arial" pitchFamily="34" charset="0"/>
                <a:ea typeface="+mn-ea"/>
                <a:cs typeface="+mn-cs"/>
              </a:rPr>
              <a:t> και τα </a:t>
            </a:r>
            <a:r>
              <a:rPr lang="el-GR" sz="1200" kern="1200" dirty="0" err="1">
                <a:solidFill>
                  <a:schemeClr val="tx1"/>
                </a:solidFill>
                <a:effectLst/>
                <a:latin typeface="Arial" pitchFamily="34" charset="0"/>
                <a:ea typeface="+mn-ea"/>
                <a:cs typeface="+mn-cs"/>
              </a:rPr>
              <a:t>πτηνα</a:t>
            </a:r>
            <a:r>
              <a:rPr lang="el-GR" sz="1200" kern="1200" dirty="0">
                <a:solidFill>
                  <a:schemeClr val="tx1"/>
                </a:solidFill>
                <a:effectLst/>
                <a:latin typeface="Arial" pitchFamily="34" charset="0"/>
                <a:ea typeface="+mn-ea"/>
                <a:cs typeface="+mn-cs"/>
              </a:rPr>
              <a:t>́ ως </a:t>
            </a:r>
            <a:r>
              <a:rPr lang="el-GR" sz="1200" kern="1200" dirty="0" err="1">
                <a:solidFill>
                  <a:schemeClr val="tx1"/>
                </a:solidFill>
                <a:effectLst/>
                <a:latin typeface="Arial" pitchFamily="34" charset="0"/>
                <a:ea typeface="+mn-ea"/>
                <a:cs typeface="+mn-cs"/>
              </a:rPr>
              <a:t>αυξητικός</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παράγοντας</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Ωστόσο</a:t>
            </a:r>
            <a:r>
              <a:rPr lang="el-GR" sz="1200" kern="1200" dirty="0">
                <a:solidFill>
                  <a:schemeClr val="tx1"/>
                </a:solidFill>
                <a:effectLst/>
                <a:latin typeface="Arial" pitchFamily="34" charset="0"/>
                <a:ea typeface="+mn-ea"/>
                <a:cs typeface="+mn-cs"/>
              </a:rPr>
              <a:t>, το 1995, η </a:t>
            </a:r>
            <a:r>
              <a:rPr lang="el-GR" sz="1200" kern="1200" dirty="0" err="1">
                <a:solidFill>
                  <a:schemeClr val="tx1"/>
                </a:solidFill>
                <a:effectLst/>
                <a:latin typeface="Arial" pitchFamily="34" charset="0"/>
                <a:ea typeface="+mn-ea"/>
                <a:cs typeface="+mn-cs"/>
              </a:rPr>
              <a:t>χρήση</a:t>
            </a:r>
            <a:r>
              <a:rPr lang="el-GR" sz="1200" kern="1200" dirty="0">
                <a:solidFill>
                  <a:schemeClr val="tx1"/>
                </a:solidFill>
                <a:effectLst/>
                <a:latin typeface="Arial" pitchFamily="34" charset="0"/>
                <a:ea typeface="+mn-ea"/>
                <a:cs typeface="+mn-cs"/>
              </a:rPr>
              <a:t> της </a:t>
            </a:r>
            <a:r>
              <a:rPr lang="el-GR" sz="1200" kern="1200" dirty="0" err="1">
                <a:solidFill>
                  <a:schemeClr val="tx1"/>
                </a:solidFill>
                <a:effectLst/>
                <a:latin typeface="Arial" pitchFamily="34" charset="0"/>
                <a:ea typeface="+mn-ea"/>
                <a:cs typeface="+mn-cs"/>
              </a:rPr>
              <a:t>αβοπαρκίνης</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απαγορεύτηκε</a:t>
            </a:r>
            <a:r>
              <a:rPr lang="el-GR" sz="1200" kern="1200" dirty="0">
                <a:solidFill>
                  <a:schemeClr val="tx1"/>
                </a:solidFill>
                <a:effectLst/>
                <a:latin typeface="Arial" pitchFamily="34" charset="0"/>
                <a:ea typeface="+mn-ea"/>
                <a:cs typeface="+mn-cs"/>
              </a:rPr>
              <a:t> στη </a:t>
            </a:r>
            <a:r>
              <a:rPr lang="el-GR" sz="1200" kern="1200" dirty="0" err="1">
                <a:solidFill>
                  <a:schemeClr val="tx1"/>
                </a:solidFill>
                <a:effectLst/>
                <a:latin typeface="Arial" pitchFamily="34" charset="0"/>
                <a:ea typeface="+mn-ea"/>
                <a:cs typeface="+mn-cs"/>
              </a:rPr>
              <a:t>Δανία</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εξαιτίας</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εμφάνισης</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επιλογής</a:t>
            </a:r>
            <a:r>
              <a:rPr lang="el-GR" sz="1200" kern="1200" dirty="0">
                <a:solidFill>
                  <a:schemeClr val="tx1"/>
                </a:solidFill>
                <a:effectLst/>
                <a:latin typeface="Arial" pitchFamily="34" charset="0"/>
                <a:ea typeface="+mn-ea"/>
                <a:cs typeface="+mn-cs"/>
              </a:rPr>
              <a:t> </a:t>
            </a:r>
            <a:r>
              <a:rPr lang="en-US" sz="1200" kern="1200" dirty="0">
                <a:solidFill>
                  <a:schemeClr val="tx1"/>
                </a:solidFill>
                <a:effectLst/>
                <a:latin typeface="Arial" pitchFamily="34" charset="0"/>
                <a:ea typeface="+mn-ea"/>
                <a:cs typeface="+mn-cs"/>
              </a:rPr>
              <a:t>VRE </a:t>
            </a:r>
            <a:r>
              <a:rPr lang="el-GR" sz="1200" kern="1200" dirty="0">
                <a:solidFill>
                  <a:schemeClr val="tx1"/>
                </a:solidFill>
                <a:effectLst/>
                <a:latin typeface="Arial" pitchFamily="34" charset="0"/>
                <a:ea typeface="+mn-ea"/>
                <a:cs typeface="+mn-cs"/>
              </a:rPr>
              <a:t>στα </a:t>
            </a:r>
            <a:r>
              <a:rPr lang="el-GR" sz="1200" kern="1200" dirty="0" err="1">
                <a:solidFill>
                  <a:schemeClr val="tx1"/>
                </a:solidFill>
                <a:effectLst/>
                <a:latin typeface="Arial" pitchFamily="34" charset="0"/>
                <a:ea typeface="+mn-ea"/>
                <a:cs typeface="+mn-cs"/>
              </a:rPr>
              <a:t>ζώα</a:t>
            </a:r>
            <a:r>
              <a:rPr lang="el-GR" sz="1200" kern="1200" dirty="0">
                <a:solidFill>
                  <a:schemeClr val="tx1"/>
                </a:solidFill>
                <a:effectLst/>
                <a:latin typeface="Arial" pitchFamily="34" charset="0"/>
                <a:ea typeface="+mn-ea"/>
                <a:cs typeface="+mn-cs"/>
              </a:rPr>
              <a:t> και της </a:t>
            </a:r>
            <a:r>
              <a:rPr lang="el-GR" sz="1200" kern="1200" dirty="0" err="1">
                <a:solidFill>
                  <a:schemeClr val="tx1"/>
                </a:solidFill>
                <a:effectLst/>
                <a:latin typeface="Arial" pitchFamily="34" charset="0"/>
                <a:ea typeface="+mn-ea"/>
                <a:cs typeface="+mn-cs"/>
              </a:rPr>
              <a:t>ανησυχίας</a:t>
            </a:r>
            <a:r>
              <a:rPr lang="el-GR" sz="1200" kern="1200" dirty="0">
                <a:solidFill>
                  <a:schemeClr val="tx1"/>
                </a:solidFill>
                <a:effectLst/>
                <a:latin typeface="Arial" pitchFamily="34" charset="0"/>
                <a:ea typeface="+mn-ea"/>
                <a:cs typeface="+mn-cs"/>
              </a:rPr>
              <a:t> για τον </a:t>
            </a:r>
            <a:r>
              <a:rPr lang="el-GR" sz="1200" kern="1200" dirty="0" err="1">
                <a:solidFill>
                  <a:schemeClr val="tx1"/>
                </a:solidFill>
                <a:effectLst/>
                <a:latin typeface="Arial" pitchFamily="34" charset="0"/>
                <a:ea typeface="+mn-ea"/>
                <a:cs typeface="+mn-cs"/>
              </a:rPr>
              <a:t>κίνδυνο</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εξάπλωσης</a:t>
            </a:r>
            <a:r>
              <a:rPr lang="el-GR" sz="1200" kern="1200" dirty="0">
                <a:solidFill>
                  <a:schemeClr val="tx1"/>
                </a:solidFill>
                <a:effectLst/>
                <a:latin typeface="Arial" pitchFamily="34" charset="0"/>
                <a:ea typeface="+mn-ea"/>
                <a:cs typeface="+mn-cs"/>
              </a:rPr>
              <a:t> της </a:t>
            </a:r>
            <a:r>
              <a:rPr lang="el-GR" sz="1200" kern="1200" dirty="0" err="1">
                <a:solidFill>
                  <a:schemeClr val="tx1"/>
                </a:solidFill>
                <a:effectLst/>
                <a:latin typeface="Arial" pitchFamily="34" charset="0"/>
                <a:ea typeface="+mn-ea"/>
                <a:cs typeface="+mn-cs"/>
              </a:rPr>
              <a:t>αντοχής</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μέσω</a:t>
            </a:r>
            <a:r>
              <a:rPr lang="el-GR" sz="1200" kern="1200" dirty="0">
                <a:solidFill>
                  <a:schemeClr val="tx1"/>
                </a:solidFill>
                <a:effectLst/>
                <a:latin typeface="Arial" pitchFamily="34" charset="0"/>
                <a:ea typeface="+mn-ea"/>
                <a:cs typeface="+mn-cs"/>
              </a:rPr>
              <a:t> της </a:t>
            </a:r>
            <a:r>
              <a:rPr lang="el-GR" sz="1200" kern="1200" dirty="0" err="1">
                <a:solidFill>
                  <a:schemeClr val="tx1"/>
                </a:solidFill>
                <a:effectLst/>
                <a:latin typeface="Arial" pitchFamily="34" charset="0"/>
                <a:ea typeface="+mn-ea"/>
                <a:cs typeface="+mn-cs"/>
              </a:rPr>
              <a:t>τροφικής</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αλυσίδας</a:t>
            </a:r>
            <a:r>
              <a:rPr lang="el-GR" sz="1200" kern="1200" dirty="0">
                <a:solidFill>
                  <a:schemeClr val="tx1"/>
                </a:solidFill>
                <a:effectLst/>
                <a:latin typeface="Arial" pitchFamily="34" charset="0"/>
                <a:ea typeface="+mn-ea"/>
                <a:cs typeface="+mn-cs"/>
              </a:rPr>
              <a:t> στον </a:t>
            </a:r>
            <a:r>
              <a:rPr lang="el-GR" sz="1200" kern="1200" dirty="0" err="1">
                <a:solidFill>
                  <a:schemeClr val="tx1"/>
                </a:solidFill>
                <a:effectLst/>
                <a:latin typeface="Arial" pitchFamily="34" charset="0"/>
                <a:ea typeface="+mn-ea"/>
                <a:cs typeface="+mn-cs"/>
              </a:rPr>
              <a:t>άνθρωπο</a:t>
            </a:r>
            <a:r>
              <a:rPr lang="el-GR"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Aarestrup</a:t>
            </a:r>
            <a:r>
              <a:rPr lang="en-US" sz="1200" kern="1200" dirty="0">
                <a:solidFill>
                  <a:schemeClr val="tx1"/>
                </a:solidFill>
                <a:effectLst/>
                <a:latin typeface="Arial" pitchFamily="34" charset="0"/>
                <a:ea typeface="+mn-ea"/>
                <a:cs typeface="+mn-cs"/>
              </a:rPr>
              <a:t> </a:t>
            </a:r>
            <a:r>
              <a:rPr lang="el-GR" sz="1200" kern="1200" dirty="0">
                <a:solidFill>
                  <a:schemeClr val="tx1"/>
                </a:solidFill>
                <a:effectLst/>
                <a:latin typeface="Arial" pitchFamily="34" charset="0"/>
                <a:ea typeface="+mn-ea"/>
                <a:cs typeface="+mn-cs"/>
              </a:rPr>
              <a:t>και συν., 2002). </a:t>
            </a:r>
            <a:r>
              <a:rPr lang="el-GR" sz="1200" kern="1200" dirty="0" err="1">
                <a:solidFill>
                  <a:schemeClr val="tx1"/>
                </a:solidFill>
                <a:effectLst/>
                <a:latin typeface="Arial" pitchFamily="34" charset="0"/>
                <a:ea typeface="+mn-ea"/>
                <a:cs typeface="+mn-cs"/>
              </a:rPr>
              <a:t>Αυτη</a:t>
            </a:r>
            <a:r>
              <a:rPr lang="el-GR" sz="1200" kern="1200" dirty="0">
                <a:solidFill>
                  <a:schemeClr val="tx1"/>
                </a:solidFill>
                <a:effectLst/>
                <a:latin typeface="Arial" pitchFamily="34" charset="0"/>
                <a:ea typeface="+mn-ea"/>
                <a:cs typeface="+mn-cs"/>
              </a:rPr>
              <a:t>́ η </a:t>
            </a:r>
            <a:r>
              <a:rPr lang="el-GR" sz="1200" kern="1200" dirty="0" err="1">
                <a:solidFill>
                  <a:schemeClr val="tx1"/>
                </a:solidFill>
                <a:effectLst/>
                <a:latin typeface="Arial" pitchFamily="34" charset="0"/>
                <a:ea typeface="+mn-ea"/>
                <a:cs typeface="+mn-cs"/>
              </a:rPr>
              <a:t>απαγόρευση</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ακολουθήθηκε</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απο</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συνολικη</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απαγόρευση</a:t>
            </a:r>
            <a:r>
              <a:rPr lang="el-GR" sz="1200" kern="1200" dirty="0">
                <a:solidFill>
                  <a:schemeClr val="tx1"/>
                </a:solidFill>
                <a:effectLst/>
                <a:latin typeface="Arial" pitchFamily="34" charset="0"/>
                <a:ea typeface="+mn-ea"/>
                <a:cs typeface="+mn-cs"/>
              </a:rPr>
              <a:t> της </a:t>
            </a:r>
            <a:r>
              <a:rPr lang="el-GR" sz="1200" kern="1200" dirty="0" err="1">
                <a:solidFill>
                  <a:schemeClr val="tx1"/>
                </a:solidFill>
                <a:effectLst/>
                <a:latin typeface="Arial" pitchFamily="34" charset="0"/>
                <a:ea typeface="+mn-ea"/>
                <a:cs typeface="+mn-cs"/>
              </a:rPr>
              <a:t>αβοπαρκίνης</a:t>
            </a:r>
            <a:r>
              <a:rPr lang="el-GR" sz="1200" kern="1200" dirty="0">
                <a:solidFill>
                  <a:schemeClr val="tx1"/>
                </a:solidFill>
                <a:effectLst/>
                <a:latin typeface="Arial" pitchFamily="34" charset="0"/>
                <a:ea typeface="+mn-ea"/>
                <a:cs typeface="+mn-cs"/>
              </a:rPr>
              <a:t> σε </a:t>
            </a:r>
            <a:r>
              <a:rPr lang="el-GR" sz="1200" kern="1200" dirty="0" err="1">
                <a:solidFill>
                  <a:schemeClr val="tx1"/>
                </a:solidFill>
                <a:effectLst/>
                <a:latin typeface="Arial" pitchFamily="34" charset="0"/>
                <a:ea typeface="+mn-ea"/>
                <a:cs typeface="+mn-cs"/>
              </a:rPr>
              <a:t>όλη</a:t>
            </a:r>
            <a:r>
              <a:rPr lang="el-GR" sz="1200" kern="1200" dirty="0">
                <a:solidFill>
                  <a:schemeClr val="tx1"/>
                </a:solidFill>
                <a:effectLst/>
                <a:latin typeface="Arial" pitchFamily="34" charset="0"/>
                <a:ea typeface="+mn-ea"/>
                <a:cs typeface="+mn-cs"/>
              </a:rPr>
              <a:t> την </a:t>
            </a:r>
            <a:r>
              <a:rPr lang="el-GR" sz="1200" kern="1200" dirty="0" err="1">
                <a:solidFill>
                  <a:schemeClr val="tx1"/>
                </a:solidFill>
                <a:effectLst/>
                <a:latin typeface="Arial" pitchFamily="34" charset="0"/>
                <a:ea typeface="+mn-ea"/>
                <a:cs typeface="+mn-cs"/>
              </a:rPr>
              <a:t>Ευρωπαϊκη</a:t>
            </a:r>
            <a:r>
              <a:rPr lang="el-GR" sz="1200" kern="1200" dirty="0">
                <a:solidFill>
                  <a:schemeClr val="tx1"/>
                </a:solidFill>
                <a:effectLst/>
                <a:latin typeface="Arial" pitchFamily="34" charset="0"/>
                <a:ea typeface="+mn-ea"/>
                <a:cs typeface="+mn-cs"/>
              </a:rPr>
              <a:t>́ </a:t>
            </a:r>
            <a:r>
              <a:rPr lang="el-GR" sz="1200" kern="1200" dirty="0" err="1">
                <a:solidFill>
                  <a:schemeClr val="tx1"/>
                </a:solidFill>
                <a:effectLst/>
                <a:latin typeface="Arial" pitchFamily="34" charset="0"/>
                <a:ea typeface="+mn-ea"/>
                <a:cs typeface="+mn-cs"/>
              </a:rPr>
              <a:t>Ένωση</a:t>
            </a:r>
            <a:r>
              <a:rPr lang="el-GR" sz="1200" kern="1200" dirty="0">
                <a:solidFill>
                  <a:schemeClr val="tx1"/>
                </a:solidFill>
                <a:effectLst/>
                <a:latin typeface="Arial" pitchFamily="34" charset="0"/>
                <a:ea typeface="+mn-ea"/>
                <a:cs typeface="+mn-cs"/>
              </a:rPr>
              <a:t> (ΕΕ) το 1997 </a:t>
            </a:r>
            <a:endParaRPr lang="el-GR" dirty="0"/>
          </a:p>
          <a:p>
            <a:r>
              <a:rPr lang="en-US" b="1" dirty="0"/>
              <a:t>Avoparcin</a:t>
            </a:r>
            <a:r>
              <a:rPr lang="en-US" dirty="0"/>
              <a:t> is a </a:t>
            </a:r>
            <a:r>
              <a:rPr lang="en-US" dirty="0">
                <a:hlinkClick r:id="rId3" tooltip="Glycopeptide antibiotic"/>
              </a:rPr>
              <a:t>glycopeptide antibiotic</a:t>
            </a:r>
            <a:r>
              <a:rPr lang="en-US" dirty="0"/>
              <a:t> effective against </a:t>
            </a:r>
            <a:r>
              <a:rPr lang="en-US" dirty="0">
                <a:hlinkClick r:id="rId4" tooltip="Gram-positive bacteria"/>
              </a:rPr>
              <a:t>Gram-positive bacteria</a:t>
            </a:r>
            <a:r>
              <a:rPr lang="en-US" dirty="0"/>
              <a:t>. It has been used in agriculture as an additive to livestock feed to promote growth in chickens, pigs, and cattle.</a:t>
            </a:r>
            <a:r>
              <a:rPr lang="en-US" baseline="30000" dirty="0">
                <a:hlinkClick r:id="rId5"/>
              </a:rPr>
              <a:t>[1]</a:t>
            </a:r>
            <a:r>
              <a:rPr lang="en-US" dirty="0"/>
              <a:t> It is also used as an aid in the prevention of </a:t>
            </a:r>
            <a:r>
              <a:rPr lang="en-US" dirty="0">
                <a:hlinkClick r:id="rId6" tooltip="Enteritis"/>
              </a:rPr>
              <a:t>necrotic enteritis</a:t>
            </a:r>
            <a:r>
              <a:rPr lang="en-US" dirty="0"/>
              <a:t> in poultry.</a:t>
            </a:r>
            <a:r>
              <a:rPr lang="en-US" baseline="30000" dirty="0">
                <a:hlinkClick r:id="rId5"/>
              </a:rPr>
              <a:t>[1]</a:t>
            </a:r>
            <a:r>
              <a:rPr lang="en-US" dirty="0"/>
              <a:t>  Avoparcin is a mixture of two closely related chemical compounds, known as </a:t>
            </a:r>
            <a:r>
              <a:rPr lang="el-GR" dirty="0"/>
              <a:t>α-</a:t>
            </a:r>
            <a:r>
              <a:rPr lang="en-US" dirty="0"/>
              <a:t>avoparcin and </a:t>
            </a:r>
            <a:r>
              <a:rPr lang="el-GR" dirty="0"/>
              <a:t>β-</a:t>
            </a:r>
            <a:r>
              <a:rPr lang="en-US" dirty="0"/>
              <a:t>avoparcin, which differ by the presence of an additional chlorine atom in </a:t>
            </a:r>
            <a:r>
              <a:rPr lang="el-GR" dirty="0"/>
              <a:t>β-</a:t>
            </a:r>
            <a:r>
              <a:rPr lang="en-US" dirty="0"/>
              <a:t>avoparcin. Avoparcin also shares a chemical similarity with </a:t>
            </a:r>
            <a:r>
              <a:rPr lang="en-US" dirty="0">
                <a:hlinkClick r:id="rId7" tooltip="Vancomycin"/>
              </a:rPr>
              <a:t>vancomycin</a:t>
            </a:r>
            <a:r>
              <a:rPr lang="en-US" dirty="0"/>
              <a:t>. Because of this similarity, concern exists that widespread use of avoparcin in animals may lead to an increased prevalence of vancomycin-resistant strains of bacteria.</a:t>
            </a:r>
            <a:r>
              <a:rPr lang="en-US" baseline="30000" dirty="0">
                <a:hlinkClick r:id="rId8"/>
              </a:rPr>
              <a:t>[2]</a:t>
            </a:r>
            <a:r>
              <a:rPr lang="en-US" baseline="30000" dirty="0">
                <a:hlinkClick r:id="rId9"/>
              </a:rPr>
              <a:t>[3]</a:t>
            </a:r>
            <a:r>
              <a:rPr lang="en-US" baseline="30000" dirty="0">
                <a:hlinkClick r:id="rId10"/>
              </a:rPr>
              <a:t>[4]</a:t>
            </a:r>
            <a:r>
              <a:rPr lang="en-US" baseline="30000" dirty="0">
                <a:hlinkClick r:id="rId11"/>
              </a:rPr>
              <a:t>[5]</a:t>
            </a:r>
            <a:r>
              <a:rPr lang="en-US" dirty="0"/>
              <a:t> </a:t>
            </a:r>
          </a:p>
          <a:p>
            <a:r>
              <a:rPr lang="en-US" dirty="0"/>
              <a:t>Avoparcin was once widely used in Australia and the European Union, but it is currently not permitted in either.</a:t>
            </a:r>
            <a:r>
              <a:rPr lang="en-US" baseline="30000" dirty="0">
                <a:hlinkClick r:id="rId5"/>
              </a:rPr>
              <a:t>[1]</a:t>
            </a:r>
            <a:r>
              <a:rPr lang="en-US" baseline="30000" dirty="0">
                <a:hlinkClick r:id="rId12"/>
              </a:rPr>
              <a:t>[6]</a:t>
            </a:r>
            <a:r>
              <a:rPr lang="en-US" dirty="0"/>
              <a:t> It was never approved for use in the United States.</a:t>
            </a:r>
          </a:p>
          <a:p>
            <a:endParaRPr lang="el-GR" dirty="0"/>
          </a:p>
        </p:txBody>
      </p:sp>
      <p:sp>
        <p:nvSpPr>
          <p:cNvPr id="4" name="Θέση αριθμού διαφάνειας 3"/>
          <p:cNvSpPr>
            <a:spLocks noGrp="1"/>
          </p:cNvSpPr>
          <p:nvPr>
            <p:ph type="sldNum" sz="quarter" idx="5"/>
          </p:nvPr>
        </p:nvSpPr>
        <p:spPr/>
        <p:txBody>
          <a:bodyPr/>
          <a:lstStyle/>
          <a:p>
            <a:pPr>
              <a:defRPr/>
            </a:pPr>
            <a:fld id="{10330819-91E4-4AEB-8D69-0F4DC9DCCBBC}" type="slidenum">
              <a:rPr lang="en-US" smtClean="0"/>
              <a:pPr>
                <a:defRPr/>
              </a:pPr>
              <a:t>105</a:t>
            </a:fld>
            <a:endParaRPr lang="en-US"/>
          </a:p>
        </p:txBody>
      </p:sp>
    </p:spTree>
    <p:extLst>
      <p:ext uri="{BB962C8B-B14F-4D97-AF65-F5344CB8AC3E}">
        <p14:creationId xmlns:p14="http://schemas.microsoft.com/office/powerpoint/2010/main" xmlns="" val="42248098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l-GR" dirty="0">
                <a:latin typeface="Times New Roman" panose="02020603050405020304" pitchFamily="18" charset="0"/>
              </a:rPr>
              <a:t>Η </a:t>
            </a:r>
            <a:r>
              <a:rPr lang="el-GR" dirty="0" err="1">
                <a:latin typeface="Times New Roman" panose="02020603050405020304" pitchFamily="18" charset="0"/>
              </a:rPr>
              <a:t>αντοχη</a:t>
            </a:r>
            <a:r>
              <a:rPr lang="el-GR" dirty="0">
                <a:latin typeface="Times New Roman" panose="02020603050405020304" pitchFamily="18" charset="0"/>
              </a:rPr>
              <a:t>́ στη </a:t>
            </a:r>
            <a:r>
              <a:rPr lang="el-GR" dirty="0" err="1">
                <a:latin typeface="Times New Roman" panose="02020603050405020304" pitchFamily="18" charset="0"/>
              </a:rPr>
              <a:t>βανκομυκίνη</a:t>
            </a:r>
            <a:r>
              <a:rPr lang="el-GR" dirty="0">
                <a:latin typeface="Times New Roman" panose="02020603050405020304" pitchFamily="18" charset="0"/>
              </a:rPr>
              <a:t> </a:t>
            </a:r>
            <a:r>
              <a:rPr lang="el-GR" dirty="0" err="1">
                <a:latin typeface="Times New Roman" panose="02020603050405020304" pitchFamily="18" charset="0"/>
              </a:rPr>
              <a:t>οφείλεται</a:t>
            </a:r>
            <a:r>
              <a:rPr lang="el-GR" dirty="0">
                <a:latin typeface="Times New Roman" panose="02020603050405020304" pitchFamily="18" charset="0"/>
              </a:rPr>
              <a:t> στην </a:t>
            </a:r>
            <a:r>
              <a:rPr lang="el-GR" dirty="0" err="1">
                <a:latin typeface="Times New Roman" panose="02020603050405020304" pitchFamily="18" charset="0"/>
              </a:rPr>
              <a:t>παρουσία</a:t>
            </a:r>
            <a:r>
              <a:rPr lang="el-GR" dirty="0">
                <a:latin typeface="Times New Roman" panose="02020603050405020304" pitchFamily="18" charset="0"/>
              </a:rPr>
              <a:t> </a:t>
            </a:r>
            <a:r>
              <a:rPr lang="el-GR" dirty="0" err="1">
                <a:latin typeface="Times New Roman" panose="02020603050405020304" pitchFamily="18" charset="0"/>
              </a:rPr>
              <a:t>οπερονίων</a:t>
            </a:r>
            <a:r>
              <a:rPr lang="el-GR" dirty="0">
                <a:latin typeface="Times New Roman" panose="02020603050405020304" pitchFamily="18" charset="0"/>
              </a:rPr>
              <a:t> που </a:t>
            </a:r>
            <a:r>
              <a:rPr lang="el-GR" dirty="0" err="1">
                <a:latin typeface="Times New Roman" panose="02020603050405020304" pitchFamily="18" charset="0"/>
              </a:rPr>
              <a:t>κωδικοποιούν</a:t>
            </a:r>
            <a:r>
              <a:rPr lang="el-GR" dirty="0">
                <a:latin typeface="Times New Roman" panose="02020603050405020304" pitchFamily="18" charset="0"/>
              </a:rPr>
              <a:t> </a:t>
            </a:r>
            <a:r>
              <a:rPr lang="el-GR" dirty="0" err="1">
                <a:latin typeface="Times New Roman" panose="02020603050405020304" pitchFamily="18" charset="0"/>
              </a:rPr>
              <a:t>ένζυμα</a:t>
            </a:r>
            <a:r>
              <a:rPr lang="el-GR" dirty="0">
                <a:latin typeface="Times New Roman" panose="02020603050405020304" pitchFamily="18" charset="0"/>
              </a:rPr>
              <a:t> για τη </a:t>
            </a:r>
            <a:r>
              <a:rPr lang="el-GR" dirty="0" err="1">
                <a:latin typeface="Times New Roman" panose="02020603050405020304" pitchFamily="18" charset="0"/>
              </a:rPr>
              <a:t>σύνθεση</a:t>
            </a:r>
            <a:r>
              <a:rPr lang="el-GR" dirty="0">
                <a:latin typeface="Times New Roman" panose="02020603050405020304" pitchFamily="18" charset="0"/>
              </a:rPr>
              <a:t> </a:t>
            </a:r>
            <a:r>
              <a:rPr lang="el-GR" dirty="0" err="1">
                <a:latin typeface="Times New Roman" panose="02020603050405020304" pitchFamily="18" charset="0"/>
              </a:rPr>
              <a:t>πρόδρομων</a:t>
            </a:r>
            <a:r>
              <a:rPr lang="el-GR" dirty="0">
                <a:latin typeface="Times New Roman" panose="02020603050405020304" pitchFamily="18" charset="0"/>
              </a:rPr>
              <a:t> </a:t>
            </a:r>
            <a:r>
              <a:rPr lang="el-GR" dirty="0" err="1">
                <a:latin typeface="Times New Roman" panose="02020603050405020304" pitchFamily="18" charset="0"/>
              </a:rPr>
              <a:t>μορίων</a:t>
            </a:r>
            <a:r>
              <a:rPr lang="el-GR" dirty="0">
                <a:latin typeface="Times New Roman" panose="02020603050405020304" pitchFamily="18" charset="0"/>
              </a:rPr>
              <a:t> </a:t>
            </a:r>
            <a:r>
              <a:rPr lang="el-GR" dirty="0" err="1">
                <a:latin typeface="Times New Roman" panose="02020603050405020304" pitchFamily="18" charset="0"/>
              </a:rPr>
              <a:t>χαμηλής</a:t>
            </a:r>
            <a:r>
              <a:rPr lang="el-GR" dirty="0">
                <a:latin typeface="Times New Roman" panose="02020603050405020304" pitchFamily="18" charset="0"/>
              </a:rPr>
              <a:t> </a:t>
            </a:r>
            <a:r>
              <a:rPr lang="el-GR" dirty="0" err="1">
                <a:latin typeface="Times New Roman" panose="02020603050405020304" pitchFamily="18" charset="0"/>
              </a:rPr>
              <a:t>συγγένειας</a:t>
            </a:r>
            <a:r>
              <a:rPr lang="el-GR" dirty="0">
                <a:latin typeface="Times New Roman" panose="02020603050405020304" pitchFamily="18" charset="0"/>
              </a:rPr>
              <a:t>, στα </a:t>
            </a:r>
            <a:r>
              <a:rPr lang="el-GR" dirty="0" err="1">
                <a:latin typeface="Times New Roman" panose="02020603050405020304" pitchFamily="18" charset="0"/>
              </a:rPr>
              <a:t>οποία</a:t>
            </a:r>
            <a:r>
              <a:rPr lang="el-GR" dirty="0">
                <a:latin typeface="Times New Roman" panose="02020603050405020304" pitchFamily="18" charset="0"/>
              </a:rPr>
              <a:t> το </a:t>
            </a:r>
            <a:r>
              <a:rPr lang="en-US" dirty="0">
                <a:latin typeface="Times New Roman" panose="02020603050405020304" pitchFamily="18" charset="0"/>
              </a:rPr>
              <a:t>D-Ala </a:t>
            </a:r>
            <a:r>
              <a:rPr lang="el-GR" dirty="0" err="1">
                <a:latin typeface="Times New Roman" panose="02020603050405020304" pitchFamily="18" charset="0"/>
              </a:rPr>
              <a:t>άκρο</a:t>
            </a:r>
            <a:r>
              <a:rPr lang="el-GR" dirty="0">
                <a:latin typeface="Times New Roman" panose="02020603050405020304" pitchFamily="18" charset="0"/>
              </a:rPr>
              <a:t> </a:t>
            </a:r>
            <a:r>
              <a:rPr lang="el-GR" dirty="0" err="1">
                <a:latin typeface="Times New Roman" panose="02020603050405020304" pitchFamily="18" charset="0"/>
              </a:rPr>
              <a:t>αντικαθίσταται</a:t>
            </a:r>
            <a:r>
              <a:rPr lang="el-GR" dirty="0">
                <a:latin typeface="Times New Roman" panose="02020603050405020304" pitchFamily="18" charset="0"/>
              </a:rPr>
              <a:t> </a:t>
            </a:r>
            <a:r>
              <a:rPr lang="el-GR" dirty="0" err="1">
                <a:latin typeface="Times New Roman" panose="02020603050405020304" pitchFamily="18" charset="0"/>
              </a:rPr>
              <a:t>απο</a:t>
            </a:r>
            <a:r>
              <a:rPr lang="el-GR" dirty="0">
                <a:latin typeface="Times New Roman" panose="02020603050405020304" pitchFamily="18" charset="0"/>
              </a:rPr>
              <a:t>́ </a:t>
            </a:r>
            <a:r>
              <a:rPr lang="en-US" dirty="0">
                <a:latin typeface="Times New Roman" panose="02020603050405020304" pitchFamily="18" charset="0"/>
              </a:rPr>
              <a:t>D-</a:t>
            </a:r>
            <a:r>
              <a:rPr lang="el-GR" dirty="0" err="1">
                <a:latin typeface="Times New Roman" panose="02020603050405020304" pitchFamily="18" charset="0"/>
              </a:rPr>
              <a:t>γαλακτικο</a:t>
            </a:r>
            <a:r>
              <a:rPr lang="el-GR" dirty="0">
                <a:latin typeface="Times New Roman" panose="02020603050405020304" pitchFamily="18" charset="0"/>
              </a:rPr>
              <a:t>́ (</a:t>
            </a:r>
            <a:r>
              <a:rPr lang="en-US" dirty="0">
                <a:latin typeface="Times New Roman" panose="02020603050405020304" pitchFamily="18" charset="0"/>
              </a:rPr>
              <a:t>D-Lac) </a:t>
            </a:r>
            <a:r>
              <a:rPr lang="el-GR" dirty="0">
                <a:latin typeface="Times New Roman" panose="02020603050405020304" pitchFamily="18" charset="0"/>
              </a:rPr>
              <a:t>ή </a:t>
            </a:r>
            <a:r>
              <a:rPr lang="en-US" dirty="0">
                <a:latin typeface="Times New Roman" panose="02020603050405020304" pitchFamily="18" charset="0"/>
              </a:rPr>
              <a:t>D-</a:t>
            </a:r>
            <a:r>
              <a:rPr lang="el-GR" dirty="0" err="1">
                <a:latin typeface="Times New Roman" panose="02020603050405020304" pitchFamily="18" charset="0"/>
              </a:rPr>
              <a:t>σερίνη</a:t>
            </a:r>
            <a:r>
              <a:rPr lang="el-GR" dirty="0">
                <a:latin typeface="Times New Roman" panose="02020603050405020304" pitchFamily="18" charset="0"/>
              </a:rPr>
              <a:t> (</a:t>
            </a:r>
            <a:r>
              <a:rPr lang="en-US" dirty="0">
                <a:latin typeface="Times New Roman" panose="02020603050405020304" pitchFamily="18" charset="0"/>
              </a:rPr>
              <a:t>D-Ser), </a:t>
            </a:r>
            <a:r>
              <a:rPr lang="el-GR" dirty="0" err="1">
                <a:latin typeface="Times New Roman" panose="02020603050405020304" pitchFamily="18" charset="0"/>
              </a:rPr>
              <a:t>τροποποιώντας</a:t>
            </a:r>
            <a:r>
              <a:rPr lang="el-GR" dirty="0">
                <a:latin typeface="Times New Roman" panose="02020603050405020304" pitchFamily="18" charset="0"/>
              </a:rPr>
              <a:t> </a:t>
            </a:r>
            <a:r>
              <a:rPr lang="el-GR" dirty="0" err="1">
                <a:latin typeface="Times New Roman" panose="02020603050405020304" pitchFamily="18" charset="0"/>
              </a:rPr>
              <a:t>έτσι</a:t>
            </a:r>
            <a:r>
              <a:rPr lang="el-GR" dirty="0">
                <a:latin typeface="Times New Roman" panose="02020603050405020304" pitchFamily="18" charset="0"/>
              </a:rPr>
              <a:t> το (</a:t>
            </a:r>
            <a:r>
              <a:rPr lang="en-US" dirty="0" err="1">
                <a:latin typeface="Times New Roman" panose="02020603050405020304" pitchFamily="18" charset="0"/>
              </a:rPr>
              <a:t>Courvalin</a:t>
            </a:r>
            <a:r>
              <a:rPr lang="en-US" dirty="0">
                <a:latin typeface="Times New Roman" panose="02020603050405020304" pitchFamily="18" charset="0"/>
              </a:rPr>
              <a:t>, 2006). </a:t>
            </a:r>
            <a:endParaRPr lang="en-US" dirty="0"/>
          </a:p>
          <a:p>
            <a:endParaRPr lang="el-GR" dirty="0"/>
          </a:p>
        </p:txBody>
      </p:sp>
      <p:sp>
        <p:nvSpPr>
          <p:cNvPr id="4" name="Θέση αριθμού διαφάνειας 3"/>
          <p:cNvSpPr>
            <a:spLocks noGrp="1"/>
          </p:cNvSpPr>
          <p:nvPr>
            <p:ph type="sldNum" sz="quarter" idx="5"/>
          </p:nvPr>
        </p:nvSpPr>
        <p:spPr/>
        <p:txBody>
          <a:bodyPr/>
          <a:lstStyle/>
          <a:p>
            <a:pPr>
              <a:defRPr/>
            </a:pPr>
            <a:fld id="{10330819-91E4-4AEB-8D69-0F4DC9DCCBBC}" type="slidenum">
              <a:rPr lang="en-US" smtClean="0"/>
              <a:pPr>
                <a:defRPr/>
              </a:pPr>
              <a:t>111</a:t>
            </a:fld>
            <a:endParaRPr lang="en-US"/>
          </a:p>
        </p:txBody>
      </p:sp>
    </p:spTree>
    <p:extLst>
      <p:ext uri="{BB962C8B-B14F-4D97-AF65-F5344CB8AC3E}">
        <p14:creationId xmlns:p14="http://schemas.microsoft.com/office/powerpoint/2010/main" xmlns="" val="15665576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3708D4AD-BDF6-4027-AFA5-2DE25FF1CD1D}" type="slidenum">
              <a:rPr lang="el-GR"/>
              <a:pPr/>
              <a:t>120</a:t>
            </a:fld>
            <a:endParaRPr lang="el-GR"/>
          </a:p>
        </p:txBody>
      </p:sp>
      <p:sp>
        <p:nvSpPr>
          <p:cNvPr id="24678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r"/>
            <a:fld id="{6F67D6B3-EC46-4F3A-A3CD-BEA580732FA3}" type="slidenum">
              <a:rPr lang="en-US" sz="1200" b="0">
                <a:latin typeface="Arial" pitchFamily="34" charset="0"/>
              </a:rPr>
              <a:pPr algn="r"/>
              <a:t>120</a:t>
            </a:fld>
            <a:endParaRPr lang="en-US" sz="1200" b="0">
              <a:latin typeface="Arial" pitchFamily="34" charset="0"/>
            </a:endParaRPr>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Code2000"/>
              </a:rPr>
              <a:t>Doctors isolated two strains from the patient. One resisted almost all avail- able antibiotics. The other, from the woman's foot ulcer, resisted the same drugs plus vancomycin. Doctors also cultured vancomycin- resistant E. faecalis from her foot ulcer </a:t>
            </a:r>
            <a:r>
              <a:rPr lang="en-US" sz="1200" kern="1200" dirty="0">
                <a:solidFill>
                  <a:schemeClr val="tx1"/>
                </a:solidFill>
                <a:effectLst/>
                <a:latin typeface="Arial" pitchFamily="34" charset="0"/>
                <a:ea typeface="+mn-ea"/>
                <a:cs typeface="+mn-cs"/>
              </a:rPr>
              <a:t>Together, the results suggest that E. </a:t>
            </a:r>
            <a:r>
              <a:rPr lang="en-US" sz="1200" kern="1200" dirty="0" err="1">
                <a:solidFill>
                  <a:schemeClr val="tx1"/>
                </a:solidFill>
                <a:effectLst/>
                <a:latin typeface="Arial" pitchFamily="34" charset="0"/>
                <a:ea typeface="+mn-ea"/>
                <a:cs typeface="+mn-cs"/>
              </a:rPr>
              <a:t>fae</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calis</a:t>
            </a:r>
            <a:r>
              <a:rPr lang="en-US" sz="1200" kern="1200" dirty="0">
                <a:solidFill>
                  <a:schemeClr val="tx1"/>
                </a:solidFill>
                <a:effectLst/>
                <a:latin typeface="Arial" pitchFamily="34" charset="0"/>
                <a:ea typeface="+mn-ea"/>
                <a:cs typeface="+mn-cs"/>
              </a:rPr>
              <a:t> in the woman's ulcer sidled up to S. au- </a:t>
            </a:r>
            <a:r>
              <a:rPr lang="en-US" sz="1200" kern="1200" dirty="0" err="1">
                <a:solidFill>
                  <a:schemeClr val="tx1"/>
                </a:solidFill>
                <a:effectLst/>
                <a:latin typeface="Arial" pitchFamily="34" charset="0"/>
                <a:ea typeface="+mn-ea"/>
                <a:cs typeface="+mn-cs"/>
              </a:rPr>
              <a:t>reus</a:t>
            </a:r>
            <a:r>
              <a:rPr lang="en-US" sz="1200" kern="1200" dirty="0">
                <a:solidFill>
                  <a:schemeClr val="tx1"/>
                </a:solidFill>
                <a:effectLst/>
                <a:latin typeface="Arial" pitchFamily="34" charset="0"/>
                <a:ea typeface="+mn-ea"/>
                <a:cs typeface="+mn-cs"/>
              </a:rPr>
              <a:t> and passed along its resistance plasmid. Enzymes in S. aureus seem to have destroyed the foreign E. faecalis </a:t>
            </a:r>
            <a:r>
              <a:rPr lang="en-US" sz="1200" kern="1200" dirty="0" err="1">
                <a:solidFill>
                  <a:schemeClr val="tx1"/>
                </a:solidFill>
                <a:effectLst/>
                <a:latin typeface="Arial" pitchFamily="34" charset="0"/>
                <a:ea typeface="+mn-ea"/>
                <a:cs typeface="+mn-cs"/>
              </a:rPr>
              <a:t>plasmidS</a:t>
            </a:r>
            <a:r>
              <a:rPr lang="en-US" sz="1200" kern="1200" dirty="0">
                <a:solidFill>
                  <a:schemeClr val="tx1"/>
                </a:solidFill>
                <a:effectLst/>
                <a:latin typeface="Arial" pitchFamily="34" charset="0"/>
                <a:ea typeface="+mn-ea"/>
                <a:cs typeface="+mn-cs"/>
              </a:rPr>
              <a:t> but before that happened, the transposon </a:t>
            </a:r>
            <a:r>
              <a:rPr lang="en-US" sz="1200" kern="1200" dirty="0" err="1">
                <a:solidFill>
                  <a:schemeClr val="tx1"/>
                </a:solidFill>
                <a:effectLst/>
                <a:latin typeface="Arial" pitchFamily="34" charset="0"/>
                <a:ea typeface="+mn-ea"/>
                <a:cs typeface="+mn-cs"/>
              </a:rPr>
              <a:t>jumpedS</a:t>
            </a:r>
            <a:r>
              <a:rPr lang="en-US" sz="1200" kern="1200" dirty="0">
                <a:solidFill>
                  <a:schemeClr val="tx1"/>
                </a:solidFill>
                <a:effectLst/>
                <a:latin typeface="Arial" pitchFamily="34" charset="0"/>
                <a:ea typeface="+mn-ea"/>
                <a:cs typeface="+mn-cs"/>
              </a:rPr>
              <a:t> like a rat escaping a sinking ship, and infiltrated the S. aureus's resident </a:t>
            </a:r>
            <a:r>
              <a:rPr lang="en-US" sz="1200" kern="1200" dirty="0" err="1">
                <a:solidFill>
                  <a:schemeClr val="tx1"/>
                </a:solidFill>
                <a:effectLst/>
                <a:latin typeface="Arial" pitchFamily="34" charset="0"/>
                <a:ea typeface="+mn-ea"/>
                <a:cs typeface="+mn-cs"/>
              </a:rPr>
              <a:t>plas</a:t>
            </a:r>
            <a:r>
              <a:rPr lang="en-US" sz="1200" kern="1200" dirty="0">
                <a:solidFill>
                  <a:schemeClr val="tx1"/>
                </a:solidFill>
                <a:effectLst/>
                <a:latin typeface="Arial" pitchFamily="34" charset="0"/>
                <a:ea typeface="+mn-ea"/>
                <a:cs typeface="+mn-cs"/>
              </a:rPr>
              <a:t>- mid to create a new hybrid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34" charset="0"/>
                <a:ea typeface="+mn-ea"/>
                <a:cs typeface="+mn-cs"/>
              </a:rPr>
              <a:t>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fld id="{A450E559-3E46-4629-8D18-1C943B35EB3D}" type="slidenum">
              <a:rPr lang="en-US"/>
              <a:pPr eaLnBrk="1" hangingPunct="1"/>
              <a:t>121</a:t>
            </a:fld>
            <a:endParaRPr lang="en-US"/>
          </a:p>
        </p:txBody>
      </p:sp>
      <p:sp>
        <p:nvSpPr>
          <p:cNvPr id="97283" name="Rectangle 2"/>
          <p:cNvSpPr>
            <a:spLocks noGrp="1" noChangeArrowheads="1"/>
          </p:cNvSpPr>
          <p:nvPr>
            <p:ph type="body" idx="1"/>
          </p:nvPr>
        </p:nvSpPr>
        <p:spPr>
          <a:xfrm>
            <a:off x="914400" y="4343400"/>
            <a:ext cx="5029200" cy="4114800"/>
          </a:xfrm>
          <a:noFill/>
        </p:spPr>
        <p:txBody>
          <a:bodyPr lIns="92066" tIns="46033" rIns="92066" bIns="46033"/>
          <a:lstStyle/>
          <a:p>
            <a:pPr eaLnBrk="1" hangingPunct="1"/>
            <a:endParaRPr lang="el-GR"/>
          </a:p>
        </p:txBody>
      </p:sp>
      <p:sp>
        <p:nvSpPr>
          <p:cNvPr id="97284" name="Rectangle 3"/>
          <p:cNvSpPr>
            <a:spLocks noGrp="1" noRot="1" noChangeAspect="1" noChangeArrowheads="1" noTextEdit="1"/>
          </p:cNvSpPr>
          <p:nvPr>
            <p:ph type="sldImg"/>
          </p:nvPr>
        </p:nvSpPr>
        <p:spPr>
          <a:xfrm>
            <a:off x="1152525" y="692150"/>
            <a:ext cx="4554538" cy="3416300"/>
          </a:xfrm>
          <a:ln w="12700" cap="flat">
            <a:solidFill>
              <a:schemeClr val="tx1"/>
            </a:solidFill>
          </a:ln>
        </p:spPr>
      </p:sp>
    </p:spTree>
    <p:extLst>
      <p:ext uri="{BB962C8B-B14F-4D97-AF65-F5344CB8AC3E}">
        <p14:creationId xmlns:p14="http://schemas.microsoft.com/office/powerpoint/2010/main" xmlns="" val="37622571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l" eaLnBrk="1" hangingPunct="1">
              <a:lnSpc>
                <a:spcPct val="90000"/>
              </a:lnSpc>
              <a:spcBef>
                <a:spcPct val="20000"/>
              </a:spcBef>
            </a:pPr>
            <a:r>
              <a:rPr lang="el-GR" sz="1200" b="1" dirty="0">
                <a:solidFill>
                  <a:srgbClr val="FFFF00"/>
                </a:solidFill>
                <a:latin typeface="Times New Roman" panose="02020603050405020304" pitchFamily="18" charset="0"/>
                <a:cs typeface="Times New Roman" panose="02020603050405020304" pitchFamily="18" charset="0"/>
              </a:rPr>
              <a:t>Λοίμωξη:</a:t>
            </a:r>
            <a:r>
              <a:rPr lang="en-US" sz="1200" b="1" dirty="0">
                <a:solidFill>
                  <a:srgbClr val="FFFF00"/>
                </a:solidFill>
                <a:latin typeface="Times New Roman" panose="02020603050405020304" pitchFamily="18" charset="0"/>
                <a:cs typeface="Times New Roman" panose="02020603050405020304" pitchFamily="18" charset="0"/>
              </a:rPr>
              <a:t> </a:t>
            </a:r>
            <a:r>
              <a:rPr lang="el-GR" sz="1200" dirty="0">
                <a:latin typeface="Times New Roman" panose="02020603050405020304" pitchFamily="18" charset="0"/>
                <a:cs typeface="Times New Roman" panose="02020603050405020304" pitchFamily="18" charset="0"/>
              </a:rPr>
              <a:t>διείσδυση του βακτηρίου στους ιστούς και πολλαπλασιασμός. Απομόνωση του μικροβίου, κλινικά σημεία</a:t>
            </a:r>
          </a:p>
          <a:p>
            <a:pPr>
              <a:lnSpc>
                <a:spcPct val="90000"/>
              </a:lnSpc>
              <a:spcBef>
                <a:spcPct val="20000"/>
              </a:spcBef>
            </a:pPr>
            <a:r>
              <a:rPr lang="el-GR" sz="1200" b="1" dirty="0">
                <a:solidFill>
                  <a:srgbClr val="FFFF00"/>
                </a:solidFill>
                <a:latin typeface="Times New Roman" panose="02020603050405020304" pitchFamily="18" charset="0"/>
                <a:cs typeface="Times New Roman" panose="02020603050405020304" pitchFamily="18" charset="0"/>
              </a:rPr>
              <a:t>Αποικισμός:</a:t>
            </a:r>
            <a:r>
              <a:rPr lang="el-GR" sz="1200" b="1" dirty="0">
                <a:solidFill>
                  <a:srgbClr val="FFFFCC"/>
                </a:solidFill>
                <a:latin typeface="Times New Roman" panose="02020603050405020304" pitchFamily="18" charset="0"/>
                <a:cs typeface="Times New Roman" panose="02020603050405020304" pitchFamily="18" charset="0"/>
              </a:rPr>
              <a:t> </a:t>
            </a:r>
            <a:r>
              <a:rPr lang="el-GR" sz="1200" dirty="0">
                <a:latin typeface="Times New Roman" panose="02020603050405020304" pitchFamily="18" charset="0"/>
                <a:cs typeface="Times New Roman" panose="02020603050405020304" pitchFamily="18" charset="0"/>
              </a:rPr>
              <a:t>παρουσία και ανάπτυξη του βακτηρίου χωρίς κλινικά σημεία ή ανοσολογική απόκριση</a:t>
            </a:r>
            <a:endParaRPr lang="en-US" sz="1200" dirty="0">
              <a:latin typeface="Times New Roman" panose="02020603050405020304" pitchFamily="18" charset="0"/>
              <a:cs typeface="Times New Roman" panose="02020603050405020304" pitchFamily="18" charset="0"/>
            </a:endParaRPr>
          </a:p>
        </p:txBody>
      </p:sp>
      <p:sp>
        <p:nvSpPr>
          <p:cNvPr id="4" name="Θέση αριθμού διαφάνειας 3"/>
          <p:cNvSpPr>
            <a:spLocks noGrp="1"/>
          </p:cNvSpPr>
          <p:nvPr>
            <p:ph type="sldNum" sz="quarter" idx="10"/>
          </p:nvPr>
        </p:nvSpPr>
        <p:spPr/>
        <p:txBody>
          <a:bodyPr/>
          <a:lstStyle/>
          <a:p>
            <a:fld id="{94F8CEE9-4DDD-4FFF-9A88-E05735873AC2}" type="slidenum">
              <a:rPr lang="el-GR" smtClean="0"/>
              <a:pPr/>
              <a:t>125</a:t>
            </a:fld>
            <a:endParaRPr lang="el-GR"/>
          </a:p>
        </p:txBody>
      </p:sp>
    </p:spTree>
    <p:extLst>
      <p:ext uri="{BB962C8B-B14F-4D97-AF65-F5344CB8AC3E}">
        <p14:creationId xmlns:p14="http://schemas.microsoft.com/office/powerpoint/2010/main" xmlns="" val="32196514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l-GR" altLang="el-GR" b="0" i="0" u="none" strike="noStrike" cap="none" normalizeH="0" baseline="0" dirty="0">
                <a:ln>
                  <a:noFill/>
                </a:ln>
                <a:effectLst/>
                <a:latin typeface="Arial" panose="020B0604020202020204" pitchFamily="34" charset="0"/>
                <a:cs typeface="Arial" panose="020B0604020202020204" pitchFamily="34" charset="0"/>
              </a:rPr>
              <a:t>Ο </a:t>
            </a:r>
            <a:r>
              <a:rPr kumimoji="0" lang="el-GR" altLang="el-GR" b="0" i="0" u="none" strike="noStrike" cap="none" normalizeH="0" baseline="0" dirty="0" err="1">
                <a:ln>
                  <a:noFill/>
                </a:ln>
                <a:effectLst/>
                <a:latin typeface="Arial" panose="020B0604020202020204" pitchFamily="34" charset="0"/>
                <a:cs typeface="Arial" panose="020B0604020202020204" pitchFamily="34" charset="0"/>
              </a:rPr>
              <a:t>άνθρωπος</a:t>
            </a:r>
            <a:r>
              <a:rPr kumimoji="0" lang="el-GR" altLang="el-GR" b="0" i="0" u="none" strike="noStrike" cap="none" normalizeH="0" baseline="0" dirty="0">
                <a:ln>
                  <a:noFill/>
                </a:ln>
                <a:effectLst/>
                <a:latin typeface="Arial" panose="020B0604020202020204" pitchFamily="34" charset="0"/>
                <a:cs typeface="Arial" panose="020B0604020202020204" pitchFamily="34" charset="0"/>
              </a:rPr>
              <a:t> </a:t>
            </a:r>
            <a:r>
              <a:rPr kumimoji="0" lang="el-GR" altLang="el-GR" b="0" i="0" u="none" strike="noStrike" cap="none" normalizeH="0" baseline="0" dirty="0" err="1">
                <a:ln>
                  <a:noFill/>
                </a:ln>
                <a:effectLst/>
                <a:latin typeface="Arial" panose="020B0604020202020204" pitchFamily="34" charset="0"/>
                <a:cs typeface="Arial" panose="020B0604020202020204" pitchFamily="34" charset="0"/>
              </a:rPr>
              <a:t>αποτελει</a:t>
            </a:r>
            <a:r>
              <a:rPr kumimoji="0" lang="el-GR" altLang="el-GR" b="0" i="0" u="none" strike="noStrike" cap="none" normalizeH="0" baseline="0" dirty="0">
                <a:ln>
                  <a:noFill/>
                </a:ln>
                <a:effectLst/>
                <a:latin typeface="Arial" panose="020B0604020202020204" pitchFamily="34" charset="0"/>
                <a:cs typeface="Arial" panose="020B0604020202020204" pitchFamily="34" charset="0"/>
              </a:rPr>
              <a:t>́ την </a:t>
            </a:r>
            <a:r>
              <a:rPr kumimoji="0" lang="el-GR" altLang="el-GR" b="0" i="0" u="none" strike="noStrike" cap="none" normalizeH="0" baseline="0" dirty="0" err="1">
                <a:ln>
                  <a:noFill/>
                </a:ln>
                <a:effectLst/>
                <a:latin typeface="Arial" panose="020B0604020202020204" pitchFamily="34" charset="0"/>
                <a:cs typeface="Arial" panose="020B0604020202020204" pitchFamily="34" charset="0"/>
              </a:rPr>
              <a:t>κύρια</a:t>
            </a:r>
            <a:r>
              <a:rPr kumimoji="0" lang="el-GR" altLang="el-GR" b="0" i="0" u="none" strike="noStrike" cap="none" normalizeH="0" baseline="0" dirty="0">
                <a:ln>
                  <a:noFill/>
                </a:ln>
                <a:effectLst/>
                <a:latin typeface="Arial" panose="020B0604020202020204" pitchFamily="34" charset="0"/>
                <a:cs typeface="Arial" panose="020B0604020202020204" pitchFamily="34" charset="0"/>
              </a:rPr>
              <a:t> </a:t>
            </a:r>
            <a:r>
              <a:rPr kumimoji="0" lang="el-GR" altLang="el-GR" b="0" i="0" u="none" strike="noStrike" cap="none" normalizeH="0" baseline="0" dirty="0" err="1">
                <a:ln>
                  <a:noFill/>
                </a:ln>
                <a:effectLst/>
                <a:latin typeface="Arial" panose="020B0604020202020204" pitchFamily="34" charset="0"/>
                <a:cs typeface="Arial" panose="020B0604020202020204" pitchFamily="34" charset="0"/>
              </a:rPr>
              <a:t>φυσικη</a:t>
            </a:r>
            <a:r>
              <a:rPr kumimoji="0" lang="el-GR" altLang="el-GR" b="0" i="0" u="none" strike="noStrike" cap="none" normalizeH="0" baseline="0" dirty="0">
                <a:ln>
                  <a:noFill/>
                </a:ln>
                <a:effectLst/>
                <a:latin typeface="Arial" panose="020B0604020202020204" pitchFamily="34" charset="0"/>
                <a:cs typeface="Arial" panose="020B0604020202020204" pitchFamily="34" charset="0"/>
              </a:rPr>
              <a:t>́ </a:t>
            </a:r>
            <a:r>
              <a:rPr kumimoji="0" lang="el-GR" altLang="el-GR" b="0" i="0" u="none" strike="noStrike" cap="none" normalizeH="0" baseline="0" dirty="0" err="1">
                <a:ln>
                  <a:noFill/>
                </a:ln>
                <a:effectLst/>
                <a:latin typeface="Arial" panose="020B0604020202020204" pitchFamily="34" charset="0"/>
                <a:cs typeface="Arial" panose="020B0604020202020204" pitchFamily="34" charset="0"/>
              </a:rPr>
              <a:t>δεξαμενη</a:t>
            </a:r>
            <a:r>
              <a:rPr kumimoji="0" lang="el-GR" altLang="el-GR" b="0" i="0" u="none" strike="noStrike" cap="none" normalizeH="0" baseline="0" dirty="0">
                <a:ln>
                  <a:noFill/>
                </a:ln>
                <a:effectLst/>
                <a:latin typeface="Arial" panose="020B0604020202020204" pitchFamily="34" charset="0"/>
                <a:cs typeface="Arial" panose="020B0604020202020204" pitchFamily="34" charset="0"/>
              </a:rPr>
              <a:t>́ του S. </a:t>
            </a:r>
            <a:r>
              <a:rPr kumimoji="0" lang="el-GR" altLang="el-GR" b="0" i="0" u="none" strike="noStrike" cap="none" normalizeH="0" baseline="0" dirty="0" err="1">
                <a:ln>
                  <a:noFill/>
                </a:ln>
                <a:effectLst/>
                <a:latin typeface="Arial" panose="020B0604020202020204" pitchFamily="34" charset="0"/>
                <a:cs typeface="Arial" panose="020B0604020202020204" pitchFamily="34" charset="0"/>
              </a:rPr>
              <a:t>aureus</a:t>
            </a:r>
            <a:r>
              <a:rPr kumimoji="0" lang="el-GR" altLang="el-GR" b="0" i="0" u="none" strike="noStrike" cap="none" normalizeH="0" baseline="0" dirty="0">
                <a:ln>
                  <a:noFill/>
                </a:ln>
                <a:effectLst/>
                <a:latin typeface="Arial" panose="020B0604020202020204" pitchFamily="34" charset="0"/>
                <a:cs typeface="Arial" panose="020B0604020202020204" pitchFamily="34" charset="0"/>
              </a:rPr>
              <a:t> </a:t>
            </a:r>
            <a:endParaRPr kumimoji="0" lang="en-US" altLang="el-GR" b="0" i="0" u="none" strike="noStrike" cap="none" normalizeH="0" baseline="0" dirty="0">
              <a:ln>
                <a:noFill/>
              </a:ln>
              <a:effectLst/>
              <a:latin typeface="Arial" panose="020B0604020202020204" pitchFamily="34" charset="0"/>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l-GR" altLang="el-GR" b="0" i="0" u="none" strike="noStrike" cap="none" normalizeH="0" baseline="0" dirty="0">
                <a:ln>
                  <a:noFill/>
                </a:ln>
                <a:effectLst/>
                <a:latin typeface="Arial" panose="020B0604020202020204" pitchFamily="34" charset="0"/>
                <a:cs typeface="Arial" panose="020B0604020202020204" pitchFamily="34" charset="0"/>
              </a:rPr>
              <a:t>η </a:t>
            </a:r>
            <a:r>
              <a:rPr kumimoji="0" lang="el-GR" altLang="el-GR" b="0" i="0" u="none" strike="noStrike" cap="none" normalizeH="0" baseline="0" dirty="0" err="1">
                <a:ln>
                  <a:noFill/>
                </a:ln>
                <a:effectLst/>
                <a:latin typeface="Arial" panose="020B0604020202020204" pitchFamily="34" charset="0"/>
                <a:cs typeface="Arial" panose="020B0604020202020204" pitchFamily="34" charset="0"/>
              </a:rPr>
              <a:t>πλέον</a:t>
            </a:r>
            <a:r>
              <a:rPr kumimoji="0" lang="el-GR" altLang="el-GR" b="0" i="0" u="none" strike="noStrike" cap="none" normalizeH="0" baseline="0" dirty="0">
                <a:ln>
                  <a:noFill/>
                </a:ln>
                <a:effectLst/>
                <a:latin typeface="Arial" panose="020B0604020202020204" pitchFamily="34" charset="0"/>
                <a:cs typeface="Arial" panose="020B0604020202020204" pitchFamily="34" charset="0"/>
              </a:rPr>
              <a:t> </a:t>
            </a:r>
            <a:r>
              <a:rPr kumimoji="0" lang="el-GR" altLang="el-GR" b="0" i="0" u="none" strike="noStrike" cap="none" normalizeH="0" baseline="0" dirty="0" err="1">
                <a:ln>
                  <a:noFill/>
                </a:ln>
                <a:effectLst/>
                <a:latin typeface="Arial" panose="020B0604020202020204" pitchFamily="34" charset="0"/>
                <a:cs typeface="Arial" panose="020B0604020202020204" pitchFamily="34" charset="0"/>
              </a:rPr>
              <a:t>συχνη</a:t>
            </a:r>
            <a:r>
              <a:rPr kumimoji="0" lang="el-GR" altLang="el-GR" b="0" i="0" u="none" strike="noStrike" cap="none" normalizeH="0" baseline="0" dirty="0">
                <a:ln>
                  <a:noFill/>
                </a:ln>
                <a:effectLst/>
                <a:latin typeface="Arial" panose="020B0604020202020204" pitchFamily="34" charset="0"/>
                <a:cs typeface="Arial" panose="020B0604020202020204" pitchFamily="34" charset="0"/>
              </a:rPr>
              <a:t>́ </a:t>
            </a:r>
            <a:r>
              <a:rPr kumimoji="0" lang="el-GR" altLang="el-GR" b="0" i="0" u="none" strike="noStrike" cap="none" normalizeH="0" baseline="0" dirty="0" err="1">
                <a:ln>
                  <a:noFill/>
                </a:ln>
                <a:effectLst/>
                <a:latin typeface="Arial" panose="020B0604020202020204" pitchFamily="34" charset="0"/>
                <a:cs typeface="Arial" panose="020B0604020202020204" pitchFamily="34" charset="0"/>
              </a:rPr>
              <a:t>θέση</a:t>
            </a:r>
            <a:r>
              <a:rPr kumimoji="0" lang="el-GR" altLang="el-GR" b="0" i="0" u="none" strike="noStrike" cap="none" normalizeH="0" baseline="0" dirty="0">
                <a:ln>
                  <a:noFill/>
                </a:ln>
                <a:effectLst/>
                <a:latin typeface="Arial" panose="020B0604020202020204" pitchFamily="34" charset="0"/>
                <a:cs typeface="Arial" panose="020B0604020202020204" pitchFamily="34" charset="0"/>
              </a:rPr>
              <a:t> </a:t>
            </a:r>
            <a:r>
              <a:rPr kumimoji="0" lang="el-GR" altLang="el-GR" b="0" i="0" u="none" strike="noStrike" cap="none" normalizeH="0" baseline="0" dirty="0" err="1">
                <a:ln>
                  <a:noFill/>
                </a:ln>
                <a:effectLst/>
                <a:latin typeface="Arial" panose="020B0604020202020204" pitchFamily="34" charset="0"/>
                <a:cs typeface="Arial" panose="020B0604020202020204" pitchFamily="34" charset="0"/>
              </a:rPr>
              <a:t>ανάπτυξης</a:t>
            </a:r>
            <a:r>
              <a:rPr kumimoji="0" lang="el-GR" altLang="el-GR" b="0" i="0" u="none" strike="noStrike" cap="none" normalizeH="0" baseline="0" dirty="0">
                <a:ln>
                  <a:noFill/>
                </a:ln>
                <a:effectLst/>
                <a:latin typeface="Arial" panose="020B0604020202020204" pitchFamily="34" charset="0"/>
                <a:cs typeface="Arial" panose="020B0604020202020204" pitchFamily="34" charset="0"/>
              </a:rPr>
              <a:t> του S. </a:t>
            </a:r>
            <a:r>
              <a:rPr kumimoji="0" lang="el-GR" altLang="el-GR" b="0" i="0" u="none" strike="noStrike" cap="none" normalizeH="0" baseline="0" dirty="0" err="1">
                <a:ln>
                  <a:noFill/>
                </a:ln>
                <a:effectLst/>
                <a:latin typeface="Arial" panose="020B0604020202020204" pitchFamily="34" charset="0"/>
                <a:cs typeface="Arial" panose="020B0604020202020204" pitchFamily="34" charset="0"/>
              </a:rPr>
              <a:t>aureus</a:t>
            </a:r>
            <a:r>
              <a:rPr kumimoji="0" lang="el-GR" altLang="el-GR" b="0" i="0" u="none" strike="noStrike" cap="none" normalizeH="0" baseline="0" dirty="0">
                <a:ln>
                  <a:noFill/>
                </a:ln>
                <a:effectLst/>
                <a:latin typeface="Arial" panose="020B0604020202020204" pitchFamily="34" charset="0"/>
                <a:cs typeface="Arial" panose="020B0604020202020204" pitchFamily="34" charset="0"/>
              </a:rPr>
              <a:t> </a:t>
            </a:r>
            <a:r>
              <a:rPr kumimoji="0" lang="el-GR" altLang="el-GR" b="0" i="0" u="none" strike="noStrike" cap="none" normalizeH="0" baseline="0" dirty="0" err="1">
                <a:ln>
                  <a:noFill/>
                </a:ln>
                <a:effectLst/>
                <a:latin typeface="Arial" panose="020B0604020202020204" pitchFamily="34" charset="0"/>
                <a:cs typeface="Arial" panose="020B0604020202020204" pitchFamily="34" charset="0"/>
              </a:rPr>
              <a:t>είναι</a:t>
            </a:r>
            <a:r>
              <a:rPr kumimoji="0" lang="el-GR" altLang="el-GR" b="0" i="0" u="none" strike="noStrike" cap="none" normalizeH="0" baseline="0" dirty="0">
                <a:ln>
                  <a:noFill/>
                </a:ln>
                <a:effectLst/>
                <a:latin typeface="Arial" panose="020B0604020202020204" pitchFamily="34" charset="0"/>
                <a:cs typeface="Arial" panose="020B0604020202020204" pitchFamily="34" charset="0"/>
              </a:rPr>
              <a:t> οι </a:t>
            </a:r>
            <a:r>
              <a:rPr kumimoji="0" lang="el-GR" altLang="el-GR" b="0" i="0" u="none" strike="noStrike" cap="none" normalizeH="0" baseline="0" dirty="0" err="1">
                <a:ln>
                  <a:noFill/>
                </a:ln>
                <a:effectLst/>
                <a:latin typeface="Arial" panose="020B0604020202020204" pitchFamily="34" charset="0"/>
                <a:cs typeface="Arial" panose="020B0604020202020204" pitchFamily="34" charset="0"/>
              </a:rPr>
              <a:t>πρόσθιες</a:t>
            </a:r>
            <a:r>
              <a:rPr kumimoji="0" lang="el-GR" altLang="el-GR" b="0" i="0" u="none" strike="noStrike" cap="none" normalizeH="0" baseline="0" dirty="0">
                <a:ln>
                  <a:noFill/>
                </a:ln>
                <a:effectLst/>
                <a:latin typeface="Arial" panose="020B0604020202020204" pitchFamily="34" charset="0"/>
                <a:cs typeface="Arial" panose="020B0604020202020204" pitchFamily="34" charset="0"/>
              </a:rPr>
              <a:t> </a:t>
            </a:r>
            <a:r>
              <a:rPr kumimoji="0" lang="el-GR" altLang="el-GR" b="0" i="0" u="none" strike="noStrike" cap="none" normalizeH="0" baseline="0" dirty="0" err="1">
                <a:ln>
                  <a:noFill/>
                </a:ln>
                <a:effectLst/>
                <a:latin typeface="Arial" panose="020B0604020202020204" pitchFamily="34" charset="0"/>
                <a:cs typeface="Arial" panose="020B0604020202020204" pitchFamily="34" charset="0"/>
              </a:rPr>
              <a:t>ρινικές</a:t>
            </a:r>
            <a:r>
              <a:rPr kumimoji="0" lang="el-GR" altLang="el-GR" b="0" i="0" u="none" strike="noStrike" cap="none" normalizeH="0" baseline="0" dirty="0">
                <a:ln>
                  <a:noFill/>
                </a:ln>
                <a:effectLst/>
                <a:latin typeface="Arial" panose="020B0604020202020204" pitchFamily="34" charset="0"/>
                <a:cs typeface="Arial" panose="020B0604020202020204" pitchFamily="34" charset="0"/>
              </a:rPr>
              <a:t> </a:t>
            </a:r>
            <a:r>
              <a:rPr kumimoji="0" lang="el-GR" altLang="el-GR" b="0" i="0" u="none" strike="noStrike" cap="none" normalizeH="0" baseline="0" dirty="0" err="1">
                <a:ln>
                  <a:noFill/>
                </a:ln>
                <a:effectLst/>
                <a:latin typeface="Arial" panose="020B0604020202020204" pitchFamily="34" charset="0"/>
                <a:cs typeface="Arial" panose="020B0604020202020204" pitchFamily="34" charset="0"/>
              </a:rPr>
              <a:t>κοιλότητες</a:t>
            </a:r>
            <a:r>
              <a:rPr kumimoji="0" lang="el-GR" altLang="el-GR" b="0" i="0" u="none" strike="noStrike" cap="none" normalizeH="0" baseline="0" dirty="0">
                <a:ln>
                  <a:noFill/>
                </a:ln>
                <a:effectLst/>
                <a:latin typeface="Arial" panose="020B0604020202020204" pitchFamily="34" charset="0"/>
                <a:cs typeface="Arial" panose="020B0604020202020204" pitchFamily="34" charset="0"/>
              </a:rPr>
              <a:t> (</a:t>
            </a:r>
            <a:r>
              <a:rPr kumimoji="0" lang="el-GR" altLang="el-GR" b="0" i="0" u="none" strike="noStrike" cap="none" normalizeH="0" baseline="0" dirty="0" err="1">
                <a:ln>
                  <a:noFill/>
                </a:ln>
                <a:effectLst/>
                <a:latin typeface="Arial" panose="020B0604020202020204" pitchFamily="34" charset="0"/>
                <a:cs typeface="Arial" panose="020B0604020202020204" pitchFamily="34" charset="0"/>
              </a:rPr>
              <a:t>ρώθωνες</a:t>
            </a:r>
            <a:r>
              <a:rPr kumimoji="0" lang="el-GR" altLang="el-GR" b="0" i="0" u="none" strike="noStrike" cap="none" normalizeH="0" baseline="0" dirty="0">
                <a:ln>
                  <a:noFill/>
                </a:ln>
                <a:effectLst/>
                <a:latin typeface="Arial" panose="020B0604020202020204" pitchFamily="34" charset="0"/>
                <a:cs typeface="Arial" panose="020B0604020202020204" pitchFamily="34" charset="0"/>
              </a:rPr>
              <a:t>) </a:t>
            </a:r>
            <a:endParaRPr kumimoji="0" lang="en-US" altLang="el-GR" b="0" i="0" u="none" strike="noStrike" cap="none" normalizeH="0" baseline="0" dirty="0">
              <a:ln>
                <a:noFill/>
              </a:ln>
              <a:effectLst/>
              <a:latin typeface="Arial" panose="020B0604020202020204" pitchFamily="34" charset="0"/>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l-GR" altLang="el-GR" b="0" i="0" u="none" strike="noStrike" cap="none" normalizeH="0" baseline="0" dirty="0" err="1">
                <a:ln>
                  <a:noFill/>
                </a:ln>
                <a:effectLst/>
                <a:latin typeface="Arial" panose="020B0604020202020204" pitchFamily="34" charset="0"/>
                <a:cs typeface="Arial" panose="020B0604020202020204" pitchFamily="34" charset="0"/>
              </a:rPr>
              <a:t>Άλλες</a:t>
            </a:r>
            <a:r>
              <a:rPr kumimoji="0" lang="el-GR" altLang="el-GR" b="0" i="0" u="none" strike="noStrike" cap="none" normalizeH="0" baseline="0" dirty="0">
                <a:ln>
                  <a:noFill/>
                </a:ln>
                <a:effectLst/>
                <a:latin typeface="Arial" panose="020B0604020202020204" pitchFamily="34" charset="0"/>
                <a:cs typeface="Arial" panose="020B0604020202020204" pitchFamily="34" charset="0"/>
              </a:rPr>
              <a:t> </a:t>
            </a:r>
            <a:r>
              <a:rPr kumimoji="0" lang="el-GR" altLang="el-GR" b="0" i="0" u="none" strike="noStrike" cap="none" normalizeH="0" baseline="0" dirty="0" err="1">
                <a:ln>
                  <a:noFill/>
                </a:ln>
                <a:effectLst/>
                <a:latin typeface="Arial" panose="020B0604020202020204" pitchFamily="34" charset="0"/>
                <a:cs typeface="Arial" panose="020B0604020202020204" pitchFamily="34" charset="0"/>
              </a:rPr>
              <a:t>θέσεις</a:t>
            </a:r>
            <a:r>
              <a:rPr kumimoji="0" lang="el-GR" altLang="el-GR" b="0" i="0" u="none" strike="noStrike" cap="none" normalizeH="0" baseline="0" dirty="0">
                <a:ln>
                  <a:noFill/>
                </a:ln>
                <a:effectLst/>
                <a:latin typeface="Arial" panose="020B0604020202020204" pitchFamily="34" charset="0"/>
                <a:cs typeface="Arial" panose="020B0604020202020204" pitchFamily="34" charset="0"/>
              </a:rPr>
              <a:t> </a:t>
            </a:r>
            <a:r>
              <a:rPr kumimoji="0" lang="el-GR" altLang="el-GR" b="0" i="0" u="none" strike="noStrike" cap="none" normalizeH="0" baseline="0" dirty="0" err="1">
                <a:ln>
                  <a:noFill/>
                </a:ln>
                <a:effectLst/>
                <a:latin typeface="Arial" panose="020B0604020202020204" pitchFamily="34" charset="0"/>
                <a:cs typeface="Arial" panose="020B0604020202020204" pitchFamily="34" charset="0"/>
              </a:rPr>
              <a:t>αποικισμου</a:t>
            </a:r>
            <a:r>
              <a:rPr kumimoji="0" lang="el-GR" altLang="el-GR" b="0" i="0" u="none" strike="noStrike" cap="none" normalizeH="0" baseline="0" dirty="0">
                <a:ln>
                  <a:noFill/>
                </a:ln>
                <a:effectLst/>
                <a:latin typeface="Arial" panose="020B0604020202020204" pitchFamily="34" charset="0"/>
                <a:cs typeface="Arial" panose="020B0604020202020204" pitchFamily="34" charset="0"/>
              </a:rPr>
              <a:t>́</a:t>
            </a:r>
            <a:r>
              <a:rPr kumimoji="0" lang="en-US" altLang="el-GR" b="0" i="0" u="none" strike="noStrike" cap="none" normalizeH="0" baseline="0" dirty="0">
                <a:ln>
                  <a:noFill/>
                </a:ln>
                <a:effectLst/>
                <a:latin typeface="Arial" panose="020B0604020202020204" pitchFamily="34" charset="0"/>
                <a:cs typeface="Arial" panose="020B0604020202020204" pitchFamily="34" charset="0"/>
              </a:rPr>
              <a:t>:</a:t>
            </a:r>
            <a:r>
              <a:rPr kumimoji="0" lang="el-GR" altLang="el-GR" b="0" i="0" u="none" strike="noStrike" cap="none" normalizeH="0" baseline="0" dirty="0">
                <a:ln>
                  <a:noFill/>
                </a:ln>
                <a:effectLst/>
                <a:latin typeface="Arial" panose="020B0604020202020204" pitchFamily="34" charset="0"/>
                <a:cs typeface="Arial" panose="020B0604020202020204" pitchFamily="34" charset="0"/>
              </a:rPr>
              <a:t> </a:t>
            </a:r>
            <a:r>
              <a:rPr kumimoji="0" lang="el-GR" altLang="el-GR" b="0" i="0" u="none" strike="noStrike" cap="none" normalizeH="0" baseline="0" dirty="0" err="1">
                <a:ln>
                  <a:noFill/>
                </a:ln>
                <a:effectLst/>
                <a:latin typeface="Arial" panose="020B0604020202020204" pitchFamily="34" charset="0"/>
                <a:cs typeface="Arial" panose="020B0604020202020204" pitchFamily="34" charset="0"/>
              </a:rPr>
              <a:t>φάρυγγας,περίνεο,δέρμα</a:t>
            </a:r>
            <a:r>
              <a:rPr kumimoji="0" lang="el-GR" altLang="el-GR" b="0" i="0" u="none" strike="noStrike" cap="none" normalizeH="0" baseline="0" dirty="0">
                <a:ln>
                  <a:noFill/>
                </a:ln>
                <a:effectLst/>
                <a:latin typeface="Arial" panose="020B0604020202020204" pitchFamily="34" charset="0"/>
                <a:cs typeface="Arial" panose="020B0604020202020204" pitchFamily="34" charset="0"/>
              </a:rPr>
              <a:t>, </a:t>
            </a:r>
            <a:r>
              <a:rPr kumimoji="0" lang="el-GR" altLang="el-GR" b="0" i="0" u="none" strike="noStrike" cap="none" normalizeH="0" baseline="0" dirty="0" err="1">
                <a:ln>
                  <a:noFill/>
                </a:ln>
                <a:effectLst/>
                <a:latin typeface="Arial" panose="020B0604020202020204" pitchFamily="34" charset="0"/>
                <a:cs typeface="Arial" panose="020B0604020202020204" pitchFamily="34" charset="0"/>
              </a:rPr>
              <a:t>γαστρεντερικός</a:t>
            </a:r>
            <a:r>
              <a:rPr kumimoji="0" lang="el-GR" altLang="el-GR" b="0" i="0" u="none" strike="noStrike" cap="none" normalizeH="0" baseline="0" dirty="0">
                <a:ln>
                  <a:noFill/>
                </a:ln>
                <a:effectLst/>
                <a:latin typeface="Arial" panose="020B0604020202020204" pitchFamily="34" charset="0"/>
                <a:cs typeface="Arial" panose="020B0604020202020204" pitchFamily="34" charset="0"/>
              </a:rPr>
              <a:t> </a:t>
            </a:r>
            <a:r>
              <a:rPr kumimoji="0" lang="el-GR" altLang="el-GR" b="0" i="0" u="none" strike="noStrike" cap="none" normalizeH="0" baseline="0" dirty="0" err="1">
                <a:ln>
                  <a:noFill/>
                </a:ln>
                <a:effectLst/>
                <a:latin typeface="Arial" panose="020B0604020202020204" pitchFamily="34" charset="0"/>
                <a:cs typeface="Arial" panose="020B0604020202020204" pitchFamily="34" charset="0"/>
              </a:rPr>
              <a:t>σωλήνας</a:t>
            </a:r>
            <a:r>
              <a:rPr kumimoji="0" lang="el-GR" altLang="el-GR" b="0" i="0" u="none" strike="noStrike" cap="none" normalizeH="0" baseline="0" dirty="0">
                <a:ln>
                  <a:noFill/>
                </a:ln>
                <a:effectLst/>
                <a:latin typeface="Arial" panose="020B0604020202020204" pitchFamily="34" charset="0"/>
                <a:cs typeface="Arial" panose="020B0604020202020204" pitchFamily="34" charset="0"/>
              </a:rPr>
              <a:t>, </a:t>
            </a:r>
            <a:r>
              <a:rPr kumimoji="0" lang="el-GR" altLang="el-GR" b="0" i="0" u="none" strike="noStrike" cap="none" normalizeH="0" baseline="0" dirty="0" err="1">
                <a:ln>
                  <a:noFill/>
                </a:ln>
                <a:effectLst/>
                <a:latin typeface="Arial" panose="020B0604020202020204" pitchFamily="34" charset="0"/>
                <a:cs typeface="Arial" panose="020B0604020202020204" pitchFamily="34" charset="0"/>
              </a:rPr>
              <a:t>κόλπος</a:t>
            </a:r>
            <a:r>
              <a:rPr kumimoji="0" lang="en-US" altLang="el-GR" b="0" i="0" u="none" strike="noStrike" cap="none" normalizeH="0" baseline="0" dirty="0">
                <a:ln>
                  <a:noFill/>
                </a:ln>
                <a:effectLst/>
                <a:latin typeface="Arial" panose="020B0604020202020204" pitchFamily="34" charset="0"/>
                <a:cs typeface="Arial" panose="020B0604020202020204" pitchFamily="34" charset="0"/>
              </a:rPr>
              <a:t>,</a:t>
            </a:r>
            <a:r>
              <a:rPr kumimoji="0" lang="el-GR" altLang="el-GR" b="0" i="0" u="none" strike="noStrike" cap="none" normalizeH="0" baseline="0" dirty="0" err="1">
                <a:ln>
                  <a:noFill/>
                </a:ln>
                <a:effectLst/>
                <a:latin typeface="Arial" panose="020B0604020202020204" pitchFamily="34" charset="0"/>
                <a:cs typeface="Arial" panose="020B0604020202020204" pitchFamily="34" charset="0"/>
              </a:rPr>
              <a:t>μασχάλες</a:t>
            </a:r>
            <a:r>
              <a:rPr kumimoji="0" lang="el-GR" altLang="el-GR" b="0" i="0" u="none" strike="noStrike" cap="none" normalizeH="0" baseline="0" dirty="0">
                <a:ln>
                  <a:noFill/>
                </a:ln>
                <a:effectLst/>
                <a:latin typeface="Arial" panose="020B0604020202020204" pitchFamily="34" charset="0"/>
                <a:cs typeface="Arial" panose="020B0604020202020204" pitchFamily="34" charset="0"/>
              </a:rPr>
              <a:t> </a:t>
            </a:r>
            <a:endParaRPr kumimoji="0" lang="en-US" altLang="el-GR" b="0" i="0" u="none" strike="noStrike" cap="none" normalizeH="0" baseline="0" dirty="0">
              <a:ln>
                <a:noFill/>
              </a:ln>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l-GR" altLang="el-GR" b="0" i="0" u="none" strike="noStrike" cap="none" normalizeH="0" baseline="0" dirty="0">
                <a:ln>
                  <a:noFill/>
                </a:ln>
                <a:effectLst/>
                <a:latin typeface="Arial" panose="020B0604020202020204" pitchFamily="34" charset="0"/>
                <a:cs typeface="Arial" panose="020B0604020202020204" pitchFamily="34" charset="0"/>
              </a:rPr>
              <a:t>Mε τις </a:t>
            </a:r>
            <a:r>
              <a:rPr kumimoji="0" lang="el-GR" altLang="el-GR" b="0" i="0" u="none" strike="noStrike" cap="none" normalizeH="0" baseline="0" dirty="0" err="1">
                <a:ln>
                  <a:noFill/>
                </a:ln>
                <a:effectLst/>
                <a:latin typeface="Arial" panose="020B0604020202020204" pitchFamily="34" charset="0"/>
                <a:cs typeface="Arial" panose="020B0604020202020204" pitchFamily="34" charset="0"/>
              </a:rPr>
              <a:t>συμβατικές</a:t>
            </a:r>
            <a:r>
              <a:rPr kumimoji="0" lang="el-GR" altLang="el-GR" b="0" i="0" u="none" strike="noStrike" cap="none" normalizeH="0" baseline="0" dirty="0">
                <a:ln>
                  <a:noFill/>
                </a:ln>
                <a:effectLst/>
                <a:latin typeface="Arial" panose="020B0604020202020204" pitchFamily="34" charset="0"/>
                <a:cs typeface="Arial" panose="020B0604020202020204" pitchFamily="34" charset="0"/>
              </a:rPr>
              <a:t> </a:t>
            </a:r>
            <a:r>
              <a:rPr kumimoji="0" lang="el-GR" altLang="el-GR" b="0" i="0" u="none" strike="noStrike" cap="none" normalizeH="0" baseline="0" dirty="0" err="1">
                <a:ln>
                  <a:noFill/>
                </a:ln>
                <a:effectLst/>
                <a:latin typeface="Arial" panose="020B0604020202020204" pitchFamily="34" charset="0"/>
                <a:cs typeface="Arial" panose="020B0604020202020204" pitchFamily="34" charset="0"/>
              </a:rPr>
              <a:t>μεθόδους</a:t>
            </a:r>
            <a:r>
              <a:rPr kumimoji="0" lang="el-GR" altLang="el-GR" b="0" i="0" u="none" strike="noStrike" cap="none" normalizeH="0" baseline="0" dirty="0">
                <a:ln>
                  <a:noFill/>
                </a:ln>
                <a:effectLst/>
                <a:latin typeface="Arial" panose="020B0604020202020204" pitchFamily="34" charset="0"/>
                <a:cs typeface="Arial" panose="020B0604020202020204" pitchFamily="34" charset="0"/>
              </a:rPr>
              <a:t> </a:t>
            </a:r>
            <a:r>
              <a:rPr kumimoji="0" lang="el-GR" altLang="el-GR" b="0" i="0" u="none" strike="noStrike" cap="none" normalizeH="0" baseline="0" dirty="0" err="1">
                <a:ln>
                  <a:noFill/>
                </a:ln>
                <a:effectLst/>
                <a:latin typeface="Arial" panose="020B0604020202020204" pitchFamily="34" charset="0"/>
                <a:cs typeface="Arial" panose="020B0604020202020204" pitchFamily="34" charset="0"/>
              </a:rPr>
              <a:t>καλλιεργειών</a:t>
            </a:r>
            <a:r>
              <a:rPr kumimoji="0" lang="el-GR" altLang="el-GR" b="0" i="0" u="none" strike="noStrike" cap="none" normalizeH="0" baseline="0" dirty="0">
                <a:ln>
                  <a:noFill/>
                </a:ln>
                <a:effectLst/>
                <a:latin typeface="Arial" panose="020B0604020202020204" pitchFamily="34" charset="0"/>
                <a:cs typeface="Arial" panose="020B0604020202020204" pitchFamily="34" charset="0"/>
              </a:rPr>
              <a:t>, η </a:t>
            </a:r>
            <a:r>
              <a:rPr kumimoji="0" lang="el-GR" altLang="el-GR" b="0" i="0" u="none" strike="noStrike" cap="none" normalizeH="0" baseline="0" dirty="0" err="1">
                <a:ln>
                  <a:noFill/>
                </a:ln>
                <a:effectLst/>
                <a:latin typeface="Arial" panose="020B0604020202020204" pitchFamily="34" charset="0"/>
                <a:cs typeface="Arial" panose="020B0604020202020204" pitchFamily="34" charset="0"/>
              </a:rPr>
              <a:t>συχνότητα</a:t>
            </a:r>
            <a:r>
              <a:rPr kumimoji="0" lang="el-GR" altLang="el-GR" b="0" i="0" u="none" strike="noStrike" cap="none" normalizeH="0" baseline="0" dirty="0">
                <a:ln>
                  <a:noFill/>
                </a:ln>
                <a:effectLst/>
                <a:latin typeface="Arial" panose="020B0604020202020204" pitchFamily="34" charset="0"/>
                <a:cs typeface="Arial" panose="020B0604020202020204" pitchFamily="34" charset="0"/>
              </a:rPr>
              <a:t> </a:t>
            </a:r>
            <a:r>
              <a:rPr kumimoji="0" lang="el-GR" altLang="el-GR" b="0" i="0" u="none" strike="noStrike" cap="none" normalizeH="0" baseline="0" dirty="0" err="1">
                <a:ln>
                  <a:noFill/>
                </a:ln>
                <a:effectLst/>
                <a:latin typeface="Arial" panose="020B0604020202020204" pitchFamily="34" charset="0"/>
                <a:cs typeface="Arial" panose="020B0604020202020204" pitchFamily="34" charset="0"/>
              </a:rPr>
              <a:t>ανέρχεται</a:t>
            </a:r>
            <a:r>
              <a:rPr kumimoji="0" lang="el-GR" altLang="el-GR" b="0" i="0" u="none" strike="noStrike" cap="none" normalizeH="0" baseline="0" dirty="0">
                <a:ln>
                  <a:noFill/>
                </a:ln>
                <a:effectLst/>
                <a:latin typeface="Arial" panose="020B0604020202020204" pitchFamily="34" charset="0"/>
                <a:cs typeface="Arial" panose="020B0604020202020204" pitchFamily="34" charset="0"/>
              </a:rPr>
              <a:t> </a:t>
            </a:r>
            <a:r>
              <a:rPr kumimoji="0" lang="el-GR" altLang="el-GR" b="0" i="0" u="none" strike="noStrike" cap="none" normalizeH="0" baseline="0" dirty="0" err="1">
                <a:ln>
                  <a:noFill/>
                </a:ln>
                <a:effectLst/>
                <a:latin typeface="Arial" panose="020B0604020202020204" pitchFamily="34" charset="0"/>
                <a:cs typeface="Arial" panose="020B0604020202020204" pitchFamily="34" charset="0"/>
              </a:rPr>
              <a:t>περίπου</a:t>
            </a:r>
            <a:r>
              <a:rPr kumimoji="0" lang="el-GR" altLang="el-GR" b="0" i="0" u="none" strike="noStrike" cap="none" normalizeH="0" baseline="0" dirty="0">
                <a:ln>
                  <a:noFill/>
                </a:ln>
                <a:effectLst/>
                <a:latin typeface="Arial" panose="020B0604020202020204" pitchFamily="34" charset="0"/>
                <a:cs typeface="Arial" panose="020B0604020202020204" pitchFamily="34" charset="0"/>
              </a:rPr>
              <a:t> στο 35% για τους </a:t>
            </a:r>
            <a:r>
              <a:rPr kumimoji="0" lang="el-GR" altLang="el-GR" b="0" i="0" u="none" strike="noStrike" cap="none" normalizeH="0" baseline="0" dirty="0" err="1">
                <a:ln>
                  <a:noFill/>
                </a:ln>
                <a:effectLst/>
                <a:latin typeface="Arial" panose="020B0604020202020204" pitchFamily="34" charset="0"/>
                <a:cs typeface="Arial" panose="020B0604020202020204" pitchFamily="34" charset="0"/>
              </a:rPr>
              <a:t>ρώθωνες</a:t>
            </a:r>
            <a:r>
              <a:rPr kumimoji="0" lang="el-GR" altLang="el-GR" b="0" i="0" u="none" strike="noStrike" cap="none" normalizeH="0" baseline="0" dirty="0">
                <a:ln>
                  <a:noFill/>
                </a:ln>
                <a:effectLst/>
                <a:latin typeface="Arial" panose="020B0604020202020204" pitchFamily="34" charset="0"/>
                <a:cs typeface="Arial" panose="020B0604020202020204" pitchFamily="34" charset="0"/>
              </a:rPr>
              <a:t>, 20% για το </a:t>
            </a:r>
            <a:r>
              <a:rPr kumimoji="0" lang="el-GR" altLang="el-GR" b="0" i="0" u="none" strike="noStrike" cap="none" normalizeH="0" baseline="0" dirty="0" err="1">
                <a:ln>
                  <a:noFill/>
                </a:ln>
                <a:effectLst/>
                <a:latin typeface="Arial" panose="020B0604020202020204" pitchFamily="34" charset="0"/>
                <a:cs typeface="Arial" panose="020B0604020202020204" pitchFamily="34" charset="0"/>
              </a:rPr>
              <a:t>περίνεο</a:t>
            </a:r>
            <a:r>
              <a:rPr kumimoji="0" lang="el-GR" altLang="el-GR" b="0" i="0" u="none" strike="noStrike" cap="none" normalizeH="0" baseline="0" dirty="0">
                <a:ln>
                  <a:noFill/>
                </a:ln>
                <a:effectLst/>
                <a:latin typeface="Arial" panose="020B0604020202020204" pitchFamily="34" charset="0"/>
                <a:cs typeface="Arial" panose="020B0604020202020204" pitchFamily="34" charset="0"/>
              </a:rPr>
              <a:t> και 5-10% για τις </a:t>
            </a:r>
            <a:r>
              <a:rPr kumimoji="0" lang="el-GR" altLang="el-GR" b="0" i="0" u="none" strike="noStrike" cap="none" normalizeH="0" baseline="0" dirty="0" err="1">
                <a:ln>
                  <a:noFill/>
                </a:ln>
                <a:effectLst/>
                <a:latin typeface="Arial" panose="020B0604020202020204" pitchFamily="34" charset="0"/>
                <a:cs typeface="Arial" panose="020B0604020202020204" pitchFamily="34" charset="0"/>
              </a:rPr>
              <a:t>μασχαλιαίες</a:t>
            </a:r>
            <a:r>
              <a:rPr kumimoji="0" lang="el-GR" altLang="el-GR" b="0" i="0" u="none" strike="noStrike" cap="none" normalizeH="0" baseline="0" dirty="0">
                <a:ln>
                  <a:noFill/>
                </a:ln>
                <a:effectLst/>
                <a:latin typeface="Arial" panose="020B0604020202020204" pitchFamily="34" charset="0"/>
                <a:cs typeface="Arial" panose="020B0604020202020204" pitchFamily="34" charset="0"/>
              </a:rPr>
              <a:t> </a:t>
            </a:r>
            <a:r>
              <a:rPr kumimoji="0" lang="el-GR" altLang="el-GR" b="0" i="0" u="none" strike="noStrike" cap="none" normalizeH="0" baseline="0" dirty="0" err="1">
                <a:ln>
                  <a:noFill/>
                </a:ln>
                <a:effectLst/>
                <a:latin typeface="Arial" panose="020B0604020202020204" pitchFamily="34" charset="0"/>
                <a:cs typeface="Arial" panose="020B0604020202020204" pitchFamily="34" charset="0"/>
              </a:rPr>
              <a:t>κοιλότητες</a:t>
            </a:r>
            <a:r>
              <a:rPr kumimoji="0" lang="el-GR" altLang="el-GR" b="0" i="0" u="none" strike="noStrike" cap="none" normalizeH="0" baseline="0" dirty="0">
                <a:ln>
                  <a:noFill/>
                </a:ln>
                <a:effectLst/>
                <a:latin typeface="Arial" panose="020B0604020202020204" pitchFamily="34" charset="0"/>
                <a:cs typeface="Arial" panose="020B0604020202020204" pitchFamily="34" charset="0"/>
              </a:rPr>
              <a:t> και τα </a:t>
            </a:r>
            <a:r>
              <a:rPr kumimoji="0" lang="el-GR" altLang="el-GR" b="0" i="0" u="none" strike="noStrike" cap="none" normalizeH="0" baseline="0" dirty="0" err="1">
                <a:ln>
                  <a:noFill/>
                </a:ln>
                <a:effectLst/>
                <a:latin typeface="Arial" panose="020B0604020202020204" pitchFamily="34" charset="0"/>
                <a:cs typeface="Arial" panose="020B0604020202020204" pitchFamily="34" charset="0"/>
              </a:rPr>
              <a:t>μεσοδακτύλια</a:t>
            </a:r>
            <a:r>
              <a:rPr kumimoji="0" lang="el-GR" altLang="el-GR" b="0" i="0" u="none" strike="noStrike" cap="none" normalizeH="0" baseline="0" dirty="0">
                <a:ln>
                  <a:noFill/>
                </a:ln>
                <a:effectLst/>
                <a:latin typeface="Arial" panose="020B0604020202020204" pitchFamily="34" charset="0"/>
                <a:cs typeface="Arial" panose="020B0604020202020204" pitchFamily="34" charset="0"/>
              </a:rPr>
              <a:t> </a:t>
            </a:r>
            <a:r>
              <a:rPr kumimoji="0" lang="el-GR" altLang="el-GR" b="0" i="0" u="none" strike="noStrike" cap="none" normalizeH="0" baseline="0" dirty="0" err="1">
                <a:ln>
                  <a:noFill/>
                </a:ln>
                <a:effectLst/>
                <a:latin typeface="Arial" panose="020B0604020202020204" pitchFamily="34" charset="0"/>
                <a:cs typeface="Arial" panose="020B0604020202020204" pitchFamily="34" charset="0"/>
              </a:rPr>
              <a:t>διαστήματα</a:t>
            </a:r>
            <a:r>
              <a:rPr kumimoji="0" lang="el-GR" altLang="el-GR" b="0" i="0" u="none" strike="noStrike" cap="none" normalizeH="0" baseline="0" dirty="0">
                <a:ln>
                  <a:noFill/>
                </a:ln>
                <a:effectLst/>
                <a:latin typeface="Arial" panose="020B0604020202020204" pitchFamily="34" charset="0"/>
                <a:cs typeface="Arial" panose="020B0604020202020204" pitchFamily="34" charset="0"/>
              </a:rPr>
              <a:t> των </a:t>
            </a:r>
            <a:r>
              <a:rPr kumimoji="0" lang="el-GR" altLang="el-GR" b="0" i="0" u="none" strike="noStrike" cap="none" normalizeH="0" baseline="0" dirty="0" err="1">
                <a:ln>
                  <a:noFill/>
                </a:ln>
                <a:effectLst/>
                <a:latin typeface="Arial" panose="020B0604020202020204" pitchFamily="34" charset="0"/>
                <a:cs typeface="Arial" panose="020B0604020202020204" pitchFamily="34" charset="0"/>
              </a:rPr>
              <a:t>ποδών</a:t>
            </a:r>
            <a:r>
              <a:rPr kumimoji="0" lang="el-GR" altLang="el-GR" b="0" i="0" u="none" strike="noStrike" cap="none" normalizeH="0" baseline="0" dirty="0">
                <a:ln>
                  <a:noFill/>
                </a:ln>
                <a:effectLst/>
                <a:latin typeface="Arial" panose="020B0604020202020204" pitchFamily="34" charset="0"/>
                <a:cs typeface="Arial" panose="020B0604020202020204" pitchFamily="34" charset="0"/>
              </a:rPr>
              <a:t> </a:t>
            </a:r>
            <a:endParaRPr kumimoji="0" lang="en-US" altLang="el-GR" b="0" i="0" u="none" strike="noStrike" cap="none" normalizeH="0" baseline="0" dirty="0">
              <a:ln>
                <a:noFill/>
              </a:ln>
              <a:effectLst/>
              <a:latin typeface="Arial" panose="020B0604020202020204" pitchFamily="34" charset="0"/>
              <a:cs typeface="Arial" panose="020B0604020202020204" pitchFamily="34" charset="0"/>
            </a:endParaRPr>
          </a:p>
          <a:p>
            <a:endParaRPr lang="el-GR" dirty="0"/>
          </a:p>
        </p:txBody>
      </p:sp>
      <p:sp>
        <p:nvSpPr>
          <p:cNvPr id="4" name="Θέση αριθμού διαφάνειας 3"/>
          <p:cNvSpPr>
            <a:spLocks noGrp="1"/>
          </p:cNvSpPr>
          <p:nvPr>
            <p:ph type="sldNum" sz="quarter" idx="5"/>
          </p:nvPr>
        </p:nvSpPr>
        <p:spPr/>
        <p:txBody>
          <a:bodyPr/>
          <a:lstStyle/>
          <a:p>
            <a:pPr>
              <a:defRPr/>
            </a:pPr>
            <a:fld id="{10330819-91E4-4AEB-8D69-0F4DC9DCCBBC}" type="slidenum">
              <a:rPr lang="en-US" smtClean="0"/>
              <a:pPr>
                <a:defRPr/>
              </a:pPr>
              <a:t>127</a:t>
            </a:fld>
            <a:endParaRPr lang="en-US"/>
          </a:p>
        </p:txBody>
      </p:sp>
    </p:spTree>
    <p:extLst>
      <p:ext uri="{BB962C8B-B14F-4D97-AF65-F5344CB8AC3E}">
        <p14:creationId xmlns:p14="http://schemas.microsoft.com/office/powerpoint/2010/main" xmlns="" val="3523331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fld id="{A450E559-3E46-4629-8D18-1C943B35EB3D}" type="slidenum">
              <a:rPr lang="en-US"/>
              <a:pPr eaLnBrk="1" hangingPunct="1"/>
              <a:t>7</a:t>
            </a:fld>
            <a:endParaRPr lang="en-US"/>
          </a:p>
        </p:txBody>
      </p:sp>
      <p:sp>
        <p:nvSpPr>
          <p:cNvPr id="97283" name="Rectangle 2"/>
          <p:cNvSpPr>
            <a:spLocks noGrp="1" noChangeArrowheads="1"/>
          </p:cNvSpPr>
          <p:nvPr>
            <p:ph type="body" idx="1"/>
          </p:nvPr>
        </p:nvSpPr>
        <p:spPr>
          <a:xfrm>
            <a:off x="914400" y="4343400"/>
            <a:ext cx="5029200" cy="4114800"/>
          </a:xfrm>
          <a:noFill/>
        </p:spPr>
        <p:txBody>
          <a:bodyPr lIns="92066" tIns="46033" rIns="92066" bIns="46033"/>
          <a:lstStyle/>
          <a:p>
            <a:pPr eaLnBrk="1" hangingPunct="1"/>
            <a:endParaRPr lang="el-GR"/>
          </a:p>
        </p:txBody>
      </p:sp>
      <p:sp>
        <p:nvSpPr>
          <p:cNvPr id="97284" name="Rectangle 3"/>
          <p:cNvSpPr>
            <a:spLocks noGrp="1" noRot="1" noChangeAspect="1" noChangeArrowheads="1" noTextEdit="1"/>
          </p:cNvSpPr>
          <p:nvPr>
            <p:ph type="sldImg"/>
          </p:nvPr>
        </p:nvSpPr>
        <p:spPr>
          <a:xfrm>
            <a:off x="1152525" y="692150"/>
            <a:ext cx="4554538" cy="3416300"/>
          </a:xfrm>
          <a:ln w="12700" cap="flat">
            <a:solidFill>
              <a:schemeClr val="tx1"/>
            </a:solid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34" charset="0"/>
                <a:ea typeface="+mn-ea"/>
                <a:cs typeface="+mn-cs"/>
              </a:rPr>
              <a:t>Participants were labeled as persistent carriers if </a:t>
            </a:r>
            <a:r>
              <a:rPr lang="el-GR" sz="1200" kern="1200" dirty="0">
                <a:solidFill>
                  <a:schemeClr val="tx1"/>
                </a:solidFill>
                <a:effectLst/>
                <a:latin typeface="Arial" pitchFamily="34" charset="0"/>
                <a:ea typeface="+mn-ea"/>
                <a:cs typeface="+mn-cs"/>
              </a:rPr>
              <a:t>􏰇80% </a:t>
            </a:r>
            <a:r>
              <a:rPr lang="en-US" sz="1200" kern="1200" dirty="0">
                <a:solidFill>
                  <a:schemeClr val="tx1"/>
                </a:solidFill>
                <a:effectLst/>
                <a:latin typeface="Arial" pitchFamily="34" charset="0"/>
                <a:ea typeface="+mn-ea"/>
                <a:cs typeface="+mn-cs"/>
              </a:rPr>
              <a:t>of the cultures were positive Participants were labeled as noncarriers if all nasal cultures were negative for </a:t>
            </a:r>
            <a:r>
              <a:rPr lang="en-US" sz="1200" i="1" kern="1200" dirty="0">
                <a:solidFill>
                  <a:schemeClr val="tx1"/>
                </a:solidFill>
                <a:effectLst/>
                <a:latin typeface="Arial" pitchFamily="34" charset="0"/>
                <a:ea typeface="+mn-ea"/>
                <a:cs typeface="+mn-cs"/>
              </a:rPr>
              <a:t>S. aureus; </a:t>
            </a:r>
            <a:r>
              <a:rPr lang="en-US" sz="1200" kern="1200" dirty="0">
                <a:solidFill>
                  <a:schemeClr val="tx1"/>
                </a:solidFill>
                <a:effectLst/>
                <a:latin typeface="Arial" pitchFamily="34" charset="0"/>
                <a:ea typeface="+mn-ea"/>
                <a:cs typeface="+mn-cs"/>
              </a:rPr>
              <a:t>all other participants were labeled as intermittent carriers In the current study, we revealed that host-</a:t>
            </a:r>
            <a:r>
              <a:rPr lang="en-US" sz="1200" i="1" kern="1200" dirty="0">
                <a:solidFill>
                  <a:schemeClr val="tx1"/>
                </a:solidFill>
                <a:effectLst/>
                <a:latin typeface="Arial" pitchFamily="34" charset="0"/>
                <a:ea typeface="+mn-ea"/>
                <a:cs typeface="+mn-cs"/>
              </a:rPr>
              <a:t>S. aureus </a:t>
            </a:r>
            <a:r>
              <a:rPr lang="en-US" sz="1200" kern="1200" dirty="0" err="1">
                <a:solidFill>
                  <a:schemeClr val="tx1"/>
                </a:solidFill>
                <a:effectLst/>
                <a:latin typeface="Arial" pitchFamily="34" charset="0"/>
                <a:ea typeface="+mn-ea"/>
                <a:cs typeface="+mn-cs"/>
              </a:rPr>
              <a:t>interac</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tions</a:t>
            </a:r>
            <a:r>
              <a:rPr lang="en-US" sz="1200" kern="1200" dirty="0">
                <a:solidFill>
                  <a:schemeClr val="tx1"/>
                </a:solidFill>
                <a:effectLst/>
                <a:latin typeface="Arial" pitchFamily="34" charset="0"/>
                <a:ea typeface="+mn-ea"/>
                <a:cs typeface="+mn-cs"/>
              </a:rPr>
              <a:t> are highly specific because of the apparent reacquisition of the autologous strain in persistent carriers.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l-GR" dirty="0"/>
          </a:p>
        </p:txBody>
      </p:sp>
      <p:sp>
        <p:nvSpPr>
          <p:cNvPr id="4" name="Θέση αριθμού διαφάνειας 3"/>
          <p:cNvSpPr>
            <a:spLocks noGrp="1"/>
          </p:cNvSpPr>
          <p:nvPr>
            <p:ph type="sldNum" sz="quarter" idx="5"/>
          </p:nvPr>
        </p:nvSpPr>
        <p:spPr/>
        <p:txBody>
          <a:bodyPr/>
          <a:lstStyle/>
          <a:p>
            <a:pPr>
              <a:defRPr/>
            </a:pPr>
            <a:fld id="{10330819-91E4-4AEB-8D69-0F4DC9DCCBBC}" type="slidenum">
              <a:rPr lang="en-US" smtClean="0"/>
              <a:pPr>
                <a:defRPr/>
              </a:pPr>
              <a:t>129</a:t>
            </a:fld>
            <a:endParaRPr lang="en-US"/>
          </a:p>
        </p:txBody>
      </p:sp>
    </p:spTree>
    <p:extLst>
      <p:ext uri="{BB962C8B-B14F-4D97-AF65-F5344CB8AC3E}">
        <p14:creationId xmlns:p14="http://schemas.microsoft.com/office/powerpoint/2010/main" xmlns="" val="35010291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Among patients undergoing cardiothoracic surgery with median sternotomy, the use of a vaccine against S. aureus compared with placebo did not reduce the rate of serious postoperative S. aureus infections and was associated with increased mortality among patients who developed S. aureus infections. </a:t>
            </a:r>
            <a:endParaRPr lang="el-GR" dirty="0"/>
          </a:p>
        </p:txBody>
      </p:sp>
      <p:sp>
        <p:nvSpPr>
          <p:cNvPr id="4" name="Θέση αριθμού διαφάνειας 3"/>
          <p:cNvSpPr>
            <a:spLocks noGrp="1"/>
          </p:cNvSpPr>
          <p:nvPr>
            <p:ph type="sldNum" sz="quarter" idx="5"/>
          </p:nvPr>
        </p:nvSpPr>
        <p:spPr/>
        <p:txBody>
          <a:bodyPr/>
          <a:lstStyle/>
          <a:p>
            <a:pPr>
              <a:defRPr/>
            </a:pPr>
            <a:fld id="{10330819-91E4-4AEB-8D69-0F4DC9DCCBBC}" type="slidenum">
              <a:rPr lang="en-US" smtClean="0"/>
              <a:pPr>
                <a:defRPr/>
              </a:pPr>
              <a:t>134</a:t>
            </a:fld>
            <a:endParaRPr lang="en-US"/>
          </a:p>
        </p:txBody>
      </p:sp>
    </p:spTree>
    <p:extLst>
      <p:ext uri="{BB962C8B-B14F-4D97-AF65-F5344CB8AC3E}">
        <p14:creationId xmlns:p14="http://schemas.microsoft.com/office/powerpoint/2010/main" xmlns="" val="17352119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fld id="{462F8E0D-A8F4-494B-852D-7A3D9752226A}" type="slidenum">
              <a:rPr lang="en-US"/>
              <a:pPr eaLnBrk="1" hangingPunct="1"/>
              <a:t>138</a:t>
            </a:fld>
            <a:endParaRPr lang="en-US"/>
          </a:p>
        </p:txBody>
      </p:sp>
      <p:sp>
        <p:nvSpPr>
          <p:cNvPr id="109571" name="Rectangle 2"/>
          <p:cNvSpPr>
            <a:spLocks noGrp="1" noChangeArrowheads="1"/>
          </p:cNvSpPr>
          <p:nvPr>
            <p:ph type="body" idx="1"/>
          </p:nvPr>
        </p:nvSpPr>
        <p:spPr>
          <a:xfrm>
            <a:off x="914400" y="4343400"/>
            <a:ext cx="5029200" cy="4114800"/>
          </a:xfrm>
          <a:noFill/>
        </p:spPr>
        <p:txBody>
          <a:bodyPr lIns="92066" tIns="46033" rIns="92066" bIns="46033"/>
          <a:lstStyle/>
          <a:p>
            <a:pPr eaLnBrk="1" hangingPunct="1"/>
            <a:endParaRPr lang="el-GR"/>
          </a:p>
        </p:txBody>
      </p:sp>
      <p:sp>
        <p:nvSpPr>
          <p:cNvPr id="109572" name="Rectangle 3"/>
          <p:cNvSpPr>
            <a:spLocks noGrp="1" noRot="1" noChangeAspect="1" noChangeArrowheads="1" noTextEdit="1"/>
          </p:cNvSpPr>
          <p:nvPr>
            <p:ph type="sldImg"/>
          </p:nvPr>
        </p:nvSpPr>
        <p:spPr>
          <a:xfrm>
            <a:off x="1152525" y="692150"/>
            <a:ext cx="4554538" cy="3416300"/>
          </a:xfrm>
          <a:ln w="12700" cap="flat">
            <a:solidFill>
              <a:schemeClr val="tx1"/>
            </a:solidFill>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 val="1501789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34" charset="0"/>
                <a:ea typeface="+mn-ea"/>
                <a:cs typeface="+mn-cs"/>
              </a:rPr>
              <a:t>South Africa ,65 </a:t>
            </a:r>
            <a:r>
              <a:rPr lang="en-US" sz="1200" kern="1200" dirty="0" err="1">
                <a:solidFill>
                  <a:schemeClr val="tx1"/>
                </a:solidFill>
                <a:effectLst/>
                <a:latin typeface="Arial" pitchFamily="34" charset="0"/>
                <a:ea typeface="+mn-ea"/>
                <a:cs typeface="+mn-cs"/>
              </a:rPr>
              <a:t>Microbically</a:t>
            </a:r>
            <a:r>
              <a:rPr lang="en-US" sz="1200" kern="1200" dirty="0">
                <a:solidFill>
                  <a:schemeClr val="tx1"/>
                </a:solidFill>
                <a:effectLst/>
                <a:latin typeface="Arial" pitchFamily="34" charset="0"/>
                <a:ea typeface="+mn-ea"/>
                <a:cs typeface="+mn-cs"/>
              </a:rPr>
              <a:t> Confirmed CRBSI in 57 patients were detected, involving 71 catheters and 195 microbial isolates. The most predominant pathogen was methicillin-resistant Staphylococcus epidermidis (28%; 55/195), followed by extensively-drug resistant Acinetobacter </a:t>
            </a:r>
            <a:r>
              <a:rPr lang="en-US" sz="1200" kern="1200" dirty="0" err="1">
                <a:solidFill>
                  <a:schemeClr val="tx1"/>
                </a:solidFill>
                <a:effectLst/>
                <a:latin typeface="Arial" pitchFamily="34" charset="0"/>
                <a:ea typeface="+mn-ea"/>
                <a:cs typeface="+mn-cs"/>
              </a:rPr>
              <a:t>baumannii</a:t>
            </a:r>
            <a:r>
              <a:rPr lang="en-US" sz="1200" kern="1200" dirty="0">
                <a:solidFill>
                  <a:schemeClr val="tx1"/>
                </a:solidFill>
                <a:effectLst/>
                <a:latin typeface="Arial" pitchFamily="34" charset="0"/>
                <a:ea typeface="+mn-ea"/>
                <a:cs typeface="+mn-cs"/>
              </a:rPr>
              <a:t> (18%; 35/195).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l-GR" dirty="0"/>
          </a:p>
        </p:txBody>
      </p:sp>
      <p:sp>
        <p:nvSpPr>
          <p:cNvPr id="4" name="Θέση αριθμού διαφάνειας 3"/>
          <p:cNvSpPr>
            <a:spLocks noGrp="1"/>
          </p:cNvSpPr>
          <p:nvPr>
            <p:ph type="sldNum" sz="quarter" idx="5"/>
          </p:nvPr>
        </p:nvSpPr>
        <p:spPr/>
        <p:txBody>
          <a:bodyPr/>
          <a:lstStyle/>
          <a:p>
            <a:pPr>
              <a:defRPr/>
            </a:pPr>
            <a:fld id="{10330819-91E4-4AEB-8D69-0F4DC9DCCBBC}" type="slidenum">
              <a:rPr lang="en-US" smtClean="0"/>
              <a:pPr>
                <a:defRPr/>
              </a:pPr>
              <a:t>15</a:t>
            </a:fld>
            <a:endParaRPr lang="en-US"/>
          </a:p>
        </p:txBody>
      </p:sp>
    </p:spTree>
    <p:extLst>
      <p:ext uri="{BB962C8B-B14F-4D97-AF65-F5344CB8AC3E}">
        <p14:creationId xmlns:p14="http://schemas.microsoft.com/office/powerpoint/2010/main" xmlns="" val="482302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itchFamily="34" charset="0"/>
                <a:ea typeface="+mn-ea"/>
                <a:cs typeface="+mn-cs"/>
              </a:rPr>
              <a:t>50,488 blood culture isolates from </a:t>
            </a:r>
            <a:r>
              <a:rPr lang="en-US" sz="1200" b="0" kern="1200" dirty="0" err="1">
                <a:solidFill>
                  <a:schemeClr val="tx1"/>
                </a:solidFill>
                <a:effectLst/>
                <a:latin typeface="Arial" pitchFamily="34" charset="0"/>
                <a:ea typeface="+mn-ea"/>
                <a:cs typeface="+mn-cs"/>
              </a:rPr>
              <a:t>hospitalised</a:t>
            </a:r>
            <a:r>
              <a:rPr lang="en-US" sz="1200" b="0" kern="1200" dirty="0">
                <a:solidFill>
                  <a:schemeClr val="tx1"/>
                </a:solidFill>
                <a:effectLst/>
                <a:latin typeface="Arial" pitchFamily="34" charset="0"/>
                <a:ea typeface="+mn-ea"/>
                <a:cs typeface="+mn-cs"/>
              </a:rPr>
              <a:t> patients in 25 tertiary hospitals, participating in the WHONET-Greece for trends over time between January 2010 and December 2017. </a:t>
            </a:r>
            <a:endParaRPr lang="en-US" dirty="0"/>
          </a:p>
          <a:p>
            <a:endParaRPr lang="el-GR" dirty="0"/>
          </a:p>
        </p:txBody>
      </p:sp>
      <p:sp>
        <p:nvSpPr>
          <p:cNvPr id="4" name="Θέση αριθμού διαφάνειας 3"/>
          <p:cNvSpPr>
            <a:spLocks noGrp="1"/>
          </p:cNvSpPr>
          <p:nvPr>
            <p:ph type="sldNum" sz="quarter" idx="5"/>
          </p:nvPr>
        </p:nvSpPr>
        <p:spPr/>
        <p:txBody>
          <a:bodyPr/>
          <a:lstStyle/>
          <a:p>
            <a:pPr>
              <a:defRPr/>
            </a:pPr>
            <a:fld id="{10330819-91E4-4AEB-8D69-0F4DC9DCCBBC}" type="slidenum">
              <a:rPr lang="en-US" smtClean="0"/>
              <a:pPr>
                <a:defRPr/>
              </a:pPr>
              <a:t>16</a:t>
            </a:fld>
            <a:endParaRPr lang="en-US"/>
          </a:p>
        </p:txBody>
      </p:sp>
    </p:spTree>
    <p:extLst>
      <p:ext uri="{BB962C8B-B14F-4D97-AF65-F5344CB8AC3E}">
        <p14:creationId xmlns:p14="http://schemas.microsoft.com/office/powerpoint/2010/main" xmlns="" val="1130957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l-GR" dirty="0"/>
              <a:t>ΠΓΝΠ 2011-2013, </a:t>
            </a:r>
            <a:r>
              <a:rPr lang="en-US" sz="1200" kern="1200" dirty="0">
                <a:solidFill>
                  <a:schemeClr val="tx1"/>
                </a:solidFill>
                <a:effectLst/>
                <a:latin typeface="Arial" pitchFamily="34" charset="0"/>
                <a:ea typeface="+mn-ea"/>
                <a:cs typeface="+mn-cs"/>
              </a:rPr>
              <a:t>Blood cultures from patients with clinical presentation suggestive of bloodstream infection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34" charset="0"/>
                <a:ea typeface="+mn-ea"/>
                <a:cs typeface="+mn-cs"/>
              </a:rPr>
              <a:t>BSIs due to MRSA and carbapenem-resistant Gram-negative bacteria increased during the study period.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34" charset="0"/>
                <a:ea typeface="+mn-ea"/>
                <a:cs typeface="+mn-cs"/>
              </a:rPr>
              <a:t>Among 330 CNS and 150 </a:t>
            </a:r>
            <a:r>
              <a:rPr lang="en-US" sz="1200" i="1" kern="1200" dirty="0">
                <a:solidFill>
                  <a:schemeClr val="tx1"/>
                </a:solidFill>
                <a:effectLst/>
                <a:latin typeface="Arial" pitchFamily="34" charset="0"/>
                <a:ea typeface="+mn-ea"/>
                <a:cs typeface="+mn-cs"/>
              </a:rPr>
              <a:t>Staphylococcus aureus</a:t>
            </a:r>
            <a:r>
              <a:rPr lang="en-US" sz="1200" kern="1200" dirty="0">
                <a:solidFill>
                  <a:schemeClr val="tx1"/>
                </a:solidFill>
                <a:effectLst/>
                <a:latin typeface="Arial" pitchFamily="34" charset="0"/>
                <a:ea typeface="+mn-ea"/>
                <a:cs typeface="+mn-cs"/>
              </a:rPr>
              <a:t>, 281 (85.2%) and 60 (40.0%) were </a:t>
            </a:r>
            <a:r>
              <a:rPr lang="en-US" sz="1200" i="1" kern="1200" dirty="0" err="1">
                <a:solidFill>
                  <a:schemeClr val="tx1"/>
                </a:solidFill>
                <a:effectLst/>
                <a:latin typeface="Arial" pitchFamily="34" charset="0"/>
                <a:ea typeface="+mn-ea"/>
                <a:cs typeface="+mn-cs"/>
              </a:rPr>
              <a:t>mec</a:t>
            </a:r>
            <a:r>
              <a:rPr lang="en-US" sz="1200" kern="1200" dirty="0" err="1">
                <a:solidFill>
                  <a:schemeClr val="tx1"/>
                </a:solidFill>
                <a:effectLst/>
                <a:latin typeface="Arial" pitchFamily="34" charset="0"/>
                <a:ea typeface="+mn-ea"/>
                <a:cs typeface="+mn-cs"/>
              </a:rPr>
              <a:t>A</a:t>
            </a:r>
            <a:r>
              <a:rPr lang="en-US" sz="1200" kern="1200" dirty="0">
                <a:solidFill>
                  <a:schemeClr val="tx1"/>
                </a:solidFill>
                <a:effectLst/>
                <a:latin typeface="Arial" pitchFamily="34" charset="0"/>
                <a:ea typeface="+mn-ea"/>
                <a:cs typeface="+mn-cs"/>
              </a:rPr>
              <a:t>-positive, </a:t>
            </a:r>
            <a:endParaRPr lang="en-US" dirty="0"/>
          </a:p>
          <a:p>
            <a:endParaRPr lang="el-GR" dirty="0"/>
          </a:p>
        </p:txBody>
      </p:sp>
      <p:sp>
        <p:nvSpPr>
          <p:cNvPr id="4" name="Θέση αριθμού διαφάνειας 3"/>
          <p:cNvSpPr>
            <a:spLocks noGrp="1"/>
          </p:cNvSpPr>
          <p:nvPr>
            <p:ph type="sldNum" sz="quarter" idx="5"/>
          </p:nvPr>
        </p:nvSpPr>
        <p:spPr/>
        <p:txBody>
          <a:bodyPr/>
          <a:lstStyle/>
          <a:p>
            <a:pPr>
              <a:defRPr/>
            </a:pPr>
            <a:fld id="{10330819-91E4-4AEB-8D69-0F4DC9DCCBBC}" type="slidenum">
              <a:rPr lang="en-US" smtClean="0"/>
              <a:pPr>
                <a:defRPr/>
              </a:pPr>
              <a:t>20</a:t>
            </a:fld>
            <a:endParaRPr lang="en-US"/>
          </a:p>
        </p:txBody>
      </p:sp>
    </p:spTree>
    <p:extLst>
      <p:ext uri="{BB962C8B-B14F-4D97-AF65-F5344CB8AC3E}">
        <p14:creationId xmlns:p14="http://schemas.microsoft.com/office/powerpoint/2010/main" xmlns="" val="4049368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34" charset="0"/>
                <a:ea typeface="+mn-ea"/>
                <a:cs typeface="+mn-cs"/>
              </a:rPr>
              <a:t>Gram-positive BSIs were less frequent in spring (</a:t>
            </a:r>
            <a:r>
              <a:rPr lang="en-US" sz="1200" i="1" kern="1200" dirty="0">
                <a:solidFill>
                  <a:schemeClr val="tx1"/>
                </a:solidFill>
                <a:effectLst/>
                <a:latin typeface="Arial" pitchFamily="34" charset="0"/>
                <a:ea typeface="+mn-ea"/>
                <a:cs typeface="+mn-cs"/>
              </a:rPr>
              <a:t>P </a:t>
            </a:r>
            <a:r>
              <a:rPr lang="en-US" sz="1200" kern="1200" dirty="0">
                <a:solidFill>
                  <a:schemeClr val="tx1"/>
                </a:solidFill>
                <a:effectLst/>
                <a:latin typeface="Arial" pitchFamily="34" charset="0"/>
                <a:ea typeface="+mn-ea"/>
                <a:cs typeface="+mn-cs"/>
              </a:rPr>
              <a:t>&lt; 0.001), summer (</a:t>
            </a:r>
            <a:r>
              <a:rPr lang="en-US" sz="1200" i="1" kern="1200" dirty="0">
                <a:solidFill>
                  <a:schemeClr val="tx1"/>
                </a:solidFill>
                <a:effectLst/>
                <a:latin typeface="Arial" pitchFamily="34" charset="0"/>
                <a:ea typeface="+mn-ea"/>
                <a:cs typeface="+mn-cs"/>
              </a:rPr>
              <a:t>P </a:t>
            </a:r>
            <a:r>
              <a:rPr lang="en-US" sz="1200" kern="1200" dirty="0">
                <a:solidFill>
                  <a:schemeClr val="tx1"/>
                </a:solidFill>
                <a:effectLst/>
                <a:latin typeface="Arial" pitchFamily="34" charset="0"/>
                <a:ea typeface="+mn-ea"/>
                <a:cs typeface="+mn-cs"/>
              </a:rPr>
              <a:t>&lt; 0.001), and autumn (</a:t>
            </a:r>
            <a:r>
              <a:rPr lang="en-US" sz="1200" i="1" kern="1200" dirty="0">
                <a:solidFill>
                  <a:schemeClr val="tx1"/>
                </a:solidFill>
                <a:effectLst/>
                <a:latin typeface="Arial" pitchFamily="34" charset="0"/>
                <a:ea typeface="+mn-ea"/>
                <a:cs typeface="+mn-cs"/>
              </a:rPr>
              <a:t>P </a:t>
            </a:r>
            <a:r>
              <a:rPr lang="en-US" sz="1200" kern="1200" dirty="0">
                <a:solidFill>
                  <a:schemeClr val="tx1"/>
                </a:solidFill>
                <a:effectLst/>
                <a:latin typeface="Arial" pitchFamily="34" charset="0"/>
                <a:ea typeface="+mn-ea"/>
                <a:cs typeface="+mn-cs"/>
              </a:rPr>
              <a:t>&lt; 0.001), as compared to winter months, </a:t>
            </a:r>
            <a:endParaRPr lang="en-US" dirty="0"/>
          </a:p>
          <a:p>
            <a:endParaRPr lang="el-GR" dirty="0"/>
          </a:p>
        </p:txBody>
      </p:sp>
      <p:sp>
        <p:nvSpPr>
          <p:cNvPr id="4" name="Θέση αριθμού διαφάνειας 3"/>
          <p:cNvSpPr>
            <a:spLocks noGrp="1"/>
          </p:cNvSpPr>
          <p:nvPr>
            <p:ph type="sldNum" sz="quarter" idx="5"/>
          </p:nvPr>
        </p:nvSpPr>
        <p:spPr/>
        <p:txBody>
          <a:bodyPr/>
          <a:lstStyle/>
          <a:p>
            <a:pPr>
              <a:defRPr/>
            </a:pPr>
            <a:fld id="{10330819-91E4-4AEB-8D69-0F4DC9DCCBBC}" type="slidenum">
              <a:rPr lang="en-US" smtClean="0"/>
              <a:pPr>
                <a:defRPr/>
              </a:pPr>
              <a:t>21</a:t>
            </a:fld>
            <a:endParaRPr lang="en-US"/>
          </a:p>
        </p:txBody>
      </p:sp>
    </p:spTree>
    <p:extLst>
      <p:ext uri="{BB962C8B-B14F-4D97-AF65-F5344CB8AC3E}">
        <p14:creationId xmlns:p14="http://schemas.microsoft.com/office/powerpoint/2010/main" xmlns="" val="268544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just"/>
            <a:r>
              <a:rPr lang="el-GR" b="1" dirty="0">
                <a:effectLst>
                  <a:outerShdw blurRad="38100" dist="38100" dir="2700000" algn="tl">
                    <a:srgbClr val="000000">
                      <a:alpha val="43137"/>
                    </a:srgbClr>
                  </a:outerShdw>
                </a:effectLst>
              </a:rPr>
              <a:t>Γεωργιαδου </a:t>
            </a:r>
            <a:r>
              <a:rPr lang="el-GR" b="1" dirty="0" err="1">
                <a:effectLst>
                  <a:outerShdw blurRad="38100" dist="38100" dir="2700000" algn="tl">
                    <a:srgbClr val="000000">
                      <a:alpha val="43137"/>
                    </a:srgbClr>
                  </a:outerShdw>
                </a:effectLst>
              </a:rPr>
              <a:t>σαρα</a:t>
            </a:r>
            <a:r>
              <a:rPr lang="en-US" b="1" dirty="0">
                <a:effectLst>
                  <a:outerShdw blurRad="38100" dist="38100" dir="2700000" algn="tl">
                    <a:srgbClr val="000000">
                      <a:alpha val="43137"/>
                    </a:srgbClr>
                  </a:outerShdw>
                </a:effectLst>
              </a:rPr>
              <a:t> </a:t>
            </a:r>
            <a:r>
              <a:rPr lang="el-GR" b="1" dirty="0" err="1">
                <a:effectLst>
                  <a:outerShdw blurRad="38100" dist="38100" dir="2700000" algn="tl">
                    <a:srgbClr val="000000">
                      <a:alpha val="43137"/>
                    </a:srgbClr>
                  </a:outerShdw>
                </a:effectLst>
              </a:rPr>
              <a:t>Επιμελητρια</a:t>
            </a:r>
            <a:r>
              <a:rPr lang="el-GR" b="1" dirty="0">
                <a:effectLst>
                  <a:outerShdw blurRad="38100" dist="38100" dir="2700000" algn="tl">
                    <a:srgbClr val="000000">
                      <a:alpha val="43137"/>
                    </a:srgbClr>
                  </a:outerShdw>
                </a:effectLst>
              </a:rPr>
              <a:t> β’ </a:t>
            </a:r>
            <a:r>
              <a:rPr lang="el-GR" b="1" dirty="0" err="1">
                <a:effectLst>
                  <a:outerShdw blurRad="38100" dist="38100" dir="2700000" algn="tl">
                    <a:srgbClr val="000000">
                      <a:alpha val="43137"/>
                    </a:srgbClr>
                  </a:outerShdw>
                </a:effectLst>
              </a:rPr>
              <a:t>εσυ</a:t>
            </a:r>
            <a:r>
              <a:rPr lang="en-US" b="1" dirty="0">
                <a:effectLst>
                  <a:outerShdw blurRad="38100" dist="38100" dir="2700000" algn="tl">
                    <a:srgbClr val="000000">
                      <a:alpha val="43137"/>
                    </a:srgbClr>
                  </a:outerShdw>
                </a:effectLst>
              </a:rPr>
              <a:t> </a:t>
            </a:r>
            <a:r>
              <a:rPr lang="el-GR" b="1" dirty="0" err="1">
                <a:effectLst>
                  <a:outerShdw blurRad="38100" dist="38100" dir="2700000" algn="tl">
                    <a:srgbClr val="000000">
                      <a:alpha val="43137"/>
                    </a:srgbClr>
                  </a:outerShdw>
                </a:effectLst>
              </a:rPr>
              <a:t>Παθολογοσ</a:t>
            </a:r>
            <a:r>
              <a:rPr lang="el-GR" b="1" dirty="0">
                <a:effectLst>
                  <a:outerShdw blurRad="38100" dist="38100" dir="2700000" algn="tl">
                    <a:srgbClr val="000000">
                      <a:alpha val="43137"/>
                    </a:srgbClr>
                  </a:outerShdw>
                </a:effectLst>
              </a:rPr>
              <a:t> – </a:t>
            </a:r>
            <a:r>
              <a:rPr lang="el-GR" b="1" dirty="0" err="1">
                <a:effectLst>
                  <a:outerShdw blurRad="38100" dist="38100" dir="2700000" algn="tl">
                    <a:srgbClr val="000000">
                      <a:alpha val="43137"/>
                    </a:srgbClr>
                  </a:outerShdw>
                </a:effectLst>
              </a:rPr>
              <a:t>λοιμωξιολογοσ</a:t>
            </a:r>
            <a:r>
              <a:rPr lang="en-US" b="1" dirty="0">
                <a:effectLst>
                  <a:outerShdw blurRad="38100" dist="38100" dir="2700000" algn="tl">
                    <a:srgbClr val="000000">
                      <a:alpha val="43137"/>
                    </a:srgbClr>
                  </a:outerShdw>
                </a:effectLst>
              </a:rPr>
              <a:t> </a:t>
            </a:r>
            <a:r>
              <a:rPr lang="el-GR" b="1" dirty="0" err="1">
                <a:effectLst>
                  <a:outerShdw blurRad="38100" dist="38100" dir="2700000" algn="tl">
                    <a:srgbClr val="000000">
                      <a:alpha val="43137"/>
                    </a:srgbClr>
                  </a:outerShdw>
                </a:effectLst>
              </a:rPr>
              <a:t>Πανεπιστημιακο</a:t>
            </a:r>
            <a:r>
              <a:rPr lang="el-GR" b="1" dirty="0">
                <a:effectLst>
                  <a:outerShdw blurRad="38100" dist="38100" dir="2700000" algn="tl">
                    <a:srgbClr val="000000">
                      <a:alpha val="43137"/>
                    </a:srgbClr>
                  </a:outerShdw>
                </a:effectLst>
              </a:rPr>
              <a:t> </a:t>
            </a:r>
            <a:r>
              <a:rPr lang="el-GR" b="1" dirty="0" err="1">
                <a:effectLst>
                  <a:outerShdw blurRad="38100" dist="38100" dir="2700000" algn="tl">
                    <a:srgbClr val="000000">
                      <a:alpha val="43137"/>
                    </a:srgbClr>
                  </a:outerShdw>
                </a:effectLst>
              </a:rPr>
              <a:t>γενικο</a:t>
            </a:r>
            <a:r>
              <a:rPr lang="el-GR" b="1" dirty="0">
                <a:effectLst>
                  <a:outerShdw blurRad="38100" dist="38100" dir="2700000" algn="tl">
                    <a:srgbClr val="000000">
                      <a:alpha val="43137"/>
                    </a:srgbClr>
                  </a:outerShdw>
                </a:effectLst>
              </a:rPr>
              <a:t> </a:t>
            </a:r>
            <a:r>
              <a:rPr lang="el-GR" b="1" dirty="0" err="1">
                <a:effectLst>
                  <a:outerShdw blurRad="38100" dist="38100" dir="2700000" algn="tl">
                    <a:srgbClr val="000000">
                      <a:alpha val="43137"/>
                    </a:srgbClr>
                  </a:outerShdw>
                </a:effectLst>
              </a:rPr>
              <a:t>νοσοκομειο</a:t>
            </a:r>
            <a:r>
              <a:rPr lang="el-GR" b="1" dirty="0">
                <a:effectLst>
                  <a:outerShdw blurRad="38100" dist="38100" dir="2700000" algn="tl">
                    <a:srgbClr val="000000">
                      <a:alpha val="43137"/>
                    </a:srgbClr>
                  </a:outerShdw>
                </a:effectLst>
              </a:rPr>
              <a:t> </a:t>
            </a:r>
            <a:r>
              <a:rPr lang="el-GR" b="1" dirty="0" err="1">
                <a:effectLst>
                  <a:outerShdw blurRad="38100" dist="38100" dir="2700000" algn="tl">
                    <a:srgbClr val="000000">
                      <a:alpha val="43137"/>
                    </a:srgbClr>
                  </a:outerShdw>
                </a:effectLst>
              </a:rPr>
              <a:t>λαρισασ</a:t>
            </a:r>
            <a:endParaRPr lang="el-GR" b="1" dirty="0">
              <a:effectLst>
                <a:outerShdw blurRad="38100" dist="38100" dir="2700000" algn="tl">
                  <a:srgbClr val="000000">
                    <a:alpha val="43137"/>
                  </a:srgbClr>
                </a:outerShdw>
              </a:effectLst>
            </a:endParaRPr>
          </a:p>
          <a:p>
            <a:endParaRPr lang="el-GR" dirty="0"/>
          </a:p>
        </p:txBody>
      </p:sp>
      <p:sp>
        <p:nvSpPr>
          <p:cNvPr id="4" name="Θέση αριθμού διαφάνειας 3"/>
          <p:cNvSpPr>
            <a:spLocks noGrp="1"/>
          </p:cNvSpPr>
          <p:nvPr>
            <p:ph type="sldNum" sz="quarter" idx="5"/>
          </p:nvPr>
        </p:nvSpPr>
        <p:spPr/>
        <p:txBody>
          <a:bodyPr/>
          <a:lstStyle/>
          <a:p>
            <a:pPr>
              <a:defRPr/>
            </a:pPr>
            <a:fld id="{10330819-91E4-4AEB-8D69-0F4DC9DCCBBC}" type="slidenum">
              <a:rPr lang="en-US" smtClean="0"/>
              <a:pPr>
                <a:defRPr/>
              </a:pPr>
              <a:t>23</a:t>
            </a:fld>
            <a:endParaRPr lang="en-US"/>
          </a:p>
        </p:txBody>
      </p:sp>
    </p:spTree>
    <p:extLst>
      <p:ext uri="{BB962C8B-B14F-4D97-AF65-F5344CB8AC3E}">
        <p14:creationId xmlns:p14="http://schemas.microsoft.com/office/powerpoint/2010/main" xmlns="" val="1072196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Ψυχολογική </a:t>
            </a:r>
            <a:r>
              <a:rPr lang="el-GR" dirty="0" err="1"/>
              <a:t>επιβαρυνση</a:t>
            </a:r>
            <a:endParaRPr lang="el-GR" dirty="0"/>
          </a:p>
        </p:txBody>
      </p:sp>
      <p:sp>
        <p:nvSpPr>
          <p:cNvPr id="4" name="Θέση αριθμού διαφάνειας 3"/>
          <p:cNvSpPr>
            <a:spLocks noGrp="1"/>
          </p:cNvSpPr>
          <p:nvPr>
            <p:ph type="sldNum" sz="quarter" idx="10"/>
          </p:nvPr>
        </p:nvSpPr>
        <p:spPr/>
        <p:txBody>
          <a:bodyPr/>
          <a:lstStyle/>
          <a:p>
            <a:fld id="{94F8CEE9-4DDD-4FFF-9A88-E05735873AC2}" type="slidenum">
              <a:rPr lang="el-GR" smtClean="0">
                <a:solidFill>
                  <a:prstClr val="black"/>
                </a:solidFill>
              </a:rPr>
              <a:pPr/>
              <a:t>27</a:t>
            </a:fld>
            <a:endParaRPr lang="el-GR">
              <a:solidFill>
                <a:prstClr val="black"/>
              </a:solidFill>
            </a:endParaRPr>
          </a:p>
        </p:txBody>
      </p:sp>
    </p:spTree>
    <p:extLst>
      <p:ext uri="{BB962C8B-B14F-4D97-AF65-F5344CB8AC3E}">
        <p14:creationId xmlns:p14="http://schemas.microsoft.com/office/powerpoint/2010/main" xmlns="" val="2818114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BEA70E0-71BB-44DE-9717-960107374269}" type="slidenum">
              <a:rPr lang="en-US" smtClean="0"/>
              <a:pPr>
                <a:defRPr/>
              </a:pPr>
              <a:t>‹#›</a:t>
            </a:fld>
            <a:endParaRPr lang="en-US"/>
          </a:p>
        </p:txBody>
      </p:sp>
    </p:spTree>
    <p:extLst>
      <p:ext uri="{BB962C8B-B14F-4D97-AF65-F5344CB8AC3E}">
        <p14:creationId xmlns:p14="http://schemas.microsoft.com/office/powerpoint/2010/main" xmlns="" val="1527201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264825B-3FA8-480C-9BC3-9119EF2944C0}" type="slidenum">
              <a:rPr lang="en-US" smtClean="0"/>
              <a:pPr>
                <a:defRPr/>
              </a:pPr>
              <a:t>‹#›</a:t>
            </a:fld>
            <a:endParaRPr lang="en-US"/>
          </a:p>
        </p:txBody>
      </p:sp>
    </p:spTree>
    <p:extLst>
      <p:ext uri="{BB962C8B-B14F-4D97-AF65-F5344CB8AC3E}">
        <p14:creationId xmlns:p14="http://schemas.microsoft.com/office/powerpoint/2010/main" xmlns="" val="2533218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l-GR"/>
              <a:t>Κάντε κλικ για να επεξεργαστείτε τον τίτλο υποδείγματος</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264825B-3FA8-480C-9BC3-9119EF2944C0}" type="slidenum">
              <a:rPr lang="en-US" smtClean="0"/>
              <a:pPr>
                <a:defRPr/>
              </a:pPr>
              <a:t>‹#›</a:t>
            </a:fld>
            <a:endParaRPr lang="en-US"/>
          </a:p>
        </p:txBody>
      </p:sp>
    </p:spTree>
    <p:extLst>
      <p:ext uri="{BB962C8B-B14F-4D97-AF65-F5344CB8AC3E}">
        <p14:creationId xmlns:p14="http://schemas.microsoft.com/office/powerpoint/2010/main" xmlns="" val="3325615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l-GR"/>
              <a:t>Κάντε κλικ για να επεξεργαστείτε τον τίτλο υποδείγματος</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l-GR"/>
              <a:t>Στυλ κειμένου υποδείγματος</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264825B-3FA8-480C-9BC3-9119EF2944C0}" type="slidenum">
              <a:rPr lang="en-US" smtClean="0"/>
              <a:pPr>
                <a:defRPr/>
              </a:pPr>
              <a:t>‹#›</a:t>
            </a:fld>
            <a:endParaRPr lang="en-US"/>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xmlns="" val="41991534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264825B-3FA8-480C-9BC3-9119EF2944C0}" type="slidenum">
              <a:rPr lang="en-US" smtClean="0"/>
              <a:pPr>
                <a:defRPr/>
              </a:pPr>
              <a:t>‹#›</a:t>
            </a:fld>
            <a:endParaRPr lang="en-US"/>
          </a:p>
        </p:txBody>
      </p:sp>
    </p:spTree>
    <p:extLst>
      <p:ext uri="{BB962C8B-B14F-4D97-AF65-F5344CB8AC3E}">
        <p14:creationId xmlns:p14="http://schemas.microsoft.com/office/powerpoint/2010/main" xmlns="" val="27992888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endParaRPr lang="en-US"/>
          </a:p>
        </p:txBody>
      </p:sp>
      <p:sp>
        <p:nvSpPr>
          <p:cNvPr id="4"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264825B-3FA8-480C-9BC3-9119EF2944C0}" type="slidenum">
              <a:rPr lang="en-US" smtClean="0"/>
              <a:pPr>
                <a:defRPr/>
              </a:pPr>
              <a:t>‹#›</a:t>
            </a:fld>
            <a:endParaRPr lang="en-US"/>
          </a:p>
        </p:txBody>
      </p:sp>
    </p:spTree>
    <p:extLst>
      <p:ext uri="{BB962C8B-B14F-4D97-AF65-F5344CB8AC3E}">
        <p14:creationId xmlns:p14="http://schemas.microsoft.com/office/powerpoint/2010/main" xmlns="" val="5593735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endParaRPr lang="en-US"/>
          </a:p>
        </p:txBody>
      </p:sp>
      <p:sp>
        <p:nvSpPr>
          <p:cNvPr id="4"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264825B-3FA8-480C-9BC3-9119EF2944C0}" type="slidenum">
              <a:rPr lang="en-US" smtClean="0"/>
              <a:pPr>
                <a:defRPr/>
              </a:pPr>
              <a:t>‹#›</a:t>
            </a:fld>
            <a:endParaRPr lang="en-US"/>
          </a:p>
        </p:txBody>
      </p:sp>
    </p:spTree>
    <p:extLst>
      <p:ext uri="{BB962C8B-B14F-4D97-AF65-F5344CB8AC3E}">
        <p14:creationId xmlns:p14="http://schemas.microsoft.com/office/powerpoint/2010/main" xmlns="" val="3202957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nchor="t" anchorCtr="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E7292DD-6BD9-45FB-A83B-ED23062C79CE}" type="slidenum">
              <a:rPr lang="en-US" smtClean="0"/>
              <a:pPr>
                <a:defRPr/>
              </a:pPr>
              <a:t>‹#›</a:t>
            </a:fld>
            <a:endParaRPr lang="en-US"/>
          </a:p>
        </p:txBody>
      </p:sp>
    </p:spTree>
    <p:extLst>
      <p:ext uri="{BB962C8B-B14F-4D97-AF65-F5344CB8AC3E}">
        <p14:creationId xmlns:p14="http://schemas.microsoft.com/office/powerpoint/2010/main" xmlns="" val="29120416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1DEF1C1-0964-4C88-A861-71FBF7E6C35A}" type="slidenum">
              <a:rPr lang="en-US" smtClean="0"/>
              <a:pPr>
                <a:defRPr/>
              </a:pPr>
              <a:t>‹#›</a:t>
            </a:fld>
            <a:endParaRPr lang="en-US"/>
          </a:p>
        </p:txBody>
      </p:sp>
    </p:spTree>
    <p:extLst>
      <p:ext uri="{BB962C8B-B14F-4D97-AF65-F5344CB8AC3E}">
        <p14:creationId xmlns:p14="http://schemas.microsoft.com/office/powerpoint/2010/main" xmlns="" val="32214392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TwoObj">
  <p:cSld name="Τίτλος, Κείμενο και 2 Αντικείμεν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p>
            <a:r>
              <a:rPr lang="el-GR"/>
              <a:t>Στυλ κύριου τίτλου</a:t>
            </a:r>
          </a:p>
        </p:txBody>
      </p:sp>
      <p:sp>
        <p:nvSpPr>
          <p:cNvPr id="3" name="Θέση κειμένου 2"/>
          <p:cNvSpPr>
            <a:spLocks noGrp="1"/>
          </p:cNvSpPr>
          <p:nvPr>
            <p:ph type="body" sz="half" idx="1"/>
          </p:nvPr>
        </p:nvSpPr>
        <p:spPr>
          <a:xfrm>
            <a:off x="457200" y="1600200"/>
            <a:ext cx="4038600" cy="4525963"/>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quarter" idx="2"/>
          </p:nvPr>
        </p:nvSpPr>
        <p:spPr>
          <a:xfrm>
            <a:off x="4648200" y="1600200"/>
            <a:ext cx="4038600" cy="21859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περιεχομένου 4"/>
          <p:cNvSpPr>
            <a:spLocks noGrp="1"/>
          </p:cNvSpPr>
          <p:nvPr>
            <p:ph sz="quarter" idx="3"/>
          </p:nvPr>
        </p:nvSpPr>
        <p:spPr>
          <a:xfrm>
            <a:off x="4648200" y="3938588"/>
            <a:ext cx="4038600" cy="2187575"/>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8CCA137-EDBC-415F-81F9-80E33AD4AF00}" type="slidenum">
              <a:rPr lang="en-US"/>
              <a:pPr>
                <a:defRPr/>
              </a:pPr>
              <a:t>‹#›</a:t>
            </a:fld>
            <a:endParaRPr lang="en-US"/>
          </a:p>
        </p:txBody>
      </p:sp>
    </p:spTree>
    <p:extLst>
      <p:ext uri="{BB962C8B-B14F-4D97-AF65-F5344CB8AC3E}">
        <p14:creationId xmlns:p14="http://schemas.microsoft.com/office/powerpoint/2010/main" xmlns="" val="20356787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cSld name="Αντικείμενο">
    <p:spTree>
      <p:nvGrpSpPr>
        <p:cNvPr id="1" name=""/>
        <p:cNvGrpSpPr/>
        <p:nvPr/>
      </p:nvGrpSpPr>
      <p:grpSpPr>
        <a:xfrm>
          <a:off x="0" y="0"/>
          <a:ext cx="0" cy="0"/>
          <a:chOff x="0" y="0"/>
          <a:chExt cx="0" cy="0"/>
        </a:xfrm>
      </p:grpSpPr>
      <p:sp>
        <p:nvSpPr>
          <p:cNvPr id="2" name="Θέση περιεχομένου 1"/>
          <p:cNvSpPr>
            <a:spLocks noGrp="1"/>
          </p:cNvSpPr>
          <p:nvPr>
            <p:ph/>
          </p:nvPr>
        </p:nvSpPr>
        <p:spPr>
          <a:xfrm>
            <a:off x="457200" y="274638"/>
            <a:ext cx="8229600" cy="5851525"/>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2FA669B-C170-484E-BEC7-72D0910BDFD4}" type="slidenum">
              <a:rPr lang="en-US"/>
              <a:pPr>
                <a:defRPr/>
              </a:pPr>
              <a:t>‹#›</a:t>
            </a:fld>
            <a:endParaRPr lang="en-US"/>
          </a:p>
        </p:txBody>
      </p:sp>
    </p:spTree>
    <p:extLst>
      <p:ext uri="{BB962C8B-B14F-4D97-AF65-F5344CB8AC3E}">
        <p14:creationId xmlns:p14="http://schemas.microsoft.com/office/powerpoint/2010/main" xmlns="" val="1439488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264825B-3FA8-480C-9BC3-9119EF2944C0}" type="slidenum">
              <a:rPr lang="en-US" smtClean="0"/>
              <a:pPr>
                <a:defRPr/>
              </a:pPr>
              <a:t>‹#›</a:t>
            </a:fld>
            <a:endParaRPr lang="en-US"/>
          </a:p>
        </p:txBody>
      </p:sp>
    </p:spTree>
    <p:extLst>
      <p:ext uri="{BB962C8B-B14F-4D97-AF65-F5344CB8AC3E}">
        <p14:creationId xmlns:p14="http://schemas.microsoft.com/office/powerpoint/2010/main" xmlns="" val="38173867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Chart">
  <p:cSld name="Τίτλος, Κείμενο και Γράφημ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p>
            <a:r>
              <a:rPr lang="el-GR"/>
              <a:t>Στυλ κύριου τίτλου</a:t>
            </a:r>
          </a:p>
        </p:txBody>
      </p:sp>
      <p:sp>
        <p:nvSpPr>
          <p:cNvPr id="3" name="Θέση κειμένου 2"/>
          <p:cNvSpPr>
            <a:spLocks noGrp="1"/>
          </p:cNvSpPr>
          <p:nvPr>
            <p:ph type="body" sz="half" idx="1"/>
          </p:nvPr>
        </p:nvSpPr>
        <p:spPr>
          <a:xfrm>
            <a:off x="457200" y="1600200"/>
            <a:ext cx="4038600" cy="4525963"/>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γραφήματος 3"/>
          <p:cNvSpPr>
            <a:spLocks noGrp="1"/>
          </p:cNvSpPr>
          <p:nvPr>
            <p:ph type="chart" sz="half" idx="2"/>
          </p:nvPr>
        </p:nvSpPr>
        <p:spPr>
          <a:xfrm>
            <a:off x="4648200" y="1600200"/>
            <a:ext cx="4038600" cy="4525963"/>
          </a:xfrm>
        </p:spPr>
        <p:txBody>
          <a:bodyPr/>
          <a:lstStyle/>
          <a:p>
            <a:pPr lvl="0"/>
            <a:endParaRPr lang="el-GR"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1ED907-2C57-4352-931C-4F689F50D999}" type="slidenum">
              <a:rPr lang="en-US"/>
              <a:pPr>
                <a:defRPr/>
              </a:pPr>
              <a:t>‹#›</a:t>
            </a:fld>
            <a:endParaRPr lang="en-US"/>
          </a:p>
        </p:txBody>
      </p:sp>
    </p:spTree>
    <p:extLst>
      <p:ext uri="{BB962C8B-B14F-4D97-AF65-F5344CB8AC3E}">
        <p14:creationId xmlns:p14="http://schemas.microsoft.com/office/powerpoint/2010/main" xmlns="" val="27668302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AndTx">
  <p:cSld name="Τίτλος, 2 Αντικείμενα και 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609600"/>
            <a:ext cx="7772400" cy="1143000"/>
          </a:xfrm>
        </p:spPr>
        <p:txBody>
          <a:bodyPr/>
          <a:lstStyle/>
          <a:p>
            <a:r>
              <a:rPr lang="el-GR"/>
              <a:t>Kλικ για επεξεργασία του τίτλου</a:t>
            </a:r>
          </a:p>
        </p:txBody>
      </p:sp>
      <p:sp>
        <p:nvSpPr>
          <p:cNvPr id="3" name="2 - Θέση περιεχομένου"/>
          <p:cNvSpPr>
            <a:spLocks noGrp="1"/>
          </p:cNvSpPr>
          <p:nvPr>
            <p:ph sz="quarter" idx="1"/>
          </p:nvPr>
        </p:nvSpPr>
        <p:spPr>
          <a:xfrm>
            <a:off x="685800" y="1981200"/>
            <a:ext cx="3810000" cy="19812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685800" y="4114800"/>
            <a:ext cx="3810000" cy="19812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half" idx="3"/>
          </p:nvPr>
        </p:nvSpPr>
        <p:spPr>
          <a:xfrm>
            <a:off x="4648200" y="1981200"/>
            <a:ext cx="3810000" cy="41148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Rectangle 4"/>
          <p:cNvSpPr>
            <a:spLocks noGrp="1" noChangeArrowheads="1"/>
          </p:cNvSpPr>
          <p:nvPr>
            <p:ph type="dt" sz="half" idx="10"/>
          </p:nvPr>
        </p:nvSpPr>
        <p:spPr>
          <a:ln/>
        </p:spPr>
        <p:txBody>
          <a:bodyPr/>
          <a:lstStyle>
            <a:lvl1pPr>
              <a:defRPr/>
            </a:lvl1pPr>
          </a:lstStyle>
          <a:p>
            <a:pPr>
              <a:defRPr/>
            </a:pPr>
            <a:endParaRPr lang="el-GR"/>
          </a:p>
        </p:txBody>
      </p:sp>
      <p:sp>
        <p:nvSpPr>
          <p:cNvPr id="7" name="Rectangle 5"/>
          <p:cNvSpPr>
            <a:spLocks noGrp="1" noChangeArrowheads="1"/>
          </p:cNvSpPr>
          <p:nvPr>
            <p:ph type="ftr" sz="quarter" idx="11"/>
          </p:nvPr>
        </p:nvSpPr>
        <p:spPr>
          <a:ln/>
        </p:spPr>
        <p:txBody>
          <a:bodyPr/>
          <a:lstStyle>
            <a:lvl1pPr>
              <a:defRPr/>
            </a:lvl1pPr>
          </a:lstStyle>
          <a:p>
            <a:pPr>
              <a:defRPr/>
            </a:pPr>
            <a:endParaRPr lang="el-GR"/>
          </a:p>
        </p:txBody>
      </p:sp>
      <p:sp>
        <p:nvSpPr>
          <p:cNvPr id="8" name="Rectangle 6"/>
          <p:cNvSpPr>
            <a:spLocks noGrp="1" noChangeArrowheads="1"/>
          </p:cNvSpPr>
          <p:nvPr>
            <p:ph type="sldNum" sz="quarter" idx="12"/>
          </p:nvPr>
        </p:nvSpPr>
        <p:spPr>
          <a:ln/>
        </p:spPr>
        <p:txBody>
          <a:bodyPr/>
          <a:lstStyle>
            <a:lvl1pPr>
              <a:defRPr/>
            </a:lvl1pPr>
          </a:lstStyle>
          <a:p>
            <a:pPr>
              <a:defRPr/>
            </a:pPr>
            <a:fld id="{216E619D-0073-4E98-A850-B2A4C1BB7C5B}" type="slidenum">
              <a:rPr lang="el-GR"/>
              <a:pPr>
                <a:defRPr/>
              </a:pPr>
              <a:t>‹#›</a:t>
            </a:fld>
            <a:endParaRPr lang="el-GR"/>
          </a:p>
        </p:txBody>
      </p:sp>
    </p:spTree>
    <p:extLst>
      <p:ext uri="{BB962C8B-B14F-4D97-AF65-F5344CB8AC3E}">
        <p14:creationId xmlns:p14="http://schemas.microsoft.com/office/powerpoint/2010/main" xmlns="" val="1591873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C79268F-BB23-4A47-A357-97F6FBD142C7}" type="slidenum">
              <a:rPr lang="en-US" smtClean="0"/>
              <a:pPr>
                <a:defRPr/>
              </a:pPr>
              <a:t>‹#›</a:t>
            </a:fld>
            <a:endParaRPr lang="en-US"/>
          </a:p>
        </p:txBody>
      </p:sp>
    </p:spTree>
    <p:extLst>
      <p:ext uri="{BB962C8B-B14F-4D97-AF65-F5344CB8AC3E}">
        <p14:creationId xmlns:p14="http://schemas.microsoft.com/office/powerpoint/2010/main" xmlns="" val="1418295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7411232-DBD9-4889-8F81-4C9741FE4C4B}" type="slidenum">
              <a:rPr lang="en-US" smtClean="0"/>
              <a:pPr>
                <a:defRPr/>
              </a:pPr>
              <a:t>‹#›</a:t>
            </a:fld>
            <a:endParaRPr lang="en-US"/>
          </a:p>
        </p:txBody>
      </p:sp>
    </p:spTree>
    <p:extLst>
      <p:ext uri="{BB962C8B-B14F-4D97-AF65-F5344CB8AC3E}">
        <p14:creationId xmlns:p14="http://schemas.microsoft.com/office/powerpoint/2010/main" xmlns="" val="3246151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1DC53A27-528E-44A1-BE6B-B6A932511903}" type="slidenum">
              <a:rPr lang="en-US" smtClean="0"/>
              <a:pPr>
                <a:defRPr/>
              </a:pPr>
              <a:t>‹#›</a:t>
            </a:fld>
            <a:endParaRPr lang="en-US"/>
          </a:p>
        </p:txBody>
      </p:sp>
    </p:spTree>
    <p:extLst>
      <p:ext uri="{BB962C8B-B14F-4D97-AF65-F5344CB8AC3E}">
        <p14:creationId xmlns:p14="http://schemas.microsoft.com/office/powerpoint/2010/main" xmlns="" val="1283146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7" name="Date Placeholder 2"/>
          <p:cNvSpPr>
            <a:spLocks noGrp="1"/>
          </p:cNvSpPr>
          <p:nvPr>
            <p:ph type="dt" sz="half" idx="10"/>
          </p:nvPr>
        </p:nvSpPr>
        <p:spPr/>
        <p:txBody>
          <a:bodyPr/>
          <a:lstStyle/>
          <a:p>
            <a:pPr>
              <a:defRPr/>
            </a:pPr>
            <a:endParaRPr lang="en-US"/>
          </a:p>
        </p:txBody>
      </p:sp>
      <p:sp>
        <p:nvSpPr>
          <p:cNvPr id="5" name="Footer Placeholder 3"/>
          <p:cNvSpPr>
            <a:spLocks noGrp="1"/>
          </p:cNvSpPr>
          <p:nvPr>
            <p:ph type="ftr" sz="quarter" idx="11"/>
          </p:nvPr>
        </p:nvSpPr>
        <p:spPr/>
        <p:txBody>
          <a:bodyPr/>
          <a:lstStyle/>
          <a:p>
            <a:pPr>
              <a:defRPr/>
            </a:pPr>
            <a:endParaRPr lang="en-US"/>
          </a:p>
        </p:txBody>
      </p:sp>
      <p:sp>
        <p:nvSpPr>
          <p:cNvPr id="6" name="Slide Number Placeholder 4"/>
          <p:cNvSpPr>
            <a:spLocks noGrp="1"/>
          </p:cNvSpPr>
          <p:nvPr>
            <p:ph type="sldNum" sz="quarter" idx="12"/>
          </p:nvPr>
        </p:nvSpPr>
        <p:spPr/>
        <p:txBody>
          <a:bodyPr/>
          <a:lstStyle/>
          <a:p>
            <a:pPr>
              <a:defRPr/>
            </a:pPr>
            <a:fld id="{E62FD7EB-B1F9-4B24-BBED-C2FBF84840EF}" type="slidenum">
              <a:rPr lang="en-US" smtClean="0"/>
              <a:pPr>
                <a:defRPr/>
              </a:pPr>
              <a:t>‹#›</a:t>
            </a:fld>
            <a:endParaRPr lang="en-US"/>
          </a:p>
        </p:txBody>
      </p:sp>
    </p:spTree>
    <p:extLst>
      <p:ext uri="{BB962C8B-B14F-4D97-AF65-F5344CB8AC3E}">
        <p14:creationId xmlns:p14="http://schemas.microsoft.com/office/powerpoint/2010/main" xmlns="" val="1708368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a:defRPr/>
            </a:pPr>
            <a:endParaRPr lang="en-US"/>
          </a:p>
        </p:txBody>
      </p:sp>
      <p:sp>
        <p:nvSpPr>
          <p:cNvPr id="5" name="Footer Placeholder 2"/>
          <p:cNvSpPr>
            <a:spLocks noGrp="1"/>
          </p:cNvSpPr>
          <p:nvPr>
            <p:ph type="ftr" sz="quarter" idx="11"/>
          </p:nvPr>
        </p:nvSpPr>
        <p:spPr/>
        <p:txBody>
          <a:bodyPr/>
          <a:lstStyle/>
          <a:p>
            <a:pPr>
              <a:defRPr/>
            </a:pPr>
            <a:endParaRPr lang="en-US"/>
          </a:p>
        </p:txBody>
      </p:sp>
      <p:sp>
        <p:nvSpPr>
          <p:cNvPr id="6" name="Slide Number Placeholder 3"/>
          <p:cNvSpPr>
            <a:spLocks noGrp="1"/>
          </p:cNvSpPr>
          <p:nvPr>
            <p:ph type="sldNum" sz="quarter" idx="12"/>
          </p:nvPr>
        </p:nvSpPr>
        <p:spPr/>
        <p:txBody>
          <a:bodyPr/>
          <a:lstStyle/>
          <a:p>
            <a:pPr>
              <a:defRPr/>
            </a:pPr>
            <a:fld id="{6264825B-3FA8-480C-9BC3-9119EF2944C0}" type="slidenum">
              <a:rPr lang="en-US" smtClean="0"/>
              <a:pPr>
                <a:defRPr/>
              </a:pPr>
              <a:t>‹#›</a:t>
            </a:fld>
            <a:endParaRPr lang="en-US"/>
          </a:p>
        </p:txBody>
      </p:sp>
    </p:spTree>
    <p:extLst>
      <p:ext uri="{BB962C8B-B14F-4D97-AF65-F5344CB8AC3E}">
        <p14:creationId xmlns:p14="http://schemas.microsoft.com/office/powerpoint/2010/main" xmlns="" val="2352014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7" name="Date Placeholder 4"/>
          <p:cNvSpPr>
            <a:spLocks noGrp="1"/>
          </p:cNvSpPr>
          <p:nvPr>
            <p:ph type="dt" sz="half" idx="10"/>
          </p:nvPr>
        </p:nvSpPr>
        <p:spPr/>
        <p:txBody>
          <a:bodyPr/>
          <a:lstStyle/>
          <a:p>
            <a:pPr>
              <a:defRPr/>
            </a:pPr>
            <a:endParaRPr lang="en-US"/>
          </a:p>
        </p:txBody>
      </p:sp>
      <p:sp>
        <p:nvSpPr>
          <p:cNvPr id="5" name="Footer Placeholder 5"/>
          <p:cNvSpPr>
            <a:spLocks noGrp="1"/>
          </p:cNvSpPr>
          <p:nvPr>
            <p:ph type="ftr" sz="quarter" idx="11"/>
          </p:nvPr>
        </p:nvSpPr>
        <p:spPr/>
        <p:txBody>
          <a:bodyPr/>
          <a:lstStyle/>
          <a:p>
            <a:pPr>
              <a:defRPr/>
            </a:pPr>
            <a:endParaRPr lang="en-US"/>
          </a:p>
        </p:txBody>
      </p:sp>
      <p:sp>
        <p:nvSpPr>
          <p:cNvPr id="6" name="Slide Number Placeholder 6"/>
          <p:cNvSpPr>
            <a:spLocks noGrp="1"/>
          </p:cNvSpPr>
          <p:nvPr>
            <p:ph type="sldNum" sz="quarter" idx="12"/>
          </p:nvPr>
        </p:nvSpPr>
        <p:spPr/>
        <p:txBody>
          <a:bodyPr/>
          <a:lstStyle/>
          <a:p>
            <a:pPr>
              <a:defRPr/>
            </a:pPr>
            <a:fld id="{C3F53EEF-BCCD-4052-BF97-CF24E5E8C5F3}" type="slidenum">
              <a:rPr lang="en-US" smtClean="0"/>
              <a:pPr>
                <a:defRPr/>
              </a:pPr>
              <a:t>‹#›</a:t>
            </a:fld>
            <a:endParaRPr lang="en-US"/>
          </a:p>
        </p:txBody>
      </p:sp>
    </p:spTree>
    <p:extLst>
      <p:ext uri="{BB962C8B-B14F-4D97-AF65-F5344CB8AC3E}">
        <p14:creationId xmlns:p14="http://schemas.microsoft.com/office/powerpoint/2010/main" xmlns="" val="1142237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5866446-9B87-4F1C-BC97-BDE55A52659A}" type="slidenum">
              <a:rPr lang="en-US" smtClean="0"/>
              <a:pPr>
                <a:defRPr/>
              </a:pPr>
              <a:t>‹#›</a:t>
            </a:fld>
            <a:endParaRPr lang="en-US"/>
          </a:p>
        </p:txBody>
      </p:sp>
    </p:spTree>
    <p:extLst>
      <p:ext uri="{BB962C8B-B14F-4D97-AF65-F5344CB8AC3E}">
        <p14:creationId xmlns:p14="http://schemas.microsoft.com/office/powerpoint/2010/main" xmlns="" val="1379464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a:defRPr/>
            </a:pPr>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a:defRPr/>
            </a:pPr>
            <a:endParaRPr lang="en-US"/>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pPr>
              <a:defRPr/>
            </a:pPr>
            <a:fld id="{6264825B-3FA8-480C-9BC3-9119EF2944C0}" type="slidenum">
              <a:rPr lang="en-US" smtClean="0"/>
              <a:pPr>
                <a:defRPr/>
              </a:pPr>
              <a:t>‹#›</a:t>
            </a:fld>
            <a:endParaRPr lang="en-US"/>
          </a:p>
        </p:txBody>
      </p:sp>
    </p:spTree>
    <p:extLst>
      <p:ext uri="{BB962C8B-B14F-4D97-AF65-F5344CB8AC3E}">
        <p14:creationId xmlns:p14="http://schemas.microsoft.com/office/powerpoint/2010/main" xmlns="" val="3938939294"/>
      </p:ext>
    </p:extLst>
  </p:cSld>
  <p:clrMap bg1="dk1" tx1="lt1" bg2="dk2" tx2="lt2" accent1="accent1" accent2="accent2" accent3="accent3" accent4="accent4" accent5="accent5" accent6="accent6" hlink="hlink" folHlink="folHlink"/>
  <p:sldLayoutIdLst>
    <p:sldLayoutId id="2147484207" r:id="rId1"/>
    <p:sldLayoutId id="2147484208" r:id="rId2"/>
    <p:sldLayoutId id="2147484209" r:id="rId3"/>
    <p:sldLayoutId id="2147484210" r:id="rId4"/>
    <p:sldLayoutId id="2147484211" r:id="rId5"/>
    <p:sldLayoutId id="2147484212" r:id="rId6"/>
    <p:sldLayoutId id="2147484213" r:id="rId7"/>
    <p:sldLayoutId id="2147484214" r:id="rId8"/>
    <p:sldLayoutId id="2147484215" r:id="rId9"/>
    <p:sldLayoutId id="2147484216" r:id="rId10"/>
    <p:sldLayoutId id="2147484217" r:id="rId11"/>
    <p:sldLayoutId id="2147484218" r:id="rId12"/>
    <p:sldLayoutId id="2147484219" r:id="rId13"/>
    <p:sldLayoutId id="2147484220" r:id="rId14"/>
    <p:sldLayoutId id="2147484221" r:id="rId15"/>
    <p:sldLayoutId id="2147484222" r:id="rId16"/>
    <p:sldLayoutId id="2147484223" r:id="rId17"/>
    <p:sldLayoutId id="2147484224" r:id="rId18"/>
    <p:sldLayoutId id="2147484226" r:id="rId19"/>
    <p:sldLayoutId id="2147484227" r:id="rId20"/>
    <p:sldLayoutId id="2147484228" r:id="rId21"/>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6.emf"/><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image" Target="../media/image7.png"/><Relationship Id="rId4" Type="http://schemas.openxmlformats.org/officeDocument/2006/relationships/image" Target="../media/image6.png"/></Relationships>
</file>

<file path=ppt/slides/_rels/slide10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3.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image" Target="../media/image4.png"/><Relationship Id="rId7" Type="http://schemas.openxmlformats.org/officeDocument/2006/relationships/diagramData" Target="../diagrams/data4.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7.png"/><Relationship Id="rId11" Type="http://schemas.microsoft.com/office/2007/relationships/diagramDrawing" Target="../diagrams/drawing4.xml"/><Relationship Id="rId5" Type="http://schemas.openxmlformats.org/officeDocument/2006/relationships/image" Target="../media/image6.png"/><Relationship Id="rId10" Type="http://schemas.openxmlformats.org/officeDocument/2006/relationships/diagramColors" Target="../diagrams/colors4.xml"/><Relationship Id="rId4" Type="http://schemas.openxmlformats.org/officeDocument/2006/relationships/image" Target="../media/image5.png"/><Relationship Id="rId9" Type="http://schemas.openxmlformats.org/officeDocument/2006/relationships/diagramQuickStyle" Target="../diagrams/quickStyle4.xml"/></Relationships>
</file>

<file path=ppt/slides/_rels/slide104.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image" Target="../media/image4.png"/><Relationship Id="rId7" Type="http://schemas.openxmlformats.org/officeDocument/2006/relationships/diagramData" Target="../diagrams/data5.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7.png"/><Relationship Id="rId11" Type="http://schemas.microsoft.com/office/2007/relationships/diagramDrawing" Target="../diagrams/drawing5.xml"/><Relationship Id="rId5" Type="http://schemas.openxmlformats.org/officeDocument/2006/relationships/image" Target="../media/image6.png"/><Relationship Id="rId10" Type="http://schemas.openxmlformats.org/officeDocument/2006/relationships/diagramColors" Target="../diagrams/colors5.xml"/><Relationship Id="rId4" Type="http://schemas.openxmlformats.org/officeDocument/2006/relationships/image" Target="../media/image5.png"/><Relationship Id="rId9" Type="http://schemas.openxmlformats.org/officeDocument/2006/relationships/diagramQuickStyle" Target="../diagrams/quickStyle5.xml"/></Relationships>
</file>

<file path=ppt/slides/_rels/slide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0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0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7.png"/><Relationship Id="rId4" Type="http://schemas.openxmlformats.org/officeDocument/2006/relationships/image" Target="../media/image6.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10.vml"/></Relationships>
</file>

<file path=ppt/slides/_rels/slide1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105.png"/><Relationship Id="rId5" Type="http://schemas.openxmlformats.org/officeDocument/2006/relationships/image" Target="../media/image7.png"/><Relationship Id="rId4" Type="http://schemas.openxmlformats.org/officeDocument/2006/relationships/image" Target="../media/image6.png"/></Relationships>
</file>

<file path=ppt/slides/_rels/slide1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106.png"/><Relationship Id="rId5" Type="http://schemas.openxmlformats.org/officeDocument/2006/relationships/image" Target="../media/image7.png"/><Relationship Id="rId4" Type="http://schemas.openxmlformats.org/officeDocument/2006/relationships/image" Target="../media/image6.png"/></Relationships>
</file>

<file path=ppt/slides/_rels/slide11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109.png"/><Relationship Id="rId5" Type="http://schemas.openxmlformats.org/officeDocument/2006/relationships/image" Target="../media/image7.png"/><Relationship Id="rId4" Type="http://schemas.openxmlformats.org/officeDocument/2006/relationships/image" Target="../media/image6.png"/></Relationships>
</file>

<file path=ppt/slides/_rels/slide1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110.png"/><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7.png"/><Relationship Id="rId4" Type="http://schemas.openxmlformats.org/officeDocument/2006/relationships/image" Target="../media/image6.png"/></Relationships>
</file>

<file path=ppt/slides/_rels/slide1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1.emf"/><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11.vml"/></Relationships>
</file>

<file path=ppt/slides/_rels/slide1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0.xml"/><Relationship Id="rId1" Type="http://schemas.openxmlformats.org/officeDocument/2006/relationships/vmlDrawing" Target="../drawings/vmlDrawing12.v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image" Target="../media/image114.jpeg"/><Relationship Id="rId1" Type="http://schemas.openxmlformats.org/officeDocument/2006/relationships/slideLayout" Target="../slideLayouts/slideLayout21.xml"/><Relationship Id="rId5" Type="http://schemas.openxmlformats.org/officeDocument/2006/relationships/image" Target="../media/image117.emf"/><Relationship Id="rId4" Type="http://schemas.openxmlformats.org/officeDocument/2006/relationships/image" Target="../media/image116.emf"/></Relationships>
</file>

<file path=ppt/slides/_rels/slide127.xml.rels><?xml version="1.0" encoding="UTF-8" standalone="yes"?>
<Relationships xmlns="http://schemas.openxmlformats.org/package/2006/relationships"><Relationship Id="rId3" Type="http://schemas.openxmlformats.org/officeDocument/2006/relationships/image" Target="../media/image118.wmf"/><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8" Type="http://schemas.openxmlformats.org/officeDocument/2006/relationships/image" Target="../media/image121.tiff"/><Relationship Id="rId3" Type="http://schemas.openxmlformats.org/officeDocument/2006/relationships/image" Target="../media/image5.png"/><Relationship Id="rId7" Type="http://schemas.openxmlformats.org/officeDocument/2006/relationships/image" Target="../media/image120.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119.png"/><Relationship Id="rId5" Type="http://schemas.openxmlformats.org/officeDocument/2006/relationships/image" Target="../media/image7.png"/><Relationship Id="rId4" Type="http://schemas.openxmlformats.org/officeDocument/2006/relationships/image" Target="../media/image6.png"/></Relationships>
</file>

<file path=ppt/slides/_rels/slide129.xml.rels><?xml version="1.0" encoding="UTF-8" standalone="yes"?>
<Relationships xmlns="http://schemas.openxmlformats.org/package/2006/relationships"><Relationship Id="rId3" Type="http://schemas.openxmlformats.org/officeDocument/2006/relationships/image" Target="../media/image122.wmf"/><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7.png"/><Relationship Id="rId4" Type="http://schemas.openxmlformats.org/officeDocument/2006/relationships/image" Target="../media/image6.png"/></Relationships>
</file>

<file path=ppt/slides/_rels/slide1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131.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5.png"/><Relationship Id="rId7" Type="http://schemas.openxmlformats.org/officeDocument/2006/relationships/diagramLayout" Target="../diagrams/layout6.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Data" Target="../diagrams/data6.xml"/><Relationship Id="rId5" Type="http://schemas.openxmlformats.org/officeDocument/2006/relationships/image" Target="../media/image7.png"/><Relationship Id="rId10" Type="http://schemas.microsoft.com/office/2007/relationships/diagramDrawing" Target="../diagrams/drawing6.xml"/><Relationship Id="rId4" Type="http://schemas.openxmlformats.org/officeDocument/2006/relationships/image" Target="../media/image6.png"/><Relationship Id="rId9" Type="http://schemas.openxmlformats.org/officeDocument/2006/relationships/diagramColors" Target="../diagrams/colors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3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vmlDrawing" Target="../drawings/vmlDrawing13.vml"/><Relationship Id="rId4" Type="http://schemas.openxmlformats.org/officeDocument/2006/relationships/oleObject" Target="../embeddings/oleObject14.bin"/></Relationships>
</file>

<file path=ppt/slides/_rels/slide13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140.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image" Target="../media/image128.emf"/><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130.jpeg"/><Relationship Id="rId5" Type="http://schemas.openxmlformats.org/officeDocument/2006/relationships/image" Target="../media/image7.png"/><Relationship Id="rId4" Type="http://schemas.openxmlformats.org/officeDocument/2006/relationships/image" Target="../media/image6.png"/></Relationships>
</file>

<file path=ppt/slides/_rels/slide143.xml.rels><?xml version="1.0" encoding="UTF-8" standalone="yes"?>
<Relationships xmlns="http://schemas.openxmlformats.org/package/2006/relationships"><Relationship Id="rId2" Type="http://schemas.openxmlformats.org/officeDocument/2006/relationships/image" Target="../media/image131.tiff"/><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32.tiff"/><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33.tiff"/><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34.tiff"/><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35.tiff"/><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36.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50.xml.rels><?xml version="1.0" encoding="UTF-8" standalone="yes"?>
<Relationships xmlns="http://schemas.openxmlformats.org/package/2006/relationships"><Relationship Id="rId3" Type="http://schemas.openxmlformats.org/officeDocument/2006/relationships/hyperlink" Target="https://www.ncbi.nlm.nih.gov/pubmed/?term=Kantele%20A%5bAuthor%5d&amp;cauthor=true&amp;cauthor_uid=28196696" TargetMode="External"/><Relationship Id="rId2" Type="http://schemas.openxmlformats.org/officeDocument/2006/relationships/hyperlink" Target="https://www.ncbi.nlm.nih.gov/pubmed/?term=Nevalainen%20A%5bAuthor%5d&amp;cauthor=true&amp;cauthor_uid=28196696" TargetMode="External"/><Relationship Id="rId1" Type="http://schemas.openxmlformats.org/officeDocument/2006/relationships/slideLayout" Target="../slideLayouts/slideLayout7.xml"/><Relationship Id="rId4" Type="http://schemas.openxmlformats.org/officeDocument/2006/relationships/image" Target="../media/image137.png"/></Relationships>
</file>

<file path=ppt/slides/_rels/slide151.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140.tiff"/><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43.wmf"/><Relationship Id="rId2" Type="http://schemas.openxmlformats.org/officeDocument/2006/relationships/image" Target="../media/image142.wmf"/><Relationship Id="rId1" Type="http://schemas.openxmlformats.org/officeDocument/2006/relationships/slideLayout" Target="../slideLayouts/slideLayout6.xml"/><Relationship Id="rId4" Type="http://schemas.openxmlformats.org/officeDocument/2006/relationships/image" Target="../media/image144.jpeg"/></Relationships>
</file>

<file path=ppt/slides/_rels/slide15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7.xml"/><Relationship Id="rId5" Type="http://schemas.openxmlformats.org/officeDocument/2006/relationships/image" Target="../media/image148.png"/><Relationship Id="rId4" Type="http://schemas.openxmlformats.org/officeDocument/2006/relationships/image" Target="../media/image147.jpeg"/></Relationships>
</file>

<file path=ppt/slides/_rels/slide15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png"/><Relationship Id="rId1" Type="http://schemas.openxmlformats.org/officeDocument/2006/relationships/slideLayout" Target="../slideLayouts/slideLayout7.xml"/><Relationship Id="rId4" Type="http://schemas.openxmlformats.org/officeDocument/2006/relationships/image" Target="../media/image150.jpeg"/></Relationships>
</file>

<file path=ppt/slides/_rels/slide157.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www.eurosurveillance.org/content/eurosurveillance"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2.gif"/><Relationship Id="rId4" Type="http://schemas.openxmlformats.org/officeDocument/2006/relationships/hyperlink" Target="https://www.eurosurveillance.org/content/eurosurveillance/25/34" TargetMode="Externa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7.xml"/><Relationship Id="rId4" Type="http://schemas.openxmlformats.org/officeDocument/2006/relationships/image" Target="../media/image156.png"/></Relationships>
</file>

<file path=ppt/slides/_rels/slide16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jpeg"/><Relationship Id="rId1" Type="http://schemas.openxmlformats.org/officeDocument/2006/relationships/slideLayout" Target="../slideLayouts/slideLayout7.xml"/><Relationship Id="rId4" Type="http://schemas.openxmlformats.org/officeDocument/2006/relationships/image" Target="../media/image160.jpeg"/></Relationships>
</file>

<file path=ppt/slides/_rels/slide17.xml.rels><?xml version="1.0" encoding="UTF-8" standalone="yes"?>
<Relationships xmlns="http://schemas.openxmlformats.org/package/2006/relationships"><Relationship Id="rId3" Type="http://schemas.openxmlformats.org/officeDocument/2006/relationships/hyperlink" Target="https://www.eurosurveillance.org/content/eurosurveillance" TargetMode="External"/><Relationship Id="rId2" Type="http://schemas.openxmlformats.org/officeDocument/2006/relationships/image" Target="../media/image23.emf"/><Relationship Id="rId1" Type="http://schemas.openxmlformats.org/officeDocument/2006/relationships/slideLayout" Target="../slideLayouts/slideLayout4.xml"/><Relationship Id="rId4" Type="http://schemas.openxmlformats.org/officeDocument/2006/relationships/hyperlink" Target="https://www.eurosurveillance.org/content/eurosurveillance/25/34"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www.eurosurveillance.org/content/eurosurveillance/25/34" TargetMode="External"/><Relationship Id="rId3" Type="http://schemas.openxmlformats.org/officeDocument/2006/relationships/image" Target="../media/image5.png"/><Relationship Id="rId7" Type="http://schemas.openxmlformats.org/officeDocument/2006/relationships/hyperlink" Target="https://www.eurosurveillance.org/content/eurosurveillance" TargetMode="External"/><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24.emf"/><Relationship Id="rId5" Type="http://schemas.openxmlformats.org/officeDocument/2006/relationships/image" Target="../media/image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hyperlink" Target="https://www.eurosurveillance.org/content/eurosurveillance/25/34" TargetMode="External"/><Relationship Id="rId3" Type="http://schemas.openxmlformats.org/officeDocument/2006/relationships/image" Target="../media/image5.png"/><Relationship Id="rId7" Type="http://schemas.openxmlformats.org/officeDocument/2006/relationships/hyperlink" Target="https://www.eurosurveillance.org/content/eurosurveillance" TargetMode="External"/><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25.emf"/><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gi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8.xml"/><Relationship Id="rId1" Type="http://schemas.openxmlformats.org/officeDocument/2006/relationships/vmlDrawing" Target="../drawings/vmlDrawing3.v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idsociety.org/policy--advocacy/antimicrobial-resistance/patient-stories/" TargetMode="External"/><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7.pn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4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7.png"/><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59.jpeg"/><Relationship Id="rId5" Type="http://schemas.openxmlformats.org/officeDocument/2006/relationships/image" Target="../media/image7.png"/><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7.png"/><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61.jpe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4.xml"/><Relationship Id="rId1" Type="http://schemas.openxmlformats.org/officeDocument/2006/relationships/vmlDrawing" Target="../drawings/vmlDrawing4.vml"/></Relationships>
</file>

<file path=ppt/slides/_rels/slide5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5.v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66.png"/></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66.png"/></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5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tif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71.emf"/><Relationship Id="rId5" Type="http://schemas.openxmlformats.org/officeDocument/2006/relationships/image" Target="../media/image7.png"/><Relationship Id="rId4" Type="http://schemas.openxmlformats.org/officeDocument/2006/relationships/image" Target="../media/image6.png"/></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73.jpeg"/></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9.vml"/></Relationships>
</file>

<file path=ppt/slides/_rels/slide6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7.wmf"/><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86.wmf"/><Relationship Id="rId5" Type="http://schemas.openxmlformats.org/officeDocument/2006/relationships/image" Target="../media/image7.png"/><Relationship Id="rId4" Type="http://schemas.openxmlformats.org/officeDocument/2006/relationships/image" Target="../media/image6.png"/></Relationships>
</file>

<file path=ppt/slides/_rels/slide7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7.tif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emf"/><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82.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96.jpeg"/><Relationship Id="rId5" Type="http://schemas.openxmlformats.org/officeDocument/2006/relationships/image" Target="../media/image7.png"/><Relationship Id="rId4" Type="http://schemas.openxmlformats.org/officeDocument/2006/relationships/image" Target="../media/image6.png"/></Relationships>
</file>

<file path=ppt/slides/_rels/slide8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7.png"/><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01.jpeg"/><Relationship Id="rId5" Type="http://schemas.openxmlformats.org/officeDocument/2006/relationships/image" Target="../media/image7.png"/><Relationship Id="rId4" Type="http://schemas.openxmlformats.org/officeDocument/2006/relationships/image" Target="../media/image6.png"/></Relationships>
</file>

<file path=ppt/slides/_rels/slide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9.xml"/><Relationship Id="rId5" Type="http://schemas.openxmlformats.org/officeDocument/2006/relationships/image" Target="../media/image7.png"/><Relationship Id="rId4" Type="http://schemas.openxmlformats.org/officeDocument/2006/relationships/image" Target="../media/image6.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02.wmf"/><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xmlns="" id="{DE27238C-8EAF-4098-86E6-7723B7DAE60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chemeClr val="tx2"/>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38" name="Freeform 36">
            <a:extLst>
              <a:ext uri="{FF2B5EF4-FFF2-40B4-BE49-F238E27FC236}">
                <a16:creationId xmlns:a16="http://schemas.microsoft.com/office/drawing/2014/main" xmlns="" id="{992F97B1-1891-4FCC-9E5F-BA97EDB48F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7013257" y="0"/>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2">
              <a:lumMod val="60000"/>
              <a:lumOff val="40000"/>
              <a:alpha val="20000"/>
            </a:schemeClr>
          </a:solidFill>
          <a:ln>
            <a:noFill/>
          </a:ln>
        </p:spPr>
        <p:txBody>
          <a:bodyPr rtlCol="0" anchor="ctr"/>
          <a:lstStyle/>
          <a:p>
            <a:pPr algn="ctr"/>
            <a:endParaRPr lang="en-US"/>
          </a:p>
        </p:txBody>
      </p:sp>
      <p:sp useBgFill="1">
        <p:nvSpPr>
          <p:cNvPr id="140" name="Freeform: Shape 139">
            <a:extLst>
              <a:ext uri="{FF2B5EF4-FFF2-40B4-BE49-F238E27FC236}">
                <a16:creationId xmlns:a16="http://schemas.microsoft.com/office/drawing/2014/main" xmlns="" id="{78C6C821-FEE1-4EB6-9590-C021440C77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381" y="0"/>
            <a:ext cx="7275344" cy="6858001"/>
          </a:xfrm>
          <a:custGeom>
            <a:avLst/>
            <a:gdLst>
              <a:gd name="connsiteX0" fmla="*/ 0 w 9700459"/>
              <a:gd name="connsiteY0" fmla="*/ 0 h 6858001"/>
              <a:gd name="connsiteX1" fmla="*/ 1323975 w 9700459"/>
              <a:gd name="connsiteY1" fmla="*/ 0 h 6858001"/>
              <a:gd name="connsiteX2" fmla="*/ 1517015 w 9700459"/>
              <a:gd name="connsiteY2" fmla="*/ 0 h 6858001"/>
              <a:gd name="connsiteX3" fmla="*/ 3241265 w 9700459"/>
              <a:gd name="connsiteY3" fmla="*/ 0 h 6858001"/>
              <a:gd name="connsiteX4" fmla="*/ 3241265 w 9700459"/>
              <a:gd name="connsiteY4" fmla="*/ 1 h 6858001"/>
              <a:gd name="connsiteX5" fmla="*/ 8355744 w 9700459"/>
              <a:gd name="connsiteY5" fmla="*/ 1 h 6858001"/>
              <a:gd name="connsiteX6" fmla="*/ 8355744 w 9700459"/>
              <a:gd name="connsiteY6" fmla="*/ 0 h 6858001"/>
              <a:gd name="connsiteX7" fmla="*/ 9699282 w 9700459"/>
              <a:gd name="connsiteY7" fmla="*/ 0 h 6858001"/>
              <a:gd name="connsiteX8" fmla="*/ 9674237 w 9700459"/>
              <a:gd name="connsiteY8" fmla="*/ 155677 h 6858001"/>
              <a:gd name="connsiteX9" fmla="*/ 9650368 w 9700459"/>
              <a:gd name="connsiteY9" fmla="*/ 310668 h 6858001"/>
              <a:gd name="connsiteX10" fmla="*/ 9627004 w 9700459"/>
              <a:gd name="connsiteY10" fmla="*/ 466344 h 6858001"/>
              <a:gd name="connsiteX11" fmla="*/ 9607001 w 9700459"/>
              <a:gd name="connsiteY11" fmla="*/ 622707 h 6858001"/>
              <a:gd name="connsiteX12" fmla="*/ 9586830 w 9700459"/>
              <a:gd name="connsiteY12" fmla="*/ 778383 h 6858001"/>
              <a:gd name="connsiteX13" fmla="*/ 9568004 w 9700459"/>
              <a:gd name="connsiteY13" fmla="*/ 934746 h 6858001"/>
              <a:gd name="connsiteX14" fmla="*/ 9551868 w 9700459"/>
              <a:gd name="connsiteY14" fmla="*/ 1089051 h 6858001"/>
              <a:gd name="connsiteX15" fmla="*/ 9536572 w 9700459"/>
              <a:gd name="connsiteY15" fmla="*/ 1245413 h 6858001"/>
              <a:gd name="connsiteX16" fmla="*/ 9522620 w 9700459"/>
              <a:gd name="connsiteY16" fmla="*/ 1401090 h 6858001"/>
              <a:gd name="connsiteX17" fmla="*/ 9510518 w 9700459"/>
              <a:gd name="connsiteY17" fmla="*/ 1554023 h 6858001"/>
              <a:gd name="connsiteX18" fmla="*/ 9498415 w 9700459"/>
              <a:gd name="connsiteY18" fmla="*/ 1709014 h 6858001"/>
              <a:gd name="connsiteX19" fmla="*/ 9488330 w 9700459"/>
              <a:gd name="connsiteY19" fmla="*/ 1861947 h 6858001"/>
              <a:gd name="connsiteX20" fmla="*/ 9480430 w 9700459"/>
              <a:gd name="connsiteY20" fmla="*/ 2014881 h 6858001"/>
              <a:gd name="connsiteX21" fmla="*/ 9472193 w 9700459"/>
              <a:gd name="connsiteY21" fmla="*/ 2167128 h 6858001"/>
              <a:gd name="connsiteX22" fmla="*/ 9465302 w 9700459"/>
              <a:gd name="connsiteY22" fmla="*/ 2318004 h 6858001"/>
              <a:gd name="connsiteX23" fmla="*/ 9460427 w 9700459"/>
              <a:gd name="connsiteY23" fmla="*/ 2467509 h 6858001"/>
              <a:gd name="connsiteX24" fmla="*/ 9456225 w 9700459"/>
              <a:gd name="connsiteY24" fmla="*/ 2617013 h 6858001"/>
              <a:gd name="connsiteX25" fmla="*/ 9452191 w 9700459"/>
              <a:gd name="connsiteY25" fmla="*/ 2765146 h 6858001"/>
              <a:gd name="connsiteX26" fmla="*/ 9450342 w 9700459"/>
              <a:gd name="connsiteY26" fmla="*/ 2911221 h 6858001"/>
              <a:gd name="connsiteX27" fmla="*/ 9448325 w 9700459"/>
              <a:gd name="connsiteY27" fmla="*/ 3057297 h 6858001"/>
              <a:gd name="connsiteX28" fmla="*/ 9447316 w 9700459"/>
              <a:gd name="connsiteY28" fmla="*/ 3201315 h 6858001"/>
              <a:gd name="connsiteX29" fmla="*/ 9448325 w 9700459"/>
              <a:gd name="connsiteY29" fmla="*/ 3343961 h 6858001"/>
              <a:gd name="connsiteX30" fmla="*/ 9448325 w 9700459"/>
              <a:gd name="connsiteY30" fmla="*/ 3485236 h 6858001"/>
              <a:gd name="connsiteX31" fmla="*/ 9450342 w 9700459"/>
              <a:gd name="connsiteY31" fmla="*/ 3625139 h 6858001"/>
              <a:gd name="connsiteX32" fmla="*/ 9453367 w 9700459"/>
              <a:gd name="connsiteY32" fmla="*/ 3762299 h 6858001"/>
              <a:gd name="connsiteX33" fmla="*/ 9456225 w 9700459"/>
              <a:gd name="connsiteY33" fmla="*/ 3898087 h 6858001"/>
              <a:gd name="connsiteX34" fmla="*/ 9459419 w 9700459"/>
              <a:gd name="connsiteY34" fmla="*/ 4031133 h 6858001"/>
              <a:gd name="connsiteX35" fmla="*/ 9464293 w 9700459"/>
              <a:gd name="connsiteY35" fmla="*/ 4163492 h 6858001"/>
              <a:gd name="connsiteX36" fmla="*/ 9469504 w 9700459"/>
              <a:gd name="connsiteY36" fmla="*/ 4293793 h 6858001"/>
              <a:gd name="connsiteX37" fmla="*/ 9474210 w 9700459"/>
              <a:gd name="connsiteY37" fmla="*/ 4421352 h 6858001"/>
              <a:gd name="connsiteX38" fmla="*/ 9487490 w 9700459"/>
              <a:gd name="connsiteY38" fmla="*/ 4670298 h 6858001"/>
              <a:gd name="connsiteX39" fmla="*/ 9501609 w 9700459"/>
              <a:gd name="connsiteY39" fmla="*/ 4908956 h 6858001"/>
              <a:gd name="connsiteX40" fmla="*/ 9516401 w 9700459"/>
              <a:gd name="connsiteY40" fmla="*/ 5138013 h 6858001"/>
              <a:gd name="connsiteX41" fmla="*/ 9532706 w 9700459"/>
              <a:gd name="connsiteY41" fmla="*/ 5354726 h 6858001"/>
              <a:gd name="connsiteX42" fmla="*/ 9549683 w 9700459"/>
              <a:gd name="connsiteY42" fmla="*/ 5561838 h 6858001"/>
              <a:gd name="connsiteX43" fmla="*/ 9568004 w 9700459"/>
              <a:gd name="connsiteY43" fmla="*/ 5753862 h 6858001"/>
              <a:gd name="connsiteX44" fmla="*/ 9585990 w 9700459"/>
              <a:gd name="connsiteY44" fmla="*/ 5934227 h 6858001"/>
              <a:gd name="connsiteX45" fmla="*/ 9603975 w 9700459"/>
              <a:gd name="connsiteY45" fmla="*/ 6100191 h 6858001"/>
              <a:gd name="connsiteX46" fmla="*/ 9620952 w 9700459"/>
              <a:gd name="connsiteY46" fmla="*/ 6252438 h 6858001"/>
              <a:gd name="connsiteX47" fmla="*/ 9637089 w 9700459"/>
              <a:gd name="connsiteY47" fmla="*/ 6387541 h 6858001"/>
              <a:gd name="connsiteX48" fmla="*/ 9652385 w 9700459"/>
              <a:gd name="connsiteY48" fmla="*/ 6509613 h 6858001"/>
              <a:gd name="connsiteX49" fmla="*/ 9665160 w 9700459"/>
              <a:gd name="connsiteY49" fmla="*/ 6612483 h 6858001"/>
              <a:gd name="connsiteX50" fmla="*/ 9677262 w 9700459"/>
              <a:gd name="connsiteY50" fmla="*/ 6698894 h 6858001"/>
              <a:gd name="connsiteX51" fmla="*/ 9694576 w 9700459"/>
              <a:gd name="connsiteY51" fmla="*/ 6817538 h 6858001"/>
              <a:gd name="connsiteX52" fmla="*/ 9700459 w 9700459"/>
              <a:gd name="connsiteY52" fmla="*/ 6858000 h 6858001"/>
              <a:gd name="connsiteX53" fmla="*/ 8795105 w 9700459"/>
              <a:gd name="connsiteY53" fmla="*/ 6858000 h 6858001"/>
              <a:gd name="connsiteX54" fmla="*/ 8795105 w 9700459"/>
              <a:gd name="connsiteY54" fmla="*/ 6858001 h 6858001"/>
              <a:gd name="connsiteX55" fmla="*/ 2704541 w 9700459"/>
              <a:gd name="connsiteY55" fmla="*/ 6858001 h 6858001"/>
              <a:gd name="connsiteX56" fmla="*/ 2704541 w 9700459"/>
              <a:gd name="connsiteY56" fmla="*/ 6858000 h 6858001"/>
              <a:gd name="connsiteX57" fmla="*/ 1517015 w 9700459"/>
              <a:gd name="connsiteY57" fmla="*/ 6858000 h 6858001"/>
              <a:gd name="connsiteX58" fmla="*/ 1323975 w 9700459"/>
              <a:gd name="connsiteY58" fmla="*/ 6858000 h 6858001"/>
              <a:gd name="connsiteX59" fmla="*/ 0 w 9700459"/>
              <a:gd name="connsiteY5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700459" h="6858001">
                <a:moveTo>
                  <a:pt x="0" y="0"/>
                </a:moveTo>
                <a:lnTo>
                  <a:pt x="1323975" y="0"/>
                </a:lnTo>
                <a:lnTo>
                  <a:pt x="1517015" y="0"/>
                </a:lnTo>
                <a:lnTo>
                  <a:pt x="3241265" y="0"/>
                </a:lnTo>
                <a:lnTo>
                  <a:pt x="3241265" y="1"/>
                </a:lnTo>
                <a:lnTo>
                  <a:pt x="8355744" y="1"/>
                </a:lnTo>
                <a:lnTo>
                  <a:pt x="8355744" y="0"/>
                </a:lnTo>
                <a:lnTo>
                  <a:pt x="9699282" y="0"/>
                </a:lnTo>
                <a:lnTo>
                  <a:pt x="9674237" y="155677"/>
                </a:lnTo>
                <a:lnTo>
                  <a:pt x="9650368" y="310668"/>
                </a:lnTo>
                <a:lnTo>
                  <a:pt x="9627004" y="466344"/>
                </a:lnTo>
                <a:lnTo>
                  <a:pt x="9607001" y="622707"/>
                </a:lnTo>
                <a:lnTo>
                  <a:pt x="9586830" y="778383"/>
                </a:lnTo>
                <a:lnTo>
                  <a:pt x="9568004" y="934746"/>
                </a:lnTo>
                <a:lnTo>
                  <a:pt x="9551868" y="1089051"/>
                </a:lnTo>
                <a:lnTo>
                  <a:pt x="9536572" y="1245413"/>
                </a:lnTo>
                <a:lnTo>
                  <a:pt x="9522620" y="1401090"/>
                </a:lnTo>
                <a:lnTo>
                  <a:pt x="9510518" y="1554023"/>
                </a:lnTo>
                <a:lnTo>
                  <a:pt x="9498415" y="1709014"/>
                </a:lnTo>
                <a:lnTo>
                  <a:pt x="9488330" y="1861947"/>
                </a:lnTo>
                <a:lnTo>
                  <a:pt x="9480430" y="2014881"/>
                </a:lnTo>
                <a:lnTo>
                  <a:pt x="9472193" y="2167128"/>
                </a:lnTo>
                <a:lnTo>
                  <a:pt x="9465302" y="2318004"/>
                </a:lnTo>
                <a:lnTo>
                  <a:pt x="9460427" y="2467509"/>
                </a:lnTo>
                <a:lnTo>
                  <a:pt x="9456225" y="2617013"/>
                </a:lnTo>
                <a:lnTo>
                  <a:pt x="9452191" y="2765146"/>
                </a:lnTo>
                <a:lnTo>
                  <a:pt x="9450342" y="2911221"/>
                </a:lnTo>
                <a:lnTo>
                  <a:pt x="9448325" y="3057297"/>
                </a:lnTo>
                <a:lnTo>
                  <a:pt x="9447316" y="3201315"/>
                </a:lnTo>
                <a:lnTo>
                  <a:pt x="9448325" y="3343961"/>
                </a:lnTo>
                <a:lnTo>
                  <a:pt x="9448325" y="3485236"/>
                </a:lnTo>
                <a:lnTo>
                  <a:pt x="9450342" y="3625139"/>
                </a:lnTo>
                <a:lnTo>
                  <a:pt x="9453367" y="3762299"/>
                </a:lnTo>
                <a:lnTo>
                  <a:pt x="9456225" y="3898087"/>
                </a:lnTo>
                <a:lnTo>
                  <a:pt x="9459419" y="4031133"/>
                </a:lnTo>
                <a:lnTo>
                  <a:pt x="9464293" y="4163492"/>
                </a:lnTo>
                <a:lnTo>
                  <a:pt x="9469504" y="4293793"/>
                </a:lnTo>
                <a:lnTo>
                  <a:pt x="9474210" y="4421352"/>
                </a:lnTo>
                <a:lnTo>
                  <a:pt x="9487490" y="4670298"/>
                </a:lnTo>
                <a:lnTo>
                  <a:pt x="9501609" y="4908956"/>
                </a:lnTo>
                <a:lnTo>
                  <a:pt x="9516401" y="5138013"/>
                </a:lnTo>
                <a:lnTo>
                  <a:pt x="9532706" y="5354726"/>
                </a:lnTo>
                <a:lnTo>
                  <a:pt x="9549683" y="5561838"/>
                </a:lnTo>
                <a:lnTo>
                  <a:pt x="9568004" y="5753862"/>
                </a:lnTo>
                <a:lnTo>
                  <a:pt x="9585990" y="5934227"/>
                </a:lnTo>
                <a:lnTo>
                  <a:pt x="9603975" y="6100191"/>
                </a:lnTo>
                <a:lnTo>
                  <a:pt x="9620952" y="6252438"/>
                </a:lnTo>
                <a:lnTo>
                  <a:pt x="9637089" y="6387541"/>
                </a:lnTo>
                <a:lnTo>
                  <a:pt x="9652385" y="6509613"/>
                </a:lnTo>
                <a:lnTo>
                  <a:pt x="9665160" y="6612483"/>
                </a:lnTo>
                <a:lnTo>
                  <a:pt x="9677262" y="6698894"/>
                </a:lnTo>
                <a:lnTo>
                  <a:pt x="9694576" y="6817538"/>
                </a:lnTo>
                <a:lnTo>
                  <a:pt x="9700459" y="6858000"/>
                </a:lnTo>
                <a:lnTo>
                  <a:pt x="8795105" y="6858000"/>
                </a:lnTo>
                <a:lnTo>
                  <a:pt x="8795105" y="6858001"/>
                </a:lnTo>
                <a:lnTo>
                  <a:pt x="2704541" y="6858001"/>
                </a:lnTo>
                <a:lnTo>
                  <a:pt x="2704541" y="6858000"/>
                </a:lnTo>
                <a:lnTo>
                  <a:pt x="1517015" y="6858000"/>
                </a:lnTo>
                <a:lnTo>
                  <a:pt x="1323975" y="6858000"/>
                </a:lnTo>
                <a:lnTo>
                  <a:pt x="0" y="6858000"/>
                </a:lnTo>
                <a:close/>
              </a:path>
            </a:pathLst>
          </a:custGeom>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051" name="Rectangle 5"/>
          <p:cNvSpPr>
            <a:spLocks noGrp="1" noChangeArrowheads="1"/>
          </p:cNvSpPr>
          <p:nvPr>
            <p:ph type="subTitle" idx="1"/>
          </p:nvPr>
        </p:nvSpPr>
        <p:spPr>
          <a:xfrm>
            <a:off x="801289" y="4145279"/>
            <a:ext cx="6211967" cy="1950721"/>
          </a:xfrm>
        </p:spPr>
        <p:txBody>
          <a:bodyPr>
            <a:noAutofit/>
          </a:bodyPr>
          <a:lstStyle/>
          <a:p>
            <a:pPr>
              <a:lnSpc>
                <a:spcPct val="90000"/>
              </a:lnSpc>
            </a:pPr>
            <a:r>
              <a:rPr lang="el-GR" sz="1800" dirty="0">
                <a:solidFill>
                  <a:schemeClr val="tx1">
                    <a:lumMod val="85000"/>
                    <a:lumOff val="15000"/>
                  </a:schemeClr>
                </a:solidFill>
                <a:latin typeface="Georgia" panose="02040502050405020303" pitchFamily="18" charset="0"/>
              </a:rPr>
              <a:t>Νικόλαος Δ. </a:t>
            </a:r>
            <a:r>
              <a:rPr lang="el-GR" sz="1800" dirty="0" err="1">
                <a:solidFill>
                  <a:schemeClr val="tx1">
                    <a:lumMod val="85000"/>
                    <a:lumOff val="15000"/>
                  </a:schemeClr>
                </a:solidFill>
                <a:latin typeface="Georgia" panose="02040502050405020303" pitchFamily="18" charset="0"/>
              </a:rPr>
              <a:t>Γιορμέζης</a:t>
            </a:r>
            <a:endParaRPr lang="en-US" sz="1800" dirty="0">
              <a:solidFill>
                <a:schemeClr val="tx1">
                  <a:lumMod val="85000"/>
                  <a:lumOff val="15000"/>
                </a:schemeClr>
              </a:solidFill>
              <a:latin typeface="Georgia" panose="02040502050405020303" pitchFamily="18" charset="0"/>
            </a:endParaRPr>
          </a:p>
          <a:p>
            <a:pPr>
              <a:lnSpc>
                <a:spcPct val="90000"/>
              </a:lnSpc>
            </a:pPr>
            <a:r>
              <a:rPr lang="el-GR" sz="1800" dirty="0">
                <a:solidFill>
                  <a:schemeClr val="tx1">
                    <a:lumMod val="85000"/>
                    <a:lumOff val="15000"/>
                  </a:schemeClr>
                </a:solidFill>
                <a:latin typeface="Georgia" panose="02040502050405020303" pitchFamily="18" charset="0"/>
              </a:rPr>
              <a:t>Επιμελητής Β’</a:t>
            </a:r>
            <a:r>
              <a:rPr lang="en-US" sz="1800" dirty="0">
                <a:solidFill>
                  <a:schemeClr val="tx1">
                    <a:lumMod val="85000"/>
                    <a:lumOff val="15000"/>
                  </a:schemeClr>
                </a:solidFill>
                <a:latin typeface="Georgia" panose="02040502050405020303" pitchFamily="18" charset="0"/>
              </a:rPr>
              <a:t>,</a:t>
            </a:r>
            <a:r>
              <a:rPr lang="el-GR" sz="1800" dirty="0">
                <a:solidFill>
                  <a:schemeClr val="tx1">
                    <a:lumMod val="85000"/>
                    <a:lumOff val="15000"/>
                  </a:schemeClr>
                </a:solidFill>
                <a:latin typeface="Georgia" panose="02040502050405020303" pitchFamily="18" charset="0"/>
              </a:rPr>
              <a:t> Εργαστήριο Μικροβιολογίας </a:t>
            </a:r>
            <a:r>
              <a:rPr lang="el-GR" sz="1800" dirty="0" err="1">
                <a:solidFill>
                  <a:schemeClr val="tx1">
                    <a:lumMod val="85000"/>
                    <a:lumOff val="15000"/>
                  </a:schemeClr>
                </a:solidFill>
                <a:latin typeface="Georgia" panose="02040502050405020303" pitchFamily="18" charset="0"/>
              </a:rPr>
              <a:t>Καραμανδανείου</a:t>
            </a:r>
            <a:r>
              <a:rPr lang="el-GR" sz="1800" dirty="0">
                <a:solidFill>
                  <a:schemeClr val="tx1">
                    <a:lumMod val="85000"/>
                    <a:lumOff val="15000"/>
                  </a:schemeClr>
                </a:solidFill>
                <a:latin typeface="Georgia" panose="02040502050405020303" pitchFamily="18" charset="0"/>
              </a:rPr>
              <a:t> </a:t>
            </a:r>
            <a:r>
              <a:rPr lang="el-GR" sz="1800" dirty="0" err="1">
                <a:solidFill>
                  <a:schemeClr val="tx1">
                    <a:lumMod val="85000"/>
                    <a:lumOff val="15000"/>
                  </a:schemeClr>
                </a:solidFill>
                <a:latin typeface="Georgia" panose="02040502050405020303" pitchFamily="18" charset="0"/>
              </a:rPr>
              <a:t>Νοσοκ</a:t>
            </a:r>
            <a:r>
              <a:rPr lang="en-US" sz="1800" dirty="0" err="1">
                <a:solidFill>
                  <a:schemeClr val="tx1">
                    <a:lumMod val="85000"/>
                    <a:lumOff val="15000"/>
                  </a:schemeClr>
                </a:solidFill>
                <a:latin typeface="Georgia" panose="02040502050405020303" pitchFamily="18" charset="0"/>
              </a:rPr>
              <a:t>omeioy</a:t>
            </a:r>
            <a:r>
              <a:rPr lang="el-GR" sz="1800" dirty="0">
                <a:solidFill>
                  <a:schemeClr val="tx1">
                    <a:lumMod val="85000"/>
                    <a:lumOff val="15000"/>
                  </a:schemeClr>
                </a:solidFill>
                <a:latin typeface="Georgia" panose="02040502050405020303" pitchFamily="18" charset="0"/>
              </a:rPr>
              <a:t> </a:t>
            </a:r>
            <a:r>
              <a:rPr lang="el-GR" sz="1800" dirty="0" err="1">
                <a:solidFill>
                  <a:schemeClr val="tx1">
                    <a:lumMod val="85000"/>
                    <a:lumOff val="15000"/>
                  </a:schemeClr>
                </a:solidFill>
                <a:latin typeface="Georgia" panose="02040502050405020303" pitchFamily="18" charset="0"/>
              </a:rPr>
              <a:t>Παίδων</a:t>
            </a:r>
            <a:r>
              <a:rPr lang="en-US" sz="1800" dirty="0">
                <a:solidFill>
                  <a:schemeClr val="tx1">
                    <a:lumMod val="85000"/>
                    <a:lumOff val="15000"/>
                  </a:schemeClr>
                </a:solidFill>
                <a:latin typeface="Georgia" panose="02040502050405020303" pitchFamily="18" charset="0"/>
              </a:rPr>
              <a:t> </a:t>
            </a:r>
            <a:r>
              <a:rPr lang="el-GR" sz="1800" dirty="0" err="1">
                <a:solidFill>
                  <a:schemeClr val="tx1">
                    <a:lumMod val="85000"/>
                    <a:lumOff val="15000"/>
                  </a:schemeClr>
                </a:solidFill>
                <a:latin typeface="Georgia" panose="02040502050405020303" pitchFamily="18" charset="0"/>
              </a:rPr>
              <a:t>πατρων</a:t>
            </a:r>
            <a:endParaRPr lang="en-US" sz="1800" dirty="0">
              <a:solidFill>
                <a:schemeClr val="tx1">
                  <a:lumMod val="85000"/>
                  <a:lumOff val="15000"/>
                </a:schemeClr>
              </a:solidFill>
              <a:latin typeface="Georgia" panose="02040502050405020303" pitchFamily="18" charset="0"/>
            </a:endParaRPr>
          </a:p>
          <a:p>
            <a:pPr>
              <a:lnSpc>
                <a:spcPct val="90000"/>
              </a:lnSpc>
            </a:pPr>
            <a:r>
              <a:rPr lang="el-GR" sz="1800" dirty="0">
                <a:solidFill>
                  <a:schemeClr val="tx1">
                    <a:lumMod val="85000"/>
                    <a:lumOff val="15000"/>
                  </a:schemeClr>
                </a:solidFill>
                <a:latin typeface="Georgia" panose="02040502050405020303" pitchFamily="18" charset="0"/>
              </a:rPr>
              <a:t>Διδάκτωρ  Τμήματος Ιατρικής Πανεπιστημίου Πατρών </a:t>
            </a:r>
          </a:p>
        </p:txBody>
      </p:sp>
      <p:sp>
        <p:nvSpPr>
          <p:cNvPr id="2050" name="Rectangle 2"/>
          <p:cNvSpPr>
            <a:spLocks noGrp="1" noChangeArrowheads="1"/>
          </p:cNvSpPr>
          <p:nvPr>
            <p:ph type="ctrTitle"/>
          </p:nvPr>
        </p:nvSpPr>
        <p:spPr>
          <a:xfrm>
            <a:off x="801290" y="129899"/>
            <a:ext cx="5599510" cy="3329581"/>
          </a:xfrm>
        </p:spPr>
        <p:txBody>
          <a:bodyPr>
            <a:normAutofit/>
          </a:bodyPr>
          <a:lstStyle/>
          <a:p>
            <a:pPr lvl="0">
              <a:lnSpc>
                <a:spcPct val="90000"/>
              </a:lnSpc>
              <a:spcAft>
                <a:spcPts val="0"/>
              </a:spcAft>
            </a:pPr>
            <a:r>
              <a:rPr lang="el-GR" sz="3200" b="1" dirty="0">
                <a:latin typeface="Arial" panose="020B0604020202020204" pitchFamily="34" charset="0"/>
                <a:cs typeface="Arial" panose="020B0604020202020204" pitchFamily="34" charset="0"/>
              </a:rPr>
              <a:t>Επικίνδυνοι μικροοργανισμοί στο Νοσοκομειακό περιβάλλον: επιτήρηση, επιδημιολογική μελέτη </a:t>
            </a:r>
            <a:r>
              <a:rPr lang="en-US" sz="3200" b="1" dirty="0">
                <a:latin typeface="Arial" panose="020B0604020202020204" pitchFamily="34" charset="0"/>
                <a:cs typeface="Arial" panose="020B0604020202020204" pitchFamily="34" charset="0"/>
              </a:rPr>
              <a:t>Gram</a:t>
            </a:r>
            <a:r>
              <a:rPr lang="el-GR" sz="3200" b="1" dirty="0">
                <a:latin typeface="Arial" panose="020B0604020202020204" pitchFamily="34" charset="0"/>
                <a:cs typeface="Arial" panose="020B0604020202020204" pitchFamily="34" charset="0"/>
              </a:rPr>
              <a:t>-θετικών βακτηρίων, πρόληψη</a:t>
            </a:r>
            <a:endParaRPr lang="el-GR" sz="3200" b="1" dirty="0">
              <a:latin typeface="Arial" panose="020B0604020202020204" pitchFamily="34" charset="0"/>
              <a:ea typeface="Times New Roman" panose="02020603050405020304" pitchFamily="18" charset="0"/>
              <a:cs typeface="Arial" panose="020B0604020202020204" pitchFamily="34" charset="0"/>
            </a:endParaRPr>
          </a:p>
        </p:txBody>
      </p:sp>
      <p:sp>
        <p:nvSpPr>
          <p:cNvPr id="142" name="Rectangle 141">
            <a:extLst>
              <a:ext uri="{FF2B5EF4-FFF2-40B4-BE49-F238E27FC236}">
                <a16:creationId xmlns:a16="http://schemas.microsoft.com/office/drawing/2014/main" xmlns="" id="{B61A74B3-E247-44D4-8C48-FAE8E205640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xmlns="" id="{3CC8D252-8044-458D-A776-6A5833FEFD2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cstate="print">
            <a:extLst>
              <a:ext uri="{28A0092B-C50C-407E-A947-70E740481C1C}">
                <a14:useLocalDpi xmlns:a14="http://schemas.microsoft.com/office/drawing/2010/main" xmlns="" val="0"/>
              </a:ext>
            </a:extLst>
          </a:blip>
          <a:srcRect l="3613"/>
          <a:stretch/>
        </p:blipFill>
        <p:spPr>
          <a:xfrm>
            <a:off x="0" y="2669685"/>
            <a:ext cx="3027759" cy="4188315"/>
          </a:xfrm>
          <a:prstGeom prst="rect">
            <a:avLst/>
          </a:prstGeom>
        </p:spPr>
      </p:pic>
      <p:pic>
        <p:nvPicPr>
          <p:cNvPr id="44" name="Picture 43">
            <a:extLst>
              <a:ext uri="{FF2B5EF4-FFF2-40B4-BE49-F238E27FC236}">
                <a16:creationId xmlns:a16="http://schemas.microsoft.com/office/drawing/2014/main" xmlns="" id="{E884AA69-7728-499C-8FA7-A3FCA738EB7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cstate="print">
            <a:extLst>
              <a:ext uri="{28A0092B-C50C-407E-A947-70E740481C1C}">
                <a14:useLocalDpi xmlns:a14="http://schemas.microsoft.com/office/drawing/2010/main" xmlns="" val="0"/>
              </a:ext>
            </a:extLst>
          </a:blip>
          <a:srcRect l="35640"/>
          <a:stretch/>
        </p:blipFill>
        <p:spPr>
          <a:xfrm>
            <a:off x="0" y="2892347"/>
            <a:ext cx="1141809" cy="2365453"/>
          </a:xfrm>
          <a:prstGeom prst="rect">
            <a:avLst/>
          </a:prstGeom>
        </p:spPr>
      </p:pic>
      <p:sp>
        <p:nvSpPr>
          <p:cNvPr id="46" name="Oval 45">
            <a:extLst>
              <a:ext uri="{FF2B5EF4-FFF2-40B4-BE49-F238E27FC236}">
                <a16:creationId xmlns:a16="http://schemas.microsoft.com/office/drawing/2014/main" xmlns="" id="{79760FB8-CC91-426C-9EF3-A58786866B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48" name="Picture 47">
            <a:extLst>
              <a:ext uri="{FF2B5EF4-FFF2-40B4-BE49-F238E27FC236}">
                <a16:creationId xmlns:a16="http://schemas.microsoft.com/office/drawing/2014/main" xmlns="" id="{CE274F2C-FBD9-4A60-B6A0-FB7532F599F3}"/>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cstate="print">
            <a:extLst>
              <a:ext uri="{28A0092B-C50C-407E-A947-70E740481C1C}">
                <a14:useLocalDpi xmlns:a14="http://schemas.microsoft.com/office/drawing/2010/main" xmlns="" val="0"/>
              </a:ext>
            </a:extLst>
          </a:blip>
          <a:srcRect t="28813"/>
          <a:stretch/>
        </p:blipFill>
        <p:spPr>
          <a:xfrm>
            <a:off x="5999559" y="0"/>
            <a:ext cx="1202540" cy="1141407"/>
          </a:xfrm>
          <a:prstGeom prst="rect">
            <a:avLst/>
          </a:prstGeom>
        </p:spPr>
      </p:pic>
      <p:pic>
        <p:nvPicPr>
          <p:cNvPr id="50" name="Picture 49">
            <a:extLst>
              <a:ext uri="{FF2B5EF4-FFF2-40B4-BE49-F238E27FC236}">
                <a16:creationId xmlns:a16="http://schemas.microsoft.com/office/drawing/2014/main" xmlns="" id="{D543DFE3-F007-48D9-A223-F7351802D47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cstate="print">
            <a:extLst>
              <a:ext uri="{28A0092B-C50C-407E-A947-70E740481C1C}">
                <a14:useLocalDpi xmlns:a14="http://schemas.microsoft.com/office/drawing/2010/main" xmlns="" val="0"/>
              </a:ext>
            </a:extLst>
          </a:blip>
          <a:srcRect b="23320"/>
          <a:stretch/>
        </p:blipFill>
        <p:spPr>
          <a:xfrm>
            <a:off x="6454408" y="6096000"/>
            <a:ext cx="745301" cy="762000"/>
          </a:xfrm>
          <a:prstGeom prst="rect">
            <a:avLst/>
          </a:prstGeom>
        </p:spPr>
      </p:pic>
      <p:sp>
        <p:nvSpPr>
          <p:cNvPr id="52" name="Rectangle 51">
            <a:extLst>
              <a:ext uri="{FF2B5EF4-FFF2-40B4-BE49-F238E27FC236}">
                <a16:creationId xmlns:a16="http://schemas.microsoft.com/office/drawing/2014/main" xmlns="" id="{09E7EBD1-9868-4F2F-B4FF-A89B93CFB6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54" name="Rectangle 53">
            <a:extLst>
              <a:ext uri="{FF2B5EF4-FFF2-40B4-BE49-F238E27FC236}">
                <a16:creationId xmlns:a16="http://schemas.microsoft.com/office/drawing/2014/main" xmlns="" id="{552CF15B-B62D-425C-826D-EDECC5BA3C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xmlns="" id="{C3299DF8-AE9C-4FAD-9FFA-8EF6DD8EC6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2599" y="643468"/>
            <a:ext cx="8178800"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xmlns="" id="{E988BDCF-FA66-4854-A037-4AC6C70E1B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Εικόνα 6">
            <a:extLst>
              <a:ext uri="{FF2B5EF4-FFF2-40B4-BE49-F238E27FC236}">
                <a16:creationId xmlns:a16="http://schemas.microsoft.com/office/drawing/2014/main" xmlns="" id="{026BEBC6-BF8F-3F49-9297-0E33F1A081C5}"/>
              </a:ext>
            </a:extLst>
          </p:cNvPr>
          <p:cNvPicPr>
            <a:picLocks noChangeAspect="1"/>
          </p:cNvPicPr>
          <p:nvPr/>
        </p:nvPicPr>
        <p:blipFill>
          <a:blip r:embed="rId6" cstate="print"/>
          <a:stretch>
            <a:fillRect/>
          </a:stretch>
        </p:blipFill>
        <p:spPr>
          <a:xfrm>
            <a:off x="1066800" y="1290079"/>
            <a:ext cx="7246054" cy="2698841"/>
          </a:xfrm>
          <a:prstGeom prst="rect">
            <a:avLst/>
          </a:prstGeom>
        </p:spPr>
      </p:pic>
      <p:sp>
        <p:nvSpPr>
          <p:cNvPr id="60" name="Rectangle 59">
            <a:extLst>
              <a:ext uri="{FF2B5EF4-FFF2-40B4-BE49-F238E27FC236}">
                <a16:creationId xmlns:a16="http://schemas.microsoft.com/office/drawing/2014/main" xmlns="" id="{F54F5317-715A-4856-908F-8B232EB6D1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27" name="Εικόνα 26">
            <a:extLst>
              <a:ext uri="{FF2B5EF4-FFF2-40B4-BE49-F238E27FC236}">
                <a16:creationId xmlns:a16="http://schemas.microsoft.com/office/drawing/2014/main" xmlns="" id="{6079AAAF-B89A-3A4D-B8EF-F1ADAFF912B7}"/>
              </a:ext>
            </a:extLst>
          </p:cNvPr>
          <p:cNvPicPr>
            <a:picLocks noChangeAspect="1"/>
          </p:cNvPicPr>
          <p:nvPr/>
        </p:nvPicPr>
        <p:blipFill>
          <a:blip r:embed="rId7" cstate="print"/>
          <a:stretch>
            <a:fillRect/>
          </a:stretch>
        </p:blipFill>
        <p:spPr>
          <a:xfrm>
            <a:off x="1578614" y="4343400"/>
            <a:ext cx="5888986" cy="1069814"/>
          </a:xfrm>
          <a:prstGeom prst="rect">
            <a:avLst/>
          </a:prstGeom>
        </p:spPr>
      </p:pic>
      <p:sp>
        <p:nvSpPr>
          <p:cNvPr id="8" name="Ορθογώνιο 7">
            <a:extLst>
              <a:ext uri="{FF2B5EF4-FFF2-40B4-BE49-F238E27FC236}">
                <a16:creationId xmlns:a16="http://schemas.microsoft.com/office/drawing/2014/main" xmlns="" id="{3275D09E-C237-5641-A718-3982D423FFDB}"/>
              </a:ext>
            </a:extLst>
          </p:cNvPr>
          <p:cNvSpPr/>
          <p:nvPr/>
        </p:nvSpPr>
        <p:spPr>
          <a:xfrm>
            <a:off x="761114" y="6302309"/>
            <a:ext cx="2366353" cy="369332"/>
          </a:xfrm>
          <a:prstGeom prst="rect">
            <a:avLst/>
          </a:prstGeom>
        </p:spPr>
        <p:txBody>
          <a:bodyPr wrap="none">
            <a:spAutoFit/>
          </a:bodyPr>
          <a:lstStyle/>
          <a:p>
            <a:pPr>
              <a:spcAft>
                <a:spcPts val="600"/>
              </a:spcAft>
            </a:pPr>
            <a:r>
              <a:rPr lang="el-GR" dirty="0" err="1"/>
              <a:t>https</a:t>
            </a:r>
            <a:r>
              <a:rPr lang="el-GR" dirty="0"/>
              <a:t>://</a:t>
            </a:r>
            <a:r>
              <a:rPr lang="el-GR" dirty="0" err="1"/>
              <a:t>eody.gov.gr</a:t>
            </a:r>
            <a:endParaRPr lang="el-GR" dirty="0"/>
          </a:p>
        </p:txBody>
      </p:sp>
    </p:spTree>
    <p:extLst>
      <p:ext uri="{BB962C8B-B14F-4D97-AF65-F5344CB8AC3E}">
        <p14:creationId xmlns:p14="http://schemas.microsoft.com/office/powerpoint/2010/main" xmlns="" val="8965926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1" y="335280"/>
            <a:ext cx="7765322" cy="5334000"/>
          </a:xfrm>
        </p:spPr>
        <p:txBody>
          <a:bodyPr>
            <a:normAutofit/>
          </a:bodyPr>
          <a:lstStyle/>
          <a:p>
            <a:pPr marL="0" indent="0" algn="ctr">
              <a:buNone/>
            </a:pPr>
            <a:r>
              <a:rPr lang="el-GR" sz="3200" dirty="0">
                <a:solidFill>
                  <a:schemeClr val="tx2"/>
                </a:solidFill>
                <a:effectLst/>
                <a:latin typeface="Constantia" panose="02030602050306030303" pitchFamily="18" charset="0"/>
              </a:rPr>
              <a:t>Ετήσια κατανομή ανά μικρόβιο ΠΓΝΠ</a:t>
            </a:r>
          </a:p>
          <a:p>
            <a:pPr marL="0" indent="0" algn="ctr">
              <a:buNone/>
            </a:pPr>
            <a:endParaRPr lang="el-GR" sz="3200" dirty="0">
              <a:solidFill>
                <a:srgbClr val="FFFF00"/>
              </a:solidFill>
              <a:effectLst/>
              <a:latin typeface="Constantia" panose="02030602050306030303" pitchFamily="18" charset="0"/>
            </a:endParaRPr>
          </a:p>
        </p:txBody>
      </p:sp>
      <p:graphicFrame>
        <p:nvGraphicFramePr>
          <p:cNvPr id="6" name="Chart 5"/>
          <p:cNvGraphicFramePr>
            <a:graphicFrameLocks/>
          </p:cNvGraphicFramePr>
          <p:nvPr>
            <p:extLst>
              <p:ext uri="{D42A27DB-BD31-4B8C-83A1-F6EECF244321}">
                <p14:modId xmlns:p14="http://schemas.microsoft.com/office/powerpoint/2010/main" xmlns="" val="1765920808"/>
              </p:ext>
            </p:extLst>
          </p:nvPr>
        </p:nvGraphicFramePr>
        <p:xfrm>
          <a:off x="80010" y="960120"/>
          <a:ext cx="8903969" cy="5562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313064724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1" name="Rectangle 5"/>
          <p:cNvSpPr>
            <a:spLocks noChangeArrowheads="1"/>
          </p:cNvSpPr>
          <p:nvPr/>
        </p:nvSpPr>
        <p:spPr bwMode="auto">
          <a:xfrm>
            <a:off x="530882" y="1141407"/>
            <a:ext cx="2642159" cy="4470821"/>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lIns="91440" tIns="45720" rIns="91440" bIns="45720" rtlCol="0" anchor="t">
            <a:normAutofit/>
          </a:bodyPr>
          <a:lstStyle/>
          <a:p>
            <a:pPr>
              <a:lnSpc>
                <a:spcPct val="90000"/>
              </a:lnSpc>
              <a:spcBef>
                <a:spcPct val="0"/>
              </a:spcBef>
              <a:spcAft>
                <a:spcPts val="600"/>
              </a:spcAft>
            </a:pPr>
            <a:r>
              <a:rPr lang="en-US" sz="3600" b="0" i="0" kern="1200" dirty="0" err="1">
                <a:solidFill>
                  <a:srgbClr val="FFFFFF"/>
                </a:solidFill>
                <a:latin typeface="+mj-lt"/>
                <a:ea typeface="+mj-ea"/>
                <a:cs typeface="+mj-cs"/>
              </a:rPr>
              <a:t>Ποιοί</a:t>
            </a:r>
            <a:r>
              <a:rPr lang="en-US" sz="3600" b="0" i="0" kern="1200" dirty="0">
                <a:solidFill>
                  <a:srgbClr val="FFFFFF"/>
                </a:solidFill>
                <a:latin typeface="+mj-lt"/>
                <a:ea typeface="+mj-ea"/>
                <a:cs typeface="+mj-cs"/>
              </a:rPr>
              <a:t> </a:t>
            </a:r>
            <a:r>
              <a:rPr lang="en-US" sz="3600" b="0" i="0" kern="1200" dirty="0" err="1">
                <a:solidFill>
                  <a:srgbClr val="FFFFFF"/>
                </a:solidFill>
                <a:latin typeface="+mj-lt"/>
                <a:ea typeface="+mj-ea"/>
                <a:cs typeface="+mj-cs"/>
              </a:rPr>
              <a:t>είν</a:t>
            </a:r>
            <a:r>
              <a:rPr lang="en-US" sz="3600" b="0" i="0" kern="1200" dirty="0">
                <a:solidFill>
                  <a:srgbClr val="FFFFFF"/>
                </a:solidFill>
                <a:latin typeface="+mj-lt"/>
                <a:ea typeface="+mj-ea"/>
                <a:cs typeface="+mj-cs"/>
              </a:rPr>
              <a:t>α</a:t>
            </a:r>
            <a:r>
              <a:rPr lang="en-US" sz="3600" b="0" i="0" kern="1200" dirty="0" err="1">
                <a:solidFill>
                  <a:srgbClr val="FFFFFF"/>
                </a:solidFill>
                <a:latin typeface="+mj-lt"/>
                <a:ea typeface="+mj-ea"/>
                <a:cs typeface="+mj-cs"/>
              </a:rPr>
              <a:t>ι</a:t>
            </a:r>
            <a:r>
              <a:rPr lang="en-US" sz="3600" b="0" i="0" kern="1200" dirty="0">
                <a:solidFill>
                  <a:srgbClr val="FFFFFF"/>
                </a:solidFill>
                <a:latin typeface="+mj-lt"/>
                <a:ea typeface="+mj-ea"/>
                <a:cs typeface="+mj-cs"/>
              </a:rPr>
              <a:t> </a:t>
            </a:r>
            <a:r>
              <a:rPr lang="en-US" sz="3600" b="0" i="0" kern="1200" dirty="0" err="1">
                <a:solidFill>
                  <a:srgbClr val="FFFFFF"/>
                </a:solidFill>
                <a:latin typeface="+mj-lt"/>
                <a:ea typeface="+mj-ea"/>
                <a:cs typeface="+mj-cs"/>
              </a:rPr>
              <a:t>ευ</a:t>
            </a:r>
            <a:r>
              <a:rPr lang="en-US" sz="3600" b="0" i="0" kern="1200" dirty="0">
                <a:solidFill>
                  <a:srgbClr val="FFFFFF"/>
                </a:solidFill>
                <a:latin typeface="+mj-lt"/>
                <a:ea typeface="+mj-ea"/>
                <a:cs typeface="+mj-cs"/>
              </a:rPr>
              <a:t>πα</a:t>
            </a:r>
            <a:r>
              <a:rPr lang="en-US" sz="3600" b="0" i="0" kern="1200" dirty="0" err="1">
                <a:solidFill>
                  <a:srgbClr val="FFFFFF"/>
                </a:solidFill>
                <a:latin typeface="+mj-lt"/>
                <a:ea typeface="+mj-ea"/>
                <a:cs typeface="+mj-cs"/>
              </a:rPr>
              <a:t>θείς</a:t>
            </a:r>
            <a:r>
              <a:rPr lang="en-US" sz="3600" b="0" i="0" kern="1200" dirty="0">
                <a:solidFill>
                  <a:srgbClr val="FFFFFF"/>
                </a:solidFill>
                <a:latin typeface="+mj-lt"/>
                <a:ea typeface="+mj-ea"/>
                <a:cs typeface="+mj-cs"/>
              </a:rPr>
              <a:t> </a:t>
            </a:r>
            <a:r>
              <a:rPr lang="en-US" sz="3600" b="0" i="0" kern="1200" dirty="0" err="1">
                <a:solidFill>
                  <a:srgbClr val="FFFFFF"/>
                </a:solidFill>
                <a:latin typeface="+mj-lt"/>
                <a:ea typeface="+mj-ea"/>
                <a:cs typeface="+mj-cs"/>
              </a:rPr>
              <a:t>σε</a:t>
            </a:r>
            <a:r>
              <a:rPr lang="en-US" sz="3600" b="0" i="0" kern="1200" dirty="0">
                <a:solidFill>
                  <a:srgbClr val="FFFFFF"/>
                </a:solidFill>
                <a:latin typeface="+mj-lt"/>
                <a:ea typeface="+mj-ea"/>
                <a:cs typeface="+mj-cs"/>
              </a:rPr>
              <a:t> </a:t>
            </a:r>
            <a:r>
              <a:rPr lang="en-US" sz="3600" b="0" i="0" kern="1200" dirty="0" err="1">
                <a:solidFill>
                  <a:srgbClr val="FFFFFF"/>
                </a:solidFill>
                <a:latin typeface="+mj-lt"/>
                <a:ea typeface="+mj-ea"/>
                <a:cs typeface="+mj-cs"/>
              </a:rPr>
              <a:t>λοιμώξεις</a:t>
            </a:r>
            <a:r>
              <a:rPr lang="en-US" sz="3600" b="0" i="0" kern="1200" dirty="0">
                <a:solidFill>
                  <a:srgbClr val="FFFFFF"/>
                </a:solidFill>
                <a:latin typeface="+mj-lt"/>
                <a:ea typeface="+mj-ea"/>
                <a:cs typeface="+mj-cs"/>
              </a:rPr>
              <a:t> απ</a:t>
            </a:r>
            <a:r>
              <a:rPr lang="en-US" sz="3600" b="0" i="0" kern="1200" dirty="0" err="1">
                <a:solidFill>
                  <a:srgbClr val="FFFFFF"/>
                </a:solidFill>
                <a:latin typeface="+mj-lt"/>
                <a:ea typeface="+mj-ea"/>
                <a:cs typeface="+mj-cs"/>
              </a:rPr>
              <a:t>ό</a:t>
            </a:r>
            <a:r>
              <a:rPr lang="en-US" sz="3600" b="0" i="0" kern="1200" dirty="0">
                <a:solidFill>
                  <a:srgbClr val="FFFFFF"/>
                </a:solidFill>
                <a:latin typeface="+mj-lt"/>
                <a:ea typeface="+mj-ea"/>
                <a:cs typeface="+mj-cs"/>
              </a:rPr>
              <a:t> </a:t>
            </a:r>
          </a:p>
          <a:p>
            <a:pPr>
              <a:lnSpc>
                <a:spcPct val="90000"/>
              </a:lnSpc>
              <a:spcBef>
                <a:spcPct val="0"/>
              </a:spcBef>
              <a:spcAft>
                <a:spcPts val="600"/>
              </a:spcAft>
            </a:pPr>
            <a:r>
              <a:rPr lang="en-US" sz="3600" b="0" i="0" kern="1200" dirty="0">
                <a:solidFill>
                  <a:srgbClr val="FFFFFF"/>
                </a:solidFill>
                <a:latin typeface="+mj-lt"/>
                <a:ea typeface="+mj-ea"/>
                <a:cs typeface="+mj-cs"/>
              </a:rPr>
              <a:t>VRE?</a:t>
            </a:r>
          </a:p>
        </p:txBody>
      </p:sp>
      <p:sp>
        <p:nvSpPr>
          <p:cNvPr id="101382" name="Rectangle 6"/>
          <p:cNvSpPr>
            <a:spLocks noChangeArrowheads="1"/>
          </p:cNvSpPr>
          <p:nvPr/>
        </p:nvSpPr>
        <p:spPr bwMode="auto">
          <a:xfrm>
            <a:off x="3903080" y="1383293"/>
            <a:ext cx="4710037" cy="4470821"/>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lIns="91440" tIns="45720" rIns="91440" bIns="45720" rtlCol="0">
            <a:noAutofit/>
          </a:bodyPr>
          <a:lstStyle/>
          <a:p>
            <a:pPr marL="342900" indent="-342900">
              <a:lnSpc>
                <a:spcPct val="90000"/>
              </a:lnSpc>
              <a:spcBef>
                <a:spcPts val="1000"/>
              </a:spcBef>
              <a:buClr>
                <a:schemeClr val="accent1"/>
              </a:buClr>
              <a:buSzPct val="80000"/>
              <a:buFont typeface="Wingdings 3" charset="2"/>
              <a:buChar char=""/>
            </a:pPr>
            <a:r>
              <a:rPr lang="en-US" sz="2000" dirty="0" err="1">
                <a:latin typeface="Arial" panose="020B0604020202020204" pitchFamily="34" charset="0"/>
                <a:ea typeface="+mj-ea"/>
                <a:cs typeface="Arial" panose="020B0604020202020204" pitchFamily="34" charset="0"/>
              </a:rPr>
              <a:t>Ασθενείς</a:t>
            </a:r>
            <a:r>
              <a:rPr lang="en-US" sz="2000" dirty="0">
                <a:latin typeface="Arial" panose="020B0604020202020204" pitchFamily="34" charset="0"/>
                <a:ea typeface="+mj-ea"/>
                <a:cs typeface="Arial" panose="020B0604020202020204" pitchFamily="34" charset="0"/>
              </a:rPr>
              <a:t> </a:t>
            </a:r>
            <a:r>
              <a:rPr lang="en-US" sz="2000" dirty="0" err="1">
                <a:latin typeface="Arial" panose="020B0604020202020204" pitchFamily="34" charset="0"/>
                <a:ea typeface="+mj-ea"/>
                <a:cs typeface="Arial" panose="020B0604020202020204" pitchFamily="34" charset="0"/>
              </a:rPr>
              <a:t>με</a:t>
            </a:r>
            <a:r>
              <a:rPr lang="en-US" sz="2000" dirty="0">
                <a:latin typeface="Arial" panose="020B0604020202020204" pitchFamily="34" charset="0"/>
                <a:ea typeface="+mj-ea"/>
                <a:cs typeface="Arial" panose="020B0604020202020204" pitchFamily="34" charset="0"/>
              </a:rPr>
              <a:t> </a:t>
            </a:r>
            <a:r>
              <a:rPr lang="en-US" sz="2000" dirty="0" err="1">
                <a:latin typeface="Arial" panose="020B0604020202020204" pitchFamily="34" charset="0"/>
                <a:ea typeface="+mj-ea"/>
                <a:cs typeface="Arial" panose="020B0604020202020204" pitchFamily="34" charset="0"/>
              </a:rPr>
              <a:t>μ</a:t>
            </a:r>
            <a:r>
              <a:rPr lang="en-US" sz="2000" dirty="0">
                <a:latin typeface="Arial" panose="020B0604020202020204" pitchFamily="34" charset="0"/>
                <a:ea typeface="+mj-ea"/>
                <a:cs typeface="Arial" panose="020B0604020202020204" pitchFamily="34" charset="0"/>
              </a:rPr>
              <a:t>α</a:t>
            </a:r>
            <a:r>
              <a:rPr lang="en-US" sz="2000" dirty="0" err="1">
                <a:latin typeface="Arial" panose="020B0604020202020204" pitchFamily="34" charset="0"/>
                <a:ea typeface="+mj-ea"/>
                <a:cs typeface="Arial" panose="020B0604020202020204" pitchFamily="34" charset="0"/>
              </a:rPr>
              <a:t>κρό</a:t>
            </a:r>
            <a:r>
              <a:rPr lang="en-US" sz="2000" dirty="0">
                <a:latin typeface="Arial" panose="020B0604020202020204" pitchFamily="34" charset="0"/>
                <a:ea typeface="+mj-ea"/>
                <a:cs typeface="Arial" panose="020B0604020202020204" pitchFamily="34" charset="0"/>
              </a:rPr>
              <a:t> </a:t>
            </a:r>
            <a:r>
              <a:rPr lang="en-US" sz="2000" dirty="0" err="1">
                <a:latin typeface="Arial" panose="020B0604020202020204" pitchFamily="34" charset="0"/>
                <a:ea typeface="+mj-ea"/>
                <a:cs typeface="Arial" panose="020B0604020202020204" pitchFamily="34" charset="0"/>
              </a:rPr>
              <a:t>χρόνο</a:t>
            </a:r>
            <a:r>
              <a:rPr lang="en-US" sz="2000" dirty="0">
                <a:latin typeface="Arial" panose="020B0604020202020204" pitchFamily="34" charset="0"/>
                <a:ea typeface="+mj-ea"/>
                <a:cs typeface="Arial" panose="020B0604020202020204" pitchFamily="34" charset="0"/>
              </a:rPr>
              <a:t> </a:t>
            </a:r>
            <a:r>
              <a:rPr lang="en-US" sz="2000" dirty="0" err="1">
                <a:latin typeface="Arial" panose="020B0604020202020204" pitchFamily="34" charset="0"/>
                <a:ea typeface="+mj-ea"/>
                <a:cs typeface="Arial" panose="020B0604020202020204" pitchFamily="34" charset="0"/>
              </a:rPr>
              <a:t>νοσηλεί</a:t>
            </a:r>
            <a:r>
              <a:rPr lang="en-US" sz="2000" dirty="0">
                <a:latin typeface="Arial" panose="020B0604020202020204" pitchFamily="34" charset="0"/>
                <a:ea typeface="+mj-ea"/>
                <a:cs typeface="Arial" panose="020B0604020202020204" pitchFamily="34" charset="0"/>
              </a:rPr>
              <a:t>α</a:t>
            </a:r>
            <a:r>
              <a:rPr lang="en-US" sz="2000" dirty="0" err="1">
                <a:latin typeface="Arial" panose="020B0604020202020204" pitchFamily="34" charset="0"/>
                <a:ea typeface="+mj-ea"/>
                <a:cs typeface="Arial" panose="020B0604020202020204" pitchFamily="34" charset="0"/>
              </a:rPr>
              <a:t>ς</a:t>
            </a:r>
            <a:r>
              <a:rPr lang="en-US" sz="2000" dirty="0">
                <a:latin typeface="Arial" panose="020B0604020202020204" pitchFamily="34" charset="0"/>
                <a:ea typeface="+mj-ea"/>
                <a:cs typeface="Arial" panose="020B0604020202020204" pitchFamily="34" charset="0"/>
              </a:rPr>
              <a:t>.</a:t>
            </a:r>
          </a:p>
          <a:p>
            <a:pPr marL="342900" indent="-342900">
              <a:lnSpc>
                <a:spcPct val="90000"/>
              </a:lnSpc>
              <a:spcBef>
                <a:spcPts val="1000"/>
              </a:spcBef>
              <a:buClr>
                <a:schemeClr val="accent1"/>
              </a:buClr>
              <a:buSzPct val="80000"/>
              <a:buFont typeface="Wingdings 3" charset="2"/>
              <a:buChar char=""/>
            </a:pPr>
            <a:endParaRPr lang="en-US" sz="2000" dirty="0">
              <a:latin typeface="Arial" panose="020B0604020202020204" pitchFamily="34" charset="0"/>
              <a:ea typeface="+mj-ea"/>
              <a:cs typeface="Arial" panose="020B0604020202020204" pitchFamily="34" charset="0"/>
            </a:endParaRPr>
          </a:p>
          <a:p>
            <a:pPr marL="342900" indent="-342900">
              <a:lnSpc>
                <a:spcPct val="90000"/>
              </a:lnSpc>
              <a:spcBef>
                <a:spcPts val="1000"/>
              </a:spcBef>
              <a:buClr>
                <a:schemeClr val="accent1"/>
              </a:buClr>
              <a:buSzPct val="80000"/>
              <a:buFont typeface="Wingdings 3" charset="2"/>
              <a:buChar char=""/>
            </a:pPr>
            <a:r>
              <a:rPr lang="en-US" sz="2000" dirty="0" err="1">
                <a:latin typeface="Arial" panose="020B0604020202020204" pitchFamily="34" charset="0"/>
                <a:ea typeface="+mj-ea"/>
                <a:cs typeface="Arial" panose="020B0604020202020204" pitchFamily="34" charset="0"/>
              </a:rPr>
              <a:t>Ασθενείς</a:t>
            </a:r>
            <a:r>
              <a:rPr lang="en-US" sz="2000" dirty="0">
                <a:latin typeface="Arial" panose="020B0604020202020204" pitchFamily="34" charset="0"/>
                <a:ea typeface="+mj-ea"/>
                <a:cs typeface="Arial" panose="020B0604020202020204" pitchFamily="34" charset="0"/>
              </a:rPr>
              <a:t> π</a:t>
            </a:r>
            <a:r>
              <a:rPr lang="en-US" sz="2000" dirty="0" err="1">
                <a:latin typeface="Arial" panose="020B0604020202020204" pitchFamily="34" charset="0"/>
                <a:ea typeface="+mj-ea"/>
                <a:cs typeface="Arial" panose="020B0604020202020204" pitchFamily="34" charset="0"/>
              </a:rPr>
              <a:t>ου</a:t>
            </a:r>
            <a:r>
              <a:rPr lang="en-US" sz="2000" dirty="0">
                <a:latin typeface="Arial" panose="020B0604020202020204" pitchFamily="34" charset="0"/>
                <a:ea typeface="+mj-ea"/>
                <a:cs typeface="Arial" panose="020B0604020202020204" pitchFamily="34" charset="0"/>
              </a:rPr>
              <a:t> </a:t>
            </a:r>
            <a:r>
              <a:rPr lang="en-US" sz="2000" dirty="0" err="1">
                <a:latin typeface="Arial" panose="020B0604020202020204" pitchFamily="34" charset="0"/>
                <a:ea typeface="+mj-ea"/>
                <a:cs typeface="Arial" panose="020B0604020202020204" pitchFamily="34" charset="0"/>
              </a:rPr>
              <a:t>έχουν</a:t>
            </a:r>
            <a:r>
              <a:rPr lang="en-US" sz="2000" dirty="0">
                <a:latin typeface="Arial" panose="020B0604020202020204" pitchFamily="34" charset="0"/>
                <a:ea typeface="+mj-ea"/>
                <a:cs typeface="Arial" panose="020B0604020202020204" pitchFamily="34" charset="0"/>
              </a:rPr>
              <a:t> π</a:t>
            </a:r>
            <a:r>
              <a:rPr lang="en-US" sz="2000" dirty="0" err="1">
                <a:latin typeface="Arial" panose="020B0604020202020204" pitchFamily="34" charset="0"/>
                <a:ea typeface="+mj-ea"/>
                <a:cs typeface="Arial" panose="020B0604020202020204" pitchFamily="34" charset="0"/>
              </a:rPr>
              <a:t>άρει</a:t>
            </a:r>
            <a:r>
              <a:rPr lang="en-US" sz="2000" dirty="0">
                <a:latin typeface="Arial" panose="020B0604020202020204" pitchFamily="34" charset="0"/>
                <a:ea typeface="+mj-ea"/>
                <a:cs typeface="Arial" panose="020B0604020202020204" pitchFamily="34" charset="0"/>
              </a:rPr>
              <a:t> α</a:t>
            </a:r>
            <a:r>
              <a:rPr lang="en-US" sz="2000" dirty="0" err="1">
                <a:latin typeface="Arial" panose="020B0604020202020204" pitchFamily="34" charset="0"/>
                <a:ea typeface="+mj-ea"/>
                <a:cs typeface="Arial" panose="020B0604020202020204" pitchFamily="34" charset="0"/>
              </a:rPr>
              <a:t>ντι</a:t>
            </a:r>
            <a:r>
              <a:rPr lang="en-US" sz="2000" dirty="0">
                <a:latin typeface="Arial" panose="020B0604020202020204" pitchFamily="34" charset="0"/>
                <a:ea typeface="+mj-ea"/>
                <a:cs typeface="Arial" panose="020B0604020202020204" pitchFamily="34" charset="0"/>
              </a:rPr>
              <a:t>β</a:t>
            </a:r>
            <a:r>
              <a:rPr lang="en-US" sz="2000" dirty="0" err="1">
                <a:latin typeface="Arial" panose="020B0604020202020204" pitchFamily="34" charset="0"/>
                <a:ea typeface="+mj-ea"/>
                <a:cs typeface="Arial" panose="020B0604020202020204" pitchFamily="34" charset="0"/>
              </a:rPr>
              <a:t>ίωση</a:t>
            </a:r>
            <a:r>
              <a:rPr lang="en-US" sz="2000" dirty="0">
                <a:latin typeface="Arial" panose="020B0604020202020204" pitchFamily="34" charset="0"/>
                <a:ea typeface="+mj-ea"/>
                <a:cs typeface="Arial" panose="020B0604020202020204" pitchFamily="34" charset="0"/>
              </a:rPr>
              <a:t> (vancomycin, teicoplanin, cephalosporins).</a:t>
            </a:r>
          </a:p>
          <a:p>
            <a:pPr marL="342900" indent="-342900">
              <a:lnSpc>
                <a:spcPct val="90000"/>
              </a:lnSpc>
              <a:spcBef>
                <a:spcPts val="1000"/>
              </a:spcBef>
              <a:buClr>
                <a:schemeClr val="accent1"/>
              </a:buClr>
              <a:buSzPct val="80000"/>
              <a:buFont typeface="Wingdings 3" charset="2"/>
              <a:buChar char=""/>
            </a:pPr>
            <a:endParaRPr lang="en-US" sz="2000" dirty="0">
              <a:latin typeface="Arial" panose="020B0604020202020204" pitchFamily="34" charset="0"/>
              <a:ea typeface="+mj-ea"/>
              <a:cs typeface="Arial" panose="020B0604020202020204" pitchFamily="34" charset="0"/>
            </a:endParaRPr>
          </a:p>
          <a:p>
            <a:pPr marL="342900" indent="-342900">
              <a:lnSpc>
                <a:spcPct val="90000"/>
              </a:lnSpc>
              <a:spcBef>
                <a:spcPts val="1000"/>
              </a:spcBef>
              <a:buClr>
                <a:schemeClr val="accent1"/>
              </a:buClr>
              <a:buSzPct val="80000"/>
              <a:buFont typeface="Wingdings 3" charset="2"/>
              <a:buChar char=""/>
            </a:pPr>
            <a:r>
              <a:rPr lang="en-US" sz="2000" dirty="0" err="1">
                <a:latin typeface="Arial" panose="020B0604020202020204" pitchFamily="34" charset="0"/>
                <a:ea typeface="+mj-ea"/>
                <a:cs typeface="Arial" panose="020B0604020202020204" pitchFamily="34" charset="0"/>
              </a:rPr>
              <a:t>Ασθενείς</a:t>
            </a:r>
            <a:r>
              <a:rPr lang="en-US" sz="2000" dirty="0">
                <a:latin typeface="Arial" panose="020B0604020202020204" pitchFamily="34" charset="0"/>
                <a:ea typeface="+mj-ea"/>
                <a:cs typeface="Arial" panose="020B0604020202020204" pitchFamily="34" charset="0"/>
              </a:rPr>
              <a:t> π</a:t>
            </a:r>
            <a:r>
              <a:rPr lang="en-US" sz="2000" dirty="0" err="1">
                <a:latin typeface="Arial" panose="020B0604020202020204" pitchFamily="34" charset="0"/>
                <a:ea typeface="+mj-ea"/>
                <a:cs typeface="Arial" panose="020B0604020202020204" pitchFamily="34" charset="0"/>
              </a:rPr>
              <a:t>ου</a:t>
            </a:r>
            <a:r>
              <a:rPr lang="en-US" sz="2000" dirty="0">
                <a:latin typeface="Arial" panose="020B0604020202020204" pitchFamily="34" charset="0"/>
                <a:ea typeface="+mj-ea"/>
                <a:cs typeface="Arial" panose="020B0604020202020204" pitchFamily="34" charset="0"/>
              </a:rPr>
              <a:t> </a:t>
            </a:r>
            <a:r>
              <a:rPr lang="en-US" sz="2000" dirty="0" err="1">
                <a:latin typeface="Arial" panose="020B0604020202020204" pitchFamily="34" charset="0"/>
                <a:ea typeface="+mj-ea"/>
                <a:cs typeface="Arial" panose="020B0604020202020204" pitchFamily="34" charset="0"/>
              </a:rPr>
              <a:t>τρέφοντ</a:t>
            </a:r>
            <a:r>
              <a:rPr lang="en-US" sz="2000" dirty="0">
                <a:latin typeface="Arial" panose="020B0604020202020204" pitchFamily="34" charset="0"/>
                <a:ea typeface="+mj-ea"/>
                <a:cs typeface="Arial" panose="020B0604020202020204" pitchFamily="34" charset="0"/>
              </a:rPr>
              <a:t>α</a:t>
            </a:r>
            <a:r>
              <a:rPr lang="en-US" sz="2000" dirty="0" err="1">
                <a:latin typeface="Arial" panose="020B0604020202020204" pitchFamily="34" charset="0"/>
                <a:ea typeface="+mj-ea"/>
                <a:cs typeface="Arial" panose="020B0604020202020204" pitchFamily="34" charset="0"/>
              </a:rPr>
              <a:t>ι</a:t>
            </a:r>
            <a:r>
              <a:rPr lang="en-US" sz="2000" dirty="0">
                <a:latin typeface="Arial" panose="020B0604020202020204" pitchFamily="34" charset="0"/>
                <a:ea typeface="+mj-ea"/>
                <a:cs typeface="Arial" panose="020B0604020202020204" pitchFamily="34" charset="0"/>
              </a:rPr>
              <a:t> </a:t>
            </a:r>
            <a:r>
              <a:rPr lang="en-US" sz="2000" dirty="0" err="1">
                <a:latin typeface="Arial" panose="020B0604020202020204" pitchFamily="34" charset="0"/>
                <a:ea typeface="+mj-ea"/>
                <a:cs typeface="Arial" panose="020B0604020202020204" pitchFamily="34" charset="0"/>
              </a:rPr>
              <a:t>με</a:t>
            </a:r>
            <a:r>
              <a:rPr lang="en-US" sz="2000" dirty="0">
                <a:latin typeface="Arial" panose="020B0604020202020204" pitchFamily="34" charset="0"/>
                <a:ea typeface="+mj-ea"/>
                <a:cs typeface="Arial" panose="020B0604020202020204" pitchFamily="34" charset="0"/>
              </a:rPr>
              <a:t> </a:t>
            </a:r>
            <a:r>
              <a:rPr lang="en-US" sz="2000" dirty="0" err="1">
                <a:latin typeface="Arial" panose="020B0604020202020204" pitchFamily="34" charset="0"/>
                <a:ea typeface="+mj-ea"/>
                <a:cs typeface="Arial" panose="020B0604020202020204" pitchFamily="34" charset="0"/>
              </a:rPr>
              <a:t>ρινογ</a:t>
            </a:r>
            <a:r>
              <a:rPr lang="en-US" sz="2000" dirty="0">
                <a:latin typeface="Arial" panose="020B0604020202020204" pitchFamily="34" charset="0"/>
                <a:ea typeface="+mj-ea"/>
                <a:cs typeface="Arial" panose="020B0604020202020204" pitchFamily="34" charset="0"/>
              </a:rPr>
              <a:t>α</a:t>
            </a:r>
            <a:r>
              <a:rPr lang="en-US" sz="2000" dirty="0" err="1">
                <a:latin typeface="Arial" panose="020B0604020202020204" pitchFamily="34" charset="0"/>
                <a:ea typeface="+mj-ea"/>
                <a:cs typeface="Arial" panose="020B0604020202020204" pitchFamily="34" charset="0"/>
              </a:rPr>
              <a:t>στρικό</a:t>
            </a:r>
            <a:r>
              <a:rPr lang="en-US" sz="2000" dirty="0">
                <a:latin typeface="Arial" panose="020B0604020202020204" pitchFamily="34" charset="0"/>
                <a:ea typeface="+mj-ea"/>
                <a:cs typeface="Arial" panose="020B0604020202020204" pitchFamily="34" charset="0"/>
              </a:rPr>
              <a:t> </a:t>
            </a:r>
            <a:r>
              <a:rPr lang="en-US" sz="2000" dirty="0" err="1">
                <a:latin typeface="Arial" panose="020B0604020202020204" pitchFamily="34" charset="0"/>
                <a:ea typeface="+mj-ea"/>
                <a:cs typeface="Arial" panose="020B0604020202020204" pitchFamily="34" charset="0"/>
              </a:rPr>
              <a:t>κ</a:t>
            </a:r>
            <a:r>
              <a:rPr lang="en-US" sz="2000" dirty="0">
                <a:latin typeface="Arial" panose="020B0604020202020204" pitchFamily="34" charset="0"/>
                <a:ea typeface="+mj-ea"/>
                <a:cs typeface="Arial" panose="020B0604020202020204" pitchFamily="34" charset="0"/>
              </a:rPr>
              <a:t>α</a:t>
            </a:r>
            <a:r>
              <a:rPr lang="en-US" sz="2000" dirty="0" err="1">
                <a:latin typeface="Arial" panose="020B0604020202020204" pitchFamily="34" charset="0"/>
                <a:ea typeface="+mj-ea"/>
                <a:cs typeface="Arial" panose="020B0604020202020204" pitchFamily="34" charset="0"/>
              </a:rPr>
              <a:t>θετήρ</a:t>
            </a:r>
            <a:r>
              <a:rPr lang="en-US" sz="2000" dirty="0">
                <a:latin typeface="Arial" panose="020B0604020202020204" pitchFamily="34" charset="0"/>
                <a:ea typeface="+mj-ea"/>
                <a:cs typeface="Arial" panose="020B0604020202020204" pitchFamily="34" charset="0"/>
              </a:rPr>
              <a:t>α.</a:t>
            </a:r>
          </a:p>
          <a:p>
            <a:pPr marL="342900" indent="-342900">
              <a:lnSpc>
                <a:spcPct val="90000"/>
              </a:lnSpc>
              <a:spcBef>
                <a:spcPts val="1000"/>
              </a:spcBef>
              <a:buClr>
                <a:schemeClr val="accent1"/>
              </a:buClr>
              <a:buSzPct val="80000"/>
              <a:buFont typeface="Wingdings 3" charset="2"/>
              <a:buChar char=""/>
            </a:pPr>
            <a:endParaRPr lang="en-US" sz="2000" dirty="0">
              <a:latin typeface="Arial" panose="020B0604020202020204" pitchFamily="34" charset="0"/>
              <a:ea typeface="+mj-ea"/>
              <a:cs typeface="Arial" panose="020B0604020202020204" pitchFamily="34" charset="0"/>
            </a:endParaRPr>
          </a:p>
          <a:p>
            <a:pPr marL="342900" indent="-342900">
              <a:lnSpc>
                <a:spcPct val="90000"/>
              </a:lnSpc>
              <a:spcBef>
                <a:spcPts val="1000"/>
              </a:spcBef>
              <a:buClr>
                <a:schemeClr val="accent1"/>
              </a:buClr>
              <a:buSzPct val="80000"/>
              <a:buFont typeface="Wingdings 3" charset="2"/>
              <a:buChar char=""/>
            </a:pPr>
            <a:r>
              <a:rPr lang="en-US" sz="2000" dirty="0" err="1">
                <a:latin typeface="Arial" panose="020B0604020202020204" pitchFamily="34" charset="0"/>
                <a:ea typeface="+mj-ea"/>
                <a:cs typeface="Arial" panose="020B0604020202020204" pitchFamily="34" charset="0"/>
              </a:rPr>
              <a:t>Μικροε</a:t>
            </a:r>
            <a:r>
              <a:rPr lang="en-US" sz="2000" dirty="0">
                <a:latin typeface="Arial" panose="020B0604020202020204" pitchFamily="34" charset="0"/>
                <a:ea typeface="+mj-ea"/>
                <a:cs typeface="Arial" panose="020B0604020202020204" pitchFamily="34" charset="0"/>
              </a:rPr>
              <a:t>π</a:t>
            </a:r>
            <a:r>
              <a:rPr lang="en-US" sz="2000" dirty="0" err="1">
                <a:latin typeface="Arial" panose="020B0604020202020204" pitchFamily="34" charset="0"/>
                <a:ea typeface="+mj-ea"/>
                <a:cs typeface="Arial" panose="020B0604020202020204" pitchFamily="34" charset="0"/>
              </a:rPr>
              <a:t>ιδημίες</a:t>
            </a:r>
            <a:r>
              <a:rPr lang="en-US" sz="2000" dirty="0">
                <a:latin typeface="Arial" panose="020B0604020202020204" pitchFamily="34" charset="0"/>
                <a:ea typeface="+mj-ea"/>
                <a:cs typeface="Arial" panose="020B0604020202020204" pitchFamily="34" charset="0"/>
              </a:rPr>
              <a:t> α</a:t>
            </a:r>
            <a:r>
              <a:rPr lang="en-US" sz="2000" dirty="0" err="1">
                <a:latin typeface="Arial" panose="020B0604020202020204" pitchFamily="34" charset="0"/>
                <a:ea typeface="+mj-ea"/>
                <a:cs typeface="Arial" panose="020B0604020202020204" pitchFamily="34" charset="0"/>
              </a:rPr>
              <a:t>ν</a:t>
            </a:r>
            <a:r>
              <a:rPr lang="en-US" sz="2000" dirty="0">
                <a:latin typeface="Arial" panose="020B0604020202020204" pitchFamily="34" charset="0"/>
                <a:ea typeface="+mj-ea"/>
                <a:cs typeface="Arial" panose="020B0604020202020204" pitchFamily="34" charset="0"/>
              </a:rPr>
              <a:t>α</a:t>
            </a:r>
            <a:r>
              <a:rPr lang="en-US" sz="2000" dirty="0" err="1">
                <a:latin typeface="Arial" panose="020B0604020202020204" pitchFamily="34" charset="0"/>
                <a:ea typeface="+mj-ea"/>
                <a:cs typeface="Arial" panose="020B0604020202020204" pitchFamily="34" charset="0"/>
              </a:rPr>
              <a:t>φέροντ</a:t>
            </a:r>
            <a:r>
              <a:rPr lang="en-US" sz="2000" dirty="0">
                <a:latin typeface="Arial" panose="020B0604020202020204" pitchFamily="34" charset="0"/>
                <a:ea typeface="+mj-ea"/>
                <a:cs typeface="Arial" panose="020B0604020202020204" pitchFamily="34" charset="0"/>
              </a:rPr>
              <a:t>α</a:t>
            </a:r>
            <a:r>
              <a:rPr lang="en-US" sz="2000" dirty="0" err="1">
                <a:latin typeface="Arial" panose="020B0604020202020204" pitchFamily="34" charset="0"/>
                <a:ea typeface="+mj-ea"/>
                <a:cs typeface="Arial" panose="020B0604020202020204" pitchFamily="34" charset="0"/>
              </a:rPr>
              <a:t>ι</a:t>
            </a:r>
            <a:r>
              <a:rPr lang="en-US" sz="2000" dirty="0">
                <a:latin typeface="Arial" panose="020B0604020202020204" pitchFamily="34" charset="0"/>
                <a:ea typeface="+mj-ea"/>
                <a:cs typeface="Arial" panose="020B0604020202020204" pitchFamily="34" charset="0"/>
              </a:rPr>
              <a:t> </a:t>
            </a:r>
            <a:r>
              <a:rPr lang="en-US" sz="2000" dirty="0" err="1">
                <a:latin typeface="Arial" panose="020B0604020202020204" pitchFamily="34" charset="0"/>
                <a:ea typeface="+mj-ea"/>
                <a:cs typeface="Arial" panose="020B0604020202020204" pitchFamily="34" charset="0"/>
              </a:rPr>
              <a:t>στις</a:t>
            </a:r>
            <a:r>
              <a:rPr lang="en-US" sz="2000" dirty="0">
                <a:latin typeface="Arial" panose="020B0604020202020204" pitchFamily="34" charset="0"/>
                <a:ea typeface="+mj-ea"/>
                <a:cs typeface="Arial" panose="020B0604020202020204" pitchFamily="34" charset="0"/>
              </a:rPr>
              <a:t> </a:t>
            </a:r>
            <a:r>
              <a:rPr lang="en-US" sz="2000" dirty="0" err="1">
                <a:latin typeface="Arial" panose="020B0604020202020204" pitchFamily="34" charset="0"/>
                <a:ea typeface="+mj-ea"/>
                <a:cs typeface="Arial" panose="020B0604020202020204" pitchFamily="34" charset="0"/>
              </a:rPr>
              <a:t>μονάδες</a:t>
            </a:r>
            <a:r>
              <a:rPr lang="en-US" sz="2000" dirty="0">
                <a:latin typeface="Arial" panose="020B0604020202020204" pitchFamily="34" charset="0"/>
                <a:ea typeface="+mj-ea"/>
                <a:cs typeface="Arial" panose="020B0604020202020204" pitchFamily="34" charset="0"/>
              </a:rPr>
              <a:t> α</a:t>
            </a:r>
            <a:r>
              <a:rPr lang="en-US" sz="2000" dirty="0" err="1">
                <a:latin typeface="Arial" panose="020B0604020202020204" pitchFamily="34" charset="0"/>
                <a:ea typeface="+mj-ea"/>
                <a:cs typeface="Arial" panose="020B0604020202020204" pitchFamily="34" charset="0"/>
              </a:rPr>
              <a:t>ιμοκάθ</a:t>
            </a:r>
            <a:r>
              <a:rPr lang="en-US" sz="2000" dirty="0">
                <a:latin typeface="Arial" panose="020B0604020202020204" pitchFamily="34" charset="0"/>
                <a:ea typeface="+mj-ea"/>
                <a:cs typeface="Arial" panose="020B0604020202020204" pitchFamily="34" charset="0"/>
              </a:rPr>
              <a:t>α</a:t>
            </a:r>
            <a:r>
              <a:rPr lang="en-US" sz="2000" dirty="0" err="1">
                <a:latin typeface="Arial" panose="020B0604020202020204" pitchFamily="34" charset="0"/>
                <a:ea typeface="+mj-ea"/>
                <a:cs typeface="Arial" panose="020B0604020202020204" pitchFamily="34" charset="0"/>
              </a:rPr>
              <a:t>ρσης</a:t>
            </a:r>
            <a:r>
              <a:rPr lang="en-US" sz="2000" dirty="0">
                <a:latin typeface="Arial" panose="020B0604020202020204" pitchFamily="34" charset="0"/>
                <a:ea typeface="+mj-ea"/>
                <a:cs typeface="Arial" panose="020B0604020202020204" pitchFamily="34" charset="0"/>
              </a:rPr>
              <a:t>, </a:t>
            </a:r>
            <a:r>
              <a:rPr lang="en-US" sz="2000" dirty="0" err="1">
                <a:latin typeface="Arial" panose="020B0604020202020204" pitchFamily="34" charset="0"/>
                <a:ea typeface="+mj-ea"/>
                <a:cs typeface="Arial" panose="020B0604020202020204" pitchFamily="34" charset="0"/>
              </a:rPr>
              <a:t>μετ</a:t>
            </a:r>
            <a:r>
              <a:rPr lang="en-US" sz="2000" dirty="0">
                <a:latin typeface="Arial" panose="020B0604020202020204" pitchFamily="34" charset="0"/>
                <a:ea typeface="+mj-ea"/>
                <a:cs typeface="Arial" panose="020B0604020202020204" pitchFamily="34" charset="0"/>
              </a:rPr>
              <a:t>α</a:t>
            </a:r>
            <a:r>
              <a:rPr lang="en-US" sz="2000" dirty="0" err="1">
                <a:latin typeface="Arial" panose="020B0604020202020204" pitchFamily="34" charset="0"/>
                <a:ea typeface="+mj-ea"/>
                <a:cs typeface="Arial" panose="020B0604020202020204" pitchFamily="34" charset="0"/>
              </a:rPr>
              <a:t>μοσχεύσεων</a:t>
            </a:r>
            <a:r>
              <a:rPr lang="en-US" sz="2000" dirty="0">
                <a:latin typeface="Arial" panose="020B0604020202020204" pitchFamily="34" charset="0"/>
                <a:ea typeface="+mj-ea"/>
                <a:cs typeface="Arial" panose="020B0604020202020204" pitchFamily="34" charset="0"/>
              </a:rPr>
              <a:t>, α</a:t>
            </a:r>
            <a:r>
              <a:rPr lang="en-US" sz="2000" dirty="0" err="1">
                <a:latin typeface="Arial" panose="020B0604020202020204" pitchFamily="34" charset="0"/>
                <a:ea typeface="+mj-ea"/>
                <a:cs typeface="Arial" panose="020B0604020202020204" pitchFamily="34" charset="0"/>
              </a:rPr>
              <a:t>ιμ</a:t>
            </a:r>
            <a:r>
              <a:rPr lang="en-US" sz="2000" dirty="0">
                <a:latin typeface="Arial" panose="020B0604020202020204" pitchFamily="34" charset="0"/>
                <a:ea typeface="+mj-ea"/>
                <a:cs typeface="Arial" panose="020B0604020202020204" pitchFamily="34" charset="0"/>
              </a:rPr>
              <a:t>α</a:t>
            </a:r>
            <a:r>
              <a:rPr lang="en-US" sz="2000" dirty="0" err="1">
                <a:latin typeface="Arial" panose="020B0604020202020204" pitchFamily="34" charset="0"/>
                <a:ea typeface="+mj-ea"/>
                <a:cs typeface="Arial" panose="020B0604020202020204" pitchFamily="34" charset="0"/>
              </a:rPr>
              <a:t>τολογικές</a:t>
            </a:r>
            <a:r>
              <a:rPr lang="en-US" sz="2000" dirty="0">
                <a:latin typeface="Arial" panose="020B0604020202020204" pitchFamily="34" charset="0"/>
                <a:ea typeface="+mj-ea"/>
                <a:cs typeface="Arial" panose="020B0604020202020204" pitchFamily="34" charset="0"/>
              </a:rPr>
              <a:t> </a:t>
            </a:r>
            <a:r>
              <a:rPr lang="en-US" sz="2000" dirty="0" err="1">
                <a:latin typeface="Arial" panose="020B0604020202020204" pitchFamily="34" charset="0"/>
                <a:ea typeface="+mj-ea"/>
                <a:cs typeface="Arial" panose="020B0604020202020204" pitchFamily="34" charset="0"/>
              </a:rPr>
              <a:t>κ</a:t>
            </a:r>
            <a:r>
              <a:rPr lang="en-US" sz="2000" dirty="0">
                <a:latin typeface="Arial" panose="020B0604020202020204" pitchFamily="34" charset="0"/>
                <a:ea typeface="+mj-ea"/>
                <a:cs typeface="Arial" panose="020B0604020202020204" pitchFamily="34" charset="0"/>
              </a:rPr>
              <a:t>α</a:t>
            </a:r>
            <a:r>
              <a:rPr lang="en-US" sz="2000" dirty="0" err="1">
                <a:latin typeface="Arial" panose="020B0604020202020204" pitchFamily="34" charset="0"/>
                <a:ea typeface="+mj-ea"/>
                <a:cs typeface="Arial" panose="020B0604020202020204" pitchFamily="34" charset="0"/>
              </a:rPr>
              <a:t>ι</a:t>
            </a:r>
            <a:r>
              <a:rPr lang="en-US" sz="2000" dirty="0">
                <a:latin typeface="Arial" panose="020B0604020202020204" pitchFamily="34" charset="0"/>
                <a:ea typeface="+mj-ea"/>
                <a:cs typeface="Arial" panose="020B0604020202020204" pitchFamily="34" charset="0"/>
              </a:rPr>
              <a:t> ΜΕΘ.</a:t>
            </a:r>
          </a:p>
        </p:txBody>
      </p:sp>
    </p:spTree>
    <p:extLst>
      <p:ext uri="{BB962C8B-B14F-4D97-AF65-F5344CB8AC3E}">
        <p14:creationId xmlns:p14="http://schemas.microsoft.com/office/powerpoint/2010/main" xmlns="" val="140187965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Picture 135">
            <a:extLst>
              <a:ext uri="{FF2B5EF4-FFF2-40B4-BE49-F238E27FC236}">
                <a16:creationId xmlns:a16="http://schemas.microsoft.com/office/drawing/2014/main" xmlns="" id="{91B28F63-CF00-448F-B141-FE33C33B189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cstate="print">
            <a:extLst>
              <a:ext uri="{28A0092B-C50C-407E-A947-70E740481C1C}">
                <a14:useLocalDpi xmlns:a14="http://schemas.microsoft.com/office/drawing/2010/main" xmlns="" val="0"/>
              </a:ext>
            </a:extLst>
          </a:blip>
          <a:srcRect l="3613"/>
          <a:stretch/>
        </p:blipFill>
        <p:spPr>
          <a:xfrm>
            <a:off x="0" y="2669685"/>
            <a:ext cx="3027759" cy="4188315"/>
          </a:xfrm>
          <a:prstGeom prst="rect">
            <a:avLst/>
          </a:prstGeom>
        </p:spPr>
      </p:pic>
      <p:pic>
        <p:nvPicPr>
          <p:cNvPr id="138" name="Picture 137">
            <a:extLst>
              <a:ext uri="{FF2B5EF4-FFF2-40B4-BE49-F238E27FC236}">
                <a16:creationId xmlns:a16="http://schemas.microsoft.com/office/drawing/2014/main" xmlns="" id="{2AE609E2-8522-44E4-9077-980E5BCF3E1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cstate="print">
            <a:extLst>
              <a:ext uri="{28A0092B-C50C-407E-A947-70E740481C1C}">
                <a14:useLocalDpi xmlns:a14="http://schemas.microsoft.com/office/drawing/2010/main" xmlns="" val="0"/>
              </a:ext>
            </a:extLst>
          </a:blip>
          <a:srcRect l="35640"/>
          <a:stretch/>
        </p:blipFill>
        <p:spPr>
          <a:xfrm>
            <a:off x="0" y="2892347"/>
            <a:ext cx="1141809" cy="2365453"/>
          </a:xfrm>
          <a:prstGeom prst="rect">
            <a:avLst/>
          </a:prstGeom>
        </p:spPr>
      </p:pic>
      <p:sp>
        <p:nvSpPr>
          <p:cNvPr id="140" name="Oval 139">
            <a:extLst>
              <a:ext uri="{FF2B5EF4-FFF2-40B4-BE49-F238E27FC236}">
                <a16:creationId xmlns:a16="http://schemas.microsoft.com/office/drawing/2014/main" xmlns="" id="{4FA533C5-33E3-4611-AF9F-72811D8B26A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42" name="Picture 141">
            <a:extLst>
              <a:ext uri="{FF2B5EF4-FFF2-40B4-BE49-F238E27FC236}">
                <a16:creationId xmlns:a16="http://schemas.microsoft.com/office/drawing/2014/main" xmlns="" id="{8949AD42-25FD-4C3D-9EEE-B7FEC580998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cstate="print">
            <a:extLst>
              <a:ext uri="{28A0092B-C50C-407E-A947-70E740481C1C}">
                <a14:useLocalDpi xmlns:a14="http://schemas.microsoft.com/office/drawing/2010/main" xmlns="" val="0"/>
              </a:ext>
            </a:extLst>
          </a:blip>
          <a:srcRect t="28813"/>
          <a:stretch/>
        </p:blipFill>
        <p:spPr>
          <a:xfrm>
            <a:off x="5999559" y="0"/>
            <a:ext cx="1202540" cy="1141407"/>
          </a:xfrm>
          <a:prstGeom prst="rect">
            <a:avLst/>
          </a:prstGeom>
        </p:spPr>
      </p:pic>
      <p:pic>
        <p:nvPicPr>
          <p:cNvPr id="144" name="Picture 143">
            <a:extLst>
              <a:ext uri="{FF2B5EF4-FFF2-40B4-BE49-F238E27FC236}">
                <a16:creationId xmlns:a16="http://schemas.microsoft.com/office/drawing/2014/main" xmlns="" id="{6AC7D913-60B7-4603-881B-831DA5D3A94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6" cstate="print">
            <a:extLst>
              <a:ext uri="{28A0092B-C50C-407E-A947-70E740481C1C}">
                <a14:useLocalDpi xmlns:a14="http://schemas.microsoft.com/office/drawing/2010/main" xmlns="" val="0"/>
              </a:ext>
            </a:extLst>
          </a:blip>
          <a:srcRect b="23320"/>
          <a:stretch/>
        </p:blipFill>
        <p:spPr>
          <a:xfrm>
            <a:off x="6454408" y="6096000"/>
            <a:ext cx="745301" cy="762000"/>
          </a:xfrm>
          <a:prstGeom prst="rect">
            <a:avLst/>
          </a:prstGeom>
        </p:spPr>
      </p:pic>
      <p:sp>
        <p:nvSpPr>
          <p:cNvPr id="146" name="Rectangle 145">
            <a:extLst>
              <a:ext uri="{FF2B5EF4-FFF2-40B4-BE49-F238E27FC236}">
                <a16:creationId xmlns:a16="http://schemas.microsoft.com/office/drawing/2014/main" xmlns="" id="{87F0FDC4-AD8C-47D9-9131-623C98ADB0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48" name="Rectangle 147">
            <a:extLst>
              <a:ext uri="{FF2B5EF4-FFF2-40B4-BE49-F238E27FC236}">
                <a16:creationId xmlns:a16="http://schemas.microsoft.com/office/drawing/2014/main" xmlns="" id="{923E8915-D2AA-4327-A45A-972C3CA957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0" name="Rectangle 149">
            <a:extLst>
              <a:ext uri="{FF2B5EF4-FFF2-40B4-BE49-F238E27FC236}">
                <a16:creationId xmlns:a16="http://schemas.microsoft.com/office/drawing/2014/main" xmlns="" id="{8302FC3C-9804-4950-B721-5FD704BA60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0" y="0"/>
            <a:ext cx="9141714" cy="68580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2" name="Straight Connector 151">
            <a:extLst>
              <a:ext uri="{FF2B5EF4-FFF2-40B4-BE49-F238E27FC236}">
                <a16:creationId xmlns:a16="http://schemas.microsoft.com/office/drawing/2014/main" xmlns="" id="{6B9695BD-ECF6-49CA-8877-8C493193C65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490721" y="1828800"/>
            <a:ext cx="0" cy="320040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54" name="Picture 153">
            <a:extLst>
              <a:ext uri="{FF2B5EF4-FFF2-40B4-BE49-F238E27FC236}">
                <a16:creationId xmlns:a16="http://schemas.microsoft.com/office/drawing/2014/main" xmlns="" id="{3BC6EBB2-9BDC-4075-BA6B-43A9FBF9C86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6" cstate="print">
            <a:extLst>
              <a:ext uri="{28A0092B-C50C-407E-A947-70E740481C1C}">
                <a14:useLocalDpi xmlns:a14="http://schemas.microsoft.com/office/drawing/2010/main" xmlns="" val="0"/>
              </a:ext>
            </a:extLst>
          </a:blip>
          <a:srcRect b="23320"/>
          <a:stretch/>
        </p:blipFill>
        <p:spPr>
          <a:xfrm>
            <a:off x="6454408" y="6228080"/>
            <a:ext cx="745301" cy="762000"/>
          </a:xfrm>
          <a:prstGeom prst="rect">
            <a:avLst/>
          </a:prstGeom>
        </p:spPr>
      </p:pic>
      <p:sp>
        <p:nvSpPr>
          <p:cNvPr id="156" name="Freeform 5">
            <a:extLst>
              <a:ext uri="{FF2B5EF4-FFF2-40B4-BE49-F238E27FC236}">
                <a16:creationId xmlns:a16="http://schemas.microsoft.com/office/drawing/2014/main" xmlns="" id="{F3798573-F27B-47EB-8EA4-7EE34954C2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a:off x="-1191" y="0"/>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28355" name="Text Box 3"/>
          <p:cNvSpPr txBox="1">
            <a:spLocks noChangeArrowheads="1"/>
          </p:cNvSpPr>
          <p:nvPr/>
        </p:nvSpPr>
        <p:spPr bwMode="auto">
          <a:xfrm>
            <a:off x="457204" y="804672"/>
            <a:ext cx="2788462" cy="2776728"/>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lIns="91440" tIns="45720" rIns="91440" bIns="45720" rtlCol="0" anchor="ctr">
            <a:normAutofit/>
          </a:bodyPr>
          <a:lstStyle/>
          <a:p>
            <a:pPr algn="ctr">
              <a:spcBef>
                <a:spcPct val="0"/>
              </a:spcBef>
              <a:spcAft>
                <a:spcPts val="600"/>
              </a:spcAft>
              <a:defRPr/>
            </a:pPr>
            <a:r>
              <a:rPr lang="en-US" sz="3600" b="0" i="0" kern="1200" dirty="0">
                <a:solidFill>
                  <a:schemeClr val="tx2"/>
                </a:solidFill>
                <a:effectLst>
                  <a:outerShdw blurRad="38100" dist="38100" dir="2700000" algn="tl">
                    <a:srgbClr val="000000"/>
                  </a:outerShdw>
                </a:effectLst>
                <a:latin typeface="Arial" panose="020B0604020202020204" pitchFamily="34" charset="0"/>
                <a:ea typeface="+mj-ea"/>
                <a:cs typeface="Arial" panose="020B0604020202020204" pitchFamily="34" charset="0"/>
              </a:rPr>
              <a:t>Ενδογενής </a:t>
            </a:r>
          </a:p>
          <a:p>
            <a:pPr algn="ctr">
              <a:spcBef>
                <a:spcPct val="0"/>
              </a:spcBef>
              <a:spcAft>
                <a:spcPts val="600"/>
              </a:spcAft>
              <a:defRPr/>
            </a:pPr>
            <a:r>
              <a:rPr lang="en-US" sz="3600" b="0" i="0" kern="1200" dirty="0">
                <a:solidFill>
                  <a:schemeClr val="tx2"/>
                </a:solidFill>
                <a:effectLst>
                  <a:outerShdw blurRad="38100" dist="38100" dir="2700000" algn="tl">
                    <a:srgbClr val="000000"/>
                  </a:outerShdw>
                </a:effectLst>
                <a:latin typeface="Arial" panose="020B0604020202020204" pitchFamily="34" charset="0"/>
                <a:ea typeface="+mj-ea"/>
                <a:cs typeface="Arial" panose="020B0604020202020204" pitchFamily="34" charset="0"/>
              </a:rPr>
              <a:t>αντοχή σε: </a:t>
            </a:r>
          </a:p>
        </p:txBody>
      </p:sp>
      <p:sp>
        <p:nvSpPr>
          <p:cNvPr id="72706" name="Text Box 2"/>
          <p:cNvSpPr txBox="1">
            <a:spLocks noChangeArrowheads="1"/>
          </p:cNvSpPr>
          <p:nvPr/>
        </p:nvSpPr>
        <p:spPr bwMode="auto">
          <a:xfrm>
            <a:off x="3731895" y="804671"/>
            <a:ext cx="4799948" cy="5248657"/>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lIns="91440" tIns="45720" rIns="91440" bIns="45720" rtlCol="0" anchor="ctr">
            <a:normAutofit/>
          </a:bodyPr>
          <a:lstStyle>
            <a:lvl1pPr marL="376238" indent="-37623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ts val="1000"/>
              </a:spcBef>
              <a:buClr>
                <a:schemeClr val="bg2">
                  <a:lumMod val="40000"/>
                  <a:lumOff val="60000"/>
                </a:schemeClr>
              </a:buClr>
              <a:buSzPct val="80000"/>
              <a:buFont typeface="Wingdings 3" charset="2"/>
              <a:buChar char=""/>
            </a:pPr>
            <a:r>
              <a:rPr lang="en-US" dirty="0">
                <a:latin typeface="+mj-lt"/>
                <a:ea typeface="+mj-ea"/>
                <a:cs typeface="+mj-cs"/>
              </a:rPr>
              <a:t>Oxacillin</a:t>
            </a:r>
          </a:p>
          <a:p>
            <a:pPr eaLnBrk="1" hangingPunct="1">
              <a:spcBef>
                <a:spcPts val="1000"/>
              </a:spcBef>
              <a:buClr>
                <a:schemeClr val="bg2">
                  <a:lumMod val="40000"/>
                  <a:lumOff val="60000"/>
                </a:schemeClr>
              </a:buClr>
              <a:buSzPct val="80000"/>
              <a:buFont typeface="Wingdings 3" charset="2"/>
              <a:buChar char=""/>
            </a:pPr>
            <a:r>
              <a:rPr lang="en-US" dirty="0" err="1">
                <a:latin typeface="+mj-lt"/>
                <a:ea typeface="+mj-ea"/>
                <a:cs typeface="+mj-cs"/>
              </a:rPr>
              <a:t>Κεφ</a:t>
            </a:r>
            <a:r>
              <a:rPr lang="en-US" dirty="0">
                <a:latin typeface="+mj-lt"/>
                <a:ea typeface="+mj-ea"/>
                <a:cs typeface="+mj-cs"/>
              </a:rPr>
              <a:t>α</a:t>
            </a:r>
            <a:r>
              <a:rPr lang="en-US" dirty="0" err="1">
                <a:latin typeface="+mj-lt"/>
                <a:ea typeface="+mj-ea"/>
                <a:cs typeface="+mj-cs"/>
              </a:rPr>
              <a:t>λοσ</a:t>
            </a:r>
            <a:r>
              <a:rPr lang="en-US" dirty="0">
                <a:latin typeface="+mj-lt"/>
                <a:ea typeface="+mj-ea"/>
                <a:cs typeface="+mj-cs"/>
              </a:rPr>
              <a:t>π</a:t>
            </a:r>
            <a:r>
              <a:rPr lang="en-US" dirty="0" err="1">
                <a:latin typeface="+mj-lt"/>
                <a:ea typeface="+mj-ea"/>
                <a:cs typeface="+mj-cs"/>
              </a:rPr>
              <a:t>ορίνες</a:t>
            </a:r>
            <a:endParaRPr lang="en-US" dirty="0">
              <a:latin typeface="+mj-lt"/>
              <a:ea typeface="+mj-ea"/>
              <a:cs typeface="+mj-cs"/>
            </a:endParaRPr>
          </a:p>
          <a:p>
            <a:pPr eaLnBrk="1" hangingPunct="1">
              <a:spcBef>
                <a:spcPts val="1000"/>
              </a:spcBef>
              <a:buClr>
                <a:schemeClr val="bg2">
                  <a:lumMod val="40000"/>
                  <a:lumOff val="60000"/>
                </a:schemeClr>
              </a:buClr>
              <a:buSzPct val="80000"/>
              <a:buFont typeface="Wingdings 3" charset="2"/>
              <a:buChar char=""/>
            </a:pPr>
            <a:r>
              <a:rPr lang="en-US" dirty="0">
                <a:latin typeface="+mj-lt"/>
                <a:ea typeface="+mj-ea"/>
                <a:cs typeface="+mj-cs"/>
              </a:rPr>
              <a:t>Erythromycin</a:t>
            </a:r>
          </a:p>
          <a:p>
            <a:pPr eaLnBrk="1" hangingPunct="1">
              <a:spcBef>
                <a:spcPts val="1000"/>
              </a:spcBef>
              <a:buClr>
                <a:schemeClr val="bg2">
                  <a:lumMod val="40000"/>
                  <a:lumOff val="60000"/>
                </a:schemeClr>
              </a:buClr>
              <a:buSzPct val="80000"/>
              <a:buFont typeface="Wingdings 3" charset="2"/>
              <a:buChar char=""/>
            </a:pPr>
            <a:r>
              <a:rPr lang="en-US" dirty="0">
                <a:latin typeface="+mj-lt"/>
                <a:ea typeface="+mj-ea"/>
                <a:cs typeface="+mj-cs"/>
              </a:rPr>
              <a:t>Clindamycin</a:t>
            </a:r>
          </a:p>
          <a:p>
            <a:pPr eaLnBrk="1" hangingPunct="1">
              <a:spcBef>
                <a:spcPts val="1000"/>
              </a:spcBef>
              <a:buClr>
                <a:schemeClr val="bg2">
                  <a:lumMod val="40000"/>
                  <a:lumOff val="60000"/>
                </a:schemeClr>
              </a:buClr>
              <a:buSzPct val="80000"/>
              <a:buFont typeface="Wingdings 3" charset="2"/>
              <a:buChar char=""/>
            </a:pPr>
            <a:r>
              <a:rPr lang="en-US" dirty="0" err="1">
                <a:latin typeface="+mj-lt"/>
                <a:ea typeface="+mj-ea"/>
                <a:cs typeface="+mj-cs"/>
              </a:rPr>
              <a:t>Αμινογλυκοσίδες</a:t>
            </a:r>
            <a:r>
              <a:rPr lang="en-US" dirty="0">
                <a:latin typeface="+mj-lt"/>
                <a:ea typeface="+mj-ea"/>
                <a:cs typeface="+mj-cs"/>
              </a:rPr>
              <a:t> (</a:t>
            </a:r>
            <a:r>
              <a:rPr lang="en-US" dirty="0" err="1">
                <a:latin typeface="+mj-lt"/>
                <a:ea typeface="+mj-ea"/>
                <a:cs typeface="+mj-cs"/>
              </a:rPr>
              <a:t>χ</a:t>
            </a:r>
            <a:r>
              <a:rPr lang="en-US" dirty="0">
                <a:latin typeface="+mj-lt"/>
                <a:ea typeface="+mj-ea"/>
                <a:cs typeface="+mj-cs"/>
              </a:rPr>
              <a:t>α</a:t>
            </a:r>
            <a:r>
              <a:rPr lang="en-US" dirty="0" err="1">
                <a:latin typeface="+mj-lt"/>
                <a:ea typeface="+mj-ea"/>
                <a:cs typeface="+mj-cs"/>
              </a:rPr>
              <a:t>μηλής</a:t>
            </a:r>
            <a:r>
              <a:rPr lang="en-US" dirty="0">
                <a:latin typeface="+mj-lt"/>
                <a:ea typeface="+mj-ea"/>
                <a:cs typeface="+mj-cs"/>
              </a:rPr>
              <a:t> </a:t>
            </a:r>
            <a:r>
              <a:rPr lang="en-US" dirty="0" err="1">
                <a:latin typeface="+mj-lt"/>
                <a:ea typeface="+mj-ea"/>
                <a:cs typeface="+mj-cs"/>
              </a:rPr>
              <a:t>συγκέντρωσης</a:t>
            </a:r>
            <a:r>
              <a:rPr lang="en-US" dirty="0">
                <a:latin typeface="+mj-lt"/>
                <a:ea typeface="+mj-ea"/>
                <a:cs typeface="+mj-cs"/>
              </a:rPr>
              <a:t>)</a:t>
            </a:r>
          </a:p>
          <a:p>
            <a:pPr eaLnBrk="1" hangingPunct="1">
              <a:spcBef>
                <a:spcPts val="1000"/>
              </a:spcBef>
              <a:buClr>
                <a:schemeClr val="bg2">
                  <a:lumMod val="40000"/>
                  <a:lumOff val="60000"/>
                </a:schemeClr>
              </a:buClr>
              <a:buSzPct val="80000"/>
              <a:buFont typeface="Wingdings 3" charset="2"/>
              <a:buChar char=""/>
            </a:pPr>
            <a:r>
              <a:rPr lang="en-US" dirty="0">
                <a:latin typeface="+mj-lt"/>
                <a:ea typeface="+mj-ea"/>
                <a:cs typeface="+mj-cs"/>
              </a:rPr>
              <a:t>SXT, </a:t>
            </a:r>
            <a:r>
              <a:rPr lang="en-US" dirty="0" err="1">
                <a:latin typeface="+mj-lt"/>
                <a:ea typeface="+mj-ea"/>
                <a:cs typeface="+mj-cs"/>
              </a:rPr>
              <a:t>εκτός</a:t>
            </a:r>
            <a:r>
              <a:rPr lang="en-US" dirty="0">
                <a:latin typeface="+mj-lt"/>
                <a:ea typeface="+mj-ea"/>
                <a:cs typeface="+mj-cs"/>
              </a:rPr>
              <a:t> απ</a:t>
            </a:r>
            <a:r>
              <a:rPr lang="en-US" dirty="0" err="1">
                <a:latin typeface="+mj-lt"/>
                <a:ea typeface="+mj-ea"/>
                <a:cs typeface="+mj-cs"/>
              </a:rPr>
              <a:t>ό</a:t>
            </a:r>
            <a:r>
              <a:rPr lang="en-US" dirty="0">
                <a:latin typeface="+mj-lt"/>
                <a:ea typeface="+mj-ea"/>
                <a:cs typeface="+mj-cs"/>
              </a:rPr>
              <a:t> </a:t>
            </a:r>
            <a:r>
              <a:rPr lang="en-US" dirty="0" err="1">
                <a:latin typeface="+mj-lt"/>
                <a:ea typeface="+mj-ea"/>
                <a:cs typeface="+mj-cs"/>
              </a:rPr>
              <a:t>ουρολοιμώξεις</a:t>
            </a:r>
            <a:endParaRPr lang="en-US" dirty="0">
              <a:latin typeface="+mj-lt"/>
              <a:ea typeface="+mj-ea"/>
              <a:cs typeface="+mj-cs"/>
            </a:endParaRPr>
          </a:p>
          <a:p>
            <a:pPr eaLnBrk="1" hangingPunct="1">
              <a:spcBef>
                <a:spcPts val="1000"/>
              </a:spcBef>
              <a:buClr>
                <a:schemeClr val="bg2">
                  <a:lumMod val="40000"/>
                  <a:lumOff val="60000"/>
                </a:schemeClr>
              </a:buClr>
              <a:buSzPct val="80000"/>
              <a:buFont typeface="Wingdings 3" charset="2"/>
              <a:buChar char=""/>
            </a:pPr>
            <a:r>
              <a:rPr lang="en-US" dirty="0" err="1">
                <a:latin typeface="+mj-lt"/>
                <a:ea typeface="+mj-ea"/>
                <a:cs typeface="+mj-cs"/>
              </a:rPr>
              <a:t>Κινολόνες</a:t>
            </a:r>
            <a:r>
              <a:rPr lang="en-US" dirty="0">
                <a:latin typeface="+mj-lt"/>
                <a:ea typeface="+mj-ea"/>
                <a:cs typeface="+mj-cs"/>
              </a:rPr>
              <a:t> </a:t>
            </a:r>
            <a:r>
              <a:rPr lang="en-US" dirty="0" err="1">
                <a:latin typeface="+mj-lt"/>
                <a:ea typeface="+mj-ea"/>
                <a:cs typeface="+mj-cs"/>
              </a:rPr>
              <a:t>εκτός</a:t>
            </a:r>
            <a:r>
              <a:rPr lang="en-US" dirty="0">
                <a:latin typeface="+mj-lt"/>
                <a:ea typeface="+mj-ea"/>
                <a:cs typeface="+mj-cs"/>
              </a:rPr>
              <a:t> απ</a:t>
            </a:r>
            <a:r>
              <a:rPr lang="en-US" dirty="0" err="1">
                <a:latin typeface="+mj-lt"/>
                <a:ea typeface="+mj-ea"/>
                <a:cs typeface="+mj-cs"/>
              </a:rPr>
              <a:t>ό</a:t>
            </a:r>
            <a:r>
              <a:rPr lang="en-US" dirty="0">
                <a:latin typeface="+mj-lt"/>
                <a:ea typeface="+mj-ea"/>
                <a:cs typeface="+mj-cs"/>
              </a:rPr>
              <a:t> </a:t>
            </a:r>
            <a:r>
              <a:rPr lang="en-US" dirty="0" err="1">
                <a:latin typeface="+mj-lt"/>
                <a:ea typeface="+mj-ea"/>
                <a:cs typeface="+mj-cs"/>
              </a:rPr>
              <a:t>ουρολοιμώξεις</a:t>
            </a:r>
            <a:endParaRPr lang="en-US" dirty="0">
              <a:latin typeface="+mj-lt"/>
              <a:ea typeface="+mj-ea"/>
              <a:cs typeface="+mj-cs"/>
            </a:endParaRPr>
          </a:p>
        </p:txBody>
      </p:sp>
    </p:spTree>
    <p:extLst>
      <p:ext uri="{BB962C8B-B14F-4D97-AF65-F5344CB8AC3E}">
        <p14:creationId xmlns:p14="http://schemas.microsoft.com/office/powerpoint/2010/main" xmlns="" val="3290907384"/>
      </p:ext>
    </p:extLst>
  </p:cSld>
  <p:clrMapOvr>
    <a:masterClrMapping/>
  </p:clrMapOvr>
  <p:transition>
    <p:checke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a:extLst>
              <a:ext uri="{FF2B5EF4-FFF2-40B4-BE49-F238E27FC236}">
                <a16:creationId xmlns:a16="http://schemas.microsoft.com/office/drawing/2014/main" xmlns="" id="{F1B8F9CB-890B-4CB8-B503-188A763E2FC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cstate="print">
            <a:extLst>
              <a:ext uri="{28A0092B-C50C-407E-A947-70E740481C1C}">
                <a14:useLocalDpi xmlns:a14="http://schemas.microsoft.com/office/drawing/2010/main" xmlns="" val="0"/>
              </a:ext>
            </a:extLst>
          </a:blip>
          <a:srcRect l="3613"/>
          <a:stretch/>
        </p:blipFill>
        <p:spPr>
          <a:xfrm>
            <a:off x="0" y="2669685"/>
            <a:ext cx="3027759" cy="4188315"/>
          </a:xfrm>
          <a:prstGeom prst="rect">
            <a:avLst/>
          </a:prstGeom>
        </p:spPr>
      </p:pic>
      <p:pic>
        <p:nvPicPr>
          <p:cNvPr id="76" name="Picture 75">
            <a:extLst>
              <a:ext uri="{FF2B5EF4-FFF2-40B4-BE49-F238E27FC236}">
                <a16:creationId xmlns:a16="http://schemas.microsoft.com/office/drawing/2014/main" xmlns="" id="{AA632AB4-3837-4FD0-8B62-0A18B573F46D}"/>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cstate="print">
            <a:extLst>
              <a:ext uri="{28A0092B-C50C-407E-A947-70E740481C1C}">
                <a14:useLocalDpi xmlns:a14="http://schemas.microsoft.com/office/drawing/2010/main" xmlns="" val="0"/>
              </a:ext>
            </a:extLst>
          </a:blip>
          <a:srcRect l="35640"/>
          <a:stretch/>
        </p:blipFill>
        <p:spPr>
          <a:xfrm>
            <a:off x="0" y="2892347"/>
            <a:ext cx="1141809" cy="2365453"/>
          </a:xfrm>
          <a:prstGeom prst="rect">
            <a:avLst/>
          </a:prstGeom>
        </p:spPr>
      </p:pic>
      <p:sp>
        <p:nvSpPr>
          <p:cNvPr id="78" name="Oval 77">
            <a:extLst>
              <a:ext uri="{FF2B5EF4-FFF2-40B4-BE49-F238E27FC236}">
                <a16:creationId xmlns:a16="http://schemas.microsoft.com/office/drawing/2014/main" xmlns="" id="{C393B4A7-6ABF-423D-A762-3CDB4897A8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80" name="Picture 79">
            <a:extLst>
              <a:ext uri="{FF2B5EF4-FFF2-40B4-BE49-F238E27FC236}">
                <a16:creationId xmlns:a16="http://schemas.microsoft.com/office/drawing/2014/main" xmlns="" id="{9CD2319A-6FA9-4EFB-9EDF-7304467425E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cstate="print">
            <a:extLst>
              <a:ext uri="{28A0092B-C50C-407E-A947-70E740481C1C}">
                <a14:useLocalDpi xmlns:a14="http://schemas.microsoft.com/office/drawing/2010/main" xmlns="" val="0"/>
              </a:ext>
            </a:extLst>
          </a:blip>
          <a:srcRect t="28813"/>
          <a:stretch/>
        </p:blipFill>
        <p:spPr>
          <a:xfrm>
            <a:off x="5999559" y="0"/>
            <a:ext cx="1202540" cy="1141407"/>
          </a:xfrm>
          <a:prstGeom prst="rect">
            <a:avLst/>
          </a:prstGeom>
        </p:spPr>
      </p:pic>
      <p:pic>
        <p:nvPicPr>
          <p:cNvPr id="82" name="Picture 81">
            <a:extLst>
              <a:ext uri="{FF2B5EF4-FFF2-40B4-BE49-F238E27FC236}">
                <a16:creationId xmlns:a16="http://schemas.microsoft.com/office/drawing/2014/main" xmlns="" id="{D1692A93-3514-4486-8B67-CCA4E0259BC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6" cstate="print">
            <a:extLst>
              <a:ext uri="{28A0092B-C50C-407E-A947-70E740481C1C}">
                <a14:useLocalDpi xmlns:a14="http://schemas.microsoft.com/office/drawing/2010/main" xmlns="" val="0"/>
              </a:ext>
            </a:extLst>
          </a:blip>
          <a:srcRect b="23320"/>
          <a:stretch/>
        </p:blipFill>
        <p:spPr>
          <a:xfrm>
            <a:off x="6454408" y="6096000"/>
            <a:ext cx="745301" cy="762000"/>
          </a:xfrm>
          <a:prstGeom prst="rect">
            <a:avLst/>
          </a:prstGeom>
        </p:spPr>
      </p:pic>
      <p:sp>
        <p:nvSpPr>
          <p:cNvPr id="84" name="Rectangle 83">
            <a:extLst>
              <a:ext uri="{FF2B5EF4-FFF2-40B4-BE49-F238E27FC236}">
                <a16:creationId xmlns:a16="http://schemas.microsoft.com/office/drawing/2014/main" xmlns="" id="{01AD250C-F2EA-449F-9B14-DF5BB674C5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5778" name="Text Box 2"/>
          <p:cNvSpPr txBox="1">
            <a:spLocks noChangeArrowheads="1"/>
          </p:cNvSpPr>
          <p:nvPr/>
        </p:nvSpPr>
        <p:spPr bwMode="auto">
          <a:xfrm>
            <a:off x="1295400" y="462290"/>
            <a:ext cx="8278417" cy="1400530"/>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lIns="91440" tIns="45720" rIns="91440" bIns="45720" rtlCol="0" anchor="t">
            <a:norm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0"/>
              </a:spcBef>
              <a:spcAft>
                <a:spcPts val="600"/>
              </a:spcAft>
            </a:pPr>
            <a:r>
              <a:rPr lang="en-US" sz="3200" dirty="0">
                <a:solidFill>
                  <a:schemeClr val="tx2"/>
                </a:solidFill>
                <a:latin typeface="+mj-lt"/>
                <a:ea typeface="+mj-ea"/>
                <a:cs typeface="+mj-cs"/>
              </a:rPr>
              <a:t>ΕΝΤΕΡΟΚΟΚΚΟΙ &amp; </a:t>
            </a:r>
            <a:r>
              <a:rPr lang="el-GR" sz="3200" dirty="0">
                <a:solidFill>
                  <a:schemeClr val="tx2"/>
                </a:solidFill>
                <a:latin typeface="+mj-lt"/>
                <a:ea typeface="+mj-ea"/>
                <a:cs typeface="+mj-cs"/>
              </a:rPr>
              <a:t>β</a:t>
            </a:r>
            <a:r>
              <a:rPr lang="en-US" sz="3200" dirty="0">
                <a:solidFill>
                  <a:schemeClr val="tx2"/>
                </a:solidFill>
                <a:latin typeface="+mj-lt"/>
                <a:ea typeface="+mj-ea"/>
                <a:cs typeface="+mj-cs"/>
              </a:rPr>
              <a:t>-ΛΑΚΤΑΜΕΣ</a:t>
            </a:r>
          </a:p>
        </p:txBody>
      </p:sp>
      <p:sp>
        <p:nvSpPr>
          <p:cNvPr id="75780" name="Text Box 4"/>
          <p:cNvSpPr txBox="1">
            <a:spLocks noChangeArrowheads="1"/>
          </p:cNvSpPr>
          <p:nvPr/>
        </p:nvSpPr>
        <p:spPr bwMode="auto">
          <a:xfrm>
            <a:off x="502212" y="1501299"/>
            <a:ext cx="7955988" cy="21343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342900" indent="-342900" algn="just" eaLnBrk="1" hangingPunct="1">
              <a:lnSpc>
                <a:spcPct val="120000"/>
              </a:lnSpc>
              <a:spcBef>
                <a:spcPct val="50000"/>
              </a:spcBef>
              <a:buFont typeface="Arial" panose="020B0604020202020204" pitchFamily="34" charset="0"/>
              <a:buChar char="•"/>
            </a:pPr>
            <a:r>
              <a:rPr lang="el-GR" sz="2500" b="1" dirty="0">
                <a:solidFill>
                  <a:schemeClr val="accent3"/>
                </a:solidFill>
                <a:latin typeface="+mj-lt"/>
              </a:rPr>
              <a:t>Φυσική αντοχή </a:t>
            </a:r>
            <a:r>
              <a:rPr lang="el-GR" sz="2500" b="1" dirty="0">
                <a:latin typeface="+mj-lt"/>
              </a:rPr>
              <a:t>σε </a:t>
            </a:r>
            <a:r>
              <a:rPr lang="el-GR" sz="2500" b="1" dirty="0" err="1">
                <a:latin typeface="+mj-lt"/>
              </a:rPr>
              <a:t>κεφαλοσπορίνες</a:t>
            </a:r>
            <a:r>
              <a:rPr lang="el-GR" sz="2500" b="1" dirty="0">
                <a:latin typeface="+mj-lt"/>
              </a:rPr>
              <a:t>, </a:t>
            </a:r>
            <a:r>
              <a:rPr lang="el-GR" sz="2500" b="1" dirty="0" err="1">
                <a:latin typeface="+mj-lt"/>
              </a:rPr>
              <a:t>οξακιλλίνη</a:t>
            </a:r>
            <a:r>
              <a:rPr lang="el-GR" sz="2500" b="1" dirty="0">
                <a:latin typeface="+mj-lt"/>
              </a:rPr>
              <a:t> και </a:t>
            </a:r>
            <a:r>
              <a:rPr lang="el-GR" sz="2500" b="1" dirty="0" err="1">
                <a:latin typeface="+mj-lt"/>
              </a:rPr>
              <a:t>μονοβμπακτάμες</a:t>
            </a:r>
            <a:r>
              <a:rPr lang="el-GR" sz="2500" b="1" dirty="0">
                <a:latin typeface="+mj-lt"/>
              </a:rPr>
              <a:t> – χαμηλή συγγένεια β-</a:t>
            </a:r>
            <a:r>
              <a:rPr lang="el-GR" sz="2500" b="1" dirty="0" err="1">
                <a:latin typeface="+mj-lt"/>
              </a:rPr>
              <a:t>λακταμών</a:t>
            </a:r>
            <a:r>
              <a:rPr lang="el-GR" sz="2500" b="1" dirty="0">
                <a:latin typeface="+mj-lt"/>
              </a:rPr>
              <a:t> με την ΡΒΡ</a:t>
            </a:r>
            <a:r>
              <a:rPr lang="el-GR" sz="2500" b="1" baseline="-25000" dirty="0">
                <a:latin typeface="+mj-lt"/>
              </a:rPr>
              <a:t>5</a:t>
            </a:r>
            <a:r>
              <a:rPr lang="el-GR" sz="2500" b="1" dirty="0">
                <a:latin typeface="+mj-lt"/>
              </a:rPr>
              <a:t>.</a:t>
            </a:r>
          </a:p>
          <a:p>
            <a:pPr marL="342900" indent="-342900" algn="just" eaLnBrk="1" hangingPunct="1">
              <a:lnSpc>
                <a:spcPct val="120000"/>
              </a:lnSpc>
              <a:spcBef>
                <a:spcPct val="50000"/>
              </a:spcBef>
              <a:buFont typeface="Arial" panose="020B0604020202020204" pitchFamily="34" charset="0"/>
              <a:buChar char="•"/>
            </a:pPr>
            <a:r>
              <a:rPr lang="el-GR" sz="2700" b="1" dirty="0">
                <a:latin typeface="+mj-lt"/>
              </a:rPr>
              <a:t>Μηχανισμοί</a:t>
            </a:r>
            <a:r>
              <a:rPr lang="el-GR" sz="2700" b="1" dirty="0">
                <a:solidFill>
                  <a:schemeClr val="accent2"/>
                </a:solidFill>
                <a:latin typeface="+mj-lt"/>
              </a:rPr>
              <a:t> επίκτητης αντοχής </a:t>
            </a:r>
            <a:r>
              <a:rPr lang="el-GR" sz="2700" b="1" i="1" dirty="0">
                <a:latin typeface="+mj-lt"/>
              </a:rPr>
              <a:t>(</a:t>
            </a:r>
            <a:r>
              <a:rPr lang="en-US" sz="2700" b="1" i="1" dirty="0">
                <a:latin typeface="+mj-lt"/>
              </a:rPr>
              <a:t>E. faecium)</a:t>
            </a:r>
            <a:endParaRPr lang="el-GR" sz="2700" b="1" i="1" dirty="0">
              <a:latin typeface="+mj-lt"/>
            </a:endParaRPr>
          </a:p>
        </p:txBody>
      </p:sp>
      <p:graphicFrame>
        <p:nvGraphicFramePr>
          <p:cNvPr id="75782" name="Text Box 3">
            <a:extLst>
              <a:ext uri="{FF2B5EF4-FFF2-40B4-BE49-F238E27FC236}">
                <a16:creationId xmlns:a16="http://schemas.microsoft.com/office/drawing/2014/main" xmlns="" id="{344FA999-DFFE-4192-BF78-9BE667F23DEF}"/>
              </a:ext>
            </a:extLst>
          </p:cNvPr>
          <p:cNvGraphicFramePr/>
          <p:nvPr>
            <p:extLst>
              <p:ext uri="{D42A27DB-BD31-4B8C-83A1-F6EECF244321}">
                <p14:modId xmlns:p14="http://schemas.microsoft.com/office/powerpoint/2010/main" xmlns="" val="1373429024"/>
              </p:ext>
            </p:extLst>
          </p:nvPr>
        </p:nvGraphicFramePr>
        <p:xfrm>
          <a:off x="945588" y="3033956"/>
          <a:ext cx="7053264" cy="404670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xmlns="" val="3766585430"/>
      </p:ext>
    </p:extLst>
  </p:cSld>
  <p:clrMapOvr>
    <a:masterClrMapping/>
  </p:clrMapOvr>
  <p:transition>
    <p:checke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Picture 137">
            <a:extLst>
              <a:ext uri="{FF2B5EF4-FFF2-40B4-BE49-F238E27FC236}">
                <a16:creationId xmlns:a16="http://schemas.microsoft.com/office/drawing/2014/main" xmlns="" id="{F1B8F9CB-890B-4CB8-B503-188A763E2FC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cstate="print">
            <a:extLst>
              <a:ext uri="{28A0092B-C50C-407E-A947-70E740481C1C}">
                <a14:useLocalDpi xmlns:a14="http://schemas.microsoft.com/office/drawing/2010/main" xmlns="" val="0"/>
              </a:ext>
            </a:extLst>
          </a:blip>
          <a:srcRect l="3613"/>
          <a:stretch/>
        </p:blipFill>
        <p:spPr>
          <a:xfrm>
            <a:off x="0" y="2669685"/>
            <a:ext cx="3027759" cy="4188315"/>
          </a:xfrm>
          <a:prstGeom prst="rect">
            <a:avLst/>
          </a:prstGeom>
        </p:spPr>
      </p:pic>
      <p:pic>
        <p:nvPicPr>
          <p:cNvPr id="140" name="Picture 139">
            <a:extLst>
              <a:ext uri="{FF2B5EF4-FFF2-40B4-BE49-F238E27FC236}">
                <a16:creationId xmlns:a16="http://schemas.microsoft.com/office/drawing/2014/main" xmlns="" id="{AA632AB4-3837-4FD0-8B62-0A18B573F46D}"/>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cstate="print">
            <a:extLst>
              <a:ext uri="{28A0092B-C50C-407E-A947-70E740481C1C}">
                <a14:useLocalDpi xmlns:a14="http://schemas.microsoft.com/office/drawing/2010/main" xmlns="" val="0"/>
              </a:ext>
            </a:extLst>
          </a:blip>
          <a:srcRect l="35640"/>
          <a:stretch/>
        </p:blipFill>
        <p:spPr>
          <a:xfrm>
            <a:off x="0" y="2892347"/>
            <a:ext cx="1141809" cy="2365453"/>
          </a:xfrm>
          <a:prstGeom prst="rect">
            <a:avLst/>
          </a:prstGeom>
        </p:spPr>
      </p:pic>
      <p:sp>
        <p:nvSpPr>
          <p:cNvPr id="142" name="Oval 141">
            <a:extLst>
              <a:ext uri="{FF2B5EF4-FFF2-40B4-BE49-F238E27FC236}">
                <a16:creationId xmlns:a16="http://schemas.microsoft.com/office/drawing/2014/main" xmlns="" id="{C393B4A7-6ABF-423D-A762-3CDB4897A8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44" name="Picture 143">
            <a:extLst>
              <a:ext uri="{FF2B5EF4-FFF2-40B4-BE49-F238E27FC236}">
                <a16:creationId xmlns:a16="http://schemas.microsoft.com/office/drawing/2014/main" xmlns="" id="{9CD2319A-6FA9-4EFB-9EDF-7304467425E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cstate="print">
            <a:extLst>
              <a:ext uri="{28A0092B-C50C-407E-A947-70E740481C1C}">
                <a14:useLocalDpi xmlns:a14="http://schemas.microsoft.com/office/drawing/2010/main" xmlns="" val="0"/>
              </a:ext>
            </a:extLst>
          </a:blip>
          <a:srcRect t="28813"/>
          <a:stretch/>
        </p:blipFill>
        <p:spPr>
          <a:xfrm>
            <a:off x="5999559" y="0"/>
            <a:ext cx="1202540" cy="1141407"/>
          </a:xfrm>
          <a:prstGeom prst="rect">
            <a:avLst/>
          </a:prstGeom>
        </p:spPr>
      </p:pic>
      <p:pic>
        <p:nvPicPr>
          <p:cNvPr id="146" name="Picture 145">
            <a:extLst>
              <a:ext uri="{FF2B5EF4-FFF2-40B4-BE49-F238E27FC236}">
                <a16:creationId xmlns:a16="http://schemas.microsoft.com/office/drawing/2014/main" xmlns="" id="{D1692A93-3514-4486-8B67-CCA4E0259BC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6" cstate="print">
            <a:extLst>
              <a:ext uri="{28A0092B-C50C-407E-A947-70E740481C1C}">
                <a14:useLocalDpi xmlns:a14="http://schemas.microsoft.com/office/drawing/2010/main" xmlns="" val="0"/>
              </a:ext>
            </a:extLst>
          </a:blip>
          <a:srcRect b="23320"/>
          <a:stretch/>
        </p:blipFill>
        <p:spPr>
          <a:xfrm>
            <a:off x="6454408" y="6096000"/>
            <a:ext cx="745301" cy="762000"/>
          </a:xfrm>
          <a:prstGeom prst="rect">
            <a:avLst/>
          </a:prstGeom>
        </p:spPr>
      </p:pic>
      <p:sp>
        <p:nvSpPr>
          <p:cNvPr id="148" name="Rectangle 147">
            <a:extLst>
              <a:ext uri="{FF2B5EF4-FFF2-40B4-BE49-F238E27FC236}">
                <a16:creationId xmlns:a16="http://schemas.microsoft.com/office/drawing/2014/main" xmlns="" id="{01AD250C-F2EA-449F-9B14-DF5BB674C5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194" name="Text Box 2"/>
          <p:cNvSpPr txBox="1">
            <a:spLocks noChangeArrowheads="1"/>
          </p:cNvSpPr>
          <p:nvPr/>
        </p:nvSpPr>
        <p:spPr bwMode="auto">
          <a:xfrm>
            <a:off x="1031992" y="562120"/>
            <a:ext cx="7053542" cy="1400530"/>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lIns="91440" tIns="45720" rIns="91440" bIns="45720" rtlCol="0" anchor="t">
            <a:normAutofit/>
          </a:bodyPr>
          <a:lstStyle/>
          <a:p>
            <a:pPr algn="ctr">
              <a:spcBef>
                <a:spcPct val="0"/>
              </a:spcBef>
              <a:spcAft>
                <a:spcPts val="600"/>
              </a:spcAft>
              <a:defRPr/>
            </a:pPr>
            <a:r>
              <a:rPr lang="en-US" sz="4000" dirty="0">
                <a:solidFill>
                  <a:schemeClr val="tx2"/>
                </a:solidFill>
                <a:effectLst>
                  <a:outerShdw blurRad="38100" dist="38100" dir="2700000" algn="tl">
                    <a:srgbClr val="000000"/>
                  </a:outerShdw>
                </a:effectLst>
                <a:latin typeface="Arial" panose="020B0604020202020204" pitchFamily="34" charset="0"/>
                <a:ea typeface="+mj-ea"/>
                <a:cs typeface="Arial" panose="020B0604020202020204" pitchFamily="34" charset="0"/>
              </a:rPr>
              <a:t>ΕΠΙΚΤΗΤΗ ΑΝΤΟΧΗ ΤΩΝ ΕΝΤΕΡΟΚΟΚΚΩΝ</a:t>
            </a:r>
          </a:p>
        </p:txBody>
      </p:sp>
      <p:sp>
        <p:nvSpPr>
          <p:cNvPr id="74756" name="Text Box 4"/>
          <p:cNvSpPr txBox="1">
            <a:spLocks noChangeArrowheads="1"/>
          </p:cNvSpPr>
          <p:nvPr/>
        </p:nvSpPr>
        <p:spPr bwMode="auto">
          <a:xfrm>
            <a:off x="746899" y="2062485"/>
            <a:ext cx="7696200" cy="1463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lnSpc>
                <a:spcPct val="120000"/>
              </a:lnSpc>
              <a:spcBef>
                <a:spcPct val="50000"/>
              </a:spcBef>
            </a:pPr>
            <a:r>
              <a:rPr lang="el-GR" sz="2500" b="1" dirty="0">
                <a:solidFill>
                  <a:schemeClr val="bg1"/>
                </a:solidFill>
                <a:latin typeface="Comic Sans MS" pitchFamily="66" charset="0"/>
              </a:rPr>
              <a:t>Αναπτύσσεται επίκτητη αντοχή + μεταφορά γονιδίων αντοχής </a:t>
            </a:r>
            <a:r>
              <a:rPr lang="el-GR" sz="2500" b="1" dirty="0">
                <a:solidFill>
                  <a:schemeClr val="bg1"/>
                </a:solidFill>
                <a:latin typeface="Comic Sans MS" pitchFamily="66" charset="0"/>
                <a:sym typeface="Symbol" pitchFamily="18" charset="2"/>
              </a:rPr>
              <a:t> μέσω </a:t>
            </a:r>
            <a:r>
              <a:rPr lang="el-GR" sz="2500" b="1" dirty="0" err="1">
                <a:solidFill>
                  <a:schemeClr val="bg1"/>
                </a:solidFill>
                <a:latin typeface="Comic Sans MS" pitchFamily="66" charset="0"/>
                <a:sym typeface="Symbol" pitchFamily="18" charset="2"/>
              </a:rPr>
              <a:t>πλασμιδίων</a:t>
            </a:r>
            <a:r>
              <a:rPr lang="el-GR" sz="2500" b="1" dirty="0">
                <a:solidFill>
                  <a:schemeClr val="bg1"/>
                </a:solidFill>
                <a:latin typeface="Comic Sans MS" pitchFamily="66" charset="0"/>
                <a:sym typeface="Symbol" pitchFamily="18" charset="2"/>
              </a:rPr>
              <a:t>, μεταθετών στοιχείων ή μεταλλάξεων.</a:t>
            </a:r>
            <a:endParaRPr lang="el-GR" sz="2500" b="1" dirty="0">
              <a:solidFill>
                <a:schemeClr val="bg1"/>
              </a:solidFill>
              <a:latin typeface="Comic Sans MS" pitchFamily="66" charset="0"/>
            </a:endParaRPr>
          </a:p>
        </p:txBody>
      </p:sp>
      <p:graphicFrame>
        <p:nvGraphicFramePr>
          <p:cNvPr id="74758" name="Text Box 3">
            <a:extLst>
              <a:ext uri="{FF2B5EF4-FFF2-40B4-BE49-F238E27FC236}">
                <a16:creationId xmlns:a16="http://schemas.microsoft.com/office/drawing/2014/main" xmlns="" id="{F3AEBF38-4C06-4040-9886-E69BB52E6CDA}"/>
              </a:ext>
            </a:extLst>
          </p:cNvPr>
          <p:cNvGraphicFramePr/>
          <p:nvPr>
            <p:extLst>
              <p:ext uri="{D42A27DB-BD31-4B8C-83A1-F6EECF244321}">
                <p14:modId xmlns:p14="http://schemas.microsoft.com/office/powerpoint/2010/main" xmlns="" val="2543978065"/>
              </p:ext>
            </p:extLst>
          </p:nvPr>
        </p:nvGraphicFramePr>
        <p:xfrm>
          <a:off x="914400" y="2655351"/>
          <a:ext cx="7053264" cy="404670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xmlns="" val="4278824008"/>
      </p:ext>
    </p:extLst>
  </p:cSld>
  <p:clrMapOvr>
    <a:masterClrMapping/>
  </p:clrMapOvr>
  <p:transition>
    <p:checke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xmlns="" id="{91B28F63-CF00-448F-B141-FE33C33B189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cstate="print">
            <a:extLst>
              <a:ext uri="{28A0092B-C50C-407E-A947-70E740481C1C}">
                <a14:useLocalDpi xmlns:a14="http://schemas.microsoft.com/office/drawing/2010/main" xmlns="" val="0"/>
              </a:ext>
            </a:extLst>
          </a:blip>
          <a:srcRect l="3613"/>
          <a:stretch/>
        </p:blipFill>
        <p:spPr>
          <a:xfrm>
            <a:off x="0" y="2669685"/>
            <a:ext cx="3027759" cy="4188315"/>
          </a:xfrm>
          <a:prstGeom prst="rect">
            <a:avLst/>
          </a:prstGeom>
        </p:spPr>
      </p:pic>
      <p:pic>
        <p:nvPicPr>
          <p:cNvPr id="77" name="Picture 76">
            <a:extLst>
              <a:ext uri="{FF2B5EF4-FFF2-40B4-BE49-F238E27FC236}">
                <a16:creationId xmlns:a16="http://schemas.microsoft.com/office/drawing/2014/main" xmlns="" id="{2AE609E2-8522-44E4-9077-980E5BCF3E1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cstate="print">
            <a:extLst>
              <a:ext uri="{28A0092B-C50C-407E-A947-70E740481C1C}">
                <a14:useLocalDpi xmlns:a14="http://schemas.microsoft.com/office/drawing/2010/main" xmlns="" val="0"/>
              </a:ext>
            </a:extLst>
          </a:blip>
          <a:srcRect l="35640"/>
          <a:stretch/>
        </p:blipFill>
        <p:spPr>
          <a:xfrm>
            <a:off x="0" y="2892347"/>
            <a:ext cx="1141809" cy="2365453"/>
          </a:xfrm>
          <a:prstGeom prst="rect">
            <a:avLst/>
          </a:prstGeom>
        </p:spPr>
      </p:pic>
      <p:sp>
        <p:nvSpPr>
          <p:cNvPr id="79" name="Oval 78">
            <a:extLst>
              <a:ext uri="{FF2B5EF4-FFF2-40B4-BE49-F238E27FC236}">
                <a16:creationId xmlns:a16="http://schemas.microsoft.com/office/drawing/2014/main" xmlns="" id="{4FA533C5-33E3-4611-AF9F-72811D8B26A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81" name="Picture 80">
            <a:extLst>
              <a:ext uri="{FF2B5EF4-FFF2-40B4-BE49-F238E27FC236}">
                <a16:creationId xmlns:a16="http://schemas.microsoft.com/office/drawing/2014/main" xmlns="" id="{8949AD42-25FD-4C3D-9EEE-B7FEC580998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cstate="print">
            <a:extLst>
              <a:ext uri="{28A0092B-C50C-407E-A947-70E740481C1C}">
                <a14:useLocalDpi xmlns:a14="http://schemas.microsoft.com/office/drawing/2010/main" xmlns="" val="0"/>
              </a:ext>
            </a:extLst>
          </a:blip>
          <a:srcRect t="28813"/>
          <a:stretch/>
        </p:blipFill>
        <p:spPr>
          <a:xfrm>
            <a:off x="5999559" y="0"/>
            <a:ext cx="1202540" cy="1141407"/>
          </a:xfrm>
          <a:prstGeom prst="rect">
            <a:avLst/>
          </a:prstGeom>
        </p:spPr>
      </p:pic>
      <p:pic>
        <p:nvPicPr>
          <p:cNvPr id="83" name="Picture 82">
            <a:extLst>
              <a:ext uri="{FF2B5EF4-FFF2-40B4-BE49-F238E27FC236}">
                <a16:creationId xmlns:a16="http://schemas.microsoft.com/office/drawing/2014/main" xmlns="" id="{6AC7D913-60B7-4603-881B-831DA5D3A94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6" cstate="print">
            <a:extLst>
              <a:ext uri="{28A0092B-C50C-407E-A947-70E740481C1C}">
                <a14:useLocalDpi xmlns:a14="http://schemas.microsoft.com/office/drawing/2010/main" xmlns="" val="0"/>
              </a:ext>
            </a:extLst>
          </a:blip>
          <a:srcRect b="23320"/>
          <a:stretch/>
        </p:blipFill>
        <p:spPr>
          <a:xfrm>
            <a:off x="6454408" y="6096000"/>
            <a:ext cx="745301" cy="762000"/>
          </a:xfrm>
          <a:prstGeom prst="rect">
            <a:avLst/>
          </a:prstGeom>
        </p:spPr>
      </p:pic>
      <p:sp>
        <p:nvSpPr>
          <p:cNvPr id="85" name="Rectangle 84">
            <a:extLst>
              <a:ext uri="{FF2B5EF4-FFF2-40B4-BE49-F238E27FC236}">
                <a16:creationId xmlns:a16="http://schemas.microsoft.com/office/drawing/2014/main" xmlns="" id="{87F0FDC4-AD8C-47D9-9131-623C98ADB0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7" name="Rectangle 86">
            <a:extLst>
              <a:ext uri="{FF2B5EF4-FFF2-40B4-BE49-F238E27FC236}">
                <a16:creationId xmlns:a16="http://schemas.microsoft.com/office/drawing/2014/main" xmlns="" id="{74CD14DB-BB81-479F-A1FC-1C75640E9F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9" name="Rectangle 88">
            <a:extLst>
              <a:ext uri="{FF2B5EF4-FFF2-40B4-BE49-F238E27FC236}">
                <a16:creationId xmlns:a16="http://schemas.microsoft.com/office/drawing/2014/main" xmlns="" id="{C943A91B-7CA7-4592-A975-73B1BF8C4C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91" name="Freeform 7">
            <a:extLst>
              <a:ext uri="{FF2B5EF4-FFF2-40B4-BE49-F238E27FC236}">
                <a16:creationId xmlns:a16="http://schemas.microsoft.com/office/drawing/2014/main" xmlns="" id="{EC471314-E46A-414B-8D91-74880E84F1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93" name="Freeform: Shape 92">
            <a:extLst>
              <a:ext uri="{FF2B5EF4-FFF2-40B4-BE49-F238E27FC236}">
                <a16:creationId xmlns:a16="http://schemas.microsoft.com/office/drawing/2014/main" xmlns="" id="{6A681326-1C9D-44A3-A627-3871BDAE41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a:off x="0" y="1762067"/>
            <a:ext cx="9144313"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100357" name="Rectangle 5"/>
          <p:cNvSpPr>
            <a:spLocks noChangeArrowheads="1"/>
          </p:cNvSpPr>
          <p:nvPr/>
        </p:nvSpPr>
        <p:spPr bwMode="auto">
          <a:xfrm>
            <a:off x="827484" y="452718"/>
            <a:ext cx="6710641" cy="1400530"/>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lIns="91440" tIns="45720" rIns="91440" bIns="45720" rtlCol="0" anchor="ctr">
            <a:normAutofit/>
          </a:bodyPr>
          <a:lstStyle/>
          <a:p>
            <a:pPr>
              <a:lnSpc>
                <a:spcPct val="90000"/>
              </a:lnSpc>
              <a:spcBef>
                <a:spcPct val="0"/>
              </a:spcBef>
              <a:spcAft>
                <a:spcPts val="600"/>
              </a:spcAft>
            </a:pPr>
            <a:r>
              <a:rPr lang="en-US" sz="2900" b="0" i="0" kern="1200">
                <a:solidFill>
                  <a:srgbClr val="FFFFFF"/>
                </a:solidFill>
                <a:latin typeface="+mj-lt"/>
                <a:ea typeface="+mj-ea"/>
                <a:cs typeface="+mj-cs"/>
              </a:rPr>
              <a:t>Πώς ξεκίνησε η εμφάνιση vancomycin-ανθεκτικών στελεχών;</a:t>
            </a:r>
          </a:p>
        </p:txBody>
      </p:sp>
      <p:sp>
        <p:nvSpPr>
          <p:cNvPr id="100358" name="Rectangle 6"/>
          <p:cNvSpPr>
            <a:spLocks noChangeArrowheads="1"/>
          </p:cNvSpPr>
          <p:nvPr/>
        </p:nvSpPr>
        <p:spPr bwMode="auto">
          <a:xfrm>
            <a:off x="827484" y="2763520"/>
            <a:ext cx="6709905" cy="3484879"/>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lIns="91440" tIns="45720" rIns="91440" bIns="45720" rtlCol="0">
            <a:normAutofit/>
          </a:bodyPr>
          <a:lstStyle/>
          <a:p>
            <a:pPr marL="342900" indent="-342900">
              <a:spcBef>
                <a:spcPts val="1000"/>
              </a:spcBef>
              <a:buClr>
                <a:schemeClr val="accent1"/>
              </a:buClr>
              <a:buSzPct val="80000"/>
              <a:buFont typeface="Courier New" panose="02070309020205020404" pitchFamily="49" charset="0"/>
              <a:buChar char="o"/>
            </a:pPr>
            <a:endParaRPr lang="en-US" dirty="0">
              <a:latin typeface="+mj-lt"/>
              <a:ea typeface="+mj-ea"/>
              <a:cs typeface="+mj-cs"/>
            </a:endParaRPr>
          </a:p>
          <a:p>
            <a:pPr marL="342900" indent="-342900">
              <a:spcBef>
                <a:spcPts val="1000"/>
              </a:spcBef>
              <a:buClr>
                <a:schemeClr val="accent1"/>
              </a:buClr>
              <a:buSzPct val="80000"/>
              <a:buFont typeface="Courier New" panose="02070309020205020404" pitchFamily="49" charset="0"/>
              <a:buChar char="o"/>
            </a:pPr>
            <a:r>
              <a:rPr lang="en-US" dirty="0" err="1">
                <a:latin typeface="+mj-lt"/>
                <a:ea typeface="+mj-ea"/>
                <a:cs typeface="+mj-cs"/>
              </a:rPr>
              <a:t>Χορήγηση</a:t>
            </a:r>
            <a:r>
              <a:rPr lang="en-US" dirty="0">
                <a:latin typeface="+mj-lt"/>
                <a:ea typeface="+mj-ea"/>
                <a:cs typeface="+mj-cs"/>
              </a:rPr>
              <a:t> </a:t>
            </a:r>
            <a:r>
              <a:rPr lang="en-US" dirty="0" err="1">
                <a:latin typeface="+mj-lt"/>
                <a:ea typeface="+mj-ea"/>
                <a:cs typeface="+mj-cs"/>
              </a:rPr>
              <a:t>στ</a:t>
            </a:r>
            <a:r>
              <a:rPr lang="en-US" dirty="0">
                <a:latin typeface="+mj-lt"/>
                <a:ea typeface="+mj-ea"/>
                <a:cs typeface="+mj-cs"/>
              </a:rPr>
              <a:t>α </a:t>
            </a:r>
            <a:r>
              <a:rPr lang="en-US" dirty="0" err="1">
                <a:latin typeface="+mj-lt"/>
                <a:ea typeface="+mj-ea"/>
                <a:cs typeface="+mj-cs"/>
              </a:rPr>
              <a:t>ζώ</a:t>
            </a:r>
            <a:r>
              <a:rPr lang="en-US" dirty="0">
                <a:latin typeface="+mj-lt"/>
                <a:ea typeface="+mj-ea"/>
                <a:cs typeface="+mj-cs"/>
              </a:rPr>
              <a:t>α avoparcin</a:t>
            </a:r>
          </a:p>
          <a:p>
            <a:pPr marL="342900" indent="-342900">
              <a:spcBef>
                <a:spcPts val="1000"/>
              </a:spcBef>
              <a:buClr>
                <a:schemeClr val="accent1"/>
              </a:buClr>
              <a:buSzPct val="80000"/>
              <a:buFont typeface="Courier New" panose="02070309020205020404" pitchFamily="49" charset="0"/>
              <a:buChar char="o"/>
            </a:pPr>
            <a:endParaRPr lang="en-US" dirty="0">
              <a:latin typeface="+mj-lt"/>
              <a:ea typeface="+mj-ea"/>
              <a:cs typeface="+mj-cs"/>
            </a:endParaRPr>
          </a:p>
          <a:p>
            <a:pPr marL="342900" indent="-342900">
              <a:spcBef>
                <a:spcPts val="1000"/>
              </a:spcBef>
              <a:buClr>
                <a:schemeClr val="accent1"/>
              </a:buClr>
              <a:buSzPct val="80000"/>
              <a:buFont typeface="Courier New" panose="02070309020205020404" pitchFamily="49" charset="0"/>
              <a:buChar char="o"/>
            </a:pPr>
            <a:r>
              <a:rPr lang="en-US" dirty="0" err="1">
                <a:latin typeface="+mj-lt"/>
                <a:ea typeface="+mj-ea"/>
                <a:cs typeface="+mj-cs"/>
              </a:rPr>
              <a:t>Χρήση</a:t>
            </a:r>
            <a:r>
              <a:rPr lang="en-US" dirty="0">
                <a:latin typeface="+mj-lt"/>
                <a:ea typeface="+mj-ea"/>
                <a:cs typeface="+mj-cs"/>
              </a:rPr>
              <a:t> α</a:t>
            </a:r>
            <a:r>
              <a:rPr lang="en-US" dirty="0" err="1">
                <a:latin typeface="+mj-lt"/>
                <a:ea typeface="+mj-ea"/>
                <a:cs typeface="+mj-cs"/>
              </a:rPr>
              <a:t>ντι</a:t>
            </a:r>
            <a:r>
              <a:rPr lang="en-US" dirty="0">
                <a:latin typeface="+mj-lt"/>
                <a:ea typeface="+mj-ea"/>
                <a:cs typeface="+mj-cs"/>
              </a:rPr>
              <a:t>β</a:t>
            </a:r>
            <a:r>
              <a:rPr lang="en-US" dirty="0" err="1">
                <a:latin typeface="+mj-lt"/>
                <a:ea typeface="+mj-ea"/>
                <a:cs typeface="+mj-cs"/>
              </a:rPr>
              <a:t>ιοτικών</a:t>
            </a:r>
            <a:r>
              <a:rPr lang="en-US" dirty="0">
                <a:latin typeface="+mj-lt"/>
                <a:ea typeface="+mj-ea"/>
                <a:cs typeface="+mj-cs"/>
              </a:rPr>
              <a:t> </a:t>
            </a:r>
            <a:r>
              <a:rPr lang="en-US" dirty="0" err="1">
                <a:latin typeface="+mj-lt"/>
                <a:ea typeface="+mj-ea"/>
                <a:cs typeface="+mj-cs"/>
              </a:rPr>
              <a:t>στ</a:t>
            </a:r>
            <a:r>
              <a:rPr lang="en-US" dirty="0">
                <a:latin typeface="+mj-lt"/>
                <a:ea typeface="+mj-ea"/>
                <a:cs typeface="+mj-cs"/>
              </a:rPr>
              <a:t>α </a:t>
            </a:r>
            <a:r>
              <a:rPr lang="en-US" dirty="0" err="1">
                <a:latin typeface="+mj-lt"/>
                <a:ea typeface="+mj-ea"/>
                <a:cs typeface="+mj-cs"/>
              </a:rPr>
              <a:t>νοσοκομεί</a:t>
            </a:r>
            <a:r>
              <a:rPr lang="en-US" dirty="0">
                <a:latin typeface="+mj-lt"/>
                <a:ea typeface="+mj-ea"/>
                <a:cs typeface="+mj-cs"/>
              </a:rPr>
              <a:t>α</a:t>
            </a:r>
          </a:p>
        </p:txBody>
      </p:sp>
    </p:spTree>
    <p:extLst>
      <p:ext uri="{BB962C8B-B14F-4D97-AF65-F5344CB8AC3E}">
        <p14:creationId xmlns:p14="http://schemas.microsoft.com/office/powerpoint/2010/main" xmlns="" val="331546814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a:extLst>
              <a:ext uri="{FF2B5EF4-FFF2-40B4-BE49-F238E27FC236}">
                <a16:creationId xmlns:a16="http://schemas.microsoft.com/office/drawing/2014/main" xmlns="" id="{91B28F63-CF00-448F-B141-FE33C33B189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cstate="print">
            <a:extLst>
              <a:ext uri="{28A0092B-C50C-407E-A947-70E740481C1C}">
                <a14:useLocalDpi xmlns:a14="http://schemas.microsoft.com/office/drawing/2010/main" xmlns="" val="0"/>
              </a:ext>
            </a:extLst>
          </a:blip>
          <a:srcRect l="3613"/>
          <a:stretch/>
        </p:blipFill>
        <p:spPr>
          <a:xfrm>
            <a:off x="0" y="2669685"/>
            <a:ext cx="3027759" cy="4188315"/>
          </a:xfrm>
          <a:prstGeom prst="rect">
            <a:avLst/>
          </a:prstGeom>
        </p:spPr>
      </p:pic>
      <p:pic>
        <p:nvPicPr>
          <p:cNvPr id="74" name="Picture 73">
            <a:extLst>
              <a:ext uri="{FF2B5EF4-FFF2-40B4-BE49-F238E27FC236}">
                <a16:creationId xmlns:a16="http://schemas.microsoft.com/office/drawing/2014/main" xmlns="" id="{2AE609E2-8522-44E4-9077-980E5BCF3E1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cstate="print">
            <a:extLst>
              <a:ext uri="{28A0092B-C50C-407E-A947-70E740481C1C}">
                <a14:useLocalDpi xmlns:a14="http://schemas.microsoft.com/office/drawing/2010/main" xmlns="" val="0"/>
              </a:ext>
            </a:extLst>
          </a:blip>
          <a:srcRect l="35640"/>
          <a:stretch/>
        </p:blipFill>
        <p:spPr>
          <a:xfrm>
            <a:off x="0" y="2892347"/>
            <a:ext cx="1141809" cy="2365453"/>
          </a:xfrm>
          <a:prstGeom prst="rect">
            <a:avLst/>
          </a:prstGeom>
        </p:spPr>
      </p:pic>
      <p:sp>
        <p:nvSpPr>
          <p:cNvPr id="76" name="Oval 75">
            <a:extLst>
              <a:ext uri="{FF2B5EF4-FFF2-40B4-BE49-F238E27FC236}">
                <a16:creationId xmlns:a16="http://schemas.microsoft.com/office/drawing/2014/main" xmlns="" id="{4FA533C5-33E3-4611-AF9F-72811D8B26A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78" name="Picture 77">
            <a:extLst>
              <a:ext uri="{FF2B5EF4-FFF2-40B4-BE49-F238E27FC236}">
                <a16:creationId xmlns:a16="http://schemas.microsoft.com/office/drawing/2014/main" xmlns="" id="{8949AD42-25FD-4C3D-9EEE-B7FEC580998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cstate="print">
            <a:extLst>
              <a:ext uri="{28A0092B-C50C-407E-A947-70E740481C1C}">
                <a14:useLocalDpi xmlns:a14="http://schemas.microsoft.com/office/drawing/2010/main" xmlns="" val="0"/>
              </a:ext>
            </a:extLst>
          </a:blip>
          <a:srcRect t="28813"/>
          <a:stretch/>
        </p:blipFill>
        <p:spPr>
          <a:xfrm>
            <a:off x="5999559" y="0"/>
            <a:ext cx="1202540" cy="1141407"/>
          </a:xfrm>
          <a:prstGeom prst="rect">
            <a:avLst/>
          </a:prstGeom>
        </p:spPr>
      </p:pic>
      <p:pic>
        <p:nvPicPr>
          <p:cNvPr id="80" name="Picture 79">
            <a:extLst>
              <a:ext uri="{FF2B5EF4-FFF2-40B4-BE49-F238E27FC236}">
                <a16:creationId xmlns:a16="http://schemas.microsoft.com/office/drawing/2014/main" xmlns="" id="{6AC7D913-60B7-4603-881B-831DA5D3A94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cstate="print">
            <a:extLst>
              <a:ext uri="{28A0092B-C50C-407E-A947-70E740481C1C}">
                <a14:useLocalDpi xmlns:a14="http://schemas.microsoft.com/office/drawing/2010/main" xmlns="" val="0"/>
              </a:ext>
            </a:extLst>
          </a:blip>
          <a:srcRect b="23320"/>
          <a:stretch/>
        </p:blipFill>
        <p:spPr>
          <a:xfrm>
            <a:off x="6454408" y="6096000"/>
            <a:ext cx="745301" cy="762000"/>
          </a:xfrm>
          <a:prstGeom prst="rect">
            <a:avLst/>
          </a:prstGeom>
        </p:spPr>
      </p:pic>
      <p:sp>
        <p:nvSpPr>
          <p:cNvPr id="82" name="Rectangle 81">
            <a:extLst>
              <a:ext uri="{FF2B5EF4-FFF2-40B4-BE49-F238E27FC236}">
                <a16:creationId xmlns:a16="http://schemas.microsoft.com/office/drawing/2014/main" xmlns="" id="{87F0FDC4-AD8C-47D9-9131-623C98ADB0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4" name="Rectangle 83">
            <a:extLst>
              <a:ext uri="{FF2B5EF4-FFF2-40B4-BE49-F238E27FC236}">
                <a16:creationId xmlns:a16="http://schemas.microsoft.com/office/drawing/2014/main" xmlns="" id="{74CD14DB-BB81-479F-A1FC-1C75640E9F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6" name="Rectangle 85">
            <a:extLst>
              <a:ext uri="{FF2B5EF4-FFF2-40B4-BE49-F238E27FC236}">
                <a16:creationId xmlns:a16="http://schemas.microsoft.com/office/drawing/2014/main" xmlns="" id="{C943A91B-7CA7-4592-A975-73B1BF8C4C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8" name="Freeform 7">
            <a:extLst>
              <a:ext uri="{FF2B5EF4-FFF2-40B4-BE49-F238E27FC236}">
                <a16:creationId xmlns:a16="http://schemas.microsoft.com/office/drawing/2014/main" xmlns="" id="{EC471314-E46A-414B-8D91-74880E84F1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90" name="Freeform: Shape 89">
            <a:extLst>
              <a:ext uri="{FF2B5EF4-FFF2-40B4-BE49-F238E27FC236}">
                <a16:creationId xmlns:a16="http://schemas.microsoft.com/office/drawing/2014/main" xmlns="" id="{6A681326-1C9D-44A3-A627-3871BDAE41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a:off x="0" y="1762067"/>
            <a:ext cx="9144313"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172034" name="Rectangle 2"/>
          <p:cNvSpPr>
            <a:spLocks noChangeArrowheads="1"/>
          </p:cNvSpPr>
          <p:nvPr/>
        </p:nvSpPr>
        <p:spPr bwMode="auto">
          <a:xfrm>
            <a:off x="827484" y="452718"/>
            <a:ext cx="6710641" cy="1400530"/>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lIns="91440" tIns="45720" rIns="91440" bIns="45720" rtlCol="0" anchor="ctr">
            <a:normAutofit/>
          </a:bodyPr>
          <a:lstStyle/>
          <a:p>
            <a:pPr>
              <a:spcBef>
                <a:spcPct val="0"/>
              </a:spcBef>
              <a:spcAft>
                <a:spcPts val="600"/>
              </a:spcAft>
            </a:pPr>
            <a:r>
              <a:rPr lang="en-US" sz="4200" b="0" i="0" kern="1200">
                <a:solidFill>
                  <a:srgbClr val="FFFFFF"/>
                </a:solidFill>
                <a:latin typeface="+mj-lt"/>
                <a:ea typeface="+mj-ea"/>
                <a:cs typeface="+mj-cs"/>
              </a:rPr>
              <a:t>Εμφάνιση των VRE</a:t>
            </a:r>
          </a:p>
        </p:txBody>
      </p:sp>
      <p:sp>
        <p:nvSpPr>
          <p:cNvPr id="172035" name="Rectangle 3"/>
          <p:cNvSpPr>
            <a:spLocks noChangeArrowheads="1"/>
          </p:cNvSpPr>
          <p:nvPr/>
        </p:nvSpPr>
        <p:spPr bwMode="auto">
          <a:xfrm>
            <a:off x="827484" y="2763520"/>
            <a:ext cx="6709905" cy="3484879"/>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lIns="91440" tIns="45720" rIns="91440" bIns="45720" rtlCol="0">
            <a:normAutofit/>
          </a:bodyPr>
          <a:lstStyle/>
          <a:p>
            <a:pPr marL="342900" indent="-342900">
              <a:lnSpc>
                <a:spcPct val="90000"/>
              </a:lnSpc>
              <a:spcBef>
                <a:spcPts val="1000"/>
              </a:spcBef>
              <a:buClr>
                <a:schemeClr val="accent1"/>
              </a:buClr>
              <a:buSzPct val="80000"/>
              <a:buFont typeface="Wingdings 3" charset="2"/>
              <a:buChar char=""/>
            </a:pPr>
            <a:r>
              <a:rPr lang="en-US" sz="2000" dirty="0" err="1">
                <a:latin typeface="+mj-lt"/>
                <a:ea typeface="+mj-ea"/>
                <a:cs typeface="+mj-cs"/>
              </a:rPr>
              <a:t>Πρώτη</a:t>
            </a:r>
            <a:r>
              <a:rPr lang="en-US" sz="2000" dirty="0">
                <a:latin typeface="+mj-lt"/>
                <a:ea typeface="+mj-ea"/>
                <a:cs typeface="+mj-cs"/>
              </a:rPr>
              <a:t> απ</a:t>
            </a:r>
            <a:r>
              <a:rPr lang="en-US" sz="2000" dirty="0" err="1">
                <a:latin typeface="+mj-lt"/>
                <a:ea typeface="+mj-ea"/>
                <a:cs typeface="+mj-cs"/>
              </a:rPr>
              <a:t>ομόνωση</a:t>
            </a:r>
            <a:r>
              <a:rPr lang="en-US" sz="2000" dirty="0">
                <a:latin typeface="+mj-lt"/>
                <a:ea typeface="+mj-ea"/>
                <a:cs typeface="+mj-cs"/>
              </a:rPr>
              <a:t> in vitro </a:t>
            </a:r>
            <a:r>
              <a:rPr lang="en-US" sz="2000" dirty="0" err="1">
                <a:latin typeface="+mj-lt"/>
                <a:ea typeface="+mj-ea"/>
                <a:cs typeface="+mj-cs"/>
              </a:rPr>
              <a:t>το</a:t>
            </a:r>
            <a:r>
              <a:rPr lang="en-US" sz="2000" dirty="0">
                <a:latin typeface="+mj-lt"/>
                <a:ea typeface="+mj-ea"/>
                <a:cs typeface="+mj-cs"/>
              </a:rPr>
              <a:t> 1969 </a:t>
            </a:r>
            <a:r>
              <a:rPr lang="en-US" sz="2000" baseline="30000" dirty="0">
                <a:latin typeface="+mj-lt"/>
                <a:ea typeface="+mj-ea"/>
                <a:cs typeface="+mj-cs"/>
              </a:rPr>
              <a:t>1</a:t>
            </a:r>
            <a:endParaRPr lang="en-US" sz="2000" dirty="0">
              <a:latin typeface="+mj-lt"/>
              <a:ea typeface="+mj-ea"/>
              <a:cs typeface="+mj-cs"/>
            </a:endParaRPr>
          </a:p>
          <a:p>
            <a:pPr marL="342900" indent="-342900">
              <a:lnSpc>
                <a:spcPct val="90000"/>
              </a:lnSpc>
              <a:spcBef>
                <a:spcPts val="1000"/>
              </a:spcBef>
              <a:buClr>
                <a:schemeClr val="accent1"/>
              </a:buClr>
              <a:buSzPct val="80000"/>
              <a:buFont typeface="Wingdings 3" charset="2"/>
              <a:buChar char=""/>
            </a:pPr>
            <a:r>
              <a:rPr lang="en-US" sz="2000" dirty="0" err="1">
                <a:latin typeface="+mj-lt"/>
                <a:ea typeface="+mj-ea"/>
                <a:cs typeface="+mj-cs"/>
              </a:rPr>
              <a:t>Κλινική</a:t>
            </a:r>
            <a:r>
              <a:rPr lang="en-US" sz="2000" dirty="0">
                <a:latin typeface="+mj-lt"/>
                <a:ea typeface="+mj-ea"/>
                <a:cs typeface="+mj-cs"/>
              </a:rPr>
              <a:t> π</a:t>
            </a:r>
            <a:r>
              <a:rPr lang="en-US" sz="2000" dirty="0" err="1">
                <a:latin typeface="+mj-lt"/>
                <a:ea typeface="+mj-ea"/>
                <a:cs typeface="+mj-cs"/>
              </a:rPr>
              <a:t>εριγρ</a:t>
            </a:r>
            <a:r>
              <a:rPr lang="en-US" sz="2000" dirty="0">
                <a:latin typeface="+mj-lt"/>
                <a:ea typeface="+mj-ea"/>
                <a:cs typeface="+mj-cs"/>
              </a:rPr>
              <a:t>α</a:t>
            </a:r>
            <a:r>
              <a:rPr lang="en-US" sz="2000" dirty="0" err="1">
                <a:latin typeface="+mj-lt"/>
                <a:ea typeface="+mj-ea"/>
                <a:cs typeface="+mj-cs"/>
              </a:rPr>
              <a:t>φή</a:t>
            </a:r>
            <a:r>
              <a:rPr lang="en-US" sz="2000" dirty="0">
                <a:latin typeface="+mj-lt"/>
                <a:ea typeface="+mj-ea"/>
                <a:cs typeface="+mj-cs"/>
              </a:rPr>
              <a:t> </a:t>
            </a:r>
            <a:r>
              <a:rPr lang="en-US" sz="2000" dirty="0" err="1">
                <a:latin typeface="+mj-lt"/>
                <a:ea typeface="+mj-ea"/>
                <a:cs typeface="+mj-cs"/>
              </a:rPr>
              <a:t>το</a:t>
            </a:r>
            <a:r>
              <a:rPr lang="en-US" sz="2000" dirty="0">
                <a:latin typeface="+mj-lt"/>
                <a:ea typeface="+mj-ea"/>
                <a:cs typeface="+mj-cs"/>
              </a:rPr>
              <a:t> 1988 </a:t>
            </a:r>
            <a:r>
              <a:rPr lang="en-US" sz="2000" baseline="30000" dirty="0">
                <a:latin typeface="+mj-lt"/>
                <a:ea typeface="+mj-ea"/>
                <a:cs typeface="+mj-cs"/>
              </a:rPr>
              <a:t>2,3</a:t>
            </a:r>
            <a:endParaRPr lang="en-US" sz="2000" dirty="0">
              <a:latin typeface="+mj-lt"/>
              <a:ea typeface="+mj-ea"/>
              <a:cs typeface="+mj-cs"/>
            </a:endParaRPr>
          </a:p>
          <a:p>
            <a:pPr>
              <a:lnSpc>
                <a:spcPct val="90000"/>
              </a:lnSpc>
              <a:spcBef>
                <a:spcPts val="1000"/>
              </a:spcBef>
              <a:buClr>
                <a:schemeClr val="accent1"/>
              </a:buClr>
              <a:buSzPct val="80000"/>
            </a:pPr>
            <a:endParaRPr lang="en-US" dirty="0">
              <a:latin typeface="+mj-lt"/>
              <a:ea typeface="+mj-ea"/>
              <a:cs typeface="+mj-cs"/>
            </a:endParaRPr>
          </a:p>
          <a:p>
            <a:pPr marL="342900" indent="-342900">
              <a:lnSpc>
                <a:spcPct val="90000"/>
              </a:lnSpc>
              <a:spcBef>
                <a:spcPts val="1000"/>
              </a:spcBef>
              <a:buClr>
                <a:schemeClr val="accent1"/>
              </a:buClr>
              <a:buSzPct val="80000"/>
              <a:buAutoNum type="arabicPeriod"/>
            </a:pPr>
            <a:r>
              <a:rPr lang="en-US" sz="1200" dirty="0" err="1">
                <a:latin typeface="+mj-lt"/>
                <a:ea typeface="+mj-ea"/>
                <a:cs typeface="+mj-cs"/>
              </a:rPr>
              <a:t>Toala</a:t>
            </a:r>
            <a:r>
              <a:rPr lang="en-US" sz="1200" dirty="0">
                <a:latin typeface="+mj-lt"/>
                <a:ea typeface="+mj-ea"/>
                <a:cs typeface="+mj-cs"/>
              </a:rPr>
              <a:t>, Am J Med Sci 1969;258:416				</a:t>
            </a:r>
          </a:p>
          <a:p>
            <a:pPr marL="342900" indent="-342900">
              <a:lnSpc>
                <a:spcPct val="90000"/>
              </a:lnSpc>
              <a:spcBef>
                <a:spcPts val="1000"/>
              </a:spcBef>
              <a:buClr>
                <a:schemeClr val="accent1"/>
              </a:buClr>
              <a:buSzPct val="80000"/>
              <a:buAutoNum type="arabicPeriod"/>
            </a:pPr>
            <a:r>
              <a:rPr lang="en-US" sz="1200" dirty="0" err="1">
                <a:latin typeface="+mj-lt"/>
                <a:ea typeface="+mj-ea"/>
                <a:cs typeface="+mj-cs"/>
              </a:rPr>
              <a:t>Leclercq</a:t>
            </a:r>
            <a:r>
              <a:rPr lang="en-US" sz="1200" dirty="0">
                <a:latin typeface="+mj-lt"/>
                <a:ea typeface="+mj-ea"/>
                <a:cs typeface="+mj-cs"/>
              </a:rPr>
              <a:t>, NEJM 1988;319:157					</a:t>
            </a:r>
          </a:p>
          <a:p>
            <a:pPr marL="342900" indent="-342900">
              <a:lnSpc>
                <a:spcPct val="90000"/>
              </a:lnSpc>
              <a:spcBef>
                <a:spcPts val="1000"/>
              </a:spcBef>
              <a:buClr>
                <a:schemeClr val="accent1"/>
              </a:buClr>
              <a:buSzPct val="80000"/>
              <a:buAutoNum type="arabicPeriod"/>
            </a:pPr>
            <a:r>
              <a:rPr lang="en-US" sz="1200" dirty="0" err="1">
                <a:latin typeface="+mj-lt"/>
                <a:ea typeface="+mj-ea"/>
                <a:cs typeface="+mj-cs"/>
              </a:rPr>
              <a:t>Uttley</a:t>
            </a:r>
            <a:r>
              <a:rPr lang="en-US" sz="1200" dirty="0">
                <a:latin typeface="+mj-lt"/>
                <a:ea typeface="+mj-ea"/>
                <a:cs typeface="+mj-cs"/>
              </a:rPr>
              <a:t>,  Lancet 1988;1:57 </a:t>
            </a:r>
          </a:p>
          <a:p>
            <a:pPr marL="342900" indent="-342900">
              <a:lnSpc>
                <a:spcPct val="90000"/>
              </a:lnSpc>
              <a:spcBef>
                <a:spcPts val="1000"/>
              </a:spcBef>
              <a:buClr>
                <a:schemeClr val="bg2">
                  <a:lumMod val="40000"/>
                  <a:lumOff val="60000"/>
                </a:schemeClr>
              </a:buClr>
              <a:buSzPct val="80000"/>
              <a:buFont typeface="Wingdings 3" charset="2"/>
              <a:buChar char=""/>
            </a:pPr>
            <a:endParaRPr lang="en-US" dirty="0">
              <a:latin typeface="+mj-lt"/>
              <a:ea typeface="+mj-ea"/>
              <a:cs typeface="+mj-cs"/>
            </a:endParaRPr>
          </a:p>
        </p:txBody>
      </p:sp>
    </p:spTree>
    <p:extLst>
      <p:ext uri="{BB962C8B-B14F-4D97-AF65-F5344CB8AC3E}">
        <p14:creationId xmlns:p14="http://schemas.microsoft.com/office/powerpoint/2010/main" xmlns="" val="208702884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Picture 108">
            <a:extLst>
              <a:ext uri="{FF2B5EF4-FFF2-40B4-BE49-F238E27FC236}">
                <a16:creationId xmlns:a16="http://schemas.microsoft.com/office/drawing/2014/main" xmlns="" id="{41B68C77-138E-4BF7-A276-BD0C78A4219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cstate="print">
            <a:extLst>
              <a:ext uri="{28A0092B-C50C-407E-A947-70E740481C1C}">
                <a14:useLocalDpi xmlns:a14="http://schemas.microsoft.com/office/drawing/2010/main" xmlns="" val="0"/>
              </a:ext>
            </a:extLst>
          </a:blip>
          <a:srcRect l="3613"/>
          <a:stretch/>
        </p:blipFill>
        <p:spPr>
          <a:xfrm>
            <a:off x="0" y="2669685"/>
            <a:ext cx="3027759" cy="4188315"/>
          </a:xfrm>
          <a:prstGeom prst="rect">
            <a:avLst/>
          </a:prstGeom>
        </p:spPr>
      </p:pic>
      <p:pic>
        <p:nvPicPr>
          <p:cNvPr id="111" name="Picture 110">
            <a:extLst>
              <a:ext uri="{FF2B5EF4-FFF2-40B4-BE49-F238E27FC236}">
                <a16:creationId xmlns:a16="http://schemas.microsoft.com/office/drawing/2014/main" xmlns="" id="{7C268552-D473-46ED-B1B8-422042C4DEF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cstate="print">
            <a:extLst>
              <a:ext uri="{28A0092B-C50C-407E-A947-70E740481C1C}">
                <a14:useLocalDpi xmlns:a14="http://schemas.microsoft.com/office/drawing/2010/main" xmlns="" val="0"/>
              </a:ext>
            </a:extLst>
          </a:blip>
          <a:srcRect l="35640"/>
          <a:stretch/>
        </p:blipFill>
        <p:spPr>
          <a:xfrm>
            <a:off x="0" y="2892347"/>
            <a:ext cx="1141809" cy="2365453"/>
          </a:xfrm>
          <a:prstGeom prst="rect">
            <a:avLst/>
          </a:prstGeom>
        </p:spPr>
      </p:pic>
      <p:sp>
        <p:nvSpPr>
          <p:cNvPr id="113" name="Oval 112">
            <a:extLst>
              <a:ext uri="{FF2B5EF4-FFF2-40B4-BE49-F238E27FC236}">
                <a16:creationId xmlns:a16="http://schemas.microsoft.com/office/drawing/2014/main" xmlns="" id="{4AC0CD9D-7610-4620-93B4-798CCD9AB5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15" name="Picture 114">
            <a:extLst>
              <a:ext uri="{FF2B5EF4-FFF2-40B4-BE49-F238E27FC236}">
                <a16:creationId xmlns:a16="http://schemas.microsoft.com/office/drawing/2014/main" xmlns="" id="{B9238B3E-24AA-439A-B527-6C5DF6D7214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cstate="print">
            <a:extLst>
              <a:ext uri="{28A0092B-C50C-407E-A947-70E740481C1C}">
                <a14:useLocalDpi xmlns:a14="http://schemas.microsoft.com/office/drawing/2010/main" xmlns="" val="0"/>
              </a:ext>
            </a:extLst>
          </a:blip>
          <a:srcRect t="28813"/>
          <a:stretch/>
        </p:blipFill>
        <p:spPr>
          <a:xfrm>
            <a:off x="5999559" y="0"/>
            <a:ext cx="1202540" cy="1141407"/>
          </a:xfrm>
          <a:prstGeom prst="rect">
            <a:avLst/>
          </a:prstGeom>
        </p:spPr>
      </p:pic>
      <p:pic>
        <p:nvPicPr>
          <p:cNvPr id="117" name="Picture 116">
            <a:extLst>
              <a:ext uri="{FF2B5EF4-FFF2-40B4-BE49-F238E27FC236}">
                <a16:creationId xmlns:a16="http://schemas.microsoft.com/office/drawing/2014/main" xmlns="" id="{69F01145-BEA3-4CBF-AA21-10077B948CA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cstate="print">
            <a:extLst>
              <a:ext uri="{28A0092B-C50C-407E-A947-70E740481C1C}">
                <a14:useLocalDpi xmlns:a14="http://schemas.microsoft.com/office/drawing/2010/main" xmlns="" val="0"/>
              </a:ext>
            </a:extLst>
          </a:blip>
          <a:srcRect b="23320"/>
          <a:stretch/>
        </p:blipFill>
        <p:spPr>
          <a:xfrm>
            <a:off x="6454408" y="6096000"/>
            <a:ext cx="745301" cy="762000"/>
          </a:xfrm>
          <a:prstGeom prst="rect">
            <a:avLst/>
          </a:prstGeom>
        </p:spPr>
      </p:pic>
      <p:sp>
        <p:nvSpPr>
          <p:cNvPr id="119" name="Rectangle 118">
            <a:extLst>
              <a:ext uri="{FF2B5EF4-FFF2-40B4-BE49-F238E27FC236}">
                <a16:creationId xmlns:a16="http://schemas.microsoft.com/office/drawing/2014/main" xmlns="" id="{DE4D62F9-188E-4530-84C2-24BDEE4BEB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3316" name="Rectangle 4"/>
          <p:cNvSpPr>
            <a:spLocks noChangeArrowheads="1"/>
          </p:cNvSpPr>
          <p:nvPr/>
        </p:nvSpPr>
        <p:spPr bwMode="auto">
          <a:xfrm>
            <a:off x="5012871" y="1447800"/>
            <a:ext cx="3298371" cy="3329581"/>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lIns="91440" tIns="45720" rIns="91440" bIns="45720" rtlCol="0" anchor="b">
            <a:normAutofit/>
          </a:bodyPr>
          <a:lstStyle/>
          <a:p>
            <a:pPr>
              <a:lnSpc>
                <a:spcPct val="90000"/>
              </a:lnSpc>
              <a:spcBef>
                <a:spcPct val="0"/>
              </a:spcBef>
              <a:spcAft>
                <a:spcPts val="600"/>
              </a:spcAft>
            </a:pPr>
            <a:r>
              <a:rPr lang="en-US" sz="3600" b="0" i="0" kern="1200">
                <a:solidFill>
                  <a:schemeClr val="tx2"/>
                </a:solidFill>
                <a:latin typeface="+mj-lt"/>
                <a:ea typeface="+mj-ea"/>
                <a:cs typeface="+mj-cs"/>
              </a:rPr>
              <a:t>Χρόνος εμφάνισης αντοχής σε Vancomycin και Linezolid</a:t>
            </a:r>
          </a:p>
        </p:txBody>
      </p:sp>
      <p:sp>
        <p:nvSpPr>
          <p:cNvPr id="13347" name="Text Box 35"/>
          <p:cNvSpPr txBox="1">
            <a:spLocks noChangeArrowheads="1"/>
          </p:cNvSpPr>
          <p:nvPr/>
        </p:nvSpPr>
        <p:spPr bwMode="auto">
          <a:xfrm>
            <a:off x="4643438" y="6308725"/>
            <a:ext cx="29718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r" eaLnBrk="0" hangingPunct="0">
              <a:spcBef>
                <a:spcPct val="50000"/>
              </a:spcBef>
            </a:pPr>
            <a:r>
              <a:rPr lang="en-US" sz="1600" b="0">
                <a:solidFill>
                  <a:schemeClr val="bg1"/>
                </a:solidFill>
                <a:latin typeface="Arial" pitchFamily="34" charset="0"/>
              </a:rPr>
              <a:t>Moellering – January 2003</a:t>
            </a:r>
          </a:p>
        </p:txBody>
      </p:sp>
      <p:graphicFrame>
        <p:nvGraphicFramePr>
          <p:cNvPr id="13352" name="Group 40"/>
          <p:cNvGraphicFramePr>
            <a:graphicFrameLocks noGrp="1"/>
          </p:cNvGraphicFramePr>
          <p:nvPr>
            <p:extLst>
              <p:ext uri="{D42A27DB-BD31-4B8C-83A1-F6EECF244321}">
                <p14:modId xmlns:p14="http://schemas.microsoft.com/office/powerpoint/2010/main" xmlns="" val="161407610"/>
              </p:ext>
            </p:extLst>
          </p:nvPr>
        </p:nvGraphicFramePr>
        <p:xfrm>
          <a:off x="482890" y="1365178"/>
          <a:ext cx="4317710" cy="4127180"/>
        </p:xfrm>
        <a:graphic>
          <a:graphicData uri="http://schemas.openxmlformats.org/drawingml/2006/table">
            <a:tbl>
              <a:tblPr firstRow="1" bandRow="1">
                <a:tableStyleId>{8799B23B-EC83-4686-B30A-512413B5E67A}</a:tableStyleId>
              </a:tblPr>
              <a:tblGrid>
                <a:gridCol w="1586330">
                  <a:extLst>
                    <a:ext uri="{9D8B030D-6E8A-4147-A177-3AD203B41FA5}">
                      <a16:colId xmlns:a16="http://schemas.microsoft.com/office/drawing/2014/main" xmlns="" val="20000"/>
                    </a:ext>
                  </a:extLst>
                </a:gridCol>
                <a:gridCol w="1512180">
                  <a:extLst>
                    <a:ext uri="{9D8B030D-6E8A-4147-A177-3AD203B41FA5}">
                      <a16:colId xmlns:a16="http://schemas.microsoft.com/office/drawing/2014/main" xmlns="" val="20001"/>
                    </a:ext>
                  </a:extLst>
                </a:gridCol>
                <a:gridCol w="1219200">
                  <a:extLst>
                    <a:ext uri="{9D8B030D-6E8A-4147-A177-3AD203B41FA5}">
                      <a16:colId xmlns:a16="http://schemas.microsoft.com/office/drawing/2014/main" xmlns="" val="20002"/>
                    </a:ext>
                  </a:extLst>
                </a:gridCol>
              </a:tblGrid>
              <a:tr h="6007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700" b="0" i="0" u="none" strike="noStrike" cap="none" normalizeH="0" baseline="0">
                        <a:ln>
                          <a:noFill/>
                        </a:ln>
                        <a:solidFill>
                          <a:schemeClr val="bg1"/>
                        </a:solidFill>
                        <a:effectLst/>
                        <a:latin typeface="Times New Roman" pitchFamily="18" charset="0"/>
                      </a:endParaRPr>
                    </a:p>
                  </a:txBody>
                  <a:tcPr marL="55974" marR="55974" marT="27987" marB="27987"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1" u="none" strike="noStrike" cap="none" normalizeH="0" baseline="0">
                          <a:ln>
                            <a:noFill/>
                          </a:ln>
                          <a:solidFill>
                            <a:schemeClr val="bg1"/>
                          </a:solidFill>
                          <a:effectLst/>
                        </a:rPr>
                        <a:t>Vancomycin</a:t>
                      </a:r>
                      <a:endParaRPr kumimoji="0" lang="en-US" sz="1700" b="1" i="0" u="none" strike="noStrike" cap="none" normalizeH="0" baseline="0">
                        <a:ln>
                          <a:noFill/>
                        </a:ln>
                        <a:solidFill>
                          <a:schemeClr val="bg1"/>
                        </a:solidFill>
                        <a:effectLst/>
                        <a:latin typeface="Times New Roman" pitchFamily="18" charset="0"/>
                      </a:endParaRPr>
                    </a:p>
                  </a:txBody>
                  <a:tcPr marL="55974" marR="55974" marT="27987" marB="27987"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1" u="none" strike="noStrike" cap="none" normalizeH="0" baseline="0">
                          <a:ln>
                            <a:noFill/>
                          </a:ln>
                          <a:solidFill>
                            <a:schemeClr val="bg1"/>
                          </a:solidFill>
                          <a:effectLst/>
                        </a:rPr>
                        <a:t>Linezolid</a:t>
                      </a:r>
                      <a:endParaRPr kumimoji="0" lang="en-US" sz="1700" b="1" i="0" u="none" strike="noStrike" cap="none" normalizeH="0" baseline="0">
                        <a:ln>
                          <a:noFill/>
                        </a:ln>
                        <a:solidFill>
                          <a:schemeClr val="bg1"/>
                        </a:solidFill>
                        <a:effectLst/>
                        <a:latin typeface="Times New Roman" pitchFamily="18" charset="0"/>
                      </a:endParaRPr>
                    </a:p>
                  </a:txBody>
                  <a:tcPr marL="55974" marR="55974" marT="27987" marB="27987" anchor="ctr" horzOverflow="overflow"/>
                </a:tc>
                <a:extLst>
                  <a:ext uri="{0D108BD9-81ED-4DB2-BD59-A6C34878D82A}">
                    <a16:rowId xmlns:a16="http://schemas.microsoft.com/office/drawing/2014/main" xmlns="" val="10000"/>
                  </a:ext>
                </a:extLst>
              </a:tr>
              <a:tr h="6007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700" b="0" u="none" strike="noStrike" cap="none" normalizeH="0" baseline="0">
                          <a:ln>
                            <a:noFill/>
                          </a:ln>
                          <a:solidFill>
                            <a:schemeClr val="bg1"/>
                          </a:solidFill>
                          <a:effectLst/>
                        </a:rPr>
                        <a:t>Πρώτη κλινική εφαρμογή</a:t>
                      </a:r>
                      <a:endParaRPr kumimoji="0" lang="en-US" sz="1700" b="0" i="0" u="none" strike="noStrike" cap="none" normalizeH="0" baseline="0">
                        <a:ln>
                          <a:noFill/>
                        </a:ln>
                        <a:solidFill>
                          <a:schemeClr val="bg1"/>
                        </a:solidFill>
                        <a:effectLst/>
                        <a:latin typeface="Times New Roman" pitchFamily="18" charset="0"/>
                      </a:endParaRPr>
                    </a:p>
                  </a:txBody>
                  <a:tcPr marL="55974" marR="55974" marT="27987" marB="27987"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0" u="none" strike="noStrike" cap="none" normalizeH="0" baseline="0">
                          <a:ln>
                            <a:noFill/>
                          </a:ln>
                          <a:solidFill>
                            <a:schemeClr val="bg1"/>
                          </a:solidFill>
                          <a:effectLst/>
                        </a:rPr>
                        <a:t>1956</a:t>
                      </a:r>
                      <a:endParaRPr kumimoji="0" lang="en-US" sz="1700" b="0" i="0" u="none" strike="noStrike" cap="none" normalizeH="0" baseline="0">
                        <a:ln>
                          <a:noFill/>
                        </a:ln>
                        <a:solidFill>
                          <a:schemeClr val="bg1"/>
                        </a:solidFill>
                        <a:effectLst/>
                        <a:latin typeface="Times New Roman" pitchFamily="18" charset="0"/>
                      </a:endParaRPr>
                    </a:p>
                  </a:txBody>
                  <a:tcPr marL="55974" marR="55974" marT="27987" marB="27987"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0" u="none" strike="noStrike" cap="none" normalizeH="0" baseline="0">
                          <a:ln>
                            <a:noFill/>
                          </a:ln>
                          <a:solidFill>
                            <a:schemeClr val="bg1"/>
                          </a:solidFill>
                          <a:effectLst/>
                        </a:rPr>
                        <a:t>1997</a:t>
                      </a:r>
                      <a:endParaRPr kumimoji="0" lang="en-US" sz="1700" b="0" i="0" u="none" strike="noStrike" cap="none" normalizeH="0" baseline="0">
                        <a:ln>
                          <a:noFill/>
                        </a:ln>
                        <a:solidFill>
                          <a:schemeClr val="bg1"/>
                        </a:solidFill>
                        <a:effectLst/>
                        <a:latin typeface="Times New Roman" pitchFamily="18" charset="0"/>
                      </a:endParaRPr>
                    </a:p>
                  </a:txBody>
                  <a:tcPr marL="55974" marR="55974" marT="27987" marB="27987" anchor="ctr" horzOverflow="overflow"/>
                </a:tc>
                <a:extLst>
                  <a:ext uri="{0D108BD9-81ED-4DB2-BD59-A6C34878D82A}">
                    <a16:rowId xmlns:a16="http://schemas.microsoft.com/office/drawing/2014/main" xmlns="" val="10001"/>
                  </a:ext>
                </a:extLst>
              </a:tr>
              <a:tr h="6007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700" b="0" u="none" strike="noStrike" cap="none" normalizeH="0" baseline="0">
                          <a:ln>
                            <a:noFill/>
                          </a:ln>
                          <a:solidFill>
                            <a:schemeClr val="bg1"/>
                          </a:solidFill>
                          <a:effectLst/>
                        </a:rPr>
                        <a:t>USFDA </a:t>
                      </a:r>
                      <a:r>
                        <a:rPr kumimoji="0" lang="el-GR" sz="1700" b="0" u="none" strike="noStrike" cap="none" normalizeH="0" baseline="0">
                          <a:ln>
                            <a:noFill/>
                          </a:ln>
                          <a:solidFill>
                            <a:schemeClr val="bg1"/>
                          </a:solidFill>
                          <a:effectLst/>
                        </a:rPr>
                        <a:t>έγκριση</a:t>
                      </a:r>
                      <a:endParaRPr kumimoji="0" lang="en-US" sz="1700" b="0" i="0" u="none" strike="noStrike" cap="none" normalizeH="0" baseline="0">
                        <a:ln>
                          <a:noFill/>
                        </a:ln>
                        <a:solidFill>
                          <a:schemeClr val="bg1"/>
                        </a:solidFill>
                        <a:effectLst/>
                        <a:latin typeface="Times New Roman" pitchFamily="18" charset="0"/>
                      </a:endParaRPr>
                    </a:p>
                  </a:txBody>
                  <a:tcPr marL="55974" marR="55974" marT="27987" marB="27987"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0" u="none" strike="noStrike" cap="none" normalizeH="0" baseline="0">
                          <a:ln>
                            <a:noFill/>
                          </a:ln>
                          <a:solidFill>
                            <a:schemeClr val="bg1"/>
                          </a:solidFill>
                          <a:effectLst/>
                        </a:rPr>
                        <a:t>1958</a:t>
                      </a:r>
                      <a:endParaRPr kumimoji="0" lang="en-US" sz="1700" b="0" i="0" u="none" strike="noStrike" cap="none" normalizeH="0" baseline="0">
                        <a:ln>
                          <a:noFill/>
                        </a:ln>
                        <a:solidFill>
                          <a:schemeClr val="bg1"/>
                        </a:solidFill>
                        <a:effectLst/>
                        <a:latin typeface="Times New Roman" pitchFamily="18" charset="0"/>
                      </a:endParaRPr>
                    </a:p>
                  </a:txBody>
                  <a:tcPr marL="55974" marR="55974" marT="27987" marB="27987"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0" u="none" strike="noStrike" cap="none" normalizeH="0" baseline="0">
                          <a:ln>
                            <a:noFill/>
                          </a:ln>
                          <a:solidFill>
                            <a:schemeClr val="bg1"/>
                          </a:solidFill>
                          <a:effectLst/>
                        </a:rPr>
                        <a:t>2000</a:t>
                      </a:r>
                      <a:endParaRPr kumimoji="0" lang="en-US" sz="1700" b="0" i="0" u="none" strike="noStrike" cap="none" normalizeH="0" baseline="0">
                        <a:ln>
                          <a:noFill/>
                        </a:ln>
                        <a:solidFill>
                          <a:schemeClr val="bg1"/>
                        </a:solidFill>
                        <a:effectLst/>
                        <a:latin typeface="Times New Roman" pitchFamily="18" charset="0"/>
                      </a:endParaRPr>
                    </a:p>
                  </a:txBody>
                  <a:tcPr marL="55974" marR="55974" marT="27987" marB="27987" anchor="ctr" horzOverflow="overflow"/>
                </a:tc>
                <a:extLst>
                  <a:ext uri="{0D108BD9-81ED-4DB2-BD59-A6C34878D82A}">
                    <a16:rowId xmlns:a16="http://schemas.microsoft.com/office/drawing/2014/main" xmlns="" val="10002"/>
                  </a:ext>
                </a:extLst>
              </a:tr>
              <a:tr h="86200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700" b="0" u="none" strike="noStrike" cap="none" normalizeH="0" baseline="0">
                          <a:ln>
                            <a:noFill/>
                          </a:ln>
                          <a:solidFill>
                            <a:srgbClr val="FFFF00"/>
                          </a:solidFill>
                          <a:effectLst/>
                        </a:rPr>
                        <a:t>Πρώτοι ανθεκτικοί</a:t>
                      </a:r>
                      <a:r>
                        <a:rPr kumimoji="0" lang="en-US" sz="1700" b="0" u="none" strike="noStrike" cap="none" normalizeH="0" baseline="0">
                          <a:ln>
                            <a:noFill/>
                          </a:ln>
                          <a:solidFill>
                            <a:srgbClr val="FFFF00"/>
                          </a:solidFill>
                          <a:effectLst/>
                        </a:rPr>
                        <a:t> enterococci</a:t>
                      </a:r>
                      <a:endParaRPr kumimoji="0" lang="en-US" sz="1700" b="0" i="0" u="none" strike="noStrike" cap="none" normalizeH="0" baseline="0">
                        <a:ln>
                          <a:noFill/>
                        </a:ln>
                        <a:solidFill>
                          <a:srgbClr val="FFFF00"/>
                        </a:solidFill>
                        <a:effectLst/>
                        <a:latin typeface="Times New Roman" pitchFamily="18" charset="0"/>
                      </a:endParaRPr>
                    </a:p>
                  </a:txBody>
                  <a:tcPr marL="55974" marR="55974" marT="27987" marB="27987"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0" u="none" strike="noStrike" cap="none" normalizeH="0" baseline="0">
                          <a:ln>
                            <a:noFill/>
                          </a:ln>
                          <a:solidFill>
                            <a:srgbClr val="FFFF00"/>
                          </a:solidFill>
                          <a:effectLst/>
                        </a:rPr>
                        <a:t>1988</a:t>
                      </a:r>
                      <a:endParaRPr kumimoji="0" lang="en-US" sz="1700" b="0" i="0" u="none" strike="noStrike" cap="none" normalizeH="0" baseline="0">
                        <a:ln>
                          <a:noFill/>
                        </a:ln>
                        <a:solidFill>
                          <a:srgbClr val="FFFF00"/>
                        </a:solidFill>
                        <a:effectLst/>
                        <a:latin typeface="Times New Roman" pitchFamily="18" charset="0"/>
                      </a:endParaRPr>
                    </a:p>
                  </a:txBody>
                  <a:tcPr marL="55974" marR="55974" marT="27987" marB="27987"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0" u="none" strike="noStrike" cap="none" normalizeH="0" baseline="0">
                          <a:ln>
                            <a:noFill/>
                          </a:ln>
                          <a:solidFill>
                            <a:srgbClr val="FFFF00"/>
                          </a:solidFill>
                          <a:effectLst/>
                        </a:rPr>
                        <a:t>1998</a:t>
                      </a:r>
                      <a:endParaRPr kumimoji="0" lang="en-US" sz="1700" b="0" i="0" u="none" strike="noStrike" cap="none" normalizeH="0" baseline="0">
                        <a:ln>
                          <a:noFill/>
                        </a:ln>
                        <a:solidFill>
                          <a:srgbClr val="FFFF00"/>
                        </a:solidFill>
                        <a:effectLst/>
                        <a:latin typeface="Times New Roman" pitchFamily="18" charset="0"/>
                      </a:endParaRPr>
                    </a:p>
                  </a:txBody>
                  <a:tcPr marL="55974" marR="55974" marT="27987" marB="27987" anchor="ctr" horzOverflow="overflow"/>
                </a:tc>
                <a:extLst>
                  <a:ext uri="{0D108BD9-81ED-4DB2-BD59-A6C34878D82A}">
                    <a16:rowId xmlns:a16="http://schemas.microsoft.com/office/drawing/2014/main" xmlns="" val="10003"/>
                  </a:ext>
                </a:extLst>
              </a:tr>
              <a:tr h="6007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700" b="0" u="none" strike="noStrike" cap="none" normalizeH="0" baseline="0">
                          <a:ln>
                            <a:noFill/>
                          </a:ln>
                          <a:solidFill>
                            <a:schemeClr val="bg1"/>
                          </a:solidFill>
                          <a:effectLst/>
                        </a:rPr>
                        <a:t>Πρώτα</a:t>
                      </a:r>
                      <a:r>
                        <a:rPr kumimoji="0" lang="en-US" sz="1700" b="0" u="none" strike="noStrike" cap="none" normalizeH="0" baseline="0">
                          <a:ln>
                            <a:noFill/>
                          </a:ln>
                          <a:solidFill>
                            <a:schemeClr val="bg1"/>
                          </a:solidFill>
                          <a:effectLst/>
                        </a:rPr>
                        <a:t> VISA/GISA</a:t>
                      </a:r>
                      <a:endParaRPr kumimoji="0" lang="en-US" sz="1700" b="0" i="0" u="none" strike="noStrike" cap="none" normalizeH="0" baseline="0">
                        <a:ln>
                          <a:noFill/>
                        </a:ln>
                        <a:solidFill>
                          <a:schemeClr val="bg1"/>
                        </a:solidFill>
                        <a:effectLst/>
                        <a:latin typeface="Times New Roman" pitchFamily="18" charset="0"/>
                      </a:endParaRPr>
                    </a:p>
                  </a:txBody>
                  <a:tcPr marL="55974" marR="55974" marT="27987" marB="27987"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0" u="none" strike="noStrike" cap="none" normalizeH="0" baseline="0">
                          <a:ln>
                            <a:noFill/>
                          </a:ln>
                          <a:solidFill>
                            <a:schemeClr val="bg1"/>
                          </a:solidFill>
                          <a:effectLst/>
                        </a:rPr>
                        <a:t>1996</a:t>
                      </a:r>
                      <a:endParaRPr kumimoji="0" lang="en-US" sz="1700" b="0" i="0" u="none" strike="noStrike" cap="none" normalizeH="0" baseline="0">
                        <a:ln>
                          <a:noFill/>
                        </a:ln>
                        <a:solidFill>
                          <a:schemeClr val="bg1"/>
                        </a:solidFill>
                        <a:effectLst/>
                        <a:latin typeface="Times New Roman" pitchFamily="18" charset="0"/>
                      </a:endParaRPr>
                    </a:p>
                  </a:txBody>
                  <a:tcPr marL="55974" marR="55974" marT="27987" marB="27987"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0" u="none" strike="noStrike" cap="none" normalizeH="0" baseline="0">
                          <a:ln>
                            <a:noFill/>
                          </a:ln>
                          <a:solidFill>
                            <a:schemeClr val="bg1"/>
                          </a:solidFill>
                          <a:effectLst/>
                        </a:rPr>
                        <a:t>NA</a:t>
                      </a:r>
                      <a:endParaRPr kumimoji="0" lang="en-US" sz="1700" b="0" i="0" u="none" strike="noStrike" cap="none" normalizeH="0" baseline="0">
                        <a:ln>
                          <a:noFill/>
                        </a:ln>
                        <a:solidFill>
                          <a:schemeClr val="bg1"/>
                        </a:solidFill>
                        <a:effectLst/>
                        <a:latin typeface="Times New Roman" pitchFamily="18" charset="0"/>
                      </a:endParaRPr>
                    </a:p>
                  </a:txBody>
                  <a:tcPr marL="55974" marR="55974" marT="27987" marB="27987" anchor="ctr" horzOverflow="overflow"/>
                </a:tc>
                <a:extLst>
                  <a:ext uri="{0D108BD9-81ED-4DB2-BD59-A6C34878D82A}">
                    <a16:rowId xmlns:a16="http://schemas.microsoft.com/office/drawing/2014/main" xmlns="" val="10004"/>
                  </a:ext>
                </a:extLst>
              </a:tr>
              <a:tr h="86200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700" b="0" u="none" strike="noStrike" cap="none" normalizeH="0" baseline="0">
                          <a:ln>
                            <a:noFill/>
                          </a:ln>
                          <a:solidFill>
                            <a:schemeClr val="bg1"/>
                          </a:solidFill>
                          <a:effectLst/>
                        </a:rPr>
                        <a:t>Πρώτος ανθεκτικός </a:t>
                      </a:r>
                      <a:r>
                        <a:rPr kumimoji="0" lang="en-US" sz="1700" b="0" u="none" strike="noStrike" cap="none" normalizeH="0" baseline="0">
                          <a:ln>
                            <a:noFill/>
                          </a:ln>
                          <a:solidFill>
                            <a:schemeClr val="bg1"/>
                          </a:solidFill>
                          <a:effectLst/>
                        </a:rPr>
                        <a:t> S. aureus</a:t>
                      </a:r>
                      <a:endParaRPr kumimoji="0" lang="en-US" sz="1700" b="0" i="0" u="none" strike="noStrike" cap="none" normalizeH="0" baseline="0">
                        <a:ln>
                          <a:noFill/>
                        </a:ln>
                        <a:solidFill>
                          <a:schemeClr val="bg1"/>
                        </a:solidFill>
                        <a:effectLst/>
                        <a:latin typeface="Times New Roman" pitchFamily="18" charset="0"/>
                      </a:endParaRPr>
                    </a:p>
                  </a:txBody>
                  <a:tcPr marL="55974" marR="55974" marT="27987" marB="27987"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0" u="none" strike="noStrike" cap="none" normalizeH="0" baseline="0">
                          <a:ln>
                            <a:noFill/>
                          </a:ln>
                          <a:solidFill>
                            <a:schemeClr val="bg1"/>
                          </a:solidFill>
                          <a:effectLst/>
                        </a:rPr>
                        <a:t>2002</a:t>
                      </a:r>
                      <a:endParaRPr kumimoji="0" lang="en-US" sz="1700" b="0" i="0" u="none" strike="noStrike" cap="none" normalizeH="0" baseline="0">
                        <a:ln>
                          <a:noFill/>
                        </a:ln>
                        <a:solidFill>
                          <a:schemeClr val="bg1"/>
                        </a:solidFill>
                        <a:effectLst/>
                        <a:latin typeface="Times New Roman" pitchFamily="18" charset="0"/>
                      </a:endParaRPr>
                    </a:p>
                  </a:txBody>
                  <a:tcPr marL="55974" marR="55974" marT="27987" marB="27987"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0" u="none" strike="noStrike" cap="none" normalizeH="0" baseline="0" dirty="0">
                          <a:ln>
                            <a:noFill/>
                          </a:ln>
                          <a:solidFill>
                            <a:schemeClr val="bg1"/>
                          </a:solidFill>
                          <a:effectLst/>
                        </a:rPr>
                        <a:t>2001</a:t>
                      </a:r>
                      <a:endParaRPr kumimoji="0" lang="en-US" sz="1700" b="0" i="0" u="none" strike="noStrike" cap="none" normalizeH="0" baseline="0" dirty="0">
                        <a:ln>
                          <a:noFill/>
                        </a:ln>
                        <a:solidFill>
                          <a:schemeClr val="bg1"/>
                        </a:solidFill>
                        <a:effectLst/>
                        <a:latin typeface="Times New Roman" pitchFamily="18" charset="0"/>
                      </a:endParaRPr>
                    </a:p>
                  </a:txBody>
                  <a:tcPr marL="55974" marR="55974" marT="27987" marB="27987" anchor="ctr" horzOverflow="overflow"/>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xmlns="" val="112570751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a:extLst>
              <a:ext uri="{FF2B5EF4-FFF2-40B4-BE49-F238E27FC236}">
                <a16:creationId xmlns:a16="http://schemas.microsoft.com/office/drawing/2014/main" xmlns="" id="{91B28F63-CF00-448F-B141-FE33C33B189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cstate="print">
            <a:extLst>
              <a:ext uri="{28A0092B-C50C-407E-A947-70E740481C1C}">
                <a14:useLocalDpi xmlns:a14="http://schemas.microsoft.com/office/drawing/2010/main" xmlns="" val="0"/>
              </a:ext>
            </a:extLst>
          </a:blip>
          <a:srcRect l="3613"/>
          <a:stretch/>
        </p:blipFill>
        <p:spPr>
          <a:xfrm>
            <a:off x="0" y="2669685"/>
            <a:ext cx="3027759" cy="4188315"/>
          </a:xfrm>
          <a:prstGeom prst="rect">
            <a:avLst/>
          </a:prstGeom>
        </p:spPr>
      </p:pic>
      <p:pic>
        <p:nvPicPr>
          <p:cNvPr id="74" name="Picture 73">
            <a:extLst>
              <a:ext uri="{FF2B5EF4-FFF2-40B4-BE49-F238E27FC236}">
                <a16:creationId xmlns:a16="http://schemas.microsoft.com/office/drawing/2014/main" xmlns="" id="{2AE609E2-8522-44E4-9077-980E5BCF3E1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cstate="print">
            <a:extLst>
              <a:ext uri="{28A0092B-C50C-407E-A947-70E740481C1C}">
                <a14:useLocalDpi xmlns:a14="http://schemas.microsoft.com/office/drawing/2010/main" xmlns="" val="0"/>
              </a:ext>
            </a:extLst>
          </a:blip>
          <a:srcRect l="35640"/>
          <a:stretch/>
        </p:blipFill>
        <p:spPr>
          <a:xfrm>
            <a:off x="0" y="2892347"/>
            <a:ext cx="1141809" cy="2365453"/>
          </a:xfrm>
          <a:prstGeom prst="rect">
            <a:avLst/>
          </a:prstGeom>
        </p:spPr>
      </p:pic>
      <p:sp>
        <p:nvSpPr>
          <p:cNvPr id="76" name="Oval 75">
            <a:extLst>
              <a:ext uri="{FF2B5EF4-FFF2-40B4-BE49-F238E27FC236}">
                <a16:creationId xmlns:a16="http://schemas.microsoft.com/office/drawing/2014/main" xmlns="" id="{4FA533C5-33E3-4611-AF9F-72811D8B26A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78" name="Picture 77">
            <a:extLst>
              <a:ext uri="{FF2B5EF4-FFF2-40B4-BE49-F238E27FC236}">
                <a16:creationId xmlns:a16="http://schemas.microsoft.com/office/drawing/2014/main" xmlns="" id="{8949AD42-25FD-4C3D-9EEE-B7FEC580998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cstate="print">
            <a:extLst>
              <a:ext uri="{28A0092B-C50C-407E-A947-70E740481C1C}">
                <a14:useLocalDpi xmlns:a14="http://schemas.microsoft.com/office/drawing/2010/main" xmlns="" val="0"/>
              </a:ext>
            </a:extLst>
          </a:blip>
          <a:srcRect t="28813"/>
          <a:stretch/>
        </p:blipFill>
        <p:spPr>
          <a:xfrm>
            <a:off x="5999559" y="0"/>
            <a:ext cx="1202540" cy="1141407"/>
          </a:xfrm>
          <a:prstGeom prst="rect">
            <a:avLst/>
          </a:prstGeom>
        </p:spPr>
      </p:pic>
      <p:pic>
        <p:nvPicPr>
          <p:cNvPr id="80" name="Picture 79">
            <a:extLst>
              <a:ext uri="{FF2B5EF4-FFF2-40B4-BE49-F238E27FC236}">
                <a16:creationId xmlns:a16="http://schemas.microsoft.com/office/drawing/2014/main" xmlns="" id="{6AC7D913-60B7-4603-881B-831DA5D3A94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cstate="print">
            <a:extLst>
              <a:ext uri="{28A0092B-C50C-407E-A947-70E740481C1C}">
                <a14:useLocalDpi xmlns:a14="http://schemas.microsoft.com/office/drawing/2010/main" xmlns="" val="0"/>
              </a:ext>
            </a:extLst>
          </a:blip>
          <a:srcRect b="23320"/>
          <a:stretch/>
        </p:blipFill>
        <p:spPr>
          <a:xfrm>
            <a:off x="6454408" y="6096000"/>
            <a:ext cx="745301" cy="762000"/>
          </a:xfrm>
          <a:prstGeom prst="rect">
            <a:avLst/>
          </a:prstGeom>
        </p:spPr>
      </p:pic>
      <p:sp>
        <p:nvSpPr>
          <p:cNvPr id="82" name="Rectangle 81">
            <a:extLst>
              <a:ext uri="{FF2B5EF4-FFF2-40B4-BE49-F238E27FC236}">
                <a16:creationId xmlns:a16="http://schemas.microsoft.com/office/drawing/2014/main" xmlns="" id="{87F0FDC4-AD8C-47D9-9131-623C98ADB0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4" name="Rectangle 83">
            <a:extLst>
              <a:ext uri="{FF2B5EF4-FFF2-40B4-BE49-F238E27FC236}">
                <a16:creationId xmlns:a16="http://schemas.microsoft.com/office/drawing/2014/main" xmlns="" id="{74CD14DB-BB81-479F-A1FC-1C75640E9F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6" name="Rectangle 85">
            <a:extLst>
              <a:ext uri="{FF2B5EF4-FFF2-40B4-BE49-F238E27FC236}">
                <a16:creationId xmlns:a16="http://schemas.microsoft.com/office/drawing/2014/main" xmlns="" id="{C943A91B-7CA7-4592-A975-73B1BF8C4C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8" name="Freeform 7">
            <a:extLst>
              <a:ext uri="{FF2B5EF4-FFF2-40B4-BE49-F238E27FC236}">
                <a16:creationId xmlns:a16="http://schemas.microsoft.com/office/drawing/2014/main" xmlns="" id="{EC471314-E46A-414B-8D91-74880E84F1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90" name="Freeform: Shape 89">
            <a:extLst>
              <a:ext uri="{FF2B5EF4-FFF2-40B4-BE49-F238E27FC236}">
                <a16:creationId xmlns:a16="http://schemas.microsoft.com/office/drawing/2014/main" xmlns="" id="{6A681326-1C9D-44A3-A627-3871BDAE41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a:off x="0" y="1762067"/>
            <a:ext cx="9144313"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182274" name="Rectangle 2"/>
          <p:cNvSpPr>
            <a:spLocks noChangeArrowheads="1"/>
          </p:cNvSpPr>
          <p:nvPr/>
        </p:nvSpPr>
        <p:spPr bwMode="auto">
          <a:xfrm>
            <a:off x="827484" y="452718"/>
            <a:ext cx="6710641" cy="1400530"/>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lIns="91440" tIns="45720" rIns="91440" bIns="45720" rtlCol="0" anchor="ctr">
            <a:normAutofit/>
          </a:bodyPr>
          <a:lstStyle/>
          <a:p>
            <a:pPr>
              <a:spcBef>
                <a:spcPct val="0"/>
              </a:spcBef>
              <a:spcAft>
                <a:spcPts val="600"/>
              </a:spcAft>
            </a:pPr>
            <a:r>
              <a:rPr lang="en-US" sz="4200" b="0" i="0" kern="1200" dirty="0">
                <a:solidFill>
                  <a:srgbClr val="FFFFFF"/>
                </a:solidFill>
                <a:latin typeface="+mj-lt"/>
                <a:ea typeface="+mj-ea"/>
                <a:cs typeface="+mj-cs"/>
              </a:rPr>
              <a:t>Vancomycin</a:t>
            </a:r>
          </a:p>
        </p:txBody>
      </p:sp>
      <p:sp>
        <p:nvSpPr>
          <p:cNvPr id="182275" name="Rectangle 3"/>
          <p:cNvSpPr>
            <a:spLocks noChangeArrowheads="1"/>
          </p:cNvSpPr>
          <p:nvPr/>
        </p:nvSpPr>
        <p:spPr bwMode="auto">
          <a:xfrm>
            <a:off x="827484" y="2763520"/>
            <a:ext cx="7935516" cy="3484879"/>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lIns="91440" tIns="45720" rIns="91440" bIns="45720" rtlCol="0">
            <a:noAutofit/>
          </a:bodyPr>
          <a:lstStyle/>
          <a:p>
            <a:pPr marL="342900" indent="-342900">
              <a:lnSpc>
                <a:spcPct val="90000"/>
              </a:lnSpc>
              <a:spcBef>
                <a:spcPts val="1000"/>
              </a:spcBef>
              <a:buClr>
                <a:schemeClr val="accent1"/>
              </a:buClr>
              <a:buSzPct val="80000"/>
              <a:buFont typeface="Wingdings 3" charset="2"/>
              <a:buChar char=""/>
            </a:pPr>
            <a:r>
              <a:rPr lang="en-US" sz="2000" dirty="0" err="1">
                <a:latin typeface="Arial" panose="020B0604020202020204" pitchFamily="34" charset="0"/>
                <a:ea typeface="+mj-ea"/>
                <a:cs typeface="Arial" panose="020B0604020202020204" pitchFamily="34" charset="0"/>
              </a:rPr>
              <a:t>Ανήκει</a:t>
            </a:r>
            <a:r>
              <a:rPr lang="en-US" sz="2000" dirty="0">
                <a:latin typeface="Arial" panose="020B0604020202020204" pitchFamily="34" charset="0"/>
                <a:ea typeface="+mj-ea"/>
                <a:cs typeface="Arial" panose="020B0604020202020204" pitchFamily="34" charset="0"/>
              </a:rPr>
              <a:t> </a:t>
            </a:r>
            <a:r>
              <a:rPr lang="en-US" sz="2000" dirty="0" err="1">
                <a:latin typeface="Arial" panose="020B0604020202020204" pitchFamily="34" charset="0"/>
                <a:ea typeface="+mj-ea"/>
                <a:cs typeface="Arial" panose="020B0604020202020204" pitchFamily="34" charset="0"/>
              </a:rPr>
              <a:t>στ</a:t>
            </a:r>
            <a:r>
              <a:rPr lang="en-US" sz="2000" dirty="0">
                <a:latin typeface="Arial" panose="020B0604020202020204" pitchFamily="34" charset="0"/>
                <a:ea typeface="+mj-ea"/>
                <a:cs typeface="Arial" panose="020B0604020202020204" pitchFamily="34" charset="0"/>
              </a:rPr>
              <a:t>α </a:t>
            </a:r>
            <a:r>
              <a:rPr lang="en-US" sz="2000" dirty="0" err="1">
                <a:latin typeface="Arial" panose="020B0604020202020204" pitchFamily="34" charset="0"/>
                <a:ea typeface="+mj-ea"/>
                <a:cs typeface="Arial" panose="020B0604020202020204" pitchFamily="34" charset="0"/>
              </a:rPr>
              <a:t>γλυκο</a:t>
            </a:r>
            <a:r>
              <a:rPr lang="en-US" sz="2000" dirty="0">
                <a:latin typeface="Arial" panose="020B0604020202020204" pitchFamily="34" charset="0"/>
                <a:ea typeface="+mj-ea"/>
                <a:cs typeface="Arial" panose="020B0604020202020204" pitchFamily="34" charset="0"/>
              </a:rPr>
              <a:t>π</a:t>
            </a:r>
            <a:r>
              <a:rPr lang="en-US" sz="2000" dirty="0" err="1">
                <a:latin typeface="Arial" panose="020B0604020202020204" pitchFamily="34" charset="0"/>
                <a:ea typeface="+mj-ea"/>
                <a:cs typeface="Arial" panose="020B0604020202020204" pitchFamily="34" charset="0"/>
              </a:rPr>
              <a:t>ε</a:t>
            </a:r>
            <a:r>
              <a:rPr lang="en-US" sz="2000" dirty="0">
                <a:latin typeface="Arial" panose="020B0604020202020204" pitchFamily="34" charset="0"/>
                <a:ea typeface="+mj-ea"/>
                <a:cs typeface="Arial" panose="020B0604020202020204" pitchFamily="34" charset="0"/>
              </a:rPr>
              <a:t>π</a:t>
            </a:r>
            <a:r>
              <a:rPr lang="en-US" sz="2000" dirty="0" err="1">
                <a:latin typeface="Arial" panose="020B0604020202020204" pitchFamily="34" charset="0"/>
                <a:ea typeface="+mj-ea"/>
                <a:cs typeface="Arial" panose="020B0604020202020204" pitchFamily="34" charset="0"/>
              </a:rPr>
              <a:t>τίδι</a:t>
            </a:r>
            <a:r>
              <a:rPr lang="en-US" sz="2000" dirty="0">
                <a:latin typeface="Arial" panose="020B0604020202020204" pitchFamily="34" charset="0"/>
                <a:ea typeface="+mj-ea"/>
                <a:cs typeface="Arial" panose="020B0604020202020204" pitchFamily="34" charset="0"/>
              </a:rPr>
              <a:t>α</a:t>
            </a:r>
          </a:p>
          <a:p>
            <a:pPr marL="742950" lvl="1" indent="-285750">
              <a:lnSpc>
                <a:spcPct val="90000"/>
              </a:lnSpc>
              <a:spcBef>
                <a:spcPts val="1000"/>
              </a:spcBef>
              <a:buClr>
                <a:schemeClr val="accent1"/>
              </a:buClr>
              <a:buSzPct val="80000"/>
              <a:buFont typeface="Wingdings 3" charset="2"/>
              <a:buChar char=""/>
            </a:pPr>
            <a:r>
              <a:rPr lang="en-US" sz="2000" dirty="0" err="1">
                <a:latin typeface="Arial" panose="020B0604020202020204" pitchFamily="34" charset="0"/>
                <a:ea typeface="+mj-ea"/>
                <a:cs typeface="Arial" panose="020B0604020202020204" pitchFamily="34" charset="0"/>
              </a:rPr>
              <a:t>Συνδέετ</a:t>
            </a:r>
            <a:r>
              <a:rPr lang="en-US" sz="2000" dirty="0">
                <a:latin typeface="Arial" panose="020B0604020202020204" pitchFamily="34" charset="0"/>
                <a:ea typeface="+mj-ea"/>
                <a:cs typeface="Arial" panose="020B0604020202020204" pitchFamily="34" charset="0"/>
              </a:rPr>
              <a:t>α</a:t>
            </a:r>
            <a:r>
              <a:rPr lang="en-US" sz="2000" dirty="0" err="1">
                <a:latin typeface="Arial" panose="020B0604020202020204" pitchFamily="34" charset="0"/>
                <a:ea typeface="+mj-ea"/>
                <a:cs typeface="Arial" panose="020B0604020202020204" pitchFamily="34" charset="0"/>
              </a:rPr>
              <a:t>ι</a:t>
            </a:r>
            <a:r>
              <a:rPr lang="en-US" sz="2000" dirty="0">
                <a:latin typeface="Arial" panose="020B0604020202020204" pitchFamily="34" charset="0"/>
                <a:ea typeface="+mj-ea"/>
                <a:cs typeface="Arial" panose="020B0604020202020204" pitchFamily="34" charset="0"/>
              </a:rPr>
              <a:t> </a:t>
            </a:r>
            <a:r>
              <a:rPr lang="en-US" sz="2000" dirty="0" err="1">
                <a:latin typeface="Arial" panose="020B0604020202020204" pitchFamily="34" charset="0"/>
                <a:ea typeface="+mj-ea"/>
                <a:cs typeface="Arial" panose="020B0604020202020204" pitchFamily="34" charset="0"/>
              </a:rPr>
              <a:t>σε</a:t>
            </a:r>
            <a:r>
              <a:rPr lang="en-US" sz="2000" dirty="0">
                <a:latin typeface="Arial" panose="020B0604020202020204" pitchFamily="34" charset="0"/>
                <a:ea typeface="+mj-ea"/>
                <a:cs typeface="Arial" panose="020B0604020202020204" pitchFamily="34" charset="0"/>
              </a:rPr>
              <a:t> D-Ala-D-Ala π</a:t>
            </a:r>
            <a:r>
              <a:rPr lang="en-US" sz="2000" dirty="0" err="1">
                <a:latin typeface="Arial" panose="020B0604020202020204" pitchFamily="34" charset="0"/>
                <a:ea typeface="+mj-ea"/>
                <a:cs typeface="Arial" panose="020B0604020202020204" pitchFamily="34" charset="0"/>
              </a:rPr>
              <a:t>ρόδρομ</a:t>
            </a:r>
            <a:r>
              <a:rPr lang="en-US" sz="2000" dirty="0">
                <a:latin typeface="Arial" panose="020B0604020202020204" pitchFamily="34" charset="0"/>
                <a:ea typeface="+mj-ea"/>
                <a:cs typeface="Arial" panose="020B0604020202020204" pitchFamily="34" charset="0"/>
              </a:rPr>
              <a:t>α </a:t>
            </a:r>
            <a:r>
              <a:rPr lang="en-US" sz="2000" dirty="0" err="1">
                <a:latin typeface="Arial" panose="020B0604020202020204" pitchFamily="34" charset="0"/>
                <a:ea typeface="+mj-ea"/>
                <a:cs typeface="Arial" panose="020B0604020202020204" pitchFamily="34" charset="0"/>
              </a:rPr>
              <a:t>της</a:t>
            </a:r>
            <a:r>
              <a:rPr lang="en-US" sz="2000" dirty="0">
                <a:latin typeface="Arial" panose="020B0604020202020204" pitchFamily="34" charset="0"/>
                <a:ea typeface="+mj-ea"/>
                <a:cs typeface="Arial" panose="020B0604020202020204" pitchFamily="34" charset="0"/>
              </a:rPr>
              <a:t> π</a:t>
            </a:r>
            <a:r>
              <a:rPr lang="en-US" sz="2000" dirty="0" err="1">
                <a:latin typeface="Arial" panose="020B0604020202020204" pitchFamily="34" charset="0"/>
                <a:ea typeface="+mj-ea"/>
                <a:cs typeface="Arial" panose="020B0604020202020204" pitchFamily="34" charset="0"/>
              </a:rPr>
              <a:t>ε</a:t>
            </a:r>
            <a:r>
              <a:rPr lang="en-US" sz="2000" dirty="0">
                <a:latin typeface="Arial" panose="020B0604020202020204" pitchFamily="34" charset="0"/>
                <a:ea typeface="+mj-ea"/>
                <a:cs typeface="Arial" panose="020B0604020202020204" pitchFamily="34" charset="0"/>
              </a:rPr>
              <a:t>π</a:t>
            </a:r>
            <a:r>
              <a:rPr lang="en-US" sz="2000" dirty="0" err="1">
                <a:latin typeface="Arial" panose="020B0604020202020204" pitchFamily="34" charset="0"/>
                <a:ea typeface="+mj-ea"/>
                <a:cs typeface="Arial" panose="020B0604020202020204" pitchFamily="34" charset="0"/>
              </a:rPr>
              <a:t>τιδογλυκάνης</a:t>
            </a:r>
            <a:endParaRPr lang="en-US" sz="2000" dirty="0">
              <a:latin typeface="Arial" panose="020B0604020202020204" pitchFamily="34" charset="0"/>
              <a:ea typeface="+mj-ea"/>
              <a:cs typeface="Arial" panose="020B0604020202020204" pitchFamily="34" charset="0"/>
            </a:endParaRPr>
          </a:p>
          <a:p>
            <a:pPr marL="742950" lvl="1" indent="-285750">
              <a:lnSpc>
                <a:spcPct val="90000"/>
              </a:lnSpc>
              <a:spcBef>
                <a:spcPts val="1000"/>
              </a:spcBef>
              <a:buClr>
                <a:schemeClr val="accent1"/>
              </a:buClr>
              <a:buSzPct val="80000"/>
              <a:buFont typeface="Wingdings 3" charset="2"/>
              <a:buChar char=""/>
            </a:pPr>
            <a:r>
              <a:rPr lang="en-US" sz="2000" dirty="0" err="1">
                <a:latin typeface="Arial" panose="020B0604020202020204" pitchFamily="34" charset="0"/>
                <a:ea typeface="+mj-ea"/>
                <a:cs typeface="Arial" panose="020B0604020202020204" pitchFamily="34" charset="0"/>
              </a:rPr>
              <a:t>Π</a:t>
            </a:r>
            <a:r>
              <a:rPr lang="en-US" sz="2000" dirty="0">
                <a:latin typeface="Arial" panose="020B0604020202020204" pitchFamily="34" charset="0"/>
                <a:ea typeface="+mj-ea"/>
                <a:cs typeface="Arial" panose="020B0604020202020204" pitchFamily="34" charset="0"/>
              </a:rPr>
              <a:t>α</a:t>
            </a:r>
            <a:r>
              <a:rPr lang="en-US" sz="2000" dirty="0" err="1">
                <a:latin typeface="Arial" panose="020B0604020202020204" pitchFamily="34" charset="0"/>
                <a:ea typeface="+mj-ea"/>
                <a:cs typeface="Arial" panose="020B0604020202020204" pitchFamily="34" charset="0"/>
              </a:rPr>
              <a:t>ρεμ</a:t>
            </a:r>
            <a:r>
              <a:rPr lang="en-US" sz="2000" dirty="0">
                <a:latin typeface="Arial" panose="020B0604020202020204" pitchFamily="34" charset="0"/>
                <a:ea typeface="+mj-ea"/>
                <a:cs typeface="Arial" panose="020B0604020202020204" pitchFamily="34" charset="0"/>
              </a:rPr>
              <a:t>π</a:t>
            </a:r>
            <a:r>
              <a:rPr lang="en-US" sz="2000" dirty="0" err="1">
                <a:latin typeface="Arial" panose="020B0604020202020204" pitchFamily="34" charset="0"/>
                <a:ea typeface="+mj-ea"/>
                <a:cs typeface="Arial" panose="020B0604020202020204" pitchFamily="34" charset="0"/>
              </a:rPr>
              <a:t>οδίζει</a:t>
            </a:r>
            <a:r>
              <a:rPr lang="en-US" sz="2000" dirty="0">
                <a:latin typeface="Arial" panose="020B0604020202020204" pitchFamily="34" charset="0"/>
                <a:ea typeface="+mj-ea"/>
                <a:cs typeface="Arial" panose="020B0604020202020204" pitchFamily="34" charset="0"/>
              </a:rPr>
              <a:t> </a:t>
            </a:r>
            <a:r>
              <a:rPr lang="en-US" sz="2000" dirty="0" err="1">
                <a:latin typeface="Arial" panose="020B0604020202020204" pitchFamily="34" charset="0"/>
                <a:ea typeface="+mj-ea"/>
                <a:cs typeface="Arial" panose="020B0604020202020204" pitchFamily="34" charset="0"/>
              </a:rPr>
              <a:t>τρ</a:t>
            </a:r>
            <a:r>
              <a:rPr lang="en-US" sz="2000" dirty="0">
                <a:latin typeface="Arial" panose="020B0604020202020204" pitchFamily="34" charset="0"/>
                <a:ea typeface="+mj-ea"/>
                <a:cs typeface="Arial" panose="020B0604020202020204" pitchFamily="34" charset="0"/>
              </a:rPr>
              <a:t>α</a:t>
            </a:r>
            <a:r>
              <a:rPr lang="en-US" sz="2000" dirty="0" err="1">
                <a:latin typeface="Arial" panose="020B0604020202020204" pitchFamily="34" charset="0"/>
                <a:ea typeface="+mj-ea"/>
                <a:cs typeface="Arial" panose="020B0604020202020204" pitchFamily="34" charset="0"/>
              </a:rPr>
              <a:t>νσγλυκοσυλίωση</a:t>
            </a:r>
            <a:r>
              <a:rPr lang="en-US" sz="2000" dirty="0">
                <a:latin typeface="Arial" panose="020B0604020202020204" pitchFamily="34" charset="0"/>
                <a:ea typeface="+mj-ea"/>
                <a:cs typeface="Arial" panose="020B0604020202020204" pitchFamily="34" charset="0"/>
              </a:rPr>
              <a:t> </a:t>
            </a:r>
            <a:r>
              <a:rPr lang="en-US" sz="2000" dirty="0" err="1">
                <a:latin typeface="Arial" panose="020B0604020202020204" pitchFamily="34" charset="0"/>
                <a:ea typeface="+mj-ea"/>
                <a:cs typeface="Arial" panose="020B0604020202020204" pitchFamily="34" charset="0"/>
              </a:rPr>
              <a:t>κ</a:t>
            </a:r>
            <a:r>
              <a:rPr lang="en-US" sz="2000" dirty="0">
                <a:latin typeface="Arial" panose="020B0604020202020204" pitchFamily="34" charset="0"/>
                <a:ea typeface="+mj-ea"/>
                <a:cs typeface="Arial" panose="020B0604020202020204" pitchFamily="34" charset="0"/>
              </a:rPr>
              <a:t>α</a:t>
            </a:r>
            <a:r>
              <a:rPr lang="en-US" sz="2000" dirty="0" err="1">
                <a:latin typeface="Arial" panose="020B0604020202020204" pitchFamily="34" charset="0"/>
                <a:ea typeface="+mj-ea"/>
                <a:cs typeface="Arial" panose="020B0604020202020204" pitchFamily="34" charset="0"/>
              </a:rPr>
              <a:t>ι</a:t>
            </a:r>
            <a:r>
              <a:rPr lang="en-US" sz="2000" dirty="0">
                <a:latin typeface="Arial" panose="020B0604020202020204" pitchFamily="34" charset="0"/>
                <a:ea typeface="+mj-ea"/>
                <a:cs typeface="Arial" panose="020B0604020202020204" pitchFamily="34" charset="0"/>
              </a:rPr>
              <a:t> π</a:t>
            </a:r>
            <a:r>
              <a:rPr lang="en-US" sz="2000" dirty="0" err="1">
                <a:latin typeface="Arial" panose="020B0604020202020204" pitchFamily="34" charset="0"/>
                <a:ea typeface="+mj-ea"/>
                <a:cs typeface="Arial" panose="020B0604020202020204" pitchFamily="34" charset="0"/>
              </a:rPr>
              <a:t>ε</a:t>
            </a:r>
            <a:r>
              <a:rPr lang="en-US" sz="2000" dirty="0">
                <a:latin typeface="Arial" panose="020B0604020202020204" pitchFamily="34" charset="0"/>
                <a:ea typeface="+mj-ea"/>
                <a:cs typeface="Arial" panose="020B0604020202020204" pitchFamily="34" charset="0"/>
              </a:rPr>
              <a:t>π</a:t>
            </a:r>
            <a:r>
              <a:rPr lang="en-US" sz="2000" dirty="0" err="1">
                <a:latin typeface="Arial" panose="020B0604020202020204" pitchFamily="34" charset="0"/>
                <a:ea typeface="+mj-ea"/>
                <a:cs typeface="Arial" panose="020B0604020202020204" pitchFamily="34" charset="0"/>
              </a:rPr>
              <a:t>τιδικούς</a:t>
            </a:r>
            <a:r>
              <a:rPr lang="en-US" sz="2000" dirty="0">
                <a:latin typeface="Arial" panose="020B0604020202020204" pitchFamily="34" charset="0"/>
                <a:ea typeface="+mj-ea"/>
                <a:cs typeface="Arial" panose="020B0604020202020204" pitchFamily="34" charset="0"/>
              </a:rPr>
              <a:t> </a:t>
            </a:r>
            <a:r>
              <a:rPr lang="en-US" sz="2000" dirty="0" err="1">
                <a:latin typeface="Arial" panose="020B0604020202020204" pitchFamily="34" charset="0"/>
                <a:ea typeface="+mj-ea"/>
                <a:cs typeface="Arial" panose="020B0604020202020204" pitchFamily="34" charset="0"/>
              </a:rPr>
              <a:t>δεσμούς</a:t>
            </a:r>
            <a:endParaRPr lang="en-US" sz="2000" dirty="0">
              <a:latin typeface="Arial" panose="020B0604020202020204" pitchFamily="34" charset="0"/>
              <a:ea typeface="+mj-ea"/>
              <a:cs typeface="Arial" panose="020B0604020202020204" pitchFamily="34" charset="0"/>
            </a:endParaRPr>
          </a:p>
          <a:p>
            <a:pPr marL="742950" lvl="1" indent="-285750">
              <a:lnSpc>
                <a:spcPct val="90000"/>
              </a:lnSpc>
              <a:spcBef>
                <a:spcPts val="1000"/>
              </a:spcBef>
              <a:buClr>
                <a:schemeClr val="accent1"/>
              </a:buClr>
              <a:buSzPct val="80000"/>
              <a:buFont typeface="Wingdings 3" charset="2"/>
              <a:buChar char=""/>
            </a:pPr>
            <a:r>
              <a:rPr lang="en-US" sz="2000" dirty="0" err="1">
                <a:latin typeface="Arial" panose="020B0604020202020204" pitchFamily="34" charset="0"/>
                <a:ea typeface="+mj-ea"/>
                <a:cs typeface="Arial" panose="020B0604020202020204" pitchFamily="34" charset="0"/>
              </a:rPr>
              <a:t>Αντοχή</a:t>
            </a:r>
            <a:r>
              <a:rPr lang="en-US" sz="2000" dirty="0">
                <a:latin typeface="Arial" panose="020B0604020202020204" pitchFamily="34" charset="0"/>
                <a:ea typeface="+mj-ea"/>
                <a:cs typeface="Arial" panose="020B0604020202020204" pitchFamily="34" charset="0"/>
              </a:rPr>
              <a:t> </a:t>
            </a:r>
            <a:r>
              <a:rPr lang="en-US" sz="2000" dirty="0" err="1">
                <a:latin typeface="Arial" panose="020B0604020202020204" pitchFamily="34" charset="0"/>
                <a:ea typeface="+mj-ea"/>
                <a:cs typeface="Arial" panose="020B0604020202020204" pitchFamily="34" charset="0"/>
              </a:rPr>
              <a:t>σε</a:t>
            </a:r>
            <a:r>
              <a:rPr lang="en-US" sz="2000" dirty="0">
                <a:latin typeface="Arial" panose="020B0604020202020204" pitchFamily="34" charset="0"/>
                <a:ea typeface="+mj-ea"/>
                <a:cs typeface="Arial" panose="020B0604020202020204" pitchFamily="34" charset="0"/>
              </a:rPr>
              <a:t> </a:t>
            </a:r>
            <a:r>
              <a:rPr lang="en-US" sz="2000" dirty="0">
                <a:latin typeface="Arial" panose="020B0604020202020204" pitchFamily="34" charset="0"/>
                <a:ea typeface="+mj-ea"/>
                <a:cs typeface="Arial" panose="020B0604020202020204" pitchFamily="34" charset="0"/>
                <a:sym typeface="Symbol" pitchFamily="18" charset="2"/>
              </a:rPr>
              <a:t></a:t>
            </a:r>
            <a:r>
              <a:rPr lang="en-US" sz="2000" dirty="0">
                <a:latin typeface="Arial" panose="020B0604020202020204" pitchFamily="34" charset="0"/>
                <a:ea typeface="+mj-ea"/>
                <a:cs typeface="Arial" panose="020B0604020202020204" pitchFamily="34" charset="0"/>
              </a:rPr>
              <a:t>-</a:t>
            </a:r>
            <a:r>
              <a:rPr lang="en-US" sz="2000" dirty="0" err="1">
                <a:latin typeface="Arial" panose="020B0604020202020204" pitchFamily="34" charset="0"/>
                <a:ea typeface="+mj-ea"/>
                <a:cs typeface="Arial" panose="020B0604020202020204" pitchFamily="34" charset="0"/>
              </a:rPr>
              <a:t>λ</a:t>
            </a:r>
            <a:r>
              <a:rPr lang="en-US" sz="2000" dirty="0">
                <a:latin typeface="Arial" panose="020B0604020202020204" pitchFamily="34" charset="0"/>
                <a:ea typeface="+mj-ea"/>
                <a:cs typeface="Arial" panose="020B0604020202020204" pitchFamily="34" charset="0"/>
              </a:rPr>
              <a:t>α</a:t>
            </a:r>
            <a:r>
              <a:rPr lang="en-US" sz="2000" dirty="0" err="1">
                <a:latin typeface="Arial" panose="020B0604020202020204" pitchFamily="34" charset="0"/>
                <a:ea typeface="+mj-ea"/>
                <a:cs typeface="Arial" panose="020B0604020202020204" pitchFamily="34" charset="0"/>
              </a:rPr>
              <a:t>κτάμες</a:t>
            </a:r>
            <a:r>
              <a:rPr lang="en-US" sz="2000" dirty="0">
                <a:latin typeface="Arial" panose="020B0604020202020204" pitchFamily="34" charset="0"/>
                <a:ea typeface="+mj-ea"/>
                <a:cs typeface="Arial" panose="020B0604020202020204" pitchFamily="34" charset="0"/>
              </a:rPr>
              <a:t> </a:t>
            </a:r>
            <a:r>
              <a:rPr lang="en-US" sz="2000" dirty="0" err="1">
                <a:latin typeface="Arial" panose="020B0604020202020204" pitchFamily="34" charset="0"/>
                <a:ea typeface="+mj-ea"/>
                <a:cs typeface="Arial" panose="020B0604020202020204" pitchFamily="34" charset="0"/>
              </a:rPr>
              <a:t>δεν</a:t>
            </a:r>
            <a:r>
              <a:rPr lang="en-US" sz="2000" dirty="0">
                <a:latin typeface="Arial" panose="020B0604020202020204" pitchFamily="34" charset="0"/>
                <a:ea typeface="+mj-ea"/>
                <a:cs typeface="Arial" panose="020B0604020202020204" pitchFamily="34" charset="0"/>
              </a:rPr>
              <a:t> </a:t>
            </a:r>
            <a:r>
              <a:rPr lang="en-US" sz="2000" dirty="0" err="1">
                <a:latin typeface="Arial" panose="020B0604020202020204" pitchFamily="34" charset="0"/>
                <a:ea typeface="+mj-ea"/>
                <a:cs typeface="Arial" panose="020B0604020202020204" pitchFamily="34" charset="0"/>
              </a:rPr>
              <a:t>δίνει</a:t>
            </a:r>
            <a:r>
              <a:rPr lang="en-US" sz="2000" dirty="0">
                <a:latin typeface="Arial" panose="020B0604020202020204" pitchFamily="34" charset="0"/>
                <a:ea typeface="+mj-ea"/>
                <a:cs typeface="Arial" panose="020B0604020202020204" pitchFamily="34" charset="0"/>
              </a:rPr>
              <a:t> </a:t>
            </a:r>
            <a:r>
              <a:rPr lang="en-US" sz="2000" dirty="0" err="1">
                <a:latin typeface="Arial" panose="020B0604020202020204" pitchFamily="34" charset="0"/>
                <a:ea typeface="+mj-ea"/>
                <a:cs typeface="Arial" panose="020B0604020202020204" pitchFamily="34" charset="0"/>
              </a:rPr>
              <a:t>δι</a:t>
            </a:r>
            <a:r>
              <a:rPr lang="en-US" sz="2000" dirty="0">
                <a:latin typeface="Arial" panose="020B0604020202020204" pitchFamily="34" charset="0"/>
                <a:ea typeface="+mj-ea"/>
                <a:cs typeface="Arial" panose="020B0604020202020204" pitchFamily="34" charset="0"/>
              </a:rPr>
              <a:t>α</a:t>
            </a:r>
            <a:r>
              <a:rPr lang="en-US" sz="2000" dirty="0" err="1">
                <a:latin typeface="Arial" panose="020B0604020202020204" pitchFamily="34" charset="0"/>
                <a:ea typeface="+mj-ea"/>
                <a:cs typeface="Arial" panose="020B0604020202020204" pitchFamily="34" charset="0"/>
              </a:rPr>
              <a:t>στ</a:t>
            </a:r>
            <a:r>
              <a:rPr lang="en-US" sz="2000" dirty="0">
                <a:latin typeface="Arial" panose="020B0604020202020204" pitchFamily="34" charset="0"/>
                <a:ea typeface="+mj-ea"/>
                <a:cs typeface="Arial" panose="020B0604020202020204" pitchFamily="34" charset="0"/>
              </a:rPr>
              <a:t>α</a:t>
            </a:r>
            <a:r>
              <a:rPr lang="en-US" sz="2000" dirty="0" err="1">
                <a:latin typeface="Arial" panose="020B0604020202020204" pitchFamily="34" charset="0"/>
                <a:ea typeface="+mj-ea"/>
                <a:cs typeface="Arial" panose="020B0604020202020204" pitchFamily="34" charset="0"/>
              </a:rPr>
              <a:t>υρούμενη</a:t>
            </a:r>
            <a:r>
              <a:rPr lang="en-US" sz="2000" dirty="0">
                <a:latin typeface="Arial" panose="020B0604020202020204" pitchFamily="34" charset="0"/>
                <a:ea typeface="+mj-ea"/>
                <a:cs typeface="Arial" panose="020B0604020202020204" pitchFamily="34" charset="0"/>
              </a:rPr>
              <a:t> α</a:t>
            </a:r>
            <a:r>
              <a:rPr lang="en-US" sz="2000" dirty="0" err="1">
                <a:latin typeface="Arial" panose="020B0604020202020204" pitchFamily="34" charset="0"/>
                <a:ea typeface="+mj-ea"/>
                <a:cs typeface="Arial" panose="020B0604020202020204" pitchFamily="34" charset="0"/>
              </a:rPr>
              <a:t>ντοχή</a:t>
            </a:r>
            <a:r>
              <a:rPr lang="en-US" sz="2000" dirty="0">
                <a:latin typeface="Arial" panose="020B0604020202020204" pitchFamily="34" charset="0"/>
                <a:ea typeface="+mj-ea"/>
                <a:cs typeface="Arial" panose="020B0604020202020204" pitchFamily="34" charset="0"/>
              </a:rPr>
              <a:t> </a:t>
            </a:r>
            <a:r>
              <a:rPr lang="en-US" sz="2000" dirty="0" err="1">
                <a:latin typeface="Arial" panose="020B0604020202020204" pitchFamily="34" charset="0"/>
                <a:ea typeface="+mj-ea"/>
                <a:cs typeface="Arial" panose="020B0604020202020204" pitchFamily="34" charset="0"/>
              </a:rPr>
              <a:t>σε</a:t>
            </a:r>
            <a:r>
              <a:rPr lang="en-US" sz="2000" dirty="0">
                <a:latin typeface="Arial" panose="020B0604020202020204" pitchFamily="34" charset="0"/>
                <a:ea typeface="+mj-ea"/>
                <a:cs typeface="Arial" panose="020B0604020202020204" pitchFamily="34" charset="0"/>
              </a:rPr>
              <a:t> vancomycin</a:t>
            </a:r>
          </a:p>
          <a:p>
            <a:pPr marL="342900" indent="-342900">
              <a:lnSpc>
                <a:spcPct val="90000"/>
              </a:lnSpc>
              <a:spcBef>
                <a:spcPts val="1000"/>
              </a:spcBef>
              <a:buClr>
                <a:schemeClr val="accent1"/>
              </a:buClr>
              <a:buSzPct val="80000"/>
              <a:buFont typeface="Wingdings 3" charset="2"/>
              <a:buChar char=""/>
            </a:pPr>
            <a:r>
              <a:rPr lang="en-US" sz="2000" dirty="0" err="1">
                <a:latin typeface="Arial" panose="020B0604020202020204" pitchFamily="34" charset="0"/>
                <a:ea typeface="+mj-ea"/>
                <a:cs typeface="Arial" panose="020B0604020202020204" pitchFamily="34" charset="0"/>
              </a:rPr>
              <a:t>Δρ</a:t>
            </a:r>
            <a:r>
              <a:rPr lang="en-US" sz="2000" dirty="0">
                <a:latin typeface="Arial" panose="020B0604020202020204" pitchFamily="34" charset="0"/>
                <a:ea typeface="+mj-ea"/>
                <a:cs typeface="Arial" panose="020B0604020202020204" pitchFamily="34" charset="0"/>
              </a:rPr>
              <a:t>α</a:t>
            </a:r>
            <a:r>
              <a:rPr lang="en-US" sz="2000" dirty="0" err="1">
                <a:latin typeface="Arial" panose="020B0604020202020204" pitchFamily="34" charset="0"/>
                <a:ea typeface="+mj-ea"/>
                <a:cs typeface="Arial" panose="020B0604020202020204" pitchFamily="34" charset="0"/>
              </a:rPr>
              <a:t>στική</a:t>
            </a:r>
            <a:r>
              <a:rPr lang="en-US" sz="2000" dirty="0">
                <a:latin typeface="Arial" panose="020B0604020202020204" pitchFamily="34" charset="0"/>
                <a:ea typeface="+mj-ea"/>
                <a:cs typeface="Arial" panose="020B0604020202020204" pitchFamily="34" charset="0"/>
              </a:rPr>
              <a:t> </a:t>
            </a:r>
            <a:r>
              <a:rPr lang="en-US" sz="2000" dirty="0" err="1">
                <a:latin typeface="Arial" panose="020B0604020202020204" pitchFamily="34" charset="0"/>
                <a:ea typeface="+mj-ea"/>
                <a:cs typeface="Arial" panose="020B0604020202020204" pitchFamily="34" charset="0"/>
              </a:rPr>
              <a:t>μόνο</a:t>
            </a:r>
            <a:r>
              <a:rPr lang="en-US" sz="2000" dirty="0">
                <a:latin typeface="Arial" panose="020B0604020202020204" pitchFamily="34" charset="0"/>
                <a:ea typeface="+mj-ea"/>
                <a:cs typeface="Arial" panose="020B0604020202020204" pitchFamily="34" charset="0"/>
              </a:rPr>
              <a:t> </a:t>
            </a:r>
            <a:r>
              <a:rPr lang="en-US" sz="2000" dirty="0" err="1">
                <a:latin typeface="Arial" panose="020B0604020202020204" pitchFamily="34" charset="0"/>
                <a:ea typeface="+mj-ea"/>
                <a:cs typeface="Arial" panose="020B0604020202020204" pitchFamily="34" charset="0"/>
              </a:rPr>
              <a:t>σε</a:t>
            </a:r>
            <a:r>
              <a:rPr lang="en-US" sz="2000" dirty="0">
                <a:latin typeface="Arial" panose="020B0604020202020204" pitchFamily="34" charset="0"/>
                <a:ea typeface="+mj-ea"/>
                <a:cs typeface="Arial" panose="020B0604020202020204" pitchFamily="34" charset="0"/>
              </a:rPr>
              <a:t> Gram-</a:t>
            </a:r>
            <a:r>
              <a:rPr lang="en-US" sz="2000" dirty="0" err="1">
                <a:latin typeface="Arial" panose="020B0604020202020204" pitchFamily="34" charset="0"/>
                <a:ea typeface="+mj-ea"/>
                <a:cs typeface="Arial" panose="020B0604020202020204" pitchFamily="34" charset="0"/>
              </a:rPr>
              <a:t>θετικά</a:t>
            </a:r>
            <a:endParaRPr lang="en-US" sz="2000" dirty="0">
              <a:latin typeface="Arial" panose="020B0604020202020204" pitchFamily="34" charset="0"/>
              <a:ea typeface="+mj-ea"/>
              <a:cs typeface="Arial" panose="020B0604020202020204" pitchFamily="34" charset="0"/>
            </a:endParaRPr>
          </a:p>
          <a:p>
            <a:pPr marL="742950" lvl="1" indent="-285750">
              <a:lnSpc>
                <a:spcPct val="90000"/>
              </a:lnSpc>
              <a:spcBef>
                <a:spcPts val="1000"/>
              </a:spcBef>
              <a:buClr>
                <a:schemeClr val="accent1"/>
              </a:buClr>
              <a:buSzPct val="80000"/>
              <a:buFont typeface="Wingdings 3" charset="2"/>
              <a:buChar char=""/>
            </a:pPr>
            <a:r>
              <a:rPr lang="en-US" sz="2000" dirty="0" err="1">
                <a:latin typeface="Arial" panose="020B0604020202020204" pitchFamily="34" charset="0"/>
                <a:ea typeface="+mj-ea"/>
                <a:cs typeface="Arial" panose="020B0604020202020204" pitchFamily="34" charset="0"/>
              </a:rPr>
              <a:t>Δεν</a:t>
            </a:r>
            <a:r>
              <a:rPr lang="en-US" sz="2000" dirty="0">
                <a:latin typeface="Arial" panose="020B0604020202020204" pitchFamily="34" charset="0"/>
                <a:ea typeface="+mj-ea"/>
                <a:cs typeface="Arial" panose="020B0604020202020204" pitchFamily="34" charset="0"/>
              </a:rPr>
              <a:t> </a:t>
            </a:r>
            <a:r>
              <a:rPr lang="en-US" sz="2000" dirty="0" err="1">
                <a:latin typeface="Arial" panose="020B0604020202020204" pitchFamily="34" charset="0"/>
                <a:ea typeface="+mj-ea"/>
                <a:cs typeface="Arial" panose="020B0604020202020204" pitchFamily="34" charset="0"/>
              </a:rPr>
              <a:t>δι</a:t>
            </a:r>
            <a:r>
              <a:rPr lang="en-US" sz="2000" dirty="0">
                <a:latin typeface="Arial" panose="020B0604020202020204" pitchFamily="34" charset="0"/>
                <a:ea typeface="+mj-ea"/>
                <a:cs typeface="Arial" panose="020B0604020202020204" pitchFamily="34" charset="0"/>
              </a:rPr>
              <a:t>απ</a:t>
            </a:r>
            <a:r>
              <a:rPr lang="en-US" sz="2000" dirty="0" err="1">
                <a:latin typeface="Arial" panose="020B0604020202020204" pitchFamily="34" charset="0"/>
                <a:ea typeface="+mj-ea"/>
                <a:cs typeface="Arial" panose="020B0604020202020204" pitchFamily="34" charset="0"/>
              </a:rPr>
              <a:t>ερνά</a:t>
            </a:r>
            <a:r>
              <a:rPr lang="en-US" sz="2000" dirty="0">
                <a:latin typeface="Arial" panose="020B0604020202020204" pitchFamily="34" charset="0"/>
                <a:ea typeface="+mj-ea"/>
                <a:cs typeface="Arial" panose="020B0604020202020204" pitchFamily="34" charset="0"/>
              </a:rPr>
              <a:t> </a:t>
            </a:r>
            <a:r>
              <a:rPr lang="en-US" sz="2000" dirty="0" err="1">
                <a:latin typeface="Arial" panose="020B0604020202020204" pitchFamily="34" charset="0"/>
                <a:ea typeface="+mj-ea"/>
                <a:cs typeface="Arial" panose="020B0604020202020204" pitchFamily="34" charset="0"/>
              </a:rPr>
              <a:t>την</a:t>
            </a:r>
            <a:r>
              <a:rPr lang="en-US" sz="2000" dirty="0">
                <a:latin typeface="Arial" panose="020B0604020202020204" pitchFamily="34" charset="0"/>
                <a:ea typeface="+mj-ea"/>
                <a:cs typeface="Arial" panose="020B0604020202020204" pitchFamily="34" charset="0"/>
              </a:rPr>
              <a:t> </a:t>
            </a:r>
            <a:r>
              <a:rPr lang="en-US" sz="2000" dirty="0" err="1">
                <a:latin typeface="Arial" panose="020B0604020202020204" pitchFamily="34" charset="0"/>
                <a:ea typeface="+mj-ea"/>
                <a:cs typeface="Arial" panose="020B0604020202020204" pitchFamily="34" charset="0"/>
              </a:rPr>
              <a:t>εξωτερική</a:t>
            </a:r>
            <a:r>
              <a:rPr lang="en-US" sz="2000" dirty="0">
                <a:latin typeface="Arial" panose="020B0604020202020204" pitchFamily="34" charset="0"/>
                <a:ea typeface="+mj-ea"/>
                <a:cs typeface="Arial" panose="020B0604020202020204" pitchFamily="34" charset="0"/>
              </a:rPr>
              <a:t> </a:t>
            </a:r>
            <a:r>
              <a:rPr lang="en-US" sz="2000" dirty="0" err="1">
                <a:latin typeface="Arial" panose="020B0604020202020204" pitchFamily="34" charset="0"/>
                <a:ea typeface="+mj-ea"/>
                <a:cs typeface="Arial" panose="020B0604020202020204" pitchFamily="34" charset="0"/>
              </a:rPr>
              <a:t>μεμ</a:t>
            </a:r>
            <a:r>
              <a:rPr lang="en-US" sz="2000" dirty="0">
                <a:latin typeface="Arial" panose="020B0604020202020204" pitchFamily="34" charset="0"/>
                <a:ea typeface="+mj-ea"/>
                <a:cs typeface="Arial" panose="020B0604020202020204" pitchFamily="34" charset="0"/>
              </a:rPr>
              <a:t>β</a:t>
            </a:r>
            <a:r>
              <a:rPr lang="en-US" sz="2000" dirty="0" err="1">
                <a:latin typeface="Arial" panose="020B0604020202020204" pitchFamily="34" charset="0"/>
                <a:ea typeface="+mj-ea"/>
                <a:cs typeface="Arial" panose="020B0604020202020204" pitchFamily="34" charset="0"/>
              </a:rPr>
              <a:t>ράνη</a:t>
            </a:r>
            <a:r>
              <a:rPr lang="en-US" sz="2000" dirty="0">
                <a:latin typeface="Arial" panose="020B0604020202020204" pitchFamily="34" charset="0"/>
                <a:ea typeface="+mj-ea"/>
                <a:cs typeface="Arial" panose="020B0604020202020204" pitchFamily="34" charset="0"/>
              </a:rPr>
              <a:t> </a:t>
            </a:r>
            <a:r>
              <a:rPr lang="en-US" sz="2000" dirty="0" err="1">
                <a:latin typeface="Arial" panose="020B0604020202020204" pitchFamily="34" charset="0"/>
                <a:ea typeface="+mj-ea"/>
                <a:cs typeface="Arial" panose="020B0604020202020204" pitchFamily="34" charset="0"/>
              </a:rPr>
              <a:t>των</a:t>
            </a:r>
            <a:r>
              <a:rPr lang="en-US" sz="2000" dirty="0">
                <a:latin typeface="Arial" panose="020B0604020202020204" pitchFamily="34" charset="0"/>
                <a:ea typeface="+mj-ea"/>
                <a:cs typeface="Arial" panose="020B0604020202020204" pitchFamily="34" charset="0"/>
              </a:rPr>
              <a:t> Gram-α</a:t>
            </a:r>
            <a:r>
              <a:rPr lang="en-US" sz="2000" dirty="0" err="1">
                <a:latin typeface="Arial" panose="020B0604020202020204" pitchFamily="34" charset="0"/>
                <a:ea typeface="+mj-ea"/>
                <a:cs typeface="Arial" panose="020B0604020202020204" pitchFamily="34" charset="0"/>
              </a:rPr>
              <a:t>ρνητικών</a:t>
            </a:r>
            <a:endParaRPr lang="en-US" sz="2000" dirty="0">
              <a:latin typeface="Arial" panose="020B0604020202020204" pitchFamily="34" charset="0"/>
              <a:ea typeface="+mj-ea"/>
              <a:cs typeface="Arial" panose="020B0604020202020204" pitchFamily="34" charset="0"/>
            </a:endParaRPr>
          </a:p>
          <a:p>
            <a:pPr marL="742950" lvl="1" indent="-285750">
              <a:lnSpc>
                <a:spcPct val="90000"/>
              </a:lnSpc>
              <a:spcBef>
                <a:spcPts val="1000"/>
              </a:spcBef>
              <a:buClr>
                <a:schemeClr val="accent1"/>
              </a:buClr>
              <a:buSzPct val="80000"/>
              <a:buFont typeface="Wingdings 3" charset="2"/>
              <a:buChar char=""/>
            </a:pPr>
            <a:r>
              <a:rPr lang="en-US" sz="2000" dirty="0" err="1">
                <a:latin typeface="Arial" panose="020B0604020202020204" pitchFamily="34" charset="0"/>
                <a:ea typeface="+mj-ea"/>
                <a:cs typeface="Arial" panose="020B0604020202020204" pitchFamily="34" charset="0"/>
              </a:rPr>
              <a:t>Χορηγείτ</a:t>
            </a:r>
            <a:r>
              <a:rPr lang="en-US" sz="2000" dirty="0">
                <a:latin typeface="Arial" panose="020B0604020202020204" pitchFamily="34" charset="0"/>
                <a:ea typeface="+mj-ea"/>
                <a:cs typeface="Arial" panose="020B0604020202020204" pitchFamily="34" charset="0"/>
              </a:rPr>
              <a:t>α</a:t>
            </a:r>
            <a:r>
              <a:rPr lang="en-US" sz="2000" dirty="0" err="1">
                <a:latin typeface="Arial" panose="020B0604020202020204" pitchFamily="34" charset="0"/>
                <a:ea typeface="+mj-ea"/>
                <a:cs typeface="Arial" panose="020B0604020202020204" pitchFamily="34" charset="0"/>
              </a:rPr>
              <a:t>ι</a:t>
            </a:r>
            <a:r>
              <a:rPr lang="en-US" sz="2000" dirty="0">
                <a:latin typeface="Arial" panose="020B0604020202020204" pitchFamily="34" charset="0"/>
                <a:ea typeface="+mj-ea"/>
                <a:cs typeface="Arial" panose="020B0604020202020204" pitchFamily="34" charset="0"/>
              </a:rPr>
              <a:t> </a:t>
            </a:r>
            <a:r>
              <a:rPr lang="en-US" sz="2000" dirty="0" err="1">
                <a:latin typeface="Arial" panose="020B0604020202020204" pitchFamily="34" charset="0"/>
                <a:ea typeface="+mj-ea"/>
                <a:cs typeface="Arial" panose="020B0604020202020204" pitchFamily="34" charset="0"/>
              </a:rPr>
              <a:t>σε</a:t>
            </a:r>
            <a:r>
              <a:rPr lang="en-US" sz="2000" dirty="0">
                <a:latin typeface="Arial" panose="020B0604020202020204" pitchFamily="34" charset="0"/>
                <a:ea typeface="+mj-ea"/>
                <a:cs typeface="Arial" panose="020B0604020202020204" pitchFamily="34" charset="0"/>
              </a:rPr>
              <a:t> MRSA, MRSE </a:t>
            </a:r>
            <a:r>
              <a:rPr lang="en-US" sz="2000" dirty="0" err="1">
                <a:latin typeface="Arial" panose="020B0604020202020204" pitchFamily="34" charset="0"/>
                <a:ea typeface="+mj-ea"/>
                <a:cs typeface="Arial" panose="020B0604020202020204" pitchFamily="34" charset="0"/>
              </a:rPr>
              <a:t>λοιμώξεις</a:t>
            </a:r>
            <a:r>
              <a:rPr lang="en-US" sz="2000" dirty="0">
                <a:latin typeface="Arial" panose="020B0604020202020204" pitchFamily="34" charset="0"/>
                <a:ea typeface="+mj-ea"/>
                <a:cs typeface="Arial" panose="020B0604020202020204" pitchFamily="34" charset="0"/>
              </a:rPr>
              <a:t>, </a:t>
            </a:r>
            <a:r>
              <a:rPr lang="en-US" sz="2000" dirty="0" err="1">
                <a:latin typeface="Arial" panose="020B0604020202020204" pitchFamily="34" charset="0"/>
                <a:ea typeface="+mj-ea"/>
                <a:cs typeface="Arial" panose="020B0604020202020204" pitchFamily="34" charset="0"/>
              </a:rPr>
              <a:t>σε</a:t>
            </a:r>
            <a:r>
              <a:rPr lang="en-US" sz="2000" dirty="0">
                <a:latin typeface="Arial" panose="020B0604020202020204" pitchFamily="34" charset="0"/>
                <a:ea typeface="+mj-ea"/>
                <a:cs typeface="Arial" panose="020B0604020202020204" pitchFamily="34" charset="0"/>
              </a:rPr>
              <a:t> α</a:t>
            </a:r>
            <a:r>
              <a:rPr lang="en-US" sz="2000" dirty="0" err="1">
                <a:latin typeface="Arial" panose="020B0604020202020204" pitchFamily="34" charset="0"/>
                <a:ea typeface="+mj-ea"/>
                <a:cs typeface="Arial" panose="020B0604020202020204" pitchFamily="34" charset="0"/>
              </a:rPr>
              <a:t>λλεργί</a:t>
            </a:r>
            <a:r>
              <a:rPr lang="en-US" sz="2000" dirty="0">
                <a:latin typeface="Arial" panose="020B0604020202020204" pitchFamily="34" charset="0"/>
                <a:ea typeface="+mj-ea"/>
                <a:cs typeface="Arial" panose="020B0604020202020204" pitchFamily="34" charset="0"/>
              </a:rPr>
              <a:t>α </a:t>
            </a:r>
            <a:r>
              <a:rPr lang="en-US" sz="2000" dirty="0" err="1">
                <a:latin typeface="Arial" panose="020B0604020202020204" pitchFamily="34" charset="0"/>
                <a:ea typeface="+mj-ea"/>
                <a:cs typeface="Arial" panose="020B0604020202020204" pitchFamily="34" charset="0"/>
              </a:rPr>
              <a:t>με</a:t>
            </a:r>
            <a:r>
              <a:rPr lang="en-US" sz="2000" dirty="0">
                <a:latin typeface="Arial" panose="020B0604020202020204" pitchFamily="34" charset="0"/>
                <a:ea typeface="+mj-ea"/>
                <a:cs typeface="Arial" panose="020B0604020202020204" pitchFamily="34" charset="0"/>
              </a:rPr>
              <a:t> penicillin </a:t>
            </a:r>
            <a:r>
              <a:rPr lang="en-US" sz="2000" dirty="0" err="1">
                <a:latin typeface="Arial" panose="020B0604020202020204" pitchFamily="34" charset="0"/>
                <a:ea typeface="+mj-ea"/>
                <a:cs typeface="Arial" panose="020B0604020202020204" pitchFamily="34" charset="0"/>
              </a:rPr>
              <a:t>κ</a:t>
            </a:r>
            <a:r>
              <a:rPr lang="en-US" sz="2000" dirty="0">
                <a:latin typeface="Arial" panose="020B0604020202020204" pitchFamily="34" charset="0"/>
                <a:ea typeface="+mj-ea"/>
                <a:cs typeface="Arial" panose="020B0604020202020204" pitchFamily="34" charset="0"/>
              </a:rPr>
              <a:t>α</a:t>
            </a:r>
            <a:r>
              <a:rPr lang="en-US" sz="2000" dirty="0" err="1">
                <a:latin typeface="Arial" panose="020B0604020202020204" pitchFamily="34" charset="0"/>
                <a:ea typeface="+mj-ea"/>
                <a:cs typeface="Arial" panose="020B0604020202020204" pitchFamily="34" charset="0"/>
              </a:rPr>
              <a:t>ι</a:t>
            </a:r>
            <a:r>
              <a:rPr lang="en-US" sz="2000" dirty="0">
                <a:latin typeface="Arial" panose="020B0604020202020204" pitchFamily="34" charset="0"/>
                <a:ea typeface="+mj-ea"/>
                <a:cs typeface="Arial" panose="020B0604020202020204" pitchFamily="34" charset="0"/>
              </a:rPr>
              <a:t> </a:t>
            </a:r>
            <a:r>
              <a:rPr lang="en-US" sz="2000" dirty="0" err="1">
                <a:latin typeface="Arial" panose="020B0604020202020204" pitchFamily="34" charset="0"/>
                <a:ea typeface="+mj-ea"/>
                <a:cs typeface="Arial" panose="020B0604020202020204" pitchFamily="34" charset="0"/>
              </a:rPr>
              <a:t>σο</a:t>
            </a:r>
            <a:r>
              <a:rPr lang="en-US" sz="2000" dirty="0">
                <a:latin typeface="Arial" panose="020B0604020202020204" pitchFamily="34" charset="0"/>
                <a:ea typeface="+mj-ea"/>
                <a:cs typeface="Arial" panose="020B0604020202020204" pitchFamily="34" charset="0"/>
              </a:rPr>
              <a:t>βα</a:t>
            </a:r>
            <a:r>
              <a:rPr lang="en-US" sz="2000" dirty="0" err="1">
                <a:latin typeface="Arial" panose="020B0604020202020204" pitchFamily="34" charset="0"/>
                <a:ea typeface="+mj-ea"/>
                <a:cs typeface="Arial" panose="020B0604020202020204" pitchFamily="34" charset="0"/>
              </a:rPr>
              <a:t>ρή</a:t>
            </a:r>
            <a:r>
              <a:rPr lang="en-US" sz="2000" dirty="0">
                <a:latin typeface="Arial" panose="020B0604020202020204" pitchFamily="34" charset="0"/>
                <a:ea typeface="+mj-ea"/>
                <a:cs typeface="Arial" panose="020B0604020202020204" pitchFamily="34" charset="0"/>
              </a:rPr>
              <a:t> </a:t>
            </a:r>
            <a:r>
              <a:rPr lang="en-US" sz="2000" dirty="0" err="1">
                <a:latin typeface="Arial" panose="020B0604020202020204" pitchFamily="34" charset="0"/>
                <a:ea typeface="+mj-ea"/>
                <a:cs typeface="Arial" panose="020B0604020202020204" pitchFamily="34" charset="0"/>
              </a:rPr>
              <a:t>λοίμωξη</a:t>
            </a:r>
            <a:r>
              <a:rPr lang="en-US" sz="2000" dirty="0">
                <a:latin typeface="Arial" panose="020B0604020202020204" pitchFamily="34" charset="0"/>
                <a:ea typeface="+mj-ea"/>
                <a:cs typeface="Arial" panose="020B0604020202020204" pitchFamily="34" charset="0"/>
              </a:rPr>
              <a:t> απ</a:t>
            </a:r>
            <a:r>
              <a:rPr lang="en-US" sz="2000" dirty="0" err="1">
                <a:latin typeface="Arial" panose="020B0604020202020204" pitchFamily="34" charset="0"/>
                <a:ea typeface="+mj-ea"/>
                <a:cs typeface="Arial" panose="020B0604020202020204" pitchFamily="34" charset="0"/>
              </a:rPr>
              <a:t>ό</a:t>
            </a:r>
            <a:r>
              <a:rPr lang="en-US" sz="2000" dirty="0">
                <a:latin typeface="Arial" panose="020B0604020202020204" pitchFamily="34" charset="0"/>
                <a:ea typeface="+mj-ea"/>
                <a:cs typeface="Arial" panose="020B0604020202020204" pitchFamily="34" charset="0"/>
              </a:rPr>
              <a:t> </a:t>
            </a:r>
            <a:r>
              <a:rPr lang="en-US" sz="2000" i="1" dirty="0">
                <a:latin typeface="Arial" panose="020B0604020202020204" pitchFamily="34" charset="0"/>
                <a:ea typeface="+mj-ea"/>
                <a:cs typeface="Arial" panose="020B0604020202020204" pitchFamily="34" charset="0"/>
              </a:rPr>
              <a:t>C. difficile.</a:t>
            </a:r>
          </a:p>
        </p:txBody>
      </p:sp>
    </p:spTree>
    <p:extLst>
      <p:ext uri="{BB962C8B-B14F-4D97-AF65-F5344CB8AC3E}">
        <p14:creationId xmlns:p14="http://schemas.microsoft.com/office/powerpoint/2010/main" xmlns="" val="5397398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EB5CEC0-4BF6-744F-B42A-685A235D079D}"/>
              </a:ext>
            </a:extLst>
          </p:cNvPr>
          <p:cNvSpPr txBox="1"/>
          <p:nvPr/>
        </p:nvSpPr>
        <p:spPr>
          <a:xfrm>
            <a:off x="1943716" y="685800"/>
            <a:ext cx="5256567" cy="584775"/>
          </a:xfrm>
          <a:prstGeom prst="rect">
            <a:avLst/>
          </a:prstGeom>
          <a:noFill/>
        </p:spPr>
        <p:txBody>
          <a:bodyPr wrap="none" rtlCol="0">
            <a:spAutoFit/>
          </a:bodyPr>
          <a:lstStyle/>
          <a:p>
            <a:r>
              <a:rPr lang="el-GR" sz="3200" dirty="0">
                <a:solidFill>
                  <a:schemeClr val="accent3"/>
                </a:solidFill>
              </a:rPr>
              <a:t>ΑΝΤΙΜΙΚΡΟΒΙΑΚΟ ΦΑΣΜΑ</a:t>
            </a:r>
          </a:p>
        </p:txBody>
      </p:sp>
      <p:sp>
        <p:nvSpPr>
          <p:cNvPr id="3" name="TextBox 2">
            <a:extLst>
              <a:ext uri="{FF2B5EF4-FFF2-40B4-BE49-F238E27FC236}">
                <a16:creationId xmlns:a16="http://schemas.microsoft.com/office/drawing/2014/main" xmlns="" id="{F11751FF-D1F7-854D-9CA2-6467C7C4EA0A}"/>
              </a:ext>
            </a:extLst>
          </p:cNvPr>
          <p:cNvSpPr txBox="1"/>
          <p:nvPr/>
        </p:nvSpPr>
        <p:spPr>
          <a:xfrm>
            <a:off x="1066800" y="1752600"/>
            <a:ext cx="7696200" cy="4062651"/>
          </a:xfrm>
          <a:prstGeom prst="rect">
            <a:avLst/>
          </a:prstGeom>
          <a:noFill/>
        </p:spPr>
        <p:txBody>
          <a:bodyPr wrap="square" rtlCol="0">
            <a:spAutoFit/>
          </a:bodyPr>
          <a:lstStyle/>
          <a:p>
            <a:pPr marL="285750" indent="-285750">
              <a:buFont typeface="Arial" panose="020B0604020202020204" pitchFamily="34" charset="0"/>
              <a:buChar char="•"/>
            </a:pPr>
            <a:r>
              <a:rPr lang="el-GR" sz="2400" dirty="0">
                <a:latin typeface="Arial" panose="020B0604020202020204" pitchFamily="34" charset="0"/>
                <a:cs typeface="Arial" panose="020B0604020202020204" pitchFamily="34" charset="0"/>
              </a:rPr>
              <a:t>Σταφυλόκοκκοι (</a:t>
            </a:r>
            <a:r>
              <a:rPr lang="en-US" sz="2400" dirty="0">
                <a:latin typeface="Arial" panose="020B0604020202020204" pitchFamily="34" charset="0"/>
                <a:cs typeface="Arial" panose="020B0604020202020204" pitchFamily="34" charset="0"/>
              </a:rPr>
              <a:t>methicillin-resistant)</a:t>
            </a:r>
          </a:p>
          <a:p>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l-GR" sz="2400" dirty="0" err="1">
                <a:latin typeface="Arial" panose="020B0604020202020204" pitchFamily="34" charset="0"/>
                <a:cs typeface="Arial" panose="020B0604020202020204" pitchFamily="34" charset="0"/>
              </a:rPr>
              <a:t>Εντερ</a:t>
            </a:r>
            <a:r>
              <a:rPr lang="en-US" sz="2400" dirty="0" err="1">
                <a:latin typeface="Arial" panose="020B0604020202020204" pitchFamily="34" charset="0"/>
                <a:cs typeface="Arial" panose="020B0604020202020204" pitchFamily="34" charset="0"/>
              </a:rPr>
              <a:t>ό</a:t>
            </a:r>
            <a:r>
              <a:rPr lang="el-GR" sz="2400" dirty="0" err="1">
                <a:latin typeface="Arial" panose="020B0604020202020204" pitchFamily="34" charset="0"/>
                <a:cs typeface="Arial" panose="020B0604020202020204" pitchFamily="34" charset="0"/>
              </a:rPr>
              <a:t>κοκκοι</a:t>
            </a:r>
            <a:endParaRPr lang="en-US" sz="2400" dirty="0">
              <a:latin typeface="Arial" panose="020B0604020202020204" pitchFamily="34" charset="0"/>
              <a:cs typeface="Arial" panose="020B0604020202020204" pitchFamily="34" charset="0"/>
            </a:endParaRPr>
          </a:p>
          <a:p>
            <a:endParaRPr lang="el-GR"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l-GR" sz="2400" dirty="0">
                <a:latin typeface="Arial" panose="020B0604020202020204" pitchFamily="34" charset="0"/>
                <a:cs typeface="Arial" panose="020B0604020202020204" pitchFamily="34" charset="0"/>
              </a:rPr>
              <a:t>Στρεπτόκοκκοι</a:t>
            </a:r>
            <a:endParaRPr lang="en-US" sz="2400" dirty="0">
              <a:latin typeface="Arial" panose="020B0604020202020204" pitchFamily="34" charset="0"/>
              <a:cs typeface="Arial" panose="020B0604020202020204" pitchFamily="34" charset="0"/>
            </a:endParaRPr>
          </a:p>
          <a:p>
            <a:endParaRPr lang="el-GR"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Gram (+) </a:t>
            </a:r>
            <a:r>
              <a:rPr lang="el-GR" sz="2400" dirty="0">
                <a:latin typeface="Arial" panose="020B0604020202020204" pitchFamily="34" charset="0"/>
                <a:cs typeface="Arial" panose="020B0604020202020204" pitchFamily="34" charset="0"/>
              </a:rPr>
              <a:t>βακτηρίδια (</a:t>
            </a:r>
            <a:r>
              <a:rPr lang="en-US" sz="2400" dirty="0">
                <a:latin typeface="Arial" panose="020B0604020202020204" pitchFamily="34" charset="0"/>
                <a:cs typeface="Arial" panose="020B0604020202020204" pitchFamily="34" charset="0"/>
              </a:rPr>
              <a:t>Listeria, </a:t>
            </a:r>
            <a:r>
              <a:rPr lang="el-GR" sz="2400" dirty="0" err="1">
                <a:latin typeface="Arial" panose="020B0604020202020204" pitchFamily="34" charset="0"/>
                <a:cs typeface="Arial" panose="020B0604020202020204" pitchFamily="34" charset="0"/>
              </a:rPr>
              <a:t>κορυνοβακτηρίδιο</a:t>
            </a:r>
            <a:r>
              <a:rPr lang="el-GR" sz="2400" dirty="0">
                <a:latin typeface="Arial" panose="020B0604020202020204" pitchFamily="34" charset="0"/>
                <a:cs typeface="Arial" panose="020B0604020202020204" pitchFamily="34" charset="0"/>
              </a:rPr>
              <a:t> διφθερίτιδας, </a:t>
            </a:r>
            <a:r>
              <a:rPr lang="el-GR" sz="2400" dirty="0" err="1">
                <a:latin typeface="Arial" panose="020B0604020202020204" pitchFamily="34" charset="0"/>
                <a:cs typeface="Arial" panose="020B0604020202020204" pitchFamily="34" charset="0"/>
              </a:rPr>
              <a:t>γαλακτοβάκιλλοι</a:t>
            </a:r>
            <a:r>
              <a:rPr lang="el-GR" sz="2400" dirty="0">
                <a:latin typeface="Arial" panose="020B0604020202020204" pitchFamily="34" charset="0"/>
                <a:cs typeface="Arial" panose="020B0604020202020204" pitchFamily="34" charset="0"/>
              </a:rPr>
              <a:t> </a:t>
            </a:r>
            <a:r>
              <a:rPr lang="el-GR" sz="2400" dirty="0" err="1">
                <a:latin typeface="Arial" panose="020B0604020202020204" pitchFamily="34" charset="0"/>
                <a:cs typeface="Arial" panose="020B0604020202020204" pitchFamily="34" charset="0"/>
              </a:rPr>
              <a:t>κτλ</a:t>
            </a:r>
            <a:r>
              <a:rPr lang="el-GR"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endParaRPr lang="el-GR"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l-GR" sz="2400" dirty="0" err="1">
                <a:latin typeface="Arial" panose="020B0604020202020204" pitchFamily="34" charset="0"/>
                <a:cs typeface="Arial" panose="020B0604020202020204" pitchFamily="34" charset="0"/>
              </a:rPr>
              <a:t>Κλωστηρίδια</a:t>
            </a:r>
            <a:r>
              <a:rPr lang="el-GR" sz="2400"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Clostidium</a:t>
            </a:r>
            <a:r>
              <a:rPr lang="en-US" sz="2400" i="1" dirty="0">
                <a:latin typeface="Arial" panose="020B0604020202020204" pitchFamily="34" charset="0"/>
                <a:cs typeface="Arial" panose="020B0604020202020204" pitchFamily="34" charset="0"/>
              </a:rPr>
              <a:t> difficile</a:t>
            </a:r>
            <a:r>
              <a:rPr lang="en-US" sz="2400" dirty="0">
                <a:latin typeface="Arial" panose="020B0604020202020204" pitchFamily="34" charset="0"/>
                <a:cs typeface="Arial" panose="020B0604020202020204" pitchFamily="34" charset="0"/>
              </a:rPr>
              <a:t>)</a:t>
            </a:r>
            <a:endParaRPr lang="el-GR"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l-GR" dirty="0"/>
          </a:p>
        </p:txBody>
      </p:sp>
    </p:spTree>
    <p:extLst>
      <p:ext uri="{BB962C8B-B14F-4D97-AF65-F5344CB8AC3E}">
        <p14:creationId xmlns:p14="http://schemas.microsoft.com/office/powerpoint/2010/main" xmlns="" val="4060718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C9ECDD5C-152A-4CC7-8333-0F367B3A62E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cstate="print">
            <a:extLst>
              <a:ext uri="{28A0092B-C50C-407E-A947-70E740481C1C}">
                <a14:useLocalDpi xmlns:a14="http://schemas.microsoft.com/office/drawing/2010/main" xmlns="" val="0"/>
              </a:ext>
            </a:extLst>
          </a:blip>
          <a:srcRect l="3613"/>
          <a:stretch/>
        </p:blipFill>
        <p:spPr>
          <a:xfrm>
            <a:off x="0" y="2669685"/>
            <a:ext cx="3027759" cy="4188315"/>
          </a:xfrm>
          <a:prstGeom prst="rect">
            <a:avLst/>
          </a:prstGeom>
        </p:spPr>
      </p:pic>
      <p:pic>
        <p:nvPicPr>
          <p:cNvPr id="11" name="Picture 10">
            <a:extLst>
              <a:ext uri="{FF2B5EF4-FFF2-40B4-BE49-F238E27FC236}">
                <a16:creationId xmlns:a16="http://schemas.microsoft.com/office/drawing/2014/main" xmlns="" id="{7F5C92A3-369B-43F3-BDCE-E560B1B0EC8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cstate="print">
            <a:extLst>
              <a:ext uri="{28A0092B-C50C-407E-A947-70E740481C1C}">
                <a14:useLocalDpi xmlns:a14="http://schemas.microsoft.com/office/drawing/2010/main" xmlns="" val="0"/>
              </a:ext>
            </a:extLst>
          </a:blip>
          <a:srcRect l="35640"/>
          <a:stretch/>
        </p:blipFill>
        <p:spPr>
          <a:xfrm>
            <a:off x="0" y="2892347"/>
            <a:ext cx="1141809" cy="2365453"/>
          </a:xfrm>
          <a:prstGeom prst="rect">
            <a:avLst/>
          </a:prstGeom>
        </p:spPr>
      </p:pic>
      <p:sp>
        <p:nvSpPr>
          <p:cNvPr id="13" name="Oval 12">
            <a:extLst>
              <a:ext uri="{FF2B5EF4-FFF2-40B4-BE49-F238E27FC236}">
                <a16:creationId xmlns:a16="http://schemas.microsoft.com/office/drawing/2014/main" xmlns="" id="{AEBE9F1A-B38D-446E-83AE-14B17CE77FF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xmlns="" id="{915B5014-A7EC-4BA6-9C83-8840CF81DB2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cstate="print">
            <a:extLst>
              <a:ext uri="{28A0092B-C50C-407E-A947-70E740481C1C}">
                <a14:useLocalDpi xmlns:a14="http://schemas.microsoft.com/office/drawing/2010/main" xmlns="" val="0"/>
              </a:ext>
            </a:extLst>
          </a:blip>
          <a:srcRect t="28813"/>
          <a:stretch/>
        </p:blipFill>
        <p:spPr>
          <a:xfrm>
            <a:off x="5999559" y="0"/>
            <a:ext cx="1202540" cy="1141407"/>
          </a:xfrm>
          <a:prstGeom prst="rect">
            <a:avLst/>
          </a:prstGeom>
        </p:spPr>
      </p:pic>
      <p:pic>
        <p:nvPicPr>
          <p:cNvPr id="17" name="Picture 16">
            <a:extLst>
              <a:ext uri="{FF2B5EF4-FFF2-40B4-BE49-F238E27FC236}">
                <a16:creationId xmlns:a16="http://schemas.microsoft.com/office/drawing/2014/main" xmlns="" id="{022C43AB-86D7-420D-8AD7-DC0A15FDD0A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cstate="print">
            <a:extLst>
              <a:ext uri="{28A0092B-C50C-407E-A947-70E740481C1C}">
                <a14:useLocalDpi xmlns:a14="http://schemas.microsoft.com/office/drawing/2010/main" xmlns="" val="0"/>
              </a:ext>
            </a:extLst>
          </a:blip>
          <a:srcRect b="23320"/>
          <a:stretch/>
        </p:blipFill>
        <p:spPr>
          <a:xfrm>
            <a:off x="6454408" y="6096000"/>
            <a:ext cx="745301" cy="762000"/>
          </a:xfrm>
          <a:prstGeom prst="rect">
            <a:avLst/>
          </a:prstGeom>
        </p:spPr>
      </p:pic>
      <p:sp>
        <p:nvSpPr>
          <p:cNvPr id="19" name="Rectangle 18">
            <a:extLst>
              <a:ext uri="{FF2B5EF4-FFF2-40B4-BE49-F238E27FC236}">
                <a16:creationId xmlns:a16="http://schemas.microsoft.com/office/drawing/2014/main" xmlns="" id="{5E3EB826-A471-488F-9E8A-D65528A3C0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xmlns="" id="{DFB3CEA1-88D9-42FB-88ED-1E9807FE65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Εικόνα 3">
            <a:extLst>
              <a:ext uri="{FF2B5EF4-FFF2-40B4-BE49-F238E27FC236}">
                <a16:creationId xmlns:a16="http://schemas.microsoft.com/office/drawing/2014/main" xmlns="" id="{8A626D07-CFFD-1747-9EBE-1096BD48600B}"/>
              </a:ext>
            </a:extLst>
          </p:cNvPr>
          <p:cNvPicPr>
            <a:picLocks noChangeAspect="1"/>
          </p:cNvPicPr>
          <p:nvPr/>
        </p:nvPicPr>
        <p:blipFill>
          <a:blip r:embed="rId6" cstate="print"/>
          <a:stretch>
            <a:fillRect/>
          </a:stretch>
        </p:blipFill>
        <p:spPr>
          <a:xfrm>
            <a:off x="482600" y="1605617"/>
            <a:ext cx="8178799" cy="3646766"/>
          </a:xfrm>
          <a:prstGeom prst="rect">
            <a:avLst/>
          </a:prstGeom>
        </p:spPr>
      </p:pic>
      <p:sp>
        <p:nvSpPr>
          <p:cNvPr id="23" name="Rectangle 22">
            <a:extLst>
              <a:ext uri="{FF2B5EF4-FFF2-40B4-BE49-F238E27FC236}">
                <a16:creationId xmlns:a16="http://schemas.microsoft.com/office/drawing/2014/main" xmlns="" id="{9A6C928E-4252-4F33-8C34-E50A12A317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xmlns="" val="178331734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ChangeArrowheads="1"/>
          </p:cNvSpPr>
          <p:nvPr/>
        </p:nvSpPr>
        <p:spPr bwMode="auto">
          <a:xfrm>
            <a:off x="711200" y="6248400"/>
            <a:ext cx="189706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grpSp>
        <p:nvGrpSpPr>
          <p:cNvPr id="176131" name="Group 3"/>
          <p:cNvGrpSpPr>
            <a:grpSpLocks/>
          </p:cNvGrpSpPr>
          <p:nvPr/>
        </p:nvGrpSpPr>
        <p:grpSpPr bwMode="auto">
          <a:xfrm>
            <a:off x="958850" y="3962400"/>
            <a:ext cx="1968500" cy="1012825"/>
            <a:chOff x="679" y="2496"/>
            <a:chExt cx="1396" cy="638"/>
          </a:xfrm>
        </p:grpSpPr>
        <p:sp>
          <p:nvSpPr>
            <p:cNvPr id="176132" name="Oval 4"/>
            <p:cNvSpPr>
              <a:spLocks noChangeArrowheads="1"/>
            </p:cNvSpPr>
            <p:nvPr/>
          </p:nvSpPr>
          <p:spPr bwMode="auto">
            <a:xfrm>
              <a:off x="679" y="2500"/>
              <a:ext cx="1396" cy="634"/>
            </a:xfrm>
            <a:prstGeom prst="ellipse">
              <a:avLst/>
            </a:prstGeom>
            <a:solidFill>
              <a:schemeClr val="hlink"/>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grpSp>
          <p:nvGrpSpPr>
            <p:cNvPr id="176133" name="Group 5"/>
            <p:cNvGrpSpPr>
              <a:grpSpLocks/>
            </p:cNvGrpSpPr>
            <p:nvPr/>
          </p:nvGrpSpPr>
          <p:grpSpPr bwMode="auto">
            <a:xfrm>
              <a:off x="1252" y="2496"/>
              <a:ext cx="250" cy="462"/>
              <a:chOff x="1252" y="2496"/>
              <a:chExt cx="250" cy="462"/>
            </a:xfrm>
          </p:grpSpPr>
          <p:sp useBgFill="1">
            <p:nvSpPr>
              <p:cNvPr id="176134" name="AutoShape 6"/>
              <p:cNvSpPr>
                <a:spLocks noChangeArrowheads="1"/>
              </p:cNvSpPr>
              <p:nvPr/>
            </p:nvSpPr>
            <p:spPr bwMode="auto">
              <a:xfrm rot="-10800000" flipH="1" flipV="1">
                <a:off x="1252" y="2749"/>
                <a:ext cx="250" cy="209"/>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useBgFill="1">
            <p:nvSpPr>
              <p:cNvPr id="176135" name="AutoShape 7"/>
              <p:cNvSpPr>
                <a:spLocks noChangeArrowheads="1"/>
              </p:cNvSpPr>
              <p:nvPr/>
            </p:nvSpPr>
            <p:spPr bwMode="auto">
              <a:xfrm rot="-10800000" flipH="1" flipV="1">
                <a:off x="1252" y="2496"/>
                <a:ext cx="250" cy="209"/>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useBgFill="1">
            <p:nvSpPr>
              <p:cNvPr id="176136" name="Rectangle 8"/>
              <p:cNvSpPr>
                <a:spLocks noChangeArrowheads="1"/>
              </p:cNvSpPr>
              <p:nvPr/>
            </p:nvSpPr>
            <p:spPr bwMode="auto">
              <a:xfrm>
                <a:off x="1315" y="2711"/>
                <a:ext cx="128" cy="38"/>
              </a:xfrm>
              <a:prstGeom prst="rect">
                <a:avLst/>
              </a:prstGeom>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grpSp>
      </p:grpSp>
      <p:grpSp>
        <p:nvGrpSpPr>
          <p:cNvPr id="176137" name="Group 9"/>
          <p:cNvGrpSpPr>
            <a:grpSpLocks/>
          </p:cNvGrpSpPr>
          <p:nvPr/>
        </p:nvGrpSpPr>
        <p:grpSpPr bwMode="auto">
          <a:xfrm>
            <a:off x="647700" y="2216150"/>
            <a:ext cx="1517650" cy="2470150"/>
            <a:chOff x="459" y="1396"/>
            <a:chExt cx="1076" cy="1556"/>
          </a:xfrm>
        </p:grpSpPr>
        <p:sp>
          <p:nvSpPr>
            <p:cNvPr id="176138" name="Line 10"/>
            <p:cNvSpPr>
              <a:spLocks noChangeShapeType="1"/>
            </p:cNvSpPr>
            <p:nvPr/>
          </p:nvSpPr>
          <p:spPr bwMode="auto">
            <a:xfrm>
              <a:off x="1377" y="1464"/>
              <a:ext cx="0" cy="1488"/>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76139" name="AutoShape 11"/>
            <p:cNvSpPr>
              <a:spLocks noChangeArrowheads="1"/>
            </p:cNvSpPr>
            <p:nvPr/>
          </p:nvSpPr>
          <p:spPr bwMode="auto">
            <a:xfrm>
              <a:off x="1165" y="1396"/>
              <a:ext cx="370" cy="232"/>
            </a:xfrm>
            <a:prstGeom prst="hexagon">
              <a:avLst>
                <a:gd name="adj" fmla="val 39863"/>
                <a:gd name="vf" fmla="val 115470"/>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nchor="ctr"/>
            <a:lstStyle/>
            <a:p>
              <a:pPr algn="ctr" eaLnBrk="0" hangingPunct="0"/>
              <a:r>
                <a:rPr lang="en-US" sz="2400" b="0">
                  <a:solidFill>
                    <a:schemeClr val="bg1"/>
                  </a:solidFill>
                  <a:latin typeface="Arial" pitchFamily="34" charset="0"/>
                </a:rPr>
                <a:t>M</a:t>
              </a:r>
            </a:p>
          </p:txBody>
        </p:sp>
        <p:sp>
          <p:nvSpPr>
            <p:cNvPr id="176140" name="Oval 12"/>
            <p:cNvSpPr>
              <a:spLocks noChangeArrowheads="1"/>
            </p:cNvSpPr>
            <p:nvPr/>
          </p:nvSpPr>
          <p:spPr bwMode="auto">
            <a:xfrm>
              <a:off x="1273" y="2044"/>
              <a:ext cx="208" cy="184"/>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76141" name="AutoShape 13"/>
            <p:cNvSpPr>
              <a:spLocks noChangeArrowheads="1"/>
            </p:cNvSpPr>
            <p:nvPr/>
          </p:nvSpPr>
          <p:spPr bwMode="auto">
            <a:xfrm>
              <a:off x="1273" y="1804"/>
              <a:ext cx="208" cy="184"/>
            </a:xfrm>
            <a:prstGeom prst="triangle">
              <a:avLst>
                <a:gd name="adj" fmla="val 49995"/>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76142" name="AutoShape 14"/>
            <p:cNvSpPr>
              <a:spLocks noChangeArrowheads="1"/>
            </p:cNvSpPr>
            <p:nvPr/>
          </p:nvSpPr>
          <p:spPr bwMode="auto">
            <a:xfrm>
              <a:off x="1273" y="2284"/>
              <a:ext cx="208" cy="184"/>
            </a:xfrm>
            <a:prstGeom prst="diamond">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76143" name="AutoShape 15"/>
            <p:cNvSpPr>
              <a:spLocks noChangeArrowheads="1"/>
            </p:cNvSpPr>
            <p:nvPr/>
          </p:nvSpPr>
          <p:spPr bwMode="auto">
            <a:xfrm rot="-10800000" flipH="1" flipV="1">
              <a:off x="1273" y="2524"/>
              <a:ext cx="208" cy="184"/>
            </a:xfrm>
            <a:custGeom>
              <a:avLst/>
              <a:gdLst>
                <a:gd name="G0" fmla="+- 6749 0 0"/>
                <a:gd name="G1" fmla="+- 21600 0 6749"/>
                <a:gd name="G2" fmla="*/ 6749 1 2"/>
                <a:gd name="G3" fmla="+- 21600 0 G2"/>
                <a:gd name="G4" fmla="+/ 6749 21600 2"/>
                <a:gd name="G5" fmla="+/ G1 0 2"/>
                <a:gd name="G6" fmla="*/ 21600 21600 6749"/>
                <a:gd name="G7" fmla="*/ G6 1 2"/>
                <a:gd name="G8" fmla="+- 21600 0 G7"/>
                <a:gd name="G9" fmla="*/ 21600 1 2"/>
                <a:gd name="G10" fmla="+- 6749 0 G9"/>
                <a:gd name="G11" fmla="?: G10 G8 0"/>
                <a:gd name="G12" fmla="?: G10 G7 21600"/>
                <a:gd name="T0" fmla="*/ 18225 w 21600"/>
                <a:gd name="T1" fmla="*/ 10800 h 21600"/>
                <a:gd name="T2" fmla="*/ 10800 w 21600"/>
                <a:gd name="T3" fmla="*/ 21600 h 21600"/>
                <a:gd name="T4" fmla="*/ 3375 w 21600"/>
                <a:gd name="T5" fmla="*/ 10800 h 21600"/>
                <a:gd name="T6" fmla="*/ 10800 w 21600"/>
                <a:gd name="T7" fmla="*/ 0 h 21600"/>
                <a:gd name="T8" fmla="*/ 5175 w 21600"/>
                <a:gd name="T9" fmla="*/ 5175 h 21600"/>
                <a:gd name="T10" fmla="*/ 16425 w 21600"/>
                <a:gd name="T11" fmla="*/ 16425 h 21600"/>
              </a:gdLst>
              <a:ahLst/>
              <a:cxnLst>
                <a:cxn ang="0">
                  <a:pos x="T0" y="T1"/>
                </a:cxn>
                <a:cxn ang="0">
                  <a:pos x="T2" y="T3"/>
                </a:cxn>
                <a:cxn ang="0">
                  <a:pos x="T4" y="T5"/>
                </a:cxn>
                <a:cxn ang="0">
                  <a:pos x="T6" y="T7"/>
                </a:cxn>
              </a:cxnLst>
              <a:rect l="T8" t="T9" r="T10" b="T11"/>
              <a:pathLst>
                <a:path w="21600" h="21600">
                  <a:moveTo>
                    <a:pt x="0" y="0"/>
                  </a:moveTo>
                  <a:lnTo>
                    <a:pt x="6749" y="21600"/>
                  </a:lnTo>
                  <a:lnTo>
                    <a:pt x="14851" y="21600"/>
                  </a:lnTo>
                  <a:lnTo>
                    <a:pt x="21600" y="0"/>
                  </a:lnTo>
                  <a:close/>
                </a:path>
              </a:pathLst>
            </a:custGeom>
            <a:solidFill>
              <a:schemeClr val="accent2"/>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76144" name="AutoShape 16"/>
            <p:cNvSpPr>
              <a:spLocks noChangeArrowheads="1"/>
            </p:cNvSpPr>
            <p:nvPr/>
          </p:nvSpPr>
          <p:spPr bwMode="auto">
            <a:xfrm rot="-10800000" flipH="1" flipV="1">
              <a:off x="1273" y="2764"/>
              <a:ext cx="208" cy="184"/>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solidFill>
              <a:schemeClr val="accent2"/>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76145" name="AutoShape 17"/>
            <p:cNvSpPr>
              <a:spLocks noChangeArrowheads="1"/>
            </p:cNvSpPr>
            <p:nvPr/>
          </p:nvSpPr>
          <p:spPr bwMode="auto">
            <a:xfrm>
              <a:off x="625" y="1396"/>
              <a:ext cx="370" cy="232"/>
            </a:xfrm>
            <a:prstGeom prst="hexagon">
              <a:avLst>
                <a:gd name="adj" fmla="val 39863"/>
                <a:gd name="vf" fmla="val 115470"/>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nchor="ctr"/>
            <a:lstStyle/>
            <a:p>
              <a:pPr algn="ctr" eaLnBrk="0" hangingPunct="0"/>
              <a:r>
                <a:rPr lang="en-US" sz="2400" b="0">
                  <a:solidFill>
                    <a:schemeClr val="bg1"/>
                  </a:solidFill>
                  <a:latin typeface="Arial" pitchFamily="34" charset="0"/>
                </a:rPr>
                <a:t>G</a:t>
              </a:r>
            </a:p>
          </p:txBody>
        </p:sp>
        <p:sp>
          <p:nvSpPr>
            <p:cNvPr id="176146" name="Line 18"/>
            <p:cNvSpPr>
              <a:spLocks noChangeShapeType="1"/>
            </p:cNvSpPr>
            <p:nvPr/>
          </p:nvSpPr>
          <p:spPr bwMode="auto">
            <a:xfrm>
              <a:off x="999" y="1512"/>
              <a:ext cx="16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76147" name="Line 19"/>
            <p:cNvSpPr>
              <a:spLocks noChangeShapeType="1"/>
            </p:cNvSpPr>
            <p:nvPr/>
          </p:nvSpPr>
          <p:spPr bwMode="auto">
            <a:xfrm>
              <a:off x="459" y="1512"/>
              <a:ext cx="16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grpSp>
      <p:grpSp>
        <p:nvGrpSpPr>
          <p:cNvPr id="176148" name="Group 20"/>
          <p:cNvGrpSpPr>
            <a:grpSpLocks/>
          </p:cNvGrpSpPr>
          <p:nvPr/>
        </p:nvGrpSpPr>
        <p:grpSpPr bwMode="auto">
          <a:xfrm>
            <a:off x="4071938" y="4267200"/>
            <a:ext cx="352425" cy="733425"/>
            <a:chOff x="2886" y="2688"/>
            <a:chExt cx="249" cy="462"/>
          </a:xfrm>
        </p:grpSpPr>
        <p:sp useBgFill="1">
          <p:nvSpPr>
            <p:cNvPr id="176149" name="AutoShape 21"/>
            <p:cNvSpPr>
              <a:spLocks noChangeArrowheads="1"/>
            </p:cNvSpPr>
            <p:nvPr/>
          </p:nvSpPr>
          <p:spPr bwMode="auto">
            <a:xfrm rot="-10800000" flipH="1" flipV="1">
              <a:off x="2886" y="2941"/>
              <a:ext cx="249" cy="209"/>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useBgFill="1">
          <p:nvSpPr>
            <p:cNvPr id="176150" name="AutoShape 22"/>
            <p:cNvSpPr>
              <a:spLocks noChangeArrowheads="1"/>
            </p:cNvSpPr>
            <p:nvPr/>
          </p:nvSpPr>
          <p:spPr bwMode="auto">
            <a:xfrm rot="-10800000" flipH="1" flipV="1">
              <a:off x="2886" y="2688"/>
              <a:ext cx="249" cy="209"/>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useBgFill="1">
          <p:nvSpPr>
            <p:cNvPr id="176151" name="Rectangle 23"/>
            <p:cNvSpPr>
              <a:spLocks noChangeArrowheads="1"/>
            </p:cNvSpPr>
            <p:nvPr/>
          </p:nvSpPr>
          <p:spPr bwMode="auto">
            <a:xfrm>
              <a:off x="2949" y="2903"/>
              <a:ext cx="128" cy="38"/>
            </a:xfrm>
            <a:prstGeom prst="rect">
              <a:avLst/>
            </a:prstGeom>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grpSp>
      <p:grpSp>
        <p:nvGrpSpPr>
          <p:cNvPr id="176152" name="Group 24"/>
          <p:cNvGrpSpPr>
            <a:grpSpLocks/>
          </p:cNvGrpSpPr>
          <p:nvPr/>
        </p:nvGrpSpPr>
        <p:grpSpPr bwMode="auto">
          <a:xfrm>
            <a:off x="3271838" y="4238625"/>
            <a:ext cx="1970087" cy="1012825"/>
            <a:chOff x="2319" y="2670"/>
            <a:chExt cx="1396" cy="638"/>
          </a:xfrm>
        </p:grpSpPr>
        <p:sp>
          <p:nvSpPr>
            <p:cNvPr id="176153" name="Oval 25"/>
            <p:cNvSpPr>
              <a:spLocks noChangeArrowheads="1"/>
            </p:cNvSpPr>
            <p:nvPr/>
          </p:nvSpPr>
          <p:spPr bwMode="auto">
            <a:xfrm>
              <a:off x="2319" y="2674"/>
              <a:ext cx="1396" cy="634"/>
            </a:xfrm>
            <a:prstGeom prst="ellipse">
              <a:avLst/>
            </a:prstGeom>
            <a:solidFill>
              <a:schemeClr val="hlink"/>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grpSp>
          <p:nvGrpSpPr>
            <p:cNvPr id="176154" name="Group 26"/>
            <p:cNvGrpSpPr>
              <a:grpSpLocks/>
            </p:cNvGrpSpPr>
            <p:nvPr/>
          </p:nvGrpSpPr>
          <p:grpSpPr bwMode="auto">
            <a:xfrm>
              <a:off x="2892" y="2670"/>
              <a:ext cx="249" cy="462"/>
              <a:chOff x="2892" y="2670"/>
              <a:chExt cx="249" cy="462"/>
            </a:xfrm>
          </p:grpSpPr>
          <p:sp useBgFill="1">
            <p:nvSpPr>
              <p:cNvPr id="176155" name="AutoShape 27"/>
              <p:cNvSpPr>
                <a:spLocks noChangeArrowheads="1"/>
              </p:cNvSpPr>
              <p:nvPr/>
            </p:nvSpPr>
            <p:spPr bwMode="auto">
              <a:xfrm rot="-10800000" flipH="1" flipV="1">
                <a:off x="2892" y="2923"/>
                <a:ext cx="249" cy="209"/>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useBgFill="1">
            <p:nvSpPr>
              <p:cNvPr id="176156" name="AutoShape 28"/>
              <p:cNvSpPr>
                <a:spLocks noChangeArrowheads="1"/>
              </p:cNvSpPr>
              <p:nvPr/>
            </p:nvSpPr>
            <p:spPr bwMode="auto">
              <a:xfrm rot="-10800000" flipH="1" flipV="1">
                <a:off x="2892" y="2670"/>
                <a:ext cx="249" cy="209"/>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useBgFill="1">
            <p:nvSpPr>
              <p:cNvPr id="176157" name="Rectangle 29"/>
              <p:cNvSpPr>
                <a:spLocks noChangeArrowheads="1"/>
              </p:cNvSpPr>
              <p:nvPr/>
            </p:nvSpPr>
            <p:spPr bwMode="auto">
              <a:xfrm>
                <a:off x="2955" y="2885"/>
                <a:ext cx="128" cy="38"/>
              </a:xfrm>
              <a:prstGeom prst="rect">
                <a:avLst/>
              </a:prstGeom>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grpSp>
      </p:grpSp>
      <p:grpSp>
        <p:nvGrpSpPr>
          <p:cNvPr id="176158" name="Group 30"/>
          <p:cNvGrpSpPr>
            <a:grpSpLocks/>
          </p:cNvGrpSpPr>
          <p:nvPr/>
        </p:nvGrpSpPr>
        <p:grpSpPr bwMode="auto">
          <a:xfrm>
            <a:off x="2952750" y="2482850"/>
            <a:ext cx="1519238" cy="2470150"/>
            <a:chOff x="2093" y="1564"/>
            <a:chExt cx="1076" cy="1556"/>
          </a:xfrm>
        </p:grpSpPr>
        <p:sp>
          <p:nvSpPr>
            <p:cNvPr id="176159" name="Line 31"/>
            <p:cNvSpPr>
              <a:spLocks noChangeShapeType="1"/>
            </p:cNvSpPr>
            <p:nvPr/>
          </p:nvSpPr>
          <p:spPr bwMode="auto">
            <a:xfrm>
              <a:off x="3011" y="1632"/>
              <a:ext cx="0" cy="1488"/>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76160" name="AutoShape 32"/>
            <p:cNvSpPr>
              <a:spLocks noChangeArrowheads="1"/>
            </p:cNvSpPr>
            <p:nvPr/>
          </p:nvSpPr>
          <p:spPr bwMode="auto">
            <a:xfrm>
              <a:off x="2799" y="1564"/>
              <a:ext cx="370" cy="232"/>
            </a:xfrm>
            <a:prstGeom prst="hexagon">
              <a:avLst>
                <a:gd name="adj" fmla="val 39863"/>
                <a:gd name="vf" fmla="val 115470"/>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nchor="ctr"/>
            <a:lstStyle/>
            <a:p>
              <a:pPr algn="ctr" eaLnBrk="0" hangingPunct="0"/>
              <a:r>
                <a:rPr lang="en-US" sz="2400" b="0">
                  <a:solidFill>
                    <a:schemeClr val="bg1"/>
                  </a:solidFill>
                  <a:latin typeface="Arial" pitchFamily="34" charset="0"/>
                </a:rPr>
                <a:t>M</a:t>
              </a:r>
            </a:p>
          </p:txBody>
        </p:sp>
        <p:sp>
          <p:nvSpPr>
            <p:cNvPr id="176161" name="Oval 33"/>
            <p:cNvSpPr>
              <a:spLocks noChangeArrowheads="1"/>
            </p:cNvSpPr>
            <p:nvPr/>
          </p:nvSpPr>
          <p:spPr bwMode="auto">
            <a:xfrm>
              <a:off x="2907" y="2212"/>
              <a:ext cx="208" cy="184"/>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76162" name="AutoShape 34"/>
            <p:cNvSpPr>
              <a:spLocks noChangeArrowheads="1"/>
            </p:cNvSpPr>
            <p:nvPr/>
          </p:nvSpPr>
          <p:spPr bwMode="auto">
            <a:xfrm>
              <a:off x="2907" y="1972"/>
              <a:ext cx="208" cy="184"/>
            </a:xfrm>
            <a:prstGeom prst="triangle">
              <a:avLst>
                <a:gd name="adj" fmla="val 49995"/>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76163" name="AutoShape 35"/>
            <p:cNvSpPr>
              <a:spLocks noChangeArrowheads="1"/>
            </p:cNvSpPr>
            <p:nvPr/>
          </p:nvSpPr>
          <p:spPr bwMode="auto">
            <a:xfrm>
              <a:off x="2907" y="2452"/>
              <a:ext cx="208" cy="184"/>
            </a:xfrm>
            <a:prstGeom prst="diamond">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76164" name="AutoShape 36"/>
            <p:cNvSpPr>
              <a:spLocks noChangeArrowheads="1"/>
            </p:cNvSpPr>
            <p:nvPr/>
          </p:nvSpPr>
          <p:spPr bwMode="auto">
            <a:xfrm rot="-10800000" flipH="1" flipV="1">
              <a:off x="2907" y="2692"/>
              <a:ext cx="208" cy="184"/>
            </a:xfrm>
            <a:custGeom>
              <a:avLst/>
              <a:gdLst>
                <a:gd name="G0" fmla="+- 6749 0 0"/>
                <a:gd name="G1" fmla="+- 21600 0 6749"/>
                <a:gd name="G2" fmla="*/ 6749 1 2"/>
                <a:gd name="G3" fmla="+- 21600 0 G2"/>
                <a:gd name="G4" fmla="+/ 6749 21600 2"/>
                <a:gd name="G5" fmla="+/ G1 0 2"/>
                <a:gd name="G6" fmla="*/ 21600 21600 6749"/>
                <a:gd name="G7" fmla="*/ G6 1 2"/>
                <a:gd name="G8" fmla="+- 21600 0 G7"/>
                <a:gd name="G9" fmla="*/ 21600 1 2"/>
                <a:gd name="G10" fmla="+- 6749 0 G9"/>
                <a:gd name="G11" fmla="?: G10 G8 0"/>
                <a:gd name="G12" fmla="?: G10 G7 21600"/>
                <a:gd name="T0" fmla="*/ 18225 w 21600"/>
                <a:gd name="T1" fmla="*/ 10800 h 21600"/>
                <a:gd name="T2" fmla="*/ 10800 w 21600"/>
                <a:gd name="T3" fmla="*/ 21600 h 21600"/>
                <a:gd name="T4" fmla="*/ 3375 w 21600"/>
                <a:gd name="T5" fmla="*/ 10800 h 21600"/>
                <a:gd name="T6" fmla="*/ 10800 w 21600"/>
                <a:gd name="T7" fmla="*/ 0 h 21600"/>
                <a:gd name="T8" fmla="*/ 5175 w 21600"/>
                <a:gd name="T9" fmla="*/ 5175 h 21600"/>
                <a:gd name="T10" fmla="*/ 16425 w 21600"/>
                <a:gd name="T11" fmla="*/ 16425 h 21600"/>
              </a:gdLst>
              <a:ahLst/>
              <a:cxnLst>
                <a:cxn ang="0">
                  <a:pos x="T0" y="T1"/>
                </a:cxn>
                <a:cxn ang="0">
                  <a:pos x="T2" y="T3"/>
                </a:cxn>
                <a:cxn ang="0">
                  <a:pos x="T4" y="T5"/>
                </a:cxn>
                <a:cxn ang="0">
                  <a:pos x="T6" y="T7"/>
                </a:cxn>
              </a:cxnLst>
              <a:rect l="T8" t="T9" r="T10" b="T11"/>
              <a:pathLst>
                <a:path w="21600" h="21600">
                  <a:moveTo>
                    <a:pt x="0" y="0"/>
                  </a:moveTo>
                  <a:lnTo>
                    <a:pt x="6749" y="21600"/>
                  </a:lnTo>
                  <a:lnTo>
                    <a:pt x="14851" y="21600"/>
                  </a:lnTo>
                  <a:lnTo>
                    <a:pt x="21600" y="0"/>
                  </a:lnTo>
                  <a:close/>
                </a:path>
              </a:pathLst>
            </a:custGeom>
            <a:solidFill>
              <a:schemeClr val="accent2"/>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76165" name="AutoShape 37"/>
            <p:cNvSpPr>
              <a:spLocks noChangeArrowheads="1"/>
            </p:cNvSpPr>
            <p:nvPr/>
          </p:nvSpPr>
          <p:spPr bwMode="auto">
            <a:xfrm rot="-10800000" flipH="1" flipV="1">
              <a:off x="2907" y="2932"/>
              <a:ext cx="208" cy="184"/>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solidFill>
              <a:schemeClr val="accent2"/>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76166" name="AutoShape 38"/>
            <p:cNvSpPr>
              <a:spLocks noChangeArrowheads="1"/>
            </p:cNvSpPr>
            <p:nvPr/>
          </p:nvSpPr>
          <p:spPr bwMode="auto">
            <a:xfrm>
              <a:off x="2259" y="1564"/>
              <a:ext cx="370" cy="232"/>
            </a:xfrm>
            <a:prstGeom prst="hexagon">
              <a:avLst>
                <a:gd name="adj" fmla="val 39863"/>
                <a:gd name="vf" fmla="val 115470"/>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nchor="ctr"/>
            <a:lstStyle/>
            <a:p>
              <a:pPr algn="ctr" eaLnBrk="0" hangingPunct="0"/>
              <a:r>
                <a:rPr lang="en-US" sz="2400" b="0">
                  <a:solidFill>
                    <a:schemeClr val="bg1"/>
                  </a:solidFill>
                  <a:latin typeface="Arial" pitchFamily="34" charset="0"/>
                </a:rPr>
                <a:t>G</a:t>
              </a:r>
            </a:p>
          </p:txBody>
        </p:sp>
        <p:sp>
          <p:nvSpPr>
            <p:cNvPr id="176167" name="Line 39"/>
            <p:cNvSpPr>
              <a:spLocks noChangeShapeType="1"/>
            </p:cNvSpPr>
            <p:nvPr/>
          </p:nvSpPr>
          <p:spPr bwMode="auto">
            <a:xfrm>
              <a:off x="2633" y="1680"/>
              <a:ext cx="16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76168" name="Line 40"/>
            <p:cNvSpPr>
              <a:spLocks noChangeShapeType="1"/>
            </p:cNvSpPr>
            <p:nvPr/>
          </p:nvSpPr>
          <p:spPr bwMode="auto">
            <a:xfrm>
              <a:off x="2093" y="1680"/>
              <a:ext cx="16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grpSp>
      <p:grpSp>
        <p:nvGrpSpPr>
          <p:cNvPr id="176169" name="Group 41"/>
          <p:cNvGrpSpPr>
            <a:grpSpLocks/>
          </p:cNvGrpSpPr>
          <p:nvPr/>
        </p:nvGrpSpPr>
        <p:grpSpPr bwMode="auto">
          <a:xfrm>
            <a:off x="4476750" y="2482850"/>
            <a:ext cx="1519238" cy="2470150"/>
            <a:chOff x="3173" y="1564"/>
            <a:chExt cx="1076" cy="1556"/>
          </a:xfrm>
        </p:grpSpPr>
        <p:sp>
          <p:nvSpPr>
            <p:cNvPr id="176170" name="Line 42"/>
            <p:cNvSpPr>
              <a:spLocks noChangeShapeType="1"/>
            </p:cNvSpPr>
            <p:nvPr/>
          </p:nvSpPr>
          <p:spPr bwMode="auto">
            <a:xfrm>
              <a:off x="4091" y="1632"/>
              <a:ext cx="0" cy="1488"/>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76171" name="AutoShape 43"/>
            <p:cNvSpPr>
              <a:spLocks noChangeArrowheads="1"/>
            </p:cNvSpPr>
            <p:nvPr/>
          </p:nvSpPr>
          <p:spPr bwMode="auto">
            <a:xfrm>
              <a:off x="3879" y="1564"/>
              <a:ext cx="370" cy="232"/>
            </a:xfrm>
            <a:prstGeom prst="hexagon">
              <a:avLst>
                <a:gd name="adj" fmla="val 39863"/>
                <a:gd name="vf" fmla="val 115470"/>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nchor="ctr"/>
            <a:lstStyle/>
            <a:p>
              <a:pPr algn="ctr" eaLnBrk="0" hangingPunct="0"/>
              <a:r>
                <a:rPr lang="en-US" sz="2400" b="0">
                  <a:solidFill>
                    <a:schemeClr val="bg1"/>
                  </a:solidFill>
                  <a:latin typeface="Arial" pitchFamily="34" charset="0"/>
                </a:rPr>
                <a:t>M</a:t>
              </a:r>
            </a:p>
          </p:txBody>
        </p:sp>
        <p:sp>
          <p:nvSpPr>
            <p:cNvPr id="176172" name="Oval 44"/>
            <p:cNvSpPr>
              <a:spLocks noChangeArrowheads="1"/>
            </p:cNvSpPr>
            <p:nvPr/>
          </p:nvSpPr>
          <p:spPr bwMode="auto">
            <a:xfrm>
              <a:off x="3987" y="2212"/>
              <a:ext cx="208" cy="184"/>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76173" name="AutoShape 45"/>
            <p:cNvSpPr>
              <a:spLocks noChangeArrowheads="1"/>
            </p:cNvSpPr>
            <p:nvPr/>
          </p:nvSpPr>
          <p:spPr bwMode="auto">
            <a:xfrm>
              <a:off x="3987" y="1972"/>
              <a:ext cx="208" cy="184"/>
            </a:xfrm>
            <a:prstGeom prst="triangle">
              <a:avLst>
                <a:gd name="adj" fmla="val 49995"/>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76174" name="AutoShape 46"/>
            <p:cNvSpPr>
              <a:spLocks noChangeArrowheads="1"/>
            </p:cNvSpPr>
            <p:nvPr/>
          </p:nvSpPr>
          <p:spPr bwMode="auto">
            <a:xfrm>
              <a:off x="3987" y="2452"/>
              <a:ext cx="208" cy="184"/>
            </a:xfrm>
            <a:prstGeom prst="diamond">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76175" name="AutoShape 47"/>
            <p:cNvSpPr>
              <a:spLocks noChangeArrowheads="1"/>
            </p:cNvSpPr>
            <p:nvPr/>
          </p:nvSpPr>
          <p:spPr bwMode="auto">
            <a:xfrm rot="-10800000" flipH="1" flipV="1">
              <a:off x="3987" y="2692"/>
              <a:ext cx="208" cy="184"/>
            </a:xfrm>
            <a:custGeom>
              <a:avLst/>
              <a:gdLst>
                <a:gd name="G0" fmla="+- 6749 0 0"/>
                <a:gd name="G1" fmla="+- 21600 0 6749"/>
                <a:gd name="G2" fmla="*/ 6749 1 2"/>
                <a:gd name="G3" fmla="+- 21600 0 G2"/>
                <a:gd name="G4" fmla="+/ 6749 21600 2"/>
                <a:gd name="G5" fmla="+/ G1 0 2"/>
                <a:gd name="G6" fmla="*/ 21600 21600 6749"/>
                <a:gd name="G7" fmla="*/ G6 1 2"/>
                <a:gd name="G8" fmla="+- 21600 0 G7"/>
                <a:gd name="G9" fmla="*/ 21600 1 2"/>
                <a:gd name="G10" fmla="+- 6749 0 G9"/>
                <a:gd name="G11" fmla="?: G10 G8 0"/>
                <a:gd name="G12" fmla="?: G10 G7 21600"/>
                <a:gd name="T0" fmla="*/ 18225 w 21600"/>
                <a:gd name="T1" fmla="*/ 10800 h 21600"/>
                <a:gd name="T2" fmla="*/ 10800 w 21600"/>
                <a:gd name="T3" fmla="*/ 21600 h 21600"/>
                <a:gd name="T4" fmla="*/ 3375 w 21600"/>
                <a:gd name="T5" fmla="*/ 10800 h 21600"/>
                <a:gd name="T6" fmla="*/ 10800 w 21600"/>
                <a:gd name="T7" fmla="*/ 0 h 21600"/>
                <a:gd name="T8" fmla="*/ 5175 w 21600"/>
                <a:gd name="T9" fmla="*/ 5175 h 21600"/>
                <a:gd name="T10" fmla="*/ 16425 w 21600"/>
                <a:gd name="T11" fmla="*/ 16425 h 21600"/>
              </a:gdLst>
              <a:ahLst/>
              <a:cxnLst>
                <a:cxn ang="0">
                  <a:pos x="T0" y="T1"/>
                </a:cxn>
                <a:cxn ang="0">
                  <a:pos x="T2" y="T3"/>
                </a:cxn>
                <a:cxn ang="0">
                  <a:pos x="T4" y="T5"/>
                </a:cxn>
                <a:cxn ang="0">
                  <a:pos x="T6" y="T7"/>
                </a:cxn>
              </a:cxnLst>
              <a:rect l="T8" t="T9" r="T10" b="T11"/>
              <a:pathLst>
                <a:path w="21600" h="21600">
                  <a:moveTo>
                    <a:pt x="0" y="0"/>
                  </a:moveTo>
                  <a:lnTo>
                    <a:pt x="6749" y="21600"/>
                  </a:lnTo>
                  <a:lnTo>
                    <a:pt x="14851" y="21600"/>
                  </a:lnTo>
                  <a:lnTo>
                    <a:pt x="21600" y="0"/>
                  </a:lnTo>
                  <a:close/>
                </a:path>
              </a:pathLst>
            </a:custGeom>
            <a:solidFill>
              <a:schemeClr val="accent2"/>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76176" name="AutoShape 48"/>
            <p:cNvSpPr>
              <a:spLocks noChangeArrowheads="1"/>
            </p:cNvSpPr>
            <p:nvPr/>
          </p:nvSpPr>
          <p:spPr bwMode="auto">
            <a:xfrm rot="-10800000" flipH="1" flipV="1">
              <a:off x="3987" y="2932"/>
              <a:ext cx="208" cy="184"/>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solidFill>
              <a:schemeClr val="accent2"/>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76177" name="AutoShape 49"/>
            <p:cNvSpPr>
              <a:spLocks noChangeArrowheads="1"/>
            </p:cNvSpPr>
            <p:nvPr/>
          </p:nvSpPr>
          <p:spPr bwMode="auto">
            <a:xfrm>
              <a:off x="3339" y="1564"/>
              <a:ext cx="370" cy="232"/>
            </a:xfrm>
            <a:prstGeom prst="hexagon">
              <a:avLst>
                <a:gd name="adj" fmla="val 39863"/>
                <a:gd name="vf" fmla="val 115470"/>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nchor="ctr"/>
            <a:lstStyle/>
            <a:p>
              <a:pPr algn="ctr" eaLnBrk="0" hangingPunct="0"/>
              <a:r>
                <a:rPr lang="en-US" sz="2400" b="0">
                  <a:solidFill>
                    <a:schemeClr val="bg1"/>
                  </a:solidFill>
                  <a:latin typeface="Arial" pitchFamily="34" charset="0"/>
                </a:rPr>
                <a:t>G</a:t>
              </a:r>
            </a:p>
          </p:txBody>
        </p:sp>
        <p:sp>
          <p:nvSpPr>
            <p:cNvPr id="176178" name="Line 50"/>
            <p:cNvSpPr>
              <a:spLocks noChangeShapeType="1"/>
            </p:cNvSpPr>
            <p:nvPr/>
          </p:nvSpPr>
          <p:spPr bwMode="auto">
            <a:xfrm>
              <a:off x="3713" y="1680"/>
              <a:ext cx="16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76179" name="Line 51"/>
            <p:cNvSpPr>
              <a:spLocks noChangeShapeType="1"/>
            </p:cNvSpPr>
            <p:nvPr/>
          </p:nvSpPr>
          <p:spPr bwMode="auto">
            <a:xfrm>
              <a:off x="3173" y="1680"/>
              <a:ext cx="16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grpSp>
      <p:grpSp>
        <p:nvGrpSpPr>
          <p:cNvPr id="176180" name="Group 52"/>
          <p:cNvGrpSpPr>
            <a:grpSpLocks/>
          </p:cNvGrpSpPr>
          <p:nvPr/>
        </p:nvGrpSpPr>
        <p:grpSpPr bwMode="auto">
          <a:xfrm>
            <a:off x="6000750" y="2482850"/>
            <a:ext cx="1519238" cy="2470150"/>
            <a:chOff x="4253" y="1564"/>
            <a:chExt cx="1076" cy="1556"/>
          </a:xfrm>
        </p:grpSpPr>
        <p:sp>
          <p:nvSpPr>
            <p:cNvPr id="176181" name="Line 53"/>
            <p:cNvSpPr>
              <a:spLocks noChangeShapeType="1"/>
            </p:cNvSpPr>
            <p:nvPr/>
          </p:nvSpPr>
          <p:spPr bwMode="auto">
            <a:xfrm>
              <a:off x="5171" y="1632"/>
              <a:ext cx="0" cy="1488"/>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76182" name="AutoShape 54"/>
            <p:cNvSpPr>
              <a:spLocks noChangeArrowheads="1"/>
            </p:cNvSpPr>
            <p:nvPr/>
          </p:nvSpPr>
          <p:spPr bwMode="auto">
            <a:xfrm>
              <a:off x="4959" y="1564"/>
              <a:ext cx="370" cy="232"/>
            </a:xfrm>
            <a:prstGeom prst="hexagon">
              <a:avLst>
                <a:gd name="adj" fmla="val 39863"/>
                <a:gd name="vf" fmla="val 115470"/>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nchor="ctr"/>
            <a:lstStyle/>
            <a:p>
              <a:pPr algn="ctr" eaLnBrk="0" hangingPunct="0"/>
              <a:r>
                <a:rPr lang="en-US" sz="2400" b="0">
                  <a:solidFill>
                    <a:schemeClr val="bg1"/>
                  </a:solidFill>
                  <a:latin typeface="Arial" pitchFamily="34" charset="0"/>
                </a:rPr>
                <a:t>M</a:t>
              </a:r>
            </a:p>
          </p:txBody>
        </p:sp>
        <p:sp>
          <p:nvSpPr>
            <p:cNvPr id="176183" name="Oval 55"/>
            <p:cNvSpPr>
              <a:spLocks noChangeArrowheads="1"/>
            </p:cNvSpPr>
            <p:nvPr/>
          </p:nvSpPr>
          <p:spPr bwMode="auto">
            <a:xfrm>
              <a:off x="5067" y="2212"/>
              <a:ext cx="208" cy="184"/>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76184" name="AutoShape 56"/>
            <p:cNvSpPr>
              <a:spLocks noChangeArrowheads="1"/>
            </p:cNvSpPr>
            <p:nvPr/>
          </p:nvSpPr>
          <p:spPr bwMode="auto">
            <a:xfrm>
              <a:off x="5067" y="1972"/>
              <a:ext cx="208" cy="184"/>
            </a:xfrm>
            <a:prstGeom prst="triangle">
              <a:avLst>
                <a:gd name="adj" fmla="val 49995"/>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76185" name="AutoShape 57"/>
            <p:cNvSpPr>
              <a:spLocks noChangeArrowheads="1"/>
            </p:cNvSpPr>
            <p:nvPr/>
          </p:nvSpPr>
          <p:spPr bwMode="auto">
            <a:xfrm>
              <a:off x="5067" y="2452"/>
              <a:ext cx="208" cy="184"/>
            </a:xfrm>
            <a:prstGeom prst="diamond">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76186" name="AutoShape 58"/>
            <p:cNvSpPr>
              <a:spLocks noChangeArrowheads="1"/>
            </p:cNvSpPr>
            <p:nvPr/>
          </p:nvSpPr>
          <p:spPr bwMode="auto">
            <a:xfrm rot="-10800000" flipH="1" flipV="1">
              <a:off x="5067" y="2692"/>
              <a:ext cx="208" cy="184"/>
            </a:xfrm>
            <a:custGeom>
              <a:avLst/>
              <a:gdLst>
                <a:gd name="G0" fmla="+- 6749 0 0"/>
                <a:gd name="G1" fmla="+- 21600 0 6749"/>
                <a:gd name="G2" fmla="*/ 6749 1 2"/>
                <a:gd name="G3" fmla="+- 21600 0 G2"/>
                <a:gd name="G4" fmla="+/ 6749 21600 2"/>
                <a:gd name="G5" fmla="+/ G1 0 2"/>
                <a:gd name="G6" fmla="*/ 21600 21600 6749"/>
                <a:gd name="G7" fmla="*/ G6 1 2"/>
                <a:gd name="G8" fmla="+- 21600 0 G7"/>
                <a:gd name="G9" fmla="*/ 21600 1 2"/>
                <a:gd name="G10" fmla="+- 6749 0 G9"/>
                <a:gd name="G11" fmla="?: G10 G8 0"/>
                <a:gd name="G12" fmla="?: G10 G7 21600"/>
                <a:gd name="T0" fmla="*/ 18225 w 21600"/>
                <a:gd name="T1" fmla="*/ 10800 h 21600"/>
                <a:gd name="T2" fmla="*/ 10800 w 21600"/>
                <a:gd name="T3" fmla="*/ 21600 h 21600"/>
                <a:gd name="T4" fmla="*/ 3375 w 21600"/>
                <a:gd name="T5" fmla="*/ 10800 h 21600"/>
                <a:gd name="T6" fmla="*/ 10800 w 21600"/>
                <a:gd name="T7" fmla="*/ 0 h 21600"/>
                <a:gd name="T8" fmla="*/ 5175 w 21600"/>
                <a:gd name="T9" fmla="*/ 5175 h 21600"/>
                <a:gd name="T10" fmla="*/ 16425 w 21600"/>
                <a:gd name="T11" fmla="*/ 16425 h 21600"/>
              </a:gdLst>
              <a:ahLst/>
              <a:cxnLst>
                <a:cxn ang="0">
                  <a:pos x="T0" y="T1"/>
                </a:cxn>
                <a:cxn ang="0">
                  <a:pos x="T2" y="T3"/>
                </a:cxn>
                <a:cxn ang="0">
                  <a:pos x="T4" y="T5"/>
                </a:cxn>
                <a:cxn ang="0">
                  <a:pos x="T6" y="T7"/>
                </a:cxn>
              </a:cxnLst>
              <a:rect l="T8" t="T9" r="T10" b="T11"/>
              <a:pathLst>
                <a:path w="21600" h="21600">
                  <a:moveTo>
                    <a:pt x="0" y="0"/>
                  </a:moveTo>
                  <a:lnTo>
                    <a:pt x="6749" y="21600"/>
                  </a:lnTo>
                  <a:lnTo>
                    <a:pt x="14851" y="21600"/>
                  </a:lnTo>
                  <a:lnTo>
                    <a:pt x="21600" y="0"/>
                  </a:lnTo>
                  <a:close/>
                </a:path>
              </a:pathLst>
            </a:custGeom>
            <a:solidFill>
              <a:schemeClr val="accent2"/>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76187" name="AutoShape 59"/>
            <p:cNvSpPr>
              <a:spLocks noChangeArrowheads="1"/>
            </p:cNvSpPr>
            <p:nvPr/>
          </p:nvSpPr>
          <p:spPr bwMode="auto">
            <a:xfrm rot="-10800000" flipH="1" flipV="1">
              <a:off x="5067" y="2932"/>
              <a:ext cx="208" cy="184"/>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solidFill>
              <a:schemeClr val="accent2"/>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76188" name="AutoShape 60"/>
            <p:cNvSpPr>
              <a:spLocks noChangeArrowheads="1"/>
            </p:cNvSpPr>
            <p:nvPr/>
          </p:nvSpPr>
          <p:spPr bwMode="auto">
            <a:xfrm>
              <a:off x="4419" y="1564"/>
              <a:ext cx="370" cy="232"/>
            </a:xfrm>
            <a:prstGeom prst="hexagon">
              <a:avLst>
                <a:gd name="adj" fmla="val 39863"/>
                <a:gd name="vf" fmla="val 115470"/>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nchor="ctr"/>
            <a:lstStyle/>
            <a:p>
              <a:pPr algn="ctr" eaLnBrk="0" hangingPunct="0"/>
              <a:r>
                <a:rPr lang="en-US" sz="2400" b="0">
                  <a:solidFill>
                    <a:schemeClr val="bg1"/>
                  </a:solidFill>
                  <a:latin typeface="Arial" pitchFamily="34" charset="0"/>
                </a:rPr>
                <a:t>G</a:t>
              </a:r>
            </a:p>
          </p:txBody>
        </p:sp>
        <p:sp>
          <p:nvSpPr>
            <p:cNvPr id="176189" name="Line 61"/>
            <p:cNvSpPr>
              <a:spLocks noChangeShapeType="1"/>
            </p:cNvSpPr>
            <p:nvPr/>
          </p:nvSpPr>
          <p:spPr bwMode="auto">
            <a:xfrm>
              <a:off x="4793" y="1680"/>
              <a:ext cx="16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76190" name="Line 62"/>
            <p:cNvSpPr>
              <a:spLocks noChangeShapeType="1"/>
            </p:cNvSpPr>
            <p:nvPr/>
          </p:nvSpPr>
          <p:spPr bwMode="auto">
            <a:xfrm>
              <a:off x="4253" y="1680"/>
              <a:ext cx="16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grpSp>
      <p:sp>
        <p:nvSpPr>
          <p:cNvPr id="176191" name="Rectangle 63"/>
          <p:cNvSpPr>
            <a:spLocks noChangeArrowheads="1"/>
          </p:cNvSpPr>
          <p:nvPr/>
        </p:nvSpPr>
        <p:spPr bwMode="auto">
          <a:xfrm>
            <a:off x="1257300" y="1676400"/>
            <a:ext cx="6743700" cy="304800"/>
          </a:xfrm>
          <a:prstGeom prst="rect">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76192" name="Rectangle 64" descr="Zig zag"/>
          <p:cNvSpPr>
            <a:spLocks noChangeArrowheads="1"/>
          </p:cNvSpPr>
          <p:nvPr/>
        </p:nvSpPr>
        <p:spPr bwMode="auto">
          <a:xfrm>
            <a:off x="1968500" y="1682750"/>
            <a:ext cx="65088" cy="520700"/>
          </a:xfrm>
          <a:prstGeom prst="rect">
            <a:avLst/>
          </a:prstGeom>
          <a:pattFill prst="zigZag">
            <a:fgClr>
              <a:schemeClr val="tx1"/>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76193" name="Arc 65"/>
          <p:cNvSpPr>
            <a:spLocks/>
          </p:cNvSpPr>
          <p:nvPr/>
        </p:nvSpPr>
        <p:spPr bwMode="auto">
          <a:xfrm>
            <a:off x="2190750" y="2211388"/>
            <a:ext cx="838200" cy="3048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tx1"/>
            </a:solidFill>
            <a:prstDash val="dash"/>
            <a:round/>
            <a:headEnd type="stealth" w="med" len="lg"/>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76194" name="Rectangle 66"/>
          <p:cNvSpPr>
            <a:spLocks noChangeArrowheads="1"/>
          </p:cNvSpPr>
          <p:nvPr/>
        </p:nvSpPr>
        <p:spPr bwMode="auto">
          <a:xfrm>
            <a:off x="1806575" y="5859463"/>
            <a:ext cx="15684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sz="2000" b="0">
                <a:solidFill>
                  <a:schemeClr val="bg1"/>
                </a:solidFill>
                <a:latin typeface="Arial" pitchFamily="34" charset="0"/>
              </a:rPr>
              <a:t>Vancomycin</a:t>
            </a:r>
          </a:p>
        </p:txBody>
      </p:sp>
      <p:sp>
        <p:nvSpPr>
          <p:cNvPr id="176195" name="Rectangle 67"/>
          <p:cNvSpPr>
            <a:spLocks noChangeArrowheads="1"/>
          </p:cNvSpPr>
          <p:nvPr/>
        </p:nvSpPr>
        <p:spPr bwMode="auto">
          <a:xfrm>
            <a:off x="4766867" y="5232400"/>
            <a:ext cx="4261639" cy="1447192"/>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2075" tIns="46038" rIns="92075" bIns="46038">
            <a:spAutoFit/>
          </a:bodyPr>
          <a:lstStyle/>
          <a:p>
            <a:pPr eaLnBrk="0" hangingPunct="0"/>
            <a:r>
              <a:rPr lang="el-GR" sz="2200" dirty="0"/>
              <a:t>Η </a:t>
            </a:r>
            <a:r>
              <a:rPr lang="en-US" sz="2200" dirty="0"/>
              <a:t>Vancomycin </a:t>
            </a:r>
            <a:r>
              <a:rPr lang="el-GR" sz="2200" dirty="0"/>
              <a:t>συνδέεται σε</a:t>
            </a:r>
            <a:r>
              <a:rPr lang="en-US" sz="2200" dirty="0"/>
              <a:t> </a:t>
            </a:r>
            <a:r>
              <a:rPr lang="el-GR" sz="2200" dirty="0"/>
              <a:t> </a:t>
            </a:r>
            <a:r>
              <a:rPr lang="en-US" sz="2200" dirty="0"/>
              <a:t>D-Ala-D-Ala</a:t>
            </a:r>
            <a:r>
              <a:rPr lang="el-GR" sz="2200" dirty="0"/>
              <a:t>.</a:t>
            </a:r>
            <a:r>
              <a:rPr lang="en-US" sz="2200" dirty="0"/>
              <a:t> </a:t>
            </a:r>
            <a:r>
              <a:rPr lang="el-GR" sz="2200" dirty="0"/>
              <a:t>Παρεμποδίζει τον πολυμερισμό</a:t>
            </a:r>
            <a:r>
              <a:rPr lang="en-US" sz="2200" dirty="0"/>
              <a:t> </a:t>
            </a:r>
            <a:r>
              <a:rPr lang="el-GR" sz="2200" dirty="0"/>
              <a:t>της </a:t>
            </a:r>
            <a:r>
              <a:rPr lang="el-GR" sz="2200" dirty="0" err="1"/>
              <a:t>πεπτιδογλυκάνης</a:t>
            </a:r>
            <a:endParaRPr lang="en-US" sz="2200" dirty="0"/>
          </a:p>
        </p:txBody>
      </p:sp>
      <p:sp>
        <p:nvSpPr>
          <p:cNvPr id="176196" name="Rectangle 68"/>
          <p:cNvSpPr>
            <a:spLocks noChangeArrowheads="1"/>
          </p:cNvSpPr>
          <p:nvPr/>
        </p:nvSpPr>
        <p:spPr bwMode="auto">
          <a:xfrm>
            <a:off x="1066800" y="685800"/>
            <a:ext cx="6934200" cy="5854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p>
            <a:pPr algn="ctr" eaLnBrk="0" hangingPunct="0"/>
            <a:r>
              <a:rPr lang="el-GR" sz="3200" b="0" dirty="0">
                <a:latin typeface="Comic Sans MS" pitchFamily="66" charset="0"/>
              </a:rPr>
              <a:t>Μηχανισμός δράσης</a:t>
            </a:r>
            <a:r>
              <a:rPr lang="en-US" sz="3200" b="0" dirty="0">
                <a:latin typeface="Comic Sans MS" pitchFamily="66" charset="0"/>
              </a:rPr>
              <a:t> Vancomycin</a:t>
            </a:r>
          </a:p>
        </p:txBody>
      </p:sp>
      <p:sp>
        <p:nvSpPr>
          <p:cNvPr id="176197" name="Arc 69"/>
          <p:cNvSpPr>
            <a:spLocks/>
          </p:cNvSpPr>
          <p:nvPr/>
        </p:nvSpPr>
        <p:spPr bwMode="auto">
          <a:xfrm>
            <a:off x="1422400" y="5181600"/>
            <a:ext cx="293688" cy="819150"/>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1"/>
            </a:solidFill>
            <a:round/>
            <a:headEnd type="none" w="sm" len="sm"/>
            <a:tailEnd type="stealth" w="med" len="lg"/>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76198" name="Arc 70"/>
          <p:cNvSpPr>
            <a:spLocks/>
          </p:cNvSpPr>
          <p:nvPr/>
        </p:nvSpPr>
        <p:spPr bwMode="auto">
          <a:xfrm>
            <a:off x="3371850" y="5410200"/>
            <a:ext cx="692150" cy="666750"/>
          </a:xfrm>
          <a:custGeom>
            <a:avLst/>
            <a:gdLst>
              <a:gd name="G0" fmla="+- 0 0 0"/>
              <a:gd name="G1" fmla="+- 0 0 0"/>
              <a:gd name="G2" fmla="+- 21600 0 0"/>
              <a:gd name="T0" fmla="*/ 20292 w 20292"/>
              <a:gd name="T1" fmla="*/ 7404 h 21600"/>
              <a:gd name="T2" fmla="*/ 0 w 20292"/>
              <a:gd name="T3" fmla="*/ 21600 h 21600"/>
              <a:gd name="T4" fmla="*/ 0 w 20292"/>
              <a:gd name="T5" fmla="*/ 0 h 21600"/>
            </a:gdLst>
            <a:ahLst/>
            <a:cxnLst>
              <a:cxn ang="0">
                <a:pos x="T0" y="T1"/>
              </a:cxn>
              <a:cxn ang="0">
                <a:pos x="T2" y="T3"/>
              </a:cxn>
              <a:cxn ang="0">
                <a:pos x="T4" y="T5"/>
              </a:cxn>
            </a:cxnLst>
            <a:rect l="0" t="0" r="r" b="b"/>
            <a:pathLst>
              <a:path w="20292" h="21600" fill="none" extrusionOk="0">
                <a:moveTo>
                  <a:pt x="20291" y="7403"/>
                </a:moveTo>
                <a:cubicBezTo>
                  <a:pt x="17181" y="15928"/>
                  <a:pt x="9074" y="21599"/>
                  <a:pt x="0" y="21600"/>
                </a:cubicBezTo>
              </a:path>
              <a:path w="20292" h="21600" stroke="0" extrusionOk="0">
                <a:moveTo>
                  <a:pt x="20291" y="7403"/>
                </a:moveTo>
                <a:cubicBezTo>
                  <a:pt x="17181" y="15928"/>
                  <a:pt x="9074" y="21599"/>
                  <a:pt x="0" y="21600"/>
                </a:cubicBezTo>
                <a:lnTo>
                  <a:pt x="0" y="0"/>
                </a:lnTo>
                <a:close/>
              </a:path>
            </a:pathLst>
          </a:custGeom>
          <a:noFill/>
          <a:ln w="12700" cap="rnd">
            <a:solidFill>
              <a:schemeClr val="tx1"/>
            </a:solidFill>
            <a:round/>
            <a:headEnd type="stealth" w="med" len="lg"/>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76199" name="Rectangle 71" descr="Zig zag"/>
          <p:cNvSpPr>
            <a:spLocks noChangeArrowheads="1"/>
          </p:cNvSpPr>
          <p:nvPr/>
        </p:nvSpPr>
        <p:spPr bwMode="auto">
          <a:xfrm>
            <a:off x="7246938" y="1676400"/>
            <a:ext cx="68262" cy="838200"/>
          </a:xfrm>
          <a:prstGeom prst="rect">
            <a:avLst/>
          </a:prstGeom>
          <a:pattFill prst="zigZag">
            <a:fgClr>
              <a:schemeClr val="tx1"/>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Tree>
    <p:extLst>
      <p:ext uri="{BB962C8B-B14F-4D97-AF65-F5344CB8AC3E}">
        <p14:creationId xmlns:p14="http://schemas.microsoft.com/office/powerpoint/2010/main" xmlns="" val="202987304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xmlns="" id="{B4AAD3FD-83A5-4B89-9F8F-01B8870865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xmlns="" id="{6396A14B-C1FE-314F-B4A2-06A9A5A572DD}"/>
              </a:ext>
            </a:extLst>
          </p:cNvPr>
          <p:cNvSpPr>
            <a:spLocks noGrp="1"/>
          </p:cNvSpPr>
          <p:nvPr>
            <p:ph type="title"/>
          </p:nvPr>
        </p:nvSpPr>
        <p:spPr>
          <a:xfrm>
            <a:off x="486698" y="629266"/>
            <a:ext cx="3124882" cy="1622321"/>
          </a:xfrm>
        </p:spPr>
        <p:txBody>
          <a:bodyPr vert="horz" lIns="91440" tIns="45720" rIns="91440" bIns="45720" rtlCol="0" anchor="t">
            <a:normAutofit/>
          </a:bodyPr>
          <a:lstStyle/>
          <a:p>
            <a:pPr defTabSz="457200">
              <a:lnSpc>
                <a:spcPct val="90000"/>
              </a:lnSpc>
            </a:pPr>
            <a:r>
              <a:rPr lang="en-US" sz="3600" b="0" i="0" kern="1200">
                <a:solidFill>
                  <a:srgbClr val="EBEBEB"/>
                </a:solidFill>
                <a:latin typeface="+mj-lt"/>
                <a:ea typeface="+mj-ea"/>
                <a:cs typeface="+mj-cs"/>
              </a:rPr>
              <a:t>Μηχανισμοί αντοχής VRE</a:t>
            </a:r>
            <a:br>
              <a:rPr lang="en-US" sz="3600" b="0" i="0" kern="1200">
                <a:solidFill>
                  <a:srgbClr val="EBEBEB"/>
                </a:solidFill>
                <a:latin typeface="+mj-lt"/>
                <a:ea typeface="+mj-ea"/>
                <a:cs typeface="+mj-cs"/>
              </a:rPr>
            </a:br>
            <a:endParaRPr lang="en-US" sz="3600" b="0" i="0" kern="1200">
              <a:solidFill>
                <a:srgbClr val="EBEBEB"/>
              </a:solidFill>
              <a:latin typeface="+mj-lt"/>
              <a:ea typeface="+mj-ea"/>
              <a:cs typeface="+mj-cs"/>
            </a:endParaRPr>
          </a:p>
        </p:txBody>
      </p:sp>
      <p:sp>
        <p:nvSpPr>
          <p:cNvPr id="72" name="Freeform 31">
            <a:extLst>
              <a:ext uri="{FF2B5EF4-FFF2-40B4-BE49-F238E27FC236}">
                <a16:creationId xmlns:a16="http://schemas.microsoft.com/office/drawing/2014/main" xmlns="" id="{61752F1D-FC0F-4103-9584-630E643CCDA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745515" y="-1"/>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74" name="Freeform: Shape 73">
            <a:extLst>
              <a:ext uri="{FF2B5EF4-FFF2-40B4-BE49-F238E27FC236}">
                <a16:creationId xmlns:a16="http://schemas.microsoft.com/office/drawing/2014/main" xmlns="" id="{70151CB7-E7DE-4917-B831-01DF9CE013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rot="16200000">
            <a:off x="3095864" y="809550"/>
            <a:ext cx="6858001" cy="52389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pic>
        <p:nvPicPr>
          <p:cNvPr id="178177" name="Picture 1" descr="page42image38189072">
            <a:extLst>
              <a:ext uri="{FF2B5EF4-FFF2-40B4-BE49-F238E27FC236}">
                <a16:creationId xmlns:a16="http://schemas.microsoft.com/office/drawing/2014/main" xmlns="" id="{D2C222BC-5B03-3747-901E-9B3354CD5897}"/>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4133119" y="1600200"/>
            <a:ext cx="4901205" cy="3136771"/>
          </a:xfrm>
          <a:prstGeom prst="rect">
            <a:avLst/>
          </a:prstGeom>
          <a:noFill/>
          <a:effectLst/>
          <a:extLst>
            <a:ext uri="{909E8E84-426E-40DD-AFC4-6F175D3DCCD1}">
              <a14:hiddenFill xmlns:a14="http://schemas.microsoft.com/office/drawing/2010/main" xmlns="">
                <a:solidFill>
                  <a:srgbClr val="FFFFFF"/>
                </a:solidFill>
              </a14:hiddenFill>
            </a:ext>
          </a:extLst>
        </p:spPr>
      </p:pic>
      <p:sp>
        <p:nvSpPr>
          <p:cNvPr id="76" name="Rectangle 75">
            <a:extLst>
              <a:ext uri="{FF2B5EF4-FFF2-40B4-BE49-F238E27FC236}">
                <a16:creationId xmlns:a16="http://schemas.microsoft.com/office/drawing/2014/main" xmlns="" id="{A92A1116-1C84-41DF-B803-1F7B0883EC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31836"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Ορθογώνιο 3">
            <a:extLst>
              <a:ext uri="{FF2B5EF4-FFF2-40B4-BE49-F238E27FC236}">
                <a16:creationId xmlns:a16="http://schemas.microsoft.com/office/drawing/2014/main" xmlns="" id="{72534058-2574-9E41-91BA-8686AF77C419}"/>
              </a:ext>
            </a:extLst>
          </p:cNvPr>
          <p:cNvSpPr/>
          <p:nvPr/>
        </p:nvSpPr>
        <p:spPr>
          <a:xfrm>
            <a:off x="-228600" y="2438400"/>
            <a:ext cx="4313004" cy="3785419"/>
          </a:xfrm>
          <a:prstGeom prst="rect">
            <a:avLst/>
          </a:prstGeom>
        </p:spPr>
        <p:txBody>
          <a:bodyPr vert="horz" lIns="91440" tIns="45720" rIns="91440" bIns="45720" rtlCol="0">
            <a:normAutofit/>
          </a:bodyPr>
          <a:lstStyle/>
          <a:p>
            <a:pPr marL="800100" lvl="1" indent="-342900">
              <a:spcBef>
                <a:spcPts val="1000"/>
              </a:spcBef>
              <a:buClr>
                <a:schemeClr val="bg2">
                  <a:lumMod val="40000"/>
                  <a:lumOff val="60000"/>
                </a:schemeClr>
              </a:buClr>
              <a:buSzPct val="80000"/>
              <a:buFont typeface="Wingdings 3" charset="2"/>
              <a:buChar char=""/>
            </a:pPr>
            <a:r>
              <a:rPr lang="en-US" dirty="0" err="1">
                <a:solidFill>
                  <a:srgbClr val="EBEBEB"/>
                </a:solidFill>
                <a:latin typeface="+mj-lt"/>
                <a:ea typeface="+mj-ea"/>
                <a:cs typeface="+mj-cs"/>
              </a:rPr>
              <a:t>Τρο</a:t>
            </a:r>
            <a:r>
              <a:rPr lang="en-US" dirty="0">
                <a:solidFill>
                  <a:srgbClr val="EBEBEB"/>
                </a:solidFill>
                <a:latin typeface="+mj-lt"/>
                <a:ea typeface="+mj-ea"/>
                <a:cs typeface="+mj-cs"/>
              </a:rPr>
              <a:t>π</a:t>
            </a:r>
            <a:r>
              <a:rPr lang="en-US" dirty="0" err="1">
                <a:solidFill>
                  <a:srgbClr val="EBEBEB"/>
                </a:solidFill>
                <a:latin typeface="+mj-lt"/>
                <a:ea typeface="+mj-ea"/>
                <a:cs typeface="+mj-cs"/>
              </a:rPr>
              <a:t>ο</a:t>
            </a:r>
            <a:r>
              <a:rPr lang="en-US" dirty="0">
                <a:solidFill>
                  <a:srgbClr val="EBEBEB"/>
                </a:solidFill>
                <a:latin typeface="+mj-lt"/>
                <a:ea typeface="+mj-ea"/>
                <a:cs typeface="+mj-cs"/>
              </a:rPr>
              <a:t>π</a:t>
            </a:r>
            <a:r>
              <a:rPr lang="en-US" dirty="0" err="1">
                <a:solidFill>
                  <a:srgbClr val="EBEBEB"/>
                </a:solidFill>
                <a:latin typeface="+mj-lt"/>
                <a:ea typeface="+mj-ea"/>
                <a:cs typeface="+mj-cs"/>
              </a:rPr>
              <a:t>οίηση</a:t>
            </a:r>
            <a:r>
              <a:rPr lang="en-US" dirty="0">
                <a:solidFill>
                  <a:srgbClr val="EBEBEB"/>
                </a:solidFill>
                <a:latin typeface="+mj-lt"/>
                <a:ea typeface="+mj-ea"/>
                <a:cs typeface="+mj-cs"/>
              </a:rPr>
              <a:t> </a:t>
            </a:r>
            <a:r>
              <a:rPr lang="en-US" dirty="0" err="1">
                <a:solidFill>
                  <a:srgbClr val="EBEBEB"/>
                </a:solidFill>
                <a:latin typeface="+mj-lt"/>
                <a:ea typeface="+mj-ea"/>
                <a:cs typeface="+mj-cs"/>
              </a:rPr>
              <a:t>των</a:t>
            </a:r>
            <a:r>
              <a:rPr lang="en-US" dirty="0">
                <a:solidFill>
                  <a:srgbClr val="EBEBEB"/>
                </a:solidFill>
                <a:latin typeface="+mj-lt"/>
                <a:ea typeface="+mj-ea"/>
                <a:cs typeface="+mj-cs"/>
              </a:rPr>
              <a:t> διπ</a:t>
            </a:r>
            <a:r>
              <a:rPr lang="en-US" dirty="0" err="1">
                <a:solidFill>
                  <a:srgbClr val="EBEBEB"/>
                </a:solidFill>
                <a:latin typeface="+mj-lt"/>
                <a:ea typeface="+mj-ea"/>
                <a:cs typeface="+mj-cs"/>
              </a:rPr>
              <a:t>ε</a:t>
            </a:r>
            <a:r>
              <a:rPr lang="en-US" dirty="0">
                <a:solidFill>
                  <a:srgbClr val="EBEBEB"/>
                </a:solidFill>
                <a:latin typeface="+mj-lt"/>
                <a:ea typeface="+mj-ea"/>
                <a:cs typeface="+mj-cs"/>
              </a:rPr>
              <a:t>π</a:t>
            </a:r>
            <a:r>
              <a:rPr lang="en-US" dirty="0" err="1">
                <a:solidFill>
                  <a:srgbClr val="EBEBEB"/>
                </a:solidFill>
                <a:latin typeface="+mj-lt"/>
                <a:ea typeface="+mj-ea"/>
                <a:cs typeface="+mj-cs"/>
              </a:rPr>
              <a:t>τιδίων</a:t>
            </a:r>
            <a:r>
              <a:rPr lang="en-US" dirty="0">
                <a:solidFill>
                  <a:srgbClr val="EBEBEB"/>
                </a:solidFill>
                <a:latin typeface="+mj-lt"/>
                <a:ea typeface="+mj-ea"/>
                <a:cs typeface="+mj-cs"/>
              </a:rPr>
              <a:t>- </a:t>
            </a:r>
            <a:r>
              <a:rPr lang="en-US" dirty="0" err="1">
                <a:solidFill>
                  <a:srgbClr val="EBEBEB"/>
                </a:solidFill>
                <a:latin typeface="+mj-lt"/>
                <a:ea typeface="+mj-ea"/>
                <a:cs typeface="+mj-cs"/>
              </a:rPr>
              <a:t>στόχων</a:t>
            </a:r>
            <a:r>
              <a:rPr lang="en-US" dirty="0">
                <a:solidFill>
                  <a:srgbClr val="EBEBEB"/>
                </a:solidFill>
                <a:latin typeface="+mj-lt"/>
                <a:ea typeface="+mj-ea"/>
                <a:cs typeface="+mj-cs"/>
              </a:rPr>
              <a:t> </a:t>
            </a:r>
            <a:r>
              <a:rPr lang="en-US" dirty="0" err="1">
                <a:solidFill>
                  <a:srgbClr val="EBEBEB"/>
                </a:solidFill>
                <a:latin typeface="+mj-lt"/>
                <a:ea typeface="+mj-ea"/>
                <a:cs typeface="+mj-cs"/>
              </a:rPr>
              <a:t>δέσμευσης</a:t>
            </a:r>
            <a:r>
              <a:rPr lang="en-US" dirty="0">
                <a:solidFill>
                  <a:srgbClr val="EBEBEB"/>
                </a:solidFill>
                <a:latin typeface="+mj-lt"/>
                <a:ea typeface="+mj-ea"/>
                <a:cs typeface="+mj-cs"/>
              </a:rPr>
              <a:t> </a:t>
            </a:r>
            <a:r>
              <a:rPr lang="en-US" dirty="0" err="1">
                <a:solidFill>
                  <a:srgbClr val="EBEBEB"/>
                </a:solidFill>
                <a:latin typeface="+mj-lt"/>
                <a:ea typeface="+mj-ea"/>
                <a:cs typeface="+mj-cs"/>
              </a:rPr>
              <a:t>της</a:t>
            </a:r>
            <a:r>
              <a:rPr lang="en-US" dirty="0">
                <a:solidFill>
                  <a:srgbClr val="EBEBEB"/>
                </a:solidFill>
                <a:latin typeface="+mj-lt"/>
                <a:ea typeface="+mj-ea"/>
                <a:cs typeface="+mj-cs"/>
              </a:rPr>
              <a:t> βα</a:t>
            </a:r>
            <a:r>
              <a:rPr lang="en-US" dirty="0" err="1">
                <a:solidFill>
                  <a:srgbClr val="EBEBEB"/>
                </a:solidFill>
                <a:latin typeface="+mj-lt"/>
                <a:ea typeface="+mj-ea"/>
                <a:cs typeface="+mj-cs"/>
              </a:rPr>
              <a:t>νκομυκίνης</a:t>
            </a:r>
            <a:r>
              <a:rPr lang="en-US" dirty="0">
                <a:solidFill>
                  <a:srgbClr val="EBEBEB"/>
                </a:solidFill>
                <a:latin typeface="+mj-lt"/>
                <a:ea typeface="+mj-ea"/>
                <a:cs typeface="+mj-cs"/>
              </a:rPr>
              <a:t> </a:t>
            </a:r>
          </a:p>
          <a:p>
            <a:pPr marL="800100" lvl="1" indent="-342900">
              <a:spcBef>
                <a:spcPts val="1000"/>
              </a:spcBef>
              <a:buClr>
                <a:schemeClr val="bg2">
                  <a:lumMod val="40000"/>
                  <a:lumOff val="60000"/>
                </a:schemeClr>
              </a:buClr>
              <a:buSzPct val="80000"/>
              <a:buFont typeface="Wingdings 3" charset="2"/>
              <a:buChar char=""/>
            </a:pPr>
            <a:r>
              <a:rPr lang="en-US" dirty="0" err="1">
                <a:solidFill>
                  <a:srgbClr val="EBEBEB"/>
                </a:solidFill>
                <a:latin typeface="+mj-lt"/>
                <a:ea typeface="+mj-ea"/>
                <a:cs typeface="+mj-cs"/>
              </a:rPr>
              <a:t>Διάφοροι</a:t>
            </a:r>
            <a:r>
              <a:rPr lang="en-US" dirty="0">
                <a:solidFill>
                  <a:srgbClr val="EBEBEB"/>
                </a:solidFill>
                <a:latin typeface="+mj-lt"/>
                <a:ea typeface="+mj-ea"/>
                <a:cs typeface="+mj-cs"/>
              </a:rPr>
              <a:t> </a:t>
            </a:r>
            <a:r>
              <a:rPr lang="en-US" dirty="0" err="1">
                <a:solidFill>
                  <a:srgbClr val="EBEBEB"/>
                </a:solidFill>
                <a:latin typeface="+mj-lt"/>
                <a:ea typeface="+mj-ea"/>
                <a:cs typeface="+mj-cs"/>
              </a:rPr>
              <a:t>φ</a:t>
            </a:r>
            <a:r>
              <a:rPr lang="en-US" dirty="0">
                <a:solidFill>
                  <a:srgbClr val="EBEBEB"/>
                </a:solidFill>
                <a:latin typeface="+mj-lt"/>
                <a:ea typeface="+mj-ea"/>
                <a:cs typeface="+mj-cs"/>
              </a:rPr>
              <a:t>α</a:t>
            </a:r>
            <a:r>
              <a:rPr lang="en-US" dirty="0" err="1">
                <a:solidFill>
                  <a:srgbClr val="EBEBEB"/>
                </a:solidFill>
                <a:latin typeface="+mj-lt"/>
                <a:ea typeface="+mj-ea"/>
                <a:cs typeface="+mj-cs"/>
              </a:rPr>
              <a:t>ινότυ</a:t>
            </a:r>
            <a:r>
              <a:rPr lang="en-US" dirty="0">
                <a:solidFill>
                  <a:srgbClr val="EBEBEB"/>
                </a:solidFill>
                <a:latin typeface="+mj-lt"/>
                <a:ea typeface="+mj-ea"/>
                <a:cs typeface="+mj-cs"/>
              </a:rPr>
              <a:t>π</a:t>
            </a:r>
            <a:r>
              <a:rPr lang="en-US" dirty="0" err="1">
                <a:solidFill>
                  <a:srgbClr val="EBEBEB"/>
                </a:solidFill>
                <a:latin typeface="+mj-lt"/>
                <a:ea typeface="+mj-ea"/>
                <a:cs typeface="+mj-cs"/>
              </a:rPr>
              <a:t>οι</a:t>
            </a:r>
            <a:endParaRPr lang="en-US" dirty="0">
              <a:solidFill>
                <a:srgbClr val="EBEBEB"/>
              </a:solidFill>
              <a:latin typeface="+mj-lt"/>
              <a:ea typeface="+mj-ea"/>
              <a:cs typeface="+mj-cs"/>
            </a:endParaRPr>
          </a:p>
          <a:p>
            <a:pPr marL="1257300" lvl="2" indent="-342900">
              <a:spcBef>
                <a:spcPts val="1000"/>
              </a:spcBef>
              <a:buClr>
                <a:schemeClr val="bg2">
                  <a:lumMod val="40000"/>
                  <a:lumOff val="60000"/>
                </a:schemeClr>
              </a:buClr>
              <a:buSzPct val="80000"/>
              <a:buFont typeface="Wingdings 3" charset="2"/>
              <a:buChar char=""/>
            </a:pPr>
            <a:r>
              <a:rPr lang="en-US" dirty="0" err="1">
                <a:solidFill>
                  <a:srgbClr val="EBEBEB"/>
                </a:solidFill>
                <a:latin typeface="+mj-lt"/>
                <a:ea typeface="+mj-ea"/>
                <a:cs typeface="+mj-cs"/>
              </a:rPr>
              <a:t>VanA</a:t>
            </a:r>
            <a:r>
              <a:rPr lang="en-US" dirty="0">
                <a:solidFill>
                  <a:srgbClr val="EBEBEB"/>
                </a:solidFill>
                <a:latin typeface="+mj-lt"/>
                <a:ea typeface="+mj-ea"/>
                <a:cs typeface="+mj-cs"/>
              </a:rPr>
              <a:t> </a:t>
            </a:r>
            <a:r>
              <a:rPr lang="en-US" dirty="0" err="1">
                <a:solidFill>
                  <a:srgbClr val="EBEBEB"/>
                </a:solidFill>
                <a:latin typeface="+mj-lt"/>
                <a:ea typeface="+mj-ea"/>
                <a:cs typeface="+mj-cs"/>
              </a:rPr>
              <a:t>κ</a:t>
            </a:r>
            <a:r>
              <a:rPr lang="en-US" dirty="0">
                <a:solidFill>
                  <a:srgbClr val="EBEBEB"/>
                </a:solidFill>
                <a:latin typeface="+mj-lt"/>
                <a:ea typeface="+mj-ea"/>
                <a:cs typeface="+mj-cs"/>
              </a:rPr>
              <a:t>α</a:t>
            </a:r>
            <a:r>
              <a:rPr lang="en-US" dirty="0" err="1">
                <a:solidFill>
                  <a:srgbClr val="EBEBEB"/>
                </a:solidFill>
                <a:latin typeface="+mj-lt"/>
                <a:ea typeface="+mj-ea"/>
                <a:cs typeface="+mj-cs"/>
              </a:rPr>
              <a:t>ι</a:t>
            </a:r>
            <a:r>
              <a:rPr lang="en-US" dirty="0">
                <a:solidFill>
                  <a:srgbClr val="EBEBEB"/>
                </a:solidFill>
                <a:latin typeface="+mj-lt"/>
                <a:ea typeface="+mj-ea"/>
                <a:cs typeface="+mj-cs"/>
              </a:rPr>
              <a:t> </a:t>
            </a:r>
            <a:r>
              <a:rPr lang="en-US" dirty="0" err="1">
                <a:solidFill>
                  <a:srgbClr val="EBEBEB"/>
                </a:solidFill>
                <a:latin typeface="+mj-lt"/>
                <a:ea typeface="+mj-ea"/>
                <a:cs typeface="+mj-cs"/>
              </a:rPr>
              <a:t>VanB</a:t>
            </a:r>
            <a:r>
              <a:rPr lang="en-US" dirty="0">
                <a:solidFill>
                  <a:srgbClr val="EBEBEB"/>
                </a:solidFill>
                <a:latin typeface="+mj-lt"/>
                <a:ea typeface="+mj-ea"/>
                <a:cs typeface="+mj-cs"/>
              </a:rPr>
              <a:t> </a:t>
            </a:r>
            <a:r>
              <a:rPr lang="en-US" dirty="0" err="1">
                <a:solidFill>
                  <a:srgbClr val="EBEBEB"/>
                </a:solidFill>
                <a:latin typeface="+mj-lt"/>
                <a:ea typeface="+mj-ea"/>
                <a:cs typeface="+mj-cs"/>
              </a:rPr>
              <a:t>οι</a:t>
            </a:r>
            <a:r>
              <a:rPr lang="en-US" dirty="0">
                <a:solidFill>
                  <a:srgbClr val="EBEBEB"/>
                </a:solidFill>
                <a:latin typeface="+mj-lt"/>
                <a:ea typeface="+mj-ea"/>
                <a:cs typeface="+mj-cs"/>
              </a:rPr>
              <a:t> π</a:t>
            </a:r>
            <a:r>
              <a:rPr lang="en-US" dirty="0" err="1">
                <a:solidFill>
                  <a:srgbClr val="EBEBEB"/>
                </a:solidFill>
                <a:latin typeface="+mj-lt"/>
                <a:ea typeface="+mj-ea"/>
                <a:cs typeface="+mj-cs"/>
              </a:rPr>
              <a:t>ιο</a:t>
            </a:r>
            <a:r>
              <a:rPr lang="en-US" dirty="0">
                <a:solidFill>
                  <a:srgbClr val="EBEBEB"/>
                </a:solidFill>
                <a:latin typeface="+mj-lt"/>
                <a:ea typeface="+mj-ea"/>
                <a:cs typeface="+mj-cs"/>
              </a:rPr>
              <a:t> </a:t>
            </a:r>
            <a:r>
              <a:rPr lang="en-US" dirty="0" err="1">
                <a:solidFill>
                  <a:srgbClr val="EBEBEB"/>
                </a:solidFill>
                <a:latin typeface="+mj-lt"/>
                <a:ea typeface="+mj-ea"/>
                <a:cs typeface="+mj-cs"/>
              </a:rPr>
              <a:t>σημ</a:t>
            </a:r>
            <a:r>
              <a:rPr lang="en-US" dirty="0">
                <a:solidFill>
                  <a:srgbClr val="EBEBEB"/>
                </a:solidFill>
                <a:latin typeface="+mj-lt"/>
                <a:ea typeface="+mj-ea"/>
                <a:cs typeface="+mj-cs"/>
              </a:rPr>
              <a:t>α</a:t>
            </a:r>
            <a:r>
              <a:rPr lang="en-US" dirty="0" err="1">
                <a:solidFill>
                  <a:srgbClr val="EBEBEB"/>
                </a:solidFill>
                <a:latin typeface="+mj-lt"/>
                <a:ea typeface="+mj-ea"/>
                <a:cs typeface="+mj-cs"/>
              </a:rPr>
              <a:t>ντικοί</a:t>
            </a:r>
            <a:endParaRPr lang="en-US" dirty="0">
              <a:solidFill>
                <a:srgbClr val="EBEBEB"/>
              </a:solidFill>
              <a:latin typeface="+mj-lt"/>
              <a:ea typeface="+mj-ea"/>
              <a:cs typeface="+mj-cs"/>
            </a:endParaRPr>
          </a:p>
        </p:txBody>
      </p:sp>
    </p:spTree>
    <p:extLst>
      <p:ext uri="{BB962C8B-B14F-4D97-AF65-F5344CB8AC3E}">
        <p14:creationId xmlns:p14="http://schemas.microsoft.com/office/powerpoint/2010/main" xmlns="" val="74473004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84583" y="452718"/>
            <a:ext cx="7053542" cy="1400530"/>
          </a:xfrm>
        </p:spPr>
        <p:txBody>
          <a:bodyPr>
            <a:normAutofit/>
          </a:bodyPr>
          <a:lstStyle/>
          <a:p>
            <a:pPr algn="ctr" eaLnBrk="1" hangingPunct="1"/>
            <a:r>
              <a:rPr lang="el-GR" dirty="0">
                <a:latin typeface="Arial" panose="020B0604020202020204" pitchFamily="34" charset="0"/>
                <a:cs typeface="Arial" panose="020B0604020202020204" pitchFamily="34" charset="0"/>
              </a:rPr>
              <a:t>Φαινότυποι αντοχής στα </a:t>
            </a:r>
            <a:r>
              <a:rPr lang="el-GR" dirty="0" err="1">
                <a:latin typeface="Arial" panose="020B0604020202020204" pitchFamily="34" charset="0"/>
                <a:cs typeface="Arial" panose="020B0604020202020204" pitchFamily="34" charset="0"/>
              </a:rPr>
              <a:t>γλυκοπεπτίδια</a:t>
            </a:r>
            <a:r>
              <a:rPr lang="el-GR" dirty="0">
                <a:latin typeface="Arial" panose="020B0604020202020204" pitchFamily="34" charset="0"/>
                <a:cs typeface="Arial" panose="020B0604020202020204" pitchFamily="34" charset="0"/>
              </a:rPr>
              <a:t> </a:t>
            </a:r>
          </a:p>
        </p:txBody>
      </p:sp>
      <p:graphicFrame>
        <p:nvGraphicFramePr>
          <p:cNvPr id="229379" name="Group 3"/>
          <p:cNvGraphicFramePr>
            <a:graphicFrameLocks noGrp="1"/>
          </p:cNvGraphicFramePr>
          <p:nvPr>
            <p:ph idx="1"/>
            <p:extLst>
              <p:ext uri="{D42A27DB-BD31-4B8C-83A1-F6EECF244321}">
                <p14:modId xmlns:p14="http://schemas.microsoft.com/office/powerpoint/2010/main" xmlns="" val="2571115680"/>
              </p:ext>
            </p:extLst>
          </p:nvPr>
        </p:nvGraphicFramePr>
        <p:xfrm>
          <a:off x="484582" y="2133601"/>
          <a:ext cx="8202218" cy="4038598"/>
        </p:xfrm>
        <a:graphic>
          <a:graphicData uri="http://schemas.openxmlformats.org/drawingml/2006/table">
            <a:tbl>
              <a:tblPr firstRow="1" bandRow="1"/>
              <a:tblGrid>
                <a:gridCol w="1870779">
                  <a:extLst>
                    <a:ext uri="{9D8B030D-6E8A-4147-A177-3AD203B41FA5}">
                      <a16:colId xmlns:a16="http://schemas.microsoft.com/office/drawing/2014/main" xmlns="" val="20000"/>
                    </a:ext>
                  </a:extLst>
                </a:gridCol>
                <a:gridCol w="1219884">
                  <a:extLst>
                    <a:ext uri="{9D8B030D-6E8A-4147-A177-3AD203B41FA5}">
                      <a16:colId xmlns:a16="http://schemas.microsoft.com/office/drawing/2014/main" xmlns="" val="20001"/>
                    </a:ext>
                  </a:extLst>
                </a:gridCol>
                <a:gridCol w="1219884">
                  <a:extLst>
                    <a:ext uri="{9D8B030D-6E8A-4147-A177-3AD203B41FA5}">
                      <a16:colId xmlns:a16="http://schemas.microsoft.com/office/drawing/2014/main" xmlns="" val="20002"/>
                    </a:ext>
                  </a:extLst>
                </a:gridCol>
                <a:gridCol w="1542217">
                  <a:extLst>
                    <a:ext uri="{9D8B030D-6E8A-4147-A177-3AD203B41FA5}">
                      <a16:colId xmlns:a16="http://schemas.microsoft.com/office/drawing/2014/main" xmlns="" val="20003"/>
                    </a:ext>
                  </a:extLst>
                </a:gridCol>
                <a:gridCol w="1174727">
                  <a:extLst>
                    <a:ext uri="{9D8B030D-6E8A-4147-A177-3AD203B41FA5}">
                      <a16:colId xmlns:a16="http://schemas.microsoft.com/office/drawing/2014/main" xmlns="" val="20004"/>
                    </a:ext>
                  </a:extLst>
                </a:gridCol>
                <a:gridCol w="1174727">
                  <a:extLst>
                    <a:ext uri="{9D8B030D-6E8A-4147-A177-3AD203B41FA5}">
                      <a16:colId xmlns:a16="http://schemas.microsoft.com/office/drawing/2014/main" xmlns="" val="20005"/>
                    </a:ext>
                  </a:extLst>
                </a:gridCol>
              </a:tblGrid>
              <a:tr h="42044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700" b="1" i="0" u="none" strike="noStrike" cap="none" normalizeH="0" baseline="0">
                          <a:ln>
                            <a:noFill/>
                          </a:ln>
                          <a:solidFill>
                            <a:schemeClr val="bg1"/>
                          </a:solidFill>
                          <a:effectLst/>
                          <a:latin typeface="Garamond" pitchFamily="18" charset="0"/>
                        </a:rPr>
                        <a:t>χαρακτηριστικά</a:t>
                      </a:r>
                    </a:p>
                  </a:txBody>
                  <a:tcPr marL="77129" marR="77129" marT="38564" marB="3856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700" b="1" i="0" u="none" strike="noStrike" cap="none" normalizeH="0" baseline="0">
                          <a:ln>
                            <a:noFill/>
                          </a:ln>
                          <a:solidFill>
                            <a:schemeClr val="bg1"/>
                          </a:solidFill>
                          <a:effectLst/>
                          <a:latin typeface="Garamond" pitchFamily="18" charset="0"/>
                        </a:rPr>
                        <a:t>φαινότυπος</a:t>
                      </a:r>
                    </a:p>
                  </a:txBody>
                  <a:tcPr marL="77129" marR="77129" marT="38564" marB="3856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xmlns="" val="10000"/>
                  </a:ext>
                </a:extLst>
              </a:tr>
              <a:tr h="42044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700" b="1" i="0" u="none" strike="noStrike" cap="none" normalizeH="0" baseline="0">
                        <a:ln>
                          <a:noFill/>
                        </a:ln>
                        <a:solidFill>
                          <a:srgbClr val="FFFFCC"/>
                        </a:solidFill>
                        <a:effectLst/>
                        <a:latin typeface="Garamond" pitchFamily="18" charset="0"/>
                      </a:endParaRPr>
                    </a:p>
                  </a:txBody>
                  <a:tcPr marL="77129" marR="77129" marT="38564" marB="3856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700" b="1" i="0" u="none" strike="noStrike" cap="none" normalizeH="0" baseline="0">
                          <a:ln>
                            <a:noFill/>
                          </a:ln>
                          <a:solidFill>
                            <a:srgbClr val="FFFF00"/>
                          </a:solidFill>
                          <a:effectLst/>
                          <a:latin typeface="Garamond" pitchFamily="18" charset="0"/>
                        </a:rPr>
                        <a:t>VanA</a:t>
                      </a:r>
                      <a:endParaRPr kumimoji="0" lang="el-GR" sz="1700" b="1" i="0" u="none" strike="noStrike" cap="none" normalizeH="0" baseline="0">
                        <a:ln>
                          <a:noFill/>
                        </a:ln>
                        <a:solidFill>
                          <a:srgbClr val="FFFF00"/>
                        </a:solidFill>
                        <a:effectLst/>
                        <a:latin typeface="Garamond" pitchFamily="18" charset="0"/>
                      </a:endParaRPr>
                    </a:p>
                  </a:txBody>
                  <a:tcPr marL="77129" marR="77129" marT="38564" marB="3856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700" b="1" i="0" u="none" strike="noStrike" cap="none" normalizeH="0" baseline="0">
                          <a:ln>
                            <a:noFill/>
                          </a:ln>
                          <a:solidFill>
                            <a:srgbClr val="FFFF00"/>
                          </a:solidFill>
                          <a:effectLst/>
                          <a:latin typeface="Garamond" pitchFamily="18" charset="0"/>
                        </a:rPr>
                        <a:t>VanB</a:t>
                      </a:r>
                      <a:endParaRPr kumimoji="0" lang="el-GR" sz="1700" b="1" i="0" u="none" strike="noStrike" cap="none" normalizeH="0" baseline="0">
                        <a:ln>
                          <a:noFill/>
                        </a:ln>
                        <a:solidFill>
                          <a:srgbClr val="FFFF00"/>
                        </a:solidFill>
                        <a:effectLst/>
                        <a:latin typeface="Garamond" pitchFamily="18" charset="0"/>
                      </a:endParaRPr>
                    </a:p>
                  </a:txBody>
                  <a:tcPr marL="77129" marR="77129" marT="38564" marB="3856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700" b="1" i="0" u="none" strike="noStrike" cap="none" normalizeH="0" baseline="0">
                          <a:ln>
                            <a:noFill/>
                          </a:ln>
                          <a:solidFill>
                            <a:srgbClr val="FFFFCC"/>
                          </a:solidFill>
                          <a:effectLst/>
                          <a:latin typeface="Garamond" pitchFamily="18" charset="0"/>
                        </a:rPr>
                        <a:t>VanC</a:t>
                      </a:r>
                      <a:endParaRPr kumimoji="0" lang="el-GR" sz="1700" b="1" i="0" u="none" strike="noStrike" cap="none" normalizeH="0" baseline="0">
                        <a:ln>
                          <a:noFill/>
                        </a:ln>
                        <a:solidFill>
                          <a:srgbClr val="FFFFCC"/>
                        </a:solidFill>
                        <a:effectLst/>
                        <a:latin typeface="Garamond" pitchFamily="18" charset="0"/>
                      </a:endParaRPr>
                    </a:p>
                  </a:txBody>
                  <a:tcPr marL="77129" marR="77129" marT="38564" marB="3856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700" b="1" i="0" u="none" strike="noStrike" cap="none" normalizeH="0" baseline="0">
                          <a:ln>
                            <a:noFill/>
                          </a:ln>
                          <a:solidFill>
                            <a:srgbClr val="FFFFCC"/>
                          </a:solidFill>
                          <a:effectLst/>
                          <a:latin typeface="Garamond" pitchFamily="18" charset="0"/>
                        </a:rPr>
                        <a:t>VanD</a:t>
                      </a:r>
                      <a:endParaRPr kumimoji="0" lang="el-GR" sz="1700" b="1" i="0" u="none" strike="noStrike" cap="none" normalizeH="0" baseline="0">
                        <a:ln>
                          <a:noFill/>
                        </a:ln>
                        <a:solidFill>
                          <a:srgbClr val="FFFFCC"/>
                        </a:solidFill>
                        <a:effectLst/>
                        <a:latin typeface="Garamond" pitchFamily="18" charset="0"/>
                      </a:endParaRPr>
                    </a:p>
                  </a:txBody>
                  <a:tcPr marL="77129" marR="77129" marT="38564" marB="3856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700" b="1" i="0" u="none" strike="noStrike" cap="none" normalizeH="0" baseline="0">
                          <a:ln>
                            <a:noFill/>
                          </a:ln>
                          <a:solidFill>
                            <a:srgbClr val="FFFFCC"/>
                          </a:solidFill>
                          <a:effectLst/>
                          <a:latin typeface="Garamond" pitchFamily="18" charset="0"/>
                        </a:rPr>
                        <a:t>VanE</a:t>
                      </a:r>
                      <a:endParaRPr kumimoji="0" lang="el-GR" sz="1700" b="1" i="0" u="none" strike="noStrike" cap="none" normalizeH="0" baseline="0">
                        <a:ln>
                          <a:noFill/>
                        </a:ln>
                        <a:solidFill>
                          <a:srgbClr val="FFFFCC"/>
                        </a:solidFill>
                        <a:effectLst/>
                        <a:latin typeface="Garamond" pitchFamily="18" charset="0"/>
                      </a:endParaRPr>
                    </a:p>
                  </a:txBody>
                  <a:tcPr marL="77129" marR="77129" marT="38564" marB="3856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716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700" b="1" i="0" u="none" strike="noStrike" cap="none" normalizeH="0" baseline="0">
                          <a:ln>
                            <a:noFill/>
                          </a:ln>
                          <a:solidFill>
                            <a:srgbClr val="FFFFCC"/>
                          </a:solidFill>
                          <a:effectLst/>
                          <a:latin typeface="Garamond" pitchFamily="18" charset="0"/>
                        </a:rPr>
                        <a:t>Vancomycin MIC</a:t>
                      </a:r>
                      <a:endParaRPr kumimoji="0" lang="el-GR" sz="1700" b="1" i="0" u="none" strike="noStrike" cap="none" normalizeH="0" baseline="0">
                        <a:ln>
                          <a:noFill/>
                        </a:ln>
                        <a:solidFill>
                          <a:srgbClr val="FFFFCC"/>
                        </a:solidFill>
                        <a:effectLst/>
                        <a:latin typeface="Garamond" pitchFamily="18" charset="0"/>
                      </a:endParaRPr>
                    </a:p>
                  </a:txBody>
                  <a:tcPr marL="77129" marR="77129" marT="38564" marB="3856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700" b="1" i="0" u="none" strike="noStrike" cap="none" normalizeH="0" baseline="0">
                          <a:ln>
                            <a:noFill/>
                          </a:ln>
                          <a:solidFill>
                            <a:srgbClr val="FFFF00"/>
                          </a:solidFill>
                          <a:effectLst/>
                          <a:latin typeface="Garamond" pitchFamily="18" charset="0"/>
                        </a:rPr>
                        <a:t>64-&gt;1000</a:t>
                      </a:r>
                    </a:p>
                  </a:txBody>
                  <a:tcPr marL="77129" marR="77129" marT="38564" marB="3856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700" b="1" i="0" u="none" strike="noStrike" cap="none" normalizeH="0" baseline="0">
                          <a:ln>
                            <a:noFill/>
                          </a:ln>
                          <a:solidFill>
                            <a:srgbClr val="FFFF00"/>
                          </a:solidFill>
                          <a:effectLst/>
                          <a:latin typeface="Garamond" pitchFamily="18" charset="0"/>
                        </a:rPr>
                        <a:t>4-1024</a:t>
                      </a:r>
                    </a:p>
                  </a:txBody>
                  <a:tcPr marL="77129" marR="77129" marT="38564" marB="3856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700" b="1" i="0" u="none" strike="noStrike" cap="none" normalizeH="0" baseline="0">
                          <a:ln>
                            <a:noFill/>
                          </a:ln>
                          <a:solidFill>
                            <a:srgbClr val="FFFFCC"/>
                          </a:solidFill>
                          <a:effectLst/>
                          <a:latin typeface="Garamond" pitchFamily="18" charset="0"/>
                        </a:rPr>
                        <a:t>2-32</a:t>
                      </a:r>
                    </a:p>
                  </a:txBody>
                  <a:tcPr marL="77129" marR="77129" marT="38564" marB="3856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700" b="1" i="0" u="none" strike="noStrike" cap="none" normalizeH="0" baseline="0">
                          <a:ln>
                            <a:noFill/>
                          </a:ln>
                          <a:solidFill>
                            <a:srgbClr val="FFFFCC"/>
                          </a:solidFill>
                          <a:effectLst/>
                          <a:latin typeface="Garamond" pitchFamily="18" charset="0"/>
                        </a:rPr>
                        <a:t>128</a:t>
                      </a:r>
                    </a:p>
                  </a:txBody>
                  <a:tcPr marL="77129" marR="77129" marT="38564" marB="3856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700" b="1" i="0" u="none" strike="noStrike" cap="none" normalizeH="0" baseline="0">
                          <a:ln>
                            <a:noFill/>
                          </a:ln>
                          <a:solidFill>
                            <a:srgbClr val="FFFFCC"/>
                          </a:solidFill>
                          <a:effectLst/>
                          <a:latin typeface="Garamond" pitchFamily="18" charset="0"/>
                        </a:rPr>
                        <a:t>16</a:t>
                      </a:r>
                    </a:p>
                  </a:txBody>
                  <a:tcPr marL="77129" marR="77129" marT="38564" marB="3856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716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700" b="1" i="0" u="none" strike="noStrike" cap="none" normalizeH="0" baseline="0">
                          <a:ln>
                            <a:noFill/>
                          </a:ln>
                          <a:solidFill>
                            <a:srgbClr val="FFFFCC"/>
                          </a:solidFill>
                          <a:effectLst/>
                          <a:latin typeface="Garamond" pitchFamily="18" charset="0"/>
                        </a:rPr>
                        <a:t>Teicoplanin MIC</a:t>
                      </a:r>
                      <a:endParaRPr kumimoji="0" lang="el-GR" sz="1700" b="1" i="0" u="none" strike="noStrike" cap="none" normalizeH="0" baseline="0">
                        <a:ln>
                          <a:noFill/>
                        </a:ln>
                        <a:solidFill>
                          <a:srgbClr val="FFFFCC"/>
                        </a:solidFill>
                        <a:effectLst/>
                        <a:latin typeface="Garamond" pitchFamily="18" charset="0"/>
                      </a:endParaRPr>
                    </a:p>
                  </a:txBody>
                  <a:tcPr marL="77129" marR="77129" marT="38564" marB="3856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700" b="1" i="0" u="none" strike="noStrike" cap="none" normalizeH="0" baseline="0">
                          <a:ln>
                            <a:noFill/>
                          </a:ln>
                          <a:solidFill>
                            <a:srgbClr val="FFFF00"/>
                          </a:solidFill>
                          <a:effectLst/>
                          <a:latin typeface="Garamond" pitchFamily="18" charset="0"/>
                        </a:rPr>
                        <a:t>16-512</a:t>
                      </a:r>
                    </a:p>
                  </a:txBody>
                  <a:tcPr marL="77129" marR="77129" marT="38564" marB="3856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700" b="1" i="0" u="none" strike="noStrike" cap="none" normalizeH="0" baseline="0">
                          <a:ln>
                            <a:noFill/>
                          </a:ln>
                          <a:solidFill>
                            <a:srgbClr val="FFFF00"/>
                          </a:solidFill>
                          <a:effectLst/>
                          <a:latin typeface="Garamond" pitchFamily="18" charset="0"/>
                          <a:cs typeface="Times New Roman" pitchFamily="18" charset="0"/>
                        </a:rPr>
                        <a:t>≤0,5. </a:t>
                      </a:r>
                      <a:r>
                        <a:rPr kumimoji="0" lang="el-GR" sz="1700" b="1" i="0" u="none" strike="noStrike" cap="none" normalizeH="0" baseline="0">
                          <a:ln>
                            <a:noFill/>
                          </a:ln>
                          <a:solidFill>
                            <a:srgbClr val="92D050"/>
                          </a:solidFill>
                          <a:effectLst/>
                          <a:latin typeface="Garamond" pitchFamily="18" charset="0"/>
                          <a:cs typeface="Times New Roman" pitchFamily="18" charset="0"/>
                        </a:rPr>
                        <a:t>(</a:t>
                      </a:r>
                      <a:r>
                        <a:rPr kumimoji="0" lang="en-US" sz="1700" b="1" i="0" u="none" strike="noStrike" cap="none" normalizeH="0" baseline="0">
                          <a:ln>
                            <a:noFill/>
                          </a:ln>
                          <a:solidFill>
                            <a:srgbClr val="92D050"/>
                          </a:solidFill>
                          <a:effectLst/>
                          <a:latin typeface="Garamond" pitchFamily="18" charset="0"/>
                          <a:cs typeface="Times New Roman" pitchFamily="18" charset="0"/>
                        </a:rPr>
                        <a:t>S)</a:t>
                      </a:r>
                      <a:endParaRPr kumimoji="0" lang="el-GR" sz="1700" b="1" i="0" u="none" strike="noStrike" cap="none" normalizeH="0" baseline="0">
                        <a:ln>
                          <a:noFill/>
                        </a:ln>
                        <a:solidFill>
                          <a:srgbClr val="92D050"/>
                        </a:solidFill>
                        <a:effectLst/>
                        <a:latin typeface="Garamond" pitchFamily="18" charset="0"/>
                        <a:cs typeface="Times New Roman" pitchFamily="18" charset="0"/>
                      </a:endParaRPr>
                    </a:p>
                  </a:txBody>
                  <a:tcPr marL="77129" marR="77129" marT="38564" marB="3856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700" b="1" i="0" u="none" strike="noStrike" cap="none" normalizeH="0" baseline="0">
                          <a:ln>
                            <a:noFill/>
                          </a:ln>
                          <a:solidFill>
                            <a:srgbClr val="FFFFCC"/>
                          </a:solidFill>
                          <a:effectLst/>
                          <a:latin typeface="Garamond" pitchFamily="18" charset="0"/>
                          <a:cs typeface="Times New Roman" pitchFamily="18" charset="0"/>
                        </a:rPr>
                        <a:t>≤0,5</a:t>
                      </a:r>
                      <a:endParaRPr kumimoji="0" lang="el-GR" sz="1700" b="1" i="0" u="none" strike="noStrike" cap="none" normalizeH="0" baseline="0">
                        <a:ln>
                          <a:noFill/>
                        </a:ln>
                        <a:solidFill>
                          <a:srgbClr val="FFFFCC"/>
                        </a:solidFill>
                        <a:effectLst/>
                        <a:latin typeface="Garamond" pitchFamily="18" charset="0"/>
                      </a:endParaRPr>
                    </a:p>
                  </a:txBody>
                  <a:tcPr marL="77129" marR="77129" marT="38564" marB="3856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700" b="1" i="0" u="none" strike="noStrike" cap="none" normalizeH="0" baseline="0">
                          <a:ln>
                            <a:noFill/>
                          </a:ln>
                          <a:solidFill>
                            <a:srgbClr val="FFFFCC"/>
                          </a:solidFill>
                          <a:effectLst/>
                          <a:latin typeface="Garamond" pitchFamily="18" charset="0"/>
                        </a:rPr>
                        <a:t>4</a:t>
                      </a:r>
                    </a:p>
                  </a:txBody>
                  <a:tcPr marL="77129" marR="77129" marT="38564" marB="3856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700" b="1" i="0" u="none" strike="noStrike" cap="none" normalizeH="0" baseline="0" dirty="0">
                          <a:ln>
                            <a:noFill/>
                          </a:ln>
                          <a:solidFill>
                            <a:srgbClr val="FFFFCC"/>
                          </a:solidFill>
                          <a:effectLst/>
                          <a:latin typeface="Garamond" pitchFamily="18" charset="0"/>
                        </a:rPr>
                        <a:t>0,5</a:t>
                      </a:r>
                    </a:p>
                  </a:txBody>
                  <a:tcPr marL="77129" marR="77129" marT="38564" marB="3856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9237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700" b="1" i="1" u="none" strike="noStrike" cap="none" normalizeH="0" baseline="0">
                          <a:ln>
                            <a:noFill/>
                          </a:ln>
                          <a:solidFill>
                            <a:srgbClr val="FFFFCC"/>
                          </a:solidFill>
                          <a:effectLst/>
                          <a:latin typeface="Garamond" pitchFamily="18" charset="0"/>
                        </a:rPr>
                        <a:t>Enterococcus</a:t>
                      </a:r>
                      <a:r>
                        <a:rPr kumimoji="0" lang="en-US" sz="1700" b="1" i="0" u="none" strike="noStrike" cap="none" normalizeH="0" baseline="0">
                          <a:ln>
                            <a:noFill/>
                          </a:ln>
                          <a:solidFill>
                            <a:srgbClr val="FFFFCC"/>
                          </a:solidFill>
                          <a:effectLst/>
                          <a:latin typeface="Garamond" pitchFamily="18" charset="0"/>
                        </a:rPr>
                        <a:t> spp.</a:t>
                      </a:r>
                      <a:endParaRPr kumimoji="0" lang="el-GR" sz="1700" b="1" i="0" u="none" strike="noStrike" cap="none" normalizeH="0" baseline="0">
                        <a:ln>
                          <a:noFill/>
                        </a:ln>
                        <a:solidFill>
                          <a:srgbClr val="FFFFCC"/>
                        </a:solidFill>
                        <a:effectLst/>
                        <a:latin typeface="Garamond" pitchFamily="18" charset="0"/>
                      </a:endParaRPr>
                    </a:p>
                  </a:txBody>
                  <a:tcPr marL="77129" marR="77129" marT="38564" marB="3856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700" b="1" i="1" u="none" strike="noStrike" cap="none" normalizeH="0" baseline="0">
                          <a:ln>
                            <a:noFill/>
                          </a:ln>
                          <a:solidFill>
                            <a:srgbClr val="FFFF00"/>
                          </a:solidFill>
                          <a:effectLst/>
                          <a:latin typeface="Garamond" pitchFamily="18" charset="0"/>
                        </a:rPr>
                        <a:t>faecium, faecalis</a:t>
                      </a:r>
                      <a:endParaRPr kumimoji="0" lang="el-GR" sz="1700" b="1" i="1" u="none" strike="noStrike" cap="none" normalizeH="0" baseline="0">
                        <a:ln>
                          <a:noFill/>
                        </a:ln>
                        <a:solidFill>
                          <a:srgbClr val="FFFF00"/>
                        </a:solidFill>
                        <a:effectLst/>
                        <a:latin typeface="Garamond" pitchFamily="18" charset="0"/>
                      </a:endParaRPr>
                    </a:p>
                  </a:txBody>
                  <a:tcPr marL="77129" marR="77129" marT="38564" marB="3856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700" b="1" i="1" u="none" strike="noStrike" cap="none" normalizeH="0" baseline="0">
                          <a:ln>
                            <a:noFill/>
                          </a:ln>
                          <a:solidFill>
                            <a:srgbClr val="FFFF00"/>
                          </a:solidFill>
                          <a:effectLst/>
                          <a:latin typeface="Garamond" pitchFamily="18" charset="0"/>
                        </a:rPr>
                        <a:t>faecium, faecalis</a:t>
                      </a:r>
                      <a:endParaRPr kumimoji="0" lang="el-GR" sz="1700" b="1" i="1" u="none" strike="noStrike" cap="none" normalizeH="0" baseline="0">
                        <a:ln>
                          <a:noFill/>
                        </a:ln>
                        <a:solidFill>
                          <a:srgbClr val="FFFF00"/>
                        </a:solidFill>
                        <a:effectLst/>
                        <a:latin typeface="Garamond" pitchFamily="18" charset="0"/>
                      </a:endParaRPr>
                    </a:p>
                  </a:txBody>
                  <a:tcPr marL="77129" marR="77129" marT="38564" marB="3856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1" u="none" strike="noStrike" cap="none" normalizeH="0" baseline="0" err="1">
                          <a:ln>
                            <a:noFill/>
                          </a:ln>
                          <a:solidFill>
                            <a:srgbClr val="FFFF00"/>
                          </a:solidFill>
                          <a:effectLst/>
                          <a:latin typeface="Garamond" pitchFamily="18" charset="0"/>
                        </a:rPr>
                        <a:t>gallinarum</a:t>
                      </a:r>
                      <a:r>
                        <a:rPr kumimoji="0" lang="en-US" sz="1500" b="1" i="1" u="none" strike="noStrike" cap="none" normalizeH="0" baseline="0">
                          <a:ln>
                            <a:noFill/>
                          </a:ln>
                          <a:solidFill>
                            <a:srgbClr val="FFFF00"/>
                          </a:solidFill>
                          <a:effectLst/>
                          <a:latin typeface="Garamond" pitchFamily="18" charset="0"/>
                        </a:rPr>
                        <a:t>, </a:t>
                      </a:r>
                      <a:r>
                        <a:rPr kumimoji="0" lang="en-US" sz="1500" b="1" i="1" u="none" strike="noStrike" cap="none" normalizeH="0" baseline="0" err="1">
                          <a:ln>
                            <a:noFill/>
                          </a:ln>
                          <a:solidFill>
                            <a:srgbClr val="FFFF00"/>
                          </a:solidFill>
                          <a:effectLst/>
                          <a:latin typeface="Garamond" pitchFamily="18" charset="0"/>
                        </a:rPr>
                        <a:t>casseliflavus</a:t>
                      </a:r>
                      <a:r>
                        <a:rPr kumimoji="0" lang="en-US" sz="1500" b="1" i="1" u="none" strike="noStrike" cap="none" normalizeH="0" baseline="0">
                          <a:ln>
                            <a:noFill/>
                          </a:ln>
                          <a:solidFill>
                            <a:srgbClr val="FFFF00"/>
                          </a:solidFill>
                          <a:effectLst/>
                          <a:latin typeface="Garamond" pitchFamily="18" charset="0"/>
                        </a:rPr>
                        <a:t>, </a:t>
                      </a:r>
                      <a:r>
                        <a:rPr kumimoji="0" lang="en-US" sz="1500" b="1" i="1" u="none" strike="noStrike" cap="none" normalizeH="0" baseline="0" err="1">
                          <a:ln>
                            <a:noFill/>
                          </a:ln>
                          <a:solidFill>
                            <a:srgbClr val="FFFF00"/>
                          </a:solidFill>
                          <a:effectLst/>
                          <a:latin typeface="Garamond" pitchFamily="18" charset="0"/>
                        </a:rPr>
                        <a:t>flavescens</a:t>
                      </a:r>
                      <a:endParaRPr kumimoji="0" lang="el-GR" sz="1500" b="1" i="1" u="none" strike="noStrike" cap="none" normalizeH="0" baseline="0">
                        <a:ln>
                          <a:noFill/>
                        </a:ln>
                        <a:solidFill>
                          <a:srgbClr val="FFFF00"/>
                        </a:solidFill>
                        <a:effectLst/>
                        <a:latin typeface="Garamond" pitchFamily="18" charset="0"/>
                      </a:endParaRPr>
                    </a:p>
                  </a:txBody>
                  <a:tcPr marL="77129" marR="77129" marT="38564" marB="3856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700" b="1" i="1" u="none" strike="noStrike" cap="none" normalizeH="0" baseline="0">
                          <a:ln>
                            <a:noFill/>
                          </a:ln>
                          <a:solidFill>
                            <a:srgbClr val="FFFFCC"/>
                          </a:solidFill>
                          <a:effectLst/>
                          <a:latin typeface="Garamond" pitchFamily="18" charset="0"/>
                        </a:rPr>
                        <a:t>faecium</a:t>
                      </a:r>
                      <a:endParaRPr kumimoji="0" lang="el-GR" sz="1700" b="1" i="1" u="none" strike="noStrike" cap="none" normalizeH="0" baseline="0">
                        <a:ln>
                          <a:noFill/>
                        </a:ln>
                        <a:solidFill>
                          <a:srgbClr val="FFFFCC"/>
                        </a:solidFill>
                        <a:effectLst/>
                        <a:latin typeface="Garamond" pitchFamily="18" charset="0"/>
                      </a:endParaRPr>
                    </a:p>
                  </a:txBody>
                  <a:tcPr marL="77129" marR="77129" marT="38564" marB="3856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700" b="1" i="1" u="none" strike="noStrike" cap="none" normalizeH="0" baseline="0">
                          <a:ln>
                            <a:noFill/>
                          </a:ln>
                          <a:solidFill>
                            <a:srgbClr val="FFFFCC"/>
                          </a:solidFill>
                          <a:effectLst/>
                          <a:latin typeface="Garamond" pitchFamily="18" charset="0"/>
                        </a:rPr>
                        <a:t>faecalis</a:t>
                      </a:r>
                      <a:endParaRPr kumimoji="0" lang="el-GR" sz="1700" b="1" i="1" u="none" strike="noStrike" cap="none" normalizeH="0" baseline="0">
                        <a:ln>
                          <a:noFill/>
                        </a:ln>
                        <a:solidFill>
                          <a:srgbClr val="FFFFCC"/>
                        </a:solidFill>
                        <a:effectLst/>
                        <a:latin typeface="Garamond" pitchFamily="18" charset="0"/>
                      </a:endParaRPr>
                    </a:p>
                  </a:txBody>
                  <a:tcPr marL="77129" marR="77129" marT="38564" marB="3856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42044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700" b="1" i="0" u="none" strike="noStrike" cap="none" normalizeH="0" baseline="0">
                          <a:ln>
                            <a:noFill/>
                          </a:ln>
                          <a:solidFill>
                            <a:srgbClr val="FFFFCC"/>
                          </a:solidFill>
                          <a:effectLst/>
                          <a:latin typeface="Garamond" pitchFamily="18" charset="0"/>
                        </a:rPr>
                        <a:t>Αντοχή</a:t>
                      </a:r>
                    </a:p>
                  </a:txBody>
                  <a:tcPr marL="77129" marR="77129" marT="38564" marB="3856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700" b="1" i="0" u="none" strike="noStrike" cap="none" normalizeH="0" baseline="0">
                          <a:ln>
                            <a:noFill/>
                          </a:ln>
                          <a:solidFill>
                            <a:schemeClr val="accent1"/>
                          </a:solidFill>
                          <a:effectLst/>
                          <a:latin typeface="Garamond" pitchFamily="18" charset="0"/>
                        </a:rPr>
                        <a:t>επίκτητη</a:t>
                      </a:r>
                    </a:p>
                  </a:txBody>
                  <a:tcPr marL="77129" marR="77129" marT="38564" marB="3856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700" b="1" i="0" u="none" strike="noStrike" cap="none" normalizeH="0" baseline="0">
                          <a:ln>
                            <a:noFill/>
                          </a:ln>
                          <a:solidFill>
                            <a:schemeClr val="accent1"/>
                          </a:solidFill>
                          <a:effectLst/>
                          <a:latin typeface="Garamond" pitchFamily="18" charset="0"/>
                        </a:rPr>
                        <a:t>επίκτητη</a:t>
                      </a:r>
                    </a:p>
                  </a:txBody>
                  <a:tcPr marL="77129" marR="77129" marT="38564" marB="3856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700" b="1" i="0" u="none" strike="noStrike" cap="none" normalizeH="0" baseline="0">
                          <a:ln>
                            <a:noFill/>
                          </a:ln>
                          <a:solidFill>
                            <a:schemeClr val="accent2"/>
                          </a:solidFill>
                          <a:effectLst/>
                          <a:latin typeface="Garamond" pitchFamily="18" charset="0"/>
                        </a:rPr>
                        <a:t>ενδογενής</a:t>
                      </a:r>
                    </a:p>
                  </a:txBody>
                  <a:tcPr marL="77129" marR="77129" marT="38564" marB="3856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700" b="1" i="0" u="none" strike="noStrike" cap="none" normalizeH="0" baseline="0">
                          <a:ln>
                            <a:noFill/>
                          </a:ln>
                          <a:solidFill>
                            <a:srgbClr val="FFFFCC"/>
                          </a:solidFill>
                          <a:effectLst/>
                          <a:latin typeface="Garamond" pitchFamily="18" charset="0"/>
                        </a:rPr>
                        <a:t>επίκτητη</a:t>
                      </a:r>
                    </a:p>
                  </a:txBody>
                  <a:tcPr marL="77129" marR="77129" marT="38564" marB="3856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700" b="1" i="0" u="none" strike="noStrike" cap="none" normalizeH="0" baseline="0">
                          <a:ln>
                            <a:noFill/>
                          </a:ln>
                          <a:solidFill>
                            <a:srgbClr val="FFFFCC"/>
                          </a:solidFill>
                          <a:effectLst/>
                          <a:latin typeface="Garamond" pitchFamily="18" charset="0"/>
                        </a:rPr>
                        <a:t>επίκτητη</a:t>
                      </a:r>
                    </a:p>
                  </a:txBody>
                  <a:tcPr marL="77129" marR="77129" marT="38564" marB="3856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42044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700" b="1" i="0" u="none" strike="noStrike" cap="none" normalizeH="0" baseline="0">
                          <a:ln>
                            <a:noFill/>
                          </a:ln>
                          <a:solidFill>
                            <a:srgbClr val="FFFFCC"/>
                          </a:solidFill>
                          <a:effectLst/>
                          <a:latin typeface="Garamond" pitchFamily="18" charset="0"/>
                        </a:rPr>
                        <a:t>Μεταφορά</a:t>
                      </a:r>
                    </a:p>
                  </a:txBody>
                  <a:tcPr marL="77129" marR="77129" marT="38564" marB="3856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700" b="1" i="0" u="none" strike="noStrike" cap="none" normalizeH="0" baseline="0">
                          <a:ln>
                            <a:noFill/>
                          </a:ln>
                          <a:solidFill>
                            <a:srgbClr val="FFFF00"/>
                          </a:solidFill>
                          <a:effectLst/>
                          <a:latin typeface="Garamond" pitchFamily="18" charset="0"/>
                        </a:rPr>
                        <a:t>ναι</a:t>
                      </a:r>
                    </a:p>
                  </a:txBody>
                  <a:tcPr marL="77129" marR="77129" marT="38564" marB="3856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700" b="1" i="0" u="none" strike="noStrike" cap="none" normalizeH="0" baseline="0">
                          <a:ln>
                            <a:noFill/>
                          </a:ln>
                          <a:solidFill>
                            <a:srgbClr val="FFFF00"/>
                          </a:solidFill>
                          <a:effectLst/>
                          <a:latin typeface="Garamond" pitchFamily="18" charset="0"/>
                        </a:rPr>
                        <a:t>ναι</a:t>
                      </a:r>
                    </a:p>
                  </a:txBody>
                  <a:tcPr marL="77129" marR="77129" marT="38564" marB="3856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700" b="1" i="0" u="none" strike="noStrike" cap="none" normalizeH="0" baseline="0">
                          <a:ln>
                            <a:noFill/>
                          </a:ln>
                          <a:solidFill>
                            <a:srgbClr val="FFFFCC"/>
                          </a:solidFill>
                          <a:effectLst/>
                          <a:latin typeface="Garamond" pitchFamily="18" charset="0"/>
                        </a:rPr>
                        <a:t>όχι</a:t>
                      </a:r>
                    </a:p>
                  </a:txBody>
                  <a:tcPr marL="77129" marR="77129" marT="38564" marB="3856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700" b="1" i="0" u="none" strike="noStrike" cap="none" normalizeH="0" baseline="0">
                          <a:ln>
                            <a:noFill/>
                          </a:ln>
                          <a:solidFill>
                            <a:srgbClr val="FFFFCC"/>
                          </a:solidFill>
                          <a:effectLst/>
                          <a:latin typeface="Garamond" pitchFamily="18" charset="0"/>
                        </a:rPr>
                        <a:t>όχι</a:t>
                      </a:r>
                    </a:p>
                  </a:txBody>
                  <a:tcPr marL="77129" marR="77129" marT="38564" marB="3856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700" b="1" i="0" u="none" strike="noStrike" cap="none" normalizeH="0" baseline="0" dirty="0">
                          <a:ln>
                            <a:noFill/>
                          </a:ln>
                          <a:solidFill>
                            <a:srgbClr val="FFFFCC"/>
                          </a:solidFill>
                          <a:effectLst/>
                          <a:latin typeface="Garamond" pitchFamily="18" charset="0"/>
                        </a:rPr>
                        <a:t>όχι</a:t>
                      </a:r>
                    </a:p>
                  </a:txBody>
                  <a:tcPr marL="77129" marR="77129" marT="38564" marB="3856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xmlns="" val="246369801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 name="% VRE επί των εξετασθέντων εντεροκόκκων"/>
          <p:cNvGraphicFramePr/>
          <p:nvPr>
            <p:extLst>
              <p:ext uri="{D42A27DB-BD31-4B8C-83A1-F6EECF244321}">
                <p14:modId xmlns:p14="http://schemas.microsoft.com/office/powerpoint/2010/main" xmlns="" val="332250950"/>
              </p:ext>
            </p:extLst>
          </p:nvPr>
        </p:nvGraphicFramePr>
        <p:xfrm>
          <a:off x="623055" y="442773"/>
          <a:ext cx="8058625" cy="5864961"/>
        </p:xfrm>
        <a:graphic>
          <a:graphicData uri="http://schemas.openxmlformats.org/drawingml/2006/chart">
            <c:chart xmlns:c="http://schemas.openxmlformats.org/drawingml/2006/chart" xmlns:r="http://schemas.openxmlformats.org/officeDocument/2006/relationships" r:id="rId2"/>
          </a:graphicData>
        </a:graphic>
      </p:graphicFrame>
      <p:sp>
        <p:nvSpPr>
          <p:cNvPr id="195" name="WHONET GREECE"/>
          <p:cNvSpPr txBox="1"/>
          <p:nvPr/>
        </p:nvSpPr>
        <p:spPr>
          <a:xfrm>
            <a:off x="7041767" y="6351092"/>
            <a:ext cx="1766510" cy="299442"/>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buClr>
                <a:srgbClr val="A29A85"/>
              </a:buClr>
              <a:defRPr sz="2100" b="1" i="1">
                <a:solidFill>
                  <a:srgbClr val="000000"/>
                </a:solidFill>
                <a:latin typeface="Arial"/>
                <a:ea typeface="Arial"/>
                <a:cs typeface="Arial"/>
                <a:sym typeface="Arial"/>
              </a:defRPr>
            </a:lvl1pPr>
          </a:lstStyle>
          <a:p>
            <a:r>
              <a:rPr sz="1477"/>
              <a:t>WHONET GREECE</a:t>
            </a:r>
          </a:p>
        </p:txBody>
      </p:sp>
    </p:spTree>
    <p:extLst>
      <p:ext uri="{BB962C8B-B14F-4D97-AF65-F5344CB8AC3E}">
        <p14:creationId xmlns:p14="http://schemas.microsoft.com/office/powerpoint/2010/main" xmlns="" val="50647763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normAutofit/>
          </a:bodyPr>
          <a:lstStyle/>
          <a:p>
            <a:pPr eaLnBrk="1" hangingPunct="1"/>
            <a:r>
              <a:rPr lang="el-GR" sz="4000" b="1" dirty="0">
                <a:solidFill>
                  <a:schemeClr val="tx1"/>
                </a:solidFill>
                <a:latin typeface="Comic Sans MS" pitchFamily="66" charset="0"/>
              </a:rPr>
              <a:t>Συχνότητα απομόνωσης </a:t>
            </a:r>
            <a:r>
              <a:rPr lang="en-US" sz="4000" b="1" dirty="0">
                <a:solidFill>
                  <a:schemeClr val="tx1"/>
                </a:solidFill>
                <a:latin typeface="Comic Sans MS" pitchFamily="66" charset="0"/>
              </a:rPr>
              <a:t>VRE</a:t>
            </a:r>
            <a:r>
              <a:rPr lang="el-GR" sz="4000" b="1" dirty="0">
                <a:solidFill>
                  <a:schemeClr val="tx1"/>
                </a:solidFill>
                <a:latin typeface="Comic Sans MS" pitchFamily="66" charset="0"/>
              </a:rPr>
              <a:t> στη ΝΔ Ελλάδα</a:t>
            </a:r>
          </a:p>
        </p:txBody>
      </p:sp>
      <p:graphicFrame>
        <p:nvGraphicFramePr>
          <p:cNvPr id="90115" name="Object 3"/>
          <p:cNvGraphicFramePr>
            <a:graphicFrameLocks noGrp="1" noChangeAspect="1"/>
          </p:cNvGraphicFramePr>
          <p:nvPr>
            <p:ph idx="1"/>
            <p:extLst>
              <p:ext uri="{D42A27DB-BD31-4B8C-83A1-F6EECF244321}">
                <p14:modId xmlns:p14="http://schemas.microsoft.com/office/powerpoint/2010/main" xmlns="" val="4013321338"/>
              </p:ext>
            </p:extLst>
          </p:nvPr>
        </p:nvGraphicFramePr>
        <p:xfrm>
          <a:off x="827088" y="2373826"/>
          <a:ext cx="6711950" cy="3553385"/>
        </p:xfrm>
        <a:graphic>
          <a:graphicData uri="http://schemas.openxmlformats.org/presentationml/2006/ole">
            <p:oleObj spid="_x0000_s140581" name="Chart" r:id="rId3" imgW="7772271" imgH="4114989" progId="MSGraph.Chart.8">
              <p:embed followColorScheme="full"/>
            </p:oleObj>
          </a:graphicData>
        </a:graphic>
      </p:graphicFrame>
      <p:sp>
        <p:nvSpPr>
          <p:cNvPr id="90116" name="Text Box 4"/>
          <p:cNvSpPr txBox="1">
            <a:spLocks noChangeArrowheads="1"/>
          </p:cNvSpPr>
          <p:nvPr/>
        </p:nvSpPr>
        <p:spPr bwMode="auto">
          <a:xfrm>
            <a:off x="152400" y="6324600"/>
            <a:ext cx="89916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l-GR" b="1" i="1">
                <a:solidFill>
                  <a:srgbClr val="FFFFCC"/>
                </a:solidFill>
                <a:latin typeface="Garamond" pitchFamily="18" charset="0"/>
              </a:rPr>
              <a:t>Chemotherapy</a:t>
            </a:r>
            <a:r>
              <a:rPr lang="el-GR" b="1">
                <a:solidFill>
                  <a:srgbClr val="FFFFCC"/>
                </a:solidFill>
                <a:latin typeface="Garamond" pitchFamily="18" charset="0"/>
              </a:rPr>
              <a:t>. 2004; 50:245. </a:t>
            </a:r>
            <a:r>
              <a:rPr lang="en-GB" b="1" i="1">
                <a:solidFill>
                  <a:srgbClr val="FFFFCC"/>
                </a:solidFill>
                <a:latin typeface="Garamond" pitchFamily="18" charset="0"/>
              </a:rPr>
              <a:t>International Journal of Antimicrobial Agents</a:t>
            </a:r>
            <a:r>
              <a:rPr lang="en-GB" b="1">
                <a:solidFill>
                  <a:srgbClr val="FFFFCC"/>
                </a:solidFill>
                <a:latin typeface="Garamond" pitchFamily="18" charset="0"/>
              </a:rPr>
              <a:t>. 2006; 28: 153</a:t>
            </a:r>
            <a:r>
              <a:rPr lang="el-GR">
                <a:solidFill>
                  <a:srgbClr val="FFFFCC"/>
                </a:solidFill>
                <a:latin typeface="Garamond" pitchFamily="18" charset="0"/>
              </a:rPr>
              <a:t> </a:t>
            </a:r>
            <a:r>
              <a:rPr lang="el-GR" b="1">
                <a:solidFill>
                  <a:srgbClr val="FFFFCC"/>
                </a:solidFill>
                <a:latin typeface="Garamond" pitchFamily="18" charset="0"/>
              </a:rPr>
              <a:t> </a:t>
            </a:r>
            <a:endParaRPr lang="en-US" b="1">
              <a:solidFill>
                <a:srgbClr val="FFFFCC"/>
              </a:solidFill>
              <a:latin typeface="Garamond" pitchFamily="18" charset="0"/>
            </a:endParaRPr>
          </a:p>
        </p:txBody>
      </p:sp>
    </p:spTree>
    <p:extLst>
      <p:ext uri="{BB962C8B-B14F-4D97-AF65-F5344CB8AC3E}">
        <p14:creationId xmlns:p14="http://schemas.microsoft.com/office/powerpoint/2010/main" xmlns="" val="196350594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C9ECDD5C-152A-4CC7-8333-0F367B3A62E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cstate="print">
            <a:extLst>
              <a:ext uri="{28A0092B-C50C-407E-A947-70E740481C1C}">
                <a14:useLocalDpi xmlns:a14="http://schemas.microsoft.com/office/drawing/2010/main" xmlns="" val="0"/>
              </a:ext>
            </a:extLst>
          </a:blip>
          <a:srcRect l="3613"/>
          <a:stretch/>
        </p:blipFill>
        <p:spPr>
          <a:xfrm>
            <a:off x="0" y="2669685"/>
            <a:ext cx="3027759" cy="4188315"/>
          </a:xfrm>
          <a:prstGeom prst="rect">
            <a:avLst/>
          </a:prstGeom>
        </p:spPr>
      </p:pic>
      <p:pic>
        <p:nvPicPr>
          <p:cNvPr id="11" name="Picture 10">
            <a:extLst>
              <a:ext uri="{FF2B5EF4-FFF2-40B4-BE49-F238E27FC236}">
                <a16:creationId xmlns:a16="http://schemas.microsoft.com/office/drawing/2014/main" xmlns="" id="{7F5C92A3-369B-43F3-BDCE-E560B1B0EC8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cstate="print">
            <a:extLst>
              <a:ext uri="{28A0092B-C50C-407E-A947-70E740481C1C}">
                <a14:useLocalDpi xmlns:a14="http://schemas.microsoft.com/office/drawing/2010/main" xmlns="" val="0"/>
              </a:ext>
            </a:extLst>
          </a:blip>
          <a:srcRect l="35640"/>
          <a:stretch/>
        </p:blipFill>
        <p:spPr>
          <a:xfrm>
            <a:off x="0" y="2892347"/>
            <a:ext cx="1141809" cy="2365453"/>
          </a:xfrm>
          <a:prstGeom prst="rect">
            <a:avLst/>
          </a:prstGeom>
        </p:spPr>
      </p:pic>
      <p:sp>
        <p:nvSpPr>
          <p:cNvPr id="13" name="Oval 12">
            <a:extLst>
              <a:ext uri="{FF2B5EF4-FFF2-40B4-BE49-F238E27FC236}">
                <a16:creationId xmlns:a16="http://schemas.microsoft.com/office/drawing/2014/main" xmlns="" id="{AEBE9F1A-B38D-446E-83AE-14B17CE77FF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xmlns="" id="{915B5014-A7EC-4BA6-9C83-8840CF81DB2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cstate="print">
            <a:extLst>
              <a:ext uri="{28A0092B-C50C-407E-A947-70E740481C1C}">
                <a14:useLocalDpi xmlns:a14="http://schemas.microsoft.com/office/drawing/2010/main" xmlns="" val="0"/>
              </a:ext>
            </a:extLst>
          </a:blip>
          <a:srcRect t="28813"/>
          <a:stretch/>
        </p:blipFill>
        <p:spPr>
          <a:xfrm>
            <a:off x="5999559" y="0"/>
            <a:ext cx="1202540" cy="1141407"/>
          </a:xfrm>
          <a:prstGeom prst="rect">
            <a:avLst/>
          </a:prstGeom>
        </p:spPr>
      </p:pic>
      <p:pic>
        <p:nvPicPr>
          <p:cNvPr id="17" name="Picture 16">
            <a:extLst>
              <a:ext uri="{FF2B5EF4-FFF2-40B4-BE49-F238E27FC236}">
                <a16:creationId xmlns:a16="http://schemas.microsoft.com/office/drawing/2014/main" xmlns="" id="{022C43AB-86D7-420D-8AD7-DC0A15FDD0A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cstate="print">
            <a:extLst>
              <a:ext uri="{28A0092B-C50C-407E-A947-70E740481C1C}">
                <a14:useLocalDpi xmlns:a14="http://schemas.microsoft.com/office/drawing/2010/main" xmlns="" val="0"/>
              </a:ext>
            </a:extLst>
          </a:blip>
          <a:srcRect b="23320"/>
          <a:stretch/>
        </p:blipFill>
        <p:spPr>
          <a:xfrm>
            <a:off x="6454408" y="6096000"/>
            <a:ext cx="745301" cy="762000"/>
          </a:xfrm>
          <a:prstGeom prst="rect">
            <a:avLst/>
          </a:prstGeom>
        </p:spPr>
      </p:pic>
      <p:sp>
        <p:nvSpPr>
          <p:cNvPr id="19" name="Rectangle 18">
            <a:extLst>
              <a:ext uri="{FF2B5EF4-FFF2-40B4-BE49-F238E27FC236}">
                <a16:creationId xmlns:a16="http://schemas.microsoft.com/office/drawing/2014/main" xmlns="" id="{5E3EB826-A471-488F-9E8A-D65528A3C0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xmlns="" id="{DFB3CEA1-88D9-42FB-88ED-1E9807FE65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Εικόνα 3">
            <a:extLst>
              <a:ext uri="{FF2B5EF4-FFF2-40B4-BE49-F238E27FC236}">
                <a16:creationId xmlns:a16="http://schemas.microsoft.com/office/drawing/2014/main" xmlns="" id="{99C571C3-86E0-0D4C-964F-D11EF769C223}"/>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857955" y="643467"/>
            <a:ext cx="7428088" cy="5571066"/>
          </a:xfrm>
          <a:prstGeom prst="rect">
            <a:avLst/>
          </a:prstGeom>
        </p:spPr>
      </p:pic>
      <p:sp>
        <p:nvSpPr>
          <p:cNvPr id="23" name="Rectangle 22">
            <a:extLst>
              <a:ext uri="{FF2B5EF4-FFF2-40B4-BE49-F238E27FC236}">
                <a16:creationId xmlns:a16="http://schemas.microsoft.com/office/drawing/2014/main" xmlns="" id="{9A6C928E-4252-4F33-8C34-E50A12A317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xmlns="" val="408826314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C9ECDD5C-152A-4CC7-8333-0F367B3A62E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cstate="print">
            <a:extLst>
              <a:ext uri="{28A0092B-C50C-407E-A947-70E740481C1C}">
                <a14:useLocalDpi xmlns:a14="http://schemas.microsoft.com/office/drawing/2010/main" xmlns="" val="0"/>
              </a:ext>
            </a:extLst>
          </a:blip>
          <a:srcRect l="3613"/>
          <a:stretch/>
        </p:blipFill>
        <p:spPr>
          <a:xfrm>
            <a:off x="0" y="2669685"/>
            <a:ext cx="3027759" cy="4188315"/>
          </a:xfrm>
          <a:prstGeom prst="rect">
            <a:avLst/>
          </a:prstGeom>
        </p:spPr>
      </p:pic>
      <p:pic>
        <p:nvPicPr>
          <p:cNvPr id="11" name="Picture 10">
            <a:extLst>
              <a:ext uri="{FF2B5EF4-FFF2-40B4-BE49-F238E27FC236}">
                <a16:creationId xmlns:a16="http://schemas.microsoft.com/office/drawing/2014/main" xmlns="" id="{7F5C92A3-369B-43F3-BDCE-E560B1B0EC8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cstate="print">
            <a:extLst>
              <a:ext uri="{28A0092B-C50C-407E-A947-70E740481C1C}">
                <a14:useLocalDpi xmlns:a14="http://schemas.microsoft.com/office/drawing/2010/main" xmlns="" val="0"/>
              </a:ext>
            </a:extLst>
          </a:blip>
          <a:srcRect l="35640"/>
          <a:stretch/>
        </p:blipFill>
        <p:spPr>
          <a:xfrm>
            <a:off x="0" y="2892347"/>
            <a:ext cx="1141809" cy="2365453"/>
          </a:xfrm>
          <a:prstGeom prst="rect">
            <a:avLst/>
          </a:prstGeom>
        </p:spPr>
      </p:pic>
      <p:sp>
        <p:nvSpPr>
          <p:cNvPr id="13" name="Oval 12">
            <a:extLst>
              <a:ext uri="{FF2B5EF4-FFF2-40B4-BE49-F238E27FC236}">
                <a16:creationId xmlns:a16="http://schemas.microsoft.com/office/drawing/2014/main" xmlns="" id="{AEBE9F1A-B38D-446E-83AE-14B17CE77FF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xmlns="" id="{915B5014-A7EC-4BA6-9C83-8840CF81DB2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cstate="print">
            <a:extLst>
              <a:ext uri="{28A0092B-C50C-407E-A947-70E740481C1C}">
                <a14:useLocalDpi xmlns:a14="http://schemas.microsoft.com/office/drawing/2010/main" xmlns="" val="0"/>
              </a:ext>
            </a:extLst>
          </a:blip>
          <a:srcRect t="28813"/>
          <a:stretch/>
        </p:blipFill>
        <p:spPr>
          <a:xfrm>
            <a:off x="5999559" y="0"/>
            <a:ext cx="1202540" cy="1141407"/>
          </a:xfrm>
          <a:prstGeom prst="rect">
            <a:avLst/>
          </a:prstGeom>
        </p:spPr>
      </p:pic>
      <p:pic>
        <p:nvPicPr>
          <p:cNvPr id="17" name="Picture 16">
            <a:extLst>
              <a:ext uri="{FF2B5EF4-FFF2-40B4-BE49-F238E27FC236}">
                <a16:creationId xmlns:a16="http://schemas.microsoft.com/office/drawing/2014/main" xmlns="" id="{022C43AB-86D7-420D-8AD7-DC0A15FDD0A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cstate="print">
            <a:extLst>
              <a:ext uri="{28A0092B-C50C-407E-A947-70E740481C1C}">
                <a14:useLocalDpi xmlns:a14="http://schemas.microsoft.com/office/drawing/2010/main" xmlns="" val="0"/>
              </a:ext>
            </a:extLst>
          </a:blip>
          <a:srcRect b="23320"/>
          <a:stretch/>
        </p:blipFill>
        <p:spPr>
          <a:xfrm>
            <a:off x="6454408" y="6096000"/>
            <a:ext cx="745301" cy="762000"/>
          </a:xfrm>
          <a:prstGeom prst="rect">
            <a:avLst/>
          </a:prstGeom>
        </p:spPr>
      </p:pic>
      <p:sp>
        <p:nvSpPr>
          <p:cNvPr id="19" name="Rectangle 18">
            <a:extLst>
              <a:ext uri="{FF2B5EF4-FFF2-40B4-BE49-F238E27FC236}">
                <a16:creationId xmlns:a16="http://schemas.microsoft.com/office/drawing/2014/main" xmlns="" id="{5E3EB826-A471-488F-9E8A-D65528A3C0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xmlns="" id="{DFB3CEA1-88D9-42FB-88ED-1E9807FE65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Εικόνα 3">
            <a:extLst>
              <a:ext uri="{FF2B5EF4-FFF2-40B4-BE49-F238E27FC236}">
                <a16:creationId xmlns:a16="http://schemas.microsoft.com/office/drawing/2014/main" xmlns="" id="{CCEA91F2-D188-C440-9733-BFC59C8BD60B}"/>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857955" y="643467"/>
            <a:ext cx="7428088" cy="5571066"/>
          </a:xfrm>
          <a:prstGeom prst="rect">
            <a:avLst/>
          </a:prstGeom>
        </p:spPr>
      </p:pic>
      <p:sp>
        <p:nvSpPr>
          <p:cNvPr id="23" name="Rectangle 22">
            <a:extLst>
              <a:ext uri="{FF2B5EF4-FFF2-40B4-BE49-F238E27FC236}">
                <a16:creationId xmlns:a16="http://schemas.microsoft.com/office/drawing/2014/main" xmlns="" id="{9A6C928E-4252-4F33-8C34-E50A12A317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xmlns="" val="335730159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page9image3915012208.jpg" descr="page9image3915012208.jpg"/>
          <p:cNvPicPr>
            <a:picLocks noChangeAspect="1"/>
          </p:cNvPicPr>
          <p:nvPr/>
        </p:nvPicPr>
        <p:blipFill>
          <a:blip r:embed="rId2" cstate="print"/>
          <a:stretch>
            <a:fillRect/>
          </a:stretch>
        </p:blipFill>
        <p:spPr>
          <a:xfrm>
            <a:off x="566751" y="1939810"/>
            <a:ext cx="3835586" cy="4265485"/>
          </a:xfrm>
          <a:prstGeom prst="rect">
            <a:avLst/>
          </a:prstGeom>
          <a:ln w="12700">
            <a:miter lim="400000"/>
          </a:ln>
        </p:spPr>
      </p:pic>
      <p:sp>
        <p:nvSpPr>
          <p:cNvPr id="185" name="Κείμενο"/>
          <p:cNvSpPr txBox="1"/>
          <p:nvPr/>
        </p:nvSpPr>
        <p:spPr>
          <a:xfrm>
            <a:off x="-1750219" y="-588778"/>
            <a:ext cx="99387" cy="37388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defTabSz="457200">
              <a:lnSpc>
                <a:spcPts val="2800"/>
              </a:lnSpc>
              <a:defRPr sz="1200">
                <a:solidFill>
                  <a:srgbClr val="000000"/>
                </a:solidFill>
                <a:latin typeface="Times"/>
                <a:ea typeface="Times"/>
                <a:cs typeface="Times"/>
                <a:sym typeface="Times"/>
              </a:defRPr>
            </a:lvl1pPr>
          </a:lstStyle>
          <a:p>
            <a:r>
              <a:rPr sz="844"/>
              <a:t> </a:t>
            </a:r>
          </a:p>
        </p:txBody>
      </p:sp>
      <p:pic>
        <p:nvPicPr>
          <p:cNvPr id="186" name="page9image3915012000.jpg" descr="page9image3915012000.jpg"/>
          <p:cNvPicPr>
            <a:picLocks noChangeAspect="1"/>
          </p:cNvPicPr>
          <p:nvPr/>
        </p:nvPicPr>
        <p:blipFill>
          <a:blip r:embed="rId3" cstate="print"/>
          <a:stretch>
            <a:fillRect/>
          </a:stretch>
        </p:blipFill>
        <p:spPr>
          <a:xfrm>
            <a:off x="4657928" y="1939810"/>
            <a:ext cx="3925804" cy="4265485"/>
          </a:xfrm>
          <a:prstGeom prst="rect">
            <a:avLst/>
          </a:prstGeom>
          <a:ln w="12700">
            <a:miter lim="400000"/>
          </a:ln>
        </p:spPr>
      </p:pic>
      <p:sp>
        <p:nvSpPr>
          <p:cNvPr id="187" name="Κείμενο"/>
          <p:cNvSpPr txBox="1"/>
          <p:nvPr/>
        </p:nvSpPr>
        <p:spPr>
          <a:xfrm>
            <a:off x="4295179" y="268472"/>
            <a:ext cx="99387" cy="37388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defTabSz="457200">
              <a:lnSpc>
                <a:spcPts val="2800"/>
              </a:lnSpc>
              <a:defRPr sz="1200">
                <a:solidFill>
                  <a:srgbClr val="000000"/>
                </a:solidFill>
                <a:latin typeface="Times"/>
                <a:ea typeface="Times"/>
                <a:cs typeface="Times"/>
                <a:sym typeface="Times"/>
              </a:defRPr>
            </a:lvl1pPr>
          </a:lstStyle>
          <a:p>
            <a:r>
              <a:rPr sz="844"/>
              <a:t> </a:t>
            </a:r>
          </a:p>
        </p:txBody>
      </p:sp>
      <p:sp>
        <p:nvSpPr>
          <p:cNvPr id="188" name="Enterococcus faecium: percentage of invasive isolates with resistance to vancomycin, EU/EEA…"/>
          <p:cNvSpPr txBox="1"/>
          <p:nvPr/>
        </p:nvSpPr>
        <p:spPr>
          <a:xfrm>
            <a:off x="1055554" y="515793"/>
            <a:ext cx="7032893" cy="1236557"/>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p>
            <a:pPr defTabSz="321457">
              <a:lnSpc>
                <a:spcPts val="2883"/>
              </a:lnSpc>
              <a:spcBef>
                <a:spcPts val="844"/>
              </a:spcBef>
              <a:defRPr sz="2300" b="1">
                <a:solidFill>
                  <a:srgbClr val="000000"/>
                </a:solidFill>
                <a:latin typeface="Arial"/>
                <a:ea typeface="Arial"/>
                <a:cs typeface="Arial"/>
                <a:sym typeface="Arial"/>
              </a:defRPr>
            </a:pPr>
            <a:r>
              <a:rPr sz="2000" i="1" dirty="0"/>
              <a:t>Enterococcus faecium</a:t>
            </a:r>
            <a:r>
              <a:rPr sz="2000" dirty="0"/>
              <a:t>: percentage of invasive isolates with resistance to vancomycin, EU/EEA</a:t>
            </a:r>
          </a:p>
          <a:p>
            <a:pPr defTabSz="321457">
              <a:lnSpc>
                <a:spcPts val="2742"/>
              </a:lnSpc>
              <a:spcBef>
                <a:spcPts val="844"/>
              </a:spcBef>
              <a:defRPr sz="2100" b="1">
                <a:solidFill>
                  <a:srgbClr val="000000"/>
                </a:solidFill>
                <a:latin typeface="Arial"/>
                <a:ea typeface="Arial"/>
                <a:cs typeface="Arial"/>
                <a:sym typeface="Arial"/>
              </a:defRPr>
            </a:pPr>
            <a:r>
              <a:rPr sz="2000" dirty="0" err="1"/>
              <a:t>ecdc.europa.eu</a:t>
            </a:r>
            <a:endParaRPr sz="2000" dirty="0"/>
          </a:p>
        </p:txBody>
      </p:sp>
    </p:spTree>
    <p:extLst>
      <p:ext uri="{BB962C8B-B14F-4D97-AF65-F5344CB8AC3E}">
        <p14:creationId xmlns:p14="http://schemas.microsoft.com/office/powerpoint/2010/main" xmlns="" val="417299600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C9ECDD5C-152A-4CC7-8333-0F367B3A62E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cstate="print">
            <a:extLst>
              <a:ext uri="{28A0092B-C50C-407E-A947-70E740481C1C}">
                <a14:useLocalDpi xmlns:a14="http://schemas.microsoft.com/office/drawing/2010/main" xmlns="" val="0"/>
              </a:ext>
            </a:extLst>
          </a:blip>
          <a:srcRect l="3613"/>
          <a:stretch/>
        </p:blipFill>
        <p:spPr>
          <a:xfrm>
            <a:off x="0" y="2669685"/>
            <a:ext cx="3027759" cy="4188315"/>
          </a:xfrm>
          <a:prstGeom prst="rect">
            <a:avLst/>
          </a:prstGeom>
        </p:spPr>
      </p:pic>
      <p:pic>
        <p:nvPicPr>
          <p:cNvPr id="11" name="Picture 10">
            <a:extLst>
              <a:ext uri="{FF2B5EF4-FFF2-40B4-BE49-F238E27FC236}">
                <a16:creationId xmlns:a16="http://schemas.microsoft.com/office/drawing/2014/main" xmlns="" id="{7F5C92A3-369B-43F3-BDCE-E560B1B0EC8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cstate="print">
            <a:extLst>
              <a:ext uri="{28A0092B-C50C-407E-A947-70E740481C1C}">
                <a14:useLocalDpi xmlns:a14="http://schemas.microsoft.com/office/drawing/2010/main" xmlns="" val="0"/>
              </a:ext>
            </a:extLst>
          </a:blip>
          <a:srcRect l="35640"/>
          <a:stretch/>
        </p:blipFill>
        <p:spPr>
          <a:xfrm>
            <a:off x="0" y="2892347"/>
            <a:ext cx="1141809" cy="2365453"/>
          </a:xfrm>
          <a:prstGeom prst="rect">
            <a:avLst/>
          </a:prstGeom>
        </p:spPr>
      </p:pic>
      <p:sp>
        <p:nvSpPr>
          <p:cNvPr id="13" name="Oval 12">
            <a:extLst>
              <a:ext uri="{FF2B5EF4-FFF2-40B4-BE49-F238E27FC236}">
                <a16:creationId xmlns:a16="http://schemas.microsoft.com/office/drawing/2014/main" xmlns="" id="{AEBE9F1A-B38D-446E-83AE-14B17CE77FF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xmlns="" id="{915B5014-A7EC-4BA6-9C83-8840CF81DB2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cstate="print">
            <a:extLst>
              <a:ext uri="{28A0092B-C50C-407E-A947-70E740481C1C}">
                <a14:useLocalDpi xmlns:a14="http://schemas.microsoft.com/office/drawing/2010/main" xmlns="" val="0"/>
              </a:ext>
            </a:extLst>
          </a:blip>
          <a:srcRect t="28813"/>
          <a:stretch/>
        </p:blipFill>
        <p:spPr>
          <a:xfrm>
            <a:off x="5999559" y="0"/>
            <a:ext cx="1202540" cy="1141407"/>
          </a:xfrm>
          <a:prstGeom prst="rect">
            <a:avLst/>
          </a:prstGeom>
        </p:spPr>
      </p:pic>
      <p:pic>
        <p:nvPicPr>
          <p:cNvPr id="17" name="Picture 16">
            <a:extLst>
              <a:ext uri="{FF2B5EF4-FFF2-40B4-BE49-F238E27FC236}">
                <a16:creationId xmlns:a16="http://schemas.microsoft.com/office/drawing/2014/main" xmlns="" id="{022C43AB-86D7-420D-8AD7-DC0A15FDD0A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cstate="print">
            <a:extLst>
              <a:ext uri="{28A0092B-C50C-407E-A947-70E740481C1C}">
                <a14:useLocalDpi xmlns:a14="http://schemas.microsoft.com/office/drawing/2010/main" xmlns="" val="0"/>
              </a:ext>
            </a:extLst>
          </a:blip>
          <a:srcRect b="23320"/>
          <a:stretch/>
        </p:blipFill>
        <p:spPr>
          <a:xfrm>
            <a:off x="6454408" y="6096000"/>
            <a:ext cx="745301" cy="762000"/>
          </a:xfrm>
          <a:prstGeom prst="rect">
            <a:avLst/>
          </a:prstGeom>
        </p:spPr>
      </p:pic>
      <p:sp>
        <p:nvSpPr>
          <p:cNvPr id="19" name="Rectangle 18">
            <a:extLst>
              <a:ext uri="{FF2B5EF4-FFF2-40B4-BE49-F238E27FC236}">
                <a16:creationId xmlns:a16="http://schemas.microsoft.com/office/drawing/2014/main" xmlns="" id="{5E3EB826-A471-488F-9E8A-D65528A3C0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xmlns="" id="{DFB3CEA1-88D9-42FB-88ED-1E9807FE65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Εικόνα 3">
            <a:extLst>
              <a:ext uri="{FF2B5EF4-FFF2-40B4-BE49-F238E27FC236}">
                <a16:creationId xmlns:a16="http://schemas.microsoft.com/office/drawing/2014/main" xmlns="" id="{A1707494-1B1F-B04B-91FB-862B1D3C6D83}"/>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857955" y="643467"/>
            <a:ext cx="7428088" cy="5571066"/>
          </a:xfrm>
          <a:prstGeom prst="rect">
            <a:avLst/>
          </a:prstGeom>
        </p:spPr>
      </p:pic>
      <p:sp>
        <p:nvSpPr>
          <p:cNvPr id="23" name="Rectangle 22">
            <a:extLst>
              <a:ext uri="{FF2B5EF4-FFF2-40B4-BE49-F238E27FC236}">
                <a16:creationId xmlns:a16="http://schemas.microsoft.com/office/drawing/2014/main" xmlns="" id="{9A6C928E-4252-4F33-8C34-E50A12A317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xmlns="" val="68560711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8">
            <a:extLst>
              <a:ext uri="{FF2B5EF4-FFF2-40B4-BE49-F238E27FC236}">
                <a16:creationId xmlns:a16="http://schemas.microsoft.com/office/drawing/2014/main" xmlns="" id="{C9ECDD5C-152A-4CC7-8333-0F367B3A62E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cstate="print">
            <a:extLst>
              <a:ext uri="{28A0092B-C50C-407E-A947-70E740481C1C}">
                <a14:useLocalDpi xmlns:a14="http://schemas.microsoft.com/office/drawing/2010/main" xmlns="" val="0"/>
              </a:ext>
            </a:extLst>
          </a:blip>
          <a:srcRect l="3613"/>
          <a:stretch/>
        </p:blipFill>
        <p:spPr>
          <a:xfrm>
            <a:off x="0" y="2669685"/>
            <a:ext cx="3027759" cy="4188315"/>
          </a:xfrm>
          <a:prstGeom prst="rect">
            <a:avLst/>
          </a:prstGeom>
        </p:spPr>
      </p:pic>
      <p:pic>
        <p:nvPicPr>
          <p:cNvPr id="26" name="Picture 10">
            <a:extLst>
              <a:ext uri="{FF2B5EF4-FFF2-40B4-BE49-F238E27FC236}">
                <a16:creationId xmlns:a16="http://schemas.microsoft.com/office/drawing/2014/main" xmlns="" id="{7F5C92A3-369B-43F3-BDCE-E560B1B0EC8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cstate="print">
            <a:extLst>
              <a:ext uri="{28A0092B-C50C-407E-A947-70E740481C1C}">
                <a14:useLocalDpi xmlns:a14="http://schemas.microsoft.com/office/drawing/2010/main" xmlns="" val="0"/>
              </a:ext>
            </a:extLst>
          </a:blip>
          <a:srcRect l="35640"/>
          <a:stretch/>
        </p:blipFill>
        <p:spPr>
          <a:xfrm>
            <a:off x="0" y="2892347"/>
            <a:ext cx="1141809" cy="2365453"/>
          </a:xfrm>
          <a:prstGeom prst="rect">
            <a:avLst/>
          </a:prstGeom>
        </p:spPr>
      </p:pic>
      <p:sp>
        <p:nvSpPr>
          <p:cNvPr id="27" name="Oval 12">
            <a:extLst>
              <a:ext uri="{FF2B5EF4-FFF2-40B4-BE49-F238E27FC236}">
                <a16:creationId xmlns:a16="http://schemas.microsoft.com/office/drawing/2014/main" xmlns="" id="{AEBE9F1A-B38D-446E-83AE-14B17CE77FF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28" name="Picture 14">
            <a:extLst>
              <a:ext uri="{FF2B5EF4-FFF2-40B4-BE49-F238E27FC236}">
                <a16:creationId xmlns:a16="http://schemas.microsoft.com/office/drawing/2014/main" xmlns="" id="{915B5014-A7EC-4BA6-9C83-8840CF81DB2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cstate="print">
            <a:extLst>
              <a:ext uri="{28A0092B-C50C-407E-A947-70E740481C1C}">
                <a14:useLocalDpi xmlns:a14="http://schemas.microsoft.com/office/drawing/2010/main" xmlns="" val="0"/>
              </a:ext>
            </a:extLst>
          </a:blip>
          <a:srcRect t="28813"/>
          <a:stretch/>
        </p:blipFill>
        <p:spPr>
          <a:xfrm>
            <a:off x="5999559" y="0"/>
            <a:ext cx="1202540" cy="1141407"/>
          </a:xfrm>
          <a:prstGeom prst="rect">
            <a:avLst/>
          </a:prstGeom>
        </p:spPr>
      </p:pic>
      <p:pic>
        <p:nvPicPr>
          <p:cNvPr id="29" name="Picture 16">
            <a:extLst>
              <a:ext uri="{FF2B5EF4-FFF2-40B4-BE49-F238E27FC236}">
                <a16:creationId xmlns:a16="http://schemas.microsoft.com/office/drawing/2014/main" xmlns="" id="{022C43AB-86D7-420D-8AD7-DC0A15FDD0A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cstate="print">
            <a:extLst>
              <a:ext uri="{28A0092B-C50C-407E-A947-70E740481C1C}">
                <a14:useLocalDpi xmlns:a14="http://schemas.microsoft.com/office/drawing/2010/main" xmlns="" val="0"/>
              </a:ext>
            </a:extLst>
          </a:blip>
          <a:srcRect b="23320"/>
          <a:stretch/>
        </p:blipFill>
        <p:spPr>
          <a:xfrm>
            <a:off x="6454408" y="6096000"/>
            <a:ext cx="745301" cy="762000"/>
          </a:xfrm>
          <a:prstGeom prst="rect">
            <a:avLst/>
          </a:prstGeom>
        </p:spPr>
      </p:pic>
      <p:sp>
        <p:nvSpPr>
          <p:cNvPr id="30" name="Rectangle 18">
            <a:extLst>
              <a:ext uri="{FF2B5EF4-FFF2-40B4-BE49-F238E27FC236}">
                <a16:creationId xmlns:a16="http://schemas.microsoft.com/office/drawing/2014/main" xmlns="" id="{5E3EB826-A471-488F-9E8A-D65528A3C0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1" name="Rectangle 20">
            <a:extLst>
              <a:ext uri="{FF2B5EF4-FFF2-40B4-BE49-F238E27FC236}">
                <a16:creationId xmlns:a16="http://schemas.microsoft.com/office/drawing/2014/main" xmlns="" id="{DFB3CEA1-88D9-42FB-88ED-1E9807FE65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Εικόνα 3">
            <a:extLst>
              <a:ext uri="{FF2B5EF4-FFF2-40B4-BE49-F238E27FC236}">
                <a16:creationId xmlns:a16="http://schemas.microsoft.com/office/drawing/2014/main" xmlns="" id="{5D088014-C1A5-4345-B496-8C703B26BB19}"/>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857955" y="643467"/>
            <a:ext cx="7428088" cy="5571066"/>
          </a:xfrm>
          <a:prstGeom prst="rect">
            <a:avLst/>
          </a:prstGeom>
        </p:spPr>
      </p:pic>
      <p:sp>
        <p:nvSpPr>
          <p:cNvPr id="32" name="Rectangle 22">
            <a:extLst>
              <a:ext uri="{FF2B5EF4-FFF2-40B4-BE49-F238E27FC236}">
                <a16:creationId xmlns:a16="http://schemas.microsoft.com/office/drawing/2014/main" xmlns="" id="{9A6C928E-4252-4F33-8C34-E50A12A317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xmlns="" val="1285255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xmlns="" id="{C9ECDD5C-152A-4CC7-8333-0F367B3A62E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cstate="print">
            <a:extLst>
              <a:ext uri="{28A0092B-C50C-407E-A947-70E740481C1C}">
                <a14:useLocalDpi xmlns:a14="http://schemas.microsoft.com/office/drawing/2010/main" xmlns="" val="0"/>
              </a:ext>
            </a:extLst>
          </a:blip>
          <a:srcRect l="3613"/>
          <a:stretch/>
        </p:blipFill>
        <p:spPr>
          <a:xfrm>
            <a:off x="0" y="2669685"/>
            <a:ext cx="3027759" cy="4188315"/>
          </a:xfrm>
          <a:prstGeom prst="rect">
            <a:avLst/>
          </a:prstGeom>
        </p:spPr>
      </p:pic>
      <p:pic>
        <p:nvPicPr>
          <p:cNvPr id="73" name="Picture 72">
            <a:extLst>
              <a:ext uri="{FF2B5EF4-FFF2-40B4-BE49-F238E27FC236}">
                <a16:creationId xmlns:a16="http://schemas.microsoft.com/office/drawing/2014/main" xmlns="" id="{7F5C92A3-369B-43F3-BDCE-E560B1B0EC8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cstate="print">
            <a:extLst>
              <a:ext uri="{28A0092B-C50C-407E-A947-70E740481C1C}">
                <a14:useLocalDpi xmlns:a14="http://schemas.microsoft.com/office/drawing/2010/main" xmlns="" val="0"/>
              </a:ext>
            </a:extLst>
          </a:blip>
          <a:srcRect l="35640"/>
          <a:stretch/>
        </p:blipFill>
        <p:spPr>
          <a:xfrm>
            <a:off x="0" y="2892347"/>
            <a:ext cx="1141809" cy="2365453"/>
          </a:xfrm>
          <a:prstGeom prst="rect">
            <a:avLst/>
          </a:prstGeom>
        </p:spPr>
      </p:pic>
      <p:sp>
        <p:nvSpPr>
          <p:cNvPr id="75" name="Oval 74">
            <a:extLst>
              <a:ext uri="{FF2B5EF4-FFF2-40B4-BE49-F238E27FC236}">
                <a16:creationId xmlns:a16="http://schemas.microsoft.com/office/drawing/2014/main" xmlns="" id="{AEBE9F1A-B38D-446E-83AE-14B17CE77FF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77" name="Picture 76">
            <a:extLst>
              <a:ext uri="{FF2B5EF4-FFF2-40B4-BE49-F238E27FC236}">
                <a16:creationId xmlns:a16="http://schemas.microsoft.com/office/drawing/2014/main" xmlns="" id="{915B5014-A7EC-4BA6-9C83-8840CF81DB2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cstate="print">
            <a:extLst>
              <a:ext uri="{28A0092B-C50C-407E-A947-70E740481C1C}">
                <a14:useLocalDpi xmlns:a14="http://schemas.microsoft.com/office/drawing/2010/main" xmlns="" val="0"/>
              </a:ext>
            </a:extLst>
          </a:blip>
          <a:srcRect t="28813"/>
          <a:stretch/>
        </p:blipFill>
        <p:spPr>
          <a:xfrm>
            <a:off x="5999559" y="0"/>
            <a:ext cx="1202540" cy="1141407"/>
          </a:xfrm>
          <a:prstGeom prst="rect">
            <a:avLst/>
          </a:prstGeom>
        </p:spPr>
      </p:pic>
      <p:pic>
        <p:nvPicPr>
          <p:cNvPr id="79" name="Picture 78">
            <a:extLst>
              <a:ext uri="{FF2B5EF4-FFF2-40B4-BE49-F238E27FC236}">
                <a16:creationId xmlns:a16="http://schemas.microsoft.com/office/drawing/2014/main" xmlns="" id="{022C43AB-86D7-420D-8AD7-DC0A15FDD0A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cstate="print">
            <a:extLst>
              <a:ext uri="{28A0092B-C50C-407E-A947-70E740481C1C}">
                <a14:useLocalDpi xmlns:a14="http://schemas.microsoft.com/office/drawing/2010/main" xmlns="" val="0"/>
              </a:ext>
            </a:extLst>
          </a:blip>
          <a:srcRect b="23320"/>
          <a:stretch/>
        </p:blipFill>
        <p:spPr>
          <a:xfrm>
            <a:off x="6454408" y="6096000"/>
            <a:ext cx="745301" cy="762000"/>
          </a:xfrm>
          <a:prstGeom prst="rect">
            <a:avLst/>
          </a:prstGeom>
        </p:spPr>
      </p:pic>
      <p:sp>
        <p:nvSpPr>
          <p:cNvPr id="81" name="Rectangle 80">
            <a:extLst>
              <a:ext uri="{FF2B5EF4-FFF2-40B4-BE49-F238E27FC236}">
                <a16:creationId xmlns:a16="http://schemas.microsoft.com/office/drawing/2014/main" xmlns="" id="{5E3EB826-A471-488F-9E8A-D65528A3C0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3" name="Rectangle 82">
            <a:extLst>
              <a:ext uri="{FF2B5EF4-FFF2-40B4-BE49-F238E27FC236}">
                <a16:creationId xmlns:a16="http://schemas.microsoft.com/office/drawing/2014/main" xmlns="" id="{DFB3CEA1-88D9-42FB-88ED-1E9807FE65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9986" name="Picture 2" descr="Επιδηµιολογική Επιτήρηση Μικροβιακής&#10;Αντοχής&#10;∆ύο Μεθοδολογίες:&#10;Καταγραφή δεδοµένων αντοχής&#10;&amp; ανίχνευση επιδηµιολογικών&#10;προ...">
            <a:extLst>
              <a:ext uri="{FF2B5EF4-FFF2-40B4-BE49-F238E27FC236}">
                <a16:creationId xmlns:a16="http://schemas.microsoft.com/office/drawing/2014/main" xmlns="" id="{6B556F15-D477-D64D-BE11-3E13333D435B}"/>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tretch>
            <a:fillRect/>
          </a:stretch>
        </p:blipFill>
        <p:spPr bwMode="auto">
          <a:xfrm>
            <a:off x="634850" y="643467"/>
            <a:ext cx="7874298" cy="5571066"/>
          </a:xfrm>
          <a:prstGeom prst="rect">
            <a:avLst/>
          </a:prstGeom>
          <a:noFill/>
          <a:extLst>
            <a:ext uri="{909E8E84-426E-40DD-AFC4-6F175D3DCCD1}">
              <a14:hiddenFill xmlns:a14="http://schemas.microsoft.com/office/drawing/2010/main" xmlns="">
                <a:solidFill>
                  <a:srgbClr val="FFFFFF"/>
                </a:solidFill>
              </a14:hiddenFill>
            </a:ext>
          </a:extLst>
        </p:spPr>
      </p:pic>
      <p:sp>
        <p:nvSpPr>
          <p:cNvPr id="85" name="Rectangle 84">
            <a:extLst>
              <a:ext uri="{FF2B5EF4-FFF2-40B4-BE49-F238E27FC236}">
                <a16:creationId xmlns:a16="http://schemas.microsoft.com/office/drawing/2014/main" xmlns="" id="{9A6C928E-4252-4F33-8C34-E50A12A317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xmlns="" val="152205675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a:extLst>
              <a:ext uri="{FF2B5EF4-FFF2-40B4-BE49-F238E27FC236}">
                <a16:creationId xmlns:a16="http://schemas.microsoft.com/office/drawing/2014/main" xmlns="" id="{41B68C77-138E-4BF7-A276-BD0C78A4219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cstate="print">
            <a:extLst>
              <a:ext uri="{28A0092B-C50C-407E-A947-70E740481C1C}">
                <a14:useLocalDpi xmlns:a14="http://schemas.microsoft.com/office/drawing/2010/main" xmlns="" val="0"/>
              </a:ext>
            </a:extLst>
          </a:blip>
          <a:srcRect l="3613"/>
          <a:stretch/>
        </p:blipFill>
        <p:spPr>
          <a:xfrm>
            <a:off x="0" y="2669685"/>
            <a:ext cx="3027759" cy="4188315"/>
          </a:xfrm>
          <a:prstGeom prst="rect">
            <a:avLst/>
          </a:prstGeom>
        </p:spPr>
      </p:pic>
      <p:pic>
        <p:nvPicPr>
          <p:cNvPr id="86" name="Picture 85">
            <a:extLst>
              <a:ext uri="{FF2B5EF4-FFF2-40B4-BE49-F238E27FC236}">
                <a16:creationId xmlns:a16="http://schemas.microsoft.com/office/drawing/2014/main" xmlns="" id="{7C268552-D473-46ED-B1B8-422042C4DEF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cstate="print">
            <a:extLst>
              <a:ext uri="{28A0092B-C50C-407E-A947-70E740481C1C}">
                <a14:useLocalDpi xmlns:a14="http://schemas.microsoft.com/office/drawing/2010/main" xmlns="" val="0"/>
              </a:ext>
            </a:extLst>
          </a:blip>
          <a:srcRect l="35640"/>
          <a:stretch/>
        </p:blipFill>
        <p:spPr>
          <a:xfrm>
            <a:off x="0" y="2892347"/>
            <a:ext cx="1141809" cy="2365453"/>
          </a:xfrm>
          <a:prstGeom prst="rect">
            <a:avLst/>
          </a:prstGeom>
        </p:spPr>
      </p:pic>
      <p:sp>
        <p:nvSpPr>
          <p:cNvPr id="88" name="Oval 87">
            <a:extLst>
              <a:ext uri="{FF2B5EF4-FFF2-40B4-BE49-F238E27FC236}">
                <a16:creationId xmlns:a16="http://schemas.microsoft.com/office/drawing/2014/main" xmlns="" id="{4AC0CD9D-7610-4620-93B4-798CCD9AB5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0" name="Picture 89">
            <a:extLst>
              <a:ext uri="{FF2B5EF4-FFF2-40B4-BE49-F238E27FC236}">
                <a16:creationId xmlns:a16="http://schemas.microsoft.com/office/drawing/2014/main" xmlns="" id="{B9238B3E-24AA-439A-B527-6C5DF6D7214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cstate="print">
            <a:extLst>
              <a:ext uri="{28A0092B-C50C-407E-A947-70E740481C1C}">
                <a14:useLocalDpi xmlns:a14="http://schemas.microsoft.com/office/drawing/2010/main" xmlns="" val="0"/>
              </a:ext>
            </a:extLst>
          </a:blip>
          <a:srcRect t="28813"/>
          <a:stretch/>
        </p:blipFill>
        <p:spPr>
          <a:xfrm>
            <a:off x="5999559" y="0"/>
            <a:ext cx="1202540" cy="1141407"/>
          </a:xfrm>
          <a:prstGeom prst="rect">
            <a:avLst/>
          </a:prstGeom>
        </p:spPr>
      </p:pic>
      <p:pic>
        <p:nvPicPr>
          <p:cNvPr id="92" name="Picture 91">
            <a:extLst>
              <a:ext uri="{FF2B5EF4-FFF2-40B4-BE49-F238E27FC236}">
                <a16:creationId xmlns:a16="http://schemas.microsoft.com/office/drawing/2014/main" xmlns="" id="{69F01145-BEA3-4CBF-AA21-10077B948CA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6" cstate="print">
            <a:extLst>
              <a:ext uri="{28A0092B-C50C-407E-A947-70E740481C1C}">
                <a14:useLocalDpi xmlns:a14="http://schemas.microsoft.com/office/drawing/2010/main" xmlns="" val="0"/>
              </a:ext>
            </a:extLst>
          </a:blip>
          <a:srcRect b="23320"/>
          <a:stretch/>
        </p:blipFill>
        <p:spPr>
          <a:xfrm>
            <a:off x="6454408" y="6096000"/>
            <a:ext cx="745301" cy="762000"/>
          </a:xfrm>
          <a:prstGeom prst="rect">
            <a:avLst/>
          </a:prstGeom>
        </p:spPr>
      </p:pic>
      <p:sp>
        <p:nvSpPr>
          <p:cNvPr id="94" name="Rectangle 93">
            <a:extLst>
              <a:ext uri="{FF2B5EF4-FFF2-40B4-BE49-F238E27FC236}">
                <a16:creationId xmlns:a16="http://schemas.microsoft.com/office/drawing/2014/main" xmlns="" id="{DE4D62F9-188E-4530-84C2-24BDEE4BEB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96" name="Rectangle 95">
            <a:extLst>
              <a:ext uri="{FF2B5EF4-FFF2-40B4-BE49-F238E27FC236}">
                <a16:creationId xmlns:a16="http://schemas.microsoft.com/office/drawing/2014/main" xmlns="" id="{9362849A-570D-49DB-954C-63F144E88A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xmlns="" id="{1CA42011-E478-428B-9D15-A98E338BF8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0" name="Freeform 7">
            <a:extLst>
              <a:ext uri="{FF2B5EF4-FFF2-40B4-BE49-F238E27FC236}">
                <a16:creationId xmlns:a16="http://schemas.microsoft.com/office/drawing/2014/main" xmlns="" id="{9ED2773C-FE51-4632-BA46-036BDCDA6E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45762" name="Rectangle 2"/>
          <p:cNvSpPr>
            <a:spLocks noGrp="1" noChangeArrowheads="1"/>
          </p:cNvSpPr>
          <p:nvPr>
            <p:ph type="title" idx="4294967295"/>
          </p:nvPr>
        </p:nvSpPr>
        <p:spPr>
          <a:xfrm>
            <a:off x="486697" y="629267"/>
            <a:ext cx="6939116" cy="1016654"/>
          </a:xfrm>
        </p:spPr>
        <p:txBody>
          <a:bodyPr vert="horz" lIns="91440" tIns="45720" rIns="91440" bIns="45720" rtlCol="0" anchor="t">
            <a:normAutofit/>
          </a:bodyPr>
          <a:lstStyle/>
          <a:p>
            <a:pPr defTabSz="457200">
              <a:lnSpc>
                <a:spcPct val="90000"/>
              </a:lnSpc>
            </a:pPr>
            <a:r>
              <a:rPr lang="en-US" sz="3300" b="0" i="0" kern="1200">
                <a:solidFill>
                  <a:srgbClr val="EBEBEB"/>
                </a:solidFill>
                <a:latin typeface="+mj-lt"/>
                <a:ea typeface="+mj-ea"/>
                <a:cs typeface="+mj-cs"/>
              </a:rPr>
              <a:t>Μεταφορά του vanA από VRE σε S. aureus</a:t>
            </a:r>
          </a:p>
        </p:txBody>
      </p:sp>
      <p:sp useBgFill="1">
        <p:nvSpPr>
          <p:cNvPr id="102" name="Freeform: Shape 101">
            <a:extLst>
              <a:ext uri="{FF2B5EF4-FFF2-40B4-BE49-F238E27FC236}">
                <a16:creationId xmlns:a16="http://schemas.microsoft.com/office/drawing/2014/main" xmlns="" id="{E02F9158-C4C2-46A8-BE73-A4F77E139F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a:off x="0" y="1762067"/>
            <a:ext cx="9144313"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pic>
        <p:nvPicPr>
          <p:cNvPr id="245763" name="Picture 3"/>
          <p:cNvPicPr>
            <a:picLocks noChangeAspect="1" noChangeArrowheads="1"/>
          </p:cNvPicPr>
          <p:nvPr/>
        </p:nvPicPr>
        <p:blipFill>
          <a:blip r:embed="rId7" cstate="print">
            <a:extLst>
              <a:ext uri="{28A0092B-C50C-407E-A947-70E740481C1C}">
                <a14:useLocalDpi xmlns:a14="http://schemas.microsoft.com/office/drawing/2010/main" xmlns="" val="0"/>
              </a:ext>
            </a:extLst>
          </a:blip>
          <a:srcRect l="4187" t="43465" r="50043"/>
          <a:stretch>
            <a:fillRect/>
          </a:stretch>
        </p:blipFill>
        <p:spPr bwMode="auto">
          <a:xfrm>
            <a:off x="304376" y="2497792"/>
            <a:ext cx="4648623" cy="3031806"/>
          </a:xfrm>
          <a:prstGeom prst="rect">
            <a:avLst/>
          </a:prstGeom>
          <a:noFill/>
          <a:effectLst/>
          <a:extLst>
            <a:ext uri="{909E8E84-426E-40DD-AFC4-6F175D3DCCD1}">
              <a14:hiddenFill xmlns:a14="http://schemas.microsoft.com/office/drawing/2010/main" xmlns="">
                <a:solidFill>
                  <a:srgbClr val="FFFFFF"/>
                </a:solidFill>
              </a14:hiddenFill>
            </a:ext>
          </a:extLst>
        </p:spPr>
      </p:pic>
      <p:sp>
        <p:nvSpPr>
          <p:cNvPr id="3" name="Ορθογώνιο 2">
            <a:extLst>
              <a:ext uri="{FF2B5EF4-FFF2-40B4-BE49-F238E27FC236}">
                <a16:creationId xmlns:a16="http://schemas.microsoft.com/office/drawing/2014/main" xmlns="" id="{B454FB09-F5C8-1A40-A4C3-CB5BEFAA8A22}"/>
              </a:ext>
            </a:extLst>
          </p:cNvPr>
          <p:cNvSpPr/>
          <p:nvPr/>
        </p:nvSpPr>
        <p:spPr>
          <a:xfrm>
            <a:off x="5566421" y="2931153"/>
            <a:ext cx="3425180" cy="3658689"/>
          </a:xfrm>
          <a:prstGeom prst="rect">
            <a:avLst/>
          </a:prstGeom>
        </p:spPr>
        <p:txBody>
          <a:bodyPr vert="horz" lIns="91440" tIns="45720" rIns="91440" bIns="45720" rtlCol="0">
            <a:normAutofit/>
          </a:bodyPr>
          <a:lstStyle/>
          <a:p>
            <a:pPr>
              <a:spcBef>
                <a:spcPts val="1000"/>
              </a:spcBef>
              <a:buClr>
                <a:schemeClr val="bg2">
                  <a:lumMod val="40000"/>
                  <a:lumOff val="60000"/>
                </a:schemeClr>
              </a:buClr>
              <a:buSzPct val="80000"/>
            </a:pPr>
            <a:r>
              <a:rPr lang="en-US" dirty="0">
                <a:latin typeface="+mj-lt"/>
                <a:ea typeface="+mj-ea"/>
                <a:cs typeface="+mj-cs"/>
              </a:rPr>
              <a:t>The long-dreaded superbug surfaced on a summer Friday in 2002. The new strain of Staphylococcus aureus, cultured from foot ulcers on a diabetes patient in a Detroit dialysis center, had developed resistance to vancomycin </a:t>
            </a:r>
          </a:p>
        </p:txBody>
      </p:sp>
      <p:sp>
        <p:nvSpPr>
          <p:cNvPr id="245764" name="Text Box 4"/>
          <p:cNvSpPr txBox="1">
            <a:spLocks noChangeArrowheads="1"/>
          </p:cNvSpPr>
          <p:nvPr/>
        </p:nvSpPr>
        <p:spPr bwMode="auto">
          <a:xfrm>
            <a:off x="2286501" y="1928752"/>
            <a:ext cx="3980733" cy="259621"/>
          </a:xfrm>
          <a:prstGeom prst="rect">
            <a:avLst/>
          </a:prstGeom>
          <a:solidFill>
            <a:srgbClr val="000000">
              <a:alpha val="5000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o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ctr">
              <a:spcAft>
                <a:spcPts val="600"/>
              </a:spcAft>
            </a:pPr>
            <a:r>
              <a:rPr lang="en-US" sz="1300" dirty="0">
                <a:solidFill>
                  <a:srgbClr val="FFFFFF"/>
                </a:solidFill>
                <a:latin typeface="+mn-lt"/>
              </a:rPr>
              <a:t>Dan Ferber. 2003. Science 302:1488.</a:t>
            </a:r>
          </a:p>
        </p:txBody>
      </p:sp>
      <p:sp>
        <p:nvSpPr>
          <p:cNvPr id="2" name="Ορθογώνιο 1">
            <a:extLst>
              <a:ext uri="{FF2B5EF4-FFF2-40B4-BE49-F238E27FC236}">
                <a16:creationId xmlns:a16="http://schemas.microsoft.com/office/drawing/2014/main" xmlns="" id="{07D2D2C0-5B5F-4842-93B5-68CE05C593D0}"/>
              </a:ext>
            </a:extLst>
          </p:cNvPr>
          <p:cNvSpPr/>
          <p:nvPr/>
        </p:nvSpPr>
        <p:spPr>
          <a:xfrm>
            <a:off x="1718187" y="1586008"/>
            <a:ext cx="5434906" cy="369332"/>
          </a:xfrm>
          <a:prstGeom prst="rect">
            <a:avLst/>
          </a:prstGeom>
        </p:spPr>
        <p:txBody>
          <a:bodyPr wrap="square">
            <a:spAutoFit/>
          </a:bodyPr>
          <a:lstStyle/>
          <a:p>
            <a:pPr>
              <a:spcAft>
                <a:spcPts val="600"/>
              </a:spcAft>
            </a:pPr>
            <a:r>
              <a:rPr lang="en-US" dirty="0">
                <a:solidFill>
                  <a:schemeClr val="accent3"/>
                </a:solidFill>
                <a:latin typeface="Code2000"/>
              </a:rPr>
              <a:t>Triple-Threat Microbe Gained Powers From Another Bug </a:t>
            </a:r>
            <a:endParaRPr lang="en-US" dirty="0">
              <a:solidFill>
                <a:schemeClr val="accent3"/>
              </a:solidFill>
            </a:endParaRPr>
          </a:p>
        </p:txBody>
      </p:sp>
    </p:spTree>
    <p:extLst>
      <p:ext uri="{BB962C8B-B14F-4D97-AF65-F5344CB8AC3E}">
        <p14:creationId xmlns:p14="http://schemas.microsoft.com/office/powerpoint/2010/main" xmlns="" val="109622573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6" name="Picture 2"/>
          <p:cNvPicPr>
            <a:picLocks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19800" y="1474787"/>
            <a:ext cx="2305050" cy="4289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147" name="Rectangle 3"/>
          <p:cNvSpPr>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6148" name="Rectangle 4"/>
          <p:cNvSpPr>
            <a:spLocks noGrp="1" noChangeArrowheads="1"/>
          </p:cNvSpPr>
          <p:nvPr>
            <p:ph type="title"/>
          </p:nvPr>
        </p:nvSpPr>
        <p:spPr>
          <a:xfrm>
            <a:off x="2057400" y="546893"/>
            <a:ext cx="7391400" cy="685800"/>
          </a:xfrm>
        </p:spPr>
        <p:txBody>
          <a:bodyPr>
            <a:normAutofit fontScale="90000"/>
          </a:bodyPr>
          <a:lstStyle/>
          <a:p>
            <a:pPr eaLnBrk="1" hangingPunct="1"/>
            <a:r>
              <a:rPr lang="el-GR" sz="4800" b="1" dirty="0">
                <a:solidFill>
                  <a:srgbClr val="FFFF00"/>
                </a:solidFill>
              </a:rPr>
              <a:t>Επιτήρηση</a:t>
            </a:r>
            <a:endParaRPr lang="en-US" sz="4800" b="1" dirty="0">
              <a:solidFill>
                <a:srgbClr val="FFFF00"/>
              </a:solidFill>
            </a:endParaRPr>
          </a:p>
        </p:txBody>
      </p:sp>
      <p:sp>
        <p:nvSpPr>
          <p:cNvPr id="6149" name="Rectangle 5"/>
          <p:cNvSpPr>
            <a:spLocks noGrp="1" noChangeArrowheads="1"/>
          </p:cNvSpPr>
          <p:nvPr>
            <p:ph idx="1"/>
          </p:nvPr>
        </p:nvSpPr>
        <p:spPr>
          <a:xfrm>
            <a:off x="618808" y="1828800"/>
            <a:ext cx="5408612" cy="5181600"/>
          </a:xfrm>
        </p:spPr>
        <p:txBody>
          <a:bodyPr/>
          <a:lstStyle/>
          <a:p>
            <a:pPr eaLnBrk="1" hangingPunct="1">
              <a:lnSpc>
                <a:spcPct val="70000"/>
              </a:lnSpc>
              <a:spcBef>
                <a:spcPct val="50000"/>
              </a:spcBef>
            </a:pPr>
            <a:endParaRPr lang="en-US" sz="600" b="1" dirty="0">
              <a:latin typeface="Times New Roman" pitchFamily="18" charset="0"/>
            </a:endParaRPr>
          </a:p>
          <a:p>
            <a:pPr eaLnBrk="1" hangingPunct="1">
              <a:lnSpc>
                <a:spcPct val="95000"/>
              </a:lnSpc>
              <a:spcBef>
                <a:spcPct val="50000"/>
              </a:spcBef>
            </a:pPr>
            <a:r>
              <a:rPr lang="el-GR" sz="2400" b="1" dirty="0">
                <a:latin typeface="Times New Roman" panose="02020603050405020304" pitchFamily="18" charset="0"/>
                <a:cs typeface="Times New Roman" panose="02020603050405020304" pitchFamily="18" charset="0"/>
              </a:rPr>
              <a:t>Επιτήρηση στο εργαστήριο</a:t>
            </a:r>
            <a:endParaRPr lang="en-US" sz="2400" b="1" dirty="0">
              <a:latin typeface="Times New Roman" panose="02020603050405020304" pitchFamily="18" charset="0"/>
              <a:cs typeface="Times New Roman" panose="02020603050405020304" pitchFamily="18" charset="0"/>
            </a:endParaRPr>
          </a:p>
          <a:p>
            <a:pPr eaLnBrk="1" hangingPunct="1">
              <a:lnSpc>
                <a:spcPct val="95000"/>
              </a:lnSpc>
              <a:spcBef>
                <a:spcPct val="50000"/>
              </a:spcBef>
            </a:pPr>
            <a:r>
              <a:rPr lang="el-GR" sz="2400" b="1" dirty="0">
                <a:latin typeface="Times New Roman" panose="02020603050405020304" pitchFamily="18" charset="0"/>
                <a:cs typeface="Times New Roman" panose="02020603050405020304" pitchFamily="18" charset="0"/>
              </a:rPr>
              <a:t>Επιτήρηση νοσοκομειακών λοιμώξεων</a:t>
            </a:r>
            <a:endParaRPr lang="en-US" sz="2400" b="1" dirty="0">
              <a:latin typeface="Times New Roman" panose="02020603050405020304" pitchFamily="18" charset="0"/>
              <a:cs typeface="Times New Roman" panose="02020603050405020304" pitchFamily="18" charset="0"/>
            </a:endParaRPr>
          </a:p>
          <a:p>
            <a:pPr eaLnBrk="1" hangingPunct="1">
              <a:lnSpc>
                <a:spcPct val="95000"/>
              </a:lnSpc>
              <a:spcBef>
                <a:spcPct val="50000"/>
              </a:spcBef>
            </a:pPr>
            <a:r>
              <a:rPr lang="el-GR" sz="2400" b="1" dirty="0">
                <a:latin typeface="Times New Roman" panose="02020603050405020304" pitchFamily="18" charset="0"/>
                <a:cs typeface="Times New Roman" panose="02020603050405020304" pitchFamily="18" charset="0"/>
              </a:rPr>
              <a:t>Καταγραφή λοιμώξεων από</a:t>
            </a:r>
            <a:r>
              <a:rPr lang="en-US" sz="2400" b="1" dirty="0">
                <a:latin typeface="Times New Roman" panose="02020603050405020304" pitchFamily="18" charset="0"/>
                <a:cs typeface="Times New Roman" panose="02020603050405020304" pitchFamily="18" charset="0"/>
              </a:rPr>
              <a:t> </a:t>
            </a:r>
            <a:r>
              <a:rPr lang="el-GR" sz="2400" b="1" dirty="0" err="1">
                <a:latin typeface="Times New Roman" panose="02020603050405020304" pitchFamily="18" charset="0"/>
                <a:cs typeface="Times New Roman" panose="02020603050405020304" pitchFamily="18" charset="0"/>
              </a:rPr>
              <a:t>πολυανθεκτικά</a:t>
            </a:r>
            <a:r>
              <a:rPr lang="el-GR" sz="2400" b="1" dirty="0">
                <a:latin typeface="Times New Roman" panose="02020603050405020304" pitchFamily="18" charset="0"/>
                <a:cs typeface="Times New Roman" panose="02020603050405020304" pitchFamily="18" charset="0"/>
              </a:rPr>
              <a:t> βακτήρια</a:t>
            </a:r>
          </a:p>
          <a:p>
            <a:pPr eaLnBrk="1" hangingPunct="1">
              <a:lnSpc>
                <a:spcPct val="95000"/>
              </a:lnSpc>
              <a:spcBef>
                <a:spcPct val="50000"/>
              </a:spcBef>
            </a:pPr>
            <a:r>
              <a:rPr lang="el-GR" sz="2400" b="1" dirty="0">
                <a:latin typeface="Times New Roman" panose="02020603050405020304" pitchFamily="18" charset="0"/>
                <a:cs typeface="Times New Roman" panose="02020603050405020304" pitchFamily="18" charset="0"/>
              </a:rPr>
              <a:t>Έλεγχος φορείας;</a:t>
            </a:r>
            <a:endParaRPr lang="en-US" sz="2400" b="1" dirty="0">
              <a:latin typeface="Times New Roman" panose="02020603050405020304" pitchFamily="18" charset="0"/>
              <a:cs typeface="Times New Roman" panose="02020603050405020304" pitchFamily="18" charset="0"/>
            </a:endParaRPr>
          </a:p>
          <a:p>
            <a:pPr eaLnBrk="1" hangingPunct="1">
              <a:lnSpc>
                <a:spcPct val="95000"/>
              </a:lnSpc>
              <a:spcBef>
                <a:spcPct val="50000"/>
              </a:spcBef>
            </a:pPr>
            <a:r>
              <a:rPr lang="el-GR" sz="2400" b="1" dirty="0">
                <a:latin typeface="Times New Roman" panose="02020603050405020304" pitchFamily="18" charset="0"/>
                <a:cs typeface="Times New Roman" panose="02020603050405020304" pitchFamily="18" charset="0"/>
              </a:rPr>
              <a:t>Συσχετισμός των λοιμώξεων με τη φορεία</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876698676"/>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84710" y="452718"/>
            <a:ext cx="7363890" cy="1400530"/>
          </a:xfrm>
        </p:spPr>
        <p:txBody>
          <a:bodyPr>
            <a:normAutofit fontScale="90000"/>
          </a:bodyPr>
          <a:lstStyle/>
          <a:p>
            <a:pPr algn="ctr" eaLnBrk="1" hangingPunct="1"/>
            <a:r>
              <a:rPr lang="el-GR" sz="3600" b="1" dirty="0">
                <a:latin typeface="Arial" panose="020B0604020202020204" pitchFamily="34" charset="0"/>
                <a:cs typeface="Arial" panose="020B0604020202020204" pitchFamily="34" charset="0"/>
              </a:rPr>
              <a:t>Διάσπαρτα περιστατικά λοιμώξεων/επιδημικών εξάρσεων:</a:t>
            </a:r>
            <a:br>
              <a:rPr lang="el-GR" sz="3600" b="1" dirty="0">
                <a:latin typeface="Arial" panose="020B0604020202020204" pitchFamily="34" charset="0"/>
                <a:cs typeface="Arial" panose="020B0604020202020204" pitchFamily="34" charset="0"/>
              </a:rPr>
            </a:br>
            <a:r>
              <a:rPr lang="el-GR" sz="3600" b="1" dirty="0">
                <a:latin typeface="Arial" panose="020B0604020202020204" pitchFamily="34" charset="0"/>
                <a:cs typeface="Arial" panose="020B0604020202020204" pitchFamily="34" charset="0"/>
              </a:rPr>
              <a:t>πώς θα συνδεθούν;;</a:t>
            </a:r>
            <a:r>
              <a:rPr lang="en-US" sz="4000" b="1" dirty="0">
                <a:latin typeface="Arial" panose="020B0604020202020204" pitchFamily="34" charset="0"/>
                <a:cs typeface="Arial" panose="020B0604020202020204" pitchFamily="34" charset="0"/>
              </a:rPr>
              <a:t> </a:t>
            </a:r>
          </a:p>
        </p:txBody>
      </p:sp>
      <p:graphicFrame>
        <p:nvGraphicFramePr>
          <p:cNvPr id="51203" name="Object 3"/>
          <p:cNvGraphicFramePr>
            <a:graphicFrameLocks noGrp="1" noChangeAspect="1"/>
          </p:cNvGraphicFramePr>
          <p:nvPr>
            <p:ph idx="1"/>
            <p:extLst>
              <p:ext uri="{D42A27DB-BD31-4B8C-83A1-F6EECF244321}">
                <p14:modId xmlns:p14="http://schemas.microsoft.com/office/powerpoint/2010/main" xmlns="" val="753342130"/>
              </p:ext>
            </p:extLst>
          </p:nvPr>
        </p:nvGraphicFramePr>
        <p:xfrm>
          <a:off x="457200" y="2329180"/>
          <a:ext cx="2268538" cy="2198687"/>
        </p:xfrm>
        <a:graphic>
          <a:graphicData uri="http://schemas.openxmlformats.org/presentationml/2006/ole">
            <p:oleObj spid="_x0000_s147730" name="Image" r:id="rId3" imgW="3773112" imgH="3657298" progId="">
              <p:embed/>
            </p:oleObj>
          </a:graphicData>
        </a:graphic>
      </p:graphicFrame>
      <p:sp>
        <p:nvSpPr>
          <p:cNvPr id="51204" name="Text Box 4"/>
          <p:cNvSpPr txBox="1">
            <a:spLocks noChangeArrowheads="1"/>
          </p:cNvSpPr>
          <p:nvPr/>
        </p:nvSpPr>
        <p:spPr bwMode="auto">
          <a:xfrm>
            <a:off x="457200" y="4572000"/>
            <a:ext cx="2743200" cy="1187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el-GR" sz="2400" b="1">
                <a:solidFill>
                  <a:srgbClr val="FFFF00"/>
                </a:solidFill>
                <a:latin typeface="Comic Sans MS" pitchFamily="66" charset="0"/>
              </a:rPr>
              <a:t>Ο ρόλος του Κέντρου Αναφοράς???</a:t>
            </a:r>
            <a:endParaRPr lang="en-US" sz="2400" b="1">
              <a:solidFill>
                <a:srgbClr val="FFFF00"/>
              </a:solidFill>
              <a:latin typeface="Comic Sans MS" pitchFamily="66" charset="0"/>
            </a:endParaRPr>
          </a:p>
        </p:txBody>
      </p:sp>
      <p:grpSp>
        <p:nvGrpSpPr>
          <p:cNvPr id="51205" name="Group 5"/>
          <p:cNvGrpSpPr>
            <a:grpSpLocks/>
          </p:cNvGrpSpPr>
          <p:nvPr/>
        </p:nvGrpSpPr>
        <p:grpSpPr bwMode="auto">
          <a:xfrm>
            <a:off x="5430838" y="2017713"/>
            <a:ext cx="2951162" cy="3240087"/>
            <a:chOff x="2064" y="1117"/>
            <a:chExt cx="1859" cy="2041"/>
          </a:xfrm>
        </p:grpSpPr>
        <p:sp>
          <p:nvSpPr>
            <p:cNvPr id="51208" name="AutoShape 6"/>
            <p:cNvSpPr>
              <a:spLocks noChangeArrowheads="1"/>
            </p:cNvSpPr>
            <p:nvPr/>
          </p:nvSpPr>
          <p:spPr bwMode="auto">
            <a:xfrm>
              <a:off x="2789" y="1117"/>
              <a:ext cx="480" cy="480"/>
            </a:xfrm>
            <a:prstGeom prst="smileyFace">
              <a:avLst>
                <a:gd name="adj" fmla="val 4653"/>
              </a:avLst>
            </a:prstGeom>
            <a:solidFill>
              <a:schemeClr val="bg1"/>
            </a:solidFill>
            <a:ln w="381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grpSp>
          <p:nvGrpSpPr>
            <p:cNvPr id="51209" name="Group 7"/>
            <p:cNvGrpSpPr>
              <a:grpSpLocks/>
            </p:cNvGrpSpPr>
            <p:nvPr/>
          </p:nvGrpSpPr>
          <p:grpSpPr bwMode="auto">
            <a:xfrm>
              <a:off x="2064" y="2069"/>
              <a:ext cx="1859" cy="1089"/>
              <a:chOff x="4224" y="1152"/>
              <a:chExt cx="1344" cy="720"/>
            </a:xfrm>
          </p:grpSpPr>
          <p:sp>
            <p:nvSpPr>
              <p:cNvPr id="51215" name="AutoShape 8"/>
              <p:cNvSpPr>
                <a:spLocks noChangeArrowheads="1"/>
              </p:cNvSpPr>
              <p:nvPr/>
            </p:nvSpPr>
            <p:spPr bwMode="auto">
              <a:xfrm>
                <a:off x="4224" y="1152"/>
                <a:ext cx="384" cy="336"/>
              </a:xfrm>
              <a:prstGeom prst="smileyFace">
                <a:avLst>
                  <a:gd name="adj" fmla="val 4653"/>
                </a:avLst>
              </a:prstGeom>
              <a:solidFill>
                <a:schemeClr val="bg1"/>
              </a:solidFill>
              <a:ln w="381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51216" name="AutoShape 9"/>
              <p:cNvSpPr>
                <a:spLocks noChangeArrowheads="1"/>
              </p:cNvSpPr>
              <p:nvPr/>
            </p:nvSpPr>
            <p:spPr bwMode="auto">
              <a:xfrm>
                <a:off x="4368" y="1536"/>
                <a:ext cx="384" cy="336"/>
              </a:xfrm>
              <a:prstGeom prst="smileyFace">
                <a:avLst>
                  <a:gd name="adj" fmla="val 4653"/>
                </a:avLst>
              </a:prstGeom>
              <a:solidFill>
                <a:schemeClr val="bg1"/>
              </a:solidFill>
              <a:ln w="381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51217" name="AutoShape 10"/>
              <p:cNvSpPr>
                <a:spLocks noChangeArrowheads="1"/>
              </p:cNvSpPr>
              <p:nvPr/>
            </p:nvSpPr>
            <p:spPr bwMode="auto">
              <a:xfrm>
                <a:off x="4896" y="1536"/>
                <a:ext cx="384" cy="336"/>
              </a:xfrm>
              <a:prstGeom prst="smileyFace">
                <a:avLst>
                  <a:gd name="adj" fmla="val 4653"/>
                </a:avLst>
              </a:prstGeom>
              <a:solidFill>
                <a:schemeClr val="bg1"/>
              </a:solidFill>
              <a:ln w="381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51218" name="AutoShape 11"/>
              <p:cNvSpPr>
                <a:spLocks noChangeArrowheads="1"/>
              </p:cNvSpPr>
              <p:nvPr/>
            </p:nvSpPr>
            <p:spPr bwMode="auto">
              <a:xfrm>
                <a:off x="5184" y="1152"/>
                <a:ext cx="384" cy="336"/>
              </a:xfrm>
              <a:prstGeom prst="smileyFace">
                <a:avLst>
                  <a:gd name="adj" fmla="val 4653"/>
                </a:avLst>
              </a:prstGeom>
              <a:solidFill>
                <a:schemeClr val="bg1"/>
              </a:solidFill>
              <a:ln w="381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grpSp>
        <p:sp>
          <p:nvSpPr>
            <p:cNvPr id="51210" name="AutoShape 12"/>
            <p:cNvSpPr>
              <a:spLocks noChangeArrowheads="1"/>
            </p:cNvSpPr>
            <p:nvPr/>
          </p:nvSpPr>
          <p:spPr bwMode="auto">
            <a:xfrm>
              <a:off x="2971" y="1706"/>
              <a:ext cx="91" cy="771"/>
            </a:xfrm>
            <a:prstGeom prst="downArrow">
              <a:avLst>
                <a:gd name="adj1" fmla="val 50000"/>
                <a:gd name="adj2" fmla="val 211813"/>
              </a:avLst>
            </a:prstGeom>
            <a:solidFill>
              <a:srgbClr val="FF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51211" name="AutoShape 13"/>
            <p:cNvSpPr>
              <a:spLocks noChangeArrowheads="1"/>
            </p:cNvSpPr>
            <p:nvPr/>
          </p:nvSpPr>
          <p:spPr bwMode="auto">
            <a:xfrm>
              <a:off x="2352" y="2880"/>
              <a:ext cx="48" cy="48"/>
            </a:xfrm>
            <a:prstGeom prst="star8">
              <a:avLst>
                <a:gd name="adj" fmla="val 38250"/>
              </a:avLst>
            </a:prstGeom>
            <a:solidFill>
              <a:srgbClr val="993366"/>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51212" name="AutoShape 14"/>
            <p:cNvSpPr>
              <a:spLocks noChangeArrowheads="1"/>
            </p:cNvSpPr>
            <p:nvPr/>
          </p:nvSpPr>
          <p:spPr bwMode="auto">
            <a:xfrm>
              <a:off x="3120" y="2928"/>
              <a:ext cx="48" cy="48"/>
            </a:xfrm>
            <a:prstGeom prst="star8">
              <a:avLst>
                <a:gd name="adj" fmla="val 38250"/>
              </a:avLst>
            </a:prstGeom>
            <a:solidFill>
              <a:srgbClr val="993366"/>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51213" name="AutoShape 15"/>
            <p:cNvSpPr>
              <a:spLocks noChangeArrowheads="1"/>
            </p:cNvSpPr>
            <p:nvPr/>
          </p:nvSpPr>
          <p:spPr bwMode="auto">
            <a:xfrm>
              <a:off x="3408" y="2928"/>
              <a:ext cx="48" cy="48"/>
            </a:xfrm>
            <a:prstGeom prst="star8">
              <a:avLst>
                <a:gd name="adj" fmla="val 38250"/>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51214" name="AutoShape 16"/>
            <p:cNvSpPr>
              <a:spLocks noChangeArrowheads="1"/>
            </p:cNvSpPr>
            <p:nvPr/>
          </p:nvSpPr>
          <p:spPr bwMode="auto">
            <a:xfrm>
              <a:off x="3840" y="2352"/>
              <a:ext cx="48" cy="48"/>
            </a:xfrm>
            <a:prstGeom prst="star8">
              <a:avLst>
                <a:gd name="adj" fmla="val 38250"/>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grpSp>
      <p:sp>
        <p:nvSpPr>
          <p:cNvPr id="51206" name="Text Box 17"/>
          <p:cNvSpPr txBox="1">
            <a:spLocks noChangeArrowheads="1"/>
          </p:cNvSpPr>
          <p:nvPr/>
        </p:nvSpPr>
        <p:spPr bwMode="auto">
          <a:xfrm>
            <a:off x="2743200" y="5029200"/>
            <a:ext cx="3943350" cy="1552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l" eaLnBrk="1" hangingPunct="1"/>
            <a:r>
              <a:rPr lang="el-GR" sz="2400" b="1">
                <a:solidFill>
                  <a:srgbClr val="FFFF00"/>
                </a:solidFill>
                <a:latin typeface="Garamond" pitchFamily="18" charset="0"/>
              </a:rPr>
              <a:t>Ο γονότυπος </a:t>
            </a:r>
            <a:r>
              <a:rPr lang="el-GR" sz="2400" b="1">
                <a:solidFill>
                  <a:srgbClr val="FFFFCC"/>
                </a:solidFill>
                <a:latin typeface="Garamond" pitchFamily="18" charset="0"/>
              </a:rPr>
              <a:t>πρέπει να συμβάλλει και στην  κατανόηση της εξέλιξης των βακτηρίων και στην ταξινόμησή τους</a:t>
            </a:r>
            <a:endParaRPr lang="en-US" sz="2400" b="1">
              <a:solidFill>
                <a:srgbClr val="FFFFCC"/>
              </a:solidFill>
              <a:latin typeface="Garamond" pitchFamily="18" charset="0"/>
            </a:endParaRPr>
          </a:p>
        </p:txBody>
      </p:sp>
      <p:sp>
        <p:nvSpPr>
          <p:cNvPr id="51207" name="Text Box 18"/>
          <p:cNvSpPr txBox="1">
            <a:spLocks noChangeArrowheads="1"/>
          </p:cNvSpPr>
          <p:nvPr/>
        </p:nvSpPr>
        <p:spPr bwMode="auto">
          <a:xfrm>
            <a:off x="3048000" y="2133600"/>
            <a:ext cx="3200400" cy="1373188"/>
          </a:xfrm>
          <a:prstGeom prst="rect">
            <a:avLst/>
          </a:prstGeom>
          <a:noFill/>
          <a:ln>
            <a:noFill/>
          </a:ln>
          <a:effectLst/>
          <a:extLst>
            <a:ext uri="{909E8E84-426E-40DD-AFC4-6F175D3DCCD1}">
              <a14:hiddenFill xmlns:a14="http://schemas.microsoft.com/office/drawing/2010/main" xmlns="">
                <a:solidFill>
                  <a:srgbClr val="FFFF66"/>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68686"/>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l-GR" sz="2800" b="1">
                <a:solidFill>
                  <a:srgbClr val="FFFFCC"/>
                </a:solidFill>
                <a:latin typeface="Times New Roman" pitchFamily="18" charset="0"/>
              </a:rPr>
              <a:t>Επιδημιολογική μελέτη-καθορισμός κλώνων</a:t>
            </a:r>
            <a:endParaRPr lang="en-US" sz="2800" b="1">
              <a:solidFill>
                <a:srgbClr val="FFFFCC"/>
              </a:solidFill>
              <a:latin typeface="Times New Roman" pitchFamily="18" charset="0"/>
            </a:endParaRPr>
          </a:p>
        </p:txBody>
      </p:sp>
    </p:spTree>
    <p:extLst>
      <p:ext uri="{BB962C8B-B14F-4D97-AF65-F5344CB8AC3E}">
        <p14:creationId xmlns:p14="http://schemas.microsoft.com/office/powerpoint/2010/main" xmlns="" val="356988926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xmlns="" id="{923E8915-D2AA-4327-A45A-972C3CA957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4" name="Rectangle 73">
            <a:extLst>
              <a:ext uri="{FF2B5EF4-FFF2-40B4-BE49-F238E27FC236}">
                <a16:creationId xmlns:a16="http://schemas.microsoft.com/office/drawing/2014/main" xmlns="" id="{8302FC3C-9804-4950-B721-5FD704BA60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0" y="0"/>
            <a:ext cx="9141714" cy="68580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xmlns="" id="{6B9695BD-ECF6-49CA-8877-8C493193C65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490721" y="1828800"/>
            <a:ext cx="0" cy="320040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78" name="Picture 77">
            <a:extLst>
              <a:ext uri="{FF2B5EF4-FFF2-40B4-BE49-F238E27FC236}">
                <a16:creationId xmlns:a16="http://schemas.microsoft.com/office/drawing/2014/main" xmlns="" id="{3BC6EBB2-9BDC-4075-BA6B-43A9FBF9C86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cstate="print">
            <a:extLst>
              <a:ext uri="{28A0092B-C50C-407E-A947-70E740481C1C}">
                <a14:useLocalDpi xmlns:a14="http://schemas.microsoft.com/office/drawing/2010/main" xmlns="" val="0"/>
              </a:ext>
            </a:extLst>
          </a:blip>
          <a:srcRect b="23320"/>
          <a:stretch/>
        </p:blipFill>
        <p:spPr>
          <a:xfrm>
            <a:off x="6454408" y="6228080"/>
            <a:ext cx="745301" cy="762000"/>
          </a:xfrm>
          <a:prstGeom prst="rect">
            <a:avLst/>
          </a:prstGeom>
        </p:spPr>
      </p:pic>
      <p:sp>
        <p:nvSpPr>
          <p:cNvPr id="80" name="Freeform 5">
            <a:extLst>
              <a:ext uri="{FF2B5EF4-FFF2-40B4-BE49-F238E27FC236}">
                <a16:creationId xmlns:a16="http://schemas.microsoft.com/office/drawing/2014/main" xmlns="" id="{F3798573-F27B-47EB-8EA4-7EE34954C2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a:off x="-1191" y="0"/>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78850" name="Rectangle 2"/>
          <p:cNvSpPr>
            <a:spLocks noGrp="1" noChangeArrowheads="1"/>
          </p:cNvSpPr>
          <p:nvPr>
            <p:ph type="title"/>
          </p:nvPr>
        </p:nvSpPr>
        <p:spPr>
          <a:xfrm>
            <a:off x="604646" y="804672"/>
            <a:ext cx="2641019" cy="5248656"/>
          </a:xfrm>
        </p:spPr>
        <p:txBody>
          <a:bodyPr anchor="ctr">
            <a:normAutofit/>
          </a:bodyPr>
          <a:lstStyle/>
          <a:p>
            <a:pPr algn="ctr" eaLnBrk="1" hangingPunct="1"/>
            <a:r>
              <a:rPr lang="el-GR" sz="2600" b="1"/>
              <a:t>Επιτήρηση για</a:t>
            </a:r>
            <a:r>
              <a:rPr lang="en-US" sz="2600" b="1"/>
              <a:t> </a:t>
            </a:r>
            <a:r>
              <a:rPr lang="el-GR" sz="2600" b="1" err="1"/>
              <a:t>πολυανθεκτικά</a:t>
            </a:r>
            <a:r>
              <a:rPr lang="el-GR" sz="2600" b="1"/>
              <a:t> βακτήρια</a:t>
            </a:r>
            <a:endParaRPr lang="en-US" sz="2600" b="1"/>
          </a:p>
        </p:txBody>
      </p:sp>
      <p:sp>
        <p:nvSpPr>
          <p:cNvPr id="78851" name="Rectangle 3"/>
          <p:cNvSpPr>
            <a:spLocks noGrp="1" noChangeArrowheads="1"/>
          </p:cNvSpPr>
          <p:nvPr>
            <p:ph idx="1"/>
          </p:nvPr>
        </p:nvSpPr>
        <p:spPr>
          <a:xfrm>
            <a:off x="3731895" y="804671"/>
            <a:ext cx="4799948" cy="5248657"/>
          </a:xfrm>
        </p:spPr>
        <p:txBody>
          <a:bodyPr anchor="ctr">
            <a:normAutofit/>
          </a:bodyPr>
          <a:lstStyle/>
          <a:p>
            <a:pPr eaLnBrk="1" hangingPunct="1"/>
            <a:r>
              <a:rPr lang="el-GR" b="1">
                <a:latin typeface="Garamond" pitchFamily="18" charset="0"/>
              </a:rPr>
              <a:t>Ασθενείς υψηλού κινδύνου</a:t>
            </a:r>
            <a:r>
              <a:rPr lang="en-US" b="1">
                <a:latin typeface="Garamond" pitchFamily="18" charset="0"/>
              </a:rPr>
              <a:t>:</a:t>
            </a:r>
          </a:p>
          <a:p>
            <a:pPr lvl="1" eaLnBrk="1" hangingPunct="1"/>
            <a:r>
              <a:rPr lang="el-GR" b="1">
                <a:latin typeface="Times New Roman" panose="02020603050405020304" pitchFamily="18" charset="0"/>
                <a:cs typeface="Times New Roman" panose="02020603050405020304" pitchFamily="18" charset="0"/>
              </a:rPr>
              <a:t>Ιστορικό νοσηλείας</a:t>
            </a:r>
          </a:p>
          <a:p>
            <a:pPr lvl="1" eaLnBrk="1" hangingPunct="1"/>
            <a:r>
              <a:rPr lang="el-GR" b="1">
                <a:latin typeface="Times New Roman" panose="02020603050405020304" pitchFamily="18" charset="0"/>
                <a:cs typeface="Times New Roman" panose="02020603050405020304" pitchFamily="18" charset="0"/>
              </a:rPr>
              <a:t>Ηλικία</a:t>
            </a:r>
            <a:r>
              <a:rPr lang="en-US" b="1">
                <a:latin typeface="Times New Roman" panose="02020603050405020304" pitchFamily="18" charset="0"/>
                <a:cs typeface="Times New Roman" panose="02020603050405020304" pitchFamily="18" charset="0"/>
              </a:rPr>
              <a:t> </a:t>
            </a:r>
            <a:r>
              <a:rPr lang="el-GR" b="1">
                <a:latin typeface="Times New Roman" panose="02020603050405020304" pitchFamily="18" charset="0"/>
                <a:cs typeface="Times New Roman" panose="02020603050405020304" pitchFamily="18" charset="0"/>
              </a:rPr>
              <a:t>&gt; 75 ετών</a:t>
            </a:r>
          </a:p>
          <a:p>
            <a:pPr lvl="1" eaLnBrk="1" hangingPunct="1"/>
            <a:r>
              <a:rPr lang="el-GR" b="1">
                <a:latin typeface="Times New Roman" panose="02020603050405020304" pitchFamily="18" charset="0"/>
                <a:cs typeface="Times New Roman" panose="02020603050405020304" pitchFamily="18" charset="0"/>
              </a:rPr>
              <a:t>Προσθετικά υλικά</a:t>
            </a:r>
          </a:p>
          <a:p>
            <a:pPr lvl="1" eaLnBrk="1" hangingPunct="1"/>
            <a:r>
              <a:rPr lang="el-GR" b="1">
                <a:latin typeface="Times New Roman" panose="02020603050405020304" pitchFamily="18" charset="0"/>
                <a:cs typeface="Times New Roman" panose="02020603050405020304" pitchFamily="18" charset="0"/>
              </a:rPr>
              <a:t>Υποκείμενη νόσος</a:t>
            </a:r>
          </a:p>
          <a:p>
            <a:pPr lvl="1" eaLnBrk="1" hangingPunct="1"/>
            <a:r>
              <a:rPr lang="el-GR" b="1">
                <a:latin typeface="Times New Roman" panose="02020603050405020304" pitchFamily="18" charset="0"/>
                <a:cs typeface="Times New Roman" panose="02020603050405020304" pitchFamily="18" charset="0"/>
              </a:rPr>
              <a:t>Ιστορικό λοίμωξης</a:t>
            </a:r>
          </a:p>
          <a:p>
            <a:pPr lvl="1" eaLnBrk="1" hangingPunct="1"/>
            <a:r>
              <a:rPr lang="el-GR" b="1">
                <a:latin typeface="Times New Roman" panose="02020603050405020304" pitchFamily="18" charset="0"/>
                <a:cs typeface="Times New Roman" panose="02020603050405020304" pitchFamily="18" charset="0"/>
              </a:rPr>
              <a:t>Ιστορικό λήψης αντιβιοτικών για 30 ημέρες</a:t>
            </a:r>
          </a:p>
          <a:p>
            <a:pPr lvl="1" eaLnBrk="1" hangingPunct="1"/>
            <a:r>
              <a:rPr lang="el-GR" b="1">
                <a:latin typeface="Times New Roman" panose="02020603050405020304" pitchFamily="18" charset="0"/>
                <a:cs typeface="Times New Roman" panose="02020603050405020304" pitchFamily="18" charset="0"/>
              </a:rPr>
              <a:t>Ιδρύματα </a:t>
            </a:r>
          </a:p>
          <a:p>
            <a:pPr lvl="1" eaLnBrk="1" hangingPunct="1"/>
            <a:r>
              <a:rPr lang="el-GR" b="1">
                <a:latin typeface="Times New Roman" panose="02020603050405020304" pitchFamily="18" charset="0"/>
                <a:cs typeface="Times New Roman" panose="02020603050405020304" pitchFamily="18" charset="0"/>
              </a:rPr>
              <a:t>Ασθενείς με αναπνευστήρα</a:t>
            </a:r>
          </a:p>
        </p:txBody>
      </p:sp>
    </p:spTree>
    <p:extLst>
      <p:ext uri="{BB962C8B-B14F-4D97-AF65-F5344CB8AC3E}">
        <p14:creationId xmlns:p14="http://schemas.microsoft.com/office/powerpoint/2010/main" xmlns="" val="12502635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914400" y="350838"/>
            <a:ext cx="8915400" cy="944562"/>
          </a:xfrm>
        </p:spPr>
        <p:txBody>
          <a:bodyPr>
            <a:normAutofit/>
          </a:bodyPr>
          <a:lstStyle/>
          <a:p>
            <a:pPr eaLnBrk="1" hangingPunct="1"/>
            <a:r>
              <a:rPr lang="el-GR" sz="4000" b="1" dirty="0">
                <a:solidFill>
                  <a:schemeClr val="accent3"/>
                </a:solidFill>
              </a:rPr>
              <a:t>Επιτήρηση για</a:t>
            </a:r>
            <a:r>
              <a:rPr lang="en-US" sz="4000" b="1" dirty="0">
                <a:solidFill>
                  <a:schemeClr val="accent3"/>
                </a:solidFill>
              </a:rPr>
              <a:t> MRSA, VRE</a:t>
            </a:r>
          </a:p>
        </p:txBody>
      </p:sp>
      <p:sp>
        <p:nvSpPr>
          <p:cNvPr id="79875" name="Rectangle 3"/>
          <p:cNvSpPr>
            <a:spLocks noGrp="1" noChangeArrowheads="1"/>
          </p:cNvSpPr>
          <p:nvPr>
            <p:ph type="body" sz="half" idx="1"/>
          </p:nvPr>
        </p:nvSpPr>
        <p:spPr>
          <a:xfrm>
            <a:off x="457200" y="1295400"/>
            <a:ext cx="3733800" cy="1524000"/>
          </a:xfrm>
        </p:spPr>
        <p:txBody>
          <a:bodyPr>
            <a:normAutofit lnSpcReduction="10000"/>
          </a:bodyPr>
          <a:lstStyle/>
          <a:p>
            <a:pPr algn="ctr" eaLnBrk="1" hangingPunct="1">
              <a:lnSpc>
                <a:spcPct val="80000"/>
              </a:lnSpc>
              <a:buFontTx/>
              <a:buNone/>
            </a:pPr>
            <a:r>
              <a:rPr lang="el-GR" sz="2800" b="1" dirty="0">
                <a:solidFill>
                  <a:schemeClr val="bg1"/>
                </a:solidFill>
                <a:latin typeface="Garamond" pitchFamily="18" charset="0"/>
              </a:rPr>
              <a:t>Καλλιέργεια και απομόνωση με την εισαγωγή</a:t>
            </a:r>
            <a:endParaRPr lang="en-US" sz="2800" b="1" dirty="0">
              <a:solidFill>
                <a:schemeClr val="bg1"/>
              </a:solidFill>
              <a:latin typeface="Garamond" pitchFamily="18" charset="0"/>
            </a:endParaRPr>
          </a:p>
          <a:p>
            <a:pPr algn="ctr" eaLnBrk="1" hangingPunct="1">
              <a:lnSpc>
                <a:spcPct val="80000"/>
              </a:lnSpc>
              <a:buFontTx/>
              <a:buNone/>
            </a:pPr>
            <a:r>
              <a:rPr lang="en-US" sz="2400" b="1" dirty="0">
                <a:solidFill>
                  <a:schemeClr val="bg1"/>
                </a:solidFill>
                <a:latin typeface="Garamond" pitchFamily="18" charset="0"/>
                <a:cs typeface="Arial" pitchFamily="34" charset="0"/>
              </a:rPr>
              <a:t>↓</a:t>
            </a:r>
          </a:p>
          <a:p>
            <a:pPr eaLnBrk="1" hangingPunct="1">
              <a:lnSpc>
                <a:spcPct val="80000"/>
              </a:lnSpc>
              <a:buFontTx/>
              <a:buNone/>
            </a:pPr>
            <a:endParaRPr lang="en-US" sz="2000" b="1" dirty="0">
              <a:solidFill>
                <a:schemeClr val="bg1"/>
              </a:solidFill>
              <a:latin typeface="Garamond" pitchFamily="18" charset="0"/>
            </a:endParaRPr>
          </a:p>
        </p:txBody>
      </p:sp>
      <p:graphicFrame>
        <p:nvGraphicFramePr>
          <p:cNvPr id="79880" name="Object 8"/>
          <p:cNvGraphicFramePr>
            <a:graphicFrameLocks noGrp="1" noChangeAspect="1"/>
          </p:cNvGraphicFramePr>
          <p:nvPr>
            <p:ph type="chart" sz="half" idx="2"/>
          </p:nvPr>
        </p:nvGraphicFramePr>
        <p:xfrm>
          <a:off x="152400" y="3962400"/>
          <a:ext cx="3048000" cy="2895600"/>
        </p:xfrm>
        <a:graphic>
          <a:graphicData uri="http://schemas.openxmlformats.org/presentationml/2006/ole">
            <p:oleObj spid="_x0000_s135485" name="Chart" r:id="rId3" imgW="6086475" imgH="4495800" progId="MSGraph.Chart.8">
              <p:embed followColorScheme="full"/>
            </p:oleObj>
          </a:graphicData>
        </a:graphic>
      </p:graphicFrame>
      <p:sp>
        <p:nvSpPr>
          <p:cNvPr id="79876" name="Text Box 4"/>
          <p:cNvSpPr txBox="1">
            <a:spLocks noChangeArrowheads="1"/>
          </p:cNvSpPr>
          <p:nvPr/>
        </p:nvSpPr>
        <p:spPr bwMode="auto">
          <a:xfrm>
            <a:off x="5181600" y="1295400"/>
            <a:ext cx="3657600" cy="2227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r>
              <a:rPr lang="el-GR" sz="2800" b="1">
                <a:solidFill>
                  <a:schemeClr val="bg1"/>
                </a:solidFill>
                <a:latin typeface="Garamond" pitchFamily="18" charset="0"/>
              </a:rPr>
              <a:t>Καλλιέργεια με την εισαγωγή</a:t>
            </a:r>
            <a:endParaRPr lang="en-US" sz="2800" b="1">
              <a:solidFill>
                <a:schemeClr val="bg1"/>
              </a:solidFill>
              <a:latin typeface="Garamond" pitchFamily="18" charset="0"/>
            </a:endParaRPr>
          </a:p>
          <a:p>
            <a:pPr eaLnBrk="1" hangingPunct="1"/>
            <a:r>
              <a:rPr lang="en-US" sz="2800" b="1">
                <a:solidFill>
                  <a:schemeClr val="bg1"/>
                </a:solidFill>
                <a:latin typeface="Garamond" pitchFamily="18" charset="0"/>
              </a:rPr>
              <a:t>↓</a:t>
            </a:r>
          </a:p>
          <a:p>
            <a:pPr eaLnBrk="1" hangingPunct="1"/>
            <a:r>
              <a:rPr lang="el-GR" sz="2800" b="1">
                <a:solidFill>
                  <a:schemeClr val="bg1"/>
                </a:solidFill>
                <a:latin typeface="Garamond" pitchFamily="18" charset="0"/>
              </a:rPr>
              <a:t>Απομόνωση αν είναι θετική</a:t>
            </a:r>
          </a:p>
        </p:txBody>
      </p:sp>
      <p:sp>
        <p:nvSpPr>
          <p:cNvPr id="79877" name="Text Box 5"/>
          <p:cNvSpPr txBox="1">
            <a:spLocks noChangeArrowheads="1"/>
          </p:cNvSpPr>
          <p:nvPr/>
        </p:nvSpPr>
        <p:spPr bwMode="auto">
          <a:xfrm>
            <a:off x="3352800" y="4876800"/>
            <a:ext cx="556260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spcBef>
                <a:spcPct val="20000"/>
              </a:spcBef>
            </a:pPr>
            <a:r>
              <a:rPr lang="el-GR" sz="3200" b="1">
                <a:solidFill>
                  <a:srgbClr val="FFCCCC"/>
                </a:solidFill>
                <a:latin typeface="Garamond" pitchFamily="18" charset="0"/>
              </a:rPr>
              <a:t>Επανέλεγχος</a:t>
            </a:r>
            <a:r>
              <a:rPr lang="en-US" sz="3200" b="1">
                <a:solidFill>
                  <a:srgbClr val="FFCCCC"/>
                </a:solidFill>
                <a:latin typeface="Garamond" pitchFamily="18" charset="0"/>
              </a:rPr>
              <a:t> (</a:t>
            </a:r>
            <a:r>
              <a:rPr lang="el-GR" sz="3200" b="1">
                <a:solidFill>
                  <a:srgbClr val="FFCCCC"/>
                </a:solidFill>
                <a:latin typeface="Garamond" pitchFamily="18" charset="0"/>
              </a:rPr>
              <a:t>κάθε</a:t>
            </a:r>
            <a:r>
              <a:rPr lang="en-US" sz="3200" b="1">
                <a:solidFill>
                  <a:srgbClr val="FFCCCC"/>
                </a:solidFill>
                <a:latin typeface="Garamond" pitchFamily="18" charset="0"/>
              </a:rPr>
              <a:t> 5-7 </a:t>
            </a:r>
            <a:r>
              <a:rPr lang="el-GR" sz="3200" b="1">
                <a:solidFill>
                  <a:srgbClr val="FFCCCC"/>
                </a:solidFill>
                <a:latin typeface="Garamond" pitchFamily="18" charset="0"/>
              </a:rPr>
              <a:t>ημέρες</a:t>
            </a:r>
            <a:r>
              <a:rPr lang="en-US" sz="3200" b="1">
                <a:solidFill>
                  <a:srgbClr val="FFCCCC"/>
                </a:solidFill>
                <a:latin typeface="Garamond" pitchFamily="18" charset="0"/>
              </a:rPr>
              <a:t>)</a:t>
            </a:r>
            <a:endParaRPr lang="el-GR" sz="3200" b="1">
              <a:solidFill>
                <a:srgbClr val="FFCCCC"/>
              </a:solidFill>
              <a:latin typeface="Garamond" pitchFamily="18" charset="0"/>
            </a:endParaRPr>
          </a:p>
        </p:txBody>
      </p:sp>
      <p:sp>
        <p:nvSpPr>
          <p:cNvPr id="79878" name="Line 6"/>
          <p:cNvSpPr>
            <a:spLocks noChangeShapeType="1"/>
          </p:cNvSpPr>
          <p:nvPr/>
        </p:nvSpPr>
        <p:spPr bwMode="auto">
          <a:xfrm>
            <a:off x="3352800" y="3657600"/>
            <a:ext cx="1295400" cy="12192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l-GR"/>
          </a:p>
        </p:txBody>
      </p:sp>
      <p:sp>
        <p:nvSpPr>
          <p:cNvPr id="79879" name="Line 7"/>
          <p:cNvSpPr>
            <a:spLocks noChangeShapeType="1"/>
          </p:cNvSpPr>
          <p:nvPr/>
        </p:nvSpPr>
        <p:spPr bwMode="auto">
          <a:xfrm flipH="1">
            <a:off x="5029200" y="3276600"/>
            <a:ext cx="1828800" cy="15240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l-GR"/>
          </a:p>
        </p:txBody>
      </p:sp>
      <p:sp>
        <p:nvSpPr>
          <p:cNvPr id="79881" name="Text Box 9"/>
          <p:cNvSpPr txBox="1">
            <a:spLocks noChangeArrowheads="1"/>
          </p:cNvSpPr>
          <p:nvPr/>
        </p:nvSpPr>
        <p:spPr bwMode="auto">
          <a:xfrm>
            <a:off x="381000" y="2590800"/>
            <a:ext cx="3962400" cy="1282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l-GR" sz="2600" b="1">
                <a:solidFill>
                  <a:srgbClr val="FFFFCC"/>
                </a:solidFill>
                <a:latin typeface="Garamond" pitchFamily="18" charset="0"/>
              </a:rPr>
              <a:t>Απομάκρυνση από την απομόνωση αν είναι αρνητική</a:t>
            </a:r>
            <a:endParaRPr lang="en-US" sz="2600" b="1">
              <a:solidFill>
                <a:srgbClr val="FFFFCC"/>
              </a:solidFill>
              <a:latin typeface="Garamond" pitchFamily="18" charset="0"/>
            </a:endParaRPr>
          </a:p>
        </p:txBody>
      </p:sp>
    </p:spTree>
    <p:extLst>
      <p:ext uri="{BB962C8B-B14F-4D97-AF65-F5344CB8AC3E}">
        <p14:creationId xmlns:p14="http://schemas.microsoft.com/office/powerpoint/2010/main" xmlns="" val="334252406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609600" y="1821866"/>
            <a:ext cx="3462200" cy="4197934"/>
          </a:xfrm>
          <a:ln>
            <a:solidFill>
              <a:schemeClr val="tx1"/>
            </a:solidFill>
          </a:ln>
          <a:effectLst>
            <a:reflection blurRad="6350" stA="0" endPos="40000" dist="101600" dir="5400000" sy="-100000" algn="bl" rotWithShape="0"/>
          </a:effectLst>
        </p:spPr>
        <p:txBody>
          <a:bodyPr>
            <a:noAutofit/>
          </a:bodyPr>
          <a:lstStyle/>
          <a:p>
            <a:pPr marL="0" indent="0">
              <a:buNone/>
            </a:pPr>
            <a:endParaRPr lang="el-GR" sz="1400" b="1" u="sng" dirty="0"/>
          </a:p>
          <a:p>
            <a:pPr marL="0" indent="0" algn="ctr">
              <a:buNone/>
            </a:pPr>
            <a:r>
              <a:rPr lang="el-GR" sz="1400" b="1" u="sng" dirty="0"/>
              <a:t>Λοίμωξη</a:t>
            </a:r>
          </a:p>
          <a:p>
            <a:pPr marL="0" indent="0" algn="ctr">
              <a:buNone/>
            </a:pPr>
            <a:endParaRPr lang="el-GR" sz="1400" dirty="0"/>
          </a:p>
          <a:p>
            <a:pPr marL="0" indent="0" algn="ctr">
              <a:buNone/>
            </a:pPr>
            <a:r>
              <a:rPr lang="el-GR" sz="1400" dirty="0"/>
              <a:t>Παθογόνος μικροοργανισμός</a:t>
            </a:r>
          </a:p>
          <a:p>
            <a:pPr marL="0" indent="0" algn="ctr">
              <a:buNone/>
            </a:pPr>
            <a:endParaRPr lang="el-GR" sz="1400" dirty="0"/>
          </a:p>
          <a:p>
            <a:pPr marL="0" indent="0" algn="ctr">
              <a:buNone/>
            </a:pPr>
            <a:endParaRPr lang="el-GR" sz="1400" dirty="0"/>
          </a:p>
          <a:p>
            <a:pPr marL="0" indent="0" algn="ctr">
              <a:buNone/>
            </a:pPr>
            <a:r>
              <a:rPr lang="el-GR" sz="1400" dirty="0"/>
              <a:t>Οργανικό σύστημα</a:t>
            </a:r>
          </a:p>
          <a:p>
            <a:pPr marL="0" indent="0" algn="ctr">
              <a:buNone/>
            </a:pPr>
            <a:endParaRPr lang="el-GR" sz="1400" dirty="0"/>
          </a:p>
          <a:p>
            <a:pPr marL="0" indent="0" algn="ctr">
              <a:buNone/>
            </a:pPr>
            <a:endParaRPr lang="el-GR" sz="1400" dirty="0"/>
          </a:p>
          <a:p>
            <a:pPr marL="0" indent="0" algn="ctr">
              <a:buNone/>
            </a:pPr>
            <a:r>
              <a:rPr lang="el-GR" sz="1400" dirty="0"/>
              <a:t>Κλινικό σύνδρομο </a:t>
            </a:r>
          </a:p>
          <a:p>
            <a:pPr marL="0" indent="0" algn="ctr">
              <a:buNone/>
            </a:pPr>
            <a:r>
              <a:rPr lang="el-GR" sz="1400" dirty="0"/>
              <a:t>Συμπτώματα</a:t>
            </a:r>
          </a:p>
          <a:p>
            <a:pPr marL="0" indent="0" algn="ctr">
              <a:buNone/>
            </a:pPr>
            <a:r>
              <a:rPr lang="el-GR" sz="1400" dirty="0"/>
              <a:t>Σημεία</a:t>
            </a:r>
          </a:p>
        </p:txBody>
      </p:sp>
      <p:sp>
        <p:nvSpPr>
          <p:cNvPr id="5" name="Βέλος προς τα κάτω 4"/>
          <p:cNvSpPr/>
          <p:nvPr/>
        </p:nvSpPr>
        <p:spPr>
          <a:xfrm>
            <a:off x="2232666" y="3214685"/>
            <a:ext cx="363474" cy="366903"/>
          </a:xfrm>
          <a:prstGeom prst="down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350">
              <a:solidFill>
                <a:prstClr val="white"/>
              </a:solidFill>
            </a:endParaRPr>
          </a:p>
        </p:txBody>
      </p:sp>
      <p:sp>
        <p:nvSpPr>
          <p:cNvPr id="6" name="Βέλος προς τα κάτω 5"/>
          <p:cNvSpPr/>
          <p:nvPr/>
        </p:nvSpPr>
        <p:spPr>
          <a:xfrm>
            <a:off x="2232666" y="4357630"/>
            <a:ext cx="363474" cy="366903"/>
          </a:xfrm>
          <a:prstGeom prst="down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350">
              <a:solidFill>
                <a:prstClr val="white"/>
              </a:solidFill>
            </a:endParaRPr>
          </a:p>
        </p:txBody>
      </p:sp>
      <p:sp>
        <p:nvSpPr>
          <p:cNvPr id="7" name="Ορθογώνιο 6"/>
          <p:cNvSpPr/>
          <p:nvPr/>
        </p:nvSpPr>
        <p:spPr>
          <a:xfrm>
            <a:off x="4906480" y="1821866"/>
            <a:ext cx="2942120" cy="3054934"/>
          </a:xfrm>
          <a:prstGeom prst="rect">
            <a:avLst/>
          </a:prstGeom>
          <a:noFill/>
          <a:ln>
            <a:solidFill>
              <a:schemeClr val="tx1"/>
            </a:solidFill>
          </a:ln>
          <a:effectLst>
            <a:reflection blurRad="6350" stA="0" endPos="400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500" b="1" u="sng" dirty="0">
                <a:solidFill>
                  <a:schemeClr val="tx1"/>
                </a:solidFill>
              </a:rPr>
              <a:t>Αποικισμός</a:t>
            </a:r>
          </a:p>
          <a:p>
            <a:pPr algn="ctr"/>
            <a:endParaRPr lang="el-GR" sz="1425" u="sng" dirty="0">
              <a:solidFill>
                <a:schemeClr val="tx1"/>
              </a:solidFill>
            </a:endParaRPr>
          </a:p>
          <a:p>
            <a:pPr algn="ctr"/>
            <a:r>
              <a:rPr lang="el-GR" sz="1425" dirty="0">
                <a:solidFill>
                  <a:schemeClr val="tx1"/>
                </a:solidFill>
              </a:rPr>
              <a:t>Παθογόνος </a:t>
            </a:r>
          </a:p>
          <a:p>
            <a:pPr algn="ctr"/>
            <a:r>
              <a:rPr lang="el-GR" sz="1425" dirty="0">
                <a:solidFill>
                  <a:schemeClr val="tx1"/>
                </a:solidFill>
              </a:rPr>
              <a:t>Μικροοργανισμός</a:t>
            </a:r>
          </a:p>
          <a:p>
            <a:pPr algn="ctr"/>
            <a:endParaRPr lang="el-GR" sz="1425" dirty="0">
              <a:solidFill>
                <a:schemeClr val="tx1"/>
              </a:solidFill>
            </a:endParaRPr>
          </a:p>
          <a:p>
            <a:pPr algn="ctr"/>
            <a:endParaRPr lang="el-GR" sz="1425" dirty="0">
              <a:solidFill>
                <a:schemeClr val="tx1"/>
              </a:solidFill>
            </a:endParaRPr>
          </a:p>
          <a:p>
            <a:pPr algn="ctr"/>
            <a:r>
              <a:rPr lang="el-GR" sz="1425" dirty="0">
                <a:solidFill>
                  <a:schemeClr val="tx1"/>
                </a:solidFill>
              </a:rPr>
              <a:t>Χλωρίδες</a:t>
            </a:r>
          </a:p>
          <a:p>
            <a:pPr algn="ctr"/>
            <a:endParaRPr lang="el-GR" sz="1425" dirty="0">
              <a:solidFill>
                <a:schemeClr val="tx1"/>
              </a:solidFill>
            </a:endParaRPr>
          </a:p>
          <a:p>
            <a:pPr algn="ctr"/>
            <a:endParaRPr lang="el-GR" sz="1425" dirty="0">
              <a:solidFill>
                <a:schemeClr val="tx1"/>
              </a:solidFill>
            </a:endParaRPr>
          </a:p>
          <a:p>
            <a:pPr algn="ctr"/>
            <a:r>
              <a:rPr lang="el-GR" sz="1425" dirty="0">
                <a:solidFill>
                  <a:schemeClr val="tx1"/>
                </a:solidFill>
              </a:rPr>
              <a:t>Απουσία κλινικών </a:t>
            </a:r>
            <a:r>
              <a:rPr lang="en-US" sz="1425" dirty="0">
                <a:solidFill>
                  <a:schemeClr val="tx1"/>
                </a:solidFill>
              </a:rPr>
              <a:t> </a:t>
            </a:r>
            <a:r>
              <a:rPr lang="el-GR" sz="1425" dirty="0">
                <a:solidFill>
                  <a:schemeClr val="tx1"/>
                </a:solidFill>
              </a:rPr>
              <a:t>συμπτωμάτων</a:t>
            </a:r>
          </a:p>
        </p:txBody>
      </p:sp>
      <p:sp>
        <p:nvSpPr>
          <p:cNvPr id="8" name="Βέλος προς τα κάτω 7"/>
          <p:cNvSpPr/>
          <p:nvPr/>
        </p:nvSpPr>
        <p:spPr>
          <a:xfrm>
            <a:off x="6149894" y="3754232"/>
            <a:ext cx="388730" cy="366903"/>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350">
              <a:solidFill>
                <a:prstClr val="white"/>
              </a:solidFill>
            </a:endParaRPr>
          </a:p>
        </p:txBody>
      </p:sp>
      <p:sp>
        <p:nvSpPr>
          <p:cNvPr id="9" name="Βέλος προς τα κάτω 8"/>
          <p:cNvSpPr/>
          <p:nvPr/>
        </p:nvSpPr>
        <p:spPr>
          <a:xfrm>
            <a:off x="6195803" y="3129065"/>
            <a:ext cx="363474" cy="366903"/>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350">
              <a:solidFill>
                <a:prstClr val="white"/>
              </a:solidFill>
            </a:endParaRPr>
          </a:p>
        </p:txBody>
      </p:sp>
      <p:sp>
        <p:nvSpPr>
          <p:cNvPr id="10" name="Δεξιό βέλος 9"/>
          <p:cNvSpPr/>
          <p:nvPr/>
        </p:nvSpPr>
        <p:spPr>
          <a:xfrm>
            <a:off x="3884069" y="3703803"/>
            <a:ext cx="1159839" cy="363474"/>
          </a:xfrm>
          <a:prstGeom prs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350">
              <a:solidFill>
                <a:prstClr val="white"/>
              </a:solidFill>
            </a:endParaRPr>
          </a:p>
        </p:txBody>
      </p:sp>
      <p:sp>
        <p:nvSpPr>
          <p:cNvPr id="11" name="Αριστερό βέλος 10"/>
          <p:cNvSpPr/>
          <p:nvPr/>
        </p:nvSpPr>
        <p:spPr>
          <a:xfrm>
            <a:off x="3801770" y="3232994"/>
            <a:ext cx="1242138" cy="363474"/>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350">
              <a:solidFill>
                <a:prstClr val="white"/>
              </a:solidFill>
            </a:endParaRPr>
          </a:p>
        </p:txBody>
      </p:sp>
      <p:sp>
        <p:nvSpPr>
          <p:cNvPr id="2" name="Ορθογώνιο 1"/>
          <p:cNvSpPr/>
          <p:nvPr/>
        </p:nvSpPr>
        <p:spPr>
          <a:xfrm>
            <a:off x="838200" y="457201"/>
            <a:ext cx="7010400" cy="136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000" b="1" dirty="0">
                <a:solidFill>
                  <a:schemeClr val="tx1"/>
                </a:solidFill>
                <a:effectLst>
                  <a:outerShdw blurRad="38100" dist="38100" dir="2700000" algn="tl">
                    <a:srgbClr val="000000">
                      <a:alpha val="43137"/>
                    </a:srgbClr>
                  </a:outerShdw>
                </a:effectLst>
              </a:rPr>
              <a:t>ΛΟΙΜΩΞΗ – ΑΠΟΙΚΙΣΜΟΣ </a:t>
            </a:r>
          </a:p>
        </p:txBody>
      </p:sp>
      <p:sp>
        <p:nvSpPr>
          <p:cNvPr id="4" name="TextBox 3"/>
          <p:cNvSpPr txBox="1"/>
          <p:nvPr/>
        </p:nvSpPr>
        <p:spPr>
          <a:xfrm>
            <a:off x="2414403" y="6127135"/>
            <a:ext cx="4031717" cy="461665"/>
          </a:xfrm>
          <a:prstGeom prst="rect">
            <a:avLst/>
          </a:prstGeom>
          <a:solidFill>
            <a:schemeClr val="bg2">
              <a:lumMod val="40000"/>
              <a:lumOff val="60000"/>
            </a:schemeClr>
          </a:solidFill>
        </p:spPr>
        <p:txBody>
          <a:bodyPr wrap="square" rtlCol="0">
            <a:spAutoFit/>
          </a:bodyPr>
          <a:lstStyle/>
          <a:p>
            <a:pPr algn="ctr"/>
            <a:r>
              <a:rPr lang="el-GR" sz="2400" b="1" dirty="0">
                <a:solidFill>
                  <a:srgbClr val="FF0000"/>
                </a:solidFill>
                <a:effectLst>
                  <a:outerShdw blurRad="38100" dist="38100" dir="2700000" algn="tl">
                    <a:srgbClr val="000000">
                      <a:alpha val="43137"/>
                    </a:srgbClr>
                  </a:outerShdw>
                </a:effectLst>
              </a:rPr>
              <a:t>Δυνατότητα διασποράς!</a:t>
            </a:r>
          </a:p>
        </p:txBody>
      </p:sp>
    </p:spTree>
    <p:extLst>
      <p:ext uri="{BB962C8B-B14F-4D97-AF65-F5344CB8AC3E}">
        <p14:creationId xmlns:p14="http://schemas.microsoft.com/office/powerpoint/2010/main" xmlns="" val="111961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116632"/>
            <a:ext cx="7772400" cy="1143000"/>
          </a:xfrm>
        </p:spPr>
        <p:txBody>
          <a:bodyPr/>
          <a:lstStyle/>
          <a:p>
            <a:pPr eaLnBrk="1" hangingPunct="1"/>
            <a:r>
              <a:rPr lang="el-GR" sz="4000" b="1" dirty="0">
                <a:solidFill>
                  <a:srgbClr val="FFFF00"/>
                </a:solidFill>
                <a:latin typeface="Times New Roman" panose="02020603050405020304" pitchFamily="18" charset="0"/>
                <a:cs typeface="Times New Roman" panose="02020603050405020304" pitchFamily="18" charset="0"/>
              </a:rPr>
              <a:t>Φορεία </a:t>
            </a:r>
            <a:r>
              <a:rPr lang="en-US" sz="4000" b="1" i="1" dirty="0">
                <a:solidFill>
                  <a:srgbClr val="FFFF00"/>
                </a:solidFill>
                <a:latin typeface="Times New Roman" panose="02020603050405020304" pitchFamily="18" charset="0"/>
                <a:cs typeface="Times New Roman" panose="02020603050405020304" pitchFamily="18" charset="0"/>
              </a:rPr>
              <a:t>S. </a:t>
            </a:r>
            <a:r>
              <a:rPr lang="en-US" sz="4000" b="1" i="1" dirty="0" err="1">
                <a:solidFill>
                  <a:srgbClr val="FFFF00"/>
                </a:solidFill>
                <a:latin typeface="Times New Roman" panose="02020603050405020304" pitchFamily="18" charset="0"/>
                <a:cs typeface="Times New Roman" panose="02020603050405020304" pitchFamily="18" charset="0"/>
              </a:rPr>
              <a:t>aureus</a:t>
            </a:r>
            <a:endParaRPr lang="el-GR" sz="4000" b="1" i="1" dirty="0">
              <a:solidFill>
                <a:srgbClr val="FFFF00"/>
              </a:solidFill>
              <a:latin typeface="Times New Roman" panose="02020603050405020304" pitchFamily="18" charset="0"/>
              <a:cs typeface="Times New Roman" panose="02020603050405020304" pitchFamily="18" charset="0"/>
            </a:endParaRPr>
          </a:p>
        </p:txBody>
      </p:sp>
      <p:pic>
        <p:nvPicPr>
          <p:cNvPr id="24579" name="Picture 3" descr="nares"/>
          <p:cNvPicPr>
            <a:picLocks noGrp="1" noChangeAspect="1" noChangeArrowheads="1"/>
          </p:cNvPicPr>
          <p:nvPr>
            <p:ph sz="quarter" idx="1"/>
          </p:nvPr>
        </p:nvPicPr>
        <p:blipFill>
          <a:blip r:embed="rId2" cstate="print">
            <a:extLst>
              <a:ext uri="{28A0092B-C50C-407E-A947-70E740481C1C}">
                <a14:useLocalDpi xmlns:a14="http://schemas.microsoft.com/office/drawing/2010/main" xmlns="" val="0"/>
              </a:ext>
            </a:extLst>
          </a:blip>
          <a:srcRect/>
          <a:stretch>
            <a:fillRect/>
          </a:stretch>
        </p:blipFill>
        <p:spPr>
          <a:xfrm>
            <a:off x="179512" y="1484784"/>
            <a:ext cx="4175125" cy="4687888"/>
          </a:xfrm>
          <a:noFill/>
        </p:spPr>
      </p:pic>
      <p:sp>
        <p:nvSpPr>
          <p:cNvPr id="24580" name="Rectangle 4"/>
          <p:cNvSpPr>
            <a:spLocks noGrp="1" noChangeArrowheads="1"/>
          </p:cNvSpPr>
          <p:nvPr>
            <p:ph type="body" sz="half" idx="3"/>
          </p:nvPr>
        </p:nvSpPr>
        <p:spPr>
          <a:xfrm>
            <a:off x="4648200" y="1484784"/>
            <a:ext cx="3810000" cy="2592288"/>
          </a:xfrm>
        </p:spPr>
        <p:txBody>
          <a:bodyPr>
            <a:normAutofit/>
          </a:bodyPr>
          <a:lstStyle/>
          <a:p>
            <a:pPr eaLnBrk="1" hangingPunct="1"/>
            <a:r>
              <a:rPr lang="el-GR" sz="2800" b="1" dirty="0">
                <a:solidFill>
                  <a:srgbClr val="FFFFCC"/>
                </a:solidFill>
              </a:rPr>
              <a:t>Φορείς: 20%</a:t>
            </a:r>
          </a:p>
          <a:p>
            <a:pPr eaLnBrk="1" hangingPunct="1"/>
            <a:r>
              <a:rPr lang="el-GR" sz="2800" b="1" dirty="0">
                <a:solidFill>
                  <a:srgbClr val="FFFFCC"/>
                </a:solidFill>
              </a:rPr>
              <a:t>Διαλείπουσα φορεία: 60%</a:t>
            </a:r>
          </a:p>
          <a:p>
            <a:pPr eaLnBrk="1" hangingPunct="1"/>
            <a:r>
              <a:rPr lang="el-GR" sz="2800" b="1" dirty="0">
                <a:solidFill>
                  <a:srgbClr val="FFFFCC"/>
                </a:solidFill>
              </a:rPr>
              <a:t>Ουδέποτε φορείς: 20%</a:t>
            </a:r>
          </a:p>
        </p:txBody>
      </p:sp>
      <p:pic>
        <p:nvPicPr>
          <p:cNvPr id="8601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31848" y="4132734"/>
            <a:ext cx="5026055" cy="2592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6020"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79512" y="6309320"/>
            <a:ext cx="2581275" cy="180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6021"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95536" y="6553572"/>
            <a:ext cx="1781175" cy="171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199019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a:xfrm>
            <a:off x="611188" y="333375"/>
            <a:ext cx="7772400" cy="719138"/>
          </a:xfrm>
        </p:spPr>
        <p:txBody>
          <a:bodyPr>
            <a:normAutofit/>
          </a:bodyPr>
          <a:lstStyle/>
          <a:p>
            <a:r>
              <a:rPr lang="el-GR" sz="4000" b="1" dirty="0">
                <a:solidFill>
                  <a:srgbClr val="FFFF00"/>
                </a:solidFill>
                <a:latin typeface="Times New Roman" panose="02020603050405020304" pitchFamily="18" charset="0"/>
                <a:cs typeface="Times New Roman" panose="02020603050405020304" pitchFamily="18" charset="0"/>
              </a:rPr>
              <a:t>Αποικισμός </a:t>
            </a:r>
            <a:r>
              <a:rPr lang="en-US" sz="4000" b="1" i="1" dirty="0">
                <a:solidFill>
                  <a:srgbClr val="FFFF00"/>
                </a:solidFill>
                <a:latin typeface="Times New Roman" panose="02020603050405020304" pitchFamily="18" charset="0"/>
                <a:cs typeface="Times New Roman" panose="02020603050405020304" pitchFamily="18" charset="0"/>
              </a:rPr>
              <a:t>S. aureus</a:t>
            </a:r>
            <a:endParaRPr lang="el-GR" sz="4000" b="1" i="1" dirty="0">
              <a:solidFill>
                <a:srgbClr val="FFFF00"/>
              </a:solidFill>
              <a:latin typeface="Times New Roman" panose="02020603050405020304" pitchFamily="18" charset="0"/>
              <a:cs typeface="Times New Roman" panose="02020603050405020304" pitchFamily="18" charset="0"/>
            </a:endParaRPr>
          </a:p>
        </p:txBody>
      </p:sp>
      <p:pic>
        <p:nvPicPr>
          <p:cNvPr id="24473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63713" y="1052513"/>
            <a:ext cx="5605462" cy="5356225"/>
          </a:xfrm>
          <a:prstGeom prst="rect">
            <a:avLst/>
          </a:prstGeom>
          <a:noFill/>
          <a:ln w="38100">
            <a:solidFill>
              <a:srgbClr val="FFFF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44740" name="AutoShape 4"/>
          <p:cNvSpPr>
            <a:spLocks noChangeArrowheads="1"/>
          </p:cNvSpPr>
          <p:nvPr/>
        </p:nvSpPr>
        <p:spPr bwMode="auto">
          <a:xfrm rot="2710352">
            <a:off x="4779962" y="1527176"/>
            <a:ext cx="900113" cy="144462"/>
          </a:xfrm>
          <a:prstGeom prst="rightArrow">
            <a:avLst>
              <a:gd name="adj1" fmla="val 50000"/>
              <a:gd name="adj2" fmla="val 155770"/>
            </a:avLst>
          </a:prstGeom>
          <a:solidFill>
            <a:srgbClr val="FF0000"/>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244741" name="Line 5"/>
          <p:cNvSpPr>
            <a:spLocks noChangeShapeType="1"/>
          </p:cNvSpPr>
          <p:nvPr/>
        </p:nvSpPr>
        <p:spPr bwMode="auto">
          <a:xfrm flipH="1">
            <a:off x="3635375" y="1412875"/>
            <a:ext cx="865188" cy="431800"/>
          </a:xfrm>
          <a:prstGeom prst="line">
            <a:avLst/>
          </a:prstGeom>
          <a:noFill/>
          <a:ln w="57150">
            <a:solidFill>
              <a:srgbClr val="000099"/>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l-GR"/>
          </a:p>
        </p:txBody>
      </p:sp>
      <p:sp>
        <p:nvSpPr>
          <p:cNvPr id="244742" name="AutoShape 6"/>
          <p:cNvSpPr>
            <a:spLocks noChangeArrowheads="1"/>
          </p:cNvSpPr>
          <p:nvPr/>
        </p:nvSpPr>
        <p:spPr bwMode="auto">
          <a:xfrm>
            <a:off x="5181600" y="1371600"/>
            <a:ext cx="1752600" cy="1524000"/>
          </a:xfrm>
          <a:prstGeom prst="irregularSeal1">
            <a:avLst/>
          </a:prstGeom>
          <a:noFill/>
          <a:ln w="19050" algn="ctr">
            <a:solidFill>
              <a:srgbClr val="FF0000"/>
            </a:solidFill>
            <a:miter lim="800000"/>
            <a:headEnd/>
            <a:tailEnd/>
          </a:ln>
          <a:effectLst/>
          <a:extLst>
            <a:ext uri="{909E8E84-426E-40DD-AFC4-6F175D3DCCD1}">
              <a14:hiddenFill xmlns:a14="http://schemas.microsoft.com/office/drawing/2010/main" xmlns="">
                <a:solidFill>
                  <a:srgbClr val="FFFF66"/>
                </a:solidFill>
              </a14:hiddenFill>
            </a:ext>
            <a:ext uri="{AF507438-7753-43E0-B8FC-AC1667EBCBE1}">
              <a14:hiddenEffects xmlns:a14="http://schemas.microsoft.com/office/drawing/2010/main" xmlns="">
                <a:effectLst>
                  <a:outerShdw dist="35921" dir="2700000" algn="ctr" rotWithShape="0">
                    <a:srgbClr val="868686"/>
                  </a:outerShdw>
                </a:effectLst>
              </a14:hiddenEffects>
            </a:ext>
          </a:extLst>
        </p:spPr>
        <p:txBody>
          <a:bodyPr wrap="none" anchor="ctr"/>
          <a:lstStyle/>
          <a:p>
            <a:endParaRPr lang="el-GR"/>
          </a:p>
        </p:txBody>
      </p:sp>
    </p:spTree>
    <p:extLst>
      <p:ext uri="{BB962C8B-B14F-4D97-AF65-F5344CB8AC3E}">
        <p14:creationId xmlns:p14="http://schemas.microsoft.com/office/powerpoint/2010/main" xmlns="" val="60090658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72">
            <a:extLst>
              <a:ext uri="{FF2B5EF4-FFF2-40B4-BE49-F238E27FC236}">
                <a16:creationId xmlns:a16="http://schemas.microsoft.com/office/drawing/2014/main" xmlns="" id="{91B28F63-CF00-448F-B141-FE33C33B189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cstate="print">
            <a:extLst>
              <a:ext uri="{28A0092B-C50C-407E-A947-70E740481C1C}">
                <a14:useLocalDpi xmlns:a14="http://schemas.microsoft.com/office/drawing/2010/main" xmlns="" val="0"/>
              </a:ext>
            </a:extLst>
          </a:blip>
          <a:srcRect l="3613"/>
          <a:stretch/>
        </p:blipFill>
        <p:spPr>
          <a:xfrm>
            <a:off x="0" y="2669685"/>
            <a:ext cx="3027759" cy="4188315"/>
          </a:xfrm>
          <a:prstGeom prst="rect">
            <a:avLst/>
          </a:prstGeom>
        </p:spPr>
      </p:pic>
      <p:pic>
        <p:nvPicPr>
          <p:cNvPr id="75" name="Picture 74">
            <a:extLst>
              <a:ext uri="{FF2B5EF4-FFF2-40B4-BE49-F238E27FC236}">
                <a16:creationId xmlns:a16="http://schemas.microsoft.com/office/drawing/2014/main" xmlns="" id="{2AE609E2-8522-44E4-9077-980E5BCF3E1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cstate="print">
            <a:extLst>
              <a:ext uri="{28A0092B-C50C-407E-A947-70E740481C1C}">
                <a14:useLocalDpi xmlns:a14="http://schemas.microsoft.com/office/drawing/2010/main" xmlns="" val="0"/>
              </a:ext>
            </a:extLst>
          </a:blip>
          <a:srcRect l="35640"/>
          <a:stretch/>
        </p:blipFill>
        <p:spPr>
          <a:xfrm>
            <a:off x="0" y="2892347"/>
            <a:ext cx="1141809" cy="2365453"/>
          </a:xfrm>
          <a:prstGeom prst="rect">
            <a:avLst/>
          </a:prstGeom>
        </p:spPr>
      </p:pic>
      <p:sp>
        <p:nvSpPr>
          <p:cNvPr id="77" name="Oval 76">
            <a:extLst>
              <a:ext uri="{FF2B5EF4-FFF2-40B4-BE49-F238E27FC236}">
                <a16:creationId xmlns:a16="http://schemas.microsoft.com/office/drawing/2014/main" xmlns="" id="{4FA533C5-33E3-4611-AF9F-72811D8B26A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79" name="Picture 78">
            <a:extLst>
              <a:ext uri="{FF2B5EF4-FFF2-40B4-BE49-F238E27FC236}">
                <a16:creationId xmlns:a16="http://schemas.microsoft.com/office/drawing/2014/main" xmlns="" id="{8949AD42-25FD-4C3D-9EEE-B7FEC580998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cstate="print">
            <a:extLst>
              <a:ext uri="{28A0092B-C50C-407E-A947-70E740481C1C}">
                <a14:useLocalDpi xmlns:a14="http://schemas.microsoft.com/office/drawing/2010/main" xmlns="" val="0"/>
              </a:ext>
            </a:extLst>
          </a:blip>
          <a:srcRect t="28813"/>
          <a:stretch/>
        </p:blipFill>
        <p:spPr>
          <a:xfrm>
            <a:off x="5999559" y="0"/>
            <a:ext cx="1202540" cy="1141407"/>
          </a:xfrm>
          <a:prstGeom prst="rect">
            <a:avLst/>
          </a:prstGeom>
        </p:spPr>
      </p:pic>
      <p:pic>
        <p:nvPicPr>
          <p:cNvPr id="81" name="Picture 80">
            <a:extLst>
              <a:ext uri="{FF2B5EF4-FFF2-40B4-BE49-F238E27FC236}">
                <a16:creationId xmlns:a16="http://schemas.microsoft.com/office/drawing/2014/main" xmlns="" id="{6AC7D913-60B7-4603-881B-831DA5D3A94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cstate="print">
            <a:extLst>
              <a:ext uri="{28A0092B-C50C-407E-A947-70E740481C1C}">
                <a14:useLocalDpi xmlns:a14="http://schemas.microsoft.com/office/drawing/2010/main" xmlns="" val="0"/>
              </a:ext>
            </a:extLst>
          </a:blip>
          <a:srcRect b="23320"/>
          <a:stretch/>
        </p:blipFill>
        <p:spPr>
          <a:xfrm>
            <a:off x="6454408" y="6096000"/>
            <a:ext cx="745301" cy="762000"/>
          </a:xfrm>
          <a:prstGeom prst="rect">
            <a:avLst/>
          </a:prstGeom>
        </p:spPr>
      </p:pic>
      <p:sp>
        <p:nvSpPr>
          <p:cNvPr id="83" name="Rectangle 82">
            <a:extLst>
              <a:ext uri="{FF2B5EF4-FFF2-40B4-BE49-F238E27FC236}">
                <a16:creationId xmlns:a16="http://schemas.microsoft.com/office/drawing/2014/main" xmlns="" id="{87F0FDC4-AD8C-47D9-9131-623C98ADB0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5" name="Rectangle 84">
            <a:extLst>
              <a:ext uri="{FF2B5EF4-FFF2-40B4-BE49-F238E27FC236}">
                <a16:creationId xmlns:a16="http://schemas.microsoft.com/office/drawing/2014/main" xmlns="" id="{74CD14DB-BB81-479F-A1FC-1C75640E9F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7" name="Rectangle 86">
            <a:extLst>
              <a:ext uri="{FF2B5EF4-FFF2-40B4-BE49-F238E27FC236}">
                <a16:creationId xmlns:a16="http://schemas.microsoft.com/office/drawing/2014/main" xmlns="" id="{C943A91B-7CA7-4592-A975-73B1BF8C4C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9" name="Freeform 7">
            <a:extLst>
              <a:ext uri="{FF2B5EF4-FFF2-40B4-BE49-F238E27FC236}">
                <a16:creationId xmlns:a16="http://schemas.microsoft.com/office/drawing/2014/main" xmlns="" id="{EC471314-E46A-414B-8D91-74880E84F1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91" name="Freeform: Shape 90">
            <a:extLst>
              <a:ext uri="{FF2B5EF4-FFF2-40B4-BE49-F238E27FC236}">
                <a16:creationId xmlns:a16="http://schemas.microsoft.com/office/drawing/2014/main" xmlns="" id="{6A681326-1C9D-44A3-A627-3871BDAE41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a:off x="0" y="1762067"/>
            <a:ext cx="9144313"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4" name="Ορθογώνιο 3">
            <a:extLst>
              <a:ext uri="{FF2B5EF4-FFF2-40B4-BE49-F238E27FC236}">
                <a16:creationId xmlns:a16="http://schemas.microsoft.com/office/drawing/2014/main" xmlns="" id="{7FDD189C-2F2E-6144-9C70-761E43AC95DE}"/>
              </a:ext>
            </a:extLst>
          </p:cNvPr>
          <p:cNvSpPr/>
          <p:nvPr/>
        </p:nvSpPr>
        <p:spPr>
          <a:xfrm>
            <a:off x="827484" y="452718"/>
            <a:ext cx="6710641" cy="1400530"/>
          </a:xfrm>
          <a:prstGeom prst="rect">
            <a:avLst/>
          </a:prstGeom>
        </p:spPr>
        <p:txBody>
          <a:bodyPr vert="horz" lIns="91440" tIns="45720" rIns="91440" bIns="45720" rtlCol="0" anchor="ctr">
            <a:normAutofit/>
          </a:bodyPr>
          <a:lstStyle/>
          <a:p>
            <a:pPr lvl="0" fontAlgn="base">
              <a:spcBef>
                <a:spcPct val="0"/>
              </a:spcBef>
              <a:spcAft>
                <a:spcPts val="600"/>
              </a:spcAft>
            </a:pPr>
            <a:r>
              <a:rPr lang="en-US" altLang="el-GR" sz="4200" b="0" i="0" kern="1200" dirty="0">
                <a:solidFill>
                  <a:srgbClr val="FFFFFF"/>
                </a:solidFill>
                <a:latin typeface="+mj-lt"/>
                <a:ea typeface="+mj-ea"/>
                <a:cs typeface="+mj-cs"/>
              </a:rPr>
              <a:t>3 π</a:t>
            </a:r>
            <a:r>
              <a:rPr lang="en-US" altLang="el-GR" sz="4200" b="0" i="0" kern="1200" dirty="0" err="1">
                <a:solidFill>
                  <a:srgbClr val="FFFFFF"/>
                </a:solidFill>
                <a:latin typeface="+mj-lt"/>
                <a:ea typeface="+mj-ea"/>
                <a:cs typeface="+mj-cs"/>
              </a:rPr>
              <a:t>ρότυ</a:t>
            </a:r>
            <a:r>
              <a:rPr lang="en-US" altLang="el-GR" sz="4200" b="0" i="0" kern="1200" dirty="0">
                <a:solidFill>
                  <a:srgbClr val="FFFFFF"/>
                </a:solidFill>
                <a:latin typeface="+mj-lt"/>
                <a:ea typeface="+mj-ea"/>
                <a:cs typeface="+mj-cs"/>
              </a:rPr>
              <a:t>πα απ</a:t>
            </a:r>
            <a:r>
              <a:rPr lang="en-US" altLang="el-GR" sz="4200" b="0" i="0" kern="1200" dirty="0" err="1">
                <a:solidFill>
                  <a:srgbClr val="FFFFFF"/>
                </a:solidFill>
                <a:latin typeface="+mj-lt"/>
                <a:ea typeface="+mj-ea"/>
                <a:cs typeface="+mj-cs"/>
              </a:rPr>
              <a:t>οικισμου</a:t>
            </a:r>
            <a:r>
              <a:rPr lang="en-US" altLang="el-GR" sz="4200" b="0" i="0" kern="1200" dirty="0">
                <a:solidFill>
                  <a:srgbClr val="FFFFFF"/>
                </a:solidFill>
                <a:latin typeface="+mj-lt"/>
                <a:ea typeface="+mj-ea"/>
                <a:cs typeface="+mj-cs"/>
              </a:rPr>
              <a:t>́. </a:t>
            </a:r>
          </a:p>
        </p:txBody>
      </p:sp>
      <p:sp>
        <p:nvSpPr>
          <p:cNvPr id="3" name="Rectangle 1">
            <a:extLst>
              <a:ext uri="{FF2B5EF4-FFF2-40B4-BE49-F238E27FC236}">
                <a16:creationId xmlns:a16="http://schemas.microsoft.com/office/drawing/2014/main" xmlns="" id="{EAD71BED-EFAC-1D40-B526-5A746B067343}"/>
              </a:ext>
            </a:extLst>
          </p:cNvPr>
          <p:cNvSpPr>
            <a:spLocks noChangeArrowheads="1"/>
          </p:cNvSpPr>
          <p:nvPr/>
        </p:nvSpPr>
        <p:spPr bwMode="auto">
          <a:xfrm>
            <a:off x="225504" y="2473908"/>
            <a:ext cx="7008495" cy="1948450"/>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Autofit/>
          </a:bodyPr>
          <a:lstStyle/>
          <a:p>
            <a:pPr marL="285750" marR="0" lvl="0" indent="-285750" fontAlgn="base">
              <a:lnSpc>
                <a:spcPct val="90000"/>
              </a:lnSpc>
              <a:spcBef>
                <a:spcPts val="1000"/>
              </a:spcBef>
              <a:buClr>
                <a:schemeClr val="accent1"/>
              </a:buClr>
              <a:buSzPct val="80000"/>
              <a:buFont typeface="Wingdings" pitchFamily="2" charset="2"/>
              <a:buChar char="q"/>
              <a:tabLst/>
            </a:pPr>
            <a:r>
              <a:rPr kumimoji="0" lang="en-US" altLang="el-GR" sz="2000" u="none" strike="noStrike" cap="none" normalizeH="0" baseline="0" dirty="0">
                <a:ln>
                  <a:noFill/>
                </a:ln>
                <a:effectLst/>
                <a:latin typeface="Arial" panose="020B0604020202020204" pitchFamily="34" charset="0"/>
                <a:ea typeface="+mj-ea"/>
                <a:cs typeface="Arial" panose="020B0604020202020204" pitchFamily="34" charset="0"/>
              </a:rPr>
              <a:t>20% </a:t>
            </a:r>
            <a:r>
              <a:rPr kumimoji="0" lang="en-US" altLang="el-GR" sz="2000" u="none" strike="noStrike" cap="none" normalizeH="0" baseline="0" dirty="0" err="1">
                <a:ln>
                  <a:noFill/>
                </a:ln>
                <a:effectLst/>
                <a:latin typeface="Arial" panose="020B0604020202020204" pitchFamily="34" charset="0"/>
                <a:ea typeface="+mj-ea"/>
                <a:cs typeface="Arial" panose="020B0604020202020204" pitchFamily="34" charset="0"/>
              </a:rPr>
              <a:t>του</a:t>
            </a:r>
            <a:r>
              <a:rPr kumimoji="0" lang="en-US" altLang="el-GR" sz="2000" u="none" strike="noStrike" cap="none" normalizeH="0" baseline="0" dirty="0">
                <a:ln>
                  <a:noFill/>
                </a:ln>
                <a:effectLst/>
                <a:latin typeface="Arial" panose="020B0604020202020204" pitchFamily="34" charset="0"/>
                <a:ea typeface="+mj-ea"/>
                <a:cs typeface="Arial" panose="020B0604020202020204" pitchFamily="34" charset="0"/>
              </a:rPr>
              <a:t> </a:t>
            </a:r>
            <a:r>
              <a:rPr kumimoji="0" lang="en-US" altLang="el-GR" sz="2000" u="none" strike="noStrike" cap="none" normalizeH="0" baseline="0" dirty="0" err="1">
                <a:ln>
                  <a:noFill/>
                </a:ln>
                <a:effectLst/>
                <a:latin typeface="Arial" panose="020B0604020202020204" pitchFamily="34" charset="0"/>
                <a:ea typeface="+mj-ea"/>
                <a:cs typeface="Arial" panose="020B0604020202020204" pitchFamily="34" charset="0"/>
              </a:rPr>
              <a:t>γενικου</a:t>
            </a:r>
            <a:r>
              <a:rPr kumimoji="0" lang="en-US" altLang="el-GR" sz="2000" u="none" strike="noStrike" cap="none" normalizeH="0" baseline="0" dirty="0">
                <a:ln>
                  <a:noFill/>
                </a:ln>
                <a:effectLst/>
                <a:latin typeface="Arial" panose="020B0604020202020204" pitchFamily="34" charset="0"/>
                <a:ea typeface="+mj-ea"/>
                <a:cs typeface="Arial" panose="020B0604020202020204" pitchFamily="34" charset="0"/>
              </a:rPr>
              <a:t>́ π</a:t>
            </a:r>
            <a:r>
              <a:rPr kumimoji="0" lang="en-US" altLang="el-GR" sz="2000" u="none" strike="noStrike" cap="none" normalizeH="0" baseline="0" dirty="0" err="1">
                <a:ln>
                  <a:noFill/>
                </a:ln>
                <a:effectLst/>
                <a:latin typeface="Arial" panose="020B0604020202020204" pitchFamily="34" charset="0"/>
                <a:ea typeface="+mj-ea"/>
                <a:cs typeface="Arial" panose="020B0604020202020204" pitchFamily="34" charset="0"/>
              </a:rPr>
              <a:t>ληθυσμου</a:t>
            </a:r>
            <a:r>
              <a:rPr kumimoji="0" lang="en-US" altLang="el-GR" sz="2000" u="none" strike="noStrike" cap="none" normalizeH="0" baseline="0" dirty="0">
                <a:ln>
                  <a:noFill/>
                </a:ln>
                <a:effectLst/>
                <a:latin typeface="Arial" panose="020B0604020202020204" pitchFamily="34" charset="0"/>
                <a:ea typeface="+mj-ea"/>
                <a:cs typeface="Arial" panose="020B0604020202020204" pitchFamily="34" charset="0"/>
              </a:rPr>
              <a:t>́ </a:t>
            </a:r>
            <a:r>
              <a:rPr kumimoji="0" lang="en-US" altLang="el-GR" sz="2000" u="none" strike="noStrike" cap="none" normalizeH="0" baseline="0" dirty="0" err="1">
                <a:ln>
                  <a:noFill/>
                </a:ln>
                <a:effectLst/>
                <a:latin typeface="Arial" panose="020B0604020202020204" pitchFamily="34" charset="0"/>
                <a:ea typeface="+mj-ea"/>
                <a:cs typeface="Arial" panose="020B0604020202020204" pitchFamily="34" charset="0"/>
              </a:rPr>
              <a:t>φέρουν</a:t>
            </a:r>
            <a:r>
              <a:rPr kumimoji="0" lang="en-US" altLang="el-GR" sz="2000" u="none" strike="noStrike" cap="none" normalizeH="0" baseline="0" dirty="0">
                <a:ln>
                  <a:noFill/>
                </a:ln>
                <a:effectLst/>
                <a:latin typeface="Arial" panose="020B0604020202020204" pitchFamily="34" charset="0"/>
                <a:ea typeface="+mj-ea"/>
                <a:cs typeface="Arial" panose="020B0604020202020204" pitchFamily="34" charset="0"/>
              </a:rPr>
              <a:t> </a:t>
            </a:r>
            <a:r>
              <a:rPr kumimoji="0" lang="en-US" altLang="el-GR" sz="2000" u="none" strike="noStrike" cap="none" normalizeH="0" baseline="0" dirty="0" err="1">
                <a:ln>
                  <a:noFill/>
                </a:ln>
                <a:effectLst/>
                <a:latin typeface="Arial" panose="020B0604020202020204" pitchFamily="34" charset="0"/>
                <a:ea typeface="+mj-ea"/>
                <a:cs typeface="Arial" panose="020B0604020202020204" pitchFamily="34" charset="0"/>
              </a:rPr>
              <a:t>έν</a:t>
            </a:r>
            <a:r>
              <a:rPr kumimoji="0" lang="en-US" altLang="el-GR" sz="2000" u="none" strike="noStrike" cap="none" normalizeH="0" baseline="0" dirty="0">
                <a:ln>
                  <a:noFill/>
                </a:ln>
                <a:effectLst/>
                <a:latin typeface="Arial" panose="020B0604020202020204" pitchFamily="34" charset="0"/>
                <a:ea typeface="+mj-ea"/>
                <a:cs typeface="Arial" panose="020B0604020202020204" pitchFamily="34" charset="0"/>
              </a:rPr>
              <a:t>α </a:t>
            </a:r>
            <a:r>
              <a:rPr kumimoji="0" lang="en-US" altLang="el-GR" sz="2000" u="none" strike="noStrike" cap="none" normalizeH="0" baseline="0" dirty="0" err="1">
                <a:ln>
                  <a:noFill/>
                </a:ln>
                <a:effectLst/>
                <a:latin typeface="Arial" panose="020B0604020202020204" pitchFamily="34" charset="0"/>
                <a:ea typeface="+mj-ea"/>
                <a:cs typeface="Arial" panose="020B0604020202020204" pitchFamily="34" charset="0"/>
              </a:rPr>
              <a:t>συγκεκριμένο</a:t>
            </a:r>
            <a:r>
              <a:rPr kumimoji="0" lang="en-US" altLang="el-GR" sz="2000" u="none" strike="noStrike" cap="none" normalizeH="0" baseline="0" dirty="0">
                <a:ln>
                  <a:noFill/>
                </a:ln>
                <a:effectLst/>
                <a:latin typeface="Arial" panose="020B0604020202020204" pitchFamily="34" charset="0"/>
                <a:ea typeface="+mj-ea"/>
                <a:cs typeface="Arial" panose="020B0604020202020204" pitchFamily="34" charset="0"/>
              </a:rPr>
              <a:t> </a:t>
            </a:r>
            <a:r>
              <a:rPr kumimoji="0" lang="en-US" altLang="el-GR" sz="2000" u="none" strike="noStrike" cap="none" normalizeH="0" baseline="0" dirty="0" err="1">
                <a:ln>
                  <a:noFill/>
                </a:ln>
                <a:effectLst/>
                <a:latin typeface="Arial" panose="020B0604020202020204" pitchFamily="34" charset="0"/>
                <a:ea typeface="+mj-ea"/>
                <a:cs typeface="Arial" panose="020B0604020202020204" pitchFamily="34" charset="0"/>
              </a:rPr>
              <a:t>στέλεχος</a:t>
            </a:r>
            <a:r>
              <a:rPr kumimoji="0" lang="en-US" altLang="el-GR" sz="2000" u="none" strike="noStrike" cap="none" normalizeH="0" baseline="0" dirty="0">
                <a:ln>
                  <a:noFill/>
                </a:ln>
                <a:effectLst/>
                <a:latin typeface="Arial" panose="020B0604020202020204" pitchFamily="34" charset="0"/>
                <a:ea typeface="+mj-ea"/>
                <a:cs typeface="Arial" panose="020B0604020202020204" pitchFamily="34" charset="0"/>
              </a:rPr>
              <a:t> </a:t>
            </a:r>
            <a:r>
              <a:rPr kumimoji="0" lang="en-US" altLang="el-GR" sz="2000" u="none" strike="noStrike" cap="none" normalizeH="0" baseline="0" dirty="0" err="1">
                <a:ln>
                  <a:noFill/>
                </a:ln>
                <a:effectLst/>
                <a:latin typeface="Arial" panose="020B0604020202020204" pitchFamily="34" charset="0"/>
                <a:ea typeface="+mj-ea"/>
                <a:cs typeface="Arial" panose="020B0604020202020204" pitchFamily="34" charset="0"/>
              </a:rPr>
              <a:t>κ</a:t>
            </a:r>
            <a:r>
              <a:rPr kumimoji="0" lang="en-US" altLang="el-GR" sz="2000" u="none" strike="noStrike" cap="none" normalizeH="0" baseline="0" dirty="0">
                <a:ln>
                  <a:noFill/>
                </a:ln>
                <a:effectLst/>
                <a:latin typeface="Arial" panose="020B0604020202020204" pitchFamily="34" charset="0"/>
                <a:ea typeface="+mj-ea"/>
                <a:cs typeface="Arial" panose="020B0604020202020204" pitchFamily="34" charset="0"/>
              </a:rPr>
              <a:t>α</a:t>
            </a:r>
            <a:r>
              <a:rPr kumimoji="0" lang="en-US" altLang="el-GR" sz="2000" u="none" strike="noStrike" cap="none" normalizeH="0" baseline="0" dirty="0" err="1">
                <a:ln>
                  <a:noFill/>
                </a:ln>
                <a:effectLst/>
                <a:latin typeface="Arial" panose="020B0604020202020204" pitchFamily="34" charset="0"/>
                <a:ea typeface="+mj-ea"/>
                <a:cs typeface="Arial" panose="020B0604020202020204" pitchFamily="34" charset="0"/>
              </a:rPr>
              <a:t>ι</a:t>
            </a:r>
            <a:r>
              <a:rPr kumimoji="0" lang="en-US" altLang="el-GR" sz="2000" u="none" strike="noStrike" cap="none" normalizeH="0" baseline="0" dirty="0">
                <a:ln>
                  <a:noFill/>
                </a:ln>
                <a:effectLst/>
                <a:latin typeface="Arial" panose="020B0604020202020204" pitchFamily="34" charset="0"/>
                <a:ea typeface="+mj-ea"/>
                <a:cs typeface="Arial" panose="020B0604020202020204" pitchFamily="34" charset="0"/>
              </a:rPr>
              <a:t> </a:t>
            </a:r>
            <a:r>
              <a:rPr kumimoji="0" lang="en-US" altLang="el-GR" sz="2000" u="none" strike="noStrike" cap="none" normalizeH="0" baseline="0" dirty="0" err="1">
                <a:ln>
                  <a:noFill/>
                </a:ln>
                <a:effectLst/>
                <a:latin typeface="Arial" panose="020B0604020202020204" pitchFamily="34" charset="0"/>
                <a:ea typeface="+mj-ea"/>
                <a:cs typeface="Arial" panose="020B0604020202020204" pitchFamily="34" charset="0"/>
              </a:rPr>
              <a:t>ονομ</a:t>
            </a:r>
            <a:r>
              <a:rPr kumimoji="0" lang="en-US" altLang="el-GR" sz="2000" u="none" strike="noStrike" cap="none" normalizeH="0" baseline="0" dirty="0">
                <a:ln>
                  <a:noFill/>
                </a:ln>
                <a:effectLst/>
                <a:latin typeface="Arial" panose="020B0604020202020204" pitchFamily="34" charset="0"/>
                <a:ea typeface="+mj-ea"/>
                <a:cs typeface="Arial" panose="020B0604020202020204" pitchFamily="34" charset="0"/>
              </a:rPr>
              <a:t>ά</a:t>
            </a:r>
            <a:r>
              <a:rPr kumimoji="0" lang="en-US" altLang="el-GR" sz="2000" u="none" strike="noStrike" cap="none" normalizeH="0" baseline="0" dirty="0" err="1">
                <a:ln>
                  <a:noFill/>
                </a:ln>
                <a:effectLst/>
                <a:latin typeface="Arial" panose="020B0604020202020204" pitchFamily="34" charset="0"/>
                <a:ea typeface="+mj-ea"/>
                <a:cs typeface="Arial" panose="020B0604020202020204" pitchFamily="34" charset="0"/>
              </a:rPr>
              <a:t>ζοντ</a:t>
            </a:r>
            <a:r>
              <a:rPr kumimoji="0" lang="en-US" altLang="el-GR" sz="2000" u="none" strike="noStrike" cap="none" normalizeH="0" baseline="0" dirty="0">
                <a:ln>
                  <a:noFill/>
                </a:ln>
                <a:effectLst/>
                <a:latin typeface="Arial" panose="020B0604020202020204" pitchFamily="34" charset="0"/>
                <a:ea typeface="+mj-ea"/>
                <a:cs typeface="Arial" panose="020B0604020202020204" pitchFamily="34" charset="0"/>
              </a:rPr>
              <a:t>α</a:t>
            </a:r>
            <a:r>
              <a:rPr kumimoji="0" lang="en-US" altLang="el-GR" sz="2000" u="none" strike="noStrike" cap="none" normalizeH="0" baseline="0" dirty="0" err="1">
                <a:ln>
                  <a:noFill/>
                </a:ln>
                <a:effectLst/>
                <a:latin typeface="Arial" panose="020B0604020202020204" pitchFamily="34" charset="0"/>
                <a:ea typeface="+mj-ea"/>
                <a:cs typeface="Arial" panose="020B0604020202020204" pitchFamily="34" charset="0"/>
              </a:rPr>
              <a:t>ι</a:t>
            </a:r>
            <a:r>
              <a:rPr kumimoji="0" lang="en-US" altLang="el-GR" sz="2000" u="none" strike="noStrike" cap="none" normalizeH="0" baseline="0" dirty="0">
                <a:ln>
                  <a:noFill/>
                </a:ln>
                <a:effectLst/>
                <a:latin typeface="Arial" panose="020B0604020202020204" pitchFamily="34" charset="0"/>
                <a:ea typeface="+mj-ea"/>
                <a:cs typeface="Arial" panose="020B0604020202020204" pitchFamily="34" charset="0"/>
              </a:rPr>
              <a:t> </a:t>
            </a:r>
            <a:r>
              <a:rPr kumimoji="0" lang="en-US" altLang="el-GR" sz="2000" u="none" strike="noStrike" cap="none" normalizeH="0" baseline="0" dirty="0" err="1">
                <a:ln>
                  <a:noFill/>
                </a:ln>
                <a:solidFill>
                  <a:schemeClr val="accent1"/>
                </a:solidFill>
                <a:effectLst/>
                <a:latin typeface="Arial" panose="020B0604020202020204" pitchFamily="34" charset="0"/>
                <a:ea typeface="+mj-ea"/>
                <a:cs typeface="Arial" panose="020B0604020202020204" pitchFamily="34" charset="0"/>
              </a:rPr>
              <a:t>χρόνιοι</a:t>
            </a:r>
            <a:r>
              <a:rPr kumimoji="0" lang="en-US" altLang="el-GR" sz="2000" u="none" strike="noStrike" cap="none" normalizeH="0" baseline="0" dirty="0">
                <a:ln>
                  <a:noFill/>
                </a:ln>
                <a:solidFill>
                  <a:schemeClr val="accent1"/>
                </a:solidFill>
                <a:effectLst/>
                <a:latin typeface="Arial" panose="020B0604020202020204" pitchFamily="34" charset="0"/>
                <a:ea typeface="+mj-ea"/>
                <a:cs typeface="Arial" panose="020B0604020202020204" pitchFamily="34" charset="0"/>
              </a:rPr>
              <a:t> </a:t>
            </a:r>
            <a:r>
              <a:rPr kumimoji="0" lang="en-US" altLang="el-GR" sz="2000" u="none" strike="noStrike" cap="none" normalizeH="0" baseline="0" dirty="0" err="1">
                <a:ln>
                  <a:noFill/>
                </a:ln>
                <a:solidFill>
                  <a:schemeClr val="accent1"/>
                </a:solidFill>
                <a:effectLst/>
                <a:latin typeface="Arial" panose="020B0604020202020204" pitchFamily="34" charset="0"/>
                <a:ea typeface="+mj-ea"/>
                <a:cs typeface="Arial" panose="020B0604020202020204" pitchFamily="34" charset="0"/>
              </a:rPr>
              <a:t>φορείς</a:t>
            </a:r>
            <a:r>
              <a:rPr kumimoji="0" lang="en-US" altLang="el-GR" sz="2000" u="none" strike="noStrike" cap="none" normalizeH="0" baseline="0" dirty="0">
                <a:ln>
                  <a:noFill/>
                </a:ln>
                <a:effectLst/>
                <a:latin typeface="Arial" panose="020B0604020202020204" pitchFamily="34" charset="0"/>
                <a:ea typeface="+mj-ea"/>
                <a:cs typeface="Arial" panose="020B0604020202020204" pitchFamily="34" charset="0"/>
              </a:rPr>
              <a:t>,</a:t>
            </a:r>
          </a:p>
          <a:p>
            <a:pPr marL="285750" marR="0" lvl="0" indent="-285750" fontAlgn="base">
              <a:lnSpc>
                <a:spcPct val="90000"/>
              </a:lnSpc>
              <a:spcBef>
                <a:spcPts val="1000"/>
              </a:spcBef>
              <a:buClr>
                <a:schemeClr val="accent1"/>
              </a:buClr>
              <a:buSzPct val="80000"/>
              <a:buFont typeface="Wingdings" pitchFamily="2" charset="2"/>
              <a:buChar char="q"/>
              <a:tabLst/>
            </a:pPr>
            <a:r>
              <a:rPr kumimoji="0" lang="en-US" altLang="el-GR" sz="2000" u="none" strike="noStrike" cap="none" normalizeH="0" baseline="0" dirty="0">
                <a:ln>
                  <a:noFill/>
                </a:ln>
                <a:effectLst/>
                <a:latin typeface="Arial" panose="020B0604020202020204" pitchFamily="34" charset="0"/>
                <a:ea typeface="+mj-ea"/>
                <a:cs typeface="Arial" panose="020B0604020202020204" pitchFamily="34" charset="0"/>
              </a:rPr>
              <a:t>60% </a:t>
            </a:r>
            <a:r>
              <a:rPr kumimoji="0" lang="en-US" altLang="el-GR" sz="2000" u="none" strike="noStrike" cap="none" normalizeH="0" baseline="0" dirty="0" err="1">
                <a:ln>
                  <a:noFill/>
                </a:ln>
                <a:effectLst/>
                <a:latin typeface="Arial" panose="020B0604020202020204" pitchFamily="34" charset="0"/>
                <a:ea typeface="+mj-ea"/>
                <a:cs typeface="Arial" panose="020B0604020202020204" pitchFamily="34" charset="0"/>
              </a:rPr>
              <a:t>είν</a:t>
            </a:r>
            <a:r>
              <a:rPr kumimoji="0" lang="en-US" altLang="el-GR" sz="2000" u="none" strike="noStrike" cap="none" normalizeH="0" baseline="0" dirty="0">
                <a:ln>
                  <a:noFill/>
                </a:ln>
                <a:effectLst/>
                <a:latin typeface="Arial" panose="020B0604020202020204" pitchFamily="34" charset="0"/>
                <a:ea typeface="+mj-ea"/>
                <a:cs typeface="Arial" panose="020B0604020202020204" pitchFamily="34" charset="0"/>
              </a:rPr>
              <a:t>α</a:t>
            </a:r>
            <a:r>
              <a:rPr kumimoji="0" lang="en-US" altLang="el-GR" sz="2000" u="none" strike="noStrike" cap="none" normalizeH="0" baseline="0" dirty="0" err="1">
                <a:ln>
                  <a:noFill/>
                </a:ln>
                <a:effectLst/>
                <a:latin typeface="Arial" panose="020B0604020202020204" pitchFamily="34" charset="0"/>
                <a:ea typeface="+mj-ea"/>
                <a:cs typeface="Arial" panose="020B0604020202020204" pitchFamily="34" charset="0"/>
              </a:rPr>
              <a:t>ι</a:t>
            </a:r>
            <a:r>
              <a:rPr kumimoji="0" lang="en-US" altLang="el-GR" sz="2000" u="none" strike="noStrike" cap="none" normalizeH="0" baseline="0" dirty="0">
                <a:ln>
                  <a:noFill/>
                </a:ln>
                <a:effectLst/>
                <a:latin typeface="Arial" panose="020B0604020202020204" pitchFamily="34" charset="0"/>
                <a:ea typeface="+mj-ea"/>
                <a:cs typeface="Arial" panose="020B0604020202020204" pitchFamily="34" charset="0"/>
              </a:rPr>
              <a:t> </a:t>
            </a:r>
            <a:r>
              <a:rPr kumimoji="0" lang="en-US" altLang="el-GR" sz="2000" u="none" strike="noStrike" cap="none" normalizeH="0" baseline="0" dirty="0">
                <a:ln>
                  <a:noFill/>
                </a:ln>
                <a:solidFill>
                  <a:schemeClr val="accent1"/>
                </a:solidFill>
                <a:effectLst/>
                <a:latin typeface="Arial" panose="020B0604020202020204" pitchFamily="34" charset="0"/>
                <a:ea typeface="+mj-ea"/>
                <a:cs typeface="Arial" panose="020B0604020202020204" pitchFamily="34" charset="0"/>
              </a:rPr>
              <a:t>π</a:t>
            </a:r>
            <a:r>
              <a:rPr kumimoji="0" lang="en-US" altLang="el-GR" sz="2000" u="none" strike="noStrike" cap="none" normalizeH="0" baseline="0" dirty="0" err="1">
                <a:ln>
                  <a:noFill/>
                </a:ln>
                <a:solidFill>
                  <a:schemeClr val="accent1"/>
                </a:solidFill>
                <a:effectLst/>
                <a:latin typeface="Arial" panose="020B0604020202020204" pitchFamily="34" charset="0"/>
                <a:ea typeface="+mj-ea"/>
                <a:cs typeface="Arial" panose="020B0604020202020204" pitchFamily="34" charset="0"/>
              </a:rPr>
              <a:t>εριστ</a:t>
            </a:r>
            <a:r>
              <a:rPr kumimoji="0" lang="en-US" altLang="el-GR" sz="2000" u="none" strike="noStrike" cap="none" normalizeH="0" baseline="0" dirty="0">
                <a:ln>
                  <a:noFill/>
                </a:ln>
                <a:solidFill>
                  <a:schemeClr val="accent1"/>
                </a:solidFill>
                <a:effectLst/>
                <a:latin typeface="Arial" panose="020B0604020202020204" pitchFamily="34" charset="0"/>
                <a:ea typeface="+mj-ea"/>
                <a:cs typeface="Arial" panose="020B0604020202020204" pitchFamily="34" charset="0"/>
              </a:rPr>
              <a:t>α</a:t>
            </a:r>
            <a:r>
              <a:rPr kumimoji="0" lang="en-US" altLang="el-GR" sz="2000" u="none" strike="noStrike" cap="none" normalizeH="0" baseline="0" dirty="0" err="1">
                <a:ln>
                  <a:noFill/>
                </a:ln>
                <a:solidFill>
                  <a:schemeClr val="accent1"/>
                </a:solidFill>
                <a:effectLst/>
                <a:latin typeface="Arial" panose="020B0604020202020204" pitchFamily="34" charset="0"/>
                <a:ea typeface="+mj-ea"/>
                <a:cs typeface="Arial" panose="020B0604020202020204" pitchFamily="34" charset="0"/>
              </a:rPr>
              <a:t>σι</a:t>
            </a:r>
            <a:r>
              <a:rPr kumimoji="0" lang="en-US" altLang="el-GR" sz="2000" u="none" strike="noStrike" cap="none" normalizeH="0" baseline="0" dirty="0">
                <a:ln>
                  <a:noFill/>
                </a:ln>
                <a:solidFill>
                  <a:schemeClr val="accent1"/>
                </a:solidFill>
                <a:effectLst/>
                <a:latin typeface="Arial" panose="020B0604020202020204" pitchFamily="34" charset="0"/>
                <a:ea typeface="+mj-ea"/>
                <a:cs typeface="Arial" panose="020B0604020202020204" pitchFamily="34" charset="0"/>
              </a:rPr>
              <a:t>α</a:t>
            </a:r>
            <a:r>
              <a:rPr kumimoji="0" lang="en-US" altLang="el-GR" sz="2000" u="none" strike="noStrike" cap="none" normalizeH="0" baseline="0" dirty="0" err="1">
                <a:ln>
                  <a:noFill/>
                </a:ln>
                <a:solidFill>
                  <a:schemeClr val="accent1"/>
                </a:solidFill>
                <a:effectLst/>
                <a:latin typeface="Arial" panose="020B0604020202020204" pitchFamily="34" charset="0"/>
                <a:ea typeface="+mj-ea"/>
                <a:cs typeface="Arial" panose="020B0604020202020204" pitchFamily="34" charset="0"/>
              </a:rPr>
              <a:t>κοι</a:t>
            </a:r>
            <a:r>
              <a:rPr kumimoji="0" lang="en-US" altLang="el-GR" sz="2000" u="none" strike="noStrike" cap="none" normalizeH="0" baseline="0" dirty="0">
                <a:ln>
                  <a:noFill/>
                </a:ln>
                <a:solidFill>
                  <a:schemeClr val="accent1"/>
                </a:solidFill>
                <a:effectLst/>
                <a:latin typeface="Arial" panose="020B0604020202020204" pitchFamily="34" charset="0"/>
                <a:ea typeface="+mj-ea"/>
                <a:cs typeface="Arial" panose="020B0604020202020204" pitchFamily="34" charset="0"/>
              </a:rPr>
              <a:t>́, πα</a:t>
            </a:r>
            <a:r>
              <a:rPr kumimoji="0" lang="en-US" altLang="el-GR" sz="2000" u="none" strike="noStrike" cap="none" normalizeH="0" baseline="0" dirty="0" err="1">
                <a:ln>
                  <a:noFill/>
                </a:ln>
                <a:solidFill>
                  <a:schemeClr val="accent1"/>
                </a:solidFill>
                <a:effectLst/>
                <a:latin typeface="Arial" panose="020B0604020202020204" pitchFamily="34" charset="0"/>
                <a:ea typeface="+mj-ea"/>
                <a:cs typeface="Arial" panose="020B0604020202020204" pitchFamily="34" charset="0"/>
              </a:rPr>
              <a:t>ροδικοι</a:t>
            </a:r>
            <a:r>
              <a:rPr kumimoji="0" lang="en-US" altLang="el-GR" sz="2000" u="none" strike="noStrike" cap="none" normalizeH="0" baseline="0" dirty="0">
                <a:ln>
                  <a:noFill/>
                </a:ln>
                <a:solidFill>
                  <a:schemeClr val="accent1"/>
                </a:solidFill>
                <a:effectLst/>
                <a:latin typeface="Arial" panose="020B0604020202020204" pitchFamily="34" charset="0"/>
                <a:ea typeface="+mj-ea"/>
                <a:cs typeface="Arial" panose="020B0604020202020204" pitchFamily="34" charset="0"/>
              </a:rPr>
              <a:t>́ </a:t>
            </a:r>
            <a:r>
              <a:rPr kumimoji="0" lang="en-US" altLang="el-GR" sz="2000" u="none" strike="noStrike" cap="none" normalizeH="0" baseline="0" dirty="0" err="1">
                <a:ln>
                  <a:noFill/>
                </a:ln>
                <a:solidFill>
                  <a:schemeClr val="accent1"/>
                </a:solidFill>
                <a:effectLst/>
                <a:latin typeface="Arial" panose="020B0604020202020204" pitchFamily="34" charset="0"/>
                <a:ea typeface="+mj-ea"/>
                <a:cs typeface="Arial" panose="020B0604020202020204" pitchFamily="34" charset="0"/>
              </a:rPr>
              <a:t>φορείς</a:t>
            </a:r>
            <a:r>
              <a:rPr kumimoji="0" lang="en-US" altLang="el-GR" sz="2000" u="none" strike="noStrike" cap="none" normalizeH="0" baseline="0" dirty="0">
                <a:ln>
                  <a:noFill/>
                </a:ln>
                <a:solidFill>
                  <a:schemeClr val="accent1"/>
                </a:solidFill>
                <a:effectLst/>
                <a:latin typeface="Arial" panose="020B0604020202020204" pitchFamily="34" charset="0"/>
                <a:ea typeface="+mj-ea"/>
                <a:cs typeface="Arial" panose="020B0604020202020204" pitchFamily="34" charset="0"/>
              </a:rPr>
              <a:t> </a:t>
            </a:r>
            <a:r>
              <a:rPr kumimoji="0" lang="en-US" altLang="el-GR" sz="2000" u="none" strike="noStrike" cap="none" normalizeH="0" baseline="0" dirty="0">
                <a:ln>
                  <a:noFill/>
                </a:ln>
                <a:effectLst/>
                <a:latin typeface="Arial" panose="020B0604020202020204" pitchFamily="34" charset="0"/>
                <a:ea typeface="+mj-ea"/>
                <a:cs typeface="Arial" panose="020B0604020202020204" pitchFamily="34" charset="0"/>
              </a:rPr>
              <a:t>(transient) </a:t>
            </a:r>
            <a:r>
              <a:rPr kumimoji="0" lang="en-US" altLang="el-GR" sz="2000" u="none" strike="noStrike" cap="none" normalizeH="0" baseline="0" dirty="0" err="1">
                <a:ln>
                  <a:noFill/>
                </a:ln>
                <a:effectLst/>
                <a:latin typeface="Arial" panose="020B0604020202020204" pitchFamily="34" charset="0"/>
                <a:ea typeface="+mj-ea"/>
                <a:cs typeface="Arial" panose="020B0604020202020204" pitchFamily="34" charset="0"/>
              </a:rPr>
              <a:t>η</a:t>
            </a:r>
            <a:r>
              <a:rPr kumimoji="0" lang="en-US" altLang="el-GR" sz="2000" u="none" strike="noStrike" cap="none" normalizeH="0" baseline="0" dirty="0">
                <a:ln>
                  <a:noFill/>
                </a:ln>
                <a:effectLst/>
                <a:latin typeface="Arial" panose="020B0604020202020204" pitchFamily="34" charset="0"/>
                <a:ea typeface="+mj-ea"/>
                <a:cs typeface="Arial" panose="020B0604020202020204" pitchFamily="34" charset="0"/>
              </a:rPr>
              <a:t>́ </a:t>
            </a:r>
            <a:r>
              <a:rPr kumimoji="0" lang="en-US" altLang="el-GR" sz="2000" u="none" strike="noStrike" cap="none" normalizeH="0" baseline="0" dirty="0" err="1">
                <a:ln>
                  <a:noFill/>
                </a:ln>
                <a:effectLst/>
                <a:latin typeface="Arial" panose="020B0604020202020204" pitchFamily="34" charset="0"/>
                <a:ea typeface="+mj-ea"/>
                <a:cs typeface="Arial" panose="020B0604020202020204" pitchFamily="34" charset="0"/>
              </a:rPr>
              <a:t>εμφ</a:t>
            </a:r>
            <a:r>
              <a:rPr kumimoji="0" lang="en-US" altLang="el-GR" sz="2000" u="none" strike="noStrike" cap="none" normalizeH="0" baseline="0" dirty="0">
                <a:ln>
                  <a:noFill/>
                </a:ln>
                <a:effectLst/>
                <a:latin typeface="Arial" panose="020B0604020202020204" pitchFamily="34" charset="0"/>
                <a:ea typeface="+mj-ea"/>
                <a:cs typeface="Arial" panose="020B0604020202020204" pitchFamily="34" charset="0"/>
              </a:rPr>
              <a:t>α</a:t>
            </a:r>
            <a:r>
              <a:rPr kumimoji="0" lang="en-US" altLang="el-GR" sz="2000" u="none" strike="noStrike" cap="none" normalizeH="0" baseline="0" dirty="0" err="1">
                <a:ln>
                  <a:noFill/>
                </a:ln>
                <a:effectLst/>
                <a:latin typeface="Arial" panose="020B0604020202020204" pitchFamily="34" charset="0"/>
                <a:ea typeface="+mj-ea"/>
                <a:cs typeface="Arial" panose="020B0604020202020204" pitchFamily="34" charset="0"/>
              </a:rPr>
              <a:t>νίζουν</a:t>
            </a:r>
            <a:r>
              <a:rPr kumimoji="0" lang="en-US" altLang="el-GR" sz="2000" u="none" strike="noStrike" cap="none" normalizeH="0" baseline="0" dirty="0">
                <a:ln>
                  <a:noFill/>
                </a:ln>
                <a:effectLst/>
                <a:latin typeface="Arial" panose="020B0604020202020204" pitchFamily="34" charset="0"/>
                <a:ea typeface="+mj-ea"/>
                <a:cs typeface="Arial" panose="020B0604020202020204" pitchFamily="34" charset="0"/>
              </a:rPr>
              <a:t> π</a:t>
            </a:r>
            <a:r>
              <a:rPr kumimoji="0" lang="en-US" altLang="el-GR" sz="2000" u="none" strike="noStrike" cap="none" normalizeH="0" baseline="0" dirty="0" err="1">
                <a:ln>
                  <a:noFill/>
                </a:ln>
                <a:effectLst/>
                <a:latin typeface="Arial" panose="020B0604020202020204" pitchFamily="34" charset="0"/>
                <a:ea typeface="+mj-ea"/>
                <a:cs typeface="Arial" panose="020B0604020202020204" pitchFamily="34" charset="0"/>
              </a:rPr>
              <a:t>εριόδους</a:t>
            </a:r>
            <a:r>
              <a:rPr kumimoji="0" lang="en-US" altLang="el-GR" sz="2000" u="none" strike="noStrike" cap="none" normalizeH="0" baseline="0" dirty="0">
                <a:ln>
                  <a:noFill/>
                </a:ln>
                <a:effectLst/>
                <a:latin typeface="Arial" panose="020B0604020202020204" pitchFamily="34" charset="0"/>
                <a:ea typeface="+mj-ea"/>
                <a:cs typeface="Arial" panose="020B0604020202020204" pitchFamily="34" charset="0"/>
              </a:rPr>
              <a:t> </a:t>
            </a:r>
            <a:r>
              <a:rPr kumimoji="0" lang="en-US" altLang="el-GR" sz="2000" u="none" strike="noStrike" cap="none" normalizeH="0" baseline="0" dirty="0" err="1">
                <a:ln>
                  <a:noFill/>
                </a:ln>
                <a:effectLst/>
                <a:latin typeface="Arial" panose="020B0604020202020204" pitchFamily="34" charset="0"/>
                <a:ea typeface="+mj-ea"/>
                <a:cs typeface="Arial" panose="020B0604020202020204" pitchFamily="34" charset="0"/>
              </a:rPr>
              <a:t>φορει</a:t>
            </a:r>
            <a:r>
              <a:rPr kumimoji="0" lang="en-US" altLang="el-GR" sz="2000" u="none" strike="noStrike" cap="none" normalizeH="0" baseline="0" dirty="0">
                <a:ln>
                  <a:noFill/>
                </a:ln>
                <a:effectLst/>
                <a:latin typeface="Arial" panose="020B0604020202020204" pitchFamily="34" charset="0"/>
                <a:ea typeface="+mj-ea"/>
                <a:cs typeface="Arial" panose="020B0604020202020204" pitchFamily="34" charset="0"/>
              </a:rPr>
              <a:t>́α</a:t>
            </a:r>
            <a:r>
              <a:rPr kumimoji="0" lang="en-US" altLang="el-GR" sz="2000" u="none" strike="noStrike" cap="none" normalizeH="0" baseline="0" dirty="0" err="1">
                <a:ln>
                  <a:noFill/>
                </a:ln>
                <a:effectLst/>
                <a:latin typeface="Arial" panose="020B0604020202020204" pitchFamily="34" charset="0"/>
                <a:ea typeface="+mj-ea"/>
                <a:cs typeface="Arial" panose="020B0604020202020204" pitchFamily="34" charset="0"/>
              </a:rPr>
              <a:t>ς</a:t>
            </a:r>
            <a:r>
              <a:rPr kumimoji="0" lang="en-US" altLang="el-GR" sz="2000" u="none" strike="noStrike" cap="none" normalizeH="0" baseline="0" dirty="0">
                <a:ln>
                  <a:noFill/>
                </a:ln>
                <a:effectLst/>
                <a:latin typeface="Arial" panose="020B0604020202020204" pitchFamily="34" charset="0"/>
                <a:ea typeface="+mj-ea"/>
                <a:cs typeface="Arial" panose="020B0604020202020204" pitchFamily="34" charset="0"/>
              </a:rPr>
              <a:t> (intermittent) </a:t>
            </a:r>
            <a:r>
              <a:rPr kumimoji="0" lang="en-US" altLang="el-GR" sz="2000" u="none" strike="noStrike" cap="none" normalizeH="0" baseline="0" dirty="0" err="1">
                <a:ln>
                  <a:noFill/>
                </a:ln>
                <a:effectLst/>
                <a:latin typeface="Arial" panose="020B0604020202020204" pitchFamily="34" charset="0"/>
                <a:ea typeface="+mj-ea"/>
                <a:cs typeface="Arial" panose="020B0604020202020204" pitchFamily="34" charset="0"/>
              </a:rPr>
              <a:t>κ</a:t>
            </a:r>
            <a:r>
              <a:rPr kumimoji="0" lang="en-US" altLang="el-GR" sz="2000" u="none" strike="noStrike" cap="none" normalizeH="0" baseline="0" dirty="0">
                <a:ln>
                  <a:noFill/>
                </a:ln>
                <a:effectLst/>
                <a:latin typeface="Arial" panose="020B0604020202020204" pitchFamily="34" charset="0"/>
                <a:ea typeface="+mj-ea"/>
                <a:cs typeface="Arial" panose="020B0604020202020204" pitchFamily="34" charset="0"/>
              </a:rPr>
              <a:t>α</a:t>
            </a:r>
            <a:r>
              <a:rPr kumimoji="0" lang="en-US" altLang="el-GR" sz="2000" u="none" strike="noStrike" cap="none" normalizeH="0" baseline="0" dirty="0" err="1">
                <a:ln>
                  <a:noFill/>
                </a:ln>
                <a:effectLst/>
                <a:latin typeface="Arial" panose="020B0604020202020204" pitchFamily="34" charset="0"/>
                <a:ea typeface="+mj-ea"/>
                <a:cs typeface="Arial" panose="020B0604020202020204" pitchFamily="34" charset="0"/>
              </a:rPr>
              <a:t>ι</a:t>
            </a:r>
            <a:r>
              <a:rPr kumimoji="0" lang="en-US" altLang="el-GR" sz="2000" u="none" strike="noStrike" cap="none" normalizeH="0" baseline="0" dirty="0">
                <a:ln>
                  <a:noFill/>
                </a:ln>
                <a:effectLst/>
                <a:latin typeface="Arial" panose="020B0604020202020204" pitchFamily="34" charset="0"/>
                <a:ea typeface="+mj-ea"/>
                <a:cs typeface="Arial" panose="020B0604020202020204" pitchFamily="34" charset="0"/>
              </a:rPr>
              <a:t> </a:t>
            </a:r>
            <a:r>
              <a:rPr kumimoji="0" lang="en-US" altLang="el-GR" sz="2000" u="none" strike="noStrike" cap="none" normalizeH="0" baseline="0" dirty="0" err="1">
                <a:ln>
                  <a:noFill/>
                </a:ln>
                <a:effectLst/>
                <a:latin typeface="Arial" panose="020B0604020202020204" pitchFamily="34" charset="0"/>
                <a:ea typeface="+mj-ea"/>
                <a:cs typeface="Arial" panose="020B0604020202020204" pitchFamily="34" charset="0"/>
              </a:rPr>
              <a:t>οι</a:t>
            </a:r>
            <a:r>
              <a:rPr kumimoji="0" lang="en-US" altLang="el-GR" sz="2000" u="none" strike="noStrike" cap="none" normalizeH="0" baseline="0" dirty="0">
                <a:ln>
                  <a:noFill/>
                </a:ln>
                <a:effectLst/>
                <a:latin typeface="Arial" panose="020B0604020202020204" pitchFamily="34" charset="0"/>
                <a:ea typeface="+mj-ea"/>
                <a:cs typeface="Arial" panose="020B0604020202020204" pitchFamily="34" charset="0"/>
              </a:rPr>
              <a:t> </a:t>
            </a:r>
            <a:r>
              <a:rPr kumimoji="0" lang="en-US" altLang="el-GR" sz="2000" u="none" strike="noStrike" cap="none" normalizeH="0" baseline="0" dirty="0" err="1">
                <a:ln>
                  <a:noFill/>
                </a:ln>
                <a:effectLst/>
                <a:latin typeface="Arial" panose="020B0604020202020204" pitchFamily="34" charset="0"/>
                <a:ea typeface="+mj-ea"/>
                <a:cs typeface="Arial" panose="020B0604020202020204" pitchFamily="34" charset="0"/>
              </a:rPr>
              <a:t>κλώνοι</a:t>
            </a:r>
            <a:r>
              <a:rPr kumimoji="0" lang="en-US" altLang="el-GR" sz="2000" u="none" strike="noStrike" cap="none" normalizeH="0" baseline="0" dirty="0">
                <a:ln>
                  <a:noFill/>
                </a:ln>
                <a:effectLst/>
                <a:latin typeface="Arial" panose="020B0604020202020204" pitchFamily="34" charset="0"/>
                <a:ea typeface="+mj-ea"/>
                <a:cs typeface="Arial" panose="020B0604020202020204" pitchFamily="34" charset="0"/>
              </a:rPr>
              <a:t> π</a:t>
            </a:r>
            <a:r>
              <a:rPr kumimoji="0" lang="en-US" altLang="el-GR" sz="2000" u="none" strike="noStrike" cap="none" normalizeH="0" baseline="0" dirty="0" err="1">
                <a:ln>
                  <a:noFill/>
                </a:ln>
                <a:effectLst/>
                <a:latin typeface="Arial" panose="020B0604020202020204" pitchFamily="34" charset="0"/>
                <a:ea typeface="+mj-ea"/>
                <a:cs typeface="Arial" panose="020B0604020202020204" pitchFamily="34" charset="0"/>
              </a:rPr>
              <a:t>ου</a:t>
            </a:r>
            <a:r>
              <a:rPr kumimoji="0" lang="en-US" altLang="el-GR" sz="2000" u="none" strike="noStrike" cap="none" normalizeH="0" baseline="0" dirty="0">
                <a:ln>
                  <a:noFill/>
                </a:ln>
                <a:effectLst/>
                <a:latin typeface="Arial" panose="020B0604020202020204" pitchFamily="34" charset="0"/>
                <a:ea typeface="+mj-ea"/>
                <a:cs typeface="Arial" panose="020B0604020202020204" pitchFamily="34" charset="0"/>
              </a:rPr>
              <a:t> </a:t>
            </a:r>
            <a:r>
              <a:rPr kumimoji="0" lang="en-US" altLang="el-GR" sz="2000" u="none" strike="noStrike" cap="none" normalizeH="0" baseline="0" dirty="0" err="1">
                <a:ln>
                  <a:noFill/>
                </a:ln>
                <a:effectLst/>
                <a:latin typeface="Arial" panose="020B0604020202020204" pitchFamily="34" charset="0"/>
                <a:ea typeface="+mj-ea"/>
                <a:cs typeface="Arial" panose="020B0604020202020204" pitchFamily="34" charset="0"/>
              </a:rPr>
              <a:t>φέρουν</a:t>
            </a:r>
            <a:r>
              <a:rPr kumimoji="0" lang="en-US" altLang="el-GR" sz="2000" u="none" strike="noStrike" cap="none" normalizeH="0" baseline="0" dirty="0">
                <a:ln>
                  <a:noFill/>
                </a:ln>
                <a:effectLst/>
                <a:latin typeface="Arial" panose="020B0604020202020204" pitchFamily="34" charset="0"/>
                <a:ea typeface="+mj-ea"/>
                <a:cs typeface="Arial" panose="020B0604020202020204" pitchFamily="34" charset="0"/>
              </a:rPr>
              <a:t> </a:t>
            </a:r>
            <a:r>
              <a:rPr kumimoji="0" lang="en-US" altLang="el-GR" sz="2000" u="none" strike="noStrike" cap="none" normalizeH="0" baseline="0" dirty="0" err="1">
                <a:ln>
                  <a:noFill/>
                </a:ln>
                <a:effectLst/>
                <a:latin typeface="Arial" panose="020B0604020202020204" pitchFamily="34" charset="0"/>
                <a:ea typeface="+mj-ea"/>
                <a:cs typeface="Arial" panose="020B0604020202020204" pitchFamily="34" charset="0"/>
              </a:rPr>
              <a:t>μ</a:t>
            </a:r>
            <a:r>
              <a:rPr kumimoji="0" lang="en-US" altLang="el-GR" sz="2000" u="none" strike="noStrike" cap="none" normalizeH="0" baseline="0" dirty="0">
                <a:ln>
                  <a:noFill/>
                </a:ln>
                <a:effectLst/>
                <a:latin typeface="Arial" panose="020B0604020202020204" pitchFamily="34" charset="0"/>
                <a:ea typeface="+mj-ea"/>
                <a:cs typeface="Arial" panose="020B0604020202020204" pitchFamily="34" charset="0"/>
              </a:rPr>
              <a:t>π</a:t>
            </a:r>
            <a:r>
              <a:rPr kumimoji="0" lang="en-US" altLang="el-GR" sz="2000" u="none" strike="noStrike" cap="none" normalizeH="0" baseline="0" dirty="0" err="1">
                <a:ln>
                  <a:noFill/>
                </a:ln>
                <a:effectLst/>
                <a:latin typeface="Arial" panose="020B0604020202020204" pitchFamily="34" charset="0"/>
                <a:ea typeface="+mj-ea"/>
                <a:cs typeface="Arial" panose="020B0604020202020204" pitchFamily="34" charset="0"/>
              </a:rPr>
              <a:t>ορούν</a:t>
            </a:r>
            <a:r>
              <a:rPr kumimoji="0" lang="en-US" altLang="el-GR" sz="2000" u="none" strike="noStrike" cap="none" normalizeH="0" baseline="0" dirty="0">
                <a:ln>
                  <a:noFill/>
                </a:ln>
                <a:effectLst/>
                <a:latin typeface="Arial" panose="020B0604020202020204" pitchFamily="34" charset="0"/>
                <a:ea typeface="+mj-ea"/>
                <a:cs typeface="Arial" panose="020B0604020202020204" pitchFamily="34" charset="0"/>
              </a:rPr>
              <a:t> </a:t>
            </a:r>
            <a:r>
              <a:rPr kumimoji="0" lang="en-US" altLang="el-GR" sz="2000" u="none" strike="noStrike" cap="none" normalizeH="0" baseline="0" dirty="0" err="1">
                <a:ln>
                  <a:noFill/>
                </a:ln>
                <a:effectLst/>
                <a:latin typeface="Arial" panose="020B0604020202020204" pitchFamily="34" charset="0"/>
                <a:ea typeface="+mj-ea"/>
                <a:cs typeface="Arial" panose="020B0604020202020204" pitchFamily="34" charset="0"/>
              </a:rPr>
              <a:t>ν</a:t>
            </a:r>
            <a:r>
              <a:rPr kumimoji="0" lang="en-US" altLang="el-GR" sz="2000" u="none" strike="noStrike" cap="none" normalizeH="0" baseline="0" dirty="0">
                <a:ln>
                  <a:noFill/>
                </a:ln>
                <a:effectLst/>
                <a:latin typeface="Arial" panose="020B0604020202020204" pitchFamily="34" charset="0"/>
                <a:ea typeface="+mj-ea"/>
                <a:cs typeface="Arial" panose="020B0604020202020204" pitchFamily="34" charset="0"/>
              </a:rPr>
              <a:t>α α</a:t>
            </a:r>
            <a:r>
              <a:rPr kumimoji="0" lang="en-US" altLang="el-GR" sz="2000" u="none" strike="noStrike" cap="none" normalizeH="0" baseline="0" dirty="0" err="1">
                <a:ln>
                  <a:noFill/>
                </a:ln>
                <a:effectLst/>
                <a:latin typeface="Arial" panose="020B0604020202020204" pitchFamily="34" charset="0"/>
                <a:ea typeface="+mj-ea"/>
                <a:cs typeface="Arial" panose="020B0604020202020204" pitchFamily="34" charset="0"/>
              </a:rPr>
              <a:t>λλ</a:t>
            </a:r>
            <a:r>
              <a:rPr kumimoji="0" lang="en-US" altLang="el-GR" sz="2000" u="none" strike="noStrike" cap="none" normalizeH="0" baseline="0" dirty="0">
                <a:ln>
                  <a:noFill/>
                </a:ln>
                <a:effectLst/>
                <a:latin typeface="Arial" panose="020B0604020202020204" pitchFamily="34" charset="0"/>
                <a:ea typeface="+mj-ea"/>
                <a:cs typeface="Arial" panose="020B0604020202020204" pitchFamily="34" charset="0"/>
              </a:rPr>
              <a:t>ά</a:t>
            </a:r>
            <a:r>
              <a:rPr kumimoji="0" lang="en-US" altLang="el-GR" sz="2000" u="none" strike="noStrike" cap="none" normalizeH="0" baseline="0" dirty="0" err="1">
                <a:ln>
                  <a:noFill/>
                </a:ln>
                <a:effectLst/>
                <a:latin typeface="Arial" panose="020B0604020202020204" pitchFamily="34" charset="0"/>
                <a:ea typeface="+mj-ea"/>
                <a:cs typeface="Arial" panose="020B0604020202020204" pitchFamily="34" charset="0"/>
              </a:rPr>
              <a:t>ζουν</a:t>
            </a:r>
            <a:r>
              <a:rPr kumimoji="0" lang="en-US" altLang="el-GR" sz="2000" u="none" strike="noStrike" cap="none" normalizeH="0" baseline="0" dirty="0">
                <a:ln>
                  <a:noFill/>
                </a:ln>
                <a:effectLst/>
                <a:latin typeface="Arial" panose="020B0604020202020204" pitchFamily="34" charset="0"/>
                <a:ea typeface="+mj-ea"/>
                <a:cs typeface="Arial" panose="020B0604020202020204" pitchFamily="34" charset="0"/>
              </a:rPr>
              <a:t> </a:t>
            </a:r>
            <a:r>
              <a:rPr kumimoji="0" lang="en-US" altLang="el-GR" sz="2000" u="none" strike="noStrike" cap="none" normalizeH="0" baseline="0" dirty="0" err="1">
                <a:ln>
                  <a:noFill/>
                </a:ln>
                <a:effectLst/>
                <a:latin typeface="Arial" panose="020B0604020202020204" pitchFamily="34" charset="0"/>
                <a:ea typeface="+mj-ea"/>
                <a:cs typeface="Arial" panose="020B0604020202020204" pitchFamily="34" charset="0"/>
              </a:rPr>
              <a:t>με</a:t>
            </a:r>
            <a:r>
              <a:rPr kumimoji="0" lang="en-US" altLang="el-GR" sz="2000" u="none" strike="noStrike" cap="none" normalizeH="0" baseline="0" dirty="0">
                <a:ln>
                  <a:noFill/>
                </a:ln>
                <a:effectLst/>
                <a:latin typeface="Arial" panose="020B0604020202020204" pitchFamily="34" charset="0"/>
                <a:ea typeface="+mj-ea"/>
                <a:cs typeface="Arial" panose="020B0604020202020204" pitchFamily="34" charset="0"/>
              </a:rPr>
              <a:t> π</a:t>
            </a:r>
            <a:r>
              <a:rPr kumimoji="0" lang="en-US" altLang="el-GR" sz="2000" u="none" strike="noStrike" cap="none" normalizeH="0" baseline="0" dirty="0" err="1">
                <a:ln>
                  <a:noFill/>
                </a:ln>
                <a:effectLst/>
                <a:latin typeface="Arial" panose="020B0604020202020204" pitchFamily="34" charset="0"/>
                <a:ea typeface="+mj-ea"/>
                <a:cs typeface="Arial" panose="020B0604020202020204" pitchFamily="34" charset="0"/>
              </a:rPr>
              <a:t>οικίλη</a:t>
            </a:r>
            <a:r>
              <a:rPr kumimoji="0" lang="en-US" altLang="el-GR" sz="2000" u="none" strike="noStrike" cap="none" normalizeH="0" baseline="0" dirty="0">
                <a:ln>
                  <a:noFill/>
                </a:ln>
                <a:effectLst/>
                <a:latin typeface="Arial" panose="020B0604020202020204" pitchFamily="34" charset="0"/>
                <a:ea typeface="+mj-ea"/>
                <a:cs typeface="Arial" panose="020B0604020202020204" pitchFamily="34" charset="0"/>
              </a:rPr>
              <a:t> </a:t>
            </a:r>
            <a:r>
              <a:rPr kumimoji="0" lang="en-US" altLang="el-GR" sz="2000" u="none" strike="noStrike" cap="none" normalizeH="0" baseline="0" dirty="0" err="1">
                <a:ln>
                  <a:noFill/>
                </a:ln>
                <a:effectLst/>
                <a:latin typeface="Arial" panose="020B0604020202020204" pitchFamily="34" charset="0"/>
                <a:ea typeface="+mj-ea"/>
                <a:cs typeface="Arial" panose="020B0604020202020204" pitchFamily="34" charset="0"/>
              </a:rPr>
              <a:t>συχνότητ</a:t>
            </a:r>
            <a:r>
              <a:rPr kumimoji="0" lang="en-US" altLang="el-GR" sz="2000" u="none" strike="noStrike" cap="none" normalizeH="0" baseline="0" dirty="0">
                <a:ln>
                  <a:noFill/>
                </a:ln>
                <a:effectLst/>
                <a:latin typeface="Arial" panose="020B0604020202020204" pitchFamily="34" charset="0"/>
                <a:ea typeface="+mj-ea"/>
                <a:cs typeface="Arial" panose="020B0604020202020204" pitchFamily="34" charset="0"/>
              </a:rPr>
              <a:t>α. </a:t>
            </a:r>
          </a:p>
          <a:p>
            <a:pPr marL="285750" marR="0" lvl="0" indent="-285750" fontAlgn="base">
              <a:lnSpc>
                <a:spcPct val="90000"/>
              </a:lnSpc>
              <a:spcBef>
                <a:spcPts val="1000"/>
              </a:spcBef>
              <a:buClr>
                <a:schemeClr val="accent1"/>
              </a:buClr>
              <a:buSzPct val="80000"/>
              <a:buFont typeface="Wingdings" pitchFamily="2" charset="2"/>
              <a:buChar char="q"/>
              <a:tabLst/>
            </a:pPr>
            <a:r>
              <a:rPr kumimoji="0" lang="en-US" altLang="el-GR" sz="2000" u="none" strike="noStrike" cap="none" normalizeH="0" baseline="0" dirty="0">
                <a:ln>
                  <a:noFill/>
                </a:ln>
                <a:effectLst/>
                <a:latin typeface="Arial" panose="020B0604020202020204" pitchFamily="34" charset="0"/>
                <a:ea typeface="+mj-ea"/>
                <a:cs typeface="Arial" panose="020B0604020202020204" pitchFamily="34" charset="0"/>
              </a:rPr>
              <a:t>20% </a:t>
            </a:r>
            <a:r>
              <a:rPr kumimoji="0" lang="en-US" altLang="el-GR" sz="2000" u="none" strike="noStrike" cap="none" normalizeH="0" baseline="0" dirty="0" err="1">
                <a:ln>
                  <a:noFill/>
                </a:ln>
                <a:effectLst/>
                <a:latin typeface="Arial" panose="020B0604020202020204" pitchFamily="34" charset="0"/>
                <a:ea typeface="+mj-ea"/>
                <a:cs typeface="Arial" panose="020B0604020202020204" pitchFamily="34" charset="0"/>
              </a:rPr>
              <a:t>δεν</a:t>
            </a:r>
            <a:r>
              <a:rPr kumimoji="0" lang="en-US" altLang="el-GR" sz="2000" u="none" strike="noStrike" cap="none" normalizeH="0" baseline="0" dirty="0">
                <a:ln>
                  <a:noFill/>
                </a:ln>
                <a:effectLst/>
                <a:latin typeface="Arial" panose="020B0604020202020204" pitchFamily="34" charset="0"/>
                <a:ea typeface="+mj-ea"/>
                <a:cs typeface="Arial" panose="020B0604020202020204" pitchFamily="34" charset="0"/>
              </a:rPr>
              <a:t> </a:t>
            </a:r>
            <a:r>
              <a:rPr kumimoji="0" lang="en-US" altLang="el-GR" sz="2000" u="none" strike="noStrike" cap="none" normalizeH="0" baseline="0" dirty="0" err="1">
                <a:ln>
                  <a:noFill/>
                </a:ln>
                <a:effectLst/>
                <a:latin typeface="Arial" panose="020B0604020202020204" pitchFamily="34" charset="0"/>
                <a:ea typeface="+mj-ea"/>
                <a:cs typeface="Arial" panose="020B0604020202020204" pitchFamily="34" charset="0"/>
              </a:rPr>
              <a:t>φέρει</a:t>
            </a:r>
            <a:r>
              <a:rPr kumimoji="0" lang="en-US" altLang="el-GR" sz="2000" u="none" strike="noStrike" cap="none" normalizeH="0" baseline="0" dirty="0">
                <a:ln>
                  <a:noFill/>
                </a:ln>
                <a:effectLst/>
                <a:latin typeface="Arial" panose="020B0604020202020204" pitchFamily="34" charset="0"/>
                <a:ea typeface="+mj-ea"/>
                <a:cs typeface="Arial" panose="020B0604020202020204" pitchFamily="34" charset="0"/>
              </a:rPr>
              <a:t> </a:t>
            </a:r>
            <a:r>
              <a:rPr kumimoji="0" lang="en-US" altLang="el-GR" sz="2000" u="none" strike="noStrike" cap="none" normalizeH="0" baseline="0" dirty="0" err="1">
                <a:ln>
                  <a:noFill/>
                </a:ln>
                <a:effectLst/>
                <a:latin typeface="Arial" panose="020B0604020202020204" pitchFamily="34" charset="0"/>
                <a:ea typeface="+mj-ea"/>
                <a:cs typeface="Arial" panose="020B0604020202020204" pitchFamily="34" charset="0"/>
              </a:rPr>
              <a:t>στελέχη</a:t>
            </a:r>
            <a:r>
              <a:rPr kumimoji="0" lang="en-US" altLang="el-GR" sz="2000" u="none" strike="noStrike" cap="none" normalizeH="0" baseline="0" dirty="0">
                <a:ln>
                  <a:noFill/>
                </a:ln>
                <a:effectLst/>
                <a:latin typeface="Arial" panose="020B0604020202020204" pitchFamily="34" charset="0"/>
                <a:ea typeface="+mj-ea"/>
                <a:cs typeface="Arial" panose="020B0604020202020204" pitchFamily="34" charset="0"/>
              </a:rPr>
              <a:t> </a:t>
            </a:r>
            <a:r>
              <a:rPr kumimoji="0" lang="en-US" altLang="el-GR" sz="2000" i="1" u="none" strike="noStrike" cap="none" normalizeH="0" baseline="0" dirty="0">
                <a:ln>
                  <a:noFill/>
                </a:ln>
                <a:effectLst/>
                <a:latin typeface="Arial" panose="020B0604020202020204" pitchFamily="34" charset="0"/>
                <a:ea typeface="+mj-ea"/>
                <a:cs typeface="Arial" panose="020B0604020202020204" pitchFamily="34" charset="0"/>
              </a:rPr>
              <a:t>S. aureus </a:t>
            </a:r>
            <a:r>
              <a:rPr kumimoji="0" lang="en-US" altLang="el-GR" sz="2000" u="none" strike="noStrike" cap="none" normalizeH="0" baseline="0" dirty="0">
                <a:ln>
                  <a:noFill/>
                </a:ln>
                <a:effectLst/>
                <a:latin typeface="Arial" panose="020B0604020202020204" pitchFamily="34" charset="0"/>
                <a:ea typeface="+mj-ea"/>
                <a:cs typeface="Arial" panose="020B0604020202020204" pitchFamily="34" charset="0"/>
              </a:rPr>
              <a:t>(</a:t>
            </a:r>
            <a:r>
              <a:rPr kumimoji="0" lang="en-US" altLang="el-GR" sz="2000" u="none" strike="noStrike" cap="none" normalizeH="0" baseline="0" dirty="0">
                <a:ln>
                  <a:noFill/>
                </a:ln>
                <a:solidFill>
                  <a:schemeClr val="accent1"/>
                </a:solidFill>
                <a:effectLst/>
                <a:latin typeface="Arial" panose="020B0604020202020204" pitchFamily="34" charset="0"/>
                <a:ea typeface="+mj-ea"/>
                <a:cs typeface="Arial" panose="020B0604020202020204" pitchFamily="34" charset="0"/>
              </a:rPr>
              <a:t>persistent non-carriers</a:t>
            </a:r>
            <a:r>
              <a:rPr kumimoji="0" lang="en-US" altLang="el-GR" sz="2000" u="none" strike="noStrike" cap="none" normalizeH="0" baseline="0" dirty="0">
                <a:ln>
                  <a:noFill/>
                </a:ln>
                <a:effectLst/>
                <a:latin typeface="Arial" panose="020B0604020202020204" pitchFamily="34" charset="0"/>
                <a:ea typeface="+mj-ea"/>
                <a:cs typeface="Arial" panose="020B0604020202020204" pitchFamily="34" charset="0"/>
              </a:rPr>
              <a:t>) </a:t>
            </a:r>
          </a:p>
          <a:p>
            <a:pPr marL="285750" marR="0" lvl="0" indent="-285750" fontAlgn="base">
              <a:lnSpc>
                <a:spcPct val="90000"/>
              </a:lnSpc>
              <a:spcBef>
                <a:spcPts val="1000"/>
              </a:spcBef>
              <a:buClr>
                <a:schemeClr val="accent1"/>
              </a:buClr>
              <a:buSzPct val="80000"/>
              <a:buFont typeface="Wingdings" pitchFamily="2" charset="2"/>
              <a:buChar char="q"/>
              <a:tabLst/>
            </a:pPr>
            <a:endParaRPr kumimoji="0" lang="en-US" altLang="el-GR" sz="2000" u="none" strike="noStrike" cap="none" normalizeH="0" baseline="0" dirty="0">
              <a:ln>
                <a:noFill/>
              </a:ln>
              <a:effectLst/>
              <a:latin typeface="Arial" panose="020B0604020202020204" pitchFamily="34" charset="0"/>
              <a:ea typeface="+mj-ea"/>
              <a:cs typeface="Arial" panose="020B0604020202020204" pitchFamily="34" charset="0"/>
            </a:endParaRPr>
          </a:p>
        </p:txBody>
      </p:sp>
      <p:pic>
        <p:nvPicPr>
          <p:cNvPr id="177155" name="Picture 3" descr="page26image16798016">
            <a:extLst>
              <a:ext uri="{FF2B5EF4-FFF2-40B4-BE49-F238E27FC236}">
                <a16:creationId xmlns:a16="http://schemas.microsoft.com/office/drawing/2014/main" xmlns="" id="{804E3260-3EC0-9E49-BFD6-C05112A89011}"/>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1001375" y="-2324100"/>
            <a:ext cx="5905500" cy="12700"/>
          </a:xfrm>
          <a:prstGeom prst="rect">
            <a:avLst/>
          </a:prstGeom>
          <a:noFill/>
          <a:extLst>
            <a:ext uri="{909E8E84-426E-40DD-AFC4-6F175D3DCCD1}">
              <a14:hiddenFill xmlns:a14="http://schemas.microsoft.com/office/drawing/2010/main" xmlns="">
                <a:solidFill>
                  <a:srgbClr val="FFFFFF"/>
                </a:solidFill>
              </a14:hiddenFill>
            </a:ext>
          </a:extLst>
        </p:spPr>
      </p:pic>
      <p:pic>
        <p:nvPicPr>
          <p:cNvPr id="177156" name="Picture 4" descr="page26image16798208">
            <a:extLst>
              <a:ext uri="{FF2B5EF4-FFF2-40B4-BE49-F238E27FC236}">
                <a16:creationId xmlns:a16="http://schemas.microsoft.com/office/drawing/2014/main" xmlns="" id="{65BEA96A-93A7-0F43-881E-120D9B26C8DD}"/>
              </a:ext>
            </a:extLst>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17097375" y="-2324100"/>
            <a:ext cx="5588000" cy="127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Ορθογώνιο 4">
            <a:extLst>
              <a:ext uri="{FF2B5EF4-FFF2-40B4-BE49-F238E27FC236}">
                <a16:creationId xmlns:a16="http://schemas.microsoft.com/office/drawing/2014/main" xmlns="" id="{95C94BC9-C5AE-A543-9731-E407C040E14A}"/>
              </a:ext>
            </a:extLst>
          </p:cNvPr>
          <p:cNvSpPr/>
          <p:nvPr/>
        </p:nvSpPr>
        <p:spPr>
          <a:xfrm>
            <a:off x="304800" y="4952338"/>
            <a:ext cx="8404682" cy="1754326"/>
          </a:xfrm>
          <a:prstGeom prst="rect">
            <a:avLst/>
          </a:prstGeom>
          <a:ln w="50800">
            <a:solidFill>
              <a:schemeClr val="accent1"/>
            </a:solidFill>
          </a:ln>
        </p:spPr>
        <p:txBody>
          <a:bodyPr wrap="square">
            <a:spAutoFit/>
          </a:bodyPr>
          <a:lstStyle/>
          <a:p>
            <a:r>
              <a:rPr lang="el-GR" altLang="el-GR" dirty="0"/>
              <a:t>Τ</a:t>
            </a:r>
            <a:r>
              <a:rPr lang="en-US" altLang="el-GR" dirty="0"/>
              <a:t>α ά</a:t>
            </a:r>
            <a:r>
              <a:rPr lang="en-US" altLang="el-GR" dirty="0" err="1"/>
              <a:t>τομ</a:t>
            </a:r>
            <a:r>
              <a:rPr lang="en-US" altLang="el-GR" dirty="0"/>
              <a:t>α </a:t>
            </a:r>
            <a:r>
              <a:rPr lang="en-US" altLang="el-GR" dirty="0" err="1"/>
              <a:t>με</a:t>
            </a:r>
            <a:r>
              <a:rPr lang="en-US" altLang="el-GR" dirty="0"/>
              <a:t> </a:t>
            </a:r>
            <a:r>
              <a:rPr lang="en-US" altLang="el-GR" dirty="0" err="1"/>
              <a:t>εμμένουσ</a:t>
            </a:r>
            <a:r>
              <a:rPr lang="en-US" altLang="el-GR" dirty="0"/>
              <a:t>α </a:t>
            </a:r>
            <a:r>
              <a:rPr lang="en-US" altLang="el-GR" dirty="0" err="1"/>
              <a:t>φορει</a:t>
            </a:r>
            <a:r>
              <a:rPr lang="en-US" altLang="el-GR" dirty="0"/>
              <a:t>́α </a:t>
            </a:r>
            <a:r>
              <a:rPr lang="en-US" altLang="el-GR" dirty="0" err="1"/>
              <a:t>έχουν</a:t>
            </a:r>
            <a:r>
              <a:rPr lang="en-US" altLang="el-GR" dirty="0"/>
              <a:t> </a:t>
            </a:r>
            <a:r>
              <a:rPr lang="en-US" altLang="el-GR" b="1" dirty="0">
                <a:solidFill>
                  <a:schemeClr val="accent1"/>
                </a:solidFill>
              </a:rPr>
              <a:t>α</a:t>
            </a:r>
            <a:r>
              <a:rPr lang="en-US" altLang="el-GR" b="1" dirty="0" err="1">
                <a:solidFill>
                  <a:schemeClr val="accent1"/>
                </a:solidFill>
              </a:rPr>
              <a:t>υξημένη</a:t>
            </a:r>
            <a:r>
              <a:rPr lang="en-US" altLang="el-GR" b="1" dirty="0">
                <a:solidFill>
                  <a:schemeClr val="accent1"/>
                </a:solidFill>
              </a:rPr>
              <a:t> δια</a:t>
            </a:r>
            <a:r>
              <a:rPr lang="en-US" altLang="el-GR" b="1" dirty="0" err="1">
                <a:solidFill>
                  <a:schemeClr val="accent1"/>
                </a:solidFill>
              </a:rPr>
              <a:t>σ</a:t>
            </a:r>
            <a:r>
              <a:rPr lang="en-US" altLang="el-GR" b="1" dirty="0">
                <a:solidFill>
                  <a:schemeClr val="accent1"/>
                </a:solidFill>
              </a:rPr>
              <a:t>π</a:t>
            </a:r>
            <a:r>
              <a:rPr lang="en-US" altLang="el-GR" b="1" dirty="0" err="1">
                <a:solidFill>
                  <a:schemeClr val="accent1"/>
                </a:solidFill>
              </a:rPr>
              <a:t>ορ</a:t>
            </a:r>
            <a:r>
              <a:rPr lang="en-US" altLang="el-GR" b="1" dirty="0">
                <a:solidFill>
                  <a:schemeClr val="accent1"/>
                </a:solidFill>
              </a:rPr>
              <a:t>ά </a:t>
            </a:r>
            <a:r>
              <a:rPr lang="en-US" altLang="el-GR" dirty="0" err="1"/>
              <a:t>του</a:t>
            </a:r>
            <a:r>
              <a:rPr lang="en-US" altLang="el-GR" dirty="0"/>
              <a:t> </a:t>
            </a:r>
            <a:r>
              <a:rPr lang="en-US" altLang="el-GR" i="1" dirty="0"/>
              <a:t>S. aureus </a:t>
            </a:r>
            <a:r>
              <a:rPr lang="en-US" altLang="el-GR" dirty="0" err="1"/>
              <a:t>στο</a:t>
            </a:r>
            <a:r>
              <a:rPr lang="en-US" altLang="el-GR" dirty="0"/>
              <a:t> π</a:t>
            </a:r>
            <a:r>
              <a:rPr lang="en-US" altLang="el-GR" dirty="0" err="1"/>
              <a:t>ερι</a:t>
            </a:r>
            <a:r>
              <a:rPr lang="en-US" altLang="el-GR" dirty="0"/>
              <a:t>βά</a:t>
            </a:r>
            <a:r>
              <a:rPr lang="en-US" altLang="el-GR" dirty="0" err="1"/>
              <a:t>λλον</a:t>
            </a:r>
            <a:r>
              <a:rPr lang="en-US" altLang="el-GR" dirty="0"/>
              <a:t>, </a:t>
            </a:r>
            <a:r>
              <a:rPr lang="en-US" altLang="el-GR" dirty="0" err="1"/>
              <a:t>ενω</a:t>
            </a:r>
            <a:r>
              <a:rPr lang="en-US" altLang="el-GR" dirty="0"/>
              <a:t>́ </a:t>
            </a:r>
            <a:r>
              <a:rPr lang="en-US" altLang="el-GR" dirty="0" err="1"/>
              <a:t>εμφ</a:t>
            </a:r>
            <a:r>
              <a:rPr lang="en-US" altLang="el-GR" dirty="0"/>
              <a:t>α</a:t>
            </a:r>
            <a:r>
              <a:rPr lang="en-US" altLang="el-GR" dirty="0" err="1"/>
              <a:t>νίζουν</a:t>
            </a:r>
            <a:r>
              <a:rPr lang="en-US" altLang="el-GR" dirty="0"/>
              <a:t> </a:t>
            </a:r>
            <a:r>
              <a:rPr lang="en-US" altLang="el-GR" dirty="0" err="1"/>
              <a:t>κ</a:t>
            </a:r>
            <a:r>
              <a:rPr lang="en-US" altLang="el-GR" dirty="0"/>
              <a:t>α</a:t>
            </a:r>
            <a:r>
              <a:rPr lang="en-US" altLang="el-GR" dirty="0" err="1"/>
              <a:t>ι</a:t>
            </a:r>
            <a:r>
              <a:rPr lang="en-US" altLang="el-GR" dirty="0"/>
              <a:t> </a:t>
            </a:r>
            <a:r>
              <a:rPr lang="en-US" altLang="el-GR" dirty="0" err="1"/>
              <a:t>υψηλότερο</a:t>
            </a:r>
            <a:r>
              <a:rPr lang="en-US" altLang="el-GR" dirty="0"/>
              <a:t> </a:t>
            </a:r>
            <a:r>
              <a:rPr lang="en-US" altLang="el-GR" dirty="0" err="1"/>
              <a:t>κίνδυνο</a:t>
            </a:r>
            <a:r>
              <a:rPr lang="en-US" altLang="el-GR" dirty="0"/>
              <a:t> </a:t>
            </a:r>
            <a:r>
              <a:rPr lang="en-US" altLang="el-GR" b="1" dirty="0" err="1">
                <a:solidFill>
                  <a:schemeClr val="accent1"/>
                </a:solidFill>
              </a:rPr>
              <a:t>εκδήλωσης</a:t>
            </a:r>
            <a:r>
              <a:rPr lang="en-US" altLang="el-GR" b="1" dirty="0">
                <a:solidFill>
                  <a:schemeClr val="accent1"/>
                </a:solidFill>
              </a:rPr>
              <a:t> </a:t>
            </a:r>
            <a:r>
              <a:rPr lang="en-US" altLang="el-GR" b="1" dirty="0" err="1">
                <a:solidFill>
                  <a:schemeClr val="accent1"/>
                </a:solidFill>
              </a:rPr>
              <a:t>ενδογενών</a:t>
            </a:r>
            <a:r>
              <a:rPr lang="en-US" altLang="el-GR" b="1" dirty="0">
                <a:solidFill>
                  <a:schemeClr val="accent1"/>
                </a:solidFill>
              </a:rPr>
              <a:t> </a:t>
            </a:r>
            <a:r>
              <a:rPr lang="en-US" altLang="el-GR" b="1" dirty="0" err="1">
                <a:solidFill>
                  <a:schemeClr val="accent1"/>
                </a:solidFill>
              </a:rPr>
              <a:t>λοιμώξεων</a:t>
            </a:r>
            <a:r>
              <a:rPr lang="en-US" altLang="el-GR" dirty="0"/>
              <a:t>. </a:t>
            </a:r>
          </a:p>
          <a:p>
            <a:r>
              <a:rPr lang="en-US" altLang="el-GR" dirty="0" err="1"/>
              <a:t>Ε</a:t>
            </a:r>
            <a:r>
              <a:rPr lang="en-US" altLang="el-GR" dirty="0"/>
              <a:t>π</a:t>
            </a:r>
            <a:r>
              <a:rPr lang="en-US" altLang="el-GR" dirty="0" err="1"/>
              <a:t>ομένως</a:t>
            </a:r>
            <a:r>
              <a:rPr lang="en-US" altLang="el-GR" dirty="0"/>
              <a:t>, τα ά</a:t>
            </a:r>
            <a:r>
              <a:rPr lang="en-US" altLang="el-GR" dirty="0" err="1"/>
              <a:t>τομ</a:t>
            </a:r>
            <a:r>
              <a:rPr lang="en-US" altLang="el-GR" dirty="0"/>
              <a:t>α </a:t>
            </a:r>
            <a:r>
              <a:rPr lang="en-US" altLang="el-GR" dirty="0" err="1"/>
              <a:t>με</a:t>
            </a:r>
            <a:r>
              <a:rPr lang="en-US" altLang="el-GR" dirty="0"/>
              <a:t> </a:t>
            </a:r>
            <a:r>
              <a:rPr lang="en-US" altLang="el-GR" dirty="0" err="1"/>
              <a:t>εμμένουσ</a:t>
            </a:r>
            <a:r>
              <a:rPr lang="en-US" altLang="el-GR" dirty="0"/>
              <a:t>α </a:t>
            </a:r>
            <a:r>
              <a:rPr lang="en-US" altLang="el-GR" dirty="0" err="1"/>
              <a:t>φορει</a:t>
            </a:r>
            <a:r>
              <a:rPr lang="en-US" altLang="el-GR" dirty="0"/>
              <a:t>́α απ</a:t>
            </a:r>
            <a:r>
              <a:rPr lang="en-US" altLang="el-GR" dirty="0" err="1"/>
              <a:t>οτελούν</a:t>
            </a:r>
            <a:r>
              <a:rPr lang="en-US" altLang="el-GR" dirty="0"/>
              <a:t> </a:t>
            </a:r>
            <a:r>
              <a:rPr lang="en-US" altLang="el-GR" dirty="0" err="1"/>
              <a:t>την</a:t>
            </a:r>
            <a:r>
              <a:rPr lang="en-US" altLang="el-GR" dirty="0"/>
              <a:t> </a:t>
            </a:r>
            <a:r>
              <a:rPr lang="en-US" altLang="el-GR" dirty="0" err="1"/>
              <a:t>κύρι</a:t>
            </a:r>
            <a:r>
              <a:rPr lang="en-US" altLang="el-GR" dirty="0"/>
              <a:t>α π</a:t>
            </a:r>
            <a:r>
              <a:rPr lang="en-US" altLang="el-GR" dirty="0" err="1"/>
              <a:t>ηγη</a:t>
            </a:r>
            <a:r>
              <a:rPr lang="en-US" altLang="el-GR" dirty="0"/>
              <a:t>́ </a:t>
            </a:r>
            <a:r>
              <a:rPr lang="en-US" altLang="el-GR" dirty="0" err="1"/>
              <a:t>μετ</a:t>
            </a:r>
            <a:r>
              <a:rPr lang="en-US" altLang="el-GR" dirty="0"/>
              <a:t>ά</a:t>
            </a:r>
            <a:r>
              <a:rPr lang="en-US" altLang="el-GR" dirty="0" err="1"/>
              <a:t>δοσης</a:t>
            </a:r>
            <a:r>
              <a:rPr lang="en-US" altLang="el-GR" dirty="0"/>
              <a:t> </a:t>
            </a:r>
            <a:r>
              <a:rPr lang="en-US" altLang="el-GR" dirty="0" err="1"/>
              <a:t>του</a:t>
            </a:r>
            <a:r>
              <a:rPr lang="en-US" altLang="el-GR" dirty="0"/>
              <a:t> </a:t>
            </a:r>
            <a:r>
              <a:rPr lang="en-US" altLang="el-GR" i="1" dirty="0"/>
              <a:t>S. aureus </a:t>
            </a:r>
            <a:r>
              <a:rPr lang="en-US" altLang="el-GR" dirty="0" err="1"/>
              <a:t>με</a:t>
            </a:r>
            <a:r>
              <a:rPr lang="en-US" altLang="el-GR" dirty="0"/>
              <a:t> </a:t>
            </a:r>
            <a:r>
              <a:rPr lang="en-US" altLang="el-GR" dirty="0" err="1"/>
              <a:t>συνε</a:t>
            </a:r>
            <a:r>
              <a:rPr lang="en-US" altLang="el-GR" dirty="0"/>
              <a:t>́π</a:t>
            </a:r>
            <a:r>
              <a:rPr lang="en-US" altLang="el-GR" dirty="0" err="1"/>
              <a:t>ει</a:t>
            </a:r>
            <a:r>
              <a:rPr lang="en-US" altLang="el-GR" dirty="0"/>
              <a:t>α </a:t>
            </a:r>
            <a:r>
              <a:rPr lang="en-US" altLang="el-GR" dirty="0" err="1"/>
              <a:t>τον</a:t>
            </a:r>
            <a:r>
              <a:rPr lang="en-US" altLang="el-GR" dirty="0"/>
              <a:t> πα</a:t>
            </a:r>
            <a:r>
              <a:rPr lang="en-US" altLang="el-GR" dirty="0" err="1"/>
              <a:t>ροδικο</a:t>
            </a:r>
            <a:r>
              <a:rPr lang="en-US" altLang="el-GR" dirty="0"/>
              <a:t>́ απ</a:t>
            </a:r>
            <a:r>
              <a:rPr lang="en-US" altLang="el-GR" dirty="0" err="1"/>
              <a:t>οικισμο</a:t>
            </a:r>
            <a:r>
              <a:rPr lang="en-US" altLang="el-GR" dirty="0"/>
              <a:t>́ ά</a:t>
            </a:r>
            <a:r>
              <a:rPr lang="en-US" altLang="el-GR" dirty="0" err="1"/>
              <a:t>λλων</a:t>
            </a:r>
            <a:r>
              <a:rPr lang="en-US" altLang="el-GR" dirty="0"/>
              <a:t> α</a:t>
            </a:r>
            <a:r>
              <a:rPr lang="en-US" altLang="el-GR" dirty="0" err="1"/>
              <a:t>τόμων</a:t>
            </a:r>
            <a:r>
              <a:rPr lang="en-US" altLang="el-GR" dirty="0"/>
              <a:t>. </a:t>
            </a:r>
            <a:endParaRPr lang="el-GR" dirty="0"/>
          </a:p>
        </p:txBody>
      </p:sp>
      <p:pic>
        <p:nvPicPr>
          <p:cNvPr id="6" name="Εικόνα 5">
            <a:extLst>
              <a:ext uri="{FF2B5EF4-FFF2-40B4-BE49-F238E27FC236}">
                <a16:creationId xmlns:a16="http://schemas.microsoft.com/office/drawing/2014/main" xmlns="" id="{63447E83-D559-2E4E-8EBB-DA10EC5680A5}"/>
              </a:ext>
            </a:extLst>
          </p:cNvPr>
          <p:cNvPicPr>
            <a:picLocks noChangeAspect="1"/>
          </p:cNvPicPr>
          <p:nvPr/>
        </p:nvPicPr>
        <p:blipFill>
          <a:blip r:embed="rId8" cstate="print"/>
          <a:stretch>
            <a:fillRect/>
          </a:stretch>
        </p:blipFill>
        <p:spPr>
          <a:xfrm>
            <a:off x="7277099" y="2256264"/>
            <a:ext cx="1866900" cy="2431084"/>
          </a:xfrm>
          <a:prstGeom prst="rect">
            <a:avLst/>
          </a:prstGeom>
        </p:spPr>
      </p:pic>
    </p:spTree>
    <p:extLst>
      <p:ext uri="{BB962C8B-B14F-4D97-AF65-F5344CB8AC3E}">
        <p14:creationId xmlns:p14="http://schemas.microsoft.com/office/powerpoint/2010/main" xmlns="" val="233165536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12" name="Rectangle 8"/>
          <p:cNvSpPr>
            <a:spLocks noGrp="1" noChangeArrowheads="1"/>
          </p:cNvSpPr>
          <p:nvPr>
            <p:ph sz="half" idx="1"/>
          </p:nvPr>
        </p:nvSpPr>
        <p:spPr>
          <a:xfrm>
            <a:off x="5502294" y="1181893"/>
            <a:ext cx="3370263" cy="4525963"/>
          </a:xfrm>
        </p:spPr>
        <p:txBody>
          <a:bodyPr/>
          <a:lstStyle/>
          <a:p>
            <a:r>
              <a:rPr lang="el-GR" sz="2400" dirty="0">
                <a:latin typeface="Arial" panose="020B0604020202020204" pitchFamily="34" charset="0"/>
                <a:cs typeface="Arial" panose="020B0604020202020204" pitchFamily="34" charset="0"/>
              </a:rPr>
              <a:t>Μετά από θεραπεία με </a:t>
            </a:r>
            <a:r>
              <a:rPr lang="en-US" sz="2400" dirty="0">
                <a:latin typeface="Arial" panose="020B0604020202020204" pitchFamily="34" charset="0"/>
                <a:cs typeface="Arial" panose="020B0604020202020204" pitchFamily="34" charset="0"/>
              </a:rPr>
              <a:t>mupirocin </a:t>
            </a:r>
            <a:r>
              <a:rPr lang="el-GR" sz="2400" dirty="0">
                <a:latin typeface="Arial" panose="020B0604020202020204" pitchFamily="34" charset="0"/>
                <a:cs typeface="Arial" panose="020B0604020202020204" pitchFamily="34" charset="0"/>
              </a:rPr>
              <a:t>τοπικά και </a:t>
            </a:r>
            <a:r>
              <a:rPr lang="el-GR" sz="2400" dirty="0" err="1">
                <a:latin typeface="Arial" panose="020B0604020202020204" pitchFamily="34" charset="0"/>
                <a:cs typeface="Arial" panose="020B0604020202020204" pitchFamily="34" charset="0"/>
              </a:rPr>
              <a:t>επαναμόλυνση</a:t>
            </a:r>
            <a:r>
              <a:rPr lang="el-GR" sz="2400" dirty="0">
                <a:latin typeface="Arial" panose="020B0604020202020204" pitchFamily="34" charset="0"/>
                <a:cs typeface="Arial" panose="020B0604020202020204" pitchFamily="34" charset="0"/>
              </a:rPr>
              <a:t> με </a:t>
            </a:r>
            <a:r>
              <a:rPr lang="en-US" sz="2400" i="1" dirty="0">
                <a:latin typeface="Arial" panose="020B0604020202020204" pitchFamily="34" charset="0"/>
                <a:cs typeface="Arial" panose="020B0604020202020204" pitchFamily="34" charset="0"/>
              </a:rPr>
              <a:t>S. aureus</a:t>
            </a:r>
            <a:endParaRPr lang="el-GR" sz="2400" i="1" dirty="0">
              <a:latin typeface="Arial" panose="020B0604020202020204" pitchFamily="34" charset="0"/>
              <a:cs typeface="Arial" panose="020B0604020202020204" pitchFamily="34" charset="0"/>
            </a:endParaRPr>
          </a:p>
        </p:txBody>
      </p:sp>
      <p:pic>
        <p:nvPicPr>
          <p:cNvPr id="379909"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80174" y="304800"/>
            <a:ext cx="4825226" cy="5845217"/>
          </a:xfrm>
          <a:prstGeom prst="rect">
            <a:avLst/>
          </a:prstGeom>
          <a:noFill/>
          <a:ln>
            <a:noFill/>
          </a:ln>
          <a:effectLst/>
          <a:extLst>
            <a:ext uri="{909E8E84-426E-40DD-AFC4-6F175D3DCCD1}">
              <a14:hiddenFill xmlns:a14="http://schemas.microsoft.com/office/drawing/2010/main" xmlns="">
                <a:solidFill>
                  <a:srgbClr val="FFFF66"/>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68686"/>
                  </a:outerShdw>
                </a:effectLst>
              </a14:hiddenEffects>
            </a:ext>
          </a:extLst>
        </p:spPr>
      </p:pic>
      <p:sp>
        <p:nvSpPr>
          <p:cNvPr id="379914" name="Text Box 10"/>
          <p:cNvSpPr txBox="1">
            <a:spLocks noChangeArrowheads="1"/>
          </p:cNvSpPr>
          <p:nvPr/>
        </p:nvSpPr>
        <p:spPr bwMode="auto">
          <a:xfrm>
            <a:off x="2819400" y="3276600"/>
            <a:ext cx="1600200" cy="336550"/>
          </a:xfrm>
          <a:prstGeom prst="rect">
            <a:avLst/>
          </a:prstGeom>
          <a:noFill/>
          <a:ln>
            <a:noFill/>
          </a:ln>
          <a:effectLst/>
          <a:extLst>
            <a:ext uri="{909E8E84-426E-40DD-AFC4-6F175D3DCCD1}">
              <a14:hiddenFill xmlns:a14="http://schemas.microsoft.com/office/drawing/2010/main" xmlns="">
                <a:solidFill>
                  <a:srgbClr val="FFFF66"/>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68686"/>
                  </a:outerShdw>
                </a:effectLst>
              </a14:hiddenEffects>
            </a:ext>
          </a:extLst>
        </p:spPr>
        <p:txBody>
          <a:bodyPr>
            <a:spAutoFit/>
          </a:bodyPr>
          <a:lstStyle/>
          <a:p>
            <a:pPr>
              <a:spcBef>
                <a:spcPct val="50000"/>
              </a:spcBef>
            </a:pPr>
            <a:r>
              <a:rPr lang="el-GR" sz="1600" b="1"/>
              <a:t>διαλείπουσα</a:t>
            </a:r>
          </a:p>
        </p:txBody>
      </p:sp>
      <p:sp>
        <p:nvSpPr>
          <p:cNvPr id="379915" name="Text Box 11"/>
          <p:cNvSpPr txBox="1">
            <a:spLocks noChangeArrowheads="1"/>
          </p:cNvSpPr>
          <p:nvPr/>
        </p:nvSpPr>
        <p:spPr bwMode="auto">
          <a:xfrm>
            <a:off x="2362200" y="1644650"/>
            <a:ext cx="1600200" cy="336550"/>
          </a:xfrm>
          <a:prstGeom prst="rect">
            <a:avLst/>
          </a:prstGeom>
          <a:noFill/>
          <a:ln>
            <a:noFill/>
          </a:ln>
          <a:effectLst/>
          <a:extLst>
            <a:ext uri="{909E8E84-426E-40DD-AFC4-6F175D3DCCD1}">
              <a14:hiddenFill xmlns:a14="http://schemas.microsoft.com/office/drawing/2010/main" xmlns="">
                <a:solidFill>
                  <a:srgbClr val="FFFF66"/>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68686"/>
                  </a:outerShdw>
                </a:effectLst>
              </a14:hiddenEffects>
            </a:ext>
          </a:extLst>
        </p:spPr>
        <p:txBody>
          <a:bodyPr>
            <a:spAutoFit/>
          </a:bodyPr>
          <a:lstStyle/>
          <a:p>
            <a:pPr>
              <a:spcBef>
                <a:spcPct val="50000"/>
              </a:spcBef>
            </a:pPr>
            <a:r>
              <a:rPr lang="el-GR" sz="1600" b="1"/>
              <a:t>επιμένουσα</a:t>
            </a:r>
          </a:p>
        </p:txBody>
      </p:sp>
      <p:sp>
        <p:nvSpPr>
          <p:cNvPr id="7" name="Footer Placeholder 3">
            <a:extLst>
              <a:ext uri="{FF2B5EF4-FFF2-40B4-BE49-F238E27FC236}">
                <a16:creationId xmlns:a16="http://schemas.microsoft.com/office/drawing/2014/main" xmlns="" id="{1C667B26-48D4-654A-A913-18E1C5D3B25A}"/>
              </a:ext>
            </a:extLst>
          </p:cNvPr>
          <p:cNvSpPr txBox="1">
            <a:spLocks/>
          </p:cNvSpPr>
          <p:nvPr/>
        </p:nvSpPr>
        <p:spPr>
          <a:xfrm>
            <a:off x="254162" y="6280149"/>
            <a:ext cx="8678701" cy="304801"/>
          </a:xfrm>
          <a:prstGeom prst="rect">
            <a:avLst/>
          </a:prstGeom>
        </p:spPr>
        <p:txBody>
          <a:bodyPr vert="horz" lIns="91440" tIns="45720" rIns="91440" bIns="45720" rtlCol="0" anchor="b" anchorCtr="0">
            <a:noAutofit/>
          </a:bodyPr>
          <a:lstStyle>
            <a:defPPr>
              <a:defRPr lang="en-US"/>
            </a:defPPr>
            <a:lvl1pPr marL="342900" indent="-342900" algn="l" defTabSz="914400" rtl="0" eaLnBrk="0" fontAlgn="base" latinLnBrk="0"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latinLnBrk="0"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latinLnBrk="0"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latinLnBrk="0"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latinLnBrk="0"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indent="0" eaLnBrk="1" hangingPunct="1">
              <a:lnSpc>
                <a:spcPct val="90000"/>
              </a:lnSpc>
              <a:spcBef>
                <a:spcPct val="0"/>
              </a:spcBef>
              <a:spcAft>
                <a:spcPts val="600"/>
              </a:spcAft>
              <a:buFont typeface="Arial" pitchFamily="34" charset="0"/>
              <a:buNone/>
            </a:pPr>
            <a:r>
              <a:rPr lang="en-US" sz="1200" dirty="0">
                <a:solidFill>
                  <a:schemeClr val="tx1">
                    <a:alpha val="60000"/>
                  </a:schemeClr>
                </a:solidFill>
              </a:rPr>
              <a:t>J Infect Dis, Volume 199, Issue 12, 15 June 2009,1820–1826, </a:t>
            </a:r>
          </a:p>
        </p:txBody>
      </p:sp>
      <p:sp>
        <p:nvSpPr>
          <p:cNvPr id="2" name="Ορθογώνιο 1">
            <a:extLst>
              <a:ext uri="{FF2B5EF4-FFF2-40B4-BE49-F238E27FC236}">
                <a16:creationId xmlns:a16="http://schemas.microsoft.com/office/drawing/2014/main" xmlns="" id="{4B8B74AA-3B4B-404C-87EE-E6C119958D87}"/>
              </a:ext>
            </a:extLst>
          </p:cNvPr>
          <p:cNvSpPr/>
          <p:nvPr/>
        </p:nvSpPr>
        <p:spPr>
          <a:xfrm>
            <a:off x="5558790" y="2863829"/>
            <a:ext cx="3370263" cy="3416320"/>
          </a:xfrm>
          <a:prstGeom prst="rect">
            <a:avLst/>
          </a:prstGeom>
        </p:spPr>
        <p:txBody>
          <a:bodyPr wrap="square">
            <a:spAutoFit/>
          </a:bodyPr>
          <a:lstStyle/>
          <a:p>
            <a:r>
              <a:rPr lang="en-US" dirty="0">
                <a:solidFill>
                  <a:schemeClr val="accent3"/>
                </a:solidFill>
                <a:latin typeface="Minion"/>
              </a:rPr>
              <a:t>Persistent carriers </a:t>
            </a:r>
            <a:r>
              <a:rPr lang="en-US" dirty="0">
                <a:latin typeface="Minion"/>
              </a:rPr>
              <a:t>preferentially </a:t>
            </a:r>
            <a:r>
              <a:rPr lang="en-US" dirty="0">
                <a:solidFill>
                  <a:schemeClr val="accent3"/>
                </a:solidFill>
                <a:latin typeface="Minion"/>
              </a:rPr>
              <a:t>reselected their autologous strain </a:t>
            </a:r>
            <a:r>
              <a:rPr lang="en-US" dirty="0">
                <a:latin typeface="Minion"/>
              </a:rPr>
              <a:t>from the inoculum mixture</a:t>
            </a:r>
            <a:r>
              <a:rPr lang="el-GR" dirty="0">
                <a:latin typeface="Minion"/>
              </a:rPr>
              <a:t>. </a:t>
            </a:r>
            <a:r>
              <a:rPr lang="en-US" dirty="0">
                <a:latin typeface="Minion"/>
              </a:rPr>
              <a:t>They could be distinguished from intermittent carriers and noncarriers on the basis of the </a:t>
            </a:r>
            <a:r>
              <a:rPr lang="en-US" dirty="0">
                <a:solidFill>
                  <a:schemeClr val="accent3"/>
                </a:solidFill>
                <a:latin typeface="Minion"/>
              </a:rPr>
              <a:t>duration of </a:t>
            </a:r>
            <a:r>
              <a:rPr lang="en-US" dirty="0" err="1">
                <a:solidFill>
                  <a:schemeClr val="accent3"/>
                </a:solidFill>
                <a:latin typeface="Minion"/>
              </a:rPr>
              <a:t>postinoculation</a:t>
            </a:r>
            <a:r>
              <a:rPr lang="en-US" dirty="0">
                <a:solidFill>
                  <a:schemeClr val="accent3"/>
                </a:solidFill>
                <a:latin typeface="Minion"/>
              </a:rPr>
              <a:t> carriage </a:t>
            </a:r>
            <a:r>
              <a:rPr lang="en-US" dirty="0">
                <a:latin typeface="Minion"/>
              </a:rPr>
              <a:t>(154 vs. 14 and 4 days, respectively). Cultures of swab samples from persistent carriers contained significantly </a:t>
            </a:r>
            <a:r>
              <a:rPr lang="en-US" dirty="0">
                <a:solidFill>
                  <a:schemeClr val="accent3"/>
                </a:solidFill>
                <a:latin typeface="Minion"/>
              </a:rPr>
              <a:t>more colony-forming units </a:t>
            </a:r>
            <a:endParaRPr lang="en-US" dirty="0">
              <a:solidFill>
                <a:schemeClr val="accent3"/>
              </a:solidFill>
            </a:endParaRPr>
          </a:p>
        </p:txBody>
      </p:sp>
    </p:spTree>
    <p:extLst>
      <p:ext uri="{BB962C8B-B14F-4D97-AF65-F5344CB8AC3E}">
        <p14:creationId xmlns:p14="http://schemas.microsoft.com/office/powerpoint/2010/main" xmlns="" val="3889127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xmlns="" id="{C9ECDD5C-152A-4CC7-8333-0F367B3A62E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cstate="print">
            <a:extLst>
              <a:ext uri="{28A0092B-C50C-407E-A947-70E740481C1C}">
                <a14:useLocalDpi xmlns:a14="http://schemas.microsoft.com/office/drawing/2010/main" xmlns="" val="0"/>
              </a:ext>
            </a:extLst>
          </a:blip>
          <a:srcRect l="3613"/>
          <a:stretch/>
        </p:blipFill>
        <p:spPr>
          <a:xfrm>
            <a:off x="0" y="2669685"/>
            <a:ext cx="3027759" cy="4188315"/>
          </a:xfrm>
          <a:prstGeom prst="rect">
            <a:avLst/>
          </a:prstGeom>
        </p:spPr>
      </p:pic>
      <p:pic>
        <p:nvPicPr>
          <p:cNvPr id="73" name="Picture 72">
            <a:extLst>
              <a:ext uri="{FF2B5EF4-FFF2-40B4-BE49-F238E27FC236}">
                <a16:creationId xmlns:a16="http://schemas.microsoft.com/office/drawing/2014/main" xmlns="" id="{7F5C92A3-369B-43F3-BDCE-E560B1B0EC8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cstate="print">
            <a:extLst>
              <a:ext uri="{28A0092B-C50C-407E-A947-70E740481C1C}">
                <a14:useLocalDpi xmlns:a14="http://schemas.microsoft.com/office/drawing/2010/main" xmlns="" val="0"/>
              </a:ext>
            </a:extLst>
          </a:blip>
          <a:srcRect l="35640"/>
          <a:stretch/>
        </p:blipFill>
        <p:spPr>
          <a:xfrm>
            <a:off x="0" y="2892347"/>
            <a:ext cx="1141809" cy="2365453"/>
          </a:xfrm>
          <a:prstGeom prst="rect">
            <a:avLst/>
          </a:prstGeom>
        </p:spPr>
      </p:pic>
      <p:sp>
        <p:nvSpPr>
          <p:cNvPr id="75" name="Oval 74">
            <a:extLst>
              <a:ext uri="{FF2B5EF4-FFF2-40B4-BE49-F238E27FC236}">
                <a16:creationId xmlns:a16="http://schemas.microsoft.com/office/drawing/2014/main" xmlns="" id="{AEBE9F1A-B38D-446E-83AE-14B17CE77FF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77" name="Picture 76">
            <a:extLst>
              <a:ext uri="{FF2B5EF4-FFF2-40B4-BE49-F238E27FC236}">
                <a16:creationId xmlns:a16="http://schemas.microsoft.com/office/drawing/2014/main" xmlns="" id="{915B5014-A7EC-4BA6-9C83-8840CF81DB2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cstate="print">
            <a:extLst>
              <a:ext uri="{28A0092B-C50C-407E-A947-70E740481C1C}">
                <a14:useLocalDpi xmlns:a14="http://schemas.microsoft.com/office/drawing/2010/main" xmlns="" val="0"/>
              </a:ext>
            </a:extLst>
          </a:blip>
          <a:srcRect t="28813"/>
          <a:stretch/>
        </p:blipFill>
        <p:spPr>
          <a:xfrm>
            <a:off x="5999559" y="0"/>
            <a:ext cx="1202540" cy="1141407"/>
          </a:xfrm>
          <a:prstGeom prst="rect">
            <a:avLst/>
          </a:prstGeom>
        </p:spPr>
      </p:pic>
      <p:pic>
        <p:nvPicPr>
          <p:cNvPr id="79" name="Picture 78">
            <a:extLst>
              <a:ext uri="{FF2B5EF4-FFF2-40B4-BE49-F238E27FC236}">
                <a16:creationId xmlns:a16="http://schemas.microsoft.com/office/drawing/2014/main" xmlns="" id="{022C43AB-86D7-420D-8AD7-DC0A15FDD0A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cstate="print">
            <a:extLst>
              <a:ext uri="{28A0092B-C50C-407E-A947-70E740481C1C}">
                <a14:useLocalDpi xmlns:a14="http://schemas.microsoft.com/office/drawing/2010/main" xmlns="" val="0"/>
              </a:ext>
            </a:extLst>
          </a:blip>
          <a:srcRect b="23320"/>
          <a:stretch/>
        </p:blipFill>
        <p:spPr>
          <a:xfrm>
            <a:off x="6454408" y="6096000"/>
            <a:ext cx="745301" cy="762000"/>
          </a:xfrm>
          <a:prstGeom prst="rect">
            <a:avLst/>
          </a:prstGeom>
        </p:spPr>
      </p:pic>
      <p:sp>
        <p:nvSpPr>
          <p:cNvPr id="81" name="Rectangle 80">
            <a:extLst>
              <a:ext uri="{FF2B5EF4-FFF2-40B4-BE49-F238E27FC236}">
                <a16:creationId xmlns:a16="http://schemas.microsoft.com/office/drawing/2014/main" xmlns="" id="{5E3EB826-A471-488F-9E8A-D65528A3C0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3" name="Rectangle 82">
            <a:extLst>
              <a:ext uri="{FF2B5EF4-FFF2-40B4-BE49-F238E27FC236}">
                <a16:creationId xmlns:a16="http://schemas.microsoft.com/office/drawing/2014/main" xmlns="" id="{DFB3CEA1-88D9-42FB-88ED-1E9807FE65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1010" name="Picture 2" descr="ΗΛΕΚΤΡΟΝΙΚΟ ∆ΙΚΤΥΟ ΜΕΛΕΤΗΣ&#10;ΤΗΣ ΕΠΙ∆ΗΜΙΟΛΟΓΙΑΣ ΤΗΣ ΜΙΚΡΟΒΙΑΚΗΣ ΑΝΤΟΧΗΣ&#10;WHONET - GREECE&#10;&#10;Σε λειτουργία από το 1996&#10;Συµµετέχο...">
            <a:extLst>
              <a:ext uri="{FF2B5EF4-FFF2-40B4-BE49-F238E27FC236}">
                <a16:creationId xmlns:a16="http://schemas.microsoft.com/office/drawing/2014/main" xmlns="" id="{2FAE40D3-5395-604F-86CA-0740CA380CA6}"/>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tretch>
            <a:fillRect/>
          </a:stretch>
        </p:blipFill>
        <p:spPr bwMode="auto">
          <a:xfrm>
            <a:off x="634850" y="643467"/>
            <a:ext cx="7874298" cy="5571066"/>
          </a:xfrm>
          <a:prstGeom prst="rect">
            <a:avLst/>
          </a:prstGeom>
          <a:noFill/>
          <a:extLst>
            <a:ext uri="{909E8E84-426E-40DD-AFC4-6F175D3DCCD1}">
              <a14:hiddenFill xmlns:a14="http://schemas.microsoft.com/office/drawing/2010/main" xmlns="">
                <a:solidFill>
                  <a:srgbClr val="FFFFFF"/>
                </a:solidFill>
              </a14:hiddenFill>
            </a:ext>
          </a:extLst>
        </p:spPr>
      </p:pic>
      <p:sp>
        <p:nvSpPr>
          <p:cNvPr id="85" name="Rectangle 84">
            <a:extLst>
              <a:ext uri="{FF2B5EF4-FFF2-40B4-BE49-F238E27FC236}">
                <a16:creationId xmlns:a16="http://schemas.microsoft.com/office/drawing/2014/main" xmlns="" id="{9A6C928E-4252-4F33-8C34-E50A12A317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xmlns="" val="132522173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a:extLst>
              <a:ext uri="{FF2B5EF4-FFF2-40B4-BE49-F238E27FC236}">
                <a16:creationId xmlns:a16="http://schemas.microsoft.com/office/drawing/2014/main" xmlns="" id="{91B28F63-CF00-448F-B141-FE33C33B189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cstate="print">
            <a:extLst>
              <a:ext uri="{28A0092B-C50C-407E-A947-70E740481C1C}">
                <a14:useLocalDpi xmlns:a14="http://schemas.microsoft.com/office/drawing/2010/main" xmlns="" val="0"/>
              </a:ext>
            </a:extLst>
          </a:blip>
          <a:srcRect l="3613"/>
          <a:stretch/>
        </p:blipFill>
        <p:spPr>
          <a:xfrm>
            <a:off x="0" y="2669685"/>
            <a:ext cx="3027759" cy="4188315"/>
          </a:xfrm>
          <a:prstGeom prst="rect">
            <a:avLst/>
          </a:prstGeom>
        </p:spPr>
      </p:pic>
      <p:pic>
        <p:nvPicPr>
          <p:cNvPr id="76" name="Picture 75">
            <a:extLst>
              <a:ext uri="{FF2B5EF4-FFF2-40B4-BE49-F238E27FC236}">
                <a16:creationId xmlns:a16="http://schemas.microsoft.com/office/drawing/2014/main" xmlns="" id="{2AE609E2-8522-44E4-9077-980E5BCF3E1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cstate="print">
            <a:extLst>
              <a:ext uri="{28A0092B-C50C-407E-A947-70E740481C1C}">
                <a14:useLocalDpi xmlns:a14="http://schemas.microsoft.com/office/drawing/2010/main" xmlns="" val="0"/>
              </a:ext>
            </a:extLst>
          </a:blip>
          <a:srcRect l="35640"/>
          <a:stretch/>
        </p:blipFill>
        <p:spPr>
          <a:xfrm>
            <a:off x="0" y="2892347"/>
            <a:ext cx="1141809" cy="2365453"/>
          </a:xfrm>
          <a:prstGeom prst="rect">
            <a:avLst/>
          </a:prstGeom>
        </p:spPr>
      </p:pic>
      <p:sp>
        <p:nvSpPr>
          <p:cNvPr id="78" name="Oval 77">
            <a:extLst>
              <a:ext uri="{FF2B5EF4-FFF2-40B4-BE49-F238E27FC236}">
                <a16:creationId xmlns:a16="http://schemas.microsoft.com/office/drawing/2014/main" xmlns="" id="{4FA533C5-33E3-4611-AF9F-72811D8B26A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80" name="Picture 79">
            <a:extLst>
              <a:ext uri="{FF2B5EF4-FFF2-40B4-BE49-F238E27FC236}">
                <a16:creationId xmlns:a16="http://schemas.microsoft.com/office/drawing/2014/main" xmlns="" id="{8949AD42-25FD-4C3D-9EEE-B7FEC580998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cstate="print">
            <a:extLst>
              <a:ext uri="{28A0092B-C50C-407E-A947-70E740481C1C}">
                <a14:useLocalDpi xmlns:a14="http://schemas.microsoft.com/office/drawing/2010/main" xmlns="" val="0"/>
              </a:ext>
            </a:extLst>
          </a:blip>
          <a:srcRect t="28813"/>
          <a:stretch/>
        </p:blipFill>
        <p:spPr>
          <a:xfrm>
            <a:off x="5999559" y="0"/>
            <a:ext cx="1202540" cy="1141407"/>
          </a:xfrm>
          <a:prstGeom prst="rect">
            <a:avLst/>
          </a:prstGeom>
        </p:spPr>
      </p:pic>
      <p:pic>
        <p:nvPicPr>
          <p:cNvPr id="82" name="Picture 81">
            <a:extLst>
              <a:ext uri="{FF2B5EF4-FFF2-40B4-BE49-F238E27FC236}">
                <a16:creationId xmlns:a16="http://schemas.microsoft.com/office/drawing/2014/main" xmlns="" id="{6AC7D913-60B7-4603-881B-831DA5D3A94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cstate="print">
            <a:extLst>
              <a:ext uri="{28A0092B-C50C-407E-A947-70E740481C1C}">
                <a14:useLocalDpi xmlns:a14="http://schemas.microsoft.com/office/drawing/2010/main" xmlns="" val="0"/>
              </a:ext>
            </a:extLst>
          </a:blip>
          <a:srcRect b="23320"/>
          <a:stretch/>
        </p:blipFill>
        <p:spPr>
          <a:xfrm>
            <a:off x="6454408" y="6096000"/>
            <a:ext cx="745301" cy="762000"/>
          </a:xfrm>
          <a:prstGeom prst="rect">
            <a:avLst/>
          </a:prstGeom>
        </p:spPr>
      </p:pic>
      <p:sp>
        <p:nvSpPr>
          <p:cNvPr id="84" name="Rectangle 83">
            <a:extLst>
              <a:ext uri="{FF2B5EF4-FFF2-40B4-BE49-F238E27FC236}">
                <a16:creationId xmlns:a16="http://schemas.microsoft.com/office/drawing/2014/main" xmlns="" id="{87F0FDC4-AD8C-47D9-9131-623C98ADB0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6" name="Rectangle 85">
            <a:extLst>
              <a:ext uri="{FF2B5EF4-FFF2-40B4-BE49-F238E27FC236}">
                <a16:creationId xmlns:a16="http://schemas.microsoft.com/office/drawing/2014/main" xmlns="" id="{74CD14DB-BB81-479F-A1FC-1C75640E9F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8" name="Rectangle 87">
            <a:extLst>
              <a:ext uri="{FF2B5EF4-FFF2-40B4-BE49-F238E27FC236}">
                <a16:creationId xmlns:a16="http://schemas.microsoft.com/office/drawing/2014/main" xmlns="" id="{C943A91B-7CA7-4592-A975-73B1BF8C4C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90" name="Freeform 7">
            <a:extLst>
              <a:ext uri="{FF2B5EF4-FFF2-40B4-BE49-F238E27FC236}">
                <a16:creationId xmlns:a16="http://schemas.microsoft.com/office/drawing/2014/main" xmlns="" id="{EC471314-E46A-414B-8D91-74880E84F1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92" name="Freeform: Shape 91">
            <a:extLst>
              <a:ext uri="{FF2B5EF4-FFF2-40B4-BE49-F238E27FC236}">
                <a16:creationId xmlns:a16="http://schemas.microsoft.com/office/drawing/2014/main" xmlns="" id="{6A681326-1C9D-44A3-A627-3871BDAE41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a:off x="0" y="1762067"/>
            <a:ext cx="9144313"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32450" name="Rectangle 2"/>
          <p:cNvSpPr>
            <a:spLocks noGrp="1" noChangeArrowheads="1"/>
          </p:cNvSpPr>
          <p:nvPr>
            <p:ph type="title"/>
          </p:nvPr>
        </p:nvSpPr>
        <p:spPr>
          <a:xfrm>
            <a:off x="827484" y="452718"/>
            <a:ext cx="6710641" cy="1400530"/>
          </a:xfrm>
        </p:spPr>
        <p:txBody>
          <a:bodyPr vert="horz" lIns="91440" tIns="45720" rIns="91440" bIns="45720" rtlCol="0" anchor="ctr">
            <a:normAutofit/>
          </a:bodyPr>
          <a:lstStyle/>
          <a:p>
            <a:pPr defTabSz="457200">
              <a:lnSpc>
                <a:spcPct val="90000"/>
              </a:lnSpc>
            </a:pPr>
            <a:r>
              <a:rPr lang="en-US" sz="2900" b="0" i="0" kern="1200">
                <a:solidFill>
                  <a:srgbClr val="FFFFFF"/>
                </a:solidFill>
                <a:latin typeface="+mj-lt"/>
                <a:ea typeface="+mj-ea"/>
                <a:cs typeface="+mj-cs"/>
              </a:rPr>
              <a:t/>
            </a:r>
            <a:br>
              <a:rPr lang="en-US" sz="2900" b="0" i="0" kern="1200">
                <a:solidFill>
                  <a:srgbClr val="FFFFFF"/>
                </a:solidFill>
                <a:latin typeface="+mj-lt"/>
                <a:ea typeface="+mj-ea"/>
                <a:cs typeface="+mj-cs"/>
              </a:rPr>
            </a:br>
            <a:r>
              <a:rPr lang="en-US" sz="2900" b="0" i="0" kern="1200">
                <a:solidFill>
                  <a:srgbClr val="FFFFFF"/>
                </a:solidFill>
                <a:latin typeface="+mj-lt"/>
                <a:ea typeface="+mj-ea"/>
                <a:cs typeface="+mj-cs"/>
              </a:rPr>
              <a:t>Συσχέτιση ρινικής φορείας S. aureus με βακτηριαιμία</a:t>
            </a:r>
          </a:p>
        </p:txBody>
      </p:sp>
      <p:sp>
        <p:nvSpPr>
          <p:cNvPr id="2" name="Ορθογώνιο 1">
            <a:extLst>
              <a:ext uri="{FF2B5EF4-FFF2-40B4-BE49-F238E27FC236}">
                <a16:creationId xmlns:a16="http://schemas.microsoft.com/office/drawing/2014/main" xmlns="" id="{C44FBA0B-822F-184F-A561-90AD9BC34C99}"/>
              </a:ext>
            </a:extLst>
          </p:cNvPr>
          <p:cNvSpPr/>
          <p:nvPr/>
        </p:nvSpPr>
        <p:spPr>
          <a:xfrm>
            <a:off x="453379" y="2772988"/>
            <a:ext cx="6709905" cy="3484879"/>
          </a:xfrm>
          <a:prstGeom prst="rect">
            <a:avLst/>
          </a:prstGeom>
        </p:spPr>
        <p:txBody>
          <a:bodyPr vert="horz" lIns="91440" tIns="45720" rIns="91440" bIns="45720" rtlCol="0">
            <a:normAutofit/>
          </a:bodyPr>
          <a:lstStyle/>
          <a:p>
            <a:pPr marL="285750" indent="-285750">
              <a:spcBef>
                <a:spcPts val="1000"/>
              </a:spcBef>
              <a:buClr>
                <a:schemeClr val="accent1"/>
              </a:buClr>
              <a:buSzPct val="80000"/>
              <a:buFont typeface="Wingdings 3" charset="2"/>
              <a:buChar char=""/>
            </a:pPr>
            <a:r>
              <a:rPr lang="en-US" dirty="0">
                <a:latin typeface="+mj-lt"/>
                <a:ea typeface="+mj-ea"/>
                <a:cs typeface="+mj-cs"/>
              </a:rPr>
              <a:t>Nosocomial S aureus </a:t>
            </a:r>
            <a:r>
              <a:rPr lang="en-US" dirty="0" err="1">
                <a:latin typeface="+mj-lt"/>
                <a:ea typeface="+mj-ea"/>
                <a:cs typeface="+mj-cs"/>
              </a:rPr>
              <a:t>bacteraemia</a:t>
            </a:r>
            <a:r>
              <a:rPr lang="en-US" dirty="0">
                <a:latin typeface="+mj-lt"/>
                <a:ea typeface="+mj-ea"/>
                <a:cs typeface="+mj-cs"/>
              </a:rPr>
              <a:t> was 3 times more frequent in S aureus carriers (40/3420, 1·2%) than in non-carriers (41/10 588)</a:t>
            </a:r>
          </a:p>
        </p:txBody>
      </p:sp>
      <p:sp>
        <p:nvSpPr>
          <p:cNvPr id="232452" name="Text Box 4"/>
          <p:cNvSpPr txBox="1">
            <a:spLocks noChangeArrowheads="1"/>
          </p:cNvSpPr>
          <p:nvPr/>
        </p:nvSpPr>
        <p:spPr bwMode="auto">
          <a:xfrm>
            <a:off x="685800" y="6019800"/>
            <a:ext cx="5004048"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l">
              <a:spcBef>
                <a:spcPct val="50000"/>
              </a:spcBef>
            </a:pPr>
            <a:r>
              <a:rPr lang="en-US" dirty="0">
                <a:latin typeface="Garamond" pitchFamily="18" charset="0"/>
              </a:rPr>
              <a:t>Wertheim et al, Lancet 200</a:t>
            </a:r>
            <a:r>
              <a:rPr lang="el-GR" dirty="0">
                <a:latin typeface="Garamond" pitchFamily="18" charset="0"/>
              </a:rPr>
              <a:t>4</a:t>
            </a:r>
            <a:endParaRPr lang="en-US" dirty="0">
              <a:latin typeface="Garamond" pitchFamily="18" charset="0"/>
            </a:endParaRPr>
          </a:p>
        </p:txBody>
      </p:sp>
      <p:sp>
        <p:nvSpPr>
          <p:cNvPr id="232453" name="Text Box 5"/>
          <p:cNvSpPr txBox="1">
            <a:spLocks noChangeArrowheads="1"/>
          </p:cNvSpPr>
          <p:nvPr/>
        </p:nvSpPr>
        <p:spPr bwMode="auto">
          <a:xfrm>
            <a:off x="495300" y="4158674"/>
            <a:ext cx="6934200" cy="400110"/>
          </a:xfrm>
          <a:prstGeom prst="rect">
            <a:avLst/>
          </a:prstGeom>
          <a:noFill/>
          <a:ln>
            <a:noFill/>
          </a:ln>
          <a:effectLst/>
          <a:extLst>
            <a:ext uri="{909E8E84-426E-40DD-AFC4-6F175D3DCCD1}">
              <a14:hiddenFill xmlns:a14="http://schemas.microsoft.com/office/drawing/2010/main" xmlns="">
                <a:solidFill>
                  <a:srgbClr val="FFFF66"/>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68686"/>
                  </a:outerShdw>
                </a:effectLst>
              </a14:hiddenEffects>
            </a:ext>
          </a:extLst>
        </p:spPr>
        <p:txBody>
          <a:bodyPr>
            <a:spAutoFit/>
          </a:bodyPr>
          <a:lstStyle/>
          <a:p>
            <a:pPr marL="271463" indent="-271463">
              <a:spcBef>
                <a:spcPct val="50000"/>
              </a:spcBef>
              <a:buFont typeface="Arial" panose="020B0604020202020204" pitchFamily="34" charset="0"/>
              <a:buChar char="•"/>
            </a:pPr>
            <a:r>
              <a:rPr lang="el-GR" sz="2000" dirty="0">
                <a:latin typeface="+mj-lt"/>
              </a:rPr>
              <a:t>Χαμηλότερη θνητότητα οι φορείς. </a:t>
            </a:r>
          </a:p>
        </p:txBody>
      </p:sp>
    </p:spTree>
    <p:extLst>
      <p:ext uri="{BB962C8B-B14F-4D97-AF65-F5344CB8AC3E}">
        <p14:creationId xmlns:p14="http://schemas.microsoft.com/office/powerpoint/2010/main" xmlns="" val="132651485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72">
            <a:extLst>
              <a:ext uri="{FF2B5EF4-FFF2-40B4-BE49-F238E27FC236}">
                <a16:creationId xmlns:a16="http://schemas.microsoft.com/office/drawing/2014/main" xmlns="" id="{F1B8F9CB-890B-4CB8-B503-188A763E2FC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cstate="print">
            <a:extLst>
              <a:ext uri="{28A0092B-C50C-407E-A947-70E740481C1C}">
                <a14:useLocalDpi xmlns:a14="http://schemas.microsoft.com/office/drawing/2010/main" xmlns="" val="0"/>
              </a:ext>
            </a:extLst>
          </a:blip>
          <a:srcRect l="3613"/>
          <a:stretch/>
        </p:blipFill>
        <p:spPr>
          <a:xfrm>
            <a:off x="0" y="2669685"/>
            <a:ext cx="3027759" cy="4188315"/>
          </a:xfrm>
          <a:prstGeom prst="rect">
            <a:avLst/>
          </a:prstGeom>
        </p:spPr>
      </p:pic>
      <p:pic>
        <p:nvPicPr>
          <p:cNvPr id="75" name="Picture 74">
            <a:extLst>
              <a:ext uri="{FF2B5EF4-FFF2-40B4-BE49-F238E27FC236}">
                <a16:creationId xmlns:a16="http://schemas.microsoft.com/office/drawing/2014/main" xmlns="" id="{AA632AB4-3837-4FD0-8B62-0A18B573F46D}"/>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cstate="print">
            <a:extLst>
              <a:ext uri="{28A0092B-C50C-407E-A947-70E740481C1C}">
                <a14:useLocalDpi xmlns:a14="http://schemas.microsoft.com/office/drawing/2010/main" xmlns="" val="0"/>
              </a:ext>
            </a:extLst>
          </a:blip>
          <a:srcRect l="35640"/>
          <a:stretch/>
        </p:blipFill>
        <p:spPr>
          <a:xfrm>
            <a:off x="0" y="2892347"/>
            <a:ext cx="1141809" cy="2365453"/>
          </a:xfrm>
          <a:prstGeom prst="rect">
            <a:avLst/>
          </a:prstGeom>
        </p:spPr>
      </p:pic>
      <p:sp>
        <p:nvSpPr>
          <p:cNvPr id="77" name="Oval 76">
            <a:extLst>
              <a:ext uri="{FF2B5EF4-FFF2-40B4-BE49-F238E27FC236}">
                <a16:creationId xmlns:a16="http://schemas.microsoft.com/office/drawing/2014/main" xmlns="" id="{C393B4A7-6ABF-423D-A762-3CDB4897A8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79" name="Picture 78">
            <a:extLst>
              <a:ext uri="{FF2B5EF4-FFF2-40B4-BE49-F238E27FC236}">
                <a16:creationId xmlns:a16="http://schemas.microsoft.com/office/drawing/2014/main" xmlns="" id="{9CD2319A-6FA9-4EFB-9EDF-7304467425E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cstate="print">
            <a:extLst>
              <a:ext uri="{28A0092B-C50C-407E-A947-70E740481C1C}">
                <a14:useLocalDpi xmlns:a14="http://schemas.microsoft.com/office/drawing/2010/main" xmlns="" val="0"/>
              </a:ext>
            </a:extLst>
          </a:blip>
          <a:srcRect t="28813"/>
          <a:stretch/>
        </p:blipFill>
        <p:spPr>
          <a:xfrm>
            <a:off x="5999559" y="0"/>
            <a:ext cx="1202540" cy="1141407"/>
          </a:xfrm>
          <a:prstGeom prst="rect">
            <a:avLst/>
          </a:prstGeom>
        </p:spPr>
      </p:pic>
      <p:pic>
        <p:nvPicPr>
          <p:cNvPr id="81" name="Picture 80">
            <a:extLst>
              <a:ext uri="{FF2B5EF4-FFF2-40B4-BE49-F238E27FC236}">
                <a16:creationId xmlns:a16="http://schemas.microsoft.com/office/drawing/2014/main" xmlns="" id="{D1692A93-3514-4486-8B67-CCA4E0259BC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cstate="print">
            <a:extLst>
              <a:ext uri="{28A0092B-C50C-407E-A947-70E740481C1C}">
                <a14:useLocalDpi xmlns:a14="http://schemas.microsoft.com/office/drawing/2010/main" xmlns="" val="0"/>
              </a:ext>
            </a:extLst>
          </a:blip>
          <a:srcRect b="23320"/>
          <a:stretch/>
        </p:blipFill>
        <p:spPr>
          <a:xfrm>
            <a:off x="6454408" y="6096000"/>
            <a:ext cx="745301" cy="762000"/>
          </a:xfrm>
          <a:prstGeom prst="rect">
            <a:avLst/>
          </a:prstGeom>
        </p:spPr>
      </p:pic>
      <p:sp>
        <p:nvSpPr>
          <p:cNvPr id="83" name="Rectangle 82">
            <a:extLst>
              <a:ext uri="{FF2B5EF4-FFF2-40B4-BE49-F238E27FC236}">
                <a16:creationId xmlns:a16="http://schemas.microsoft.com/office/drawing/2014/main" xmlns="" id="{01AD250C-F2EA-449F-9B14-DF5BB674C5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5" name="Rectangle 84">
            <a:extLst>
              <a:ext uri="{FF2B5EF4-FFF2-40B4-BE49-F238E27FC236}">
                <a16:creationId xmlns:a16="http://schemas.microsoft.com/office/drawing/2014/main" xmlns="" id="{4E78424C-6FD0-41F8-9CAA-5DC19C4235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9144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99010" name="Rectangle 2"/>
          <p:cNvSpPr>
            <a:spLocks noGrp="1" noChangeArrowheads="1"/>
          </p:cNvSpPr>
          <p:nvPr>
            <p:ph type="title" idx="4294967295"/>
          </p:nvPr>
        </p:nvSpPr>
        <p:spPr>
          <a:xfrm>
            <a:off x="482891" y="1447800"/>
            <a:ext cx="2331469" cy="4572000"/>
          </a:xfrm>
        </p:spPr>
        <p:txBody>
          <a:bodyPr vert="horz" lIns="91440" tIns="45720" rIns="91440" bIns="45720" rtlCol="0" anchor="ctr">
            <a:normAutofit/>
          </a:bodyPr>
          <a:lstStyle/>
          <a:p>
            <a:pPr defTabSz="457200"/>
            <a:r>
              <a:rPr lang="en-US" sz="2800">
                <a:solidFill>
                  <a:srgbClr val="F2F2F2"/>
                </a:solidFill>
              </a:rPr>
              <a:t>Συνέπειες της φορείας MRSA:</a:t>
            </a:r>
          </a:p>
        </p:txBody>
      </p:sp>
      <p:sp>
        <p:nvSpPr>
          <p:cNvPr id="87" name="Freeform: Shape 86">
            <a:extLst>
              <a:ext uri="{FF2B5EF4-FFF2-40B4-BE49-F238E27FC236}">
                <a16:creationId xmlns:a16="http://schemas.microsoft.com/office/drawing/2014/main" xmlns="" id="{DD136760-57DC-4301-8BEA-B71AD2D139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20982" y="0"/>
            <a:ext cx="6023018"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9" name="Freeform 11">
            <a:extLst>
              <a:ext uri="{FF2B5EF4-FFF2-40B4-BE49-F238E27FC236}">
                <a16:creationId xmlns:a16="http://schemas.microsoft.com/office/drawing/2014/main" xmlns="" id="{BDC58DEA-1307-4F44-AD47-E613D8B76A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961082" y="-1"/>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91" name="Rectangle 90">
            <a:extLst>
              <a:ext uri="{FF2B5EF4-FFF2-40B4-BE49-F238E27FC236}">
                <a16:creationId xmlns:a16="http://schemas.microsoft.com/office/drawing/2014/main" xmlns="" id="{C99B912D-1E4B-42AF-A2BE-CFEFEC916E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299013" name="Rectangle 3">
            <a:extLst>
              <a:ext uri="{FF2B5EF4-FFF2-40B4-BE49-F238E27FC236}">
                <a16:creationId xmlns:a16="http://schemas.microsoft.com/office/drawing/2014/main" xmlns="" id="{01161BFA-D206-4866-A09D-4D81B04602FE}"/>
              </a:ext>
            </a:extLst>
          </p:cNvPr>
          <p:cNvGraphicFramePr/>
          <p:nvPr>
            <p:extLst>
              <p:ext uri="{D42A27DB-BD31-4B8C-83A1-F6EECF244321}">
                <p14:modId xmlns:p14="http://schemas.microsoft.com/office/powerpoint/2010/main" xmlns="" val="1668849374"/>
              </p:ext>
            </p:extLst>
          </p:nvPr>
        </p:nvGraphicFramePr>
        <p:xfrm>
          <a:off x="3786187" y="1447800"/>
          <a:ext cx="4872038" cy="4572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xmlns="" val="308853186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p:txBody>
          <a:bodyPr/>
          <a:lstStyle/>
          <a:p>
            <a:r>
              <a:rPr lang="el-GR" dirty="0">
                <a:solidFill>
                  <a:schemeClr val="tx1"/>
                </a:solidFill>
                <a:latin typeface="Arial" panose="020B0604020202020204" pitchFamily="34" charset="0"/>
                <a:cs typeface="Arial" panose="020B0604020202020204" pitchFamily="34" charset="0"/>
              </a:rPr>
              <a:t>Επιβίωση των </a:t>
            </a:r>
            <a:r>
              <a:rPr lang="el-GR" dirty="0" err="1">
                <a:solidFill>
                  <a:schemeClr val="tx1"/>
                </a:solidFill>
                <a:latin typeface="Arial" panose="020B0604020202020204" pitchFamily="34" charset="0"/>
                <a:cs typeface="Arial" panose="020B0604020202020204" pitchFamily="34" charset="0"/>
              </a:rPr>
              <a:t>σταφυλοκόκκων</a:t>
            </a:r>
            <a:r>
              <a:rPr lang="el-GR" dirty="0">
                <a:solidFill>
                  <a:schemeClr val="tx1"/>
                </a:solidFill>
                <a:latin typeface="Arial" panose="020B0604020202020204" pitchFamily="34" charset="0"/>
                <a:cs typeface="Arial" panose="020B0604020202020204" pitchFamily="34" charset="0"/>
              </a:rPr>
              <a:t> σε υλικά</a:t>
            </a:r>
            <a:r>
              <a:rPr lang="en-US" dirty="0">
                <a:solidFill>
                  <a:schemeClr val="tx1"/>
                </a:solidFill>
                <a:latin typeface="Arial" panose="020B0604020202020204" pitchFamily="34" charset="0"/>
                <a:cs typeface="Arial" panose="020B0604020202020204" pitchFamily="34" charset="0"/>
              </a:rPr>
              <a:t> </a:t>
            </a:r>
          </a:p>
        </p:txBody>
      </p:sp>
      <p:grpSp>
        <p:nvGrpSpPr>
          <p:cNvPr id="305155" name="Group 3"/>
          <p:cNvGrpSpPr>
            <a:grpSpLocks/>
          </p:cNvGrpSpPr>
          <p:nvPr/>
        </p:nvGrpSpPr>
        <p:grpSpPr bwMode="auto">
          <a:xfrm>
            <a:off x="228600" y="2438400"/>
            <a:ext cx="8915400" cy="3429000"/>
            <a:chOff x="-2" y="-2"/>
            <a:chExt cx="3851" cy="1980"/>
          </a:xfrm>
        </p:grpSpPr>
        <p:grpSp>
          <p:nvGrpSpPr>
            <p:cNvPr id="305156" name="Group 4"/>
            <p:cNvGrpSpPr>
              <a:grpSpLocks/>
            </p:cNvGrpSpPr>
            <p:nvPr/>
          </p:nvGrpSpPr>
          <p:grpSpPr bwMode="auto">
            <a:xfrm>
              <a:off x="0" y="0"/>
              <a:ext cx="3847" cy="1976"/>
              <a:chOff x="0" y="0"/>
              <a:chExt cx="3847" cy="1976"/>
            </a:xfrm>
          </p:grpSpPr>
          <p:grpSp>
            <p:nvGrpSpPr>
              <p:cNvPr id="305157" name="Group 5"/>
              <p:cNvGrpSpPr>
                <a:grpSpLocks/>
              </p:cNvGrpSpPr>
              <p:nvPr/>
            </p:nvGrpSpPr>
            <p:grpSpPr bwMode="auto">
              <a:xfrm>
                <a:off x="0" y="0"/>
                <a:ext cx="3847" cy="422"/>
                <a:chOff x="0" y="0"/>
                <a:chExt cx="3847" cy="422"/>
              </a:xfrm>
            </p:grpSpPr>
            <p:sp>
              <p:nvSpPr>
                <p:cNvPr id="305158" name="Rectangle 6"/>
                <p:cNvSpPr>
                  <a:spLocks noChangeArrowheads="1"/>
                </p:cNvSpPr>
                <p:nvPr/>
              </p:nvSpPr>
              <p:spPr bwMode="auto">
                <a:xfrm>
                  <a:off x="43" y="0"/>
                  <a:ext cx="3761" cy="4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r>
                    <a:rPr lang="el-GR" sz="2000" b="1" dirty="0">
                      <a:solidFill>
                        <a:srgbClr val="FFFF00"/>
                      </a:solidFill>
                      <a:latin typeface="Times New Roman" pitchFamily="18" charset="0"/>
                      <a:cs typeface="Times New Roman" pitchFamily="18" charset="0"/>
                    </a:rPr>
                    <a:t>Επιβίωση σε ημέρες:</a:t>
                  </a:r>
                  <a:endParaRPr lang="en-US" sz="2000" dirty="0">
                    <a:latin typeface="Times New Roman" pitchFamily="18" charset="0"/>
                    <a:cs typeface="Times New Roman" pitchFamily="18" charset="0"/>
                  </a:endParaRPr>
                </a:p>
                <a:p>
                  <a:pPr eaLnBrk="0" hangingPunct="0"/>
                  <a:endParaRPr lang="en-US" sz="2000" dirty="0">
                    <a:latin typeface="Times New Roman" pitchFamily="18" charset="0"/>
                  </a:endParaRPr>
                </a:p>
              </p:txBody>
            </p:sp>
            <p:sp>
              <p:nvSpPr>
                <p:cNvPr id="305159" name="Rectangle 7"/>
                <p:cNvSpPr>
                  <a:spLocks noChangeArrowheads="1"/>
                </p:cNvSpPr>
                <p:nvPr/>
              </p:nvSpPr>
              <p:spPr bwMode="auto">
                <a:xfrm>
                  <a:off x="0" y="0"/>
                  <a:ext cx="3847" cy="422"/>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l-GR"/>
                </a:p>
              </p:txBody>
            </p:sp>
          </p:grpSp>
          <p:grpSp>
            <p:nvGrpSpPr>
              <p:cNvPr id="305160" name="Group 8"/>
              <p:cNvGrpSpPr>
                <a:grpSpLocks/>
              </p:cNvGrpSpPr>
              <p:nvPr/>
            </p:nvGrpSpPr>
            <p:grpSpPr bwMode="auto">
              <a:xfrm>
                <a:off x="0" y="422"/>
                <a:ext cx="764" cy="518"/>
                <a:chOff x="0" y="422"/>
                <a:chExt cx="764" cy="518"/>
              </a:xfrm>
            </p:grpSpPr>
            <p:sp>
              <p:nvSpPr>
                <p:cNvPr id="305161" name="Rectangle 9"/>
                <p:cNvSpPr>
                  <a:spLocks noChangeArrowheads="1"/>
                </p:cNvSpPr>
                <p:nvPr/>
              </p:nvSpPr>
              <p:spPr bwMode="auto">
                <a:xfrm>
                  <a:off x="43" y="422"/>
                  <a:ext cx="678" cy="5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a:endParaRPr lang="en-US" sz="1200">
                    <a:latin typeface="Times New Roman" pitchFamily="18" charset="0"/>
                    <a:cs typeface="Times New Roman" pitchFamily="18" charset="0"/>
                  </a:endParaRPr>
                </a:p>
                <a:p>
                  <a:pPr algn="l" eaLnBrk="0" hangingPunct="0"/>
                  <a:r>
                    <a:rPr lang="el-GR" b="1">
                      <a:solidFill>
                        <a:schemeClr val="bg1"/>
                      </a:solidFill>
                      <a:latin typeface="Times New Roman" pitchFamily="18" charset="0"/>
                    </a:rPr>
                    <a:t>Βακτήριο</a:t>
                  </a:r>
                  <a:endParaRPr lang="en-US" b="1">
                    <a:solidFill>
                      <a:schemeClr val="bg1"/>
                    </a:solidFill>
                    <a:latin typeface="Times New Roman" pitchFamily="18" charset="0"/>
                  </a:endParaRPr>
                </a:p>
              </p:txBody>
            </p:sp>
            <p:sp>
              <p:nvSpPr>
                <p:cNvPr id="305162" name="Rectangle 10"/>
                <p:cNvSpPr>
                  <a:spLocks noChangeArrowheads="1"/>
                </p:cNvSpPr>
                <p:nvPr/>
              </p:nvSpPr>
              <p:spPr bwMode="auto">
                <a:xfrm>
                  <a:off x="0" y="422"/>
                  <a:ext cx="764" cy="518"/>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l-GR"/>
                </a:p>
              </p:txBody>
            </p:sp>
          </p:grpSp>
          <p:grpSp>
            <p:nvGrpSpPr>
              <p:cNvPr id="305163" name="Group 11"/>
              <p:cNvGrpSpPr>
                <a:grpSpLocks/>
              </p:cNvGrpSpPr>
              <p:nvPr/>
            </p:nvGrpSpPr>
            <p:grpSpPr bwMode="auto">
              <a:xfrm>
                <a:off x="764" y="422"/>
                <a:ext cx="566" cy="518"/>
                <a:chOff x="764" y="422"/>
                <a:chExt cx="566" cy="518"/>
              </a:xfrm>
            </p:grpSpPr>
            <p:sp>
              <p:nvSpPr>
                <p:cNvPr id="305164" name="Rectangle 12"/>
                <p:cNvSpPr>
                  <a:spLocks noChangeArrowheads="1"/>
                </p:cNvSpPr>
                <p:nvPr/>
              </p:nvSpPr>
              <p:spPr bwMode="auto">
                <a:xfrm>
                  <a:off x="807" y="422"/>
                  <a:ext cx="480" cy="5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a:r>
                    <a:rPr lang="el-GR" sz="1400" b="1">
                      <a:solidFill>
                        <a:srgbClr val="FFFFFF"/>
                      </a:solidFill>
                      <a:latin typeface="Times New Roman" pitchFamily="18" charset="0"/>
                      <a:cs typeface="Times New Roman" pitchFamily="18" charset="0"/>
                    </a:rPr>
                    <a:t>Αριθμός</a:t>
                  </a:r>
                  <a:endParaRPr lang="en-US" sz="1400" b="1">
                    <a:latin typeface="Times New Roman" pitchFamily="18" charset="0"/>
                    <a:cs typeface="Times New Roman" pitchFamily="18" charset="0"/>
                  </a:endParaRPr>
                </a:p>
                <a:p>
                  <a:pPr algn="l" eaLnBrk="0" hangingPunct="0"/>
                  <a:endParaRPr lang="en-US" sz="2800" b="1">
                    <a:latin typeface="Times New Roman" pitchFamily="18" charset="0"/>
                  </a:endParaRPr>
                </a:p>
              </p:txBody>
            </p:sp>
            <p:sp>
              <p:nvSpPr>
                <p:cNvPr id="305165" name="Rectangle 13"/>
                <p:cNvSpPr>
                  <a:spLocks noChangeArrowheads="1"/>
                </p:cNvSpPr>
                <p:nvPr/>
              </p:nvSpPr>
              <p:spPr bwMode="auto">
                <a:xfrm>
                  <a:off x="764" y="422"/>
                  <a:ext cx="566" cy="518"/>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l-GR"/>
                </a:p>
              </p:txBody>
            </p:sp>
          </p:grpSp>
          <p:grpSp>
            <p:nvGrpSpPr>
              <p:cNvPr id="305166" name="Group 14"/>
              <p:cNvGrpSpPr>
                <a:grpSpLocks/>
              </p:cNvGrpSpPr>
              <p:nvPr/>
            </p:nvGrpSpPr>
            <p:grpSpPr bwMode="auto">
              <a:xfrm>
                <a:off x="1330" y="422"/>
                <a:ext cx="443" cy="518"/>
                <a:chOff x="1330" y="422"/>
                <a:chExt cx="443" cy="518"/>
              </a:xfrm>
            </p:grpSpPr>
            <p:sp>
              <p:nvSpPr>
                <p:cNvPr id="305167" name="Rectangle 15"/>
                <p:cNvSpPr>
                  <a:spLocks noChangeArrowheads="1"/>
                </p:cNvSpPr>
                <p:nvPr/>
              </p:nvSpPr>
              <p:spPr bwMode="auto">
                <a:xfrm>
                  <a:off x="1373" y="422"/>
                  <a:ext cx="357" cy="5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a:r>
                    <a:rPr lang="el-GR" sz="1400" b="1">
                      <a:solidFill>
                        <a:srgbClr val="FFFFFF"/>
                      </a:solidFill>
                      <a:latin typeface="Times New Roman" pitchFamily="18" charset="0"/>
                      <a:cs typeface="Times New Roman" pitchFamily="18" charset="0"/>
                    </a:rPr>
                    <a:t>βαμβάκι</a:t>
                  </a:r>
                  <a:endParaRPr lang="en-US" sz="2800" b="1">
                    <a:latin typeface="Times New Roman" pitchFamily="18" charset="0"/>
                  </a:endParaRPr>
                </a:p>
              </p:txBody>
            </p:sp>
            <p:sp>
              <p:nvSpPr>
                <p:cNvPr id="305168" name="Rectangle 16"/>
                <p:cNvSpPr>
                  <a:spLocks noChangeArrowheads="1"/>
                </p:cNvSpPr>
                <p:nvPr/>
              </p:nvSpPr>
              <p:spPr bwMode="auto">
                <a:xfrm>
                  <a:off x="1330" y="422"/>
                  <a:ext cx="443" cy="518"/>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l-GR"/>
                </a:p>
              </p:txBody>
            </p:sp>
          </p:grpSp>
          <p:grpSp>
            <p:nvGrpSpPr>
              <p:cNvPr id="305169" name="Group 17"/>
              <p:cNvGrpSpPr>
                <a:grpSpLocks/>
              </p:cNvGrpSpPr>
              <p:nvPr/>
            </p:nvGrpSpPr>
            <p:grpSpPr bwMode="auto">
              <a:xfrm>
                <a:off x="1773" y="422"/>
                <a:ext cx="435" cy="518"/>
                <a:chOff x="1773" y="422"/>
                <a:chExt cx="435" cy="518"/>
              </a:xfrm>
            </p:grpSpPr>
            <p:sp>
              <p:nvSpPr>
                <p:cNvPr id="305170" name="Rectangle 18"/>
                <p:cNvSpPr>
                  <a:spLocks noChangeArrowheads="1"/>
                </p:cNvSpPr>
                <p:nvPr/>
              </p:nvSpPr>
              <p:spPr bwMode="auto">
                <a:xfrm>
                  <a:off x="1816" y="422"/>
                  <a:ext cx="349" cy="5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a:r>
                    <a:rPr lang="el-GR" sz="1400" b="1">
                      <a:solidFill>
                        <a:srgbClr val="FFFFFF"/>
                      </a:solidFill>
                      <a:latin typeface="Times New Roman" pitchFamily="18" charset="0"/>
                      <a:cs typeface="Times New Roman" pitchFamily="18" charset="0"/>
                    </a:rPr>
                    <a:t>ύφασμα</a:t>
                  </a:r>
                  <a:endParaRPr lang="en-US" sz="1400" b="1">
                    <a:latin typeface="Times New Roman" pitchFamily="18" charset="0"/>
                    <a:cs typeface="Times New Roman" pitchFamily="18" charset="0"/>
                  </a:endParaRPr>
                </a:p>
                <a:p>
                  <a:pPr algn="l" eaLnBrk="0" hangingPunct="0"/>
                  <a:endParaRPr lang="en-US" sz="2800" b="1">
                    <a:latin typeface="Times New Roman" pitchFamily="18" charset="0"/>
                  </a:endParaRPr>
                </a:p>
              </p:txBody>
            </p:sp>
            <p:sp>
              <p:nvSpPr>
                <p:cNvPr id="305171" name="Rectangle 19"/>
                <p:cNvSpPr>
                  <a:spLocks noChangeArrowheads="1"/>
                </p:cNvSpPr>
                <p:nvPr/>
              </p:nvSpPr>
              <p:spPr bwMode="auto">
                <a:xfrm>
                  <a:off x="1773" y="422"/>
                  <a:ext cx="435" cy="518"/>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l-GR"/>
                </a:p>
              </p:txBody>
            </p:sp>
          </p:grpSp>
          <p:grpSp>
            <p:nvGrpSpPr>
              <p:cNvPr id="305172" name="Group 20"/>
              <p:cNvGrpSpPr>
                <a:grpSpLocks/>
              </p:cNvGrpSpPr>
              <p:nvPr/>
            </p:nvGrpSpPr>
            <p:grpSpPr bwMode="auto">
              <a:xfrm>
                <a:off x="2208" y="422"/>
                <a:ext cx="435" cy="518"/>
                <a:chOff x="2208" y="422"/>
                <a:chExt cx="435" cy="518"/>
              </a:xfrm>
            </p:grpSpPr>
            <p:sp>
              <p:nvSpPr>
                <p:cNvPr id="305173" name="Rectangle 21"/>
                <p:cNvSpPr>
                  <a:spLocks noChangeArrowheads="1"/>
                </p:cNvSpPr>
                <p:nvPr/>
              </p:nvSpPr>
              <p:spPr bwMode="auto">
                <a:xfrm>
                  <a:off x="2251" y="422"/>
                  <a:ext cx="349" cy="5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a:r>
                    <a:rPr lang="el-GR" sz="1200" b="1">
                      <a:solidFill>
                        <a:srgbClr val="FFFFFF"/>
                      </a:solidFill>
                      <a:latin typeface="Times New Roman" pitchFamily="18" charset="0"/>
                      <a:cs typeface="Times New Roman" pitchFamily="18" charset="0"/>
                    </a:rPr>
                    <a:t>συσκευές</a:t>
                  </a:r>
                  <a:endParaRPr lang="en-US" sz="1200" b="1">
                    <a:latin typeface="Times New Roman" pitchFamily="18" charset="0"/>
                    <a:cs typeface="Times New Roman" pitchFamily="18" charset="0"/>
                  </a:endParaRPr>
                </a:p>
                <a:p>
                  <a:pPr algn="l" eaLnBrk="0" hangingPunct="0"/>
                  <a:endParaRPr lang="en-US" sz="2400" b="1">
                    <a:latin typeface="Times New Roman" pitchFamily="18" charset="0"/>
                  </a:endParaRPr>
                </a:p>
              </p:txBody>
            </p:sp>
            <p:sp>
              <p:nvSpPr>
                <p:cNvPr id="305174" name="Rectangle 22"/>
                <p:cNvSpPr>
                  <a:spLocks noChangeArrowheads="1"/>
                </p:cNvSpPr>
                <p:nvPr/>
              </p:nvSpPr>
              <p:spPr bwMode="auto">
                <a:xfrm>
                  <a:off x="2208" y="422"/>
                  <a:ext cx="435" cy="518"/>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l-GR"/>
                </a:p>
              </p:txBody>
            </p:sp>
          </p:grpSp>
          <p:grpSp>
            <p:nvGrpSpPr>
              <p:cNvPr id="305175" name="Group 23"/>
              <p:cNvGrpSpPr>
                <a:grpSpLocks/>
              </p:cNvGrpSpPr>
              <p:nvPr/>
            </p:nvGrpSpPr>
            <p:grpSpPr bwMode="auto">
              <a:xfrm>
                <a:off x="2643" y="422"/>
                <a:ext cx="530" cy="518"/>
                <a:chOff x="2643" y="422"/>
                <a:chExt cx="530" cy="518"/>
              </a:xfrm>
            </p:grpSpPr>
            <p:sp>
              <p:nvSpPr>
                <p:cNvPr id="305176" name="Rectangle 24"/>
                <p:cNvSpPr>
                  <a:spLocks noChangeArrowheads="1"/>
                </p:cNvSpPr>
                <p:nvPr/>
              </p:nvSpPr>
              <p:spPr bwMode="auto">
                <a:xfrm>
                  <a:off x="2686" y="422"/>
                  <a:ext cx="444" cy="5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a:r>
                    <a:rPr lang="el-GR" sz="1200" b="1">
                      <a:solidFill>
                        <a:schemeClr val="bg1"/>
                      </a:solidFill>
                      <a:latin typeface="Times New Roman" pitchFamily="18" charset="0"/>
                      <a:cs typeface="Times New Roman" pitchFamily="18" charset="0"/>
                    </a:rPr>
                    <a:t>Πολυεστέρας</a:t>
                  </a:r>
                  <a:endParaRPr lang="en-US" sz="2400" b="1">
                    <a:solidFill>
                      <a:schemeClr val="bg1"/>
                    </a:solidFill>
                    <a:latin typeface="Times New Roman" pitchFamily="18" charset="0"/>
                  </a:endParaRPr>
                </a:p>
              </p:txBody>
            </p:sp>
            <p:sp>
              <p:nvSpPr>
                <p:cNvPr id="305177" name="Rectangle 25"/>
                <p:cNvSpPr>
                  <a:spLocks noChangeArrowheads="1"/>
                </p:cNvSpPr>
                <p:nvPr/>
              </p:nvSpPr>
              <p:spPr bwMode="auto">
                <a:xfrm>
                  <a:off x="2643" y="422"/>
                  <a:ext cx="530" cy="518"/>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l-GR"/>
                </a:p>
              </p:txBody>
            </p:sp>
          </p:grpSp>
          <p:grpSp>
            <p:nvGrpSpPr>
              <p:cNvPr id="305178" name="Group 26"/>
              <p:cNvGrpSpPr>
                <a:grpSpLocks/>
              </p:cNvGrpSpPr>
              <p:nvPr/>
            </p:nvGrpSpPr>
            <p:grpSpPr bwMode="auto">
              <a:xfrm>
                <a:off x="3173" y="422"/>
                <a:ext cx="674" cy="518"/>
                <a:chOff x="3173" y="422"/>
                <a:chExt cx="674" cy="518"/>
              </a:xfrm>
            </p:grpSpPr>
            <p:sp>
              <p:nvSpPr>
                <p:cNvPr id="305179" name="Rectangle 27"/>
                <p:cNvSpPr>
                  <a:spLocks noChangeArrowheads="1"/>
                </p:cNvSpPr>
                <p:nvPr/>
              </p:nvSpPr>
              <p:spPr bwMode="auto">
                <a:xfrm>
                  <a:off x="3216" y="422"/>
                  <a:ext cx="588" cy="5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a:r>
                    <a:rPr lang="el-GR" sz="1200" b="1">
                      <a:solidFill>
                        <a:srgbClr val="FFFFFF"/>
                      </a:solidFill>
                      <a:latin typeface="Times New Roman" pitchFamily="18" charset="0"/>
                      <a:cs typeface="Times New Roman" pitchFamily="18" charset="0"/>
                    </a:rPr>
                    <a:t>Πολυαιθυλένιο</a:t>
                  </a:r>
                  <a:endParaRPr lang="en-US" sz="1200" b="1">
                    <a:latin typeface="Times New Roman" pitchFamily="18" charset="0"/>
                    <a:cs typeface="Times New Roman" pitchFamily="18" charset="0"/>
                  </a:endParaRPr>
                </a:p>
                <a:p>
                  <a:pPr algn="l" eaLnBrk="0" hangingPunct="0"/>
                  <a:endParaRPr lang="en-US" sz="2400" b="1">
                    <a:latin typeface="Times New Roman" pitchFamily="18" charset="0"/>
                  </a:endParaRPr>
                </a:p>
              </p:txBody>
            </p:sp>
            <p:sp>
              <p:nvSpPr>
                <p:cNvPr id="305180" name="Rectangle 28"/>
                <p:cNvSpPr>
                  <a:spLocks noChangeArrowheads="1"/>
                </p:cNvSpPr>
                <p:nvPr/>
              </p:nvSpPr>
              <p:spPr bwMode="auto">
                <a:xfrm>
                  <a:off x="3173" y="422"/>
                  <a:ext cx="674" cy="518"/>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l-GR"/>
                </a:p>
              </p:txBody>
            </p:sp>
          </p:grpSp>
          <p:grpSp>
            <p:nvGrpSpPr>
              <p:cNvPr id="305181" name="Group 29"/>
              <p:cNvGrpSpPr>
                <a:grpSpLocks/>
              </p:cNvGrpSpPr>
              <p:nvPr/>
            </p:nvGrpSpPr>
            <p:grpSpPr bwMode="auto">
              <a:xfrm>
                <a:off x="0" y="940"/>
                <a:ext cx="764" cy="518"/>
                <a:chOff x="0" y="940"/>
                <a:chExt cx="764" cy="518"/>
              </a:xfrm>
            </p:grpSpPr>
            <p:sp>
              <p:nvSpPr>
                <p:cNvPr id="305182" name="Rectangle 30"/>
                <p:cNvSpPr>
                  <a:spLocks noChangeArrowheads="1"/>
                </p:cNvSpPr>
                <p:nvPr/>
              </p:nvSpPr>
              <p:spPr bwMode="auto">
                <a:xfrm>
                  <a:off x="43" y="940"/>
                  <a:ext cx="678" cy="5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a:r>
                    <a:rPr lang="en-US" sz="1600" b="1">
                      <a:solidFill>
                        <a:srgbClr val="FFFFFF"/>
                      </a:solidFill>
                      <a:latin typeface="Times New Roman" pitchFamily="18" charset="0"/>
                      <a:cs typeface="Times New Roman" pitchFamily="18" charset="0"/>
                    </a:rPr>
                    <a:t>MRSA</a:t>
                  </a:r>
                  <a:endParaRPr lang="en-US" sz="1600" b="1">
                    <a:latin typeface="Times New Roman" pitchFamily="18" charset="0"/>
                    <a:cs typeface="Times New Roman" pitchFamily="18" charset="0"/>
                  </a:endParaRPr>
                </a:p>
                <a:p>
                  <a:pPr algn="l" eaLnBrk="0" hangingPunct="0"/>
                  <a:endParaRPr lang="en-US" sz="3200" b="1">
                    <a:latin typeface="Times New Roman" pitchFamily="18" charset="0"/>
                  </a:endParaRPr>
                </a:p>
              </p:txBody>
            </p:sp>
            <p:sp>
              <p:nvSpPr>
                <p:cNvPr id="305183" name="Rectangle 31"/>
                <p:cNvSpPr>
                  <a:spLocks noChangeArrowheads="1"/>
                </p:cNvSpPr>
                <p:nvPr/>
              </p:nvSpPr>
              <p:spPr bwMode="auto">
                <a:xfrm>
                  <a:off x="0" y="940"/>
                  <a:ext cx="764" cy="518"/>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l-GR"/>
                </a:p>
              </p:txBody>
            </p:sp>
          </p:grpSp>
          <p:grpSp>
            <p:nvGrpSpPr>
              <p:cNvPr id="305184" name="Group 32"/>
              <p:cNvGrpSpPr>
                <a:grpSpLocks/>
              </p:cNvGrpSpPr>
              <p:nvPr/>
            </p:nvGrpSpPr>
            <p:grpSpPr bwMode="auto">
              <a:xfrm>
                <a:off x="764" y="940"/>
                <a:ext cx="566" cy="518"/>
                <a:chOff x="764" y="940"/>
                <a:chExt cx="566" cy="518"/>
              </a:xfrm>
            </p:grpSpPr>
            <p:sp>
              <p:nvSpPr>
                <p:cNvPr id="305185" name="Rectangle 33"/>
                <p:cNvSpPr>
                  <a:spLocks noChangeArrowheads="1"/>
                </p:cNvSpPr>
                <p:nvPr/>
              </p:nvSpPr>
              <p:spPr bwMode="auto">
                <a:xfrm>
                  <a:off x="807" y="940"/>
                  <a:ext cx="480" cy="5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a:r>
                    <a:rPr lang="en-US" sz="1200" b="1">
                      <a:solidFill>
                        <a:srgbClr val="FFFFFF"/>
                      </a:solidFill>
                      <a:latin typeface="Times New Roman" pitchFamily="18" charset="0"/>
                      <a:cs typeface="Times New Roman" pitchFamily="18" charset="0"/>
                    </a:rPr>
                    <a:t>3</a:t>
                  </a:r>
                  <a:endParaRPr lang="en-US" sz="1200" b="1">
                    <a:latin typeface="Times New Roman" pitchFamily="18" charset="0"/>
                    <a:cs typeface="Times New Roman" pitchFamily="18" charset="0"/>
                  </a:endParaRPr>
                </a:p>
                <a:p>
                  <a:pPr algn="l" eaLnBrk="0" hangingPunct="0"/>
                  <a:endParaRPr lang="en-US" sz="2400" b="1">
                    <a:latin typeface="Times New Roman" pitchFamily="18" charset="0"/>
                  </a:endParaRPr>
                </a:p>
              </p:txBody>
            </p:sp>
            <p:sp>
              <p:nvSpPr>
                <p:cNvPr id="305186" name="Rectangle 34"/>
                <p:cNvSpPr>
                  <a:spLocks noChangeArrowheads="1"/>
                </p:cNvSpPr>
                <p:nvPr/>
              </p:nvSpPr>
              <p:spPr bwMode="auto">
                <a:xfrm>
                  <a:off x="764" y="940"/>
                  <a:ext cx="566" cy="518"/>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l-GR"/>
                </a:p>
              </p:txBody>
            </p:sp>
          </p:grpSp>
          <p:grpSp>
            <p:nvGrpSpPr>
              <p:cNvPr id="305187" name="Group 35"/>
              <p:cNvGrpSpPr>
                <a:grpSpLocks/>
              </p:cNvGrpSpPr>
              <p:nvPr/>
            </p:nvGrpSpPr>
            <p:grpSpPr bwMode="auto">
              <a:xfrm>
                <a:off x="1330" y="940"/>
                <a:ext cx="443" cy="518"/>
                <a:chOff x="1330" y="940"/>
                <a:chExt cx="443" cy="518"/>
              </a:xfrm>
            </p:grpSpPr>
            <p:sp>
              <p:nvSpPr>
                <p:cNvPr id="305188" name="Rectangle 36"/>
                <p:cNvSpPr>
                  <a:spLocks noChangeArrowheads="1"/>
                </p:cNvSpPr>
                <p:nvPr/>
              </p:nvSpPr>
              <p:spPr bwMode="auto">
                <a:xfrm>
                  <a:off x="1373" y="940"/>
                  <a:ext cx="357" cy="5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a:r>
                    <a:rPr lang="en-US" sz="1200" b="1">
                      <a:solidFill>
                        <a:srgbClr val="FFFFFF"/>
                      </a:solidFill>
                      <a:latin typeface="Times New Roman" pitchFamily="18" charset="0"/>
                      <a:cs typeface="Times New Roman" pitchFamily="18" charset="0"/>
                    </a:rPr>
                    <a:t>4,5,21</a:t>
                  </a:r>
                  <a:endParaRPr lang="en-US" sz="1200" b="1">
                    <a:latin typeface="Times New Roman" pitchFamily="18" charset="0"/>
                    <a:cs typeface="Times New Roman" pitchFamily="18" charset="0"/>
                  </a:endParaRPr>
                </a:p>
                <a:p>
                  <a:pPr algn="l" eaLnBrk="0" hangingPunct="0"/>
                  <a:endParaRPr lang="en-US" sz="2400" b="1">
                    <a:latin typeface="Times New Roman" pitchFamily="18" charset="0"/>
                  </a:endParaRPr>
                </a:p>
              </p:txBody>
            </p:sp>
            <p:sp>
              <p:nvSpPr>
                <p:cNvPr id="305189" name="Rectangle 37"/>
                <p:cNvSpPr>
                  <a:spLocks noChangeArrowheads="1"/>
                </p:cNvSpPr>
                <p:nvPr/>
              </p:nvSpPr>
              <p:spPr bwMode="auto">
                <a:xfrm>
                  <a:off x="1330" y="940"/>
                  <a:ext cx="443" cy="518"/>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l-GR"/>
                </a:p>
              </p:txBody>
            </p:sp>
          </p:grpSp>
          <p:grpSp>
            <p:nvGrpSpPr>
              <p:cNvPr id="305190" name="Group 38"/>
              <p:cNvGrpSpPr>
                <a:grpSpLocks/>
              </p:cNvGrpSpPr>
              <p:nvPr/>
            </p:nvGrpSpPr>
            <p:grpSpPr bwMode="auto">
              <a:xfrm>
                <a:off x="1773" y="940"/>
                <a:ext cx="435" cy="518"/>
                <a:chOff x="1773" y="940"/>
                <a:chExt cx="435" cy="518"/>
              </a:xfrm>
            </p:grpSpPr>
            <p:sp>
              <p:nvSpPr>
                <p:cNvPr id="305191" name="Rectangle 39"/>
                <p:cNvSpPr>
                  <a:spLocks noChangeArrowheads="1"/>
                </p:cNvSpPr>
                <p:nvPr/>
              </p:nvSpPr>
              <p:spPr bwMode="auto">
                <a:xfrm>
                  <a:off x="1816" y="940"/>
                  <a:ext cx="349" cy="5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a:r>
                    <a:rPr lang="en-US" sz="1200" b="1">
                      <a:solidFill>
                        <a:srgbClr val="FFFFFF"/>
                      </a:solidFill>
                      <a:latin typeface="Times New Roman" pitchFamily="18" charset="0"/>
                      <a:cs typeface="Times New Roman" pitchFamily="18" charset="0"/>
                    </a:rPr>
                    <a:t>2,6,14</a:t>
                  </a:r>
                  <a:endParaRPr lang="en-US" sz="1200" b="1">
                    <a:latin typeface="Times New Roman" pitchFamily="18" charset="0"/>
                    <a:cs typeface="Times New Roman" pitchFamily="18" charset="0"/>
                  </a:endParaRPr>
                </a:p>
                <a:p>
                  <a:pPr algn="l" eaLnBrk="0" hangingPunct="0"/>
                  <a:endParaRPr lang="en-US" sz="2400" b="1">
                    <a:latin typeface="Times New Roman" pitchFamily="18" charset="0"/>
                  </a:endParaRPr>
                </a:p>
              </p:txBody>
            </p:sp>
            <p:sp>
              <p:nvSpPr>
                <p:cNvPr id="305192" name="Rectangle 40"/>
                <p:cNvSpPr>
                  <a:spLocks noChangeArrowheads="1"/>
                </p:cNvSpPr>
                <p:nvPr/>
              </p:nvSpPr>
              <p:spPr bwMode="auto">
                <a:xfrm>
                  <a:off x="1773" y="940"/>
                  <a:ext cx="435" cy="518"/>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l-GR"/>
                </a:p>
              </p:txBody>
            </p:sp>
          </p:grpSp>
          <p:grpSp>
            <p:nvGrpSpPr>
              <p:cNvPr id="305193" name="Group 41"/>
              <p:cNvGrpSpPr>
                <a:grpSpLocks/>
              </p:cNvGrpSpPr>
              <p:nvPr/>
            </p:nvGrpSpPr>
            <p:grpSpPr bwMode="auto">
              <a:xfrm>
                <a:off x="2208" y="940"/>
                <a:ext cx="435" cy="518"/>
                <a:chOff x="2208" y="940"/>
                <a:chExt cx="435" cy="518"/>
              </a:xfrm>
            </p:grpSpPr>
            <p:sp>
              <p:nvSpPr>
                <p:cNvPr id="305194" name="Rectangle 42"/>
                <p:cNvSpPr>
                  <a:spLocks noChangeArrowheads="1"/>
                </p:cNvSpPr>
                <p:nvPr/>
              </p:nvSpPr>
              <p:spPr bwMode="auto">
                <a:xfrm>
                  <a:off x="2251" y="940"/>
                  <a:ext cx="349" cy="5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a:r>
                    <a:rPr lang="en-US" sz="1200" b="1">
                      <a:solidFill>
                        <a:srgbClr val="FFFFFF"/>
                      </a:solidFill>
                      <a:latin typeface="Times New Roman" pitchFamily="18" charset="0"/>
                      <a:cs typeface="Times New Roman" pitchFamily="18" charset="0"/>
                    </a:rPr>
                    <a:t>1,3,3</a:t>
                  </a:r>
                  <a:endParaRPr lang="en-US" sz="1200" b="1">
                    <a:latin typeface="Times New Roman" pitchFamily="18" charset="0"/>
                    <a:cs typeface="Times New Roman" pitchFamily="18" charset="0"/>
                  </a:endParaRPr>
                </a:p>
                <a:p>
                  <a:pPr algn="l" eaLnBrk="0" hangingPunct="0"/>
                  <a:endParaRPr lang="en-US" sz="2400" b="1">
                    <a:latin typeface="Times New Roman" pitchFamily="18" charset="0"/>
                  </a:endParaRPr>
                </a:p>
              </p:txBody>
            </p:sp>
            <p:sp>
              <p:nvSpPr>
                <p:cNvPr id="305195" name="Rectangle 43"/>
                <p:cNvSpPr>
                  <a:spLocks noChangeArrowheads="1"/>
                </p:cNvSpPr>
                <p:nvPr/>
              </p:nvSpPr>
              <p:spPr bwMode="auto">
                <a:xfrm>
                  <a:off x="2208" y="940"/>
                  <a:ext cx="435" cy="518"/>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l-GR"/>
                </a:p>
              </p:txBody>
            </p:sp>
          </p:grpSp>
          <p:grpSp>
            <p:nvGrpSpPr>
              <p:cNvPr id="305196" name="Group 44"/>
              <p:cNvGrpSpPr>
                <a:grpSpLocks/>
              </p:cNvGrpSpPr>
              <p:nvPr/>
            </p:nvGrpSpPr>
            <p:grpSpPr bwMode="auto">
              <a:xfrm>
                <a:off x="2643" y="940"/>
                <a:ext cx="530" cy="518"/>
                <a:chOff x="2643" y="940"/>
                <a:chExt cx="530" cy="518"/>
              </a:xfrm>
            </p:grpSpPr>
            <p:sp>
              <p:nvSpPr>
                <p:cNvPr id="305197" name="Rectangle 45"/>
                <p:cNvSpPr>
                  <a:spLocks noChangeArrowheads="1"/>
                </p:cNvSpPr>
                <p:nvPr/>
              </p:nvSpPr>
              <p:spPr bwMode="auto">
                <a:xfrm>
                  <a:off x="2686" y="940"/>
                  <a:ext cx="444" cy="5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a:r>
                    <a:rPr lang="en-US" sz="1200" b="1">
                      <a:solidFill>
                        <a:srgbClr val="FFFFFF"/>
                      </a:solidFill>
                      <a:latin typeface="Times New Roman" pitchFamily="18" charset="0"/>
                      <a:cs typeface="Times New Roman" pitchFamily="18" charset="0"/>
                    </a:rPr>
                    <a:t>1,16,40</a:t>
                  </a:r>
                  <a:endParaRPr lang="en-US" sz="1200" b="1">
                    <a:latin typeface="Times New Roman" pitchFamily="18" charset="0"/>
                    <a:cs typeface="Times New Roman" pitchFamily="18" charset="0"/>
                  </a:endParaRPr>
                </a:p>
                <a:p>
                  <a:pPr algn="l" eaLnBrk="0" hangingPunct="0"/>
                  <a:endParaRPr lang="en-US" sz="2400" b="1">
                    <a:latin typeface="Times New Roman" pitchFamily="18" charset="0"/>
                  </a:endParaRPr>
                </a:p>
              </p:txBody>
            </p:sp>
            <p:sp>
              <p:nvSpPr>
                <p:cNvPr id="305198" name="Rectangle 46"/>
                <p:cNvSpPr>
                  <a:spLocks noChangeArrowheads="1"/>
                </p:cNvSpPr>
                <p:nvPr/>
              </p:nvSpPr>
              <p:spPr bwMode="auto">
                <a:xfrm>
                  <a:off x="2643" y="940"/>
                  <a:ext cx="530" cy="518"/>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l-GR"/>
                </a:p>
              </p:txBody>
            </p:sp>
          </p:grpSp>
          <p:grpSp>
            <p:nvGrpSpPr>
              <p:cNvPr id="305199" name="Group 47"/>
              <p:cNvGrpSpPr>
                <a:grpSpLocks/>
              </p:cNvGrpSpPr>
              <p:nvPr/>
            </p:nvGrpSpPr>
            <p:grpSpPr bwMode="auto">
              <a:xfrm>
                <a:off x="3173" y="940"/>
                <a:ext cx="674" cy="518"/>
                <a:chOff x="3173" y="940"/>
                <a:chExt cx="674" cy="518"/>
              </a:xfrm>
            </p:grpSpPr>
            <p:sp>
              <p:nvSpPr>
                <p:cNvPr id="305200" name="Rectangle 48"/>
                <p:cNvSpPr>
                  <a:spLocks noChangeArrowheads="1"/>
                </p:cNvSpPr>
                <p:nvPr/>
              </p:nvSpPr>
              <p:spPr bwMode="auto">
                <a:xfrm>
                  <a:off x="3216" y="940"/>
                  <a:ext cx="588" cy="5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a:r>
                    <a:rPr lang="en-US" sz="1200" b="1">
                      <a:solidFill>
                        <a:srgbClr val="FFFFFF"/>
                      </a:solidFill>
                      <a:latin typeface="Times New Roman" pitchFamily="18" charset="0"/>
                      <a:cs typeface="Times New Roman" pitchFamily="18" charset="0"/>
                    </a:rPr>
                    <a:t>40,48,&gt;51</a:t>
                  </a:r>
                  <a:endParaRPr lang="en-US" sz="1200" b="1">
                    <a:latin typeface="Times New Roman" pitchFamily="18" charset="0"/>
                    <a:cs typeface="Times New Roman" pitchFamily="18" charset="0"/>
                  </a:endParaRPr>
                </a:p>
                <a:p>
                  <a:pPr algn="l" eaLnBrk="0" hangingPunct="0"/>
                  <a:endParaRPr lang="en-US" sz="2400" b="1">
                    <a:latin typeface="Times New Roman" pitchFamily="18" charset="0"/>
                  </a:endParaRPr>
                </a:p>
              </p:txBody>
            </p:sp>
            <p:sp>
              <p:nvSpPr>
                <p:cNvPr id="305201" name="Rectangle 49"/>
                <p:cNvSpPr>
                  <a:spLocks noChangeArrowheads="1"/>
                </p:cNvSpPr>
                <p:nvPr/>
              </p:nvSpPr>
              <p:spPr bwMode="auto">
                <a:xfrm>
                  <a:off x="3173" y="940"/>
                  <a:ext cx="674" cy="518"/>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l-GR"/>
                </a:p>
              </p:txBody>
            </p:sp>
          </p:grpSp>
          <p:grpSp>
            <p:nvGrpSpPr>
              <p:cNvPr id="305202" name="Group 50"/>
              <p:cNvGrpSpPr>
                <a:grpSpLocks/>
              </p:cNvGrpSpPr>
              <p:nvPr/>
            </p:nvGrpSpPr>
            <p:grpSpPr bwMode="auto">
              <a:xfrm>
                <a:off x="0" y="1458"/>
                <a:ext cx="764" cy="518"/>
                <a:chOff x="0" y="1458"/>
                <a:chExt cx="764" cy="518"/>
              </a:xfrm>
            </p:grpSpPr>
            <p:sp>
              <p:nvSpPr>
                <p:cNvPr id="305203" name="Rectangle 51"/>
                <p:cNvSpPr>
                  <a:spLocks noChangeArrowheads="1"/>
                </p:cNvSpPr>
                <p:nvPr/>
              </p:nvSpPr>
              <p:spPr bwMode="auto">
                <a:xfrm>
                  <a:off x="43" y="1458"/>
                  <a:ext cx="678" cy="5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a:r>
                    <a:rPr lang="en-US" sz="1600" b="1">
                      <a:solidFill>
                        <a:srgbClr val="FFFFFF"/>
                      </a:solidFill>
                      <a:latin typeface="Times New Roman" pitchFamily="18" charset="0"/>
                      <a:cs typeface="Times New Roman" pitchFamily="18" charset="0"/>
                    </a:rPr>
                    <a:t>MSSA</a:t>
                  </a:r>
                  <a:endParaRPr lang="en-US" sz="1600" b="1">
                    <a:latin typeface="Times New Roman" pitchFamily="18" charset="0"/>
                    <a:cs typeface="Times New Roman" pitchFamily="18" charset="0"/>
                  </a:endParaRPr>
                </a:p>
                <a:p>
                  <a:pPr algn="l" eaLnBrk="0" hangingPunct="0"/>
                  <a:endParaRPr lang="en-US" sz="3200" b="1">
                    <a:latin typeface="Times New Roman" pitchFamily="18" charset="0"/>
                  </a:endParaRPr>
                </a:p>
              </p:txBody>
            </p:sp>
            <p:sp>
              <p:nvSpPr>
                <p:cNvPr id="305204" name="Rectangle 52"/>
                <p:cNvSpPr>
                  <a:spLocks noChangeArrowheads="1"/>
                </p:cNvSpPr>
                <p:nvPr/>
              </p:nvSpPr>
              <p:spPr bwMode="auto">
                <a:xfrm>
                  <a:off x="0" y="1458"/>
                  <a:ext cx="764" cy="518"/>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l-GR"/>
                </a:p>
              </p:txBody>
            </p:sp>
          </p:grpSp>
          <p:grpSp>
            <p:nvGrpSpPr>
              <p:cNvPr id="305205" name="Group 53"/>
              <p:cNvGrpSpPr>
                <a:grpSpLocks/>
              </p:cNvGrpSpPr>
              <p:nvPr/>
            </p:nvGrpSpPr>
            <p:grpSpPr bwMode="auto">
              <a:xfrm>
                <a:off x="764" y="1458"/>
                <a:ext cx="566" cy="518"/>
                <a:chOff x="764" y="1458"/>
                <a:chExt cx="566" cy="518"/>
              </a:xfrm>
            </p:grpSpPr>
            <p:sp>
              <p:nvSpPr>
                <p:cNvPr id="305206" name="Rectangle 54"/>
                <p:cNvSpPr>
                  <a:spLocks noChangeArrowheads="1"/>
                </p:cNvSpPr>
                <p:nvPr/>
              </p:nvSpPr>
              <p:spPr bwMode="auto">
                <a:xfrm>
                  <a:off x="807" y="1458"/>
                  <a:ext cx="480" cy="5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a:r>
                    <a:rPr lang="en-US" sz="1200" b="1">
                      <a:solidFill>
                        <a:srgbClr val="FFFFFF"/>
                      </a:solidFill>
                      <a:latin typeface="Times New Roman" pitchFamily="18" charset="0"/>
                      <a:cs typeface="Times New Roman" pitchFamily="18" charset="0"/>
                    </a:rPr>
                    <a:t>3</a:t>
                  </a:r>
                  <a:endParaRPr lang="en-US" sz="1200" b="1">
                    <a:latin typeface="Times New Roman" pitchFamily="18" charset="0"/>
                    <a:cs typeface="Times New Roman" pitchFamily="18" charset="0"/>
                  </a:endParaRPr>
                </a:p>
                <a:p>
                  <a:pPr algn="l" eaLnBrk="0" hangingPunct="0"/>
                  <a:endParaRPr lang="en-US" sz="2400" b="1">
                    <a:latin typeface="Times New Roman" pitchFamily="18" charset="0"/>
                  </a:endParaRPr>
                </a:p>
              </p:txBody>
            </p:sp>
            <p:sp>
              <p:nvSpPr>
                <p:cNvPr id="305207" name="Rectangle 55"/>
                <p:cNvSpPr>
                  <a:spLocks noChangeArrowheads="1"/>
                </p:cNvSpPr>
                <p:nvPr/>
              </p:nvSpPr>
              <p:spPr bwMode="auto">
                <a:xfrm>
                  <a:off x="764" y="1458"/>
                  <a:ext cx="566" cy="518"/>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l-GR"/>
                </a:p>
              </p:txBody>
            </p:sp>
          </p:grpSp>
          <p:grpSp>
            <p:nvGrpSpPr>
              <p:cNvPr id="305208" name="Group 56"/>
              <p:cNvGrpSpPr>
                <a:grpSpLocks/>
              </p:cNvGrpSpPr>
              <p:nvPr/>
            </p:nvGrpSpPr>
            <p:grpSpPr bwMode="auto">
              <a:xfrm>
                <a:off x="1330" y="1458"/>
                <a:ext cx="443" cy="518"/>
                <a:chOff x="1330" y="1458"/>
                <a:chExt cx="443" cy="518"/>
              </a:xfrm>
            </p:grpSpPr>
            <p:sp>
              <p:nvSpPr>
                <p:cNvPr id="305209" name="Rectangle 57"/>
                <p:cNvSpPr>
                  <a:spLocks noChangeArrowheads="1"/>
                </p:cNvSpPr>
                <p:nvPr/>
              </p:nvSpPr>
              <p:spPr bwMode="auto">
                <a:xfrm>
                  <a:off x="1373" y="1458"/>
                  <a:ext cx="357" cy="5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a:r>
                    <a:rPr lang="en-US" sz="1200" b="1">
                      <a:solidFill>
                        <a:srgbClr val="FFFFFF"/>
                      </a:solidFill>
                      <a:latin typeface="Times New Roman" pitchFamily="18" charset="0"/>
                      <a:cs typeface="Times New Roman" pitchFamily="18" charset="0"/>
                    </a:rPr>
                    <a:t>4,5,19</a:t>
                  </a:r>
                  <a:endParaRPr lang="en-US" sz="1200" b="1">
                    <a:latin typeface="Times New Roman" pitchFamily="18" charset="0"/>
                    <a:cs typeface="Times New Roman" pitchFamily="18" charset="0"/>
                  </a:endParaRPr>
                </a:p>
                <a:p>
                  <a:pPr algn="l" eaLnBrk="0" hangingPunct="0"/>
                  <a:endParaRPr lang="en-US" sz="2400" b="1">
                    <a:latin typeface="Times New Roman" pitchFamily="18" charset="0"/>
                  </a:endParaRPr>
                </a:p>
              </p:txBody>
            </p:sp>
            <p:sp>
              <p:nvSpPr>
                <p:cNvPr id="305210" name="Rectangle 58"/>
                <p:cNvSpPr>
                  <a:spLocks noChangeArrowheads="1"/>
                </p:cNvSpPr>
                <p:nvPr/>
              </p:nvSpPr>
              <p:spPr bwMode="auto">
                <a:xfrm>
                  <a:off x="1330" y="1458"/>
                  <a:ext cx="443" cy="518"/>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l-GR"/>
                </a:p>
              </p:txBody>
            </p:sp>
          </p:grpSp>
          <p:grpSp>
            <p:nvGrpSpPr>
              <p:cNvPr id="305211" name="Group 59"/>
              <p:cNvGrpSpPr>
                <a:grpSpLocks/>
              </p:cNvGrpSpPr>
              <p:nvPr/>
            </p:nvGrpSpPr>
            <p:grpSpPr bwMode="auto">
              <a:xfrm>
                <a:off x="1773" y="1458"/>
                <a:ext cx="435" cy="518"/>
                <a:chOff x="1773" y="1458"/>
                <a:chExt cx="435" cy="518"/>
              </a:xfrm>
            </p:grpSpPr>
            <p:sp>
              <p:nvSpPr>
                <p:cNvPr id="305212" name="Rectangle 60"/>
                <p:cNvSpPr>
                  <a:spLocks noChangeArrowheads="1"/>
                </p:cNvSpPr>
                <p:nvPr/>
              </p:nvSpPr>
              <p:spPr bwMode="auto">
                <a:xfrm>
                  <a:off x="1816" y="1458"/>
                  <a:ext cx="349" cy="5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a:r>
                    <a:rPr lang="en-US" sz="1200" b="1">
                      <a:solidFill>
                        <a:srgbClr val="FFFFFF"/>
                      </a:solidFill>
                      <a:latin typeface="Times New Roman" pitchFamily="18" charset="0"/>
                      <a:cs typeface="Times New Roman" pitchFamily="18" charset="0"/>
                    </a:rPr>
                    <a:t>9,9,24</a:t>
                  </a:r>
                  <a:endParaRPr lang="en-US" sz="1200" b="1">
                    <a:latin typeface="Times New Roman" pitchFamily="18" charset="0"/>
                    <a:cs typeface="Times New Roman" pitchFamily="18" charset="0"/>
                  </a:endParaRPr>
                </a:p>
                <a:p>
                  <a:pPr algn="l" eaLnBrk="0" hangingPunct="0"/>
                  <a:endParaRPr lang="en-US" sz="2400" b="1">
                    <a:latin typeface="Times New Roman" pitchFamily="18" charset="0"/>
                  </a:endParaRPr>
                </a:p>
              </p:txBody>
            </p:sp>
            <p:sp>
              <p:nvSpPr>
                <p:cNvPr id="305213" name="Rectangle 61"/>
                <p:cNvSpPr>
                  <a:spLocks noChangeArrowheads="1"/>
                </p:cNvSpPr>
                <p:nvPr/>
              </p:nvSpPr>
              <p:spPr bwMode="auto">
                <a:xfrm>
                  <a:off x="1773" y="1458"/>
                  <a:ext cx="435" cy="518"/>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l-GR"/>
                </a:p>
              </p:txBody>
            </p:sp>
          </p:grpSp>
          <p:grpSp>
            <p:nvGrpSpPr>
              <p:cNvPr id="305214" name="Group 62"/>
              <p:cNvGrpSpPr>
                <a:grpSpLocks/>
              </p:cNvGrpSpPr>
              <p:nvPr/>
            </p:nvGrpSpPr>
            <p:grpSpPr bwMode="auto">
              <a:xfrm>
                <a:off x="2208" y="1458"/>
                <a:ext cx="435" cy="518"/>
                <a:chOff x="2208" y="1458"/>
                <a:chExt cx="435" cy="518"/>
              </a:xfrm>
            </p:grpSpPr>
            <p:sp>
              <p:nvSpPr>
                <p:cNvPr id="305215" name="Rectangle 63"/>
                <p:cNvSpPr>
                  <a:spLocks noChangeArrowheads="1"/>
                </p:cNvSpPr>
                <p:nvPr/>
              </p:nvSpPr>
              <p:spPr bwMode="auto">
                <a:xfrm>
                  <a:off x="2251" y="1458"/>
                  <a:ext cx="349" cy="5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a:r>
                    <a:rPr lang="en-US" sz="1200" b="1">
                      <a:solidFill>
                        <a:srgbClr val="FFFFFF"/>
                      </a:solidFill>
                      <a:latin typeface="Times New Roman" pitchFamily="18" charset="0"/>
                      <a:cs typeface="Times New Roman" pitchFamily="18" charset="0"/>
                    </a:rPr>
                    <a:t>1,9,21</a:t>
                  </a:r>
                  <a:endParaRPr lang="en-US" sz="1200" b="1">
                    <a:latin typeface="Times New Roman" pitchFamily="18" charset="0"/>
                    <a:cs typeface="Times New Roman" pitchFamily="18" charset="0"/>
                  </a:endParaRPr>
                </a:p>
                <a:p>
                  <a:pPr algn="l" eaLnBrk="0" hangingPunct="0"/>
                  <a:endParaRPr lang="en-US" sz="2400" b="1">
                    <a:latin typeface="Times New Roman" pitchFamily="18" charset="0"/>
                  </a:endParaRPr>
                </a:p>
              </p:txBody>
            </p:sp>
            <p:sp>
              <p:nvSpPr>
                <p:cNvPr id="305216" name="Rectangle 64"/>
                <p:cNvSpPr>
                  <a:spLocks noChangeArrowheads="1"/>
                </p:cNvSpPr>
                <p:nvPr/>
              </p:nvSpPr>
              <p:spPr bwMode="auto">
                <a:xfrm>
                  <a:off x="2208" y="1458"/>
                  <a:ext cx="435" cy="518"/>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l-GR"/>
                </a:p>
              </p:txBody>
            </p:sp>
          </p:grpSp>
          <p:grpSp>
            <p:nvGrpSpPr>
              <p:cNvPr id="305217" name="Group 65"/>
              <p:cNvGrpSpPr>
                <a:grpSpLocks/>
              </p:cNvGrpSpPr>
              <p:nvPr/>
            </p:nvGrpSpPr>
            <p:grpSpPr bwMode="auto">
              <a:xfrm>
                <a:off x="2643" y="1458"/>
                <a:ext cx="530" cy="518"/>
                <a:chOff x="2643" y="1458"/>
                <a:chExt cx="530" cy="518"/>
              </a:xfrm>
            </p:grpSpPr>
            <p:sp>
              <p:nvSpPr>
                <p:cNvPr id="305218" name="Rectangle 66"/>
                <p:cNvSpPr>
                  <a:spLocks noChangeArrowheads="1"/>
                </p:cNvSpPr>
                <p:nvPr/>
              </p:nvSpPr>
              <p:spPr bwMode="auto">
                <a:xfrm>
                  <a:off x="2686" y="1458"/>
                  <a:ext cx="444" cy="5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a:r>
                    <a:rPr lang="en-US" sz="1200" b="1">
                      <a:solidFill>
                        <a:srgbClr val="FFFFFF"/>
                      </a:solidFill>
                      <a:latin typeface="Times New Roman" pitchFamily="18" charset="0"/>
                      <a:cs typeface="Times New Roman" pitchFamily="18" charset="0"/>
                    </a:rPr>
                    <a:t>10,12,56</a:t>
                  </a:r>
                  <a:endParaRPr lang="en-US" sz="1200" b="1">
                    <a:latin typeface="Times New Roman" pitchFamily="18" charset="0"/>
                    <a:cs typeface="Times New Roman" pitchFamily="18" charset="0"/>
                  </a:endParaRPr>
                </a:p>
                <a:p>
                  <a:pPr algn="l" eaLnBrk="0" hangingPunct="0"/>
                  <a:endParaRPr lang="en-US" sz="2400" b="1">
                    <a:latin typeface="Times New Roman" pitchFamily="18" charset="0"/>
                  </a:endParaRPr>
                </a:p>
              </p:txBody>
            </p:sp>
            <p:sp>
              <p:nvSpPr>
                <p:cNvPr id="305219" name="Rectangle 67"/>
                <p:cNvSpPr>
                  <a:spLocks noChangeArrowheads="1"/>
                </p:cNvSpPr>
                <p:nvPr/>
              </p:nvSpPr>
              <p:spPr bwMode="auto">
                <a:xfrm>
                  <a:off x="2643" y="1458"/>
                  <a:ext cx="530" cy="518"/>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l-GR"/>
                </a:p>
              </p:txBody>
            </p:sp>
          </p:grpSp>
          <p:grpSp>
            <p:nvGrpSpPr>
              <p:cNvPr id="305220" name="Group 68"/>
              <p:cNvGrpSpPr>
                <a:grpSpLocks/>
              </p:cNvGrpSpPr>
              <p:nvPr/>
            </p:nvGrpSpPr>
            <p:grpSpPr bwMode="auto">
              <a:xfrm>
                <a:off x="3173" y="1458"/>
                <a:ext cx="674" cy="518"/>
                <a:chOff x="3173" y="1458"/>
                <a:chExt cx="674" cy="518"/>
              </a:xfrm>
            </p:grpSpPr>
            <p:sp>
              <p:nvSpPr>
                <p:cNvPr id="305221" name="Rectangle 69"/>
                <p:cNvSpPr>
                  <a:spLocks noChangeArrowheads="1"/>
                </p:cNvSpPr>
                <p:nvPr/>
              </p:nvSpPr>
              <p:spPr bwMode="auto">
                <a:xfrm>
                  <a:off x="3216" y="1458"/>
                  <a:ext cx="588" cy="5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a:r>
                    <a:rPr lang="en-US" sz="1200" b="1">
                      <a:solidFill>
                        <a:srgbClr val="FFFFFF"/>
                      </a:solidFill>
                      <a:latin typeface="Times New Roman" pitchFamily="18" charset="0"/>
                      <a:cs typeface="Times New Roman" pitchFamily="18" charset="0"/>
                    </a:rPr>
                    <a:t>22,48,&gt;90</a:t>
                  </a:r>
                  <a:endParaRPr lang="en-US" sz="1200" b="1">
                    <a:latin typeface="Times New Roman" pitchFamily="18" charset="0"/>
                    <a:cs typeface="Times New Roman" pitchFamily="18" charset="0"/>
                  </a:endParaRPr>
                </a:p>
                <a:p>
                  <a:pPr algn="l" eaLnBrk="0" hangingPunct="0"/>
                  <a:endParaRPr lang="en-US" sz="2400" b="1">
                    <a:latin typeface="Times New Roman" pitchFamily="18" charset="0"/>
                  </a:endParaRPr>
                </a:p>
              </p:txBody>
            </p:sp>
            <p:sp>
              <p:nvSpPr>
                <p:cNvPr id="305222" name="Rectangle 70"/>
                <p:cNvSpPr>
                  <a:spLocks noChangeArrowheads="1"/>
                </p:cNvSpPr>
                <p:nvPr/>
              </p:nvSpPr>
              <p:spPr bwMode="auto">
                <a:xfrm>
                  <a:off x="3173" y="1458"/>
                  <a:ext cx="674" cy="518"/>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l-GR"/>
                </a:p>
              </p:txBody>
            </p:sp>
          </p:grpSp>
        </p:grpSp>
        <p:sp>
          <p:nvSpPr>
            <p:cNvPr id="305223" name="Rectangle 71"/>
            <p:cNvSpPr>
              <a:spLocks noChangeArrowheads="1"/>
            </p:cNvSpPr>
            <p:nvPr/>
          </p:nvSpPr>
          <p:spPr bwMode="auto">
            <a:xfrm>
              <a:off x="-2" y="-2"/>
              <a:ext cx="3851" cy="1980"/>
            </a:xfrm>
            <a:prstGeom prst="rect">
              <a:avLst/>
            </a:prstGeom>
            <a:noFill/>
            <a:ln w="6350">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l-GR"/>
            </a:p>
          </p:txBody>
        </p:sp>
      </p:grpSp>
      <p:sp>
        <p:nvSpPr>
          <p:cNvPr id="305224" name="Text Box 72"/>
          <p:cNvSpPr txBox="1">
            <a:spLocks noChangeArrowheads="1"/>
          </p:cNvSpPr>
          <p:nvPr/>
        </p:nvSpPr>
        <p:spPr bwMode="auto">
          <a:xfrm>
            <a:off x="593725" y="6081713"/>
            <a:ext cx="33782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l"/>
            <a:r>
              <a:rPr lang="en-US" sz="1600">
                <a:solidFill>
                  <a:schemeClr val="bg1"/>
                </a:solidFill>
                <a:latin typeface="Times New Roman" pitchFamily="18" charset="0"/>
              </a:rPr>
              <a:t>J. Clin. Microbiol. Feb 2000 p 724-726</a:t>
            </a:r>
          </a:p>
        </p:txBody>
      </p:sp>
    </p:spTree>
    <p:extLst>
      <p:ext uri="{BB962C8B-B14F-4D97-AF65-F5344CB8AC3E}">
        <p14:creationId xmlns:p14="http://schemas.microsoft.com/office/powerpoint/2010/main" xmlns="" val="48888154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1042353" y="609600"/>
            <a:ext cx="5830887"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ctr"/>
            <a:r>
              <a:rPr lang="el-GR" sz="4400" dirty="0">
                <a:solidFill>
                  <a:srgbClr val="FFFF00"/>
                </a:solidFill>
                <a:latin typeface="Arial" panose="020B0604020202020204" pitchFamily="34" charset="0"/>
                <a:cs typeface="Arial" panose="020B0604020202020204" pitchFamily="34" charset="0"/>
              </a:rPr>
              <a:t>Εμβόλια;</a:t>
            </a:r>
            <a:endParaRPr lang="en-US" sz="4400" dirty="0">
              <a:solidFill>
                <a:srgbClr val="FFFF00"/>
              </a:solidFill>
              <a:latin typeface="Arial" panose="020B0604020202020204" pitchFamily="34" charset="0"/>
              <a:cs typeface="Arial" panose="020B0604020202020204" pitchFamily="34" charset="0"/>
            </a:endParaRPr>
          </a:p>
        </p:txBody>
      </p:sp>
      <p:sp>
        <p:nvSpPr>
          <p:cNvPr id="81923" name="Rectangle 3"/>
          <p:cNvSpPr>
            <a:spLocks noChangeArrowheads="1"/>
          </p:cNvSpPr>
          <p:nvPr/>
        </p:nvSpPr>
        <p:spPr bwMode="auto">
          <a:xfrm>
            <a:off x="577056" y="2067878"/>
            <a:ext cx="7989888" cy="4824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FontTx/>
              <a:buChar char="•"/>
            </a:pPr>
            <a:r>
              <a:rPr lang="en-US" sz="2000" dirty="0">
                <a:latin typeface="Arial" panose="020B0604020202020204" pitchFamily="34" charset="0"/>
                <a:cs typeface="Arial" panose="020B0604020202020204" pitchFamily="34" charset="0"/>
              </a:rPr>
              <a:t>Rubinchick </a:t>
            </a:r>
            <a:r>
              <a:rPr lang="el-GR" sz="2000" dirty="0">
                <a:latin typeface="Arial" panose="020B0604020202020204" pitchFamily="34" charset="0"/>
                <a:cs typeface="Arial" panose="020B0604020202020204" pitchFamily="34" charset="0"/>
              </a:rPr>
              <a:t>και</a:t>
            </a:r>
            <a:r>
              <a:rPr lang="en-US" sz="2000" dirty="0">
                <a:latin typeface="Arial" panose="020B0604020202020204" pitchFamily="34" charset="0"/>
                <a:cs typeface="Arial" panose="020B0604020202020204" pitchFamily="34" charset="0"/>
              </a:rPr>
              <a:t> Chow </a:t>
            </a:r>
          </a:p>
          <a:p>
            <a:pPr marL="742950" lvl="1" indent="-285750">
              <a:spcBef>
                <a:spcPct val="20000"/>
              </a:spcBef>
            </a:pPr>
            <a:r>
              <a:rPr lang="el-GR" sz="2000" dirty="0">
                <a:latin typeface="Arial" panose="020B0604020202020204" pitchFamily="34" charset="0"/>
                <a:cs typeface="Arial" panose="020B0604020202020204" pitchFamily="34" charset="0"/>
              </a:rPr>
              <a:t> Παρασκευάζουν αντίσωμα έναντι της θέσεως πρόσδεσης της</a:t>
            </a:r>
            <a:r>
              <a:rPr lang="en-US" sz="2000" dirty="0">
                <a:latin typeface="Arial" panose="020B0604020202020204" pitchFamily="34" charset="0"/>
                <a:cs typeface="Arial" panose="020B0604020202020204" pitchFamily="34" charset="0"/>
              </a:rPr>
              <a:t> TSST-1 </a:t>
            </a:r>
            <a:r>
              <a:rPr lang="el-GR" sz="2000" dirty="0">
                <a:latin typeface="Arial" panose="020B0604020202020204" pitchFamily="34" charset="0"/>
                <a:cs typeface="Arial" panose="020B0604020202020204" pitchFamily="34" charset="0"/>
              </a:rPr>
              <a:t>στα μόρια</a:t>
            </a:r>
            <a:r>
              <a:rPr lang="en-US" sz="2000" dirty="0">
                <a:latin typeface="Arial" panose="020B0604020202020204" pitchFamily="34" charset="0"/>
                <a:cs typeface="Arial" panose="020B0604020202020204" pitchFamily="34" charset="0"/>
              </a:rPr>
              <a:t> MHC II</a:t>
            </a:r>
            <a:endParaRPr lang="el-GR" sz="2000" dirty="0">
              <a:latin typeface="Arial" panose="020B0604020202020204" pitchFamily="34" charset="0"/>
              <a:cs typeface="Arial" panose="020B0604020202020204" pitchFamily="34" charset="0"/>
            </a:endParaRPr>
          </a:p>
          <a:p>
            <a:pPr marL="342900" indent="-342900">
              <a:spcBef>
                <a:spcPct val="20000"/>
              </a:spcBef>
              <a:buFontTx/>
              <a:buChar char="•"/>
            </a:pPr>
            <a:r>
              <a:rPr lang="el-GR" sz="2000" dirty="0">
                <a:latin typeface="Arial" panose="020B0604020202020204" pitchFamily="34" charset="0"/>
                <a:cs typeface="Arial" panose="020B0604020202020204" pitchFamily="34" charset="0"/>
              </a:rPr>
              <a:t>Έλυτρα τύπων 5 και 8 </a:t>
            </a:r>
            <a:r>
              <a:rPr lang="el-GR" sz="2000" dirty="0" err="1">
                <a:latin typeface="Arial" panose="020B0604020202020204" pitchFamily="34" charset="0"/>
                <a:cs typeface="Arial" panose="020B0604020202020204" pitchFamily="34" charset="0"/>
              </a:rPr>
              <a:t>ανασυνδυασμένα</a:t>
            </a:r>
            <a:r>
              <a:rPr lang="el-GR" sz="2000" dirty="0">
                <a:latin typeface="Arial" panose="020B0604020202020204" pitchFamily="34" charset="0"/>
                <a:cs typeface="Arial" panose="020B0604020202020204" pitchFamily="34" charset="0"/>
              </a:rPr>
              <a:t> με την </a:t>
            </a:r>
            <a:r>
              <a:rPr lang="el-GR" sz="2000" dirty="0" err="1">
                <a:latin typeface="Arial" panose="020B0604020202020204" pitchFamily="34" charset="0"/>
                <a:cs typeface="Arial" panose="020B0604020202020204" pitchFamily="34" charset="0"/>
              </a:rPr>
              <a:t>εξωτοξίνη</a:t>
            </a:r>
            <a:r>
              <a:rPr lang="el-GR" sz="2000" dirty="0">
                <a:latin typeface="Arial" panose="020B0604020202020204" pitchFamily="34" charset="0"/>
                <a:cs typeface="Arial" panose="020B0604020202020204" pitchFamily="34" charset="0"/>
              </a:rPr>
              <a:t> Α της </a:t>
            </a:r>
            <a:r>
              <a:rPr lang="en-US" sz="2000" i="1" dirty="0">
                <a:latin typeface="Arial" panose="020B0604020202020204" pitchFamily="34" charset="0"/>
                <a:cs typeface="Arial" panose="020B0604020202020204" pitchFamily="34" charset="0"/>
              </a:rPr>
              <a:t>P. </a:t>
            </a:r>
            <a:r>
              <a:rPr lang="en-US" sz="2000" i="1" dirty="0" err="1">
                <a:latin typeface="Arial" panose="020B0604020202020204" pitchFamily="34" charset="0"/>
                <a:cs typeface="Arial" panose="020B0604020202020204" pitchFamily="34" charset="0"/>
              </a:rPr>
              <a:t>aeruginosa</a:t>
            </a:r>
            <a:endParaRPr lang="en-US" sz="2000" i="1" dirty="0">
              <a:latin typeface="Arial" panose="020B0604020202020204" pitchFamily="34" charset="0"/>
              <a:cs typeface="Arial" panose="020B0604020202020204" pitchFamily="34" charset="0"/>
            </a:endParaRPr>
          </a:p>
          <a:p>
            <a:pPr marL="342900" indent="-342900" algn="l">
              <a:spcBef>
                <a:spcPct val="20000"/>
              </a:spcBef>
              <a:buFontTx/>
              <a:buChar char="•"/>
            </a:pPr>
            <a:r>
              <a:rPr lang="en-US" sz="2000" dirty="0">
                <a:latin typeface="Arial" panose="020B0604020202020204" pitchFamily="34" charset="0"/>
                <a:cs typeface="Arial" panose="020B0604020202020204" pitchFamily="34" charset="0"/>
              </a:rPr>
              <a:t>Poly-N-</a:t>
            </a:r>
            <a:r>
              <a:rPr lang="en-US" sz="2000" dirty="0" err="1">
                <a:latin typeface="Arial" panose="020B0604020202020204" pitchFamily="34" charset="0"/>
                <a:cs typeface="Arial" panose="020B0604020202020204" pitchFamily="34" charset="0"/>
              </a:rPr>
              <a:t>succinyl</a:t>
            </a:r>
            <a:r>
              <a:rPr lang="el-GR" sz="2000" dirty="0">
                <a:latin typeface="Arial" panose="020B0604020202020204" pitchFamily="34" charset="0"/>
                <a:cs typeface="Arial" panose="020B0604020202020204" pitchFamily="34" charset="0"/>
              </a:rPr>
              <a:t>β</a:t>
            </a:r>
            <a:r>
              <a:rPr lang="en-US" sz="2000" dirty="0">
                <a:latin typeface="Arial" panose="020B0604020202020204" pitchFamily="34" charset="0"/>
                <a:cs typeface="Arial" panose="020B0604020202020204" pitchFamily="34" charset="0"/>
              </a:rPr>
              <a:t>-1-6-glucosamine (PNAG) </a:t>
            </a:r>
            <a:r>
              <a:rPr lang="el-GR" sz="2000" dirty="0">
                <a:latin typeface="Arial" panose="020B0604020202020204" pitchFamily="34" charset="0"/>
                <a:cs typeface="Arial" panose="020B0604020202020204" pitchFamily="34" charset="0"/>
              </a:rPr>
              <a:t>: σχηματισμός </a:t>
            </a:r>
            <a:r>
              <a:rPr lang="el-GR" sz="2000" dirty="0" err="1">
                <a:latin typeface="Arial" panose="020B0604020202020204" pitchFamily="34" charset="0"/>
                <a:cs typeface="Arial" panose="020B0604020202020204" pitchFamily="34" charset="0"/>
              </a:rPr>
              <a:t>βιομεμβράνης</a:t>
            </a:r>
            <a:endParaRPr lang="el-GR" sz="2000" dirty="0">
              <a:latin typeface="Arial" panose="020B0604020202020204" pitchFamily="34" charset="0"/>
              <a:cs typeface="Arial" panose="020B0604020202020204" pitchFamily="34" charset="0"/>
            </a:endParaRPr>
          </a:p>
          <a:p>
            <a:pPr marL="342900" indent="-342900">
              <a:spcBef>
                <a:spcPct val="20000"/>
              </a:spcBef>
              <a:buFontTx/>
              <a:buChar char="•"/>
            </a:pPr>
            <a:r>
              <a:rPr lang="en-US" sz="2000" dirty="0">
                <a:latin typeface="Arial" panose="020B0604020202020204" pitchFamily="34" charset="0"/>
                <a:cs typeface="Arial" panose="020B0604020202020204" pitchFamily="34" charset="0"/>
              </a:rPr>
              <a:t>Abs </a:t>
            </a:r>
            <a:r>
              <a:rPr lang="el-GR" sz="2000" dirty="0">
                <a:latin typeface="Arial" panose="020B0604020202020204" pitchFamily="34" charset="0"/>
                <a:cs typeface="Arial" panose="020B0604020202020204" pitchFamily="34" charset="0"/>
              </a:rPr>
              <a:t>έναντι του </a:t>
            </a:r>
            <a:r>
              <a:rPr lang="en-US" sz="2000" dirty="0" err="1">
                <a:latin typeface="Arial" panose="020B0604020202020204" pitchFamily="34" charset="0"/>
                <a:cs typeface="Arial" panose="020B0604020202020204" pitchFamily="34" charset="0"/>
              </a:rPr>
              <a:t>ClfA</a:t>
            </a:r>
            <a:r>
              <a:rPr lang="en-US" sz="2000" dirty="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και των </a:t>
            </a:r>
            <a:r>
              <a:rPr lang="el-GR" sz="2000" dirty="0" err="1">
                <a:latin typeface="Arial" panose="020B0604020202020204" pitchFamily="34" charset="0"/>
                <a:cs typeface="Arial" panose="020B0604020202020204" pitchFamily="34" charset="0"/>
              </a:rPr>
              <a:t>λιποτειχοϊκών</a:t>
            </a:r>
            <a:r>
              <a:rPr lang="el-GR" sz="2000" dirty="0">
                <a:latin typeface="Arial" panose="020B0604020202020204" pitchFamily="34" charset="0"/>
                <a:cs typeface="Arial" panose="020B0604020202020204" pitchFamily="34" charset="0"/>
              </a:rPr>
              <a:t> οξέων</a:t>
            </a:r>
            <a:r>
              <a:rPr lang="en-US" sz="2000" dirty="0">
                <a:latin typeface="Arial" panose="020B0604020202020204" pitchFamily="34" charset="0"/>
                <a:cs typeface="Arial" panose="020B0604020202020204" pitchFamily="34" charset="0"/>
              </a:rPr>
              <a:t> </a:t>
            </a:r>
            <a:endParaRPr lang="el-GR" sz="2000" dirty="0">
              <a:latin typeface="Arial" panose="020B0604020202020204" pitchFamily="34" charset="0"/>
              <a:cs typeface="Arial" panose="020B0604020202020204" pitchFamily="34" charset="0"/>
            </a:endParaRPr>
          </a:p>
          <a:p>
            <a:pPr marL="342900" indent="-342900">
              <a:spcBef>
                <a:spcPct val="20000"/>
              </a:spcBef>
              <a:buFontTx/>
              <a:buChar char="•"/>
            </a:pPr>
            <a:r>
              <a:rPr lang="el-GR" sz="2000" dirty="0">
                <a:latin typeface="Arial" panose="020B0604020202020204" pitchFamily="34" charset="0"/>
                <a:cs typeface="Arial" panose="020B0604020202020204" pitchFamily="34" charset="0"/>
              </a:rPr>
              <a:t>Στόχος: η πρωτεΐνη Α και η ενεργοποίηση </a:t>
            </a:r>
            <a:r>
              <a:rPr lang="en-US" sz="2000" dirty="0">
                <a:latin typeface="Arial" panose="020B0604020202020204" pitchFamily="34" charset="0"/>
                <a:cs typeface="Arial" panose="020B0604020202020204" pitchFamily="34" charset="0"/>
              </a:rPr>
              <a:t>Th-17 </a:t>
            </a:r>
            <a:r>
              <a:rPr lang="el-GR" sz="2000" dirty="0">
                <a:latin typeface="Arial" panose="020B0604020202020204" pitchFamily="34" charset="0"/>
                <a:cs typeface="Arial" panose="020B0604020202020204" pitchFamily="34" charset="0"/>
              </a:rPr>
              <a:t>λεμφοκυττάρων</a:t>
            </a:r>
            <a:r>
              <a:rPr lang="en-US" sz="2000" dirty="0">
                <a:latin typeface="Arial" panose="020B0604020202020204" pitchFamily="34" charset="0"/>
                <a:cs typeface="Arial" panose="020B0604020202020204" pitchFamily="34" charset="0"/>
              </a:rPr>
              <a:t>. </a:t>
            </a:r>
          </a:p>
        </p:txBody>
      </p:sp>
      <p:pic>
        <p:nvPicPr>
          <p:cNvPr id="81924" name="Picture 4" descr="Woman_in_Research"/>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58000" y="0"/>
            <a:ext cx="2286000" cy="16844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60" name="Rectangle 4"/>
          <p:cNvSpPr>
            <a:spLocks noGrp="1" noChangeArrowheads="1"/>
          </p:cNvSpPr>
          <p:nvPr>
            <p:ph type="title"/>
          </p:nvPr>
        </p:nvSpPr>
        <p:spPr>
          <a:xfrm>
            <a:off x="381000" y="405572"/>
            <a:ext cx="7543800" cy="1563960"/>
          </a:xfrm>
        </p:spPr>
        <p:txBody>
          <a:bodyPr/>
          <a:lstStyle/>
          <a:p>
            <a:r>
              <a:rPr lang="en-US" sz="2400" dirty="0">
                <a:solidFill>
                  <a:srgbClr val="FFFFCC"/>
                </a:solidFill>
                <a:latin typeface="Comic Sans MS" pitchFamily="66" charset="0"/>
              </a:rPr>
              <a:t>Fowler et al., 2013: </a:t>
            </a:r>
            <a:r>
              <a:rPr lang="en-US" sz="2400" i="1" dirty="0">
                <a:solidFill>
                  <a:srgbClr val="FFFFCC"/>
                </a:solidFill>
                <a:latin typeface="Comic Sans MS" pitchFamily="66" charset="0"/>
              </a:rPr>
              <a:t>JAMA. </a:t>
            </a:r>
            <a:r>
              <a:rPr lang="en-US" sz="2400" dirty="0">
                <a:solidFill>
                  <a:srgbClr val="FFFFCC"/>
                </a:solidFill>
                <a:latin typeface="Comic Sans MS" pitchFamily="66" charset="0"/>
              </a:rPr>
              <a:t>2013;309(13):1368-1378. doi:10.1001/jama.2013.3010</a:t>
            </a:r>
            <a:r>
              <a:rPr lang="en-US" sz="3600" dirty="0"/>
              <a:t> </a:t>
            </a:r>
          </a:p>
        </p:txBody>
      </p:sp>
      <p:pic>
        <p:nvPicPr>
          <p:cNvPr id="301062" name="Picture 6" descr="Table+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2209800"/>
            <a:ext cx="8610600" cy="4343400"/>
          </a:xfrm>
          <a:prstGeom prst="rect">
            <a:avLst/>
          </a:prstGeom>
          <a:noFill/>
          <a:extLst>
            <a:ext uri="{909E8E84-426E-40DD-AFC4-6F175D3DCCD1}">
              <a14:hiddenFill xmlns:a14="http://schemas.microsoft.com/office/drawing/2010/main" xmlns="">
                <a:solidFill>
                  <a:srgbClr val="FFFFFF"/>
                </a:solidFill>
              </a14:hiddenFill>
            </a:ext>
          </a:extLst>
        </p:spPr>
      </p:pic>
      <p:sp>
        <p:nvSpPr>
          <p:cNvPr id="301063" name="Text Box 7"/>
          <p:cNvSpPr txBox="1">
            <a:spLocks noChangeArrowheads="1"/>
          </p:cNvSpPr>
          <p:nvPr/>
        </p:nvSpPr>
        <p:spPr bwMode="auto">
          <a:xfrm>
            <a:off x="358140" y="1600200"/>
            <a:ext cx="7696200" cy="369332"/>
          </a:xfrm>
          <a:prstGeom prst="rect">
            <a:avLst/>
          </a:prstGeom>
          <a:noFill/>
          <a:ln>
            <a:noFill/>
          </a:ln>
          <a:effectLst/>
          <a:extLst>
            <a:ext uri="{909E8E84-426E-40DD-AFC4-6F175D3DCCD1}">
              <a14:hiddenFill xmlns:a14="http://schemas.microsoft.com/office/drawing/2010/main" xmlns="">
                <a:solidFill>
                  <a:srgbClr val="FFFF66"/>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68686"/>
                  </a:outerShdw>
                </a:effectLst>
              </a14:hiddenEffects>
            </a:ext>
          </a:extLst>
        </p:spPr>
        <p:txBody>
          <a:bodyPr>
            <a:spAutoFit/>
          </a:bodyPr>
          <a:lstStyle/>
          <a:p>
            <a:pPr>
              <a:spcBef>
                <a:spcPct val="50000"/>
              </a:spcBef>
            </a:pPr>
            <a:r>
              <a:rPr lang="en-US" sz="1800" b="1" dirty="0">
                <a:solidFill>
                  <a:srgbClr val="FFFFCC"/>
                </a:solidFill>
                <a:latin typeface="Times New Roman" pitchFamily="18" charset="0"/>
              </a:rPr>
              <a:t>V710: containing the highly conserved </a:t>
            </a:r>
            <a:r>
              <a:rPr lang="en-US" sz="1800" b="1" i="1" dirty="0">
                <a:solidFill>
                  <a:srgbClr val="FFFFCC"/>
                </a:solidFill>
                <a:latin typeface="Times New Roman" pitchFamily="18" charset="0"/>
              </a:rPr>
              <a:t>S aureus</a:t>
            </a:r>
            <a:r>
              <a:rPr lang="en-US" sz="1800" b="1" dirty="0">
                <a:solidFill>
                  <a:srgbClr val="FFFFCC"/>
                </a:solidFill>
                <a:latin typeface="Times New Roman" pitchFamily="18" charset="0"/>
              </a:rPr>
              <a:t> iron surface determinant B </a:t>
            </a:r>
          </a:p>
        </p:txBody>
      </p:sp>
    </p:spTree>
    <p:extLst>
      <p:ext uri="{BB962C8B-B14F-4D97-AF65-F5344CB8AC3E}">
        <p14:creationId xmlns:p14="http://schemas.microsoft.com/office/powerpoint/2010/main" xmlns="" val="102843947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a:extLst>
              <a:ext uri="{FF2B5EF4-FFF2-40B4-BE49-F238E27FC236}">
                <a16:creationId xmlns:a16="http://schemas.microsoft.com/office/drawing/2014/main" xmlns="" id="{91B28F63-CF00-448F-B141-FE33C33B189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cstate="print">
            <a:extLst>
              <a:ext uri="{28A0092B-C50C-407E-A947-70E740481C1C}">
                <a14:useLocalDpi xmlns:a14="http://schemas.microsoft.com/office/drawing/2010/main" xmlns="" val="0"/>
              </a:ext>
            </a:extLst>
          </a:blip>
          <a:srcRect l="3613"/>
          <a:stretch/>
        </p:blipFill>
        <p:spPr>
          <a:xfrm>
            <a:off x="0" y="2669685"/>
            <a:ext cx="3027759" cy="4188315"/>
          </a:xfrm>
          <a:prstGeom prst="rect">
            <a:avLst/>
          </a:prstGeom>
        </p:spPr>
      </p:pic>
      <p:pic>
        <p:nvPicPr>
          <p:cNvPr id="76" name="Picture 75">
            <a:extLst>
              <a:ext uri="{FF2B5EF4-FFF2-40B4-BE49-F238E27FC236}">
                <a16:creationId xmlns:a16="http://schemas.microsoft.com/office/drawing/2014/main" xmlns="" id="{2AE609E2-8522-44E4-9077-980E5BCF3E1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cstate="print">
            <a:extLst>
              <a:ext uri="{28A0092B-C50C-407E-A947-70E740481C1C}">
                <a14:useLocalDpi xmlns:a14="http://schemas.microsoft.com/office/drawing/2010/main" xmlns="" val="0"/>
              </a:ext>
            </a:extLst>
          </a:blip>
          <a:srcRect l="35640"/>
          <a:stretch/>
        </p:blipFill>
        <p:spPr>
          <a:xfrm>
            <a:off x="0" y="2892347"/>
            <a:ext cx="1141809" cy="2365453"/>
          </a:xfrm>
          <a:prstGeom prst="rect">
            <a:avLst/>
          </a:prstGeom>
        </p:spPr>
      </p:pic>
      <p:sp>
        <p:nvSpPr>
          <p:cNvPr id="78" name="Oval 77">
            <a:extLst>
              <a:ext uri="{FF2B5EF4-FFF2-40B4-BE49-F238E27FC236}">
                <a16:creationId xmlns:a16="http://schemas.microsoft.com/office/drawing/2014/main" xmlns="" id="{4FA533C5-33E3-4611-AF9F-72811D8B26A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80" name="Picture 79">
            <a:extLst>
              <a:ext uri="{FF2B5EF4-FFF2-40B4-BE49-F238E27FC236}">
                <a16:creationId xmlns:a16="http://schemas.microsoft.com/office/drawing/2014/main" xmlns="" id="{8949AD42-25FD-4C3D-9EEE-B7FEC580998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cstate="print">
            <a:extLst>
              <a:ext uri="{28A0092B-C50C-407E-A947-70E740481C1C}">
                <a14:useLocalDpi xmlns:a14="http://schemas.microsoft.com/office/drawing/2010/main" xmlns="" val="0"/>
              </a:ext>
            </a:extLst>
          </a:blip>
          <a:srcRect t="28813"/>
          <a:stretch/>
        </p:blipFill>
        <p:spPr>
          <a:xfrm>
            <a:off x="5999559" y="0"/>
            <a:ext cx="1202540" cy="1141407"/>
          </a:xfrm>
          <a:prstGeom prst="rect">
            <a:avLst/>
          </a:prstGeom>
        </p:spPr>
      </p:pic>
      <p:pic>
        <p:nvPicPr>
          <p:cNvPr id="82" name="Picture 81">
            <a:extLst>
              <a:ext uri="{FF2B5EF4-FFF2-40B4-BE49-F238E27FC236}">
                <a16:creationId xmlns:a16="http://schemas.microsoft.com/office/drawing/2014/main" xmlns="" id="{6AC7D913-60B7-4603-881B-831DA5D3A94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cstate="print">
            <a:extLst>
              <a:ext uri="{28A0092B-C50C-407E-A947-70E740481C1C}">
                <a14:useLocalDpi xmlns:a14="http://schemas.microsoft.com/office/drawing/2010/main" xmlns="" val="0"/>
              </a:ext>
            </a:extLst>
          </a:blip>
          <a:srcRect b="23320"/>
          <a:stretch/>
        </p:blipFill>
        <p:spPr>
          <a:xfrm>
            <a:off x="6454408" y="6096000"/>
            <a:ext cx="745301" cy="762000"/>
          </a:xfrm>
          <a:prstGeom prst="rect">
            <a:avLst/>
          </a:prstGeom>
        </p:spPr>
      </p:pic>
      <p:sp>
        <p:nvSpPr>
          <p:cNvPr id="84" name="Rectangle 83">
            <a:extLst>
              <a:ext uri="{FF2B5EF4-FFF2-40B4-BE49-F238E27FC236}">
                <a16:creationId xmlns:a16="http://schemas.microsoft.com/office/drawing/2014/main" xmlns="" id="{87F0FDC4-AD8C-47D9-9131-623C98ADB0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6" name="Rectangle 85">
            <a:extLst>
              <a:ext uri="{FF2B5EF4-FFF2-40B4-BE49-F238E27FC236}">
                <a16:creationId xmlns:a16="http://schemas.microsoft.com/office/drawing/2014/main" xmlns="" id="{74CD14DB-BB81-479F-A1FC-1C75640E9F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8" name="Rectangle 87">
            <a:extLst>
              <a:ext uri="{FF2B5EF4-FFF2-40B4-BE49-F238E27FC236}">
                <a16:creationId xmlns:a16="http://schemas.microsoft.com/office/drawing/2014/main" xmlns="" id="{C943A91B-7CA7-4592-A975-73B1BF8C4C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90" name="Freeform 7">
            <a:extLst>
              <a:ext uri="{FF2B5EF4-FFF2-40B4-BE49-F238E27FC236}">
                <a16:creationId xmlns:a16="http://schemas.microsoft.com/office/drawing/2014/main" xmlns="" id="{EC471314-E46A-414B-8D91-74880E84F1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92" name="Freeform: Shape 91">
            <a:extLst>
              <a:ext uri="{FF2B5EF4-FFF2-40B4-BE49-F238E27FC236}">
                <a16:creationId xmlns:a16="http://schemas.microsoft.com/office/drawing/2014/main" xmlns="" id="{6A681326-1C9D-44A3-A627-3871BDAE41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a:off x="0" y="1762067"/>
            <a:ext cx="9144313"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74756" name="Rectangle 4"/>
          <p:cNvSpPr>
            <a:spLocks noChangeArrowheads="1"/>
          </p:cNvSpPr>
          <p:nvPr/>
        </p:nvSpPr>
        <p:spPr bwMode="auto">
          <a:xfrm>
            <a:off x="827484" y="452718"/>
            <a:ext cx="6710641" cy="1400530"/>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lIns="91440" tIns="45720" rIns="91440" bIns="45720" rtlCol="0" anchor="ctr">
            <a:normAutofit/>
          </a:bodyPr>
          <a:lstStyle/>
          <a:p>
            <a:pPr>
              <a:spcBef>
                <a:spcPct val="0"/>
              </a:spcBef>
              <a:spcAft>
                <a:spcPts val="600"/>
              </a:spcAft>
            </a:pPr>
            <a:r>
              <a:rPr lang="en-US" sz="4200" b="0" i="0" kern="1200">
                <a:solidFill>
                  <a:srgbClr val="FFFFFF"/>
                </a:solidFill>
                <a:latin typeface="+mj-lt"/>
                <a:ea typeface="+mj-ea"/>
                <a:cs typeface="+mj-cs"/>
              </a:rPr>
              <a:t>Πηγές διασποράς των VRE</a:t>
            </a:r>
          </a:p>
        </p:txBody>
      </p:sp>
      <p:sp>
        <p:nvSpPr>
          <p:cNvPr id="74757" name="Rectangle 5"/>
          <p:cNvSpPr>
            <a:spLocks noChangeArrowheads="1"/>
          </p:cNvSpPr>
          <p:nvPr/>
        </p:nvSpPr>
        <p:spPr bwMode="auto">
          <a:xfrm>
            <a:off x="827484" y="2763520"/>
            <a:ext cx="6709905" cy="3484879"/>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lIns="91440" tIns="45720" rIns="91440" bIns="45720" rtlCol="0">
            <a:normAutofit/>
          </a:bodyPr>
          <a:lstStyle/>
          <a:p>
            <a:pPr marL="342900" indent="-342900">
              <a:lnSpc>
                <a:spcPct val="90000"/>
              </a:lnSpc>
              <a:spcBef>
                <a:spcPts val="1000"/>
              </a:spcBef>
              <a:buClr>
                <a:schemeClr val="accent1"/>
              </a:buClr>
              <a:buSzPct val="80000"/>
              <a:buFont typeface="Wingdings 3" charset="2"/>
              <a:buChar char=""/>
            </a:pPr>
            <a:r>
              <a:rPr lang="en-US" sz="1700" dirty="0">
                <a:latin typeface="+mj-lt"/>
                <a:ea typeface="+mj-ea"/>
                <a:cs typeface="+mj-cs"/>
              </a:rPr>
              <a:t>VRE-</a:t>
            </a:r>
            <a:r>
              <a:rPr lang="en-US" sz="1700" dirty="0" err="1">
                <a:latin typeface="+mj-lt"/>
                <a:ea typeface="+mj-ea"/>
                <a:cs typeface="+mj-cs"/>
              </a:rPr>
              <a:t>μολυσμένοι</a:t>
            </a:r>
            <a:r>
              <a:rPr lang="en-US" sz="1700" dirty="0">
                <a:latin typeface="+mj-lt"/>
                <a:ea typeface="+mj-ea"/>
                <a:cs typeface="+mj-cs"/>
              </a:rPr>
              <a:t> α</a:t>
            </a:r>
            <a:r>
              <a:rPr lang="en-US" sz="1700" dirty="0" err="1">
                <a:latin typeface="+mj-lt"/>
                <a:ea typeface="+mj-ea"/>
                <a:cs typeface="+mj-cs"/>
              </a:rPr>
              <a:t>σθενείς</a:t>
            </a:r>
            <a:endParaRPr lang="en-US" sz="1700" dirty="0">
              <a:latin typeface="+mj-lt"/>
              <a:ea typeface="+mj-ea"/>
              <a:cs typeface="+mj-cs"/>
            </a:endParaRPr>
          </a:p>
          <a:p>
            <a:pPr marL="1143000" lvl="2" indent="-228600">
              <a:lnSpc>
                <a:spcPct val="90000"/>
              </a:lnSpc>
              <a:spcBef>
                <a:spcPts val="1000"/>
              </a:spcBef>
              <a:buClr>
                <a:schemeClr val="accent1"/>
              </a:buClr>
              <a:buSzPct val="80000"/>
              <a:buFont typeface="Wingdings 3" charset="2"/>
              <a:buChar char=""/>
            </a:pPr>
            <a:r>
              <a:rPr lang="en-US" sz="1700" dirty="0">
                <a:latin typeface="+mj-lt"/>
                <a:ea typeface="+mj-ea"/>
                <a:cs typeface="+mj-cs"/>
              </a:rPr>
              <a:t>“π</a:t>
            </a:r>
            <a:r>
              <a:rPr lang="en-US" sz="1700" dirty="0" err="1">
                <a:latin typeface="+mj-lt"/>
                <a:ea typeface="+mj-ea"/>
                <a:cs typeface="+mj-cs"/>
              </a:rPr>
              <a:t>ίεση</a:t>
            </a:r>
            <a:r>
              <a:rPr lang="en-US" sz="1700" dirty="0">
                <a:latin typeface="+mj-lt"/>
                <a:ea typeface="+mj-ea"/>
                <a:cs typeface="+mj-cs"/>
              </a:rPr>
              <a:t> </a:t>
            </a:r>
            <a:r>
              <a:rPr lang="en-US" sz="1700" dirty="0" err="1">
                <a:latin typeface="+mj-lt"/>
                <a:ea typeface="+mj-ea"/>
                <a:cs typeface="+mj-cs"/>
              </a:rPr>
              <a:t>της</a:t>
            </a:r>
            <a:r>
              <a:rPr lang="en-US" sz="1700" dirty="0">
                <a:latin typeface="+mj-lt"/>
                <a:ea typeface="+mj-ea"/>
                <a:cs typeface="+mj-cs"/>
              </a:rPr>
              <a:t> </a:t>
            </a:r>
            <a:r>
              <a:rPr lang="en-US" sz="1700" dirty="0" err="1">
                <a:latin typeface="+mj-lt"/>
                <a:ea typeface="+mj-ea"/>
                <a:cs typeface="+mj-cs"/>
              </a:rPr>
              <a:t>φορεί</a:t>
            </a:r>
            <a:r>
              <a:rPr lang="en-US" sz="1700" dirty="0">
                <a:latin typeface="+mj-lt"/>
                <a:ea typeface="+mj-ea"/>
                <a:cs typeface="+mj-cs"/>
              </a:rPr>
              <a:t>α</a:t>
            </a:r>
            <a:r>
              <a:rPr lang="en-US" sz="1700" dirty="0" err="1">
                <a:latin typeface="+mj-lt"/>
                <a:ea typeface="+mj-ea"/>
                <a:cs typeface="+mj-cs"/>
              </a:rPr>
              <a:t>ς</a:t>
            </a:r>
            <a:r>
              <a:rPr lang="en-US" sz="1700" dirty="0">
                <a:latin typeface="+mj-lt"/>
                <a:ea typeface="+mj-ea"/>
                <a:cs typeface="+mj-cs"/>
              </a:rPr>
              <a:t>” </a:t>
            </a:r>
            <a:r>
              <a:rPr lang="en-US" sz="1700" baseline="30000" dirty="0">
                <a:latin typeface="+mj-lt"/>
                <a:ea typeface="+mj-ea"/>
                <a:cs typeface="+mj-cs"/>
              </a:rPr>
              <a:t>1</a:t>
            </a:r>
            <a:endParaRPr lang="en-US" sz="1700" dirty="0">
              <a:latin typeface="+mj-lt"/>
              <a:ea typeface="+mj-ea"/>
              <a:cs typeface="+mj-cs"/>
            </a:endParaRPr>
          </a:p>
          <a:p>
            <a:pPr marL="342900" indent="-342900">
              <a:lnSpc>
                <a:spcPct val="90000"/>
              </a:lnSpc>
              <a:spcBef>
                <a:spcPts val="1000"/>
              </a:spcBef>
              <a:buClr>
                <a:schemeClr val="accent1"/>
              </a:buClr>
              <a:buSzPct val="80000"/>
              <a:buFont typeface="Wingdings 3" charset="2"/>
              <a:buChar char=""/>
            </a:pPr>
            <a:r>
              <a:rPr lang="en-US" sz="1700" dirty="0" err="1">
                <a:latin typeface="+mj-lt"/>
                <a:ea typeface="+mj-ea"/>
                <a:cs typeface="+mj-cs"/>
              </a:rPr>
              <a:t>Αντικείμεν</a:t>
            </a:r>
            <a:r>
              <a:rPr lang="en-US" sz="1700" dirty="0">
                <a:latin typeface="+mj-lt"/>
                <a:ea typeface="+mj-ea"/>
                <a:cs typeface="+mj-cs"/>
              </a:rPr>
              <a:t>α </a:t>
            </a:r>
            <a:r>
              <a:rPr lang="en-US" sz="1700" dirty="0" err="1">
                <a:latin typeface="+mj-lt"/>
                <a:ea typeface="+mj-ea"/>
                <a:cs typeface="+mj-cs"/>
              </a:rPr>
              <a:t>του</a:t>
            </a:r>
            <a:r>
              <a:rPr lang="en-US" sz="1700" dirty="0">
                <a:latin typeface="+mj-lt"/>
                <a:ea typeface="+mj-ea"/>
                <a:cs typeface="+mj-cs"/>
              </a:rPr>
              <a:t> </a:t>
            </a:r>
            <a:r>
              <a:rPr lang="en-US" sz="1700" dirty="0" err="1">
                <a:latin typeface="+mj-lt"/>
                <a:ea typeface="+mj-ea"/>
                <a:cs typeface="+mj-cs"/>
              </a:rPr>
              <a:t>νοσοκομείου</a:t>
            </a:r>
            <a:endParaRPr lang="en-US" sz="1700" dirty="0">
              <a:latin typeface="+mj-lt"/>
              <a:ea typeface="+mj-ea"/>
              <a:cs typeface="+mj-cs"/>
            </a:endParaRPr>
          </a:p>
          <a:p>
            <a:pPr marL="342900" indent="-342900">
              <a:lnSpc>
                <a:spcPct val="90000"/>
              </a:lnSpc>
              <a:spcBef>
                <a:spcPts val="1000"/>
              </a:spcBef>
              <a:buClr>
                <a:schemeClr val="accent1"/>
              </a:buClr>
              <a:buSzPct val="80000"/>
              <a:buFont typeface="Wingdings 3" charset="2"/>
              <a:buChar char=""/>
            </a:pPr>
            <a:r>
              <a:rPr lang="en-US" sz="1700" dirty="0" err="1">
                <a:latin typeface="+mj-lt"/>
                <a:ea typeface="+mj-ea"/>
                <a:cs typeface="+mj-cs"/>
              </a:rPr>
              <a:t>Μόλυνση</a:t>
            </a:r>
            <a:r>
              <a:rPr lang="en-US" sz="1700" dirty="0">
                <a:latin typeface="+mj-lt"/>
                <a:ea typeface="+mj-ea"/>
                <a:cs typeface="+mj-cs"/>
              </a:rPr>
              <a:t> </a:t>
            </a:r>
            <a:r>
              <a:rPr lang="en-US" sz="1700" dirty="0" err="1">
                <a:latin typeface="+mj-lt"/>
                <a:ea typeface="+mj-ea"/>
                <a:cs typeface="+mj-cs"/>
              </a:rPr>
              <a:t>του</a:t>
            </a:r>
            <a:r>
              <a:rPr lang="en-US" sz="1700" dirty="0">
                <a:latin typeface="+mj-lt"/>
                <a:ea typeface="+mj-ea"/>
                <a:cs typeface="+mj-cs"/>
              </a:rPr>
              <a:t> </a:t>
            </a:r>
            <a:r>
              <a:rPr lang="en-US" sz="1700" dirty="0" err="1">
                <a:latin typeface="+mj-lt"/>
                <a:ea typeface="+mj-ea"/>
                <a:cs typeface="+mj-cs"/>
              </a:rPr>
              <a:t>δωμ</a:t>
            </a:r>
            <a:r>
              <a:rPr lang="en-US" sz="1700" dirty="0">
                <a:latin typeface="+mj-lt"/>
                <a:ea typeface="+mj-ea"/>
                <a:cs typeface="+mj-cs"/>
              </a:rPr>
              <a:t>α</a:t>
            </a:r>
            <a:r>
              <a:rPr lang="en-US" sz="1700" dirty="0" err="1">
                <a:latin typeface="+mj-lt"/>
                <a:ea typeface="+mj-ea"/>
                <a:cs typeface="+mj-cs"/>
              </a:rPr>
              <a:t>τίου</a:t>
            </a:r>
            <a:endParaRPr lang="en-US" sz="1700" dirty="0">
              <a:latin typeface="+mj-lt"/>
              <a:ea typeface="+mj-ea"/>
              <a:cs typeface="+mj-cs"/>
            </a:endParaRPr>
          </a:p>
          <a:p>
            <a:pPr marL="1143000" lvl="2" indent="-228600">
              <a:lnSpc>
                <a:spcPct val="90000"/>
              </a:lnSpc>
              <a:spcBef>
                <a:spcPts val="1000"/>
              </a:spcBef>
              <a:buClr>
                <a:schemeClr val="accent1"/>
              </a:buClr>
              <a:buSzPct val="80000"/>
              <a:buFont typeface="Wingdings 3" charset="2"/>
              <a:buChar char=""/>
            </a:pPr>
            <a:r>
              <a:rPr lang="en-US" sz="1700" dirty="0">
                <a:latin typeface="+mj-lt"/>
                <a:ea typeface="+mj-ea"/>
                <a:cs typeface="+mj-cs"/>
              </a:rPr>
              <a:t>&gt; 50% </a:t>
            </a:r>
            <a:r>
              <a:rPr lang="en-US" sz="1700" dirty="0" err="1">
                <a:latin typeface="+mj-lt"/>
                <a:ea typeface="+mj-ea"/>
                <a:cs typeface="+mj-cs"/>
              </a:rPr>
              <a:t>των</a:t>
            </a:r>
            <a:r>
              <a:rPr lang="en-US" sz="1700" dirty="0">
                <a:latin typeface="+mj-lt"/>
                <a:ea typeface="+mj-ea"/>
                <a:cs typeface="+mj-cs"/>
              </a:rPr>
              <a:t> </a:t>
            </a:r>
            <a:r>
              <a:rPr lang="en-US" sz="1700" dirty="0" err="1">
                <a:latin typeface="+mj-lt"/>
                <a:ea typeface="+mj-ea"/>
                <a:cs typeface="+mj-cs"/>
              </a:rPr>
              <a:t>θ</a:t>
            </a:r>
            <a:r>
              <a:rPr lang="en-US" sz="1700" dirty="0">
                <a:latin typeface="+mj-lt"/>
                <a:ea typeface="+mj-ea"/>
                <a:cs typeface="+mj-cs"/>
              </a:rPr>
              <a:t>α</a:t>
            </a:r>
            <a:r>
              <a:rPr lang="en-US" sz="1700" dirty="0" err="1">
                <a:latin typeface="+mj-lt"/>
                <a:ea typeface="+mj-ea"/>
                <a:cs typeface="+mj-cs"/>
              </a:rPr>
              <a:t>λάμων</a:t>
            </a:r>
            <a:r>
              <a:rPr lang="en-US" sz="1700" dirty="0">
                <a:latin typeface="+mj-lt"/>
                <a:ea typeface="+mj-ea"/>
                <a:cs typeface="+mj-cs"/>
              </a:rPr>
              <a:t> </a:t>
            </a:r>
            <a:r>
              <a:rPr lang="en-US" sz="1700" dirty="0" err="1">
                <a:latin typeface="+mj-lt"/>
                <a:ea typeface="+mj-ea"/>
                <a:cs typeface="+mj-cs"/>
              </a:rPr>
              <a:t>μολύνοντ</a:t>
            </a:r>
            <a:r>
              <a:rPr lang="en-US" sz="1700" dirty="0">
                <a:latin typeface="+mj-lt"/>
                <a:ea typeface="+mj-ea"/>
                <a:cs typeface="+mj-cs"/>
              </a:rPr>
              <a:t>α</a:t>
            </a:r>
            <a:r>
              <a:rPr lang="en-US" sz="1700" dirty="0" err="1">
                <a:latin typeface="+mj-lt"/>
                <a:ea typeface="+mj-ea"/>
                <a:cs typeface="+mj-cs"/>
              </a:rPr>
              <a:t>ι</a:t>
            </a:r>
            <a:r>
              <a:rPr lang="en-US" sz="1700" dirty="0">
                <a:latin typeface="+mj-lt"/>
                <a:ea typeface="+mj-ea"/>
                <a:cs typeface="+mj-cs"/>
              </a:rPr>
              <a:t>  </a:t>
            </a:r>
          </a:p>
          <a:p>
            <a:pPr marL="1143000" lvl="2" indent="-228600">
              <a:lnSpc>
                <a:spcPct val="90000"/>
              </a:lnSpc>
              <a:spcBef>
                <a:spcPts val="1000"/>
              </a:spcBef>
              <a:buClr>
                <a:schemeClr val="accent1"/>
              </a:buClr>
              <a:buSzPct val="80000"/>
              <a:buFont typeface="Wingdings 3" charset="2"/>
              <a:buChar char=""/>
            </a:pPr>
            <a:r>
              <a:rPr lang="en-US" sz="1700" dirty="0" err="1">
                <a:latin typeface="+mj-lt"/>
                <a:ea typeface="+mj-ea"/>
                <a:cs typeface="+mj-cs"/>
              </a:rPr>
              <a:t>Π</a:t>
            </a:r>
            <a:r>
              <a:rPr lang="en-US" sz="1700" dirty="0">
                <a:latin typeface="+mj-lt"/>
                <a:ea typeface="+mj-ea"/>
                <a:cs typeface="+mj-cs"/>
              </a:rPr>
              <a:t>α</a:t>
            </a:r>
            <a:r>
              <a:rPr lang="en-US" sz="1700" dirty="0" err="1">
                <a:latin typeface="+mj-lt"/>
                <a:ea typeface="+mj-ea"/>
                <a:cs typeface="+mj-cs"/>
              </a:rPr>
              <a:t>ρ</a:t>
            </a:r>
            <a:r>
              <a:rPr lang="en-US" sz="1700" dirty="0">
                <a:latin typeface="+mj-lt"/>
                <a:ea typeface="+mj-ea"/>
                <a:cs typeface="+mj-cs"/>
              </a:rPr>
              <a:t>α</a:t>
            </a:r>
            <a:r>
              <a:rPr lang="en-US" sz="1700" dirty="0" err="1">
                <a:latin typeface="+mj-lt"/>
                <a:ea typeface="+mj-ea"/>
                <a:cs typeface="+mj-cs"/>
              </a:rPr>
              <a:t>μένουν</a:t>
            </a:r>
            <a:r>
              <a:rPr lang="en-US" sz="1700" dirty="0">
                <a:latin typeface="+mj-lt"/>
                <a:ea typeface="+mj-ea"/>
                <a:cs typeface="+mj-cs"/>
              </a:rPr>
              <a:t> </a:t>
            </a:r>
            <a:r>
              <a:rPr lang="en-US" sz="1700" dirty="0" err="1">
                <a:latin typeface="+mj-lt"/>
                <a:ea typeface="+mj-ea"/>
                <a:cs typeface="+mj-cs"/>
              </a:rPr>
              <a:t>ζώντ</a:t>
            </a:r>
            <a:r>
              <a:rPr lang="en-US" sz="1700" dirty="0">
                <a:latin typeface="+mj-lt"/>
                <a:ea typeface="+mj-ea"/>
                <a:cs typeface="+mj-cs"/>
              </a:rPr>
              <a:t>α </a:t>
            </a:r>
            <a:r>
              <a:rPr lang="en-US" sz="1700" dirty="0" err="1">
                <a:latin typeface="+mj-lt"/>
                <a:ea typeface="+mj-ea"/>
                <a:cs typeface="+mj-cs"/>
              </a:rPr>
              <a:t>γι</a:t>
            </a:r>
            <a:r>
              <a:rPr lang="en-US" sz="1700" dirty="0">
                <a:latin typeface="+mj-lt"/>
                <a:ea typeface="+mj-ea"/>
                <a:cs typeface="+mj-cs"/>
              </a:rPr>
              <a:t>α </a:t>
            </a:r>
            <a:r>
              <a:rPr lang="en-US" sz="1700" dirty="0" err="1">
                <a:latin typeface="+mj-lt"/>
                <a:ea typeface="+mj-ea"/>
                <a:cs typeface="+mj-cs"/>
              </a:rPr>
              <a:t>μήνες</a:t>
            </a:r>
            <a:endParaRPr lang="en-US" sz="1700" dirty="0">
              <a:latin typeface="+mj-lt"/>
              <a:ea typeface="+mj-ea"/>
              <a:cs typeface="+mj-cs"/>
            </a:endParaRPr>
          </a:p>
          <a:p>
            <a:pPr marL="342900" indent="-342900">
              <a:lnSpc>
                <a:spcPct val="90000"/>
              </a:lnSpc>
              <a:spcBef>
                <a:spcPts val="1000"/>
              </a:spcBef>
              <a:buClr>
                <a:schemeClr val="accent1"/>
              </a:buClr>
              <a:buSzPct val="80000"/>
              <a:buFont typeface="Wingdings 3" charset="2"/>
              <a:buChar char=""/>
            </a:pPr>
            <a:r>
              <a:rPr lang="en-US" sz="1700" dirty="0" err="1">
                <a:latin typeface="+mj-lt"/>
                <a:ea typeface="+mj-ea"/>
                <a:cs typeface="+mj-cs"/>
              </a:rPr>
              <a:t>Προσω</a:t>
            </a:r>
            <a:r>
              <a:rPr lang="en-US" sz="1700" dirty="0">
                <a:latin typeface="+mj-lt"/>
                <a:ea typeface="+mj-ea"/>
                <a:cs typeface="+mj-cs"/>
              </a:rPr>
              <a:t>π</a:t>
            </a:r>
            <a:r>
              <a:rPr lang="en-US" sz="1700" dirty="0" err="1">
                <a:latin typeface="+mj-lt"/>
                <a:ea typeface="+mj-ea"/>
                <a:cs typeface="+mj-cs"/>
              </a:rPr>
              <a:t>ικό</a:t>
            </a:r>
            <a:r>
              <a:rPr lang="en-US" sz="1700" dirty="0">
                <a:latin typeface="+mj-lt"/>
                <a:ea typeface="+mj-ea"/>
                <a:cs typeface="+mj-cs"/>
              </a:rPr>
              <a:t> </a:t>
            </a:r>
            <a:r>
              <a:rPr lang="en-US" sz="1700" dirty="0" err="1">
                <a:latin typeface="+mj-lt"/>
                <a:ea typeface="+mj-ea"/>
                <a:cs typeface="+mj-cs"/>
              </a:rPr>
              <a:t>του</a:t>
            </a:r>
            <a:r>
              <a:rPr lang="en-US" sz="1700" dirty="0">
                <a:latin typeface="+mj-lt"/>
                <a:ea typeface="+mj-ea"/>
                <a:cs typeface="+mj-cs"/>
              </a:rPr>
              <a:t> </a:t>
            </a:r>
            <a:r>
              <a:rPr lang="en-US" sz="1700" dirty="0" err="1">
                <a:latin typeface="+mj-lt"/>
                <a:ea typeface="+mj-ea"/>
                <a:cs typeface="+mj-cs"/>
              </a:rPr>
              <a:t>νοσοκομείου</a:t>
            </a:r>
            <a:endParaRPr lang="en-US" sz="1700" dirty="0">
              <a:latin typeface="+mj-lt"/>
              <a:ea typeface="+mj-ea"/>
              <a:cs typeface="+mj-cs"/>
            </a:endParaRPr>
          </a:p>
          <a:p>
            <a:pPr marL="342900" indent="-342900">
              <a:lnSpc>
                <a:spcPct val="90000"/>
              </a:lnSpc>
              <a:spcBef>
                <a:spcPts val="1000"/>
              </a:spcBef>
              <a:buClr>
                <a:schemeClr val="bg2">
                  <a:lumMod val="40000"/>
                  <a:lumOff val="60000"/>
                </a:schemeClr>
              </a:buClr>
              <a:buSzPct val="80000"/>
              <a:buFont typeface="Wingdings 3" charset="2"/>
              <a:buChar char=""/>
            </a:pPr>
            <a:endParaRPr lang="en-US" sz="1700" dirty="0">
              <a:latin typeface="+mj-lt"/>
              <a:ea typeface="+mj-ea"/>
              <a:cs typeface="+mj-cs"/>
            </a:endParaRPr>
          </a:p>
          <a:p>
            <a:pPr marL="342900" indent="-342900">
              <a:lnSpc>
                <a:spcPct val="90000"/>
              </a:lnSpc>
              <a:spcBef>
                <a:spcPts val="1000"/>
              </a:spcBef>
              <a:buClr>
                <a:schemeClr val="bg2">
                  <a:lumMod val="40000"/>
                  <a:lumOff val="60000"/>
                </a:schemeClr>
              </a:buClr>
              <a:buSzPct val="80000"/>
              <a:buFont typeface="Wingdings 3" charset="2"/>
              <a:buChar char=""/>
            </a:pPr>
            <a:r>
              <a:rPr lang="en-US" sz="1700" dirty="0">
                <a:latin typeface="+mj-lt"/>
                <a:ea typeface="+mj-ea"/>
                <a:cs typeface="+mj-cs"/>
              </a:rPr>
              <a:t>	1. </a:t>
            </a:r>
            <a:r>
              <a:rPr lang="en-US" sz="1700" dirty="0" err="1">
                <a:latin typeface="+mj-lt"/>
                <a:ea typeface="+mj-ea"/>
                <a:cs typeface="+mj-cs"/>
              </a:rPr>
              <a:t>Bonten</a:t>
            </a:r>
            <a:r>
              <a:rPr lang="en-US" sz="1700" dirty="0">
                <a:latin typeface="+mj-lt"/>
                <a:ea typeface="+mj-ea"/>
                <a:cs typeface="+mj-cs"/>
              </a:rPr>
              <a:t>, Arch Intern Med 1998;158:1127</a:t>
            </a:r>
          </a:p>
        </p:txBody>
      </p:sp>
    </p:spTree>
    <p:extLst>
      <p:ext uri="{BB962C8B-B14F-4D97-AF65-F5344CB8AC3E}">
        <p14:creationId xmlns:p14="http://schemas.microsoft.com/office/powerpoint/2010/main" xmlns="" val="339265474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ChangeArrowheads="1"/>
          </p:cNvSpPr>
          <p:nvPr/>
        </p:nvSpPr>
        <p:spPr bwMode="auto">
          <a:xfrm>
            <a:off x="533400" y="3048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algn="ctr"/>
            <a:r>
              <a:rPr lang="el-GR" sz="3800" i="1">
                <a:solidFill>
                  <a:srgbClr val="FFFF00"/>
                </a:solidFill>
                <a:latin typeface="Arial" pitchFamily="34" charset="0"/>
              </a:rPr>
              <a:t>Το περιβάλλον είναι η πηγή διασποράς των μικροβίων</a:t>
            </a:r>
            <a:endParaRPr lang="en-US" sz="3800" i="1">
              <a:solidFill>
                <a:srgbClr val="FFFF00"/>
              </a:solidFill>
              <a:latin typeface="Arial" pitchFamily="34" charset="0"/>
            </a:endParaRPr>
          </a:p>
        </p:txBody>
      </p:sp>
      <p:pic>
        <p:nvPicPr>
          <p:cNvPr id="186371" name="Picture 3" descr="Picture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47713" y="1676400"/>
            <a:ext cx="7100887" cy="4241800"/>
          </a:xfrm>
          <a:prstGeom prst="rect">
            <a:avLst/>
          </a:prstGeom>
          <a:noFill/>
          <a:extLst>
            <a:ext uri="{909E8E84-426E-40DD-AFC4-6F175D3DCCD1}">
              <a14:hiddenFill xmlns:a14="http://schemas.microsoft.com/office/drawing/2010/main" xmlns="">
                <a:solidFill>
                  <a:srgbClr val="FFFFFF"/>
                </a:solidFill>
              </a14:hiddenFill>
            </a:ext>
          </a:extLst>
        </p:spPr>
      </p:pic>
      <p:sp>
        <p:nvSpPr>
          <p:cNvPr id="186373" name="Text Box 5"/>
          <p:cNvSpPr txBox="1">
            <a:spLocks noChangeArrowheads="1"/>
          </p:cNvSpPr>
          <p:nvPr/>
        </p:nvSpPr>
        <p:spPr bwMode="auto">
          <a:xfrm>
            <a:off x="3597275" y="6308725"/>
            <a:ext cx="5546725" cy="350838"/>
          </a:xfrm>
          <a:prstGeom prst="rect">
            <a:avLst/>
          </a:prstGeom>
          <a:solidFill>
            <a:schemeClr val="bg1"/>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lnSpc>
                <a:spcPct val="85000"/>
              </a:lnSpc>
            </a:pPr>
            <a:r>
              <a:rPr lang="en-US" sz="2000">
                <a:latin typeface="Arial Unicode MS" pitchFamily="34" charset="-128"/>
              </a:rPr>
              <a:t>X</a:t>
            </a:r>
            <a:r>
              <a:rPr lang="el-GR" sz="2000">
                <a:latin typeface="Arial Unicode MS" pitchFamily="34" charset="-128"/>
              </a:rPr>
              <a:t>:</a:t>
            </a:r>
            <a:r>
              <a:rPr lang="el-GR" sz="2000">
                <a:latin typeface="Arial" pitchFamily="34" charset="0"/>
              </a:rPr>
              <a:t> θετική καλλιέργεια για</a:t>
            </a:r>
            <a:r>
              <a:rPr lang="en-US" sz="2000">
                <a:latin typeface="Arial" pitchFamily="34" charset="0"/>
              </a:rPr>
              <a:t> </a:t>
            </a:r>
            <a:r>
              <a:rPr lang="en-US" sz="2000" i="1">
                <a:latin typeface="Arial" pitchFamily="34" charset="0"/>
              </a:rPr>
              <a:t>Enterococcus</a:t>
            </a:r>
            <a:r>
              <a:rPr lang="el-GR" sz="2000" i="1">
                <a:latin typeface="Arial" pitchFamily="34" charset="0"/>
              </a:rPr>
              <a:t> </a:t>
            </a:r>
            <a:r>
              <a:rPr lang="en-US" sz="2000" i="1">
                <a:latin typeface="Arial" pitchFamily="34" charset="0"/>
              </a:rPr>
              <a:t>spp.</a:t>
            </a:r>
          </a:p>
        </p:txBody>
      </p:sp>
      <p:sp>
        <p:nvSpPr>
          <p:cNvPr id="186374" name="Text Box 6"/>
          <p:cNvSpPr txBox="1">
            <a:spLocks noChangeArrowheads="1"/>
          </p:cNvSpPr>
          <p:nvPr/>
        </p:nvSpPr>
        <p:spPr bwMode="auto">
          <a:xfrm>
            <a:off x="755650" y="5589588"/>
            <a:ext cx="7086600" cy="366712"/>
          </a:xfrm>
          <a:prstGeom prst="rect">
            <a:avLst/>
          </a:prstGeom>
          <a:solidFill>
            <a:srgbClr val="FF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spcBef>
                <a:spcPct val="50000"/>
              </a:spcBef>
            </a:pPr>
            <a:r>
              <a:rPr lang="el-GR" i="1">
                <a:latin typeface="Arial" pitchFamily="34" charset="0"/>
              </a:rPr>
              <a:t>Τα παθογόνα είναι παντού!</a:t>
            </a:r>
            <a:endParaRPr lang="en-US" i="1">
              <a:latin typeface="Arial" pitchFamily="34" charset="0"/>
            </a:endParaRPr>
          </a:p>
        </p:txBody>
      </p:sp>
    </p:spTree>
    <p:extLst>
      <p:ext uri="{BB962C8B-B14F-4D97-AF65-F5344CB8AC3E}">
        <p14:creationId xmlns:p14="http://schemas.microsoft.com/office/powerpoint/2010/main" xmlns="" val="17054098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6374"/>
                                        </p:tgtEl>
                                        <p:attrNameLst>
                                          <p:attrName>style.visibility</p:attrName>
                                        </p:attrNameLst>
                                      </p:cBhvr>
                                      <p:to>
                                        <p:strVal val="visible"/>
                                      </p:to>
                                    </p:set>
                                    <p:animEffect transition="in" filter="dissolve">
                                      <p:cBhvr>
                                        <p:cTn id="7" dur="500"/>
                                        <p:tgtEl>
                                          <p:spTgt spid="186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4" grpId="0" animBg="1" autoUpdateAnimBg="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3657600" cy="1722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2773" name="Rectangle 5"/>
          <p:cNvSpPr>
            <a:spLocks noGrp="1" noChangeArrowheads="1"/>
          </p:cNvSpPr>
          <p:nvPr>
            <p:ph type="title"/>
          </p:nvPr>
        </p:nvSpPr>
        <p:spPr>
          <a:xfrm>
            <a:off x="3962400" y="1066800"/>
            <a:ext cx="4752975" cy="1563687"/>
          </a:xfrm>
        </p:spPr>
        <p:txBody>
          <a:bodyPr/>
          <a:lstStyle/>
          <a:p>
            <a:r>
              <a:rPr lang="el-GR" sz="3600" b="1" dirty="0">
                <a:solidFill>
                  <a:srgbClr val="FFFF00"/>
                </a:solidFill>
              </a:rPr>
              <a:t>Μέτρα για τις </a:t>
            </a:r>
            <a:r>
              <a:rPr lang="en-US" sz="3600" b="1" dirty="0">
                <a:solidFill>
                  <a:srgbClr val="FFFF00"/>
                </a:solidFill>
              </a:rPr>
              <a:t>VRE</a:t>
            </a:r>
            <a:r>
              <a:rPr lang="el-GR" sz="3600" b="1" dirty="0">
                <a:solidFill>
                  <a:srgbClr val="FFFF00"/>
                </a:solidFill>
              </a:rPr>
              <a:t> λοιμώξεις</a:t>
            </a:r>
          </a:p>
        </p:txBody>
      </p:sp>
      <p:sp>
        <p:nvSpPr>
          <p:cNvPr id="32774" name="Rectangle 6"/>
          <p:cNvSpPr>
            <a:spLocks noGrp="1" noChangeArrowheads="1"/>
          </p:cNvSpPr>
          <p:nvPr>
            <p:ph idx="1"/>
          </p:nvPr>
        </p:nvSpPr>
        <p:spPr>
          <a:xfrm>
            <a:off x="685800" y="2781300"/>
            <a:ext cx="7772400" cy="3314700"/>
          </a:xfrm>
        </p:spPr>
        <p:txBody>
          <a:bodyPr/>
          <a:lstStyle/>
          <a:p>
            <a:r>
              <a:rPr lang="el-GR" b="1" dirty="0"/>
              <a:t>Περιορισμός της χρήσης αντιβιοτικών</a:t>
            </a:r>
          </a:p>
          <a:p>
            <a:r>
              <a:rPr lang="el-GR" b="1" dirty="0"/>
              <a:t>Πλύσιμο χεριών!</a:t>
            </a:r>
          </a:p>
          <a:p>
            <a:r>
              <a:rPr lang="el-GR" b="1" dirty="0"/>
              <a:t>Σχέση αριθμού ασθενών/προσωπικό</a:t>
            </a:r>
          </a:p>
          <a:p>
            <a:r>
              <a:rPr lang="el-GR" b="1" dirty="0"/>
              <a:t>Απομόνωση φορέα και ασθενούς</a:t>
            </a:r>
          </a:p>
        </p:txBody>
      </p:sp>
    </p:spTree>
    <p:extLst>
      <p:ext uri="{BB962C8B-B14F-4D97-AF65-F5344CB8AC3E}">
        <p14:creationId xmlns:p14="http://schemas.microsoft.com/office/powerpoint/2010/main" xmlns="" val="264115231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80898" name="Object 2"/>
          <p:cNvGraphicFramePr>
            <a:graphicFrameLocks/>
          </p:cNvGraphicFramePr>
          <p:nvPr/>
        </p:nvGraphicFramePr>
        <p:xfrm>
          <a:off x="6629400" y="3657600"/>
          <a:ext cx="2286000" cy="1676400"/>
        </p:xfrm>
        <a:graphic>
          <a:graphicData uri="http://schemas.openxmlformats.org/presentationml/2006/ole">
            <p:oleObj spid="_x0000_s136508" name="Document" r:id="rId4" imgW="465113" imgH="263518" progId="Word.Document.8">
              <p:embed/>
            </p:oleObj>
          </a:graphicData>
        </a:graphic>
      </p:graphicFrame>
      <p:sp>
        <p:nvSpPr>
          <p:cNvPr id="80899" name="Rectangle 3"/>
          <p:cNvSpPr>
            <a:spLocks noGrp="1" noChangeArrowheads="1"/>
          </p:cNvSpPr>
          <p:nvPr>
            <p:ph type="title"/>
          </p:nvPr>
        </p:nvSpPr>
        <p:spPr/>
        <p:txBody>
          <a:bodyPr/>
          <a:lstStyle/>
          <a:p>
            <a:pPr eaLnBrk="1" hangingPunct="1"/>
            <a:r>
              <a:rPr lang="el-GR" b="1" dirty="0">
                <a:solidFill>
                  <a:srgbClr val="FFFF00"/>
                </a:solidFill>
              </a:rPr>
              <a:t>Απομόνωση ασθενών</a:t>
            </a:r>
            <a:endParaRPr lang="en-US" sz="3600" b="1" dirty="0">
              <a:solidFill>
                <a:srgbClr val="FFFF00"/>
              </a:solidFill>
            </a:endParaRPr>
          </a:p>
        </p:txBody>
      </p:sp>
      <p:sp>
        <p:nvSpPr>
          <p:cNvPr id="80900" name="Rectangle 4"/>
          <p:cNvSpPr>
            <a:spLocks noGrp="1" noChangeArrowheads="1"/>
          </p:cNvSpPr>
          <p:nvPr>
            <p:ph sz="half" idx="1"/>
          </p:nvPr>
        </p:nvSpPr>
        <p:spPr>
          <a:xfrm>
            <a:off x="304800" y="1447800"/>
            <a:ext cx="8534400" cy="5029200"/>
          </a:xfrm>
          <a:noFill/>
          <a:extLst>
            <a:ext uri="{91240B29-F687-4F45-9708-019B960494DF}">
              <a14:hiddenLine xmlns:a14="http://schemas.microsoft.com/office/drawing/2010/main" xmlns="" w="9525">
                <a:solidFill>
                  <a:srgbClr val="FFFFFF"/>
                </a:solidFill>
                <a:miter lim="800000"/>
                <a:headEnd/>
                <a:tailEnd/>
              </a14:hiddenLine>
            </a:ext>
          </a:extLst>
        </p:spPr>
        <p:txBody>
          <a:bodyPr/>
          <a:lstStyle/>
          <a:p>
            <a:pPr eaLnBrk="1" hangingPunct="1">
              <a:spcBef>
                <a:spcPct val="0"/>
              </a:spcBef>
            </a:pPr>
            <a:r>
              <a:rPr lang="el-GR" sz="3200" b="1" dirty="0">
                <a:solidFill>
                  <a:srgbClr val="FFFFFF"/>
                </a:solidFill>
                <a:latin typeface="Garamond" pitchFamily="18" charset="0"/>
              </a:rPr>
              <a:t>Εβδομαδιαίος έλεγχος</a:t>
            </a:r>
          </a:p>
          <a:p>
            <a:pPr eaLnBrk="1" hangingPunct="1">
              <a:spcBef>
                <a:spcPct val="0"/>
              </a:spcBef>
            </a:pPr>
            <a:r>
              <a:rPr lang="en-US" sz="3200" b="1" dirty="0">
                <a:solidFill>
                  <a:srgbClr val="FFFFFF"/>
                </a:solidFill>
                <a:latin typeface="Garamond" pitchFamily="18" charset="0"/>
              </a:rPr>
              <a:t>3 </a:t>
            </a:r>
            <a:r>
              <a:rPr lang="el-GR" sz="3200" b="1" dirty="0">
                <a:solidFill>
                  <a:srgbClr val="FFFFFF"/>
                </a:solidFill>
                <a:latin typeface="Garamond" pitchFamily="18" charset="0"/>
              </a:rPr>
              <a:t>αρνητικά δείγματα για να θεωρηθεί «καθαρός» ο ασθενής</a:t>
            </a:r>
            <a:endParaRPr lang="en-US" sz="3200" b="1" dirty="0">
              <a:solidFill>
                <a:srgbClr val="FFFFFF"/>
              </a:solidFill>
              <a:latin typeface="Garamond" pitchFamily="18" charset="0"/>
            </a:endParaRPr>
          </a:p>
          <a:p>
            <a:pPr eaLnBrk="1" hangingPunct="1">
              <a:spcBef>
                <a:spcPct val="0"/>
              </a:spcBef>
            </a:pPr>
            <a:r>
              <a:rPr lang="el-GR" sz="3200" b="1" dirty="0">
                <a:solidFill>
                  <a:schemeClr val="bg1"/>
                </a:solidFill>
                <a:latin typeface="Garamond" pitchFamily="18" charset="0"/>
              </a:rPr>
              <a:t>Προσοχή!</a:t>
            </a:r>
          </a:p>
          <a:p>
            <a:pPr eaLnBrk="1" hangingPunct="1">
              <a:spcBef>
                <a:spcPct val="0"/>
              </a:spcBef>
            </a:pPr>
            <a:endParaRPr lang="el-GR" sz="3200" b="1" dirty="0">
              <a:solidFill>
                <a:srgbClr val="FFFF00"/>
              </a:solidFill>
              <a:latin typeface="Garamond" pitchFamily="18" charset="0"/>
            </a:endParaRPr>
          </a:p>
          <a:p>
            <a:pPr eaLnBrk="1" hangingPunct="1">
              <a:spcBef>
                <a:spcPct val="0"/>
              </a:spcBef>
            </a:pPr>
            <a:r>
              <a:rPr lang="el-GR" sz="3200" b="1" dirty="0">
                <a:solidFill>
                  <a:srgbClr val="FFFF00"/>
                </a:solidFill>
                <a:latin typeface="Garamond" pitchFamily="18" charset="0"/>
              </a:rPr>
              <a:t>Συνύπαρξη φορείας </a:t>
            </a:r>
            <a:r>
              <a:rPr lang="en-US" sz="3200" b="1" dirty="0">
                <a:solidFill>
                  <a:srgbClr val="FFFF00"/>
                </a:solidFill>
                <a:latin typeface="Garamond" pitchFamily="18" charset="0"/>
              </a:rPr>
              <a:t>MRSA-VRE!!</a:t>
            </a:r>
            <a:endParaRPr lang="el-GR" sz="3200" b="1" dirty="0">
              <a:solidFill>
                <a:srgbClr val="FFFF00"/>
              </a:solidFill>
              <a:latin typeface="Garamond" pitchFamily="18" charset="0"/>
            </a:endParaRPr>
          </a:p>
          <a:p>
            <a:pPr eaLnBrk="1" hangingPunct="1">
              <a:spcBef>
                <a:spcPct val="0"/>
              </a:spcBef>
            </a:pPr>
            <a:r>
              <a:rPr lang="el-GR" sz="3200" b="1" dirty="0">
                <a:solidFill>
                  <a:srgbClr val="FFFF00"/>
                </a:solidFill>
                <a:latin typeface="Garamond" pitchFamily="18" charset="0"/>
              </a:rPr>
              <a:t>Συνύπαρξη φορείας </a:t>
            </a:r>
            <a:r>
              <a:rPr lang="en-US" sz="3200" b="1" dirty="0">
                <a:solidFill>
                  <a:srgbClr val="FFFF00"/>
                </a:solidFill>
                <a:latin typeface="Garamond" pitchFamily="18" charset="0"/>
              </a:rPr>
              <a:t>VRE-MDRGN</a:t>
            </a:r>
            <a:r>
              <a:rPr lang="el-GR" sz="3200" b="1" dirty="0">
                <a:solidFill>
                  <a:srgbClr val="FFFF00"/>
                </a:solidFill>
                <a:latin typeface="Garamond" pitchFamily="18" charset="0"/>
              </a:rPr>
              <a:t>!!</a:t>
            </a:r>
            <a:endParaRPr lang="en-US" sz="3200" b="1" dirty="0">
              <a:solidFill>
                <a:srgbClr val="FFFF00"/>
              </a:solidFill>
              <a:latin typeface="Garamond" pitchFamily="18" charset="0"/>
            </a:endParaRPr>
          </a:p>
          <a:p>
            <a:pPr eaLnBrk="1" hangingPunct="1"/>
            <a:endParaRPr lang="en-US" sz="3200" b="1" dirty="0">
              <a:solidFill>
                <a:srgbClr val="FFFF00"/>
              </a:solidFill>
              <a:latin typeface="Garamond" pitchFamily="18" charset="0"/>
            </a:endParaRPr>
          </a:p>
        </p:txBody>
      </p:sp>
    </p:spTree>
    <p:extLst>
      <p:ext uri="{BB962C8B-B14F-4D97-AF65-F5344CB8AC3E}">
        <p14:creationId xmlns:p14="http://schemas.microsoft.com/office/powerpoint/2010/main" xmlns="" val="2682067315"/>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xmlns="" id="{4E78424C-6FD0-41F8-9CAA-5DC19C4235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9144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81922" name="Rectangle 2"/>
          <p:cNvSpPr>
            <a:spLocks noGrp="1" noChangeArrowheads="1"/>
          </p:cNvSpPr>
          <p:nvPr>
            <p:ph type="title"/>
          </p:nvPr>
        </p:nvSpPr>
        <p:spPr>
          <a:xfrm>
            <a:off x="482891" y="1447800"/>
            <a:ext cx="2331469" cy="4572000"/>
          </a:xfrm>
        </p:spPr>
        <p:txBody>
          <a:bodyPr anchor="ctr">
            <a:normAutofit/>
          </a:bodyPr>
          <a:lstStyle/>
          <a:p>
            <a:pPr eaLnBrk="1" hangingPunct="1"/>
            <a:r>
              <a:rPr lang="el-GR" sz="2800" b="1">
                <a:solidFill>
                  <a:srgbClr val="F2F2F2"/>
                </a:solidFill>
              </a:rPr>
              <a:t>Έλεγχος</a:t>
            </a:r>
            <a:r>
              <a:rPr lang="en-US" sz="2800" b="1">
                <a:solidFill>
                  <a:srgbClr val="F2F2F2"/>
                </a:solidFill>
              </a:rPr>
              <a:t> </a:t>
            </a:r>
            <a:r>
              <a:rPr lang="el-GR" sz="2800" b="1">
                <a:solidFill>
                  <a:srgbClr val="F2F2F2"/>
                </a:solidFill>
              </a:rPr>
              <a:t>για</a:t>
            </a:r>
            <a:r>
              <a:rPr lang="en-US" sz="2800" b="1">
                <a:solidFill>
                  <a:srgbClr val="F2F2F2"/>
                </a:solidFill>
              </a:rPr>
              <a:t> MRSA</a:t>
            </a:r>
            <a:r>
              <a:rPr lang="el-GR" sz="2800" b="1">
                <a:solidFill>
                  <a:srgbClr val="F2F2F2"/>
                </a:solidFill>
              </a:rPr>
              <a:t>, </a:t>
            </a:r>
            <a:r>
              <a:rPr lang="en-US" sz="2800" b="1">
                <a:solidFill>
                  <a:srgbClr val="F2F2F2"/>
                </a:solidFill>
              </a:rPr>
              <a:t>VRE, MDRGN</a:t>
            </a:r>
          </a:p>
        </p:txBody>
      </p:sp>
      <p:sp>
        <p:nvSpPr>
          <p:cNvPr id="75" name="Freeform: Shape 74">
            <a:extLst>
              <a:ext uri="{FF2B5EF4-FFF2-40B4-BE49-F238E27FC236}">
                <a16:creationId xmlns:a16="http://schemas.microsoft.com/office/drawing/2014/main" xmlns="" id="{DD136760-57DC-4301-8BEA-B71AD2D139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20982" y="0"/>
            <a:ext cx="6023018"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Freeform 11">
            <a:extLst>
              <a:ext uri="{FF2B5EF4-FFF2-40B4-BE49-F238E27FC236}">
                <a16:creationId xmlns:a16="http://schemas.microsoft.com/office/drawing/2014/main" xmlns="" id="{BDC58DEA-1307-4F44-AD47-E613D8B76A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961082" y="-1"/>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79" name="Rectangle 78">
            <a:extLst>
              <a:ext uri="{FF2B5EF4-FFF2-40B4-BE49-F238E27FC236}">
                <a16:creationId xmlns:a16="http://schemas.microsoft.com/office/drawing/2014/main" xmlns="" id="{C99B912D-1E4B-42AF-A2BE-CFEFEC916E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81925" name="Rectangle 3">
            <a:extLst>
              <a:ext uri="{FF2B5EF4-FFF2-40B4-BE49-F238E27FC236}">
                <a16:creationId xmlns:a16="http://schemas.microsoft.com/office/drawing/2014/main" xmlns="" id="{0F896523-D9F4-4A52-910C-48849A947BED}"/>
              </a:ext>
            </a:extLst>
          </p:cNvPr>
          <p:cNvGraphicFramePr>
            <a:graphicFrameLocks noGrp="1"/>
          </p:cNvGraphicFramePr>
          <p:nvPr>
            <p:ph idx="1"/>
            <p:extLst>
              <p:ext uri="{D42A27DB-BD31-4B8C-83A1-F6EECF244321}">
                <p14:modId xmlns:p14="http://schemas.microsoft.com/office/powerpoint/2010/main" xmlns="" val="1412663721"/>
              </p:ext>
            </p:extLst>
          </p:nvPr>
        </p:nvGraphicFramePr>
        <p:xfrm>
          <a:off x="3786187" y="1447800"/>
          <a:ext cx="48720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960290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550863" y="457200"/>
            <a:ext cx="7264400" cy="9541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l-GR" sz="2800" dirty="0">
                <a:cs typeface="Arial" panose="020B0604020202020204" pitchFamily="34" charset="0"/>
              </a:rPr>
              <a:t>Συχνότητα βακτηριαιμιών από </a:t>
            </a:r>
            <a:r>
              <a:rPr lang="en-US" sz="2800" i="1" dirty="0">
                <a:cs typeface="Arial" panose="020B0604020202020204" pitchFamily="34" charset="0"/>
              </a:rPr>
              <a:t>S. aureus</a:t>
            </a:r>
            <a:r>
              <a:rPr lang="el-GR" sz="2800" dirty="0">
                <a:cs typeface="Arial" panose="020B0604020202020204" pitchFamily="34" charset="0"/>
              </a:rPr>
              <a:t> στο ΠΓΝΠ </a:t>
            </a:r>
            <a:r>
              <a:rPr lang="en-US" sz="2800" dirty="0">
                <a:cs typeface="Arial" panose="020B0604020202020204" pitchFamily="34" charset="0"/>
              </a:rPr>
              <a:t>(</a:t>
            </a:r>
            <a:r>
              <a:rPr lang="el-GR" sz="2800" dirty="0">
                <a:cs typeface="Arial" panose="020B0604020202020204" pitchFamily="34" charset="0"/>
              </a:rPr>
              <a:t>200</a:t>
            </a:r>
            <a:r>
              <a:rPr lang="en-US" sz="2800" dirty="0">
                <a:cs typeface="Arial" panose="020B0604020202020204" pitchFamily="34" charset="0"/>
              </a:rPr>
              <a:t>7</a:t>
            </a:r>
            <a:r>
              <a:rPr lang="el-GR" sz="2800" dirty="0">
                <a:cs typeface="Arial" panose="020B0604020202020204" pitchFamily="34" charset="0"/>
              </a:rPr>
              <a:t>-2018</a:t>
            </a:r>
            <a:r>
              <a:rPr lang="en-US" sz="2800" dirty="0">
                <a:cs typeface="Arial" panose="020B0604020202020204" pitchFamily="34" charset="0"/>
              </a:rPr>
              <a:t>)</a:t>
            </a:r>
            <a:endParaRPr lang="en-GB" sz="2800" dirty="0">
              <a:cs typeface="Arial" panose="020B0604020202020204" pitchFamily="34" charset="0"/>
            </a:endParaRPr>
          </a:p>
        </p:txBody>
      </p:sp>
      <p:graphicFrame>
        <p:nvGraphicFramePr>
          <p:cNvPr id="10243" name="Object 3"/>
          <p:cNvGraphicFramePr>
            <a:graphicFrameLocks noGrp="1" noChangeAspect="1"/>
          </p:cNvGraphicFramePr>
          <p:nvPr>
            <p:ph idx="1"/>
            <p:extLst>
              <p:ext uri="{D42A27DB-BD31-4B8C-83A1-F6EECF244321}">
                <p14:modId xmlns:p14="http://schemas.microsoft.com/office/powerpoint/2010/main" xmlns="" val="959399670"/>
              </p:ext>
            </p:extLst>
          </p:nvPr>
        </p:nvGraphicFramePr>
        <p:xfrm>
          <a:off x="550863" y="1600200"/>
          <a:ext cx="8497216" cy="5031340"/>
        </p:xfrm>
        <a:graphic>
          <a:graphicData uri="http://schemas.openxmlformats.org/presentationml/2006/ole">
            <p:oleObj spid="_x0000_s143641" name="Chart" r:id="rId3" imgW="8229552" imgH="4562573" progId="MSGraph.Chart.8">
              <p:embed followColorScheme="full"/>
            </p:oleObj>
          </a:graphicData>
        </a:graphic>
      </p:graphicFrame>
    </p:spTree>
    <p:extLst>
      <p:ext uri="{BB962C8B-B14F-4D97-AF65-F5344CB8AC3E}">
        <p14:creationId xmlns:p14="http://schemas.microsoft.com/office/powerpoint/2010/main" xmlns="" val="339584963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457200" y="274637"/>
            <a:ext cx="8229600" cy="1786211"/>
          </a:xfrm>
        </p:spPr>
        <p:txBody>
          <a:bodyPr>
            <a:normAutofit fontScale="90000"/>
          </a:bodyPr>
          <a:lstStyle/>
          <a:p>
            <a:r>
              <a:rPr lang="el-GR" dirty="0">
                <a:solidFill>
                  <a:srgbClr val="FFC000"/>
                </a:solidFill>
                <a:latin typeface="Comic Sans MS" pitchFamily="66" charset="0"/>
              </a:rPr>
              <a:t>Ποιος είναι ο κίνδυνος όταν απομονώσουμε </a:t>
            </a:r>
            <a:r>
              <a:rPr lang="el-GR" dirty="0" err="1">
                <a:solidFill>
                  <a:srgbClr val="FFC000"/>
                </a:solidFill>
                <a:latin typeface="Comic Sans MS" pitchFamily="66" charset="0"/>
              </a:rPr>
              <a:t>πολυανθεκτικό</a:t>
            </a:r>
            <a:r>
              <a:rPr lang="el-GR" dirty="0">
                <a:solidFill>
                  <a:srgbClr val="FFC000"/>
                </a:solidFill>
                <a:latin typeface="Comic Sans MS" pitchFamily="66" charset="0"/>
              </a:rPr>
              <a:t> βακτήριο σε μια Μονάδα;</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4832" y="2060849"/>
            <a:ext cx="9059168" cy="36691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5633" y="5877272"/>
            <a:ext cx="5133975" cy="295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703048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685800" y="228600"/>
            <a:ext cx="7772400" cy="182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lstStyle/>
          <a:p>
            <a:pPr defTabSz="762000"/>
            <a:r>
              <a:rPr lang="el-GR" sz="4400" b="1" dirty="0">
                <a:solidFill>
                  <a:srgbClr val="FFFF00"/>
                </a:solidFill>
                <a:latin typeface="+mj-lt"/>
              </a:rPr>
              <a:t>Ποια είναι η πηγή διασποράς των MRSA</a:t>
            </a:r>
            <a:r>
              <a:rPr lang="en-US" sz="4400" b="1" dirty="0">
                <a:solidFill>
                  <a:srgbClr val="FFFF00"/>
                </a:solidFill>
                <a:latin typeface="+mj-lt"/>
              </a:rPr>
              <a:t>/VRE ?</a:t>
            </a:r>
            <a:endParaRPr lang="el-GR" sz="4400" b="1" dirty="0">
              <a:solidFill>
                <a:srgbClr val="FFFF00"/>
              </a:solidFill>
              <a:latin typeface="+mj-lt"/>
            </a:endParaRPr>
          </a:p>
        </p:txBody>
      </p:sp>
      <p:sp>
        <p:nvSpPr>
          <p:cNvPr id="84995" name="Oval 3"/>
          <p:cNvSpPr>
            <a:spLocks noChangeArrowheads="1"/>
          </p:cNvSpPr>
          <p:nvPr/>
        </p:nvSpPr>
        <p:spPr bwMode="auto">
          <a:xfrm>
            <a:off x="1905000" y="2057400"/>
            <a:ext cx="5105400" cy="1143000"/>
          </a:xfrm>
          <a:prstGeom prst="ellipse">
            <a:avLst/>
          </a:prstGeom>
          <a:solidFill>
            <a:srgbClr val="CCECFF"/>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84996" name="Oval 4"/>
          <p:cNvSpPr>
            <a:spLocks noChangeArrowheads="1"/>
          </p:cNvSpPr>
          <p:nvPr/>
        </p:nvSpPr>
        <p:spPr bwMode="auto">
          <a:xfrm>
            <a:off x="609600" y="3581400"/>
            <a:ext cx="2819400" cy="838200"/>
          </a:xfrm>
          <a:prstGeom prst="ellipse">
            <a:avLst/>
          </a:prstGeom>
          <a:solidFill>
            <a:srgbClr val="CCECFF"/>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84997" name="Oval 5"/>
          <p:cNvSpPr>
            <a:spLocks noChangeArrowheads="1"/>
          </p:cNvSpPr>
          <p:nvPr/>
        </p:nvSpPr>
        <p:spPr bwMode="auto">
          <a:xfrm>
            <a:off x="533400" y="5410200"/>
            <a:ext cx="2819400" cy="838200"/>
          </a:xfrm>
          <a:prstGeom prst="ellipse">
            <a:avLst/>
          </a:prstGeom>
          <a:solidFill>
            <a:srgbClr val="CCECFF"/>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84998" name="Oval 6"/>
          <p:cNvSpPr>
            <a:spLocks noChangeArrowheads="1"/>
          </p:cNvSpPr>
          <p:nvPr/>
        </p:nvSpPr>
        <p:spPr bwMode="auto">
          <a:xfrm>
            <a:off x="4724400" y="3733800"/>
            <a:ext cx="2819400" cy="838200"/>
          </a:xfrm>
          <a:prstGeom prst="ellipse">
            <a:avLst/>
          </a:prstGeom>
          <a:solidFill>
            <a:srgbClr val="CCECFF"/>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84999" name="Oval 7"/>
          <p:cNvSpPr>
            <a:spLocks noChangeArrowheads="1"/>
          </p:cNvSpPr>
          <p:nvPr/>
        </p:nvSpPr>
        <p:spPr bwMode="auto">
          <a:xfrm>
            <a:off x="4648200" y="5410200"/>
            <a:ext cx="2819400" cy="838200"/>
          </a:xfrm>
          <a:prstGeom prst="ellipse">
            <a:avLst/>
          </a:prstGeom>
          <a:solidFill>
            <a:srgbClr val="CCECFF"/>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85000" name="Rectangle 8"/>
          <p:cNvSpPr>
            <a:spLocks noChangeArrowheads="1"/>
          </p:cNvSpPr>
          <p:nvPr/>
        </p:nvSpPr>
        <p:spPr bwMode="auto">
          <a:xfrm>
            <a:off x="3124200" y="2362200"/>
            <a:ext cx="27432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p>
            <a:pPr algn="l" defTabSz="762000" eaLnBrk="0" hangingPunct="0">
              <a:spcBef>
                <a:spcPct val="50000"/>
              </a:spcBef>
            </a:pPr>
            <a:r>
              <a:rPr lang="el-GR" sz="2800" b="1">
                <a:solidFill>
                  <a:srgbClr val="330099"/>
                </a:solidFill>
                <a:latin typeface="Times New Roman" pitchFamily="18" charset="0"/>
              </a:rPr>
              <a:t>υγιείς φορείς</a:t>
            </a:r>
            <a:endParaRPr lang="el-GR" sz="2800" b="1">
              <a:solidFill>
                <a:srgbClr val="330099"/>
              </a:solidFill>
              <a:latin typeface="Times New Roman Greek" charset="-95"/>
            </a:endParaRPr>
          </a:p>
        </p:txBody>
      </p:sp>
      <p:sp>
        <p:nvSpPr>
          <p:cNvPr id="85001" name="Rectangle 9"/>
          <p:cNvSpPr>
            <a:spLocks noChangeArrowheads="1"/>
          </p:cNvSpPr>
          <p:nvPr/>
        </p:nvSpPr>
        <p:spPr bwMode="auto">
          <a:xfrm>
            <a:off x="1447800" y="3733800"/>
            <a:ext cx="12192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p>
            <a:pPr algn="l" defTabSz="762000" eaLnBrk="0" hangingPunct="0">
              <a:spcBef>
                <a:spcPct val="50000"/>
              </a:spcBef>
            </a:pPr>
            <a:r>
              <a:rPr lang="el-GR" sz="2800" b="1">
                <a:solidFill>
                  <a:srgbClr val="330099"/>
                </a:solidFill>
                <a:latin typeface="Times New Roman" pitchFamily="18" charset="0"/>
              </a:rPr>
              <a:t>χέρια</a:t>
            </a:r>
            <a:endParaRPr lang="el-GR" sz="2800" b="1">
              <a:solidFill>
                <a:srgbClr val="330099"/>
              </a:solidFill>
              <a:latin typeface="Times New Roman Greek" charset="-95"/>
            </a:endParaRPr>
          </a:p>
        </p:txBody>
      </p:sp>
      <p:sp>
        <p:nvSpPr>
          <p:cNvPr id="85002" name="Rectangle 10"/>
          <p:cNvSpPr>
            <a:spLocks noChangeArrowheads="1"/>
          </p:cNvSpPr>
          <p:nvPr/>
        </p:nvSpPr>
        <p:spPr bwMode="auto">
          <a:xfrm>
            <a:off x="1066800" y="5562600"/>
            <a:ext cx="16002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p>
            <a:pPr algn="l" defTabSz="762000" eaLnBrk="0" hangingPunct="0">
              <a:spcBef>
                <a:spcPct val="50000"/>
              </a:spcBef>
            </a:pPr>
            <a:r>
              <a:rPr lang="el-GR" sz="2800" b="1">
                <a:solidFill>
                  <a:srgbClr val="330099"/>
                </a:solidFill>
                <a:latin typeface="Times New Roman" pitchFamily="18" charset="0"/>
              </a:rPr>
              <a:t>ασθενής</a:t>
            </a:r>
            <a:endParaRPr lang="el-GR" sz="2800" b="1">
              <a:solidFill>
                <a:srgbClr val="330099"/>
              </a:solidFill>
              <a:latin typeface="Times New Roman Greek" charset="-95"/>
            </a:endParaRPr>
          </a:p>
        </p:txBody>
      </p:sp>
      <p:sp>
        <p:nvSpPr>
          <p:cNvPr id="85003" name="Rectangle 11"/>
          <p:cNvSpPr>
            <a:spLocks noChangeArrowheads="1"/>
          </p:cNvSpPr>
          <p:nvPr/>
        </p:nvSpPr>
        <p:spPr bwMode="auto">
          <a:xfrm>
            <a:off x="5257800" y="5638800"/>
            <a:ext cx="19050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p>
            <a:pPr algn="l" defTabSz="762000" eaLnBrk="0" hangingPunct="0">
              <a:spcBef>
                <a:spcPct val="50000"/>
              </a:spcBef>
            </a:pPr>
            <a:r>
              <a:rPr lang="el-GR" sz="2800" b="1">
                <a:solidFill>
                  <a:srgbClr val="330099"/>
                </a:solidFill>
                <a:latin typeface="Times New Roman" pitchFamily="18" charset="0"/>
              </a:rPr>
              <a:t>επιδημία</a:t>
            </a:r>
            <a:endParaRPr lang="el-GR" sz="2800" b="1">
              <a:solidFill>
                <a:srgbClr val="330099"/>
              </a:solidFill>
              <a:latin typeface="Times New Roman Greek" charset="-95"/>
            </a:endParaRPr>
          </a:p>
        </p:txBody>
      </p:sp>
      <p:sp>
        <p:nvSpPr>
          <p:cNvPr id="85004" name="Rectangle 12"/>
          <p:cNvSpPr>
            <a:spLocks noChangeArrowheads="1"/>
          </p:cNvSpPr>
          <p:nvPr/>
        </p:nvSpPr>
        <p:spPr bwMode="auto">
          <a:xfrm>
            <a:off x="5181600" y="3886200"/>
            <a:ext cx="21336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p>
            <a:pPr algn="l" defTabSz="762000" eaLnBrk="0" hangingPunct="0">
              <a:spcBef>
                <a:spcPct val="50000"/>
              </a:spcBef>
            </a:pPr>
            <a:r>
              <a:rPr lang="el-GR" sz="2800" b="1">
                <a:solidFill>
                  <a:srgbClr val="330099"/>
                </a:solidFill>
                <a:latin typeface="Times New Roman" pitchFamily="18" charset="0"/>
              </a:rPr>
              <a:t>αντικείμενα</a:t>
            </a:r>
            <a:endParaRPr lang="el-GR" sz="2800" b="1">
              <a:solidFill>
                <a:srgbClr val="330099"/>
              </a:solidFill>
              <a:latin typeface="Times New Roman Greek" charset="-95"/>
            </a:endParaRPr>
          </a:p>
        </p:txBody>
      </p:sp>
      <p:sp>
        <p:nvSpPr>
          <p:cNvPr id="85005" name="AutoShape 13"/>
          <p:cNvSpPr>
            <a:spLocks noChangeArrowheads="1"/>
          </p:cNvSpPr>
          <p:nvPr/>
        </p:nvSpPr>
        <p:spPr bwMode="auto">
          <a:xfrm>
            <a:off x="2667000" y="2971800"/>
            <a:ext cx="228600" cy="914400"/>
          </a:xfrm>
          <a:prstGeom prst="downArrow">
            <a:avLst>
              <a:gd name="adj1" fmla="val 50000"/>
              <a:gd name="adj2" fmla="val 200019"/>
            </a:avLst>
          </a:prstGeom>
          <a:solidFill>
            <a:srgbClr val="FFFF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85006" name="AutoShape 14"/>
          <p:cNvSpPr>
            <a:spLocks noChangeArrowheads="1"/>
          </p:cNvSpPr>
          <p:nvPr/>
        </p:nvSpPr>
        <p:spPr bwMode="auto">
          <a:xfrm>
            <a:off x="2514600" y="4495800"/>
            <a:ext cx="152400" cy="1066800"/>
          </a:xfrm>
          <a:prstGeom prst="downArrow">
            <a:avLst>
              <a:gd name="adj1" fmla="val 50000"/>
              <a:gd name="adj2" fmla="val 350032"/>
            </a:avLst>
          </a:prstGeom>
          <a:solidFill>
            <a:srgbClr val="FFFF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85007" name="AutoShape 15"/>
          <p:cNvSpPr>
            <a:spLocks noChangeArrowheads="1"/>
          </p:cNvSpPr>
          <p:nvPr/>
        </p:nvSpPr>
        <p:spPr bwMode="auto">
          <a:xfrm>
            <a:off x="3352800" y="4038600"/>
            <a:ext cx="1371600" cy="228600"/>
          </a:xfrm>
          <a:prstGeom prst="leftArrow">
            <a:avLst>
              <a:gd name="adj1" fmla="val 50000"/>
              <a:gd name="adj2" fmla="val 299972"/>
            </a:avLst>
          </a:prstGeom>
          <a:solidFill>
            <a:srgbClr val="FFFF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85008" name="AutoShape 16"/>
          <p:cNvSpPr>
            <a:spLocks noChangeArrowheads="1"/>
          </p:cNvSpPr>
          <p:nvPr/>
        </p:nvSpPr>
        <p:spPr bwMode="auto">
          <a:xfrm>
            <a:off x="3352800" y="5791200"/>
            <a:ext cx="1524000" cy="228600"/>
          </a:xfrm>
          <a:prstGeom prst="rightArrow">
            <a:avLst>
              <a:gd name="adj1" fmla="val 50000"/>
              <a:gd name="adj2" fmla="val 333364"/>
            </a:avLst>
          </a:prstGeom>
          <a:solidFill>
            <a:srgbClr val="FFFF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Tree>
    <p:extLst>
      <p:ext uri="{BB962C8B-B14F-4D97-AF65-F5344CB8AC3E}">
        <p14:creationId xmlns:p14="http://schemas.microsoft.com/office/powerpoint/2010/main" xmlns="" val="366404566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a:extLst>
              <a:ext uri="{FF2B5EF4-FFF2-40B4-BE49-F238E27FC236}">
                <a16:creationId xmlns:a16="http://schemas.microsoft.com/office/drawing/2014/main" xmlns="" id="{41B68C77-138E-4BF7-A276-BD0C78A4219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cstate="print">
            <a:extLst>
              <a:ext uri="{28A0092B-C50C-407E-A947-70E740481C1C}">
                <a14:useLocalDpi xmlns:a14="http://schemas.microsoft.com/office/drawing/2010/main" xmlns="" val="0"/>
              </a:ext>
            </a:extLst>
          </a:blip>
          <a:srcRect l="3613"/>
          <a:stretch/>
        </p:blipFill>
        <p:spPr>
          <a:xfrm>
            <a:off x="0" y="2669685"/>
            <a:ext cx="3027759" cy="4188315"/>
          </a:xfrm>
          <a:prstGeom prst="rect">
            <a:avLst/>
          </a:prstGeom>
        </p:spPr>
      </p:pic>
      <p:pic>
        <p:nvPicPr>
          <p:cNvPr id="76" name="Picture 75">
            <a:extLst>
              <a:ext uri="{FF2B5EF4-FFF2-40B4-BE49-F238E27FC236}">
                <a16:creationId xmlns:a16="http://schemas.microsoft.com/office/drawing/2014/main" xmlns="" id="{7C268552-D473-46ED-B1B8-422042C4DEF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cstate="print">
            <a:extLst>
              <a:ext uri="{28A0092B-C50C-407E-A947-70E740481C1C}">
                <a14:useLocalDpi xmlns:a14="http://schemas.microsoft.com/office/drawing/2010/main" xmlns="" val="0"/>
              </a:ext>
            </a:extLst>
          </a:blip>
          <a:srcRect l="35640"/>
          <a:stretch/>
        </p:blipFill>
        <p:spPr>
          <a:xfrm>
            <a:off x="0" y="2892347"/>
            <a:ext cx="1141809" cy="2365453"/>
          </a:xfrm>
          <a:prstGeom prst="rect">
            <a:avLst/>
          </a:prstGeom>
        </p:spPr>
      </p:pic>
      <p:sp>
        <p:nvSpPr>
          <p:cNvPr id="78" name="Oval 77">
            <a:extLst>
              <a:ext uri="{FF2B5EF4-FFF2-40B4-BE49-F238E27FC236}">
                <a16:creationId xmlns:a16="http://schemas.microsoft.com/office/drawing/2014/main" xmlns="" id="{4AC0CD9D-7610-4620-93B4-798CCD9AB5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80" name="Picture 79">
            <a:extLst>
              <a:ext uri="{FF2B5EF4-FFF2-40B4-BE49-F238E27FC236}">
                <a16:creationId xmlns:a16="http://schemas.microsoft.com/office/drawing/2014/main" xmlns="" id="{B9238B3E-24AA-439A-B527-6C5DF6D7214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cstate="print">
            <a:extLst>
              <a:ext uri="{28A0092B-C50C-407E-A947-70E740481C1C}">
                <a14:useLocalDpi xmlns:a14="http://schemas.microsoft.com/office/drawing/2010/main" xmlns="" val="0"/>
              </a:ext>
            </a:extLst>
          </a:blip>
          <a:srcRect t="28813"/>
          <a:stretch/>
        </p:blipFill>
        <p:spPr>
          <a:xfrm>
            <a:off x="5999559" y="0"/>
            <a:ext cx="1202540" cy="1141407"/>
          </a:xfrm>
          <a:prstGeom prst="rect">
            <a:avLst/>
          </a:prstGeom>
        </p:spPr>
      </p:pic>
      <p:pic>
        <p:nvPicPr>
          <p:cNvPr id="82" name="Picture 81">
            <a:extLst>
              <a:ext uri="{FF2B5EF4-FFF2-40B4-BE49-F238E27FC236}">
                <a16:creationId xmlns:a16="http://schemas.microsoft.com/office/drawing/2014/main" xmlns="" id="{69F01145-BEA3-4CBF-AA21-10077B948CA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cstate="print">
            <a:extLst>
              <a:ext uri="{28A0092B-C50C-407E-A947-70E740481C1C}">
                <a14:useLocalDpi xmlns:a14="http://schemas.microsoft.com/office/drawing/2010/main" xmlns="" val="0"/>
              </a:ext>
            </a:extLst>
          </a:blip>
          <a:srcRect b="23320"/>
          <a:stretch/>
        </p:blipFill>
        <p:spPr>
          <a:xfrm>
            <a:off x="6454408" y="6096000"/>
            <a:ext cx="745301" cy="762000"/>
          </a:xfrm>
          <a:prstGeom prst="rect">
            <a:avLst/>
          </a:prstGeom>
        </p:spPr>
      </p:pic>
      <p:sp>
        <p:nvSpPr>
          <p:cNvPr id="84" name="Rectangle 83">
            <a:extLst>
              <a:ext uri="{FF2B5EF4-FFF2-40B4-BE49-F238E27FC236}">
                <a16:creationId xmlns:a16="http://schemas.microsoft.com/office/drawing/2014/main" xmlns="" id="{DE4D62F9-188E-4530-84C2-24BDEE4BEB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6" name="Rectangle 85">
            <a:extLst>
              <a:ext uri="{FF2B5EF4-FFF2-40B4-BE49-F238E27FC236}">
                <a16:creationId xmlns:a16="http://schemas.microsoft.com/office/drawing/2014/main" xmlns="" id="{04A3DA6D-FED2-4369-9ACD-B578C8790D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xmlns="" id="{163C72DE-4C01-4F6C-9020-327690ADA8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31836"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90" name="Freeform 7">
            <a:extLst>
              <a:ext uri="{FF2B5EF4-FFF2-40B4-BE49-F238E27FC236}">
                <a16:creationId xmlns:a16="http://schemas.microsoft.com/office/drawing/2014/main" xmlns="" id="{5627181E-8B3E-4EFB-8F43-17296B86C0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393218" name="Rectangle 2"/>
          <p:cNvSpPr>
            <a:spLocks noGrp="1" noChangeArrowheads="1"/>
          </p:cNvSpPr>
          <p:nvPr>
            <p:ph type="title"/>
          </p:nvPr>
        </p:nvSpPr>
        <p:spPr>
          <a:xfrm>
            <a:off x="486697" y="629267"/>
            <a:ext cx="6939116" cy="1016654"/>
          </a:xfrm>
        </p:spPr>
        <p:txBody>
          <a:bodyPr vert="horz" lIns="91440" tIns="45720" rIns="91440" bIns="45720" rtlCol="0" anchor="t">
            <a:normAutofit/>
          </a:bodyPr>
          <a:lstStyle/>
          <a:p>
            <a:pPr defTabSz="457200">
              <a:lnSpc>
                <a:spcPct val="90000"/>
              </a:lnSpc>
            </a:pPr>
            <a:r>
              <a:rPr lang="en-US" sz="3300" b="0" i="0" kern="1200">
                <a:solidFill>
                  <a:srgbClr val="EBEBEB"/>
                </a:solidFill>
                <a:latin typeface="+mj-lt"/>
                <a:ea typeface="+mj-ea"/>
                <a:cs typeface="+mj-cs"/>
              </a:rPr>
              <a:t>Ανάγκη επιδημιολογικής επιτήρησης για MRSA λοιμώξεις!!</a:t>
            </a:r>
          </a:p>
        </p:txBody>
      </p:sp>
      <p:sp useBgFill="1">
        <p:nvSpPr>
          <p:cNvPr id="92" name="Freeform: Shape 91">
            <a:extLst>
              <a:ext uri="{FF2B5EF4-FFF2-40B4-BE49-F238E27FC236}">
                <a16:creationId xmlns:a16="http://schemas.microsoft.com/office/drawing/2014/main" xmlns="" id="{2E45DBDE-EAD7-4DEE-B77D-577BBB0A13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a:off x="0" y="1762067"/>
            <a:ext cx="9144313"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393220" name="Rectangle 4"/>
          <p:cNvSpPr>
            <a:spLocks noChangeArrowheads="1"/>
          </p:cNvSpPr>
          <p:nvPr/>
        </p:nvSpPr>
        <p:spPr bwMode="auto">
          <a:xfrm>
            <a:off x="486698" y="2548281"/>
            <a:ext cx="4933944" cy="3658689"/>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lIns="91440" tIns="45720" rIns="91440" bIns="45720" rtlCol="0">
            <a:normAutofit/>
          </a:bodyPr>
          <a:lstStyle/>
          <a:p>
            <a:pPr marL="342900" indent="-342900">
              <a:spcBef>
                <a:spcPts val="1000"/>
              </a:spcBef>
              <a:buClr>
                <a:schemeClr val="accent1"/>
              </a:buClr>
              <a:buSzPct val="80000"/>
              <a:buFont typeface="Wingdings 3" charset="2"/>
              <a:buChar char=""/>
            </a:pPr>
            <a:r>
              <a:rPr lang="en-US" dirty="0">
                <a:latin typeface="+mj-lt"/>
                <a:ea typeface="+mj-ea"/>
                <a:cs typeface="+mj-cs"/>
              </a:rPr>
              <a:t>Kαθορισμός παραγόντων κινδύνου </a:t>
            </a:r>
          </a:p>
          <a:p>
            <a:pPr marL="342900" indent="-342900">
              <a:spcBef>
                <a:spcPts val="1000"/>
              </a:spcBef>
              <a:buClr>
                <a:schemeClr val="accent1"/>
              </a:buClr>
              <a:buSzPct val="80000"/>
              <a:buFont typeface="Wingdings 3" charset="2"/>
              <a:buChar char=""/>
            </a:pPr>
            <a:r>
              <a:rPr lang="en-US" dirty="0">
                <a:latin typeface="+mj-lt"/>
                <a:ea typeface="+mj-ea"/>
                <a:cs typeface="+mj-cs"/>
              </a:rPr>
              <a:t>Μελέτη της τάσης εξέλιξης των MRSA</a:t>
            </a:r>
          </a:p>
          <a:p>
            <a:pPr marL="342900" indent="-342900">
              <a:spcBef>
                <a:spcPts val="1000"/>
              </a:spcBef>
              <a:buClr>
                <a:schemeClr val="accent1"/>
              </a:buClr>
              <a:buSzPct val="80000"/>
              <a:buFont typeface="Wingdings 3" charset="2"/>
              <a:buChar char=""/>
            </a:pPr>
            <a:r>
              <a:rPr lang="en-US" dirty="0">
                <a:latin typeface="+mj-lt"/>
                <a:ea typeface="+mj-ea"/>
                <a:cs typeface="+mj-cs"/>
              </a:rPr>
              <a:t>Έλεγχος λοιμογόνου ικανότητας</a:t>
            </a:r>
          </a:p>
          <a:p>
            <a:pPr marL="342900" indent="-342900">
              <a:spcBef>
                <a:spcPts val="1000"/>
              </a:spcBef>
              <a:buClr>
                <a:schemeClr val="accent1"/>
              </a:buClr>
              <a:buSzPct val="80000"/>
              <a:buFont typeface="Wingdings 3" charset="2"/>
              <a:buChar char=""/>
            </a:pPr>
            <a:r>
              <a:rPr lang="en-US" dirty="0">
                <a:latin typeface="+mj-lt"/>
                <a:ea typeface="+mj-ea"/>
                <a:cs typeface="+mj-cs"/>
              </a:rPr>
              <a:t>Προληπτικά μέτρα</a:t>
            </a:r>
          </a:p>
          <a:p>
            <a:pPr marL="342900" indent="-342900">
              <a:spcBef>
                <a:spcPts val="1000"/>
              </a:spcBef>
              <a:buClr>
                <a:schemeClr val="accent1"/>
              </a:buClr>
              <a:buSzPct val="80000"/>
              <a:buFont typeface="Wingdings 3" charset="2"/>
              <a:buChar char=""/>
            </a:pPr>
            <a:r>
              <a:rPr lang="en-US" dirty="0">
                <a:latin typeface="+mj-lt"/>
                <a:ea typeface="+mj-ea"/>
                <a:cs typeface="+mj-cs"/>
              </a:rPr>
              <a:t>Συνεργασία σε παγκόσμια κλίμακα…….</a:t>
            </a:r>
          </a:p>
          <a:p>
            <a:pPr>
              <a:spcBef>
                <a:spcPts val="1000"/>
              </a:spcBef>
              <a:buClr>
                <a:schemeClr val="accent1"/>
              </a:buClr>
              <a:buSzPct val="80000"/>
            </a:pPr>
            <a:r>
              <a:rPr lang="en-US" dirty="0">
                <a:latin typeface="+mj-lt"/>
                <a:ea typeface="+mj-ea"/>
                <a:cs typeface="+mj-cs"/>
              </a:rPr>
              <a:t>…. στο νοσοκομείο….στη διατροφική αλυσίδα</a:t>
            </a:r>
          </a:p>
        </p:txBody>
      </p:sp>
      <p:pic>
        <p:nvPicPr>
          <p:cNvPr id="393221" name="Picture 5" descr="Picture 519"/>
          <p:cNvPicPr>
            <a:picLocks noChangeAspect="1" noChangeArrowheads="1"/>
          </p:cNvPicPr>
          <p:nvPr/>
        </p:nvPicPr>
        <p:blipFill>
          <a:blip r:embed="rId6" cstate="print">
            <a:extLst>
              <a:ext uri="{28A0092B-C50C-407E-A947-70E740481C1C}">
                <a14:useLocalDpi xmlns:a14="http://schemas.microsoft.com/office/drawing/2010/main" xmlns="" val="0"/>
              </a:ext>
            </a:extLst>
          </a:blip>
          <a:stretch>
            <a:fillRect/>
          </a:stretch>
        </p:blipFill>
        <p:spPr bwMode="auto">
          <a:xfrm>
            <a:off x="5663191" y="3847772"/>
            <a:ext cx="2994466" cy="1063036"/>
          </a:xfrm>
          <a:prstGeom prst="rect">
            <a:avLst/>
          </a:prstGeom>
          <a:noFill/>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73835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248151" y="270711"/>
            <a:ext cx="8640178" cy="6361697"/>
          </a:xfrm>
          <a:prstGeom prst="rect">
            <a:avLst/>
          </a:prstGeom>
        </p:spPr>
      </p:pic>
    </p:spTree>
    <p:extLst>
      <p:ext uri="{BB962C8B-B14F-4D97-AF65-F5344CB8AC3E}">
        <p14:creationId xmlns:p14="http://schemas.microsoft.com/office/powerpoint/2010/main" xmlns="" val="62737125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236872" y="204467"/>
            <a:ext cx="8662737" cy="6449067"/>
          </a:xfrm>
          <a:prstGeom prst="rect">
            <a:avLst/>
          </a:prstGeom>
        </p:spPr>
      </p:pic>
    </p:spTree>
    <p:extLst>
      <p:ext uri="{BB962C8B-B14F-4D97-AF65-F5344CB8AC3E}">
        <p14:creationId xmlns:p14="http://schemas.microsoft.com/office/powerpoint/2010/main" xmlns="" val="236442358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486336" y="394786"/>
            <a:ext cx="8150081" cy="5986343"/>
          </a:xfrm>
          <a:prstGeom prst="rect">
            <a:avLst/>
          </a:prstGeom>
        </p:spPr>
      </p:pic>
    </p:spTree>
    <p:extLst>
      <p:ext uri="{BB962C8B-B14F-4D97-AF65-F5344CB8AC3E}">
        <p14:creationId xmlns:p14="http://schemas.microsoft.com/office/powerpoint/2010/main" xmlns="" val="315641635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308241" y="360948"/>
            <a:ext cx="8542489" cy="6091272"/>
          </a:xfrm>
          <a:prstGeom prst="rect">
            <a:avLst/>
          </a:prstGeom>
        </p:spPr>
      </p:pic>
    </p:spTree>
    <p:extLst>
      <p:ext uri="{BB962C8B-B14F-4D97-AF65-F5344CB8AC3E}">
        <p14:creationId xmlns:p14="http://schemas.microsoft.com/office/powerpoint/2010/main" xmlns="" val="246362605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Ορισμός αποικισμένου ασθενούς"/>
          <p:cNvSpPr txBox="1"/>
          <p:nvPr/>
        </p:nvSpPr>
        <p:spPr>
          <a:xfrm>
            <a:off x="1849003" y="776315"/>
            <a:ext cx="5493492" cy="48333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800" b="1" u="sng">
                <a:solidFill>
                  <a:srgbClr val="000000"/>
                </a:solidFill>
                <a:latin typeface="Arial"/>
                <a:ea typeface="Arial"/>
                <a:cs typeface="Arial"/>
                <a:sym typeface="Arial"/>
              </a:defRPr>
            </a:lvl1pPr>
          </a:lstStyle>
          <a:p>
            <a:r>
              <a:rPr sz="2672" dirty="0" err="1">
                <a:solidFill>
                  <a:srgbClr val="FFC000"/>
                </a:solidFill>
              </a:rPr>
              <a:t>Ορισμός</a:t>
            </a:r>
            <a:r>
              <a:rPr sz="2672" dirty="0">
                <a:solidFill>
                  <a:srgbClr val="FFC000"/>
                </a:solidFill>
              </a:rPr>
              <a:t> απ</a:t>
            </a:r>
            <a:r>
              <a:rPr sz="2672" dirty="0" err="1">
                <a:solidFill>
                  <a:srgbClr val="FFC000"/>
                </a:solidFill>
              </a:rPr>
              <a:t>οικισμένου</a:t>
            </a:r>
            <a:r>
              <a:rPr sz="2672" dirty="0">
                <a:solidFill>
                  <a:srgbClr val="FFC000"/>
                </a:solidFill>
              </a:rPr>
              <a:t> α</a:t>
            </a:r>
            <a:r>
              <a:rPr sz="2672" dirty="0" err="1">
                <a:solidFill>
                  <a:srgbClr val="FFC000"/>
                </a:solidFill>
              </a:rPr>
              <a:t>σθενούς</a:t>
            </a:r>
            <a:endParaRPr sz="2672" dirty="0">
              <a:solidFill>
                <a:srgbClr val="FFC000"/>
              </a:solidFill>
            </a:endParaRPr>
          </a:p>
        </p:txBody>
      </p:sp>
      <p:sp>
        <p:nvSpPr>
          <p:cNvPr id="201" name="Έλλειψη κλινικών συμπτωμάτων συμβατών με κλινική λοίμωξη"/>
          <p:cNvSpPr txBox="1"/>
          <p:nvPr/>
        </p:nvSpPr>
        <p:spPr>
          <a:xfrm>
            <a:off x="2630104" y="1939044"/>
            <a:ext cx="3931290" cy="687689"/>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defRPr>
                <a:solidFill>
                  <a:srgbClr val="000000"/>
                </a:solidFill>
                <a:latin typeface="Arial"/>
                <a:ea typeface="Arial"/>
                <a:cs typeface="Arial"/>
                <a:sym typeface="Arial"/>
              </a:defRPr>
            </a:lvl1pPr>
          </a:lstStyle>
          <a:p>
            <a:r>
              <a:rPr sz="2000" dirty="0" err="1">
                <a:solidFill>
                  <a:schemeClr val="tx1"/>
                </a:solidFill>
              </a:rPr>
              <a:t>Έλλειψη</a:t>
            </a:r>
            <a:r>
              <a:rPr sz="2000" dirty="0">
                <a:solidFill>
                  <a:schemeClr val="tx1"/>
                </a:solidFill>
              </a:rPr>
              <a:t> </a:t>
            </a:r>
            <a:r>
              <a:rPr sz="2000" dirty="0" err="1">
                <a:solidFill>
                  <a:schemeClr val="tx1"/>
                </a:solidFill>
              </a:rPr>
              <a:t>κλινικών</a:t>
            </a:r>
            <a:r>
              <a:rPr sz="2000" dirty="0">
                <a:solidFill>
                  <a:schemeClr val="tx1"/>
                </a:solidFill>
              </a:rPr>
              <a:t> </a:t>
            </a:r>
            <a:r>
              <a:rPr sz="2000" dirty="0" err="1">
                <a:solidFill>
                  <a:schemeClr val="tx1"/>
                </a:solidFill>
              </a:rPr>
              <a:t>συμ</a:t>
            </a:r>
            <a:r>
              <a:rPr sz="2000" dirty="0">
                <a:solidFill>
                  <a:schemeClr val="tx1"/>
                </a:solidFill>
              </a:rPr>
              <a:t>π</a:t>
            </a:r>
            <a:r>
              <a:rPr sz="2000" dirty="0" err="1">
                <a:solidFill>
                  <a:schemeClr val="tx1"/>
                </a:solidFill>
              </a:rPr>
              <a:t>τωμάτων</a:t>
            </a:r>
            <a:r>
              <a:rPr sz="2000" dirty="0">
                <a:solidFill>
                  <a:schemeClr val="tx1"/>
                </a:solidFill>
              </a:rPr>
              <a:t> </a:t>
            </a:r>
            <a:endParaRPr lang="en-US" sz="2000" dirty="0">
              <a:solidFill>
                <a:schemeClr val="tx1"/>
              </a:solidFill>
            </a:endParaRPr>
          </a:p>
          <a:p>
            <a:r>
              <a:rPr sz="2000" dirty="0" err="1">
                <a:solidFill>
                  <a:schemeClr val="tx1"/>
                </a:solidFill>
              </a:rPr>
              <a:t>συμ</a:t>
            </a:r>
            <a:r>
              <a:rPr sz="2000" dirty="0">
                <a:solidFill>
                  <a:schemeClr val="tx1"/>
                </a:solidFill>
              </a:rPr>
              <a:t>βα</a:t>
            </a:r>
            <a:r>
              <a:rPr sz="2000" dirty="0" err="1">
                <a:solidFill>
                  <a:schemeClr val="tx1"/>
                </a:solidFill>
              </a:rPr>
              <a:t>τών</a:t>
            </a:r>
            <a:r>
              <a:rPr sz="2000" dirty="0">
                <a:solidFill>
                  <a:schemeClr val="tx1"/>
                </a:solidFill>
              </a:rPr>
              <a:t> </a:t>
            </a:r>
            <a:r>
              <a:rPr sz="2000" dirty="0" err="1">
                <a:solidFill>
                  <a:schemeClr val="tx1"/>
                </a:solidFill>
              </a:rPr>
              <a:t>με</a:t>
            </a:r>
            <a:r>
              <a:rPr sz="2000" dirty="0">
                <a:solidFill>
                  <a:schemeClr val="tx1"/>
                </a:solidFill>
              </a:rPr>
              <a:t> </a:t>
            </a:r>
            <a:r>
              <a:rPr sz="2000" dirty="0" err="1">
                <a:solidFill>
                  <a:schemeClr val="tx1"/>
                </a:solidFill>
              </a:rPr>
              <a:t>κλινική</a:t>
            </a:r>
            <a:r>
              <a:rPr sz="2000" dirty="0">
                <a:solidFill>
                  <a:schemeClr val="tx1"/>
                </a:solidFill>
              </a:rPr>
              <a:t> </a:t>
            </a:r>
            <a:r>
              <a:rPr sz="2000" dirty="0" err="1">
                <a:solidFill>
                  <a:schemeClr val="tx1"/>
                </a:solidFill>
              </a:rPr>
              <a:t>λοίμωξη</a:t>
            </a:r>
            <a:endParaRPr sz="2000" dirty="0">
              <a:solidFill>
                <a:schemeClr val="tx1"/>
              </a:solidFill>
            </a:endParaRPr>
          </a:p>
        </p:txBody>
      </p:sp>
      <p:sp>
        <p:nvSpPr>
          <p:cNvPr id="202" name="Και"/>
          <p:cNvSpPr txBox="1"/>
          <p:nvPr/>
        </p:nvSpPr>
        <p:spPr>
          <a:xfrm>
            <a:off x="4304388" y="3042592"/>
            <a:ext cx="433901" cy="379912"/>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b="1">
                <a:solidFill>
                  <a:schemeClr val="accent5">
                    <a:satOff val="18430"/>
                    <a:lumOff val="-14768"/>
                  </a:schemeClr>
                </a:solidFill>
                <a:latin typeface="Arial"/>
                <a:ea typeface="Arial"/>
                <a:cs typeface="Arial"/>
                <a:sym typeface="Arial"/>
              </a:defRPr>
            </a:lvl1pPr>
          </a:lstStyle>
          <a:p>
            <a:r>
              <a:rPr lang="el-GR" sz="2000" dirty="0">
                <a:solidFill>
                  <a:srgbClr val="A6F0F8"/>
                </a:solidFill>
              </a:rPr>
              <a:t>και</a:t>
            </a:r>
            <a:endParaRPr sz="2000" dirty="0">
              <a:solidFill>
                <a:srgbClr val="A6F0F8"/>
              </a:solidFill>
            </a:endParaRPr>
          </a:p>
        </p:txBody>
      </p:sp>
      <p:sp>
        <p:nvSpPr>
          <p:cNvPr id="203" name="Μικροβιολογική τεκμηρίωση με απομόνωση των μικροοργανισμών από χλωρίδες των ασθενών ή από δείγματα που όμως δεν στοιχειοθετούν κλινική λοίμωξη (π.χ. ενδαγγειακοί καθετήρες, ουροκαθετήρες)"/>
          <p:cNvSpPr txBox="1"/>
          <p:nvPr/>
        </p:nvSpPr>
        <p:spPr>
          <a:xfrm>
            <a:off x="776813" y="3653501"/>
            <a:ext cx="7737365" cy="1303242"/>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lvl1pPr>
              <a:defRPr>
                <a:solidFill>
                  <a:srgbClr val="000000"/>
                </a:solidFill>
                <a:latin typeface="Arial"/>
                <a:ea typeface="Arial"/>
                <a:cs typeface="Arial"/>
                <a:sym typeface="Arial"/>
              </a:defRPr>
            </a:lvl1pPr>
          </a:lstStyle>
          <a:p>
            <a:pPr algn="ctr"/>
            <a:r>
              <a:rPr sz="2000" dirty="0" err="1">
                <a:solidFill>
                  <a:schemeClr val="tx1"/>
                </a:solidFill>
              </a:rPr>
              <a:t>Μικρο</a:t>
            </a:r>
            <a:r>
              <a:rPr sz="2000" dirty="0">
                <a:solidFill>
                  <a:schemeClr val="tx1"/>
                </a:solidFill>
              </a:rPr>
              <a:t>β</a:t>
            </a:r>
            <a:r>
              <a:rPr sz="2000" dirty="0" err="1">
                <a:solidFill>
                  <a:schemeClr val="tx1"/>
                </a:solidFill>
              </a:rPr>
              <a:t>ιολογική</a:t>
            </a:r>
            <a:r>
              <a:rPr sz="2000" dirty="0">
                <a:solidFill>
                  <a:schemeClr val="tx1"/>
                </a:solidFill>
              </a:rPr>
              <a:t> </a:t>
            </a:r>
            <a:r>
              <a:rPr sz="2000" dirty="0" err="1">
                <a:solidFill>
                  <a:schemeClr val="tx1"/>
                </a:solidFill>
              </a:rPr>
              <a:t>τεκμηρίωση</a:t>
            </a:r>
            <a:r>
              <a:rPr sz="2000" dirty="0">
                <a:solidFill>
                  <a:schemeClr val="tx1"/>
                </a:solidFill>
              </a:rPr>
              <a:t> </a:t>
            </a:r>
            <a:r>
              <a:rPr sz="2000" dirty="0" err="1">
                <a:solidFill>
                  <a:schemeClr val="tx1"/>
                </a:solidFill>
              </a:rPr>
              <a:t>με</a:t>
            </a:r>
            <a:r>
              <a:rPr sz="2000" dirty="0">
                <a:solidFill>
                  <a:schemeClr val="tx1"/>
                </a:solidFill>
              </a:rPr>
              <a:t> απ</a:t>
            </a:r>
            <a:r>
              <a:rPr sz="2000" dirty="0" err="1">
                <a:solidFill>
                  <a:schemeClr val="tx1"/>
                </a:solidFill>
              </a:rPr>
              <a:t>ομόνωση</a:t>
            </a:r>
            <a:r>
              <a:rPr sz="2000" dirty="0">
                <a:solidFill>
                  <a:schemeClr val="tx1"/>
                </a:solidFill>
              </a:rPr>
              <a:t> </a:t>
            </a:r>
            <a:r>
              <a:rPr sz="2000" dirty="0" err="1">
                <a:solidFill>
                  <a:schemeClr val="tx1"/>
                </a:solidFill>
              </a:rPr>
              <a:t>των</a:t>
            </a:r>
            <a:r>
              <a:rPr sz="2000" dirty="0">
                <a:solidFill>
                  <a:schemeClr val="tx1"/>
                </a:solidFill>
              </a:rPr>
              <a:t> </a:t>
            </a:r>
            <a:r>
              <a:rPr sz="2000" dirty="0" err="1">
                <a:solidFill>
                  <a:schemeClr val="tx1"/>
                </a:solidFill>
              </a:rPr>
              <a:t>μικροοργ</a:t>
            </a:r>
            <a:r>
              <a:rPr sz="2000" dirty="0">
                <a:solidFill>
                  <a:schemeClr val="tx1"/>
                </a:solidFill>
              </a:rPr>
              <a:t>α</a:t>
            </a:r>
            <a:r>
              <a:rPr sz="2000" dirty="0" err="1">
                <a:solidFill>
                  <a:schemeClr val="tx1"/>
                </a:solidFill>
              </a:rPr>
              <a:t>νισμών</a:t>
            </a:r>
            <a:r>
              <a:rPr sz="2000" dirty="0">
                <a:solidFill>
                  <a:schemeClr val="tx1"/>
                </a:solidFill>
              </a:rPr>
              <a:t> απ</a:t>
            </a:r>
            <a:r>
              <a:rPr sz="2000" dirty="0" err="1">
                <a:solidFill>
                  <a:schemeClr val="tx1"/>
                </a:solidFill>
              </a:rPr>
              <a:t>ό</a:t>
            </a:r>
            <a:r>
              <a:rPr sz="2000" dirty="0">
                <a:solidFill>
                  <a:schemeClr val="tx1"/>
                </a:solidFill>
              </a:rPr>
              <a:t> </a:t>
            </a:r>
            <a:r>
              <a:rPr sz="2000" dirty="0" err="1">
                <a:solidFill>
                  <a:schemeClr val="tx1"/>
                </a:solidFill>
              </a:rPr>
              <a:t>χλωρίδες</a:t>
            </a:r>
            <a:r>
              <a:rPr sz="2000" dirty="0">
                <a:solidFill>
                  <a:schemeClr val="tx1"/>
                </a:solidFill>
              </a:rPr>
              <a:t> </a:t>
            </a:r>
            <a:r>
              <a:rPr sz="2000" dirty="0" err="1">
                <a:solidFill>
                  <a:schemeClr val="tx1"/>
                </a:solidFill>
              </a:rPr>
              <a:t>των</a:t>
            </a:r>
            <a:r>
              <a:rPr sz="2000" dirty="0">
                <a:solidFill>
                  <a:schemeClr val="tx1"/>
                </a:solidFill>
              </a:rPr>
              <a:t> α</a:t>
            </a:r>
            <a:r>
              <a:rPr sz="2000" dirty="0" err="1">
                <a:solidFill>
                  <a:schemeClr val="tx1"/>
                </a:solidFill>
              </a:rPr>
              <a:t>σθενών</a:t>
            </a:r>
            <a:r>
              <a:rPr sz="2000" dirty="0">
                <a:solidFill>
                  <a:schemeClr val="tx1"/>
                </a:solidFill>
              </a:rPr>
              <a:t> </a:t>
            </a:r>
            <a:r>
              <a:rPr sz="2000" dirty="0" err="1">
                <a:solidFill>
                  <a:schemeClr val="tx1"/>
                </a:solidFill>
              </a:rPr>
              <a:t>ή</a:t>
            </a:r>
            <a:r>
              <a:rPr sz="2000" dirty="0">
                <a:solidFill>
                  <a:schemeClr val="tx1"/>
                </a:solidFill>
              </a:rPr>
              <a:t> απ</a:t>
            </a:r>
            <a:r>
              <a:rPr sz="2000" dirty="0" err="1">
                <a:solidFill>
                  <a:schemeClr val="tx1"/>
                </a:solidFill>
              </a:rPr>
              <a:t>ό</a:t>
            </a:r>
            <a:r>
              <a:rPr sz="2000" dirty="0">
                <a:solidFill>
                  <a:schemeClr val="tx1"/>
                </a:solidFill>
              </a:rPr>
              <a:t> </a:t>
            </a:r>
            <a:r>
              <a:rPr sz="2000" dirty="0" err="1">
                <a:solidFill>
                  <a:schemeClr val="tx1"/>
                </a:solidFill>
              </a:rPr>
              <a:t>δείγμ</a:t>
            </a:r>
            <a:r>
              <a:rPr sz="2000" dirty="0">
                <a:solidFill>
                  <a:schemeClr val="tx1"/>
                </a:solidFill>
              </a:rPr>
              <a:t>α</a:t>
            </a:r>
            <a:r>
              <a:rPr sz="2000" dirty="0" err="1">
                <a:solidFill>
                  <a:schemeClr val="tx1"/>
                </a:solidFill>
              </a:rPr>
              <a:t>τ</a:t>
            </a:r>
            <a:r>
              <a:rPr sz="2000" dirty="0">
                <a:solidFill>
                  <a:schemeClr val="tx1"/>
                </a:solidFill>
              </a:rPr>
              <a:t>α π</a:t>
            </a:r>
            <a:r>
              <a:rPr sz="2000" dirty="0" err="1">
                <a:solidFill>
                  <a:schemeClr val="tx1"/>
                </a:solidFill>
              </a:rPr>
              <a:t>ου</a:t>
            </a:r>
            <a:r>
              <a:rPr sz="2000" dirty="0">
                <a:solidFill>
                  <a:schemeClr val="tx1"/>
                </a:solidFill>
              </a:rPr>
              <a:t> </a:t>
            </a:r>
            <a:r>
              <a:rPr sz="2000" dirty="0" err="1">
                <a:solidFill>
                  <a:schemeClr val="tx1"/>
                </a:solidFill>
              </a:rPr>
              <a:t>όμως</a:t>
            </a:r>
            <a:r>
              <a:rPr sz="2000" dirty="0">
                <a:solidFill>
                  <a:schemeClr val="tx1"/>
                </a:solidFill>
              </a:rPr>
              <a:t> </a:t>
            </a:r>
            <a:r>
              <a:rPr sz="2000" dirty="0" err="1">
                <a:solidFill>
                  <a:schemeClr val="tx1"/>
                </a:solidFill>
              </a:rPr>
              <a:t>δεν</a:t>
            </a:r>
            <a:r>
              <a:rPr sz="2000" dirty="0">
                <a:solidFill>
                  <a:schemeClr val="tx1"/>
                </a:solidFill>
              </a:rPr>
              <a:t> </a:t>
            </a:r>
            <a:r>
              <a:rPr sz="2000" dirty="0" err="1">
                <a:solidFill>
                  <a:schemeClr val="tx1"/>
                </a:solidFill>
              </a:rPr>
              <a:t>στοιχειοθετούν</a:t>
            </a:r>
            <a:r>
              <a:rPr sz="2000" dirty="0">
                <a:solidFill>
                  <a:schemeClr val="tx1"/>
                </a:solidFill>
              </a:rPr>
              <a:t> </a:t>
            </a:r>
            <a:r>
              <a:rPr sz="2000" dirty="0" err="1">
                <a:solidFill>
                  <a:schemeClr val="tx1"/>
                </a:solidFill>
              </a:rPr>
              <a:t>κλινική</a:t>
            </a:r>
            <a:r>
              <a:rPr sz="2000" dirty="0">
                <a:solidFill>
                  <a:schemeClr val="tx1"/>
                </a:solidFill>
              </a:rPr>
              <a:t> </a:t>
            </a:r>
            <a:r>
              <a:rPr sz="2000" dirty="0" err="1">
                <a:solidFill>
                  <a:schemeClr val="tx1"/>
                </a:solidFill>
              </a:rPr>
              <a:t>λοίμωξη</a:t>
            </a:r>
            <a:r>
              <a:rPr sz="2000" dirty="0">
                <a:solidFill>
                  <a:schemeClr val="tx1"/>
                </a:solidFill>
              </a:rPr>
              <a:t> (π.</a:t>
            </a:r>
            <a:r>
              <a:rPr sz="2000" dirty="0" err="1">
                <a:solidFill>
                  <a:schemeClr val="tx1"/>
                </a:solidFill>
              </a:rPr>
              <a:t>χ</a:t>
            </a:r>
            <a:r>
              <a:rPr sz="2000" dirty="0">
                <a:solidFill>
                  <a:schemeClr val="tx1"/>
                </a:solidFill>
              </a:rPr>
              <a:t>. </a:t>
            </a:r>
            <a:r>
              <a:rPr sz="2000" dirty="0" err="1">
                <a:solidFill>
                  <a:schemeClr val="tx1"/>
                </a:solidFill>
              </a:rPr>
              <a:t>ενδ</a:t>
            </a:r>
            <a:r>
              <a:rPr sz="2000" dirty="0">
                <a:solidFill>
                  <a:schemeClr val="tx1"/>
                </a:solidFill>
              </a:rPr>
              <a:t>α</a:t>
            </a:r>
            <a:r>
              <a:rPr sz="2000" dirty="0" err="1">
                <a:solidFill>
                  <a:schemeClr val="tx1"/>
                </a:solidFill>
              </a:rPr>
              <a:t>γγει</a:t>
            </a:r>
            <a:r>
              <a:rPr sz="2000" dirty="0">
                <a:solidFill>
                  <a:schemeClr val="tx1"/>
                </a:solidFill>
              </a:rPr>
              <a:t>α</a:t>
            </a:r>
            <a:r>
              <a:rPr sz="2000" dirty="0" err="1">
                <a:solidFill>
                  <a:schemeClr val="tx1"/>
                </a:solidFill>
              </a:rPr>
              <a:t>κοί</a:t>
            </a:r>
            <a:r>
              <a:rPr sz="2000" dirty="0">
                <a:solidFill>
                  <a:schemeClr val="tx1"/>
                </a:solidFill>
              </a:rPr>
              <a:t> </a:t>
            </a:r>
            <a:r>
              <a:rPr sz="2000" dirty="0" err="1">
                <a:solidFill>
                  <a:schemeClr val="tx1"/>
                </a:solidFill>
              </a:rPr>
              <a:t>κ</a:t>
            </a:r>
            <a:r>
              <a:rPr sz="2000" dirty="0">
                <a:solidFill>
                  <a:schemeClr val="tx1"/>
                </a:solidFill>
              </a:rPr>
              <a:t>α</a:t>
            </a:r>
            <a:r>
              <a:rPr sz="2000" dirty="0" err="1">
                <a:solidFill>
                  <a:schemeClr val="tx1"/>
                </a:solidFill>
              </a:rPr>
              <a:t>θετήρες</a:t>
            </a:r>
            <a:r>
              <a:rPr sz="2000" dirty="0">
                <a:solidFill>
                  <a:schemeClr val="tx1"/>
                </a:solidFill>
              </a:rPr>
              <a:t>, </a:t>
            </a:r>
            <a:r>
              <a:rPr sz="2000" dirty="0" err="1">
                <a:solidFill>
                  <a:schemeClr val="tx1"/>
                </a:solidFill>
              </a:rPr>
              <a:t>ουροκ</a:t>
            </a:r>
            <a:r>
              <a:rPr sz="2000" dirty="0">
                <a:solidFill>
                  <a:schemeClr val="tx1"/>
                </a:solidFill>
              </a:rPr>
              <a:t>α</a:t>
            </a:r>
            <a:r>
              <a:rPr sz="2000" dirty="0" err="1">
                <a:solidFill>
                  <a:schemeClr val="tx1"/>
                </a:solidFill>
              </a:rPr>
              <a:t>θετήρες</a:t>
            </a:r>
            <a:r>
              <a:rPr sz="2000" dirty="0">
                <a:solidFill>
                  <a:schemeClr val="tx1"/>
                </a:solidFill>
              </a:rPr>
              <a:t>)</a:t>
            </a:r>
          </a:p>
        </p:txBody>
      </p:sp>
    </p:spTree>
    <p:extLst>
      <p:ext uri="{BB962C8B-B14F-4D97-AF65-F5344CB8AC3E}">
        <p14:creationId xmlns:p14="http://schemas.microsoft.com/office/powerpoint/2010/main" xmlns="" val="199019904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327108" y="443548"/>
            <a:ext cx="8546181" cy="6056152"/>
          </a:xfrm>
          <a:prstGeom prst="rect">
            <a:avLst/>
          </a:prstGeom>
        </p:spPr>
      </p:pic>
    </p:spTree>
    <p:extLst>
      <p:ext uri="{BB962C8B-B14F-4D97-AF65-F5344CB8AC3E}">
        <p14:creationId xmlns:p14="http://schemas.microsoft.com/office/powerpoint/2010/main" xmlns="" val="26490340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270711" y="248151"/>
            <a:ext cx="8613857" cy="6366855"/>
          </a:xfrm>
          <a:prstGeom prst="rect">
            <a:avLst/>
          </a:prstGeom>
        </p:spPr>
      </p:pic>
    </p:spTree>
    <p:extLst>
      <p:ext uri="{BB962C8B-B14F-4D97-AF65-F5344CB8AC3E}">
        <p14:creationId xmlns:p14="http://schemas.microsoft.com/office/powerpoint/2010/main" xmlns="" val="814805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8" name="Picture 70">
            <a:extLst>
              <a:ext uri="{FF2B5EF4-FFF2-40B4-BE49-F238E27FC236}">
                <a16:creationId xmlns:a16="http://schemas.microsoft.com/office/drawing/2014/main" xmlns="" id="{41B68C77-138E-4BF7-A276-BD0C78A4219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cstate="print">
            <a:extLst>
              <a:ext uri="{28A0092B-C50C-407E-A947-70E740481C1C}">
                <a14:useLocalDpi xmlns:a14="http://schemas.microsoft.com/office/drawing/2010/main" xmlns="" val="0"/>
              </a:ext>
            </a:extLst>
          </a:blip>
          <a:srcRect l="3613"/>
          <a:stretch/>
        </p:blipFill>
        <p:spPr>
          <a:xfrm>
            <a:off x="0" y="2669685"/>
            <a:ext cx="3027759" cy="4188315"/>
          </a:xfrm>
          <a:prstGeom prst="rect">
            <a:avLst/>
          </a:prstGeom>
        </p:spPr>
      </p:pic>
      <p:pic>
        <p:nvPicPr>
          <p:cNvPr id="164869" name="Picture 72">
            <a:extLst>
              <a:ext uri="{FF2B5EF4-FFF2-40B4-BE49-F238E27FC236}">
                <a16:creationId xmlns:a16="http://schemas.microsoft.com/office/drawing/2014/main" xmlns="" id="{7C268552-D473-46ED-B1B8-422042C4DEF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cstate="print">
            <a:extLst>
              <a:ext uri="{28A0092B-C50C-407E-A947-70E740481C1C}">
                <a14:useLocalDpi xmlns:a14="http://schemas.microsoft.com/office/drawing/2010/main" xmlns="" val="0"/>
              </a:ext>
            </a:extLst>
          </a:blip>
          <a:srcRect l="35640"/>
          <a:stretch/>
        </p:blipFill>
        <p:spPr>
          <a:xfrm>
            <a:off x="0" y="2892347"/>
            <a:ext cx="1141809" cy="2365453"/>
          </a:xfrm>
          <a:prstGeom prst="rect">
            <a:avLst/>
          </a:prstGeom>
        </p:spPr>
      </p:pic>
      <p:sp>
        <p:nvSpPr>
          <p:cNvPr id="164870" name="Oval 74">
            <a:extLst>
              <a:ext uri="{FF2B5EF4-FFF2-40B4-BE49-F238E27FC236}">
                <a16:creationId xmlns:a16="http://schemas.microsoft.com/office/drawing/2014/main" xmlns="" id="{4AC0CD9D-7610-4620-93B4-798CCD9AB5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4871" name="Picture 76">
            <a:extLst>
              <a:ext uri="{FF2B5EF4-FFF2-40B4-BE49-F238E27FC236}">
                <a16:creationId xmlns:a16="http://schemas.microsoft.com/office/drawing/2014/main" xmlns="" id="{B9238B3E-24AA-439A-B527-6C5DF6D7214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cstate="print">
            <a:extLst>
              <a:ext uri="{28A0092B-C50C-407E-A947-70E740481C1C}">
                <a14:useLocalDpi xmlns:a14="http://schemas.microsoft.com/office/drawing/2010/main" xmlns="" val="0"/>
              </a:ext>
            </a:extLst>
          </a:blip>
          <a:srcRect t="28813"/>
          <a:stretch/>
        </p:blipFill>
        <p:spPr>
          <a:xfrm>
            <a:off x="5999559" y="0"/>
            <a:ext cx="1202540" cy="1141407"/>
          </a:xfrm>
          <a:prstGeom prst="rect">
            <a:avLst/>
          </a:prstGeom>
        </p:spPr>
      </p:pic>
      <p:pic>
        <p:nvPicPr>
          <p:cNvPr id="164872" name="Picture 78">
            <a:extLst>
              <a:ext uri="{FF2B5EF4-FFF2-40B4-BE49-F238E27FC236}">
                <a16:creationId xmlns:a16="http://schemas.microsoft.com/office/drawing/2014/main" xmlns="" id="{69F01145-BEA3-4CBF-AA21-10077B948CA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6" cstate="print">
            <a:extLst>
              <a:ext uri="{28A0092B-C50C-407E-A947-70E740481C1C}">
                <a14:useLocalDpi xmlns:a14="http://schemas.microsoft.com/office/drawing/2010/main" xmlns="" val="0"/>
              </a:ext>
            </a:extLst>
          </a:blip>
          <a:srcRect b="23320"/>
          <a:stretch/>
        </p:blipFill>
        <p:spPr>
          <a:xfrm>
            <a:off x="6454408" y="6096000"/>
            <a:ext cx="745301" cy="762000"/>
          </a:xfrm>
          <a:prstGeom prst="rect">
            <a:avLst/>
          </a:prstGeom>
        </p:spPr>
      </p:pic>
      <p:sp>
        <p:nvSpPr>
          <p:cNvPr id="164873" name="Rectangle 80">
            <a:extLst>
              <a:ext uri="{FF2B5EF4-FFF2-40B4-BE49-F238E27FC236}">
                <a16:creationId xmlns:a16="http://schemas.microsoft.com/office/drawing/2014/main" xmlns="" id="{DE4D62F9-188E-4530-84C2-24BDEE4BEB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64874" name="Rectangle 82">
            <a:extLst>
              <a:ext uri="{FF2B5EF4-FFF2-40B4-BE49-F238E27FC236}">
                <a16:creationId xmlns:a16="http://schemas.microsoft.com/office/drawing/2014/main" xmlns="" id="{EE4E366E-272A-409E-840F-9A6A64A9E3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64875" name="Rectangle 84">
            <a:extLst>
              <a:ext uri="{FF2B5EF4-FFF2-40B4-BE49-F238E27FC236}">
                <a16:creationId xmlns:a16="http://schemas.microsoft.com/office/drawing/2014/main" xmlns="" id="{A721560C-E4AB-4287-A29C-3F6916794C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31836"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64876" name="Freeform 7">
            <a:extLst>
              <a:ext uri="{FF2B5EF4-FFF2-40B4-BE49-F238E27FC236}">
                <a16:creationId xmlns:a16="http://schemas.microsoft.com/office/drawing/2014/main" xmlns="" id="{DF6CFF07-D953-4F9C-9A0E-E0A6AACB61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5" name="Rectangle 6">
            <a:extLst>
              <a:ext uri="{FF2B5EF4-FFF2-40B4-BE49-F238E27FC236}">
                <a16:creationId xmlns:a16="http://schemas.microsoft.com/office/drawing/2014/main" xmlns="" id="{5A62B1ED-60E4-BF44-8CD1-21ACA9C9439B}"/>
              </a:ext>
            </a:extLst>
          </p:cNvPr>
          <p:cNvSpPr>
            <a:spLocks noGrp="1" noChangeArrowheads="1"/>
          </p:cNvSpPr>
          <p:nvPr>
            <p:ph type="title"/>
          </p:nvPr>
        </p:nvSpPr>
        <p:spPr>
          <a:xfrm>
            <a:off x="486697" y="629267"/>
            <a:ext cx="6939116" cy="1016654"/>
          </a:xfrm>
        </p:spPr>
        <p:txBody>
          <a:bodyPr vert="horz" lIns="91440" tIns="45720" rIns="91440" bIns="45720" rtlCol="0" anchor="t">
            <a:normAutofit/>
          </a:bodyPr>
          <a:lstStyle/>
          <a:p>
            <a:pPr defTabSz="457200">
              <a:lnSpc>
                <a:spcPct val="90000"/>
              </a:lnSpc>
            </a:pPr>
            <a:r>
              <a:rPr lang="en-US" sz="3300" b="0" i="0" kern="1200">
                <a:solidFill>
                  <a:srgbClr val="EBEBEB"/>
                </a:solidFill>
                <a:latin typeface="+mj-lt"/>
                <a:ea typeface="+mj-ea"/>
                <a:cs typeface="+mj-cs"/>
              </a:rPr>
              <a:t>Βακτηριαιμία σχετιζόμενη με τη χρήση καθετήρων</a:t>
            </a:r>
          </a:p>
        </p:txBody>
      </p:sp>
      <p:sp useBgFill="1">
        <p:nvSpPr>
          <p:cNvPr id="164877" name="Freeform: Shape 88">
            <a:extLst>
              <a:ext uri="{FF2B5EF4-FFF2-40B4-BE49-F238E27FC236}">
                <a16:creationId xmlns:a16="http://schemas.microsoft.com/office/drawing/2014/main" xmlns="" id="{DAA4FEEE-0B5F-41BF-825D-60F9FB0895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a:off x="0" y="1762067"/>
            <a:ext cx="9144313"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6" name="Ορθογώνιο 5">
            <a:extLst>
              <a:ext uri="{FF2B5EF4-FFF2-40B4-BE49-F238E27FC236}">
                <a16:creationId xmlns:a16="http://schemas.microsoft.com/office/drawing/2014/main" xmlns="" id="{70825A24-E5C1-9542-8D5A-915743EA753D}"/>
              </a:ext>
            </a:extLst>
          </p:cNvPr>
          <p:cNvSpPr/>
          <p:nvPr/>
        </p:nvSpPr>
        <p:spPr>
          <a:xfrm>
            <a:off x="240640" y="2558614"/>
            <a:ext cx="2350160" cy="3658689"/>
          </a:xfrm>
          <a:prstGeom prst="rect">
            <a:avLst/>
          </a:prstGeom>
        </p:spPr>
        <p:txBody>
          <a:bodyPr vert="horz" lIns="91440" tIns="45720" rIns="91440" bIns="45720" rtlCol="0">
            <a:normAutofit/>
          </a:bodyPr>
          <a:lstStyle/>
          <a:p>
            <a:pPr>
              <a:spcBef>
                <a:spcPts val="1000"/>
              </a:spcBef>
              <a:buClr>
                <a:schemeClr val="bg2">
                  <a:lumMod val="40000"/>
                  <a:lumOff val="60000"/>
                </a:schemeClr>
              </a:buClr>
              <a:buSzPct val="80000"/>
            </a:pPr>
            <a:r>
              <a:rPr lang="en-US" dirty="0" err="1">
                <a:latin typeface="+mj-lt"/>
                <a:ea typeface="+mj-ea"/>
                <a:cs typeface="+mj-cs"/>
              </a:rPr>
              <a:t>Strasheim</a:t>
            </a:r>
            <a:r>
              <a:rPr lang="en-US" dirty="0">
                <a:latin typeface="+mj-lt"/>
                <a:ea typeface="+mj-ea"/>
                <a:cs typeface="+mj-cs"/>
              </a:rPr>
              <a:t> V et al. Surveillance of catheter-related infections: the supplementary role of the microbiology laboratory. BMC Infect Dis 15, 5 (2015)</a:t>
            </a:r>
          </a:p>
        </p:txBody>
      </p:sp>
      <p:pic>
        <p:nvPicPr>
          <p:cNvPr id="164866" name="Picture 2">
            <a:extLst>
              <a:ext uri="{FF2B5EF4-FFF2-40B4-BE49-F238E27FC236}">
                <a16:creationId xmlns:a16="http://schemas.microsoft.com/office/drawing/2014/main" xmlns="" id="{26AAC0EC-52A0-034D-A488-9FF59CD93E90}"/>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2831440" y="2321957"/>
            <a:ext cx="5902325" cy="4338210"/>
          </a:xfrm>
          <a:prstGeom prst="rect">
            <a:avLst/>
          </a:prstGeom>
          <a:noFill/>
          <a:effectLst/>
          <a:extLst>
            <a:ext uri="{909E8E84-426E-40DD-AFC4-6F175D3DCCD1}">
              <a14:hiddenFill xmlns:a14="http://schemas.microsoft.com/office/drawing/2010/main" xmlns="">
                <a:solidFill>
                  <a:srgbClr val="FFFFFF"/>
                </a:solidFill>
              </a14:hiddenFill>
            </a:ext>
          </a:extLst>
        </p:spPr>
      </p:pic>
      <p:sp>
        <p:nvSpPr>
          <p:cNvPr id="3" name="Δεξιό βέλος 2">
            <a:extLst>
              <a:ext uri="{FF2B5EF4-FFF2-40B4-BE49-F238E27FC236}">
                <a16:creationId xmlns:a16="http://schemas.microsoft.com/office/drawing/2014/main" xmlns="" id="{2D2DC77B-36F5-1846-BEDC-05222836E8FA}"/>
              </a:ext>
            </a:extLst>
          </p:cNvPr>
          <p:cNvSpPr/>
          <p:nvPr/>
        </p:nvSpPr>
        <p:spPr>
          <a:xfrm>
            <a:off x="2286000" y="2442468"/>
            <a:ext cx="457200" cy="1618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xmlns="" val="159157733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Patients hospitalized abroad as importers of multiresistant bacteria-      a cross-sectional study.…"/>
          <p:cNvSpPr txBox="1"/>
          <p:nvPr/>
        </p:nvSpPr>
        <p:spPr>
          <a:xfrm>
            <a:off x="540791" y="320751"/>
            <a:ext cx="7155409" cy="2094741"/>
          </a:xfrm>
          <a:prstGeom prst="rect">
            <a:avLst/>
          </a:prstGeom>
          <a:extLst>
            <a:ext uri="{C572A759-6A51-4108-AA02-DFA0A04FC94B}">
              <ma14:wrappingTextBoxFlag xmlns="" xmlns:ma14="http://schemas.microsoft.com/office/mac/drawingml/2011/main" val="1"/>
            </a:ext>
          </a:extLst>
        </p:spPr>
        <p:txBody>
          <a:bodyPr wrap="square" lIns="35719" tIns="35719" rIns="35719" bIns="35719" anchor="ctr">
            <a:spAutoFit/>
          </a:bodyPr>
          <a:lstStyle/>
          <a:p>
            <a:pPr defTabSz="321457">
              <a:lnSpc>
                <a:spcPct val="150000"/>
              </a:lnSpc>
              <a:spcBef>
                <a:spcPts val="1125"/>
              </a:spcBef>
              <a:defRPr sz="2600" b="1">
                <a:solidFill>
                  <a:srgbClr val="000000"/>
                </a:solidFill>
                <a:latin typeface="Arial"/>
                <a:ea typeface="Arial"/>
                <a:cs typeface="Arial"/>
                <a:sym typeface="Arial"/>
              </a:defRPr>
            </a:pPr>
            <a:r>
              <a:rPr sz="1828" dirty="0">
                <a:solidFill>
                  <a:srgbClr val="FFC000"/>
                </a:solidFill>
              </a:rPr>
              <a:t>Patients hospitalized abroad as importers of </a:t>
            </a:r>
            <a:r>
              <a:rPr sz="1828" dirty="0" err="1">
                <a:solidFill>
                  <a:srgbClr val="FFC000"/>
                </a:solidFill>
              </a:rPr>
              <a:t>multiresistant</a:t>
            </a:r>
            <a:r>
              <a:rPr sz="1828" dirty="0">
                <a:solidFill>
                  <a:srgbClr val="FFC000"/>
                </a:solidFill>
              </a:rPr>
              <a:t> bacteria</a:t>
            </a:r>
            <a:r>
              <a:rPr lang="el-GR" sz="1828" dirty="0">
                <a:solidFill>
                  <a:srgbClr val="FFC000"/>
                </a:solidFill>
              </a:rPr>
              <a:t> </a:t>
            </a:r>
            <a:r>
              <a:rPr sz="1828" dirty="0">
                <a:solidFill>
                  <a:srgbClr val="FFC000"/>
                </a:solidFill>
              </a:rPr>
              <a:t>-</a:t>
            </a:r>
            <a:r>
              <a:rPr lang="el-GR" sz="1828" dirty="0">
                <a:solidFill>
                  <a:srgbClr val="FFC000"/>
                </a:solidFill>
              </a:rPr>
              <a:t> </a:t>
            </a:r>
            <a:r>
              <a:rPr sz="1828" dirty="0">
                <a:solidFill>
                  <a:srgbClr val="FFC000"/>
                </a:solidFill>
              </a:rPr>
              <a:t>a cross-sectional study.</a:t>
            </a:r>
          </a:p>
          <a:p>
            <a:pPr defTabSz="321457">
              <a:lnSpc>
                <a:spcPts val="2320"/>
              </a:lnSpc>
              <a:defRPr sz="1600">
                <a:solidFill>
                  <a:srgbClr val="000000"/>
                </a:solidFill>
                <a:latin typeface="Arial"/>
                <a:ea typeface="Arial"/>
                <a:cs typeface="Arial"/>
                <a:sym typeface="Arial"/>
              </a:defRPr>
            </a:pPr>
            <a:r>
              <a:rPr sz="1125" dirty="0"/>
              <a:t>Khawaja T, Kirveskari J, Johansson S, Väisänen J, Djupsjöbacka A, </a:t>
            </a:r>
            <a:r>
              <a:rPr sz="1125" dirty="0">
                <a:hlinkClick r:id="rId2" invalidUrl="https://www.ncbi.nlm.nih.gov/pubmed/?term=Nevalainen A[Author]&amp;cauthor=true&amp;cauthor_uid=28196696">
                  <a:extLst>
                    <a:ext uri="{A12FA001-AC4F-418D-AE19-62706E023703}">
                      <ahyp:hlinkClr xmlns:ahyp="http://schemas.microsoft.com/office/drawing/2018/hyperlinkcolor" xmlns="" val="tx"/>
                    </a:ext>
                  </a:extLst>
                </a:hlinkClick>
              </a:rPr>
              <a:t>Nevalainen A</a:t>
            </a:r>
            <a:r>
              <a:rPr sz="1125" dirty="0"/>
              <a:t>, </a:t>
            </a:r>
            <a:r>
              <a:rPr sz="1125" dirty="0">
                <a:hlinkClick r:id="rId3" invalidUrl="https://www.ncbi.nlm.nih.gov/pubmed/?term=Kantele A[Author]&amp;cauthor=true&amp;cauthor_uid=28196696">
                  <a:extLst>
                    <a:ext uri="{A12FA001-AC4F-418D-AE19-62706E023703}">
                      <ahyp:hlinkClr xmlns:ahyp="http://schemas.microsoft.com/office/drawing/2018/hyperlinkcolor" xmlns="" val="tx"/>
                    </a:ext>
                  </a:extLst>
                </a:hlinkClick>
              </a:rPr>
              <a:t>Kantele A</a:t>
            </a:r>
            <a:r>
              <a:rPr sz="1125" dirty="0"/>
              <a:t>.</a:t>
            </a:r>
          </a:p>
          <a:p>
            <a:pPr defTabSz="321457">
              <a:lnSpc>
                <a:spcPts val="2320"/>
              </a:lnSpc>
              <a:defRPr sz="1600">
                <a:solidFill>
                  <a:srgbClr val="000000"/>
                </a:solidFill>
                <a:latin typeface="Arial"/>
                <a:ea typeface="Arial"/>
                <a:cs typeface="Arial"/>
                <a:sym typeface="Arial"/>
              </a:defRPr>
            </a:pPr>
            <a:r>
              <a:rPr sz="1125" i="1" dirty="0"/>
              <a:t>Clin Microbiol Infect.</a:t>
            </a:r>
            <a:r>
              <a:rPr sz="1125" dirty="0"/>
              <a:t> 2017 Sep;23(9):673.e1-673.e8. doi: 10.1016/j.cmi.2017.02.003. Epub 2017 Feb 11.</a:t>
            </a:r>
          </a:p>
          <a:p>
            <a:pPr defTabSz="321457">
              <a:lnSpc>
                <a:spcPts val="4148"/>
              </a:lnSpc>
              <a:spcBef>
                <a:spcPts val="1125"/>
              </a:spcBef>
              <a:defRPr sz="2600" b="1">
                <a:solidFill>
                  <a:srgbClr val="000000"/>
                </a:solidFill>
                <a:latin typeface="Arial"/>
                <a:ea typeface="Arial"/>
                <a:cs typeface="Arial"/>
                <a:sym typeface="Arial"/>
              </a:defRPr>
            </a:pPr>
            <a:r>
              <a:rPr sz="1828" dirty="0"/>
              <a:t>2017 Feb 11.</a:t>
            </a:r>
          </a:p>
        </p:txBody>
      </p:sp>
      <p:pic>
        <p:nvPicPr>
          <p:cNvPr id="227" name="6-Figure1-1.png" descr="6-Figure1-1.png"/>
          <p:cNvPicPr>
            <a:picLocks noChangeAspect="1"/>
          </p:cNvPicPr>
          <p:nvPr/>
        </p:nvPicPr>
        <p:blipFill>
          <a:blip r:embed="rId4" cstate="print"/>
          <a:stretch>
            <a:fillRect/>
          </a:stretch>
        </p:blipFill>
        <p:spPr>
          <a:xfrm>
            <a:off x="439905" y="2044312"/>
            <a:ext cx="8324348" cy="4486579"/>
          </a:xfrm>
          <a:prstGeom prst="rect">
            <a:avLst/>
          </a:prstGeom>
          <a:ln w="12700">
            <a:miter lim="400000"/>
          </a:ln>
        </p:spPr>
      </p:pic>
    </p:spTree>
    <p:extLst>
      <p:ext uri="{BB962C8B-B14F-4D97-AF65-F5344CB8AC3E}">
        <p14:creationId xmlns:p14="http://schemas.microsoft.com/office/powerpoint/2010/main" xmlns="" val="9980504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 name="Εικόνα" descr="Εικόνα"/>
          <p:cNvPicPr>
            <a:picLocks noChangeAspect="1"/>
          </p:cNvPicPr>
          <p:nvPr/>
        </p:nvPicPr>
        <p:blipFill>
          <a:blip r:embed="rId2" cstate="print"/>
          <a:stretch>
            <a:fillRect/>
          </a:stretch>
        </p:blipFill>
        <p:spPr>
          <a:xfrm>
            <a:off x="1774526" y="1848446"/>
            <a:ext cx="5925346" cy="3780328"/>
          </a:xfrm>
          <a:prstGeom prst="rect">
            <a:avLst/>
          </a:prstGeom>
          <a:ln w="12700">
            <a:miter lim="400000"/>
          </a:ln>
        </p:spPr>
      </p:pic>
      <p:sp>
        <p:nvSpPr>
          <p:cNvPr id="237" name="Ανίχνευση αποικισμού (screening)"/>
          <p:cNvSpPr txBox="1"/>
          <p:nvPr/>
        </p:nvSpPr>
        <p:spPr>
          <a:xfrm>
            <a:off x="2125754" y="940126"/>
            <a:ext cx="5602496" cy="44146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defTabSz="457200">
              <a:defRPr b="1">
                <a:solidFill>
                  <a:srgbClr val="000000"/>
                </a:solidFill>
                <a:latin typeface="Helvetica"/>
                <a:ea typeface="Helvetica"/>
                <a:cs typeface="Helvetica"/>
                <a:sym typeface="Helvetica"/>
              </a:defRPr>
            </a:lvl1pPr>
          </a:lstStyle>
          <a:p>
            <a:r>
              <a:rPr sz="2400" dirty="0" err="1">
                <a:solidFill>
                  <a:schemeClr val="tx1"/>
                </a:solidFill>
              </a:rPr>
              <a:t>Ανίχνευση</a:t>
            </a:r>
            <a:r>
              <a:rPr sz="2400" dirty="0">
                <a:solidFill>
                  <a:schemeClr val="tx1"/>
                </a:solidFill>
              </a:rPr>
              <a:t> απ</a:t>
            </a:r>
            <a:r>
              <a:rPr sz="2400" dirty="0" err="1">
                <a:solidFill>
                  <a:schemeClr val="tx1"/>
                </a:solidFill>
              </a:rPr>
              <a:t>οικισμού</a:t>
            </a:r>
            <a:r>
              <a:rPr sz="2400" dirty="0">
                <a:solidFill>
                  <a:schemeClr val="tx1"/>
                </a:solidFill>
              </a:rPr>
              <a:t> (screening)      </a:t>
            </a:r>
          </a:p>
        </p:txBody>
      </p:sp>
    </p:spTree>
    <p:extLst>
      <p:ext uri="{BB962C8B-B14F-4D97-AF65-F5344CB8AC3E}">
        <p14:creationId xmlns:p14="http://schemas.microsoft.com/office/powerpoint/2010/main" xmlns="" val="265657974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 name="page1image1977582560.png" descr="page1image1977582560.png"/>
          <p:cNvPicPr>
            <a:picLocks noChangeAspect="1"/>
          </p:cNvPicPr>
          <p:nvPr/>
        </p:nvPicPr>
        <p:blipFill>
          <a:blip r:embed="rId2" cstate="print"/>
          <a:stretch>
            <a:fillRect/>
          </a:stretch>
        </p:blipFill>
        <p:spPr>
          <a:xfrm>
            <a:off x="2824543" y="710880"/>
            <a:ext cx="2727579" cy="1226862"/>
          </a:xfrm>
          <a:prstGeom prst="rect">
            <a:avLst/>
          </a:prstGeom>
          <a:ln w="25400">
            <a:solidFill>
              <a:srgbClr val="000000"/>
            </a:solidFill>
            <a:miter lim="400000"/>
          </a:ln>
        </p:spPr>
      </p:pic>
      <p:sp>
        <p:nvSpPr>
          <p:cNvPr id="240" name="Κείμενο"/>
          <p:cNvSpPr txBox="1"/>
          <p:nvPr/>
        </p:nvSpPr>
        <p:spPr>
          <a:xfrm>
            <a:off x="3123245" y="768535"/>
            <a:ext cx="99387" cy="37388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defTabSz="457200">
              <a:lnSpc>
                <a:spcPts val="2800"/>
              </a:lnSpc>
              <a:defRPr sz="1200">
                <a:solidFill>
                  <a:srgbClr val="000000"/>
                </a:solidFill>
                <a:latin typeface="Times"/>
                <a:ea typeface="Times"/>
                <a:cs typeface="Times"/>
                <a:sym typeface="Times"/>
              </a:defRPr>
            </a:lvl1pPr>
          </a:lstStyle>
          <a:p>
            <a:r>
              <a:rPr sz="844"/>
              <a:t> </a:t>
            </a:r>
          </a:p>
        </p:txBody>
      </p:sp>
      <p:pic>
        <p:nvPicPr>
          <p:cNvPr id="241" name="Εικόνα" descr="Εικόνα"/>
          <p:cNvPicPr>
            <a:picLocks noChangeAspect="1"/>
          </p:cNvPicPr>
          <p:nvPr/>
        </p:nvPicPr>
        <p:blipFill>
          <a:blip r:embed="rId3" cstate="print"/>
          <a:stretch>
            <a:fillRect/>
          </a:stretch>
        </p:blipFill>
        <p:spPr>
          <a:xfrm>
            <a:off x="1766171" y="2190615"/>
            <a:ext cx="5105223" cy="4265549"/>
          </a:xfrm>
          <a:prstGeom prst="rect">
            <a:avLst/>
          </a:prstGeom>
          <a:ln w="12700">
            <a:miter lim="400000"/>
          </a:ln>
        </p:spPr>
      </p:pic>
    </p:spTree>
    <p:extLst>
      <p:ext uri="{BB962C8B-B14F-4D97-AF65-F5344CB8AC3E}">
        <p14:creationId xmlns:p14="http://schemas.microsoft.com/office/powerpoint/2010/main" xmlns="" val="112088214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ΜΕΘ…"/>
          <p:cNvSpPr txBox="1"/>
          <p:nvPr/>
        </p:nvSpPr>
        <p:spPr>
          <a:xfrm>
            <a:off x="790839" y="1269816"/>
            <a:ext cx="7836283" cy="4854150"/>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p>
            <a:pPr marL="385749" indent="-289312" defTabSz="321457">
              <a:defRPr sz="2600" b="1" u="sng">
                <a:solidFill>
                  <a:srgbClr val="000000"/>
                </a:solidFill>
                <a:latin typeface="Arial"/>
                <a:ea typeface="Arial"/>
                <a:cs typeface="Arial"/>
                <a:sym typeface="Arial"/>
              </a:defRPr>
            </a:pPr>
            <a:r>
              <a:rPr sz="1828" dirty="0">
                <a:solidFill>
                  <a:srgbClr val="A6F0F8"/>
                </a:solidFill>
              </a:rPr>
              <a:t>  ΜΕΘ</a:t>
            </a:r>
          </a:p>
          <a:p>
            <a:pPr marL="355388" indent="-258952" defTabSz="321457">
              <a:buClr>
                <a:srgbClr val="000000"/>
              </a:buClr>
              <a:buSzPct val="73000"/>
              <a:buBlip>
                <a:blip r:embed="rId2"/>
              </a:buBlip>
              <a:defRPr sz="2600">
                <a:solidFill>
                  <a:srgbClr val="000000"/>
                </a:solidFill>
                <a:latin typeface="Arial"/>
                <a:ea typeface="Arial"/>
                <a:cs typeface="Arial"/>
                <a:sym typeface="Arial"/>
              </a:defRPr>
            </a:pPr>
            <a:r>
              <a:rPr sz="1828" dirty="0" err="1">
                <a:solidFill>
                  <a:srgbClr val="A6F0F8"/>
                </a:solidFill>
              </a:rPr>
              <a:t>Οι</a:t>
            </a:r>
            <a:r>
              <a:rPr sz="1828" dirty="0">
                <a:solidFill>
                  <a:srgbClr val="A6F0F8"/>
                </a:solidFill>
              </a:rPr>
              <a:t> α</a:t>
            </a:r>
            <a:r>
              <a:rPr sz="1828" dirty="0" err="1">
                <a:solidFill>
                  <a:srgbClr val="A6F0F8"/>
                </a:solidFill>
              </a:rPr>
              <a:t>σθενείς</a:t>
            </a:r>
            <a:r>
              <a:rPr sz="1828" dirty="0">
                <a:solidFill>
                  <a:srgbClr val="A6F0F8"/>
                </a:solidFill>
              </a:rPr>
              <a:t> </a:t>
            </a:r>
            <a:r>
              <a:rPr sz="1828" dirty="0" err="1">
                <a:solidFill>
                  <a:srgbClr val="A6F0F8"/>
                </a:solidFill>
              </a:rPr>
              <a:t>με</a:t>
            </a:r>
            <a:r>
              <a:rPr sz="1828" dirty="0">
                <a:solidFill>
                  <a:srgbClr val="A6F0F8"/>
                </a:solidFill>
              </a:rPr>
              <a:t> </a:t>
            </a:r>
            <a:r>
              <a:rPr sz="1828" dirty="0" err="1">
                <a:solidFill>
                  <a:srgbClr val="A6F0F8"/>
                </a:solidFill>
              </a:rPr>
              <a:t>την</a:t>
            </a:r>
            <a:r>
              <a:rPr sz="1828" dirty="0">
                <a:solidFill>
                  <a:srgbClr val="A6F0F8"/>
                </a:solidFill>
              </a:rPr>
              <a:t> </a:t>
            </a:r>
            <a:r>
              <a:rPr sz="1828" dirty="0" err="1">
                <a:solidFill>
                  <a:srgbClr val="A6F0F8"/>
                </a:solidFill>
              </a:rPr>
              <a:t>εισ</a:t>
            </a:r>
            <a:r>
              <a:rPr sz="1828" dirty="0">
                <a:solidFill>
                  <a:srgbClr val="A6F0F8"/>
                </a:solidFill>
              </a:rPr>
              <a:t>α</a:t>
            </a:r>
            <a:r>
              <a:rPr sz="1828" dirty="0" err="1">
                <a:solidFill>
                  <a:srgbClr val="A6F0F8"/>
                </a:solidFill>
              </a:rPr>
              <a:t>γωγή</a:t>
            </a:r>
            <a:r>
              <a:rPr sz="1828" dirty="0">
                <a:solidFill>
                  <a:srgbClr val="A6F0F8"/>
                </a:solidFill>
              </a:rPr>
              <a:t> </a:t>
            </a:r>
            <a:r>
              <a:rPr sz="1828" dirty="0" err="1">
                <a:solidFill>
                  <a:srgbClr val="A6F0F8"/>
                </a:solidFill>
              </a:rPr>
              <a:t>τους</a:t>
            </a:r>
            <a:r>
              <a:rPr sz="1828" dirty="0">
                <a:solidFill>
                  <a:srgbClr val="A6F0F8"/>
                </a:solidFill>
              </a:rPr>
              <a:t> </a:t>
            </a:r>
            <a:r>
              <a:rPr sz="1828" dirty="0" err="1">
                <a:solidFill>
                  <a:srgbClr val="A6F0F8"/>
                </a:solidFill>
              </a:rPr>
              <a:t>στη</a:t>
            </a:r>
            <a:r>
              <a:rPr sz="1828" dirty="0">
                <a:solidFill>
                  <a:srgbClr val="A6F0F8"/>
                </a:solidFill>
              </a:rPr>
              <a:t> ΜΕΘ </a:t>
            </a:r>
            <a:r>
              <a:rPr sz="1828" dirty="0" err="1">
                <a:solidFill>
                  <a:srgbClr val="A6F0F8"/>
                </a:solidFill>
              </a:rPr>
              <a:t>κ</a:t>
            </a:r>
            <a:r>
              <a:rPr sz="1828" dirty="0">
                <a:solidFill>
                  <a:srgbClr val="A6F0F8"/>
                </a:solidFill>
              </a:rPr>
              <a:t>α</a:t>
            </a:r>
            <a:r>
              <a:rPr sz="1828" dirty="0" err="1">
                <a:solidFill>
                  <a:srgbClr val="A6F0F8"/>
                </a:solidFill>
              </a:rPr>
              <a:t>ι</a:t>
            </a:r>
            <a:r>
              <a:rPr sz="1828" dirty="0">
                <a:solidFill>
                  <a:srgbClr val="A6F0F8"/>
                </a:solidFill>
              </a:rPr>
              <a:t> </a:t>
            </a:r>
            <a:r>
              <a:rPr sz="1828" dirty="0" err="1">
                <a:solidFill>
                  <a:srgbClr val="A6F0F8"/>
                </a:solidFill>
              </a:rPr>
              <a:t>μετά</a:t>
            </a:r>
            <a:r>
              <a:rPr sz="1828" dirty="0">
                <a:solidFill>
                  <a:srgbClr val="A6F0F8"/>
                </a:solidFill>
              </a:rPr>
              <a:t> </a:t>
            </a:r>
            <a:r>
              <a:rPr sz="1828" dirty="0" err="1">
                <a:solidFill>
                  <a:srgbClr val="A6F0F8"/>
                </a:solidFill>
              </a:rPr>
              <a:t>κάθε</a:t>
            </a:r>
            <a:r>
              <a:rPr sz="1828" dirty="0">
                <a:solidFill>
                  <a:srgbClr val="A6F0F8"/>
                </a:solidFill>
              </a:rPr>
              <a:t> </a:t>
            </a:r>
            <a:r>
              <a:rPr sz="1828" dirty="0" err="1">
                <a:solidFill>
                  <a:srgbClr val="A6F0F8"/>
                </a:solidFill>
              </a:rPr>
              <a:t>ε</a:t>
            </a:r>
            <a:r>
              <a:rPr sz="1828" dirty="0">
                <a:solidFill>
                  <a:srgbClr val="A6F0F8"/>
                </a:solidFill>
              </a:rPr>
              <a:t>β</a:t>
            </a:r>
            <a:r>
              <a:rPr sz="1828" dirty="0" err="1">
                <a:solidFill>
                  <a:srgbClr val="A6F0F8"/>
                </a:solidFill>
              </a:rPr>
              <a:t>δομάδ</a:t>
            </a:r>
            <a:r>
              <a:rPr sz="1828" dirty="0">
                <a:solidFill>
                  <a:srgbClr val="A6F0F8"/>
                </a:solidFill>
              </a:rPr>
              <a:t>α</a:t>
            </a:r>
          </a:p>
          <a:p>
            <a:pPr marL="289312" indent="-289312" defTabSz="321457">
              <a:buClr>
                <a:srgbClr val="000000"/>
              </a:buClr>
              <a:tabLst>
                <a:tab pos="89294" algn="l"/>
                <a:tab pos="89294" algn="l"/>
              </a:tabLst>
              <a:defRPr sz="2600">
                <a:solidFill>
                  <a:srgbClr val="000000"/>
                </a:solidFill>
                <a:latin typeface="Arial"/>
                <a:ea typeface="Arial"/>
                <a:cs typeface="Arial"/>
                <a:sym typeface="Arial"/>
              </a:defRPr>
            </a:pPr>
            <a:endParaRPr sz="1828" dirty="0">
              <a:solidFill>
                <a:srgbClr val="A6F0F8"/>
              </a:solidFill>
            </a:endParaRPr>
          </a:p>
          <a:p>
            <a:pPr marL="289312" indent="-289312" defTabSz="321457">
              <a:buClr>
                <a:srgbClr val="000000"/>
              </a:buClr>
              <a:tabLst>
                <a:tab pos="89294" algn="l"/>
                <a:tab pos="89294" algn="l"/>
              </a:tabLst>
              <a:defRPr sz="2600" b="1" u="sng">
                <a:solidFill>
                  <a:srgbClr val="000000"/>
                </a:solidFill>
                <a:latin typeface="Arial"/>
                <a:ea typeface="Arial"/>
                <a:cs typeface="Arial"/>
                <a:sym typeface="Arial"/>
              </a:defRPr>
            </a:pPr>
            <a:r>
              <a:rPr sz="1828" dirty="0" err="1">
                <a:solidFill>
                  <a:srgbClr val="A6F0F8"/>
                </a:solidFill>
              </a:rPr>
              <a:t>Σε</a:t>
            </a:r>
            <a:r>
              <a:rPr sz="1828" dirty="0">
                <a:solidFill>
                  <a:srgbClr val="A6F0F8"/>
                </a:solidFill>
              </a:rPr>
              <a:t> </a:t>
            </a:r>
            <a:r>
              <a:rPr sz="1828" dirty="0" err="1">
                <a:solidFill>
                  <a:srgbClr val="A6F0F8"/>
                </a:solidFill>
              </a:rPr>
              <a:t>άλλο</a:t>
            </a:r>
            <a:r>
              <a:rPr sz="1828" dirty="0">
                <a:solidFill>
                  <a:srgbClr val="A6F0F8"/>
                </a:solidFill>
              </a:rPr>
              <a:t> </a:t>
            </a:r>
            <a:r>
              <a:rPr sz="1828" dirty="0" err="1">
                <a:solidFill>
                  <a:srgbClr val="A6F0F8"/>
                </a:solidFill>
              </a:rPr>
              <a:t>Τμήμ</a:t>
            </a:r>
            <a:r>
              <a:rPr sz="1828" dirty="0">
                <a:solidFill>
                  <a:srgbClr val="A6F0F8"/>
                </a:solidFill>
              </a:rPr>
              <a:t>α</a:t>
            </a:r>
          </a:p>
          <a:p>
            <a:pPr marL="391106" indent="-294669" defTabSz="321457">
              <a:buClr>
                <a:srgbClr val="000000"/>
              </a:buClr>
              <a:buSzPct val="73000"/>
              <a:buBlip>
                <a:blip r:embed="rId2"/>
              </a:buBlip>
              <a:tabLst>
                <a:tab pos="419680" algn="l"/>
              </a:tabLst>
              <a:defRPr sz="2600">
                <a:solidFill>
                  <a:srgbClr val="000000"/>
                </a:solidFill>
                <a:latin typeface="Arial"/>
                <a:ea typeface="Arial"/>
                <a:cs typeface="Arial"/>
                <a:sym typeface="Arial"/>
              </a:defRPr>
            </a:pPr>
            <a:r>
              <a:rPr sz="1828" dirty="0" err="1">
                <a:solidFill>
                  <a:srgbClr val="A6F0F8"/>
                </a:solidFill>
              </a:rPr>
              <a:t>Ασθενείς</a:t>
            </a:r>
            <a:r>
              <a:rPr sz="1828" dirty="0">
                <a:solidFill>
                  <a:srgbClr val="A6F0F8"/>
                </a:solidFill>
              </a:rPr>
              <a:t> </a:t>
            </a:r>
            <a:r>
              <a:rPr sz="1828" dirty="0" err="1">
                <a:solidFill>
                  <a:srgbClr val="A6F0F8"/>
                </a:solidFill>
              </a:rPr>
              <a:t>με</a:t>
            </a:r>
            <a:r>
              <a:rPr sz="1828" dirty="0">
                <a:solidFill>
                  <a:srgbClr val="A6F0F8"/>
                </a:solidFill>
              </a:rPr>
              <a:t> </a:t>
            </a:r>
            <a:r>
              <a:rPr sz="1828" dirty="0" err="1">
                <a:solidFill>
                  <a:srgbClr val="A6F0F8"/>
                </a:solidFill>
              </a:rPr>
              <a:t>γνωστό</a:t>
            </a:r>
            <a:r>
              <a:rPr sz="1828" dirty="0">
                <a:solidFill>
                  <a:srgbClr val="A6F0F8"/>
                </a:solidFill>
              </a:rPr>
              <a:t> απ</a:t>
            </a:r>
            <a:r>
              <a:rPr sz="1828" dirty="0" err="1">
                <a:solidFill>
                  <a:srgbClr val="A6F0F8"/>
                </a:solidFill>
              </a:rPr>
              <a:t>οικισμό</a:t>
            </a:r>
            <a:r>
              <a:rPr sz="1828" dirty="0">
                <a:solidFill>
                  <a:srgbClr val="A6F0F8"/>
                </a:solidFill>
              </a:rPr>
              <a:t> </a:t>
            </a:r>
            <a:r>
              <a:rPr sz="1828" dirty="0" err="1">
                <a:solidFill>
                  <a:srgbClr val="A6F0F8"/>
                </a:solidFill>
              </a:rPr>
              <a:t>ή</a:t>
            </a:r>
            <a:r>
              <a:rPr sz="1828" dirty="0">
                <a:solidFill>
                  <a:srgbClr val="A6F0F8"/>
                </a:solidFill>
              </a:rPr>
              <a:t> </a:t>
            </a:r>
            <a:r>
              <a:rPr sz="1828" dirty="0" err="1">
                <a:solidFill>
                  <a:srgbClr val="A6F0F8"/>
                </a:solidFill>
              </a:rPr>
              <a:t>λοίμωξη</a:t>
            </a:r>
            <a:r>
              <a:rPr sz="1828" dirty="0">
                <a:solidFill>
                  <a:srgbClr val="A6F0F8"/>
                </a:solidFill>
              </a:rPr>
              <a:t> απ</a:t>
            </a:r>
            <a:r>
              <a:rPr sz="1828" dirty="0" err="1">
                <a:solidFill>
                  <a:srgbClr val="A6F0F8"/>
                </a:solidFill>
              </a:rPr>
              <a:t>ό</a:t>
            </a:r>
            <a:r>
              <a:rPr sz="1828" dirty="0">
                <a:solidFill>
                  <a:srgbClr val="A6F0F8"/>
                </a:solidFill>
              </a:rPr>
              <a:t> π</a:t>
            </a:r>
            <a:r>
              <a:rPr sz="1828" dirty="0" err="1">
                <a:solidFill>
                  <a:srgbClr val="A6F0F8"/>
                </a:solidFill>
              </a:rPr>
              <a:t>ολυ</a:t>
            </a:r>
            <a:r>
              <a:rPr sz="1828" dirty="0">
                <a:solidFill>
                  <a:srgbClr val="A6F0F8"/>
                </a:solidFill>
              </a:rPr>
              <a:t>α</a:t>
            </a:r>
            <a:r>
              <a:rPr sz="1828" dirty="0" err="1">
                <a:solidFill>
                  <a:srgbClr val="A6F0F8"/>
                </a:solidFill>
              </a:rPr>
              <a:t>νθεκτικό</a:t>
            </a:r>
            <a:r>
              <a:rPr sz="1828" dirty="0">
                <a:solidFill>
                  <a:srgbClr val="A6F0F8"/>
                </a:solidFill>
              </a:rPr>
              <a:t> </a:t>
            </a:r>
            <a:r>
              <a:rPr sz="1828" dirty="0" err="1">
                <a:solidFill>
                  <a:srgbClr val="A6F0F8"/>
                </a:solidFill>
              </a:rPr>
              <a:t>στέλεχος</a:t>
            </a:r>
            <a:endParaRPr sz="1828" dirty="0">
              <a:solidFill>
                <a:srgbClr val="A6F0F8"/>
              </a:solidFill>
            </a:endParaRPr>
          </a:p>
          <a:p>
            <a:pPr marL="391106" indent="-294669" defTabSz="321457">
              <a:buClr>
                <a:srgbClr val="000000"/>
              </a:buClr>
              <a:buSzPct val="73000"/>
              <a:buBlip>
                <a:blip r:embed="rId2"/>
              </a:buBlip>
              <a:defRPr sz="2600">
                <a:solidFill>
                  <a:srgbClr val="000000"/>
                </a:solidFill>
                <a:latin typeface="Arial"/>
                <a:ea typeface="Arial"/>
                <a:cs typeface="Arial"/>
                <a:sym typeface="Arial"/>
              </a:defRPr>
            </a:pPr>
            <a:endParaRPr sz="1828" dirty="0">
              <a:solidFill>
                <a:srgbClr val="A6F0F8"/>
              </a:solidFill>
            </a:endParaRPr>
          </a:p>
          <a:p>
            <a:pPr marL="391106" indent="-294669" defTabSz="321457">
              <a:buClr>
                <a:srgbClr val="000000"/>
              </a:buClr>
              <a:buSzPct val="73000"/>
              <a:buBlip>
                <a:blip r:embed="rId2"/>
              </a:buBlip>
              <a:tabLst>
                <a:tab pos="330387" algn="l"/>
              </a:tabLst>
              <a:defRPr sz="2600">
                <a:solidFill>
                  <a:srgbClr val="000000"/>
                </a:solidFill>
                <a:latin typeface="Arial"/>
                <a:ea typeface="Arial"/>
                <a:cs typeface="Arial"/>
                <a:sym typeface="Arial"/>
              </a:defRPr>
            </a:pPr>
            <a:r>
              <a:rPr sz="1828" dirty="0" err="1">
                <a:solidFill>
                  <a:srgbClr val="A6F0F8"/>
                </a:solidFill>
              </a:rPr>
              <a:t>Ασθενείς</a:t>
            </a:r>
            <a:r>
              <a:rPr sz="1828" dirty="0">
                <a:solidFill>
                  <a:srgbClr val="A6F0F8"/>
                </a:solidFill>
              </a:rPr>
              <a:t> </a:t>
            </a:r>
            <a:r>
              <a:rPr sz="1828" dirty="0" err="1">
                <a:solidFill>
                  <a:srgbClr val="A6F0F8"/>
                </a:solidFill>
              </a:rPr>
              <a:t>με</a:t>
            </a:r>
            <a:r>
              <a:rPr sz="1828" dirty="0">
                <a:solidFill>
                  <a:srgbClr val="A6F0F8"/>
                </a:solidFill>
              </a:rPr>
              <a:t> </a:t>
            </a:r>
            <a:r>
              <a:rPr sz="1828" dirty="0" err="1">
                <a:solidFill>
                  <a:srgbClr val="A6F0F8"/>
                </a:solidFill>
              </a:rPr>
              <a:t>ιστορικό</a:t>
            </a:r>
            <a:r>
              <a:rPr sz="1828" dirty="0">
                <a:solidFill>
                  <a:srgbClr val="A6F0F8"/>
                </a:solidFill>
              </a:rPr>
              <a:t> </a:t>
            </a:r>
            <a:r>
              <a:rPr sz="1828" dirty="0" err="1">
                <a:solidFill>
                  <a:srgbClr val="A6F0F8"/>
                </a:solidFill>
              </a:rPr>
              <a:t>νοσηλεί</a:t>
            </a:r>
            <a:r>
              <a:rPr sz="1828" dirty="0">
                <a:solidFill>
                  <a:srgbClr val="A6F0F8"/>
                </a:solidFill>
              </a:rPr>
              <a:t>α</a:t>
            </a:r>
            <a:r>
              <a:rPr sz="1828" dirty="0" err="1">
                <a:solidFill>
                  <a:srgbClr val="A6F0F8"/>
                </a:solidFill>
              </a:rPr>
              <a:t>ς</a:t>
            </a:r>
            <a:r>
              <a:rPr sz="1828" dirty="0">
                <a:solidFill>
                  <a:srgbClr val="A6F0F8"/>
                </a:solidFill>
              </a:rPr>
              <a:t> </a:t>
            </a:r>
            <a:r>
              <a:rPr sz="1828" dirty="0" err="1">
                <a:solidFill>
                  <a:srgbClr val="A6F0F8"/>
                </a:solidFill>
              </a:rPr>
              <a:t>το</a:t>
            </a:r>
            <a:r>
              <a:rPr sz="1828" dirty="0">
                <a:solidFill>
                  <a:srgbClr val="A6F0F8"/>
                </a:solidFill>
              </a:rPr>
              <a:t> </a:t>
            </a:r>
            <a:r>
              <a:rPr sz="1828" dirty="0" err="1">
                <a:solidFill>
                  <a:srgbClr val="A6F0F8"/>
                </a:solidFill>
              </a:rPr>
              <a:t>τελευτ</a:t>
            </a:r>
            <a:r>
              <a:rPr sz="1828" dirty="0">
                <a:solidFill>
                  <a:srgbClr val="A6F0F8"/>
                </a:solidFill>
              </a:rPr>
              <a:t>α</a:t>
            </a:r>
            <a:r>
              <a:rPr sz="1828" dirty="0" err="1">
                <a:solidFill>
                  <a:srgbClr val="A6F0F8"/>
                </a:solidFill>
              </a:rPr>
              <a:t>ίο</a:t>
            </a:r>
            <a:r>
              <a:rPr sz="1828" dirty="0">
                <a:solidFill>
                  <a:srgbClr val="A6F0F8"/>
                </a:solidFill>
              </a:rPr>
              <a:t> 3μηνο </a:t>
            </a:r>
            <a:r>
              <a:rPr sz="1828" dirty="0" err="1">
                <a:solidFill>
                  <a:srgbClr val="A6F0F8"/>
                </a:solidFill>
              </a:rPr>
              <a:t>κ</a:t>
            </a:r>
            <a:r>
              <a:rPr sz="1828" dirty="0">
                <a:solidFill>
                  <a:srgbClr val="A6F0F8"/>
                </a:solidFill>
              </a:rPr>
              <a:t>α</a:t>
            </a:r>
            <a:r>
              <a:rPr sz="1828" dirty="0" err="1">
                <a:solidFill>
                  <a:srgbClr val="A6F0F8"/>
                </a:solidFill>
              </a:rPr>
              <a:t>τά</a:t>
            </a:r>
            <a:r>
              <a:rPr sz="1828" dirty="0">
                <a:solidFill>
                  <a:srgbClr val="A6F0F8"/>
                </a:solidFill>
              </a:rPr>
              <a:t> </a:t>
            </a:r>
            <a:r>
              <a:rPr sz="1828" dirty="0" err="1">
                <a:solidFill>
                  <a:srgbClr val="A6F0F8"/>
                </a:solidFill>
              </a:rPr>
              <a:t>την</a:t>
            </a:r>
            <a:r>
              <a:rPr sz="1828" dirty="0">
                <a:solidFill>
                  <a:srgbClr val="A6F0F8"/>
                </a:solidFill>
              </a:rPr>
              <a:t> </a:t>
            </a:r>
            <a:r>
              <a:rPr sz="1828" dirty="0" err="1">
                <a:solidFill>
                  <a:srgbClr val="A6F0F8"/>
                </a:solidFill>
              </a:rPr>
              <a:t>ο</a:t>
            </a:r>
            <a:r>
              <a:rPr sz="1828" dirty="0">
                <a:solidFill>
                  <a:srgbClr val="A6F0F8"/>
                </a:solidFill>
              </a:rPr>
              <a:t>π</a:t>
            </a:r>
            <a:r>
              <a:rPr sz="1828" dirty="0" err="1">
                <a:solidFill>
                  <a:srgbClr val="A6F0F8"/>
                </a:solidFill>
              </a:rPr>
              <a:t>οί</a:t>
            </a:r>
            <a:r>
              <a:rPr sz="1828" dirty="0">
                <a:solidFill>
                  <a:srgbClr val="A6F0F8"/>
                </a:solidFill>
              </a:rPr>
              <a:t>α </a:t>
            </a:r>
            <a:r>
              <a:rPr sz="1828" dirty="0" err="1">
                <a:solidFill>
                  <a:srgbClr val="A6F0F8"/>
                </a:solidFill>
              </a:rPr>
              <a:t>έλ</a:t>
            </a:r>
            <a:r>
              <a:rPr sz="1828" dirty="0">
                <a:solidFill>
                  <a:srgbClr val="A6F0F8"/>
                </a:solidFill>
              </a:rPr>
              <a:t>αβα</a:t>
            </a:r>
            <a:r>
              <a:rPr sz="1828" dirty="0" err="1">
                <a:solidFill>
                  <a:srgbClr val="A6F0F8"/>
                </a:solidFill>
              </a:rPr>
              <a:t>ν</a:t>
            </a:r>
            <a:r>
              <a:rPr sz="1828" dirty="0">
                <a:solidFill>
                  <a:srgbClr val="A6F0F8"/>
                </a:solidFill>
              </a:rPr>
              <a:t> </a:t>
            </a:r>
            <a:r>
              <a:rPr sz="1828" dirty="0" err="1">
                <a:solidFill>
                  <a:srgbClr val="A6F0F8"/>
                </a:solidFill>
              </a:rPr>
              <a:t>θερ</a:t>
            </a:r>
            <a:r>
              <a:rPr sz="1828" dirty="0">
                <a:solidFill>
                  <a:srgbClr val="A6F0F8"/>
                </a:solidFill>
              </a:rPr>
              <a:t>απ</a:t>
            </a:r>
            <a:r>
              <a:rPr sz="1828" dirty="0" err="1">
                <a:solidFill>
                  <a:srgbClr val="A6F0F8"/>
                </a:solidFill>
              </a:rPr>
              <a:t>εί</a:t>
            </a:r>
            <a:r>
              <a:rPr sz="1828" dirty="0">
                <a:solidFill>
                  <a:srgbClr val="A6F0F8"/>
                </a:solidFill>
              </a:rPr>
              <a:t>α </a:t>
            </a:r>
            <a:r>
              <a:rPr sz="1828" dirty="0" err="1">
                <a:solidFill>
                  <a:srgbClr val="A6F0F8"/>
                </a:solidFill>
              </a:rPr>
              <a:t>με</a:t>
            </a:r>
            <a:r>
              <a:rPr sz="1828" dirty="0">
                <a:solidFill>
                  <a:srgbClr val="A6F0F8"/>
                </a:solidFill>
              </a:rPr>
              <a:t> </a:t>
            </a:r>
            <a:r>
              <a:rPr sz="1828" dirty="0" err="1">
                <a:solidFill>
                  <a:srgbClr val="A6F0F8"/>
                </a:solidFill>
              </a:rPr>
              <a:t>κ</a:t>
            </a:r>
            <a:r>
              <a:rPr sz="1828" dirty="0">
                <a:solidFill>
                  <a:srgbClr val="A6F0F8"/>
                </a:solidFill>
              </a:rPr>
              <a:t>α</a:t>
            </a:r>
            <a:r>
              <a:rPr sz="1828" dirty="0" err="1">
                <a:solidFill>
                  <a:srgbClr val="A6F0F8"/>
                </a:solidFill>
              </a:rPr>
              <a:t>ρ</a:t>
            </a:r>
            <a:r>
              <a:rPr sz="1828" dirty="0">
                <a:solidFill>
                  <a:srgbClr val="A6F0F8"/>
                </a:solidFill>
              </a:rPr>
              <a:t>βαπ</a:t>
            </a:r>
            <a:r>
              <a:rPr sz="1828" dirty="0" err="1">
                <a:solidFill>
                  <a:srgbClr val="A6F0F8"/>
                </a:solidFill>
              </a:rPr>
              <a:t>ενέμες</a:t>
            </a:r>
            <a:r>
              <a:rPr sz="1828" dirty="0">
                <a:solidFill>
                  <a:srgbClr val="A6F0F8"/>
                </a:solidFill>
              </a:rPr>
              <a:t> </a:t>
            </a:r>
            <a:r>
              <a:rPr sz="1828" dirty="0" err="1">
                <a:solidFill>
                  <a:srgbClr val="A6F0F8"/>
                </a:solidFill>
              </a:rPr>
              <a:t>ή</a:t>
            </a:r>
            <a:r>
              <a:rPr sz="1828" dirty="0">
                <a:solidFill>
                  <a:srgbClr val="A6F0F8"/>
                </a:solidFill>
              </a:rPr>
              <a:t> </a:t>
            </a:r>
            <a:r>
              <a:rPr sz="1828" dirty="0" err="1">
                <a:solidFill>
                  <a:srgbClr val="A6F0F8"/>
                </a:solidFill>
              </a:rPr>
              <a:t>φθοριοκινολόνες</a:t>
            </a:r>
            <a:endParaRPr sz="1828" dirty="0">
              <a:solidFill>
                <a:srgbClr val="A6F0F8"/>
              </a:solidFill>
            </a:endParaRPr>
          </a:p>
          <a:p>
            <a:pPr marL="391106" indent="-294669" defTabSz="321457">
              <a:buClr>
                <a:srgbClr val="000000"/>
              </a:buClr>
              <a:buSzPct val="73000"/>
              <a:buBlip>
                <a:blip r:embed="rId2"/>
              </a:buBlip>
              <a:defRPr sz="2600">
                <a:solidFill>
                  <a:srgbClr val="000000"/>
                </a:solidFill>
                <a:latin typeface="Arial"/>
                <a:ea typeface="Arial"/>
                <a:cs typeface="Arial"/>
                <a:sym typeface="Arial"/>
              </a:defRPr>
            </a:pPr>
            <a:endParaRPr sz="1828" dirty="0">
              <a:solidFill>
                <a:srgbClr val="A6F0F8"/>
              </a:solidFill>
            </a:endParaRPr>
          </a:p>
          <a:p>
            <a:pPr marL="391106" indent="-294669" defTabSz="321457">
              <a:buClr>
                <a:srgbClr val="000000"/>
              </a:buClr>
              <a:buSzPct val="73000"/>
              <a:buBlip>
                <a:blip r:embed="rId2"/>
              </a:buBlip>
              <a:defRPr sz="2600">
                <a:solidFill>
                  <a:srgbClr val="000000"/>
                </a:solidFill>
                <a:latin typeface="Arial"/>
                <a:ea typeface="Arial"/>
                <a:cs typeface="Arial"/>
                <a:sym typeface="Arial"/>
              </a:defRPr>
            </a:pPr>
            <a:r>
              <a:rPr sz="1828" dirty="0" err="1">
                <a:solidFill>
                  <a:srgbClr val="A6F0F8"/>
                </a:solidFill>
              </a:rPr>
              <a:t>Ασθενείς</a:t>
            </a:r>
            <a:r>
              <a:rPr sz="1828" dirty="0">
                <a:solidFill>
                  <a:srgbClr val="A6F0F8"/>
                </a:solidFill>
              </a:rPr>
              <a:t> </a:t>
            </a:r>
            <a:r>
              <a:rPr sz="1828" dirty="0" err="1">
                <a:solidFill>
                  <a:srgbClr val="A6F0F8"/>
                </a:solidFill>
              </a:rPr>
              <a:t>με</a:t>
            </a:r>
            <a:r>
              <a:rPr sz="1828" dirty="0">
                <a:solidFill>
                  <a:srgbClr val="A6F0F8"/>
                </a:solidFill>
              </a:rPr>
              <a:t> </a:t>
            </a:r>
            <a:r>
              <a:rPr sz="1828" dirty="0" err="1">
                <a:solidFill>
                  <a:srgbClr val="A6F0F8"/>
                </a:solidFill>
              </a:rPr>
              <a:t>ιστορικό</a:t>
            </a:r>
            <a:r>
              <a:rPr sz="1828" dirty="0">
                <a:solidFill>
                  <a:srgbClr val="A6F0F8"/>
                </a:solidFill>
              </a:rPr>
              <a:t> </a:t>
            </a:r>
            <a:r>
              <a:rPr sz="1828" dirty="0" err="1">
                <a:solidFill>
                  <a:srgbClr val="A6F0F8"/>
                </a:solidFill>
              </a:rPr>
              <a:t>νοσηλεί</a:t>
            </a:r>
            <a:r>
              <a:rPr sz="1828" dirty="0">
                <a:solidFill>
                  <a:srgbClr val="A6F0F8"/>
                </a:solidFill>
              </a:rPr>
              <a:t>α</a:t>
            </a:r>
            <a:r>
              <a:rPr sz="1828" dirty="0" err="1">
                <a:solidFill>
                  <a:srgbClr val="A6F0F8"/>
                </a:solidFill>
              </a:rPr>
              <a:t>ς</a:t>
            </a:r>
            <a:r>
              <a:rPr sz="1828" dirty="0">
                <a:solidFill>
                  <a:srgbClr val="A6F0F8"/>
                </a:solidFill>
              </a:rPr>
              <a:t> </a:t>
            </a:r>
            <a:r>
              <a:rPr sz="1828" dirty="0" err="1">
                <a:solidFill>
                  <a:srgbClr val="A6F0F8"/>
                </a:solidFill>
              </a:rPr>
              <a:t>σε</a:t>
            </a:r>
            <a:r>
              <a:rPr sz="1828" dirty="0">
                <a:solidFill>
                  <a:srgbClr val="A6F0F8"/>
                </a:solidFill>
              </a:rPr>
              <a:t> ΜΕΘ </a:t>
            </a:r>
            <a:r>
              <a:rPr sz="1828" dirty="0" err="1">
                <a:solidFill>
                  <a:srgbClr val="A6F0F8"/>
                </a:solidFill>
              </a:rPr>
              <a:t>το</a:t>
            </a:r>
            <a:r>
              <a:rPr sz="1828" dirty="0">
                <a:solidFill>
                  <a:srgbClr val="A6F0F8"/>
                </a:solidFill>
              </a:rPr>
              <a:t> </a:t>
            </a:r>
            <a:r>
              <a:rPr sz="1828" dirty="0" err="1">
                <a:solidFill>
                  <a:srgbClr val="A6F0F8"/>
                </a:solidFill>
              </a:rPr>
              <a:t>τελευτ</a:t>
            </a:r>
            <a:r>
              <a:rPr sz="1828" dirty="0">
                <a:solidFill>
                  <a:srgbClr val="A6F0F8"/>
                </a:solidFill>
              </a:rPr>
              <a:t>α</a:t>
            </a:r>
            <a:r>
              <a:rPr sz="1828" dirty="0" err="1">
                <a:solidFill>
                  <a:srgbClr val="A6F0F8"/>
                </a:solidFill>
              </a:rPr>
              <a:t>ίο</a:t>
            </a:r>
            <a:r>
              <a:rPr sz="1828" dirty="0">
                <a:solidFill>
                  <a:srgbClr val="A6F0F8"/>
                </a:solidFill>
              </a:rPr>
              <a:t> 6μηνο</a:t>
            </a:r>
          </a:p>
          <a:p>
            <a:pPr marL="391106" indent="-294669" defTabSz="321457">
              <a:buClr>
                <a:srgbClr val="000000"/>
              </a:buClr>
              <a:buSzPct val="73000"/>
              <a:buBlip>
                <a:blip r:embed="rId2"/>
              </a:buBlip>
              <a:defRPr sz="2600">
                <a:solidFill>
                  <a:srgbClr val="000000"/>
                </a:solidFill>
                <a:latin typeface="Arial"/>
                <a:ea typeface="Arial"/>
                <a:cs typeface="Arial"/>
                <a:sym typeface="Arial"/>
              </a:defRPr>
            </a:pPr>
            <a:endParaRPr sz="1828" dirty="0">
              <a:solidFill>
                <a:srgbClr val="A6F0F8"/>
              </a:solidFill>
            </a:endParaRPr>
          </a:p>
          <a:p>
            <a:pPr marL="391106" indent="-294669" defTabSz="321457">
              <a:buClr>
                <a:srgbClr val="000000"/>
              </a:buClr>
              <a:buSzPct val="73000"/>
              <a:buBlip>
                <a:blip r:embed="rId2"/>
              </a:buBlip>
              <a:defRPr sz="2600">
                <a:solidFill>
                  <a:srgbClr val="000000"/>
                </a:solidFill>
                <a:latin typeface="Arial"/>
                <a:ea typeface="Arial"/>
                <a:cs typeface="Arial"/>
                <a:sym typeface="Arial"/>
              </a:defRPr>
            </a:pPr>
            <a:r>
              <a:rPr sz="1828" dirty="0" err="1">
                <a:solidFill>
                  <a:srgbClr val="A6F0F8"/>
                </a:solidFill>
              </a:rPr>
              <a:t>Π</a:t>
            </a:r>
            <a:r>
              <a:rPr sz="1828" dirty="0">
                <a:solidFill>
                  <a:srgbClr val="A6F0F8"/>
                </a:solidFill>
              </a:rPr>
              <a:t>α</a:t>
            </a:r>
            <a:r>
              <a:rPr sz="1828" dirty="0" err="1">
                <a:solidFill>
                  <a:srgbClr val="A6F0F8"/>
                </a:solidFill>
              </a:rPr>
              <a:t>ρ</a:t>
            </a:r>
            <a:r>
              <a:rPr sz="1828" dirty="0">
                <a:solidFill>
                  <a:srgbClr val="A6F0F8"/>
                </a:solidFill>
              </a:rPr>
              <a:t>α</a:t>
            </a:r>
            <a:r>
              <a:rPr sz="1828" dirty="0" err="1">
                <a:solidFill>
                  <a:srgbClr val="A6F0F8"/>
                </a:solidFill>
              </a:rPr>
              <a:t>μονή</a:t>
            </a:r>
            <a:r>
              <a:rPr sz="1828" dirty="0">
                <a:solidFill>
                  <a:srgbClr val="A6F0F8"/>
                </a:solidFill>
              </a:rPr>
              <a:t> </a:t>
            </a:r>
            <a:r>
              <a:rPr sz="1828" dirty="0" err="1">
                <a:solidFill>
                  <a:srgbClr val="A6F0F8"/>
                </a:solidFill>
              </a:rPr>
              <a:t>σε</a:t>
            </a:r>
            <a:r>
              <a:rPr sz="1828" dirty="0">
                <a:solidFill>
                  <a:srgbClr val="A6F0F8"/>
                </a:solidFill>
              </a:rPr>
              <a:t> </a:t>
            </a:r>
            <a:r>
              <a:rPr sz="1828" dirty="0" err="1">
                <a:solidFill>
                  <a:srgbClr val="A6F0F8"/>
                </a:solidFill>
              </a:rPr>
              <a:t>Κέντρο</a:t>
            </a:r>
            <a:r>
              <a:rPr sz="1828" dirty="0">
                <a:solidFill>
                  <a:srgbClr val="A6F0F8"/>
                </a:solidFill>
              </a:rPr>
              <a:t> απ</a:t>
            </a:r>
            <a:r>
              <a:rPr sz="1828" dirty="0" err="1">
                <a:solidFill>
                  <a:srgbClr val="A6F0F8"/>
                </a:solidFill>
              </a:rPr>
              <a:t>οκ</a:t>
            </a:r>
            <a:r>
              <a:rPr sz="1828" dirty="0">
                <a:solidFill>
                  <a:srgbClr val="A6F0F8"/>
                </a:solidFill>
              </a:rPr>
              <a:t>α</a:t>
            </a:r>
            <a:r>
              <a:rPr sz="1828" dirty="0" err="1">
                <a:solidFill>
                  <a:srgbClr val="A6F0F8"/>
                </a:solidFill>
              </a:rPr>
              <a:t>τάστ</a:t>
            </a:r>
            <a:r>
              <a:rPr sz="1828" dirty="0">
                <a:solidFill>
                  <a:srgbClr val="A6F0F8"/>
                </a:solidFill>
              </a:rPr>
              <a:t>α</a:t>
            </a:r>
            <a:r>
              <a:rPr sz="1828" dirty="0" err="1">
                <a:solidFill>
                  <a:srgbClr val="A6F0F8"/>
                </a:solidFill>
              </a:rPr>
              <a:t>σης</a:t>
            </a:r>
            <a:endParaRPr sz="1828" dirty="0">
              <a:solidFill>
                <a:srgbClr val="A6F0F8"/>
              </a:solidFill>
            </a:endParaRPr>
          </a:p>
          <a:p>
            <a:pPr marL="391106" indent="-294669" defTabSz="321457">
              <a:buClr>
                <a:srgbClr val="000000"/>
              </a:buClr>
              <a:buSzPct val="73000"/>
              <a:buBlip>
                <a:blip r:embed="rId2"/>
              </a:buBlip>
              <a:defRPr sz="2600">
                <a:solidFill>
                  <a:srgbClr val="000000"/>
                </a:solidFill>
                <a:latin typeface="Arial"/>
                <a:ea typeface="Arial"/>
                <a:cs typeface="Arial"/>
                <a:sym typeface="Arial"/>
              </a:defRPr>
            </a:pPr>
            <a:endParaRPr sz="1828" dirty="0">
              <a:solidFill>
                <a:srgbClr val="A6F0F8"/>
              </a:solidFill>
            </a:endParaRPr>
          </a:p>
          <a:p>
            <a:pPr marL="391106" indent="-294669" defTabSz="321457">
              <a:buClr>
                <a:srgbClr val="000000"/>
              </a:buClr>
              <a:buSzPct val="73000"/>
              <a:buBlip>
                <a:blip r:embed="rId2"/>
              </a:buBlip>
              <a:defRPr sz="2600">
                <a:solidFill>
                  <a:srgbClr val="000000"/>
                </a:solidFill>
                <a:latin typeface="Arial"/>
                <a:ea typeface="Arial"/>
                <a:cs typeface="Arial"/>
                <a:sym typeface="Arial"/>
              </a:defRPr>
            </a:pPr>
            <a:r>
              <a:rPr sz="1828" dirty="0" err="1">
                <a:solidFill>
                  <a:srgbClr val="A6F0F8"/>
                </a:solidFill>
              </a:rPr>
              <a:t>Νοσηλεί</a:t>
            </a:r>
            <a:r>
              <a:rPr sz="1828" dirty="0">
                <a:solidFill>
                  <a:srgbClr val="A6F0F8"/>
                </a:solidFill>
              </a:rPr>
              <a:t>α </a:t>
            </a:r>
            <a:r>
              <a:rPr sz="1828" dirty="0" err="1">
                <a:solidFill>
                  <a:srgbClr val="A6F0F8"/>
                </a:solidFill>
              </a:rPr>
              <a:t>σε</a:t>
            </a:r>
            <a:r>
              <a:rPr sz="1828" dirty="0">
                <a:solidFill>
                  <a:srgbClr val="A6F0F8"/>
                </a:solidFill>
              </a:rPr>
              <a:t> </a:t>
            </a:r>
            <a:r>
              <a:rPr sz="1828" dirty="0" err="1">
                <a:solidFill>
                  <a:srgbClr val="A6F0F8"/>
                </a:solidFill>
              </a:rPr>
              <a:t>θάλ</a:t>
            </a:r>
            <a:r>
              <a:rPr sz="1828" dirty="0">
                <a:solidFill>
                  <a:srgbClr val="A6F0F8"/>
                </a:solidFill>
              </a:rPr>
              <a:t>α</a:t>
            </a:r>
            <a:r>
              <a:rPr sz="1828" dirty="0" err="1">
                <a:solidFill>
                  <a:srgbClr val="A6F0F8"/>
                </a:solidFill>
              </a:rPr>
              <a:t>μο</a:t>
            </a:r>
            <a:r>
              <a:rPr sz="1828" dirty="0">
                <a:solidFill>
                  <a:srgbClr val="A6F0F8"/>
                </a:solidFill>
              </a:rPr>
              <a:t> </a:t>
            </a:r>
            <a:r>
              <a:rPr sz="1828" dirty="0" err="1">
                <a:solidFill>
                  <a:srgbClr val="A6F0F8"/>
                </a:solidFill>
              </a:rPr>
              <a:t>με</a:t>
            </a:r>
            <a:r>
              <a:rPr sz="1828" dirty="0">
                <a:solidFill>
                  <a:srgbClr val="A6F0F8"/>
                </a:solidFill>
              </a:rPr>
              <a:t> </a:t>
            </a:r>
            <a:r>
              <a:rPr sz="1828" dirty="0" err="1">
                <a:solidFill>
                  <a:srgbClr val="A6F0F8"/>
                </a:solidFill>
              </a:rPr>
              <a:t>φορέ</a:t>
            </a:r>
            <a:r>
              <a:rPr sz="1828" dirty="0">
                <a:solidFill>
                  <a:srgbClr val="A6F0F8"/>
                </a:solidFill>
              </a:rPr>
              <a:t>α</a:t>
            </a:r>
          </a:p>
          <a:p>
            <a:pPr marL="391106" indent="-294669" defTabSz="321457">
              <a:buClr>
                <a:srgbClr val="000000"/>
              </a:buClr>
              <a:buSzPct val="73000"/>
              <a:buBlip>
                <a:blip r:embed="rId2"/>
              </a:buBlip>
              <a:defRPr sz="2600">
                <a:solidFill>
                  <a:srgbClr val="000000"/>
                </a:solidFill>
                <a:latin typeface="Arial"/>
                <a:ea typeface="Arial"/>
                <a:cs typeface="Arial"/>
                <a:sym typeface="Arial"/>
              </a:defRPr>
            </a:pPr>
            <a:endParaRPr sz="1828" dirty="0">
              <a:solidFill>
                <a:srgbClr val="A6F0F8"/>
              </a:solidFill>
            </a:endParaRPr>
          </a:p>
          <a:p>
            <a:pPr marL="391106" indent="-294669" defTabSz="321457">
              <a:buClr>
                <a:srgbClr val="000000"/>
              </a:buClr>
              <a:buSzPct val="73000"/>
              <a:buBlip>
                <a:blip r:embed="rId2"/>
              </a:buBlip>
              <a:defRPr sz="2600">
                <a:solidFill>
                  <a:srgbClr val="000000"/>
                </a:solidFill>
                <a:latin typeface="Arial"/>
                <a:ea typeface="Arial"/>
                <a:cs typeface="Arial"/>
                <a:sym typeface="Arial"/>
              </a:defRPr>
            </a:pPr>
            <a:r>
              <a:rPr sz="1828" dirty="0" err="1">
                <a:solidFill>
                  <a:srgbClr val="A6F0F8"/>
                </a:solidFill>
              </a:rPr>
              <a:t>Ασθενείς</a:t>
            </a:r>
            <a:r>
              <a:rPr sz="1828" dirty="0">
                <a:solidFill>
                  <a:srgbClr val="A6F0F8"/>
                </a:solidFill>
              </a:rPr>
              <a:t> </a:t>
            </a:r>
            <a:r>
              <a:rPr sz="1828" dirty="0" err="1">
                <a:solidFill>
                  <a:srgbClr val="A6F0F8"/>
                </a:solidFill>
              </a:rPr>
              <a:t>με</a:t>
            </a:r>
            <a:r>
              <a:rPr sz="1828" dirty="0">
                <a:solidFill>
                  <a:srgbClr val="A6F0F8"/>
                </a:solidFill>
              </a:rPr>
              <a:t> </a:t>
            </a:r>
            <a:r>
              <a:rPr sz="1828" dirty="0" err="1">
                <a:solidFill>
                  <a:srgbClr val="A6F0F8"/>
                </a:solidFill>
              </a:rPr>
              <a:t>ιστορικό</a:t>
            </a:r>
            <a:r>
              <a:rPr sz="1828" dirty="0">
                <a:solidFill>
                  <a:srgbClr val="A6F0F8"/>
                </a:solidFill>
              </a:rPr>
              <a:t> </a:t>
            </a:r>
            <a:r>
              <a:rPr sz="1828" dirty="0" err="1">
                <a:solidFill>
                  <a:srgbClr val="A6F0F8"/>
                </a:solidFill>
              </a:rPr>
              <a:t>νοσηλεί</a:t>
            </a:r>
            <a:r>
              <a:rPr sz="1828" dirty="0">
                <a:solidFill>
                  <a:srgbClr val="A6F0F8"/>
                </a:solidFill>
              </a:rPr>
              <a:t>α</a:t>
            </a:r>
            <a:r>
              <a:rPr sz="1828" dirty="0" err="1">
                <a:solidFill>
                  <a:srgbClr val="A6F0F8"/>
                </a:solidFill>
              </a:rPr>
              <a:t>ς</a:t>
            </a:r>
            <a:r>
              <a:rPr sz="1828" dirty="0">
                <a:solidFill>
                  <a:srgbClr val="A6F0F8"/>
                </a:solidFill>
              </a:rPr>
              <a:t> </a:t>
            </a:r>
            <a:r>
              <a:rPr sz="1828" dirty="0" err="1">
                <a:solidFill>
                  <a:srgbClr val="A6F0F8"/>
                </a:solidFill>
              </a:rPr>
              <a:t>στην</a:t>
            </a:r>
            <a:r>
              <a:rPr sz="1828" dirty="0">
                <a:solidFill>
                  <a:srgbClr val="A6F0F8"/>
                </a:solidFill>
              </a:rPr>
              <a:t> </a:t>
            </a:r>
            <a:r>
              <a:rPr sz="1828" dirty="0" err="1">
                <a:solidFill>
                  <a:srgbClr val="A6F0F8"/>
                </a:solidFill>
              </a:rPr>
              <a:t>Ινδί</a:t>
            </a:r>
            <a:r>
              <a:rPr sz="1828" dirty="0">
                <a:solidFill>
                  <a:srgbClr val="A6F0F8"/>
                </a:solidFill>
              </a:rPr>
              <a:t>α </a:t>
            </a:r>
            <a:r>
              <a:rPr sz="1828" dirty="0" err="1">
                <a:solidFill>
                  <a:srgbClr val="A6F0F8"/>
                </a:solidFill>
              </a:rPr>
              <a:t>ή</a:t>
            </a:r>
            <a:r>
              <a:rPr sz="1828" dirty="0">
                <a:solidFill>
                  <a:srgbClr val="A6F0F8"/>
                </a:solidFill>
              </a:rPr>
              <a:t> </a:t>
            </a:r>
            <a:r>
              <a:rPr sz="1828" dirty="0" err="1">
                <a:solidFill>
                  <a:srgbClr val="A6F0F8"/>
                </a:solidFill>
              </a:rPr>
              <a:t>το</a:t>
            </a:r>
            <a:r>
              <a:rPr sz="1828" dirty="0">
                <a:solidFill>
                  <a:srgbClr val="A6F0F8"/>
                </a:solidFill>
              </a:rPr>
              <a:t> </a:t>
            </a:r>
            <a:r>
              <a:rPr sz="1828" dirty="0" err="1">
                <a:solidFill>
                  <a:srgbClr val="A6F0F8"/>
                </a:solidFill>
              </a:rPr>
              <a:t>Π</a:t>
            </a:r>
            <a:r>
              <a:rPr sz="1828" dirty="0">
                <a:solidFill>
                  <a:srgbClr val="A6F0F8"/>
                </a:solidFill>
              </a:rPr>
              <a:t>α</a:t>
            </a:r>
            <a:r>
              <a:rPr sz="1828" dirty="0" err="1">
                <a:solidFill>
                  <a:srgbClr val="A6F0F8"/>
                </a:solidFill>
              </a:rPr>
              <a:t>κιστάν</a:t>
            </a:r>
            <a:r>
              <a:rPr sz="1828" dirty="0">
                <a:solidFill>
                  <a:srgbClr val="A6F0F8"/>
                </a:solidFill>
              </a:rPr>
              <a:t> </a:t>
            </a:r>
            <a:r>
              <a:rPr sz="1828" dirty="0" err="1">
                <a:solidFill>
                  <a:srgbClr val="A6F0F8"/>
                </a:solidFill>
              </a:rPr>
              <a:t>το</a:t>
            </a:r>
            <a:r>
              <a:rPr sz="1828" dirty="0">
                <a:solidFill>
                  <a:srgbClr val="A6F0F8"/>
                </a:solidFill>
              </a:rPr>
              <a:t> </a:t>
            </a:r>
            <a:r>
              <a:rPr sz="1828" dirty="0" err="1">
                <a:solidFill>
                  <a:srgbClr val="A6F0F8"/>
                </a:solidFill>
              </a:rPr>
              <a:t>τελευτ</a:t>
            </a:r>
            <a:r>
              <a:rPr sz="1828" dirty="0">
                <a:solidFill>
                  <a:srgbClr val="A6F0F8"/>
                </a:solidFill>
              </a:rPr>
              <a:t>α</a:t>
            </a:r>
            <a:r>
              <a:rPr sz="1828" dirty="0" err="1">
                <a:solidFill>
                  <a:srgbClr val="A6F0F8"/>
                </a:solidFill>
              </a:rPr>
              <a:t>ίο</a:t>
            </a:r>
            <a:r>
              <a:rPr sz="1828" dirty="0">
                <a:solidFill>
                  <a:srgbClr val="A6F0F8"/>
                </a:solidFill>
              </a:rPr>
              <a:t> 6μηνο</a:t>
            </a:r>
          </a:p>
        </p:txBody>
      </p:sp>
      <p:sp>
        <p:nvSpPr>
          <p:cNvPr id="250" name="Έλεγχος για φορεία πρέπει να γίνεται:"/>
          <p:cNvSpPr txBox="1"/>
          <p:nvPr/>
        </p:nvSpPr>
        <p:spPr>
          <a:xfrm>
            <a:off x="1398053" y="228600"/>
            <a:ext cx="6347893" cy="77540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defTabSz="321457">
              <a:defRPr sz="3600" b="1">
                <a:solidFill>
                  <a:srgbClr val="000000"/>
                </a:solidFill>
                <a:effectLst>
                  <a:outerShdw dist="53881" dir="2700000" rotWithShape="0">
                    <a:srgbClr val="000000">
                      <a:alpha val="33333"/>
                    </a:srgbClr>
                  </a:outerShdw>
                </a:effectLst>
                <a:latin typeface="Comic Sans MS"/>
                <a:ea typeface="Comic Sans MS"/>
                <a:cs typeface="Comic Sans MS"/>
                <a:sym typeface="Comic Sans MS"/>
              </a:defRPr>
            </a:pPr>
            <a:r>
              <a:rPr sz="2039" dirty="0">
                <a:solidFill>
                  <a:schemeClr val="accent3"/>
                </a:solidFill>
                <a:latin typeface="Times New Roman"/>
                <a:ea typeface="Times New Roman"/>
                <a:cs typeface="Times New Roman"/>
                <a:sym typeface="Times New Roman"/>
              </a:rPr>
              <a:t/>
            </a:r>
            <a:br>
              <a:rPr sz="2039" dirty="0">
                <a:solidFill>
                  <a:schemeClr val="accent3"/>
                </a:solidFill>
                <a:latin typeface="Times New Roman"/>
                <a:ea typeface="Times New Roman"/>
                <a:cs typeface="Times New Roman"/>
                <a:sym typeface="Times New Roman"/>
              </a:rPr>
            </a:br>
            <a:r>
              <a:rPr sz="2531" dirty="0">
                <a:solidFill>
                  <a:schemeClr val="accent3"/>
                </a:solidFill>
                <a:latin typeface="Arial"/>
                <a:ea typeface="Arial"/>
                <a:cs typeface="Arial"/>
                <a:sym typeface="Arial"/>
              </a:rPr>
              <a:t> </a:t>
            </a:r>
            <a:r>
              <a:rPr sz="2531" dirty="0" err="1">
                <a:solidFill>
                  <a:schemeClr val="accent3"/>
                </a:solidFill>
              </a:rPr>
              <a:t>Έλεγχος</a:t>
            </a:r>
            <a:r>
              <a:rPr sz="2531" dirty="0">
                <a:solidFill>
                  <a:schemeClr val="accent3"/>
                </a:solidFill>
              </a:rPr>
              <a:t> </a:t>
            </a:r>
            <a:r>
              <a:rPr sz="2531" dirty="0" err="1">
                <a:solidFill>
                  <a:schemeClr val="accent3"/>
                </a:solidFill>
              </a:rPr>
              <a:t>γι</a:t>
            </a:r>
            <a:r>
              <a:rPr sz="2531" dirty="0">
                <a:solidFill>
                  <a:schemeClr val="accent3"/>
                </a:solidFill>
              </a:rPr>
              <a:t>α </a:t>
            </a:r>
            <a:r>
              <a:rPr sz="2531" dirty="0" err="1">
                <a:solidFill>
                  <a:schemeClr val="accent3"/>
                </a:solidFill>
              </a:rPr>
              <a:t>φορεί</a:t>
            </a:r>
            <a:r>
              <a:rPr sz="2531" dirty="0">
                <a:solidFill>
                  <a:schemeClr val="accent3"/>
                </a:solidFill>
              </a:rPr>
              <a:t>α π</a:t>
            </a:r>
            <a:r>
              <a:rPr sz="2531" dirty="0" err="1">
                <a:solidFill>
                  <a:schemeClr val="accent3"/>
                </a:solidFill>
              </a:rPr>
              <a:t>ρέ</a:t>
            </a:r>
            <a:r>
              <a:rPr sz="2531" dirty="0">
                <a:solidFill>
                  <a:schemeClr val="accent3"/>
                </a:solidFill>
              </a:rPr>
              <a:t>π</a:t>
            </a:r>
            <a:r>
              <a:rPr sz="2531" dirty="0" err="1">
                <a:solidFill>
                  <a:schemeClr val="accent3"/>
                </a:solidFill>
              </a:rPr>
              <a:t>ει</a:t>
            </a:r>
            <a:r>
              <a:rPr sz="2531" dirty="0">
                <a:solidFill>
                  <a:schemeClr val="accent3"/>
                </a:solidFill>
              </a:rPr>
              <a:t> </a:t>
            </a:r>
            <a:r>
              <a:rPr sz="2531" dirty="0" err="1">
                <a:solidFill>
                  <a:schemeClr val="accent3"/>
                </a:solidFill>
              </a:rPr>
              <a:t>ν</a:t>
            </a:r>
            <a:r>
              <a:rPr sz="2531" dirty="0">
                <a:solidFill>
                  <a:schemeClr val="accent3"/>
                </a:solidFill>
              </a:rPr>
              <a:t>α </a:t>
            </a:r>
            <a:r>
              <a:rPr sz="2531" dirty="0" err="1">
                <a:solidFill>
                  <a:schemeClr val="accent3"/>
                </a:solidFill>
              </a:rPr>
              <a:t>γίνετ</a:t>
            </a:r>
            <a:r>
              <a:rPr sz="2531" dirty="0">
                <a:solidFill>
                  <a:schemeClr val="accent3"/>
                </a:solidFill>
              </a:rPr>
              <a:t>α</a:t>
            </a:r>
            <a:r>
              <a:rPr sz="2531" dirty="0" err="1">
                <a:solidFill>
                  <a:schemeClr val="accent3"/>
                </a:solidFill>
              </a:rPr>
              <a:t>ι</a:t>
            </a:r>
            <a:r>
              <a:rPr sz="2531" dirty="0">
                <a:solidFill>
                  <a:schemeClr val="accent3"/>
                </a:solidFill>
              </a:rPr>
              <a:t>:</a:t>
            </a:r>
          </a:p>
        </p:txBody>
      </p:sp>
      <p:sp>
        <p:nvSpPr>
          <p:cNvPr id="251" name="Clin Microbiol Infect 2012;18:439"/>
          <p:cNvSpPr txBox="1"/>
          <p:nvPr/>
        </p:nvSpPr>
        <p:spPr>
          <a:xfrm>
            <a:off x="6300081" y="6228285"/>
            <a:ext cx="2034211" cy="22358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defTabSz="457200">
              <a:defRPr sz="1400" b="1" i="1">
                <a:solidFill>
                  <a:srgbClr val="000000"/>
                </a:solidFill>
                <a:latin typeface="Helvetica"/>
                <a:ea typeface="Helvetica"/>
                <a:cs typeface="Helvetica"/>
                <a:sym typeface="Helvetica"/>
              </a:defRPr>
            </a:lvl1pPr>
          </a:lstStyle>
          <a:p>
            <a:r>
              <a:rPr sz="984"/>
              <a:t>Clin Microbiol Infect 2012;18:439</a:t>
            </a:r>
          </a:p>
        </p:txBody>
      </p:sp>
    </p:spTree>
    <p:extLst>
      <p:ext uri="{BB962C8B-B14F-4D97-AF65-F5344CB8AC3E}">
        <p14:creationId xmlns:p14="http://schemas.microsoft.com/office/powerpoint/2010/main" xmlns="" val="127221183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900" name="Rectangle 4"/>
          <p:cNvSpPr>
            <a:spLocks noGrp="1" noChangeArrowheads="1"/>
          </p:cNvSpPr>
          <p:nvPr>
            <p:ph type="title"/>
          </p:nvPr>
        </p:nvSpPr>
        <p:spPr/>
        <p:txBody>
          <a:bodyPr>
            <a:normAutofit/>
          </a:bodyPr>
          <a:lstStyle/>
          <a:p>
            <a:r>
              <a:rPr lang="el-GR" sz="3200" b="1" dirty="0">
                <a:solidFill>
                  <a:srgbClr val="FFFFCC"/>
                </a:solidFill>
              </a:rPr>
              <a:t>Δείγματα: ρινικό (2 </a:t>
            </a:r>
            <a:r>
              <a:rPr lang="el-GR" sz="3200" b="1" dirty="0" err="1">
                <a:solidFill>
                  <a:srgbClr val="FFFFCC"/>
                </a:solidFill>
              </a:rPr>
              <a:t>ρώθωνες</a:t>
            </a:r>
            <a:r>
              <a:rPr lang="el-GR" sz="3200" b="1" dirty="0">
                <a:solidFill>
                  <a:srgbClr val="FFFFCC"/>
                </a:solidFill>
              </a:rPr>
              <a:t>) και φαρυγγικό. Εμπλουτισμός</a:t>
            </a:r>
            <a:endParaRPr lang="en-US" sz="3200" b="1" dirty="0">
              <a:solidFill>
                <a:srgbClr val="FFFFCC"/>
              </a:solidFill>
            </a:endParaRPr>
          </a:p>
        </p:txBody>
      </p:sp>
      <p:pic>
        <p:nvPicPr>
          <p:cNvPr id="336901"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2024063"/>
            <a:ext cx="9144000" cy="3675062"/>
          </a:xfrm>
          <a:prstGeom prst="rect">
            <a:avLst/>
          </a:prstGeom>
          <a:noFill/>
          <a:ln>
            <a:noFill/>
          </a:ln>
          <a:effectLst/>
          <a:extLst>
            <a:ext uri="{909E8E84-426E-40DD-AFC4-6F175D3DCCD1}">
              <a14:hiddenFill xmlns:a14="http://schemas.microsoft.com/office/drawing/2010/main" xmlns="">
                <a:solidFill>
                  <a:srgbClr val="FFFF66"/>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68686"/>
                  </a:outerShdw>
                </a:effectLst>
              </a14:hiddenEffects>
            </a:ext>
          </a:extLst>
        </p:spPr>
      </p:pic>
      <p:pic>
        <p:nvPicPr>
          <p:cNvPr id="336902"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 y="6019800"/>
            <a:ext cx="3617913" cy="485775"/>
          </a:xfrm>
          <a:prstGeom prst="rect">
            <a:avLst/>
          </a:prstGeom>
          <a:noFill/>
          <a:ln>
            <a:noFill/>
          </a:ln>
          <a:effectLst/>
          <a:extLst>
            <a:ext uri="{909E8E84-426E-40DD-AFC4-6F175D3DCCD1}">
              <a14:hiddenFill xmlns:a14="http://schemas.microsoft.com/office/drawing/2010/main" xmlns="">
                <a:solidFill>
                  <a:srgbClr val="FFFF66"/>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68686"/>
                  </a:outerShdw>
                </a:effectLst>
              </a14:hiddenEffects>
            </a:ext>
          </a:extLst>
        </p:spPr>
      </p:pic>
      <p:pic>
        <p:nvPicPr>
          <p:cNvPr id="336903" name="Picture 7" descr="IMG_1424B"/>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772400" y="3886200"/>
            <a:ext cx="1147763" cy="27987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5469250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Απομόνωση μικροοργανισμού"/>
          <p:cNvSpPr txBox="1"/>
          <p:nvPr/>
        </p:nvSpPr>
        <p:spPr>
          <a:xfrm>
            <a:off x="2284857" y="783874"/>
            <a:ext cx="4812216" cy="44146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0000"/>
                </a:solidFill>
                <a:latin typeface="Arial"/>
                <a:ea typeface="Arial"/>
                <a:cs typeface="Arial"/>
                <a:sym typeface="Arial"/>
              </a:defRPr>
            </a:lvl1pPr>
          </a:lstStyle>
          <a:p>
            <a:r>
              <a:rPr lang="el-GR" sz="2400" b="1" i="1" u="sng" dirty="0">
                <a:solidFill>
                  <a:schemeClr val="accent3"/>
                </a:solidFill>
              </a:rPr>
              <a:t>Έλεγχος αποικισμού από </a:t>
            </a:r>
            <a:r>
              <a:rPr lang="en-US" sz="2400" b="1" i="1" u="sng" dirty="0">
                <a:solidFill>
                  <a:schemeClr val="accent3"/>
                </a:solidFill>
              </a:rPr>
              <a:t>MRSA</a:t>
            </a:r>
            <a:endParaRPr sz="2400" b="1" i="1" u="sng" dirty="0">
              <a:solidFill>
                <a:schemeClr val="accent3"/>
              </a:solidFill>
            </a:endParaRPr>
          </a:p>
        </p:txBody>
      </p:sp>
      <p:pic>
        <p:nvPicPr>
          <p:cNvPr id="1026" name="Picture 2" descr="χετική εικόνα"/>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4809" y="2544504"/>
            <a:ext cx="2822387" cy="2822387"/>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ποτέλεσμα εικόνας για s aureus mannitol"/>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938999" y="2544505"/>
            <a:ext cx="2879290" cy="2822387"/>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149305" y="2544505"/>
            <a:ext cx="2789695" cy="3719593"/>
          </a:xfrm>
          <a:prstGeom prst="rect">
            <a:avLst/>
          </a:prstGeom>
        </p:spPr>
      </p:pic>
      <p:sp>
        <p:nvSpPr>
          <p:cNvPr id="7" name="Συνήθως από ρινικά δείγματα"/>
          <p:cNvSpPr txBox="1"/>
          <p:nvPr/>
        </p:nvSpPr>
        <p:spPr>
          <a:xfrm>
            <a:off x="607762" y="1666534"/>
            <a:ext cx="4927247" cy="379912"/>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marL="482600" indent="-482600" defTabSz="457200">
              <a:buSzPct val="70000"/>
              <a:buBlip>
                <a:blip r:embed="rId5"/>
              </a:buBlip>
              <a:defRPr>
                <a:solidFill>
                  <a:srgbClr val="000000"/>
                </a:solidFill>
                <a:latin typeface="Arial"/>
                <a:ea typeface="Arial"/>
                <a:cs typeface="Arial"/>
                <a:sym typeface="Arial"/>
              </a:defRPr>
            </a:lvl1pPr>
          </a:lstStyle>
          <a:p>
            <a:r>
              <a:rPr sz="2000" dirty="0">
                <a:solidFill>
                  <a:schemeClr val="tx1"/>
                </a:solidFill>
              </a:rPr>
              <a:t>Συνήθως από ρι</a:t>
            </a:r>
            <a:r>
              <a:rPr lang="el-GR" sz="2000" dirty="0" err="1">
                <a:solidFill>
                  <a:schemeClr val="tx1"/>
                </a:solidFill>
              </a:rPr>
              <a:t>νοφαρυγγικά</a:t>
            </a:r>
            <a:r>
              <a:rPr sz="2000" dirty="0">
                <a:solidFill>
                  <a:schemeClr val="tx1"/>
                </a:solidFill>
              </a:rPr>
              <a:t> δείγματα</a:t>
            </a:r>
          </a:p>
        </p:txBody>
      </p:sp>
    </p:spTree>
    <p:extLst>
      <p:ext uri="{BB962C8B-B14F-4D97-AF65-F5344CB8AC3E}">
        <p14:creationId xmlns:p14="http://schemas.microsoft.com/office/powerpoint/2010/main" xmlns="" val="236303974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Έλεγχος αποικισμού από VRE"/>
          <p:cNvSpPr txBox="1"/>
          <p:nvPr/>
        </p:nvSpPr>
        <p:spPr>
          <a:xfrm>
            <a:off x="2440632" y="1172298"/>
            <a:ext cx="4538102" cy="44146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defTabSz="457200">
              <a:defRPr b="1" i="1">
                <a:solidFill>
                  <a:srgbClr val="000000"/>
                </a:solidFill>
                <a:latin typeface="Arial"/>
                <a:ea typeface="Arial"/>
                <a:cs typeface="Arial"/>
                <a:sym typeface="Arial"/>
              </a:defRPr>
            </a:lvl1pPr>
          </a:lstStyle>
          <a:p>
            <a:r>
              <a:rPr sz="2400" u="sng" dirty="0">
                <a:solidFill>
                  <a:schemeClr val="tx1"/>
                </a:solidFill>
              </a:rPr>
              <a:t>Έλεγχος αποικισμού από VRE</a:t>
            </a:r>
          </a:p>
        </p:txBody>
      </p:sp>
      <p:sp>
        <p:nvSpPr>
          <p:cNvPr id="132" name="Πρωκτικά δείγματα, κόπρανα"/>
          <p:cNvSpPr txBox="1"/>
          <p:nvPr/>
        </p:nvSpPr>
        <p:spPr>
          <a:xfrm>
            <a:off x="1291386" y="2238920"/>
            <a:ext cx="3823997" cy="379912"/>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marL="444500" indent="-444500" defTabSz="457200">
              <a:buSzPct val="70000"/>
              <a:buBlip>
                <a:blip r:embed="rId2"/>
              </a:buBlip>
              <a:defRPr>
                <a:solidFill>
                  <a:srgbClr val="000000"/>
                </a:solidFill>
                <a:latin typeface="Arial"/>
                <a:ea typeface="Arial"/>
                <a:cs typeface="Arial"/>
                <a:sym typeface="Arial"/>
              </a:defRPr>
            </a:lvl1pPr>
          </a:lstStyle>
          <a:p>
            <a:r>
              <a:rPr sz="2000" dirty="0" err="1">
                <a:solidFill>
                  <a:schemeClr val="tx1"/>
                </a:solidFill>
              </a:rPr>
              <a:t>Πρωκτικά</a:t>
            </a:r>
            <a:r>
              <a:rPr sz="2000" dirty="0">
                <a:solidFill>
                  <a:schemeClr val="tx1"/>
                </a:solidFill>
              </a:rPr>
              <a:t> </a:t>
            </a:r>
            <a:r>
              <a:rPr sz="2000" dirty="0" err="1">
                <a:solidFill>
                  <a:schemeClr val="tx1"/>
                </a:solidFill>
              </a:rPr>
              <a:t>δείγμ</a:t>
            </a:r>
            <a:r>
              <a:rPr sz="2000" dirty="0">
                <a:solidFill>
                  <a:schemeClr val="tx1"/>
                </a:solidFill>
              </a:rPr>
              <a:t>α</a:t>
            </a:r>
            <a:r>
              <a:rPr sz="2000" dirty="0" err="1">
                <a:solidFill>
                  <a:schemeClr val="tx1"/>
                </a:solidFill>
              </a:rPr>
              <a:t>τ</a:t>
            </a:r>
            <a:r>
              <a:rPr sz="2000" dirty="0">
                <a:solidFill>
                  <a:schemeClr val="tx1"/>
                </a:solidFill>
              </a:rPr>
              <a:t>α, </a:t>
            </a:r>
            <a:r>
              <a:rPr sz="2000" dirty="0" err="1">
                <a:solidFill>
                  <a:schemeClr val="tx1"/>
                </a:solidFill>
              </a:rPr>
              <a:t>κό</a:t>
            </a:r>
            <a:r>
              <a:rPr sz="2000" dirty="0">
                <a:solidFill>
                  <a:schemeClr val="tx1"/>
                </a:solidFill>
              </a:rPr>
              <a:t>π</a:t>
            </a:r>
            <a:r>
              <a:rPr sz="2000" dirty="0" err="1">
                <a:solidFill>
                  <a:schemeClr val="tx1"/>
                </a:solidFill>
              </a:rPr>
              <a:t>ρ</a:t>
            </a:r>
            <a:r>
              <a:rPr sz="2000" dirty="0">
                <a:solidFill>
                  <a:schemeClr val="tx1"/>
                </a:solidFill>
              </a:rPr>
              <a:t>α</a:t>
            </a:r>
            <a:r>
              <a:rPr sz="2000" dirty="0" err="1">
                <a:solidFill>
                  <a:schemeClr val="tx1"/>
                </a:solidFill>
              </a:rPr>
              <a:t>ν</a:t>
            </a:r>
            <a:r>
              <a:rPr sz="2000" dirty="0">
                <a:solidFill>
                  <a:schemeClr val="tx1"/>
                </a:solidFill>
              </a:rPr>
              <a:t>α</a:t>
            </a:r>
          </a:p>
        </p:txBody>
      </p:sp>
      <p:pic>
        <p:nvPicPr>
          <p:cNvPr id="5" name="Picture 2" descr="χετική εικόνα"/>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22949" y="2942254"/>
            <a:ext cx="2699679" cy="3246018"/>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descr="χετική εικόνα"/>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435371" y="2942255"/>
            <a:ext cx="3246018" cy="324601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9456380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Απομόνωση μικροοργανισμού"/>
          <p:cNvSpPr txBox="1"/>
          <p:nvPr/>
        </p:nvSpPr>
        <p:spPr>
          <a:xfrm>
            <a:off x="383103" y="609600"/>
            <a:ext cx="3895298" cy="50302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0000"/>
                </a:solidFill>
                <a:latin typeface="Arial"/>
                <a:ea typeface="Arial"/>
                <a:cs typeface="Arial"/>
                <a:sym typeface="Arial"/>
              </a:defRPr>
            </a:lvl1pPr>
          </a:lstStyle>
          <a:p>
            <a:r>
              <a:rPr lang="el-GR" sz="2800" b="1" dirty="0">
                <a:solidFill>
                  <a:schemeClr val="tx1"/>
                </a:solidFill>
              </a:rPr>
              <a:t>Χρωμογόνα για </a:t>
            </a:r>
            <a:r>
              <a:rPr lang="en-US" sz="2800" b="1" dirty="0">
                <a:solidFill>
                  <a:schemeClr val="tx1"/>
                </a:solidFill>
              </a:rPr>
              <a:t>MRSA</a:t>
            </a:r>
            <a:endParaRPr sz="2800" b="1" dirty="0">
              <a:solidFill>
                <a:schemeClr val="tx1"/>
              </a:solidFill>
            </a:endParaRPr>
          </a:p>
        </p:txBody>
      </p:sp>
      <p:pic>
        <p:nvPicPr>
          <p:cNvPr id="2050" name="Picture 2" descr="http://www.chromagar.com/images_produit/000028-237x237.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1503" y="1556586"/>
            <a:ext cx="3698499" cy="3698499"/>
          </a:xfrm>
          <a:prstGeom prst="rect">
            <a:avLst/>
          </a:prstGeom>
          <a:noFill/>
          <a:extLst>
            <a:ext uri="{909E8E84-426E-40DD-AFC4-6F175D3DCCD1}">
              <a14:hiddenFill xmlns:a14="http://schemas.microsoft.com/office/drawing/2010/main" xmlns="">
                <a:solidFill>
                  <a:srgbClr val="FFFFFF"/>
                </a:solidFill>
              </a14:hiddenFill>
            </a:ext>
          </a:extLst>
        </p:spPr>
      </p:pic>
      <p:sp>
        <p:nvSpPr>
          <p:cNvPr id="5" name="Isolation and differentiation of Methicillin Resistant Staphylococcus aureus (MRSA) including low level MRSA.…"/>
          <p:cNvSpPr txBox="1"/>
          <p:nvPr/>
        </p:nvSpPr>
        <p:spPr>
          <a:xfrm>
            <a:off x="4490096" y="425356"/>
            <a:ext cx="4228466" cy="6028061"/>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p>
            <a:pPr marL="169512" indent="-169512" defTabSz="226016">
              <a:lnSpc>
                <a:spcPts val="1730"/>
              </a:lnSpc>
              <a:buFont typeface="Arial" charset="0"/>
              <a:buChar char="•"/>
              <a:defRPr sz="1800" b="1">
                <a:solidFill>
                  <a:srgbClr val="000000"/>
                </a:solidFill>
                <a:latin typeface="Arial"/>
                <a:ea typeface="Arial"/>
                <a:cs typeface="Arial"/>
                <a:sym typeface="Arial"/>
              </a:defRPr>
            </a:pPr>
            <a:r>
              <a:rPr lang="el-GR" sz="1687" dirty="0">
                <a:solidFill>
                  <a:schemeClr val="accent3"/>
                </a:solidFill>
              </a:rPr>
              <a:t>Κυρίως ρινοφαρυγγικά </a:t>
            </a:r>
            <a:endParaRPr lang="en-US" sz="1687" dirty="0">
              <a:solidFill>
                <a:schemeClr val="accent3"/>
              </a:solidFill>
            </a:endParaRPr>
          </a:p>
          <a:p>
            <a:pPr defTabSz="226016">
              <a:lnSpc>
                <a:spcPts val="1730"/>
              </a:lnSpc>
              <a:defRPr sz="1800" b="1">
                <a:solidFill>
                  <a:srgbClr val="000000"/>
                </a:solidFill>
                <a:latin typeface="Arial"/>
                <a:ea typeface="Arial"/>
                <a:cs typeface="Arial"/>
                <a:sym typeface="Arial"/>
              </a:defRPr>
            </a:pPr>
            <a:r>
              <a:rPr lang="en-US" sz="1687" dirty="0">
                <a:solidFill>
                  <a:schemeClr val="accent3"/>
                </a:solidFill>
              </a:rPr>
              <a:t>   </a:t>
            </a:r>
            <a:r>
              <a:rPr lang="el-GR" sz="1687" dirty="0">
                <a:solidFill>
                  <a:schemeClr val="accent3"/>
                </a:solidFill>
              </a:rPr>
              <a:t>δείγματα </a:t>
            </a:r>
          </a:p>
          <a:p>
            <a:pPr defTabSz="226016">
              <a:lnSpc>
                <a:spcPts val="1730"/>
              </a:lnSpc>
              <a:defRPr sz="1800" b="1">
                <a:solidFill>
                  <a:srgbClr val="000000"/>
                </a:solidFill>
                <a:latin typeface="Arial"/>
                <a:ea typeface="Arial"/>
                <a:cs typeface="Arial"/>
                <a:sym typeface="Arial"/>
              </a:defRPr>
            </a:pPr>
            <a:endParaRPr lang="el-GR" sz="1687" dirty="0">
              <a:solidFill>
                <a:schemeClr val="accent3"/>
              </a:solidFill>
            </a:endParaRPr>
          </a:p>
          <a:p>
            <a:pPr marL="169512" indent="-169512" defTabSz="226016">
              <a:lnSpc>
                <a:spcPct val="150000"/>
              </a:lnSpc>
              <a:buFont typeface="Arial" charset="0"/>
              <a:buChar char="•"/>
              <a:defRPr sz="1800" b="1">
                <a:solidFill>
                  <a:srgbClr val="000000"/>
                </a:solidFill>
                <a:latin typeface="Arial"/>
                <a:ea typeface="Arial"/>
                <a:cs typeface="Arial"/>
                <a:sym typeface="Arial"/>
              </a:defRPr>
            </a:pPr>
            <a:r>
              <a:rPr lang="el-GR" sz="1687" dirty="0">
                <a:solidFill>
                  <a:schemeClr val="accent3"/>
                </a:solidFill>
              </a:rPr>
              <a:t>Η ευαισθησία μειώνεται σε άλλα δείγματα λόγω ανταγωνιστικής μικροβιακής χλωρίδας και χαμηλής συγκέντρωσης </a:t>
            </a:r>
            <a:r>
              <a:rPr lang="en-US" sz="1687" dirty="0">
                <a:solidFill>
                  <a:schemeClr val="accent3"/>
                </a:solidFill>
              </a:rPr>
              <a:t>MRSA </a:t>
            </a:r>
            <a:r>
              <a:rPr lang="el-GR" sz="1687" dirty="0">
                <a:solidFill>
                  <a:schemeClr val="accent3"/>
                </a:solidFill>
              </a:rPr>
              <a:t>σε άλλες ανατομικές περιοχές</a:t>
            </a:r>
          </a:p>
          <a:p>
            <a:pPr defTabSz="226016">
              <a:lnSpc>
                <a:spcPts val="1730"/>
              </a:lnSpc>
              <a:defRPr sz="1800" b="1">
                <a:solidFill>
                  <a:srgbClr val="000000"/>
                </a:solidFill>
                <a:latin typeface="Arial"/>
                <a:ea typeface="Arial"/>
                <a:cs typeface="Arial"/>
                <a:sym typeface="Arial"/>
              </a:defRPr>
            </a:pPr>
            <a:endParaRPr lang="el-GR" sz="1687" dirty="0">
              <a:solidFill>
                <a:schemeClr val="accent3"/>
              </a:solidFill>
            </a:endParaRPr>
          </a:p>
          <a:p>
            <a:pPr defTabSz="226016">
              <a:lnSpc>
                <a:spcPts val="1730"/>
              </a:lnSpc>
              <a:defRPr sz="1800" b="1">
                <a:solidFill>
                  <a:srgbClr val="000000"/>
                </a:solidFill>
                <a:latin typeface="Arial"/>
                <a:ea typeface="Arial"/>
                <a:cs typeface="Arial"/>
                <a:sym typeface="Arial"/>
              </a:defRPr>
            </a:pPr>
            <a:endParaRPr lang="el-GR" sz="1687" dirty="0">
              <a:solidFill>
                <a:schemeClr val="accent3"/>
              </a:solidFill>
            </a:endParaRPr>
          </a:p>
          <a:p>
            <a:pPr marL="169512" indent="-169512" defTabSz="226016">
              <a:lnSpc>
                <a:spcPts val="1730"/>
              </a:lnSpc>
              <a:buFont typeface="Arial" charset="0"/>
              <a:buChar char="•"/>
              <a:defRPr sz="1800" b="1">
                <a:solidFill>
                  <a:srgbClr val="000000"/>
                </a:solidFill>
                <a:latin typeface="Arial"/>
                <a:ea typeface="Arial"/>
                <a:cs typeface="Arial"/>
                <a:sym typeface="Arial"/>
              </a:defRPr>
            </a:pPr>
            <a:r>
              <a:rPr lang="el-GR" sz="1687" dirty="0">
                <a:solidFill>
                  <a:schemeClr val="accent3"/>
                </a:solidFill>
              </a:rPr>
              <a:t>Προσθήκη αντιβιοτικού στο υλικό </a:t>
            </a:r>
          </a:p>
          <a:p>
            <a:pPr marL="169512" indent="-169512" defTabSz="226016">
              <a:lnSpc>
                <a:spcPts val="1730"/>
              </a:lnSpc>
              <a:buFont typeface="Arial" charset="0"/>
              <a:buChar char="•"/>
              <a:defRPr sz="1800" b="1">
                <a:solidFill>
                  <a:srgbClr val="000000"/>
                </a:solidFill>
                <a:latin typeface="Arial"/>
                <a:ea typeface="Arial"/>
                <a:cs typeface="Arial"/>
                <a:sym typeface="Arial"/>
              </a:defRPr>
            </a:pPr>
            <a:endParaRPr lang="el-GR" sz="1687" dirty="0">
              <a:solidFill>
                <a:schemeClr val="accent3"/>
              </a:solidFill>
            </a:endParaRPr>
          </a:p>
          <a:p>
            <a:pPr defTabSz="226016">
              <a:lnSpc>
                <a:spcPts val="1730"/>
              </a:lnSpc>
              <a:defRPr sz="1800" b="1">
                <a:solidFill>
                  <a:srgbClr val="000000"/>
                </a:solidFill>
                <a:latin typeface="Arial"/>
                <a:ea typeface="Arial"/>
                <a:cs typeface="Arial"/>
                <a:sym typeface="Arial"/>
              </a:defRPr>
            </a:pPr>
            <a:endParaRPr lang="en-US" sz="1687" dirty="0">
              <a:solidFill>
                <a:schemeClr val="accent3"/>
              </a:solidFill>
            </a:endParaRPr>
          </a:p>
          <a:p>
            <a:pPr defTabSz="226016">
              <a:lnSpc>
                <a:spcPts val="1730"/>
              </a:lnSpc>
              <a:defRPr sz="1800" b="1">
                <a:solidFill>
                  <a:srgbClr val="000000"/>
                </a:solidFill>
                <a:latin typeface="Arial"/>
                <a:ea typeface="Arial"/>
                <a:cs typeface="Arial"/>
                <a:sym typeface="Arial"/>
              </a:defRPr>
            </a:pPr>
            <a:endParaRPr lang="el-GR" sz="1687" dirty="0">
              <a:solidFill>
                <a:schemeClr val="accent3"/>
              </a:solidFill>
            </a:endParaRPr>
          </a:p>
          <a:p>
            <a:pPr indent="187517" defTabSz="321457">
              <a:lnSpc>
                <a:spcPts val="2461"/>
              </a:lnSpc>
              <a:defRPr sz="1800" b="1">
                <a:solidFill>
                  <a:srgbClr val="000000"/>
                </a:solidFill>
                <a:latin typeface="Arial"/>
                <a:ea typeface="Arial"/>
                <a:cs typeface="Arial"/>
                <a:sym typeface="Arial"/>
              </a:defRPr>
            </a:pPr>
            <a:r>
              <a:rPr lang="el-GR" sz="1687" dirty="0">
                <a:solidFill>
                  <a:schemeClr val="accent3"/>
                </a:solidFill>
              </a:rPr>
              <a:t>αύξηση ευαισθησίας και ειδικότητας</a:t>
            </a:r>
            <a:endParaRPr lang="el-GR" sz="1687" u="sng" dirty="0">
              <a:solidFill>
                <a:schemeClr val="accent3"/>
              </a:solidFill>
            </a:endParaRPr>
          </a:p>
          <a:p>
            <a:pPr defTabSz="321457">
              <a:lnSpc>
                <a:spcPts val="2672"/>
              </a:lnSpc>
              <a:spcBef>
                <a:spcPts val="984"/>
              </a:spcBef>
              <a:defRPr sz="1800" b="1">
                <a:solidFill>
                  <a:srgbClr val="000000"/>
                </a:solidFill>
                <a:latin typeface="Arial"/>
                <a:ea typeface="Arial"/>
                <a:cs typeface="Arial"/>
                <a:sym typeface="Arial"/>
              </a:defRPr>
            </a:pPr>
            <a:r>
              <a:rPr lang="el-GR" sz="1687" u="sng" dirty="0">
                <a:solidFill>
                  <a:schemeClr val="accent3"/>
                </a:solidFill>
              </a:rPr>
              <a:t>Τυπική εμφάνιση μικροοργανισμών</a:t>
            </a:r>
            <a:endParaRPr sz="1687" u="sng" dirty="0">
              <a:solidFill>
                <a:schemeClr val="accent3"/>
              </a:solidFill>
            </a:endParaRPr>
          </a:p>
          <a:p>
            <a:pPr marL="241093" indent="-241093" defTabSz="321457">
              <a:lnSpc>
                <a:spcPts val="2461"/>
              </a:lnSpc>
              <a:buFont typeface="Arial" charset="0"/>
              <a:buChar char="•"/>
              <a:defRPr sz="1800">
                <a:solidFill>
                  <a:srgbClr val="000000"/>
                </a:solidFill>
                <a:latin typeface="Arial"/>
                <a:ea typeface="Arial"/>
                <a:cs typeface="Arial"/>
                <a:sym typeface="Arial"/>
              </a:defRPr>
            </a:pPr>
            <a:r>
              <a:rPr sz="1687" dirty="0">
                <a:solidFill>
                  <a:schemeClr val="accent3"/>
                </a:solidFill>
              </a:rPr>
              <a:t>MRSA</a:t>
            </a:r>
            <a:r>
              <a:rPr lang="en-US" sz="1687" dirty="0">
                <a:solidFill>
                  <a:schemeClr val="accent3"/>
                </a:solidFill>
              </a:rPr>
              <a:t> </a:t>
            </a:r>
            <a:r>
              <a:rPr sz="1687" dirty="0">
                <a:solidFill>
                  <a:schemeClr val="accent3"/>
                </a:solidFill>
              </a:rPr>
              <a:t>→ </a:t>
            </a:r>
            <a:r>
              <a:rPr lang="el-GR" sz="1687" dirty="0">
                <a:solidFill>
                  <a:schemeClr val="accent3"/>
                </a:solidFill>
              </a:rPr>
              <a:t>ροζ προς μωβ</a:t>
            </a:r>
            <a:endParaRPr sz="1687" dirty="0">
              <a:solidFill>
                <a:schemeClr val="accent3"/>
              </a:solidFill>
            </a:endParaRPr>
          </a:p>
          <a:p>
            <a:pPr marL="241093" indent="-241093" defTabSz="321457">
              <a:lnSpc>
                <a:spcPts val="2461"/>
              </a:lnSpc>
              <a:buFont typeface="Arial" charset="0"/>
              <a:buChar char="•"/>
              <a:defRPr sz="1800">
                <a:solidFill>
                  <a:srgbClr val="000000"/>
                </a:solidFill>
                <a:latin typeface="Arial"/>
                <a:ea typeface="Arial"/>
                <a:cs typeface="Arial"/>
                <a:sym typeface="Arial"/>
              </a:defRPr>
            </a:pPr>
            <a:r>
              <a:rPr sz="1687" dirty="0">
                <a:solidFill>
                  <a:schemeClr val="accent3"/>
                </a:solidFill>
              </a:rPr>
              <a:t>MSSA → </a:t>
            </a:r>
            <a:r>
              <a:rPr lang="el-GR" sz="1687" dirty="0">
                <a:solidFill>
                  <a:schemeClr val="accent3"/>
                </a:solidFill>
              </a:rPr>
              <a:t>αναστέλλονται</a:t>
            </a:r>
            <a:endParaRPr sz="1687" dirty="0">
              <a:solidFill>
                <a:schemeClr val="accent3"/>
              </a:solidFill>
            </a:endParaRPr>
          </a:p>
          <a:p>
            <a:pPr marL="241093" indent="-241093" defTabSz="321457">
              <a:lnSpc>
                <a:spcPts val="2461"/>
              </a:lnSpc>
              <a:buFont typeface="Arial" charset="0"/>
              <a:buChar char="•"/>
              <a:defRPr sz="1800">
                <a:solidFill>
                  <a:srgbClr val="000000"/>
                </a:solidFill>
                <a:latin typeface="Arial"/>
                <a:ea typeface="Arial"/>
                <a:cs typeface="Arial"/>
                <a:sym typeface="Arial"/>
              </a:defRPr>
            </a:pPr>
            <a:r>
              <a:rPr lang="el-GR" sz="1687" dirty="0">
                <a:solidFill>
                  <a:schemeClr val="accent3"/>
                </a:solidFill>
              </a:rPr>
              <a:t>Άλλα βακτήρια</a:t>
            </a:r>
            <a:r>
              <a:rPr sz="1687" dirty="0">
                <a:solidFill>
                  <a:schemeClr val="accent3"/>
                </a:solidFill>
              </a:rPr>
              <a:t>→ </a:t>
            </a:r>
            <a:r>
              <a:rPr lang="el-GR" sz="1687" dirty="0">
                <a:solidFill>
                  <a:schemeClr val="accent3"/>
                </a:solidFill>
              </a:rPr>
              <a:t>μπλε, άχρωμα ή αναστέλλονται</a:t>
            </a:r>
            <a:endParaRPr sz="1687" dirty="0">
              <a:solidFill>
                <a:schemeClr val="accent3"/>
              </a:solidFill>
            </a:endParaRPr>
          </a:p>
        </p:txBody>
      </p:sp>
      <p:sp>
        <p:nvSpPr>
          <p:cNvPr id="6" name="Γραμμή"/>
          <p:cNvSpPr/>
          <p:nvPr/>
        </p:nvSpPr>
        <p:spPr>
          <a:xfrm flipH="1">
            <a:off x="6324600" y="3810000"/>
            <a:ext cx="10046" cy="502295"/>
          </a:xfrm>
          <a:prstGeom prst="line">
            <a:avLst/>
          </a:prstGeom>
          <a:ln w="101600">
            <a:solidFill>
              <a:schemeClr val="accent1"/>
            </a:solidFill>
            <a:miter lim="400000"/>
            <a:tailEnd type="triangle"/>
          </a:ln>
        </p:spPr>
        <p:txBody>
          <a:bodyPr lIns="35719" tIns="35719" rIns="35719" bIns="35719" anchor="ctr"/>
          <a:lstStyle/>
          <a:p>
            <a:pPr>
              <a:defRPr sz="2800" b="1"/>
            </a:pPr>
            <a:endParaRPr sz="1969"/>
          </a:p>
        </p:txBody>
      </p:sp>
    </p:spTree>
    <p:extLst>
      <p:ext uri="{BB962C8B-B14F-4D97-AF65-F5344CB8AC3E}">
        <p14:creationId xmlns:p14="http://schemas.microsoft.com/office/powerpoint/2010/main" xmlns="" val="109496600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VRE"/>
          <p:cNvSpPr txBox="1"/>
          <p:nvPr/>
        </p:nvSpPr>
        <p:spPr>
          <a:xfrm>
            <a:off x="3990006" y="461828"/>
            <a:ext cx="881653" cy="108440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defTabSz="457200">
              <a:lnSpc>
                <a:spcPts val="9400"/>
              </a:lnSpc>
              <a:spcBef>
                <a:spcPts val="1200"/>
              </a:spcBef>
              <a:defRPr sz="4000" b="1">
                <a:solidFill>
                  <a:srgbClr val="000000"/>
                </a:solidFill>
                <a:latin typeface="Times"/>
                <a:ea typeface="Times"/>
                <a:cs typeface="Times"/>
                <a:sym typeface="Times"/>
              </a:defRPr>
            </a:lvl1pPr>
          </a:lstStyle>
          <a:p>
            <a:pPr>
              <a:defRPr b="0"/>
            </a:pPr>
            <a:r>
              <a:rPr sz="2812" dirty="0">
                <a:solidFill>
                  <a:schemeClr val="tx1"/>
                </a:solidFill>
              </a:rPr>
              <a:t>VRE </a:t>
            </a:r>
            <a:endParaRPr sz="844" dirty="0">
              <a:solidFill>
                <a:schemeClr val="tx1"/>
              </a:solidFill>
            </a:endParaRPr>
          </a:p>
        </p:txBody>
      </p:sp>
      <p:sp>
        <p:nvSpPr>
          <p:cNvPr id="322" name="Microorganism…"/>
          <p:cNvSpPr txBox="1"/>
          <p:nvPr/>
        </p:nvSpPr>
        <p:spPr>
          <a:xfrm>
            <a:off x="543779" y="1810917"/>
            <a:ext cx="2915863" cy="428841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defTabSz="321457">
              <a:lnSpc>
                <a:spcPts val="2531"/>
              </a:lnSpc>
              <a:spcBef>
                <a:spcPts val="844"/>
              </a:spcBef>
              <a:defRPr sz="1833" b="1">
                <a:solidFill>
                  <a:srgbClr val="000000"/>
                </a:solidFill>
                <a:latin typeface="Arial"/>
                <a:ea typeface="Arial"/>
                <a:cs typeface="Arial"/>
                <a:sym typeface="Arial"/>
              </a:defRPr>
            </a:pPr>
            <a:r>
              <a:rPr lang="el-GR" sz="1687" u="sng" dirty="0">
                <a:solidFill>
                  <a:srgbClr val="FFC000"/>
                </a:solidFill>
              </a:rPr>
              <a:t>Μικροοργανισμός</a:t>
            </a:r>
            <a:endParaRPr sz="1687" u="sng" dirty="0">
              <a:solidFill>
                <a:srgbClr val="FFC000"/>
              </a:solidFill>
            </a:endParaRPr>
          </a:p>
          <a:p>
            <a:pPr defTabSz="321457">
              <a:lnSpc>
                <a:spcPts val="2531"/>
              </a:lnSpc>
              <a:spcBef>
                <a:spcPts val="844"/>
              </a:spcBef>
              <a:defRPr sz="1833" b="1">
                <a:solidFill>
                  <a:srgbClr val="000000"/>
                </a:solidFill>
                <a:latin typeface="Arial"/>
                <a:ea typeface="Arial"/>
                <a:cs typeface="Arial"/>
                <a:sym typeface="Arial"/>
              </a:defRPr>
            </a:pPr>
            <a:endParaRPr sz="1289" dirty="0">
              <a:solidFill>
                <a:srgbClr val="FFC000"/>
              </a:solidFill>
            </a:endParaRPr>
          </a:p>
          <a:p>
            <a:pPr defTabSz="321457">
              <a:lnSpc>
                <a:spcPct val="200000"/>
              </a:lnSpc>
              <a:spcBef>
                <a:spcPts val="844"/>
              </a:spcBef>
              <a:defRPr sz="2033" i="1">
                <a:solidFill>
                  <a:srgbClr val="000000"/>
                </a:solidFill>
                <a:latin typeface="Arial"/>
                <a:ea typeface="Arial"/>
                <a:cs typeface="Arial"/>
                <a:sym typeface="Arial"/>
              </a:defRPr>
            </a:pPr>
            <a:r>
              <a:rPr sz="1429" b="1" dirty="0">
                <a:solidFill>
                  <a:srgbClr val="FF99FF"/>
                </a:solidFill>
              </a:rPr>
              <a:t>VRE.faecium</a:t>
            </a:r>
            <a:r>
              <a:rPr sz="1429" dirty="0">
                <a:solidFill>
                  <a:srgbClr val="FF99FF"/>
                </a:solidFill>
              </a:rPr>
              <a:t>/ </a:t>
            </a:r>
            <a:r>
              <a:rPr sz="1429" b="1" dirty="0">
                <a:solidFill>
                  <a:srgbClr val="FF99FF"/>
                </a:solidFill>
              </a:rPr>
              <a:t>VRE.faecalis </a:t>
            </a:r>
            <a:endParaRPr sz="1429" dirty="0">
              <a:solidFill>
                <a:srgbClr val="FF99FF"/>
              </a:solidFill>
            </a:endParaRPr>
          </a:p>
          <a:p>
            <a:pPr defTabSz="321457">
              <a:lnSpc>
                <a:spcPct val="200000"/>
              </a:lnSpc>
              <a:spcBef>
                <a:spcPts val="844"/>
              </a:spcBef>
              <a:defRPr sz="2033" i="1">
                <a:solidFill>
                  <a:srgbClr val="000000"/>
                </a:solidFill>
                <a:latin typeface="Arial"/>
                <a:ea typeface="Arial"/>
                <a:cs typeface="Arial"/>
                <a:sym typeface="Arial"/>
              </a:defRPr>
            </a:pPr>
            <a:r>
              <a:rPr sz="1429" dirty="0">
                <a:solidFill>
                  <a:srgbClr val="FF99FF"/>
                </a:solidFill>
              </a:rPr>
              <a:t>VRE.gallinarum/ VRE.casseliflavus</a:t>
            </a:r>
          </a:p>
          <a:p>
            <a:pPr defTabSz="321457">
              <a:lnSpc>
                <a:spcPct val="200000"/>
              </a:lnSpc>
              <a:spcBef>
                <a:spcPts val="844"/>
              </a:spcBef>
              <a:defRPr sz="2033">
                <a:solidFill>
                  <a:srgbClr val="000000"/>
                </a:solidFill>
                <a:latin typeface="Arial"/>
                <a:ea typeface="Arial"/>
                <a:cs typeface="Arial"/>
                <a:sym typeface="Arial"/>
              </a:defRPr>
            </a:pPr>
            <a:r>
              <a:rPr lang="el-GR" sz="1429" dirty="0">
                <a:solidFill>
                  <a:srgbClr val="FF99FF"/>
                </a:solidFill>
              </a:rPr>
              <a:t>Άλλα</a:t>
            </a:r>
            <a:r>
              <a:rPr sz="1429" dirty="0">
                <a:solidFill>
                  <a:srgbClr val="FF99FF"/>
                </a:solidFill>
              </a:rPr>
              <a:t> Gra</a:t>
            </a:r>
            <a:r>
              <a:rPr lang="en-US" sz="1429" dirty="0">
                <a:solidFill>
                  <a:srgbClr val="FF99FF"/>
                </a:solidFill>
              </a:rPr>
              <a:t>m(+) </a:t>
            </a:r>
            <a:r>
              <a:rPr lang="el-GR" sz="1429" dirty="0">
                <a:solidFill>
                  <a:srgbClr val="FF99FF"/>
                </a:solidFill>
              </a:rPr>
              <a:t>βακτήρια</a:t>
            </a:r>
          </a:p>
          <a:p>
            <a:pPr defTabSz="321457">
              <a:lnSpc>
                <a:spcPct val="200000"/>
              </a:lnSpc>
              <a:spcBef>
                <a:spcPts val="844"/>
              </a:spcBef>
              <a:defRPr sz="2033">
                <a:solidFill>
                  <a:srgbClr val="000000"/>
                </a:solidFill>
                <a:latin typeface="Arial"/>
                <a:ea typeface="Arial"/>
                <a:cs typeface="Arial"/>
                <a:sym typeface="Arial"/>
              </a:defRPr>
            </a:pPr>
            <a:r>
              <a:rPr sz="1429" dirty="0">
                <a:solidFill>
                  <a:srgbClr val="FF99FF"/>
                </a:solidFill>
              </a:rPr>
              <a:t>Gram</a:t>
            </a:r>
            <a:r>
              <a:rPr lang="el-GR" sz="1429" dirty="0">
                <a:solidFill>
                  <a:srgbClr val="FF99FF"/>
                </a:solidFill>
              </a:rPr>
              <a:t>(-) βακτήρια</a:t>
            </a:r>
          </a:p>
          <a:p>
            <a:pPr defTabSz="321457">
              <a:lnSpc>
                <a:spcPct val="200000"/>
              </a:lnSpc>
              <a:spcBef>
                <a:spcPts val="844"/>
              </a:spcBef>
              <a:defRPr sz="2033">
                <a:solidFill>
                  <a:srgbClr val="000000"/>
                </a:solidFill>
                <a:latin typeface="Arial"/>
                <a:ea typeface="Arial"/>
                <a:cs typeface="Arial"/>
                <a:sym typeface="Arial"/>
              </a:defRPr>
            </a:pPr>
            <a:r>
              <a:rPr lang="el-GR" sz="1429" dirty="0">
                <a:solidFill>
                  <a:srgbClr val="FF99FF"/>
                </a:solidFill>
              </a:rPr>
              <a:t>Μύκητες</a:t>
            </a:r>
            <a:endParaRPr sz="1429" dirty="0">
              <a:solidFill>
                <a:srgbClr val="FF99FF"/>
              </a:solidFill>
            </a:endParaRPr>
          </a:p>
          <a:p>
            <a:pPr defTabSz="321457">
              <a:lnSpc>
                <a:spcPts val="2531"/>
              </a:lnSpc>
              <a:spcBef>
                <a:spcPts val="844"/>
              </a:spcBef>
              <a:defRPr sz="1833">
                <a:solidFill>
                  <a:srgbClr val="000000"/>
                </a:solidFill>
                <a:latin typeface="Arial"/>
                <a:ea typeface="Arial"/>
                <a:cs typeface="Arial"/>
                <a:sym typeface="Arial"/>
              </a:defRPr>
            </a:pPr>
            <a:endParaRPr sz="844" dirty="0">
              <a:solidFill>
                <a:srgbClr val="FFC000"/>
              </a:solidFill>
            </a:endParaRPr>
          </a:p>
          <a:p>
            <a:pPr defTabSz="321457">
              <a:lnSpc>
                <a:spcPts val="2109"/>
              </a:lnSpc>
              <a:spcBef>
                <a:spcPts val="844"/>
              </a:spcBef>
              <a:defRPr sz="1333">
                <a:solidFill>
                  <a:srgbClr val="000000"/>
                </a:solidFill>
                <a:latin typeface="Times"/>
                <a:ea typeface="Times"/>
                <a:cs typeface="Times"/>
                <a:sym typeface="Times"/>
              </a:defRPr>
            </a:pPr>
            <a:endParaRPr sz="844" dirty="0">
              <a:solidFill>
                <a:srgbClr val="FFC000"/>
              </a:solidFill>
            </a:endParaRPr>
          </a:p>
        </p:txBody>
      </p:sp>
      <p:sp>
        <p:nvSpPr>
          <p:cNvPr id="323" name="Typical colony appearance…"/>
          <p:cNvSpPr txBox="1"/>
          <p:nvPr/>
        </p:nvSpPr>
        <p:spPr>
          <a:xfrm>
            <a:off x="3452594" y="1796406"/>
            <a:ext cx="1835439" cy="1196611"/>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defTabSz="321457">
              <a:lnSpc>
                <a:spcPts val="2531"/>
              </a:lnSpc>
              <a:spcBef>
                <a:spcPts val="844"/>
              </a:spcBef>
              <a:defRPr sz="1833" b="1">
                <a:solidFill>
                  <a:srgbClr val="000000"/>
                </a:solidFill>
                <a:latin typeface="Arial"/>
                <a:ea typeface="Arial"/>
                <a:cs typeface="Arial"/>
                <a:sym typeface="Arial"/>
              </a:defRPr>
            </a:pPr>
            <a:r>
              <a:rPr lang="el-GR" sz="1687" u="sng" dirty="0">
                <a:solidFill>
                  <a:srgbClr val="FFC000"/>
                </a:solidFill>
              </a:rPr>
              <a:t>Τυπική εμφάνιση</a:t>
            </a:r>
          </a:p>
          <a:p>
            <a:pPr defTabSz="321457">
              <a:lnSpc>
                <a:spcPts val="2531"/>
              </a:lnSpc>
              <a:spcBef>
                <a:spcPts val="844"/>
              </a:spcBef>
              <a:defRPr sz="1833" b="1">
                <a:solidFill>
                  <a:srgbClr val="000000"/>
                </a:solidFill>
                <a:latin typeface="Arial"/>
                <a:ea typeface="Arial"/>
                <a:cs typeface="Arial"/>
                <a:sym typeface="Arial"/>
              </a:defRPr>
            </a:pPr>
            <a:r>
              <a:rPr lang="el-GR" sz="1687" u="sng" dirty="0">
                <a:solidFill>
                  <a:srgbClr val="FFC000"/>
                </a:solidFill>
              </a:rPr>
              <a:t> αποικιών</a:t>
            </a:r>
            <a:endParaRPr sz="1687" u="sng" dirty="0">
              <a:solidFill>
                <a:srgbClr val="FFC000"/>
              </a:solidFill>
            </a:endParaRPr>
          </a:p>
          <a:p>
            <a:pPr defTabSz="321457">
              <a:lnSpc>
                <a:spcPts val="2531"/>
              </a:lnSpc>
              <a:spcBef>
                <a:spcPts val="844"/>
              </a:spcBef>
              <a:defRPr sz="1833" b="1">
                <a:solidFill>
                  <a:srgbClr val="000000"/>
                </a:solidFill>
                <a:latin typeface="Arial"/>
                <a:ea typeface="Arial"/>
                <a:cs typeface="Arial"/>
                <a:sym typeface="Arial"/>
              </a:defRPr>
            </a:pPr>
            <a:endParaRPr sz="1289" dirty="0">
              <a:solidFill>
                <a:srgbClr val="FFC000"/>
              </a:solidFill>
            </a:endParaRPr>
          </a:p>
        </p:txBody>
      </p:sp>
      <p:pic>
        <p:nvPicPr>
          <p:cNvPr id="324" name="efaeci.jpg" descr="efaeci.jpg"/>
          <p:cNvPicPr>
            <a:picLocks noChangeAspect="1"/>
          </p:cNvPicPr>
          <p:nvPr/>
        </p:nvPicPr>
        <p:blipFill>
          <a:blip r:embed="rId2" cstate="print"/>
          <a:stretch>
            <a:fillRect/>
          </a:stretch>
        </p:blipFill>
        <p:spPr>
          <a:xfrm>
            <a:off x="5408808" y="2127452"/>
            <a:ext cx="3360251" cy="3805129"/>
          </a:xfrm>
          <a:prstGeom prst="rect">
            <a:avLst/>
          </a:prstGeom>
          <a:ln w="12700">
            <a:miter lim="400000"/>
          </a:ln>
        </p:spPr>
      </p:pic>
      <p:sp>
        <p:nvSpPr>
          <p:cNvPr id="2" name="Rectangle 1"/>
          <p:cNvSpPr/>
          <p:nvPr/>
        </p:nvSpPr>
        <p:spPr>
          <a:xfrm>
            <a:off x="3521798" y="2726608"/>
            <a:ext cx="1063112" cy="370422"/>
          </a:xfrm>
          <a:prstGeom prst="rect">
            <a:avLst/>
          </a:prstGeom>
        </p:spPr>
        <p:txBody>
          <a:bodyPr wrap="none">
            <a:spAutoFit/>
          </a:bodyPr>
          <a:lstStyle/>
          <a:p>
            <a:pPr defTabSz="321457">
              <a:lnSpc>
                <a:spcPts val="2531"/>
              </a:lnSpc>
              <a:spcBef>
                <a:spcPts val="844"/>
              </a:spcBef>
              <a:defRPr sz="1833">
                <a:solidFill>
                  <a:srgbClr val="000000"/>
                </a:solidFill>
                <a:latin typeface="Arial"/>
                <a:ea typeface="Arial"/>
                <a:cs typeface="Arial"/>
                <a:sym typeface="Arial"/>
              </a:defRPr>
            </a:pPr>
            <a:r>
              <a:rPr lang="el-GR" sz="1289" dirty="0">
                <a:solidFill>
                  <a:srgbClr val="FF99FF"/>
                </a:solidFill>
              </a:rPr>
              <a:t>→ </a:t>
            </a:r>
            <a:r>
              <a:rPr lang="el-GR" sz="1289" b="1" dirty="0">
                <a:solidFill>
                  <a:srgbClr val="FF99FF"/>
                </a:solidFill>
              </a:rPr>
              <a:t>ροζ/μωβ</a:t>
            </a:r>
          </a:p>
        </p:txBody>
      </p:sp>
      <p:sp>
        <p:nvSpPr>
          <p:cNvPr id="3" name="Rectangle 2"/>
          <p:cNvSpPr/>
          <p:nvPr/>
        </p:nvSpPr>
        <p:spPr>
          <a:xfrm>
            <a:off x="3521798" y="3258150"/>
            <a:ext cx="1750800" cy="370422"/>
          </a:xfrm>
          <a:prstGeom prst="rect">
            <a:avLst/>
          </a:prstGeom>
        </p:spPr>
        <p:txBody>
          <a:bodyPr wrap="none">
            <a:spAutoFit/>
          </a:bodyPr>
          <a:lstStyle/>
          <a:p>
            <a:pPr defTabSz="321457">
              <a:lnSpc>
                <a:spcPts val="2531"/>
              </a:lnSpc>
              <a:spcBef>
                <a:spcPts val="844"/>
              </a:spcBef>
              <a:defRPr sz="1833">
                <a:solidFill>
                  <a:srgbClr val="000000"/>
                </a:solidFill>
                <a:latin typeface="Arial"/>
                <a:ea typeface="Arial"/>
                <a:cs typeface="Arial"/>
                <a:sym typeface="Arial"/>
              </a:defRPr>
            </a:pPr>
            <a:r>
              <a:rPr lang="el-GR" sz="1289" dirty="0">
                <a:solidFill>
                  <a:srgbClr val="FF99FF"/>
                </a:solidFill>
              </a:rPr>
              <a:t>→ </a:t>
            </a:r>
            <a:r>
              <a:rPr lang="el-GR" sz="1289" b="1" dirty="0">
                <a:solidFill>
                  <a:srgbClr val="FF99FF"/>
                </a:solidFill>
              </a:rPr>
              <a:t>μπλε ή αναστολή</a:t>
            </a:r>
            <a:endParaRPr lang="el-GR" sz="1289" dirty="0">
              <a:solidFill>
                <a:srgbClr val="FF99FF"/>
              </a:solidFill>
            </a:endParaRPr>
          </a:p>
        </p:txBody>
      </p:sp>
      <p:sp>
        <p:nvSpPr>
          <p:cNvPr id="4" name="Rectangle 3"/>
          <p:cNvSpPr/>
          <p:nvPr/>
        </p:nvSpPr>
        <p:spPr>
          <a:xfrm>
            <a:off x="3483944" y="3835251"/>
            <a:ext cx="1936749" cy="370422"/>
          </a:xfrm>
          <a:prstGeom prst="rect">
            <a:avLst/>
          </a:prstGeom>
        </p:spPr>
        <p:txBody>
          <a:bodyPr wrap="none">
            <a:spAutoFit/>
          </a:bodyPr>
          <a:lstStyle/>
          <a:p>
            <a:pPr defTabSz="321457">
              <a:lnSpc>
                <a:spcPts val="2531"/>
              </a:lnSpc>
              <a:spcBef>
                <a:spcPts val="844"/>
              </a:spcBef>
              <a:defRPr sz="1833">
                <a:solidFill>
                  <a:srgbClr val="000000"/>
                </a:solidFill>
                <a:latin typeface="Arial"/>
                <a:ea typeface="Arial"/>
                <a:cs typeface="Arial"/>
                <a:sym typeface="Arial"/>
              </a:defRPr>
            </a:pPr>
            <a:r>
              <a:rPr lang="el-GR" sz="1289" dirty="0">
                <a:solidFill>
                  <a:srgbClr val="FF99FF"/>
                </a:solidFill>
              </a:rPr>
              <a:t>→ αναστολή ανάπτυξης</a:t>
            </a:r>
          </a:p>
        </p:txBody>
      </p:sp>
      <p:sp>
        <p:nvSpPr>
          <p:cNvPr id="5" name="Rectangle 4"/>
          <p:cNvSpPr/>
          <p:nvPr/>
        </p:nvSpPr>
        <p:spPr>
          <a:xfrm>
            <a:off x="3539452" y="4394978"/>
            <a:ext cx="1100879" cy="370422"/>
          </a:xfrm>
          <a:prstGeom prst="rect">
            <a:avLst/>
          </a:prstGeom>
        </p:spPr>
        <p:txBody>
          <a:bodyPr wrap="none">
            <a:spAutoFit/>
          </a:bodyPr>
          <a:lstStyle/>
          <a:p>
            <a:pPr defTabSz="321457">
              <a:lnSpc>
                <a:spcPts val="2531"/>
              </a:lnSpc>
              <a:spcBef>
                <a:spcPts val="844"/>
              </a:spcBef>
              <a:defRPr sz="1833">
                <a:solidFill>
                  <a:srgbClr val="000000"/>
                </a:solidFill>
                <a:latin typeface="Arial"/>
                <a:ea typeface="Arial"/>
                <a:cs typeface="Arial"/>
                <a:sym typeface="Arial"/>
              </a:defRPr>
            </a:pPr>
            <a:r>
              <a:rPr lang="el-GR" sz="1289" dirty="0">
                <a:solidFill>
                  <a:srgbClr val="FF99FF"/>
                </a:solidFill>
              </a:rPr>
              <a:t>→ αναστολή</a:t>
            </a:r>
          </a:p>
        </p:txBody>
      </p:sp>
      <p:sp>
        <p:nvSpPr>
          <p:cNvPr id="6" name="Rectangle 5"/>
          <p:cNvSpPr/>
          <p:nvPr/>
        </p:nvSpPr>
        <p:spPr>
          <a:xfrm>
            <a:off x="3539451" y="4903765"/>
            <a:ext cx="1661930" cy="370422"/>
          </a:xfrm>
          <a:prstGeom prst="rect">
            <a:avLst/>
          </a:prstGeom>
        </p:spPr>
        <p:txBody>
          <a:bodyPr wrap="none">
            <a:spAutoFit/>
          </a:bodyPr>
          <a:lstStyle/>
          <a:p>
            <a:pPr defTabSz="321457">
              <a:lnSpc>
                <a:spcPts val="2531"/>
              </a:lnSpc>
              <a:spcBef>
                <a:spcPts val="844"/>
              </a:spcBef>
              <a:defRPr sz="1833">
                <a:solidFill>
                  <a:srgbClr val="000000"/>
                </a:solidFill>
                <a:latin typeface="Arial"/>
                <a:ea typeface="Arial"/>
                <a:cs typeface="Arial"/>
                <a:sym typeface="Arial"/>
              </a:defRPr>
            </a:pPr>
            <a:r>
              <a:rPr lang="el-GR" sz="1289" dirty="0">
                <a:solidFill>
                  <a:srgbClr val="FF99FF"/>
                </a:solidFill>
              </a:rPr>
              <a:t>→ κυρίως αναστολή</a:t>
            </a:r>
          </a:p>
        </p:txBody>
      </p:sp>
    </p:spTree>
    <p:extLst>
      <p:ext uri="{BB962C8B-B14F-4D97-AF65-F5344CB8AC3E}">
        <p14:creationId xmlns:p14="http://schemas.microsoft.com/office/powerpoint/2010/main" xmlns="" val="4052582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 name="PMC4466785_JPI-6-23-g008.png" descr="PMC4466785_JPI-6-23-g008.png"/>
          <p:cNvPicPr>
            <a:picLocks noChangeAspect="1"/>
          </p:cNvPicPr>
          <p:nvPr/>
        </p:nvPicPr>
        <p:blipFill>
          <a:blip r:embed="rId2" cstate="print"/>
          <a:stretch>
            <a:fillRect/>
          </a:stretch>
        </p:blipFill>
        <p:spPr>
          <a:xfrm>
            <a:off x="5657894" y="1981199"/>
            <a:ext cx="3341642" cy="3322063"/>
          </a:xfrm>
          <a:prstGeom prst="rect">
            <a:avLst/>
          </a:prstGeom>
          <a:noFill/>
          <a:ln w="12700">
            <a:miter lim="400000"/>
          </a:ln>
        </p:spPr>
      </p:pic>
      <p:graphicFrame>
        <p:nvGraphicFramePr>
          <p:cNvPr id="135" name="Πίνακας"/>
          <p:cNvGraphicFramePr/>
          <p:nvPr/>
        </p:nvGraphicFramePr>
        <p:xfrm>
          <a:off x="136844" y="96973"/>
          <a:ext cx="6172200" cy="6678282"/>
        </p:xfrm>
        <a:graphic>
          <a:graphicData uri="http://schemas.openxmlformats.org/drawingml/2006/table">
            <a:tbl>
              <a:tblPr bandRow="1">
                <a:tableStyleId>{3C2FFA5D-87B4-456A-9821-1D502468CF0F}</a:tableStyleId>
              </a:tblPr>
              <a:tblGrid>
                <a:gridCol w="1510064">
                  <a:extLst>
                    <a:ext uri="{9D8B030D-6E8A-4147-A177-3AD203B41FA5}">
                      <a16:colId xmlns:a16="http://schemas.microsoft.com/office/drawing/2014/main" xmlns="" val="20000"/>
                    </a:ext>
                  </a:extLst>
                </a:gridCol>
                <a:gridCol w="2565640">
                  <a:extLst>
                    <a:ext uri="{9D8B030D-6E8A-4147-A177-3AD203B41FA5}">
                      <a16:colId xmlns:a16="http://schemas.microsoft.com/office/drawing/2014/main" xmlns="" val="20001"/>
                    </a:ext>
                  </a:extLst>
                </a:gridCol>
                <a:gridCol w="2096496">
                  <a:extLst>
                    <a:ext uri="{9D8B030D-6E8A-4147-A177-3AD203B41FA5}">
                      <a16:colId xmlns:a16="http://schemas.microsoft.com/office/drawing/2014/main" xmlns="" val="20002"/>
                    </a:ext>
                  </a:extLst>
                </a:gridCol>
              </a:tblGrid>
              <a:tr h="749775">
                <a:tc>
                  <a:txBody>
                    <a:bodyPr/>
                    <a:lstStyle/>
                    <a:p>
                      <a:pPr algn="ctr" defTabSz="457200">
                        <a:lnSpc>
                          <a:spcPts val="3500"/>
                        </a:lnSpc>
                        <a:spcBef>
                          <a:spcPts val="1200"/>
                        </a:spcBef>
                        <a:tabLst>
                          <a:tab pos="914400" algn="l"/>
                        </a:tabLst>
                        <a:defRPr b="0">
                          <a:solidFill>
                            <a:srgbClr val="000000"/>
                          </a:solidFill>
                        </a:defRPr>
                      </a:pPr>
                      <a:r>
                        <a:rPr sz="1400" b="1" dirty="0">
                          <a:latin typeface="Arial" charset="0"/>
                          <a:ea typeface="Arial" charset="0"/>
                          <a:cs typeface="Arial" charset="0"/>
                          <a:sym typeface="Arial"/>
                        </a:rPr>
                        <a:t>Στέλεχος</a:t>
                      </a:r>
                      <a:endParaRPr sz="1400" b="1" dirty="0">
                        <a:solidFill>
                          <a:srgbClr val="FF0000"/>
                        </a:solidFill>
                        <a:latin typeface="Arial" charset="0"/>
                        <a:ea typeface="Arial" charset="0"/>
                        <a:cs typeface="Arial" charset="0"/>
                        <a:sym typeface="Arial"/>
                      </a:endParaRPr>
                    </a:p>
                  </a:txBody>
                  <a:tcPr marL="8930" marR="8930" marT="8930" marB="8930" anchor="ctr" horzOverflow="overflow"/>
                </a:tc>
                <a:tc>
                  <a:txBody>
                    <a:bodyPr/>
                    <a:lstStyle/>
                    <a:p>
                      <a:pPr algn="ctr" defTabSz="457200">
                        <a:lnSpc>
                          <a:spcPts val="3500"/>
                        </a:lnSpc>
                        <a:spcBef>
                          <a:spcPts val="1200"/>
                        </a:spcBef>
                        <a:tabLst>
                          <a:tab pos="914400" algn="l"/>
                        </a:tabLst>
                        <a:defRPr b="0">
                          <a:solidFill>
                            <a:srgbClr val="000000"/>
                          </a:solidFill>
                        </a:defRPr>
                      </a:pPr>
                      <a:r>
                        <a:rPr sz="1400" b="1" dirty="0">
                          <a:latin typeface="Arial" charset="0"/>
                          <a:ea typeface="Arial" charset="0"/>
                          <a:cs typeface="Arial" charset="0"/>
                          <a:sym typeface="Arial"/>
                        </a:rPr>
                        <a:t>Μη εκλεκτικό χρωμογόνο υλικό</a:t>
                      </a:r>
                      <a:endParaRPr sz="1400" b="1" dirty="0">
                        <a:solidFill>
                          <a:srgbClr val="FF0000"/>
                        </a:solidFill>
                        <a:latin typeface="Arial" charset="0"/>
                        <a:ea typeface="Arial" charset="0"/>
                        <a:cs typeface="Arial" charset="0"/>
                        <a:sym typeface="Arial"/>
                      </a:endParaRPr>
                    </a:p>
                  </a:txBody>
                  <a:tcPr marL="8930" marR="8930" marT="8930" marB="8930" anchor="ctr" horzOverflow="overflow"/>
                </a:tc>
                <a:tc>
                  <a:txBody>
                    <a:bodyPr/>
                    <a:lstStyle/>
                    <a:p>
                      <a:pPr algn="ctr" defTabSz="457200">
                        <a:lnSpc>
                          <a:spcPts val="3500"/>
                        </a:lnSpc>
                        <a:spcBef>
                          <a:spcPts val="1200"/>
                        </a:spcBef>
                        <a:tabLst>
                          <a:tab pos="914400" algn="l"/>
                        </a:tabLst>
                        <a:defRPr sz="1500">
                          <a:solidFill>
                            <a:srgbClr val="000000"/>
                          </a:solidFill>
                          <a:latin typeface="Arial"/>
                          <a:ea typeface="Arial"/>
                          <a:cs typeface="Arial"/>
                          <a:sym typeface="Arial"/>
                        </a:defRPr>
                      </a:pPr>
                      <a:r>
                        <a:rPr sz="1400" b="1" dirty="0">
                          <a:latin typeface="Arial" charset="0"/>
                          <a:ea typeface="Arial" charset="0"/>
                          <a:cs typeface="Arial" charset="0"/>
                        </a:rPr>
                        <a:t>Εκλεκτικό υλικό</a:t>
                      </a:r>
                      <a:endParaRPr sz="1400" b="1" dirty="0">
                        <a:solidFill>
                          <a:srgbClr val="FF0000"/>
                        </a:solidFill>
                        <a:latin typeface="Arial" charset="0"/>
                        <a:ea typeface="Arial" charset="0"/>
                        <a:cs typeface="Arial" charset="0"/>
                      </a:endParaRPr>
                    </a:p>
                  </a:txBody>
                  <a:tcPr marL="8930" marR="8930" marT="8930" marB="8930" anchor="ctr" horzOverflow="overflow"/>
                </a:tc>
                <a:extLst>
                  <a:ext uri="{0D108BD9-81ED-4DB2-BD59-A6C34878D82A}">
                    <a16:rowId xmlns:a16="http://schemas.microsoft.com/office/drawing/2014/main" xmlns="" val="10000"/>
                  </a:ext>
                </a:extLst>
              </a:tr>
              <a:tr h="783332">
                <a:tc>
                  <a:txBody>
                    <a:bodyPr/>
                    <a:lstStyle/>
                    <a:p>
                      <a:pPr algn="l" defTabSz="457200">
                        <a:lnSpc>
                          <a:spcPts val="3500"/>
                        </a:lnSpc>
                        <a:spcBef>
                          <a:spcPts val="1200"/>
                        </a:spcBef>
                        <a:tabLst>
                          <a:tab pos="914400" algn="l"/>
                        </a:tabLst>
                        <a:defRPr sz="1500" b="0" i="1">
                          <a:solidFill>
                            <a:srgbClr val="000000"/>
                          </a:solidFill>
                          <a:latin typeface="Arial"/>
                          <a:ea typeface="Arial"/>
                          <a:cs typeface="Arial"/>
                          <a:sym typeface="Arial"/>
                        </a:defRPr>
                      </a:pPr>
                      <a:r>
                        <a:rPr sz="1300" dirty="0">
                          <a:latin typeface="Arial" charset="0"/>
                          <a:ea typeface="Arial" charset="0"/>
                          <a:cs typeface="Arial" charset="0"/>
                        </a:rPr>
                        <a:t>E</a:t>
                      </a:r>
                      <a:r>
                        <a:rPr lang="el-GR" sz="1300" dirty="0">
                          <a:latin typeface="Arial" charset="0"/>
                          <a:ea typeface="Arial" charset="0"/>
                          <a:cs typeface="Arial" charset="0"/>
                        </a:rPr>
                        <a:t>.</a:t>
                      </a:r>
                      <a:r>
                        <a:rPr sz="1300" dirty="0">
                          <a:latin typeface="Arial" charset="0"/>
                          <a:ea typeface="Arial" charset="0"/>
                          <a:cs typeface="Arial" charset="0"/>
                        </a:rPr>
                        <a:t> faecalis</a:t>
                      </a:r>
                      <a:endParaRPr sz="1300" i="0" dirty="0">
                        <a:latin typeface="Arial" charset="0"/>
                        <a:ea typeface="Arial" charset="0"/>
                        <a:cs typeface="Arial" charset="0"/>
                      </a:endParaRPr>
                    </a:p>
                  </a:txBody>
                  <a:tcPr marL="8930" marR="8930" marT="8930" marB="8930" anchor="ctr" horzOverflow="overflow"/>
                </a:tc>
                <a:tc>
                  <a:txBody>
                    <a:bodyPr/>
                    <a:lstStyle/>
                    <a:p>
                      <a:pPr algn="l" defTabSz="457200">
                        <a:lnSpc>
                          <a:spcPts val="3500"/>
                        </a:lnSpc>
                        <a:spcBef>
                          <a:spcPts val="1200"/>
                        </a:spcBef>
                        <a:tabLst>
                          <a:tab pos="914400" algn="l"/>
                        </a:tabLst>
                        <a:defRPr b="0">
                          <a:solidFill>
                            <a:srgbClr val="000000"/>
                          </a:solidFill>
                        </a:defRPr>
                      </a:pPr>
                      <a:r>
                        <a:rPr sz="1300" dirty="0">
                          <a:latin typeface="Arial" charset="0"/>
                          <a:ea typeface="Arial" charset="0"/>
                          <a:cs typeface="Arial" charset="0"/>
                          <a:sym typeface="Arial"/>
                        </a:rPr>
                        <a:t>αποικίες μικρές, κυανοπράσινες</a:t>
                      </a:r>
                      <a:r>
                        <a:rPr lang="el-GR" sz="1300" dirty="0">
                          <a:latin typeface="Arial" charset="0"/>
                          <a:ea typeface="Arial" charset="0"/>
                          <a:cs typeface="Arial" charset="0"/>
                          <a:sym typeface="Arial"/>
                        </a:rPr>
                        <a:t>/</a:t>
                      </a:r>
                      <a:r>
                        <a:rPr sz="1300" dirty="0">
                          <a:latin typeface="Arial" charset="0"/>
                          <a:ea typeface="Arial" charset="0"/>
                          <a:cs typeface="Arial" charset="0"/>
                          <a:sym typeface="Arial"/>
                        </a:rPr>
                        <a:t>κυανές</a:t>
                      </a:r>
                    </a:p>
                  </a:txBody>
                  <a:tcPr marL="8930" marR="8930" marT="8930" marB="8930" anchor="ctr" horzOverflow="overflow"/>
                </a:tc>
                <a:tc>
                  <a:txBody>
                    <a:bodyPr/>
                    <a:lstStyle/>
                    <a:p>
                      <a:pPr algn="l" defTabSz="457200">
                        <a:lnSpc>
                          <a:spcPts val="3500"/>
                        </a:lnSpc>
                        <a:spcBef>
                          <a:spcPts val="1200"/>
                        </a:spcBef>
                        <a:tabLst>
                          <a:tab pos="914400" algn="l"/>
                        </a:tabLst>
                        <a:defRPr b="0">
                          <a:solidFill>
                            <a:srgbClr val="000000"/>
                          </a:solidFill>
                        </a:defRPr>
                      </a:pPr>
                      <a:r>
                        <a:rPr sz="1300" dirty="0">
                          <a:latin typeface="Arial" charset="0"/>
                          <a:ea typeface="Arial" charset="0"/>
                          <a:cs typeface="Arial" charset="0"/>
                          <a:sym typeface="Arial"/>
                        </a:rPr>
                        <a:t>γκρίζες αποικίες, απουσία αιμόλυσης</a:t>
                      </a:r>
                    </a:p>
                  </a:txBody>
                  <a:tcPr marL="8930" marR="8930" marT="8930" marB="8930" anchor="ctr" horzOverflow="overflow"/>
                </a:tc>
                <a:extLst>
                  <a:ext uri="{0D108BD9-81ED-4DB2-BD59-A6C34878D82A}">
                    <a16:rowId xmlns:a16="http://schemas.microsoft.com/office/drawing/2014/main" xmlns="" val="10001"/>
                  </a:ext>
                </a:extLst>
              </a:tr>
              <a:tr h="939798">
                <a:tc>
                  <a:txBody>
                    <a:bodyPr/>
                    <a:lstStyle/>
                    <a:p>
                      <a:pPr algn="l" defTabSz="457200">
                        <a:lnSpc>
                          <a:spcPts val="3500"/>
                        </a:lnSpc>
                        <a:spcBef>
                          <a:spcPts val="1200"/>
                        </a:spcBef>
                        <a:tabLst>
                          <a:tab pos="914400" algn="l"/>
                        </a:tabLst>
                        <a:defRPr sz="1500" b="0" i="1">
                          <a:solidFill>
                            <a:srgbClr val="000000"/>
                          </a:solidFill>
                          <a:latin typeface="Arial"/>
                          <a:ea typeface="Arial"/>
                          <a:cs typeface="Arial"/>
                          <a:sym typeface="Arial"/>
                        </a:defRPr>
                      </a:pPr>
                      <a:r>
                        <a:rPr sz="1300" dirty="0">
                          <a:latin typeface="Arial" charset="0"/>
                          <a:ea typeface="Arial" charset="0"/>
                          <a:cs typeface="Arial" charset="0"/>
                        </a:rPr>
                        <a:t>S</a:t>
                      </a:r>
                      <a:r>
                        <a:rPr lang="el-GR" sz="1300" dirty="0">
                          <a:latin typeface="Arial" charset="0"/>
                          <a:ea typeface="Arial" charset="0"/>
                          <a:cs typeface="Arial" charset="0"/>
                        </a:rPr>
                        <a:t>. </a:t>
                      </a:r>
                      <a:r>
                        <a:rPr sz="1300" dirty="0">
                          <a:latin typeface="Arial" charset="0"/>
                          <a:ea typeface="Arial" charset="0"/>
                          <a:cs typeface="Arial" charset="0"/>
                        </a:rPr>
                        <a:t>agalactiae </a:t>
                      </a:r>
                      <a:endParaRPr sz="1300" i="0" dirty="0">
                        <a:latin typeface="Arial" charset="0"/>
                        <a:ea typeface="Arial" charset="0"/>
                        <a:cs typeface="Arial" charset="0"/>
                      </a:endParaRPr>
                    </a:p>
                  </a:txBody>
                  <a:tcPr marL="8930" marR="8930" marT="8930" marB="8930" anchor="ctr" horzOverflow="overflow"/>
                </a:tc>
                <a:tc>
                  <a:txBody>
                    <a:bodyPr/>
                    <a:lstStyle/>
                    <a:p>
                      <a:pPr algn="l" defTabSz="457200">
                        <a:lnSpc>
                          <a:spcPts val="3500"/>
                        </a:lnSpc>
                        <a:spcBef>
                          <a:spcPts val="1200"/>
                        </a:spcBef>
                        <a:tabLst>
                          <a:tab pos="914400" algn="l"/>
                        </a:tabLst>
                        <a:defRPr b="0">
                          <a:solidFill>
                            <a:srgbClr val="000000"/>
                          </a:solidFill>
                        </a:defRPr>
                      </a:pPr>
                      <a:r>
                        <a:rPr sz="1300" dirty="0">
                          <a:latin typeface="Arial" charset="0"/>
                          <a:ea typeface="Arial" charset="0"/>
                          <a:cs typeface="Arial" charset="0"/>
                          <a:sym typeface="Arial"/>
                        </a:rPr>
                        <a:t>μικροσκοπικές, κυανές αποικίες</a:t>
                      </a:r>
                    </a:p>
                  </a:txBody>
                  <a:tcPr marL="8930" marR="8930" marT="8930" marB="8930" anchor="ctr" horzOverflow="overflow"/>
                </a:tc>
                <a:tc>
                  <a:txBody>
                    <a:bodyPr/>
                    <a:lstStyle/>
                    <a:p>
                      <a:pPr algn="l" defTabSz="457200">
                        <a:lnSpc>
                          <a:spcPts val="3500"/>
                        </a:lnSpc>
                        <a:spcBef>
                          <a:spcPts val="1200"/>
                        </a:spcBef>
                        <a:tabLst>
                          <a:tab pos="914400" algn="l"/>
                        </a:tabLst>
                        <a:defRPr b="0">
                          <a:solidFill>
                            <a:srgbClr val="000000"/>
                          </a:solidFill>
                        </a:defRPr>
                      </a:pPr>
                      <a:r>
                        <a:rPr sz="1300" dirty="0">
                          <a:latin typeface="Arial" charset="0"/>
                          <a:ea typeface="Arial" charset="0"/>
                          <a:cs typeface="Arial" charset="0"/>
                          <a:sym typeface="Arial"/>
                        </a:rPr>
                        <a:t>λευκές έως γκρίζες αποικίες, β- αιμόλυση</a:t>
                      </a:r>
                    </a:p>
                  </a:txBody>
                  <a:tcPr marL="8930" marR="8930" marT="8930" marB="8930" anchor="ctr" horzOverflow="overflow"/>
                </a:tc>
                <a:extLst>
                  <a:ext uri="{0D108BD9-81ED-4DB2-BD59-A6C34878D82A}">
                    <a16:rowId xmlns:a16="http://schemas.microsoft.com/office/drawing/2014/main" xmlns="" val="10002"/>
                  </a:ext>
                </a:extLst>
              </a:tr>
              <a:tr h="747156">
                <a:tc>
                  <a:txBody>
                    <a:bodyPr/>
                    <a:lstStyle/>
                    <a:p>
                      <a:pPr algn="l" defTabSz="457200">
                        <a:lnSpc>
                          <a:spcPts val="3500"/>
                        </a:lnSpc>
                        <a:spcBef>
                          <a:spcPts val="1200"/>
                        </a:spcBef>
                        <a:tabLst>
                          <a:tab pos="914400" algn="l"/>
                        </a:tabLst>
                        <a:defRPr sz="1500" b="0" i="1">
                          <a:solidFill>
                            <a:srgbClr val="000000"/>
                          </a:solidFill>
                          <a:latin typeface="Arial"/>
                          <a:ea typeface="Arial"/>
                          <a:cs typeface="Arial"/>
                          <a:sym typeface="Arial"/>
                        </a:defRPr>
                      </a:pPr>
                      <a:r>
                        <a:rPr sz="1300" dirty="0">
                          <a:latin typeface="Arial" charset="0"/>
                          <a:ea typeface="Arial" charset="0"/>
                          <a:cs typeface="Arial" charset="0"/>
                        </a:rPr>
                        <a:t>S</a:t>
                      </a:r>
                      <a:r>
                        <a:rPr lang="el-GR" sz="1300" dirty="0">
                          <a:latin typeface="Arial" charset="0"/>
                          <a:ea typeface="Arial" charset="0"/>
                          <a:cs typeface="Arial" charset="0"/>
                        </a:rPr>
                        <a:t>. </a:t>
                      </a:r>
                      <a:r>
                        <a:rPr sz="1300" dirty="0">
                          <a:latin typeface="Arial" charset="0"/>
                          <a:ea typeface="Arial" charset="0"/>
                          <a:cs typeface="Arial" charset="0"/>
                        </a:rPr>
                        <a:t>aureus</a:t>
                      </a:r>
                      <a:endParaRPr sz="1300" i="0" dirty="0">
                        <a:latin typeface="Arial" charset="0"/>
                        <a:ea typeface="Arial" charset="0"/>
                        <a:cs typeface="Arial" charset="0"/>
                      </a:endParaRPr>
                    </a:p>
                  </a:txBody>
                  <a:tcPr marL="8930" marR="8930" marT="8930" marB="8930" anchor="ctr" horzOverflow="overflow"/>
                </a:tc>
                <a:tc>
                  <a:txBody>
                    <a:bodyPr/>
                    <a:lstStyle/>
                    <a:p>
                      <a:pPr algn="l" defTabSz="457200">
                        <a:lnSpc>
                          <a:spcPts val="3500"/>
                        </a:lnSpc>
                        <a:spcBef>
                          <a:spcPts val="1200"/>
                        </a:spcBef>
                        <a:tabLst>
                          <a:tab pos="914400" algn="l"/>
                        </a:tabLst>
                        <a:defRPr b="0">
                          <a:solidFill>
                            <a:srgbClr val="000000"/>
                          </a:solidFill>
                        </a:defRPr>
                      </a:pPr>
                      <a:r>
                        <a:rPr sz="1300" dirty="0">
                          <a:latin typeface="Arial" charset="0"/>
                          <a:ea typeface="Arial" charset="0"/>
                          <a:cs typeface="Arial" charset="0"/>
                          <a:sym typeface="Arial"/>
                        </a:rPr>
                        <a:t>λευκές έως κιτρινωπές αποικίες</a:t>
                      </a:r>
                    </a:p>
                  </a:txBody>
                  <a:tcPr marL="8930" marR="8930" marT="8930" marB="8930" anchor="ctr" horzOverflow="overflow"/>
                </a:tc>
                <a:tc>
                  <a:txBody>
                    <a:bodyPr/>
                    <a:lstStyle/>
                    <a:p>
                      <a:pPr algn="l" defTabSz="457200">
                        <a:lnSpc>
                          <a:spcPts val="3500"/>
                        </a:lnSpc>
                        <a:spcBef>
                          <a:spcPts val="1200"/>
                        </a:spcBef>
                        <a:tabLst>
                          <a:tab pos="914400" algn="l"/>
                        </a:tabLst>
                        <a:defRPr b="0">
                          <a:solidFill>
                            <a:srgbClr val="000000"/>
                          </a:solidFill>
                        </a:defRPr>
                      </a:pPr>
                      <a:r>
                        <a:rPr sz="1300" dirty="0">
                          <a:latin typeface="Arial" charset="0"/>
                          <a:ea typeface="Arial" charset="0"/>
                          <a:cs typeface="Arial" charset="0"/>
                          <a:sym typeface="Arial"/>
                        </a:rPr>
                        <a:t>υπόλευκες αποικίες, β-αιμόλυση</a:t>
                      </a:r>
                    </a:p>
                  </a:txBody>
                  <a:tcPr marL="8930" marR="8930" marT="8930" marB="8930" anchor="ctr" horzOverflow="overflow"/>
                </a:tc>
                <a:extLst>
                  <a:ext uri="{0D108BD9-81ED-4DB2-BD59-A6C34878D82A}">
                    <a16:rowId xmlns:a16="http://schemas.microsoft.com/office/drawing/2014/main" xmlns="" val="10003"/>
                  </a:ext>
                </a:extLst>
              </a:tr>
              <a:tr h="783332">
                <a:tc>
                  <a:txBody>
                    <a:bodyPr/>
                    <a:lstStyle/>
                    <a:p>
                      <a:pPr algn="l" defTabSz="457200">
                        <a:lnSpc>
                          <a:spcPts val="3500"/>
                        </a:lnSpc>
                        <a:spcBef>
                          <a:spcPts val="1200"/>
                        </a:spcBef>
                        <a:tabLst>
                          <a:tab pos="914400" algn="l"/>
                        </a:tabLst>
                        <a:defRPr sz="1500" b="0" i="1">
                          <a:solidFill>
                            <a:srgbClr val="000000"/>
                          </a:solidFill>
                          <a:latin typeface="Arial"/>
                          <a:ea typeface="Arial"/>
                          <a:cs typeface="Arial"/>
                          <a:sym typeface="Arial"/>
                        </a:defRPr>
                      </a:pPr>
                      <a:r>
                        <a:rPr sz="1300" dirty="0">
                          <a:latin typeface="Arial" charset="0"/>
                          <a:ea typeface="Arial" charset="0"/>
                          <a:cs typeface="Arial" charset="0"/>
                        </a:rPr>
                        <a:t>E</a:t>
                      </a:r>
                      <a:r>
                        <a:rPr lang="el-GR" sz="1300" dirty="0">
                          <a:latin typeface="Arial" charset="0"/>
                          <a:ea typeface="Arial" charset="0"/>
                          <a:cs typeface="Arial" charset="0"/>
                        </a:rPr>
                        <a:t>.</a:t>
                      </a:r>
                      <a:r>
                        <a:rPr sz="1300" dirty="0">
                          <a:latin typeface="Arial" charset="0"/>
                          <a:ea typeface="Arial" charset="0"/>
                          <a:cs typeface="Arial" charset="0"/>
                        </a:rPr>
                        <a:t> coli </a:t>
                      </a:r>
                      <a:endParaRPr sz="1300" i="0" dirty="0">
                        <a:latin typeface="Arial" charset="0"/>
                        <a:ea typeface="Arial" charset="0"/>
                        <a:cs typeface="Arial" charset="0"/>
                        <a:sym typeface="Times"/>
                      </a:endParaRPr>
                    </a:p>
                  </a:txBody>
                  <a:tcPr marL="8930" marR="8930" marT="8930" marB="8930" anchor="ctr" horzOverflow="overflow"/>
                </a:tc>
                <a:tc>
                  <a:txBody>
                    <a:bodyPr/>
                    <a:lstStyle/>
                    <a:p>
                      <a:pPr algn="l" defTabSz="457200">
                        <a:lnSpc>
                          <a:spcPts val="3500"/>
                        </a:lnSpc>
                        <a:spcBef>
                          <a:spcPts val="1200"/>
                        </a:spcBef>
                        <a:tabLst>
                          <a:tab pos="914400" algn="l"/>
                        </a:tabLst>
                        <a:defRPr b="0">
                          <a:solidFill>
                            <a:srgbClr val="000000"/>
                          </a:solidFill>
                        </a:defRPr>
                      </a:pPr>
                      <a:r>
                        <a:rPr sz="1300" dirty="0">
                          <a:latin typeface="Arial" charset="0"/>
                          <a:ea typeface="Arial" charset="0"/>
                          <a:cs typeface="Arial" charset="0"/>
                          <a:sym typeface="Arial"/>
                        </a:rPr>
                        <a:t>μεσαίου μεγέθους, διάφανες, ρόδινες</a:t>
                      </a:r>
                    </a:p>
                  </a:txBody>
                  <a:tcPr marL="8930" marR="8930" marT="8930" marB="8930" anchor="ctr" horzOverflow="overflow"/>
                </a:tc>
                <a:tc>
                  <a:txBody>
                    <a:bodyPr/>
                    <a:lstStyle/>
                    <a:p>
                      <a:pPr algn="l" defTabSz="457200">
                        <a:lnSpc>
                          <a:spcPts val="3500"/>
                        </a:lnSpc>
                        <a:spcBef>
                          <a:spcPts val="1200"/>
                        </a:spcBef>
                        <a:tabLst>
                          <a:tab pos="914400" algn="l"/>
                        </a:tabLst>
                        <a:defRPr b="0">
                          <a:solidFill>
                            <a:srgbClr val="000000"/>
                          </a:solidFill>
                        </a:defRPr>
                      </a:pPr>
                      <a:r>
                        <a:rPr sz="1300" dirty="0">
                          <a:solidFill>
                            <a:srgbClr val="FF0000"/>
                          </a:solidFill>
                          <a:latin typeface="Arial" charset="0"/>
                          <a:ea typeface="Arial" charset="0"/>
                          <a:cs typeface="Arial" charset="0"/>
                          <a:sym typeface="Arial"/>
                        </a:rPr>
                        <a:t>Πλήρης αναστολή</a:t>
                      </a:r>
                    </a:p>
                  </a:txBody>
                  <a:tcPr marL="8930" marR="8930" marT="8930" marB="8930" anchor="ctr" horzOverflow="overflow"/>
                </a:tc>
                <a:extLst>
                  <a:ext uri="{0D108BD9-81ED-4DB2-BD59-A6C34878D82A}">
                    <a16:rowId xmlns:a16="http://schemas.microsoft.com/office/drawing/2014/main" xmlns="" val="10004"/>
                  </a:ext>
                </a:extLst>
              </a:tr>
              <a:tr h="1124743">
                <a:tc>
                  <a:txBody>
                    <a:bodyPr/>
                    <a:lstStyle/>
                    <a:p>
                      <a:pPr algn="l" defTabSz="457200">
                        <a:lnSpc>
                          <a:spcPts val="3500"/>
                        </a:lnSpc>
                        <a:spcBef>
                          <a:spcPts val="1200"/>
                        </a:spcBef>
                        <a:tabLst>
                          <a:tab pos="914400" algn="l"/>
                        </a:tabLst>
                        <a:defRPr sz="1500" b="0" i="1">
                          <a:solidFill>
                            <a:srgbClr val="000000"/>
                          </a:solidFill>
                          <a:latin typeface="Arial"/>
                          <a:ea typeface="Arial"/>
                          <a:cs typeface="Arial"/>
                          <a:sym typeface="Arial"/>
                        </a:defRPr>
                      </a:pPr>
                      <a:r>
                        <a:rPr sz="1300" dirty="0">
                          <a:latin typeface="Arial" charset="0"/>
                          <a:ea typeface="Arial" charset="0"/>
                          <a:cs typeface="Arial" charset="0"/>
                        </a:rPr>
                        <a:t>K</a:t>
                      </a:r>
                      <a:r>
                        <a:rPr lang="el-GR" sz="1300" dirty="0">
                          <a:latin typeface="Arial" charset="0"/>
                          <a:ea typeface="Arial" charset="0"/>
                          <a:cs typeface="Arial" charset="0"/>
                        </a:rPr>
                        <a:t>. </a:t>
                      </a:r>
                      <a:r>
                        <a:rPr sz="1300" dirty="0">
                          <a:latin typeface="Arial" charset="0"/>
                          <a:ea typeface="Arial" charset="0"/>
                          <a:cs typeface="Arial" charset="0"/>
                        </a:rPr>
                        <a:t>pneumoniae</a:t>
                      </a:r>
                      <a:endParaRPr sz="1300" i="0" dirty="0">
                        <a:latin typeface="Arial" charset="0"/>
                        <a:ea typeface="Arial" charset="0"/>
                        <a:cs typeface="Arial" charset="0"/>
                      </a:endParaRPr>
                    </a:p>
                  </a:txBody>
                  <a:tcPr marL="8930" marR="8930" marT="8930" marB="8930" anchor="ctr" horzOverflow="overflow"/>
                </a:tc>
                <a:tc>
                  <a:txBody>
                    <a:bodyPr/>
                    <a:lstStyle/>
                    <a:p>
                      <a:pPr algn="l" defTabSz="457200">
                        <a:lnSpc>
                          <a:spcPts val="3500"/>
                        </a:lnSpc>
                        <a:spcBef>
                          <a:spcPts val="1200"/>
                        </a:spcBef>
                        <a:tabLst>
                          <a:tab pos="914400" algn="l"/>
                        </a:tabLst>
                        <a:defRPr b="0">
                          <a:solidFill>
                            <a:srgbClr val="000000"/>
                          </a:solidFill>
                        </a:defRPr>
                      </a:pPr>
                      <a:r>
                        <a:rPr sz="1300" dirty="0">
                          <a:latin typeface="Arial" charset="0"/>
                          <a:ea typeface="Arial" charset="0"/>
                          <a:cs typeface="Arial" charset="0"/>
                          <a:sym typeface="Arial"/>
                        </a:rPr>
                        <a:t>μεσαίου μεγέθους, σκούρες κυανές, με ή χωρίς κυανό δακτύλιο</a:t>
                      </a:r>
                    </a:p>
                  </a:txBody>
                  <a:tcPr marL="8930" marR="8930" marT="8930" marB="8930" anchor="ctr" horzOverflow="overflow"/>
                </a:tc>
                <a:tc>
                  <a:txBody>
                    <a:bodyPr/>
                    <a:lstStyle/>
                    <a:p>
                      <a:pPr algn="l" defTabSz="457200">
                        <a:lnSpc>
                          <a:spcPts val="3500"/>
                        </a:lnSpc>
                        <a:spcBef>
                          <a:spcPts val="1200"/>
                        </a:spcBef>
                        <a:tabLst>
                          <a:tab pos="914400" algn="l"/>
                        </a:tabLst>
                        <a:defRPr b="0">
                          <a:solidFill>
                            <a:srgbClr val="000000"/>
                          </a:solidFill>
                        </a:defRPr>
                      </a:pPr>
                      <a:r>
                        <a:rPr sz="1300" dirty="0">
                          <a:solidFill>
                            <a:srgbClr val="FF0000"/>
                          </a:solidFill>
                          <a:latin typeface="Arial" charset="0"/>
                          <a:ea typeface="Arial" charset="0"/>
                          <a:cs typeface="Arial" charset="0"/>
                          <a:sym typeface="Arial"/>
                        </a:rPr>
                        <a:t>Αναστολή</a:t>
                      </a:r>
                      <a:r>
                        <a:rPr sz="1300" dirty="0">
                          <a:latin typeface="Arial" charset="0"/>
                          <a:ea typeface="Arial" charset="0"/>
                          <a:cs typeface="Arial" charset="0"/>
                          <a:sym typeface="Arial"/>
                        </a:rPr>
                        <a:t> μερική έως πλήρης</a:t>
                      </a:r>
                    </a:p>
                  </a:txBody>
                  <a:tcPr marL="8930" marR="8930" marT="8930" marB="8930" anchor="ctr" horzOverflow="overflow"/>
                </a:tc>
                <a:extLst>
                  <a:ext uri="{0D108BD9-81ED-4DB2-BD59-A6C34878D82A}">
                    <a16:rowId xmlns:a16="http://schemas.microsoft.com/office/drawing/2014/main" xmlns="" val="10005"/>
                  </a:ext>
                </a:extLst>
              </a:tr>
              <a:tr h="1145722">
                <a:tc>
                  <a:txBody>
                    <a:bodyPr/>
                    <a:lstStyle/>
                    <a:p>
                      <a:pPr algn="l" defTabSz="457200">
                        <a:lnSpc>
                          <a:spcPts val="3500"/>
                        </a:lnSpc>
                        <a:spcBef>
                          <a:spcPts val="1200"/>
                        </a:spcBef>
                        <a:tabLst>
                          <a:tab pos="914400" algn="l"/>
                        </a:tabLst>
                        <a:defRPr sz="1500" b="0" i="1">
                          <a:solidFill>
                            <a:srgbClr val="000000"/>
                          </a:solidFill>
                          <a:latin typeface="Arial"/>
                          <a:ea typeface="Arial"/>
                          <a:cs typeface="Arial"/>
                          <a:sym typeface="Arial"/>
                        </a:defRPr>
                      </a:pPr>
                      <a:r>
                        <a:rPr sz="1300" dirty="0">
                          <a:latin typeface="Arial" charset="0"/>
                          <a:ea typeface="Arial" charset="0"/>
                          <a:cs typeface="Arial" charset="0"/>
                        </a:rPr>
                        <a:t>P</a:t>
                      </a:r>
                      <a:r>
                        <a:rPr lang="el-GR" sz="1300" dirty="0">
                          <a:latin typeface="Arial" charset="0"/>
                          <a:ea typeface="Arial" charset="0"/>
                          <a:cs typeface="Arial" charset="0"/>
                        </a:rPr>
                        <a:t>.</a:t>
                      </a:r>
                      <a:r>
                        <a:rPr sz="1300" dirty="0">
                          <a:latin typeface="Arial" charset="0"/>
                          <a:ea typeface="Arial" charset="0"/>
                          <a:cs typeface="Arial" charset="0"/>
                        </a:rPr>
                        <a:t>vulgaris </a:t>
                      </a:r>
                      <a:endParaRPr sz="1300" i="0" dirty="0">
                        <a:latin typeface="Arial" charset="0"/>
                        <a:ea typeface="Arial" charset="0"/>
                        <a:cs typeface="Arial" charset="0"/>
                        <a:sym typeface="Times"/>
                      </a:endParaRPr>
                    </a:p>
                  </a:txBody>
                  <a:tcPr marL="8930" marR="8930" marT="8930" marB="8930" anchor="ctr" horzOverflow="overflow"/>
                </a:tc>
                <a:tc>
                  <a:txBody>
                    <a:bodyPr/>
                    <a:lstStyle/>
                    <a:p>
                      <a:pPr algn="l" defTabSz="457200">
                        <a:lnSpc>
                          <a:spcPts val="3500"/>
                        </a:lnSpc>
                        <a:spcBef>
                          <a:spcPts val="1200"/>
                        </a:spcBef>
                        <a:tabLst>
                          <a:tab pos="914400" algn="l"/>
                        </a:tabLst>
                        <a:defRPr b="0">
                          <a:solidFill>
                            <a:srgbClr val="000000"/>
                          </a:solidFill>
                        </a:defRPr>
                      </a:pPr>
                      <a:r>
                        <a:rPr sz="1300" dirty="0">
                          <a:latin typeface="Arial" charset="0"/>
                          <a:ea typeface="Arial" charset="0"/>
                          <a:cs typeface="Arial" charset="0"/>
                          <a:sym typeface="Arial"/>
                        </a:rPr>
                        <a:t>κυανοπράσινες αποικίες. περιβάλλον υλικό ανοικτό πορτοκαλί προς καφέ</a:t>
                      </a:r>
                    </a:p>
                  </a:txBody>
                  <a:tcPr marL="8930" marR="8930" marT="8930" marB="8930" anchor="ctr" horzOverflow="overflow"/>
                </a:tc>
                <a:tc>
                  <a:txBody>
                    <a:bodyPr/>
                    <a:lstStyle/>
                    <a:p>
                      <a:pPr algn="l" defTabSz="457200">
                        <a:lnSpc>
                          <a:spcPts val="3500"/>
                        </a:lnSpc>
                        <a:spcBef>
                          <a:spcPts val="1200"/>
                        </a:spcBef>
                        <a:tabLst>
                          <a:tab pos="914400" algn="l"/>
                        </a:tabLst>
                        <a:defRPr b="0">
                          <a:solidFill>
                            <a:srgbClr val="000000"/>
                          </a:solidFill>
                        </a:defRPr>
                      </a:pPr>
                      <a:r>
                        <a:rPr sz="1300" dirty="0">
                          <a:solidFill>
                            <a:srgbClr val="FF0000"/>
                          </a:solidFill>
                          <a:latin typeface="Arial" charset="0"/>
                          <a:ea typeface="Arial" charset="0"/>
                          <a:cs typeface="Arial" charset="0"/>
                          <a:sym typeface="Arial"/>
                        </a:rPr>
                        <a:t>Αναστολή </a:t>
                      </a:r>
                      <a:r>
                        <a:rPr sz="1300" dirty="0">
                          <a:latin typeface="Arial" charset="0"/>
                          <a:ea typeface="Arial" charset="0"/>
                          <a:cs typeface="Arial" charset="0"/>
                          <a:sym typeface="Arial"/>
                        </a:rPr>
                        <a:t>μερική έως πλήρης</a:t>
                      </a:r>
                    </a:p>
                  </a:txBody>
                  <a:tcPr marL="8930" marR="8930" marT="8930" marB="8930" anchor="ctr" horzOverflow="overflow"/>
                </a:tc>
                <a:extLst>
                  <a:ext uri="{0D108BD9-81ED-4DB2-BD59-A6C34878D82A}">
                    <a16:rowId xmlns:a16="http://schemas.microsoft.com/office/drawing/2014/main" xmlns="" val="10006"/>
                  </a:ext>
                </a:extLst>
              </a:tr>
            </a:tbl>
          </a:graphicData>
        </a:graphic>
      </p:graphicFrame>
      <p:sp>
        <p:nvSpPr>
          <p:cNvPr id="4" name="Απομόνωση μικροοργανισμού"/>
          <p:cNvSpPr txBox="1"/>
          <p:nvPr/>
        </p:nvSpPr>
        <p:spPr>
          <a:xfrm>
            <a:off x="6705600" y="1287805"/>
            <a:ext cx="1626472" cy="26693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0000"/>
                </a:solidFill>
                <a:latin typeface="Arial"/>
                <a:ea typeface="Arial"/>
                <a:cs typeface="Arial"/>
                <a:sym typeface="Arial"/>
              </a:defRPr>
            </a:lvl1pPr>
          </a:lstStyle>
          <a:p>
            <a:r>
              <a:rPr lang="el-GR" sz="1266" b="1" dirty="0">
                <a:solidFill>
                  <a:srgbClr val="FFFF00"/>
                </a:solidFill>
              </a:rPr>
              <a:t>Συνδυασμός υλικών</a:t>
            </a:r>
            <a:endParaRPr sz="1266" b="1" dirty="0">
              <a:solidFill>
                <a:srgbClr val="FFFF00"/>
              </a:solidFill>
            </a:endParaRPr>
          </a:p>
        </p:txBody>
      </p:sp>
    </p:spTree>
    <p:extLst>
      <p:ext uri="{BB962C8B-B14F-4D97-AF65-F5344CB8AC3E}">
        <p14:creationId xmlns:p14="http://schemas.microsoft.com/office/powerpoint/2010/main" xmlns="" val="39639821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Ορθογώνιο 7">
            <a:extLst>
              <a:ext uri="{FF2B5EF4-FFF2-40B4-BE49-F238E27FC236}">
                <a16:creationId xmlns:a16="http://schemas.microsoft.com/office/drawing/2014/main" xmlns="" id="{A9114F7B-7599-5848-89EA-F249FA374DDE}"/>
              </a:ext>
            </a:extLst>
          </p:cNvPr>
          <p:cNvSpPr/>
          <p:nvPr/>
        </p:nvSpPr>
        <p:spPr>
          <a:xfrm>
            <a:off x="457200" y="6019800"/>
            <a:ext cx="8229600" cy="307777"/>
          </a:xfrm>
          <a:prstGeom prst="rect">
            <a:avLst/>
          </a:prstGeom>
        </p:spPr>
        <p:txBody>
          <a:bodyPr wrap="square">
            <a:spAutoFit/>
          </a:bodyPr>
          <a:lstStyle/>
          <a:p>
            <a:r>
              <a:rPr lang="en-US" sz="1400" u="sng" dirty="0">
                <a:hlinkClick r:id="rId3">
                  <a:extLst>
                    <a:ext uri="{A12FA001-AC4F-418D-AE19-62706E023703}">
                      <ahyp:hlinkClr xmlns:ahyp="http://schemas.microsoft.com/office/drawing/2018/hyperlinkcolor" xmlns="" val="tx"/>
                    </a:ext>
                  </a:extLst>
                </a:hlinkClick>
              </a:rPr>
              <a:t>Polemis </a:t>
            </a:r>
            <a:r>
              <a:rPr lang="en-US" sz="1400" i="1" u="sng" dirty="0">
                <a:hlinkClick r:id="rId3">
                  <a:extLst>
                    <a:ext uri="{A12FA001-AC4F-418D-AE19-62706E023703}">
                      <ahyp:hlinkClr xmlns:ahyp="http://schemas.microsoft.com/office/drawing/2018/hyperlinkcolor" xmlns="" val="tx"/>
                    </a:ext>
                  </a:extLst>
                </a:hlinkClick>
              </a:rPr>
              <a:t>et al., Eurosurveillance</a:t>
            </a:r>
            <a:r>
              <a:rPr lang="en-US" sz="1400" i="1" u="sng" dirty="0"/>
              <a:t> </a:t>
            </a:r>
            <a:r>
              <a:rPr lang="en-US" sz="1400" u="sng" dirty="0">
                <a:hlinkClick r:id="rId4">
                  <a:extLst>
                    <a:ext uri="{A12FA001-AC4F-418D-AE19-62706E023703}">
                      <ahyp:hlinkClr xmlns:ahyp="http://schemas.microsoft.com/office/drawing/2018/hyperlinkcolor" xmlns="" val="tx"/>
                    </a:ext>
                  </a:extLst>
                </a:hlinkClick>
              </a:rPr>
              <a:t>Volume 25, Issue 34, 27/Aug/2020 </a:t>
            </a:r>
            <a:endParaRPr lang="el-GR" sz="1400" u="sng" dirty="0"/>
          </a:p>
        </p:txBody>
      </p:sp>
      <p:pic>
        <p:nvPicPr>
          <p:cNvPr id="166914" name="Picture 2">
            <a:extLst>
              <a:ext uri="{FF2B5EF4-FFF2-40B4-BE49-F238E27FC236}">
                <a16:creationId xmlns:a16="http://schemas.microsoft.com/office/drawing/2014/main" xmlns="" id="{37713832-573B-BB4C-AC78-A3654314E278}"/>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33400" y="381000"/>
            <a:ext cx="4540250" cy="5478738"/>
          </a:xfrm>
          <a:prstGeom prst="rect">
            <a:avLst/>
          </a:prstGeom>
          <a:noFill/>
          <a:extLst>
            <a:ext uri="{909E8E84-426E-40DD-AFC4-6F175D3DCCD1}">
              <a14:hiddenFill xmlns:a14="http://schemas.microsoft.com/office/drawing/2010/main" xmlns="">
                <a:solidFill>
                  <a:srgbClr val="FFFFFF"/>
                </a:solidFill>
              </a14:hiddenFill>
            </a:ext>
          </a:extLst>
        </p:spPr>
      </p:pic>
      <p:sp>
        <p:nvSpPr>
          <p:cNvPr id="9" name="Ορθογώνιο 8">
            <a:extLst>
              <a:ext uri="{FF2B5EF4-FFF2-40B4-BE49-F238E27FC236}">
                <a16:creationId xmlns:a16="http://schemas.microsoft.com/office/drawing/2014/main" xmlns="" id="{AA6654EE-4788-AD48-994E-6CE811198F53}"/>
              </a:ext>
            </a:extLst>
          </p:cNvPr>
          <p:cNvSpPr/>
          <p:nvPr/>
        </p:nvSpPr>
        <p:spPr>
          <a:xfrm>
            <a:off x="5486400" y="1371600"/>
            <a:ext cx="3276600" cy="3139321"/>
          </a:xfrm>
          <a:prstGeom prst="rect">
            <a:avLst/>
          </a:prstGeom>
        </p:spPr>
        <p:txBody>
          <a:bodyPr wrap="square">
            <a:spAutoFit/>
          </a:bodyPr>
          <a:lstStyle/>
          <a:p>
            <a:r>
              <a:rPr lang="en-US" dirty="0"/>
              <a:t>Eight-year trends in the relative isolation frequency and antimicrobial susceptibility among bloodstream isolates from Greek hospitals: data from the Greek Electronic System for the Surveillance of Antimicrobial Resistance – WHONET-Greece, 2010 to 2017</a:t>
            </a:r>
          </a:p>
        </p:txBody>
      </p:sp>
    </p:spTree>
    <p:extLst>
      <p:ext uri="{BB962C8B-B14F-4D97-AF65-F5344CB8AC3E}">
        <p14:creationId xmlns:p14="http://schemas.microsoft.com/office/powerpoint/2010/main" xmlns="" val="325499949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ΜΕΘΟΔΟΙ ΑΝΙΧΝΕΥΣΗΣ…"/>
          <p:cNvSpPr txBox="1"/>
          <p:nvPr/>
        </p:nvSpPr>
        <p:spPr>
          <a:xfrm>
            <a:off x="1981326" y="2083475"/>
            <a:ext cx="5119992" cy="214962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lgn="ctr">
              <a:buClr>
                <a:srgbClr val="A29A85"/>
              </a:buClr>
              <a:defRPr sz="4800" b="1">
                <a:solidFill>
                  <a:srgbClr val="711E1E"/>
                </a:solidFill>
              </a:defRPr>
            </a:pPr>
            <a:r>
              <a:rPr sz="3375" dirty="0">
                <a:solidFill>
                  <a:srgbClr val="FFC000"/>
                </a:solidFill>
                <a:latin typeface="Arial" charset="0"/>
                <a:ea typeface="Arial" charset="0"/>
                <a:cs typeface="Arial" charset="0"/>
              </a:rPr>
              <a:t>ΜΕΘΟΔΟΙ ΑΝΙΧΝΕΥΣΗΣ </a:t>
            </a:r>
          </a:p>
          <a:p>
            <a:pPr algn="ctr">
              <a:buClr>
                <a:srgbClr val="A29A85"/>
              </a:buClr>
              <a:defRPr sz="4800" b="1">
                <a:solidFill>
                  <a:srgbClr val="711E1E"/>
                </a:solidFill>
              </a:defRPr>
            </a:pPr>
            <a:r>
              <a:rPr sz="3375" dirty="0">
                <a:solidFill>
                  <a:srgbClr val="FFC000"/>
                </a:solidFill>
                <a:latin typeface="Arial" charset="0"/>
                <a:ea typeface="Arial" charset="0"/>
                <a:cs typeface="Arial" charset="0"/>
              </a:rPr>
              <a:t>ΓΟΝΙΔΙΩΝ </a:t>
            </a:r>
            <a:endParaRPr lang="el-GR" sz="3375" dirty="0">
              <a:solidFill>
                <a:srgbClr val="FFC000"/>
              </a:solidFill>
              <a:latin typeface="Arial" charset="0"/>
              <a:ea typeface="Arial" charset="0"/>
              <a:cs typeface="Arial" charset="0"/>
            </a:endParaRPr>
          </a:p>
          <a:p>
            <a:pPr algn="ctr">
              <a:buClr>
                <a:srgbClr val="A29A85"/>
              </a:buClr>
              <a:defRPr sz="4800" b="1">
                <a:solidFill>
                  <a:srgbClr val="711E1E"/>
                </a:solidFill>
              </a:defRPr>
            </a:pPr>
            <a:r>
              <a:rPr lang="el-GR" sz="3375" dirty="0">
                <a:solidFill>
                  <a:srgbClr val="FFC000"/>
                </a:solidFill>
                <a:latin typeface="Arial" charset="0"/>
                <a:ea typeface="Arial" charset="0"/>
                <a:cs typeface="Arial" charset="0"/>
              </a:rPr>
              <a:t>στα κλινικά δείγματα</a:t>
            </a:r>
            <a:endParaRPr sz="3375" dirty="0">
              <a:solidFill>
                <a:srgbClr val="FFC000"/>
              </a:solidFill>
              <a:latin typeface="Arial" charset="0"/>
              <a:ea typeface="Arial" charset="0"/>
              <a:cs typeface="Arial" charset="0"/>
            </a:endParaRPr>
          </a:p>
          <a:p>
            <a:pPr algn="ctr">
              <a:buClr>
                <a:srgbClr val="A29A85"/>
              </a:buClr>
              <a:defRPr sz="4800" b="1">
                <a:solidFill>
                  <a:srgbClr val="711E1E"/>
                </a:solidFill>
              </a:defRPr>
            </a:pPr>
            <a:r>
              <a:rPr lang="el-GR" sz="3375" dirty="0">
                <a:solidFill>
                  <a:srgbClr val="FFC000"/>
                </a:solidFill>
                <a:latin typeface="Arial" charset="0"/>
                <a:ea typeface="Arial" charset="0"/>
                <a:cs typeface="Arial" charset="0"/>
              </a:rPr>
              <a:t>μ</a:t>
            </a:r>
            <a:r>
              <a:rPr sz="3375" dirty="0" err="1">
                <a:solidFill>
                  <a:srgbClr val="FFC000"/>
                </a:solidFill>
                <a:latin typeface="Arial" charset="0"/>
                <a:ea typeface="Arial" charset="0"/>
                <a:cs typeface="Arial" charset="0"/>
              </a:rPr>
              <a:t>ε</a:t>
            </a:r>
            <a:r>
              <a:rPr sz="3375" dirty="0">
                <a:solidFill>
                  <a:srgbClr val="FFC000"/>
                </a:solidFill>
                <a:latin typeface="Arial" charset="0"/>
                <a:ea typeface="Arial" charset="0"/>
                <a:cs typeface="Arial" charset="0"/>
              </a:rPr>
              <a:t> κλειστό σύστημα</a:t>
            </a:r>
            <a:r>
              <a:rPr lang="en-US" sz="3375" dirty="0">
                <a:solidFill>
                  <a:srgbClr val="FFC000"/>
                </a:solidFill>
                <a:latin typeface="Arial" charset="0"/>
                <a:ea typeface="Arial" charset="0"/>
                <a:cs typeface="Arial" charset="0"/>
              </a:rPr>
              <a:t> </a:t>
            </a:r>
            <a:endParaRPr sz="3375" dirty="0">
              <a:solidFill>
                <a:srgbClr val="FFC000"/>
              </a:solidFill>
              <a:latin typeface="Arial" charset="0"/>
              <a:ea typeface="Arial" charset="0"/>
              <a:cs typeface="Arial" charset="0"/>
            </a:endParaRPr>
          </a:p>
        </p:txBody>
      </p:sp>
    </p:spTree>
    <p:extLst>
      <p:ext uri="{BB962C8B-B14F-4D97-AF65-F5344CB8AC3E}">
        <p14:creationId xmlns:p14="http://schemas.microsoft.com/office/powerpoint/2010/main" xmlns="" val="192864627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Κατευθείαν από το κλινικό δείγμα…"/>
          <p:cNvSpPr txBox="1"/>
          <p:nvPr/>
        </p:nvSpPr>
        <p:spPr>
          <a:xfrm>
            <a:off x="1330317" y="1261954"/>
            <a:ext cx="6515872" cy="4617611"/>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p>
            <a:pPr marL="342900" indent="-342900">
              <a:buSzPct val="65000"/>
              <a:buFont typeface="Courier New" panose="02070309020205020404" pitchFamily="49" charset="0"/>
              <a:buChar char="o"/>
              <a:defRPr sz="2800"/>
            </a:pPr>
            <a:r>
              <a:rPr sz="1969" dirty="0">
                <a:latin typeface="Arial" charset="0"/>
                <a:ea typeface="Arial" charset="0"/>
                <a:cs typeface="Arial" charset="0"/>
              </a:rPr>
              <a:t>Κατευθείαν από το κλινικό δείγμα</a:t>
            </a:r>
          </a:p>
          <a:p>
            <a:pPr marL="342900" indent="-342900" algn="l">
              <a:buFont typeface="Courier New" panose="02070309020205020404" pitchFamily="49" charset="0"/>
              <a:buChar char="o"/>
              <a:defRPr sz="2800"/>
            </a:pPr>
            <a:endParaRPr sz="1969" dirty="0">
              <a:latin typeface="Arial" charset="0"/>
              <a:ea typeface="Arial" charset="0"/>
              <a:cs typeface="Arial" charset="0"/>
            </a:endParaRPr>
          </a:p>
          <a:p>
            <a:pPr marL="342900" indent="-342900">
              <a:buSzPct val="65000"/>
              <a:buFont typeface="Courier New" panose="02070309020205020404" pitchFamily="49" charset="0"/>
              <a:buChar char="o"/>
              <a:defRPr sz="2800"/>
            </a:pPr>
            <a:r>
              <a:rPr sz="1969" dirty="0">
                <a:latin typeface="Arial" charset="0"/>
                <a:ea typeface="Arial" charset="0"/>
                <a:cs typeface="Arial" charset="0"/>
              </a:rPr>
              <a:t>Ευέλικτα συστήματα που μπορούν να ενσωματώσουν νέα γονίδια</a:t>
            </a:r>
          </a:p>
          <a:p>
            <a:pPr marL="342900" indent="-342900" algn="l">
              <a:buFont typeface="Courier New" panose="02070309020205020404" pitchFamily="49" charset="0"/>
              <a:buChar char="o"/>
              <a:defRPr sz="2800"/>
            </a:pPr>
            <a:endParaRPr sz="1969" dirty="0">
              <a:latin typeface="Arial" charset="0"/>
              <a:ea typeface="Arial" charset="0"/>
              <a:cs typeface="Arial" charset="0"/>
            </a:endParaRPr>
          </a:p>
          <a:p>
            <a:pPr marL="342900" indent="-342900">
              <a:buSzPct val="65000"/>
              <a:buFont typeface="Courier New" panose="02070309020205020404" pitchFamily="49" charset="0"/>
              <a:buChar char="o"/>
              <a:defRPr sz="2800"/>
            </a:pPr>
            <a:r>
              <a:rPr sz="1969" dirty="0">
                <a:latin typeface="Arial" charset="0"/>
                <a:ea typeface="Arial" charset="0"/>
                <a:cs typeface="Arial" charset="0"/>
              </a:rPr>
              <a:t>Ανίχνευση γονιδίων αντοχής ακόμη και αν αυτά έχουν χαμηλού επιπέδου έκφραση</a:t>
            </a:r>
            <a:endParaRPr lang="el-GR" sz="1969" dirty="0">
              <a:latin typeface="Arial" charset="0"/>
              <a:ea typeface="Arial" charset="0"/>
              <a:cs typeface="Arial" charset="0"/>
            </a:endParaRPr>
          </a:p>
          <a:p>
            <a:pPr marL="342900" indent="-342900" algn="l">
              <a:buSzPct val="65000"/>
              <a:buFont typeface="Courier New" panose="02070309020205020404" pitchFamily="49" charset="0"/>
              <a:buChar char="o"/>
              <a:defRPr sz="2800"/>
            </a:pPr>
            <a:endParaRPr lang="el-GR" sz="1969" dirty="0">
              <a:latin typeface="Arial" charset="0"/>
              <a:ea typeface="Arial" charset="0"/>
              <a:cs typeface="Arial" charset="0"/>
            </a:endParaRPr>
          </a:p>
          <a:p>
            <a:pPr marL="342900" indent="-342900">
              <a:buSzPct val="65000"/>
              <a:buFont typeface="Courier New" panose="02070309020205020404" pitchFamily="49" charset="0"/>
              <a:buChar char="o"/>
              <a:defRPr sz="2800"/>
            </a:pPr>
            <a:r>
              <a:rPr lang="el-GR" sz="1969" b="1" dirty="0">
                <a:latin typeface="Arial" charset="0"/>
                <a:ea typeface="Arial" charset="0"/>
                <a:cs typeface="Arial" charset="0"/>
              </a:rPr>
              <a:t>MRSA</a:t>
            </a:r>
            <a:r>
              <a:rPr lang="el-GR" sz="1969" dirty="0">
                <a:latin typeface="Arial" charset="0"/>
                <a:ea typeface="Arial" charset="0"/>
                <a:cs typeface="Arial" charset="0"/>
              </a:rPr>
              <a:t>: Ανίχνευση γενετικών στοιχείων ειδικών για </a:t>
            </a:r>
            <a:endParaRPr lang="en-US" sz="1969" dirty="0">
              <a:latin typeface="Arial" charset="0"/>
              <a:ea typeface="Arial" charset="0"/>
              <a:cs typeface="Arial" charset="0"/>
            </a:endParaRPr>
          </a:p>
          <a:p>
            <a:pPr marL="633105" indent="-342900">
              <a:buSzPct val="65000"/>
              <a:buFont typeface="Courier New" panose="02070309020205020404" pitchFamily="49" charset="0"/>
              <a:buChar char="o"/>
              <a:defRPr sz="2800"/>
            </a:pPr>
            <a:r>
              <a:rPr lang="el-GR" sz="1969" i="1" dirty="0">
                <a:latin typeface="Arial" charset="0"/>
                <a:ea typeface="Arial" charset="0"/>
                <a:cs typeface="Arial" charset="0"/>
              </a:rPr>
              <a:t>S. </a:t>
            </a:r>
            <a:r>
              <a:rPr lang="el-GR" sz="1969" i="1" dirty="0" err="1">
                <a:latin typeface="Arial" charset="0"/>
                <a:ea typeface="Arial" charset="0"/>
                <a:cs typeface="Arial" charset="0"/>
              </a:rPr>
              <a:t>aureus</a:t>
            </a:r>
            <a:r>
              <a:rPr lang="el-GR" sz="1969" dirty="0">
                <a:latin typeface="Arial" charset="0"/>
                <a:ea typeface="Arial" charset="0"/>
                <a:cs typeface="Arial" charset="0"/>
              </a:rPr>
              <a:t>, </a:t>
            </a:r>
            <a:r>
              <a:rPr lang="el-GR" sz="1969" i="1" dirty="0" err="1">
                <a:latin typeface="Arial" charset="0"/>
                <a:ea typeface="Arial" charset="0"/>
                <a:cs typeface="Arial" charset="0"/>
              </a:rPr>
              <a:t>mecA</a:t>
            </a:r>
            <a:r>
              <a:rPr lang="el-GR" sz="1969" i="1" dirty="0">
                <a:latin typeface="Arial" charset="0"/>
                <a:ea typeface="Arial" charset="0"/>
                <a:cs typeface="Arial" charset="0"/>
              </a:rPr>
              <a:t>, </a:t>
            </a:r>
            <a:r>
              <a:rPr lang="el-GR" sz="1969" i="1" dirty="0" err="1">
                <a:latin typeface="Arial" charset="0"/>
                <a:ea typeface="Arial" charset="0"/>
                <a:cs typeface="Arial" charset="0"/>
              </a:rPr>
              <a:t>SCCmec</a:t>
            </a:r>
            <a:endParaRPr lang="el-GR" sz="1969" i="1" dirty="0">
              <a:latin typeface="Arial" charset="0"/>
              <a:ea typeface="Arial" charset="0"/>
              <a:cs typeface="Arial" charset="0"/>
            </a:endParaRPr>
          </a:p>
          <a:p>
            <a:pPr marL="342900" indent="-342900">
              <a:buSzPct val="65000"/>
              <a:buFont typeface="Courier New" panose="02070309020205020404" pitchFamily="49" charset="0"/>
              <a:buChar char="o"/>
              <a:defRPr sz="2800"/>
            </a:pPr>
            <a:endParaRPr lang="el-GR" sz="1969" dirty="0">
              <a:latin typeface="Arial" charset="0"/>
              <a:ea typeface="Arial" charset="0"/>
              <a:cs typeface="Arial" charset="0"/>
            </a:endParaRPr>
          </a:p>
          <a:p>
            <a:pPr marL="342900" indent="-342900">
              <a:buSzPct val="65000"/>
              <a:buFont typeface="Courier New" panose="02070309020205020404" pitchFamily="49" charset="0"/>
              <a:buChar char="o"/>
              <a:defRPr sz="2800"/>
            </a:pPr>
            <a:r>
              <a:rPr lang="el-GR" sz="1969" dirty="0">
                <a:latin typeface="Arial" charset="0"/>
                <a:ea typeface="Arial" charset="0"/>
                <a:cs typeface="Arial" charset="0"/>
              </a:rPr>
              <a:t>Ανίχνευση </a:t>
            </a:r>
            <a:r>
              <a:rPr lang="el-GR" sz="1969" i="1" dirty="0" err="1">
                <a:latin typeface="Arial" charset="0"/>
                <a:ea typeface="Arial" charset="0"/>
                <a:cs typeface="Arial" charset="0"/>
              </a:rPr>
              <a:t>vanA</a:t>
            </a:r>
            <a:r>
              <a:rPr lang="el-GR" sz="1969" dirty="0">
                <a:latin typeface="Arial" charset="0"/>
                <a:ea typeface="Arial" charset="0"/>
                <a:cs typeface="Arial" charset="0"/>
              </a:rPr>
              <a:t>, </a:t>
            </a:r>
            <a:r>
              <a:rPr lang="el-GR" sz="1969" i="1" dirty="0" err="1">
                <a:latin typeface="Arial" charset="0"/>
                <a:ea typeface="Arial" charset="0"/>
                <a:cs typeface="Arial" charset="0"/>
              </a:rPr>
              <a:t>vanB</a:t>
            </a:r>
            <a:r>
              <a:rPr lang="el-GR" sz="1969" dirty="0">
                <a:latin typeface="Arial" charset="0"/>
                <a:ea typeface="Arial" charset="0"/>
                <a:cs typeface="Arial" charset="0"/>
              </a:rPr>
              <a:t> σε </a:t>
            </a:r>
            <a:r>
              <a:rPr lang="el-GR" sz="1969" b="1" i="1" dirty="0">
                <a:latin typeface="Arial" charset="0"/>
                <a:ea typeface="Arial" charset="0"/>
                <a:cs typeface="Arial" charset="0"/>
              </a:rPr>
              <a:t>E. </a:t>
            </a:r>
            <a:r>
              <a:rPr lang="el-GR" sz="1969" b="1" i="1" dirty="0" err="1">
                <a:latin typeface="Arial" charset="0"/>
                <a:ea typeface="Arial" charset="0"/>
                <a:cs typeface="Arial" charset="0"/>
              </a:rPr>
              <a:t>faecium</a:t>
            </a:r>
            <a:r>
              <a:rPr lang="el-GR" sz="1969" b="1" i="1" dirty="0">
                <a:latin typeface="Arial" charset="0"/>
                <a:ea typeface="Arial" charset="0"/>
                <a:cs typeface="Arial" charset="0"/>
              </a:rPr>
              <a:t> </a:t>
            </a:r>
            <a:r>
              <a:rPr lang="el-GR" sz="1969" b="1" dirty="0">
                <a:latin typeface="Arial" charset="0"/>
                <a:ea typeface="Arial" charset="0"/>
                <a:cs typeface="Arial" charset="0"/>
              </a:rPr>
              <a:t>και </a:t>
            </a:r>
            <a:r>
              <a:rPr lang="el-GR" sz="1969" b="1" i="1" dirty="0">
                <a:latin typeface="Arial" charset="0"/>
                <a:ea typeface="Arial" charset="0"/>
                <a:cs typeface="Arial" charset="0"/>
              </a:rPr>
              <a:t>E. </a:t>
            </a:r>
            <a:r>
              <a:rPr lang="en-US" sz="1969" b="1" i="1" dirty="0" err="1">
                <a:latin typeface="Arial" charset="0"/>
                <a:ea typeface="Arial" charset="0"/>
                <a:cs typeface="Arial" charset="0"/>
              </a:rPr>
              <a:t>faecalis</a:t>
            </a:r>
            <a:endParaRPr lang="el-GR" sz="1969" b="1" i="1" dirty="0">
              <a:latin typeface="Arial" charset="0"/>
              <a:ea typeface="Arial" charset="0"/>
              <a:cs typeface="Arial" charset="0"/>
            </a:endParaRPr>
          </a:p>
          <a:p>
            <a:pPr marL="342900" indent="-342900" algn="l">
              <a:buSzPct val="65000"/>
              <a:buFont typeface="Courier New" panose="02070309020205020404" pitchFamily="49" charset="0"/>
              <a:buChar char="o"/>
              <a:defRPr sz="2800"/>
            </a:pPr>
            <a:endParaRPr lang="el-GR" sz="1969" dirty="0">
              <a:latin typeface="Arial" charset="0"/>
              <a:ea typeface="Arial" charset="0"/>
              <a:cs typeface="Arial" charset="0"/>
            </a:endParaRPr>
          </a:p>
          <a:p>
            <a:pPr marL="290205">
              <a:buSzPct val="65000"/>
              <a:defRPr sz="2800"/>
            </a:pPr>
            <a:endParaRPr lang="el-GR" sz="1969" i="1" dirty="0">
              <a:latin typeface="Arial" charset="0"/>
              <a:ea typeface="Arial" charset="0"/>
              <a:cs typeface="Arial" charset="0"/>
            </a:endParaRPr>
          </a:p>
          <a:p>
            <a:pPr algn="l">
              <a:buSzPct val="65000"/>
              <a:defRPr sz="2800"/>
            </a:pPr>
            <a:endParaRPr sz="1969" dirty="0">
              <a:latin typeface="Arial" charset="0"/>
              <a:ea typeface="Arial" charset="0"/>
              <a:cs typeface="Arial" charset="0"/>
            </a:endParaRPr>
          </a:p>
        </p:txBody>
      </p:sp>
    </p:spTree>
    <p:extLst>
      <p:ext uri="{BB962C8B-B14F-4D97-AF65-F5344CB8AC3E}">
        <p14:creationId xmlns:p14="http://schemas.microsoft.com/office/powerpoint/2010/main" xmlns="" val="58638123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 name="carba-r-impact.png" descr="carba-r-impact.png"/>
          <p:cNvPicPr>
            <a:picLocks noChangeAspect="1"/>
          </p:cNvPicPr>
          <p:nvPr/>
        </p:nvPicPr>
        <p:blipFill>
          <a:blip r:embed="rId2" cstate="print"/>
          <a:srcRect l="10198" b="374"/>
          <a:stretch>
            <a:fillRect/>
          </a:stretch>
        </p:blipFill>
        <p:spPr>
          <a:xfrm>
            <a:off x="343981" y="346398"/>
            <a:ext cx="8456039" cy="2426264"/>
          </a:xfrm>
          <a:prstGeom prst="rect">
            <a:avLst/>
          </a:prstGeom>
          <a:ln w="12700">
            <a:miter lim="400000"/>
          </a:ln>
        </p:spPr>
      </p:pic>
      <p:sp>
        <p:nvSpPr>
          <p:cNvPr id="353" name="Κλειστό σύστημα        Μικρότερος κίνδυνος επιμολύνσεων"/>
          <p:cNvSpPr txBox="1"/>
          <p:nvPr/>
        </p:nvSpPr>
        <p:spPr>
          <a:xfrm>
            <a:off x="343981" y="3167054"/>
            <a:ext cx="8608360" cy="441468"/>
          </a:xfrm>
          <a:prstGeom prst="rect">
            <a:avLst/>
          </a:prstGeom>
          <a:ln w="50800">
            <a:solidFill>
              <a:schemeClr val="accent2">
                <a:hueOff val="296737"/>
                <a:satOff val="11679"/>
                <a:lumOff val="-18490"/>
              </a:schemeClr>
            </a:solidFill>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defRPr>
                <a:solidFill>
                  <a:srgbClr val="000000"/>
                </a:solidFill>
                <a:latin typeface="Arial"/>
                <a:ea typeface="Arial"/>
                <a:cs typeface="Arial"/>
                <a:sym typeface="Arial"/>
              </a:defRPr>
            </a:lvl1pPr>
          </a:lstStyle>
          <a:p>
            <a:r>
              <a:rPr lang="en-US" sz="2400" dirty="0">
                <a:solidFill>
                  <a:schemeClr val="tx1"/>
                </a:solidFill>
              </a:rPr>
              <a:t> </a:t>
            </a:r>
            <a:r>
              <a:rPr sz="2400" dirty="0" err="1">
                <a:solidFill>
                  <a:schemeClr val="tx1"/>
                </a:solidFill>
              </a:rPr>
              <a:t>Κλειστό</a:t>
            </a:r>
            <a:r>
              <a:rPr sz="2400" dirty="0">
                <a:solidFill>
                  <a:schemeClr val="tx1"/>
                </a:solidFill>
              </a:rPr>
              <a:t> σύστημα        </a:t>
            </a:r>
            <a:r>
              <a:rPr lang="el-GR" sz="2400" dirty="0">
                <a:solidFill>
                  <a:schemeClr val="tx1"/>
                </a:solidFill>
              </a:rPr>
              <a:t>      </a:t>
            </a:r>
            <a:r>
              <a:rPr sz="2400" dirty="0">
                <a:solidFill>
                  <a:schemeClr val="tx1"/>
                </a:solidFill>
              </a:rPr>
              <a:t>Μικρότερος κίνδυνος επιμολύνσεων</a:t>
            </a:r>
            <a:r>
              <a:rPr lang="en-US" sz="2400" dirty="0">
                <a:solidFill>
                  <a:schemeClr val="tx1"/>
                </a:solidFill>
              </a:rPr>
              <a:t> </a:t>
            </a:r>
            <a:endParaRPr sz="2400" dirty="0">
              <a:solidFill>
                <a:schemeClr val="tx1"/>
              </a:solidFill>
            </a:endParaRPr>
          </a:p>
        </p:txBody>
      </p:sp>
      <p:sp>
        <p:nvSpPr>
          <p:cNvPr id="354" name="Βέλος"/>
          <p:cNvSpPr/>
          <p:nvPr/>
        </p:nvSpPr>
        <p:spPr>
          <a:xfrm>
            <a:off x="2977816" y="3329063"/>
            <a:ext cx="925016" cy="189068"/>
          </a:xfrm>
          <a:prstGeom prst="rightArrow">
            <a:avLst>
              <a:gd name="adj1" fmla="val 32000"/>
              <a:gd name="adj2" fmla="val 179256"/>
            </a:avLst>
          </a:prstGeom>
          <a:blipFill>
            <a:blip r:embed="rId3" cstate="print"/>
          </a:blipFill>
          <a:ln w="12700">
            <a:miter lim="400000"/>
          </a:ln>
        </p:spPr>
        <p:txBody>
          <a:bodyPr lIns="35719" tIns="35719" rIns="35719" bIns="35719" anchor="ctr"/>
          <a:lstStyle/>
          <a:p>
            <a:pPr>
              <a:defRPr sz="2800" b="1">
                <a:solidFill>
                  <a:srgbClr val="F5F8EB"/>
                </a:solidFill>
              </a:defRPr>
            </a:pPr>
            <a:endParaRPr sz="1969" dirty="0">
              <a:solidFill>
                <a:srgbClr val="FFC000"/>
              </a:solidFill>
            </a:endParaRPr>
          </a:p>
        </p:txBody>
      </p:sp>
      <p:sp>
        <p:nvSpPr>
          <p:cNvPr id="6" name="Screening for vancomycin-resistant enterococci with Xpert® vanA/vanB: diagnostic accuracy and impact on infection control decision making…"/>
          <p:cNvSpPr txBox="1"/>
          <p:nvPr/>
        </p:nvSpPr>
        <p:spPr>
          <a:xfrm>
            <a:off x="620544" y="3836562"/>
            <a:ext cx="7902913" cy="2657459"/>
          </a:xfrm>
          <a:prstGeom prst="rect">
            <a:avLst/>
          </a:prstGeom>
          <a:noFill/>
          <a:ln w="28575">
            <a:solidFill>
              <a:schemeClr val="accent5">
                <a:satOff val="18430"/>
                <a:lumOff val="-14768"/>
              </a:schemeClr>
            </a:solidFill>
          </a:ln>
          <a:extLst>
            <a:ext uri="{C572A759-6A51-4108-AA02-DFA0A04FC94B}">
              <ma14:wrappingTextBoxFlag xmlns="" xmlns:ma14="http://schemas.microsoft.com/office/mac/drawingml/2011/main" val="1"/>
            </a:ext>
          </a:extLst>
        </p:spPr>
        <p:txBody>
          <a:bodyPr lIns="35719" tIns="35719" rIns="35719" bIns="35719" anchor="ctr">
            <a:spAutoFit/>
          </a:bodyPr>
          <a:lstStyle/>
          <a:p>
            <a:pPr defTabSz="321457">
              <a:buSzPct val="49000"/>
              <a:defRPr sz="2500">
                <a:solidFill>
                  <a:srgbClr val="000000"/>
                </a:solidFill>
                <a:latin typeface="Arial"/>
                <a:ea typeface="Arial"/>
                <a:cs typeface="Arial"/>
                <a:sym typeface="Arial"/>
              </a:defRPr>
            </a:pPr>
            <a:endParaRPr lang="el-GR" sz="1400" dirty="0"/>
          </a:p>
          <a:p>
            <a:pPr marL="312528" indent="-312528" defTabSz="321457">
              <a:buSzPct val="49000"/>
              <a:buBlip>
                <a:blip r:embed="rId4"/>
              </a:buBlip>
              <a:defRPr sz="2500">
                <a:solidFill>
                  <a:srgbClr val="000000"/>
                </a:solidFill>
                <a:latin typeface="Arial"/>
                <a:ea typeface="Arial"/>
                <a:cs typeface="Arial"/>
                <a:sym typeface="Arial"/>
              </a:defRPr>
            </a:pPr>
            <a:r>
              <a:rPr lang="el-GR" sz="1400" dirty="0" err="1">
                <a:solidFill>
                  <a:srgbClr val="FFFF00"/>
                </a:solidFill>
              </a:rPr>
              <a:t>Screening</a:t>
            </a:r>
            <a:r>
              <a:rPr lang="el-GR" sz="1400" dirty="0">
                <a:solidFill>
                  <a:srgbClr val="FFFF00"/>
                </a:solidFill>
              </a:rPr>
              <a:t> </a:t>
            </a:r>
            <a:r>
              <a:rPr lang="en-US" sz="1400" dirty="0">
                <a:solidFill>
                  <a:srgbClr val="FFFF00"/>
                </a:solidFill>
              </a:rPr>
              <a:t>(</a:t>
            </a:r>
            <a:r>
              <a:rPr lang="el-GR" sz="1400" dirty="0">
                <a:solidFill>
                  <a:srgbClr val="FFFF00"/>
                </a:solidFill>
              </a:rPr>
              <a:t>PCR</a:t>
            </a:r>
            <a:r>
              <a:rPr lang="en-US" sz="1400" dirty="0">
                <a:solidFill>
                  <a:srgbClr val="FFFF00"/>
                </a:solidFill>
              </a:rPr>
              <a:t>, </a:t>
            </a:r>
            <a:r>
              <a:rPr lang="el-GR" sz="1400" dirty="0">
                <a:solidFill>
                  <a:srgbClr val="FFFF00"/>
                </a:solidFill>
              </a:rPr>
              <a:t>καλλιέργειες</a:t>
            </a:r>
            <a:r>
              <a:rPr lang="en-US" sz="1400" dirty="0">
                <a:solidFill>
                  <a:srgbClr val="FFFF00"/>
                </a:solidFill>
              </a:rPr>
              <a:t>)</a:t>
            </a:r>
            <a:r>
              <a:rPr lang="el-GR" sz="1400" dirty="0">
                <a:solidFill>
                  <a:srgbClr val="FFFF00"/>
                </a:solidFill>
              </a:rPr>
              <a:t> σε εξάρσεις κρουσμάτων από </a:t>
            </a:r>
            <a:r>
              <a:rPr lang="el-GR" sz="1400" i="1" dirty="0">
                <a:solidFill>
                  <a:srgbClr val="FFFF00"/>
                </a:solidFill>
              </a:rPr>
              <a:t>E. </a:t>
            </a:r>
            <a:r>
              <a:rPr lang="el-GR" sz="1400" i="1" dirty="0" err="1">
                <a:solidFill>
                  <a:srgbClr val="FFFF00"/>
                </a:solidFill>
              </a:rPr>
              <a:t>faecium</a:t>
            </a:r>
            <a:r>
              <a:rPr lang="el-GR" sz="1400" dirty="0">
                <a:solidFill>
                  <a:srgbClr val="FFFF00"/>
                </a:solidFill>
              </a:rPr>
              <a:t> σε 4 Πανεπιστημιακά Νοσοκομεία στη </a:t>
            </a:r>
            <a:r>
              <a:rPr lang="el-GR" sz="1400" b="1" dirty="0">
                <a:solidFill>
                  <a:srgbClr val="FFFF00"/>
                </a:solidFill>
              </a:rPr>
              <a:t>Δανία</a:t>
            </a:r>
          </a:p>
          <a:p>
            <a:pPr defTabSz="321457">
              <a:buSzPct val="49000"/>
              <a:defRPr sz="2500">
                <a:solidFill>
                  <a:srgbClr val="000000"/>
                </a:solidFill>
                <a:latin typeface="Arial"/>
                <a:ea typeface="Arial"/>
                <a:cs typeface="Arial"/>
                <a:sym typeface="Arial"/>
              </a:defRPr>
            </a:pPr>
            <a:endParaRPr lang="el-GR" sz="1400" dirty="0"/>
          </a:p>
          <a:p>
            <a:pPr marL="312528" indent="-312528" defTabSz="321457">
              <a:buSzPct val="49000"/>
              <a:buBlip>
                <a:blip r:embed="rId4"/>
              </a:buBlip>
              <a:defRPr sz="2500">
                <a:solidFill>
                  <a:srgbClr val="000000"/>
                </a:solidFill>
                <a:latin typeface="Arial"/>
                <a:ea typeface="Arial"/>
                <a:cs typeface="Arial"/>
                <a:sym typeface="Arial"/>
              </a:defRPr>
            </a:pPr>
            <a:r>
              <a:rPr lang="el-GR" sz="1400" dirty="0">
                <a:solidFill>
                  <a:srgbClr val="FFC000"/>
                </a:solidFill>
              </a:rPr>
              <a:t>Σε 1067 (96.1%) δείγματα, τα αποτελέσματα της </a:t>
            </a:r>
            <a:r>
              <a:rPr lang="el-GR" sz="1400" b="1" dirty="0">
                <a:solidFill>
                  <a:schemeClr val="accent2"/>
                </a:solidFill>
              </a:rPr>
              <a:t>PCR</a:t>
            </a:r>
            <a:r>
              <a:rPr lang="el-GR" sz="1400" dirty="0">
                <a:solidFill>
                  <a:schemeClr val="accent2"/>
                </a:solidFill>
              </a:rPr>
              <a:t> </a:t>
            </a:r>
            <a:r>
              <a:rPr lang="el-GR" sz="1400" dirty="0">
                <a:solidFill>
                  <a:srgbClr val="FFC000"/>
                </a:solidFill>
              </a:rPr>
              <a:t>δόθηκαν </a:t>
            </a:r>
            <a:r>
              <a:rPr lang="el-GR" sz="1400" b="1" dirty="0">
                <a:solidFill>
                  <a:schemeClr val="accent2"/>
                </a:solidFill>
              </a:rPr>
              <a:t>μέσα στην ημέρα</a:t>
            </a:r>
            <a:r>
              <a:rPr lang="el-GR" sz="1400" dirty="0">
                <a:solidFill>
                  <a:srgbClr val="FFC000"/>
                </a:solidFill>
              </a:rPr>
              <a:t>, ενώ ο μέσος χρόνος απάντησης από τις καλλιέργειες των δειγμάτων ήταν 3 ημέρες.</a:t>
            </a:r>
          </a:p>
          <a:p>
            <a:pPr defTabSz="321457">
              <a:defRPr sz="2500">
                <a:solidFill>
                  <a:srgbClr val="000000"/>
                </a:solidFill>
                <a:latin typeface="Arial"/>
                <a:ea typeface="Arial"/>
                <a:cs typeface="Arial"/>
                <a:sym typeface="Arial"/>
              </a:defRPr>
            </a:pPr>
            <a:endParaRPr lang="el-GR" sz="1400" dirty="0">
              <a:solidFill>
                <a:srgbClr val="FFFF00"/>
              </a:solidFill>
            </a:endParaRPr>
          </a:p>
          <a:p>
            <a:pPr marL="312528" indent="-312528" defTabSz="321457">
              <a:buSzPct val="49000"/>
              <a:buBlip>
                <a:blip r:embed="rId4"/>
              </a:buBlip>
              <a:defRPr sz="2500">
                <a:solidFill>
                  <a:srgbClr val="000000"/>
                </a:solidFill>
                <a:latin typeface="Arial"/>
                <a:ea typeface="Arial"/>
                <a:cs typeface="Arial"/>
                <a:sym typeface="Arial"/>
              </a:defRPr>
            </a:pPr>
            <a:r>
              <a:rPr lang="el-GR" sz="1400" dirty="0">
                <a:solidFill>
                  <a:srgbClr val="FFC000"/>
                </a:solidFill>
              </a:rPr>
              <a:t>Συνολικά</a:t>
            </a:r>
            <a:r>
              <a:rPr lang="el-GR" sz="1400" dirty="0"/>
              <a:t> </a:t>
            </a:r>
            <a:r>
              <a:rPr lang="el-GR" sz="1400" dirty="0">
                <a:solidFill>
                  <a:schemeClr val="accent2"/>
                </a:solidFill>
              </a:rPr>
              <a:t>141 λιγότερες ημέρες απομόνωσης </a:t>
            </a:r>
            <a:r>
              <a:rPr lang="el-GR" sz="1400" dirty="0">
                <a:solidFill>
                  <a:srgbClr val="FFC000"/>
                </a:solidFill>
              </a:rPr>
              <a:t>των ασθενών και </a:t>
            </a:r>
            <a:r>
              <a:rPr lang="el-GR" sz="1400" dirty="0">
                <a:solidFill>
                  <a:schemeClr val="accent2"/>
                </a:solidFill>
              </a:rPr>
              <a:t>292 λιγότερες ημέρες κινδύνου μετάδοσης</a:t>
            </a:r>
          </a:p>
          <a:p>
            <a:pPr algn="r" defTabSz="321457">
              <a:buSzPct val="49000"/>
              <a:defRPr sz="2500">
                <a:solidFill>
                  <a:srgbClr val="000000"/>
                </a:solidFill>
                <a:latin typeface="Arial"/>
                <a:ea typeface="Arial"/>
                <a:cs typeface="Arial"/>
                <a:sym typeface="Arial"/>
              </a:defRPr>
            </a:pPr>
            <a:endParaRPr lang="el-GR" sz="1400" dirty="0"/>
          </a:p>
          <a:p>
            <a:pPr algn="r" defTabSz="321457">
              <a:buSzPct val="49000"/>
              <a:defRPr sz="2500">
                <a:solidFill>
                  <a:srgbClr val="000000"/>
                </a:solidFill>
                <a:latin typeface="Arial"/>
                <a:ea typeface="Arial"/>
                <a:cs typeface="Arial"/>
                <a:sym typeface="Arial"/>
              </a:defRPr>
            </a:pPr>
            <a:endParaRPr lang="el-GR" sz="1400" dirty="0"/>
          </a:p>
          <a:p>
            <a:pPr algn="r" defTabSz="321457">
              <a:buSzPct val="49000"/>
              <a:defRPr sz="2500">
                <a:solidFill>
                  <a:srgbClr val="000000"/>
                </a:solidFill>
                <a:latin typeface="Arial"/>
                <a:ea typeface="Arial"/>
                <a:cs typeface="Arial"/>
                <a:sym typeface="Arial"/>
              </a:defRPr>
            </a:pPr>
            <a:r>
              <a:rPr lang="en-US" sz="1400" dirty="0" err="1"/>
              <a:t>Holzknecht</a:t>
            </a:r>
            <a:r>
              <a:rPr lang="en-US" sz="1400" dirty="0"/>
              <a:t> </a:t>
            </a:r>
            <a:r>
              <a:rPr lang="en-US" sz="1400" i="1" dirty="0"/>
              <a:t>et al., New Microbes New Infect.</a:t>
            </a:r>
            <a:r>
              <a:rPr lang="en-US" sz="1400" dirty="0"/>
              <a:t> 2017 Mar; 16: 54–59</a:t>
            </a:r>
          </a:p>
        </p:txBody>
      </p:sp>
    </p:spTree>
    <p:extLst>
      <p:ext uri="{BB962C8B-B14F-4D97-AF65-F5344CB8AC3E}">
        <p14:creationId xmlns:p14="http://schemas.microsoft.com/office/powerpoint/2010/main" xmlns="" val="387949861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xmlns="" val="407964333"/>
              </p:ext>
            </p:extLst>
          </p:nvPr>
        </p:nvGraphicFramePr>
        <p:xfrm>
          <a:off x="266044" y="110851"/>
          <a:ext cx="8635313" cy="7138988"/>
        </p:xfrm>
        <a:graphic>
          <a:graphicData uri="http://schemas.openxmlformats.org/drawingml/2006/table">
            <a:tbl>
              <a:tblPr firstRow="1" bandRow="1"/>
              <a:tblGrid>
                <a:gridCol w="2904303">
                  <a:extLst>
                    <a:ext uri="{9D8B030D-6E8A-4147-A177-3AD203B41FA5}">
                      <a16:colId xmlns:a16="http://schemas.microsoft.com/office/drawing/2014/main" xmlns="" val="20000"/>
                    </a:ext>
                  </a:extLst>
                </a:gridCol>
                <a:gridCol w="3166130">
                  <a:extLst>
                    <a:ext uri="{9D8B030D-6E8A-4147-A177-3AD203B41FA5}">
                      <a16:colId xmlns:a16="http://schemas.microsoft.com/office/drawing/2014/main" xmlns="" val="20001"/>
                    </a:ext>
                  </a:extLst>
                </a:gridCol>
                <a:gridCol w="2564880">
                  <a:extLst>
                    <a:ext uri="{9D8B030D-6E8A-4147-A177-3AD203B41FA5}">
                      <a16:colId xmlns:a16="http://schemas.microsoft.com/office/drawing/2014/main" xmlns="" val="20002"/>
                    </a:ext>
                  </a:extLst>
                </a:gridCol>
              </a:tblGrid>
              <a:tr h="750094">
                <a:tc>
                  <a:txBody>
                    <a:bodyPr/>
                    <a:lstStyle/>
                    <a:p>
                      <a:r>
                        <a:rPr lang="el-GR" sz="2300" b="1" baseline="0" dirty="0"/>
                        <a:t>ΣΥΜΒΑΤΙΚΕΣ ΚΑΛΛΙΕΡΓΕΙΕΣ</a:t>
                      </a:r>
                      <a:endParaRPr lang="en-US" sz="2300" b="1" i="1" baseline="0" dirty="0">
                        <a:solidFill>
                          <a:sysClr val="windowText" lastClr="000000"/>
                        </a:solidFill>
                        <a:latin typeface="Georgia" charset="0"/>
                        <a:ea typeface="Georgia" charset="0"/>
                        <a:cs typeface="Georgia" charset="0"/>
                      </a:endParaRPr>
                    </a:p>
                  </a:txBody>
                  <a:tcPr marL="64294" marR="64294" marT="32147" marB="32147"/>
                </a:tc>
                <a:tc>
                  <a:txBody>
                    <a:bodyPr/>
                    <a:lstStyle/>
                    <a:p>
                      <a:r>
                        <a:rPr lang="el-GR" sz="2300" b="1" baseline="0" dirty="0"/>
                        <a:t>ΧΡΩΜΟΓΟΝΑ ΥΛΙΚΑ</a:t>
                      </a:r>
                      <a:endParaRPr lang="en-US" sz="2300" b="1" i="1" baseline="0" dirty="0">
                        <a:solidFill>
                          <a:sysClr val="windowText" lastClr="000000"/>
                        </a:solidFill>
                        <a:latin typeface="Georgia" charset="0"/>
                        <a:ea typeface="Georgia" charset="0"/>
                        <a:cs typeface="Georgia" charset="0"/>
                      </a:endParaRPr>
                    </a:p>
                  </a:txBody>
                  <a:tcPr marL="64294" marR="64294" marT="32147" marB="32147"/>
                </a:tc>
                <a:tc>
                  <a:txBody>
                    <a:bodyPr/>
                    <a:lstStyle/>
                    <a:p>
                      <a:r>
                        <a:rPr lang="el-GR" sz="2300" b="1" baseline="0" dirty="0"/>
                        <a:t>ΜΟΡΙΑΚΕΣ ΤΕΧΝΙΚΕΣ</a:t>
                      </a:r>
                      <a:endParaRPr lang="en-US" sz="2300" b="1" i="1" baseline="0" dirty="0">
                        <a:solidFill>
                          <a:sysClr val="windowText" lastClr="000000"/>
                        </a:solidFill>
                        <a:latin typeface="Georgia" charset="0"/>
                        <a:ea typeface="Georgia" charset="0"/>
                        <a:cs typeface="Georgia" charset="0"/>
                      </a:endParaRPr>
                    </a:p>
                  </a:txBody>
                  <a:tcPr marL="64294" marR="64294" marT="32147" marB="32147"/>
                </a:tc>
                <a:extLst>
                  <a:ext uri="{0D108BD9-81ED-4DB2-BD59-A6C34878D82A}">
                    <a16:rowId xmlns:a16="http://schemas.microsoft.com/office/drawing/2014/main" xmlns="" val="10000"/>
                  </a:ext>
                </a:extLst>
              </a:tr>
              <a:tr h="6054328">
                <a:tc>
                  <a:txBody>
                    <a:bodyPr/>
                    <a:lstStyle/>
                    <a:p>
                      <a:pPr marL="419100" indent="-419100" algn="l" defTabSz="457200">
                        <a:lnSpc>
                          <a:spcPct val="150000"/>
                        </a:lnSpc>
                        <a:buSzPct val="59000"/>
                        <a:buFont typeface="Wingdings" pitchFamily="2" charset="2"/>
                        <a:buChar char="Ø"/>
                        <a:defRPr sz="2800">
                          <a:solidFill>
                            <a:srgbClr val="000000"/>
                          </a:solidFill>
                          <a:latin typeface="Arial"/>
                          <a:ea typeface="Arial"/>
                          <a:cs typeface="Arial"/>
                          <a:sym typeface="Arial"/>
                        </a:defRPr>
                      </a:pPr>
                      <a:r>
                        <a:rPr lang="el-GR" sz="1800" baseline="0" dirty="0">
                          <a:solidFill>
                            <a:srgbClr val="FFFFCC"/>
                          </a:solidFill>
                        </a:rPr>
                        <a:t>Χαμηλό κόστος</a:t>
                      </a:r>
                    </a:p>
                    <a:p>
                      <a:pPr marL="419100" indent="-419100" algn="l" defTabSz="457200">
                        <a:lnSpc>
                          <a:spcPct val="150000"/>
                        </a:lnSpc>
                        <a:buSzPct val="59000"/>
                        <a:buFont typeface="Wingdings" pitchFamily="2" charset="2"/>
                        <a:buChar char="Ø"/>
                        <a:defRPr sz="2800">
                          <a:solidFill>
                            <a:srgbClr val="000000"/>
                          </a:solidFill>
                          <a:latin typeface="Arial"/>
                          <a:ea typeface="Arial"/>
                          <a:cs typeface="Arial"/>
                          <a:sym typeface="Arial"/>
                        </a:defRPr>
                      </a:pPr>
                      <a:r>
                        <a:rPr lang="el-GR" sz="1800" baseline="0" dirty="0">
                          <a:solidFill>
                            <a:srgbClr val="FFFFCC"/>
                          </a:solidFill>
                        </a:rPr>
                        <a:t>Δεν απαιτείται ειδικός εξοπλισμός </a:t>
                      </a:r>
                    </a:p>
                    <a:p>
                      <a:pPr marL="419100" indent="-419100" algn="l" defTabSz="457200">
                        <a:lnSpc>
                          <a:spcPct val="150000"/>
                        </a:lnSpc>
                        <a:buSzPct val="59000"/>
                        <a:buFont typeface="Wingdings" pitchFamily="2" charset="2"/>
                        <a:buChar char="Ø"/>
                        <a:defRPr sz="2800">
                          <a:solidFill>
                            <a:srgbClr val="000000"/>
                          </a:solidFill>
                          <a:latin typeface="Arial"/>
                          <a:ea typeface="Arial"/>
                          <a:cs typeface="Arial"/>
                          <a:sym typeface="Arial"/>
                        </a:defRPr>
                      </a:pPr>
                      <a:r>
                        <a:rPr lang="el-GR" sz="1800" baseline="0" dirty="0">
                          <a:solidFill>
                            <a:srgbClr val="FFFFCC"/>
                          </a:solidFill>
                        </a:rPr>
                        <a:t>Δεν απαιτείται </a:t>
                      </a:r>
                      <a:r>
                        <a:rPr lang="el-GR" sz="1800" baseline="0" dirty="0" err="1">
                          <a:solidFill>
                            <a:srgbClr val="FFFFCC"/>
                          </a:solidFill>
                        </a:rPr>
                        <a:t>εξειδ</a:t>
                      </a:r>
                      <a:r>
                        <a:rPr lang="el-GR" sz="1800" baseline="0" dirty="0">
                          <a:solidFill>
                            <a:srgbClr val="FFFFCC"/>
                          </a:solidFill>
                        </a:rPr>
                        <a:t>/</a:t>
                      </a:r>
                      <a:r>
                        <a:rPr lang="el-GR" sz="1800" baseline="0" dirty="0" err="1">
                          <a:solidFill>
                            <a:srgbClr val="FFFFCC"/>
                          </a:solidFill>
                        </a:rPr>
                        <a:t>νο</a:t>
                      </a:r>
                      <a:r>
                        <a:rPr lang="el-GR" sz="1800" baseline="0" dirty="0">
                          <a:solidFill>
                            <a:srgbClr val="FFFFCC"/>
                          </a:solidFill>
                        </a:rPr>
                        <a:t> προσωπικό</a:t>
                      </a:r>
                    </a:p>
                    <a:p>
                      <a:pPr marL="419100" indent="-419100" algn="l" defTabSz="457200">
                        <a:lnSpc>
                          <a:spcPct val="150000"/>
                        </a:lnSpc>
                        <a:buSzPct val="59000"/>
                        <a:buFont typeface="Wingdings" pitchFamily="2" charset="2"/>
                        <a:buChar char="Ø"/>
                        <a:defRPr sz="2800">
                          <a:solidFill>
                            <a:srgbClr val="000000"/>
                          </a:solidFill>
                          <a:latin typeface="Arial"/>
                          <a:ea typeface="Arial"/>
                          <a:cs typeface="Arial"/>
                          <a:sym typeface="Arial"/>
                        </a:defRPr>
                      </a:pPr>
                      <a:r>
                        <a:rPr lang="el-GR" sz="1800" baseline="0" dirty="0">
                          <a:solidFill>
                            <a:srgbClr val="FFC000"/>
                          </a:solidFill>
                        </a:rPr>
                        <a:t>Χρονοβόρα</a:t>
                      </a:r>
                      <a:r>
                        <a:rPr lang="en-US" sz="1800" baseline="0" dirty="0">
                          <a:solidFill>
                            <a:srgbClr val="FFC000"/>
                          </a:solidFill>
                        </a:rPr>
                        <a:t> </a:t>
                      </a:r>
                      <a:r>
                        <a:rPr lang="el-GR" sz="1800" baseline="0" dirty="0">
                          <a:solidFill>
                            <a:srgbClr val="FFC000"/>
                          </a:solidFill>
                        </a:rPr>
                        <a:t>διάγνωση</a:t>
                      </a:r>
                      <a:r>
                        <a:rPr lang="en-US" sz="1800" baseline="0" dirty="0">
                          <a:solidFill>
                            <a:srgbClr val="FFC000"/>
                          </a:solidFill>
                        </a:rPr>
                        <a:t>, </a:t>
                      </a:r>
                      <a:r>
                        <a:rPr lang="el-GR" sz="1800" baseline="0" dirty="0">
                          <a:solidFill>
                            <a:srgbClr val="FFC000"/>
                          </a:solidFill>
                        </a:rPr>
                        <a:t>δυσκολία στην πρόληψη</a:t>
                      </a:r>
                      <a:endParaRPr lang="en-US" sz="1800" b="0" baseline="0" dirty="0">
                        <a:solidFill>
                          <a:srgbClr val="FFC000"/>
                        </a:solidFill>
                        <a:latin typeface="Arial" charset="0"/>
                        <a:ea typeface="Arial" charset="0"/>
                        <a:cs typeface="Arial" charset="0"/>
                      </a:endParaRPr>
                    </a:p>
                  </a:txBody>
                  <a:tcPr marL="64294" marR="64294" marT="32147" marB="32147"/>
                </a:tc>
                <a:tc>
                  <a:txBody>
                    <a:bodyPr/>
                    <a:lstStyle/>
                    <a:p>
                      <a:pPr marL="419100" indent="-419100" algn="l" defTabSz="457200">
                        <a:lnSpc>
                          <a:spcPct val="150000"/>
                        </a:lnSpc>
                        <a:buSzPct val="59000"/>
                        <a:buFont typeface="Wingdings" pitchFamily="2" charset="2"/>
                        <a:buChar char="v"/>
                        <a:defRPr sz="2800">
                          <a:solidFill>
                            <a:srgbClr val="000000"/>
                          </a:solidFill>
                          <a:latin typeface="Arial"/>
                          <a:ea typeface="Arial"/>
                          <a:cs typeface="Arial"/>
                          <a:sym typeface="Arial"/>
                        </a:defRPr>
                      </a:pPr>
                      <a:r>
                        <a:rPr lang="el-GR" sz="1800" baseline="0" dirty="0">
                          <a:solidFill>
                            <a:srgbClr val="FFFFCC"/>
                          </a:solidFill>
                        </a:rPr>
                        <a:t>Ευκολία </a:t>
                      </a:r>
                    </a:p>
                    <a:p>
                      <a:pPr marL="419100" marR="0" indent="-419100" algn="l" defTabSz="457200" rtl="0" eaLnBrk="1" fontAlgn="auto" latinLnBrk="0" hangingPunct="1">
                        <a:lnSpc>
                          <a:spcPct val="150000"/>
                        </a:lnSpc>
                        <a:spcBef>
                          <a:spcPts val="0"/>
                        </a:spcBef>
                        <a:spcAft>
                          <a:spcPts val="0"/>
                        </a:spcAft>
                        <a:buClrTx/>
                        <a:buSzPct val="59000"/>
                        <a:buFont typeface="Wingdings" pitchFamily="2" charset="2"/>
                        <a:buChar char="v"/>
                        <a:tabLst/>
                        <a:defRPr sz="2800">
                          <a:solidFill>
                            <a:srgbClr val="000000"/>
                          </a:solidFill>
                          <a:latin typeface="Arial"/>
                          <a:ea typeface="Arial"/>
                          <a:cs typeface="Arial"/>
                          <a:sym typeface="Arial"/>
                        </a:defRPr>
                      </a:pPr>
                      <a:r>
                        <a:rPr lang="el-GR" sz="1800" baseline="0" dirty="0">
                          <a:solidFill>
                            <a:srgbClr val="FFFFCC"/>
                          </a:solidFill>
                        </a:rPr>
                        <a:t>Γρηγορότερα αποτελέσματα σε σχέση με απλές καλλιέργειες</a:t>
                      </a:r>
                    </a:p>
                    <a:p>
                      <a:pPr marL="419100" marR="0" indent="-419100" algn="l" defTabSz="457200" rtl="0" eaLnBrk="1" fontAlgn="auto" latinLnBrk="0" hangingPunct="1">
                        <a:lnSpc>
                          <a:spcPct val="150000"/>
                        </a:lnSpc>
                        <a:spcBef>
                          <a:spcPts val="0"/>
                        </a:spcBef>
                        <a:spcAft>
                          <a:spcPts val="0"/>
                        </a:spcAft>
                        <a:buClrTx/>
                        <a:buSzPct val="59000"/>
                        <a:buFont typeface="Wingdings" pitchFamily="2" charset="2"/>
                        <a:buChar char="v"/>
                        <a:tabLst/>
                        <a:defRPr sz="2800">
                          <a:solidFill>
                            <a:srgbClr val="000000"/>
                          </a:solidFill>
                          <a:latin typeface="Arial"/>
                          <a:ea typeface="Arial"/>
                          <a:cs typeface="Arial"/>
                          <a:sym typeface="Arial"/>
                        </a:defRPr>
                      </a:pPr>
                      <a:r>
                        <a:rPr lang="el-GR" sz="1800" baseline="0" dirty="0">
                          <a:solidFill>
                            <a:srgbClr val="FFFFCC"/>
                          </a:solidFill>
                        </a:rPr>
                        <a:t>Κόστος?</a:t>
                      </a:r>
                    </a:p>
                    <a:p>
                      <a:pPr marL="419100" marR="0" indent="-419100" algn="l" defTabSz="457200" rtl="0" eaLnBrk="1" fontAlgn="auto" latinLnBrk="0" hangingPunct="1">
                        <a:lnSpc>
                          <a:spcPct val="150000"/>
                        </a:lnSpc>
                        <a:spcBef>
                          <a:spcPts val="0"/>
                        </a:spcBef>
                        <a:spcAft>
                          <a:spcPts val="0"/>
                        </a:spcAft>
                        <a:buClrTx/>
                        <a:buSzPct val="59000"/>
                        <a:buFont typeface="Wingdings" pitchFamily="2" charset="2"/>
                        <a:buChar char="v"/>
                        <a:tabLst/>
                        <a:defRPr sz="2800">
                          <a:solidFill>
                            <a:srgbClr val="000000"/>
                          </a:solidFill>
                          <a:latin typeface="Arial"/>
                          <a:ea typeface="Arial"/>
                          <a:cs typeface="Arial"/>
                          <a:sym typeface="Arial"/>
                        </a:defRPr>
                      </a:pPr>
                      <a:r>
                        <a:rPr lang="el-GR" sz="1800" baseline="0" dirty="0">
                          <a:solidFill>
                            <a:srgbClr val="FFFFCC"/>
                          </a:solidFill>
                        </a:rPr>
                        <a:t>Δεν απαιτείται αντιβιόγραμμα</a:t>
                      </a:r>
                    </a:p>
                    <a:p>
                      <a:pPr marL="419100" marR="0" indent="-419100" algn="l" defTabSz="457200" rtl="0" eaLnBrk="1" fontAlgn="auto" latinLnBrk="0" hangingPunct="1">
                        <a:lnSpc>
                          <a:spcPct val="150000"/>
                        </a:lnSpc>
                        <a:spcBef>
                          <a:spcPts val="0"/>
                        </a:spcBef>
                        <a:spcAft>
                          <a:spcPts val="0"/>
                        </a:spcAft>
                        <a:buClrTx/>
                        <a:buSzPct val="59000"/>
                        <a:buFont typeface="Wingdings" pitchFamily="2" charset="2"/>
                        <a:buChar char="v"/>
                        <a:tabLst/>
                        <a:defRPr sz="2800">
                          <a:solidFill>
                            <a:srgbClr val="000000"/>
                          </a:solidFill>
                          <a:latin typeface="Arial"/>
                          <a:ea typeface="Arial"/>
                          <a:cs typeface="Arial"/>
                          <a:sym typeface="Arial"/>
                        </a:defRPr>
                      </a:pPr>
                      <a:r>
                        <a:rPr lang="el-GR" sz="1800" baseline="0" dirty="0">
                          <a:solidFill>
                            <a:srgbClr val="FFC000"/>
                          </a:solidFill>
                        </a:rPr>
                        <a:t>Απαιτούνται ειδικά υλικά </a:t>
                      </a:r>
                    </a:p>
                    <a:p>
                      <a:pPr marL="419100" indent="-419100" algn="l" defTabSz="457200">
                        <a:lnSpc>
                          <a:spcPct val="150000"/>
                        </a:lnSpc>
                        <a:buSzPct val="59000"/>
                        <a:buFont typeface="Wingdings" pitchFamily="2" charset="2"/>
                        <a:buChar char="v"/>
                        <a:defRPr sz="2800">
                          <a:solidFill>
                            <a:srgbClr val="000000"/>
                          </a:solidFill>
                          <a:latin typeface="Arial"/>
                          <a:ea typeface="Arial"/>
                          <a:cs typeface="Arial"/>
                          <a:sym typeface="Arial"/>
                        </a:defRPr>
                      </a:pPr>
                      <a:r>
                        <a:rPr lang="el-GR" sz="1800" baseline="0" dirty="0">
                          <a:solidFill>
                            <a:srgbClr val="FFC000"/>
                          </a:solidFill>
                        </a:rPr>
                        <a:t>Η διάγνωση συνήθως απαιτεί τουλάχιστον 24 ώρες</a:t>
                      </a:r>
                    </a:p>
                    <a:p>
                      <a:pPr marL="419100" indent="-419100" algn="l" defTabSz="457200">
                        <a:lnSpc>
                          <a:spcPct val="150000"/>
                        </a:lnSpc>
                        <a:buSzPct val="59000"/>
                        <a:buFont typeface="Wingdings" pitchFamily="2" charset="2"/>
                        <a:buChar char="v"/>
                        <a:defRPr sz="2800">
                          <a:solidFill>
                            <a:srgbClr val="000000"/>
                          </a:solidFill>
                          <a:latin typeface="Arial"/>
                          <a:ea typeface="Arial"/>
                          <a:cs typeface="Arial"/>
                          <a:sym typeface="Arial"/>
                        </a:defRPr>
                      </a:pPr>
                      <a:r>
                        <a:rPr lang="el-GR" sz="1800" baseline="0" dirty="0">
                          <a:solidFill>
                            <a:srgbClr val="FFC000"/>
                          </a:solidFill>
                        </a:rPr>
                        <a:t>Επιμολύνσεις παρόμοιου χρώματος??</a:t>
                      </a:r>
                      <a:endParaRPr lang="el-GR" sz="1800" b="0" baseline="0" dirty="0">
                        <a:solidFill>
                          <a:srgbClr val="FFC000"/>
                        </a:solidFill>
                      </a:endParaRPr>
                    </a:p>
                  </a:txBody>
                  <a:tcPr marL="64294" marR="64294" marT="32147" marB="32147"/>
                </a:tc>
                <a:tc>
                  <a:txBody>
                    <a:bodyPr/>
                    <a:lstStyle/>
                    <a:p>
                      <a:pPr marL="419100" indent="-419100" algn="l" defTabSz="457200">
                        <a:lnSpc>
                          <a:spcPct val="150000"/>
                        </a:lnSpc>
                        <a:buSzPct val="59000"/>
                        <a:buFont typeface="Courier New" panose="02070309020205020404" pitchFamily="49" charset="0"/>
                        <a:buChar char="o"/>
                        <a:defRPr sz="2800">
                          <a:solidFill>
                            <a:srgbClr val="000000"/>
                          </a:solidFill>
                          <a:latin typeface="Arial"/>
                          <a:ea typeface="Arial"/>
                          <a:cs typeface="Arial"/>
                          <a:sym typeface="Arial"/>
                        </a:defRPr>
                      </a:pPr>
                      <a:r>
                        <a:rPr lang="el-GR" sz="1800" b="1" u="sng" baseline="0" dirty="0">
                          <a:solidFill>
                            <a:srgbClr val="FFFFCC"/>
                          </a:solidFill>
                        </a:rPr>
                        <a:t>Ταχύτερη διάγνωση </a:t>
                      </a:r>
                    </a:p>
                    <a:p>
                      <a:pPr marL="419100" indent="-419100" algn="l" defTabSz="457200">
                        <a:lnSpc>
                          <a:spcPct val="150000"/>
                        </a:lnSpc>
                        <a:buSzPct val="59000"/>
                        <a:buFont typeface="Courier New" panose="02070309020205020404" pitchFamily="49" charset="0"/>
                        <a:buChar char="o"/>
                        <a:defRPr sz="2800">
                          <a:solidFill>
                            <a:srgbClr val="000000"/>
                          </a:solidFill>
                          <a:latin typeface="Arial"/>
                          <a:ea typeface="Arial"/>
                          <a:cs typeface="Arial"/>
                          <a:sym typeface="Arial"/>
                        </a:defRPr>
                      </a:pPr>
                      <a:r>
                        <a:rPr lang="el-GR" sz="1800" baseline="0" dirty="0">
                          <a:solidFill>
                            <a:srgbClr val="FFFFCC"/>
                          </a:solidFill>
                        </a:rPr>
                        <a:t>Αυξημένη ευαισθησία και ειδικότητα</a:t>
                      </a:r>
                    </a:p>
                    <a:p>
                      <a:pPr marL="419100" indent="-419100" algn="l" defTabSz="457200">
                        <a:lnSpc>
                          <a:spcPct val="150000"/>
                        </a:lnSpc>
                        <a:buSzPct val="59000"/>
                        <a:buFont typeface="Courier New" panose="02070309020205020404" pitchFamily="49" charset="0"/>
                        <a:buChar char="o"/>
                        <a:defRPr sz="2800">
                          <a:solidFill>
                            <a:srgbClr val="000000"/>
                          </a:solidFill>
                          <a:latin typeface="Arial"/>
                          <a:ea typeface="Arial"/>
                          <a:cs typeface="Arial"/>
                          <a:sym typeface="Arial"/>
                        </a:defRPr>
                      </a:pPr>
                      <a:r>
                        <a:rPr lang="el-GR" sz="1800" baseline="0" dirty="0">
                          <a:solidFill>
                            <a:srgbClr val="FFC000"/>
                          </a:solidFill>
                        </a:rPr>
                        <a:t>Ακριβός εξοπλισμός</a:t>
                      </a:r>
                    </a:p>
                    <a:p>
                      <a:pPr marL="419100" indent="-419100" algn="l" defTabSz="457200">
                        <a:lnSpc>
                          <a:spcPct val="150000"/>
                        </a:lnSpc>
                        <a:buSzPct val="59000"/>
                        <a:buFont typeface="Courier New" panose="02070309020205020404" pitchFamily="49" charset="0"/>
                        <a:buChar char="o"/>
                        <a:defRPr sz="2800">
                          <a:solidFill>
                            <a:srgbClr val="000000"/>
                          </a:solidFill>
                          <a:latin typeface="Arial"/>
                          <a:ea typeface="Arial"/>
                          <a:cs typeface="Arial"/>
                          <a:sym typeface="Arial"/>
                        </a:defRPr>
                      </a:pPr>
                      <a:r>
                        <a:rPr lang="el-GR" sz="1800" baseline="0" dirty="0">
                          <a:solidFill>
                            <a:srgbClr val="FFC000"/>
                          </a:solidFill>
                        </a:rPr>
                        <a:t>Απαιτείται τεχνογνωσία από το προσωπικό</a:t>
                      </a:r>
                      <a:endParaRPr lang="en-US" sz="1800" baseline="0" dirty="0">
                        <a:solidFill>
                          <a:srgbClr val="FFC000"/>
                        </a:solidFill>
                      </a:endParaRPr>
                    </a:p>
                    <a:p>
                      <a:pPr marL="419100" indent="-419100" algn="l" defTabSz="457200">
                        <a:lnSpc>
                          <a:spcPct val="150000"/>
                        </a:lnSpc>
                        <a:buSzPct val="59000"/>
                        <a:buFont typeface="Courier New" panose="02070309020205020404" pitchFamily="49" charset="0"/>
                        <a:buChar char="o"/>
                        <a:defRPr sz="2800">
                          <a:solidFill>
                            <a:srgbClr val="000000"/>
                          </a:solidFill>
                          <a:latin typeface="Arial"/>
                          <a:ea typeface="Arial"/>
                          <a:cs typeface="Arial"/>
                          <a:sym typeface="Arial"/>
                        </a:defRPr>
                      </a:pPr>
                      <a:r>
                        <a:rPr lang="el-GR" sz="1800" baseline="0" dirty="0">
                          <a:solidFill>
                            <a:srgbClr val="FFC000"/>
                          </a:solidFill>
                        </a:rPr>
                        <a:t>Ανίχνευση γονιδίου = παθογόνο??</a:t>
                      </a:r>
                    </a:p>
                    <a:p>
                      <a:pPr marL="419100" indent="-419100" algn="l" defTabSz="457200">
                        <a:lnSpc>
                          <a:spcPct val="150000"/>
                        </a:lnSpc>
                        <a:buSzPct val="59000"/>
                        <a:buFont typeface="Courier New" panose="02070309020205020404" pitchFamily="49" charset="0"/>
                        <a:buChar char="o"/>
                        <a:defRPr sz="2800">
                          <a:solidFill>
                            <a:srgbClr val="000000"/>
                          </a:solidFill>
                          <a:latin typeface="Arial"/>
                          <a:ea typeface="Arial"/>
                          <a:cs typeface="Arial"/>
                          <a:sym typeface="Arial"/>
                        </a:defRPr>
                      </a:pPr>
                      <a:r>
                        <a:rPr lang="el-GR" sz="1800" baseline="0" dirty="0">
                          <a:solidFill>
                            <a:srgbClr val="FFC000"/>
                          </a:solidFill>
                        </a:rPr>
                        <a:t>Επιβεβαίωση με καλλιέργειες??</a:t>
                      </a:r>
                    </a:p>
                    <a:p>
                      <a:pPr marL="0" marR="0" indent="0" algn="ctr" defTabSz="584200" rtl="0" eaLnBrk="1" fontAlgn="auto" latinLnBrk="0" hangingPunct="1">
                        <a:lnSpc>
                          <a:spcPct val="100000"/>
                        </a:lnSpc>
                        <a:spcBef>
                          <a:spcPts val="0"/>
                        </a:spcBef>
                        <a:spcAft>
                          <a:spcPts val="0"/>
                        </a:spcAft>
                        <a:buClrTx/>
                        <a:buSzTx/>
                        <a:buFontTx/>
                        <a:buNone/>
                        <a:tabLst/>
                        <a:defRPr/>
                      </a:pPr>
                      <a:endParaRPr lang="en-US" sz="1800" baseline="0" dirty="0"/>
                    </a:p>
                    <a:p>
                      <a:endParaRPr lang="en-US" sz="1800" b="0" baseline="0" dirty="0">
                        <a:solidFill>
                          <a:sysClr val="windowText" lastClr="000000"/>
                        </a:solidFill>
                        <a:latin typeface="Arial" charset="0"/>
                        <a:ea typeface="Arial" charset="0"/>
                        <a:cs typeface="Arial" charset="0"/>
                      </a:endParaRPr>
                    </a:p>
                  </a:txBody>
                  <a:tcPr marL="64294" marR="64294" marT="32147" marB="32147"/>
                </a:tc>
                <a:extLst>
                  <a:ext uri="{0D108BD9-81ED-4DB2-BD59-A6C34878D82A}">
                    <a16:rowId xmlns:a16="http://schemas.microsoft.com/office/drawing/2014/main" xmlns="" val="10001"/>
                  </a:ext>
                </a:extLst>
              </a:tr>
            </a:tbl>
          </a:graphicData>
        </a:graphic>
      </p:graphicFrame>
      <p:pic>
        <p:nvPicPr>
          <p:cNvPr id="1026" name="Picture 2" descr="χετική εικόνα"/>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4724" y="4430242"/>
            <a:ext cx="2804538" cy="21543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311211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superbugs"/>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90814" y="93768"/>
            <a:ext cx="4343558" cy="66704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3" name="WordArt 3"/>
          <p:cNvSpPr>
            <a:spLocks noChangeArrowheads="1" noChangeShapeType="1" noTextEdit="1"/>
          </p:cNvSpPr>
          <p:nvPr/>
        </p:nvSpPr>
        <p:spPr bwMode="auto">
          <a:xfrm>
            <a:off x="1287463" y="2362200"/>
            <a:ext cx="2641600" cy="609600"/>
          </a:xfrm>
          <a:prstGeom prst="rect">
            <a:avLst/>
          </a:prstGeom>
        </p:spPr>
        <p:txBody>
          <a:bodyPr spcFirstLastPara="1" wrap="none" fromWordArt="1">
            <a:prstTxWarp prst="textArchUp">
              <a:avLst>
                <a:gd name="adj" fmla="val 10829140"/>
              </a:avLst>
            </a:prstTxWarp>
          </a:bodyPr>
          <a:lstStyle/>
          <a:p>
            <a:r>
              <a:rPr lang="en-US" sz="3600" kern="10">
                <a:ln w="9525">
                  <a:solidFill>
                    <a:srgbClr val="000000"/>
                  </a:solidFill>
                  <a:round/>
                  <a:headEnd/>
                  <a:tailEnd/>
                </a:ln>
                <a:solidFill>
                  <a:schemeClr val="tx2"/>
                </a:solidFill>
                <a:latin typeface="Arial Black"/>
              </a:rPr>
              <a:t>MDRSP</a:t>
            </a:r>
            <a:endParaRPr lang="el-GR" sz="3600" kern="10">
              <a:ln w="9525">
                <a:solidFill>
                  <a:srgbClr val="000000"/>
                </a:solidFill>
                <a:round/>
                <a:headEnd/>
                <a:tailEnd/>
              </a:ln>
              <a:solidFill>
                <a:schemeClr val="tx2"/>
              </a:solidFill>
              <a:latin typeface="Arial Black"/>
            </a:endParaRPr>
          </a:p>
        </p:txBody>
      </p:sp>
      <p:sp>
        <p:nvSpPr>
          <p:cNvPr id="92164" name="WordArt 4"/>
          <p:cNvSpPr>
            <a:spLocks noChangeArrowheads="1" noChangeShapeType="1" noTextEdit="1"/>
          </p:cNvSpPr>
          <p:nvPr/>
        </p:nvSpPr>
        <p:spPr bwMode="auto">
          <a:xfrm>
            <a:off x="533400" y="228600"/>
            <a:ext cx="2708275" cy="1828800"/>
          </a:xfrm>
          <a:prstGeom prst="rect">
            <a:avLst/>
          </a:prstGeom>
        </p:spPr>
        <p:txBody>
          <a:bodyPr wrap="none" fromWordArt="1">
            <a:prstTxWarp prst="textCascadeUp">
              <a:avLst>
                <a:gd name="adj" fmla="val 44444"/>
              </a:avLst>
            </a:prstTxWarp>
            <a:scene3d>
              <a:camera prst="legacyPerspectiveFront">
                <a:rot lat="20519997" lon="1080000" rev="0"/>
              </a:camera>
              <a:lightRig rig="legacyHarsh2" dir="b"/>
            </a:scene3d>
            <a:sp3d extrusionH="430200" prstMaterial="legacyMatte">
              <a:extrusionClr>
                <a:srgbClr val="FF6600"/>
              </a:extrusionClr>
            </a:sp3d>
          </a:bodyPr>
          <a:lstStyle/>
          <a:p>
            <a:r>
              <a:rPr lang="en-US" sz="3600" kern="10" dirty="0">
                <a:ln w="9525">
                  <a:round/>
                  <a:headEnd/>
                  <a:tailEnd/>
                </a:ln>
                <a:gradFill rotWithShape="1">
                  <a:gsLst>
                    <a:gs pos="0">
                      <a:srgbClr val="FFE701"/>
                    </a:gs>
                    <a:gs pos="100000">
                      <a:srgbClr val="FE3E02"/>
                    </a:gs>
                  </a:gsLst>
                  <a:lin ang="5400000" scaled="1"/>
                </a:gradFill>
                <a:latin typeface="Impact"/>
              </a:rPr>
              <a:t>VRE</a:t>
            </a:r>
            <a:endParaRPr lang="el-GR" sz="3600" kern="10" dirty="0">
              <a:ln w="9525">
                <a:round/>
                <a:headEnd/>
                <a:tailEnd/>
              </a:ln>
              <a:gradFill rotWithShape="1">
                <a:gsLst>
                  <a:gs pos="0">
                    <a:srgbClr val="FFE701"/>
                  </a:gs>
                  <a:gs pos="100000">
                    <a:srgbClr val="FE3E02"/>
                  </a:gs>
                </a:gsLst>
                <a:lin ang="5400000" scaled="1"/>
              </a:gradFill>
              <a:latin typeface="Impact"/>
            </a:endParaRPr>
          </a:p>
        </p:txBody>
      </p:sp>
      <p:sp>
        <p:nvSpPr>
          <p:cNvPr id="92165" name="WordArt 5"/>
          <p:cNvSpPr>
            <a:spLocks noChangeArrowheads="1" noChangeShapeType="1" noTextEdit="1"/>
          </p:cNvSpPr>
          <p:nvPr/>
        </p:nvSpPr>
        <p:spPr bwMode="auto">
          <a:xfrm>
            <a:off x="2956721" y="2619115"/>
            <a:ext cx="1547654" cy="1531620"/>
          </a:xfrm>
          <a:prstGeom prst="rect">
            <a:avLst/>
          </a:prstGeom>
        </p:spPr>
        <p:txBody>
          <a:bodyPr wrap="none" fromWordArt="1">
            <a:prstTxWarp prst="textSlantUp">
              <a:avLst>
                <a:gd name="adj" fmla="val 32056"/>
              </a:avLst>
            </a:prstTxWarp>
          </a:bodyPr>
          <a:lstStyle/>
          <a:p>
            <a:r>
              <a:rPr lang="en-US" sz="3600"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outerShdw>
                </a:effectLst>
                <a:latin typeface="Impact"/>
              </a:rPr>
              <a:t>MBL</a:t>
            </a:r>
            <a:endParaRPr lang="el-GR" sz="3600"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outerShdw>
              </a:effectLst>
              <a:latin typeface="Impact"/>
            </a:endParaRPr>
          </a:p>
        </p:txBody>
      </p:sp>
      <p:sp>
        <p:nvSpPr>
          <p:cNvPr id="92166" name="WordArt 6"/>
          <p:cNvSpPr>
            <a:spLocks noChangeArrowheads="1" noChangeShapeType="1" noTextEdit="1"/>
          </p:cNvSpPr>
          <p:nvPr/>
        </p:nvSpPr>
        <p:spPr bwMode="auto">
          <a:xfrm>
            <a:off x="416084" y="2851785"/>
            <a:ext cx="1965325" cy="1219200"/>
          </a:xfrm>
          <a:prstGeom prst="rect">
            <a:avLst/>
          </a:prstGeom>
        </p:spPr>
        <p:txBody>
          <a:bodyPr wrap="none" fromWordArt="1">
            <a:prstTxWarp prst="textDoubleWave1">
              <a:avLst>
                <a:gd name="adj1" fmla="val 6500"/>
                <a:gd name="adj2" fmla="val 0"/>
              </a:avLst>
            </a:prstTxWarp>
          </a:bodyPr>
          <a:lstStyle/>
          <a:p>
            <a:r>
              <a:rPr lang="en-US" sz="3600" kern="10" spc="-360" dirty="0">
                <a:ln w="12700">
                  <a:solidFill>
                    <a:srgbClr val="000099"/>
                  </a:solidFill>
                  <a:round/>
                  <a:headEnd/>
                  <a:tailEnd/>
                </a:ln>
                <a:solidFill>
                  <a:srgbClr val="33CCFF"/>
                </a:solidFill>
                <a:effectLst>
                  <a:outerShdw dist="125724" dir="18900000" algn="ctr" rotWithShape="0">
                    <a:srgbClr val="000099"/>
                  </a:outerShdw>
                </a:effectLst>
                <a:latin typeface="Impact"/>
              </a:rPr>
              <a:t>ESBL</a:t>
            </a:r>
            <a:endParaRPr lang="el-GR" sz="3600" kern="10" spc="-360" dirty="0">
              <a:ln w="12700">
                <a:solidFill>
                  <a:srgbClr val="000099"/>
                </a:solidFill>
                <a:round/>
                <a:headEnd/>
                <a:tailEnd/>
              </a:ln>
              <a:solidFill>
                <a:srgbClr val="33CCFF"/>
              </a:solidFill>
              <a:effectLst>
                <a:outerShdw dist="125724" dir="18900000" algn="ctr" rotWithShape="0">
                  <a:srgbClr val="000099"/>
                </a:outerShdw>
              </a:effectLst>
              <a:latin typeface="Impact"/>
            </a:endParaRPr>
          </a:p>
        </p:txBody>
      </p:sp>
      <p:pic>
        <p:nvPicPr>
          <p:cNvPr id="92167" name="Picture 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00852" y="1692592"/>
            <a:ext cx="1287463"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50539495_2038974452884227_5447838652568698880_o.jpg" descr="50539495_2038974452884227_5447838652568698880_o.jpg">
            <a:extLst>
              <a:ext uri="{FF2B5EF4-FFF2-40B4-BE49-F238E27FC236}">
                <a16:creationId xmlns:a16="http://schemas.microsoft.com/office/drawing/2014/main" xmlns="" id="{E4251A58-1BAC-8F49-B751-FFE4A1D4AE51}"/>
              </a:ext>
            </a:extLst>
          </p:cNvPr>
          <p:cNvPicPr>
            <a:picLocks noChangeAspect="1"/>
          </p:cNvPicPr>
          <p:nvPr/>
        </p:nvPicPr>
        <p:blipFill>
          <a:blip r:embed="rId4" cstate="print"/>
          <a:stretch>
            <a:fillRect/>
          </a:stretch>
        </p:blipFill>
        <p:spPr>
          <a:xfrm>
            <a:off x="838200" y="4205644"/>
            <a:ext cx="3172462" cy="2558588"/>
          </a:xfrm>
          <a:prstGeom prst="rect">
            <a:avLst/>
          </a:prstGeom>
          <a:ln w="12700">
            <a:miter lim="400000"/>
          </a:ln>
        </p:spPr>
      </p:pic>
      <p:sp>
        <p:nvSpPr>
          <p:cNvPr id="11" name="Ορθογώνιο">
            <a:extLst>
              <a:ext uri="{FF2B5EF4-FFF2-40B4-BE49-F238E27FC236}">
                <a16:creationId xmlns:a16="http://schemas.microsoft.com/office/drawing/2014/main" xmlns="" id="{B063D4D2-6D50-EC43-BDF5-9D34C4790FB0}"/>
              </a:ext>
            </a:extLst>
          </p:cNvPr>
          <p:cNvSpPr/>
          <p:nvPr/>
        </p:nvSpPr>
        <p:spPr>
          <a:xfrm>
            <a:off x="802531" y="6408539"/>
            <a:ext cx="3208131" cy="355693"/>
          </a:xfrm>
          <a:prstGeom prst="rect">
            <a:avLst/>
          </a:prstGeom>
          <a:solidFill>
            <a:srgbClr val="FFFFFF"/>
          </a:solidFill>
          <a:ln w="12700">
            <a:miter lim="400000"/>
          </a:ln>
        </p:spPr>
        <p:txBody>
          <a:bodyPr lIns="35719" tIns="35719" rIns="35719" bIns="35719" anchor="ctr"/>
          <a:lstStyle/>
          <a:p>
            <a:pPr>
              <a:defRPr sz="2800" b="1">
                <a:solidFill>
                  <a:srgbClr val="F5F8EB"/>
                </a:solidFill>
              </a:defRPr>
            </a:pPr>
            <a:endParaRPr sz="1969"/>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a:extLst>
              <a:ext uri="{FF2B5EF4-FFF2-40B4-BE49-F238E27FC236}">
                <a16:creationId xmlns:a16="http://schemas.microsoft.com/office/drawing/2014/main" xmlns="" id="{E656B814-8F82-0E4E-81B0-6F45EF4ED600}"/>
              </a:ext>
            </a:extLst>
          </p:cNvPr>
          <p:cNvSpPr/>
          <p:nvPr/>
        </p:nvSpPr>
        <p:spPr>
          <a:xfrm>
            <a:off x="457200" y="5368945"/>
            <a:ext cx="8229600" cy="923330"/>
          </a:xfrm>
          <a:prstGeom prst="rect">
            <a:avLst/>
          </a:prstGeom>
        </p:spPr>
        <p:txBody>
          <a:bodyPr wrap="square">
            <a:spAutoFit/>
          </a:bodyPr>
          <a:lstStyle/>
          <a:p>
            <a:r>
              <a:rPr lang="en-US" dirty="0">
                <a:solidFill>
                  <a:schemeClr val="accent1"/>
                </a:solidFill>
                <a:latin typeface="MetaPro"/>
              </a:rPr>
              <a:t>Concerning </a:t>
            </a:r>
            <a:r>
              <a:rPr lang="en-US" i="1" dirty="0">
                <a:solidFill>
                  <a:schemeClr val="accent1"/>
                </a:solidFill>
                <a:latin typeface="MetaPro"/>
              </a:rPr>
              <a:t>Staphylococcus aureus</a:t>
            </a:r>
            <a:r>
              <a:rPr lang="en-US" dirty="0">
                <a:solidFill>
                  <a:schemeClr val="accent1"/>
                </a:solidFill>
                <a:latin typeface="MetaPro"/>
              </a:rPr>
              <a:t>, a decline in the percentage of methicillin resistant isolates in ICUs was found, while the percentages of </a:t>
            </a:r>
            <a:r>
              <a:rPr lang="en-US" i="1" dirty="0">
                <a:solidFill>
                  <a:schemeClr val="accent1"/>
                </a:solidFill>
                <a:latin typeface="MetaPro"/>
              </a:rPr>
              <a:t>Enterococcus faecium </a:t>
            </a:r>
            <a:r>
              <a:rPr lang="en-US" dirty="0">
                <a:solidFill>
                  <a:schemeClr val="accent1"/>
                </a:solidFill>
                <a:latin typeface="MetaPro"/>
              </a:rPr>
              <a:t>isolates with non-susceptibility to vancomycin stayed stable. </a:t>
            </a:r>
            <a:endParaRPr lang="en-US" dirty="0">
              <a:solidFill>
                <a:schemeClr val="accent1"/>
              </a:solidFill>
            </a:endParaRPr>
          </a:p>
        </p:txBody>
      </p:sp>
      <p:pic>
        <p:nvPicPr>
          <p:cNvPr id="6" name="Εικόνα 5">
            <a:extLst>
              <a:ext uri="{FF2B5EF4-FFF2-40B4-BE49-F238E27FC236}">
                <a16:creationId xmlns:a16="http://schemas.microsoft.com/office/drawing/2014/main" xmlns="" id="{2347BF2B-D047-0D41-8F0E-B20119186FFB}"/>
              </a:ext>
            </a:extLst>
          </p:cNvPr>
          <p:cNvPicPr>
            <a:picLocks noChangeAspect="1"/>
          </p:cNvPicPr>
          <p:nvPr/>
        </p:nvPicPr>
        <p:blipFill>
          <a:blip r:embed="rId2" cstate="print"/>
          <a:stretch>
            <a:fillRect/>
          </a:stretch>
        </p:blipFill>
        <p:spPr>
          <a:xfrm>
            <a:off x="762000" y="229456"/>
            <a:ext cx="7048500" cy="5101401"/>
          </a:xfrm>
          <a:prstGeom prst="rect">
            <a:avLst/>
          </a:prstGeom>
        </p:spPr>
      </p:pic>
      <p:sp>
        <p:nvSpPr>
          <p:cNvPr id="8" name="Ορθογώνιο 7">
            <a:extLst>
              <a:ext uri="{FF2B5EF4-FFF2-40B4-BE49-F238E27FC236}">
                <a16:creationId xmlns:a16="http://schemas.microsoft.com/office/drawing/2014/main" xmlns="" id="{3B26757D-53BB-6240-9335-B4D598986283}"/>
              </a:ext>
            </a:extLst>
          </p:cNvPr>
          <p:cNvSpPr/>
          <p:nvPr/>
        </p:nvSpPr>
        <p:spPr>
          <a:xfrm>
            <a:off x="457200" y="6292275"/>
            <a:ext cx="8229600" cy="307777"/>
          </a:xfrm>
          <a:prstGeom prst="rect">
            <a:avLst/>
          </a:prstGeom>
        </p:spPr>
        <p:txBody>
          <a:bodyPr wrap="square">
            <a:spAutoFit/>
          </a:bodyPr>
          <a:lstStyle/>
          <a:p>
            <a:r>
              <a:rPr lang="en-US" sz="1400" u="sng" dirty="0">
                <a:solidFill>
                  <a:schemeClr val="bg1"/>
                </a:solidFill>
                <a:hlinkClick r:id="rId3">
                  <a:extLst>
                    <a:ext uri="{A12FA001-AC4F-418D-AE19-62706E023703}">
                      <ahyp:hlinkClr xmlns:ahyp="http://schemas.microsoft.com/office/drawing/2018/hyperlinkcolor" xmlns="" val="tx"/>
                    </a:ext>
                  </a:extLst>
                </a:hlinkClick>
              </a:rPr>
              <a:t>Polemis </a:t>
            </a:r>
            <a:r>
              <a:rPr lang="en-US" sz="1400" i="1" u="sng" dirty="0">
                <a:solidFill>
                  <a:schemeClr val="bg1"/>
                </a:solidFill>
                <a:hlinkClick r:id="rId3">
                  <a:extLst>
                    <a:ext uri="{A12FA001-AC4F-418D-AE19-62706E023703}">
                      <ahyp:hlinkClr xmlns:ahyp="http://schemas.microsoft.com/office/drawing/2018/hyperlinkcolor" xmlns="" val="tx"/>
                    </a:ext>
                  </a:extLst>
                </a:hlinkClick>
              </a:rPr>
              <a:t>et al., Eurosurveillance</a:t>
            </a:r>
            <a:r>
              <a:rPr lang="en-US" sz="1400" i="1" u="sng" dirty="0">
                <a:solidFill>
                  <a:schemeClr val="bg1"/>
                </a:solidFill>
              </a:rPr>
              <a:t> </a:t>
            </a:r>
            <a:r>
              <a:rPr lang="en-US" sz="1400" u="sng" dirty="0">
                <a:solidFill>
                  <a:schemeClr val="bg1"/>
                </a:solidFill>
                <a:hlinkClick r:id="rId4">
                  <a:extLst>
                    <a:ext uri="{A12FA001-AC4F-418D-AE19-62706E023703}">
                      <ahyp:hlinkClr xmlns:ahyp="http://schemas.microsoft.com/office/drawing/2018/hyperlinkcolor" xmlns="" val="tx"/>
                    </a:ext>
                  </a:extLst>
                </a:hlinkClick>
              </a:rPr>
              <a:t>Volume 25, Issue 34, 27/Aug/2020 </a:t>
            </a:r>
            <a:endParaRPr lang="el-GR" sz="1400" u="sng" dirty="0">
              <a:solidFill>
                <a:schemeClr val="bg1"/>
              </a:solidFill>
            </a:endParaRPr>
          </a:p>
        </p:txBody>
      </p:sp>
      <p:sp>
        <p:nvSpPr>
          <p:cNvPr id="7" name="Δεξιό βέλος 6">
            <a:extLst>
              <a:ext uri="{FF2B5EF4-FFF2-40B4-BE49-F238E27FC236}">
                <a16:creationId xmlns:a16="http://schemas.microsoft.com/office/drawing/2014/main" xmlns="" id="{8100F097-C094-DE4F-B65C-D0058195AAA3}"/>
              </a:ext>
            </a:extLst>
          </p:cNvPr>
          <p:cNvSpPr/>
          <p:nvPr/>
        </p:nvSpPr>
        <p:spPr>
          <a:xfrm>
            <a:off x="304800" y="2362200"/>
            <a:ext cx="60960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Δεξιό βέλος 9">
            <a:extLst>
              <a:ext uri="{FF2B5EF4-FFF2-40B4-BE49-F238E27FC236}">
                <a16:creationId xmlns:a16="http://schemas.microsoft.com/office/drawing/2014/main" xmlns="" id="{7E40A1D4-60C5-004A-9627-531F258BAACB}"/>
              </a:ext>
            </a:extLst>
          </p:cNvPr>
          <p:cNvSpPr/>
          <p:nvPr/>
        </p:nvSpPr>
        <p:spPr>
          <a:xfrm>
            <a:off x="327660" y="1877676"/>
            <a:ext cx="60960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Δεξιό βέλος 10">
            <a:extLst>
              <a:ext uri="{FF2B5EF4-FFF2-40B4-BE49-F238E27FC236}">
                <a16:creationId xmlns:a16="http://schemas.microsoft.com/office/drawing/2014/main" xmlns="" id="{7B357714-DF9B-E74E-96E6-E84949FA4FA8}"/>
              </a:ext>
            </a:extLst>
          </p:cNvPr>
          <p:cNvSpPr/>
          <p:nvPr/>
        </p:nvSpPr>
        <p:spPr>
          <a:xfrm>
            <a:off x="291879" y="2601181"/>
            <a:ext cx="60960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Δεξιό βέλος 11">
            <a:extLst>
              <a:ext uri="{FF2B5EF4-FFF2-40B4-BE49-F238E27FC236}">
                <a16:creationId xmlns:a16="http://schemas.microsoft.com/office/drawing/2014/main" xmlns="" id="{60436202-0846-A749-B4E0-8FBA08D56003}"/>
              </a:ext>
            </a:extLst>
          </p:cNvPr>
          <p:cNvSpPr/>
          <p:nvPr/>
        </p:nvSpPr>
        <p:spPr>
          <a:xfrm>
            <a:off x="327660" y="3845687"/>
            <a:ext cx="60960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Δεξιό βέλος 12">
            <a:extLst>
              <a:ext uri="{FF2B5EF4-FFF2-40B4-BE49-F238E27FC236}">
                <a16:creationId xmlns:a16="http://schemas.microsoft.com/office/drawing/2014/main" xmlns="" id="{E45C84D1-B5C2-A84B-A502-55F63D9EDC89}"/>
              </a:ext>
            </a:extLst>
          </p:cNvPr>
          <p:cNvSpPr/>
          <p:nvPr/>
        </p:nvSpPr>
        <p:spPr>
          <a:xfrm>
            <a:off x="331470" y="4040833"/>
            <a:ext cx="60960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Δεξιό βέλος 13">
            <a:extLst>
              <a:ext uri="{FF2B5EF4-FFF2-40B4-BE49-F238E27FC236}">
                <a16:creationId xmlns:a16="http://schemas.microsoft.com/office/drawing/2014/main" xmlns="" id="{EA2800EA-D9FC-8848-A27C-E5294E9C6B28}"/>
              </a:ext>
            </a:extLst>
          </p:cNvPr>
          <p:cNvSpPr/>
          <p:nvPr/>
        </p:nvSpPr>
        <p:spPr>
          <a:xfrm>
            <a:off x="327660" y="4213119"/>
            <a:ext cx="60960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Πλαίσιο 8">
            <a:extLst>
              <a:ext uri="{FF2B5EF4-FFF2-40B4-BE49-F238E27FC236}">
                <a16:creationId xmlns:a16="http://schemas.microsoft.com/office/drawing/2014/main" xmlns="" id="{97B99A38-CFE3-E945-8068-1869D7A1CBB0}"/>
              </a:ext>
            </a:extLst>
          </p:cNvPr>
          <p:cNvSpPr/>
          <p:nvPr/>
        </p:nvSpPr>
        <p:spPr>
          <a:xfrm>
            <a:off x="2819400" y="1752600"/>
            <a:ext cx="4800600" cy="1800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7" name="Πλαίσιο 16">
            <a:extLst>
              <a:ext uri="{FF2B5EF4-FFF2-40B4-BE49-F238E27FC236}">
                <a16:creationId xmlns:a16="http://schemas.microsoft.com/office/drawing/2014/main" xmlns="" id="{60A962E4-1062-B84A-B6A0-166391EFFDA9}"/>
              </a:ext>
            </a:extLst>
          </p:cNvPr>
          <p:cNvSpPr/>
          <p:nvPr/>
        </p:nvSpPr>
        <p:spPr>
          <a:xfrm>
            <a:off x="2819400" y="2272200"/>
            <a:ext cx="4800600" cy="3747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8" name="Πλαίσιο 17">
            <a:extLst>
              <a:ext uri="{FF2B5EF4-FFF2-40B4-BE49-F238E27FC236}">
                <a16:creationId xmlns:a16="http://schemas.microsoft.com/office/drawing/2014/main" xmlns="" id="{460203CA-46D7-464E-921B-87B76034B8A6}"/>
              </a:ext>
            </a:extLst>
          </p:cNvPr>
          <p:cNvSpPr/>
          <p:nvPr/>
        </p:nvSpPr>
        <p:spPr>
          <a:xfrm>
            <a:off x="2819400" y="3730304"/>
            <a:ext cx="4800600" cy="613096"/>
          </a:xfrm>
          <a:prstGeom prst="frame">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Tree>
    <p:extLst>
      <p:ext uri="{BB962C8B-B14F-4D97-AF65-F5344CB8AC3E}">
        <p14:creationId xmlns:p14="http://schemas.microsoft.com/office/powerpoint/2010/main" xmlns="" val="2651938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C9ECDD5C-152A-4CC7-8333-0F367B3A62E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cstate="print">
            <a:extLst>
              <a:ext uri="{28A0092B-C50C-407E-A947-70E740481C1C}">
                <a14:useLocalDpi xmlns:a14="http://schemas.microsoft.com/office/drawing/2010/main" xmlns="" val="0"/>
              </a:ext>
            </a:extLst>
          </a:blip>
          <a:srcRect l="3613"/>
          <a:stretch/>
        </p:blipFill>
        <p:spPr>
          <a:xfrm>
            <a:off x="0" y="2669685"/>
            <a:ext cx="3027759" cy="4188315"/>
          </a:xfrm>
          <a:prstGeom prst="rect">
            <a:avLst/>
          </a:prstGeom>
        </p:spPr>
      </p:pic>
      <p:pic>
        <p:nvPicPr>
          <p:cNvPr id="12" name="Picture 11">
            <a:extLst>
              <a:ext uri="{FF2B5EF4-FFF2-40B4-BE49-F238E27FC236}">
                <a16:creationId xmlns:a16="http://schemas.microsoft.com/office/drawing/2014/main" xmlns="" id="{7F5C92A3-369B-43F3-BDCE-E560B1B0EC8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cstate="print">
            <a:extLst>
              <a:ext uri="{28A0092B-C50C-407E-A947-70E740481C1C}">
                <a14:useLocalDpi xmlns:a14="http://schemas.microsoft.com/office/drawing/2010/main" xmlns="" val="0"/>
              </a:ext>
            </a:extLst>
          </a:blip>
          <a:srcRect l="35640"/>
          <a:stretch/>
        </p:blipFill>
        <p:spPr>
          <a:xfrm>
            <a:off x="0" y="2892347"/>
            <a:ext cx="1141809" cy="2365453"/>
          </a:xfrm>
          <a:prstGeom prst="rect">
            <a:avLst/>
          </a:prstGeom>
        </p:spPr>
      </p:pic>
      <p:sp>
        <p:nvSpPr>
          <p:cNvPr id="14" name="Oval 13">
            <a:extLst>
              <a:ext uri="{FF2B5EF4-FFF2-40B4-BE49-F238E27FC236}">
                <a16:creationId xmlns:a16="http://schemas.microsoft.com/office/drawing/2014/main" xmlns="" id="{AEBE9F1A-B38D-446E-83AE-14B17CE77FF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xmlns="" id="{915B5014-A7EC-4BA6-9C83-8840CF81DB2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cstate="print">
            <a:extLst>
              <a:ext uri="{28A0092B-C50C-407E-A947-70E740481C1C}">
                <a14:useLocalDpi xmlns:a14="http://schemas.microsoft.com/office/drawing/2010/main" xmlns="" val="0"/>
              </a:ext>
            </a:extLst>
          </a:blip>
          <a:srcRect t="28813"/>
          <a:stretch/>
        </p:blipFill>
        <p:spPr>
          <a:xfrm>
            <a:off x="5999559" y="0"/>
            <a:ext cx="1202540" cy="1141407"/>
          </a:xfrm>
          <a:prstGeom prst="rect">
            <a:avLst/>
          </a:prstGeom>
        </p:spPr>
      </p:pic>
      <p:pic>
        <p:nvPicPr>
          <p:cNvPr id="18" name="Picture 17">
            <a:extLst>
              <a:ext uri="{FF2B5EF4-FFF2-40B4-BE49-F238E27FC236}">
                <a16:creationId xmlns:a16="http://schemas.microsoft.com/office/drawing/2014/main" xmlns="" id="{022C43AB-86D7-420D-8AD7-DC0A15FDD0A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cstate="print">
            <a:extLst>
              <a:ext uri="{28A0092B-C50C-407E-A947-70E740481C1C}">
                <a14:useLocalDpi xmlns:a14="http://schemas.microsoft.com/office/drawing/2010/main" xmlns="" val="0"/>
              </a:ext>
            </a:extLst>
          </a:blip>
          <a:srcRect b="23320"/>
          <a:stretch/>
        </p:blipFill>
        <p:spPr>
          <a:xfrm>
            <a:off x="6454408" y="6096000"/>
            <a:ext cx="745301" cy="762000"/>
          </a:xfrm>
          <a:prstGeom prst="rect">
            <a:avLst/>
          </a:prstGeom>
        </p:spPr>
      </p:pic>
      <p:sp>
        <p:nvSpPr>
          <p:cNvPr id="20" name="Rectangle 19">
            <a:extLst>
              <a:ext uri="{FF2B5EF4-FFF2-40B4-BE49-F238E27FC236}">
                <a16:creationId xmlns:a16="http://schemas.microsoft.com/office/drawing/2014/main" xmlns="" id="{5E3EB826-A471-488F-9E8A-D65528A3C0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xmlns="" id="{DFB3CEA1-88D9-42FB-88ED-1E9807FE65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Εικόνα 4">
            <a:extLst>
              <a:ext uri="{FF2B5EF4-FFF2-40B4-BE49-F238E27FC236}">
                <a16:creationId xmlns:a16="http://schemas.microsoft.com/office/drawing/2014/main" xmlns="" id="{E7DEC01A-D7FB-AD4B-B7CE-CCAF0975F563}"/>
              </a:ext>
            </a:extLst>
          </p:cNvPr>
          <p:cNvPicPr>
            <a:picLocks noChangeAspect="1"/>
          </p:cNvPicPr>
          <p:nvPr/>
        </p:nvPicPr>
        <p:blipFill>
          <a:blip r:embed="rId6" cstate="print"/>
          <a:stretch>
            <a:fillRect/>
          </a:stretch>
        </p:blipFill>
        <p:spPr>
          <a:xfrm>
            <a:off x="2143670" y="643467"/>
            <a:ext cx="4856658" cy="5571066"/>
          </a:xfrm>
          <a:prstGeom prst="rect">
            <a:avLst/>
          </a:prstGeom>
        </p:spPr>
      </p:pic>
      <p:sp>
        <p:nvSpPr>
          <p:cNvPr id="24" name="Rectangle 23">
            <a:extLst>
              <a:ext uri="{FF2B5EF4-FFF2-40B4-BE49-F238E27FC236}">
                <a16:creationId xmlns:a16="http://schemas.microsoft.com/office/drawing/2014/main" xmlns="" id="{9A6C928E-4252-4F33-8C34-E50A12A317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5" name="Ορθογώνιο 24">
            <a:extLst>
              <a:ext uri="{FF2B5EF4-FFF2-40B4-BE49-F238E27FC236}">
                <a16:creationId xmlns:a16="http://schemas.microsoft.com/office/drawing/2014/main" xmlns="" id="{F34CC997-9B8A-E549-9A72-562882904981}"/>
              </a:ext>
            </a:extLst>
          </p:cNvPr>
          <p:cNvSpPr/>
          <p:nvPr/>
        </p:nvSpPr>
        <p:spPr>
          <a:xfrm>
            <a:off x="457199" y="6368129"/>
            <a:ext cx="8229600" cy="307777"/>
          </a:xfrm>
          <a:prstGeom prst="rect">
            <a:avLst/>
          </a:prstGeom>
        </p:spPr>
        <p:txBody>
          <a:bodyPr wrap="square">
            <a:spAutoFit/>
          </a:bodyPr>
          <a:lstStyle/>
          <a:p>
            <a:r>
              <a:rPr lang="en-US" sz="1400" dirty="0">
                <a:hlinkClick r:id="rId7">
                  <a:extLst>
                    <a:ext uri="{A12FA001-AC4F-418D-AE19-62706E023703}">
                      <ahyp:hlinkClr xmlns:ahyp="http://schemas.microsoft.com/office/drawing/2018/hyperlinkcolor" xmlns="" val="tx"/>
                    </a:ext>
                  </a:extLst>
                </a:hlinkClick>
              </a:rPr>
              <a:t>Polemis </a:t>
            </a:r>
            <a:r>
              <a:rPr lang="en-US" sz="1400" i="1" dirty="0">
                <a:hlinkClick r:id="rId7">
                  <a:extLst>
                    <a:ext uri="{A12FA001-AC4F-418D-AE19-62706E023703}">
                      <ahyp:hlinkClr xmlns:ahyp="http://schemas.microsoft.com/office/drawing/2018/hyperlinkcolor" xmlns="" val="tx"/>
                    </a:ext>
                  </a:extLst>
                </a:hlinkClick>
              </a:rPr>
              <a:t>et al., Eurosurveillance</a:t>
            </a:r>
            <a:r>
              <a:rPr lang="en-US" sz="1400" i="1" dirty="0"/>
              <a:t> </a:t>
            </a:r>
            <a:r>
              <a:rPr lang="en-US" sz="1400" dirty="0">
                <a:hlinkClick r:id="rId8">
                  <a:extLst>
                    <a:ext uri="{A12FA001-AC4F-418D-AE19-62706E023703}">
                      <ahyp:hlinkClr xmlns:ahyp="http://schemas.microsoft.com/office/drawing/2018/hyperlinkcolor" xmlns="" val="tx"/>
                    </a:ext>
                  </a:extLst>
                </a:hlinkClick>
              </a:rPr>
              <a:t>Volume 25, Issue 34, 27/Aug/2020 </a:t>
            </a:r>
            <a:endParaRPr lang="el-GR" sz="1400" dirty="0"/>
          </a:p>
        </p:txBody>
      </p:sp>
    </p:spTree>
    <p:extLst>
      <p:ext uri="{BB962C8B-B14F-4D97-AF65-F5344CB8AC3E}">
        <p14:creationId xmlns:p14="http://schemas.microsoft.com/office/powerpoint/2010/main" xmlns="" val="20803629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C9ECDD5C-152A-4CC7-8333-0F367B3A62E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cstate="print">
            <a:extLst>
              <a:ext uri="{28A0092B-C50C-407E-A947-70E740481C1C}">
                <a14:useLocalDpi xmlns:a14="http://schemas.microsoft.com/office/drawing/2010/main" xmlns="" val="0"/>
              </a:ext>
            </a:extLst>
          </a:blip>
          <a:srcRect l="3613"/>
          <a:stretch/>
        </p:blipFill>
        <p:spPr>
          <a:xfrm>
            <a:off x="0" y="2669685"/>
            <a:ext cx="3027759" cy="4188315"/>
          </a:xfrm>
          <a:prstGeom prst="rect">
            <a:avLst/>
          </a:prstGeom>
        </p:spPr>
      </p:pic>
      <p:pic>
        <p:nvPicPr>
          <p:cNvPr id="12" name="Picture 11">
            <a:extLst>
              <a:ext uri="{FF2B5EF4-FFF2-40B4-BE49-F238E27FC236}">
                <a16:creationId xmlns:a16="http://schemas.microsoft.com/office/drawing/2014/main" xmlns="" id="{7F5C92A3-369B-43F3-BDCE-E560B1B0EC8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cstate="print">
            <a:extLst>
              <a:ext uri="{28A0092B-C50C-407E-A947-70E740481C1C}">
                <a14:useLocalDpi xmlns:a14="http://schemas.microsoft.com/office/drawing/2010/main" xmlns="" val="0"/>
              </a:ext>
            </a:extLst>
          </a:blip>
          <a:srcRect l="35640"/>
          <a:stretch/>
        </p:blipFill>
        <p:spPr>
          <a:xfrm>
            <a:off x="0" y="2892347"/>
            <a:ext cx="1141809" cy="2365453"/>
          </a:xfrm>
          <a:prstGeom prst="rect">
            <a:avLst/>
          </a:prstGeom>
        </p:spPr>
      </p:pic>
      <p:sp>
        <p:nvSpPr>
          <p:cNvPr id="14" name="Oval 13">
            <a:extLst>
              <a:ext uri="{FF2B5EF4-FFF2-40B4-BE49-F238E27FC236}">
                <a16:creationId xmlns:a16="http://schemas.microsoft.com/office/drawing/2014/main" xmlns="" id="{AEBE9F1A-B38D-446E-83AE-14B17CE77FF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xmlns="" id="{915B5014-A7EC-4BA6-9C83-8840CF81DB2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cstate="print">
            <a:extLst>
              <a:ext uri="{28A0092B-C50C-407E-A947-70E740481C1C}">
                <a14:useLocalDpi xmlns:a14="http://schemas.microsoft.com/office/drawing/2010/main" xmlns="" val="0"/>
              </a:ext>
            </a:extLst>
          </a:blip>
          <a:srcRect t="28813"/>
          <a:stretch/>
        </p:blipFill>
        <p:spPr>
          <a:xfrm>
            <a:off x="5999559" y="0"/>
            <a:ext cx="1202540" cy="1141407"/>
          </a:xfrm>
          <a:prstGeom prst="rect">
            <a:avLst/>
          </a:prstGeom>
        </p:spPr>
      </p:pic>
      <p:pic>
        <p:nvPicPr>
          <p:cNvPr id="18" name="Picture 17">
            <a:extLst>
              <a:ext uri="{FF2B5EF4-FFF2-40B4-BE49-F238E27FC236}">
                <a16:creationId xmlns:a16="http://schemas.microsoft.com/office/drawing/2014/main" xmlns="" id="{022C43AB-86D7-420D-8AD7-DC0A15FDD0A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cstate="print">
            <a:extLst>
              <a:ext uri="{28A0092B-C50C-407E-A947-70E740481C1C}">
                <a14:useLocalDpi xmlns:a14="http://schemas.microsoft.com/office/drawing/2010/main" xmlns="" val="0"/>
              </a:ext>
            </a:extLst>
          </a:blip>
          <a:srcRect b="23320"/>
          <a:stretch/>
        </p:blipFill>
        <p:spPr>
          <a:xfrm>
            <a:off x="6454408" y="6096000"/>
            <a:ext cx="745301" cy="762000"/>
          </a:xfrm>
          <a:prstGeom prst="rect">
            <a:avLst/>
          </a:prstGeom>
        </p:spPr>
      </p:pic>
      <p:sp>
        <p:nvSpPr>
          <p:cNvPr id="20" name="Rectangle 19">
            <a:extLst>
              <a:ext uri="{FF2B5EF4-FFF2-40B4-BE49-F238E27FC236}">
                <a16:creationId xmlns:a16="http://schemas.microsoft.com/office/drawing/2014/main" xmlns="" id="{5E3EB826-A471-488F-9E8A-D65528A3C0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xmlns="" id="{DFB3CEA1-88D9-42FB-88ED-1E9807FE65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Εικόνα 4">
            <a:extLst>
              <a:ext uri="{FF2B5EF4-FFF2-40B4-BE49-F238E27FC236}">
                <a16:creationId xmlns:a16="http://schemas.microsoft.com/office/drawing/2014/main" xmlns="" id="{5CFE3A0B-4BB7-7B4D-B8B6-1AAF7F9958BF}"/>
              </a:ext>
            </a:extLst>
          </p:cNvPr>
          <p:cNvPicPr>
            <a:picLocks noChangeAspect="1"/>
          </p:cNvPicPr>
          <p:nvPr/>
        </p:nvPicPr>
        <p:blipFill>
          <a:blip r:embed="rId6" cstate="print"/>
          <a:stretch>
            <a:fillRect/>
          </a:stretch>
        </p:blipFill>
        <p:spPr>
          <a:xfrm>
            <a:off x="482600" y="988377"/>
            <a:ext cx="8178799" cy="4881246"/>
          </a:xfrm>
          <a:prstGeom prst="rect">
            <a:avLst/>
          </a:prstGeom>
        </p:spPr>
      </p:pic>
      <p:sp>
        <p:nvSpPr>
          <p:cNvPr id="24" name="Rectangle 23">
            <a:extLst>
              <a:ext uri="{FF2B5EF4-FFF2-40B4-BE49-F238E27FC236}">
                <a16:creationId xmlns:a16="http://schemas.microsoft.com/office/drawing/2014/main" xmlns="" id="{9A6C928E-4252-4F33-8C34-E50A12A317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5" name="Ορθογώνιο 14">
            <a:extLst>
              <a:ext uri="{FF2B5EF4-FFF2-40B4-BE49-F238E27FC236}">
                <a16:creationId xmlns:a16="http://schemas.microsoft.com/office/drawing/2014/main" xmlns="" id="{3F5EA229-DB0A-1440-BFCC-BED325D74EB9}"/>
              </a:ext>
            </a:extLst>
          </p:cNvPr>
          <p:cNvSpPr/>
          <p:nvPr/>
        </p:nvSpPr>
        <p:spPr>
          <a:xfrm>
            <a:off x="431799" y="6414076"/>
            <a:ext cx="8229600" cy="307777"/>
          </a:xfrm>
          <a:prstGeom prst="rect">
            <a:avLst/>
          </a:prstGeom>
        </p:spPr>
        <p:txBody>
          <a:bodyPr wrap="square">
            <a:spAutoFit/>
          </a:bodyPr>
          <a:lstStyle/>
          <a:p>
            <a:r>
              <a:rPr lang="en-US" sz="1400" dirty="0">
                <a:hlinkClick r:id="rId7">
                  <a:extLst>
                    <a:ext uri="{A12FA001-AC4F-418D-AE19-62706E023703}">
                      <ahyp:hlinkClr xmlns:ahyp="http://schemas.microsoft.com/office/drawing/2018/hyperlinkcolor" xmlns="" val="tx"/>
                    </a:ext>
                  </a:extLst>
                </a:hlinkClick>
              </a:rPr>
              <a:t>Polemis </a:t>
            </a:r>
            <a:r>
              <a:rPr lang="en-US" sz="1400" i="1" dirty="0">
                <a:hlinkClick r:id="rId7">
                  <a:extLst>
                    <a:ext uri="{A12FA001-AC4F-418D-AE19-62706E023703}">
                      <ahyp:hlinkClr xmlns:ahyp="http://schemas.microsoft.com/office/drawing/2018/hyperlinkcolor" xmlns="" val="tx"/>
                    </a:ext>
                  </a:extLst>
                </a:hlinkClick>
              </a:rPr>
              <a:t>et al., Eurosurveillance</a:t>
            </a:r>
            <a:r>
              <a:rPr lang="en-US" sz="1400" i="1" dirty="0"/>
              <a:t> </a:t>
            </a:r>
            <a:r>
              <a:rPr lang="en-US" sz="1400" dirty="0">
                <a:hlinkClick r:id="rId8">
                  <a:extLst>
                    <a:ext uri="{A12FA001-AC4F-418D-AE19-62706E023703}">
                      <ahyp:hlinkClr xmlns:ahyp="http://schemas.microsoft.com/office/drawing/2018/hyperlinkcolor" xmlns="" val="tx"/>
                    </a:ext>
                  </a:extLst>
                </a:hlinkClick>
              </a:rPr>
              <a:t>Volume 25, Issue 34, 27/Aug/2020 </a:t>
            </a:r>
            <a:endParaRPr lang="el-GR" sz="1400" dirty="0"/>
          </a:p>
        </p:txBody>
      </p:sp>
    </p:spTree>
    <p:extLst>
      <p:ext uri="{BB962C8B-B14F-4D97-AF65-F5344CB8AC3E}">
        <p14:creationId xmlns:p14="http://schemas.microsoft.com/office/powerpoint/2010/main" xmlns="" val="8058196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304800" y="1067129"/>
            <a:ext cx="5013026" cy="46166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marL="271463" indent="-271463" eaLnBrk="1" hangingPunct="1">
              <a:spcBef>
                <a:spcPct val="50000"/>
              </a:spcBef>
              <a:buFont typeface="Arial" panose="020B0604020202020204" pitchFamily="34" charset="0"/>
              <a:buChar char="•"/>
            </a:pPr>
            <a:r>
              <a:rPr lang="en-US" sz="2400" dirty="0">
                <a:solidFill>
                  <a:srgbClr val="FFFFCC"/>
                </a:solidFill>
                <a:latin typeface="Times New Roman" pitchFamily="18" charset="0"/>
              </a:rPr>
              <a:t>1847</a:t>
            </a:r>
            <a:r>
              <a:rPr lang="el-GR" sz="2400" dirty="0">
                <a:solidFill>
                  <a:srgbClr val="FFFFCC"/>
                </a:solidFill>
                <a:latin typeface="Times New Roman" pitchFamily="18" charset="0"/>
              </a:rPr>
              <a:t>: </a:t>
            </a:r>
            <a:r>
              <a:rPr lang="en-US" sz="2400" dirty="0">
                <a:latin typeface="Times New Roman" pitchFamily="18" charset="0"/>
              </a:rPr>
              <a:t>Dr. Ignaz Philip Semmelweis</a:t>
            </a:r>
          </a:p>
          <a:p>
            <a:pPr marL="271463" indent="-260350" algn="l" eaLnBrk="1" hangingPunct="1">
              <a:spcBef>
                <a:spcPct val="50000"/>
              </a:spcBef>
              <a:buFontTx/>
              <a:buChar char="•"/>
            </a:pPr>
            <a:r>
              <a:rPr lang="en-US" sz="2400" dirty="0">
                <a:solidFill>
                  <a:srgbClr val="FFFFCC"/>
                </a:solidFill>
                <a:latin typeface="Times New Roman" pitchFamily="18" charset="0"/>
              </a:rPr>
              <a:t>18% </a:t>
            </a:r>
            <a:r>
              <a:rPr lang="el-GR" sz="2400" dirty="0">
                <a:solidFill>
                  <a:srgbClr val="FFFFCC"/>
                </a:solidFill>
                <a:latin typeface="Times New Roman" pitchFamily="18" charset="0"/>
              </a:rPr>
              <a:t>θνησιμότητα από επιλόχειο πυρετό 	που οφειλόταν σε στελέχη</a:t>
            </a:r>
            <a:r>
              <a:rPr lang="en-US" sz="2400" dirty="0">
                <a:solidFill>
                  <a:srgbClr val="FFFFCC"/>
                </a:solidFill>
                <a:latin typeface="Times New Roman" pitchFamily="18" charset="0"/>
              </a:rPr>
              <a:t> </a:t>
            </a:r>
            <a:r>
              <a:rPr lang="en-US" sz="2400" i="1" dirty="0">
                <a:solidFill>
                  <a:srgbClr val="FFFF00"/>
                </a:solidFill>
                <a:latin typeface="Times New Roman" pitchFamily="18" charset="0"/>
              </a:rPr>
              <a:t>Streptococcus</a:t>
            </a:r>
            <a:r>
              <a:rPr lang="en-US" sz="2400" dirty="0">
                <a:solidFill>
                  <a:srgbClr val="FFFFCC"/>
                </a:solidFill>
                <a:latin typeface="Times New Roman" pitchFamily="18" charset="0"/>
              </a:rPr>
              <a:t>– </a:t>
            </a:r>
            <a:r>
              <a:rPr lang="el-GR" sz="2400" dirty="0">
                <a:solidFill>
                  <a:schemeClr val="accent3"/>
                </a:solidFill>
                <a:latin typeface="Times New Roman" pitchFamily="18" charset="0"/>
              </a:rPr>
              <a:t>Μείωση σε 1,9% σε 5 μήνες με πλύσιμο χεριών</a:t>
            </a:r>
            <a:r>
              <a:rPr lang="en-US" sz="2400" dirty="0">
                <a:solidFill>
                  <a:schemeClr val="accent3"/>
                </a:solidFill>
                <a:latin typeface="Times New Roman" pitchFamily="18" charset="0"/>
              </a:rPr>
              <a:t> </a:t>
            </a:r>
            <a:r>
              <a:rPr lang="en-US" sz="2400" b="1" i="1" dirty="0">
                <a:solidFill>
                  <a:schemeClr val="accent1">
                    <a:lumMod val="60000"/>
                    <a:lumOff val="40000"/>
                  </a:schemeClr>
                </a:solidFill>
                <a:latin typeface="Times New Roman" pitchFamily="18" charset="0"/>
              </a:rPr>
              <a:t>	</a:t>
            </a:r>
          </a:p>
          <a:p>
            <a:pPr eaLnBrk="1" hangingPunct="1">
              <a:spcBef>
                <a:spcPct val="50000"/>
              </a:spcBef>
              <a:buFontTx/>
              <a:buChar char="•"/>
            </a:pPr>
            <a:r>
              <a:rPr lang="en-US" sz="2400" b="1" dirty="0">
                <a:solidFill>
                  <a:srgbClr val="FFFFCC"/>
                </a:solidFill>
                <a:latin typeface="Times New Roman" pitchFamily="18" charset="0"/>
              </a:rPr>
              <a:t>  </a:t>
            </a:r>
            <a:r>
              <a:rPr lang="en-US" sz="2400" dirty="0">
                <a:solidFill>
                  <a:srgbClr val="FFFFCC"/>
                </a:solidFill>
                <a:latin typeface="Times New Roman" pitchFamily="18" charset="0"/>
              </a:rPr>
              <a:t> </a:t>
            </a:r>
            <a:r>
              <a:rPr lang="el-GR" sz="2400" dirty="0">
                <a:latin typeface="Times New Roman" pitchFamily="18" charset="0"/>
              </a:rPr>
              <a:t>Πρώτη επιδημιολογική μελέτη</a:t>
            </a:r>
            <a:endParaRPr lang="en-US" sz="2400" dirty="0">
              <a:latin typeface="Times New Roman" pitchFamily="18" charset="0"/>
            </a:endParaRPr>
          </a:p>
          <a:p>
            <a:pPr marL="342900" indent="-342900" eaLnBrk="1" hangingPunct="1">
              <a:spcBef>
                <a:spcPct val="50000"/>
              </a:spcBef>
              <a:buFont typeface="Arial" panose="020B0604020202020204" pitchFamily="34" charset="0"/>
              <a:buChar char="•"/>
            </a:pPr>
            <a:r>
              <a:rPr lang="el-GR" sz="2400" dirty="0">
                <a:latin typeface="Times New Roman" pitchFamily="18" charset="0"/>
              </a:rPr>
              <a:t>Αποδείχθηκε η σημασία του πλυσίματος των χεριών</a:t>
            </a:r>
            <a:endParaRPr lang="en-US" sz="2400" dirty="0">
              <a:latin typeface="Times New Roman" pitchFamily="18" charset="0"/>
            </a:endParaRPr>
          </a:p>
          <a:p>
            <a:pPr marL="315913" indent="-315913" eaLnBrk="1" hangingPunct="1">
              <a:spcBef>
                <a:spcPct val="50000"/>
              </a:spcBef>
              <a:buFontTx/>
              <a:buChar char="•"/>
            </a:pPr>
            <a:r>
              <a:rPr lang="el-GR" sz="2400" dirty="0">
                <a:latin typeface="Times New Roman" pitchFamily="18" charset="0"/>
              </a:rPr>
              <a:t>Γεννήθηκε ο όρος </a:t>
            </a:r>
            <a:r>
              <a:rPr lang="el-GR" sz="2400" b="1" dirty="0">
                <a:latin typeface="Times New Roman" pitchFamily="18" charset="0"/>
              </a:rPr>
              <a:t>«νοσοκομειακή</a:t>
            </a:r>
            <a:r>
              <a:rPr lang="el-GR" sz="2800" b="1" dirty="0">
                <a:latin typeface="Times New Roman" pitchFamily="18" charset="0"/>
              </a:rPr>
              <a:t> </a:t>
            </a:r>
            <a:r>
              <a:rPr lang="el-GR" sz="2400" b="1" dirty="0">
                <a:latin typeface="Times New Roman" pitchFamily="18" charset="0"/>
              </a:rPr>
              <a:t>λοίμωξη»</a:t>
            </a:r>
            <a:endParaRPr lang="en-US" sz="2000" dirty="0">
              <a:latin typeface="Times New Roman" pitchFamily="18" charset="0"/>
            </a:endParaRPr>
          </a:p>
        </p:txBody>
      </p:sp>
      <p:graphicFrame>
        <p:nvGraphicFramePr>
          <p:cNvPr id="4099" name="Object 3"/>
          <p:cNvGraphicFramePr>
            <a:graphicFrameLocks noChangeAspect="1"/>
          </p:cNvGraphicFramePr>
          <p:nvPr>
            <p:extLst>
              <p:ext uri="{D42A27DB-BD31-4B8C-83A1-F6EECF244321}">
                <p14:modId xmlns:p14="http://schemas.microsoft.com/office/powerpoint/2010/main" xmlns="" val="1603724066"/>
              </p:ext>
            </p:extLst>
          </p:nvPr>
        </p:nvGraphicFramePr>
        <p:xfrm>
          <a:off x="5310206" y="369133"/>
          <a:ext cx="2079625" cy="3006320"/>
        </p:xfrm>
        <a:graphic>
          <a:graphicData uri="http://schemas.openxmlformats.org/presentationml/2006/ole">
            <p:oleObj spid="_x0000_s4745" name="Image File" r:id="rId4" imgW="1517907" imgH="2194564" progId="">
              <p:embed/>
            </p:oleObj>
          </a:graphicData>
        </a:graphic>
      </p:graphicFrame>
      <p:graphicFrame>
        <p:nvGraphicFramePr>
          <p:cNvPr id="4102" name="Object 6"/>
          <p:cNvGraphicFramePr>
            <a:graphicFrameLocks noChangeAspect="1"/>
          </p:cNvGraphicFramePr>
          <p:nvPr>
            <p:extLst>
              <p:ext uri="{D42A27DB-BD31-4B8C-83A1-F6EECF244321}">
                <p14:modId xmlns:p14="http://schemas.microsoft.com/office/powerpoint/2010/main" xmlns="" val="3250193109"/>
              </p:ext>
            </p:extLst>
          </p:nvPr>
        </p:nvGraphicFramePr>
        <p:xfrm>
          <a:off x="5317826" y="3581400"/>
          <a:ext cx="3684888" cy="2789587"/>
        </p:xfrm>
        <a:graphic>
          <a:graphicData uri="http://schemas.openxmlformats.org/presentationml/2006/ole">
            <p:oleObj spid="_x0000_s4746" name="Image File" r:id="rId5" imgW="5486411" imgH="4160528" progId="">
              <p:embed/>
            </p:oleObj>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C:\Users\Iris\BSI-CVC-UGHP\POL-J-MICROBIOL\Figure 1-kolonitsiou.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31912" y="1330126"/>
            <a:ext cx="6480175" cy="427990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381000" y="5733256"/>
            <a:ext cx="8610600" cy="738664"/>
          </a:xfrm>
          <a:prstGeom prst="rect">
            <a:avLst/>
          </a:prstGeom>
          <a:noFill/>
        </p:spPr>
        <p:txBody>
          <a:bodyPr wrap="square" rtlCol="0">
            <a:spAutoFit/>
          </a:bodyPr>
          <a:lstStyle/>
          <a:p>
            <a:r>
              <a:rPr lang="en-US" sz="1400" dirty="0"/>
              <a:t>Bloodstream infection rates according to pathogen isolated and the Department of patient’s hospitalization. </a:t>
            </a:r>
            <a:endParaRPr lang="en-US" sz="1400" dirty="0">
              <a:solidFill>
                <a:schemeClr val="bg1"/>
              </a:solidFill>
            </a:endParaRPr>
          </a:p>
          <a:p>
            <a:r>
              <a:rPr lang="en-US" sz="1400" dirty="0">
                <a:solidFill>
                  <a:srgbClr val="FFC000"/>
                </a:solidFill>
              </a:rPr>
              <a:t>Polish Journal of Microbiology, 2017  Jul 6;66(2):171-180. </a:t>
            </a:r>
            <a:endParaRPr lang="el-GR" sz="1400" dirty="0">
              <a:solidFill>
                <a:srgbClr val="FFC000"/>
              </a:solidFill>
            </a:endParaRPr>
          </a:p>
        </p:txBody>
      </p:sp>
      <p:sp>
        <p:nvSpPr>
          <p:cNvPr id="2" name="Ορθογώνιο 1">
            <a:extLst>
              <a:ext uri="{FF2B5EF4-FFF2-40B4-BE49-F238E27FC236}">
                <a16:creationId xmlns:a16="http://schemas.microsoft.com/office/drawing/2014/main" xmlns="" id="{FCAD3371-6246-FE49-8594-524A9DD455D9}"/>
              </a:ext>
            </a:extLst>
          </p:cNvPr>
          <p:cNvSpPr/>
          <p:nvPr/>
        </p:nvSpPr>
        <p:spPr>
          <a:xfrm>
            <a:off x="457200" y="283567"/>
            <a:ext cx="7467600" cy="923330"/>
          </a:xfrm>
          <a:prstGeom prst="rect">
            <a:avLst/>
          </a:prstGeom>
        </p:spPr>
        <p:txBody>
          <a:bodyPr wrap="square">
            <a:spAutoFit/>
          </a:bodyPr>
          <a:lstStyle/>
          <a:p>
            <a:r>
              <a:rPr lang="en-US" dirty="0">
                <a:latin typeface="Times New Roman" panose="02020603050405020304" pitchFamily="18" charset="0"/>
              </a:rPr>
              <a:t>Trends of Bloodstream Infections in a University Greek Hospital during a Three-Year Period: Incidence of Multidrug-Resistant Bacteria and Seasonality in Gram-negative Predominance</a:t>
            </a:r>
            <a:endParaRPr lang="el-GR" dirty="0"/>
          </a:p>
        </p:txBody>
      </p:sp>
      <p:sp>
        <p:nvSpPr>
          <p:cNvPr id="3" name="Δεξιό βέλος 2">
            <a:extLst>
              <a:ext uri="{FF2B5EF4-FFF2-40B4-BE49-F238E27FC236}">
                <a16:creationId xmlns:a16="http://schemas.microsoft.com/office/drawing/2014/main" xmlns="" id="{906A9229-D9F1-4748-B9AC-6DC1FF893E56}"/>
              </a:ext>
            </a:extLst>
          </p:cNvPr>
          <p:cNvSpPr/>
          <p:nvPr/>
        </p:nvSpPr>
        <p:spPr>
          <a:xfrm>
            <a:off x="1447800" y="3657600"/>
            <a:ext cx="685800" cy="1219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Δεξιό βέλος 5">
            <a:extLst>
              <a:ext uri="{FF2B5EF4-FFF2-40B4-BE49-F238E27FC236}">
                <a16:creationId xmlns:a16="http://schemas.microsoft.com/office/drawing/2014/main" xmlns="" id="{A8952440-F20B-3249-B4D9-F89CB624A792}"/>
              </a:ext>
            </a:extLst>
          </p:cNvPr>
          <p:cNvSpPr/>
          <p:nvPr/>
        </p:nvSpPr>
        <p:spPr>
          <a:xfrm>
            <a:off x="2743200" y="3962400"/>
            <a:ext cx="3048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Δεξιό βέλος 6">
            <a:extLst>
              <a:ext uri="{FF2B5EF4-FFF2-40B4-BE49-F238E27FC236}">
                <a16:creationId xmlns:a16="http://schemas.microsoft.com/office/drawing/2014/main" xmlns="" id="{F538B741-BE32-ED4A-A73D-0CDB3979EA82}"/>
              </a:ext>
            </a:extLst>
          </p:cNvPr>
          <p:cNvSpPr/>
          <p:nvPr/>
        </p:nvSpPr>
        <p:spPr>
          <a:xfrm>
            <a:off x="5638800" y="3962400"/>
            <a:ext cx="3048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Δεξιό βέλος 8">
            <a:extLst>
              <a:ext uri="{FF2B5EF4-FFF2-40B4-BE49-F238E27FC236}">
                <a16:creationId xmlns:a16="http://schemas.microsoft.com/office/drawing/2014/main" xmlns="" id="{C4E2A263-000B-A74C-A5A7-172EAE379569}"/>
              </a:ext>
            </a:extLst>
          </p:cNvPr>
          <p:cNvSpPr/>
          <p:nvPr/>
        </p:nvSpPr>
        <p:spPr>
          <a:xfrm>
            <a:off x="6629400" y="3429000"/>
            <a:ext cx="3048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Δεξιό βέλος 9">
            <a:extLst>
              <a:ext uri="{FF2B5EF4-FFF2-40B4-BE49-F238E27FC236}">
                <a16:creationId xmlns:a16="http://schemas.microsoft.com/office/drawing/2014/main" xmlns="" id="{1E9CC706-8A24-AD49-A84F-D4323F86302A}"/>
              </a:ext>
            </a:extLst>
          </p:cNvPr>
          <p:cNvSpPr/>
          <p:nvPr/>
        </p:nvSpPr>
        <p:spPr>
          <a:xfrm>
            <a:off x="2286000" y="4876800"/>
            <a:ext cx="36576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Δεξιό βέλος 10">
            <a:extLst>
              <a:ext uri="{FF2B5EF4-FFF2-40B4-BE49-F238E27FC236}">
                <a16:creationId xmlns:a16="http://schemas.microsoft.com/office/drawing/2014/main" xmlns="" id="{8AFD82E2-A910-304C-8153-89F818F8EA1D}"/>
              </a:ext>
            </a:extLst>
          </p:cNvPr>
          <p:cNvSpPr/>
          <p:nvPr/>
        </p:nvSpPr>
        <p:spPr>
          <a:xfrm>
            <a:off x="3675856" y="3429000"/>
            <a:ext cx="3048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Δεξιό βέλος 11">
            <a:extLst>
              <a:ext uri="{FF2B5EF4-FFF2-40B4-BE49-F238E27FC236}">
                <a16:creationId xmlns:a16="http://schemas.microsoft.com/office/drawing/2014/main" xmlns="" id="{4298BCF4-8B78-8F4C-BA82-FC425324CAE2}"/>
              </a:ext>
            </a:extLst>
          </p:cNvPr>
          <p:cNvSpPr/>
          <p:nvPr/>
        </p:nvSpPr>
        <p:spPr>
          <a:xfrm>
            <a:off x="4686300" y="3758802"/>
            <a:ext cx="3048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xmlns="" val="15504438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C:\Users\Iris\BSI-CVC-UGHP\POL-J-MICROBIOL\Figure 3-kolonitsiou.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9601" y="1184749"/>
            <a:ext cx="7663543" cy="494131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533400" y="6249844"/>
            <a:ext cx="6984776" cy="307777"/>
          </a:xfrm>
          <a:prstGeom prst="rect">
            <a:avLst/>
          </a:prstGeom>
          <a:noFill/>
        </p:spPr>
        <p:txBody>
          <a:bodyPr wrap="square" rtlCol="0">
            <a:spAutoFit/>
          </a:bodyPr>
          <a:lstStyle/>
          <a:p>
            <a:r>
              <a:rPr lang="en-US" sz="1400" dirty="0"/>
              <a:t>Polish Journal of Microbiology, 2017  Jul 6;66(2):171-180. </a:t>
            </a:r>
            <a:endParaRPr lang="el-GR" sz="1400" dirty="0"/>
          </a:p>
        </p:txBody>
      </p:sp>
      <p:sp>
        <p:nvSpPr>
          <p:cNvPr id="5" name="Ορθογώνιο 4">
            <a:extLst>
              <a:ext uri="{FF2B5EF4-FFF2-40B4-BE49-F238E27FC236}">
                <a16:creationId xmlns:a16="http://schemas.microsoft.com/office/drawing/2014/main" xmlns="" id="{107C8483-E6C7-9746-BF6F-848CD5A90843}"/>
              </a:ext>
            </a:extLst>
          </p:cNvPr>
          <p:cNvSpPr/>
          <p:nvPr/>
        </p:nvSpPr>
        <p:spPr>
          <a:xfrm>
            <a:off x="533400" y="171511"/>
            <a:ext cx="6897688" cy="923330"/>
          </a:xfrm>
          <a:prstGeom prst="rect">
            <a:avLst/>
          </a:prstGeom>
        </p:spPr>
        <p:txBody>
          <a:bodyPr wrap="square">
            <a:spAutoFit/>
          </a:bodyPr>
          <a:lstStyle/>
          <a:p>
            <a:r>
              <a:rPr lang="en-US" dirty="0">
                <a:latin typeface="Times New Roman" panose="02020603050405020304" pitchFamily="18" charset="0"/>
              </a:rPr>
              <a:t>Seasonal adjusted incidence of BSIs rate ratio according to isolated pathogen Winter months were defined as reference.</a:t>
            </a:r>
          </a:p>
          <a:p>
            <a:r>
              <a:rPr lang="en-US" dirty="0">
                <a:latin typeface="Times New Roman" panose="02020603050405020304" pitchFamily="18" charset="0"/>
              </a:rPr>
              <a:t>* P &lt;0.05; ** P &lt;0.001</a:t>
            </a:r>
            <a:endParaRPr lang="el-GR" dirty="0"/>
          </a:p>
        </p:txBody>
      </p:sp>
    </p:spTree>
    <p:extLst>
      <p:ext uri="{BB962C8B-B14F-4D97-AF65-F5344CB8AC3E}">
        <p14:creationId xmlns:p14="http://schemas.microsoft.com/office/powerpoint/2010/main" xmlns="" val="134175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a:extLst>
              <a:ext uri="{FF2B5EF4-FFF2-40B4-BE49-F238E27FC236}">
                <a16:creationId xmlns:a16="http://schemas.microsoft.com/office/drawing/2014/main" xmlns="" id="{91B28F63-CF00-448F-B141-FE33C33B189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cstate="print">
            <a:extLst>
              <a:ext uri="{28A0092B-C50C-407E-A947-70E740481C1C}">
                <a14:useLocalDpi xmlns:a14="http://schemas.microsoft.com/office/drawing/2010/main" xmlns="" val="0"/>
              </a:ext>
            </a:extLst>
          </a:blip>
          <a:srcRect l="3613"/>
          <a:stretch/>
        </p:blipFill>
        <p:spPr>
          <a:xfrm>
            <a:off x="0" y="2669685"/>
            <a:ext cx="3027759" cy="4188315"/>
          </a:xfrm>
          <a:prstGeom prst="rect">
            <a:avLst/>
          </a:prstGeom>
        </p:spPr>
      </p:pic>
      <p:pic>
        <p:nvPicPr>
          <p:cNvPr id="74" name="Picture 73">
            <a:extLst>
              <a:ext uri="{FF2B5EF4-FFF2-40B4-BE49-F238E27FC236}">
                <a16:creationId xmlns:a16="http://schemas.microsoft.com/office/drawing/2014/main" xmlns="" id="{2AE609E2-8522-44E4-9077-980E5BCF3E1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cstate="print">
            <a:extLst>
              <a:ext uri="{28A0092B-C50C-407E-A947-70E740481C1C}">
                <a14:useLocalDpi xmlns:a14="http://schemas.microsoft.com/office/drawing/2010/main" xmlns="" val="0"/>
              </a:ext>
            </a:extLst>
          </a:blip>
          <a:srcRect l="35640"/>
          <a:stretch/>
        </p:blipFill>
        <p:spPr>
          <a:xfrm>
            <a:off x="0" y="2892347"/>
            <a:ext cx="1141809" cy="2365453"/>
          </a:xfrm>
          <a:prstGeom prst="rect">
            <a:avLst/>
          </a:prstGeom>
        </p:spPr>
      </p:pic>
      <p:sp>
        <p:nvSpPr>
          <p:cNvPr id="76" name="Oval 75">
            <a:extLst>
              <a:ext uri="{FF2B5EF4-FFF2-40B4-BE49-F238E27FC236}">
                <a16:creationId xmlns:a16="http://schemas.microsoft.com/office/drawing/2014/main" xmlns="" id="{4FA533C5-33E3-4611-AF9F-72811D8B26A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78" name="Picture 77">
            <a:extLst>
              <a:ext uri="{FF2B5EF4-FFF2-40B4-BE49-F238E27FC236}">
                <a16:creationId xmlns:a16="http://schemas.microsoft.com/office/drawing/2014/main" xmlns="" id="{8949AD42-25FD-4C3D-9EEE-B7FEC580998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cstate="print">
            <a:extLst>
              <a:ext uri="{28A0092B-C50C-407E-A947-70E740481C1C}">
                <a14:useLocalDpi xmlns:a14="http://schemas.microsoft.com/office/drawing/2010/main" xmlns="" val="0"/>
              </a:ext>
            </a:extLst>
          </a:blip>
          <a:srcRect t="28813"/>
          <a:stretch/>
        </p:blipFill>
        <p:spPr>
          <a:xfrm>
            <a:off x="5999559" y="0"/>
            <a:ext cx="1202540" cy="1141407"/>
          </a:xfrm>
          <a:prstGeom prst="rect">
            <a:avLst/>
          </a:prstGeom>
        </p:spPr>
      </p:pic>
      <p:pic>
        <p:nvPicPr>
          <p:cNvPr id="80" name="Picture 79">
            <a:extLst>
              <a:ext uri="{FF2B5EF4-FFF2-40B4-BE49-F238E27FC236}">
                <a16:creationId xmlns:a16="http://schemas.microsoft.com/office/drawing/2014/main" xmlns="" id="{6AC7D913-60B7-4603-881B-831DA5D3A94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cstate="print">
            <a:extLst>
              <a:ext uri="{28A0092B-C50C-407E-A947-70E740481C1C}">
                <a14:useLocalDpi xmlns:a14="http://schemas.microsoft.com/office/drawing/2010/main" xmlns="" val="0"/>
              </a:ext>
            </a:extLst>
          </a:blip>
          <a:srcRect b="23320"/>
          <a:stretch/>
        </p:blipFill>
        <p:spPr>
          <a:xfrm>
            <a:off x="6454408" y="6096000"/>
            <a:ext cx="745301" cy="762000"/>
          </a:xfrm>
          <a:prstGeom prst="rect">
            <a:avLst/>
          </a:prstGeom>
        </p:spPr>
      </p:pic>
      <p:sp>
        <p:nvSpPr>
          <p:cNvPr id="82" name="Rectangle 81">
            <a:extLst>
              <a:ext uri="{FF2B5EF4-FFF2-40B4-BE49-F238E27FC236}">
                <a16:creationId xmlns:a16="http://schemas.microsoft.com/office/drawing/2014/main" xmlns="" id="{87F0FDC4-AD8C-47D9-9131-623C98ADB0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4" name="Rectangle 83">
            <a:extLst>
              <a:ext uri="{FF2B5EF4-FFF2-40B4-BE49-F238E27FC236}">
                <a16:creationId xmlns:a16="http://schemas.microsoft.com/office/drawing/2014/main" xmlns="" id="{74CD14DB-BB81-479F-A1FC-1C75640E9F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6" name="Rectangle 85">
            <a:extLst>
              <a:ext uri="{FF2B5EF4-FFF2-40B4-BE49-F238E27FC236}">
                <a16:creationId xmlns:a16="http://schemas.microsoft.com/office/drawing/2014/main" xmlns="" id="{C943A91B-7CA7-4592-A975-73B1BF8C4C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8" name="Freeform 7">
            <a:extLst>
              <a:ext uri="{FF2B5EF4-FFF2-40B4-BE49-F238E27FC236}">
                <a16:creationId xmlns:a16="http://schemas.microsoft.com/office/drawing/2014/main" xmlns="" id="{EC471314-E46A-414B-8D91-74880E84F1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90" name="Freeform: Shape 89">
            <a:extLst>
              <a:ext uri="{FF2B5EF4-FFF2-40B4-BE49-F238E27FC236}">
                <a16:creationId xmlns:a16="http://schemas.microsoft.com/office/drawing/2014/main" xmlns="" id="{6A681326-1C9D-44A3-A627-3871BDAE41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a:off x="0" y="1762067"/>
            <a:ext cx="9144313"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12290" name="Rectangle 2"/>
          <p:cNvSpPr>
            <a:spLocks noChangeArrowheads="1"/>
          </p:cNvSpPr>
          <p:nvPr/>
        </p:nvSpPr>
        <p:spPr bwMode="auto">
          <a:xfrm>
            <a:off x="827484" y="452718"/>
            <a:ext cx="6710641" cy="1400530"/>
          </a:xfrm>
          <a:prstGeom prst="rect">
            <a:avLst/>
          </a:prstGeom>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lIns="91440" tIns="45720" rIns="91440" bIns="45720" rtlCol="0" anchor="ctr">
            <a:normAutofit/>
          </a:bodyPr>
          <a:lstStyle/>
          <a:p>
            <a:pPr>
              <a:spcBef>
                <a:spcPct val="0"/>
              </a:spcBef>
              <a:spcAft>
                <a:spcPts val="600"/>
              </a:spcAft>
            </a:pPr>
            <a:r>
              <a:rPr lang="en-US" sz="4200" b="0" i="0" kern="1200">
                <a:solidFill>
                  <a:srgbClr val="FFFFFF"/>
                </a:solidFill>
                <a:latin typeface="+mj-lt"/>
                <a:ea typeface="+mj-ea"/>
                <a:cs typeface="+mj-cs"/>
              </a:rPr>
              <a:t>Ευρωπαϊκή  Ένωση</a:t>
            </a:r>
          </a:p>
        </p:txBody>
      </p:sp>
      <p:sp>
        <p:nvSpPr>
          <p:cNvPr id="12291" name="Rectangle 3"/>
          <p:cNvSpPr>
            <a:spLocks noChangeArrowheads="1"/>
          </p:cNvSpPr>
          <p:nvPr/>
        </p:nvSpPr>
        <p:spPr bwMode="auto">
          <a:xfrm>
            <a:off x="827484" y="2763520"/>
            <a:ext cx="6709905" cy="3484879"/>
          </a:xfrm>
          <a:prstGeom prst="rect">
            <a:avLst/>
          </a:prstGeom>
          <a:extLst>
            <a:ext uri="{91240B29-F687-4F45-9708-019B960494DF}">
              <a14:hiddenLine xmlns:a14="http://schemas.microsoft.com/office/drawing/2010/main" xmlns="" w="9525">
                <a:solidFill>
                  <a:schemeClr val="tx1"/>
                </a:solidFill>
                <a:miter lim="800000"/>
                <a:headEnd/>
                <a:tailEnd/>
              </a14:hiddenLine>
            </a:ext>
          </a:extLst>
        </p:spPr>
        <p:txBody>
          <a:bodyPr vert="horz" lIns="91440" tIns="45720" rIns="91440" bIns="45720" rtlCol="0">
            <a:normAutofit/>
          </a:bodyPr>
          <a:lstStyle/>
          <a:p>
            <a:pPr marL="342900" indent="-342900">
              <a:spcBef>
                <a:spcPts val="1000"/>
              </a:spcBef>
              <a:buClr>
                <a:schemeClr val="accent1"/>
              </a:buClr>
              <a:buSzPct val="80000"/>
              <a:buFont typeface="Wingdings" pitchFamily="2" charset="2"/>
              <a:buChar char="q"/>
            </a:pPr>
            <a:r>
              <a:rPr lang="en-US" sz="2400">
                <a:latin typeface="+mj-lt"/>
                <a:ea typeface="+mj-ea"/>
                <a:cs typeface="+mj-cs"/>
              </a:rPr>
              <a:t>6,1 - 9,9 % των νοσηλευομένων ασθενών έχουν ενδονοσοκομειακή λοίμωξη</a:t>
            </a:r>
          </a:p>
          <a:p>
            <a:pPr marL="342900" indent="-342900">
              <a:spcBef>
                <a:spcPts val="1000"/>
              </a:spcBef>
              <a:buClr>
                <a:schemeClr val="accent1"/>
              </a:buClr>
              <a:buSzPct val="80000"/>
              <a:buFont typeface="Wingdings" pitchFamily="2" charset="2"/>
              <a:buChar char="q"/>
            </a:pPr>
            <a:r>
              <a:rPr lang="en-US" sz="2400">
                <a:latin typeface="+mj-lt"/>
                <a:ea typeface="+mj-ea"/>
                <a:cs typeface="+mj-cs"/>
              </a:rPr>
              <a:t>37 000 θάνατοι</a:t>
            </a:r>
          </a:p>
          <a:p>
            <a:pPr marL="342900" indent="-342900">
              <a:spcBef>
                <a:spcPts val="1000"/>
              </a:spcBef>
              <a:buClr>
                <a:schemeClr val="bg2">
                  <a:lumMod val="40000"/>
                  <a:lumOff val="60000"/>
                </a:schemeClr>
              </a:buClr>
              <a:buSzPct val="80000"/>
              <a:buFont typeface="Wingdings 3" charset="2"/>
              <a:buChar char=""/>
            </a:pPr>
            <a:endParaRPr lang="en-US" dirty="0">
              <a:latin typeface="+mj-lt"/>
              <a:ea typeface="+mj-ea"/>
              <a:cs typeface="+mj-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2">
            <a:extLst>
              <a:ext uri="{FF2B5EF4-FFF2-40B4-BE49-F238E27FC236}">
                <a16:creationId xmlns:a16="http://schemas.microsoft.com/office/drawing/2014/main" xmlns="" id="{AFE48392-0921-AF4E-AA9F-ABFFF879FCBA}"/>
              </a:ext>
            </a:extLst>
          </p:cNvPr>
          <p:cNvSpPr txBox="1">
            <a:spLocks/>
          </p:cNvSpPr>
          <p:nvPr/>
        </p:nvSpPr>
        <p:spPr>
          <a:xfrm>
            <a:off x="0" y="2990553"/>
            <a:ext cx="6248400" cy="2819400"/>
          </a:xfrm>
          <a:prstGeom prst="rect">
            <a:avLst/>
          </a:prstGeom>
        </p:spPr>
        <p:txBody>
          <a:bodyPr>
            <a:normAutofit/>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lvl="1" algn="just">
              <a:buFont typeface="Wingdings" panose="05000000000000000000" pitchFamily="2" charset="2"/>
              <a:buChar char="ü"/>
            </a:pPr>
            <a:r>
              <a:rPr lang="el-GR" sz="2000" dirty="0">
                <a:latin typeface="Arial" panose="020B0604020202020204" pitchFamily="34" charset="0"/>
                <a:cs typeface="Arial" panose="020B0604020202020204" pitchFamily="34" charset="0"/>
              </a:rPr>
              <a:t>Για τις περισσότερες λοιμώξεις από κοινά βακτήρια </a:t>
            </a:r>
            <a:r>
              <a:rPr lang="el-GR" sz="2000" dirty="0">
                <a:solidFill>
                  <a:schemeClr val="tx2"/>
                </a:solidFill>
                <a:latin typeface="Arial" panose="020B0604020202020204" pitchFamily="34" charset="0"/>
                <a:cs typeface="Arial" panose="020B0604020202020204" pitchFamily="34" charset="0"/>
              </a:rPr>
              <a:t>48-72</a:t>
            </a:r>
            <a:r>
              <a:rPr lang="en-US" sz="2000" dirty="0">
                <a:solidFill>
                  <a:schemeClr val="tx2"/>
                </a:solidFill>
                <a:latin typeface="Arial" panose="020B0604020202020204" pitchFamily="34" charset="0"/>
                <a:cs typeface="Arial" panose="020B0604020202020204" pitchFamily="34" charset="0"/>
              </a:rPr>
              <a:t> </a:t>
            </a:r>
            <a:r>
              <a:rPr lang="el-GR" sz="2000" dirty="0">
                <a:solidFill>
                  <a:schemeClr val="tx2"/>
                </a:solidFill>
                <a:latin typeface="Arial" panose="020B0604020202020204" pitchFamily="34" charset="0"/>
                <a:cs typeface="Arial" panose="020B0604020202020204" pitchFamily="34" charset="0"/>
              </a:rPr>
              <a:t>ώρες</a:t>
            </a:r>
          </a:p>
          <a:p>
            <a:pPr lvl="1" algn="just">
              <a:buFont typeface="Wingdings" panose="05000000000000000000" pitchFamily="2" charset="2"/>
              <a:buChar char="ü"/>
            </a:pPr>
            <a:r>
              <a:rPr lang="el-GR" sz="2000" dirty="0">
                <a:latin typeface="Arial" panose="020B0604020202020204" pitchFamily="34" charset="0"/>
                <a:cs typeface="Arial" panose="020B0604020202020204" pitchFamily="34" charset="0"/>
              </a:rPr>
              <a:t>Κάθε </a:t>
            </a:r>
            <a:r>
              <a:rPr lang="el-GR" sz="2000" dirty="0" err="1">
                <a:latin typeface="Arial" panose="020B0604020202020204" pitchFamily="34" charset="0"/>
                <a:cs typeface="Arial" panose="020B0604020202020204" pitchFamily="34" charset="0"/>
              </a:rPr>
              <a:t>βακτηριακή</a:t>
            </a:r>
            <a:r>
              <a:rPr lang="el-GR" sz="2000" dirty="0">
                <a:latin typeface="Arial" panose="020B0604020202020204" pitchFamily="34" charset="0"/>
                <a:cs typeface="Arial" panose="020B0604020202020204" pitchFamily="34" charset="0"/>
              </a:rPr>
              <a:t> λοίμωξη η οποία εκδηλώνεται </a:t>
            </a:r>
            <a:r>
              <a:rPr lang="el-GR" sz="2000" dirty="0">
                <a:solidFill>
                  <a:schemeClr val="tx2"/>
                </a:solidFill>
                <a:latin typeface="Arial" panose="020B0604020202020204" pitchFamily="34" charset="0"/>
                <a:cs typeface="Arial" panose="020B0604020202020204" pitchFamily="34" charset="0"/>
              </a:rPr>
              <a:t>&lt;</a:t>
            </a:r>
            <a:r>
              <a:rPr lang="en-US" sz="2000" dirty="0">
                <a:solidFill>
                  <a:schemeClr val="tx2"/>
                </a:solidFill>
                <a:latin typeface="Arial" panose="020B0604020202020204" pitchFamily="34" charset="0"/>
                <a:cs typeface="Arial" panose="020B0604020202020204" pitchFamily="34" charset="0"/>
              </a:rPr>
              <a:t> </a:t>
            </a:r>
            <a:r>
              <a:rPr lang="el-GR" sz="2000" dirty="0">
                <a:solidFill>
                  <a:schemeClr val="tx2"/>
                </a:solidFill>
                <a:latin typeface="Arial" panose="020B0604020202020204" pitchFamily="34" charset="0"/>
                <a:cs typeface="Arial" panose="020B0604020202020204" pitchFamily="34" charset="0"/>
              </a:rPr>
              <a:t>48 ώρες </a:t>
            </a:r>
            <a:r>
              <a:rPr lang="el-GR" sz="2000" dirty="0">
                <a:latin typeface="Arial" panose="020B0604020202020204" pitchFamily="34" charset="0"/>
                <a:cs typeface="Arial" panose="020B0604020202020204" pitchFamily="34" charset="0"/>
              </a:rPr>
              <a:t>από την εισαγωγή εφόσον συνδέεται με κάποια επιθετική ιατρική και διαγνωστική τεχνική (πχ καθετηριασμός καρδιάς, καθετηριασμός ουροδόχου κύστης)</a:t>
            </a:r>
          </a:p>
          <a:p>
            <a:pPr lvl="1" algn="just">
              <a:buFont typeface="Wingdings" panose="05000000000000000000" pitchFamily="2" charset="2"/>
              <a:buChar char="ü"/>
            </a:pPr>
            <a:endParaRPr lang="el-GR" sz="2000" dirty="0"/>
          </a:p>
        </p:txBody>
      </p:sp>
      <p:pic>
        <p:nvPicPr>
          <p:cNvPr id="164866" name="Picture 2" descr="Staphylococcus Aureus Cartoons and Comics - funny pictures from CartoonStock">
            <a:extLst>
              <a:ext uri="{FF2B5EF4-FFF2-40B4-BE49-F238E27FC236}">
                <a16:creationId xmlns:a16="http://schemas.microsoft.com/office/drawing/2014/main" xmlns="" id="{12481880-B1DB-9846-947C-42B16EE0B652}"/>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93567" y="2819400"/>
            <a:ext cx="2618371" cy="3937127"/>
          </a:xfrm>
          <a:prstGeom prst="rect">
            <a:avLst/>
          </a:prstGeom>
          <a:noFill/>
          <a:extLst>
            <a:ext uri="{909E8E84-426E-40DD-AFC4-6F175D3DCCD1}">
              <a14:hiddenFill xmlns:a14="http://schemas.microsoft.com/office/drawing/2010/main" xmlns="">
                <a:solidFill>
                  <a:srgbClr val="FFFFFF"/>
                </a:solidFill>
              </a14:hiddenFill>
            </a:ext>
          </a:extLst>
        </p:spPr>
      </p:pic>
      <p:sp>
        <p:nvSpPr>
          <p:cNvPr id="3" name="Ορθογώνιο 2">
            <a:extLst>
              <a:ext uri="{FF2B5EF4-FFF2-40B4-BE49-F238E27FC236}">
                <a16:creationId xmlns:a16="http://schemas.microsoft.com/office/drawing/2014/main" xmlns="" id="{3E4EF094-838E-7448-B1CC-63BAD88153F1}"/>
              </a:ext>
            </a:extLst>
          </p:cNvPr>
          <p:cNvSpPr/>
          <p:nvPr/>
        </p:nvSpPr>
        <p:spPr>
          <a:xfrm>
            <a:off x="685800" y="685800"/>
            <a:ext cx="6934200" cy="2000548"/>
          </a:xfrm>
          <a:prstGeom prst="rect">
            <a:avLst/>
          </a:prstGeom>
        </p:spPr>
        <p:txBody>
          <a:bodyPr wrap="square">
            <a:spAutoFit/>
          </a:bodyPr>
          <a:lstStyle/>
          <a:p>
            <a:pPr algn="just"/>
            <a:r>
              <a:rPr lang="el-GR" sz="2400" b="1" dirty="0">
                <a:solidFill>
                  <a:schemeClr val="accent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Νοσοκομειακή λοίμωξη</a:t>
            </a:r>
            <a:r>
              <a:rPr lang="en-US" sz="2400" b="1" dirty="0">
                <a:solidFill>
                  <a:schemeClr val="accent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a:solidFill>
                  <a:schemeClr val="tx2"/>
                </a:solidFill>
                <a:latin typeface="Arial" panose="020B0604020202020204" pitchFamily="34" charset="0"/>
                <a:cs typeface="Arial" panose="020B0604020202020204" pitchFamily="34" charset="0"/>
                <a:sym typeface="Wingdings" panose="05000000000000000000" pitchFamily="2" charset="2"/>
              </a:rPr>
              <a:t> </a:t>
            </a:r>
            <a:r>
              <a:rPr lang="en-US" sz="2000" dirty="0">
                <a:latin typeface="Arial" panose="020B0604020202020204" pitchFamily="34" charset="0"/>
                <a:cs typeface="Arial" panose="020B0604020202020204" pitchFamily="34" charset="0"/>
              </a:rPr>
              <a:t>K</a:t>
            </a:r>
            <a:r>
              <a:rPr lang="el-GR" sz="2000" dirty="0" err="1">
                <a:latin typeface="Arial" panose="020B0604020202020204" pitchFamily="34" charset="0"/>
                <a:cs typeface="Arial" panose="020B0604020202020204" pitchFamily="34" charset="0"/>
              </a:rPr>
              <a:t>άθε</a:t>
            </a:r>
            <a:r>
              <a:rPr lang="el-GR" sz="2000" dirty="0">
                <a:latin typeface="Arial" panose="020B0604020202020204" pitchFamily="34" charset="0"/>
                <a:cs typeface="Arial" panose="020B0604020202020204" pitchFamily="34" charset="0"/>
              </a:rPr>
              <a:t> λοίμωξη που αναπτύσσεται στο νοσοκομείο/άλλη μονάδα φροντίδας υγείας η οποία δεν υπήρχε ή δεν βρισκόταν σε περίοδο επώασης κατά την εισαγωγή του ασθενή και προκαλείται από μικροοργανισμούς που αποκτά κατά τη διάρκεια της νοσοκομειακής νοσηλείας</a:t>
            </a:r>
          </a:p>
        </p:txBody>
      </p:sp>
    </p:spTree>
    <p:extLst>
      <p:ext uri="{BB962C8B-B14F-4D97-AF65-F5344CB8AC3E}">
        <p14:creationId xmlns:p14="http://schemas.microsoft.com/office/powerpoint/2010/main" xmlns="" val="7381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1000"/>
                                        <p:tgtEl>
                                          <p:spTgt spid="2">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circle(in)">
                                      <p:cBhvr>
                                        <p:cTn id="10" dur="1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2">
            <a:extLst>
              <a:ext uri="{FF2B5EF4-FFF2-40B4-BE49-F238E27FC236}">
                <a16:creationId xmlns:a16="http://schemas.microsoft.com/office/drawing/2014/main" xmlns="" id="{4EE7913E-3742-054C-AF46-DFF62D4775A7}"/>
              </a:ext>
            </a:extLst>
          </p:cNvPr>
          <p:cNvSpPr txBox="1">
            <a:spLocks/>
          </p:cNvSpPr>
          <p:nvPr/>
        </p:nvSpPr>
        <p:spPr>
          <a:xfrm>
            <a:off x="457200" y="1066800"/>
            <a:ext cx="8001000" cy="5410200"/>
          </a:xfrm>
          <a:prstGeom prst="rect">
            <a:avLst/>
          </a:prstGeom>
        </p:spPr>
        <p:txBody>
          <a:bodyPr>
            <a:noAutofit/>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lgn="just">
              <a:buFont typeface="Wingdings" panose="05000000000000000000" pitchFamily="2" charset="2"/>
              <a:buChar char="§"/>
            </a:pPr>
            <a:r>
              <a:rPr lang="el-GR" sz="2800" b="1" dirty="0">
                <a:solidFill>
                  <a:schemeClr val="accent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Νοσοκομειακή λοίμωξη </a:t>
            </a:r>
            <a:r>
              <a:rPr lang="el-GR" sz="2800" dirty="0">
                <a:latin typeface="Arial" panose="020B0604020202020204" pitchFamily="34" charset="0"/>
                <a:cs typeface="Arial" panose="020B0604020202020204" pitchFamily="34" charset="0"/>
              </a:rPr>
              <a:t>θεωρείται επίσης κάθε λοίμωξη που αποκτήθηκε στο νοσοκομείο και εκδηλώνεται</a:t>
            </a:r>
          </a:p>
          <a:p>
            <a:pPr lvl="1" algn="just">
              <a:buFont typeface="Wingdings" panose="05000000000000000000" pitchFamily="2" charset="2"/>
              <a:buChar char="ü"/>
            </a:pPr>
            <a:r>
              <a:rPr lang="el-GR" sz="2600" dirty="0">
                <a:latin typeface="Arial" panose="020B0604020202020204" pitchFamily="34" charset="0"/>
                <a:cs typeface="Arial" panose="020B0604020202020204" pitchFamily="34" charset="0"/>
              </a:rPr>
              <a:t>Σε ασθενείς παθολογικού τμήματος </a:t>
            </a:r>
            <a:r>
              <a:rPr lang="el-GR" sz="2600" dirty="0">
                <a:latin typeface="Arial" panose="020B0604020202020204" pitchFamily="34" charset="0"/>
                <a:cs typeface="Arial" panose="020B0604020202020204" pitchFamily="34" charset="0"/>
                <a:sym typeface="Wingdings" panose="05000000000000000000" pitchFamily="2" charset="2"/>
              </a:rPr>
              <a:t> </a:t>
            </a:r>
          </a:p>
          <a:p>
            <a:pPr marL="457207" lvl="1" indent="0" algn="just">
              <a:buNone/>
            </a:pPr>
            <a:r>
              <a:rPr lang="el-GR" sz="2600" b="1" dirty="0">
                <a:solidFill>
                  <a:schemeClr val="tx2"/>
                </a:solidFill>
                <a:latin typeface="Arial" panose="020B0604020202020204" pitchFamily="34" charset="0"/>
                <a:cs typeface="Arial" panose="020B0604020202020204" pitchFamily="34" charset="0"/>
                <a:sym typeface="Wingdings" panose="05000000000000000000" pitchFamily="2" charset="2"/>
              </a:rPr>
              <a:t>   </a:t>
            </a:r>
            <a:r>
              <a:rPr lang="el-GR" sz="2600" b="1" dirty="0">
                <a:solidFill>
                  <a:schemeClr val="tx2"/>
                </a:solidFill>
                <a:latin typeface="Arial" panose="020B0604020202020204" pitchFamily="34" charset="0"/>
                <a:cs typeface="Arial" panose="020B0604020202020204" pitchFamily="34" charset="0"/>
              </a:rPr>
              <a:t>5 ημέρες </a:t>
            </a:r>
            <a:r>
              <a:rPr lang="el-GR" sz="2600" dirty="0">
                <a:latin typeface="Arial" panose="020B0604020202020204" pitchFamily="34" charset="0"/>
                <a:cs typeface="Arial" panose="020B0604020202020204" pitchFamily="34" charset="0"/>
              </a:rPr>
              <a:t>από την έξοδο του ασθενούς</a:t>
            </a:r>
          </a:p>
          <a:p>
            <a:pPr lvl="1" algn="just">
              <a:buFont typeface="Wingdings" panose="05000000000000000000" pitchFamily="2" charset="2"/>
              <a:buChar char="ü"/>
            </a:pPr>
            <a:r>
              <a:rPr lang="el-GR" sz="2600" dirty="0">
                <a:latin typeface="Arial" panose="020B0604020202020204" pitchFamily="34" charset="0"/>
                <a:cs typeface="Arial" panose="020B0604020202020204" pitchFamily="34" charset="0"/>
              </a:rPr>
              <a:t>Για λοιμώξεις εγχειρητικού πεδίου  </a:t>
            </a:r>
            <a:r>
              <a:rPr lang="el-GR" sz="2600" dirty="0">
                <a:latin typeface="Arial" panose="020B0604020202020204" pitchFamily="34" charset="0"/>
                <a:cs typeface="Arial" panose="020B0604020202020204" pitchFamily="34" charset="0"/>
                <a:sym typeface="Wingdings" panose="05000000000000000000" pitchFamily="2" charset="2"/>
              </a:rPr>
              <a:t> </a:t>
            </a:r>
          </a:p>
          <a:p>
            <a:pPr marL="457207" lvl="1" indent="0" algn="just">
              <a:buNone/>
            </a:pPr>
            <a:r>
              <a:rPr lang="el-GR" sz="2600" b="1" dirty="0">
                <a:solidFill>
                  <a:schemeClr val="tx2"/>
                </a:solidFill>
                <a:latin typeface="Arial" panose="020B0604020202020204" pitchFamily="34" charset="0"/>
                <a:cs typeface="Arial" panose="020B0604020202020204" pitchFamily="34" charset="0"/>
                <a:sym typeface="Wingdings" panose="05000000000000000000" pitchFamily="2" charset="2"/>
              </a:rPr>
              <a:t>   30 ημέρες </a:t>
            </a:r>
            <a:r>
              <a:rPr lang="el-GR" sz="2600" dirty="0">
                <a:latin typeface="Arial" panose="020B0604020202020204" pitchFamily="34" charset="0"/>
                <a:cs typeface="Arial" panose="020B0604020202020204" pitchFamily="34" charset="0"/>
                <a:sym typeface="Wingdings" panose="05000000000000000000" pitchFamily="2" charset="2"/>
              </a:rPr>
              <a:t>από την έξοδο του ασθενούς</a:t>
            </a:r>
          </a:p>
          <a:p>
            <a:pPr lvl="1" algn="just">
              <a:buFont typeface="Wingdings" panose="05000000000000000000" pitchFamily="2" charset="2"/>
              <a:buChar char="ü"/>
            </a:pPr>
            <a:r>
              <a:rPr lang="el-GR" sz="2600" dirty="0">
                <a:latin typeface="Arial" panose="020B0604020202020204" pitchFamily="34" charset="0"/>
                <a:cs typeface="Arial" panose="020B0604020202020204" pitchFamily="34" charset="0"/>
                <a:sym typeface="Wingdings" panose="05000000000000000000" pitchFamily="2" charset="2"/>
              </a:rPr>
              <a:t>Σε τοποθέτηση ξένων σωμάτων  (τεχνητή βαλβίδα, </a:t>
            </a:r>
            <a:r>
              <a:rPr lang="el-GR" sz="2600" dirty="0" err="1">
                <a:latin typeface="Arial" panose="020B0604020202020204" pitchFamily="34" charset="0"/>
                <a:cs typeface="Arial" panose="020B0604020202020204" pitchFamily="34" charset="0"/>
                <a:sym typeface="Wingdings" panose="05000000000000000000" pitchFamily="2" charset="2"/>
              </a:rPr>
              <a:t>ορθοπαιδική</a:t>
            </a:r>
            <a:r>
              <a:rPr lang="el-GR" sz="2600" dirty="0">
                <a:latin typeface="Arial" panose="020B0604020202020204" pitchFamily="34" charset="0"/>
                <a:cs typeface="Arial" panose="020B0604020202020204" pitchFamily="34" charset="0"/>
                <a:sym typeface="Wingdings" panose="05000000000000000000" pitchFamily="2" charset="2"/>
              </a:rPr>
              <a:t> </a:t>
            </a:r>
            <a:r>
              <a:rPr lang="el-GR" sz="2600" dirty="0" err="1">
                <a:latin typeface="Arial" panose="020B0604020202020204" pitchFamily="34" charset="0"/>
                <a:cs typeface="Arial" panose="020B0604020202020204" pitchFamily="34" charset="0"/>
                <a:sym typeface="Wingdings" panose="05000000000000000000" pitchFamily="2" charset="2"/>
              </a:rPr>
              <a:t>ενδοπρόθεση</a:t>
            </a:r>
            <a:r>
              <a:rPr lang="el-GR" sz="2600" dirty="0">
                <a:latin typeface="Arial" panose="020B0604020202020204" pitchFamily="34" charset="0"/>
                <a:cs typeface="Arial" panose="020B0604020202020204" pitchFamily="34" charset="0"/>
                <a:sym typeface="Wingdings" panose="05000000000000000000" pitchFamily="2" charset="2"/>
              </a:rPr>
              <a:t>)  </a:t>
            </a:r>
          </a:p>
          <a:p>
            <a:pPr marL="712788" lvl="1" indent="-255588" algn="just">
              <a:buNone/>
            </a:pPr>
            <a:r>
              <a:rPr lang="el-GR" sz="2600" b="1" dirty="0">
                <a:solidFill>
                  <a:schemeClr val="tx2"/>
                </a:solidFill>
                <a:latin typeface="Arial" panose="020B0604020202020204" pitchFamily="34" charset="0"/>
                <a:cs typeface="Arial" panose="020B0604020202020204" pitchFamily="34" charset="0"/>
                <a:sym typeface="Wingdings" panose="05000000000000000000" pitchFamily="2" charset="2"/>
              </a:rPr>
              <a:t>   1 και 2 έτη </a:t>
            </a:r>
            <a:r>
              <a:rPr lang="el-GR" sz="2600" dirty="0">
                <a:latin typeface="Arial" panose="020B0604020202020204" pitchFamily="34" charset="0"/>
                <a:cs typeface="Arial" panose="020B0604020202020204" pitchFamily="34" charset="0"/>
                <a:sym typeface="Wingdings" panose="05000000000000000000" pitchFamily="2" charset="2"/>
              </a:rPr>
              <a:t>μετά την έξοδο του ασθενούς     αντίστοιχα</a:t>
            </a:r>
            <a:endParaRPr lang="el-GR"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667010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arn(inVertic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inVertic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arn(inVertic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arn(inVertical)">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arn(inVertical)">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barn(inVertical)">
                                      <p:cBhvr>
                                        <p:cTn id="3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85775" y="1066800"/>
            <a:ext cx="2331469" cy="1676400"/>
          </a:xfrm>
          <a:scene3d>
            <a:camera prst="orthographicFront">
              <a:rot lat="0" lon="0" rev="0"/>
            </a:camera>
            <a:lightRig rig="contrasting" dir="t">
              <a:rot lat="0" lon="0" rev="1500000"/>
            </a:lightRig>
          </a:scene3d>
        </p:spPr>
        <p:txBody>
          <a:bodyPr anchor="ctr">
            <a:normAutofit/>
          </a:bodyPr>
          <a:lstStyle/>
          <a:p>
            <a:r>
              <a:rPr lang="el-GR" sz="2200" b="1" dirty="0">
                <a:solidFill>
                  <a:schemeClr val="accent3"/>
                </a:solidFill>
                <a:effectLst>
                  <a:outerShdw blurRad="38100" dist="38100" dir="2700000" algn="tl">
                    <a:srgbClr val="000000">
                      <a:alpha val="43137"/>
                    </a:srgbClr>
                  </a:outerShdw>
                </a:effectLst>
                <a:latin typeface="+mn-lt"/>
              </a:rPr>
              <a:t>Νοσοκομειακές λοιμώξεις</a:t>
            </a:r>
            <a:br>
              <a:rPr lang="el-GR" sz="2200" b="1" dirty="0">
                <a:solidFill>
                  <a:schemeClr val="accent3"/>
                </a:solidFill>
                <a:effectLst>
                  <a:outerShdw blurRad="38100" dist="38100" dir="2700000" algn="tl">
                    <a:srgbClr val="000000">
                      <a:alpha val="43137"/>
                    </a:srgbClr>
                  </a:outerShdw>
                </a:effectLst>
                <a:latin typeface="+mn-lt"/>
              </a:rPr>
            </a:br>
            <a:r>
              <a:rPr lang="el-GR" sz="2200" b="1" dirty="0">
                <a:solidFill>
                  <a:schemeClr val="accent3"/>
                </a:solidFill>
                <a:effectLst>
                  <a:outerShdw blurRad="38100" dist="38100" dir="2700000" algn="tl">
                    <a:srgbClr val="000000">
                      <a:alpha val="43137"/>
                    </a:srgbClr>
                  </a:outerShdw>
                </a:effectLst>
                <a:latin typeface="+mn-lt"/>
              </a:rPr>
              <a:t>ταξινόμηση</a:t>
            </a:r>
          </a:p>
        </p:txBody>
      </p:sp>
      <p:graphicFrame>
        <p:nvGraphicFramePr>
          <p:cNvPr id="5" name="Θέση περιεχομένου 2">
            <a:extLst>
              <a:ext uri="{FF2B5EF4-FFF2-40B4-BE49-F238E27FC236}">
                <a16:creationId xmlns:a16="http://schemas.microsoft.com/office/drawing/2014/main" xmlns="" id="{891B5676-540F-4A20-8433-AC95FAE3F24B}"/>
              </a:ext>
            </a:extLst>
          </p:cNvPr>
          <p:cNvGraphicFramePr>
            <a:graphicFrameLocks noGrp="1"/>
          </p:cNvGraphicFramePr>
          <p:nvPr>
            <p:ph idx="1"/>
            <p:extLst>
              <p:ext uri="{D42A27DB-BD31-4B8C-83A1-F6EECF244321}">
                <p14:modId xmlns:p14="http://schemas.microsoft.com/office/powerpoint/2010/main" xmlns="" val="1118902987"/>
              </p:ext>
            </p:extLst>
          </p:nvPr>
        </p:nvGraphicFramePr>
        <p:xfrm>
          <a:off x="3200400" y="1447800"/>
          <a:ext cx="5457825"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42630488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144A11D1-6963-485E-86DE-760B074343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title"/>
          </p:nvPr>
        </p:nvSpPr>
        <p:spPr>
          <a:xfrm>
            <a:off x="476417" y="629266"/>
            <a:ext cx="2337517" cy="5594554"/>
          </a:xfrm>
        </p:spPr>
        <p:txBody>
          <a:bodyPr anchor="ctr">
            <a:normAutofit/>
          </a:bodyPr>
          <a:lstStyle/>
          <a:p>
            <a:r>
              <a:rPr lang="en-US" sz="3300" b="1">
                <a:solidFill>
                  <a:srgbClr val="EBEBEB"/>
                </a:solidFill>
              </a:rPr>
              <a:t>M</a:t>
            </a:r>
            <a:r>
              <a:rPr lang="el-GR" sz="3300" b="1">
                <a:solidFill>
                  <a:srgbClr val="EBEBEB"/>
                </a:solidFill>
              </a:rPr>
              <a:t>είζον πρόβλημα δημόσιας υγείας…</a:t>
            </a:r>
            <a:endParaRPr lang="el-GR" sz="3300">
              <a:solidFill>
                <a:srgbClr val="EBEBEB"/>
              </a:solidFill>
            </a:endParaRPr>
          </a:p>
        </p:txBody>
      </p:sp>
      <p:sp>
        <p:nvSpPr>
          <p:cNvPr id="11" name="Freeform 7">
            <a:extLst>
              <a:ext uri="{FF2B5EF4-FFF2-40B4-BE49-F238E27FC236}">
                <a16:creationId xmlns:a16="http://schemas.microsoft.com/office/drawing/2014/main" xmlns="" id="{93BDF132-E4EF-4CB3-9A12-1EB75E159A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961082" y="-1"/>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3" name="Freeform: Shape 12">
            <a:extLst>
              <a:ext uri="{FF2B5EF4-FFF2-40B4-BE49-F238E27FC236}">
                <a16:creationId xmlns:a16="http://schemas.microsoft.com/office/drawing/2014/main" xmlns="" id="{F8486D32-0A56-4407-A9D1-7AFC169465F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20982" y="0"/>
            <a:ext cx="6023018"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xmlns="" id="{B73FE0C2-11C7-466D-B4BA-0330484CD5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Θέση περιεχομένου 2"/>
          <p:cNvSpPr>
            <a:spLocks noGrp="1"/>
          </p:cNvSpPr>
          <p:nvPr>
            <p:ph idx="1"/>
          </p:nvPr>
        </p:nvSpPr>
        <p:spPr>
          <a:xfrm>
            <a:off x="3687735" y="1066800"/>
            <a:ext cx="5303866" cy="4053300"/>
          </a:xfrm>
        </p:spPr>
        <p:txBody>
          <a:bodyPr>
            <a:normAutofit fontScale="85000" lnSpcReduction="20000"/>
          </a:bodyPr>
          <a:lstStyle/>
          <a:p>
            <a:pPr>
              <a:lnSpc>
                <a:spcPct val="90000"/>
              </a:lnSpc>
              <a:buFont typeface="Wingdings 3" pitchFamily="2" charset="2"/>
              <a:buChar char=""/>
            </a:pPr>
            <a:endParaRPr lang="el-GR" sz="1000" dirty="0">
              <a:latin typeface="Arial" panose="020B0604020202020204" pitchFamily="34" charset="0"/>
              <a:cs typeface="Arial" panose="020B0604020202020204" pitchFamily="34" charset="0"/>
            </a:endParaRPr>
          </a:p>
          <a:p>
            <a:pPr>
              <a:lnSpc>
                <a:spcPct val="90000"/>
              </a:lnSpc>
              <a:buClr>
                <a:schemeClr val="accent1"/>
              </a:buClr>
              <a:buFont typeface="Wingdings" pitchFamily="2" charset="2"/>
              <a:buChar char="§"/>
            </a:pPr>
            <a:r>
              <a:rPr lang="en-US" sz="2300" dirty="0">
                <a:latin typeface="Arial" panose="020B0604020202020204" pitchFamily="34" charset="0"/>
                <a:cs typeface="Arial" panose="020B0604020202020204" pitchFamily="34" charset="0"/>
              </a:rPr>
              <a:t>5-12% </a:t>
            </a:r>
            <a:r>
              <a:rPr lang="el-GR" sz="2300" dirty="0">
                <a:latin typeface="Arial" panose="020B0604020202020204" pitchFamily="34" charset="0"/>
                <a:cs typeface="Arial" panose="020B0604020202020204" pitchFamily="34" charset="0"/>
              </a:rPr>
              <a:t>των νοσηλευόμενων παρουσιάζουν τουλάχιστον ένα επεισόδιο </a:t>
            </a:r>
          </a:p>
          <a:p>
            <a:pPr>
              <a:lnSpc>
                <a:spcPct val="90000"/>
              </a:lnSpc>
              <a:buClr>
                <a:schemeClr val="accent1"/>
              </a:buClr>
              <a:buFont typeface="Wingdings" pitchFamily="2" charset="2"/>
              <a:buChar char="§"/>
            </a:pPr>
            <a:r>
              <a:rPr lang="el-GR" sz="2300" dirty="0">
                <a:latin typeface="Arial" panose="020B0604020202020204" pitchFamily="34" charset="0"/>
                <a:cs typeface="Arial" panose="020B0604020202020204" pitchFamily="34" charset="0"/>
              </a:rPr>
              <a:t>2-3 φορές μεγαλύτερος κίνδυνος για τις αναπτυσσόμενες χώρες</a:t>
            </a:r>
          </a:p>
          <a:p>
            <a:pPr>
              <a:lnSpc>
                <a:spcPct val="90000"/>
              </a:lnSpc>
              <a:buClr>
                <a:schemeClr val="accent1"/>
              </a:buClr>
              <a:buFont typeface="Wingdings" pitchFamily="2" charset="2"/>
              <a:buChar char="§"/>
            </a:pPr>
            <a:r>
              <a:rPr lang="el-GR" sz="2300" dirty="0">
                <a:latin typeface="Arial" panose="020B0604020202020204" pitchFamily="34" charset="0"/>
                <a:cs typeface="Arial" panose="020B0604020202020204" pitchFamily="34" charset="0"/>
              </a:rPr>
              <a:t>Συχνότερη</a:t>
            </a:r>
            <a:r>
              <a:rPr lang="el-GR" sz="2300" dirty="0">
                <a:latin typeface="Arial" panose="020B0604020202020204" pitchFamily="34" charset="0"/>
                <a:cs typeface="Arial" panose="020B0604020202020204" pitchFamily="34" charset="0"/>
                <a:sym typeface="Wingdings" panose="05000000000000000000" pitchFamily="2" charset="2"/>
              </a:rPr>
              <a:t> λοίμωξη </a:t>
            </a:r>
            <a:r>
              <a:rPr lang="en-US" sz="2300" dirty="0">
                <a:latin typeface="Arial" panose="020B0604020202020204" pitchFamily="34" charset="0"/>
                <a:cs typeface="Arial" panose="020B0604020202020204" pitchFamily="34" charset="0"/>
                <a:sym typeface="Wingdings" panose="05000000000000000000" pitchFamily="2" charset="2"/>
              </a:rPr>
              <a:t>-- </a:t>
            </a:r>
            <a:r>
              <a:rPr lang="el-GR" sz="2300" dirty="0">
                <a:latin typeface="Arial" panose="020B0604020202020204" pitchFamily="34" charset="0"/>
                <a:cs typeface="Arial" panose="020B0604020202020204" pitchFamily="34" charset="0"/>
                <a:sym typeface="Wingdings" panose="05000000000000000000" pitchFamily="2" charset="2"/>
              </a:rPr>
              <a:t>ουροποιητικού συστήματος (αναπτυγμένες χώρες)</a:t>
            </a:r>
          </a:p>
          <a:p>
            <a:pPr lvl="1">
              <a:lnSpc>
                <a:spcPct val="90000"/>
              </a:lnSpc>
              <a:buClr>
                <a:schemeClr val="accent1"/>
              </a:buClr>
              <a:buFont typeface="Wingdings" pitchFamily="2" charset="2"/>
              <a:buChar char="Ø"/>
            </a:pPr>
            <a:r>
              <a:rPr lang="el-GR" sz="2300" dirty="0">
                <a:latin typeface="Arial" panose="020B0604020202020204" pitchFamily="34" charset="0"/>
                <a:cs typeface="Arial" panose="020B0604020202020204" pitchFamily="34" charset="0"/>
                <a:sym typeface="Wingdings" panose="05000000000000000000" pitchFamily="2" charset="2"/>
              </a:rPr>
              <a:t>λοιμώξεις χειρουργικού πεδίου (αναπτυσσόμενες χώρες)</a:t>
            </a:r>
          </a:p>
          <a:p>
            <a:pPr lvl="1">
              <a:lnSpc>
                <a:spcPct val="90000"/>
              </a:lnSpc>
              <a:buClr>
                <a:schemeClr val="accent1"/>
              </a:buClr>
              <a:buFont typeface="Wingdings" pitchFamily="2" charset="2"/>
              <a:buChar char="Ø"/>
            </a:pPr>
            <a:r>
              <a:rPr lang="el-GR" sz="2300" dirty="0">
                <a:latin typeface="Arial" panose="020B0604020202020204" pitchFamily="34" charset="0"/>
                <a:cs typeface="Arial" panose="020B0604020202020204" pitchFamily="34" charset="0"/>
                <a:sym typeface="Wingdings" panose="05000000000000000000" pitchFamily="2" charset="2"/>
              </a:rPr>
              <a:t>ΜΕΘ  30-50% των νοσηλευόμενων παρουσιάζουν τουλάχιστον ένα επεισόδιο </a:t>
            </a:r>
          </a:p>
          <a:p>
            <a:pPr>
              <a:lnSpc>
                <a:spcPct val="90000"/>
              </a:lnSpc>
              <a:buClr>
                <a:schemeClr val="accent1"/>
              </a:buClr>
              <a:buFont typeface="Wingdings" pitchFamily="2" charset="2"/>
              <a:buChar char="§"/>
            </a:pPr>
            <a:r>
              <a:rPr lang="el-GR" sz="2300" dirty="0">
                <a:latin typeface="Arial" panose="020B0604020202020204" pitchFamily="34" charset="0"/>
                <a:cs typeface="Arial" panose="020B0604020202020204" pitchFamily="34" charset="0"/>
                <a:sym typeface="Wingdings" panose="05000000000000000000" pitchFamily="2" charset="2"/>
              </a:rPr>
              <a:t>20-30% των λοιμώξεων αυτών θα μπορούσαν να προληφθούν με την εφαρμογή των μέτρων πρόληψης </a:t>
            </a:r>
          </a:p>
          <a:p>
            <a:pPr>
              <a:lnSpc>
                <a:spcPct val="90000"/>
              </a:lnSpc>
              <a:buClr>
                <a:schemeClr val="accent1"/>
              </a:buClr>
              <a:buFont typeface="Wingdings" pitchFamily="2" charset="2"/>
              <a:buChar char="§"/>
            </a:pPr>
            <a:endParaRPr lang="el-GR" sz="1000" dirty="0">
              <a:sym typeface="Wingdings" panose="05000000000000000000" pitchFamily="2" charset="2"/>
            </a:endParaRPr>
          </a:p>
          <a:p>
            <a:pPr>
              <a:lnSpc>
                <a:spcPct val="90000"/>
              </a:lnSpc>
            </a:pPr>
            <a:endParaRPr lang="el-GR" sz="1000" dirty="0"/>
          </a:p>
        </p:txBody>
      </p:sp>
      <p:pic>
        <p:nvPicPr>
          <p:cNvPr id="4" name="Εικόνα 3"/>
          <p:cNvPicPr>
            <a:picLocks noChangeAspect="1"/>
          </p:cNvPicPr>
          <p:nvPr/>
        </p:nvPicPr>
        <p:blipFill>
          <a:blip r:embed="rId2" cstate="print"/>
          <a:stretch>
            <a:fillRect/>
          </a:stretch>
        </p:blipFill>
        <p:spPr>
          <a:xfrm>
            <a:off x="3795698" y="4960078"/>
            <a:ext cx="4871885" cy="1739959"/>
          </a:xfrm>
          <a:prstGeom prst="rect">
            <a:avLst/>
          </a:prstGeom>
          <a:effectLst/>
        </p:spPr>
      </p:pic>
    </p:spTree>
    <p:extLst>
      <p:ext uri="{BB962C8B-B14F-4D97-AF65-F5344CB8AC3E}">
        <p14:creationId xmlns:p14="http://schemas.microsoft.com/office/powerpoint/2010/main" xmlns="" val="3377244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xmlns="" id="{B4AAD3FD-83A5-4B89-9F8F-01B8870865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title"/>
          </p:nvPr>
        </p:nvSpPr>
        <p:spPr>
          <a:xfrm>
            <a:off x="486698" y="629266"/>
            <a:ext cx="3124882" cy="1622321"/>
          </a:xfrm>
          <a:scene3d>
            <a:camera prst="orthographicFront">
              <a:rot lat="0" lon="0" rev="0"/>
            </a:camera>
            <a:lightRig rig="contrasting" dir="t">
              <a:rot lat="0" lon="0" rev="1500000"/>
            </a:lightRig>
          </a:scene3d>
        </p:spPr>
        <p:txBody>
          <a:bodyPr>
            <a:normAutofit/>
          </a:bodyPr>
          <a:lstStyle/>
          <a:p>
            <a:pPr>
              <a:lnSpc>
                <a:spcPct val="90000"/>
              </a:lnSpc>
            </a:pPr>
            <a:r>
              <a:rPr lang="en-US" sz="2600" b="1">
                <a:solidFill>
                  <a:srgbClr val="EBEBEB"/>
                </a:solidFill>
                <a:effectLst>
                  <a:outerShdw blurRad="38100" dist="38100" dir="2700000" algn="tl">
                    <a:srgbClr val="000000">
                      <a:alpha val="43137"/>
                    </a:srgbClr>
                  </a:outerShdw>
                </a:effectLst>
              </a:rPr>
              <a:t>M</a:t>
            </a:r>
            <a:r>
              <a:rPr lang="el-GR" sz="2600" b="1">
                <a:solidFill>
                  <a:srgbClr val="EBEBEB"/>
                </a:solidFill>
                <a:effectLst>
                  <a:outerShdw blurRad="38100" dist="38100" dir="2700000" algn="tl">
                    <a:srgbClr val="000000">
                      <a:alpha val="43137"/>
                    </a:srgbClr>
                  </a:outerShdw>
                </a:effectLst>
              </a:rPr>
              <a:t>είζον πρόβλημα δημόσιας υγείας…</a:t>
            </a:r>
          </a:p>
        </p:txBody>
      </p:sp>
      <p:sp>
        <p:nvSpPr>
          <p:cNvPr id="73" name="Freeform 31">
            <a:extLst>
              <a:ext uri="{FF2B5EF4-FFF2-40B4-BE49-F238E27FC236}">
                <a16:creationId xmlns:a16="http://schemas.microsoft.com/office/drawing/2014/main" xmlns="" id="{61752F1D-FC0F-4103-9584-630E643CCDA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745515" y="-1"/>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75" name="Freeform: Shape 74">
            <a:extLst>
              <a:ext uri="{FF2B5EF4-FFF2-40B4-BE49-F238E27FC236}">
                <a16:creationId xmlns:a16="http://schemas.microsoft.com/office/drawing/2014/main" xmlns="" id="{70151CB7-E7DE-4917-B831-01DF9CE013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rot="16200000">
            <a:off x="3095864" y="809550"/>
            <a:ext cx="6858001" cy="52389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pic>
        <p:nvPicPr>
          <p:cNvPr id="5122" name="Picture 2" descr="http://image.slidesharecdn.com/safdarjunghospital2011-111128133612-phpapp02/95/tackling-mdr-bacteria-7-728.jpg?cb=1322490448"/>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4325018" y="1898867"/>
            <a:ext cx="4087416" cy="3065562"/>
          </a:xfrm>
          <a:prstGeom prst="rect">
            <a:avLst/>
          </a:prstGeom>
          <a:noFill/>
          <a:effectLst/>
          <a:extLst>
            <a:ext uri="{909E8E84-426E-40DD-AFC4-6F175D3DCCD1}">
              <a14:hiddenFill xmlns:a14="http://schemas.microsoft.com/office/drawing/2010/main" xmlns="">
                <a:solidFill>
                  <a:srgbClr val="FFFFFF"/>
                </a:solidFill>
              </a14:hiddenFill>
            </a:ext>
          </a:extLst>
        </p:spPr>
      </p:pic>
      <p:sp>
        <p:nvSpPr>
          <p:cNvPr id="77" name="Rectangle 76">
            <a:extLst>
              <a:ext uri="{FF2B5EF4-FFF2-40B4-BE49-F238E27FC236}">
                <a16:creationId xmlns:a16="http://schemas.microsoft.com/office/drawing/2014/main" xmlns="" id="{A92A1116-1C84-41DF-B803-1F7B0883EC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31836"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Θέση περιεχομένου 2"/>
          <p:cNvSpPr>
            <a:spLocks noGrp="1"/>
          </p:cNvSpPr>
          <p:nvPr>
            <p:ph idx="1"/>
          </p:nvPr>
        </p:nvSpPr>
        <p:spPr>
          <a:xfrm>
            <a:off x="326799" y="2057400"/>
            <a:ext cx="3124882" cy="3785419"/>
          </a:xfrm>
        </p:spPr>
        <p:txBody>
          <a:bodyPr>
            <a:noAutofit/>
          </a:bodyPr>
          <a:lstStyle/>
          <a:p>
            <a:pPr>
              <a:lnSpc>
                <a:spcPct val="90000"/>
              </a:lnSpc>
            </a:pPr>
            <a:r>
              <a:rPr lang="en-US" sz="1800" dirty="0">
                <a:solidFill>
                  <a:srgbClr val="EBEBEB"/>
                </a:solidFill>
                <a:latin typeface="Arial" panose="020B0604020202020204" pitchFamily="34" charset="0"/>
                <a:cs typeface="Arial" panose="020B0604020202020204" pitchFamily="34" charset="0"/>
              </a:rPr>
              <a:t>VRE</a:t>
            </a:r>
            <a:endParaRPr lang="el-GR" sz="1800" dirty="0">
              <a:solidFill>
                <a:srgbClr val="EBEBEB"/>
              </a:solidFill>
              <a:latin typeface="Arial" panose="020B0604020202020204" pitchFamily="34" charset="0"/>
              <a:cs typeface="Arial" panose="020B0604020202020204" pitchFamily="34" charset="0"/>
            </a:endParaRPr>
          </a:p>
          <a:p>
            <a:pPr>
              <a:lnSpc>
                <a:spcPct val="90000"/>
              </a:lnSpc>
            </a:pPr>
            <a:r>
              <a:rPr lang="en-US" sz="1800" dirty="0">
                <a:solidFill>
                  <a:srgbClr val="EBEBEB"/>
                </a:solidFill>
                <a:latin typeface="Arial" panose="020B0604020202020204" pitchFamily="34" charset="0"/>
                <a:cs typeface="Arial" panose="020B0604020202020204" pitchFamily="34" charset="0"/>
              </a:rPr>
              <a:t>MRSA</a:t>
            </a:r>
          </a:p>
          <a:p>
            <a:pPr>
              <a:lnSpc>
                <a:spcPct val="90000"/>
              </a:lnSpc>
            </a:pPr>
            <a:r>
              <a:rPr lang="en-US" sz="1800" dirty="0">
                <a:solidFill>
                  <a:srgbClr val="EBEBEB"/>
                </a:solidFill>
                <a:latin typeface="Arial" panose="020B0604020202020204" pitchFamily="34" charset="0"/>
                <a:cs typeface="Arial" panose="020B0604020202020204" pitchFamily="34" charset="0"/>
              </a:rPr>
              <a:t>Gram (-) ESBL </a:t>
            </a:r>
          </a:p>
          <a:p>
            <a:pPr>
              <a:lnSpc>
                <a:spcPct val="90000"/>
              </a:lnSpc>
            </a:pPr>
            <a:r>
              <a:rPr lang="en-US" sz="1800" dirty="0">
                <a:solidFill>
                  <a:srgbClr val="EBEBEB"/>
                </a:solidFill>
                <a:latin typeface="Arial" panose="020B0604020202020204" pitchFamily="34" charset="0"/>
                <a:cs typeface="Arial" panose="020B0604020202020204" pitchFamily="34" charset="0"/>
              </a:rPr>
              <a:t>Klebsiella </a:t>
            </a:r>
            <a:r>
              <a:rPr lang="el-GR" sz="1800" dirty="0">
                <a:solidFill>
                  <a:srgbClr val="EBEBEB"/>
                </a:solidFill>
                <a:latin typeface="Arial" panose="020B0604020202020204" pitchFamily="34" charset="0"/>
                <a:cs typeface="Arial" panose="020B0604020202020204" pitchFamily="34" charset="0"/>
              </a:rPr>
              <a:t>και αλλά </a:t>
            </a:r>
            <a:r>
              <a:rPr lang="el-GR" sz="1800" dirty="0" err="1">
                <a:solidFill>
                  <a:srgbClr val="EBEBEB"/>
                </a:solidFill>
                <a:latin typeface="Arial" panose="020B0604020202020204" pitchFamily="34" charset="0"/>
                <a:cs typeface="Arial" panose="020B0604020202020204" pitchFamily="34" charset="0"/>
              </a:rPr>
              <a:t>εντεροβακτηριακά</a:t>
            </a:r>
            <a:r>
              <a:rPr lang="el-GR" sz="1800" dirty="0">
                <a:solidFill>
                  <a:srgbClr val="EBEBEB"/>
                </a:solidFill>
                <a:latin typeface="Arial" panose="020B0604020202020204" pitchFamily="34" charset="0"/>
                <a:cs typeface="Arial" panose="020B0604020202020204" pitchFamily="34" charset="0"/>
              </a:rPr>
              <a:t> </a:t>
            </a:r>
            <a:r>
              <a:rPr lang="el-GR" sz="1800" dirty="0">
                <a:solidFill>
                  <a:srgbClr val="FFC000"/>
                </a:solidFill>
                <a:latin typeface="Arial" panose="020B0604020202020204" pitchFamily="34" charset="0"/>
                <a:cs typeface="Arial" panose="020B0604020202020204" pitchFamily="34" charset="0"/>
              </a:rPr>
              <a:t>ανθεκτικά στις </a:t>
            </a:r>
            <a:r>
              <a:rPr lang="el-GR" sz="1800" dirty="0" err="1">
                <a:solidFill>
                  <a:srgbClr val="FFC000"/>
                </a:solidFill>
                <a:latin typeface="Arial" panose="020B0604020202020204" pitchFamily="34" charset="0"/>
                <a:cs typeface="Arial" panose="020B0604020202020204" pitchFamily="34" charset="0"/>
              </a:rPr>
              <a:t>καρβαπενέμες</a:t>
            </a:r>
            <a:endParaRPr lang="el-GR" sz="1800" dirty="0">
              <a:solidFill>
                <a:srgbClr val="FFC000"/>
              </a:solidFill>
              <a:latin typeface="Arial" panose="020B0604020202020204" pitchFamily="34" charset="0"/>
              <a:cs typeface="Arial" panose="020B0604020202020204" pitchFamily="34" charset="0"/>
            </a:endParaRPr>
          </a:p>
          <a:p>
            <a:pPr>
              <a:lnSpc>
                <a:spcPct val="90000"/>
              </a:lnSpc>
            </a:pPr>
            <a:r>
              <a:rPr lang="el-GR" sz="1800" dirty="0" err="1">
                <a:solidFill>
                  <a:schemeClr val="tx2">
                    <a:lumMod val="40000"/>
                    <a:lumOff val="60000"/>
                  </a:schemeClr>
                </a:solidFill>
                <a:latin typeface="Arial" panose="020B0604020202020204" pitchFamily="34" charset="0"/>
                <a:cs typeface="Arial" panose="020B0604020202020204" pitchFamily="34" charset="0"/>
              </a:rPr>
              <a:t>Πολυανθεκτικά</a:t>
            </a:r>
            <a:r>
              <a:rPr lang="el-GR" sz="1800" dirty="0">
                <a:solidFill>
                  <a:srgbClr val="EBEBEB"/>
                </a:solidFill>
                <a:latin typeface="Arial" panose="020B0604020202020204" pitchFamily="34" charset="0"/>
                <a:cs typeface="Arial" panose="020B0604020202020204" pitchFamily="34" charset="0"/>
              </a:rPr>
              <a:t> μη </a:t>
            </a:r>
            <a:r>
              <a:rPr lang="el-GR" sz="1800" dirty="0" err="1">
                <a:solidFill>
                  <a:srgbClr val="EBEBEB"/>
                </a:solidFill>
                <a:latin typeface="Arial" panose="020B0604020202020204" pitchFamily="34" charset="0"/>
                <a:cs typeface="Arial" panose="020B0604020202020204" pitchFamily="34" charset="0"/>
              </a:rPr>
              <a:t>ζυμούντα</a:t>
            </a:r>
            <a:endParaRPr lang="el-GR" sz="1800" dirty="0">
              <a:solidFill>
                <a:srgbClr val="EBEBEB"/>
              </a:solidFill>
              <a:latin typeface="Arial" panose="020B0604020202020204" pitchFamily="34" charset="0"/>
              <a:cs typeface="Arial" panose="020B0604020202020204" pitchFamily="34" charset="0"/>
            </a:endParaRPr>
          </a:p>
          <a:p>
            <a:pPr lvl="1">
              <a:lnSpc>
                <a:spcPct val="90000"/>
              </a:lnSpc>
            </a:pPr>
            <a:r>
              <a:rPr lang="en-US" i="1" dirty="0">
                <a:solidFill>
                  <a:srgbClr val="EBEBEB"/>
                </a:solidFill>
                <a:latin typeface="Arial" panose="020B0604020202020204" pitchFamily="34" charset="0"/>
                <a:cs typeface="Arial" panose="020B0604020202020204" pitchFamily="34" charset="0"/>
              </a:rPr>
              <a:t>Pseudomonas aeruginosa</a:t>
            </a:r>
          </a:p>
          <a:p>
            <a:pPr lvl="1">
              <a:lnSpc>
                <a:spcPct val="90000"/>
              </a:lnSpc>
            </a:pPr>
            <a:r>
              <a:rPr lang="en-US" i="1" dirty="0">
                <a:solidFill>
                  <a:srgbClr val="EBEBEB"/>
                </a:solidFill>
                <a:latin typeface="Arial" panose="020B0604020202020204" pitchFamily="34" charset="0"/>
                <a:cs typeface="Arial" panose="020B0604020202020204" pitchFamily="34" charset="0"/>
              </a:rPr>
              <a:t>Acinetobacter </a:t>
            </a:r>
            <a:r>
              <a:rPr lang="en-US" i="1" dirty="0" err="1">
                <a:solidFill>
                  <a:srgbClr val="EBEBEB"/>
                </a:solidFill>
                <a:latin typeface="Arial" panose="020B0604020202020204" pitchFamily="34" charset="0"/>
                <a:cs typeface="Arial" panose="020B0604020202020204" pitchFamily="34" charset="0"/>
              </a:rPr>
              <a:t>baumanii</a:t>
            </a:r>
            <a:endParaRPr lang="en-US" i="1" dirty="0">
              <a:solidFill>
                <a:srgbClr val="EBEBEB"/>
              </a:solidFill>
              <a:latin typeface="Arial" panose="020B0604020202020204" pitchFamily="34" charset="0"/>
              <a:cs typeface="Arial" panose="020B0604020202020204" pitchFamily="34" charset="0"/>
            </a:endParaRPr>
          </a:p>
          <a:p>
            <a:pPr>
              <a:lnSpc>
                <a:spcPct val="90000"/>
              </a:lnSpc>
            </a:pPr>
            <a:r>
              <a:rPr lang="en-US" sz="1800" i="1" dirty="0">
                <a:solidFill>
                  <a:srgbClr val="EBEBEB"/>
                </a:solidFill>
                <a:latin typeface="Arial" panose="020B0604020202020204" pitchFamily="34" charset="0"/>
                <a:cs typeface="Arial" panose="020B0604020202020204" pitchFamily="34" charset="0"/>
              </a:rPr>
              <a:t>Clostridium difficile</a:t>
            </a:r>
            <a:endParaRPr lang="el-GR" sz="1800" i="1" dirty="0">
              <a:solidFill>
                <a:srgbClr val="EBEBEB"/>
              </a:solidFill>
              <a:latin typeface="Arial" panose="020B0604020202020204" pitchFamily="34" charset="0"/>
              <a:cs typeface="Arial" panose="020B0604020202020204" pitchFamily="34" charset="0"/>
            </a:endParaRPr>
          </a:p>
          <a:p>
            <a:pPr>
              <a:lnSpc>
                <a:spcPct val="90000"/>
              </a:lnSpc>
            </a:pPr>
            <a:endParaRPr lang="el-GR" sz="1800" dirty="0">
              <a:solidFill>
                <a:srgbClr val="EBEBEB"/>
              </a:solidFill>
              <a:latin typeface="Arial" panose="020B0604020202020204" pitchFamily="34" charset="0"/>
              <a:cs typeface="Arial" panose="020B0604020202020204" pitchFamily="34" charset="0"/>
            </a:endParaRPr>
          </a:p>
        </p:txBody>
      </p:sp>
      <p:sp>
        <p:nvSpPr>
          <p:cNvPr id="4" name="Έλλειψη 3"/>
          <p:cNvSpPr/>
          <p:nvPr/>
        </p:nvSpPr>
        <p:spPr>
          <a:xfrm>
            <a:off x="4328919" y="2330858"/>
            <a:ext cx="471681" cy="262214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350"/>
          </a:p>
        </p:txBody>
      </p:sp>
    </p:spTree>
    <p:extLst>
      <p:ext uri="{BB962C8B-B14F-4D97-AF65-F5344CB8AC3E}">
        <p14:creationId xmlns:p14="http://schemas.microsoft.com/office/powerpoint/2010/main" xmlns="" val="25407656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41891" y="990600"/>
            <a:ext cx="7700519" cy="1447800"/>
          </a:xfrm>
          <a:noFill/>
          <a:ln>
            <a:noFill/>
          </a:ln>
          <a:effectLst/>
          <a:scene3d>
            <a:camera prst="orthographicFront">
              <a:rot lat="0" lon="0" rev="0"/>
            </a:camera>
            <a:lightRig rig="contrasting" dir="t">
              <a:rot lat="0" lon="0" rev="1500000"/>
            </a:lightRig>
          </a:scene3d>
          <a:sp3d prstMaterial="metal">
            <a:bevelT w="88900" h="88900"/>
          </a:sp3d>
        </p:spPr>
        <p:txBody>
          <a:bodyPr>
            <a:noAutofit/>
          </a:bodyPr>
          <a:lstStyle/>
          <a:p>
            <a:pPr algn="ctr"/>
            <a:r>
              <a:rPr lang="el-GR" sz="3600" b="1" dirty="0">
                <a:solidFill>
                  <a:schemeClr val="accent3"/>
                </a:solidFill>
                <a:effectLst>
                  <a:outerShdw blurRad="38100" dist="38100" dir="2700000" algn="tl">
                    <a:srgbClr val="000000">
                      <a:alpha val="43137"/>
                    </a:srgbClr>
                  </a:outerShdw>
                </a:effectLst>
              </a:rPr>
              <a:t>Προέλευση νοσοκομειακών λοιμώξεων</a:t>
            </a:r>
            <a:endParaRPr lang="el-GR" sz="3300" dirty="0">
              <a:solidFill>
                <a:schemeClr val="accent3"/>
              </a:solidFill>
              <a:effectLst>
                <a:outerShdw blurRad="38100" dist="38100" dir="2700000" algn="tl">
                  <a:srgbClr val="000000">
                    <a:alpha val="43137"/>
                  </a:srgbClr>
                </a:outerShdw>
              </a:effectLst>
            </a:endParaRPr>
          </a:p>
        </p:txBody>
      </p:sp>
      <p:sp>
        <p:nvSpPr>
          <p:cNvPr id="3" name="Θέση περιεχομένου 2"/>
          <p:cNvSpPr>
            <a:spLocks noGrp="1"/>
          </p:cNvSpPr>
          <p:nvPr>
            <p:ph sz="half" idx="1"/>
          </p:nvPr>
        </p:nvSpPr>
        <p:spPr>
          <a:xfrm>
            <a:off x="1143001" y="2819399"/>
            <a:ext cx="3505200" cy="2736851"/>
          </a:xfrm>
        </p:spPr>
        <p:txBody>
          <a:bodyPr>
            <a:normAutofit/>
          </a:bodyPr>
          <a:lstStyle/>
          <a:p>
            <a:r>
              <a:rPr lang="el-GR" sz="2400" b="1" dirty="0">
                <a:solidFill>
                  <a:schemeClr val="tx2"/>
                </a:solidFill>
              </a:rPr>
              <a:t>ΕΝΔΟΓΕΝΕΙΣ</a:t>
            </a:r>
          </a:p>
          <a:p>
            <a:pPr>
              <a:buFont typeface="Wingdings" panose="05000000000000000000" pitchFamily="2" charset="2"/>
              <a:buChar char="ü"/>
            </a:pPr>
            <a:r>
              <a:rPr lang="el-GR" sz="2100" dirty="0"/>
              <a:t>Μικροβιακή χλωρίδα του ασθενούς</a:t>
            </a:r>
          </a:p>
        </p:txBody>
      </p:sp>
      <p:sp>
        <p:nvSpPr>
          <p:cNvPr id="4" name="Θέση περιεχομένου 3"/>
          <p:cNvSpPr>
            <a:spLocks noGrp="1"/>
          </p:cNvSpPr>
          <p:nvPr>
            <p:ph sz="half" idx="2"/>
          </p:nvPr>
        </p:nvSpPr>
        <p:spPr>
          <a:xfrm>
            <a:off x="4755610" y="2819400"/>
            <a:ext cx="3746499" cy="2736850"/>
          </a:xfrm>
        </p:spPr>
        <p:txBody>
          <a:bodyPr>
            <a:normAutofit/>
          </a:bodyPr>
          <a:lstStyle/>
          <a:p>
            <a:r>
              <a:rPr lang="el-GR" sz="2400" b="1" dirty="0">
                <a:solidFill>
                  <a:schemeClr val="tx2"/>
                </a:solidFill>
              </a:rPr>
              <a:t>ΕΞΩΓΕΝΕΙΣ</a:t>
            </a:r>
          </a:p>
          <a:p>
            <a:pPr>
              <a:buFont typeface="Wingdings" panose="05000000000000000000" pitchFamily="2" charset="2"/>
              <a:buChar char="ü"/>
            </a:pPr>
            <a:r>
              <a:rPr lang="el-GR" sz="2100" dirty="0"/>
              <a:t>Μετάδοση παθογόνων μικροοργανισμών από μια έμψυχη ή άψυχη πηγή του περιβάλλοντος του νοσοκομείου</a:t>
            </a:r>
          </a:p>
          <a:p>
            <a:endParaRPr lang="el-GR" sz="2100" b="1" dirty="0">
              <a:solidFill>
                <a:srgbClr val="FFC000"/>
              </a:solidFill>
            </a:endParaRPr>
          </a:p>
        </p:txBody>
      </p:sp>
    </p:spTree>
    <p:extLst>
      <p:ext uri="{BB962C8B-B14F-4D97-AF65-F5344CB8AC3E}">
        <p14:creationId xmlns:p14="http://schemas.microsoft.com/office/powerpoint/2010/main" xmlns="" val="10367140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xmlns="" id="{4E78424C-6FD0-41F8-9CAA-5DC19C4235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9144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title"/>
          </p:nvPr>
        </p:nvSpPr>
        <p:spPr>
          <a:xfrm>
            <a:off x="304800" y="1546859"/>
            <a:ext cx="3075886" cy="1905000"/>
          </a:xfrm>
          <a:scene3d>
            <a:camera prst="orthographicFront">
              <a:rot lat="0" lon="0" rev="0"/>
            </a:camera>
            <a:lightRig rig="contrasting" dir="t">
              <a:rot lat="0" lon="0" rev="1500000"/>
            </a:lightRig>
          </a:scene3d>
        </p:spPr>
        <p:txBody>
          <a:bodyPr anchor="ctr">
            <a:noAutofit/>
          </a:bodyPr>
          <a:lstStyle/>
          <a:p>
            <a:r>
              <a:rPr lang="el-GR" sz="2400" b="1" dirty="0">
                <a:solidFill>
                  <a:srgbClr val="F2F2F2"/>
                </a:solidFill>
                <a:effectLst>
                  <a:outerShdw blurRad="38100" dist="38100" dir="2700000" algn="tl">
                    <a:srgbClr val="000000">
                      <a:alpha val="43137"/>
                    </a:srgbClr>
                  </a:outerShdw>
                </a:effectLst>
              </a:rPr>
              <a:t>ΤΡΟΠΟΙ ΜΕΤΑΔΟΣΗΣ ΝΟΣΟΚΟΜΕΙΑΚΩΝ ΛΟΙΜΩΞΕΩΝ</a:t>
            </a:r>
          </a:p>
        </p:txBody>
      </p:sp>
      <p:sp>
        <p:nvSpPr>
          <p:cNvPr id="28" name="Freeform: Shape 27">
            <a:extLst>
              <a:ext uri="{FF2B5EF4-FFF2-40B4-BE49-F238E27FC236}">
                <a16:creationId xmlns:a16="http://schemas.microsoft.com/office/drawing/2014/main" xmlns="" id="{DD136760-57DC-4301-8BEA-B71AD2D139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20982" y="0"/>
            <a:ext cx="6023018"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11">
            <a:extLst>
              <a:ext uri="{FF2B5EF4-FFF2-40B4-BE49-F238E27FC236}">
                <a16:creationId xmlns:a16="http://schemas.microsoft.com/office/drawing/2014/main" xmlns="" id="{BDC58DEA-1307-4F44-AD47-E613D8B76A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961082" y="-1"/>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32" name="Rectangle 31">
            <a:extLst>
              <a:ext uri="{FF2B5EF4-FFF2-40B4-BE49-F238E27FC236}">
                <a16:creationId xmlns:a16="http://schemas.microsoft.com/office/drawing/2014/main" xmlns="" id="{C99B912D-1E4B-42AF-A2BE-CFEFEC916E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22" name="Θέση περιεχομένου 2">
            <a:extLst>
              <a:ext uri="{FF2B5EF4-FFF2-40B4-BE49-F238E27FC236}">
                <a16:creationId xmlns:a16="http://schemas.microsoft.com/office/drawing/2014/main" xmlns="" id="{D1271B32-9164-4E82-862B-35252104E3EE}"/>
              </a:ext>
            </a:extLst>
          </p:cNvPr>
          <p:cNvGraphicFramePr>
            <a:graphicFrameLocks noGrp="1"/>
          </p:cNvGraphicFramePr>
          <p:nvPr>
            <p:ph idx="1"/>
            <p:extLst>
              <p:ext uri="{D42A27DB-BD31-4B8C-83A1-F6EECF244321}">
                <p14:modId xmlns:p14="http://schemas.microsoft.com/office/powerpoint/2010/main" xmlns="" val="1230233076"/>
              </p:ext>
            </p:extLst>
          </p:nvPr>
        </p:nvGraphicFramePr>
        <p:xfrm>
          <a:off x="3786187" y="1447800"/>
          <a:ext cx="48720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871354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3" name="Picture 136">
            <a:extLst>
              <a:ext uri="{FF2B5EF4-FFF2-40B4-BE49-F238E27FC236}">
                <a16:creationId xmlns:a16="http://schemas.microsoft.com/office/drawing/2014/main" xmlns="" id="{41B68C77-138E-4BF7-A276-BD0C78A4219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cstate="print">
            <a:extLst>
              <a:ext uri="{28A0092B-C50C-407E-A947-70E740481C1C}">
                <a14:useLocalDpi xmlns:a14="http://schemas.microsoft.com/office/drawing/2010/main" xmlns="" val="0"/>
              </a:ext>
            </a:extLst>
          </a:blip>
          <a:srcRect l="3613"/>
          <a:stretch/>
        </p:blipFill>
        <p:spPr>
          <a:xfrm>
            <a:off x="0" y="2669685"/>
            <a:ext cx="3027759" cy="4188315"/>
          </a:xfrm>
          <a:prstGeom prst="rect">
            <a:avLst/>
          </a:prstGeom>
        </p:spPr>
      </p:pic>
      <p:pic>
        <p:nvPicPr>
          <p:cNvPr id="5134" name="Picture 138">
            <a:extLst>
              <a:ext uri="{FF2B5EF4-FFF2-40B4-BE49-F238E27FC236}">
                <a16:creationId xmlns:a16="http://schemas.microsoft.com/office/drawing/2014/main" xmlns="" id="{7C268552-D473-46ED-B1B8-422042C4DEF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cstate="print">
            <a:extLst>
              <a:ext uri="{28A0092B-C50C-407E-A947-70E740481C1C}">
                <a14:useLocalDpi xmlns:a14="http://schemas.microsoft.com/office/drawing/2010/main" xmlns="" val="0"/>
              </a:ext>
            </a:extLst>
          </a:blip>
          <a:srcRect l="35640"/>
          <a:stretch/>
        </p:blipFill>
        <p:spPr>
          <a:xfrm>
            <a:off x="0" y="2892347"/>
            <a:ext cx="1141809" cy="2365453"/>
          </a:xfrm>
          <a:prstGeom prst="rect">
            <a:avLst/>
          </a:prstGeom>
        </p:spPr>
      </p:pic>
      <p:sp>
        <p:nvSpPr>
          <p:cNvPr id="5135" name="Oval 140">
            <a:extLst>
              <a:ext uri="{FF2B5EF4-FFF2-40B4-BE49-F238E27FC236}">
                <a16:creationId xmlns:a16="http://schemas.microsoft.com/office/drawing/2014/main" xmlns="" id="{4AC0CD9D-7610-4620-93B4-798CCD9AB5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5136" name="Picture 142">
            <a:extLst>
              <a:ext uri="{FF2B5EF4-FFF2-40B4-BE49-F238E27FC236}">
                <a16:creationId xmlns:a16="http://schemas.microsoft.com/office/drawing/2014/main" xmlns="" id="{B9238B3E-24AA-439A-B527-6C5DF6D7214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cstate="print">
            <a:extLst>
              <a:ext uri="{28A0092B-C50C-407E-A947-70E740481C1C}">
                <a14:useLocalDpi xmlns:a14="http://schemas.microsoft.com/office/drawing/2010/main" xmlns="" val="0"/>
              </a:ext>
            </a:extLst>
          </a:blip>
          <a:srcRect t="28813"/>
          <a:stretch/>
        </p:blipFill>
        <p:spPr>
          <a:xfrm>
            <a:off x="5999559" y="0"/>
            <a:ext cx="1202540" cy="1141407"/>
          </a:xfrm>
          <a:prstGeom prst="rect">
            <a:avLst/>
          </a:prstGeom>
        </p:spPr>
      </p:pic>
      <p:pic>
        <p:nvPicPr>
          <p:cNvPr id="5137" name="Picture 144">
            <a:extLst>
              <a:ext uri="{FF2B5EF4-FFF2-40B4-BE49-F238E27FC236}">
                <a16:creationId xmlns:a16="http://schemas.microsoft.com/office/drawing/2014/main" xmlns="" id="{69F01145-BEA3-4CBF-AA21-10077B948CA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6" cstate="print">
            <a:extLst>
              <a:ext uri="{28A0092B-C50C-407E-A947-70E740481C1C}">
                <a14:useLocalDpi xmlns:a14="http://schemas.microsoft.com/office/drawing/2010/main" xmlns="" val="0"/>
              </a:ext>
            </a:extLst>
          </a:blip>
          <a:srcRect b="23320"/>
          <a:stretch/>
        </p:blipFill>
        <p:spPr>
          <a:xfrm>
            <a:off x="6454408" y="6096000"/>
            <a:ext cx="745301" cy="762000"/>
          </a:xfrm>
          <a:prstGeom prst="rect">
            <a:avLst/>
          </a:prstGeom>
        </p:spPr>
      </p:pic>
      <p:sp>
        <p:nvSpPr>
          <p:cNvPr id="5138" name="Rectangle 146">
            <a:extLst>
              <a:ext uri="{FF2B5EF4-FFF2-40B4-BE49-F238E27FC236}">
                <a16:creationId xmlns:a16="http://schemas.microsoft.com/office/drawing/2014/main" xmlns="" id="{DE4D62F9-188E-4530-84C2-24BDEE4BEB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122" name="Text Box 2"/>
          <p:cNvSpPr txBox="1">
            <a:spLocks noChangeArrowheads="1"/>
          </p:cNvSpPr>
          <p:nvPr/>
        </p:nvSpPr>
        <p:spPr bwMode="auto">
          <a:xfrm>
            <a:off x="463448" y="0"/>
            <a:ext cx="6936231" cy="3187526"/>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lIns="91440" tIns="45720" rIns="91440" bIns="45720" rtlCol="0">
            <a:norm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spcBef>
                <a:spcPts val="1000"/>
              </a:spcBef>
              <a:buClr>
                <a:schemeClr val="bg2">
                  <a:lumMod val="40000"/>
                  <a:lumOff val="60000"/>
                </a:schemeClr>
              </a:buClr>
              <a:buSzPct val="80000"/>
              <a:buFont typeface="Wingdings 3" charset="2"/>
              <a:buChar char=""/>
            </a:pPr>
            <a:endParaRPr lang="en-US" dirty="0">
              <a:latin typeface="+mj-lt"/>
              <a:ea typeface="+mj-ea"/>
              <a:cs typeface="+mj-cs"/>
            </a:endParaRPr>
          </a:p>
          <a:p>
            <a:pPr marL="457200" indent="-457200" eaLnBrk="1" hangingPunct="1">
              <a:spcBef>
                <a:spcPts val="1000"/>
              </a:spcBef>
              <a:buClr>
                <a:schemeClr val="bg2">
                  <a:lumMod val="40000"/>
                  <a:lumOff val="60000"/>
                </a:schemeClr>
              </a:buClr>
              <a:buSzPct val="80000"/>
              <a:buFont typeface="Wingdings 3" charset="2"/>
              <a:buChar char=""/>
            </a:pPr>
            <a:r>
              <a:rPr lang="en-US" sz="2000" dirty="0">
                <a:ea typeface="+mj-ea"/>
                <a:cs typeface="Arial" panose="020B0604020202020204" pitchFamily="34" charset="0"/>
              </a:rPr>
              <a:t>Δεκαετία του 1950: Χρησιμοποιήθηκε ο όρος «έλεγχος λοιμώξεων» </a:t>
            </a:r>
            <a:r>
              <a:rPr lang="en-US" sz="2000" dirty="0">
                <a:solidFill>
                  <a:schemeClr val="accent2"/>
                </a:solidFill>
                <a:ea typeface="+mj-ea"/>
                <a:cs typeface="Arial" panose="020B0604020202020204" pitchFamily="34" charset="0"/>
              </a:rPr>
              <a:t>(Infection Control) </a:t>
            </a:r>
            <a:r>
              <a:rPr lang="en-US" sz="2000" dirty="0">
                <a:ea typeface="+mj-ea"/>
                <a:cs typeface="Arial" panose="020B0604020202020204" pitchFamily="34" charset="0"/>
              </a:rPr>
              <a:t>και αναγνωρίστηκε ως ανάγκη</a:t>
            </a:r>
          </a:p>
          <a:p>
            <a:pPr marL="457200" indent="-457200" eaLnBrk="1" hangingPunct="1">
              <a:spcBef>
                <a:spcPts val="1000"/>
              </a:spcBef>
              <a:buClr>
                <a:schemeClr val="bg2">
                  <a:lumMod val="40000"/>
                  <a:lumOff val="60000"/>
                </a:schemeClr>
              </a:buClr>
              <a:buSzPct val="80000"/>
              <a:buFont typeface="Wingdings 3" charset="2"/>
              <a:buChar char=""/>
            </a:pPr>
            <a:r>
              <a:rPr lang="en-US" sz="2000" dirty="0" err="1">
                <a:ea typeface="+mj-ea"/>
                <a:cs typeface="Arial" panose="020B0604020202020204" pitchFamily="34" charset="0"/>
              </a:rPr>
              <a:t>Μετά</a:t>
            </a:r>
            <a:r>
              <a:rPr lang="en-US" sz="2000" dirty="0">
                <a:ea typeface="+mj-ea"/>
                <a:cs typeface="Arial" panose="020B0604020202020204" pitchFamily="34" charset="0"/>
              </a:rPr>
              <a:t> το 2</a:t>
            </a:r>
            <a:r>
              <a:rPr lang="en-US" sz="2000" baseline="30000" dirty="0">
                <a:ea typeface="+mj-ea"/>
                <a:cs typeface="Arial" panose="020B0604020202020204" pitchFamily="34" charset="0"/>
              </a:rPr>
              <a:t>ο</a:t>
            </a:r>
            <a:r>
              <a:rPr lang="en-US" sz="2000" dirty="0">
                <a:ea typeface="+mj-ea"/>
                <a:cs typeface="Arial" panose="020B0604020202020204" pitchFamily="34" charset="0"/>
              </a:rPr>
              <a:t> Παγκόσμιο πόλεμο αναγνωρίστηκαν οι πρώτες νοσοκομειακές επιδημικές εξάρσεις σε νεογνά από </a:t>
            </a:r>
            <a:r>
              <a:rPr lang="en-US" sz="2000" i="1" dirty="0">
                <a:ea typeface="+mj-ea"/>
                <a:cs typeface="Arial" panose="020B0604020202020204" pitchFamily="34" charset="0"/>
              </a:rPr>
              <a:t>Staphylococcus aureus </a:t>
            </a:r>
            <a:r>
              <a:rPr lang="en-US" sz="2000" dirty="0">
                <a:ea typeface="+mj-ea"/>
                <a:cs typeface="Arial" panose="020B0604020202020204" pitchFamily="34" charset="0"/>
              </a:rPr>
              <a:t>	</a:t>
            </a:r>
          </a:p>
          <a:p>
            <a:pPr marL="457200" indent="-457200" eaLnBrk="1" hangingPunct="1">
              <a:spcBef>
                <a:spcPts val="1000"/>
              </a:spcBef>
              <a:buClr>
                <a:schemeClr val="bg2">
                  <a:lumMod val="40000"/>
                  <a:lumOff val="60000"/>
                </a:schemeClr>
              </a:buClr>
              <a:buSzPct val="80000"/>
              <a:buFont typeface="Wingdings 3" charset="2"/>
              <a:buChar char=""/>
            </a:pPr>
            <a:r>
              <a:rPr lang="en-US" sz="2000" dirty="0">
                <a:ea typeface="+mj-ea"/>
                <a:cs typeface="Arial" panose="020B0604020202020204" pitchFamily="34" charset="0"/>
              </a:rPr>
              <a:t>Οι επιδημίες απαιτούν οργανωμένο σύστημα για έλεγχο και περιορισμό</a:t>
            </a:r>
          </a:p>
        </p:txBody>
      </p:sp>
      <p:pic>
        <p:nvPicPr>
          <p:cNvPr id="177154" name="Picture 2" descr="Infection control principles &amp; practices for dental settings during and  post COVID-19">
            <a:extLst>
              <a:ext uri="{FF2B5EF4-FFF2-40B4-BE49-F238E27FC236}">
                <a16:creationId xmlns:a16="http://schemas.microsoft.com/office/drawing/2014/main" xmlns="" id="{65CDB70C-13BB-3640-A960-4972A8616E1D}"/>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96426" y="4533133"/>
            <a:ext cx="2776717" cy="1562867"/>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2" descr="WHO/Europe | Antimicrobial resistance - Infographic: The role of infection  prevention and control">
            <a:extLst>
              <a:ext uri="{FF2B5EF4-FFF2-40B4-BE49-F238E27FC236}">
                <a16:creationId xmlns:a16="http://schemas.microsoft.com/office/drawing/2014/main" xmlns="" id="{91D57174-8F19-0F4D-B54F-511C491ACD02}"/>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657600" y="2958708"/>
            <a:ext cx="5354241" cy="381043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xmlns="" id="{0D9B8FD4-CDEB-4EB4-B4DE-C89E119389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7" name="Freeform 36">
            <a:extLst>
              <a:ext uri="{FF2B5EF4-FFF2-40B4-BE49-F238E27FC236}">
                <a16:creationId xmlns:a16="http://schemas.microsoft.com/office/drawing/2014/main" xmlns="" id="{5A2E3D1D-9E9F-4739-BA14-D4D7FA9FBD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3483477" y="0"/>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18" name="Freeform: Shape 11">
            <a:extLst>
              <a:ext uri="{FF2B5EF4-FFF2-40B4-BE49-F238E27FC236}">
                <a16:creationId xmlns:a16="http://schemas.microsoft.com/office/drawing/2014/main" xmlns="" id="{1FFB365B-E9DC-4859-B8AB-CB83EEBE4E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3743184"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3">
            <a:extLst>
              <a:ext uri="{FF2B5EF4-FFF2-40B4-BE49-F238E27FC236}">
                <a16:creationId xmlns:a16="http://schemas.microsoft.com/office/drawing/2014/main" xmlns="" id="{8ADAB9C8-EB37-4914-A699-C716FC8FE4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Τίτλος 1"/>
          <p:cNvSpPr>
            <a:spLocks noGrp="1"/>
          </p:cNvSpPr>
          <p:nvPr>
            <p:ph type="title"/>
          </p:nvPr>
        </p:nvSpPr>
        <p:spPr>
          <a:xfrm>
            <a:off x="489857" y="1645920"/>
            <a:ext cx="2642159" cy="4470821"/>
          </a:xfrm>
          <a:scene3d>
            <a:camera prst="orthographicFront">
              <a:rot lat="0" lon="0" rev="0"/>
            </a:camera>
            <a:lightRig rig="contrasting" dir="t">
              <a:rot lat="0" lon="0" rev="1500000"/>
            </a:lightRig>
          </a:scene3d>
        </p:spPr>
        <p:txBody>
          <a:bodyPr>
            <a:normAutofit/>
          </a:bodyPr>
          <a:lstStyle/>
          <a:p>
            <a:pPr algn="r"/>
            <a:r>
              <a:rPr lang="el-GR" sz="3900" b="1">
                <a:solidFill>
                  <a:schemeClr val="bg2"/>
                </a:solidFill>
                <a:effectLst>
                  <a:outerShdw blurRad="38100" dist="38100" dir="2700000" algn="tl">
                    <a:srgbClr val="000000">
                      <a:alpha val="43137"/>
                    </a:srgbClr>
                  </a:outerShdw>
                </a:effectLst>
                <a:latin typeface="+mn-lt"/>
              </a:rPr>
              <a:t>Υποδόχο-πηγή</a:t>
            </a:r>
          </a:p>
        </p:txBody>
      </p:sp>
      <p:sp>
        <p:nvSpPr>
          <p:cNvPr id="3" name="Θέση περιεχομένου 2"/>
          <p:cNvSpPr>
            <a:spLocks noGrp="1"/>
          </p:cNvSpPr>
          <p:nvPr>
            <p:ph idx="1"/>
          </p:nvPr>
        </p:nvSpPr>
        <p:spPr>
          <a:xfrm>
            <a:off x="3903081" y="1295400"/>
            <a:ext cx="4702076" cy="4821341"/>
          </a:xfrm>
        </p:spPr>
        <p:txBody>
          <a:bodyPr>
            <a:noAutofit/>
          </a:bodyPr>
          <a:lstStyle/>
          <a:p>
            <a:pPr>
              <a:lnSpc>
                <a:spcPct val="90000"/>
              </a:lnSpc>
              <a:buClr>
                <a:schemeClr val="accent1"/>
              </a:buClr>
            </a:pPr>
            <a:r>
              <a:rPr lang="el-GR" sz="1800" b="1" dirty="0" err="1">
                <a:solidFill>
                  <a:schemeClr val="accent3"/>
                </a:solidFill>
                <a:effectLst>
                  <a:outerShdw blurRad="38100" dist="38100" dir="2700000" algn="tl">
                    <a:srgbClr val="000000">
                      <a:alpha val="43137"/>
                    </a:srgbClr>
                  </a:outerShdw>
                </a:effectLst>
              </a:rPr>
              <a:t>Υπόδοχο</a:t>
            </a:r>
            <a:r>
              <a:rPr lang="el-GR" sz="1800" b="1" dirty="0">
                <a:solidFill>
                  <a:schemeClr val="accent3"/>
                </a:solidFill>
                <a:effectLst>
                  <a:outerShdw blurRad="38100" dist="38100" dir="2700000" algn="tl">
                    <a:srgbClr val="000000">
                      <a:alpha val="43137"/>
                    </a:srgbClr>
                  </a:outerShdw>
                </a:effectLst>
              </a:rPr>
              <a:t> (</a:t>
            </a:r>
            <a:r>
              <a:rPr lang="en-US" sz="1800" b="1" dirty="0">
                <a:solidFill>
                  <a:schemeClr val="accent3"/>
                </a:solidFill>
                <a:effectLst>
                  <a:outerShdw blurRad="38100" dist="38100" dir="2700000" algn="tl">
                    <a:srgbClr val="000000">
                      <a:alpha val="43137"/>
                    </a:srgbClr>
                  </a:outerShdw>
                </a:effectLst>
              </a:rPr>
              <a:t>reservoir</a:t>
            </a:r>
            <a:r>
              <a:rPr lang="en-US" sz="1800" b="1" dirty="0">
                <a:effectLst>
                  <a:outerShdw blurRad="38100" dist="38100" dir="2700000" algn="tl">
                    <a:srgbClr val="000000">
                      <a:alpha val="43137"/>
                    </a:srgbClr>
                  </a:outerShdw>
                </a:effectLst>
              </a:rPr>
              <a:t>) </a:t>
            </a:r>
            <a:r>
              <a:rPr lang="el-GR" sz="1800" b="1" dirty="0">
                <a:sym typeface="Wingdings" panose="05000000000000000000" pitchFamily="2" charset="2"/>
              </a:rPr>
              <a:t></a:t>
            </a:r>
            <a:r>
              <a:rPr lang="el-GR" sz="1800" b="1" dirty="0"/>
              <a:t> </a:t>
            </a:r>
            <a:r>
              <a:rPr lang="el-GR" sz="1800" dirty="0"/>
              <a:t>Τα έμψυχα-άψυχα υλικά στα οποία οι λοιμογόνοι παράγοντες ζουν και πολλαπλασιάζονται με τρόπο που επιτρέπει την επιβίωση τους και την μετάδοση τους. Τα </a:t>
            </a:r>
            <a:r>
              <a:rPr lang="el-GR" sz="1800" dirty="0" err="1"/>
              <a:t>υπόδοχα</a:t>
            </a:r>
            <a:r>
              <a:rPr lang="el-GR" sz="1800" dirty="0"/>
              <a:t> του ζωικού βασιλείου ονομάζονται ξενιστές</a:t>
            </a:r>
          </a:p>
          <a:p>
            <a:pPr lvl="1">
              <a:lnSpc>
                <a:spcPct val="90000"/>
              </a:lnSpc>
              <a:buClr>
                <a:schemeClr val="accent1"/>
              </a:buClr>
              <a:buSzPct val="70000"/>
              <a:buFont typeface="Wingdings" panose="05000000000000000000" pitchFamily="2" charset="2"/>
              <a:buChar char="ü"/>
            </a:pPr>
            <a:r>
              <a:rPr lang="el-GR" dirty="0"/>
              <a:t>Ασθενείς</a:t>
            </a:r>
          </a:p>
          <a:p>
            <a:pPr lvl="1">
              <a:lnSpc>
                <a:spcPct val="90000"/>
              </a:lnSpc>
              <a:buClr>
                <a:schemeClr val="accent1"/>
              </a:buClr>
              <a:buSzPct val="70000"/>
              <a:buFont typeface="Wingdings" panose="05000000000000000000" pitchFamily="2" charset="2"/>
              <a:buChar char="ü"/>
            </a:pPr>
            <a:r>
              <a:rPr lang="el-GR" dirty="0"/>
              <a:t>Ιατρονοσηλευτικό προσωπικό</a:t>
            </a:r>
          </a:p>
          <a:p>
            <a:pPr lvl="1">
              <a:lnSpc>
                <a:spcPct val="90000"/>
              </a:lnSpc>
              <a:buClr>
                <a:schemeClr val="accent1"/>
              </a:buClr>
              <a:buSzPct val="70000"/>
              <a:buFont typeface="Wingdings" panose="05000000000000000000" pitchFamily="2" charset="2"/>
              <a:buChar char="ü"/>
            </a:pPr>
            <a:r>
              <a:rPr lang="el-GR" dirty="0"/>
              <a:t>Άψυχο υλικό του περιβάλλοντος</a:t>
            </a:r>
          </a:p>
          <a:p>
            <a:pPr>
              <a:lnSpc>
                <a:spcPct val="90000"/>
              </a:lnSpc>
              <a:buClr>
                <a:schemeClr val="accent1"/>
              </a:buClr>
            </a:pPr>
            <a:r>
              <a:rPr lang="el-GR" sz="1800" b="1" dirty="0">
                <a:solidFill>
                  <a:schemeClr val="accent3"/>
                </a:solidFill>
                <a:effectLst>
                  <a:outerShdw blurRad="38100" dist="38100" dir="2700000" algn="tl">
                    <a:srgbClr val="000000">
                      <a:alpha val="43137"/>
                    </a:srgbClr>
                  </a:outerShdw>
                </a:effectLst>
              </a:rPr>
              <a:t>Πηγή (</a:t>
            </a:r>
            <a:r>
              <a:rPr lang="en-US" sz="1800" b="1" dirty="0">
                <a:solidFill>
                  <a:schemeClr val="accent3"/>
                </a:solidFill>
                <a:effectLst>
                  <a:outerShdw blurRad="38100" dist="38100" dir="2700000" algn="tl">
                    <a:srgbClr val="000000">
                      <a:alpha val="43137"/>
                    </a:srgbClr>
                  </a:outerShdw>
                </a:effectLst>
              </a:rPr>
              <a:t>source) </a:t>
            </a:r>
            <a:r>
              <a:rPr lang="en-US" sz="1800" b="1" dirty="0">
                <a:sym typeface="Wingdings" panose="05000000000000000000" pitchFamily="2" charset="2"/>
              </a:rPr>
              <a:t> </a:t>
            </a:r>
            <a:r>
              <a:rPr lang="el-GR" sz="1800" dirty="0">
                <a:sym typeface="Wingdings" panose="05000000000000000000" pitchFamily="2" charset="2"/>
              </a:rPr>
              <a:t>Στοιχείο του περιβάλλοντος από το οποίο ο λοιμογόνος παράγοντας μεταδίδεται στον ευαίσθητο ξενιστή με άμεση ή έμμεση επαφή</a:t>
            </a:r>
            <a:endParaRPr lang="el-GR" sz="1800" dirty="0"/>
          </a:p>
        </p:txBody>
      </p:sp>
    </p:spTree>
    <p:extLst>
      <p:ext uri="{BB962C8B-B14F-4D97-AF65-F5344CB8AC3E}">
        <p14:creationId xmlns:p14="http://schemas.microsoft.com/office/powerpoint/2010/main" xmlns="" val="30199276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rotWithShape="1">
          <a:blip r:embed="rId3" cstate="print"/>
          <a:srcRect b="13812"/>
          <a:stretch/>
        </p:blipFill>
        <p:spPr>
          <a:xfrm>
            <a:off x="685800" y="1143000"/>
            <a:ext cx="7646669" cy="4884821"/>
          </a:xfrm>
          <a:prstGeom prst="rect">
            <a:avLst/>
          </a:prstGeom>
        </p:spPr>
      </p:pic>
      <p:sp>
        <p:nvSpPr>
          <p:cNvPr id="3" name="Ορθογώνιο 2">
            <a:extLst>
              <a:ext uri="{FF2B5EF4-FFF2-40B4-BE49-F238E27FC236}">
                <a16:creationId xmlns:a16="http://schemas.microsoft.com/office/drawing/2014/main" xmlns="" id="{6145E163-9377-904B-ACA3-A356DC3C5D6C}"/>
              </a:ext>
            </a:extLst>
          </p:cNvPr>
          <p:cNvSpPr/>
          <p:nvPr/>
        </p:nvSpPr>
        <p:spPr>
          <a:xfrm>
            <a:off x="811530" y="339916"/>
            <a:ext cx="7341869" cy="675826"/>
          </a:xfrm>
          <a:prstGeom prst="rect">
            <a:avLst/>
          </a:prstGeom>
        </p:spPr>
        <p:txBody>
          <a:bodyPr wrap="square">
            <a:spAutoFit/>
          </a:bodyPr>
          <a:lstStyle/>
          <a:p>
            <a:pPr algn="ctr" eaLnBrk="0" hangingPunct="0">
              <a:lnSpc>
                <a:spcPct val="110000"/>
              </a:lnSpc>
            </a:pPr>
            <a:r>
              <a:rPr lang="el-GR" b="1" u="sng" dirty="0">
                <a:solidFill>
                  <a:schemeClr val="accent3"/>
                </a:solidFill>
                <a:effectLst>
                  <a:outerShdw blurRad="38100" dist="38100" dir="2700000" algn="tl">
                    <a:srgbClr val="000000">
                      <a:alpha val="43137"/>
                    </a:srgbClr>
                  </a:outerShdw>
                </a:effectLst>
              </a:rPr>
              <a:t>ΤΑ ΧΕΡΙΑ </a:t>
            </a:r>
            <a:r>
              <a:rPr lang="el-GR" b="1" dirty="0">
                <a:solidFill>
                  <a:schemeClr val="tx2"/>
                </a:solidFill>
                <a:effectLst>
                  <a:outerShdw blurRad="38100" dist="38100" dir="2700000" algn="tl">
                    <a:srgbClr val="000000">
                      <a:alpha val="43137"/>
                    </a:srgbClr>
                  </a:outerShdw>
                </a:effectLst>
                <a:sym typeface="Wingdings" panose="05000000000000000000" pitchFamily="2" charset="2"/>
              </a:rPr>
              <a:t> Τ</a:t>
            </a:r>
            <a:r>
              <a:rPr lang="el-GR" b="1" dirty="0">
                <a:solidFill>
                  <a:schemeClr val="tx2"/>
                </a:solidFill>
                <a:effectLst>
                  <a:outerShdw blurRad="38100" dist="38100" dir="2700000" algn="tl">
                    <a:srgbClr val="000000">
                      <a:alpha val="43137"/>
                    </a:srgbClr>
                  </a:outerShdw>
                </a:effectLst>
              </a:rPr>
              <a:t>Ο ΠΙΟ ΣΥΧΝΟ ΜΕΣΟ ΜΕΤΑΔΟΣΗΣ ΤΩΝ ΝΟΣΟΚΟΜΕΙΑΚΩΝ ΛΟΙΜΩΞΕΩΝ </a:t>
            </a:r>
            <a:endParaRPr lang="en-US" b="1"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14578364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xmlns="" id="{6E693122-BB89-B642-8A3A-A5E07FB57D60}"/>
              </a:ext>
            </a:extLst>
          </p:cNvPr>
          <p:cNvPicPr>
            <a:picLocks noChangeAspect="1"/>
          </p:cNvPicPr>
          <p:nvPr/>
        </p:nvPicPr>
        <p:blipFill>
          <a:blip r:embed="rId2" cstate="print"/>
          <a:stretch>
            <a:fillRect/>
          </a:stretch>
        </p:blipFill>
        <p:spPr>
          <a:xfrm>
            <a:off x="533400" y="111036"/>
            <a:ext cx="6830985" cy="6635928"/>
          </a:xfrm>
          <a:prstGeom prst="rect">
            <a:avLst/>
          </a:prstGeom>
        </p:spPr>
      </p:pic>
      <p:pic>
        <p:nvPicPr>
          <p:cNvPr id="4" name="Εικόνα 3">
            <a:extLst>
              <a:ext uri="{FF2B5EF4-FFF2-40B4-BE49-F238E27FC236}">
                <a16:creationId xmlns:a16="http://schemas.microsoft.com/office/drawing/2014/main" xmlns="" id="{06200C6D-AA1B-814B-BB79-ED81FF2A709B}"/>
              </a:ext>
            </a:extLst>
          </p:cNvPr>
          <p:cNvPicPr>
            <a:picLocks noChangeAspect="1"/>
          </p:cNvPicPr>
          <p:nvPr/>
        </p:nvPicPr>
        <p:blipFill>
          <a:blip r:embed="rId3" cstate="print"/>
          <a:stretch>
            <a:fillRect/>
          </a:stretch>
        </p:blipFill>
        <p:spPr>
          <a:xfrm>
            <a:off x="7467600" y="5607048"/>
            <a:ext cx="1549400" cy="1139916"/>
          </a:xfrm>
          <a:prstGeom prst="rect">
            <a:avLst/>
          </a:prstGeom>
        </p:spPr>
      </p:pic>
    </p:spTree>
    <p:extLst>
      <p:ext uri="{BB962C8B-B14F-4D97-AF65-F5344CB8AC3E}">
        <p14:creationId xmlns:p14="http://schemas.microsoft.com/office/powerpoint/2010/main" xmlns="" val="14312910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DFB3CEA1-88D9-42FB-88ED-1E9807FE65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Εικόνα 1">
            <a:extLst>
              <a:ext uri="{FF2B5EF4-FFF2-40B4-BE49-F238E27FC236}">
                <a16:creationId xmlns:a16="http://schemas.microsoft.com/office/drawing/2014/main" xmlns="" id="{24C36E3C-11D1-A54E-8825-A71B80271BF0}"/>
              </a:ext>
            </a:extLst>
          </p:cNvPr>
          <p:cNvPicPr>
            <a:picLocks noChangeAspect="1"/>
          </p:cNvPicPr>
          <p:nvPr/>
        </p:nvPicPr>
        <p:blipFill>
          <a:blip r:embed="rId2" cstate="print"/>
          <a:stretch>
            <a:fillRect/>
          </a:stretch>
        </p:blipFill>
        <p:spPr>
          <a:xfrm>
            <a:off x="482600" y="1701229"/>
            <a:ext cx="8178799" cy="3455542"/>
          </a:xfrm>
          <a:prstGeom prst="rect">
            <a:avLst/>
          </a:prstGeom>
        </p:spPr>
      </p:pic>
      <p:sp>
        <p:nvSpPr>
          <p:cNvPr id="9" name="Rectangle 8">
            <a:extLst>
              <a:ext uri="{FF2B5EF4-FFF2-40B4-BE49-F238E27FC236}">
                <a16:creationId xmlns:a16="http://schemas.microsoft.com/office/drawing/2014/main" xmlns="" id="{9A6C928E-4252-4F33-8C34-E50A12A317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xmlns="" val="35639979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xmlns="" id="{2A55329C-395B-6B45-A9F1-2B1E109A97C0}"/>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010155" y="794012"/>
            <a:ext cx="6143245" cy="5571066"/>
          </a:xfrm>
          <a:prstGeom prst="rect">
            <a:avLst/>
          </a:prstGeom>
        </p:spPr>
      </p:pic>
      <p:sp>
        <p:nvSpPr>
          <p:cNvPr id="7" name="Ορθογώνιο 6">
            <a:extLst>
              <a:ext uri="{FF2B5EF4-FFF2-40B4-BE49-F238E27FC236}">
                <a16:creationId xmlns:a16="http://schemas.microsoft.com/office/drawing/2014/main" xmlns="" id="{64D88436-E298-0D42-B636-0404D76B0003}"/>
              </a:ext>
            </a:extLst>
          </p:cNvPr>
          <p:cNvSpPr/>
          <p:nvPr/>
        </p:nvSpPr>
        <p:spPr>
          <a:xfrm>
            <a:off x="349758" y="794012"/>
            <a:ext cx="1660397" cy="2800767"/>
          </a:xfrm>
          <a:prstGeom prst="rect">
            <a:avLst/>
          </a:prstGeom>
        </p:spPr>
        <p:txBody>
          <a:bodyPr wrap="square">
            <a:spAutoFit/>
          </a:bodyPr>
          <a:lstStyle/>
          <a:p>
            <a:r>
              <a:rPr lang="en-US" sz="1600" dirty="0"/>
              <a:t>Indications for antimicrobial use in acute care hospitals, 28 European Union/</a:t>
            </a:r>
          </a:p>
          <a:p>
            <a:r>
              <a:rPr lang="en-US" sz="1600" dirty="0"/>
              <a:t>European Economic Area countries and Serbia, 2016–2017</a:t>
            </a:r>
            <a:endParaRPr lang="el-GR" sz="1600" dirty="0"/>
          </a:p>
        </p:txBody>
      </p:sp>
      <p:pic>
        <p:nvPicPr>
          <p:cNvPr id="164866" name="Picture 2" descr="European Centre for Disease Prevention and Control">
            <a:extLst>
              <a:ext uri="{FF2B5EF4-FFF2-40B4-BE49-F238E27FC236}">
                <a16:creationId xmlns:a16="http://schemas.microsoft.com/office/drawing/2014/main" xmlns="" id="{97C54B25-142E-2041-84C3-E360BCBB4DD7}"/>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3009" y="5103858"/>
            <a:ext cx="1257300" cy="1117600"/>
          </a:xfrm>
          <a:prstGeom prst="rect">
            <a:avLst/>
          </a:prstGeom>
          <a:solidFill>
            <a:schemeClr val="tx1"/>
          </a:solidFill>
        </p:spPr>
      </p:pic>
      <p:sp>
        <p:nvSpPr>
          <p:cNvPr id="5" name="Δεξιό βέλος 4">
            <a:extLst>
              <a:ext uri="{FF2B5EF4-FFF2-40B4-BE49-F238E27FC236}">
                <a16:creationId xmlns:a16="http://schemas.microsoft.com/office/drawing/2014/main" xmlns="" id="{0067FD18-EF4B-2948-8E89-06587C5C34A1}"/>
              </a:ext>
            </a:extLst>
          </p:cNvPr>
          <p:cNvSpPr/>
          <p:nvPr/>
        </p:nvSpPr>
        <p:spPr>
          <a:xfrm>
            <a:off x="2010155" y="2286000"/>
            <a:ext cx="428245"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xmlns="" val="29030804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Copper surfaces reduce the rate of health care-acquired infections">
            <a:extLst>
              <a:ext uri="{FF2B5EF4-FFF2-40B4-BE49-F238E27FC236}">
                <a16:creationId xmlns:a16="http://schemas.microsoft.com/office/drawing/2014/main" xmlns="" id="{6F346169-90B2-1642-9ECA-00A1392BD2A6}"/>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16867" y="76200"/>
            <a:ext cx="5274733" cy="67818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Ορθογώνιο 1">
            <a:extLst>
              <a:ext uri="{FF2B5EF4-FFF2-40B4-BE49-F238E27FC236}">
                <a16:creationId xmlns:a16="http://schemas.microsoft.com/office/drawing/2014/main" xmlns="" id="{A6F75F35-8688-5348-9B08-6F0313CBC538}"/>
              </a:ext>
            </a:extLst>
          </p:cNvPr>
          <p:cNvSpPr/>
          <p:nvPr/>
        </p:nvSpPr>
        <p:spPr>
          <a:xfrm>
            <a:off x="304800" y="1219200"/>
            <a:ext cx="2819400" cy="2308324"/>
          </a:xfrm>
          <a:prstGeom prst="rect">
            <a:avLst/>
          </a:prstGeom>
        </p:spPr>
        <p:txBody>
          <a:bodyPr wrap="square">
            <a:spAutoFit/>
          </a:bodyPr>
          <a:lstStyle/>
          <a:p>
            <a:r>
              <a:rPr lang="en-US" dirty="0"/>
              <a:t>"Copper Surfaces Reduce the Rate of Healthcare-Acquired Infections in the Intensive Care Unit." </a:t>
            </a:r>
            <a:r>
              <a:rPr lang="en-US" i="1" dirty="0"/>
              <a:t>Infection Control and Hospital Epidemiology</a:t>
            </a:r>
            <a:r>
              <a:rPr lang="en-US" dirty="0"/>
              <a:t> 34:5 (May 2013). </a:t>
            </a:r>
            <a:endParaRPr lang="el-GR" dirty="0"/>
          </a:p>
        </p:txBody>
      </p:sp>
    </p:spTree>
    <p:extLst>
      <p:ext uri="{BB962C8B-B14F-4D97-AF65-F5344CB8AC3E}">
        <p14:creationId xmlns:p14="http://schemas.microsoft.com/office/powerpoint/2010/main" xmlns="" val="3629882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xmlns="" id="{4E78424C-6FD0-41F8-9CAA-5DC19C4235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9144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4338" name="Rectangle 2"/>
          <p:cNvSpPr>
            <a:spLocks noGrp="1" noChangeArrowheads="1"/>
          </p:cNvSpPr>
          <p:nvPr>
            <p:ph type="title"/>
          </p:nvPr>
        </p:nvSpPr>
        <p:spPr>
          <a:xfrm>
            <a:off x="280140" y="902320"/>
            <a:ext cx="2638091" cy="1905000"/>
          </a:xfrm>
        </p:spPr>
        <p:txBody>
          <a:bodyPr anchor="ctr">
            <a:normAutofit/>
          </a:bodyPr>
          <a:lstStyle/>
          <a:p>
            <a:pPr eaLnBrk="1" hangingPunct="1"/>
            <a:r>
              <a:rPr lang="el-GR" sz="2000" b="1" dirty="0" err="1">
                <a:solidFill>
                  <a:srgbClr val="F2F2F2"/>
                </a:solidFill>
              </a:rPr>
              <a:t>Ενδονοσοκομειακές</a:t>
            </a:r>
            <a:r>
              <a:rPr lang="el-GR" sz="2000" b="1" dirty="0">
                <a:solidFill>
                  <a:srgbClr val="F2F2F2"/>
                </a:solidFill>
              </a:rPr>
              <a:t> λοιμώξεις: &gt;380 000 ετησίως</a:t>
            </a:r>
            <a:endParaRPr lang="en-US" sz="2000" b="1" dirty="0">
              <a:solidFill>
                <a:srgbClr val="F2F2F2"/>
              </a:solidFill>
            </a:endParaRPr>
          </a:p>
        </p:txBody>
      </p:sp>
      <p:sp>
        <p:nvSpPr>
          <p:cNvPr id="75" name="Freeform: Shape 74">
            <a:extLst>
              <a:ext uri="{FF2B5EF4-FFF2-40B4-BE49-F238E27FC236}">
                <a16:creationId xmlns:a16="http://schemas.microsoft.com/office/drawing/2014/main" xmlns="" id="{DD136760-57DC-4301-8BEA-B71AD2D139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20982" y="0"/>
            <a:ext cx="6023018"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Freeform 11">
            <a:extLst>
              <a:ext uri="{FF2B5EF4-FFF2-40B4-BE49-F238E27FC236}">
                <a16:creationId xmlns:a16="http://schemas.microsoft.com/office/drawing/2014/main" xmlns="" id="{BDC58DEA-1307-4F44-AD47-E613D8B76A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961082" y="-1"/>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79" name="Rectangle 78">
            <a:extLst>
              <a:ext uri="{FF2B5EF4-FFF2-40B4-BE49-F238E27FC236}">
                <a16:creationId xmlns:a16="http://schemas.microsoft.com/office/drawing/2014/main" xmlns="" id="{C99B912D-1E4B-42AF-A2BE-CFEFEC916E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14343" name="Rectangle 3">
            <a:extLst>
              <a:ext uri="{FF2B5EF4-FFF2-40B4-BE49-F238E27FC236}">
                <a16:creationId xmlns:a16="http://schemas.microsoft.com/office/drawing/2014/main" xmlns="" id="{D198819B-A3F7-42E3-AE16-3DB5A79F2C39}"/>
              </a:ext>
            </a:extLst>
          </p:cNvPr>
          <p:cNvGraphicFramePr>
            <a:graphicFrameLocks noGrp="1"/>
          </p:cNvGraphicFramePr>
          <p:nvPr>
            <p:ph idx="1"/>
            <p:extLst>
              <p:ext uri="{D42A27DB-BD31-4B8C-83A1-F6EECF244321}">
                <p14:modId xmlns:p14="http://schemas.microsoft.com/office/powerpoint/2010/main" xmlns="" val="1443429885"/>
              </p:ext>
            </p:extLst>
          </p:nvPr>
        </p:nvGraphicFramePr>
        <p:xfrm>
          <a:off x="3786187" y="1447800"/>
          <a:ext cx="48720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xmlns="" id="{EE4E366E-272A-409E-840F-9A6A64A9E3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xmlns="" id="{A721560C-E4AB-4287-A29C-3F6916794C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31836"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41" name="Freeform 7">
            <a:extLst>
              <a:ext uri="{FF2B5EF4-FFF2-40B4-BE49-F238E27FC236}">
                <a16:creationId xmlns:a16="http://schemas.microsoft.com/office/drawing/2014/main" xmlns="" id="{DF6CFF07-D953-4F9C-9A0E-E0A6AACB61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15362" name="Rectangle 2"/>
          <p:cNvSpPr>
            <a:spLocks noGrp="1" noChangeArrowheads="1"/>
          </p:cNvSpPr>
          <p:nvPr>
            <p:ph type="title"/>
          </p:nvPr>
        </p:nvSpPr>
        <p:spPr>
          <a:xfrm>
            <a:off x="486697" y="629267"/>
            <a:ext cx="6939116" cy="1016654"/>
          </a:xfrm>
        </p:spPr>
        <p:txBody>
          <a:bodyPr>
            <a:normAutofit/>
          </a:bodyPr>
          <a:lstStyle/>
          <a:p>
            <a:pPr eaLnBrk="1" hangingPunct="1">
              <a:lnSpc>
                <a:spcPct val="90000"/>
              </a:lnSpc>
            </a:pPr>
            <a:r>
              <a:rPr lang="el-GR" sz="3300" b="1">
                <a:solidFill>
                  <a:srgbClr val="EBEBEB"/>
                </a:solidFill>
                <a:latin typeface="Comic Sans MS" pitchFamily="66" charset="0"/>
              </a:rPr>
              <a:t>Τι μπορεί να είναι χειρότερο από μια ενδονοσοκομειακή λοίμωξη;</a:t>
            </a:r>
            <a:endParaRPr lang="nb-NO" sz="3300">
              <a:solidFill>
                <a:srgbClr val="EBEBEB"/>
              </a:solidFill>
            </a:endParaRPr>
          </a:p>
        </p:txBody>
      </p:sp>
      <p:sp useBgFill="1">
        <p:nvSpPr>
          <p:cNvPr id="143" name="Freeform: Shape 142">
            <a:extLst>
              <a:ext uri="{FF2B5EF4-FFF2-40B4-BE49-F238E27FC236}">
                <a16:creationId xmlns:a16="http://schemas.microsoft.com/office/drawing/2014/main" xmlns="" id="{DAA4FEEE-0B5F-41BF-825D-60F9FB0895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a:off x="0" y="1762067"/>
            <a:ext cx="9144313"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15363" name="Rectangle 3"/>
          <p:cNvSpPr>
            <a:spLocks noGrp="1" noChangeArrowheads="1"/>
          </p:cNvSpPr>
          <p:nvPr>
            <p:ph idx="1"/>
          </p:nvPr>
        </p:nvSpPr>
        <p:spPr>
          <a:xfrm>
            <a:off x="486698" y="2548281"/>
            <a:ext cx="3841954" cy="1566519"/>
          </a:xfrm>
        </p:spPr>
        <p:txBody>
          <a:bodyPr>
            <a:noAutofit/>
          </a:bodyPr>
          <a:lstStyle/>
          <a:p>
            <a:pPr eaLnBrk="1" hangingPunct="1">
              <a:buFontTx/>
              <a:buNone/>
            </a:pPr>
            <a:endParaRPr lang="en-US" dirty="0"/>
          </a:p>
          <a:p>
            <a:pPr eaLnBrk="1" hangingPunct="1">
              <a:buFontTx/>
              <a:buNone/>
            </a:pPr>
            <a:r>
              <a:rPr lang="el-GR" b="1" dirty="0">
                <a:latin typeface="Arial" panose="020B0604020202020204" pitchFamily="34" charset="0"/>
                <a:cs typeface="Arial" panose="020B0604020202020204" pitchFamily="34" charset="0"/>
              </a:rPr>
              <a:t>Μία έξαρση!!!</a:t>
            </a:r>
            <a:endParaRPr lang="en-US" b="1" i="1" dirty="0">
              <a:latin typeface="Arial" panose="020B0604020202020204" pitchFamily="34" charset="0"/>
              <a:cs typeface="Arial" panose="020B0604020202020204" pitchFamily="34" charset="0"/>
            </a:endParaRPr>
          </a:p>
          <a:p>
            <a:pPr eaLnBrk="1" hangingPunct="1">
              <a:buFontTx/>
              <a:buNone/>
            </a:pPr>
            <a:r>
              <a:rPr lang="el-GR" b="1" dirty="0">
                <a:latin typeface="Arial" panose="020B0604020202020204" pitchFamily="34" charset="0"/>
                <a:cs typeface="Arial" panose="020B0604020202020204" pitchFamily="34" charset="0"/>
              </a:rPr>
              <a:t>Ή επιδημία</a:t>
            </a:r>
            <a:r>
              <a:rPr lang="en-US" b="1" dirty="0">
                <a:latin typeface="Arial" panose="020B0604020202020204" pitchFamily="34" charset="0"/>
                <a:cs typeface="Arial" panose="020B0604020202020204" pitchFamily="34" charset="0"/>
              </a:rPr>
              <a:t>!!</a:t>
            </a:r>
            <a:r>
              <a:rPr lang="el-GR" b="1" dirty="0">
                <a:latin typeface="Arial" panose="020B0604020202020204" pitchFamily="34" charset="0"/>
                <a:cs typeface="Arial" panose="020B0604020202020204" pitchFamily="34" charset="0"/>
              </a:rPr>
              <a:t>!</a:t>
            </a:r>
            <a:endParaRPr lang="en-US" b="1" dirty="0">
              <a:latin typeface="Arial" panose="020B0604020202020204" pitchFamily="34" charset="0"/>
              <a:cs typeface="Arial" panose="020B0604020202020204" pitchFamily="34" charset="0"/>
            </a:endParaRPr>
          </a:p>
          <a:p>
            <a:pPr eaLnBrk="1" hangingPunct="1">
              <a:buFontTx/>
              <a:buNone/>
            </a:pPr>
            <a:r>
              <a:rPr lang="en-US" b="1" dirty="0">
                <a:latin typeface="Arial" panose="020B0604020202020204" pitchFamily="34" charset="0"/>
                <a:cs typeface="Arial" panose="020B0604020202020204" pitchFamily="34" charset="0"/>
              </a:rPr>
              <a:t> </a:t>
            </a:r>
          </a:p>
        </p:txBody>
      </p:sp>
      <p:pic>
        <p:nvPicPr>
          <p:cNvPr id="9" name="Picture 370" descr="Speed of spreading epidemics is predicted using analytical technique –  Physics World">
            <a:extLst>
              <a:ext uri="{FF2B5EF4-FFF2-40B4-BE49-F238E27FC236}">
                <a16:creationId xmlns:a16="http://schemas.microsoft.com/office/drawing/2014/main" xmlns="" id="{7D98B699-92A3-AA4E-A2C5-567F79ADBCF3}"/>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4568937" y="3030012"/>
            <a:ext cx="4088720" cy="2698555"/>
          </a:xfrm>
          <a:prstGeom prst="rect">
            <a:avLst/>
          </a:prstGeom>
          <a:noFill/>
          <a:effectLst/>
          <a:extLst>
            <a:ext uri="{909E8E84-426E-40DD-AFC4-6F175D3DCCD1}">
              <a14:hiddenFill xmlns:a14="http://schemas.microsoft.com/office/drawing/2010/main" xmlns="">
                <a:solidFill>
                  <a:srgbClr val="FFFFFF"/>
                </a:solidFill>
              </a14:hiddenFill>
            </a:ext>
          </a:extLst>
        </p:spPr>
      </p:pic>
      <p:sp>
        <p:nvSpPr>
          <p:cNvPr id="15364" name="Text Box 4"/>
          <p:cNvSpPr txBox="1">
            <a:spLocks noChangeArrowheads="1"/>
          </p:cNvSpPr>
          <p:nvPr/>
        </p:nvSpPr>
        <p:spPr bwMode="auto">
          <a:xfrm>
            <a:off x="2484438" y="3573463"/>
            <a:ext cx="5903912"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endParaRPr lang="el-GR" sz="2400">
              <a:solidFill>
                <a:schemeClr val="bg1"/>
              </a:solidFill>
            </a:endParaRPr>
          </a:p>
        </p:txBody>
      </p:sp>
      <p:sp>
        <p:nvSpPr>
          <p:cNvPr id="2" name="Ορθογώνιο 1">
            <a:extLst>
              <a:ext uri="{FF2B5EF4-FFF2-40B4-BE49-F238E27FC236}">
                <a16:creationId xmlns:a16="http://schemas.microsoft.com/office/drawing/2014/main" xmlns="" id="{4A2A5F7E-8221-2E4C-A029-407E7927E434}"/>
              </a:ext>
            </a:extLst>
          </p:cNvPr>
          <p:cNvSpPr/>
          <p:nvPr/>
        </p:nvSpPr>
        <p:spPr>
          <a:xfrm>
            <a:off x="486343" y="4300849"/>
            <a:ext cx="3841954" cy="1323439"/>
          </a:xfrm>
          <a:prstGeom prst="rect">
            <a:avLst/>
          </a:prstGeom>
          <a:ln w="69850">
            <a:solidFill>
              <a:schemeClr val="accent1"/>
            </a:solidFill>
          </a:ln>
        </p:spPr>
        <p:txBody>
          <a:bodyPr wrap="square">
            <a:spAutoFit/>
          </a:bodyPr>
          <a:lstStyle/>
          <a:p>
            <a:pPr algn="ctr"/>
            <a:r>
              <a:rPr lang="el-GR" sz="2000" dirty="0">
                <a:latin typeface="Arial" panose="020B0604020202020204" pitchFamily="34" charset="0"/>
                <a:cs typeface="Arial" panose="020B0604020202020204" pitchFamily="34" charset="0"/>
              </a:rPr>
              <a:t>Αδικαιολόγητη αύξηση του αριθμού των κρουσμάτων λοιμώξεων από ένα είδος βακτηρίου</a:t>
            </a:r>
            <a:endParaRPr lang="el-GR" sz="2000" dirty="0"/>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752600" y="343852"/>
            <a:ext cx="8229600" cy="1143000"/>
          </a:xfrm>
        </p:spPr>
        <p:txBody>
          <a:bodyPr/>
          <a:lstStyle/>
          <a:p>
            <a:pPr eaLnBrk="1" hangingPunct="1"/>
            <a:r>
              <a:rPr lang="el-GR" dirty="0">
                <a:solidFill>
                  <a:schemeClr val="tx1"/>
                </a:solidFill>
              </a:rPr>
              <a:t>Επιδημικές εξάρσεις</a:t>
            </a:r>
            <a:endParaRPr lang="en-US" dirty="0">
              <a:solidFill>
                <a:schemeClr val="tx1"/>
              </a:solidFill>
            </a:endParaRPr>
          </a:p>
        </p:txBody>
      </p:sp>
      <p:sp>
        <p:nvSpPr>
          <p:cNvPr id="16387" name="Rectangle 3"/>
          <p:cNvSpPr>
            <a:spLocks noGrp="1" noChangeArrowheads="1"/>
          </p:cNvSpPr>
          <p:nvPr>
            <p:ph type="body" sz="half" idx="1"/>
          </p:nvPr>
        </p:nvSpPr>
        <p:spPr>
          <a:xfrm>
            <a:off x="494335" y="1416685"/>
            <a:ext cx="5562600" cy="4525963"/>
          </a:xfrm>
        </p:spPr>
        <p:txBody>
          <a:bodyPr>
            <a:normAutofit/>
          </a:bodyPr>
          <a:lstStyle/>
          <a:p>
            <a:pPr eaLnBrk="1" hangingPunct="1"/>
            <a:r>
              <a:rPr lang="el-GR" sz="2400" dirty="0">
                <a:latin typeface="Georgia" panose="02040502050405020303" pitchFamily="18" charset="0"/>
              </a:rPr>
              <a:t>Σε μονάδες εντατικής θεραπείας</a:t>
            </a:r>
          </a:p>
          <a:p>
            <a:pPr lvl="1" eaLnBrk="1" hangingPunct="1"/>
            <a:r>
              <a:rPr lang="el-GR" sz="2400" dirty="0">
                <a:latin typeface="Georgia" panose="02040502050405020303" pitchFamily="18" charset="0"/>
              </a:rPr>
              <a:t>νεογνά</a:t>
            </a:r>
          </a:p>
          <a:p>
            <a:pPr eaLnBrk="1" hangingPunct="1"/>
            <a:r>
              <a:rPr lang="el-GR" sz="2400" dirty="0">
                <a:latin typeface="Georgia" panose="02040502050405020303" pitchFamily="18" charset="0"/>
              </a:rPr>
              <a:t>Χειρουργικές κλινικές (καθετήρες –προσθετικά υλικά)</a:t>
            </a:r>
          </a:p>
          <a:p>
            <a:pPr eaLnBrk="1" hangingPunct="1"/>
            <a:r>
              <a:rPr lang="el-GR" sz="2400" dirty="0">
                <a:latin typeface="Georgia" panose="02040502050405020303" pitchFamily="18" charset="0"/>
              </a:rPr>
              <a:t>Μονάδες αιμοκάθαρσης</a:t>
            </a:r>
            <a:endParaRPr lang="en-US" sz="2400" dirty="0">
              <a:latin typeface="Georgia" panose="02040502050405020303" pitchFamily="18" charset="0"/>
            </a:endParaRPr>
          </a:p>
        </p:txBody>
      </p:sp>
      <p:graphicFrame>
        <p:nvGraphicFramePr>
          <p:cNvPr id="16388" name="Object 4"/>
          <p:cNvGraphicFramePr>
            <a:graphicFrameLocks noGrp="1" noChangeAspect="1"/>
          </p:cNvGraphicFramePr>
          <p:nvPr>
            <p:ph sz="quarter" idx="2"/>
            <p:extLst>
              <p:ext uri="{D42A27DB-BD31-4B8C-83A1-F6EECF244321}">
                <p14:modId xmlns:p14="http://schemas.microsoft.com/office/powerpoint/2010/main" xmlns="" val="3038498635"/>
              </p:ext>
            </p:extLst>
          </p:nvPr>
        </p:nvGraphicFramePr>
        <p:xfrm>
          <a:off x="4217988" y="3894722"/>
          <a:ext cx="1546225" cy="2185988"/>
        </p:xfrm>
        <a:graphic>
          <a:graphicData uri="http://schemas.openxmlformats.org/presentationml/2006/ole">
            <p:oleObj spid="_x0000_s16899" name="Clip" r:id="rId3" imgW="1725473" imgH="2440534" progId="">
              <p:embed/>
            </p:oleObj>
          </a:graphicData>
        </a:graphic>
      </p:graphicFrame>
      <p:pic>
        <p:nvPicPr>
          <p:cNvPr id="16389" name="Picture 5" descr="images1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248401" y="4076542"/>
            <a:ext cx="2625090" cy="1968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372" descr="Epidemic | pathology | Britannica">
            <a:extLst>
              <a:ext uri="{FF2B5EF4-FFF2-40B4-BE49-F238E27FC236}">
                <a16:creationId xmlns:a16="http://schemas.microsoft.com/office/drawing/2014/main" xmlns="" id="{A6D2B10E-5776-A549-8F48-537CA475EC90}"/>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172663" y="1405255"/>
            <a:ext cx="2700827" cy="2023745"/>
          </a:xfrm>
          <a:prstGeom prst="rect">
            <a:avLst/>
          </a:prstGeom>
          <a:noFill/>
          <a:extLst>
            <a:ext uri="{909E8E84-426E-40DD-AFC4-6F175D3DCCD1}">
              <a14:hiddenFill xmlns:a14="http://schemas.microsoft.com/office/drawing/2010/main" xmlns="">
                <a:solidFill>
                  <a:srgbClr val="FFFFFF"/>
                </a:solidFill>
              </a14:hiddenFill>
            </a:ext>
          </a:extLst>
        </p:spPr>
      </p:pic>
      <p:pic>
        <p:nvPicPr>
          <p:cNvPr id="16758" name="Picture 374" descr="Coronavirus: Newborn babies given mini face shields to protect against  Covid-19 at Bangkok hospital | The Independent | The Independent">
            <a:extLst>
              <a:ext uri="{FF2B5EF4-FFF2-40B4-BE49-F238E27FC236}">
                <a16:creationId xmlns:a16="http://schemas.microsoft.com/office/drawing/2014/main" xmlns="" id="{5A7B4E19-1C86-1348-AE24-D82F68DBE584}"/>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914400" y="3930074"/>
            <a:ext cx="2819400" cy="211528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xmlns="" id="{74CD14DB-BB81-479F-A1FC-1C75640E9F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74" name="Rectangle 73">
            <a:extLst>
              <a:ext uri="{FF2B5EF4-FFF2-40B4-BE49-F238E27FC236}">
                <a16:creationId xmlns:a16="http://schemas.microsoft.com/office/drawing/2014/main" xmlns="" id="{C943A91B-7CA7-4592-A975-73B1BF8C4C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6" name="Freeform 7">
            <a:extLst>
              <a:ext uri="{FF2B5EF4-FFF2-40B4-BE49-F238E27FC236}">
                <a16:creationId xmlns:a16="http://schemas.microsoft.com/office/drawing/2014/main" xmlns="" id="{EC471314-E46A-414B-8D91-74880E84F1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78" name="Freeform: Shape 77">
            <a:extLst>
              <a:ext uri="{FF2B5EF4-FFF2-40B4-BE49-F238E27FC236}">
                <a16:creationId xmlns:a16="http://schemas.microsoft.com/office/drawing/2014/main" xmlns="" id="{6A681326-1C9D-44A3-A627-3871BDAE41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a:off x="0" y="1762067"/>
            <a:ext cx="9144313"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17410" name="Rectangle 2"/>
          <p:cNvSpPr>
            <a:spLocks noGrp="1" noChangeArrowheads="1"/>
          </p:cNvSpPr>
          <p:nvPr>
            <p:ph type="title"/>
          </p:nvPr>
        </p:nvSpPr>
        <p:spPr>
          <a:xfrm>
            <a:off x="1374893" y="511807"/>
            <a:ext cx="6710641" cy="1400530"/>
          </a:xfrm>
        </p:spPr>
        <p:txBody>
          <a:bodyPr anchor="ctr">
            <a:normAutofit/>
          </a:bodyPr>
          <a:lstStyle/>
          <a:p>
            <a:pPr eaLnBrk="1" hangingPunct="1">
              <a:lnSpc>
                <a:spcPct val="90000"/>
              </a:lnSpc>
            </a:pPr>
            <a:r>
              <a:rPr lang="el-GR" sz="3300" dirty="0" err="1">
                <a:solidFill>
                  <a:srgbClr val="FFFFFF"/>
                </a:solidFill>
                <a:latin typeface="Arial" panose="020B0604020202020204" pitchFamily="34" charset="0"/>
                <a:cs typeface="Arial" panose="020B0604020202020204" pitchFamily="34" charset="0"/>
              </a:rPr>
              <a:t>Ποι</a:t>
            </a:r>
            <a:r>
              <a:rPr lang="en-US" sz="3300" dirty="0" err="1">
                <a:solidFill>
                  <a:srgbClr val="FFFFFF"/>
                </a:solidFill>
                <a:latin typeface="Arial" panose="020B0604020202020204" pitchFamily="34" charset="0"/>
                <a:cs typeface="Arial" panose="020B0604020202020204" pitchFamily="34" charset="0"/>
              </a:rPr>
              <a:t>ό</a:t>
            </a:r>
            <a:r>
              <a:rPr lang="el-GR" sz="3300" dirty="0">
                <a:solidFill>
                  <a:srgbClr val="FFFFFF"/>
                </a:solidFill>
                <a:latin typeface="Arial" panose="020B0604020202020204" pitchFamily="34" charset="0"/>
                <a:cs typeface="Arial" panose="020B0604020202020204" pitchFamily="34" charset="0"/>
              </a:rPr>
              <a:t>ς είναι ο τρόπος διασποράς των ανθεκτικών βακτηρίων;</a:t>
            </a:r>
          </a:p>
        </p:txBody>
      </p:sp>
      <p:sp>
        <p:nvSpPr>
          <p:cNvPr id="17411" name="Rectangle 3"/>
          <p:cNvSpPr>
            <a:spLocks noGrp="1" noChangeArrowheads="1"/>
          </p:cNvSpPr>
          <p:nvPr>
            <p:ph idx="1"/>
          </p:nvPr>
        </p:nvSpPr>
        <p:spPr>
          <a:xfrm>
            <a:off x="827484" y="2763520"/>
            <a:ext cx="7630716" cy="3484879"/>
          </a:xfrm>
        </p:spPr>
        <p:txBody>
          <a:bodyPr>
            <a:noAutofit/>
          </a:bodyPr>
          <a:lstStyle/>
          <a:p>
            <a:pPr eaLnBrk="1" hangingPunct="1">
              <a:buClr>
                <a:schemeClr val="accent1"/>
              </a:buClr>
              <a:buFont typeface="Wingdings 3" pitchFamily="2" charset="2"/>
              <a:buChar char=""/>
            </a:pPr>
            <a:r>
              <a:rPr lang="el-GR" sz="2400" dirty="0">
                <a:latin typeface="Georgia" panose="02040502050405020303" pitchFamily="18" charset="0"/>
              </a:rPr>
              <a:t>Επικράτηση πληθυσμού υπό την πίεση των αντιβιοτικών</a:t>
            </a:r>
          </a:p>
          <a:p>
            <a:pPr>
              <a:buClr>
                <a:schemeClr val="accent1"/>
              </a:buClr>
              <a:buFont typeface="Wingdings 3" pitchFamily="2" charset="2"/>
              <a:buChar char=""/>
            </a:pPr>
            <a:endParaRPr lang="el-GR" sz="2400" dirty="0">
              <a:latin typeface="Georgia" panose="02040502050405020303" pitchFamily="18" charset="0"/>
            </a:endParaRPr>
          </a:p>
          <a:p>
            <a:pPr eaLnBrk="1" hangingPunct="1">
              <a:buClr>
                <a:schemeClr val="accent1"/>
              </a:buClr>
              <a:buFont typeface="Wingdings 3" pitchFamily="2" charset="2"/>
              <a:buChar char=""/>
            </a:pPr>
            <a:r>
              <a:rPr lang="el-GR" sz="2400" dirty="0">
                <a:latin typeface="Georgia" panose="02040502050405020303" pitchFamily="18" charset="0"/>
              </a:rPr>
              <a:t>Οριζόντια μεταφορά </a:t>
            </a:r>
            <a:r>
              <a:rPr lang="el-GR" sz="2400" dirty="0" err="1">
                <a:latin typeface="Georgia" panose="02040502050405020303" pitchFamily="18" charset="0"/>
              </a:rPr>
              <a:t>πλασμιδίων</a:t>
            </a:r>
            <a:r>
              <a:rPr lang="el-GR" sz="2400" dirty="0">
                <a:latin typeface="Georgia" panose="02040502050405020303" pitchFamily="18" charset="0"/>
              </a:rPr>
              <a:t> ή </a:t>
            </a:r>
            <a:r>
              <a:rPr lang="el-GR" sz="2400" dirty="0" err="1">
                <a:latin typeface="Georgia" panose="02040502050405020303" pitchFamily="18" charset="0"/>
              </a:rPr>
              <a:t>τρανσποζονίων</a:t>
            </a:r>
            <a:r>
              <a:rPr lang="el-GR" sz="2400" dirty="0">
                <a:latin typeface="Georgia" panose="02040502050405020303" pitchFamily="18" charset="0"/>
              </a:rPr>
              <a:t> με γονίδια αντοχής</a:t>
            </a:r>
          </a:p>
          <a:p>
            <a:pPr>
              <a:buClr>
                <a:schemeClr val="accent1"/>
              </a:buClr>
              <a:buFont typeface="Wingdings 3" pitchFamily="2" charset="2"/>
              <a:buChar char=""/>
            </a:pPr>
            <a:endParaRPr lang="el-GR" sz="2400" dirty="0">
              <a:latin typeface="Georgia" panose="02040502050405020303" pitchFamily="18" charset="0"/>
            </a:endParaRPr>
          </a:p>
          <a:p>
            <a:pPr eaLnBrk="1" hangingPunct="1">
              <a:buClr>
                <a:schemeClr val="accent1"/>
              </a:buClr>
              <a:buFont typeface="Wingdings 3" pitchFamily="2" charset="2"/>
              <a:buChar char=""/>
            </a:pPr>
            <a:r>
              <a:rPr lang="el-GR" sz="2400" dirty="0">
                <a:latin typeface="Georgia" panose="02040502050405020303" pitchFamily="18" charset="0"/>
              </a:rPr>
              <a:t>Διασπορά (</a:t>
            </a:r>
            <a:r>
              <a:rPr lang="el-GR" sz="2400" dirty="0" err="1">
                <a:latin typeface="Georgia" panose="02040502050405020303" pitchFamily="18" charset="0"/>
              </a:rPr>
              <a:t>πολυανθεκτικών</a:t>
            </a:r>
            <a:r>
              <a:rPr lang="el-GR" sz="2400" dirty="0">
                <a:latin typeface="Georgia" panose="02040502050405020303" pitchFamily="18" charset="0"/>
              </a:rPr>
              <a:t>) </a:t>
            </a:r>
            <a:r>
              <a:rPr lang="el-GR" sz="2400" dirty="0" err="1">
                <a:latin typeface="Georgia" panose="02040502050405020303" pitchFamily="18" charset="0"/>
              </a:rPr>
              <a:t>βακτηριακών</a:t>
            </a:r>
            <a:r>
              <a:rPr lang="el-GR" sz="2400" dirty="0">
                <a:latin typeface="Georgia" panose="02040502050405020303" pitchFamily="18" charset="0"/>
              </a:rPr>
              <a:t> κλώνων: </a:t>
            </a:r>
            <a:r>
              <a:rPr lang="el-GR" sz="2400" dirty="0" err="1">
                <a:latin typeface="Georgia" panose="02040502050405020303" pitchFamily="18" charset="0"/>
              </a:rPr>
              <a:t>κλωνική</a:t>
            </a:r>
            <a:r>
              <a:rPr lang="el-GR" sz="2400" dirty="0">
                <a:latin typeface="Georgia" panose="02040502050405020303" pitchFamily="18" charset="0"/>
              </a:rPr>
              <a:t> διασπορά</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resistance-policy-history-antimicrobial-timeline-original.jpeg" descr="resistance-policy-history-antimicrobial-timeline-original.jpeg"/>
          <p:cNvPicPr>
            <a:picLocks noChangeAspect="1"/>
          </p:cNvPicPr>
          <p:nvPr/>
        </p:nvPicPr>
        <p:blipFill>
          <a:blip r:embed="rId2" cstate="print"/>
          <a:stretch>
            <a:fillRect/>
          </a:stretch>
        </p:blipFill>
        <p:spPr>
          <a:xfrm>
            <a:off x="277921" y="548576"/>
            <a:ext cx="8580094" cy="5662861"/>
          </a:xfrm>
          <a:prstGeom prst="rect">
            <a:avLst/>
          </a:prstGeom>
          <a:ln w="25400">
            <a:solidFill>
              <a:srgbClr val="F3F7F5"/>
            </a:solidFill>
            <a:miter lim="400000"/>
          </a:ln>
          <a:effectLst>
            <a:outerShdw blurRad="50800" dist="25400" dir="3600000" rotWithShape="0">
              <a:srgbClr val="000000">
                <a:alpha val="70000"/>
              </a:srgbClr>
            </a:outerShdw>
          </a:effectLst>
        </p:spPr>
      </p:pic>
      <p:sp>
        <p:nvSpPr>
          <p:cNvPr id="138" name="Ορθογώνιο"/>
          <p:cNvSpPr/>
          <p:nvPr/>
        </p:nvSpPr>
        <p:spPr>
          <a:xfrm>
            <a:off x="4644168" y="4724448"/>
            <a:ext cx="990600" cy="1406322"/>
          </a:xfrm>
          <a:prstGeom prst="rect">
            <a:avLst/>
          </a:prstGeom>
          <a:ln w="63500">
            <a:solidFill>
              <a:schemeClr val="accent5">
                <a:satOff val="18430"/>
                <a:lumOff val="-14768"/>
              </a:schemeClr>
            </a:solidFill>
            <a:miter lim="400000"/>
          </a:ln>
        </p:spPr>
        <p:txBody>
          <a:bodyPr lIns="35719" tIns="35719" rIns="35719" bIns="35719" anchor="ctr"/>
          <a:lstStyle/>
          <a:p>
            <a:pPr>
              <a:defRPr sz="2800" b="1">
                <a:solidFill>
                  <a:srgbClr val="F5F8EB"/>
                </a:solidFill>
              </a:defRPr>
            </a:pPr>
            <a:endParaRPr sz="1969"/>
          </a:p>
        </p:txBody>
      </p:sp>
      <p:sp>
        <p:nvSpPr>
          <p:cNvPr id="139" name="Ορθογώνιο"/>
          <p:cNvSpPr/>
          <p:nvPr/>
        </p:nvSpPr>
        <p:spPr>
          <a:xfrm>
            <a:off x="7839517" y="838200"/>
            <a:ext cx="643880" cy="892969"/>
          </a:xfrm>
          <a:prstGeom prst="rect">
            <a:avLst/>
          </a:prstGeom>
          <a:ln w="63500">
            <a:solidFill>
              <a:schemeClr val="accent5">
                <a:satOff val="18430"/>
                <a:lumOff val="-14768"/>
              </a:schemeClr>
            </a:solidFill>
            <a:miter lim="400000"/>
          </a:ln>
        </p:spPr>
        <p:txBody>
          <a:bodyPr lIns="35719" tIns="35719" rIns="35719" bIns="35719" anchor="ctr"/>
          <a:lstStyle/>
          <a:p>
            <a:pPr>
              <a:defRPr sz="2800" b="1">
                <a:solidFill>
                  <a:srgbClr val="F5F8EB"/>
                </a:solidFill>
              </a:defRPr>
            </a:pPr>
            <a:endParaRPr sz="1969"/>
          </a:p>
        </p:txBody>
      </p:sp>
      <p:sp>
        <p:nvSpPr>
          <p:cNvPr id="141" name="Ορθογώνιο"/>
          <p:cNvSpPr/>
          <p:nvPr/>
        </p:nvSpPr>
        <p:spPr>
          <a:xfrm>
            <a:off x="457200" y="4878659"/>
            <a:ext cx="688528" cy="1097899"/>
          </a:xfrm>
          <a:prstGeom prst="rect">
            <a:avLst/>
          </a:prstGeom>
          <a:ln w="63500">
            <a:solidFill>
              <a:schemeClr val="accent5">
                <a:satOff val="18430"/>
                <a:lumOff val="-14768"/>
              </a:schemeClr>
            </a:solidFill>
            <a:miter lim="400000"/>
          </a:ln>
        </p:spPr>
        <p:txBody>
          <a:bodyPr lIns="35719" tIns="35719" rIns="35719" bIns="35719" anchor="ctr"/>
          <a:lstStyle/>
          <a:p>
            <a:pPr>
              <a:defRPr sz="2800" b="1">
                <a:solidFill>
                  <a:srgbClr val="F5F8EB"/>
                </a:solidFill>
              </a:defRPr>
            </a:pPr>
            <a:endParaRPr sz="1969"/>
          </a:p>
        </p:txBody>
      </p:sp>
      <p:sp>
        <p:nvSpPr>
          <p:cNvPr id="7" name="Ορθογώνιο"/>
          <p:cNvSpPr/>
          <p:nvPr/>
        </p:nvSpPr>
        <p:spPr>
          <a:xfrm>
            <a:off x="5857469" y="1056813"/>
            <a:ext cx="570348" cy="892969"/>
          </a:xfrm>
          <a:prstGeom prst="rect">
            <a:avLst/>
          </a:prstGeom>
          <a:ln w="63500">
            <a:solidFill>
              <a:schemeClr val="accent5">
                <a:satOff val="18430"/>
                <a:lumOff val="-14768"/>
              </a:schemeClr>
            </a:solidFill>
            <a:miter lim="400000"/>
          </a:ln>
        </p:spPr>
        <p:txBody>
          <a:bodyPr lIns="35719" tIns="35719" rIns="35719" bIns="35719" anchor="ctr"/>
          <a:lstStyle/>
          <a:p>
            <a:pPr>
              <a:defRPr sz="2800" b="1">
                <a:solidFill>
                  <a:srgbClr val="F5F8EB"/>
                </a:solidFill>
              </a:defRPr>
            </a:pPr>
            <a:endParaRPr sz="1969"/>
          </a:p>
        </p:txBody>
      </p:sp>
      <p:sp>
        <p:nvSpPr>
          <p:cNvPr id="8" name="Ορθογώνιο"/>
          <p:cNvSpPr/>
          <p:nvPr/>
        </p:nvSpPr>
        <p:spPr>
          <a:xfrm>
            <a:off x="4023545" y="1489241"/>
            <a:ext cx="544423" cy="892969"/>
          </a:xfrm>
          <a:prstGeom prst="rect">
            <a:avLst/>
          </a:prstGeom>
          <a:ln w="63500">
            <a:solidFill>
              <a:schemeClr val="accent5">
                <a:satOff val="18430"/>
                <a:lumOff val="-14768"/>
              </a:schemeClr>
            </a:solidFill>
            <a:miter lim="400000"/>
          </a:ln>
        </p:spPr>
        <p:txBody>
          <a:bodyPr lIns="35719" tIns="35719" rIns="35719" bIns="35719" anchor="ctr"/>
          <a:lstStyle/>
          <a:p>
            <a:pPr>
              <a:defRPr sz="2800" b="1">
                <a:solidFill>
                  <a:srgbClr val="F5F8EB"/>
                </a:solidFill>
              </a:defRPr>
            </a:pPr>
            <a:endParaRPr sz="1969"/>
          </a:p>
        </p:txBody>
      </p:sp>
      <p:sp>
        <p:nvSpPr>
          <p:cNvPr id="2" name="Rectangle 1"/>
          <p:cNvSpPr/>
          <p:nvPr/>
        </p:nvSpPr>
        <p:spPr>
          <a:xfrm>
            <a:off x="7032694" y="6211437"/>
            <a:ext cx="1613647" cy="308674"/>
          </a:xfrm>
          <a:prstGeom prst="rect">
            <a:avLst/>
          </a:prstGeom>
        </p:spPr>
        <p:txBody>
          <a:bodyPr wrap="none">
            <a:spAutoFit/>
          </a:bodyPr>
          <a:lstStyle/>
          <a:p>
            <a:r>
              <a:rPr lang="en-US" sz="1406" u="sng" dirty="0">
                <a:latin typeface="Arial" charset="0"/>
                <a:ea typeface="Arial" charset="0"/>
                <a:cs typeface="Arial" charset="0"/>
                <a:hlinkClick r:id="rId3"/>
              </a:rPr>
              <a:t>www.idsociety.org</a:t>
            </a:r>
            <a:endParaRPr lang="en-US" sz="1406" u="sng" dirty="0">
              <a:latin typeface="Arial" charset="0"/>
              <a:ea typeface="Arial" charset="0"/>
              <a:cs typeface="Arial" charset="0"/>
            </a:endParaRPr>
          </a:p>
        </p:txBody>
      </p:sp>
    </p:spTree>
    <p:extLst>
      <p:ext uri="{BB962C8B-B14F-4D97-AF65-F5344CB8AC3E}">
        <p14:creationId xmlns:p14="http://schemas.microsoft.com/office/powerpoint/2010/main" xmlns="" val="14249829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80">
            <a:extLst>
              <a:ext uri="{FF2B5EF4-FFF2-40B4-BE49-F238E27FC236}">
                <a16:creationId xmlns:a16="http://schemas.microsoft.com/office/drawing/2014/main" xmlns="" id="{41B68C77-138E-4BF7-A276-BD0C78A4219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cstate="print">
            <a:extLst>
              <a:ext uri="{28A0092B-C50C-407E-A947-70E740481C1C}">
                <a14:useLocalDpi xmlns:a14="http://schemas.microsoft.com/office/drawing/2010/main" xmlns="" val="0"/>
              </a:ext>
            </a:extLst>
          </a:blip>
          <a:srcRect l="3613"/>
          <a:stretch/>
        </p:blipFill>
        <p:spPr>
          <a:xfrm>
            <a:off x="0" y="2669685"/>
            <a:ext cx="3027759" cy="4188315"/>
          </a:xfrm>
          <a:prstGeom prst="rect">
            <a:avLst/>
          </a:prstGeom>
        </p:spPr>
      </p:pic>
      <p:pic>
        <p:nvPicPr>
          <p:cNvPr id="83" name="Picture 82">
            <a:extLst>
              <a:ext uri="{FF2B5EF4-FFF2-40B4-BE49-F238E27FC236}">
                <a16:creationId xmlns:a16="http://schemas.microsoft.com/office/drawing/2014/main" xmlns="" id="{7C268552-D473-46ED-B1B8-422042C4DEF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cstate="print">
            <a:extLst>
              <a:ext uri="{28A0092B-C50C-407E-A947-70E740481C1C}">
                <a14:useLocalDpi xmlns:a14="http://schemas.microsoft.com/office/drawing/2010/main" xmlns="" val="0"/>
              </a:ext>
            </a:extLst>
          </a:blip>
          <a:srcRect l="35640"/>
          <a:stretch/>
        </p:blipFill>
        <p:spPr>
          <a:xfrm>
            <a:off x="0" y="2892347"/>
            <a:ext cx="1141809" cy="2365453"/>
          </a:xfrm>
          <a:prstGeom prst="rect">
            <a:avLst/>
          </a:prstGeom>
        </p:spPr>
      </p:pic>
      <p:sp>
        <p:nvSpPr>
          <p:cNvPr id="85" name="Oval 84">
            <a:extLst>
              <a:ext uri="{FF2B5EF4-FFF2-40B4-BE49-F238E27FC236}">
                <a16:creationId xmlns:a16="http://schemas.microsoft.com/office/drawing/2014/main" xmlns="" id="{4AC0CD9D-7610-4620-93B4-798CCD9AB5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87" name="Picture 86">
            <a:extLst>
              <a:ext uri="{FF2B5EF4-FFF2-40B4-BE49-F238E27FC236}">
                <a16:creationId xmlns:a16="http://schemas.microsoft.com/office/drawing/2014/main" xmlns="" id="{B9238B3E-24AA-439A-B527-6C5DF6D7214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cstate="print">
            <a:extLst>
              <a:ext uri="{28A0092B-C50C-407E-A947-70E740481C1C}">
                <a14:useLocalDpi xmlns:a14="http://schemas.microsoft.com/office/drawing/2010/main" xmlns="" val="0"/>
              </a:ext>
            </a:extLst>
          </a:blip>
          <a:srcRect t="28813"/>
          <a:stretch/>
        </p:blipFill>
        <p:spPr>
          <a:xfrm>
            <a:off x="5999559" y="0"/>
            <a:ext cx="1202540" cy="1141407"/>
          </a:xfrm>
          <a:prstGeom prst="rect">
            <a:avLst/>
          </a:prstGeom>
        </p:spPr>
      </p:pic>
      <p:pic>
        <p:nvPicPr>
          <p:cNvPr id="89" name="Picture 88">
            <a:extLst>
              <a:ext uri="{FF2B5EF4-FFF2-40B4-BE49-F238E27FC236}">
                <a16:creationId xmlns:a16="http://schemas.microsoft.com/office/drawing/2014/main" xmlns="" id="{69F01145-BEA3-4CBF-AA21-10077B948CA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cstate="print">
            <a:extLst>
              <a:ext uri="{28A0092B-C50C-407E-A947-70E740481C1C}">
                <a14:useLocalDpi xmlns:a14="http://schemas.microsoft.com/office/drawing/2010/main" xmlns="" val="0"/>
              </a:ext>
            </a:extLst>
          </a:blip>
          <a:srcRect b="23320"/>
          <a:stretch/>
        </p:blipFill>
        <p:spPr>
          <a:xfrm>
            <a:off x="6454408" y="6096000"/>
            <a:ext cx="745301" cy="762000"/>
          </a:xfrm>
          <a:prstGeom prst="rect">
            <a:avLst/>
          </a:prstGeom>
        </p:spPr>
      </p:pic>
      <p:sp>
        <p:nvSpPr>
          <p:cNvPr id="91" name="Rectangle 90">
            <a:extLst>
              <a:ext uri="{FF2B5EF4-FFF2-40B4-BE49-F238E27FC236}">
                <a16:creationId xmlns:a16="http://schemas.microsoft.com/office/drawing/2014/main" xmlns="" id="{DE4D62F9-188E-4530-84C2-24BDEE4BEB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93" name="Rectangle 92">
            <a:extLst>
              <a:ext uri="{FF2B5EF4-FFF2-40B4-BE49-F238E27FC236}">
                <a16:creationId xmlns:a16="http://schemas.microsoft.com/office/drawing/2014/main" xmlns="" id="{14A2F755-5219-4C4E-9378-2C80BB08DF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xmlns="" id="{BA042B41-CFBF-4E11-965F-B1906826A8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31836"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97" name="Freeform 7">
            <a:extLst>
              <a:ext uri="{FF2B5EF4-FFF2-40B4-BE49-F238E27FC236}">
                <a16:creationId xmlns:a16="http://schemas.microsoft.com/office/drawing/2014/main" xmlns="" id="{ED9FFD70-7E69-43F7-BAFF-08A75B3AE09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18434" name="Rectangle 2"/>
          <p:cNvSpPr>
            <a:spLocks noChangeArrowheads="1"/>
          </p:cNvSpPr>
          <p:nvPr/>
        </p:nvSpPr>
        <p:spPr bwMode="auto">
          <a:xfrm>
            <a:off x="896217" y="697730"/>
            <a:ext cx="6939116" cy="1016654"/>
          </a:xfrm>
          <a:prstGeom prst="rect">
            <a:avLst/>
          </a:prstGeom>
          <a:noFill/>
        </p:spPr>
        <p:txBody>
          <a:bodyPr vert="horz" lIns="91440" tIns="45720" rIns="91440" bIns="45720" rtlCol="0" anchor="t">
            <a:normAutofit/>
          </a:bodyPr>
          <a:lstStyle/>
          <a:p>
            <a:pPr algn="ctr">
              <a:lnSpc>
                <a:spcPct val="90000"/>
              </a:lnSpc>
              <a:spcBef>
                <a:spcPct val="0"/>
              </a:spcBef>
              <a:spcAft>
                <a:spcPts val="600"/>
              </a:spcAft>
            </a:pPr>
            <a:r>
              <a:rPr lang="el-GR" sz="3300" b="0" i="0" kern="1200" dirty="0">
                <a:solidFill>
                  <a:schemeClr val="bg1"/>
                </a:solidFill>
                <a:latin typeface="Arial" panose="020B0604020202020204" pitchFamily="34" charset="0"/>
                <a:ea typeface="+mj-ea"/>
                <a:cs typeface="Arial" panose="020B0604020202020204" pitchFamily="34" charset="0"/>
              </a:rPr>
              <a:t>Τ</a:t>
            </a:r>
            <a:r>
              <a:rPr lang="en-US" sz="3300" b="0" i="0" kern="1200" dirty="0" err="1">
                <a:solidFill>
                  <a:schemeClr val="bg1"/>
                </a:solidFill>
                <a:latin typeface="Arial" panose="020B0604020202020204" pitchFamily="34" charset="0"/>
                <a:ea typeface="+mj-ea"/>
                <a:cs typeface="Arial" panose="020B0604020202020204" pitchFamily="34" charset="0"/>
              </a:rPr>
              <a:t>ι</a:t>
            </a:r>
            <a:r>
              <a:rPr lang="en-US" sz="3300" b="0" i="0" kern="1200" dirty="0">
                <a:solidFill>
                  <a:schemeClr val="bg1"/>
                </a:solidFill>
                <a:latin typeface="Arial" panose="020B0604020202020204" pitchFamily="34" charset="0"/>
                <a:ea typeface="+mj-ea"/>
                <a:cs typeface="Arial" panose="020B0604020202020204" pitchFamily="34" charset="0"/>
              </a:rPr>
              <a:t>  </a:t>
            </a:r>
            <a:r>
              <a:rPr lang="en-US" sz="3300" b="0" i="0" kern="1200" dirty="0" err="1">
                <a:solidFill>
                  <a:schemeClr val="bg1"/>
                </a:solidFill>
                <a:latin typeface="Arial" panose="020B0604020202020204" pitchFamily="34" charset="0"/>
                <a:ea typeface="+mj-ea"/>
                <a:cs typeface="Arial" panose="020B0604020202020204" pitchFamily="34" charset="0"/>
              </a:rPr>
              <a:t>κ</a:t>
            </a:r>
            <a:r>
              <a:rPr lang="en-US" sz="3300" b="0" i="0" kern="1200" dirty="0">
                <a:solidFill>
                  <a:schemeClr val="bg1"/>
                </a:solidFill>
                <a:latin typeface="Arial" panose="020B0604020202020204" pitchFamily="34" charset="0"/>
                <a:ea typeface="+mj-ea"/>
                <a:cs typeface="Arial" panose="020B0604020202020204" pitchFamily="34" charset="0"/>
              </a:rPr>
              <a:t>α</a:t>
            </a:r>
            <a:r>
              <a:rPr lang="en-US" sz="3300" b="0" i="0" kern="1200" dirty="0" err="1">
                <a:solidFill>
                  <a:schemeClr val="bg1"/>
                </a:solidFill>
                <a:latin typeface="Arial" panose="020B0604020202020204" pitchFamily="34" charset="0"/>
                <a:ea typeface="+mj-ea"/>
                <a:cs typeface="Arial" panose="020B0604020202020204" pitchFamily="34" charset="0"/>
              </a:rPr>
              <a:t>θορίζουν</a:t>
            </a:r>
            <a:r>
              <a:rPr lang="en-US" sz="3300" b="0" i="0" kern="1200" dirty="0">
                <a:solidFill>
                  <a:schemeClr val="bg1"/>
                </a:solidFill>
                <a:latin typeface="Arial" panose="020B0604020202020204" pitchFamily="34" charset="0"/>
                <a:ea typeface="+mj-ea"/>
                <a:cs typeface="Arial" panose="020B0604020202020204" pitchFamily="34" charset="0"/>
              </a:rPr>
              <a:t>  </a:t>
            </a:r>
            <a:r>
              <a:rPr lang="en-US" sz="3300" b="0" i="0" kern="1200" dirty="0" err="1">
                <a:solidFill>
                  <a:schemeClr val="bg1"/>
                </a:solidFill>
                <a:latin typeface="Arial" panose="020B0604020202020204" pitchFamily="34" charset="0"/>
                <a:ea typeface="+mj-ea"/>
                <a:cs typeface="Arial" panose="020B0604020202020204" pitchFamily="34" charset="0"/>
              </a:rPr>
              <a:t>οι</a:t>
            </a:r>
            <a:r>
              <a:rPr lang="en-US" sz="3300" b="0" i="0" kern="1200" dirty="0">
                <a:solidFill>
                  <a:schemeClr val="bg1"/>
                </a:solidFill>
                <a:latin typeface="Arial" panose="020B0604020202020204" pitchFamily="34" charset="0"/>
                <a:ea typeface="+mj-ea"/>
                <a:cs typeface="Arial" panose="020B0604020202020204" pitchFamily="34" charset="0"/>
              </a:rPr>
              <a:t> </a:t>
            </a:r>
            <a:r>
              <a:rPr lang="en-US" sz="3300" b="0" i="0" kern="1200" dirty="0" err="1">
                <a:solidFill>
                  <a:schemeClr val="bg1"/>
                </a:solidFill>
                <a:latin typeface="Arial" panose="020B0604020202020204" pitchFamily="34" charset="0"/>
                <a:ea typeface="+mj-ea"/>
                <a:cs typeface="Arial" panose="020B0604020202020204" pitchFamily="34" charset="0"/>
              </a:rPr>
              <a:t>ε</a:t>
            </a:r>
            <a:r>
              <a:rPr lang="en-US" sz="3300" b="0" i="0" kern="1200" dirty="0">
                <a:solidFill>
                  <a:schemeClr val="bg1"/>
                </a:solidFill>
                <a:latin typeface="Arial" panose="020B0604020202020204" pitchFamily="34" charset="0"/>
                <a:ea typeface="+mj-ea"/>
                <a:cs typeface="Arial" panose="020B0604020202020204" pitchFamily="34" charset="0"/>
              </a:rPr>
              <a:t>π</a:t>
            </a:r>
            <a:r>
              <a:rPr lang="en-US" sz="3300" b="0" i="0" kern="1200" dirty="0" err="1">
                <a:solidFill>
                  <a:schemeClr val="bg1"/>
                </a:solidFill>
                <a:latin typeface="Arial" panose="020B0604020202020204" pitchFamily="34" charset="0"/>
                <a:ea typeface="+mj-ea"/>
                <a:cs typeface="Arial" panose="020B0604020202020204" pitchFamily="34" charset="0"/>
              </a:rPr>
              <a:t>ιδημιολογικές</a:t>
            </a:r>
            <a:r>
              <a:rPr lang="en-US" sz="3300" b="0" i="0" kern="1200" dirty="0">
                <a:solidFill>
                  <a:schemeClr val="bg1"/>
                </a:solidFill>
                <a:latin typeface="Arial" panose="020B0604020202020204" pitchFamily="34" charset="0"/>
                <a:ea typeface="+mj-ea"/>
                <a:cs typeface="Arial" panose="020B0604020202020204" pitchFamily="34" charset="0"/>
              </a:rPr>
              <a:t>  </a:t>
            </a:r>
            <a:r>
              <a:rPr lang="en-US" sz="3300" b="0" i="0" kern="1200" dirty="0" err="1">
                <a:solidFill>
                  <a:schemeClr val="bg1"/>
                </a:solidFill>
                <a:latin typeface="Arial" panose="020B0604020202020204" pitchFamily="34" charset="0"/>
                <a:ea typeface="+mj-ea"/>
                <a:cs typeface="Arial" panose="020B0604020202020204" pitchFamily="34" charset="0"/>
              </a:rPr>
              <a:t>μελέτες</a:t>
            </a:r>
            <a:r>
              <a:rPr lang="en-US" sz="3300" b="0" i="0" kern="1200" dirty="0">
                <a:solidFill>
                  <a:schemeClr val="bg1"/>
                </a:solidFill>
                <a:latin typeface="Arial" panose="020B0604020202020204" pitchFamily="34" charset="0"/>
                <a:ea typeface="+mj-ea"/>
                <a:cs typeface="Arial" panose="020B0604020202020204" pitchFamily="34" charset="0"/>
              </a:rPr>
              <a:t> ;</a:t>
            </a:r>
          </a:p>
        </p:txBody>
      </p:sp>
      <p:sp useBgFill="1">
        <p:nvSpPr>
          <p:cNvPr id="99" name="Freeform: Shape 98">
            <a:extLst>
              <a:ext uri="{FF2B5EF4-FFF2-40B4-BE49-F238E27FC236}">
                <a16:creationId xmlns:a16="http://schemas.microsoft.com/office/drawing/2014/main" xmlns="" id="{9A87AD7E-457F-4836-8DDE-FFE0F00938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a:off x="0" y="1762067"/>
            <a:ext cx="9144313"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pic>
        <p:nvPicPr>
          <p:cNvPr id="164866" name="Picture 2">
            <a:extLst>
              <a:ext uri="{FF2B5EF4-FFF2-40B4-BE49-F238E27FC236}">
                <a16:creationId xmlns:a16="http://schemas.microsoft.com/office/drawing/2014/main" xmlns="" id="{51BDA2A4-57B1-E54C-A992-4E65D53291DE}"/>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tretch>
            <a:fillRect/>
          </a:stretch>
        </p:blipFill>
        <p:spPr bwMode="auto">
          <a:xfrm>
            <a:off x="148125" y="2927560"/>
            <a:ext cx="3728883" cy="2446386"/>
          </a:xfrm>
          <a:prstGeom prst="rect">
            <a:avLst/>
          </a:prstGeom>
          <a:noFill/>
          <a:effectLst/>
          <a:extLst>
            <a:ext uri="{909E8E84-426E-40DD-AFC4-6F175D3DCCD1}">
              <a14:hiddenFill xmlns:a14="http://schemas.microsoft.com/office/drawing/2010/main" xmlns="">
                <a:solidFill>
                  <a:srgbClr val="FFFFFF"/>
                </a:solidFill>
              </a14:hiddenFill>
            </a:ext>
          </a:extLst>
        </p:spPr>
      </p:pic>
      <p:sp useBgFill="1">
        <p:nvSpPr>
          <p:cNvPr id="18435" name="Rectangle 3"/>
          <p:cNvSpPr>
            <a:spLocks noChangeArrowheads="1"/>
          </p:cNvSpPr>
          <p:nvPr/>
        </p:nvSpPr>
        <p:spPr bwMode="auto">
          <a:xfrm>
            <a:off x="4025133" y="2821156"/>
            <a:ext cx="4999581" cy="3923634"/>
          </a:xfrm>
          <a:prstGeom prst="rect">
            <a:avLst/>
          </a:prstGeom>
          <a:extLst>
            <a:ext uri="{91240B29-F687-4F45-9708-019B960494DF}">
              <a14:hiddenLine xmlns:a14="http://schemas.microsoft.com/office/drawing/2010/main" xmlns="" w="9525">
                <a:solidFill>
                  <a:schemeClr val="tx1"/>
                </a:solidFill>
                <a:miter lim="800000"/>
                <a:headEnd/>
                <a:tailEnd/>
              </a14:hiddenLine>
            </a:ext>
          </a:extLst>
        </p:spPr>
        <p:txBody>
          <a:bodyPr vert="horz" lIns="91440" tIns="45720" rIns="91440" bIns="45720" rtlCol="0">
            <a:normAutofit/>
          </a:bodyPr>
          <a:lstStyle/>
          <a:p>
            <a:pPr marL="342900" indent="-342900">
              <a:spcBef>
                <a:spcPts val="1000"/>
              </a:spcBef>
              <a:buClr>
                <a:schemeClr val="accent1"/>
              </a:buClr>
              <a:buSzPct val="80000"/>
              <a:buFont typeface="Wingdings 3" charset="2"/>
              <a:buChar char=""/>
            </a:pPr>
            <a:r>
              <a:rPr lang="en-US" sz="2400" dirty="0" err="1">
                <a:solidFill>
                  <a:schemeClr val="accent1"/>
                </a:solidFill>
                <a:latin typeface="Arial" panose="020B0604020202020204" pitchFamily="34" charset="0"/>
                <a:ea typeface="+mj-ea"/>
                <a:cs typeface="Arial" panose="020B0604020202020204" pitchFamily="34" charset="0"/>
              </a:rPr>
              <a:t>Αριθμό</a:t>
            </a:r>
            <a:r>
              <a:rPr lang="en-US" sz="2400" dirty="0">
                <a:solidFill>
                  <a:schemeClr val="accent1"/>
                </a:solidFill>
                <a:latin typeface="Arial" panose="020B0604020202020204" pitchFamily="34" charset="0"/>
                <a:ea typeface="+mj-ea"/>
                <a:cs typeface="Arial" panose="020B0604020202020204" pitchFamily="34" charset="0"/>
              </a:rPr>
              <a:t> </a:t>
            </a:r>
            <a:r>
              <a:rPr lang="en-US" sz="2400" dirty="0" err="1">
                <a:solidFill>
                  <a:schemeClr val="accent1"/>
                </a:solidFill>
                <a:latin typeface="Arial" panose="020B0604020202020204" pitchFamily="34" charset="0"/>
                <a:ea typeface="+mj-ea"/>
                <a:cs typeface="Arial" panose="020B0604020202020204" pitchFamily="34" charset="0"/>
              </a:rPr>
              <a:t>κλώνων</a:t>
            </a:r>
            <a:r>
              <a:rPr lang="en-US" sz="2400" dirty="0">
                <a:solidFill>
                  <a:schemeClr val="accent1"/>
                </a:solidFill>
                <a:latin typeface="Arial" panose="020B0604020202020204" pitchFamily="34" charset="0"/>
                <a:ea typeface="+mj-ea"/>
                <a:cs typeface="Arial" panose="020B0604020202020204" pitchFamily="34" charset="0"/>
              </a:rPr>
              <a:t> </a:t>
            </a:r>
            <a:r>
              <a:rPr lang="en-US" sz="2400" dirty="0">
                <a:latin typeface="Arial" panose="020B0604020202020204" pitchFamily="34" charset="0"/>
                <a:ea typeface="+mj-ea"/>
                <a:cs typeface="Arial" panose="020B0604020202020204" pitchFamily="34" charset="0"/>
              </a:rPr>
              <a:t>π</a:t>
            </a:r>
            <a:r>
              <a:rPr lang="en-US" sz="2400" dirty="0" err="1">
                <a:latin typeface="Arial" panose="020B0604020202020204" pitchFamily="34" charset="0"/>
                <a:ea typeface="+mj-ea"/>
                <a:cs typeface="Arial" panose="020B0604020202020204" pitchFamily="34" charset="0"/>
              </a:rPr>
              <a:t>ου</a:t>
            </a:r>
            <a:r>
              <a:rPr lang="en-US" sz="2400" dirty="0">
                <a:latin typeface="Arial" panose="020B0604020202020204" pitchFamily="34" charset="0"/>
                <a:ea typeface="+mj-ea"/>
                <a:cs typeface="Arial" panose="020B0604020202020204" pitchFamily="34" charset="0"/>
              </a:rPr>
              <a:t> </a:t>
            </a:r>
            <a:r>
              <a:rPr lang="en-US" sz="2400" dirty="0" err="1">
                <a:latin typeface="Arial" panose="020B0604020202020204" pitchFamily="34" charset="0"/>
                <a:ea typeface="+mj-ea"/>
                <a:cs typeface="Arial" panose="020B0604020202020204" pitchFamily="34" charset="0"/>
              </a:rPr>
              <a:t>δι</a:t>
            </a:r>
            <a:r>
              <a:rPr lang="en-US" sz="2400" dirty="0">
                <a:latin typeface="Arial" panose="020B0604020202020204" pitchFamily="34" charset="0"/>
                <a:ea typeface="+mj-ea"/>
                <a:cs typeface="Arial" panose="020B0604020202020204" pitchFamily="34" charset="0"/>
              </a:rPr>
              <a:t>α</a:t>
            </a:r>
            <a:r>
              <a:rPr lang="en-US" sz="2400" dirty="0" err="1">
                <a:latin typeface="Arial" panose="020B0604020202020204" pitchFamily="34" charset="0"/>
                <a:ea typeface="+mj-ea"/>
                <a:cs typeface="Arial" panose="020B0604020202020204" pitchFamily="34" charset="0"/>
              </a:rPr>
              <a:t>σ</a:t>
            </a:r>
            <a:r>
              <a:rPr lang="en-US" sz="2400" dirty="0">
                <a:latin typeface="Arial" panose="020B0604020202020204" pitchFamily="34" charset="0"/>
                <a:ea typeface="+mj-ea"/>
                <a:cs typeface="Arial" panose="020B0604020202020204" pitchFamily="34" charset="0"/>
              </a:rPr>
              <a:t>π</a:t>
            </a:r>
            <a:r>
              <a:rPr lang="en-US" sz="2400" dirty="0" err="1">
                <a:latin typeface="Arial" panose="020B0604020202020204" pitchFamily="34" charset="0"/>
                <a:ea typeface="+mj-ea"/>
                <a:cs typeface="Arial" panose="020B0604020202020204" pitchFamily="34" charset="0"/>
              </a:rPr>
              <a:t>είροντ</a:t>
            </a:r>
            <a:r>
              <a:rPr lang="en-US" sz="2400" dirty="0">
                <a:latin typeface="Arial" panose="020B0604020202020204" pitchFamily="34" charset="0"/>
                <a:ea typeface="+mj-ea"/>
                <a:cs typeface="Arial" panose="020B0604020202020204" pitchFamily="34" charset="0"/>
              </a:rPr>
              <a:t>α</a:t>
            </a:r>
            <a:r>
              <a:rPr lang="en-US" sz="2400" dirty="0" err="1">
                <a:latin typeface="Arial" panose="020B0604020202020204" pitchFamily="34" charset="0"/>
                <a:ea typeface="+mj-ea"/>
                <a:cs typeface="Arial" panose="020B0604020202020204" pitchFamily="34" charset="0"/>
              </a:rPr>
              <a:t>ι</a:t>
            </a:r>
            <a:r>
              <a:rPr lang="en-US" sz="2400" dirty="0">
                <a:latin typeface="Arial" panose="020B0604020202020204" pitchFamily="34" charset="0"/>
                <a:ea typeface="+mj-ea"/>
                <a:cs typeface="Arial" panose="020B0604020202020204" pitchFamily="34" charset="0"/>
              </a:rPr>
              <a:t> </a:t>
            </a:r>
            <a:r>
              <a:rPr lang="en-US" sz="2400" dirty="0" err="1">
                <a:latin typeface="Arial" panose="020B0604020202020204" pitchFamily="34" charset="0"/>
                <a:ea typeface="+mj-ea"/>
                <a:cs typeface="Arial" panose="020B0604020202020204" pitchFamily="34" charset="0"/>
              </a:rPr>
              <a:t>στο</a:t>
            </a:r>
            <a:r>
              <a:rPr lang="en-US" sz="2400" dirty="0">
                <a:latin typeface="Arial" panose="020B0604020202020204" pitchFamily="34" charset="0"/>
                <a:ea typeface="+mj-ea"/>
                <a:cs typeface="Arial" panose="020B0604020202020204" pitchFamily="34" charset="0"/>
              </a:rPr>
              <a:t> </a:t>
            </a:r>
            <a:r>
              <a:rPr lang="en-US" sz="2400" dirty="0" err="1">
                <a:latin typeface="Arial" panose="020B0604020202020204" pitchFamily="34" charset="0"/>
                <a:ea typeface="+mj-ea"/>
                <a:cs typeface="Arial" panose="020B0604020202020204" pitchFamily="34" charset="0"/>
              </a:rPr>
              <a:t>νοσοκομείο</a:t>
            </a:r>
            <a:endParaRPr lang="en-US" sz="2400" dirty="0">
              <a:latin typeface="Arial" panose="020B0604020202020204" pitchFamily="34" charset="0"/>
              <a:ea typeface="+mj-ea"/>
              <a:cs typeface="Arial" panose="020B0604020202020204" pitchFamily="34" charset="0"/>
            </a:endParaRPr>
          </a:p>
          <a:p>
            <a:pPr marL="342900" indent="-342900">
              <a:spcBef>
                <a:spcPts val="1000"/>
              </a:spcBef>
              <a:buClr>
                <a:schemeClr val="accent1"/>
              </a:buClr>
              <a:buSzPct val="80000"/>
              <a:buFont typeface="Wingdings 3" charset="2"/>
              <a:buChar char=""/>
            </a:pPr>
            <a:r>
              <a:rPr lang="en-US" sz="2400" dirty="0" err="1">
                <a:latin typeface="Arial" panose="020B0604020202020204" pitchFamily="34" charset="0"/>
                <a:ea typeface="+mj-ea"/>
                <a:cs typeface="Arial" panose="020B0604020202020204" pitchFamily="34" charset="0"/>
              </a:rPr>
              <a:t>Αριθμό</a:t>
            </a:r>
            <a:r>
              <a:rPr lang="en-US" sz="2400" dirty="0">
                <a:latin typeface="Arial" panose="020B0604020202020204" pitchFamily="34" charset="0"/>
                <a:ea typeface="+mj-ea"/>
                <a:cs typeface="Arial" panose="020B0604020202020204" pitchFamily="34" charset="0"/>
              </a:rPr>
              <a:t> </a:t>
            </a:r>
            <a:r>
              <a:rPr lang="en-US" sz="2400" dirty="0" err="1">
                <a:latin typeface="Arial" panose="020B0604020202020204" pitchFamily="34" charset="0"/>
                <a:ea typeface="+mj-ea"/>
                <a:cs typeface="Arial" panose="020B0604020202020204" pitchFamily="34" charset="0"/>
              </a:rPr>
              <a:t>κλώνων</a:t>
            </a:r>
            <a:r>
              <a:rPr lang="en-US" sz="2400" dirty="0">
                <a:latin typeface="Arial" panose="020B0604020202020204" pitchFamily="34" charset="0"/>
                <a:ea typeface="+mj-ea"/>
                <a:cs typeface="Arial" panose="020B0604020202020204" pitchFamily="34" charset="0"/>
              </a:rPr>
              <a:t> π</a:t>
            </a:r>
            <a:r>
              <a:rPr lang="en-US" sz="2400" dirty="0" err="1">
                <a:latin typeface="Arial" panose="020B0604020202020204" pitchFamily="34" charset="0"/>
                <a:ea typeface="+mj-ea"/>
                <a:cs typeface="Arial" panose="020B0604020202020204" pitchFamily="34" charset="0"/>
              </a:rPr>
              <a:t>ου</a:t>
            </a:r>
            <a:r>
              <a:rPr lang="en-US" sz="2400" dirty="0">
                <a:latin typeface="Arial" panose="020B0604020202020204" pitchFamily="34" charset="0"/>
                <a:ea typeface="+mj-ea"/>
                <a:cs typeface="Arial" panose="020B0604020202020204" pitchFamily="34" charset="0"/>
              </a:rPr>
              <a:t> </a:t>
            </a:r>
            <a:r>
              <a:rPr lang="en-US" sz="2400" dirty="0" err="1">
                <a:latin typeface="Arial" panose="020B0604020202020204" pitchFamily="34" charset="0"/>
                <a:ea typeface="+mj-ea"/>
                <a:cs typeface="Arial" panose="020B0604020202020204" pitchFamily="34" charset="0"/>
              </a:rPr>
              <a:t>ενέχοντ</a:t>
            </a:r>
            <a:r>
              <a:rPr lang="en-US" sz="2400" dirty="0">
                <a:latin typeface="Arial" panose="020B0604020202020204" pitchFamily="34" charset="0"/>
                <a:ea typeface="+mj-ea"/>
                <a:cs typeface="Arial" panose="020B0604020202020204" pitchFamily="34" charset="0"/>
              </a:rPr>
              <a:t>α</a:t>
            </a:r>
            <a:r>
              <a:rPr lang="en-US" sz="2400" dirty="0" err="1">
                <a:latin typeface="Arial" panose="020B0604020202020204" pitchFamily="34" charset="0"/>
                <a:ea typeface="+mj-ea"/>
                <a:cs typeface="Arial" panose="020B0604020202020204" pitchFamily="34" charset="0"/>
              </a:rPr>
              <a:t>ι</a:t>
            </a:r>
            <a:r>
              <a:rPr lang="en-US" sz="2400" dirty="0">
                <a:latin typeface="Arial" panose="020B0604020202020204" pitchFamily="34" charset="0"/>
                <a:ea typeface="+mj-ea"/>
                <a:cs typeface="Arial" panose="020B0604020202020204" pitchFamily="34" charset="0"/>
              </a:rPr>
              <a:t> </a:t>
            </a:r>
            <a:r>
              <a:rPr lang="en-US" sz="2400" dirty="0" err="1">
                <a:latin typeface="Arial" panose="020B0604020202020204" pitchFamily="34" charset="0"/>
                <a:ea typeface="+mj-ea"/>
                <a:cs typeface="Arial" panose="020B0604020202020204" pitchFamily="34" charset="0"/>
              </a:rPr>
              <a:t>σε</a:t>
            </a:r>
            <a:r>
              <a:rPr lang="en-US" sz="2400" dirty="0">
                <a:latin typeface="Arial" panose="020B0604020202020204" pitchFamily="34" charset="0"/>
                <a:ea typeface="+mj-ea"/>
                <a:cs typeface="Arial" panose="020B0604020202020204" pitchFamily="34" charset="0"/>
              </a:rPr>
              <a:t> </a:t>
            </a:r>
            <a:r>
              <a:rPr lang="en-US" sz="2400" dirty="0" err="1">
                <a:latin typeface="Arial" panose="020B0604020202020204" pitchFamily="34" charset="0"/>
                <a:ea typeface="+mj-ea"/>
                <a:cs typeface="Arial" panose="020B0604020202020204" pitchFamily="34" charset="0"/>
              </a:rPr>
              <a:t>λοιμώξεις</a:t>
            </a:r>
            <a:endParaRPr lang="en-US" sz="2400" dirty="0">
              <a:latin typeface="Arial" panose="020B0604020202020204" pitchFamily="34" charset="0"/>
              <a:ea typeface="+mj-ea"/>
              <a:cs typeface="Arial" panose="020B0604020202020204" pitchFamily="34" charset="0"/>
            </a:endParaRPr>
          </a:p>
          <a:p>
            <a:pPr marL="342900" indent="-342900">
              <a:spcBef>
                <a:spcPts val="1000"/>
              </a:spcBef>
              <a:buClr>
                <a:schemeClr val="accent1"/>
              </a:buClr>
              <a:buSzPct val="80000"/>
              <a:buFont typeface="Wingdings 3" charset="2"/>
              <a:buChar char=""/>
            </a:pPr>
            <a:r>
              <a:rPr lang="en-US" sz="2400" dirty="0" err="1">
                <a:solidFill>
                  <a:schemeClr val="accent1"/>
                </a:solidFill>
                <a:latin typeface="Arial" panose="020B0604020202020204" pitchFamily="34" charset="0"/>
                <a:ea typeface="+mj-ea"/>
                <a:cs typeface="Arial" panose="020B0604020202020204" pitchFamily="34" charset="0"/>
              </a:rPr>
              <a:t>Πηγή</a:t>
            </a:r>
            <a:r>
              <a:rPr lang="en-US" sz="2400" dirty="0">
                <a:latin typeface="Arial" panose="020B0604020202020204" pitchFamily="34" charset="0"/>
                <a:ea typeface="+mj-ea"/>
                <a:cs typeface="Arial" panose="020B0604020202020204" pitchFamily="34" charset="0"/>
              </a:rPr>
              <a:t> </a:t>
            </a:r>
            <a:r>
              <a:rPr lang="en-US" sz="2400" dirty="0" err="1">
                <a:latin typeface="Arial" panose="020B0604020202020204" pitchFamily="34" charset="0"/>
                <a:ea typeface="+mj-ea"/>
                <a:cs typeface="Arial" panose="020B0604020202020204" pitchFamily="34" charset="0"/>
              </a:rPr>
              <a:t>δι</a:t>
            </a:r>
            <a:r>
              <a:rPr lang="en-US" sz="2400" dirty="0">
                <a:latin typeface="Arial" panose="020B0604020202020204" pitchFamily="34" charset="0"/>
                <a:ea typeface="+mj-ea"/>
                <a:cs typeface="Arial" panose="020B0604020202020204" pitchFamily="34" charset="0"/>
              </a:rPr>
              <a:t>α</a:t>
            </a:r>
            <a:r>
              <a:rPr lang="en-US" sz="2400" dirty="0" err="1">
                <a:latin typeface="Arial" panose="020B0604020202020204" pitchFamily="34" charset="0"/>
                <a:ea typeface="+mj-ea"/>
                <a:cs typeface="Arial" panose="020B0604020202020204" pitchFamily="34" charset="0"/>
              </a:rPr>
              <a:t>σ</a:t>
            </a:r>
            <a:r>
              <a:rPr lang="en-US" sz="2400" dirty="0">
                <a:latin typeface="Arial" panose="020B0604020202020204" pitchFamily="34" charset="0"/>
                <a:ea typeface="+mj-ea"/>
                <a:cs typeface="Arial" panose="020B0604020202020204" pitchFamily="34" charset="0"/>
              </a:rPr>
              <a:t>π</a:t>
            </a:r>
            <a:r>
              <a:rPr lang="en-US" sz="2400" dirty="0" err="1">
                <a:latin typeface="Arial" panose="020B0604020202020204" pitchFamily="34" charset="0"/>
                <a:ea typeface="+mj-ea"/>
                <a:cs typeface="Arial" panose="020B0604020202020204" pitchFamily="34" charset="0"/>
              </a:rPr>
              <a:t>οράς</a:t>
            </a:r>
            <a:r>
              <a:rPr lang="en-US" sz="2400" dirty="0">
                <a:latin typeface="Arial" panose="020B0604020202020204" pitchFamily="34" charset="0"/>
                <a:ea typeface="+mj-ea"/>
                <a:cs typeface="Arial" panose="020B0604020202020204" pitchFamily="34" charset="0"/>
              </a:rPr>
              <a:t> </a:t>
            </a:r>
            <a:r>
              <a:rPr lang="en-US" sz="2400" dirty="0" err="1">
                <a:latin typeface="Arial" panose="020B0604020202020204" pitchFamily="34" charset="0"/>
                <a:ea typeface="+mj-ea"/>
                <a:cs typeface="Arial" panose="020B0604020202020204" pitchFamily="34" charset="0"/>
              </a:rPr>
              <a:t>του</a:t>
            </a:r>
            <a:r>
              <a:rPr lang="en-US" sz="2400" dirty="0">
                <a:latin typeface="Arial" panose="020B0604020202020204" pitchFamily="34" charset="0"/>
                <a:ea typeface="+mj-ea"/>
                <a:cs typeface="Arial" panose="020B0604020202020204" pitchFamily="34" charset="0"/>
              </a:rPr>
              <a:t> </a:t>
            </a:r>
            <a:r>
              <a:rPr lang="en-US" sz="2400" dirty="0" err="1">
                <a:latin typeface="Arial" panose="020B0604020202020204" pitchFamily="34" charset="0"/>
                <a:ea typeface="+mj-ea"/>
                <a:cs typeface="Arial" panose="020B0604020202020204" pitchFamily="34" charset="0"/>
              </a:rPr>
              <a:t>κλώνου</a:t>
            </a:r>
            <a:endParaRPr lang="en-US" sz="2400" dirty="0">
              <a:latin typeface="Arial" panose="020B0604020202020204" pitchFamily="34" charset="0"/>
              <a:ea typeface="+mj-ea"/>
              <a:cs typeface="Arial" panose="020B0604020202020204" pitchFamily="34" charset="0"/>
            </a:endParaRPr>
          </a:p>
          <a:p>
            <a:pPr marL="342900" indent="-342900">
              <a:spcBef>
                <a:spcPts val="1000"/>
              </a:spcBef>
              <a:buClr>
                <a:schemeClr val="accent1"/>
              </a:buClr>
              <a:buSzPct val="80000"/>
              <a:buFont typeface="Wingdings 3" charset="2"/>
              <a:buChar char=""/>
            </a:pPr>
            <a:r>
              <a:rPr lang="en-US" sz="2400" dirty="0" err="1">
                <a:solidFill>
                  <a:schemeClr val="accent1"/>
                </a:solidFill>
                <a:latin typeface="Arial" panose="020B0604020202020204" pitchFamily="34" charset="0"/>
                <a:ea typeface="+mj-ea"/>
                <a:cs typeface="Arial" panose="020B0604020202020204" pitchFamily="34" charset="0"/>
              </a:rPr>
              <a:t>Τρό</a:t>
            </a:r>
            <a:r>
              <a:rPr lang="en-US" sz="2400" dirty="0">
                <a:solidFill>
                  <a:schemeClr val="accent1"/>
                </a:solidFill>
                <a:latin typeface="Arial" panose="020B0604020202020204" pitchFamily="34" charset="0"/>
                <a:ea typeface="+mj-ea"/>
                <a:cs typeface="Arial" panose="020B0604020202020204" pitchFamily="34" charset="0"/>
              </a:rPr>
              <a:t>π</a:t>
            </a:r>
            <a:r>
              <a:rPr lang="en-US" sz="2400" dirty="0" err="1">
                <a:solidFill>
                  <a:schemeClr val="accent1"/>
                </a:solidFill>
                <a:latin typeface="Arial" panose="020B0604020202020204" pitchFamily="34" charset="0"/>
                <a:ea typeface="+mj-ea"/>
                <a:cs typeface="Arial" panose="020B0604020202020204" pitchFamily="34" charset="0"/>
              </a:rPr>
              <a:t>ους</a:t>
            </a:r>
            <a:r>
              <a:rPr lang="en-US" sz="2400" dirty="0">
                <a:latin typeface="Arial" panose="020B0604020202020204" pitchFamily="34" charset="0"/>
                <a:ea typeface="+mj-ea"/>
                <a:cs typeface="Arial" panose="020B0604020202020204" pitchFamily="34" charset="0"/>
              </a:rPr>
              <a:t> </a:t>
            </a:r>
            <a:r>
              <a:rPr lang="en-US" sz="2400" dirty="0" err="1">
                <a:latin typeface="Arial" panose="020B0604020202020204" pitchFamily="34" charset="0"/>
                <a:ea typeface="+mj-ea"/>
                <a:cs typeface="Arial" panose="020B0604020202020204" pitchFamily="34" charset="0"/>
              </a:rPr>
              <a:t>δι</a:t>
            </a:r>
            <a:r>
              <a:rPr lang="en-US" sz="2400" dirty="0">
                <a:latin typeface="Arial" panose="020B0604020202020204" pitchFamily="34" charset="0"/>
                <a:ea typeface="+mj-ea"/>
                <a:cs typeface="Arial" panose="020B0604020202020204" pitchFamily="34" charset="0"/>
              </a:rPr>
              <a:t>α</a:t>
            </a:r>
            <a:r>
              <a:rPr lang="en-US" sz="2400" dirty="0" err="1">
                <a:latin typeface="Arial" panose="020B0604020202020204" pitchFamily="34" charset="0"/>
                <a:ea typeface="+mj-ea"/>
                <a:cs typeface="Arial" panose="020B0604020202020204" pitchFamily="34" charset="0"/>
              </a:rPr>
              <a:t>σ</a:t>
            </a:r>
            <a:r>
              <a:rPr lang="en-US" sz="2400" dirty="0">
                <a:latin typeface="Arial" panose="020B0604020202020204" pitchFamily="34" charset="0"/>
                <a:ea typeface="+mj-ea"/>
                <a:cs typeface="Arial" panose="020B0604020202020204" pitchFamily="34" charset="0"/>
              </a:rPr>
              <a:t>π</a:t>
            </a:r>
            <a:r>
              <a:rPr lang="en-US" sz="2400" dirty="0" err="1">
                <a:latin typeface="Arial" panose="020B0604020202020204" pitchFamily="34" charset="0"/>
                <a:ea typeface="+mj-ea"/>
                <a:cs typeface="Arial" panose="020B0604020202020204" pitchFamily="34" charset="0"/>
              </a:rPr>
              <a:t>οράς</a:t>
            </a:r>
            <a:endParaRPr lang="en-US" sz="2400" dirty="0">
              <a:latin typeface="Arial" panose="020B0604020202020204" pitchFamily="34" charset="0"/>
              <a:ea typeface="+mj-ea"/>
              <a:cs typeface="Arial" panose="020B0604020202020204" pitchFamily="34" charset="0"/>
            </a:endParaRPr>
          </a:p>
        </p:txBody>
      </p:sp>
      <p:sp>
        <p:nvSpPr>
          <p:cNvPr id="15" name="Rectangle 3">
            <a:extLst>
              <a:ext uri="{FF2B5EF4-FFF2-40B4-BE49-F238E27FC236}">
                <a16:creationId xmlns:a16="http://schemas.microsoft.com/office/drawing/2014/main" xmlns="" id="{F5641307-173E-944B-AEAB-F7A938DF7A78}"/>
              </a:ext>
            </a:extLst>
          </p:cNvPr>
          <p:cNvSpPr>
            <a:spLocks noChangeArrowheads="1"/>
          </p:cNvSpPr>
          <p:nvPr/>
        </p:nvSpPr>
        <p:spPr bwMode="auto">
          <a:xfrm>
            <a:off x="3733800" y="5774827"/>
            <a:ext cx="5105400" cy="1770063"/>
          </a:xfrm>
          <a:prstGeom prst="rect">
            <a:avLst/>
          </a:prstGeom>
          <a:ln>
            <a:noFill/>
          </a:ln>
          <a:effectLst>
            <a:outerShdw dist="35921" dir="2700000" algn="ctr" rotWithShape="0">
              <a:schemeClr val="bg2"/>
            </a:outerShdw>
          </a:effectLst>
          <a:extLst>
            <a:ext uri="{91240B29-F687-4F45-9708-019B960494DF}">
              <a14:hiddenLine xmlns:a14="http://schemas.microsoft.com/office/drawing/2010/main" xmlns="" w="9525">
                <a:solidFill>
                  <a:schemeClr val="tx1"/>
                </a:solidFill>
                <a:miter lim="800000"/>
                <a:headEnd/>
                <a:tailEnd/>
              </a14:hiddenLine>
            </a:ext>
          </a:extLst>
        </p:spPr>
        <p:txBody>
          <a:bodyPr lIns="92075" tIns="46038" rIns="92075" bIns="46038"/>
          <a:lstStyle/>
          <a:p>
            <a:pPr marL="342900" indent="-342900">
              <a:spcBef>
                <a:spcPct val="20000"/>
              </a:spcBef>
            </a:pPr>
            <a:r>
              <a:rPr lang="el-GR" sz="2000" b="1" dirty="0">
                <a:latin typeface="Arial" panose="020B0604020202020204" pitchFamily="34" charset="0"/>
                <a:cs typeface="Arial" panose="020B0604020202020204" pitchFamily="34" charset="0"/>
              </a:rPr>
              <a:t>Ταχύς  και  ακριβής προσδιορισμός της πηγής  διασποράς  των βακτηρίων</a:t>
            </a:r>
          </a:p>
        </p:txBody>
      </p:sp>
      <p:sp>
        <p:nvSpPr>
          <p:cNvPr id="2" name="Ορθογώνιο 1">
            <a:extLst>
              <a:ext uri="{FF2B5EF4-FFF2-40B4-BE49-F238E27FC236}">
                <a16:creationId xmlns:a16="http://schemas.microsoft.com/office/drawing/2014/main" xmlns="" id="{1676BF83-5F82-9449-B8F9-B503632168AF}"/>
              </a:ext>
            </a:extLst>
          </p:cNvPr>
          <p:cNvSpPr/>
          <p:nvPr/>
        </p:nvSpPr>
        <p:spPr>
          <a:xfrm>
            <a:off x="766988" y="5844783"/>
            <a:ext cx="1742528" cy="461665"/>
          </a:xfrm>
          <a:prstGeom prst="rect">
            <a:avLst/>
          </a:prstGeom>
        </p:spPr>
        <p:txBody>
          <a:bodyPr wrap="none">
            <a:spAutoFit/>
          </a:bodyPr>
          <a:lstStyle/>
          <a:p>
            <a:r>
              <a:rPr lang="el-GR" sz="2400" b="1" i="1" dirty="0">
                <a:solidFill>
                  <a:schemeClr val="accent1"/>
                </a:solidFill>
                <a:latin typeface="Arial" panose="020B0604020202020204" pitchFamily="34" charset="0"/>
                <a:cs typeface="Arial" panose="020B0604020202020204" pitchFamily="34" charset="0"/>
              </a:rPr>
              <a:t>ΠΡΟΛΗΨΗ</a:t>
            </a:r>
            <a:endParaRPr lang="el-GR" sz="2400" i="1" dirty="0"/>
          </a:p>
        </p:txBody>
      </p:sp>
      <p:sp>
        <p:nvSpPr>
          <p:cNvPr id="3" name="Δεξιό βέλος 2">
            <a:extLst>
              <a:ext uri="{FF2B5EF4-FFF2-40B4-BE49-F238E27FC236}">
                <a16:creationId xmlns:a16="http://schemas.microsoft.com/office/drawing/2014/main" xmlns="" id="{DC0536AF-0CB3-6D4D-A719-31951C81ED91}"/>
              </a:ext>
            </a:extLst>
          </p:cNvPr>
          <p:cNvSpPr/>
          <p:nvPr/>
        </p:nvSpPr>
        <p:spPr>
          <a:xfrm>
            <a:off x="2895600" y="5911334"/>
            <a:ext cx="685800" cy="2765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xmlns="" id="{DA47EEE4-BD3A-8349-8485-2D6673C2D45D}"/>
              </a:ext>
            </a:extLst>
          </p:cNvPr>
          <p:cNvSpPr/>
          <p:nvPr/>
        </p:nvSpPr>
        <p:spPr>
          <a:xfrm>
            <a:off x="3505200" y="570858"/>
            <a:ext cx="2310248" cy="707886"/>
          </a:xfrm>
          <a:prstGeom prst="rect">
            <a:avLst/>
          </a:prstGeom>
        </p:spPr>
        <p:txBody>
          <a:bodyPr wrap="none">
            <a:spAutoFit/>
          </a:bodyPr>
          <a:lstStyle/>
          <a:p>
            <a:r>
              <a:rPr lang="en-US" sz="4000" b="1" i="1" dirty="0">
                <a:solidFill>
                  <a:schemeClr val="accent3"/>
                </a:solidFill>
                <a:latin typeface="Times New Roman" panose="02020603050405020304" pitchFamily="18" charset="0"/>
                <a:cs typeface="Times New Roman" panose="02020603050405020304" pitchFamily="18" charset="0"/>
              </a:rPr>
              <a:t>S. aureus</a:t>
            </a:r>
            <a:r>
              <a:rPr lang="en-US" sz="4000" b="1" dirty="0">
                <a:solidFill>
                  <a:schemeClr val="accent3"/>
                </a:solidFill>
                <a:latin typeface="Times New Roman" panose="02020603050405020304" pitchFamily="18" charset="0"/>
                <a:cs typeface="Times New Roman" panose="02020603050405020304" pitchFamily="18" charset="0"/>
              </a:rPr>
              <a:t> </a:t>
            </a:r>
            <a:endParaRPr lang="el-GR" sz="4000" dirty="0">
              <a:solidFill>
                <a:schemeClr val="accent3"/>
              </a:solidFill>
            </a:endParaRPr>
          </a:p>
        </p:txBody>
      </p:sp>
      <p:pic>
        <p:nvPicPr>
          <p:cNvPr id="164870" name="Picture 6" descr="Virus, bacteria. diplococcus, streptococcus, helicobacter pylori,  pneumococcus, staphylococcus aureus. funny monster, cartoon character. 3d  set | Premium Vector">
            <a:extLst>
              <a:ext uri="{FF2B5EF4-FFF2-40B4-BE49-F238E27FC236}">
                <a16:creationId xmlns:a16="http://schemas.microsoft.com/office/drawing/2014/main" xmlns="" id="{2ADDF472-BDC1-594C-9F39-AA9FE19CE6E4}"/>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19430" y="1626221"/>
            <a:ext cx="3708400" cy="2707251"/>
          </a:xfrm>
          <a:prstGeom prst="rect">
            <a:avLst/>
          </a:prstGeom>
          <a:noFill/>
          <a:extLst>
            <a:ext uri="{909E8E84-426E-40DD-AFC4-6F175D3DCCD1}">
              <a14:hiddenFill xmlns:a14="http://schemas.microsoft.com/office/drawing/2010/main" xmlns="">
                <a:solidFill>
                  <a:srgbClr val="FFFFFF"/>
                </a:solidFill>
              </a14:hiddenFill>
            </a:ext>
          </a:extLst>
        </p:spPr>
      </p:pic>
      <p:pic>
        <p:nvPicPr>
          <p:cNvPr id="164866" name="Picture 2" descr="Staphylococcus Bacteria - Examples, Classification and Characteristics">
            <a:extLst>
              <a:ext uri="{FF2B5EF4-FFF2-40B4-BE49-F238E27FC236}">
                <a16:creationId xmlns:a16="http://schemas.microsoft.com/office/drawing/2014/main" xmlns="" id="{2AB33CB4-C596-3B45-86E6-B926E5049352}"/>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8000" y="4343400"/>
            <a:ext cx="3708400" cy="2085975"/>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4" descr="S. aureus under the microscope. Microscopic appearance and morphology of  S.aureus. Cell arrangement.">
            <a:extLst>
              <a:ext uri="{FF2B5EF4-FFF2-40B4-BE49-F238E27FC236}">
                <a16:creationId xmlns:a16="http://schemas.microsoft.com/office/drawing/2014/main" xmlns="" id="{FA5EFC68-454F-7D4F-9D1A-8785E8C786FA}"/>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419600" y="2133600"/>
            <a:ext cx="4435475" cy="355101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822735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1711325" y="336550"/>
            <a:ext cx="5826125"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r>
              <a:rPr lang="en-US" sz="4400" i="1" dirty="0">
                <a:solidFill>
                  <a:schemeClr val="accent3"/>
                </a:solidFill>
                <a:latin typeface="Times New Roman" panose="02020603050405020304" pitchFamily="18" charset="0"/>
                <a:cs typeface="Times New Roman" panose="02020603050405020304" pitchFamily="18" charset="0"/>
              </a:rPr>
              <a:t>S. aureus</a:t>
            </a:r>
            <a:r>
              <a:rPr lang="en-US" sz="4400" dirty="0">
                <a:solidFill>
                  <a:schemeClr val="accent3"/>
                </a:solidFill>
                <a:latin typeface="Times New Roman" panose="02020603050405020304" pitchFamily="18" charset="0"/>
                <a:cs typeface="Times New Roman" panose="02020603050405020304" pitchFamily="18" charset="0"/>
              </a:rPr>
              <a:t> </a:t>
            </a:r>
            <a:r>
              <a:rPr lang="el-GR" sz="4400" dirty="0">
                <a:solidFill>
                  <a:schemeClr val="accent3"/>
                </a:solidFill>
                <a:latin typeface="Times New Roman" panose="02020603050405020304" pitchFamily="18" charset="0"/>
                <a:cs typeface="Times New Roman" panose="02020603050405020304" pitchFamily="18" charset="0"/>
              </a:rPr>
              <a:t>και λοιμώξεις</a:t>
            </a:r>
            <a:r>
              <a:rPr lang="en-US" sz="4400" dirty="0">
                <a:solidFill>
                  <a:schemeClr val="accent3"/>
                </a:solidFill>
                <a:latin typeface="Times New Roman" panose="02020603050405020304" pitchFamily="18" charset="0"/>
                <a:cs typeface="Times New Roman" panose="02020603050405020304" pitchFamily="18" charset="0"/>
              </a:rPr>
              <a:t>  </a:t>
            </a:r>
          </a:p>
        </p:txBody>
      </p:sp>
      <p:pic>
        <p:nvPicPr>
          <p:cNvPr id="21507"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526088" y="3636963"/>
            <a:ext cx="1127125" cy="240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8" name="Rectangle 4"/>
          <p:cNvSpPr>
            <a:spLocks noChangeArrowheads="1"/>
          </p:cNvSpPr>
          <p:nvPr/>
        </p:nvSpPr>
        <p:spPr bwMode="auto">
          <a:xfrm>
            <a:off x="5349875" y="6110288"/>
            <a:ext cx="1693863"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l" eaLnBrk="0" hangingPunct="0"/>
            <a:r>
              <a:rPr lang="el-GR" b="1">
                <a:solidFill>
                  <a:srgbClr val="FFFF00"/>
                </a:solidFill>
                <a:latin typeface="Times" charset="0"/>
              </a:rPr>
              <a:t>οστεομυελίτιδα</a:t>
            </a:r>
            <a:endParaRPr lang="en-US" b="1">
              <a:solidFill>
                <a:srgbClr val="FFFF00"/>
              </a:solidFill>
              <a:latin typeface="Times" charset="0"/>
            </a:endParaRPr>
          </a:p>
        </p:txBody>
      </p:sp>
      <p:pic>
        <p:nvPicPr>
          <p:cNvPr id="21509"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99868" y="1681756"/>
            <a:ext cx="1391920" cy="13839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10" name="Rectangle 6"/>
          <p:cNvSpPr>
            <a:spLocks noChangeArrowheads="1"/>
          </p:cNvSpPr>
          <p:nvPr/>
        </p:nvSpPr>
        <p:spPr bwMode="auto">
          <a:xfrm>
            <a:off x="4716463" y="3213100"/>
            <a:ext cx="2403475" cy="339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l">
              <a:lnSpc>
                <a:spcPct val="90000"/>
              </a:lnSpc>
              <a:spcBef>
                <a:spcPct val="20000"/>
              </a:spcBef>
            </a:pPr>
            <a:r>
              <a:rPr lang="el-GR" b="1">
                <a:solidFill>
                  <a:srgbClr val="FFFFCC"/>
                </a:solidFill>
                <a:latin typeface="Times" charset="0"/>
              </a:rPr>
              <a:t>Τροφική δηλητηρίαση</a:t>
            </a:r>
            <a:endParaRPr lang="en-US" b="1">
              <a:solidFill>
                <a:srgbClr val="FFFFCC"/>
              </a:solidFill>
              <a:latin typeface="Times" charset="0"/>
            </a:endParaRPr>
          </a:p>
        </p:txBody>
      </p:sp>
      <p:pic>
        <p:nvPicPr>
          <p:cNvPr id="21511" name="Picture 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283744" y="1528817"/>
            <a:ext cx="1169988" cy="3058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12" name="Rectangle 8"/>
          <p:cNvSpPr>
            <a:spLocks noChangeArrowheads="1"/>
          </p:cNvSpPr>
          <p:nvPr/>
        </p:nvSpPr>
        <p:spPr bwMode="auto">
          <a:xfrm>
            <a:off x="2589213" y="4678363"/>
            <a:ext cx="25082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l" eaLnBrk="0" hangingPunct="0"/>
            <a:r>
              <a:rPr lang="en-US" b="1">
                <a:solidFill>
                  <a:srgbClr val="FFFFCC"/>
                </a:solidFill>
                <a:latin typeface="Times" charset="0"/>
              </a:rPr>
              <a:t>Scalded Skin Syndrome</a:t>
            </a:r>
          </a:p>
        </p:txBody>
      </p:sp>
      <p:pic>
        <p:nvPicPr>
          <p:cNvPr id="21513" name="Picture 9"/>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978150" y="5113338"/>
            <a:ext cx="1527175" cy="893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14" name="Rectangle 10"/>
          <p:cNvSpPr>
            <a:spLocks noChangeArrowheads="1"/>
          </p:cNvSpPr>
          <p:nvPr/>
        </p:nvSpPr>
        <p:spPr bwMode="auto">
          <a:xfrm>
            <a:off x="2570163" y="6110288"/>
            <a:ext cx="24447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l" eaLnBrk="0" hangingPunct="0"/>
            <a:r>
              <a:rPr lang="en-US" b="1">
                <a:solidFill>
                  <a:srgbClr val="FFFFCC"/>
                </a:solidFill>
                <a:latin typeface="Times" charset="0"/>
              </a:rPr>
              <a:t>Toxic Shock Syndrome</a:t>
            </a:r>
          </a:p>
        </p:txBody>
      </p:sp>
      <p:pic>
        <p:nvPicPr>
          <p:cNvPr id="21515" name="Picture 11"/>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372349" y="3315494"/>
            <a:ext cx="1179513" cy="1316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16" name="Rectangle 12"/>
          <p:cNvSpPr>
            <a:spLocks noChangeArrowheads="1"/>
          </p:cNvSpPr>
          <p:nvPr/>
        </p:nvSpPr>
        <p:spPr bwMode="auto">
          <a:xfrm>
            <a:off x="7092950" y="4724400"/>
            <a:ext cx="1738313"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l" eaLnBrk="0" hangingPunct="0"/>
            <a:r>
              <a:rPr lang="el-GR" b="1">
                <a:solidFill>
                  <a:srgbClr val="FFFF00"/>
                </a:solidFill>
                <a:latin typeface="Times" charset="0"/>
              </a:rPr>
              <a:t>πυοδερματίτιδα</a:t>
            </a:r>
            <a:endParaRPr lang="en-US" b="1">
              <a:solidFill>
                <a:srgbClr val="FFFF00"/>
              </a:solidFill>
              <a:latin typeface="Times" charset="0"/>
            </a:endParaRPr>
          </a:p>
        </p:txBody>
      </p:sp>
      <p:pic>
        <p:nvPicPr>
          <p:cNvPr id="21517" name="Picture 13"/>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791450" y="1895475"/>
            <a:ext cx="762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18" name="Rectangle 14"/>
          <p:cNvSpPr>
            <a:spLocks noChangeArrowheads="1"/>
          </p:cNvSpPr>
          <p:nvPr/>
        </p:nvSpPr>
        <p:spPr bwMode="auto">
          <a:xfrm>
            <a:off x="7537450" y="2847975"/>
            <a:ext cx="1063625" cy="339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l">
              <a:lnSpc>
                <a:spcPct val="90000"/>
              </a:lnSpc>
              <a:spcBef>
                <a:spcPct val="20000"/>
              </a:spcBef>
            </a:pPr>
            <a:r>
              <a:rPr lang="el-GR" b="1">
                <a:solidFill>
                  <a:srgbClr val="FFFF00"/>
                </a:solidFill>
                <a:latin typeface="Times" charset="0"/>
              </a:rPr>
              <a:t>δοθιήνας</a:t>
            </a:r>
            <a:endParaRPr lang="en-US" b="1">
              <a:solidFill>
                <a:srgbClr val="FFFF00"/>
              </a:solidFill>
              <a:latin typeface="Times" charset="0"/>
            </a:endParaRPr>
          </a:p>
        </p:txBody>
      </p:sp>
      <p:pic>
        <p:nvPicPr>
          <p:cNvPr id="21519" name="Picture 15"/>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372349" y="5183981"/>
            <a:ext cx="122555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20" name="Rectangle 16"/>
          <p:cNvSpPr>
            <a:spLocks noChangeArrowheads="1"/>
          </p:cNvSpPr>
          <p:nvPr/>
        </p:nvSpPr>
        <p:spPr bwMode="auto">
          <a:xfrm>
            <a:off x="7270750" y="6276975"/>
            <a:ext cx="1173163"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l" eaLnBrk="0" hangingPunct="0"/>
            <a:r>
              <a:rPr lang="el-GR" b="1">
                <a:solidFill>
                  <a:srgbClr val="FFFF00"/>
                </a:solidFill>
                <a:latin typeface="Times" charset="0"/>
              </a:rPr>
              <a:t>πνευμονία</a:t>
            </a:r>
            <a:endParaRPr lang="en-US" b="1">
              <a:solidFill>
                <a:srgbClr val="FFFF00"/>
              </a:solidFill>
              <a:latin typeface="Times" charset="0"/>
            </a:endParaRPr>
          </a:p>
        </p:txBody>
      </p:sp>
      <p:sp>
        <p:nvSpPr>
          <p:cNvPr id="21521" name="Rectangle 17"/>
          <p:cNvSpPr>
            <a:spLocks noChangeArrowheads="1"/>
          </p:cNvSpPr>
          <p:nvPr/>
        </p:nvSpPr>
        <p:spPr bwMode="auto">
          <a:xfrm>
            <a:off x="511175" y="6303963"/>
            <a:ext cx="1743075" cy="339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l">
              <a:lnSpc>
                <a:spcPct val="90000"/>
              </a:lnSpc>
              <a:spcBef>
                <a:spcPct val="20000"/>
              </a:spcBef>
            </a:pPr>
            <a:r>
              <a:rPr lang="el-GR" b="1">
                <a:solidFill>
                  <a:srgbClr val="FFFF00"/>
                </a:solidFill>
                <a:latin typeface="Times" charset="0"/>
              </a:rPr>
              <a:t>ενδοφθαλμίτιδα</a:t>
            </a:r>
            <a:endParaRPr lang="en-US" b="1">
              <a:solidFill>
                <a:srgbClr val="FFFF00"/>
              </a:solidFill>
              <a:latin typeface="Times" charset="0"/>
            </a:endParaRPr>
          </a:p>
        </p:txBody>
      </p:sp>
      <p:pic>
        <p:nvPicPr>
          <p:cNvPr id="21522" name="Picture 18"/>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790575" y="5292725"/>
            <a:ext cx="1136650" cy="911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23" name="Picture 19"/>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542925" y="1432348"/>
            <a:ext cx="1563371" cy="16023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24" name="Rectangle 20"/>
          <p:cNvSpPr>
            <a:spLocks noChangeArrowheads="1"/>
          </p:cNvSpPr>
          <p:nvPr/>
        </p:nvSpPr>
        <p:spPr bwMode="auto">
          <a:xfrm>
            <a:off x="628650" y="3132138"/>
            <a:ext cx="16065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l" eaLnBrk="0" hangingPunct="0"/>
            <a:r>
              <a:rPr lang="el-GR" b="1">
                <a:solidFill>
                  <a:srgbClr val="FFFF00"/>
                </a:solidFill>
                <a:latin typeface="Times" charset="0"/>
              </a:rPr>
              <a:t>ενδοκαρδίτιδα</a:t>
            </a:r>
            <a:endParaRPr lang="en-US" b="1">
              <a:solidFill>
                <a:srgbClr val="FFFF00"/>
              </a:solidFill>
              <a:latin typeface="Times" charset="0"/>
            </a:endParaRPr>
          </a:p>
        </p:txBody>
      </p:sp>
      <p:pic>
        <p:nvPicPr>
          <p:cNvPr id="21525" name="Picture 21"/>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530225" y="3571875"/>
            <a:ext cx="1657350" cy="116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26" name="Rectangle 22"/>
          <p:cNvSpPr>
            <a:spLocks noChangeArrowheads="1"/>
          </p:cNvSpPr>
          <p:nvPr/>
        </p:nvSpPr>
        <p:spPr bwMode="auto">
          <a:xfrm>
            <a:off x="847725" y="4830763"/>
            <a:ext cx="1382713"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l" eaLnBrk="0" hangingPunct="0"/>
            <a:r>
              <a:rPr lang="el-GR" b="1">
                <a:solidFill>
                  <a:srgbClr val="FFFF00"/>
                </a:solidFill>
                <a:latin typeface="Times" charset="0"/>
              </a:rPr>
              <a:t>κυτταρίτιδα</a:t>
            </a:r>
            <a:endParaRPr lang="en-US" b="1">
              <a:solidFill>
                <a:srgbClr val="FFFF00"/>
              </a:solidFill>
              <a:latin typeface="Times"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4309F268-A45B-4517-B03F-2774BAEFFBA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194" name="Group 2"/>
          <p:cNvGraphicFramePr>
            <a:graphicFrameLocks noGrp="1"/>
          </p:cNvGraphicFramePr>
          <p:nvPr>
            <p:extLst>
              <p:ext uri="{D42A27DB-BD31-4B8C-83A1-F6EECF244321}">
                <p14:modId xmlns:p14="http://schemas.microsoft.com/office/powerpoint/2010/main" xmlns="" val="1941857374"/>
              </p:ext>
            </p:extLst>
          </p:nvPr>
        </p:nvGraphicFramePr>
        <p:xfrm>
          <a:off x="639784" y="643467"/>
          <a:ext cx="7864432" cy="5571070"/>
        </p:xfrm>
        <a:graphic>
          <a:graphicData uri="http://schemas.openxmlformats.org/drawingml/2006/table">
            <a:tbl>
              <a:tblPr firstRow="1" bandRow="1"/>
              <a:tblGrid>
                <a:gridCol w="2735308">
                  <a:extLst>
                    <a:ext uri="{9D8B030D-6E8A-4147-A177-3AD203B41FA5}">
                      <a16:colId xmlns:a16="http://schemas.microsoft.com/office/drawing/2014/main" xmlns="" val="20000"/>
                    </a:ext>
                  </a:extLst>
                </a:gridCol>
                <a:gridCol w="2306968">
                  <a:extLst>
                    <a:ext uri="{9D8B030D-6E8A-4147-A177-3AD203B41FA5}">
                      <a16:colId xmlns:a16="http://schemas.microsoft.com/office/drawing/2014/main" xmlns="" val="20001"/>
                    </a:ext>
                  </a:extLst>
                </a:gridCol>
                <a:gridCol w="2822156">
                  <a:extLst>
                    <a:ext uri="{9D8B030D-6E8A-4147-A177-3AD203B41FA5}">
                      <a16:colId xmlns:a16="http://schemas.microsoft.com/office/drawing/2014/main" xmlns="" val="20002"/>
                    </a:ext>
                  </a:extLst>
                </a:gridCol>
              </a:tblGrid>
              <a:tr h="3277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1" i="0" u="none" strike="noStrike" cap="none" normalizeH="0" baseline="0">
                          <a:ln>
                            <a:noFill/>
                          </a:ln>
                          <a:solidFill>
                            <a:srgbClr val="FFFF00"/>
                          </a:solidFill>
                          <a:effectLst/>
                          <a:latin typeface="Times New Roman" pitchFamily="18" charset="0"/>
                        </a:rPr>
                        <a:t>Λοιμώξεις</a:t>
                      </a:r>
                    </a:p>
                  </a:txBody>
                  <a:tcPr marL="74485" marR="74485" marT="37230" marB="37230"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1" i="0" u="none" strike="noStrike" cap="none" normalizeH="0" baseline="0">
                          <a:ln>
                            <a:noFill/>
                          </a:ln>
                          <a:solidFill>
                            <a:srgbClr val="FFFF00"/>
                          </a:solidFill>
                          <a:effectLst/>
                          <a:latin typeface="Times New Roman" pitchFamily="18" charset="0"/>
                        </a:rPr>
                        <a:t>Τοξίνες</a:t>
                      </a:r>
                    </a:p>
                  </a:txBody>
                  <a:tcPr marL="74485" marR="74485" marT="37230" marB="372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1" i="0" u="none" strike="noStrike" cap="none" normalizeH="0" baseline="0">
                          <a:ln>
                            <a:noFill/>
                          </a:ln>
                          <a:solidFill>
                            <a:srgbClr val="FFFF00"/>
                          </a:solidFill>
                          <a:effectLst/>
                          <a:latin typeface="Times New Roman" pitchFamily="18" charset="0"/>
                        </a:rPr>
                        <a:t>Άλλοι παράγοντες – Ένζυμα</a:t>
                      </a:r>
                    </a:p>
                  </a:txBody>
                  <a:tcPr marL="74485" marR="74485" marT="37230" marB="37230" horzOverflow="overflow">
                    <a:lnL w="12700" cap="flat" cmpd="sng" algn="ctr">
                      <a:solidFill>
                        <a:schemeClr val="bg1"/>
                      </a:solidFill>
                      <a:prstDash val="solid"/>
                      <a:round/>
                      <a:headEnd type="none" w="med" len="med"/>
                      <a:tailEnd type="none" w="med" len="med"/>
                    </a:lnL>
                    <a:lnR cap="flat">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277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1" i="0" u="none" strike="noStrike" cap="none" normalizeH="0" baseline="0">
                          <a:ln>
                            <a:noFill/>
                          </a:ln>
                          <a:solidFill>
                            <a:srgbClr val="FFFF00"/>
                          </a:solidFill>
                          <a:effectLst/>
                          <a:latin typeface="Times New Roman" pitchFamily="18" charset="0"/>
                        </a:rPr>
                        <a:t>θυλακίτιδα</a:t>
                      </a:r>
                    </a:p>
                  </a:txBody>
                  <a:tcPr marL="74485" marR="74485" marT="37230" marB="37230"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a:ln>
                            <a:noFill/>
                          </a:ln>
                          <a:solidFill>
                            <a:srgbClr val="FFFF00"/>
                          </a:solidFill>
                          <a:effectLst/>
                          <a:latin typeface="Times New Roman" pitchFamily="18" charset="0"/>
                        </a:rPr>
                        <a:t>+/- PVL</a:t>
                      </a:r>
                      <a:r>
                        <a:rPr kumimoji="0" lang="el-GR" sz="1500" b="1" i="0" u="none" strike="noStrike" cap="none" normalizeH="0" baseline="0">
                          <a:ln>
                            <a:noFill/>
                          </a:ln>
                          <a:solidFill>
                            <a:srgbClr val="FFFF00"/>
                          </a:solidFill>
                          <a:effectLst/>
                          <a:latin typeface="Times New Roman" pitchFamily="18" charset="0"/>
                        </a:rPr>
                        <a:t>, </a:t>
                      </a:r>
                      <a:r>
                        <a:rPr kumimoji="0" lang="en-US" sz="1500" b="1" i="0" u="none" strike="noStrike" cap="none" normalizeH="0" baseline="0">
                          <a:ln>
                            <a:noFill/>
                          </a:ln>
                          <a:solidFill>
                            <a:srgbClr val="FFFF00"/>
                          </a:solidFill>
                          <a:effectLst/>
                          <a:latin typeface="Times New Roman" pitchFamily="18" charset="0"/>
                        </a:rPr>
                        <a:t>Luk</a:t>
                      </a:r>
                      <a:endParaRPr kumimoji="0" lang="el-GR" sz="1500" b="1" i="0" u="none" strike="noStrike" cap="none" normalizeH="0" baseline="0">
                        <a:ln>
                          <a:noFill/>
                        </a:ln>
                        <a:solidFill>
                          <a:srgbClr val="FFFF00"/>
                        </a:solidFill>
                        <a:effectLst/>
                        <a:latin typeface="Times New Roman" pitchFamily="18" charset="0"/>
                      </a:endParaRPr>
                    </a:p>
                  </a:txBody>
                  <a:tcPr marL="74485" marR="74485" marT="37230" marB="37230"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l-GR" sz="1500" b="1" i="0" u="none" strike="noStrike" cap="none" normalizeH="0" baseline="0" err="1">
                          <a:ln>
                            <a:noFill/>
                          </a:ln>
                          <a:solidFill>
                            <a:srgbClr val="FFFF00"/>
                          </a:solidFill>
                          <a:effectLst/>
                          <a:latin typeface="Times New Roman" pitchFamily="18" charset="0"/>
                        </a:rPr>
                        <a:t>Καταλάση</a:t>
                      </a:r>
                      <a:endParaRPr kumimoji="0" lang="el-GR" sz="1500" b="1" i="0" u="none" strike="noStrike" cap="none" normalizeH="0" baseline="0">
                        <a:ln>
                          <a:noFill/>
                        </a:ln>
                        <a:solidFill>
                          <a:srgbClr val="FFFF00"/>
                        </a:solidFill>
                        <a:effectLst/>
                        <a:latin typeface="Times New Roman" pitchFamily="18" charset="0"/>
                      </a:endParaRPr>
                    </a:p>
                  </a:txBody>
                  <a:tcPr marL="74485" marR="74485" marT="37230" marB="37230" horzOverflow="overflow">
                    <a:lnL>
                      <a:noFill/>
                    </a:lnL>
                    <a:lnR cap="flat">
                      <a:noFill/>
                    </a:lnR>
                    <a:lnT w="12700" cap="flat" cmpd="sng" algn="ctr">
                      <a:solidFill>
                        <a:schemeClr val="bg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xmlns="" val="10001"/>
                  </a:ext>
                </a:extLst>
              </a:tr>
              <a:tr h="3277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1" i="0" u="none" strike="noStrike" cap="none" normalizeH="0" baseline="0">
                          <a:ln>
                            <a:noFill/>
                          </a:ln>
                          <a:solidFill>
                            <a:srgbClr val="FFFF00"/>
                          </a:solidFill>
                          <a:effectLst/>
                          <a:latin typeface="Times New Roman" pitchFamily="18" charset="0"/>
                        </a:rPr>
                        <a:t>δοθιήνας</a:t>
                      </a:r>
                    </a:p>
                  </a:txBody>
                  <a:tcPr marL="74485" marR="74485" marT="37230" marB="37230"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a:ln>
                            <a:noFill/>
                          </a:ln>
                          <a:solidFill>
                            <a:srgbClr val="FFFF00"/>
                          </a:solidFill>
                          <a:effectLst/>
                          <a:latin typeface="Times New Roman" pitchFamily="18" charset="0"/>
                        </a:rPr>
                        <a:t>+/- PVL, Luk</a:t>
                      </a:r>
                      <a:endParaRPr kumimoji="0" lang="el-GR" sz="1500" b="1" i="0" u="none" strike="noStrike" cap="none" normalizeH="0" baseline="0">
                        <a:ln>
                          <a:noFill/>
                        </a:ln>
                        <a:solidFill>
                          <a:srgbClr val="FFFF00"/>
                        </a:solidFill>
                        <a:effectLst/>
                        <a:latin typeface="Times New Roman" pitchFamily="18" charset="0"/>
                      </a:endParaRPr>
                    </a:p>
                  </a:txBody>
                  <a:tcPr marL="74485" marR="74485" marT="37230" marB="37230"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1" i="0" u="none" strike="noStrike" cap="none" normalizeH="0" baseline="0" err="1">
                          <a:ln>
                            <a:noFill/>
                          </a:ln>
                          <a:solidFill>
                            <a:srgbClr val="FFFF00"/>
                          </a:solidFill>
                          <a:effectLst/>
                          <a:latin typeface="Times New Roman" pitchFamily="18" charset="0"/>
                        </a:rPr>
                        <a:t>Πηκτάση</a:t>
                      </a:r>
                      <a:endParaRPr kumimoji="0" lang="el-GR" sz="1500" b="1" i="0" u="none" strike="noStrike" cap="none" normalizeH="0" baseline="0">
                        <a:ln>
                          <a:noFill/>
                        </a:ln>
                        <a:solidFill>
                          <a:srgbClr val="FFFF00"/>
                        </a:solidFill>
                        <a:effectLst/>
                        <a:latin typeface="Times New Roman" pitchFamily="18" charset="0"/>
                      </a:endParaRPr>
                    </a:p>
                  </a:txBody>
                  <a:tcPr marL="74485" marR="74485" marT="37230" marB="37230" horzOverflow="overflow">
                    <a:lnL>
                      <a:noFill/>
                    </a:lnL>
                    <a:lnR cap="flat">
                      <a:noFill/>
                    </a:lnR>
                    <a:ln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3277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1" i="0" u="none" strike="noStrike" cap="none" normalizeH="0" baseline="0">
                          <a:ln>
                            <a:noFill/>
                          </a:ln>
                          <a:solidFill>
                            <a:srgbClr val="FFFF00"/>
                          </a:solidFill>
                          <a:effectLst/>
                          <a:latin typeface="Times New Roman" pitchFamily="18" charset="0"/>
                        </a:rPr>
                        <a:t>πνευμονία</a:t>
                      </a:r>
                    </a:p>
                  </a:txBody>
                  <a:tcPr marL="74485" marR="74485" marT="37230" marB="37230"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a:ln>
                            <a:noFill/>
                          </a:ln>
                          <a:solidFill>
                            <a:srgbClr val="FFFF00"/>
                          </a:solidFill>
                          <a:effectLst/>
                          <a:latin typeface="Times New Roman" pitchFamily="18" charset="0"/>
                        </a:rPr>
                        <a:t>+/- PVL, Luk</a:t>
                      </a:r>
                      <a:endParaRPr kumimoji="0" lang="el-GR" sz="1500" b="1" i="0" u="none" strike="noStrike" cap="none" normalizeH="0" baseline="0">
                        <a:ln>
                          <a:noFill/>
                        </a:ln>
                        <a:solidFill>
                          <a:srgbClr val="FFFF00"/>
                        </a:solidFill>
                        <a:effectLst/>
                        <a:latin typeface="Times New Roman" pitchFamily="18" charset="0"/>
                      </a:endParaRPr>
                    </a:p>
                  </a:txBody>
                  <a:tcPr marL="74485" marR="74485" marT="37230" marB="37230"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1" i="0" u="none" strike="noStrike" cap="none" normalizeH="0" baseline="0">
                          <a:ln>
                            <a:noFill/>
                          </a:ln>
                          <a:solidFill>
                            <a:srgbClr val="FFFF00"/>
                          </a:solidFill>
                          <a:effectLst/>
                          <a:latin typeface="Times New Roman" pitchFamily="18" charset="0"/>
                        </a:rPr>
                        <a:t>Αναστολέας </a:t>
                      </a:r>
                      <a:endParaRPr kumimoji="0" lang="en-GB" sz="1500" b="1" i="0" u="none" strike="noStrike" cap="none" normalizeH="0" baseline="0">
                        <a:ln>
                          <a:noFill/>
                        </a:ln>
                        <a:solidFill>
                          <a:srgbClr val="FFFF00"/>
                        </a:solidFill>
                        <a:effectLst/>
                        <a:latin typeface="Times New Roman" pitchFamily="18" charset="0"/>
                      </a:endParaRPr>
                    </a:p>
                  </a:txBody>
                  <a:tcPr marL="74485" marR="74485" marT="37230" marB="372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xmlns="" val="10003"/>
                  </a:ext>
                </a:extLst>
              </a:tr>
              <a:tr h="3277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1" i="0" u="none" strike="noStrike" cap="none" normalizeH="0" baseline="0">
                          <a:ln>
                            <a:noFill/>
                          </a:ln>
                          <a:solidFill>
                            <a:srgbClr val="FFFF00"/>
                          </a:solidFill>
                          <a:effectLst/>
                          <a:latin typeface="Times New Roman" pitchFamily="18" charset="0"/>
                        </a:rPr>
                        <a:t>ψευδάνθρακας</a:t>
                      </a:r>
                    </a:p>
                  </a:txBody>
                  <a:tcPr marL="74485" marR="74485" marT="37230" marB="37230"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a:ln>
                            <a:noFill/>
                          </a:ln>
                          <a:solidFill>
                            <a:srgbClr val="FFFFFF"/>
                          </a:solidFill>
                          <a:effectLst/>
                          <a:latin typeface="Times New Roman" pitchFamily="18" charset="0"/>
                        </a:rPr>
                        <a:t>+/- PVL, Luk</a:t>
                      </a:r>
                      <a:endParaRPr kumimoji="0" lang="el-GR" sz="1500" b="1" i="0" u="none" strike="noStrike" cap="none" normalizeH="0" baseline="0">
                        <a:ln>
                          <a:noFill/>
                        </a:ln>
                        <a:solidFill>
                          <a:srgbClr val="FFFFFF"/>
                        </a:solidFill>
                        <a:effectLst/>
                        <a:latin typeface="Times New Roman" pitchFamily="18" charset="0"/>
                      </a:endParaRPr>
                    </a:p>
                  </a:txBody>
                  <a:tcPr marL="74485" marR="74485" marT="37230" marB="37230"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1" i="0" u="none" strike="noStrike" cap="none" normalizeH="0" baseline="0">
                          <a:ln>
                            <a:noFill/>
                          </a:ln>
                          <a:solidFill>
                            <a:srgbClr val="FFFF00"/>
                          </a:solidFill>
                          <a:effectLst/>
                          <a:latin typeface="Times New Roman" pitchFamily="18" charset="0"/>
                        </a:rPr>
                        <a:t>ενεργοποίησης </a:t>
                      </a:r>
                      <a:r>
                        <a:rPr kumimoji="0" lang="en-US" sz="1500" b="1" i="0" u="none" strike="noStrike" cap="none" normalizeH="0" baseline="0">
                          <a:ln>
                            <a:noFill/>
                          </a:ln>
                          <a:solidFill>
                            <a:srgbClr val="FFFF00"/>
                          </a:solidFill>
                          <a:effectLst/>
                          <a:latin typeface="Times New Roman" pitchFamily="18" charset="0"/>
                        </a:rPr>
                        <a:t>C</a:t>
                      </a:r>
                      <a:endParaRPr kumimoji="0" lang="el-GR" sz="1500" b="1" i="0" u="none" strike="noStrike" cap="none" normalizeH="0" baseline="0">
                        <a:ln>
                          <a:noFill/>
                        </a:ln>
                        <a:solidFill>
                          <a:srgbClr val="FFFF00"/>
                        </a:solidFill>
                        <a:effectLst/>
                        <a:latin typeface="Times New Roman" pitchFamily="18" charset="0"/>
                      </a:endParaRPr>
                    </a:p>
                  </a:txBody>
                  <a:tcPr marL="74485" marR="74485" marT="37230" marB="372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3277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1" i="0" u="none" strike="noStrike" cap="none" normalizeH="0" baseline="0">
                          <a:ln>
                            <a:noFill/>
                          </a:ln>
                          <a:solidFill>
                            <a:srgbClr val="FFFF00"/>
                          </a:solidFill>
                          <a:effectLst/>
                          <a:latin typeface="Times New Roman" pitchFamily="18" charset="0"/>
                        </a:rPr>
                        <a:t>κριθή </a:t>
                      </a:r>
                    </a:p>
                  </a:txBody>
                  <a:tcPr marL="74485" marR="74485" marT="37230" marB="37230"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a:ln>
                            <a:noFill/>
                          </a:ln>
                          <a:solidFill>
                            <a:srgbClr val="FFFFFF"/>
                          </a:solidFill>
                          <a:effectLst/>
                          <a:latin typeface="Times New Roman" pitchFamily="18" charset="0"/>
                        </a:rPr>
                        <a:t>+/- PVL, Luk</a:t>
                      </a:r>
                      <a:endParaRPr kumimoji="0" lang="el-GR" sz="1500" b="1" i="0" u="none" strike="noStrike" cap="none" normalizeH="0" baseline="0">
                        <a:ln>
                          <a:noFill/>
                        </a:ln>
                        <a:solidFill>
                          <a:srgbClr val="FFFFFF"/>
                        </a:solidFill>
                        <a:effectLst/>
                        <a:latin typeface="Times New Roman" pitchFamily="18" charset="0"/>
                      </a:endParaRPr>
                    </a:p>
                  </a:txBody>
                  <a:tcPr marL="74485" marR="74485" marT="37230" marB="37230"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1" i="0" u="none" strike="noStrike" cap="none" normalizeH="0" baseline="0">
                          <a:ln>
                            <a:noFill/>
                          </a:ln>
                          <a:solidFill>
                            <a:srgbClr val="FFFF00"/>
                          </a:solidFill>
                          <a:effectLst/>
                          <a:latin typeface="Times New Roman" pitchFamily="18" charset="0"/>
                        </a:rPr>
                        <a:t>Αναστολείς της </a:t>
                      </a:r>
                      <a:r>
                        <a:rPr kumimoji="0" lang="el-GR" sz="1500" b="1" i="0" u="none" strike="noStrike" cap="none" normalizeH="0" baseline="0" err="1">
                          <a:ln>
                            <a:noFill/>
                          </a:ln>
                          <a:solidFill>
                            <a:srgbClr val="FFFF00"/>
                          </a:solidFill>
                          <a:effectLst/>
                          <a:latin typeface="Times New Roman" pitchFamily="18" charset="0"/>
                        </a:rPr>
                        <a:t>χημειοταξίας</a:t>
                      </a:r>
                      <a:endParaRPr kumimoji="0" lang="en-GB" sz="1500" b="1" i="0" u="none" strike="noStrike" cap="none" normalizeH="0" baseline="0">
                        <a:ln>
                          <a:noFill/>
                        </a:ln>
                        <a:solidFill>
                          <a:srgbClr val="FFFF00"/>
                        </a:solidFill>
                        <a:effectLst/>
                        <a:latin typeface="Times New Roman" pitchFamily="18" charset="0"/>
                      </a:endParaRPr>
                    </a:p>
                  </a:txBody>
                  <a:tcPr marL="74485" marR="74485" marT="37230" marB="37230"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xmlns="" val="10005"/>
                  </a:ext>
                </a:extLst>
              </a:tr>
              <a:tr h="3277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1" i="0" u="none" strike="noStrike" cap="none" normalizeH="0" baseline="0">
                          <a:ln>
                            <a:noFill/>
                          </a:ln>
                          <a:solidFill>
                            <a:srgbClr val="FFFF00"/>
                          </a:solidFill>
                          <a:effectLst/>
                          <a:latin typeface="Times New Roman" pitchFamily="18" charset="0"/>
                        </a:rPr>
                        <a:t>παρονυχία</a:t>
                      </a:r>
                    </a:p>
                  </a:txBody>
                  <a:tcPr marL="74485" marR="74485" marT="37230" marB="37230"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a:ln>
                            <a:noFill/>
                          </a:ln>
                          <a:solidFill>
                            <a:srgbClr val="FFFFFF"/>
                          </a:solidFill>
                          <a:effectLst/>
                          <a:latin typeface="Times New Roman" pitchFamily="18" charset="0"/>
                        </a:rPr>
                        <a:t>+/- PVL, Luk</a:t>
                      </a:r>
                      <a:endParaRPr kumimoji="0" lang="el-GR" sz="1500" b="1" i="0" u="none" strike="noStrike" cap="none" normalizeH="0" baseline="0">
                        <a:ln>
                          <a:noFill/>
                        </a:ln>
                        <a:solidFill>
                          <a:srgbClr val="FFFFFF"/>
                        </a:solidFill>
                        <a:effectLst/>
                        <a:latin typeface="Times New Roman" pitchFamily="18" charset="0"/>
                      </a:endParaRPr>
                    </a:p>
                  </a:txBody>
                  <a:tcPr marL="74485" marR="74485" marT="37230" marB="37230"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vMerge="1">
                  <a:txBody>
                    <a:bodyPr/>
                    <a:lstStyle/>
                    <a:p>
                      <a:endParaRPr lang="el-GR"/>
                    </a:p>
                  </a:txBody>
                  <a:tcPr/>
                </a:tc>
                <a:extLst>
                  <a:ext uri="{0D108BD9-81ED-4DB2-BD59-A6C34878D82A}">
                    <a16:rowId xmlns:a16="http://schemas.microsoft.com/office/drawing/2014/main" xmlns="" val="10006"/>
                  </a:ext>
                </a:extLst>
              </a:tr>
              <a:tr h="3277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1" i="0" u="none" strike="noStrike" cap="none" normalizeH="0" baseline="0">
                          <a:ln>
                            <a:noFill/>
                          </a:ln>
                          <a:solidFill>
                            <a:srgbClr val="FFFFCC"/>
                          </a:solidFill>
                          <a:effectLst/>
                          <a:latin typeface="Times New Roman" pitchFamily="18" charset="0"/>
                        </a:rPr>
                        <a:t>οστεομυελίτιδα</a:t>
                      </a:r>
                    </a:p>
                  </a:txBody>
                  <a:tcPr marL="74485" marR="74485" marT="37230" marB="37230"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a:ln>
                            <a:noFill/>
                          </a:ln>
                          <a:solidFill>
                            <a:srgbClr val="FFFFFF"/>
                          </a:solidFill>
                          <a:effectLst/>
                          <a:latin typeface="Times New Roman" pitchFamily="18" charset="0"/>
                        </a:rPr>
                        <a:t>+/- PVL, Luk </a:t>
                      </a:r>
                      <a:endParaRPr kumimoji="0" lang="el-GR" sz="1500" b="1" i="0" u="none" strike="noStrike" cap="none" normalizeH="0" baseline="0">
                        <a:ln>
                          <a:noFill/>
                        </a:ln>
                        <a:solidFill>
                          <a:srgbClr val="FFFFFF"/>
                        </a:solidFill>
                        <a:effectLst/>
                        <a:latin typeface="Times New Roman" pitchFamily="18" charset="0"/>
                      </a:endParaRPr>
                    </a:p>
                  </a:txBody>
                  <a:tcPr marL="74485" marR="74485" marT="37230" marB="37230"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1" i="0" u="none" strike="noStrike" cap="none" normalizeH="0" baseline="0" err="1">
                          <a:ln>
                            <a:noFill/>
                          </a:ln>
                          <a:solidFill>
                            <a:srgbClr val="FFFF00"/>
                          </a:solidFill>
                          <a:effectLst/>
                          <a:latin typeface="Times New Roman" pitchFamily="18" charset="0"/>
                        </a:rPr>
                        <a:t>Προσκολλητίνες</a:t>
                      </a:r>
                      <a:endParaRPr kumimoji="0" lang="el-GR" sz="1500" b="1" i="0" u="none" strike="noStrike" cap="none" normalizeH="0" baseline="0">
                        <a:ln>
                          <a:noFill/>
                        </a:ln>
                        <a:solidFill>
                          <a:srgbClr val="FFFF00"/>
                        </a:solidFill>
                        <a:effectLst/>
                        <a:latin typeface="Times New Roman" pitchFamily="18" charset="0"/>
                      </a:endParaRPr>
                    </a:p>
                  </a:txBody>
                  <a:tcPr marL="74485" marR="74485" marT="37230" marB="3723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07"/>
                  </a:ext>
                </a:extLst>
              </a:tr>
              <a:tr h="3277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1" i="0" u="none" strike="noStrike" cap="none" normalizeH="0" baseline="0">
                          <a:ln>
                            <a:noFill/>
                          </a:ln>
                          <a:solidFill>
                            <a:srgbClr val="FFFFCC"/>
                          </a:solidFill>
                          <a:effectLst/>
                          <a:latin typeface="Times New Roman" pitchFamily="18" charset="0"/>
                        </a:rPr>
                        <a:t>μικροβιακή αρθρίτιδα</a:t>
                      </a:r>
                    </a:p>
                  </a:txBody>
                  <a:tcPr marL="74485" marR="74485" marT="37230" marB="37230"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a:ln>
                            <a:noFill/>
                          </a:ln>
                          <a:solidFill>
                            <a:srgbClr val="FFFFFF"/>
                          </a:solidFill>
                          <a:effectLst/>
                          <a:latin typeface="Times New Roman" pitchFamily="18" charset="0"/>
                        </a:rPr>
                        <a:t>+/- PVL, Luk</a:t>
                      </a:r>
                      <a:endParaRPr kumimoji="0" lang="el-GR" sz="1500" b="1" i="0" u="none" strike="noStrike" cap="none" normalizeH="0" baseline="0">
                        <a:ln>
                          <a:noFill/>
                        </a:ln>
                        <a:solidFill>
                          <a:srgbClr val="FFFFFF"/>
                        </a:solidFill>
                        <a:effectLst/>
                        <a:latin typeface="Times New Roman" pitchFamily="18" charset="0"/>
                      </a:endParaRPr>
                    </a:p>
                  </a:txBody>
                  <a:tcPr marL="74485" marR="74485" marT="37230" marB="37230"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l-GR" sz="1500" b="1" i="0" u="none" strike="noStrike" cap="none" normalizeH="0" baseline="0">
                          <a:ln>
                            <a:noFill/>
                          </a:ln>
                          <a:solidFill>
                            <a:srgbClr val="FFFF00"/>
                          </a:solidFill>
                          <a:effectLst/>
                          <a:latin typeface="Times New Roman" pitchFamily="18" charset="0"/>
                        </a:rPr>
                        <a:t>Έλυτρο</a:t>
                      </a:r>
                    </a:p>
                  </a:txBody>
                  <a:tcPr marL="74485" marR="74485" marT="37230" marB="3723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08"/>
                  </a:ext>
                </a:extLst>
              </a:tr>
              <a:tr h="3277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1" i="0" u="none" strike="noStrike" cap="none" normalizeH="0" baseline="0">
                          <a:ln>
                            <a:noFill/>
                          </a:ln>
                          <a:solidFill>
                            <a:srgbClr val="FF99FF"/>
                          </a:solidFill>
                          <a:effectLst/>
                          <a:latin typeface="Times New Roman" pitchFamily="18" charset="0"/>
                        </a:rPr>
                        <a:t>σύνδρομο τοξικής καταπληξίας</a:t>
                      </a:r>
                    </a:p>
                  </a:txBody>
                  <a:tcPr marL="74485" marR="74485" marT="37230" marB="37230"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a:ln>
                            <a:noFill/>
                          </a:ln>
                          <a:solidFill>
                            <a:srgbClr val="FF99FF"/>
                          </a:solidFill>
                          <a:effectLst/>
                          <a:latin typeface="Times New Roman" pitchFamily="18" charset="0"/>
                        </a:rPr>
                        <a:t>TSST-1, ETs, SEs</a:t>
                      </a:r>
                      <a:endParaRPr kumimoji="0" lang="el-GR" sz="1500" b="1" i="0" u="none" strike="noStrike" cap="none" normalizeH="0" baseline="0">
                        <a:ln>
                          <a:noFill/>
                        </a:ln>
                        <a:solidFill>
                          <a:srgbClr val="FF99FF"/>
                        </a:solidFill>
                        <a:effectLst/>
                        <a:latin typeface="Times New Roman" pitchFamily="18" charset="0"/>
                      </a:endParaRPr>
                    </a:p>
                  </a:txBody>
                  <a:tcPr marL="74485" marR="74485" marT="37230" marB="37230"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500" b="1" i="0" u="none" strike="noStrike" cap="none" normalizeH="0" baseline="0">
                          <a:ln>
                            <a:noFill/>
                          </a:ln>
                          <a:solidFill>
                            <a:srgbClr val="FFFF00"/>
                          </a:solidFill>
                          <a:effectLst/>
                          <a:latin typeface="Times New Roman" pitchFamily="18" charset="0"/>
                        </a:rPr>
                        <a:t>Phenol soluble </a:t>
                      </a:r>
                      <a:r>
                        <a:rPr kumimoji="0" lang="en-US" sz="1500" b="1" i="0" u="none" strike="noStrike" cap="none" normalizeH="0" baseline="0" err="1">
                          <a:ln>
                            <a:noFill/>
                          </a:ln>
                          <a:solidFill>
                            <a:srgbClr val="FFFF00"/>
                          </a:solidFill>
                          <a:effectLst/>
                          <a:latin typeface="Times New Roman" pitchFamily="18" charset="0"/>
                        </a:rPr>
                        <a:t>modulins</a:t>
                      </a:r>
                      <a:r>
                        <a:rPr kumimoji="0" lang="en-US" sz="1500" b="1" i="0" u="none" strike="noStrike" cap="none" normalizeH="0" baseline="0">
                          <a:ln>
                            <a:noFill/>
                          </a:ln>
                          <a:solidFill>
                            <a:srgbClr val="FFFF00"/>
                          </a:solidFill>
                          <a:effectLst/>
                          <a:latin typeface="Times New Roman" pitchFamily="18" charset="0"/>
                        </a:rPr>
                        <a:t> (PSMs)</a:t>
                      </a:r>
                      <a:endParaRPr kumimoji="0" lang="en-GB" sz="1500" b="1" i="0" u="none" strike="noStrike" cap="none" normalizeH="0" baseline="0">
                        <a:ln>
                          <a:noFill/>
                        </a:ln>
                        <a:solidFill>
                          <a:srgbClr val="FFFF00"/>
                        </a:solidFill>
                        <a:effectLst/>
                        <a:latin typeface="Times New Roman" pitchFamily="18" charset="0"/>
                      </a:endParaRPr>
                    </a:p>
                  </a:txBody>
                  <a:tcPr marL="74485" marR="74485" marT="37230" marB="3723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09"/>
                  </a:ext>
                </a:extLst>
              </a:tr>
              <a:tr h="3277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1" i="0" u="none" strike="noStrike" cap="none" normalizeH="0" baseline="0">
                          <a:ln>
                            <a:noFill/>
                          </a:ln>
                          <a:solidFill>
                            <a:srgbClr val="FF99FF"/>
                          </a:solidFill>
                          <a:effectLst/>
                          <a:latin typeface="Times New Roman" pitchFamily="18" charset="0"/>
                        </a:rPr>
                        <a:t>τροφική δηλητηρίαση</a:t>
                      </a:r>
                    </a:p>
                  </a:txBody>
                  <a:tcPr marL="74485" marR="74485" marT="37230" marB="37230"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a:ln>
                            <a:noFill/>
                          </a:ln>
                          <a:solidFill>
                            <a:srgbClr val="FF99FF"/>
                          </a:solidFill>
                          <a:effectLst/>
                          <a:latin typeface="Times New Roman" pitchFamily="18" charset="0"/>
                        </a:rPr>
                        <a:t>SEs</a:t>
                      </a:r>
                      <a:endParaRPr kumimoji="0" lang="el-GR" sz="1500" b="1" i="0" u="none" strike="noStrike" cap="none" normalizeH="0" baseline="0">
                        <a:ln>
                          <a:noFill/>
                        </a:ln>
                        <a:solidFill>
                          <a:srgbClr val="FF99FF"/>
                        </a:solidFill>
                        <a:effectLst/>
                        <a:latin typeface="Times New Roman" pitchFamily="18" charset="0"/>
                      </a:endParaRPr>
                    </a:p>
                  </a:txBody>
                  <a:tcPr marL="74485" marR="74485" marT="37230" marB="37230"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1" i="0" u="none" strike="noStrike" cap="none" normalizeH="0" baseline="0" err="1">
                          <a:ln>
                            <a:noFill/>
                          </a:ln>
                          <a:solidFill>
                            <a:srgbClr val="FFFF00"/>
                          </a:solidFill>
                          <a:effectLst/>
                          <a:latin typeface="Times New Roman" pitchFamily="18" charset="0"/>
                        </a:rPr>
                        <a:t>Τειχοϊκά</a:t>
                      </a:r>
                      <a:r>
                        <a:rPr kumimoji="0" lang="el-GR" sz="1500" b="1" i="0" u="none" strike="noStrike" cap="none" normalizeH="0" baseline="0">
                          <a:ln>
                            <a:noFill/>
                          </a:ln>
                          <a:solidFill>
                            <a:srgbClr val="FFFF00"/>
                          </a:solidFill>
                          <a:effectLst/>
                          <a:latin typeface="Times New Roman" pitchFamily="18" charset="0"/>
                        </a:rPr>
                        <a:t> οξέα</a:t>
                      </a:r>
                      <a:endParaRPr kumimoji="0" lang="en-GB" sz="1500" b="1" i="0" u="none" strike="noStrike" cap="none" normalizeH="0" baseline="0">
                        <a:ln>
                          <a:noFill/>
                        </a:ln>
                        <a:solidFill>
                          <a:srgbClr val="FFFF00"/>
                        </a:solidFill>
                        <a:effectLst/>
                        <a:latin typeface="Times New Roman" pitchFamily="18" charset="0"/>
                      </a:endParaRPr>
                    </a:p>
                  </a:txBody>
                  <a:tcPr marL="74485" marR="74485" marT="37230" marB="3723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10"/>
                  </a:ext>
                </a:extLst>
              </a:tr>
              <a:tr h="3277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1" i="0" u="none" strike="noStrike" cap="none" normalizeH="0" baseline="0">
                          <a:ln>
                            <a:noFill/>
                          </a:ln>
                          <a:solidFill>
                            <a:srgbClr val="FFFF00"/>
                          </a:solidFill>
                          <a:effectLst/>
                          <a:latin typeface="Times New Roman" pitchFamily="18" charset="0"/>
                        </a:rPr>
                        <a:t>επιδερμολυτική νόσος</a:t>
                      </a:r>
                    </a:p>
                  </a:txBody>
                  <a:tcPr marL="74485" marR="74485" marT="37230" marB="37230"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a:ln>
                            <a:noFill/>
                          </a:ln>
                          <a:solidFill>
                            <a:srgbClr val="FF99FF"/>
                          </a:solidFill>
                          <a:effectLst/>
                          <a:latin typeface="Times New Roman" pitchFamily="18" charset="0"/>
                        </a:rPr>
                        <a:t>ETs</a:t>
                      </a:r>
                      <a:endParaRPr kumimoji="0" lang="el-GR" sz="1500" b="1" i="0" u="none" strike="noStrike" cap="none" normalizeH="0" baseline="0">
                        <a:ln>
                          <a:noFill/>
                        </a:ln>
                        <a:solidFill>
                          <a:srgbClr val="FF99FF"/>
                        </a:solidFill>
                        <a:effectLst/>
                        <a:latin typeface="Times New Roman" pitchFamily="18" charset="0"/>
                      </a:endParaRPr>
                    </a:p>
                  </a:txBody>
                  <a:tcPr marL="74485" marR="74485" marT="37230" marB="37230"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1" i="0" u="none" strike="noStrike" cap="none" normalizeH="0" baseline="0">
                          <a:ln>
                            <a:noFill/>
                          </a:ln>
                          <a:solidFill>
                            <a:srgbClr val="FFFF00"/>
                          </a:solidFill>
                          <a:effectLst/>
                          <a:latin typeface="Times New Roman" pitchFamily="18" charset="0"/>
                        </a:rPr>
                        <a:t>Ινωδολυσίνη</a:t>
                      </a:r>
                    </a:p>
                  </a:txBody>
                  <a:tcPr marL="74485" marR="74485" marT="37230" marB="3723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11"/>
                  </a:ext>
                </a:extLst>
              </a:tr>
              <a:tr h="3277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1" i="0" u="none" strike="noStrike" cap="none" normalizeH="0" baseline="0">
                          <a:ln>
                            <a:noFill/>
                          </a:ln>
                          <a:solidFill>
                            <a:srgbClr val="FFFF00"/>
                          </a:solidFill>
                          <a:effectLst/>
                          <a:latin typeface="Times New Roman" pitchFamily="18" charset="0"/>
                        </a:rPr>
                        <a:t>μολυσματικό κηρίο</a:t>
                      </a:r>
                    </a:p>
                  </a:txBody>
                  <a:tcPr marL="74485" marR="74485" marT="37230" marB="37230"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a:ln>
                            <a:noFill/>
                          </a:ln>
                          <a:solidFill>
                            <a:srgbClr val="FF99FF"/>
                          </a:solidFill>
                          <a:effectLst/>
                          <a:latin typeface="Times New Roman" pitchFamily="18" charset="0"/>
                        </a:rPr>
                        <a:t>ETs</a:t>
                      </a:r>
                      <a:r>
                        <a:rPr kumimoji="0" lang="el-GR" sz="1500" b="1" i="0" u="none" strike="noStrike" cap="none" normalizeH="0" baseline="0">
                          <a:ln>
                            <a:noFill/>
                          </a:ln>
                          <a:solidFill>
                            <a:srgbClr val="FF99FF"/>
                          </a:solidFill>
                          <a:effectLst/>
                          <a:latin typeface="Times New Roman" pitchFamily="18" charset="0"/>
                        </a:rPr>
                        <a:t>, </a:t>
                      </a:r>
                      <a:r>
                        <a:rPr kumimoji="0" lang="en-US" sz="1500" b="1" i="0" u="none" strike="noStrike" cap="none" normalizeH="0" baseline="0">
                          <a:ln>
                            <a:noFill/>
                          </a:ln>
                          <a:solidFill>
                            <a:srgbClr val="FF99FF"/>
                          </a:solidFill>
                          <a:effectLst/>
                          <a:latin typeface="Times New Roman" pitchFamily="18" charset="0"/>
                        </a:rPr>
                        <a:t>PVL, </a:t>
                      </a:r>
                      <a:r>
                        <a:rPr kumimoji="0" lang="en-US" sz="1500" b="1" i="0" u="none" strike="noStrike" cap="none" normalizeH="0" baseline="0" err="1">
                          <a:ln>
                            <a:noFill/>
                          </a:ln>
                          <a:solidFill>
                            <a:srgbClr val="FF99FF"/>
                          </a:solidFill>
                          <a:effectLst/>
                          <a:latin typeface="Times New Roman" pitchFamily="18" charset="0"/>
                        </a:rPr>
                        <a:t>Luk</a:t>
                      </a:r>
                      <a:endParaRPr kumimoji="0" lang="el-GR" sz="1500" b="1" i="0" u="none" strike="noStrike" cap="none" normalizeH="0" baseline="0">
                        <a:ln>
                          <a:noFill/>
                        </a:ln>
                        <a:solidFill>
                          <a:srgbClr val="FF99FF"/>
                        </a:solidFill>
                        <a:effectLst/>
                        <a:latin typeface="Times New Roman" pitchFamily="18" charset="0"/>
                      </a:endParaRPr>
                    </a:p>
                  </a:txBody>
                  <a:tcPr marL="74485" marR="74485" marT="37230" marB="37230"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1" i="0" u="none" strike="noStrike" cap="none" normalizeH="0" baseline="0" err="1">
                          <a:ln>
                            <a:noFill/>
                          </a:ln>
                          <a:solidFill>
                            <a:srgbClr val="FFFF00"/>
                          </a:solidFill>
                          <a:effectLst/>
                          <a:latin typeface="Times New Roman" pitchFamily="18" charset="0"/>
                        </a:rPr>
                        <a:t>Βακτηριοσίνες</a:t>
                      </a:r>
                      <a:endParaRPr kumimoji="0" lang="en-GB" sz="1500" b="1" i="0" u="none" strike="noStrike" cap="none" normalizeH="0" baseline="0">
                        <a:ln>
                          <a:noFill/>
                        </a:ln>
                        <a:solidFill>
                          <a:srgbClr val="FFFF00"/>
                        </a:solidFill>
                        <a:effectLst/>
                        <a:latin typeface="Times New Roman" pitchFamily="18" charset="0"/>
                      </a:endParaRPr>
                    </a:p>
                  </a:txBody>
                  <a:tcPr marL="74485" marR="74485" marT="37230" marB="3723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12"/>
                  </a:ext>
                </a:extLst>
              </a:tr>
              <a:tr h="3277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1" i="0" u="none" strike="noStrike" cap="none" normalizeH="0" baseline="0">
                          <a:ln>
                            <a:noFill/>
                          </a:ln>
                          <a:solidFill>
                            <a:schemeClr val="bg1"/>
                          </a:solidFill>
                          <a:effectLst/>
                          <a:latin typeface="Times New Roman" pitchFamily="18" charset="0"/>
                        </a:rPr>
                        <a:t>μηνιγγίτιδα</a:t>
                      </a:r>
                    </a:p>
                  </a:txBody>
                  <a:tcPr marL="74485" marR="74485" marT="37230" marB="37230"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a:ln>
                            <a:noFill/>
                          </a:ln>
                          <a:solidFill>
                            <a:schemeClr val="bg1"/>
                          </a:solidFill>
                          <a:effectLst/>
                          <a:latin typeface="Times New Roman" pitchFamily="18" charset="0"/>
                        </a:rPr>
                        <a:t>-</a:t>
                      </a:r>
                      <a:endParaRPr kumimoji="0" lang="el-GR" sz="1500" b="1" i="0" u="none" strike="noStrike" cap="none" normalizeH="0" baseline="0">
                        <a:ln>
                          <a:noFill/>
                        </a:ln>
                        <a:solidFill>
                          <a:schemeClr val="bg1"/>
                        </a:solidFill>
                        <a:effectLst/>
                        <a:latin typeface="Times New Roman" pitchFamily="18" charset="0"/>
                      </a:endParaRPr>
                    </a:p>
                  </a:txBody>
                  <a:tcPr marL="74485" marR="74485" marT="37230" marB="37230"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a:ln>
                            <a:noFill/>
                          </a:ln>
                          <a:solidFill>
                            <a:srgbClr val="FFFF00"/>
                          </a:solidFill>
                          <a:effectLst/>
                          <a:latin typeface="Times New Roman" pitchFamily="18" charset="0"/>
                        </a:rPr>
                        <a:t>ACME</a:t>
                      </a:r>
                      <a:endParaRPr kumimoji="0" lang="el-GR" sz="1500" b="1" i="0" u="none" strike="noStrike" cap="none" normalizeH="0" baseline="0">
                        <a:ln>
                          <a:noFill/>
                        </a:ln>
                        <a:solidFill>
                          <a:srgbClr val="FFFF00"/>
                        </a:solidFill>
                        <a:effectLst/>
                        <a:latin typeface="Times New Roman" pitchFamily="18" charset="0"/>
                      </a:endParaRPr>
                    </a:p>
                  </a:txBody>
                  <a:tcPr marL="74485" marR="74485" marT="37230" marB="3723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13"/>
                  </a:ext>
                </a:extLst>
              </a:tr>
              <a:tr h="3277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1" i="0" u="none" strike="noStrike" cap="none" normalizeH="0" baseline="0">
                          <a:ln>
                            <a:noFill/>
                          </a:ln>
                          <a:solidFill>
                            <a:schemeClr val="bg1"/>
                          </a:solidFill>
                          <a:effectLst/>
                          <a:latin typeface="Times New Roman" pitchFamily="18" charset="0"/>
                        </a:rPr>
                        <a:t>ενδοκαρδίτιδα</a:t>
                      </a:r>
                    </a:p>
                  </a:txBody>
                  <a:tcPr marL="74485" marR="74485" marT="37230" marB="37230"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a:ln>
                            <a:noFill/>
                          </a:ln>
                          <a:solidFill>
                            <a:schemeClr val="bg1"/>
                          </a:solidFill>
                          <a:effectLst/>
                          <a:latin typeface="Times New Roman" pitchFamily="18" charset="0"/>
                        </a:rPr>
                        <a:t>-</a:t>
                      </a:r>
                      <a:endParaRPr kumimoji="0" lang="el-GR" sz="1500" b="1" i="0" u="none" strike="noStrike" cap="none" normalizeH="0" baseline="0">
                        <a:ln>
                          <a:noFill/>
                        </a:ln>
                        <a:solidFill>
                          <a:schemeClr val="bg1"/>
                        </a:solidFill>
                        <a:effectLst/>
                        <a:latin typeface="Times New Roman" pitchFamily="18" charset="0"/>
                      </a:endParaRPr>
                    </a:p>
                  </a:txBody>
                  <a:tcPr marL="74485" marR="74485" marT="37230" marB="37230"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l-GR" sz="1500" b="1" i="0" u="none" strike="noStrike" cap="none" normalizeH="0" baseline="0">
                          <a:ln>
                            <a:noFill/>
                          </a:ln>
                          <a:solidFill>
                            <a:srgbClr val="FFFF00"/>
                          </a:solidFill>
                          <a:effectLst/>
                          <a:latin typeface="Times New Roman" pitchFamily="18" charset="0"/>
                        </a:rPr>
                        <a:t>Πρωτεΐνη Α</a:t>
                      </a:r>
                    </a:p>
                  </a:txBody>
                  <a:tcPr marL="74485" marR="74485" marT="37230" marB="3723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14"/>
                  </a:ext>
                </a:extLst>
              </a:tr>
              <a:tr h="3277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1" i="0" u="none" strike="noStrike" cap="none" normalizeH="0" baseline="0">
                          <a:ln>
                            <a:noFill/>
                          </a:ln>
                          <a:solidFill>
                            <a:schemeClr val="bg1"/>
                          </a:solidFill>
                          <a:effectLst/>
                          <a:latin typeface="Times New Roman" pitchFamily="18" charset="0"/>
                        </a:rPr>
                        <a:t>βακτηριαιμία</a:t>
                      </a:r>
                    </a:p>
                  </a:txBody>
                  <a:tcPr marL="74485" marR="74485" marT="37230" marB="37230"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a:ln>
                            <a:noFill/>
                          </a:ln>
                          <a:solidFill>
                            <a:schemeClr val="bg1"/>
                          </a:solidFill>
                          <a:effectLst/>
                          <a:latin typeface="Times New Roman" pitchFamily="18" charset="0"/>
                        </a:rPr>
                        <a:t>-</a:t>
                      </a:r>
                      <a:endParaRPr kumimoji="0" lang="el-GR" sz="1500" b="1" i="0" u="none" strike="noStrike" cap="none" normalizeH="0" baseline="0">
                        <a:ln>
                          <a:noFill/>
                        </a:ln>
                        <a:solidFill>
                          <a:schemeClr val="bg1"/>
                        </a:solidFill>
                        <a:effectLst/>
                        <a:latin typeface="Times New Roman" pitchFamily="18" charset="0"/>
                      </a:endParaRPr>
                    </a:p>
                  </a:txBody>
                  <a:tcPr marL="74485" marR="74485" marT="37230" marB="37230"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1" i="0" u="none" strike="noStrike" cap="none" normalizeH="0" baseline="0">
                          <a:ln>
                            <a:noFill/>
                          </a:ln>
                          <a:solidFill>
                            <a:srgbClr val="FFFF00"/>
                          </a:solidFill>
                          <a:effectLst/>
                          <a:latin typeface="Times New Roman" pitchFamily="18" charset="0"/>
                        </a:rPr>
                        <a:t>α-, β-, γ-, δ- τοξίνες</a:t>
                      </a:r>
                    </a:p>
                  </a:txBody>
                  <a:tcPr marL="74485" marR="74485" marT="37230" marB="3723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15"/>
                  </a:ext>
                </a:extLst>
              </a:tr>
              <a:tr h="3277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1" i="0" u="none" strike="noStrike" cap="none" normalizeH="0" baseline="0">
                          <a:ln>
                            <a:noFill/>
                          </a:ln>
                          <a:solidFill>
                            <a:schemeClr val="bg1"/>
                          </a:solidFill>
                          <a:effectLst/>
                          <a:latin typeface="Times New Roman" pitchFamily="18" charset="0"/>
                        </a:rPr>
                        <a:t>εντεροκολίτιδα</a:t>
                      </a:r>
                    </a:p>
                  </a:txBody>
                  <a:tcPr marL="74485" marR="74485" marT="37230" marB="37230"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a:ln>
                            <a:noFill/>
                          </a:ln>
                          <a:solidFill>
                            <a:schemeClr val="bg1"/>
                          </a:solidFill>
                          <a:effectLst/>
                          <a:latin typeface="Times New Roman" pitchFamily="18" charset="0"/>
                        </a:rPr>
                        <a:t>-</a:t>
                      </a:r>
                      <a:endParaRPr kumimoji="0" lang="el-GR" sz="1500" b="1" i="0" u="none" strike="noStrike" cap="none" normalizeH="0" baseline="0">
                        <a:ln>
                          <a:noFill/>
                        </a:ln>
                        <a:solidFill>
                          <a:schemeClr val="bg1"/>
                        </a:solidFill>
                        <a:effectLst/>
                        <a:latin typeface="Times New Roman" pitchFamily="18" charset="0"/>
                      </a:endParaRPr>
                    </a:p>
                  </a:txBody>
                  <a:tcPr marL="74485" marR="74485" marT="37230" marB="37230"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500" b="1" i="0" u="none" strike="noStrike" cap="none" normalizeH="0" baseline="0" dirty="0">
                        <a:ln>
                          <a:noFill/>
                        </a:ln>
                        <a:solidFill>
                          <a:srgbClr val="FFFF00"/>
                        </a:solidFill>
                        <a:effectLst/>
                        <a:latin typeface="Times New Roman" pitchFamily="18" charset="0"/>
                      </a:endParaRPr>
                    </a:p>
                  </a:txBody>
                  <a:tcPr marL="74485" marR="74485" marT="37230" marB="37230" horzOverflow="overflow">
                    <a:lnL>
                      <a:noFill/>
                    </a:lnL>
                    <a:lnR cap="flat">
                      <a:noFill/>
                    </a:lnR>
                    <a:lnT>
                      <a:noFill/>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6"/>
                  </a:ext>
                </a:extLst>
              </a:tr>
            </a:tbl>
          </a:graphicData>
        </a:graphic>
      </p:graphicFrame>
    </p:spTree>
    <p:extLst>
      <p:ext uri="{BB962C8B-B14F-4D97-AF65-F5344CB8AC3E}">
        <p14:creationId xmlns:p14="http://schemas.microsoft.com/office/powerpoint/2010/main" xmlns="" val="12357352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41B68C77-138E-4BF7-A276-BD0C78A4219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cstate="print">
            <a:extLst>
              <a:ext uri="{28A0092B-C50C-407E-A947-70E740481C1C}">
                <a14:useLocalDpi xmlns:a14="http://schemas.microsoft.com/office/drawing/2010/main" xmlns="" val="0"/>
              </a:ext>
            </a:extLst>
          </a:blip>
          <a:srcRect l="3613"/>
          <a:stretch/>
        </p:blipFill>
        <p:spPr>
          <a:xfrm>
            <a:off x="0" y="2669685"/>
            <a:ext cx="3027759" cy="4188315"/>
          </a:xfrm>
          <a:prstGeom prst="rect">
            <a:avLst/>
          </a:prstGeom>
        </p:spPr>
      </p:pic>
      <p:pic>
        <p:nvPicPr>
          <p:cNvPr id="12" name="Picture 11">
            <a:extLst>
              <a:ext uri="{FF2B5EF4-FFF2-40B4-BE49-F238E27FC236}">
                <a16:creationId xmlns:a16="http://schemas.microsoft.com/office/drawing/2014/main" xmlns="" id="{7C268552-D473-46ED-B1B8-422042C4DEF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cstate="print">
            <a:extLst>
              <a:ext uri="{28A0092B-C50C-407E-A947-70E740481C1C}">
                <a14:useLocalDpi xmlns:a14="http://schemas.microsoft.com/office/drawing/2010/main" xmlns="" val="0"/>
              </a:ext>
            </a:extLst>
          </a:blip>
          <a:srcRect l="35640"/>
          <a:stretch/>
        </p:blipFill>
        <p:spPr>
          <a:xfrm>
            <a:off x="0" y="2892347"/>
            <a:ext cx="1141809" cy="2365453"/>
          </a:xfrm>
          <a:prstGeom prst="rect">
            <a:avLst/>
          </a:prstGeom>
        </p:spPr>
      </p:pic>
      <p:sp>
        <p:nvSpPr>
          <p:cNvPr id="14" name="Oval 13">
            <a:extLst>
              <a:ext uri="{FF2B5EF4-FFF2-40B4-BE49-F238E27FC236}">
                <a16:creationId xmlns:a16="http://schemas.microsoft.com/office/drawing/2014/main" xmlns="" id="{4AC0CD9D-7610-4620-93B4-798CCD9AB5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xmlns="" id="{B9238B3E-24AA-439A-B527-6C5DF6D7214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cstate="print">
            <a:extLst>
              <a:ext uri="{28A0092B-C50C-407E-A947-70E740481C1C}">
                <a14:useLocalDpi xmlns:a14="http://schemas.microsoft.com/office/drawing/2010/main" xmlns="" val="0"/>
              </a:ext>
            </a:extLst>
          </a:blip>
          <a:srcRect t="28813"/>
          <a:stretch/>
        </p:blipFill>
        <p:spPr>
          <a:xfrm>
            <a:off x="5999559" y="0"/>
            <a:ext cx="1202540" cy="1141407"/>
          </a:xfrm>
          <a:prstGeom prst="rect">
            <a:avLst/>
          </a:prstGeom>
        </p:spPr>
      </p:pic>
      <p:pic>
        <p:nvPicPr>
          <p:cNvPr id="18" name="Picture 17">
            <a:extLst>
              <a:ext uri="{FF2B5EF4-FFF2-40B4-BE49-F238E27FC236}">
                <a16:creationId xmlns:a16="http://schemas.microsoft.com/office/drawing/2014/main" xmlns="" id="{69F01145-BEA3-4CBF-AA21-10077B948CA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cstate="print">
            <a:extLst>
              <a:ext uri="{28A0092B-C50C-407E-A947-70E740481C1C}">
                <a14:useLocalDpi xmlns:a14="http://schemas.microsoft.com/office/drawing/2010/main" xmlns="" val="0"/>
              </a:ext>
            </a:extLst>
          </a:blip>
          <a:srcRect b="23320"/>
          <a:stretch/>
        </p:blipFill>
        <p:spPr>
          <a:xfrm>
            <a:off x="6454408" y="6096000"/>
            <a:ext cx="745301" cy="762000"/>
          </a:xfrm>
          <a:prstGeom prst="rect">
            <a:avLst/>
          </a:prstGeom>
        </p:spPr>
      </p:pic>
      <p:sp>
        <p:nvSpPr>
          <p:cNvPr id="20" name="Rectangle 19">
            <a:extLst>
              <a:ext uri="{FF2B5EF4-FFF2-40B4-BE49-F238E27FC236}">
                <a16:creationId xmlns:a16="http://schemas.microsoft.com/office/drawing/2014/main" xmlns="" id="{DE4D62F9-188E-4530-84C2-24BDEE4BEB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xmlns="" id="{EE4E366E-272A-409E-840F-9A6A64A9E3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A721560C-E4AB-4287-A29C-3F6916794C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31836"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6" name="Freeform 7">
            <a:extLst>
              <a:ext uri="{FF2B5EF4-FFF2-40B4-BE49-F238E27FC236}">
                <a16:creationId xmlns:a16="http://schemas.microsoft.com/office/drawing/2014/main" xmlns="" id="{DF6CFF07-D953-4F9C-9A0E-E0A6AACB61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xmlns="" id="{E9697796-D9A4-E041-B11E-6BC2FF9A3660}"/>
              </a:ext>
            </a:extLst>
          </p:cNvPr>
          <p:cNvSpPr txBox="1"/>
          <p:nvPr/>
        </p:nvSpPr>
        <p:spPr>
          <a:xfrm>
            <a:off x="3730151" y="641602"/>
            <a:ext cx="6939116" cy="1016654"/>
          </a:xfrm>
          <a:prstGeom prst="rect">
            <a:avLst/>
          </a:prstGeom>
        </p:spPr>
        <p:txBody>
          <a:bodyPr vert="horz" lIns="91440" tIns="45720" rIns="91440" bIns="45720" rtlCol="0" anchor="t">
            <a:normAutofit/>
          </a:bodyPr>
          <a:lstStyle/>
          <a:p>
            <a:pPr>
              <a:spcBef>
                <a:spcPct val="0"/>
              </a:spcBef>
              <a:spcAft>
                <a:spcPts val="600"/>
              </a:spcAft>
            </a:pPr>
            <a:r>
              <a:rPr lang="en-US" sz="4200" b="0" i="0" kern="1200" dirty="0">
                <a:solidFill>
                  <a:srgbClr val="EBEBEB"/>
                </a:solidFill>
                <a:latin typeface="+mj-lt"/>
                <a:ea typeface="+mj-ea"/>
                <a:cs typeface="+mj-cs"/>
              </a:rPr>
              <a:t>PVL</a:t>
            </a:r>
          </a:p>
        </p:txBody>
      </p:sp>
      <p:sp useBgFill="1">
        <p:nvSpPr>
          <p:cNvPr id="28" name="Freeform: Shape 27">
            <a:extLst>
              <a:ext uri="{FF2B5EF4-FFF2-40B4-BE49-F238E27FC236}">
                <a16:creationId xmlns:a16="http://schemas.microsoft.com/office/drawing/2014/main" xmlns="" id="{DAA4FEEE-0B5F-41BF-825D-60F9FB0895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a:off x="0" y="1762067"/>
            <a:ext cx="9144313"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Ορθογώνιο 1">
            <a:extLst>
              <a:ext uri="{FF2B5EF4-FFF2-40B4-BE49-F238E27FC236}">
                <a16:creationId xmlns:a16="http://schemas.microsoft.com/office/drawing/2014/main" xmlns="" id="{DC77356E-7172-9647-9B60-CEA0807F810C}"/>
              </a:ext>
            </a:extLst>
          </p:cNvPr>
          <p:cNvSpPr/>
          <p:nvPr/>
        </p:nvSpPr>
        <p:spPr>
          <a:xfrm>
            <a:off x="420338" y="2464451"/>
            <a:ext cx="8571262" cy="3658689"/>
          </a:xfrm>
          <a:prstGeom prst="rect">
            <a:avLst/>
          </a:prstGeom>
        </p:spPr>
        <p:txBody>
          <a:bodyPr vert="horz" lIns="91440" tIns="45720" rIns="91440" bIns="45720" rtlCol="0">
            <a:normAutofit/>
          </a:bodyPr>
          <a:lstStyle/>
          <a:p>
            <a:pPr marL="285750" indent="-285750">
              <a:spcBef>
                <a:spcPts val="1000"/>
              </a:spcBef>
              <a:buClr>
                <a:schemeClr val="accent1"/>
              </a:buClr>
              <a:buSzPct val="80000"/>
              <a:buFont typeface="Arial" panose="020B0604020202020204" pitchFamily="34" charset="0"/>
              <a:buChar char="•"/>
            </a:pPr>
            <a:r>
              <a:rPr lang="en-US" sz="2000" dirty="0">
                <a:latin typeface="Arial" panose="020B0604020202020204" pitchFamily="34" charset="0"/>
                <a:ea typeface="+mj-ea"/>
                <a:cs typeface="Arial" panose="020B0604020202020204" pitchFamily="34" charset="0"/>
              </a:rPr>
              <a:t>Τα στελέχη </a:t>
            </a:r>
            <a:r>
              <a:rPr lang="en-US" sz="2000" i="1" dirty="0">
                <a:latin typeface="Arial" panose="020B0604020202020204" pitchFamily="34" charset="0"/>
                <a:ea typeface="+mj-ea"/>
                <a:cs typeface="Arial" panose="020B0604020202020204" pitchFamily="34" charset="0"/>
              </a:rPr>
              <a:t>S. aureus </a:t>
            </a:r>
            <a:r>
              <a:rPr lang="en-US" sz="2000" dirty="0">
                <a:latin typeface="Arial" panose="020B0604020202020204" pitchFamily="34" charset="0"/>
                <a:ea typeface="+mj-ea"/>
                <a:cs typeface="Arial" panose="020B0604020202020204" pitchFamily="34" charset="0"/>
              </a:rPr>
              <a:t>που συνθέτουν λευκοκτονίνες έχουν απομονωθεί με συνεχώς αυξανόμενη συχνότητα από </a:t>
            </a:r>
            <a:r>
              <a:rPr lang="en-US" sz="2000" dirty="0">
                <a:solidFill>
                  <a:schemeClr val="accent1"/>
                </a:solidFill>
                <a:latin typeface="Arial" panose="020B0604020202020204" pitchFamily="34" charset="0"/>
                <a:ea typeface="+mj-ea"/>
                <a:cs typeface="Arial" panose="020B0604020202020204" pitchFamily="34" charset="0"/>
              </a:rPr>
              <a:t>λοιμώξεις δέρματος και μαλακών μορίων, νεκρωτική πνευμονία </a:t>
            </a:r>
            <a:r>
              <a:rPr lang="en-US" sz="2000" dirty="0">
                <a:latin typeface="Arial" panose="020B0604020202020204" pitchFamily="34" charset="0"/>
                <a:ea typeface="+mj-ea"/>
                <a:cs typeface="Arial" panose="020B0604020202020204" pitchFamily="34" charset="0"/>
              </a:rPr>
              <a:t>και σπανιότερα από εν τω βάθει λοιμώξεις </a:t>
            </a:r>
          </a:p>
        </p:txBody>
      </p:sp>
      <p:pic>
        <p:nvPicPr>
          <p:cNvPr id="3" name="Picture 2" descr="Immense Immunology Insight">
            <a:extLst>
              <a:ext uri="{FF2B5EF4-FFF2-40B4-BE49-F238E27FC236}">
                <a16:creationId xmlns:a16="http://schemas.microsoft.com/office/drawing/2014/main" xmlns="" id="{F72AFF24-D170-D841-A5AD-8F4894D80641}"/>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tretch>
            <a:fillRect/>
          </a:stretch>
        </p:blipFill>
        <p:spPr bwMode="auto">
          <a:xfrm>
            <a:off x="4114800" y="4392548"/>
            <a:ext cx="4751170" cy="2019245"/>
          </a:xfrm>
          <a:prstGeom prst="rect">
            <a:avLst/>
          </a:prstGeom>
          <a:noFill/>
          <a:effectLst/>
          <a:extLst>
            <a:ext uri="{909E8E84-426E-40DD-AFC4-6F175D3DCCD1}">
              <a14:hiddenFill xmlns:a14="http://schemas.microsoft.com/office/drawing/2010/main" xmlns="">
                <a:solidFill>
                  <a:srgbClr val="FFFFFF"/>
                </a:solidFill>
              </a14:hiddenFill>
            </a:ext>
          </a:extLst>
        </p:spPr>
      </p:pic>
      <p:sp>
        <p:nvSpPr>
          <p:cNvPr id="5" name="Ορθογώνιο 4">
            <a:extLst>
              <a:ext uri="{FF2B5EF4-FFF2-40B4-BE49-F238E27FC236}">
                <a16:creationId xmlns:a16="http://schemas.microsoft.com/office/drawing/2014/main" xmlns="" id="{DA4B1087-85B0-E541-9CA1-A0E08DBB8899}"/>
              </a:ext>
            </a:extLst>
          </p:cNvPr>
          <p:cNvSpPr/>
          <p:nvPr/>
        </p:nvSpPr>
        <p:spPr>
          <a:xfrm>
            <a:off x="439075" y="3966203"/>
            <a:ext cx="7848600" cy="707886"/>
          </a:xfrm>
          <a:prstGeom prst="rect">
            <a:avLst/>
          </a:prstGeom>
        </p:spPr>
        <p:txBody>
          <a:bodyPr wrap="square">
            <a:spAutoFit/>
          </a:bodyPr>
          <a:lstStyle/>
          <a:p>
            <a:pPr marL="285750" indent="-285750">
              <a:spcAft>
                <a:spcPts val="600"/>
              </a:spcAft>
              <a:buFont typeface="Arial" panose="020B0604020202020204" pitchFamily="34" charset="0"/>
              <a:buChar char="•"/>
            </a:pPr>
            <a:r>
              <a:rPr lang="el-GR" sz="2000" dirty="0">
                <a:latin typeface="Arial" panose="020B0604020202020204" pitchFamily="34" charset="0"/>
                <a:cs typeface="Arial" panose="020B0604020202020204" pitchFamily="34" charset="0"/>
              </a:rPr>
              <a:t>Η </a:t>
            </a:r>
            <a:r>
              <a:rPr lang="en-US" sz="2000" dirty="0">
                <a:latin typeface="Arial" panose="020B0604020202020204" pitchFamily="34" charset="0"/>
                <a:cs typeface="Arial" panose="020B0604020202020204" pitchFamily="34" charset="0"/>
              </a:rPr>
              <a:t>PVL </a:t>
            </a:r>
            <a:r>
              <a:rPr lang="el-GR" sz="2000" dirty="0" err="1">
                <a:latin typeface="Arial" panose="020B0604020202020204" pitchFamily="34" charset="0"/>
                <a:cs typeface="Arial" panose="020B0604020202020204" pitchFamily="34" charset="0"/>
              </a:rPr>
              <a:t>είναι</a:t>
            </a:r>
            <a:r>
              <a:rPr lang="el-GR" sz="2000" dirty="0">
                <a:latin typeface="Arial" panose="020B0604020202020204" pitchFamily="34" charset="0"/>
                <a:cs typeface="Arial" panose="020B0604020202020204" pitchFamily="34" charset="0"/>
              </a:rPr>
              <a:t> </a:t>
            </a:r>
            <a:r>
              <a:rPr lang="el-GR" sz="2000" dirty="0" err="1">
                <a:latin typeface="Arial" panose="020B0604020202020204" pitchFamily="34" charset="0"/>
                <a:cs typeface="Arial" panose="020B0604020202020204" pitchFamily="34" charset="0"/>
              </a:rPr>
              <a:t>τοξικη</a:t>
            </a:r>
            <a:r>
              <a:rPr lang="el-GR" sz="2000" dirty="0">
                <a:latin typeface="Arial" panose="020B0604020202020204" pitchFamily="34" charset="0"/>
                <a:cs typeface="Arial" panose="020B0604020202020204" pitchFamily="34" charset="0"/>
              </a:rPr>
              <a:t>́ για τα </a:t>
            </a:r>
            <a:r>
              <a:rPr lang="el-GR" sz="2000" dirty="0" err="1">
                <a:latin typeface="Arial" panose="020B0604020202020204" pitchFamily="34" charset="0"/>
                <a:cs typeface="Arial" panose="020B0604020202020204" pitchFamily="34" charset="0"/>
              </a:rPr>
              <a:t>πολυμορφοπύρηνα</a:t>
            </a:r>
            <a:r>
              <a:rPr lang="el-GR" sz="2000" dirty="0">
                <a:latin typeface="Arial" panose="020B0604020202020204" pitchFamily="34" charset="0"/>
                <a:cs typeface="Arial" panose="020B0604020202020204" pitchFamily="34" charset="0"/>
              </a:rPr>
              <a:t> </a:t>
            </a:r>
            <a:r>
              <a:rPr lang="el-GR" sz="2000" dirty="0" err="1">
                <a:latin typeface="Arial" panose="020B0604020202020204" pitchFamily="34" charset="0"/>
                <a:cs typeface="Arial" panose="020B0604020202020204" pitchFamily="34" charset="0"/>
              </a:rPr>
              <a:t>λευκοκύτταρα</a:t>
            </a:r>
            <a:r>
              <a:rPr lang="el-GR" sz="2000" dirty="0">
                <a:latin typeface="Arial" panose="020B0604020202020204" pitchFamily="34" charset="0"/>
                <a:cs typeface="Arial" panose="020B0604020202020204" pitchFamily="34" charset="0"/>
              </a:rPr>
              <a:t> και </a:t>
            </a:r>
            <a:r>
              <a:rPr lang="el-GR" sz="2000" dirty="0" err="1">
                <a:latin typeface="Arial" panose="020B0604020202020204" pitchFamily="34" charset="0"/>
                <a:cs typeface="Arial" panose="020B0604020202020204" pitchFamily="34" charset="0"/>
              </a:rPr>
              <a:t>μονοκύτταρα</a:t>
            </a:r>
            <a:r>
              <a:rPr lang="el-GR" sz="2000" dirty="0">
                <a:latin typeface="Arial" panose="020B0604020202020204" pitchFamily="34" charset="0"/>
                <a:cs typeface="Arial" panose="020B0604020202020204" pitchFamily="34" charset="0"/>
              </a:rPr>
              <a:t> και τα </a:t>
            </a:r>
            <a:r>
              <a:rPr lang="el-GR" sz="2000" dirty="0" err="1">
                <a:latin typeface="Arial" panose="020B0604020202020204" pitchFamily="34" charset="0"/>
                <a:cs typeface="Arial" panose="020B0604020202020204" pitchFamily="34" charset="0"/>
              </a:rPr>
              <a:t>μακροφάγα</a:t>
            </a:r>
            <a:r>
              <a:rPr lang="el-GR" sz="2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xmlns="" val="33379106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a:xfrm>
            <a:off x="1219200" y="381000"/>
            <a:ext cx="6238026" cy="609600"/>
          </a:xfrm>
        </p:spPr>
        <p:txBody>
          <a:bodyPr vert="horz" lIns="91440" tIns="45720" rIns="91440" bIns="45720" rtlCol="0" anchor="b">
            <a:normAutofit/>
          </a:bodyPr>
          <a:lstStyle/>
          <a:p>
            <a:pPr algn="ctr" defTabSz="457200">
              <a:lnSpc>
                <a:spcPct val="90000"/>
              </a:lnSpc>
            </a:pPr>
            <a:r>
              <a:rPr lang="en-US" sz="3200" dirty="0">
                <a:solidFill>
                  <a:schemeClr val="tx1"/>
                </a:solidFill>
                <a:latin typeface="Arial" panose="020B0604020202020204" pitchFamily="34" charset="0"/>
                <a:cs typeface="Arial" panose="020B0604020202020204" pitchFamily="34" charset="0"/>
              </a:rPr>
              <a:t>Biofilm</a:t>
            </a:r>
          </a:p>
        </p:txBody>
      </p:sp>
      <p:sp>
        <p:nvSpPr>
          <p:cNvPr id="2" name="Ορθογώνιο 1">
            <a:extLst>
              <a:ext uri="{FF2B5EF4-FFF2-40B4-BE49-F238E27FC236}">
                <a16:creationId xmlns:a16="http://schemas.microsoft.com/office/drawing/2014/main" xmlns="" id="{2C195E41-DD12-5E43-B5CC-84892441E4D4}"/>
              </a:ext>
            </a:extLst>
          </p:cNvPr>
          <p:cNvSpPr/>
          <p:nvPr/>
        </p:nvSpPr>
        <p:spPr>
          <a:xfrm>
            <a:off x="457199" y="1159639"/>
            <a:ext cx="8542939" cy="1569660"/>
          </a:xfrm>
          <a:prstGeom prst="rect">
            <a:avLst/>
          </a:prstGeom>
        </p:spPr>
        <p:txBody>
          <a:bodyPr wrap="square">
            <a:spAutoFit/>
          </a:bodyPr>
          <a:lstStyle/>
          <a:p>
            <a:pPr marL="285750" indent="-285750">
              <a:buFont typeface="Arial" panose="020B0604020202020204" pitchFamily="34" charset="0"/>
              <a:buChar char="•"/>
            </a:pPr>
            <a:r>
              <a:rPr lang="el-GR" sz="2400" dirty="0">
                <a:latin typeface="Arial" panose="020B0604020202020204" pitchFamily="34" charset="0"/>
                <a:cs typeface="Arial" panose="020B0604020202020204" pitchFamily="34" charset="0"/>
              </a:rPr>
              <a:t>Το </a:t>
            </a:r>
            <a:r>
              <a:rPr lang="en-US" sz="2400" dirty="0">
                <a:latin typeface="Arial" panose="020B0604020202020204" pitchFamily="34" charset="0"/>
                <a:cs typeface="Arial" panose="020B0604020202020204" pitchFamily="34" charset="0"/>
              </a:rPr>
              <a:t>biofilm </a:t>
            </a:r>
            <a:r>
              <a:rPr lang="el-GR" sz="2400" dirty="0" err="1">
                <a:latin typeface="Arial" panose="020B0604020202020204" pitchFamily="34" charset="0"/>
                <a:cs typeface="Arial" panose="020B0604020202020204" pitchFamily="34" charset="0"/>
              </a:rPr>
              <a:t>είναι</a:t>
            </a:r>
            <a:r>
              <a:rPr lang="el-GR" sz="2400" dirty="0">
                <a:latin typeface="Arial" panose="020B0604020202020204" pitchFamily="34" charset="0"/>
                <a:cs typeface="Arial" panose="020B0604020202020204" pitchFamily="34" charset="0"/>
              </a:rPr>
              <a:t> </a:t>
            </a:r>
            <a:r>
              <a:rPr lang="el-GR" sz="2400" dirty="0" err="1">
                <a:latin typeface="Arial" panose="020B0604020202020204" pitchFamily="34" charset="0"/>
                <a:cs typeface="Arial" panose="020B0604020202020204" pitchFamily="34" charset="0"/>
              </a:rPr>
              <a:t>μία</a:t>
            </a:r>
            <a:r>
              <a:rPr lang="el-GR" sz="2400" dirty="0">
                <a:latin typeface="Arial" panose="020B0604020202020204" pitchFamily="34" charset="0"/>
                <a:cs typeface="Arial" panose="020B0604020202020204" pitchFamily="34" charset="0"/>
              </a:rPr>
              <a:t> </a:t>
            </a:r>
            <a:r>
              <a:rPr lang="el-GR" sz="2400" dirty="0" err="1">
                <a:latin typeface="Arial" panose="020B0604020202020204" pitchFamily="34" charset="0"/>
                <a:cs typeface="Arial" panose="020B0604020202020204" pitchFamily="34" charset="0"/>
              </a:rPr>
              <a:t>οργανωμένη</a:t>
            </a:r>
            <a:r>
              <a:rPr lang="el-GR" sz="2400" dirty="0">
                <a:latin typeface="Arial" panose="020B0604020202020204" pitchFamily="34" charset="0"/>
                <a:cs typeface="Arial" panose="020B0604020202020204" pitchFamily="34" charset="0"/>
              </a:rPr>
              <a:t> </a:t>
            </a:r>
            <a:r>
              <a:rPr lang="el-GR" sz="2400" dirty="0" err="1">
                <a:latin typeface="Arial" panose="020B0604020202020204" pitchFamily="34" charset="0"/>
                <a:cs typeface="Arial" panose="020B0604020202020204" pitchFamily="34" charset="0"/>
              </a:rPr>
              <a:t>κοινότητα</a:t>
            </a:r>
            <a:r>
              <a:rPr lang="el-GR" sz="2400" dirty="0">
                <a:latin typeface="Arial" panose="020B0604020202020204" pitchFamily="34" charset="0"/>
                <a:cs typeface="Arial" panose="020B0604020202020204" pitchFamily="34" charset="0"/>
              </a:rPr>
              <a:t> </a:t>
            </a:r>
            <a:r>
              <a:rPr lang="el-GR" sz="2400" dirty="0" err="1">
                <a:latin typeface="Arial" panose="020B0604020202020204" pitchFamily="34" charset="0"/>
                <a:cs typeface="Arial" panose="020B0604020202020204" pitchFamily="34" charset="0"/>
              </a:rPr>
              <a:t>μικροβίων</a:t>
            </a:r>
            <a:r>
              <a:rPr lang="el-GR" sz="2400" dirty="0">
                <a:latin typeface="Arial" panose="020B0604020202020204" pitchFamily="34" charset="0"/>
                <a:cs typeface="Arial" panose="020B0604020202020204" pitchFamily="34" charset="0"/>
              </a:rPr>
              <a:t>, </a:t>
            </a:r>
            <a:r>
              <a:rPr lang="el-GR" sz="2400" dirty="0" err="1">
                <a:latin typeface="Arial" panose="020B0604020202020204" pitchFamily="34" charset="0"/>
                <a:cs typeface="Arial" panose="020B0604020202020204" pitchFamily="34" charset="0"/>
              </a:rPr>
              <a:t>προσκολλημένα</a:t>
            </a:r>
            <a:r>
              <a:rPr lang="el-GR" sz="2400" dirty="0">
                <a:latin typeface="Arial" panose="020B0604020202020204" pitchFamily="34" charset="0"/>
                <a:cs typeface="Arial" panose="020B0604020202020204" pitchFamily="34" charset="0"/>
              </a:rPr>
              <a:t> σε </a:t>
            </a:r>
            <a:r>
              <a:rPr lang="el-GR" sz="2400" dirty="0" err="1">
                <a:latin typeface="Arial" panose="020B0604020202020204" pitchFamily="34" charset="0"/>
                <a:cs typeface="Arial" panose="020B0604020202020204" pitchFamily="34" charset="0"/>
              </a:rPr>
              <a:t>μία</a:t>
            </a:r>
            <a:r>
              <a:rPr lang="el-GR" sz="2400" dirty="0">
                <a:latin typeface="Arial" panose="020B0604020202020204" pitchFamily="34" charset="0"/>
                <a:cs typeface="Arial" panose="020B0604020202020204" pitchFamily="34" charset="0"/>
              </a:rPr>
              <a:t> </a:t>
            </a:r>
            <a:r>
              <a:rPr lang="el-GR" sz="2400" dirty="0" err="1">
                <a:latin typeface="Arial" panose="020B0604020202020204" pitchFamily="34" charset="0"/>
                <a:cs typeface="Arial" panose="020B0604020202020204" pitchFamily="34" charset="0"/>
              </a:rPr>
              <a:t>επιφάνεια</a:t>
            </a:r>
            <a:r>
              <a:rPr lang="el-GR" sz="2400" dirty="0">
                <a:latin typeface="Arial" panose="020B0604020202020204" pitchFamily="34" charset="0"/>
                <a:cs typeface="Arial" panose="020B0604020202020204" pitchFamily="34" charset="0"/>
              </a:rPr>
              <a:t>, που </a:t>
            </a:r>
            <a:r>
              <a:rPr lang="el-GR" sz="2400" dirty="0" err="1">
                <a:latin typeface="Arial" panose="020B0604020202020204" pitchFamily="34" charset="0"/>
                <a:cs typeface="Arial" panose="020B0604020202020204" pitchFamily="34" charset="0"/>
              </a:rPr>
              <a:t>βρίσκονται</a:t>
            </a:r>
            <a:r>
              <a:rPr lang="el-GR" sz="2400" dirty="0">
                <a:latin typeface="Arial" panose="020B0604020202020204" pitchFamily="34" charset="0"/>
                <a:cs typeface="Arial" panose="020B0604020202020204" pitchFamily="34" charset="0"/>
              </a:rPr>
              <a:t> </a:t>
            </a:r>
            <a:r>
              <a:rPr lang="el-GR" sz="2400" dirty="0" err="1">
                <a:latin typeface="Arial" panose="020B0604020202020204" pitchFamily="34" charset="0"/>
                <a:cs typeface="Arial" panose="020B0604020202020204" pitchFamily="34" charset="0"/>
              </a:rPr>
              <a:t>μέσα</a:t>
            </a:r>
            <a:r>
              <a:rPr lang="el-GR" sz="2400" dirty="0">
                <a:latin typeface="Arial" panose="020B0604020202020204" pitchFamily="34" charset="0"/>
                <a:cs typeface="Arial" panose="020B0604020202020204" pitchFamily="34" charset="0"/>
              </a:rPr>
              <a:t> σε </a:t>
            </a:r>
            <a:r>
              <a:rPr lang="el-GR" sz="2400" dirty="0" err="1">
                <a:latin typeface="Arial" panose="020B0604020202020204" pitchFamily="34" charset="0"/>
                <a:cs typeface="Arial" panose="020B0604020202020204" pitchFamily="34" charset="0"/>
              </a:rPr>
              <a:t>ένα</a:t>
            </a:r>
            <a:r>
              <a:rPr lang="el-GR" sz="2400" dirty="0">
                <a:latin typeface="Arial" panose="020B0604020202020204" pitchFamily="34" charset="0"/>
                <a:cs typeface="Arial" panose="020B0604020202020204" pitchFamily="34" charset="0"/>
              </a:rPr>
              <a:t> </a:t>
            </a:r>
            <a:r>
              <a:rPr lang="el-GR" sz="2400" dirty="0" err="1">
                <a:latin typeface="Arial" panose="020B0604020202020204" pitchFamily="34" charset="0"/>
                <a:cs typeface="Arial" panose="020B0604020202020204" pitchFamily="34" charset="0"/>
              </a:rPr>
              <a:t>εξωκυττάριο</a:t>
            </a:r>
            <a:r>
              <a:rPr lang="el-GR" sz="2400" dirty="0">
                <a:latin typeface="Arial" panose="020B0604020202020204" pitchFamily="34" charset="0"/>
                <a:cs typeface="Arial" panose="020B0604020202020204" pitchFamily="34" charset="0"/>
              </a:rPr>
              <a:t> </a:t>
            </a:r>
            <a:r>
              <a:rPr lang="el-GR" sz="2400" dirty="0" err="1">
                <a:latin typeface="Arial" panose="020B0604020202020204" pitchFamily="34" charset="0"/>
                <a:cs typeface="Arial" panose="020B0604020202020204" pitchFamily="34" charset="0"/>
              </a:rPr>
              <a:t>στρώμα</a:t>
            </a:r>
            <a:r>
              <a:rPr lang="el-GR" sz="2400" dirty="0">
                <a:latin typeface="Arial" panose="020B0604020202020204" pitchFamily="34" charset="0"/>
                <a:cs typeface="Arial" panose="020B0604020202020204" pitchFamily="34" charset="0"/>
              </a:rPr>
              <a:t> που </a:t>
            </a:r>
            <a:r>
              <a:rPr lang="el-GR" sz="2400" dirty="0" err="1">
                <a:latin typeface="Arial" panose="020B0604020202020204" pitchFamily="34" charset="0"/>
                <a:cs typeface="Arial" panose="020B0604020202020204" pitchFamily="34" charset="0"/>
              </a:rPr>
              <a:t>παρέχει</a:t>
            </a:r>
            <a:r>
              <a:rPr lang="el-GR" sz="2400" dirty="0">
                <a:latin typeface="Arial" panose="020B0604020202020204" pitchFamily="34" charset="0"/>
                <a:cs typeface="Arial" panose="020B0604020202020204" pitchFamily="34" charset="0"/>
              </a:rPr>
              <a:t> </a:t>
            </a:r>
            <a:r>
              <a:rPr lang="el-GR" sz="2400" dirty="0" err="1">
                <a:latin typeface="Arial" panose="020B0604020202020204" pitchFamily="34" charset="0"/>
                <a:cs typeface="Arial" panose="020B0604020202020204" pitchFamily="34" charset="0"/>
              </a:rPr>
              <a:t>προστασία</a:t>
            </a:r>
            <a:r>
              <a:rPr lang="el-GR" sz="2400" dirty="0">
                <a:latin typeface="Arial" panose="020B0604020202020204" pitchFamily="34" charset="0"/>
                <a:cs typeface="Arial" panose="020B0604020202020204" pitchFamily="34" charset="0"/>
              </a:rPr>
              <a:t> </a:t>
            </a:r>
            <a:r>
              <a:rPr lang="el-GR" sz="2400" dirty="0" err="1">
                <a:latin typeface="Arial" panose="020B0604020202020204" pitchFamily="34" charset="0"/>
                <a:cs typeface="Arial" panose="020B0604020202020204" pitchFamily="34" charset="0"/>
              </a:rPr>
              <a:t>απο</a:t>
            </a:r>
            <a:r>
              <a:rPr lang="el-GR" sz="2400" dirty="0">
                <a:latin typeface="Arial" panose="020B0604020202020204" pitchFamily="34" charset="0"/>
                <a:cs typeface="Arial" panose="020B0604020202020204" pitchFamily="34" charset="0"/>
              </a:rPr>
              <a:t>́ τους </a:t>
            </a:r>
            <a:r>
              <a:rPr lang="el-GR" sz="2400" dirty="0" err="1">
                <a:latin typeface="Arial" panose="020B0604020202020204" pitchFamily="34" charset="0"/>
                <a:cs typeface="Arial" panose="020B0604020202020204" pitchFamily="34" charset="0"/>
              </a:rPr>
              <a:t>μηχανισμούς</a:t>
            </a:r>
            <a:r>
              <a:rPr lang="el-GR" sz="2400" dirty="0">
                <a:latin typeface="Arial" panose="020B0604020202020204" pitchFamily="34" charset="0"/>
                <a:cs typeface="Arial" panose="020B0604020202020204" pitchFamily="34" charset="0"/>
              </a:rPr>
              <a:t> </a:t>
            </a:r>
            <a:r>
              <a:rPr lang="el-GR" sz="2400" dirty="0" err="1">
                <a:latin typeface="Arial" panose="020B0604020202020204" pitchFamily="34" charset="0"/>
                <a:cs typeface="Arial" panose="020B0604020202020204" pitchFamily="34" charset="0"/>
              </a:rPr>
              <a:t>άμυνας</a:t>
            </a:r>
            <a:r>
              <a:rPr lang="el-GR" sz="2400" dirty="0">
                <a:latin typeface="Arial" panose="020B0604020202020204" pitchFamily="34" charset="0"/>
                <a:cs typeface="Arial" panose="020B0604020202020204" pitchFamily="34" charset="0"/>
              </a:rPr>
              <a:t> του </a:t>
            </a:r>
            <a:r>
              <a:rPr lang="el-GR" sz="2400" dirty="0" err="1">
                <a:latin typeface="Arial" panose="020B0604020202020204" pitchFamily="34" charset="0"/>
                <a:cs typeface="Arial" panose="020B0604020202020204" pitchFamily="34" charset="0"/>
              </a:rPr>
              <a:t>ξενιστη</a:t>
            </a:r>
            <a:r>
              <a:rPr lang="el-GR" sz="2400" dirty="0">
                <a:latin typeface="Arial" panose="020B0604020202020204" pitchFamily="34" charset="0"/>
                <a:cs typeface="Arial" panose="020B0604020202020204" pitchFamily="34" charset="0"/>
              </a:rPr>
              <a:t>́ και τα </a:t>
            </a:r>
            <a:r>
              <a:rPr lang="el-GR" sz="2400" dirty="0" err="1">
                <a:latin typeface="Arial" panose="020B0604020202020204" pitchFamily="34" charset="0"/>
                <a:cs typeface="Arial" panose="020B0604020202020204" pitchFamily="34" charset="0"/>
              </a:rPr>
              <a:t>αντιβιοτικα</a:t>
            </a:r>
            <a:r>
              <a:rPr lang="el-GR" sz="2400" dirty="0">
                <a:latin typeface="Arial" panose="020B0604020202020204" pitchFamily="34" charset="0"/>
                <a:cs typeface="Arial" panose="020B0604020202020204" pitchFamily="34" charset="0"/>
              </a:rPr>
              <a:t>́</a:t>
            </a:r>
          </a:p>
        </p:txBody>
      </p:sp>
      <p:sp>
        <p:nvSpPr>
          <p:cNvPr id="3" name="Ορθογώνιο 2">
            <a:extLst>
              <a:ext uri="{FF2B5EF4-FFF2-40B4-BE49-F238E27FC236}">
                <a16:creationId xmlns:a16="http://schemas.microsoft.com/office/drawing/2014/main" xmlns="" id="{13B25F6B-5FB1-D74B-8E44-4462647DAAB8}"/>
              </a:ext>
            </a:extLst>
          </p:cNvPr>
          <p:cNvSpPr/>
          <p:nvPr/>
        </p:nvSpPr>
        <p:spPr>
          <a:xfrm>
            <a:off x="441959" y="2927579"/>
            <a:ext cx="8542939" cy="707886"/>
          </a:xfrm>
          <a:prstGeom prst="rect">
            <a:avLst/>
          </a:prstGeom>
        </p:spPr>
        <p:txBody>
          <a:bodyPr wrap="square">
            <a:spAutoFit/>
          </a:bodyPr>
          <a:lstStyle/>
          <a:p>
            <a:pPr marL="285750" indent="-285750">
              <a:buFont typeface="Arial" panose="020B0604020202020204" pitchFamily="34" charset="0"/>
              <a:buChar char="•"/>
            </a:pPr>
            <a:r>
              <a:rPr lang="el-GR" sz="2000" dirty="0">
                <a:latin typeface="Arial" panose="020B0604020202020204" pitchFamily="34" charset="0"/>
                <a:cs typeface="Arial" panose="020B0604020202020204" pitchFamily="34" charset="0"/>
              </a:rPr>
              <a:t>Το </a:t>
            </a:r>
            <a:r>
              <a:rPr lang="el-GR" sz="2000" dirty="0" err="1">
                <a:latin typeface="Arial" panose="020B0604020202020204" pitchFamily="34" charset="0"/>
                <a:cs typeface="Arial" panose="020B0604020202020204" pitchFamily="34" charset="0"/>
              </a:rPr>
              <a:t>εξωκυττάριο</a:t>
            </a:r>
            <a:r>
              <a:rPr lang="el-GR" sz="2000" dirty="0">
                <a:latin typeface="Arial" panose="020B0604020202020204" pitchFamily="34" charset="0"/>
                <a:cs typeface="Arial" panose="020B0604020202020204" pitchFamily="34" charset="0"/>
              </a:rPr>
              <a:t> </a:t>
            </a:r>
            <a:r>
              <a:rPr lang="el-GR" sz="2000" dirty="0" err="1">
                <a:latin typeface="Arial" panose="020B0604020202020204" pitchFamily="34" charset="0"/>
                <a:cs typeface="Arial" panose="020B0604020202020204" pitchFamily="34" charset="0"/>
              </a:rPr>
              <a:t>στρώμα</a:t>
            </a:r>
            <a:r>
              <a:rPr lang="el-GR" sz="2000" dirty="0">
                <a:latin typeface="Arial" panose="020B0604020202020204" pitchFamily="34" charset="0"/>
                <a:cs typeface="Arial" panose="020B0604020202020204" pitchFamily="34" charset="0"/>
              </a:rPr>
              <a:t> </a:t>
            </a:r>
            <a:r>
              <a:rPr lang="el-GR" sz="2000" dirty="0" err="1">
                <a:latin typeface="Arial" panose="020B0604020202020204" pitchFamily="34" charset="0"/>
                <a:cs typeface="Arial" panose="020B0604020202020204" pitchFamily="34" charset="0"/>
              </a:rPr>
              <a:t>αποτελει</a:t>
            </a:r>
            <a:r>
              <a:rPr lang="el-GR" sz="2000" dirty="0">
                <a:latin typeface="Arial" panose="020B0604020202020204" pitchFamily="34" charset="0"/>
                <a:cs typeface="Arial" panose="020B0604020202020204" pitchFamily="34" charset="0"/>
              </a:rPr>
              <a:t>́ </a:t>
            </a:r>
            <a:r>
              <a:rPr lang="el-GR" sz="2000" dirty="0" err="1">
                <a:latin typeface="Arial" panose="020B0604020202020204" pitchFamily="34" charset="0"/>
                <a:cs typeface="Arial" panose="020B0604020202020204" pitchFamily="34" charset="0"/>
              </a:rPr>
              <a:t>έναν</a:t>
            </a:r>
            <a:r>
              <a:rPr lang="el-GR" sz="2000" dirty="0">
                <a:latin typeface="Arial" panose="020B0604020202020204" pitchFamily="34" charset="0"/>
                <a:cs typeface="Arial" panose="020B0604020202020204" pitchFamily="34" charset="0"/>
              </a:rPr>
              <a:t> </a:t>
            </a:r>
            <a:r>
              <a:rPr lang="el-GR" sz="2000" dirty="0" err="1">
                <a:latin typeface="Arial" panose="020B0604020202020204" pitchFamily="34" charset="0"/>
                <a:cs typeface="Arial" panose="020B0604020202020204" pitchFamily="34" charset="0"/>
              </a:rPr>
              <a:t>μηχανικο</a:t>
            </a:r>
            <a:r>
              <a:rPr lang="el-GR" sz="2000" dirty="0">
                <a:latin typeface="Arial" panose="020B0604020202020204" pitchFamily="34" charset="0"/>
                <a:cs typeface="Arial" panose="020B0604020202020204" pitchFamily="34" charset="0"/>
              </a:rPr>
              <a:t>́ </a:t>
            </a:r>
            <a:r>
              <a:rPr lang="el-GR" sz="2000" dirty="0" err="1">
                <a:latin typeface="Arial" panose="020B0604020202020204" pitchFamily="34" charset="0"/>
                <a:cs typeface="Arial" panose="020B0604020202020204" pitchFamily="34" charset="0"/>
              </a:rPr>
              <a:t>φραγμο</a:t>
            </a:r>
            <a:r>
              <a:rPr lang="el-GR" sz="2000" dirty="0">
                <a:latin typeface="Arial" panose="020B0604020202020204" pitchFamily="34" charset="0"/>
                <a:cs typeface="Arial" panose="020B0604020202020204" pitchFamily="34" charset="0"/>
              </a:rPr>
              <a:t>́ που </a:t>
            </a:r>
            <a:r>
              <a:rPr lang="el-GR" sz="2000" dirty="0" err="1">
                <a:latin typeface="Arial" panose="020B0604020202020204" pitchFamily="34" charset="0"/>
                <a:cs typeface="Arial" panose="020B0604020202020204" pitchFamily="34" charset="0"/>
              </a:rPr>
              <a:t>αποτρέπει</a:t>
            </a:r>
            <a:r>
              <a:rPr lang="el-GR" sz="2000" dirty="0">
                <a:latin typeface="Arial" panose="020B0604020202020204" pitchFamily="34" charset="0"/>
                <a:cs typeface="Arial" panose="020B0604020202020204" pitchFamily="34" charset="0"/>
              </a:rPr>
              <a:t> τη </a:t>
            </a:r>
            <a:r>
              <a:rPr lang="el-GR" sz="2000" dirty="0" err="1">
                <a:latin typeface="Arial" panose="020B0604020202020204" pitchFamily="34" charset="0"/>
                <a:cs typeface="Arial" panose="020B0604020202020204" pitchFamily="34" charset="0"/>
              </a:rPr>
              <a:t>διείσδυση</a:t>
            </a:r>
            <a:r>
              <a:rPr lang="el-GR" sz="2000" dirty="0">
                <a:latin typeface="Arial" panose="020B0604020202020204" pitchFamily="34" charset="0"/>
                <a:cs typeface="Arial" panose="020B0604020202020204" pitchFamily="34" charset="0"/>
              </a:rPr>
              <a:t> των </a:t>
            </a:r>
            <a:r>
              <a:rPr lang="el-GR" sz="2000" dirty="0" err="1">
                <a:latin typeface="Arial" panose="020B0604020202020204" pitchFamily="34" charset="0"/>
                <a:cs typeface="Arial" panose="020B0604020202020204" pitchFamily="34" charset="0"/>
              </a:rPr>
              <a:t>κυττάρων</a:t>
            </a:r>
            <a:r>
              <a:rPr lang="el-GR" sz="2000" dirty="0">
                <a:latin typeface="Arial" panose="020B0604020202020204" pitchFamily="34" charset="0"/>
                <a:cs typeface="Arial" panose="020B0604020202020204" pitchFamily="34" charset="0"/>
              </a:rPr>
              <a:t> του </a:t>
            </a:r>
            <a:r>
              <a:rPr lang="el-GR" sz="2000" dirty="0" err="1">
                <a:latin typeface="Arial" panose="020B0604020202020204" pitchFamily="34" charset="0"/>
                <a:cs typeface="Arial" panose="020B0604020202020204" pitchFamily="34" charset="0"/>
              </a:rPr>
              <a:t>ανοσολογικου</a:t>
            </a:r>
            <a:r>
              <a:rPr lang="el-GR" sz="2000" dirty="0">
                <a:latin typeface="Arial" panose="020B0604020202020204" pitchFamily="34" charset="0"/>
                <a:cs typeface="Arial" panose="020B0604020202020204" pitchFamily="34" charset="0"/>
              </a:rPr>
              <a:t>́ </a:t>
            </a:r>
            <a:r>
              <a:rPr lang="el-GR" sz="2000" dirty="0" err="1">
                <a:latin typeface="Arial" panose="020B0604020202020204" pitchFamily="34" charset="0"/>
                <a:cs typeface="Arial" panose="020B0604020202020204" pitchFamily="34" charset="0"/>
              </a:rPr>
              <a:t>συστήματος</a:t>
            </a:r>
            <a:r>
              <a:rPr lang="el-GR" sz="2000" dirty="0">
                <a:latin typeface="Arial" panose="020B0604020202020204" pitchFamily="34" charset="0"/>
                <a:cs typeface="Arial" panose="020B0604020202020204" pitchFamily="34" charset="0"/>
              </a:rPr>
              <a:t>. </a:t>
            </a:r>
          </a:p>
        </p:txBody>
      </p:sp>
      <p:sp>
        <p:nvSpPr>
          <p:cNvPr id="4" name="Ορθογώνιο 3">
            <a:extLst>
              <a:ext uri="{FF2B5EF4-FFF2-40B4-BE49-F238E27FC236}">
                <a16:creationId xmlns:a16="http://schemas.microsoft.com/office/drawing/2014/main" xmlns="" id="{812AB986-55D4-C547-91FC-1673D4ED3551}"/>
              </a:ext>
            </a:extLst>
          </p:cNvPr>
          <p:cNvSpPr/>
          <p:nvPr/>
        </p:nvSpPr>
        <p:spPr>
          <a:xfrm>
            <a:off x="441960" y="3865098"/>
            <a:ext cx="8153400" cy="400110"/>
          </a:xfrm>
          <a:prstGeom prst="rect">
            <a:avLst/>
          </a:prstGeom>
        </p:spPr>
        <p:txBody>
          <a:bodyPr wrap="square">
            <a:spAutoFit/>
          </a:bodyPr>
          <a:lstStyle/>
          <a:p>
            <a:pPr marL="285750" indent="-285750">
              <a:buFont typeface="Arial" panose="020B0604020202020204" pitchFamily="34" charset="0"/>
              <a:buChar char="•"/>
            </a:pPr>
            <a:r>
              <a:rPr lang="el-GR" dirty="0">
                <a:latin typeface="TimesNewRoman"/>
              </a:rPr>
              <a:t>Η </a:t>
            </a:r>
            <a:r>
              <a:rPr lang="el-GR" dirty="0" err="1">
                <a:latin typeface="TimesNewRoman"/>
              </a:rPr>
              <a:t>δράση</a:t>
            </a:r>
            <a:r>
              <a:rPr lang="el-GR" dirty="0">
                <a:latin typeface="TimesNewRoman"/>
              </a:rPr>
              <a:t> των </a:t>
            </a:r>
            <a:r>
              <a:rPr lang="el-GR" sz="2000" dirty="0" err="1">
                <a:latin typeface="TimesNewRoman"/>
              </a:rPr>
              <a:t>φαγοκυττάρων</a:t>
            </a:r>
            <a:r>
              <a:rPr lang="en-US" dirty="0">
                <a:latin typeface="TimesNewRoman"/>
              </a:rPr>
              <a:t> </a:t>
            </a:r>
            <a:r>
              <a:rPr lang="el-GR" dirty="0" err="1">
                <a:latin typeface="TimesNewRoman"/>
              </a:rPr>
              <a:t>αναστέλλεται</a:t>
            </a:r>
            <a:r>
              <a:rPr lang="el-GR" dirty="0">
                <a:latin typeface="TimesNewRoman"/>
              </a:rPr>
              <a:t> σε </a:t>
            </a:r>
            <a:r>
              <a:rPr lang="el-GR" dirty="0" err="1">
                <a:latin typeface="TimesNewRoman"/>
              </a:rPr>
              <a:t>μεγάλο</a:t>
            </a:r>
            <a:r>
              <a:rPr lang="el-GR" dirty="0">
                <a:latin typeface="TimesNewRoman"/>
              </a:rPr>
              <a:t> </a:t>
            </a:r>
            <a:r>
              <a:rPr lang="el-GR" dirty="0" err="1">
                <a:latin typeface="TimesNewRoman"/>
              </a:rPr>
              <a:t>βαθμο</a:t>
            </a:r>
            <a:r>
              <a:rPr lang="el-GR" dirty="0">
                <a:latin typeface="TimesNewRoman"/>
              </a:rPr>
              <a:t>́ </a:t>
            </a:r>
            <a:endParaRPr lang="el-GR" dirty="0"/>
          </a:p>
        </p:txBody>
      </p:sp>
      <p:sp>
        <p:nvSpPr>
          <p:cNvPr id="6" name="Ορθογώνιο 5">
            <a:extLst>
              <a:ext uri="{FF2B5EF4-FFF2-40B4-BE49-F238E27FC236}">
                <a16:creationId xmlns:a16="http://schemas.microsoft.com/office/drawing/2014/main" xmlns="" id="{340757E0-D747-8A40-91E3-CEE0C7C9CE12}"/>
              </a:ext>
            </a:extLst>
          </p:cNvPr>
          <p:cNvSpPr/>
          <p:nvPr/>
        </p:nvSpPr>
        <p:spPr>
          <a:xfrm>
            <a:off x="457200" y="4682698"/>
            <a:ext cx="4267200" cy="1323439"/>
          </a:xfrm>
          <a:prstGeom prst="rect">
            <a:avLst/>
          </a:prstGeom>
        </p:spPr>
        <p:txBody>
          <a:bodyPr wrap="square">
            <a:spAutoFit/>
          </a:bodyPr>
          <a:lstStyle/>
          <a:p>
            <a:pPr marL="285750" indent="-285750">
              <a:buFont typeface="Arial" panose="020B0604020202020204" pitchFamily="34" charset="0"/>
              <a:buChar char="•"/>
            </a:pPr>
            <a:r>
              <a:rPr lang="el-GR" sz="2000" dirty="0">
                <a:latin typeface="TimesNewRoman"/>
              </a:rPr>
              <a:t>Η </a:t>
            </a:r>
            <a:r>
              <a:rPr lang="el-GR" sz="2000" dirty="0" err="1">
                <a:latin typeface="TimesNewRoman"/>
              </a:rPr>
              <a:t>μειωμένη</a:t>
            </a:r>
            <a:r>
              <a:rPr lang="el-GR" sz="2000" dirty="0">
                <a:latin typeface="TimesNewRoman"/>
              </a:rPr>
              <a:t> </a:t>
            </a:r>
            <a:r>
              <a:rPr lang="el-GR" sz="2000" dirty="0" err="1">
                <a:latin typeface="TimesNewRoman"/>
              </a:rPr>
              <a:t>διάχυση</a:t>
            </a:r>
            <a:r>
              <a:rPr lang="el-GR" sz="2000" dirty="0">
                <a:latin typeface="TimesNewRoman"/>
              </a:rPr>
              <a:t> </a:t>
            </a:r>
            <a:r>
              <a:rPr lang="el-GR" sz="2000" dirty="0" err="1">
                <a:latin typeface="TimesNewRoman"/>
              </a:rPr>
              <a:t>μέσα</a:t>
            </a:r>
            <a:r>
              <a:rPr lang="el-GR" sz="2000" dirty="0">
                <a:latin typeface="TimesNewRoman"/>
              </a:rPr>
              <a:t> </a:t>
            </a:r>
            <a:r>
              <a:rPr lang="el-GR" sz="2000" dirty="0" err="1">
                <a:latin typeface="TimesNewRoman"/>
              </a:rPr>
              <a:t>απο</a:t>
            </a:r>
            <a:r>
              <a:rPr lang="el-GR" sz="2000" dirty="0">
                <a:latin typeface="TimesNewRoman"/>
              </a:rPr>
              <a:t>́ το </a:t>
            </a:r>
            <a:r>
              <a:rPr lang="el-GR" sz="2000" dirty="0" err="1">
                <a:latin typeface="TimesNewRoman"/>
              </a:rPr>
              <a:t>εξωκυττάριο</a:t>
            </a:r>
            <a:r>
              <a:rPr lang="el-GR" sz="2000" dirty="0">
                <a:latin typeface="TimesNewRoman"/>
              </a:rPr>
              <a:t> </a:t>
            </a:r>
            <a:r>
              <a:rPr lang="el-GR" sz="2000" dirty="0" err="1">
                <a:latin typeface="TimesNewRoman"/>
              </a:rPr>
              <a:t>στρώμα</a:t>
            </a:r>
            <a:r>
              <a:rPr lang="el-GR" sz="2000" dirty="0">
                <a:latin typeface="TimesNewRoman"/>
              </a:rPr>
              <a:t> </a:t>
            </a:r>
            <a:r>
              <a:rPr lang="el-GR" sz="2000" dirty="0" err="1">
                <a:latin typeface="TimesNewRoman"/>
              </a:rPr>
              <a:t>συμβάλλει</a:t>
            </a:r>
            <a:r>
              <a:rPr lang="el-GR" sz="2000" dirty="0">
                <a:latin typeface="TimesNewRoman"/>
              </a:rPr>
              <a:t> </a:t>
            </a:r>
            <a:r>
              <a:rPr lang="el-GR" sz="2000" dirty="0">
                <a:solidFill>
                  <a:srgbClr val="FFFF00"/>
                </a:solidFill>
                <a:latin typeface="TimesNewRoman"/>
              </a:rPr>
              <a:t>στην </a:t>
            </a:r>
            <a:r>
              <a:rPr lang="el-GR" sz="2000" dirty="0" err="1">
                <a:solidFill>
                  <a:srgbClr val="FFFF00"/>
                </a:solidFill>
                <a:latin typeface="TimesNewRoman"/>
              </a:rPr>
              <a:t>αντοχη</a:t>
            </a:r>
            <a:r>
              <a:rPr lang="el-GR" sz="2000" dirty="0">
                <a:solidFill>
                  <a:srgbClr val="FFFF00"/>
                </a:solidFill>
                <a:latin typeface="TimesNewRoman"/>
              </a:rPr>
              <a:t>́ των </a:t>
            </a:r>
            <a:r>
              <a:rPr lang="el-GR" sz="2000" dirty="0" err="1">
                <a:solidFill>
                  <a:srgbClr val="FFFF00"/>
                </a:solidFill>
                <a:latin typeface="TimesNewRoman"/>
              </a:rPr>
              <a:t>μικροοργανισμών</a:t>
            </a:r>
            <a:r>
              <a:rPr lang="el-GR" sz="2000" dirty="0">
                <a:solidFill>
                  <a:srgbClr val="FFFF00"/>
                </a:solidFill>
                <a:latin typeface="TimesNewRoman"/>
              </a:rPr>
              <a:t> στα </a:t>
            </a:r>
            <a:r>
              <a:rPr lang="el-GR" sz="2000" dirty="0" err="1">
                <a:solidFill>
                  <a:srgbClr val="FFFF00"/>
                </a:solidFill>
                <a:latin typeface="TimesNewRoman"/>
              </a:rPr>
              <a:t>αντιβιοτικα</a:t>
            </a:r>
            <a:r>
              <a:rPr lang="el-GR" sz="2000" dirty="0">
                <a:solidFill>
                  <a:srgbClr val="FFFF00"/>
                </a:solidFill>
                <a:latin typeface="TimesNewRoman"/>
              </a:rPr>
              <a:t>́. </a:t>
            </a:r>
            <a:endParaRPr lang="el-GR" sz="2000" dirty="0">
              <a:solidFill>
                <a:srgbClr val="FFFF00"/>
              </a:solidFill>
            </a:endParaRPr>
          </a:p>
        </p:txBody>
      </p:sp>
      <p:pic>
        <p:nvPicPr>
          <p:cNvPr id="179202" name="Picture 2" descr="Biofilms">
            <a:extLst>
              <a:ext uri="{FF2B5EF4-FFF2-40B4-BE49-F238E27FC236}">
                <a16:creationId xmlns:a16="http://schemas.microsoft.com/office/drawing/2014/main" xmlns="" id="{7F82F94A-0448-CF48-99F5-33BEA6D747BC}"/>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76800" y="4517047"/>
            <a:ext cx="4123339" cy="2108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295545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xmlns="" id="{41B68C77-138E-4BF7-A276-BD0C78A4219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cstate="print">
            <a:extLst>
              <a:ext uri="{28A0092B-C50C-407E-A947-70E740481C1C}">
                <a14:useLocalDpi xmlns:a14="http://schemas.microsoft.com/office/drawing/2010/main" xmlns="" val="0"/>
              </a:ext>
            </a:extLst>
          </a:blip>
          <a:srcRect l="3613"/>
          <a:stretch/>
        </p:blipFill>
        <p:spPr>
          <a:xfrm>
            <a:off x="0" y="2669685"/>
            <a:ext cx="3027759" cy="4188315"/>
          </a:xfrm>
          <a:prstGeom prst="rect">
            <a:avLst/>
          </a:prstGeom>
        </p:spPr>
      </p:pic>
      <p:pic>
        <p:nvPicPr>
          <p:cNvPr id="73" name="Picture 72">
            <a:extLst>
              <a:ext uri="{FF2B5EF4-FFF2-40B4-BE49-F238E27FC236}">
                <a16:creationId xmlns:a16="http://schemas.microsoft.com/office/drawing/2014/main" xmlns="" id="{7C268552-D473-46ED-B1B8-422042C4DEF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cstate="print">
            <a:extLst>
              <a:ext uri="{28A0092B-C50C-407E-A947-70E740481C1C}">
                <a14:useLocalDpi xmlns:a14="http://schemas.microsoft.com/office/drawing/2010/main" xmlns="" val="0"/>
              </a:ext>
            </a:extLst>
          </a:blip>
          <a:srcRect l="35640"/>
          <a:stretch/>
        </p:blipFill>
        <p:spPr>
          <a:xfrm>
            <a:off x="0" y="2892347"/>
            <a:ext cx="1141809" cy="2365453"/>
          </a:xfrm>
          <a:prstGeom prst="rect">
            <a:avLst/>
          </a:prstGeom>
        </p:spPr>
      </p:pic>
      <p:sp>
        <p:nvSpPr>
          <p:cNvPr id="75" name="Oval 74">
            <a:extLst>
              <a:ext uri="{FF2B5EF4-FFF2-40B4-BE49-F238E27FC236}">
                <a16:creationId xmlns:a16="http://schemas.microsoft.com/office/drawing/2014/main" xmlns="" id="{4AC0CD9D-7610-4620-93B4-798CCD9AB5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77" name="Picture 76">
            <a:extLst>
              <a:ext uri="{FF2B5EF4-FFF2-40B4-BE49-F238E27FC236}">
                <a16:creationId xmlns:a16="http://schemas.microsoft.com/office/drawing/2014/main" xmlns="" id="{B9238B3E-24AA-439A-B527-6C5DF6D7214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cstate="print">
            <a:extLst>
              <a:ext uri="{28A0092B-C50C-407E-A947-70E740481C1C}">
                <a14:useLocalDpi xmlns:a14="http://schemas.microsoft.com/office/drawing/2010/main" xmlns="" val="0"/>
              </a:ext>
            </a:extLst>
          </a:blip>
          <a:srcRect t="28813"/>
          <a:stretch/>
        </p:blipFill>
        <p:spPr>
          <a:xfrm>
            <a:off x="5999559" y="0"/>
            <a:ext cx="1202540" cy="1141407"/>
          </a:xfrm>
          <a:prstGeom prst="rect">
            <a:avLst/>
          </a:prstGeom>
        </p:spPr>
      </p:pic>
      <p:pic>
        <p:nvPicPr>
          <p:cNvPr id="79" name="Picture 78">
            <a:extLst>
              <a:ext uri="{FF2B5EF4-FFF2-40B4-BE49-F238E27FC236}">
                <a16:creationId xmlns:a16="http://schemas.microsoft.com/office/drawing/2014/main" xmlns="" id="{69F01145-BEA3-4CBF-AA21-10077B948CA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cstate="print">
            <a:extLst>
              <a:ext uri="{28A0092B-C50C-407E-A947-70E740481C1C}">
                <a14:useLocalDpi xmlns:a14="http://schemas.microsoft.com/office/drawing/2010/main" xmlns="" val="0"/>
              </a:ext>
            </a:extLst>
          </a:blip>
          <a:srcRect b="23320"/>
          <a:stretch/>
        </p:blipFill>
        <p:spPr>
          <a:xfrm>
            <a:off x="6454408" y="6096000"/>
            <a:ext cx="745301" cy="762000"/>
          </a:xfrm>
          <a:prstGeom prst="rect">
            <a:avLst/>
          </a:prstGeom>
        </p:spPr>
      </p:pic>
      <p:sp>
        <p:nvSpPr>
          <p:cNvPr id="81" name="Rectangle 80">
            <a:extLst>
              <a:ext uri="{FF2B5EF4-FFF2-40B4-BE49-F238E27FC236}">
                <a16:creationId xmlns:a16="http://schemas.microsoft.com/office/drawing/2014/main" xmlns="" id="{DE4D62F9-188E-4530-84C2-24BDEE4BEB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3" name="Rectangle 82">
            <a:extLst>
              <a:ext uri="{FF2B5EF4-FFF2-40B4-BE49-F238E27FC236}">
                <a16:creationId xmlns:a16="http://schemas.microsoft.com/office/drawing/2014/main" xmlns="" id="{EE4E366E-272A-409E-840F-9A6A64A9E3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xmlns="" id="{A721560C-E4AB-4287-A29C-3F6916794C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31836"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7" name="Freeform 7">
            <a:extLst>
              <a:ext uri="{FF2B5EF4-FFF2-40B4-BE49-F238E27FC236}">
                <a16:creationId xmlns:a16="http://schemas.microsoft.com/office/drawing/2014/main" xmlns="" id="{DF6CFF07-D953-4F9C-9A0E-E0A6AACB61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5" name="Τίτλος 4"/>
          <p:cNvSpPr>
            <a:spLocks noGrp="1"/>
          </p:cNvSpPr>
          <p:nvPr>
            <p:ph type="title"/>
          </p:nvPr>
        </p:nvSpPr>
        <p:spPr>
          <a:xfrm>
            <a:off x="2984850" y="616913"/>
            <a:ext cx="6939116" cy="1016654"/>
          </a:xfrm>
        </p:spPr>
        <p:txBody>
          <a:bodyPr vert="horz" lIns="91440" tIns="45720" rIns="91440" bIns="45720" rtlCol="0" anchor="t">
            <a:normAutofit/>
          </a:bodyPr>
          <a:lstStyle/>
          <a:p>
            <a:pPr defTabSz="457200"/>
            <a:r>
              <a:rPr lang="en-US" b="0" i="0" kern="1200" dirty="0">
                <a:solidFill>
                  <a:srgbClr val="EBEBEB"/>
                </a:solidFill>
                <a:latin typeface="+mj-lt"/>
                <a:ea typeface="+mj-ea"/>
                <a:cs typeface="+mj-cs"/>
              </a:rPr>
              <a:t>Biofilm</a:t>
            </a:r>
          </a:p>
        </p:txBody>
      </p:sp>
      <p:sp useBgFill="1">
        <p:nvSpPr>
          <p:cNvPr id="89" name="Freeform: Shape 88">
            <a:extLst>
              <a:ext uri="{FF2B5EF4-FFF2-40B4-BE49-F238E27FC236}">
                <a16:creationId xmlns:a16="http://schemas.microsoft.com/office/drawing/2014/main" xmlns="" id="{DAA4FEEE-0B5F-41BF-825D-60F9FB0895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a:off x="0" y="1762067"/>
            <a:ext cx="9144313"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7" name="Ορθογώνιο 6">
            <a:extLst>
              <a:ext uri="{FF2B5EF4-FFF2-40B4-BE49-F238E27FC236}">
                <a16:creationId xmlns:a16="http://schemas.microsoft.com/office/drawing/2014/main" xmlns="" id="{135DD9A4-1FF0-7F41-88BE-E3DA7E790E39}"/>
              </a:ext>
            </a:extLst>
          </p:cNvPr>
          <p:cNvSpPr/>
          <p:nvPr/>
        </p:nvSpPr>
        <p:spPr>
          <a:xfrm>
            <a:off x="239932" y="2556354"/>
            <a:ext cx="6486771" cy="3920808"/>
          </a:xfrm>
          <a:prstGeom prst="rect">
            <a:avLst/>
          </a:prstGeom>
        </p:spPr>
        <p:txBody>
          <a:bodyPr vert="horz" lIns="91440" tIns="45720" rIns="91440" bIns="45720" rtlCol="0">
            <a:normAutofit/>
          </a:bodyPr>
          <a:lstStyle/>
          <a:p>
            <a:pPr marL="285750" indent="-285750">
              <a:lnSpc>
                <a:spcPct val="90000"/>
              </a:lnSpc>
              <a:spcBef>
                <a:spcPts val="1000"/>
              </a:spcBef>
              <a:buClr>
                <a:schemeClr val="accent1"/>
              </a:buClr>
              <a:buSzPct val="80000"/>
              <a:buFont typeface="Wingdings" pitchFamily="2" charset="2"/>
              <a:buChar char="§"/>
            </a:pPr>
            <a:r>
              <a:rPr lang="en-US" sz="2000" dirty="0">
                <a:latin typeface="Arial" panose="020B0604020202020204" pitchFamily="34" charset="0"/>
                <a:ea typeface="+mj-ea"/>
                <a:cs typeface="Arial" panose="020B0604020202020204" pitchFamily="34" charset="0"/>
              </a:rPr>
              <a:t>Οι μικροοργανισμοί μέσα στα biofilms είναι σχετικά αδρανείς, εμφανίζοντας </a:t>
            </a:r>
            <a:r>
              <a:rPr lang="en-US" sz="2000" dirty="0">
                <a:solidFill>
                  <a:schemeClr val="accent1"/>
                </a:solidFill>
                <a:latin typeface="Arial" panose="020B0604020202020204" pitchFamily="34" charset="0"/>
                <a:ea typeface="+mj-ea"/>
                <a:cs typeface="Arial" panose="020B0604020202020204" pitchFamily="34" charset="0"/>
              </a:rPr>
              <a:t>μειωμένη δραστηριότητα </a:t>
            </a:r>
            <a:r>
              <a:rPr lang="en-US" sz="2000" dirty="0">
                <a:latin typeface="Arial" panose="020B0604020202020204" pitchFamily="34" charset="0"/>
                <a:ea typeface="+mj-ea"/>
                <a:cs typeface="Arial" panose="020B0604020202020204" pitchFamily="34" charset="0"/>
              </a:rPr>
              <a:t>όσον αφορά κυτταρικές λειτουργίες όπως πρωτεϊνοσύνθεση, διπλασιασμός του DNA και κυτταρική διαίρεση. </a:t>
            </a:r>
          </a:p>
          <a:p>
            <a:pPr marL="285750" indent="-285750">
              <a:lnSpc>
                <a:spcPct val="90000"/>
              </a:lnSpc>
              <a:spcBef>
                <a:spcPts val="1000"/>
              </a:spcBef>
              <a:buClr>
                <a:schemeClr val="accent1"/>
              </a:buClr>
              <a:buSzPct val="80000"/>
              <a:buFont typeface="Wingdings" pitchFamily="2" charset="2"/>
              <a:buChar char="§"/>
            </a:pPr>
            <a:endParaRPr lang="en-US" sz="2000" dirty="0">
              <a:latin typeface="Arial" panose="020B0604020202020204" pitchFamily="34" charset="0"/>
              <a:ea typeface="+mj-ea"/>
              <a:cs typeface="Arial" panose="020B0604020202020204" pitchFamily="34" charset="0"/>
            </a:endParaRPr>
          </a:p>
          <a:p>
            <a:pPr marL="285750" indent="-285750">
              <a:lnSpc>
                <a:spcPct val="90000"/>
              </a:lnSpc>
              <a:spcBef>
                <a:spcPts val="1000"/>
              </a:spcBef>
              <a:buClr>
                <a:schemeClr val="accent1"/>
              </a:buClr>
              <a:buSzPct val="80000"/>
              <a:buFont typeface="Wingdings" pitchFamily="2" charset="2"/>
              <a:buChar char="§"/>
            </a:pPr>
            <a:r>
              <a:rPr lang="en-US" sz="2000" dirty="0">
                <a:latin typeface="Arial" panose="020B0604020202020204" pitchFamily="34" charset="0"/>
                <a:ea typeface="+mj-ea"/>
                <a:cs typeface="Arial" panose="020B0604020202020204" pitchFamily="34" charset="0"/>
              </a:rPr>
              <a:t>Αυτό έχει ως αποτέλεσμα την </a:t>
            </a:r>
            <a:r>
              <a:rPr lang="en-US" sz="2000" dirty="0">
                <a:solidFill>
                  <a:schemeClr val="accent1"/>
                </a:solidFill>
                <a:latin typeface="Arial" panose="020B0604020202020204" pitchFamily="34" charset="0"/>
                <a:ea typeface="+mj-ea"/>
                <a:cs typeface="Arial" panose="020B0604020202020204" pitchFamily="34" charset="0"/>
              </a:rPr>
              <a:t>μειωμένη δράση αντιβιοτικών </a:t>
            </a:r>
            <a:r>
              <a:rPr lang="en-US" sz="2000" dirty="0">
                <a:latin typeface="Arial" panose="020B0604020202020204" pitchFamily="34" charset="0"/>
                <a:ea typeface="+mj-ea"/>
                <a:cs typeface="Arial" panose="020B0604020202020204" pitchFamily="34" charset="0"/>
              </a:rPr>
              <a:t>που έχουν ως στόχο τη διατάραξη των φυσιολογικών αυτών λειτουργιών των μικροβίων, όπως, για παράδειγμα, τα αντιβιοτικά που αναστέλλουν την πρωτεϊνοσύνθεση ή την σύνθεση του κυτταρικού τοιχώματος. </a:t>
            </a:r>
          </a:p>
        </p:txBody>
      </p:sp>
      <p:pic>
        <p:nvPicPr>
          <p:cNvPr id="180226" name="Picture 2" descr="How scientists are fighting infection-causing biofilms">
            <a:extLst>
              <a:ext uri="{FF2B5EF4-FFF2-40B4-BE49-F238E27FC236}">
                <a16:creationId xmlns:a16="http://schemas.microsoft.com/office/drawing/2014/main" xmlns="" id="{0B92279B-46F0-3D42-8FAE-97B264C6D98E}"/>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tretch>
            <a:fillRect/>
          </a:stretch>
        </p:blipFill>
        <p:spPr bwMode="auto">
          <a:xfrm rot="5400000">
            <a:off x="5997370" y="3523570"/>
            <a:ext cx="3689210" cy="1844605"/>
          </a:xfrm>
          <a:prstGeom prst="rect">
            <a:avLst/>
          </a:prstGeom>
          <a:noFill/>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674180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8">
            <a:extLst>
              <a:ext uri="{FF2B5EF4-FFF2-40B4-BE49-F238E27FC236}">
                <a16:creationId xmlns:a16="http://schemas.microsoft.com/office/drawing/2014/main" xmlns="" id="{4ABC657C-6B90-2449-BD86-FAF99E73D39A}"/>
              </a:ext>
            </a:extLst>
          </p:cNvPr>
          <p:cNvSpPr txBox="1">
            <a:spLocks noChangeArrowheads="1"/>
          </p:cNvSpPr>
          <p:nvPr/>
        </p:nvSpPr>
        <p:spPr bwMode="auto">
          <a:xfrm>
            <a:off x="1276032" y="346424"/>
            <a:ext cx="2160588" cy="73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l-GR" b="1" dirty="0">
                <a:solidFill>
                  <a:srgbClr val="FFFF00"/>
                </a:solidFill>
                <a:cs typeface="Arial" panose="020B0604020202020204" pitchFamily="34" charset="0"/>
              </a:rPr>
              <a:t>ΠΕΝΙΚΙΛΛΙΝΗ</a:t>
            </a:r>
            <a:r>
              <a:rPr lang="el-GR" b="1" dirty="0">
                <a:solidFill>
                  <a:srgbClr val="FFFF00"/>
                </a:solidFill>
                <a:latin typeface="Comic Sans MS" pitchFamily="66" charset="0"/>
              </a:rPr>
              <a:t>   </a:t>
            </a:r>
            <a:r>
              <a:rPr lang="el-GR" sz="2400" b="1" dirty="0">
                <a:solidFill>
                  <a:schemeClr val="bg1"/>
                </a:solidFill>
                <a:latin typeface="Comic Sans MS" pitchFamily="66" charset="0"/>
              </a:rPr>
              <a:t>1940</a:t>
            </a:r>
          </a:p>
        </p:txBody>
      </p:sp>
      <p:sp>
        <p:nvSpPr>
          <p:cNvPr id="3" name="Text Box 2">
            <a:extLst>
              <a:ext uri="{FF2B5EF4-FFF2-40B4-BE49-F238E27FC236}">
                <a16:creationId xmlns:a16="http://schemas.microsoft.com/office/drawing/2014/main" xmlns="" id="{A76835F6-B99C-B549-A882-D0ACC353B74E}"/>
              </a:ext>
            </a:extLst>
          </p:cNvPr>
          <p:cNvSpPr txBox="1">
            <a:spLocks noChangeArrowheads="1"/>
          </p:cNvSpPr>
          <p:nvPr/>
        </p:nvSpPr>
        <p:spPr bwMode="auto">
          <a:xfrm>
            <a:off x="118427" y="1363507"/>
            <a:ext cx="1392237"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b="1" i="1" dirty="0">
                <a:solidFill>
                  <a:srgbClr val="33CC33"/>
                </a:solidFill>
                <a:cs typeface="Arial" panose="020B0604020202020204" pitchFamily="34" charset="0"/>
              </a:rPr>
              <a:t>S. aureus</a:t>
            </a:r>
            <a:endParaRPr lang="el-GR" b="1" i="1" dirty="0">
              <a:solidFill>
                <a:srgbClr val="33CC33"/>
              </a:solidFill>
              <a:cs typeface="Arial" panose="020B0604020202020204" pitchFamily="34" charset="0"/>
            </a:endParaRPr>
          </a:p>
        </p:txBody>
      </p:sp>
      <p:sp>
        <p:nvSpPr>
          <p:cNvPr id="4" name="Text Box 3">
            <a:extLst>
              <a:ext uri="{FF2B5EF4-FFF2-40B4-BE49-F238E27FC236}">
                <a16:creationId xmlns:a16="http://schemas.microsoft.com/office/drawing/2014/main" xmlns="" id="{C90E5E34-5B9A-7E41-954E-8173CF1B3221}"/>
              </a:ext>
            </a:extLst>
          </p:cNvPr>
          <p:cNvSpPr txBox="1">
            <a:spLocks noChangeArrowheads="1"/>
          </p:cNvSpPr>
          <p:nvPr/>
        </p:nvSpPr>
        <p:spPr bwMode="auto">
          <a:xfrm>
            <a:off x="3000375" y="1000125"/>
            <a:ext cx="3673475"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l-GR" b="1" dirty="0">
                <a:solidFill>
                  <a:srgbClr val="FFFF00"/>
                </a:solidFill>
                <a:cs typeface="Arial" panose="020B0604020202020204" pitchFamily="34" charset="0"/>
              </a:rPr>
              <a:t>ΑΝΘΕΚΤΙΚΟΣ ΣΕ ΠΕΝΙΚΙΛΛΙΝΗ </a:t>
            </a:r>
            <a:r>
              <a:rPr lang="en-US" b="1" i="1" dirty="0">
                <a:solidFill>
                  <a:srgbClr val="FFFF00"/>
                </a:solidFill>
                <a:cs typeface="Arial" panose="020B0604020202020204" pitchFamily="34" charset="0"/>
              </a:rPr>
              <a:t>S. aureus</a:t>
            </a:r>
            <a:r>
              <a:rPr lang="el-GR" b="1" dirty="0">
                <a:solidFill>
                  <a:srgbClr val="FFFF00"/>
                </a:solidFill>
                <a:cs typeface="Arial" panose="020B0604020202020204" pitchFamily="34" charset="0"/>
              </a:rPr>
              <a:t> </a:t>
            </a:r>
            <a:r>
              <a:rPr lang="el-GR" sz="2400" b="1" dirty="0">
                <a:solidFill>
                  <a:schemeClr val="bg1"/>
                </a:solidFill>
                <a:cs typeface="Arial" panose="020B0604020202020204" pitchFamily="34" charset="0"/>
              </a:rPr>
              <a:t>1950</a:t>
            </a:r>
          </a:p>
        </p:txBody>
      </p:sp>
      <p:sp>
        <p:nvSpPr>
          <p:cNvPr id="5" name="Text Box 11">
            <a:extLst>
              <a:ext uri="{FF2B5EF4-FFF2-40B4-BE49-F238E27FC236}">
                <a16:creationId xmlns:a16="http://schemas.microsoft.com/office/drawing/2014/main" xmlns="" id="{98D83A98-5259-D540-AD7D-24FE698B5528}"/>
              </a:ext>
            </a:extLst>
          </p:cNvPr>
          <p:cNvSpPr txBox="1">
            <a:spLocks noChangeArrowheads="1"/>
          </p:cNvSpPr>
          <p:nvPr/>
        </p:nvSpPr>
        <p:spPr bwMode="auto">
          <a:xfrm>
            <a:off x="3429000" y="2781300"/>
            <a:ext cx="5257800" cy="73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el-GR" b="1" dirty="0">
                <a:solidFill>
                  <a:srgbClr val="FF9900"/>
                </a:solidFill>
                <a:cs typeface="Arial" panose="020B0604020202020204" pitchFamily="34" charset="0"/>
              </a:rPr>
              <a:t>ΑΝΘΕΚΤΙΚΟΣ ΣΕ ΜΕΘΙΚΙΛΛΙΝΗ </a:t>
            </a:r>
            <a:r>
              <a:rPr lang="en-US" b="1" i="1" dirty="0">
                <a:solidFill>
                  <a:srgbClr val="FF9900"/>
                </a:solidFill>
                <a:cs typeface="Arial" panose="020B0604020202020204" pitchFamily="34" charset="0"/>
              </a:rPr>
              <a:t>S. aureus</a:t>
            </a:r>
            <a:r>
              <a:rPr lang="el-GR" b="1" dirty="0">
                <a:solidFill>
                  <a:srgbClr val="FF9900"/>
                </a:solidFill>
                <a:cs typeface="Arial" panose="020B0604020202020204" pitchFamily="34" charset="0"/>
              </a:rPr>
              <a:t> [</a:t>
            </a:r>
            <a:r>
              <a:rPr lang="en-US" b="1" dirty="0">
                <a:solidFill>
                  <a:srgbClr val="FF9900"/>
                </a:solidFill>
                <a:cs typeface="Arial" panose="020B0604020202020204" pitchFamily="34" charset="0"/>
              </a:rPr>
              <a:t>MRSA]</a:t>
            </a:r>
            <a:r>
              <a:rPr lang="el-GR" b="1" dirty="0">
                <a:solidFill>
                  <a:srgbClr val="FFCC00"/>
                </a:solidFill>
                <a:cs typeface="Arial" panose="020B0604020202020204" pitchFamily="34" charset="0"/>
              </a:rPr>
              <a:t>                </a:t>
            </a:r>
            <a:r>
              <a:rPr lang="el-GR" sz="2400" b="1" dirty="0">
                <a:solidFill>
                  <a:schemeClr val="bg1"/>
                </a:solidFill>
                <a:cs typeface="Arial" panose="020B0604020202020204" pitchFamily="34" charset="0"/>
              </a:rPr>
              <a:t>1961</a:t>
            </a:r>
          </a:p>
        </p:txBody>
      </p:sp>
      <p:sp>
        <p:nvSpPr>
          <p:cNvPr id="6" name="Text Box 9">
            <a:extLst>
              <a:ext uri="{FF2B5EF4-FFF2-40B4-BE49-F238E27FC236}">
                <a16:creationId xmlns:a16="http://schemas.microsoft.com/office/drawing/2014/main" xmlns="" id="{D518939B-16C0-0344-937E-16F80A7FE00E}"/>
              </a:ext>
            </a:extLst>
          </p:cNvPr>
          <p:cNvSpPr txBox="1">
            <a:spLocks noChangeArrowheads="1"/>
          </p:cNvSpPr>
          <p:nvPr/>
        </p:nvSpPr>
        <p:spPr bwMode="auto">
          <a:xfrm>
            <a:off x="6458285" y="1572581"/>
            <a:ext cx="2357437"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l-GR" b="1" dirty="0">
                <a:solidFill>
                  <a:srgbClr val="FF9900"/>
                </a:solidFill>
                <a:cs typeface="Arial" panose="020B0604020202020204" pitchFamily="34" charset="0"/>
              </a:rPr>
              <a:t>ΜΕΘΙΚΙΛΛΙΝΗ </a:t>
            </a:r>
            <a:r>
              <a:rPr lang="el-GR" b="1" dirty="0">
                <a:solidFill>
                  <a:srgbClr val="FFCC00"/>
                </a:solidFill>
                <a:cs typeface="Arial" panose="020B0604020202020204" pitchFamily="34" charset="0"/>
              </a:rPr>
              <a:t>  </a:t>
            </a:r>
            <a:r>
              <a:rPr lang="el-GR" sz="2400" b="1" dirty="0">
                <a:solidFill>
                  <a:schemeClr val="bg1"/>
                </a:solidFill>
                <a:cs typeface="Arial" panose="020B0604020202020204" pitchFamily="34" charset="0"/>
              </a:rPr>
              <a:t>1960</a:t>
            </a:r>
          </a:p>
        </p:txBody>
      </p:sp>
      <p:sp>
        <p:nvSpPr>
          <p:cNvPr id="7" name="Text Box 7">
            <a:extLst>
              <a:ext uri="{FF2B5EF4-FFF2-40B4-BE49-F238E27FC236}">
                <a16:creationId xmlns:a16="http://schemas.microsoft.com/office/drawing/2014/main" xmlns="" id="{73093E1E-F909-FA42-A06C-68701F9DD738}"/>
              </a:ext>
            </a:extLst>
          </p:cNvPr>
          <p:cNvSpPr txBox="1">
            <a:spLocks noChangeArrowheads="1"/>
          </p:cNvSpPr>
          <p:nvPr/>
        </p:nvSpPr>
        <p:spPr bwMode="auto">
          <a:xfrm>
            <a:off x="573881" y="2797557"/>
            <a:ext cx="3348038" cy="1431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el-GR" b="1" dirty="0">
                <a:solidFill>
                  <a:srgbClr val="FF0000"/>
                </a:solidFill>
                <a:cs typeface="Arial" panose="020B0604020202020204" pitchFamily="34" charset="0"/>
              </a:rPr>
              <a:t>ΑΝΘΕΚΤΙΚΟΣ ΣΕ  ΒΑΝΚΟΜΥΚΙΝΗ       </a:t>
            </a:r>
            <a:endParaRPr lang="en-US" b="1" dirty="0">
              <a:solidFill>
                <a:srgbClr val="FF0000"/>
              </a:solidFill>
              <a:cs typeface="Arial" panose="020B0604020202020204" pitchFamily="34" charset="0"/>
            </a:endParaRPr>
          </a:p>
          <a:p>
            <a:pPr algn="l" eaLnBrk="1" hangingPunct="1">
              <a:spcBef>
                <a:spcPct val="50000"/>
              </a:spcBef>
            </a:pPr>
            <a:r>
              <a:rPr lang="en-US" b="1" i="1" dirty="0">
                <a:solidFill>
                  <a:srgbClr val="FF0000"/>
                </a:solidFill>
                <a:cs typeface="Arial" panose="020B0604020202020204" pitchFamily="34" charset="0"/>
              </a:rPr>
              <a:t>S. aureus</a:t>
            </a:r>
            <a:r>
              <a:rPr lang="el-GR" b="1" dirty="0">
                <a:solidFill>
                  <a:srgbClr val="FF0000"/>
                </a:solidFill>
                <a:cs typeface="Arial" panose="020B0604020202020204" pitchFamily="34" charset="0"/>
              </a:rPr>
              <a:t> [</a:t>
            </a:r>
            <a:r>
              <a:rPr lang="en-US" b="1" dirty="0">
                <a:solidFill>
                  <a:srgbClr val="FF0000"/>
                </a:solidFill>
                <a:cs typeface="Arial" panose="020B0604020202020204" pitchFamily="34" charset="0"/>
              </a:rPr>
              <a:t>VRSA</a:t>
            </a:r>
            <a:r>
              <a:rPr lang="el-GR" b="1" dirty="0">
                <a:solidFill>
                  <a:srgbClr val="FF0000"/>
                </a:solidFill>
                <a:cs typeface="Arial" panose="020B0604020202020204" pitchFamily="34" charset="0"/>
              </a:rPr>
              <a:t>]                    </a:t>
            </a:r>
            <a:r>
              <a:rPr lang="el-GR" sz="2400" b="1" dirty="0">
                <a:solidFill>
                  <a:schemeClr val="bg1"/>
                </a:solidFill>
                <a:cs typeface="Arial" panose="020B0604020202020204" pitchFamily="34" charset="0"/>
              </a:rPr>
              <a:t>2002</a:t>
            </a:r>
          </a:p>
        </p:txBody>
      </p:sp>
      <p:sp>
        <p:nvSpPr>
          <p:cNvPr id="8" name="Text Box 10">
            <a:extLst>
              <a:ext uri="{FF2B5EF4-FFF2-40B4-BE49-F238E27FC236}">
                <a16:creationId xmlns:a16="http://schemas.microsoft.com/office/drawing/2014/main" xmlns="" id="{59936175-A6E9-BA45-B846-0D6F29307711}"/>
              </a:ext>
            </a:extLst>
          </p:cNvPr>
          <p:cNvSpPr txBox="1">
            <a:spLocks noChangeArrowheads="1"/>
          </p:cNvSpPr>
          <p:nvPr/>
        </p:nvSpPr>
        <p:spPr bwMode="auto">
          <a:xfrm>
            <a:off x="6324600" y="4005263"/>
            <a:ext cx="2736850"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el-GR" b="1" dirty="0">
                <a:solidFill>
                  <a:srgbClr val="FF0000"/>
                </a:solidFill>
                <a:cs typeface="Arial" panose="020B0604020202020204" pitchFamily="34" charset="0"/>
              </a:rPr>
              <a:t>ΒΑΝΚΟΜΥΚΙΝΗ </a:t>
            </a:r>
            <a:r>
              <a:rPr lang="el-GR" sz="2400" b="1" dirty="0">
                <a:solidFill>
                  <a:schemeClr val="bg1"/>
                </a:solidFill>
                <a:cs typeface="Arial" panose="020B0604020202020204" pitchFamily="34" charset="0"/>
              </a:rPr>
              <a:t>ΔΕΚΑΕΤΙΑ 1970</a:t>
            </a:r>
          </a:p>
        </p:txBody>
      </p:sp>
      <p:sp>
        <p:nvSpPr>
          <p:cNvPr id="9" name="Text Box 6">
            <a:extLst>
              <a:ext uri="{FF2B5EF4-FFF2-40B4-BE49-F238E27FC236}">
                <a16:creationId xmlns:a16="http://schemas.microsoft.com/office/drawing/2014/main" xmlns="" id="{375B708B-CD55-9D4C-B9DB-1837D871567C}"/>
              </a:ext>
            </a:extLst>
          </p:cNvPr>
          <p:cNvSpPr txBox="1">
            <a:spLocks noChangeArrowheads="1"/>
          </p:cNvSpPr>
          <p:nvPr/>
        </p:nvSpPr>
        <p:spPr bwMode="auto">
          <a:xfrm>
            <a:off x="4932363" y="5229225"/>
            <a:ext cx="3635375" cy="1015663"/>
          </a:xfrm>
          <a:prstGeom prst="rect">
            <a:avLst/>
          </a:prstGeom>
          <a:noFill/>
          <a:ln w="9525">
            <a:noFill/>
            <a:miter lim="800000"/>
            <a:headEnd/>
            <a:tailEnd/>
          </a:ln>
          <a:effectLst/>
        </p:spPr>
        <p:txBody>
          <a:bodyPr>
            <a:spAutoFit/>
          </a:bodyPr>
          <a:lstStyle>
            <a:lvl1pPr algn="l">
              <a:defRPr>
                <a:solidFill>
                  <a:schemeClr val="tx1"/>
                </a:solidFill>
                <a:latin typeface="Arial" pitchFamily="34" charset="0"/>
              </a:defRPr>
            </a:lvl1pPr>
            <a:lvl2pPr marL="742950" indent="-285750" algn="l">
              <a:defRPr>
                <a:solidFill>
                  <a:schemeClr val="tx1"/>
                </a:solidFill>
                <a:latin typeface="Arial" pitchFamily="34" charset="0"/>
              </a:defRPr>
            </a:lvl2pPr>
            <a:lvl3pPr marL="1143000" indent="-228600" algn="l">
              <a:defRPr>
                <a:solidFill>
                  <a:schemeClr val="tx1"/>
                </a:solidFill>
                <a:latin typeface="Arial" pitchFamily="34" charset="0"/>
              </a:defRPr>
            </a:lvl3pPr>
            <a:lvl4pPr marL="1600200" indent="-228600" algn="l">
              <a:defRPr>
                <a:solidFill>
                  <a:schemeClr val="tx1"/>
                </a:solidFill>
                <a:latin typeface="Arial" pitchFamily="34" charset="0"/>
              </a:defRPr>
            </a:lvl4pPr>
            <a:lvl5pPr marL="2057400" indent="-228600" algn="l">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defRPr/>
            </a:pPr>
            <a:r>
              <a:rPr lang="el-GR" b="1" dirty="0">
                <a:solidFill>
                  <a:srgbClr val="FF0000"/>
                </a:solidFill>
                <a:cs typeface="Arial" panose="020B0604020202020204" pitchFamily="34" charset="0"/>
              </a:rPr>
              <a:t>ΑΝΘΕΚΤΙΚΟΙ ΣΕ ΒΑΝΚΟΜΥΚΙΝΗ ΕΝΤΕΡΟΚΟΚΚΟΙ [</a:t>
            </a:r>
            <a:r>
              <a:rPr lang="en-US" b="1" dirty="0">
                <a:solidFill>
                  <a:srgbClr val="FF0000"/>
                </a:solidFill>
                <a:cs typeface="Arial" panose="020B0604020202020204" pitchFamily="34" charset="0"/>
              </a:rPr>
              <a:t>VRE]</a:t>
            </a:r>
            <a:r>
              <a:rPr lang="el-GR" b="1" dirty="0">
                <a:solidFill>
                  <a:srgbClr val="FF0000"/>
                </a:solidFill>
                <a:cs typeface="Arial" panose="020B0604020202020204" pitchFamily="34" charset="0"/>
              </a:rPr>
              <a:t>   </a:t>
            </a:r>
            <a:r>
              <a:rPr lang="el-GR" sz="2400" b="1" dirty="0">
                <a:solidFill>
                  <a:schemeClr val="bg1"/>
                </a:solidFill>
                <a:cs typeface="Arial" panose="020B0604020202020204" pitchFamily="34" charset="0"/>
              </a:rPr>
              <a:t>1990</a:t>
            </a:r>
            <a:r>
              <a:rPr lang="el-GR" sz="2400" dirty="0">
                <a:solidFill>
                  <a:schemeClr val="bg1"/>
                </a:solidFill>
                <a:effectLst>
                  <a:outerShdw blurRad="38100" dist="38100" dir="2700000" algn="tl">
                    <a:srgbClr val="C0C0C0"/>
                  </a:outerShdw>
                </a:effectLst>
                <a:cs typeface="Arial" panose="020B0604020202020204" pitchFamily="34" charset="0"/>
              </a:rPr>
              <a:t> </a:t>
            </a:r>
            <a:r>
              <a:rPr lang="el-GR" dirty="0">
                <a:solidFill>
                  <a:srgbClr val="FF0000"/>
                </a:solidFill>
                <a:effectLst>
                  <a:outerShdw blurRad="38100" dist="38100" dir="2700000" algn="tl">
                    <a:srgbClr val="C0C0C0"/>
                  </a:outerShdw>
                </a:effectLst>
                <a:cs typeface="Arial" panose="020B0604020202020204" pitchFamily="34" charset="0"/>
              </a:rPr>
              <a:t>     </a:t>
            </a:r>
          </a:p>
        </p:txBody>
      </p:sp>
      <p:sp>
        <p:nvSpPr>
          <p:cNvPr id="10" name="Text Box 12">
            <a:extLst>
              <a:ext uri="{FF2B5EF4-FFF2-40B4-BE49-F238E27FC236}">
                <a16:creationId xmlns:a16="http://schemas.microsoft.com/office/drawing/2014/main" xmlns="" id="{2F452732-33BC-E243-8488-49A21DE6474E}"/>
              </a:ext>
            </a:extLst>
          </p:cNvPr>
          <p:cNvSpPr txBox="1">
            <a:spLocks noChangeArrowheads="1"/>
          </p:cNvSpPr>
          <p:nvPr/>
        </p:nvSpPr>
        <p:spPr bwMode="auto">
          <a:xfrm>
            <a:off x="762000" y="5211544"/>
            <a:ext cx="3708396" cy="1292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el-GR" b="1" dirty="0">
                <a:solidFill>
                  <a:srgbClr val="FF5050"/>
                </a:solidFill>
                <a:cs typeface="Arial" panose="020B0604020202020204" pitchFamily="34" charset="0"/>
              </a:rPr>
              <a:t>ΕΝΔΙΑΜΕΣΗΣ ΑΝΘΕΚΤΙΚΟΤΗΤΑΣ ΣΕ ΒΑΝΚΟΜΥΚΙΝΗ </a:t>
            </a:r>
            <a:r>
              <a:rPr lang="en-US" b="1" i="1" dirty="0">
                <a:solidFill>
                  <a:srgbClr val="FF5050"/>
                </a:solidFill>
                <a:cs typeface="Arial" panose="020B0604020202020204" pitchFamily="34" charset="0"/>
              </a:rPr>
              <a:t>S. aureus</a:t>
            </a:r>
            <a:r>
              <a:rPr lang="el-GR" b="1" dirty="0">
                <a:solidFill>
                  <a:srgbClr val="FF5050"/>
                </a:solidFill>
                <a:cs typeface="Arial" panose="020B0604020202020204" pitchFamily="34" charset="0"/>
              </a:rPr>
              <a:t> </a:t>
            </a:r>
            <a:r>
              <a:rPr lang="en-US" b="1" dirty="0">
                <a:solidFill>
                  <a:srgbClr val="FF5050"/>
                </a:solidFill>
                <a:cs typeface="Arial" panose="020B0604020202020204" pitchFamily="34" charset="0"/>
              </a:rPr>
              <a:t> [VISA]</a:t>
            </a:r>
            <a:r>
              <a:rPr lang="el-GR" b="1" dirty="0">
                <a:solidFill>
                  <a:srgbClr val="FF5050"/>
                </a:solidFill>
                <a:cs typeface="Arial" panose="020B0604020202020204" pitchFamily="34" charset="0"/>
              </a:rPr>
              <a:t>       </a:t>
            </a:r>
            <a:r>
              <a:rPr lang="el-GR" sz="2400" b="1" dirty="0">
                <a:solidFill>
                  <a:schemeClr val="bg1"/>
                </a:solidFill>
                <a:cs typeface="Arial" panose="020B0604020202020204" pitchFamily="34" charset="0"/>
              </a:rPr>
              <a:t>1997</a:t>
            </a:r>
          </a:p>
        </p:txBody>
      </p:sp>
      <p:sp>
        <p:nvSpPr>
          <p:cNvPr id="17" name="Δεξιό βέλος 16">
            <a:extLst>
              <a:ext uri="{FF2B5EF4-FFF2-40B4-BE49-F238E27FC236}">
                <a16:creationId xmlns:a16="http://schemas.microsoft.com/office/drawing/2014/main" xmlns="" id="{F1993399-B849-6648-9460-58333C9E8FCC}"/>
              </a:ext>
            </a:extLst>
          </p:cNvPr>
          <p:cNvSpPr/>
          <p:nvPr/>
        </p:nvSpPr>
        <p:spPr>
          <a:xfrm rot="5400000">
            <a:off x="2018227" y="1103830"/>
            <a:ext cx="474585" cy="609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Αριστερό βέλος 17">
            <a:extLst>
              <a:ext uri="{FF2B5EF4-FFF2-40B4-BE49-F238E27FC236}">
                <a16:creationId xmlns:a16="http://schemas.microsoft.com/office/drawing/2014/main" xmlns="" id="{01E10B02-F41C-1D4F-B865-3A6205E00DD4}"/>
              </a:ext>
            </a:extLst>
          </p:cNvPr>
          <p:cNvSpPr/>
          <p:nvPr/>
        </p:nvSpPr>
        <p:spPr>
          <a:xfrm rot="19267908">
            <a:off x="5747856" y="2023378"/>
            <a:ext cx="741081" cy="11952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Αριστερό βέλος 18">
            <a:extLst>
              <a:ext uri="{FF2B5EF4-FFF2-40B4-BE49-F238E27FC236}">
                <a16:creationId xmlns:a16="http://schemas.microsoft.com/office/drawing/2014/main" xmlns="" id="{C6FDCD07-016D-A240-B45E-E3CC79646CDD}"/>
              </a:ext>
            </a:extLst>
          </p:cNvPr>
          <p:cNvSpPr/>
          <p:nvPr/>
        </p:nvSpPr>
        <p:spPr>
          <a:xfrm rot="14080592">
            <a:off x="4974699" y="2173948"/>
            <a:ext cx="951062" cy="26364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Αριστερό βέλος 19">
            <a:extLst>
              <a:ext uri="{FF2B5EF4-FFF2-40B4-BE49-F238E27FC236}">
                <a16:creationId xmlns:a16="http://schemas.microsoft.com/office/drawing/2014/main" xmlns="" id="{1F7D806E-92B9-3147-81C1-0489C539DAF7}"/>
              </a:ext>
            </a:extLst>
          </p:cNvPr>
          <p:cNvSpPr/>
          <p:nvPr/>
        </p:nvSpPr>
        <p:spPr>
          <a:xfrm rot="16200000">
            <a:off x="5022959" y="4202633"/>
            <a:ext cx="1431160" cy="25772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Line 21">
            <a:extLst>
              <a:ext uri="{FF2B5EF4-FFF2-40B4-BE49-F238E27FC236}">
                <a16:creationId xmlns:a16="http://schemas.microsoft.com/office/drawing/2014/main" xmlns="" id="{F666C668-B14F-3646-A02C-482E97E3F584}"/>
              </a:ext>
            </a:extLst>
          </p:cNvPr>
          <p:cNvSpPr>
            <a:spLocks noChangeShapeType="1"/>
          </p:cNvSpPr>
          <p:nvPr/>
        </p:nvSpPr>
        <p:spPr bwMode="auto">
          <a:xfrm flipH="1">
            <a:off x="3210714" y="4343400"/>
            <a:ext cx="2519363"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22" name="Αριστερό βέλος 21">
            <a:extLst>
              <a:ext uri="{FF2B5EF4-FFF2-40B4-BE49-F238E27FC236}">
                <a16:creationId xmlns:a16="http://schemas.microsoft.com/office/drawing/2014/main" xmlns="" id="{74EB6E3E-9AE8-1C4C-9CFC-6D3DC7463F0C}"/>
              </a:ext>
            </a:extLst>
          </p:cNvPr>
          <p:cNvSpPr/>
          <p:nvPr/>
        </p:nvSpPr>
        <p:spPr>
          <a:xfrm rot="19047982">
            <a:off x="2364451" y="4645424"/>
            <a:ext cx="951062" cy="26364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Αριστερό βέλος 22">
            <a:extLst>
              <a:ext uri="{FF2B5EF4-FFF2-40B4-BE49-F238E27FC236}">
                <a16:creationId xmlns:a16="http://schemas.microsoft.com/office/drawing/2014/main" xmlns="" id="{D3ECE5A8-7E13-0A40-B201-233121B4FB40}"/>
              </a:ext>
            </a:extLst>
          </p:cNvPr>
          <p:cNvSpPr/>
          <p:nvPr/>
        </p:nvSpPr>
        <p:spPr>
          <a:xfrm rot="1550609">
            <a:off x="2442885" y="4048042"/>
            <a:ext cx="731072" cy="17241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Αριστερό βέλος 23">
            <a:extLst>
              <a:ext uri="{FF2B5EF4-FFF2-40B4-BE49-F238E27FC236}">
                <a16:creationId xmlns:a16="http://schemas.microsoft.com/office/drawing/2014/main" xmlns="" id="{A8CF099A-C138-2E47-A633-BE4AE3E45018}"/>
              </a:ext>
            </a:extLst>
          </p:cNvPr>
          <p:cNvSpPr/>
          <p:nvPr/>
        </p:nvSpPr>
        <p:spPr>
          <a:xfrm rot="10800000">
            <a:off x="1810468" y="1501522"/>
            <a:ext cx="951062" cy="26364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xmlns="" val="3830274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a:extLst>
              <a:ext uri="{FF2B5EF4-FFF2-40B4-BE49-F238E27FC236}">
                <a16:creationId xmlns:a16="http://schemas.microsoft.com/office/drawing/2014/main" xmlns="" id="{41B68C77-138E-4BF7-A276-BD0C78A4219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cstate="print">
            <a:extLst>
              <a:ext uri="{28A0092B-C50C-407E-A947-70E740481C1C}">
                <a14:useLocalDpi xmlns:a14="http://schemas.microsoft.com/office/drawing/2010/main" xmlns="" val="0"/>
              </a:ext>
            </a:extLst>
          </a:blip>
          <a:srcRect l="3613"/>
          <a:stretch/>
        </p:blipFill>
        <p:spPr>
          <a:xfrm>
            <a:off x="0" y="2669685"/>
            <a:ext cx="3027759" cy="4188315"/>
          </a:xfrm>
          <a:prstGeom prst="rect">
            <a:avLst/>
          </a:prstGeom>
        </p:spPr>
      </p:pic>
      <p:pic>
        <p:nvPicPr>
          <p:cNvPr id="72" name="Picture 71">
            <a:extLst>
              <a:ext uri="{FF2B5EF4-FFF2-40B4-BE49-F238E27FC236}">
                <a16:creationId xmlns:a16="http://schemas.microsoft.com/office/drawing/2014/main" xmlns="" id="{7C268552-D473-46ED-B1B8-422042C4DEF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cstate="print">
            <a:extLst>
              <a:ext uri="{28A0092B-C50C-407E-A947-70E740481C1C}">
                <a14:useLocalDpi xmlns:a14="http://schemas.microsoft.com/office/drawing/2010/main" xmlns="" val="0"/>
              </a:ext>
            </a:extLst>
          </a:blip>
          <a:srcRect l="35640"/>
          <a:stretch/>
        </p:blipFill>
        <p:spPr>
          <a:xfrm>
            <a:off x="0" y="2892347"/>
            <a:ext cx="1141809" cy="2365453"/>
          </a:xfrm>
          <a:prstGeom prst="rect">
            <a:avLst/>
          </a:prstGeom>
        </p:spPr>
      </p:pic>
      <p:sp>
        <p:nvSpPr>
          <p:cNvPr id="74" name="Oval 73">
            <a:extLst>
              <a:ext uri="{FF2B5EF4-FFF2-40B4-BE49-F238E27FC236}">
                <a16:creationId xmlns:a16="http://schemas.microsoft.com/office/drawing/2014/main" xmlns="" id="{4AC0CD9D-7610-4620-93B4-798CCD9AB5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76" name="Picture 75">
            <a:extLst>
              <a:ext uri="{FF2B5EF4-FFF2-40B4-BE49-F238E27FC236}">
                <a16:creationId xmlns:a16="http://schemas.microsoft.com/office/drawing/2014/main" xmlns="" id="{B9238B3E-24AA-439A-B527-6C5DF6D7214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cstate="print">
            <a:extLst>
              <a:ext uri="{28A0092B-C50C-407E-A947-70E740481C1C}">
                <a14:useLocalDpi xmlns:a14="http://schemas.microsoft.com/office/drawing/2010/main" xmlns="" val="0"/>
              </a:ext>
            </a:extLst>
          </a:blip>
          <a:srcRect t="28813"/>
          <a:stretch/>
        </p:blipFill>
        <p:spPr>
          <a:xfrm>
            <a:off x="5999559" y="0"/>
            <a:ext cx="1202540" cy="1141407"/>
          </a:xfrm>
          <a:prstGeom prst="rect">
            <a:avLst/>
          </a:prstGeom>
        </p:spPr>
      </p:pic>
      <p:pic>
        <p:nvPicPr>
          <p:cNvPr id="78" name="Picture 77">
            <a:extLst>
              <a:ext uri="{FF2B5EF4-FFF2-40B4-BE49-F238E27FC236}">
                <a16:creationId xmlns:a16="http://schemas.microsoft.com/office/drawing/2014/main" xmlns="" id="{69F01145-BEA3-4CBF-AA21-10077B948CA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cstate="print">
            <a:extLst>
              <a:ext uri="{28A0092B-C50C-407E-A947-70E740481C1C}">
                <a14:useLocalDpi xmlns:a14="http://schemas.microsoft.com/office/drawing/2010/main" xmlns="" val="0"/>
              </a:ext>
            </a:extLst>
          </a:blip>
          <a:srcRect b="23320"/>
          <a:stretch/>
        </p:blipFill>
        <p:spPr>
          <a:xfrm>
            <a:off x="6454408" y="6096000"/>
            <a:ext cx="745301" cy="762000"/>
          </a:xfrm>
          <a:prstGeom prst="rect">
            <a:avLst/>
          </a:prstGeom>
        </p:spPr>
      </p:pic>
      <p:sp>
        <p:nvSpPr>
          <p:cNvPr id="80" name="Rectangle 79">
            <a:extLst>
              <a:ext uri="{FF2B5EF4-FFF2-40B4-BE49-F238E27FC236}">
                <a16:creationId xmlns:a16="http://schemas.microsoft.com/office/drawing/2014/main" xmlns="" id="{DE4D62F9-188E-4530-84C2-24BDEE4BEB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2" name="Rectangle 81">
            <a:extLst>
              <a:ext uri="{FF2B5EF4-FFF2-40B4-BE49-F238E27FC236}">
                <a16:creationId xmlns:a16="http://schemas.microsoft.com/office/drawing/2014/main" xmlns="" id="{757B325C-3E35-45CF-9D07-3BCB281F3B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4" name="Ορθογώνιο 3">
            <a:extLst>
              <a:ext uri="{FF2B5EF4-FFF2-40B4-BE49-F238E27FC236}">
                <a16:creationId xmlns:a16="http://schemas.microsoft.com/office/drawing/2014/main" xmlns="" id="{CC086BB9-78DC-794C-8EB9-4530EF71A4BA}"/>
              </a:ext>
            </a:extLst>
          </p:cNvPr>
          <p:cNvSpPr/>
          <p:nvPr/>
        </p:nvSpPr>
        <p:spPr>
          <a:xfrm>
            <a:off x="6073154" y="1626114"/>
            <a:ext cx="2695257" cy="210638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900" b="0" i="0" kern="1200" dirty="0" err="1">
                <a:solidFill>
                  <a:srgbClr val="EBEBEB"/>
                </a:solidFill>
                <a:latin typeface="Arial" panose="020B0604020202020204" pitchFamily="34" charset="0"/>
                <a:ea typeface="+mj-ea"/>
                <a:cs typeface="Arial" panose="020B0604020202020204" pitchFamily="34" charset="0"/>
              </a:rPr>
              <a:t>Μηχ</a:t>
            </a:r>
            <a:r>
              <a:rPr lang="en-US" sz="2900" b="0" i="0" kern="1200" dirty="0">
                <a:solidFill>
                  <a:srgbClr val="EBEBEB"/>
                </a:solidFill>
                <a:latin typeface="Arial" panose="020B0604020202020204" pitchFamily="34" charset="0"/>
                <a:ea typeface="+mj-ea"/>
                <a:cs typeface="Arial" panose="020B0604020202020204" pitchFamily="34" charset="0"/>
              </a:rPr>
              <a:t>α</a:t>
            </a:r>
            <a:r>
              <a:rPr lang="en-US" sz="2900" b="0" i="0" kern="1200" dirty="0" err="1">
                <a:solidFill>
                  <a:srgbClr val="EBEBEB"/>
                </a:solidFill>
                <a:latin typeface="Arial" panose="020B0604020202020204" pitchFamily="34" charset="0"/>
                <a:ea typeface="+mj-ea"/>
                <a:cs typeface="Arial" panose="020B0604020202020204" pitchFamily="34" charset="0"/>
              </a:rPr>
              <a:t>νισμοι</a:t>
            </a:r>
            <a:r>
              <a:rPr lang="en-US" sz="2900" b="0" i="0" kern="1200" dirty="0">
                <a:solidFill>
                  <a:srgbClr val="EBEBEB"/>
                </a:solidFill>
                <a:latin typeface="Arial" panose="020B0604020202020204" pitchFamily="34" charset="0"/>
                <a:ea typeface="+mj-ea"/>
                <a:cs typeface="Arial" panose="020B0604020202020204" pitchFamily="34" charset="0"/>
              </a:rPr>
              <a:t>́ </a:t>
            </a:r>
            <a:r>
              <a:rPr lang="en-US" sz="2900" b="0" i="0" kern="1200" dirty="0" err="1">
                <a:solidFill>
                  <a:srgbClr val="EBEBEB"/>
                </a:solidFill>
                <a:latin typeface="Arial" panose="020B0604020202020204" pitchFamily="34" charset="0"/>
                <a:ea typeface="+mj-ea"/>
                <a:cs typeface="Arial" panose="020B0604020202020204" pitchFamily="34" charset="0"/>
              </a:rPr>
              <a:t>δρ</a:t>
            </a:r>
            <a:r>
              <a:rPr lang="en-US" sz="2900" b="0" i="0" kern="1200" dirty="0">
                <a:solidFill>
                  <a:srgbClr val="EBEBEB"/>
                </a:solidFill>
                <a:latin typeface="Arial" panose="020B0604020202020204" pitchFamily="34" charset="0"/>
                <a:ea typeface="+mj-ea"/>
                <a:cs typeface="Arial" panose="020B0604020202020204" pitchFamily="34" charset="0"/>
              </a:rPr>
              <a:t>ά</a:t>
            </a:r>
            <a:r>
              <a:rPr lang="en-US" sz="2900" b="0" i="0" kern="1200" dirty="0" err="1">
                <a:solidFill>
                  <a:srgbClr val="EBEBEB"/>
                </a:solidFill>
                <a:latin typeface="Arial" panose="020B0604020202020204" pitchFamily="34" charset="0"/>
                <a:ea typeface="+mj-ea"/>
                <a:cs typeface="Arial" panose="020B0604020202020204" pitchFamily="34" charset="0"/>
              </a:rPr>
              <a:t>σης</a:t>
            </a:r>
            <a:r>
              <a:rPr lang="en-US" sz="2900" b="0" i="0" kern="1200" dirty="0">
                <a:solidFill>
                  <a:srgbClr val="EBEBEB"/>
                </a:solidFill>
                <a:latin typeface="Arial" panose="020B0604020202020204" pitchFamily="34" charset="0"/>
                <a:ea typeface="+mj-ea"/>
                <a:cs typeface="Arial" panose="020B0604020202020204" pitchFamily="34" charset="0"/>
              </a:rPr>
              <a:t> </a:t>
            </a:r>
            <a:r>
              <a:rPr lang="en-US" sz="2900" b="0" i="0" kern="1200" dirty="0" err="1">
                <a:solidFill>
                  <a:srgbClr val="EBEBEB"/>
                </a:solidFill>
                <a:latin typeface="Arial" panose="020B0604020202020204" pitchFamily="34" charset="0"/>
                <a:ea typeface="+mj-ea"/>
                <a:cs typeface="Arial" panose="020B0604020202020204" pitchFamily="34" charset="0"/>
              </a:rPr>
              <a:t>των</a:t>
            </a:r>
            <a:r>
              <a:rPr lang="en-US" sz="2900" b="0" i="0" kern="1200" dirty="0">
                <a:solidFill>
                  <a:srgbClr val="EBEBEB"/>
                </a:solidFill>
                <a:latin typeface="Arial" panose="020B0604020202020204" pitchFamily="34" charset="0"/>
                <a:ea typeface="+mj-ea"/>
                <a:cs typeface="Arial" panose="020B0604020202020204" pitchFamily="34" charset="0"/>
              </a:rPr>
              <a:t> α</a:t>
            </a:r>
            <a:r>
              <a:rPr lang="en-US" sz="2900" b="0" i="0" kern="1200" dirty="0" err="1">
                <a:solidFill>
                  <a:srgbClr val="EBEBEB"/>
                </a:solidFill>
                <a:latin typeface="Arial" panose="020B0604020202020204" pitchFamily="34" charset="0"/>
                <a:ea typeface="+mj-ea"/>
                <a:cs typeface="Arial" panose="020B0604020202020204" pitchFamily="34" charset="0"/>
              </a:rPr>
              <a:t>ντι</a:t>
            </a:r>
            <a:r>
              <a:rPr lang="en-US" sz="2900" b="0" i="0" kern="1200" dirty="0">
                <a:solidFill>
                  <a:srgbClr val="EBEBEB"/>
                </a:solidFill>
                <a:latin typeface="Arial" panose="020B0604020202020204" pitchFamily="34" charset="0"/>
                <a:ea typeface="+mj-ea"/>
                <a:cs typeface="Arial" panose="020B0604020202020204" pitchFamily="34" charset="0"/>
              </a:rPr>
              <a:t>β</a:t>
            </a:r>
            <a:r>
              <a:rPr lang="en-US" sz="2900" b="0" i="0" kern="1200" dirty="0" err="1">
                <a:solidFill>
                  <a:srgbClr val="EBEBEB"/>
                </a:solidFill>
                <a:latin typeface="Arial" panose="020B0604020202020204" pitchFamily="34" charset="0"/>
                <a:ea typeface="+mj-ea"/>
                <a:cs typeface="Arial" panose="020B0604020202020204" pitchFamily="34" charset="0"/>
              </a:rPr>
              <a:t>ιοτικών</a:t>
            </a:r>
            <a:r>
              <a:rPr lang="en-US" sz="2900" b="0" i="0" kern="1200" dirty="0">
                <a:solidFill>
                  <a:srgbClr val="EBEBEB"/>
                </a:solidFill>
                <a:latin typeface="Arial" panose="020B0604020202020204" pitchFamily="34" charset="0"/>
                <a:ea typeface="+mj-ea"/>
                <a:cs typeface="Arial" panose="020B0604020202020204" pitchFamily="34" charset="0"/>
              </a:rPr>
              <a:t> </a:t>
            </a:r>
            <a:r>
              <a:rPr lang="en-US" sz="2900" b="0" i="0" kern="1200" dirty="0" err="1">
                <a:solidFill>
                  <a:srgbClr val="EBEBEB"/>
                </a:solidFill>
                <a:latin typeface="Arial" panose="020B0604020202020204" pitchFamily="34" charset="0"/>
                <a:ea typeface="+mj-ea"/>
                <a:cs typeface="Arial" panose="020B0604020202020204" pitchFamily="34" charset="0"/>
              </a:rPr>
              <a:t>ομ</a:t>
            </a:r>
            <a:r>
              <a:rPr lang="en-US" sz="2900" b="0" i="0" kern="1200" dirty="0">
                <a:solidFill>
                  <a:srgbClr val="EBEBEB"/>
                </a:solidFill>
                <a:latin typeface="Arial" panose="020B0604020202020204" pitchFamily="34" charset="0"/>
                <a:ea typeface="+mj-ea"/>
                <a:cs typeface="Arial" panose="020B0604020202020204" pitchFamily="34" charset="0"/>
              </a:rPr>
              <a:t>ά</a:t>
            </a:r>
            <a:r>
              <a:rPr lang="en-US" sz="2900" b="0" i="0" kern="1200" dirty="0" err="1">
                <a:solidFill>
                  <a:srgbClr val="EBEBEB"/>
                </a:solidFill>
                <a:latin typeface="Arial" panose="020B0604020202020204" pitchFamily="34" charset="0"/>
                <a:ea typeface="+mj-ea"/>
                <a:cs typeface="Arial" panose="020B0604020202020204" pitchFamily="34" charset="0"/>
              </a:rPr>
              <a:t>δων</a:t>
            </a:r>
            <a:r>
              <a:rPr lang="en-US" sz="2900" b="0" i="0" kern="1200" dirty="0">
                <a:solidFill>
                  <a:srgbClr val="EBEBEB"/>
                </a:solidFill>
                <a:latin typeface="Arial" panose="020B0604020202020204" pitchFamily="34" charset="0"/>
                <a:ea typeface="+mj-ea"/>
                <a:cs typeface="Arial" panose="020B0604020202020204" pitchFamily="34" charset="0"/>
              </a:rPr>
              <a:t> </a:t>
            </a:r>
            <a:r>
              <a:rPr lang="en-US" sz="2900" b="0" i="0" kern="1200" dirty="0" err="1">
                <a:solidFill>
                  <a:srgbClr val="EBEBEB"/>
                </a:solidFill>
                <a:latin typeface="Arial" panose="020B0604020202020204" pitchFamily="34" charset="0"/>
                <a:ea typeface="+mj-ea"/>
                <a:cs typeface="Arial" panose="020B0604020202020204" pitchFamily="34" charset="0"/>
              </a:rPr>
              <a:t>στον</a:t>
            </a:r>
            <a:r>
              <a:rPr lang="en-US" sz="2900" b="0" i="0" kern="1200" dirty="0">
                <a:solidFill>
                  <a:srgbClr val="EBEBEB"/>
                </a:solidFill>
                <a:latin typeface="Arial" panose="020B0604020202020204" pitchFamily="34" charset="0"/>
                <a:ea typeface="+mj-ea"/>
                <a:cs typeface="Arial" panose="020B0604020202020204" pitchFamily="34" charset="0"/>
              </a:rPr>
              <a:t> S. aureus. </a:t>
            </a:r>
          </a:p>
        </p:txBody>
      </p:sp>
      <p:sp>
        <p:nvSpPr>
          <p:cNvPr id="84" name="Freeform 36">
            <a:extLst>
              <a:ext uri="{FF2B5EF4-FFF2-40B4-BE49-F238E27FC236}">
                <a16:creationId xmlns:a16="http://schemas.microsoft.com/office/drawing/2014/main" xmlns="" id="{C24BEC42-AFF3-40D1-93A2-A27A42E1E2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5597760" y="-1"/>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86" name="Freeform: Shape 85">
            <a:extLst>
              <a:ext uri="{FF2B5EF4-FFF2-40B4-BE49-F238E27FC236}">
                <a16:creationId xmlns:a16="http://schemas.microsoft.com/office/drawing/2014/main" xmlns="" id="{608F427C-1EC9-4280-9367-F2B3AA063E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5857465" cy="6858000"/>
          </a:xfrm>
          <a:custGeom>
            <a:avLst/>
            <a:gdLst>
              <a:gd name="connsiteX0" fmla="*/ 6465239 w 7809954"/>
              <a:gd name="connsiteY0" fmla="*/ 0 h 6858000"/>
              <a:gd name="connsiteX1" fmla="*/ 7808777 w 7809954"/>
              <a:gd name="connsiteY1" fmla="*/ 0 h 6858000"/>
              <a:gd name="connsiteX2" fmla="*/ 7783732 w 7809954"/>
              <a:gd name="connsiteY2" fmla="*/ 155676 h 6858000"/>
              <a:gd name="connsiteX3" fmla="*/ 7759863 w 7809954"/>
              <a:gd name="connsiteY3" fmla="*/ 310667 h 6858000"/>
              <a:gd name="connsiteX4" fmla="*/ 7736499 w 7809954"/>
              <a:gd name="connsiteY4" fmla="*/ 466344 h 6858000"/>
              <a:gd name="connsiteX5" fmla="*/ 7716496 w 7809954"/>
              <a:gd name="connsiteY5" fmla="*/ 622706 h 6858000"/>
              <a:gd name="connsiteX6" fmla="*/ 7696325 w 7809954"/>
              <a:gd name="connsiteY6" fmla="*/ 778383 h 6858000"/>
              <a:gd name="connsiteX7" fmla="*/ 7677499 w 7809954"/>
              <a:gd name="connsiteY7" fmla="*/ 934745 h 6858000"/>
              <a:gd name="connsiteX8" fmla="*/ 7661363 w 7809954"/>
              <a:gd name="connsiteY8" fmla="*/ 1089050 h 6858000"/>
              <a:gd name="connsiteX9" fmla="*/ 7646067 w 7809954"/>
              <a:gd name="connsiteY9" fmla="*/ 1245413 h 6858000"/>
              <a:gd name="connsiteX10" fmla="*/ 7632115 w 7809954"/>
              <a:gd name="connsiteY10" fmla="*/ 1401089 h 6858000"/>
              <a:gd name="connsiteX11" fmla="*/ 7620013 w 7809954"/>
              <a:gd name="connsiteY11" fmla="*/ 1554023 h 6858000"/>
              <a:gd name="connsiteX12" fmla="*/ 7607910 w 7809954"/>
              <a:gd name="connsiteY12" fmla="*/ 1709013 h 6858000"/>
              <a:gd name="connsiteX13" fmla="*/ 7597825 w 7809954"/>
              <a:gd name="connsiteY13" fmla="*/ 1861947 h 6858000"/>
              <a:gd name="connsiteX14" fmla="*/ 7589925 w 7809954"/>
              <a:gd name="connsiteY14" fmla="*/ 2014880 h 6858000"/>
              <a:gd name="connsiteX15" fmla="*/ 7581688 w 7809954"/>
              <a:gd name="connsiteY15" fmla="*/ 2167128 h 6858000"/>
              <a:gd name="connsiteX16" fmla="*/ 7574797 w 7809954"/>
              <a:gd name="connsiteY16" fmla="*/ 2318004 h 6858000"/>
              <a:gd name="connsiteX17" fmla="*/ 7569922 w 7809954"/>
              <a:gd name="connsiteY17" fmla="*/ 2467508 h 6858000"/>
              <a:gd name="connsiteX18" fmla="*/ 7565720 w 7809954"/>
              <a:gd name="connsiteY18" fmla="*/ 2617013 h 6858000"/>
              <a:gd name="connsiteX19" fmla="*/ 7561686 w 7809954"/>
              <a:gd name="connsiteY19" fmla="*/ 2765145 h 6858000"/>
              <a:gd name="connsiteX20" fmla="*/ 7559837 w 7809954"/>
              <a:gd name="connsiteY20" fmla="*/ 2911221 h 6858000"/>
              <a:gd name="connsiteX21" fmla="*/ 7557820 w 7809954"/>
              <a:gd name="connsiteY21" fmla="*/ 3057296 h 6858000"/>
              <a:gd name="connsiteX22" fmla="*/ 7556811 w 7809954"/>
              <a:gd name="connsiteY22" fmla="*/ 3201314 h 6858000"/>
              <a:gd name="connsiteX23" fmla="*/ 7557820 w 7809954"/>
              <a:gd name="connsiteY23" fmla="*/ 3343960 h 6858000"/>
              <a:gd name="connsiteX24" fmla="*/ 7557820 w 7809954"/>
              <a:gd name="connsiteY24" fmla="*/ 3485235 h 6858000"/>
              <a:gd name="connsiteX25" fmla="*/ 7559837 w 7809954"/>
              <a:gd name="connsiteY25" fmla="*/ 3625138 h 6858000"/>
              <a:gd name="connsiteX26" fmla="*/ 7562862 w 7809954"/>
              <a:gd name="connsiteY26" fmla="*/ 3762298 h 6858000"/>
              <a:gd name="connsiteX27" fmla="*/ 7565720 w 7809954"/>
              <a:gd name="connsiteY27" fmla="*/ 3898087 h 6858000"/>
              <a:gd name="connsiteX28" fmla="*/ 7568914 w 7809954"/>
              <a:gd name="connsiteY28" fmla="*/ 4031132 h 6858000"/>
              <a:gd name="connsiteX29" fmla="*/ 7573788 w 7809954"/>
              <a:gd name="connsiteY29" fmla="*/ 4163491 h 6858000"/>
              <a:gd name="connsiteX30" fmla="*/ 7578999 w 7809954"/>
              <a:gd name="connsiteY30" fmla="*/ 4293793 h 6858000"/>
              <a:gd name="connsiteX31" fmla="*/ 7583705 w 7809954"/>
              <a:gd name="connsiteY31" fmla="*/ 4421352 h 6858000"/>
              <a:gd name="connsiteX32" fmla="*/ 7596985 w 7809954"/>
              <a:gd name="connsiteY32" fmla="*/ 4670298 h 6858000"/>
              <a:gd name="connsiteX33" fmla="*/ 7611104 w 7809954"/>
              <a:gd name="connsiteY33" fmla="*/ 4908956 h 6858000"/>
              <a:gd name="connsiteX34" fmla="*/ 7625896 w 7809954"/>
              <a:gd name="connsiteY34" fmla="*/ 5138013 h 6858000"/>
              <a:gd name="connsiteX35" fmla="*/ 7642201 w 7809954"/>
              <a:gd name="connsiteY35" fmla="*/ 5354726 h 6858000"/>
              <a:gd name="connsiteX36" fmla="*/ 7659178 w 7809954"/>
              <a:gd name="connsiteY36" fmla="*/ 5561838 h 6858000"/>
              <a:gd name="connsiteX37" fmla="*/ 7677499 w 7809954"/>
              <a:gd name="connsiteY37" fmla="*/ 5753862 h 6858000"/>
              <a:gd name="connsiteX38" fmla="*/ 7695485 w 7809954"/>
              <a:gd name="connsiteY38" fmla="*/ 5934227 h 6858000"/>
              <a:gd name="connsiteX39" fmla="*/ 7713470 w 7809954"/>
              <a:gd name="connsiteY39" fmla="*/ 6100191 h 6858000"/>
              <a:gd name="connsiteX40" fmla="*/ 7730447 w 7809954"/>
              <a:gd name="connsiteY40" fmla="*/ 6252438 h 6858000"/>
              <a:gd name="connsiteX41" fmla="*/ 7746584 w 7809954"/>
              <a:gd name="connsiteY41" fmla="*/ 6387541 h 6858000"/>
              <a:gd name="connsiteX42" fmla="*/ 7761880 w 7809954"/>
              <a:gd name="connsiteY42" fmla="*/ 6509613 h 6858000"/>
              <a:gd name="connsiteX43" fmla="*/ 7774655 w 7809954"/>
              <a:gd name="connsiteY43" fmla="*/ 6612483 h 6858000"/>
              <a:gd name="connsiteX44" fmla="*/ 7786757 w 7809954"/>
              <a:gd name="connsiteY44" fmla="*/ 6698894 h 6858000"/>
              <a:gd name="connsiteX45" fmla="*/ 7804071 w 7809954"/>
              <a:gd name="connsiteY45" fmla="*/ 6817538 h 6858000"/>
              <a:gd name="connsiteX46" fmla="*/ 7809954 w 7809954"/>
              <a:gd name="connsiteY46" fmla="*/ 6858000 h 6858000"/>
              <a:gd name="connsiteX47" fmla="*/ 7157124 w 7809954"/>
              <a:gd name="connsiteY47" fmla="*/ 6858000 h 6858000"/>
              <a:gd name="connsiteX48" fmla="*/ 7157124 w 7809954"/>
              <a:gd name="connsiteY48" fmla="*/ 6858000 h 6858000"/>
              <a:gd name="connsiteX49" fmla="*/ 0 w 7809954"/>
              <a:gd name="connsiteY49" fmla="*/ 6858000 h 6858000"/>
              <a:gd name="connsiteX50" fmla="*/ 0 w 7809954"/>
              <a:gd name="connsiteY50" fmla="*/ 0 h 6858000"/>
              <a:gd name="connsiteX51" fmla="*/ 6465239 w 7809954"/>
              <a:gd name="connsiteY5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809954" h="6858000">
                <a:moveTo>
                  <a:pt x="6465239" y="0"/>
                </a:moveTo>
                <a:lnTo>
                  <a:pt x="7808777" y="0"/>
                </a:lnTo>
                <a:lnTo>
                  <a:pt x="7783732" y="155676"/>
                </a:lnTo>
                <a:lnTo>
                  <a:pt x="7759863" y="310667"/>
                </a:lnTo>
                <a:lnTo>
                  <a:pt x="7736499" y="466344"/>
                </a:lnTo>
                <a:lnTo>
                  <a:pt x="7716496" y="622706"/>
                </a:lnTo>
                <a:lnTo>
                  <a:pt x="7696325" y="778383"/>
                </a:lnTo>
                <a:lnTo>
                  <a:pt x="7677499" y="934745"/>
                </a:lnTo>
                <a:lnTo>
                  <a:pt x="7661363" y="1089050"/>
                </a:lnTo>
                <a:lnTo>
                  <a:pt x="7646067" y="1245413"/>
                </a:lnTo>
                <a:lnTo>
                  <a:pt x="7632115" y="1401089"/>
                </a:lnTo>
                <a:lnTo>
                  <a:pt x="7620013" y="1554023"/>
                </a:lnTo>
                <a:lnTo>
                  <a:pt x="7607910" y="1709013"/>
                </a:lnTo>
                <a:lnTo>
                  <a:pt x="7597825" y="1861947"/>
                </a:lnTo>
                <a:lnTo>
                  <a:pt x="7589925" y="2014880"/>
                </a:lnTo>
                <a:lnTo>
                  <a:pt x="7581688" y="2167128"/>
                </a:lnTo>
                <a:lnTo>
                  <a:pt x="7574797" y="2318004"/>
                </a:lnTo>
                <a:lnTo>
                  <a:pt x="7569922" y="2467508"/>
                </a:lnTo>
                <a:lnTo>
                  <a:pt x="7565720" y="2617013"/>
                </a:lnTo>
                <a:lnTo>
                  <a:pt x="7561686" y="2765145"/>
                </a:lnTo>
                <a:lnTo>
                  <a:pt x="7559837" y="2911221"/>
                </a:lnTo>
                <a:lnTo>
                  <a:pt x="7557820" y="3057296"/>
                </a:lnTo>
                <a:lnTo>
                  <a:pt x="7556811" y="3201314"/>
                </a:lnTo>
                <a:lnTo>
                  <a:pt x="7557820" y="3343960"/>
                </a:lnTo>
                <a:lnTo>
                  <a:pt x="7557820" y="3485235"/>
                </a:lnTo>
                <a:lnTo>
                  <a:pt x="7559837" y="3625138"/>
                </a:lnTo>
                <a:lnTo>
                  <a:pt x="7562862" y="3762298"/>
                </a:lnTo>
                <a:lnTo>
                  <a:pt x="7565720" y="3898087"/>
                </a:lnTo>
                <a:lnTo>
                  <a:pt x="7568914" y="4031132"/>
                </a:lnTo>
                <a:lnTo>
                  <a:pt x="7573788" y="4163491"/>
                </a:lnTo>
                <a:lnTo>
                  <a:pt x="7578999" y="4293793"/>
                </a:lnTo>
                <a:lnTo>
                  <a:pt x="7583705" y="4421352"/>
                </a:lnTo>
                <a:lnTo>
                  <a:pt x="7596985" y="4670298"/>
                </a:lnTo>
                <a:lnTo>
                  <a:pt x="7611104" y="4908956"/>
                </a:lnTo>
                <a:lnTo>
                  <a:pt x="7625896" y="5138013"/>
                </a:lnTo>
                <a:lnTo>
                  <a:pt x="7642201" y="5354726"/>
                </a:lnTo>
                <a:lnTo>
                  <a:pt x="7659178" y="5561838"/>
                </a:lnTo>
                <a:lnTo>
                  <a:pt x="7677499" y="5753862"/>
                </a:lnTo>
                <a:lnTo>
                  <a:pt x="7695485" y="5934227"/>
                </a:lnTo>
                <a:lnTo>
                  <a:pt x="7713470" y="6100191"/>
                </a:lnTo>
                <a:lnTo>
                  <a:pt x="7730447" y="6252438"/>
                </a:lnTo>
                <a:lnTo>
                  <a:pt x="7746584" y="6387541"/>
                </a:lnTo>
                <a:lnTo>
                  <a:pt x="7761880" y="6509613"/>
                </a:lnTo>
                <a:lnTo>
                  <a:pt x="7774655" y="6612483"/>
                </a:lnTo>
                <a:lnTo>
                  <a:pt x="7786757" y="6698894"/>
                </a:lnTo>
                <a:lnTo>
                  <a:pt x="7804071" y="6817538"/>
                </a:lnTo>
                <a:lnTo>
                  <a:pt x="7809954" y="6858000"/>
                </a:lnTo>
                <a:lnTo>
                  <a:pt x="7157124" y="6858000"/>
                </a:lnTo>
                <a:lnTo>
                  <a:pt x="7157124" y="6858000"/>
                </a:lnTo>
                <a:lnTo>
                  <a:pt x="0" y="6858000"/>
                </a:lnTo>
                <a:lnTo>
                  <a:pt x="0" y="0"/>
                </a:lnTo>
                <a:lnTo>
                  <a:pt x="646523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8" name="Rectangle 87">
            <a:extLst>
              <a:ext uri="{FF2B5EF4-FFF2-40B4-BE49-F238E27FC236}">
                <a16:creationId xmlns:a16="http://schemas.microsoft.com/office/drawing/2014/main" xmlns="" id="{F98810A7-E114-447A-A7D6-69B27CFB56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177153" name="Picture 1" descr="page57image63490576">
            <a:extLst>
              <a:ext uri="{FF2B5EF4-FFF2-40B4-BE49-F238E27FC236}">
                <a16:creationId xmlns:a16="http://schemas.microsoft.com/office/drawing/2014/main" xmlns="" id="{CCA85B39-2312-7747-AD76-692EE12D78E5}"/>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tretch>
            <a:fillRect/>
          </a:stretch>
        </p:blipFill>
        <p:spPr bwMode="auto">
          <a:xfrm>
            <a:off x="228600" y="1137431"/>
            <a:ext cx="5468965" cy="4019688"/>
          </a:xfrm>
          <a:prstGeom prst="rect">
            <a:avLst/>
          </a:prstGeom>
          <a:noFill/>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758624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Picture 134">
            <a:extLst>
              <a:ext uri="{FF2B5EF4-FFF2-40B4-BE49-F238E27FC236}">
                <a16:creationId xmlns:a16="http://schemas.microsoft.com/office/drawing/2014/main" xmlns="" id="{41B68C77-138E-4BF7-A276-BD0C78A4219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cstate="print">
            <a:extLst>
              <a:ext uri="{28A0092B-C50C-407E-A947-70E740481C1C}">
                <a14:useLocalDpi xmlns:a14="http://schemas.microsoft.com/office/drawing/2010/main" xmlns="" val="0"/>
              </a:ext>
            </a:extLst>
          </a:blip>
          <a:srcRect l="3613"/>
          <a:stretch/>
        </p:blipFill>
        <p:spPr>
          <a:xfrm>
            <a:off x="0" y="2669685"/>
            <a:ext cx="3027759" cy="4188315"/>
          </a:xfrm>
          <a:prstGeom prst="rect">
            <a:avLst/>
          </a:prstGeom>
        </p:spPr>
      </p:pic>
      <p:pic>
        <p:nvPicPr>
          <p:cNvPr id="137" name="Picture 136">
            <a:extLst>
              <a:ext uri="{FF2B5EF4-FFF2-40B4-BE49-F238E27FC236}">
                <a16:creationId xmlns:a16="http://schemas.microsoft.com/office/drawing/2014/main" xmlns="" id="{7C268552-D473-46ED-B1B8-422042C4DEF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cstate="print">
            <a:extLst>
              <a:ext uri="{28A0092B-C50C-407E-A947-70E740481C1C}">
                <a14:useLocalDpi xmlns:a14="http://schemas.microsoft.com/office/drawing/2010/main" xmlns="" val="0"/>
              </a:ext>
            </a:extLst>
          </a:blip>
          <a:srcRect l="35640"/>
          <a:stretch/>
        </p:blipFill>
        <p:spPr>
          <a:xfrm>
            <a:off x="0" y="2892347"/>
            <a:ext cx="1141809" cy="2365453"/>
          </a:xfrm>
          <a:prstGeom prst="rect">
            <a:avLst/>
          </a:prstGeom>
        </p:spPr>
      </p:pic>
      <p:sp>
        <p:nvSpPr>
          <p:cNvPr id="139" name="Oval 138">
            <a:extLst>
              <a:ext uri="{FF2B5EF4-FFF2-40B4-BE49-F238E27FC236}">
                <a16:creationId xmlns:a16="http://schemas.microsoft.com/office/drawing/2014/main" xmlns="" id="{4AC0CD9D-7610-4620-93B4-798CCD9AB5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41" name="Picture 140">
            <a:extLst>
              <a:ext uri="{FF2B5EF4-FFF2-40B4-BE49-F238E27FC236}">
                <a16:creationId xmlns:a16="http://schemas.microsoft.com/office/drawing/2014/main" xmlns="" id="{B9238B3E-24AA-439A-B527-6C5DF6D7214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cstate="print">
            <a:extLst>
              <a:ext uri="{28A0092B-C50C-407E-A947-70E740481C1C}">
                <a14:useLocalDpi xmlns:a14="http://schemas.microsoft.com/office/drawing/2010/main" xmlns="" val="0"/>
              </a:ext>
            </a:extLst>
          </a:blip>
          <a:srcRect t="28813"/>
          <a:stretch/>
        </p:blipFill>
        <p:spPr>
          <a:xfrm>
            <a:off x="5999559" y="0"/>
            <a:ext cx="1202540" cy="1141407"/>
          </a:xfrm>
          <a:prstGeom prst="rect">
            <a:avLst/>
          </a:prstGeom>
        </p:spPr>
      </p:pic>
      <p:pic>
        <p:nvPicPr>
          <p:cNvPr id="143" name="Picture 142">
            <a:extLst>
              <a:ext uri="{FF2B5EF4-FFF2-40B4-BE49-F238E27FC236}">
                <a16:creationId xmlns:a16="http://schemas.microsoft.com/office/drawing/2014/main" xmlns="" id="{69F01145-BEA3-4CBF-AA21-10077B948CA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cstate="print">
            <a:extLst>
              <a:ext uri="{28A0092B-C50C-407E-A947-70E740481C1C}">
                <a14:useLocalDpi xmlns:a14="http://schemas.microsoft.com/office/drawing/2010/main" xmlns="" val="0"/>
              </a:ext>
            </a:extLst>
          </a:blip>
          <a:srcRect b="23320"/>
          <a:stretch/>
        </p:blipFill>
        <p:spPr>
          <a:xfrm>
            <a:off x="6454408" y="6096000"/>
            <a:ext cx="745301" cy="762000"/>
          </a:xfrm>
          <a:prstGeom prst="rect">
            <a:avLst/>
          </a:prstGeom>
        </p:spPr>
      </p:pic>
      <p:sp>
        <p:nvSpPr>
          <p:cNvPr id="145" name="Rectangle 144">
            <a:extLst>
              <a:ext uri="{FF2B5EF4-FFF2-40B4-BE49-F238E27FC236}">
                <a16:creationId xmlns:a16="http://schemas.microsoft.com/office/drawing/2014/main" xmlns="" id="{DE4D62F9-188E-4530-84C2-24BDEE4BEB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47" name="Rectangle 146">
            <a:extLst>
              <a:ext uri="{FF2B5EF4-FFF2-40B4-BE49-F238E27FC236}">
                <a16:creationId xmlns:a16="http://schemas.microsoft.com/office/drawing/2014/main" xmlns="" id="{9362849A-570D-49DB-954C-63F144E88A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xmlns="" id="{1CA42011-E478-428B-9D15-A98E338BF8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51" name="Freeform 7">
            <a:extLst>
              <a:ext uri="{FF2B5EF4-FFF2-40B4-BE49-F238E27FC236}">
                <a16:creationId xmlns:a16="http://schemas.microsoft.com/office/drawing/2014/main" xmlns="" id="{9ED2773C-FE51-4632-BA46-036BDCDA6E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6" name="Ορθογώνιο 5">
            <a:extLst>
              <a:ext uri="{FF2B5EF4-FFF2-40B4-BE49-F238E27FC236}">
                <a16:creationId xmlns:a16="http://schemas.microsoft.com/office/drawing/2014/main" xmlns="" id="{2C21E9E0-F3BA-AE4F-9A64-983A40E05A49}"/>
              </a:ext>
            </a:extLst>
          </p:cNvPr>
          <p:cNvSpPr/>
          <p:nvPr/>
        </p:nvSpPr>
        <p:spPr>
          <a:xfrm>
            <a:off x="486697" y="629267"/>
            <a:ext cx="6939116" cy="1016654"/>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2900" b="0" i="0" kern="1200" dirty="0" err="1">
                <a:solidFill>
                  <a:srgbClr val="EBEBEB"/>
                </a:solidFill>
                <a:latin typeface="+mj-lt"/>
                <a:ea typeface="+mj-ea"/>
                <a:cs typeface="+mj-cs"/>
              </a:rPr>
              <a:t>Αντοχη</a:t>
            </a:r>
            <a:r>
              <a:rPr lang="en-US" sz="2900" b="0" i="0" kern="1200" dirty="0">
                <a:solidFill>
                  <a:srgbClr val="EBEBEB"/>
                </a:solidFill>
                <a:latin typeface="+mj-lt"/>
                <a:ea typeface="+mj-ea"/>
                <a:cs typeface="+mj-cs"/>
              </a:rPr>
              <a:t>́ </a:t>
            </a:r>
            <a:r>
              <a:rPr lang="en-US" sz="2900" b="0" i="0" kern="1200" dirty="0" err="1">
                <a:solidFill>
                  <a:srgbClr val="EBEBEB"/>
                </a:solidFill>
                <a:latin typeface="+mj-lt"/>
                <a:ea typeface="+mj-ea"/>
                <a:cs typeface="+mj-cs"/>
              </a:rPr>
              <a:t>των</a:t>
            </a:r>
            <a:r>
              <a:rPr lang="en-US" sz="2900" b="0" i="0" kern="1200" dirty="0">
                <a:solidFill>
                  <a:srgbClr val="EBEBEB"/>
                </a:solidFill>
                <a:latin typeface="+mj-lt"/>
                <a:ea typeface="+mj-ea"/>
                <a:cs typeface="+mj-cs"/>
              </a:rPr>
              <a:t> </a:t>
            </a:r>
            <a:r>
              <a:rPr lang="en-US" sz="2900" b="0" i="0" kern="1200" dirty="0" err="1">
                <a:solidFill>
                  <a:srgbClr val="EBEBEB"/>
                </a:solidFill>
                <a:latin typeface="+mj-lt"/>
                <a:ea typeface="+mj-ea"/>
                <a:cs typeface="+mj-cs"/>
              </a:rPr>
              <a:t>στ</a:t>
            </a:r>
            <a:r>
              <a:rPr lang="en-US" sz="2900" b="0" i="0" kern="1200" dirty="0">
                <a:solidFill>
                  <a:srgbClr val="EBEBEB"/>
                </a:solidFill>
                <a:latin typeface="+mj-lt"/>
                <a:ea typeface="+mj-ea"/>
                <a:cs typeface="+mj-cs"/>
              </a:rPr>
              <a:t>α</a:t>
            </a:r>
            <a:r>
              <a:rPr lang="en-US" sz="2900" b="0" i="0" kern="1200" dirty="0" err="1">
                <a:solidFill>
                  <a:srgbClr val="EBEBEB"/>
                </a:solidFill>
                <a:latin typeface="+mj-lt"/>
                <a:ea typeface="+mj-ea"/>
                <a:cs typeface="+mj-cs"/>
              </a:rPr>
              <a:t>φυλοκόκκων</a:t>
            </a:r>
            <a:r>
              <a:rPr lang="en-US" sz="2900" b="0" i="0" kern="1200" dirty="0">
                <a:solidFill>
                  <a:srgbClr val="EBEBEB"/>
                </a:solidFill>
                <a:latin typeface="+mj-lt"/>
                <a:ea typeface="+mj-ea"/>
                <a:cs typeface="+mj-cs"/>
              </a:rPr>
              <a:t> </a:t>
            </a:r>
            <a:r>
              <a:rPr lang="en-US" sz="2900" b="0" i="0" kern="1200" dirty="0" err="1">
                <a:solidFill>
                  <a:srgbClr val="EBEBEB"/>
                </a:solidFill>
                <a:latin typeface="+mj-lt"/>
                <a:ea typeface="+mj-ea"/>
                <a:cs typeface="+mj-cs"/>
              </a:rPr>
              <a:t>στ</a:t>
            </a:r>
            <a:r>
              <a:rPr lang="en-US" sz="2900" b="0" i="0" kern="1200" dirty="0">
                <a:solidFill>
                  <a:srgbClr val="EBEBEB"/>
                </a:solidFill>
                <a:latin typeface="+mj-lt"/>
                <a:ea typeface="+mj-ea"/>
                <a:cs typeface="+mj-cs"/>
              </a:rPr>
              <a:t>α </a:t>
            </a:r>
          </a:p>
          <a:p>
            <a:pPr>
              <a:lnSpc>
                <a:spcPct val="90000"/>
              </a:lnSpc>
              <a:spcBef>
                <a:spcPct val="0"/>
              </a:spcBef>
              <a:spcAft>
                <a:spcPts val="600"/>
              </a:spcAft>
            </a:pPr>
            <a:r>
              <a:rPr lang="en-US" sz="2900" b="0" i="0" kern="1200" dirty="0">
                <a:solidFill>
                  <a:srgbClr val="EBEBEB"/>
                </a:solidFill>
                <a:latin typeface="+mj-lt"/>
                <a:ea typeface="+mj-ea"/>
                <a:cs typeface="+mj-cs"/>
              </a:rPr>
              <a:t>β-</a:t>
            </a:r>
            <a:r>
              <a:rPr lang="en-US" sz="2900" b="0" i="0" kern="1200" dirty="0" err="1">
                <a:solidFill>
                  <a:srgbClr val="EBEBEB"/>
                </a:solidFill>
                <a:latin typeface="+mj-lt"/>
                <a:ea typeface="+mj-ea"/>
                <a:cs typeface="+mj-cs"/>
              </a:rPr>
              <a:t>λ</a:t>
            </a:r>
            <a:r>
              <a:rPr lang="en-US" sz="2900" b="0" i="0" kern="1200" dirty="0">
                <a:solidFill>
                  <a:srgbClr val="EBEBEB"/>
                </a:solidFill>
                <a:latin typeface="+mj-lt"/>
                <a:ea typeface="+mj-ea"/>
                <a:cs typeface="+mj-cs"/>
              </a:rPr>
              <a:t>α</a:t>
            </a:r>
            <a:r>
              <a:rPr lang="en-US" sz="2900" b="0" i="0" kern="1200" dirty="0" err="1">
                <a:solidFill>
                  <a:srgbClr val="EBEBEB"/>
                </a:solidFill>
                <a:latin typeface="+mj-lt"/>
                <a:ea typeface="+mj-ea"/>
                <a:cs typeface="+mj-cs"/>
              </a:rPr>
              <a:t>κτ</a:t>
            </a:r>
            <a:r>
              <a:rPr lang="en-US" sz="2900" b="0" i="0" kern="1200" dirty="0">
                <a:solidFill>
                  <a:srgbClr val="EBEBEB"/>
                </a:solidFill>
                <a:latin typeface="+mj-lt"/>
                <a:ea typeface="+mj-ea"/>
                <a:cs typeface="+mj-cs"/>
              </a:rPr>
              <a:t>α</a:t>
            </a:r>
            <a:r>
              <a:rPr lang="en-US" sz="2900" b="0" i="0" kern="1200" dirty="0" err="1">
                <a:solidFill>
                  <a:srgbClr val="EBEBEB"/>
                </a:solidFill>
                <a:latin typeface="+mj-lt"/>
                <a:ea typeface="+mj-ea"/>
                <a:cs typeface="+mj-cs"/>
              </a:rPr>
              <a:t>μικ</a:t>
            </a:r>
            <a:r>
              <a:rPr lang="en-US" sz="2900" b="0" i="0" kern="1200" dirty="0">
                <a:solidFill>
                  <a:srgbClr val="EBEBEB"/>
                </a:solidFill>
                <a:latin typeface="+mj-lt"/>
                <a:ea typeface="+mj-ea"/>
                <a:cs typeface="+mj-cs"/>
              </a:rPr>
              <a:t>ά α</a:t>
            </a:r>
            <a:r>
              <a:rPr lang="en-US" sz="2900" b="0" i="0" kern="1200" dirty="0" err="1">
                <a:solidFill>
                  <a:srgbClr val="EBEBEB"/>
                </a:solidFill>
                <a:latin typeface="+mj-lt"/>
                <a:ea typeface="+mj-ea"/>
                <a:cs typeface="+mj-cs"/>
              </a:rPr>
              <a:t>ντι</a:t>
            </a:r>
            <a:r>
              <a:rPr lang="en-US" sz="2900" b="0" i="0" kern="1200" dirty="0">
                <a:solidFill>
                  <a:srgbClr val="EBEBEB"/>
                </a:solidFill>
                <a:latin typeface="+mj-lt"/>
                <a:ea typeface="+mj-ea"/>
                <a:cs typeface="+mj-cs"/>
              </a:rPr>
              <a:t>β</a:t>
            </a:r>
            <a:r>
              <a:rPr lang="en-US" sz="2900" b="0" i="0" kern="1200" dirty="0" err="1">
                <a:solidFill>
                  <a:srgbClr val="EBEBEB"/>
                </a:solidFill>
                <a:latin typeface="+mj-lt"/>
                <a:ea typeface="+mj-ea"/>
                <a:cs typeface="+mj-cs"/>
              </a:rPr>
              <a:t>ιοτικ</a:t>
            </a:r>
            <a:r>
              <a:rPr lang="en-US" sz="2900" b="0" i="0" kern="1200" dirty="0">
                <a:solidFill>
                  <a:srgbClr val="EBEBEB"/>
                </a:solidFill>
                <a:latin typeface="+mj-lt"/>
                <a:ea typeface="+mj-ea"/>
                <a:cs typeface="+mj-cs"/>
              </a:rPr>
              <a:t>ά </a:t>
            </a:r>
          </a:p>
        </p:txBody>
      </p:sp>
      <p:sp useBgFill="1">
        <p:nvSpPr>
          <p:cNvPr id="153" name="Freeform: Shape 152">
            <a:extLst>
              <a:ext uri="{FF2B5EF4-FFF2-40B4-BE49-F238E27FC236}">
                <a16:creationId xmlns:a16="http://schemas.microsoft.com/office/drawing/2014/main" xmlns="" id="{E02F9158-C4C2-46A8-BE73-A4F77E139F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a:off x="0" y="1762067"/>
            <a:ext cx="9144313"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pic>
        <p:nvPicPr>
          <p:cNvPr id="165890" name="Picture 2" descr="Peptidoglycan Cross-Linking Preferences of Staphylococcus aureus  Penicillin-Binding Proteins Have Implications for Treating MRSA Infections.  - Abstract - Europe PMC">
            <a:extLst>
              <a:ext uri="{FF2B5EF4-FFF2-40B4-BE49-F238E27FC236}">
                <a16:creationId xmlns:a16="http://schemas.microsoft.com/office/drawing/2014/main" xmlns="" id="{2E92C461-5A6C-EC44-88BB-125CC43C7EB0}"/>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tretch>
            <a:fillRect/>
          </a:stretch>
        </p:blipFill>
        <p:spPr bwMode="auto">
          <a:xfrm>
            <a:off x="490113" y="3357110"/>
            <a:ext cx="4088720" cy="2044360"/>
          </a:xfrm>
          <a:prstGeom prst="rect">
            <a:avLst/>
          </a:prstGeom>
          <a:noFill/>
          <a:effectLst/>
          <a:extLst>
            <a:ext uri="{909E8E84-426E-40DD-AFC4-6F175D3DCCD1}">
              <a14:hiddenFill xmlns:a14="http://schemas.microsoft.com/office/drawing/2010/main" xmlns="">
                <a:solidFill>
                  <a:srgbClr val="FFFFFF"/>
                </a:solidFill>
              </a14:hiddenFill>
            </a:ext>
          </a:extLst>
        </p:spPr>
      </p:pic>
      <p:sp>
        <p:nvSpPr>
          <p:cNvPr id="5" name="Ορθογώνιο 4">
            <a:extLst>
              <a:ext uri="{FF2B5EF4-FFF2-40B4-BE49-F238E27FC236}">
                <a16:creationId xmlns:a16="http://schemas.microsoft.com/office/drawing/2014/main" xmlns="" id="{F9CD9472-99E7-E443-A639-69420221D810}"/>
              </a:ext>
            </a:extLst>
          </p:cNvPr>
          <p:cNvSpPr/>
          <p:nvPr/>
        </p:nvSpPr>
        <p:spPr>
          <a:xfrm>
            <a:off x="4815816" y="2548281"/>
            <a:ext cx="3841955" cy="3658689"/>
          </a:xfrm>
          <a:prstGeom prst="rect">
            <a:avLst/>
          </a:prstGeom>
        </p:spPr>
        <p:txBody>
          <a:bodyPr vert="horz" lIns="91440" tIns="45720" rIns="91440" bIns="45720" rtlCol="0">
            <a:normAutofit/>
          </a:bodyPr>
          <a:lstStyle/>
          <a:p>
            <a:pPr marL="285750" indent="-285750">
              <a:spcBef>
                <a:spcPts val="1000"/>
              </a:spcBef>
              <a:buClr>
                <a:schemeClr val="accent1"/>
              </a:buClr>
              <a:buSzPct val="80000"/>
              <a:buFont typeface="Wingdings" pitchFamily="2" charset="2"/>
              <a:buChar char="q"/>
            </a:pPr>
            <a:r>
              <a:rPr lang="en-US" dirty="0">
                <a:latin typeface="+mj-lt"/>
                <a:ea typeface="+mj-ea"/>
                <a:cs typeface="+mj-cs"/>
              </a:rPr>
              <a:t>Παραγωγή πενικιλλινάσης (β-λακταμάση) που υδρολύει το αντιβιοτικό, </a:t>
            </a:r>
          </a:p>
          <a:p>
            <a:pPr marL="285750" indent="-285750">
              <a:spcBef>
                <a:spcPts val="1000"/>
              </a:spcBef>
              <a:buClr>
                <a:schemeClr val="accent1"/>
              </a:buClr>
              <a:buSzPct val="80000"/>
              <a:buFont typeface="Wingdings" pitchFamily="2" charset="2"/>
              <a:buChar char="q"/>
            </a:pPr>
            <a:r>
              <a:rPr lang="en-US" dirty="0">
                <a:latin typeface="+mj-lt"/>
                <a:ea typeface="+mj-ea"/>
                <a:cs typeface="+mj-cs"/>
              </a:rPr>
              <a:t>Τροποποίηση των φυσιολογικών PBPs που αποτελούν τον στόχο του αντιβιοτικού. </a:t>
            </a:r>
          </a:p>
          <a:p>
            <a:pPr marL="285750" indent="-285750">
              <a:spcBef>
                <a:spcPts val="1000"/>
              </a:spcBef>
              <a:buClr>
                <a:schemeClr val="accent1"/>
              </a:buClr>
              <a:buSzPct val="80000"/>
              <a:buFont typeface="Wingdings" pitchFamily="2" charset="2"/>
              <a:buChar char="q"/>
            </a:pPr>
            <a:r>
              <a:rPr lang="en-US" dirty="0">
                <a:latin typeface="+mj-lt"/>
                <a:ea typeface="+mj-ea"/>
                <a:cs typeface="+mj-cs"/>
              </a:rPr>
              <a:t>Παραγωγή νέας πενικιλλινο-δεσμευτικής πρωτεΐνης (ό́πως η PBP2α --- ελαττωμένη συγγένεια προς β-λακτάμες) </a:t>
            </a:r>
          </a:p>
          <a:p>
            <a:pPr marL="285750" indent="-285750">
              <a:spcBef>
                <a:spcPts val="1000"/>
              </a:spcBef>
              <a:buClr>
                <a:schemeClr val="accent1"/>
              </a:buClr>
              <a:buSzPct val="80000"/>
              <a:buFont typeface="Wingdings" pitchFamily="2" charset="2"/>
              <a:buChar char="q"/>
            </a:pPr>
            <a:endParaRPr lang="en-US" dirty="0">
              <a:latin typeface="+mj-lt"/>
              <a:ea typeface="+mj-ea"/>
              <a:cs typeface="+mj-cs"/>
            </a:endParaRPr>
          </a:p>
        </p:txBody>
      </p:sp>
    </p:spTree>
    <p:extLst>
      <p:ext uri="{BB962C8B-B14F-4D97-AF65-F5344CB8AC3E}">
        <p14:creationId xmlns:p14="http://schemas.microsoft.com/office/powerpoint/2010/main" xmlns="" val="756593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xmlns="" id="{4A6F9399-1265-8447-8978-ED5011D0E83A}"/>
              </a:ext>
            </a:extLst>
          </p:cNvPr>
          <p:cNvPicPr>
            <a:picLocks noChangeAspect="1"/>
          </p:cNvPicPr>
          <p:nvPr/>
        </p:nvPicPr>
        <p:blipFill>
          <a:blip r:embed="rId2" cstate="print"/>
          <a:stretch>
            <a:fillRect/>
          </a:stretch>
        </p:blipFill>
        <p:spPr>
          <a:xfrm>
            <a:off x="188495" y="609600"/>
            <a:ext cx="8726906" cy="5935150"/>
          </a:xfrm>
          <a:prstGeom prst="rect">
            <a:avLst/>
          </a:prstGeom>
        </p:spPr>
      </p:pic>
    </p:spTree>
    <p:extLst>
      <p:ext uri="{BB962C8B-B14F-4D97-AF65-F5344CB8AC3E}">
        <p14:creationId xmlns:p14="http://schemas.microsoft.com/office/powerpoint/2010/main" xmlns="" val="1383549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a:extLst>
              <a:ext uri="{FF2B5EF4-FFF2-40B4-BE49-F238E27FC236}">
                <a16:creationId xmlns:a16="http://schemas.microsoft.com/office/drawing/2014/main" xmlns="" id="{916987CA-2741-6543-BF7C-748CE5F0B0E3}"/>
              </a:ext>
            </a:extLst>
          </p:cNvPr>
          <p:cNvSpPr/>
          <p:nvPr/>
        </p:nvSpPr>
        <p:spPr>
          <a:xfrm>
            <a:off x="381000" y="428178"/>
            <a:ext cx="7924800" cy="3785652"/>
          </a:xfrm>
          <a:prstGeom prst="rect">
            <a:avLst/>
          </a:prstGeom>
        </p:spPr>
        <p:txBody>
          <a:bodyPr wrap="square">
            <a:spAutoFit/>
          </a:bodyPr>
          <a:lstStyle/>
          <a:p>
            <a:pPr marL="285750" indent="-285750">
              <a:buFont typeface="Arial" panose="020B0604020202020204" pitchFamily="34" charset="0"/>
              <a:buChar char="•"/>
            </a:pPr>
            <a:r>
              <a:rPr lang="en-US" sz="2000" b="1" dirty="0">
                <a:solidFill>
                  <a:schemeClr val="accent2"/>
                </a:solidFill>
                <a:latin typeface="Arial" panose="020B0604020202020204" pitchFamily="34" charset="0"/>
                <a:cs typeface="Arial" panose="020B0604020202020204" pitchFamily="34" charset="0"/>
              </a:rPr>
              <a:t>PBP2</a:t>
            </a:r>
            <a:r>
              <a:rPr lang="el-GR" sz="2000" b="1" dirty="0">
                <a:solidFill>
                  <a:schemeClr val="accent2"/>
                </a:solidFill>
                <a:latin typeface="Arial" panose="020B0604020202020204" pitchFamily="34" charset="0"/>
                <a:cs typeface="Arial" panose="020B0604020202020204" pitchFamily="34" charset="0"/>
              </a:rPr>
              <a:t>α </a:t>
            </a:r>
            <a:r>
              <a:rPr lang="en-US" sz="2000" dirty="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δεν </a:t>
            </a:r>
            <a:r>
              <a:rPr lang="el-GR" sz="2000" dirty="0" err="1">
                <a:latin typeface="Arial" panose="020B0604020202020204" pitchFamily="34" charset="0"/>
                <a:cs typeface="Arial" panose="020B0604020202020204" pitchFamily="34" charset="0"/>
              </a:rPr>
              <a:t>δημιουργει</a:t>
            </a:r>
            <a:r>
              <a:rPr lang="el-GR" sz="2000" dirty="0">
                <a:latin typeface="Arial" panose="020B0604020202020204" pitchFamily="34" charset="0"/>
                <a:cs typeface="Arial" panose="020B0604020202020204" pitchFamily="34" charset="0"/>
              </a:rPr>
              <a:t>́ </a:t>
            </a:r>
            <a:r>
              <a:rPr lang="el-GR" sz="2000" dirty="0" err="1">
                <a:latin typeface="Arial" panose="020B0604020202020204" pitchFamily="34" charset="0"/>
                <a:cs typeface="Arial" panose="020B0604020202020204" pitchFamily="34" charset="0"/>
              </a:rPr>
              <a:t>σταθερο</a:t>
            </a:r>
            <a:r>
              <a:rPr lang="el-GR" sz="2000" dirty="0">
                <a:latin typeface="Arial" panose="020B0604020202020204" pitchFamily="34" charset="0"/>
                <a:cs typeface="Arial" panose="020B0604020202020204" pitchFamily="34" charset="0"/>
              </a:rPr>
              <a:t>́ </a:t>
            </a:r>
            <a:r>
              <a:rPr lang="el-GR" sz="2000" dirty="0" err="1">
                <a:latin typeface="Arial" panose="020B0604020202020204" pitchFamily="34" charset="0"/>
                <a:cs typeface="Arial" panose="020B0604020202020204" pitchFamily="34" charset="0"/>
              </a:rPr>
              <a:t>σύμπλοκο</a:t>
            </a:r>
            <a:r>
              <a:rPr lang="el-GR" sz="2000" dirty="0">
                <a:latin typeface="Arial" panose="020B0604020202020204" pitchFamily="34" charset="0"/>
                <a:cs typeface="Arial" panose="020B0604020202020204" pitchFamily="34" charset="0"/>
              </a:rPr>
              <a:t> με τις </a:t>
            </a:r>
            <a:endParaRPr lang="en-US" sz="2000" dirty="0">
              <a:latin typeface="Arial" panose="020B0604020202020204" pitchFamily="34" charset="0"/>
              <a:cs typeface="Arial" panose="020B0604020202020204" pitchFamily="34" charset="0"/>
            </a:endParaRPr>
          </a:p>
          <a:p>
            <a:pPr marL="271463"/>
            <a:r>
              <a:rPr lang="el-GR" sz="2000" dirty="0" err="1">
                <a:latin typeface="Arial" panose="020B0604020202020204" pitchFamily="34" charset="0"/>
                <a:cs typeface="Arial" panose="020B0604020202020204" pitchFamily="34" charset="0"/>
              </a:rPr>
              <a:t>β-λακτάμες</a:t>
            </a:r>
            <a:r>
              <a:rPr lang="en-US" sz="2000" dirty="0">
                <a:latin typeface="Arial" panose="020B0604020202020204" pitchFamily="34" charset="0"/>
                <a:cs typeface="Arial" panose="020B0604020202020204" pitchFamily="34" charset="0"/>
              </a:rPr>
              <a:t>           </a:t>
            </a:r>
            <a:r>
              <a:rPr lang="el-GR" sz="2000" dirty="0" err="1">
                <a:latin typeface="Arial" panose="020B0604020202020204" pitchFamily="34" charset="0"/>
                <a:cs typeface="Arial" panose="020B0604020202020204" pitchFamily="34" charset="0"/>
              </a:rPr>
              <a:t>παραμένει</a:t>
            </a:r>
            <a:r>
              <a:rPr lang="el-GR" sz="2000" dirty="0">
                <a:latin typeface="Arial" panose="020B0604020202020204" pitchFamily="34" charset="0"/>
                <a:cs typeface="Arial" panose="020B0604020202020204" pitchFamily="34" charset="0"/>
              </a:rPr>
              <a:t> </a:t>
            </a:r>
            <a:r>
              <a:rPr lang="el-GR" sz="2000" dirty="0" err="1">
                <a:latin typeface="Arial" panose="020B0604020202020204" pitchFamily="34" charset="0"/>
                <a:cs typeface="Arial" panose="020B0604020202020204" pitchFamily="34" charset="0"/>
              </a:rPr>
              <a:t>λειτουργικη</a:t>
            </a:r>
            <a:r>
              <a:rPr lang="el-GR" sz="2000" dirty="0">
                <a:latin typeface="Arial" panose="020B0604020202020204" pitchFamily="34" charset="0"/>
                <a:cs typeface="Arial" panose="020B0604020202020204" pitchFamily="34" charset="0"/>
              </a:rPr>
              <a:t>́ για τη </a:t>
            </a:r>
            <a:r>
              <a:rPr lang="el-GR" sz="2000" dirty="0" err="1">
                <a:latin typeface="Arial" panose="020B0604020202020204" pitchFamily="34" charset="0"/>
                <a:cs typeface="Arial" panose="020B0604020202020204" pitchFamily="34" charset="0"/>
              </a:rPr>
              <a:t>σύνθεση</a:t>
            </a:r>
            <a:r>
              <a:rPr lang="el-GR" sz="2000" dirty="0">
                <a:latin typeface="Arial" panose="020B0604020202020204" pitchFamily="34" charset="0"/>
                <a:cs typeface="Arial" panose="020B0604020202020204" pitchFamily="34" charset="0"/>
              </a:rPr>
              <a:t> του </a:t>
            </a:r>
            <a:r>
              <a:rPr lang="el-GR" sz="2000" dirty="0" err="1">
                <a:latin typeface="Arial" panose="020B0604020202020204" pitchFamily="34" charset="0"/>
                <a:cs typeface="Arial" panose="020B0604020202020204" pitchFamily="34" charset="0"/>
              </a:rPr>
              <a:t>κυτταρικου</a:t>
            </a:r>
            <a:r>
              <a:rPr lang="el-GR" sz="2000" dirty="0">
                <a:latin typeface="Arial" panose="020B0604020202020204" pitchFamily="34" charset="0"/>
                <a:cs typeface="Arial" panose="020B0604020202020204" pitchFamily="34" charset="0"/>
              </a:rPr>
              <a:t>́ </a:t>
            </a:r>
            <a:r>
              <a:rPr lang="el-GR" sz="2000" dirty="0" err="1">
                <a:latin typeface="Arial" panose="020B0604020202020204" pitchFamily="34" charset="0"/>
                <a:cs typeface="Arial" panose="020B0604020202020204" pitchFamily="34" charset="0"/>
              </a:rPr>
              <a:t>τοιχώματος</a:t>
            </a:r>
            <a:r>
              <a:rPr lang="el-GR" sz="2000" dirty="0">
                <a:latin typeface="Arial" panose="020B0604020202020204" pitchFamily="34" charset="0"/>
                <a:cs typeface="Arial" panose="020B0604020202020204" pitchFamily="34" charset="0"/>
              </a:rPr>
              <a:t> </a:t>
            </a:r>
            <a:r>
              <a:rPr lang="el-GR" sz="2000" dirty="0" err="1">
                <a:latin typeface="Arial" panose="020B0604020202020204" pitchFamily="34" charset="0"/>
                <a:cs typeface="Arial" panose="020B0604020202020204" pitchFamily="34" charset="0"/>
              </a:rPr>
              <a:t>παρουσία</a:t>
            </a:r>
            <a:r>
              <a:rPr lang="el-GR" sz="2000" dirty="0">
                <a:latin typeface="Arial" panose="020B0604020202020204" pitchFamily="34" charset="0"/>
                <a:cs typeface="Arial" panose="020B0604020202020204" pitchFamily="34" charset="0"/>
              </a:rPr>
              <a:t> των </a:t>
            </a:r>
            <a:r>
              <a:rPr lang="el-GR" sz="2000" dirty="0" err="1">
                <a:latin typeface="Arial" panose="020B0604020202020204" pitchFamily="34" charset="0"/>
                <a:cs typeface="Arial" panose="020B0604020202020204" pitchFamily="34" charset="0"/>
              </a:rPr>
              <a:t>αντιβιοτικών</a:t>
            </a:r>
            <a:r>
              <a:rPr lang="el-GR" sz="2000" dirty="0">
                <a:latin typeface="Arial" panose="020B0604020202020204" pitchFamily="34" charset="0"/>
                <a:cs typeface="Arial" panose="020B0604020202020204" pitchFamily="34" charset="0"/>
              </a:rPr>
              <a:t>, τα </a:t>
            </a:r>
            <a:r>
              <a:rPr lang="el-GR" sz="2000" dirty="0" err="1">
                <a:latin typeface="Arial" panose="020B0604020202020204" pitchFamily="34" charset="0"/>
                <a:cs typeface="Arial" panose="020B0604020202020204" pitchFamily="34" charset="0"/>
              </a:rPr>
              <a:t>οποία</a:t>
            </a:r>
            <a:r>
              <a:rPr lang="el-GR" sz="2000" dirty="0">
                <a:latin typeface="Arial" panose="020B0604020202020204" pitchFamily="34" charset="0"/>
                <a:cs typeface="Arial" panose="020B0604020202020204" pitchFamily="34" charset="0"/>
              </a:rPr>
              <a:t> </a:t>
            </a:r>
            <a:r>
              <a:rPr lang="el-GR" sz="2000" dirty="0" err="1">
                <a:latin typeface="Arial" panose="020B0604020202020204" pitchFamily="34" charset="0"/>
                <a:cs typeface="Arial" panose="020B0604020202020204" pitchFamily="34" charset="0"/>
              </a:rPr>
              <a:t>αδρανοποιούν</a:t>
            </a:r>
            <a:r>
              <a:rPr lang="el-GR" sz="2000" dirty="0">
                <a:latin typeface="Arial" panose="020B0604020202020204" pitchFamily="34" charset="0"/>
                <a:cs typeface="Arial" panose="020B0604020202020204" pitchFamily="34" charset="0"/>
              </a:rPr>
              <a:t> τις </a:t>
            </a:r>
            <a:r>
              <a:rPr lang="el-GR" sz="2000" dirty="0" err="1">
                <a:latin typeface="Arial" panose="020B0604020202020204" pitchFamily="34" charset="0"/>
                <a:cs typeface="Arial" panose="020B0604020202020204" pitchFamily="34" charset="0"/>
              </a:rPr>
              <a:t>φυσιολογικές</a:t>
            </a:r>
            <a:r>
              <a:rPr lang="el-GR"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PBPs. </a:t>
            </a:r>
            <a:endParaRPr lang="el-GR" sz="2000" dirty="0">
              <a:latin typeface="Arial" panose="020B0604020202020204" pitchFamily="34" charset="0"/>
              <a:cs typeface="Arial" panose="020B0604020202020204" pitchFamily="34" charset="0"/>
            </a:endParaRPr>
          </a:p>
          <a:p>
            <a:pPr marL="271463"/>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l-GR" sz="2000" dirty="0" err="1">
                <a:latin typeface="Arial" panose="020B0604020202020204" pitchFamily="34" charset="0"/>
                <a:cs typeface="Arial" panose="020B0604020202020204" pitchFamily="34" charset="0"/>
              </a:rPr>
              <a:t>Κωδικοποιείται</a:t>
            </a:r>
            <a:r>
              <a:rPr lang="el-GR" sz="2000" dirty="0">
                <a:latin typeface="Arial" panose="020B0604020202020204" pitchFamily="34" charset="0"/>
                <a:cs typeface="Arial" panose="020B0604020202020204" pitchFamily="34" charset="0"/>
              </a:rPr>
              <a:t> </a:t>
            </a:r>
            <a:r>
              <a:rPr lang="el-GR" sz="2000" dirty="0" err="1">
                <a:latin typeface="Arial" panose="020B0604020202020204" pitchFamily="34" charset="0"/>
                <a:cs typeface="Arial" panose="020B0604020202020204" pitchFamily="34" charset="0"/>
              </a:rPr>
              <a:t>απο</a:t>
            </a:r>
            <a:r>
              <a:rPr lang="el-GR" sz="2000" dirty="0">
                <a:latin typeface="Arial" panose="020B0604020202020204" pitchFamily="34" charset="0"/>
                <a:cs typeface="Arial" panose="020B0604020202020204" pitchFamily="34" charset="0"/>
              </a:rPr>
              <a:t>́ το </a:t>
            </a:r>
            <a:r>
              <a:rPr lang="el-GR" sz="2000" dirty="0" err="1">
                <a:latin typeface="Arial" panose="020B0604020202020204" pitchFamily="34" charset="0"/>
                <a:cs typeface="Arial" panose="020B0604020202020204" pitchFamily="34" charset="0"/>
              </a:rPr>
              <a:t>γονίδιο</a:t>
            </a:r>
            <a:r>
              <a:rPr lang="el-GR" sz="2000" dirty="0">
                <a:latin typeface="Arial" panose="020B0604020202020204" pitchFamily="34" charset="0"/>
                <a:cs typeface="Arial" panose="020B0604020202020204" pitchFamily="34" charset="0"/>
              </a:rPr>
              <a:t> </a:t>
            </a:r>
            <a:r>
              <a:rPr lang="en-US" sz="2000" i="1" dirty="0" err="1">
                <a:solidFill>
                  <a:srgbClr val="FFFF00"/>
                </a:solidFill>
                <a:latin typeface="Arial" panose="020B0604020202020204" pitchFamily="34" charset="0"/>
                <a:cs typeface="Arial" panose="020B0604020202020204" pitchFamily="34" charset="0"/>
              </a:rPr>
              <a:t>mecA</a:t>
            </a:r>
            <a:r>
              <a:rPr lang="en-US" sz="2000" dirty="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το </a:t>
            </a:r>
            <a:r>
              <a:rPr lang="el-GR" sz="2000" dirty="0" err="1">
                <a:latin typeface="Arial" panose="020B0604020202020204" pitchFamily="34" charset="0"/>
                <a:cs typeface="Arial" panose="020B0604020202020204" pitchFamily="34" charset="0"/>
              </a:rPr>
              <a:t>οποίο</a:t>
            </a:r>
            <a:r>
              <a:rPr lang="el-GR" sz="2000" dirty="0">
                <a:latin typeface="Arial" panose="020B0604020202020204" pitchFamily="34" charset="0"/>
                <a:cs typeface="Arial" panose="020B0604020202020204" pitchFamily="34" charset="0"/>
              </a:rPr>
              <a:t> </a:t>
            </a:r>
            <a:r>
              <a:rPr lang="el-GR" sz="2000" dirty="0" err="1">
                <a:latin typeface="Arial" panose="020B0604020202020204" pitchFamily="34" charset="0"/>
                <a:cs typeface="Arial" panose="020B0604020202020204" pitchFamily="34" charset="0"/>
              </a:rPr>
              <a:t>ελέγχεται</a:t>
            </a:r>
            <a:r>
              <a:rPr lang="el-GR" sz="2000" dirty="0">
                <a:latin typeface="Arial" panose="020B0604020202020204" pitchFamily="34" charset="0"/>
                <a:cs typeface="Arial" panose="020B0604020202020204" pitchFamily="34" charset="0"/>
              </a:rPr>
              <a:t> </a:t>
            </a:r>
            <a:r>
              <a:rPr lang="el-GR" sz="2000" dirty="0" err="1">
                <a:latin typeface="Arial" panose="020B0604020202020204" pitchFamily="34" charset="0"/>
                <a:cs typeface="Arial" panose="020B0604020202020204" pitchFamily="34" charset="0"/>
              </a:rPr>
              <a:t>απο</a:t>
            </a:r>
            <a:r>
              <a:rPr lang="el-GR" sz="2000" dirty="0">
                <a:latin typeface="Arial" panose="020B0604020202020204" pitchFamily="34" charset="0"/>
                <a:cs typeface="Arial" panose="020B0604020202020204" pitchFamily="34" charset="0"/>
              </a:rPr>
              <a:t>́ </a:t>
            </a:r>
            <a:r>
              <a:rPr lang="el-GR" sz="2000" dirty="0" err="1">
                <a:latin typeface="Arial" panose="020B0604020202020204" pitchFamily="34" charset="0"/>
                <a:cs typeface="Arial" panose="020B0604020202020204" pitchFamily="34" charset="0"/>
              </a:rPr>
              <a:t>δύο</a:t>
            </a:r>
            <a:r>
              <a:rPr lang="el-GR" sz="2000" dirty="0">
                <a:latin typeface="Arial" panose="020B0604020202020204" pitchFamily="34" charset="0"/>
                <a:cs typeface="Arial" panose="020B0604020202020204" pitchFamily="34" charset="0"/>
              </a:rPr>
              <a:t> </a:t>
            </a:r>
            <a:r>
              <a:rPr lang="el-GR" sz="2000" dirty="0" err="1">
                <a:latin typeface="Arial" panose="020B0604020202020204" pitchFamily="34" charset="0"/>
                <a:cs typeface="Arial" panose="020B0604020202020204" pitchFamily="34" charset="0"/>
              </a:rPr>
              <a:t>άλλα</a:t>
            </a:r>
            <a:r>
              <a:rPr lang="el-GR" sz="2000" dirty="0">
                <a:latin typeface="Arial" panose="020B0604020202020204" pitchFamily="34" charset="0"/>
                <a:cs typeface="Arial" panose="020B0604020202020204" pitchFamily="34" charset="0"/>
              </a:rPr>
              <a:t> </a:t>
            </a:r>
            <a:r>
              <a:rPr lang="el-GR" sz="2000" dirty="0" err="1">
                <a:latin typeface="Arial" panose="020B0604020202020204" pitchFamily="34" charset="0"/>
                <a:cs typeface="Arial" panose="020B0604020202020204" pitchFamily="34" charset="0"/>
              </a:rPr>
              <a:t>γονίδια</a:t>
            </a:r>
            <a:r>
              <a:rPr lang="el-GR" sz="2000" dirty="0">
                <a:latin typeface="Arial" panose="020B0604020202020204" pitchFamily="34" charset="0"/>
                <a:cs typeface="Arial" panose="020B0604020202020204" pitchFamily="34" charset="0"/>
              </a:rPr>
              <a:t>, το </a:t>
            </a:r>
            <a:r>
              <a:rPr lang="en-US" sz="2000" i="1" dirty="0" err="1">
                <a:latin typeface="Arial" panose="020B0604020202020204" pitchFamily="34" charset="0"/>
                <a:cs typeface="Arial" panose="020B0604020202020204" pitchFamily="34" charset="0"/>
              </a:rPr>
              <a:t>mecI</a:t>
            </a:r>
            <a:r>
              <a:rPr lang="en-US" sz="2000" i="1" dirty="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και το </a:t>
            </a:r>
            <a:r>
              <a:rPr lang="en-US" sz="2000" i="1" dirty="0">
                <a:latin typeface="Arial" panose="020B0604020202020204" pitchFamily="34" charset="0"/>
                <a:cs typeface="Arial" panose="020B0604020202020204" pitchFamily="34" charset="0"/>
              </a:rPr>
              <a:t>mecR1</a:t>
            </a:r>
            <a:r>
              <a:rPr lang="en-US" sz="2000" dirty="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Η </a:t>
            </a:r>
            <a:r>
              <a:rPr lang="el-GR" sz="2000" dirty="0" err="1">
                <a:latin typeface="Arial" panose="020B0604020202020204" pitchFamily="34" charset="0"/>
                <a:cs typeface="Arial" panose="020B0604020202020204" pitchFamily="34" charset="0"/>
              </a:rPr>
              <a:t>πρωτεΐνη</a:t>
            </a:r>
            <a:r>
              <a:rPr lang="el-GR"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MecI</a:t>
            </a:r>
            <a:r>
              <a:rPr lang="en-US" sz="2000" dirty="0">
                <a:latin typeface="Arial" panose="020B0604020202020204" pitchFamily="34" charset="0"/>
                <a:cs typeface="Arial" panose="020B0604020202020204" pitchFamily="34" charset="0"/>
              </a:rPr>
              <a:t> </a:t>
            </a:r>
            <a:r>
              <a:rPr lang="el-GR" sz="2000" dirty="0" err="1">
                <a:latin typeface="Arial" panose="020B0604020202020204" pitchFamily="34" charset="0"/>
                <a:cs typeface="Arial" panose="020B0604020202020204" pitchFamily="34" charset="0"/>
              </a:rPr>
              <a:t>καταστέλλει</a:t>
            </a:r>
            <a:r>
              <a:rPr lang="el-GR" sz="2000" dirty="0">
                <a:latin typeface="Arial" panose="020B0604020202020204" pitchFamily="34" charset="0"/>
                <a:cs typeface="Arial" panose="020B0604020202020204" pitchFamily="34" charset="0"/>
              </a:rPr>
              <a:t> την </a:t>
            </a:r>
            <a:r>
              <a:rPr lang="el-GR" sz="2000" dirty="0" err="1">
                <a:latin typeface="Arial" panose="020B0604020202020204" pitchFamily="34" charset="0"/>
                <a:cs typeface="Arial" panose="020B0604020202020204" pitchFamily="34" charset="0"/>
              </a:rPr>
              <a:t>μεταγραφη</a:t>
            </a:r>
            <a:r>
              <a:rPr lang="el-GR" sz="2000" dirty="0">
                <a:latin typeface="Arial" panose="020B0604020202020204" pitchFamily="34" charset="0"/>
                <a:cs typeface="Arial" panose="020B0604020202020204" pitchFamily="34" charset="0"/>
              </a:rPr>
              <a:t>́ των </a:t>
            </a:r>
            <a:r>
              <a:rPr lang="en-US" sz="2000" i="1" dirty="0" err="1">
                <a:latin typeface="Arial" panose="020B0604020202020204" pitchFamily="34" charset="0"/>
                <a:cs typeface="Arial" panose="020B0604020202020204" pitchFamily="34" charset="0"/>
              </a:rPr>
              <a:t>mecA</a:t>
            </a:r>
            <a:r>
              <a:rPr lang="en-US" sz="2000" i="1" dirty="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και </a:t>
            </a:r>
            <a:r>
              <a:rPr lang="en-US" sz="2000" i="1" dirty="0">
                <a:latin typeface="Arial" panose="020B0604020202020204" pitchFamily="34" charset="0"/>
                <a:cs typeface="Arial" panose="020B0604020202020204" pitchFamily="34" charset="0"/>
              </a:rPr>
              <a:t>mecR1</a:t>
            </a:r>
            <a:r>
              <a:rPr lang="en-US" sz="2000" dirty="0">
                <a:latin typeface="Arial" panose="020B0604020202020204" pitchFamily="34" charset="0"/>
                <a:cs typeface="Arial" panose="020B0604020202020204" pitchFamily="34" charset="0"/>
              </a:rPr>
              <a:t>, </a:t>
            </a:r>
            <a:r>
              <a:rPr lang="el-GR" sz="2000" dirty="0" err="1">
                <a:latin typeface="Arial" panose="020B0604020202020204" pitchFamily="34" charset="0"/>
                <a:cs typeface="Arial" panose="020B0604020202020204" pitchFamily="34" charset="0"/>
              </a:rPr>
              <a:t>ενω</a:t>
            </a:r>
            <a:r>
              <a:rPr lang="el-GR" sz="2000" dirty="0">
                <a:latin typeface="Arial" panose="020B0604020202020204" pitchFamily="34" charset="0"/>
                <a:cs typeface="Arial" panose="020B0604020202020204" pitchFamily="34" charset="0"/>
              </a:rPr>
              <a:t>́ η </a:t>
            </a:r>
            <a:r>
              <a:rPr lang="en-US" sz="2000" dirty="0">
                <a:latin typeface="Arial" panose="020B0604020202020204" pitchFamily="34" charset="0"/>
                <a:cs typeface="Arial" panose="020B0604020202020204" pitchFamily="34" charset="0"/>
              </a:rPr>
              <a:t>MecR1 </a:t>
            </a:r>
            <a:r>
              <a:rPr lang="el-GR" sz="2000" dirty="0" err="1">
                <a:latin typeface="Arial" panose="020B0604020202020204" pitchFamily="34" charset="0"/>
                <a:cs typeface="Arial" panose="020B0604020202020204" pitchFamily="34" charset="0"/>
              </a:rPr>
              <a:t>είναι</a:t>
            </a:r>
            <a:r>
              <a:rPr lang="el-GR" sz="2000" dirty="0">
                <a:latin typeface="Arial" panose="020B0604020202020204" pitchFamily="34" charset="0"/>
                <a:cs typeface="Arial" panose="020B0604020202020204" pitchFamily="34" charset="0"/>
              </a:rPr>
              <a:t> </a:t>
            </a:r>
            <a:r>
              <a:rPr lang="el-GR" sz="2000" dirty="0" err="1">
                <a:latin typeface="Arial" panose="020B0604020202020204" pitchFamily="34" charset="0"/>
                <a:cs typeface="Arial" panose="020B0604020202020204" pitchFamily="34" charset="0"/>
              </a:rPr>
              <a:t>μία</a:t>
            </a:r>
            <a:r>
              <a:rPr lang="el-GR" sz="2000" dirty="0">
                <a:latin typeface="Arial" panose="020B0604020202020204" pitchFamily="34" charset="0"/>
                <a:cs typeface="Arial" panose="020B0604020202020204" pitchFamily="34" charset="0"/>
              </a:rPr>
              <a:t> </a:t>
            </a:r>
            <a:r>
              <a:rPr lang="el-GR" sz="2000" dirty="0" err="1">
                <a:latin typeface="Arial" panose="020B0604020202020204" pitchFamily="34" charset="0"/>
                <a:cs typeface="Arial" panose="020B0604020202020204" pitchFamily="34" charset="0"/>
              </a:rPr>
              <a:t>διαμεμβρανικη</a:t>
            </a:r>
            <a:r>
              <a:rPr lang="el-GR" sz="2000" dirty="0">
                <a:latin typeface="Arial" panose="020B0604020202020204" pitchFamily="34" charset="0"/>
                <a:cs typeface="Arial" panose="020B0604020202020204" pitchFamily="34" charset="0"/>
              </a:rPr>
              <a:t>́ </a:t>
            </a:r>
            <a:r>
              <a:rPr lang="el-GR" sz="2000" dirty="0" err="1">
                <a:latin typeface="Arial" panose="020B0604020202020204" pitchFamily="34" charset="0"/>
                <a:cs typeface="Arial" panose="020B0604020202020204" pitchFamily="34" charset="0"/>
              </a:rPr>
              <a:t>πρωτεΐνη-ανιχνευτής</a:t>
            </a:r>
            <a:r>
              <a:rPr lang="el-GR" sz="2000" dirty="0">
                <a:latin typeface="Arial" panose="020B0604020202020204" pitchFamily="34" charset="0"/>
                <a:cs typeface="Arial" panose="020B0604020202020204" pitchFamily="34" charset="0"/>
              </a:rPr>
              <a:t> των </a:t>
            </a:r>
            <a:r>
              <a:rPr lang="el-GR" sz="2000" dirty="0" err="1">
                <a:latin typeface="Arial" panose="020B0604020202020204" pitchFamily="34" charset="0"/>
                <a:cs typeface="Arial" panose="020B0604020202020204" pitchFamily="34" charset="0"/>
              </a:rPr>
              <a:t>β-λακταμών</a:t>
            </a:r>
            <a:r>
              <a:rPr lang="el-GR"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Chambers, 1997). </a:t>
            </a:r>
          </a:p>
          <a:p>
            <a:pPr marL="285750" indent="-285750">
              <a:buFont typeface="Arial" panose="020B0604020202020204" pitchFamily="34" charset="0"/>
              <a:buChar char="•"/>
            </a:pPr>
            <a:r>
              <a:rPr lang="el-GR" sz="2000" dirty="0">
                <a:latin typeface="Arial" panose="020B0604020202020204" pitchFamily="34" charset="0"/>
                <a:cs typeface="Arial" panose="020B0604020202020204" pitchFamily="34" charset="0"/>
              </a:rPr>
              <a:t>Το </a:t>
            </a:r>
            <a:r>
              <a:rPr lang="el-GR" sz="2000" dirty="0" err="1">
                <a:latin typeface="Arial" panose="020B0604020202020204" pitchFamily="34" charset="0"/>
                <a:cs typeface="Arial" panose="020B0604020202020204" pitchFamily="34" charset="0"/>
              </a:rPr>
              <a:t>σύμπλεγμα</a:t>
            </a:r>
            <a:r>
              <a:rPr lang="el-GR" sz="2000"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mec</a:t>
            </a:r>
            <a:r>
              <a:rPr lang="en-US" sz="2000" i="1" dirty="0">
                <a:latin typeface="Arial" panose="020B0604020202020204" pitchFamily="34" charset="0"/>
                <a:cs typeface="Arial" panose="020B0604020202020204" pitchFamily="34" charset="0"/>
              </a:rPr>
              <a:t> </a:t>
            </a:r>
            <a:r>
              <a:rPr lang="el-GR" sz="2000" dirty="0" err="1">
                <a:latin typeface="Arial" panose="020B0604020202020204" pitchFamily="34" charset="0"/>
                <a:cs typeface="Arial" panose="020B0604020202020204" pitchFamily="34" charset="0"/>
              </a:rPr>
              <a:t>εδρεύει</a:t>
            </a:r>
            <a:r>
              <a:rPr lang="el-GR" sz="2000" dirty="0">
                <a:latin typeface="Arial" panose="020B0604020202020204" pitchFamily="34" charset="0"/>
                <a:cs typeface="Arial" panose="020B0604020202020204" pitchFamily="34" charset="0"/>
              </a:rPr>
              <a:t> σε </a:t>
            </a:r>
            <a:r>
              <a:rPr lang="el-GR" sz="2000" dirty="0" err="1">
                <a:latin typeface="Arial" panose="020B0604020202020204" pitchFamily="34" charset="0"/>
                <a:cs typeface="Arial" panose="020B0604020202020204" pitchFamily="34" charset="0"/>
              </a:rPr>
              <a:t>ένα</a:t>
            </a:r>
            <a:r>
              <a:rPr lang="el-GR" sz="2000" dirty="0">
                <a:latin typeface="Arial" panose="020B0604020202020204" pitchFamily="34" charset="0"/>
                <a:cs typeface="Arial" panose="020B0604020202020204" pitchFamily="34" charset="0"/>
              </a:rPr>
              <a:t> </a:t>
            </a:r>
            <a:r>
              <a:rPr lang="el-GR" sz="2000" dirty="0" err="1">
                <a:latin typeface="Arial" panose="020B0604020202020204" pitchFamily="34" charset="0"/>
                <a:cs typeface="Arial" panose="020B0604020202020204" pitchFamily="34" charset="0"/>
              </a:rPr>
              <a:t>μεταθετο</a:t>
            </a:r>
            <a:r>
              <a:rPr lang="el-GR" sz="2000" dirty="0">
                <a:latin typeface="Arial" panose="020B0604020202020204" pitchFamily="34" charset="0"/>
                <a:cs typeface="Arial" panose="020B0604020202020204" pitchFamily="34" charset="0"/>
              </a:rPr>
              <a:t>́ </a:t>
            </a:r>
            <a:r>
              <a:rPr lang="el-GR" sz="2000" dirty="0" err="1">
                <a:latin typeface="Arial" panose="020B0604020202020204" pitchFamily="34" charset="0"/>
                <a:cs typeface="Arial" panose="020B0604020202020204" pitchFamily="34" charset="0"/>
              </a:rPr>
              <a:t>γενετικο</a:t>
            </a:r>
            <a:r>
              <a:rPr lang="el-GR" sz="2000" dirty="0">
                <a:latin typeface="Arial" panose="020B0604020202020204" pitchFamily="34" charset="0"/>
                <a:cs typeface="Arial" panose="020B0604020202020204" pitchFamily="34" charset="0"/>
              </a:rPr>
              <a:t>́ </a:t>
            </a:r>
            <a:r>
              <a:rPr lang="el-GR" sz="2000" dirty="0" err="1">
                <a:latin typeface="Arial" panose="020B0604020202020204" pitchFamily="34" charset="0"/>
                <a:cs typeface="Arial" panose="020B0604020202020204" pitchFamily="34" charset="0"/>
              </a:rPr>
              <a:t>στοιχείο</a:t>
            </a:r>
            <a:r>
              <a:rPr lang="el-GR" sz="2000" dirty="0">
                <a:latin typeface="Arial" panose="020B0604020202020204" pitchFamily="34" charset="0"/>
                <a:cs typeface="Arial" panose="020B0604020202020204" pitchFamily="34" charset="0"/>
              </a:rPr>
              <a:t>, την </a:t>
            </a:r>
            <a:r>
              <a:rPr lang="el-GR" sz="2000" dirty="0" err="1">
                <a:latin typeface="Arial" panose="020B0604020202020204" pitchFamily="34" charset="0"/>
                <a:cs typeface="Arial" panose="020B0604020202020204" pitchFamily="34" charset="0"/>
              </a:rPr>
              <a:t>σταφυλοκοκκικη</a:t>
            </a:r>
            <a:r>
              <a:rPr lang="el-GR" sz="2000" dirty="0">
                <a:latin typeface="Arial" panose="020B0604020202020204" pitchFamily="34" charset="0"/>
                <a:cs typeface="Arial" panose="020B0604020202020204" pitchFamily="34" charset="0"/>
              </a:rPr>
              <a:t>́ </a:t>
            </a:r>
            <a:r>
              <a:rPr lang="el-GR" sz="2000" dirty="0" err="1">
                <a:latin typeface="Arial" panose="020B0604020202020204" pitchFamily="34" charset="0"/>
                <a:cs typeface="Arial" panose="020B0604020202020204" pitchFamily="34" charset="0"/>
              </a:rPr>
              <a:t>χρωμοσωμικη</a:t>
            </a:r>
            <a:r>
              <a:rPr lang="el-GR" sz="2000" dirty="0">
                <a:latin typeface="Arial" panose="020B0604020202020204" pitchFamily="34" charset="0"/>
                <a:cs typeface="Arial" panose="020B0604020202020204" pitchFamily="34" charset="0"/>
              </a:rPr>
              <a:t>́ </a:t>
            </a:r>
            <a:r>
              <a:rPr lang="el-GR" sz="2000" dirty="0" err="1">
                <a:latin typeface="Arial" panose="020B0604020202020204" pitchFamily="34" charset="0"/>
                <a:cs typeface="Arial" panose="020B0604020202020204" pitchFamily="34" charset="0"/>
              </a:rPr>
              <a:t>κασέτα</a:t>
            </a:r>
            <a:r>
              <a:rPr lang="el-GR" sz="2000" dirty="0">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SCC</a:t>
            </a:r>
            <a:r>
              <a:rPr lang="en-US" sz="2000" i="1" dirty="0">
                <a:solidFill>
                  <a:schemeClr val="accent1"/>
                </a:solidFill>
                <a:latin typeface="Arial" panose="020B0604020202020204" pitchFamily="34" charset="0"/>
                <a:cs typeface="Arial" panose="020B0604020202020204" pitchFamily="34" charset="0"/>
              </a:rPr>
              <a:t>mec</a:t>
            </a:r>
            <a:r>
              <a:rPr lang="en-US" sz="2000" dirty="0">
                <a:solidFill>
                  <a:schemeClr val="accent1"/>
                </a:solidFill>
                <a:latin typeface="Arial" panose="020B0604020202020204" pitchFamily="34" charset="0"/>
                <a:cs typeface="Arial" panose="020B0604020202020204" pitchFamily="34" charset="0"/>
              </a:rPr>
              <a:t> </a:t>
            </a:r>
          </a:p>
        </p:txBody>
      </p:sp>
      <p:graphicFrame>
        <p:nvGraphicFramePr>
          <p:cNvPr id="3" name="Object 3">
            <a:extLst>
              <a:ext uri="{FF2B5EF4-FFF2-40B4-BE49-F238E27FC236}">
                <a16:creationId xmlns:a16="http://schemas.microsoft.com/office/drawing/2014/main" xmlns="" id="{D56B8082-98BE-1043-81A3-A3BB0013FEA0}"/>
              </a:ext>
            </a:extLst>
          </p:cNvPr>
          <p:cNvGraphicFramePr>
            <a:graphicFrameLocks noChangeAspect="1"/>
          </p:cNvGraphicFramePr>
          <p:nvPr>
            <p:extLst>
              <p:ext uri="{D42A27DB-BD31-4B8C-83A1-F6EECF244321}">
                <p14:modId xmlns:p14="http://schemas.microsoft.com/office/powerpoint/2010/main" xmlns="" val="3215809434"/>
              </p:ext>
            </p:extLst>
          </p:nvPr>
        </p:nvGraphicFramePr>
        <p:xfrm>
          <a:off x="4876800" y="4441904"/>
          <a:ext cx="4162425" cy="2381806"/>
        </p:xfrm>
        <a:graphic>
          <a:graphicData uri="http://schemas.openxmlformats.org/presentationml/2006/ole">
            <p:oleObj spid="_x0000_s164990" name="Image" r:id="rId3" imgW="7161905" imgH="3911111" progId="">
              <p:embed/>
            </p:oleObj>
          </a:graphicData>
        </a:graphic>
      </p:graphicFrame>
      <p:sp>
        <p:nvSpPr>
          <p:cNvPr id="2" name="Ορθογώνιο 1">
            <a:extLst>
              <a:ext uri="{FF2B5EF4-FFF2-40B4-BE49-F238E27FC236}">
                <a16:creationId xmlns:a16="http://schemas.microsoft.com/office/drawing/2014/main" xmlns="" id="{497E2C04-9510-C64A-8E3F-323690A12224}"/>
              </a:ext>
            </a:extLst>
          </p:cNvPr>
          <p:cNvSpPr/>
          <p:nvPr/>
        </p:nvSpPr>
        <p:spPr>
          <a:xfrm>
            <a:off x="381000" y="4441904"/>
            <a:ext cx="4335780" cy="2031325"/>
          </a:xfrm>
          <a:prstGeom prst="rect">
            <a:avLst/>
          </a:prstGeom>
        </p:spPr>
        <p:txBody>
          <a:bodyPr wrap="square">
            <a:spAutoFit/>
          </a:bodyPr>
          <a:lstStyle/>
          <a:p>
            <a:pPr marL="285750" indent="-285750">
              <a:buFont typeface="Arial" panose="020B0604020202020204" pitchFamily="34" charset="0"/>
              <a:buChar char="•"/>
            </a:pPr>
            <a:r>
              <a:rPr lang="el-GR" dirty="0">
                <a:latin typeface="Arial" panose="020B0604020202020204" pitchFamily="34" charset="0"/>
                <a:cs typeface="Arial" panose="020B0604020202020204" pitchFamily="34" charset="0"/>
              </a:rPr>
              <a:t>Το </a:t>
            </a:r>
            <a:r>
              <a:rPr lang="en-US" dirty="0">
                <a:latin typeface="Arial" panose="020B0604020202020204" pitchFamily="34" charset="0"/>
                <a:cs typeface="Arial" panose="020B0604020202020204" pitchFamily="34" charset="0"/>
              </a:rPr>
              <a:t>SCC</a:t>
            </a:r>
            <a:r>
              <a:rPr lang="en-US" i="1" dirty="0">
                <a:latin typeface="Arial" panose="020B0604020202020204" pitchFamily="34" charset="0"/>
                <a:cs typeface="Arial" panose="020B0604020202020204" pitchFamily="34" charset="0"/>
              </a:rPr>
              <a:t>mec</a:t>
            </a:r>
            <a:r>
              <a:rPr lang="el-GR" i="1"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αποτελείται</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απο</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δύο</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μέρη</a:t>
            </a:r>
            <a:r>
              <a:rPr lang="el-GR" dirty="0">
                <a:latin typeface="Arial" panose="020B0604020202020204" pitchFamily="34" charset="0"/>
                <a:cs typeface="Arial" panose="020B0604020202020204" pitchFamily="34" charset="0"/>
              </a:rPr>
              <a:t>: το </a:t>
            </a:r>
            <a:r>
              <a:rPr lang="en-US" i="1" dirty="0" err="1">
                <a:solidFill>
                  <a:schemeClr val="accent1"/>
                </a:solidFill>
                <a:latin typeface="Arial" panose="020B0604020202020204" pitchFamily="34" charset="0"/>
                <a:cs typeface="Arial" panose="020B0604020202020204" pitchFamily="34" charset="0"/>
              </a:rPr>
              <a:t>mec</a:t>
            </a:r>
            <a:r>
              <a:rPr lang="en-US" dirty="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που </a:t>
            </a:r>
            <a:r>
              <a:rPr lang="el-GR" dirty="0" err="1">
                <a:latin typeface="Arial" panose="020B0604020202020204" pitchFamily="34" charset="0"/>
                <a:cs typeface="Arial" panose="020B0604020202020204" pitchFamily="34" charset="0"/>
              </a:rPr>
              <a:t>είναι</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υπεύθυνο</a:t>
            </a:r>
            <a:r>
              <a:rPr lang="el-GR" dirty="0">
                <a:latin typeface="Arial" panose="020B0604020202020204" pitchFamily="34" charset="0"/>
                <a:cs typeface="Arial" panose="020B0604020202020204" pitchFamily="34" charset="0"/>
              </a:rPr>
              <a:t> για την αντοχή στη </a:t>
            </a:r>
            <a:r>
              <a:rPr lang="el-GR" dirty="0" err="1">
                <a:latin typeface="Arial" panose="020B0604020202020204" pitchFamily="34" charset="0"/>
                <a:cs typeface="Arial" panose="020B0604020202020204" pitchFamily="34" charset="0"/>
              </a:rPr>
              <a:t>μεθικιλλίνη</a:t>
            </a:r>
            <a:r>
              <a:rPr lang="el-GR"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marL="315913"/>
            <a:r>
              <a:rPr lang="el-GR" dirty="0">
                <a:latin typeface="Arial" panose="020B0604020202020204" pitchFamily="34" charset="0"/>
                <a:cs typeface="Arial" panose="020B0604020202020204" pitchFamily="34" charset="0"/>
              </a:rPr>
              <a:t>και το </a:t>
            </a:r>
            <a:r>
              <a:rPr lang="el-GR" dirty="0" err="1">
                <a:latin typeface="Arial" panose="020B0604020202020204" pitchFamily="34" charset="0"/>
                <a:cs typeface="Arial" panose="020B0604020202020204" pitchFamily="34" charset="0"/>
              </a:rPr>
              <a:t>σύμπλεγμα</a:t>
            </a:r>
            <a:r>
              <a:rPr lang="el-GR" dirty="0">
                <a:latin typeface="Arial" panose="020B0604020202020204" pitchFamily="34" charset="0"/>
                <a:cs typeface="Arial" panose="020B0604020202020204" pitchFamily="34" charset="0"/>
              </a:rPr>
              <a:t> </a:t>
            </a:r>
            <a:r>
              <a:rPr lang="en-US" i="1" dirty="0" err="1">
                <a:solidFill>
                  <a:schemeClr val="accent1"/>
                </a:solidFill>
                <a:latin typeface="Arial" panose="020B0604020202020204" pitchFamily="34" charset="0"/>
                <a:cs typeface="Arial" panose="020B0604020202020204" pitchFamily="34" charset="0"/>
              </a:rPr>
              <a:t>ccr</a:t>
            </a:r>
            <a:r>
              <a:rPr lang="en-US" dirty="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το </a:t>
            </a:r>
            <a:r>
              <a:rPr lang="el-GR" dirty="0" err="1">
                <a:latin typeface="Arial" panose="020B0604020202020204" pitchFamily="34" charset="0"/>
                <a:cs typeface="Arial" panose="020B0604020202020204" pitchFamily="34" charset="0"/>
              </a:rPr>
              <a:t>οποίο</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είναι</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υπεύθυνο</a:t>
            </a:r>
            <a:r>
              <a:rPr lang="el-GR" dirty="0">
                <a:latin typeface="Arial" panose="020B0604020202020204" pitchFamily="34" charset="0"/>
                <a:cs typeface="Arial" panose="020B0604020202020204" pitchFamily="34" charset="0"/>
              </a:rPr>
              <a:t> για την </a:t>
            </a:r>
            <a:r>
              <a:rPr lang="el-GR" dirty="0" err="1">
                <a:latin typeface="Arial" panose="020B0604020202020204" pitchFamily="34" charset="0"/>
                <a:cs typeface="Arial" panose="020B0604020202020204" pitchFamily="34" charset="0"/>
              </a:rPr>
              <a:t>αποκοπη</a:t>
            </a:r>
            <a:r>
              <a:rPr lang="el-GR" dirty="0">
                <a:latin typeface="Arial" panose="020B0604020202020204" pitchFamily="34" charset="0"/>
                <a:cs typeface="Arial" panose="020B0604020202020204" pitchFamily="34" charset="0"/>
              </a:rPr>
              <a:t>́ και την </a:t>
            </a:r>
            <a:r>
              <a:rPr lang="el-GR" dirty="0" err="1">
                <a:latin typeface="Arial" panose="020B0604020202020204" pitchFamily="34" charset="0"/>
                <a:cs typeface="Arial" panose="020B0604020202020204" pitchFamily="34" charset="0"/>
              </a:rPr>
              <a:t>ενσωμάτωση</a:t>
            </a:r>
            <a:r>
              <a:rPr lang="el-GR" dirty="0">
                <a:latin typeface="Arial" panose="020B0604020202020204" pitchFamily="34" charset="0"/>
                <a:cs typeface="Arial" panose="020B0604020202020204" pitchFamily="34" charset="0"/>
              </a:rPr>
              <a:t> της </a:t>
            </a:r>
            <a:r>
              <a:rPr lang="el-GR" dirty="0" err="1">
                <a:latin typeface="Arial" panose="020B0604020202020204" pitchFamily="34" charset="0"/>
                <a:cs typeface="Arial" panose="020B0604020202020204" pitchFamily="34" charset="0"/>
              </a:rPr>
              <a:t>κασέτας</a:t>
            </a:r>
            <a:r>
              <a:rPr lang="el-GR" dirty="0">
                <a:latin typeface="Arial" panose="020B0604020202020204" pitchFamily="34" charset="0"/>
                <a:cs typeface="Arial" panose="020B0604020202020204" pitchFamily="34" charset="0"/>
              </a:rPr>
              <a:t> στο </a:t>
            </a:r>
            <a:r>
              <a:rPr lang="el-GR" dirty="0" err="1">
                <a:latin typeface="Arial" panose="020B0604020202020204" pitchFamily="34" charset="0"/>
                <a:cs typeface="Arial" panose="020B0604020202020204" pitchFamily="34" charset="0"/>
              </a:rPr>
              <a:t>βακτηριακο</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γονιδίωμα</a:t>
            </a:r>
            <a:r>
              <a:rPr lang="el-GR" dirty="0">
                <a:latin typeface="Arial" panose="020B0604020202020204" pitchFamily="34" charset="0"/>
                <a:cs typeface="Arial" panose="020B0604020202020204" pitchFamily="34" charset="0"/>
              </a:rPr>
              <a:t>. </a:t>
            </a:r>
          </a:p>
        </p:txBody>
      </p:sp>
      <p:sp>
        <p:nvSpPr>
          <p:cNvPr id="4" name="Δεξιό βέλος 3">
            <a:extLst>
              <a:ext uri="{FF2B5EF4-FFF2-40B4-BE49-F238E27FC236}">
                <a16:creationId xmlns:a16="http://schemas.microsoft.com/office/drawing/2014/main" xmlns="" id="{F50A4722-5640-EC42-A31D-EEFCC2A408C9}"/>
              </a:ext>
            </a:extLst>
          </p:cNvPr>
          <p:cNvSpPr/>
          <p:nvPr/>
        </p:nvSpPr>
        <p:spPr>
          <a:xfrm>
            <a:off x="2209800" y="1066800"/>
            <a:ext cx="457200" cy="1219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xmlns="" val="23832133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xmlns="" id="{B4AAD3FD-83A5-4B89-9F8F-01B8870865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906242" name="Rectangle 2"/>
          <p:cNvSpPr>
            <a:spLocks noGrp="1" noChangeArrowheads="1"/>
          </p:cNvSpPr>
          <p:nvPr>
            <p:ph type="title"/>
          </p:nvPr>
        </p:nvSpPr>
        <p:spPr>
          <a:xfrm>
            <a:off x="486698" y="629266"/>
            <a:ext cx="3124882" cy="1622321"/>
          </a:xfrm>
        </p:spPr>
        <p:txBody>
          <a:bodyPr>
            <a:normAutofit/>
          </a:bodyPr>
          <a:lstStyle/>
          <a:p>
            <a:pPr>
              <a:lnSpc>
                <a:spcPct val="90000"/>
              </a:lnSpc>
            </a:pPr>
            <a:r>
              <a:rPr lang="el-GR" sz="3600" dirty="0">
                <a:solidFill>
                  <a:srgbClr val="EBEBEB"/>
                </a:solidFill>
                <a:latin typeface="Georgia" panose="02040502050405020303" pitchFamily="18" charset="0"/>
              </a:rPr>
              <a:t>Αντοχή στη </a:t>
            </a:r>
            <a:r>
              <a:rPr lang="en-US" sz="3600" dirty="0">
                <a:solidFill>
                  <a:srgbClr val="EBEBEB"/>
                </a:solidFill>
                <a:latin typeface="Georgia" panose="02040502050405020303" pitchFamily="18" charset="0"/>
              </a:rPr>
              <a:t>methicillin</a:t>
            </a:r>
            <a:br>
              <a:rPr lang="en-US" sz="3600" dirty="0">
                <a:solidFill>
                  <a:srgbClr val="EBEBEB"/>
                </a:solidFill>
                <a:latin typeface="Georgia" panose="02040502050405020303" pitchFamily="18" charset="0"/>
              </a:rPr>
            </a:br>
            <a:r>
              <a:rPr lang="en-US" sz="3600" dirty="0">
                <a:solidFill>
                  <a:srgbClr val="EBEBEB"/>
                </a:solidFill>
                <a:latin typeface="Georgia" panose="02040502050405020303" pitchFamily="18" charset="0"/>
              </a:rPr>
              <a:t> </a:t>
            </a:r>
            <a:r>
              <a:rPr lang="en-US" sz="3600" i="1" dirty="0" err="1">
                <a:solidFill>
                  <a:srgbClr val="FFFF00"/>
                </a:solidFill>
                <a:latin typeface="Georgia" panose="02040502050405020303" pitchFamily="18" charset="0"/>
              </a:rPr>
              <a:t>mecC</a:t>
            </a:r>
            <a:endParaRPr lang="en-US" sz="3600" i="1" dirty="0">
              <a:solidFill>
                <a:srgbClr val="FFFF00"/>
              </a:solidFill>
              <a:latin typeface="Georgia" panose="02040502050405020303" pitchFamily="18" charset="0"/>
            </a:endParaRPr>
          </a:p>
        </p:txBody>
      </p:sp>
      <p:sp>
        <p:nvSpPr>
          <p:cNvPr id="75" name="Freeform 31">
            <a:extLst>
              <a:ext uri="{FF2B5EF4-FFF2-40B4-BE49-F238E27FC236}">
                <a16:creationId xmlns:a16="http://schemas.microsoft.com/office/drawing/2014/main" xmlns="" id="{61752F1D-FC0F-4103-9584-630E643CCDA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745515" y="-1"/>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77" name="Freeform: Shape 76">
            <a:extLst>
              <a:ext uri="{FF2B5EF4-FFF2-40B4-BE49-F238E27FC236}">
                <a16:creationId xmlns:a16="http://schemas.microsoft.com/office/drawing/2014/main" xmlns="" id="{70151CB7-E7DE-4917-B831-01DF9CE013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rot="16200000">
            <a:off x="3095864" y="809550"/>
            <a:ext cx="6858001" cy="52389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pic>
        <p:nvPicPr>
          <p:cNvPr id="906244" name="Picture 4" descr="Fig. 1."/>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4570494" y="2396926"/>
            <a:ext cx="4087416" cy="2064145"/>
          </a:xfrm>
          <a:prstGeom prst="rect">
            <a:avLst/>
          </a:prstGeom>
          <a:noFill/>
          <a:effectLst/>
          <a:extLst>
            <a:ext uri="{909E8E84-426E-40DD-AFC4-6F175D3DCCD1}">
              <a14:hiddenFill xmlns:a14="http://schemas.microsoft.com/office/drawing/2010/main" xmlns="">
                <a:solidFill>
                  <a:srgbClr val="FFFFFF"/>
                </a:solidFill>
              </a14:hiddenFill>
            </a:ext>
          </a:extLst>
        </p:spPr>
      </p:pic>
      <p:sp>
        <p:nvSpPr>
          <p:cNvPr id="79" name="Rectangle 78">
            <a:extLst>
              <a:ext uri="{FF2B5EF4-FFF2-40B4-BE49-F238E27FC236}">
                <a16:creationId xmlns:a16="http://schemas.microsoft.com/office/drawing/2014/main" xmlns="" id="{A92A1116-1C84-41DF-B803-1F7B0883EC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31836"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906243" name="Rectangle 3"/>
          <p:cNvSpPr>
            <a:spLocks noGrp="1" noChangeArrowheads="1"/>
          </p:cNvSpPr>
          <p:nvPr>
            <p:ph idx="1"/>
          </p:nvPr>
        </p:nvSpPr>
        <p:spPr>
          <a:xfrm>
            <a:off x="304801" y="2438400"/>
            <a:ext cx="3600298" cy="3785419"/>
          </a:xfrm>
        </p:spPr>
        <p:txBody>
          <a:bodyPr>
            <a:noAutofit/>
          </a:bodyPr>
          <a:lstStyle/>
          <a:p>
            <a:r>
              <a:rPr lang="en-US" sz="2400" b="1" i="1" dirty="0" err="1">
                <a:solidFill>
                  <a:srgbClr val="EBEBEB"/>
                </a:solidFill>
                <a:latin typeface="Times New Roman" pitchFamily="18" charset="0"/>
              </a:rPr>
              <a:t>mec</a:t>
            </a:r>
            <a:r>
              <a:rPr lang="en-US" sz="2400" b="1" dirty="0" err="1">
                <a:solidFill>
                  <a:srgbClr val="EBEBEB"/>
                </a:solidFill>
                <a:latin typeface="Times New Roman" pitchFamily="18" charset="0"/>
              </a:rPr>
              <a:t>C</a:t>
            </a:r>
            <a:r>
              <a:rPr lang="en-US" sz="2400" b="1" dirty="0">
                <a:solidFill>
                  <a:srgbClr val="EBEBEB"/>
                </a:solidFill>
                <a:latin typeface="Times New Roman" pitchFamily="18" charset="0"/>
              </a:rPr>
              <a:t> </a:t>
            </a:r>
            <a:r>
              <a:rPr lang="el-GR" sz="2400" b="1" dirty="0">
                <a:solidFill>
                  <a:srgbClr val="EBEBEB"/>
                </a:solidFill>
                <a:latin typeface="Times New Roman" pitchFamily="18" charset="0"/>
              </a:rPr>
              <a:t>ή</a:t>
            </a:r>
            <a:r>
              <a:rPr lang="en-US" sz="2400" b="1" i="1" dirty="0">
                <a:solidFill>
                  <a:srgbClr val="EBEBEB"/>
                </a:solidFill>
                <a:latin typeface="Times New Roman" pitchFamily="18" charset="0"/>
              </a:rPr>
              <a:t> mec</a:t>
            </a:r>
            <a:r>
              <a:rPr lang="en-US" sz="2400" b="1" dirty="0">
                <a:solidFill>
                  <a:srgbClr val="EBEBEB"/>
                </a:solidFill>
                <a:latin typeface="Times New Roman" pitchFamily="18" charset="0"/>
              </a:rPr>
              <a:t>A</a:t>
            </a:r>
            <a:r>
              <a:rPr lang="en-US" sz="2400" b="1" baseline="-25000" dirty="0">
                <a:solidFill>
                  <a:srgbClr val="EBEBEB"/>
                </a:solidFill>
                <a:latin typeface="Times New Roman" pitchFamily="18" charset="0"/>
              </a:rPr>
              <a:t>LGA251</a:t>
            </a:r>
            <a:r>
              <a:rPr lang="en-US" sz="2400" b="1" dirty="0">
                <a:solidFill>
                  <a:srgbClr val="EBEBEB"/>
                </a:solidFill>
                <a:latin typeface="Times New Roman" pitchFamily="18" charset="0"/>
              </a:rPr>
              <a:t>, </a:t>
            </a:r>
            <a:r>
              <a:rPr lang="el-GR" sz="2400" dirty="0" err="1">
                <a:solidFill>
                  <a:srgbClr val="EBEBEB"/>
                </a:solidFill>
                <a:latin typeface="Times New Roman" pitchFamily="18" charset="0"/>
              </a:rPr>
              <a:t>ταυτοποιήθηκε</a:t>
            </a:r>
            <a:r>
              <a:rPr lang="el-GR" sz="2400" dirty="0">
                <a:solidFill>
                  <a:srgbClr val="EBEBEB"/>
                </a:solidFill>
                <a:latin typeface="Times New Roman" pitchFamily="18" charset="0"/>
              </a:rPr>
              <a:t> στο στέλεχος</a:t>
            </a:r>
            <a:r>
              <a:rPr lang="en-US" sz="2400" dirty="0">
                <a:solidFill>
                  <a:srgbClr val="EBEBEB"/>
                </a:solidFill>
                <a:latin typeface="Times New Roman" pitchFamily="18" charset="0"/>
              </a:rPr>
              <a:t> LGA251 </a:t>
            </a:r>
            <a:r>
              <a:rPr lang="el-GR" sz="2400" dirty="0">
                <a:solidFill>
                  <a:srgbClr val="EBEBEB"/>
                </a:solidFill>
                <a:latin typeface="Times New Roman" pitchFamily="18" charset="0"/>
              </a:rPr>
              <a:t>και εντοπίζεται στη σταφυλοκοκκική κασέτα</a:t>
            </a:r>
            <a:r>
              <a:rPr lang="en-US" sz="2400" dirty="0">
                <a:solidFill>
                  <a:srgbClr val="EBEBEB"/>
                </a:solidFill>
                <a:latin typeface="Times New Roman" pitchFamily="18" charset="0"/>
              </a:rPr>
              <a:t> SCC</a:t>
            </a:r>
            <a:r>
              <a:rPr lang="en-US" sz="2400" i="1" dirty="0">
                <a:solidFill>
                  <a:srgbClr val="EBEBEB"/>
                </a:solidFill>
                <a:latin typeface="Times New Roman" pitchFamily="18" charset="0"/>
              </a:rPr>
              <a:t>mec</a:t>
            </a:r>
            <a:r>
              <a:rPr lang="el-GR" sz="2400" i="1" dirty="0">
                <a:solidFill>
                  <a:srgbClr val="EBEBEB"/>
                </a:solidFill>
                <a:latin typeface="Times New Roman" pitchFamily="18" charset="0"/>
              </a:rPr>
              <a:t>-</a:t>
            </a:r>
            <a:r>
              <a:rPr lang="en-US" sz="2400" dirty="0">
                <a:solidFill>
                  <a:srgbClr val="EBEBEB"/>
                </a:solidFill>
                <a:latin typeface="Times New Roman" pitchFamily="18" charset="0"/>
              </a:rPr>
              <a:t>XI. </a:t>
            </a:r>
            <a:r>
              <a:rPr lang="el-GR" sz="2400" dirty="0">
                <a:solidFill>
                  <a:srgbClr val="EBEBEB"/>
                </a:solidFill>
                <a:latin typeface="Times New Roman" pitchFamily="18" charset="0"/>
              </a:rPr>
              <a:t>Η πρωτεΐνη που κωδικοποιεί έχει</a:t>
            </a:r>
            <a:r>
              <a:rPr lang="en-US" sz="2400" dirty="0">
                <a:solidFill>
                  <a:srgbClr val="EBEBEB"/>
                </a:solidFill>
                <a:latin typeface="Times New Roman" pitchFamily="18" charset="0"/>
              </a:rPr>
              <a:t> </a:t>
            </a:r>
            <a:r>
              <a:rPr lang="en-US" sz="2400" dirty="0">
                <a:solidFill>
                  <a:srgbClr val="EBEBEB"/>
                </a:solidFill>
                <a:latin typeface="Times New Roman" pitchFamily="18" charset="0"/>
                <a:cs typeface="Times New Roman" pitchFamily="18" charset="0"/>
              </a:rPr>
              <a:t>~</a:t>
            </a:r>
            <a:r>
              <a:rPr lang="el-GR" sz="2400" dirty="0">
                <a:solidFill>
                  <a:srgbClr val="EBEBEB"/>
                </a:solidFill>
                <a:latin typeface="Times New Roman" pitchFamily="18" charset="0"/>
                <a:cs typeface="Times New Roman" pitchFamily="18" charset="0"/>
              </a:rPr>
              <a:t>70</a:t>
            </a:r>
            <a:r>
              <a:rPr lang="en-US" sz="2400" dirty="0">
                <a:solidFill>
                  <a:srgbClr val="EBEBEB"/>
                </a:solidFill>
                <a:latin typeface="Times New Roman" pitchFamily="18" charset="0"/>
              </a:rPr>
              <a:t>% </a:t>
            </a:r>
            <a:r>
              <a:rPr lang="el-GR" sz="2400" dirty="0">
                <a:solidFill>
                  <a:srgbClr val="EBEBEB"/>
                </a:solidFill>
                <a:latin typeface="Times New Roman" pitchFamily="18" charset="0"/>
              </a:rPr>
              <a:t>ομολογία με την</a:t>
            </a:r>
            <a:r>
              <a:rPr lang="en-US" sz="2400" dirty="0">
                <a:solidFill>
                  <a:srgbClr val="EBEBEB"/>
                </a:solidFill>
                <a:latin typeface="Times New Roman" pitchFamily="18" charset="0"/>
              </a:rPr>
              <a:t> PBP2a</a:t>
            </a:r>
          </a:p>
        </p:txBody>
      </p:sp>
    </p:spTree>
    <p:extLst>
      <p:ext uri="{BB962C8B-B14F-4D97-AF65-F5344CB8AC3E}">
        <p14:creationId xmlns:p14="http://schemas.microsoft.com/office/powerpoint/2010/main" xmlns="" val="6212993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2275999" y="385763"/>
            <a:ext cx="477139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r>
              <a:rPr lang="en-US" sz="4400" dirty="0">
                <a:solidFill>
                  <a:schemeClr val="accent2"/>
                </a:solidFill>
                <a:latin typeface="Arial" panose="020B0604020202020204" pitchFamily="34" charset="0"/>
                <a:cs typeface="Arial" panose="020B0604020202020204" pitchFamily="34" charset="0"/>
              </a:rPr>
              <a:t>MRSA </a:t>
            </a:r>
            <a:r>
              <a:rPr lang="el-GR" sz="4400" dirty="0">
                <a:solidFill>
                  <a:schemeClr val="accent2"/>
                </a:solidFill>
                <a:latin typeface="Arial" panose="020B0604020202020204" pitchFamily="34" charset="0"/>
                <a:cs typeface="Arial" panose="020B0604020202020204" pitchFamily="34" charset="0"/>
              </a:rPr>
              <a:t>στη Δανία</a:t>
            </a:r>
            <a:endParaRPr lang="en-US" sz="4400" dirty="0">
              <a:solidFill>
                <a:schemeClr val="accent2"/>
              </a:solidFill>
              <a:latin typeface="Arial" panose="020B0604020202020204" pitchFamily="34" charset="0"/>
              <a:cs typeface="Arial" panose="020B0604020202020204" pitchFamily="34" charset="0"/>
            </a:endParaRPr>
          </a:p>
        </p:txBody>
      </p:sp>
      <p:sp>
        <p:nvSpPr>
          <p:cNvPr id="36867" name="Text Box 3"/>
          <p:cNvSpPr txBox="1">
            <a:spLocks noChangeArrowheads="1"/>
          </p:cNvSpPr>
          <p:nvPr/>
        </p:nvSpPr>
        <p:spPr bwMode="auto">
          <a:xfrm>
            <a:off x="2499518" y="1159430"/>
            <a:ext cx="6265863"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el-GR" sz="2800" b="1" dirty="0">
                <a:solidFill>
                  <a:srgbClr val="FFFF00"/>
                </a:solidFill>
                <a:latin typeface="Times New Roman" pitchFamily="18" charset="0"/>
              </a:rPr>
              <a:t>Ανάλογα με τη προέλευση</a:t>
            </a:r>
            <a:endParaRPr lang="en-US" sz="2800" b="1" dirty="0">
              <a:solidFill>
                <a:srgbClr val="FFFF00"/>
              </a:solidFill>
              <a:latin typeface="Times New Roman" pitchFamily="18" charset="0"/>
            </a:endParaRPr>
          </a:p>
        </p:txBody>
      </p:sp>
      <p:sp>
        <p:nvSpPr>
          <p:cNvPr id="36868" name="Text Box 4"/>
          <p:cNvSpPr txBox="1">
            <a:spLocks noChangeArrowheads="1"/>
          </p:cNvSpPr>
          <p:nvPr/>
        </p:nvSpPr>
        <p:spPr bwMode="auto">
          <a:xfrm>
            <a:off x="5632450" y="5391150"/>
            <a:ext cx="1944688" cy="6413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474747"/>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endParaRPr lang="el-GR"/>
          </a:p>
        </p:txBody>
      </p:sp>
      <p:graphicFrame>
        <p:nvGraphicFramePr>
          <p:cNvPr id="36869" name="Object 5"/>
          <p:cNvGraphicFramePr>
            <a:graphicFrameLocks noChangeAspect="1"/>
          </p:cNvGraphicFramePr>
          <p:nvPr>
            <p:extLst>
              <p:ext uri="{D42A27DB-BD31-4B8C-83A1-F6EECF244321}">
                <p14:modId xmlns:p14="http://schemas.microsoft.com/office/powerpoint/2010/main" xmlns="" val="1929947404"/>
              </p:ext>
            </p:extLst>
          </p:nvPr>
        </p:nvGraphicFramePr>
        <p:xfrm>
          <a:off x="609600" y="1484313"/>
          <a:ext cx="8964612" cy="5373687"/>
        </p:xfrm>
        <a:graphic>
          <a:graphicData uri="http://schemas.openxmlformats.org/presentationml/2006/ole">
            <p:oleObj spid="_x0000_s146708" name="Γράφημα του Microsoft Graph" r:id="rId3" imgW="8963025" imgH="4610100" progId="MSGraph.Chart.8">
              <p:embed followColorScheme="full"/>
            </p:oleObj>
          </a:graphicData>
        </a:graphic>
      </p:graphicFrame>
      <p:sp>
        <p:nvSpPr>
          <p:cNvPr id="36870" name="Rectangle 6"/>
          <p:cNvSpPr>
            <a:spLocks noChangeArrowheads="1"/>
          </p:cNvSpPr>
          <p:nvPr/>
        </p:nvSpPr>
        <p:spPr bwMode="auto">
          <a:xfrm>
            <a:off x="2514600" y="6319837"/>
            <a:ext cx="4070345" cy="30777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474747"/>
                  </a:outerShdw>
                </a:effectLst>
              </a14:hiddenEffects>
            </a:ext>
          </a:extLst>
        </p:spPr>
        <p:txBody>
          <a:bodyPr wrap="none">
            <a:spAutoFit/>
          </a:bodyPr>
          <a:lstStyle/>
          <a:p>
            <a:pPr eaLnBrk="0" hangingPunct="0"/>
            <a:r>
              <a:rPr lang="en-GB" sz="1400" dirty="0">
                <a:cs typeface="Times New Roman" pitchFamily="18" charset="0"/>
              </a:rPr>
              <a:t>Robert </a:t>
            </a:r>
            <a:r>
              <a:rPr lang="en-GB" sz="1400" dirty="0" err="1">
                <a:cs typeface="Times New Roman" pitchFamily="18" charset="0"/>
              </a:rPr>
              <a:t>Skov</a:t>
            </a:r>
            <a:r>
              <a:rPr lang="en-GB" sz="1400" dirty="0">
                <a:cs typeface="Times New Roman" pitchFamily="18" charset="0"/>
              </a:rPr>
              <a:t>, State serum institute, Sept. 2005</a:t>
            </a:r>
            <a:r>
              <a:rPr lang="nb-NO" sz="1400" dirty="0">
                <a:cs typeface="Times New Roman" pitchFamily="18" charset="0"/>
              </a:rPr>
              <a:t> </a:t>
            </a:r>
            <a:endParaRPr lang="nb-NO" sz="1400" dirty="0"/>
          </a:p>
        </p:txBody>
      </p:sp>
    </p:spTree>
    <p:extLst>
      <p:ext uri="{BB962C8B-B14F-4D97-AF65-F5344CB8AC3E}">
        <p14:creationId xmlns:p14="http://schemas.microsoft.com/office/powerpoint/2010/main" xmlns="" val="41707933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type="title"/>
          </p:nvPr>
        </p:nvSpPr>
        <p:spPr>
          <a:xfrm>
            <a:off x="334963" y="304800"/>
            <a:ext cx="7696200" cy="1554162"/>
          </a:xfrm>
          <a:noFill/>
        </p:spPr>
        <p:txBody>
          <a:bodyPr>
            <a:normAutofit/>
          </a:bodyPr>
          <a:lstStyle/>
          <a:p>
            <a:pPr eaLnBrk="1" hangingPunct="1"/>
            <a:r>
              <a:rPr lang="en-US" sz="4000" i="1" dirty="0">
                <a:solidFill>
                  <a:schemeClr val="tx1"/>
                </a:solidFill>
                <a:latin typeface="Times New Roman" panose="02020603050405020304" pitchFamily="18" charset="0"/>
                <a:cs typeface="Times New Roman" panose="02020603050405020304" pitchFamily="18" charset="0"/>
              </a:rPr>
              <a:t>S. </a:t>
            </a:r>
            <a:r>
              <a:rPr lang="en-US" sz="4000" i="1" dirty="0" err="1">
                <a:solidFill>
                  <a:schemeClr val="tx1"/>
                </a:solidFill>
                <a:latin typeface="Times New Roman" panose="02020603050405020304" pitchFamily="18" charset="0"/>
                <a:cs typeface="Times New Roman" panose="02020603050405020304" pitchFamily="18" charset="0"/>
              </a:rPr>
              <a:t>aureus</a:t>
            </a:r>
            <a:r>
              <a:rPr lang="en-US" sz="4000" dirty="0">
                <a:solidFill>
                  <a:schemeClr val="tx1"/>
                </a:solidFill>
                <a:latin typeface="Times New Roman" panose="02020603050405020304" pitchFamily="18" charset="0"/>
                <a:cs typeface="Times New Roman" panose="02020603050405020304" pitchFamily="18" charset="0"/>
              </a:rPr>
              <a:t>: %</a:t>
            </a:r>
            <a:r>
              <a:rPr lang="el-GR" sz="4000" dirty="0">
                <a:solidFill>
                  <a:schemeClr val="tx1"/>
                </a:solidFill>
                <a:latin typeface="Times New Roman" panose="02020603050405020304" pitchFamily="18" charset="0"/>
                <a:cs typeface="Times New Roman" panose="02020603050405020304" pitchFamily="18" charset="0"/>
              </a:rPr>
              <a:t> συχνότητα λοιμώξεων στα Ελληνικά νοσοκομεία</a:t>
            </a:r>
          </a:p>
        </p:txBody>
      </p:sp>
      <p:graphicFrame>
        <p:nvGraphicFramePr>
          <p:cNvPr id="33794" name="Object 2"/>
          <p:cNvGraphicFramePr>
            <a:graphicFrameLocks noGrp="1" noChangeAspect="1"/>
          </p:cNvGraphicFramePr>
          <p:nvPr>
            <p:ph idx="1"/>
            <p:extLst>
              <p:ext uri="{D42A27DB-BD31-4B8C-83A1-F6EECF244321}">
                <p14:modId xmlns:p14="http://schemas.microsoft.com/office/powerpoint/2010/main" xmlns="" val="1477435133"/>
              </p:ext>
            </p:extLst>
          </p:nvPr>
        </p:nvGraphicFramePr>
        <p:xfrm>
          <a:off x="457201" y="1655610"/>
          <a:ext cx="7894084" cy="4339918"/>
        </p:xfrm>
        <a:graphic>
          <a:graphicData uri="http://schemas.openxmlformats.org/presentationml/2006/ole">
            <p:oleObj spid="_x0000_s34119" name="Γράφημα" r:id="rId3" imgW="8229600" imgH="4524375" progId="MSGraph.Chart.8">
              <p:embed followColorScheme="full"/>
            </p:oleObj>
          </a:graphicData>
        </a:graphic>
      </p:graphicFrame>
      <p:pic>
        <p:nvPicPr>
          <p:cNvPr id="33796" name="Picture 4" descr="whonet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8600" y="6096000"/>
            <a:ext cx="3238500" cy="762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noChangeArrowheads="1"/>
          </p:cNvSpPr>
          <p:nvPr>
            <p:ph type="title"/>
          </p:nvPr>
        </p:nvSpPr>
        <p:spPr>
          <a:noFill/>
        </p:spPr>
        <p:txBody>
          <a:bodyPr>
            <a:normAutofit/>
          </a:bodyPr>
          <a:lstStyle/>
          <a:p>
            <a:pPr algn="ctr" eaLnBrk="1" hangingPunct="1"/>
            <a:r>
              <a:rPr lang="en-US" sz="4000" i="1" dirty="0">
                <a:solidFill>
                  <a:schemeClr val="tx1"/>
                </a:solidFill>
                <a:latin typeface="Times New Roman" panose="02020603050405020304" pitchFamily="18" charset="0"/>
                <a:cs typeface="Times New Roman" panose="02020603050405020304" pitchFamily="18" charset="0"/>
              </a:rPr>
              <a:t>S. </a:t>
            </a:r>
            <a:r>
              <a:rPr lang="en-US" sz="4000" i="1" dirty="0" err="1">
                <a:solidFill>
                  <a:schemeClr val="tx1"/>
                </a:solidFill>
                <a:latin typeface="Times New Roman" panose="02020603050405020304" pitchFamily="18" charset="0"/>
                <a:cs typeface="Times New Roman" panose="02020603050405020304" pitchFamily="18" charset="0"/>
              </a:rPr>
              <a:t>aureus</a:t>
            </a:r>
            <a:r>
              <a:rPr lang="en-US" sz="4000" dirty="0">
                <a:solidFill>
                  <a:schemeClr val="tx1"/>
                </a:solidFill>
                <a:latin typeface="Times New Roman" panose="02020603050405020304" pitchFamily="18" charset="0"/>
                <a:cs typeface="Times New Roman" panose="02020603050405020304" pitchFamily="18" charset="0"/>
              </a:rPr>
              <a:t>: %</a:t>
            </a:r>
            <a:r>
              <a:rPr lang="el-GR" sz="4000" dirty="0">
                <a:solidFill>
                  <a:schemeClr val="tx1"/>
                </a:solidFill>
                <a:latin typeface="Times New Roman" panose="02020603050405020304" pitchFamily="18" charset="0"/>
                <a:cs typeface="Times New Roman" panose="02020603050405020304" pitchFamily="18" charset="0"/>
              </a:rPr>
              <a:t> συχνότητα </a:t>
            </a:r>
            <a:r>
              <a:rPr lang="en-US" sz="4000" dirty="0">
                <a:solidFill>
                  <a:schemeClr val="tx1"/>
                </a:solidFill>
                <a:latin typeface="Times New Roman" panose="02020603050405020304" pitchFamily="18" charset="0"/>
                <a:cs typeface="Times New Roman" panose="02020603050405020304" pitchFamily="18" charset="0"/>
              </a:rPr>
              <a:t>MRSA</a:t>
            </a:r>
            <a:r>
              <a:rPr lang="el-GR" sz="4000" dirty="0">
                <a:solidFill>
                  <a:schemeClr val="tx1"/>
                </a:solidFill>
                <a:latin typeface="Times New Roman" panose="02020603050405020304" pitchFamily="18" charset="0"/>
                <a:cs typeface="Times New Roman" panose="02020603050405020304" pitchFamily="18" charset="0"/>
              </a:rPr>
              <a:t> στα Ελληνικά νοσοκομεία</a:t>
            </a:r>
          </a:p>
        </p:txBody>
      </p:sp>
      <p:graphicFrame>
        <p:nvGraphicFramePr>
          <p:cNvPr id="34818" name="Object 2"/>
          <p:cNvGraphicFramePr>
            <a:graphicFrameLocks noGrp="1" noChangeAspect="1"/>
          </p:cNvGraphicFramePr>
          <p:nvPr>
            <p:ph idx="1"/>
            <p:extLst>
              <p:ext uri="{D42A27DB-BD31-4B8C-83A1-F6EECF244321}">
                <p14:modId xmlns:p14="http://schemas.microsoft.com/office/powerpoint/2010/main" xmlns="" val="1316347365"/>
              </p:ext>
            </p:extLst>
          </p:nvPr>
        </p:nvGraphicFramePr>
        <p:xfrm>
          <a:off x="609600" y="1752600"/>
          <a:ext cx="7554912" cy="4153452"/>
        </p:xfrm>
        <a:graphic>
          <a:graphicData uri="http://schemas.openxmlformats.org/presentationml/2006/ole">
            <p:oleObj spid="_x0000_s35143" name="Γράφημα" r:id="rId3" imgW="8229600" imgH="4524375" progId="MSGraph.Chart.8">
              <p:embed followColorScheme="full"/>
            </p:oleObj>
          </a:graphicData>
        </a:graphic>
      </p:graphicFrame>
      <p:pic>
        <p:nvPicPr>
          <p:cNvPr id="34820" name="Picture 4" descr="whonet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8600" y="6096000"/>
            <a:ext cx="3238500" cy="762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91B28F63-CF00-448F-B141-FE33C33B189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cstate="print">
            <a:extLst>
              <a:ext uri="{28A0092B-C50C-407E-A947-70E740481C1C}">
                <a14:useLocalDpi xmlns:a14="http://schemas.microsoft.com/office/drawing/2010/main" xmlns="" val="0"/>
              </a:ext>
            </a:extLst>
          </a:blip>
          <a:srcRect l="3613"/>
          <a:stretch/>
        </p:blipFill>
        <p:spPr>
          <a:xfrm>
            <a:off x="0" y="2669685"/>
            <a:ext cx="3027759" cy="4188315"/>
          </a:xfrm>
          <a:prstGeom prst="rect">
            <a:avLst/>
          </a:prstGeom>
        </p:spPr>
      </p:pic>
      <p:pic>
        <p:nvPicPr>
          <p:cNvPr id="10" name="Picture 9">
            <a:extLst>
              <a:ext uri="{FF2B5EF4-FFF2-40B4-BE49-F238E27FC236}">
                <a16:creationId xmlns:a16="http://schemas.microsoft.com/office/drawing/2014/main" xmlns="" id="{2AE609E2-8522-44E4-9077-980E5BCF3E1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cstate="print">
            <a:extLst>
              <a:ext uri="{28A0092B-C50C-407E-A947-70E740481C1C}">
                <a14:useLocalDpi xmlns:a14="http://schemas.microsoft.com/office/drawing/2010/main" xmlns="" val="0"/>
              </a:ext>
            </a:extLst>
          </a:blip>
          <a:srcRect l="35640"/>
          <a:stretch/>
        </p:blipFill>
        <p:spPr>
          <a:xfrm>
            <a:off x="0" y="2892347"/>
            <a:ext cx="1141809" cy="2365453"/>
          </a:xfrm>
          <a:prstGeom prst="rect">
            <a:avLst/>
          </a:prstGeom>
        </p:spPr>
      </p:pic>
      <p:sp>
        <p:nvSpPr>
          <p:cNvPr id="12" name="Oval 11">
            <a:extLst>
              <a:ext uri="{FF2B5EF4-FFF2-40B4-BE49-F238E27FC236}">
                <a16:creationId xmlns:a16="http://schemas.microsoft.com/office/drawing/2014/main" xmlns="" id="{4FA533C5-33E3-4611-AF9F-72811D8B26A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a16="http://schemas.microsoft.com/office/drawing/2014/main" xmlns="" id="{8949AD42-25FD-4C3D-9EEE-B7FEC580998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cstate="print">
            <a:extLst>
              <a:ext uri="{28A0092B-C50C-407E-A947-70E740481C1C}">
                <a14:useLocalDpi xmlns:a14="http://schemas.microsoft.com/office/drawing/2010/main" xmlns="" val="0"/>
              </a:ext>
            </a:extLst>
          </a:blip>
          <a:srcRect t="28813"/>
          <a:stretch/>
        </p:blipFill>
        <p:spPr>
          <a:xfrm>
            <a:off x="5999559" y="0"/>
            <a:ext cx="1202540" cy="1141407"/>
          </a:xfrm>
          <a:prstGeom prst="rect">
            <a:avLst/>
          </a:prstGeom>
        </p:spPr>
      </p:pic>
      <p:pic>
        <p:nvPicPr>
          <p:cNvPr id="16" name="Picture 15">
            <a:extLst>
              <a:ext uri="{FF2B5EF4-FFF2-40B4-BE49-F238E27FC236}">
                <a16:creationId xmlns:a16="http://schemas.microsoft.com/office/drawing/2014/main" xmlns="" id="{6AC7D913-60B7-4603-881B-831DA5D3A94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cstate="print">
            <a:extLst>
              <a:ext uri="{28A0092B-C50C-407E-A947-70E740481C1C}">
                <a14:useLocalDpi xmlns:a14="http://schemas.microsoft.com/office/drawing/2010/main" xmlns="" val="0"/>
              </a:ext>
            </a:extLst>
          </a:blip>
          <a:srcRect b="23320"/>
          <a:stretch/>
        </p:blipFill>
        <p:spPr>
          <a:xfrm>
            <a:off x="6454408" y="6096000"/>
            <a:ext cx="745301" cy="762000"/>
          </a:xfrm>
          <a:prstGeom prst="rect">
            <a:avLst/>
          </a:prstGeom>
        </p:spPr>
      </p:pic>
      <p:sp>
        <p:nvSpPr>
          <p:cNvPr id="18" name="Rectangle 17">
            <a:extLst>
              <a:ext uri="{FF2B5EF4-FFF2-40B4-BE49-F238E27FC236}">
                <a16:creationId xmlns:a16="http://schemas.microsoft.com/office/drawing/2014/main" xmlns="" id="{87F0FDC4-AD8C-47D9-9131-623C98ADB0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xmlns="" id="{74CD14DB-BB81-479F-A1FC-1C75640E9F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2" name="Rectangle 21">
            <a:extLst>
              <a:ext uri="{FF2B5EF4-FFF2-40B4-BE49-F238E27FC236}">
                <a16:creationId xmlns:a16="http://schemas.microsoft.com/office/drawing/2014/main" xmlns="" id="{C943A91B-7CA7-4592-A975-73B1BF8C4C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4" name="Freeform 7">
            <a:extLst>
              <a:ext uri="{FF2B5EF4-FFF2-40B4-BE49-F238E27FC236}">
                <a16:creationId xmlns:a16="http://schemas.microsoft.com/office/drawing/2014/main" xmlns="" id="{EC471314-E46A-414B-8D91-74880E84F1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26" name="Freeform: Shape 25">
            <a:extLst>
              <a:ext uri="{FF2B5EF4-FFF2-40B4-BE49-F238E27FC236}">
                <a16:creationId xmlns:a16="http://schemas.microsoft.com/office/drawing/2014/main" xmlns="" id="{6A681326-1C9D-44A3-A627-3871BDAE41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a:off x="0" y="1762067"/>
            <a:ext cx="9144313"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3" name="Ορθογώνιο 2">
            <a:extLst>
              <a:ext uri="{FF2B5EF4-FFF2-40B4-BE49-F238E27FC236}">
                <a16:creationId xmlns:a16="http://schemas.microsoft.com/office/drawing/2014/main" xmlns="" id="{B45B60E3-3E95-C74C-A996-5A97DB86D487}"/>
              </a:ext>
            </a:extLst>
          </p:cNvPr>
          <p:cNvSpPr/>
          <p:nvPr/>
        </p:nvSpPr>
        <p:spPr>
          <a:xfrm>
            <a:off x="827484" y="452718"/>
            <a:ext cx="6710641" cy="1400530"/>
          </a:xfrm>
          <a:prstGeom prst="rect">
            <a:avLst/>
          </a:prstGeom>
        </p:spPr>
        <p:txBody>
          <a:bodyPr vert="horz" lIns="91440" tIns="45720" rIns="91440" bIns="45720" rtlCol="0" anchor="ctr">
            <a:normAutofit/>
          </a:bodyPr>
          <a:lstStyle/>
          <a:p>
            <a:pPr>
              <a:spcBef>
                <a:spcPct val="0"/>
              </a:spcBef>
              <a:spcAft>
                <a:spcPts val="600"/>
              </a:spcAft>
            </a:pPr>
            <a:r>
              <a:rPr lang="en-US" sz="4200" b="0" i="0" kern="1200">
                <a:solidFill>
                  <a:srgbClr val="FFFFFF"/>
                </a:solidFill>
                <a:latin typeface="+mj-lt"/>
                <a:ea typeface="+mj-ea"/>
                <a:cs typeface="+mj-cs"/>
              </a:rPr>
              <a:t>Hospital-associated MRSA, HA-MRSA</a:t>
            </a:r>
          </a:p>
        </p:txBody>
      </p:sp>
      <p:sp>
        <p:nvSpPr>
          <p:cNvPr id="2" name="Ορθογώνιο 1">
            <a:extLst>
              <a:ext uri="{FF2B5EF4-FFF2-40B4-BE49-F238E27FC236}">
                <a16:creationId xmlns:a16="http://schemas.microsoft.com/office/drawing/2014/main" xmlns="" id="{83DB18F8-A755-4648-B5D2-A9173E62DD9D}"/>
              </a:ext>
            </a:extLst>
          </p:cNvPr>
          <p:cNvSpPr/>
          <p:nvPr/>
        </p:nvSpPr>
        <p:spPr>
          <a:xfrm>
            <a:off x="572691" y="2388242"/>
            <a:ext cx="7998617" cy="4188314"/>
          </a:xfrm>
          <a:prstGeom prst="rect">
            <a:avLst/>
          </a:prstGeom>
        </p:spPr>
        <p:txBody>
          <a:bodyPr vert="horz" lIns="91440" tIns="45720" rIns="91440" bIns="45720" rtlCol="0">
            <a:normAutofit/>
          </a:bodyPr>
          <a:lstStyle/>
          <a:p>
            <a:pPr marL="285750" indent="-285750">
              <a:lnSpc>
                <a:spcPct val="90000"/>
              </a:lnSpc>
              <a:spcBef>
                <a:spcPts val="1000"/>
              </a:spcBef>
              <a:buClr>
                <a:schemeClr val="accent1"/>
              </a:buClr>
              <a:buSzPct val="80000"/>
              <a:buFont typeface="Wingdings 3" charset="2"/>
              <a:buChar char=""/>
            </a:pPr>
            <a:r>
              <a:rPr lang="en-US" dirty="0">
                <a:latin typeface="Arial" panose="020B0604020202020204" pitchFamily="34" charset="0"/>
                <a:ea typeface="+mj-ea"/>
                <a:cs typeface="Arial" panose="020B0604020202020204" pitchFamily="34" charset="0"/>
              </a:rPr>
              <a:t>1960 ---- </a:t>
            </a:r>
            <a:r>
              <a:rPr lang="en-US" dirty="0" err="1">
                <a:latin typeface="Arial" panose="020B0604020202020204" pitchFamily="34" charset="0"/>
                <a:ea typeface="+mj-ea"/>
                <a:cs typeface="Arial" panose="020B0604020202020204" pitchFamily="34" charset="0"/>
              </a:rPr>
              <a:t>έκτοτε</a:t>
            </a:r>
            <a:r>
              <a:rPr lang="en-US" dirty="0">
                <a:latin typeface="Arial" panose="020B0604020202020204" pitchFamily="34" charset="0"/>
                <a:ea typeface="+mj-ea"/>
                <a:cs typeface="Arial" panose="020B0604020202020204" pitchFamily="34" charset="0"/>
              </a:rPr>
              <a:t> </a:t>
            </a:r>
            <a:r>
              <a:rPr lang="en-US" dirty="0" err="1">
                <a:latin typeface="Arial" panose="020B0604020202020204" pitchFamily="34" charset="0"/>
                <a:ea typeface="+mj-ea"/>
                <a:cs typeface="Arial" panose="020B0604020202020204" pitchFamily="34" charset="0"/>
              </a:rPr>
              <a:t>ενδημεί</a:t>
            </a:r>
            <a:r>
              <a:rPr lang="en-US" dirty="0">
                <a:latin typeface="Arial" panose="020B0604020202020204" pitchFamily="34" charset="0"/>
                <a:ea typeface="+mj-ea"/>
                <a:cs typeface="Arial" panose="020B0604020202020204" pitchFamily="34" charset="0"/>
              </a:rPr>
              <a:t> </a:t>
            </a:r>
            <a:r>
              <a:rPr lang="en-US" dirty="0" err="1">
                <a:latin typeface="Arial" panose="020B0604020202020204" pitchFamily="34" charset="0"/>
                <a:ea typeface="+mj-ea"/>
                <a:cs typeface="Arial" panose="020B0604020202020204" pitchFamily="34" charset="0"/>
              </a:rPr>
              <a:t>στ</a:t>
            </a:r>
            <a:r>
              <a:rPr lang="en-US" dirty="0">
                <a:latin typeface="Arial" panose="020B0604020202020204" pitchFamily="34" charset="0"/>
                <a:ea typeface="+mj-ea"/>
                <a:cs typeface="Arial" panose="020B0604020202020204" pitchFamily="34" charset="0"/>
              </a:rPr>
              <a:t>α </a:t>
            </a:r>
            <a:r>
              <a:rPr lang="en-US" dirty="0" err="1">
                <a:latin typeface="Arial" panose="020B0604020202020204" pitchFamily="34" charset="0"/>
                <a:ea typeface="+mj-ea"/>
                <a:cs typeface="Arial" panose="020B0604020202020204" pitchFamily="34" charset="0"/>
              </a:rPr>
              <a:t>νοσοκομεί</a:t>
            </a:r>
            <a:r>
              <a:rPr lang="en-US" dirty="0">
                <a:latin typeface="Arial" panose="020B0604020202020204" pitchFamily="34" charset="0"/>
                <a:ea typeface="+mj-ea"/>
                <a:cs typeface="Arial" panose="020B0604020202020204" pitchFamily="34" charset="0"/>
              </a:rPr>
              <a:t>α </a:t>
            </a:r>
            <a:r>
              <a:rPr lang="en-US" dirty="0" err="1">
                <a:latin typeface="Arial" panose="020B0604020202020204" pitchFamily="34" charset="0"/>
                <a:ea typeface="+mj-ea"/>
                <a:cs typeface="Arial" panose="020B0604020202020204" pitchFamily="34" charset="0"/>
              </a:rPr>
              <a:t>όλου</a:t>
            </a:r>
            <a:r>
              <a:rPr lang="en-US" dirty="0">
                <a:latin typeface="Arial" panose="020B0604020202020204" pitchFamily="34" charset="0"/>
                <a:ea typeface="+mj-ea"/>
                <a:cs typeface="Arial" panose="020B0604020202020204" pitchFamily="34" charset="0"/>
              </a:rPr>
              <a:t> </a:t>
            </a:r>
            <a:r>
              <a:rPr lang="en-US" dirty="0" err="1">
                <a:latin typeface="Arial" panose="020B0604020202020204" pitchFamily="34" charset="0"/>
                <a:ea typeface="+mj-ea"/>
                <a:cs typeface="Arial" panose="020B0604020202020204" pitchFamily="34" charset="0"/>
              </a:rPr>
              <a:t>του</a:t>
            </a:r>
            <a:r>
              <a:rPr lang="en-US" dirty="0">
                <a:latin typeface="Arial" panose="020B0604020202020204" pitchFamily="34" charset="0"/>
                <a:ea typeface="+mj-ea"/>
                <a:cs typeface="Arial" panose="020B0604020202020204" pitchFamily="34" charset="0"/>
              </a:rPr>
              <a:t> </a:t>
            </a:r>
            <a:r>
              <a:rPr lang="en-US" dirty="0" err="1">
                <a:latin typeface="Arial" panose="020B0604020202020204" pitchFamily="34" charset="0"/>
                <a:ea typeface="+mj-ea"/>
                <a:cs typeface="Arial" panose="020B0604020202020204" pitchFamily="34" charset="0"/>
              </a:rPr>
              <a:t>κόσμου</a:t>
            </a:r>
            <a:r>
              <a:rPr lang="en-US" dirty="0">
                <a:latin typeface="Arial" panose="020B0604020202020204" pitchFamily="34" charset="0"/>
                <a:ea typeface="+mj-ea"/>
                <a:cs typeface="Arial" panose="020B0604020202020204" pitchFamily="34" charset="0"/>
              </a:rPr>
              <a:t> </a:t>
            </a:r>
          </a:p>
          <a:p>
            <a:pPr marL="285750" indent="-285750">
              <a:lnSpc>
                <a:spcPct val="90000"/>
              </a:lnSpc>
              <a:spcBef>
                <a:spcPts val="1000"/>
              </a:spcBef>
              <a:buClr>
                <a:schemeClr val="accent1"/>
              </a:buClr>
              <a:buSzPct val="80000"/>
              <a:buFont typeface="Wingdings 3" charset="2"/>
              <a:buChar char=""/>
            </a:pPr>
            <a:r>
              <a:rPr lang="en-US" dirty="0" err="1">
                <a:latin typeface="Arial" panose="020B0604020202020204" pitchFamily="34" charset="0"/>
                <a:ea typeface="+mj-ea"/>
                <a:cs typeface="Arial" panose="020B0604020202020204" pitchFamily="34" charset="0"/>
              </a:rPr>
              <a:t>Σύμφων</a:t>
            </a:r>
            <a:r>
              <a:rPr lang="en-US" dirty="0">
                <a:latin typeface="Arial" panose="020B0604020202020204" pitchFamily="34" charset="0"/>
                <a:ea typeface="+mj-ea"/>
                <a:cs typeface="Arial" panose="020B0604020202020204" pitchFamily="34" charset="0"/>
              </a:rPr>
              <a:t>α </a:t>
            </a:r>
            <a:r>
              <a:rPr lang="en-US" dirty="0" err="1">
                <a:latin typeface="Arial" panose="020B0604020202020204" pitchFamily="34" charset="0"/>
                <a:ea typeface="+mj-ea"/>
                <a:cs typeface="Arial" panose="020B0604020202020204" pitchFamily="34" charset="0"/>
              </a:rPr>
              <a:t>με</a:t>
            </a:r>
            <a:r>
              <a:rPr lang="en-US" dirty="0">
                <a:latin typeface="Arial" panose="020B0604020202020204" pitchFamily="34" charset="0"/>
                <a:ea typeface="+mj-ea"/>
                <a:cs typeface="Arial" panose="020B0604020202020204" pitchFamily="34" charset="0"/>
              </a:rPr>
              <a:t> </a:t>
            </a:r>
            <a:r>
              <a:rPr lang="en-US" dirty="0" err="1">
                <a:latin typeface="Arial" panose="020B0604020202020204" pitchFamily="34" charset="0"/>
                <a:ea typeface="+mj-ea"/>
                <a:cs typeface="Arial" panose="020B0604020202020204" pitchFamily="34" charset="0"/>
              </a:rPr>
              <a:t>τον</a:t>
            </a:r>
            <a:r>
              <a:rPr lang="en-US" dirty="0">
                <a:latin typeface="Arial" panose="020B0604020202020204" pitchFamily="34" charset="0"/>
                <a:ea typeface="+mj-ea"/>
                <a:cs typeface="Arial" panose="020B0604020202020204" pitchFamily="34" charset="0"/>
              </a:rPr>
              <a:t> </a:t>
            </a:r>
            <a:r>
              <a:rPr lang="en-US" dirty="0" err="1">
                <a:latin typeface="Arial" panose="020B0604020202020204" pitchFamily="34" charset="0"/>
                <a:ea typeface="+mj-ea"/>
                <a:cs typeface="Arial" panose="020B0604020202020204" pitchFamily="34" charset="0"/>
              </a:rPr>
              <a:t>ε</a:t>
            </a:r>
            <a:r>
              <a:rPr lang="en-US" dirty="0">
                <a:latin typeface="Arial" panose="020B0604020202020204" pitchFamily="34" charset="0"/>
                <a:ea typeface="+mj-ea"/>
                <a:cs typeface="Arial" panose="020B0604020202020204" pitchFamily="34" charset="0"/>
              </a:rPr>
              <a:t>π</a:t>
            </a:r>
            <a:r>
              <a:rPr lang="en-US" dirty="0" err="1">
                <a:latin typeface="Arial" panose="020B0604020202020204" pitchFamily="34" charset="0"/>
                <a:ea typeface="+mj-ea"/>
                <a:cs typeface="Arial" panose="020B0604020202020204" pitchFamily="34" charset="0"/>
              </a:rPr>
              <a:t>ιδημιολογικό</a:t>
            </a:r>
            <a:r>
              <a:rPr lang="en-US" dirty="0">
                <a:latin typeface="Arial" panose="020B0604020202020204" pitchFamily="34" charset="0"/>
                <a:ea typeface="+mj-ea"/>
                <a:cs typeface="Arial" panose="020B0604020202020204" pitchFamily="34" charset="0"/>
              </a:rPr>
              <a:t> </a:t>
            </a:r>
            <a:r>
              <a:rPr lang="en-US" dirty="0" err="1">
                <a:latin typeface="Arial" panose="020B0604020202020204" pitchFamily="34" charset="0"/>
                <a:ea typeface="+mj-ea"/>
                <a:cs typeface="Arial" panose="020B0604020202020204" pitchFamily="34" charset="0"/>
              </a:rPr>
              <a:t>ορισμό</a:t>
            </a:r>
            <a:r>
              <a:rPr lang="en-US" dirty="0">
                <a:latin typeface="Arial" panose="020B0604020202020204" pitchFamily="34" charset="0"/>
                <a:ea typeface="+mj-ea"/>
                <a:cs typeface="Arial" panose="020B0604020202020204" pitchFamily="34" charset="0"/>
              </a:rPr>
              <a:t> </a:t>
            </a:r>
            <a:r>
              <a:rPr lang="en-US" dirty="0" err="1">
                <a:latin typeface="Arial" panose="020B0604020202020204" pitchFamily="34" charset="0"/>
                <a:ea typeface="+mj-ea"/>
                <a:cs typeface="Arial" panose="020B0604020202020204" pitchFamily="34" charset="0"/>
              </a:rPr>
              <a:t>του</a:t>
            </a:r>
            <a:r>
              <a:rPr lang="en-US" dirty="0">
                <a:latin typeface="Arial" panose="020B0604020202020204" pitchFamily="34" charset="0"/>
                <a:ea typeface="+mj-ea"/>
                <a:cs typeface="Arial" panose="020B0604020202020204" pitchFamily="34" charset="0"/>
              </a:rPr>
              <a:t> </a:t>
            </a:r>
            <a:r>
              <a:rPr lang="en-US" dirty="0" err="1">
                <a:latin typeface="Arial" panose="020B0604020202020204" pitchFamily="34" charset="0"/>
                <a:ea typeface="+mj-ea"/>
                <a:cs typeface="Arial" panose="020B0604020202020204" pitchFamily="34" charset="0"/>
              </a:rPr>
              <a:t>Κέντρου</a:t>
            </a:r>
            <a:r>
              <a:rPr lang="en-US" dirty="0">
                <a:latin typeface="Arial" panose="020B0604020202020204" pitchFamily="34" charset="0"/>
                <a:ea typeface="+mj-ea"/>
                <a:cs typeface="Arial" panose="020B0604020202020204" pitchFamily="34" charset="0"/>
              </a:rPr>
              <a:t> </a:t>
            </a:r>
            <a:r>
              <a:rPr lang="en-US" dirty="0" err="1">
                <a:latin typeface="Arial" panose="020B0604020202020204" pitchFamily="34" charset="0"/>
                <a:ea typeface="+mj-ea"/>
                <a:cs typeface="Arial" panose="020B0604020202020204" pitchFamily="34" charset="0"/>
              </a:rPr>
              <a:t>Ελέγχου</a:t>
            </a:r>
            <a:r>
              <a:rPr lang="en-US" dirty="0">
                <a:latin typeface="Arial" panose="020B0604020202020204" pitchFamily="34" charset="0"/>
                <a:ea typeface="+mj-ea"/>
                <a:cs typeface="Arial" panose="020B0604020202020204" pitchFamily="34" charset="0"/>
              </a:rPr>
              <a:t> </a:t>
            </a:r>
            <a:r>
              <a:rPr lang="en-US" dirty="0" err="1">
                <a:latin typeface="Arial" panose="020B0604020202020204" pitchFamily="34" charset="0"/>
                <a:ea typeface="+mj-ea"/>
                <a:cs typeface="Arial" panose="020B0604020202020204" pitchFamily="34" charset="0"/>
              </a:rPr>
              <a:t>κ</a:t>
            </a:r>
            <a:r>
              <a:rPr lang="en-US" dirty="0">
                <a:latin typeface="Arial" panose="020B0604020202020204" pitchFamily="34" charset="0"/>
                <a:ea typeface="+mj-ea"/>
                <a:cs typeface="Arial" panose="020B0604020202020204" pitchFamily="34" charset="0"/>
              </a:rPr>
              <a:t>α</a:t>
            </a:r>
            <a:r>
              <a:rPr lang="en-US" dirty="0" err="1">
                <a:latin typeface="Arial" panose="020B0604020202020204" pitchFamily="34" charset="0"/>
                <a:ea typeface="+mj-ea"/>
                <a:cs typeface="Arial" panose="020B0604020202020204" pitchFamily="34" charset="0"/>
              </a:rPr>
              <a:t>ι</a:t>
            </a:r>
            <a:r>
              <a:rPr lang="en-US" dirty="0">
                <a:latin typeface="Arial" panose="020B0604020202020204" pitchFamily="34" charset="0"/>
                <a:ea typeface="+mj-ea"/>
                <a:cs typeface="Arial" panose="020B0604020202020204" pitchFamily="34" charset="0"/>
              </a:rPr>
              <a:t> </a:t>
            </a:r>
            <a:r>
              <a:rPr lang="en-US" dirty="0" err="1">
                <a:latin typeface="Arial" panose="020B0604020202020204" pitchFamily="34" charset="0"/>
                <a:ea typeface="+mj-ea"/>
                <a:cs typeface="Arial" panose="020B0604020202020204" pitchFamily="34" charset="0"/>
              </a:rPr>
              <a:t>Πρόληψης</a:t>
            </a:r>
            <a:r>
              <a:rPr lang="en-US" dirty="0">
                <a:latin typeface="Arial" panose="020B0604020202020204" pitchFamily="34" charset="0"/>
                <a:ea typeface="+mj-ea"/>
                <a:cs typeface="Arial" panose="020B0604020202020204" pitchFamily="34" charset="0"/>
              </a:rPr>
              <a:t> </a:t>
            </a:r>
            <a:r>
              <a:rPr lang="en-US" dirty="0" err="1">
                <a:latin typeface="Arial" panose="020B0604020202020204" pitchFamily="34" charset="0"/>
                <a:ea typeface="+mj-ea"/>
                <a:cs typeface="Arial" panose="020B0604020202020204" pitchFamily="34" charset="0"/>
              </a:rPr>
              <a:t>Νοσημάτων</a:t>
            </a:r>
            <a:r>
              <a:rPr lang="en-US" dirty="0">
                <a:latin typeface="Arial" panose="020B0604020202020204" pitchFamily="34" charset="0"/>
                <a:ea typeface="+mj-ea"/>
                <a:cs typeface="Arial" panose="020B0604020202020204" pitchFamily="34" charset="0"/>
              </a:rPr>
              <a:t> </a:t>
            </a:r>
            <a:r>
              <a:rPr lang="en-US" dirty="0" err="1">
                <a:latin typeface="Arial" panose="020B0604020202020204" pitchFamily="34" charset="0"/>
                <a:ea typeface="+mj-ea"/>
                <a:cs typeface="Arial" panose="020B0604020202020204" pitchFamily="34" charset="0"/>
              </a:rPr>
              <a:t>των</a:t>
            </a:r>
            <a:r>
              <a:rPr lang="en-US" dirty="0">
                <a:latin typeface="Arial" panose="020B0604020202020204" pitchFamily="34" charset="0"/>
                <a:ea typeface="+mj-ea"/>
                <a:cs typeface="Arial" panose="020B0604020202020204" pitchFamily="34" charset="0"/>
              </a:rPr>
              <a:t> Η.Π.Α. (CDC), </a:t>
            </a:r>
            <a:r>
              <a:rPr lang="en-US" dirty="0" err="1">
                <a:latin typeface="Arial" panose="020B0604020202020204" pitchFamily="34" charset="0"/>
                <a:ea typeface="+mj-ea"/>
                <a:cs typeface="Arial" panose="020B0604020202020204" pitchFamily="34" charset="0"/>
              </a:rPr>
              <a:t>ως</a:t>
            </a:r>
            <a:r>
              <a:rPr lang="en-US" dirty="0">
                <a:latin typeface="Arial" panose="020B0604020202020204" pitchFamily="34" charset="0"/>
                <a:ea typeface="+mj-ea"/>
                <a:cs typeface="Arial" panose="020B0604020202020204" pitchFamily="34" charset="0"/>
              </a:rPr>
              <a:t> </a:t>
            </a:r>
            <a:r>
              <a:rPr lang="en-US" dirty="0" err="1">
                <a:latin typeface="Arial" panose="020B0604020202020204" pitchFamily="34" charset="0"/>
                <a:ea typeface="+mj-ea"/>
                <a:cs typeface="Arial" panose="020B0604020202020204" pitchFamily="34" charset="0"/>
              </a:rPr>
              <a:t>νοσοκομει</a:t>
            </a:r>
            <a:r>
              <a:rPr lang="en-US" dirty="0">
                <a:latin typeface="Arial" panose="020B0604020202020204" pitchFamily="34" charset="0"/>
                <a:ea typeface="+mj-ea"/>
                <a:cs typeface="Arial" panose="020B0604020202020204" pitchFamily="34" charset="0"/>
              </a:rPr>
              <a:t>α</a:t>
            </a:r>
            <a:r>
              <a:rPr lang="en-US" dirty="0" err="1">
                <a:latin typeface="Arial" panose="020B0604020202020204" pitchFamily="34" charset="0"/>
                <a:ea typeface="+mj-ea"/>
                <a:cs typeface="Arial" panose="020B0604020202020204" pitchFamily="34" charset="0"/>
              </a:rPr>
              <a:t>κά</a:t>
            </a:r>
            <a:r>
              <a:rPr lang="en-US" dirty="0">
                <a:latin typeface="Arial" panose="020B0604020202020204" pitchFamily="34" charset="0"/>
                <a:ea typeface="+mj-ea"/>
                <a:cs typeface="Arial" panose="020B0604020202020204" pitchFamily="34" charset="0"/>
              </a:rPr>
              <a:t> MRSA (HA-MRSA) </a:t>
            </a:r>
            <a:r>
              <a:rPr lang="en-US" dirty="0" err="1">
                <a:latin typeface="Arial" panose="020B0604020202020204" pitchFamily="34" charset="0"/>
                <a:ea typeface="+mj-ea"/>
                <a:cs typeface="Arial" panose="020B0604020202020204" pitchFamily="34" charset="0"/>
              </a:rPr>
              <a:t>ορίζοντ</a:t>
            </a:r>
            <a:r>
              <a:rPr lang="en-US" dirty="0">
                <a:latin typeface="Arial" panose="020B0604020202020204" pitchFamily="34" charset="0"/>
                <a:ea typeface="+mj-ea"/>
                <a:cs typeface="Arial" panose="020B0604020202020204" pitchFamily="34" charset="0"/>
              </a:rPr>
              <a:t>α</a:t>
            </a:r>
            <a:r>
              <a:rPr lang="en-US" dirty="0" err="1">
                <a:latin typeface="Arial" panose="020B0604020202020204" pitchFamily="34" charset="0"/>
                <a:ea typeface="+mj-ea"/>
                <a:cs typeface="Arial" panose="020B0604020202020204" pitchFamily="34" charset="0"/>
              </a:rPr>
              <a:t>ι</a:t>
            </a:r>
            <a:r>
              <a:rPr lang="en-US" dirty="0">
                <a:latin typeface="Arial" panose="020B0604020202020204" pitchFamily="34" charset="0"/>
                <a:ea typeface="+mj-ea"/>
                <a:cs typeface="Arial" panose="020B0604020202020204" pitchFamily="34" charset="0"/>
              </a:rPr>
              <a:t> </a:t>
            </a:r>
            <a:r>
              <a:rPr lang="en-US" dirty="0" err="1">
                <a:latin typeface="Arial" panose="020B0604020202020204" pitchFamily="34" charset="0"/>
                <a:ea typeface="+mj-ea"/>
                <a:cs typeface="Arial" panose="020B0604020202020204" pitchFamily="34" charset="0"/>
              </a:rPr>
              <a:t>τ</a:t>
            </a:r>
            <a:r>
              <a:rPr lang="en-US" dirty="0">
                <a:latin typeface="Arial" panose="020B0604020202020204" pitchFamily="34" charset="0"/>
                <a:ea typeface="+mj-ea"/>
                <a:cs typeface="Arial" panose="020B0604020202020204" pitchFamily="34" charset="0"/>
              </a:rPr>
              <a:t>α </a:t>
            </a:r>
            <a:r>
              <a:rPr lang="en-US" dirty="0" err="1">
                <a:latin typeface="Arial" panose="020B0604020202020204" pitchFamily="34" charset="0"/>
                <a:ea typeface="+mj-ea"/>
                <a:cs typeface="Arial" panose="020B0604020202020204" pitchFamily="34" charset="0"/>
              </a:rPr>
              <a:t>στελέχη</a:t>
            </a:r>
            <a:r>
              <a:rPr lang="en-US" dirty="0">
                <a:latin typeface="Arial" panose="020B0604020202020204" pitchFamily="34" charset="0"/>
                <a:ea typeface="+mj-ea"/>
                <a:cs typeface="Arial" panose="020B0604020202020204" pitchFamily="34" charset="0"/>
              </a:rPr>
              <a:t> π</a:t>
            </a:r>
            <a:r>
              <a:rPr lang="en-US" dirty="0" err="1">
                <a:latin typeface="Arial" panose="020B0604020202020204" pitchFamily="34" charset="0"/>
                <a:ea typeface="+mj-ea"/>
                <a:cs typeface="Arial" panose="020B0604020202020204" pitchFamily="34" charset="0"/>
              </a:rPr>
              <a:t>ου</a:t>
            </a:r>
            <a:r>
              <a:rPr lang="en-US" dirty="0">
                <a:latin typeface="Arial" panose="020B0604020202020204" pitchFamily="34" charset="0"/>
                <a:ea typeface="+mj-ea"/>
                <a:cs typeface="Arial" panose="020B0604020202020204" pitchFamily="34" charset="0"/>
              </a:rPr>
              <a:t> απ</a:t>
            </a:r>
            <a:r>
              <a:rPr lang="en-US" dirty="0" err="1">
                <a:latin typeface="Arial" panose="020B0604020202020204" pitchFamily="34" charset="0"/>
                <a:ea typeface="+mj-ea"/>
                <a:cs typeface="Arial" panose="020B0604020202020204" pitchFamily="34" charset="0"/>
              </a:rPr>
              <a:t>ομονώνοντ</a:t>
            </a:r>
            <a:r>
              <a:rPr lang="en-US" dirty="0">
                <a:latin typeface="Arial" panose="020B0604020202020204" pitchFamily="34" charset="0"/>
                <a:ea typeface="+mj-ea"/>
                <a:cs typeface="Arial" panose="020B0604020202020204" pitchFamily="34" charset="0"/>
              </a:rPr>
              <a:t>α</a:t>
            </a:r>
            <a:r>
              <a:rPr lang="en-US" dirty="0" err="1">
                <a:latin typeface="Arial" panose="020B0604020202020204" pitchFamily="34" charset="0"/>
                <a:ea typeface="+mj-ea"/>
                <a:cs typeface="Arial" panose="020B0604020202020204" pitchFamily="34" charset="0"/>
              </a:rPr>
              <a:t>ι</a:t>
            </a:r>
            <a:r>
              <a:rPr lang="en-US" dirty="0">
                <a:latin typeface="Arial" panose="020B0604020202020204" pitchFamily="34" charset="0"/>
                <a:ea typeface="+mj-ea"/>
                <a:cs typeface="Arial" panose="020B0604020202020204" pitchFamily="34" charset="0"/>
              </a:rPr>
              <a:t>: </a:t>
            </a:r>
          </a:p>
          <a:p>
            <a:pPr marL="671513" indent="-400050">
              <a:lnSpc>
                <a:spcPct val="90000"/>
              </a:lnSpc>
              <a:spcBef>
                <a:spcPts val="1000"/>
              </a:spcBef>
              <a:buClr>
                <a:schemeClr val="accent1"/>
              </a:buClr>
              <a:buSzPct val="80000"/>
              <a:buFont typeface="Wingdings" pitchFamily="2" charset="2"/>
              <a:buChar char="v"/>
            </a:pPr>
            <a:r>
              <a:rPr lang="en-US" dirty="0">
                <a:latin typeface="Arial" panose="020B0604020202020204" pitchFamily="34" charset="0"/>
                <a:ea typeface="+mj-ea"/>
                <a:cs typeface="Arial" panose="020B0604020202020204" pitchFamily="34" charset="0"/>
              </a:rPr>
              <a:t>απ</a:t>
            </a:r>
            <a:r>
              <a:rPr lang="en-US" dirty="0" err="1">
                <a:latin typeface="Arial" panose="020B0604020202020204" pitchFamily="34" charset="0"/>
                <a:ea typeface="+mj-ea"/>
                <a:cs typeface="Arial" panose="020B0604020202020204" pitchFamily="34" charset="0"/>
              </a:rPr>
              <a:t>ό</a:t>
            </a:r>
            <a:r>
              <a:rPr lang="en-US" dirty="0">
                <a:latin typeface="Arial" panose="020B0604020202020204" pitchFamily="34" charset="0"/>
                <a:ea typeface="+mj-ea"/>
                <a:cs typeface="Arial" panose="020B0604020202020204" pitchFamily="34" charset="0"/>
              </a:rPr>
              <a:t> </a:t>
            </a:r>
            <a:r>
              <a:rPr lang="en-US" dirty="0" err="1">
                <a:latin typeface="Arial" panose="020B0604020202020204" pitchFamily="34" charset="0"/>
                <a:ea typeface="+mj-ea"/>
                <a:cs typeface="Arial" panose="020B0604020202020204" pitchFamily="34" charset="0"/>
              </a:rPr>
              <a:t>κ</a:t>
            </a:r>
            <a:r>
              <a:rPr lang="en-US" dirty="0">
                <a:latin typeface="Arial" panose="020B0604020202020204" pitchFamily="34" charset="0"/>
                <a:ea typeface="+mj-ea"/>
                <a:cs typeface="Arial" panose="020B0604020202020204" pitchFamily="34" charset="0"/>
              </a:rPr>
              <a:t>α</a:t>
            </a:r>
            <a:r>
              <a:rPr lang="en-US" dirty="0" err="1">
                <a:latin typeface="Arial" panose="020B0604020202020204" pitchFamily="34" charset="0"/>
                <a:ea typeface="+mj-ea"/>
                <a:cs typeface="Arial" panose="020B0604020202020204" pitchFamily="34" charset="0"/>
              </a:rPr>
              <a:t>λλιέργειες</a:t>
            </a:r>
            <a:r>
              <a:rPr lang="en-US" dirty="0">
                <a:latin typeface="Arial" panose="020B0604020202020204" pitchFamily="34" charset="0"/>
                <a:ea typeface="+mj-ea"/>
                <a:cs typeface="Arial" panose="020B0604020202020204" pitchFamily="34" charset="0"/>
              </a:rPr>
              <a:t> π</a:t>
            </a:r>
            <a:r>
              <a:rPr lang="en-US" dirty="0" err="1">
                <a:latin typeface="Arial" panose="020B0604020202020204" pitchFamily="34" charset="0"/>
                <a:ea typeface="+mj-ea"/>
                <a:cs typeface="Arial" panose="020B0604020202020204" pitchFamily="34" charset="0"/>
              </a:rPr>
              <a:t>ου</a:t>
            </a:r>
            <a:r>
              <a:rPr lang="en-US" dirty="0">
                <a:latin typeface="Arial" panose="020B0604020202020204" pitchFamily="34" charset="0"/>
                <a:ea typeface="+mj-ea"/>
                <a:cs typeface="Arial" panose="020B0604020202020204" pitchFamily="34" charset="0"/>
              </a:rPr>
              <a:t> </a:t>
            </a:r>
            <a:r>
              <a:rPr lang="en-US" dirty="0" err="1">
                <a:latin typeface="Arial" panose="020B0604020202020204" pitchFamily="34" charset="0"/>
                <a:ea typeface="+mj-ea"/>
                <a:cs typeface="Arial" panose="020B0604020202020204" pitchFamily="34" charset="0"/>
              </a:rPr>
              <a:t>λ</a:t>
            </a:r>
            <a:r>
              <a:rPr lang="en-US" dirty="0">
                <a:latin typeface="Arial" panose="020B0604020202020204" pitchFamily="34" charset="0"/>
                <a:ea typeface="+mj-ea"/>
                <a:cs typeface="Arial" panose="020B0604020202020204" pitchFamily="34" charset="0"/>
              </a:rPr>
              <a:t>α</a:t>
            </a:r>
            <a:r>
              <a:rPr lang="en-US" dirty="0" err="1">
                <a:latin typeface="Arial" panose="020B0604020202020204" pitchFamily="34" charset="0"/>
                <a:ea typeface="+mj-ea"/>
                <a:cs typeface="Arial" panose="020B0604020202020204" pitchFamily="34" charset="0"/>
              </a:rPr>
              <a:t>μ</a:t>
            </a:r>
            <a:r>
              <a:rPr lang="en-US" dirty="0">
                <a:latin typeface="Arial" panose="020B0604020202020204" pitchFamily="34" charset="0"/>
                <a:ea typeface="+mj-ea"/>
                <a:cs typeface="Arial" panose="020B0604020202020204" pitchFamily="34" charset="0"/>
              </a:rPr>
              <a:t>β</a:t>
            </a:r>
            <a:r>
              <a:rPr lang="en-US" dirty="0" err="1">
                <a:latin typeface="Arial" panose="020B0604020202020204" pitchFamily="34" charset="0"/>
                <a:ea typeface="+mj-ea"/>
                <a:cs typeface="Arial" panose="020B0604020202020204" pitchFamily="34" charset="0"/>
              </a:rPr>
              <a:t>άνοντ</a:t>
            </a:r>
            <a:r>
              <a:rPr lang="en-US" dirty="0">
                <a:latin typeface="Arial" panose="020B0604020202020204" pitchFamily="34" charset="0"/>
                <a:ea typeface="+mj-ea"/>
                <a:cs typeface="Arial" panose="020B0604020202020204" pitchFamily="34" charset="0"/>
              </a:rPr>
              <a:t>α</a:t>
            </a:r>
            <a:r>
              <a:rPr lang="en-US" dirty="0" err="1">
                <a:latin typeface="Arial" panose="020B0604020202020204" pitchFamily="34" charset="0"/>
                <a:ea typeface="+mj-ea"/>
                <a:cs typeface="Arial" panose="020B0604020202020204" pitchFamily="34" charset="0"/>
              </a:rPr>
              <a:t>ι</a:t>
            </a:r>
            <a:r>
              <a:rPr lang="en-US" dirty="0">
                <a:latin typeface="Arial" panose="020B0604020202020204" pitchFamily="34" charset="0"/>
                <a:ea typeface="+mj-ea"/>
                <a:cs typeface="Arial" panose="020B0604020202020204" pitchFamily="34" charset="0"/>
              </a:rPr>
              <a:t> </a:t>
            </a:r>
            <a:r>
              <a:rPr lang="en-US" dirty="0" err="1">
                <a:latin typeface="Arial" panose="020B0604020202020204" pitchFamily="34" charset="0"/>
                <a:ea typeface="+mj-ea"/>
                <a:cs typeface="Arial" panose="020B0604020202020204" pitchFamily="34" charset="0"/>
              </a:rPr>
              <a:t>σε</a:t>
            </a:r>
            <a:r>
              <a:rPr lang="en-US" dirty="0">
                <a:latin typeface="Arial" panose="020B0604020202020204" pitchFamily="34" charset="0"/>
                <a:ea typeface="+mj-ea"/>
                <a:cs typeface="Arial" panose="020B0604020202020204" pitchFamily="34" charset="0"/>
              </a:rPr>
              <a:t> π</a:t>
            </a:r>
            <a:r>
              <a:rPr lang="en-US" dirty="0" err="1">
                <a:latin typeface="Arial" panose="020B0604020202020204" pitchFamily="34" charset="0"/>
                <a:ea typeface="+mj-ea"/>
                <a:cs typeface="Arial" panose="020B0604020202020204" pitchFamily="34" charset="0"/>
              </a:rPr>
              <a:t>ερισσότερο</a:t>
            </a:r>
            <a:r>
              <a:rPr lang="en-US" dirty="0">
                <a:latin typeface="Arial" panose="020B0604020202020204" pitchFamily="34" charset="0"/>
                <a:ea typeface="+mj-ea"/>
                <a:cs typeface="Arial" panose="020B0604020202020204" pitchFamily="34" charset="0"/>
              </a:rPr>
              <a:t> απ</a:t>
            </a:r>
            <a:r>
              <a:rPr lang="en-US" dirty="0" err="1">
                <a:latin typeface="Arial" panose="020B0604020202020204" pitchFamily="34" charset="0"/>
                <a:ea typeface="+mj-ea"/>
                <a:cs typeface="Arial" panose="020B0604020202020204" pitchFamily="34" charset="0"/>
              </a:rPr>
              <a:t>ό</a:t>
            </a:r>
            <a:r>
              <a:rPr lang="en-US" dirty="0">
                <a:latin typeface="Arial" panose="020B0604020202020204" pitchFamily="34" charset="0"/>
                <a:ea typeface="+mj-ea"/>
                <a:cs typeface="Arial" panose="020B0604020202020204" pitchFamily="34" charset="0"/>
              </a:rPr>
              <a:t> 48 </a:t>
            </a:r>
            <a:r>
              <a:rPr lang="en-US" dirty="0" err="1">
                <a:latin typeface="Arial" panose="020B0604020202020204" pitchFamily="34" charset="0"/>
                <a:ea typeface="+mj-ea"/>
                <a:cs typeface="Arial" panose="020B0604020202020204" pitchFamily="34" charset="0"/>
              </a:rPr>
              <a:t>ώρες</a:t>
            </a:r>
            <a:r>
              <a:rPr lang="en-US" dirty="0">
                <a:latin typeface="Arial" panose="020B0604020202020204" pitchFamily="34" charset="0"/>
                <a:ea typeface="+mj-ea"/>
                <a:cs typeface="Arial" panose="020B0604020202020204" pitchFamily="34" charset="0"/>
              </a:rPr>
              <a:t> </a:t>
            </a:r>
            <a:r>
              <a:rPr lang="en-US" dirty="0" err="1">
                <a:latin typeface="Arial" panose="020B0604020202020204" pitchFamily="34" charset="0"/>
                <a:ea typeface="+mj-ea"/>
                <a:cs typeface="Arial" panose="020B0604020202020204" pitchFamily="34" charset="0"/>
              </a:rPr>
              <a:t>μετά</a:t>
            </a:r>
            <a:r>
              <a:rPr lang="en-US" dirty="0">
                <a:latin typeface="Arial" panose="020B0604020202020204" pitchFamily="34" charset="0"/>
                <a:ea typeface="+mj-ea"/>
                <a:cs typeface="Arial" panose="020B0604020202020204" pitchFamily="34" charset="0"/>
              </a:rPr>
              <a:t> </a:t>
            </a:r>
            <a:r>
              <a:rPr lang="en-US" dirty="0" err="1">
                <a:latin typeface="Arial" panose="020B0604020202020204" pitchFamily="34" charset="0"/>
                <a:ea typeface="+mj-ea"/>
                <a:cs typeface="Arial" panose="020B0604020202020204" pitchFamily="34" charset="0"/>
              </a:rPr>
              <a:t>την</a:t>
            </a:r>
            <a:r>
              <a:rPr lang="en-US" dirty="0">
                <a:latin typeface="Arial" panose="020B0604020202020204" pitchFamily="34" charset="0"/>
                <a:ea typeface="+mj-ea"/>
                <a:cs typeface="Arial" panose="020B0604020202020204" pitchFamily="34" charset="0"/>
              </a:rPr>
              <a:t> </a:t>
            </a:r>
            <a:r>
              <a:rPr lang="en-US" dirty="0" err="1">
                <a:latin typeface="Arial" panose="020B0604020202020204" pitchFamily="34" charset="0"/>
                <a:ea typeface="+mj-ea"/>
                <a:cs typeface="Arial" panose="020B0604020202020204" pitchFamily="34" charset="0"/>
              </a:rPr>
              <a:t>εισ</a:t>
            </a:r>
            <a:r>
              <a:rPr lang="en-US" dirty="0">
                <a:latin typeface="Arial" panose="020B0604020202020204" pitchFamily="34" charset="0"/>
                <a:ea typeface="+mj-ea"/>
                <a:cs typeface="Arial" panose="020B0604020202020204" pitchFamily="34" charset="0"/>
              </a:rPr>
              <a:t>α</a:t>
            </a:r>
            <a:r>
              <a:rPr lang="en-US" dirty="0" err="1">
                <a:latin typeface="Arial" panose="020B0604020202020204" pitchFamily="34" charset="0"/>
                <a:ea typeface="+mj-ea"/>
                <a:cs typeface="Arial" panose="020B0604020202020204" pitchFamily="34" charset="0"/>
              </a:rPr>
              <a:t>γωγή</a:t>
            </a:r>
            <a:r>
              <a:rPr lang="en-US" dirty="0">
                <a:latin typeface="Arial" panose="020B0604020202020204" pitchFamily="34" charset="0"/>
                <a:ea typeface="+mj-ea"/>
                <a:cs typeface="Arial" panose="020B0604020202020204" pitchFamily="34" charset="0"/>
              </a:rPr>
              <a:t> </a:t>
            </a:r>
            <a:r>
              <a:rPr lang="en-US" dirty="0" err="1">
                <a:latin typeface="Arial" panose="020B0604020202020204" pitchFamily="34" charset="0"/>
                <a:ea typeface="+mj-ea"/>
                <a:cs typeface="Arial" panose="020B0604020202020204" pitchFamily="34" charset="0"/>
              </a:rPr>
              <a:t>του</a:t>
            </a:r>
            <a:r>
              <a:rPr lang="en-US" dirty="0">
                <a:latin typeface="Arial" panose="020B0604020202020204" pitchFamily="34" charset="0"/>
                <a:ea typeface="+mj-ea"/>
                <a:cs typeface="Arial" panose="020B0604020202020204" pitchFamily="34" charset="0"/>
              </a:rPr>
              <a:t> α</a:t>
            </a:r>
            <a:r>
              <a:rPr lang="en-US" dirty="0" err="1">
                <a:latin typeface="Arial" panose="020B0604020202020204" pitchFamily="34" charset="0"/>
                <a:ea typeface="+mj-ea"/>
                <a:cs typeface="Arial" panose="020B0604020202020204" pitchFamily="34" charset="0"/>
              </a:rPr>
              <a:t>σθενή</a:t>
            </a:r>
            <a:r>
              <a:rPr lang="en-US" dirty="0">
                <a:latin typeface="Arial" panose="020B0604020202020204" pitchFamily="34" charset="0"/>
                <a:ea typeface="+mj-ea"/>
                <a:cs typeface="Arial" panose="020B0604020202020204" pitchFamily="34" charset="0"/>
              </a:rPr>
              <a:t> </a:t>
            </a:r>
            <a:r>
              <a:rPr lang="en-US" dirty="0" err="1">
                <a:latin typeface="Arial" panose="020B0604020202020204" pitchFamily="34" charset="0"/>
                <a:ea typeface="+mj-ea"/>
                <a:cs typeface="Arial" panose="020B0604020202020204" pitchFamily="34" charset="0"/>
              </a:rPr>
              <a:t>στο</a:t>
            </a:r>
            <a:r>
              <a:rPr lang="en-US" dirty="0">
                <a:latin typeface="Arial" panose="020B0604020202020204" pitchFamily="34" charset="0"/>
                <a:ea typeface="+mj-ea"/>
                <a:cs typeface="Arial" panose="020B0604020202020204" pitchFamily="34" charset="0"/>
              </a:rPr>
              <a:t> </a:t>
            </a:r>
            <a:r>
              <a:rPr lang="en-US" dirty="0" err="1">
                <a:latin typeface="Arial" panose="020B0604020202020204" pitchFamily="34" charset="0"/>
                <a:ea typeface="+mj-ea"/>
                <a:cs typeface="Arial" panose="020B0604020202020204" pitchFamily="34" charset="0"/>
              </a:rPr>
              <a:t>νοσοκομείο</a:t>
            </a:r>
            <a:r>
              <a:rPr lang="en-US" dirty="0">
                <a:latin typeface="Arial" panose="020B0604020202020204" pitchFamily="34" charset="0"/>
                <a:ea typeface="+mj-ea"/>
                <a:cs typeface="Arial" panose="020B0604020202020204" pitchFamily="34" charset="0"/>
              </a:rPr>
              <a:t>, </a:t>
            </a:r>
          </a:p>
          <a:p>
            <a:pPr marL="671513" indent="-400050">
              <a:lnSpc>
                <a:spcPct val="90000"/>
              </a:lnSpc>
              <a:spcBef>
                <a:spcPts val="1000"/>
              </a:spcBef>
              <a:buClr>
                <a:schemeClr val="accent1"/>
              </a:buClr>
              <a:buSzPct val="80000"/>
              <a:buFont typeface="Wingdings" pitchFamily="2" charset="2"/>
              <a:buChar char="v"/>
            </a:pPr>
            <a:r>
              <a:rPr lang="en-US" dirty="0">
                <a:latin typeface="Arial" panose="020B0604020202020204" pitchFamily="34" charset="0"/>
                <a:ea typeface="+mj-ea"/>
                <a:cs typeface="Arial" panose="020B0604020202020204" pitchFamily="34" charset="0"/>
              </a:rPr>
              <a:t>απ</a:t>
            </a:r>
            <a:r>
              <a:rPr lang="en-US" dirty="0" err="1">
                <a:latin typeface="Arial" panose="020B0604020202020204" pitchFamily="34" charset="0"/>
                <a:ea typeface="+mj-ea"/>
                <a:cs typeface="Arial" panose="020B0604020202020204" pitchFamily="34" charset="0"/>
              </a:rPr>
              <a:t>ό</a:t>
            </a:r>
            <a:r>
              <a:rPr lang="en-US" dirty="0">
                <a:latin typeface="Arial" panose="020B0604020202020204" pitchFamily="34" charset="0"/>
                <a:ea typeface="+mj-ea"/>
                <a:cs typeface="Arial" panose="020B0604020202020204" pitchFamily="34" charset="0"/>
              </a:rPr>
              <a:t> </a:t>
            </a:r>
            <a:r>
              <a:rPr lang="en-US" dirty="0" err="1">
                <a:latin typeface="Arial" panose="020B0604020202020204" pitchFamily="34" charset="0"/>
                <a:ea typeface="+mj-ea"/>
                <a:cs typeface="Arial" panose="020B0604020202020204" pitchFamily="34" charset="0"/>
              </a:rPr>
              <a:t>άτομ</a:t>
            </a:r>
            <a:r>
              <a:rPr lang="en-US" dirty="0">
                <a:latin typeface="Arial" panose="020B0604020202020204" pitchFamily="34" charset="0"/>
                <a:ea typeface="+mj-ea"/>
                <a:cs typeface="Arial" panose="020B0604020202020204" pitchFamily="34" charset="0"/>
              </a:rPr>
              <a:t>α </a:t>
            </a:r>
            <a:r>
              <a:rPr lang="en-US" dirty="0" err="1">
                <a:latin typeface="Arial" panose="020B0604020202020204" pitchFamily="34" charset="0"/>
                <a:ea typeface="+mj-ea"/>
                <a:cs typeface="Arial" panose="020B0604020202020204" pitchFamily="34" charset="0"/>
              </a:rPr>
              <a:t>με</a:t>
            </a:r>
            <a:r>
              <a:rPr lang="en-US" dirty="0">
                <a:latin typeface="Arial" panose="020B0604020202020204" pitchFamily="34" charset="0"/>
                <a:ea typeface="+mj-ea"/>
                <a:cs typeface="Arial" panose="020B0604020202020204" pitchFamily="34" charset="0"/>
              </a:rPr>
              <a:t> π</a:t>
            </a:r>
            <a:r>
              <a:rPr lang="en-US" dirty="0" err="1">
                <a:latin typeface="Arial" panose="020B0604020202020204" pitchFamily="34" charset="0"/>
                <a:ea typeface="+mj-ea"/>
                <a:cs typeface="Arial" panose="020B0604020202020204" pitchFamily="34" charset="0"/>
              </a:rPr>
              <a:t>ροηγούμενο</a:t>
            </a:r>
            <a:r>
              <a:rPr lang="en-US" dirty="0">
                <a:latin typeface="Arial" panose="020B0604020202020204" pitchFamily="34" charset="0"/>
                <a:ea typeface="+mj-ea"/>
                <a:cs typeface="Arial" panose="020B0604020202020204" pitchFamily="34" charset="0"/>
              </a:rPr>
              <a:t> </a:t>
            </a:r>
            <a:r>
              <a:rPr lang="en-US" dirty="0" err="1">
                <a:latin typeface="Arial" panose="020B0604020202020204" pitchFamily="34" charset="0"/>
                <a:ea typeface="+mj-ea"/>
                <a:cs typeface="Arial" panose="020B0604020202020204" pitchFamily="34" charset="0"/>
              </a:rPr>
              <a:t>ιστορικό</a:t>
            </a:r>
            <a:r>
              <a:rPr lang="en-US" dirty="0">
                <a:latin typeface="Arial" panose="020B0604020202020204" pitchFamily="34" charset="0"/>
                <a:ea typeface="+mj-ea"/>
                <a:cs typeface="Arial" panose="020B0604020202020204" pitchFamily="34" charset="0"/>
              </a:rPr>
              <a:t> απ</a:t>
            </a:r>
            <a:r>
              <a:rPr lang="en-US" dirty="0" err="1">
                <a:latin typeface="Arial" panose="020B0604020202020204" pitchFamily="34" charset="0"/>
                <a:ea typeface="+mj-ea"/>
                <a:cs typeface="Arial" panose="020B0604020202020204" pitchFamily="34" charset="0"/>
              </a:rPr>
              <a:t>οικισμού</a:t>
            </a:r>
            <a:r>
              <a:rPr lang="en-US" dirty="0">
                <a:latin typeface="Arial" panose="020B0604020202020204" pitchFamily="34" charset="0"/>
                <a:ea typeface="+mj-ea"/>
                <a:cs typeface="Arial" panose="020B0604020202020204" pitchFamily="34" charset="0"/>
              </a:rPr>
              <a:t> </a:t>
            </a:r>
            <a:r>
              <a:rPr lang="en-US" dirty="0" err="1">
                <a:latin typeface="Arial" panose="020B0604020202020204" pitchFamily="34" charset="0"/>
                <a:ea typeface="+mj-ea"/>
                <a:cs typeface="Arial" panose="020B0604020202020204" pitchFamily="34" charset="0"/>
              </a:rPr>
              <a:t>ή</a:t>
            </a:r>
            <a:r>
              <a:rPr lang="en-US" dirty="0">
                <a:latin typeface="Arial" panose="020B0604020202020204" pitchFamily="34" charset="0"/>
                <a:ea typeface="+mj-ea"/>
                <a:cs typeface="Arial" panose="020B0604020202020204" pitchFamily="34" charset="0"/>
              </a:rPr>
              <a:t> </a:t>
            </a:r>
            <a:r>
              <a:rPr lang="en-US" dirty="0" err="1">
                <a:latin typeface="Arial" panose="020B0604020202020204" pitchFamily="34" charset="0"/>
                <a:ea typeface="+mj-ea"/>
                <a:cs typeface="Arial" panose="020B0604020202020204" pitchFamily="34" charset="0"/>
              </a:rPr>
              <a:t>λοίμωξης</a:t>
            </a:r>
            <a:r>
              <a:rPr lang="en-US" dirty="0">
                <a:latin typeface="Arial" panose="020B0604020202020204" pitchFamily="34" charset="0"/>
                <a:ea typeface="+mj-ea"/>
                <a:cs typeface="Arial" panose="020B0604020202020204" pitchFamily="34" charset="0"/>
              </a:rPr>
              <a:t> απ</a:t>
            </a:r>
            <a:r>
              <a:rPr lang="en-US" dirty="0" err="1">
                <a:latin typeface="Arial" panose="020B0604020202020204" pitchFamily="34" charset="0"/>
                <a:ea typeface="+mj-ea"/>
                <a:cs typeface="Arial" panose="020B0604020202020204" pitchFamily="34" charset="0"/>
              </a:rPr>
              <a:t>ό</a:t>
            </a:r>
            <a:r>
              <a:rPr lang="en-US" dirty="0">
                <a:latin typeface="Arial" panose="020B0604020202020204" pitchFamily="34" charset="0"/>
                <a:ea typeface="+mj-ea"/>
                <a:cs typeface="Arial" panose="020B0604020202020204" pitchFamily="34" charset="0"/>
              </a:rPr>
              <a:t> MRSA, </a:t>
            </a:r>
          </a:p>
          <a:p>
            <a:pPr marL="671513" indent="-400050">
              <a:lnSpc>
                <a:spcPct val="90000"/>
              </a:lnSpc>
              <a:spcBef>
                <a:spcPts val="1000"/>
              </a:spcBef>
              <a:buClr>
                <a:schemeClr val="accent1"/>
              </a:buClr>
              <a:buSzPct val="80000"/>
              <a:buFont typeface="Wingdings" pitchFamily="2" charset="2"/>
              <a:buChar char="v"/>
            </a:pPr>
            <a:r>
              <a:rPr lang="en-US" dirty="0">
                <a:latin typeface="Arial" panose="020B0604020202020204" pitchFamily="34" charset="0"/>
                <a:ea typeface="+mj-ea"/>
                <a:cs typeface="Arial" panose="020B0604020202020204" pitchFamily="34" charset="0"/>
              </a:rPr>
              <a:t> απ</a:t>
            </a:r>
            <a:r>
              <a:rPr lang="en-US" dirty="0" err="1">
                <a:latin typeface="Arial" panose="020B0604020202020204" pitchFamily="34" charset="0"/>
                <a:ea typeface="+mj-ea"/>
                <a:cs typeface="Arial" panose="020B0604020202020204" pitchFamily="34" charset="0"/>
              </a:rPr>
              <a:t>ό</a:t>
            </a:r>
            <a:r>
              <a:rPr lang="en-US" dirty="0">
                <a:latin typeface="Arial" panose="020B0604020202020204" pitchFamily="34" charset="0"/>
                <a:ea typeface="+mj-ea"/>
                <a:cs typeface="Arial" panose="020B0604020202020204" pitchFamily="34" charset="0"/>
              </a:rPr>
              <a:t> α</a:t>
            </a:r>
            <a:r>
              <a:rPr lang="en-US" dirty="0" err="1">
                <a:latin typeface="Arial" panose="020B0604020202020204" pitchFamily="34" charset="0"/>
                <a:ea typeface="+mj-ea"/>
                <a:cs typeface="Arial" panose="020B0604020202020204" pitchFamily="34" charset="0"/>
              </a:rPr>
              <a:t>σθενείς</a:t>
            </a:r>
            <a:r>
              <a:rPr lang="en-US" dirty="0">
                <a:latin typeface="Arial" panose="020B0604020202020204" pitchFamily="34" charset="0"/>
                <a:ea typeface="+mj-ea"/>
                <a:cs typeface="Arial" panose="020B0604020202020204" pitchFamily="34" charset="0"/>
              </a:rPr>
              <a:t> </a:t>
            </a:r>
            <a:r>
              <a:rPr lang="en-US" dirty="0" err="1">
                <a:latin typeface="Arial" panose="020B0604020202020204" pitchFamily="34" charset="0"/>
                <a:ea typeface="+mj-ea"/>
                <a:cs typeface="Arial" panose="020B0604020202020204" pitchFamily="34" charset="0"/>
              </a:rPr>
              <a:t>με</a:t>
            </a:r>
            <a:r>
              <a:rPr lang="en-US" dirty="0">
                <a:latin typeface="Arial" panose="020B0604020202020204" pitchFamily="34" charset="0"/>
                <a:ea typeface="+mj-ea"/>
                <a:cs typeface="Arial" panose="020B0604020202020204" pitchFamily="34" charset="0"/>
              </a:rPr>
              <a:t> </a:t>
            </a:r>
            <a:r>
              <a:rPr lang="en-US" dirty="0" err="1">
                <a:latin typeface="Arial" panose="020B0604020202020204" pitchFamily="34" charset="0"/>
                <a:ea typeface="+mj-ea"/>
                <a:cs typeface="Arial" panose="020B0604020202020204" pitchFamily="34" charset="0"/>
              </a:rPr>
              <a:t>ιστορικό</a:t>
            </a:r>
            <a:r>
              <a:rPr lang="en-US" dirty="0">
                <a:latin typeface="Arial" panose="020B0604020202020204" pitchFamily="34" charset="0"/>
                <a:ea typeface="+mj-ea"/>
                <a:cs typeface="Arial" panose="020B0604020202020204" pitchFamily="34" charset="0"/>
              </a:rPr>
              <a:t> π</a:t>
            </a:r>
            <a:r>
              <a:rPr lang="en-US" dirty="0" err="1">
                <a:latin typeface="Arial" panose="020B0604020202020204" pitchFamily="34" charset="0"/>
                <a:ea typeface="+mj-ea"/>
                <a:cs typeface="Arial" panose="020B0604020202020204" pitchFamily="34" charset="0"/>
              </a:rPr>
              <a:t>ροηγούμενης</a:t>
            </a:r>
            <a:r>
              <a:rPr lang="en-US" dirty="0">
                <a:latin typeface="Arial" panose="020B0604020202020204" pitchFamily="34" charset="0"/>
                <a:ea typeface="+mj-ea"/>
                <a:cs typeface="Arial" panose="020B0604020202020204" pitchFamily="34" charset="0"/>
              </a:rPr>
              <a:t> </a:t>
            </a:r>
            <a:r>
              <a:rPr lang="en-US" dirty="0" err="1">
                <a:latin typeface="Arial" panose="020B0604020202020204" pitchFamily="34" charset="0"/>
                <a:ea typeface="+mj-ea"/>
                <a:cs typeface="Arial" panose="020B0604020202020204" pitchFamily="34" charset="0"/>
              </a:rPr>
              <a:t>νοσηλεί</a:t>
            </a:r>
            <a:r>
              <a:rPr lang="en-US" dirty="0">
                <a:latin typeface="Arial" panose="020B0604020202020204" pitchFamily="34" charset="0"/>
                <a:ea typeface="+mj-ea"/>
                <a:cs typeface="Arial" panose="020B0604020202020204" pitchFamily="34" charset="0"/>
              </a:rPr>
              <a:t>α</a:t>
            </a:r>
            <a:r>
              <a:rPr lang="en-US" dirty="0" err="1">
                <a:latin typeface="Arial" panose="020B0604020202020204" pitchFamily="34" charset="0"/>
                <a:ea typeface="+mj-ea"/>
                <a:cs typeface="Arial" panose="020B0604020202020204" pitchFamily="34" charset="0"/>
              </a:rPr>
              <a:t>ς</a:t>
            </a:r>
            <a:r>
              <a:rPr lang="en-US" dirty="0">
                <a:latin typeface="Arial" panose="020B0604020202020204" pitchFamily="34" charset="0"/>
                <a:ea typeface="+mj-ea"/>
                <a:cs typeface="Arial" panose="020B0604020202020204" pitchFamily="34" charset="0"/>
              </a:rPr>
              <a:t>, </a:t>
            </a:r>
            <a:r>
              <a:rPr lang="en-US" dirty="0" err="1">
                <a:latin typeface="Arial" panose="020B0604020202020204" pitchFamily="34" charset="0"/>
                <a:ea typeface="+mj-ea"/>
                <a:cs typeface="Arial" panose="020B0604020202020204" pitchFamily="34" charset="0"/>
              </a:rPr>
              <a:t>δι</a:t>
            </a:r>
            <a:r>
              <a:rPr lang="en-US" dirty="0">
                <a:latin typeface="Arial" panose="020B0604020202020204" pitchFamily="34" charset="0"/>
                <a:ea typeface="+mj-ea"/>
                <a:cs typeface="Arial" panose="020B0604020202020204" pitchFamily="34" charset="0"/>
              </a:rPr>
              <a:t>α</a:t>
            </a:r>
            <a:r>
              <a:rPr lang="en-US" dirty="0" err="1">
                <a:latin typeface="Arial" panose="020B0604020202020204" pitchFamily="34" charset="0"/>
                <a:ea typeface="+mj-ea"/>
                <a:cs typeface="Arial" panose="020B0604020202020204" pitchFamily="34" charset="0"/>
              </a:rPr>
              <a:t>μονής</a:t>
            </a:r>
            <a:r>
              <a:rPr lang="en-US" dirty="0">
                <a:latin typeface="Arial" panose="020B0604020202020204" pitchFamily="34" charset="0"/>
                <a:ea typeface="+mj-ea"/>
                <a:cs typeface="Arial" panose="020B0604020202020204" pitchFamily="34" charset="0"/>
              </a:rPr>
              <a:t> </a:t>
            </a:r>
            <a:r>
              <a:rPr lang="en-US" dirty="0" err="1">
                <a:latin typeface="Arial" panose="020B0604020202020204" pitchFamily="34" charset="0"/>
                <a:ea typeface="+mj-ea"/>
                <a:cs typeface="Arial" panose="020B0604020202020204" pitchFamily="34" charset="0"/>
              </a:rPr>
              <a:t>σε</a:t>
            </a:r>
            <a:r>
              <a:rPr lang="en-US" dirty="0">
                <a:latin typeface="Arial" panose="020B0604020202020204" pitchFamily="34" charset="0"/>
                <a:ea typeface="+mj-ea"/>
                <a:cs typeface="Arial" panose="020B0604020202020204" pitchFamily="34" charset="0"/>
              </a:rPr>
              <a:t> </a:t>
            </a:r>
            <a:r>
              <a:rPr lang="en-US" dirty="0" err="1">
                <a:latin typeface="Arial" panose="020B0604020202020204" pitchFamily="34" charset="0"/>
                <a:ea typeface="+mj-ea"/>
                <a:cs typeface="Arial" panose="020B0604020202020204" pitchFamily="34" charset="0"/>
              </a:rPr>
              <a:t>μονάδ</a:t>
            </a:r>
            <a:r>
              <a:rPr lang="en-US" dirty="0">
                <a:latin typeface="Arial" panose="020B0604020202020204" pitchFamily="34" charset="0"/>
                <a:ea typeface="+mj-ea"/>
                <a:cs typeface="Arial" panose="020B0604020202020204" pitchFamily="34" charset="0"/>
              </a:rPr>
              <a:t>α </a:t>
            </a:r>
            <a:r>
              <a:rPr lang="en-US" dirty="0" err="1">
                <a:latin typeface="Arial" panose="020B0604020202020204" pitchFamily="34" charset="0"/>
                <a:ea typeface="+mj-ea"/>
                <a:cs typeface="Arial" panose="020B0604020202020204" pitchFamily="34" charset="0"/>
              </a:rPr>
              <a:t>μ</a:t>
            </a:r>
            <a:r>
              <a:rPr lang="en-US" dirty="0">
                <a:latin typeface="Arial" panose="020B0604020202020204" pitchFamily="34" charset="0"/>
                <a:ea typeface="+mj-ea"/>
                <a:cs typeface="Arial" panose="020B0604020202020204" pitchFamily="34" charset="0"/>
              </a:rPr>
              <a:t>α</a:t>
            </a:r>
            <a:r>
              <a:rPr lang="en-US" dirty="0" err="1">
                <a:latin typeface="Arial" panose="020B0604020202020204" pitchFamily="34" charset="0"/>
                <a:ea typeface="+mj-ea"/>
                <a:cs typeface="Arial" panose="020B0604020202020204" pitchFamily="34" charset="0"/>
              </a:rPr>
              <a:t>κροχρόνι</a:t>
            </a:r>
            <a:r>
              <a:rPr lang="en-US" dirty="0">
                <a:latin typeface="Arial" panose="020B0604020202020204" pitchFamily="34" charset="0"/>
                <a:ea typeface="+mj-ea"/>
                <a:cs typeface="Arial" panose="020B0604020202020204" pitchFamily="34" charset="0"/>
              </a:rPr>
              <a:t>α</a:t>
            </a:r>
            <a:r>
              <a:rPr lang="en-US" dirty="0" err="1">
                <a:latin typeface="Arial" panose="020B0604020202020204" pitchFamily="34" charset="0"/>
                <a:ea typeface="+mj-ea"/>
                <a:cs typeface="Arial" panose="020B0604020202020204" pitchFamily="34" charset="0"/>
              </a:rPr>
              <a:t>ς</a:t>
            </a:r>
            <a:r>
              <a:rPr lang="en-US" dirty="0">
                <a:latin typeface="Arial" panose="020B0604020202020204" pitchFamily="34" charset="0"/>
                <a:ea typeface="+mj-ea"/>
                <a:cs typeface="Arial" panose="020B0604020202020204" pitchFamily="34" charset="0"/>
              </a:rPr>
              <a:t> </a:t>
            </a:r>
            <a:r>
              <a:rPr lang="en-US" dirty="0" err="1">
                <a:latin typeface="Arial" panose="020B0604020202020204" pitchFamily="34" charset="0"/>
                <a:ea typeface="+mj-ea"/>
                <a:cs typeface="Arial" panose="020B0604020202020204" pitchFamily="34" charset="0"/>
              </a:rPr>
              <a:t>φροντίδ</a:t>
            </a:r>
            <a:r>
              <a:rPr lang="en-US" dirty="0">
                <a:latin typeface="Arial" panose="020B0604020202020204" pitchFamily="34" charset="0"/>
                <a:ea typeface="+mj-ea"/>
                <a:cs typeface="Arial" panose="020B0604020202020204" pitchFamily="34" charset="0"/>
              </a:rPr>
              <a:t>α</a:t>
            </a:r>
            <a:r>
              <a:rPr lang="en-US" dirty="0" err="1">
                <a:latin typeface="Arial" panose="020B0604020202020204" pitchFamily="34" charset="0"/>
                <a:ea typeface="+mj-ea"/>
                <a:cs typeface="Arial" panose="020B0604020202020204" pitchFamily="34" charset="0"/>
              </a:rPr>
              <a:t>ς</a:t>
            </a:r>
            <a:r>
              <a:rPr lang="en-US" dirty="0">
                <a:latin typeface="Arial" panose="020B0604020202020204" pitchFamily="34" charset="0"/>
                <a:ea typeface="+mj-ea"/>
                <a:cs typeface="Arial" panose="020B0604020202020204" pitchFamily="34" charset="0"/>
              </a:rPr>
              <a:t>, α</a:t>
            </a:r>
            <a:r>
              <a:rPr lang="en-US" dirty="0" err="1">
                <a:latin typeface="Arial" panose="020B0604020202020204" pitchFamily="34" charset="0"/>
                <a:ea typeface="+mj-ea"/>
                <a:cs typeface="Arial" panose="020B0604020202020204" pitchFamily="34" charset="0"/>
              </a:rPr>
              <a:t>ιμοκάθ</a:t>
            </a:r>
            <a:r>
              <a:rPr lang="en-US" dirty="0">
                <a:latin typeface="Arial" panose="020B0604020202020204" pitchFamily="34" charset="0"/>
                <a:ea typeface="+mj-ea"/>
                <a:cs typeface="Arial" panose="020B0604020202020204" pitchFamily="34" charset="0"/>
              </a:rPr>
              <a:t>α</a:t>
            </a:r>
            <a:r>
              <a:rPr lang="en-US" dirty="0" err="1">
                <a:latin typeface="Arial" panose="020B0604020202020204" pitchFamily="34" charset="0"/>
                <a:ea typeface="+mj-ea"/>
                <a:cs typeface="Arial" panose="020B0604020202020204" pitchFamily="34" charset="0"/>
              </a:rPr>
              <a:t>ρσης</a:t>
            </a:r>
            <a:r>
              <a:rPr lang="en-US" dirty="0">
                <a:latin typeface="Arial" panose="020B0604020202020204" pitchFamily="34" charset="0"/>
                <a:ea typeface="+mj-ea"/>
                <a:cs typeface="Arial" panose="020B0604020202020204" pitchFamily="34" charset="0"/>
              </a:rPr>
              <a:t> </a:t>
            </a:r>
            <a:r>
              <a:rPr lang="en-US" dirty="0" err="1">
                <a:latin typeface="Arial" panose="020B0604020202020204" pitchFamily="34" charset="0"/>
                <a:ea typeface="+mj-ea"/>
                <a:cs typeface="Arial" panose="020B0604020202020204" pitchFamily="34" charset="0"/>
              </a:rPr>
              <a:t>ή</a:t>
            </a:r>
            <a:r>
              <a:rPr lang="en-US" dirty="0">
                <a:latin typeface="Arial" panose="020B0604020202020204" pitchFamily="34" charset="0"/>
                <a:ea typeface="+mj-ea"/>
                <a:cs typeface="Arial" panose="020B0604020202020204" pitchFamily="34" charset="0"/>
              </a:rPr>
              <a:t> </a:t>
            </a:r>
            <a:r>
              <a:rPr lang="en-US" dirty="0" err="1">
                <a:latin typeface="Arial" panose="020B0604020202020204" pitchFamily="34" charset="0"/>
                <a:ea typeface="+mj-ea"/>
                <a:cs typeface="Arial" panose="020B0604020202020204" pitchFamily="34" charset="0"/>
              </a:rPr>
              <a:t>χειρουργικής</a:t>
            </a:r>
            <a:r>
              <a:rPr lang="en-US" dirty="0">
                <a:latin typeface="Arial" panose="020B0604020202020204" pitchFamily="34" charset="0"/>
                <a:ea typeface="+mj-ea"/>
                <a:cs typeface="Arial" panose="020B0604020202020204" pitchFamily="34" charset="0"/>
              </a:rPr>
              <a:t> </a:t>
            </a:r>
            <a:r>
              <a:rPr lang="en-US" dirty="0" err="1">
                <a:latin typeface="Arial" panose="020B0604020202020204" pitchFamily="34" charset="0"/>
                <a:ea typeface="+mj-ea"/>
                <a:cs typeface="Arial" panose="020B0604020202020204" pitchFamily="34" charset="0"/>
              </a:rPr>
              <a:t>ε</a:t>
            </a:r>
            <a:r>
              <a:rPr lang="en-US" dirty="0">
                <a:latin typeface="Arial" panose="020B0604020202020204" pitchFamily="34" charset="0"/>
                <a:ea typeface="+mj-ea"/>
                <a:cs typeface="Arial" panose="020B0604020202020204" pitchFamily="34" charset="0"/>
              </a:rPr>
              <a:t>π</a:t>
            </a:r>
            <a:r>
              <a:rPr lang="en-US" dirty="0" err="1">
                <a:latin typeface="Arial" panose="020B0604020202020204" pitchFamily="34" charset="0"/>
                <a:ea typeface="+mj-ea"/>
                <a:cs typeface="Arial" panose="020B0604020202020204" pitchFamily="34" charset="0"/>
              </a:rPr>
              <a:t>έμ</a:t>
            </a:r>
            <a:r>
              <a:rPr lang="en-US" dirty="0">
                <a:latin typeface="Arial" panose="020B0604020202020204" pitchFamily="34" charset="0"/>
                <a:ea typeface="+mj-ea"/>
                <a:cs typeface="Arial" panose="020B0604020202020204" pitchFamily="34" charset="0"/>
              </a:rPr>
              <a:t>βα</a:t>
            </a:r>
            <a:r>
              <a:rPr lang="en-US" dirty="0" err="1">
                <a:latin typeface="Arial" panose="020B0604020202020204" pitchFamily="34" charset="0"/>
                <a:ea typeface="+mj-ea"/>
                <a:cs typeface="Arial" panose="020B0604020202020204" pitchFamily="34" charset="0"/>
              </a:rPr>
              <a:t>σης</a:t>
            </a:r>
            <a:r>
              <a:rPr lang="en-US" dirty="0">
                <a:latin typeface="Arial" panose="020B0604020202020204" pitchFamily="34" charset="0"/>
                <a:ea typeface="+mj-ea"/>
                <a:cs typeface="Arial" panose="020B0604020202020204" pitchFamily="34" charset="0"/>
              </a:rPr>
              <a:t> </a:t>
            </a:r>
            <a:r>
              <a:rPr lang="en-US" dirty="0" err="1">
                <a:latin typeface="Arial" panose="020B0604020202020204" pitchFamily="34" charset="0"/>
                <a:ea typeface="+mj-ea"/>
                <a:cs typeface="Arial" panose="020B0604020202020204" pitchFamily="34" charset="0"/>
              </a:rPr>
              <a:t>κ</a:t>
            </a:r>
            <a:r>
              <a:rPr lang="en-US" dirty="0">
                <a:latin typeface="Arial" panose="020B0604020202020204" pitchFamily="34" charset="0"/>
                <a:ea typeface="+mj-ea"/>
                <a:cs typeface="Arial" panose="020B0604020202020204" pitchFamily="34" charset="0"/>
              </a:rPr>
              <a:t>α</a:t>
            </a:r>
            <a:r>
              <a:rPr lang="en-US" dirty="0" err="1">
                <a:latin typeface="Arial" panose="020B0604020202020204" pitchFamily="34" charset="0"/>
                <a:ea typeface="+mj-ea"/>
                <a:cs typeface="Arial" panose="020B0604020202020204" pitchFamily="34" charset="0"/>
              </a:rPr>
              <a:t>τά</a:t>
            </a:r>
            <a:r>
              <a:rPr lang="en-US" dirty="0">
                <a:latin typeface="Arial" panose="020B0604020202020204" pitchFamily="34" charset="0"/>
                <a:ea typeface="+mj-ea"/>
                <a:cs typeface="Arial" panose="020B0604020202020204" pitchFamily="34" charset="0"/>
              </a:rPr>
              <a:t> </a:t>
            </a:r>
            <a:r>
              <a:rPr lang="en-US" dirty="0" err="1">
                <a:latin typeface="Arial" panose="020B0604020202020204" pitchFamily="34" charset="0"/>
                <a:ea typeface="+mj-ea"/>
                <a:cs typeface="Arial" panose="020B0604020202020204" pitchFamily="34" charset="0"/>
              </a:rPr>
              <a:t>τη</a:t>
            </a:r>
            <a:r>
              <a:rPr lang="en-US" dirty="0">
                <a:latin typeface="Arial" panose="020B0604020202020204" pitchFamily="34" charset="0"/>
                <a:ea typeface="+mj-ea"/>
                <a:cs typeface="Arial" panose="020B0604020202020204" pitchFamily="34" charset="0"/>
              </a:rPr>
              <a:t> </a:t>
            </a:r>
            <a:r>
              <a:rPr lang="en-US" dirty="0" err="1">
                <a:latin typeface="Arial" panose="020B0604020202020204" pitchFamily="34" charset="0"/>
                <a:ea typeface="+mj-ea"/>
                <a:cs typeface="Arial" panose="020B0604020202020204" pitchFamily="34" charset="0"/>
              </a:rPr>
              <a:t>διάρκει</a:t>
            </a:r>
            <a:r>
              <a:rPr lang="en-US" dirty="0">
                <a:latin typeface="Arial" panose="020B0604020202020204" pitchFamily="34" charset="0"/>
                <a:ea typeface="+mj-ea"/>
                <a:cs typeface="Arial" panose="020B0604020202020204" pitchFamily="34" charset="0"/>
              </a:rPr>
              <a:t>α </a:t>
            </a:r>
            <a:r>
              <a:rPr lang="en-US" dirty="0" err="1">
                <a:latin typeface="Arial" panose="020B0604020202020204" pitchFamily="34" charset="0"/>
                <a:ea typeface="+mj-ea"/>
                <a:cs typeface="Arial" panose="020B0604020202020204" pitchFamily="34" charset="0"/>
              </a:rPr>
              <a:t>του</a:t>
            </a:r>
            <a:r>
              <a:rPr lang="en-US" dirty="0">
                <a:latin typeface="Arial" panose="020B0604020202020204" pitchFamily="34" charset="0"/>
                <a:ea typeface="+mj-ea"/>
                <a:cs typeface="Arial" panose="020B0604020202020204" pitchFamily="34" charset="0"/>
              </a:rPr>
              <a:t> π</a:t>
            </a:r>
            <a:r>
              <a:rPr lang="en-US" dirty="0" err="1">
                <a:latin typeface="Arial" panose="020B0604020202020204" pitchFamily="34" charset="0"/>
                <a:ea typeface="+mj-ea"/>
                <a:cs typeface="Arial" panose="020B0604020202020204" pitchFamily="34" charset="0"/>
              </a:rPr>
              <a:t>ροηγούμενου</a:t>
            </a:r>
            <a:r>
              <a:rPr lang="en-US" dirty="0">
                <a:latin typeface="Arial" panose="020B0604020202020204" pitchFamily="34" charset="0"/>
                <a:ea typeface="+mj-ea"/>
                <a:cs typeface="Arial" panose="020B0604020202020204" pitchFamily="34" charset="0"/>
              </a:rPr>
              <a:t> </a:t>
            </a:r>
            <a:r>
              <a:rPr lang="en-US" dirty="0" err="1">
                <a:latin typeface="Arial" panose="020B0604020202020204" pitchFamily="34" charset="0"/>
                <a:ea typeface="+mj-ea"/>
                <a:cs typeface="Arial" panose="020B0604020202020204" pitchFamily="34" charset="0"/>
              </a:rPr>
              <a:t>έτους</a:t>
            </a:r>
            <a:r>
              <a:rPr lang="en-US" dirty="0">
                <a:latin typeface="Arial" panose="020B0604020202020204" pitchFamily="34" charset="0"/>
                <a:ea typeface="+mj-ea"/>
                <a:cs typeface="Arial" panose="020B0604020202020204" pitchFamily="34" charset="0"/>
              </a:rPr>
              <a:t> </a:t>
            </a:r>
            <a:r>
              <a:rPr lang="en-US" dirty="0" err="1">
                <a:latin typeface="Arial" panose="020B0604020202020204" pitchFamily="34" charset="0"/>
                <a:ea typeface="+mj-ea"/>
                <a:cs typeface="Arial" panose="020B0604020202020204" pitchFamily="34" charset="0"/>
              </a:rPr>
              <a:t>ή</a:t>
            </a:r>
            <a:r>
              <a:rPr lang="en-US" dirty="0">
                <a:latin typeface="Arial" panose="020B0604020202020204" pitchFamily="34" charset="0"/>
                <a:ea typeface="+mj-ea"/>
                <a:cs typeface="Arial" panose="020B0604020202020204" pitchFamily="34" charset="0"/>
              </a:rPr>
              <a:t> </a:t>
            </a:r>
          </a:p>
          <a:p>
            <a:pPr marL="671513" indent="-400050">
              <a:lnSpc>
                <a:spcPct val="90000"/>
              </a:lnSpc>
              <a:spcBef>
                <a:spcPts val="1000"/>
              </a:spcBef>
              <a:buClr>
                <a:schemeClr val="accent1"/>
              </a:buClr>
              <a:buSzPct val="80000"/>
              <a:buFont typeface="Wingdings" pitchFamily="2" charset="2"/>
              <a:buChar char="v"/>
            </a:pPr>
            <a:r>
              <a:rPr lang="en-US" dirty="0">
                <a:latin typeface="Arial" panose="020B0604020202020204" pitchFamily="34" charset="0"/>
                <a:ea typeface="+mj-ea"/>
                <a:cs typeface="Arial" panose="020B0604020202020204" pitchFamily="34" charset="0"/>
              </a:rPr>
              <a:t>απ</a:t>
            </a:r>
            <a:r>
              <a:rPr lang="en-US" dirty="0" err="1">
                <a:latin typeface="Arial" panose="020B0604020202020204" pitchFamily="34" charset="0"/>
                <a:ea typeface="+mj-ea"/>
                <a:cs typeface="Arial" panose="020B0604020202020204" pitchFamily="34" charset="0"/>
              </a:rPr>
              <a:t>ό</a:t>
            </a:r>
            <a:r>
              <a:rPr lang="en-US" dirty="0">
                <a:latin typeface="Arial" panose="020B0604020202020204" pitchFamily="34" charset="0"/>
                <a:ea typeface="+mj-ea"/>
                <a:cs typeface="Arial" panose="020B0604020202020204" pitchFamily="34" charset="0"/>
              </a:rPr>
              <a:t> α</a:t>
            </a:r>
            <a:r>
              <a:rPr lang="en-US" dirty="0" err="1">
                <a:latin typeface="Arial" panose="020B0604020202020204" pitchFamily="34" charset="0"/>
                <a:ea typeface="+mj-ea"/>
                <a:cs typeface="Arial" panose="020B0604020202020204" pitchFamily="34" charset="0"/>
              </a:rPr>
              <a:t>σθενείς</a:t>
            </a:r>
            <a:r>
              <a:rPr lang="en-US" dirty="0">
                <a:latin typeface="Arial" panose="020B0604020202020204" pitchFamily="34" charset="0"/>
                <a:ea typeface="+mj-ea"/>
                <a:cs typeface="Arial" panose="020B0604020202020204" pitchFamily="34" charset="0"/>
              </a:rPr>
              <a:t> π</a:t>
            </a:r>
            <a:r>
              <a:rPr lang="en-US" dirty="0" err="1">
                <a:latin typeface="Arial" panose="020B0604020202020204" pitchFamily="34" charset="0"/>
                <a:ea typeface="+mj-ea"/>
                <a:cs typeface="Arial" panose="020B0604020202020204" pitchFamily="34" charset="0"/>
              </a:rPr>
              <a:t>ου</a:t>
            </a:r>
            <a:r>
              <a:rPr lang="en-US" dirty="0">
                <a:latin typeface="Arial" panose="020B0604020202020204" pitchFamily="34" charset="0"/>
                <a:ea typeface="+mj-ea"/>
                <a:cs typeface="Arial" panose="020B0604020202020204" pitchFamily="34" charset="0"/>
              </a:rPr>
              <a:t> </a:t>
            </a:r>
            <a:r>
              <a:rPr lang="en-US" dirty="0" err="1">
                <a:latin typeface="Arial" panose="020B0604020202020204" pitchFamily="34" charset="0"/>
                <a:ea typeface="+mj-ea"/>
                <a:cs typeface="Arial" panose="020B0604020202020204" pitchFamily="34" charset="0"/>
              </a:rPr>
              <a:t>φέρουν</a:t>
            </a:r>
            <a:r>
              <a:rPr lang="en-US" dirty="0">
                <a:latin typeface="Arial" panose="020B0604020202020204" pitchFamily="34" charset="0"/>
                <a:ea typeface="+mj-ea"/>
                <a:cs typeface="Arial" panose="020B0604020202020204" pitchFamily="34" charset="0"/>
              </a:rPr>
              <a:t> </a:t>
            </a:r>
            <a:r>
              <a:rPr lang="en-US" dirty="0" err="1">
                <a:latin typeface="Arial" panose="020B0604020202020204" pitchFamily="34" charset="0"/>
                <a:ea typeface="+mj-ea"/>
                <a:cs typeface="Arial" panose="020B0604020202020204" pitchFamily="34" charset="0"/>
              </a:rPr>
              <a:t>δι</a:t>
            </a:r>
            <a:r>
              <a:rPr lang="en-US" dirty="0">
                <a:latin typeface="Arial" panose="020B0604020202020204" pitchFamily="34" charset="0"/>
                <a:ea typeface="+mj-ea"/>
                <a:cs typeface="Arial" panose="020B0604020202020204" pitchFamily="34" charset="0"/>
              </a:rPr>
              <a:t>α</a:t>
            </a:r>
            <a:r>
              <a:rPr lang="en-US" dirty="0" err="1">
                <a:latin typeface="Arial" panose="020B0604020202020204" pitchFamily="34" charset="0"/>
                <a:ea typeface="+mj-ea"/>
                <a:cs typeface="Arial" panose="020B0604020202020204" pitchFamily="34" charset="0"/>
              </a:rPr>
              <a:t>δερμικούς</a:t>
            </a:r>
            <a:r>
              <a:rPr lang="en-US" dirty="0">
                <a:latin typeface="Arial" panose="020B0604020202020204" pitchFamily="34" charset="0"/>
                <a:ea typeface="+mj-ea"/>
                <a:cs typeface="Arial" panose="020B0604020202020204" pitchFamily="34" charset="0"/>
              </a:rPr>
              <a:t> </a:t>
            </a:r>
            <a:r>
              <a:rPr lang="en-US" dirty="0" err="1">
                <a:latin typeface="Arial" panose="020B0604020202020204" pitchFamily="34" charset="0"/>
                <a:ea typeface="+mj-ea"/>
                <a:cs typeface="Arial" panose="020B0604020202020204" pitchFamily="34" charset="0"/>
              </a:rPr>
              <a:t>κ</a:t>
            </a:r>
            <a:r>
              <a:rPr lang="en-US" dirty="0">
                <a:latin typeface="Arial" panose="020B0604020202020204" pitchFamily="34" charset="0"/>
                <a:ea typeface="+mj-ea"/>
                <a:cs typeface="Arial" panose="020B0604020202020204" pitchFamily="34" charset="0"/>
              </a:rPr>
              <a:t>α</a:t>
            </a:r>
            <a:r>
              <a:rPr lang="en-US" dirty="0" err="1">
                <a:latin typeface="Arial" panose="020B0604020202020204" pitchFamily="34" charset="0"/>
                <a:ea typeface="+mj-ea"/>
                <a:cs typeface="Arial" panose="020B0604020202020204" pitchFamily="34" charset="0"/>
              </a:rPr>
              <a:t>θετήρες</a:t>
            </a:r>
            <a:r>
              <a:rPr lang="en-US" dirty="0">
                <a:latin typeface="Arial" panose="020B0604020202020204" pitchFamily="34" charset="0"/>
                <a:ea typeface="+mj-ea"/>
                <a:cs typeface="Arial" panose="020B0604020202020204" pitchFamily="34" charset="0"/>
              </a:rPr>
              <a:t> </a:t>
            </a:r>
            <a:r>
              <a:rPr lang="en-US" dirty="0" err="1">
                <a:latin typeface="Arial" panose="020B0604020202020204" pitchFamily="34" charset="0"/>
                <a:ea typeface="+mj-ea"/>
                <a:cs typeface="Arial" panose="020B0604020202020204" pitchFamily="34" charset="0"/>
              </a:rPr>
              <a:t>ή</a:t>
            </a:r>
            <a:r>
              <a:rPr lang="en-US" dirty="0">
                <a:latin typeface="Arial" panose="020B0604020202020204" pitchFamily="34" charset="0"/>
                <a:ea typeface="+mj-ea"/>
                <a:cs typeface="Arial" panose="020B0604020202020204" pitchFamily="34" charset="0"/>
              </a:rPr>
              <a:t> </a:t>
            </a:r>
            <a:r>
              <a:rPr lang="en-US" dirty="0" err="1">
                <a:latin typeface="Arial" panose="020B0604020202020204" pitchFamily="34" charset="0"/>
                <a:ea typeface="+mj-ea"/>
                <a:cs typeface="Arial" panose="020B0604020202020204" pitchFamily="34" charset="0"/>
              </a:rPr>
              <a:t>άλλες</a:t>
            </a:r>
            <a:r>
              <a:rPr lang="en-US" dirty="0">
                <a:latin typeface="Arial" panose="020B0604020202020204" pitchFamily="34" charset="0"/>
                <a:ea typeface="+mj-ea"/>
                <a:cs typeface="Arial" panose="020B0604020202020204" pitchFamily="34" charset="0"/>
              </a:rPr>
              <a:t> </a:t>
            </a:r>
            <a:r>
              <a:rPr lang="en-US" dirty="0" err="1">
                <a:latin typeface="Arial" panose="020B0604020202020204" pitchFamily="34" charset="0"/>
                <a:ea typeface="+mj-ea"/>
                <a:cs typeface="Arial" panose="020B0604020202020204" pitchFamily="34" charset="0"/>
              </a:rPr>
              <a:t>ι</a:t>
            </a:r>
            <a:r>
              <a:rPr lang="en-US" dirty="0">
                <a:latin typeface="Arial" panose="020B0604020202020204" pitchFamily="34" charset="0"/>
                <a:ea typeface="+mj-ea"/>
                <a:cs typeface="Arial" panose="020B0604020202020204" pitchFamily="34" charset="0"/>
              </a:rPr>
              <a:t>α</a:t>
            </a:r>
            <a:r>
              <a:rPr lang="en-US" dirty="0" err="1">
                <a:latin typeface="Arial" panose="020B0604020202020204" pitchFamily="34" charset="0"/>
                <a:ea typeface="+mj-ea"/>
                <a:cs typeface="Arial" panose="020B0604020202020204" pitchFamily="34" charset="0"/>
              </a:rPr>
              <a:t>τρικές</a:t>
            </a:r>
            <a:r>
              <a:rPr lang="en-US" dirty="0">
                <a:latin typeface="Arial" panose="020B0604020202020204" pitchFamily="34" charset="0"/>
                <a:ea typeface="+mj-ea"/>
                <a:cs typeface="Arial" panose="020B0604020202020204" pitchFamily="34" charset="0"/>
              </a:rPr>
              <a:t> </a:t>
            </a:r>
            <a:r>
              <a:rPr lang="en-US" dirty="0" err="1">
                <a:latin typeface="Arial" panose="020B0604020202020204" pitchFamily="34" charset="0"/>
                <a:ea typeface="+mj-ea"/>
                <a:cs typeface="Arial" panose="020B0604020202020204" pitchFamily="34" charset="0"/>
              </a:rPr>
              <a:t>συσκευές</a:t>
            </a:r>
            <a:r>
              <a:rPr lang="en-US" dirty="0">
                <a:latin typeface="Arial" panose="020B0604020202020204" pitchFamily="34" charset="0"/>
                <a:ea typeface="+mj-ea"/>
                <a:cs typeface="Arial" panose="020B0604020202020204" pitchFamily="34" charset="0"/>
              </a:rPr>
              <a:t>, </a:t>
            </a:r>
            <a:r>
              <a:rPr lang="en-US" dirty="0" err="1">
                <a:latin typeface="Arial" panose="020B0604020202020204" pitchFamily="34" charset="0"/>
                <a:ea typeface="+mj-ea"/>
                <a:cs typeface="Arial" panose="020B0604020202020204" pitchFamily="34" charset="0"/>
              </a:rPr>
              <a:t>ό</a:t>
            </a:r>
            <a:r>
              <a:rPr lang="en-US" dirty="0">
                <a:latin typeface="Arial" panose="020B0604020202020204" pitchFamily="34" charset="0"/>
                <a:ea typeface="+mj-ea"/>
                <a:cs typeface="Arial" panose="020B0604020202020204" pitchFamily="34" charset="0"/>
              </a:rPr>
              <a:t>π</a:t>
            </a:r>
            <a:r>
              <a:rPr lang="en-US" dirty="0" err="1">
                <a:latin typeface="Arial" panose="020B0604020202020204" pitchFamily="34" charset="0"/>
                <a:ea typeface="+mj-ea"/>
                <a:cs typeface="Arial" panose="020B0604020202020204" pitchFamily="34" charset="0"/>
              </a:rPr>
              <a:t>ως</a:t>
            </a:r>
            <a:r>
              <a:rPr lang="en-US" dirty="0">
                <a:latin typeface="Arial" panose="020B0604020202020204" pitchFamily="34" charset="0"/>
                <a:ea typeface="+mj-ea"/>
                <a:cs typeface="Arial" panose="020B0604020202020204" pitchFamily="34" charset="0"/>
              </a:rPr>
              <a:t> </a:t>
            </a:r>
            <a:r>
              <a:rPr lang="en-US" dirty="0" err="1">
                <a:latin typeface="Arial" panose="020B0604020202020204" pitchFamily="34" charset="0"/>
                <a:ea typeface="+mj-ea"/>
                <a:cs typeface="Arial" panose="020B0604020202020204" pitchFamily="34" charset="0"/>
              </a:rPr>
              <a:t>τρ</a:t>
            </a:r>
            <a:r>
              <a:rPr lang="en-US" dirty="0">
                <a:latin typeface="Arial" panose="020B0604020202020204" pitchFamily="34" charset="0"/>
                <a:ea typeface="+mj-ea"/>
                <a:cs typeface="Arial" panose="020B0604020202020204" pitchFamily="34" charset="0"/>
              </a:rPr>
              <a:t>α</a:t>
            </a:r>
            <a:r>
              <a:rPr lang="en-US" dirty="0" err="1">
                <a:latin typeface="Arial" panose="020B0604020202020204" pitchFamily="34" charset="0"/>
                <a:ea typeface="+mj-ea"/>
                <a:cs typeface="Arial" panose="020B0604020202020204" pitchFamily="34" charset="0"/>
              </a:rPr>
              <a:t>χειοστομί</a:t>
            </a:r>
            <a:r>
              <a:rPr lang="en-US" dirty="0">
                <a:latin typeface="Arial" panose="020B0604020202020204" pitchFamily="34" charset="0"/>
                <a:ea typeface="+mj-ea"/>
                <a:cs typeface="Arial" panose="020B0604020202020204" pitchFamily="34" charset="0"/>
              </a:rPr>
              <a:t>α, </a:t>
            </a:r>
            <a:r>
              <a:rPr lang="en-US" dirty="0" err="1">
                <a:latin typeface="Arial" panose="020B0604020202020204" pitchFamily="34" charset="0"/>
                <a:ea typeface="+mj-ea"/>
                <a:cs typeface="Arial" panose="020B0604020202020204" pitchFamily="34" charset="0"/>
              </a:rPr>
              <a:t>γ</a:t>
            </a:r>
            <a:r>
              <a:rPr lang="en-US" dirty="0">
                <a:latin typeface="Arial" panose="020B0604020202020204" pitchFamily="34" charset="0"/>
                <a:ea typeface="+mj-ea"/>
                <a:cs typeface="Arial" panose="020B0604020202020204" pitchFamily="34" charset="0"/>
              </a:rPr>
              <a:t>α</a:t>
            </a:r>
            <a:r>
              <a:rPr lang="en-US" dirty="0" err="1">
                <a:latin typeface="Arial" panose="020B0604020202020204" pitchFamily="34" charset="0"/>
                <a:ea typeface="+mj-ea"/>
                <a:cs typeface="Arial" panose="020B0604020202020204" pitchFamily="34" charset="0"/>
              </a:rPr>
              <a:t>στροστομί</a:t>
            </a:r>
            <a:r>
              <a:rPr lang="en-US" dirty="0">
                <a:latin typeface="Arial" panose="020B0604020202020204" pitchFamily="34" charset="0"/>
                <a:ea typeface="+mj-ea"/>
                <a:cs typeface="Arial" panose="020B0604020202020204" pitchFamily="34" charset="0"/>
              </a:rPr>
              <a:t>α, </a:t>
            </a:r>
            <a:r>
              <a:rPr lang="en-US" dirty="0" err="1">
                <a:latin typeface="Arial" panose="020B0604020202020204" pitchFamily="34" charset="0"/>
                <a:ea typeface="+mj-ea"/>
                <a:cs typeface="Arial" panose="020B0604020202020204" pitchFamily="34" charset="0"/>
              </a:rPr>
              <a:t>ουροκ</a:t>
            </a:r>
            <a:r>
              <a:rPr lang="en-US" dirty="0">
                <a:latin typeface="Arial" panose="020B0604020202020204" pitchFamily="34" charset="0"/>
                <a:ea typeface="+mj-ea"/>
                <a:cs typeface="Arial" panose="020B0604020202020204" pitchFamily="34" charset="0"/>
              </a:rPr>
              <a:t>α</a:t>
            </a:r>
            <a:r>
              <a:rPr lang="en-US" dirty="0" err="1">
                <a:latin typeface="Arial" panose="020B0604020202020204" pitchFamily="34" charset="0"/>
                <a:ea typeface="+mj-ea"/>
                <a:cs typeface="Arial" panose="020B0604020202020204" pitchFamily="34" charset="0"/>
              </a:rPr>
              <a:t>θετήρ</a:t>
            </a:r>
            <a:r>
              <a:rPr lang="en-US" dirty="0">
                <a:latin typeface="Arial" panose="020B0604020202020204" pitchFamily="34" charset="0"/>
                <a:ea typeface="+mj-ea"/>
                <a:cs typeface="Arial" panose="020B0604020202020204" pitchFamily="34" charset="0"/>
              </a:rPr>
              <a:t>α</a:t>
            </a:r>
          </a:p>
        </p:txBody>
      </p:sp>
    </p:spTree>
    <p:extLst>
      <p:ext uri="{BB962C8B-B14F-4D97-AF65-F5344CB8AC3E}">
        <p14:creationId xmlns:p14="http://schemas.microsoft.com/office/powerpoint/2010/main" xmlns="" val="1143470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91B28F63-CF00-448F-B141-FE33C33B189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cstate="print">
            <a:extLst>
              <a:ext uri="{28A0092B-C50C-407E-A947-70E740481C1C}">
                <a14:useLocalDpi xmlns:a14="http://schemas.microsoft.com/office/drawing/2010/main" xmlns="" val="0"/>
              </a:ext>
            </a:extLst>
          </a:blip>
          <a:srcRect l="3613"/>
          <a:stretch/>
        </p:blipFill>
        <p:spPr>
          <a:xfrm>
            <a:off x="0" y="2669685"/>
            <a:ext cx="3027759" cy="4188315"/>
          </a:xfrm>
          <a:prstGeom prst="rect">
            <a:avLst/>
          </a:prstGeom>
        </p:spPr>
      </p:pic>
      <p:pic>
        <p:nvPicPr>
          <p:cNvPr id="10" name="Picture 9">
            <a:extLst>
              <a:ext uri="{FF2B5EF4-FFF2-40B4-BE49-F238E27FC236}">
                <a16:creationId xmlns:a16="http://schemas.microsoft.com/office/drawing/2014/main" xmlns="" id="{2AE609E2-8522-44E4-9077-980E5BCF3E1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cstate="print">
            <a:extLst>
              <a:ext uri="{28A0092B-C50C-407E-A947-70E740481C1C}">
                <a14:useLocalDpi xmlns:a14="http://schemas.microsoft.com/office/drawing/2010/main" xmlns="" val="0"/>
              </a:ext>
            </a:extLst>
          </a:blip>
          <a:srcRect l="35640"/>
          <a:stretch/>
        </p:blipFill>
        <p:spPr>
          <a:xfrm>
            <a:off x="0" y="2892347"/>
            <a:ext cx="1141809" cy="2365453"/>
          </a:xfrm>
          <a:prstGeom prst="rect">
            <a:avLst/>
          </a:prstGeom>
        </p:spPr>
      </p:pic>
      <p:sp>
        <p:nvSpPr>
          <p:cNvPr id="12" name="Oval 11">
            <a:extLst>
              <a:ext uri="{FF2B5EF4-FFF2-40B4-BE49-F238E27FC236}">
                <a16:creationId xmlns:a16="http://schemas.microsoft.com/office/drawing/2014/main" xmlns="" id="{4FA533C5-33E3-4611-AF9F-72811D8B26A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a16="http://schemas.microsoft.com/office/drawing/2014/main" xmlns="" id="{8949AD42-25FD-4C3D-9EEE-B7FEC580998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cstate="print">
            <a:extLst>
              <a:ext uri="{28A0092B-C50C-407E-A947-70E740481C1C}">
                <a14:useLocalDpi xmlns:a14="http://schemas.microsoft.com/office/drawing/2010/main" xmlns="" val="0"/>
              </a:ext>
            </a:extLst>
          </a:blip>
          <a:srcRect t="28813"/>
          <a:stretch/>
        </p:blipFill>
        <p:spPr>
          <a:xfrm>
            <a:off x="5999559" y="0"/>
            <a:ext cx="1202540" cy="1141407"/>
          </a:xfrm>
          <a:prstGeom prst="rect">
            <a:avLst/>
          </a:prstGeom>
        </p:spPr>
      </p:pic>
      <p:pic>
        <p:nvPicPr>
          <p:cNvPr id="16" name="Picture 15">
            <a:extLst>
              <a:ext uri="{FF2B5EF4-FFF2-40B4-BE49-F238E27FC236}">
                <a16:creationId xmlns:a16="http://schemas.microsoft.com/office/drawing/2014/main" xmlns="" id="{6AC7D913-60B7-4603-881B-831DA5D3A94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cstate="print">
            <a:extLst>
              <a:ext uri="{28A0092B-C50C-407E-A947-70E740481C1C}">
                <a14:useLocalDpi xmlns:a14="http://schemas.microsoft.com/office/drawing/2010/main" xmlns="" val="0"/>
              </a:ext>
            </a:extLst>
          </a:blip>
          <a:srcRect b="23320"/>
          <a:stretch/>
        </p:blipFill>
        <p:spPr>
          <a:xfrm>
            <a:off x="6454408" y="6096000"/>
            <a:ext cx="745301" cy="762000"/>
          </a:xfrm>
          <a:prstGeom prst="rect">
            <a:avLst/>
          </a:prstGeom>
        </p:spPr>
      </p:pic>
      <p:sp>
        <p:nvSpPr>
          <p:cNvPr id="18" name="Rectangle 17">
            <a:extLst>
              <a:ext uri="{FF2B5EF4-FFF2-40B4-BE49-F238E27FC236}">
                <a16:creationId xmlns:a16="http://schemas.microsoft.com/office/drawing/2014/main" xmlns="" id="{87F0FDC4-AD8C-47D9-9131-623C98ADB0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xmlns="" id="{74CD14DB-BB81-479F-A1FC-1C75640E9F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2" name="Rectangle 21">
            <a:extLst>
              <a:ext uri="{FF2B5EF4-FFF2-40B4-BE49-F238E27FC236}">
                <a16:creationId xmlns:a16="http://schemas.microsoft.com/office/drawing/2014/main" xmlns="" id="{C943A91B-7CA7-4592-A975-73B1BF8C4C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4" name="Freeform 7">
            <a:extLst>
              <a:ext uri="{FF2B5EF4-FFF2-40B4-BE49-F238E27FC236}">
                <a16:creationId xmlns:a16="http://schemas.microsoft.com/office/drawing/2014/main" xmlns="" id="{EC471314-E46A-414B-8D91-74880E84F1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26" name="Freeform: Shape 25">
            <a:extLst>
              <a:ext uri="{FF2B5EF4-FFF2-40B4-BE49-F238E27FC236}">
                <a16:creationId xmlns:a16="http://schemas.microsoft.com/office/drawing/2014/main" xmlns="" id="{6A681326-1C9D-44A3-A627-3871BDAE41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a:off x="0" y="1762067"/>
            <a:ext cx="9144313"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3" name="Ορθογώνιο 2">
            <a:extLst>
              <a:ext uri="{FF2B5EF4-FFF2-40B4-BE49-F238E27FC236}">
                <a16:creationId xmlns:a16="http://schemas.microsoft.com/office/drawing/2014/main" xmlns="" id="{B45B60E3-3E95-C74C-A996-5A97DB86D487}"/>
              </a:ext>
            </a:extLst>
          </p:cNvPr>
          <p:cNvSpPr/>
          <p:nvPr/>
        </p:nvSpPr>
        <p:spPr>
          <a:xfrm>
            <a:off x="827484" y="452718"/>
            <a:ext cx="6710641" cy="1400530"/>
          </a:xfrm>
          <a:prstGeom prst="rect">
            <a:avLst/>
          </a:prstGeom>
        </p:spPr>
        <p:txBody>
          <a:bodyPr vert="horz" lIns="91440" tIns="45720" rIns="91440" bIns="45720" rtlCol="0" anchor="ctr">
            <a:normAutofit/>
          </a:bodyPr>
          <a:lstStyle/>
          <a:p>
            <a:pPr>
              <a:spcBef>
                <a:spcPct val="0"/>
              </a:spcBef>
              <a:spcAft>
                <a:spcPts val="600"/>
              </a:spcAft>
            </a:pPr>
            <a:r>
              <a:rPr lang="en-US" sz="4200" b="0" i="0" kern="1200">
                <a:solidFill>
                  <a:srgbClr val="FFFFFF"/>
                </a:solidFill>
                <a:latin typeface="+mj-lt"/>
                <a:ea typeface="+mj-ea"/>
                <a:cs typeface="+mj-cs"/>
              </a:rPr>
              <a:t>Hospital-associated MRSA, HA-MRSA</a:t>
            </a:r>
          </a:p>
        </p:txBody>
      </p:sp>
      <p:sp>
        <p:nvSpPr>
          <p:cNvPr id="4" name="Ορθογώνιο 3">
            <a:extLst>
              <a:ext uri="{FF2B5EF4-FFF2-40B4-BE49-F238E27FC236}">
                <a16:creationId xmlns:a16="http://schemas.microsoft.com/office/drawing/2014/main" xmlns="" id="{10F98576-0441-0144-8651-3A21FBB1EE75}"/>
              </a:ext>
            </a:extLst>
          </p:cNvPr>
          <p:cNvSpPr/>
          <p:nvPr/>
        </p:nvSpPr>
        <p:spPr>
          <a:xfrm>
            <a:off x="989409" y="3002304"/>
            <a:ext cx="7162800" cy="646331"/>
          </a:xfrm>
          <a:prstGeom prst="rect">
            <a:avLst/>
          </a:prstGeom>
        </p:spPr>
        <p:txBody>
          <a:bodyPr wrap="square">
            <a:spAutoFit/>
          </a:bodyPr>
          <a:lstStyle/>
          <a:p>
            <a:pPr marL="285750" indent="-285750">
              <a:buFont typeface="Arial" panose="020B0604020202020204" pitchFamily="34" charset="0"/>
              <a:buChar char="•"/>
            </a:pPr>
            <a:r>
              <a:rPr lang="el-GR" dirty="0">
                <a:latin typeface="Arial" panose="020B0604020202020204" pitchFamily="34" charset="0"/>
              </a:rPr>
              <a:t>Συνήθως φέρουν τις μεγαλύτερες σε μέγεθος </a:t>
            </a:r>
            <a:r>
              <a:rPr lang="el-GR" dirty="0" err="1">
                <a:latin typeface="Arial" panose="020B0604020202020204" pitchFamily="34" charset="0"/>
              </a:rPr>
              <a:t>χρωμοσωμικές</a:t>
            </a:r>
            <a:r>
              <a:rPr lang="el-GR" dirty="0">
                <a:latin typeface="Arial" panose="020B0604020202020204" pitchFamily="34" charset="0"/>
              </a:rPr>
              <a:t> κασέτες </a:t>
            </a:r>
            <a:r>
              <a:rPr lang="en-US" dirty="0" err="1">
                <a:latin typeface="Arial" panose="020B0604020202020204" pitchFamily="34" charset="0"/>
              </a:rPr>
              <a:t>mec</a:t>
            </a:r>
            <a:r>
              <a:rPr lang="el-GR" dirty="0">
                <a:latin typeface="Arial" panose="020B0604020202020204" pitchFamily="34" charset="0"/>
              </a:rPr>
              <a:t>Ι, ΙΙ, ΙΙΙ. </a:t>
            </a:r>
            <a:endParaRPr lang="el-GR" dirty="0"/>
          </a:p>
        </p:txBody>
      </p:sp>
      <p:sp>
        <p:nvSpPr>
          <p:cNvPr id="15" name="Ορθογώνιο 14">
            <a:extLst>
              <a:ext uri="{FF2B5EF4-FFF2-40B4-BE49-F238E27FC236}">
                <a16:creationId xmlns:a16="http://schemas.microsoft.com/office/drawing/2014/main" xmlns="" id="{EB10DFC8-AD92-184A-A4F0-8ACCE33FEFFA}"/>
              </a:ext>
            </a:extLst>
          </p:cNvPr>
          <p:cNvSpPr/>
          <p:nvPr/>
        </p:nvSpPr>
        <p:spPr>
          <a:xfrm>
            <a:off x="989409" y="3965156"/>
            <a:ext cx="7162800" cy="1754326"/>
          </a:xfrm>
          <a:prstGeom prst="rect">
            <a:avLst/>
          </a:prstGeom>
        </p:spPr>
        <p:txBody>
          <a:bodyPr wrap="square">
            <a:spAutoFit/>
          </a:bodyPr>
          <a:lstStyle/>
          <a:p>
            <a:pPr marL="285750" indent="-285750">
              <a:buFont typeface="Arial" panose="020B0604020202020204" pitchFamily="34" charset="0"/>
              <a:buChar char="•"/>
            </a:pPr>
            <a:r>
              <a:rPr lang="el-GR" dirty="0">
                <a:latin typeface="Arial" panose="020B0604020202020204" pitchFamily="34" charset="0"/>
              </a:rPr>
              <a:t>Σύμφωνα με τις διάφορες μεθόδους μοριακής τυποποίησης βρέθηκε ότι οι πέντε πανδημικοί </a:t>
            </a:r>
            <a:r>
              <a:rPr lang="en-US" dirty="0">
                <a:latin typeface="Arial" panose="020B0604020202020204" pitchFamily="34" charset="0"/>
              </a:rPr>
              <a:t>HA-MRSA </a:t>
            </a:r>
            <a:r>
              <a:rPr lang="el-GR" dirty="0">
                <a:latin typeface="Arial" panose="020B0604020202020204" pitchFamily="34" charset="0"/>
              </a:rPr>
              <a:t>κλώνοι, οι οποίοι περιλαμβάνουν πάνω από το 70% των </a:t>
            </a:r>
            <a:r>
              <a:rPr lang="en-US" dirty="0">
                <a:latin typeface="Arial" panose="020B0604020202020204" pitchFamily="34" charset="0"/>
              </a:rPr>
              <a:t>HA-MRSA </a:t>
            </a:r>
            <a:r>
              <a:rPr lang="el-GR" dirty="0">
                <a:latin typeface="Arial" panose="020B0604020202020204" pitchFamily="34" charset="0"/>
              </a:rPr>
              <a:t>στελεχών είναι: ο </a:t>
            </a:r>
            <a:r>
              <a:rPr lang="en-US" dirty="0">
                <a:latin typeface="Arial" panose="020B0604020202020204" pitchFamily="34" charset="0"/>
              </a:rPr>
              <a:t>Iberian (</a:t>
            </a:r>
            <a:r>
              <a:rPr lang="en-US" dirty="0">
                <a:solidFill>
                  <a:schemeClr val="accent1"/>
                </a:solidFill>
                <a:latin typeface="Arial" panose="020B0604020202020204" pitchFamily="34" charset="0"/>
              </a:rPr>
              <a:t>ST247</a:t>
            </a:r>
            <a:r>
              <a:rPr lang="en-US" dirty="0">
                <a:latin typeface="Arial" panose="020B0604020202020204" pitchFamily="34" charset="0"/>
              </a:rPr>
              <a:t>-MRSA-IA), o Brazilian (</a:t>
            </a:r>
            <a:r>
              <a:rPr lang="en-US" dirty="0">
                <a:solidFill>
                  <a:schemeClr val="accent1"/>
                </a:solidFill>
                <a:latin typeface="Arial" panose="020B0604020202020204" pitchFamily="34" charset="0"/>
              </a:rPr>
              <a:t>ST239</a:t>
            </a:r>
            <a:r>
              <a:rPr lang="en-US" dirty="0">
                <a:latin typeface="Arial" panose="020B0604020202020204" pitchFamily="34" charset="0"/>
              </a:rPr>
              <a:t>-MRSA-IIIA), o Hungarian (ST239-MRSA-III), o New York / Japan (</a:t>
            </a:r>
            <a:r>
              <a:rPr lang="en-US" dirty="0">
                <a:solidFill>
                  <a:schemeClr val="accent1"/>
                </a:solidFill>
                <a:latin typeface="Arial" panose="020B0604020202020204" pitchFamily="34" charset="0"/>
              </a:rPr>
              <a:t>ST5</a:t>
            </a:r>
            <a:r>
              <a:rPr lang="en-US" dirty="0">
                <a:latin typeface="Arial" panose="020B0604020202020204" pitchFamily="34" charset="0"/>
              </a:rPr>
              <a:t>-MRSA-II) </a:t>
            </a:r>
            <a:r>
              <a:rPr lang="el-GR" dirty="0">
                <a:latin typeface="Arial" panose="020B0604020202020204" pitchFamily="34" charset="0"/>
              </a:rPr>
              <a:t>και </a:t>
            </a:r>
            <a:r>
              <a:rPr lang="en-US" dirty="0">
                <a:latin typeface="Arial" panose="020B0604020202020204" pitchFamily="34" charset="0"/>
              </a:rPr>
              <a:t>o Pediatric (ST5-MRSA-IV).</a:t>
            </a:r>
            <a:endParaRPr lang="el-GR" dirty="0"/>
          </a:p>
        </p:txBody>
      </p:sp>
    </p:spTree>
    <p:extLst>
      <p:ext uri="{BB962C8B-B14F-4D97-AF65-F5344CB8AC3E}">
        <p14:creationId xmlns:p14="http://schemas.microsoft.com/office/powerpoint/2010/main" xmlns="" val="19068233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xmlns="" id="{9362849A-570D-49DB-954C-63F144E88A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xmlns="" id="{1CA42011-E478-428B-9D15-A98E338BF8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8" name="Freeform 7">
            <a:extLst>
              <a:ext uri="{FF2B5EF4-FFF2-40B4-BE49-F238E27FC236}">
                <a16:creationId xmlns:a16="http://schemas.microsoft.com/office/drawing/2014/main" xmlns="" id="{9ED2773C-FE51-4632-BA46-036BDCDA6E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41986" name="Rectangle 2"/>
          <p:cNvSpPr>
            <a:spLocks noGrp="1" noChangeArrowheads="1"/>
          </p:cNvSpPr>
          <p:nvPr>
            <p:ph type="title"/>
          </p:nvPr>
        </p:nvSpPr>
        <p:spPr>
          <a:xfrm>
            <a:off x="486697" y="629267"/>
            <a:ext cx="6939116" cy="1016654"/>
          </a:xfrm>
        </p:spPr>
        <p:txBody>
          <a:bodyPr>
            <a:normAutofit/>
          </a:bodyPr>
          <a:lstStyle/>
          <a:p>
            <a:pPr eaLnBrk="1" hangingPunct="1"/>
            <a:r>
              <a:rPr lang="el-GR" b="1">
                <a:solidFill>
                  <a:srgbClr val="EBEBEB"/>
                </a:solidFill>
              </a:rPr>
              <a:t>Γένεση </a:t>
            </a:r>
            <a:r>
              <a:rPr lang="en-US" b="1">
                <a:solidFill>
                  <a:srgbClr val="EBEBEB"/>
                </a:solidFill>
              </a:rPr>
              <a:t>CA-MRSA</a:t>
            </a:r>
          </a:p>
        </p:txBody>
      </p:sp>
      <p:sp useBgFill="1">
        <p:nvSpPr>
          <p:cNvPr id="80" name="Freeform: Shape 79">
            <a:extLst>
              <a:ext uri="{FF2B5EF4-FFF2-40B4-BE49-F238E27FC236}">
                <a16:creationId xmlns:a16="http://schemas.microsoft.com/office/drawing/2014/main" xmlns="" id="{E02F9158-C4C2-46A8-BE73-A4F77E139F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a:off x="0" y="1762067"/>
            <a:ext cx="9144313"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pic>
        <p:nvPicPr>
          <p:cNvPr id="41987" name="Picture 5" descr="PVLsccmec"/>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a:xfrm>
            <a:off x="452407" y="2402308"/>
            <a:ext cx="8112482" cy="4198208"/>
          </a:xfrm>
          <a:prstGeom prst="rect">
            <a:avLst/>
          </a:prstGeom>
          <a:noFill/>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39208882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91B28F63-CF00-448F-B141-FE33C33B189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cstate="print">
            <a:extLst>
              <a:ext uri="{28A0092B-C50C-407E-A947-70E740481C1C}">
                <a14:useLocalDpi xmlns:a14="http://schemas.microsoft.com/office/drawing/2010/main" xmlns="" val="0"/>
              </a:ext>
            </a:extLst>
          </a:blip>
          <a:srcRect l="3613"/>
          <a:stretch/>
        </p:blipFill>
        <p:spPr>
          <a:xfrm>
            <a:off x="0" y="2669685"/>
            <a:ext cx="3027759" cy="4188315"/>
          </a:xfrm>
          <a:prstGeom prst="rect">
            <a:avLst/>
          </a:prstGeom>
        </p:spPr>
      </p:pic>
      <p:pic>
        <p:nvPicPr>
          <p:cNvPr id="10" name="Picture 9">
            <a:extLst>
              <a:ext uri="{FF2B5EF4-FFF2-40B4-BE49-F238E27FC236}">
                <a16:creationId xmlns:a16="http://schemas.microsoft.com/office/drawing/2014/main" xmlns="" id="{2AE609E2-8522-44E4-9077-980E5BCF3E1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cstate="print">
            <a:extLst>
              <a:ext uri="{28A0092B-C50C-407E-A947-70E740481C1C}">
                <a14:useLocalDpi xmlns:a14="http://schemas.microsoft.com/office/drawing/2010/main" xmlns="" val="0"/>
              </a:ext>
            </a:extLst>
          </a:blip>
          <a:srcRect l="35640"/>
          <a:stretch/>
        </p:blipFill>
        <p:spPr>
          <a:xfrm>
            <a:off x="0" y="2892347"/>
            <a:ext cx="1141809" cy="2365453"/>
          </a:xfrm>
          <a:prstGeom prst="rect">
            <a:avLst/>
          </a:prstGeom>
        </p:spPr>
      </p:pic>
      <p:sp>
        <p:nvSpPr>
          <p:cNvPr id="12" name="Oval 11">
            <a:extLst>
              <a:ext uri="{FF2B5EF4-FFF2-40B4-BE49-F238E27FC236}">
                <a16:creationId xmlns:a16="http://schemas.microsoft.com/office/drawing/2014/main" xmlns="" id="{4FA533C5-33E3-4611-AF9F-72811D8B26A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a16="http://schemas.microsoft.com/office/drawing/2014/main" xmlns="" id="{8949AD42-25FD-4C3D-9EEE-B7FEC580998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cstate="print">
            <a:extLst>
              <a:ext uri="{28A0092B-C50C-407E-A947-70E740481C1C}">
                <a14:useLocalDpi xmlns:a14="http://schemas.microsoft.com/office/drawing/2010/main" xmlns="" val="0"/>
              </a:ext>
            </a:extLst>
          </a:blip>
          <a:srcRect t="28813"/>
          <a:stretch/>
        </p:blipFill>
        <p:spPr>
          <a:xfrm>
            <a:off x="5999559" y="0"/>
            <a:ext cx="1202540" cy="1141407"/>
          </a:xfrm>
          <a:prstGeom prst="rect">
            <a:avLst/>
          </a:prstGeom>
        </p:spPr>
      </p:pic>
      <p:pic>
        <p:nvPicPr>
          <p:cNvPr id="16" name="Picture 15">
            <a:extLst>
              <a:ext uri="{FF2B5EF4-FFF2-40B4-BE49-F238E27FC236}">
                <a16:creationId xmlns:a16="http://schemas.microsoft.com/office/drawing/2014/main" xmlns="" id="{6AC7D913-60B7-4603-881B-831DA5D3A94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cstate="print">
            <a:extLst>
              <a:ext uri="{28A0092B-C50C-407E-A947-70E740481C1C}">
                <a14:useLocalDpi xmlns:a14="http://schemas.microsoft.com/office/drawing/2010/main" xmlns="" val="0"/>
              </a:ext>
            </a:extLst>
          </a:blip>
          <a:srcRect b="23320"/>
          <a:stretch/>
        </p:blipFill>
        <p:spPr>
          <a:xfrm>
            <a:off x="6454408" y="6096000"/>
            <a:ext cx="745301" cy="762000"/>
          </a:xfrm>
          <a:prstGeom prst="rect">
            <a:avLst/>
          </a:prstGeom>
        </p:spPr>
      </p:pic>
      <p:sp>
        <p:nvSpPr>
          <p:cNvPr id="18" name="Rectangle 17">
            <a:extLst>
              <a:ext uri="{FF2B5EF4-FFF2-40B4-BE49-F238E27FC236}">
                <a16:creationId xmlns:a16="http://schemas.microsoft.com/office/drawing/2014/main" xmlns="" id="{87F0FDC4-AD8C-47D9-9131-623C98ADB0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xmlns="" id="{74CD14DB-BB81-479F-A1FC-1C75640E9F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2" name="Rectangle 21">
            <a:extLst>
              <a:ext uri="{FF2B5EF4-FFF2-40B4-BE49-F238E27FC236}">
                <a16:creationId xmlns:a16="http://schemas.microsoft.com/office/drawing/2014/main" xmlns="" id="{C943A91B-7CA7-4592-A975-73B1BF8C4C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4" name="Freeform 7">
            <a:extLst>
              <a:ext uri="{FF2B5EF4-FFF2-40B4-BE49-F238E27FC236}">
                <a16:creationId xmlns:a16="http://schemas.microsoft.com/office/drawing/2014/main" xmlns="" id="{EC471314-E46A-414B-8D91-74880E84F1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26" name="Freeform: Shape 25">
            <a:extLst>
              <a:ext uri="{FF2B5EF4-FFF2-40B4-BE49-F238E27FC236}">
                <a16:creationId xmlns:a16="http://schemas.microsoft.com/office/drawing/2014/main" xmlns="" id="{6A681326-1C9D-44A3-A627-3871BDAE41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a:off x="0" y="1762067"/>
            <a:ext cx="9144313"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3" name="Ορθογώνιο 2">
            <a:extLst>
              <a:ext uri="{FF2B5EF4-FFF2-40B4-BE49-F238E27FC236}">
                <a16:creationId xmlns:a16="http://schemas.microsoft.com/office/drawing/2014/main" xmlns="" id="{B45B60E3-3E95-C74C-A996-5A97DB86D487}"/>
              </a:ext>
            </a:extLst>
          </p:cNvPr>
          <p:cNvSpPr/>
          <p:nvPr/>
        </p:nvSpPr>
        <p:spPr>
          <a:xfrm>
            <a:off x="827484" y="452718"/>
            <a:ext cx="6710641" cy="140053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900" b="0" i="0" kern="1200" dirty="0">
                <a:solidFill>
                  <a:srgbClr val="FFFFFF"/>
                </a:solidFill>
                <a:latin typeface="+mj-lt"/>
                <a:ea typeface="+mj-ea"/>
                <a:cs typeface="+mj-cs"/>
              </a:rPr>
              <a:t>Community-associated Methicillin-resistant </a:t>
            </a:r>
            <a:r>
              <a:rPr lang="en-US" sz="2900" b="0" i="1" kern="1200" dirty="0">
                <a:solidFill>
                  <a:srgbClr val="FFFFFF"/>
                </a:solidFill>
                <a:latin typeface="+mj-lt"/>
                <a:ea typeface="+mj-ea"/>
                <a:cs typeface="+mj-cs"/>
              </a:rPr>
              <a:t>Staphylococcus aureus</a:t>
            </a:r>
            <a:r>
              <a:rPr lang="en-US" sz="2900" b="0" i="0" kern="1200" dirty="0">
                <a:solidFill>
                  <a:srgbClr val="FFFFFF"/>
                </a:solidFill>
                <a:latin typeface="+mj-lt"/>
                <a:ea typeface="+mj-ea"/>
                <a:cs typeface="+mj-cs"/>
              </a:rPr>
              <a:t>, CA-MRSA</a:t>
            </a:r>
          </a:p>
        </p:txBody>
      </p:sp>
      <p:sp>
        <p:nvSpPr>
          <p:cNvPr id="15" name="Ορθογώνιο 14">
            <a:extLst>
              <a:ext uri="{FF2B5EF4-FFF2-40B4-BE49-F238E27FC236}">
                <a16:creationId xmlns:a16="http://schemas.microsoft.com/office/drawing/2014/main" xmlns="" id="{68F38816-C981-EA42-8E06-3F23CF73F25B}"/>
              </a:ext>
            </a:extLst>
          </p:cNvPr>
          <p:cNvSpPr/>
          <p:nvPr/>
        </p:nvSpPr>
        <p:spPr>
          <a:xfrm>
            <a:off x="589954" y="2430682"/>
            <a:ext cx="7818695" cy="923330"/>
          </a:xfrm>
          <a:prstGeom prst="rect">
            <a:avLst/>
          </a:prstGeom>
        </p:spPr>
        <p:txBody>
          <a:bodyPr wrap="square">
            <a:spAutoFit/>
          </a:bodyPr>
          <a:lstStyle/>
          <a:p>
            <a:pPr marL="285750" indent="-285750">
              <a:buFont typeface="Arial" panose="020B0604020202020204" pitchFamily="34" charset="0"/>
              <a:buChar char="•"/>
            </a:pPr>
            <a:r>
              <a:rPr lang="el-GR" dirty="0">
                <a:latin typeface="Arial" panose="020B0604020202020204" pitchFamily="34" charset="0"/>
              </a:rPr>
              <a:t>Το 1982 στο </a:t>
            </a:r>
            <a:r>
              <a:rPr lang="en-US" dirty="0">
                <a:latin typeface="Arial" panose="020B0604020202020204" pitchFamily="34" charset="0"/>
              </a:rPr>
              <a:t>Michigan </a:t>
            </a:r>
            <a:r>
              <a:rPr lang="el-GR" dirty="0">
                <a:latin typeface="Arial" panose="020B0604020202020204" pitchFamily="34" charset="0"/>
              </a:rPr>
              <a:t>απομονώθηκε το πρώτο </a:t>
            </a:r>
            <a:r>
              <a:rPr lang="en-US" dirty="0">
                <a:latin typeface="Arial" panose="020B0604020202020204" pitchFamily="34" charset="0"/>
              </a:rPr>
              <a:t>MRSA </a:t>
            </a:r>
            <a:r>
              <a:rPr lang="el-GR" dirty="0">
                <a:latin typeface="Arial" panose="020B0604020202020204" pitchFamily="34" charset="0"/>
              </a:rPr>
              <a:t>στέλεχος από ασθενείς που έκαναν χρήση ενδοφλέβιων ναρκωτικών, χωρίς προηγούμενη επαφή με το νοσοκομειακό περιβάλλον.</a:t>
            </a:r>
            <a:endParaRPr lang="el-GR" dirty="0"/>
          </a:p>
        </p:txBody>
      </p:sp>
      <p:sp>
        <p:nvSpPr>
          <p:cNvPr id="17" name="Ορθογώνιο 16">
            <a:extLst>
              <a:ext uri="{FF2B5EF4-FFF2-40B4-BE49-F238E27FC236}">
                <a16:creationId xmlns:a16="http://schemas.microsoft.com/office/drawing/2014/main" xmlns="" id="{B440CF50-2D14-124E-AC26-7C2A572C824B}"/>
              </a:ext>
            </a:extLst>
          </p:cNvPr>
          <p:cNvSpPr/>
          <p:nvPr/>
        </p:nvSpPr>
        <p:spPr>
          <a:xfrm>
            <a:off x="605502" y="3381138"/>
            <a:ext cx="7930614" cy="1200329"/>
          </a:xfrm>
          <a:prstGeom prst="rect">
            <a:avLst/>
          </a:prstGeom>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rPr>
              <a:t>CDC: CA-MRSA-- </a:t>
            </a:r>
            <a:r>
              <a:rPr lang="el-GR" dirty="0">
                <a:latin typeface="Arial" panose="020B0604020202020204" pitchFamily="34" charset="0"/>
              </a:rPr>
              <a:t>τα στελέχη τα οποία</a:t>
            </a:r>
            <a:r>
              <a:rPr lang="en-US" dirty="0">
                <a:latin typeface="Arial" panose="020B0604020202020204" pitchFamily="34" charset="0"/>
              </a:rPr>
              <a:t> </a:t>
            </a:r>
            <a:r>
              <a:rPr lang="el-GR" dirty="0">
                <a:latin typeface="Arial" panose="020B0604020202020204" pitchFamily="34" charset="0"/>
              </a:rPr>
              <a:t>απομονώνονται από ασθενείς </a:t>
            </a:r>
            <a:r>
              <a:rPr lang="el-GR" b="1" dirty="0">
                <a:solidFill>
                  <a:schemeClr val="accent1"/>
                </a:solidFill>
                <a:latin typeface="Arial" panose="020B0604020202020204" pitchFamily="34" charset="0"/>
              </a:rPr>
              <a:t>στην κοινότητα ή εντός 48 ωρών από την εισαγωγή τους </a:t>
            </a:r>
            <a:r>
              <a:rPr lang="el-GR" dirty="0">
                <a:latin typeface="Arial" panose="020B0604020202020204" pitchFamily="34" charset="0"/>
              </a:rPr>
              <a:t>στο νοσοκομείο και οι οποίοι στερούνται παραγόντων κινδύνου που σχετίζονται με το σύστημα υγειονομικής περίθαλψης. </a:t>
            </a:r>
            <a:endParaRPr lang="el-GR" dirty="0"/>
          </a:p>
        </p:txBody>
      </p:sp>
      <p:sp>
        <p:nvSpPr>
          <p:cNvPr id="19" name="Ορθογώνιο 18">
            <a:extLst>
              <a:ext uri="{FF2B5EF4-FFF2-40B4-BE49-F238E27FC236}">
                <a16:creationId xmlns:a16="http://schemas.microsoft.com/office/drawing/2014/main" xmlns="" id="{77A2BBFA-B92A-C34A-AF37-815A7AD44D73}"/>
              </a:ext>
            </a:extLst>
          </p:cNvPr>
          <p:cNvSpPr/>
          <p:nvPr/>
        </p:nvSpPr>
        <p:spPr>
          <a:xfrm>
            <a:off x="589954" y="4657635"/>
            <a:ext cx="7868246" cy="1200329"/>
          </a:xfrm>
          <a:prstGeom prst="rect">
            <a:avLst/>
          </a:prstGeom>
        </p:spPr>
        <p:txBody>
          <a:bodyPr wrap="square">
            <a:spAutoFit/>
          </a:bodyPr>
          <a:lstStyle/>
          <a:p>
            <a:pPr marL="285750" indent="-285750">
              <a:buFont typeface="Arial" panose="020B0604020202020204" pitchFamily="34" charset="0"/>
              <a:buChar char="•"/>
            </a:pPr>
            <a:r>
              <a:rPr lang="el-GR" dirty="0">
                <a:latin typeface="Arial" panose="020B0604020202020204" pitchFamily="34" charset="0"/>
              </a:rPr>
              <a:t>Συνήθως φέρουν τους μικρότερους σε μέγεθος </a:t>
            </a:r>
            <a:r>
              <a:rPr lang="en-US" dirty="0">
                <a:latin typeface="Arial" panose="020B0604020202020204" pitchFamily="34" charset="0"/>
              </a:rPr>
              <a:t>SCCmec </a:t>
            </a:r>
            <a:r>
              <a:rPr lang="el-GR" dirty="0">
                <a:latin typeface="Arial" panose="020B0604020202020204" pitchFamily="34" charset="0"/>
              </a:rPr>
              <a:t>τύπους </a:t>
            </a:r>
            <a:r>
              <a:rPr lang="en-US" dirty="0">
                <a:latin typeface="Arial" panose="020B0604020202020204" pitchFamily="34" charset="0"/>
              </a:rPr>
              <a:t>IV, V </a:t>
            </a:r>
            <a:r>
              <a:rPr lang="el-GR" dirty="0">
                <a:latin typeface="Arial" panose="020B0604020202020204" pitchFamily="34" charset="0"/>
              </a:rPr>
              <a:t>ή </a:t>
            </a:r>
            <a:r>
              <a:rPr lang="en-US" dirty="0">
                <a:latin typeface="Arial" panose="020B0604020202020204" pitchFamily="34" charset="0"/>
              </a:rPr>
              <a:t>VII, </a:t>
            </a:r>
            <a:r>
              <a:rPr lang="el-GR" dirty="0">
                <a:latin typeface="Arial" panose="020B0604020202020204" pitchFamily="34" charset="0"/>
              </a:rPr>
              <a:t>είναι ανθεκτικά σε λιγότερες ομάδες μη β-</a:t>
            </a:r>
            <a:r>
              <a:rPr lang="el-GR" dirty="0" err="1">
                <a:latin typeface="Arial" panose="020B0604020202020204" pitchFamily="34" charset="0"/>
              </a:rPr>
              <a:t>λακταμικών</a:t>
            </a:r>
            <a:r>
              <a:rPr lang="el-GR" dirty="0">
                <a:latin typeface="Arial" panose="020B0604020202020204" pitchFamily="34" charset="0"/>
              </a:rPr>
              <a:t> αντιβιοτικών σε σχέση με τα </a:t>
            </a:r>
            <a:r>
              <a:rPr lang="en-US" dirty="0">
                <a:latin typeface="Arial" panose="020B0604020202020204" pitchFamily="34" charset="0"/>
              </a:rPr>
              <a:t>HA-MRSA </a:t>
            </a:r>
            <a:r>
              <a:rPr lang="el-GR" dirty="0">
                <a:latin typeface="Arial" panose="020B0604020202020204" pitchFamily="34" charset="0"/>
              </a:rPr>
              <a:t>και συνήθως φέρουν τα γονίδια που κωδικοποιούν την </a:t>
            </a:r>
            <a:r>
              <a:rPr lang="el-GR" dirty="0" err="1">
                <a:latin typeface="Arial" panose="020B0604020202020204" pitchFamily="34" charset="0"/>
              </a:rPr>
              <a:t>λευκοκτονίνη</a:t>
            </a:r>
            <a:r>
              <a:rPr lang="el-GR" dirty="0">
                <a:latin typeface="Arial" panose="020B0604020202020204" pitchFamily="34" charset="0"/>
              </a:rPr>
              <a:t> </a:t>
            </a:r>
            <a:r>
              <a:rPr lang="en-US" dirty="0">
                <a:latin typeface="Arial" panose="020B0604020202020204" pitchFamily="34" charset="0"/>
              </a:rPr>
              <a:t>Panton-Valentine (PVL) </a:t>
            </a:r>
            <a:endParaRPr lang="el-GR" dirty="0"/>
          </a:p>
        </p:txBody>
      </p:sp>
    </p:spTree>
    <p:extLst>
      <p:ext uri="{BB962C8B-B14F-4D97-AF65-F5344CB8AC3E}">
        <p14:creationId xmlns:p14="http://schemas.microsoft.com/office/powerpoint/2010/main" xmlns="" val="9265713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91B28F63-CF00-448F-B141-FE33C33B189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cstate="print">
            <a:extLst>
              <a:ext uri="{28A0092B-C50C-407E-A947-70E740481C1C}">
                <a14:useLocalDpi xmlns:a14="http://schemas.microsoft.com/office/drawing/2010/main" xmlns="" val="0"/>
              </a:ext>
            </a:extLst>
          </a:blip>
          <a:srcRect l="3613"/>
          <a:stretch/>
        </p:blipFill>
        <p:spPr>
          <a:xfrm>
            <a:off x="0" y="2669685"/>
            <a:ext cx="3027759" cy="4188315"/>
          </a:xfrm>
          <a:prstGeom prst="rect">
            <a:avLst/>
          </a:prstGeom>
        </p:spPr>
      </p:pic>
      <p:pic>
        <p:nvPicPr>
          <p:cNvPr id="26" name="Picture 25">
            <a:extLst>
              <a:ext uri="{FF2B5EF4-FFF2-40B4-BE49-F238E27FC236}">
                <a16:creationId xmlns:a16="http://schemas.microsoft.com/office/drawing/2014/main" xmlns="" id="{2AE609E2-8522-44E4-9077-980E5BCF3E1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cstate="print">
            <a:extLst>
              <a:ext uri="{28A0092B-C50C-407E-A947-70E740481C1C}">
                <a14:useLocalDpi xmlns:a14="http://schemas.microsoft.com/office/drawing/2010/main" xmlns="" val="0"/>
              </a:ext>
            </a:extLst>
          </a:blip>
          <a:srcRect l="35640"/>
          <a:stretch/>
        </p:blipFill>
        <p:spPr>
          <a:xfrm>
            <a:off x="0" y="2892347"/>
            <a:ext cx="1141809" cy="2365453"/>
          </a:xfrm>
          <a:prstGeom prst="rect">
            <a:avLst/>
          </a:prstGeom>
        </p:spPr>
      </p:pic>
      <p:sp>
        <p:nvSpPr>
          <p:cNvPr id="28" name="Oval 27">
            <a:extLst>
              <a:ext uri="{FF2B5EF4-FFF2-40B4-BE49-F238E27FC236}">
                <a16:creationId xmlns:a16="http://schemas.microsoft.com/office/drawing/2014/main" xmlns="" id="{4FA533C5-33E3-4611-AF9F-72811D8B26A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30" name="Picture 29">
            <a:extLst>
              <a:ext uri="{FF2B5EF4-FFF2-40B4-BE49-F238E27FC236}">
                <a16:creationId xmlns:a16="http://schemas.microsoft.com/office/drawing/2014/main" xmlns="" id="{8949AD42-25FD-4C3D-9EEE-B7FEC580998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cstate="print">
            <a:extLst>
              <a:ext uri="{28A0092B-C50C-407E-A947-70E740481C1C}">
                <a14:useLocalDpi xmlns:a14="http://schemas.microsoft.com/office/drawing/2010/main" xmlns="" val="0"/>
              </a:ext>
            </a:extLst>
          </a:blip>
          <a:srcRect t="28813"/>
          <a:stretch/>
        </p:blipFill>
        <p:spPr>
          <a:xfrm>
            <a:off x="5999559" y="0"/>
            <a:ext cx="1202540" cy="1141407"/>
          </a:xfrm>
          <a:prstGeom prst="rect">
            <a:avLst/>
          </a:prstGeom>
        </p:spPr>
      </p:pic>
      <p:pic>
        <p:nvPicPr>
          <p:cNvPr id="32" name="Picture 31">
            <a:extLst>
              <a:ext uri="{FF2B5EF4-FFF2-40B4-BE49-F238E27FC236}">
                <a16:creationId xmlns:a16="http://schemas.microsoft.com/office/drawing/2014/main" xmlns="" id="{6AC7D913-60B7-4603-881B-831DA5D3A94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cstate="print">
            <a:extLst>
              <a:ext uri="{28A0092B-C50C-407E-A947-70E740481C1C}">
                <a14:useLocalDpi xmlns:a14="http://schemas.microsoft.com/office/drawing/2010/main" xmlns="" val="0"/>
              </a:ext>
            </a:extLst>
          </a:blip>
          <a:srcRect b="23320"/>
          <a:stretch/>
        </p:blipFill>
        <p:spPr>
          <a:xfrm>
            <a:off x="6454408" y="6096000"/>
            <a:ext cx="745301" cy="762000"/>
          </a:xfrm>
          <a:prstGeom prst="rect">
            <a:avLst/>
          </a:prstGeom>
        </p:spPr>
      </p:pic>
      <p:sp>
        <p:nvSpPr>
          <p:cNvPr id="34" name="Rectangle 33">
            <a:extLst>
              <a:ext uri="{FF2B5EF4-FFF2-40B4-BE49-F238E27FC236}">
                <a16:creationId xmlns:a16="http://schemas.microsoft.com/office/drawing/2014/main" xmlns="" id="{87F0FDC4-AD8C-47D9-9131-623C98ADB0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6" name="Rectangle 35">
            <a:extLst>
              <a:ext uri="{FF2B5EF4-FFF2-40B4-BE49-F238E27FC236}">
                <a16:creationId xmlns:a16="http://schemas.microsoft.com/office/drawing/2014/main" xmlns="" id="{74CD14DB-BB81-479F-A1FC-1C75640E9F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8" name="Rectangle 37">
            <a:extLst>
              <a:ext uri="{FF2B5EF4-FFF2-40B4-BE49-F238E27FC236}">
                <a16:creationId xmlns:a16="http://schemas.microsoft.com/office/drawing/2014/main" xmlns="" id="{C943A91B-7CA7-4592-A975-73B1BF8C4C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0" name="Freeform 7">
            <a:extLst>
              <a:ext uri="{FF2B5EF4-FFF2-40B4-BE49-F238E27FC236}">
                <a16:creationId xmlns:a16="http://schemas.microsoft.com/office/drawing/2014/main" xmlns="" id="{EC471314-E46A-414B-8D91-74880E84F1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42" name="Freeform: Shape 41">
            <a:extLst>
              <a:ext uri="{FF2B5EF4-FFF2-40B4-BE49-F238E27FC236}">
                <a16:creationId xmlns:a16="http://schemas.microsoft.com/office/drawing/2014/main" xmlns="" id="{6A681326-1C9D-44A3-A627-3871BDAE41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a:off x="0" y="1762067"/>
            <a:ext cx="9144313"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3" name="Ορθογώνιο 2">
            <a:extLst>
              <a:ext uri="{FF2B5EF4-FFF2-40B4-BE49-F238E27FC236}">
                <a16:creationId xmlns:a16="http://schemas.microsoft.com/office/drawing/2014/main" xmlns="" id="{B45B60E3-3E95-C74C-A996-5A97DB86D487}"/>
              </a:ext>
            </a:extLst>
          </p:cNvPr>
          <p:cNvSpPr/>
          <p:nvPr/>
        </p:nvSpPr>
        <p:spPr>
          <a:xfrm>
            <a:off x="827484" y="452718"/>
            <a:ext cx="6710641" cy="140053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900" b="0" i="0" kern="1200">
                <a:solidFill>
                  <a:srgbClr val="FFFFFF"/>
                </a:solidFill>
                <a:latin typeface="+mj-lt"/>
                <a:ea typeface="+mj-ea"/>
                <a:cs typeface="+mj-cs"/>
              </a:rPr>
              <a:t>Community-associated Methicillin-resistant Staphylococcus aureus, CA-MRSA</a:t>
            </a:r>
          </a:p>
        </p:txBody>
      </p:sp>
      <p:sp>
        <p:nvSpPr>
          <p:cNvPr id="25" name="Ορθογώνιο 24">
            <a:extLst>
              <a:ext uri="{FF2B5EF4-FFF2-40B4-BE49-F238E27FC236}">
                <a16:creationId xmlns:a16="http://schemas.microsoft.com/office/drawing/2014/main" xmlns="" id="{74DB7019-8A7F-384A-83F7-AB838B0C1F47}"/>
              </a:ext>
            </a:extLst>
          </p:cNvPr>
          <p:cNvSpPr/>
          <p:nvPr/>
        </p:nvSpPr>
        <p:spPr>
          <a:xfrm>
            <a:off x="572691" y="2621670"/>
            <a:ext cx="7998618" cy="3416320"/>
          </a:xfrm>
          <a:prstGeom prst="rect">
            <a:avLst/>
          </a:prstGeom>
        </p:spPr>
        <p:txBody>
          <a:bodyPr wrap="square">
            <a:spAutoFit/>
          </a:bodyPr>
          <a:lstStyle/>
          <a:p>
            <a:pPr marL="285750" indent="-285750">
              <a:buFont typeface="Arial" panose="020B0604020202020204" pitchFamily="34" charset="0"/>
              <a:buChar char="•"/>
            </a:pPr>
            <a:r>
              <a:rPr lang="el-GR" dirty="0">
                <a:latin typeface="Arial" panose="020B0604020202020204" pitchFamily="34" charset="0"/>
              </a:rPr>
              <a:t>Οι επικρατέστεροι </a:t>
            </a:r>
            <a:r>
              <a:rPr lang="en-US" dirty="0">
                <a:latin typeface="Arial" panose="020B0604020202020204" pitchFamily="34" charset="0"/>
              </a:rPr>
              <a:t>CA-MRSA </a:t>
            </a:r>
            <a:r>
              <a:rPr lang="el-GR" dirty="0">
                <a:latin typeface="Arial" panose="020B0604020202020204" pitchFamily="34" charset="0"/>
              </a:rPr>
              <a:t>κλώνοι παγκοσμίως είναι ο </a:t>
            </a:r>
            <a:r>
              <a:rPr lang="en-US" dirty="0">
                <a:solidFill>
                  <a:schemeClr val="accent1"/>
                </a:solidFill>
                <a:latin typeface="Arial" panose="020B0604020202020204" pitchFamily="34" charset="0"/>
              </a:rPr>
              <a:t>ST1 </a:t>
            </a:r>
            <a:r>
              <a:rPr lang="en-US" dirty="0">
                <a:latin typeface="Arial" panose="020B0604020202020204" pitchFamily="34" charset="0"/>
              </a:rPr>
              <a:t>(USA400), o </a:t>
            </a:r>
            <a:r>
              <a:rPr lang="en-US" dirty="0">
                <a:solidFill>
                  <a:schemeClr val="accent1"/>
                </a:solidFill>
                <a:latin typeface="Arial" panose="020B0604020202020204" pitchFamily="34" charset="0"/>
              </a:rPr>
              <a:t>ST8</a:t>
            </a:r>
            <a:r>
              <a:rPr lang="en-US" dirty="0">
                <a:latin typeface="Arial" panose="020B0604020202020204" pitchFamily="34" charset="0"/>
              </a:rPr>
              <a:t> (USA300), o </a:t>
            </a:r>
            <a:r>
              <a:rPr lang="en-US" dirty="0">
                <a:solidFill>
                  <a:schemeClr val="accent1"/>
                </a:solidFill>
                <a:latin typeface="Arial" panose="020B0604020202020204" pitchFamily="34" charset="0"/>
              </a:rPr>
              <a:t>ST80</a:t>
            </a:r>
            <a:r>
              <a:rPr lang="en-US" dirty="0">
                <a:latin typeface="Arial" panose="020B0604020202020204" pitchFamily="34" charset="0"/>
              </a:rPr>
              <a:t> (</a:t>
            </a:r>
            <a:r>
              <a:rPr lang="en-US" dirty="0" err="1">
                <a:latin typeface="Arial" panose="020B0604020202020204" pitchFamily="34" charset="0"/>
              </a:rPr>
              <a:t>Europrean</a:t>
            </a:r>
            <a:r>
              <a:rPr lang="en-US" dirty="0">
                <a:latin typeface="Arial" panose="020B0604020202020204" pitchFamily="34" charset="0"/>
              </a:rPr>
              <a:t> clone), o </a:t>
            </a:r>
            <a:r>
              <a:rPr lang="en-US" dirty="0">
                <a:solidFill>
                  <a:schemeClr val="accent1"/>
                </a:solidFill>
                <a:latin typeface="Arial" panose="020B0604020202020204" pitchFamily="34" charset="0"/>
              </a:rPr>
              <a:t>ST30</a:t>
            </a:r>
            <a:r>
              <a:rPr lang="en-US" dirty="0">
                <a:latin typeface="Arial" panose="020B0604020202020204" pitchFamily="34" charset="0"/>
              </a:rPr>
              <a:t>, o </a:t>
            </a:r>
            <a:r>
              <a:rPr lang="en-US" dirty="0">
                <a:solidFill>
                  <a:schemeClr val="accent1"/>
                </a:solidFill>
                <a:latin typeface="Arial" panose="020B0604020202020204" pitchFamily="34" charset="0"/>
              </a:rPr>
              <a:t>ST59</a:t>
            </a:r>
            <a:r>
              <a:rPr lang="en-US" dirty="0">
                <a:latin typeface="Arial" panose="020B0604020202020204" pitchFamily="34" charset="0"/>
              </a:rPr>
              <a:t> </a:t>
            </a:r>
            <a:r>
              <a:rPr lang="el-GR" dirty="0">
                <a:latin typeface="Arial" panose="020B0604020202020204" pitchFamily="34" charset="0"/>
              </a:rPr>
              <a:t>και ο </a:t>
            </a:r>
            <a:r>
              <a:rPr lang="en-US" dirty="0">
                <a:solidFill>
                  <a:schemeClr val="accent1"/>
                </a:solidFill>
                <a:latin typeface="Arial" panose="020B0604020202020204" pitchFamily="34" charset="0"/>
              </a:rPr>
              <a:t>ST93</a:t>
            </a:r>
            <a:r>
              <a:rPr lang="en-US" dirty="0">
                <a:latin typeface="Arial" panose="020B0604020202020204" pitchFamily="34" charset="0"/>
              </a:rPr>
              <a:t>, </a:t>
            </a:r>
            <a:r>
              <a:rPr lang="el-GR" dirty="0">
                <a:latin typeface="Arial" panose="020B0604020202020204" pitchFamily="34" charset="0"/>
              </a:rPr>
              <a:t>ορισμένοι από τους οποίους έχουν καταφέρει επιτυχώς να διεισδύσουν στους χώρους υγείας σε πολλές περιοχές στον κόσμο </a:t>
            </a:r>
            <a:endParaRPr lang="en-US" dirty="0">
              <a:latin typeface="Arial" panose="020B0604020202020204" pitchFamily="34" charset="0"/>
            </a:endParaRPr>
          </a:p>
          <a:p>
            <a:endParaRPr lang="en-US" dirty="0">
              <a:latin typeface="Arial" panose="020B0604020202020204" pitchFamily="34" charset="0"/>
            </a:endParaRPr>
          </a:p>
          <a:p>
            <a:pPr marL="285750" indent="-285750">
              <a:buFont typeface="Arial" panose="020B0604020202020204" pitchFamily="34" charset="0"/>
              <a:buChar char="•"/>
            </a:pPr>
            <a:r>
              <a:rPr lang="el-GR" dirty="0">
                <a:latin typeface="Arial" panose="020B0604020202020204" pitchFamily="34" charset="0"/>
              </a:rPr>
              <a:t>Στην Ελλάδα τα τελευταία χρόνια έχει παρατηρηθεί </a:t>
            </a:r>
            <a:r>
              <a:rPr lang="el-GR" b="1" dirty="0">
                <a:solidFill>
                  <a:schemeClr val="accent1"/>
                </a:solidFill>
                <a:latin typeface="Arial" panose="020B0604020202020204" pitchFamily="34" charset="0"/>
              </a:rPr>
              <a:t>δραματική αύξηση </a:t>
            </a:r>
            <a:r>
              <a:rPr lang="el-GR" dirty="0">
                <a:latin typeface="Arial" panose="020B0604020202020204" pitchFamily="34" charset="0"/>
              </a:rPr>
              <a:t>των </a:t>
            </a:r>
            <a:r>
              <a:rPr lang="en-US" dirty="0">
                <a:latin typeface="Arial" panose="020B0604020202020204" pitchFamily="34" charset="0"/>
              </a:rPr>
              <a:t>CA-MRSA </a:t>
            </a:r>
            <a:r>
              <a:rPr lang="el-GR" dirty="0">
                <a:latin typeface="Arial" panose="020B0604020202020204" pitchFamily="34" charset="0"/>
              </a:rPr>
              <a:t>στελεχών και μάλιστα εκείνων που παράγουν την </a:t>
            </a:r>
            <a:r>
              <a:rPr lang="en-US" dirty="0">
                <a:solidFill>
                  <a:schemeClr val="accent1"/>
                </a:solidFill>
                <a:latin typeface="Arial" panose="020B0604020202020204" pitchFamily="34" charset="0"/>
              </a:rPr>
              <a:t>PVL</a:t>
            </a:r>
            <a:r>
              <a:rPr lang="en-US" dirty="0">
                <a:latin typeface="Arial" panose="020B0604020202020204" pitchFamily="34" charset="0"/>
              </a:rPr>
              <a:t>. </a:t>
            </a:r>
            <a:r>
              <a:rPr lang="el-GR" dirty="0">
                <a:latin typeface="Arial" panose="020B0604020202020204" pitchFamily="34" charset="0"/>
              </a:rPr>
              <a:t>Ο επικρατέστερος </a:t>
            </a:r>
            <a:r>
              <a:rPr lang="en-US" dirty="0">
                <a:latin typeface="Arial" panose="020B0604020202020204" pitchFamily="34" charset="0"/>
              </a:rPr>
              <a:t>CA-MRSA </a:t>
            </a:r>
            <a:r>
              <a:rPr lang="el-GR" dirty="0">
                <a:latin typeface="Arial" panose="020B0604020202020204" pitchFamily="34" charset="0"/>
              </a:rPr>
              <a:t>κλώνος είναι ο Ευρωπαϊκός κλώνος </a:t>
            </a:r>
            <a:r>
              <a:rPr lang="en-US" dirty="0">
                <a:solidFill>
                  <a:schemeClr val="accent1"/>
                </a:solidFill>
                <a:latin typeface="Arial" panose="020B0604020202020204" pitchFamily="34" charset="0"/>
              </a:rPr>
              <a:t>ST80-IV</a:t>
            </a:r>
            <a:r>
              <a:rPr lang="en-US" dirty="0">
                <a:latin typeface="Arial" panose="020B0604020202020204" pitchFamily="34" charset="0"/>
              </a:rPr>
              <a:t>, </a:t>
            </a:r>
            <a:r>
              <a:rPr lang="el-GR" dirty="0">
                <a:latin typeface="Arial" panose="020B0604020202020204" pitchFamily="34" charset="0"/>
              </a:rPr>
              <a:t>ο οποίος παράγει </a:t>
            </a:r>
            <a:r>
              <a:rPr lang="en-US" dirty="0">
                <a:latin typeface="Arial" panose="020B0604020202020204" pitchFamily="34" charset="0"/>
              </a:rPr>
              <a:t>PVL </a:t>
            </a:r>
            <a:r>
              <a:rPr lang="el-GR" dirty="0">
                <a:latin typeface="Arial" panose="020B0604020202020204" pitchFamily="34" charset="0"/>
              </a:rPr>
              <a:t>και σχετίζεται κατεξοχήν με λοιμώξεις του δέρματος και των μαλακών μορίων, ενώ ενοχοποιείται και για άλλες σοβαρές διεισδυτικές λοιμώξεις</a:t>
            </a:r>
            <a:endParaRPr lang="el-GR" dirty="0"/>
          </a:p>
          <a:p>
            <a:pPr marL="285750" indent="-285750">
              <a:buFont typeface="Arial" panose="020B0604020202020204" pitchFamily="34" charset="0"/>
              <a:buChar char="•"/>
            </a:pPr>
            <a:endParaRPr lang="el-GR" dirty="0"/>
          </a:p>
        </p:txBody>
      </p:sp>
    </p:spTree>
    <p:extLst>
      <p:ext uri="{BB962C8B-B14F-4D97-AF65-F5344CB8AC3E}">
        <p14:creationId xmlns:p14="http://schemas.microsoft.com/office/powerpoint/2010/main" xmlns="" val="3862753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xmlns="" id="{923E8915-D2AA-4327-A45A-972C3CA957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4" name="Rectangle 73">
            <a:extLst>
              <a:ext uri="{FF2B5EF4-FFF2-40B4-BE49-F238E27FC236}">
                <a16:creationId xmlns:a16="http://schemas.microsoft.com/office/drawing/2014/main" xmlns="" id="{8302FC3C-9804-4950-B721-5FD704BA60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0" y="0"/>
            <a:ext cx="9141714" cy="68580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xmlns="" id="{6B9695BD-ECF6-49CA-8877-8C493193C65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490721" y="1828800"/>
            <a:ext cx="0" cy="320040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78" name="Picture 77">
            <a:extLst>
              <a:ext uri="{FF2B5EF4-FFF2-40B4-BE49-F238E27FC236}">
                <a16:creationId xmlns:a16="http://schemas.microsoft.com/office/drawing/2014/main" xmlns="" id="{3BC6EBB2-9BDC-4075-BA6B-43A9FBF9C86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cstate="print">
            <a:extLst>
              <a:ext uri="{28A0092B-C50C-407E-A947-70E740481C1C}">
                <a14:useLocalDpi xmlns:a14="http://schemas.microsoft.com/office/drawing/2010/main" xmlns="" val="0"/>
              </a:ext>
            </a:extLst>
          </a:blip>
          <a:srcRect b="23320"/>
          <a:stretch/>
        </p:blipFill>
        <p:spPr>
          <a:xfrm>
            <a:off x="6454408" y="6228080"/>
            <a:ext cx="745301" cy="762000"/>
          </a:xfrm>
          <a:prstGeom prst="rect">
            <a:avLst/>
          </a:prstGeom>
        </p:spPr>
      </p:pic>
      <p:sp>
        <p:nvSpPr>
          <p:cNvPr id="80" name="Freeform 5">
            <a:extLst>
              <a:ext uri="{FF2B5EF4-FFF2-40B4-BE49-F238E27FC236}">
                <a16:creationId xmlns:a16="http://schemas.microsoft.com/office/drawing/2014/main" xmlns="" id="{F3798573-F27B-47EB-8EA4-7EE34954C2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a:off x="-1191" y="0"/>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840706" name="Rectangle 2"/>
          <p:cNvSpPr>
            <a:spLocks noGrp="1" noChangeArrowheads="1"/>
          </p:cNvSpPr>
          <p:nvPr>
            <p:ph type="title"/>
          </p:nvPr>
        </p:nvSpPr>
        <p:spPr>
          <a:xfrm>
            <a:off x="604646" y="804672"/>
            <a:ext cx="2641019" cy="5248656"/>
          </a:xfrm>
        </p:spPr>
        <p:txBody>
          <a:bodyPr anchor="ctr">
            <a:normAutofit/>
          </a:bodyPr>
          <a:lstStyle/>
          <a:p>
            <a:pPr algn="ctr"/>
            <a:r>
              <a:rPr lang="en-US" sz="3900" b="1" u="sng" dirty="0">
                <a:solidFill>
                  <a:schemeClr val="accent3"/>
                </a:solidFill>
                <a:latin typeface="Times New Roman" panose="02020603050405020304" pitchFamily="18" charset="0"/>
                <a:cs typeface="Times New Roman" panose="02020603050405020304" pitchFamily="18" charset="0"/>
              </a:rPr>
              <a:t>ECDC</a:t>
            </a:r>
            <a:r>
              <a:rPr lang="en-US" sz="3900" b="1" dirty="0">
                <a:latin typeface="Times New Roman" panose="02020603050405020304" pitchFamily="18" charset="0"/>
                <a:cs typeface="Times New Roman" panose="02020603050405020304" pitchFamily="18" charset="0"/>
              </a:rPr>
              <a:t> </a:t>
            </a:r>
            <a:r>
              <a:rPr lang="en-US" sz="3900" dirty="0">
                <a:latin typeface="Times New Roman" panose="02020603050405020304" pitchFamily="18" charset="0"/>
                <a:cs typeface="Times New Roman" panose="02020603050405020304" pitchFamily="18" charset="0"/>
              </a:rPr>
              <a:t>Examples of common multidrug-resistant bacteria</a:t>
            </a:r>
          </a:p>
        </p:txBody>
      </p:sp>
      <p:sp>
        <p:nvSpPr>
          <p:cNvPr id="840707" name="Rectangle 3"/>
          <p:cNvSpPr>
            <a:spLocks noGrp="1" noChangeArrowheads="1"/>
          </p:cNvSpPr>
          <p:nvPr>
            <p:ph idx="1"/>
          </p:nvPr>
        </p:nvSpPr>
        <p:spPr>
          <a:xfrm>
            <a:off x="3731895" y="804671"/>
            <a:ext cx="4799948" cy="5248657"/>
          </a:xfrm>
        </p:spPr>
        <p:txBody>
          <a:bodyPr anchor="ctr">
            <a:normAutofit/>
          </a:bodyPr>
          <a:lstStyle/>
          <a:p>
            <a:endParaRPr lang="en-US" sz="1900" b="1" dirty="0"/>
          </a:p>
          <a:p>
            <a:r>
              <a:rPr lang="en-US" sz="1900" b="1" dirty="0">
                <a:latin typeface="Times New Roman" pitchFamily="18" charset="0"/>
              </a:rPr>
              <a:t>Methicillin-resistant </a:t>
            </a:r>
            <a:r>
              <a:rPr lang="en-US" sz="1900" b="1" i="1" dirty="0">
                <a:latin typeface="Times New Roman" pitchFamily="18" charset="0"/>
              </a:rPr>
              <a:t>Staphylococcus aureus</a:t>
            </a:r>
            <a:r>
              <a:rPr lang="en-US" sz="1900" b="1" dirty="0">
                <a:latin typeface="Times New Roman" pitchFamily="18" charset="0"/>
              </a:rPr>
              <a:t> (MRSA) </a:t>
            </a:r>
          </a:p>
          <a:p>
            <a:r>
              <a:rPr lang="en-US" sz="1900" b="1" dirty="0">
                <a:latin typeface="Times New Roman" pitchFamily="18" charset="0"/>
              </a:rPr>
              <a:t>Vancomycin-resistant enterococci (VRE) </a:t>
            </a:r>
          </a:p>
          <a:p>
            <a:r>
              <a:rPr lang="en-US" sz="1900" b="1" dirty="0">
                <a:latin typeface="Times New Roman" pitchFamily="18" charset="0"/>
              </a:rPr>
              <a:t>Extended-spectrum beta-lactamase (</a:t>
            </a:r>
            <a:r>
              <a:rPr lang="en-US" sz="1900" b="1" dirty="0">
                <a:solidFill>
                  <a:schemeClr val="accent1"/>
                </a:solidFill>
                <a:latin typeface="Times New Roman" pitchFamily="18" charset="0"/>
              </a:rPr>
              <a:t>ESBL</a:t>
            </a:r>
            <a:r>
              <a:rPr lang="en-US" sz="1900" b="1" dirty="0">
                <a:latin typeface="Times New Roman" pitchFamily="18" charset="0"/>
              </a:rPr>
              <a:t>)-producing </a:t>
            </a:r>
            <a:r>
              <a:rPr lang="en-US" sz="1900" b="1" i="1" dirty="0">
                <a:latin typeface="Times New Roman" pitchFamily="18" charset="0"/>
              </a:rPr>
              <a:t>Enterobacteriaceae</a:t>
            </a:r>
            <a:r>
              <a:rPr lang="en-US" sz="1900" b="1" dirty="0">
                <a:latin typeface="Times New Roman" pitchFamily="18" charset="0"/>
              </a:rPr>
              <a:t> (examples of common </a:t>
            </a:r>
            <a:r>
              <a:rPr lang="en-US" sz="1900" b="1" i="1" dirty="0">
                <a:latin typeface="Times New Roman" pitchFamily="18" charset="0"/>
              </a:rPr>
              <a:t>Enterobacteriaceae</a:t>
            </a:r>
            <a:r>
              <a:rPr lang="en-US" sz="1900" b="1" dirty="0">
                <a:latin typeface="Times New Roman" pitchFamily="18" charset="0"/>
              </a:rPr>
              <a:t> are </a:t>
            </a:r>
            <a:r>
              <a:rPr lang="en-US" sz="1900" b="1" i="1" dirty="0">
                <a:latin typeface="Times New Roman" pitchFamily="18" charset="0"/>
              </a:rPr>
              <a:t>Escherichia coli</a:t>
            </a:r>
            <a:r>
              <a:rPr lang="en-US" sz="1900" b="1" dirty="0">
                <a:latin typeface="Times New Roman" pitchFamily="18" charset="0"/>
              </a:rPr>
              <a:t> and </a:t>
            </a:r>
            <a:r>
              <a:rPr lang="en-US" sz="1900" b="1" i="1" dirty="0">
                <a:latin typeface="Times New Roman" pitchFamily="18" charset="0"/>
              </a:rPr>
              <a:t>Klebsiella pneumoniae</a:t>
            </a:r>
            <a:r>
              <a:rPr lang="en-US" sz="1900" b="1" dirty="0">
                <a:latin typeface="Times New Roman" pitchFamily="18" charset="0"/>
              </a:rPr>
              <a:t>) </a:t>
            </a:r>
          </a:p>
          <a:p>
            <a:r>
              <a:rPr lang="en-US" sz="1900" b="1" dirty="0" err="1">
                <a:latin typeface="Times New Roman" pitchFamily="18" charset="0"/>
              </a:rPr>
              <a:t>Carbapenemase</a:t>
            </a:r>
            <a:r>
              <a:rPr lang="en-US" sz="1900" b="1" dirty="0">
                <a:latin typeface="Times New Roman" pitchFamily="18" charset="0"/>
              </a:rPr>
              <a:t>-producing </a:t>
            </a:r>
            <a:r>
              <a:rPr lang="en-US" sz="1900" b="1" i="1" dirty="0">
                <a:latin typeface="Times New Roman" pitchFamily="18" charset="0"/>
              </a:rPr>
              <a:t>Enterobacteriaceae </a:t>
            </a:r>
            <a:r>
              <a:rPr lang="en-US" sz="1900" b="1" dirty="0">
                <a:latin typeface="Times New Roman" pitchFamily="18" charset="0"/>
              </a:rPr>
              <a:t>(</a:t>
            </a:r>
            <a:r>
              <a:rPr lang="en-US" sz="1900" b="1" i="1" dirty="0">
                <a:latin typeface="Times New Roman" pitchFamily="18" charset="0"/>
              </a:rPr>
              <a:t>e.g. Klebsiella pneumoniae</a:t>
            </a:r>
            <a:r>
              <a:rPr lang="en-US" sz="1900" b="1" dirty="0">
                <a:latin typeface="Times New Roman" pitchFamily="18" charset="0"/>
              </a:rPr>
              <a:t>) </a:t>
            </a:r>
          </a:p>
          <a:p>
            <a:r>
              <a:rPr lang="en-US" sz="1900" b="1" dirty="0">
                <a:latin typeface="Times New Roman" pitchFamily="18" charset="0"/>
              </a:rPr>
              <a:t>Multidrug-resistant </a:t>
            </a:r>
            <a:r>
              <a:rPr lang="en-US" sz="1900" b="1" i="1" dirty="0">
                <a:latin typeface="Times New Roman" pitchFamily="18" charset="0"/>
              </a:rPr>
              <a:t>Pseudomonas aeruginosa</a:t>
            </a:r>
            <a:r>
              <a:rPr lang="en-US" sz="1900" b="1" dirty="0">
                <a:latin typeface="Times New Roman" pitchFamily="18" charset="0"/>
              </a:rPr>
              <a:t> and </a:t>
            </a:r>
            <a:r>
              <a:rPr lang="en-US" sz="1900" b="1" i="1" dirty="0">
                <a:latin typeface="Times New Roman" pitchFamily="18" charset="0"/>
              </a:rPr>
              <a:t>Acinetobacter </a:t>
            </a:r>
            <a:r>
              <a:rPr lang="en-US" sz="1900" b="1" i="1" dirty="0" err="1">
                <a:latin typeface="Times New Roman" pitchFamily="18" charset="0"/>
              </a:rPr>
              <a:t>baumannii</a:t>
            </a:r>
            <a:endParaRPr lang="en-US" sz="1900" b="1" i="1" dirty="0">
              <a:latin typeface="Times New Roman" pitchFamily="18" charset="0"/>
            </a:endParaRPr>
          </a:p>
          <a:p>
            <a:r>
              <a:rPr lang="en-US" sz="1900" b="1" i="1" dirty="0">
                <a:latin typeface="Times New Roman" pitchFamily="18" charset="0"/>
              </a:rPr>
              <a:t>Clostridium difficile</a:t>
            </a:r>
          </a:p>
        </p:txBody>
      </p:sp>
    </p:spTree>
    <p:extLst>
      <p:ext uri="{BB962C8B-B14F-4D97-AF65-F5344CB8AC3E}">
        <p14:creationId xmlns:p14="http://schemas.microsoft.com/office/powerpoint/2010/main" xmlns="" val="31683926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5"/>
          <p:cNvSpPr txBox="1">
            <a:spLocks noChangeArrowheads="1"/>
          </p:cNvSpPr>
          <p:nvPr/>
        </p:nvSpPr>
        <p:spPr bwMode="auto">
          <a:xfrm>
            <a:off x="609600" y="196850"/>
            <a:ext cx="91440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l-GR" sz="3200" dirty="0">
                <a:cs typeface="Arial" panose="020B0604020202020204" pitchFamily="34" charset="0"/>
              </a:rPr>
              <a:t>ΔΙΑΦΟΡΕΣ Η</a:t>
            </a:r>
            <a:r>
              <a:rPr lang="en-US" sz="3200" dirty="0">
                <a:cs typeface="Arial" panose="020B0604020202020204" pitchFamily="34" charset="0"/>
              </a:rPr>
              <a:t>A</a:t>
            </a:r>
            <a:r>
              <a:rPr lang="el-GR" sz="3200" dirty="0">
                <a:cs typeface="Arial" panose="020B0604020202020204" pitchFamily="34" charset="0"/>
              </a:rPr>
              <a:t>-</a:t>
            </a:r>
            <a:r>
              <a:rPr lang="en-US" sz="3200" dirty="0">
                <a:cs typeface="Arial" panose="020B0604020202020204" pitchFamily="34" charset="0"/>
              </a:rPr>
              <a:t>MRSA</a:t>
            </a:r>
            <a:r>
              <a:rPr lang="el-GR" sz="3200" dirty="0">
                <a:cs typeface="Arial" panose="020B0604020202020204" pitchFamily="34" charset="0"/>
              </a:rPr>
              <a:t> ΚΑΙ </a:t>
            </a:r>
            <a:r>
              <a:rPr lang="en-US" sz="3200" dirty="0">
                <a:cs typeface="Arial" panose="020B0604020202020204" pitchFamily="34" charset="0"/>
              </a:rPr>
              <a:t>CA-MRSA</a:t>
            </a:r>
            <a:endParaRPr lang="el-GR" sz="900" dirty="0">
              <a:cs typeface="Arial" panose="020B0604020202020204" pitchFamily="34" charset="0"/>
            </a:endParaRPr>
          </a:p>
        </p:txBody>
      </p:sp>
      <p:sp>
        <p:nvSpPr>
          <p:cNvPr id="43011" name="Text Box 6"/>
          <p:cNvSpPr txBox="1">
            <a:spLocks noChangeArrowheads="1"/>
          </p:cNvSpPr>
          <p:nvPr/>
        </p:nvSpPr>
        <p:spPr bwMode="auto">
          <a:xfrm>
            <a:off x="5903913" y="785813"/>
            <a:ext cx="324008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b="1">
                <a:solidFill>
                  <a:srgbClr val="FF0000"/>
                </a:solidFill>
                <a:latin typeface="Comic Sans MS" pitchFamily="66" charset="0"/>
              </a:rPr>
              <a:t>CA-MRSA</a:t>
            </a:r>
            <a:endParaRPr lang="el-GR" sz="2400" b="1">
              <a:solidFill>
                <a:srgbClr val="FF0000"/>
              </a:solidFill>
              <a:latin typeface="Comic Sans MS" pitchFamily="66" charset="0"/>
            </a:endParaRPr>
          </a:p>
        </p:txBody>
      </p:sp>
      <p:sp>
        <p:nvSpPr>
          <p:cNvPr id="43012" name="Text Box 7"/>
          <p:cNvSpPr txBox="1">
            <a:spLocks noChangeArrowheads="1"/>
          </p:cNvSpPr>
          <p:nvPr/>
        </p:nvSpPr>
        <p:spPr bwMode="auto">
          <a:xfrm>
            <a:off x="2500313" y="785813"/>
            <a:ext cx="34194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b="1">
                <a:solidFill>
                  <a:srgbClr val="FF0000"/>
                </a:solidFill>
                <a:latin typeface="Comic Sans MS" pitchFamily="66" charset="0"/>
              </a:rPr>
              <a:t>HA-MRSA</a:t>
            </a:r>
            <a:endParaRPr lang="el-GR" sz="2400" b="1">
              <a:solidFill>
                <a:srgbClr val="FF0000"/>
              </a:solidFill>
              <a:latin typeface="Comic Sans MS" pitchFamily="66" charset="0"/>
            </a:endParaRPr>
          </a:p>
        </p:txBody>
      </p:sp>
      <p:sp>
        <p:nvSpPr>
          <p:cNvPr id="101384" name="Text Box 8"/>
          <p:cNvSpPr txBox="1">
            <a:spLocks noChangeArrowheads="1"/>
          </p:cNvSpPr>
          <p:nvPr/>
        </p:nvSpPr>
        <p:spPr bwMode="auto">
          <a:xfrm>
            <a:off x="0" y="1428750"/>
            <a:ext cx="2484438" cy="5232400"/>
          </a:xfrm>
          <a:prstGeom prst="rect">
            <a:avLst/>
          </a:prstGeom>
          <a:noFill/>
          <a:ln w="9525">
            <a:noFill/>
            <a:miter lim="800000"/>
            <a:headEnd/>
            <a:tailEnd/>
          </a:ln>
          <a:effectLst/>
        </p:spPr>
        <p:txBody>
          <a:bodyPr>
            <a:spAutoFit/>
          </a:bodyPr>
          <a:lstStyle>
            <a:lvl1pPr algn="l">
              <a:defRPr>
                <a:solidFill>
                  <a:schemeClr val="tx1"/>
                </a:solidFill>
                <a:latin typeface="Arial" pitchFamily="34" charset="0"/>
              </a:defRPr>
            </a:lvl1pPr>
            <a:lvl2pPr marL="742950" indent="-285750" algn="l">
              <a:defRPr>
                <a:solidFill>
                  <a:schemeClr val="tx1"/>
                </a:solidFill>
                <a:latin typeface="Arial" pitchFamily="34" charset="0"/>
              </a:defRPr>
            </a:lvl2pPr>
            <a:lvl3pPr marL="1143000" indent="-228600" algn="l">
              <a:defRPr>
                <a:solidFill>
                  <a:schemeClr val="tx1"/>
                </a:solidFill>
                <a:latin typeface="Arial" pitchFamily="34" charset="0"/>
              </a:defRPr>
            </a:lvl3pPr>
            <a:lvl4pPr marL="1600200" indent="-228600" algn="l">
              <a:defRPr>
                <a:solidFill>
                  <a:schemeClr val="tx1"/>
                </a:solidFill>
                <a:latin typeface="Arial" pitchFamily="34" charset="0"/>
              </a:defRPr>
            </a:lvl4pPr>
            <a:lvl5pPr marL="2057400" indent="-228600" algn="l">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r">
              <a:spcBef>
                <a:spcPct val="50000"/>
              </a:spcBef>
              <a:defRPr/>
            </a:pPr>
            <a:r>
              <a:rPr lang="el-GR" sz="1600" b="1" dirty="0">
                <a:solidFill>
                  <a:srgbClr val="FFFF00"/>
                </a:solidFill>
                <a:latin typeface="Comic Sans MS" pitchFamily="66" charset="0"/>
              </a:rPr>
              <a:t>ΗΛΙΚΙΑ </a:t>
            </a:r>
          </a:p>
          <a:p>
            <a:pPr algn="r">
              <a:spcBef>
                <a:spcPct val="50000"/>
              </a:spcBef>
              <a:defRPr/>
            </a:pPr>
            <a:endParaRPr lang="el-GR" sz="2400" b="1" dirty="0">
              <a:solidFill>
                <a:srgbClr val="FFFF00"/>
              </a:solidFill>
              <a:latin typeface="Comic Sans MS" pitchFamily="66" charset="0"/>
            </a:endParaRPr>
          </a:p>
          <a:p>
            <a:pPr algn="r">
              <a:spcBef>
                <a:spcPct val="50000"/>
              </a:spcBef>
              <a:defRPr/>
            </a:pPr>
            <a:r>
              <a:rPr lang="el-GR" sz="1600" b="1" dirty="0">
                <a:solidFill>
                  <a:srgbClr val="FFFF00"/>
                </a:solidFill>
                <a:latin typeface="Comic Sans MS" pitchFamily="66" charset="0"/>
              </a:rPr>
              <a:t>ΜΟΛΥΣΜΑΤΙΚΟΤΗΤΑ</a:t>
            </a:r>
          </a:p>
          <a:p>
            <a:pPr algn="r">
              <a:spcBef>
                <a:spcPct val="50000"/>
              </a:spcBef>
              <a:defRPr/>
            </a:pPr>
            <a:endParaRPr lang="el-GR" sz="3400" b="1" dirty="0">
              <a:solidFill>
                <a:srgbClr val="FFFF00"/>
              </a:solidFill>
              <a:latin typeface="Comic Sans MS" pitchFamily="66" charset="0"/>
            </a:endParaRPr>
          </a:p>
          <a:p>
            <a:pPr algn="r">
              <a:spcBef>
                <a:spcPct val="50000"/>
              </a:spcBef>
              <a:defRPr/>
            </a:pPr>
            <a:r>
              <a:rPr lang="el-GR" sz="1600" b="1" dirty="0">
                <a:solidFill>
                  <a:srgbClr val="FFFF00"/>
                </a:solidFill>
                <a:latin typeface="Comic Sans MS" pitchFamily="66" charset="0"/>
              </a:rPr>
              <a:t>ΤΥΠΟΙ ΛΟΙΜΩΞΕΩΝ</a:t>
            </a:r>
          </a:p>
          <a:p>
            <a:pPr algn="r">
              <a:spcBef>
                <a:spcPct val="50000"/>
              </a:spcBef>
              <a:defRPr/>
            </a:pPr>
            <a:endParaRPr lang="en-US" sz="1600" b="1" dirty="0">
              <a:solidFill>
                <a:srgbClr val="FFFF00"/>
              </a:solidFill>
              <a:latin typeface="Comic Sans MS" pitchFamily="66" charset="0"/>
            </a:endParaRPr>
          </a:p>
          <a:p>
            <a:pPr algn="r">
              <a:spcBef>
                <a:spcPct val="50000"/>
              </a:spcBef>
              <a:defRPr/>
            </a:pPr>
            <a:endParaRPr lang="en-US" sz="1600" b="1" dirty="0">
              <a:solidFill>
                <a:srgbClr val="FFFF00"/>
              </a:solidFill>
              <a:latin typeface="Comic Sans MS" pitchFamily="66" charset="0"/>
            </a:endParaRPr>
          </a:p>
          <a:p>
            <a:pPr algn="r">
              <a:spcBef>
                <a:spcPct val="50000"/>
              </a:spcBef>
              <a:defRPr/>
            </a:pPr>
            <a:endParaRPr lang="el-GR" sz="1000" b="1" dirty="0">
              <a:solidFill>
                <a:srgbClr val="FFFF00"/>
              </a:solidFill>
              <a:latin typeface="Comic Sans MS" pitchFamily="66" charset="0"/>
            </a:endParaRPr>
          </a:p>
          <a:p>
            <a:pPr algn="r">
              <a:spcBef>
                <a:spcPct val="50000"/>
              </a:spcBef>
              <a:defRPr/>
            </a:pPr>
            <a:r>
              <a:rPr lang="el-GR" sz="1600" b="1" dirty="0">
                <a:solidFill>
                  <a:srgbClr val="FFFF00"/>
                </a:solidFill>
                <a:latin typeface="Comic Sans MS" pitchFamily="66" charset="0"/>
              </a:rPr>
              <a:t>ΑΝΤΟΧΗ </a:t>
            </a:r>
          </a:p>
          <a:p>
            <a:pPr algn="r">
              <a:spcBef>
                <a:spcPct val="50000"/>
              </a:spcBef>
              <a:defRPr/>
            </a:pPr>
            <a:endParaRPr lang="el-GR" sz="1000" b="1" dirty="0">
              <a:solidFill>
                <a:srgbClr val="FFFF00"/>
              </a:solidFill>
              <a:latin typeface="Comic Sans MS" pitchFamily="66" charset="0"/>
            </a:endParaRPr>
          </a:p>
          <a:p>
            <a:pPr algn="r">
              <a:spcBef>
                <a:spcPct val="50000"/>
              </a:spcBef>
              <a:defRPr/>
            </a:pPr>
            <a:endParaRPr lang="el-GR" sz="1000" b="1" dirty="0">
              <a:solidFill>
                <a:srgbClr val="FFFF00"/>
              </a:solidFill>
              <a:latin typeface="Comic Sans MS" pitchFamily="66" charset="0"/>
            </a:endParaRPr>
          </a:p>
          <a:p>
            <a:pPr algn="r">
              <a:spcBef>
                <a:spcPct val="50000"/>
              </a:spcBef>
              <a:defRPr/>
            </a:pPr>
            <a:endParaRPr lang="el-GR" sz="1400" b="1" dirty="0">
              <a:solidFill>
                <a:srgbClr val="FFFF00"/>
              </a:solidFill>
              <a:latin typeface="Comic Sans MS" pitchFamily="66" charset="0"/>
            </a:endParaRPr>
          </a:p>
          <a:p>
            <a:pPr algn="r">
              <a:spcBef>
                <a:spcPct val="50000"/>
              </a:spcBef>
              <a:defRPr/>
            </a:pPr>
            <a:r>
              <a:rPr lang="el-GR" sz="1600" b="1" dirty="0">
                <a:solidFill>
                  <a:srgbClr val="FFFF00"/>
                </a:solidFill>
                <a:latin typeface="Comic Sans MS" pitchFamily="66" charset="0"/>
              </a:rPr>
              <a:t>ΘΝΗΣΙΜΟΤΗΤΑ</a:t>
            </a:r>
          </a:p>
          <a:p>
            <a:pPr>
              <a:spcBef>
                <a:spcPct val="50000"/>
              </a:spcBef>
              <a:defRPr/>
            </a:pPr>
            <a:endParaRPr lang="el-GR" sz="1600" dirty="0">
              <a:solidFill>
                <a:srgbClr val="FFFF00"/>
              </a:solidFill>
              <a:effectLst>
                <a:outerShdw blurRad="38100" dist="38100" dir="2700000" algn="tl">
                  <a:srgbClr val="C0C0C0"/>
                </a:outerShdw>
              </a:effectLst>
            </a:endParaRPr>
          </a:p>
        </p:txBody>
      </p:sp>
      <p:sp>
        <p:nvSpPr>
          <p:cNvPr id="101385" name="Text Box 9"/>
          <p:cNvSpPr txBox="1">
            <a:spLocks noChangeArrowheads="1"/>
          </p:cNvSpPr>
          <p:nvPr/>
        </p:nvSpPr>
        <p:spPr bwMode="auto">
          <a:xfrm>
            <a:off x="5903913" y="1428750"/>
            <a:ext cx="3240087" cy="5449888"/>
          </a:xfrm>
          <a:prstGeom prst="rect">
            <a:avLst/>
          </a:prstGeom>
          <a:noFill/>
          <a:ln w="9525">
            <a:noFill/>
            <a:miter lim="800000"/>
            <a:headEnd/>
            <a:tailEnd/>
          </a:ln>
          <a:effectLst/>
        </p:spPr>
        <p:txBody>
          <a:bodyPr>
            <a:spAutoFit/>
          </a:bodyPr>
          <a:lstStyle>
            <a:lvl1pPr algn="l">
              <a:defRPr>
                <a:solidFill>
                  <a:schemeClr val="tx1"/>
                </a:solidFill>
                <a:latin typeface="Arial" pitchFamily="34" charset="0"/>
              </a:defRPr>
            </a:lvl1pPr>
            <a:lvl2pPr marL="742950" indent="-285750" algn="l">
              <a:defRPr>
                <a:solidFill>
                  <a:schemeClr val="tx1"/>
                </a:solidFill>
                <a:latin typeface="Arial" pitchFamily="34" charset="0"/>
              </a:defRPr>
            </a:lvl2pPr>
            <a:lvl3pPr marL="1143000" indent="-228600" algn="l">
              <a:defRPr>
                <a:solidFill>
                  <a:schemeClr val="tx1"/>
                </a:solidFill>
                <a:latin typeface="Arial" pitchFamily="34" charset="0"/>
              </a:defRPr>
            </a:lvl3pPr>
            <a:lvl4pPr marL="1600200" indent="-228600" algn="l">
              <a:defRPr>
                <a:solidFill>
                  <a:schemeClr val="tx1"/>
                </a:solidFill>
                <a:latin typeface="Arial" pitchFamily="34" charset="0"/>
              </a:defRPr>
            </a:lvl4pPr>
            <a:lvl5pPr marL="2057400" indent="-228600" algn="l">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spcBef>
                <a:spcPct val="50000"/>
              </a:spcBef>
              <a:defRPr/>
            </a:pPr>
            <a:r>
              <a:rPr lang="el-GR" sz="1600" b="1" dirty="0">
                <a:solidFill>
                  <a:schemeClr val="bg1"/>
                </a:solidFill>
                <a:latin typeface="Comic Sans MS" pitchFamily="66" charset="0"/>
              </a:rPr>
              <a:t>ΝΕΑ ΥΓΕΙΗ ΑΤΟΜΑ</a:t>
            </a:r>
            <a:r>
              <a:rPr lang="en-US" sz="1600" b="1" dirty="0">
                <a:solidFill>
                  <a:schemeClr val="bg1"/>
                </a:solidFill>
                <a:latin typeface="Comic Sans MS" pitchFamily="66" charset="0"/>
              </a:rPr>
              <a:t>       </a:t>
            </a:r>
            <a:r>
              <a:rPr lang="el-GR" sz="1200" b="1" dirty="0">
                <a:solidFill>
                  <a:srgbClr val="FFFF00"/>
                </a:solidFill>
                <a:latin typeface="Comic Sans MS" pitchFamily="66" charset="0"/>
              </a:rPr>
              <a:t>ΜΕΣΗ ΗΛΙΚΙΑ 23 ΕΤΩΝ</a:t>
            </a:r>
          </a:p>
          <a:p>
            <a:pPr algn="ctr">
              <a:spcBef>
                <a:spcPct val="50000"/>
              </a:spcBef>
              <a:defRPr/>
            </a:pPr>
            <a:endParaRPr lang="el-GR" sz="1600" b="1" dirty="0">
              <a:solidFill>
                <a:schemeClr val="bg1"/>
              </a:solidFill>
              <a:latin typeface="Comic Sans MS" pitchFamily="66" charset="0"/>
            </a:endParaRPr>
          </a:p>
          <a:p>
            <a:pPr algn="ctr">
              <a:spcBef>
                <a:spcPct val="50000"/>
              </a:spcBef>
              <a:defRPr/>
            </a:pPr>
            <a:r>
              <a:rPr lang="el-GR" sz="1600" b="1" dirty="0">
                <a:solidFill>
                  <a:schemeClr val="bg1"/>
                </a:solidFill>
                <a:latin typeface="Comic Sans MS" pitchFamily="66" charset="0"/>
              </a:rPr>
              <a:t>ΑΥΞΗΜΕΝΗ </a:t>
            </a:r>
            <a:endParaRPr lang="en-US" sz="1600" b="1" dirty="0">
              <a:solidFill>
                <a:schemeClr val="bg1"/>
              </a:solidFill>
              <a:latin typeface="Comic Sans MS" pitchFamily="66" charset="0"/>
            </a:endParaRPr>
          </a:p>
          <a:p>
            <a:pPr algn="ctr">
              <a:spcBef>
                <a:spcPct val="50000"/>
              </a:spcBef>
              <a:defRPr/>
            </a:pPr>
            <a:r>
              <a:rPr lang="en-US" sz="1400" b="1" dirty="0">
                <a:solidFill>
                  <a:srgbClr val="FFFF00"/>
                </a:solidFill>
                <a:latin typeface="Comic Sans MS" pitchFamily="66" charset="0"/>
              </a:rPr>
              <a:t>PVL</a:t>
            </a:r>
            <a:r>
              <a:rPr lang="el-GR" b="1" dirty="0">
                <a:solidFill>
                  <a:srgbClr val="FFFF00"/>
                </a:solidFill>
                <a:latin typeface="Comic Sans MS" pitchFamily="66" charset="0"/>
              </a:rPr>
              <a:t> </a:t>
            </a:r>
          </a:p>
          <a:p>
            <a:pPr algn="ctr">
              <a:spcBef>
                <a:spcPct val="50000"/>
              </a:spcBef>
              <a:defRPr/>
            </a:pPr>
            <a:endParaRPr lang="en-US" sz="1600" b="1" dirty="0">
              <a:solidFill>
                <a:schemeClr val="bg1"/>
              </a:solidFill>
              <a:latin typeface="Comic Sans MS" pitchFamily="66" charset="0"/>
            </a:endParaRPr>
          </a:p>
          <a:p>
            <a:pPr algn="ctr">
              <a:spcBef>
                <a:spcPct val="50000"/>
              </a:spcBef>
              <a:defRPr/>
            </a:pPr>
            <a:r>
              <a:rPr lang="el-GR" sz="1600" b="1" dirty="0">
                <a:solidFill>
                  <a:schemeClr val="bg1"/>
                </a:solidFill>
                <a:latin typeface="Comic Sans MS" pitchFamily="66" charset="0"/>
              </a:rPr>
              <a:t>ΜΑΛΑΚΩΝ ΜΟΡΙΩΝ [74%], ΠΝΕΥΜΟΝΙΑ [6%], ΣΗΨΑΙΜΙΑ [4%]</a:t>
            </a:r>
          </a:p>
          <a:p>
            <a:pPr algn="ctr">
              <a:spcBef>
                <a:spcPct val="50000"/>
              </a:spcBef>
              <a:defRPr/>
            </a:pPr>
            <a:endParaRPr lang="el-GR" sz="1400" b="1" dirty="0">
              <a:solidFill>
                <a:schemeClr val="bg1"/>
              </a:solidFill>
              <a:latin typeface="Comic Sans MS" pitchFamily="66" charset="0"/>
            </a:endParaRPr>
          </a:p>
          <a:p>
            <a:pPr algn="ctr">
              <a:spcBef>
                <a:spcPct val="50000"/>
              </a:spcBef>
              <a:defRPr/>
            </a:pPr>
            <a:endParaRPr lang="el-GR" sz="1000" b="1" dirty="0">
              <a:solidFill>
                <a:schemeClr val="bg1"/>
              </a:solidFill>
              <a:latin typeface="Comic Sans MS" pitchFamily="66" charset="0"/>
            </a:endParaRPr>
          </a:p>
          <a:p>
            <a:pPr algn="ctr">
              <a:spcBef>
                <a:spcPct val="50000"/>
              </a:spcBef>
              <a:defRPr/>
            </a:pPr>
            <a:r>
              <a:rPr lang="el-GR" sz="1600" b="1" dirty="0">
                <a:solidFill>
                  <a:schemeClr val="bg1"/>
                </a:solidFill>
                <a:latin typeface="Comic Sans MS" pitchFamily="66" charset="0"/>
              </a:rPr>
              <a:t>ΣΕ β-ΛΑΚΤΑΜΕΣ               </a:t>
            </a:r>
            <a:r>
              <a:rPr lang="el-GR" sz="1200" b="1" dirty="0">
                <a:solidFill>
                  <a:srgbClr val="FFFF00"/>
                </a:solidFill>
                <a:latin typeface="Comic Sans MS" pitchFamily="66" charset="0"/>
              </a:rPr>
              <a:t>ΠΕΡΙΟΡΙΣΜΕΝΟ ΕΥΡΟΣ ΑΝΤΟΧΗΣ</a:t>
            </a:r>
          </a:p>
          <a:p>
            <a:pPr algn="ctr">
              <a:spcBef>
                <a:spcPct val="50000"/>
              </a:spcBef>
              <a:defRPr/>
            </a:pPr>
            <a:r>
              <a:rPr lang="en-US" sz="1600" b="1" dirty="0">
                <a:solidFill>
                  <a:srgbClr val="FFFFCC"/>
                </a:solidFill>
                <a:latin typeface="Comic Sans MS" pitchFamily="66" charset="0"/>
              </a:rPr>
              <a:t>Kan, </a:t>
            </a:r>
            <a:r>
              <a:rPr lang="en-US" sz="1600" b="1" dirty="0" err="1">
                <a:solidFill>
                  <a:srgbClr val="FFFFCC"/>
                </a:solidFill>
                <a:latin typeface="Comic Sans MS" pitchFamily="66" charset="0"/>
              </a:rPr>
              <a:t>tet</a:t>
            </a:r>
            <a:r>
              <a:rPr lang="en-US" sz="1600" b="1" dirty="0">
                <a:solidFill>
                  <a:srgbClr val="FFFFCC"/>
                </a:solidFill>
                <a:latin typeface="Comic Sans MS" pitchFamily="66" charset="0"/>
              </a:rPr>
              <a:t>, fa</a:t>
            </a:r>
            <a:endParaRPr lang="el-GR" sz="1600" b="1" dirty="0">
              <a:solidFill>
                <a:srgbClr val="FFFFCC"/>
              </a:solidFill>
              <a:latin typeface="Comic Sans MS" pitchFamily="66" charset="0"/>
            </a:endParaRPr>
          </a:p>
          <a:p>
            <a:pPr algn="ctr">
              <a:spcBef>
                <a:spcPct val="50000"/>
              </a:spcBef>
              <a:defRPr/>
            </a:pPr>
            <a:endParaRPr lang="el-GR" sz="1200" b="1" dirty="0">
              <a:solidFill>
                <a:schemeClr val="bg1"/>
              </a:solidFill>
              <a:latin typeface="Comic Sans MS" pitchFamily="66" charset="0"/>
            </a:endParaRPr>
          </a:p>
          <a:p>
            <a:pPr algn="ctr">
              <a:spcBef>
                <a:spcPct val="50000"/>
              </a:spcBef>
              <a:defRPr/>
            </a:pPr>
            <a:r>
              <a:rPr lang="el-GR" sz="1600" b="1" dirty="0">
                <a:solidFill>
                  <a:schemeClr val="bg1"/>
                </a:solidFill>
                <a:latin typeface="Comic Sans MS" pitchFamily="66" charset="0"/>
              </a:rPr>
              <a:t>ΑΥΞΗΜΕΝΗ         </a:t>
            </a:r>
            <a:r>
              <a:rPr lang="en-US" sz="1600" b="1" dirty="0">
                <a:solidFill>
                  <a:schemeClr val="bg1"/>
                </a:solidFill>
                <a:latin typeface="Comic Sans MS" pitchFamily="66" charset="0"/>
              </a:rPr>
              <a:t>               </a:t>
            </a:r>
            <a:r>
              <a:rPr lang="el-GR" sz="1200" b="1" dirty="0">
                <a:solidFill>
                  <a:srgbClr val="FFFF00"/>
                </a:solidFill>
                <a:latin typeface="Comic Sans MS" pitchFamily="66" charset="0"/>
              </a:rPr>
              <a:t>ΛΟΓΩ </a:t>
            </a:r>
            <a:r>
              <a:rPr lang="en-US" sz="1200" b="1" dirty="0">
                <a:solidFill>
                  <a:srgbClr val="FFFF00"/>
                </a:solidFill>
                <a:latin typeface="Comic Sans MS" pitchFamily="66" charset="0"/>
              </a:rPr>
              <a:t>PVL</a:t>
            </a:r>
            <a:endParaRPr lang="el-GR" sz="1200" b="1" dirty="0">
              <a:solidFill>
                <a:srgbClr val="FFFF00"/>
              </a:solidFill>
              <a:latin typeface="Comic Sans MS" pitchFamily="66" charset="0"/>
            </a:endParaRPr>
          </a:p>
          <a:p>
            <a:pPr algn="ctr">
              <a:spcBef>
                <a:spcPct val="50000"/>
              </a:spcBef>
              <a:defRPr/>
            </a:pPr>
            <a:endParaRPr lang="el-GR" sz="1200" dirty="0">
              <a:solidFill>
                <a:schemeClr val="bg1"/>
              </a:solidFill>
              <a:effectLst>
                <a:outerShdw blurRad="38100" dist="38100" dir="2700000" algn="tl">
                  <a:srgbClr val="C0C0C0"/>
                </a:outerShdw>
              </a:effectLst>
            </a:endParaRPr>
          </a:p>
        </p:txBody>
      </p:sp>
      <p:sp>
        <p:nvSpPr>
          <p:cNvPr id="43015" name="Text Box 10"/>
          <p:cNvSpPr txBox="1">
            <a:spLocks noChangeArrowheads="1"/>
          </p:cNvSpPr>
          <p:nvPr/>
        </p:nvSpPr>
        <p:spPr bwMode="auto">
          <a:xfrm>
            <a:off x="2500313" y="1428750"/>
            <a:ext cx="3419475" cy="5732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l-GR" sz="1600" b="1" dirty="0">
                <a:solidFill>
                  <a:schemeClr val="bg1"/>
                </a:solidFill>
                <a:latin typeface="Comic Sans MS" pitchFamily="66" charset="0"/>
              </a:rPr>
              <a:t>ΑΤΟΜΑ ΜΕΓΑΛΗΣ ΗΛΙΚΙΑΣ                  </a:t>
            </a:r>
            <a:r>
              <a:rPr lang="el-GR" sz="1200" b="1" dirty="0">
                <a:solidFill>
                  <a:srgbClr val="FFFF00"/>
                </a:solidFill>
                <a:latin typeface="Comic Sans MS" pitchFamily="66" charset="0"/>
              </a:rPr>
              <a:t>ΜΕ ΣΥΝΟΔΑ ΠΡΟΒΛΗΜΑΤΑ</a:t>
            </a:r>
          </a:p>
          <a:p>
            <a:pPr eaLnBrk="1" hangingPunct="1">
              <a:spcBef>
                <a:spcPct val="50000"/>
              </a:spcBef>
            </a:pPr>
            <a:endParaRPr lang="el-GR" sz="1600" b="1" dirty="0">
              <a:solidFill>
                <a:schemeClr val="bg1"/>
              </a:solidFill>
              <a:latin typeface="Comic Sans MS" pitchFamily="66" charset="0"/>
            </a:endParaRPr>
          </a:p>
          <a:p>
            <a:pPr eaLnBrk="1" hangingPunct="1">
              <a:spcBef>
                <a:spcPct val="50000"/>
              </a:spcBef>
            </a:pPr>
            <a:r>
              <a:rPr lang="el-GR" sz="1600" b="1" dirty="0">
                <a:solidFill>
                  <a:schemeClr val="bg1"/>
                </a:solidFill>
                <a:latin typeface="Comic Sans MS" pitchFamily="66" charset="0"/>
              </a:rPr>
              <a:t>ΑΥΞΗΜΕΝΗ         </a:t>
            </a:r>
            <a:r>
              <a:rPr lang="en-US" sz="1600" b="1" dirty="0">
                <a:solidFill>
                  <a:schemeClr val="bg1"/>
                </a:solidFill>
                <a:latin typeface="Comic Sans MS" pitchFamily="66" charset="0"/>
              </a:rPr>
              <a:t>             </a:t>
            </a:r>
            <a:r>
              <a:rPr lang="el-GR" sz="1200" b="1" dirty="0">
                <a:solidFill>
                  <a:srgbClr val="FFFF00"/>
                </a:solidFill>
                <a:latin typeface="Comic Sans MS" pitchFamily="66" charset="0"/>
              </a:rPr>
              <a:t>ΛΟΓΩ ΜΑΚΡΟΧΡΟΝΙΑΣ ΝΟΣΗΛΕΙΑΣ, ΕΝΔΟΦΛΕΒΙΩΝ ΣΥΣΚΕΥΩΝ</a:t>
            </a:r>
            <a:endParaRPr lang="el-GR" sz="1600" b="1" dirty="0">
              <a:solidFill>
                <a:srgbClr val="FFFF00"/>
              </a:solidFill>
              <a:latin typeface="Comic Sans MS" pitchFamily="66" charset="0"/>
            </a:endParaRPr>
          </a:p>
          <a:p>
            <a:pPr eaLnBrk="1" hangingPunct="1">
              <a:spcBef>
                <a:spcPct val="50000"/>
              </a:spcBef>
            </a:pPr>
            <a:endParaRPr lang="el-GR" b="1" dirty="0">
              <a:solidFill>
                <a:schemeClr val="bg1"/>
              </a:solidFill>
              <a:latin typeface="Comic Sans MS" pitchFamily="66" charset="0"/>
            </a:endParaRPr>
          </a:p>
          <a:p>
            <a:pPr eaLnBrk="1" hangingPunct="1">
              <a:spcBef>
                <a:spcPct val="50000"/>
              </a:spcBef>
            </a:pPr>
            <a:r>
              <a:rPr lang="el-GR" sz="1600" b="1" dirty="0">
                <a:solidFill>
                  <a:schemeClr val="bg1"/>
                </a:solidFill>
                <a:latin typeface="Comic Sans MS" pitchFamily="66" charset="0"/>
              </a:rPr>
              <a:t>ΜΑΛΑΚΩΝ ΜΟΡΙΩΝ [45%], ΠΝΕΥΜΟΝΙΑ [28%], ΣΗΨΑΙΜΙΑ [11%], </a:t>
            </a:r>
          </a:p>
          <a:p>
            <a:pPr eaLnBrk="1" hangingPunct="1">
              <a:spcBef>
                <a:spcPct val="50000"/>
              </a:spcBef>
            </a:pPr>
            <a:endParaRPr lang="el-GR" sz="2400" b="1" dirty="0">
              <a:solidFill>
                <a:schemeClr val="bg1"/>
              </a:solidFill>
              <a:latin typeface="Comic Sans MS" pitchFamily="66" charset="0"/>
            </a:endParaRPr>
          </a:p>
          <a:p>
            <a:pPr eaLnBrk="1" hangingPunct="1">
              <a:spcBef>
                <a:spcPct val="50000"/>
              </a:spcBef>
            </a:pPr>
            <a:r>
              <a:rPr lang="el-GR" sz="1600" b="1" dirty="0">
                <a:solidFill>
                  <a:schemeClr val="bg1"/>
                </a:solidFill>
                <a:latin typeface="Comic Sans MS" pitchFamily="66" charset="0"/>
              </a:rPr>
              <a:t>ΣΕ ΟΛΑ ΠΛΗΝ ΒΑΝΚΟΜΥΚΙΝΗΣ ΚΑΙ ΝΕΟΤΕΡΩΝ ΑΝΤΙΒΙΟΤΙΚΩΝ </a:t>
            </a:r>
          </a:p>
          <a:p>
            <a:pPr eaLnBrk="1" hangingPunct="1">
              <a:spcBef>
                <a:spcPct val="50000"/>
              </a:spcBef>
            </a:pPr>
            <a:endParaRPr lang="el-GR" sz="1100" b="1" dirty="0">
              <a:solidFill>
                <a:schemeClr val="bg1"/>
              </a:solidFill>
              <a:latin typeface="Comic Sans MS" pitchFamily="66" charset="0"/>
            </a:endParaRPr>
          </a:p>
          <a:p>
            <a:pPr eaLnBrk="1" hangingPunct="1">
              <a:spcBef>
                <a:spcPct val="50000"/>
              </a:spcBef>
            </a:pPr>
            <a:r>
              <a:rPr lang="el-GR" sz="1600" b="1" dirty="0">
                <a:solidFill>
                  <a:schemeClr val="bg1"/>
                </a:solidFill>
                <a:latin typeface="Comic Sans MS" pitchFamily="66" charset="0"/>
              </a:rPr>
              <a:t>ΑΥΞΗΜΕΝΗ </a:t>
            </a:r>
            <a:endParaRPr lang="en-US" sz="1600" b="1" dirty="0">
              <a:solidFill>
                <a:schemeClr val="bg1"/>
              </a:solidFill>
              <a:latin typeface="Comic Sans MS" pitchFamily="66" charset="0"/>
            </a:endParaRPr>
          </a:p>
          <a:p>
            <a:pPr eaLnBrk="1" hangingPunct="1">
              <a:spcBef>
                <a:spcPct val="50000"/>
              </a:spcBef>
            </a:pPr>
            <a:r>
              <a:rPr lang="el-GR" sz="1200" b="1" dirty="0">
                <a:solidFill>
                  <a:srgbClr val="FFFF00"/>
                </a:solidFill>
                <a:latin typeface="Comic Sans MS" pitchFamily="66" charset="0"/>
              </a:rPr>
              <a:t>ΥΠΟΚΕΙΜΕΝΑ ΝΟΣΗΜΑΤΑ</a:t>
            </a:r>
            <a:endParaRPr lang="en-US" sz="1200" b="1" dirty="0">
              <a:solidFill>
                <a:srgbClr val="FFFF00"/>
              </a:solidFill>
              <a:latin typeface="Comic Sans MS" pitchFamily="66" charset="0"/>
            </a:endParaRPr>
          </a:p>
          <a:p>
            <a:pPr eaLnBrk="1" hangingPunct="1">
              <a:spcBef>
                <a:spcPct val="50000"/>
              </a:spcBef>
            </a:pPr>
            <a:r>
              <a:rPr lang="el-GR" sz="1200" b="1" dirty="0">
                <a:solidFill>
                  <a:srgbClr val="FFFF00"/>
                </a:solidFill>
                <a:latin typeface="Comic Sans MS" pitchFamily="66" charset="0"/>
              </a:rPr>
              <a:t>ΚΑΙ ΑΝΤΟΧΗ</a:t>
            </a:r>
          </a:p>
          <a:p>
            <a:pPr eaLnBrk="1" hangingPunct="1">
              <a:spcBef>
                <a:spcPct val="50000"/>
              </a:spcBef>
            </a:pPr>
            <a:endParaRPr lang="el-GR" sz="1200" b="1" dirty="0">
              <a:solidFill>
                <a:schemeClr val="bg1"/>
              </a:solidFill>
              <a:latin typeface="Comic Sans MS" pitchFamily="66" charset="0"/>
            </a:endParaRPr>
          </a:p>
        </p:txBody>
      </p:sp>
    </p:spTree>
    <p:extLst>
      <p:ext uri="{BB962C8B-B14F-4D97-AF65-F5344CB8AC3E}">
        <p14:creationId xmlns:p14="http://schemas.microsoft.com/office/powerpoint/2010/main" xmlns="" val="35463645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C:\Users\Iris\ΕΡΓΑΣΙΕΣ\paper-eleanna-mrsa\CMI\SPILIOPOULOU-figure2.t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0572" y="1752600"/>
            <a:ext cx="8442856" cy="4283031"/>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Εικόνα 1">
            <a:extLst>
              <a:ext uri="{FF2B5EF4-FFF2-40B4-BE49-F238E27FC236}">
                <a16:creationId xmlns:a16="http://schemas.microsoft.com/office/drawing/2014/main" xmlns="" id="{3DF1417A-D0F5-0E4F-9B5D-0C7EFF9B2F29}"/>
              </a:ext>
            </a:extLst>
          </p:cNvPr>
          <p:cNvPicPr>
            <a:picLocks noChangeAspect="1"/>
          </p:cNvPicPr>
          <p:nvPr/>
        </p:nvPicPr>
        <p:blipFill>
          <a:blip r:embed="rId3" cstate="print"/>
          <a:stretch>
            <a:fillRect/>
          </a:stretch>
        </p:blipFill>
        <p:spPr>
          <a:xfrm>
            <a:off x="495300" y="609600"/>
            <a:ext cx="8153400" cy="711200"/>
          </a:xfrm>
          <a:prstGeom prst="rect">
            <a:avLst/>
          </a:prstGeom>
        </p:spPr>
      </p:pic>
    </p:spTree>
    <p:extLst>
      <p:ext uri="{BB962C8B-B14F-4D97-AF65-F5344CB8AC3E}">
        <p14:creationId xmlns:p14="http://schemas.microsoft.com/office/powerpoint/2010/main" xmlns="" val="20897079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xmlns="" id="{41B68C77-138E-4BF7-A276-BD0C78A4219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cstate="print">
            <a:extLst>
              <a:ext uri="{28A0092B-C50C-407E-A947-70E740481C1C}">
                <a14:useLocalDpi xmlns:a14="http://schemas.microsoft.com/office/drawing/2010/main" xmlns="" val="0"/>
              </a:ext>
            </a:extLst>
          </a:blip>
          <a:srcRect l="3613"/>
          <a:stretch/>
        </p:blipFill>
        <p:spPr>
          <a:xfrm>
            <a:off x="0" y="2669685"/>
            <a:ext cx="3027759" cy="4188315"/>
          </a:xfrm>
          <a:prstGeom prst="rect">
            <a:avLst/>
          </a:prstGeom>
        </p:spPr>
      </p:pic>
      <p:pic>
        <p:nvPicPr>
          <p:cNvPr id="73" name="Picture 72">
            <a:extLst>
              <a:ext uri="{FF2B5EF4-FFF2-40B4-BE49-F238E27FC236}">
                <a16:creationId xmlns:a16="http://schemas.microsoft.com/office/drawing/2014/main" xmlns="" id="{7C268552-D473-46ED-B1B8-422042C4DEF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cstate="print">
            <a:extLst>
              <a:ext uri="{28A0092B-C50C-407E-A947-70E740481C1C}">
                <a14:useLocalDpi xmlns:a14="http://schemas.microsoft.com/office/drawing/2010/main" xmlns="" val="0"/>
              </a:ext>
            </a:extLst>
          </a:blip>
          <a:srcRect l="35640"/>
          <a:stretch/>
        </p:blipFill>
        <p:spPr>
          <a:xfrm>
            <a:off x="0" y="2892347"/>
            <a:ext cx="1141809" cy="2365453"/>
          </a:xfrm>
          <a:prstGeom prst="rect">
            <a:avLst/>
          </a:prstGeom>
        </p:spPr>
      </p:pic>
      <p:sp>
        <p:nvSpPr>
          <p:cNvPr id="75" name="Oval 74">
            <a:extLst>
              <a:ext uri="{FF2B5EF4-FFF2-40B4-BE49-F238E27FC236}">
                <a16:creationId xmlns:a16="http://schemas.microsoft.com/office/drawing/2014/main" xmlns="" id="{4AC0CD9D-7610-4620-93B4-798CCD9AB5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77" name="Picture 76">
            <a:extLst>
              <a:ext uri="{FF2B5EF4-FFF2-40B4-BE49-F238E27FC236}">
                <a16:creationId xmlns:a16="http://schemas.microsoft.com/office/drawing/2014/main" xmlns="" id="{B9238B3E-24AA-439A-B527-6C5DF6D7214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cstate="print">
            <a:extLst>
              <a:ext uri="{28A0092B-C50C-407E-A947-70E740481C1C}">
                <a14:useLocalDpi xmlns:a14="http://schemas.microsoft.com/office/drawing/2010/main" xmlns="" val="0"/>
              </a:ext>
            </a:extLst>
          </a:blip>
          <a:srcRect t="28813"/>
          <a:stretch/>
        </p:blipFill>
        <p:spPr>
          <a:xfrm>
            <a:off x="5999559" y="0"/>
            <a:ext cx="1202540" cy="1141407"/>
          </a:xfrm>
          <a:prstGeom prst="rect">
            <a:avLst/>
          </a:prstGeom>
        </p:spPr>
      </p:pic>
      <p:pic>
        <p:nvPicPr>
          <p:cNvPr id="79" name="Picture 78">
            <a:extLst>
              <a:ext uri="{FF2B5EF4-FFF2-40B4-BE49-F238E27FC236}">
                <a16:creationId xmlns:a16="http://schemas.microsoft.com/office/drawing/2014/main" xmlns="" id="{69F01145-BEA3-4CBF-AA21-10077B948CA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cstate="print">
            <a:extLst>
              <a:ext uri="{28A0092B-C50C-407E-A947-70E740481C1C}">
                <a14:useLocalDpi xmlns:a14="http://schemas.microsoft.com/office/drawing/2010/main" xmlns="" val="0"/>
              </a:ext>
            </a:extLst>
          </a:blip>
          <a:srcRect b="23320"/>
          <a:stretch/>
        </p:blipFill>
        <p:spPr>
          <a:xfrm>
            <a:off x="6454408" y="6096000"/>
            <a:ext cx="745301" cy="762000"/>
          </a:xfrm>
          <a:prstGeom prst="rect">
            <a:avLst/>
          </a:prstGeom>
        </p:spPr>
      </p:pic>
      <p:sp>
        <p:nvSpPr>
          <p:cNvPr id="81" name="Rectangle 80">
            <a:extLst>
              <a:ext uri="{FF2B5EF4-FFF2-40B4-BE49-F238E27FC236}">
                <a16:creationId xmlns:a16="http://schemas.microsoft.com/office/drawing/2014/main" xmlns="" id="{DE4D62F9-188E-4530-84C2-24BDEE4BEB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3" name="Rectangle 82">
            <a:extLst>
              <a:ext uri="{FF2B5EF4-FFF2-40B4-BE49-F238E27FC236}">
                <a16:creationId xmlns:a16="http://schemas.microsoft.com/office/drawing/2014/main" xmlns="" id="{757B325C-3E35-45CF-9D07-3BCB281F3B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title"/>
          </p:nvPr>
        </p:nvSpPr>
        <p:spPr>
          <a:xfrm>
            <a:off x="6143943" y="1325880"/>
            <a:ext cx="2514282" cy="3066507"/>
          </a:xfrm>
        </p:spPr>
        <p:txBody>
          <a:bodyPr vert="horz" lIns="91440" tIns="45720" rIns="91440" bIns="45720" rtlCol="0" anchor="b">
            <a:normAutofit/>
          </a:bodyPr>
          <a:lstStyle/>
          <a:p>
            <a:pPr defTabSz="457200">
              <a:lnSpc>
                <a:spcPct val="90000"/>
              </a:lnSpc>
            </a:pPr>
            <a:r>
              <a:rPr lang="en-US" sz="3300" b="0" i="0" kern="1200">
                <a:solidFill>
                  <a:srgbClr val="EBEBEB"/>
                </a:solidFill>
                <a:latin typeface="+mj-lt"/>
                <a:ea typeface="+mj-ea"/>
                <a:cs typeface="+mj-cs"/>
              </a:rPr>
              <a:t>Ηλικιακή κατανομή MRSA λοιμώξεων (CDC)</a:t>
            </a:r>
          </a:p>
        </p:txBody>
      </p:sp>
      <p:sp>
        <p:nvSpPr>
          <p:cNvPr id="85" name="Freeform 36">
            <a:extLst>
              <a:ext uri="{FF2B5EF4-FFF2-40B4-BE49-F238E27FC236}">
                <a16:creationId xmlns:a16="http://schemas.microsoft.com/office/drawing/2014/main" xmlns="" id="{C24BEC42-AFF3-40D1-93A2-A27A42E1E2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5597760" y="-1"/>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87" name="Freeform: Shape 86">
            <a:extLst>
              <a:ext uri="{FF2B5EF4-FFF2-40B4-BE49-F238E27FC236}">
                <a16:creationId xmlns:a16="http://schemas.microsoft.com/office/drawing/2014/main" xmlns="" id="{608F427C-1EC9-4280-9367-F2B3AA063E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5857465" cy="6858000"/>
          </a:xfrm>
          <a:custGeom>
            <a:avLst/>
            <a:gdLst>
              <a:gd name="connsiteX0" fmla="*/ 6465239 w 7809954"/>
              <a:gd name="connsiteY0" fmla="*/ 0 h 6858000"/>
              <a:gd name="connsiteX1" fmla="*/ 7808777 w 7809954"/>
              <a:gd name="connsiteY1" fmla="*/ 0 h 6858000"/>
              <a:gd name="connsiteX2" fmla="*/ 7783732 w 7809954"/>
              <a:gd name="connsiteY2" fmla="*/ 155676 h 6858000"/>
              <a:gd name="connsiteX3" fmla="*/ 7759863 w 7809954"/>
              <a:gd name="connsiteY3" fmla="*/ 310667 h 6858000"/>
              <a:gd name="connsiteX4" fmla="*/ 7736499 w 7809954"/>
              <a:gd name="connsiteY4" fmla="*/ 466344 h 6858000"/>
              <a:gd name="connsiteX5" fmla="*/ 7716496 w 7809954"/>
              <a:gd name="connsiteY5" fmla="*/ 622706 h 6858000"/>
              <a:gd name="connsiteX6" fmla="*/ 7696325 w 7809954"/>
              <a:gd name="connsiteY6" fmla="*/ 778383 h 6858000"/>
              <a:gd name="connsiteX7" fmla="*/ 7677499 w 7809954"/>
              <a:gd name="connsiteY7" fmla="*/ 934745 h 6858000"/>
              <a:gd name="connsiteX8" fmla="*/ 7661363 w 7809954"/>
              <a:gd name="connsiteY8" fmla="*/ 1089050 h 6858000"/>
              <a:gd name="connsiteX9" fmla="*/ 7646067 w 7809954"/>
              <a:gd name="connsiteY9" fmla="*/ 1245413 h 6858000"/>
              <a:gd name="connsiteX10" fmla="*/ 7632115 w 7809954"/>
              <a:gd name="connsiteY10" fmla="*/ 1401089 h 6858000"/>
              <a:gd name="connsiteX11" fmla="*/ 7620013 w 7809954"/>
              <a:gd name="connsiteY11" fmla="*/ 1554023 h 6858000"/>
              <a:gd name="connsiteX12" fmla="*/ 7607910 w 7809954"/>
              <a:gd name="connsiteY12" fmla="*/ 1709013 h 6858000"/>
              <a:gd name="connsiteX13" fmla="*/ 7597825 w 7809954"/>
              <a:gd name="connsiteY13" fmla="*/ 1861947 h 6858000"/>
              <a:gd name="connsiteX14" fmla="*/ 7589925 w 7809954"/>
              <a:gd name="connsiteY14" fmla="*/ 2014880 h 6858000"/>
              <a:gd name="connsiteX15" fmla="*/ 7581688 w 7809954"/>
              <a:gd name="connsiteY15" fmla="*/ 2167128 h 6858000"/>
              <a:gd name="connsiteX16" fmla="*/ 7574797 w 7809954"/>
              <a:gd name="connsiteY16" fmla="*/ 2318004 h 6858000"/>
              <a:gd name="connsiteX17" fmla="*/ 7569922 w 7809954"/>
              <a:gd name="connsiteY17" fmla="*/ 2467508 h 6858000"/>
              <a:gd name="connsiteX18" fmla="*/ 7565720 w 7809954"/>
              <a:gd name="connsiteY18" fmla="*/ 2617013 h 6858000"/>
              <a:gd name="connsiteX19" fmla="*/ 7561686 w 7809954"/>
              <a:gd name="connsiteY19" fmla="*/ 2765145 h 6858000"/>
              <a:gd name="connsiteX20" fmla="*/ 7559837 w 7809954"/>
              <a:gd name="connsiteY20" fmla="*/ 2911221 h 6858000"/>
              <a:gd name="connsiteX21" fmla="*/ 7557820 w 7809954"/>
              <a:gd name="connsiteY21" fmla="*/ 3057296 h 6858000"/>
              <a:gd name="connsiteX22" fmla="*/ 7556811 w 7809954"/>
              <a:gd name="connsiteY22" fmla="*/ 3201314 h 6858000"/>
              <a:gd name="connsiteX23" fmla="*/ 7557820 w 7809954"/>
              <a:gd name="connsiteY23" fmla="*/ 3343960 h 6858000"/>
              <a:gd name="connsiteX24" fmla="*/ 7557820 w 7809954"/>
              <a:gd name="connsiteY24" fmla="*/ 3485235 h 6858000"/>
              <a:gd name="connsiteX25" fmla="*/ 7559837 w 7809954"/>
              <a:gd name="connsiteY25" fmla="*/ 3625138 h 6858000"/>
              <a:gd name="connsiteX26" fmla="*/ 7562862 w 7809954"/>
              <a:gd name="connsiteY26" fmla="*/ 3762298 h 6858000"/>
              <a:gd name="connsiteX27" fmla="*/ 7565720 w 7809954"/>
              <a:gd name="connsiteY27" fmla="*/ 3898087 h 6858000"/>
              <a:gd name="connsiteX28" fmla="*/ 7568914 w 7809954"/>
              <a:gd name="connsiteY28" fmla="*/ 4031132 h 6858000"/>
              <a:gd name="connsiteX29" fmla="*/ 7573788 w 7809954"/>
              <a:gd name="connsiteY29" fmla="*/ 4163491 h 6858000"/>
              <a:gd name="connsiteX30" fmla="*/ 7578999 w 7809954"/>
              <a:gd name="connsiteY30" fmla="*/ 4293793 h 6858000"/>
              <a:gd name="connsiteX31" fmla="*/ 7583705 w 7809954"/>
              <a:gd name="connsiteY31" fmla="*/ 4421352 h 6858000"/>
              <a:gd name="connsiteX32" fmla="*/ 7596985 w 7809954"/>
              <a:gd name="connsiteY32" fmla="*/ 4670298 h 6858000"/>
              <a:gd name="connsiteX33" fmla="*/ 7611104 w 7809954"/>
              <a:gd name="connsiteY33" fmla="*/ 4908956 h 6858000"/>
              <a:gd name="connsiteX34" fmla="*/ 7625896 w 7809954"/>
              <a:gd name="connsiteY34" fmla="*/ 5138013 h 6858000"/>
              <a:gd name="connsiteX35" fmla="*/ 7642201 w 7809954"/>
              <a:gd name="connsiteY35" fmla="*/ 5354726 h 6858000"/>
              <a:gd name="connsiteX36" fmla="*/ 7659178 w 7809954"/>
              <a:gd name="connsiteY36" fmla="*/ 5561838 h 6858000"/>
              <a:gd name="connsiteX37" fmla="*/ 7677499 w 7809954"/>
              <a:gd name="connsiteY37" fmla="*/ 5753862 h 6858000"/>
              <a:gd name="connsiteX38" fmla="*/ 7695485 w 7809954"/>
              <a:gd name="connsiteY38" fmla="*/ 5934227 h 6858000"/>
              <a:gd name="connsiteX39" fmla="*/ 7713470 w 7809954"/>
              <a:gd name="connsiteY39" fmla="*/ 6100191 h 6858000"/>
              <a:gd name="connsiteX40" fmla="*/ 7730447 w 7809954"/>
              <a:gd name="connsiteY40" fmla="*/ 6252438 h 6858000"/>
              <a:gd name="connsiteX41" fmla="*/ 7746584 w 7809954"/>
              <a:gd name="connsiteY41" fmla="*/ 6387541 h 6858000"/>
              <a:gd name="connsiteX42" fmla="*/ 7761880 w 7809954"/>
              <a:gd name="connsiteY42" fmla="*/ 6509613 h 6858000"/>
              <a:gd name="connsiteX43" fmla="*/ 7774655 w 7809954"/>
              <a:gd name="connsiteY43" fmla="*/ 6612483 h 6858000"/>
              <a:gd name="connsiteX44" fmla="*/ 7786757 w 7809954"/>
              <a:gd name="connsiteY44" fmla="*/ 6698894 h 6858000"/>
              <a:gd name="connsiteX45" fmla="*/ 7804071 w 7809954"/>
              <a:gd name="connsiteY45" fmla="*/ 6817538 h 6858000"/>
              <a:gd name="connsiteX46" fmla="*/ 7809954 w 7809954"/>
              <a:gd name="connsiteY46" fmla="*/ 6858000 h 6858000"/>
              <a:gd name="connsiteX47" fmla="*/ 7157124 w 7809954"/>
              <a:gd name="connsiteY47" fmla="*/ 6858000 h 6858000"/>
              <a:gd name="connsiteX48" fmla="*/ 7157124 w 7809954"/>
              <a:gd name="connsiteY48" fmla="*/ 6858000 h 6858000"/>
              <a:gd name="connsiteX49" fmla="*/ 0 w 7809954"/>
              <a:gd name="connsiteY49" fmla="*/ 6858000 h 6858000"/>
              <a:gd name="connsiteX50" fmla="*/ 0 w 7809954"/>
              <a:gd name="connsiteY50" fmla="*/ 0 h 6858000"/>
              <a:gd name="connsiteX51" fmla="*/ 6465239 w 7809954"/>
              <a:gd name="connsiteY5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809954" h="6858000">
                <a:moveTo>
                  <a:pt x="6465239" y="0"/>
                </a:moveTo>
                <a:lnTo>
                  <a:pt x="7808777" y="0"/>
                </a:lnTo>
                <a:lnTo>
                  <a:pt x="7783732" y="155676"/>
                </a:lnTo>
                <a:lnTo>
                  <a:pt x="7759863" y="310667"/>
                </a:lnTo>
                <a:lnTo>
                  <a:pt x="7736499" y="466344"/>
                </a:lnTo>
                <a:lnTo>
                  <a:pt x="7716496" y="622706"/>
                </a:lnTo>
                <a:lnTo>
                  <a:pt x="7696325" y="778383"/>
                </a:lnTo>
                <a:lnTo>
                  <a:pt x="7677499" y="934745"/>
                </a:lnTo>
                <a:lnTo>
                  <a:pt x="7661363" y="1089050"/>
                </a:lnTo>
                <a:lnTo>
                  <a:pt x="7646067" y="1245413"/>
                </a:lnTo>
                <a:lnTo>
                  <a:pt x="7632115" y="1401089"/>
                </a:lnTo>
                <a:lnTo>
                  <a:pt x="7620013" y="1554023"/>
                </a:lnTo>
                <a:lnTo>
                  <a:pt x="7607910" y="1709013"/>
                </a:lnTo>
                <a:lnTo>
                  <a:pt x="7597825" y="1861947"/>
                </a:lnTo>
                <a:lnTo>
                  <a:pt x="7589925" y="2014880"/>
                </a:lnTo>
                <a:lnTo>
                  <a:pt x="7581688" y="2167128"/>
                </a:lnTo>
                <a:lnTo>
                  <a:pt x="7574797" y="2318004"/>
                </a:lnTo>
                <a:lnTo>
                  <a:pt x="7569922" y="2467508"/>
                </a:lnTo>
                <a:lnTo>
                  <a:pt x="7565720" y="2617013"/>
                </a:lnTo>
                <a:lnTo>
                  <a:pt x="7561686" y="2765145"/>
                </a:lnTo>
                <a:lnTo>
                  <a:pt x="7559837" y="2911221"/>
                </a:lnTo>
                <a:lnTo>
                  <a:pt x="7557820" y="3057296"/>
                </a:lnTo>
                <a:lnTo>
                  <a:pt x="7556811" y="3201314"/>
                </a:lnTo>
                <a:lnTo>
                  <a:pt x="7557820" y="3343960"/>
                </a:lnTo>
                <a:lnTo>
                  <a:pt x="7557820" y="3485235"/>
                </a:lnTo>
                <a:lnTo>
                  <a:pt x="7559837" y="3625138"/>
                </a:lnTo>
                <a:lnTo>
                  <a:pt x="7562862" y="3762298"/>
                </a:lnTo>
                <a:lnTo>
                  <a:pt x="7565720" y="3898087"/>
                </a:lnTo>
                <a:lnTo>
                  <a:pt x="7568914" y="4031132"/>
                </a:lnTo>
                <a:lnTo>
                  <a:pt x="7573788" y="4163491"/>
                </a:lnTo>
                <a:lnTo>
                  <a:pt x="7578999" y="4293793"/>
                </a:lnTo>
                <a:lnTo>
                  <a:pt x="7583705" y="4421352"/>
                </a:lnTo>
                <a:lnTo>
                  <a:pt x="7596985" y="4670298"/>
                </a:lnTo>
                <a:lnTo>
                  <a:pt x="7611104" y="4908956"/>
                </a:lnTo>
                <a:lnTo>
                  <a:pt x="7625896" y="5138013"/>
                </a:lnTo>
                <a:lnTo>
                  <a:pt x="7642201" y="5354726"/>
                </a:lnTo>
                <a:lnTo>
                  <a:pt x="7659178" y="5561838"/>
                </a:lnTo>
                <a:lnTo>
                  <a:pt x="7677499" y="5753862"/>
                </a:lnTo>
                <a:lnTo>
                  <a:pt x="7695485" y="5934227"/>
                </a:lnTo>
                <a:lnTo>
                  <a:pt x="7713470" y="6100191"/>
                </a:lnTo>
                <a:lnTo>
                  <a:pt x="7730447" y="6252438"/>
                </a:lnTo>
                <a:lnTo>
                  <a:pt x="7746584" y="6387541"/>
                </a:lnTo>
                <a:lnTo>
                  <a:pt x="7761880" y="6509613"/>
                </a:lnTo>
                <a:lnTo>
                  <a:pt x="7774655" y="6612483"/>
                </a:lnTo>
                <a:lnTo>
                  <a:pt x="7786757" y="6698894"/>
                </a:lnTo>
                <a:lnTo>
                  <a:pt x="7804071" y="6817538"/>
                </a:lnTo>
                <a:lnTo>
                  <a:pt x="7809954" y="6858000"/>
                </a:lnTo>
                <a:lnTo>
                  <a:pt x="7157124" y="6858000"/>
                </a:lnTo>
                <a:lnTo>
                  <a:pt x="7157124" y="6858000"/>
                </a:lnTo>
                <a:lnTo>
                  <a:pt x="0" y="6858000"/>
                </a:lnTo>
                <a:lnTo>
                  <a:pt x="0" y="0"/>
                </a:lnTo>
                <a:lnTo>
                  <a:pt x="646523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9" name="Rectangle 88">
            <a:extLst>
              <a:ext uri="{FF2B5EF4-FFF2-40B4-BE49-F238E27FC236}">
                <a16:creationId xmlns:a16="http://schemas.microsoft.com/office/drawing/2014/main" xmlns="" id="{F98810A7-E114-447A-A7D6-69B27CFB56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131074"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tretch>
            <a:fillRect/>
          </a:stretch>
        </p:blipFill>
        <p:spPr bwMode="auto">
          <a:xfrm>
            <a:off x="60910" y="1325880"/>
            <a:ext cx="5586320" cy="3631545"/>
          </a:xfrm>
          <a:prstGeom prst="rect">
            <a:avLst/>
          </a:prstGeom>
          <a:noFill/>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015624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586" name="Object 2"/>
          <p:cNvGraphicFramePr>
            <a:graphicFrameLocks noChangeAspect="1"/>
          </p:cNvGraphicFramePr>
          <p:nvPr>
            <p:extLst>
              <p:ext uri="{D42A27DB-BD31-4B8C-83A1-F6EECF244321}">
                <p14:modId xmlns:p14="http://schemas.microsoft.com/office/powerpoint/2010/main" xmlns="" val="1684920720"/>
              </p:ext>
            </p:extLst>
          </p:nvPr>
        </p:nvGraphicFramePr>
        <p:xfrm>
          <a:off x="304800" y="914400"/>
          <a:ext cx="8656638" cy="5694363"/>
        </p:xfrm>
        <a:graphic>
          <a:graphicData uri="http://schemas.openxmlformats.org/presentationml/2006/ole">
            <p:oleObj spid="_x0000_s144665" name="Chart" r:id="rId3" imgW="8363068" imgH="5505631" progId="MSGraph.Chart.8">
              <p:embed followColorScheme="full"/>
            </p:oleObj>
          </a:graphicData>
        </a:graphic>
      </p:graphicFrame>
      <p:sp>
        <p:nvSpPr>
          <p:cNvPr id="67587" name="Text Box 3"/>
          <p:cNvSpPr txBox="1">
            <a:spLocks noChangeArrowheads="1"/>
          </p:cNvSpPr>
          <p:nvPr/>
        </p:nvSpPr>
        <p:spPr bwMode="auto">
          <a:xfrm>
            <a:off x="755650" y="188913"/>
            <a:ext cx="671195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l-GR" b="1" dirty="0">
                <a:solidFill>
                  <a:srgbClr val="FFFF00"/>
                </a:solidFill>
                <a:latin typeface="Arial" panose="020B0604020202020204" pitchFamily="34" charset="0"/>
                <a:cs typeface="Arial" panose="020B0604020202020204" pitchFamily="34" charset="0"/>
              </a:rPr>
              <a:t>Συχνότητα απομόνωσης στελεχών</a:t>
            </a:r>
            <a:r>
              <a:rPr lang="el-GR" b="1" dirty="0">
                <a:solidFill>
                  <a:schemeClr val="bg1"/>
                </a:solidFill>
                <a:latin typeface="Arial" panose="020B0604020202020204" pitchFamily="34" charset="0"/>
                <a:cs typeface="Arial" panose="020B0604020202020204" pitchFamily="34" charset="0"/>
              </a:rPr>
              <a:t> </a:t>
            </a:r>
            <a:r>
              <a:rPr lang="en-US" b="1" dirty="0">
                <a:solidFill>
                  <a:schemeClr val="accent1"/>
                </a:solidFill>
                <a:latin typeface="Arial" panose="020B0604020202020204" pitchFamily="34" charset="0"/>
                <a:cs typeface="Arial" panose="020B0604020202020204" pitchFamily="34" charset="0"/>
              </a:rPr>
              <a:t>MRS</a:t>
            </a:r>
            <a:r>
              <a:rPr lang="el-GR" b="1" dirty="0">
                <a:solidFill>
                  <a:schemeClr val="bg1"/>
                </a:solidFill>
                <a:latin typeface="Arial" panose="020B0604020202020204" pitchFamily="34" charset="0"/>
                <a:cs typeface="Arial" panose="020B0604020202020204" pitchFamily="34" charset="0"/>
              </a:rPr>
              <a:t> </a:t>
            </a:r>
            <a:r>
              <a:rPr lang="el-GR" b="1" dirty="0">
                <a:solidFill>
                  <a:srgbClr val="FFFF00"/>
                </a:solidFill>
                <a:latin typeface="Arial" panose="020B0604020202020204" pitchFamily="34" charset="0"/>
                <a:cs typeface="Arial" panose="020B0604020202020204" pitchFamily="34" charset="0"/>
              </a:rPr>
              <a:t>στην ΝΔ Ελλάδα</a:t>
            </a:r>
          </a:p>
        </p:txBody>
      </p:sp>
      <p:pic>
        <p:nvPicPr>
          <p:cNvPr id="67588" name="Picture 4" descr="mrsa-anti"/>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154541" y="620713"/>
            <a:ext cx="810072" cy="10800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4112435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89858" name="Object 2"/>
          <p:cNvGraphicFramePr>
            <a:graphicFrameLocks noChangeAspect="1"/>
          </p:cNvGraphicFramePr>
          <p:nvPr>
            <p:extLst>
              <p:ext uri="{D42A27DB-BD31-4B8C-83A1-F6EECF244321}">
                <p14:modId xmlns:p14="http://schemas.microsoft.com/office/powerpoint/2010/main" xmlns="" val="3853975246"/>
              </p:ext>
            </p:extLst>
          </p:nvPr>
        </p:nvGraphicFramePr>
        <p:xfrm>
          <a:off x="250825" y="1773238"/>
          <a:ext cx="8713788" cy="5084762"/>
        </p:xfrm>
        <a:graphic>
          <a:graphicData uri="http://schemas.openxmlformats.org/presentationml/2006/ole">
            <p:oleObj spid="_x0000_s134463" name="Γράφημα" r:id="rId3" imgW="5486496" imgH="3028878" progId="MSGraph.Chart.8">
              <p:embed/>
            </p:oleObj>
          </a:graphicData>
        </a:graphic>
      </p:graphicFrame>
      <p:sp>
        <p:nvSpPr>
          <p:cNvPr id="889859" name="Text Box 3"/>
          <p:cNvSpPr txBox="1">
            <a:spLocks noChangeArrowheads="1"/>
          </p:cNvSpPr>
          <p:nvPr/>
        </p:nvSpPr>
        <p:spPr bwMode="auto">
          <a:xfrm>
            <a:off x="1295399" y="301823"/>
            <a:ext cx="6019801"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gn="l">
              <a:defRPr>
                <a:solidFill>
                  <a:schemeClr val="tx1"/>
                </a:solidFill>
                <a:latin typeface="Arial" pitchFamily="34" charset="0"/>
              </a:defRPr>
            </a:lvl1pPr>
            <a:lvl2pPr marL="742950" indent="-285750" algn="l">
              <a:defRPr>
                <a:solidFill>
                  <a:schemeClr val="tx1"/>
                </a:solidFill>
                <a:latin typeface="Arial" pitchFamily="34" charset="0"/>
              </a:defRPr>
            </a:lvl2pPr>
            <a:lvl3pPr marL="1143000" indent="-228600" algn="l">
              <a:defRPr>
                <a:solidFill>
                  <a:schemeClr val="tx1"/>
                </a:solidFill>
                <a:latin typeface="Arial" pitchFamily="34" charset="0"/>
              </a:defRPr>
            </a:lvl3pPr>
            <a:lvl4pPr marL="1600200" indent="-228600" algn="l">
              <a:defRPr>
                <a:solidFill>
                  <a:schemeClr val="tx1"/>
                </a:solidFill>
                <a:latin typeface="Arial" pitchFamily="34" charset="0"/>
              </a:defRPr>
            </a:lvl4pPr>
            <a:lvl5pPr marL="2057400" indent="-228600" algn="l">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spcBef>
                <a:spcPct val="50000"/>
              </a:spcBef>
            </a:pPr>
            <a:r>
              <a:rPr lang="el-GR" sz="3600" dirty="0">
                <a:cs typeface="Arial" panose="020B0604020202020204" pitchFamily="34" charset="0"/>
              </a:rPr>
              <a:t>Συχνότητα </a:t>
            </a:r>
            <a:r>
              <a:rPr lang="en-US" sz="3600" dirty="0">
                <a:cs typeface="Arial" panose="020B0604020202020204" pitchFamily="34" charset="0"/>
              </a:rPr>
              <a:t>HA-MRSA </a:t>
            </a:r>
            <a:r>
              <a:rPr lang="el-GR" sz="3600" dirty="0">
                <a:cs typeface="Arial" panose="020B0604020202020204" pitchFamily="34" charset="0"/>
              </a:rPr>
              <a:t>και </a:t>
            </a:r>
            <a:r>
              <a:rPr lang="en-US" sz="3600" dirty="0">
                <a:cs typeface="Arial" panose="020B0604020202020204" pitchFamily="34" charset="0"/>
              </a:rPr>
              <a:t>CA-MRSA</a:t>
            </a:r>
            <a:r>
              <a:rPr lang="el-GR" sz="3600" dirty="0">
                <a:cs typeface="Arial" panose="020B0604020202020204" pitchFamily="34" charset="0"/>
              </a:rPr>
              <a:t> στη ΝΔ Ελλάδα</a:t>
            </a:r>
          </a:p>
        </p:txBody>
      </p:sp>
      <p:sp>
        <p:nvSpPr>
          <p:cNvPr id="4" name="TextBox 3"/>
          <p:cNvSpPr txBox="1"/>
          <p:nvPr/>
        </p:nvSpPr>
        <p:spPr>
          <a:xfrm>
            <a:off x="6400800" y="6248400"/>
            <a:ext cx="914400" cy="307777"/>
          </a:xfrm>
          <a:prstGeom prst="rect">
            <a:avLst/>
          </a:prstGeom>
          <a:noFill/>
        </p:spPr>
        <p:txBody>
          <a:bodyPr wrap="square" rtlCol="0">
            <a:spAutoFit/>
          </a:bodyPr>
          <a:lstStyle/>
          <a:p>
            <a:r>
              <a:rPr lang="en-US" sz="1400" dirty="0">
                <a:solidFill>
                  <a:srgbClr val="FFFFCC"/>
                </a:solidFill>
              </a:rPr>
              <a:t>2014</a:t>
            </a:r>
            <a:endParaRPr lang="el-GR" sz="1400" dirty="0">
              <a:solidFill>
                <a:srgbClr val="FFFFCC"/>
              </a:solidFill>
            </a:endParaRPr>
          </a:p>
        </p:txBody>
      </p:sp>
    </p:spTree>
    <p:extLst>
      <p:ext uri="{BB962C8B-B14F-4D97-AF65-F5344CB8AC3E}">
        <p14:creationId xmlns:p14="http://schemas.microsoft.com/office/powerpoint/2010/main" xmlns="" val="7744896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13 - Γράφημα"/>
          <p:cNvGraphicFramePr/>
          <p:nvPr/>
        </p:nvGraphicFramePr>
        <p:xfrm>
          <a:off x="395536" y="476672"/>
          <a:ext cx="7992888" cy="583264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14 - Γράφημα"/>
          <p:cNvGraphicFramePr/>
          <p:nvPr/>
        </p:nvGraphicFramePr>
        <p:xfrm>
          <a:off x="467544" y="404664"/>
          <a:ext cx="7992888" cy="5832648"/>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7239000" y="6477000"/>
            <a:ext cx="1143000" cy="369332"/>
          </a:xfrm>
          <a:prstGeom prst="rect">
            <a:avLst/>
          </a:prstGeom>
          <a:noFill/>
        </p:spPr>
        <p:txBody>
          <a:bodyPr wrap="square" rtlCol="0">
            <a:spAutoFit/>
          </a:bodyPr>
          <a:lstStyle/>
          <a:p>
            <a:r>
              <a:rPr lang="el-GR" dirty="0">
                <a:solidFill>
                  <a:srgbClr val="FFFFCC"/>
                </a:solidFill>
              </a:rPr>
              <a:t>ΕΤΗ</a:t>
            </a:r>
          </a:p>
        </p:txBody>
      </p:sp>
    </p:spTree>
    <p:extLst>
      <p:ext uri="{BB962C8B-B14F-4D97-AF65-F5344CB8AC3E}">
        <p14:creationId xmlns:p14="http://schemas.microsoft.com/office/powerpoint/2010/main" xmlns="" val="23044452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3 - Γράφημα"/>
          <p:cNvGraphicFramePr/>
          <p:nvPr/>
        </p:nvGraphicFramePr>
        <p:xfrm>
          <a:off x="1259632" y="1628800"/>
          <a:ext cx="5886400" cy="439593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13 - Γράφημα"/>
          <p:cNvGraphicFramePr/>
          <p:nvPr>
            <p:extLst>
              <p:ext uri="{D42A27DB-BD31-4B8C-83A1-F6EECF244321}">
                <p14:modId xmlns:p14="http://schemas.microsoft.com/office/powerpoint/2010/main" xmlns="" val="722312198"/>
              </p:ext>
            </p:extLst>
          </p:nvPr>
        </p:nvGraphicFramePr>
        <p:xfrm>
          <a:off x="838200" y="533400"/>
          <a:ext cx="7118176" cy="5127848"/>
        </p:xfrm>
        <a:graphic>
          <a:graphicData uri="http://schemas.openxmlformats.org/drawingml/2006/chart">
            <c:chart xmlns:c="http://schemas.openxmlformats.org/drawingml/2006/chart" xmlns:r="http://schemas.openxmlformats.org/officeDocument/2006/relationships" r:id="rId3"/>
          </a:graphicData>
        </a:graphic>
      </p:graphicFrame>
      <p:sp>
        <p:nvSpPr>
          <p:cNvPr id="4" name="3 - TextBox"/>
          <p:cNvSpPr txBox="1"/>
          <p:nvPr/>
        </p:nvSpPr>
        <p:spPr>
          <a:xfrm>
            <a:off x="971600" y="5733256"/>
            <a:ext cx="7272808" cy="830997"/>
          </a:xfrm>
          <a:prstGeom prst="rect">
            <a:avLst/>
          </a:prstGeom>
          <a:solidFill>
            <a:schemeClr val="accent4">
              <a:lumMod val="50000"/>
            </a:schemeClr>
          </a:solidFill>
        </p:spPr>
        <p:txBody>
          <a:bodyPr wrap="square" rtlCol="0">
            <a:spAutoFit/>
          </a:bodyPr>
          <a:lstStyle/>
          <a:p>
            <a:r>
              <a:rPr lang="en-US" sz="1600" dirty="0">
                <a:solidFill>
                  <a:srgbClr val="FFC000"/>
                </a:solidFill>
                <a:latin typeface="Comic Sans MS" pitchFamily="66" charset="0"/>
              </a:rPr>
              <a:t>SSTIs</a:t>
            </a:r>
            <a:r>
              <a:rPr lang="en-US" sz="1600" dirty="0">
                <a:solidFill>
                  <a:srgbClr val="FFFFCC"/>
                </a:solidFill>
                <a:latin typeface="Comic Sans MS" pitchFamily="66" charset="0"/>
              </a:rPr>
              <a:t>: </a:t>
            </a:r>
            <a:r>
              <a:rPr lang="el-GR" sz="1600" dirty="0">
                <a:solidFill>
                  <a:srgbClr val="FFFFCC"/>
                </a:solidFill>
                <a:latin typeface="Comic Sans MS" pitchFamily="66" charset="0"/>
              </a:rPr>
              <a:t>λοιμώξεις δέρματος και μαλακών μορίων</a:t>
            </a:r>
          </a:p>
          <a:p>
            <a:r>
              <a:rPr lang="el-GR" sz="1600" dirty="0">
                <a:solidFill>
                  <a:srgbClr val="FFC000"/>
                </a:solidFill>
                <a:latin typeface="Comic Sans MS" pitchFamily="66" charset="0"/>
              </a:rPr>
              <a:t>Διεισδυτικές λοιμώξεις</a:t>
            </a:r>
            <a:r>
              <a:rPr lang="en-US" sz="1600" dirty="0">
                <a:solidFill>
                  <a:srgbClr val="FFFFCC"/>
                </a:solidFill>
                <a:latin typeface="Comic Sans MS" pitchFamily="66" charset="0"/>
              </a:rPr>
              <a:t>:</a:t>
            </a:r>
            <a:r>
              <a:rPr lang="el-GR" sz="1600" dirty="0">
                <a:solidFill>
                  <a:srgbClr val="FFFFCC"/>
                </a:solidFill>
                <a:latin typeface="Comic Sans MS" pitchFamily="66" charset="0"/>
              </a:rPr>
              <a:t> βακτηριαιμία με ή χωρίς εστία λοίμωξης, πνευμονία, σηπτική αρθρίτιδα, οστεομυελίτιδα</a:t>
            </a:r>
            <a:endParaRPr lang="el-GR" sz="1600" dirty="0">
              <a:solidFill>
                <a:srgbClr val="FFFFCC"/>
              </a:solidFill>
            </a:endParaRPr>
          </a:p>
        </p:txBody>
      </p:sp>
    </p:spTree>
    <p:extLst>
      <p:ext uri="{BB962C8B-B14F-4D97-AF65-F5344CB8AC3E}">
        <p14:creationId xmlns:p14="http://schemas.microsoft.com/office/powerpoint/2010/main" xmlns="" val="3137404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146" name="Rectangle 2"/>
          <p:cNvSpPr>
            <a:spLocks noChangeArrowheads="1"/>
          </p:cNvSpPr>
          <p:nvPr/>
        </p:nvSpPr>
        <p:spPr bwMode="auto">
          <a:xfrm>
            <a:off x="250825" y="381000"/>
            <a:ext cx="7826375" cy="1447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107763" dir="2700000" algn="ctr" rotWithShape="0">
                    <a:schemeClr val="bg2"/>
                  </a:outerShdw>
                </a:effectLst>
              </a14:hiddenEffects>
            </a:ext>
          </a:extLst>
        </p:spPr>
        <p:txBody>
          <a:bodyPr lIns="92075" tIns="46038" rIns="92075" bIns="46038" anchor="ctr"/>
          <a:lstStyle/>
          <a:p>
            <a:r>
              <a:rPr lang="el-GR" sz="3200" dirty="0">
                <a:latin typeface="+mj-lt"/>
              </a:rPr>
              <a:t>Ποια είναι η σχέση μεταξύ στελεχών MRSA που απομονώνονται στο νοσοκομείο, στην κοινότητα και στα ζώα;</a:t>
            </a:r>
          </a:p>
        </p:txBody>
      </p:sp>
      <p:sp>
        <p:nvSpPr>
          <p:cNvPr id="902147" name="Rectangle 3"/>
          <p:cNvSpPr>
            <a:spLocks noChangeArrowheads="1"/>
          </p:cNvSpPr>
          <p:nvPr/>
        </p:nvSpPr>
        <p:spPr bwMode="auto">
          <a:xfrm>
            <a:off x="250825" y="1828800"/>
            <a:ext cx="7948613" cy="502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lstStyle/>
          <a:p>
            <a:pPr marL="342900" indent="-342900" algn="l" eaLnBrk="0" hangingPunct="0">
              <a:spcBef>
                <a:spcPct val="20000"/>
              </a:spcBef>
            </a:pPr>
            <a:endParaRPr lang="el-GR" sz="2400" b="1">
              <a:latin typeface="Times New Roman" pitchFamily="18" charset="0"/>
            </a:endParaRPr>
          </a:p>
        </p:txBody>
      </p:sp>
      <p:sp>
        <p:nvSpPr>
          <p:cNvPr id="902148" name="Oval 4"/>
          <p:cNvSpPr>
            <a:spLocks noChangeArrowheads="1"/>
          </p:cNvSpPr>
          <p:nvPr/>
        </p:nvSpPr>
        <p:spPr bwMode="auto">
          <a:xfrm>
            <a:off x="519113" y="2743200"/>
            <a:ext cx="3044825" cy="3124200"/>
          </a:xfrm>
          <a:prstGeom prst="ellipse">
            <a:avLst/>
          </a:prstGeom>
          <a:solidFill>
            <a:srgbClr val="CCFFCC"/>
          </a:solidFill>
          <a:ln w="9525">
            <a:round/>
            <a:headEnd/>
            <a:tailEnd/>
          </a:ln>
          <a:effectLst/>
          <a:scene3d>
            <a:camera prst="legacyPerspectiveFront">
              <a:rot lat="1500000" lon="20099999" rev="0"/>
            </a:camera>
            <a:lightRig rig="legacyFlat4" dir="t"/>
          </a:scene3d>
          <a:sp3d extrusionH="887400" prstMaterial="legacyMatte">
            <a:bevelT w="13500" h="13500" prst="angle"/>
            <a:bevelB w="13500" h="13500" prst="angle"/>
            <a:extrusionClr>
              <a:srgbClr val="CCFFCC"/>
            </a:extrusionClr>
          </a:sp3d>
          <a:extLst>
            <a:ext uri="{AF507438-7753-43E0-B8FC-AC1667EBCBE1}">
              <a14:hiddenEffects xmlns:a14="http://schemas.microsoft.com/office/drawing/2010/main" xmlns="">
                <a:effectLst>
                  <a:outerShdw dist="107763" dir="2700000" algn="ctr" rotWithShape="0">
                    <a:schemeClr val="bg2"/>
                  </a:outerShdw>
                </a:effectLst>
              </a14:hiddenEffects>
            </a:ext>
          </a:extLst>
        </p:spPr>
        <p:txBody>
          <a:bodyPr wrap="none" anchor="ctr">
            <a:flatTx/>
          </a:bodyPr>
          <a:lstStyle/>
          <a:p>
            <a:endParaRPr lang="el-GR"/>
          </a:p>
        </p:txBody>
      </p:sp>
      <p:sp>
        <p:nvSpPr>
          <p:cNvPr id="902149" name="Oval 5"/>
          <p:cNvSpPr>
            <a:spLocks noChangeArrowheads="1"/>
          </p:cNvSpPr>
          <p:nvPr/>
        </p:nvSpPr>
        <p:spPr bwMode="auto">
          <a:xfrm>
            <a:off x="833438" y="4038600"/>
            <a:ext cx="1989137" cy="990600"/>
          </a:xfrm>
          <a:prstGeom prst="ellipse">
            <a:avLst/>
          </a:prstGeom>
          <a:solidFill>
            <a:schemeClr val="accent1"/>
          </a:solidFill>
          <a:ln w="9525">
            <a:solidFill>
              <a:schemeClr val="tx1"/>
            </a:solidFill>
            <a:round/>
            <a:headEnd/>
            <a:tailEnd/>
          </a:ln>
          <a:effectLst>
            <a:outerShdw dist="107763" dir="2700000" algn="ctr" rotWithShape="0">
              <a:schemeClr val="tx2"/>
            </a:outerShdw>
          </a:effectLst>
        </p:spPr>
        <p:txBody>
          <a:bodyPr wrap="none" anchor="ctr"/>
          <a:lstStyle/>
          <a:p>
            <a:endParaRPr lang="el-GR"/>
          </a:p>
        </p:txBody>
      </p:sp>
      <p:sp>
        <p:nvSpPr>
          <p:cNvPr id="902150" name="Oval 6"/>
          <p:cNvSpPr>
            <a:spLocks noChangeArrowheads="1"/>
          </p:cNvSpPr>
          <p:nvPr/>
        </p:nvSpPr>
        <p:spPr bwMode="auto">
          <a:xfrm>
            <a:off x="5394325" y="2667000"/>
            <a:ext cx="2517775" cy="1447800"/>
          </a:xfrm>
          <a:prstGeom prst="ellipse">
            <a:avLst/>
          </a:prstGeom>
          <a:solidFill>
            <a:srgbClr val="00FFFF"/>
          </a:solidFill>
          <a:ln w="9525">
            <a:round/>
            <a:headEnd/>
            <a:tailEnd/>
          </a:ln>
          <a:effectLst/>
          <a:scene3d>
            <a:camera prst="legacyPerspectiveFront">
              <a:rot lat="1500000" lon="20099999" rev="0"/>
            </a:camera>
            <a:lightRig rig="legacyFlat4" dir="t"/>
          </a:scene3d>
          <a:sp3d extrusionH="430200" prstMaterial="legacyMatte">
            <a:bevelT w="13500" h="13500" prst="angle"/>
            <a:bevelB w="13500" h="13500" prst="angle"/>
            <a:extrusionClr>
              <a:srgbClr val="00FFFF"/>
            </a:extrusion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p>
            <a:endParaRPr lang="el-GR"/>
          </a:p>
        </p:txBody>
      </p:sp>
      <p:sp>
        <p:nvSpPr>
          <p:cNvPr id="902151" name="Oval 7"/>
          <p:cNvSpPr>
            <a:spLocks noChangeArrowheads="1"/>
          </p:cNvSpPr>
          <p:nvPr/>
        </p:nvSpPr>
        <p:spPr bwMode="auto">
          <a:xfrm>
            <a:off x="6246813" y="3429000"/>
            <a:ext cx="2384425" cy="1752600"/>
          </a:xfrm>
          <a:prstGeom prst="ellipse">
            <a:avLst/>
          </a:prstGeom>
          <a:solidFill>
            <a:srgbClr val="CCFFFF"/>
          </a:solidFill>
          <a:ln w="9525">
            <a:round/>
            <a:headEnd/>
            <a:tailEnd/>
          </a:ln>
          <a:effectLst/>
          <a:scene3d>
            <a:camera prst="legacyPerspectiveFront">
              <a:rot lat="1500000" lon="20099999" rev="0"/>
            </a:camera>
            <a:lightRig rig="legacyFlat4" dir="t"/>
          </a:scene3d>
          <a:sp3d extrusionH="430200" prstMaterial="legacyMatte">
            <a:bevelT w="13500" h="13500" prst="angle"/>
            <a:bevelB w="13500" h="13500" prst="angle"/>
            <a:extrusionClr>
              <a:srgbClr val="CCFFFF"/>
            </a:extrusion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p>
            <a:endParaRPr lang="el-GR"/>
          </a:p>
        </p:txBody>
      </p:sp>
      <p:sp>
        <p:nvSpPr>
          <p:cNvPr id="902152" name="Text Box 8"/>
          <p:cNvSpPr txBox="1">
            <a:spLocks noChangeArrowheads="1"/>
          </p:cNvSpPr>
          <p:nvPr/>
        </p:nvSpPr>
        <p:spPr bwMode="auto">
          <a:xfrm>
            <a:off x="844550" y="3352800"/>
            <a:ext cx="2319338"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el-GR" sz="3200" b="1">
                <a:solidFill>
                  <a:schemeClr val="accent2"/>
                </a:solidFill>
                <a:latin typeface="Times New Roman" pitchFamily="18" charset="0"/>
              </a:rPr>
              <a:t>Κ</a:t>
            </a:r>
            <a:r>
              <a:rPr lang="en-US" sz="3200" b="1">
                <a:solidFill>
                  <a:schemeClr val="accent2"/>
                </a:solidFill>
                <a:latin typeface="Times New Roman" pitchFamily="18" charset="0"/>
              </a:rPr>
              <a:t>οινότητα</a:t>
            </a:r>
            <a:endParaRPr lang="en-US" sz="2400" b="1">
              <a:solidFill>
                <a:srgbClr val="FF3300"/>
              </a:solidFill>
              <a:effectLst>
                <a:outerShdw blurRad="38100" dist="38100" dir="2700000" algn="tl">
                  <a:srgbClr val="C0C0C0"/>
                </a:outerShdw>
              </a:effectLst>
              <a:latin typeface="Times New Roman" pitchFamily="18" charset="0"/>
            </a:endParaRPr>
          </a:p>
        </p:txBody>
      </p:sp>
      <p:sp>
        <p:nvSpPr>
          <p:cNvPr id="902153" name="Text Box 9"/>
          <p:cNvSpPr txBox="1">
            <a:spLocks noChangeArrowheads="1"/>
          </p:cNvSpPr>
          <p:nvPr/>
        </p:nvSpPr>
        <p:spPr bwMode="auto">
          <a:xfrm>
            <a:off x="755650" y="4343400"/>
            <a:ext cx="210185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en-US" sz="2800" b="1">
                <a:solidFill>
                  <a:schemeClr val="accent2"/>
                </a:solidFill>
                <a:latin typeface="Times New Roman" pitchFamily="18" charset="0"/>
              </a:rPr>
              <a:t>Nοσοκομείο</a:t>
            </a:r>
            <a:endParaRPr lang="en-US" sz="2400" b="1">
              <a:solidFill>
                <a:schemeClr val="accent2"/>
              </a:solidFill>
              <a:latin typeface="Times New Roman" pitchFamily="18" charset="0"/>
            </a:endParaRPr>
          </a:p>
        </p:txBody>
      </p:sp>
      <p:sp>
        <p:nvSpPr>
          <p:cNvPr id="902154" name="Text Box 10"/>
          <p:cNvSpPr txBox="1">
            <a:spLocks noChangeArrowheads="1"/>
          </p:cNvSpPr>
          <p:nvPr/>
        </p:nvSpPr>
        <p:spPr bwMode="auto">
          <a:xfrm>
            <a:off x="5791200" y="2895600"/>
            <a:ext cx="15240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en-US" sz="2800" b="1">
                <a:solidFill>
                  <a:schemeClr val="accent2"/>
                </a:solidFill>
                <a:latin typeface="Times New Roman" pitchFamily="18" charset="0"/>
              </a:rPr>
              <a:t>Ζώα</a:t>
            </a:r>
            <a:endParaRPr lang="en-US" sz="2800" b="1">
              <a:solidFill>
                <a:srgbClr val="FF3300"/>
              </a:solidFill>
              <a:latin typeface="Times New Roman" pitchFamily="18" charset="0"/>
            </a:endParaRPr>
          </a:p>
        </p:txBody>
      </p:sp>
      <p:sp>
        <p:nvSpPr>
          <p:cNvPr id="902155" name="Text Box 11"/>
          <p:cNvSpPr txBox="1">
            <a:spLocks noChangeArrowheads="1"/>
          </p:cNvSpPr>
          <p:nvPr/>
        </p:nvSpPr>
        <p:spPr bwMode="auto">
          <a:xfrm>
            <a:off x="6489700" y="4114800"/>
            <a:ext cx="1922463"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en-US" sz="2800" b="1">
                <a:solidFill>
                  <a:schemeClr val="accent2"/>
                </a:solidFill>
                <a:latin typeface="Times New Roman" pitchFamily="18" charset="0"/>
              </a:rPr>
              <a:t>Παραγωγή</a:t>
            </a:r>
            <a:endParaRPr lang="en-US" sz="2800" b="1">
              <a:solidFill>
                <a:srgbClr val="FF5050"/>
              </a:solidFill>
              <a:latin typeface="Times New Roman" pitchFamily="18" charset="0"/>
            </a:endParaRPr>
          </a:p>
        </p:txBody>
      </p:sp>
      <p:sp>
        <p:nvSpPr>
          <p:cNvPr id="902156" name="Text Box 12"/>
          <p:cNvSpPr txBox="1">
            <a:spLocks noChangeArrowheads="1"/>
          </p:cNvSpPr>
          <p:nvPr/>
        </p:nvSpPr>
        <p:spPr bwMode="auto">
          <a:xfrm>
            <a:off x="3930650" y="5410200"/>
            <a:ext cx="5033963" cy="1373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en-US" sz="2800" b="1">
                <a:solidFill>
                  <a:srgbClr val="FF3300"/>
                </a:solidFill>
                <a:latin typeface="Times New Roman" pitchFamily="18" charset="0"/>
              </a:rPr>
              <a:t>Παράγοντες ανάπτυξης</a:t>
            </a:r>
            <a:r>
              <a:rPr lang="el-GR" sz="2800" b="1">
                <a:solidFill>
                  <a:srgbClr val="FF3300"/>
                </a:solidFill>
                <a:latin typeface="Times New Roman" pitchFamily="18" charset="0"/>
              </a:rPr>
              <a:t> και αντιβιοτικά</a:t>
            </a:r>
            <a:r>
              <a:rPr lang="en-US" sz="2800" b="1">
                <a:solidFill>
                  <a:srgbClr val="FF3300"/>
                </a:solidFill>
                <a:latin typeface="Times New Roman" pitchFamily="18" charset="0"/>
              </a:rPr>
              <a:t> χορηγούμεν</a:t>
            </a:r>
            <a:r>
              <a:rPr lang="el-GR" sz="2800" b="1">
                <a:solidFill>
                  <a:srgbClr val="FF3300"/>
                </a:solidFill>
                <a:latin typeface="Times New Roman" pitchFamily="18" charset="0"/>
              </a:rPr>
              <a:t>α</a:t>
            </a:r>
            <a:r>
              <a:rPr lang="en-US" sz="2800" b="1">
                <a:solidFill>
                  <a:srgbClr val="FF3300"/>
                </a:solidFill>
                <a:latin typeface="Times New Roman" pitchFamily="18" charset="0"/>
              </a:rPr>
              <a:t> στα ζώα</a:t>
            </a:r>
            <a:endParaRPr lang="en-US" sz="2800" b="1">
              <a:solidFill>
                <a:srgbClr val="FFFFCC"/>
              </a:solidFill>
              <a:latin typeface="Times New Roman" pitchFamily="18" charset="0"/>
            </a:endParaRPr>
          </a:p>
        </p:txBody>
      </p:sp>
      <p:sp>
        <p:nvSpPr>
          <p:cNvPr id="902157" name="AutoShape 13"/>
          <p:cNvSpPr>
            <a:spLocks noChangeArrowheads="1"/>
          </p:cNvSpPr>
          <p:nvPr/>
        </p:nvSpPr>
        <p:spPr bwMode="auto">
          <a:xfrm>
            <a:off x="3232150" y="2819400"/>
            <a:ext cx="1922463" cy="228600"/>
          </a:xfrm>
          <a:prstGeom prst="leftRightArrow">
            <a:avLst>
              <a:gd name="adj1" fmla="val 50000"/>
              <a:gd name="adj2" fmla="val 168194"/>
            </a:avLst>
          </a:prstGeom>
          <a:solidFill>
            <a:srgbClr val="FFFFFF"/>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902158" name="AutoShape 14"/>
          <p:cNvSpPr>
            <a:spLocks noChangeArrowheads="1"/>
          </p:cNvSpPr>
          <p:nvPr/>
        </p:nvSpPr>
        <p:spPr bwMode="auto">
          <a:xfrm>
            <a:off x="3497263" y="4648200"/>
            <a:ext cx="2187575" cy="228600"/>
          </a:xfrm>
          <a:prstGeom prst="leftRightArrow">
            <a:avLst>
              <a:gd name="adj1" fmla="val 50000"/>
              <a:gd name="adj2" fmla="val 191389"/>
            </a:avLst>
          </a:prstGeom>
          <a:solidFill>
            <a:srgbClr val="FFFFFF"/>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902159" name="AutoShape 15"/>
          <p:cNvSpPr>
            <a:spLocks noChangeArrowheads="1"/>
          </p:cNvSpPr>
          <p:nvPr/>
        </p:nvSpPr>
        <p:spPr bwMode="auto">
          <a:xfrm>
            <a:off x="7162800" y="3124200"/>
            <a:ext cx="198438" cy="685800"/>
          </a:xfrm>
          <a:prstGeom prst="upDownArrow">
            <a:avLst>
              <a:gd name="adj1" fmla="val 50000"/>
              <a:gd name="adj2" fmla="val 69120"/>
            </a:avLst>
          </a:prstGeom>
          <a:solidFill>
            <a:srgbClr val="FFFFFF"/>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902160" name="AutoShape 16"/>
          <p:cNvSpPr>
            <a:spLocks noChangeArrowheads="1"/>
          </p:cNvSpPr>
          <p:nvPr/>
        </p:nvSpPr>
        <p:spPr bwMode="auto">
          <a:xfrm>
            <a:off x="2149475" y="3810000"/>
            <a:ext cx="198438" cy="533400"/>
          </a:xfrm>
          <a:prstGeom prst="upDownArrow">
            <a:avLst>
              <a:gd name="adj1" fmla="val 50000"/>
              <a:gd name="adj2" fmla="val 53760"/>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902161" name="Text Box 17"/>
          <p:cNvSpPr txBox="1">
            <a:spLocks noChangeArrowheads="1"/>
          </p:cNvSpPr>
          <p:nvPr/>
        </p:nvSpPr>
        <p:spPr bwMode="auto">
          <a:xfrm>
            <a:off x="7239000" y="1905000"/>
            <a:ext cx="1828800" cy="915988"/>
          </a:xfrm>
          <a:prstGeom prst="rect">
            <a:avLst/>
          </a:prstGeom>
          <a:noFill/>
          <a:ln>
            <a:noFill/>
          </a:ln>
          <a:effectLst/>
          <a:extLst>
            <a:ext uri="{909E8E84-426E-40DD-AFC4-6F175D3DCCD1}">
              <a14:hiddenFill xmlns:a14="http://schemas.microsoft.com/office/drawing/2010/main" xmlns="">
                <a:solidFill>
                  <a:srgbClr val="FFFF66"/>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68686"/>
                  </a:outerShdw>
                </a:effectLst>
              </a14:hiddenEffects>
            </a:ext>
          </a:extLst>
        </p:spPr>
        <p:txBody>
          <a:bodyPr>
            <a:spAutoFit/>
          </a:bodyPr>
          <a:lstStyle/>
          <a:p>
            <a:pPr>
              <a:spcBef>
                <a:spcPct val="50000"/>
              </a:spcBef>
            </a:pPr>
            <a:r>
              <a:rPr lang="en-US" b="1">
                <a:solidFill>
                  <a:srgbClr val="FF3300"/>
                </a:solidFill>
                <a:latin typeface="Comic Sans MS" pitchFamily="66" charset="0"/>
              </a:rPr>
              <a:t>LA-MRSA:</a:t>
            </a:r>
            <a:r>
              <a:rPr lang="en-US" b="1">
                <a:solidFill>
                  <a:srgbClr val="FFFFCC"/>
                </a:solidFill>
                <a:latin typeface="Comic Sans MS" pitchFamily="66" charset="0"/>
              </a:rPr>
              <a:t> Livestock-Associated</a:t>
            </a:r>
          </a:p>
        </p:txBody>
      </p:sp>
      <p:sp>
        <p:nvSpPr>
          <p:cNvPr id="902162" name="Line 18"/>
          <p:cNvSpPr>
            <a:spLocks noChangeShapeType="1"/>
          </p:cNvSpPr>
          <p:nvPr/>
        </p:nvSpPr>
        <p:spPr bwMode="auto">
          <a:xfrm flipH="1">
            <a:off x="7620000" y="2895600"/>
            <a:ext cx="685800" cy="914400"/>
          </a:xfrm>
          <a:prstGeom prst="line">
            <a:avLst/>
          </a:prstGeom>
          <a:noFill/>
          <a:ln w="34925">
            <a:solidFill>
              <a:srgbClr val="FF33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68686"/>
                  </a:outerShdw>
                </a:effectLst>
              </a14:hiddenEffects>
            </a:ext>
          </a:extLst>
        </p:spPr>
        <p:txBody>
          <a:bodyPr/>
          <a:lstStyle/>
          <a:p>
            <a:endParaRPr lang="el-GR"/>
          </a:p>
        </p:txBody>
      </p:sp>
    </p:spTree>
    <p:extLst>
      <p:ext uri="{BB962C8B-B14F-4D97-AF65-F5344CB8AC3E}">
        <p14:creationId xmlns:p14="http://schemas.microsoft.com/office/powerpoint/2010/main" xmlns="" val="11412264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999" name="Rectangle 77">
            <a:extLst>
              <a:ext uri="{FF2B5EF4-FFF2-40B4-BE49-F238E27FC236}">
                <a16:creationId xmlns:a16="http://schemas.microsoft.com/office/drawing/2014/main" xmlns="" id="{C8A3C342-1D03-412F-8DD3-BF519E8E0A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52994" name="Rectangle 2"/>
          <p:cNvSpPr>
            <a:spLocks noGrp="1" noChangeArrowheads="1"/>
          </p:cNvSpPr>
          <p:nvPr>
            <p:ph type="title"/>
          </p:nvPr>
        </p:nvSpPr>
        <p:spPr>
          <a:xfrm>
            <a:off x="486697" y="629266"/>
            <a:ext cx="4641143" cy="1622321"/>
          </a:xfrm>
        </p:spPr>
        <p:txBody>
          <a:bodyPr>
            <a:normAutofit/>
          </a:bodyPr>
          <a:lstStyle/>
          <a:p>
            <a:r>
              <a:rPr lang="en-US" dirty="0">
                <a:solidFill>
                  <a:srgbClr val="EBEBEB"/>
                </a:solidFill>
              </a:rPr>
              <a:t>MRSA </a:t>
            </a:r>
            <a:r>
              <a:rPr lang="el-GR" dirty="0">
                <a:solidFill>
                  <a:srgbClr val="EBEBEB"/>
                </a:solidFill>
              </a:rPr>
              <a:t>στα ζώα συντροφιάς</a:t>
            </a:r>
            <a:endParaRPr lang="en-US" dirty="0">
              <a:solidFill>
                <a:srgbClr val="EBEBEB"/>
              </a:solidFill>
            </a:endParaRPr>
          </a:p>
        </p:txBody>
      </p:sp>
      <p:sp>
        <p:nvSpPr>
          <p:cNvPr id="852995" name="Rectangle 3"/>
          <p:cNvSpPr>
            <a:spLocks noGrp="1" noChangeArrowheads="1"/>
          </p:cNvSpPr>
          <p:nvPr>
            <p:ph idx="1"/>
          </p:nvPr>
        </p:nvSpPr>
        <p:spPr>
          <a:xfrm>
            <a:off x="486697" y="2438400"/>
            <a:ext cx="4641142" cy="3785419"/>
          </a:xfrm>
        </p:spPr>
        <p:txBody>
          <a:bodyPr>
            <a:normAutofit/>
          </a:bodyPr>
          <a:lstStyle/>
          <a:p>
            <a:pPr>
              <a:lnSpc>
                <a:spcPct val="90000"/>
              </a:lnSpc>
            </a:pPr>
            <a:r>
              <a:rPr lang="el-GR" sz="1800" dirty="0">
                <a:solidFill>
                  <a:srgbClr val="FFFFFF"/>
                </a:solidFill>
                <a:latin typeface="Arial" panose="020B0604020202020204" pitchFamily="34" charset="0"/>
                <a:cs typeface="Arial" panose="020B0604020202020204" pitchFamily="34" charset="0"/>
              </a:rPr>
              <a:t>Επιδημία το 1988 από γάτα σε οίκο ευγηρίας.</a:t>
            </a:r>
          </a:p>
          <a:p>
            <a:pPr>
              <a:lnSpc>
                <a:spcPct val="90000"/>
              </a:lnSpc>
            </a:pPr>
            <a:r>
              <a:rPr lang="el-GR" sz="1800" dirty="0">
                <a:solidFill>
                  <a:srgbClr val="FFFFFF"/>
                </a:solidFill>
                <a:latin typeface="Arial" panose="020B0604020202020204" pitchFamily="34" charset="0"/>
                <a:cs typeface="Arial" panose="020B0604020202020204" pitchFamily="34" charset="0"/>
              </a:rPr>
              <a:t>Το 1994 αίτιο λοιμώξεων σε σκύλους</a:t>
            </a:r>
          </a:p>
          <a:p>
            <a:pPr>
              <a:lnSpc>
                <a:spcPct val="90000"/>
              </a:lnSpc>
            </a:pPr>
            <a:r>
              <a:rPr lang="el-GR" sz="1800" dirty="0">
                <a:solidFill>
                  <a:srgbClr val="FFFFFF"/>
                </a:solidFill>
                <a:latin typeface="Arial" panose="020B0604020202020204" pitchFamily="34" charset="0"/>
                <a:cs typeface="Arial" panose="020B0604020202020204" pitchFamily="34" charset="0"/>
              </a:rPr>
              <a:t>Διασπορά σε ανθρώπους και κτηνιάτρους</a:t>
            </a:r>
          </a:p>
          <a:p>
            <a:pPr>
              <a:lnSpc>
                <a:spcPct val="90000"/>
              </a:lnSpc>
            </a:pPr>
            <a:r>
              <a:rPr lang="el-GR" sz="1800" dirty="0">
                <a:solidFill>
                  <a:srgbClr val="FFFFFF"/>
                </a:solidFill>
                <a:latin typeface="Arial" panose="020B0604020202020204" pitchFamily="34" charset="0"/>
                <a:cs typeface="Arial" panose="020B0604020202020204" pitchFamily="34" charset="0"/>
              </a:rPr>
              <a:t>Κλώνοι ανθρώπινης προέλευσης</a:t>
            </a:r>
            <a:endParaRPr lang="en-US" sz="1800" dirty="0">
              <a:solidFill>
                <a:srgbClr val="FFFFFF"/>
              </a:solidFill>
              <a:latin typeface="Arial" panose="020B0604020202020204" pitchFamily="34" charset="0"/>
              <a:cs typeface="Arial" panose="020B0604020202020204" pitchFamily="34" charset="0"/>
            </a:endParaRPr>
          </a:p>
          <a:p>
            <a:pPr lvl="1">
              <a:lnSpc>
                <a:spcPct val="90000"/>
              </a:lnSpc>
            </a:pPr>
            <a:r>
              <a:rPr lang="el-GR" altLang="ko-KR" dirty="0">
                <a:solidFill>
                  <a:srgbClr val="FFFFFF"/>
                </a:solidFill>
                <a:latin typeface="Arial" panose="020B0604020202020204" pitchFamily="34" charset="0"/>
                <a:cs typeface="Arial" panose="020B0604020202020204" pitchFamily="34" charset="0"/>
              </a:rPr>
              <a:t>Γερμανία </a:t>
            </a:r>
            <a:r>
              <a:rPr lang="en-US" altLang="ko-KR" dirty="0">
                <a:solidFill>
                  <a:srgbClr val="FFFFFF"/>
                </a:solidFill>
                <a:latin typeface="Arial" panose="020B0604020202020204" pitchFamily="34" charset="0"/>
                <a:ea typeface="굴림" pitchFamily="34" charset="-127"/>
                <a:cs typeface="Arial" panose="020B0604020202020204" pitchFamily="34" charset="0"/>
              </a:rPr>
              <a:t>HA-MRSA </a:t>
            </a:r>
            <a:r>
              <a:rPr lang="el-GR" altLang="ko-KR" dirty="0">
                <a:solidFill>
                  <a:srgbClr val="FFFFFF"/>
                </a:solidFill>
                <a:latin typeface="Arial" panose="020B0604020202020204" pitchFamily="34" charset="0"/>
                <a:cs typeface="Arial" panose="020B0604020202020204" pitchFamily="34" charset="0"/>
              </a:rPr>
              <a:t>κλώνος</a:t>
            </a:r>
            <a:r>
              <a:rPr lang="en-US" altLang="ko-KR" dirty="0">
                <a:solidFill>
                  <a:srgbClr val="FFFFFF"/>
                </a:solidFill>
                <a:latin typeface="Arial" panose="020B0604020202020204" pitchFamily="34" charset="0"/>
                <a:ea typeface="굴림" pitchFamily="34" charset="-127"/>
                <a:cs typeface="Arial" panose="020B0604020202020204" pitchFamily="34" charset="0"/>
              </a:rPr>
              <a:t> ST22-IV </a:t>
            </a:r>
            <a:endParaRPr lang="el-GR" dirty="0">
              <a:solidFill>
                <a:srgbClr val="FFFFFF"/>
              </a:solidFill>
              <a:latin typeface="Arial" panose="020B0604020202020204" pitchFamily="34" charset="0"/>
              <a:cs typeface="Arial" panose="020B0604020202020204" pitchFamily="34" charset="0"/>
            </a:endParaRPr>
          </a:p>
          <a:p>
            <a:pPr>
              <a:lnSpc>
                <a:spcPct val="90000"/>
              </a:lnSpc>
            </a:pPr>
            <a:r>
              <a:rPr lang="el-GR" sz="1800" dirty="0">
                <a:solidFill>
                  <a:srgbClr val="FFFFFF"/>
                </a:solidFill>
                <a:latin typeface="Arial" panose="020B0604020202020204" pitchFamily="34" charset="0"/>
                <a:cs typeface="Arial" panose="020B0604020202020204" pitchFamily="34" charset="0"/>
              </a:rPr>
              <a:t>Σπάνια κλώνοι ζωικής προέλευσης</a:t>
            </a:r>
          </a:p>
          <a:p>
            <a:pPr lvl="1">
              <a:lnSpc>
                <a:spcPct val="90000"/>
              </a:lnSpc>
            </a:pPr>
            <a:r>
              <a:rPr lang="el-GR" dirty="0">
                <a:solidFill>
                  <a:srgbClr val="FFFFFF"/>
                </a:solidFill>
                <a:latin typeface="Arial" panose="020B0604020202020204" pitchFamily="34" charset="0"/>
                <a:cs typeface="Arial" panose="020B0604020202020204" pitchFamily="34" charset="0"/>
              </a:rPr>
              <a:t>Γαλλία </a:t>
            </a:r>
            <a:r>
              <a:rPr lang="en-US" dirty="0">
                <a:solidFill>
                  <a:srgbClr val="FFFFFF"/>
                </a:solidFill>
                <a:latin typeface="Arial" panose="020B0604020202020204" pitchFamily="34" charset="0"/>
                <a:cs typeface="Arial" panose="020B0604020202020204" pitchFamily="34" charset="0"/>
              </a:rPr>
              <a:t>CC398</a:t>
            </a:r>
            <a:endParaRPr lang="el-GR" dirty="0">
              <a:solidFill>
                <a:srgbClr val="FFFFFF"/>
              </a:solidFill>
              <a:latin typeface="Arial" panose="020B0604020202020204" pitchFamily="34" charset="0"/>
              <a:cs typeface="Arial" panose="020B0604020202020204" pitchFamily="34" charset="0"/>
            </a:endParaRPr>
          </a:p>
          <a:p>
            <a:pPr>
              <a:lnSpc>
                <a:spcPct val="90000"/>
              </a:lnSpc>
            </a:pPr>
            <a:r>
              <a:rPr lang="el-GR" sz="1800" dirty="0">
                <a:solidFill>
                  <a:srgbClr val="FFFFFF"/>
                </a:solidFill>
                <a:latin typeface="Arial" panose="020B0604020202020204" pitchFamily="34" charset="0"/>
                <a:cs typeface="Arial" panose="020B0604020202020204" pitchFamily="34" charset="0"/>
              </a:rPr>
              <a:t>Χρήση αντιβιοτικών</a:t>
            </a:r>
            <a:endParaRPr lang="en-US" sz="1800" dirty="0">
              <a:solidFill>
                <a:srgbClr val="FFFFFF"/>
              </a:solidFill>
              <a:latin typeface="Arial" panose="020B0604020202020204" pitchFamily="34" charset="0"/>
              <a:cs typeface="Arial" panose="020B0604020202020204" pitchFamily="34" charset="0"/>
            </a:endParaRPr>
          </a:p>
        </p:txBody>
      </p:sp>
      <p:sp>
        <p:nvSpPr>
          <p:cNvPr id="853000" name="Freeform 31">
            <a:extLst>
              <a:ext uri="{FF2B5EF4-FFF2-40B4-BE49-F238E27FC236}">
                <a16:creationId xmlns:a16="http://schemas.microsoft.com/office/drawing/2014/main" xmlns="" id="{81CC9B02-E087-4350-AEBD-2C3CF001AF0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261980" y="-1"/>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852997" name="Picture 5" descr="MP900431808"/>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7050" r="2322" b="-5"/>
          <a:stretch/>
        </p:blipFill>
        <p:spPr bwMode="auto">
          <a:xfrm>
            <a:off x="5422764" y="2"/>
            <a:ext cx="3721551" cy="3428999"/>
          </a:xfrm>
          <a:custGeom>
            <a:avLst/>
            <a:gdLst/>
            <a:ahLst/>
            <a:cxnLst/>
            <a:rect l="l" t="t" r="r" b="b"/>
            <a:pathLst>
              <a:path w="4962068" h="3428999">
                <a:moveTo>
                  <a:pt x="0" y="0"/>
                </a:moveTo>
                <a:lnTo>
                  <a:pt x="1343538" y="0"/>
                </a:lnTo>
                <a:lnTo>
                  <a:pt x="1343538" y="1"/>
                </a:lnTo>
                <a:lnTo>
                  <a:pt x="4962068" y="1"/>
                </a:lnTo>
                <a:lnTo>
                  <a:pt x="4962067" y="3428999"/>
                </a:lnTo>
                <a:lnTo>
                  <a:pt x="250957" y="3428999"/>
                </a:lnTo>
                <a:lnTo>
                  <a:pt x="250957" y="3343961"/>
                </a:lnTo>
                <a:lnTo>
                  <a:pt x="251965" y="3201315"/>
                </a:lnTo>
                <a:lnTo>
                  <a:pt x="250957" y="3057297"/>
                </a:lnTo>
                <a:lnTo>
                  <a:pt x="248940" y="2911221"/>
                </a:lnTo>
                <a:lnTo>
                  <a:pt x="247091" y="2765146"/>
                </a:lnTo>
                <a:lnTo>
                  <a:pt x="243057" y="2617013"/>
                </a:lnTo>
                <a:lnTo>
                  <a:pt x="238855" y="2467509"/>
                </a:lnTo>
                <a:lnTo>
                  <a:pt x="233980" y="2318004"/>
                </a:lnTo>
                <a:lnTo>
                  <a:pt x="227089" y="2167128"/>
                </a:lnTo>
                <a:lnTo>
                  <a:pt x="218852" y="2014881"/>
                </a:lnTo>
                <a:lnTo>
                  <a:pt x="210952" y="1861947"/>
                </a:lnTo>
                <a:lnTo>
                  <a:pt x="200867" y="1709014"/>
                </a:lnTo>
                <a:lnTo>
                  <a:pt x="188764" y="1554023"/>
                </a:lnTo>
                <a:lnTo>
                  <a:pt x="176662" y="1401090"/>
                </a:lnTo>
                <a:lnTo>
                  <a:pt x="162710" y="1245413"/>
                </a:lnTo>
                <a:lnTo>
                  <a:pt x="147414" y="1089051"/>
                </a:lnTo>
                <a:lnTo>
                  <a:pt x="131278" y="934746"/>
                </a:lnTo>
                <a:lnTo>
                  <a:pt x="112452" y="778383"/>
                </a:lnTo>
                <a:lnTo>
                  <a:pt x="92281" y="622707"/>
                </a:lnTo>
                <a:lnTo>
                  <a:pt x="72278" y="466344"/>
                </a:lnTo>
                <a:lnTo>
                  <a:pt x="48914" y="310668"/>
                </a:lnTo>
                <a:lnTo>
                  <a:pt x="25045" y="155677"/>
                </a:lnTo>
                <a:close/>
              </a:path>
            </a:pathLst>
          </a:custGeom>
          <a:noFill/>
          <a:extLst>
            <a:ext uri="{909E8E84-426E-40DD-AFC4-6F175D3DCCD1}">
              <a14:hiddenFill xmlns:a14="http://schemas.microsoft.com/office/drawing/2010/main" xmlns="">
                <a:solidFill>
                  <a:srgbClr val="FFFFFF"/>
                </a:solidFill>
              </a14:hiddenFill>
            </a:ext>
          </a:extLst>
        </p:spPr>
      </p:pic>
      <p:pic>
        <p:nvPicPr>
          <p:cNvPr id="165890" name="Picture 2" descr="Tips on how to make a cat and dog become friends">
            <a:extLst>
              <a:ext uri="{FF2B5EF4-FFF2-40B4-BE49-F238E27FC236}">
                <a16:creationId xmlns:a16="http://schemas.microsoft.com/office/drawing/2014/main" xmlns="" id="{6B936318-7B64-7346-8D5C-3B7513EFFCB5}"/>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7106" r="25903" b="3"/>
          <a:stretch/>
        </p:blipFill>
        <p:spPr bwMode="auto">
          <a:xfrm>
            <a:off x="5421567" y="3428997"/>
            <a:ext cx="3722433" cy="3429002"/>
          </a:xfrm>
          <a:custGeom>
            <a:avLst/>
            <a:gdLst/>
            <a:ahLst/>
            <a:cxnLst/>
            <a:rect l="l" t="t" r="r" b="b"/>
            <a:pathLst>
              <a:path w="4963244" h="3429002">
                <a:moveTo>
                  <a:pt x="252134" y="0"/>
                </a:moveTo>
                <a:lnTo>
                  <a:pt x="4963244" y="0"/>
                </a:lnTo>
                <a:lnTo>
                  <a:pt x="4963244" y="3429002"/>
                </a:lnTo>
                <a:lnTo>
                  <a:pt x="900697" y="3429002"/>
                </a:lnTo>
                <a:lnTo>
                  <a:pt x="900697" y="3429001"/>
                </a:lnTo>
                <a:lnTo>
                  <a:pt x="0" y="3429001"/>
                </a:lnTo>
                <a:lnTo>
                  <a:pt x="5883" y="3388539"/>
                </a:lnTo>
                <a:lnTo>
                  <a:pt x="23196" y="3269895"/>
                </a:lnTo>
                <a:lnTo>
                  <a:pt x="35299" y="3183484"/>
                </a:lnTo>
                <a:lnTo>
                  <a:pt x="48073" y="3080614"/>
                </a:lnTo>
                <a:lnTo>
                  <a:pt x="63369" y="2958542"/>
                </a:lnTo>
                <a:lnTo>
                  <a:pt x="79506" y="2823439"/>
                </a:lnTo>
                <a:lnTo>
                  <a:pt x="96483" y="2671192"/>
                </a:lnTo>
                <a:lnTo>
                  <a:pt x="114469" y="2505228"/>
                </a:lnTo>
                <a:lnTo>
                  <a:pt x="132454" y="2324863"/>
                </a:lnTo>
                <a:lnTo>
                  <a:pt x="150776" y="2132839"/>
                </a:lnTo>
                <a:lnTo>
                  <a:pt x="167753" y="1925727"/>
                </a:lnTo>
                <a:lnTo>
                  <a:pt x="184058" y="1709014"/>
                </a:lnTo>
                <a:lnTo>
                  <a:pt x="198849" y="1479957"/>
                </a:lnTo>
                <a:lnTo>
                  <a:pt x="212969" y="1241299"/>
                </a:lnTo>
                <a:lnTo>
                  <a:pt x="226248" y="992353"/>
                </a:lnTo>
                <a:lnTo>
                  <a:pt x="230955" y="864794"/>
                </a:lnTo>
                <a:lnTo>
                  <a:pt x="236165" y="734493"/>
                </a:lnTo>
                <a:lnTo>
                  <a:pt x="241040" y="602134"/>
                </a:lnTo>
                <a:lnTo>
                  <a:pt x="244234" y="469088"/>
                </a:lnTo>
                <a:lnTo>
                  <a:pt x="247091" y="333300"/>
                </a:lnTo>
                <a:lnTo>
                  <a:pt x="250117" y="196140"/>
                </a:lnTo>
                <a:lnTo>
                  <a:pt x="252134" y="56237"/>
                </a:lnTo>
                <a:close/>
              </a:path>
            </a:pathLst>
          </a:cu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250495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xmlns="" id="{91B28F63-CF00-448F-B141-FE33C33B189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cstate="print">
            <a:extLst>
              <a:ext uri="{28A0092B-C50C-407E-A947-70E740481C1C}">
                <a14:useLocalDpi xmlns:a14="http://schemas.microsoft.com/office/drawing/2010/main" xmlns="" val="0"/>
              </a:ext>
            </a:extLst>
          </a:blip>
          <a:srcRect l="3613"/>
          <a:stretch/>
        </p:blipFill>
        <p:spPr>
          <a:xfrm>
            <a:off x="0" y="2669685"/>
            <a:ext cx="3027759" cy="4188315"/>
          </a:xfrm>
          <a:prstGeom prst="rect">
            <a:avLst/>
          </a:prstGeom>
        </p:spPr>
      </p:pic>
      <p:pic>
        <p:nvPicPr>
          <p:cNvPr id="55" name="Picture 54">
            <a:extLst>
              <a:ext uri="{FF2B5EF4-FFF2-40B4-BE49-F238E27FC236}">
                <a16:creationId xmlns:a16="http://schemas.microsoft.com/office/drawing/2014/main" xmlns="" id="{2AE609E2-8522-44E4-9077-980E5BCF3E1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cstate="print">
            <a:extLst>
              <a:ext uri="{28A0092B-C50C-407E-A947-70E740481C1C}">
                <a14:useLocalDpi xmlns:a14="http://schemas.microsoft.com/office/drawing/2010/main" xmlns="" val="0"/>
              </a:ext>
            </a:extLst>
          </a:blip>
          <a:srcRect l="35640"/>
          <a:stretch/>
        </p:blipFill>
        <p:spPr>
          <a:xfrm>
            <a:off x="0" y="2892347"/>
            <a:ext cx="1141809" cy="2365453"/>
          </a:xfrm>
          <a:prstGeom prst="rect">
            <a:avLst/>
          </a:prstGeom>
        </p:spPr>
      </p:pic>
      <p:sp>
        <p:nvSpPr>
          <p:cNvPr id="57" name="Oval 56">
            <a:extLst>
              <a:ext uri="{FF2B5EF4-FFF2-40B4-BE49-F238E27FC236}">
                <a16:creationId xmlns:a16="http://schemas.microsoft.com/office/drawing/2014/main" xmlns="" id="{4FA533C5-33E3-4611-AF9F-72811D8B26A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59" name="Picture 58">
            <a:extLst>
              <a:ext uri="{FF2B5EF4-FFF2-40B4-BE49-F238E27FC236}">
                <a16:creationId xmlns:a16="http://schemas.microsoft.com/office/drawing/2014/main" xmlns="" id="{8949AD42-25FD-4C3D-9EEE-B7FEC580998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cstate="print">
            <a:extLst>
              <a:ext uri="{28A0092B-C50C-407E-A947-70E740481C1C}">
                <a14:useLocalDpi xmlns:a14="http://schemas.microsoft.com/office/drawing/2010/main" xmlns="" val="0"/>
              </a:ext>
            </a:extLst>
          </a:blip>
          <a:srcRect t="28813"/>
          <a:stretch/>
        </p:blipFill>
        <p:spPr>
          <a:xfrm>
            <a:off x="5999559" y="0"/>
            <a:ext cx="1202540" cy="1141407"/>
          </a:xfrm>
          <a:prstGeom prst="rect">
            <a:avLst/>
          </a:prstGeom>
        </p:spPr>
      </p:pic>
      <p:pic>
        <p:nvPicPr>
          <p:cNvPr id="61" name="Picture 60">
            <a:extLst>
              <a:ext uri="{FF2B5EF4-FFF2-40B4-BE49-F238E27FC236}">
                <a16:creationId xmlns:a16="http://schemas.microsoft.com/office/drawing/2014/main" xmlns="" id="{6AC7D913-60B7-4603-881B-831DA5D3A94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cstate="print">
            <a:extLst>
              <a:ext uri="{28A0092B-C50C-407E-A947-70E740481C1C}">
                <a14:useLocalDpi xmlns:a14="http://schemas.microsoft.com/office/drawing/2010/main" xmlns="" val="0"/>
              </a:ext>
            </a:extLst>
          </a:blip>
          <a:srcRect b="23320"/>
          <a:stretch/>
        </p:blipFill>
        <p:spPr>
          <a:xfrm>
            <a:off x="6454408" y="6096000"/>
            <a:ext cx="745301" cy="762000"/>
          </a:xfrm>
          <a:prstGeom prst="rect">
            <a:avLst/>
          </a:prstGeom>
        </p:spPr>
      </p:pic>
      <p:sp>
        <p:nvSpPr>
          <p:cNvPr id="63" name="Rectangle 62">
            <a:extLst>
              <a:ext uri="{FF2B5EF4-FFF2-40B4-BE49-F238E27FC236}">
                <a16:creationId xmlns:a16="http://schemas.microsoft.com/office/drawing/2014/main" xmlns="" id="{87F0FDC4-AD8C-47D9-9131-623C98ADB0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5" name="Rectangle 64">
            <a:extLst>
              <a:ext uri="{FF2B5EF4-FFF2-40B4-BE49-F238E27FC236}">
                <a16:creationId xmlns:a16="http://schemas.microsoft.com/office/drawing/2014/main" xmlns="" id="{74CD14DB-BB81-479F-A1FC-1C75640E9F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67" name="Rectangle 66">
            <a:extLst>
              <a:ext uri="{FF2B5EF4-FFF2-40B4-BE49-F238E27FC236}">
                <a16:creationId xmlns:a16="http://schemas.microsoft.com/office/drawing/2014/main" xmlns="" id="{C943A91B-7CA7-4592-A975-73B1BF8C4C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9" name="Freeform 7">
            <a:extLst>
              <a:ext uri="{FF2B5EF4-FFF2-40B4-BE49-F238E27FC236}">
                <a16:creationId xmlns:a16="http://schemas.microsoft.com/office/drawing/2014/main" xmlns="" id="{EC471314-E46A-414B-8D91-74880E84F1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71" name="Freeform: Shape 70">
            <a:extLst>
              <a:ext uri="{FF2B5EF4-FFF2-40B4-BE49-F238E27FC236}">
                <a16:creationId xmlns:a16="http://schemas.microsoft.com/office/drawing/2014/main" xmlns="" id="{6A681326-1C9D-44A3-A627-3871BDAE41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a:off x="0" y="1762067"/>
            <a:ext cx="9144313"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3" name="Ορθογώνιο 2">
            <a:extLst>
              <a:ext uri="{FF2B5EF4-FFF2-40B4-BE49-F238E27FC236}">
                <a16:creationId xmlns:a16="http://schemas.microsoft.com/office/drawing/2014/main" xmlns="" id="{B45B60E3-3E95-C74C-A996-5A97DB86D487}"/>
              </a:ext>
            </a:extLst>
          </p:cNvPr>
          <p:cNvSpPr/>
          <p:nvPr/>
        </p:nvSpPr>
        <p:spPr>
          <a:xfrm>
            <a:off x="827484" y="452718"/>
            <a:ext cx="6710641" cy="140053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900" b="0" i="0" kern="1200" dirty="0">
                <a:solidFill>
                  <a:srgbClr val="FFFFFF"/>
                </a:solidFill>
                <a:latin typeface="+mj-lt"/>
                <a:ea typeface="+mj-ea"/>
                <a:cs typeface="+mj-cs"/>
              </a:rPr>
              <a:t>Livestock-associated Methicillin-resistant Staphylococcus aureus, </a:t>
            </a:r>
          </a:p>
          <a:p>
            <a:pPr>
              <a:lnSpc>
                <a:spcPct val="90000"/>
              </a:lnSpc>
              <a:spcBef>
                <a:spcPct val="0"/>
              </a:spcBef>
              <a:spcAft>
                <a:spcPts val="600"/>
              </a:spcAft>
            </a:pPr>
            <a:r>
              <a:rPr lang="en-US" sz="2900" b="0" i="0" kern="1200" dirty="0">
                <a:solidFill>
                  <a:schemeClr val="accent2"/>
                </a:solidFill>
                <a:latin typeface="+mj-lt"/>
                <a:ea typeface="+mj-ea"/>
                <a:cs typeface="+mj-cs"/>
              </a:rPr>
              <a:t>LA-MRSA</a:t>
            </a:r>
          </a:p>
        </p:txBody>
      </p:sp>
      <p:sp>
        <p:nvSpPr>
          <p:cNvPr id="2" name="Ορθογώνιο 1">
            <a:extLst>
              <a:ext uri="{FF2B5EF4-FFF2-40B4-BE49-F238E27FC236}">
                <a16:creationId xmlns:a16="http://schemas.microsoft.com/office/drawing/2014/main" xmlns="" id="{C5BA10E9-562C-4B43-B67C-C86171410C78}"/>
              </a:ext>
            </a:extLst>
          </p:cNvPr>
          <p:cNvSpPr/>
          <p:nvPr/>
        </p:nvSpPr>
        <p:spPr>
          <a:xfrm>
            <a:off x="485507" y="2502332"/>
            <a:ext cx="7743825" cy="3484879"/>
          </a:xfrm>
          <a:prstGeom prst="rect">
            <a:avLst/>
          </a:prstGeom>
        </p:spPr>
        <p:txBody>
          <a:bodyPr vert="horz" lIns="91440" tIns="45720" rIns="91440" bIns="45720" rtlCol="0">
            <a:noAutofit/>
          </a:bodyPr>
          <a:lstStyle/>
          <a:p>
            <a:pPr marL="342900" indent="-342900">
              <a:spcBef>
                <a:spcPts val="1000"/>
              </a:spcBef>
              <a:buClr>
                <a:schemeClr val="accent1"/>
              </a:buClr>
              <a:buSzPct val="80000"/>
              <a:buFont typeface="Wingdings" pitchFamily="2" charset="2"/>
              <a:buChar char="Ø"/>
            </a:pPr>
            <a:r>
              <a:rPr lang="en-US" sz="2000" dirty="0" err="1">
                <a:latin typeface="Arial" panose="020B0604020202020204" pitchFamily="34" charset="0"/>
                <a:ea typeface="+mj-ea"/>
                <a:cs typeface="Arial" panose="020B0604020202020204" pitchFamily="34" charset="0"/>
              </a:rPr>
              <a:t>Οι</a:t>
            </a:r>
            <a:r>
              <a:rPr lang="en-US" sz="2000" dirty="0">
                <a:latin typeface="Arial" panose="020B0604020202020204" pitchFamily="34" charset="0"/>
                <a:ea typeface="+mj-ea"/>
                <a:cs typeface="Arial" panose="020B0604020202020204" pitchFamily="34" charset="0"/>
              </a:rPr>
              <a:t> π</a:t>
            </a:r>
            <a:r>
              <a:rPr lang="en-US" sz="2000" dirty="0" err="1">
                <a:latin typeface="Arial" panose="020B0604020202020204" pitchFamily="34" charset="0"/>
                <a:ea typeface="+mj-ea"/>
                <a:cs typeface="Arial" panose="020B0604020202020204" pitchFamily="34" charset="0"/>
              </a:rPr>
              <a:t>ρώτες</a:t>
            </a:r>
            <a:r>
              <a:rPr lang="en-US" sz="2000" dirty="0">
                <a:latin typeface="Arial" panose="020B0604020202020204" pitchFamily="34" charset="0"/>
                <a:ea typeface="+mj-ea"/>
                <a:cs typeface="Arial" panose="020B0604020202020204" pitchFamily="34" charset="0"/>
              </a:rPr>
              <a:t> α</a:t>
            </a:r>
            <a:r>
              <a:rPr lang="en-US" sz="2000" dirty="0" err="1">
                <a:latin typeface="Arial" panose="020B0604020202020204" pitchFamily="34" charset="0"/>
                <a:ea typeface="+mj-ea"/>
                <a:cs typeface="Arial" panose="020B0604020202020204" pitchFamily="34" charset="0"/>
              </a:rPr>
              <a:t>ν</a:t>
            </a:r>
            <a:r>
              <a:rPr lang="en-US" sz="2000" dirty="0">
                <a:latin typeface="Arial" panose="020B0604020202020204" pitchFamily="34" charset="0"/>
                <a:ea typeface="+mj-ea"/>
                <a:cs typeface="Arial" panose="020B0604020202020204" pitchFamily="34" charset="0"/>
              </a:rPr>
              <a:t>α</a:t>
            </a:r>
            <a:r>
              <a:rPr lang="en-US" sz="2000" dirty="0" err="1">
                <a:latin typeface="Arial" panose="020B0604020202020204" pitchFamily="34" charset="0"/>
                <a:ea typeface="+mj-ea"/>
                <a:cs typeface="Arial" panose="020B0604020202020204" pitchFamily="34" charset="0"/>
              </a:rPr>
              <a:t>φορές</a:t>
            </a:r>
            <a:r>
              <a:rPr lang="en-US" sz="2000" dirty="0">
                <a:latin typeface="Arial" panose="020B0604020202020204" pitchFamily="34" charset="0"/>
                <a:ea typeface="+mj-ea"/>
                <a:cs typeface="Arial" panose="020B0604020202020204" pitchFamily="34" charset="0"/>
              </a:rPr>
              <a:t> </a:t>
            </a:r>
            <a:r>
              <a:rPr lang="en-US" sz="2000" dirty="0" err="1">
                <a:latin typeface="Arial" panose="020B0604020202020204" pitchFamily="34" charset="0"/>
                <a:ea typeface="+mj-ea"/>
                <a:cs typeface="Arial" panose="020B0604020202020204" pitchFamily="34" charset="0"/>
              </a:rPr>
              <a:t>σε</a:t>
            </a:r>
            <a:r>
              <a:rPr lang="en-US" sz="2000" dirty="0">
                <a:latin typeface="Arial" panose="020B0604020202020204" pitchFamily="34" charset="0"/>
                <a:ea typeface="+mj-ea"/>
                <a:cs typeface="Arial" panose="020B0604020202020204" pitchFamily="34" charset="0"/>
              </a:rPr>
              <a:t> </a:t>
            </a:r>
            <a:r>
              <a:rPr lang="en-US" sz="2000" dirty="0" err="1">
                <a:latin typeface="Arial" panose="020B0604020202020204" pitchFamily="34" charset="0"/>
                <a:ea typeface="+mj-ea"/>
                <a:cs typeface="Arial" panose="020B0604020202020204" pitchFamily="34" charset="0"/>
              </a:rPr>
              <a:t>ζώ</a:t>
            </a:r>
            <a:r>
              <a:rPr lang="en-US" sz="2000" dirty="0">
                <a:latin typeface="Arial" panose="020B0604020202020204" pitchFamily="34" charset="0"/>
                <a:ea typeface="+mj-ea"/>
                <a:cs typeface="Arial" panose="020B0604020202020204" pitchFamily="34" charset="0"/>
              </a:rPr>
              <a:t>α </a:t>
            </a:r>
            <a:r>
              <a:rPr lang="en-US" sz="2000" dirty="0" err="1">
                <a:latin typeface="Arial" panose="020B0604020202020204" pitchFamily="34" charset="0"/>
                <a:ea typeface="+mj-ea"/>
                <a:cs typeface="Arial" panose="020B0604020202020204" pitchFamily="34" charset="0"/>
              </a:rPr>
              <a:t>έγιν</a:t>
            </a:r>
            <a:r>
              <a:rPr lang="en-US" sz="2000" dirty="0">
                <a:latin typeface="Arial" panose="020B0604020202020204" pitchFamily="34" charset="0"/>
                <a:ea typeface="+mj-ea"/>
                <a:cs typeface="Arial" panose="020B0604020202020204" pitchFamily="34" charset="0"/>
              </a:rPr>
              <a:t>α</a:t>
            </a:r>
            <a:r>
              <a:rPr lang="en-US" sz="2000" dirty="0" err="1">
                <a:latin typeface="Arial" panose="020B0604020202020204" pitchFamily="34" charset="0"/>
                <a:ea typeface="+mj-ea"/>
                <a:cs typeface="Arial" panose="020B0604020202020204" pitchFamily="34" charset="0"/>
              </a:rPr>
              <a:t>ν</a:t>
            </a:r>
            <a:r>
              <a:rPr lang="en-US" sz="2000" dirty="0">
                <a:latin typeface="Arial" panose="020B0604020202020204" pitchFamily="34" charset="0"/>
                <a:ea typeface="+mj-ea"/>
                <a:cs typeface="Arial" panose="020B0604020202020204" pitchFamily="34" charset="0"/>
              </a:rPr>
              <a:t> </a:t>
            </a:r>
            <a:r>
              <a:rPr lang="en-US" sz="2000" dirty="0" err="1">
                <a:latin typeface="Arial" panose="020B0604020202020204" pitchFamily="34" charset="0"/>
                <a:ea typeface="+mj-ea"/>
                <a:cs typeface="Arial" panose="020B0604020202020204" pitchFamily="34" charset="0"/>
              </a:rPr>
              <a:t>στις</a:t>
            </a:r>
            <a:r>
              <a:rPr lang="en-US" sz="2000" dirty="0">
                <a:latin typeface="Arial" panose="020B0604020202020204" pitchFamily="34" charset="0"/>
                <a:ea typeface="+mj-ea"/>
                <a:cs typeface="Arial" panose="020B0604020202020204" pitchFamily="34" charset="0"/>
              </a:rPr>
              <a:t> α</a:t>
            </a:r>
            <a:r>
              <a:rPr lang="en-US" sz="2000" dirty="0" err="1">
                <a:latin typeface="Arial" panose="020B0604020202020204" pitchFamily="34" charset="0"/>
                <a:ea typeface="+mj-ea"/>
                <a:cs typeface="Arial" panose="020B0604020202020204" pitchFamily="34" charset="0"/>
              </a:rPr>
              <a:t>ρχές</a:t>
            </a:r>
            <a:r>
              <a:rPr lang="en-US" sz="2000" dirty="0">
                <a:latin typeface="Arial" panose="020B0604020202020204" pitchFamily="34" charset="0"/>
                <a:ea typeface="+mj-ea"/>
                <a:cs typeface="Arial" panose="020B0604020202020204" pitchFamily="34" charset="0"/>
              </a:rPr>
              <a:t> </a:t>
            </a:r>
            <a:r>
              <a:rPr lang="en-US" sz="2000" dirty="0" err="1">
                <a:latin typeface="Arial" panose="020B0604020202020204" pitchFamily="34" charset="0"/>
                <a:ea typeface="+mj-ea"/>
                <a:cs typeface="Arial" panose="020B0604020202020204" pitchFamily="34" charset="0"/>
              </a:rPr>
              <a:t>της</a:t>
            </a:r>
            <a:r>
              <a:rPr lang="en-US" sz="2000" dirty="0">
                <a:latin typeface="Arial" panose="020B0604020202020204" pitchFamily="34" charset="0"/>
                <a:ea typeface="+mj-ea"/>
                <a:cs typeface="Arial" panose="020B0604020202020204" pitchFamily="34" charset="0"/>
              </a:rPr>
              <a:t> </a:t>
            </a:r>
            <a:r>
              <a:rPr lang="en-US" sz="2000" dirty="0" err="1">
                <a:latin typeface="Arial" panose="020B0604020202020204" pitchFamily="34" charset="0"/>
                <a:ea typeface="+mj-ea"/>
                <a:cs typeface="Arial" panose="020B0604020202020204" pitchFamily="34" charset="0"/>
              </a:rPr>
              <a:t>δεκ</a:t>
            </a:r>
            <a:r>
              <a:rPr lang="en-US" sz="2000" dirty="0">
                <a:latin typeface="Arial" panose="020B0604020202020204" pitchFamily="34" charset="0"/>
                <a:ea typeface="+mj-ea"/>
                <a:cs typeface="Arial" panose="020B0604020202020204" pitchFamily="34" charset="0"/>
              </a:rPr>
              <a:t>α</a:t>
            </a:r>
            <a:r>
              <a:rPr lang="en-US" sz="2000" dirty="0" err="1">
                <a:latin typeface="Arial" panose="020B0604020202020204" pitchFamily="34" charset="0"/>
                <a:ea typeface="+mj-ea"/>
                <a:cs typeface="Arial" panose="020B0604020202020204" pitchFamily="34" charset="0"/>
              </a:rPr>
              <a:t>ετί</a:t>
            </a:r>
            <a:r>
              <a:rPr lang="en-US" sz="2000" dirty="0">
                <a:latin typeface="Arial" panose="020B0604020202020204" pitchFamily="34" charset="0"/>
                <a:ea typeface="+mj-ea"/>
                <a:cs typeface="Arial" panose="020B0604020202020204" pitchFamily="34" charset="0"/>
              </a:rPr>
              <a:t>α</a:t>
            </a:r>
            <a:r>
              <a:rPr lang="en-US" sz="2000" dirty="0" err="1">
                <a:latin typeface="Arial" panose="020B0604020202020204" pitchFamily="34" charset="0"/>
                <a:ea typeface="+mj-ea"/>
                <a:cs typeface="Arial" panose="020B0604020202020204" pitchFamily="34" charset="0"/>
              </a:rPr>
              <a:t>ς</a:t>
            </a:r>
            <a:r>
              <a:rPr lang="en-US" sz="2000" dirty="0">
                <a:latin typeface="Arial" panose="020B0604020202020204" pitchFamily="34" charset="0"/>
                <a:ea typeface="+mj-ea"/>
                <a:cs typeface="Arial" panose="020B0604020202020204" pitchFamily="34" charset="0"/>
              </a:rPr>
              <a:t> </a:t>
            </a:r>
            <a:r>
              <a:rPr lang="en-US" sz="2000" dirty="0" err="1">
                <a:latin typeface="Arial" panose="020B0604020202020204" pitchFamily="34" charset="0"/>
                <a:ea typeface="+mj-ea"/>
                <a:cs typeface="Arial" panose="020B0604020202020204" pitchFamily="34" charset="0"/>
              </a:rPr>
              <a:t>του</a:t>
            </a:r>
            <a:r>
              <a:rPr lang="en-US" sz="2000" dirty="0">
                <a:latin typeface="Arial" panose="020B0604020202020204" pitchFamily="34" charset="0"/>
                <a:ea typeface="+mj-ea"/>
                <a:cs typeface="Arial" panose="020B0604020202020204" pitchFamily="34" charset="0"/>
              </a:rPr>
              <a:t> 1970, </a:t>
            </a:r>
            <a:r>
              <a:rPr lang="en-US" sz="2000" dirty="0" err="1">
                <a:latin typeface="Arial" panose="020B0604020202020204" pitchFamily="34" charset="0"/>
                <a:ea typeface="+mj-ea"/>
                <a:cs typeface="Arial" panose="020B0604020202020204" pitchFamily="34" charset="0"/>
              </a:rPr>
              <a:t>ότ</a:t>
            </a:r>
            <a:r>
              <a:rPr lang="en-US" sz="2000" dirty="0">
                <a:latin typeface="Arial" panose="020B0604020202020204" pitchFamily="34" charset="0"/>
                <a:ea typeface="+mj-ea"/>
                <a:cs typeface="Arial" panose="020B0604020202020204" pitchFamily="34" charset="0"/>
              </a:rPr>
              <a:t>α</a:t>
            </a:r>
            <a:r>
              <a:rPr lang="en-US" sz="2000" dirty="0" err="1">
                <a:latin typeface="Arial" panose="020B0604020202020204" pitchFamily="34" charset="0"/>
                <a:ea typeface="+mj-ea"/>
                <a:cs typeface="Arial" panose="020B0604020202020204" pitchFamily="34" charset="0"/>
              </a:rPr>
              <a:t>ν</a:t>
            </a:r>
            <a:r>
              <a:rPr lang="en-US" sz="2000" dirty="0">
                <a:latin typeface="Arial" panose="020B0604020202020204" pitchFamily="34" charset="0"/>
                <a:ea typeface="+mj-ea"/>
                <a:cs typeface="Arial" panose="020B0604020202020204" pitchFamily="34" charset="0"/>
              </a:rPr>
              <a:t> απ</a:t>
            </a:r>
            <a:r>
              <a:rPr lang="en-US" sz="2000" dirty="0" err="1">
                <a:latin typeface="Arial" panose="020B0604020202020204" pitchFamily="34" charset="0"/>
                <a:ea typeface="+mj-ea"/>
                <a:cs typeface="Arial" panose="020B0604020202020204" pitchFamily="34" charset="0"/>
              </a:rPr>
              <a:t>ομονώθηκ</a:t>
            </a:r>
            <a:r>
              <a:rPr lang="en-US" sz="2000" dirty="0">
                <a:latin typeface="Arial" panose="020B0604020202020204" pitchFamily="34" charset="0"/>
                <a:ea typeface="+mj-ea"/>
                <a:cs typeface="Arial" panose="020B0604020202020204" pitchFamily="34" charset="0"/>
              </a:rPr>
              <a:t>α</a:t>
            </a:r>
            <a:r>
              <a:rPr lang="en-US" sz="2000" dirty="0" err="1">
                <a:latin typeface="Arial" panose="020B0604020202020204" pitchFamily="34" charset="0"/>
                <a:ea typeface="+mj-ea"/>
                <a:cs typeface="Arial" panose="020B0604020202020204" pitchFamily="34" charset="0"/>
              </a:rPr>
              <a:t>ν</a:t>
            </a:r>
            <a:r>
              <a:rPr lang="en-US" sz="2000" dirty="0">
                <a:latin typeface="Arial" panose="020B0604020202020204" pitchFamily="34" charset="0"/>
                <a:ea typeface="+mj-ea"/>
                <a:cs typeface="Arial" panose="020B0604020202020204" pitchFamily="34" charset="0"/>
              </a:rPr>
              <a:t> </a:t>
            </a:r>
            <a:r>
              <a:rPr lang="en-US" sz="2000" dirty="0" err="1">
                <a:latin typeface="Arial" panose="020B0604020202020204" pitchFamily="34" charset="0"/>
                <a:ea typeface="+mj-ea"/>
                <a:cs typeface="Arial" panose="020B0604020202020204" pitchFamily="34" charset="0"/>
              </a:rPr>
              <a:t>τ</a:t>
            </a:r>
            <a:r>
              <a:rPr lang="en-US" sz="2000" dirty="0">
                <a:latin typeface="Arial" panose="020B0604020202020204" pitchFamily="34" charset="0"/>
                <a:ea typeface="+mj-ea"/>
                <a:cs typeface="Arial" panose="020B0604020202020204" pitchFamily="34" charset="0"/>
              </a:rPr>
              <a:t>α π</a:t>
            </a:r>
            <a:r>
              <a:rPr lang="en-US" sz="2000" dirty="0" err="1">
                <a:latin typeface="Arial" panose="020B0604020202020204" pitchFamily="34" charset="0"/>
                <a:ea typeface="+mj-ea"/>
                <a:cs typeface="Arial" panose="020B0604020202020204" pitchFamily="34" charset="0"/>
              </a:rPr>
              <a:t>ρώτ</a:t>
            </a:r>
            <a:r>
              <a:rPr lang="en-US" sz="2000" dirty="0">
                <a:latin typeface="Arial" panose="020B0604020202020204" pitchFamily="34" charset="0"/>
                <a:ea typeface="+mj-ea"/>
                <a:cs typeface="Arial" panose="020B0604020202020204" pitchFamily="34" charset="0"/>
              </a:rPr>
              <a:t>α </a:t>
            </a:r>
            <a:r>
              <a:rPr lang="en-US" sz="2000" dirty="0" err="1">
                <a:latin typeface="Arial" panose="020B0604020202020204" pitchFamily="34" charset="0"/>
                <a:ea typeface="+mj-ea"/>
                <a:cs typeface="Arial" panose="020B0604020202020204" pitchFamily="34" charset="0"/>
              </a:rPr>
              <a:t>στελέχη</a:t>
            </a:r>
            <a:r>
              <a:rPr lang="en-US" sz="2000" dirty="0">
                <a:latin typeface="Arial" panose="020B0604020202020204" pitchFamily="34" charset="0"/>
                <a:ea typeface="+mj-ea"/>
                <a:cs typeface="Arial" panose="020B0604020202020204" pitchFamily="34" charset="0"/>
              </a:rPr>
              <a:t> MRSA απ</a:t>
            </a:r>
            <a:r>
              <a:rPr lang="en-US" sz="2000" dirty="0" err="1">
                <a:latin typeface="Arial" panose="020B0604020202020204" pitchFamily="34" charset="0"/>
                <a:ea typeface="+mj-ea"/>
                <a:cs typeface="Arial" panose="020B0604020202020204" pitchFamily="34" charset="0"/>
              </a:rPr>
              <a:t>ό</a:t>
            </a:r>
            <a:r>
              <a:rPr lang="en-US" sz="2000" dirty="0">
                <a:latin typeface="Arial" panose="020B0604020202020204" pitchFamily="34" charset="0"/>
                <a:ea typeface="+mj-ea"/>
                <a:cs typeface="Arial" panose="020B0604020202020204" pitchFamily="34" charset="0"/>
              </a:rPr>
              <a:t> α</a:t>
            </a:r>
            <a:r>
              <a:rPr lang="en-US" sz="2000" dirty="0" err="1">
                <a:latin typeface="Arial" panose="020B0604020202020204" pitchFamily="34" charset="0"/>
                <a:ea typeface="+mj-ea"/>
                <a:cs typeface="Arial" panose="020B0604020202020204" pitchFamily="34" charset="0"/>
              </a:rPr>
              <a:t>γελάδες</a:t>
            </a:r>
            <a:r>
              <a:rPr lang="en-US" sz="2000" dirty="0">
                <a:latin typeface="Arial" panose="020B0604020202020204" pitchFamily="34" charset="0"/>
                <a:ea typeface="+mj-ea"/>
                <a:cs typeface="Arial" panose="020B0604020202020204" pitchFamily="34" charset="0"/>
              </a:rPr>
              <a:t> </a:t>
            </a:r>
            <a:r>
              <a:rPr lang="en-US" sz="2000" dirty="0" err="1">
                <a:latin typeface="Arial" panose="020B0604020202020204" pitchFamily="34" charset="0"/>
                <a:ea typeface="+mj-ea"/>
                <a:cs typeface="Arial" panose="020B0604020202020204" pitchFamily="34" charset="0"/>
              </a:rPr>
              <a:t>με</a:t>
            </a:r>
            <a:r>
              <a:rPr lang="en-US" sz="2000" dirty="0">
                <a:latin typeface="Arial" panose="020B0604020202020204" pitchFamily="34" charset="0"/>
                <a:ea typeface="+mj-ea"/>
                <a:cs typeface="Arial" panose="020B0604020202020204" pitchFamily="34" charset="0"/>
              </a:rPr>
              <a:t> </a:t>
            </a:r>
            <a:r>
              <a:rPr lang="en-US" sz="2000" dirty="0" err="1">
                <a:latin typeface="Arial" panose="020B0604020202020204" pitchFamily="34" charset="0"/>
                <a:ea typeface="+mj-ea"/>
                <a:cs typeface="Arial" panose="020B0604020202020204" pitchFamily="34" charset="0"/>
              </a:rPr>
              <a:t>μ</a:t>
            </a:r>
            <a:r>
              <a:rPr lang="en-US" sz="2000" dirty="0">
                <a:latin typeface="Arial" panose="020B0604020202020204" pitchFamily="34" charset="0"/>
                <a:ea typeface="+mj-ea"/>
                <a:cs typeface="Arial" panose="020B0604020202020204" pitchFamily="34" charset="0"/>
              </a:rPr>
              <a:t>α</a:t>
            </a:r>
            <a:r>
              <a:rPr lang="en-US" sz="2000" dirty="0" err="1">
                <a:latin typeface="Arial" panose="020B0604020202020204" pitchFamily="34" charset="0"/>
                <a:ea typeface="+mj-ea"/>
                <a:cs typeface="Arial" panose="020B0604020202020204" pitchFamily="34" charset="0"/>
              </a:rPr>
              <a:t>στίτιδ</a:t>
            </a:r>
            <a:r>
              <a:rPr lang="en-US" sz="2000" dirty="0">
                <a:latin typeface="Arial" panose="020B0604020202020204" pitchFamily="34" charset="0"/>
                <a:ea typeface="+mj-ea"/>
                <a:cs typeface="Arial" panose="020B0604020202020204" pitchFamily="34" charset="0"/>
              </a:rPr>
              <a:t>α </a:t>
            </a:r>
            <a:r>
              <a:rPr lang="en-US" sz="2000" dirty="0" err="1">
                <a:latin typeface="Arial" panose="020B0604020202020204" pitchFamily="34" charset="0"/>
                <a:ea typeface="+mj-ea"/>
                <a:cs typeface="Arial" panose="020B0604020202020204" pitchFamily="34" charset="0"/>
              </a:rPr>
              <a:t>στο</a:t>
            </a:r>
            <a:r>
              <a:rPr lang="en-US" sz="2000" dirty="0">
                <a:latin typeface="Arial" panose="020B0604020202020204" pitchFamily="34" charset="0"/>
                <a:ea typeface="+mj-ea"/>
                <a:cs typeface="Arial" panose="020B0604020202020204" pitchFamily="34" charset="0"/>
              </a:rPr>
              <a:t> </a:t>
            </a:r>
            <a:r>
              <a:rPr lang="en-US" sz="2000" dirty="0" err="1">
                <a:latin typeface="Arial" panose="020B0604020202020204" pitchFamily="34" charset="0"/>
                <a:ea typeface="+mj-ea"/>
                <a:cs typeface="Arial" panose="020B0604020202020204" pitchFamily="34" charset="0"/>
              </a:rPr>
              <a:t>Βέλγιο</a:t>
            </a:r>
            <a:r>
              <a:rPr lang="en-US" sz="2000" dirty="0">
                <a:latin typeface="Arial" panose="020B0604020202020204" pitchFamily="34" charset="0"/>
                <a:ea typeface="+mj-ea"/>
                <a:cs typeface="Arial" panose="020B0604020202020204" pitchFamily="34" charset="0"/>
              </a:rPr>
              <a:t> </a:t>
            </a:r>
            <a:endParaRPr lang="el-GR" sz="2000" dirty="0">
              <a:latin typeface="Arial" panose="020B0604020202020204" pitchFamily="34" charset="0"/>
              <a:ea typeface="+mj-ea"/>
              <a:cs typeface="Arial" panose="020B0604020202020204" pitchFamily="34" charset="0"/>
            </a:endParaRPr>
          </a:p>
          <a:p>
            <a:pPr marL="342900" indent="-342900">
              <a:spcBef>
                <a:spcPts val="1000"/>
              </a:spcBef>
              <a:buClr>
                <a:schemeClr val="accent1"/>
              </a:buClr>
              <a:buSzPct val="80000"/>
              <a:buFont typeface="Wingdings" pitchFamily="2" charset="2"/>
              <a:buChar char="Ø"/>
            </a:pPr>
            <a:r>
              <a:rPr lang="el-GR" sz="2000" dirty="0">
                <a:latin typeface="Arial" panose="020B0604020202020204" pitchFamily="34" charset="0"/>
                <a:cs typeface="Arial" panose="020B0604020202020204" pitchFamily="34" charset="0"/>
              </a:rPr>
              <a:t>Η εμφάνιση των στελεχών αυτών συσχετίστηκε με την χορήγηση αντιβιοτικών σε ζώα, τα οποία χρησιμοποιούνται στον χώρο της κτηνοτροφίας </a:t>
            </a:r>
          </a:p>
          <a:p>
            <a:pPr marL="342900" indent="-342900">
              <a:spcBef>
                <a:spcPts val="1000"/>
              </a:spcBef>
              <a:buClr>
                <a:schemeClr val="accent1"/>
              </a:buClr>
              <a:buSzPct val="80000"/>
              <a:buFont typeface="Wingdings" pitchFamily="2" charset="2"/>
              <a:buChar char="Ø"/>
            </a:pPr>
            <a:r>
              <a:rPr lang="el-GR" sz="2000" dirty="0">
                <a:latin typeface="Arial" panose="020B0604020202020204" pitchFamily="34" charset="0"/>
                <a:cs typeface="Arial" panose="020B0604020202020204" pitchFamily="34" charset="0"/>
              </a:rPr>
              <a:t>Επίσης, η επαφή με ζώα αποτελεί παράγοντα κινδύνου αποικισμού ή λοίμωξης από </a:t>
            </a:r>
            <a:r>
              <a:rPr lang="en-US" sz="2000" dirty="0">
                <a:latin typeface="Arial" panose="020B0604020202020204" pitchFamily="34" charset="0"/>
                <a:cs typeface="Arial" panose="020B0604020202020204" pitchFamily="34" charset="0"/>
              </a:rPr>
              <a:t>S. aureus</a:t>
            </a:r>
            <a:r>
              <a:rPr lang="el-GR" sz="2000" dirty="0">
                <a:latin typeface="Arial" panose="020B0604020202020204" pitchFamily="34" charset="0"/>
                <a:cs typeface="Arial" panose="020B0604020202020204" pitchFamily="34" charset="0"/>
              </a:rPr>
              <a:t> για τον άνθρωπο</a:t>
            </a:r>
          </a:p>
          <a:p>
            <a:pPr marL="342900" indent="-342900">
              <a:spcBef>
                <a:spcPts val="1000"/>
              </a:spcBef>
              <a:buClr>
                <a:schemeClr val="accent1"/>
              </a:buClr>
              <a:buSzPct val="80000"/>
              <a:buFont typeface="Wingdings" pitchFamily="2" charset="2"/>
              <a:buChar char="Ø"/>
            </a:pPr>
            <a:r>
              <a:rPr lang="el-GR" sz="2000" dirty="0">
                <a:latin typeface="Arial" panose="020B0604020202020204" pitchFamily="34" charset="0"/>
                <a:cs typeface="Arial" panose="020B0604020202020204" pitchFamily="34" charset="0"/>
              </a:rPr>
              <a:t> Τα </a:t>
            </a:r>
            <a:r>
              <a:rPr lang="en-US" sz="2000" dirty="0">
                <a:latin typeface="Arial" panose="020B0604020202020204" pitchFamily="34" charset="0"/>
                <a:cs typeface="Arial" panose="020B0604020202020204" pitchFamily="34" charset="0"/>
              </a:rPr>
              <a:t>LA-MRSA </a:t>
            </a:r>
            <a:r>
              <a:rPr lang="el-GR" sz="2000" dirty="0">
                <a:latin typeface="Arial" panose="020B0604020202020204" pitchFamily="34" charset="0"/>
                <a:cs typeface="Arial" panose="020B0604020202020204" pitchFamily="34" charset="0"/>
              </a:rPr>
              <a:t>στελέχη συναντώνται επίσης και στα ζώα συντροφιάς.</a:t>
            </a:r>
            <a:endParaRPr lang="en-US" sz="2000" dirty="0">
              <a:latin typeface="Arial" panose="020B0604020202020204" pitchFamily="34" charset="0"/>
              <a:ea typeface="+mj-ea"/>
              <a:cs typeface="Arial" panose="020B0604020202020204" pitchFamily="34" charset="0"/>
            </a:endParaRPr>
          </a:p>
        </p:txBody>
      </p:sp>
      <p:sp>
        <p:nvSpPr>
          <p:cNvPr id="25" name="Ορθογώνιο 24">
            <a:extLst>
              <a:ext uri="{FF2B5EF4-FFF2-40B4-BE49-F238E27FC236}">
                <a16:creationId xmlns:a16="http://schemas.microsoft.com/office/drawing/2014/main" xmlns="" id="{74DB7019-8A7F-384A-83F7-AB838B0C1F47}"/>
              </a:ext>
            </a:extLst>
          </p:cNvPr>
          <p:cNvSpPr/>
          <p:nvPr/>
        </p:nvSpPr>
        <p:spPr>
          <a:xfrm>
            <a:off x="827484" y="2763520"/>
            <a:ext cx="6709905" cy="3484879"/>
          </a:xfrm>
          <a:prstGeom prst="rect">
            <a:avLst/>
          </a:prstGeom>
        </p:spPr>
        <p:txBody>
          <a:bodyPr vert="horz" lIns="91440" tIns="45720" rIns="91440" bIns="45720" rtlCol="0">
            <a:normAutofit/>
          </a:bodyPr>
          <a:lstStyle/>
          <a:p>
            <a:pPr marL="285750" indent="-285750">
              <a:lnSpc>
                <a:spcPct val="90000"/>
              </a:lnSpc>
              <a:spcBef>
                <a:spcPts val="1000"/>
              </a:spcBef>
              <a:buClr>
                <a:schemeClr val="bg2">
                  <a:lumMod val="40000"/>
                  <a:lumOff val="60000"/>
                </a:schemeClr>
              </a:buClr>
              <a:buSzPct val="80000"/>
              <a:buFont typeface="Wingdings 3" charset="2"/>
              <a:buChar char=""/>
            </a:pPr>
            <a:endParaRPr lang="en-US" sz="1700" dirty="0">
              <a:latin typeface="+mj-lt"/>
              <a:ea typeface="+mj-ea"/>
              <a:cs typeface="+mj-cs"/>
            </a:endParaRPr>
          </a:p>
        </p:txBody>
      </p:sp>
      <p:pic>
        <p:nvPicPr>
          <p:cNvPr id="29" name="Picture 4">
            <a:extLst>
              <a:ext uri="{FF2B5EF4-FFF2-40B4-BE49-F238E27FC236}">
                <a16:creationId xmlns:a16="http://schemas.microsoft.com/office/drawing/2014/main" xmlns="" id="{C8E0511D-C107-154B-99FB-448123357577}"/>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195958" y="4810125"/>
            <a:ext cx="1892311" cy="1898650"/>
          </a:xfrm>
          <a:prstGeom prst="rect">
            <a:avLst/>
          </a:prstGeom>
          <a:noFill/>
          <a:ln>
            <a:noFill/>
          </a:ln>
          <a:effectLst/>
          <a:extLst>
            <a:ext uri="{909E8E84-426E-40DD-AFC4-6F175D3DCCD1}">
              <a14:hiddenFill xmlns:a14="http://schemas.microsoft.com/office/drawing/2010/main" xmlns="">
                <a:solidFill>
                  <a:srgbClr val="FFFF66"/>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68686"/>
                  </a:outerShdw>
                </a:effectLst>
              </a14:hiddenEffects>
            </a:ext>
          </a:extLst>
        </p:spPr>
      </p:pic>
    </p:spTree>
    <p:extLst>
      <p:ext uri="{BB962C8B-B14F-4D97-AF65-F5344CB8AC3E}">
        <p14:creationId xmlns:p14="http://schemas.microsoft.com/office/powerpoint/2010/main" xmlns="" val="482958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6" name="Picture 2"/>
          <p:cNvPicPr>
            <a:picLocks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248400" y="2819400"/>
            <a:ext cx="1771650" cy="2514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147" name="Rectangle 3"/>
          <p:cNvSpPr>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6148" name="Rectangle 4"/>
          <p:cNvSpPr>
            <a:spLocks noGrp="1" noChangeArrowheads="1"/>
          </p:cNvSpPr>
          <p:nvPr>
            <p:ph type="title"/>
          </p:nvPr>
        </p:nvSpPr>
        <p:spPr>
          <a:xfrm>
            <a:off x="1608614" y="623094"/>
            <a:ext cx="3429000" cy="685800"/>
          </a:xfrm>
        </p:spPr>
        <p:txBody>
          <a:bodyPr>
            <a:normAutofit fontScale="90000"/>
          </a:bodyPr>
          <a:lstStyle/>
          <a:p>
            <a:pPr eaLnBrk="1" hangingPunct="1"/>
            <a:r>
              <a:rPr lang="el-GR" sz="4800" b="1" dirty="0">
                <a:solidFill>
                  <a:srgbClr val="FFC000"/>
                </a:solidFill>
              </a:rPr>
              <a:t>Επιτήρηση</a:t>
            </a:r>
            <a:endParaRPr lang="en-US" sz="4800" b="1" dirty="0">
              <a:solidFill>
                <a:srgbClr val="FFC000"/>
              </a:solidFill>
            </a:endParaRPr>
          </a:p>
        </p:txBody>
      </p:sp>
      <p:sp>
        <p:nvSpPr>
          <p:cNvPr id="6149" name="Rectangle 5"/>
          <p:cNvSpPr>
            <a:spLocks noGrp="1" noChangeArrowheads="1"/>
          </p:cNvSpPr>
          <p:nvPr>
            <p:ph idx="1"/>
          </p:nvPr>
        </p:nvSpPr>
        <p:spPr>
          <a:xfrm>
            <a:off x="618808" y="1828800"/>
            <a:ext cx="5408612" cy="5181600"/>
          </a:xfrm>
        </p:spPr>
        <p:txBody>
          <a:bodyPr/>
          <a:lstStyle/>
          <a:p>
            <a:pPr eaLnBrk="1" hangingPunct="1">
              <a:lnSpc>
                <a:spcPct val="70000"/>
              </a:lnSpc>
              <a:spcBef>
                <a:spcPct val="50000"/>
              </a:spcBef>
            </a:pPr>
            <a:endParaRPr lang="en-US" sz="600" dirty="0">
              <a:latin typeface="Times New Roman" pitchFamily="18" charset="0"/>
            </a:endParaRPr>
          </a:p>
          <a:p>
            <a:pPr eaLnBrk="1" hangingPunct="1">
              <a:lnSpc>
                <a:spcPct val="95000"/>
              </a:lnSpc>
              <a:spcBef>
                <a:spcPct val="50000"/>
              </a:spcBef>
            </a:pPr>
            <a:r>
              <a:rPr lang="el-GR" sz="2400" dirty="0">
                <a:latin typeface="Times New Roman" panose="02020603050405020304" pitchFamily="18" charset="0"/>
                <a:cs typeface="Times New Roman" panose="02020603050405020304" pitchFamily="18" charset="0"/>
              </a:rPr>
              <a:t>Επιτήρηση στο εργαστήριο</a:t>
            </a:r>
            <a:endParaRPr lang="en-US" sz="2400" dirty="0">
              <a:latin typeface="Times New Roman" panose="02020603050405020304" pitchFamily="18" charset="0"/>
              <a:cs typeface="Times New Roman" panose="02020603050405020304" pitchFamily="18" charset="0"/>
            </a:endParaRPr>
          </a:p>
          <a:p>
            <a:pPr eaLnBrk="1" hangingPunct="1">
              <a:lnSpc>
                <a:spcPct val="95000"/>
              </a:lnSpc>
              <a:spcBef>
                <a:spcPct val="50000"/>
              </a:spcBef>
            </a:pPr>
            <a:r>
              <a:rPr lang="el-GR" sz="2400" dirty="0">
                <a:latin typeface="Times New Roman" panose="02020603050405020304" pitchFamily="18" charset="0"/>
                <a:cs typeface="Times New Roman" panose="02020603050405020304" pitchFamily="18" charset="0"/>
              </a:rPr>
              <a:t>Επιτήρηση νοσοκομειακών λοιμώξεων</a:t>
            </a:r>
            <a:endParaRPr lang="en-US" sz="2400" dirty="0">
              <a:latin typeface="Times New Roman" panose="02020603050405020304" pitchFamily="18" charset="0"/>
              <a:cs typeface="Times New Roman" panose="02020603050405020304" pitchFamily="18" charset="0"/>
            </a:endParaRPr>
          </a:p>
          <a:p>
            <a:pPr eaLnBrk="1" hangingPunct="1">
              <a:lnSpc>
                <a:spcPct val="95000"/>
              </a:lnSpc>
              <a:spcBef>
                <a:spcPct val="50000"/>
              </a:spcBef>
            </a:pPr>
            <a:r>
              <a:rPr lang="el-GR" sz="2400" dirty="0">
                <a:latin typeface="Times New Roman" panose="02020603050405020304" pitchFamily="18" charset="0"/>
                <a:cs typeface="Times New Roman" panose="02020603050405020304" pitchFamily="18" charset="0"/>
              </a:rPr>
              <a:t>Καταγραφή λοιμώξεων από</a:t>
            </a:r>
            <a:r>
              <a:rPr lang="en-US" sz="2400" dirty="0">
                <a:latin typeface="Times New Roman" panose="02020603050405020304" pitchFamily="18" charset="0"/>
                <a:cs typeface="Times New Roman" panose="02020603050405020304" pitchFamily="18" charset="0"/>
              </a:rPr>
              <a:t> </a:t>
            </a:r>
            <a:r>
              <a:rPr lang="el-GR" sz="2400" dirty="0">
                <a:latin typeface="Times New Roman" panose="02020603050405020304" pitchFamily="18" charset="0"/>
                <a:cs typeface="Times New Roman" panose="02020603050405020304" pitchFamily="18" charset="0"/>
              </a:rPr>
              <a:t>πολυανθεκτικά </a:t>
            </a:r>
            <a:r>
              <a:rPr lang="en-US" sz="2400" dirty="0" smtClean="0">
                <a:latin typeface="Times New Roman" panose="02020603050405020304" pitchFamily="18" charset="0"/>
                <a:cs typeface="Times New Roman" panose="02020603050405020304" pitchFamily="18" charset="0"/>
              </a:rPr>
              <a:t> </a:t>
            </a:r>
            <a:r>
              <a:rPr lang="el-GR" sz="2400" dirty="0" smtClean="0">
                <a:latin typeface="Times New Roman" panose="02020603050405020304" pitchFamily="18" charset="0"/>
                <a:cs typeface="Times New Roman" panose="02020603050405020304" pitchFamily="18" charset="0"/>
              </a:rPr>
              <a:t>βακτήρια</a:t>
            </a:r>
            <a:endParaRPr lang="el-GR" sz="2400" dirty="0">
              <a:latin typeface="Times New Roman" panose="02020603050405020304" pitchFamily="18" charset="0"/>
              <a:cs typeface="Times New Roman" panose="02020603050405020304" pitchFamily="18" charset="0"/>
            </a:endParaRPr>
          </a:p>
          <a:p>
            <a:pPr eaLnBrk="1" hangingPunct="1">
              <a:lnSpc>
                <a:spcPct val="95000"/>
              </a:lnSpc>
              <a:spcBef>
                <a:spcPct val="50000"/>
              </a:spcBef>
            </a:pPr>
            <a:r>
              <a:rPr lang="el-GR" sz="2400" dirty="0">
                <a:latin typeface="Times New Roman" panose="02020603050405020304" pitchFamily="18" charset="0"/>
                <a:cs typeface="Times New Roman" panose="02020603050405020304" pitchFamily="18" charset="0"/>
              </a:rPr>
              <a:t>Έλεγχος φορείας;</a:t>
            </a:r>
            <a:endParaRPr lang="en-US" sz="2400" dirty="0">
              <a:latin typeface="Times New Roman" panose="02020603050405020304" pitchFamily="18" charset="0"/>
              <a:cs typeface="Times New Roman" panose="02020603050405020304" pitchFamily="18" charset="0"/>
            </a:endParaRPr>
          </a:p>
          <a:p>
            <a:pPr eaLnBrk="1" hangingPunct="1">
              <a:lnSpc>
                <a:spcPct val="95000"/>
              </a:lnSpc>
              <a:spcBef>
                <a:spcPct val="50000"/>
              </a:spcBef>
            </a:pPr>
            <a:r>
              <a:rPr lang="el-GR" sz="2400" dirty="0">
                <a:latin typeface="Times New Roman" panose="02020603050405020304" pitchFamily="18" charset="0"/>
                <a:cs typeface="Times New Roman" panose="02020603050405020304" pitchFamily="18" charset="0"/>
              </a:rPr>
              <a:t>Συσχετισμός των λοιμώξεων με τη φορεία</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80">
            <a:extLst>
              <a:ext uri="{FF2B5EF4-FFF2-40B4-BE49-F238E27FC236}">
                <a16:creationId xmlns:a16="http://schemas.microsoft.com/office/drawing/2014/main" xmlns="" id="{EE4E366E-272A-409E-840F-9A6A64A9E3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xmlns="" id="{A721560C-E4AB-4287-A29C-3F6916794C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31836"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5" name="Freeform 7">
            <a:extLst>
              <a:ext uri="{FF2B5EF4-FFF2-40B4-BE49-F238E27FC236}">
                <a16:creationId xmlns:a16="http://schemas.microsoft.com/office/drawing/2014/main" xmlns="" id="{DF6CFF07-D953-4F9C-9A0E-E0A6AACB61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860162" name="Rectangle 2"/>
          <p:cNvSpPr>
            <a:spLocks noGrp="1" noChangeArrowheads="1"/>
          </p:cNvSpPr>
          <p:nvPr>
            <p:ph type="title"/>
          </p:nvPr>
        </p:nvSpPr>
        <p:spPr>
          <a:xfrm>
            <a:off x="486697" y="629267"/>
            <a:ext cx="6939116" cy="1016654"/>
          </a:xfrm>
        </p:spPr>
        <p:txBody>
          <a:bodyPr>
            <a:normAutofit/>
          </a:bodyPr>
          <a:lstStyle/>
          <a:p>
            <a:pPr>
              <a:lnSpc>
                <a:spcPct val="90000"/>
              </a:lnSpc>
            </a:pPr>
            <a:r>
              <a:rPr lang="el-GR" sz="3300" b="1">
                <a:solidFill>
                  <a:srgbClr val="EBEBEB"/>
                </a:solidFill>
              </a:rPr>
              <a:t>Ζωονόσος: Επιδημίες από </a:t>
            </a:r>
            <a:r>
              <a:rPr lang="en-US" sz="3300" b="1">
                <a:solidFill>
                  <a:srgbClr val="EBEBEB"/>
                </a:solidFill>
              </a:rPr>
              <a:t>LA-MRSA?</a:t>
            </a:r>
          </a:p>
        </p:txBody>
      </p:sp>
      <p:sp useBgFill="1">
        <p:nvSpPr>
          <p:cNvPr id="87" name="Freeform: Shape 86">
            <a:extLst>
              <a:ext uri="{FF2B5EF4-FFF2-40B4-BE49-F238E27FC236}">
                <a16:creationId xmlns:a16="http://schemas.microsoft.com/office/drawing/2014/main" xmlns="" id="{DAA4FEEE-0B5F-41BF-825D-60F9FB0895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a:off x="0" y="1762067"/>
            <a:ext cx="9144313"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860163" name="Rectangle 3"/>
          <p:cNvSpPr>
            <a:spLocks noGrp="1" noChangeArrowheads="1"/>
          </p:cNvSpPr>
          <p:nvPr>
            <p:ph idx="1"/>
          </p:nvPr>
        </p:nvSpPr>
        <p:spPr>
          <a:xfrm>
            <a:off x="230594" y="2362200"/>
            <a:ext cx="4453549" cy="3658689"/>
          </a:xfrm>
        </p:spPr>
        <p:txBody>
          <a:bodyPr>
            <a:noAutofit/>
          </a:bodyPr>
          <a:lstStyle/>
          <a:p>
            <a:pPr>
              <a:lnSpc>
                <a:spcPct val="90000"/>
              </a:lnSpc>
              <a:buClr>
                <a:schemeClr val="accent1"/>
              </a:buClr>
              <a:buFont typeface="Wingdings" pitchFamily="2" charset="2"/>
              <a:buChar char="q"/>
            </a:pPr>
            <a:r>
              <a:rPr lang="el-GR" altLang="ko-KR" dirty="0">
                <a:latin typeface="Times New Roman" pitchFamily="18" charset="0"/>
              </a:rPr>
              <a:t>Η πρώτη επιδημία από</a:t>
            </a:r>
            <a:r>
              <a:rPr lang="en-US" altLang="ko-KR" dirty="0">
                <a:latin typeface="Times New Roman" pitchFamily="18" charset="0"/>
                <a:ea typeface="굴림" pitchFamily="34" charset="-127"/>
              </a:rPr>
              <a:t> LA-MRSA ST398 </a:t>
            </a:r>
            <a:r>
              <a:rPr lang="el-GR" altLang="ko-KR" dirty="0">
                <a:latin typeface="Times New Roman" pitchFamily="18" charset="0"/>
              </a:rPr>
              <a:t>σε ανθρώπους αναφέρθηκε στη Δανία το 2009 χωρίς προηγούμενη επαφή με ζώα</a:t>
            </a:r>
          </a:p>
          <a:p>
            <a:pPr>
              <a:lnSpc>
                <a:spcPct val="90000"/>
              </a:lnSpc>
              <a:buClr>
                <a:schemeClr val="accent1"/>
              </a:buClr>
              <a:buFont typeface="Wingdings" pitchFamily="2" charset="2"/>
              <a:buChar char="q"/>
            </a:pPr>
            <a:r>
              <a:rPr lang="el-GR" altLang="ko-KR" dirty="0">
                <a:latin typeface="Times New Roman" pitchFamily="18" charset="0"/>
              </a:rPr>
              <a:t>Μετάδοση από άνθρωπο σε άνθρωπο</a:t>
            </a:r>
          </a:p>
          <a:p>
            <a:pPr>
              <a:lnSpc>
                <a:spcPct val="90000"/>
              </a:lnSpc>
              <a:buClr>
                <a:schemeClr val="accent1"/>
              </a:buClr>
              <a:buFont typeface="Wingdings" pitchFamily="2" charset="2"/>
              <a:buChar char="q"/>
            </a:pPr>
            <a:r>
              <a:rPr lang="en-US" altLang="ko-KR" dirty="0">
                <a:latin typeface="Times New Roman" pitchFamily="18" charset="0"/>
                <a:ea typeface="굴림" pitchFamily="34" charset="-127"/>
              </a:rPr>
              <a:t> </a:t>
            </a:r>
            <a:r>
              <a:rPr lang="el-GR" altLang="ko-KR" dirty="0">
                <a:latin typeface="Times New Roman" pitchFamily="18" charset="0"/>
              </a:rPr>
              <a:t>Σε 8 από 15 Ευρωπαϊκές χώρες απομονώθηκε ο</a:t>
            </a:r>
            <a:r>
              <a:rPr lang="en-US" altLang="ko-KR" dirty="0">
                <a:latin typeface="Times New Roman" pitchFamily="18" charset="0"/>
                <a:ea typeface="굴림" pitchFamily="34" charset="-127"/>
              </a:rPr>
              <a:t> ST 398 </a:t>
            </a:r>
            <a:r>
              <a:rPr lang="el-GR" altLang="ko-KR" dirty="0">
                <a:latin typeface="Times New Roman" pitchFamily="18" charset="0"/>
              </a:rPr>
              <a:t>σε</a:t>
            </a:r>
            <a:r>
              <a:rPr lang="en-US" altLang="ko-KR" dirty="0">
                <a:latin typeface="Times New Roman" pitchFamily="18" charset="0"/>
                <a:ea typeface="굴림" pitchFamily="34" charset="-127"/>
              </a:rPr>
              <a:t> MRSA </a:t>
            </a:r>
            <a:r>
              <a:rPr lang="el-GR" altLang="ko-KR" dirty="0">
                <a:latin typeface="Times New Roman" pitchFamily="18" charset="0"/>
              </a:rPr>
              <a:t>ανθρώπινης προέλευσης</a:t>
            </a:r>
            <a:r>
              <a:rPr lang="en-US" altLang="ko-KR" dirty="0">
                <a:latin typeface="Times New Roman" pitchFamily="18" charset="0"/>
                <a:ea typeface="굴림" pitchFamily="34" charset="-127"/>
              </a:rPr>
              <a:t> (1,17%) </a:t>
            </a:r>
            <a:endParaRPr lang="el-GR" altLang="ko-KR" dirty="0">
              <a:latin typeface="Times New Roman" pitchFamily="18" charset="0"/>
            </a:endParaRPr>
          </a:p>
          <a:p>
            <a:pPr>
              <a:lnSpc>
                <a:spcPct val="90000"/>
              </a:lnSpc>
              <a:buClr>
                <a:schemeClr val="accent1"/>
              </a:buClr>
              <a:buFont typeface="Wingdings" pitchFamily="2" charset="2"/>
              <a:buChar char="q"/>
            </a:pPr>
            <a:r>
              <a:rPr lang="el-GR" altLang="ko-KR" dirty="0">
                <a:latin typeface="Times New Roman" pitchFamily="18" charset="0"/>
              </a:rPr>
              <a:t>Στη Γερμανία σε περιοχές με πολλές φάρμες,</a:t>
            </a:r>
            <a:r>
              <a:rPr lang="en-GB" altLang="ko-KR" dirty="0">
                <a:latin typeface="Times New Roman" pitchFamily="18" charset="0"/>
                <a:ea typeface="굴림" pitchFamily="34" charset="-127"/>
              </a:rPr>
              <a:t> 25% </a:t>
            </a:r>
            <a:r>
              <a:rPr lang="el-GR" altLang="ko-KR" dirty="0">
                <a:latin typeface="Times New Roman" pitchFamily="18" charset="0"/>
              </a:rPr>
              <a:t>των ασθενών είχαν αποικισθεί με τον κλώνο </a:t>
            </a:r>
            <a:r>
              <a:rPr lang="en-GB" altLang="ko-KR" dirty="0">
                <a:latin typeface="Times New Roman" pitchFamily="18" charset="0"/>
                <a:ea typeface="굴림" pitchFamily="34" charset="-127"/>
              </a:rPr>
              <a:t>CC398</a:t>
            </a:r>
            <a:r>
              <a:rPr lang="el-GR" altLang="ko-KR" dirty="0">
                <a:latin typeface="Times New Roman" pitchFamily="18" charset="0"/>
              </a:rPr>
              <a:t>, ενώ μόνον 7% εμφάνισαν λοίμωξη με το ίδιο στέλεχος </a:t>
            </a:r>
            <a:endParaRPr lang="en-US" dirty="0">
              <a:latin typeface="Times New Roman" pitchFamily="18" charset="0"/>
            </a:endParaRPr>
          </a:p>
        </p:txBody>
      </p:sp>
      <p:pic>
        <p:nvPicPr>
          <p:cNvPr id="166914" name="Picture 2" descr="Pig, Pork Tapeworm, Bacon, Pig Farming, Swine Influenza, Live, Lard,  Agriculture, png | NextPNG">
            <a:extLst>
              <a:ext uri="{FF2B5EF4-FFF2-40B4-BE49-F238E27FC236}">
                <a16:creationId xmlns:a16="http://schemas.microsoft.com/office/drawing/2014/main" xmlns="" id="{3B683D9E-C0D7-1A40-9A58-4AFB242550F8}"/>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4684457" y="3125110"/>
            <a:ext cx="3973199" cy="2437490"/>
          </a:xfrm>
          <a:prstGeom prst="rect">
            <a:avLst/>
          </a:prstGeom>
          <a:noFill/>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584573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xmlns="" id="{C8A3C342-1D03-412F-8DD3-BF519E8E0A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59138" name="Rectangle 2"/>
          <p:cNvSpPr>
            <a:spLocks noGrp="1" noChangeArrowheads="1"/>
          </p:cNvSpPr>
          <p:nvPr>
            <p:ph type="title"/>
          </p:nvPr>
        </p:nvSpPr>
        <p:spPr>
          <a:xfrm>
            <a:off x="4058948" y="452718"/>
            <a:ext cx="3479177" cy="1400530"/>
          </a:xfrm>
        </p:spPr>
        <p:txBody>
          <a:bodyPr>
            <a:normAutofit/>
          </a:bodyPr>
          <a:lstStyle/>
          <a:p>
            <a:r>
              <a:rPr lang="el-GR" dirty="0">
                <a:latin typeface="Arial" panose="020B0604020202020204" pitchFamily="34" charset="0"/>
                <a:cs typeface="Arial" panose="020B0604020202020204" pitchFamily="34" charset="0"/>
              </a:rPr>
              <a:t>Διασπορά </a:t>
            </a:r>
            <a:r>
              <a:rPr lang="en-US" dirty="0">
                <a:latin typeface="Arial" panose="020B0604020202020204" pitchFamily="34" charset="0"/>
                <a:cs typeface="Arial" panose="020B0604020202020204" pitchFamily="34" charset="0"/>
              </a:rPr>
              <a:t>LA-MRSA</a:t>
            </a:r>
          </a:p>
        </p:txBody>
      </p:sp>
      <p:sp>
        <p:nvSpPr>
          <p:cNvPr id="140" name="Freeform 31">
            <a:extLst>
              <a:ext uri="{FF2B5EF4-FFF2-40B4-BE49-F238E27FC236}">
                <a16:creationId xmlns:a16="http://schemas.microsoft.com/office/drawing/2014/main" xmlns="" id="{81CC9B02-E087-4350-AEBD-2C3CF001AF0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3471281" y="-1573"/>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859140" name="Picture 4" descr="10548530"/>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2348" r="15335"/>
          <a:stretch/>
        </p:blipFill>
        <p:spPr bwMode="auto">
          <a:xfrm>
            <a:off x="2" y="10"/>
            <a:ext cx="3728941" cy="3428990"/>
          </a:xfrm>
          <a:custGeom>
            <a:avLst/>
            <a:gdLst/>
            <a:ahLst/>
            <a:cxnLst/>
            <a:rect l="l" t="t" r="r" b="b"/>
            <a:pathLst>
              <a:path w="4971922" h="3429000">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29000"/>
                </a:lnTo>
                <a:lnTo>
                  <a:pt x="0" y="3429000"/>
                </a:lnTo>
                <a:lnTo>
                  <a:pt x="0" y="1"/>
                </a:lnTo>
                <a:lnTo>
                  <a:pt x="3628384" y="1"/>
                </a:lnTo>
                <a:close/>
              </a:path>
            </a:pathLst>
          </a:custGeom>
          <a:noFill/>
          <a:extLst>
            <a:ext uri="{909E8E84-426E-40DD-AFC4-6F175D3DCCD1}">
              <a14:hiddenFill xmlns:a14="http://schemas.microsoft.com/office/drawing/2010/main" xmlns="">
                <a:solidFill>
                  <a:srgbClr val="FFFFFF"/>
                </a:solidFill>
              </a14:hiddenFill>
            </a:ext>
          </a:extLst>
        </p:spPr>
      </p:pic>
      <p:sp>
        <p:nvSpPr>
          <p:cNvPr id="142" name="Rectangle 141">
            <a:extLst>
              <a:ext uri="{FF2B5EF4-FFF2-40B4-BE49-F238E27FC236}">
                <a16:creationId xmlns:a16="http://schemas.microsoft.com/office/drawing/2014/main" xmlns="" id="{D6F18ACE-6E82-4ADC-8A2F-A1771B309B1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31836"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59139" name="Rectangle 3"/>
          <p:cNvSpPr>
            <a:spLocks noGrp="1" noChangeArrowheads="1"/>
          </p:cNvSpPr>
          <p:nvPr>
            <p:ph idx="1"/>
          </p:nvPr>
        </p:nvSpPr>
        <p:spPr>
          <a:xfrm>
            <a:off x="4058212" y="2052918"/>
            <a:ext cx="3479177" cy="4195481"/>
          </a:xfrm>
        </p:spPr>
        <p:txBody>
          <a:bodyPr>
            <a:normAutofit/>
          </a:bodyPr>
          <a:lstStyle/>
          <a:p>
            <a:pPr>
              <a:lnSpc>
                <a:spcPct val="90000"/>
              </a:lnSpc>
            </a:pPr>
            <a:r>
              <a:rPr lang="el-GR" dirty="0">
                <a:latin typeface="Times New Roman" pitchFamily="18" charset="0"/>
              </a:rPr>
              <a:t>Μετάδοση με τον αέρα στις φάρμες (άνθρωποι και ζώα)</a:t>
            </a:r>
          </a:p>
          <a:p>
            <a:pPr>
              <a:lnSpc>
                <a:spcPct val="90000"/>
              </a:lnSpc>
            </a:pPr>
            <a:r>
              <a:rPr lang="el-GR" dirty="0">
                <a:latin typeface="Times New Roman" pitchFamily="18" charset="0"/>
              </a:rPr>
              <a:t>Μετάδοση στα σφαγεία (άνθρωποι, προϊόντα και αντικείμενα).</a:t>
            </a:r>
          </a:p>
          <a:p>
            <a:pPr>
              <a:lnSpc>
                <a:spcPct val="90000"/>
              </a:lnSpc>
            </a:pPr>
            <a:r>
              <a:rPr lang="el-GR" dirty="0">
                <a:latin typeface="Times New Roman" pitchFamily="18" charset="0"/>
              </a:rPr>
              <a:t>Μετάδοση μέσω της εξαγωγής ζώων για εκτροφή σε άλλες χώρες</a:t>
            </a:r>
          </a:p>
          <a:p>
            <a:pPr lvl="1">
              <a:lnSpc>
                <a:spcPct val="90000"/>
              </a:lnSpc>
            </a:pPr>
            <a:r>
              <a:rPr lang="el-GR" dirty="0">
                <a:latin typeface="Times New Roman" pitchFamily="18" charset="0"/>
              </a:rPr>
              <a:t>Ελλάδα: εισαγωγή από Ολλανδία και Γερμανία</a:t>
            </a:r>
          </a:p>
          <a:p>
            <a:pPr>
              <a:lnSpc>
                <a:spcPct val="90000"/>
              </a:lnSpc>
            </a:pPr>
            <a:r>
              <a:rPr lang="el-GR" altLang="ko-KR" dirty="0">
                <a:latin typeface="Times New Roman" pitchFamily="18" charset="0"/>
              </a:rPr>
              <a:t>Στα πουλερικά: 8% </a:t>
            </a:r>
            <a:r>
              <a:rPr lang="en-US" altLang="ko-KR" dirty="0">
                <a:latin typeface="Times New Roman" pitchFamily="18" charset="0"/>
                <a:ea typeface="굴림" pitchFamily="34" charset="-127"/>
              </a:rPr>
              <a:t>MRSA</a:t>
            </a:r>
            <a:endParaRPr lang="en-US" dirty="0">
              <a:latin typeface="Times New Roman" pitchFamily="18" charset="0"/>
            </a:endParaRPr>
          </a:p>
        </p:txBody>
      </p:sp>
      <p:pic>
        <p:nvPicPr>
          <p:cNvPr id="859141" name="Picture 5" descr="001_boerderij-image-1120514"/>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3069" r="14550" b="1"/>
          <a:stretch/>
        </p:blipFill>
        <p:spPr bwMode="auto">
          <a:xfrm>
            <a:off x="20" y="3428999"/>
            <a:ext cx="3729804" cy="3429001"/>
          </a:xfrm>
          <a:custGeom>
            <a:avLst/>
            <a:gdLst/>
            <a:ahLst/>
            <a:cxnLst/>
            <a:rect l="l" t="t" r="r" b="b"/>
            <a:pathLst>
              <a:path w="4973099" h="3429001">
                <a:moveTo>
                  <a:pt x="0" y="0"/>
                </a:moveTo>
                <a:lnTo>
                  <a:pt x="4720965" y="0"/>
                </a:lnTo>
                <a:lnTo>
                  <a:pt x="4720965" y="56236"/>
                </a:lnTo>
                <a:lnTo>
                  <a:pt x="4722982" y="196139"/>
                </a:lnTo>
                <a:lnTo>
                  <a:pt x="4726007" y="333299"/>
                </a:lnTo>
                <a:lnTo>
                  <a:pt x="4728865" y="469087"/>
                </a:lnTo>
                <a:lnTo>
                  <a:pt x="4732059" y="602133"/>
                </a:lnTo>
                <a:lnTo>
                  <a:pt x="4736933" y="734492"/>
                </a:lnTo>
                <a:lnTo>
                  <a:pt x="4742144" y="864793"/>
                </a:lnTo>
                <a:lnTo>
                  <a:pt x="4746850" y="992352"/>
                </a:lnTo>
                <a:lnTo>
                  <a:pt x="4760130" y="1241298"/>
                </a:lnTo>
                <a:lnTo>
                  <a:pt x="4774249" y="1479956"/>
                </a:lnTo>
                <a:lnTo>
                  <a:pt x="4789041" y="1709013"/>
                </a:lnTo>
                <a:lnTo>
                  <a:pt x="4805346" y="1925726"/>
                </a:lnTo>
                <a:lnTo>
                  <a:pt x="4822323" y="2132838"/>
                </a:lnTo>
                <a:lnTo>
                  <a:pt x="4840644" y="2324862"/>
                </a:lnTo>
                <a:lnTo>
                  <a:pt x="4858630" y="2505227"/>
                </a:lnTo>
                <a:lnTo>
                  <a:pt x="4876615" y="2671191"/>
                </a:lnTo>
                <a:lnTo>
                  <a:pt x="4893592" y="2823438"/>
                </a:lnTo>
                <a:lnTo>
                  <a:pt x="4909729" y="2958541"/>
                </a:lnTo>
                <a:lnTo>
                  <a:pt x="4925025" y="3080613"/>
                </a:lnTo>
                <a:lnTo>
                  <a:pt x="4937800" y="3183483"/>
                </a:lnTo>
                <a:lnTo>
                  <a:pt x="4949902" y="3269894"/>
                </a:lnTo>
                <a:lnTo>
                  <a:pt x="4967216" y="3388538"/>
                </a:lnTo>
                <a:lnTo>
                  <a:pt x="4973099" y="3429000"/>
                </a:lnTo>
                <a:lnTo>
                  <a:pt x="4075210" y="3429000"/>
                </a:lnTo>
                <a:lnTo>
                  <a:pt x="4075210" y="3429001"/>
                </a:lnTo>
                <a:lnTo>
                  <a:pt x="0" y="3429001"/>
                </a:lnTo>
                <a:close/>
              </a:path>
            </a:pathLst>
          </a:cu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029703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Text Box 2"/>
          <p:cNvSpPr txBox="1">
            <a:spLocks noChangeArrowheads="1"/>
          </p:cNvSpPr>
          <p:nvPr/>
        </p:nvSpPr>
        <p:spPr bwMode="auto">
          <a:xfrm>
            <a:off x="2209800" y="1066800"/>
            <a:ext cx="39624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l-GR" sz="4000" b="1">
                <a:solidFill>
                  <a:srgbClr val="FFFF00"/>
                </a:solidFill>
                <a:latin typeface="Comic Sans MS" pitchFamily="66" charset="0"/>
              </a:rPr>
              <a:t>ΝΟΣΟΚΟΜΕΙΟ</a:t>
            </a:r>
            <a:endParaRPr lang="en-US" sz="4000" b="1">
              <a:solidFill>
                <a:srgbClr val="FFFF00"/>
              </a:solidFill>
              <a:latin typeface="Comic Sans MS" pitchFamily="66" charset="0"/>
            </a:endParaRPr>
          </a:p>
        </p:txBody>
      </p:sp>
      <p:sp>
        <p:nvSpPr>
          <p:cNvPr id="572419" name="Text Box 3"/>
          <p:cNvSpPr txBox="1">
            <a:spLocks noChangeArrowheads="1"/>
          </p:cNvSpPr>
          <p:nvPr/>
        </p:nvSpPr>
        <p:spPr bwMode="auto">
          <a:xfrm>
            <a:off x="2133600" y="3581400"/>
            <a:ext cx="41910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l-GR" sz="4000" b="1">
                <a:solidFill>
                  <a:srgbClr val="FFFF00"/>
                </a:solidFill>
                <a:latin typeface="Comic Sans MS" pitchFamily="66" charset="0"/>
              </a:rPr>
              <a:t>ΚΟΙΝΟΤΗΤΑ</a:t>
            </a:r>
            <a:endParaRPr lang="en-US" sz="4000" b="1">
              <a:solidFill>
                <a:srgbClr val="FFFF00"/>
              </a:solidFill>
              <a:latin typeface="Comic Sans MS" pitchFamily="66" charset="0"/>
            </a:endParaRPr>
          </a:p>
        </p:txBody>
      </p:sp>
      <p:sp>
        <p:nvSpPr>
          <p:cNvPr id="572420" name="AutoShape 4"/>
          <p:cNvSpPr>
            <a:spLocks noChangeArrowheads="1"/>
          </p:cNvSpPr>
          <p:nvPr/>
        </p:nvSpPr>
        <p:spPr bwMode="auto">
          <a:xfrm>
            <a:off x="1295400" y="2133600"/>
            <a:ext cx="838200" cy="1676400"/>
          </a:xfrm>
          <a:prstGeom prst="curvedRightArrow">
            <a:avLst>
              <a:gd name="adj1" fmla="val 40000"/>
              <a:gd name="adj2" fmla="val 8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572421" name="AutoShape 5"/>
          <p:cNvSpPr>
            <a:spLocks noChangeArrowheads="1"/>
          </p:cNvSpPr>
          <p:nvPr/>
        </p:nvSpPr>
        <p:spPr bwMode="auto">
          <a:xfrm rot="10800000">
            <a:off x="6172200" y="2057400"/>
            <a:ext cx="838200" cy="1676400"/>
          </a:xfrm>
          <a:prstGeom prst="curvedRightArrow">
            <a:avLst>
              <a:gd name="adj1" fmla="val 40000"/>
              <a:gd name="adj2" fmla="val 8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572422" name="Text Box 6"/>
          <p:cNvSpPr txBox="1">
            <a:spLocks noChangeArrowheads="1"/>
          </p:cNvSpPr>
          <p:nvPr/>
        </p:nvSpPr>
        <p:spPr bwMode="auto">
          <a:xfrm>
            <a:off x="2057400" y="2819400"/>
            <a:ext cx="48768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l">
              <a:spcBef>
                <a:spcPct val="50000"/>
              </a:spcBef>
            </a:pPr>
            <a:r>
              <a:rPr lang="en-US" b="1">
                <a:solidFill>
                  <a:srgbClr val="FFFFCC"/>
                </a:solidFill>
                <a:latin typeface="Comic Sans MS" pitchFamily="66" charset="0"/>
              </a:rPr>
              <a:t>CO-HA-MRSA, HA-MRSA, C</a:t>
            </a:r>
            <a:r>
              <a:rPr lang="el-GR" b="1">
                <a:solidFill>
                  <a:srgbClr val="FFFFCC"/>
                </a:solidFill>
                <a:latin typeface="Comic Sans MS" pitchFamily="66" charset="0"/>
              </a:rPr>
              <a:t>Α</a:t>
            </a:r>
            <a:r>
              <a:rPr lang="en-US" b="1">
                <a:solidFill>
                  <a:srgbClr val="FFFFCC"/>
                </a:solidFill>
                <a:latin typeface="Comic Sans MS" pitchFamily="66" charset="0"/>
              </a:rPr>
              <a:t>-MRSA</a:t>
            </a:r>
          </a:p>
        </p:txBody>
      </p:sp>
      <p:sp>
        <p:nvSpPr>
          <p:cNvPr id="572423" name="AutoShape 7"/>
          <p:cNvSpPr>
            <a:spLocks noChangeArrowheads="1"/>
          </p:cNvSpPr>
          <p:nvPr/>
        </p:nvSpPr>
        <p:spPr bwMode="auto">
          <a:xfrm>
            <a:off x="1447800" y="4038600"/>
            <a:ext cx="838200" cy="1676400"/>
          </a:xfrm>
          <a:prstGeom prst="curvedRightArrow">
            <a:avLst>
              <a:gd name="adj1" fmla="val 40000"/>
              <a:gd name="adj2" fmla="val 8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572424" name="AutoShape 8"/>
          <p:cNvSpPr>
            <a:spLocks noChangeArrowheads="1"/>
          </p:cNvSpPr>
          <p:nvPr/>
        </p:nvSpPr>
        <p:spPr bwMode="auto">
          <a:xfrm rot="10800000">
            <a:off x="5867400" y="3962400"/>
            <a:ext cx="838200" cy="1676400"/>
          </a:xfrm>
          <a:prstGeom prst="curvedRightArrow">
            <a:avLst>
              <a:gd name="adj1" fmla="val 40000"/>
              <a:gd name="adj2" fmla="val 8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572425" name="Text Box 9"/>
          <p:cNvSpPr txBox="1">
            <a:spLocks noChangeArrowheads="1"/>
          </p:cNvSpPr>
          <p:nvPr/>
        </p:nvSpPr>
        <p:spPr bwMode="auto">
          <a:xfrm>
            <a:off x="2133600" y="4876800"/>
            <a:ext cx="4419600" cy="1311275"/>
          </a:xfrm>
          <a:prstGeom prst="rect">
            <a:avLst/>
          </a:prstGeom>
          <a:noFill/>
          <a:ln>
            <a:noFill/>
          </a:ln>
          <a:effectLst/>
          <a:extLst>
            <a:ext uri="{909E8E84-426E-40DD-AFC4-6F175D3DCCD1}">
              <a14:hiddenFill xmlns:a14="http://schemas.microsoft.com/office/drawing/2010/main" xmlns="">
                <a:solidFill>
                  <a:srgbClr val="FFFF66"/>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68686"/>
                  </a:outerShdw>
                </a:effectLst>
              </a14:hiddenEffects>
            </a:ext>
          </a:extLst>
        </p:spPr>
        <p:txBody>
          <a:bodyPr>
            <a:spAutoFit/>
          </a:bodyPr>
          <a:lstStyle/>
          <a:p>
            <a:pPr>
              <a:spcBef>
                <a:spcPct val="50000"/>
              </a:spcBef>
            </a:pPr>
            <a:r>
              <a:rPr lang="el-GR" sz="4000" b="1">
                <a:solidFill>
                  <a:srgbClr val="FFFF00"/>
                </a:solidFill>
                <a:latin typeface="Comic Sans MS" pitchFamily="66" charset="0"/>
              </a:rPr>
              <a:t>Ζώα-διατροφική αλυσίδα</a:t>
            </a:r>
            <a:endParaRPr lang="en-US" sz="4000" b="1">
              <a:solidFill>
                <a:srgbClr val="FFFF00"/>
              </a:solidFill>
              <a:latin typeface="Comic Sans MS" pitchFamily="66" charset="0"/>
            </a:endParaRPr>
          </a:p>
        </p:txBody>
      </p:sp>
      <p:sp>
        <p:nvSpPr>
          <p:cNvPr id="572426" name="Text Box 10"/>
          <p:cNvSpPr txBox="1">
            <a:spLocks noChangeArrowheads="1"/>
          </p:cNvSpPr>
          <p:nvPr/>
        </p:nvSpPr>
        <p:spPr bwMode="auto">
          <a:xfrm>
            <a:off x="2971800" y="4495800"/>
            <a:ext cx="2362200" cy="366713"/>
          </a:xfrm>
          <a:prstGeom prst="rect">
            <a:avLst/>
          </a:prstGeom>
          <a:noFill/>
          <a:ln>
            <a:noFill/>
          </a:ln>
          <a:effectLst/>
          <a:extLst>
            <a:ext uri="{909E8E84-426E-40DD-AFC4-6F175D3DCCD1}">
              <a14:hiddenFill xmlns:a14="http://schemas.microsoft.com/office/drawing/2010/main" xmlns="">
                <a:solidFill>
                  <a:srgbClr val="FFFF66"/>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68686"/>
                  </a:outerShdw>
                </a:effectLst>
              </a14:hiddenEffects>
            </a:ext>
          </a:extLst>
        </p:spPr>
        <p:txBody>
          <a:bodyPr>
            <a:spAutoFit/>
          </a:bodyPr>
          <a:lstStyle/>
          <a:p>
            <a:pPr>
              <a:spcBef>
                <a:spcPct val="50000"/>
              </a:spcBef>
            </a:pPr>
            <a:r>
              <a:rPr lang="en-US" b="1">
                <a:solidFill>
                  <a:schemeClr val="bg1"/>
                </a:solidFill>
                <a:latin typeface="Comic Sans MS" pitchFamily="66" charset="0"/>
              </a:rPr>
              <a:t>LA-MRSA</a:t>
            </a:r>
          </a:p>
        </p:txBody>
      </p:sp>
      <p:sp>
        <p:nvSpPr>
          <p:cNvPr id="572427" name="Text Box 11"/>
          <p:cNvSpPr txBox="1">
            <a:spLocks noChangeArrowheads="1"/>
          </p:cNvSpPr>
          <p:nvPr/>
        </p:nvSpPr>
        <p:spPr bwMode="auto">
          <a:xfrm>
            <a:off x="152400" y="3886200"/>
            <a:ext cx="1981200" cy="366713"/>
          </a:xfrm>
          <a:prstGeom prst="rect">
            <a:avLst/>
          </a:prstGeom>
          <a:noFill/>
          <a:ln>
            <a:noFill/>
          </a:ln>
          <a:effectLst/>
          <a:extLst>
            <a:ext uri="{909E8E84-426E-40DD-AFC4-6F175D3DCCD1}">
              <a14:hiddenFill xmlns:a14="http://schemas.microsoft.com/office/drawing/2010/main" xmlns="">
                <a:solidFill>
                  <a:srgbClr val="FFFF66"/>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68686"/>
                  </a:outerShdw>
                </a:effectLst>
              </a14:hiddenEffects>
            </a:ext>
          </a:extLst>
        </p:spPr>
        <p:txBody>
          <a:bodyPr>
            <a:spAutoFit/>
          </a:bodyPr>
          <a:lstStyle/>
          <a:p>
            <a:pPr>
              <a:spcBef>
                <a:spcPct val="50000"/>
              </a:spcBef>
            </a:pPr>
            <a:r>
              <a:rPr lang="el-GR" b="1">
                <a:solidFill>
                  <a:srgbClr val="FFFFCC"/>
                </a:solidFill>
                <a:latin typeface="Comic Sans MS" pitchFamily="66" charset="0"/>
              </a:rPr>
              <a:t>ανθρωπονόσος</a:t>
            </a:r>
          </a:p>
        </p:txBody>
      </p:sp>
      <p:sp>
        <p:nvSpPr>
          <p:cNvPr id="572428" name="Text Box 12"/>
          <p:cNvSpPr txBox="1">
            <a:spLocks noChangeArrowheads="1"/>
          </p:cNvSpPr>
          <p:nvPr/>
        </p:nvSpPr>
        <p:spPr bwMode="auto">
          <a:xfrm>
            <a:off x="6858000" y="4572000"/>
            <a:ext cx="1981200" cy="366713"/>
          </a:xfrm>
          <a:prstGeom prst="rect">
            <a:avLst/>
          </a:prstGeom>
          <a:noFill/>
          <a:ln>
            <a:noFill/>
          </a:ln>
          <a:effectLst/>
          <a:extLst>
            <a:ext uri="{909E8E84-426E-40DD-AFC4-6F175D3DCCD1}">
              <a14:hiddenFill xmlns:a14="http://schemas.microsoft.com/office/drawing/2010/main" xmlns="">
                <a:solidFill>
                  <a:srgbClr val="FFFF66"/>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68686"/>
                  </a:outerShdw>
                </a:effectLst>
              </a14:hiddenEffects>
            </a:ext>
          </a:extLst>
        </p:spPr>
        <p:txBody>
          <a:bodyPr>
            <a:spAutoFit/>
          </a:bodyPr>
          <a:lstStyle/>
          <a:p>
            <a:pPr>
              <a:spcBef>
                <a:spcPct val="50000"/>
              </a:spcBef>
            </a:pPr>
            <a:r>
              <a:rPr lang="el-GR" b="1">
                <a:solidFill>
                  <a:srgbClr val="FFFFCC"/>
                </a:solidFill>
                <a:latin typeface="Comic Sans MS" pitchFamily="66" charset="0"/>
              </a:rPr>
              <a:t>ζωονόσος</a:t>
            </a:r>
          </a:p>
        </p:txBody>
      </p:sp>
    </p:spTree>
    <p:extLst>
      <p:ext uri="{BB962C8B-B14F-4D97-AF65-F5344CB8AC3E}">
        <p14:creationId xmlns:p14="http://schemas.microsoft.com/office/powerpoint/2010/main" xmlns="" val="37524658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page8image4261928992.jpg" descr="page8image4261928992.jpg"/>
          <p:cNvPicPr>
            <a:picLocks noChangeAspect="1"/>
          </p:cNvPicPr>
          <p:nvPr/>
        </p:nvPicPr>
        <p:blipFill>
          <a:blip r:embed="rId2" cstate="print"/>
          <a:stretch>
            <a:fillRect/>
          </a:stretch>
        </p:blipFill>
        <p:spPr>
          <a:xfrm>
            <a:off x="425274" y="1948948"/>
            <a:ext cx="4076365" cy="4377889"/>
          </a:xfrm>
          <a:prstGeom prst="rect">
            <a:avLst/>
          </a:prstGeom>
          <a:ln w="12700">
            <a:miter lim="400000"/>
          </a:ln>
        </p:spPr>
      </p:pic>
      <p:sp>
        <p:nvSpPr>
          <p:cNvPr id="179" name="Κείμενο"/>
          <p:cNvSpPr txBox="1"/>
          <p:nvPr/>
        </p:nvSpPr>
        <p:spPr>
          <a:xfrm>
            <a:off x="-1884165" y="-887923"/>
            <a:ext cx="99387" cy="37388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defTabSz="457200">
              <a:lnSpc>
                <a:spcPts val="2800"/>
              </a:lnSpc>
              <a:defRPr sz="1200">
                <a:solidFill>
                  <a:srgbClr val="000000"/>
                </a:solidFill>
                <a:latin typeface="Times"/>
                <a:ea typeface="Times"/>
                <a:cs typeface="Times"/>
                <a:sym typeface="Times"/>
              </a:defRPr>
            </a:lvl1pPr>
          </a:lstStyle>
          <a:p>
            <a:r>
              <a:rPr sz="844"/>
              <a:t> </a:t>
            </a:r>
          </a:p>
        </p:txBody>
      </p:sp>
      <p:pic>
        <p:nvPicPr>
          <p:cNvPr id="180" name="page8image4261928720.jpg" descr="page8image4261928720.jpg"/>
          <p:cNvPicPr>
            <a:picLocks noChangeAspect="1"/>
          </p:cNvPicPr>
          <p:nvPr/>
        </p:nvPicPr>
        <p:blipFill>
          <a:blip r:embed="rId3" cstate="print"/>
          <a:stretch>
            <a:fillRect/>
          </a:stretch>
        </p:blipFill>
        <p:spPr>
          <a:xfrm>
            <a:off x="4625687" y="1952648"/>
            <a:ext cx="4047602" cy="4370488"/>
          </a:xfrm>
          <a:prstGeom prst="rect">
            <a:avLst/>
          </a:prstGeom>
          <a:ln w="12700">
            <a:miter lim="400000"/>
          </a:ln>
        </p:spPr>
      </p:pic>
      <p:sp>
        <p:nvSpPr>
          <p:cNvPr id="181" name="Κείμενο"/>
          <p:cNvSpPr txBox="1"/>
          <p:nvPr/>
        </p:nvSpPr>
        <p:spPr>
          <a:xfrm>
            <a:off x="2520734" y="-802174"/>
            <a:ext cx="99387" cy="37388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defTabSz="457200">
              <a:lnSpc>
                <a:spcPts val="2800"/>
              </a:lnSpc>
              <a:defRPr sz="1200">
                <a:solidFill>
                  <a:srgbClr val="000000"/>
                </a:solidFill>
                <a:latin typeface="Times"/>
                <a:ea typeface="Times"/>
                <a:cs typeface="Times"/>
                <a:sym typeface="Times"/>
              </a:defRPr>
            </a:lvl1pPr>
          </a:lstStyle>
          <a:p>
            <a:r>
              <a:rPr sz="844"/>
              <a:t> </a:t>
            </a:r>
          </a:p>
        </p:txBody>
      </p:sp>
      <p:sp>
        <p:nvSpPr>
          <p:cNvPr id="182" name="Staphylococcus aureus: percentage of invasive isolates with resistance to methicillin (MRSA), EU/EEA, 2013…"/>
          <p:cNvSpPr txBox="1"/>
          <p:nvPr/>
        </p:nvSpPr>
        <p:spPr>
          <a:xfrm>
            <a:off x="942624" y="541988"/>
            <a:ext cx="7258752" cy="1244636"/>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p>
            <a:pPr defTabSz="321457">
              <a:lnSpc>
                <a:spcPts val="2883"/>
              </a:lnSpc>
              <a:spcBef>
                <a:spcPts val="844"/>
              </a:spcBef>
              <a:defRPr sz="2300" b="1">
                <a:solidFill>
                  <a:srgbClr val="000000"/>
                </a:solidFill>
                <a:latin typeface="Arial"/>
                <a:ea typeface="Arial"/>
                <a:cs typeface="Arial"/>
                <a:sym typeface="Arial"/>
              </a:defRPr>
            </a:pPr>
            <a:r>
              <a:rPr sz="2000" i="1" dirty="0">
                <a:solidFill>
                  <a:schemeClr val="tx2"/>
                </a:solidFill>
              </a:rPr>
              <a:t>Staphylococcus aureus</a:t>
            </a:r>
            <a:r>
              <a:rPr sz="2000" dirty="0">
                <a:solidFill>
                  <a:schemeClr val="tx2"/>
                </a:solidFill>
              </a:rPr>
              <a:t>: percentage of invasive isolates with resistance to methicillin (MRSA), EU/EEA, 2013</a:t>
            </a:r>
          </a:p>
          <a:p>
            <a:pPr defTabSz="321457">
              <a:lnSpc>
                <a:spcPts val="2883"/>
              </a:lnSpc>
              <a:spcBef>
                <a:spcPts val="844"/>
              </a:spcBef>
              <a:defRPr sz="2300" b="1">
                <a:solidFill>
                  <a:srgbClr val="000000"/>
                </a:solidFill>
                <a:latin typeface="Arial"/>
                <a:ea typeface="Arial"/>
                <a:cs typeface="Arial"/>
                <a:sym typeface="Arial"/>
              </a:defRPr>
            </a:pPr>
            <a:r>
              <a:rPr sz="2000" dirty="0" err="1">
                <a:solidFill>
                  <a:schemeClr val="bg1"/>
                </a:solidFill>
              </a:rPr>
              <a:t>ecdc.europa.eu</a:t>
            </a:r>
            <a:endParaRPr sz="2000" dirty="0">
              <a:solidFill>
                <a:schemeClr val="bg1"/>
              </a:solidFill>
            </a:endParaRPr>
          </a:p>
        </p:txBody>
      </p:sp>
    </p:spTree>
    <p:extLst>
      <p:ext uri="{BB962C8B-B14F-4D97-AF65-F5344CB8AC3E}">
        <p14:creationId xmlns:p14="http://schemas.microsoft.com/office/powerpoint/2010/main" xmlns="" val="10237128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xmlns="" id="{0A00C41B-9947-42C5-81A4-90D049932065}"/>
              </a:ext>
            </a:extLst>
          </p:cNvPr>
          <p:cNvPicPr>
            <a:picLocks noChangeAspect="1"/>
          </p:cNvPicPr>
          <p:nvPr/>
        </p:nvPicPr>
        <p:blipFill>
          <a:blip r:embed="rId2" cstate="print"/>
          <a:stretch>
            <a:fillRect/>
          </a:stretch>
        </p:blipFill>
        <p:spPr>
          <a:xfrm>
            <a:off x="930779" y="643467"/>
            <a:ext cx="7282440" cy="5571066"/>
          </a:xfrm>
          <a:prstGeom prst="rect">
            <a:avLst/>
          </a:prstGeom>
        </p:spPr>
      </p:pic>
    </p:spTree>
    <p:extLst>
      <p:ext uri="{BB962C8B-B14F-4D97-AF65-F5344CB8AC3E}">
        <p14:creationId xmlns:p14="http://schemas.microsoft.com/office/powerpoint/2010/main" xmlns="" val="28293766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xmlns="" id="{C7794616-ABEF-47DC-BF61-CA5E968C1A26}"/>
              </a:ext>
            </a:extLst>
          </p:cNvPr>
          <p:cNvPicPr>
            <a:picLocks noChangeAspect="1"/>
          </p:cNvPicPr>
          <p:nvPr/>
        </p:nvPicPr>
        <p:blipFill>
          <a:blip r:embed="rId2" cstate="print"/>
          <a:stretch>
            <a:fillRect/>
          </a:stretch>
        </p:blipFill>
        <p:spPr>
          <a:xfrm>
            <a:off x="228601" y="381000"/>
            <a:ext cx="8495398" cy="6236506"/>
          </a:xfrm>
          <a:prstGeom prst="rect">
            <a:avLst/>
          </a:prstGeom>
        </p:spPr>
      </p:pic>
      <p:pic>
        <p:nvPicPr>
          <p:cNvPr id="3" name="Εικόνα 2">
            <a:extLst>
              <a:ext uri="{FF2B5EF4-FFF2-40B4-BE49-F238E27FC236}">
                <a16:creationId xmlns:a16="http://schemas.microsoft.com/office/drawing/2014/main" xmlns="" id="{046F2B1A-9129-42EF-83E8-24EB553FDE26}"/>
              </a:ext>
            </a:extLst>
          </p:cNvPr>
          <p:cNvPicPr>
            <a:picLocks noChangeAspect="1"/>
          </p:cNvPicPr>
          <p:nvPr/>
        </p:nvPicPr>
        <p:blipFill>
          <a:blip r:embed="rId3" cstate="print"/>
          <a:stretch>
            <a:fillRect/>
          </a:stretch>
        </p:blipFill>
        <p:spPr>
          <a:xfrm>
            <a:off x="2396187" y="6389512"/>
            <a:ext cx="4351626" cy="163688"/>
          </a:xfrm>
          <a:prstGeom prst="rect">
            <a:avLst/>
          </a:prstGeom>
        </p:spPr>
      </p:pic>
    </p:spTree>
    <p:extLst>
      <p:ext uri="{BB962C8B-B14F-4D97-AF65-F5344CB8AC3E}">
        <p14:creationId xmlns:p14="http://schemas.microsoft.com/office/powerpoint/2010/main" xmlns="" val="2783677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a:extLst>
              <a:ext uri="{FF2B5EF4-FFF2-40B4-BE49-F238E27FC236}">
                <a16:creationId xmlns:a16="http://schemas.microsoft.com/office/drawing/2014/main" xmlns="" id="{41B68C77-138E-4BF7-A276-BD0C78A4219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cstate="print">
            <a:extLst>
              <a:ext uri="{28A0092B-C50C-407E-A947-70E740481C1C}">
                <a14:useLocalDpi xmlns:a14="http://schemas.microsoft.com/office/drawing/2010/main" xmlns="" val="0"/>
              </a:ext>
            </a:extLst>
          </a:blip>
          <a:srcRect l="3613"/>
          <a:stretch/>
        </p:blipFill>
        <p:spPr>
          <a:xfrm>
            <a:off x="0" y="2669685"/>
            <a:ext cx="3027759" cy="4188315"/>
          </a:xfrm>
          <a:prstGeom prst="rect">
            <a:avLst/>
          </a:prstGeom>
        </p:spPr>
      </p:pic>
      <p:pic>
        <p:nvPicPr>
          <p:cNvPr id="74" name="Picture 73">
            <a:extLst>
              <a:ext uri="{FF2B5EF4-FFF2-40B4-BE49-F238E27FC236}">
                <a16:creationId xmlns:a16="http://schemas.microsoft.com/office/drawing/2014/main" xmlns="" id="{7C268552-D473-46ED-B1B8-422042C4DEF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cstate="print">
            <a:extLst>
              <a:ext uri="{28A0092B-C50C-407E-A947-70E740481C1C}">
                <a14:useLocalDpi xmlns:a14="http://schemas.microsoft.com/office/drawing/2010/main" xmlns="" val="0"/>
              </a:ext>
            </a:extLst>
          </a:blip>
          <a:srcRect l="35640"/>
          <a:stretch/>
        </p:blipFill>
        <p:spPr>
          <a:xfrm>
            <a:off x="0" y="2892347"/>
            <a:ext cx="1141809" cy="2365453"/>
          </a:xfrm>
          <a:prstGeom prst="rect">
            <a:avLst/>
          </a:prstGeom>
        </p:spPr>
      </p:pic>
      <p:sp>
        <p:nvSpPr>
          <p:cNvPr id="76" name="Oval 75">
            <a:extLst>
              <a:ext uri="{FF2B5EF4-FFF2-40B4-BE49-F238E27FC236}">
                <a16:creationId xmlns:a16="http://schemas.microsoft.com/office/drawing/2014/main" xmlns="" id="{4AC0CD9D-7610-4620-93B4-798CCD9AB5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78" name="Picture 77">
            <a:extLst>
              <a:ext uri="{FF2B5EF4-FFF2-40B4-BE49-F238E27FC236}">
                <a16:creationId xmlns:a16="http://schemas.microsoft.com/office/drawing/2014/main" xmlns="" id="{B9238B3E-24AA-439A-B527-6C5DF6D7214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cstate="print">
            <a:extLst>
              <a:ext uri="{28A0092B-C50C-407E-A947-70E740481C1C}">
                <a14:useLocalDpi xmlns:a14="http://schemas.microsoft.com/office/drawing/2010/main" xmlns="" val="0"/>
              </a:ext>
            </a:extLst>
          </a:blip>
          <a:srcRect t="28813"/>
          <a:stretch/>
        </p:blipFill>
        <p:spPr>
          <a:xfrm>
            <a:off x="5999559" y="0"/>
            <a:ext cx="1202540" cy="1141407"/>
          </a:xfrm>
          <a:prstGeom prst="rect">
            <a:avLst/>
          </a:prstGeom>
        </p:spPr>
      </p:pic>
      <p:pic>
        <p:nvPicPr>
          <p:cNvPr id="80" name="Picture 79">
            <a:extLst>
              <a:ext uri="{FF2B5EF4-FFF2-40B4-BE49-F238E27FC236}">
                <a16:creationId xmlns:a16="http://schemas.microsoft.com/office/drawing/2014/main" xmlns="" id="{69F01145-BEA3-4CBF-AA21-10077B948CA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cstate="print">
            <a:extLst>
              <a:ext uri="{28A0092B-C50C-407E-A947-70E740481C1C}">
                <a14:useLocalDpi xmlns:a14="http://schemas.microsoft.com/office/drawing/2010/main" xmlns="" val="0"/>
              </a:ext>
            </a:extLst>
          </a:blip>
          <a:srcRect b="23320"/>
          <a:stretch/>
        </p:blipFill>
        <p:spPr>
          <a:xfrm>
            <a:off x="6454408" y="6096000"/>
            <a:ext cx="745301" cy="762000"/>
          </a:xfrm>
          <a:prstGeom prst="rect">
            <a:avLst/>
          </a:prstGeom>
        </p:spPr>
      </p:pic>
      <p:sp>
        <p:nvSpPr>
          <p:cNvPr id="82" name="Rectangle 81">
            <a:extLst>
              <a:ext uri="{FF2B5EF4-FFF2-40B4-BE49-F238E27FC236}">
                <a16:creationId xmlns:a16="http://schemas.microsoft.com/office/drawing/2014/main" xmlns="" id="{DE4D62F9-188E-4530-84C2-24BDEE4BEB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4" name="Rectangle 83">
            <a:extLst>
              <a:ext uri="{FF2B5EF4-FFF2-40B4-BE49-F238E27FC236}">
                <a16:creationId xmlns:a16="http://schemas.microsoft.com/office/drawing/2014/main" xmlns="" id="{757B325C-3E35-45CF-9D07-3BCB281F3B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847875" name="Rectangle 3"/>
          <p:cNvSpPr>
            <a:spLocks noGrp="1" noChangeArrowheads="1"/>
          </p:cNvSpPr>
          <p:nvPr>
            <p:ph type="title"/>
          </p:nvPr>
        </p:nvSpPr>
        <p:spPr>
          <a:xfrm>
            <a:off x="6143943" y="1325880"/>
            <a:ext cx="2514282" cy="3066507"/>
          </a:xfrm>
        </p:spPr>
        <p:txBody>
          <a:bodyPr vert="horz" lIns="91440" tIns="45720" rIns="91440" bIns="45720" rtlCol="0" anchor="b">
            <a:normAutofit/>
          </a:bodyPr>
          <a:lstStyle/>
          <a:p>
            <a:pPr defTabSz="457200">
              <a:lnSpc>
                <a:spcPct val="90000"/>
              </a:lnSpc>
            </a:pPr>
            <a:r>
              <a:rPr lang="en-US" sz="3300" b="0" i="0" kern="1200" dirty="0" err="1">
                <a:solidFill>
                  <a:srgbClr val="EBEBEB"/>
                </a:solidFill>
                <a:latin typeface="+mj-lt"/>
                <a:ea typeface="+mj-ea"/>
                <a:cs typeface="+mj-cs"/>
              </a:rPr>
              <a:t>Π</a:t>
            </a:r>
            <a:r>
              <a:rPr lang="en-US" sz="3300" b="0" i="0" kern="1200" dirty="0">
                <a:solidFill>
                  <a:srgbClr val="EBEBEB"/>
                </a:solidFill>
                <a:latin typeface="+mj-lt"/>
                <a:ea typeface="+mj-ea"/>
                <a:cs typeface="+mj-cs"/>
              </a:rPr>
              <a:t>α</a:t>
            </a:r>
            <a:r>
              <a:rPr lang="en-US" sz="3300" b="0" i="0" kern="1200" dirty="0" err="1">
                <a:solidFill>
                  <a:srgbClr val="EBEBEB"/>
                </a:solidFill>
                <a:latin typeface="+mj-lt"/>
                <a:ea typeface="+mj-ea"/>
                <a:cs typeface="+mj-cs"/>
              </a:rPr>
              <a:t>γκόσμι</a:t>
            </a:r>
            <a:r>
              <a:rPr lang="en-US" sz="3300" b="0" i="0" kern="1200" dirty="0">
                <a:solidFill>
                  <a:srgbClr val="EBEBEB"/>
                </a:solidFill>
                <a:latin typeface="+mj-lt"/>
                <a:ea typeface="+mj-ea"/>
                <a:cs typeface="+mj-cs"/>
              </a:rPr>
              <a:t>α </a:t>
            </a:r>
            <a:r>
              <a:rPr lang="en-US" sz="3300" b="0" i="0" kern="1200" dirty="0" err="1">
                <a:solidFill>
                  <a:srgbClr val="EBEBEB"/>
                </a:solidFill>
                <a:latin typeface="+mj-lt"/>
                <a:ea typeface="+mj-ea"/>
                <a:cs typeface="+mj-cs"/>
              </a:rPr>
              <a:t>συχνότητ</a:t>
            </a:r>
            <a:r>
              <a:rPr lang="en-US" sz="3300" b="0" i="0" kern="1200" dirty="0">
                <a:solidFill>
                  <a:srgbClr val="EBEBEB"/>
                </a:solidFill>
                <a:latin typeface="+mj-lt"/>
                <a:ea typeface="+mj-ea"/>
                <a:cs typeface="+mj-cs"/>
              </a:rPr>
              <a:t>α </a:t>
            </a:r>
            <a:r>
              <a:rPr lang="en-US" sz="3300" b="0" i="0" kern="1200" dirty="0" err="1">
                <a:solidFill>
                  <a:srgbClr val="EBEBEB"/>
                </a:solidFill>
                <a:latin typeface="+mj-lt"/>
                <a:ea typeface="+mj-ea"/>
                <a:cs typeface="+mj-cs"/>
              </a:rPr>
              <a:t>των</a:t>
            </a:r>
            <a:r>
              <a:rPr lang="en-US" sz="3300" b="0" i="0" kern="1200" dirty="0">
                <a:solidFill>
                  <a:srgbClr val="EBEBEB"/>
                </a:solidFill>
                <a:latin typeface="+mj-lt"/>
                <a:ea typeface="+mj-ea"/>
                <a:cs typeface="+mj-cs"/>
              </a:rPr>
              <a:t> </a:t>
            </a:r>
            <a:br>
              <a:rPr lang="en-US" sz="3300" b="0" i="0" kern="1200" dirty="0">
                <a:solidFill>
                  <a:srgbClr val="EBEBEB"/>
                </a:solidFill>
                <a:latin typeface="+mj-lt"/>
                <a:ea typeface="+mj-ea"/>
                <a:cs typeface="+mj-cs"/>
              </a:rPr>
            </a:br>
            <a:r>
              <a:rPr lang="en-US" sz="3300" b="0" i="0" kern="1200" dirty="0">
                <a:solidFill>
                  <a:srgbClr val="FFFF00"/>
                </a:solidFill>
                <a:latin typeface="+mj-lt"/>
                <a:ea typeface="+mj-ea"/>
                <a:cs typeface="+mj-cs"/>
              </a:rPr>
              <a:t>HA-MRSA</a:t>
            </a:r>
          </a:p>
        </p:txBody>
      </p:sp>
      <p:sp>
        <p:nvSpPr>
          <p:cNvPr id="86" name="Freeform 36">
            <a:extLst>
              <a:ext uri="{FF2B5EF4-FFF2-40B4-BE49-F238E27FC236}">
                <a16:creationId xmlns:a16="http://schemas.microsoft.com/office/drawing/2014/main" xmlns="" id="{C24BEC42-AFF3-40D1-93A2-A27A42E1E2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5597760" y="-1"/>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88" name="Freeform: Shape 87">
            <a:extLst>
              <a:ext uri="{FF2B5EF4-FFF2-40B4-BE49-F238E27FC236}">
                <a16:creationId xmlns:a16="http://schemas.microsoft.com/office/drawing/2014/main" xmlns="" id="{608F427C-1EC9-4280-9367-F2B3AA063E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5857465" cy="6858000"/>
          </a:xfrm>
          <a:custGeom>
            <a:avLst/>
            <a:gdLst>
              <a:gd name="connsiteX0" fmla="*/ 6465239 w 7809954"/>
              <a:gd name="connsiteY0" fmla="*/ 0 h 6858000"/>
              <a:gd name="connsiteX1" fmla="*/ 7808777 w 7809954"/>
              <a:gd name="connsiteY1" fmla="*/ 0 h 6858000"/>
              <a:gd name="connsiteX2" fmla="*/ 7783732 w 7809954"/>
              <a:gd name="connsiteY2" fmla="*/ 155676 h 6858000"/>
              <a:gd name="connsiteX3" fmla="*/ 7759863 w 7809954"/>
              <a:gd name="connsiteY3" fmla="*/ 310667 h 6858000"/>
              <a:gd name="connsiteX4" fmla="*/ 7736499 w 7809954"/>
              <a:gd name="connsiteY4" fmla="*/ 466344 h 6858000"/>
              <a:gd name="connsiteX5" fmla="*/ 7716496 w 7809954"/>
              <a:gd name="connsiteY5" fmla="*/ 622706 h 6858000"/>
              <a:gd name="connsiteX6" fmla="*/ 7696325 w 7809954"/>
              <a:gd name="connsiteY6" fmla="*/ 778383 h 6858000"/>
              <a:gd name="connsiteX7" fmla="*/ 7677499 w 7809954"/>
              <a:gd name="connsiteY7" fmla="*/ 934745 h 6858000"/>
              <a:gd name="connsiteX8" fmla="*/ 7661363 w 7809954"/>
              <a:gd name="connsiteY8" fmla="*/ 1089050 h 6858000"/>
              <a:gd name="connsiteX9" fmla="*/ 7646067 w 7809954"/>
              <a:gd name="connsiteY9" fmla="*/ 1245413 h 6858000"/>
              <a:gd name="connsiteX10" fmla="*/ 7632115 w 7809954"/>
              <a:gd name="connsiteY10" fmla="*/ 1401089 h 6858000"/>
              <a:gd name="connsiteX11" fmla="*/ 7620013 w 7809954"/>
              <a:gd name="connsiteY11" fmla="*/ 1554023 h 6858000"/>
              <a:gd name="connsiteX12" fmla="*/ 7607910 w 7809954"/>
              <a:gd name="connsiteY12" fmla="*/ 1709013 h 6858000"/>
              <a:gd name="connsiteX13" fmla="*/ 7597825 w 7809954"/>
              <a:gd name="connsiteY13" fmla="*/ 1861947 h 6858000"/>
              <a:gd name="connsiteX14" fmla="*/ 7589925 w 7809954"/>
              <a:gd name="connsiteY14" fmla="*/ 2014880 h 6858000"/>
              <a:gd name="connsiteX15" fmla="*/ 7581688 w 7809954"/>
              <a:gd name="connsiteY15" fmla="*/ 2167128 h 6858000"/>
              <a:gd name="connsiteX16" fmla="*/ 7574797 w 7809954"/>
              <a:gd name="connsiteY16" fmla="*/ 2318004 h 6858000"/>
              <a:gd name="connsiteX17" fmla="*/ 7569922 w 7809954"/>
              <a:gd name="connsiteY17" fmla="*/ 2467508 h 6858000"/>
              <a:gd name="connsiteX18" fmla="*/ 7565720 w 7809954"/>
              <a:gd name="connsiteY18" fmla="*/ 2617013 h 6858000"/>
              <a:gd name="connsiteX19" fmla="*/ 7561686 w 7809954"/>
              <a:gd name="connsiteY19" fmla="*/ 2765145 h 6858000"/>
              <a:gd name="connsiteX20" fmla="*/ 7559837 w 7809954"/>
              <a:gd name="connsiteY20" fmla="*/ 2911221 h 6858000"/>
              <a:gd name="connsiteX21" fmla="*/ 7557820 w 7809954"/>
              <a:gd name="connsiteY21" fmla="*/ 3057296 h 6858000"/>
              <a:gd name="connsiteX22" fmla="*/ 7556811 w 7809954"/>
              <a:gd name="connsiteY22" fmla="*/ 3201314 h 6858000"/>
              <a:gd name="connsiteX23" fmla="*/ 7557820 w 7809954"/>
              <a:gd name="connsiteY23" fmla="*/ 3343960 h 6858000"/>
              <a:gd name="connsiteX24" fmla="*/ 7557820 w 7809954"/>
              <a:gd name="connsiteY24" fmla="*/ 3485235 h 6858000"/>
              <a:gd name="connsiteX25" fmla="*/ 7559837 w 7809954"/>
              <a:gd name="connsiteY25" fmla="*/ 3625138 h 6858000"/>
              <a:gd name="connsiteX26" fmla="*/ 7562862 w 7809954"/>
              <a:gd name="connsiteY26" fmla="*/ 3762298 h 6858000"/>
              <a:gd name="connsiteX27" fmla="*/ 7565720 w 7809954"/>
              <a:gd name="connsiteY27" fmla="*/ 3898087 h 6858000"/>
              <a:gd name="connsiteX28" fmla="*/ 7568914 w 7809954"/>
              <a:gd name="connsiteY28" fmla="*/ 4031132 h 6858000"/>
              <a:gd name="connsiteX29" fmla="*/ 7573788 w 7809954"/>
              <a:gd name="connsiteY29" fmla="*/ 4163491 h 6858000"/>
              <a:gd name="connsiteX30" fmla="*/ 7578999 w 7809954"/>
              <a:gd name="connsiteY30" fmla="*/ 4293793 h 6858000"/>
              <a:gd name="connsiteX31" fmla="*/ 7583705 w 7809954"/>
              <a:gd name="connsiteY31" fmla="*/ 4421352 h 6858000"/>
              <a:gd name="connsiteX32" fmla="*/ 7596985 w 7809954"/>
              <a:gd name="connsiteY32" fmla="*/ 4670298 h 6858000"/>
              <a:gd name="connsiteX33" fmla="*/ 7611104 w 7809954"/>
              <a:gd name="connsiteY33" fmla="*/ 4908956 h 6858000"/>
              <a:gd name="connsiteX34" fmla="*/ 7625896 w 7809954"/>
              <a:gd name="connsiteY34" fmla="*/ 5138013 h 6858000"/>
              <a:gd name="connsiteX35" fmla="*/ 7642201 w 7809954"/>
              <a:gd name="connsiteY35" fmla="*/ 5354726 h 6858000"/>
              <a:gd name="connsiteX36" fmla="*/ 7659178 w 7809954"/>
              <a:gd name="connsiteY36" fmla="*/ 5561838 h 6858000"/>
              <a:gd name="connsiteX37" fmla="*/ 7677499 w 7809954"/>
              <a:gd name="connsiteY37" fmla="*/ 5753862 h 6858000"/>
              <a:gd name="connsiteX38" fmla="*/ 7695485 w 7809954"/>
              <a:gd name="connsiteY38" fmla="*/ 5934227 h 6858000"/>
              <a:gd name="connsiteX39" fmla="*/ 7713470 w 7809954"/>
              <a:gd name="connsiteY39" fmla="*/ 6100191 h 6858000"/>
              <a:gd name="connsiteX40" fmla="*/ 7730447 w 7809954"/>
              <a:gd name="connsiteY40" fmla="*/ 6252438 h 6858000"/>
              <a:gd name="connsiteX41" fmla="*/ 7746584 w 7809954"/>
              <a:gd name="connsiteY41" fmla="*/ 6387541 h 6858000"/>
              <a:gd name="connsiteX42" fmla="*/ 7761880 w 7809954"/>
              <a:gd name="connsiteY42" fmla="*/ 6509613 h 6858000"/>
              <a:gd name="connsiteX43" fmla="*/ 7774655 w 7809954"/>
              <a:gd name="connsiteY43" fmla="*/ 6612483 h 6858000"/>
              <a:gd name="connsiteX44" fmla="*/ 7786757 w 7809954"/>
              <a:gd name="connsiteY44" fmla="*/ 6698894 h 6858000"/>
              <a:gd name="connsiteX45" fmla="*/ 7804071 w 7809954"/>
              <a:gd name="connsiteY45" fmla="*/ 6817538 h 6858000"/>
              <a:gd name="connsiteX46" fmla="*/ 7809954 w 7809954"/>
              <a:gd name="connsiteY46" fmla="*/ 6858000 h 6858000"/>
              <a:gd name="connsiteX47" fmla="*/ 7157124 w 7809954"/>
              <a:gd name="connsiteY47" fmla="*/ 6858000 h 6858000"/>
              <a:gd name="connsiteX48" fmla="*/ 7157124 w 7809954"/>
              <a:gd name="connsiteY48" fmla="*/ 6858000 h 6858000"/>
              <a:gd name="connsiteX49" fmla="*/ 0 w 7809954"/>
              <a:gd name="connsiteY49" fmla="*/ 6858000 h 6858000"/>
              <a:gd name="connsiteX50" fmla="*/ 0 w 7809954"/>
              <a:gd name="connsiteY50" fmla="*/ 0 h 6858000"/>
              <a:gd name="connsiteX51" fmla="*/ 6465239 w 7809954"/>
              <a:gd name="connsiteY5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809954" h="6858000">
                <a:moveTo>
                  <a:pt x="6465239" y="0"/>
                </a:moveTo>
                <a:lnTo>
                  <a:pt x="7808777" y="0"/>
                </a:lnTo>
                <a:lnTo>
                  <a:pt x="7783732" y="155676"/>
                </a:lnTo>
                <a:lnTo>
                  <a:pt x="7759863" y="310667"/>
                </a:lnTo>
                <a:lnTo>
                  <a:pt x="7736499" y="466344"/>
                </a:lnTo>
                <a:lnTo>
                  <a:pt x="7716496" y="622706"/>
                </a:lnTo>
                <a:lnTo>
                  <a:pt x="7696325" y="778383"/>
                </a:lnTo>
                <a:lnTo>
                  <a:pt x="7677499" y="934745"/>
                </a:lnTo>
                <a:lnTo>
                  <a:pt x="7661363" y="1089050"/>
                </a:lnTo>
                <a:lnTo>
                  <a:pt x="7646067" y="1245413"/>
                </a:lnTo>
                <a:lnTo>
                  <a:pt x="7632115" y="1401089"/>
                </a:lnTo>
                <a:lnTo>
                  <a:pt x="7620013" y="1554023"/>
                </a:lnTo>
                <a:lnTo>
                  <a:pt x="7607910" y="1709013"/>
                </a:lnTo>
                <a:lnTo>
                  <a:pt x="7597825" y="1861947"/>
                </a:lnTo>
                <a:lnTo>
                  <a:pt x="7589925" y="2014880"/>
                </a:lnTo>
                <a:lnTo>
                  <a:pt x="7581688" y="2167128"/>
                </a:lnTo>
                <a:lnTo>
                  <a:pt x="7574797" y="2318004"/>
                </a:lnTo>
                <a:lnTo>
                  <a:pt x="7569922" y="2467508"/>
                </a:lnTo>
                <a:lnTo>
                  <a:pt x="7565720" y="2617013"/>
                </a:lnTo>
                <a:lnTo>
                  <a:pt x="7561686" y="2765145"/>
                </a:lnTo>
                <a:lnTo>
                  <a:pt x="7559837" y="2911221"/>
                </a:lnTo>
                <a:lnTo>
                  <a:pt x="7557820" y="3057296"/>
                </a:lnTo>
                <a:lnTo>
                  <a:pt x="7556811" y="3201314"/>
                </a:lnTo>
                <a:lnTo>
                  <a:pt x="7557820" y="3343960"/>
                </a:lnTo>
                <a:lnTo>
                  <a:pt x="7557820" y="3485235"/>
                </a:lnTo>
                <a:lnTo>
                  <a:pt x="7559837" y="3625138"/>
                </a:lnTo>
                <a:lnTo>
                  <a:pt x="7562862" y="3762298"/>
                </a:lnTo>
                <a:lnTo>
                  <a:pt x="7565720" y="3898087"/>
                </a:lnTo>
                <a:lnTo>
                  <a:pt x="7568914" y="4031132"/>
                </a:lnTo>
                <a:lnTo>
                  <a:pt x="7573788" y="4163491"/>
                </a:lnTo>
                <a:lnTo>
                  <a:pt x="7578999" y="4293793"/>
                </a:lnTo>
                <a:lnTo>
                  <a:pt x="7583705" y="4421352"/>
                </a:lnTo>
                <a:lnTo>
                  <a:pt x="7596985" y="4670298"/>
                </a:lnTo>
                <a:lnTo>
                  <a:pt x="7611104" y="4908956"/>
                </a:lnTo>
                <a:lnTo>
                  <a:pt x="7625896" y="5138013"/>
                </a:lnTo>
                <a:lnTo>
                  <a:pt x="7642201" y="5354726"/>
                </a:lnTo>
                <a:lnTo>
                  <a:pt x="7659178" y="5561838"/>
                </a:lnTo>
                <a:lnTo>
                  <a:pt x="7677499" y="5753862"/>
                </a:lnTo>
                <a:lnTo>
                  <a:pt x="7695485" y="5934227"/>
                </a:lnTo>
                <a:lnTo>
                  <a:pt x="7713470" y="6100191"/>
                </a:lnTo>
                <a:lnTo>
                  <a:pt x="7730447" y="6252438"/>
                </a:lnTo>
                <a:lnTo>
                  <a:pt x="7746584" y="6387541"/>
                </a:lnTo>
                <a:lnTo>
                  <a:pt x="7761880" y="6509613"/>
                </a:lnTo>
                <a:lnTo>
                  <a:pt x="7774655" y="6612483"/>
                </a:lnTo>
                <a:lnTo>
                  <a:pt x="7786757" y="6698894"/>
                </a:lnTo>
                <a:lnTo>
                  <a:pt x="7804071" y="6817538"/>
                </a:lnTo>
                <a:lnTo>
                  <a:pt x="7809954" y="6858000"/>
                </a:lnTo>
                <a:lnTo>
                  <a:pt x="7157124" y="6858000"/>
                </a:lnTo>
                <a:lnTo>
                  <a:pt x="7157124" y="6858000"/>
                </a:lnTo>
                <a:lnTo>
                  <a:pt x="0" y="6858000"/>
                </a:lnTo>
                <a:lnTo>
                  <a:pt x="0" y="0"/>
                </a:lnTo>
                <a:lnTo>
                  <a:pt x="646523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0" name="Rectangle 89">
            <a:extLst>
              <a:ext uri="{FF2B5EF4-FFF2-40B4-BE49-F238E27FC236}">
                <a16:creationId xmlns:a16="http://schemas.microsoft.com/office/drawing/2014/main" xmlns="" id="{F98810A7-E114-447A-A7D6-69B27CFB56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847874"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tretch>
            <a:fillRect/>
          </a:stretch>
        </p:blipFill>
        <p:spPr bwMode="auto">
          <a:xfrm>
            <a:off x="-1" y="1167427"/>
            <a:ext cx="5692583" cy="4116393"/>
          </a:xfrm>
          <a:prstGeom prst="rect">
            <a:avLst/>
          </a:prstGeom>
          <a:noFill/>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536730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7" name="% MRSA (all clinical specimens)"/>
          <p:cNvGraphicFramePr/>
          <p:nvPr>
            <p:extLst>
              <p:ext uri="{D42A27DB-BD31-4B8C-83A1-F6EECF244321}">
                <p14:modId xmlns:p14="http://schemas.microsoft.com/office/powerpoint/2010/main" xmlns="" val="2046963543"/>
              </p:ext>
            </p:extLst>
          </p:nvPr>
        </p:nvGraphicFramePr>
        <p:xfrm>
          <a:off x="623055" y="425499"/>
          <a:ext cx="8058625" cy="5882236"/>
        </p:xfrm>
        <a:graphic>
          <a:graphicData uri="http://schemas.openxmlformats.org/drawingml/2006/chart">
            <c:chart xmlns:c="http://schemas.openxmlformats.org/drawingml/2006/chart" xmlns:r="http://schemas.openxmlformats.org/officeDocument/2006/relationships" r:id="rId2"/>
          </a:graphicData>
        </a:graphic>
      </p:graphicFrame>
      <p:sp>
        <p:nvSpPr>
          <p:cNvPr id="198" name="WHONET GREECE"/>
          <p:cNvSpPr txBox="1"/>
          <p:nvPr/>
        </p:nvSpPr>
        <p:spPr>
          <a:xfrm>
            <a:off x="7041767" y="6351092"/>
            <a:ext cx="1766510" cy="299442"/>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buClr>
                <a:srgbClr val="A29A85"/>
              </a:buClr>
              <a:defRPr sz="2100" b="1" i="1">
                <a:solidFill>
                  <a:srgbClr val="000000"/>
                </a:solidFill>
                <a:latin typeface="Arial"/>
                <a:ea typeface="Arial"/>
                <a:cs typeface="Arial"/>
                <a:sym typeface="Arial"/>
              </a:defRPr>
            </a:lvl1pPr>
          </a:lstStyle>
          <a:p>
            <a:r>
              <a:rPr sz="1477"/>
              <a:t>WHONET GREECE</a:t>
            </a:r>
          </a:p>
        </p:txBody>
      </p:sp>
    </p:spTree>
    <p:extLst>
      <p:ext uri="{BB962C8B-B14F-4D97-AF65-F5344CB8AC3E}">
        <p14:creationId xmlns:p14="http://schemas.microsoft.com/office/powerpoint/2010/main" xmlns="" val="24973857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C:\Users\Iris\ΕΡΓΑΣΙΕΣ\paper-eleanna-mrsa\CMI\SPILIOPOULOU-figure1.t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36607" y="1143000"/>
            <a:ext cx="8561648" cy="488907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Τίτλος 1"/>
          <p:cNvSpPr>
            <a:spLocks noGrp="1"/>
          </p:cNvSpPr>
          <p:nvPr>
            <p:ph type="title"/>
          </p:nvPr>
        </p:nvSpPr>
        <p:spPr>
          <a:xfrm>
            <a:off x="457200" y="431056"/>
            <a:ext cx="7772400" cy="1400530"/>
          </a:xfrm>
        </p:spPr>
        <p:txBody>
          <a:bodyPr/>
          <a:lstStyle/>
          <a:p>
            <a:pPr algn="ctr"/>
            <a:r>
              <a:rPr lang="en-US" sz="2400" dirty="0">
                <a:solidFill>
                  <a:schemeClr val="tx1"/>
                </a:solidFill>
                <a:latin typeface="Arial" panose="020B0604020202020204" pitchFamily="34" charset="0"/>
                <a:cs typeface="Arial" panose="020B0604020202020204" pitchFamily="34" charset="0"/>
              </a:rPr>
              <a:t>MRSA</a:t>
            </a:r>
            <a:r>
              <a:rPr lang="el-GR" sz="2400" dirty="0">
                <a:solidFill>
                  <a:schemeClr val="tx1"/>
                </a:solidFill>
                <a:latin typeface="Arial" panose="020B0604020202020204" pitchFamily="34" charset="0"/>
                <a:cs typeface="Arial" panose="020B0604020202020204" pitchFamily="34" charset="0"/>
              </a:rPr>
              <a:t> στην Ελλάδα: 6 νοσοκομεία 2001-2012</a:t>
            </a:r>
          </a:p>
        </p:txBody>
      </p:sp>
      <p:sp>
        <p:nvSpPr>
          <p:cNvPr id="3" name="Ορθογώνιο 2">
            <a:extLst>
              <a:ext uri="{FF2B5EF4-FFF2-40B4-BE49-F238E27FC236}">
                <a16:creationId xmlns:a16="http://schemas.microsoft.com/office/drawing/2014/main" xmlns="" id="{287C4020-43A6-A14A-88E6-1E40CE6160AC}"/>
              </a:ext>
            </a:extLst>
          </p:cNvPr>
          <p:cNvSpPr/>
          <p:nvPr/>
        </p:nvSpPr>
        <p:spPr>
          <a:xfrm>
            <a:off x="457200" y="6099159"/>
            <a:ext cx="8382000" cy="523220"/>
          </a:xfrm>
          <a:prstGeom prst="rect">
            <a:avLst/>
          </a:prstGeom>
        </p:spPr>
        <p:txBody>
          <a:bodyPr wrap="square">
            <a:spAutoFit/>
          </a:bodyPr>
          <a:lstStyle/>
          <a:p>
            <a:r>
              <a:rPr lang="en-US" sz="1400" dirty="0"/>
              <a:t>A 12-year survey of methicillin-resistant </a:t>
            </a:r>
            <a:r>
              <a:rPr lang="en-US" sz="1400" i="1" dirty="0"/>
              <a:t>Staphylococcus aureus</a:t>
            </a:r>
            <a:r>
              <a:rPr lang="en-US" sz="1400" dirty="0"/>
              <a:t> infections in Greece: ST80-IV epidemic?</a:t>
            </a:r>
          </a:p>
        </p:txBody>
      </p:sp>
    </p:spTree>
    <p:extLst>
      <p:ext uri="{BB962C8B-B14F-4D97-AF65-F5344CB8AC3E}">
        <p14:creationId xmlns:p14="http://schemas.microsoft.com/office/powerpoint/2010/main" xmlns="" val="38505278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C:\Users\Iris\ΕΡΓΑΣΙΕΣ\paper-eleanna-mrsa\CMI\spiliopoulou-figure3-600DPI-CLM-1262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0446" y="592802"/>
            <a:ext cx="8523108" cy="581977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Ορθογώνιο 1">
            <a:extLst>
              <a:ext uri="{FF2B5EF4-FFF2-40B4-BE49-F238E27FC236}">
                <a16:creationId xmlns:a16="http://schemas.microsoft.com/office/drawing/2014/main" xmlns="" id="{17FC0CB4-191B-634A-AB28-401D695D0081}"/>
              </a:ext>
            </a:extLst>
          </p:cNvPr>
          <p:cNvSpPr/>
          <p:nvPr/>
        </p:nvSpPr>
        <p:spPr>
          <a:xfrm>
            <a:off x="457200" y="258106"/>
            <a:ext cx="8229600" cy="369332"/>
          </a:xfrm>
          <a:prstGeom prst="rect">
            <a:avLst/>
          </a:prstGeom>
        </p:spPr>
        <p:txBody>
          <a:bodyPr wrap="square">
            <a:spAutoFit/>
          </a:bodyPr>
          <a:lstStyle/>
          <a:p>
            <a:r>
              <a:rPr lang="en-US" dirty="0">
                <a:latin typeface="Arial" panose="020B0604020202020204" pitchFamily="34" charset="0"/>
                <a:cs typeface="Arial" panose="020B0604020202020204" pitchFamily="34" charset="0"/>
              </a:rPr>
              <a:t>Clonal distribution of MRSA</a:t>
            </a:r>
            <a:endParaRPr lang="el-GR" dirty="0">
              <a:latin typeface="Arial" panose="020B0604020202020204" pitchFamily="34" charset="0"/>
              <a:cs typeface="Arial" panose="020B0604020202020204" pitchFamily="34" charset="0"/>
            </a:endParaRPr>
          </a:p>
        </p:txBody>
      </p:sp>
      <p:pic>
        <p:nvPicPr>
          <p:cNvPr id="5" name="Εικόνα 4">
            <a:extLst>
              <a:ext uri="{FF2B5EF4-FFF2-40B4-BE49-F238E27FC236}">
                <a16:creationId xmlns:a16="http://schemas.microsoft.com/office/drawing/2014/main" xmlns="" id="{1806BACD-443C-E949-9C19-0CFB808C40CD}"/>
              </a:ext>
            </a:extLst>
          </p:cNvPr>
          <p:cNvPicPr>
            <a:picLocks noChangeAspect="1"/>
          </p:cNvPicPr>
          <p:nvPr/>
        </p:nvPicPr>
        <p:blipFill>
          <a:blip r:embed="rId3" cstate="print"/>
          <a:stretch>
            <a:fillRect/>
          </a:stretch>
        </p:blipFill>
        <p:spPr>
          <a:xfrm>
            <a:off x="310446" y="6241424"/>
            <a:ext cx="3924300" cy="342307"/>
          </a:xfrm>
          <a:prstGeom prst="rect">
            <a:avLst/>
          </a:prstGeom>
        </p:spPr>
      </p:pic>
    </p:spTree>
    <p:extLst>
      <p:ext uri="{BB962C8B-B14F-4D97-AF65-F5344CB8AC3E}">
        <p14:creationId xmlns:p14="http://schemas.microsoft.com/office/powerpoint/2010/main" xmlns="" val="1061491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DFB3CEA1-88D9-42FB-88ED-1E9807FE65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Εικόνα 1">
            <a:extLst>
              <a:ext uri="{FF2B5EF4-FFF2-40B4-BE49-F238E27FC236}">
                <a16:creationId xmlns:a16="http://schemas.microsoft.com/office/drawing/2014/main" xmlns="" id="{866DD9B5-5AD6-A14F-8E30-9425B46272AB}"/>
              </a:ext>
            </a:extLst>
          </p:cNvPr>
          <p:cNvPicPr>
            <a:picLocks noChangeAspect="1"/>
          </p:cNvPicPr>
          <p:nvPr/>
        </p:nvPicPr>
        <p:blipFill>
          <a:blip r:embed="rId2" cstate="print"/>
          <a:stretch>
            <a:fillRect/>
          </a:stretch>
        </p:blipFill>
        <p:spPr>
          <a:xfrm>
            <a:off x="727343" y="643467"/>
            <a:ext cx="7689312" cy="5571066"/>
          </a:xfrm>
          <a:prstGeom prst="rect">
            <a:avLst/>
          </a:prstGeom>
        </p:spPr>
      </p:pic>
      <p:sp>
        <p:nvSpPr>
          <p:cNvPr id="9" name="Rectangle 8">
            <a:extLst>
              <a:ext uri="{FF2B5EF4-FFF2-40B4-BE49-F238E27FC236}">
                <a16:creationId xmlns:a16="http://schemas.microsoft.com/office/drawing/2014/main" xmlns="" id="{9A6C928E-4252-4F33-8C34-E50A12A317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xmlns="" val="38653525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planet"/>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07950" y="908050"/>
            <a:ext cx="9396413" cy="5638800"/>
          </a:xfrm>
          <a:solidFill>
            <a:srgbClr val="00FF00"/>
          </a:solidFill>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67587" name="Oval 3"/>
          <p:cNvSpPr>
            <a:spLocks noChangeArrowheads="1"/>
          </p:cNvSpPr>
          <p:nvPr/>
        </p:nvSpPr>
        <p:spPr bwMode="auto">
          <a:xfrm>
            <a:off x="0" y="6453188"/>
            <a:ext cx="71438" cy="71437"/>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grpSp>
        <p:nvGrpSpPr>
          <p:cNvPr id="67588" name="Group 4"/>
          <p:cNvGrpSpPr>
            <a:grpSpLocks/>
          </p:cNvGrpSpPr>
          <p:nvPr/>
        </p:nvGrpSpPr>
        <p:grpSpPr bwMode="auto">
          <a:xfrm>
            <a:off x="3779838" y="2420938"/>
            <a:ext cx="1873250" cy="1008062"/>
            <a:chOff x="2517" y="1842"/>
            <a:chExt cx="771" cy="545"/>
          </a:xfrm>
        </p:grpSpPr>
        <p:sp>
          <p:nvSpPr>
            <p:cNvPr id="67608" name="AutoShape 5"/>
            <p:cNvSpPr>
              <a:spLocks noChangeArrowheads="1"/>
            </p:cNvSpPr>
            <p:nvPr/>
          </p:nvSpPr>
          <p:spPr bwMode="auto">
            <a:xfrm>
              <a:off x="2517" y="1842"/>
              <a:ext cx="771" cy="545"/>
            </a:xfrm>
            <a:prstGeom prst="irregularSeal1">
              <a:avLst/>
            </a:prstGeom>
            <a:solidFill>
              <a:srgbClr val="00FF00"/>
            </a:solidFill>
            <a:ln w="25400">
              <a:solidFill>
                <a:srgbClr val="00FF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67609" name="Text Box 6"/>
            <p:cNvSpPr txBox="1">
              <a:spLocks noChangeArrowheads="1"/>
            </p:cNvSpPr>
            <p:nvPr/>
          </p:nvSpPr>
          <p:spPr bwMode="auto">
            <a:xfrm>
              <a:off x="2653" y="1979"/>
              <a:ext cx="499" cy="3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en-US" sz="1400" b="1">
                  <a:latin typeface="Comic Sans MS" pitchFamily="66" charset="0"/>
                </a:rPr>
                <a:t>ST80,CC80</a:t>
              </a:r>
            </a:p>
            <a:p>
              <a:pPr algn="l" eaLnBrk="1" hangingPunct="1">
                <a:spcBef>
                  <a:spcPct val="50000"/>
                </a:spcBef>
              </a:pPr>
              <a:r>
                <a:rPr lang="en-US" sz="1400" b="1">
                  <a:latin typeface="Comic Sans MS" pitchFamily="66" charset="0"/>
                </a:rPr>
                <a:t>ST239,CC8</a:t>
              </a:r>
              <a:endParaRPr lang="en-GB" sz="1400" b="1">
                <a:latin typeface="Comic Sans MS" pitchFamily="66" charset="0"/>
              </a:endParaRPr>
            </a:p>
          </p:txBody>
        </p:sp>
      </p:grpSp>
      <p:grpSp>
        <p:nvGrpSpPr>
          <p:cNvPr id="67589" name="Group 7"/>
          <p:cNvGrpSpPr>
            <a:grpSpLocks/>
          </p:cNvGrpSpPr>
          <p:nvPr/>
        </p:nvGrpSpPr>
        <p:grpSpPr bwMode="auto">
          <a:xfrm>
            <a:off x="611188" y="2636838"/>
            <a:ext cx="1584325" cy="1296987"/>
            <a:chOff x="2517" y="1842"/>
            <a:chExt cx="771" cy="545"/>
          </a:xfrm>
        </p:grpSpPr>
        <p:sp>
          <p:nvSpPr>
            <p:cNvPr id="67606" name="AutoShape 8"/>
            <p:cNvSpPr>
              <a:spLocks noChangeArrowheads="1"/>
            </p:cNvSpPr>
            <p:nvPr/>
          </p:nvSpPr>
          <p:spPr bwMode="auto">
            <a:xfrm>
              <a:off x="2517" y="1842"/>
              <a:ext cx="771" cy="545"/>
            </a:xfrm>
            <a:prstGeom prst="irregularSeal1">
              <a:avLst/>
            </a:prstGeom>
            <a:solidFill>
              <a:srgbClr val="FFFF00"/>
            </a:solidFill>
            <a:ln w="25400">
              <a:solidFill>
                <a:srgbClr val="FFFF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67607" name="Text Box 9"/>
            <p:cNvSpPr txBox="1">
              <a:spLocks noChangeArrowheads="1"/>
            </p:cNvSpPr>
            <p:nvPr/>
          </p:nvSpPr>
          <p:spPr bwMode="auto">
            <a:xfrm>
              <a:off x="2653" y="1979"/>
              <a:ext cx="499" cy="29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600" b="1">
                  <a:latin typeface="Comic Sans MS" pitchFamily="66" charset="0"/>
                </a:rPr>
                <a:t>ST8</a:t>
              </a:r>
              <a:r>
                <a:rPr lang="en-US" sz="1000" b="1">
                  <a:latin typeface="Comic Sans MS" pitchFamily="66" charset="0"/>
                </a:rPr>
                <a:t>CC8</a:t>
              </a:r>
            </a:p>
            <a:p>
              <a:pPr eaLnBrk="1" hangingPunct="1">
                <a:spcBef>
                  <a:spcPct val="50000"/>
                </a:spcBef>
              </a:pPr>
              <a:r>
                <a:rPr lang="en-US" sz="1600" b="1">
                  <a:latin typeface="Comic Sans MS" pitchFamily="66" charset="0"/>
                </a:rPr>
                <a:t>ST</a:t>
              </a:r>
              <a:r>
                <a:rPr lang="el-GR" sz="1600" b="1">
                  <a:latin typeface="Comic Sans MS" pitchFamily="66" charset="0"/>
                </a:rPr>
                <a:t>1</a:t>
              </a:r>
              <a:r>
                <a:rPr lang="en-US" sz="1000" b="1">
                  <a:latin typeface="Comic Sans MS" pitchFamily="66" charset="0"/>
                </a:rPr>
                <a:t>CC</a:t>
              </a:r>
              <a:r>
                <a:rPr lang="el-GR" sz="1000" b="1">
                  <a:latin typeface="Comic Sans MS" pitchFamily="66" charset="0"/>
                </a:rPr>
                <a:t>1</a:t>
              </a:r>
              <a:endParaRPr lang="en-GB" sz="1000" b="1">
                <a:latin typeface="Comic Sans MS" pitchFamily="66" charset="0"/>
              </a:endParaRPr>
            </a:p>
          </p:txBody>
        </p:sp>
      </p:grpSp>
      <p:grpSp>
        <p:nvGrpSpPr>
          <p:cNvPr id="67590" name="Group 10"/>
          <p:cNvGrpSpPr>
            <a:grpSpLocks/>
          </p:cNvGrpSpPr>
          <p:nvPr/>
        </p:nvGrpSpPr>
        <p:grpSpPr bwMode="auto">
          <a:xfrm>
            <a:off x="7308850" y="2997200"/>
            <a:ext cx="1150938" cy="720725"/>
            <a:chOff x="2517" y="1842"/>
            <a:chExt cx="771" cy="545"/>
          </a:xfrm>
        </p:grpSpPr>
        <p:sp>
          <p:nvSpPr>
            <p:cNvPr id="67604" name="AutoShape 11"/>
            <p:cNvSpPr>
              <a:spLocks noChangeArrowheads="1"/>
            </p:cNvSpPr>
            <p:nvPr/>
          </p:nvSpPr>
          <p:spPr bwMode="auto">
            <a:xfrm>
              <a:off x="2517" y="1842"/>
              <a:ext cx="771" cy="545"/>
            </a:xfrm>
            <a:prstGeom prst="irregularSeal1">
              <a:avLst/>
            </a:prstGeom>
            <a:solidFill>
              <a:srgbClr val="99CCFF"/>
            </a:solidFill>
            <a:ln w="25400">
              <a:solidFill>
                <a:srgbClr val="99CC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67605" name="Text Box 12"/>
            <p:cNvSpPr txBox="1">
              <a:spLocks noChangeArrowheads="1"/>
            </p:cNvSpPr>
            <p:nvPr/>
          </p:nvSpPr>
          <p:spPr bwMode="auto">
            <a:xfrm>
              <a:off x="2653" y="1979"/>
              <a:ext cx="499" cy="403"/>
            </a:xfrm>
            <a:prstGeom prst="rect">
              <a:avLst/>
            </a:prstGeom>
            <a:noFill/>
            <a:ln>
              <a:noFill/>
            </a:ln>
            <a:effectLst/>
            <a:extLst>
              <a:ext uri="{909E8E84-426E-40DD-AFC4-6F175D3DCCD1}">
                <a14:hiddenFill xmlns:a14="http://schemas.microsoft.com/office/drawing/2010/main" xmlns="">
                  <a:solidFill>
                    <a:srgbClr val="99CC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400" b="1">
                  <a:latin typeface="Comic Sans MS" pitchFamily="66" charset="0"/>
                </a:rPr>
                <a:t>ST5</a:t>
              </a:r>
            </a:p>
            <a:p>
              <a:pPr eaLnBrk="1" hangingPunct="1">
                <a:spcBef>
                  <a:spcPct val="50000"/>
                </a:spcBef>
              </a:pPr>
              <a:r>
                <a:rPr lang="en-US" sz="1000" b="1">
                  <a:latin typeface="Comic Sans MS" pitchFamily="66" charset="0"/>
                </a:rPr>
                <a:t>CC5</a:t>
              </a:r>
              <a:endParaRPr lang="en-GB" sz="1000" b="1">
                <a:latin typeface="Comic Sans MS" pitchFamily="66" charset="0"/>
              </a:endParaRPr>
            </a:p>
          </p:txBody>
        </p:sp>
      </p:grpSp>
      <p:grpSp>
        <p:nvGrpSpPr>
          <p:cNvPr id="67591" name="Group 13"/>
          <p:cNvGrpSpPr>
            <a:grpSpLocks/>
          </p:cNvGrpSpPr>
          <p:nvPr/>
        </p:nvGrpSpPr>
        <p:grpSpPr bwMode="auto">
          <a:xfrm>
            <a:off x="6372225" y="3860800"/>
            <a:ext cx="1223963" cy="720725"/>
            <a:chOff x="2517" y="1842"/>
            <a:chExt cx="771" cy="545"/>
          </a:xfrm>
        </p:grpSpPr>
        <p:sp>
          <p:nvSpPr>
            <p:cNvPr id="67602" name="AutoShape 14"/>
            <p:cNvSpPr>
              <a:spLocks noChangeArrowheads="1"/>
            </p:cNvSpPr>
            <p:nvPr/>
          </p:nvSpPr>
          <p:spPr bwMode="auto">
            <a:xfrm>
              <a:off x="2517" y="1842"/>
              <a:ext cx="771" cy="545"/>
            </a:xfrm>
            <a:prstGeom prst="irregularSeal1">
              <a:avLst/>
            </a:prstGeom>
            <a:solidFill>
              <a:srgbClr val="CC99FF"/>
            </a:solidFill>
            <a:ln w="25400">
              <a:solidFill>
                <a:srgbClr val="CC99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67603" name="Text Box 15"/>
            <p:cNvSpPr txBox="1">
              <a:spLocks noChangeArrowheads="1"/>
            </p:cNvSpPr>
            <p:nvPr/>
          </p:nvSpPr>
          <p:spPr bwMode="auto">
            <a:xfrm>
              <a:off x="2653" y="1980"/>
              <a:ext cx="499" cy="381"/>
            </a:xfrm>
            <a:prstGeom prst="rect">
              <a:avLst/>
            </a:prstGeom>
            <a:noFill/>
            <a:ln>
              <a:noFill/>
            </a:ln>
            <a:effectLst/>
            <a:extLst>
              <a:ext uri="{909E8E84-426E-40DD-AFC4-6F175D3DCCD1}">
                <a14:hiddenFill xmlns:a14="http://schemas.microsoft.com/office/drawing/2010/main" xmlns="">
                  <a:solidFill>
                    <a:srgbClr val="CC99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200" b="1">
                  <a:latin typeface="Comic Sans MS" pitchFamily="66" charset="0"/>
                </a:rPr>
                <a:t>ST239</a:t>
              </a:r>
            </a:p>
            <a:p>
              <a:pPr eaLnBrk="1" hangingPunct="1">
                <a:spcBef>
                  <a:spcPct val="50000"/>
                </a:spcBef>
              </a:pPr>
              <a:r>
                <a:rPr lang="en-US" sz="1000" b="1">
                  <a:latin typeface="Comic Sans MS" pitchFamily="66" charset="0"/>
                </a:rPr>
                <a:t>CC8</a:t>
              </a:r>
              <a:endParaRPr lang="en-GB" sz="1000" b="1">
                <a:latin typeface="Comic Sans MS" pitchFamily="66" charset="0"/>
              </a:endParaRPr>
            </a:p>
          </p:txBody>
        </p:sp>
      </p:grpSp>
      <p:grpSp>
        <p:nvGrpSpPr>
          <p:cNvPr id="67592" name="Group 16"/>
          <p:cNvGrpSpPr>
            <a:grpSpLocks/>
          </p:cNvGrpSpPr>
          <p:nvPr/>
        </p:nvGrpSpPr>
        <p:grpSpPr bwMode="auto">
          <a:xfrm>
            <a:off x="7451725" y="5084763"/>
            <a:ext cx="1368425" cy="903287"/>
            <a:chOff x="2517" y="1842"/>
            <a:chExt cx="771" cy="545"/>
          </a:xfrm>
        </p:grpSpPr>
        <p:sp>
          <p:nvSpPr>
            <p:cNvPr id="67600" name="AutoShape 17"/>
            <p:cNvSpPr>
              <a:spLocks noChangeArrowheads="1"/>
            </p:cNvSpPr>
            <p:nvPr/>
          </p:nvSpPr>
          <p:spPr bwMode="auto">
            <a:xfrm>
              <a:off x="2517" y="1842"/>
              <a:ext cx="771" cy="545"/>
            </a:xfrm>
            <a:prstGeom prst="irregularSeal1">
              <a:avLst/>
            </a:prstGeom>
            <a:solidFill>
              <a:srgbClr val="0066FF"/>
            </a:solidFill>
            <a:ln w="25400">
              <a:solidFill>
                <a:srgbClr val="0066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67601" name="Text Box 18"/>
            <p:cNvSpPr txBox="1">
              <a:spLocks noChangeArrowheads="1"/>
            </p:cNvSpPr>
            <p:nvPr/>
          </p:nvSpPr>
          <p:spPr bwMode="auto">
            <a:xfrm>
              <a:off x="2653" y="1979"/>
              <a:ext cx="499" cy="341"/>
            </a:xfrm>
            <a:prstGeom prst="rect">
              <a:avLst/>
            </a:prstGeom>
            <a:noFill/>
            <a:ln>
              <a:noFill/>
            </a:ln>
            <a:effectLst/>
            <a:extLst>
              <a:ext uri="{909E8E84-426E-40DD-AFC4-6F175D3DCCD1}">
                <a14:hiddenFill xmlns:a14="http://schemas.microsoft.com/office/drawing/2010/main" xmlns="">
                  <a:solidFill>
                    <a:srgbClr val="0066FF"/>
                  </a:solidFill>
                </a14:hiddenFill>
              </a:ext>
              <a:ext uri="{91240B29-F687-4F45-9708-019B960494DF}">
                <a14:hiddenLine xmlns:a14="http://schemas.microsoft.com/office/drawing/2010/main" xmlns="" w="9525">
                  <a:solidFill>
                    <a:srgbClr val="0066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600" b="1">
                  <a:latin typeface="Comic Sans MS" pitchFamily="66" charset="0"/>
                </a:rPr>
                <a:t>ST30</a:t>
              </a:r>
            </a:p>
            <a:p>
              <a:pPr eaLnBrk="1" hangingPunct="1">
                <a:spcBef>
                  <a:spcPct val="50000"/>
                </a:spcBef>
              </a:pPr>
              <a:r>
                <a:rPr lang="en-US" sz="1000" b="1">
                  <a:latin typeface="Comic Sans MS" pitchFamily="66" charset="0"/>
                </a:rPr>
                <a:t>CC30</a:t>
              </a:r>
              <a:endParaRPr lang="en-GB" sz="1000" b="1">
                <a:latin typeface="Comic Sans MS" pitchFamily="66" charset="0"/>
              </a:endParaRPr>
            </a:p>
          </p:txBody>
        </p:sp>
      </p:grpSp>
      <p:grpSp>
        <p:nvGrpSpPr>
          <p:cNvPr id="67593" name="Group 19"/>
          <p:cNvGrpSpPr>
            <a:grpSpLocks/>
          </p:cNvGrpSpPr>
          <p:nvPr/>
        </p:nvGrpSpPr>
        <p:grpSpPr bwMode="auto">
          <a:xfrm>
            <a:off x="5148263" y="3429000"/>
            <a:ext cx="1223962" cy="706438"/>
            <a:chOff x="2517" y="1842"/>
            <a:chExt cx="771" cy="563"/>
          </a:xfrm>
        </p:grpSpPr>
        <p:sp>
          <p:nvSpPr>
            <p:cNvPr id="67598" name="AutoShape 20"/>
            <p:cNvSpPr>
              <a:spLocks noChangeArrowheads="1"/>
            </p:cNvSpPr>
            <p:nvPr/>
          </p:nvSpPr>
          <p:spPr bwMode="auto">
            <a:xfrm>
              <a:off x="2517" y="1842"/>
              <a:ext cx="771" cy="545"/>
            </a:xfrm>
            <a:prstGeom prst="irregularSeal1">
              <a:avLst/>
            </a:prstGeom>
            <a:solidFill>
              <a:srgbClr val="CC99FF"/>
            </a:solidFill>
            <a:ln w="25400">
              <a:solidFill>
                <a:srgbClr val="CC99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67599" name="Text Box 21"/>
            <p:cNvSpPr txBox="1">
              <a:spLocks noChangeArrowheads="1"/>
            </p:cNvSpPr>
            <p:nvPr/>
          </p:nvSpPr>
          <p:spPr bwMode="auto">
            <a:xfrm>
              <a:off x="2653" y="1980"/>
              <a:ext cx="499" cy="425"/>
            </a:xfrm>
            <a:prstGeom prst="rect">
              <a:avLst/>
            </a:prstGeom>
            <a:noFill/>
            <a:ln>
              <a:noFill/>
            </a:ln>
            <a:effectLst/>
            <a:extLst>
              <a:ext uri="{909E8E84-426E-40DD-AFC4-6F175D3DCCD1}">
                <a14:hiddenFill xmlns:a14="http://schemas.microsoft.com/office/drawing/2010/main" xmlns="">
                  <a:solidFill>
                    <a:srgbClr val="CC99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400" b="1">
                  <a:latin typeface="Comic Sans MS" pitchFamily="66" charset="0"/>
                </a:rPr>
                <a:t>ST241</a:t>
              </a:r>
            </a:p>
            <a:p>
              <a:pPr eaLnBrk="1" hangingPunct="1">
                <a:spcBef>
                  <a:spcPct val="50000"/>
                </a:spcBef>
              </a:pPr>
              <a:r>
                <a:rPr lang="en-US" sz="1000" b="1">
                  <a:latin typeface="Comic Sans MS" pitchFamily="66" charset="0"/>
                </a:rPr>
                <a:t>CC8</a:t>
              </a:r>
              <a:endParaRPr lang="en-GB" sz="1000" b="1">
                <a:latin typeface="Comic Sans MS" pitchFamily="66" charset="0"/>
              </a:endParaRPr>
            </a:p>
          </p:txBody>
        </p:sp>
      </p:grpSp>
      <p:sp>
        <p:nvSpPr>
          <p:cNvPr id="67594" name="AutoShape 22"/>
          <p:cNvSpPr>
            <a:spLocks noChangeArrowheads="1"/>
          </p:cNvSpPr>
          <p:nvPr/>
        </p:nvSpPr>
        <p:spPr bwMode="auto">
          <a:xfrm>
            <a:off x="2051050" y="2852738"/>
            <a:ext cx="1728788" cy="215900"/>
          </a:xfrm>
          <a:custGeom>
            <a:avLst/>
            <a:gdLst>
              <a:gd name="T0" fmla="*/ 1296591 w 21600"/>
              <a:gd name="T1" fmla="*/ 0 h 21600"/>
              <a:gd name="T2" fmla="*/ 0 w 21600"/>
              <a:gd name="T3" fmla="*/ 107950 h 21600"/>
              <a:gd name="T4" fmla="*/ 1296591 w 21600"/>
              <a:gd name="T5" fmla="*/ 215900 h 21600"/>
              <a:gd name="T6" fmla="*/ 1728788 w 21600"/>
              <a:gd name="T7" fmla="*/ 10795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rgbClr val="FFFF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67595" name="AutoShape 23"/>
          <p:cNvSpPr>
            <a:spLocks noChangeArrowheads="1"/>
          </p:cNvSpPr>
          <p:nvPr/>
        </p:nvSpPr>
        <p:spPr bwMode="auto">
          <a:xfrm>
            <a:off x="5651500" y="2205038"/>
            <a:ext cx="936625" cy="647700"/>
          </a:xfrm>
          <a:prstGeom prst="curvedDownArrow">
            <a:avLst>
              <a:gd name="adj1" fmla="val 28922"/>
              <a:gd name="adj2" fmla="val 57843"/>
              <a:gd name="adj3" fmla="val 33333"/>
            </a:avLst>
          </a:prstGeom>
          <a:solidFill>
            <a:srgbClr val="00FF00"/>
          </a:solidFill>
          <a:ln w="9525">
            <a:solidFill>
              <a:srgbClr val="00FF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67596" name="AutoShape 24"/>
          <p:cNvSpPr>
            <a:spLocks noChangeArrowheads="1"/>
          </p:cNvSpPr>
          <p:nvPr/>
        </p:nvSpPr>
        <p:spPr bwMode="auto">
          <a:xfrm rot="-8662583">
            <a:off x="4067175" y="4508500"/>
            <a:ext cx="4249738" cy="215900"/>
          </a:xfrm>
          <a:custGeom>
            <a:avLst/>
            <a:gdLst>
              <a:gd name="T0" fmla="*/ 3187304 w 21600"/>
              <a:gd name="T1" fmla="*/ 0 h 21600"/>
              <a:gd name="T2" fmla="*/ 0 w 21600"/>
              <a:gd name="T3" fmla="*/ 107950 h 21600"/>
              <a:gd name="T4" fmla="*/ 3187304 w 21600"/>
              <a:gd name="T5" fmla="*/ 215900 h 21600"/>
              <a:gd name="T6" fmla="*/ 4249738 w 21600"/>
              <a:gd name="T7" fmla="*/ 10795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66FF"/>
          </a:solidFill>
          <a:ln w="9525">
            <a:solidFill>
              <a:srgbClr val="0066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67597" name="Text Box 25"/>
          <p:cNvSpPr txBox="1">
            <a:spLocks noChangeArrowheads="1"/>
          </p:cNvSpPr>
          <p:nvPr/>
        </p:nvSpPr>
        <p:spPr bwMode="auto">
          <a:xfrm>
            <a:off x="1476375" y="188913"/>
            <a:ext cx="6335713"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el-GR" sz="2800" dirty="0">
                <a:cs typeface="Arial" panose="020B0604020202020204" pitchFamily="34" charset="0"/>
              </a:rPr>
              <a:t>Γεωγραφική κατανομή των κλώνων</a:t>
            </a:r>
            <a:endParaRPr lang="en-GB" sz="2800" dirty="0">
              <a:cs typeface="Arial" panose="020B0604020202020204" pitchFamily="34" charset="0"/>
            </a:endParaRPr>
          </a:p>
        </p:txBody>
      </p:sp>
    </p:spTree>
    <p:extLst>
      <p:ext uri="{BB962C8B-B14F-4D97-AF65-F5344CB8AC3E}">
        <p14:creationId xmlns:p14="http://schemas.microsoft.com/office/powerpoint/2010/main" xmlns="" val="187533848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xmlns="" id="{B17FC41B-CEFD-40EB-B432-7968DDD5678C}"/>
              </a:ext>
            </a:extLst>
          </p:cNvPr>
          <p:cNvPicPr>
            <a:picLocks noChangeAspect="1"/>
          </p:cNvPicPr>
          <p:nvPr/>
        </p:nvPicPr>
        <p:blipFill>
          <a:blip r:embed="rId2" cstate="print"/>
          <a:stretch>
            <a:fillRect/>
          </a:stretch>
        </p:blipFill>
        <p:spPr>
          <a:xfrm>
            <a:off x="3339039" y="6277963"/>
            <a:ext cx="2465921" cy="463405"/>
          </a:xfrm>
          <a:prstGeom prst="rect">
            <a:avLst/>
          </a:prstGeom>
        </p:spPr>
      </p:pic>
      <p:pic>
        <p:nvPicPr>
          <p:cNvPr id="5" name="Εικόνα 4">
            <a:extLst>
              <a:ext uri="{FF2B5EF4-FFF2-40B4-BE49-F238E27FC236}">
                <a16:creationId xmlns:a16="http://schemas.microsoft.com/office/drawing/2014/main" xmlns="" id="{F10C2792-0740-4C67-8AFF-3B9459D422EC}"/>
              </a:ext>
            </a:extLst>
          </p:cNvPr>
          <p:cNvPicPr>
            <a:picLocks noChangeAspect="1"/>
          </p:cNvPicPr>
          <p:nvPr/>
        </p:nvPicPr>
        <p:blipFill>
          <a:blip r:embed="rId3" cstate="print"/>
          <a:stretch>
            <a:fillRect/>
          </a:stretch>
        </p:blipFill>
        <p:spPr>
          <a:xfrm>
            <a:off x="613996" y="370958"/>
            <a:ext cx="8206476" cy="5907005"/>
          </a:xfrm>
          <a:prstGeom prst="rect">
            <a:avLst/>
          </a:prstGeom>
        </p:spPr>
      </p:pic>
      <p:pic>
        <p:nvPicPr>
          <p:cNvPr id="6" name="Εικόνα 5">
            <a:extLst>
              <a:ext uri="{FF2B5EF4-FFF2-40B4-BE49-F238E27FC236}">
                <a16:creationId xmlns:a16="http://schemas.microsoft.com/office/drawing/2014/main" xmlns="" id="{23FACFAF-98CE-49B6-96D1-226F46C53F6D}"/>
              </a:ext>
            </a:extLst>
          </p:cNvPr>
          <p:cNvPicPr>
            <a:picLocks noChangeAspect="1"/>
          </p:cNvPicPr>
          <p:nvPr/>
        </p:nvPicPr>
        <p:blipFill>
          <a:blip r:embed="rId4" cstate="print"/>
          <a:stretch>
            <a:fillRect/>
          </a:stretch>
        </p:blipFill>
        <p:spPr>
          <a:xfrm>
            <a:off x="20746" y="104215"/>
            <a:ext cx="1949375" cy="1668601"/>
          </a:xfrm>
          <a:prstGeom prst="rect">
            <a:avLst/>
          </a:prstGeom>
        </p:spPr>
      </p:pic>
    </p:spTree>
    <p:extLst>
      <p:ext uri="{BB962C8B-B14F-4D97-AF65-F5344CB8AC3E}">
        <p14:creationId xmlns:p14="http://schemas.microsoft.com/office/powerpoint/2010/main" xmlns="" val="1675572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xmlns="" id="{B1666A98-434A-E64D-9AAD-C3E6B81F18D1}"/>
              </a:ext>
            </a:extLst>
          </p:cNvPr>
          <p:cNvSpPr/>
          <p:nvPr/>
        </p:nvSpPr>
        <p:spPr>
          <a:xfrm>
            <a:off x="662940" y="5829062"/>
            <a:ext cx="6195060" cy="369332"/>
          </a:xfrm>
          <a:prstGeom prst="rect">
            <a:avLst/>
          </a:prstGeom>
        </p:spPr>
        <p:txBody>
          <a:bodyPr wrap="square">
            <a:spAutoFit/>
          </a:bodyPr>
          <a:lstStyle/>
          <a:p>
            <a:r>
              <a:rPr lang="en-US" dirty="0">
                <a:solidFill>
                  <a:schemeClr val="accent1"/>
                </a:solidFill>
              </a:rPr>
              <a:t>J </a:t>
            </a:r>
            <a:r>
              <a:rPr lang="en-US" dirty="0" err="1">
                <a:solidFill>
                  <a:schemeClr val="accent1"/>
                </a:solidFill>
              </a:rPr>
              <a:t>Antimicrob</a:t>
            </a:r>
            <a:r>
              <a:rPr lang="en-US" dirty="0">
                <a:solidFill>
                  <a:schemeClr val="accent1"/>
                </a:solidFill>
              </a:rPr>
              <a:t> Chemother. 2016 Jan;71(1):45-52. </a:t>
            </a:r>
          </a:p>
        </p:txBody>
      </p:sp>
      <p:pic>
        <p:nvPicPr>
          <p:cNvPr id="5" name="Εικόνα 4">
            <a:extLst>
              <a:ext uri="{FF2B5EF4-FFF2-40B4-BE49-F238E27FC236}">
                <a16:creationId xmlns:a16="http://schemas.microsoft.com/office/drawing/2014/main" xmlns="" id="{76BD6035-0CF2-194E-8BE7-BDC10CE42976}"/>
              </a:ext>
            </a:extLst>
          </p:cNvPr>
          <p:cNvPicPr>
            <a:picLocks noChangeAspect="1"/>
          </p:cNvPicPr>
          <p:nvPr/>
        </p:nvPicPr>
        <p:blipFill>
          <a:blip r:embed="rId3" cstate="print"/>
          <a:stretch>
            <a:fillRect/>
          </a:stretch>
        </p:blipFill>
        <p:spPr>
          <a:xfrm>
            <a:off x="152400" y="762000"/>
            <a:ext cx="8771462" cy="4724400"/>
          </a:xfrm>
          <a:prstGeom prst="rect">
            <a:avLst/>
          </a:prstGeom>
        </p:spPr>
      </p:pic>
      <p:sp>
        <p:nvSpPr>
          <p:cNvPr id="6" name="Ορθογώνιο 5">
            <a:extLst>
              <a:ext uri="{FF2B5EF4-FFF2-40B4-BE49-F238E27FC236}">
                <a16:creationId xmlns:a16="http://schemas.microsoft.com/office/drawing/2014/main" xmlns="" id="{CCAC3687-0B59-EC48-9521-32C1D4E5F7DC}"/>
              </a:ext>
            </a:extLst>
          </p:cNvPr>
          <p:cNvSpPr/>
          <p:nvPr/>
        </p:nvSpPr>
        <p:spPr>
          <a:xfrm>
            <a:off x="685800" y="5486400"/>
            <a:ext cx="8077200" cy="369332"/>
          </a:xfrm>
          <a:prstGeom prst="rect">
            <a:avLst/>
          </a:prstGeom>
        </p:spPr>
        <p:txBody>
          <a:bodyPr wrap="square">
            <a:spAutoFit/>
          </a:bodyPr>
          <a:lstStyle/>
          <a:p>
            <a:r>
              <a:rPr lang="en-US" dirty="0">
                <a:solidFill>
                  <a:schemeClr val="accent1"/>
                </a:solidFill>
                <a:latin typeface="AdvOTdcc99f76.B"/>
              </a:rPr>
              <a:t>Molecular epidemiology of MRSA in 13 ICUs from eight European countries</a:t>
            </a:r>
            <a:r>
              <a:rPr lang="el-GR" dirty="0">
                <a:solidFill>
                  <a:schemeClr val="accent1"/>
                </a:solidFill>
                <a:latin typeface="AdvOTdcc99f76.B"/>
              </a:rPr>
              <a:t>.</a:t>
            </a:r>
            <a:r>
              <a:rPr lang="en-US" dirty="0">
                <a:solidFill>
                  <a:schemeClr val="accent1"/>
                </a:solidFill>
                <a:latin typeface="AdvOTdcc99f76.B"/>
              </a:rPr>
              <a:t> </a:t>
            </a:r>
            <a:endParaRPr lang="en-US" dirty="0">
              <a:solidFill>
                <a:schemeClr val="accent1"/>
              </a:solidFill>
            </a:endParaRPr>
          </a:p>
        </p:txBody>
      </p:sp>
    </p:spTree>
    <p:extLst>
      <p:ext uri="{BB962C8B-B14F-4D97-AF65-F5344CB8AC3E}">
        <p14:creationId xmlns:p14="http://schemas.microsoft.com/office/powerpoint/2010/main" xmlns="" val="20208884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xmlns="" id="{7A0B1E4B-7B33-A042-8315-B7DB78D32BD4}"/>
              </a:ext>
            </a:extLst>
          </p:cNvPr>
          <p:cNvPicPr>
            <a:picLocks noChangeAspect="1"/>
          </p:cNvPicPr>
          <p:nvPr/>
        </p:nvPicPr>
        <p:blipFill>
          <a:blip r:embed="rId3" cstate="print"/>
          <a:stretch>
            <a:fillRect/>
          </a:stretch>
        </p:blipFill>
        <p:spPr>
          <a:xfrm>
            <a:off x="195944" y="685800"/>
            <a:ext cx="8752112" cy="5105399"/>
          </a:xfrm>
          <a:prstGeom prst="rect">
            <a:avLst/>
          </a:prstGeom>
        </p:spPr>
      </p:pic>
      <p:sp>
        <p:nvSpPr>
          <p:cNvPr id="15" name="Ορθογώνιο 14">
            <a:extLst>
              <a:ext uri="{FF2B5EF4-FFF2-40B4-BE49-F238E27FC236}">
                <a16:creationId xmlns:a16="http://schemas.microsoft.com/office/drawing/2014/main" xmlns="" id="{92A20B8D-624A-A446-8241-D78598A0E76C}"/>
              </a:ext>
            </a:extLst>
          </p:cNvPr>
          <p:cNvSpPr/>
          <p:nvPr/>
        </p:nvSpPr>
        <p:spPr>
          <a:xfrm>
            <a:off x="482600" y="5901689"/>
            <a:ext cx="8077200" cy="369332"/>
          </a:xfrm>
          <a:prstGeom prst="rect">
            <a:avLst/>
          </a:prstGeom>
        </p:spPr>
        <p:txBody>
          <a:bodyPr wrap="square">
            <a:spAutoFit/>
          </a:bodyPr>
          <a:lstStyle/>
          <a:p>
            <a:r>
              <a:rPr lang="en-US" dirty="0">
                <a:solidFill>
                  <a:schemeClr val="accent1"/>
                </a:solidFill>
                <a:latin typeface="AdvOTdcc99f76.B"/>
              </a:rPr>
              <a:t>Molecular epidemiology of MRSA in 13 ICUs from eight European countries</a:t>
            </a:r>
            <a:r>
              <a:rPr lang="el-GR" dirty="0">
                <a:solidFill>
                  <a:schemeClr val="accent1"/>
                </a:solidFill>
                <a:latin typeface="AdvOTdcc99f76.B"/>
              </a:rPr>
              <a:t>.</a:t>
            </a:r>
            <a:r>
              <a:rPr lang="en-US" dirty="0">
                <a:solidFill>
                  <a:schemeClr val="accent1"/>
                </a:solidFill>
                <a:latin typeface="AdvOTdcc99f76.B"/>
              </a:rPr>
              <a:t> </a:t>
            </a:r>
            <a:endParaRPr lang="en-US" dirty="0">
              <a:solidFill>
                <a:schemeClr val="accent1"/>
              </a:solidFill>
            </a:endParaRPr>
          </a:p>
        </p:txBody>
      </p:sp>
    </p:spTree>
    <p:extLst>
      <p:ext uri="{BB962C8B-B14F-4D97-AF65-F5344CB8AC3E}">
        <p14:creationId xmlns:p14="http://schemas.microsoft.com/office/powerpoint/2010/main" xmlns="" val="421797582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xmlns="" id="{C9ECDD5C-152A-4CC7-8333-0F367B3A62E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cstate="print">
            <a:extLst>
              <a:ext uri="{28A0092B-C50C-407E-A947-70E740481C1C}">
                <a14:useLocalDpi xmlns:a14="http://schemas.microsoft.com/office/drawing/2010/main" xmlns="" val="0"/>
              </a:ext>
            </a:extLst>
          </a:blip>
          <a:srcRect l="3613"/>
          <a:stretch/>
        </p:blipFill>
        <p:spPr>
          <a:xfrm>
            <a:off x="0" y="2669685"/>
            <a:ext cx="3027759" cy="4188315"/>
          </a:xfrm>
          <a:prstGeom prst="rect">
            <a:avLst/>
          </a:prstGeom>
        </p:spPr>
      </p:pic>
      <p:pic>
        <p:nvPicPr>
          <p:cNvPr id="73" name="Picture 72">
            <a:extLst>
              <a:ext uri="{FF2B5EF4-FFF2-40B4-BE49-F238E27FC236}">
                <a16:creationId xmlns:a16="http://schemas.microsoft.com/office/drawing/2014/main" xmlns="" id="{7F5C92A3-369B-43F3-BDCE-E560B1B0EC8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cstate="print">
            <a:extLst>
              <a:ext uri="{28A0092B-C50C-407E-A947-70E740481C1C}">
                <a14:useLocalDpi xmlns:a14="http://schemas.microsoft.com/office/drawing/2010/main" xmlns="" val="0"/>
              </a:ext>
            </a:extLst>
          </a:blip>
          <a:srcRect l="35640"/>
          <a:stretch/>
        </p:blipFill>
        <p:spPr>
          <a:xfrm>
            <a:off x="0" y="2892347"/>
            <a:ext cx="1141809" cy="2365453"/>
          </a:xfrm>
          <a:prstGeom prst="rect">
            <a:avLst/>
          </a:prstGeom>
        </p:spPr>
      </p:pic>
      <p:sp>
        <p:nvSpPr>
          <p:cNvPr id="75" name="Oval 74">
            <a:extLst>
              <a:ext uri="{FF2B5EF4-FFF2-40B4-BE49-F238E27FC236}">
                <a16:creationId xmlns:a16="http://schemas.microsoft.com/office/drawing/2014/main" xmlns="" id="{AEBE9F1A-B38D-446E-83AE-14B17CE77FF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77" name="Picture 76">
            <a:extLst>
              <a:ext uri="{FF2B5EF4-FFF2-40B4-BE49-F238E27FC236}">
                <a16:creationId xmlns:a16="http://schemas.microsoft.com/office/drawing/2014/main" xmlns="" id="{915B5014-A7EC-4BA6-9C83-8840CF81DB2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cstate="print">
            <a:extLst>
              <a:ext uri="{28A0092B-C50C-407E-A947-70E740481C1C}">
                <a14:useLocalDpi xmlns:a14="http://schemas.microsoft.com/office/drawing/2010/main" xmlns="" val="0"/>
              </a:ext>
            </a:extLst>
          </a:blip>
          <a:srcRect t="28813"/>
          <a:stretch/>
        </p:blipFill>
        <p:spPr>
          <a:xfrm>
            <a:off x="5999559" y="0"/>
            <a:ext cx="1202540" cy="1141407"/>
          </a:xfrm>
          <a:prstGeom prst="rect">
            <a:avLst/>
          </a:prstGeom>
        </p:spPr>
      </p:pic>
      <p:pic>
        <p:nvPicPr>
          <p:cNvPr id="79" name="Picture 78">
            <a:extLst>
              <a:ext uri="{FF2B5EF4-FFF2-40B4-BE49-F238E27FC236}">
                <a16:creationId xmlns:a16="http://schemas.microsoft.com/office/drawing/2014/main" xmlns="" id="{022C43AB-86D7-420D-8AD7-DC0A15FDD0A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cstate="print">
            <a:extLst>
              <a:ext uri="{28A0092B-C50C-407E-A947-70E740481C1C}">
                <a14:useLocalDpi xmlns:a14="http://schemas.microsoft.com/office/drawing/2010/main" xmlns="" val="0"/>
              </a:ext>
            </a:extLst>
          </a:blip>
          <a:srcRect b="23320"/>
          <a:stretch/>
        </p:blipFill>
        <p:spPr>
          <a:xfrm>
            <a:off x="6454408" y="6096000"/>
            <a:ext cx="745301" cy="762000"/>
          </a:xfrm>
          <a:prstGeom prst="rect">
            <a:avLst/>
          </a:prstGeom>
        </p:spPr>
      </p:pic>
      <p:sp>
        <p:nvSpPr>
          <p:cNvPr id="81" name="Rectangle 80">
            <a:extLst>
              <a:ext uri="{FF2B5EF4-FFF2-40B4-BE49-F238E27FC236}">
                <a16:creationId xmlns:a16="http://schemas.microsoft.com/office/drawing/2014/main" xmlns="" id="{5E3EB826-A471-488F-9E8A-D65528A3C0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3" name="Rectangle 82">
            <a:extLst>
              <a:ext uri="{FF2B5EF4-FFF2-40B4-BE49-F238E27FC236}">
                <a16:creationId xmlns:a16="http://schemas.microsoft.com/office/drawing/2014/main" xmlns="" id="{DFB3CEA1-88D9-42FB-88ED-1E9807FE65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6914" name="Picture 2" descr="Enterococcus - causes, symptoms, diagnosis, treatment, pathology - YouTube">
            <a:extLst>
              <a:ext uri="{FF2B5EF4-FFF2-40B4-BE49-F238E27FC236}">
                <a16:creationId xmlns:a16="http://schemas.microsoft.com/office/drawing/2014/main" xmlns="" id="{214812A2-9DE3-324E-A798-A1F882D2788C}"/>
              </a:ext>
            </a:extLst>
          </p:cNvPr>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t="7035" r="1" b="1"/>
          <a:stretch/>
        </p:blipFill>
        <p:spPr bwMode="auto">
          <a:xfrm>
            <a:off x="482600" y="1290539"/>
            <a:ext cx="8178799" cy="4276921"/>
          </a:xfrm>
          <a:prstGeom prst="rect">
            <a:avLst/>
          </a:prstGeom>
          <a:noFill/>
          <a:extLst>
            <a:ext uri="{909E8E84-426E-40DD-AFC4-6F175D3DCCD1}">
              <a14:hiddenFill xmlns:a14="http://schemas.microsoft.com/office/drawing/2010/main" xmlns="">
                <a:solidFill>
                  <a:srgbClr val="FFFFFF"/>
                </a:solidFill>
              </a14:hiddenFill>
            </a:ext>
          </a:extLst>
        </p:spPr>
      </p:pic>
      <p:sp>
        <p:nvSpPr>
          <p:cNvPr id="85" name="Rectangle 84">
            <a:extLst>
              <a:ext uri="{FF2B5EF4-FFF2-40B4-BE49-F238E27FC236}">
                <a16:creationId xmlns:a16="http://schemas.microsoft.com/office/drawing/2014/main" xmlns="" id="{9A6C928E-4252-4F33-8C34-E50A12A317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xmlns="" val="6086415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ChangeArrowheads="1"/>
          </p:cNvSpPr>
          <p:nvPr/>
        </p:nvSpPr>
        <p:spPr bwMode="auto">
          <a:xfrm>
            <a:off x="609600" y="3048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algn="ctr"/>
            <a:r>
              <a:rPr lang="en-US" sz="4400" i="1" dirty="0">
                <a:solidFill>
                  <a:srgbClr val="FFFF00"/>
                </a:solidFill>
                <a:latin typeface="Comic Sans MS" pitchFamily="66" charset="0"/>
              </a:rPr>
              <a:t>Enterococci</a:t>
            </a:r>
          </a:p>
        </p:txBody>
      </p:sp>
      <p:sp>
        <p:nvSpPr>
          <p:cNvPr id="149507" name="Rectangle 3"/>
          <p:cNvSpPr>
            <a:spLocks noChangeArrowheads="1"/>
          </p:cNvSpPr>
          <p:nvPr/>
        </p:nvSpPr>
        <p:spPr bwMode="auto">
          <a:xfrm>
            <a:off x="4567557" y="1618456"/>
            <a:ext cx="3956050" cy="4687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342900" indent="-342900">
              <a:spcBef>
                <a:spcPct val="20000"/>
              </a:spcBef>
            </a:pPr>
            <a:r>
              <a:rPr lang="el-GR" sz="2400" b="1" dirty="0">
                <a:latin typeface="Times New Roman" pitchFamily="18" charset="0"/>
                <a:cs typeface="Times New Roman" pitchFamily="18" charset="0"/>
              </a:rPr>
              <a:t>Τι είναι οι</a:t>
            </a:r>
            <a:r>
              <a:rPr lang="en-US" sz="2400" b="1" i="1" dirty="0">
                <a:latin typeface="Times New Roman" pitchFamily="18" charset="0"/>
                <a:cs typeface="Times New Roman" pitchFamily="18" charset="0"/>
              </a:rPr>
              <a:t> enterococci?</a:t>
            </a:r>
            <a:endParaRPr lang="en-US" sz="2400" b="1" dirty="0">
              <a:latin typeface="Times New Roman" pitchFamily="18" charset="0"/>
              <a:cs typeface="Times New Roman" pitchFamily="18" charset="0"/>
            </a:endParaRPr>
          </a:p>
          <a:p>
            <a:pPr marL="342900" indent="-342900">
              <a:lnSpc>
                <a:spcPct val="40000"/>
              </a:lnSpc>
              <a:spcBef>
                <a:spcPct val="20000"/>
              </a:spcBef>
            </a:pPr>
            <a:endParaRPr lang="en-US" sz="2400" b="1" dirty="0">
              <a:latin typeface="Times New Roman" pitchFamily="18" charset="0"/>
              <a:cs typeface="Times New Roman" pitchFamily="18" charset="0"/>
            </a:endParaRPr>
          </a:p>
          <a:p>
            <a:pPr marL="342900" indent="-342900">
              <a:spcBef>
                <a:spcPct val="20000"/>
              </a:spcBef>
              <a:buFontTx/>
              <a:buChar char="•"/>
            </a:pPr>
            <a:r>
              <a:rPr lang="en-US" sz="2400" dirty="0">
                <a:latin typeface="Times New Roman" pitchFamily="18" charset="0"/>
                <a:cs typeface="Times New Roman" pitchFamily="18" charset="0"/>
              </a:rPr>
              <a:t>Gram</a:t>
            </a:r>
            <a:r>
              <a:rPr lang="el-GR" sz="2400" dirty="0">
                <a:latin typeface="Times New Roman" pitchFamily="18" charset="0"/>
                <a:cs typeface="Times New Roman" pitchFamily="18" charset="0"/>
              </a:rPr>
              <a:t>-θετικοί κόκκοι που ανευρίσκονται στα κόπρανα ανθρώπων και ζώων, στο έδαφος, στο νερό και στις τροφές</a:t>
            </a:r>
            <a:r>
              <a:rPr lang="en-US" sz="2400" dirty="0">
                <a:latin typeface="Times New Roman" pitchFamily="18" charset="0"/>
                <a:cs typeface="Times New Roman" pitchFamily="18" charset="0"/>
              </a:rPr>
              <a:t>.</a:t>
            </a:r>
            <a:endParaRPr lang="el-GR" sz="2400" dirty="0">
              <a:latin typeface="Times New Roman" pitchFamily="18" charset="0"/>
              <a:cs typeface="Times New Roman" pitchFamily="18" charset="0"/>
            </a:endParaRPr>
          </a:p>
          <a:p>
            <a:pPr marL="342900" indent="-342900">
              <a:spcBef>
                <a:spcPct val="20000"/>
              </a:spcBef>
              <a:buFontTx/>
              <a:buChar char="•"/>
            </a:pPr>
            <a:r>
              <a:rPr lang="el-GR" sz="2400" dirty="0">
                <a:latin typeface="Times New Roman" pitchFamily="18" charset="0"/>
                <a:cs typeface="Times New Roman" pitchFamily="18" charset="0"/>
              </a:rPr>
              <a:t>38 είδη</a:t>
            </a:r>
            <a:endParaRPr lang="en-US" sz="2400" dirty="0">
              <a:latin typeface="Times New Roman" pitchFamily="18" charset="0"/>
              <a:cs typeface="Times New Roman" pitchFamily="18" charset="0"/>
            </a:endParaRPr>
          </a:p>
          <a:p>
            <a:pPr marL="342900" indent="-342900">
              <a:lnSpc>
                <a:spcPct val="30000"/>
              </a:lnSpc>
              <a:spcBef>
                <a:spcPct val="20000"/>
              </a:spcBef>
            </a:pPr>
            <a:endParaRPr lang="en-US" sz="2400" dirty="0">
              <a:latin typeface="Times New Roman" pitchFamily="18" charset="0"/>
              <a:cs typeface="Times New Roman" pitchFamily="18" charset="0"/>
            </a:endParaRPr>
          </a:p>
          <a:p>
            <a:pPr marL="342900" indent="-342900">
              <a:spcBef>
                <a:spcPct val="20000"/>
              </a:spcBef>
              <a:buFontTx/>
              <a:buChar char="•"/>
            </a:pPr>
            <a:r>
              <a:rPr lang="el-GR" sz="2400" dirty="0">
                <a:latin typeface="Times New Roman" pitchFamily="18" charset="0"/>
                <a:cs typeface="Times New Roman" pitchFamily="18" charset="0"/>
              </a:rPr>
              <a:t>Τα είδη</a:t>
            </a:r>
            <a:r>
              <a:rPr lang="en-US" sz="2400" dirty="0">
                <a:latin typeface="Times New Roman" pitchFamily="18" charset="0"/>
                <a:cs typeface="Times New Roman" pitchFamily="18" charset="0"/>
              </a:rPr>
              <a:t> </a:t>
            </a:r>
            <a:r>
              <a:rPr lang="en-US" sz="2400" i="1" dirty="0">
                <a:latin typeface="Times New Roman" pitchFamily="18" charset="0"/>
                <a:cs typeface="Times New Roman" pitchFamily="18" charset="0"/>
              </a:rPr>
              <a:t>Enterococcus faecalis</a:t>
            </a:r>
            <a:r>
              <a:rPr lang="en-US" sz="2400" dirty="0">
                <a:latin typeface="Times New Roman" pitchFamily="18" charset="0"/>
                <a:cs typeface="Times New Roman" pitchFamily="18" charset="0"/>
              </a:rPr>
              <a:t> </a:t>
            </a:r>
            <a:r>
              <a:rPr lang="el-GR" sz="2400" dirty="0">
                <a:latin typeface="Times New Roman" pitchFamily="18" charset="0"/>
                <a:cs typeface="Times New Roman" pitchFamily="18" charset="0"/>
              </a:rPr>
              <a:t>και</a:t>
            </a:r>
            <a:r>
              <a:rPr lang="en-US" sz="2400" dirty="0">
                <a:latin typeface="Times New Roman" pitchFamily="18" charset="0"/>
                <a:cs typeface="Times New Roman" pitchFamily="18" charset="0"/>
              </a:rPr>
              <a:t> </a:t>
            </a:r>
            <a:r>
              <a:rPr lang="en-US" sz="2400" i="1" dirty="0">
                <a:latin typeface="Times New Roman" pitchFamily="18" charset="0"/>
                <a:cs typeface="Times New Roman" pitchFamily="18" charset="0"/>
              </a:rPr>
              <a:t>Enterococcus </a:t>
            </a:r>
            <a:r>
              <a:rPr lang="en-US" sz="2400" i="1" dirty="0" err="1">
                <a:latin typeface="Times New Roman" pitchFamily="18" charset="0"/>
                <a:cs typeface="Times New Roman" pitchFamily="18" charset="0"/>
              </a:rPr>
              <a:t>faecium</a:t>
            </a:r>
            <a:r>
              <a:rPr lang="el-GR" sz="2400" i="1" dirty="0">
                <a:latin typeface="Times New Roman" pitchFamily="18" charset="0"/>
                <a:cs typeface="Times New Roman" pitchFamily="18" charset="0"/>
              </a:rPr>
              <a:t> </a:t>
            </a:r>
            <a:r>
              <a:rPr lang="el-GR" sz="2400" dirty="0">
                <a:latin typeface="Times New Roman" pitchFamily="18" charset="0"/>
                <a:cs typeface="Times New Roman" pitchFamily="18" charset="0"/>
              </a:rPr>
              <a:t>απομονώνονται πιο συχνά από τον άνθρωπο</a:t>
            </a:r>
            <a:r>
              <a:rPr lang="en-US" sz="2400" i="1"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pic>
        <p:nvPicPr>
          <p:cNvPr id="149508"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00113" y="2133600"/>
            <a:ext cx="2887662" cy="3657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0092213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xmlns="" id="{C9F86C43-7254-0A4C-BA04-E1668AAEBB6C}"/>
              </a:ext>
            </a:extLst>
          </p:cNvPr>
          <p:cNvSpPr/>
          <p:nvPr/>
        </p:nvSpPr>
        <p:spPr>
          <a:xfrm>
            <a:off x="457200" y="694935"/>
            <a:ext cx="6858000" cy="1323439"/>
          </a:xfrm>
          <a:prstGeom prst="rect">
            <a:avLst/>
          </a:prstGeom>
        </p:spPr>
        <p:txBody>
          <a:bodyPr wrap="square">
            <a:spAutoFit/>
          </a:bodyPr>
          <a:lstStyle/>
          <a:p>
            <a:pPr marL="285750" indent="-285750">
              <a:buFont typeface="Arial" panose="020B0604020202020204" pitchFamily="34" charset="0"/>
              <a:buChar char="•"/>
            </a:pPr>
            <a:r>
              <a:rPr lang="el-GR" sz="2000" dirty="0">
                <a:solidFill>
                  <a:srgbClr val="00B0F0"/>
                </a:solidFill>
                <a:latin typeface="Arial" panose="020B0604020202020204" pitchFamily="34" charset="0"/>
              </a:rPr>
              <a:t>1899</a:t>
            </a:r>
            <a:r>
              <a:rPr lang="el-GR" sz="2000" dirty="0">
                <a:latin typeface="Arial" panose="020B0604020202020204" pitchFamily="34" charset="0"/>
              </a:rPr>
              <a:t>, Γαλλία </a:t>
            </a:r>
            <a:r>
              <a:rPr lang="en-US" sz="2000" dirty="0">
                <a:latin typeface="Arial" panose="020B0604020202020204" pitchFamily="34" charset="0"/>
              </a:rPr>
              <a:t>: </a:t>
            </a:r>
            <a:r>
              <a:rPr lang="en-US" sz="2000" dirty="0" err="1">
                <a:latin typeface="Arial" panose="020B0604020202020204" pitchFamily="34" charset="0"/>
              </a:rPr>
              <a:t>Thiercelin</a:t>
            </a:r>
            <a:r>
              <a:rPr lang="en-US" sz="2000" dirty="0">
                <a:latin typeface="Arial" panose="020B0604020202020204" pitchFamily="34" charset="0"/>
              </a:rPr>
              <a:t>, </a:t>
            </a:r>
            <a:r>
              <a:rPr lang="el-GR" sz="2000" dirty="0">
                <a:latin typeface="Arial" panose="020B0604020202020204" pitchFamily="34" charset="0"/>
              </a:rPr>
              <a:t>αναφορά του όρου εντερόκοκκος (</a:t>
            </a:r>
            <a:r>
              <a:rPr lang="en-US" sz="2000" dirty="0" err="1">
                <a:latin typeface="Arial" panose="020B0604020202020204" pitchFamily="34" charset="0"/>
              </a:rPr>
              <a:t>enterocoque</a:t>
            </a:r>
            <a:r>
              <a:rPr lang="en-US" sz="2000" dirty="0">
                <a:latin typeface="Arial" panose="020B0604020202020204" pitchFamily="34" charset="0"/>
              </a:rPr>
              <a:t>)</a:t>
            </a:r>
            <a:r>
              <a:rPr lang="el-GR" sz="2000" dirty="0">
                <a:latin typeface="Arial" panose="020B0604020202020204" pitchFamily="34" charset="0"/>
              </a:rPr>
              <a:t>, για να υποδηλώσει την </a:t>
            </a:r>
            <a:r>
              <a:rPr lang="el-GR" sz="2000" dirty="0">
                <a:solidFill>
                  <a:srgbClr val="FFC000"/>
                </a:solidFill>
                <a:latin typeface="Arial" panose="020B0604020202020204" pitchFamily="34" charset="0"/>
              </a:rPr>
              <a:t>εντερική προέλευση </a:t>
            </a:r>
            <a:r>
              <a:rPr lang="el-GR" sz="2000" dirty="0">
                <a:latin typeface="Arial" panose="020B0604020202020204" pitchFamily="34" charset="0"/>
              </a:rPr>
              <a:t>ενός νέου για την εποχή </a:t>
            </a:r>
            <a:r>
              <a:rPr lang="en-US" sz="2000" dirty="0">
                <a:latin typeface="Arial" panose="020B0604020202020204" pitchFamily="34" charset="0"/>
              </a:rPr>
              <a:t>Gram</a:t>
            </a:r>
            <a:r>
              <a:rPr lang="el-GR" sz="2000" dirty="0">
                <a:latin typeface="Arial" panose="020B0604020202020204" pitchFamily="34" charset="0"/>
              </a:rPr>
              <a:t>-θετικού κόκκου</a:t>
            </a:r>
            <a:endParaRPr lang="el-GR" sz="2000" dirty="0"/>
          </a:p>
        </p:txBody>
      </p:sp>
      <p:sp>
        <p:nvSpPr>
          <p:cNvPr id="5" name="Ορθογώνιο 4">
            <a:extLst>
              <a:ext uri="{FF2B5EF4-FFF2-40B4-BE49-F238E27FC236}">
                <a16:creationId xmlns:a16="http://schemas.microsoft.com/office/drawing/2014/main" xmlns="" id="{0BC71A79-098F-6941-B38B-4B7D7CBA5C6E}"/>
              </a:ext>
            </a:extLst>
          </p:cNvPr>
          <p:cNvSpPr/>
          <p:nvPr/>
        </p:nvSpPr>
        <p:spPr>
          <a:xfrm>
            <a:off x="457200" y="2229175"/>
            <a:ext cx="7467600" cy="707886"/>
          </a:xfrm>
          <a:prstGeom prst="rect">
            <a:avLst/>
          </a:prstGeom>
        </p:spPr>
        <p:txBody>
          <a:bodyPr wrap="square">
            <a:spAutoFit/>
          </a:bodyPr>
          <a:lstStyle/>
          <a:p>
            <a:pPr marL="342900" indent="-342900">
              <a:buFont typeface="Arial" panose="020B0604020202020204" pitchFamily="34" charset="0"/>
              <a:buChar char="•"/>
            </a:pPr>
            <a:r>
              <a:rPr lang="el-GR" sz="2000" dirty="0">
                <a:solidFill>
                  <a:srgbClr val="00B0F0"/>
                </a:solidFill>
                <a:latin typeface="Arial" panose="020B0604020202020204" pitchFamily="34" charset="0"/>
              </a:rPr>
              <a:t>1886</a:t>
            </a:r>
            <a:r>
              <a:rPr lang="en-US" sz="2000" dirty="0">
                <a:latin typeface="Arial" panose="020B0604020202020204" pitchFamily="34" charset="0"/>
              </a:rPr>
              <a:t>:</a:t>
            </a:r>
            <a:r>
              <a:rPr lang="el-GR" sz="2000" dirty="0">
                <a:latin typeface="Arial" panose="020B0604020202020204" pitchFamily="34" charset="0"/>
              </a:rPr>
              <a:t> </a:t>
            </a:r>
            <a:r>
              <a:rPr lang="en-US" sz="2000" dirty="0" err="1">
                <a:latin typeface="Arial" panose="020B0604020202020204" pitchFamily="34" charset="0"/>
              </a:rPr>
              <a:t>Escherich</a:t>
            </a:r>
            <a:r>
              <a:rPr lang="el-GR" sz="2000" dirty="0">
                <a:latin typeface="Arial" panose="020B0604020202020204" pitchFamily="34" charset="0"/>
              </a:rPr>
              <a:t>,</a:t>
            </a:r>
            <a:r>
              <a:rPr lang="en-US" sz="2000" dirty="0">
                <a:latin typeface="Arial" panose="020B0604020202020204" pitchFamily="34" charset="0"/>
              </a:rPr>
              <a:t> </a:t>
            </a:r>
            <a:r>
              <a:rPr lang="el-GR" sz="2000" dirty="0">
                <a:latin typeface="Arial" panose="020B0604020202020204" pitchFamily="34" charset="0"/>
              </a:rPr>
              <a:t>“</a:t>
            </a:r>
            <a:r>
              <a:rPr lang="en-US" sz="2000" dirty="0">
                <a:latin typeface="Arial" panose="020B0604020202020204" pitchFamily="34" charset="0"/>
              </a:rPr>
              <a:t>Micrococcus ovalis”,</a:t>
            </a:r>
            <a:r>
              <a:rPr lang="el-GR" sz="2000" dirty="0">
                <a:latin typeface="Arial" panose="020B0604020202020204" pitchFamily="34" charset="0"/>
              </a:rPr>
              <a:t>σήμερα αναγνωρισμένο ως </a:t>
            </a:r>
            <a:r>
              <a:rPr lang="en-US" sz="2000" i="1" dirty="0">
                <a:solidFill>
                  <a:srgbClr val="FFC000"/>
                </a:solidFill>
                <a:latin typeface="Arial" panose="020B0604020202020204" pitchFamily="34" charset="0"/>
              </a:rPr>
              <a:t>Enterococcus faecalis</a:t>
            </a:r>
            <a:r>
              <a:rPr lang="en-US" sz="2000" dirty="0">
                <a:latin typeface="Arial" panose="020B0604020202020204" pitchFamily="34" charset="0"/>
              </a:rPr>
              <a:t>. </a:t>
            </a:r>
            <a:endParaRPr lang="el-GR" sz="2000" dirty="0"/>
          </a:p>
        </p:txBody>
      </p:sp>
      <p:sp>
        <p:nvSpPr>
          <p:cNvPr id="7" name="Ορθογώνιο 6">
            <a:extLst>
              <a:ext uri="{FF2B5EF4-FFF2-40B4-BE49-F238E27FC236}">
                <a16:creationId xmlns:a16="http://schemas.microsoft.com/office/drawing/2014/main" xmlns="" id="{7401ADE2-46CE-D448-9DB7-831D6CE70DDF}"/>
              </a:ext>
            </a:extLst>
          </p:cNvPr>
          <p:cNvSpPr/>
          <p:nvPr/>
        </p:nvSpPr>
        <p:spPr>
          <a:xfrm>
            <a:off x="533400" y="3201651"/>
            <a:ext cx="7086600" cy="1200329"/>
          </a:xfrm>
          <a:prstGeom prst="rect">
            <a:avLst/>
          </a:prstGeom>
        </p:spPr>
        <p:txBody>
          <a:bodyPr wrap="square">
            <a:spAutoFit/>
          </a:bodyPr>
          <a:lstStyle/>
          <a:p>
            <a:pPr marL="285750" indent="-285750">
              <a:buFont typeface="Arial" panose="020B0604020202020204" pitchFamily="34" charset="0"/>
              <a:buChar char="•"/>
            </a:pPr>
            <a:r>
              <a:rPr lang="el-GR" dirty="0">
                <a:solidFill>
                  <a:srgbClr val="00B0F0"/>
                </a:solidFill>
                <a:latin typeface="Arial" panose="020B0604020202020204" pitchFamily="34" charset="0"/>
              </a:rPr>
              <a:t>1899</a:t>
            </a:r>
            <a:r>
              <a:rPr lang="el-GR" dirty="0">
                <a:latin typeface="Arial" panose="020B0604020202020204" pitchFamily="34" charset="0"/>
              </a:rPr>
              <a:t> </a:t>
            </a:r>
            <a:r>
              <a:rPr lang="en-US" dirty="0">
                <a:latin typeface="Arial" panose="020B0604020202020204" pitchFamily="34" charset="0"/>
              </a:rPr>
              <a:t>: </a:t>
            </a:r>
            <a:r>
              <a:rPr lang="el-GR" dirty="0">
                <a:latin typeface="Arial" panose="020B0604020202020204" pitchFamily="34" charset="0"/>
              </a:rPr>
              <a:t>περίπτωση </a:t>
            </a:r>
            <a:r>
              <a:rPr lang="el-GR" dirty="0">
                <a:solidFill>
                  <a:srgbClr val="FFC000"/>
                </a:solidFill>
                <a:latin typeface="Arial" panose="020B0604020202020204" pitchFamily="34" charset="0"/>
              </a:rPr>
              <a:t>ενδοκαρδίτιδας</a:t>
            </a:r>
            <a:r>
              <a:rPr lang="el-GR" dirty="0">
                <a:latin typeface="Arial" panose="020B0604020202020204" pitchFamily="34" charset="0"/>
              </a:rPr>
              <a:t>, που </a:t>
            </a:r>
            <a:r>
              <a:rPr lang="el-GR" dirty="0" err="1">
                <a:latin typeface="Arial" panose="020B0604020202020204" pitchFamily="34" charset="0"/>
              </a:rPr>
              <a:t>οφείλετο</a:t>
            </a:r>
            <a:r>
              <a:rPr lang="el-GR" dirty="0">
                <a:latin typeface="Arial" panose="020B0604020202020204" pitchFamily="34" charset="0"/>
              </a:rPr>
              <a:t> στον“</a:t>
            </a:r>
            <a:r>
              <a:rPr lang="en-US" dirty="0">
                <a:latin typeface="Arial" panose="020B0604020202020204" pitchFamily="34" charset="0"/>
              </a:rPr>
              <a:t>Micrococcus zymogenes” (E. faecalis),</a:t>
            </a:r>
            <a:r>
              <a:rPr lang="el-GR" dirty="0">
                <a:latin typeface="Arial" panose="020B0604020202020204" pitchFamily="34" charset="0"/>
              </a:rPr>
              <a:t> ένα βακτήριο που ήταν πολύ ανθεκτικό και μπορούσε να επιβιώνει σε </a:t>
            </a:r>
            <a:r>
              <a:rPr lang="el-GR" dirty="0" err="1">
                <a:latin typeface="Arial" panose="020B0604020202020204" pitchFamily="34" charset="0"/>
              </a:rPr>
              <a:t>υψηλ</a:t>
            </a:r>
            <a:r>
              <a:rPr lang="en-US" dirty="0" err="1">
                <a:latin typeface="Arial" panose="020B0604020202020204" pitchFamily="34" charset="0"/>
              </a:rPr>
              <a:t>έ</a:t>
            </a:r>
            <a:r>
              <a:rPr lang="el-GR" dirty="0">
                <a:latin typeface="Arial" panose="020B0604020202020204" pitchFamily="34" charset="0"/>
              </a:rPr>
              <a:t>ς θερμοκρασίες</a:t>
            </a:r>
            <a:endParaRPr lang="el-GR" dirty="0"/>
          </a:p>
        </p:txBody>
      </p:sp>
      <p:sp>
        <p:nvSpPr>
          <p:cNvPr id="8" name="Ορθογώνιο 7">
            <a:extLst>
              <a:ext uri="{FF2B5EF4-FFF2-40B4-BE49-F238E27FC236}">
                <a16:creationId xmlns:a16="http://schemas.microsoft.com/office/drawing/2014/main" xmlns="" id="{445B6591-20EF-7C4A-BFE1-5AEF5B517038}"/>
              </a:ext>
            </a:extLst>
          </p:cNvPr>
          <p:cNvSpPr/>
          <p:nvPr/>
        </p:nvSpPr>
        <p:spPr>
          <a:xfrm>
            <a:off x="533400" y="4616591"/>
            <a:ext cx="6324600" cy="1477328"/>
          </a:xfrm>
          <a:prstGeom prst="rect">
            <a:avLst/>
          </a:prstGeom>
        </p:spPr>
        <p:txBody>
          <a:bodyPr wrap="square">
            <a:spAutoFit/>
          </a:bodyPr>
          <a:lstStyle/>
          <a:p>
            <a:pPr marL="285750" indent="-285750">
              <a:buFont typeface="Arial" panose="020B0604020202020204" pitchFamily="34" charset="0"/>
              <a:buChar char="•"/>
            </a:pPr>
            <a:r>
              <a:rPr lang="el-GR" dirty="0">
                <a:solidFill>
                  <a:srgbClr val="00B0F0"/>
                </a:solidFill>
                <a:latin typeface="Arial" panose="020B0604020202020204" pitchFamily="34" charset="0"/>
              </a:rPr>
              <a:t>1904</a:t>
            </a:r>
            <a:r>
              <a:rPr lang="el-GR" dirty="0">
                <a:latin typeface="Arial" panose="020B0604020202020204" pitchFamily="34" charset="0"/>
              </a:rPr>
              <a:t> </a:t>
            </a:r>
            <a:r>
              <a:rPr lang="en-US" dirty="0">
                <a:latin typeface="Arial" panose="020B0604020202020204" pitchFamily="34" charset="0"/>
              </a:rPr>
              <a:t>:</a:t>
            </a:r>
            <a:r>
              <a:rPr lang="el-GR" dirty="0">
                <a:latin typeface="Arial" panose="020B0604020202020204" pitchFamily="34" charset="0"/>
              </a:rPr>
              <a:t> ο </a:t>
            </a:r>
            <a:r>
              <a:rPr lang="en-US" dirty="0">
                <a:latin typeface="Arial" panose="020B0604020202020204" pitchFamily="34" charset="0"/>
              </a:rPr>
              <a:t>Houston </a:t>
            </a:r>
            <a:r>
              <a:rPr lang="el-GR" dirty="0">
                <a:latin typeface="Arial" panose="020B0604020202020204" pitchFamily="34" charset="0"/>
              </a:rPr>
              <a:t>παρατήρησε την αφθονία εντεροκόκκων στους υπονόμους και διατύπωσε την άποψη ότι θα μπορούσαν να αποτελέσουν χρήσιμο στοιχείο, για τον προσδιορισμό της </a:t>
            </a:r>
            <a:r>
              <a:rPr lang="el-GR" dirty="0">
                <a:solidFill>
                  <a:srgbClr val="FFC000"/>
                </a:solidFill>
                <a:latin typeface="Arial" panose="020B0604020202020204" pitchFamily="34" charset="0"/>
              </a:rPr>
              <a:t>μόλυνσης του νερού με ανθρώπινα κόπρανα.</a:t>
            </a:r>
            <a:endParaRPr lang="el-GR" dirty="0">
              <a:solidFill>
                <a:srgbClr val="FFC000"/>
              </a:solidFill>
            </a:endParaRPr>
          </a:p>
        </p:txBody>
      </p:sp>
      <p:pic>
        <p:nvPicPr>
          <p:cNvPr id="177154" name="Picture 2" descr="Lapsed Historian (@LapsedHistorian) | Twitter">
            <a:extLst>
              <a:ext uri="{FF2B5EF4-FFF2-40B4-BE49-F238E27FC236}">
                <a16:creationId xmlns:a16="http://schemas.microsoft.com/office/drawing/2014/main" xmlns="" id="{7D0645D5-1543-4144-8E0A-1EE22BD43CC9}"/>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35922" y="1149472"/>
            <a:ext cx="1841378" cy="1841378"/>
          </a:xfrm>
          <a:prstGeom prst="rect">
            <a:avLst/>
          </a:prstGeom>
          <a:noFill/>
          <a:extLst>
            <a:ext uri="{909E8E84-426E-40DD-AFC4-6F175D3DCCD1}">
              <a14:hiddenFill xmlns:a14="http://schemas.microsoft.com/office/drawing/2010/main" xmlns="">
                <a:solidFill>
                  <a:srgbClr val="FFFFFF"/>
                </a:solidFill>
              </a14:hiddenFill>
            </a:ext>
          </a:extLst>
        </p:spPr>
      </p:pic>
      <p:pic>
        <p:nvPicPr>
          <p:cNvPr id="177156" name="Picture 4" descr="PR19 Challenge Report - Sewer Flooding - WWT">
            <a:extLst>
              <a:ext uri="{FF2B5EF4-FFF2-40B4-BE49-F238E27FC236}">
                <a16:creationId xmlns:a16="http://schemas.microsoft.com/office/drawing/2014/main" xmlns="" id="{CD9F52E7-038F-9E4A-9AE0-E2BEBDD7EE05}"/>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035922" y="4464172"/>
            <a:ext cx="1930155" cy="193015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4674064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8" name="Rectangle 4"/>
          <p:cNvSpPr>
            <a:spLocks noGrp="1" noChangeArrowheads="1"/>
          </p:cNvSpPr>
          <p:nvPr>
            <p:ph type="title"/>
          </p:nvPr>
        </p:nvSpPr>
        <p:spPr>
          <a:xfrm>
            <a:off x="684213" y="333375"/>
            <a:ext cx="7772400" cy="1143000"/>
          </a:xfrm>
        </p:spPr>
        <p:txBody>
          <a:bodyPr/>
          <a:lstStyle/>
          <a:p>
            <a:pPr algn="ctr"/>
            <a:r>
              <a:rPr lang="el-GR" sz="3600" dirty="0">
                <a:solidFill>
                  <a:schemeClr val="tx1"/>
                </a:solidFill>
                <a:latin typeface="Arial" panose="020B0604020202020204" pitchFamily="34" charset="0"/>
                <a:cs typeface="Arial" panose="020B0604020202020204" pitchFamily="34" charset="0"/>
              </a:rPr>
              <a:t>Ταξινόμηση </a:t>
            </a:r>
            <a:r>
              <a:rPr lang="en-US" sz="3600" i="1" dirty="0">
                <a:solidFill>
                  <a:schemeClr val="tx1"/>
                </a:solidFill>
                <a:latin typeface="Arial" panose="020B0604020202020204" pitchFamily="34" charset="0"/>
                <a:cs typeface="Arial" panose="020B0604020202020204" pitchFamily="34" charset="0"/>
              </a:rPr>
              <a:t>Enterococcus</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spp</a:t>
            </a:r>
            <a:endParaRPr lang="el-GR" sz="3600" dirty="0">
              <a:solidFill>
                <a:schemeClr val="tx1"/>
              </a:solidFill>
              <a:latin typeface="Arial" panose="020B0604020202020204" pitchFamily="34" charset="0"/>
              <a:cs typeface="Arial" panose="020B0604020202020204" pitchFamily="34" charset="0"/>
            </a:endParaRPr>
          </a:p>
        </p:txBody>
      </p:sp>
      <p:graphicFrame>
        <p:nvGraphicFramePr>
          <p:cNvPr id="108845" name="Group 301"/>
          <p:cNvGraphicFramePr>
            <a:graphicFrameLocks noGrp="1"/>
          </p:cNvGraphicFramePr>
          <p:nvPr>
            <p:ph idx="1"/>
            <p:extLst>
              <p:ext uri="{D42A27DB-BD31-4B8C-83A1-F6EECF244321}">
                <p14:modId xmlns:p14="http://schemas.microsoft.com/office/powerpoint/2010/main" xmlns="" val="3852088767"/>
              </p:ext>
            </p:extLst>
          </p:nvPr>
        </p:nvGraphicFramePr>
        <p:xfrm>
          <a:off x="179388" y="1981200"/>
          <a:ext cx="8785225" cy="4350386"/>
        </p:xfrm>
        <a:graphic>
          <a:graphicData uri="http://schemas.openxmlformats.org/drawingml/2006/table">
            <a:tbl>
              <a:tblPr/>
              <a:tblGrid>
                <a:gridCol w="1368425">
                  <a:extLst>
                    <a:ext uri="{9D8B030D-6E8A-4147-A177-3AD203B41FA5}">
                      <a16:colId xmlns:a16="http://schemas.microsoft.com/office/drawing/2014/main" xmlns="" val="20000"/>
                    </a:ext>
                  </a:extLst>
                </a:gridCol>
                <a:gridCol w="1871662">
                  <a:extLst>
                    <a:ext uri="{9D8B030D-6E8A-4147-A177-3AD203B41FA5}">
                      <a16:colId xmlns:a16="http://schemas.microsoft.com/office/drawing/2014/main" xmlns="" val="20001"/>
                    </a:ext>
                  </a:extLst>
                </a:gridCol>
                <a:gridCol w="1873250">
                  <a:extLst>
                    <a:ext uri="{9D8B030D-6E8A-4147-A177-3AD203B41FA5}">
                      <a16:colId xmlns:a16="http://schemas.microsoft.com/office/drawing/2014/main" xmlns="" val="20002"/>
                    </a:ext>
                  </a:extLst>
                </a:gridCol>
                <a:gridCol w="1511300">
                  <a:extLst>
                    <a:ext uri="{9D8B030D-6E8A-4147-A177-3AD203B41FA5}">
                      <a16:colId xmlns:a16="http://schemas.microsoft.com/office/drawing/2014/main" xmlns="" val="20003"/>
                    </a:ext>
                  </a:extLst>
                </a:gridCol>
                <a:gridCol w="2160588">
                  <a:extLst>
                    <a:ext uri="{9D8B030D-6E8A-4147-A177-3AD203B41FA5}">
                      <a16:colId xmlns:a16="http://schemas.microsoft.com/office/drawing/2014/main" xmlns="" val="20004"/>
                    </a:ext>
                  </a:extLst>
                </a:gridCol>
              </a:tblGrid>
              <a:tr h="5873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400" b="1" i="0" u="none" strike="noStrike" cap="none" normalizeH="0" baseline="0" dirty="0">
                          <a:ln>
                            <a:noFill/>
                          </a:ln>
                          <a:solidFill>
                            <a:srgbClr val="FFFF00"/>
                          </a:solidFill>
                          <a:effectLst/>
                          <a:latin typeface="Times New Roman" pitchFamily="18" charset="0"/>
                        </a:rPr>
                        <a:t>Ομάδα </a:t>
                      </a:r>
                      <a:r>
                        <a:rPr kumimoji="0" lang="en-US" sz="2400" b="1" i="1" u="none" strike="noStrike" cap="none" normalizeH="0" baseline="0" dirty="0" err="1">
                          <a:ln>
                            <a:noFill/>
                          </a:ln>
                          <a:solidFill>
                            <a:srgbClr val="FFFF00"/>
                          </a:solidFill>
                          <a:effectLst/>
                          <a:latin typeface="Times New Roman" pitchFamily="18" charset="0"/>
                        </a:rPr>
                        <a:t>faecium</a:t>
                      </a:r>
                      <a:endParaRPr kumimoji="0" lang="el-GR" sz="2400" b="1" i="1" u="none" strike="noStrike" cap="none" normalizeH="0" baseline="0" dirty="0">
                        <a:ln>
                          <a:noFill/>
                        </a:ln>
                        <a:solidFill>
                          <a:srgbClr val="FFFF00"/>
                        </a:solidFill>
                        <a:effectLst/>
                        <a:latin typeface="Times New Roman" pitchFamily="18"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400" b="1" i="0" u="none" strike="noStrike" cap="none" normalizeH="0" baseline="0">
                          <a:ln>
                            <a:noFill/>
                          </a:ln>
                          <a:solidFill>
                            <a:srgbClr val="FFFF00"/>
                          </a:solidFill>
                          <a:effectLst/>
                          <a:latin typeface="Times New Roman" pitchFamily="18" charset="0"/>
                        </a:rPr>
                        <a:t>Ομάδα </a:t>
                      </a:r>
                      <a:r>
                        <a:rPr kumimoji="0" lang="en-US" sz="2400" b="1" i="1" u="none" strike="noStrike" cap="none" normalizeH="0" baseline="0">
                          <a:ln>
                            <a:noFill/>
                          </a:ln>
                          <a:solidFill>
                            <a:srgbClr val="FFFF00"/>
                          </a:solidFill>
                          <a:effectLst/>
                          <a:latin typeface="Times New Roman" pitchFamily="18" charset="0"/>
                        </a:rPr>
                        <a:t>avium</a:t>
                      </a:r>
                      <a:endParaRPr kumimoji="0" lang="el-GR" sz="2400" b="1" i="1" u="none" strike="noStrike" cap="none" normalizeH="0" baseline="0">
                        <a:ln>
                          <a:noFill/>
                        </a:ln>
                        <a:solidFill>
                          <a:srgbClr val="FFFF00"/>
                        </a:solidFill>
                        <a:effectLst/>
                        <a:latin typeface="Times New Roman" pitchFamily="18"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400" b="1" i="0" u="none" strike="noStrike" cap="none" normalizeH="0" baseline="0">
                          <a:ln>
                            <a:noFill/>
                          </a:ln>
                          <a:solidFill>
                            <a:srgbClr val="FFFF00"/>
                          </a:solidFill>
                          <a:effectLst/>
                          <a:latin typeface="Times New Roman" pitchFamily="18" charset="0"/>
                        </a:rPr>
                        <a:t>Ομάδα </a:t>
                      </a:r>
                      <a:r>
                        <a:rPr kumimoji="0" lang="en-US" sz="2400" b="1" i="1" u="none" strike="noStrike" cap="none" normalizeH="0" baseline="0">
                          <a:ln>
                            <a:noFill/>
                          </a:ln>
                          <a:solidFill>
                            <a:srgbClr val="FFFF00"/>
                          </a:solidFill>
                          <a:effectLst/>
                          <a:latin typeface="Times New Roman" pitchFamily="18" charset="0"/>
                        </a:rPr>
                        <a:t>gallinarum</a:t>
                      </a:r>
                      <a:endParaRPr kumimoji="0" lang="el-GR" sz="2400" b="1" i="1" u="none" strike="noStrike" cap="none" normalizeH="0" baseline="0">
                        <a:ln>
                          <a:noFill/>
                        </a:ln>
                        <a:solidFill>
                          <a:srgbClr val="FFFF00"/>
                        </a:solidFill>
                        <a:effectLst/>
                        <a:latin typeface="Times New Roman" pitchFamily="18"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400" b="1" i="0" u="none" strike="noStrike" cap="none" normalizeH="0" baseline="0">
                          <a:ln>
                            <a:noFill/>
                          </a:ln>
                          <a:solidFill>
                            <a:srgbClr val="FFFF00"/>
                          </a:solidFill>
                          <a:effectLst/>
                          <a:latin typeface="Times New Roman" pitchFamily="18" charset="0"/>
                        </a:rPr>
                        <a:t>Ομάδα </a:t>
                      </a:r>
                      <a:r>
                        <a:rPr kumimoji="0" lang="en-US" sz="2400" b="1" i="1" u="none" strike="noStrike" cap="none" normalizeH="0" baseline="0">
                          <a:ln>
                            <a:noFill/>
                          </a:ln>
                          <a:solidFill>
                            <a:srgbClr val="FFFF00"/>
                          </a:solidFill>
                          <a:effectLst/>
                          <a:latin typeface="Times New Roman" pitchFamily="18" charset="0"/>
                        </a:rPr>
                        <a:t>cecorum</a:t>
                      </a:r>
                      <a:endParaRPr kumimoji="0" lang="el-GR" sz="2400" b="1" i="1" u="none" strike="noStrike" cap="none" normalizeH="0" baseline="0">
                        <a:ln>
                          <a:noFill/>
                        </a:ln>
                        <a:solidFill>
                          <a:srgbClr val="FFFF00"/>
                        </a:solidFill>
                        <a:effectLst/>
                        <a:latin typeface="Times New Roman" pitchFamily="18"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400" b="1" i="0" u="none" strike="noStrike" cap="none" normalizeH="0" baseline="0">
                          <a:ln>
                            <a:noFill/>
                          </a:ln>
                          <a:solidFill>
                            <a:srgbClr val="FFFF00"/>
                          </a:solidFill>
                          <a:effectLst/>
                          <a:latin typeface="Times New Roman" pitchFamily="18" charset="0"/>
                        </a:rPr>
                        <a:t>Διάφορα</a:t>
                      </a: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588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dirty="0" err="1">
                          <a:ln>
                            <a:noFill/>
                          </a:ln>
                          <a:solidFill>
                            <a:srgbClr val="FFFF00"/>
                          </a:solidFill>
                          <a:effectLst/>
                          <a:latin typeface="Times New Roman" pitchFamily="18" charset="0"/>
                        </a:rPr>
                        <a:t>faecium</a:t>
                      </a:r>
                      <a:endParaRPr kumimoji="0" lang="el-GR" sz="2400" b="1" i="1" u="none" strike="noStrike" cap="none" normalizeH="0" baseline="0" dirty="0">
                        <a:ln>
                          <a:noFill/>
                        </a:ln>
                        <a:solidFill>
                          <a:srgbClr val="FFFF00"/>
                        </a:solidFill>
                        <a:effectLst/>
                        <a:latin typeface="Times New Roman" pitchFamily="18"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a:ln>
                            <a:noFill/>
                          </a:ln>
                          <a:solidFill>
                            <a:srgbClr val="FF99FF"/>
                          </a:solidFill>
                          <a:effectLst/>
                          <a:latin typeface="Times New Roman" pitchFamily="18" charset="0"/>
                        </a:rPr>
                        <a:t>avium</a:t>
                      </a:r>
                      <a:endParaRPr kumimoji="0" lang="el-GR" sz="2400" b="1" i="1" u="none" strike="noStrike" cap="none" normalizeH="0" baseline="0">
                        <a:ln>
                          <a:noFill/>
                        </a:ln>
                        <a:solidFill>
                          <a:srgbClr val="FF99FF"/>
                        </a:solidFill>
                        <a:effectLst/>
                        <a:latin typeface="Times New Roman" pitchFamily="18"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a:ln>
                            <a:noFill/>
                          </a:ln>
                          <a:solidFill>
                            <a:srgbClr val="FF99FF"/>
                          </a:solidFill>
                          <a:effectLst/>
                          <a:latin typeface="Times New Roman" pitchFamily="18" charset="0"/>
                        </a:rPr>
                        <a:t>gallinarum</a:t>
                      </a:r>
                      <a:endParaRPr kumimoji="0" lang="el-GR" sz="2400" b="1" i="1" u="none" strike="noStrike" cap="none" normalizeH="0" baseline="0">
                        <a:ln>
                          <a:noFill/>
                        </a:ln>
                        <a:solidFill>
                          <a:srgbClr val="FF99FF"/>
                        </a:solidFill>
                        <a:effectLst/>
                        <a:latin typeface="Times New Roman" pitchFamily="18"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a:ln>
                            <a:noFill/>
                          </a:ln>
                          <a:solidFill>
                            <a:schemeClr val="bg1"/>
                          </a:solidFill>
                          <a:effectLst/>
                          <a:latin typeface="Times New Roman" pitchFamily="18" charset="0"/>
                        </a:rPr>
                        <a:t>cecorum</a:t>
                      </a:r>
                      <a:endParaRPr kumimoji="0" lang="el-GR" sz="2400" b="1" i="1" u="none" strike="noStrike" cap="none" normalizeH="0" baseline="0">
                        <a:ln>
                          <a:noFill/>
                        </a:ln>
                        <a:solidFill>
                          <a:schemeClr val="bg1"/>
                        </a:solidFill>
                        <a:effectLst/>
                        <a:latin typeface="Times New Roman" pitchFamily="18"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dirty="0" err="1">
                          <a:ln>
                            <a:noFill/>
                          </a:ln>
                          <a:solidFill>
                            <a:srgbClr val="FFFF00"/>
                          </a:solidFill>
                          <a:effectLst/>
                          <a:latin typeface="Times New Roman" pitchFamily="18" charset="0"/>
                        </a:rPr>
                        <a:t>faecalis</a:t>
                      </a:r>
                      <a:endParaRPr kumimoji="0" lang="el-GR" sz="2400" b="1" i="1" u="none" strike="noStrike" cap="none" normalizeH="0" baseline="0" dirty="0">
                        <a:ln>
                          <a:noFill/>
                        </a:ln>
                        <a:solidFill>
                          <a:srgbClr val="FFFF00"/>
                        </a:solidFill>
                        <a:effectLst/>
                        <a:latin typeface="Times New Roman" pitchFamily="18"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5873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a:ln>
                            <a:noFill/>
                          </a:ln>
                          <a:solidFill>
                            <a:srgbClr val="FF99FF"/>
                          </a:solidFill>
                          <a:effectLst/>
                          <a:latin typeface="Times New Roman" pitchFamily="18" charset="0"/>
                        </a:rPr>
                        <a:t>mundtii</a:t>
                      </a:r>
                      <a:endParaRPr kumimoji="0" lang="el-GR" sz="2400" b="1" i="1" u="none" strike="noStrike" cap="none" normalizeH="0" baseline="0">
                        <a:ln>
                          <a:noFill/>
                        </a:ln>
                        <a:solidFill>
                          <a:srgbClr val="FF99FF"/>
                        </a:solidFill>
                        <a:effectLst/>
                        <a:latin typeface="Times New Roman" pitchFamily="18"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a:ln>
                            <a:noFill/>
                          </a:ln>
                          <a:solidFill>
                            <a:srgbClr val="FF99FF"/>
                          </a:solidFill>
                          <a:effectLst/>
                          <a:latin typeface="Times New Roman" pitchFamily="18" charset="0"/>
                        </a:rPr>
                        <a:t>raffinosus</a:t>
                      </a:r>
                      <a:endParaRPr kumimoji="0" lang="el-GR" sz="2400" b="1" i="1" u="none" strike="noStrike" cap="none" normalizeH="0" baseline="0">
                        <a:ln>
                          <a:noFill/>
                        </a:ln>
                        <a:solidFill>
                          <a:srgbClr val="FF99FF"/>
                        </a:solidFill>
                        <a:effectLst/>
                        <a:latin typeface="Times New Roman" pitchFamily="18"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a:ln>
                            <a:noFill/>
                          </a:ln>
                          <a:solidFill>
                            <a:srgbClr val="FF99FF"/>
                          </a:solidFill>
                          <a:effectLst/>
                          <a:latin typeface="Times New Roman" pitchFamily="18" charset="0"/>
                        </a:rPr>
                        <a:t>casseliflavus</a:t>
                      </a:r>
                      <a:endParaRPr kumimoji="0" lang="el-GR" sz="2400" b="1" i="1" u="none" strike="noStrike" cap="none" normalizeH="0" baseline="0">
                        <a:ln>
                          <a:noFill/>
                        </a:ln>
                        <a:solidFill>
                          <a:srgbClr val="FF99FF"/>
                        </a:solidFill>
                        <a:effectLst/>
                        <a:latin typeface="Times New Roman" pitchFamily="18"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a:ln>
                            <a:noFill/>
                          </a:ln>
                          <a:solidFill>
                            <a:schemeClr val="bg1"/>
                          </a:solidFill>
                          <a:effectLst/>
                          <a:latin typeface="Times New Roman" pitchFamily="18" charset="0"/>
                        </a:rPr>
                        <a:t>columbae</a:t>
                      </a:r>
                      <a:endParaRPr kumimoji="0" lang="el-GR" sz="2400" b="1" i="1" u="none" strike="noStrike" cap="none" normalizeH="0" baseline="0">
                        <a:ln>
                          <a:noFill/>
                        </a:ln>
                        <a:solidFill>
                          <a:schemeClr val="bg1"/>
                        </a:solidFill>
                        <a:effectLst/>
                        <a:latin typeface="Times New Roman" pitchFamily="18"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a:ln>
                            <a:noFill/>
                          </a:ln>
                          <a:solidFill>
                            <a:srgbClr val="FF99FF"/>
                          </a:solidFill>
                          <a:effectLst/>
                          <a:latin typeface="Times New Roman" pitchFamily="18" charset="0"/>
                        </a:rPr>
                        <a:t>dispar</a:t>
                      </a:r>
                      <a:endParaRPr kumimoji="0" lang="el-GR" sz="2400" b="1" i="1" u="none" strike="noStrike" cap="none" normalizeH="0" baseline="0">
                        <a:ln>
                          <a:noFill/>
                        </a:ln>
                        <a:solidFill>
                          <a:srgbClr val="FF99FF"/>
                        </a:solidFill>
                        <a:effectLst/>
                        <a:latin typeface="Times New Roman" pitchFamily="18"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5873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a:ln>
                            <a:noFill/>
                          </a:ln>
                          <a:solidFill>
                            <a:srgbClr val="FF99FF"/>
                          </a:solidFill>
                          <a:effectLst/>
                          <a:latin typeface="Times New Roman" pitchFamily="18" charset="0"/>
                        </a:rPr>
                        <a:t>durans</a:t>
                      </a:r>
                      <a:endParaRPr kumimoji="0" lang="el-GR" sz="2400" b="1" i="1" u="none" strike="noStrike" cap="none" normalizeH="0" baseline="0">
                        <a:ln>
                          <a:noFill/>
                        </a:ln>
                        <a:solidFill>
                          <a:srgbClr val="FF99FF"/>
                        </a:solidFill>
                        <a:effectLst/>
                        <a:latin typeface="Times New Roman" pitchFamily="18"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a:ln>
                            <a:noFill/>
                          </a:ln>
                          <a:solidFill>
                            <a:srgbClr val="FF99FF"/>
                          </a:solidFill>
                          <a:effectLst/>
                          <a:latin typeface="Times New Roman" pitchFamily="18" charset="0"/>
                        </a:rPr>
                        <a:t>malodoratus</a:t>
                      </a:r>
                      <a:endParaRPr kumimoji="0" lang="el-GR" sz="2400" b="1" i="1" u="none" strike="noStrike" cap="none" normalizeH="0" baseline="0">
                        <a:ln>
                          <a:noFill/>
                        </a:ln>
                        <a:solidFill>
                          <a:srgbClr val="FF99FF"/>
                        </a:solidFill>
                        <a:effectLst/>
                        <a:latin typeface="Times New Roman" pitchFamily="18"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400" b="1" i="1" u="none" strike="noStrike" cap="none" normalizeH="0" baseline="0">
                        <a:ln>
                          <a:noFill/>
                        </a:ln>
                        <a:solidFill>
                          <a:schemeClr val="bg1"/>
                        </a:solidFill>
                        <a:effectLst/>
                        <a:latin typeface="Times New Roman" pitchFamily="18"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400" b="1" i="1" u="none" strike="noStrike" cap="none" normalizeH="0" baseline="0">
                        <a:ln>
                          <a:noFill/>
                        </a:ln>
                        <a:solidFill>
                          <a:schemeClr val="bg1"/>
                        </a:solidFill>
                        <a:effectLst/>
                        <a:latin typeface="Times New Roman" pitchFamily="18"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a:ln>
                            <a:noFill/>
                          </a:ln>
                          <a:solidFill>
                            <a:srgbClr val="FF99FF"/>
                          </a:solidFill>
                          <a:effectLst/>
                          <a:latin typeface="Times New Roman" pitchFamily="18" charset="0"/>
                        </a:rPr>
                        <a:t>solitarius</a:t>
                      </a:r>
                      <a:endParaRPr kumimoji="0" lang="el-GR" sz="2400" b="1" i="1" u="none" strike="noStrike" cap="none" normalizeH="0" baseline="0">
                        <a:ln>
                          <a:noFill/>
                        </a:ln>
                        <a:solidFill>
                          <a:schemeClr val="bg1"/>
                        </a:solidFill>
                        <a:effectLst/>
                        <a:latin typeface="Times New Roman" pitchFamily="18"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5873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a:ln>
                            <a:noFill/>
                          </a:ln>
                          <a:solidFill>
                            <a:srgbClr val="FF99FF"/>
                          </a:solidFill>
                          <a:effectLst/>
                          <a:latin typeface="Times New Roman" pitchFamily="18" charset="0"/>
                        </a:rPr>
                        <a:t>hirae</a:t>
                      </a:r>
                      <a:endParaRPr kumimoji="0" lang="el-GR" sz="2400" b="1" i="1" u="none" strike="noStrike" cap="none" normalizeH="0" baseline="0">
                        <a:ln>
                          <a:noFill/>
                        </a:ln>
                        <a:solidFill>
                          <a:srgbClr val="FF99FF"/>
                        </a:solidFill>
                        <a:effectLst/>
                        <a:latin typeface="Times New Roman" pitchFamily="18"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a:ln>
                            <a:noFill/>
                          </a:ln>
                          <a:solidFill>
                            <a:schemeClr val="bg1"/>
                          </a:solidFill>
                          <a:effectLst/>
                          <a:latin typeface="Times New Roman" pitchFamily="18" charset="0"/>
                        </a:rPr>
                        <a:t>pseudoavium</a:t>
                      </a:r>
                      <a:endParaRPr kumimoji="0" lang="el-GR" sz="2400" b="1" i="1" u="none" strike="noStrike" cap="none" normalizeH="0" baseline="0">
                        <a:ln>
                          <a:noFill/>
                        </a:ln>
                        <a:solidFill>
                          <a:schemeClr val="bg1"/>
                        </a:solidFill>
                        <a:effectLst/>
                        <a:latin typeface="Times New Roman" pitchFamily="18"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400" b="1" i="1" u="none" strike="noStrike" cap="none" normalizeH="0" baseline="0">
                        <a:ln>
                          <a:noFill/>
                        </a:ln>
                        <a:solidFill>
                          <a:schemeClr val="bg1"/>
                        </a:solidFill>
                        <a:effectLst/>
                        <a:latin typeface="Times New Roman" pitchFamily="18"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400" b="1" i="1" u="none" strike="noStrike" cap="none" normalizeH="0" baseline="0">
                        <a:ln>
                          <a:noFill/>
                        </a:ln>
                        <a:solidFill>
                          <a:schemeClr val="bg1"/>
                        </a:solidFill>
                        <a:effectLst/>
                        <a:latin typeface="Times New Roman" pitchFamily="18"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a:ln>
                            <a:noFill/>
                          </a:ln>
                          <a:solidFill>
                            <a:schemeClr val="bg1"/>
                          </a:solidFill>
                          <a:effectLst/>
                          <a:latin typeface="Times New Roman" pitchFamily="18" charset="0"/>
                        </a:rPr>
                        <a:t>sulfureus</a:t>
                      </a:r>
                      <a:endParaRPr kumimoji="0" lang="el-GR" sz="2400" b="1" i="1" u="none" strike="noStrike" cap="none" normalizeH="0" baseline="0">
                        <a:ln>
                          <a:noFill/>
                        </a:ln>
                        <a:solidFill>
                          <a:srgbClr val="FF99FF"/>
                        </a:solidFill>
                        <a:effectLst/>
                        <a:latin typeface="Times New Roman" pitchFamily="18"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588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400" b="1" i="1" u="none" strike="noStrike" cap="none" normalizeH="0" baseline="0">
                        <a:ln>
                          <a:noFill/>
                        </a:ln>
                        <a:solidFill>
                          <a:schemeClr val="bg1"/>
                        </a:solidFill>
                        <a:effectLst/>
                        <a:latin typeface="Times New Roman" pitchFamily="18"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400" b="1" i="1" u="none" strike="noStrike" cap="none" normalizeH="0" baseline="0">
                        <a:ln>
                          <a:noFill/>
                        </a:ln>
                        <a:solidFill>
                          <a:schemeClr val="bg1"/>
                        </a:solidFill>
                        <a:effectLst/>
                        <a:latin typeface="Times New Roman" pitchFamily="18"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400" b="1" i="1" u="none" strike="noStrike" cap="none" normalizeH="0" baseline="0">
                        <a:ln>
                          <a:noFill/>
                        </a:ln>
                        <a:solidFill>
                          <a:schemeClr val="bg1"/>
                        </a:solidFill>
                        <a:effectLst/>
                        <a:latin typeface="Times New Roman" pitchFamily="18"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400" b="1" i="1" u="none" strike="noStrike" cap="none" normalizeH="0" baseline="0">
                        <a:ln>
                          <a:noFill/>
                        </a:ln>
                        <a:solidFill>
                          <a:schemeClr val="bg1"/>
                        </a:solidFill>
                        <a:effectLst/>
                        <a:latin typeface="Times New Roman" pitchFamily="18"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a:ln>
                            <a:noFill/>
                          </a:ln>
                          <a:solidFill>
                            <a:schemeClr val="bg1"/>
                          </a:solidFill>
                          <a:effectLst/>
                          <a:latin typeface="Times New Roman" pitchFamily="18" charset="0"/>
                        </a:rPr>
                        <a:t>saccharolyticus</a:t>
                      </a:r>
                      <a:endParaRPr kumimoji="0" lang="el-GR" sz="2400" b="1" i="1" u="none" strike="noStrike" cap="none" normalizeH="0" baseline="0">
                        <a:ln>
                          <a:noFill/>
                        </a:ln>
                        <a:solidFill>
                          <a:schemeClr val="bg1"/>
                        </a:solidFill>
                        <a:effectLst/>
                        <a:latin typeface="Times New Roman" pitchFamily="18"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5873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400" b="1" i="1" u="none" strike="noStrike" cap="none" normalizeH="0" baseline="0">
                        <a:ln>
                          <a:noFill/>
                        </a:ln>
                        <a:solidFill>
                          <a:schemeClr val="bg1"/>
                        </a:solidFill>
                        <a:effectLst/>
                        <a:latin typeface="Times New Roman" pitchFamily="18"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400" b="1" i="1" u="none" strike="noStrike" cap="none" normalizeH="0" baseline="0">
                        <a:ln>
                          <a:noFill/>
                        </a:ln>
                        <a:solidFill>
                          <a:schemeClr val="bg1"/>
                        </a:solidFill>
                        <a:effectLst/>
                        <a:latin typeface="Times New Roman" pitchFamily="18"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400" b="1" i="1" u="none" strike="noStrike" cap="none" normalizeH="0" baseline="0">
                        <a:ln>
                          <a:noFill/>
                        </a:ln>
                        <a:solidFill>
                          <a:schemeClr val="bg1"/>
                        </a:solidFill>
                        <a:effectLst/>
                        <a:latin typeface="Times New Roman" pitchFamily="18"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400" b="1" i="1" u="none" strike="noStrike" cap="none" normalizeH="0" baseline="0">
                        <a:ln>
                          <a:noFill/>
                        </a:ln>
                        <a:solidFill>
                          <a:schemeClr val="bg1"/>
                        </a:solidFill>
                        <a:effectLst/>
                        <a:latin typeface="Times New Roman" pitchFamily="18"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a:ln>
                            <a:noFill/>
                          </a:ln>
                          <a:solidFill>
                            <a:schemeClr val="bg1"/>
                          </a:solidFill>
                          <a:effectLst/>
                          <a:latin typeface="Times New Roman" pitchFamily="18" charset="0"/>
                        </a:rPr>
                        <a:t>flavescens</a:t>
                      </a:r>
                      <a:endParaRPr kumimoji="0" lang="el-GR" sz="2400" b="1" i="1" u="none" strike="noStrike" cap="none" normalizeH="0" baseline="0">
                        <a:ln>
                          <a:noFill/>
                        </a:ln>
                        <a:solidFill>
                          <a:schemeClr val="bg1"/>
                        </a:solidFill>
                        <a:effectLst/>
                        <a:latin typeface="Times New Roman" pitchFamily="18"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bl>
          </a:graphicData>
        </a:graphic>
      </p:graphicFrame>
      <p:sp>
        <p:nvSpPr>
          <p:cNvPr id="2" name="Ορθογώνιο 1">
            <a:extLst>
              <a:ext uri="{FF2B5EF4-FFF2-40B4-BE49-F238E27FC236}">
                <a16:creationId xmlns:a16="http://schemas.microsoft.com/office/drawing/2014/main" xmlns="" id="{7915431A-15D2-854A-9F74-AA91E06F541B}"/>
              </a:ext>
            </a:extLst>
          </p:cNvPr>
          <p:cNvSpPr/>
          <p:nvPr/>
        </p:nvSpPr>
        <p:spPr>
          <a:xfrm>
            <a:off x="1447800" y="1174789"/>
            <a:ext cx="1433406" cy="461665"/>
          </a:xfrm>
          <a:prstGeom prst="rect">
            <a:avLst/>
          </a:prstGeom>
        </p:spPr>
        <p:txBody>
          <a:bodyPr wrap="none">
            <a:spAutoFit/>
          </a:bodyPr>
          <a:lstStyle/>
          <a:p>
            <a:pPr marL="342900" indent="-342900">
              <a:spcBef>
                <a:spcPct val="20000"/>
              </a:spcBef>
              <a:buFontTx/>
              <a:buChar char="•"/>
            </a:pPr>
            <a:r>
              <a:rPr lang="el-GR" sz="2400" dirty="0">
                <a:latin typeface="Times New Roman" pitchFamily="18" charset="0"/>
                <a:cs typeface="Times New Roman" pitchFamily="18" charset="0"/>
              </a:rPr>
              <a:t>38 είδη</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xmlns="" val="32878324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xmlns="" id="{6D7AE608-7976-8C47-A953-BB336DCFA9C0}"/>
              </a:ext>
            </a:extLst>
          </p:cNvPr>
          <p:cNvSpPr/>
          <p:nvPr/>
        </p:nvSpPr>
        <p:spPr>
          <a:xfrm>
            <a:off x="941272" y="838200"/>
            <a:ext cx="4679486" cy="461665"/>
          </a:xfrm>
          <a:prstGeom prst="rect">
            <a:avLst/>
          </a:prstGeom>
        </p:spPr>
        <p:txBody>
          <a:bodyPr wrap="none">
            <a:spAutoFit/>
          </a:bodyPr>
          <a:lstStyle/>
          <a:p>
            <a:pPr marL="285750" indent="-285750">
              <a:buFont typeface="Arial" panose="020B0604020202020204" pitchFamily="34" charset="0"/>
              <a:buChar char="•"/>
            </a:pPr>
            <a:r>
              <a:rPr lang="el-GR" sz="2400" dirty="0" err="1">
                <a:latin typeface="Times New Roman" panose="02020603050405020304" pitchFamily="18" charset="0"/>
              </a:rPr>
              <a:t>ευρύτατα</a:t>
            </a:r>
            <a:r>
              <a:rPr lang="el-GR" sz="2400" dirty="0">
                <a:latin typeface="Times New Roman" panose="02020603050405020304" pitchFamily="18" charset="0"/>
              </a:rPr>
              <a:t> </a:t>
            </a:r>
            <a:r>
              <a:rPr lang="el-GR" sz="2400" dirty="0" err="1">
                <a:latin typeface="Times New Roman" panose="02020603050405020304" pitchFamily="18" charset="0"/>
              </a:rPr>
              <a:t>διαδεδομένοι</a:t>
            </a:r>
            <a:r>
              <a:rPr lang="el-GR" sz="2400" dirty="0">
                <a:latin typeface="Times New Roman" panose="02020603050405020304" pitchFamily="18" charset="0"/>
              </a:rPr>
              <a:t> στη </a:t>
            </a:r>
            <a:r>
              <a:rPr lang="el-GR" sz="2400" dirty="0" err="1">
                <a:latin typeface="Times New Roman" panose="02020603050405020304" pitchFamily="18" charset="0"/>
              </a:rPr>
              <a:t>φύση</a:t>
            </a:r>
            <a:r>
              <a:rPr lang="el-GR" sz="2400" dirty="0">
                <a:latin typeface="Times New Roman" panose="02020603050405020304" pitchFamily="18" charset="0"/>
              </a:rPr>
              <a:t> </a:t>
            </a:r>
            <a:endParaRPr lang="el-GR" sz="2400" dirty="0"/>
          </a:p>
        </p:txBody>
      </p:sp>
      <p:sp>
        <p:nvSpPr>
          <p:cNvPr id="5" name="TextBox 4">
            <a:extLst>
              <a:ext uri="{FF2B5EF4-FFF2-40B4-BE49-F238E27FC236}">
                <a16:creationId xmlns:a16="http://schemas.microsoft.com/office/drawing/2014/main" xmlns="" id="{6627D17E-9EC0-1B43-96D4-47DF90BEF41C}"/>
              </a:ext>
            </a:extLst>
          </p:cNvPr>
          <p:cNvSpPr txBox="1"/>
          <p:nvPr/>
        </p:nvSpPr>
        <p:spPr>
          <a:xfrm>
            <a:off x="941272" y="1501438"/>
            <a:ext cx="7288328" cy="1569660"/>
          </a:xfrm>
          <a:prstGeom prst="rect">
            <a:avLst/>
          </a:prstGeom>
          <a:noFill/>
        </p:spPr>
        <p:txBody>
          <a:bodyPr wrap="square" rtlCol="0">
            <a:spAutoFit/>
          </a:bodyPr>
          <a:lstStyle/>
          <a:p>
            <a:pPr marL="285750" indent="-285750">
              <a:buFont typeface="Arial" panose="020B0604020202020204" pitchFamily="34" charset="0"/>
              <a:buChar char="•"/>
            </a:pPr>
            <a:r>
              <a:rPr lang="el-GR" sz="2400" dirty="0" err="1">
                <a:latin typeface="Times New Roman" panose="02020603050405020304" pitchFamily="18" charset="0"/>
                <a:cs typeface="Times New Roman" panose="02020603050405020304" pitchFamily="18" charset="0"/>
              </a:rPr>
              <a:t>μέλη</a:t>
            </a:r>
            <a:r>
              <a:rPr lang="el-GR" sz="2400" dirty="0">
                <a:latin typeface="Times New Roman" panose="02020603050405020304" pitchFamily="18" charset="0"/>
                <a:cs typeface="Times New Roman" panose="02020603050405020304" pitchFamily="18" charset="0"/>
              </a:rPr>
              <a:t> της </a:t>
            </a:r>
            <a:r>
              <a:rPr lang="el-GR" sz="2400" dirty="0" err="1">
                <a:latin typeface="Times New Roman" panose="02020603050405020304" pitchFamily="18" charset="0"/>
                <a:cs typeface="Times New Roman" panose="02020603050405020304" pitchFamily="18" charset="0"/>
              </a:rPr>
              <a:t>φυσιολογικής</a:t>
            </a:r>
            <a:r>
              <a:rPr lang="el-GR" sz="2400" dirty="0">
                <a:latin typeface="Times New Roman" panose="02020603050405020304" pitchFamily="18" charset="0"/>
                <a:cs typeface="Times New Roman" panose="02020603050405020304" pitchFamily="18" charset="0"/>
              </a:rPr>
              <a:t> </a:t>
            </a:r>
            <a:r>
              <a:rPr lang="el-GR" sz="2400" dirty="0" err="1">
                <a:latin typeface="Times New Roman" panose="02020603050405020304" pitchFamily="18" charset="0"/>
                <a:cs typeface="Times New Roman" panose="02020603050405020304" pitchFamily="18" charset="0"/>
              </a:rPr>
              <a:t>χλωρίδας</a:t>
            </a:r>
            <a:r>
              <a:rPr lang="el-GR" sz="2400" dirty="0">
                <a:latin typeface="Times New Roman" panose="02020603050405020304" pitchFamily="18" charset="0"/>
                <a:cs typeface="Times New Roman" panose="02020603050405020304" pitchFamily="18" charset="0"/>
              </a:rPr>
              <a:t> των </a:t>
            </a:r>
            <a:r>
              <a:rPr lang="el-GR" sz="2400" dirty="0" err="1">
                <a:latin typeface="Times New Roman" panose="02020603050405020304" pitchFamily="18" charset="0"/>
                <a:cs typeface="Times New Roman" panose="02020603050405020304" pitchFamily="18" charset="0"/>
              </a:rPr>
              <a:t>περισσοτέρων</a:t>
            </a:r>
            <a:r>
              <a:rPr lang="el-GR" sz="2400" dirty="0">
                <a:latin typeface="Times New Roman" panose="02020603050405020304" pitchFamily="18" charset="0"/>
                <a:cs typeface="Times New Roman" panose="02020603050405020304" pitchFamily="18" charset="0"/>
              </a:rPr>
              <a:t> </a:t>
            </a:r>
            <a:r>
              <a:rPr lang="el-GR" sz="2400" dirty="0" err="1">
                <a:latin typeface="Times New Roman" panose="02020603050405020304" pitchFamily="18" charset="0"/>
                <a:cs typeface="Times New Roman" panose="02020603050405020304" pitchFamily="18" charset="0"/>
              </a:rPr>
              <a:t>θηλαστικών</a:t>
            </a:r>
            <a:r>
              <a:rPr lang="el-GR" sz="2400" dirty="0">
                <a:latin typeface="Times New Roman" panose="02020603050405020304" pitchFamily="18" charset="0"/>
                <a:cs typeface="Times New Roman" panose="02020603050405020304" pitchFamily="18" charset="0"/>
              </a:rPr>
              <a:t> και </a:t>
            </a:r>
            <a:r>
              <a:rPr lang="el-GR" sz="2400" dirty="0" err="1">
                <a:latin typeface="Times New Roman" panose="02020603050405020304" pitchFamily="18" charset="0"/>
                <a:cs typeface="Times New Roman" panose="02020603050405020304" pitchFamily="18" charset="0"/>
              </a:rPr>
              <a:t>πτηνών</a:t>
            </a:r>
            <a:r>
              <a:rPr lang="el-GR" sz="2400" dirty="0">
                <a:latin typeface="Times New Roman" panose="02020603050405020304" pitchFamily="18" charset="0"/>
                <a:cs typeface="Times New Roman" panose="02020603050405020304" pitchFamily="18" charset="0"/>
              </a:rPr>
              <a:t> και ως εκ </a:t>
            </a:r>
            <a:r>
              <a:rPr lang="el-GR" sz="2400" dirty="0" err="1">
                <a:latin typeface="Times New Roman" panose="02020603050405020304" pitchFamily="18" charset="0"/>
                <a:cs typeface="Times New Roman" panose="02020603050405020304" pitchFamily="18" charset="0"/>
              </a:rPr>
              <a:t>τούτου</a:t>
            </a:r>
            <a:r>
              <a:rPr lang="el-GR" sz="2400" dirty="0">
                <a:latin typeface="Times New Roman" panose="02020603050405020304" pitchFamily="18" charset="0"/>
                <a:cs typeface="Times New Roman" panose="02020603050405020304" pitchFamily="18" charset="0"/>
              </a:rPr>
              <a:t>, </a:t>
            </a:r>
            <a:r>
              <a:rPr lang="el-GR" sz="2400" dirty="0" err="1">
                <a:latin typeface="Times New Roman" panose="02020603050405020304" pitchFamily="18" charset="0"/>
                <a:cs typeface="Times New Roman" panose="02020603050405020304" pitchFamily="18" charset="0"/>
              </a:rPr>
              <a:t>ενω</a:t>
            </a:r>
            <a:r>
              <a:rPr lang="el-GR" sz="2400" dirty="0">
                <a:latin typeface="Times New Roman" panose="02020603050405020304" pitchFamily="18" charset="0"/>
                <a:cs typeface="Times New Roman" panose="02020603050405020304" pitchFamily="18" charset="0"/>
              </a:rPr>
              <a:t>́ </a:t>
            </a:r>
            <a:r>
              <a:rPr lang="el-GR" sz="2400" dirty="0" err="1">
                <a:latin typeface="Times New Roman" panose="02020603050405020304" pitchFamily="18" charset="0"/>
                <a:cs typeface="Times New Roman" panose="02020603050405020304" pitchFamily="18" charset="0"/>
              </a:rPr>
              <a:t>έχει</a:t>
            </a:r>
            <a:r>
              <a:rPr lang="el-GR" sz="2400" dirty="0">
                <a:latin typeface="Times New Roman" panose="02020603050405020304" pitchFamily="18" charset="0"/>
                <a:cs typeface="Times New Roman" panose="02020603050405020304" pitchFamily="18" charset="0"/>
              </a:rPr>
              <a:t> </a:t>
            </a:r>
            <a:r>
              <a:rPr lang="el-GR" sz="2400" dirty="0" err="1">
                <a:latin typeface="Times New Roman" panose="02020603050405020304" pitchFamily="18" charset="0"/>
                <a:cs typeface="Times New Roman" panose="02020603050405020304" pitchFamily="18" charset="0"/>
              </a:rPr>
              <a:t>αναφερθει</a:t>
            </a:r>
            <a:r>
              <a:rPr lang="el-GR" sz="2400" dirty="0">
                <a:latin typeface="Times New Roman" panose="02020603050405020304" pitchFamily="18" charset="0"/>
                <a:cs typeface="Times New Roman" panose="02020603050405020304" pitchFamily="18" charset="0"/>
              </a:rPr>
              <a:t>́ η </a:t>
            </a:r>
            <a:r>
              <a:rPr lang="el-GR" sz="2400" dirty="0" err="1">
                <a:latin typeface="Times New Roman" panose="02020603050405020304" pitchFamily="18" charset="0"/>
                <a:cs typeface="Times New Roman" panose="02020603050405020304" pitchFamily="18" charset="0"/>
              </a:rPr>
              <a:t>παρουσία</a:t>
            </a:r>
            <a:r>
              <a:rPr lang="el-GR" sz="2400" dirty="0">
                <a:latin typeface="Times New Roman" panose="02020603050405020304" pitchFamily="18" charset="0"/>
                <a:cs typeface="Times New Roman" panose="02020603050405020304" pitchFamily="18" charset="0"/>
              </a:rPr>
              <a:t> τους </a:t>
            </a:r>
            <a:r>
              <a:rPr lang="el-GR" sz="2400" dirty="0" err="1">
                <a:latin typeface="Times New Roman" panose="02020603050405020304" pitchFamily="18" charset="0"/>
                <a:cs typeface="Times New Roman" panose="02020603050405020304" pitchFamily="18" charset="0"/>
              </a:rPr>
              <a:t>σποραδικα</a:t>
            </a:r>
            <a:r>
              <a:rPr lang="el-GR" sz="2400" dirty="0">
                <a:latin typeface="Times New Roman" panose="02020603050405020304" pitchFamily="18" charset="0"/>
                <a:cs typeface="Times New Roman" panose="02020603050405020304" pitchFamily="18" charset="0"/>
              </a:rPr>
              <a:t>́ σε </a:t>
            </a:r>
            <a:r>
              <a:rPr lang="el-GR" sz="2400" dirty="0" err="1">
                <a:latin typeface="Times New Roman" panose="02020603050405020304" pitchFamily="18" charset="0"/>
                <a:cs typeface="Times New Roman" panose="02020603050405020304" pitchFamily="18" charset="0"/>
              </a:rPr>
              <a:t>αμφίβια</a:t>
            </a:r>
            <a:r>
              <a:rPr lang="el-GR" sz="2400" dirty="0">
                <a:latin typeface="Times New Roman" panose="02020603050405020304" pitchFamily="18" charset="0"/>
                <a:cs typeface="Times New Roman" panose="02020603050405020304" pitchFamily="18" charset="0"/>
              </a:rPr>
              <a:t> και </a:t>
            </a:r>
            <a:r>
              <a:rPr lang="el-GR" sz="2400" dirty="0" err="1">
                <a:latin typeface="Times New Roman" panose="02020603050405020304" pitchFamily="18" charset="0"/>
                <a:cs typeface="Times New Roman" panose="02020603050405020304" pitchFamily="18" charset="0"/>
              </a:rPr>
              <a:t>έντομα</a:t>
            </a:r>
            <a:r>
              <a:rPr lang="el-GR" sz="2400" dirty="0">
                <a:latin typeface="Times New Roman" panose="02020603050405020304" pitchFamily="18" charset="0"/>
                <a:cs typeface="Times New Roman" panose="02020603050405020304" pitchFamily="18" charset="0"/>
              </a:rPr>
              <a:t> </a:t>
            </a:r>
          </a:p>
        </p:txBody>
      </p:sp>
      <p:sp>
        <p:nvSpPr>
          <p:cNvPr id="6" name="TextBox 5">
            <a:extLst>
              <a:ext uri="{FF2B5EF4-FFF2-40B4-BE49-F238E27FC236}">
                <a16:creationId xmlns:a16="http://schemas.microsoft.com/office/drawing/2014/main" xmlns="" id="{FCB83E30-54AA-F04B-9F91-45FB297F394A}"/>
              </a:ext>
            </a:extLst>
          </p:cNvPr>
          <p:cNvSpPr txBox="1"/>
          <p:nvPr/>
        </p:nvSpPr>
        <p:spPr>
          <a:xfrm>
            <a:off x="945082" y="3071098"/>
            <a:ext cx="6625590" cy="830997"/>
          </a:xfrm>
          <a:prstGeom prst="rect">
            <a:avLst/>
          </a:prstGeom>
          <a:noFill/>
        </p:spPr>
        <p:txBody>
          <a:bodyPr wrap="square" rtlCol="0">
            <a:spAutoFit/>
          </a:bodyPr>
          <a:lstStyle/>
          <a:p>
            <a:pPr marL="285750" indent="-285750">
              <a:buFont typeface="Arial" panose="020B0604020202020204" pitchFamily="34" charset="0"/>
              <a:buChar char="•"/>
            </a:pPr>
            <a:r>
              <a:rPr lang="el-GR" sz="2400" dirty="0">
                <a:latin typeface="Times New Roman" panose="02020603050405020304" pitchFamily="18" charset="0"/>
                <a:cs typeface="Times New Roman" panose="02020603050405020304" pitchFamily="18" charset="0"/>
              </a:rPr>
              <a:t>απαντούν </a:t>
            </a:r>
            <a:r>
              <a:rPr lang="el-GR" sz="2400" dirty="0" err="1">
                <a:latin typeface="Times New Roman" panose="02020603050405020304" pitchFamily="18" charset="0"/>
                <a:cs typeface="Times New Roman" panose="02020603050405020304" pitchFamily="18" charset="0"/>
              </a:rPr>
              <a:t>ευρέως</a:t>
            </a:r>
            <a:r>
              <a:rPr lang="el-GR" sz="2400" dirty="0">
                <a:latin typeface="Times New Roman" panose="02020603050405020304" pitchFamily="18" charset="0"/>
                <a:cs typeface="Times New Roman" panose="02020603050405020304" pitchFamily="18" charset="0"/>
              </a:rPr>
              <a:t> στο </a:t>
            </a:r>
            <a:r>
              <a:rPr lang="el-GR" sz="2400" dirty="0" err="1">
                <a:latin typeface="Times New Roman" panose="02020603050405020304" pitchFamily="18" charset="0"/>
                <a:cs typeface="Times New Roman" panose="02020603050405020304" pitchFamily="18" charset="0"/>
              </a:rPr>
              <a:t>έδαφος</a:t>
            </a:r>
            <a:r>
              <a:rPr lang="el-GR" sz="2400" dirty="0">
                <a:latin typeface="Times New Roman" panose="02020603050405020304" pitchFamily="18" charset="0"/>
                <a:cs typeface="Times New Roman" panose="02020603050405020304" pitchFamily="18" charset="0"/>
              </a:rPr>
              <a:t>, στα </a:t>
            </a:r>
            <a:r>
              <a:rPr lang="el-GR" sz="2400" dirty="0" err="1">
                <a:latin typeface="Times New Roman" panose="02020603050405020304" pitchFamily="18" charset="0"/>
                <a:cs typeface="Times New Roman" panose="02020603050405020304" pitchFamily="18" charset="0"/>
              </a:rPr>
              <a:t>επιφανειακα</a:t>
            </a:r>
            <a:r>
              <a:rPr lang="el-GR" sz="2400" dirty="0">
                <a:latin typeface="Times New Roman" panose="02020603050405020304" pitchFamily="18" charset="0"/>
                <a:cs typeface="Times New Roman" panose="02020603050405020304" pitchFamily="18" charset="0"/>
              </a:rPr>
              <a:t>́ </a:t>
            </a:r>
            <a:r>
              <a:rPr lang="el-GR" sz="2400" dirty="0" err="1">
                <a:latin typeface="Times New Roman" panose="02020603050405020304" pitchFamily="18" charset="0"/>
                <a:cs typeface="Times New Roman" panose="02020603050405020304" pitchFamily="18" charset="0"/>
              </a:rPr>
              <a:t>νερα</a:t>
            </a:r>
            <a:r>
              <a:rPr lang="el-GR" sz="2400" dirty="0">
                <a:latin typeface="Times New Roman" panose="02020603050405020304" pitchFamily="18" charset="0"/>
                <a:cs typeface="Times New Roman" panose="02020603050405020304" pitchFamily="18" charset="0"/>
              </a:rPr>
              <a:t>́, στα </a:t>
            </a:r>
            <a:r>
              <a:rPr lang="el-GR" sz="2400" dirty="0" err="1">
                <a:latin typeface="Times New Roman" panose="02020603050405020304" pitchFamily="18" charset="0"/>
                <a:cs typeface="Times New Roman" panose="02020603050405020304" pitchFamily="18" charset="0"/>
              </a:rPr>
              <a:t>φυτα</a:t>
            </a:r>
            <a:r>
              <a:rPr lang="el-GR" sz="2400" dirty="0">
                <a:latin typeface="Times New Roman" panose="02020603050405020304" pitchFamily="18" charset="0"/>
                <a:cs typeface="Times New Roman" panose="02020603050405020304" pitchFamily="18" charset="0"/>
              </a:rPr>
              <a:t>́, στα </a:t>
            </a:r>
            <a:r>
              <a:rPr lang="el-GR" sz="2400" dirty="0" err="1">
                <a:latin typeface="Times New Roman" panose="02020603050405020304" pitchFamily="18" charset="0"/>
                <a:cs typeface="Times New Roman" panose="02020603050405020304" pitchFamily="18" charset="0"/>
              </a:rPr>
              <a:t>λαχανικα</a:t>
            </a:r>
            <a:r>
              <a:rPr lang="el-GR" sz="2400" dirty="0">
                <a:latin typeface="Times New Roman" panose="02020603050405020304" pitchFamily="18" charset="0"/>
                <a:cs typeface="Times New Roman" panose="02020603050405020304" pitchFamily="18" charset="0"/>
              </a:rPr>
              <a:t>́ και τα </a:t>
            </a:r>
            <a:r>
              <a:rPr lang="el-GR" sz="2400" dirty="0" err="1">
                <a:latin typeface="Times New Roman" panose="02020603050405020304" pitchFamily="18" charset="0"/>
                <a:cs typeface="Times New Roman" panose="02020603050405020304" pitchFamily="18" charset="0"/>
              </a:rPr>
              <a:t>τρόφιμα</a:t>
            </a:r>
            <a:endParaRPr lang="el-G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1431430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ChangeArrowheads="1"/>
          </p:cNvSpPr>
          <p:nvPr/>
        </p:nvSpPr>
        <p:spPr bwMode="auto">
          <a:xfrm>
            <a:off x="1144588" y="345916"/>
            <a:ext cx="67818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algn="ctr"/>
            <a:r>
              <a:rPr lang="el-GR" sz="3200" dirty="0">
                <a:solidFill>
                  <a:schemeClr val="tx2"/>
                </a:solidFill>
              </a:rPr>
              <a:t>Φυσιολογική χλωρίδα παχέος εντέρου</a:t>
            </a:r>
            <a:r>
              <a:rPr lang="en-GB" sz="3200" b="0" dirty="0">
                <a:solidFill>
                  <a:schemeClr val="tx2"/>
                </a:solidFill>
              </a:rPr>
              <a:t> </a:t>
            </a:r>
          </a:p>
        </p:txBody>
      </p:sp>
      <p:sp>
        <p:nvSpPr>
          <p:cNvPr id="159747" name="Rectangle 3"/>
          <p:cNvSpPr>
            <a:spLocks noChangeArrowheads="1"/>
          </p:cNvSpPr>
          <p:nvPr/>
        </p:nvSpPr>
        <p:spPr bwMode="auto">
          <a:xfrm>
            <a:off x="0" y="1600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742950" lvl="1" indent="-285750" algn="l">
              <a:spcBef>
                <a:spcPct val="20000"/>
              </a:spcBef>
              <a:buFontTx/>
              <a:buChar char="–"/>
            </a:pPr>
            <a:r>
              <a:rPr lang="en-GB" sz="2000" i="1" dirty="0" err="1">
                <a:solidFill>
                  <a:schemeClr val="bg1"/>
                </a:solidFill>
              </a:rPr>
              <a:t>Bacteroides</a:t>
            </a:r>
            <a:r>
              <a:rPr lang="en-GB" sz="2000" dirty="0">
                <a:solidFill>
                  <a:schemeClr val="bg1"/>
                </a:solidFill>
              </a:rPr>
              <a:t> spp.</a:t>
            </a:r>
          </a:p>
          <a:p>
            <a:pPr marL="742950" lvl="1" indent="-285750" algn="l">
              <a:spcBef>
                <a:spcPct val="20000"/>
              </a:spcBef>
              <a:buFontTx/>
              <a:buChar char="–"/>
            </a:pPr>
            <a:r>
              <a:rPr lang="en-GB" sz="2000" dirty="0" err="1">
                <a:solidFill>
                  <a:schemeClr val="bg1"/>
                </a:solidFill>
              </a:rPr>
              <a:t>Enterobacteriaceae</a:t>
            </a:r>
            <a:r>
              <a:rPr lang="en-GB" sz="2000" dirty="0">
                <a:solidFill>
                  <a:schemeClr val="bg1"/>
                </a:solidFill>
              </a:rPr>
              <a:t>, </a:t>
            </a:r>
            <a:r>
              <a:rPr lang="en-GB" sz="2000" i="1" dirty="0">
                <a:solidFill>
                  <a:schemeClr val="bg1"/>
                </a:solidFill>
              </a:rPr>
              <a:t>E. coli</a:t>
            </a:r>
            <a:endParaRPr lang="en-GB" sz="2000" dirty="0">
              <a:solidFill>
                <a:schemeClr val="bg1"/>
              </a:solidFill>
            </a:endParaRPr>
          </a:p>
          <a:p>
            <a:pPr marL="742950" lvl="1" indent="-285750" algn="l">
              <a:spcBef>
                <a:spcPct val="20000"/>
              </a:spcBef>
              <a:buFontTx/>
              <a:buChar char="–"/>
            </a:pPr>
            <a:r>
              <a:rPr lang="en-GB" sz="2000" dirty="0">
                <a:solidFill>
                  <a:srgbClr val="FFFF00"/>
                </a:solidFill>
              </a:rPr>
              <a:t>Enterococci</a:t>
            </a:r>
          </a:p>
          <a:p>
            <a:pPr marL="742950" lvl="1" indent="-285750" algn="l">
              <a:spcBef>
                <a:spcPct val="20000"/>
              </a:spcBef>
              <a:buFontTx/>
              <a:buChar char="–"/>
            </a:pPr>
            <a:r>
              <a:rPr lang="en-GB" sz="2000" i="1" dirty="0">
                <a:solidFill>
                  <a:schemeClr val="bg1"/>
                </a:solidFill>
              </a:rPr>
              <a:t>Clostridium</a:t>
            </a:r>
            <a:r>
              <a:rPr lang="en-GB" sz="2000" dirty="0">
                <a:solidFill>
                  <a:schemeClr val="bg1"/>
                </a:solidFill>
              </a:rPr>
              <a:t> spp.</a:t>
            </a:r>
          </a:p>
          <a:p>
            <a:pPr marL="742950" lvl="1" indent="-285750" algn="l">
              <a:spcBef>
                <a:spcPct val="20000"/>
              </a:spcBef>
              <a:buFontTx/>
              <a:buChar char="–"/>
            </a:pPr>
            <a:r>
              <a:rPr lang="en-GB" sz="2000" i="1" dirty="0">
                <a:solidFill>
                  <a:schemeClr val="bg1"/>
                </a:solidFill>
              </a:rPr>
              <a:t>Candida</a:t>
            </a:r>
            <a:r>
              <a:rPr lang="en-GB" sz="2000" dirty="0">
                <a:solidFill>
                  <a:schemeClr val="bg1"/>
                </a:solidFill>
              </a:rPr>
              <a:t> spp.</a:t>
            </a:r>
          </a:p>
        </p:txBody>
      </p:sp>
      <p:sp>
        <p:nvSpPr>
          <p:cNvPr id="159749" name="Rectangle 5"/>
          <p:cNvSpPr>
            <a:spLocks noChangeArrowheads="1"/>
          </p:cNvSpPr>
          <p:nvPr/>
        </p:nvSpPr>
        <p:spPr bwMode="auto">
          <a:xfrm>
            <a:off x="381000" y="4135467"/>
            <a:ext cx="5176417"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0" hangingPunct="0"/>
            <a:r>
              <a:rPr lang="en-US" altLang="en-US" sz="2000" b="0" dirty="0">
                <a:solidFill>
                  <a:schemeClr val="bg1"/>
                </a:solidFill>
              </a:rPr>
              <a:t>• </a:t>
            </a:r>
            <a:r>
              <a:rPr lang="el-GR" altLang="en-US" sz="2000" b="0" dirty="0">
                <a:solidFill>
                  <a:schemeClr val="bg1"/>
                </a:solidFill>
              </a:rPr>
              <a:t>Βακτήρια</a:t>
            </a:r>
            <a:r>
              <a:rPr lang="en-US" altLang="en-US" sz="2000" b="0" dirty="0">
                <a:solidFill>
                  <a:schemeClr val="bg1"/>
                </a:solidFill>
              </a:rPr>
              <a:t> = </a:t>
            </a:r>
            <a:r>
              <a:rPr lang="en-US" altLang="en-US" sz="2000" b="0" u="sng" dirty="0">
                <a:solidFill>
                  <a:schemeClr val="bg1"/>
                </a:solidFill>
              </a:rPr>
              <a:t>1/3</a:t>
            </a:r>
            <a:r>
              <a:rPr lang="en-US" altLang="en-US" sz="2000" b="0" dirty="0">
                <a:solidFill>
                  <a:schemeClr val="bg1"/>
                </a:solidFill>
              </a:rPr>
              <a:t> </a:t>
            </a:r>
            <a:r>
              <a:rPr lang="el-GR" altLang="en-US" sz="2000" b="0" dirty="0">
                <a:solidFill>
                  <a:schemeClr val="bg1"/>
                </a:solidFill>
              </a:rPr>
              <a:t>βάρους των κοπράνων</a:t>
            </a:r>
            <a:endParaRPr lang="en-US" sz="2000" b="0" dirty="0">
              <a:solidFill>
                <a:schemeClr val="bg1"/>
              </a:solidFill>
            </a:endParaRPr>
          </a:p>
        </p:txBody>
      </p:sp>
      <p:sp>
        <p:nvSpPr>
          <p:cNvPr id="2" name="TextBox 1">
            <a:extLst>
              <a:ext uri="{FF2B5EF4-FFF2-40B4-BE49-F238E27FC236}">
                <a16:creationId xmlns:a16="http://schemas.microsoft.com/office/drawing/2014/main" xmlns="" id="{EF5C934D-5C06-CF46-B5C0-5F25F6862A82}"/>
              </a:ext>
            </a:extLst>
          </p:cNvPr>
          <p:cNvSpPr txBox="1"/>
          <p:nvPr/>
        </p:nvSpPr>
        <p:spPr>
          <a:xfrm>
            <a:off x="399560" y="5052154"/>
            <a:ext cx="7926388" cy="1015663"/>
          </a:xfrm>
          <a:prstGeom prst="rect">
            <a:avLst/>
          </a:prstGeom>
          <a:noFill/>
        </p:spPr>
        <p:txBody>
          <a:bodyPr wrap="square" rtlCol="0">
            <a:spAutoFit/>
          </a:bodyPr>
          <a:lstStyle/>
          <a:p>
            <a:pPr marL="285750" indent="-285750">
              <a:buFont typeface="Arial" panose="020B0604020202020204" pitchFamily="34" charset="0"/>
              <a:buChar char="•"/>
            </a:pPr>
            <a:r>
              <a:rPr lang="el-GR" sz="2000" dirty="0"/>
              <a:t>Στον </a:t>
            </a:r>
            <a:r>
              <a:rPr lang="el-GR" sz="2000" dirty="0" err="1"/>
              <a:t>άνθρωπο</a:t>
            </a:r>
            <a:r>
              <a:rPr lang="el-GR" sz="2000" dirty="0"/>
              <a:t> οι </a:t>
            </a:r>
            <a:r>
              <a:rPr lang="el-GR" sz="2000" dirty="0" err="1"/>
              <a:t>εντερόκοκκοι</a:t>
            </a:r>
            <a:r>
              <a:rPr lang="el-GR" sz="2000" dirty="0"/>
              <a:t> </a:t>
            </a:r>
            <a:r>
              <a:rPr lang="el-GR" sz="2000" dirty="0" err="1"/>
              <a:t>αποτελούν</a:t>
            </a:r>
            <a:r>
              <a:rPr lang="el-GR" sz="2000" dirty="0"/>
              <a:t> το 1% της </a:t>
            </a:r>
            <a:r>
              <a:rPr lang="el-GR" sz="2000" dirty="0" err="1"/>
              <a:t>εντερικής</a:t>
            </a:r>
            <a:r>
              <a:rPr lang="el-GR" sz="2000" dirty="0"/>
              <a:t> </a:t>
            </a:r>
            <a:r>
              <a:rPr lang="el-GR" sz="2000" dirty="0" err="1"/>
              <a:t>μικροχλωρίδας</a:t>
            </a:r>
            <a:r>
              <a:rPr lang="el-GR" sz="2000" dirty="0"/>
              <a:t> με τα </a:t>
            </a:r>
            <a:r>
              <a:rPr lang="el-GR" sz="2000" dirty="0" err="1"/>
              <a:t>είδη</a:t>
            </a:r>
            <a:r>
              <a:rPr lang="el-GR" sz="2000" dirty="0"/>
              <a:t> </a:t>
            </a:r>
            <a:r>
              <a:rPr lang="en-US" sz="2000" dirty="0"/>
              <a:t>E. faecium </a:t>
            </a:r>
            <a:r>
              <a:rPr lang="el-GR" sz="2000" dirty="0"/>
              <a:t>και </a:t>
            </a:r>
            <a:r>
              <a:rPr lang="en-US" sz="2000" dirty="0"/>
              <a:t>E. faecalis </a:t>
            </a:r>
            <a:r>
              <a:rPr lang="el-GR" sz="2000" dirty="0"/>
              <a:t>να </a:t>
            </a:r>
            <a:r>
              <a:rPr lang="el-GR" sz="2000" dirty="0" err="1"/>
              <a:t>είναι</a:t>
            </a:r>
            <a:r>
              <a:rPr lang="el-GR" sz="2000" dirty="0"/>
              <a:t> τα </a:t>
            </a:r>
            <a:r>
              <a:rPr lang="el-GR" sz="2000" dirty="0" err="1"/>
              <a:t>περισσότερο</a:t>
            </a:r>
            <a:r>
              <a:rPr lang="el-GR" sz="2000" dirty="0"/>
              <a:t> </a:t>
            </a:r>
            <a:r>
              <a:rPr lang="el-GR" sz="2000" dirty="0" err="1"/>
              <a:t>συχνα</a:t>
            </a:r>
            <a:r>
              <a:rPr lang="el-GR" sz="2000" dirty="0"/>
              <a:t>́. </a:t>
            </a:r>
          </a:p>
        </p:txBody>
      </p:sp>
      <p:pic>
        <p:nvPicPr>
          <p:cNvPr id="3" name="Εικόνα 2">
            <a:extLst>
              <a:ext uri="{FF2B5EF4-FFF2-40B4-BE49-F238E27FC236}">
                <a16:creationId xmlns:a16="http://schemas.microsoft.com/office/drawing/2014/main" xmlns="" id="{03D3957B-F160-1046-A98B-205348B84718}"/>
              </a:ext>
            </a:extLst>
          </p:cNvPr>
          <p:cNvPicPr>
            <a:picLocks noChangeAspect="1"/>
          </p:cNvPicPr>
          <p:nvPr/>
        </p:nvPicPr>
        <p:blipFill>
          <a:blip r:embed="rId2" cstate="print"/>
          <a:stretch>
            <a:fillRect/>
          </a:stretch>
        </p:blipFill>
        <p:spPr>
          <a:xfrm>
            <a:off x="4219598" y="1600200"/>
            <a:ext cx="4873832" cy="2535267"/>
          </a:xfrm>
          <a:prstGeom prst="rect">
            <a:avLst/>
          </a:prstGeom>
        </p:spPr>
      </p:pic>
    </p:spTree>
    <p:extLst>
      <p:ext uri="{BB962C8B-B14F-4D97-AF65-F5344CB8AC3E}">
        <p14:creationId xmlns:p14="http://schemas.microsoft.com/office/powerpoint/2010/main" xmlns="" val="2497363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xmlns="" id="{C9ECDD5C-152A-4CC7-8333-0F367B3A62E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cstate="print">
            <a:extLst>
              <a:ext uri="{28A0092B-C50C-407E-A947-70E740481C1C}">
                <a14:useLocalDpi xmlns:a14="http://schemas.microsoft.com/office/drawing/2010/main" xmlns="" val="0"/>
              </a:ext>
            </a:extLst>
          </a:blip>
          <a:srcRect l="3613"/>
          <a:stretch/>
        </p:blipFill>
        <p:spPr>
          <a:xfrm>
            <a:off x="0" y="2669685"/>
            <a:ext cx="3027759" cy="4188315"/>
          </a:xfrm>
          <a:prstGeom prst="rect">
            <a:avLst/>
          </a:prstGeom>
        </p:spPr>
      </p:pic>
      <p:pic>
        <p:nvPicPr>
          <p:cNvPr id="73" name="Picture 72">
            <a:extLst>
              <a:ext uri="{FF2B5EF4-FFF2-40B4-BE49-F238E27FC236}">
                <a16:creationId xmlns:a16="http://schemas.microsoft.com/office/drawing/2014/main" xmlns="" id="{7F5C92A3-369B-43F3-BDCE-E560B1B0EC8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cstate="print">
            <a:extLst>
              <a:ext uri="{28A0092B-C50C-407E-A947-70E740481C1C}">
                <a14:useLocalDpi xmlns:a14="http://schemas.microsoft.com/office/drawing/2010/main" xmlns="" val="0"/>
              </a:ext>
            </a:extLst>
          </a:blip>
          <a:srcRect l="35640"/>
          <a:stretch/>
        </p:blipFill>
        <p:spPr>
          <a:xfrm>
            <a:off x="0" y="2892347"/>
            <a:ext cx="1141809" cy="2365453"/>
          </a:xfrm>
          <a:prstGeom prst="rect">
            <a:avLst/>
          </a:prstGeom>
        </p:spPr>
      </p:pic>
      <p:sp>
        <p:nvSpPr>
          <p:cNvPr id="75" name="Oval 74">
            <a:extLst>
              <a:ext uri="{FF2B5EF4-FFF2-40B4-BE49-F238E27FC236}">
                <a16:creationId xmlns:a16="http://schemas.microsoft.com/office/drawing/2014/main" xmlns="" id="{AEBE9F1A-B38D-446E-83AE-14B17CE77FF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77" name="Picture 76">
            <a:extLst>
              <a:ext uri="{FF2B5EF4-FFF2-40B4-BE49-F238E27FC236}">
                <a16:creationId xmlns:a16="http://schemas.microsoft.com/office/drawing/2014/main" xmlns="" id="{915B5014-A7EC-4BA6-9C83-8840CF81DB2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cstate="print">
            <a:extLst>
              <a:ext uri="{28A0092B-C50C-407E-A947-70E740481C1C}">
                <a14:useLocalDpi xmlns:a14="http://schemas.microsoft.com/office/drawing/2010/main" xmlns="" val="0"/>
              </a:ext>
            </a:extLst>
          </a:blip>
          <a:srcRect t="28813"/>
          <a:stretch/>
        </p:blipFill>
        <p:spPr>
          <a:xfrm>
            <a:off x="5999559" y="0"/>
            <a:ext cx="1202540" cy="1141407"/>
          </a:xfrm>
          <a:prstGeom prst="rect">
            <a:avLst/>
          </a:prstGeom>
        </p:spPr>
      </p:pic>
      <p:pic>
        <p:nvPicPr>
          <p:cNvPr id="79" name="Picture 78">
            <a:extLst>
              <a:ext uri="{FF2B5EF4-FFF2-40B4-BE49-F238E27FC236}">
                <a16:creationId xmlns:a16="http://schemas.microsoft.com/office/drawing/2014/main" xmlns="" id="{022C43AB-86D7-420D-8AD7-DC0A15FDD0A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cstate="print">
            <a:extLst>
              <a:ext uri="{28A0092B-C50C-407E-A947-70E740481C1C}">
                <a14:useLocalDpi xmlns:a14="http://schemas.microsoft.com/office/drawing/2010/main" xmlns="" val="0"/>
              </a:ext>
            </a:extLst>
          </a:blip>
          <a:srcRect b="23320"/>
          <a:stretch/>
        </p:blipFill>
        <p:spPr>
          <a:xfrm>
            <a:off x="6454408" y="6096000"/>
            <a:ext cx="745301" cy="762000"/>
          </a:xfrm>
          <a:prstGeom prst="rect">
            <a:avLst/>
          </a:prstGeom>
        </p:spPr>
      </p:pic>
      <p:sp>
        <p:nvSpPr>
          <p:cNvPr id="81" name="Rectangle 80">
            <a:extLst>
              <a:ext uri="{FF2B5EF4-FFF2-40B4-BE49-F238E27FC236}">
                <a16:creationId xmlns:a16="http://schemas.microsoft.com/office/drawing/2014/main" xmlns="" id="{5E3EB826-A471-488F-9E8A-D65528A3C0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3" name="Rectangle 82">
            <a:extLst>
              <a:ext uri="{FF2B5EF4-FFF2-40B4-BE49-F238E27FC236}">
                <a16:creationId xmlns:a16="http://schemas.microsoft.com/office/drawing/2014/main" xmlns="" id="{DFB3CEA1-88D9-42FB-88ED-1E9807FE65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8962" name="Picture 2" descr="Τι είναι επιτήρηση;&#10;Συστηµατική συλλογή και ανάλυση των δεδοµένων και&#10;χρήση της πληροφορίας αυτής για δράση&#10;&#10;Παρακολούθηση...">
            <a:extLst>
              <a:ext uri="{FF2B5EF4-FFF2-40B4-BE49-F238E27FC236}">
                <a16:creationId xmlns:a16="http://schemas.microsoft.com/office/drawing/2014/main" xmlns="" id="{2BB273F3-F872-1C41-B856-8C0FB6323E7E}"/>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tretch>
            <a:fillRect/>
          </a:stretch>
        </p:blipFill>
        <p:spPr bwMode="auto">
          <a:xfrm>
            <a:off x="634850" y="643467"/>
            <a:ext cx="7874298" cy="5571066"/>
          </a:xfrm>
          <a:prstGeom prst="rect">
            <a:avLst/>
          </a:prstGeom>
          <a:noFill/>
          <a:extLst>
            <a:ext uri="{909E8E84-426E-40DD-AFC4-6F175D3DCCD1}">
              <a14:hiddenFill xmlns:a14="http://schemas.microsoft.com/office/drawing/2010/main" xmlns="">
                <a:solidFill>
                  <a:srgbClr val="FFFFFF"/>
                </a:solidFill>
              </a14:hiddenFill>
            </a:ext>
          </a:extLst>
        </p:spPr>
      </p:pic>
      <p:sp>
        <p:nvSpPr>
          <p:cNvPr id="85" name="Rectangle 84">
            <a:extLst>
              <a:ext uri="{FF2B5EF4-FFF2-40B4-BE49-F238E27FC236}">
                <a16:creationId xmlns:a16="http://schemas.microsoft.com/office/drawing/2014/main" xmlns="" id="{9A6C928E-4252-4F33-8C34-E50A12A317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xmlns="" val="36219770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ChangeArrowheads="1"/>
          </p:cNvSpPr>
          <p:nvPr/>
        </p:nvSpPr>
        <p:spPr bwMode="auto">
          <a:xfrm>
            <a:off x="685800" y="3048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algn="ctr"/>
            <a:r>
              <a:rPr lang="en-US" sz="4400" i="1" dirty="0">
                <a:effectLst>
                  <a:outerShdw blurRad="38100" dist="38100" dir="2700000" algn="tl">
                    <a:srgbClr val="000000"/>
                  </a:outerShdw>
                </a:effectLst>
                <a:latin typeface="Comic Sans MS" pitchFamily="66" charset="0"/>
              </a:rPr>
              <a:t>Enterococci</a:t>
            </a:r>
            <a:endParaRPr lang="en-US" sz="4400" b="0" i="1" dirty="0">
              <a:latin typeface="Comic Sans MS" pitchFamily="66" charset="0"/>
            </a:endParaRPr>
          </a:p>
        </p:txBody>
      </p:sp>
      <p:sp>
        <p:nvSpPr>
          <p:cNvPr id="189443" name="Rectangle 3"/>
          <p:cNvSpPr>
            <a:spLocks noChangeArrowheads="1"/>
          </p:cNvSpPr>
          <p:nvPr/>
        </p:nvSpPr>
        <p:spPr bwMode="auto">
          <a:xfrm>
            <a:off x="685800" y="1268413"/>
            <a:ext cx="7772400" cy="4675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342900" indent="-342900" algn="l">
              <a:spcBef>
                <a:spcPct val="20000"/>
              </a:spcBef>
              <a:buFontTx/>
              <a:buChar char="•"/>
            </a:pPr>
            <a:r>
              <a:rPr lang="el-GR" sz="2800" dirty="0">
                <a:solidFill>
                  <a:srgbClr val="FFFF00"/>
                </a:solidFill>
                <a:effectLst>
                  <a:outerShdw blurRad="38100" dist="38100" dir="2700000" algn="tl">
                    <a:srgbClr val="000000"/>
                  </a:outerShdw>
                </a:effectLst>
                <a:latin typeface="Georgia" panose="02040502050405020303" pitchFamily="18" charset="0"/>
              </a:rPr>
              <a:t>Γενετικά δεν σχετίζονται με τους </a:t>
            </a:r>
            <a:r>
              <a:rPr lang="el-GR" sz="2800" dirty="0" err="1">
                <a:solidFill>
                  <a:srgbClr val="FFFF00"/>
                </a:solidFill>
                <a:effectLst>
                  <a:outerShdw blurRad="38100" dist="38100" dir="2700000" algn="tl">
                    <a:srgbClr val="000000"/>
                  </a:outerShdw>
                </a:effectLst>
                <a:latin typeface="Georgia" panose="02040502050405020303" pitchFamily="18" charset="0"/>
              </a:rPr>
              <a:t>στρεπτοκόκκους</a:t>
            </a:r>
            <a:endParaRPr lang="en-US" sz="2800" dirty="0">
              <a:solidFill>
                <a:srgbClr val="FFFF00"/>
              </a:solidFill>
              <a:effectLst>
                <a:outerShdw blurRad="38100" dist="38100" dir="2700000" algn="tl">
                  <a:srgbClr val="000000"/>
                </a:outerShdw>
              </a:effectLst>
              <a:latin typeface="Georgia" panose="02040502050405020303" pitchFamily="18" charset="0"/>
            </a:endParaRPr>
          </a:p>
          <a:p>
            <a:pPr marL="342900" indent="-342900" algn="l">
              <a:spcBef>
                <a:spcPct val="20000"/>
              </a:spcBef>
              <a:buFontTx/>
              <a:buChar char="•"/>
            </a:pPr>
            <a:r>
              <a:rPr lang="el-GR" sz="2800" dirty="0">
                <a:solidFill>
                  <a:srgbClr val="FFFFCC"/>
                </a:solidFill>
                <a:effectLst>
                  <a:outerShdw blurRad="38100" dist="38100" dir="2700000" algn="tl">
                    <a:srgbClr val="000000"/>
                  </a:outerShdw>
                </a:effectLst>
                <a:latin typeface="Georgia" panose="02040502050405020303" pitchFamily="18" charset="0"/>
              </a:rPr>
              <a:t>Γένος:</a:t>
            </a:r>
            <a:r>
              <a:rPr lang="en-US" sz="2800" dirty="0">
                <a:solidFill>
                  <a:srgbClr val="FFFFCC"/>
                </a:solidFill>
                <a:effectLst>
                  <a:outerShdw blurRad="38100" dist="38100" dir="2700000" algn="tl">
                    <a:srgbClr val="000000"/>
                  </a:outerShdw>
                </a:effectLst>
                <a:latin typeface="Georgia" panose="02040502050405020303" pitchFamily="18" charset="0"/>
              </a:rPr>
              <a:t> </a:t>
            </a:r>
            <a:r>
              <a:rPr lang="en-US" sz="2800" i="1" dirty="0">
                <a:solidFill>
                  <a:srgbClr val="FFFFCC"/>
                </a:solidFill>
                <a:effectLst>
                  <a:outerShdw blurRad="38100" dist="38100" dir="2700000" algn="tl">
                    <a:srgbClr val="000000"/>
                  </a:outerShdw>
                </a:effectLst>
                <a:latin typeface="Georgia" panose="02040502050405020303" pitchFamily="18" charset="0"/>
              </a:rPr>
              <a:t>Enterococcus</a:t>
            </a:r>
            <a:r>
              <a:rPr lang="en-US" sz="2800" b="0" i="1" dirty="0">
                <a:solidFill>
                  <a:srgbClr val="FFFFCC"/>
                </a:solidFill>
                <a:latin typeface="Georgia" panose="02040502050405020303" pitchFamily="18" charset="0"/>
              </a:rPr>
              <a:t> </a:t>
            </a:r>
          </a:p>
          <a:p>
            <a:pPr marL="342900" indent="-342900" algn="l">
              <a:spcBef>
                <a:spcPct val="20000"/>
              </a:spcBef>
              <a:buFontTx/>
              <a:buChar char="•"/>
            </a:pPr>
            <a:r>
              <a:rPr lang="el-GR" sz="2800" dirty="0">
                <a:solidFill>
                  <a:srgbClr val="FFFFCC"/>
                </a:solidFill>
                <a:effectLst>
                  <a:outerShdw blurRad="38100" dist="38100" dir="2700000" algn="tl">
                    <a:srgbClr val="000000"/>
                  </a:outerShdw>
                </a:effectLst>
                <a:latin typeface="Georgia" panose="02040502050405020303" pitchFamily="18" charset="0"/>
              </a:rPr>
              <a:t>Λοιμώξεις:</a:t>
            </a:r>
            <a:endParaRPr lang="en-US" sz="2800" dirty="0">
              <a:solidFill>
                <a:srgbClr val="FFFFCC"/>
              </a:solidFill>
              <a:effectLst>
                <a:outerShdw blurRad="38100" dist="38100" dir="2700000" algn="tl">
                  <a:srgbClr val="000000"/>
                </a:outerShdw>
              </a:effectLst>
              <a:latin typeface="Georgia" panose="02040502050405020303" pitchFamily="18" charset="0"/>
            </a:endParaRPr>
          </a:p>
          <a:p>
            <a:pPr marL="742950" lvl="1" indent="-285750" algn="l">
              <a:spcBef>
                <a:spcPct val="20000"/>
              </a:spcBef>
              <a:buFontTx/>
              <a:buChar char="–"/>
            </a:pPr>
            <a:r>
              <a:rPr lang="el-GR" sz="2800" dirty="0">
                <a:solidFill>
                  <a:srgbClr val="FFFFCC"/>
                </a:solidFill>
                <a:effectLst>
                  <a:outerShdw blurRad="38100" dist="38100" dir="2700000" algn="tl">
                    <a:srgbClr val="000000"/>
                  </a:outerShdw>
                </a:effectLst>
                <a:latin typeface="Georgia" panose="02040502050405020303" pitchFamily="18" charset="0"/>
              </a:rPr>
              <a:t>ουρολοιμώξεις</a:t>
            </a:r>
            <a:r>
              <a:rPr lang="en-US" sz="2800" dirty="0">
                <a:solidFill>
                  <a:srgbClr val="FFFFCC"/>
                </a:solidFill>
                <a:effectLst>
                  <a:outerShdw blurRad="38100" dist="38100" dir="2700000" algn="tl">
                    <a:srgbClr val="000000"/>
                  </a:outerShdw>
                </a:effectLst>
                <a:latin typeface="Georgia" panose="02040502050405020303" pitchFamily="18" charset="0"/>
              </a:rPr>
              <a:t> </a:t>
            </a:r>
          </a:p>
          <a:p>
            <a:pPr marL="1143000" lvl="2" indent="-228600" algn="l">
              <a:spcBef>
                <a:spcPct val="20000"/>
              </a:spcBef>
              <a:buFontTx/>
              <a:buChar char="•"/>
            </a:pPr>
            <a:r>
              <a:rPr lang="el-GR" sz="2400" dirty="0">
                <a:solidFill>
                  <a:srgbClr val="FFFFCC"/>
                </a:solidFill>
                <a:effectLst>
                  <a:outerShdw blurRad="38100" dist="38100" dir="2700000" algn="tl">
                    <a:srgbClr val="000000"/>
                  </a:outerShdw>
                </a:effectLst>
                <a:latin typeface="Georgia" panose="02040502050405020303" pitchFamily="18" charset="0"/>
              </a:rPr>
              <a:t>Επιμόλυνση με κόπρανα</a:t>
            </a:r>
            <a:endParaRPr lang="en-US" sz="2400" dirty="0">
              <a:solidFill>
                <a:srgbClr val="FFFFCC"/>
              </a:solidFill>
              <a:effectLst>
                <a:outerShdw blurRad="38100" dist="38100" dir="2700000" algn="tl">
                  <a:srgbClr val="000000"/>
                </a:outerShdw>
              </a:effectLst>
              <a:latin typeface="Georgia" panose="02040502050405020303" pitchFamily="18" charset="0"/>
            </a:endParaRPr>
          </a:p>
          <a:p>
            <a:pPr marL="742950" lvl="1" indent="-285750" algn="l">
              <a:spcBef>
                <a:spcPct val="20000"/>
              </a:spcBef>
              <a:buFontTx/>
              <a:buChar char="–"/>
            </a:pPr>
            <a:r>
              <a:rPr lang="el-GR" sz="2800" dirty="0">
                <a:solidFill>
                  <a:srgbClr val="FFFFCC"/>
                </a:solidFill>
                <a:effectLst>
                  <a:outerShdw blurRad="38100" dist="38100" dir="2700000" algn="tl">
                    <a:srgbClr val="000000"/>
                  </a:outerShdw>
                </a:effectLst>
                <a:latin typeface="Georgia" panose="02040502050405020303" pitchFamily="18" charset="0"/>
              </a:rPr>
              <a:t>Ευκαιριακές λοιμώξεις</a:t>
            </a:r>
            <a:endParaRPr lang="en-US" sz="2800" dirty="0">
              <a:solidFill>
                <a:srgbClr val="FFFFCC"/>
              </a:solidFill>
              <a:effectLst>
                <a:outerShdw blurRad="38100" dist="38100" dir="2700000" algn="tl">
                  <a:srgbClr val="000000"/>
                </a:outerShdw>
              </a:effectLst>
              <a:latin typeface="Georgia" panose="02040502050405020303" pitchFamily="18" charset="0"/>
            </a:endParaRPr>
          </a:p>
          <a:p>
            <a:pPr marL="1143000" lvl="2" indent="-228600" algn="l">
              <a:spcBef>
                <a:spcPct val="20000"/>
              </a:spcBef>
              <a:buFontTx/>
              <a:buChar char="•"/>
            </a:pPr>
            <a:r>
              <a:rPr lang="el-GR" sz="2400" dirty="0">
                <a:solidFill>
                  <a:srgbClr val="FFFFCC"/>
                </a:solidFill>
                <a:effectLst>
                  <a:outerShdw blurRad="38100" dist="38100" dir="2700000" algn="tl">
                    <a:srgbClr val="000000"/>
                  </a:outerShdw>
                </a:effectLst>
                <a:latin typeface="Georgia" panose="02040502050405020303" pitchFamily="18" charset="0"/>
              </a:rPr>
              <a:t>Ενδοκαρδίτιδες</a:t>
            </a:r>
          </a:p>
          <a:p>
            <a:pPr marL="742950" lvl="1" indent="-285750" algn="l">
              <a:spcBef>
                <a:spcPct val="20000"/>
              </a:spcBef>
              <a:buFontTx/>
              <a:buChar char="–"/>
            </a:pPr>
            <a:r>
              <a:rPr lang="el-GR" sz="2800" dirty="0">
                <a:solidFill>
                  <a:srgbClr val="FFFFCC"/>
                </a:solidFill>
                <a:effectLst>
                  <a:outerShdw blurRad="38100" dist="38100" dir="2700000" algn="tl">
                    <a:srgbClr val="000000"/>
                  </a:outerShdw>
                </a:effectLst>
                <a:latin typeface="Georgia" panose="02040502050405020303" pitchFamily="18" charset="0"/>
              </a:rPr>
              <a:t>Συμμετοχή σε </a:t>
            </a:r>
            <a:r>
              <a:rPr lang="el-GR" sz="2800" dirty="0" err="1">
                <a:solidFill>
                  <a:srgbClr val="FFFFCC"/>
                </a:solidFill>
                <a:effectLst>
                  <a:outerShdw blurRad="38100" dist="38100" dir="2700000" algn="tl">
                    <a:srgbClr val="000000"/>
                  </a:outerShdw>
                </a:effectLst>
                <a:latin typeface="Georgia" panose="02040502050405020303" pitchFamily="18" charset="0"/>
              </a:rPr>
              <a:t>πολυμικροβιακές</a:t>
            </a:r>
            <a:r>
              <a:rPr lang="el-GR" sz="2800" dirty="0">
                <a:solidFill>
                  <a:srgbClr val="FFFFCC"/>
                </a:solidFill>
                <a:effectLst>
                  <a:outerShdw blurRad="38100" dist="38100" dir="2700000" algn="tl">
                    <a:srgbClr val="000000"/>
                  </a:outerShdw>
                </a:effectLst>
                <a:latin typeface="Georgia" panose="02040502050405020303" pitchFamily="18" charset="0"/>
              </a:rPr>
              <a:t> λοιμώξεις</a:t>
            </a:r>
            <a:endParaRPr lang="en-US" sz="2800" dirty="0">
              <a:solidFill>
                <a:srgbClr val="FFFFCC"/>
              </a:solidFill>
              <a:effectLst>
                <a:outerShdw blurRad="38100" dist="38100" dir="2700000" algn="tl">
                  <a:srgbClr val="000000"/>
                </a:outerShdw>
              </a:effectLst>
              <a:latin typeface="Georgia" panose="02040502050405020303" pitchFamily="18" charset="0"/>
            </a:endParaRPr>
          </a:p>
          <a:p>
            <a:pPr marL="342900" indent="-342900" algn="l">
              <a:spcBef>
                <a:spcPct val="20000"/>
              </a:spcBef>
              <a:buFontTx/>
              <a:buChar char="•"/>
            </a:pPr>
            <a:r>
              <a:rPr lang="el-GR" sz="2800" dirty="0">
                <a:solidFill>
                  <a:srgbClr val="FFFFCC"/>
                </a:solidFill>
                <a:effectLst>
                  <a:outerShdw blurRad="38100" dist="38100" dir="2700000" algn="tl">
                    <a:srgbClr val="000000"/>
                  </a:outerShdw>
                </a:effectLst>
                <a:latin typeface="Georgia" panose="02040502050405020303" pitchFamily="18" charset="0"/>
              </a:rPr>
              <a:t>Κυρίως:</a:t>
            </a:r>
            <a:r>
              <a:rPr lang="en-US" sz="2800" dirty="0">
                <a:solidFill>
                  <a:srgbClr val="FFFFCC"/>
                </a:solidFill>
                <a:effectLst>
                  <a:outerShdw blurRad="38100" dist="38100" dir="2700000" algn="tl">
                    <a:srgbClr val="000000"/>
                  </a:outerShdw>
                </a:effectLst>
                <a:latin typeface="Georgia" panose="02040502050405020303" pitchFamily="18" charset="0"/>
              </a:rPr>
              <a:t> </a:t>
            </a:r>
            <a:r>
              <a:rPr lang="en-US" sz="2800" i="1" dirty="0">
                <a:solidFill>
                  <a:srgbClr val="FFFFCC"/>
                </a:solidFill>
                <a:effectLst>
                  <a:outerShdw blurRad="38100" dist="38100" dir="2700000" algn="tl">
                    <a:srgbClr val="000000"/>
                  </a:outerShdw>
                </a:effectLst>
                <a:latin typeface="Georgia" panose="02040502050405020303" pitchFamily="18" charset="0"/>
              </a:rPr>
              <a:t>E. </a:t>
            </a:r>
            <a:r>
              <a:rPr lang="en-US" sz="2800" i="1" dirty="0" err="1">
                <a:solidFill>
                  <a:srgbClr val="FFFFCC"/>
                </a:solidFill>
                <a:effectLst>
                  <a:outerShdw blurRad="38100" dist="38100" dir="2700000" algn="tl">
                    <a:srgbClr val="000000"/>
                  </a:outerShdw>
                </a:effectLst>
                <a:latin typeface="Georgia" panose="02040502050405020303" pitchFamily="18" charset="0"/>
              </a:rPr>
              <a:t>faecalis</a:t>
            </a:r>
            <a:endParaRPr lang="en-US" sz="3200" b="0" dirty="0">
              <a:solidFill>
                <a:srgbClr val="FFFFCC"/>
              </a:solidFill>
              <a:latin typeface="Georgia" panose="02040502050405020303" pitchFamily="18" charset="0"/>
            </a:endParaRPr>
          </a:p>
        </p:txBody>
      </p:sp>
    </p:spTree>
    <p:extLst>
      <p:ext uri="{BB962C8B-B14F-4D97-AF65-F5344CB8AC3E}">
        <p14:creationId xmlns:p14="http://schemas.microsoft.com/office/powerpoint/2010/main" xmlns="" val="110478361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xmlns="" id="{669D9A5F-C245-B64C-87A0-AAFF94D356A3}"/>
              </a:ext>
            </a:extLst>
          </p:cNvPr>
          <p:cNvSpPr/>
          <p:nvPr/>
        </p:nvSpPr>
        <p:spPr>
          <a:xfrm>
            <a:off x="609600" y="1295400"/>
            <a:ext cx="8077200" cy="4154984"/>
          </a:xfrm>
          <a:prstGeom prst="rect">
            <a:avLst/>
          </a:prstGeom>
        </p:spPr>
        <p:txBody>
          <a:bodyPr wrap="square">
            <a:spAutoFit/>
          </a:bodyPr>
          <a:lstStyle/>
          <a:p>
            <a:pPr marL="342900" indent="-342900">
              <a:buFont typeface="Arial" panose="020B0604020202020204" pitchFamily="34" charset="0"/>
              <a:buChar char="•"/>
            </a:pPr>
            <a:r>
              <a:rPr lang="el-GR" sz="2400" dirty="0">
                <a:latin typeface="Times New Roman" panose="02020603050405020304" pitchFamily="18" charset="0"/>
              </a:rPr>
              <a:t>ο </a:t>
            </a:r>
            <a:r>
              <a:rPr lang="en-US" sz="2400" dirty="0">
                <a:latin typeface="Times New Roman,Italic" pitchFamily="2" charset="0"/>
              </a:rPr>
              <a:t>E. faecalis </a:t>
            </a:r>
            <a:r>
              <a:rPr lang="el-GR" sz="2400" dirty="0" err="1">
                <a:latin typeface="Times New Roman" panose="02020603050405020304" pitchFamily="18" charset="0"/>
              </a:rPr>
              <a:t>αντιπροσωπεύει</a:t>
            </a:r>
            <a:r>
              <a:rPr lang="el-GR" sz="2400" dirty="0">
                <a:latin typeface="Times New Roman" panose="02020603050405020304" pitchFamily="18" charset="0"/>
              </a:rPr>
              <a:t> τις </a:t>
            </a:r>
            <a:r>
              <a:rPr lang="el-GR" sz="2400" dirty="0" err="1">
                <a:latin typeface="Times New Roman" panose="02020603050405020304" pitchFamily="18" charset="0"/>
              </a:rPr>
              <a:t>περισσότερες</a:t>
            </a:r>
            <a:r>
              <a:rPr lang="el-GR" sz="2400" dirty="0">
                <a:latin typeface="Times New Roman" panose="02020603050405020304" pitchFamily="18" charset="0"/>
              </a:rPr>
              <a:t> </a:t>
            </a:r>
            <a:r>
              <a:rPr lang="el-GR" sz="2400" dirty="0" err="1">
                <a:latin typeface="Times New Roman" panose="02020603050405020304" pitchFamily="18" charset="0"/>
              </a:rPr>
              <a:t>εντεροκοκκικές</a:t>
            </a:r>
            <a:r>
              <a:rPr lang="el-GR" sz="2400" dirty="0">
                <a:latin typeface="Times New Roman" panose="02020603050405020304" pitchFamily="18" charset="0"/>
              </a:rPr>
              <a:t> </a:t>
            </a:r>
            <a:r>
              <a:rPr lang="el-GR" sz="2400" dirty="0" err="1">
                <a:latin typeface="Times New Roman" panose="02020603050405020304" pitchFamily="18" charset="0"/>
              </a:rPr>
              <a:t>ενδονοσοκομειακές</a:t>
            </a:r>
            <a:r>
              <a:rPr lang="el-GR" sz="2400" dirty="0">
                <a:latin typeface="Times New Roman" panose="02020603050405020304" pitchFamily="18" charset="0"/>
              </a:rPr>
              <a:t> </a:t>
            </a:r>
            <a:r>
              <a:rPr lang="el-GR" sz="2400" dirty="0" err="1">
                <a:latin typeface="Times New Roman" panose="02020603050405020304" pitchFamily="18" charset="0"/>
              </a:rPr>
              <a:t>λοιμώξεις</a:t>
            </a:r>
            <a:endParaRPr lang="el-GR" sz="2400" dirty="0">
              <a:latin typeface="Times New Roman" panose="02020603050405020304" pitchFamily="18" charset="0"/>
            </a:endParaRPr>
          </a:p>
          <a:p>
            <a:endParaRPr lang="el-GR" sz="2400" dirty="0">
              <a:latin typeface="Times New Roman" panose="02020603050405020304" pitchFamily="18" charset="0"/>
            </a:endParaRPr>
          </a:p>
          <a:p>
            <a:pPr marL="342900" indent="-342900">
              <a:buFont typeface="Arial" panose="020B0604020202020204" pitchFamily="34" charset="0"/>
              <a:buChar char="•"/>
            </a:pPr>
            <a:r>
              <a:rPr lang="el-GR" sz="2400" dirty="0">
                <a:latin typeface="Times New Roman" panose="02020603050405020304" pitchFamily="18" charset="0"/>
              </a:rPr>
              <a:t>την </a:t>
            </a:r>
            <a:r>
              <a:rPr lang="el-GR" sz="2400" dirty="0" err="1">
                <a:latin typeface="Times New Roman" panose="02020603050405020304" pitchFamily="18" charset="0"/>
              </a:rPr>
              <a:t>τελευταία</a:t>
            </a:r>
            <a:r>
              <a:rPr lang="el-GR" sz="2400" dirty="0">
                <a:latin typeface="Times New Roman" panose="02020603050405020304" pitchFamily="18" charset="0"/>
              </a:rPr>
              <a:t> 20ετία, η </a:t>
            </a:r>
            <a:r>
              <a:rPr lang="el-GR" sz="2400" dirty="0" err="1">
                <a:latin typeface="Times New Roman" panose="02020603050405020304" pitchFamily="18" charset="0"/>
              </a:rPr>
              <a:t>συχνότητα</a:t>
            </a:r>
            <a:r>
              <a:rPr lang="el-GR" sz="2400" dirty="0">
                <a:latin typeface="Times New Roman" panose="02020603050405020304" pitchFamily="18" charset="0"/>
              </a:rPr>
              <a:t> της </a:t>
            </a:r>
            <a:r>
              <a:rPr lang="el-GR" sz="2400" dirty="0" err="1">
                <a:latin typeface="Times New Roman" panose="02020603050405020304" pitchFamily="18" charset="0"/>
              </a:rPr>
              <a:t>εμφάνισης</a:t>
            </a:r>
            <a:r>
              <a:rPr lang="el-GR" sz="2400" dirty="0">
                <a:latin typeface="Times New Roman" panose="02020603050405020304" pitchFamily="18" charset="0"/>
              </a:rPr>
              <a:t> </a:t>
            </a:r>
            <a:r>
              <a:rPr lang="el-GR" sz="2400" dirty="0" err="1">
                <a:latin typeface="Times New Roman" panose="02020603050405020304" pitchFamily="18" charset="0"/>
              </a:rPr>
              <a:t>εντεροκοκκικών</a:t>
            </a:r>
            <a:r>
              <a:rPr lang="el-GR" sz="2400" dirty="0">
                <a:latin typeface="Times New Roman" panose="02020603050405020304" pitchFamily="18" charset="0"/>
              </a:rPr>
              <a:t> </a:t>
            </a:r>
            <a:r>
              <a:rPr lang="el-GR" sz="2400" dirty="0" err="1">
                <a:latin typeface="Times New Roman" panose="02020603050405020304" pitchFamily="18" charset="0"/>
              </a:rPr>
              <a:t>λοιμώξεων</a:t>
            </a:r>
            <a:r>
              <a:rPr lang="en-US" sz="2400" dirty="0">
                <a:latin typeface="Times New Roman" panose="02020603050405020304" pitchFamily="18" charset="0"/>
              </a:rPr>
              <a:t>r </a:t>
            </a:r>
            <a:r>
              <a:rPr lang="el-GR" sz="2400" dirty="0" err="1">
                <a:latin typeface="Times New Roman" panose="02020603050405020304" pitchFamily="18" charset="0"/>
              </a:rPr>
              <a:t>οφειλόμενων</a:t>
            </a:r>
            <a:r>
              <a:rPr lang="el-GR" sz="2400" dirty="0">
                <a:latin typeface="Times New Roman" panose="02020603050405020304" pitchFamily="18" charset="0"/>
              </a:rPr>
              <a:t> στον </a:t>
            </a:r>
            <a:r>
              <a:rPr lang="en-US" sz="2400" dirty="0">
                <a:latin typeface="Times New Roman,Italic" pitchFamily="2" charset="0"/>
              </a:rPr>
              <a:t>E. Faecium</a:t>
            </a:r>
            <a:r>
              <a:rPr lang="el-GR" sz="2400" dirty="0">
                <a:latin typeface="Times New Roman,Italic" pitchFamily="2" charset="0"/>
              </a:rPr>
              <a:t> </a:t>
            </a:r>
            <a:r>
              <a:rPr lang="el-GR" sz="2400" dirty="0" err="1">
                <a:latin typeface="Times New Roman" panose="02020603050405020304" pitchFamily="18" charset="0"/>
              </a:rPr>
              <a:t>αυξήθηκε</a:t>
            </a:r>
            <a:r>
              <a:rPr lang="el-GR" sz="2400" dirty="0">
                <a:latin typeface="Times New Roman" panose="02020603050405020304" pitchFamily="18" charset="0"/>
              </a:rPr>
              <a:t>, </a:t>
            </a:r>
            <a:r>
              <a:rPr lang="el-GR" sz="2400" dirty="0" err="1">
                <a:latin typeface="Times New Roman" panose="02020603050405020304" pitchFamily="18" charset="0"/>
              </a:rPr>
              <a:t>αύξηση</a:t>
            </a:r>
            <a:r>
              <a:rPr lang="el-GR" sz="2400" dirty="0">
                <a:latin typeface="Times New Roman" panose="02020603050405020304" pitchFamily="18" charset="0"/>
              </a:rPr>
              <a:t> που </a:t>
            </a:r>
            <a:r>
              <a:rPr lang="el-GR" sz="2400" dirty="0" err="1">
                <a:latin typeface="Times New Roman" panose="02020603050405020304" pitchFamily="18" charset="0"/>
              </a:rPr>
              <a:t>συνδέθηκε</a:t>
            </a:r>
            <a:r>
              <a:rPr lang="el-GR" sz="2400" dirty="0">
                <a:latin typeface="Times New Roman" panose="02020603050405020304" pitchFamily="18" charset="0"/>
              </a:rPr>
              <a:t> με την </a:t>
            </a:r>
            <a:r>
              <a:rPr lang="el-GR" sz="2400" dirty="0" err="1">
                <a:latin typeface="Times New Roman" panose="02020603050405020304" pitchFamily="18" charset="0"/>
              </a:rPr>
              <a:t>εμφάνιση</a:t>
            </a:r>
            <a:r>
              <a:rPr lang="el-GR" sz="2400" dirty="0">
                <a:latin typeface="Times New Roman" panose="02020603050405020304" pitchFamily="18" charset="0"/>
              </a:rPr>
              <a:t> </a:t>
            </a:r>
            <a:r>
              <a:rPr lang="el-GR" sz="2400" dirty="0" err="1">
                <a:latin typeface="Times New Roman" panose="02020603050405020304" pitchFamily="18" charset="0"/>
              </a:rPr>
              <a:t>αντοχής</a:t>
            </a:r>
            <a:r>
              <a:rPr lang="el-GR" sz="2400" dirty="0">
                <a:latin typeface="Times New Roman" panose="02020603050405020304" pitchFamily="18" charset="0"/>
              </a:rPr>
              <a:t> στα </a:t>
            </a:r>
            <a:r>
              <a:rPr lang="el-GR" sz="2400" dirty="0" err="1">
                <a:latin typeface="Times New Roman" panose="02020603050405020304" pitchFamily="18" charset="0"/>
              </a:rPr>
              <a:t>αντιμικροβιακα</a:t>
            </a:r>
            <a:r>
              <a:rPr lang="el-GR" sz="2400" dirty="0">
                <a:latin typeface="Times New Roman" panose="02020603050405020304" pitchFamily="18" charset="0"/>
              </a:rPr>
              <a:t>́ σε </a:t>
            </a:r>
            <a:r>
              <a:rPr lang="el-GR" sz="2400" dirty="0" err="1">
                <a:latin typeface="Times New Roman" panose="02020603050405020304" pitchFamily="18" charset="0"/>
              </a:rPr>
              <a:t>αυτο</a:t>
            </a:r>
            <a:r>
              <a:rPr lang="el-GR" sz="2400" dirty="0">
                <a:latin typeface="Times New Roman" panose="02020603050405020304" pitchFamily="18" charset="0"/>
              </a:rPr>
              <a:t>́ το </a:t>
            </a:r>
            <a:r>
              <a:rPr lang="el-GR" sz="2400" dirty="0" err="1">
                <a:latin typeface="Times New Roman" panose="02020603050405020304" pitchFamily="18" charset="0"/>
              </a:rPr>
              <a:t>είδος</a:t>
            </a:r>
            <a:r>
              <a:rPr lang="el-GR" sz="2400" dirty="0">
                <a:latin typeface="Times New Roman" panose="02020603050405020304" pitchFamily="18" charset="0"/>
              </a:rPr>
              <a:t>. </a:t>
            </a:r>
          </a:p>
          <a:p>
            <a:endParaRPr lang="el-GR" sz="2400" dirty="0">
              <a:latin typeface="Times New Roman" panose="02020603050405020304" pitchFamily="18" charset="0"/>
            </a:endParaRPr>
          </a:p>
          <a:p>
            <a:pPr marL="342900" indent="-342900">
              <a:buFont typeface="Arial" panose="020B0604020202020204" pitchFamily="34" charset="0"/>
              <a:buChar char="•"/>
            </a:pPr>
            <a:r>
              <a:rPr lang="el-GR" sz="2400" dirty="0" err="1">
                <a:latin typeface="Times New Roman" panose="02020603050405020304" pitchFamily="18" charset="0"/>
              </a:rPr>
              <a:t>Σήμερα</a:t>
            </a:r>
            <a:r>
              <a:rPr lang="el-GR" sz="2400" dirty="0">
                <a:latin typeface="Times New Roman" panose="02020603050405020304" pitchFamily="18" charset="0"/>
              </a:rPr>
              <a:t> </a:t>
            </a:r>
            <a:r>
              <a:rPr lang="el-GR" sz="2400" dirty="0" err="1">
                <a:latin typeface="Times New Roman" panose="02020603050405020304" pitchFamily="18" charset="0"/>
              </a:rPr>
              <a:t>πλέον</a:t>
            </a:r>
            <a:r>
              <a:rPr lang="el-GR" sz="2400" dirty="0">
                <a:latin typeface="Times New Roman" panose="02020603050405020304" pitchFamily="18" charset="0"/>
              </a:rPr>
              <a:t>, το 40% των </a:t>
            </a:r>
            <a:r>
              <a:rPr lang="el-GR" sz="2400" dirty="0" err="1">
                <a:latin typeface="Times New Roman" panose="02020603050405020304" pitchFamily="18" charset="0"/>
              </a:rPr>
              <a:t>εντεροκοκκικών</a:t>
            </a:r>
            <a:r>
              <a:rPr lang="el-GR" sz="2400" dirty="0">
                <a:latin typeface="Times New Roman" panose="02020603050405020304" pitchFamily="18" charset="0"/>
              </a:rPr>
              <a:t> </a:t>
            </a:r>
            <a:r>
              <a:rPr lang="el-GR" sz="2400" dirty="0" err="1">
                <a:latin typeface="Times New Roman" panose="02020603050405020304" pitchFamily="18" charset="0"/>
              </a:rPr>
              <a:t>λοιμώξεων</a:t>
            </a:r>
            <a:r>
              <a:rPr lang="el-GR" sz="2400" dirty="0">
                <a:latin typeface="Times New Roman" panose="02020603050405020304" pitchFamily="18" charset="0"/>
              </a:rPr>
              <a:t> </a:t>
            </a:r>
            <a:r>
              <a:rPr lang="el-GR" sz="2400" dirty="0" err="1">
                <a:latin typeface="Times New Roman" panose="02020603050405020304" pitchFamily="18" charset="0"/>
              </a:rPr>
              <a:t>οφείλεται</a:t>
            </a:r>
            <a:r>
              <a:rPr lang="el-GR" sz="2400" dirty="0">
                <a:latin typeface="Times New Roman" panose="02020603050405020304" pitchFamily="18" charset="0"/>
              </a:rPr>
              <a:t> στο </a:t>
            </a:r>
            <a:r>
              <a:rPr lang="en-US" sz="2400" dirty="0">
                <a:latin typeface="Times New Roman,Italic" pitchFamily="2" charset="0"/>
              </a:rPr>
              <a:t>E. faecium</a:t>
            </a:r>
            <a:r>
              <a:rPr lang="en-US" sz="2400" dirty="0">
                <a:latin typeface="Times New Roman" panose="02020603050405020304" pitchFamily="18" charset="0"/>
              </a:rPr>
              <a:t>, </a:t>
            </a:r>
            <a:r>
              <a:rPr lang="el-GR" sz="2400" dirty="0" err="1">
                <a:latin typeface="Times New Roman" panose="02020603050405020304" pitchFamily="18" charset="0"/>
              </a:rPr>
              <a:t>ποσοστο</a:t>
            </a:r>
            <a:r>
              <a:rPr lang="el-GR" sz="2400" dirty="0">
                <a:latin typeface="Times New Roman" panose="02020603050405020304" pitchFamily="18" charset="0"/>
              </a:rPr>
              <a:t>́ </a:t>
            </a:r>
            <a:r>
              <a:rPr lang="el-GR" sz="2400" dirty="0" err="1">
                <a:latin typeface="Times New Roman" panose="02020603050405020304" pitchFamily="18" charset="0"/>
              </a:rPr>
              <a:t>σχεδόν</a:t>
            </a:r>
            <a:r>
              <a:rPr lang="el-GR" sz="2400" dirty="0">
                <a:latin typeface="Times New Roman" panose="02020603050405020304" pitchFamily="18" charset="0"/>
              </a:rPr>
              <a:t> </a:t>
            </a:r>
            <a:r>
              <a:rPr lang="el-GR" sz="2400" dirty="0" err="1">
                <a:latin typeface="Times New Roman" panose="02020603050405020304" pitchFamily="18" charset="0"/>
              </a:rPr>
              <a:t>τριπλάσιο</a:t>
            </a:r>
            <a:r>
              <a:rPr lang="el-GR" sz="2400" dirty="0">
                <a:latin typeface="Times New Roman" panose="02020603050405020304" pitchFamily="18" charset="0"/>
              </a:rPr>
              <a:t> </a:t>
            </a:r>
            <a:r>
              <a:rPr lang="el-GR" sz="2400" dirty="0" err="1">
                <a:latin typeface="Times New Roman" panose="02020603050405020304" pitchFamily="18" charset="0"/>
              </a:rPr>
              <a:t>απο</a:t>
            </a:r>
            <a:r>
              <a:rPr lang="el-GR" sz="2400" dirty="0">
                <a:latin typeface="Times New Roman" panose="02020603050405020304" pitchFamily="18" charset="0"/>
              </a:rPr>
              <a:t>́ το </a:t>
            </a:r>
            <a:r>
              <a:rPr lang="el-GR" sz="2400" dirty="0" err="1">
                <a:latin typeface="Times New Roman" panose="02020603050405020304" pitchFamily="18" charset="0"/>
              </a:rPr>
              <a:t>αντίστοιχο</a:t>
            </a:r>
            <a:r>
              <a:rPr lang="el-GR" sz="2400" dirty="0">
                <a:latin typeface="Times New Roman" panose="02020603050405020304" pitchFamily="18" charset="0"/>
              </a:rPr>
              <a:t> στις </a:t>
            </a:r>
            <a:r>
              <a:rPr lang="el-GR" sz="2400" dirty="0" err="1">
                <a:latin typeface="Times New Roman" panose="02020603050405020304" pitchFamily="18" charset="0"/>
              </a:rPr>
              <a:t>αρχές</a:t>
            </a:r>
            <a:r>
              <a:rPr lang="el-GR" sz="2400" dirty="0">
                <a:latin typeface="Times New Roman" panose="02020603050405020304" pitchFamily="18" charset="0"/>
              </a:rPr>
              <a:t> της </a:t>
            </a:r>
            <a:r>
              <a:rPr lang="el-GR" sz="2400" dirty="0" err="1">
                <a:latin typeface="Times New Roman" panose="02020603050405020304" pitchFamily="18" charset="0"/>
              </a:rPr>
              <a:t>δεκαετίας</a:t>
            </a:r>
            <a:r>
              <a:rPr lang="el-GR" sz="2400" dirty="0">
                <a:latin typeface="Times New Roman" panose="02020603050405020304" pitchFamily="18" charset="0"/>
              </a:rPr>
              <a:t> του 1990 </a:t>
            </a:r>
            <a:endParaRPr lang="el-GR" sz="2400" dirty="0"/>
          </a:p>
        </p:txBody>
      </p:sp>
    </p:spTree>
    <p:extLst>
      <p:ext uri="{BB962C8B-B14F-4D97-AF65-F5344CB8AC3E}">
        <p14:creationId xmlns:p14="http://schemas.microsoft.com/office/powerpoint/2010/main" xmlns="" val="12077656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9" name="Picture 71">
            <a:extLst>
              <a:ext uri="{FF2B5EF4-FFF2-40B4-BE49-F238E27FC236}">
                <a16:creationId xmlns:a16="http://schemas.microsoft.com/office/drawing/2014/main" xmlns="" id="{91B28F63-CF00-448F-B141-FE33C33B189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cstate="print">
            <a:extLst>
              <a:ext uri="{28A0092B-C50C-407E-A947-70E740481C1C}">
                <a14:useLocalDpi xmlns:a14="http://schemas.microsoft.com/office/drawing/2010/main" xmlns="" val="0"/>
              </a:ext>
            </a:extLst>
          </a:blip>
          <a:srcRect l="3613"/>
          <a:stretch/>
        </p:blipFill>
        <p:spPr>
          <a:xfrm>
            <a:off x="0" y="2669685"/>
            <a:ext cx="3027759" cy="4188315"/>
          </a:xfrm>
          <a:prstGeom prst="rect">
            <a:avLst/>
          </a:prstGeom>
        </p:spPr>
      </p:pic>
      <p:pic>
        <p:nvPicPr>
          <p:cNvPr id="154630" name="Picture 73">
            <a:extLst>
              <a:ext uri="{FF2B5EF4-FFF2-40B4-BE49-F238E27FC236}">
                <a16:creationId xmlns:a16="http://schemas.microsoft.com/office/drawing/2014/main" xmlns="" id="{2AE609E2-8522-44E4-9077-980E5BCF3E1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cstate="print">
            <a:extLst>
              <a:ext uri="{28A0092B-C50C-407E-A947-70E740481C1C}">
                <a14:useLocalDpi xmlns:a14="http://schemas.microsoft.com/office/drawing/2010/main" xmlns="" val="0"/>
              </a:ext>
            </a:extLst>
          </a:blip>
          <a:srcRect l="35640"/>
          <a:stretch/>
        </p:blipFill>
        <p:spPr>
          <a:xfrm>
            <a:off x="0" y="2892347"/>
            <a:ext cx="1141809" cy="2365453"/>
          </a:xfrm>
          <a:prstGeom prst="rect">
            <a:avLst/>
          </a:prstGeom>
        </p:spPr>
      </p:pic>
      <p:sp>
        <p:nvSpPr>
          <p:cNvPr id="154631" name="Oval 75">
            <a:extLst>
              <a:ext uri="{FF2B5EF4-FFF2-40B4-BE49-F238E27FC236}">
                <a16:creationId xmlns:a16="http://schemas.microsoft.com/office/drawing/2014/main" xmlns="" id="{4FA533C5-33E3-4611-AF9F-72811D8B26A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54632" name="Picture 77">
            <a:extLst>
              <a:ext uri="{FF2B5EF4-FFF2-40B4-BE49-F238E27FC236}">
                <a16:creationId xmlns:a16="http://schemas.microsoft.com/office/drawing/2014/main" xmlns="" id="{8949AD42-25FD-4C3D-9EEE-B7FEC580998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cstate="print">
            <a:extLst>
              <a:ext uri="{28A0092B-C50C-407E-A947-70E740481C1C}">
                <a14:useLocalDpi xmlns:a14="http://schemas.microsoft.com/office/drawing/2010/main" xmlns="" val="0"/>
              </a:ext>
            </a:extLst>
          </a:blip>
          <a:srcRect t="28813"/>
          <a:stretch/>
        </p:blipFill>
        <p:spPr>
          <a:xfrm>
            <a:off x="5999559" y="0"/>
            <a:ext cx="1202540" cy="1141407"/>
          </a:xfrm>
          <a:prstGeom prst="rect">
            <a:avLst/>
          </a:prstGeom>
        </p:spPr>
      </p:pic>
      <p:pic>
        <p:nvPicPr>
          <p:cNvPr id="154633" name="Picture 79">
            <a:extLst>
              <a:ext uri="{FF2B5EF4-FFF2-40B4-BE49-F238E27FC236}">
                <a16:creationId xmlns:a16="http://schemas.microsoft.com/office/drawing/2014/main" xmlns="" id="{6AC7D913-60B7-4603-881B-831DA5D3A94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cstate="print">
            <a:extLst>
              <a:ext uri="{28A0092B-C50C-407E-A947-70E740481C1C}">
                <a14:useLocalDpi xmlns:a14="http://schemas.microsoft.com/office/drawing/2010/main" xmlns="" val="0"/>
              </a:ext>
            </a:extLst>
          </a:blip>
          <a:srcRect b="23320"/>
          <a:stretch/>
        </p:blipFill>
        <p:spPr>
          <a:xfrm>
            <a:off x="6454408" y="6096000"/>
            <a:ext cx="745301" cy="762000"/>
          </a:xfrm>
          <a:prstGeom prst="rect">
            <a:avLst/>
          </a:prstGeom>
        </p:spPr>
      </p:pic>
      <p:sp>
        <p:nvSpPr>
          <p:cNvPr id="154634" name="Rectangle 81">
            <a:extLst>
              <a:ext uri="{FF2B5EF4-FFF2-40B4-BE49-F238E27FC236}">
                <a16:creationId xmlns:a16="http://schemas.microsoft.com/office/drawing/2014/main" xmlns="" id="{87F0FDC4-AD8C-47D9-9131-623C98ADB0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154635" name="Rectangle 83">
            <a:extLst>
              <a:ext uri="{FF2B5EF4-FFF2-40B4-BE49-F238E27FC236}">
                <a16:creationId xmlns:a16="http://schemas.microsoft.com/office/drawing/2014/main" xmlns="" id="{052BEFF1-896C-45B1-B02C-96A6A1BC38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54636" name="Freeform 36">
            <a:extLst>
              <a:ext uri="{FF2B5EF4-FFF2-40B4-BE49-F238E27FC236}">
                <a16:creationId xmlns:a16="http://schemas.microsoft.com/office/drawing/2014/main" xmlns="" id="{BB237A14-61B1-4C00-A670-5D8D68A866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3483477" y="0"/>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2">
              <a:alpha val="20000"/>
            </a:schemeClr>
          </a:solidFill>
          <a:ln>
            <a:noFill/>
          </a:ln>
        </p:spPr>
        <p:txBody>
          <a:bodyPr rtlCol="0" anchor="ctr"/>
          <a:lstStyle/>
          <a:p>
            <a:pPr algn="ctr"/>
            <a:endParaRPr lang="en-US"/>
          </a:p>
        </p:txBody>
      </p:sp>
      <p:sp>
        <p:nvSpPr>
          <p:cNvPr id="154637" name="Freeform: Shape 87">
            <a:extLst>
              <a:ext uri="{FF2B5EF4-FFF2-40B4-BE49-F238E27FC236}">
                <a16:creationId xmlns:a16="http://schemas.microsoft.com/office/drawing/2014/main" xmlns="" id="{8598F259-6F54-47A3-8D13-1603D786A3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3743184"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54638" name="Rectangle 89">
            <a:extLst>
              <a:ext uri="{FF2B5EF4-FFF2-40B4-BE49-F238E27FC236}">
                <a16:creationId xmlns:a16="http://schemas.microsoft.com/office/drawing/2014/main" xmlns="" id="{0BA768A8-4FED-4ED8-9E46-6BE72188EC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54626" name="Rectangle 2"/>
          <p:cNvSpPr>
            <a:spLocks noChangeArrowheads="1"/>
          </p:cNvSpPr>
          <p:nvPr/>
        </p:nvSpPr>
        <p:spPr bwMode="auto">
          <a:xfrm>
            <a:off x="317314" y="850689"/>
            <a:ext cx="3187655" cy="4470821"/>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lIns="91440" tIns="45720" rIns="91440" bIns="45720" rtlCol="0" anchor="t">
            <a:normAutofit/>
          </a:bodyPr>
          <a:lstStyle/>
          <a:p>
            <a:pPr>
              <a:spcBef>
                <a:spcPct val="0"/>
              </a:spcBef>
              <a:spcAft>
                <a:spcPts val="600"/>
              </a:spcAft>
            </a:pPr>
            <a:r>
              <a:rPr lang="en-US" sz="3200" b="0" i="0" kern="1200" dirty="0" err="1">
                <a:solidFill>
                  <a:srgbClr val="FFFFFF"/>
                </a:solidFill>
                <a:latin typeface="+mj-lt"/>
                <a:ea typeface="+mj-ea"/>
                <a:cs typeface="+mj-cs"/>
              </a:rPr>
              <a:t>Κλινική</a:t>
            </a:r>
            <a:r>
              <a:rPr lang="en-US" sz="3200" b="0" i="0" kern="1200" dirty="0">
                <a:solidFill>
                  <a:srgbClr val="FFFFFF"/>
                </a:solidFill>
                <a:latin typeface="+mj-lt"/>
                <a:ea typeface="+mj-ea"/>
                <a:cs typeface="+mj-cs"/>
              </a:rPr>
              <a:t> </a:t>
            </a:r>
            <a:r>
              <a:rPr lang="en-US" sz="3200" b="0" i="0" kern="1200" dirty="0" err="1">
                <a:solidFill>
                  <a:srgbClr val="FFFFFF"/>
                </a:solidFill>
                <a:latin typeface="+mj-lt"/>
                <a:ea typeface="+mj-ea"/>
                <a:cs typeface="+mj-cs"/>
              </a:rPr>
              <a:t>σημ</a:t>
            </a:r>
            <a:r>
              <a:rPr lang="en-US" sz="3200" b="0" i="0" kern="1200" dirty="0">
                <a:solidFill>
                  <a:srgbClr val="FFFFFF"/>
                </a:solidFill>
                <a:latin typeface="+mj-lt"/>
                <a:ea typeface="+mj-ea"/>
                <a:cs typeface="+mj-cs"/>
              </a:rPr>
              <a:t>α</a:t>
            </a:r>
            <a:r>
              <a:rPr lang="en-US" sz="3200" b="0" i="0" kern="1200" dirty="0" err="1">
                <a:solidFill>
                  <a:srgbClr val="FFFFFF"/>
                </a:solidFill>
                <a:latin typeface="+mj-lt"/>
                <a:ea typeface="+mj-ea"/>
                <a:cs typeface="+mj-cs"/>
              </a:rPr>
              <a:t>σί</a:t>
            </a:r>
            <a:r>
              <a:rPr lang="en-US" sz="3200" b="0" i="0" kern="1200" dirty="0">
                <a:solidFill>
                  <a:srgbClr val="FFFFFF"/>
                </a:solidFill>
                <a:latin typeface="+mj-lt"/>
                <a:ea typeface="+mj-ea"/>
                <a:cs typeface="+mj-cs"/>
              </a:rPr>
              <a:t>α </a:t>
            </a:r>
            <a:r>
              <a:rPr lang="en-US" sz="3200" b="0" i="0" kern="1200" dirty="0" err="1">
                <a:solidFill>
                  <a:srgbClr val="FFFFFF"/>
                </a:solidFill>
                <a:latin typeface="+mj-lt"/>
                <a:ea typeface="+mj-ea"/>
                <a:cs typeface="+mj-cs"/>
              </a:rPr>
              <a:t>Εντεροκόκκων</a:t>
            </a:r>
            <a:endParaRPr lang="en-US" sz="3200" b="0" i="0" kern="1200" dirty="0">
              <a:solidFill>
                <a:srgbClr val="FFFFFF"/>
              </a:solidFill>
              <a:latin typeface="+mj-lt"/>
              <a:ea typeface="+mj-ea"/>
              <a:cs typeface="+mj-cs"/>
            </a:endParaRPr>
          </a:p>
        </p:txBody>
      </p:sp>
      <p:sp>
        <p:nvSpPr>
          <p:cNvPr id="154627" name="Rectangle 3"/>
          <p:cNvSpPr>
            <a:spLocks noChangeArrowheads="1"/>
          </p:cNvSpPr>
          <p:nvPr/>
        </p:nvSpPr>
        <p:spPr bwMode="auto">
          <a:xfrm>
            <a:off x="3903081" y="975122"/>
            <a:ext cx="4668228" cy="5430941"/>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lIns="91440" tIns="45720" rIns="91440" bIns="45720" rtlCol="0">
            <a:normAutofit fontScale="77500" lnSpcReduction="20000"/>
          </a:bodyPr>
          <a:lstStyle/>
          <a:p>
            <a:pPr marL="342900" indent="-342900">
              <a:spcBef>
                <a:spcPts val="1000"/>
              </a:spcBef>
              <a:buClr>
                <a:schemeClr val="accent1"/>
              </a:buClr>
              <a:buSzPct val="80000"/>
              <a:buFont typeface="Wingdings 3" charset="2"/>
              <a:buChar char=""/>
            </a:pPr>
            <a:r>
              <a:rPr lang="en-US" sz="2600" dirty="0" err="1">
                <a:latin typeface="Arial" panose="020B0604020202020204" pitchFamily="34" charset="0"/>
                <a:ea typeface="+mj-ea"/>
                <a:cs typeface="Arial" panose="020B0604020202020204" pitchFamily="34" charset="0"/>
              </a:rPr>
              <a:t>Νοσοκομει</a:t>
            </a:r>
            <a:r>
              <a:rPr lang="en-US" sz="2600" dirty="0">
                <a:latin typeface="Arial" panose="020B0604020202020204" pitchFamily="34" charset="0"/>
                <a:ea typeface="+mj-ea"/>
                <a:cs typeface="Arial" panose="020B0604020202020204" pitchFamily="34" charset="0"/>
              </a:rPr>
              <a:t>α</a:t>
            </a:r>
            <a:r>
              <a:rPr lang="en-US" sz="2600" dirty="0" err="1">
                <a:latin typeface="Arial" panose="020B0604020202020204" pitchFamily="34" charset="0"/>
                <a:ea typeface="+mj-ea"/>
                <a:cs typeface="Arial" panose="020B0604020202020204" pitchFamily="34" charset="0"/>
              </a:rPr>
              <a:t>κά</a:t>
            </a:r>
            <a:r>
              <a:rPr lang="en-US" sz="2600" dirty="0">
                <a:latin typeface="Arial" panose="020B0604020202020204" pitchFamily="34" charset="0"/>
                <a:ea typeface="+mj-ea"/>
                <a:cs typeface="Arial" panose="020B0604020202020204" pitchFamily="34" charset="0"/>
              </a:rPr>
              <a:t> πα</a:t>
            </a:r>
            <a:r>
              <a:rPr lang="en-US" sz="2600" dirty="0" err="1">
                <a:latin typeface="Arial" panose="020B0604020202020204" pitchFamily="34" charset="0"/>
                <a:ea typeface="+mj-ea"/>
                <a:cs typeface="Arial" panose="020B0604020202020204" pitchFamily="34" charset="0"/>
              </a:rPr>
              <a:t>θογόν</a:t>
            </a:r>
            <a:r>
              <a:rPr lang="en-US" sz="2600" dirty="0">
                <a:latin typeface="Arial" panose="020B0604020202020204" pitchFamily="34" charset="0"/>
                <a:ea typeface="+mj-ea"/>
                <a:cs typeface="Arial" panose="020B0604020202020204" pitchFamily="34" charset="0"/>
              </a:rPr>
              <a:t>α</a:t>
            </a:r>
            <a:r>
              <a:rPr lang="el-GR" sz="2600" dirty="0">
                <a:latin typeface="Arial" panose="020B0604020202020204" pitchFamily="34" charset="0"/>
                <a:ea typeface="+mj-ea"/>
                <a:cs typeface="Arial" panose="020B0604020202020204" pitchFamily="34" charset="0"/>
              </a:rPr>
              <a:t> και λοιμώξεις κοινότητας</a:t>
            </a:r>
            <a:r>
              <a:rPr lang="en-US" sz="2600" dirty="0">
                <a:latin typeface="Arial" panose="020B0604020202020204" pitchFamily="34" charset="0"/>
                <a:ea typeface="+mj-ea"/>
                <a:cs typeface="Arial" panose="020B0604020202020204" pitchFamily="34" charset="0"/>
              </a:rPr>
              <a:t> </a:t>
            </a:r>
            <a:endParaRPr lang="el-GR" sz="2600" dirty="0">
              <a:latin typeface="Arial" panose="020B0604020202020204" pitchFamily="34" charset="0"/>
              <a:ea typeface="+mj-ea"/>
              <a:cs typeface="Arial" panose="020B0604020202020204" pitchFamily="34" charset="0"/>
            </a:endParaRPr>
          </a:p>
          <a:p>
            <a:pPr>
              <a:spcBef>
                <a:spcPts val="1000"/>
              </a:spcBef>
              <a:buClr>
                <a:schemeClr val="accent1"/>
              </a:buClr>
              <a:buSzPct val="80000"/>
            </a:pPr>
            <a:endParaRPr lang="en-US" sz="2600" dirty="0">
              <a:latin typeface="Arial" panose="020B0604020202020204" pitchFamily="34" charset="0"/>
              <a:ea typeface="+mj-ea"/>
              <a:cs typeface="Arial" panose="020B0604020202020204" pitchFamily="34" charset="0"/>
            </a:endParaRPr>
          </a:p>
          <a:p>
            <a:pPr marL="342900" indent="-342900">
              <a:spcBef>
                <a:spcPts val="1000"/>
              </a:spcBef>
              <a:buClr>
                <a:schemeClr val="accent1"/>
              </a:buClr>
              <a:buSzPct val="80000"/>
              <a:buFont typeface="Wingdings 3" charset="2"/>
              <a:buChar char=""/>
            </a:pPr>
            <a:r>
              <a:rPr lang="en-US" sz="2600" dirty="0">
                <a:latin typeface="Arial" panose="020B0604020202020204" pitchFamily="34" charset="0"/>
                <a:ea typeface="+mj-ea"/>
                <a:cs typeface="Arial" panose="020B0604020202020204" pitchFamily="34" charset="0"/>
              </a:rPr>
              <a:t>10-12% </a:t>
            </a:r>
            <a:r>
              <a:rPr lang="en-US" sz="2600" dirty="0" err="1">
                <a:latin typeface="Arial" panose="020B0604020202020204" pitchFamily="34" charset="0"/>
                <a:ea typeface="+mj-ea"/>
                <a:cs typeface="Arial" panose="020B0604020202020204" pitchFamily="34" charset="0"/>
              </a:rPr>
              <a:t>νοσοκομει</a:t>
            </a:r>
            <a:r>
              <a:rPr lang="en-US" sz="2600" dirty="0">
                <a:latin typeface="Arial" panose="020B0604020202020204" pitchFamily="34" charset="0"/>
                <a:ea typeface="+mj-ea"/>
                <a:cs typeface="Arial" panose="020B0604020202020204" pitchFamily="34" charset="0"/>
              </a:rPr>
              <a:t>α</a:t>
            </a:r>
            <a:r>
              <a:rPr lang="en-US" sz="2600" dirty="0" err="1">
                <a:latin typeface="Arial" panose="020B0604020202020204" pitchFamily="34" charset="0"/>
                <a:ea typeface="+mj-ea"/>
                <a:cs typeface="Arial" panose="020B0604020202020204" pitchFamily="34" charset="0"/>
              </a:rPr>
              <a:t>κών</a:t>
            </a:r>
            <a:r>
              <a:rPr lang="en-US" sz="2600" dirty="0">
                <a:latin typeface="Arial" panose="020B0604020202020204" pitchFamily="34" charset="0"/>
                <a:ea typeface="+mj-ea"/>
                <a:cs typeface="Arial" panose="020B0604020202020204" pitchFamily="34" charset="0"/>
              </a:rPr>
              <a:t> </a:t>
            </a:r>
            <a:r>
              <a:rPr lang="en-US" sz="2600" dirty="0" err="1">
                <a:latin typeface="Arial" panose="020B0604020202020204" pitchFamily="34" charset="0"/>
                <a:ea typeface="+mj-ea"/>
                <a:cs typeface="Arial" panose="020B0604020202020204" pitchFamily="34" charset="0"/>
              </a:rPr>
              <a:t>λοιμώξεων</a:t>
            </a:r>
            <a:endParaRPr lang="el-GR" sz="2600" dirty="0">
              <a:latin typeface="Arial" panose="020B0604020202020204" pitchFamily="34" charset="0"/>
              <a:ea typeface="+mj-ea"/>
              <a:cs typeface="Arial" panose="020B0604020202020204" pitchFamily="34" charset="0"/>
            </a:endParaRPr>
          </a:p>
          <a:p>
            <a:pPr>
              <a:spcBef>
                <a:spcPts val="1000"/>
              </a:spcBef>
              <a:buClr>
                <a:schemeClr val="accent1"/>
              </a:buClr>
              <a:buSzPct val="80000"/>
            </a:pPr>
            <a:endParaRPr lang="en-US" sz="2600" dirty="0">
              <a:latin typeface="Arial" panose="020B0604020202020204" pitchFamily="34" charset="0"/>
              <a:ea typeface="+mj-ea"/>
              <a:cs typeface="Arial" panose="020B0604020202020204" pitchFamily="34" charset="0"/>
            </a:endParaRPr>
          </a:p>
          <a:p>
            <a:pPr marL="342900" indent="-342900">
              <a:spcBef>
                <a:spcPts val="1000"/>
              </a:spcBef>
              <a:buClr>
                <a:schemeClr val="accent1"/>
              </a:buClr>
              <a:buSzPct val="80000"/>
              <a:buFont typeface="Wingdings 3" charset="2"/>
              <a:buChar char=""/>
            </a:pPr>
            <a:r>
              <a:rPr lang="en-US" sz="2600" dirty="0" err="1">
                <a:latin typeface="Arial" panose="020B0604020202020204" pitchFamily="34" charset="0"/>
                <a:ea typeface="+mj-ea"/>
                <a:cs typeface="Arial" panose="020B0604020202020204" pitchFamily="34" charset="0"/>
              </a:rPr>
              <a:t>Β</a:t>
            </a:r>
            <a:r>
              <a:rPr lang="en-US" sz="2600" dirty="0">
                <a:latin typeface="Arial" panose="020B0604020202020204" pitchFamily="34" charset="0"/>
                <a:ea typeface="+mj-ea"/>
                <a:cs typeface="Arial" panose="020B0604020202020204" pitchFamily="34" charset="0"/>
              </a:rPr>
              <a:t>α</a:t>
            </a:r>
            <a:r>
              <a:rPr lang="en-US" sz="2600" dirty="0" err="1">
                <a:latin typeface="Arial" panose="020B0604020202020204" pitchFamily="34" charset="0"/>
                <a:ea typeface="+mj-ea"/>
                <a:cs typeface="Arial" panose="020B0604020202020204" pitchFamily="34" charset="0"/>
              </a:rPr>
              <a:t>κτηρι</a:t>
            </a:r>
            <a:r>
              <a:rPr lang="en-US" sz="2600" dirty="0">
                <a:latin typeface="Arial" panose="020B0604020202020204" pitchFamily="34" charset="0"/>
                <a:ea typeface="+mj-ea"/>
                <a:cs typeface="Arial" panose="020B0604020202020204" pitchFamily="34" charset="0"/>
              </a:rPr>
              <a:t>α</a:t>
            </a:r>
            <a:r>
              <a:rPr lang="en-US" sz="2600" dirty="0" err="1">
                <a:latin typeface="Arial" panose="020B0604020202020204" pitchFamily="34" charset="0"/>
                <a:ea typeface="+mj-ea"/>
                <a:cs typeface="Arial" panose="020B0604020202020204" pitchFamily="34" charset="0"/>
              </a:rPr>
              <a:t>ιμίες</a:t>
            </a:r>
            <a:r>
              <a:rPr lang="en-US" sz="2600" dirty="0">
                <a:latin typeface="Arial" panose="020B0604020202020204" pitchFamily="34" charset="0"/>
                <a:ea typeface="+mj-ea"/>
                <a:cs typeface="Arial" panose="020B0604020202020204" pitchFamily="34" charset="0"/>
              </a:rPr>
              <a:t> </a:t>
            </a:r>
            <a:endParaRPr lang="el-GR" sz="2600" dirty="0">
              <a:latin typeface="Arial" panose="020B0604020202020204" pitchFamily="34" charset="0"/>
              <a:ea typeface="+mj-ea"/>
              <a:cs typeface="Arial" panose="020B0604020202020204" pitchFamily="34" charset="0"/>
            </a:endParaRPr>
          </a:p>
          <a:p>
            <a:pPr>
              <a:spcBef>
                <a:spcPts val="1000"/>
              </a:spcBef>
              <a:buClr>
                <a:schemeClr val="accent1"/>
              </a:buClr>
              <a:buSzPct val="80000"/>
            </a:pPr>
            <a:endParaRPr lang="en-US" sz="2600" dirty="0">
              <a:latin typeface="Arial" panose="020B0604020202020204" pitchFamily="34" charset="0"/>
              <a:ea typeface="+mj-ea"/>
              <a:cs typeface="Arial" panose="020B0604020202020204" pitchFamily="34" charset="0"/>
            </a:endParaRPr>
          </a:p>
          <a:p>
            <a:pPr marL="342900" indent="-342900">
              <a:spcBef>
                <a:spcPts val="1000"/>
              </a:spcBef>
              <a:buClr>
                <a:schemeClr val="accent1"/>
              </a:buClr>
              <a:buSzPct val="80000"/>
              <a:buFont typeface="Wingdings 3" charset="2"/>
              <a:buChar char=""/>
            </a:pPr>
            <a:r>
              <a:rPr lang="en-US" sz="2600" dirty="0">
                <a:latin typeface="Arial" panose="020B0604020202020204" pitchFamily="34" charset="0"/>
                <a:ea typeface="+mj-ea"/>
                <a:cs typeface="Arial" panose="020B0604020202020204" pitchFamily="34" charset="0"/>
              </a:rPr>
              <a:t>1980s: </a:t>
            </a:r>
            <a:r>
              <a:rPr lang="en-US" sz="2600" dirty="0" err="1">
                <a:latin typeface="Arial" panose="020B0604020202020204" pitchFamily="34" charset="0"/>
                <a:ea typeface="+mj-ea"/>
                <a:cs typeface="Arial" panose="020B0604020202020204" pitchFamily="34" charset="0"/>
              </a:rPr>
              <a:t>η</a:t>
            </a:r>
            <a:r>
              <a:rPr lang="en-US" sz="2600" dirty="0">
                <a:latin typeface="Arial" panose="020B0604020202020204" pitchFamily="34" charset="0"/>
                <a:ea typeface="+mj-ea"/>
                <a:cs typeface="Arial" panose="020B0604020202020204" pitchFamily="34" charset="0"/>
              </a:rPr>
              <a:t> </a:t>
            </a:r>
            <a:r>
              <a:rPr lang="en-US" sz="2600" dirty="0" err="1">
                <a:latin typeface="Arial" panose="020B0604020202020204" pitchFamily="34" charset="0"/>
                <a:ea typeface="+mj-ea"/>
                <a:cs typeface="Arial" panose="020B0604020202020204" pitchFamily="34" charset="0"/>
              </a:rPr>
              <a:t>συχνότητ</a:t>
            </a:r>
            <a:r>
              <a:rPr lang="en-US" sz="2600" dirty="0">
                <a:latin typeface="Arial" panose="020B0604020202020204" pitchFamily="34" charset="0"/>
                <a:ea typeface="+mj-ea"/>
                <a:cs typeface="Arial" panose="020B0604020202020204" pitchFamily="34" charset="0"/>
              </a:rPr>
              <a:t>α </a:t>
            </a:r>
            <a:r>
              <a:rPr lang="en-US" sz="2600" dirty="0" err="1">
                <a:latin typeface="Arial" panose="020B0604020202020204" pitchFamily="34" charset="0"/>
                <a:ea typeface="+mj-ea"/>
                <a:cs typeface="Arial" panose="020B0604020202020204" pitchFamily="34" charset="0"/>
              </a:rPr>
              <a:t>της</a:t>
            </a:r>
            <a:r>
              <a:rPr lang="en-US" sz="2600" dirty="0">
                <a:latin typeface="Arial" panose="020B0604020202020204" pitchFamily="34" charset="0"/>
                <a:ea typeface="+mj-ea"/>
                <a:cs typeface="Arial" panose="020B0604020202020204" pitchFamily="34" charset="0"/>
              </a:rPr>
              <a:t> βα</a:t>
            </a:r>
            <a:r>
              <a:rPr lang="en-US" sz="2600" dirty="0" err="1">
                <a:latin typeface="Arial" panose="020B0604020202020204" pitchFamily="34" charset="0"/>
                <a:ea typeface="+mj-ea"/>
                <a:cs typeface="Arial" panose="020B0604020202020204" pitchFamily="34" charset="0"/>
              </a:rPr>
              <a:t>κτηρι</a:t>
            </a:r>
            <a:r>
              <a:rPr lang="en-US" sz="2600" dirty="0">
                <a:latin typeface="Arial" panose="020B0604020202020204" pitchFamily="34" charset="0"/>
                <a:ea typeface="+mj-ea"/>
                <a:cs typeface="Arial" panose="020B0604020202020204" pitchFamily="34" charset="0"/>
              </a:rPr>
              <a:t>α</a:t>
            </a:r>
            <a:r>
              <a:rPr lang="en-US" sz="2600" dirty="0" err="1">
                <a:latin typeface="Arial" panose="020B0604020202020204" pitchFamily="34" charset="0"/>
                <a:ea typeface="+mj-ea"/>
                <a:cs typeface="Arial" panose="020B0604020202020204" pitchFamily="34" charset="0"/>
              </a:rPr>
              <a:t>ιμί</a:t>
            </a:r>
            <a:r>
              <a:rPr lang="en-US" sz="2600" dirty="0">
                <a:latin typeface="Arial" panose="020B0604020202020204" pitchFamily="34" charset="0"/>
                <a:ea typeface="+mj-ea"/>
                <a:cs typeface="Arial" panose="020B0604020202020204" pitchFamily="34" charset="0"/>
              </a:rPr>
              <a:t>α</a:t>
            </a:r>
            <a:r>
              <a:rPr lang="en-US" sz="2600" dirty="0" err="1">
                <a:latin typeface="Arial" panose="020B0604020202020204" pitchFamily="34" charset="0"/>
                <a:ea typeface="+mj-ea"/>
                <a:cs typeface="Arial" panose="020B0604020202020204" pitchFamily="34" charset="0"/>
              </a:rPr>
              <a:t>ς</a:t>
            </a:r>
            <a:r>
              <a:rPr lang="en-US" sz="2600" dirty="0">
                <a:latin typeface="Arial" panose="020B0604020202020204" pitchFamily="34" charset="0"/>
                <a:ea typeface="+mj-ea"/>
                <a:cs typeface="Arial" panose="020B0604020202020204" pitchFamily="34" charset="0"/>
              </a:rPr>
              <a:t> απ</a:t>
            </a:r>
            <a:r>
              <a:rPr lang="en-US" sz="2600" dirty="0" err="1">
                <a:latin typeface="Arial" panose="020B0604020202020204" pitchFamily="34" charset="0"/>
                <a:ea typeface="+mj-ea"/>
                <a:cs typeface="Arial" panose="020B0604020202020204" pitchFamily="34" charset="0"/>
              </a:rPr>
              <a:t>ό</a:t>
            </a:r>
            <a:r>
              <a:rPr lang="en-US" sz="2600" dirty="0">
                <a:latin typeface="Arial" panose="020B0604020202020204" pitchFamily="34" charset="0"/>
                <a:ea typeface="+mj-ea"/>
                <a:cs typeface="Arial" panose="020B0604020202020204" pitchFamily="34" charset="0"/>
              </a:rPr>
              <a:t> </a:t>
            </a:r>
            <a:r>
              <a:rPr lang="en-US" sz="2600" dirty="0" err="1">
                <a:latin typeface="Arial" panose="020B0604020202020204" pitchFamily="34" charset="0"/>
                <a:ea typeface="+mj-ea"/>
                <a:cs typeface="Arial" panose="020B0604020202020204" pitchFamily="34" charset="0"/>
              </a:rPr>
              <a:t>εντεροκόκκους</a:t>
            </a:r>
            <a:r>
              <a:rPr lang="en-US" sz="2600" dirty="0">
                <a:latin typeface="Arial" panose="020B0604020202020204" pitchFamily="34" charset="0"/>
                <a:ea typeface="+mj-ea"/>
                <a:cs typeface="Arial" panose="020B0604020202020204" pitchFamily="34" charset="0"/>
              </a:rPr>
              <a:t> </a:t>
            </a:r>
            <a:r>
              <a:rPr lang="en-US" sz="2600" dirty="0" err="1">
                <a:latin typeface="Arial" panose="020B0604020202020204" pitchFamily="34" charset="0"/>
                <a:ea typeface="+mj-ea"/>
                <a:cs typeface="Arial" panose="020B0604020202020204" pitchFamily="34" charset="0"/>
              </a:rPr>
              <a:t>στ</a:t>
            </a:r>
            <a:r>
              <a:rPr lang="en-US" sz="2600" dirty="0">
                <a:latin typeface="Arial" panose="020B0604020202020204" pitchFamily="34" charset="0"/>
                <a:ea typeface="+mj-ea"/>
                <a:cs typeface="Arial" panose="020B0604020202020204" pitchFamily="34" charset="0"/>
              </a:rPr>
              <a:t>α πα</a:t>
            </a:r>
            <a:r>
              <a:rPr lang="en-US" sz="2600" dirty="0" err="1">
                <a:latin typeface="Arial" panose="020B0604020202020204" pitchFamily="34" charset="0"/>
                <a:ea typeface="+mj-ea"/>
                <a:cs typeface="Arial" panose="020B0604020202020204" pitchFamily="34" charset="0"/>
              </a:rPr>
              <a:t>νε</a:t>
            </a:r>
            <a:r>
              <a:rPr lang="en-US" sz="2600" dirty="0">
                <a:latin typeface="Arial" panose="020B0604020202020204" pitchFamily="34" charset="0"/>
                <a:ea typeface="+mj-ea"/>
                <a:cs typeface="Arial" panose="020B0604020202020204" pitchFamily="34" charset="0"/>
              </a:rPr>
              <a:t>π</a:t>
            </a:r>
            <a:r>
              <a:rPr lang="en-US" sz="2600" dirty="0" err="1">
                <a:latin typeface="Arial" panose="020B0604020202020204" pitchFamily="34" charset="0"/>
                <a:ea typeface="+mj-ea"/>
                <a:cs typeface="Arial" panose="020B0604020202020204" pitchFamily="34" charset="0"/>
              </a:rPr>
              <a:t>ιστημι</a:t>
            </a:r>
            <a:r>
              <a:rPr lang="en-US" sz="2600" dirty="0">
                <a:latin typeface="Arial" panose="020B0604020202020204" pitchFamily="34" charset="0"/>
                <a:ea typeface="+mj-ea"/>
                <a:cs typeface="Arial" panose="020B0604020202020204" pitchFamily="34" charset="0"/>
              </a:rPr>
              <a:t>α</a:t>
            </a:r>
            <a:r>
              <a:rPr lang="en-US" sz="2600" dirty="0" err="1">
                <a:latin typeface="Arial" panose="020B0604020202020204" pitchFamily="34" charset="0"/>
                <a:ea typeface="+mj-ea"/>
                <a:cs typeface="Arial" panose="020B0604020202020204" pitchFamily="34" charset="0"/>
              </a:rPr>
              <a:t>κά</a:t>
            </a:r>
            <a:r>
              <a:rPr lang="en-US" sz="2600" dirty="0">
                <a:latin typeface="Arial" panose="020B0604020202020204" pitchFamily="34" charset="0"/>
                <a:ea typeface="+mj-ea"/>
                <a:cs typeface="Arial" panose="020B0604020202020204" pitchFamily="34" charset="0"/>
              </a:rPr>
              <a:t> </a:t>
            </a:r>
            <a:r>
              <a:rPr lang="en-US" sz="2600" dirty="0" err="1">
                <a:latin typeface="Arial" panose="020B0604020202020204" pitchFamily="34" charset="0"/>
                <a:ea typeface="+mj-ea"/>
                <a:cs typeface="Arial" panose="020B0604020202020204" pitchFamily="34" charset="0"/>
              </a:rPr>
              <a:t>νοσοκομεί</a:t>
            </a:r>
            <a:r>
              <a:rPr lang="en-US" sz="2600" dirty="0">
                <a:latin typeface="Arial" panose="020B0604020202020204" pitchFamily="34" charset="0"/>
                <a:ea typeface="+mj-ea"/>
                <a:cs typeface="Arial" panose="020B0604020202020204" pitchFamily="34" charset="0"/>
              </a:rPr>
              <a:t>α α</a:t>
            </a:r>
            <a:r>
              <a:rPr lang="en-US" sz="2600" dirty="0" err="1">
                <a:latin typeface="Arial" panose="020B0604020202020204" pitchFamily="34" charset="0"/>
                <a:ea typeface="+mj-ea"/>
                <a:cs typeface="Arial" panose="020B0604020202020204" pitchFamily="34" charset="0"/>
              </a:rPr>
              <a:t>υξήθηκε</a:t>
            </a:r>
            <a:r>
              <a:rPr lang="en-US" sz="2600" dirty="0">
                <a:latin typeface="Arial" panose="020B0604020202020204" pitchFamily="34" charset="0"/>
                <a:ea typeface="+mj-ea"/>
                <a:cs typeface="Arial" panose="020B0604020202020204" pitchFamily="34" charset="0"/>
              </a:rPr>
              <a:t> </a:t>
            </a:r>
            <a:r>
              <a:rPr lang="en-US" sz="2600" dirty="0" err="1">
                <a:latin typeface="Arial" panose="020B0604020202020204" pitchFamily="34" charset="0"/>
                <a:ea typeface="+mj-ea"/>
                <a:cs typeface="Arial" panose="020B0604020202020204" pitchFamily="34" charset="0"/>
              </a:rPr>
              <a:t>κ</a:t>
            </a:r>
            <a:r>
              <a:rPr lang="en-US" sz="2600" dirty="0">
                <a:latin typeface="Arial" panose="020B0604020202020204" pitchFamily="34" charset="0"/>
                <a:ea typeface="+mj-ea"/>
                <a:cs typeface="Arial" panose="020B0604020202020204" pitchFamily="34" charset="0"/>
              </a:rPr>
              <a:t>α</a:t>
            </a:r>
            <a:r>
              <a:rPr lang="en-US" sz="2600" dirty="0" err="1">
                <a:latin typeface="Arial" panose="020B0604020202020204" pitchFamily="34" charset="0"/>
                <a:ea typeface="+mj-ea"/>
                <a:cs typeface="Arial" panose="020B0604020202020204" pitchFamily="34" charset="0"/>
              </a:rPr>
              <a:t>τά</a:t>
            </a:r>
            <a:r>
              <a:rPr lang="en-US" sz="2600" dirty="0">
                <a:latin typeface="Arial" panose="020B0604020202020204" pitchFamily="34" charset="0"/>
                <a:ea typeface="+mj-ea"/>
                <a:cs typeface="Arial" panose="020B0604020202020204" pitchFamily="34" charset="0"/>
              </a:rPr>
              <a:t> 197% </a:t>
            </a:r>
            <a:r>
              <a:rPr lang="en-US" sz="2600" baseline="30000" dirty="0">
                <a:latin typeface="Arial" panose="020B0604020202020204" pitchFamily="34" charset="0"/>
                <a:ea typeface="+mj-ea"/>
                <a:cs typeface="Arial" panose="020B0604020202020204" pitchFamily="34" charset="0"/>
              </a:rPr>
              <a:t>1</a:t>
            </a:r>
            <a:endParaRPr lang="el-GR" sz="2600" baseline="30000" dirty="0">
              <a:latin typeface="Arial" panose="020B0604020202020204" pitchFamily="34" charset="0"/>
              <a:ea typeface="+mj-ea"/>
              <a:cs typeface="Arial" panose="020B0604020202020204" pitchFamily="34" charset="0"/>
            </a:endParaRPr>
          </a:p>
          <a:p>
            <a:pPr>
              <a:spcBef>
                <a:spcPts val="1000"/>
              </a:spcBef>
              <a:buClr>
                <a:schemeClr val="accent1"/>
              </a:buClr>
              <a:buSzPct val="80000"/>
            </a:pPr>
            <a:endParaRPr lang="el-GR" sz="2600" dirty="0">
              <a:latin typeface="Arial" panose="020B0604020202020204" pitchFamily="34" charset="0"/>
              <a:ea typeface="+mj-ea"/>
              <a:cs typeface="Arial" panose="020B0604020202020204" pitchFamily="34" charset="0"/>
            </a:endParaRPr>
          </a:p>
          <a:p>
            <a:pPr marL="342900" indent="-342900">
              <a:spcBef>
                <a:spcPts val="1000"/>
              </a:spcBef>
              <a:buClr>
                <a:schemeClr val="accent1"/>
              </a:buClr>
              <a:buSzPct val="80000"/>
              <a:buFont typeface="Wingdings 3" charset="2"/>
              <a:buChar char=""/>
            </a:pPr>
            <a:r>
              <a:rPr lang="el-GR" sz="2600" dirty="0">
                <a:latin typeface="Arial" panose="020B0604020202020204" pitchFamily="34" charset="0"/>
                <a:cs typeface="Arial" panose="020B0604020202020204" pitchFamily="34" charset="0"/>
              </a:rPr>
              <a:t>Βακτήρια με μεγάλη ικανότητα απόκτησης αντοχής</a:t>
            </a:r>
            <a:endParaRPr lang="en-US" sz="2600" dirty="0">
              <a:latin typeface="Arial" panose="020B0604020202020204" pitchFamily="34" charset="0"/>
              <a:cs typeface="Arial" panose="020B0604020202020204" pitchFamily="34" charset="0"/>
            </a:endParaRPr>
          </a:p>
          <a:p>
            <a:pPr>
              <a:spcBef>
                <a:spcPts val="1000"/>
              </a:spcBef>
              <a:buClr>
                <a:schemeClr val="accent1"/>
              </a:buClr>
              <a:buSzPct val="80000"/>
            </a:pPr>
            <a:endParaRPr lang="en-US" sz="2000" dirty="0">
              <a:latin typeface="+mj-lt"/>
              <a:ea typeface="+mj-ea"/>
              <a:cs typeface="+mj-cs"/>
            </a:endParaRPr>
          </a:p>
          <a:p>
            <a:pPr marL="342900" indent="-342900">
              <a:spcBef>
                <a:spcPts val="1000"/>
              </a:spcBef>
              <a:buClr>
                <a:schemeClr val="accent1"/>
              </a:buClr>
              <a:buSzPct val="80000"/>
              <a:buFont typeface="Wingdings 3" charset="2"/>
              <a:buChar char=""/>
            </a:pPr>
            <a:endParaRPr lang="en-US" dirty="0">
              <a:latin typeface="+mj-lt"/>
              <a:ea typeface="+mj-ea"/>
              <a:cs typeface="+mj-cs"/>
            </a:endParaRPr>
          </a:p>
          <a:p>
            <a:pPr>
              <a:spcBef>
                <a:spcPts val="1000"/>
              </a:spcBef>
              <a:buClr>
                <a:schemeClr val="accent1"/>
              </a:buClr>
              <a:buSzPct val="80000"/>
            </a:pPr>
            <a:r>
              <a:rPr lang="en-US" sz="1500" dirty="0">
                <a:latin typeface="+mj-lt"/>
                <a:ea typeface="+mj-ea"/>
                <a:cs typeface="+mj-cs"/>
              </a:rPr>
              <a:t>1. NNIS, Am J Med 1991;91(suppl 3B):86S</a:t>
            </a:r>
          </a:p>
        </p:txBody>
      </p:sp>
      <p:pic>
        <p:nvPicPr>
          <p:cNvPr id="15" name="Picture 5">
            <a:extLst>
              <a:ext uri="{FF2B5EF4-FFF2-40B4-BE49-F238E27FC236}">
                <a16:creationId xmlns:a16="http://schemas.microsoft.com/office/drawing/2014/main" xmlns="" id="{DB27DF06-103A-8641-9FBD-BEA3A2F48190}"/>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36157" y="3550920"/>
            <a:ext cx="2309165" cy="2926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081865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121">
            <a:extLst>
              <a:ext uri="{FF2B5EF4-FFF2-40B4-BE49-F238E27FC236}">
                <a16:creationId xmlns:a16="http://schemas.microsoft.com/office/drawing/2014/main" xmlns="" id="{F1B8F9CB-890B-4CB8-B503-188A763E2FC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cstate="print">
            <a:extLst>
              <a:ext uri="{28A0092B-C50C-407E-A947-70E740481C1C}">
                <a14:useLocalDpi xmlns:a14="http://schemas.microsoft.com/office/drawing/2010/main" xmlns="" val="0"/>
              </a:ext>
            </a:extLst>
          </a:blip>
          <a:srcRect l="3613"/>
          <a:stretch/>
        </p:blipFill>
        <p:spPr>
          <a:xfrm>
            <a:off x="0" y="2669685"/>
            <a:ext cx="3027759" cy="4188315"/>
          </a:xfrm>
          <a:prstGeom prst="rect">
            <a:avLst/>
          </a:prstGeom>
        </p:spPr>
      </p:pic>
      <p:pic>
        <p:nvPicPr>
          <p:cNvPr id="124" name="Picture 123">
            <a:extLst>
              <a:ext uri="{FF2B5EF4-FFF2-40B4-BE49-F238E27FC236}">
                <a16:creationId xmlns:a16="http://schemas.microsoft.com/office/drawing/2014/main" xmlns="" id="{AA632AB4-3837-4FD0-8B62-0A18B573F46D}"/>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cstate="print">
            <a:extLst>
              <a:ext uri="{28A0092B-C50C-407E-A947-70E740481C1C}">
                <a14:useLocalDpi xmlns:a14="http://schemas.microsoft.com/office/drawing/2010/main" xmlns="" val="0"/>
              </a:ext>
            </a:extLst>
          </a:blip>
          <a:srcRect l="35640"/>
          <a:stretch/>
        </p:blipFill>
        <p:spPr>
          <a:xfrm>
            <a:off x="0" y="2892347"/>
            <a:ext cx="1141809" cy="2365453"/>
          </a:xfrm>
          <a:prstGeom prst="rect">
            <a:avLst/>
          </a:prstGeom>
        </p:spPr>
      </p:pic>
      <p:sp>
        <p:nvSpPr>
          <p:cNvPr id="126" name="Oval 125">
            <a:extLst>
              <a:ext uri="{FF2B5EF4-FFF2-40B4-BE49-F238E27FC236}">
                <a16:creationId xmlns:a16="http://schemas.microsoft.com/office/drawing/2014/main" xmlns="" id="{C393B4A7-6ABF-423D-A762-3CDB4897A8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28" name="Picture 127">
            <a:extLst>
              <a:ext uri="{FF2B5EF4-FFF2-40B4-BE49-F238E27FC236}">
                <a16:creationId xmlns:a16="http://schemas.microsoft.com/office/drawing/2014/main" xmlns="" id="{9CD2319A-6FA9-4EFB-9EDF-7304467425E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cstate="print">
            <a:extLst>
              <a:ext uri="{28A0092B-C50C-407E-A947-70E740481C1C}">
                <a14:useLocalDpi xmlns:a14="http://schemas.microsoft.com/office/drawing/2010/main" xmlns="" val="0"/>
              </a:ext>
            </a:extLst>
          </a:blip>
          <a:srcRect t="28813"/>
          <a:stretch/>
        </p:blipFill>
        <p:spPr>
          <a:xfrm>
            <a:off x="5999559" y="0"/>
            <a:ext cx="1202540" cy="1141407"/>
          </a:xfrm>
          <a:prstGeom prst="rect">
            <a:avLst/>
          </a:prstGeom>
        </p:spPr>
      </p:pic>
      <p:pic>
        <p:nvPicPr>
          <p:cNvPr id="130" name="Picture 129">
            <a:extLst>
              <a:ext uri="{FF2B5EF4-FFF2-40B4-BE49-F238E27FC236}">
                <a16:creationId xmlns:a16="http://schemas.microsoft.com/office/drawing/2014/main" xmlns="" id="{D1692A93-3514-4486-8B67-CCA4E0259BC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cstate="print">
            <a:extLst>
              <a:ext uri="{28A0092B-C50C-407E-A947-70E740481C1C}">
                <a14:useLocalDpi xmlns:a14="http://schemas.microsoft.com/office/drawing/2010/main" xmlns="" val="0"/>
              </a:ext>
            </a:extLst>
          </a:blip>
          <a:srcRect b="23320"/>
          <a:stretch/>
        </p:blipFill>
        <p:spPr>
          <a:xfrm>
            <a:off x="6454408" y="6096000"/>
            <a:ext cx="745301" cy="762000"/>
          </a:xfrm>
          <a:prstGeom prst="rect">
            <a:avLst/>
          </a:prstGeom>
        </p:spPr>
      </p:pic>
      <p:sp>
        <p:nvSpPr>
          <p:cNvPr id="132" name="Rectangle 131">
            <a:extLst>
              <a:ext uri="{FF2B5EF4-FFF2-40B4-BE49-F238E27FC236}">
                <a16:creationId xmlns:a16="http://schemas.microsoft.com/office/drawing/2014/main" xmlns="" id="{01AD250C-F2EA-449F-9B14-DF5BB674C5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91490" name="Text Box 2"/>
          <p:cNvSpPr txBox="1">
            <a:spLocks noChangeArrowheads="1"/>
          </p:cNvSpPr>
          <p:nvPr/>
        </p:nvSpPr>
        <p:spPr bwMode="auto">
          <a:xfrm>
            <a:off x="894443" y="435059"/>
            <a:ext cx="7053542" cy="1400530"/>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lIns="91440" tIns="45720" rIns="91440" bIns="45720" rtlCol="0" anchor="t">
            <a:normAutofit/>
          </a:bodyPr>
          <a:lstStyle/>
          <a:p>
            <a:pPr>
              <a:lnSpc>
                <a:spcPct val="90000"/>
              </a:lnSpc>
              <a:spcBef>
                <a:spcPct val="0"/>
              </a:spcBef>
              <a:spcAft>
                <a:spcPts val="600"/>
              </a:spcAft>
            </a:pPr>
            <a:r>
              <a:rPr lang="el-GR" sz="2900" dirty="0">
                <a:solidFill>
                  <a:schemeClr val="tx2"/>
                </a:solidFill>
                <a:latin typeface="+mj-lt"/>
                <a:ea typeface="+mj-ea"/>
                <a:cs typeface="+mj-cs"/>
              </a:rPr>
              <a:t> </a:t>
            </a:r>
            <a:r>
              <a:rPr lang="en-US" sz="2900" dirty="0">
                <a:solidFill>
                  <a:schemeClr val="tx2"/>
                </a:solidFill>
                <a:latin typeface="+mj-lt"/>
                <a:ea typeface="+mj-ea"/>
                <a:cs typeface="+mj-cs"/>
              </a:rPr>
              <a:t>Enterococcus faecalis </a:t>
            </a:r>
            <a:r>
              <a:rPr lang="en-US" sz="2900" dirty="0" err="1">
                <a:solidFill>
                  <a:schemeClr val="tx2"/>
                </a:solidFill>
                <a:latin typeface="+mj-lt"/>
                <a:ea typeface="+mj-ea"/>
                <a:cs typeface="+mj-cs"/>
              </a:rPr>
              <a:t>κ</a:t>
            </a:r>
            <a:r>
              <a:rPr lang="en-US" sz="2900" dirty="0">
                <a:solidFill>
                  <a:schemeClr val="tx2"/>
                </a:solidFill>
                <a:latin typeface="+mj-lt"/>
                <a:ea typeface="+mj-ea"/>
                <a:cs typeface="+mj-cs"/>
              </a:rPr>
              <a:t>α</a:t>
            </a:r>
            <a:r>
              <a:rPr lang="en-US" sz="2900" dirty="0" err="1">
                <a:solidFill>
                  <a:schemeClr val="tx2"/>
                </a:solidFill>
                <a:latin typeface="+mj-lt"/>
                <a:ea typeface="+mj-ea"/>
                <a:cs typeface="+mj-cs"/>
              </a:rPr>
              <a:t>ι</a:t>
            </a:r>
            <a:r>
              <a:rPr lang="en-US" sz="2900" dirty="0">
                <a:solidFill>
                  <a:schemeClr val="tx2"/>
                </a:solidFill>
                <a:latin typeface="+mj-lt"/>
                <a:ea typeface="+mj-ea"/>
                <a:cs typeface="+mj-cs"/>
              </a:rPr>
              <a:t> faecium </a:t>
            </a:r>
          </a:p>
          <a:p>
            <a:pPr>
              <a:lnSpc>
                <a:spcPct val="90000"/>
              </a:lnSpc>
              <a:spcBef>
                <a:spcPct val="0"/>
              </a:spcBef>
              <a:spcAft>
                <a:spcPts val="600"/>
              </a:spcAft>
            </a:pPr>
            <a:r>
              <a:rPr lang="en-US" sz="2900" dirty="0">
                <a:solidFill>
                  <a:schemeClr val="tx2"/>
                </a:solidFill>
                <a:latin typeface="+mj-lt"/>
                <a:ea typeface="+mj-ea"/>
                <a:cs typeface="+mj-cs"/>
              </a:rPr>
              <a:t> </a:t>
            </a:r>
            <a:r>
              <a:rPr lang="en-US" sz="2900" dirty="0" err="1">
                <a:solidFill>
                  <a:schemeClr val="tx2"/>
                </a:solidFill>
                <a:latin typeface="+mj-lt"/>
                <a:ea typeface="+mj-ea"/>
                <a:cs typeface="+mj-cs"/>
              </a:rPr>
              <a:t>λοιμογόνοι</a:t>
            </a:r>
            <a:r>
              <a:rPr lang="en-US" sz="2900" dirty="0">
                <a:solidFill>
                  <a:schemeClr val="tx2"/>
                </a:solidFill>
                <a:latin typeface="+mj-lt"/>
                <a:ea typeface="+mj-ea"/>
                <a:cs typeface="+mj-cs"/>
              </a:rPr>
              <a:t> πα</a:t>
            </a:r>
            <a:r>
              <a:rPr lang="en-US" sz="2900" dirty="0" err="1">
                <a:solidFill>
                  <a:schemeClr val="tx2"/>
                </a:solidFill>
                <a:latin typeface="+mj-lt"/>
                <a:ea typeface="+mj-ea"/>
                <a:cs typeface="+mj-cs"/>
              </a:rPr>
              <a:t>ράγοντες</a:t>
            </a:r>
            <a:endParaRPr lang="en-US" sz="2900" dirty="0">
              <a:solidFill>
                <a:schemeClr val="tx2"/>
              </a:solidFill>
              <a:latin typeface="+mj-lt"/>
              <a:ea typeface="+mj-ea"/>
              <a:cs typeface="+mj-cs"/>
            </a:endParaRPr>
          </a:p>
        </p:txBody>
      </p:sp>
      <p:graphicFrame>
        <p:nvGraphicFramePr>
          <p:cNvPr id="191541" name="Group 53"/>
          <p:cNvGraphicFramePr>
            <a:graphicFrameLocks noGrp="1"/>
          </p:cNvGraphicFramePr>
          <p:nvPr>
            <p:ph/>
            <p:extLst>
              <p:ext uri="{D42A27DB-BD31-4B8C-83A1-F6EECF244321}">
                <p14:modId xmlns:p14="http://schemas.microsoft.com/office/powerpoint/2010/main" xmlns="" val="1516193030"/>
              </p:ext>
            </p:extLst>
          </p:nvPr>
        </p:nvGraphicFramePr>
        <p:xfrm>
          <a:off x="1014069" y="1853248"/>
          <a:ext cx="6814290" cy="4430830"/>
        </p:xfrm>
        <a:graphic>
          <a:graphicData uri="http://schemas.openxmlformats.org/drawingml/2006/table">
            <a:tbl>
              <a:tblPr firstRow="1" bandRow="1"/>
              <a:tblGrid>
                <a:gridCol w="3029001">
                  <a:extLst>
                    <a:ext uri="{9D8B030D-6E8A-4147-A177-3AD203B41FA5}">
                      <a16:colId xmlns:a16="http://schemas.microsoft.com/office/drawing/2014/main" xmlns="" val="20000"/>
                    </a:ext>
                  </a:extLst>
                </a:gridCol>
                <a:gridCol w="1863112">
                  <a:extLst>
                    <a:ext uri="{9D8B030D-6E8A-4147-A177-3AD203B41FA5}">
                      <a16:colId xmlns:a16="http://schemas.microsoft.com/office/drawing/2014/main" xmlns="" val="20001"/>
                    </a:ext>
                  </a:extLst>
                </a:gridCol>
                <a:gridCol w="1922177">
                  <a:extLst>
                    <a:ext uri="{9D8B030D-6E8A-4147-A177-3AD203B41FA5}">
                      <a16:colId xmlns:a16="http://schemas.microsoft.com/office/drawing/2014/main" xmlns="" val="20002"/>
                    </a:ext>
                  </a:extLst>
                </a:gridCol>
              </a:tblGrid>
              <a:tr h="38467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700" b="1" i="0" u="none" strike="noStrike" cap="none" normalizeH="0" baseline="0">
                          <a:ln>
                            <a:noFill/>
                          </a:ln>
                          <a:solidFill>
                            <a:srgbClr val="FFFF00"/>
                          </a:solidFill>
                          <a:effectLst/>
                          <a:latin typeface="Times New Roman" pitchFamily="18" charset="0"/>
                        </a:rPr>
                        <a:t>Παράγοντας</a:t>
                      </a:r>
                    </a:p>
                  </a:txBody>
                  <a:tcPr marL="65060" marR="65060" marT="32530" marB="325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700" b="1" i="1" u="none" strike="noStrike" cap="none" normalizeH="0" baseline="0">
                          <a:ln>
                            <a:noFill/>
                          </a:ln>
                          <a:solidFill>
                            <a:srgbClr val="FFFF00"/>
                          </a:solidFill>
                          <a:effectLst/>
                          <a:latin typeface="Times New Roman" pitchFamily="18" charset="0"/>
                        </a:rPr>
                        <a:t>E. faecalis</a:t>
                      </a:r>
                      <a:endParaRPr kumimoji="0" lang="el-GR" sz="1700" b="1" i="1" u="none" strike="noStrike" cap="none" normalizeH="0" baseline="0">
                        <a:ln>
                          <a:noFill/>
                        </a:ln>
                        <a:solidFill>
                          <a:srgbClr val="FFFF00"/>
                        </a:solidFill>
                        <a:effectLst/>
                        <a:latin typeface="Times New Roman" pitchFamily="18" charset="0"/>
                      </a:endParaRPr>
                    </a:p>
                  </a:txBody>
                  <a:tcPr marL="65060" marR="65060" marT="32530" marB="325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700" b="1" i="1" u="none" strike="noStrike" cap="none" normalizeH="0" baseline="0">
                          <a:ln>
                            <a:noFill/>
                          </a:ln>
                          <a:solidFill>
                            <a:srgbClr val="FFFF00"/>
                          </a:solidFill>
                          <a:effectLst/>
                          <a:latin typeface="Times New Roman" pitchFamily="18" charset="0"/>
                        </a:rPr>
                        <a:t>E. faecium</a:t>
                      </a:r>
                      <a:endParaRPr kumimoji="0" lang="el-GR" sz="1700" b="1" i="1" u="none" strike="noStrike" cap="none" normalizeH="0" baseline="0">
                        <a:ln>
                          <a:noFill/>
                        </a:ln>
                        <a:solidFill>
                          <a:srgbClr val="FFFF00"/>
                        </a:solidFill>
                        <a:effectLst/>
                        <a:latin typeface="Times New Roman" pitchFamily="18" charset="0"/>
                      </a:endParaRPr>
                    </a:p>
                  </a:txBody>
                  <a:tcPr marL="65060" marR="65060" marT="32530" marB="325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371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a:ln>
                            <a:noFill/>
                          </a:ln>
                          <a:solidFill>
                            <a:schemeClr val="tx1"/>
                          </a:solidFill>
                          <a:effectLst/>
                          <a:latin typeface="Times New Roman" pitchFamily="18" charset="0"/>
                        </a:rPr>
                        <a:t>Αντοχή στα αντιβιοτικά</a:t>
                      </a:r>
                    </a:p>
                  </a:txBody>
                  <a:tcPr marL="65060" marR="65060" marT="32530" marB="325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a:ln>
                            <a:noFill/>
                          </a:ln>
                          <a:solidFill>
                            <a:schemeClr val="tx1"/>
                          </a:solidFill>
                          <a:effectLst/>
                          <a:latin typeface="Times New Roman" pitchFamily="18" charset="0"/>
                        </a:rPr>
                        <a:t>+</a:t>
                      </a:r>
                    </a:p>
                  </a:txBody>
                  <a:tcPr marL="65060" marR="65060" marT="32530" marB="325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a:ln>
                            <a:noFill/>
                          </a:ln>
                          <a:solidFill>
                            <a:schemeClr val="tx1"/>
                          </a:solidFill>
                          <a:effectLst/>
                          <a:latin typeface="Times New Roman" pitchFamily="18" charset="0"/>
                        </a:rPr>
                        <a:t>++</a:t>
                      </a:r>
                    </a:p>
                  </a:txBody>
                  <a:tcPr marL="65060" marR="65060" marT="32530" marB="325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3371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dirty="0">
                          <a:ln>
                            <a:noFill/>
                          </a:ln>
                          <a:solidFill>
                            <a:schemeClr val="accent3"/>
                          </a:solidFill>
                          <a:effectLst/>
                          <a:latin typeface="Times New Roman" pitchFamily="18" charset="0"/>
                        </a:rPr>
                        <a:t>Παράγοντας συγκόλλησης (</a:t>
                      </a:r>
                      <a:r>
                        <a:rPr kumimoji="0" lang="en-US" sz="1400" b="1" i="0" u="none" strike="noStrike" cap="none" normalizeH="0" baseline="0" dirty="0">
                          <a:ln>
                            <a:noFill/>
                          </a:ln>
                          <a:solidFill>
                            <a:schemeClr val="accent3"/>
                          </a:solidFill>
                          <a:effectLst/>
                          <a:latin typeface="Times New Roman" pitchFamily="18" charset="0"/>
                        </a:rPr>
                        <a:t>as)</a:t>
                      </a:r>
                      <a:endParaRPr kumimoji="0" lang="el-GR" sz="1400" b="1" i="0" u="none" strike="noStrike" cap="none" normalizeH="0" baseline="0" dirty="0">
                        <a:ln>
                          <a:noFill/>
                        </a:ln>
                        <a:solidFill>
                          <a:schemeClr val="accent3"/>
                        </a:solidFill>
                        <a:effectLst/>
                        <a:latin typeface="Times New Roman" pitchFamily="18" charset="0"/>
                      </a:endParaRPr>
                    </a:p>
                  </a:txBody>
                  <a:tcPr marL="65060" marR="65060" marT="32530" marB="325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a:ln>
                            <a:noFill/>
                          </a:ln>
                          <a:solidFill>
                            <a:schemeClr val="tx1"/>
                          </a:solidFill>
                          <a:effectLst/>
                          <a:latin typeface="Times New Roman" pitchFamily="18" charset="0"/>
                        </a:rPr>
                        <a:t>+</a:t>
                      </a:r>
                    </a:p>
                  </a:txBody>
                  <a:tcPr marL="65060" marR="65060" marT="32530" marB="325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a:ln>
                            <a:noFill/>
                          </a:ln>
                          <a:solidFill>
                            <a:schemeClr val="tx1"/>
                          </a:solidFill>
                          <a:effectLst/>
                          <a:latin typeface="Times New Roman" pitchFamily="18" charset="0"/>
                        </a:rPr>
                        <a:t>+/-</a:t>
                      </a:r>
                    </a:p>
                  </a:txBody>
                  <a:tcPr marL="65060" marR="65060" marT="32530" marB="325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3371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dirty="0" err="1">
                          <a:ln>
                            <a:noFill/>
                          </a:ln>
                          <a:solidFill>
                            <a:schemeClr val="accent3"/>
                          </a:solidFill>
                          <a:effectLst/>
                          <a:latin typeface="Times New Roman" pitchFamily="18" charset="0"/>
                        </a:rPr>
                        <a:t>Κυτταρολυσίνη</a:t>
                      </a:r>
                      <a:endParaRPr kumimoji="0" lang="el-GR" sz="1400" b="1" i="0" u="none" strike="noStrike" cap="none" normalizeH="0" baseline="0" dirty="0">
                        <a:ln>
                          <a:noFill/>
                        </a:ln>
                        <a:solidFill>
                          <a:schemeClr val="accent3"/>
                        </a:solidFill>
                        <a:effectLst/>
                        <a:latin typeface="Times New Roman" pitchFamily="18" charset="0"/>
                      </a:endParaRPr>
                    </a:p>
                  </a:txBody>
                  <a:tcPr marL="65060" marR="65060" marT="32530" marB="325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a:ln>
                            <a:noFill/>
                          </a:ln>
                          <a:solidFill>
                            <a:schemeClr val="tx1"/>
                          </a:solidFill>
                          <a:effectLst/>
                          <a:latin typeface="Times New Roman" pitchFamily="18" charset="0"/>
                        </a:rPr>
                        <a:t>+</a:t>
                      </a:r>
                    </a:p>
                  </a:txBody>
                  <a:tcPr marL="65060" marR="65060" marT="32530" marB="325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a:ln>
                            <a:noFill/>
                          </a:ln>
                          <a:solidFill>
                            <a:schemeClr val="tx1"/>
                          </a:solidFill>
                          <a:effectLst/>
                          <a:latin typeface="Times New Roman" pitchFamily="18" charset="0"/>
                        </a:rPr>
                        <a:t>+/-</a:t>
                      </a:r>
                    </a:p>
                  </a:txBody>
                  <a:tcPr marL="65060" marR="65060" marT="32530" marB="325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3371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dirty="0" err="1">
                          <a:ln>
                            <a:noFill/>
                          </a:ln>
                          <a:solidFill>
                            <a:schemeClr val="tx1"/>
                          </a:solidFill>
                          <a:effectLst/>
                          <a:latin typeface="Times New Roman" pitchFamily="18" charset="0"/>
                        </a:rPr>
                        <a:t>Ζελατινάση</a:t>
                      </a:r>
                      <a:endParaRPr kumimoji="0" lang="el-GR" sz="1400" b="1" i="0" u="none" strike="noStrike" cap="none" normalizeH="0" baseline="0" dirty="0">
                        <a:ln>
                          <a:noFill/>
                        </a:ln>
                        <a:solidFill>
                          <a:schemeClr val="tx1"/>
                        </a:solidFill>
                        <a:effectLst/>
                        <a:latin typeface="Times New Roman" pitchFamily="18" charset="0"/>
                      </a:endParaRPr>
                    </a:p>
                  </a:txBody>
                  <a:tcPr marL="65060" marR="65060" marT="32530" marB="325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a:ln>
                            <a:noFill/>
                          </a:ln>
                          <a:solidFill>
                            <a:schemeClr val="tx1"/>
                          </a:solidFill>
                          <a:effectLst/>
                          <a:latin typeface="Times New Roman" pitchFamily="18" charset="0"/>
                        </a:rPr>
                        <a:t>+</a:t>
                      </a:r>
                    </a:p>
                  </a:txBody>
                  <a:tcPr marL="65060" marR="65060" marT="32530" marB="325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a:ln>
                            <a:noFill/>
                          </a:ln>
                          <a:solidFill>
                            <a:schemeClr val="tx1"/>
                          </a:solidFill>
                          <a:effectLst/>
                          <a:latin typeface="Times New Roman" pitchFamily="18" charset="0"/>
                        </a:rPr>
                        <a:t>+/-</a:t>
                      </a:r>
                    </a:p>
                  </a:txBody>
                  <a:tcPr marL="65060" marR="65060" marT="32530" marB="325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3371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a:ln>
                            <a:noFill/>
                          </a:ln>
                          <a:solidFill>
                            <a:schemeClr val="tx1"/>
                          </a:solidFill>
                          <a:effectLst/>
                          <a:latin typeface="Times New Roman" pitchFamily="18" charset="0"/>
                        </a:rPr>
                        <a:t>Εξωκυττάριο </a:t>
                      </a:r>
                      <a:r>
                        <a:rPr kumimoji="0" lang="en-US" sz="1400" b="1" i="0" u="none" strike="noStrike" cap="none" normalizeH="0" baseline="0">
                          <a:ln>
                            <a:noFill/>
                          </a:ln>
                          <a:solidFill>
                            <a:schemeClr val="tx1"/>
                          </a:solidFill>
                          <a:effectLst/>
                          <a:latin typeface="Times New Roman" pitchFamily="18" charset="0"/>
                        </a:rPr>
                        <a:t>superoxide</a:t>
                      </a:r>
                      <a:endParaRPr kumimoji="0" lang="el-GR" sz="1400" b="1" i="0" u="none" strike="noStrike" cap="none" normalizeH="0" baseline="0">
                        <a:ln>
                          <a:noFill/>
                        </a:ln>
                        <a:solidFill>
                          <a:schemeClr val="tx1"/>
                        </a:solidFill>
                        <a:effectLst/>
                        <a:latin typeface="Times New Roman" pitchFamily="18" charset="0"/>
                      </a:endParaRPr>
                    </a:p>
                  </a:txBody>
                  <a:tcPr marL="65060" marR="65060" marT="32530" marB="325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a:ln>
                            <a:noFill/>
                          </a:ln>
                          <a:solidFill>
                            <a:schemeClr val="tx1"/>
                          </a:solidFill>
                          <a:effectLst/>
                          <a:latin typeface="Times New Roman" pitchFamily="18" charset="0"/>
                        </a:rPr>
                        <a:t>+</a:t>
                      </a:r>
                    </a:p>
                  </a:txBody>
                  <a:tcPr marL="65060" marR="65060" marT="32530" marB="325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a:ln>
                            <a:noFill/>
                          </a:ln>
                          <a:solidFill>
                            <a:schemeClr val="tx1"/>
                          </a:solidFill>
                          <a:effectLst/>
                          <a:latin typeface="Times New Roman" pitchFamily="18" charset="0"/>
                        </a:rPr>
                        <a:t>+/-</a:t>
                      </a:r>
                    </a:p>
                  </a:txBody>
                  <a:tcPr marL="65060" marR="65060" marT="32530" marB="325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3371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a:ln>
                            <a:noFill/>
                          </a:ln>
                          <a:solidFill>
                            <a:schemeClr val="tx1"/>
                          </a:solidFill>
                          <a:effectLst/>
                          <a:latin typeface="Times New Roman" pitchFamily="18" charset="0"/>
                        </a:rPr>
                        <a:t>Πρωτεΐνη επιφανείας (</a:t>
                      </a:r>
                      <a:r>
                        <a:rPr kumimoji="0" lang="en-US" sz="1400" b="1" i="0" u="none" strike="noStrike" cap="none" normalizeH="0" baseline="0">
                          <a:ln>
                            <a:noFill/>
                          </a:ln>
                          <a:solidFill>
                            <a:schemeClr val="tx1"/>
                          </a:solidFill>
                          <a:effectLst/>
                          <a:latin typeface="Times New Roman" pitchFamily="18" charset="0"/>
                        </a:rPr>
                        <a:t>esp)</a:t>
                      </a:r>
                      <a:endParaRPr kumimoji="0" lang="el-GR" sz="1400" b="1" i="0" u="none" strike="noStrike" cap="none" normalizeH="0" baseline="0">
                        <a:ln>
                          <a:noFill/>
                        </a:ln>
                        <a:solidFill>
                          <a:schemeClr val="tx1"/>
                        </a:solidFill>
                        <a:effectLst/>
                        <a:latin typeface="Times New Roman" pitchFamily="18" charset="0"/>
                      </a:endParaRPr>
                    </a:p>
                  </a:txBody>
                  <a:tcPr marL="65060" marR="65060" marT="32530" marB="325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Times New Roman" pitchFamily="18" charset="0"/>
                        </a:rPr>
                        <a:t>+</a:t>
                      </a:r>
                      <a:endParaRPr kumimoji="0" lang="el-GR" sz="1400" b="1" i="0" u="none" strike="noStrike" cap="none" normalizeH="0" baseline="0">
                        <a:ln>
                          <a:noFill/>
                        </a:ln>
                        <a:solidFill>
                          <a:schemeClr val="tx1"/>
                        </a:solidFill>
                        <a:effectLst/>
                        <a:latin typeface="Times New Roman" pitchFamily="18" charset="0"/>
                      </a:endParaRPr>
                    </a:p>
                  </a:txBody>
                  <a:tcPr marL="65060" marR="65060" marT="32530" marB="325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Times New Roman" pitchFamily="18" charset="0"/>
                        </a:rPr>
                        <a:t>+/-</a:t>
                      </a:r>
                      <a:endParaRPr kumimoji="0" lang="el-GR" sz="1400" b="1" i="0" u="none" strike="noStrike" cap="none" normalizeH="0" baseline="0">
                        <a:ln>
                          <a:noFill/>
                        </a:ln>
                        <a:solidFill>
                          <a:schemeClr val="tx1"/>
                        </a:solidFill>
                        <a:effectLst/>
                        <a:latin typeface="Times New Roman" pitchFamily="18" charset="0"/>
                      </a:endParaRPr>
                    </a:p>
                  </a:txBody>
                  <a:tcPr marL="65060" marR="65060" marT="32530" marB="325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3371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a:ln>
                            <a:noFill/>
                          </a:ln>
                          <a:solidFill>
                            <a:schemeClr val="tx1"/>
                          </a:solidFill>
                          <a:effectLst/>
                          <a:latin typeface="Times New Roman" pitchFamily="18" charset="0"/>
                        </a:rPr>
                        <a:t>Παράγοντες προσκόλλησης</a:t>
                      </a:r>
                    </a:p>
                  </a:txBody>
                  <a:tcPr marL="65060" marR="65060" marT="32530" marB="325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Times New Roman" pitchFamily="18" charset="0"/>
                        </a:rPr>
                        <a:t>+</a:t>
                      </a:r>
                      <a:endParaRPr kumimoji="0" lang="el-GR" sz="1400" b="1" i="0" u="none" strike="noStrike" cap="none" normalizeH="0" baseline="0">
                        <a:ln>
                          <a:noFill/>
                        </a:ln>
                        <a:solidFill>
                          <a:schemeClr val="tx1"/>
                        </a:solidFill>
                        <a:effectLst/>
                        <a:latin typeface="Times New Roman" pitchFamily="18" charset="0"/>
                      </a:endParaRPr>
                    </a:p>
                  </a:txBody>
                  <a:tcPr marL="65060" marR="65060" marT="32530" marB="325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a:ln>
                            <a:noFill/>
                          </a:ln>
                          <a:solidFill>
                            <a:schemeClr val="tx1"/>
                          </a:solidFill>
                          <a:effectLst/>
                          <a:latin typeface="Times New Roman" pitchFamily="18" charset="0"/>
                        </a:rPr>
                        <a:t>+</a:t>
                      </a:r>
                    </a:p>
                  </a:txBody>
                  <a:tcPr marL="65060" marR="65060" marT="32530" marB="325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r h="3371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dirty="0" err="1">
                          <a:ln>
                            <a:noFill/>
                          </a:ln>
                          <a:solidFill>
                            <a:schemeClr val="tx1"/>
                          </a:solidFill>
                          <a:effectLst/>
                          <a:latin typeface="Times New Roman" pitchFamily="18" charset="0"/>
                        </a:rPr>
                        <a:t>Πεπτιδογλυκάνη</a:t>
                      </a:r>
                      <a:endParaRPr kumimoji="0" lang="el-GR" sz="1400" b="1" i="0" u="none" strike="noStrike" cap="none" normalizeH="0" baseline="0" dirty="0">
                        <a:ln>
                          <a:noFill/>
                        </a:ln>
                        <a:solidFill>
                          <a:schemeClr val="tx1"/>
                        </a:solidFill>
                        <a:effectLst/>
                        <a:latin typeface="Times New Roman" pitchFamily="18" charset="0"/>
                      </a:endParaRPr>
                    </a:p>
                  </a:txBody>
                  <a:tcPr marL="65060" marR="65060" marT="32530" marB="325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a:ln>
                            <a:noFill/>
                          </a:ln>
                          <a:solidFill>
                            <a:schemeClr val="tx1"/>
                          </a:solidFill>
                          <a:effectLst/>
                          <a:latin typeface="Times New Roman" pitchFamily="18" charset="0"/>
                        </a:rPr>
                        <a:t>+</a:t>
                      </a:r>
                    </a:p>
                  </a:txBody>
                  <a:tcPr marL="65060" marR="65060" marT="32530" marB="325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a:ln>
                            <a:noFill/>
                          </a:ln>
                          <a:solidFill>
                            <a:schemeClr val="tx1"/>
                          </a:solidFill>
                          <a:effectLst/>
                          <a:latin typeface="Times New Roman" pitchFamily="18" charset="0"/>
                        </a:rPr>
                        <a:t>+</a:t>
                      </a:r>
                    </a:p>
                  </a:txBody>
                  <a:tcPr marL="65060" marR="65060" marT="32530" marB="325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8"/>
                  </a:ext>
                </a:extLst>
              </a:tr>
              <a:tr h="3371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dirty="0" err="1">
                          <a:ln>
                            <a:noFill/>
                          </a:ln>
                          <a:solidFill>
                            <a:schemeClr val="accent3"/>
                          </a:solidFill>
                          <a:effectLst/>
                          <a:latin typeface="Times New Roman" pitchFamily="18" charset="0"/>
                        </a:rPr>
                        <a:t>Λιποτειχοϊκά</a:t>
                      </a:r>
                      <a:r>
                        <a:rPr kumimoji="0" lang="el-GR" sz="1400" b="1" i="0" u="none" strike="noStrike" cap="none" normalizeH="0" baseline="0" dirty="0">
                          <a:ln>
                            <a:noFill/>
                          </a:ln>
                          <a:solidFill>
                            <a:schemeClr val="accent3"/>
                          </a:solidFill>
                          <a:effectLst/>
                          <a:latin typeface="Times New Roman" pitchFamily="18" charset="0"/>
                        </a:rPr>
                        <a:t> οξέα</a:t>
                      </a:r>
                    </a:p>
                  </a:txBody>
                  <a:tcPr marL="65060" marR="65060" marT="32530" marB="325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a:ln>
                            <a:noFill/>
                          </a:ln>
                          <a:solidFill>
                            <a:schemeClr val="tx1"/>
                          </a:solidFill>
                          <a:effectLst/>
                          <a:latin typeface="Times New Roman" pitchFamily="18" charset="0"/>
                        </a:rPr>
                        <a:t>+</a:t>
                      </a:r>
                    </a:p>
                  </a:txBody>
                  <a:tcPr marL="65060" marR="65060" marT="32530" marB="325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a:ln>
                            <a:noFill/>
                          </a:ln>
                          <a:solidFill>
                            <a:schemeClr val="tx1"/>
                          </a:solidFill>
                          <a:effectLst/>
                          <a:latin typeface="Times New Roman" pitchFamily="18" charset="0"/>
                        </a:rPr>
                        <a:t>+</a:t>
                      </a:r>
                    </a:p>
                  </a:txBody>
                  <a:tcPr marL="65060" marR="65060" marT="32530" marB="325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9"/>
                  </a:ext>
                </a:extLst>
              </a:tr>
              <a:tr h="3371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dirty="0" err="1">
                          <a:ln>
                            <a:noFill/>
                          </a:ln>
                          <a:solidFill>
                            <a:schemeClr val="accent3"/>
                          </a:solidFill>
                          <a:effectLst/>
                          <a:latin typeface="Times New Roman" pitchFamily="18" charset="0"/>
                        </a:rPr>
                        <a:t>υαλουρονιδάση</a:t>
                      </a:r>
                      <a:endParaRPr kumimoji="0" lang="el-GR" sz="1400" b="1" i="0" u="none" strike="noStrike" cap="none" normalizeH="0" baseline="0" dirty="0">
                        <a:ln>
                          <a:noFill/>
                        </a:ln>
                        <a:solidFill>
                          <a:schemeClr val="accent3"/>
                        </a:solidFill>
                        <a:effectLst/>
                        <a:latin typeface="Times New Roman" pitchFamily="18" charset="0"/>
                      </a:endParaRPr>
                    </a:p>
                  </a:txBody>
                  <a:tcPr marL="65060" marR="65060" marT="32530" marB="325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a:ln>
                            <a:noFill/>
                          </a:ln>
                          <a:solidFill>
                            <a:schemeClr val="tx1"/>
                          </a:solidFill>
                          <a:effectLst/>
                          <a:latin typeface="Times New Roman" pitchFamily="18" charset="0"/>
                        </a:rPr>
                        <a:t>+</a:t>
                      </a:r>
                    </a:p>
                  </a:txBody>
                  <a:tcPr marL="65060" marR="65060" marT="32530" marB="325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a:ln>
                            <a:noFill/>
                          </a:ln>
                          <a:solidFill>
                            <a:schemeClr val="tx1"/>
                          </a:solidFill>
                          <a:effectLst/>
                          <a:latin typeface="Times New Roman" pitchFamily="18" charset="0"/>
                        </a:rPr>
                        <a:t>;</a:t>
                      </a:r>
                    </a:p>
                  </a:txBody>
                  <a:tcPr marL="65060" marR="65060" marT="32530" marB="325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0"/>
                  </a:ext>
                </a:extLst>
              </a:tr>
              <a:tr h="3371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err="1">
                          <a:ln>
                            <a:noFill/>
                          </a:ln>
                          <a:solidFill>
                            <a:schemeClr val="tx1"/>
                          </a:solidFill>
                          <a:effectLst/>
                          <a:latin typeface="Times New Roman" pitchFamily="18" charset="0"/>
                        </a:rPr>
                        <a:t>Λιπάση</a:t>
                      </a:r>
                      <a:endParaRPr kumimoji="0" lang="el-GR" sz="1400" b="1" i="0" u="none" strike="noStrike" cap="none" normalizeH="0" baseline="0">
                        <a:ln>
                          <a:noFill/>
                        </a:ln>
                        <a:solidFill>
                          <a:schemeClr val="tx1"/>
                        </a:solidFill>
                        <a:effectLst/>
                        <a:latin typeface="Times New Roman" pitchFamily="18" charset="0"/>
                      </a:endParaRPr>
                    </a:p>
                  </a:txBody>
                  <a:tcPr marL="65060" marR="65060" marT="32530" marB="325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a:ln>
                            <a:noFill/>
                          </a:ln>
                          <a:solidFill>
                            <a:schemeClr val="tx1"/>
                          </a:solidFill>
                          <a:effectLst/>
                          <a:latin typeface="Times New Roman" pitchFamily="18" charset="0"/>
                        </a:rPr>
                        <a:t>+</a:t>
                      </a:r>
                    </a:p>
                  </a:txBody>
                  <a:tcPr marL="65060" marR="65060" marT="32530" marB="325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a:ln>
                            <a:noFill/>
                          </a:ln>
                          <a:solidFill>
                            <a:schemeClr val="tx1"/>
                          </a:solidFill>
                          <a:effectLst/>
                          <a:latin typeface="Times New Roman" pitchFamily="18" charset="0"/>
                        </a:rPr>
                        <a:t>+</a:t>
                      </a:r>
                    </a:p>
                  </a:txBody>
                  <a:tcPr marL="65060" marR="65060" marT="32530" marB="325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1"/>
                  </a:ext>
                </a:extLst>
              </a:tr>
              <a:tr h="3371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err="1">
                          <a:ln>
                            <a:noFill/>
                          </a:ln>
                          <a:solidFill>
                            <a:schemeClr val="tx1"/>
                          </a:solidFill>
                          <a:effectLst/>
                          <a:latin typeface="Times New Roman" pitchFamily="18" charset="0"/>
                        </a:rPr>
                        <a:t>DNAase</a:t>
                      </a:r>
                      <a:endParaRPr kumimoji="0" lang="el-GR" sz="1400" b="1" i="0" u="none" strike="noStrike" cap="none" normalizeH="0" baseline="0">
                        <a:ln>
                          <a:noFill/>
                        </a:ln>
                        <a:solidFill>
                          <a:schemeClr val="tx1"/>
                        </a:solidFill>
                        <a:effectLst/>
                        <a:latin typeface="Times New Roman" pitchFamily="18" charset="0"/>
                      </a:endParaRPr>
                    </a:p>
                  </a:txBody>
                  <a:tcPr marL="65060" marR="65060" marT="32530" marB="325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Times New Roman" pitchFamily="18" charset="0"/>
                        </a:rPr>
                        <a:t>+</a:t>
                      </a:r>
                      <a:endParaRPr kumimoji="0" lang="el-GR" sz="1400" b="1" i="0" u="none" strike="noStrike" cap="none" normalizeH="0" baseline="0">
                        <a:ln>
                          <a:noFill/>
                        </a:ln>
                        <a:solidFill>
                          <a:schemeClr val="tx1"/>
                        </a:solidFill>
                        <a:effectLst/>
                        <a:latin typeface="Times New Roman" pitchFamily="18" charset="0"/>
                      </a:endParaRPr>
                    </a:p>
                  </a:txBody>
                  <a:tcPr marL="65060" marR="65060" marT="32530" marB="325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Times New Roman" pitchFamily="18" charset="0"/>
                        </a:rPr>
                        <a:t>+</a:t>
                      </a:r>
                      <a:endParaRPr kumimoji="0" lang="el-GR" sz="1400" b="1" i="0" u="none" strike="noStrike" cap="none" normalizeH="0" baseline="0" dirty="0">
                        <a:ln>
                          <a:noFill/>
                        </a:ln>
                        <a:solidFill>
                          <a:schemeClr val="tx1"/>
                        </a:solidFill>
                        <a:effectLst/>
                        <a:latin typeface="Times New Roman" pitchFamily="18" charset="0"/>
                      </a:endParaRPr>
                    </a:p>
                  </a:txBody>
                  <a:tcPr marL="65060" marR="65060" marT="32530" marB="325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2"/>
                  </a:ext>
                </a:extLst>
              </a:tr>
            </a:tbl>
          </a:graphicData>
        </a:graphic>
      </p:graphicFrame>
    </p:spTree>
    <p:extLst>
      <p:ext uri="{BB962C8B-B14F-4D97-AF65-F5344CB8AC3E}">
        <p14:creationId xmlns:p14="http://schemas.microsoft.com/office/powerpoint/2010/main" xmlns="" val="235216641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ChangeArrowheads="1"/>
          </p:cNvSpPr>
          <p:nvPr/>
        </p:nvSpPr>
        <p:spPr bwMode="auto">
          <a:xfrm>
            <a:off x="119747" y="595314"/>
            <a:ext cx="7639953"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614363" indent="-342900">
              <a:buFont typeface="Wingdings" pitchFamily="2" charset="2"/>
              <a:buChar char="Ø"/>
            </a:pPr>
            <a:r>
              <a:rPr lang="el-GR" sz="2400" dirty="0" err="1">
                <a:solidFill>
                  <a:srgbClr val="FFFF00"/>
                </a:solidFill>
                <a:latin typeface="+mj-lt"/>
                <a:cs typeface="Arial" panose="020B0604020202020204" pitchFamily="34" charset="0"/>
              </a:rPr>
              <a:t>Φερορμόνες</a:t>
            </a:r>
            <a:r>
              <a:rPr lang="el-GR" sz="2000" dirty="0">
                <a:solidFill>
                  <a:srgbClr val="FFFF00"/>
                </a:solidFill>
                <a:latin typeface="Arial" panose="020B0604020202020204" pitchFamily="34" charset="0"/>
                <a:cs typeface="Arial" panose="020B0604020202020204" pitchFamily="34" charset="0"/>
              </a:rPr>
              <a:t>: </a:t>
            </a:r>
            <a:endParaRPr lang="en-US" sz="2000" dirty="0">
              <a:solidFill>
                <a:srgbClr val="FFFF00"/>
              </a:solidFill>
              <a:latin typeface="Arial" panose="020B0604020202020204" pitchFamily="34" charset="0"/>
              <a:cs typeface="Arial" panose="020B0604020202020204" pitchFamily="34" charset="0"/>
            </a:endParaRPr>
          </a:p>
          <a:p>
            <a:pPr marL="271463"/>
            <a:endParaRPr lang="en-US" sz="2000" dirty="0">
              <a:solidFill>
                <a:srgbClr val="FFFF00"/>
              </a:solidFill>
              <a:latin typeface="Arial" panose="020B0604020202020204" pitchFamily="34" charset="0"/>
              <a:cs typeface="Arial" panose="020B0604020202020204" pitchFamily="34" charset="0"/>
            </a:endParaRPr>
          </a:p>
          <a:p>
            <a:pPr marL="985838" indent="-352425">
              <a:buFont typeface="Arial" panose="020B0604020202020204" pitchFamily="34" charset="0"/>
              <a:buChar char="•"/>
            </a:pPr>
            <a:r>
              <a:rPr lang="el-GR" sz="2000" dirty="0">
                <a:latin typeface="Arial" panose="020B0604020202020204" pitchFamily="34" charset="0"/>
                <a:cs typeface="Arial" panose="020B0604020202020204" pitchFamily="34" charset="0"/>
              </a:rPr>
              <a:t>μικρά πεπτίδια που προάγουν τη σύζευξη και τη μεταφορά </a:t>
            </a:r>
            <a:r>
              <a:rPr lang="el-GR" sz="2000" dirty="0" err="1">
                <a:latin typeface="Arial" panose="020B0604020202020204" pitchFamily="34" charset="0"/>
                <a:cs typeface="Arial" panose="020B0604020202020204" pitchFamily="34" charset="0"/>
              </a:rPr>
              <a:t>πλασμιδιακού</a:t>
            </a:r>
            <a:r>
              <a:rPr lang="el-GR"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DNA </a:t>
            </a:r>
            <a:r>
              <a:rPr lang="el-GR" sz="2000" dirty="0">
                <a:latin typeface="Arial" panose="020B0604020202020204" pitchFamily="34" charset="0"/>
                <a:cs typeface="Arial" panose="020B0604020202020204" pitchFamily="34" charset="0"/>
              </a:rPr>
              <a:t>μεταξύ των εντεροκόκκων </a:t>
            </a:r>
            <a:r>
              <a:rPr lang="el-GR" sz="2000" dirty="0">
                <a:solidFill>
                  <a:srgbClr val="FFFF00"/>
                </a:solidFill>
                <a:latin typeface="Arial" panose="020B0604020202020204" pitchFamily="34" charset="0"/>
                <a:cs typeface="Arial" panose="020B0604020202020204" pitchFamily="34" charset="0"/>
              </a:rPr>
              <a:t/>
            </a:r>
            <a:br>
              <a:rPr lang="el-GR" sz="2000" dirty="0">
                <a:solidFill>
                  <a:srgbClr val="FFFF00"/>
                </a:solidFill>
                <a:latin typeface="Arial" panose="020B0604020202020204" pitchFamily="34" charset="0"/>
                <a:cs typeface="Arial" panose="020B0604020202020204" pitchFamily="34" charset="0"/>
              </a:rPr>
            </a:br>
            <a:r>
              <a:rPr lang="el-GR" sz="2000" dirty="0">
                <a:solidFill>
                  <a:srgbClr val="FFFF00"/>
                </a:solidFill>
                <a:latin typeface="Arial" panose="020B0604020202020204" pitchFamily="34" charset="0"/>
                <a:cs typeface="Arial" panose="020B0604020202020204" pitchFamily="34" charset="0"/>
              </a:rPr>
              <a:t>                          </a:t>
            </a:r>
            <a:endParaRPr lang="en-GB" sz="2000" dirty="0">
              <a:solidFill>
                <a:srgbClr val="FFFF00"/>
              </a:solidFill>
              <a:latin typeface="Arial" panose="020B0604020202020204" pitchFamily="34" charset="0"/>
              <a:cs typeface="Arial" panose="020B0604020202020204" pitchFamily="34" charset="0"/>
            </a:endParaRPr>
          </a:p>
        </p:txBody>
      </p:sp>
      <p:grpSp>
        <p:nvGrpSpPr>
          <p:cNvPr id="192515" name="Group 3"/>
          <p:cNvGrpSpPr>
            <a:grpSpLocks/>
          </p:cNvGrpSpPr>
          <p:nvPr/>
        </p:nvGrpSpPr>
        <p:grpSpPr bwMode="auto">
          <a:xfrm>
            <a:off x="1462595" y="2568428"/>
            <a:ext cx="609600" cy="381000"/>
            <a:chOff x="3360" y="1824"/>
            <a:chExt cx="576" cy="336"/>
          </a:xfrm>
        </p:grpSpPr>
        <p:grpSp>
          <p:nvGrpSpPr>
            <p:cNvPr id="192516" name="Group 4"/>
            <p:cNvGrpSpPr>
              <a:grpSpLocks/>
            </p:cNvGrpSpPr>
            <p:nvPr/>
          </p:nvGrpSpPr>
          <p:grpSpPr bwMode="auto">
            <a:xfrm>
              <a:off x="3360" y="1920"/>
              <a:ext cx="576" cy="144"/>
              <a:chOff x="864" y="2160"/>
              <a:chExt cx="1152" cy="144"/>
            </a:xfrm>
          </p:grpSpPr>
          <p:sp>
            <p:nvSpPr>
              <p:cNvPr id="192517" name="Oval 5"/>
              <p:cNvSpPr>
                <a:spLocks noChangeArrowheads="1"/>
              </p:cNvSpPr>
              <p:nvPr/>
            </p:nvSpPr>
            <p:spPr bwMode="auto">
              <a:xfrm>
                <a:off x="1392" y="2160"/>
                <a:ext cx="62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518" name="Freeform 6"/>
              <p:cNvSpPr>
                <a:spLocks/>
              </p:cNvSpPr>
              <p:nvPr/>
            </p:nvSpPr>
            <p:spPr bwMode="auto">
              <a:xfrm flipV="1">
                <a:off x="864" y="2208"/>
                <a:ext cx="576" cy="48"/>
              </a:xfrm>
              <a:custGeom>
                <a:avLst/>
                <a:gdLst>
                  <a:gd name="T0" fmla="*/ 0 w 672"/>
                  <a:gd name="T1" fmla="*/ 192 h 192"/>
                  <a:gd name="T2" fmla="*/ 336 w 672"/>
                  <a:gd name="T3" fmla="*/ 0 h 192"/>
                  <a:gd name="T4" fmla="*/ 672 w 672"/>
                  <a:gd name="T5" fmla="*/ 192 h 192"/>
                </a:gdLst>
                <a:ahLst/>
                <a:cxnLst>
                  <a:cxn ang="0">
                    <a:pos x="T0" y="T1"/>
                  </a:cxn>
                  <a:cxn ang="0">
                    <a:pos x="T2" y="T3"/>
                  </a:cxn>
                  <a:cxn ang="0">
                    <a:pos x="T4" y="T5"/>
                  </a:cxn>
                </a:cxnLst>
                <a:rect l="0" t="0" r="r" b="b"/>
                <a:pathLst>
                  <a:path w="672" h="192">
                    <a:moveTo>
                      <a:pt x="0" y="192"/>
                    </a:moveTo>
                    <a:cubicBezTo>
                      <a:pt x="112" y="96"/>
                      <a:pt x="224" y="0"/>
                      <a:pt x="336" y="0"/>
                    </a:cubicBezTo>
                    <a:cubicBezTo>
                      <a:pt x="448" y="0"/>
                      <a:pt x="608" y="160"/>
                      <a:pt x="672" y="192"/>
                    </a:cubicBezTo>
                  </a:path>
                </a:pathLst>
              </a:cu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grpSp>
        <p:sp>
          <p:nvSpPr>
            <p:cNvPr id="192519" name="Oval 7"/>
            <p:cNvSpPr>
              <a:spLocks noChangeArrowheads="1"/>
            </p:cNvSpPr>
            <p:nvPr/>
          </p:nvSpPr>
          <p:spPr bwMode="auto">
            <a:xfrm>
              <a:off x="3696" y="2112"/>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520" name="Oval 8"/>
            <p:cNvSpPr>
              <a:spLocks noChangeArrowheads="1"/>
            </p:cNvSpPr>
            <p:nvPr/>
          </p:nvSpPr>
          <p:spPr bwMode="auto">
            <a:xfrm>
              <a:off x="3840" y="1824"/>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grpSp>
      <p:sp>
        <p:nvSpPr>
          <p:cNvPr id="192521" name="Text Box 9"/>
          <p:cNvSpPr txBox="1">
            <a:spLocks noChangeArrowheads="1"/>
          </p:cNvSpPr>
          <p:nvPr/>
        </p:nvSpPr>
        <p:spPr bwMode="auto">
          <a:xfrm>
            <a:off x="657634" y="3376994"/>
            <a:ext cx="2625921"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eaLnBrk="0" hangingPunct="0">
              <a:lnSpc>
                <a:spcPct val="110000"/>
              </a:lnSpc>
              <a:spcBef>
                <a:spcPct val="50000"/>
              </a:spcBef>
            </a:pPr>
            <a:r>
              <a:rPr lang="el-GR" sz="2000" b="0" dirty="0">
                <a:solidFill>
                  <a:schemeClr val="bg1"/>
                </a:solidFill>
              </a:rPr>
              <a:t>Κύτταρο που εκκρίνει </a:t>
            </a:r>
            <a:r>
              <a:rPr lang="el-GR" sz="2000" b="0" dirty="0" err="1">
                <a:solidFill>
                  <a:schemeClr val="bg1"/>
                </a:solidFill>
              </a:rPr>
              <a:t>φερορμόνη</a:t>
            </a:r>
            <a:endParaRPr lang="en-GB" b="0" dirty="0">
              <a:solidFill>
                <a:schemeClr val="bg1"/>
              </a:solidFill>
            </a:endParaRPr>
          </a:p>
        </p:txBody>
      </p:sp>
      <p:grpSp>
        <p:nvGrpSpPr>
          <p:cNvPr id="192522" name="Group 10"/>
          <p:cNvGrpSpPr>
            <a:grpSpLocks/>
          </p:cNvGrpSpPr>
          <p:nvPr/>
        </p:nvGrpSpPr>
        <p:grpSpPr bwMode="auto">
          <a:xfrm>
            <a:off x="3827698" y="1885945"/>
            <a:ext cx="2124076" cy="2298700"/>
            <a:chOff x="2139" y="1598"/>
            <a:chExt cx="1338" cy="1448"/>
          </a:xfrm>
        </p:grpSpPr>
        <p:grpSp>
          <p:nvGrpSpPr>
            <p:cNvPr id="192523" name="Group 11"/>
            <p:cNvGrpSpPr>
              <a:grpSpLocks/>
            </p:cNvGrpSpPr>
            <p:nvPr/>
          </p:nvGrpSpPr>
          <p:grpSpPr bwMode="auto">
            <a:xfrm>
              <a:off x="2216" y="1598"/>
              <a:ext cx="1261" cy="864"/>
              <a:chOff x="2216" y="1598"/>
              <a:chExt cx="1261" cy="864"/>
            </a:xfrm>
          </p:grpSpPr>
          <p:grpSp>
            <p:nvGrpSpPr>
              <p:cNvPr id="192524" name="Group 12"/>
              <p:cNvGrpSpPr>
                <a:grpSpLocks/>
              </p:cNvGrpSpPr>
              <p:nvPr/>
            </p:nvGrpSpPr>
            <p:grpSpPr bwMode="auto">
              <a:xfrm>
                <a:off x="3068" y="2104"/>
                <a:ext cx="409" cy="113"/>
                <a:chOff x="3264" y="2544"/>
                <a:chExt cx="576" cy="144"/>
              </a:xfrm>
            </p:grpSpPr>
            <p:sp>
              <p:nvSpPr>
                <p:cNvPr id="192525" name="Oval 13"/>
                <p:cNvSpPr>
                  <a:spLocks noChangeArrowheads="1"/>
                </p:cNvSpPr>
                <p:nvPr/>
              </p:nvSpPr>
              <p:spPr bwMode="auto">
                <a:xfrm flipH="1">
                  <a:off x="3264" y="2544"/>
                  <a:ext cx="312" cy="144"/>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526" name="Freeform 14"/>
                <p:cNvSpPr>
                  <a:spLocks/>
                </p:cNvSpPr>
                <p:nvPr/>
              </p:nvSpPr>
              <p:spPr bwMode="auto">
                <a:xfrm flipH="1" flipV="1">
                  <a:off x="3552" y="2592"/>
                  <a:ext cx="288" cy="48"/>
                </a:xfrm>
                <a:custGeom>
                  <a:avLst/>
                  <a:gdLst>
                    <a:gd name="T0" fmla="*/ 0 w 672"/>
                    <a:gd name="T1" fmla="*/ 192 h 192"/>
                    <a:gd name="T2" fmla="*/ 336 w 672"/>
                    <a:gd name="T3" fmla="*/ 0 h 192"/>
                    <a:gd name="T4" fmla="*/ 672 w 672"/>
                    <a:gd name="T5" fmla="*/ 192 h 192"/>
                  </a:gdLst>
                  <a:ahLst/>
                  <a:cxnLst>
                    <a:cxn ang="0">
                      <a:pos x="T0" y="T1"/>
                    </a:cxn>
                    <a:cxn ang="0">
                      <a:pos x="T2" y="T3"/>
                    </a:cxn>
                    <a:cxn ang="0">
                      <a:pos x="T4" y="T5"/>
                    </a:cxn>
                  </a:cxnLst>
                  <a:rect l="0" t="0" r="r" b="b"/>
                  <a:pathLst>
                    <a:path w="672" h="192">
                      <a:moveTo>
                        <a:pt x="0" y="192"/>
                      </a:moveTo>
                      <a:cubicBezTo>
                        <a:pt x="112" y="96"/>
                        <a:pt x="224" y="0"/>
                        <a:pt x="336" y="0"/>
                      </a:cubicBezTo>
                      <a:cubicBezTo>
                        <a:pt x="448" y="0"/>
                        <a:pt x="608" y="160"/>
                        <a:pt x="672" y="192"/>
                      </a:cubicBezTo>
                    </a:path>
                  </a:pathLst>
                </a:cu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grpSp>
          <p:sp>
            <p:nvSpPr>
              <p:cNvPr id="192527" name="Oval 15"/>
              <p:cNvSpPr>
                <a:spLocks noChangeArrowheads="1"/>
              </p:cNvSpPr>
              <p:nvPr/>
            </p:nvSpPr>
            <p:spPr bwMode="auto">
              <a:xfrm>
                <a:off x="2659" y="2011"/>
                <a:ext cx="34" cy="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528" name="Oval 16"/>
              <p:cNvSpPr>
                <a:spLocks noChangeArrowheads="1"/>
              </p:cNvSpPr>
              <p:nvPr/>
            </p:nvSpPr>
            <p:spPr bwMode="auto">
              <a:xfrm>
                <a:off x="2454" y="1823"/>
                <a:ext cx="35" cy="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529" name="Oval 17"/>
              <p:cNvSpPr>
                <a:spLocks noChangeArrowheads="1"/>
              </p:cNvSpPr>
              <p:nvPr/>
            </p:nvSpPr>
            <p:spPr bwMode="auto">
              <a:xfrm>
                <a:off x="2625" y="1861"/>
                <a:ext cx="34" cy="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530" name="Oval 18"/>
              <p:cNvSpPr>
                <a:spLocks noChangeArrowheads="1"/>
              </p:cNvSpPr>
              <p:nvPr/>
            </p:nvSpPr>
            <p:spPr bwMode="auto">
              <a:xfrm>
                <a:off x="2795" y="2011"/>
                <a:ext cx="34" cy="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531" name="Oval 19"/>
              <p:cNvSpPr>
                <a:spLocks noChangeArrowheads="1"/>
              </p:cNvSpPr>
              <p:nvPr/>
            </p:nvSpPr>
            <p:spPr bwMode="auto">
              <a:xfrm>
                <a:off x="2727" y="1823"/>
                <a:ext cx="34" cy="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532" name="Oval 20"/>
              <p:cNvSpPr>
                <a:spLocks noChangeArrowheads="1"/>
              </p:cNvSpPr>
              <p:nvPr/>
            </p:nvSpPr>
            <p:spPr bwMode="auto">
              <a:xfrm>
                <a:off x="2727" y="2124"/>
                <a:ext cx="34" cy="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grpSp>
            <p:nvGrpSpPr>
              <p:cNvPr id="192533" name="Group 21"/>
              <p:cNvGrpSpPr>
                <a:grpSpLocks/>
              </p:cNvGrpSpPr>
              <p:nvPr/>
            </p:nvGrpSpPr>
            <p:grpSpPr bwMode="auto">
              <a:xfrm>
                <a:off x="2216" y="1899"/>
                <a:ext cx="409" cy="112"/>
                <a:chOff x="864" y="2160"/>
                <a:chExt cx="1152" cy="144"/>
              </a:xfrm>
            </p:grpSpPr>
            <p:sp>
              <p:nvSpPr>
                <p:cNvPr id="192534" name="Oval 22"/>
                <p:cNvSpPr>
                  <a:spLocks noChangeArrowheads="1"/>
                </p:cNvSpPr>
                <p:nvPr/>
              </p:nvSpPr>
              <p:spPr bwMode="auto">
                <a:xfrm>
                  <a:off x="1392" y="2160"/>
                  <a:ext cx="62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535" name="Freeform 23"/>
                <p:cNvSpPr>
                  <a:spLocks/>
                </p:cNvSpPr>
                <p:nvPr/>
              </p:nvSpPr>
              <p:spPr bwMode="auto">
                <a:xfrm flipV="1">
                  <a:off x="864" y="2208"/>
                  <a:ext cx="576" cy="48"/>
                </a:xfrm>
                <a:custGeom>
                  <a:avLst/>
                  <a:gdLst>
                    <a:gd name="T0" fmla="*/ 0 w 672"/>
                    <a:gd name="T1" fmla="*/ 192 h 192"/>
                    <a:gd name="T2" fmla="*/ 336 w 672"/>
                    <a:gd name="T3" fmla="*/ 0 h 192"/>
                    <a:gd name="T4" fmla="*/ 672 w 672"/>
                    <a:gd name="T5" fmla="*/ 192 h 192"/>
                  </a:gdLst>
                  <a:ahLst/>
                  <a:cxnLst>
                    <a:cxn ang="0">
                      <a:pos x="T0" y="T1"/>
                    </a:cxn>
                    <a:cxn ang="0">
                      <a:pos x="T2" y="T3"/>
                    </a:cxn>
                    <a:cxn ang="0">
                      <a:pos x="T4" y="T5"/>
                    </a:cxn>
                  </a:cxnLst>
                  <a:rect l="0" t="0" r="r" b="b"/>
                  <a:pathLst>
                    <a:path w="672" h="192">
                      <a:moveTo>
                        <a:pt x="0" y="192"/>
                      </a:moveTo>
                      <a:cubicBezTo>
                        <a:pt x="112" y="96"/>
                        <a:pt x="224" y="0"/>
                        <a:pt x="336" y="0"/>
                      </a:cubicBezTo>
                      <a:cubicBezTo>
                        <a:pt x="448" y="0"/>
                        <a:pt x="608" y="160"/>
                        <a:pt x="672" y="192"/>
                      </a:cubicBezTo>
                    </a:path>
                  </a:pathLst>
                </a:cu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grpSp>
          <p:grpSp>
            <p:nvGrpSpPr>
              <p:cNvPr id="192536" name="Group 24"/>
              <p:cNvGrpSpPr>
                <a:grpSpLocks/>
              </p:cNvGrpSpPr>
              <p:nvPr/>
            </p:nvGrpSpPr>
            <p:grpSpPr bwMode="auto">
              <a:xfrm rot="-7936432">
                <a:off x="2484" y="2186"/>
                <a:ext cx="451" cy="102"/>
                <a:chOff x="864" y="2160"/>
                <a:chExt cx="1152" cy="144"/>
              </a:xfrm>
            </p:grpSpPr>
            <p:sp>
              <p:nvSpPr>
                <p:cNvPr id="192537" name="Oval 25"/>
                <p:cNvSpPr>
                  <a:spLocks noChangeArrowheads="1"/>
                </p:cNvSpPr>
                <p:nvPr/>
              </p:nvSpPr>
              <p:spPr bwMode="auto">
                <a:xfrm>
                  <a:off x="1392" y="2160"/>
                  <a:ext cx="62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538" name="Freeform 26"/>
                <p:cNvSpPr>
                  <a:spLocks/>
                </p:cNvSpPr>
                <p:nvPr/>
              </p:nvSpPr>
              <p:spPr bwMode="auto">
                <a:xfrm flipV="1">
                  <a:off x="864" y="2208"/>
                  <a:ext cx="576" cy="48"/>
                </a:xfrm>
                <a:custGeom>
                  <a:avLst/>
                  <a:gdLst>
                    <a:gd name="T0" fmla="*/ 0 w 672"/>
                    <a:gd name="T1" fmla="*/ 192 h 192"/>
                    <a:gd name="T2" fmla="*/ 336 w 672"/>
                    <a:gd name="T3" fmla="*/ 0 h 192"/>
                    <a:gd name="T4" fmla="*/ 672 w 672"/>
                    <a:gd name="T5" fmla="*/ 192 h 192"/>
                  </a:gdLst>
                  <a:ahLst/>
                  <a:cxnLst>
                    <a:cxn ang="0">
                      <a:pos x="T0" y="T1"/>
                    </a:cxn>
                    <a:cxn ang="0">
                      <a:pos x="T2" y="T3"/>
                    </a:cxn>
                    <a:cxn ang="0">
                      <a:pos x="T4" y="T5"/>
                    </a:cxn>
                  </a:cxnLst>
                  <a:rect l="0" t="0" r="r" b="b"/>
                  <a:pathLst>
                    <a:path w="672" h="192">
                      <a:moveTo>
                        <a:pt x="0" y="192"/>
                      </a:moveTo>
                      <a:cubicBezTo>
                        <a:pt x="112" y="96"/>
                        <a:pt x="224" y="0"/>
                        <a:pt x="336" y="0"/>
                      </a:cubicBezTo>
                      <a:cubicBezTo>
                        <a:pt x="448" y="0"/>
                        <a:pt x="608" y="160"/>
                        <a:pt x="672" y="192"/>
                      </a:cubicBezTo>
                    </a:path>
                  </a:pathLst>
                </a:cu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grpSp>
          <p:grpSp>
            <p:nvGrpSpPr>
              <p:cNvPr id="192539" name="Group 27"/>
              <p:cNvGrpSpPr>
                <a:grpSpLocks/>
              </p:cNvGrpSpPr>
              <p:nvPr/>
            </p:nvGrpSpPr>
            <p:grpSpPr bwMode="auto">
              <a:xfrm rot="6904582">
                <a:off x="2620" y="1773"/>
                <a:ext cx="451" cy="102"/>
                <a:chOff x="864" y="2160"/>
                <a:chExt cx="1152" cy="144"/>
              </a:xfrm>
            </p:grpSpPr>
            <p:sp>
              <p:nvSpPr>
                <p:cNvPr id="192540" name="Oval 28"/>
                <p:cNvSpPr>
                  <a:spLocks noChangeArrowheads="1"/>
                </p:cNvSpPr>
                <p:nvPr/>
              </p:nvSpPr>
              <p:spPr bwMode="auto">
                <a:xfrm>
                  <a:off x="1392" y="2160"/>
                  <a:ext cx="62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541" name="Freeform 29"/>
                <p:cNvSpPr>
                  <a:spLocks/>
                </p:cNvSpPr>
                <p:nvPr/>
              </p:nvSpPr>
              <p:spPr bwMode="auto">
                <a:xfrm flipV="1">
                  <a:off x="864" y="2208"/>
                  <a:ext cx="576" cy="48"/>
                </a:xfrm>
                <a:custGeom>
                  <a:avLst/>
                  <a:gdLst>
                    <a:gd name="T0" fmla="*/ 0 w 672"/>
                    <a:gd name="T1" fmla="*/ 192 h 192"/>
                    <a:gd name="T2" fmla="*/ 336 w 672"/>
                    <a:gd name="T3" fmla="*/ 0 h 192"/>
                    <a:gd name="T4" fmla="*/ 672 w 672"/>
                    <a:gd name="T5" fmla="*/ 192 h 192"/>
                  </a:gdLst>
                  <a:ahLst/>
                  <a:cxnLst>
                    <a:cxn ang="0">
                      <a:pos x="T0" y="T1"/>
                    </a:cxn>
                    <a:cxn ang="0">
                      <a:pos x="T2" y="T3"/>
                    </a:cxn>
                    <a:cxn ang="0">
                      <a:pos x="T4" y="T5"/>
                    </a:cxn>
                  </a:cxnLst>
                  <a:rect l="0" t="0" r="r" b="b"/>
                  <a:pathLst>
                    <a:path w="672" h="192">
                      <a:moveTo>
                        <a:pt x="0" y="192"/>
                      </a:moveTo>
                      <a:cubicBezTo>
                        <a:pt x="112" y="96"/>
                        <a:pt x="224" y="0"/>
                        <a:pt x="336" y="0"/>
                      </a:cubicBezTo>
                      <a:cubicBezTo>
                        <a:pt x="448" y="0"/>
                        <a:pt x="608" y="160"/>
                        <a:pt x="672" y="192"/>
                      </a:cubicBezTo>
                    </a:path>
                  </a:pathLst>
                </a:cu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grpSp>
          <p:sp>
            <p:nvSpPr>
              <p:cNvPr id="192542" name="Oval 30"/>
              <p:cNvSpPr>
                <a:spLocks noChangeArrowheads="1"/>
              </p:cNvSpPr>
              <p:nvPr/>
            </p:nvSpPr>
            <p:spPr bwMode="auto">
              <a:xfrm>
                <a:off x="2369" y="2101"/>
                <a:ext cx="34" cy="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543" name="Oval 31"/>
              <p:cNvSpPr>
                <a:spLocks noChangeArrowheads="1"/>
              </p:cNvSpPr>
              <p:nvPr/>
            </p:nvSpPr>
            <p:spPr bwMode="auto">
              <a:xfrm>
                <a:off x="2489" y="2245"/>
                <a:ext cx="34" cy="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544" name="Oval 32"/>
              <p:cNvSpPr>
                <a:spLocks noChangeArrowheads="1"/>
              </p:cNvSpPr>
              <p:nvPr/>
            </p:nvSpPr>
            <p:spPr bwMode="auto">
              <a:xfrm>
                <a:off x="2455" y="2067"/>
                <a:ext cx="34" cy="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545" name="Oval 33"/>
              <p:cNvSpPr>
                <a:spLocks noChangeArrowheads="1"/>
              </p:cNvSpPr>
              <p:nvPr/>
            </p:nvSpPr>
            <p:spPr bwMode="auto">
              <a:xfrm>
                <a:off x="2387" y="2176"/>
                <a:ext cx="34" cy="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546" name="Oval 34"/>
              <p:cNvSpPr>
                <a:spLocks noChangeArrowheads="1"/>
              </p:cNvSpPr>
              <p:nvPr/>
            </p:nvSpPr>
            <p:spPr bwMode="auto">
              <a:xfrm>
                <a:off x="2910" y="1980"/>
                <a:ext cx="34" cy="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547" name="Oval 35"/>
              <p:cNvSpPr>
                <a:spLocks noChangeArrowheads="1"/>
              </p:cNvSpPr>
              <p:nvPr/>
            </p:nvSpPr>
            <p:spPr bwMode="auto">
              <a:xfrm>
                <a:off x="2335" y="1863"/>
                <a:ext cx="34" cy="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548" name="Oval 36"/>
              <p:cNvSpPr>
                <a:spLocks noChangeArrowheads="1"/>
              </p:cNvSpPr>
              <p:nvPr/>
            </p:nvSpPr>
            <p:spPr bwMode="auto">
              <a:xfrm>
                <a:off x="2910" y="1854"/>
                <a:ext cx="34" cy="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549" name="Oval 37"/>
              <p:cNvSpPr>
                <a:spLocks noChangeArrowheads="1"/>
              </p:cNvSpPr>
              <p:nvPr/>
            </p:nvSpPr>
            <p:spPr bwMode="auto">
              <a:xfrm>
                <a:off x="2863" y="2256"/>
                <a:ext cx="34" cy="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550" name="Oval 38"/>
              <p:cNvSpPr>
                <a:spLocks noChangeArrowheads="1"/>
              </p:cNvSpPr>
              <p:nvPr/>
            </p:nvSpPr>
            <p:spPr bwMode="auto">
              <a:xfrm>
                <a:off x="2589" y="1706"/>
                <a:ext cx="34" cy="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551" name="Oval 39"/>
              <p:cNvSpPr>
                <a:spLocks noChangeArrowheads="1"/>
              </p:cNvSpPr>
              <p:nvPr/>
            </p:nvSpPr>
            <p:spPr bwMode="auto">
              <a:xfrm>
                <a:off x="2301" y="2049"/>
                <a:ext cx="34" cy="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grpSp>
        <p:sp>
          <p:nvSpPr>
            <p:cNvPr id="192552" name="Text Box 40"/>
            <p:cNvSpPr txBox="1">
              <a:spLocks noChangeArrowheads="1"/>
            </p:cNvSpPr>
            <p:nvPr/>
          </p:nvSpPr>
          <p:spPr bwMode="auto">
            <a:xfrm>
              <a:off x="2139" y="2566"/>
              <a:ext cx="1176"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lnSpc>
                  <a:spcPct val="110000"/>
                </a:lnSpc>
                <a:spcBef>
                  <a:spcPct val="50000"/>
                </a:spcBef>
              </a:pPr>
              <a:r>
                <a:rPr lang="el-GR" sz="2000" b="0" dirty="0">
                  <a:solidFill>
                    <a:schemeClr val="bg1"/>
                  </a:solidFill>
                </a:rPr>
                <a:t>Κύτταρα που αποκρίνονται</a:t>
              </a:r>
              <a:endParaRPr lang="en-GB" b="0" dirty="0">
                <a:solidFill>
                  <a:schemeClr val="bg1"/>
                </a:solidFill>
              </a:endParaRPr>
            </a:p>
          </p:txBody>
        </p:sp>
      </p:grpSp>
      <p:grpSp>
        <p:nvGrpSpPr>
          <p:cNvPr id="192553" name="Group 41"/>
          <p:cNvGrpSpPr>
            <a:grpSpLocks/>
          </p:cNvGrpSpPr>
          <p:nvPr/>
        </p:nvGrpSpPr>
        <p:grpSpPr bwMode="auto">
          <a:xfrm>
            <a:off x="6445446" y="1756125"/>
            <a:ext cx="2009775" cy="2319338"/>
            <a:chOff x="4069" y="1555"/>
            <a:chExt cx="1266" cy="1461"/>
          </a:xfrm>
        </p:grpSpPr>
        <p:sp>
          <p:nvSpPr>
            <p:cNvPr id="192554" name="Text Box 42"/>
            <p:cNvSpPr txBox="1">
              <a:spLocks noChangeArrowheads="1"/>
            </p:cNvSpPr>
            <p:nvPr/>
          </p:nvSpPr>
          <p:spPr bwMode="auto">
            <a:xfrm>
              <a:off x="4069" y="2574"/>
              <a:ext cx="1266" cy="4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el-GR" sz="2000" b="0" dirty="0">
                  <a:solidFill>
                    <a:schemeClr val="bg1"/>
                  </a:solidFill>
                </a:rPr>
                <a:t>Συγκόλληση κυττάρων</a:t>
              </a:r>
              <a:endParaRPr lang="en-GB" b="0" dirty="0">
                <a:solidFill>
                  <a:schemeClr val="bg1"/>
                </a:solidFill>
              </a:endParaRPr>
            </a:p>
          </p:txBody>
        </p:sp>
        <p:grpSp>
          <p:nvGrpSpPr>
            <p:cNvPr id="192555" name="Group 43"/>
            <p:cNvGrpSpPr>
              <a:grpSpLocks/>
            </p:cNvGrpSpPr>
            <p:nvPr/>
          </p:nvGrpSpPr>
          <p:grpSpPr bwMode="auto">
            <a:xfrm>
              <a:off x="4167" y="1555"/>
              <a:ext cx="849" cy="1104"/>
              <a:chOff x="4062" y="1555"/>
              <a:chExt cx="849" cy="1104"/>
            </a:xfrm>
          </p:grpSpPr>
          <p:grpSp>
            <p:nvGrpSpPr>
              <p:cNvPr id="192556" name="Group 44"/>
              <p:cNvGrpSpPr>
                <a:grpSpLocks/>
              </p:cNvGrpSpPr>
              <p:nvPr/>
            </p:nvGrpSpPr>
            <p:grpSpPr bwMode="auto">
              <a:xfrm>
                <a:off x="4062" y="1555"/>
                <a:ext cx="816" cy="1104"/>
                <a:chOff x="4944" y="1392"/>
                <a:chExt cx="816" cy="1104"/>
              </a:xfrm>
            </p:grpSpPr>
            <p:grpSp>
              <p:nvGrpSpPr>
                <p:cNvPr id="192557" name="Group 45"/>
                <p:cNvGrpSpPr>
                  <a:grpSpLocks/>
                </p:cNvGrpSpPr>
                <p:nvPr/>
              </p:nvGrpSpPr>
              <p:grpSpPr bwMode="auto">
                <a:xfrm>
                  <a:off x="4944" y="1392"/>
                  <a:ext cx="816" cy="864"/>
                  <a:chOff x="4944" y="1392"/>
                  <a:chExt cx="816" cy="864"/>
                </a:xfrm>
              </p:grpSpPr>
              <p:grpSp>
                <p:nvGrpSpPr>
                  <p:cNvPr id="192558" name="Group 46"/>
                  <p:cNvGrpSpPr>
                    <a:grpSpLocks/>
                  </p:cNvGrpSpPr>
                  <p:nvPr/>
                </p:nvGrpSpPr>
                <p:grpSpPr bwMode="auto">
                  <a:xfrm rot="995757">
                    <a:off x="4944" y="1734"/>
                    <a:ext cx="445" cy="120"/>
                    <a:chOff x="864" y="2160"/>
                    <a:chExt cx="1152" cy="144"/>
                  </a:xfrm>
                </p:grpSpPr>
                <p:sp>
                  <p:nvSpPr>
                    <p:cNvPr id="192559" name="Oval 47"/>
                    <p:cNvSpPr>
                      <a:spLocks noChangeArrowheads="1"/>
                    </p:cNvSpPr>
                    <p:nvPr/>
                  </p:nvSpPr>
                  <p:spPr bwMode="auto">
                    <a:xfrm>
                      <a:off x="1392" y="2160"/>
                      <a:ext cx="62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560" name="Freeform 48"/>
                    <p:cNvSpPr>
                      <a:spLocks/>
                    </p:cNvSpPr>
                    <p:nvPr/>
                  </p:nvSpPr>
                  <p:spPr bwMode="auto">
                    <a:xfrm flipV="1">
                      <a:off x="864" y="2208"/>
                      <a:ext cx="576" cy="48"/>
                    </a:xfrm>
                    <a:custGeom>
                      <a:avLst/>
                      <a:gdLst>
                        <a:gd name="T0" fmla="*/ 0 w 672"/>
                        <a:gd name="T1" fmla="*/ 192 h 192"/>
                        <a:gd name="T2" fmla="*/ 336 w 672"/>
                        <a:gd name="T3" fmla="*/ 0 h 192"/>
                        <a:gd name="T4" fmla="*/ 672 w 672"/>
                        <a:gd name="T5" fmla="*/ 192 h 192"/>
                      </a:gdLst>
                      <a:ahLst/>
                      <a:cxnLst>
                        <a:cxn ang="0">
                          <a:pos x="T0" y="T1"/>
                        </a:cxn>
                        <a:cxn ang="0">
                          <a:pos x="T2" y="T3"/>
                        </a:cxn>
                        <a:cxn ang="0">
                          <a:pos x="T4" y="T5"/>
                        </a:cxn>
                      </a:cxnLst>
                      <a:rect l="0" t="0" r="r" b="b"/>
                      <a:pathLst>
                        <a:path w="672" h="192">
                          <a:moveTo>
                            <a:pt x="0" y="192"/>
                          </a:moveTo>
                          <a:cubicBezTo>
                            <a:pt x="112" y="96"/>
                            <a:pt x="224" y="0"/>
                            <a:pt x="336" y="0"/>
                          </a:cubicBezTo>
                          <a:cubicBezTo>
                            <a:pt x="448" y="0"/>
                            <a:pt x="608" y="160"/>
                            <a:pt x="672" y="192"/>
                          </a:cubicBezTo>
                        </a:path>
                      </a:pathLst>
                    </a:cu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grpSp>
              <p:grpSp>
                <p:nvGrpSpPr>
                  <p:cNvPr id="192561" name="Group 49"/>
                  <p:cNvGrpSpPr>
                    <a:grpSpLocks/>
                  </p:cNvGrpSpPr>
                  <p:nvPr/>
                </p:nvGrpSpPr>
                <p:grpSpPr bwMode="auto">
                  <a:xfrm rot="2915077">
                    <a:off x="5000" y="1577"/>
                    <a:ext cx="482" cy="111"/>
                    <a:chOff x="864" y="2160"/>
                    <a:chExt cx="1152" cy="144"/>
                  </a:xfrm>
                </p:grpSpPr>
                <p:sp>
                  <p:nvSpPr>
                    <p:cNvPr id="192562" name="Oval 50"/>
                    <p:cNvSpPr>
                      <a:spLocks noChangeArrowheads="1"/>
                    </p:cNvSpPr>
                    <p:nvPr/>
                  </p:nvSpPr>
                  <p:spPr bwMode="auto">
                    <a:xfrm>
                      <a:off x="1392" y="2160"/>
                      <a:ext cx="62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563" name="Freeform 51"/>
                    <p:cNvSpPr>
                      <a:spLocks/>
                    </p:cNvSpPr>
                    <p:nvPr/>
                  </p:nvSpPr>
                  <p:spPr bwMode="auto">
                    <a:xfrm flipV="1">
                      <a:off x="864" y="2208"/>
                      <a:ext cx="576" cy="48"/>
                    </a:xfrm>
                    <a:custGeom>
                      <a:avLst/>
                      <a:gdLst>
                        <a:gd name="T0" fmla="*/ 0 w 672"/>
                        <a:gd name="T1" fmla="*/ 192 h 192"/>
                        <a:gd name="T2" fmla="*/ 336 w 672"/>
                        <a:gd name="T3" fmla="*/ 0 h 192"/>
                        <a:gd name="T4" fmla="*/ 672 w 672"/>
                        <a:gd name="T5" fmla="*/ 192 h 192"/>
                      </a:gdLst>
                      <a:ahLst/>
                      <a:cxnLst>
                        <a:cxn ang="0">
                          <a:pos x="T0" y="T1"/>
                        </a:cxn>
                        <a:cxn ang="0">
                          <a:pos x="T2" y="T3"/>
                        </a:cxn>
                        <a:cxn ang="0">
                          <a:pos x="T4" y="T5"/>
                        </a:cxn>
                      </a:cxnLst>
                      <a:rect l="0" t="0" r="r" b="b"/>
                      <a:pathLst>
                        <a:path w="672" h="192">
                          <a:moveTo>
                            <a:pt x="0" y="192"/>
                          </a:moveTo>
                          <a:cubicBezTo>
                            <a:pt x="112" y="96"/>
                            <a:pt x="224" y="0"/>
                            <a:pt x="336" y="0"/>
                          </a:cubicBezTo>
                          <a:cubicBezTo>
                            <a:pt x="448" y="0"/>
                            <a:pt x="608" y="160"/>
                            <a:pt x="672" y="192"/>
                          </a:cubicBezTo>
                        </a:path>
                      </a:pathLst>
                    </a:cu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grpSp>
              <p:grpSp>
                <p:nvGrpSpPr>
                  <p:cNvPr id="192564" name="Group 52"/>
                  <p:cNvGrpSpPr>
                    <a:grpSpLocks/>
                  </p:cNvGrpSpPr>
                  <p:nvPr/>
                </p:nvGrpSpPr>
                <p:grpSpPr bwMode="auto">
                  <a:xfrm>
                    <a:off x="5018" y="1814"/>
                    <a:ext cx="445" cy="121"/>
                    <a:chOff x="864" y="2160"/>
                    <a:chExt cx="1152" cy="144"/>
                  </a:xfrm>
                </p:grpSpPr>
                <p:sp>
                  <p:nvSpPr>
                    <p:cNvPr id="192565" name="Oval 53"/>
                    <p:cNvSpPr>
                      <a:spLocks noChangeArrowheads="1"/>
                    </p:cNvSpPr>
                    <p:nvPr/>
                  </p:nvSpPr>
                  <p:spPr bwMode="auto">
                    <a:xfrm>
                      <a:off x="1392" y="2160"/>
                      <a:ext cx="624" cy="144"/>
                    </a:xfrm>
                    <a:prstGeom prst="ellipse">
                      <a:avLst/>
                    </a:prstGeom>
                    <a:solidFill>
                      <a:srgbClr val="F8F8F8"/>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566" name="Freeform 54"/>
                    <p:cNvSpPr>
                      <a:spLocks/>
                    </p:cNvSpPr>
                    <p:nvPr/>
                  </p:nvSpPr>
                  <p:spPr bwMode="auto">
                    <a:xfrm flipV="1">
                      <a:off x="864" y="2208"/>
                      <a:ext cx="576" cy="48"/>
                    </a:xfrm>
                    <a:custGeom>
                      <a:avLst/>
                      <a:gdLst>
                        <a:gd name="T0" fmla="*/ 0 w 672"/>
                        <a:gd name="T1" fmla="*/ 192 h 192"/>
                        <a:gd name="T2" fmla="*/ 336 w 672"/>
                        <a:gd name="T3" fmla="*/ 0 h 192"/>
                        <a:gd name="T4" fmla="*/ 672 w 672"/>
                        <a:gd name="T5" fmla="*/ 192 h 192"/>
                      </a:gdLst>
                      <a:ahLst/>
                      <a:cxnLst>
                        <a:cxn ang="0">
                          <a:pos x="T0" y="T1"/>
                        </a:cxn>
                        <a:cxn ang="0">
                          <a:pos x="T2" y="T3"/>
                        </a:cxn>
                        <a:cxn ang="0">
                          <a:pos x="T4" y="T5"/>
                        </a:cxn>
                      </a:cxnLst>
                      <a:rect l="0" t="0" r="r" b="b"/>
                      <a:pathLst>
                        <a:path w="672" h="192">
                          <a:moveTo>
                            <a:pt x="0" y="192"/>
                          </a:moveTo>
                          <a:cubicBezTo>
                            <a:pt x="112" y="96"/>
                            <a:pt x="224" y="0"/>
                            <a:pt x="336" y="0"/>
                          </a:cubicBezTo>
                          <a:cubicBezTo>
                            <a:pt x="448" y="0"/>
                            <a:pt x="608" y="160"/>
                            <a:pt x="672" y="192"/>
                          </a:cubicBezTo>
                        </a:path>
                      </a:pathLst>
                    </a:custGeom>
                    <a:solidFill>
                      <a:srgbClr val="F8F8F8"/>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grpSp>
              <p:grpSp>
                <p:nvGrpSpPr>
                  <p:cNvPr id="192567" name="Group 55"/>
                  <p:cNvGrpSpPr>
                    <a:grpSpLocks/>
                  </p:cNvGrpSpPr>
                  <p:nvPr/>
                </p:nvGrpSpPr>
                <p:grpSpPr bwMode="auto">
                  <a:xfrm rot="9295093">
                    <a:off x="5241" y="1653"/>
                    <a:ext cx="445" cy="121"/>
                    <a:chOff x="864" y="2160"/>
                    <a:chExt cx="1152" cy="144"/>
                  </a:xfrm>
                </p:grpSpPr>
                <p:sp>
                  <p:nvSpPr>
                    <p:cNvPr id="192568" name="Oval 56"/>
                    <p:cNvSpPr>
                      <a:spLocks noChangeArrowheads="1"/>
                    </p:cNvSpPr>
                    <p:nvPr/>
                  </p:nvSpPr>
                  <p:spPr bwMode="auto">
                    <a:xfrm>
                      <a:off x="1392" y="2160"/>
                      <a:ext cx="62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569" name="Freeform 57"/>
                    <p:cNvSpPr>
                      <a:spLocks/>
                    </p:cNvSpPr>
                    <p:nvPr/>
                  </p:nvSpPr>
                  <p:spPr bwMode="auto">
                    <a:xfrm flipV="1">
                      <a:off x="864" y="2208"/>
                      <a:ext cx="576" cy="48"/>
                    </a:xfrm>
                    <a:custGeom>
                      <a:avLst/>
                      <a:gdLst>
                        <a:gd name="T0" fmla="*/ 0 w 672"/>
                        <a:gd name="T1" fmla="*/ 192 h 192"/>
                        <a:gd name="T2" fmla="*/ 336 w 672"/>
                        <a:gd name="T3" fmla="*/ 0 h 192"/>
                        <a:gd name="T4" fmla="*/ 672 w 672"/>
                        <a:gd name="T5" fmla="*/ 192 h 192"/>
                      </a:gdLst>
                      <a:ahLst/>
                      <a:cxnLst>
                        <a:cxn ang="0">
                          <a:pos x="T0" y="T1"/>
                        </a:cxn>
                        <a:cxn ang="0">
                          <a:pos x="T2" y="T3"/>
                        </a:cxn>
                        <a:cxn ang="0">
                          <a:pos x="T4" y="T5"/>
                        </a:cxn>
                      </a:cxnLst>
                      <a:rect l="0" t="0" r="r" b="b"/>
                      <a:pathLst>
                        <a:path w="672" h="192">
                          <a:moveTo>
                            <a:pt x="0" y="192"/>
                          </a:moveTo>
                          <a:cubicBezTo>
                            <a:pt x="112" y="96"/>
                            <a:pt x="224" y="0"/>
                            <a:pt x="336" y="0"/>
                          </a:cubicBezTo>
                          <a:cubicBezTo>
                            <a:pt x="448" y="0"/>
                            <a:pt x="608" y="160"/>
                            <a:pt x="672" y="192"/>
                          </a:cubicBezTo>
                        </a:path>
                      </a:pathLst>
                    </a:cu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grpSp>
              <p:grpSp>
                <p:nvGrpSpPr>
                  <p:cNvPr id="192570" name="Group 58"/>
                  <p:cNvGrpSpPr>
                    <a:grpSpLocks/>
                  </p:cNvGrpSpPr>
                  <p:nvPr/>
                </p:nvGrpSpPr>
                <p:grpSpPr bwMode="auto">
                  <a:xfrm rot="-8016844">
                    <a:off x="5278" y="1838"/>
                    <a:ext cx="482" cy="112"/>
                    <a:chOff x="864" y="2160"/>
                    <a:chExt cx="1152" cy="144"/>
                  </a:xfrm>
                </p:grpSpPr>
                <p:sp>
                  <p:nvSpPr>
                    <p:cNvPr id="192571" name="Oval 59"/>
                    <p:cNvSpPr>
                      <a:spLocks noChangeArrowheads="1"/>
                    </p:cNvSpPr>
                    <p:nvPr/>
                  </p:nvSpPr>
                  <p:spPr bwMode="auto">
                    <a:xfrm>
                      <a:off x="1392" y="2160"/>
                      <a:ext cx="624" cy="144"/>
                    </a:xfrm>
                    <a:prstGeom prst="ellipse">
                      <a:avLst/>
                    </a:prstGeom>
                    <a:solidFill>
                      <a:srgbClr val="F8F8F8"/>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572" name="Freeform 60"/>
                    <p:cNvSpPr>
                      <a:spLocks/>
                    </p:cNvSpPr>
                    <p:nvPr/>
                  </p:nvSpPr>
                  <p:spPr bwMode="auto">
                    <a:xfrm flipV="1">
                      <a:off x="864" y="2208"/>
                      <a:ext cx="576" cy="48"/>
                    </a:xfrm>
                    <a:custGeom>
                      <a:avLst/>
                      <a:gdLst>
                        <a:gd name="T0" fmla="*/ 0 w 672"/>
                        <a:gd name="T1" fmla="*/ 192 h 192"/>
                        <a:gd name="T2" fmla="*/ 336 w 672"/>
                        <a:gd name="T3" fmla="*/ 0 h 192"/>
                        <a:gd name="T4" fmla="*/ 672 w 672"/>
                        <a:gd name="T5" fmla="*/ 192 h 192"/>
                      </a:gdLst>
                      <a:ahLst/>
                      <a:cxnLst>
                        <a:cxn ang="0">
                          <a:pos x="T0" y="T1"/>
                        </a:cxn>
                        <a:cxn ang="0">
                          <a:pos x="T2" y="T3"/>
                        </a:cxn>
                        <a:cxn ang="0">
                          <a:pos x="T4" y="T5"/>
                        </a:cxn>
                      </a:cxnLst>
                      <a:rect l="0" t="0" r="r" b="b"/>
                      <a:pathLst>
                        <a:path w="672" h="192">
                          <a:moveTo>
                            <a:pt x="0" y="192"/>
                          </a:moveTo>
                          <a:cubicBezTo>
                            <a:pt x="112" y="96"/>
                            <a:pt x="224" y="0"/>
                            <a:pt x="336" y="0"/>
                          </a:cubicBezTo>
                          <a:cubicBezTo>
                            <a:pt x="448" y="0"/>
                            <a:pt x="608" y="160"/>
                            <a:pt x="672" y="192"/>
                          </a:cubicBezTo>
                        </a:path>
                      </a:pathLst>
                    </a:custGeom>
                    <a:solidFill>
                      <a:srgbClr val="F8F8F8"/>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grpSp>
              <p:grpSp>
                <p:nvGrpSpPr>
                  <p:cNvPr id="192573" name="Group 61"/>
                  <p:cNvGrpSpPr>
                    <a:grpSpLocks/>
                  </p:cNvGrpSpPr>
                  <p:nvPr/>
                </p:nvGrpSpPr>
                <p:grpSpPr bwMode="auto">
                  <a:xfrm rot="-1972375">
                    <a:off x="5129" y="1935"/>
                    <a:ext cx="446" cy="120"/>
                    <a:chOff x="864" y="2160"/>
                    <a:chExt cx="1152" cy="144"/>
                  </a:xfrm>
                </p:grpSpPr>
                <p:sp>
                  <p:nvSpPr>
                    <p:cNvPr id="192574" name="Oval 62"/>
                    <p:cNvSpPr>
                      <a:spLocks noChangeArrowheads="1"/>
                    </p:cNvSpPr>
                    <p:nvPr/>
                  </p:nvSpPr>
                  <p:spPr bwMode="auto">
                    <a:xfrm>
                      <a:off x="1392" y="2160"/>
                      <a:ext cx="624" cy="144"/>
                    </a:xfrm>
                    <a:prstGeom prst="ellipse">
                      <a:avLst/>
                    </a:prstGeom>
                    <a:solidFill>
                      <a:srgbClr val="F8F8F8"/>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575" name="Freeform 63"/>
                    <p:cNvSpPr>
                      <a:spLocks/>
                    </p:cNvSpPr>
                    <p:nvPr/>
                  </p:nvSpPr>
                  <p:spPr bwMode="auto">
                    <a:xfrm flipV="1">
                      <a:off x="864" y="2208"/>
                      <a:ext cx="576" cy="48"/>
                    </a:xfrm>
                    <a:custGeom>
                      <a:avLst/>
                      <a:gdLst>
                        <a:gd name="T0" fmla="*/ 0 w 672"/>
                        <a:gd name="T1" fmla="*/ 192 h 192"/>
                        <a:gd name="T2" fmla="*/ 336 w 672"/>
                        <a:gd name="T3" fmla="*/ 0 h 192"/>
                        <a:gd name="T4" fmla="*/ 672 w 672"/>
                        <a:gd name="T5" fmla="*/ 192 h 192"/>
                      </a:gdLst>
                      <a:ahLst/>
                      <a:cxnLst>
                        <a:cxn ang="0">
                          <a:pos x="T0" y="T1"/>
                        </a:cxn>
                        <a:cxn ang="0">
                          <a:pos x="T2" y="T3"/>
                        </a:cxn>
                        <a:cxn ang="0">
                          <a:pos x="T4" y="T5"/>
                        </a:cxn>
                      </a:cxnLst>
                      <a:rect l="0" t="0" r="r" b="b"/>
                      <a:pathLst>
                        <a:path w="672" h="192">
                          <a:moveTo>
                            <a:pt x="0" y="192"/>
                          </a:moveTo>
                          <a:cubicBezTo>
                            <a:pt x="112" y="96"/>
                            <a:pt x="224" y="0"/>
                            <a:pt x="336" y="0"/>
                          </a:cubicBezTo>
                          <a:cubicBezTo>
                            <a:pt x="448" y="0"/>
                            <a:pt x="608" y="160"/>
                            <a:pt x="672" y="192"/>
                          </a:cubicBezTo>
                        </a:path>
                      </a:pathLst>
                    </a:custGeom>
                    <a:solidFill>
                      <a:srgbClr val="F8F8F8"/>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grpSp>
              <p:grpSp>
                <p:nvGrpSpPr>
                  <p:cNvPr id="192576" name="Group 64"/>
                  <p:cNvGrpSpPr>
                    <a:grpSpLocks/>
                  </p:cNvGrpSpPr>
                  <p:nvPr/>
                </p:nvGrpSpPr>
                <p:grpSpPr bwMode="auto">
                  <a:xfrm rot="-3948551">
                    <a:off x="5093" y="1959"/>
                    <a:ext cx="482" cy="111"/>
                    <a:chOff x="864" y="2160"/>
                    <a:chExt cx="1152" cy="144"/>
                  </a:xfrm>
                </p:grpSpPr>
                <p:sp>
                  <p:nvSpPr>
                    <p:cNvPr id="192577" name="Oval 65"/>
                    <p:cNvSpPr>
                      <a:spLocks noChangeArrowheads="1"/>
                    </p:cNvSpPr>
                    <p:nvPr/>
                  </p:nvSpPr>
                  <p:spPr bwMode="auto">
                    <a:xfrm>
                      <a:off x="1392" y="2160"/>
                      <a:ext cx="62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578" name="Freeform 66"/>
                    <p:cNvSpPr>
                      <a:spLocks/>
                    </p:cNvSpPr>
                    <p:nvPr/>
                  </p:nvSpPr>
                  <p:spPr bwMode="auto">
                    <a:xfrm flipV="1">
                      <a:off x="864" y="2208"/>
                      <a:ext cx="576" cy="48"/>
                    </a:xfrm>
                    <a:custGeom>
                      <a:avLst/>
                      <a:gdLst>
                        <a:gd name="T0" fmla="*/ 0 w 672"/>
                        <a:gd name="T1" fmla="*/ 192 h 192"/>
                        <a:gd name="T2" fmla="*/ 336 w 672"/>
                        <a:gd name="T3" fmla="*/ 0 h 192"/>
                        <a:gd name="T4" fmla="*/ 672 w 672"/>
                        <a:gd name="T5" fmla="*/ 192 h 192"/>
                      </a:gdLst>
                      <a:ahLst/>
                      <a:cxnLst>
                        <a:cxn ang="0">
                          <a:pos x="T0" y="T1"/>
                        </a:cxn>
                        <a:cxn ang="0">
                          <a:pos x="T2" y="T3"/>
                        </a:cxn>
                        <a:cxn ang="0">
                          <a:pos x="T4" y="T5"/>
                        </a:cxn>
                      </a:cxnLst>
                      <a:rect l="0" t="0" r="r" b="b"/>
                      <a:pathLst>
                        <a:path w="672" h="192">
                          <a:moveTo>
                            <a:pt x="0" y="192"/>
                          </a:moveTo>
                          <a:cubicBezTo>
                            <a:pt x="112" y="96"/>
                            <a:pt x="224" y="0"/>
                            <a:pt x="336" y="0"/>
                          </a:cubicBezTo>
                          <a:cubicBezTo>
                            <a:pt x="448" y="0"/>
                            <a:pt x="608" y="160"/>
                            <a:pt x="672" y="192"/>
                          </a:cubicBezTo>
                        </a:path>
                      </a:pathLst>
                    </a:cu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grpSp>
              <p:grpSp>
                <p:nvGrpSpPr>
                  <p:cNvPr id="192579" name="Group 67"/>
                  <p:cNvGrpSpPr>
                    <a:grpSpLocks/>
                  </p:cNvGrpSpPr>
                  <p:nvPr/>
                </p:nvGrpSpPr>
                <p:grpSpPr bwMode="auto">
                  <a:xfrm rot="10800000">
                    <a:off x="5315" y="1774"/>
                    <a:ext cx="445" cy="120"/>
                    <a:chOff x="864" y="2160"/>
                    <a:chExt cx="1152" cy="144"/>
                  </a:xfrm>
                </p:grpSpPr>
                <p:sp>
                  <p:nvSpPr>
                    <p:cNvPr id="192580" name="Oval 68"/>
                    <p:cNvSpPr>
                      <a:spLocks noChangeArrowheads="1"/>
                    </p:cNvSpPr>
                    <p:nvPr/>
                  </p:nvSpPr>
                  <p:spPr bwMode="auto">
                    <a:xfrm>
                      <a:off x="1392" y="2160"/>
                      <a:ext cx="62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581" name="Freeform 69"/>
                    <p:cNvSpPr>
                      <a:spLocks/>
                    </p:cNvSpPr>
                    <p:nvPr/>
                  </p:nvSpPr>
                  <p:spPr bwMode="auto">
                    <a:xfrm flipV="1">
                      <a:off x="864" y="2208"/>
                      <a:ext cx="576" cy="48"/>
                    </a:xfrm>
                    <a:custGeom>
                      <a:avLst/>
                      <a:gdLst>
                        <a:gd name="T0" fmla="*/ 0 w 672"/>
                        <a:gd name="T1" fmla="*/ 192 h 192"/>
                        <a:gd name="T2" fmla="*/ 336 w 672"/>
                        <a:gd name="T3" fmla="*/ 0 h 192"/>
                        <a:gd name="T4" fmla="*/ 672 w 672"/>
                        <a:gd name="T5" fmla="*/ 192 h 192"/>
                      </a:gdLst>
                      <a:ahLst/>
                      <a:cxnLst>
                        <a:cxn ang="0">
                          <a:pos x="T0" y="T1"/>
                        </a:cxn>
                        <a:cxn ang="0">
                          <a:pos x="T2" y="T3"/>
                        </a:cxn>
                        <a:cxn ang="0">
                          <a:pos x="T4" y="T5"/>
                        </a:cxn>
                      </a:cxnLst>
                      <a:rect l="0" t="0" r="r" b="b"/>
                      <a:pathLst>
                        <a:path w="672" h="192">
                          <a:moveTo>
                            <a:pt x="0" y="192"/>
                          </a:moveTo>
                          <a:cubicBezTo>
                            <a:pt x="112" y="96"/>
                            <a:pt x="224" y="0"/>
                            <a:pt x="336" y="0"/>
                          </a:cubicBezTo>
                          <a:cubicBezTo>
                            <a:pt x="448" y="0"/>
                            <a:pt x="608" y="160"/>
                            <a:pt x="672" y="192"/>
                          </a:cubicBezTo>
                        </a:path>
                      </a:pathLst>
                    </a:cu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grpSp>
            </p:grpSp>
            <p:grpSp>
              <p:nvGrpSpPr>
                <p:cNvPr id="192582" name="Group 70"/>
                <p:cNvGrpSpPr>
                  <a:grpSpLocks/>
                </p:cNvGrpSpPr>
                <p:nvPr/>
              </p:nvGrpSpPr>
              <p:grpSpPr bwMode="auto">
                <a:xfrm rot="4383765">
                  <a:off x="5380" y="2252"/>
                  <a:ext cx="384" cy="103"/>
                  <a:chOff x="3264" y="2544"/>
                  <a:chExt cx="576" cy="144"/>
                </a:xfrm>
              </p:grpSpPr>
              <p:sp>
                <p:nvSpPr>
                  <p:cNvPr id="192583" name="Oval 71"/>
                  <p:cNvSpPr>
                    <a:spLocks noChangeArrowheads="1"/>
                  </p:cNvSpPr>
                  <p:nvPr/>
                </p:nvSpPr>
                <p:spPr bwMode="auto">
                  <a:xfrm flipH="1">
                    <a:off x="3264" y="2544"/>
                    <a:ext cx="312" cy="144"/>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584" name="Freeform 72"/>
                  <p:cNvSpPr>
                    <a:spLocks/>
                  </p:cNvSpPr>
                  <p:nvPr/>
                </p:nvSpPr>
                <p:spPr bwMode="auto">
                  <a:xfrm flipH="1" flipV="1">
                    <a:off x="3552" y="2592"/>
                    <a:ext cx="288" cy="48"/>
                  </a:xfrm>
                  <a:custGeom>
                    <a:avLst/>
                    <a:gdLst>
                      <a:gd name="T0" fmla="*/ 0 w 672"/>
                      <a:gd name="T1" fmla="*/ 192 h 192"/>
                      <a:gd name="T2" fmla="*/ 336 w 672"/>
                      <a:gd name="T3" fmla="*/ 0 h 192"/>
                      <a:gd name="T4" fmla="*/ 672 w 672"/>
                      <a:gd name="T5" fmla="*/ 192 h 192"/>
                    </a:gdLst>
                    <a:ahLst/>
                    <a:cxnLst>
                      <a:cxn ang="0">
                        <a:pos x="T0" y="T1"/>
                      </a:cxn>
                      <a:cxn ang="0">
                        <a:pos x="T2" y="T3"/>
                      </a:cxn>
                      <a:cxn ang="0">
                        <a:pos x="T4" y="T5"/>
                      </a:cxn>
                    </a:cxnLst>
                    <a:rect l="0" t="0" r="r" b="b"/>
                    <a:pathLst>
                      <a:path w="672" h="192">
                        <a:moveTo>
                          <a:pt x="0" y="192"/>
                        </a:moveTo>
                        <a:cubicBezTo>
                          <a:pt x="112" y="96"/>
                          <a:pt x="224" y="0"/>
                          <a:pt x="336" y="0"/>
                        </a:cubicBezTo>
                        <a:cubicBezTo>
                          <a:pt x="448" y="0"/>
                          <a:pt x="608" y="160"/>
                          <a:pt x="672" y="192"/>
                        </a:cubicBezTo>
                      </a:path>
                    </a:pathLst>
                  </a:cu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grpSp>
          </p:grpSp>
          <p:sp>
            <p:nvSpPr>
              <p:cNvPr id="192585" name="Oval 73"/>
              <p:cNvSpPr>
                <a:spLocks noChangeArrowheads="1"/>
              </p:cNvSpPr>
              <p:nvPr/>
            </p:nvSpPr>
            <p:spPr bwMode="auto">
              <a:xfrm>
                <a:off x="4213" y="1779"/>
                <a:ext cx="34" cy="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586" name="Oval 74"/>
              <p:cNvSpPr>
                <a:spLocks noChangeArrowheads="1"/>
              </p:cNvSpPr>
              <p:nvPr/>
            </p:nvSpPr>
            <p:spPr bwMode="auto">
              <a:xfrm>
                <a:off x="4309" y="1875"/>
                <a:ext cx="34" cy="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587" name="Oval 75"/>
              <p:cNvSpPr>
                <a:spLocks noChangeArrowheads="1"/>
              </p:cNvSpPr>
              <p:nvPr/>
            </p:nvSpPr>
            <p:spPr bwMode="auto">
              <a:xfrm>
                <a:off x="4396" y="1993"/>
                <a:ext cx="34" cy="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588" name="Oval 76"/>
              <p:cNvSpPr>
                <a:spLocks noChangeArrowheads="1"/>
              </p:cNvSpPr>
              <p:nvPr/>
            </p:nvSpPr>
            <p:spPr bwMode="auto">
              <a:xfrm>
                <a:off x="4536" y="2030"/>
                <a:ext cx="34" cy="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589" name="Oval 77"/>
              <p:cNvSpPr>
                <a:spLocks noChangeArrowheads="1"/>
              </p:cNvSpPr>
              <p:nvPr/>
            </p:nvSpPr>
            <p:spPr bwMode="auto">
              <a:xfrm>
                <a:off x="4597" y="2163"/>
                <a:ext cx="34" cy="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590" name="Oval 78"/>
              <p:cNvSpPr>
                <a:spLocks noChangeArrowheads="1"/>
              </p:cNvSpPr>
              <p:nvPr/>
            </p:nvSpPr>
            <p:spPr bwMode="auto">
              <a:xfrm>
                <a:off x="4804" y="2200"/>
                <a:ext cx="34" cy="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591" name="Oval 79"/>
              <p:cNvSpPr>
                <a:spLocks noChangeArrowheads="1"/>
              </p:cNvSpPr>
              <p:nvPr/>
            </p:nvSpPr>
            <p:spPr bwMode="auto">
              <a:xfrm>
                <a:off x="4770" y="2061"/>
                <a:ext cx="34" cy="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592" name="Oval 80"/>
              <p:cNvSpPr>
                <a:spLocks noChangeArrowheads="1"/>
              </p:cNvSpPr>
              <p:nvPr/>
            </p:nvSpPr>
            <p:spPr bwMode="auto">
              <a:xfrm>
                <a:off x="4877" y="2206"/>
                <a:ext cx="34" cy="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593" name="Oval 81"/>
              <p:cNvSpPr>
                <a:spLocks noChangeArrowheads="1"/>
              </p:cNvSpPr>
              <p:nvPr/>
            </p:nvSpPr>
            <p:spPr bwMode="auto">
              <a:xfrm>
                <a:off x="4269" y="2206"/>
                <a:ext cx="34" cy="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594" name="Oval 82"/>
              <p:cNvSpPr>
                <a:spLocks noChangeArrowheads="1"/>
              </p:cNvSpPr>
              <p:nvPr/>
            </p:nvSpPr>
            <p:spPr bwMode="auto">
              <a:xfrm>
                <a:off x="4309" y="2109"/>
                <a:ext cx="34" cy="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595" name="Oval 83"/>
              <p:cNvSpPr>
                <a:spLocks noChangeArrowheads="1"/>
              </p:cNvSpPr>
              <p:nvPr/>
            </p:nvSpPr>
            <p:spPr bwMode="auto">
              <a:xfrm>
                <a:off x="4441" y="1669"/>
                <a:ext cx="34" cy="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596" name="Oval 84"/>
              <p:cNvSpPr>
                <a:spLocks noChangeArrowheads="1"/>
              </p:cNvSpPr>
              <p:nvPr/>
            </p:nvSpPr>
            <p:spPr bwMode="auto">
              <a:xfrm>
                <a:off x="4473" y="2275"/>
                <a:ext cx="34" cy="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597" name="Oval 85"/>
              <p:cNvSpPr>
                <a:spLocks noChangeArrowheads="1"/>
              </p:cNvSpPr>
              <p:nvPr/>
            </p:nvSpPr>
            <p:spPr bwMode="auto">
              <a:xfrm>
                <a:off x="4693" y="2143"/>
                <a:ext cx="34" cy="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598" name="Oval 86"/>
              <p:cNvSpPr>
                <a:spLocks noChangeArrowheads="1"/>
              </p:cNvSpPr>
              <p:nvPr/>
            </p:nvSpPr>
            <p:spPr bwMode="auto">
              <a:xfrm>
                <a:off x="4676" y="1889"/>
                <a:ext cx="34" cy="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599" name="Oval 87"/>
              <p:cNvSpPr>
                <a:spLocks noChangeArrowheads="1"/>
              </p:cNvSpPr>
              <p:nvPr/>
            </p:nvSpPr>
            <p:spPr bwMode="auto">
              <a:xfrm>
                <a:off x="4547" y="2213"/>
                <a:ext cx="34" cy="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600" name="Oval 88"/>
              <p:cNvSpPr>
                <a:spLocks noChangeArrowheads="1"/>
              </p:cNvSpPr>
              <p:nvPr/>
            </p:nvSpPr>
            <p:spPr bwMode="auto">
              <a:xfrm>
                <a:off x="4699" y="1808"/>
                <a:ext cx="34" cy="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601" name="Oval 89"/>
              <p:cNvSpPr>
                <a:spLocks noChangeArrowheads="1"/>
              </p:cNvSpPr>
              <p:nvPr/>
            </p:nvSpPr>
            <p:spPr bwMode="auto">
              <a:xfrm>
                <a:off x="4136" y="2061"/>
                <a:ext cx="34" cy="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602" name="Oval 90"/>
              <p:cNvSpPr>
                <a:spLocks noChangeArrowheads="1"/>
              </p:cNvSpPr>
              <p:nvPr/>
            </p:nvSpPr>
            <p:spPr bwMode="auto">
              <a:xfrm>
                <a:off x="4770" y="1863"/>
                <a:ext cx="34" cy="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603" name="Oval 91"/>
              <p:cNvSpPr>
                <a:spLocks noChangeArrowheads="1"/>
              </p:cNvSpPr>
              <p:nvPr/>
            </p:nvSpPr>
            <p:spPr bwMode="auto">
              <a:xfrm>
                <a:off x="4547" y="1758"/>
                <a:ext cx="34" cy="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604" name="Oval 92"/>
              <p:cNvSpPr>
                <a:spLocks noChangeArrowheads="1"/>
              </p:cNvSpPr>
              <p:nvPr/>
            </p:nvSpPr>
            <p:spPr bwMode="auto">
              <a:xfrm>
                <a:off x="4405" y="1971"/>
                <a:ext cx="34" cy="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605" name="Oval 93"/>
              <p:cNvSpPr>
                <a:spLocks noChangeArrowheads="1"/>
              </p:cNvSpPr>
              <p:nvPr/>
            </p:nvSpPr>
            <p:spPr bwMode="auto">
              <a:xfrm>
                <a:off x="4501" y="2067"/>
                <a:ext cx="34" cy="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606" name="Oval 94"/>
              <p:cNvSpPr>
                <a:spLocks noChangeArrowheads="1"/>
              </p:cNvSpPr>
              <p:nvPr/>
            </p:nvSpPr>
            <p:spPr bwMode="auto">
              <a:xfrm>
                <a:off x="4441" y="1771"/>
                <a:ext cx="34" cy="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607" name="Oval 95"/>
              <p:cNvSpPr>
                <a:spLocks noChangeArrowheads="1"/>
              </p:cNvSpPr>
              <p:nvPr/>
            </p:nvSpPr>
            <p:spPr bwMode="auto">
              <a:xfrm>
                <a:off x="4639" y="1721"/>
                <a:ext cx="34" cy="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608" name="Oval 96"/>
              <p:cNvSpPr>
                <a:spLocks noChangeArrowheads="1"/>
              </p:cNvSpPr>
              <p:nvPr/>
            </p:nvSpPr>
            <p:spPr bwMode="auto">
              <a:xfrm>
                <a:off x="4213" y="2146"/>
                <a:ext cx="34" cy="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609" name="Oval 97"/>
              <p:cNvSpPr>
                <a:spLocks noChangeArrowheads="1"/>
              </p:cNvSpPr>
              <p:nvPr/>
            </p:nvSpPr>
            <p:spPr bwMode="auto">
              <a:xfrm>
                <a:off x="4741" y="1993"/>
                <a:ext cx="34" cy="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610" name="Oval 98"/>
              <p:cNvSpPr>
                <a:spLocks noChangeArrowheads="1"/>
              </p:cNvSpPr>
              <p:nvPr/>
            </p:nvSpPr>
            <p:spPr bwMode="auto">
              <a:xfrm>
                <a:off x="4368" y="2169"/>
                <a:ext cx="34" cy="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611" name="Oval 99"/>
              <p:cNvSpPr>
                <a:spLocks noChangeArrowheads="1"/>
              </p:cNvSpPr>
              <p:nvPr/>
            </p:nvSpPr>
            <p:spPr bwMode="auto">
              <a:xfrm>
                <a:off x="4102" y="1956"/>
                <a:ext cx="34" cy="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612" name="Oval 100"/>
              <p:cNvSpPr>
                <a:spLocks noChangeArrowheads="1"/>
              </p:cNvSpPr>
              <p:nvPr/>
            </p:nvSpPr>
            <p:spPr bwMode="auto">
              <a:xfrm>
                <a:off x="4297" y="1684"/>
                <a:ext cx="34" cy="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613" name="Oval 101"/>
              <p:cNvSpPr>
                <a:spLocks noChangeArrowheads="1"/>
              </p:cNvSpPr>
              <p:nvPr/>
            </p:nvSpPr>
            <p:spPr bwMode="auto">
              <a:xfrm>
                <a:off x="4179" y="1859"/>
                <a:ext cx="34" cy="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endParaRPr lang="el-GR" sz="2400" b="0">
                  <a:solidFill>
                    <a:schemeClr val="bg1"/>
                  </a:solidFill>
                </a:endParaRPr>
              </a:p>
            </p:txBody>
          </p:sp>
          <p:sp>
            <p:nvSpPr>
              <p:cNvPr id="192614" name="Oval 102"/>
              <p:cNvSpPr>
                <a:spLocks noChangeArrowheads="1"/>
              </p:cNvSpPr>
              <p:nvPr/>
            </p:nvSpPr>
            <p:spPr bwMode="auto">
              <a:xfrm>
                <a:off x="4597" y="1945"/>
                <a:ext cx="34" cy="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615" name="Oval 103"/>
              <p:cNvSpPr>
                <a:spLocks noChangeArrowheads="1"/>
              </p:cNvSpPr>
              <p:nvPr/>
            </p:nvSpPr>
            <p:spPr bwMode="auto">
              <a:xfrm>
                <a:off x="4609" y="2061"/>
                <a:ext cx="34" cy="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616" name="Oval 104"/>
              <p:cNvSpPr>
                <a:spLocks noChangeArrowheads="1"/>
              </p:cNvSpPr>
              <p:nvPr/>
            </p:nvSpPr>
            <p:spPr bwMode="auto">
              <a:xfrm>
                <a:off x="4349" y="1779"/>
                <a:ext cx="34" cy="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617" name="Oval 105"/>
              <p:cNvSpPr>
                <a:spLocks noChangeArrowheads="1"/>
              </p:cNvSpPr>
              <p:nvPr/>
            </p:nvSpPr>
            <p:spPr bwMode="auto">
              <a:xfrm>
                <a:off x="4851" y="2008"/>
                <a:ext cx="34" cy="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618" name="Oval 106"/>
              <p:cNvSpPr>
                <a:spLocks noChangeArrowheads="1"/>
              </p:cNvSpPr>
              <p:nvPr/>
            </p:nvSpPr>
            <p:spPr bwMode="auto">
              <a:xfrm>
                <a:off x="4255" y="2030"/>
                <a:ext cx="34" cy="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619" name="Oval 107"/>
              <p:cNvSpPr>
                <a:spLocks noChangeArrowheads="1"/>
              </p:cNvSpPr>
              <p:nvPr/>
            </p:nvSpPr>
            <p:spPr bwMode="auto">
              <a:xfrm>
                <a:off x="4693" y="2259"/>
                <a:ext cx="34" cy="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620" name="Oval 108"/>
              <p:cNvSpPr>
                <a:spLocks noChangeArrowheads="1"/>
              </p:cNvSpPr>
              <p:nvPr/>
            </p:nvSpPr>
            <p:spPr bwMode="auto">
              <a:xfrm>
                <a:off x="4102" y="2237"/>
                <a:ext cx="34" cy="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92621" name="Oval 109"/>
              <p:cNvSpPr>
                <a:spLocks noChangeArrowheads="1"/>
              </p:cNvSpPr>
              <p:nvPr/>
            </p:nvSpPr>
            <p:spPr bwMode="auto">
              <a:xfrm>
                <a:off x="4179" y="1977"/>
                <a:ext cx="34" cy="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grpSp>
      </p:grpSp>
      <p:sp>
        <p:nvSpPr>
          <p:cNvPr id="192622" name="Text Box 110"/>
          <p:cNvSpPr txBox="1">
            <a:spLocks noChangeArrowheads="1"/>
          </p:cNvSpPr>
          <p:nvPr/>
        </p:nvSpPr>
        <p:spPr bwMode="auto">
          <a:xfrm>
            <a:off x="343694" y="4293827"/>
            <a:ext cx="8800306" cy="20005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marL="342900" indent="-342900">
              <a:spcBef>
                <a:spcPct val="50000"/>
              </a:spcBef>
              <a:buFont typeface="Wingdings" pitchFamily="2" charset="2"/>
              <a:buChar char="Ø"/>
            </a:pPr>
            <a:r>
              <a:rPr lang="el-GR" sz="2400" dirty="0">
                <a:solidFill>
                  <a:srgbClr val="FFFF00"/>
                </a:solidFill>
              </a:rPr>
              <a:t>Παράγοντας συγκόλλησης </a:t>
            </a:r>
            <a:r>
              <a:rPr lang="el-GR" sz="2000" dirty="0">
                <a:solidFill>
                  <a:srgbClr val="FFFF00"/>
                </a:solidFill>
              </a:rPr>
              <a:t>(</a:t>
            </a:r>
            <a:r>
              <a:rPr lang="en-US" sz="2000" dirty="0">
                <a:solidFill>
                  <a:srgbClr val="FFFF00"/>
                </a:solidFill>
              </a:rPr>
              <a:t>aggregation substance, as)</a:t>
            </a:r>
            <a:endParaRPr lang="el-GR" sz="2000" dirty="0">
              <a:solidFill>
                <a:srgbClr val="FFFFCC"/>
              </a:solidFill>
            </a:endParaRPr>
          </a:p>
          <a:p>
            <a:pPr marL="361950">
              <a:spcBef>
                <a:spcPct val="50000"/>
              </a:spcBef>
              <a:buFontTx/>
              <a:buChar char="•"/>
            </a:pPr>
            <a:r>
              <a:rPr lang="el-GR" sz="2000" dirty="0"/>
              <a:t>Προσκόλληση στο νεφρικό επιθήλιο και στο επιθήλιο του γαστρεντερικού</a:t>
            </a:r>
          </a:p>
          <a:p>
            <a:pPr marL="361950">
              <a:spcBef>
                <a:spcPct val="50000"/>
              </a:spcBef>
              <a:buFontTx/>
              <a:buChar char="•"/>
            </a:pPr>
            <a:r>
              <a:rPr lang="el-GR" sz="2000" dirty="0"/>
              <a:t>Σχηματισμός́ </a:t>
            </a:r>
            <a:r>
              <a:rPr lang="el-GR" sz="2000" dirty="0" err="1"/>
              <a:t>συσσωματωμάτων</a:t>
            </a:r>
            <a:r>
              <a:rPr lang="el-GR" sz="2000" dirty="0"/>
              <a:t> </a:t>
            </a:r>
            <a:r>
              <a:rPr lang="el-GR" sz="2000" dirty="0" err="1"/>
              <a:t>κατα</a:t>
            </a:r>
            <a:r>
              <a:rPr lang="el-GR" sz="2000" dirty="0"/>
              <a:t>́ τη </a:t>
            </a:r>
            <a:r>
              <a:rPr lang="el-GR" sz="2000" dirty="0" err="1"/>
              <a:t>διάρκεια</a:t>
            </a:r>
            <a:r>
              <a:rPr lang="el-GR" sz="2000" dirty="0"/>
              <a:t> της </a:t>
            </a:r>
            <a:r>
              <a:rPr lang="el-GR" sz="2000" dirty="0" err="1"/>
              <a:t>βακτηριακής</a:t>
            </a:r>
            <a:r>
              <a:rPr lang="el-GR" sz="2000" dirty="0"/>
              <a:t> </a:t>
            </a:r>
            <a:r>
              <a:rPr lang="el-GR" sz="2000" dirty="0" err="1"/>
              <a:t>σύζευξης</a:t>
            </a:r>
            <a:r>
              <a:rPr lang="el-GR" sz="2000" dirty="0"/>
              <a:t> </a:t>
            </a:r>
            <a:r>
              <a:rPr lang="el-GR" sz="2000" dirty="0" err="1"/>
              <a:t>διευκολύνοντας</a:t>
            </a:r>
            <a:r>
              <a:rPr lang="el-GR" sz="2000" dirty="0"/>
              <a:t> την </a:t>
            </a:r>
            <a:r>
              <a:rPr lang="el-GR" sz="2000" dirty="0" err="1"/>
              <a:t>πλασμιδιακη</a:t>
            </a:r>
            <a:r>
              <a:rPr lang="el-GR" sz="2000" dirty="0"/>
              <a:t>́ </a:t>
            </a:r>
            <a:r>
              <a:rPr lang="el-GR" sz="2000" dirty="0" err="1"/>
              <a:t>μεταφορα</a:t>
            </a:r>
            <a:r>
              <a:rPr lang="el-GR" sz="2000" dirty="0"/>
              <a:t>́ </a:t>
            </a:r>
          </a:p>
        </p:txBody>
      </p:sp>
      <p:sp>
        <p:nvSpPr>
          <p:cNvPr id="113" name="Ορθογώνιο 112">
            <a:extLst>
              <a:ext uri="{FF2B5EF4-FFF2-40B4-BE49-F238E27FC236}">
                <a16:creationId xmlns:a16="http://schemas.microsoft.com/office/drawing/2014/main" xmlns="" id="{01EF4848-8574-E744-915E-300BE8D6F2ED}"/>
              </a:ext>
            </a:extLst>
          </p:cNvPr>
          <p:cNvSpPr/>
          <p:nvPr/>
        </p:nvSpPr>
        <p:spPr>
          <a:xfrm>
            <a:off x="749767" y="1817333"/>
            <a:ext cx="3781805" cy="400110"/>
          </a:xfrm>
          <a:prstGeom prst="rect">
            <a:avLst/>
          </a:prstGeom>
        </p:spPr>
        <p:txBody>
          <a:bodyPr wrap="none">
            <a:spAutoFit/>
          </a:bodyPr>
          <a:lstStyle/>
          <a:p>
            <a:pPr marL="342900" indent="-342900">
              <a:buFont typeface="Arial" panose="020B0604020202020204" pitchFamily="34" charset="0"/>
              <a:buChar char="•"/>
            </a:pPr>
            <a:r>
              <a:rPr lang="el-GR" sz="2000" dirty="0"/>
              <a:t>χημειοτακτικοί παράγοντες</a:t>
            </a:r>
          </a:p>
        </p:txBody>
      </p:sp>
    </p:spTree>
    <p:extLst>
      <p:ext uri="{BB962C8B-B14F-4D97-AF65-F5344CB8AC3E}">
        <p14:creationId xmlns:p14="http://schemas.microsoft.com/office/powerpoint/2010/main" xmlns="" val="96601481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a:extLst>
              <a:ext uri="{FF2B5EF4-FFF2-40B4-BE49-F238E27FC236}">
                <a16:creationId xmlns:a16="http://schemas.microsoft.com/office/drawing/2014/main" xmlns="" id="{91B28F63-CF00-448F-B141-FE33C33B189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cstate="print">
            <a:extLst>
              <a:ext uri="{28A0092B-C50C-407E-A947-70E740481C1C}">
                <a14:useLocalDpi xmlns:a14="http://schemas.microsoft.com/office/drawing/2010/main" xmlns="" val="0"/>
              </a:ext>
            </a:extLst>
          </a:blip>
          <a:srcRect l="3613"/>
          <a:stretch/>
        </p:blipFill>
        <p:spPr>
          <a:xfrm>
            <a:off x="0" y="2669685"/>
            <a:ext cx="3027759" cy="4188315"/>
          </a:xfrm>
          <a:prstGeom prst="rect">
            <a:avLst/>
          </a:prstGeom>
        </p:spPr>
      </p:pic>
      <p:pic>
        <p:nvPicPr>
          <p:cNvPr id="74" name="Picture 73">
            <a:extLst>
              <a:ext uri="{FF2B5EF4-FFF2-40B4-BE49-F238E27FC236}">
                <a16:creationId xmlns:a16="http://schemas.microsoft.com/office/drawing/2014/main" xmlns="" id="{2AE609E2-8522-44E4-9077-980E5BCF3E1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cstate="print">
            <a:extLst>
              <a:ext uri="{28A0092B-C50C-407E-A947-70E740481C1C}">
                <a14:useLocalDpi xmlns:a14="http://schemas.microsoft.com/office/drawing/2010/main" xmlns="" val="0"/>
              </a:ext>
            </a:extLst>
          </a:blip>
          <a:srcRect l="35640"/>
          <a:stretch/>
        </p:blipFill>
        <p:spPr>
          <a:xfrm>
            <a:off x="0" y="2892347"/>
            <a:ext cx="1141809" cy="2365453"/>
          </a:xfrm>
          <a:prstGeom prst="rect">
            <a:avLst/>
          </a:prstGeom>
        </p:spPr>
      </p:pic>
      <p:sp>
        <p:nvSpPr>
          <p:cNvPr id="76" name="Oval 75">
            <a:extLst>
              <a:ext uri="{FF2B5EF4-FFF2-40B4-BE49-F238E27FC236}">
                <a16:creationId xmlns:a16="http://schemas.microsoft.com/office/drawing/2014/main" xmlns="" id="{4FA533C5-33E3-4611-AF9F-72811D8B26A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78" name="Picture 77">
            <a:extLst>
              <a:ext uri="{FF2B5EF4-FFF2-40B4-BE49-F238E27FC236}">
                <a16:creationId xmlns:a16="http://schemas.microsoft.com/office/drawing/2014/main" xmlns="" id="{8949AD42-25FD-4C3D-9EEE-B7FEC580998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cstate="print">
            <a:extLst>
              <a:ext uri="{28A0092B-C50C-407E-A947-70E740481C1C}">
                <a14:useLocalDpi xmlns:a14="http://schemas.microsoft.com/office/drawing/2010/main" xmlns="" val="0"/>
              </a:ext>
            </a:extLst>
          </a:blip>
          <a:srcRect t="28813"/>
          <a:stretch/>
        </p:blipFill>
        <p:spPr>
          <a:xfrm>
            <a:off x="5999559" y="0"/>
            <a:ext cx="1202540" cy="1141407"/>
          </a:xfrm>
          <a:prstGeom prst="rect">
            <a:avLst/>
          </a:prstGeom>
        </p:spPr>
      </p:pic>
      <p:pic>
        <p:nvPicPr>
          <p:cNvPr id="80" name="Picture 79">
            <a:extLst>
              <a:ext uri="{FF2B5EF4-FFF2-40B4-BE49-F238E27FC236}">
                <a16:creationId xmlns:a16="http://schemas.microsoft.com/office/drawing/2014/main" xmlns="" id="{6AC7D913-60B7-4603-881B-831DA5D3A94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cstate="print">
            <a:extLst>
              <a:ext uri="{28A0092B-C50C-407E-A947-70E740481C1C}">
                <a14:useLocalDpi xmlns:a14="http://schemas.microsoft.com/office/drawing/2010/main" xmlns="" val="0"/>
              </a:ext>
            </a:extLst>
          </a:blip>
          <a:srcRect b="23320"/>
          <a:stretch/>
        </p:blipFill>
        <p:spPr>
          <a:xfrm>
            <a:off x="6454408" y="6096000"/>
            <a:ext cx="745301" cy="762000"/>
          </a:xfrm>
          <a:prstGeom prst="rect">
            <a:avLst/>
          </a:prstGeom>
        </p:spPr>
      </p:pic>
      <p:sp>
        <p:nvSpPr>
          <p:cNvPr id="82" name="Rectangle 81">
            <a:extLst>
              <a:ext uri="{FF2B5EF4-FFF2-40B4-BE49-F238E27FC236}">
                <a16:creationId xmlns:a16="http://schemas.microsoft.com/office/drawing/2014/main" xmlns="" id="{87F0FDC4-AD8C-47D9-9131-623C98ADB0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4" name="Rectangle 83">
            <a:extLst>
              <a:ext uri="{FF2B5EF4-FFF2-40B4-BE49-F238E27FC236}">
                <a16:creationId xmlns:a16="http://schemas.microsoft.com/office/drawing/2014/main" xmlns="" id="{923E8915-D2AA-4327-A45A-972C3CA957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6" name="Rectangle 85">
            <a:extLst>
              <a:ext uri="{FF2B5EF4-FFF2-40B4-BE49-F238E27FC236}">
                <a16:creationId xmlns:a16="http://schemas.microsoft.com/office/drawing/2014/main" xmlns="" id="{8302FC3C-9804-4950-B721-5FD704BA60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0" y="0"/>
            <a:ext cx="9141714" cy="68580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Connector 87">
            <a:extLst>
              <a:ext uri="{FF2B5EF4-FFF2-40B4-BE49-F238E27FC236}">
                <a16:creationId xmlns:a16="http://schemas.microsoft.com/office/drawing/2014/main" xmlns="" id="{6B9695BD-ECF6-49CA-8877-8C493193C65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490721" y="1828800"/>
            <a:ext cx="0" cy="320040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90" name="Picture 89">
            <a:extLst>
              <a:ext uri="{FF2B5EF4-FFF2-40B4-BE49-F238E27FC236}">
                <a16:creationId xmlns:a16="http://schemas.microsoft.com/office/drawing/2014/main" xmlns="" id="{3BC6EBB2-9BDC-4075-BA6B-43A9FBF9C86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cstate="print">
            <a:extLst>
              <a:ext uri="{28A0092B-C50C-407E-A947-70E740481C1C}">
                <a14:useLocalDpi xmlns:a14="http://schemas.microsoft.com/office/drawing/2010/main" xmlns="" val="0"/>
              </a:ext>
            </a:extLst>
          </a:blip>
          <a:srcRect b="23320"/>
          <a:stretch/>
        </p:blipFill>
        <p:spPr>
          <a:xfrm>
            <a:off x="6454408" y="6228080"/>
            <a:ext cx="745301" cy="762000"/>
          </a:xfrm>
          <a:prstGeom prst="rect">
            <a:avLst/>
          </a:prstGeom>
        </p:spPr>
      </p:pic>
      <p:sp>
        <p:nvSpPr>
          <p:cNvPr id="92" name="Freeform 5">
            <a:extLst>
              <a:ext uri="{FF2B5EF4-FFF2-40B4-BE49-F238E27FC236}">
                <a16:creationId xmlns:a16="http://schemas.microsoft.com/office/drawing/2014/main" xmlns="" id="{F3798573-F27B-47EB-8EA4-7EE34954C2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a:off x="-1191" y="0"/>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56674" name="Rectangle 2"/>
          <p:cNvSpPr>
            <a:spLocks noChangeArrowheads="1"/>
          </p:cNvSpPr>
          <p:nvPr/>
        </p:nvSpPr>
        <p:spPr bwMode="auto">
          <a:xfrm>
            <a:off x="466352" y="328821"/>
            <a:ext cx="2846609" cy="4681728"/>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lIns="91440" tIns="45720" rIns="91440" bIns="45720" rtlCol="0" anchor="ctr">
            <a:normAutofit/>
          </a:bodyPr>
          <a:lstStyle/>
          <a:p>
            <a:pPr algn="ctr">
              <a:spcBef>
                <a:spcPct val="0"/>
              </a:spcBef>
              <a:spcAft>
                <a:spcPts val="600"/>
              </a:spcAft>
            </a:pPr>
            <a:r>
              <a:rPr lang="en-US" sz="3200" b="0" i="0" kern="1200" dirty="0">
                <a:solidFill>
                  <a:schemeClr val="tx2"/>
                </a:solidFill>
                <a:latin typeface="+mj-lt"/>
                <a:ea typeface="+mj-ea"/>
                <a:cs typeface="+mj-cs"/>
              </a:rPr>
              <a:t>Ποιες λοιμώξεις προξενούν οι εντερόκοκκοι;</a:t>
            </a:r>
          </a:p>
        </p:txBody>
      </p:sp>
      <p:sp>
        <p:nvSpPr>
          <p:cNvPr id="156675" name="Rectangle 3"/>
          <p:cNvSpPr>
            <a:spLocks noChangeArrowheads="1"/>
          </p:cNvSpPr>
          <p:nvPr/>
        </p:nvSpPr>
        <p:spPr bwMode="auto">
          <a:xfrm>
            <a:off x="3731895" y="804671"/>
            <a:ext cx="4799948" cy="5248657"/>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lIns="91440" tIns="45720" rIns="91440" bIns="45720" rtlCol="0" anchor="ctr">
            <a:normAutofit/>
          </a:bodyPr>
          <a:lstStyle/>
          <a:p>
            <a:pPr marL="342900" indent="-342900">
              <a:spcBef>
                <a:spcPts val="1000"/>
              </a:spcBef>
              <a:buClr>
                <a:schemeClr val="bg2">
                  <a:lumMod val="40000"/>
                  <a:lumOff val="60000"/>
                </a:schemeClr>
              </a:buClr>
              <a:buSzPct val="80000"/>
              <a:buFont typeface="Wingdings 3" charset="2"/>
              <a:buChar char=""/>
            </a:pPr>
            <a:r>
              <a:rPr lang="en-US" sz="2000" dirty="0" err="1">
                <a:latin typeface="+mj-lt"/>
                <a:ea typeface="+mj-ea"/>
                <a:cs typeface="+mj-cs"/>
              </a:rPr>
              <a:t>Κυρίως</a:t>
            </a:r>
            <a:r>
              <a:rPr lang="en-US" sz="2000" dirty="0">
                <a:latin typeface="+mj-lt"/>
                <a:ea typeface="+mj-ea"/>
                <a:cs typeface="+mj-cs"/>
              </a:rPr>
              <a:t> </a:t>
            </a:r>
            <a:r>
              <a:rPr lang="en-US" sz="2000" dirty="0" err="1">
                <a:solidFill>
                  <a:schemeClr val="accent3"/>
                </a:solidFill>
                <a:latin typeface="+mj-lt"/>
                <a:ea typeface="+mj-ea"/>
                <a:cs typeface="+mj-cs"/>
              </a:rPr>
              <a:t>ουρολοιμώξεις</a:t>
            </a:r>
            <a:r>
              <a:rPr lang="en-US" sz="2000" dirty="0">
                <a:latin typeface="+mj-lt"/>
                <a:ea typeface="+mj-ea"/>
                <a:cs typeface="+mj-cs"/>
              </a:rPr>
              <a:t> </a:t>
            </a:r>
            <a:r>
              <a:rPr lang="en-US" sz="2000" dirty="0" err="1">
                <a:latin typeface="+mj-lt"/>
                <a:ea typeface="+mj-ea"/>
                <a:cs typeface="+mj-cs"/>
              </a:rPr>
              <a:t>κ</a:t>
            </a:r>
            <a:r>
              <a:rPr lang="en-US" sz="2000" dirty="0">
                <a:latin typeface="+mj-lt"/>
                <a:ea typeface="+mj-ea"/>
                <a:cs typeface="+mj-cs"/>
              </a:rPr>
              <a:t>α</a:t>
            </a:r>
            <a:r>
              <a:rPr lang="en-US" sz="2000" dirty="0" err="1">
                <a:latin typeface="+mj-lt"/>
                <a:ea typeface="+mj-ea"/>
                <a:cs typeface="+mj-cs"/>
              </a:rPr>
              <a:t>ι</a:t>
            </a:r>
            <a:r>
              <a:rPr lang="en-US" sz="2000" dirty="0">
                <a:latin typeface="+mj-lt"/>
                <a:ea typeface="+mj-ea"/>
                <a:cs typeface="+mj-cs"/>
              </a:rPr>
              <a:t> </a:t>
            </a:r>
            <a:r>
              <a:rPr lang="en-US" sz="2000" dirty="0" err="1">
                <a:latin typeface="+mj-lt"/>
                <a:ea typeface="+mj-ea"/>
                <a:cs typeface="+mj-cs"/>
              </a:rPr>
              <a:t>ε</a:t>
            </a:r>
            <a:r>
              <a:rPr lang="en-US" sz="2000" dirty="0">
                <a:latin typeface="+mj-lt"/>
                <a:ea typeface="+mj-ea"/>
                <a:cs typeface="+mj-cs"/>
              </a:rPr>
              <a:t>π</a:t>
            </a:r>
            <a:r>
              <a:rPr lang="en-US" sz="2000" dirty="0" err="1">
                <a:latin typeface="+mj-lt"/>
                <a:ea typeface="+mj-ea"/>
                <a:cs typeface="+mj-cs"/>
              </a:rPr>
              <a:t>ιμολύνσεις</a:t>
            </a:r>
            <a:r>
              <a:rPr lang="en-US" sz="2000" dirty="0">
                <a:latin typeface="+mj-lt"/>
                <a:ea typeface="+mj-ea"/>
                <a:cs typeface="+mj-cs"/>
              </a:rPr>
              <a:t> </a:t>
            </a:r>
            <a:r>
              <a:rPr lang="en-US" sz="2000" dirty="0" err="1">
                <a:latin typeface="+mj-lt"/>
                <a:ea typeface="+mj-ea"/>
                <a:cs typeface="+mj-cs"/>
              </a:rPr>
              <a:t>τρ</a:t>
            </a:r>
            <a:r>
              <a:rPr lang="en-US" sz="2000" dirty="0">
                <a:latin typeface="+mj-lt"/>
                <a:ea typeface="+mj-ea"/>
                <a:cs typeface="+mj-cs"/>
              </a:rPr>
              <a:t>α</a:t>
            </a:r>
            <a:r>
              <a:rPr lang="en-US" sz="2000" dirty="0" err="1">
                <a:latin typeface="+mj-lt"/>
                <a:ea typeface="+mj-ea"/>
                <a:cs typeface="+mj-cs"/>
              </a:rPr>
              <a:t>υμάτων</a:t>
            </a:r>
            <a:r>
              <a:rPr lang="en-US" sz="2000" dirty="0">
                <a:latin typeface="+mj-lt"/>
                <a:ea typeface="+mj-ea"/>
                <a:cs typeface="+mj-cs"/>
              </a:rPr>
              <a:t>.</a:t>
            </a:r>
          </a:p>
          <a:p>
            <a:pPr marL="342900" indent="-342900">
              <a:spcBef>
                <a:spcPts val="1000"/>
              </a:spcBef>
              <a:buClr>
                <a:schemeClr val="bg2">
                  <a:lumMod val="40000"/>
                  <a:lumOff val="60000"/>
                </a:schemeClr>
              </a:buClr>
              <a:buSzPct val="80000"/>
              <a:buFont typeface="Wingdings 3" charset="2"/>
              <a:buChar char=""/>
            </a:pPr>
            <a:endParaRPr lang="en-US" sz="2000" dirty="0">
              <a:latin typeface="+mj-lt"/>
              <a:ea typeface="+mj-ea"/>
              <a:cs typeface="+mj-cs"/>
            </a:endParaRPr>
          </a:p>
          <a:p>
            <a:pPr marL="342900" indent="-342900">
              <a:spcBef>
                <a:spcPts val="1000"/>
              </a:spcBef>
              <a:buClr>
                <a:schemeClr val="bg2">
                  <a:lumMod val="40000"/>
                  <a:lumOff val="60000"/>
                </a:schemeClr>
              </a:buClr>
              <a:buSzPct val="80000"/>
              <a:buFont typeface="Wingdings 3" charset="2"/>
              <a:buChar char=""/>
            </a:pPr>
            <a:r>
              <a:rPr lang="en-US" sz="2000" dirty="0" err="1">
                <a:latin typeface="+mj-lt"/>
                <a:ea typeface="+mj-ea"/>
                <a:cs typeface="+mj-cs"/>
              </a:rPr>
              <a:t>Λοιμώξεις</a:t>
            </a:r>
            <a:r>
              <a:rPr lang="en-US" sz="2000" dirty="0">
                <a:latin typeface="+mj-lt"/>
                <a:ea typeface="+mj-ea"/>
                <a:cs typeface="+mj-cs"/>
              </a:rPr>
              <a:t> </a:t>
            </a:r>
            <a:r>
              <a:rPr lang="en-US" sz="2000" dirty="0" err="1">
                <a:latin typeface="+mj-lt"/>
                <a:ea typeface="+mj-ea"/>
                <a:cs typeface="+mj-cs"/>
              </a:rPr>
              <a:t>σε</a:t>
            </a:r>
            <a:r>
              <a:rPr lang="en-US" sz="2000" dirty="0">
                <a:latin typeface="+mj-lt"/>
                <a:ea typeface="+mj-ea"/>
                <a:cs typeface="+mj-cs"/>
              </a:rPr>
              <a:t> α</a:t>
            </a:r>
            <a:r>
              <a:rPr lang="en-US" sz="2000" dirty="0" err="1">
                <a:latin typeface="+mj-lt"/>
                <a:ea typeface="+mj-ea"/>
                <a:cs typeface="+mj-cs"/>
              </a:rPr>
              <a:t>σθενείς</a:t>
            </a:r>
            <a:r>
              <a:rPr lang="en-US" sz="2000" dirty="0">
                <a:latin typeface="+mj-lt"/>
                <a:ea typeface="+mj-ea"/>
                <a:cs typeface="+mj-cs"/>
              </a:rPr>
              <a:t> </a:t>
            </a:r>
            <a:r>
              <a:rPr lang="en-US" sz="2000" dirty="0" err="1">
                <a:latin typeface="+mj-lt"/>
                <a:ea typeface="+mj-ea"/>
                <a:cs typeface="+mj-cs"/>
              </a:rPr>
              <a:t>με</a:t>
            </a:r>
            <a:r>
              <a:rPr lang="en-US" sz="2000" dirty="0">
                <a:latin typeface="+mj-lt"/>
                <a:ea typeface="+mj-ea"/>
                <a:cs typeface="+mj-cs"/>
              </a:rPr>
              <a:t> </a:t>
            </a:r>
            <a:r>
              <a:rPr lang="en-US" sz="2000" dirty="0" err="1">
                <a:latin typeface="+mj-lt"/>
                <a:ea typeface="+mj-ea"/>
                <a:cs typeface="+mj-cs"/>
              </a:rPr>
              <a:t>υ</a:t>
            </a:r>
            <a:r>
              <a:rPr lang="en-US" sz="2000" dirty="0">
                <a:latin typeface="+mj-lt"/>
                <a:ea typeface="+mj-ea"/>
                <a:cs typeface="+mj-cs"/>
              </a:rPr>
              <a:t>π</a:t>
            </a:r>
            <a:r>
              <a:rPr lang="en-US" sz="2000" dirty="0" err="1">
                <a:latin typeface="+mj-lt"/>
                <a:ea typeface="+mj-ea"/>
                <a:cs typeface="+mj-cs"/>
              </a:rPr>
              <a:t>οκείμενη</a:t>
            </a:r>
            <a:r>
              <a:rPr lang="en-US" sz="2000" dirty="0">
                <a:latin typeface="+mj-lt"/>
                <a:ea typeface="+mj-ea"/>
                <a:cs typeface="+mj-cs"/>
              </a:rPr>
              <a:t> </a:t>
            </a:r>
            <a:r>
              <a:rPr lang="en-US" sz="2000" dirty="0" err="1">
                <a:latin typeface="+mj-lt"/>
                <a:ea typeface="+mj-ea"/>
                <a:cs typeface="+mj-cs"/>
              </a:rPr>
              <a:t>νόσο</a:t>
            </a:r>
            <a:r>
              <a:rPr lang="en-US" sz="2000" dirty="0">
                <a:latin typeface="+mj-lt"/>
                <a:ea typeface="+mj-ea"/>
                <a:cs typeface="+mj-cs"/>
              </a:rPr>
              <a:t>: βα</a:t>
            </a:r>
            <a:r>
              <a:rPr lang="en-US" sz="2000" dirty="0" err="1">
                <a:latin typeface="+mj-lt"/>
                <a:ea typeface="+mj-ea"/>
                <a:cs typeface="+mj-cs"/>
              </a:rPr>
              <a:t>κτηρι</a:t>
            </a:r>
            <a:r>
              <a:rPr lang="en-US" sz="2000" dirty="0">
                <a:latin typeface="+mj-lt"/>
                <a:ea typeface="+mj-ea"/>
                <a:cs typeface="+mj-cs"/>
              </a:rPr>
              <a:t>α</a:t>
            </a:r>
            <a:r>
              <a:rPr lang="en-US" sz="2000" dirty="0" err="1">
                <a:latin typeface="+mj-lt"/>
                <a:ea typeface="+mj-ea"/>
                <a:cs typeface="+mj-cs"/>
              </a:rPr>
              <a:t>ιμί</a:t>
            </a:r>
            <a:r>
              <a:rPr lang="en-US" sz="2000" dirty="0">
                <a:latin typeface="+mj-lt"/>
                <a:ea typeface="+mj-ea"/>
                <a:cs typeface="+mj-cs"/>
              </a:rPr>
              <a:t>α, </a:t>
            </a:r>
            <a:r>
              <a:rPr lang="en-US" sz="2000" dirty="0" err="1">
                <a:solidFill>
                  <a:schemeClr val="accent3"/>
                </a:solidFill>
                <a:latin typeface="+mj-lt"/>
                <a:ea typeface="+mj-ea"/>
                <a:cs typeface="+mj-cs"/>
              </a:rPr>
              <a:t>ενδοκ</a:t>
            </a:r>
            <a:r>
              <a:rPr lang="en-US" sz="2000" dirty="0">
                <a:solidFill>
                  <a:schemeClr val="accent3"/>
                </a:solidFill>
                <a:latin typeface="+mj-lt"/>
                <a:ea typeface="+mj-ea"/>
                <a:cs typeface="+mj-cs"/>
              </a:rPr>
              <a:t>α</a:t>
            </a:r>
            <a:r>
              <a:rPr lang="en-US" sz="2000" dirty="0" err="1">
                <a:solidFill>
                  <a:schemeClr val="accent3"/>
                </a:solidFill>
                <a:latin typeface="+mj-lt"/>
                <a:ea typeface="+mj-ea"/>
                <a:cs typeface="+mj-cs"/>
              </a:rPr>
              <a:t>ρδίτιδ</a:t>
            </a:r>
            <a:r>
              <a:rPr lang="en-US" sz="2000" dirty="0">
                <a:solidFill>
                  <a:schemeClr val="accent3"/>
                </a:solidFill>
                <a:latin typeface="+mj-lt"/>
                <a:ea typeface="+mj-ea"/>
                <a:cs typeface="+mj-cs"/>
              </a:rPr>
              <a:t>α</a:t>
            </a:r>
            <a:r>
              <a:rPr lang="en-US" sz="2000" dirty="0">
                <a:latin typeface="+mj-lt"/>
                <a:ea typeface="+mj-ea"/>
                <a:cs typeface="+mj-cs"/>
              </a:rPr>
              <a:t>, </a:t>
            </a:r>
            <a:r>
              <a:rPr lang="en-US" sz="2000" dirty="0" err="1">
                <a:latin typeface="+mj-lt"/>
                <a:ea typeface="+mj-ea"/>
                <a:cs typeface="+mj-cs"/>
              </a:rPr>
              <a:t>μηνιγγίτιδ</a:t>
            </a:r>
            <a:r>
              <a:rPr lang="en-US" sz="2000" dirty="0">
                <a:latin typeface="+mj-lt"/>
                <a:ea typeface="+mj-ea"/>
                <a:cs typeface="+mj-cs"/>
              </a:rPr>
              <a:t>α.</a:t>
            </a:r>
          </a:p>
          <a:p>
            <a:pPr marL="342900" indent="-342900">
              <a:spcBef>
                <a:spcPts val="1000"/>
              </a:spcBef>
              <a:buClr>
                <a:schemeClr val="bg2">
                  <a:lumMod val="40000"/>
                  <a:lumOff val="60000"/>
                </a:schemeClr>
              </a:buClr>
              <a:buSzPct val="80000"/>
              <a:buFont typeface="Wingdings 3" charset="2"/>
              <a:buChar char=""/>
            </a:pPr>
            <a:endParaRPr lang="en-US" sz="2000" dirty="0">
              <a:latin typeface="+mj-lt"/>
              <a:ea typeface="+mj-ea"/>
              <a:cs typeface="+mj-cs"/>
            </a:endParaRPr>
          </a:p>
          <a:p>
            <a:pPr marL="342900" indent="-342900">
              <a:spcBef>
                <a:spcPts val="1000"/>
              </a:spcBef>
              <a:buClr>
                <a:schemeClr val="bg2">
                  <a:lumMod val="40000"/>
                  <a:lumOff val="60000"/>
                </a:schemeClr>
              </a:buClr>
              <a:buSzPct val="80000"/>
              <a:buFont typeface="Wingdings 3" charset="2"/>
              <a:buChar char=""/>
            </a:pPr>
            <a:r>
              <a:rPr lang="en-US" sz="2000" dirty="0" err="1">
                <a:latin typeface="+mj-lt"/>
                <a:ea typeface="+mj-ea"/>
                <a:cs typeface="+mj-cs"/>
              </a:rPr>
              <a:t>Ε</a:t>
            </a:r>
            <a:r>
              <a:rPr lang="en-US" sz="2000" dirty="0">
                <a:latin typeface="+mj-lt"/>
                <a:ea typeface="+mj-ea"/>
                <a:cs typeface="+mj-cs"/>
              </a:rPr>
              <a:t>π</a:t>
            </a:r>
            <a:r>
              <a:rPr lang="en-US" sz="2000" dirty="0" err="1">
                <a:latin typeface="+mj-lt"/>
                <a:ea typeface="+mj-ea"/>
                <a:cs typeface="+mj-cs"/>
              </a:rPr>
              <a:t>ιμολύνουν</a:t>
            </a:r>
            <a:r>
              <a:rPr lang="en-US" sz="2000" dirty="0">
                <a:latin typeface="+mj-lt"/>
                <a:ea typeface="+mj-ea"/>
                <a:cs typeface="+mj-cs"/>
              </a:rPr>
              <a:t> α</a:t>
            </a:r>
            <a:r>
              <a:rPr lang="en-US" sz="2000" dirty="0" err="1">
                <a:latin typeface="+mj-lt"/>
                <a:ea typeface="+mj-ea"/>
                <a:cs typeface="+mj-cs"/>
              </a:rPr>
              <a:t>νοιχτά</a:t>
            </a:r>
            <a:r>
              <a:rPr lang="en-US" sz="2000" dirty="0">
                <a:latin typeface="+mj-lt"/>
                <a:ea typeface="+mj-ea"/>
                <a:cs typeface="+mj-cs"/>
              </a:rPr>
              <a:t> </a:t>
            </a:r>
            <a:r>
              <a:rPr lang="en-US" sz="2000" dirty="0" err="1">
                <a:latin typeface="+mj-lt"/>
                <a:ea typeface="+mj-ea"/>
                <a:cs typeface="+mj-cs"/>
              </a:rPr>
              <a:t>τρ</a:t>
            </a:r>
            <a:r>
              <a:rPr lang="en-US" sz="2000" dirty="0">
                <a:latin typeface="+mj-lt"/>
                <a:ea typeface="+mj-ea"/>
                <a:cs typeface="+mj-cs"/>
              </a:rPr>
              <a:t>α</a:t>
            </a:r>
            <a:r>
              <a:rPr lang="en-US" sz="2000" dirty="0" err="1">
                <a:latin typeface="+mj-lt"/>
                <a:ea typeface="+mj-ea"/>
                <a:cs typeface="+mj-cs"/>
              </a:rPr>
              <a:t>ύμ</a:t>
            </a:r>
            <a:r>
              <a:rPr lang="en-US" sz="2000" dirty="0">
                <a:latin typeface="+mj-lt"/>
                <a:ea typeface="+mj-ea"/>
                <a:cs typeface="+mj-cs"/>
              </a:rPr>
              <a:t>α</a:t>
            </a:r>
            <a:r>
              <a:rPr lang="en-US" sz="2000" dirty="0" err="1">
                <a:latin typeface="+mj-lt"/>
                <a:ea typeface="+mj-ea"/>
                <a:cs typeface="+mj-cs"/>
              </a:rPr>
              <a:t>τ</a:t>
            </a:r>
            <a:r>
              <a:rPr lang="en-US" sz="2000" dirty="0">
                <a:latin typeface="+mj-lt"/>
                <a:ea typeface="+mj-ea"/>
                <a:cs typeface="+mj-cs"/>
              </a:rPr>
              <a:t>α, </a:t>
            </a:r>
            <a:r>
              <a:rPr lang="en-US" sz="2000" dirty="0" err="1">
                <a:latin typeface="+mj-lt"/>
                <a:ea typeface="+mj-ea"/>
                <a:cs typeface="+mj-cs"/>
              </a:rPr>
              <a:t>έλκη</a:t>
            </a:r>
            <a:r>
              <a:rPr lang="en-US" sz="2000" dirty="0">
                <a:latin typeface="+mj-lt"/>
                <a:ea typeface="+mj-ea"/>
                <a:cs typeface="+mj-cs"/>
              </a:rPr>
              <a:t> </a:t>
            </a:r>
            <a:r>
              <a:rPr lang="en-US" sz="2000" dirty="0" err="1">
                <a:latin typeface="+mj-lt"/>
                <a:ea typeface="+mj-ea"/>
                <a:cs typeface="+mj-cs"/>
              </a:rPr>
              <a:t>κ</a:t>
            </a:r>
            <a:r>
              <a:rPr lang="en-US" sz="2000" dirty="0">
                <a:latin typeface="+mj-lt"/>
                <a:ea typeface="+mj-ea"/>
                <a:cs typeface="+mj-cs"/>
              </a:rPr>
              <a:t>α</a:t>
            </a:r>
            <a:r>
              <a:rPr lang="en-US" sz="2000" dirty="0" err="1">
                <a:latin typeface="+mj-lt"/>
                <a:ea typeface="+mj-ea"/>
                <a:cs typeface="+mj-cs"/>
              </a:rPr>
              <a:t>ι</a:t>
            </a:r>
            <a:r>
              <a:rPr lang="en-US" sz="2000" dirty="0">
                <a:latin typeface="+mj-lt"/>
                <a:ea typeface="+mj-ea"/>
                <a:cs typeface="+mj-cs"/>
              </a:rPr>
              <a:t> </a:t>
            </a:r>
            <a:r>
              <a:rPr lang="en-US" sz="2000" dirty="0" err="1">
                <a:latin typeface="+mj-lt"/>
                <a:ea typeface="+mj-ea"/>
                <a:cs typeface="+mj-cs"/>
              </a:rPr>
              <a:t>εγκ</a:t>
            </a:r>
            <a:r>
              <a:rPr lang="en-US" sz="2000" dirty="0">
                <a:latin typeface="+mj-lt"/>
                <a:ea typeface="+mj-ea"/>
                <a:cs typeface="+mj-cs"/>
              </a:rPr>
              <a:t>α</a:t>
            </a:r>
            <a:r>
              <a:rPr lang="en-US" sz="2000" dirty="0" err="1">
                <a:latin typeface="+mj-lt"/>
                <a:ea typeface="+mj-ea"/>
                <a:cs typeface="+mj-cs"/>
              </a:rPr>
              <a:t>ύμ</a:t>
            </a:r>
            <a:r>
              <a:rPr lang="en-US" sz="2000" dirty="0">
                <a:latin typeface="+mj-lt"/>
                <a:ea typeface="+mj-ea"/>
                <a:cs typeface="+mj-cs"/>
              </a:rPr>
              <a:t>α</a:t>
            </a:r>
            <a:r>
              <a:rPr lang="en-US" sz="2000" dirty="0" err="1">
                <a:latin typeface="+mj-lt"/>
                <a:ea typeface="+mj-ea"/>
                <a:cs typeface="+mj-cs"/>
              </a:rPr>
              <a:t>τ</a:t>
            </a:r>
            <a:r>
              <a:rPr lang="en-US" sz="2000" dirty="0">
                <a:latin typeface="+mj-lt"/>
                <a:ea typeface="+mj-ea"/>
                <a:cs typeface="+mj-cs"/>
              </a:rPr>
              <a:t>α.	</a:t>
            </a:r>
          </a:p>
        </p:txBody>
      </p:sp>
    </p:spTree>
    <p:extLst>
      <p:ext uri="{BB962C8B-B14F-4D97-AF65-F5344CB8AC3E}">
        <p14:creationId xmlns:p14="http://schemas.microsoft.com/office/powerpoint/2010/main" xmlns="" val="61070577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6">
            <a:extLst>
              <a:ext uri="{FF2B5EF4-FFF2-40B4-BE49-F238E27FC236}">
                <a16:creationId xmlns:a16="http://schemas.microsoft.com/office/drawing/2014/main" xmlns="" id="{4309F268-A45B-4517-B03F-2774BAEFFBA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Πίνακας 1">
            <a:extLst>
              <a:ext uri="{FF2B5EF4-FFF2-40B4-BE49-F238E27FC236}">
                <a16:creationId xmlns:a16="http://schemas.microsoft.com/office/drawing/2014/main" xmlns="" id="{385A51A7-FE10-2544-B56E-C15C47F3E938}"/>
              </a:ext>
            </a:extLst>
          </p:cNvPr>
          <p:cNvGraphicFramePr>
            <a:graphicFrameLocks noGrp="1"/>
          </p:cNvGraphicFramePr>
          <p:nvPr>
            <p:extLst>
              <p:ext uri="{D42A27DB-BD31-4B8C-83A1-F6EECF244321}">
                <p14:modId xmlns:p14="http://schemas.microsoft.com/office/powerpoint/2010/main" xmlns="" val="470408684"/>
              </p:ext>
            </p:extLst>
          </p:nvPr>
        </p:nvGraphicFramePr>
        <p:xfrm>
          <a:off x="482600" y="818250"/>
          <a:ext cx="8178799" cy="5221502"/>
        </p:xfrm>
        <a:graphic>
          <a:graphicData uri="http://schemas.openxmlformats.org/drawingml/2006/table">
            <a:tbl>
              <a:tblPr/>
              <a:tblGrid>
                <a:gridCol w="4167536">
                  <a:extLst>
                    <a:ext uri="{9D8B030D-6E8A-4147-A177-3AD203B41FA5}">
                      <a16:colId xmlns:a16="http://schemas.microsoft.com/office/drawing/2014/main" xmlns="" val="2205856746"/>
                    </a:ext>
                  </a:extLst>
                </a:gridCol>
                <a:gridCol w="4011263">
                  <a:extLst>
                    <a:ext uri="{9D8B030D-6E8A-4147-A177-3AD203B41FA5}">
                      <a16:colId xmlns:a16="http://schemas.microsoft.com/office/drawing/2014/main" xmlns="" val="309399483"/>
                    </a:ext>
                  </a:extLst>
                </a:gridCol>
              </a:tblGrid>
              <a:tr h="401654">
                <a:tc gridSpan="2">
                  <a:txBody>
                    <a:bodyPr/>
                    <a:lstStyle/>
                    <a:p>
                      <a:pPr algn="ctr" fontAlgn="ctr">
                        <a:spcBef>
                          <a:spcPts val="0"/>
                        </a:spcBef>
                        <a:spcAft>
                          <a:spcPts val="0"/>
                        </a:spcAft>
                      </a:pPr>
                      <a:r>
                        <a:rPr lang="el-GR" sz="1800" b="1" i="0" u="none" strike="noStrike">
                          <a:solidFill>
                            <a:srgbClr val="000000"/>
                          </a:solidFill>
                          <a:effectLst/>
                          <a:latin typeface="Arial" panose="020B0604020202020204" pitchFamily="34" charset="0"/>
                        </a:rPr>
                        <a:t>Πίνακας 1: Αιτιολογικοί Παράγοντες Λοιμώδους Ενδοκαρδίτιδας</a:t>
                      </a:r>
                      <a:endParaRPr lang="el-GR" sz="1800" b="0" i="0" u="none" strike="noStrike">
                        <a:solidFill>
                          <a:srgbClr val="000000"/>
                        </a:solidFill>
                        <a:effectLst/>
                        <a:latin typeface="Arial" panose="020B0604020202020204" pitchFamily="34" charset="0"/>
                      </a:endParaRPr>
                    </a:p>
                  </a:txBody>
                  <a:tcPr marL="91285" marR="91285" marT="45642" marB="45642">
                    <a:lnL>
                      <a:noFill/>
                    </a:lnL>
                    <a:lnR>
                      <a:noFill/>
                    </a:lnR>
                    <a:lnT>
                      <a:noFill/>
                    </a:lnT>
                    <a:lnB>
                      <a:noFill/>
                    </a:lnB>
                    <a:solidFill>
                      <a:srgbClr val="FFCC00"/>
                    </a:solidFill>
                  </a:tcPr>
                </a:tc>
                <a:tc hMerge="1">
                  <a:txBody>
                    <a:bodyPr/>
                    <a:lstStyle/>
                    <a:p>
                      <a:endParaRPr lang="el-GR"/>
                    </a:p>
                  </a:txBody>
                  <a:tcPr/>
                </a:tc>
                <a:extLst>
                  <a:ext uri="{0D108BD9-81ED-4DB2-BD59-A6C34878D82A}">
                    <a16:rowId xmlns:a16="http://schemas.microsoft.com/office/drawing/2014/main" xmlns="" val="3376213429"/>
                  </a:ext>
                </a:extLst>
              </a:tr>
              <a:tr h="401654">
                <a:tc>
                  <a:txBody>
                    <a:bodyPr/>
                    <a:lstStyle/>
                    <a:p>
                      <a:pPr algn="l" fontAlgn="ctr">
                        <a:spcBef>
                          <a:spcPts val="0"/>
                        </a:spcBef>
                        <a:spcAft>
                          <a:spcPts val="0"/>
                        </a:spcAft>
                      </a:pPr>
                      <a:r>
                        <a:rPr lang="el-GR" sz="1800" b="1" i="0" u="none" strike="noStrike">
                          <a:effectLst/>
                          <a:latin typeface="Arial" panose="020B0604020202020204" pitchFamily="34" charset="0"/>
                        </a:rPr>
                        <a:t>Μικροοργανισμοί</a:t>
                      </a:r>
                      <a:endParaRPr lang="el-GR" sz="1800" b="0" i="0" u="none" strike="noStrike">
                        <a:effectLst/>
                        <a:latin typeface="Arial" panose="020B0604020202020204" pitchFamily="34" charset="0"/>
                      </a:endParaRPr>
                    </a:p>
                  </a:txBody>
                  <a:tcPr marL="91285" marR="91285" marT="45642" marB="45642" anchor="ctr">
                    <a:lnL>
                      <a:noFill/>
                    </a:lnL>
                    <a:lnR>
                      <a:noFill/>
                    </a:lnR>
                    <a:lnT>
                      <a:noFill/>
                    </a:lnT>
                    <a:lnB>
                      <a:noFill/>
                    </a:lnB>
                  </a:tcPr>
                </a:tc>
                <a:tc>
                  <a:txBody>
                    <a:bodyPr/>
                    <a:lstStyle/>
                    <a:p>
                      <a:pPr algn="ctr" fontAlgn="ctr">
                        <a:spcBef>
                          <a:spcPts val="0"/>
                        </a:spcBef>
                        <a:spcAft>
                          <a:spcPts val="0"/>
                        </a:spcAft>
                      </a:pPr>
                      <a:r>
                        <a:rPr lang="el-GR" sz="1800" b="1" i="0" u="none" strike="noStrike">
                          <a:effectLst/>
                          <a:latin typeface="Arial" panose="020B0604020202020204" pitchFamily="34" charset="0"/>
                        </a:rPr>
                        <a:t>Συχνότητα %</a:t>
                      </a:r>
                      <a:endParaRPr lang="el-GR" sz="1800" b="0" i="0" u="none" strike="noStrike">
                        <a:effectLst/>
                        <a:latin typeface="Arial" panose="020B0604020202020204" pitchFamily="34" charset="0"/>
                      </a:endParaRPr>
                    </a:p>
                  </a:txBody>
                  <a:tcPr marL="91285" marR="91285" marT="45642" marB="45642" anchor="ctr">
                    <a:lnL>
                      <a:noFill/>
                    </a:lnL>
                    <a:lnR>
                      <a:noFill/>
                    </a:lnR>
                    <a:lnT>
                      <a:noFill/>
                    </a:lnT>
                    <a:lnB>
                      <a:noFill/>
                    </a:lnB>
                  </a:tcPr>
                </a:tc>
                <a:extLst>
                  <a:ext uri="{0D108BD9-81ED-4DB2-BD59-A6C34878D82A}">
                    <a16:rowId xmlns:a16="http://schemas.microsoft.com/office/drawing/2014/main" xmlns="" val="1673421137"/>
                  </a:ext>
                </a:extLst>
              </a:tr>
              <a:tr h="401654">
                <a:tc>
                  <a:txBody>
                    <a:bodyPr/>
                    <a:lstStyle/>
                    <a:p>
                      <a:pPr algn="l" fontAlgn="ctr">
                        <a:spcBef>
                          <a:spcPts val="0"/>
                        </a:spcBef>
                        <a:spcAft>
                          <a:spcPts val="0"/>
                        </a:spcAft>
                      </a:pPr>
                      <a:r>
                        <a:rPr lang="el-GR" sz="1800" b="0" i="0" u="none" strike="noStrike">
                          <a:effectLst/>
                          <a:latin typeface="Arial" panose="020B0604020202020204" pitchFamily="34" charset="0"/>
                        </a:rPr>
                        <a:t>Στρεπτόκοκκοι </a:t>
                      </a:r>
                    </a:p>
                  </a:txBody>
                  <a:tcPr marL="91285" marR="91285" marT="45642" marB="45642" anchor="ctr">
                    <a:lnL>
                      <a:noFill/>
                    </a:lnL>
                    <a:lnR>
                      <a:noFill/>
                    </a:lnR>
                    <a:lnT>
                      <a:noFill/>
                    </a:lnT>
                    <a:lnB>
                      <a:noFill/>
                    </a:lnB>
                  </a:tcPr>
                </a:tc>
                <a:tc>
                  <a:txBody>
                    <a:bodyPr/>
                    <a:lstStyle/>
                    <a:p>
                      <a:pPr algn="ctr" fontAlgn="ctr">
                        <a:spcBef>
                          <a:spcPts val="0"/>
                        </a:spcBef>
                        <a:spcAft>
                          <a:spcPts val="0"/>
                        </a:spcAft>
                      </a:pPr>
                      <a:r>
                        <a:rPr lang="el-GR" sz="1800" b="0" i="0" u="none" strike="noStrike">
                          <a:effectLst/>
                          <a:latin typeface="Arial" panose="020B0604020202020204" pitchFamily="34" charset="0"/>
                        </a:rPr>
                        <a:t>60-80</a:t>
                      </a:r>
                    </a:p>
                  </a:txBody>
                  <a:tcPr marL="91285" marR="91285" marT="45642" marB="45642" anchor="ctr">
                    <a:lnL>
                      <a:noFill/>
                    </a:lnL>
                    <a:lnR>
                      <a:noFill/>
                    </a:lnR>
                    <a:lnT>
                      <a:noFill/>
                    </a:lnT>
                    <a:lnB>
                      <a:noFill/>
                    </a:lnB>
                  </a:tcPr>
                </a:tc>
                <a:extLst>
                  <a:ext uri="{0D108BD9-81ED-4DB2-BD59-A6C34878D82A}">
                    <a16:rowId xmlns:a16="http://schemas.microsoft.com/office/drawing/2014/main" xmlns="" val="3153529766"/>
                  </a:ext>
                </a:extLst>
              </a:tr>
              <a:tr h="401654">
                <a:tc>
                  <a:txBody>
                    <a:bodyPr/>
                    <a:lstStyle/>
                    <a:p>
                      <a:pPr algn="l" fontAlgn="ctr">
                        <a:spcBef>
                          <a:spcPts val="0"/>
                        </a:spcBef>
                        <a:spcAft>
                          <a:spcPts val="0"/>
                        </a:spcAft>
                      </a:pPr>
                      <a:r>
                        <a:rPr lang="el-GR" sz="1800" b="0" i="0" u="none" strike="noStrike">
                          <a:effectLst/>
                          <a:latin typeface="Arial" panose="020B0604020202020204" pitchFamily="34" charset="0"/>
                        </a:rPr>
                        <a:t>Πρασινίζοντες στρεπτόκοκκοι</a:t>
                      </a:r>
                    </a:p>
                  </a:txBody>
                  <a:tcPr marL="91285" marR="91285" marT="45642" marB="45642" anchor="ctr">
                    <a:lnL>
                      <a:noFill/>
                    </a:lnL>
                    <a:lnR>
                      <a:noFill/>
                    </a:lnR>
                    <a:lnT>
                      <a:noFill/>
                    </a:lnT>
                    <a:lnB>
                      <a:noFill/>
                    </a:lnB>
                  </a:tcPr>
                </a:tc>
                <a:tc>
                  <a:txBody>
                    <a:bodyPr/>
                    <a:lstStyle/>
                    <a:p>
                      <a:pPr algn="ctr" fontAlgn="ctr">
                        <a:spcBef>
                          <a:spcPts val="0"/>
                        </a:spcBef>
                        <a:spcAft>
                          <a:spcPts val="0"/>
                        </a:spcAft>
                      </a:pPr>
                      <a:r>
                        <a:rPr lang="el-GR" sz="1800" b="0" i="0" u="none" strike="noStrike">
                          <a:effectLst/>
                          <a:latin typeface="Arial" panose="020B0604020202020204" pitchFamily="34" charset="0"/>
                        </a:rPr>
                        <a:t>30-40</a:t>
                      </a:r>
                    </a:p>
                  </a:txBody>
                  <a:tcPr marL="91285" marR="91285" marT="45642" marB="45642" anchor="ctr">
                    <a:lnL>
                      <a:noFill/>
                    </a:lnL>
                    <a:lnR>
                      <a:noFill/>
                    </a:lnR>
                    <a:lnT>
                      <a:noFill/>
                    </a:lnT>
                    <a:lnB>
                      <a:noFill/>
                    </a:lnB>
                  </a:tcPr>
                </a:tc>
                <a:extLst>
                  <a:ext uri="{0D108BD9-81ED-4DB2-BD59-A6C34878D82A}">
                    <a16:rowId xmlns:a16="http://schemas.microsoft.com/office/drawing/2014/main" xmlns="" val="4231655943"/>
                  </a:ext>
                </a:extLst>
              </a:tr>
              <a:tr h="401654">
                <a:tc>
                  <a:txBody>
                    <a:bodyPr/>
                    <a:lstStyle/>
                    <a:p>
                      <a:pPr algn="l" fontAlgn="ctr">
                        <a:spcBef>
                          <a:spcPts val="0"/>
                        </a:spcBef>
                        <a:spcAft>
                          <a:spcPts val="0"/>
                        </a:spcAft>
                      </a:pPr>
                      <a:r>
                        <a:rPr lang="el-GR" sz="1800" b="0" i="0" u="none" strike="noStrike">
                          <a:effectLst/>
                          <a:latin typeface="Arial" panose="020B0604020202020204" pitchFamily="34" charset="0"/>
                        </a:rPr>
                        <a:t>Εντερόκοκκοι</a:t>
                      </a:r>
                    </a:p>
                  </a:txBody>
                  <a:tcPr marL="91285" marR="91285" marT="45642" marB="45642" anchor="ctr">
                    <a:lnL>
                      <a:noFill/>
                    </a:lnL>
                    <a:lnR>
                      <a:noFill/>
                    </a:lnR>
                    <a:lnT>
                      <a:noFill/>
                    </a:lnT>
                    <a:lnB>
                      <a:noFill/>
                    </a:lnB>
                  </a:tcPr>
                </a:tc>
                <a:tc>
                  <a:txBody>
                    <a:bodyPr/>
                    <a:lstStyle/>
                    <a:p>
                      <a:pPr algn="ctr" fontAlgn="ctr">
                        <a:spcBef>
                          <a:spcPts val="0"/>
                        </a:spcBef>
                        <a:spcAft>
                          <a:spcPts val="0"/>
                        </a:spcAft>
                      </a:pPr>
                      <a:r>
                        <a:rPr lang="el-GR" sz="1800" b="0" i="0" u="none" strike="noStrike">
                          <a:effectLst/>
                          <a:latin typeface="Arial" panose="020B0604020202020204" pitchFamily="34" charset="0"/>
                        </a:rPr>
                        <a:t>20-35</a:t>
                      </a:r>
                    </a:p>
                  </a:txBody>
                  <a:tcPr marL="91285" marR="91285" marT="45642" marB="45642" anchor="ctr">
                    <a:lnL>
                      <a:noFill/>
                    </a:lnL>
                    <a:lnR>
                      <a:noFill/>
                    </a:lnR>
                    <a:lnT>
                      <a:noFill/>
                    </a:lnT>
                    <a:lnB>
                      <a:noFill/>
                    </a:lnB>
                  </a:tcPr>
                </a:tc>
                <a:extLst>
                  <a:ext uri="{0D108BD9-81ED-4DB2-BD59-A6C34878D82A}">
                    <a16:rowId xmlns:a16="http://schemas.microsoft.com/office/drawing/2014/main" xmlns="" val="1049735984"/>
                  </a:ext>
                </a:extLst>
              </a:tr>
              <a:tr h="401654">
                <a:tc>
                  <a:txBody>
                    <a:bodyPr/>
                    <a:lstStyle/>
                    <a:p>
                      <a:pPr algn="l" fontAlgn="ctr">
                        <a:spcBef>
                          <a:spcPts val="0"/>
                        </a:spcBef>
                        <a:spcAft>
                          <a:spcPts val="0"/>
                        </a:spcAft>
                      </a:pPr>
                      <a:r>
                        <a:rPr lang="el-GR" sz="1800" b="0" i="0" u="none" strike="noStrike">
                          <a:effectLst/>
                          <a:latin typeface="Arial" panose="020B0604020202020204" pitchFamily="34" charset="0"/>
                        </a:rPr>
                        <a:t>Αλλοι στρεπτόκοκκοι</a:t>
                      </a:r>
                    </a:p>
                  </a:txBody>
                  <a:tcPr marL="91285" marR="91285" marT="45642" marB="45642" anchor="ctr">
                    <a:lnL>
                      <a:noFill/>
                    </a:lnL>
                    <a:lnR>
                      <a:noFill/>
                    </a:lnR>
                    <a:lnT>
                      <a:noFill/>
                    </a:lnT>
                    <a:lnB>
                      <a:noFill/>
                    </a:lnB>
                  </a:tcPr>
                </a:tc>
                <a:tc>
                  <a:txBody>
                    <a:bodyPr/>
                    <a:lstStyle/>
                    <a:p>
                      <a:pPr algn="ctr" fontAlgn="ctr">
                        <a:spcBef>
                          <a:spcPts val="0"/>
                        </a:spcBef>
                        <a:spcAft>
                          <a:spcPts val="0"/>
                        </a:spcAft>
                      </a:pPr>
                      <a:r>
                        <a:rPr lang="el-GR" sz="1800" b="0" i="0" u="none" strike="noStrike">
                          <a:effectLst/>
                          <a:latin typeface="Arial" panose="020B0604020202020204" pitchFamily="34" charset="0"/>
                        </a:rPr>
                        <a:t>15-25</a:t>
                      </a:r>
                    </a:p>
                  </a:txBody>
                  <a:tcPr marL="91285" marR="91285" marT="45642" marB="45642" anchor="ctr">
                    <a:lnL>
                      <a:noFill/>
                    </a:lnL>
                    <a:lnR>
                      <a:noFill/>
                    </a:lnR>
                    <a:lnT>
                      <a:noFill/>
                    </a:lnT>
                    <a:lnB>
                      <a:noFill/>
                    </a:lnB>
                  </a:tcPr>
                </a:tc>
                <a:extLst>
                  <a:ext uri="{0D108BD9-81ED-4DB2-BD59-A6C34878D82A}">
                    <a16:rowId xmlns:a16="http://schemas.microsoft.com/office/drawing/2014/main" xmlns="" val="180569446"/>
                  </a:ext>
                </a:extLst>
              </a:tr>
              <a:tr h="401654">
                <a:tc>
                  <a:txBody>
                    <a:bodyPr/>
                    <a:lstStyle/>
                    <a:p>
                      <a:pPr algn="l" fontAlgn="ctr">
                        <a:spcBef>
                          <a:spcPts val="0"/>
                        </a:spcBef>
                        <a:spcAft>
                          <a:spcPts val="0"/>
                        </a:spcAft>
                      </a:pPr>
                      <a:r>
                        <a:rPr lang="el-GR" sz="1800" b="0" i="0" u="none" strike="noStrike">
                          <a:effectLst/>
                          <a:latin typeface="Arial" panose="020B0604020202020204" pitchFamily="34" charset="0"/>
                        </a:rPr>
                        <a:t>Σταφυλόκοκκοι</a:t>
                      </a:r>
                    </a:p>
                  </a:txBody>
                  <a:tcPr marL="91285" marR="91285" marT="45642" marB="45642" anchor="ctr">
                    <a:lnL>
                      <a:noFill/>
                    </a:lnL>
                    <a:lnR>
                      <a:noFill/>
                    </a:lnR>
                    <a:lnT>
                      <a:noFill/>
                    </a:lnT>
                    <a:lnB>
                      <a:noFill/>
                    </a:lnB>
                  </a:tcPr>
                </a:tc>
                <a:tc>
                  <a:txBody>
                    <a:bodyPr/>
                    <a:lstStyle/>
                    <a:p>
                      <a:pPr algn="ctr" fontAlgn="ctr">
                        <a:spcBef>
                          <a:spcPts val="0"/>
                        </a:spcBef>
                        <a:spcAft>
                          <a:spcPts val="0"/>
                        </a:spcAft>
                      </a:pPr>
                      <a:r>
                        <a:rPr lang="el-GR" sz="1800" b="0" i="0" u="none" strike="noStrike">
                          <a:effectLst/>
                          <a:latin typeface="Arial" panose="020B0604020202020204" pitchFamily="34" charset="0"/>
                        </a:rPr>
                        <a:t>20-35</a:t>
                      </a:r>
                    </a:p>
                  </a:txBody>
                  <a:tcPr marL="91285" marR="91285" marT="45642" marB="45642" anchor="ctr">
                    <a:lnL>
                      <a:noFill/>
                    </a:lnL>
                    <a:lnR>
                      <a:noFill/>
                    </a:lnR>
                    <a:lnT>
                      <a:noFill/>
                    </a:lnT>
                    <a:lnB>
                      <a:noFill/>
                    </a:lnB>
                  </a:tcPr>
                </a:tc>
                <a:extLst>
                  <a:ext uri="{0D108BD9-81ED-4DB2-BD59-A6C34878D82A}">
                    <a16:rowId xmlns:a16="http://schemas.microsoft.com/office/drawing/2014/main" xmlns="" val="2009724490"/>
                  </a:ext>
                </a:extLst>
              </a:tr>
              <a:tr h="401654">
                <a:tc>
                  <a:txBody>
                    <a:bodyPr/>
                    <a:lstStyle/>
                    <a:p>
                      <a:pPr algn="l" fontAlgn="ctr">
                        <a:spcBef>
                          <a:spcPts val="0"/>
                        </a:spcBef>
                        <a:spcAft>
                          <a:spcPts val="0"/>
                        </a:spcAft>
                      </a:pPr>
                      <a:r>
                        <a:rPr lang="el-GR" sz="1800" b="0" i="0" u="none" strike="noStrike">
                          <a:effectLst/>
                          <a:latin typeface="Arial" panose="020B0604020202020204" pitchFamily="34" charset="0"/>
                        </a:rPr>
                        <a:t>Χρυσίζων σταφυλόκοκκος</a:t>
                      </a:r>
                    </a:p>
                  </a:txBody>
                  <a:tcPr marL="91285" marR="91285" marT="45642" marB="45642" anchor="ctr">
                    <a:lnL>
                      <a:noFill/>
                    </a:lnL>
                    <a:lnR>
                      <a:noFill/>
                    </a:lnR>
                    <a:lnT>
                      <a:noFill/>
                    </a:lnT>
                    <a:lnB>
                      <a:noFill/>
                    </a:lnB>
                  </a:tcPr>
                </a:tc>
                <a:tc>
                  <a:txBody>
                    <a:bodyPr/>
                    <a:lstStyle/>
                    <a:p>
                      <a:pPr algn="ctr" fontAlgn="ctr">
                        <a:spcBef>
                          <a:spcPts val="0"/>
                        </a:spcBef>
                        <a:spcAft>
                          <a:spcPts val="0"/>
                        </a:spcAft>
                      </a:pPr>
                      <a:r>
                        <a:rPr lang="el-GR" sz="1800" b="0" i="0" u="none" strike="noStrike">
                          <a:effectLst/>
                          <a:latin typeface="Arial" panose="020B0604020202020204" pitchFamily="34" charset="0"/>
                        </a:rPr>
                        <a:t>10-27</a:t>
                      </a:r>
                    </a:p>
                  </a:txBody>
                  <a:tcPr marL="91285" marR="91285" marT="45642" marB="45642" anchor="ctr">
                    <a:lnL>
                      <a:noFill/>
                    </a:lnL>
                    <a:lnR>
                      <a:noFill/>
                    </a:lnR>
                    <a:lnT>
                      <a:noFill/>
                    </a:lnT>
                    <a:lnB>
                      <a:noFill/>
                    </a:lnB>
                  </a:tcPr>
                </a:tc>
                <a:extLst>
                  <a:ext uri="{0D108BD9-81ED-4DB2-BD59-A6C34878D82A}">
                    <a16:rowId xmlns:a16="http://schemas.microsoft.com/office/drawing/2014/main" xmlns="" val="1366996040"/>
                  </a:ext>
                </a:extLst>
              </a:tr>
              <a:tr h="401654">
                <a:tc>
                  <a:txBody>
                    <a:bodyPr/>
                    <a:lstStyle/>
                    <a:p>
                      <a:pPr algn="l" fontAlgn="ctr">
                        <a:spcBef>
                          <a:spcPts val="0"/>
                        </a:spcBef>
                        <a:spcAft>
                          <a:spcPts val="0"/>
                        </a:spcAft>
                      </a:pPr>
                      <a:r>
                        <a:rPr lang="el-GR" sz="1800" b="0" i="0" u="none" strike="noStrike">
                          <a:effectLst/>
                          <a:latin typeface="Arial" panose="020B0604020202020204" pitchFamily="34" charset="0"/>
                        </a:rPr>
                        <a:t>Επιδερμικός σταφυλόκοκκος</a:t>
                      </a:r>
                    </a:p>
                  </a:txBody>
                  <a:tcPr marL="91285" marR="91285" marT="45642" marB="45642" anchor="ctr">
                    <a:lnL>
                      <a:noFill/>
                    </a:lnL>
                    <a:lnR>
                      <a:noFill/>
                    </a:lnR>
                    <a:lnT>
                      <a:noFill/>
                    </a:lnT>
                    <a:lnB>
                      <a:noFill/>
                    </a:lnB>
                  </a:tcPr>
                </a:tc>
                <a:tc>
                  <a:txBody>
                    <a:bodyPr/>
                    <a:lstStyle/>
                    <a:p>
                      <a:pPr algn="ctr" fontAlgn="ctr">
                        <a:spcBef>
                          <a:spcPts val="0"/>
                        </a:spcBef>
                        <a:spcAft>
                          <a:spcPts val="0"/>
                        </a:spcAft>
                      </a:pPr>
                      <a:r>
                        <a:rPr lang="el-GR" sz="1800" b="0" i="0" u="none" strike="noStrike">
                          <a:effectLst/>
                          <a:latin typeface="Arial" panose="020B0604020202020204" pitchFamily="34" charset="0"/>
                        </a:rPr>
                        <a:t>1-3</a:t>
                      </a:r>
                    </a:p>
                  </a:txBody>
                  <a:tcPr marL="91285" marR="91285" marT="45642" marB="45642" anchor="ctr">
                    <a:lnL>
                      <a:noFill/>
                    </a:lnL>
                    <a:lnR>
                      <a:noFill/>
                    </a:lnR>
                    <a:lnT>
                      <a:noFill/>
                    </a:lnT>
                    <a:lnB>
                      <a:noFill/>
                    </a:lnB>
                  </a:tcPr>
                </a:tc>
                <a:extLst>
                  <a:ext uri="{0D108BD9-81ED-4DB2-BD59-A6C34878D82A}">
                    <a16:rowId xmlns:a16="http://schemas.microsoft.com/office/drawing/2014/main" xmlns="" val="4130103551"/>
                  </a:ext>
                </a:extLst>
              </a:tr>
              <a:tr h="401654">
                <a:tc>
                  <a:txBody>
                    <a:bodyPr/>
                    <a:lstStyle/>
                    <a:p>
                      <a:pPr algn="l" fontAlgn="ctr">
                        <a:spcBef>
                          <a:spcPts val="0"/>
                        </a:spcBef>
                        <a:spcAft>
                          <a:spcPts val="0"/>
                        </a:spcAft>
                      </a:pPr>
                      <a:r>
                        <a:rPr lang="en-US" sz="1800" b="0" i="0" u="none" strike="noStrike">
                          <a:effectLst/>
                          <a:latin typeface="Arial" panose="020B0604020202020204" pitchFamily="34" charset="0"/>
                        </a:rPr>
                        <a:t>Gram (-) </a:t>
                      </a:r>
                      <a:r>
                        <a:rPr lang="el-GR" sz="1800" b="0" i="0" u="none" strike="noStrike">
                          <a:effectLst/>
                          <a:latin typeface="Arial" panose="020B0604020202020204" pitchFamily="34" charset="0"/>
                        </a:rPr>
                        <a:t>αερόβιοι βάκιλλοι</a:t>
                      </a:r>
                    </a:p>
                  </a:txBody>
                  <a:tcPr marL="91285" marR="91285" marT="45642" marB="45642" anchor="ctr">
                    <a:lnL>
                      <a:noFill/>
                    </a:lnL>
                    <a:lnR>
                      <a:noFill/>
                    </a:lnR>
                    <a:lnT>
                      <a:noFill/>
                    </a:lnT>
                    <a:lnB>
                      <a:noFill/>
                    </a:lnB>
                  </a:tcPr>
                </a:tc>
                <a:tc>
                  <a:txBody>
                    <a:bodyPr/>
                    <a:lstStyle/>
                    <a:p>
                      <a:pPr algn="ctr" fontAlgn="ctr">
                        <a:spcBef>
                          <a:spcPts val="0"/>
                        </a:spcBef>
                        <a:spcAft>
                          <a:spcPts val="0"/>
                        </a:spcAft>
                      </a:pPr>
                      <a:r>
                        <a:rPr lang="el-GR" sz="1800" b="0" i="0" u="none" strike="noStrike">
                          <a:effectLst/>
                          <a:latin typeface="Arial" panose="020B0604020202020204" pitchFamily="34" charset="0"/>
                        </a:rPr>
                        <a:t>1,5-13</a:t>
                      </a:r>
                    </a:p>
                  </a:txBody>
                  <a:tcPr marL="91285" marR="91285" marT="45642" marB="45642" anchor="ctr">
                    <a:lnL>
                      <a:noFill/>
                    </a:lnL>
                    <a:lnR>
                      <a:noFill/>
                    </a:lnR>
                    <a:lnT>
                      <a:noFill/>
                    </a:lnT>
                    <a:lnB>
                      <a:noFill/>
                    </a:lnB>
                  </a:tcPr>
                </a:tc>
                <a:extLst>
                  <a:ext uri="{0D108BD9-81ED-4DB2-BD59-A6C34878D82A}">
                    <a16:rowId xmlns:a16="http://schemas.microsoft.com/office/drawing/2014/main" xmlns="" val="2141799964"/>
                  </a:ext>
                </a:extLst>
              </a:tr>
              <a:tr h="401654">
                <a:tc>
                  <a:txBody>
                    <a:bodyPr/>
                    <a:lstStyle/>
                    <a:p>
                      <a:pPr algn="l" fontAlgn="ctr">
                        <a:spcBef>
                          <a:spcPts val="0"/>
                        </a:spcBef>
                        <a:spcAft>
                          <a:spcPts val="0"/>
                        </a:spcAft>
                      </a:pPr>
                      <a:r>
                        <a:rPr lang="el-GR" sz="1800" b="0" i="0" u="none" strike="noStrike">
                          <a:effectLst/>
                          <a:latin typeface="Arial" panose="020B0604020202020204" pitchFamily="34" charset="0"/>
                        </a:rPr>
                        <a:t>Μύκητες</a:t>
                      </a:r>
                    </a:p>
                  </a:txBody>
                  <a:tcPr marL="91285" marR="91285" marT="45642" marB="45642" anchor="ctr">
                    <a:lnL>
                      <a:noFill/>
                    </a:lnL>
                    <a:lnR>
                      <a:noFill/>
                    </a:lnR>
                    <a:lnT>
                      <a:noFill/>
                    </a:lnT>
                    <a:lnB>
                      <a:noFill/>
                    </a:lnB>
                  </a:tcPr>
                </a:tc>
                <a:tc>
                  <a:txBody>
                    <a:bodyPr/>
                    <a:lstStyle/>
                    <a:p>
                      <a:pPr algn="ctr" fontAlgn="ctr">
                        <a:spcBef>
                          <a:spcPts val="0"/>
                        </a:spcBef>
                        <a:spcAft>
                          <a:spcPts val="0"/>
                        </a:spcAft>
                      </a:pPr>
                      <a:r>
                        <a:rPr lang="el-GR" sz="1800" b="0" i="0" u="none" strike="noStrike">
                          <a:effectLst/>
                          <a:latin typeface="Arial" panose="020B0604020202020204" pitchFamily="34" charset="0"/>
                        </a:rPr>
                        <a:t>2-4</a:t>
                      </a:r>
                    </a:p>
                  </a:txBody>
                  <a:tcPr marL="91285" marR="91285" marT="45642" marB="45642" anchor="ctr">
                    <a:lnL>
                      <a:noFill/>
                    </a:lnL>
                    <a:lnR>
                      <a:noFill/>
                    </a:lnR>
                    <a:lnT>
                      <a:noFill/>
                    </a:lnT>
                    <a:lnB>
                      <a:noFill/>
                    </a:lnB>
                  </a:tcPr>
                </a:tc>
                <a:extLst>
                  <a:ext uri="{0D108BD9-81ED-4DB2-BD59-A6C34878D82A}">
                    <a16:rowId xmlns:a16="http://schemas.microsoft.com/office/drawing/2014/main" xmlns="" val="2632805980"/>
                  </a:ext>
                </a:extLst>
              </a:tr>
              <a:tr h="401654">
                <a:tc>
                  <a:txBody>
                    <a:bodyPr/>
                    <a:lstStyle/>
                    <a:p>
                      <a:pPr algn="l" fontAlgn="ctr">
                        <a:spcBef>
                          <a:spcPts val="0"/>
                        </a:spcBef>
                        <a:spcAft>
                          <a:spcPts val="0"/>
                        </a:spcAft>
                      </a:pPr>
                      <a:r>
                        <a:rPr lang="el-GR" sz="1800" b="0" i="0" u="none" strike="noStrike">
                          <a:effectLst/>
                          <a:latin typeface="Arial" panose="020B0604020202020204" pitchFamily="34" charset="0"/>
                        </a:rPr>
                        <a:t>Μικτές λοιμώξεις </a:t>
                      </a:r>
                      <a:r>
                        <a:rPr lang="en-US" sz="1800" b="0" i="0" u="none" strike="noStrike">
                          <a:effectLst/>
                          <a:latin typeface="Arial" panose="020B0604020202020204" pitchFamily="34" charset="0"/>
                        </a:rPr>
                        <a:t>Gram (+) </a:t>
                      </a:r>
                      <a:r>
                        <a:rPr lang="el-GR" sz="1800" b="0" i="0" u="none" strike="noStrike">
                          <a:effectLst/>
                          <a:latin typeface="Arial" panose="020B0604020202020204" pitchFamily="34" charset="0"/>
                        </a:rPr>
                        <a:t>και </a:t>
                      </a:r>
                      <a:r>
                        <a:rPr lang="en-US" sz="1800" b="0" i="0" u="none" strike="noStrike">
                          <a:effectLst/>
                          <a:latin typeface="Arial" panose="020B0604020202020204" pitchFamily="34" charset="0"/>
                        </a:rPr>
                        <a:t>Gram (-)</a:t>
                      </a:r>
                    </a:p>
                  </a:txBody>
                  <a:tcPr marL="91285" marR="91285" marT="45642" marB="45642" anchor="ctr">
                    <a:lnL>
                      <a:noFill/>
                    </a:lnL>
                    <a:lnR>
                      <a:noFill/>
                    </a:lnR>
                    <a:lnT>
                      <a:noFill/>
                    </a:lnT>
                    <a:lnB>
                      <a:noFill/>
                    </a:lnB>
                  </a:tcPr>
                </a:tc>
                <a:tc>
                  <a:txBody>
                    <a:bodyPr/>
                    <a:lstStyle/>
                    <a:p>
                      <a:pPr algn="ctr" fontAlgn="ctr">
                        <a:spcBef>
                          <a:spcPts val="0"/>
                        </a:spcBef>
                        <a:spcAft>
                          <a:spcPts val="0"/>
                        </a:spcAft>
                      </a:pPr>
                      <a:r>
                        <a:rPr lang="el-GR" sz="1800" b="0" i="0" u="none" strike="noStrike">
                          <a:effectLst/>
                          <a:latin typeface="Arial" panose="020B0604020202020204" pitchFamily="34" charset="0"/>
                        </a:rPr>
                        <a:t>1-2</a:t>
                      </a:r>
                    </a:p>
                  </a:txBody>
                  <a:tcPr marL="91285" marR="91285" marT="45642" marB="45642" anchor="ctr">
                    <a:lnL>
                      <a:noFill/>
                    </a:lnL>
                    <a:lnR>
                      <a:noFill/>
                    </a:lnR>
                    <a:lnT>
                      <a:noFill/>
                    </a:lnT>
                    <a:lnB>
                      <a:noFill/>
                    </a:lnB>
                  </a:tcPr>
                </a:tc>
                <a:extLst>
                  <a:ext uri="{0D108BD9-81ED-4DB2-BD59-A6C34878D82A}">
                    <a16:rowId xmlns:a16="http://schemas.microsoft.com/office/drawing/2014/main" xmlns="" val="1692188536"/>
                  </a:ext>
                </a:extLst>
              </a:tr>
              <a:tr h="401654">
                <a:tc>
                  <a:txBody>
                    <a:bodyPr/>
                    <a:lstStyle/>
                    <a:p>
                      <a:pPr algn="l" fontAlgn="ctr">
                        <a:spcBef>
                          <a:spcPts val="0"/>
                        </a:spcBef>
                        <a:spcAft>
                          <a:spcPts val="0"/>
                        </a:spcAft>
                      </a:pPr>
                      <a:r>
                        <a:rPr lang="el-GR" sz="1800" b="0" i="0" u="none" strike="noStrike">
                          <a:effectLst/>
                          <a:latin typeface="Arial" panose="020B0604020202020204" pitchFamily="34" charset="0"/>
                        </a:rPr>
                        <a:t>Αρνητικές καλλιέργειες</a:t>
                      </a:r>
                    </a:p>
                  </a:txBody>
                  <a:tcPr marL="91285" marR="91285" marT="45642" marB="45642" anchor="ctr">
                    <a:lnL>
                      <a:noFill/>
                    </a:lnL>
                    <a:lnR>
                      <a:noFill/>
                    </a:lnR>
                    <a:lnT>
                      <a:noFill/>
                    </a:lnT>
                    <a:lnB>
                      <a:noFill/>
                    </a:lnB>
                  </a:tcPr>
                </a:tc>
                <a:tc>
                  <a:txBody>
                    <a:bodyPr/>
                    <a:lstStyle/>
                    <a:p>
                      <a:pPr algn="ctr" fontAlgn="ctr">
                        <a:spcBef>
                          <a:spcPts val="0"/>
                        </a:spcBef>
                        <a:spcAft>
                          <a:spcPts val="0"/>
                        </a:spcAft>
                      </a:pPr>
                      <a:r>
                        <a:rPr lang="el-GR" sz="1800" b="0" i="0" u="none" strike="noStrike">
                          <a:effectLst/>
                          <a:latin typeface="Arial" panose="020B0604020202020204" pitchFamily="34" charset="0"/>
                        </a:rPr>
                        <a:t>5-24</a:t>
                      </a:r>
                    </a:p>
                  </a:txBody>
                  <a:tcPr marL="91285" marR="91285" marT="45642" marB="45642" anchor="ctr">
                    <a:lnL>
                      <a:noFill/>
                    </a:lnL>
                    <a:lnR>
                      <a:noFill/>
                    </a:lnR>
                    <a:lnT>
                      <a:noFill/>
                    </a:lnT>
                    <a:lnB>
                      <a:noFill/>
                    </a:lnB>
                  </a:tcPr>
                </a:tc>
                <a:extLst>
                  <a:ext uri="{0D108BD9-81ED-4DB2-BD59-A6C34878D82A}">
                    <a16:rowId xmlns:a16="http://schemas.microsoft.com/office/drawing/2014/main" xmlns="" val="1320774072"/>
                  </a:ext>
                </a:extLst>
              </a:tr>
            </a:tbl>
          </a:graphicData>
        </a:graphic>
      </p:graphicFrame>
    </p:spTree>
    <p:extLst>
      <p:ext uri="{BB962C8B-B14F-4D97-AF65-F5344CB8AC3E}">
        <p14:creationId xmlns:p14="http://schemas.microsoft.com/office/powerpoint/2010/main" xmlns="" val="60911710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ChangeArrowheads="1"/>
          </p:cNvSpPr>
          <p:nvPr/>
        </p:nvSpPr>
        <p:spPr bwMode="auto">
          <a:xfrm>
            <a:off x="381000" y="419100"/>
            <a:ext cx="8153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b"/>
          <a:lstStyle/>
          <a:p>
            <a:pPr algn="ctr"/>
            <a:r>
              <a:rPr lang="el-GR" sz="3600" dirty="0">
                <a:solidFill>
                  <a:schemeClr val="tx2"/>
                </a:solidFill>
                <a:latin typeface="Arial" panose="020B0604020202020204" pitchFamily="34" charset="0"/>
                <a:cs typeface="Arial" panose="020B0604020202020204" pitchFamily="34" charset="0"/>
              </a:rPr>
              <a:t>Αίτια λοιμώξεων που σχετίζονται </a:t>
            </a:r>
          </a:p>
          <a:p>
            <a:pPr algn="ctr"/>
            <a:r>
              <a:rPr lang="el-GR" sz="3600" dirty="0">
                <a:solidFill>
                  <a:schemeClr val="tx2"/>
                </a:solidFill>
                <a:latin typeface="Arial" panose="020B0604020202020204" pitchFamily="34" charset="0"/>
                <a:cs typeface="Arial" panose="020B0604020202020204" pitchFamily="34" charset="0"/>
              </a:rPr>
              <a:t>με προσθετικά υλικά</a:t>
            </a:r>
            <a:endParaRPr lang="en-AU" sz="3600" dirty="0">
              <a:solidFill>
                <a:schemeClr val="tx2"/>
              </a:solidFill>
              <a:latin typeface="Arial" panose="020B0604020202020204" pitchFamily="34" charset="0"/>
              <a:cs typeface="Arial" panose="020B0604020202020204" pitchFamily="34" charset="0"/>
            </a:endParaRPr>
          </a:p>
        </p:txBody>
      </p:sp>
      <p:sp>
        <p:nvSpPr>
          <p:cNvPr id="162819" name="Rectangle 3"/>
          <p:cNvSpPr>
            <a:spLocks noChangeArrowheads="1"/>
          </p:cNvSpPr>
          <p:nvPr/>
        </p:nvSpPr>
        <p:spPr bwMode="auto">
          <a:xfrm>
            <a:off x="533400" y="1828800"/>
            <a:ext cx="3997325" cy="403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342900" indent="-342900">
              <a:spcBef>
                <a:spcPct val="20000"/>
              </a:spcBef>
              <a:buFontTx/>
              <a:buChar char="•"/>
            </a:pPr>
            <a:r>
              <a:rPr lang="el-GR" sz="2400" dirty="0">
                <a:latin typeface="Arial" panose="020B0604020202020204" pitchFamily="34" charset="0"/>
                <a:cs typeface="Arial" panose="020B0604020202020204" pitchFamily="34" charset="0"/>
              </a:rPr>
              <a:t>Βαλβίδες</a:t>
            </a:r>
            <a:endParaRPr lang="en-US" sz="2400" dirty="0">
              <a:latin typeface="Arial" panose="020B0604020202020204" pitchFamily="34" charset="0"/>
              <a:cs typeface="Arial" panose="020B0604020202020204" pitchFamily="34" charset="0"/>
            </a:endParaRPr>
          </a:p>
          <a:p>
            <a:pPr marL="342900" indent="-342900">
              <a:spcBef>
                <a:spcPct val="20000"/>
              </a:spcBef>
              <a:buFontTx/>
              <a:buChar char="•"/>
            </a:pPr>
            <a:r>
              <a:rPr lang="el-GR" sz="2400" dirty="0">
                <a:latin typeface="Arial" panose="020B0604020202020204" pitchFamily="34" charset="0"/>
                <a:cs typeface="Arial" panose="020B0604020202020204" pitchFamily="34" charset="0"/>
              </a:rPr>
              <a:t>Φλεβικοί καθετήρες</a:t>
            </a:r>
            <a:r>
              <a:rPr lang="en-US" sz="2400" dirty="0">
                <a:latin typeface="Arial" panose="020B0604020202020204" pitchFamily="34" charset="0"/>
                <a:cs typeface="Arial" panose="020B0604020202020204" pitchFamily="34" charset="0"/>
              </a:rPr>
              <a:t> </a:t>
            </a:r>
          </a:p>
          <a:p>
            <a:pPr marL="342900" indent="-342900">
              <a:spcBef>
                <a:spcPct val="20000"/>
              </a:spcBef>
              <a:buFontTx/>
              <a:buChar char="•"/>
            </a:pPr>
            <a:r>
              <a:rPr lang="el-GR" sz="2400" dirty="0" err="1">
                <a:latin typeface="Arial" panose="020B0604020202020204" pitchFamily="34" charset="0"/>
                <a:cs typeface="Arial" panose="020B0604020202020204" pitchFamily="34" charset="0"/>
              </a:rPr>
              <a:t>ουροκαθετήρες</a:t>
            </a:r>
            <a:endParaRPr lang="en-US" sz="2400" dirty="0">
              <a:latin typeface="Arial" panose="020B0604020202020204" pitchFamily="34" charset="0"/>
              <a:cs typeface="Arial" panose="020B0604020202020204" pitchFamily="34" charset="0"/>
            </a:endParaRPr>
          </a:p>
          <a:p>
            <a:pPr marL="342900" indent="-342900">
              <a:spcBef>
                <a:spcPct val="20000"/>
              </a:spcBef>
              <a:buFontTx/>
              <a:buChar char="•"/>
            </a:pPr>
            <a:r>
              <a:rPr lang="el-GR" sz="2400" dirty="0" err="1">
                <a:latin typeface="Arial" panose="020B0604020202020204" pitchFamily="34" charset="0"/>
                <a:cs typeface="Arial" panose="020B0604020202020204" pitchFamily="34" charset="0"/>
              </a:rPr>
              <a:t>αρθροπλαστικές</a:t>
            </a:r>
            <a:endParaRPr lang="en-US" sz="2400" dirty="0">
              <a:latin typeface="Arial" panose="020B0604020202020204" pitchFamily="34" charset="0"/>
              <a:cs typeface="Arial" panose="020B0604020202020204" pitchFamily="34" charset="0"/>
            </a:endParaRPr>
          </a:p>
          <a:p>
            <a:pPr marL="342900" indent="-342900">
              <a:spcBef>
                <a:spcPct val="20000"/>
              </a:spcBef>
              <a:buFontTx/>
              <a:buChar char="•"/>
            </a:pPr>
            <a:r>
              <a:rPr lang="el-GR" sz="2400" dirty="0">
                <a:latin typeface="Arial" panose="020B0604020202020204" pitchFamily="34" charset="0"/>
                <a:cs typeface="Arial" panose="020B0604020202020204" pitchFamily="34" charset="0"/>
              </a:rPr>
              <a:t>Φακοί επαφής</a:t>
            </a:r>
            <a:endParaRPr lang="en-US" sz="2400" dirty="0">
              <a:latin typeface="Arial" panose="020B0604020202020204" pitchFamily="34" charset="0"/>
              <a:cs typeface="Arial" panose="020B0604020202020204" pitchFamily="34" charset="0"/>
            </a:endParaRPr>
          </a:p>
          <a:p>
            <a:pPr marL="342900" indent="-342900">
              <a:spcBef>
                <a:spcPct val="20000"/>
              </a:spcBef>
              <a:buFontTx/>
              <a:buChar char="•"/>
            </a:pPr>
            <a:r>
              <a:rPr lang="el-GR" sz="2400" dirty="0" err="1">
                <a:latin typeface="Arial" panose="020B0604020202020204" pitchFamily="34" charset="0"/>
                <a:cs typeface="Arial" panose="020B0604020202020204" pitchFamily="34" charset="0"/>
              </a:rPr>
              <a:t>Ενδοπυελικά</a:t>
            </a:r>
            <a:r>
              <a:rPr lang="el-GR" sz="2400" dirty="0">
                <a:latin typeface="Arial" panose="020B0604020202020204" pitchFamily="34" charset="0"/>
                <a:cs typeface="Arial" panose="020B0604020202020204" pitchFamily="34" charset="0"/>
              </a:rPr>
              <a:t> υλικά</a:t>
            </a:r>
            <a:endParaRPr lang="en-US" sz="2400" dirty="0">
              <a:latin typeface="Arial" panose="020B0604020202020204" pitchFamily="34" charset="0"/>
              <a:cs typeface="Arial" panose="020B0604020202020204" pitchFamily="34" charset="0"/>
            </a:endParaRPr>
          </a:p>
          <a:p>
            <a:pPr marL="342900" indent="-342900">
              <a:spcBef>
                <a:spcPct val="20000"/>
              </a:spcBef>
              <a:buFontTx/>
              <a:buChar char="•"/>
            </a:pPr>
            <a:r>
              <a:rPr lang="el-GR" sz="2400" dirty="0" err="1">
                <a:latin typeface="Arial" panose="020B0604020202020204" pitchFamily="34" charset="0"/>
                <a:cs typeface="Arial" panose="020B0604020202020204" pitchFamily="34" charset="0"/>
              </a:rPr>
              <a:t>Τραχειοσωλήνες</a:t>
            </a:r>
            <a:endParaRPr lang="en-US" sz="2400" dirty="0">
              <a:latin typeface="Arial" panose="020B0604020202020204" pitchFamily="34" charset="0"/>
              <a:cs typeface="Arial" panose="020B0604020202020204" pitchFamily="34" charset="0"/>
            </a:endParaRPr>
          </a:p>
          <a:p>
            <a:pPr marL="342900" indent="-342900">
              <a:spcBef>
                <a:spcPct val="20000"/>
              </a:spcBef>
              <a:buFontTx/>
              <a:buChar char="•"/>
            </a:pPr>
            <a:r>
              <a:rPr lang="el-GR" sz="2400" dirty="0">
                <a:latin typeface="Arial" panose="020B0604020202020204" pitchFamily="34" charset="0"/>
                <a:cs typeface="Arial" panose="020B0604020202020204" pitchFamily="34" charset="0"/>
              </a:rPr>
              <a:t>Περιτοναϊκοί καθετήρες</a:t>
            </a:r>
            <a:endParaRPr lang="en-US" sz="2400" dirty="0">
              <a:latin typeface="Arial" panose="020B0604020202020204" pitchFamily="34" charset="0"/>
              <a:cs typeface="Arial" panose="020B0604020202020204" pitchFamily="34" charset="0"/>
            </a:endParaRPr>
          </a:p>
          <a:p>
            <a:pPr marL="342900" indent="-342900">
              <a:spcBef>
                <a:spcPct val="20000"/>
              </a:spcBef>
              <a:buFontTx/>
              <a:buChar char="•"/>
            </a:pPr>
            <a:r>
              <a:rPr lang="el-GR" sz="2400" dirty="0">
                <a:latin typeface="Arial" panose="020B0604020202020204" pitchFamily="34" charset="0"/>
                <a:cs typeface="Arial" panose="020B0604020202020204" pitchFamily="34" charset="0"/>
              </a:rPr>
              <a:t>βηματοδότες</a:t>
            </a:r>
            <a:endParaRPr lang="en-US" sz="2400" dirty="0">
              <a:latin typeface="Arial" panose="020B0604020202020204" pitchFamily="34" charset="0"/>
              <a:cs typeface="Arial" panose="020B0604020202020204" pitchFamily="34" charset="0"/>
            </a:endParaRPr>
          </a:p>
          <a:p>
            <a:pPr marL="342900" indent="-342900">
              <a:spcBef>
                <a:spcPct val="20000"/>
              </a:spcBef>
              <a:buFontTx/>
              <a:buChar char="•"/>
            </a:pPr>
            <a:endParaRPr lang="en-AU" sz="2400" dirty="0">
              <a:solidFill>
                <a:schemeClr val="bg1"/>
              </a:solidFill>
              <a:latin typeface="Arial" panose="020B0604020202020204" pitchFamily="34" charset="0"/>
              <a:cs typeface="Arial" panose="020B0604020202020204" pitchFamily="34" charset="0"/>
            </a:endParaRPr>
          </a:p>
        </p:txBody>
      </p:sp>
      <p:sp>
        <p:nvSpPr>
          <p:cNvPr id="162820" name="Rectangle 4"/>
          <p:cNvSpPr>
            <a:spLocks noChangeArrowheads="1"/>
          </p:cNvSpPr>
          <p:nvPr/>
        </p:nvSpPr>
        <p:spPr bwMode="auto">
          <a:xfrm>
            <a:off x="4689475" y="1628775"/>
            <a:ext cx="3997325" cy="5000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342900" indent="-342900">
              <a:lnSpc>
                <a:spcPct val="110000"/>
              </a:lnSpc>
              <a:spcBef>
                <a:spcPct val="20000"/>
              </a:spcBef>
              <a:buFontTx/>
              <a:buChar char="•"/>
            </a:pPr>
            <a:r>
              <a:rPr lang="en-US" sz="2400" dirty="0">
                <a:latin typeface="Arial" panose="020B0604020202020204" pitchFamily="34" charset="0"/>
                <a:cs typeface="Arial" panose="020B0604020202020204" pitchFamily="34" charset="0"/>
              </a:rPr>
              <a:t>Coagulase-negative staphylococci</a:t>
            </a:r>
          </a:p>
          <a:p>
            <a:pPr marL="342900" indent="-342900">
              <a:lnSpc>
                <a:spcPct val="110000"/>
              </a:lnSpc>
              <a:spcBef>
                <a:spcPct val="20000"/>
              </a:spcBef>
              <a:buFontTx/>
              <a:buChar char="•"/>
            </a:pPr>
            <a:r>
              <a:rPr lang="en-US" sz="2400" i="1" dirty="0">
                <a:solidFill>
                  <a:srgbClr val="FFC000"/>
                </a:solidFill>
                <a:latin typeface="Arial" panose="020B0604020202020204" pitchFamily="34" charset="0"/>
                <a:cs typeface="Arial" panose="020B0604020202020204" pitchFamily="34" charset="0"/>
              </a:rPr>
              <a:t>Staphylococcus aureus</a:t>
            </a:r>
          </a:p>
          <a:p>
            <a:pPr marL="342900" indent="-342900">
              <a:lnSpc>
                <a:spcPct val="110000"/>
              </a:lnSpc>
              <a:spcBef>
                <a:spcPct val="20000"/>
              </a:spcBef>
              <a:buFontTx/>
              <a:buChar char="•"/>
            </a:pPr>
            <a:r>
              <a:rPr lang="en-US" sz="2400" i="1" dirty="0">
                <a:latin typeface="Arial" panose="020B0604020202020204" pitchFamily="34" charset="0"/>
                <a:cs typeface="Arial" panose="020B0604020202020204" pitchFamily="34" charset="0"/>
              </a:rPr>
              <a:t>Streptococcus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spp</a:t>
            </a:r>
            <a:endParaRPr lang="en-US" sz="2400" dirty="0">
              <a:latin typeface="Arial" panose="020B0604020202020204" pitchFamily="34" charset="0"/>
              <a:cs typeface="Arial" panose="020B0604020202020204" pitchFamily="34" charset="0"/>
            </a:endParaRPr>
          </a:p>
          <a:p>
            <a:pPr marL="342900" indent="-342900">
              <a:lnSpc>
                <a:spcPct val="110000"/>
              </a:lnSpc>
              <a:spcBef>
                <a:spcPct val="20000"/>
              </a:spcBef>
              <a:buFontTx/>
              <a:buChar char="•"/>
            </a:pPr>
            <a:r>
              <a:rPr lang="en-US" sz="2400" i="1" dirty="0">
                <a:solidFill>
                  <a:srgbClr val="FFC000"/>
                </a:solidFill>
                <a:latin typeface="Arial" panose="020B0604020202020204" pitchFamily="34" charset="0"/>
                <a:cs typeface="Arial" panose="020B0604020202020204" pitchFamily="34" charset="0"/>
              </a:rPr>
              <a:t>Enterococcus </a:t>
            </a:r>
            <a:r>
              <a:rPr lang="en-US" sz="2400" dirty="0" err="1">
                <a:solidFill>
                  <a:srgbClr val="FFC000"/>
                </a:solidFill>
                <a:latin typeface="Arial" panose="020B0604020202020204" pitchFamily="34" charset="0"/>
                <a:cs typeface="Arial" panose="020B0604020202020204" pitchFamily="34" charset="0"/>
              </a:rPr>
              <a:t>spp</a:t>
            </a:r>
            <a:endParaRPr lang="en-US" sz="2400" dirty="0">
              <a:solidFill>
                <a:srgbClr val="FFC000"/>
              </a:solidFill>
              <a:latin typeface="Arial" panose="020B0604020202020204" pitchFamily="34" charset="0"/>
              <a:cs typeface="Arial" panose="020B0604020202020204" pitchFamily="34" charset="0"/>
            </a:endParaRPr>
          </a:p>
          <a:p>
            <a:pPr marL="342900" indent="-342900">
              <a:lnSpc>
                <a:spcPct val="110000"/>
              </a:lnSpc>
              <a:spcBef>
                <a:spcPct val="20000"/>
              </a:spcBef>
              <a:buFontTx/>
              <a:buChar char="•"/>
            </a:pPr>
            <a:r>
              <a:rPr lang="en-US" sz="2400" i="1" dirty="0">
                <a:latin typeface="Arial" panose="020B0604020202020204" pitchFamily="34" charset="0"/>
                <a:cs typeface="Arial" panose="020B0604020202020204" pitchFamily="34" charset="0"/>
              </a:rPr>
              <a:t>Klebsiella pneumoniae</a:t>
            </a:r>
          </a:p>
          <a:p>
            <a:pPr marL="342900" indent="-342900">
              <a:lnSpc>
                <a:spcPct val="110000"/>
              </a:lnSpc>
              <a:spcBef>
                <a:spcPct val="20000"/>
              </a:spcBef>
              <a:buFontTx/>
              <a:buChar char="•"/>
            </a:pPr>
            <a:r>
              <a:rPr lang="en-US" sz="2400" i="1" dirty="0">
                <a:latin typeface="Arial" panose="020B0604020202020204" pitchFamily="34" charset="0"/>
                <a:cs typeface="Arial" panose="020B0604020202020204" pitchFamily="34" charset="0"/>
              </a:rPr>
              <a:t>Escherichia coli</a:t>
            </a:r>
          </a:p>
          <a:p>
            <a:pPr marL="342900" indent="-342900">
              <a:lnSpc>
                <a:spcPct val="110000"/>
              </a:lnSpc>
              <a:spcBef>
                <a:spcPct val="20000"/>
              </a:spcBef>
              <a:buFontTx/>
              <a:buChar char="•"/>
            </a:pPr>
            <a:r>
              <a:rPr lang="en-US" sz="2400" i="1" dirty="0">
                <a:latin typeface="Arial" panose="020B0604020202020204" pitchFamily="34" charset="0"/>
                <a:cs typeface="Arial" panose="020B0604020202020204" pitchFamily="34" charset="0"/>
              </a:rPr>
              <a:t>Proteus mirabilis</a:t>
            </a:r>
          </a:p>
          <a:p>
            <a:pPr marL="342900" indent="-342900">
              <a:lnSpc>
                <a:spcPct val="110000"/>
              </a:lnSpc>
              <a:spcBef>
                <a:spcPct val="20000"/>
              </a:spcBef>
              <a:buFontTx/>
              <a:buChar char="•"/>
            </a:pPr>
            <a:r>
              <a:rPr lang="en-US" sz="2400" i="1" dirty="0">
                <a:latin typeface="Arial" panose="020B0604020202020204" pitchFamily="34" charset="0"/>
                <a:cs typeface="Arial" panose="020B0604020202020204" pitchFamily="34" charset="0"/>
              </a:rPr>
              <a:t>Pseudomonas aeruginosa</a:t>
            </a:r>
          </a:p>
          <a:p>
            <a:pPr marL="342900" indent="-342900">
              <a:lnSpc>
                <a:spcPct val="110000"/>
              </a:lnSpc>
              <a:spcBef>
                <a:spcPct val="20000"/>
              </a:spcBef>
              <a:buFontTx/>
              <a:buChar char="•"/>
            </a:pPr>
            <a:r>
              <a:rPr lang="en-US" sz="2400" i="1" dirty="0">
                <a:latin typeface="Arial" panose="020B0604020202020204" pitchFamily="34" charset="0"/>
                <a:cs typeface="Arial" panose="020B0604020202020204" pitchFamily="34" charset="0"/>
              </a:rPr>
              <a:t>Candida albicans</a:t>
            </a:r>
            <a:endParaRPr lang="en-AU" sz="21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4128924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7"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 y="1141863"/>
            <a:ext cx="8991600" cy="5271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26308" name="Rectangle 4"/>
          <p:cNvSpPr>
            <a:spLocks noChangeArrowheads="1"/>
          </p:cNvSpPr>
          <p:nvPr/>
        </p:nvSpPr>
        <p:spPr bwMode="auto">
          <a:xfrm>
            <a:off x="0" y="3141662"/>
            <a:ext cx="9144000" cy="592137"/>
          </a:xfrm>
          <a:prstGeom prst="rect">
            <a:avLst/>
          </a:prstGeom>
          <a:noFill/>
          <a:ln w="2857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2" name="TextBox 1">
            <a:extLst>
              <a:ext uri="{FF2B5EF4-FFF2-40B4-BE49-F238E27FC236}">
                <a16:creationId xmlns:a16="http://schemas.microsoft.com/office/drawing/2014/main" xmlns="" id="{EBA98E82-18E1-2D4C-A63A-937BD08B4621}"/>
              </a:ext>
            </a:extLst>
          </p:cNvPr>
          <p:cNvSpPr txBox="1"/>
          <p:nvPr/>
        </p:nvSpPr>
        <p:spPr>
          <a:xfrm>
            <a:off x="2244279" y="408940"/>
            <a:ext cx="4655442" cy="461665"/>
          </a:xfrm>
          <a:prstGeom prst="rect">
            <a:avLst/>
          </a:prstGeom>
          <a:noFill/>
        </p:spPr>
        <p:txBody>
          <a:bodyPr wrap="none" rtlCol="0">
            <a:spAutoFit/>
          </a:bodyPr>
          <a:lstStyle/>
          <a:p>
            <a:r>
              <a:rPr lang="el-GR" sz="2400" dirty="0"/>
              <a:t>Εντερόκοκκοι και βακτηριαιμίες</a:t>
            </a:r>
          </a:p>
        </p:txBody>
      </p:sp>
    </p:spTree>
    <p:extLst>
      <p:ext uri="{BB962C8B-B14F-4D97-AF65-F5344CB8AC3E}">
        <p14:creationId xmlns:p14="http://schemas.microsoft.com/office/powerpoint/2010/main" xmlns="" val="40046827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xmlns="" val="1439347152"/>
              </p:ext>
            </p:extLst>
          </p:nvPr>
        </p:nvGraphicFramePr>
        <p:xfrm>
          <a:off x="0" y="1022888"/>
          <a:ext cx="4693468" cy="540839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ext uri="{D42A27DB-BD31-4B8C-83A1-F6EECF244321}">
                <p14:modId xmlns:p14="http://schemas.microsoft.com/office/powerpoint/2010/main" xmlns="" val="3563258767"/>
              </p:ext>
            </p:extLst>
          </p:nvPr>
        </p:nvGraphicFramePr>
        <p:xfrm>
          <a:off x="4606871" y="868680"/>
          <a:ext cx="4343400" cy="5750644"/>
        </p:xfrm>
        <a:graphic>
          <a:graphicData uri="http://schemas.openxmlformats.org/drawingml/2006/chart">
            <c:chart xmlns:c="http://schemas.openxmlformats.org/drawingml/2006/chart" xmlns:r="http://schemas.openxmlformats.org/officeDocument/2006/relationships" r:id="rId3"/>
          </a:graphicData>
        </a:graphic>
      </p:graphicFrame>
      <p:sp>
        <p:nvSpPr>
          <p:cNvPr id="7" name="Subtitle 6"/>
          <p:cNvSpPr>
            <a:spLocks noGrp="1"/>
          </p:cNvSpPr>
          <p:nvPr>
            <p:ph type="subTitle" idx="1"/>
          </p:nvPr>
        </p:nvSpPr>
        <p:spPr>
          <a:xfrm>
            <a:off x="189855" y="402506"/>
            <a:ext cx="8694549" cy="790413"/>
          </a:xfrm>
        </p:spPr>
        <p:txBody>
          <a:bodyPr>
            <a:noAutofit/>
          </a:bodyPr>
          <a:lstStyle/>
          <a:p>
            <a:r>
              <a:rPr lang="el-GR" sz="2800" b="1" dirty="0">
                <a:solidFill>
                  <a:schemeClr val="accent3"/>
                </a:solidFill>
                <a:latin typeface="Constantia" panose="02030602050306030303" pitchFamily="18" charset="0"/>
              </a:rPr>
              <a:t>Ποσοστό μικροβίων επί του συνόλου θετικών καλλιεργειών</a:t>
            </a:r>
            <a:r>
              <a:rPr lang="en-US" sz="2800" b="1" dirty="0">
                <a:solidFill>
                  <a:schemeClr val="accent3"/>
                </a:solidFill>
                <a:latin typeface="Constantia" panose="02030602050306030303" pitchFamily="18" charset="0"/>
              </a:rPr>
              <a:t> 2011-2013 </a:t>
            </a:r>
            <a:r>
              <a:rPr lang="el-GR" sz="2800" b="1" dirty="0">
                <a:solidFill>
                  <a:schemeClr val="accent3"/>
                </a:solidFill>
                <a:latin typeface="Constantia" panose="02030602050306030303" pitchFamily="18" charset="0"/>
              </a:rPr>
              <a:t>ΠΓΝΠ</a:t>
            </a:r>
          </a:p>
        </p:txBody>
      </p:sp>
    </p:spTree>
    <p:extLst>
      <p:ext uri="{BB962C8B-B14F-4D97-AF65-F5344CB8AC3E}">
        <p14:creationId xmlns:p14="http://schemas.microsoft.com/office/powerpoint/2010/main" xmlns="" val="311768835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Ιόν">
  <a:themeElements>
    <a:clrScheme name="Ιόν">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Ιόν">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Ιό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292E63A9-BB86-4E3D-B92A-7223C6510D2E}"/>
    </a:ext>
  </a:extLst>
</a:theme>
</file>

<file path=ppt/theme/theme2.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TotalTime>
  <Words>6545</Words>
  <Application>Microsoft Office PowerPoint</Application>
  <PresentationFormat>Προβολή στην οθόνη (4:3)</PresentationFormat>
  <Paragraphs>1070</Paragraphs>
  <Slides>164</Slides>
  <Notes>33</Notes>
  <HiddenSlides>0</HiddenSlides>
  <MMClips>0</MMClips>
  <ScaleCrop>false</ScaleCrop>
  <HeadingPairs>
    <vt:vector size="6" baseType="variant">
      <vt:variant>
        <vt:lpstr>Θέμα</vt:lpstr>
      </vt:variant>
      <vt:variant>
        <vt:i4>1</vt:i4>
      </vt:variant>
      <vt:variant>
        <vt:lpstr>Ενσωματωμένοι διακομιστές OLE</vt:lpstr>
      </vt:variant>
      <vt:variant>
        <vt:i4>7</vt:i4>
      </vt:variant>
      <vt:variant>
        <vt:lpstr>Τίτλοι διαφανειών</vt:lpstr>
      </vt:variant>
      <vt:variant>
        <vt:i4>164</vt:i4>
      </vt:variant>
    </vt:vector>
  </HeadingPairs>
  <TitlesOfParts>
    <vt:vector size="172" baseType="lpstr">
      <vt:lpstr>Ιόν</vt:lpstr>
      <vt:lpstr>Image File</vt:lpstr>
      <vt:lpstr>Chart</vt:lpstr>
      <vt:lpstr>Clip</vt:lpstr>
      <vt:lpstr>Image</vt:lpstr>
      <vt:lpstr>Γράφημα του Microsoft Graph</vt:lpstr>
      <vt:lpstr>Γράφημα</vt:lpstr>
      <vt:lpstr>Document</vt:lpstr>
      <vt:lpstr>Επικίνδυνοι μικροοργανισμοί στο Νοσοκομειακό περιβάλλον: επιτήρηση, επιδημιολογική μελέτη Gram-θετικών βακτηρίων, πρόληψη</vt:lpstr>
      <vt:lpstr>Διαφάνεια 2</vt:lpstr>
      <vt:lpstr>Διαφάνεια 3</vt:lpstr>
      <vt:lpstr>Διαφάνεια 4</vt:lpstr>
      <vt:lpstr>Διαφάνεια 5</vt:lpstr>
      <vt:lpstr>ECDC Examples of common multidrug-resistant bacteria</vt:lpstr>
      <vt:lpstr>Επιτήρηση</vt:lpstr>
      <vt:lpstr>Διαφάνεια 8</vt:lpstr>
      <vt:lpstr>Διαφάνεια 9</vt:lpstr>
      <vt:lpstr>Διαφάνεια 10</vt:lpstr>
      <vt:lpstr>Διαφάνεια 11</vt:lpstr>
      <vt:lpstr>Διαφάνεια 12</vt:lpstr>
      <vt:lpstr>Διαφάνεια 13</vt:lpstr>
      <vt:lpstr>Διαφάνεια 14</vt:lpstr>
      <vt:lpstr>Βακτηριαιμία σχετιζόμενη με τη χρήση καθετήρων</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Διαφάνεια 24</vt:lpstr>
      <vt:lpstr>Νοσοκομειακές λοιμώξεις ταξινόμηση</vt:lpstr>
      <vt:lpstr>Mείζον πρόβλημα δημόσιας υγείας…</vt:lpstr>
      <vt:lpstr>Mείζον πρόβλημα δημόσιας υγείας…</vt:lpstr>
      <vt:lpstr>Προέλευση νοσοκομειακών λοιμώξεων</vt:lpstr>
      <vt:lpstr>ΤΡΟΠΟΙ ΜΕΤΑΔΟΣΗΣ ΝΟΣΟΚΟΜΕΙΑΚΩΝ ΛΟΙΜΩΞΕΩΝ</vt:lpstr>
      <vt:lpstr>Υποδόχο-πηγή</vt:lpstr>
      <vt:lpstr>Διαφάνεια 31</vt:lpstr>
      <vt:lpstr>Διαφάνεια 32</vt:lpstr>
      <vt:lpstr>Διαφάνεια 33</vt:lpstr>
      <vt:lpstr>Διαφάνεια 34</vt:lpstr>
      <vt:lpstr>Διαφάνεια 35</vt:lpstr>
      <vt:lpstr>Ενδονοσοκομειακές λοιμώξεις: &gt;380 000 ετησίως</vt:lpstr>
      <vt:lpstr>Τι μπορεί να είναι χειρότερο από μια ενδονοσοκομειακή λοίμωξη;</vt:lpstr>
      <vt:lpstr>Επιδημικές εξάρσεις</vt:lpstr>
      <vt:lpstr>Ποιός είναι ο τρόπος διασποράς των ανθεκτικών βακτηρίων;</vt:lpstr>
      <vt:lpstr>Διαφάνεια 40</vt:lpstr>
      <vt:lpstr>Διαφάνεια 41</vt:lpstr>
      <vt:lpstr>Διαφάνεια 42</vt:lpstr>
      <vt:lpstr>Διαφάνεια 43</vt:lpstr>
      <vt:lpstr>Διαφάνεια 44</vt:lpstr>
      <vt:lpstr>Biofilm</vt:lpstr>
      <vt:lpstr>Biofilm</vt:lpstr>
      <vt:lpstr>Διαφάνεια 47</vt:lpstr>
      <vt:lpstr>Διαφάνεια 48</vt:lpstr>
      <vt:lpstr>Διαφάνεια 49</vt:lpstr>
      <vt:lpstr>Διαφάνεια 50</vt:lpstr>
      <vt:lpstr>Αντοχή στη methicillin  mecC</vt:lpstr>
      <vt:lpstr>Διαφάνεια 52</vt:lpstr>
      <vt:lpstr>S. aureus: % συχνότητα λοιμώξεων στα Ελληνικά νοσοκομεία</vt:lpstr>
      <vt:lpstr>S. aureus: % συχνότητα MRSA στα Ελληνικά νοσοκομεία</vt:lpstr>
      <vt:lpstr>Διαφάνεια 55</vt:lpstr>
      <vt:lpstr>Διαφάνεια 56</vt:lpstr>
      <vt:lpstr>Γένεση CA-MRSA</vt:lpstr>
      <vt:lpstr>Διαφάνεια 58</vt:lpstr>
      <vt:lpstr>Διαφάνεια 59</vt:lpstr>
      <vt:lpstr>Διαφάνεια 60</vt:lpstr>
      <vt:lpstr>Διαφάνεια 61</vt:lpstr>
      <vt:lpstr>Ηλικιακή κατανομή MRSA λοιμώξεων (CDC)</vt:lpstr>
      <vt:lpstr>Διαφάνεια 63</vt:lpstr>
      <vt:lpstr>Διαφάνεια 64</vt:lpstr>
      <vt:lpstr>Διαφάνεια 65</vt:lpstr>
      <vt:lpstr>Διαφάνεια 66</vt:lpstr>
      <vt:lpstr>Διαφάνεια 67</vt:lpstr>
      <vt:lpstr>MRSA στα ζώα συντροφιάς</vt:lpstr>
      <vt:lpstr>Διαφάνεια 69</vt:lpstr>
      <vt:lpstr>Ζωονόσος: Επιδημίες από LA-MRSA?</vt:lpstr>
      <vt:lpstr>Διασπορά LA-MRSA</vt:lpstr>
      <vt:lpstr>Διαφάνεια 72</vt:lpstr>
      <vt:lpstr>Διαφάνεια 73</vt:lpstr>
      <vt:lpstr>Διαφάνεια 74</vt:lpstr>
      <vt:lpstr>Διαφάνεια 75</vt:lpstr>
      <vt:lpstr>Παγκόσμια συχνότητα των  HA-MRSA</vt:lpstr>
      <vt:lpstr>Διαφάνεια 77</vt:lpstr>
      <vt:lpstr>MRSA στην Ελλάδα: 6 νοσοκομεία 2001-2012</vt:lpstr>
      <vt:lpstr>Διαφάνεια 79</vt:lpstr>
      <vt:lpstr>Διαφάνεια 80</vt:lpstr>
      <vt:lpstr>Διαφάνεια 81</vt:lpstr>
      <vt:lpstr>Διαφάνεια 82</vt:lpstr>
      <vt:lpstr>Διαφάνεια 83</vt:lpstr>
      <vt:lpstr>Διαφάνεια 84</vt:lpstr>
      <vt:lpstr>Διαφάνεια 85</vt:lpstr>
      <vt:lpstr>Διαφάνεια 86</vt:lpstr>
      <vt:lpstr>Ταξινόμηση Enterococcus spp</vt:lpstr>
      <vt:lpstr>Διαφάνεια 88</vt:lpstr>
      <vt:lpstr>Διαφάνεια 89</vt:lpstr>
      <vt:lpstr>Διαφάνεια 90</vt:lpstr>
      <vt:lpstr>Διαφάνεια 91</vt:lpstr>
      <vt:lpstr>Διαφάνεια 92</vt:lpstr>
      <vt:lpstr>Διαφάνεια 93</vt:lpstr>
      <vt:lpstr>Διαφάνεια 94</vt:lpstr>
      <vt:lpstr>Διαφάνεια 95</vt:lpstr>
      <vt:lpstr>Διαφάνεια 96</vt:lpstr>
      <vt:lpstr>Διαφάνεια 97</vt:lpstr>
      <vt:lpstr>Διαφάνεια 98</vt:lpstr>
      <vt:lpstr>Διαφάνεια 99</vt:lpstr>
      <vt:lpstr>Διαφάνεια 100</vt:lpstr>
      <vt:lpstr>Διαφάνεια 101</vt:lpstr>
      <vt:lpstr>Διαφάνεια 102</vt:lpstr>
      <vt:lpstr>Διαφάνεια 103</vt:lpstr>
      <vt:lpstr>Διαφάνεια 104</vt:lpstr>
      <vt:lpstr>Διαφάνεια 105</vt:lpstr>
      <vt:lpstr>Διαφάνεια 106</vt:lpstr>
      <vt:lpstr>Διαφάνεια 107</vt:lpstr>
      <vt:lpstr>Διαφάνεια 108</vt:lpstr>
      <vt:lpstr>Διαφάνεια 109</vt:lpstr>
      <vt:lpstr>Διαφάνεια 110</vt:lpstr>
      <vt:lpstr>Μηχανισμοί αντοχής VRE </vt:lpstr>
      <vt:lpstr>Φαινότυποι αντοχής στα γλυκοπεπτίδια </vt:lpstr>
      <vt:lpstr>Διαφάνεια 113</vt:lpstr>
      <vt:lpstr>Συχνότητα απομόνωσης VRE στη ΝΔ Ελλάδα</vt:lpstr>
      <vt:lpstr>Διαφάνεια 115</vt:lpstr>
      <vt:lpstr>Διαφάνεια 116</vt:lpstr>
      <vt:lpstr>Διαφάνεια 117</vt:lpstr>
      <vt:lpstr>Διαφάνεια 118</vt:lpstr>
      <vt:lpstr>Διαφάνεια 119</vt:lpstr>
      <vt:lpstr>Μεταφορά του vanA από VRE σε S. aureus</vt:lpstr>
      <vt:lpstr>Επιτήρηση</vt:lpstr>
      <vt:lpstr>Διάσπαρτα περιστατικά λοιμώξεων/επιδημικών εξάρσεων: πώς θα συνδεθούν;; </vt:lpstr>
      <vt:lpstr>Επιτήρηση για πολυανθεκτικά βακτήρια</vt:lpstr>
      <vt:lpstr>Επιτήρηση για MRSA, VRE</vt:lpstr>
      <vt:lpstr>Διαφάνεια 125</vt:lpstr>
      <vt:lpstr>Φορεία S. aureus</vt:lpstr>
      <vt:lpstr>Αποικισμός S. aureus</vt:lpstr>
      <vt:lpstr>Διαφάνεια 128</vt:lpstr>
      <vt:lpstr>Διαφάνεια 129</vt:lpstr>
      <vt:lpstr> Συσχέτιση ρινικής φορείας S. aureus με βακτηριαιμία</vt:lpstr>
      <vt:lpstr>Συνέπειες της φορείας MRSA:</vt:lpstr>
      <vt:lpstr>Επιβίωση των σταφυλοκόκκων σε υλικά </vt:lpstr>
      <vt:lpstr>Διαφάνεια 133</vt:lpstr>
      <vt:lpstr>Fowler et al., 2013: JAMA. 2013;309(13):1368-1378. doi:10.1001/jama.2013.3010 </vt:lpstr>
      <vt:lpstr>Διαφάνεια 135</vt:lpstr>
      <vt:lpstr>Διαφάνεια 136</vt:lpstr>
      <vt:lpstr>Μέτρα για τις VRE λοιμώξεις</vt:lpstr>
      <vt:lpstr>Απομόνωση ασθενών</vt:lpstr>
      <vt:lpstr>Έλεγχος για MRSA, VRE, MDRGN</vt:lpstr>
      <vt:lpstr>Ποιος είναι ο κίνδυνος όταν απομονώσουμε πολυανθεκτικό βακτήριο σε μια Μονάδα;</vt:lpstr>
      <vt:lpstr>Διαφάνεια 141</vt:lpstr>
      <vt:lpstr>Ανάγκη επιδημιολογικής επιτήρησης για MRSA λοιμώξεις!!</vt:lpstr>
      <vt:lpstr>Διαφάνεια 143</vt:lpstr>
      <vt:lpstr>Διαφάνεια 144</vt:lpstr>
      <vt:lpstr>Διαφάνεια 145</vt:lpstr>
      <vt:lpstr>Διαφάνεια 146</vt:lpstr>
      <vt:lpstr>Διαφάνεια 147</vt:lpstr>
      <vt:lpstr>Διαφάνεια 148</vt:lpstr>
      <vt:lpstr>Διαφάνεια 149</vt:lpstr>
      <vt:lpstr>Διαφάνεια 150</vt:lpstr>
      <vt:lpstr>Διαφάνεια 151</vt:lpstr>
      <vt:lpstr>Διαφάνεια 152</vt:lpstr>
      <vt:lpstr>Διαφάνεια 153</vt:lpstr>
      <vt:lpstr>Δείγματα: ρινικό (2 ρώθωνες) και φαρυγγικό. Εμπλουτισμός</vt:lpstr>
      <vt:lpstr>Διαφάνεια 155</vt:lpstr>
      <vt:lpstr>Διαφάνεια 156</vt:lpstr>
      <vt:lpstr>Διαφάνεια 157</vt:lpstr>
      <vt:lpstr>Διαφάνεια 158</vt:lpstr>
      <vt:lpstr>Διαφάνεια 159</vt:lpstr>
      <vt:lpstr>Διαφάνεια 160</vt:lpstr>
      <vt:lpstr>Διαφάνεια 161</vt:lpstr>
      <vt:lpstr>Διαφάνεια 162</vt:lpstr>
      <vt:lpstr>Διαφάνεια 163</vt:lpstr>
      <vt:lpstr>Διαφάνεια 164</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Επικίνδυνοι μικροοργανισμοί στο Νοσοκομειακό περιβάλλον: επιτήρηση, επιδημιολογική μελέτη Gram-θετικών βακτηρίων, πρόληψη</dc:title>
  <dc:creator>ΓΙΟΡΜΕΖΗΣ ΝΙΚΟΛΑΟΣ</dc:creator>
  <cp:lastModifiedBy>kal</cp:lastModifiedBy>
  <cp:revision>7</cp:revision>
  <dcterms:created xsi:type="dcterms:W3CDTF">2020-09-17T16:46:41Z</dcterms:created>
  <dcterms:modified xsi:type="dcterms:W3CDTF">2021-02-22T10:51:23Z</dcterms:modified>
</cp:coreProperties>
</file>