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65" r:id="rId5"/>
    <p:sldId id="26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1" r:id="rId21"/>
    <p:sldId id="282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Μηχανική των Ρευστών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Στατική των Ρευστών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Μεταβολή της πιέσεως ενός ρευστού υπό την επίδραση της </a:t>
            </a:r>
            <a:r>
              <a:rPr lang="el-GR" b="1" dirty="0" smtClean="0"/>
              <a:t>βαρύτητας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Η συνισταμένη των δυνάμεων πιέσεως κατά τις διευθύνσεις </a:t>
                </a:r>
                <a:r>
                  <a:rPr lang="en-US" dirty="0" smtClean="0"/>
                  <a:t>x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y </a:t>
                </a:r>
                <a:r>
                  <a:rPr lang="el-GR" dirty="0" smtClean="0"/>
                  <a:t>είναι 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r>
                  <a:rPr lang="el-GR" dirty="0" smtClean="0"/>
                  <a:t>Άξονας </a:t>
                </a:r>
                <a:r>
                  <a:rPr lang="en-US" dirty="0" smtClean="0"/>
                  <a:t>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𝑃𝑑𝑦𝑑𝑧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Άξονας </a:t>
                </a:r>
                <a:r>
                  <a:rPr lang="en-US" dirty="0" smtClean="0"/>
                  <a:t>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0">
                <a:blip r:embed="rId2"/>
                <a:stretch>
                  <a:fillRect l="-1852" t="-1881" r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9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Μεταβολή της πιέσεως ενός ρευστού υπό την επίδραση της βαρύτητας</a:t>
            </a:r>
            <a:r>
              <a:rPr lang="en-US" sz="3600" b="1" dirty="0"/>
              <a:t> </a:t>
            </a:r>
            <a:r>
              <a:rPr lang="en-US" sz="3600" b="1" dirty="0" smtClean="0"/>
              <a:t>(3)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Η συνισταμένη των δυνάμεων πιέσεως και  βαρύτητας κατά τον άξονα </a:t>
                </a:r>
                <a:r>
                  <a:rPr lang="en-US" dirty="0" smtClean="0"/>
                  <a:t>z </a:t>
                </a:r>
                <a:r>
                  <a:rPr lang="el-GR" dirty="0" smtClean="0"/>
                  <a:t>είναι 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𝑃𝑑𝑥𝑑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𝑑𝑥𝑑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𝑥𝑑𝑥𝑑𝑦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sz="24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  <a:blipFill rotWithShape="0">
                <a:blip r:embed="rId2"/>
                <a:stretch>
                  <a:fillRect l="-1852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0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Μεταβολή της πιέσεως ενός ρευστού υπό την επίδραση της βαρύτητας</a:t>
            </a:r>
            <a:r>
              <a:rPr lang="en-US" sz="3600" b="1" dirty="0" smtClean="0"/>
              <a:t> (4)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309939"/>
              </a:xfrm>
            </p:spPr>
            <p:txBody>
              <a:bodyPr/>
              <a:lstStyle/>
              <a:p>
                <a:r>
                  <a:rPr lang="el-GR" dirty="0" smtClean="0"/>
                  <a:t>Μετά από </a:t>
                </a:r>
                <a:r>
                  <a:rPr lang="el-GR" dirty="0" err="1" smtClean="0"/>
                  <a:t>απαλειφές</a:t>
                </a:r>
                <a:r>
                  <a:rPr lang="el-GR" dirty="0" smtClean="0"/>
                  <a:t> όρων προκύπτουν οι εξισώσεις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Οι δύο πρώτες εξισώσεις δείχνουν ότι η πίεση είναι συνάρτηση μόνο της συντεταγμένης </a:t>
                </a:r>
                <a:r>
                  <a:rPr lang="en-US" dirty="0" smtClean="0"/>
                  <a:t>z, </a:t>
                </a:r>
                <a:r>
                  <a:rPr lang="el-GR" dirty="0" smtClean="0"/>
                  <a:t>δηλαδή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309939"/>
              </a:xfrm>
              <a:blipFill rotWithShape="0">
                <a:blip r:embed="rId2"/>
                <a:stretch>
                  <a:fillRect l="-1704" t="-1839" r="-2370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76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Μεταβολή της πιέσεως ενός ρευστού υπό την επίδραση της βαρύτητας</a:t>
            </a:r>
            <a:r>
              <a:rPr lang="en-US" sz="3600" b="1" dirty="0"/>
              <a:t> </a:t>
            </a:r>
            <a:r>
              <a:rPr lang="en-US" sz="3600" b="1" dirty="0" smtClean="0"/>
              <a:t>(5)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Εάν το ρευστό είναι </a:t>
                </a:r>
                <a:r>
                  <a:rPr lang="el-GR" dirty="0" err="1" smtClean="0"/>
                  <a:t>ασυμπιεστό</a:t>
                </a:r>
                <a:r>
                  <a:rPr lang="el-GR" dirty="0" smtClean="0"/>
                  <a:t> τότε από την τρίτη εξίσωση έχουμε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l-GR" i="1" dirty="0" smtClean="0"/>
              </a:p>
              <a:p>
                <a:r>
                  <a:rPr lang="el-GR" dirty="0" smtClean="0"/>
                  <a:t>Εάν το ρευστό είναι συμπιεστό (δηλαδή η πυκνότητά του δεν είναι σταθερή) τότε έχουμε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704" t="-299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52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Ισορροπία ρευστού υπό την επίδραση ενός καθολικού πεδίου δυνάμεων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>
                <a:normAutofit/>
              </a:bodyPr>
              <a:lstStyle/>
              <a:p>
                <a:r>
                  <a:rPr lang="el-GR" sz="2800" dirty="0" smtClean="0"/>
                  <a:t>Στοιχείο όγκου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𝑑𝑥𝑑𝑦𝑑𝑧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l-GR" sz="2800" dirty="0" smtClean="0"/>
                  <a:t>και μάζας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dxdydz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l-GR" sz="2800" dirty="0" smtClean="0"/>
                  <a:t>βρίσκεται σε ισορροπία υπό την επίδραση των επιφα</a:t>
                </a:r>
                <a:r>
                  <a:rPr lang="el-GR" sz="2800" dirty="0"/>
                  <a:t>ν</a:t>
                </a:r>
                <a:r>
                  <a:rPr lang="el-GR" sz="2800" dirty="0" smtClean="0"/>
                  <a:t>ειακών δυνάμεων πιέσεως και των καθολικών δυνάμεων που ασκούνται στη μάζα του.</a:t>
                </a:r>
              </a:p>
              <a:p>
                <a:pPr marL="0" indent="0">
                  <a:buNone/>
                </a:pPr>
                <a:r>
                  <a:rPr lang="el-GR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 rotWithShape="0">
                <a:blip r:embed="rId2"/>
                <a:stretch>
                  <a:fillRect l="-1333" t="-124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01008"/>
            <a:ext cx="53285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Ισορροπία ρευστού υπό την επίδραση ενός καθολικού πεδίου </a:t>
            </a:r>
            <a:r>
              <a:rPr lang="el-GR" sz="3600" b="1" dirty="0" smtClean="0"/>
              <a:t>δυνάμεων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Οι δυνάμεις στους άξονες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z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𝑃𝑑𝑥𝑑𝑦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𝑑𝑥𝑑𝑧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𝑥𝑑𝑥𝑑𝑦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𝑃𝑑𝑥𝑑𝑦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𝑑𝑥𝑑𝑧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𝑥𝑑𝑥𝑑𝑦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l-GR" sz="24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𝑃𝑑𝑥𝑑𝑦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𝑑𝑥𝑑𝑧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𝑥𝑑𝑥𝑑𝑦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/>
              </a:p>
              <a:p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85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1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Ισορροπία ρευστού υπό την επίδραση ενός καθολικού πεδίου δυνάμεων </a:t>
            </a:r>
            <a:r>
              <a:rPr lang="el-GR" sz="3600" b="1" dirty="0" smtClean="0"/>
              <a:t>(</a:t>
            </a:r>
            <a:r>
              <a:rPr lang="en-US" sz="3600" b="1" dirty="0" smtClean="0"/>
              <a:t>3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/>
              <a:lstStyle/>
              <a:p>
                <a:r>
                  <a:rPr lang="el-GR" dirty="0" smtClean="0"/>
                  <a:t>Μετά από απλοποιήσεις και λύνοντας ως προς τις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προκύπτει</a:t>
                </a:r>
                <a:endParaRPr lang="en-US" dirty="0" smtClean="0"/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Συνεπώς</a:t>
                </a: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b="1" dirty="0" smtClean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 rotWithShape="0">
                <a:blip r:embed="rId2"/>
                <a:stretch>
                  <a:fillRect l="-1704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0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Ισορροπία ρευστού υπό την επίδραση ενός καθολικού πεδίου δυνάμεων </a:t>
            </a:r>
            <a:r>
              <a:rPr lang="el-GR" sz="3600" b="1" dirty="0" smtClean="0"/>
              <a:t>(</a:t>
            </a:r>
            <a:r>
              <a:rPr lang="en-US" sz="3600" b="1" dirty="0" smtClean="0"/>
              <a:t>4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Οι καθολικές δυνάμεις είναι κάθετες στο </a:t>
            </a:r>
            <a:r>
              <a:rPr lang="el-GR" dirty="0" err="1" smtClean="0"/>
              <a:t>εφαπτομενικό</a:t>
            </a:r>
            <a:r>
              <a:rPr lang="el-GR" dirty="0" smtClean="0"/>
              <a:t> επίπεδο των </a:t>
            </a:r>
            <a:r>
              <a:rPr lang="el-GR" dirty="0" err="1" smtClean="0"/>
              <a:t>ισοθλιπτικών</a:t>
            </a:r>
            <a:r>
              <a:rPr lang="el-GR" dirty="0" smtClean="0"/>
              <a:t> επιφανειών. </a:t>
            </a:r>
          </a:p>
          <a:p>
            <a:endParaRPr lang="el-GR" dirty="0" smtClean="0"/>
          </a:p>
          <a:p>
            <a:r>
              <a:rPr lang="el-GR" dirty="0" smtClean="0"/>
              <a:t>Η πίεση παραμένει σταθερή επάνω σε εκείνες τις επιφάνειες που είναι ορθογώνιες προς το πεδίο των καθολικών δυνάμεων.</a:t>
            </a:r>
          </a:p>
          <a:p>
            <a:endParaRPr lang="el-GR" dirty="0" smtClean="0"/>
          </a:p>
          <a:p>
            <a:r>
              <a:rPr lang="el-GR" dirty="0" smtClean="0"/>
              <a:t>Μεταβολές πιέσεως υπάρχουν μόνο κατά τη διεύθυνση του πεδίου δυνάμεων και όχι κατά την διεύθυνση κάθετα προς αυτήν.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007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Ισορροπία ρευστού υπό την επίδραση ενός καθολικού πεδίου δυνάμεων </a:t>
            </a:r>
            <a:r>
              <a:rPr lang="el-GR" sz="3600" b="1" dirty="0" smtClean="0"/>
              <a:t>(</a:t>
            </a:r>
            <a:r>
              <a:rPr lang="en-US" sz="3600" b="1" dirty="0" smtClean="0"/>
              <a:t>5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Εάν το πεδίο δυνάμεων είναι συντηρητικό το διανυσματικό πεδίο μπορεί να γραφεί ως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  </a:t>
                </a:r>
              </a:p>
              <a:p>
                <a:pPr marL="0" indent="0">
                  <a:buNone/>
                </a:pPr>
                <a:r>
                  <a:rPr lang="el-GR" dirty="0" smtClean="0"/>
                  <a:t>  </a:t>
                </a:r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:r>
                  <a:rPr lang="el-GR" b="1" i="1" dirty="0" smtClean="0"/>
                  <a:t>Φ </a:t>
                </a:r>
                <a:r>
                  <a:rPr lang="el-GR" dirty="0" smtClean="0"/>
                  <a:t>το δυναμικό του πεδίου δυνάμεων.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407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1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Ισορροπία ρευστού υπό την επίδραση ενός καθολικού πεδίου δυνάμεων </a:t>
            </a:r>
            <a:r>
              <a:rPr lang="el-GR" sz="3600" b="1" dirty="0" smtClean="0"/>
              <a:t>(</a:t>
            </a:r>
            <a:r>
              <a:rPr lang="en-US" sz="3600" b="1" dirty="0" smtClean="0"/>
              <a:t>6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Στην περίπτωση που ισχύει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έχουμε</a:t>
                </a:r>
                <a:r>
                  <a:rPr lang="en-US" dirty="0" smtClean="0"/>
                  <a:t>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b="1" dirty="0"/>
                  <a:t> </a:t>
                </a:r>
                <a:r>
                  <a:rPr lang="el-GR" b="1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Άρα οι καθολικές δυνάμεις είναι κάθετες στις </a:t>
                </a:r>
                <a:r>
                  <a:rPr lang="el-GR" dirty="0" err="1" smtClean="0"/>
                  <a:t>ισοδυναμικές</a:t>
                </a:r>
                <a:r>
                  <a:rPr lang="el-GR" dirty="0" smtClean="0"/>
                  <a:t> επιφάνειες και κατά συνέπεια οι </a:t>
                </a:r>
                <a:r>
                  <a:rPr lang="el-GR" dirty="0" err="1" smtClean="0"/>
                  <a:t>ισοδυναμικές</a:t>
                </a:r>
                <a:r>
                  <a:rPr lang="el-GR" dirty="0" smtClean="0"/>
                  <a:t> επιφάνειες είναι και </a:t>
                </a:r>
                <a:r>
                  <a:rPr lang="el-GR" dirty="0" err="1" smtClean="0"/>
                  <a:t>ισοθλιπτικές</a:t>
                </a:r>
                <a:r>
                  <a:rPr lang="el-GR" dirty="0" smtClean="0"/>
                  <a:t> επιφάνειες.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1704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3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Το υλικό της παρουσίασης προέρχεται από το βιβλία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dirty="0" err="1"/>
              <a:t>Ρευστομηχανική</a:t>
            </a:r>
            <a:r>
              <a:rPr lang="el-GR" dirty="0"/>
              <a:t> Ι», Ν. </a:t>
            </a:r>
            <a:r>
              <a:rPr lang="el-GR" dirty="0" err="1"/>
              <a:t>Καφούσιας</a:t>
            </a:r>
            <a:r>
              <a:rPr lang="el-GR" dirty="0"/>
              <a:t>, Εκδόσεις Παν/</a:t>
            </a:r>
            <a:r>
              <a:rPr lang="el-GR" dirty="0" err="1"/>
              <a:t>μίου</a:t>
            </a:r>
            <a:r>
              <a:rPr lang="el-GR" dirty="0"/>
              <a:t> Πατρών, Πάτρα 1990,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«Δυναμική Ρευστών»,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. </a:t>
            </a:r>
            <a:r>
              <a:rPr lang="en-US" dirty="0"/>
              <a:t>Hughes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Brighton</a:t>
            </a:r>
            <a:r>
              <a:rPr lang="el-GR" dirty="0"/>
              <a:t>, Σειρά </a:t>
            </a:r>
            <a:r>
              <a:rPr lang="en-US" dirty="0" err="1"/>
              <a:t>Schaum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των ρευστών», </a:t>
            </a:r>
            <a:r>
              <a:rPr lang="el-GR" dirty="0" err="1"/>
              <a:t>Τσαγγάρης</a:t>
            </a:r>
            <a:r>
              <a:rPr lang="el-GR" dirty="0"/>
              <a:t> Σ., Εκδόσεις Συμεών, Αθήνα 1995,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εκτός αν αναγράφονται διαφορετικά.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«Μηχανική των Ρευστών. Ενότητα </a:t>
            </a:r>
            <a:r>
              <a:rPr lang="en-US" sz="2400" dirty="0" smtClean="0"/>
              <a:t>2</a:t>
            </a:r>
            <a:r>
              <a:rPr lang="el-GR" sz="2400" dirty="0" smtClean="0"/>
              <a:t>». </a:t>
            </a:r>
            <a:r>
              <a:rPr lang="el-GR" sz="2400" dirty="0"/>
              <a:t>Έκδοση: 1.0. Πάτρα 2014. Διαθέσιμο από τη δικτυακή διεύθυνση: </a:t>
            </a:r>
            <a:r>
              <a:rPr lang="en-US" sz="2400" b="1" dirty="0"/>
              <a:t>https://</a:t>
            </a:r>
            <a:r>
              <a:rPr lang="en-US" sz="2400" b="1" dirty="0" smtClean="0"/>
              <a:t>eclass.upatras.gr/courses/PHY1945/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Στατική των ρευστών</a:t>
            </a:r>
          </a:p>
          <a:p>
            <a:r>
              <a:rPr lang="el-GR" dirty="0" smtClean="0"/>
              <a:t>Πίεση </a:t>
            </a:r>
            <a:r>
              <a:rPr lang="el-GR" dirty="0"/>
              <a:t>σ’ ένα σημείο του ρευστού σε ισορροπία.</a:t>
            </a:r>
          </a:p>
          <a:p>
            <a:r>
              <a:rPr lang="el-GR" dirty="0" smtClean="0"/>
              <a:t>Μεταβολή </a:t>
            </a:r>
            <a:r>
              <a:rPr lang="el-GR" dirty="0"/>
              <a:t>της πιέσεως μετά της αποστάσεως για ένα ρευστό </a:t>
            </a:r>
            <a:r>
              <a:rPr lang="el-GR" dirty="0" smtClean="0"/>
              <a:t>σε ισορροπία</a:t>
            </a:r>
            <a:r>
              <a:rPr lang="el-GR" dirty="0"/>
              <a:t>, υπό την επίδραση της βαρύτητας.</a:t>
            </a:r>
          </a:p>
          <a:p>
            <a:r>
              <a:rPr lang="el-GR" dirty="0" smtClean="0"/>
              <a:t>Ισορροπία </a:t>
            </a:r>
            <a:r>
              <a:rPr lang="el-GR" dirty="0"/>
              <a:t>ρευστού υπό την επίδραση ενός καθολικού </a:t>
            </a:r>
            <a:r>
              <a:rPr lang="el-GR" dirty="0" smtClean="0"/>
              <a:t>πεδίου δυνάμεων.</a:t>
            </a: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Πίεση σ’ ένα σημείο του ρευστού σε </a:t>
            </a:r>
            <a:r>
              <a:rPr lang="el-GR" b="1" dirty="0" smtClean="0"/>
              <a:t>ισορροπία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6215" y="161185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Ένα ρευστό βρίσκεται σε ισορροπία όταν η συνισταμένη των δυνάμεων</a:t>
            </a:r>
            <a:r>
              <a:rPr lang="en-US" dirty="0" smtClean="0"/>
              <a:t> </a:t>
            </a:r>
            <a:r>
              <a:rPr lang="el-GR" dirty="0" smtClean="0"/>
              <a:t>που ενεργούν σε κάθε στοιχείο ρευστού είναι ίση με το μηδέν.</a:t>
            </a:r>
          </a:p>
          <a:p>
            <a:r>
              <a:rPr lang="el-GR" dirty="0" smtClean="0"/>
              <a:t>Εφόσον δεν υπάρχει κίνηση του ρευστού  δεν μπορούν να εμφανιστούν διατμητικές τάσεις.</a:t>
            </a:r>
            <a:endParaRPr lang="el-G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1937" y="658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5345" y="-16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Πίεση σ’ ένα σημείο του ρευστού σε </a:t>
            </a:r>
            <a:r>
              <a:rPr lang="el-GR" b="1" dirty="0" smtClean="0"/>
              <a:t>ισορροπία</a:t>
            </a:r>
            <a:r>
              <a:rPr lang="en-US" b="1" dirty="0" smtClean="0"/>
              <a:t> (2)</a:t>
            </a:r>
            <a:endParaRPr lang="el-GR" b="1" dirty="0"/>
          </a:p>
        </p:txBody>
      </p:sp>
      <p:sp>
        <p:nvSpPr>
          <p:cNvPr id="118" name="Θέση περιεχομένου 1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Ας θεωρήσουμε τώρα ένα στοιχείο ρευστού σε ισορροπία όπως στο παρακάτω σχήμα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16" y="3861048"/>
            <a:ext cx="5069842" cy="25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Πίεση σ’ ένα σημείο του ρευστού σε </a:t>
            </a:r>
            <a:r>
              <a:rPr lang="el-GR" b="1" dirty="0" smtClean="0"/>
              <a:t>ισορροπία</a:t>
            </a:r>
            <a:r>
              <a:rPr lang="en-US" b="1" dirty="0" smtClean="0"/>
              <a:t> 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Εφαρμόζοντας την συνθήκη ισορροπίας κατά τον άξονα </a:t>
                </a:r>
                <a:r>
                  <a:rPr lang="en-US" dirty="0" smtClean="0"/>
                  <a:t>Y </a:t>
                </a:r>
                <a:r>
                  <a:rPr lang="el-GR" dirty="0" smtClean="0"/>
                  <a:t>έχουμε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i="1" dirty="0" smtClean="0"/>
                  <a:t>= 0</a:t>
                </a:r>
                <a:r>
                  <a:rPr lang="el-GR" i="1" dirty="0" smtClean="0"/>
                  <a:t>  ή </a:t>
                </a:r>
                <a:r>
                  <a:rPr lang="el-GR" i="1" dirty="0" err="1"/>
                  <a:t>ΔF</a:t>
                </a:r>
                <a:r>
                  <a:rPr lang="el-GR" i="1" baseline="-25000" dirty="0" err="1"/>
                  <a:t>y</a:t>
                </a:r>
                <a:r>
                  <a:rPr lang="el-GR" i="1" baseline="-25000" dirty="0"/>
                  <a:t> </a:t>
                </a:r>
                <a:r>
                  <a:rPr lang="el-GR" i="1" dirty="0"/>
                  <a:t>= ΔF</a:t>
                </a:r>
                <a:r>
                  <a:rPr lang="en-US" i="1" baseline="-25000" dirty="0"/>
                  <a:t>s </a:t>
                </a:r>
                <a:r>
                  <a:rPr lang="en-US" i="1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Διαιρ</a:t>
                </a:r>
                <a:r>
                  <a:rPr lang="el-GR" dirty="0"/>
                  <a:t>ώ</a:t>
                </a:r>
                <a:r>
                  <a:rPr lang="el-GR" dirty="0" smtClean="0"/>
                  <a:t>ντας και τα δύο μέλη με Δ</a:t>
                </a:r>
                <a:r>
                  <a:rPr lang="en-US" dirty="0" smtClean="0"/>
                  <a:t>x</a:t>
                </a:r>
                <a:r>
                  <a:rPr lang="el-GR" dirty="0" smtClean="0"/>
                  <a:t>Δ</a:t>
                </a:r>
                <a:r>
                  <a:rPr lang="en-US" dirty="0" smtClean="0"/>
                  <a:t>z </a:t>
                </a:r>
                <a:r>
                  <a:rPr lang="el-GR" dirty="0" smtClean="0"/>
                  <a:t>και σύμφωνα με τον ορισμό των κάθετων τάσεων έχουμε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n-US" dirty="0" smtClean="0"/>
                  <a:t>                             </a:t>
                </a:r>
                <a:r>
                  <a:rPr lang="el-GR" i="1" dirty="0" smtClean="0"/>
                  <a:t>σ</a:t>
                </a:r>
                <a:r>
                  <a:rPr lang="en-US" i="1" baseline="-25000" dirty="0" err="1"/>
                  <a:t>yy</a:t>
                </a:r>
                <a:r>
                  <a:rPr lang="en-US" i="1" baseline="-25000" dirty="0"/>
                  <a:t> </a:t>
                </a:r>
                <a:r>
                  <a:rPr lang="el-GR" i="1" dirty="0"/>
                  <a:t>= σ</a:t>
                </a:r>
                <a:r>
                  <a:rPr lang="en-US" i="1" baseline="-25000" dirty="0" err="1"/>
                  <a:t>ss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i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1704" t="-2941" r="-1704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9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Πίεση σ’ ένα σημείο του ρευστού σε ισορροπία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4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Ομοίως για τον άξονα Ζ έχουμε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i="1" dirty="0"/>
                  <a:t>= 0</a:t>
                </a:r>
                <a:r>
                  <a:rPr lang="el-GR" i="1" dirty="0"/>
                  <a:t>  ή </a:t>
                </a:r>
                <a:r>
                  <a:rPr lang="el-GR" i="1" dirty="0" smtClean="0"/>
                  <a:t>ΔF</a:t>
                </a:r>
                <a:r>
                  <a:rPr lang="en-US" i="1" baseline="-25000" dirty="0" smtClean="0"/>
                  <a:t>z</a:t>
                </a:r>
                <a:r>
                  <a:rPr lang="el-GR" i="1" baseline="-25000" dirty="0" smtClean="0"/>
                  <a:t> </a:t>
                </a:r>
                <a:r>
                  <a:rPr lang="el-GR" i="1" dirty="0"/>
                  <a:t>= ΔF</a:t>
                </a:r>
                <a:r>
                  <a:rPr lang="en-US" i="1" baseline="-25000" dirty="0"/>
                  <a:t>s </a:t>
                </a:r>
                <a:r>
                  <a:rPr lang="en-US" i="1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και σύμφωνα με τον ορισμό των τάσεων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</a:t>
                </a:r>
                <a:r>
                  <a:rPr lang="el-GR" i="1" dirty="0"/>
                  <a:t>σ</a:t>
                </a:r>
                <a:r>
                  <a:rPr lang="en-US" i="1" baseline="-25000" dirty="0" err="1"/>
                  <a:t>zz</a:t>
                </a:r>
                <a:r>
                  <a:rPr lang="en-US" i="1" baseline="-25000" dirty="0"/>
                  <a:t> </a:t>
                </a:r>
                <a:r>
                  <a:rPr lang="el-GR" i="1" dirty="0"/>
                  <a:t>= σ</a:t>
                </a:r>
                <a:r>
                  <a:rPr lang="en-US" i="1" baseline="-25000" dirty="0" err="1" smtClean="0"/>
                  <a:t>ss</a:t>
                </a:r>
                <a:endParaRPr lang="en-US" i="1" baseline="-25000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 </a:t>
                </a:r>
                <a:r>
                  <a:rPr lang="el-GR" dirty="0" smtClean="0"/>
                  <a:t>Επομένως καταλήγουμε στο συμπέρασμα ότι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</a:t>
                </a:r>
                <a:r>
                  <a:rPr lang="el-GR" i="1" dirty="0"/>
                  <a:t>σ</a:t>
                </a:r>
                <a:r>
                  <a:rPr lang="en-US" i="1" baseline="-25000" dirty="0"/>
                  <a:t>xx </a:t>
                </a:r>
                <a:r>
                  <a:rPr lang="en-US" i="1" dirty="0"/>
                  <a:t>=</a:t>
                </a:r>
                <a:r>
                  <a:rPr lang="el-GR" i="1" dirty="0"/>
                  <a:t> σ</a:t>
                </a:r>
                <a:r>
                  <a:rPr lang="en-US" i="1" baseline="-25000" dirty="0" err="1"/>
                  <a:t>zz</a:t>
                </a:r>
                <a:r>
                  <a:rPr lang="en-US" i="1" baseline="-25000" dirty="0"/>
                  <a:t> </a:t>
                </a:r>
                <a:r>
                  <a:rPr lang="el-GR" i="1" dirty="0"/>
                  <a:t>= σ</a:t>
                </a:r>
                <a:r>
                  <a:rPr lang="en-US" i="1" baseline="-25000" dirty="0" err="1"/>
                  <a:t>ss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              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  <a:blipFill rotWithShape="0">
                <a:blip r:embed="rId2"/>
                <a:stretch>
                  <a:fillRect l="-1259" t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5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Μεταβολή της πιέσεως ενός ρευστού υπό την επίδραση της βαρύτητας.</a:t>
            </a:r>
            <a:endParaRPr lang="el-GR" sz="36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Θεωρούμε ένα στοιχείο ρευστού που ηρεμεί, σχήματος ορθογωνίου παραλληλεπιπέδου με διαστάσεων </a:t>
            </a:r>
            <a:r>
              <a:rPr lang="en-US" dirty="0" smtClean="0"/>
              <a:t>dx,</a:t>
            </a:r>
            <a:r>
              <a:rPr lang="el-GR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dz.</a:t>
            </a:r>
          </a:p>
          <a:p>
            <a:endParaRPr lang="el-GR" dirty="0"/>
          </a:p>
        </p:txBody>
      </p:sp>
      <p:pic>
        <p:nvPicPr>
          <p:cNvPr id="55" name="Εικόνα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29001"/>
            <a:ext cx="4608512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59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714</Words>
  <Application>Microsoft Office PowerPoint</Application>
  <PresentationFormat>Προβολή στην οθόνη (4:3)</PresentationFormat>
  <Paragraphs>124</Paragraphs>
  <Slides>22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Θέμα του Office</vt:lpstr>
      <vt:lpstr>Μηχανική των Ρευστών </vt:lpstr>
      <vt:lpstr>Άδειες Χρήσης</vt:lpstr>
      <vt:lpstr>Χρηματοδότηση</vt:lpstr>
      <vt:lpstr>Σκοποί  ενότητας </vt:lpstr>
      <vt:lpstr>Πίεση σ’ ένα σημείο του ρευστού σε ισορροπία</vt:lpstr>
      <vt:lpstr>Πίεση σ’ ένα σημείο του ρευστού σε ισορροπία (2)</vt:lpstr>
      <vt:lpstr>Πίεση σ’ ένα σημείο του ρευστού σε ισορροπία (3)</vt:lpstr>
      <vt:lpstr>Πίεση σ’ ένα σημείο του ρευστού σε ισορροπία (4)</vt:lpstr>
      <vt:lpstr>Μεταβολή της πιέσεως ενός ρευστού υπό την επίδραση της βαρύτητας.</vt:lpstr>
      <vt:lpstr>Μεταβολή της πιέσεως ενός ρευστού υπό την επίδραση της βαρύτητας (2)</vt:lpstr>
      <vt:lpstr>Μεταβολή της πιέσεως ενός ρευστού υπό την επίδραση της βαρύτητας (3)</vt:lpstr>
      <vt:lpstr>Μεταβολή της πιέσεως ενός ρευστού υπό την επίδραση της βαρύτητας (4)</vt:lpstr>
      <vt:lpstr>Μεταβολή της πιέσεως ενός ρευστού υπό την επίδραση της βαρύτητας (5)</vt:lpstr>
      <vt:lpstr>Ισορροπία ρευστού υπό την επίδραση ενός καθολικού πεδίου δυνάμεων</vt:lpstr>
      <vt:lpstr>Ισορροπία ρευστού υπό την επίδραση ενός καθολικού πεδίου δυνάμεων (2)</vt:lpstr>
      <vt:lpstr>Ισορροπία ρευστού υπό την επίδραση ενός καθολικού πεδίου δυνάμεων (3)</vt:lpstr>
      <vt:lpstr>Ισορροπία ρευστού υπό την επίδραση ενός καθολικού πεδίου δυνάμεων (4)</vt:lpstr>
      <vt:lpstr>Ισορροπία ρευστού υπό την επίδραση ενός καθολικού πεδίου δυνάμεων (5)</vt:lpstr>
      <vt:lpstr>Ισορροπία ρευστού υπό την επίδραση ενός καθολικού πεδίου δυνάμεων (6)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77</cp:revision>
  <dcterms:created xsi:type="dcterms:W3CDTF">2014-04-05T17:31:54Z</dcterms:created>
  <dcterms:modified xsi:type="dcterms:W3CDTF">2015-05-15T07:36:17Z</dcterms:modified>
</cp:coreProperties>
</file>