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6"/>
  </p:notesMasterIdLst>
  <p:sldIdLst>
    <p:sldId id="256" r:id="rId2"/>
    <p:sldId id="279" r:id="rId3"/>
    <p:sldId id="263" r:id="rId4"/>
    <p:sldId id="265" r:id="rId5"/>
    <p:sldId id="266" r:id="rId6"/>
    <p:sldId id="298" r:id="rId7"/>
    <p:sldId id="277" r:id="rId8"/>
    <p:sldId id="288" r:id="rId9"/>
    <p:sldId id="289" r:id="rId10"/>
    <p:sldId id="280" r:id="rId11"/>
    <p:sldId id="290" r:id="rId12"/>
    <p:sldId id="293" r:id="rId13"/>
    <p:sldId id="292" r:id="rId14"/>
    <p:sldId id="281" r:id="rId15"/>
    <p:sldId id="291" r:id="rId16"/>
    <p:sldId id="294" r:id="rId17"/>
    <p:sldId id="295" r:id="rId18"/>
    <p:sldId id="282" r:id="rId19"/>
    <p:sldId id="296" r:id="rId20"/>
    <p:sldId id="297" r:id="rId21"/>
    <p:sldId id="283" r:id="rId22"/>
    <p:sldId id="285" r:id="rId23"/>
    <p:sldId id="286" r:id="rId24"/>
    <p:sldId id="28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3"/>
    <p:restoredTop sz="65893"/>
  </p:normalViewPr>
  <p:slideViewPr>
    <p:cSldViewPr snapToGrid="0">
      <p:cViewPr>
        <p:scale>
          <a:sx n="87" d="100"/>
          <a:sy n="87" d="100"/>
        </p:scale>
        <p:origin x="144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4F704-D978-A94D-AC25-201E934729D3}" type="datetimeFigureOut">
              <a:rPr lang="en-US" smtClean="0"/>
              <a:t>12/13/24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72480-4116-E443-A0C5-B2B86846D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0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83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76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6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22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89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57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5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46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4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3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5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4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18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3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72480-4116-E443-A0C5-B2B86846DF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4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628967-8CFC-7146-AC56-B0D0BE069A19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789367E-4672-5E48-B2FB-D632407ADFF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37530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967-8CFC-7146-AC56-B0D0BE069A19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67E-4672-5E48-B2FB-D632407A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9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967-8CFC-7146-AC56-B0D0BE069A19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67E-4672-5E48-B2FB-D632407A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6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967-8CFC-7146-AC56-B0D0BE069A19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67E-4672-5E48-B2FB-D632407A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3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628967-8CFC-7146-AC56-B0D0BE069A19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89367E-4672-5E48-B2FB-D632407ADF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50433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967-8CFC-7146-AC56-B0D0BE069A19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67E-4672-5E48-B2FB-D632407A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0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967-8CFC-7146-AC56-B0D0BE069A19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67E-4672-5E48-B2FB-D632407A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9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967-8CFC-7146-AC56-B0D0BE069A19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67E-4672-5E48-B2FB-D632407A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0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8967-8CFC-7146-AC56-B0D0BE069A19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367E-4672-5E48-B2FB-D632407AD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16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628967-8CFC-7146-AC56-B0D0BE069A19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89367E-4672-5E48-B2FB-D632407ADF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620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628967-8CFC-7146-AC56-B0D0BE069A19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89367E-4672-5E48-B2FB-D632407ADF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906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0628967-8CFC-7146-AC56-B0D0BE069A19}" type="datetimeFigureOut">
              <a:rPr lang="en-US" smtClean="0"/>
              <a:t>12/12/24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789367E-4672-5E48-B2FB-D632407ADF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58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11042-021-10990-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2A97F59D-628C-4053-B41F-489D0045F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2EE19-9C28-E7DE-3593-FAA2E6BFB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3864" y="2686050"/>
            <a:ext cx="7705164" cy="1485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4400" b="1" dirty="0">
                <a:latin typeface="Aptos" panose="020B0004020202020204" pitchFamily="34" charset="0"/>
              </a:rPr>
              <a:t>Graph-based visualization of sensitive medical data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253EE-B37F-05FE-30FC-9C6C0301F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3864" y="5372099"/>
            <a:ext cx="7705164" cy="148590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84048" indent="-384048" algn="l">
              <a:lnSpc>
                <a:spcPct val="94000"/>
              </a:lnSpc>
              <a:spcAft>
                <a:spcPts val="200"/>
              </a:spcAft>
            </a:pPr>
            <a:r>
              <a:rPr lang="en-US" i="0" u="none" strike="noStrike" dirty="0">
                <a:effectLst/>
                <a:latin typeface="Aptos" panose="020B0004020202020204" pitchFamily="34" charset="0"/>
              </a:rPr>
              <a:t>Panagiotis Karampelesis</a:t>
            </a:r>
          </a:p>
          <a:p>
            <a:pPr marL="384048" indent="-384048" algn="l">
              <a:lnSpc>
                <a:spcPct val="94000"/>
              </a:lnSpc>
              <a:spcAft>
                <a:spcPts val="200"/>
              </a:spcAft>
            </a:pPr>
            <a:r>
              <a:rPr lang="en-US" i="0" u="none" strike="noStrike" dirty="0">
                <a:effectLst/>
                <a:latin typeface="Aptos" panose="020B0004020202020204" pitchFamily="34" charset="0"/>
              </a:rPr>
              <a:t>Module: Big Data Analytics</a:t>
            </a:r>
          </a:p>
          <a:p>
            <a:pPr marL="384048" indent="-384048" algn="l">
              <a:lnSpc>
                <a:spcPct val="94000"/>
              </a:lnSpc>
              <a:spcAft>
                <a:spcPts val="200"/>
              </a:spcAft>
            </a:pPr>
            <a:r>
              <a:rPr lang="en-US" i="0" u="none" strike="noStrike" dirty="0">
                <a:effectLst/>
                <a:latin typeface="Aptos" panose="020B0004020202020204" pitchFamily="34" charset="0"/>
              </a:rPr>
              <a:t>Institution: University of Patras</a:t>
            </a:r>
          </a:p>
          <a:p>
            <a:pPr marL="384048" indent="-384048" algn="l">
              <a:lnSpc>
                <a:spcPct val="94000"/>
              </a:lnSpc>
              <a:spcAft>
                <a:spcPts val="200"/>
              </a:spcAft>
            </a:pPr>
            <a:r>
              <a:rPr lang="en-US" i="0" u="none" strike="noStrike" dirty="0">
                <a:effectLst/>
                <a:latin typeface="Aptos" panose="020B0004020202020204" pitchFamily="34" charset="0"/>
              </a:rPr>
              <a:t>Date: 16/12/2024</a:t>
            </a:r>
          </a:p>
          <a:p>
            <a:pPr marL="384048" indent="-384048" algn="l">
              <a:lnSpc>
                <a:spcPct val="94000"/>
              </a:lnSpc>
              <a:spcAft>
                <a:spcPts val="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15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5AB6-87E9-B7B3-53B7-144A3E40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Case Study 1 - </a:t>
            </a:r>
            <a:r>
              <a:rPr lang="en-US" b="1" dirty="0">
                <a:effectLst/>
                <a:latin typeface="Aptos" panose="020B0004020202020204" pitchFamily="34" charset="0"/>
              </a:rPr>
              <a:t>older adults in relation to frailty status </a:t>
            </a:r>
            <a:endParaRPr lang="en-US" b="1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02848-65E7-2E90-1CEC-E7883C6E5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ptos" panose="020B0004020202020204" pitchFamily="34" charset="0"/>
              </a:rPr>
              <a:t>Dataset</a:t>
            </a:r>
            <a:r>
              <a:rPr lang="en-US" dirty="0">
                <a:latin typeface="Aptos" panose="020B0004020202020204" pitchFamily="34" charset="0"/>
              </a:rPr>
              <a:t>: Collected from the </a:t>
            </a:r>
            <a:r>
              <a:rPr lang="en-US" b="1" dirty="0" err="1">
                <a:latin typeface="Aptos" panose="020B0004020202020204" pitchFamily="34" charset="0"/>
              </a:rPr>
              <a:t>FrailSafe</a:t>
            </a:r>
            <a:r>
              <a:rPr lang="en-US" b="1" dirty="0">
                <a:latin typeface="Aptos" panose="020B0004020202020204" pitchFamily="34" charset="0"/>
              </a:rPr>
              <a:t> Project</a:t>
            </a:r>
            <a:r>
              <a:rPr lang="en-US" dirty="0">
                <a:latin typeface="Aptos" panose="020B0004020202020204" pitchFamily="34" charset="0"/>
              </a:rPr>
              <a:t> (200 participants).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Objective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: Identify frail patients and detect sensor anomalies.</a:t>
            </a:r>
            <a:endParaRPr lang="en-US" dirty="0"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ptos" panose="020B0004020202020204" pitchFamily="34" charset="0"/>
              </a:rPr>
              <a:t>Attributes Used</a:t>
            </a:r>
            <a:r>
              <a:rPr lang="en-US" dirty="0">
                <a:latin typeface="Aptos" panose="020B0004020202020204" pitchFamily="34" charset="0"/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Aptos" panose="020B0004020202020204" pitchFamily="34" charset="0"/>
              </a:rPr>
              <a:t>Cognitive</a:t>
            </a:r>
            <a:r>
              <a:rPr lang="en-US" dirty="0">
                <a:latin typeface="Aptos" panose="020B0004020202020204" pitchFamily="34" charset="0"/>
              </a:rPr>
              <a:t>: MMSE score (Mini-Mental State Exam).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Aptos" panose="020B0004020202020204" pitchFamily="34" charset="0"/>
              </a:rPr>
              <a:t>Activity</a:t>
            </a:r>
            <a:r>
              <a:rPr lang="en-US" dirty="0">
                <a:latin typeface="Aptos" panose="020B0004020202020204" pitchFamily="34" charset="0"/>
              </a:rPr>
              <a:t>: Gait speed, IADL grade, Katz index.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Aptos" panose="020B0004020202020204" pitchFamily="34" charset="0"/>
              </a:rPr>
              <a:t>Psychological</a:t>
            </a:r>
            <a:r>
              <a:rPr lang="en-US" dirty="0">
                <a:latin typeface="Aptos" panose="020B0004020202020204" pitchFamily="34" charset="0"/>
              </a:rPr>
              <a:t>: Depression score.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latin typeface="Aptos" panose="020B0004020202020204" pitchFamily="34" charset="0"/>
              </a:rPr>
              <a:t>Physical</a:t>
            </a:r>
            <a:r>
              <a:rPr lang="en-US" dirty="0">
                <a:latin typeface="Aptos" panose="020B0004020202020204" pitchFamily="34" charset="0"/>
              </a:rPr>
              <a:t>: BMI and frailty status (Non-frail, Pre-frail, Frail).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6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Content Placeholder 3" descr="A diagram of a network&#10;&#10;Description automatically generated">
            <a:extLst>
              <a:ext uri="{FF2B5EF4-FFF2-40B4-BE49-F238E27FC236}">
                <a16:creationId xmlns:a16="http://schemas.microsoft.com/office/drawing/2014/main" id="{679482BD-54B1-9AEF-0F89-839EC5098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7167" y="645106"/>
            <a:ext cx="4709852" cy="5254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17909E-683A-B006-DC95-D7C1AE3266D2}"/>
              </a:ext>
            </a:extLst>
          </p:cNvPr>
          <p:cNvSpPr txBox="1"/>
          <p:nvPr/>
        </p:nvSpPr>
        <p:spPr>
          <a:xfrm>
            <a:off x="1927167" y="5899356"/>
            <a:ext cx="4709852" cy="840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200" b="0" i="0" u="none" strike="noStrike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Figure 5. Visualization of the </a:t>
            </a:r>
            <a:r>
              <a:rPr lang="en-US" sz="1200" b="0" i="0" u="none" strike="noStrike" dirty="0" err="1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FrailSafe</a:t>
            </a:r>
            <a:r>
              <a:rPr lang="en-US" sz="1200" b="0" i="0" u="none" strike="noStrike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dataset, using bar chart glyphs and 5-nearest </a:t>
            </a:r>
            <a:r>
              <a:rPr lang="en-US" sz="1200" b="0" i="0" u="none" strike="noStrike" dirty="0" err="1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neighbours</a:t>
            </a:r>
            <a:r>
              <a:rPr lang="en-US" sz="1200" b="0" i="0" u="none" strike="noStrike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graph construction method</a:t>
            </a:r>
            <a:endParaRPr lang="en-US" sz="12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C5BD3-58FB-A32F-09F2-4FD73686D376}"/>
              </a:ext>
            </a:extLst>
          </p:cNvPr>
          <p:cNvSpPr txBox="1"/>
          <p:nvPr/>
        </p:nvSpPr>
        <p:spPr>
          <a:xfrm>
            <a:off x="7034982" y="1720840"/>
            <a:ext cx="37018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Top right: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High cognitive (MMSE) and physical activity (IADL) scores.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highlight>
                  <a:srgbClr val="000000"/>
                </a:highlight>
                <a:latin typeface="Aptos" panose="020B0004020202020204" pitchFamily="34" charset="0"/>
              </a:rPr>
              <a:t>Group of non-frail patients with good health status.</a:t>
            </a:r>
          </a:p>
          <a:p>
            <a:endParaRPr lang="en-US" sz="2000" dirty="0">
              <a:highlight>
                <a:srgbClr val="000000"/>
              </a:highlight>
              <a:latin typeface="Aptos" panose="020B0004020202020204" pitchFamily="34" charset="0"/>
            </a:endParaRPr>
          </a:p>
          <a:p>
            <a:endParaRPr lang="en-US" sz="2000" dirty="0">
              <a:highlight>
                <a:srgbClr val="000000"/>
              </a:highlight>
              <a:latin typeface="Aptos" panose="020B0004020202020204" pitchFamily="34" charset="0"/>
            </a:endParaRPr>
          </a:p>
          <a:p>
            <a:r>
              <a:rPr lang="en-US" sz="2000" dirty="0">
                <a:highlight>
                  <a:srgbClr val="000000"/>
                </a:highlight>
                <a:latin typeface="Aptos" panose="020B0004020202020204" pitchFamily="34" charset="0"/>
              </a:rPr>
              <a:t>Bottom left: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000000"/>
                </a:highlight>
                <a:latin typeface="Aptos" panose="020B0004020202020204" pitchFamily="34" charset="0"/>
              </a:rPr>
              <a:t>Low cognitive and physical scores.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000000"/>
                </a:highlight>
                <a:latin typeface="Aptos" panose="020B0004020202020204" pitchFamily="34" charset="0"/>
              </a:rPr>
              <a:t>Cluster of frail patients at risk of health decline.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D87264-C5CB-04B8-5A0B-DAE7C68285AB}"/>
              </a:ext>
            </a:extLst>
          </p:cNvPr>
          <p:cNvSpPr txBox="1"/>
          <p:nvPr/>
        </p:nvSpPr>
        <p:spPr>
          <a:xfrm>
            <a:off x="7034982" y="624593"/>
            <a:ext cx="2580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ptos" panose="020B00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460115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165CEA-1653-0438-2B36-ECF33857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0397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Results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257037-B780-F89A-D32F-2EB29ED19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4789" y="645106"/>
            <a:ext cx="6014609" cy="5247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D2D2B6-CAAE-2AD0-06BF-FD55ABC27AAD}"/>
              </a:ext>
            </a:extLst>
          </p:cNvPr>
          <p:cNvSpPr txBox="1"/>
          <p:nvPr/>
        </p:nvSpPr>
        <p:spPr>
          <a:xfrm>
            <a:off x="1274789" y="5892853"/>
            <a:ext cx="6014609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200" dirty="0">
                <a:solidFill>
                  <a:schemeClr val="tx2"/>
                </a:solidFill>
                <a:latin typeface="Aptos" panose="020B0004020202020204" pitchFamily="34" charset="0"/>
              </a:rPr>
              <a:t>Figure 6. </a:t>
            </a:r>
            <a:r>
              <a:rPr lang="en-US" sz="1200" b="0" i="0" u="none" strike="noStrike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Visualization of the </a:t>
            </a:r>
            <a:r>
              <a:rPr lang="en-US" sz="1200" b="0" i="0" u="none" strike="noStrike" dirty="0" err="1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FrailSafe</a:t>
            </a:r>
            <a:r>
              <a:rPr lang="en-US" sz="1200" b="0" i="0" u="none" strike="noStrike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dataset, using radar chart glyphs and the MST graph construction method</a:t>
            </a:r>
            <a:endParaRPr lang="en-US" sz="12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BEA54-3C7C-B953-9EB7-97370E2E958D}"/>
              </a:ext>
            </a:extLst>
          </p:cNvPr>
          <p:cNvSpPr txBox="1"/>
          <p:nvPr/>
        </p:nvSpPr>
        <p:spPr>
          <a:xfrm>
            <a:off x="7857492" y="1725561"/>
            <a:ext cx="4147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effectLst/>
              </a:rPr>
              <a:t>Non-Frail Glyphs: </a:t>
            </a:r>
            <a:r>
              <a:rPr lang="en-US" sz="2000" i="0" u="none" strike="noStrike" dirty="0">
                <a:effectLst/>
                <a:latin typeface="Aptos" panose="020B0004020202020204" pitchFamily="34" charset="0"/>
              </a:rPr>
              <a:t>Balanced shapes with high MMSE, IADL, and moderate BMI.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0" u="none" strike="noStrike" dirty="0">
              <a:effectLst/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0" u="none" strike="noStrike" dirty="0">
              <a:effectLst/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Frail Glyphs: Skewed shapes with low cognitive and activity values.</a:t>
            </a:r>
          </a:p>
        </p:txBody>
      </p:sp>
    </p:spTree>
    <p:extLst>
      <p:ext uri="{BB962C8B-B14F-4D97-AF65-F5344CB8AC3E}">
        <p14:creationId xmlns:p14="http://schemas.microsoft.com/office/powerpoint/2010/main" val="24072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23F9D-F905-9B59-0001-171476F7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ptos" panose="020B0004020202020204" pitchFamily="34" charset="0"/>
              </a:rPr>
              <a:t>Merging the two cohorts: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60EECE-8C31-0CAD-ADED-0926602E5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24" y="645106"/>
            <a:ext cx="5642739" cy="524774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4BE903-E06C-7C8C-92EE-09186848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724" y="5892853"/>
            <a:ext cx="5642739" cy="1485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effectLst/>
                <a:latin typeface="Aptos" panose="020B0004020202020204" pitchFamily="34" charset="0"/>
              </a:rPr>
              <a:t>Figure 7. Incremental graph construction for the </a:t>
            </a:r>
            <a:r>
              <a:rPr lang="en-US" sz="1200" dirty="0" err="1">
                <a:effectLst/>
                <a:latin typeface="Aptos" panose="020B0004020202020204" pitchFamily="34" charset="0"/>
              </a:rPr>
              <a:t>FrailSafe</a:t>
            </a:r>
            <a:r>
              <a:rPr lang="en-US" sz="1200" dirty="0">
                <a:effectLst/>
                <a:latin typeface="Aptos" panose="020B0004020202020204" pitchFamily="34" charset="0"/>
              </a:rPr>
              <a:t> dataset. (a-b) Graph of cohort #1. (c-d) Merging cohort #1 with cohort #2 </a:t>
            </a:r>
            <a:endParaRPr lang="en-US" sz="1200" dirty="0">
              <a:latin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B1F48-B8B9-4716-DDC4-C473883D58C9}"/>
              </a:ext>
            </a:extLst>
          </p:cNvPr>
          <p:cNvSpPr txBox="1"/>
          <p:nvPr/>
        </p:nvSpPr>
        <p:spPr>
          <a:xfrm>
            <a:off x="7857492" y="2171700"/>
            <a:ext cx="41317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Gray Borders: Represent patient groups from Cohort #1.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New </a:t>
            </a:r>
            <a:r>
              <a:rPr lang="en-US" sz="2000" dirty="0"/>
              <a:t>Nodes: Appear near relevant patient groups from the first cohort based on health similarities.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Disconnected Nodes: Some patients appear far from existing groups, indicating unique health conditions or new subgroups.</a:t>
            </a:r>
          </a:p>
        </p:txBody>
      </p:sp>
    </p:spTree>
    <p:extLst>
      <p:ext uri="{BB962C8B-B14F-4D97-AF65-F5344CB8AC3E}">
        <p14:creationId xmlns:p14="http://schemas.microsoft.com/office/powerpoint/2010/main" val="15997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B33C-CC66-F4E1-CDC7-A781901F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Case Study 2 -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Sjögren’s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Syndrome</a:t>
            </a:r>
            <a:endParaRPr lang="en-US" b="1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94575-46BC-DC97-5CAD-0EE33BC9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22323"/>
            <a:ext cx="9601200" cy="5117689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Aptos" panose="020B0004020202020204" pitchFamily="34" charset="0"/>
              </a:rPr>
              <a:t>Objective:</a:t>
            </a:r>
            <a:endParaRPr lang="en-US" sz="1800" dirty="0">
              <a:latin typeface="Aptos" panose="020B0004020202020204" pitchFamily="34" charset="0"/>
            </a:endParaRPr>
          </a:p>
          <a:p>
            <a:pPr marL="530352" lvl="1" indent="0">
              <a:buNone/>
            </a:pPr>
            <a:r>
              <a:rPr lang="en-US" sz="1800" dirty="0">
                <a:latin typeface="Aptos" panose="020B0004020202020204" pitchFamily="34" charset="0"/>
              </a:rPr>
              <a:t>Detect lymphoma cases among patients.</a:t>
            </a:r>
          </a:p>
          <a:p>
            <a:r>
              <a:rPr lang="en-US" sz="1800" b="1" dirty="0">
                <a:latin typeface="Aptos" panose="020B0004020202020204" pitchFamily="34" charset="0"/>
              </a:rPr>
              <a:t>Graph Type:</a:t>
            </a:r>
            <a:r>
              <a:rPr lang="en-US" sz="1800" dirty="0">
                <a:latin typeface="Aptos" panose="020B0004020202020204" pitchFamily="34" charset="0"/>
              </a:rPr>
              <a:t> k-NN with node glyphs.</a:t>
            </a:r>
          </a:p>
          <a:p>
            <a:r>
              <a:rPr lang="en-US" sz="1800" b="1" dirty="0">
                <a:effectLst/>
                <a:latin typeface="Aptos" panose="020B0004020202020204" pitchFamily="34" charset="0"/>
              </a:rPr>
              <a:t>Attributes</a:t>
            </a:r>
            <a:r>
              <a:rPr lang="el-GR" sz="1800" b="1" dirty="0">
                <a:effectLst/>
                <a:latin typeface="Aptos" panose="020B0004020202020204" pitchFamily="34" charset="0"/>
              </a:rPr>
              <a:t> </a:t>
            </a:r>
            <a:r>
              <a:rPr lang="en-US" sz="1800" b="1" dirty="0">
                <a:effectLst/>
                <a:latin typeface="Aptos" panose="020B0004020202020204" pitchFamily="34" charset="0"/>
              </a:rPr>
              <a:t>available (from 200 patients): </a:t>
            </a:r>
            <a:endParaRPr lang="en-US" sz="1800" b="1" dirty="0">
              <a:latin typeface="Aptos" panose="020B00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ptos" panose="020B0004020202020204" pitchFamily="34" charset="0"/>
              </a:rPr>
              <a:t> </a:t>
            </a:r>
            <a:r>
              <a:rPr lang="en-US" sz="1800" b="1" dirty="0">
                <a:effectLst/>
                <a:latin typeface="Aptos" panose="020B0004020202020204" pitchFamily="34" charset="0"/>
              </a:rPr>
              <a:t>SGE</a:t>
            </a:r>
            <a:r>
              <a:rPr lang="en-US" sz="1800" dirty="0">
                <a:effectLst/>
                <a:latin typeface="Aptos" panose="020B0004020202020204" pitchFamily="34" charset="0"/>
              </a:rPr>
              <a:t>: The Salivary Gland Echography measurement.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ptos" panose="020B0004020202020204" pitchFamily="34" charset="0"/>
              </a:rPr>
              <a:t> </a:t>
            </a:r>
            <a:r>
              <a:rPr lang="en-US" sz="1800" b="1" dirty="0">
                <a:effectLst/>
                <a:latin typeface="Aptos" panose="020B0004020202020204" pitchFamily="34" charset="0"/>
              </a:rPr>
              <a:t>Lymphadenopathy</a:t>
            </a:r>
            <a:r>
              <a:rPr lang="en-US" sz="1800" dirty="0">
                <a:effectLst/>
                <a:latin typeface="Aptos" panose="020B0004020202020204" pitchFamily="34" charset="0"/>
              </a:rPr>
              <a:t>: Whether the person has lymphadenopathy.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ptos" panose="020B0004020202020204" pitchFamily="34" charset="0"/>
              </a:rPr>
              <a:t> </a:t>
            </a:r>
            <a:r>
              <a:rPr lang="en-US" sz="1800" b="1" dirty="0">
                <a:effectLst/>
                <a:latin typeface="Aptos" panose="020B0004020202020204" pitchFamily="34" charset="0"/>
              </a:rPr>
              <a:t>C3</a:t>
            </a:r>
            <a:r>
              <a:rPr lang="en-US" sz="1800" dirty="0">
                <a:effectLst/>
                <a:latin typeface="Aptos" panose="020B0004020202020204" pitchFamily="34" charset="0"/>
              </a:rPr>
              <a:t>: Concentration of Complement C3 proteins.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Aptos" panose="020B0004020202020204" pitchFamily="34" charset="0"/>
              </a:rPr>
              <a:t> C4</a:t>
            </a:r>
            <a:r>
              <a:rPr lang="en-US" sz="1800" dirty="0">
                <a:effectLst/>
                <a:latin typeface="Aptos" panose="020B0004020202020204" pitchFamily="34" charset="0"/>
              </a:rPr>
              <a:t>: Concentration of Complement C4 proteins.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latin typeface="Aptos" panose="020B0004020202020204" pitchFamily="34" charset="0"/>
              </a:rPr>
              <a:t> </a:t>
            </a:r>
            <a:r>
              <a:rPr lang="en-US" sz="1800" b="1" dirty="0">
                <a:effectLst/>
                <a:latin typeface="Aptos" panose="020B0004020202020204" pitchFamily="34" charset="0"/>
              </a:rPr>
              <a:t>Dryness upper resp.</a:t>
            </a:r>
            <a:r>
              <a:rPr lang="en-US" sz="1800" dirty="0">
                <a:effectLst/>
                <a:latin typeface="Aptos" panose="020B0004020202020204" pitchFamily="34" charset="0"/>
              </a:rPr>
              <a:t>: Dryness of the upper respiratory system, as subjectively qualified </a:t>
            </a:r>
            <a:r>
              <a:rPr lang="en-US" sz="1800" dirty="0">
                <a:latin typeface="Aptos" panose="020B0004020202020204" pitchFamily="34" charset="0"/>
              </a:rPr>
              <a:t> </a:t>
            </a:r>
            <a:r>
              <a:rPr lang="en-US" sz="1800" dirty="0">
                <a:effectLst/>
                <a:latin typeface="Aptos" panose="020B0004020202020204" pitchFamily="34" charset="0"/>
              </a:rPr>
              <a:t>by the patient.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latin typeface="Aptos" panose="020B0004020202020204" pitchFamily="34" charset="0"/>
              </a:rPr>
              <a:t> </a:t>
            </a:r>
            <a:r>
              <a:rPr lang="en-US" sz="1800" b="1" dirty="0">
                <a:effectLst/>
                <a:latin typeface="Aptos" panose="020B0004020202020204" pitchFamily="34" charset="0"/>
              </a:rPr>
              <a:t>Reynaud</a:t>
            </a:r>
            <a:r>
              <a:rPr lang="en-US" sz="1800" dirty="0">
                <a:effectLst/>
                <a:latin typeface="Aptos" panose="020B0004020202020204" pitchFamily="34" charset="0"/>
              </a:rPr>
              <a:t>: Existence of Reynaud’s disease.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latin typeface="Aptos" panose="020B0004020202020204" pitchFamily="34" charset="0"/>
              </a:rPr>
              <a:t> </a:t>
            </a:r>
            <a:r>
              <a:rPr lang="en-US" sz="1800" b="1" dirty="0">
                <a:effectLst/>
                <a:latin typeface="Aptos" panose="020B0004020202020204" pitchFamily="34" charset="0"/>
              </a:rPr>
              <a:t>Lymphoma</a:t>
            </a:r>
            <a:r>
              <a:rPr lang="en-US" sz="1800" dirty="0">
                <a:effectLst/>
                <a:latin typeface="Aptos" panose="020B0004020202020204" pitchFamily="34" charset="0"/>
              </a:rPr>
              <a:t>: A binary categorical variable, indicating whether the person has lymphoma, i.e. cancer of the lymph nodes.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556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Content Placeholder 3" descr="A diagram of a network&#10;&#10;Description automatically generated with medium confidence">
            <a:extLst>
              <a:ext uri="{FF2B5EF4-FFF2-40B4-BE49-F238E27FC236}">
                <a16:creationId xmlns:a16="http://schemas.microsoft.com/office/drawing/2014/main" id="{244DCA15-01C2-9CC1-AAF0-0A8BA7680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8220" y="645106"/>
            <a:ext cx="5247747" cy="5247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F2D5EB-AF37-8897-522E-1E06A545E2EC}"/>
              </a:ext>
            </a:extLst>
          </p:cNvPr>
          <p:cNvSpPr txBox="1"/>
          <p:nvPr/>
        </p:nvSpPr>
        <p:spPr>
          <a:xfrm>
            <a:off x="1658220" y="5892853"/>
            <a:ext cx="5247747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Figure 8.</a:t>
            </a:r>
            <a:r>
              <a:rPr lang="en-US" sz="1200" b="1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Visualization of the </a:t>
            </a:r>
            <a:r>
              <a:rPr lang="en-US" sz="1200" dirty="0" err="1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HarmonicSS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dataset, using bar chart glyphs and the nearest neighbors graph construction method </a:t>
            </a:r>
            <a:endParaRPr lang="en-US" sz="12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6DC93-2D7C-D067-6D6A-2D5B3EDC4810}"/>
              </a:ext>
            </a:extLst>
          </p:cNvPr>
          <p:cNvSpPr txBox="1"/>
          <p:nvPr/>
        </p:nvSpPr>
        <p:spPr>
          <a:xfrm>
            <a:off x="7698658" y="457200"/>
            <a:ext cx="36055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ptos" panose="020B0004020202020204" pitchFamily="34" charset="0"/>
              </a:rPr>
              <a:t>Observations:</a:t>
            </a:r>
          </a:p>
          <a:p>
            <a:endParaRPr lang="en-US" sz="4400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4CFECF-9213-A7F4-0BBB-6993D5779C3C}"/>
              </a:ext>
            </a:extLst>
          </p:cNvPr>
          <p:cNvSpPr txBox="1"/>
          <p:nvPr/>
        </p:nvSpPr>
        <p:spPr>
          <a:xfrm>
            <a:off x="7698658" y="1903750"/>
            <a:ext cx="401524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Right cluster: Low SGE values indicate impaired salivary glands (a common symptom of </a:t>
            </a:r>
            <a:r>
              <a:rPr lang="en-US" sz="2000" dirty="0" err="1">
                <a:latin typeface="Aptos" panose="020B0004020202020204" pitchFamily="34" charset="0"/>
              </a:rPr>
              <a:t>Sjögren’s</a:t>
            </a:r>
            <a:r>
              <a:rPr lang="en-US" sz="2000" dirty="0">
                <a:latin typeface="Aptos" panose="020B0004020202020204" pitchFamily="34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ptos" panose="020B0004020202020204" pitchFamily="34" charset="0"/>
              </a:rPr>
              <a:t>Bottom cluster: High levels of swollen lymph nodes.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Most patients with lymphoma (red nodes) are concentrated in the </a:t>
            </a:r>
            <a:r>
              <a:rPr lang="en-US" dirty="0" err="1">
                <a:latin typeface="Aptos" panose="020B0004020202020204" pitchFamily="34" charset="0"/>
              </a:rPr>
              <a:t>bottomand</a:t>
            </a:r>
            <a:r>
              <a:rPr lang="en-US" dirty="0">
                <a:latin typeface="Aptos" panose="020B0004020202020204" pitchFamily="34" charset="0"/>
              </a:rPr>
              <a:t> left clusters.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06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CD17-B7BF-3ABC-28D1-87E7AD13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Observations: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Content Placeholder 3" descr="A diagram of a virus&#10;&#10;Description automatically generated with medium confidence">
            <a:extLst>
              <a:ext uri="{FF2B5EF4-FFF2-40B4-BE49-F238E27FC236}">
                <a16:creationId xmlns:a16="http://schemas.microsoft.com/office/drawing/2014/main" id="{91270F7A-7565-F74F-D53E-E990DC770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974" y="645106"/>
            <a:ext cx="4972239" cy="52477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3E5B27-7318-633B-C313-77065CDF1F22}"/>
              </a:ext>
            </a:extLst>
          </p:cNvPr>
          <p:cNvSpPr txBox="1"/>
          <p:nvPr/>
        </p:nvSpPr>
        <p:spPr>
          <a:xfrm>
            <a:off x="1795974" y="5892853"/>
            <a:ext cx="512102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200" dirty="0">
                <a:solidFill>
                  <a:schemeClr val="tx2"/>
                </a:solidFill>
                <a:effectLst/>
              </a:rPr>
              <a:t>Figure 9. Visualization of the </a:t>
            </a:r>
            <a:r>
              <a:rPr lang="en-US" sz="1200" dirty="0" err="1">
                <a:solidFill>
                  <a:schemeClr val="tx2"/>
                </a:solidFill>
                <a:effectLst/>
              </a:rPr>
              <a:t>HarmonicSS</a:t>
            </a:r>
            <a:r>
              <a:rPr lang="en-US" sz="1200" dirty="0">
                <a:solidFill>
                  <a:schemeClr val="tx2"/>
                </a:solidFill>
                <a:effectLst/>
              </a:rPr>
              <a:t> dataset, using radar chart glyphs and the nearest neighbors graph construction method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8A93D-FC25-0E3C-E2BB-335A0519E915}"/>
              </a:ext>
            </a:extLst>
          </p:cNvPr>
          <p:cNvSpPr txBox="1"/>
          <p:nvPr/>
        </p:nvSpPr>
        <p:spPr>
          <a:xfrm>
            <a:off x="7855974" y="1710035"/>
            <a:ext cx="433602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effectLst/>
                <a:latin typeface="Aptos" panose="020B0004020202020204" pitchFamily="34" charset="0"/>
              </a:rPr>
              <a:t>Top-left: High C3/C4 values and lymphadenopathy presence, indicating potential immune system activation</a:t>
            </a:r>
            <a:r>
              <a:rPr lang="en-US" sz="2000" b="0" i="0" u="none" strike="noStrike" dirty="0">
                <a:effectLst/>
                <a:latin typeface="Aptos" panose="020B00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ptos" panose="020B0004020202020204" pitchFamily="34" charset="0"/>
              </a:rPr>
              <a:t>Central Area: Balanced radar shapes with average attribute values (normal patients).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Bottom-Right Area: High respiratory dryness, likely tied to advanced </a:t>
            </a:r>
            <a:r>
              <a:rPr lang="en-US" dirty="0" err="1">
                <a:latin typeface="Aptos" panose="020B0004020202020204" pitchFamily="34" charset="0"/>
              </a:rPr>
              <a:t>Sjögren’s</a:t>
            </a:r>
            <a:r>
              <a:rPr lang="en-US" dirty="0">
                <a:latin typeface="Aptos" panose="020B0004020202020204" pitchFamily="34" charset="0"/>
              </a:rPr>
              <a:t> Syndrome.</a:t>
            </a:r>
          </a:p>
          <a:p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78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84E6-7DAB-A479-47A7-A4F60C68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Observation: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752E3C-52FC-87F2-2AB8-C94C5624D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371" y="645106"/>
            <a:ext cx="5509445" cy="52477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015174-FD61-694D-57B4-40574E6D7653}"/>
              </a:ext>
            </a:extLst>
          </p:cNvPr>
          <p:cNvSpPr txBox="1"/>
          <p:nvPr/>
        </p:nvSpPr>
        <p:spPr>
          <a:xfrm>
            <a:off x="1527371" y="5892853"/>
            <a:ext cx="550944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200" b="1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Figure 10.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Incremental graph construction for the </a:t>
            </a:r>
            <a:r>
              <a:rPr lang="en-US" sz="1200" dirty="0" err="1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HarmonicSS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 dataset, using a k-nearest neighbors graph. (a-b) Graph of cohort #1. </a:t>
            </a:r>
            <a:r>
              <a:rPr lang="en-US" sz="1200" b="1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(c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-</a:t>
            </a:r>
            <a:r>
              <a:rPr lang="en-US" sz="1200" b="1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d)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Merging cohort #1 with cohort #2 </a:t>
            </a:r>
            <a:endParaRPr lang="en-US" sz="12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0AC56-9F0B-4E56-3FCC-66B9BC9D5FEF}"/>
              </a:ext>
            </a:extLst>
          </p:cNvPr>
          <p:cNvSpPr txBox="1"/>
          <p:nvPr/>
        </p:nvSpPr>
        <p:spPr>
          <a:xfrm>
            <a:off x="7857492" y="2171700"/>
            <a:ext cx="43345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Top Cluster: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Insight:</a:t>
            </a:r>
            <a:r>
              <a:rPr lang="en-US" dirty="0"/>
              <a:t> Patients with </a:t>
            </a:r>
            <a:r>
              <a:rPr lang="en-US" b="1" dirty="0"/>
              <a:t>low C3/C4 levels</a:t>
            </a:r>
            <a:r>
              <a:rPr lang="en-US" dirty="0"/>
              <a:t> and </a:t>
            </a:r>
            <a:r>
              <a:rPr lang="en-US" b="1" dirty="0"/>
              <a:t>high lymphadenopathy</a:t>
            </a:r>
            <a:r>
              <a:rPr lang="en-US" dirty="0"/>
              <a:t> form a distinct </a:t>
            </a:r>
            <a:r>
              <a:rPr lang="en-US" b="1" dirty="0"/>
              <a:t>high-risk group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Lymphoma Detection:</a:t>
            </a:r>
            <a:r>
              <a:rPr lang="en-US" dirty="0"/>
              <a:t> Most lymphoma cases are concentrated here.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Bottom Cluster: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Insight:</a:t>
            </a:r>
            <a:r>
              <a:rPr lang="en-US" dirty="0"/>
              <a:t> Patients with </a:t>
            </a:r>
            <a:r>
              <a:rPr lang="en-US" b="1" dirty="0"/>
              <a:t>balanced clinical metrics</a:t>
            </a:r>
            <a:r>
              <a:rPr lang="en-US" dirty="0"/>
              <a:t> are clustered together.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Interpretation:</a:t>
            </a:r>
            <a:r>
              <a:rPr lang="en-US" dirty="0"/>
              <a:t> This cluster shows </a:t>
            </a:r>
            <a:r>
              <a:rPr lang="en-US" b="1" dirty="0"/>
              <a:t>healthy individuals</a:t>
            </a:r>
            <a:r>
              <a:rPr lang="en-US" dirty="0"/>
              <a:t> or those with </a:t>
            </a:r>
            <a:r>
              <a:rPr lang="en-US" b="1" dirty="0"/>
              <a:t>mild </a:t>
            </a:r>
            <a:r>
              <a:rPr lang="en-US" b="1" dirty="0" err="1"/>
              <a:t>Sjögren’s</a:t>
            </a:r>
            <a:r>
              <a:rPr lang="en-US" b="1" dirty="0"/>
              <a:t> symptoms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09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3B29-3D1A-B6A5-E87E-EFEA0ACA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Case Study 3 - Diabetes Dataset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1C955-F4B8-04CF-39A5-0370E701D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55057"/>
            <a:ext cx="9601200" cy="499970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ptos" panose="020B0004020202020204" pitchFamily="34" charset="0"/>
              </a:rPr>
              <a:t>Objective:</a:t>
            </a:r>
            <a:endParaRPr lang="en-US" dirty="0">
              <a:latin typeface="Aptos" panose="020B0004020202020204" pitchFamily="34" charset="0"/>
            </a:endParaRPr>
          </a:p>
          <a:p>
            <a:pPr marL="530352" lvl="1" indent="0">
              <a:buNone/>
            </a:pPr>
            <a:r>
              <a:rPr lang="en-US" dirty="0">
                <a:latin typeface="Aptos" panose="020B0004020202020204" pitchFamily="34" charset="0"/>
              </a:rPr>
              <a:t>Visualize 17,000 patients and identify readmission </a:t>
            </a:r>
            <a:r>
              <a:rPr lang="en-US" dirty="0" err="1">
                <a:latin typeface="Aptos" panose="020B0004020202020204" pitchFamily="34" charset="0"/>
              </a:rPr>
              <a:t>patterns.</a:t>
            </a:r>
            <a:r>
              <a:rPr lang="en-US" b="1" dirty="0" err="1">
                <a:latin typeface="Aptos" panose="020B0004020202020204" pitchFamily="34" charset="0"/>
              </a:rPr>
              <a:t>Graph</a:t>
            </a:r>
            <a:r>
              <a:rPr lang="en-US" b="1" dirty="0">
                <a:latin typeface="Aptos" panose="020B0004020202020204" pitchFamily="34" charset="0"/>
              </a:rPr>
              <a:t> Type:</a:t>
            </a:r>
            <a:r>
              <a:rPr lang="en-US" dirty="0">
                <a:latin typeface="Aptos" panose="020B0004020202020204" pitchFamily="34" charset="0"/>
              </a:rPr>
              <a:t> Incremental k-NN with k=150 .</a:t>
            </a:r>
            <a:endParaRPr lang="en-US" b="1" dirty="0">
              <a:latin typeface="Aptos" panose="020B0004020202020204" pitchFamily="34" charset="0"/>
            </a:endParaRPr>
          </a:p>
          <a:p>
            <a:r>
              <a:rPr lang="en-US" b="1" dirty="0">
                <a:latin typeface="Aptos" panose="020B0004020202020204" pitchFamily="34" charset="0"/>
              </a:rPr>
              <a:t>Graph Type:</a:t>
            </a:r>
            <a:r>
              <a:rPr lang="en-US" dirty="0">
                <a:latin typeface="Aptos" panose="020B0004020202020204" pitchFamily="34" charset="0"/>
              </a:rPr>
              <a:t> Incremental k-NN with k=150 .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r>
              <a:rPr lang="en-US" b="1" dirty="0">
                <a:latin typeface="Aptos" panose="020B0004020202020204" pitchFamily="34" charset="0"/>
              </a:rPr>
              <a:t>Incremental Approach:</a:t>
            </a:r>
          </a:p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Graphs built in batches and aggregated incrementally.</a:t>
            </a:r>
          </a:p>
          <a:p>
            <a:pPr marL="0" indent="0">
              <a:buNone/>
            </a:pPr>
            <a:endParaRPr lang="en-US" b="1" dirty="0">
              <a:latin typeface="Aptos" panose="020B0004020202020204" pitchFamily="34" charset="0"/>
            </a:endParaRPr>
          </a:p>
          <a:p>
            <a:r>
              <a:rPr lang="en-US" sz="1800" b="1" dirty="0">
                <a:effectLst/>
                <a:latin typeface="Aptos" panose="020B0004020202020204" pitchFamily="34" charset="0"/>
              </a:rPr>
              <a:t>The attributes</a:t>
            </a:r>
            <a:r>
              <a:rPr lang="en-US" sz="1800" dirty="0">
                <a:effectLst/>
                <a:latin typeface="Aptos" panose="020B0004020202020204" pitchFamily="34" charset="0"/>
              </a:rPr>
              <a:t> used for this use case are the following: </a:t>
            </a:r>
            <a:endParaRPr lang="en-US" dirty="0">
              <a:latin typeface="Aptos" panose="020B0004020202020204" pitchFamily="34" charset="0"/>
            </a:endParaRPr>
          </a:p>
          <a:p>
            <a:pPr marL="530352" lvl="1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</a:rPr>
              <a:t>–  </a:t>
            </a:r>
            <a:r>
              <a:rPr lang="en-US" sz="1800" b="1" dirty="0">
                <a:effectLst/>
                <a:latin typeface="Aptos" panose="020B0004020202020204" pitchFamily="34" charset="0"/>
              </a:rPr>
              <a:t>Age</a:t>
            </a:r>
            <a:r>
              <a:rPr lang="en-US" sz="1800" dirty="0">
                <a:effectLst/>
                <a:latin typeface="Aptos" panose="020B0004020202020204" pitchFamily="34" charset="0"/>
              </a:rPr>
              <a:t>: The age of the patient in years, binned into ten-year wide bins. </a:t>
            </a:r>
            <a:endParaRPr lang="en-US" dirty="0">
              <a:latin typeface="Aptos" panose="020B0004020202020204" pitchFamily="34" charset="0"/>
            </a:endParaRPr>
          </a:p>
          <a:p>
            <a:pPr marL="530352" lvl="1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</a:rPr>
              <a:t>–  </a:t>
            </a:r>
            <a:r>
              <a:rPr lang="en-US" sz="1800" b="1" dirty="0">
                <a:effectLst/>
                <a:latin typeface="Aptos" panose="020B0004020202020204" pitchFamily="34" charset="0"/>
              </a:rPr>
              <a:t>Time at hospital</a:t>
            </a:r>
            <a:r>
              <a:rPr lang="en-US" sz="1800" dirty="0">
                <a:effectLst/>
                <a:latin typeface="Aptos" panose="020B0004020202020204" pitchFamily="34" charset="0"/>
              </a:rPr>
              <a:t>: The hospitalization duration, in days. </a:t>
            </a:r>
            <a:endParaRPr lang="en-US" dirty="0">
              <a:effectLst/>
              <a:latin typeface="Aptos" panose="020B0004020202020204" pitchFamily="34" charset="0"/>
            </a:endParaRPr>
          </a:p>
          <a:p>
            <a:pPr marL="530352" lvl="1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</a:rPr>
              <a:t>–  </a:t>
            </a:r>
            <a:r>
              <a:rPr lang="en-US" sz="1800" b="1" dirty="0">
                <a:effectLst/>
                <a:latin typeface="Aptos" panose="020B0004020202020204" pitchFamily="34" charset="0"/>
              </a:rPr>
              <a:t>HbA1C value</a:t>
            </a:r>
            <a:r>
              <a:rPr lang="en-US" sz="1800" dirty="0">
                <a:effectLst/>
                <a:latin typeface="Aptos" panose="020B0004020202020204" pitchFamily="34" charset="0"/>
              </a:rPr>
              <a:t>: The result of the HbA1C measurement of the patient. </a:t>
            </a:r>
            <a:endParaRPr lang="en-US" dirty="0">
              <a:effectLst/>
              <a:latin typeface="Aptos" panose="020B0004020202020204" pitchFamily="34" charset="0"/>
            </a:endParaRPr>
          </a:p>
          <a:p>
            <a:pPr marL="530352" lvl="1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</a:rPr>
              <a:t>–  </a:t>
            </a:r>
            <a:r>
              <a:rPr lang="en-US" sz="1800" b="1" dirty="0">
                <a:effectLst/>
                <a:latin typeface="Aptos" panose="020B0004020202020204" pitchFamily="34" charset="0"/>
              </a:rPr>
              <a:t>Readmission</a:t>
            </a:r>
            <a:r>
              <a:rPr lang="en-US" sz="1800" dirty="0">
                <a:effectLst/>
                <a:latin typeface="Aptos" panose="020B0004020202020204" pitchFamily="34" charset="0"/>
              </a:rPr>
              <a:t>: Whether or not the patient is known to have been readmitted to the hospital.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64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02EF-B7F3-E9AF-6DC3-5AE6B20B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Observations: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9383BC-740D-CAD1-0781-720E6ECBD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3561" y="1256836"/>
            <a:ext cx="6517065" cy="4024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83019E-1F57-2977-6565-B1B3AE097B71}"/>
              </a:ext>
            </a:extLst>
          </p:cNvPr>
          <p:cNvSpPr txBox="1"/>
          <p:nvPr/>
        </p:nvSpPr>
        <p:spPr>
          <a:xfrm>
            <a:off x="1023561" y="5281123"/>
            <a:ext cx="6517065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200" b="1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Figure 11.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Visualization of the first 2000 patients of the diabetes dataset. </a:t>
            </a:r>
            <a:r>
              <a:rPr lang="en-US" sz="1200" b="1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(a)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The graph of all patients. </a:t>
            </a:r>
            <a:r>
              <a:rPr lang="en-US" sz="1200" b="1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(b)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The partitioned graph </a:t>
            </a:r>
            <a:endParaRPr lang="en-US" sz="1200" dirty="0">
              <a:solidFill>
                <a:schemeClr val="tx2"/>
              </a:solidFill>
              <a:latin typeface="Aptos" panose="020B0004020202020204" pitchFamily="34" charset="0"/>
            </a:endParaRP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4DB069-163F-EC32-C890-CBBF1A541A74}"/>
              </a:ext>
            </a:extLst>
          </p:cNvPr>
          <p:cNvSpPr txBox="1"/>
          <p:nvPr/>
        </p:nvSpPr>
        <p:spPr>
          <a:xfrm>
            <a:off x="7857491" y="2171700"/>
            <a:ext cx="40592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  <a:latin typeface="Aptos" panose="020B0004020202020204" pitchFamily="34" charset="0"/>
              </a:rPr>
              <a:t>The graph was partitioned into </a:t>
            </a:r>
            <a:r>
              <a:rPr lang="en-US" sz="2000" b="1" i="0" u="none" strike="noStrike" dirty="0">
                <a:effectLst/>
                <a:latin typeface="Aptos" panose="020B0004020202020204" pitchFamily="34" charset="0"/>
              </a:rPr>
              <a:t>20 components</a:t>
            </a:r>
            <a:r>
              <a:rPr lang="en-US" sz="2000" b="0" i="0" u="none" strike="noStrike" dirty="0">
                <a:effectLst/>
                <a:latin typeface="Aptos" panose="020B0004020202020204" pitchFamily="34" charset="0"/>
              </a:rPr>
              <a:t>, simplifying the visualization.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dataset was </a:t>
            </a:r>
            <a:r>
              <a:rPr lang="en-US" sz="2000" b="1" dirty="0"/>
              <a:t>split into 17 batches</a:t>
            </a:r>
            <a:r>
              <a:rPr lang="en-US" sz="2000" dirty="0"/>
              <a:t> of </a:t>
            </a:r>
            <a:r>
              <a:rPr lang="en-US" sz="2000" b="1" dirty="0"/>
              <a:t>1,000 patients </a:t>
            </a:r>
            <a:r>
              <a:rPr lang="en-US" sz="2000" b="1" dirty="0" err="1"/>
              <a:t>each</a:t>
            </a:r>
            <a:r>
              <a:rPr lang="en-US" sz="2000" dirty="0" err="1"/>
              <a:t>.Each</a:t>
            </a:r>
            <a:r>
              <a:rPr lang="en-US" sz="2000" dirty="0"/>
              <a:t> batch was processed </a:t>
            </a:r>
            <a:r>
              <a:rPr lang="en-US" sz="2000" b="1" dirty="0"/>
              <a:t>incrementally.</a:t>
            </a:r>
            <a:endParaRPr lang="en-US" sz="2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52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1CFF0-0FFF-5AD9-C433-D1E0FE13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67B68-51C0-D51C-7867-152BBD12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4" y="2035277"/>
            <a:ext cx="7933400" cy="4483509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ptos" panose="020B0004020202020204" pitchFamily="34" charset="0"/>
              </a:rPr>
              <a:t>Challenges</a:t>
            </a:r>
          </a:p>
          <a:p>
            <a:r>
              <a:rPr lang="en-US" sz="1400" i="0" u="none" strike="noStrike" dirty="0">
                <a:effectLst/>
                <a:latin typeface="Aptos" panose="020B0004020202020204" pitchFamily="34" charset="0"/>
              </a:rPr>
              <a:t>Proposed Graph-based Method </a:t>
            </a:r>
            <a:endParaRPr lang="el-GR" sz="1400" i="0" u="none" strike="noStrike" dirty="0">
              <a:effectLst/>
              <a:latin typeface="Aptos" panose="020B0004020202020204" pitchFamily="34" charset="0"/>
            </a:endParaRPr>
          </a:p>
          <a:p>
            <a:pPr lvl="1"/>
            <a:r>
              <a:rPr lang="en-US" sz="1400" i="0" u="none" strike="noStrike" dirty="0">
                <a:effectLst/>
                <a:latin typeface="Aptos" panose="020B0004020202020204" pitchFamily="34" charset="0"/>
              </a:rPr>
              <a:t>Graph construction</a:t>
            </a:r>
          </a:p>
          <a:p>
            <a:pPr lvl="1"/>
            <a:r>
              <a:rPr lang="en-US" sz="1400" dirty="0">
                <a:latin typeface="Aptos" panose="020B0004020202020204" pitchFamily="34" charset="0"/>
              </a:rPr>
              <a:t>Node glyphs</a:t>
            </a:r>
            <a:endParaRPr lang="el-GR" sz="1400" dirty="0">
              <a:latin typeface="Aptos" panose="020B0004020202020204" pitchFamily="34" charset="0"/>
            </a:endParaRPr>
          </a:p>
          <a:p>
            <a:pPr lvl="1"/>
            <a:r>
              <a:rPr lang="en-US" sz="1400" i="0" u="none" strike="noStrike" dirty="0">
                <a:effectLst/>
                <a:latin typeface="Aptos" panose="020B0004020202020204" pitchFamily="34" charset="0"/>
              </a:rPr>
              <a:t>Incremental Graph Formation</a:t>
            </a:r>
          </a:p>
          <a:p>
            <a:r>
              <a:rPr lang="en-US" sz="1400" i="0" u="none" strike="noStrike" dirty="0">
                <a:effectLst/>
                <a:latin typeface="Aptos" panose="020B0004020202020204" pitchFamily="34" charset="0"/>
              </a:rPr>
              <a:t>Three Use Cases: </a:t>
            </a:r>
          </a:p>
          <a:p>
            <a:pPr lvl="1"/>
            <a:r>
              <a:rPr lang="en-US" sz="1400" b="0" i="0" u="none" strike="noStrike" dirty="0">
                <a:effectLst/>
                <a:latin typeface="Aptos" panose="020B0004020202020204" pitchFamily="34" charset="0"/>
              </a:rPr>
              <a:t>Frailty in older adults</a:t>
            </a:r>
          </a:p>
          <a:p>
            <a:pPr lvl="1"/>
            <a:r>
              <a:rPr lang="en-US" sz="1400" b="0" i="0" u="none" strike="noStrike" dirty="0">
                <a:effectLst/>
                <a:latin typeface="Aptos" panose="020B0004020202020204" pitchFamily="34" charset="0"/>
              </a:rPr>
              <a:t>Patients with Sjogren’s Syndrome</a:t>
            </a:r>
          </a:p>
          <a:p>
            <a:pPr lvl="1"/>
            <a:r>
              <a:rPr lang="en-US" sz="1400" b="0" i="0" u="none" strike="noStrike" dirty="0">
                <a:effectLst/>
                <a:latin typeface="Aptos" panose="020B0004020202020204" pitchFamily="34" charset="0"/>
              </a:rPr>
              <a:t>A large diabetes dataset</a:t>
            </a:r>
            <a:endParaRPr lang="en-US" sz="1400" dirty="0">
              <a:latin typeface="Aptos" panose="020B0004020202020204" pitchFamily="34" charset="0"/>
            </a:endParaRPr>
          </a:p>
          <a:p>
            <a:r>
              <a:rPr lang="en-US" sz="1400" dirty="0">
                <a:latin typeface="Aptos" panose="020B0004020202020204" pitchFamily="34" charset="0"/>
              </a:rPr>
              <a:t>Comparison</a:t>
            </a:r>
          </a:p>
          <a:p>
            <a:r>
              <a:rPr lang="en-US" sz="1400" i="0" u="none" strike="noStrike" dirty="0">
                <a:effectLst/>
                <a:latin typeface="Aptos" panose="020B0004020202020204" pitchFamily="34" charset="0"/>
              </a:rPr>
              <a:t>Suggestions</a:t>
            </a:r>
          </a:p>
          <a:p>
            <a:r>
              <a:rPr lang="en-US" sz="1400" i="0" u="none" strike="noStrike" dirty="0">
                <a:effectLst/>
                <a:latin typeface="Aptos" panose="020B00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0327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1E91-7380-4F3B-091B-CE17704F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Observations: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57DF27-BA68-2E52-F5D0-5B30A234F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4369" y="645106"/>
            <a:ext cx="4775449" cy="5247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F3198C-C439-1A93-BFD1-2E35FD74FC85}"/>
              </a:ext>
            </a:extLst>
          </p:cNvPr>
          <p:cNvSpPr txBox="1"/>
          <p:nvPr/>
        </p:nvSpPr>
        <p:spPr>
          <a:xfrm>
            <a:off x="6931742" y="2171700"/>
            <a:ext cx="5260258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</a:rPr>
              <a:t>       Bottom Clusters: Patients with low HbA1c levels but high readmission rates, indicating possible undiagnosed health risks.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37E0A-32A7-255B-C5CA-3651EF153A56}"/>
              </a:ext>
            </a:extLst>
          </p:cNvPr>
          <p:cNvSpPr txBox="1"/>
          <p:nvPr/>
        </p:nvSpPr>
        <p:spPr>
          <a:xfrm>
            <a:off x="1894369" y="5854757"/>
            <a:ext cx="4775449" cy="43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1200" dirty="0">
                <a:solidFill>
                  <a:schemeClr val="tx2"/>
                </a:solidFill>
                <a:latin typeface="Aptos" panose="020B0004020202020204" pitchFamily="34" charset="0"/>
              </a:rPr>
              <a:t>Figure 12. </a:t>
            </a:r>
            <a:r>
              <a:rPr lang="en-US" sz="1200" dirty="0">
                <a:solidFill>
                  <a:schemeClr val="tx2"/>
                </a:solidFill>
                <a:effectLst/>
                <a:latin typeface="Aptos" panose="020B0004020202020204" pitchFamily="34" charset="0"/>
              </a:rPr>
              <a:t>Visualization of the partitioning of the whole diabetes dataset of 17000 records </a:t>
            </a:r>
            <a:endParaRPr lang="en-US" sz="12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75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2D0F-0983-EA73-F390-085726B7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Comparison of Methods</a:t>
            </a:r>
            <a:endParaRPr lang="en-US" dirty="0">
              <a:latin typeface="Aptos" panose="020B00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175C64-FF7C-DB00-E995-5E12DD78E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173805"/>
              </p:ext>
            </p:extLst>
          </p:nvPr>
        </p:nvGraphicFramePr>
        <p:xfrm>
          <a:off x="838200" y="2062883"/>
          <a:ext cx="9077697" cy="4337917"/>
        </p:xfrm>
        <a:graphic>
          <a:graphicData uri="http://schemas.openxmlformats.org/drawingml/2006/table">
            <a:tbl>
              <a:tblPr/>
              <a:tblGrid>
                <a:gridCol w="3025899">
                  <a:extLst>
                    <a:ext uri="{9D8B030D-6E8A-4147-A177-3AD203B41FA5}">
                      <a16:colId xmlns:a16="http://schemas.microsoft.com/office/drawing/2014/main" val="1532216566"/>
                    </a:ext>
                  </a:extLst>
                </a:gridCol>
                <a:gridCol w="3025899">
                  <a:extLst>
                    <a:ext uri="{9D8B030D-6E8A-4147-A177-3AD203B41FA5}">
                      <a16:colId xmlns:a16="http://schemas.microsoft.com/office/drawing/2014/main" val="3424308021"/>
                    </a:ext>
                  </a:extLst>
                </a:gridCol>
                <a:gridCol w="3025899">
                  <a:extLst>
                    <a:ext uri="{9D8B030D-6E8A-4147-A177-3AD203B41FA5}">
                      <a16:colId xmlns:a16="http://schemas.microsoft.com/office/drawing/2014/main" val="611759215"/>
                    </a:ext>
                  </a:extLst>
                </a:gridCol>
              </a:tblGrid>
              <a:tr h="1704687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ptos" panose="020B0004020202020204" pitchFamily="34" charset="0"/>
                        </a:rPr>
                        <a:t>k-Nearest Neighbors</a:t>
                      </a:r>
                      <a:endParaRPr lang="en-US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Dense connections for local detail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Computationally expensive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001710"/>
                  </a:ext>
                </a:extLst>
              </a:tr>
              <a:tr h="1316615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ptos" panose="020B0004020202020204" pitchFamily="34" charset="0"/>
                        </a:rPr>
                        <a:t>Minimum Spanning Tree</a:t>
                      </a:r>
                      <a:endParaRPr lang="en-US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Sparse and efficient representation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ptos" panose="020B0004020202020204" pitchFamily="34" charset="0"/>
                        </a:rPr>
                        <a:t>May miss local similarities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648887"/>
                  </a:ext>
                </a:extLst>
              </a:tr>
              <a:tr h="1316615">
                <a:tc>
                  <a:txBody>
                    <a:bodyPr/>
                    <a:lstStyle/>
                    <a:p>
                      <a:r>
                        <a:rPr lang="en-US" b="1">
                          <a:latin typeface="Aptos" panose="020B0004020202020204" pitchFamily="34" charset="0"/>
                        </a:rPr>
                        <a:t>Incremental Graphs</a:t>
                      </a:r>
                      <a:endParaRPr lang="en-US">
                        <a:latin typeface="Aptos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Scalable and privacy-preserving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Information loss in summaries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9571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9A5CB40-02E4-FC6D-07B8-6DF3E1B97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49064"/>
              </p:ext>
            </p:extLst>
          </p:nvPr>
        </p:nvGraphicFramePr>
        <p:xfrm>
          <a:off x="838200" y="1697123"/>
          <a:ext cx="9077697" cy="365760"/>
        </p:xfrm>
        <a:graphic>
          <a:graphicData uri="http://schemas.openxmlformats.org/drawingml/2006/table">
            <a:tbl>
              <a:tblPr/>
              <a:tblGrid>
                <a:gridCol w="3025899">
                  <a:extLst>
                    <a:ext uri="{9D8B030D-6E8A-4147-A177-3AD203B41FA5}">
                      <a16:colId xmlns:a16="http://schemas.microsoft.com/office/drawing/2014/main" val="1861297392"/>
                    </a:ext>
                  </a:extLst>
                </a:gridCol>
                <a:gridCol w="3025899">
                  <a:extLst>
                    <a:ext uri="{9D8B030D-6E8A-4147-A177-3AD203B41FA5}">
                      <a16:colId xmlns:a16="http://schemas.microsoft.com/office/drawing/2014/main" val="2627117554"/>
                    </a:ext>
                  </a:extLst>
                </a:gridCol>
                <a:gridCol w="3025899">
                  <a:extLst>
                    <a:ext uri="{9D8B030D-6E8A-4147-A177-3AD203B41FA5}">
                      <a16:colId xmlns:a16="http://schemas.microsoft.com/office/drawing/2014/main" val="2404492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ptos" panose="020B0004020202020204" pitchFamily="34" charset="0"/>
                        </a:rPr>
                        <a:t>Method</a:t>
                      </a:r>
                      <a:endParaRPr lang="en-US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ptos" panose="020B0004020202020204" pitchFamily="34" charset="0"/>
                        </a:rPr>
                        <a:t>Pros</a:t>
                      </a:r>
                      <a:endParaRPr lang="en-US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ptos" panose="020B0004020202020204" pitchFamily="34" charset="0"/>
                        </a:rPr>
                        <a:t>Cons</a:t>
                      </a:r>
                      <a:endParaRPr lang="en-US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488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95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829F-41EC-A6BD-1130-7EF9B84BA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Suggestions for Improvements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AD4B5-9A22-B7D3-BC20-EDFB02B57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Hybrid Methods:</a:t>
            </a:r>
          </a:p>
          <a:p>
            <a:pPr marL="530352" lvl="1" indent="0">
              <a:buNone/>
            </a:pPr>
            <a:r>
              <a:rPr lang="en-US" dirty="0">
                <a:latin typeface="Aptos" panose="020B0004020202020204" pitchFamily="34" charset="0"/>
              </a:rPr>
              <a:t>Combine k-NN for local connections and MST for global structure.</a:t>
            </a:r>
          </a:p>
          <a:p>
            <a:endParaRPr lang="en-US" b="1" dirty="0">
              <a:latin typeface="Aptos" panose="020B0004020202020204" pitchFamily="34" charset="0"/>
            </a:endParaRPr>
          </a:p>
          <a:p>
            <a:r>
              <a:rPr lang="en-US" b="1" dirty="0">
                <a:latin typeface="Aptos" panose="020B0004020202020204" pitchFamily="34" charset="0"/>
              </a:rPr>
              <a:t>Dynamic Updates:</a:t>
            </a:r>
          </a:p>
          <a:p>
            <a:pPr marL="530352" lvl="1" indent="0">
              <a:buNone/>
            </a:pPr>
            <a:r>
              <a:rPr lang="en-US" dirty="0">
                <a:latin typeface="Aptos" panose="020B0004020202020204" pitchFamily="34" charset="0"/>
              </a:rPr>
              <a:t>Enable real-time graph updates for evolving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23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0471-AD7E-1D9F-3C00-B4F5C349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Conclusion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C15C5-07A7-15C8-DD83-7D962754F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A graph-based method for visualizing patient data was proposed.</a:t>
            </a:r>
          </a:p>
          <a:p>
            <a:pPr marL="0" indent="0">
              <a:buNone/>
            </a:pPr>
            <a:r>
              <a:rPr lang="en-US" dirty="0">
                <a:latin typeface="Aptos" panose="020B0004020202020204" pitchFamily="34" charset="0"/>
              </a:rPr>
              <a:t>Key features: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Graph construction (k-NN, MST, Incremental).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Glyph-based encoding for multi-attribute visualization.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Applications: </a:t>
            </a:r>
            <a:r>
              <a:rPr lang="en-US" dirty="0" err="1">
                <a:latin typeface="Aptos" panose="020B0004020202020204" pitchFamily="34" charset="0"/>
              </a:rPr>
              <a:t>FrailSafe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Sjögren’s</a:t>
            </a:r>
            <a:r>
              <a:rPr lang="en-US" dirty="0">
                <a:latin typeface="Aptos" panose="020B0004020202020204" pitchFamily="34" charset="0"/>
              </a:rPr>
              <a:t> Syndrome, Diabetes datasets.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ptos" panose="020B0004020202020204" pitchFamily="34" charset="0"/>
              </a:rPr>
              <a:t>Future work: dynamic updates, and hybrid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40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64E9A-93E7-D859-43A4-665680AE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663439" cy="5262390"/>
          </a:xfrm>
        </p:spPr>
        <p:txBody>
          <a:bodyPr anchor="ctr">
            <a:normAutofit/>
          </a:bodyPr>
          <a:lstStyle/>
          <a:p>
            <a:pPr algn="r"/>
            <a:br>
              <a:rPr lang="en-US" sz="5400" dirty="0">
                <a:solidFill>
                  <a:schemeClr val="bg2"/>
                </a:solidFill>
              </a:rPr>
            </a:br>
            <a:br>
              <a:rPr lang="en-US" sz="5400" dirty="0">
                <a:solidFill>
                  <a:schemeClr val="bg2"/>
                </a:solidFill>
              </a:rPr>
            </a:br>
            <a:br>
              <a:rPr lang="en-US" sz="5400" dirty="0">
                <a:solidFill>
                  <a:schemeClr val="bg2"/>
                </a:solidFill>
              </a:rPr>
            </a:br>
            <a:r>
              <a:rPr lang="en-US" sz="5400" dirty="0">
                <a:solidFill>
                  <a:schemeClr val="bg2"/>
                </a:solidFill>
              </a:rPr>
              <a:t>Thank you! </a:t>
            </a:r>
            <a:br>
              <a:rPr lang="en-US" sz="5400" dirty="0">
                <a:solidFill>
                  <a:schemeClr val="bg2"/>
                </a:solidFill>
              </a:rPr>
            </a:br>
            <a:r>
              <a:rPr lang="en-US" sz="5400" dirty="0">
                <a:solidFill>
                  <a:schemeClr val="bg2"/>
                </a:solidFill>
              </a:rPr>
              <a:t>Any questions?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EFCD1-3D9B-A665-C6F0-74400E3AA2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0" y="791570"/>
            <a:ext cx="4973028" cy="526239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marL="0" indent="0">
              <a:buNone/>
            </a:pPr>
            <a:endParaRPr lang="en-US" sz="1500" b="0" i="1" u="none" strike="noStrike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5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500" b="0" i="1" u="none" strike="noStrike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5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500" b="0" i="1" u="none" strike="noStrike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5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500" b="0" i="1" u="none" strike="noStrike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5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500" b="0" i="1" u="none" strike="noStrike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500" i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All data and figures used in this presentation have been sourced from:</a:t>
            </a:r>
          </a:p>
          <a:p>
            <a:pPr marL="0" indent="0">
              <a:buNone/>
            </a:pPr>
            <a:r>
              <a:rPr lang="en-US" sz="1500" b="0" i="1" u="none" strike="noStrike" dirty="0" err="1">
                <a:effectLst/>
                <a:latin typeface="Aptos" panose="020B0004020202020204" pitchFamily="34" charset="0"/>
              </a:rPr>
              <a:t>Kalamaras</a:t>
            </a:r>
            <a:r>
              <a:rPr lang="en-US" sz="1500" b="0" i="1" u="none" strike="noStrike" dirty="0">
                <a:effectLst/>
                <a:latin typeface="Aptos" panose="020B0004020202020204" pitchFamily="34" charset="0"/>
              </a:rPr>
              <a:t>, I., </a:t>
            </a:r>
            <a:r>
              <a:rPr lang="en-US" sz="1500" b="0" i="1" u="none" strike="noStrike" dirty="0" err="1">
                <a:effectLst/>
                <a:latin typeface="Aptos" panose="020B0004020202020204" pitchFamily="34" charset="0"/>
              </a:rPr>
              <a:t>Glykos</a:t>
            </a:r>
            <a:r>
              <a:rPr lang="en-US" sz="1500" b="0" i="1" u="none" strike="noStrike" dirty="0">
                <a:effectLst/>
                <a:latin typeface="Aptos" panose="020B0004020202020204" pitchFamily="34" charset="0"/>
              </a:rPr>
              <a:t>, K., </a:t>
            </a:r>
            <a:r>
              <a:rPr lang="en-US" sz="1500" b="0" i="1" u="none" strike="noStrike" dirty="0" err="1">
                <a:effectLst/>
                <a:latin typeface="Aptos" panose="020B0004020202020204" pitchFamily="34" charset="0"/>
              </a:rPr>
              <a:t>Megalooikonomou</a:t>
            </a:r>
            <a:r>
              <a:rPr lang="en-US" sz="1500" b="0" i="1" u="none" strike="noStrike" dirty="0">
                <a:effectLst/>
                <a:latin typeface="Aptos" panose="020B0004020202020204" pitchFamily="34" charset="0"/>
              </a:rPr>
              <a:t>, V., </a:t>
            </a:r>
            <a:r>
              <a:rPr lang="en-US" sz="1500" b="0" i="1" u="none" strike="noStrike" dirty="0" err="1">
                <a:effectLst/>
                <a:latin typeface="Aptos" panose="020B0004020202020204" pitchFamily="34" charset="0"/>
              </a:rPr>
              <a:t>Votis</a:t>
            </a:r>
            <a:r>
              <a:rPr lang="en-US" sz="1500" b="0" i="1" u="none" strike="noStrike" dirty="0">
                <a:effectLst/>
                <a:latin typeface="Aptos" panose="020B0004020202020204" pitchFamily="34" charset="0"/>
              </a:rPr>
              <a:t>, K., &amp; </a:t>
            </a:r>
            <a:r>
              <a:rPr lang="en-US" sz="1500" b="0" i="1" u="none" strike="noStrike" dirty="0" err="1">
                <a:effectLst/>
                <a:latin typeface="Aptos" panose="020B0004020202020204" pitchFamily="34" charset="0"/>
              </a:rPr>
              <a:t>Tzovaras</a:t>
            </a:r>
            <a:r>
              <a:rPr lang="en-US" sz="1500" b="0" i="1" u="none" strike="noStrike" dirty="0">
                <a:effectLst/>
                <a:latin typeface="Aptos" panose="020B0004020202020204" pitchFamily="34" charset="0"/>
              </a:rPr>
              <a:t>, D. (2021). Graph-based visualization of sensitive medical data. Multimedia Tools and Applications. </a:t>
            </a:r>
            <a:r>
              <a:rPr lang="en-US" sz="1500" b="0" i="1" u="none" strike="noStrike" dirty="0">
                <a:effectLst/>
                <a:latin typeface="Aptos" panose="020B0004020202020204" pitchFamily="34" charset="0"/>
                <a:hlinkClick r:id="rId2"/>
              </a:rPr>
              <a:t>https://doi.org/10.1007/s11042-021-10990-1</a:t>
            </a:r>
            <a:endParaRPr lang="en-US" sz="1500" b="0" i="1" u="none" strike="noStrike" dirty="0">
              <a:effectLst/>
              <a:latin typeface="Calibri" panose="020F0502020204030204" pitchFamily="34" charset="0"/>
            </a:endParaRPr>
          </a:p>
          <a:p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287200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2812C54-7AEF-4ABB-826E-221F51C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860F2-2C1F-26D7-933E-77FE9C94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Challenges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1F40E4-8A76-44CF-91EC-907367352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6"/>
            <a:ext cx="304441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171013-D973-4187-9CF2-EE098EE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81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68CBC-7B9D-03E9-FD00-9CF707AD2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864" y="2286000"/>
            <a:ext cx="7705164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u="none" strike="noStrike" dirty="0">
                <a:effectLst/>
                <a:latin typeface="Aptos" panose="020B0004020202020204" pitchFamily="34" charset="0"/>
              </a:rPr>
              <a:t>The management, </a:t>
            </a:r>
            <a:r>
              <a:rPr lang="en-US" i="0" u="none" strike="noStrike" dirty="0">
                <a:effectLst/>
                <a:latin typeface="Aptos" panose="020B0004020202020204" pitchFamily="34" charset="0"/>
              </a:rPr>
              <a:t>analysis</a:t>
            </a:r>
            <a:r>
              <a:rPr lang="en-US" b="0" i="0" u="none" strike="noStrike" dirty="0">
                <a:effectLst/>
                <a:latin typeface="Aptos" panose="020B0004020202020204" pitchFamily="34" charset="0"/>
              </a:rPr>
              <a:t>, and interpretation of large-scale medical data is challenging due to:</a:t>
            </a:r>
          </a:p>
          <a:p>
            <a:pPr marL="0" indent="0">
              <a:buNone/>
            </a:pPr>
            <a:endParaRPr lang="en-US" dirty="0">
              <a:latin typeface="Aptos" panose="020B0004020202020204" pitchFamily="34" charset="0"/>
            </a:endParaRPr>
          </a:p>
          <a:p>
            <a:r>
              <a:rPr lang="en-US" b="1" dirty="0">
                <a:latin typeface="Aptos" panose="020B0004020202020204" pitchFamily="34" charset="0"/>
              </a:rPr>
              <a:t>Data Volume</a:t>
            </a:r>
          </a:p>
          <a:p>
            <a:endParaRPr lang="en-US" b="1" dirty="0">
              <a:latin typeface="Aptos" panose="020B0004020202020204" pitchFamily="34" charset="0"/>
            </a:endParaRPr>
          </a:p>
          <a:p>
            <a:r>
              <a:rPr lang="en-US" b="1" dirty="0">
                <a:latin typeface="Aptos" panose="020B0004020202020204" pitchFamily="34" charset="0"/>
              </a:rPr>
              <a:t>Data Sensitivity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A77C-F1BC-92D8-3473-A39DBDF1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181" y="685800"/>
            <a:ext cx="6992013" cy="14859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Visualization… what else?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205BC3-0B06-4EA6-9066-1A0BEC22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Graphic 6" descr="Doctor">
            <a:extLst>
              <a:ext uri="{FF2B5EF4-FFF2-40B4-BE49-F238E27FC236}">
                <a16:creationId xmlns:a16="http://schemas.microsoft.com/office/drawing/2014/main" id="{CF5EFEBE-B943-98A9-F74D-8D22AB9B1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562" y="1462103"/>
            <a:ext cx="3613752" cy="36137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B9D9B-4AF3-2AFC-7DC0-6F89D9CBD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181" y="2286000"/>
            <a:ext cx="6562905" cy="3581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b="0" i="0" u="none" strike="noStrike" dirty="0">
              <a:effectLst/>
            </a:endParaRPr>
          </a:p>
          <a:p>
            <a:pPr marL="457200" lvl="1" indent="0">
              <a:buNone/>
            </a:pPr>
            <a:r>
              <a:rPr lang="en-US" b="0" i="0" u="none" strike="noStrike" dirty="0">
                <a:effectLst/>
                <a:latin typeface="Aptos" panose="020B0004020202020204" pitchFamily="34" charset="0"/>
              </a:rPr>
              <a:t>Effective graph-based visualization can:</a:t>
            </a:r>
          </a:p>
          <a:p>
            <a:pPr marL="1257300" lvl="2" indent="-342900"/>
            <a:r>
              <a:rPr lang="en-US" b="0" i="0" u="none" strike="noStrike" dirty="0">
                <a:effectLst/>
                <a:latin typeface="Aptos" panose="020B0004020202020204" pitchFamily="34" charset="0"/>
              </a:rPr>
              <a:t>Reveal patterns</a:t>
            </a:r>
          </a:p>
          <a:p>
            <a:pPr marL="1200150" lvl="2" indent="-285750"/>
            <a:r>
              <a:rPr lang="en-US" b="0" i="0" u="none" strike="noStrike" dirty="0">
                <a:effectLst/>
                <a:latin typeface="Aptos" panose="020B0004020202020204" pitchFamily="34" charset="0"/>
              </a:rPr>
              <a:t>Assist in diagnoses</a:t>
            </a:r>
          </a:p>
          <a:p>
            <a:pPr marL="1200150" lvl="2" indent="-285750"/>
            <a:r>
              <a:rPr lang="en-US" b="0" i="0" u="none" strike="noStrike" dirty="0">
                <a:effectLst/>
                <a:latin typeface="Aptos" panose="020B0004020202020204" pitchFamily="34" charset="0"/>
              </a:rPr>
              <a:t>Ensure better patient outcomes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endParaRPr lang="en-US" b="0" i="0" u="none" strike="noStrike" dirty="0">
              <a:effectLst/>
              <a:latin typeface="Aptos" panose="020B0004020202020204" pitchFamily="34" charset="0"/>
            </a:endParaRPr>
          </a:p>
          <a:p>
            <a:pPr marL="457200" lvl="1" indent="0">
              <a:buNone/>
            </a:pPr>
            <a:r>
              <a:rPr lang="en-US" b="0" i="0" u="none" strike="noStrike" dirty="0">
                <a:effectLst/>
                <a:latin typeface="Aptos" panose="020B0004020202020204" pitchFamily="34" charset="0"/>
              </a:rPr>
              <a:t>while </a:t>
            </a:r>
            <a:r>
              <a:rPr lang="en-US" i="0" u="none" strike="noStrike" dirty="0">
                <a:effectLst/>
                <a:latin typeface="Aptos" panose="020B0004020202020204" pitchFamily="34" charset="0"/>
              </a:rPr>
              <a:t>maintaining privacy and protecting sensitive data.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1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6640-51D0-79B8-577C-A5D3DFCB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 fontScale="90000"/>
          </a:bodyPr>
          <a:lstStyle/>
          <a:p>
            <a:r>
              <a:rPr lang="en-US" sz="4100" b="1" i="0" u="none" strike="noStrike" dirty="0">
                <a:effectLst/>
                <a:latin typeface="Aptos" panose="020B0004020202020204" pitchFamily="34" charset="0"/>
              </a:rPr>
              <a:t>The proposed method: </a:t>
            </a:r>
            <a:br>
              <a:rPr lang="en-US" sz="4100" b="1" i="0" u="none" strike="noStrike" dirty="0">
                <a:effectLst/>
                <a:latin typeface="Aptos" panose="020B0004020202020204" pitchFamily="34" charset="0"/>
              </a:rPr>
            </a:br>
            <a:r>
              <a:rPr lang="en-US" sz="4100" b="1" i="0" u="none" strike="noStrike" dirty="0">
                <a:effectLst/>
                <a:latin typeface="Aptos" panose="020B0004020202020204" pitchFamily="34" charset="0"/>
              </a:rPr>
              <a:t>graph-based visualization with glyph encoding</a:t>
            </a:r>
            <a:endParaRPr lang="en-US" sz="4100" b="1" dirty="0">
              <a:latin typeface="Aptos" panose="020B00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3A6D3-0D3D-AD8A-0BBD-2F7B5CC4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171700"/>
            <a:ext cx="5388079" cy="4572000"/>
          </a:xfrm>
        </p:spPr>
        <p:txBody>
          <a:bodyPr>
            <a:normAutofit/>
          </a:bodyPr>
          <a:lstStyle/>
          <a:p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sz="1600" b="1" dirty="0">
                <a:latin typeface="Aptos" panose="020B0004020202020204" pitchFamily="34" charset="0"/>
              </a:rPr>
              <a:t>Graph Construction: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Each node  represents a patient.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Edges encode pairwise similarities between patients based on their attributes.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Patients are represented as mathematical vectors (blood pressure, disease presence(0/1) etc.)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Normalization: All data are z-score normalized to avoid dominance of large-scale attributes.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>
                <a:latin typeface="Aptos" panose="020B0004020202020204" pitchFamily="34" charset="0"/>
              </a:rPr>
              <a:t>Node Glyphs:</a:t>
            </a:r>
          </a:p>
          <a:p>
            <a:pPr marL="457200" lvl="1" indent="0">
              <a:buNone/>
            </a:pPr>
            <a:r>
              <a:rPr lang="en-US" sz="1600" dirty="0">
                <a:latin typeface="Aptos" panose="020B0004020202020204" pitchFamily="34" charset="0"/>
              </a:rPr>
              <a:t>Visualize attributes using bar charts and radar glyphs.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i="0" u="none" strike="noStrike" dirty="0">
                <a:effectLst/>
                <a:latin typeface="Aptos" panose="020B0004020202020204" pitchFamily="34" charset="0"/>
              </a:rPr>
              <a:t>Incremental Graph Formation:</a:t>
            </a:r>
          </a:p>
          <a:p>
            <a:pPr lvl="1">
              <a:buFont typeface="System Font Regular"/>
              <a:buChar char="-"/>
            </a:pPr>
            <a:r>
              <a:rPr lang="en-US" sz="1600" dirty="0">
                <a:latin typeface="Aptos" panose="020B0004020202020204" pitchFamily="34" charset="0"/>
              </a:rPr>
              <a:t>Aggregate patient data into group summaries.</a:t>
            </a:r>
          </a:p>
          <a:p>
            <a:pPr lvl="1">
              <a:buFont typeface="System Font Regular"/>
              <a:buChar char="-"/>
            </a:pPr>
            <a:r>
              <a:rPr lang="en-US" sz="1600" dirty="0">
                <a:latin typeface="Aptos" panose="020B0004020202020204" pitchFamily="34" charset="0"/>
              </a:rPr>
              <a:t>Privacy-Preserving Federated Model</a:t>
            </a:r>
          </a:p>
          <a:p>
            <a:pPr marL="0" indent="0">
              <a:buNone/>
            </a:pPr>
            <a:endParaRPr lang="en-US" sz="9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76CC28-B756-A909-9E37-2240369C5401}"/>
              </a:ext>
            </a:extLst>
          </p:cNvPr>
          <p:cNvGrpSpPr/>
          <p:nvPr/>
        </p:nvGrpSpPr>
        <p:grpSpPr>
          <a:xfrm>
            <a:off x="6411641" y="3177037"/>
            <a:ext cx="5105445" cy="2572236"/>
            <a:chOff x="6411641" y="3177037"/>
            <a:chExt cx="5105445" cy="2572236"/>
          </a:xfrm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8758234-BF44-E597-2553-820CE8D70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6411641" y="3177037"/>
              <a:ext cx="5105445" cy="188901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16F188-9205-FF3D-13DD-59F520244615}"/>
                </a:ext>
              </a:extLst>
            </p:cNvPr>
            <p:cNvSpPr txBox="1"/>
            <p:nvPr/>
          </p:nvSpPr>
          <p:spPr>
            <a:xfrm>
              <a:off x="6411641" y="5102942"/>
              <a:ext cx="5105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ptos" panose="020B0004020202020204" pitchFamily="34" charset="0"/>
                </a:rPr>
                <a:t>Figure 1. </a:t>
              </a:r>
              <a:r>
                <a:rPr lang="en-US" sz="1200" b="0" i="0" u="none" strike="noStrike" dirty="0">
                  <a:solidFill>
                    <a:srgbClr val="222222"/>
                  </a:solidFill>
                  <a:effectLst/>
                  <a:latin typeface="Aptos" panose="020B0004020202020204" pitchFamily="34" charset="0"/>
                </a:rPr>
                <a:t>Example of the proposed graph-based method for a dataset of 400 patients. </a:t>
              </a:r>
              <a:r>
                <a:rPr lang="en-US" sz="1200" b="1" i="0" u="none" strike="noStrike" dirty="0">
                  <a:solidFill>
                    <a:srgbClr val="222222"/>
                  </a:solidFill>
                  <a:effectLst/>
                  <a:latin typeface="Aptos" panose="020B0004020202020204" pitchFamily="34" charset="0"/>
                </a:rPr>
                <a:t>(a)</a:t>
              </a:r>
              <a:r>
                <a:rPr lang="en-US" sz="1200" b="0" i="0" u="none" strike="noStrike" dirty="0">
                  <a:solidFill>
                    <a:srgbClr val="222222"/>
                  </a:solidFill>
                  <a:effectLst/>
                  <a:latin typeface="Aptos" panose="020B0004020202020204" pitchFamily="34" charset="0"/>
                </a:rPr>
                <a:t> The graph of all patients. </a:t>
              </a:r>
              <a:r>
                <a:rPr lang="en-US" sz="1200" b="1" i="0" u="none" strike="noStrike" dirty="0">
                  <a:solidFill>
                    <a:srgbClr val="222222"/>
                  </a:solidFill>
                  <a:effectLst/>
                  <a:latin typeface="Aptos" panose="020B0004020202020204" pitchFamily="34" charset="0"/>
                </a:rPr>
                <a:t>(b)</a:t>
              </a:r>
              <a:r>
                <a:rPr lang="en-US" sz="1200" b="0" i="0" u="none" strike="noStrike" dirty="0">
                  <a:solidFill>
                    <a:srgbClr val="222222"/>
                  </a:solidFill>
                  <a:effectLst/>
                  <a:latin typeface="Aptos" panose="020B0004020202020204" pitchFamily="34" charset="0"/>
                </a:rPr>
                <a:t> The reduced graph, using bar chart glyphs. </a:t>
              </a:r>
              <a:r>
                <a:rPr lang="en-US" sz="1200" b="1" i="0" u="none" strike="noStrike" dirty="0">
                  <a:solidFill>
                    <a:srgbClr val="222222"/>
                  </a:solidFill>
                  <a:effectLst/>
                  <a:latin typeface="Aptos" panose="020B0004020202020204" pitchFamily="34" charset="0"/>
                </a:rPr>
                <a:t>(c)</a:t>
              </a:r>
              <a:r>
                <a:rPr lang="en-US" sz="1200" b="0" i="0" u="none" strike="noStrike" dirty="0">
                  <a:solidFill>
                    <a:srgbClr val="222222"/>
                  </a:solidFill>
                  <a:effectLst/>
                  <a:latin typeface="Aptos" panose="020B0004020202020204" pitchFamily="34" charset="0"/>
                </a:rPr>
                <a:t> The reduced graph, using radar chart glyphs</a:t>
              </a:r>
              <a:endParaRPr lang="en-US" sz="1200" dirty="0"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76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3F486-9713-34DF-32FA-449A008A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en-US" sz="3400" b="1" i="0" u="none" strike="noStrike" dirty="0">
                <a:effectLst/>
                <a:latin typeface="Aptos" panose="020B0004020202020204" pitchFamily="34" charset="0"/>
              </a:rPr>
              <a:t>Graph Construction Algorithms</a:t>
            </a:r>
            <a:endParaRPr lang="en-US" sz="3400" b="1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CB3D1-E50E-23B2-6D88-8B4D8B67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3282694" cy="35814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Aptos" panose="020B0004020202020204" pitchFamily="34" charset="0"/>
              </a:rPr>
              <a:t>k-Nearest Neighbors (k-NN)</a:t>
            </a:r>
            <a:r>
              <a:rPr lang="en-US" i="0" u="none" strike="noStrike" dirty="0">
                <a:effectLst/>
                <a:latin typeface="Aptos" panose="020B000402020202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en-US" i="0" u="none" strike="noStrike" dirty="0">
                <a:effectLst/>
                <a:latin typeface="Aptos" panose="020B0004020202020204" pitchFamily="34" charset="0"/>
              </a:rPr>
              <a:t>Connect nodes based on distance in feature space.</a:t>
            </a:r>
          </a:p>
          <a:p>
            <a:pPr>
              <a:buFont typeface="+mj-lt"/>
              <a:buAutoNum type="arabicPeriod"/>
            </a:pPr>
            <a:r>
              <a:rPr lang="en-US" b="1" i="0" u="none" strike="noStrike" dirty="0">
                <a:effectLst/>
                <a:latin typeface="Aptos" panose="020B0004020202020204" pitchFamily="34" charset="0"/>
              </a:rPr>
              <a:t>Minimum Spanning Tree (MST)</a:t>
            </a:r>
            <a:r>
              <a:rPr lang="en-US" i="0" u="none" strike="noStrike" dirty="0">
                <a:effectLst/>
                <a:latin typeface="Aptos" panose="020B000402020202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en-US" i="0" u="none" strike="noStrike" dirty="0">
                <a:effectLst/>
                <a:latin typeface="Aptos" panose="020B0004020202020204" pitchFamily="34" charset="0"/>
              </a:rPr>
              <a:t>Connect all nodes with the minimum total edge weight.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6E9978-7882-67B2-EDF3-C8F2B4CD5041}"/>
              </a:ext>
            </a:extLst>
          </p:cNvPr>
          <p:cNvGrpSpPr/>
          <p:nvPr/>
        </p:nvGrpSpPr>
        <p:grpSpPr>
          <a:xfrm>
            <a:off x="5031467" y="697084"/>
            <a:ext cx="6517065" cy="4652186"/>
            <a:chOff x="6080760" y="1654836"/>
            <a:chExt cx="5480304" cy="39120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3B9139-FA6D-6C87-133D-D1B035FBF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9048" y="1654836"/>
              <a:ext cx="5458968" cy="354832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8F4F40-0AB7-B590-63BA-6B01C2D56856}"/>
                </a:ext>
              </a:extLst>
            </p:cNvPr>
            <p:cNvSpPr txBox="1"/>
            <p:nvPr/>
          </p:nvSpPr>
          <p:spPr>
            <a:xfrm>
              <a:off x="6080760" y="5334000"/>
              <a:ext cx="5480304" cy="232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39496">
                <a:spcAft>
                  <a:spcPts val="600"/>
                </a:spcAft>
              </a:pPr>
              <a:r>
                <a:rPr lang="en-US" sz="12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Figure 2. Visualizations of the same dataset. a) K-nearest, b) MST</a:t>
              </a:r>
              <a:r>
                <a:rPr lang="en-US" sz="1200" kern="1200" baseline="30000" dirty="0">
                  <a:solidFill>
                    <a:schemeClr val="tx1"/>
                  </a:solidFill>
                  <a:latin typeface="Aptos" panose="020B0004020202020204" pitchFamily="34" charset="0"/>
                </a:rPr>
                <a:t> </a:t>
              </a:r>
              <a:endParaRPr lang="en-US" sz="1050" dirty="0"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35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2E647-E034-1E08-9D19-2A0ED7AD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effectLst/>
                <a:latin typeface="Aptos" panose="020B0004020202020204" pitchFamily="34" charset="0"/>
              </a:rPr>
              <a:t>Node Glyphs - Visual Encoding</a:t>
            </a:r>
            <a:endParaRPr lang="en-US" b="1" dirty="0">
              <a:latin typeface="Aptos" panose="020B00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D97F0-E70F-A61F-0636-F0897A865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latin typeface="Aptos" panose="020B0004020202020204" pitchFamily="34" charset="0"/>
              </a:rPr>
              <a:t>Bar Chart Glyphs:</a:t>
            </a:r>
            <a:endParaRPr lang="en-US" sz="1800" dirty="0">
              <a:latin typeface="Aptos" panose="020B0004020202020204" pitchFamily="34" charset="0"/>
            </a:endParaRPr>
          </a:p>
          <a:p>
            <a:pPr lvl="1"/>
            <a:r>
              <a:rPr lang="en-US" sz="1800" dirty="0">
                <a:latin typeface="Aptos" panose="020B0004020202020204" pitchFamily="34" charset="0"/>
              </a:rPr>
              <a:t>Suitable for a small number of attributes.</a:t>
            </a:r>
          </a:p>
          <a:p>
            <a:pPr lvl="1"/>
            <a:r>
              <a:rPr lang="en-US" sz="1800" dirty="0">
                <a:latin typeface="Aptos" panose="020B0004020202020204" pitchFamily="34" charset="0"/>
              </a:rPr>
              <a:t>Intuitive to read values.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latin typeface="Aptos" panose="020B0004020202020204" pitchFamily="34" charset="0"/>
              </a:rPr>
              <a:t>Radar Chart Glyphs:</a:t>
            </a:r>
            <a:endParaRPr lang="en-US" sz="1800" dirty="0">
              <a:latin typeface="Aptos" panose="020B0004020202020204" pitchFamily="34" charset="0"/>
            </a:endParaRPr>
          </a:p>
          <a:p>
            <a:pPr lvl="1"/>
            <a:r>
              <a:rPr lang="en-US" sz="1800" dirty="0">
                <a:latin typeface="Aptos" panose="020B0004020202020204" pitchFamily="34" charset="0"/>
              </a:rPr>
              <a:t>Compact and efficient for high-dimensional 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latin typeface="Aptos" panose="020B0004020202020204" pitchFamily="34" charset="0"/>
              </a:rPr>
              <a:t>Color Encoding:</a:t>
            </a:r>
            <a:endParaRPr lang="en-US" sz="1800" dirty="0">
              <a:latin typeface="Aptos" panose="020B0004020202020204" pitchFamily="34" charset="0"/>
            </a:endParaRPr>
          </a:p>
          <a:p>
            <a:pPr lvl="1"/>
            <a:r>
              <a:rPr lang="en-US" sz="1800" dirty="0">
                <a:latin typeface="Aptos" panose="020B0004020202020204" pitchFamily="34" charset="0"/>
              </a:rPr>
              <a:t>Red: High risk (e.g., frailty, readmission).</a:t>
            </a:r>
          </a:p>
          <a:p>
            <a:pPr lvl="1"/>
            <a:r>
              <a:rPr lang="en-US" sz="1800" dirty="0">
                <a:latin typeface="Aptos" panose="020B0004020202020204" pitchFamily="34" charset="0"/>
              </a:rPr>
              <a:t>Green: Low risk.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27F1B1-4C19-CE68-3A4A-B96D62F36257}"/>
              </a:ext>
            </a:extLst>
          </p:cNvPr>
          <p:cNvGrpSpPr/>
          <p:nvPr/>
        </p:nvGrpSpPr>
        <p:grpSpPr>
          <a:xfrm>
            <a:off x="6400800" y="3208946"/>
            <a:ext cx="5116286" cy="2417147"/>
            <a:chOff x="6400800" y="3208946"/>
            <a:chExt cx="5116286" cy="241714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97500E-A292-8A8C-AF9E-322552635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1641" y="3208946"/>
              <a:ext cx="5105445" cy="182519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D9FB46-EEF8-7225-C37A-3F27D9DC8436}"/>
                </a:ext>
              </a:extLst>
            </p:cNvPr>
            <p:cNvSpPr txBox="1"/>
            <p:nvPr/>
          </p:nvSpPr>
          <p:spPr>
            <a:xfrm>
              <a:off x="6400800" y="5164428"/>
              <a:ext cx="51162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222222"/>
                  </a:solidFill>
                  <a:latin typeface="Aptos" panose="020B0004020202020204" pitchFamily="34" charset="0"/>
                </a:rPr>
                <a:t>Figure 3. </a:t>
              </a:r>
              <a:r>
                <a:rPr lang="el-GR" sz="1200" i="0" u="none" strike="noStrike" dirty="0">
                  <a:solidFill>
                    <a:srgbClr val="222222"/>
                  </a:solidFill>
                  <a:effectLst/>
                  <a:latin typeface="Aptos" panose="020B0004020202020204" pitchFamily="34" charset="0"/>
                </a:rPr>
                <a:t>Α)</a:t>
              </a:r>
              <a:r>
                <a:rPr lang="en-US" sz="1200" i="0" u="none" strike="noStrike" dirty="0">
                  <a:solidFill>
                    <a:srgbClr val="222222"/>
                  </a:solidFill>
                  <a:effectLst/>
                  <a:latin typeface="Aptos" panose="020B0004020202020204" pitchFamily="34" charset="0"/>
                </a:rPr>
                <a:t>Bar chart glyph with four attributes</a:t>
              </a:r>
              <a:r>
                <a:rPr lang="el-GR" sz="1200" i="0" u="none" strike="noStrike" dirty="0">
                  <a:solidFill>
                    <a:srgbClr val="222222"/>
                  </a:solidFill>
                  <a:effectLst/>
                  <a:latin typeface="Aptos" panose="020B0004020202020204" pitchFamily="34" charset="0"/>
                </a:rPr>
                <a:t>. Β)</a:t>
              </a:r>
              <a:r>
                <a:rPr lang="en-US" sz="1200" i="0" u="none" strike="noStrike" dirty="0">
                  <a:solidFill>
                    <a:srgbClr val="222222"/>
                  </a:solidFill>
                  <a:effectLst/>
                  <a:latin typeface="Aptos" panose="020B0004020202020204" pitchFamily="34" charset="0"/>
                </a:rPr>
                <a:t> Radar chart glyph with six attributes</a:t>
              </a:r>
              <a:endParaRPr lang="en-US" sz="1200" dirty="0"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69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27CF-7CC9-0874-722C-6E8BD560B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54" y="262271"/>
            <a:ext cx="3282695" cy="1485900"/>
          </a:xfrm>
        </p:spPr>
        <p:txBody>
          <a:bodyPr>
            <a:normAutofit/>
          </a:bodyPr>
          <a:lstStyle/>
          <a:p>
            <a:r>
              <a:rPr lang="en-US" sz="3400" b="1" i="0" u="none" strike="noStrike" dirty="0">
                <a:effectLst/>
                <a:latin typeface="Aptos" panose="020B0004020202020204" pitchFamily="34" charset="0"/>
              </a:rPr>
              <a:t>Incremental Graph Formation</a:t>
            </a:r>
            <a:endParaRPr lang="en-US" sz="3400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55B83-E0F3-EB34-C99C-81FD2F5E6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20" y="1748171"/>
            <a:ext cx="4430293" cy="5247747"/>
          </a:xfrm>
        </p:spPr>
        <p:txBody>
          <a:bodyPr>
            <a:normAutofit/>
          </a:bodyPr>
          <a:lstStyle/>
          <a:p>
            <a:r>
              <a:rPr lang="en-US" sz="1400" b="1" dirty="0">
                <a:latin typeface="Aptos" panose="020B0004020202020204" pitchFamily="34" charset="0"/>
              </a:rPr>
              <a:t>Cohort Graph Creation:.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Use Spectral Graph Partitioning to divide patients into groups (sub-cohorts).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each group’s information: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Cardinality: Number of patients.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Group Centroid: Average attribute values.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Standard Deviation: Variability within the group.</a:t>
            </a:r>
          </a:p>
          <a:p>
            <a:r>
              <a:rPr lang="en-US" sz="1400" b="1" dirty="0">
                <a:latin typeface="Aptos" panose="020B0004020202020204" pitchFamily="34" charset="0"/>
              </a:rPr>
              <a:t>Reduced Graph Construction: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Groups become single nodes.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latin typeface="Aptos" panose="020B0004020202020204" pitchFamily="34" charset="0"/>
              </a:rPr>
              <a:t>Edges reflect similarity between groups with multiplicity (number of connections).</a:t>
            </a:r>
          </a:p>
          <a:p>
            <a:r>
              <a:rPr lang="en-US" sz="1400" b="1" dirty="0">
                <a:latin typeface="Aptos" panose="020B0004020202020204" pitchFamily="34" charset="0"/>
              </a:rPr>
              <a:t>Merging Graphs:</a:t>
            </a:r>
          </a:p>
          <a:p>
            <a:pPr marL="530352" lvl="1" indent="0">
              <a:buNone/>
            </a:pPr>
            <a:r>
              <a:rPr lang="en-US" sz="1400" dirty="0">
                <a:latin typeface="Aptos" panose="020B0004020202020204" pitchFamily="34" charset="0"/>
              </a:rPr>
              <a:t>Combine the reduced graph with a new cohort:</a:t>
            </a:r>
          </a:p>
          <a:p>
            <a:pPr marL="0" indent="0">
              <a:buNone/>
            </a:pPr>
            <a:r>
              <a:rPr lang="en-US" sz="1400" dirty="0">
                <a:latin typeface="Aptos" panose="020B0004020202020204" pitchFamily="34" charset="0"/>
              </a:rPr>
              <a:t>New partitions can form, and the graph can be further reduced.</a:t>
            </a:r>
          </a:p>
          <a:p>
            <a:pPr marL="0" indent="0">
              <a:buNone/>
            </a:pPr>
            <a:r>
              <a:rPr lang="en-US" sz="1400" i="0" u="none" strike="noStrike" dirty="0">
                <a:effectLst/>
                <a:latin typeface="Aptos" panose="020B0004020202020204" pitchFamily="34" charset="0"/>
              </a:rPr>
              <a:t>Benefits: Scalable, privacy-preserving, and efficient.</a:t>
            </a:r>
          </a:p>
          <a:p>
            <a:endParaRPr lang="en-US" sz="5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7A6D92-5954-B57C-1626-072486BFD2D2}"/>
              </a:ext>
            </a:extLst>
          </p:cNvPr>
          <p:cNvGrpSpPr/>
          <p:nvPr/>
        </p:nvGrpSpPr>
        <p:grpSpPr>
          <a:xfrm>
            <a:off x="5521253" y="711993"/>
            <a:ext cx="6581607" cy="5709412"/>
            <a:chOff x="5184823" y="756238"/>
            <a:chExt cx="6581607" cy="5709412"/>
          </a:xfrm>
        </p:grpSpPr>
        <p:pic>
          <p:nvPicPr>
            <p:cNvPr id="6" name="Picture 5" descr="A group of lines and dots&#10;&#10;Description automatically generated">
              <a:extLst>
                <a:ext uri="{FF2B5EF4-FFF2-40B4-BE49-F238E27FC236}">
                  <a16:creationId xmlns:a16="http://schemas.microsoft.com/office/drawing/2014/main" id="{5EA5DD3E-8169-94EB-D930-D94D18F8D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4823" y="756238"/>
              <a:ext cx="6210352" cy="52477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07CB76-DAB2-1E0D-B688-84F4F329B381}"/>
                </a:ext>
              </a:extLst>
            </p:cNvPr>
            <p:cNvSpPr txBox="1"/>
            <p:nvPr/>
          </p:nvSpPr>
          <p:spPr>
            <a:xfrm>
              <a:off x="5184823" y="6003985"/>
              <a:ext cx="6581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ptos" panose="020B0004020202020204" pitchFamily="34" charset="0"/>
                </a:rPr>
                <a:t>Figure 4. </a:t>
              </a:r>
              <a:r>
                <a:rPr lang="en-US" sz="1200" i="0" u="none" strike="noStrike" dirty="0">
                  <a:effectLst/>
                  <a:latin typeface="Aptos" panose="020B0004020202020204" pitchFamily="34" charset="0"/>
                </a:rPr>
                <a:t>Incremental Graph Formation. </a:t>
              </a:r>
              <a:r>
                <a:rPr lang="en-US" sz="1200" dirty="0">
                  <a:latin typeface="Aptos" panose="020B0004020202020204" pitchFamily="34" charset="0"/>
                </a:rPr>
                <a:t>(a)-(c) reduced graph of cohort 1. (d)-(f) the reduced graph merges with cohort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83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0D67-C1FB-F0F7-D3CA-D829F994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Technological Implementation</a:t>
            </a:r>
            <a:br>
              <a:rPr lang="en-US" b="1" i="0" u="none" strike="noStrike" dirty="0">
                <a:solidFill>
                  <a:schemeClr val="tx2"/>
                </a:solidFill>
                <a:effectLst/>
              </a:rPr>
            </a:b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BF3E4-06FA-D1DE-BD2B-E8D409C84E16}"/>
              </a:ext>
            </a:extLst>
          </p:cNvPr>
          <p:cNvSpPr txBox="1"/>
          <p:nvPr/>
        </p:nvSpPr>
        <p:spPr>
          <a:xfrm>
            <a:off x="1023562" y="2286000"/>
            <a:ext cx="5072437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Back-End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:</a:t>
            </a:r>
          </a:p>
          <a:p>
            <a:pPr marL="384048" lvl="1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Graph Construction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: Implemented in 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Node.js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 (JavaScript/Python).</a:t>
            </a:r>
          </a:p>
          <a:p>
            <a:pPr marL="384048" lvl="1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Provides 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RESTful web services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 with JSON input for flexible graph creation.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Front-End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:</a:t>
            </a:r>
          </a:p>
          <a:p>
            <a:pPr marL="384048" lvl="1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Graph Visualization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: Implemented using 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D3.js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 (JavaScript library).</a:t>
            </a:r>
          </a:p>
          <a:p>
            <a:pPr marL="384048" lvl="1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Supports interactive </a:t>
            </a:r>
            <a:r>
              <a:rPr lang="en-US" b="1" i="0" u="none" strike="noStrike" dirty="0">
                <a:solidFill>
                  <a:schemeClr val="tx2"/>
                </a:solidFill>
                <a:effectLst/>
              </a:rPr>
              <a:t>glyph-based</a:t>
            </a:r>
            <a:r>
              <a:rPr lang="en-US" b="0" i="0" u="none" strike="noStrike" dirty="0">
                <a:solidFill>
                  <a:schemeClr val="tx2"/>
                </a:solidFill>
                <a:effectLst/>
              </a:rPr>
              <a:t> node visualizations for detailed data inspection.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A diagram of a graph&#10;&#10;Description automatically generated">
            <a:extLst>
              <a:ext uri="{FF2B5EF4-FFF2-40B4-BE49-F238E27FC236}">
                <a16:creationId xmlns:a16="http://schemas.microsoft.com/office/drawing/2014/main" id="{39AFA36C-C171-E32C-F0BD-65C61BE46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1641" y="2934528"/>
            <a:ext cx="5105445" cy="23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0248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5644</TotalTime>
  <Words>1570</Words>
  <Application>Microsoft Macintosh PowerPoint</Application>
  <PresentationFormat>Widescreen</PresentationFormat>
  <Paragraphs>227</Paragraphs>
  <Slides>24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-webkit-standard</vt:lpstr>
      <vt:lpstr>Aptos</vt:lpstr>
      <vt:lpstr>Arial</vt:lpstr>
      <vt:lpstr>Calibri</vt:lpstr>
      <vt:lpstr>Franklin Gothic Book</vt:lpstr>
      <vt:lpstr>System Font Regular</vt:lpstr>
      <vt:lpstr>Crop</vt:lpstr>
      <vt:lpstr>Graph-based visualization of sensitive medical data</vt:lpstr>
      <vt:lpstr>Overview</vt:lpstr>
      <vt:lpstr>Challenges</vt:lpstr>
      <vt:lpstr>Visualization… what else?</vt:lpstr>
      <vt:lpstr>The proposed method:  graph-based visualization with glyph encoding</vt:lpstr>
      <vt:lpstr>Graph Construction Algorithms</vt:lpstr>
      <vt:lpstr>Node Glyphs - Visual Encoding</vt:lpstr>
      <vt:lpstr>Incremental Graph Formation</vt:lpstr>
      <vt:lpstr>Technological Implementation </vt:lpstr>
      <vt:lpstr>Case Study 1 - older adults in relation to frailty status </vt:lpstr>
      <vt:lpstr>PowerPoint Presentation</vt:lpstr>
      <vt:lpstr>Results</vt:lpstr>
      <vt:lpstr>Merging the two cohorts:</vt:lpstr>
      <vt:lpstr>Case Study 2 - Sjögren’s Syndrome</vt:lpstr>
      <vt:lpstr>PowerPoint Presentation</vt:lpstr>
      <vt:lpstr>Observations:</vt:lpstr>
      <vt:lpstr>Observation:</vt:lpstr>
      <vt:lpstr>Case Study 3 - Diabetes Dataset</vt:lpstr>
      <vt:lpstr>Observations:</vt:lpstr>
      <vt:lpstr>Observations:</vt:lpstr>
      <vt:lpstr>Comparison of Methods</vt:lpstr>
      <vt:lpstr>Suggestions for Improvements</vt:lpstr>
      <vt:lpstr>Conclusion</vt:lpstr>
      <vt:lpstr>   Thank you!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ΚΑΡΑΜΠΕΛΕΣΗΣ ΠΑΝΑΓΙΩΤΗΣ</dc:creator>
  <cp:lastModifiedBy>ΚΑΡΑΜΠΕΛΕΣΗΣ ΠΑΝΑΓΙΩΤΗΣ</cp:lastModifiedBy>
  <cp:revision>3</cp:revision>
  <dcterms:created xsi:type="dcterms:W3CDTF">2024-12-12T15:43:36Z</dcterms:created>
  <dcterms:modified xsi:type="dcterms:W3CDTF">2024-12-16T13:48:05Z</dcterms:modified>
</cp:coreProperties>
</file>