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33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1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73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39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99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844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45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554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066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55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76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6AFBBA7-3F25-457F-9E65-05F7D106B053}" type="datetimeFigureOut">
              <a:rPr lang="el-GR" smtClean="0"/>
              <a:t>20/4/2021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32C5287-011A-4C4A-8822-6AB6AB652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681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2023700"/>
            <a:ext cx="9144000" cy="2387600"/>
          </a:xfrm>
        </p:spPr>
        <p:txBody>
          <a:bodyPr/>
          <a:lstStyle/>
          <a:p>
            <a:r>
              <a:rPr lang="el-GR" smtClean="0"/>
              <a:t>γυναικεια</a:t>
            </a:r>
            <a:r>
              <a:rPr lang="el-GR" dirty="0" smtClean="0"/>
              <a:t> </a:t>
            </a:r>
            <a:r>
              <a:rPr lang="el-GR" dirty="0" err="1" smtClean="0"/>
              <a:t>παρουσια</a:t>
            </a:r>
            <a:r>
              <a:rPr lang="el-GR" dirty="0" smtClean="0"/>
              <a:t> στη </a:t>
            </a:r>
            <a:r>
              <a:rPr lang="el-GR" dirty="0" err="1" smtClean="0"/>
              <a:t>βυζαντινη</a:t>
            </a:r>
            <a:r>
              <a:rPr lang="el-GR" dirty="0" smtClean="0"/>
              <a:t> </a:t>
            </a:r>
            <a:r>
              <a:rPr lang="el-GR" dirty="0" err="1" smtClean="0"/>
              <a:t>γραμματεια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7263157" y="5878286"/>
            <a:ext cx="3404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Διδάσκων: Κων/νος Χρυσόγελος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35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6306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900" dirty="0" smtClean="0"/>
              <a:t>Η αρχαία ερωτική μυθιστορία</a:t>
            </a:r>
            <a:r>
              <a:rPr lang="el-GR" dirty="0" smtClean="0"/>
              <a:t>		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956253"/>
            <a:ext cx="10515600" cy="435133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Τυπική πλοκή: Ένα νέο ζευγάρι ερωτεύεται. </a:t>
            </a:r>
            <a:endParaRPr lang="en-US" sz="2400" dirty="0" smtClean="0"/>
          </a:p>
          <a:p>
            <a:endParaRPr lang="en-US" sz="2400" dirty="0"/>
          </a:p>
          <a:p>
            <a:r>
              <a:rPr lang="el-GR" sz="2400" dirty="0" smtClean="0"/>
              <a:t>Παθητικοί ήρωες, έρμαια της Τύχης.</a:t>
            </a:r>
          </a:p>
          <a:p>
            <a:endParaRPr lang="el-GR" sz="2400" dirty="0"/>
          </a:p>
          <a:p>
            <a:r>
              <a:rPr lang="el-GR" sz="2400" dirty="0" smtClean="0"/>
              <a:t>Μαζί – χώρια – μαζί. </a:t>
            </a:r>
          </a:p>
          <a:p>
            <a:endParaRPr lang="el-GR" sz="2400" dirty="0"/>
          </a:p>
          <a:p>
            <a:r>
              <a:rPr lang="el-GR" sz="2400" dirty="0" smtClean="0"/>
              <a:t>Χώρια = Συνεχή ταξίδια, πειρατές, τρικυμίες, φαινομενικοί θάνατοι.</a:t>
            </a:r>
          </a:p>
          <a:p>
            <a:endParaRPr lang="el-GR" sz="2400" dirty="0"/>
          </a:p>
          <a:p>
            <a:r>
              <a:rPr lang="en-US" sz="2400" dirty="0" smtClean="0"/>
              <a:t>Happy end.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6569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/>
              <a:t>Η μυθιστορία της β΄ σοφιστικής </a:t>
            </a:r>
            <a:br>
              <a:rPr lang="el-GR" sz="3600" dirty="0" smtClean="0"/>
            </a:br>
            <a:r>
              <a:rPr lang="el-GR" sz="3600" dirty="0" smtClean="0"/>
              <a:t>και της ύστερης αρχαιότητας (2ος-4ος αι.)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41248" y="2282826"/>
            <a:ext cx="10515600" cy="435133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Λόγγου, </a:t>
            </a:r>
            <a:r>
              <a:rPr lang="el-GR" sz="2800" i="1" dirty="0" smtClean="0"/>
              <a:t>Δάφνις καὶ Χλόη</a:t>
            </a:r>
            <a:r>
              <a:rPr lang="el-GR" sz="2800" dirty="0" smtClean="0"/>
              <a:t>: Σύντομο, με βουκολικό (αντιχριστιανικό;) χαρακτήρα.</a:t>
            </a:r>
          </a:p>
          <a:p>
            <a:endParaRPr lang="el-GR" sz="2800" dirty="0" smtClean="0"/>
          </a:p>
          <a:p>
            <a:r>
              <a:rPr lang="el-GR" sz="2800" dirty="0" smtClean="0"/>
              <a:t>Ἀχιλλέως Τατίου, </a:t>
            </a:r>
            <a:r>
              <a:rPr lang="el-GR" sz="2800" i="1" dirty="0" smtClean="0"/>
              <a:t>Τὰ κατὰ Λευκίππην καὶ Κλειτοφῶντα</a:t>
            </a:r>
            <a:r>
              <a:rPr lang="el-GR" sz="2800" dirty="0" smtClean="0"/>
              <a:t>: Τάσεις «μαύρου χιούμορ». </a:t>
            </a:r>
          </a:p>
          <a:p>
            <a:endParaRPr lang="el-GR" sz="2800" dirty="0" smtClean="0"/>
          </a:p>
          <a:p>
            <a:r>
              <a:rPr lang="el-GR" sz="2800" dirty="0" smtClean="0"/>
              <a:t>Ἡλιοδώρου, </a:t>
            </a:r>
            <a:r>
              <a:rPr lang="el-GR" sz="2800" i="1" dirty="0" smtClean="0"/>
              <a:t>Αἰθιοπικά</a:t>
            </a:r>
            <a:r>
              <a:rPr lang="el-GR" sz="2800" dirty="0" smtClean="0"/>
              <a:t>: Εκτενές και επικό.</a:t>
            </a:r>
          </a:p>
        </p:txBody>
      </p:sp>
    </p:spTree>
    <p:extLst>
      <p:ext uri="{BB962C8B-B14F-4D97-AF65-F5344CB8AC3E}">
        <p14:creationId xmlns:p14="http://schemas.microsoft.com/office/powerpoint/2010/main" val="386107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Η λόγια ερωτική μυθιστορία (12ος αι.)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 smtClean="0"/>
              <a:t>Εὐμαθίου</a:t>
            </a:r>
            <a:r>
              <a:rPr lang="el-GR" sz="2400" dirty="0" smtClean="0"/>
              <a:t> ή </a:t>
            </a:r>
            <a:r>
              <a:rPr lang="el-GR" sz="2400" dirty="0" err="1" smtClean="0"/>
              <a:t>Εὐστρατίου</a:t>
            </a:r>
            <a:r>
              <a:rPr lang="el-GR" sz="2400" dirty="0" smtClean="0"/>
              <a:t> </a:t>
            </a:r>
            <a:r>
              <a:rPr lang="el-GR" sz="2400" dirty="0" err="1" smtClean="0"/>
              <a:t>Μακρεμβολίτου</a:t>
            </a:r>
            <a:r>
              <a:rPr lang="el-GR" sz="2400" dirty="0" smtClean="0"/>
              <a:t>, </a:t>
            </a:r>
            <a:r>
              <a:rPr lang="el-GR" sz="2400" i="1" dirty="0" smtClean="0"/>
              <a:t>Ὑσμίνη καὶ Ὑσμινίας</a:t>
            </a:r>
            <a:r>
              <a:rPr lang="el-GR" sz="2400" i="1" dirty="0"/>
              <a:t> </a:t>
            </a:r>
            <a:r>
              <a:rPr lang="el-GR" sz="2400" dirty="0" smtClean="0"/>
              <a:t>(πεζή)</a:t>
            </a:r>
          </a:p>
          <a:p>
            <a:endParaRPr lang="el-GR" sz="2400" dirty="0"/>
          </a:p>
          <a:p>
            <a:r>
              <a:rPr lang="el-GR" sz="2400" dirty="0" smtClean="0"/>
              <a:t>Θεοδώρου Προδρόμου, </a:t>
            </a:r>
            <a:r>
              <a:rPr lang="el-GR" sz="2400" i="1" dirty="0" err="1" smtClean="0"/>
              <a:t>Ῥοδάνθη</a:t>
            </a:r>
            <a:r>
              <a:rPr lang="el-GR" sz="2400" i="1" dirty="0" smtClean="0"/>
              <a:t> καὶ Δοσικλής </a:t>
            </a:r>
            <a:r>
              <a:rPr lang="el-GR" sz="2400" dirty="0" smtClean="0"/>
              <a:t>(12σύλλαβος)</a:t>
            </a:r>
          </a:p>
          <a:p>
            <a:endParaRPr lang="el-GR" sz="2400" dirty="0"/>
          </a:p>
          <a:p>
            <a:r>
              <a:rPr lang="el-GR" sz="2400" dirty="0" smtClean="0"/>
              <a:t>Νικήτα </a:t>
            </a:r>
            <a:r>
              <a:rPr lang="el-GR" sz="2400" dirty="0" err="1" smtClean="0"/>
              <a:t>Εὐγενειανοῦ</a:t>
            </a:r>
            <a:r>
              <a:rPr lang="el-GR" sz="2400" dirty="0" smtClean="0"/>
              <a:t>, </a:t>
            </a:r>
            <a:r>
              <a:rPr lang="el-GR" sz="2400" i="1" dirty="0" smtClean="0"/>
              <a:t>Δρόσιλλα καὶ Χαρικλέας </a:t>
            </a:r>
            <a:r>
              <a:rPr lang="el-GR" sz="2400" dirty="0" smtClean="0"/>
              <a:t>(12σύλλαβος)</a:t>
            </a:r>
          </a:p>
          <a:p>
            <a:endParaRPr lang="el-GR" sz="2400" dirty="0"/>
          </a:p>
          <a:p>
            <a:r>
              <a:rPr lang="el-GR" sz="2400" dirty="0" smtClean="0"/>
              <a:t>Κωνσταντίνου </a:t>
            </a:r>
            <a:r>
              <a:rPr lang="el-GR" sz="2400" dirty="0" err="1" smtClean="0"/>
              <a:t>Μανασσῆ</a:t>
            </a:r>
            <a:r>
              <a:rPr lang="el-GR" sz="2400" dirty="0" smtClean="0"/>
              <a:t>, </a:t>
            </a:r>
            <a:r>
              <a:rPr lang="el-GR" sz="2400" i="1" dirty="0" err="1" smtClean="0"/>
              <a:t>Ἀρίστανδρος</a:t>
            </a:r>
            <a:r>
              <a:rPr lang="el-GR" sz="2400" i="1" dirty="0" smtClean="0"/>
              <a:t> καὶ Καλλιθέα </a:t>
            </a:r>
            <a:r>
              <a:rPr lang="el-GR" sz="2400" dirty="0" smtClean="0"/>
              <a:t>(15σύλλαβος -   αποσπασματική)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33800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000" i="1" dirty="0" smtClean="0"/>
              <a:t>Ὑσμίνη καὶ Ὑσμινίας</a:t>
            </a:r>
            <a:endParaRPr lang="el-GR" sz="5000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047694"/>
            <a:ext cx="10515600" cy="4351338"/>
          </a:xfrm>
        </p:spPr>
        <p:txBody>
          <a:bodyPr>
            <a:normAutofit/>
          </a:bodyPr>
          <a:lstStyle/>
          <a:p>
            <a:r>
              <a:rPr lang="el-GR" sz="2600" i="1" dirty="0" smtClean="0"/>
              <a:t>ὑσμίνη</a:t>
            </a:r>
            <a:r>
              <a:rPr lang="el-GR" sz="2600" dirty="0" smtClean="0"/>
              <a:t> = μάχη, αναμέτρηση, σύγκρουση (ομηρική λέξη). </a:t>
            </a:r>
          </a:p>
          <a:p>
            <a:endParaRPr lang="el-GR" sz="2600" dirty="0"/>
          </a:p>
          <a:p>
            <a:r>
              <a:rPr lang="el-GR" sz="2600" dirty="0" smtClean="0"/>
              <a:t>Ψυχολογική διείσδυση στο ερωτικό συναίσθημα.</a:t>
            </a:r>
          </a:p>
          <a:p>
            <a:endParaRPr lang="el-GR" sz="2600" dirty="0"/>
          </a:p>
          <a:p>
            <a:r>
              <a:rPr lang="el-GR" sz="2600" dirty="0" smtClean="0"/>
              <a:t>Αφήγηση σε α΄ πρόσωπο.</a:t>
            </a:r>
          </a:p>
          <a:p>
            <a:endParaRPr lang="el-GR" sz="2600" dirty="0"/>
          </a:p>
          <a:p>
            <a:r>
              <a:rPr lang="el-GR" sz="2600" dirty="0" smtClean="0"/>
              <a:t>Κύριο πρότυπο </a:t>
            </a:r>
            <a:r>
              <a:rPr lang="el-GR" sz="2600" i="1" dirty="0" smtClean="0"/>
              <a:t>Τὰ κατὰ </a:t>
            </a:r>
            <a:r>
              <a:rPr lang="el-GR" sz="2600" i="1" dirty="0" err="1" smtClean="0"/>
              <a:t>Λεκίππην</a:t>
            </a:r>
            <a:r>
              <a:rPr lang="el-GR" sz="2600" i="1" dirty="0" smtClean="0"/>
              <a:t> καὶ Κλειτοφῶντα </a:t>
            </a:r>
            <a:r>
              <a:rPr lang="el-GR" sz="2600" dirty="0" smtClean="0"/>
              <a:t>του Τατίου. </a:t>
            </a:r>
            <a:endParaRPr lang="el-GR" sz="2600" dirty="0"/>
          </a:p>
        </p:txBody>
      </p:sp>
    </p:spTree>
    <p:extLst>
      <p:ext uri="{BB962C8B-B14F-4D97-AF65-F5344CB8AC3E}">
        <p14:creationId xmlns:p14="http://schemas.microsoft.com/office/powerpoint/2010/main" val="312593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600" dirty="0" smtClean="0"/>
              <a:t>Μίξη των ρητορικών </a:t>
            </a:r>
            <a:r>
              <a:rPr lang="el-GR" sz="4600" i="1" dirty="0" smtClean="0"/>
              <a:t>Προγυμνασμάτων</a:t>
            </a:r>
            <a:endParaRPr lang="el-GR" sz="4600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41248" y="2204448"/>
            <a:ext cx="10515600" cy="4351338"/>
          </a:xfrm>
        </p:spPr>
        <p:txBody>
          <a:bodyPr/>
          <a:lstStyle/>
          <a:p>
            <a:r>
              <a:rPr lang="el-GR" sz="3000" i="1" dirty="0" smtClean="0"/>
              <a:t>Διήγησις</a:t>
            </a:r>
            <a:r>
              <a:rPr lang="el-GR" sz="3000" dirty="0" smtClean="0"/>
              <a:t>: Η αφήγηση μιας ιστορίας.</a:t>
            </a:r>
          </a:p>
          <a:p>
            <a:endParaRPr lang="el-GR" sz="3000" dirty="0"/>
          </a:p>
          <a:p>
            <a:r>
              <a:rPr lang="el-GR" sz="3000" i="1" dirty="0" smtClean="0"/>
              <a:t>Ἔκφρασις</a:t>
            </a:r>
            <a:r>
              <a:rPr lang="el-GR" sz="3000" dirty="0" smtClean="0"/>
              <a:t>: Λεπτομερής περιγραφή (εδώ: του κήπου, των έργων Τέχνης, </a:t>
            </a:r>
            <a:r>
              <a:rPr lang="el-GR" sz="3000" b="1" dirty="0" smtClean="0"/>
              <a:t>της Υσμίνης</a:t>
            </a:r>
            <a:r>
              <a:rPr lang="el-GR" sz="3000" dirty="0" smtClean="0"/>
              <a:t>, </a:t>
            </a:r>
            <a:r>
              <a:rPr lang="el-GR" sz="3000" b="1" dirty="0" smtClean="0"/>
              <a:t>της τρικυμίας</a:t>
            </a:r>
            <a:r>
              <a:rPr lang="el-GR" sz="3000" dirty="0" smtClean="0"/>
              <a:t>). </a:t>
            </a:r>
          </a:p>
          <a:p>
            <a:endParaRPr lang="el-GR" sz="3000" dirty="0" smtClean="0"/>
          </a:p>
          <a:p>
            <a:r>
              <a:rPr lang="el-GR" sz="3000" i="1" dirty="0" smtClean="0"/>
              <a:t>Ἠθοποιία</a:t>
            </a:r>
            <a:r>
              <a:rPr lang="el-GR" sz="3000" dirty="0" smtClean="0"/>
              <a:t>: Ο θεατρικός μονόλογος (= η έκφραση του πόνου, της οδύνης).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3315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Ξυλογραφί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Ξυλογραφί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Ξυλογραφί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Ξυλογραφία</Template>
  <TotalTime>31</TotalTime>
  <Words>221</Words>
  <Application>Microsoft Office PowerPoint</Application>
  <PresentationFormat>Ευρεία οθόνη</PresentationFormat>
  <Paragraphs>40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Cambria</vt:lpstr>
      <vt:lpstr>Rockwell</vt:lpstr>
      <vt:lpstr>Rockwell Condensed</vt:lpstr>
      <vt:lpstr>Wingdings</vt:lpstr>
      <vt:lpstr>Ξυλογραφία</vt:lpstr>
      <vt:lpstr>γυναικεια παρουσια στη βυζαντινη γραμματεια</vt:lpstr>
      <vt:lpstr>Η αρχαία ερωτική μυθιστορία  </vt:lpstr>
      <vt:lpstr>Η μυθιστορία της β΄ σοφιστικής  και της ύστερης αρχαιότητας (2ος-4ος αι.)</vt:lpstr>
      <vt:lpstr>Η λόγια ερωτική μυθιστορία (12ος αι.)</vt:lpstr>
      <vt:lpstr>Ὑσμίνη καὶ Ὑσμινίας</vt:lpstr>
      <vt:lpstr>Μίξη των ρητορικών Προγυμνασμάτων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Βυζαντινή γραμματεία του 12ου αιώνα</dc:title>
  <dc:creator>Kostas</dc:creator>
  <cp:lastModifiedBy>user</cp:lastModifiedBy>
  <cp:revision>6</cp:revision>
  <dcterms:created xsi:type="dcterms:W3CDTF">2016-10-20T15:38:58Z</dcterms:created>
  <dcterms:modified xsi:type="dcterms:W3CDTF">2021-04-20T17:23:45Z</dcterms:modified>
</cp:coreProperties>
</file>