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77" r:id="rId3"/>
    <p:sldId id="279" r:id="rId4"/>
    <p:sldId id="280" r:id="rId5"/>
    <p:sldId id="281" r:id="rId6"/>
    <p:sldId id="28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397DE7-7710-42FA-9EB3-E17814B9F858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E47251-9EB1-4EFC-BAE7-1D57C9CC9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296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602A0-DB59-4149-B817-A80BBC6F0B9F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059F5D3-300D-4C9E-A35D-8A2D7B7C3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632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602A0-DB59-4149-B817-A80BBC6F0B9F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059F5D3-300D-4C9E-A35D-8A2D7B7C3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523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602A0-DB59-4149-B817-A80BBC6F0B9F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059F5D3-300D-4C9E-A35D-8A2D7B7C385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496691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602A0-DB59-4149-B817-A80BBC6F0B9F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059F5D3-300D-4C9E-A35D-8A2D7B7C3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7087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602A0-DB59-4149-B817-A80BBC6F0B9F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059F5D3-300D-4C9E-A35D-8A2D7B7C3854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937884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602A0-DB59-4149-B817-A80BBC6F0B9F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059F5D3-300D-4C9E-A35D-8A2D7B7C3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6258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602A0-DB59-4149-B817-A80BBC6F0B9F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9F5D3-300D-4C9E-A35D-8A2D7B7C3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1587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602A0-DB59-4149-B817-A80BBC6F0B9F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9F5D3-300D-4C9E-A35D-8A2D7B7C3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908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602A0-DB59-4149-B817-A80BBC6F0B9F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9F5D3-300D-4C9E-A35D-8A2D7B7C3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795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602A0-DB59-4149-B817-A80BBC6F0B9F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059F5D3-300D-4C9E-A35D-8A2D7B7C3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432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602A0-DB59-4149-B817-A80BBC6F0B9F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059F5D3-300D-4C9E-A35D-8A2D7B7C3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00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602A0-DB59-4149-B817-A80BBC6F0B9F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059F5D3-300D-4C9E-A35D-8A2D7B7C3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232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602A0-DB59-4149-B817-A80BBC6F0B9F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9F5D3-300D-4C9E-A35D-8A2D7B7C3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075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602A0-DB59-4149-B817-A80BBC6F0B9F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9F5D3-300D-4C9E-A35D-8A2D7B7C3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593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602A0-DB59-4149-B817-A80BBC6F0B9F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9F5D3-300D-4C9E-A35D-8A2D7B7C3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70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602A0-DB59-4149-B817-A80BBC6F0B9F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059F5D3-300D-4C9E-A35D-8A2D7B7C3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932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2602A0-DB59-4149-B817-A80BBC6F0B9F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059F5D3-300D-4C9E-A35D-8A2D7B7C3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141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E49317-50F7-C0C7-3693-BE84CD5E507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Οικονομικά Μαθηματικά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7ECD71-8B17-881C-7799-875E6D3001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l-GR" dirty="0"/>
              <a:t>Ενότητα 11η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764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FCE92-F7EC-AEB6-9B66-73FD8AD38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/>
              <a:t>Βελτιστοποίηση και Γραμμικός </a:t>
            </a:r>
            <a:br>
              <a:rPr lang="el-GR" sz="3600" dirty="0"/>
            </a:br>
            <a:r>
              <a:rPr lang="el-GR" sz="3600" dirty="0"/>
              <a:t>Προγραμματισμός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44A4BB-529C-18FD-820D-512B1B7B90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dirty="0"/>
              <a:t>Αντικείμενο της Μαθηματικής Βελτιστοποίησης είναι η εύρεση της μικρότερης ή μεγαλύτερης τιμής μιας γραμμικής συνάρτησης που υπόκειται σε περιορισμούς υπό τη μορφή ανισοτήτων, με επιλογή κατάλληλων τιμών για τις μεταβλητές εισόδου. </a:t>
            </a:r>
          </a:p>
          <a:p>
            <a:pPr algn="just"/>
            <a:r>
              <a:rPr lang="el-GR" dirty="0"/>
              <a:t>Ο Γραμμικός Προγραμματισμός (ΓΠ) είναι μια μέθοδος Μαθηματικής Βελτιστοποίησης.</a:t>
            </a:r>
          </a:p>
          <a:p>
            <a:pPr algn="just"/>
            <a:r>
              <a:rPr lang="el-GR" dirty="0"/>
              <a:t>Η συνάρτηση λέγεται αντικειμενική συνάρτηση και το σύνολο των ανισοτήτων περιορισμοί. Η περιοχή στην οποία ικανοποιούνται όλες οι ανισότητες, λέγεται </a:t>
            </a:r>
            <a:r>
              <a:rPr lang="el-GR"/>
              <a:t>εφικτή περιοχή.</a:t>
            </a:r>
            <a:endParaRPr lang="el-GR" dirty="0"/>
          </a:p>
          <a:p>
            <a:pPr algn="just"/>
            <a:endParaRPr lang="el-GR" dirty="0"/>
          </a:p>
          <a:p>
            <a:pPr algn="just"/>
            <a:endParaRPr lang="el-GR" sz="1800" i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242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02338-5A07-76A0-86E5-B4AA0D304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Βελτιστοποίηση και Γραμμικός Προγραμματισμός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E33DD0-1A41-C0C9-4303-2B0AAE483B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sz="1800" dirty="0">
                <a:solidFill>
                  <a:schemeClr val="tx1"/>
                </a:solidFill>
              </a:rPr>
              <a:t>Μία εταιρεία παράγει δύο προϊόντα, το προϊόν Α και το προϊόν Β. Από την πώληση του προϊόντος Α η εταιρεία κερδίζει 150 ευρώ, ενώ από την πώληση του προϊόντος Β κερδίζει 100 ευρώ. Η εταιρεία διαθέτει </a:t>
            </a:r>
            <a:r>
              <a:rPr lang="el-GR" sz="2000" dirty="0">
                <a:solidFill>
                  <a:schemeClr val="tx1"/>
                </a:solidFill>
              </a:rPr>
              <a:t>100 εργάσιμες ώρες ημερησίως </a:t>
            </a:r>
            <a:r>
              <a:rPr lang="el-GR" sz="1800" dirty="0">
                <a:solidFill>
                  <a:schemeClr val="tx1"/>
                </a:solidFill>
              </a:rPr>
              <a:t>και για την κατασκευή του προϊόντος Α χρειάζονται 2 ώρες, ενώ για την κατασκευή του προϊόντος Β χρειάζεται 1 ώρα. Λόγοι μάρκετινγκ απαιτούν η ποσότητα του προϊόντος Β που κατασκευάζεται να μην υπερβαίνει την ποσότητα του Α και η ποσότητα του προϊόντος Α πρέπει να υπερβαίνει τα 20 τεμάχια. Επίσης, ο μηχανολογικός εξοπλισμός δεν επιτρέπει την κατασκευή περισσότερων από 28 τεμάχια για το προϊόν Β. </a:t>
            </a:r>
          </a:p>
          <a:p>
            <a:r>
              <a:rPr lang="el-GR" sz="1800" b="1" i="1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Πόσες μονάδες πρέπει να κατασκευαστούν για το προϊόν Α και πόσες για το Β ώστε να μεγιστοποιηθεί το κέρδος</a:t>
            </a:r>
            <a:r>
              <a:rPr lang="el-GR" b="1" i="1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el-GR" sz="1800" b="1" i="1" u="sng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584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A414CB-62B4-4115-B1B8-5DC140D55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Βελτιστοποίηση και Γραμμικός Προγραμματισμός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1D8B6F45-1199-5314-2291-50CCDA907F86}"/>
                  </a:ext>
                </a:extLst>
              </p:cNvPr>
              <p:cNvSpPr txBox="1">
                <a:spLocks noGrp="1"/>
              </p:cNvSpPr>
              <p:nvPr>
                <p:ph idx="1"/>
              </p:nvPr>
            </p:nvSpPr>
            <p:spPr>
              <a:xfrm>
                <a:off x="2589213" y="2133600"/>
                <a:ext cx="8915400" cy="213904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l-GR" b="1" i="0" smtClean="0">
                          <a:latin typeface="Cambria Math" panose="02040503050406030204" pitchFamily="18" charset="0"/>
                        </a:rPr>
                        <m:t>𝚭</m:t>
                      </m:r>
                      <m:r>
                        <a:rPr lang="el-GR" b="1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b="1" i="0" smtClean="0">
                          <a:latin typeface="Cambria Math" panose="02040503050406030204" pitchFamily="18" charset="0"/>
                        </a:rPr>
                        <m:t>𝟏𝟓𝟎</m:t>
                      </m:r>
                      <m:r>
                        <a:rPr lang="el-GR" b="1" i="0" smtClean="0">
                          <a:latin typeface="Cambria Math" panose="02040503050406030204" pitchFamily="18" charset="0"/>
                        </a:rPr>
                        <m:t>𝚾</m:t>
                      </m:r>
                      <m:r>
                        <a:rPr lang="el-GR" b="1" i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l-GR" b="1" i="0" smtClean="0">
                          <a:latin typeface="Cambria Math" panose="02040503050406030204" pitchFamily="18" charset="0"/>
                        </a:rPr>
                        <m:t>𝟏𝟎𝟎</m:t>
                      </m:r>
                      <m:r>
                        <a:rPr lang="el-GR" b="1" i="0" smtClean="0">
                          <a:latin typeface="Cambria Math" panose="02040503050406030204" pitchFamily="18" charset="0"/>
                        </a:rPr>
                        <m:t>𝚼</m:t>
                      </m:r>
                    </m:oMath>
                  </m:oMathPara>
                </a14:m>
                <a:endParaRPr lang="el-GR" b="1" dirty="0"/>
              </a:p>
              <a:p>
                <a:pPr marL="0" indent="0">
                  <a:buNone/>
                </a:pPr>
                <a:r>
                  <a:rPr lang="el-GR" b="1" dirty="0"/>
                  <a:t>Η συνάρτηση καλείται αντικειμενική συνάρτηση, την οποία θέλουμε να βελτιστοποιήσουμε (μεγιστοποίηση ή ελαχιστοποίηση)</a:t>
                </a:r>
              </a:p>
              <a:p>
                <a:r>
                  <a:rPr lang="el-GR" b="1" dirty="0"/>
                  <a:t>Ταυτόχρονα ισχύουν περιορισμοί</a:t>
                </a:r>
                <a:r>
                  <a:rPr lang="el-GR" dirty="0"/>
                  <a:t>: Ο χρόνος κατασκευής δεν μπορεί να υπερβαίνει τις 100 ώρες συνολικά. Ισχύει η ανισότητα</a:t>
                </a:r>
              </a:p>
              <a:p>
                <a:pPr marL="0" indent="0" algn="ctr">
                  <a:buNone/>
                </a:pPr>
                <a:r>
                  <a:rPr lang="el-GR" dirty="0"/>
                  <a:t> </a:t>
                </a:r>
                <a14:m>
                  <m:oMath xmlns:m="http://schemas.openxmlformats.org/officeDocument/2006/math">
                    <m:r>
                      <a:rPr lang="el-GR" i="1" dirty="0" smtClean="0">
                        <a:latin typeface="Cambria Math" panose="02040503050406030204" pitchFamily="18" charset="0"/>
                      </a:rPr>
                      <m:t>2∗</m:t>
                    </m:r>
                    <m:r>
                      <m:rPr>
                        <m:sty m:val="p"/>
                      </m:rPr>
                      <a:rPr lang="el-GR" i="0" dirty="0">
                        <a:latin typeface="Cambria Math" panose="02040503050406030204" pitchFamily="18" charset="0"/>
                      </a:rPr>
                      <m:t>Χ</m:t>
                    </m:r>
                    <m:r>
                      <a:rPr lang="el-GR" i="1" dirty="0">
                        <a:latin typeface="Cambria Math" panose="02040503050406030204" pitchFamily="18" charset="0"/>
                      </a:rPr>
                      <m:t> + 1∗</m:t>
                    </m:r>
                    <m:r>
                      <m:rPr>
                        <m:sty m:val="p"/>
                      </m:rPr>
                      <a:rPr lang="el-GR" i="0" dirty="0">
                        <a:latin typeface="Cambria Math" panose="02040503050406030204" pitchFamily="18" charset="0"/>
                      </a:rPr>
                      <m:t>Υ</m:t>
                    </m:r>
                    <m:r>
                      <a:rPr lang="el-GR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l-GR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l-GR" i="1" dirty="0">
                        <a:latin typeface="Cambria Math" panose="02040503050406030204" pitchFamily="18" charset="0"/>
                      </a:rPr>
                      <m:t> 100 </m:t>
                    </m:r>
                  </m:oMath>
                </a14:m>
                <a:endParaRPr lang="el-GR" dirty="0"/>
              </a:p>
            </p:txBody>
          </p:sp>
        </mc:Choice>
        <mc:Fallback xmlns="">
          <p:sp>
            <p:nvSpPr>
              <p:cNvPr id="4" name="Content Placeholder 3">
                <a:extLst>
                  <a:ext uri="{FF2B5EF4-FFF2-40B4-BE49-F238E27FC236}">
                    <a16:creationId xmlns:a16="http://schemas.microsoft.com/office/drawing/2014/main" id="{1D8B6F45-1199-5314-2291-50CCDA907F86}"/>
                  </a:ext>
                </a:extLst>
              </p:cNvPr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89213" y="2133600"/>
                <a:ext cx="8915400" cy="2139047"/>
              </a:xfrm>
              <a:prstGeom prst="rect">
                <a:avLst/>
              </a:prstGeom>
              <a:blipFill>
                <a:blip r:embed="rId2"/>
                <a:stretch>
                  <a:fillRect l="-6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AC8F8F5-F4DF-2CB2-1D6D-1FD9D4213618}"/>
                  </a:ext>
                </a:extLst>
              </p:cNvPr>
              <p:cNvSpPr txBox="1"/>
              <p:nvPr/>
            </p:nvSpPr>
            <p:spPr>
              <a:xfrm>
                <a:off x="2699294" y="4501247"/>
                <a:ext cx="8457861" cy="120032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indent="-342900" algn="just">
                  <a:buFont typeface="+mj-lt"/>
                  <a:buAutoNum type="arabicPeriod"/>
                </a:pPr>
                <a:r>
                  <a:rPr lang="el-GR" dirty="0"/>
                  <a:t>το Υ δεν μπορεί να υπερβαίνει το Χ, το Χ πρέπει να είναι μεγαλύτερο από 20 </a:t>
                </a:r>
                <a14:m>
                  <m:oMath xmlns:m="http://schemas.openxmlformats.org/officeDocument/2006/math">
                    <m:r>
                      <a:rPr lang="el-GR" b="1" i="1" dirty="0" smtClean="0">
                        <a:latin typeface="Cambria Math" panose="02040503050406030204" pitchFamily="18" charset="0"/>
                      </a:rPr>
                      <m:t>[</m:t>
                    </m:r>
                    <m:r>
                      <a:rPr lang="el-GR" sz="1800" b="1" i="0" u="none" strike="noStrike" baseline="0" dirty="0" smtClean="0">
                        <a:latin typeface="Cambria Math" panose="02040503050406030204" pitchFamily="18" charset="0"/>
                      </a:rPr>
                      <m:t>𝚾</m:t>
                    </m:r>
                    <m:r>
                      <a:rPr lang="el-GR" sz="1800" b="1" i="1" u="none" strike="noStrike" baseline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el-GR" sz="1800" b="1" i="0" u="none" strike="noStrike" baseline="0" dirty="0">
                        <a:latin typeface="Cambria Math" panose="02040503050406030204" pitchFamily="18" charset="0"/>
                      </a:rPr>
                      <m:t>𝚼</m:t>
                    </m:r>
                    <m:r>
                      <a:rPr lang="el-GR" sz="1800" b="1" i="1" u="none" strike="noStrike" baseline="0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l-GR" sz="1800" b="1" i="1" u="none" strike="noStrike" baseline="0" dirty="0">
                        <a:latin typeface="Cambria Math" panose="02040503050406030204" pitchFamily="18" charset="0"/>
                      </a:rPr>
                      <m:t>𝜿𝜶𝜾</m:t>
                    </m:r>
                    <m:r>
                      <a:rPr lang="el-GR" sz="1800" b="1" i="1" u="none" strike="noStrike" baseline="0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l-GR" sz="1800" b="1" i="0" u="none" strike="noStrike" baseline="0" dirty="0">
                        <a:latin typeface="Cambria Math" panose="02040503050406030204" pitchFamily="18" charset="0"/>
                      </a:rPr>
                      <m:t>𝚾</m:t>
                    </m:r>
                    <m:r>
                      <a:rPr lang="el-GR" sz="1800" b="1" i="1" u="none" strike="noStrike" baseline="0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l-GR" sz="1800" b="1" i="1" u="none" strike="noStrike" baseline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el-GR" sz="1800" b="1" i="1" u="none" strike="noStrike" baseline="0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l-GR" sz="1800" b="1" i="1" u="none" strike="noStrike" baseline="0" dirty="0">
                        <a:latin typeface="Cambria Math" panose="02040503050406030204" pitchFamily="18" charset="0"/>
                      </a:rPr>
                      <m:t>𝟐𝟎</m:t>
                    </m:r>
                    <m:r>
                      <a:rPr lang="el-GR" sz="1800" b="1" i="1" u="none" strike="noStrike" baseline="0" dirty="0">
                        <a:latin typeface="Cambria Math" panose="02040503050406030204" pitchFamily="18" charset="0"/>
                      </a:rPr>
                      <m:t>]</m:t>
                    </m:r>
                    <m:r>
                      <a:rPr lang="el-GR" sz="1800" b="0" i="1" u="none" strike="noStrike" baseline="0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dirty="0"/>
                  <a:t>και </a:t>
                </a:r>
              </a:p>
              <a:p>
                <a:pPr marL="342900" indent="-342900" algn="just">
                  <a:buFont typeface="+mj-lt"/>
                  <a:buAutoNum type="arabicPeriod"/>
                </a:pPr>
                <a:r>
                  <a:rPr lang="el-GR" dirty="0"/>
                  <a:t>το Υ πρέπει να είναι μικρότερο ή ίσο από 28 και μεγαλύτερο από 0 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1" i="1" dirty="0" smtClean="0">
                          <a:latin typeface="Cambria Math" panose="02040503050406030204" pitchFamily="18" charset="0"/>
                        </a:rPr>
                        <m:t>[</m:t>
                      </m:r>
                      <m:r>
                        <a:rPr lang="el-GR" sz="1800" b="1" i="0" u="none" strike="noStrike" baseline="0" dirty="0">
                          <a:latin typeface="Cambria Math" panose="02040503050406030204" pitchFamily="18" charset="0"/>
                        </a:rPr>
                        <m:t>𝚼</m:t>
                      </m:r>
                      <m:r>
                        <a:rPr lang="el-GR" b="1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l-GR" sz="1800" b="1" i="1" u="none" strike="noStrike" baseline="0" dirty="0">
                          <a:latin typeface="Cambria Math" panose="02040503050406030204" pitchFamily="18" charset="0"/>
                        </a:rPr>
                        <m:t>𝟐𝟖</m:t>
                      </m:r>
                      <m:r>
                        <a:rPr lang="el-GR" sz="1800" b="1" i="1" u="none" strike="noStrike" baseline="0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l-GR" sz="1800" b="1" i="1" u="none" strike="noStrike" baseline="0" dirty="0">
                          <a:latin typeface="Cambria Math" panose="02040503050406030204" pitchFamily="18" charset="0"/>
                        </a:rPr>
                        <m:t>𝜿𝜶𝜾</m:t>
                      </m:r>
                      <m:r>
                        <a:rPr lang="el-GR" sz="1800" b="1" i="1" u="none" strike="noStrike" baseline="0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l-GR" sz="1800" b="1" i="0" u="none" strike="noStrike" baseline="0" dirty="0">
                          <a:latin typeface="Cambria Math" panose="02040503050406030204" pitchFamily="18" charset="0"/>
                        </a:rPr>
                        <m:t>𝚼</m:t>
                      </m:r>
                      <m:r>
                        <a:rPr lang="el-GR" sz="1800" b="1" i="1" u="none" strike="noStrike" baseline="0" dirty="0">
                          <a:latin typeface="Cambria Math" panose="02040503050406030204" pitchFamily="18" charset="0"/>
                        </a:rPr>
                        <m:t> &gt; </m:t>
                      </m:r>
                      <m:r>
                        <a:rPr lang="el-GR" sz="1800" b="1" i="1" u="none" strike="noStrike" baseline="0" dirty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l-GR" sz="1800" b="1" i="1" u="none" strike="noStrike" baseline="0" dirty="0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l-GR" sz="1800" b="1" u="none" strike="noStrike" baseline="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AC8F8F5-F4DF-2CB2-1D6D-1FD9D42136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9294" y="4501247"/>
                <a:ext cx="8457861" cy="1200329"/>
              </a:xfrm>
              <a:prstGeom prst="rect">
                <a:avLst/>
              </a:prstGeom>
              <a:blipFill>
                <a:blip r:embed="rId3"/>
                <a:stretch>
                  <a:fillRect l="-577" t="-2538" r="-577" b="-50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64386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B878D8-B5CE-325E-80FA-7765CD8D9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Βελτιστοποίηση και Γραμμικός Προγραμματισμός</a:t>
            </a: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BE81F6B-F034-041B-AC66-53103CA0429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89213" y="2267092"/>
            <a:ext cx="8915400" cy="351126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77351E5-67DF-99A9-4AC0-C610F0A514A7}"/>
              </a:ext>
            </a:extLst>
          </p:cNvPr>
          <p:cNvSpPr txBox="1"/>
          <p:nvPr/>
        </p:nvSpPr>
        <p:spPr>
          <a:xfrm>
            <a:off x="2589213" y="5778358"/>
            <a:ext cx="761793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l-GR" dirty="0"/>
              <a:t>Οι τιμές Χ και Υ του σημείου αυτού, δηλαδή Χ=36 και Υ=28 είναι οι βέλτιστες τιμές για το πρόβλημα μας. Με αυτές τις τιμές Χ και Υ το συνολικό κέρδος Ζ γίνεται Ζ=8200</a:t>
            </a:r>
          </a:p>
        </p:txBody>
      </p:sp>
    </p:spTree>
    <p:extLst>
      <p:ext uri="{BB962C8B-B14F-4D97-AF65-F5344CB8AC3E}">
        <p14:creationId xmlns:p14="http://schemas.microsoft.com/office/powerpoint/2010/main" val="18218950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6A59A-5252-5AA9-3164-F6E7B8C7C1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Προϋποθέσεις Γραμμικού Προγραμματισμού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8AF3BF-3982-71DC-66AF-2E33EC12BE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l-GR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Γραμμικότητα</a:t>
            </a:r>
            <a:endParaRPr lang="el-G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l-GR" dirty="0"/>
              <a:t>Η αντικειμενική συνάρτηση και οι περιορισμοί πρέπει να είναι γραμμικές συναρτήσεις. Αντικειμενικές συναρτήσεις όπως η Ζ=ΑΧ</a:t>
            </a:r>
            <a:r>
              <a:rPr lang="el-GR" baseline="30000" dirty="0"/>
              <a:t>2</a:t>
            </a:r>
            <a:r>
              <a:rPr lang="el-GR" dirty="0"/>
              <a:t>+ΒΥ ή περιορισμοί όπως Χ&gt;Υ</a:t>
            </a:r>
            <a:r>
              <a:rPr lang="el-GR" baseline="30000" dirty="0"/>
              <a:t>2</a:t>
            </a:r>
            <a:r>
              <a:rPr lang="el-GR" dirty="0"/>
              <a:t> δεν είναι γραμμικοί και δεν εμπίπτουν στην κατηγορία των προβλημάτων Γραμμικού Προγραμματισμού.</a:t>
            </a:r>
          </a:p>
          <a:p>
            <a:pPr algn="just"/>
            <a:endParaRPr lang="el-GR" dirty="0"/>
          </a:p>
          <a:p>
            <a:pPr algn="just"/>
            <a:r>
              <a:rPr lang="el-GR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Βεβαιότητα</a:t>
            </a:r>
            <a:endParaRPr lang="el-G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l-GR" dirty="0"/>
              <a:t>Όλα τα στοιχεία του προβλήματος, όπως οι συντελεστές της αντικειμενικής συνάρτησης και οι περιορισμοί είναι εκ των προτέρων γνωστοί με απόλυτη βεβαιότητα.</a:t>
            </a:r>
          </a:p>
          <a:p>
            <a:endParaRPr lang="el-GR" dirty="0"/>
          </a:p>
          <a:p>
            <a:r>
              <a:rPr lang="el-GR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Διαιρετότητα</a:t>
            </a:r>
            <a:r>
              <a:rPr lang="el-GR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0" indent="0">
              <a:buNone/>
            </a:pPr>
            <a:r>
              <a:rPr lang="el-GR" dirty="0"/>
              <a:t>Όλες οι μεταβλητές απόφασης δεν είναι ακέραιοι αριθμοί, αλλά είναι πραγματικοί αριθμοί, οι οποίοι μπορούν να διαιρούνται επ’ άπειρον.</a:t>
            </a:r>
          </a:p>
          <a:p>
            <a:endParaRPr lang="el-GR" dirty="0"/>
          </a:p>
          <a:p>
            <a:r>
              <a:rPr lang="el-GR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Μονοδιάστατη</a:t>
            </a:r>
            <a:endParaRPr lang="el-GR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l-GR" dirty="0"/>
              <a:t>Μπορεί να υπάρχει μόνο μια αντικειμενική συνάρτηση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084643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31</TotalTime>
  <Words>467</Words>
  <Application>Microsoft Office PowerPoint</Application>
  <PresentationFormat>Widescreen</PresentationFormat>
  <Paragraphs>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Cambria Math</vt:lpstr>
      <vt:lpstr>Century Gothic</vt:lpstr>
      <vt:lpstr>Wingdings 3</vt:lpstr>
      <vt:lpstr>Wisp</vt:lpstr>
      <vt:lpstr>Οικονομικά Μαθηματικά</vt:lpstr>
      <vt:lpstr>Βελτιστοποίηση και Γραμμικός  Προγραμματισμός</vt:lpstr>
      <vt:lpstr>Βελτιστοποίηση και Γραμμικός Προγραμματισμός</vt:lpstr>
      <vt:lpstr>Βελτιστοποίηση και Γραμμικός Προγραμματισμός</vt:lpstr>
      <vt:lpstr>Βελτιστοποίηση και Γραμμικός Προγραμματισμός</vt:lpstr>
      <vt:lpstr>Προϋποθέσεις Γραμμικού Προγραμματισμού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 Tantoula</dc:creator>
  <cp:lastModifiedBy>Mary Tantoula</cp:lastModifiedBy>
  <cp:revision>15</cp:revision>
  <dcterms:created xsi:type="dcterms:W3CDTF">2024-05-15T18:49:01Z</dcterms:created>
  <dcterms:modified xsi:type="dcterms:W3CDTF">2024-05-21T08:57:01Z</dcterms:modified>
</cp:coreProperties>
</file>