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8"/>
  </p:notesMasterIdLst>
  <p:sldIdLst>
    <p:sldId id="508" r:id="rId2"/>
    <p:sldId id="464" r:id="rId3"/>
    <p:sldId id="465" r:id="rId4"/>
    <p:sldId id="466" r:id="rId5"/>
    <p:sldId id="467" r:id="rId6"/>
    <p:sldId id="468" r:id="rId7"/>
    <p:sldId id="469" r:id="rId8"/>
    <p:sldId id="471" r:id="rId9"/>
    <p:sldId id="499" r:id="rId10"/>
    <p:sldId id="472" r:id="rId11"/>
    <p:sldId id="500" r:id="rId12"/>
    <p:sldId id="473" r:id="rId13"/>
    <p:sldId id="474" r:id="rId14"/>
    <p:sldId id="501" r:id="rId15"/>
    <p:sldId id="475" r:id="rId16"/>
    <p:sldId id="502" r:id="rId17"/>
    <p:sldId id="503" r:id="rId18"/>
    <p:sldId id="476" r:id="rId19"/>
    <p:sldId id="504" r:id="rId20"/>
    <p:sldId id="505" r:id="rId21"/>
    <p:sldId id="477" r:id="rId22"/>
    <p:sldId id="478" r:id="rId23"/>
    <p:sldId id="506" r:id="rId24"/>
    <p:sldId id="479" r:id="rId25"/>
    <p:sldId id="509" r:id="rId26"/>
    <p:sldId id="510" r:id="rId27"/>
  </p:sldIdLst>
  <p:sldSz cx="9144000" cy="6858000" type="screen4x3"/>
  <p:notesSz cx="6858000" cy="99456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2" autoAdjust="0"/>
    <p:restoredTop sz="71203" autoAdjust="0"/>
  </p:normalViewPr>
  <p:slideViewPr>
    <p:cSldViewPr>
      <p:cViewPr varScale="1">
        <p:scale>
          <a:sx n="60" d="100"/>
          <a:sy n="60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89AAF-54EF-4C8A-A149-A7196365E762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A5740-16F7-43E5-98CF-95DA4EAACC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910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0294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803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360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0930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7304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4592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0521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3322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73573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939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482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l-GR" i="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2289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73576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5221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90061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72914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67872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l-GR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227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84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4163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3434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A5740-16F7-43E5-98CF-95DA4EAACC88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8704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8206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671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l-GR" sz="18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7416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l-GR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00916-ED0B-4C5C-B4AB-7CEC47796931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55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609600" y="1589088"/>
          <a:ext cx="7778824" cy="414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8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7952">
                <a:tc>
                  <a:txBody>
                    <a:bodyPr/>
                    <a:lstStyle/>
                    <a:p>
                      <a:pPr algn="r"/>
                      <a:r>
                        <a:rPr lang="el-GR" sz="2400" b="0" dirty="0" smtClean="0">
                          <a:latin typeface="Calibri" pitchFamily="34" charset="0"/>
                          <a:cs typeface="Calibri" pitchFamily="34" charset="0"/>
                        </a:rPr>
                        <a:t>Τμήμα Φιλοσοφίας</a:t>
                      </a:r>
                      <a:br>
                        <a:rPr lang="el-GR" sz="2400" b="0" dirty="0" smtClean="0"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l-GR" b="0" dirty="0" smtClean="0">
                          <a:latin typeface="Calibri" pitchFamily="34" charset="0"/>
                          <a:cs typeface="Calibri" pitchFamily="34" charset="0"/>
                        </a:rPr>
                        <a:t/>
                      </a:r>
                      <a:br>
                        <a:rPr lang="el-GR" b="0" dirty="0" smtClean="0">
                          <a:latin typeface="Calibri" pitchFamily="34" charset="0"/>
                          <a:cs typeface="Calibri" pitchFamily="34" charset="0"/>
                        </a:rPr>
                      </a:b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6594">
                <a:tc>
                  <a:txBody>
                    <a:bodyPr/>
                    <a:lstStyle/>
                    <a:p>
                      <a:pPr algn="ctr"/>
                      <a:r>
                        <a:rPr lang="el-GR" sz="4000" b="1" dirty="0" smtClean="0">
                          <a:latin typeface="Calibri" pitchFamily="34" charset="0"/>
                          <a:cs typeface="Calibri" pitchFamily="34" charset="0"/>
                        </a:rPr>
                        <a:t>Διδακτική της Φιλοσοφίας</a:t>
                      </a:r>
                    </a:p>
                    <a:p>
                      <a:pPr algn="r"/>
                      <a:endParaRPr lang="el-GR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/>
                      <a:endParaRPr lang="el-GR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/>
                      <a:endParaRPr lang="el-GR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6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>
                          <a:latin typeface="Calibri" pitchFamily="34" charset="0"/>
                          <a:cs typeface="Calibri" pitchFamily="34" charset="0"/>
                        </a:rPr>
                        <a:t>Αντιγόνη </a:t>
                      </a:r>
                      <a:r>
                        <a:rPr lang="el-GR" sz="3200" dirty="0" err="1" smtClean="0">
                          <a:latin typeface="Calibri" pitchFamily="34" charset="0"/>
                          <a:cs typeface="Calibri" pitchFamily="34" charset="0"/>
                        </a:rPr>
                        <a:t>Ντόκα</a:t>
                      </a:r>
                      <a:r>
                        <a:rPr lang="el-GR" sz="32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32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89040"/>
            <a:ext cx="2880320" cy="1829941"/>
          </a:xfrm>
        </p:spPr>
      </p:pic>
    </p:spTree>
    <p:extLst>
      <p:ext uri="{BB962C8B-B14F-4D97-AF65-F5344CB8AC3E}">
        <p14:creationId xmlns:p14="http://schemas.microsoft.com/office/powerpoint/2010/main" val="30218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4034" y="1"/>
            <a:ext cx="8350454" cy="1412775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Δ</a:t>
            </a:r>
            <a:r>
              <a:rPr lang="el-GR" sz="28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800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755576" y="1772816"/>
            <a:ext cx="7774389" cy="34563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Η ταξινομία </a:t>
            </a:r>
            <a:r>
              <a:rPr lang="el-GR" sz="2400" b="1" dirty="0" err="1"/>
              <a:t>Bloom</a:t>
            </a:r>
            <a:r>
              <a:rPr lang="el-GR" sz="2400" b="1" dirty="0"/>
              <a:t>:</a:t>
            </a:r>
          </a:p>
          <a:p>
            <a:pPr algn="just"/>
            <a:r>
              <a:rPr lang="el-GR" sz="2400" dirty="0"/>
              <a:t> Αναφέρεται σε μια κατάταξη των διαφορετικών στόχων που οι εκπαιδευτικοί θέτουν για τους μαθητές</a:t>
            </a:r>
          </a:p>
          <a:p>
            <a:pPr algn="just"/>
            <a:r>
              <a:rPr lang="el-GR" sz="2400" dirty="0"/>
              <a:t> Διαχωρίζει τους εκπαιδευτικούς στόχους σε τρεις τομείς</a:t>
            </a:r>
          </a:p>
          <a:p>
            <a:pPr algn="just"/>
            <a:r>
              <a:rPr lang="el-GR" sz="2400" dirty="0"/>
              <a:t>Στα πλαίσια αυτά η μάθηση σε υψηλά επίπεδα προϋποθέτει μια ήδη κατακτημένη γνώση και δεξιότητες χαμηλότερων επιπέδων </a:t>
            </a:r>
            <a:endParaRPr lang="el-GR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9314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4034" y="1"/>
            <a:ext cx="8350454" cy="1412775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Δ</a:t>
            </a:r>
            <a:r>
              <a:rPr lang="el-GR" sz="2800" b="1" dirty="0" smtClean="0">
                <a:solidFill>
                  <a:schemeClr val="tx1"/>
                </a:solidFill>
              </a:rPr>
              <a:t>ιδακτική παρέμβαση: </a:t>
            </a:r>
            <a:r>
              <a:rPr lang="el-G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800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614034" y="1628800"/>
            <a:ext cx="7915931" cy="315275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Η ταξινομία </a:t>
            </a:r>
            <a:r>
              <a:rPr lang="el-GR" sz="2400" b="1" dirty="0" err="1"/>
              <a:t>Bloom</a:t>
            </a:r>
            <a:r>
              <a:rPr lang="el-GR" sz="2400" b="1" dirty="0"/>
              <a:t>:</a:t>
            </a:r>
          </a:p>
          <a:p>
            <a:pPr algn="just"/>
            <a:r>
              <a:rPr lang="el-GR" sz="2400" dirty="0" smtClean="0"/>
              <a:t>Στόχος </a:t>
            </a:r>
            <a:r>
              <a:rPr lang="el-GR" sz="2400" dirty="0"/>
              <a:t>της ταξινομίας </a:t>
            </a:r>
            <a:r>
              <a:rPr lang="el-GR" sz="2400" dirty="0" err="1"/>
              <a:t>Bloom</a:t>
            </a:r>
            <a:r>
              <a:rPr lang="el-GR" sz="2400" dirty="0"/>
              <a:t> είναι να παρακινήσει τους εκπαιδευτικούς να εστιάζουν και σε στις τρεις περιοχές, δημιουργώντας μια </a:t>
            </a:r>
            <a:r>
              <a:rPr lang="el-GR" sz="2400" dirty="0" err="1"/>
              <a:t>πιo</a:t>
            </a:r>
            <a:r>
              <a:rPr lang="el-GR" sz="2400" dirty="0"/>
              <a:t> ολιστική μορφή εκπαίδευσης </a:t>
            </a:r>
            <a:endParaRPr lang="el-GR" sz="2400" baseline="30000" dirty="0"/>
          </a:p>
          <a:p>
            <a:pPr algn="just"/>
            <a:r>
              <a:rPr lang="el-GR" sz="2400" dirty="0"/>
              <a:t> Θεωρείται ένα θεμελιώδες και απαραίτητο στοιχείο της εκπαιδευτικής κοινότητας</a:t>
            </a:r>
          </a:p>
        </p:txBody>
      </p:sp>
    </p:spTree>
    <p:extLst>
      <p:ext uri="{BB962C8B-B14F-4D97-AF65-F5344CB8AC3E}">
        <p14:creationId xmlns:p14="http://schemas.microsoft.com/office/powerpoint/2010/main" val="1368050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068955" cy="1196751"/>
          </a:xfrm>
        </p:spPr>
        <p:txBody>
          <a:bodyPr>
            <a:normAutofit/>
          </a:bodyPr>
          <a:lstStyle/>
          <a:p>
            <a:pPr algn="ctr"/>
            <a:r>
              <a:rPr lang="el-GR" sz="2800" dirty="0"/>
              <a:t>Δ</a:t>
            </a:r>
            <a:r>
              <a:rPr lang="el-GR" sz="2800" dirty="0">
                <a:solidFill>
                  <a:schemeClr val="tx1"/>
                </a:solidFill>
              </a:rPr>
              <a:t>ιδακτική παρέμβαση: </a:t>
            </a:r>
            <a:r>
              <a:rPr lang="el-G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00808"/>
            <a:ext cx="5688632" cy="3960440"/>
          </a:xfrm>
        </p:spPr>
      </p:pic>
    </p:spTree>
    <p:extLst>
      <p:ext uri="{BB962C8B-B14F-4D97-AF65-F5344CB8AC3E}">
        <p14:creationId xmlns:p14="http://schemas.microsoft.com/office/powerpoint/2010/main" val="142784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424936" cy="1484784"/>
          </a:xfrm>
        </p:spPr>
        <p:txBody>
          <a:bodyPr>
            <a:normAutofit/>
          </a:bodyPr>
          <a:lstStyle/>
          <a:p>
            <a:pPr algn="ctr"/>
            <a:r>
              <a:rPr lang="el-GR" sz="2800" dirty="0"/>
              <a:t>Δ</a:t>
            </a:r>
            <a:r>
              <a:rPr lang="el-GR" sz="2800" dirty="0">
                <a:solidFill>
                  <a:schemeClr val="tx1"/>
                </a:solidFill>
              </a:rPr>
              <a:t>ιδακτική παρέμβαση: </a:t>
            </a:r>
            <a:r>
              <a:rPr lang="el-G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82279" y="1844824"/>
            <a:ext cx="7794177" cy="410445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Γνώση (</a:t>
            </a:r>
            <a:r>
              <a:rPr lang="el-GR" sz="2400" b="1" dirty="0" err="1"/>
              <a:t>knowledge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400" dirty="0"/>
              <a:t>Σημαίνει  την ανάκληση δεδομένων ή πληροφορίας. Το χαμηλότερο </a:t>
            </a:r>
            <a:r>
              <a:rPr lang="el-GR" sz="2400" dirty="0" smtClean="0"/>
              <a:t>επίπεδο</a:t>
            </a:r>
          </a:p>
          <a:p>
            <a:pPr algn="just"/>
            <a:r>
              <a:rPr lang="el-GR" sz="2400" dirty="0" smtClean="0"/>
              <a:t> </a:t>
            </a:r>
            <a:r>
              <a:rPr lang="el-GR" sz="2400" dirty="0"/>
              <a:t>Οι μαθητές ονομάζουν μέρη, αναγνωρίζουν, δίνουν ορισμό. Η συνηθέστερη μορφή μάθησης </a:t>
            </a:r>
            <a:r>
              <a:rPr lang="el-GR" sz="2400" i="1" dirty="0"/>
              <a:t>(ανάκληση γνώσης)</a:t>
            </a:r>
            <a:r>
              <a:rPr lang="el-GR" sz="2400" dirty="0"/>
              <a:t> όπου ζητείται από, τους εκπαιδευόμενους να ανακαλέσουν στη μνήμη τους και να διατυπώσουν ή να κάνουν χρήση πληροφοριών που συγκράτησαν από τη διδασκαλία ή μελέτησαν από διάφορες </a:t>
            </a:r>
            <a:r>
              <a:rPr lang="el-GR" sz="2400" dirty="0" smtClean="0"/>
              <a:t>πηγές</a:t>
            </a:r>
          </a:p>
          <a:p>
            <a:pPr marL="0" indent="0" algn="just">
              <a:buNone/>
            </a:pPr>
            <a:endParaRPr lang="el-GR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87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1"/>
            <a:ext cx="7923851" cy="1484784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844824"/>
            <a:ext cx="8153400" cy="381642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Γνώση (</a:t>
            </a:r>
            <a:r>
              <a:rPr lang="el-GR" sz="2400" b="1" dirty="0" err="1"/>
              <a:t>knowledge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400" dirty="0" smtClean="0"/>
              <a:t>Ουσιαστικά </a:t>
            </a:r>
            <a:r>
              <a:rPr lang="el-GR" sz="2400" dirty="0"/>
              <a:t>ελέγχεται η απομνημόνευση και η δυνατότητα άρτιας παρουσίασης</a:t>
            </a:r>
          </a:p>
          <a:p>
            <a:pPr algn="just"/>
            <a:endParaRPr lang="el-GR" sz="2400" dirty="0"/>
          </a:p>
          <a:p>
            <a:pPr algn="just">
              <a:buNone/>
            </a:pPr>
            <a:r>
              <a:rPr lang="el-GR" sz="2400" i="1" dirty="0">
                <a:solidFill>
                  <a:srgbClr val="92D050"/>
                </a:solidFill>
              </a:rPr>
              <a:t>(Ορίζω, περιγράφω, απαριθμώ, αναγνωρίζω, κατονομάζω, κατηγοριοποιώ, ταιριάζω, ονομάζω, διαβάζω, καταγράφω, αναπαράγω, επιλέγω, δηλώνω, βλέπω, γράφω)</a:t>
            </a:r>
            <a:endParaRPr lang="el-GR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"/>
            <a:ext cx="8212971" cy="1268759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7584" y="1628800"/>
            <a:ext cx="7708915" cy="4467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Κατανόηση (</a:t>
            </a:r>
            <a:r>
              <a:rPr lang="el-GR" sz="2400" b="1" dirty="0" err="1"/>
              <a:t>comprehension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400" dirty="0" smtClean="0"/>
              <a:t>Ελέγχεται </a:t>
            </a:r>
            <a:r>
              <a:rPr lang="el-GR" sz="2400" dirty="0"/>
              <a:t>κατά πόσον ο εκπαιδευόμενος κατάλαβε τις έννοιες που διδάχθηκε, προχωρώντας πέρα από την απλή </a:t>
            </a:r>
            <a:r>
              <a:rPr lang="el-GR" sz="2400" dirty="0" err="1"/>
              <a:t>συγκpάτηση</a:t>
            </a:r>
            <a:r>
              <a:rPr lang="el-GR" sz="2400" dirty="0"/>
              <a:t> γνώσεων. Αν είναι σε θέση να διακρίνει ανάμεσα σε παρόμοια «αντικείμενα» το ζητούμενο και να οδηγηθεί σε περαιτέρω συμπεράσματα</a:t>
            </a:r>
          </a:p>
          <a:p>
            <a:pPr algn="just"/>
            <a:endParaRPr lang="el-GR" sz="2400" dirty="0"/>
          </a:p>
          <a:p>
            <a:pPr algn="just">
              <a:buNone/>
            </a:pPr>
            <a:r>
              <a:rPr lang="el-GR" sz="2400" i="1" dirty="0">
                <a:solidFill>
                  <a:srgbClr val="92D050"/>
                </a:solidFill>
              </a:rPr>
              <a:t>(Κατηγοριοποιώ, αναφέρω, αλλάζω, περιγράφω, συζητώ, εκτιμώ, εξηγώ, γενικεύω, δίνω παραδείγματα, διασαφηνίζω, βγάζω νόημα, παραφράζω, </a:t>
            </a:r>
            <a:r>
              <a:rPr lang="el-GR" sz="2400" i="1" dirty="0" err="1">
                <a:solidFill>
                  <a:srgbClr val="92D050"/>
                </a:solidFill>
              </a:rPr>
              <a:t>επαναδηλώνω</a:t>
            </a:r>
            <a:r>
              <a:rPr lang="el-GR" sz="2400" i="1" dirty="0">
                <a:solidFill>
                  <a:srgbClr val="92D050"/>
                </a:solidFill>
              </a:rPr>
              <a:t>, ανακεφαλαιώνω, συνοψίζω, κατανοώ)</a:t>
            </a:r>
            <a:endParaRPr lang="el-GR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"/>
            <a:ext cx="8212971" cy="1268759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2204864"/>
            <a:ext cx="7492891" cy="38911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Κατανόηση (</a:t>
            </a:r>
            <a:r>
              <a:rPr lang="el-GR" sz="2400" b="1" dirty="0" err="1"/>
              <a:t>comprehension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400" dirty="0"/>
              <a:t>Σημαίνει  την κατανόηση της σημασίας, ερμηνεία προβλημάτων και οδηγιών, δήλωση ενός προβλήματος με διαφορετικές λέξεις. Ο μαθητής ερμηνεύει, εξηγεί γιατί συμβαίνει ένα φαινόμενο, κατατάσσει σε </a:t>
            </a:r>
            <a:r>
              <a:rPr lang="el-GR" sz="2400" dirty="0" smtClean="0"/>
              <a:t>κατηγορίες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2651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"/>
            <a:ext cx="8140963" cy="134076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772816"/>
            <a:ext cx="7128792" cy="43231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Εφαρμογή (</a:t>
            </a:r>
            <a:r>
              <a:rPr lang="el-GR" sz="2400" b="1" dirty="0" err="1"/>
              <a:t>application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400" dirty="0"/>
              <a:t>Σημαίνει  η  χρήση μιας έννοιας ή γενίκευσης σε νέες καταστάσεις και πλαίσια, εφαρμογή της γνώσης από το σχολείο σε άλλους χώρους. Ο μαθητής επιλύει, χρησιμοποιεί αρχές σε πραγματικές καταστάσεις, προβλέπει </a:t>
            </a:r>
            <a:r>
              <a:rPr lang="el-GR" sz="2400" dirty="0" smtClean="0"/>
              <a:t>αποτέλεσμα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55706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"/>
            <a:ext cx="8140963" cy="134076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772816"/>
            <a:ext cx="8082480" cy="43231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Εφαρμογή (</a:t>
            </a:r>
            <a:r>
              <a:rPr lang="el-GR" sz="2400" b="1" dirty="0" err="1"/>
              <a:t>application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200" dirty="0" smtClean="0"/>
              <a:t>Το </a:t>
            </a:r>
            <a:r>
              <a:rPr lang="el-GR" sz="2200" dirty="0"/>
              <a:t>τρίτο επίπεδο στην ταξινομία στόχων του </a:t>
            </a:r>
            <a:r>
              <a:rPr lang="el-GR" sz="2200" dirty="0" err="1"/>
              <a:t>Bloom</a:t>
            </a:r>
            <a:r>
              <a:rPr lang="el-GR" sz="2200" dirty="0"/>
              <a:t> προϋποθέτει και γνώση και κατανόηση από μέρους του εκπαιδευομένου. Εδώ εξετάζεται η ικανότητα της χρησιμοποίησης της </a:t>
            </a:r>
            <a:r>
              <a:rPr lang="el-GR" sz="2200" i="1" dirty="0" smtClean="0"/>
              <a:t>γνώσης</a:t>
            </a:r>
            <a:r>
              <a:rPr lang="el-GR" sz="2200" dirty="0" smtClean="0"/>
              <a:t> </a:t>
            </a:r>
            <a:r>
              <a:rPr lang="el-GR" sz="2200" dirty="0"/>
              <a:t>που δεν απομνημονεύθηκε απλώς, αλλά και κατανοήθηκε και είναι πλέον </a:t>
            </a:r>
            <a:r>
              <a:rPr lang="el-GR" sz="2200" i="1" dirty="0"/>
              <a:t>εργαλείο</a:t>
            </a:r>
            <a:r>
              <a:rPr lang="el-GR" sz="2200" dirty="0"/>
              <a:t> του μαθητή για επίλυση ζητουμένων καταστάσεων</a:t>
            </a:r>
          </a:p>
          <a:p>
            <a:pPr algn="just">
              <a:buNone/>
            </a:pPr>
            <a:r>
              <a:rPr lang="el-GR" sz="2400" dirty="0"/>
              <a:t/>
            </a:r>
            <a:br>
              <a:rPr lang="el-GR" sz="2400" dirty="0"/>
            </a:br>
            <a:endParaRPr lang="el-GR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49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"/>
            <a:ext cx="8140963" cy="134076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772816"/>
            <a:ext cx="7564899" cy="43231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Εφαρμογή (</a:t>
            </a:r>
            <a:r>
              <a:rPr lang="el-GR" sz="2400" b="1" dirty="0" err="1"/>
              <a:t>application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>
              <a:buNone/>
            </a:pPr>
            <a:r>
              <a:rPr lang="el-GR" sz="2400" dirty="0"/>
              <a:t/>
            </a:r>
            <a:br>
              <a:rPr lang="el-GR" sz="2400" dirty="0"/>
            </a:br>
            <a:r>
              <a:rPr lang="el-GR" sz="2400" i="1" dirty="0">
                <a:solidFill>
                  <a:srgbClr val="92D050"/>
                </a:solidFill>
              </a:rPr>
              <a:t>(Ενεργώ, εφαρμόζω, διαχειρίζομαι, εκφράζω, ελέγχω, δηλώνω, καθορίζω, αναπτύσσω, ανακαλύπτω, συνεισφέρω, καθιερώνω, επεκτείνω, υλοποιώ, περικλείω, ενημερώνω, διδάσκω, συμμετέχω, προβλέπω, ετοιμάζω, διατηρώ, προβάλλω, παρέχω, συσχετίζω, αναφέρω, δείχνω, λύνω, διδάσκω, μεταφέρω, χρησιμοποιώ, εκμεταλλεύομαι)</a:t>
            </a:r>
            <a:endParaRPr lang="el-GR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2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4034" y="1"/>
            <a:ext cx="7922465" cy="1196751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/>
              <a:t>Πεδία αναφοράς στη διδακτική της φιλοσοφίας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4034" y="1916832"/>
            <a:ext cx="7915931" cy="374441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l-GR" sz="3400" b="1" dirty="0"/>
              <a:t>Το πεδίο προβληματισμού της φιλοσοφίας αφορά:</a:t>
            </a:r>
          </a:p>
          <a:p>
            <a:pPr algn="just"/>
            <a:r>
              <a:rPr lang="el-GR" sz="3400" dirty="0"/>
              <a:t>Στην τυπική  και άτυπη εκπαίδευση,  στους σκοπούς και τους φορείς της, στις σχέσεις, στις μεθόδους και  στα ιδανικά που διέπουν την εκπαιδευτική διαδικασία</a:t>
            </a:r>
          </a:p>
          <a:p>
            <a:pPr algn="just">
              <a:buNone/>
            </a:pPr>
            <a:r>
              <a:rPr lang="el-GR" sz="3400" b="1" dirty="0"/>
              <a:t> </a:t>
            </a:r>
            <a:endParaRPr lang="el-GR" sz="3400" b="1" dirty="0" smtClean="0"/>
          </a:p>
          <a:p>
            <a:pPr algn="just">
              <a:buNone/>
            </a:pPr>
            <a:r>
              <a:rPr lang="el-GR" sz="3400" b="1" dirty="0" smtClean="0"/>
              <a:t>Οι </a:t>
            </a:r>
            <a:r>
              <a:rPr lang="el-GR" sz="3400" b="1" dirty="0"/>
              <a:t>κυριότεροι κλάδοι της φιλοσοφίας είναι: </a:t>
            </a:r>
          </a:p>
          <a:p>
            <a:pPr algn="just"/>
            <a:r>
              <a:rPr lang="el-GR" sz="3400" dirty="0"/>
              <a:t>Η γνωσιολογία ή φιλοσοφία της γνώσης  </a:t>
            </a:r>
          </a:p>
          <a:p>
            <a:pPr algn="just"/>
            <a:r>
              <a:rPr lang="el-GR" sz="3400" dirty="0"/>
              <a:t> Η μεταφυσική ή οντολογία </a:t>
            </a:r>
          </a:p>
          <a:p>
            <a:pPr algn="just"/>
            <a:r>
              <a:rPr lang="el-GR" sz="3400" dirty="0"/>
              <a:t> Η πρακτική φιλοσοφία (ηθική, πολιτική φιλοσοφία, αισθητική)</a:t>
            </a:r>
          </a:p>
          <a:p>
            <a:pPr algn="just"/>
            <a:endParaRPr lang="el-GR" sz="1200" dirty="0"/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913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4034" y="-387423"/>
            <a:ext cx="7922465" cy="2016224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4034" y="1628802"/>
            <a:ext cx="7915931" cy="3552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200" b="1" dirty="0"/>
              <a:t>Ανάλυση (</a:t>
            </a:r>
            <a:r>
              <a:rPr lang="el-GR" sz="2200" b="1" dirty="0" err="1"/>
              <a:t>analysis</a:t>
            </a:r>
            <a:r>
              <a:rPr lang="el-GR" sz="2200" b="1" dirty="0"/>
              <a:t>):</a:t>
            </a:r>
            <a:r>
              <a:rPr lang="el-GR" sz="2200" dirty="0"/>
              <a:t> </a:t>
            </a:r>
          </a:p>
          <a:p>
            <a:pPr algn="just"/>
            <a:r>
              <a:rPr lang="el-GR" sz="2200" dirty="0"/>
              <a:t>Σημαίνει η διάκριση σε συστατικά μέρη και κατανόηση της οργανωτικής δομής τους. Ο μαθητής συγκρίνει, αντιπαραβάλλει, αναλύει πρόβλημα στα επιμέρους συστατικά. Ελέγχεται η ικανότητα του ατόμου, το οποίο αφού έχει κατανοήσει το γνωστικό περιεχόμενο, μπορεί να διακρίνει καταστάσεις, προθέσεις και επιπτώσεις που δεν αναγράφονται, και συχνά τροποποιεί την αρχική αντίληψη</a:t>
            </a:r>
          </a:p>
          <a:p>
            <a:pPr marL="0" indent="0" algn="just">
              <a:buNone/>
            </a:pPr>
            <a:r>
              <a:rPr lang="el-GR" sz="2200" dirty="0"/>
              <a:t> </a:t>
            </a:r>
            <a:endParaRPr lang="el-GR" sz="2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68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4034" y="-387423"/>
            <a:ext cx="7922465" cy="2016224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4034" y="1628802"/>
            <a:ext cx="7915931" cy="3552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Ανάλυση (</a:t>
            </a:r>
            <a:r>
              <a:rPr lang="el-GR" sz="2400" b="1" dirty="0" err="1"/>
              <a:t>analysis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400" dirty="0" smtClean="0"/>
              <a:t>Είναι </a:t>
            </a:r>
            <a:r>
              <a:rPr lang="el-GR" sz="2400" dirty="0"/>
              <a:t>η ικανότητα διάκρισης που συχνά διατυπώνουμε ως μήνυμα του συγγραφέα ή του καλλιτέχνη</a:t>
            </a:r>
          </a:p>
          <a:p>
            <a:pPr algn="just">
              <a:buNone/>
            </a:pPr>
            <a:endParaRPr lang="el-GR" sz="2400" dirty="0"/>
          </a:p>
          <a:p>
            <a:pPr algn="just">
              <a:buNone/>
            </a:pPr>
            <a:r>
              <a:rPr lang="el-GR" sz="2400" i="1" dirty="0">
                <a:solidFill>
                  <a:srgbClr val="92D050"/>
                </a:solidFill>
              </a:rPr>
              <a:t>(Αναλύω, αποσυνθέτω, κατηγοριοποιώ, συγκρίνω, αντιπαραβάλλω, συσχετίζω, κάνω διάγραμμα, διαφοροποιώ, διακρίνω, διαχωρίζω, εστιάζω, διασαφηνίζω, συμπεραίνω, περιορίζω, περιγράφω, καταδεικνύω, προβάλλω, αναγνωρίζω, χωρίζω, υποδιαιρώ)</a:t>
            </a:r>
            <a:endParaRPr lang="el-GR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13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137535" cy="1412776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700808"/>
            <a:ext cx="7918405" cy="388843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l-GR" sz="2400" b="1" dirty="0" smtClean="0"/>
              <a:t>Σύνθεση </a:t>
            </a:r>
            <a:r>
              <a:rPr lang="el-GR" sz="2400" b="1" dirty="0"/>
              <a:t>(</a:t>
            </a:r>
            <a:r>
              <a:rPr lang="el-GR" sz="2400" b="1" dirty="0" err="1"/>
              <a:t>synthesis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>
              <a:lnSpc>
                <a:spcPct val="120000"/>
              </a:lnSpc>
            </a:pPr>
            <a:r>
              <a:rPr lang="el-GR" sz="2200" dirty="0"/>
              <a:t>Σημαίνει  την κατασκευή νέας δομής από διαφορετικά στοιχεία, δημιουργία νέου νοήματος ή δομής. Ο μαθητής σχεδιάζει, αναπτύσσει, οργανώνει επιμέρους στοιχεία για τη λύση προβλήματος. Η αντίστροφη πορεία της διαδικασίας της ανάλυσης. Ελέγχεται η δημιουργική ικανότητα του εξεταζομένου να δομεί ενιαίο σύνολο, που δεν προϋπήρχε, συνδυάζοντας διάσπαρτα στοιχεία. Πρόκειται για παραγωγική διαδικασία</a:t>
            </a:r>
          </a:p>
          <a:p>
            <a:pPr algn="just">
              <a:lnSpc>
                <a:spcPct val="120000"/>
              </a:lnSpc>
              <a:buNone/>
            </a:pPr>
            <a:endParaRPr lang="el-GR" sz="2400" dirty="0"/>
          </a:p>
          <a:p>
            <a:pPr algn="just">
              <a:lnSpc>
                <a:spcPct val="120000"/>
              </a:lnSpc>
              <a:buNone/>
            </a:pPr>
            <a:endParaRPr lang="el-GR" sz="2400" dirty="0"/>
          </a:p>
          <a:p>
            <a:pPr algn="just">
              <a:buNone/>
            </a:pP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3634120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137535" cy="1412776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700808"/>
            <a:ext cx="7918405" cy="244827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l-GR" sz="2400" b="1" dirty="0" smtClean="0"/>
              <a:t>Σύνθεση </a:t>
            </a:r>
            <a:r>
              <a:rPr lang="el-GR" sz="2400" b="1" dirty="0"/>
              <a:t>(</a:t>
            </a:r>
            <a:r>
              <a:rPr lang="el-GR" sz="2400" b="1" dirty="0" err="1"/>
              <a:t>synthesis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>
              <a:lnSpc>
                <a:spcPct val="120000"/>
              </a:lnSpc>
              <a:buNone/>
            </a:pPr>
            <a:r>
              <a:rPr lang="el-GR" sz="2400" i="1" dirty="0">
                <a:solidFill>
                  <a:srgbClr val="92D050"/>
                </a:solidFill>
              </a:rPr>
              <a:t>(Προσαρμόζω, προβλέπω, συνεργάζομαι, συνδυάζω, επικοινωνώ, συσσωρεύω, συνθέτω, δημιουργώ, σχεδιάζω, αναπτύσσω, μηχανεύομαι, εκφράζω, διευκολύνω, σχηματίζω, γενικεύω, υποθέτω, ενσωματώνω, εξατομικεύω, αρχικοποιώ, εντάσσω, παρεμβάλλω, εφευρίσκω, μοντελοποιώ, τροποποιώ, ενισχύω, σχεδιάζω, αναδιατάσσω, ανακατασκευάζω, δομώ, συνίσταμαι, καθιστώ έγκυρο)</a:t>
            </a:r>
            <a:endParaRPr lang="el-GR" sz="2400" dirty="0">
              <a:solidFill>
                <a:srgbClr val="92D050"/>
              </a:solidFill>
            </a:endParaRPr>
          </a:p>
          <a:p>
            <a:pPr algn="just">
              <a:lnSpc>
                <a:spcPct val="120000"/>
              </a:lnSpc>
              <a:buNone/>
            </a:pPr>
            <a:endParaRPr lang="el-GR" sz="2400" dirty="0"/>
          </a:p>
          <a:p>
            <a:pPr algn="just">
              <a:buNone/>
            </a:pP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185306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068955" cy="1412775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Δ</a:t>
            </a:r>
            <a:r>
              <a:rPr lang="el-GR" sz="24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628800"/>
            <a:ext cx="7488832" cy="4467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Αξιολόγηση (</a:t>
            </a:r>
            <a:r>
              <a:rPr lang="el-GR" sz="2400" b="1" dirty="0" err="1"/>
              <a:t>evaluation</a:t>
            </a:r>
            <a:r>
              <a:rPr lang="el-GR" sz="2400" b="1" dirty="0"/>
              <a:t>):</a:t>
            </a:r>
            <a:r>
              <a:rPr lang="el-GR" sz="2400" dirty="0"/>
              <a:t> </a:t>
            </a:r>
          </a:p>
          <a:p>
            <a:pPr algn="just"/>
            <a:r>
              <a:rPr lang="el-GR" sz="2200" dirty="0"/>
              <a:t>Σημαίνει  η  διατύπωση αξιολογικών κρίσεων. Ο μαθητής εκτιμά, ασκεί κριτική σε μία άποψη, επιχειρηματολογεί ενάντια σε μία πρόταση</a:t>
            </a:r>
          </a:p>
          <a:p>
            <a:pPr algn="just"/>
            <a:r>
              <a:rPr lang="el-GR" sz="2200" dirty="0"/>
              <a:t>Το ανώτερο επίπεδο στην ταξινομία.  Ελέγχεται  η  ικανότητα του μαθητή να κρίνει την αξία ή την ποιότητα ενεργειών, τεκμηριώνοντας την άποψη του με συγκεκριμένα κριτήρια που του δίνονται ή θέτει μόνος του. Σ’ αυτό αποσκοπούν οι ερωτήσεις </a:t>
            </a:r>
            <a:r>
              <a:rPr lang="el-GR" sz="2200" dirty="0" smtClean="0"/>
              <a:t>κρίσης</a:t>
            </a:r>
            <a:endParaRPr lang="el-GR" sz="2200" dirty="0"/>
          </a:p>
          <a:p>
            <a:pPr algn="just">
              <a:buNone/>
            </a:pPr>
            <a:r>
              <a:rPr lang="el-GR" sz="2200" i="1" dirty="0">
                <a:solidFill>
                  <a:srgbClr val="92D050"/>
                </a:solidFill>
              </a:rPr>
              <a:t>(Επιβραβεύω, συγκρίνω και αντιπαραβάλλω, συμπεραίνω, κριτικάρω, κρίνω, αποφασίζω, υποστηρίζω, ερμηνεύω, δικαιολογώ, </a:t>
            </a:r>
            <a:r>
              <a:rPr lang="el-GR" sz="2200" i="1" dirty="0" err="1">
                <a:solidFill>
                  <a:srgbClr val="92D050"/>
                </a:solidFill>
              </a:rPr>
              <a:t>αναπλαισιώνω</a:t>
            </a:r>
            <a:r>
              <a:rPr lang="el-GR" sz="2200" i="1" dirty="0">
                <a:solidFill>
                  <a:srgbClr val="92D050"/>
                </a:solidFill>
              </a:rPr>
              <a:t>, υπερασπίζομαι)</a:t>
            </a:r>
            <a:endParaRPr lang="el-GR" sz="2200" dirty="0">
              <a:solidFill>
                <a:srgbClr val="92D050"/>
              </a:solidFill>
            </a:endParaRPr>
          </a:p>
          <a:p>
            <a:pPr algn="just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92943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Δ</a:t>
            </a:r>
            <a:r>
              <a:rPr lang="el-GR" sz="28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7920880" cy="4395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b="1" dirty="0" smtClean="0"/>
              <a:t>Ας κάνουμε ένα παράδειγμα</a:t>
            </a:r>
            <a:endParaRPr lang="el-GR" sz="2200" b="1" dirty="0"/>
          </a:p>
          <a:p>
            <a:pPr lvl="2" algn="just"/>
            <a:r>
              <a:rPr lang="el-GR" sz="2200" b="1" dirty="0" smtClean="0"/>
              <a:t>Θέμα προς διδασκαλία: </a:t>
            </a:r>
            <a:r>
              <a:rPr lang="el-GR" sz="2200" i="1" dirty="0" smtClean="0"/>
              <a:t>Η έννοια του ωραίου </a:t>
            </a:r>
            <a:r>
              <a:rPr lang="el-GR" sz="2200" dirty="0" smtClean="0"/>
              <a:t>στον Πλάτωνα </a:t>
            </a:r>
          </a:p>
          <a:p>
            <a:pPr lvl="2" algn="just"/>
            <a:endParaRPr lang="el-GR" sz="2200" dirty="0"/>
          </a:p>
          <a:p>
            <a:pPr marL="91440" indent="0" algn="just">
              <a:buNone/>
            </a:pPr>
            <a:r>
              <a:rPr lang="el-GR" sz="2200" b="1" dirty="0" smtClean="0"/>
              <a:t>Εκπαιδευτικοί στόχοι- τρεις τομείς:</a:t>
            </a:r>
            <a:endParaRPr lang="el-GR" sz="2200" dirty="0"/>
          </a:p>
          <a:p>
            <a:pPr marL="1383030" lvl="3" indent="-285750" algn="just" fontAlgn="base"/>
            <a:r>
              <a:rPr lang="el-GR" sz="2200" dirty="0"/>
              <a:t>Τον γνωστικό </a:t>
            </a:r>
            <a:endParaRPr lang="el-GR" sz="2200" dirty="0" smtClean="0"/>
          </a:p>
          <a:p>
            <a:pPr marL="1383030" lvl="3" indent="-285750" algn="just" fontAlgn="base"/>
            <a:r>
              <a:rPr lang="el-GR" sz="2200" dirty="0" smtClean="0"/>
              <a:t>Τον </a:t>
            </a:r>
            <a:r>
              <a:rPr lang="el-GR" sz="2200" dirty="0"/>
              <a:t>συναισθηματικό </a:t>
            </a:r>
            <a:endParaRPr lang="el-GR" sz="2200" dirty="0" smtClean="0"/>
          </a:p>
          <a:p>
            <a:pPr marL="1383030" lvl="3" indent="-285750" algn="just" fontAlgn="base"/>
            <a:r>
              <a:rPr lang="el-GR" sz="2200" dirty="0" smtClean="0"/>
              <a:t>Τον ψυχοκινητικό</a:t>
            </a:r>
          </a:p>
          <a:p>
            <a:pPr marL="0" indent="0" algn="just" fontAlgn="base">
              <a:buNone/>
            </a:pPr>
            <a:endParaRPr lang="el-GR" sz="2800" dirty="0"/>
          </a:p>
          <a:p>
            <a:pPr marL="91440" indent="0" algn="just">
              <a:buNone/>
            </a:pPr>
            <a:endParaRPr lang="el-GR" sz="2800" b="1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38819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002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298504" cy="9906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Δ</a:t>
            </a:r>
            <a:r>
              <a:rPr lang="el-GR" sz="28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8010472" cy="4323184"/>
          </a:xfrm>
        </p:spPr>
        <p:txBody>
          <a:bodyPr/>
          <a:lstStyle/>
          <a:p>
            <a:pPr marL="45720" indent="0" algn="just" fontAlgn="base">
              <a:buNone/>
            </a:pPr>
            <a:r>
              <a:rPr lang="el-GR" sz="2200" b="1" dirty="0"/>
              <a:t>Ταξινομίες διδακτικών στόχων:</a:t>
            </a:r>
          </a:p>
          <a:p>
            <a:pPr lvl="1" algn="just" fontAlgn="base"/>
            <a:r>
              <a:rPr lang="el-GR" sz="2200" b="1" dirty="0"/>
              <a:t>Γνώση</a:t>
            </a:r>
          </a:p>
          <a:p>
            <a:pPr lvl="1" algn="just" fontAlgn="base"/>
            <a:r>
              <a:rPr lang="el-GR" sz="2200" b="1" dirty="0"/>
              <a:t>Κατανόηση</a:t>
            </a:r>
          </a:p>
          <a:p>
            <a:pPr lvl="1" algn="just" fontAlgn="base"/>
            <a:r>
              <a:rPr lang="el-GR" sz="2200" b="1" dirty="0"/>
              <a:t>Εφαρμογή </a:t>
            </a:r>
            <a:endParaRPr lang="el-GR" sz="2200" b="1" dirty="0" smtClean="0"/>
          </a:p>
          <a:p>
            <a:pPr lvl="1" algn="just" fontAlgn="base"/>
            <a:r>
              <a:rPr lang="el-GR" sz="2200" b="1" dirty="0" smtClean="0"/>
              <a:t>Ανάλυση</a:t>
            </a:r>
          </a:p>
          <a:p>
            <a:pPr lvl="1" algn="just" fontAlgn="base"/>
            <a:r>
              <a:rPr lang="el-GR" sz="2200" b="1" dirty="0" smtClean="0"/>
              <a:t>Σύνθεση</a:t>
            </a:r>
          </a:p>
          <a:p>
            <a:pPr lvl="1" algn="just" fontAlgn="base"/>
            <a:r>
              <a:rPr lang="el-GR" sz="2200" b="1" dirty="0" smtClean="0"/>
              <a:t>Αξιολόγηση </a:t>
            </a:r>
            <a:endParaRPr lang="el-GR" sz="2200" b="1" dirty="0"/>
          </a:p>
          <a:p>
            <a:endParaRPr lang="el-GR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38819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16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068955" cy="1268759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Πεδία αναφοράς στη διδακτική της </a:t>
            </a:r>
            <a:r>
              <a:rPr lang="el-GR" sz="3200" b="1" dirty="0" smtClean="0"/>
              <a:t>φιλοσοφίας: θεματολογία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700808"/>
            <a:ext cx="7918405" cy="44644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Η</a:t>
            </a:r>
            <a:r>
              <a:rPr lang="el-GR" sz="2400" b="1" dirty="0" smtClean="0"/>
              <a:t> διδακτική της φιλοσοφίας μπορεί να εκτείνεται στα ακόλουθα θεωρητικά πεδία:</a:t>
            </a:r>
            <a:endParaRPr lang="el-GR" sz="2400" b="1" dirty="0"/>
          </a:p>
          <a:p>
            <a:pPr algn="just"/>
            <a:r>
              <a:rPr lang="el-GR" sz="2400" dirty="0"/>
              <a:t>Σ</a:t>
            </a:r>
            <a:r>
              <a:rPr lang="el-GR" sz="2400" dirty="0" smtClean="0"/>
              <a:t>την </a:t>
            </a:r>
            <a:r>
              <a:rPr lang="el-GR" sz="2400" dirty="0"/>
              <a:t>οντολογία διότι την ενδιαφέρουν ερωτήματα όπως τι είναι ο άνθρωπος και αν υπάρχουν κάποιες αξίες βάσει των οποίων θα πρέπει να μεγαλώνει </a:t>
            </a:r>
          </a:p>
          <a:p>
            <a:pPr algn="just"/>
            <a:r>
              <a:rPr lang="el-GR" sz="2400" dirty="0"/>
              <a:t>Σ</a:t>
            </a:r>
            <a:r>
              <a:rPr lang="el-GR" sz="2400" dirty="0" smtClean="0"/>
              <a:t>τη </a:t>
            </a:r>
            <a:r>
              <a:rPr lang="el-GR" sz="2400" dirty="0"/>
              <a:t>γνωσιολογία επειδή την αφορούν ζητήματα όπως τι είναι γνώση και μάθηση, πώς πρέπει να δικαιολογώ τις πεποιθήσεις μου </a:t>
            </a:r>
          </a:p>
          <a:p>
            <a:pPr algn="just"/>
            <a:r>
              <a:rPr lang="el-GR" sz="2400" dirty="0" smtClean="0"/>
              <a:t> Στην </a:t>
            </a:r>
            <a:r>
              <a:rPr lang="el-GR" sz="2400" dirty="0"/>
              <a:t>πρακτική φιλοσοφία, καθώς ρωτά ποιες ηθικές, πολιτικές και αισθητικές αξίες θα πρέπει να ρυθμίζουν την ζωή και την εκπαίδευση του ανθρώπου</a:t>
            </a:r>
          </a:p>
        </p:txBody>
      </p:sp>
    </p:spTree>
    <p:extLst>
      <p:ext uri="{BB962C8B-B14F-4D97-AF65-F5344CB8AC3E}">
        <p14:creationId xmlns:p14="http://schemas.microsoft.com/office/powerpoint/2010/main" val="318640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068955" cy="1340768"/>
          </a:xfrm>
        </p:spPr>
        <p:txBody>
          <a:bodyPr/>
          <a:lstStyle/>
          <a:p>
            <a:pPr algn="ctr"/>
            <a:r>
              <a:rPr lang="el-GR" sz="2800" b="1" dirty="0"/>
              <a:t>Πεδία αναφοράς στη διδακτική της </a:t>
            </a:r>
            <a:r>
              <a:rPr lang="el-GR" sz="2800" b="1" dirty="0" smtClean="0"/>
              <a:t>φιλοσοφίας: προϋποθέσεις </a:t>
            </a:r>
            <a:r>
              <a:rPr lang="el-GR" sz="2700" b="1" dirty="0" smtClean="0"/>
              <a:t>διδακτικής παρέμβασης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628800"/>
            <a:ext cx="7846397" cy="475252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400" b="1" dirty="0"/>
              <a:t>Τομείς έρευνας της Εκπαιδευτικής Ψυχολογίας  που μας αφορούν:</a:t>
            </a:r>
          </a:p>
          <a:p>
            <a:pPr algn="just"/>
            <a:r>
              <a:rPr lang="el-GR" sz="2400" dirty="0"/>
              <a:t>Τα γνωρίσματα του </a:t>
            </a:r>
            <a:r>
              <a:rPr lang="el-GR" sz="2400" dirty="0" smtClean="0"/>
              <a:t>«καλού εκπαιδευτικού»</a:t>
            </a:r>
            <a:endParaRPr lang="el-GR" sz="2400" dirty="0"/>
          </a:p>
          <a:p>
            <a:pPr algn="just"/>
            <a:r>
              <a:rPr lang="el-GR" sz="2400" dirty="0"/>
              <a:t>Θεωρίες ανάπτυξης (γλωσσική ανάπτυξη, γνωστική ανάπτυξη, προσωπική-</a:t>
            </a:r>
            <a:r>
              <a:rPr lang="el-GR" sz="2400" dirty="0" err="1"/>
              <a:t>κονωνική </a:t>
            </a:r>
            <a:r>
              <a:rPr lang="el-GR" sz="2400" dirty="0"/>
              <a:t>ανάπτυξη)</a:t>
            </a:r>
          </a:p>
          <a:p>
            <a:pPr algn="just"/>
            <a:r>
              <a:rPr lang="el-GR" sz="2400" dirty="0"/>
              <a:t>Θεωρίες μάθησης και εκπαιδευτική πράξη</a:t>
            </a:r>
          </a:p>
          <a:p>
            <a:pPr algn="just"/>
            <a:r>
              <a:rPr lang="el-GR" sz="2400" dirty="0"/>
              <a:t>Ατομικά χαρακτηριστικά μαθητών (φύλο, ηλικία, γνωστικό επίπεδο, γλώσσα, κουλτούρα, </a:t>
            </a:r>
            <a:r>
              <a:rPr lang="el-GR" sz="2400" dirty="0" err="1"/>
              <a:t>κοινωνικο</a:t>
            </a:r>
            <a:r>
              <a:rPr lang="el-GR" sz="2400" dirty="0"/>
              <a:t>-οικονομικό επίπεδο) </a:t>
            </a:r>
          </a:p>
          <a:p>
            <a:pPr algn="just"/>
            <a:r>
              <a:rPr lang="el-GR" sz="2400" dirty="0"/>
              <a:t>Τρόποι διδασκαλίας</a:t>
            </a:r>
          </a:p>
          <a:p>
            <a:pPr algn="just"/>
            <a:r>
              <a:rPr lang="el-GR" sz="2400" dirty="0"/>
              <a:t>Κίνητρα στη διδασκαλία και τη μάθηση</a:t>
            </a:r>
          </a:p>
        </p:txBody>
      </p:sp>
    </p:spTree>
    <p:extLst>
      <p:ext uri="{BB962C8B-B14F-4D97-AF65-F5344CB8AC3E}">
        <p14:creationId xmlns:p14="http://schemas.microsoft.com/office/powerpoint/2010/main" val="186179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"/>
            <a:ext cx="8068955" cy="1268759"/>
          </a:xfrm>
        </p:spPr>
        <p:txBody>
          <a:bodyPr/>
          <a:lstStyle/>
          <a:p>
            <a:pPr algn="ctr"/>
            <a:r>
              <a:rPr lang="el-GR" sz="2400" b="1" dirty="0"/>
              <a:t>Πεδία αναφοράς στη διδακτική της φιλοσοφίας: προϋποθέσεις διδακτικής παρέμβασης</a:t>
            </a: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7584" y="1844824"/>
            <a:ext cx="7702381" cy="410445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sz="2400" b="1" dirty="0" smtClean="0"/>
              <a:t>Τομείς </a:t>
            </a:r>
            <a:r>
              <a:rPr lang="el-GR" sz="2400" b="1" dirty="0"/>
              <a:t>έρευνας της Εκπαιδευτικής Ψυχολογίας  που μας αφορούν:</a:t>
            </a:r>
          </a:p>
          <a:p>
            <a:pPr algn="just"/>
            <a:r>
              <a:rPr lang="el-GR" sz="2400" dirty="0"/>
              <a:t>Επικοινωνία και διαπροσωπικές σχέσεις</a:t>
            </a:r>
          </a:p>
          <a:p>
            <a:pPr algn="just"/>
            <a:r>
              <a:rPr lang="el-GR" sz="2400" dirty="0"/>
              <a:t>Σχέσεις συμμαθητών και σχέσεις δασκάλου-μαθητών</a:t>
            </a:r>
          </a:p>
          <a:p>
            <a:pPr algn="just"/>
            <a:r>
              <a:rPr lang="el-GR" sz="2400" dirty="0"/>
              <a:t>Μαθησιακές δυσκολίες και ειδικές εκπαιδευτικές ανάγκες</a:t>
            </a:r>
          </a:p>
          <a:p>
            <a:pPr algn="just"/>
            <a:r>
              <a:rPr lang="el-GR" sz="2400" dirty="0"/>
              <a:t>Αξιολόγηση της μάθησης</a:t>
            </a:r>
          </a:p>
          <a:p>
            <a:pPr algn="just"/>
            <a:r>
              <a:rPr lang="el-GR" sz="2400" dirty="0"/>
              <a:t>Διαγνωστικά τεστ (σταθμισμένες δοκιμασίες στην εκπαίδευση)</a:t>
            </a:r>
          </a:p>
          <a:p>
            <a:pPr algn="just"/>
            <a:r>
              <a:rPr lang="el-GR" sz="2400" dirty="0"/>
              <a:t>Η πολλαπλή νοημοσύνη-Η συναισθηματική νοημοσύνη</a:t>
            </a:r>
          </a:p>
          <a:p>
            <a:pPr algn="just"/>
            <a:r>
              <a:rPr lang="el-GR" sz="2400" dirty="0"/>
              <a:t>Νέες τεχνολογίες στην εκπαιδευτική πράξη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691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/>
              <a:t>Πεδία αναφοράς στη διδακτική της φιλοσοφίας: προϋποθέσεις διδακτικής παρέμβασης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2060848"/>
            <a:ext cx="7630373" cy="300645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l-GR" sz="2200" dirty="0"/>
              <a:t>Ο </a:t>
            </a:r>
            <a:r>
              <a:rPr lang="el-GR" sz="2200" b="1" dirty="0" err="1"/>
              <a:t>Rene</a:t>
            </a:r>
            <a:r>
              <a:rPr lang="el-GR" sz="2200" b="1" dirty="0"/>
              <a:t> </a:t>
            </a:r>
            <a:r>
              <a:rPr lang="el-GR" sz="2200" b="1" dirty="0" err="1"/>
              <a:t>Hubert</a:t>
            </a:r>
            <a:r>
              <a:rPr lang="el-GR" sz="2200" dirty="0"/>
              <a:t> θεωρεί ότι «η παιδαγωγική πράξη είναι υποταγμένη σε τελεολογικές αρχές που δεν είναι καθόλου ζήτημα επιστήμης ούτε τεχνικής, αλλά συνείδησης ή και, κατά συνέπεια, φιλοσοφίας»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52797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2800" b="1" dirty="0"/>
              <a:t>Πεδία αναφοράς στη διδακτική της φιλοσοφίας: προϋποθέσεις διδακτικής παρέμβασης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772816"/>
            <a:ext cx="7917317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b="1" dirty="0"/>
              <a:t>Ποιοι παράγοντες επηρεάζουν περισσότερο τη διαδικασία της μάθησης;</a:t>
            </a:r>
            <a:endParaRPr lang="el-GR" sz="2200" dirty="0"/>
          </a:p>
          <a:p>
            <a:r>
              <a:rPr lang="el-GR" sz="2200" dirty="0"/>
              <a:t>Αναλυτικό πρόγραμμα, ύλη, χώροι  και εξοπλισμός του σχολείου, μέγεθος τάξης, γονείς ή ο εκπαιδευτικός;</a:t>
            </a:r>
            <a:endParaRPr lang="en-US" sz="2200" dirty="0"/>
          </a:p>
          <a:p>
            <a:r>
              <a:rPr lang="el-GR" sz="2200" dirty="0"/>
              <a:t>Ο Εκπαιδευτικός</a:t>
            </a:r>
            <a:r>
              <a:rPr lang="el-GR" sz="2200" dirty="0" smtClean="0"/>
              <a:t>;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sz="2000" dirty="0"/>
              <a:t>Γνώση του </a:t>
            </a:r>
            <a:r>
              <a:rPr lang="el-GR" sz="2000" dirty="0" smtClean="0"/>
              <a:t>αντικειμένου;</a:t>
            </a:r>
            <a:endParaRPr lang="el-GR" sz="2000" dirty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sz="2000" dirty="0"/>
              <a:t>Χαρακτηριστικά των </a:t>
            </a:r>
            <a:r>
              <a:rPr lang="el-GR" sz="2000" dirty="0" smtClean="0"/>
              <a:t>μαθητών;</a:t>
            </a:r>
            <a:endParaRPr lang="el-GR" sz="2000" dirty="0"/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sz="2000" dirty="0"/>
              <a:t>Επιστήμη ή σύνολο πρακτικών οδηγιών;</a:t>
            </a:r>
          </a:p>
          <a:p>
            <a:pPr marL="342900" indent="-342900" algn="just">
              <a:lnSpc>
                <a:spcPct val="120000"/>
              </a:lnSpc>
              <a:defRPr/>
            </a:pPr>
            <a:r>
              <a:rPr lang="el-GR" sz="2000" dirty="0"/>
              <a:t>Από την επιστημονική γνώση στη διδακτέα </a:t>
            </a:r>
            <a:r>
              <a:rPr lang="el-GR" sz="2000" dirty="0" smtClean="0"/>
              <a:t>ύλη;</a:t>
            </a:r>
            <a:endParaRPr lang="el-GR" sz="2000" dirty="0"/>
          </a:p>
          <a:p>
            <a:endParaRPr lang="el-GR" sz="1100" dirty="0"/>
          </a:p>
          <a:p>
            <a:endParaRPr lang="el-GR" sz="2200" dirty="0"/>
          </a:p>
          <a:p>
            <a:pPr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23993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-243407"/>
            <a:ext cx="8513440" cy="1584176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Δ</a:t>
            </a:r>
            <a:r>
              <a:rPr lang="el-GR" sz="2800" b="1" dirty="0" smtClean="0">
                <a:solidFill>
                  <a:schemeClr val="tx1"/>
                </a:solidFill>
              </a:rPr>
              <a:t>ιδακτική παρέμβαση: </a:t>
            </a:r>
            <a:r>
              <a:rPr lang="el-G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</a:t>
            </a:r>
            <a:r>
              <a:rPr lang="el-G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διδακτικών στόχων</a:t>
            </a:r>
            <a:endParaRPr lang="el-GR" sz="2800" b="1" dirty="0">
              <a:solidFill>
                <a:schemeClr val="tx1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971600" y="1844824"/>
            <a:ext cx="7776864" cy="5503912"/>
          </a:xfrm>
        </p:spPr>
        <p:txBody>
          <a:bodyPr/>
          <a:lstStyle/>
          <a:p>
            <a:pPr fontAlgn="base">
              <a:buNone/>
            </a:pPr>
            <a:r>
              <a:rPr lang="el-GR" sz="2200" b="1" dirty="0" smtClean="0"/>
              <a:t>Ταξινομία </a:t>
            </a:r>
            <a:r>
              <a:rPr lang="en-US" sz="2200" b="1" dirty="0" smtClean="0"/>
              <a:t>Bloom</a:t>
            </a:r>
            <a:r>
              <a:rPr lang="el-GR" sz="2200" b="1" dirty="0" smtClean="0"/>
              <a:t>:</a:t>
            </a:r>
          </a:p>
          <a:p>
            <a:pPr algn="just" fontAlgn="base"/>
            <a:r>
              <a:rPr lang="el-GR" sz="2200" dirty="0" err="1" smtClean="0"/>
              <a:t>To</a:t>
            </a:r>
            <a:r>
              <a:rPr lang="el-GR" sz="2200" dirty="0" smtClean="0"/>
              <a:t> 1956 </a:t>
            </a:r>
            <a:r>
              <a:rPr lang="el-GR" sz="2200" dirty="0"/>
              <a:t>ο </a:t>
            </a:r>
            <a:r>
              <a:rPr lang="el-GR" sz="2200" dirty="0" err="1"/>
              <a:t>Benjamin</a:t>
            </a:r>
            <a:r>
              <a:rPr lang="el-GR" sz="2200" dirty="0"/>
              <a:t> </a:t>
            </a:r>
            <a:r>
              <a:rPr lang="el-GR" sz="2200" dirty="0" err="1"/>
              <a:t>Bloom</a:t>
            </a:r>
            <a:r>
              <a:rPr lang="el-GR" sz="2200" dirty="0"/>
              <a:t> </a:t>
            </a:r>
            <a:r>
              <a:rPr lang="el-GR" sz="2200" dirty="0" err="1"/>
              <a:t>προτείνε</a:t>
            </a:r>
            <a:r>
              <a:rPr lang="el-GR" sz="2200" dirty="0"/>
              <a:t> μια ταξινόμηση-κατάταξη (</a:t>
            </a:r>
            <a:r>
              <a:rPr lang="el-GR" sz="2200" dirty="0" err="1"/>
              <a:t>ταξονομία</a:t>
            </a:r>
            <a:r>
              <a:rPr lang="el-GR" sz="2200" dirty="0"/>
              <a:t>) σε ιεραρχική μορφή των εκπαιδευτικών στόχων (</a:t>
            </a:r>
            <a:r>
              <a:rPr lang="el-GR" sz="2200" dirty="0" err="1"/>
              <a:t>educational</a:t>
            </a:r>
            <a:r>
              <a:rPr lang="el-GR" sz="2200" dirty="0"/>
              <a:t> </a:t>
            </a:r>
            <a:r>
              <a:rPr lang="el-GR" sz="2200" dirty="0" err="1"/>
              <a:t>objectives</a:t>
            </a:r>
            <a:r>
              <a:rPr lang="el-GR" sz="2200" dirty="0" smtClean="0"/>
              <a:t>)</a:t>
            </a:r>
          </a:p>
          <a:p>
            <a:pPr algn="just" fontAlgn="base"/>
            <a:r>
              <a:rPr lang="el-GR" sz="2200" dirty="0" smtClean="0"/>
              <a:t>Στην βάση αυτής της </a:t>
            </a:r>
            <a:r>
              <a:rPr lang="el-GR" sz="2200" dirty="0" err="1" smtClean="0"/>
              <a:t>θώρησης</a:t>
            </a:r>
            <a:r>
              <a:rPr lang="el-GR" sz="2200" dirty="0" smtClean="0"/>
              <a:t> προέκυψε μια αναθεώρηση των διδακτικών στόχων </a:t>
            </a:r>
            <a:endParaRPr lang="el-GR" sz="2200" dirty="0"/>
          </a:p>
          <a:p>
            <a:endParaRPr lang="el-GR" sz="2400" dirty="0"/>
          </a:p>
        </p:txBody>
      </p:sp>
      <p:pic>
        <p:nvPicPr>
          <p:cNvPr id="7" name="3 - Θέση περιεχομένου" descr="bloom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758" y="4797152"/>
            <a:ext cx="1706706" cy="171792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19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-243407"/>
            <a:ext cx="8513440" cy="1512167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Δ</a:t>
            </a:r>
            <a:r>
              <a:rPr lang="el-GR" sz="2800" b="1" dirty="0">
                <a:solidFill>
                  <a:schemeClr val="tx1"/>
                </a:solidFill>
              </a:rPr>
              <a:t>ιδακτική παρέμβαση: </a:t>
            </a:r>
            <a:r>
              <a:rPr lang="el-G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Ταξινομίες διδακτικών στόχων</a:t>
            </a:r>
            <a:endParaRPr lang="el-GR" sz="2800" b="1" dirty="0">
              <a:solidFill>
                <a:schemeClr val="tx1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683568" y="1628800"/>
            <a:ext cx="7632848" cy="5719936"/>
          </a:xfrm>
        </p:spPr>
        <p:txBody>
          <a:bodyPr/>
          <a:lstStyle/>
          <a:p>
            <a:pPr fontAlgn="base">
              <a:buNone/>
            </a:pPr>
            <a:r>
              <a:rPr lang="el-GR" sz="2400" b="1" dirty="0" smtClean="0"/>
              <a:t>Ταξινομία </a:t>
            </a:r>
            <a:r>
              <a:rPr lang="en-US" sz="2400" b="1" dirty="0" smtClean="0"/>
              <a:t>Bloom</a:t>
            </a:r>
            <a:r>
              <a:rPr lang="el-GR" sz="2400" b="1" dirty="0" smtClean="0"/>
              <a:t>:</a:t>
            </a:r>
          </a:p>
          <a:p>
            <a:pPr algn="just" fontAlgn="base"/>
            <a:r>
              <a:rPr lang="el-GR" sz="2400" dirty="0" smtClean="0"/>
              <a:t>Οι </a:t>
            </a:r>
            <a:r>
              <a:rPr lang="el-GR" sz="2400" dirty="0"/>
              <a:t>εκπαιδευτικοί στόχοι μπορούν να διακριθούν σε τρεις τομείς:</a:t>
            </a:r>
          </a:p>
          <a:p>
            <a:pPr algn="just" fontAlgn="base"/>
            <a:r>
              <a:rPr lang="el-GR" sz="2400" dirty="0"/>
              <a:t>Τον γνωστικό (</a:t>
            </a:r>
            <a:r>
              <a:rPr lang="el-GR" sz="2400" dirty="0" err="1"/>
              <a:t>cognitive</a:t>
            </a:r>
            <a:r>
              <a:rPr lang="el-GR" sz="2400" dirty="0"/>
              <a:t>), που αφορά τις διεργασίες της γνώσης</a:t>
            </a:r>
          </a:p>
          <a:p>
            <a:pPr algn="just" fontAlgn="base"/>
            <a:r>
              <a:rPr lang="el-GR" sz="2400" dirty="0"/>
              <a:t>Τον συναισθηματικό (</a:t>
            </a:r>
            <a:r>
              <a:rPr lang="el-GR" sz="2400" dirty="0" err="1"/>
              <a:t>affective</a:t>
            </a:r>
            <a:r>
              <a:rPr lang="el-GR" sz="2400" dirty="0"/>
              <a:t>), που αφορά τις στάσεις (</a:t>
            </a:r>
            <a:r>
              <a:rPr lang="el-GR" sz="2400" dirty="0" err="1"/>
              <a:t>attitudes</a:t>
            </a:r>
            <a:r>
              <a:rPr lang="el-GR" sz="2400" dirty="0"/>
              <a:t>) </a:t>
            </a:r>
          </a:p>
          <a:p>
            <a:pPr algn="just" fontAlgn="base"/>
            <a:r>
              <a:rPr lang="el-GR" sz="2400" dirty="0"/>
              <a:t>Τον ψυχοκινητικό (</a:t>
            </a:r>
            <a:r>
              <a:rPr lang="el-GR" sz="2400" dirty="0" err="1"/>
              <a:t>psychomotor</a:t>
            </a:r>
            <a:r>
              <a:rPr lang="el-GR" sz="2400" dirty="0"/>
              <a:t>), που αφορά τις δεξιότητες (</a:t>
            </a:r>
            <a:r>
              <a:rPr lang="el-GR" sz="2400" dirty="0" err="1"/>
              <a:t>skills</a:t>
            </a:r>
            <a:r>
              <a:rPr lang="el-GR" sz="2400" dirty="0"/>
              <a:t>)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887398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3977</TotalTime>
  <Words>1391</Words>
  <Application>Microsoft Office PowerPoint</Application>
  <PresentationFormat>Προβολή στην οθόνη (4:3)</PresentationFormat>
  <Paragraphs>155</Paragraphs>
  <Slides>26</Slides>
  <Notes>26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1" baseType="lpstr">
      <vt:lpstr>Calibri</vt:lpstr>
      <vt:lpstr>Tw Cen MT</vt:lpstr>
      <vt:lpstr>Wingdings</vt:lpstr>
      <vt:lpstr>Wingdings 2</vt:lpstr>
      <vt:lpstr>Διάμεσος</vt:lpstr>
      <vt:lpstr>Παρουσίαση του PowerPoint</vt:lpstr>
      <vt:lpstr>Πεδία αναφοράς στη διδακτική της φιλοσοφίας</vt:lpstr>
      <vt:lpstr>Πεδία αναφοράς στη διδακτική της φιλοσοφίας: θεματολογία</vt:lpstr>
      <vt:lpstr>Πεδία αναφοράς στη διδακτική της φιλοσοφίας: προϋποθέσεις διδακτικής παρέμβασης</vt:lpstr>
      <vt:lpstr>Πεδία αναφοράς στη διδακτική της φιλοσοφίας: προϋποθέσεις διδακτικής παρέμβασης</vt:lpstr>
      <vt:lpstr>Πεδία αναφοράς στη διδακτική της φιλοσοφίας: προϋποθέσεις διδακτικής παρέμβασης</vt:lpstr>
      <vt:lpstr>Πεδία αναφοράς στη διδακτική της φιλοσοφίας: προϋποθέσεις διδακτικής παρέμβασης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  <vt:lpstr>Διδακτική παρέμβαση: Ταξινομίες διδακτικών στόχων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Exploitation of ETRA approach  in the field of the school education</dc:title>
  <dc:creator>Αντιγόνη Ντόκα</dc:creator>
  <cp:lastModifiedBy>Χρήστης των Windows</cp:lastModifiedBy>
  <cp:revision>618</cp:revision>
  <cp:lastPrinted>2022-11-22T08:31:04Z</cp:lastPrinted>
  <dcterms:modified xsi:type="dcterms:W3CDTF">2022-11-29T11:05:25Z</dcterms:modified>
</cp:coreProperties>
</file>