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301" r:id="rId2"/>
    <p:sldId id="303" r:id="rId3"/>
    <p:sldId id="302" r:id="rId4"/>
    <p:sldId id="308" r:id="rId5"/>
    <p:sldId id="309" r:id="rId6"/>
    <p:sldId id="311" r:id="rId7"/>
    <p:sldId id="310" r:id="rId8"/>
    <p:sldId id="312" r:id="rId9"/>
    <p:sldId id="313" r:id="rId10"/>
    <p:sldId id="314" r:id="rId11"/>
    <p:sldId id="315" r:id="rId12"/>
    <p:sldId id="316" r:id="rId13"/>
    <p:sldId id="317" r:id="rId14"/>
    <p:sldId id="318" r:id="rId15"/>
    <p:sldId id="319" r:id="rId16"/>
    <p:sldId id="320" r:id="rId17"/>
    <p:sldId id="321" r:id="rId18"/>
    <p:sldId id="322" r:id="rId19"/>
    <p:sldId id="323" r:id="rId20"/>
    <p:sldId id="324" r:id="rId21"/>
    <p:sldId id="325" r:id="rId22"/>
    <p:sldId id="326" r:id="rId23"/>
    <p:sldId id="327" r:id="rId24"/>
    <p:sldId id="328" r:id="rId25"/>
    <p:sldId id="329" r:id="rId26"/>
    <p:sldId id="330" r:id="rId27"/>
    <p:sldId id="332" r:id="rId28"/>
    <p:sldId id="331" r:id="rId29"/>
    <p:sldId id="333" r:id="rId30"/>
    <p:sldId id="334" r:id="rId31"/>
    <p:sldId id="335" r:id="rId32"/>
    <p:sldId id="336" r:id="rId33"/>
    <p:sldId id="337" r:id="rId34"/>
    <p:sldId id="280" r:id="rId35"/>
    <p:sldId id="304" r:id="rId36"/>
    <p:sldId id="295" r:id="rId37"/>
    <p:sldId id="299" r:id="rId38"/>
    <p:sldId id="305" r:id="rId39"/>
    <p:sldId id="306" r:id="rId40"/>
    <p:sldId id="307" r:id="rId41"/>
    <p:sldId id="293" r:id="rId42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512F115-2FCC-49EE-8759-A71F26F5819E}">
          <p14:sldIdLst>
            <p14:sldId id="301"/>
            <p14:sldId id="303"/>
            <p14:sldId id="302"/>
            <p14:sldId id="308"/>
            <p14:sldId id="309"/>
            <p14:sldId id="311"/>
            <p14:sldId id="310"/>
            <p14:sldId id="312"/>
            <p14:sldId id="313"/>
            <p14:sldId id="314"/>
            <p14:sldId id="315"/>
            <p14:sldId id="316"/>
            <p14:sldId id="317"/>
            <p14:sldId id="318"/>
            <p14:sldId id="319"/>
            <p14:sldId id="320"/>
            <p14:sldId id="321"/>
            <p14:sldId id="322"/>
            <p14:sldId id="323"/>
            <p14:sldId id="324"/>
            <p14:sldId id="325"/>
            <p14:sldId id="326"/>
            <p14:sldId id="327"/>
            <p14:sldId id="328"/>
            <p14:sldId id="329"/>
            <p14:sldId id="330"/>
            <p14:sldId id="332"/>
            <p14:sldId id="331"/>
            <p14:sldId id="333"/>
            <p14:sldId id="334"/>
            <p14:sldId id="335"/>
            <p14:sldId id="336"/>
            <p14:sldId id="337"/>
            <p14:sldId id="280"/>
            <p14:sldId id="304"/>
            <p14:sldId id="295"/>
            <p14:sldId id="299"/>
            <p14:sldId id="305"/>
            <p14:sldId id="306"/>
            <p14:sldId id="307"/>
          </p14:sldIdLst>
        </p14:section>
        <p14:section name="Untitled Section" id="{0F1CB131-A6BD-43D0-B8D4-1F27CEF7A05E}">
          <p14:sldIdLst>
            <p14:sldId id="29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75BC"/>
    <a:srgbClr val="4F81BD"/>
    <a:srgbClr val="50AB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395" autoAdjust="0"/>
    <p:restoredTop sz="86391" autoAdjust="0"/>
  </p:normalViewPr>
  <p:slideViewPr>
    <p:cSldViewPr>
      <p:cViewPr varScale="1">
        <p:scale>
          <a:sx n="69" d="100"/>
          <a:sy n="69" d="100"/>
        </p:scale>
        <p:origin x="869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8638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34.wmf"/><Relationship Id="rId1" Type="http://schemas.openxmlformats.org/officeDocument/2006/relationships/image" Target="../media/image33.wmf"/><Relationship Id="rId5" Type="http://schemas.openxmlformats.org/officeDocument/2006/relationships/image" Target="../media/image37.wmf"/><Relationship Id="rId4" Type="http://schemas.openxmlformats.org/officeDocument/2006/relationships/image" Target="../media/image36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7" Type="http://schemas.openxmlformats.org/officeDocument/2006/relationships/image" Target="../media/image45.emf"/><Relationship Id="rId2" Type="http://schemas.openxmlformats.org/officeDocument/2006/relationships/image" Target="../media/image40.wmf"/><Relationship Id="rId1" Type="http://schemas.openxmlformats.org/officeDocument/2006/relationships/image" Target="../media/image39.wmf"/><Relationship Id="rId6" Type="http://schemas.openxmlformats.org/officeDocument/2006/relationships/image" Target="../media/image44.wmf"/><Relationship Id="rId5" Type="http://schemas.openxmlformats.org/officeDocument/2006/relationships/image" Target="../media/image43.wmf"/><Relationship Id="rId4" Type="http://schemas.openxmlformats.org/officeDocument/2006/relationships/image" Target="../media/image42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9.emf"/><Relationship Id="rId1" Type="http://schemas.openxmlformats.org/officeDocument/2006/relationships/image" Target="../media/image48.e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53.wmf"/><Relationship Id="rId2" Type="http://schemas.openxmlformats.org/officeDocument/2006/relationships/image" Target="../media/image52.wmf"/><Relationship Id="rId1" Type="http://schemas.openxmlformats.org/officeDocument/2006/relationships/image" Target="../media/image51.wmf"/><Relationship Id="rId6" Type="http://schemas.openxmlformats.org/officeDocument/2006/relationships/image" Target="../media/image56.wmf"/><Relationship Id="rId5" Type="http://schemas.openxmlformats.org/officeDocument/2006/relationships/image" Target="../media/image55.wmf"/><Relationship Id="rId4" Type="http://schemas.openxmlformats.org/officeDocument/2006/relationships/image" Target="../media/image54.e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71.emf"/><Relationship Id="rId1" Type="http://schemas.openxmlformats.org/officeDocument/2006/relationships/image" Target="../media/image70.e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73.emf"/><Relationship Id="rId1" Type="http://schemas.openxmlformats.org/officeDocument/2006/relationships/image" Target="../media/image72.e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75.wmf"/><Relationship Id="rId1" Type="http://schemas.openxmlformats.org/officeDocument/2006/relationships/image" Target="../media/image74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Relationship Id="rId4" Type="http://schemas.openxmlformats.org/officeDocument/2006/relationships/image" Target="../media/image13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wmf"/><Relationship Id="rId1" Type="http://schemas.openxmlformats.org/officeDocument/2006/relationships/image" Target="../media/image3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t>6/11/2015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356222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71890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320802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756283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11214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774173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501396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8017168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0303560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6224885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110273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1924754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7642032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020498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8284811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3651777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5431139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1725941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1057993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7869206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9860330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277641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097205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0534738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9013813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3080915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4044167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6483968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518073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9013232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816715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2422326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9230361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451231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975213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337501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036412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39432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963753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dirty="0" smtClean="0"/>
              <a:t>Στυλ κύριου υπότιτλου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5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Τίτλος Ενότητας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38612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4156" y="1556792"/>
            <a:ext cx="8229600" cy="4525963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5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Τίτλος Ενότητας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0" cap="none" baseline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</p:spTree>
    <p:extLst>
      <p:ext uri="{BB962C8B-B14F-4D97-AF65-F5344CB8AC3E}">
        <p14:creationId xmlns:p14="http://schemas.microsoft.com/office/powerpoint/2010/main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6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Τίτλος Ενότητας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7425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214016"/>
            <a:ext cx="4040188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7425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214016"/>
            <a:ext cx="4041775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8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Τίτλος Ενότητας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4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Τίτλος Ενότητας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2"/>
            <a:ext cx="511175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556792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7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Τίτλος Ενότητας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6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Τίτλος Ενότητας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1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2.bin"/><Relationship Id="rId5" Type="http://schemas.openxmlformats.org/officeDocument/2006/relationships/image" Target="../media/image24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2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3.bin"/><Relationship Id="rId5" Type="http://schemas.openxmlformats.org/officeDocument/2006/relationships/image" Target="../media/image23.png"/><Relationship Id="rId10" Type="http://schemas.openxmlformats.org/officeDocument/2006/relationships/image" Target="../media/image22.wmf"/><Relationship Id="rId4" Type="http://schemas.openxmlformats.org/officeDocument/2006/relationships/image" Target="../media/image4.png"/><Relationship Id="rId9" Type="http://schemas.openxmlformats.org/officeDocument/2006/relationships/oleObject" Target="../embeddings/oleObject14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25.wmf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23.wmf"/><Relationship Id="rId12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5.bin"/><Relationship Id="rId11" Type="http://schemas.openxmlformats.org/officeDocument/2006/relationships/image" Target="../media/image31.png"/><Relationship Id="rId5" Type="http://schemas.openxmlformats.org/officeDocument/2006/relationships/image" Target="../media/image4.png"/><Relationship Id="rId10" Type="http://schemas.openxmlformats.org/officeDocument/2006/relationships/image" Target="../media/image24.wmf"/><Relationship Id="rId4" Type="http://schemas.openxmlformats.org/officeDocument/2006/relationships/image" Target="../media/image29.png"/><Relationship Id="rId9" Type="http://schemas.openxmlformats.org/officeDocument/2006/relationships/oleObject" Target="../embeddings/oleObject16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29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Microsoft_Word_97_-_2003_Document1.doc"/><Relationship Id="rId5" Type="http://schemas.openxmlformats.org/officeDocument/2006/relationships/oleObject" Target="../embeddings/oleObject18.bin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wmf"/><Relationship Id="rId3" Type="http://schemas.openxmlformats.org/officeDocument/2006/relationships/notesSlide" Target="../notesSlides/notesSlide21.xml"/><Relationship Id="rId7" Type="http://schemas.openxmlformats.org/officeDocument/2006/relationships/oleObject" Target="../embeddings/oleObject20.bin"/><Relationship Id="rId12" Type="http://schemas.openxmlformats.org/officeDocument/2006/relationships/image" Target="../media/image4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30.wmf"/><Relationship Id="rId11" Type="http://schemas.openxmlformats.org/officeDocument/2006/relationships/image" Target="../media/image45.png"/><Relationship Id="rId5" Type="http://schemas.openxmlformats.org/officeDocument/2006/relationships/oleObject" Target="../embeddings/oleObject19.bin"/><Relationship Id="rId10" Type="http://schemas.openxmlformats.org/officeDocument/2006/relationships/image" Target="../media/image32.wmf"/><Relationship Id="rId4" Type="http://schemas.openxmlformats.org/officeDocument/2006/relationships/image" Target="../media/image4.png"/><Relationship Id="rId9" Type="http://schemas.openxmlformats.org/officeDocument/2006/relationships/oleObject" Target="../embeddings/oleObject21.bin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3.bin"/><Relationship Id="rId13" Type="http://schemas.openxmlformats.org/officeDocument/2006/relationships/image" Target="../media/image36.wmf"/><Relationship Id="rId3" Type="http://schemas.openxmlformats.org/officeDocument/2006/relationships/notesSlide" Target="../notesSlides/notesSlide22.xml"/><Relationship Id="rId7" Type="http://schemas.openxmlformats.org/officeDocument/2006/relationships/image" Target="../media/image33.wmf"/><Relationship Id="rId12" Type="http://schemas.openxmlformats.org/officeDocument/2006/relationships/oleObject" Target="../embeddings/oleObject2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22.bin"/><Relationship Id="rId11" Type="http://schemas.openxmlformats.org/officeDocument/2006/relationships/image" Target="../media/image35.wmf"/><Relationship Id="rId5" Type="http://schemas.openxmlformats.org/officeDocument/2006/relationships/image" Target="../media/image52.png"/><Relationship Id="rId15" Type="http://schemas.openxmlformats.org/officeDocument/2006/relationships/image" Target="../media/image37.wmf"/><Relationship Id="rId10" Type="http://schemas.openxmlformats.org/officeDocument/2006/relationships/oleObject" Target="../embeddings/oleObject24.bin"/><Relationship Id="rId4" Type="http://schemas.openxmlformats.org/officeDocument/2006/relationships/image" Target="../media/image4.png"/><Relationship Id="rId9" Type="http://schemas.openxmlformats.org/officeDocument/2006/relationships/image" Target="../media/image34.wmf"/><Relationship Id="rId14" Type="http://schemas.openxmlformats.org/officeDocument/2006/relationships/oleObject" Target="../embeddings/oleObject26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wmf"/><Relationship Id="rId13" Type="http://schemas.openxmlformats.org/officeDocument/2006/relationships/oleObject" Target="../embeddings/oleObject31.bin"/><Relationship Id="rId18" Type="http://schemas.openxmlformats.org/officeDocument/2006/relationships/package" Target="../embeddings/Microsoft_Word_Document1.docx"/><Relationship Id="rId3" Type="http://schemas.openxmlformats.org/officeDocument/2006/relationships/notesSlide" Target="../notesSlides/notesSlide24.xml"/><Relationship Id="rId7" Type="http://schemas.openxmlformats.org/officeDocument/2006/relationships/oleObject" Target="../embeddings/oleObject28.bin"/><Relationship Id="rId12" Type="http://schemas.openxmlformats.org/officeDocument/2006/relationships/image" Target="../media/image42.wmf"/><Relationship Id="rId17" Type="http://schemas.openxmlformats.org/officeDocument/2006/relationships/oleObject" Target="../embeddings/oleObject33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4.wmf"/><Relationship Id="rId1" Type="http://schemas.openxmlformats.org/officeDocument/2006/relationships/vmlDrawing" Target="../drawings/vmlDrawing11.vml"/><Relationship Id="rId6" Type="http://schemas.openxmlformats.org/officeDocument/2006/relationships/image" Target="../media/image39.wmf"/><Relationship Id="rId11" Type="http://schemas.openxmlformats.org/officeDocument/2006/relationships/oleObject" Target="../embeddings/oleObject30.bin"/><Relationship Id="rId5" Type="http://schemas.openxmlformats.org/officeDocument/2006/relationships/oleObject" Target="../embeddings/oleObject27.bin"/><Relationship Id="rId15" Type="http://schemas.openxmlformats.org/officeDocument/2006/relationships/oleObject" Target="../embeddings/oleObject32.bin"/><Relationship Id="rId10" Type="http://schemas.openxmlformats.org/officeDocument/2006/relationships/image" Target="../media/image41.wmf"/><Relationship Id="rId19" Type="http://schemas.openxmlformats.org/officeDocument/2006/relationships/image" Target="../media/image45.emf"/><Relationship Id="rId4" Type="http://schemas.openxmlformats.org/officeDocument/2006/relationships/image" Target="../media/image4.png"/><Relationship Id="rId9" Type="http://schemas.openxmlformats.org/officeDocument/2006/relationships/oleObject" Target="../embeddings/oleObject29.bin"/><Relationship Id="rId14" Type="http://schemas.openxmlformats.org/officeDocument/2006/relationships/image" Target="../media/image43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Word_Document2.docx"/><Relationship Id="rId3" Type="http://schemas.openxmlformats.org/officeDocument/2006/relationships/notesSlide" Target="../notesSlides/notesSlide26.xml"/><Relationship Id="rId7" Type="http://schemas.openxmlformats.org/officeDocument/2006/relationships/oleObject" Target="../embeddings/oleObject3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48.emf"/><Relationship Id="rId5" Type="http://schemas.openxmlformats.org/officeDocument/2006/relationships/oleObject" Target="../embeddings/oleObject34.bin"/><Relationship Id="rId4" Type="http://schemas.openxmlformats.org/officeDocument/2006/relationships/image" Target="../media/image4.png"/><Relationship Id="rId9" Type="http://schemas.openxmlformats.org/officeDocument/2006/relationships/image" Target="../media/image49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wmf"/><Relationship Id="rId13" Type="http://schemas.openxmlformats.org/officeDocument/2006/relationships/image" Target="../media/image54.emf"/><Relationship Id="rId18" Type="http://schemas.openxmlformats.org/officeDocument/2006/relationships/image" Target="../media/image57.wmf"/><Relationship Id="rId26" Type="http://schemas.openxmlformats.org/officeDocument/2006/relationships/image" Target="../media/image65.wmf"/><Relationship Id="rId3" Type="http://schemas.openxmlformats.org/officeDocument/2006/relationships/notesSlide" Target="../notesSlides/notesSlide28.xml"/><Relationship Id="rId21" Type="http://schemas.openxmlformats.org/officeDocument/2006/relationships/image" Target="../media/image60.wmf"/><Relationship Id="rId7" Type="http://schemas.openxmlformats.org/officeDocument/2006/relationships/oleObject" Target="../embeddings/oleObject37.bin"/><Relationship Id="rId12" Type="http://schemas.openxmlformats.org/officeDocument/2006/relationships/package" Target="../embeddings/Microsoft_Word_Document3.docx"/><Relationship Id="rId17" Type="http://schemas.openxmlformats.org/officeDocument/2006/relationships/image" Target="../media/image56.wmf"/><Relationship Id="rId25" Type="http://schemas.openxmlformats.org/officeDocument/2006/relationships/image" Target="../media/image64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41.bin"/><Relationship Id="rId20" Type="http://schemas.openxmlformats.org/officeDocument/2006/relationships/image" Target="../media/image59.wmf"/><Relationship Id="rId29" Type="http://schemas.openxmlformats.org/officeDocument/2006/relationships/image" Target="../media/image68.wmf"/><Relationship Id="rId1" Type="http://schemas.openxmlformats.org/officeDocument/2006/relationships/vmlDrawing" Target="../drawings/vmlDrawing13.vml"/><Relationship Id="rId6" Type="http://schemas.openxmlformats.org/officeDocument/2006/relationships/image" Target="../media/image51.wmf"/><Relationship Id="rId11" Type="http://schemas.openxmlformats.org/officeDocument/2006/relationships/oleObject" Target="../embeddings/oleObject39.bin"/><Relationship Id="rId24" Type="http://schemas.openxmlformats.org/officeDocument/2006/relationships/image" Target="../media/image63.wmf"/><Relationship Id="rId5" Type="http://schemas.openxmlformats.org/officeDocument/2006/relationships/oleObject" Target="../embeddings/oleObject36.bin"/><Relationship Id="rId15" Type="http://schemas.openxmlformats.org/officeDocument/2006/relationships/image" Target="../media/image55.wmf"/><Relationship Id="rId23" Type="http://schemas.openxmlformats.org/officeDocument/2006/relationships/image" Target="../media/image62.wmf"/><Relationship Id="rId28" Type="http://schemas.openxmlformats.org/officeDocument/2006/relationships/image" Target="../media/image67.wmf"/><Relationship Id="rId10" Type="http://schemas.openxmlformats.org/officeDocument/2006/relationships/image" Target="../media/image53.wmf"/><Relationship Id="rId19" Type="http://schemas.openxmlformats.org/officeDocument/2006/relationships/image" Target="../media/image58.wmf"/><Relationship Id="rId4" Type="http://schemas.openxmlformats.org/officeDocument/2006/relationships/image" Target="../media/image4.png"/><Relationship Id="rId9" Type="http://schemas.openxmlformats.org/officeDocument/2006/relationships/oleObject" Target="../embeddings/oleObject38.bin"/><Relationship Id="rId14" Type="http://schemas.openxmlformats.org/officeDocument/2006/relationships/oleObject" Target="../embeddings/oleObject40.bin"/><Relationship Id="rId22" Type="http://schemas.openxmlformats.org/officeDocument/2006/relationships/image" Target="../media/image61.wmf"/><Relationship Id="rId27" Type="http://schemas.openxmlformats.org/officeDocument/2006/relationships/image" Target="../media/image66.wm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wmf"/><Relationship Id="rId3" Type="http://schemas.openxmlformats.org/officeDocument/2006/relationships/image" Target="../media/image69.png"/><Relationship Id="rId7" Type="http://schemas.openxmlformats.org/officeDocument/2006/relationships/image" Target="../media/image59.wmf"/><Relationship Id="rId12" Type="http://schemas.openxmlformats.org/officeDocument/2006/relationships/image" Target="../media/image64.w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wmf"/><Relationship Id="rId11" Type="http://schemas.openxmlformats.org/officeDocument/2006/relationships/image" Target="../media/image63.wmf"/><Relationship Id="rId5" Type="http://schemas.openxmlformats.org/officeDocument/2006/relationships/image" Target="../media/image57.wmf"/><Relationship Id="rId10" Type="http://schemas.openxmlformats.org/officeDocument/2006/relationships/image" Target="../media/image62.wmf"/><Relationship Id="rId4" Type="http://schemas.openxmlformats.org/officeDocument/2006/relationships/image" Target="../media/image4.png"/><Relationship Id="rId9" Type="http://schemas.openxmlformats.org/officeDocument/2006/relationships/image" Target="../media/image61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Microsoft_Word_97_-_2003_Document2.doc"/><Relationship Id="rId13" Type="http://schemas.openxmlformats.org/officeDocument/2006/relationships/image" Target="../media/image60.wmf"/><Relationship Id="rId3" Type="http://schemas.openxmlformats.org/officeDocument/2006/relationships/notesSlide" Target="../notesSlides/notesSlide30.xml"/><Relationship Id="rId7" Type="http://schemas.openxmlformats.org/officeDocument/2006/relationships/oleObject" Target="../embeddings/oleObject43.bin"/><Relationship Id="rId12" Type="http://schemas.openxmlformats.org/officeDocument/2006/relationships/image" Target="../media/image59.wmf"/><Relationship Id="rId17" Type="http://schemas.openxmlformats.org/officeDocument/2006/relationships/image" Target="../media/image64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63.wmf"/><Relationship Id="rId1" Type="http://schemas.openxmlformats.org/officeDocument/2006/relationships/vmlDrawing" Target="../drawings/vmlDrawing14.vml"/><Relationship Id="rId6" Type="http://schemas.openxmlformats.org/officeDocument/2006/relationships/image" Target="../media/image70.emf"/><Relationship Id="rId11" Type="http://schemas.openxmlformats.org/officeDocument/2006/relationships/image" Target="../media/image58.wmf"/><Relationship Id="rId5" Type="http://schemas.openxmlformats.org/officeDocument/2006/relationships/oleObject" Target="../embeddings/oleObject42.bin"/><Relationship Id="rId15" Type="http://schemas.openxmlformats.org/officeDocument/2006/relationships/image" Target="../media/image62.wmf"/><Relationship Id="rId10" Type="http://schemas.openxmlformats.org/officeDocument/2006/relationships/image" Target="../media/image57.wmf"/><Relationship Id="rId4" Type="http://schemas.openxmlformats.org/officeDocument/2006/relationships/image" Target="../media/image4.png"/><Relationship Id="rId9" Type="http://schemas.openxmlformats.org/officeDocument/2006/relationships/image" Target="../media/image71.emf"/><Relationship Id="rId14" Type="http://schemas.openxmlformats.org/officeDocument/2006/relationships/image" Target="../media/image61.wmf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wmf"/><Relationship Id="rId3" Type="http://schemas.openxmlformats.org/officeDocument/2006/relationships/image" Target="../media/image4.png"/><Relationship Id="rId7" Type="http://schemas.openxmlformats.org/officeDocument/2006/relationships/image" Target="../media/image59.wmf"/><Relationship Id="rId12" Type="http://schemas.openxmlformats.org/officeDocument/2006/relationships/image" Target="../media/image64.w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wmf"/><Relationship Id="rId11" Type="http://schemas.openxmlformats.org/officeDocument/2006/relationships/image" Target="../media/image63.wmf"/><Relationship Id="rId5" Type="http://schemas.openxmlformats.org/officeDocument/2006/relationships/image" Target="../media/image57.wmf"/><Relationship Id="rId10" Type="http://schemas.openxmlformats.org/officeDocument/2006/relationships/image" Target="../media/image62.wmf"/><Relationship Id="rId4" Type="http://schemas.openxmlformats.org/officeDocument/2006/relationships/image" Target="../media/image28.png"/><Relationship Id="rId9" Type="http://schemas.openxmlformats.org/officeDocument/2006/relationships/image" Target="../media/image61.wmf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Word_Document4.docx"/><Relationship Id="rId13" Type="http://schemas.openxmlformats.org/officeDocument/2006/relationships/image" Target="../media/image60.wmf"/><Relationship Id="rId3" Type="http://schemas.openxmlformats.org/officeDocument/2006/relationships/notesSlide" Target="../notesSlides/notesSlide32.xml"/><Relationship Id="rId7" Type="http://schemas.openxmlformats.org/officeDocument/2006/relationships/oleObject" Target="../embeddings/oleObject45.bin"/><Relationship Id="rId12" Type="http://schemas.openxmlformats.org/officeDocument/2006/relationships/image" Target="../media/image59.wmf"/><Relationship Id="rId17" Type="http://schemas.openxmlformats.org/officeDocument/2006/relationships/image" Target="../media/image64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63.wmf"/><Relationship Id="rId1" Type="http://schemas.openxmlformats.org/officeDocument/2006/relationships/vmlDrawing" Target="../drawings/vmlDrawing15.vml"/><Relationship Id="rId6" Type="http://schemas.openxmlformats.org/officeDocument/2006/relationships/image" Target="../media/image72.emf"/><Relationship Id="rId11" Type="http://schemas.openxmlformats.org/officeDocument/2006/relationships/image" Target="../media/image58.wmf"/><Relationship Id="rId5" Type="http://schemas.openxmlformats.org/officeDocument/2006/relationships/oleObject" Target="../embeddings/oleObject44.bin"/><Relationship Id="rId15" Type="http://schemas.openxmlformats.org/officeDocument/2006/relationships/image" Target="../media/image62.wmf"/><Relationship Id="rId10" Type="http://schemas.openxmlformats.org/officeDocument/2006/relationships/image" Target="../media/image57.wmf"/><Relationship Id="rId4" Type="http://schemas.openxmlformats.org/officeDocument/2006/relationships/image" Target="../media/image4.png"/><Relationship Id="rId9" Type="http://schemas.openxmlformats.org/officeDocument/2006/relationships/image" Target="../media/image73.emf"/><Relationship Id="rId14" Type="http://schemas.openxmlformats.org/officeDocument/2006/relationships/image" Target="../media/image61.wmf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wmf"/><Relationship Id="rId13" Type="http://schemas.openxmlformats.org/officeDocument/2006/relationships/image" Target="../media/image61.wmf"/><Relationship Id="rId3" Type="http://schemas.openxmlformats.org/officeDocument/2006/relationships/notesSlide" Target="../notesSlides/notesSlide33.xml"/><Relationship Id="rId7" Type="http://schemas.openxmlformats.org/officeDocument/2006/relationships/oleObject" Target="../embeddings/oleObject47.bin"/><Relationship Id="rId12" Type="http://schemas.openxmlformats.org/officeDocument/2006/relationships/image" Target="../media/image60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64.wmf"/><Relationship Id="rId1" Type="http://schemas.openxmlformats.org/officeDocument/2006/relationships/vmlDrawing" Target="../drawings/vmlDrawing16.vml"/><Relationship Id="rId6" Type="http://schemas.openxmlformats.org/officeDocument/2006/relationships/image" Target="../media/image74.wmf"/><Relationship Id="rId11" Type="http://schemas.openxmlformats.org/officeDocument/2006/relationships/image" Target="../media/image59.wmf"/><Relationship Id="rId5" Type="http://schemas.openxmlformats.org/officeDocument/2006/relationships/oleObject" Target="../embeddings/oleObject46.bin"/><Relationship Id="rId15" Type="http://schemas.openxmlformats.org/officeDocument/2006/relationships/image" Target="../media/image63.wmf"/><Relationship Id="rId10" Type="http://schemas.openxmlformats.org/officeDocument/2006/relationships/image" Target="../media/image58.wmf"/><Relationship Id="rId4" Type="http://schemas.openxmlformats.org/officeDocument/2006/relationships/image" Target="../media/image4.png"/><Relationship Id="rId9" Type="http://schemas.openxmlformats.org/officeDocument/2006/relationships/image" Target="../media/image57.wmf"/><Relationship Id="rId14" Type="http://schemas.openxmlformats.org/officeDocument/2006/relationships/image" Target="../media/image62.wmf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eclass.upatras.gr/courses/EE662/index.php" TargetMode="Externa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ycresistor.com/2013/05/12/inverse-kinematics/" TargetMode="Externa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hyperlink" Target="http://pwsz.home.pl/kuczewski/robotyka/wyklad6_rob.pdf" TargetMode="External"/><Relationship Id="rId4" Type="http://schemas.openxmlformats.org/officeDocument/2006/relationships/hyperlink" Target="http://www.geocities.ws/robo02ctig/rob3.html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11" Type="http://schemas.openxmlformats.org/officeDocument/2006/relationships/image" Target="../media/image7.wmf"/><Relationship Id="rId5" Type="http://schemas.openxmlformats.org/officeDocument/2006/relationships/image" Target="../media/image9.png"/><Relationship Id="rId10" Type="http://schemas.openxmlformats.org/officeDocument/2006/relationships/oleObject" Target="../embeddings/oleObject3.bin"/><Relationship Id="rId4" Type="http://schemas.openxmlformats.org/officeDocument/2006/relationships/image" Target="../media/image4.png"/><Relationship Id="rId9" Type="http://schemas.openxmlformats.org/officeDocument/2006/relationships/image" Target="../media/image6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12.png"/><Relationship Id="rId4" Type="http://schemas.openxmlformats.org/officeDocument/2006/relationships/image" Target="../media/image4.png"/><Relationship Id="rId9" Type="http://schemas.openxmlformats.org/officeDocument/2006/relationships/image" Target="../media/image9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13" Type="http://schemas.openxmlformats.org/officeDocument/2006/relationships/oleObject" Target="../embeddings/oleObject9.bin"/><Relationship Id="rId3" Type="http://schemas.openxmlformats.org/officeDocument/2006/relationships/notesSlide" Target="../notesSlides/notesSlide8.xml"/><Relationship Id="rId7" Type="http://schemas.openxmlformats.org/officeDocument/2006/relationships/oleObject" Target="../embeddings/oleObject7.bin"/><Relationship Id="rId12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0.wmf"/><Relationship Id="rId11" Type="http://schemas.openxmlformats.org/officeDocument/2006/relationships/image" Target="../media/image12.wmf"/><Relationship Id="rId5" Type="http://schemas.openxmlformats.org/officeDocument/2006/relationships/oleObject" Target="../embeddings/oleObject6.bin"/><Relationship Id="rId10" Type="http://schemas.openxmlformats.org/officeDocument/2006/relationships/oleObject" Target="../embeddings/oleObject8.bin"/><Relationship Id="rId4" Type="http://schemas.openxmlformats.org/officeDocument/2006/relationships/image" Target="../media/image4.png"/><Relationship Id="rId9" Type="http://schemas.openxmlformats.org/officeDocument/2006/relationships/image" Target="../media/image17.png"/><Relationship Id="rId14" Type="http://schemas.openxmlformats.org/officeDocument/2006/relationships/image" Target="../media/image13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1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21.png"/><Relationship Id="rId10" Type="http://schemas.openxmlformats.org/officeDocument/2006/relationships/image" Target="../media/image22.png"/><Relationship Id="rId4" Type="http://schemas.openxmlformats.org/officeDocument/2006/relationships/image" Target="../media/image4.png"/><Relationship Id="rId9" Type="http://schemas.openxmlformats.org/officeDocument/2006/relationships/image" Target="../media/image15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006575"/>
            <a:ext cx="7772400" cy="1470025"/>
          </a:xfrm>
        </p:spPr>
        <p:txBody>
          <a:bodyPr/>
          <a:lstStyle/>
          <a:p>
            <a:r>
              <a:rPr lang="el-GR" dirty="0" smtClean="0">
                <a:solidFill>
                  <a:srgbClr val="5075BC"/>
                </a:solidFill>
              </a:rPr>
              <a:t>Εισαγωγή στη Ρομποτική</a:t>
            </a:r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384823"/>
            <a:ext cx="7776864" cy="1752600"/>
          </a:xfrm>
        </p:spPr>
        <p:txBody>
          <a:bodyPr>
            <a:noAutofit/>
          </a:bodyPr>
          <a:lstStyle/>
          <a:p>
            <a:r>
              <a:rPr lang="el-GR" sz="2800" dirty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Ενότητα </a:t>
            </a:r>
            <a:r>
              <a:rPr lang="en-US" sz="2800" dirty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3</a:t>
            </a:r>
            <a:r>
              <a:rPr lang="el-GR" sz="280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:</a:t>
            </a:r>
            <a:r>
              <a:rPr lang="en-US" sz="280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 </a:t>
            </a:r>
            <a:r>
              <a:rPr lang="el-GR" sz="280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Παράμετροι </a:t>
            </a:r>
            <a:r>
              <a:rPr lang="en-US" sz="280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Denavit </a:t>
            </a:r>
            <a:r>
              <a:rPr lang="el-GR" sz="280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-</a:t>
            </a:r>
            <a:r>
              <a:rPr lang="en-US" sz="280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 Hartenberg</a:t>
            </a:r>
            <a:endParaRPr lang="en-US" sz="2800" dirty="0" smtClean="0"/>
          </a:p>
          <a:p>
            <a:endParaRPr lang="el-GR" sz="2800" dirty="0" smtClean="0"/>
          </a:p>
          <a:p>
            <a:r>
              <a:rPr lang="el-GR" sz="2800" dirty="0" smtClean="0"/>
              <a:t>Τζες Αντώνιος</a:t>
            </a:r>
          </a:p>
          <a:p>
            <a:r>
              <a:rPr lang="el-GR" sz="2800" dirty="0" smtClean="0"/>
              <a:t>Πολυτεχνική Σχολή</a:t>
            </a:r>
          </a:p>
          <a:p>
            <a:r>
              <a:rPr lang="el-GR" sz="2800" dirty="0" smtClean="0"/>
              <a:t>Τμήμα Ηλεκτρολόγων Μηχανικών και Τεχνολογίας Υπολογιστών</a:t>
            </a:r>
            <a:endParaRPr lang="en-US" sz="2800" dirty="0" smtClean="0"/>
          </a:p>
          <a:p>
            <a:endParaRPr lang="el-GR" sz="2800" dirty="0" smtClean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506460"/>
            <a:ext cx="4514857" cy="935086"/>
          </a:xfrm>
          <a:prstGeom prst="rect">
            <a:avLst/>
          </a:prstGeom>
        </p:spPr>
      </p:pic>
      <p:pic>
        <p:nvPicPr>
          <p:cNvPr id="13" name="Εικόνα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305" y="279862"/>
            <a:ext cx="3692664" cy="1388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847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 smtClean="0"/>
              <a:t>Αναπαράσταση </a:t>
            </a:r>
            <a:r>
              <a:rPr lang="en-US" sz="3600" dirty="0" smtClean="0"/>
              <a:t>Denavit </a:t>
            </a:r>
            <a:r>
              <a:rPr lang="el-GR" sz="3600" dirty="0" smtClean="0"/>
              <a:t>-</a:t>
            </a:r>
            <a:r>
              <a:rPr lang="en-US" sz="3600" dirty="0" smtClean="0"/>
              <a:t> Hartenberg</a:t>
            </a:r>
            <a:r>
              <a:rPr lang="el-GR" sz="3600" dirty="0" smtClean="0"/>
              <a:t> (1/7)</a:t>
            </a:r>
            <a:endParaRPr lang="el-GR" sz="3600" dirty="0"/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Ορθογώνιο 5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7" name="Εικόνα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64156" y="1556792"/>
                <a:ext cx="8222644" cy="4458609"/>
              </a:xfrm>
            </p:spPr>
            <p:txBody>
              <a:bodyPr>
                <a:normAutofit/>
              </a:bodyPr>
              <a:lstStyle/>
              <a:p>
                <a:r>
                  <a:rPr lang="el-GR" sz="2400" dirty="0" smtClean="0"/>
                  <a:t>Έστω δύο συστήματα συντεταγμένων </a:t>
                </a:r>
                <a14:m>
                  <m:oMath xmlns:m="http://schemas.openxmlformats.org/officeDocument/2006/math">
                    <m:r>
                      <a:rPr lang="el-GR" sz="2400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l-GR" sz="2400" dirty="0" smtClean="0"/>
                  <a:t> και </a:t>
                </a:r>
                <a14:m>
                  <m:oMath xmlns:m="http://schemas.openxmlformats.org/officeDocument/2006/math">
                    <m:r>
                      <a:rPr lang="el-GR" sz="2400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l-GR" sz="2400" dirty="0" smtClean="0"/>
              </a:p>
              <a:p>
                <a:r>
                  <a:rPr lang="el-GR" sz="2400" dirty="0" smtClean="0"/>
                  <a:t>Τότε υπάρχει μοναδικός ομογενής πίνακας που μετατρέπει τις συντεταγμένες του συστήματος </a:t>
                </a:r>
                <a14:m>
                  <m:oMath xmlns:m="http://schemas.openxmlformats.org/officeDocument/2006/math">
                    <m:r>
                      <a:rPr lang="el-GR" sz="2400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l-GR" sz="2400" dirty="0" smtClean="0"/>
                  <a:t> στο σύστημα </a:t>
                </a:r>
                <a14:m>
                  <m:oMath xmlns:m="http://schemas.openxmlformats.org/officeDocument/2006/math">
                    <m:r>
                      <a:rPr lang="el-GR" sz="2400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l-GR" sz="2400" dirty="0" smtClean="0"/>
              </a:p>
              <a:p>
                <a:r>
                  <a:rPr lang="el-GR" sz="2400" dirty="0" smtClean="0"/>
                  <a:t>Εστω επιπλέον τα εξής χαρακτηριστικά</a:t>
                </a:r>
              </a:p>
              <a:p>
                <a:pPr lvl="1"/>
                <a:r>
                  <a:rPr lang="el-GR" sz="2000" dirty="0" smtClean="0"/>
                  <a:t>(</a:t>
                </a:r>
                <a:r>
                  <a:rPr lang="en-US" sz="2000" dirty="0" smtClean="0"/>
                  <a:t>DH1</a:t>
                </a:r>
                <a:r>
                  <a:rPr lang="el-GR" sz="2000" dirty="0" smtClean="0"/>
                  <a:t>)</a:t>
                </a:r>
                <a:r>
                  <a:rPr lang="en-US" sz="2000" dirty="0" smtClean="0"/>
                  <a:t> </a:t>
                </a:r>
                <a:r>
                  <a:rPr lang="el-GR" sz="2000" dirty="0" smtClean="0"/>
                  <a:t>Ο άξονας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000" dirty="0" smtClean="0"/>
                  <a:t> </a:t>
                </a:r>
                <a:r>
                  <a:rPr lang="el-GR" sz="2000" dirty="0" smtClean="0"/>
                  <a:t>είναι κάθετος στον</a:t>
                </a:r>
                <a:r>
                  <a:rPr lang="en-US" sz="2000" dirty="0" smtClean="0"/>
                  <a:t> </a:t>
                </a:r>
                <a:r>
                  <a:rPr lang="el-GR" sz="2000" dirty="0" smtClean="0"/>
                  <a:t>άξονα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sz="2000" dirty="0" smtClean="0"/>
              </a:p>
              <a:p>
                <a:pPr lvl="1"/>
                <a:r>
                  <a:rPr lang="en-US" sz="2000" dirty="0" smtClean="0"/>
                  <a:t>(DH2) </a:t>
                </a:r>
                <a:r>
                  <a:rPr lang="el-GR" sz="2000" dirty="0" smtClean="0"/>
                  <a:t>Ο άξονας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l-GR" sz="2000" dirty="0" smtClean="0"/>
                  <a:t> τέμνει τον άξονα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l-GR" sz="2000" dirty="0" smtClean="0"/>
              </a:p>
              <a:p>
                <a:pPr marL="400050" lvl="1" indent="0">
                  <a:buNone/>
                </a:pPr>
                <a:r>
                  <a:rPr lang="el-GR" sz="2400" dirty="0"/>
                  <a:t>ό</a:t>
                </a:r>
                <a:r>
                  <a:rPr lang="el-GR" sz="2400" dirty="0" smtClean="0"/>
                  <a:t>πως φαίνεται στο σχήμα της επόμενης διαφάνειας</a:t>
                </a:r>
              </a:p>
              <a:p>
                <a:r>
                  <a:rPr lang="el-GR" sz="2400" dirty="0" smtClean="0"/>
                  <a:t>Υπο αυτές τις συνθήκες υπάρχουν μοναδικά νούμερα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l-GR" sz="2400" b="0" i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l-GR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l-GR" sz="2400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l-GR" sz="2400" dirty="0" smtClean="0"/>
                  <a:t> τέτοια ώστε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4156" y="1556792"/>
                <a:ext cx="8222644" cy="4458609"/>
              </a:xfrm>
              <a:blipFill rotWithShape="0">
                <a:blip r:embed="rId5"/>
                <a:stretch>
                  <a:fillRect l="-964" t="-10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3390581"/>
              </p:ext>
            </p:extLst>
          </p:nvPr>
        </p:nvGraphicFramePr>
        <p:xfrm>
          <a:off x="2529798" y="5748825"/>
          <a:ext cx="39370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52" r:id="rId6" imgW="1968500" imgH="241300" progId="Equation.DSMT4">
                  <p:embed/>
                </p:oleObj>
              </mc:Choice>
              <mc:Fallback>
                <p:oleObj r:id="rId6" imgW="1968500" imgH="2413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9798" y="5748825"/>
                        <a:ext cx="3937000" cy="482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79548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 smtClean="0"/>
              <a:t>Αναπαράσταση </a:t>
            </a:r>
            <a:r>
              <a:rPr lang="en-US" sz="3600" dirty="0" smtClean="0"/>
              <a:t>Denavit </a:t>
            </a:r>
            <a:r>
              <a:rPr lang="el-GR" sz="3600" dirty="0" smtClean="0"/>
              <a:t>-</a:t>
            </a:r>
            <a:r>
              <a:rPr lang="en-US" sz="3600" dirty="0" smtClean="0"/>
              <a:t> Hartenberg</a:t>
            </a:r>
            <a:r>
              <a:rPr lang="el-GR" sz="3600" dirty="0" smtClean="0"/>
              <a:t> (2/7)</a:t>
            </a:r>
            <a:endParaRPr lang="el-GR" sz="3600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472680"/>
            <a:ext cx="5192406" cy="4525962"/>
          </a:xfrm>
        </p:spPr>
      </p:pic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Ορθογώνιο 5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7" name="Εικόνα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14" name="Text Placeholder 11"/>
          <p:cNvSpPr txBox="1">
            <a:spLocks noChangeArrowheads="1"/>
          </p:cNvSpPr>
          <p:nvPr/>
        </p:nvSpPr>
        <p:spPr bwMode="auto">
          <a:xfrm>
            <a:off x="4716016" y="4365104"/>
            <a:ext cx="3970784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l-GR" altLang="en-US" sz="2000" dirty="0" smtClean="0"/>
              <a:t>Εικόνα 1: Συστήματα συντεταγμένων που ικανοποιούν τις υποθέσεις </a:t>
            </a:r>
            <a:r>
              <a:rPr lang="en-US" altLang="en-US" sz="2000" dirty="0" smtClean="0"/>
              <a:t>(DH1) </a:t>
            </a:r>
            <a:r>
              <a:rPr lang="el-GR" altLang="en-US" sz="2000" dirty="0" smtClean="0"/>
              <a:t>και </a:t>
            </a:r>
            <a:r>
              <a:rPr lang="en-US" altLang="en-US" sz="2000" dirty="0" smtClean="0"/>
              <a:t>(DH2)</a:t>
            </a:r>
            <a:endParaRPr lang="en-US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210987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 smtClean="0"/>
              <a:t>Αναπαράσταση </a:t>
            </a:r>
            <a:r>
              <a:rPr lang="en-US" sz="3600" dirty="0" smtClean="0"/>
              <a:t>Denavit </a:t>
            </a:r>
            <a:r>
              <a:rPr lang="el-GR" sz="3600" dirty="0" smtClean="0"/>
              <a:t>-</a:t>
            </a:r>
            <a:r>
              <a:rPr lang="en-US" sz="3600" dirty="0" smtClean="0"/>
              <a:t> Hartenberg</a:t>
            </a:r>
            <a:r>
              <a:rPr lang="el-GR" sz="3600" dirty="0" smtClean="0"/>
              <a:t> (3/7)</a:t>
            </a:r>
            <a:endParaRPr lang="el-GR" sz="3600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980" y="1557338"/>
            <a:ext cx="7694740" cy="4525962"/>
          </a:xfrm>
        </p:spPr>
      </p:pic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Ορθογώνιο 5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7" name="Εικόνα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14" name="Text Placeholder 11"/>
          <p:cNvSpPr txBox="1">
            <a:spLocks noChangeArrowheads="1"/>
          </p:cNvSpPr>
          <p:nvPr/>
        </p:nvSpPr>
        <p:spPr bwMode="auto">
          <a:xfrm>
            <a:off x="1187624" y="5776227"/>
            <a:ext cx="468052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l-GR" altLang="en-US" sz="2000" dirty="0" smtClean="0"/>
              <a:t>Εικόνα 2: Παράμετροι </a:t>
            </a:r>
            <a:r>
              <a:rPr lang="en-US" altLang="en-US" sz="2000" dirty="0" smtClean="0"/>
              <a:t>D-H </a:t>
            </a:r>
            <a:r>
              <a:rPr lang="el-GR" altLang="en-US" sz="2000" dirty="0" smtClean="0"/>
              <a:t>μεταξύ δύο συνδέσμων ενός ρομποτικού βραχίονα</a:t>
            </a:r>
            <a:endParaRPr lang="en-US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117194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 smtClean="0"/>
              <a:t>Αναπαράσταση </a:t>
            </a:r>
            <a:r>
              <a:rPr lang="en-US" sz="3600" dirty="0" smtClean="0"/>
              <a:t>Denavit </a:t>
            </a:r>
            <a:r>
              <a:rPr lang="el-GR" sz="3600" dirty="0" smtClean="0"/>
              <a:t>-</a:t>
            </a:r>
            <a:r>
              <a:rPr lang="en-US" sz="3600" dirty="0" smtClean="0"/>
              <a:t> Hartenberg</a:t>
            </a:r>
            <a:r>
              <a:rPr lang="el-GR" sz="3600" dirty="0" smtClean="0"/>
              <a:t> (</a:t>
            </a:r>
            <a:r>
              <a:rPr lang="en-US" sz="3600" dirty="0" smtClean="0"/>
              <a:t>4</a:t>
            </a:r>
            <a:r>
              <a:rPr lang="el-GR" sz="3600" dirty="0" smtClean="0"/>
              <a:t>/7)</a:t>
            </a:r>
            <a:endParaRPr lang="el-GR" sz="3600" dirty="0"/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Ορθογώνιο 5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7" name="Εικόνα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64156" y="1556793"/>
                <a:ext cx="8229600" cy="504056"/>
              </a:xfrm>
            </p:spPr>
            <p:txBody>
              <a:bodyPr>
                <a:normAutofit/>
              </a:bodyPr>
              <a:lstStyle/>
              <a:p>
                <a:r>
                  <a:rPr lang="el-GR" sz="2400" dirty="0" smtClean="0"/>
                  <a:t>Γράφουμε τον πίνακα </a:t>
                </a:r>
                <a14:m>
                  <m:oMath xmlns:m="http://schemas.openxmlformats.org/officeDocument/2006/math">
                    <m:r>
                      <a:rPr lang="el-GR" sz="2400" b="0" i="1" smtClean="0">
                        <a:latin typeface="Cambria Math" panose="02040503050406030204" pitchFamily="18" charset="0"/>
                      </a:rPr>
                      <m:t>𝛢</m:t>
                    </m:r>
                  </m:oMath>
                </a14:m>
                <a:r>
                  <a:rPr lang="el-GR" sz="2400" dirty="0" smtClean="0"/>
                  <a:t> ως </a:t>
                </a:r>
                <a:endParaRPr lang="en-US" sz="2400" i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4156" y="1556793"/>
                <a:ext cx="8229600" cy="504056"/>
              </a:xfrm>
              <a:blipFill rotWithShape="0">
                <a:blip r:embed="rId5"/>
                <a:stretch>
                  <a:fillRect l="-963" t="-9639" b="-180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9923262"/>
              </p:ext>
            </p:extLst>
          </p:nvPr>
        </p:nvGraphicFramePr>
        <p:xfrm>
          <a:off x="3723934" y="1988840"/>
          <a:ext cx="1548728" cy="9140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95" r:id="rId6" imgW="774364" imgH="457002" progId="Equation.DSMT4">
                  <p:embed/>
                </p:oleObj>
              </mc:Choice>
              <mc:Fallback>
                <p:oleObj r:id="rId6" imgW="774364" imgH="457002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23934" y="1988840"/>
                        <a:ext cx="1548728" cy="91400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2"/>
              <p:cNvSpPr txBox="1">
                <a:spLocks/>
              </p:cNvSpPr>
              <p:nvPr/>
            </p:nvSpPr>
            <p:spPr>
              <a:xfrm>
                <a:off x="383498" y="2859550"/>
                <a:ext cx="8229600" cy="277235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ts val="12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ts val="12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ts val="12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ts val="12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ts val="12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400050" lvl="1" indent="0">
                  <a:buNone/>
                </a:pPr>
                <a:r>
                  <a:rPr lang="el-GR" sz="2400" dirty="0" smtClean="0"/>
                  <a:t>και με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 smtClean="0"/>
                  <a:t> </a:t>
                </a:r>
                <a:r>
                  <a:rPr lang="el-GR" sz="2400" dirty="0" smtClean="0"/>
                  <a:t>συμβολίζουμε την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l-GR" sz="2400" dirty="0" smtClean="0"/>
                  <a:t>-οστή στήλη του πίνακα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endParaRPr lang="el-GR" sz="2400" dirty="0" smtClean="0"/>
              </a:p>
              <a:p>
                <a:r>
                  <a:rPr lang="en-US" sz="2400" dirty="0" smtClean="0"/>
                  <a:t>T</a:t>
                </a:r>
                <a:r>
                  <a:rPr lang="el-GR" sz="2400" dirty="0" smtClean="0"/>
                  <a:t>ο </a:t>
                </a:r>
                <a:r>
                  <a:rPr lang="el-GR" sz="2400" dirty="0"/>
                  <a:t>διάνυσμα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/>
                  <a:t> </a:t>
                </a:r>
                <a:r>
                  <a:rPr lang="el-GR" sz="2400" dirty="0" smtClean="0"/>
                  <a:t>είναι </a:t>
                </a:r>
                <a:r>
                  <a:rPr lang="el-GR" sz="2400" dirty="0"/>
                  <a:t>η αναπάσταση του μοναδιαίου διανύσματος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/>
                  <a:t> </a:t>
                </a:r>
                <a:r>
                  <a:rPr lang="el-GR" sz="2400" dirty="0" smtClean="0"/>
                  <a:t>στο σύστημα </a:t>
                </a:r>
                <a14:m>
                  <m:oMath xmlns:m="http://schemas.openxmlformats.org/officeDocument/2006/math">
                    <m:r>
                      <a:rPr lang="el-GR" sz="2400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sz="2400" dirty="0" smtClean="0"/>
              </a:p>
              <a:p>
                <a:r>
                  <a:rPr lang="el-GR" sz="2400" dirty="0" smtClean="0"/>
                  <a:t>Από το σχήμα προκύπτει ότι η υπόθεση (</a:t>
                </a:r>
                <a:r>
                  <a:rPr lang="en-US" sz="2400" dirty="0" smtClean="0"/>
                  <a:t>DH1</a:t>
                </a:r>
                <a:r>
                  <a:rPr lang="el-GR" sz="2400" dirty="0" smtClean="0"/>
                  <a:t>)</a:t>
                </a:r>
                <a:r>
                  <a:rPr lang="en-US" sz="2400" dirty="0" smtClean="0"/>
                  <a:t> </a:t>
                </a:r>
                <a:r>
                  <a:rPr lang="el-GR" sz="2400" dirty="0" smtClean="0"/>
                  <a:t>σημαίνει ότι το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l-GR" sz="2400" dirty="0" smtClean="0"/>
                  <a:t> είναι ορθογώνιο στο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3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mr>
                            </m:m>
                          </m:e>
                        </m:d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l-GR" sz="2400" dirty="0" smtClean="0"/>
                  <a:t> άρα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sz="2400" dirty="0" smtClean="0"/>
              </a:p>
              <a:p>
                <a:r>
                  <a:rPr lang="el-GR" sz="2400" dirty="0" smtClean="0"/>
                  <a:t>Υπάρχουν μοναδικές γωνίες </a:t>
                </a:r>
                <a14:m>
                  <m:oMath xmlns:m="http://schemas.openxmlformats.org/officeDocument/2006/math">
                    <m:r>
                      <a:rPr lang="el-GR" sz="2400" b="0" i="1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l-GR" sz="2400" dirty="0" smtClean="0"/>
                  <a:t> και </a:t>
                </a:r>
                <a14:m>
                  <m:oMath xmlns:m="http://schemas.openxmlformats.org/officeDocument/2006/math">
                    <m:r>
                      <a:rPr lang="el-GR" sz="2400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l-GR" sz="2400" dirty="0" smtClean="0"/>
                  <a:t> για τις οποίες ισχύει</a:t>
                </a:r>
                <a:endParaRPr lang="en-US" sz="2400" dirty="0"/>
              </a:p>
            </p:txBody>
          </p:sp>
        </mc:Choice>
        <mc:Fallback xmlns="">
          <p:sp>
            <p:nvSpPr>
              <p:cNvPr id="9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498" y="2859550"/>
                <a:ext cx="8229600" cy="2772354"/>
              </a:xfrm>
              <a:prstGeom prst="rect">
                <a:avLst/>
              </a:prstGeom>
              <a:blipFill rotWithShape="0">
                <a:blip r:embed="rId8"/>
                <a:stretch>
                  <a:fillRect l="-1037" t="-1758" r="-1185" b="-39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6122768"/>
              </p:ext>
            </p:extLst>
          </p:nvPr>
        </p:nvGraphicFramePr>
        <p:xfrm>
          <a:off x="2869523" y="5631904"/>
          <a:ext cx="325755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96" r:id="rId9" imgW="2171700" imgH="711200" progId="Equation.DSMT4">
                  <p:embed/>
                </p:oleObj>
              </mc:Choice>
              <mc:Fallback>
                <p:oleObj r:id="rId9" imgW="2171700" imgH="7112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69523" y="5631904"/>
                        <a:ext cx="3257550" cy="1066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68676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>
              <a:xfrm>
                <a:off x="464156" y="1556792"/>
                <a:ext cx="8229600" cy="914621"/>
              </a:xfrm>
            </p:spPr>
            <p:txBody>
              <a:bodyPr>
                <a:normAutofit/>
              </a:bodyPr>
              <a:lstStyle/>
              <a:p>
                <a:r>
                  <a:rPr lang="el-GR" sz="2400" dirty="0" smtClean="0"/>
                  <a:t>Κάθε γραμμή και στήλη του πίνακα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400" dirty="0" smtClean="0"/>
                  <a:t> </a:t>
                </a:r>
                <a:r>
                  <a:rPr lang="el-GR" sz="2400" dirty="0" smtClean="0"/>
                  <a:t>πρέπει να έχει μέτρο ίσο με τη μονάδα, άρα</a:t>
                </a:r>
                <a:endParaRPr lang="en-US" sz="2400" dirty="0"/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4156" y="1556792"/>
                <a:ext cx="8229600" cy="914621"/>
              </a:xfrm>
              <a:blipFill rotWithShape="0">
                <a:blip r:embed="rId4"/>
                <a:stretch>
                  <a:fillRect l="-963" t="-5333" b="-5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 smtClean="0"/>
              <a:t>Αναπαράσταση </a:t>
            </a:r>
            <a:r>
              <a:rPr lang="en-US" sz="3600" dirty="0" smtClean="0"/>
              <a:t>Denavit </a:t>
            </a:r>
            <a:r>
              <a:rPr lang="el-GR" sz="3600" dirty="0" smtClean="0"/>
              <a:t>-</a:t>
            </a:r>
            <a:r>
              <a:rPr lang="en-US" sz="3600" dirty="0" smtClean="0"/>
              <a:t> Hartenberg</a:t>
            </a:r>
            <a:r>
              <a:rPr lang="el-GR" sz="3600" dirty="0" smtClean="0"/>
              <a:t> (5/7)</a:t>
            </a:r>
            <a:endParaRPr lang="el-GR" sz="3600" dirty="0"/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Ορθογώνιο 5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7" name="Εικόνα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4241768"/>
              </p:ext>
            </p:extLst>
          </p:nvPr>
        </p:nvGraphicFramePr>
        <p:xfrm>
          <a:off x="3419872" y="2348880"/>
          <a:ext cx="27686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47" r:id="rId6" imgW="1384300" imgH="241300" progId="Equation.DSMT4">
                  <p:embed/>
                </p:oleObj>
              </mc:Choice>
              <mc:Fallback>
                <p:oleObj r:id="rId6" imgW="1384300" imgH="2413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9872" y="2348880"/>
                        <a:ext cx="2768600" cy="482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ontent Placeholder 4"/>
              <p:cNvSpPr txBox="1">
                <a:spLocks/>
              </p:cNvSpPr>
              <p:nvPr/>
            </p:nvSpPr>
            <p:spPr>
              <a:xfrm>
                <a:off x="457200" y="2872730"/>
                <a:ext cx="8229600" cy="56252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ts val="12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ts val="12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ts val="12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ts val="12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ts val="12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l-GR" sz="2400" dirty="0" smtClean="0"/>
                  <a:t>Συνεπώς, υπάρχουν μοναδικές γωνίες </a:t>
                </a:r>
                <a14:m>
                  <m:oMath xmlns:m="http://schemas.openxmlformats.org/officeDocument/2006/math">
                    <m:r>
                      <a:rPr lang="el-GR" sz="2400" b="0" i="1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l-GR" sz="2400" dirty="0" smtClean="0"/>
                  <a:t> και </a:t>
                </a:r>
                <a14:m>
                  <m:oMath xmlns:m="http://schemas.openxmlformats.org/officeDocument/2006/math">
                    <m:r>
                      <a:rPr lang="el-GR" sz="2400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l-GR" sz="2400" dirty="0" smtClean="0"/>
                  <a:t> για τις οποίες</a:t>
                </a:r>
                <a:endParaRPr lang="en-US" sz="2400" dirty="0"/>
              </a:p>
            </p:txBody>
          </p:sp>
        </mc:Choice>
        <mc:Fallback xmlns="">
          <p:sp>
            <p:nvSpPr>
              <p:cNvPr id="18" name="Content Placeholder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2872730"/>
                <a:ext cx="8229600" cy="562527"/>
              </a:xfrm>
              <a:prstGeom prst="rect">
                <a:avLst/>
              </a:prstGeom>
              <a:blipFill rotWithShape="0">
                <a:blip r:embed="rId8"/>
                <a:stretch>
                  <a:fillRect l="-963" t="-8602" b="-53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9484278"/>
              </p:ext>
            </p:extLst>
          </p:nvPr>
        </p:nvGraphicFramePr>
        <p:xfrm>
          <a:off x="2699792" y="3379374"/>
          <a:ext cx="45212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48" r:id="rId9" imgW="2260600" imgH="228600" progId="Equation.DSMT4">
                  <p:embed/>
                </p:oleObj>
              </mc:Choice>
              <mc:Fallback>
                <p:oleObj r:id="rId9" imgW="2260600" imgH="22860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9792" y="3379374"/>
                        <a:ext cx="4521200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ontent Placeholder 4"/>
              <p:cNvSpPr txBox="1">
                <a:spLocks/>
              </p:cNvSpPr>
              <p:nvPr/>
            </p:nvSpPr>
            <p:spPr>
              <a:xfrm>
                <a:off x="436610" y="3882485"/>
                <a:ext cx="8229600" cy="143648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ts val="12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ts val="12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ts val="12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ts val="12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ts val="12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l-GR" sz="2400" dirty="0" smtClean="0"/>
                  <a:t>Η υπόθεση (</a:t>
                </a:r>
                <a:r>
                  <a:rPr lang="en-US" sz="2400" dirty="0" smtClean="0"/>
                  <a:t>DH2</a:t>
                </a:r>
                <a:r>
                  <a:rPr lang="el-GR" sz="2400" dirty="0" smtClean="0"/>
                  <a:t>)</a:t>
                </a:r>
                <a:r>
                  <a:rPr lang="en-US" sz="2400" dirty="0" smtClean="0"/>
                  <a:t> </a:t>
                </a:r>
                <a:r>
                  <a:rPr lang="el-GR" sz="2400" dirty="0" smtClean="0"/>
                  <a:t>σημαίνει ότι το διάνυσμα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bSup>
                  </m:oMath>
                </a14:m>
                <a:r>
                  <a:rPr lang="en-US" sz="2400" dirty="0" smtClean="0"/>
                  <a:t> </a:t>
                </a:r>
                <a:r>
                  <a:rPr lang="el-GR" sz="2400" dirty="0" smtClean="0"/>
                  <a:t>είναι γραμμικός συνδυασμός του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400" dirty="0" smtClean="0"/>
                  <a:t> </a:t>
                </a:r>
                <a:r>
                  <a:rPr lang="el-GR" sz="2400" dirty="0" smtClean="0"/>
                  <a:t>και του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sSub>
                          <m:sSubPr>
                            <m:ctrlPr>
                              <a:rPr lang="el-GR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</m:oMath>
                </a14:m>
                <a:endParaRPr lang="en-US" sz="2400" dirty="0" smtClean="0"/>
              </a:p>
              <a:p>
                <a:r>
                  <a:rPr lang="el-GR" sz="2400" dirty="0" smtClean="0"/>
                  <a:t>Εφόσον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400" dirty="0" smtClean="0"/>
                  <a:t> </a:t>
                </a:r>
                <a:r>
                  <a:rPr lang="el-GR" sz="2400" dirty="0" smtClean="0"/>
                  <a:t>εκφράζουμε το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bSup>
                  </m:oMath>
                </a14:m>
                <a:r>
                  <a:rPr lang="el-GR" sz="2400" dirty="0" smtClean="0"/>
                  <a:t> μοναδικά ως</a:t>
                </a:r>
                <a:endParaRPr lang="en-US" sz="2400" dirty="0"/>
              </a:p>
            </p:txBody>
          </p:sp>
        </mc:Choice>
        <mc:Fallback xmlns="">
          <p:sp>
            <p:nvSpPr>
              <p:cNvPr id="21" name="Content Placeholder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610" y="3882485"/>
                <a:ext cx="8229600" cy="1436484"/>
              </a:xfrm>
              <a:prstGeom prst="rect">
                <a:avLst/>
              </a:prstGeom>
              <a:blipFill rotWithShape="0">
                <a:blip r:embed="rId11"/>
                <a:stretch>
                  <a:fillRect l="-1037" t="-2966" b="-59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3362932"/>
              </p:ext>
            </p:extLst>
          </p:nvPr>
        </p:nvGraphicFramePr>
        <p:xfrm>
          <a:off x="2483456" y="5296327"/>
          <a:ext cx="4191000" cy="142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49" r:id="rId12" imgW="2095500" imgH="711200" progId="Equation.DSMT4">
                  <p:embed/>
                </p:oleObj>
              </mc:Choice>
              <mc:Fallback>
                <p:oleObj r:id="rId12" imgW="2095500" imgH="71120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3456" y="5296327"/>
                        <a:ext cx="4191000" cy="1422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07798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 smtClean="0"/>
              <a:t>Αναπαράσταση </a:t>
            </a:r>
            <a:r>
              <a:rPr lang="en-US" sz="3600" dirty="0" smtClean="0"/>
              <a:t>Denavit </a:t>
            </a:r>
            <a:r>
              <a:rPr lang="el-GR" sz="3600" dirty="0" smtClean="0"/>
              <a:t>-</a:t>
            </a:r>
            <a:r>
              <a:rPr lang="en-US" sz="3600" dirty="0" smtClean="0"/>
              <a:t> Hartenberg</a:t>
            </a:r>
            <a:r>
              <a:rPr lang="el-GR" sz="3600" dirty="0" smtClean="0"/>
              <a:t> (</a:t>
            </a:r>
            <a:r>
              <a:rPr lang="el-GR" sz="3600" dirty="0"/>
              <a:t>6</a:t>
            </a:r>
            <a:r>
              <a:rPr lang="el-GR" sz="3600" dirty="0" smtClean="0"/>
              <a:t>/7)</a:t>
            </a:r>
            <a:endParaRPr lang="el-GR" sz="3600" dirty="0"/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Ορθογώνιο 5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7" name="Εικόνα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l-GR" sz="2400" dirty="0" smtClean="0"/>
                  <a:t>Οι τρεις βασικοί κανόνες προσδιορισμού του συστήματος συντεταγμένων είναι οι ακόλουθοι</a:t>
                </a:r>
              </a:p>
              <a:p>
                <a:pPr lvl="1"/>
                <a:r>
                  <a:rPr lang="el-GR" sz="2000" dirty="0" smtClean="0"/>
                  <a:t>Ο άξονας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sz="2000" dirty="0" smtClean="0"/>
                  <a:t> </a:t>
                </a:r>
                <a:r>
                  <a:rPr lang="el-GR" sz="2000" dirty="0" smtClean="0"/>
                  <a:t>βρίσκεται κατά μήκος του άξονα κίνησης του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l-GR" sz="2000" dirty="0" smtClean="0"/>
                  <a:t>-οστού συνδέσμου</a:t>
                </a:r>
              </a:p>
              <a:p>
                <a:pPr lvl="1"/>
                <a:r>
                  <a:rPr lang="el-GR" sz="2000" dirty="0" smtClean="0"/>
                  <a:t>Ο άξονας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000" dirty="0" smtClean="0"/>
                  <a:t> </a:t>
                </a:r>
                <a:r>
                  <a:rPr lang="el-GR" sz="2000" dirty="0" smtClean="0"/>
                  <a:t>είναι κάθετος στον άξονα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l-GR" sz="2000" dirty="0" smtClean="0"/>
                  <a:t> και με κατεύθυνση αντίθετη προς αυτόν</a:t>
                </a:r>
              </a:p>
              <a:p>
                <a:pPr lvl="1"/>
                <a:r>
                  <a:rPr lang="el-GR" sz="2000" dirty="0" smtClean="0"/>
                  <a:t>Ο άξονας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000" dirty="0" smtClean="0"/>
                  <a:t> </a:t>
                </a:r>
                <a:r>
                  <a:rPr lang="el-GR" sz="2000" dirty="0" smtClean="0"/>
                  <a:t>συμπληρώνει το σύστημα όπως απαιτείται</a:t>
                </a:r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4"/>
                <a:stretch>
                  <a:fillRect l="-963" t="-1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47139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 smtClean="0"/>
              <a:t>Αναπαράσταση </a:t>
            </a:r>
            <a:r>
              <a:rPr lang="en-US" sz="3600" dirty="0" smtClean="0"/>
              <a:t>Denavit </a:t>
            </a:r>
            <a:r>
              <a:rPr lang="el-GR" sz="3600" dirty="0" smtClean="0"/>
              <a:t>-</a:t>
            </a:r>
            <a:r>
              <a:rPr lang="en-US" sz="3600" dirty="0" smtClean="0"/>
              <a:t> Hartenberg</a:t>
            </a:r>
            <a:r>
              <a:rPr lang="el-GR" sz="3600" dirty="0" smtClean="0"/>
              <a:t> (7/7)</a:t>
            </a:r>
            <a:endParaRPr lang="el-GR" sz="3600" dirty="0"/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Ορθογώνιο 5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7" name="Εικόνα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>
              <a:xfrm>
                <a:off x="464156" y="1556792"/>
                <a:ext cx="8229600" cy="4896544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l-GR" sz="2400" dirty="0" smtClean="0"/>
                  <a:t>Οι τέσσερις παράμετροι που περιγράφουν τον όποιο πρισματικό ή περιστροφικό βραχίονα είναι οι ακόλουθες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sz="20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l-GR" sz="2000" dirty="0" smtClean="0"/>
                  <a:t> είναι η γωνία του συνδέσμου</a:t>
                </a:r>
                <a:r>
                  <a:rPr lang="en-US" sz="2000" dirty="0" smtClean="0"/>
                  <a:t> </a:t>
                </a:r>
                <a:r>
                  <a:rPr lang="el-GR" sz="2000" dirty="0" smtClean="0"/>
                  <a:t>από τον άξονα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l-GR" sz="2000" dirty="0" smtClean="0"/>
                  <a:t> στον άξονα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l-GR" sz="2000" dirty="0" smtClean="0"/>
                  <a:t> γύρω από τον άξονα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sz="2000" dirty="0" smtClean="0"/>
                  <a:t> (</a:t>
                </a:r>
                <a:r>
                  <a:rPr lang="el-GR" sz="2000" dirty="0" smtClean="0"/>
                  <a:t>χρησιμοποιώντας τον κανόνα του δεξιού χεριού</a:t>
                </a:r>
                <a:r>
                  <a:rPr lang="en-US" sz="2000" dirty="0" smtClean="0"/>
                  <a:t>)</a:t>
                </a:r>
                <a:endParaRPr lang="el-GR" sz="2000" dirty="0" smtClean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000" dirty="0" smtClean="0"/>
                  <a:t> </a:t>
                </a:r>
                <a:r>
                  <a:rPr lang="el-GR" sz="2000" dirty="0" smtClean="0"/>
                  <a:t>είναι η απόσταση από το κέντρο του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l-GR" sz="2000" dirty="0" smtClean="0"/>
                  <a:t> συστήματος συντεταγμένων έως την τομή των αξόνων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l-GR" sz="2000" dirty="0" smtClean="0"/>
                  <a:t> και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l-GR" sz="2000" dirty="0" smtClean="0"/>
                  <a:t> κατά μήκος του </a:t>
                </a:r>
                <a:r>
                  <a:rPr lang="el-GR" sz="2000" dirty="0"/>
                  <a:t>άξονα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endParaRPr lang="el-GR" sz="2000" dirty="0" smtClean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000" dirty="0" smtClean="0"/>
                  <a:t> </a:t>
                </a:r>
                <a:r>
                  <a:rPr lang="el-GR" sz="2000" dirty="0" smtClean="0"/>
                  <a:t>είναι η έλάχιστη απόσταση ανάμεσα στην τομή του άξονα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l-GR" sz="2000" dirty="0" smtClean="0"/>
                  <a:t> με τον </a:t>
                </a:r>
                <a:r>
                  <a:rPr lang="el-GR" sz="2000" dirty="0"/>
                  <a:t>άξονα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l-GR" sz="2000" dirty="0" smtClean="0"/>
                  <a:t> και το κέντρο του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l-GR" sz="2000" dirty="0" smtClean="0"/>
                  <a:t>-οστού συστήματος συντεταγμένων κατά μήκος του </a:t>
                </a:r>
                <a:r>
                  <a:rPr lang="el-GR" sz="2000" dirty="0"/>
                  <a:t>άξονα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l-GR" sz="2000" dirty="0" smtClean="0"/>
                  <a:t> (ή είναι η ελάχιστη απόσταση μεταξύ των αξόνων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l-GR" sz="2000" dirty="0" smtClean="0"/>
                  <a:t> και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l-GR" sz="2000" dirty="0" smtClean="0"/>
                  <a:t>)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sz="2000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000" dirty="0" smtClean="0"/>
                  <a:t> </a:t>
                </a:r>
                <a:r>
                  <a:rPr lang="el-GR" sz="2000" dirty="0" smtClean="0"/>
                  <a:t>είναι η γωνία από τον άξονα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l-GR" sz="2000" dirty="0" smtClean="0"/>
                  <a:t> στον άξονα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l-GR" sz="2000" dirty="0" smtClean="0"/>
                  <a:t> γύρω από τον άξονα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000" dirty="0" smtClean="0"/>
                  <a:t> (</a:t>
                </a:r>
                <a:r>
                  <a:rPr lang="el-GR" sz="2000" dirty="0" smtClean="0"/>
                  <a:t>χρησιμοποιώντας τον κανόνα του δεξιού χεριού</a:t>
                </a:r>
                <a:r>
                  <a:rPr lang="en-US" sz="2000" dirty="0" smtClean="0"/>
                  <a:t>)</a:t>
                </a:r>
                <a:endParaRPr lang="en-US" sz="2000" dirty="0"/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4156" y="1556792"/>
                <a:ext cx="8229600" cy="4896544"/>
              </a:xfrm>
              <a:blipFill rotWithShape="0">
                <a:blip r:embed="rId4"/>
                <a:stretch>
                  <a:fillRect l="-963" t="-17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63360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 smtClean="0"/>
              <a:t>Ρομποτικός βραχίονας </a:t>
            </a:r>
            <a:r>
              <a:rPr lang="en-US" sz="3600" dirty="0" smtClean="0"/>
              <a:t>PUMA 260 (1/2)</a:t>
            </a:r>
            <a:endParaRPr lang="el-GR" sz="3600" dirty="0"/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Ορθογώνιο 5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7" name="Εικόνα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550" y="1721771"/>
            <a:ext cx="8229600" cy="4197095"/>
          </a:xfrm>
        </p:spPr>
      </p:pic>
      <p:sp>
        <p:nvSpPr>
          <p:cNvPr id="9" name="TextBox 8"/>
          <p:cNvSpPr txBox="1"/>
          <p:nvPr/>
        </p:nvSpPr>
        <p:spPr>
          <a:xfrm>
            <a:off x="2049179" y="6062882"/>
            <a:ext cx="4898238" cy="53447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algn="ctr"/>
            <a:r>
              <a:rPr lang="el-GR" sz="2000" dirty="0" smtClean="0"/>
              <a:t>Εικόνα 3: Ρομποτικός βραχίονας </a:t>
            </a:r>
            <a:r>
              <a:rPr lang="en-US" sz="2000" dirty="0" smtClean="0"/>
              <a:t>PUMA 260</a:t>
            </a:r>
          </a:p>
        </p:txBody>
      </p:sp>
    </p:spTree>
    <p:extLst>
      <p:ext uri="{BB962C8B-B14F-4D97-AF65-F5344CB8AC3E}">
        <p14:creationId xmlns:p14="http://schemas.microsoft.com/office/powerpoint/2010/main" val="1957920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 smtClean="0"/>
              <a:t>Ρομποτικός βραχίονας </a:t>
            </a:r>
            <a:r>
              <a:rPr lang="en-US" sz="3600" dirty="0" smtClean="0"/>
              <a:t>PUMA 260 (2/2)</a:t>
            </a:r>
            <a:endParaRPr lang="el-GR" sz="3600" dirty="0"/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Ορθογώνιο 5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7" name="Εικόνα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5916" y="1557338"/>
            <a:ext cx="4984867" cy="4525962"/>
          </a:xfrm>
        </p:spPr>
      </p:pic>
      <p:sp>
        <p:nvSpPr>
          <p:cNvPr id="9" name="TextBox 8"/>
          <p:cNvSpPr txBox="1"/>
          <p:nvPr/>
        </p:nvSpPr>
        <p:spPr>
          <a:xfrm>
            <a:off x="2023500" y="5990874"/>
            <a:ext cx="4949596" cy="67848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algn="ctr"/>
            <a:r>
              <a:rPr lang="el-GR" sz="2000" dirty="0" smtClean="0"/>
              <a:t>Εικόνα </a:t>
            </a:r>
            <a:r>
              <a:rPr lang="en-US" sz="2000" dirty="0" smtClean="0"/>
              <a:t>4</a:t>
            </a:r>
            <a:r>
              <a:rPr lang="el-GR" sz="2000" dirty="0" smtClean="0"/>
              <a:t>: Ρομποτικός βραχίονας </a:t>
            </a:r>
            <a:r>
              <a:rPr lang="en-US" sz="2000" dirty="0" smtClean="0"/>
              <a:t>PUMA 260</a:t>
            </a:r>
          </a:p>
        </p:txBody>
      </p:sp>
    </p:spTree>
    <p:extLst>
      <p:ext uri="{BB962C8B-B14F-4D97-AF65-F5344CB8AC3E}">
        <p14:creationId xmlns:p14="http://schemas.microsoft.com/office/powerpoint/2010/main" val="1253546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 smtClean="0"/>
              <a:t>Ρομποτικός βραχίονας </a:t>
            </a:r>
            <a:r>
              <a:rPr lang="en-US" sz="3600" dirty="0" smtClean="0"/>
              <a:t>Stanford</a:t>
            </a:r>
            <a:endParaRPr lang="el-GR" sz="3600" dirty="0"/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Ορθογώνιο 5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7" name="Εικόνα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6937" y="1557338"/>
            <a:ext cx="2562825" cy="4525962"/>
          </a:xfrm>
        </p:spPr>
      </p:pic>
      <p:sp>
        <p:nvSpPr>
          <p:cNvPr id="8" name="TextBox 7"/>
          <p:cNvSpPr txBox="1"/>
          <p:nvPr/>
        </p:nvSpPr>
        <p:spPr>
          <a:xfrm>
            <a:off x="2086030" y="5964877"/>
            <a:ext cx="4824536" cy="70448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algn="ctr"/>
            <a:r>
              <a:rPr lang="el-GR" sz="2000" dirty="0" smtClean="0"/>
              <a:t>Εικόνα </a:t>
            </a:r>
            <a:r>
              <a:rPr lang="en-US" sz="2000" dirty="0" smtClean="0"/>
              <a:t>5</a:t>
            </a:r>
            <a:r>
              <a:rPr lang="el-GR" sz="2000" dirty="0" smtClean="0"/>
              <a:t>: Ρομποτικός βραχίονας </a:t>
            </a:r>
            <a:r>
              <a:rPr lang="en-US" sz="2000" dirty="0" smtClean="0"/>
              <a:t>Stanford</a:t>
            </a:r>
          </a:p>
        </p:txBody>
      </p:sp>
    </p:spTree>
    <p:extLst>
      <p:ext uri="{BB962C8B-B14F-4D97-AF65-F5344CB8AC3E}">
        <p14:creationId xmlns:p14="http://schemas.microsoft.com/office/powerpoint/2010/main" val="3278143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Σκοποί  ενότητας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 smtClean="0"/>
              <a:t>Εξαγωγή παραμέτρων </a:t>
            </a:r>
            <a:r>
              <a:rPr lang="en-US" dirty="0" smtClean="0"/>
              <a:t>Denavit </a:t>
            </a:r>
            <a:r>
              <a:rPr lang="el-GR" dirty="0" smtClean="0"/>
              <a:t>-</a:t>
            </a:r>
            <a:r>
              <a:rPr lang="en-US" dirty="0" smtClean="0"/>
              <a:t> Hartenberg </a:t>
            </a:r>
            <a:r>
              <a:rPr lang="el-GR" dirty="0" smtClean="0"/>
              <a:t>για ρομποτικούς βραχίονες</a:t>
            </a:r>
            <a:endParaRPr lang="el-GR" dirty="0"/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Ορθογώνιο 4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6" name="Εικόνα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681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 smtClean="0"/>
              <a:t>Παράμετροι </a:t>
            </a:r>
            <a:r>
              <a:rPr lang="en-US" sz="3600" dirty="0" smtClean="0"/>
              <a:t>Denavit - Hartenberg</a:t>
            </a:r>
            <a:endParaRPr lang="el-GR" sz="3600" dirty="0"/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Ορθογώνιο 5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7" name="Εικόνα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graphicFrame>
        <p:nvGraphicFramePr>
          <p:cNvPr id="30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2759503"/>
              </p:ext>
            </p:extLst>
          </p:nvPr>
        </p:nvGraphicFramePr>
        <p:xfrm>
          <a:off x="833509" y="1417638"/>
          <a:ext cx="7626350" cy="4752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35" name="Document" r:id="rId6" imgW="5509563" imgH="3559475" progId="Word.Document.8">
                  <p:embed/>
                </p:oleObj>
              </mc:Choice>
              <mc:Fallback>
                <p:oleObj name="Document" r:id="rId6" imgW="5509563" imgH="3559475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3509" y="1417638"/>
                        <a:ext cx="7626350" cy="4752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64775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/>
              <a:t>Denavit </a:t>
            </a:r>
            <a:r>
              <a:rPr lang="el-GR" sz="3600" dirty="0" smtClean="0"/>
              <a:t>-</a:t>
            </a:r>
            <a:r>
              <a:rPr lang="en-US" sz="3600" dirty="0" smtClean="0"/>
              <a:t> Hartenberg </a:t>
            </a: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>για περιστροφικό σύνδεσμο</a:t>
            </a:r>
            <a:endParaRPr lang="el-GR" sz="3600" dirty="0"/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Ορθογώνιο 5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7" name="Εικόνα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6702006"/>
              </p:ext>
            </p:extLst>
          </p:nvPr>
        </p:nvGraphicFramePr>
        <p:xfrm>
          <a:off x="1075039" y="2609995"/>
          <a:ext cx="7191375" cy="1111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94" r:id="rId5" imgW="5753100" imgH="889000" progId="Equation.DSMT4">
                  <p:embed/>
                </p:oleObj>
              </mc:Choice>
              <mc:Fallback>
                <p:oleObj r:id="rId5" imgW="5753100" imgH="8890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5039" y="2609995"/>
                        <a:ext cx="7191375" cy="1111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4229314"/>
              </p:ext>
            </p:extLst>
          </p:nvPr>
        </p:nvGraphicFramePr>
        <p:xfrm>
          <a:off x="2740325" y="3780591"/>
          <a:ext cx="3222625" cy="1111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95" r:id="rId7" imgW="2578100" imgH="889000" progId="Equation.DSMT4">
                  <p:embed/>
                </p:oleObj>
              </mc:Choice>
              <mc:Fallback>
                <p:oleObj r:id="rId7" imgW="2578100" imgH="8890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0325" y="3780591"/>
                        <a:ext cx="3222625" cy="1111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1501833"/>
              </p:ext>
            </p:extLst>
          </p:nvPr>
        </p:nvGraphicFramePr>
        <p:xfrm>
          <a:off x="1075038" y="5102652"/>
          <a:ext cx="4540250" cy="1111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96" r:id="rId9" imgW="3632200" imgH="889000" progId="Equation.DSMT4">
                  <p:embed/>
                </p:oleObj>
              </mc:Choice>
              <mc:Fallback>
                <p:oleObj r:id="rId9" imgW="3632200" imgH="8890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5038" y="5102652"/>
                        <a:ext cx="4540250" cy="1111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2267744" y="3112622"/>
                <a:ext cx="360040" cy="273031"/>
              </a:xfrm>
              <a:prstGeom prst="rect">
                <a:avLst/>
              </a:prstGeom>
            </p:spPr>
            <p:txBody>
              <a:bodyPr vert="horz" wrap="square" lIns="91440" tIns="45720" rIns="91440" bIns="45720" rtlCol="0" anchor="ctr">
                <a:normAutofit fontScale="625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7744" y="3112622"/>
                <a:ext cx="360040" cy="273031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64156" y="1556792"/>
                <a:ext cx="8229600" cy="914049"/>
              </a:xfrm>
            </p:spPr>
            <p:txBody>
              <a:bodyPr>
                <a:noAutofit/>
              </a:bodyPr>
              <a:lstStyle/>
              <a:p>
                <a:r>
                  <a:rPr lang="el-GR" sz="2400" dirty="0" smtClean="0"/>
                  <a:t>Τα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sz="2400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 smtClean="0"/>
                  <a:t> </a:t>
                </a:r>
                <a:r>
                  <a:rPr lang="el-GR" sz="2400" dirty="0" smtClean="0"/>
                  <a:t>είναι σταθερές και το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sz="24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 smtClean="0"/>
                  <a:t> </a:t>
                </a:r>
                <a:r>
                  <a:rPr lang="el-GR" sz="2400" dirty="0" smtClean="0"/>
                  <a:t>είναι η παράμετρος του συνδέσμου για περιστροφικό σύνδεσμο</a:t>
                </a:r>
                <a:endParaRPr lang="en-US" sz="2400" dirty="0"/>
              </a:p>
            </p:txBody>
          </p:sp>
        </mc:Choice>
        <mc:Fallback xmlns="">
          <p:sp>
            <p:nvSpPr>
              <p:cNvPr id="16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4156" y="1556792"/>
                <a:ext cx="8229600" cy="914049"/>
              </a:xfrm>
              <a:blipFill rotWithShape="0">
                <a:blip r:embed="rId12"/>
                <a:stretch>
                  <a:fillRect l="-963" t="-5333" b="-5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97976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/>
              <a:t>Denavit </a:t>
            </a:r>
            <a:r>
              <a:rPr lang="el-GR" sz="3600" dirty="0" smtClean="0"/>
              <a:t>-</a:t>
            </a:r>
            <a:r>
              <a:rPr lang="en-US" sz="3600" dirty="0" smtClean="0"/>
              <a:t> Hartenberg </a:t>
            </a: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>για πρισματικό σύνδεσμο</a:t>
            </a:r>
            <a:endParaRPr lang="el-GR" sz="3600" dirty="0"/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Ορθογώνιο 5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7" name="Εικόνα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64156" y="1556792"/>
                <a:ext cx="8229600" cy="914049"/>
              </a:xfrm>
            </p:spPr>
            <p:txBody>
              <a:bodyPr>
                <a:noAutofit/>
              </a:bodyPr>
              <a:lstStyle/>
              <a:p>
                <a:r>
                  <a:rPr lang="el-GR" sz="2400" dirty="0" smtClean="0"/>
                  <a:t>Τα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sz="24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sz="2400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 smtClean="0"/>
                  <a:t> </a:t>
                </a:r>
                <a:r>
                  <a:rPr lang="el-GR" sz="2400" dirty="0" smtClean="0"/>
                  <a:t>είναι σταθερές και το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 smtClean="0"/>
                  <a:t> </a:t>
                </a:r>
                <a:r>
                  <a:rPr lang="el-GR" sz="2400" dirty="0" smtClean="0"/>
                  <a:t>είναι η παράμετρος του συνδέσμου για πρισματικό σύνδεσμο</a:t>
                </a:r>
                <a:endParaRPr lang="en-US" sz="2400" dirty="0"/>
              </a:p>
            </p:txBody>
          </p:sp>
        </mc:Choice>
        <mc:Fallback xmlns="">
          <p:sp>
            <p:nvSpPr>
              <p:cNvPr id="16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4156" y="1556792"/>
                <a:ext cx="8229600" cy="914049"/>
              </a:xfrm>
              <a:blipFill rotWithShape="0">
                <a:blip r:embed="rId5"/>
                <a:stretch>
                  <a:fillRect l="-963" t="-5333" b="-5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2650326"/>
              </p:ext>
            </p:extLst>
          </p:nvPr>
        </p:nvGraphicFramePr>
        <p:xfrm>
          <a:off x="2007206" y="2474370"/>
          <a:ext cx="5143500" cy="133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46" r:id="rId6" imgW="3429000" imgH="889000" progId="Equation.DSMT4">
                  <p:embed/>
                </p:oleObj>
              </mc:Choice>
              <mc:Fallback>
                <p:oleObj r:id="rId6" imgW="3429000" imgH="8890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7206" y="2474370"/>
                        <a:ext cx="5143500" cy="1333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305007"/>
              </p:ext>
            </p:extLst>
          </p:nvPr>
        </p:nvGraphicFramePr>
        <p:xfrm>
          <a:off x="1847850" y="3952435"/>
          <a:ext cx="5448300" cy="133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47" r:id="rId8" imgW="3632200" imgH="889000" progId="Equation.DSMT4">
                  <p:embed/>
                </p:oleObj>
              </mc:Choice>
              <mc:Fallback>
                <p:oleObj r:id="rId8" imgW="3632200" imgH="8890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7850" y="3952435"/>
                        <a:ext cx="5448300" cy="1333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2849226"/>
              </p:ext>
            </p:extLst>
          </p:nvPr>
        </p:nvGraphicFramePr>
        <p:xfrm>
          <a:off x="1929436" y="5542173"/>
          <a:ext cx="1142504" cy="3617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48" r:id="rId10" imgW="761669" imgH="241195" progId="Equation.DSMT4">
                  <p:embed/>
                </p:oleObj>
              </mc:Choice>
              <mc:Fallback>
                <p:oleObj r:id="rId10" imgW="761669" imgH="241195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9436" y="5542173"/>
                        <a:ext cx="1142504" cy="36179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9134228"/>
              </p:ext>
            </p:extLst>
          </p:nvPr>
        </p:nvGraphicFramePr>
        <p:xfrm>
          <a:off x="3557242" y="5542972"/>
          <a:ext cx="2113632" cy="3617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49" r:id="rId12" imgW="1409088" imgH="241195" progId="Equation.DSMT4">
                  <p:embed/>
                </p:oleObj>
              </mc:Choice>
              <mc:Fallback>
                <p:oleObj r:id="rId12" imgW="1409088" imgH="241195" progId="Equation.DSMT4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57242" y="5542972"/>
                        <a:ext cx="2113632" cy="36179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4122820"/>
              </p:ext>
            </p:extLst>
          </p:nvPr>
        </p:nvGraphicFramePr>
        <p:xfrm>
          <a:off x="6156176" y="5542173"/>
          <a:ext cx="1600200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50" r:id="rId14" imgW="1066800" imgH="241300" progId="Equation.DSMT4">
                  <p:embed/>
                </p:oleObj>
              </mc:Choice>
              <mc:Fallback>
                <p:oleObj r:id="rId14" imgW="1066800" imgH="241300" progId="Equation.DSMT4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56176" y="5542173"/>
                        <a:ext cx="1600200" cy="361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29035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0363" y="1910025"/>
            <a:ext cx="4483274" cy="3612989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3600" dirty="0" smtClean="0"/>
              <a:t>Επίπεδο ρομπότ δύο περιστροφικών βαθμών ελευθερίας (1/2)</a:t>
            </a:r>
            <a:endParaRPr lang="el-GR" sz="3600" dirty="0"/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Ορθογώνιο 5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7" name="Εικόνα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1506488" y="5523014"/>
            <a:ext cx="6131024" cy="70448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algn="ctr"/>
            <a:r>
              <a:rPr lang="el-GR" sz="2000" dirty="0" smtClean="0"/>
              <a:t>Εικόνα 6: Ρομποτικός βραχίονας 2 βαθμών ελευθερίας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634439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3600" dirty="0" smtClean="0"/>
              <a:t>Επίπεδο ρομπότ δύο περιστροφικών βαθμών ελευθερίας (2/2)</a:t>
            </a:r>
            <a:endParaRPr lang="el-GR" sz="3600" dirty="0"/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Ορθογώνιο 5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7" name="Εικόνα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7953520"/>
              </p:ext>
            </p:extLst>
          </p:nvPr>
        </p:nvGraphicFramePr>
        <p:xfrm>
          <a:off x="2024134" y="1659120"/>
          <a:ext cx="2247900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89" r:id="rId5" imgW="1498600" imgH="914400" progId="Equation.DSMT4">
                  <p:embed/>
                </p:oleObj>
              </mc:Choice>
              <mc:Fallback>
                <p:oleObj r:id="rId5" imgW="1498600" imgH="9144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24134" y="1659120"/>
                        <a:ext cx="2247900" cy="1371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0736578"/>
              </p:ext>
            </p:extLst>
          </p:nvPr>
        </p:nvGraphicFramePr>
        <p:xfrm>
          <a:off x="4572000" y="1659120"/>
          <a:ext cx="2381250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90" r:id="rId7" imgW="1587500" imgH="914400" progId="Equation.DSMT4">
                  <p:embed/>
                </p:oleObj>
              </mc:Choice>
              <mc:Fallback>
                <p:oleObj r:id="rId7" imgW="1587500" imgH="9144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1659120"/>
                        <a:ext cx="2381250" cy="1371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2251308"/>
              </p:ext>
            </p:extLst>
          </p:nvPr>
        </p:nvGraphicFramePr>
        <p:xfrm>
          <a:off x="2020499" y="3688620"/>
          <a:ext cx="704544" cy="3617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91" r:id="rId9" imgW="469696" imgH="241195" progId="Equation.DSMT4">
                  <p:embed/>
                </p:oleObj>
              </mc:Choice>
              <mc:Fallback>
                <p:oleObj r:id="rId9" imgW="469696" imgH="241195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20499" y="3688620"/>
                        <a:ext cx="704544" cy="36179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121857"/>
              </p:ext>
            </p:extLst>
          </p:nvPr>
        </p:nvGraphicFramePr>
        <p:xfrm>
          <a:off x="3219450" y="3143270"/>
          <a:ext cx="3733800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92" r:id="rId11" imgW="2489200" imgH="914400" progId="Equation.DSMT4">
                  <p:embed/>
                </p:oleObj>
              </mc:Choice>
              <mc:Fallback>
                <p:oleObj r:id="rId11" imgW="2489200" imgH="9144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19450" y="3143270"/>
                        <a:ext cx="3733800" cy="1371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6142155"/>
              </p:ext>
            </p:extLst>
          </p:nvPr>
        </p:nvGraphicFramePr>
        <p:xfrm>
          <a:off x="6683439" y="5133309"/>
          <a:ext cx="1351964" cy="3237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93" r:id="rId13" imgW="901309" imgH="215806" progId="Equation.DSMT4">
                  <p:embed/>
                </p:oleObj>
              </mc:Choice>
              <mc:Fallback>
                <p:oleObj r:id="rId13" imgW="901309" imgH="215806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83439" y="5133309"/>
                        <a:ext cx="1351964" cy="32370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6265750"/>
              </p:ext>
            </p:extLst>
          </p:nvPr>
        </p:nvGraphicFramePr>
        <p:xfrm>
          <a:off x="6683439" y="5511187"/>
          <a:ext cx="1371005" cy="3237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94" r:id="rId15" imgW="914003" imgH="215806" progId="Equation.DSMT4">
                  <p:embed/>
                </p:oleObj>
              </mc:Choice>
              <mc:Fallback>
                <p:oleObj r:id="rId15" imgW="914003" imgH="215806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83439" y="5511187"/>
                        <a:ext cx="1371005" cy="32370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7400814"/>
              </p:ext>
            </p:extLst>
          </p:nvPr>
        </p:nvGraphicFramePr>
        <p:xfrm>
          <a:off x="1475656" y="4973799"/>
          <a:ext cx="6863211" cy="1416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95" name="Document" r:id="rId18" imgW="4157169" imgH="863499" progId="Word.Document.12">
                  <p:embed/>
                </p:oleObj>
              </mc:Choice>
              <mc:Fallback>
                <p:oleObj name="Document" r:id="rId18" imgW="4157169" imgH="86349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1475656" y="4973799"/>
                        <a:ext cx="6863211" cy="14163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14837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 smtClean="0"/>
              <a:t>Κυλινδρικό ρομπότ τριών συνδέσμων (1/2)</a:t>
            </a:r>
            <a:endParaRPr lang="el-GR" sz="36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6040" y="1557338"/>
            <a:ext cx="4164620" cy="4525962"/>
          </a:xfrm>
        </p:spPr>
      </p:pic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Ορθογώνιο 5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7" name="Εικόνα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290743" y="4077072"/>
            <a:ext cx="4032448" cy="70448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algn="ctr"/>
            <a:r>
              <a:rPr lang="el-GR" sz="2000" dirty="0" smtClean="0"/>
              <a:t>Εικόνα 7: Κυλινδρικό ρομπότ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1096121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 smtClean="0"/>
              <a:t>Κυλινδρικό ρομπότ τριών συνδέσμων (2/2)</a:t>
            </a:r>
            <a:endParaRPr lang="el-GR" sz="3600" dirty="0"/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Ορθογώνιο 5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7" name="Εικόνα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graphicFrame>
        <p:nvGraphicFramePr>
          <p:cNvPr id="10" name="Object 1032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13385634"/>
              </p:ext>
            </p:extLst>
          </p:nvPr>
        </p:nvGraphicFramePr>
        <p:xfrm>
          <a:off x="1286233" y="1417638"/>
          <a:ext cx="6571533" cy="3037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55" name="Document" r:id="rId5" imgW="4381022" imgH="2025141" progId="Word.Document.8">
                  <p:embed/>
                </p:oleObj>
              </mc:Choice>
              <mc:Fallback>
                <p:oleObj name="Document" r:id="rId5" imgW="4381022" imgH="2025141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6233" y="1417638"/>
                        <a:ext cx="6571533" cy="3037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985023"/>
              </p:ext>
            </p:extLst>
          </p:nvPr>
        </p:nvGraphicFramePr>
        <p:xfrm>
          <a:off x="1285481" y="4671374"/>
          <a:ext cx="7141118" cy="16441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56" name="Document" r:id="rId8" imgW="4744228" imgH="1100440" progId="Word.Document.12">
                  <p:embed/>
                </p:oleObj>
              </mc:Choice>
              <mc:Fallback>
                <p:oleObj name="Document" r:id="rId8" imgW="4744228" imgH="110044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285481" y="4671374"/>
                        <a:ext cx="7141118" cy="16441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02648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 smtClean="0"/>
              <a:t>Ρομπότ με σφαιρικό καρπό (1/2)</a:t>
            </a:r>
            <a:endParaRPr lang="el-GR" sz="3600" dirty="0"/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Ορθογώνιο 5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7" name="Εικόνα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5028" y="1557338"/>
            <a:ext cx="5526644" cy="4525962"/>
          </a:xfrm>
        </p:spPr>
      </p:pic>
      <p:sp>
        <p:nvSpPr>
          <p:cNvPr id="9" name="TextBox 8"/>
          <p:cNvSpPr txBox="1"/>
          <p:nvPr/>
        </p:nvSpPr>
        <p:spPr>
          <a:xfrm>
            <a:off x="4290743" y="4077072"/>
            <a:ext cx="4032448" cy="70448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algn="ctr"/>
            <a:r>
              <a:rPr lang="el-GR" sz="2000" dirty="0" smtClean="0"/>
              <a:t>Εικόνα 8: Σφαιρικός καρπός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3873329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 smtClean="0"/>
              <a:t>Ρομπότ με σφαιρικό καρμπό (2/2)</a:t>
            </a:r>
            <a:endParaRPr lang="el-GR" sz="3600" dirty="0"/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Ορθογώνιο 5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7" name="Εικόνα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3523369"/>
              </p:ext>
            </p:extLst>
          </p:nvPr>
        </p:nvGraphicFramePr>
        <p:xfrm>
          <a:off x="994986" y="1770909"/>
          <a:ext cx="2209800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703" r:id="rId5" imgW="1473200" imgH="914400" progId="Equation.DSMT4">
                  <p:embed/>
                </p:oleObj>
              </mc:Choice>
              <mc:Fallback>
                <p:oleObj r:id="rId5" imgW="1473200" imgH="9144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4986" y="1770909"/>
                        <a:ext cx="2209800" cy="1371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1610935"/>
              </p:ext>
            </p:extLst>
          </p:nvPr>
        </p:nvGraphicFramePr>
        <p:xfrm>
          <a:off x="3491880" y="1749557"/>
          <a:ext cx="2095500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704" r:id="rId7" imgW="1397000" imgH="914400" progId="Equation.DSMT4">
                  <p:embed/>
                </p:oleObj>
              </mc:Choice>
              <mc:Fallback>
                <p:oleObj r:id="rId7" imgW="1397000" imgH="9144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1880" y="1749557"/>
                        <a:ext cx="2095500" cy="1371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1441918"/>
              </p:ext>
            </p:extLst>
          </p:nvPr>
        </p:nvGraphicFramePr>
        <p:xfrm>
          <a:off x="5874474" y="1749557"/>
          <a:ext cx="2209800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705" r:id="rId9" imgW="1473200" imgH="914400" progId="Equation.DSMT4">
                  <p:embed/>
                </p:oleObj>
              </mc:Choice>
              <mc:Fallback>
                <p:oleObj r:id="rId9" imgW="1473200" imgH="9144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74474" y="1749557"/>
                        <a:ext cx="2209800" cy="1371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" name="Object 4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4026243"/>
              </p:ext>
            </p:extLst>
          </p:nvPr>
        </p:nvGraphicFramePr>
        <p:xfrm>
          <a:off x="994986" y="5071201"/>
          <a:ext cx="6859976" cy="16636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706" name="Document" r:id="rId12" imgW="4564340" imgH="1122405" progId="Word.Document.12">
                  <p:embed/>
                </p:oleObj>
              </mc:Choice>
              <mc:Fallback>
                <p:oleObj name="Document" r:id="rId12" imgW="4564340" imgH="112240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994986" y="5071201"/>
                        <a:ext cx="6859976" cy="16636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" name="Object 4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3994506"/>
              </p:ext>
            </p:extLst>
          </p:nvPr>
        </p:nvGraphicFramePr>
        <p:xfrm>
          <a:off x="3318078" y="3410379"/>
          <a:ext cx="4305300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707" r:id="rId14" imgW="2870200" imgH="914400" progId="Equation.DSMT4">
                  <p:embed/>
                </p:oleObj>
              </mc:Choice>
              <mc:Fallback>
                <p:oleObj r:id="rId14" imgW="2870200" imgH="914400" progId="Equation.DSMT4">
                  <p:embed/>
                  <p:pic>
                    <p:nvPicPr>
                      <p:cNvPr id="0" name="Object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18078" y="3410379"/>
                        <a:ext cx="4305300" cy="1371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" name="Object 4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7587490"/>
              </p:ext>
            </p:extLst>
          </p:nvPr>
        </p:nvGraphicFramePr>
        <p:xfrm>
          <a:off x="994986" y="3737008"/>
          <a:ext cx="2323092" cy="723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708" r:id="rId16" imgW="1548728" imgH="482391" progId="Equation.DSMT4">
                  <p:embed/>
                </p:oleObj>
              </mc:Choice>
              <mc:Fallback>
                <p:oleObj r:id="rId16" imgW="1548728" imgH="482391" progId="Equation.DSMT4">
                  <p:embed/>
                  <p:pic>
                    <p:nvPicPr>
                      <p:cNvPr id="0" name="Object 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4986" y="3737008"/>
                        <a:ext cx="2323092" cy="723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6574" name="Picture 14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24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573" name="Picture 13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8275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572" name="Picture 12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24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571" name="Picture 11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24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570" name="Picture 10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8275" cy="21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569" name="Picture 9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2400" cy="21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568" name="Picture 8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4625" cy="21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567" name="Picture 7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4625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594" name="Picture 34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24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593" name="Picture 33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8275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592" name="Picture 32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24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591" name="Picture 31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24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590" name="Picture 30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8275" cy="21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589" name="Picture 29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8275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588" name="Picture 28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4625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587" name="Picture 27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8275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602" name="Picture 42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24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601" name="Picture 41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8275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600" name="Picture 40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24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599" name="Picture 39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24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598" name="Picture 38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8275" cy="21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597" name="Picture 37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8275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596" name="Picture 36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4625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595" name="Picture 35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8275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4936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3600" dirty="0" smtClean="0"/>
              <a:t>Κυλινδρικό ρομπότ με σφαιρικό καρμπό (1/2)</a:t>
            </a:r>
            <a:endParaRPr lang="el-GR" sz="36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5253" y="1557338"/>
            <a:ext cx="6086194" cy="4525962"/>
          </a:xfrm>
        </p:spPr>
      </p:pic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Ορθογώνιο 5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7" name="Εικόνα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290743" y="4077072"/>
            <a:ext cx="4032448" cy="70448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algn="ctr"/>
            <a:r>
              <a:rPr lang="el-GR" sz="2000" dirty="0" smtClean="0"/>
              <a:t>Εικόνα 9: Κυλινδρικό ρομπότ με σφαιρικό καρπό</a:t>
            </a:r>
            <a:endParaRPr lang="en-US" sz="2000" dirty="0" smtClean="0"/>
          </a:p>
        </p:txBody>
      </p:sp>
      <p:pic>
        <p:nvPicPr>
          <p:cNvPr id="68610" name="Object 1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24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11" name="Object 1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8275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12" name="Object 1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24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13" name="Object 1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24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14" name="Object 10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8275" cy="21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15" name="Object 9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2400" cy="21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16" name="Object 8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4625" cy="21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17" name="Object 7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4625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2764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Περιεχόμενα ενότητας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n-US" dirty="0" smtClean="0"/>
              <a:t>Κινηματικές αλυσίδες</a:t>
            </a:r>
            <a:endParaRPr lang="el-GR" altLang="en-US" dirty="0"/>
          </a:p>
          <a:p>
            <a:r>
              <a:rPr lang="el-GR" altLang="en-US" dirty="0" smtClean="0"/>
              <a:t>Σύνθεση περιστροφών </a:t>
            </a:r>
            <a:endParaRPr lang="en-US" altLang="en-US" dirty="0"/>
          </a:p>
          <a:p>
            <a:r>
              <a:rPr lang="el-GR" altLang="en-US" dirty="0"/>
              <a:t>Αναπαράσταση </a:t>
            </a:r>
            <a:r>
              <a:rPr lang="en-US" altLang="en-US" dirty="0" smtClean="0"/>
              <a:t>Denavit - Hartenberg</a:t>
            </a:r>
            <a:r>
              <a:rPr lang="el-GR" altLang="en-US" dirty="0" smtClean="0"/>
              <a:t> </a:t>
            </a:r>
            <a:endParaRPr lang="el-GR" altLang="en-US" dirty="0"/>
          </a:p>
          <a:p>
            <a:r>
              <a:rPr lang="el-GR" altLang="en-US" dirty="0" smtClean="0"/>
              <a:t>Ρομπότ με σφαιρικό καρπό</a:t>
            </a:r>
            <a:endParaRPr lang="el-GR" altLang="en-US" dirty="0"/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Ορθογώνιο 5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7" name="Εικόνα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066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3600" dirty="0" smtClean="0"/>
              <a:t>Κυλινδρικό ρομπότ με σφαιρικό καρμπό (2/2)</a:t>
            </a:r>
            <a:endParaRPr lang="el-GR" sz="3600" dirty="0"/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Ορθογώνιο 5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7" name="Εικόνα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9175907"/>
              </p:ext>
            </p:extLst>
          </p:nvPr>
        </p:nvGraphicFramePr>
        <p:xfrm>
          <a:off x="833509" y="1180144"/>
          <a:ext cx="6294396" cy="25363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98" name="Document" r:id="rId5" imgW="5035517" imgH="2029101" progId="Word.Document.8">
                  <p:embed/>
                </p:oleObj>
              </mc:Choice>
              <mc:Fallback>
                <p:oleObj name="Document" r:id="rId5" imgW="5035517" imgH="2029101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3509" y="1180144"/>
                        <a:ext cx="6294396" cy="253637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5420285"/>
              </p:ext>
            </p:extLst>
          </p:nvPr>
        </p:nvGraphicFramePr>
        <p:xfrm>
          <a:off x="3635896" y="2809312"/>
          <a:ext cx="4026383" cy="37773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99" name="Document" r:id="rId8" imgW="3221106" imgH="3021888" progId="Word.Document.8">
                  <p:embed/>
                </p:oleObj>
              </mc:Choice>
              <mc:Fallback>
                <p:oleObj name="Document" r:id="rId8" imgW="3221106" imgH="3021888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5896" y="2809312"/>
                        <a:ext cx="4026383" cy="37773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0658" name="Object 14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24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659" name="Object 13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8275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660" name="Object 1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24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661" name="Object 11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24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662" name="Object 10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8275" cy="21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663" name="Object 9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2400" cy="21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664" name="Object 8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4625" cy="21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665" name="Object 7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4625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7526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 smtClean="0"/>
              <a:t>Ρομποτικός βραχίονας </a:t>
            </a:r>
            <a:r>
              <a:rPr lang="en-US" sz="3600" dirty="0" smtClean="0"/>
              <a:t>Stanford (1/3)</a:t>
            </a:r>
            <a:endParaRPr lang="el-GR" sz="3600" dirty="0"/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Ορθογώνιο 5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7" name="Εικόνα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015716" y="6015402"/>
            <a:ext cx="5112568" cy="70448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algn="ctr"/>
            <a:r>
              <a:rPr lang="el-GR" sz="2000" dirty="0" smtClean="0"/>
              <a:t>Εικόνα </a:t>
            </a:r>
            <a:r>
              <a:rPr lang="en-US" sz="2000" dirty="0" smtClean="0"/>
              <a:t>10</a:t>
            </a:r>
            <a:r>
              <a:rPr lang="el-GR" sz="2000" dirty="0" smtClean="0"/>
              <a:t>: Ρομποτικός βραχίονας </a:t>
            </a:r>
            <a:r>
              <a:rPr lang="en-US" sz="2000" dirty="0" smtClean="0"/>
              <a:t>Stanford</a:t>
            </a:r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6937" y="1557338"/>
            <a:ext cx="2562825" cy="4525962"/>
          </a:xfrm>
        </p:spPr>
      </p:pic>
      <p:pic>
        <p:nvPicPr>
          <p:cNvPr id="71682" name="Object 1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24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683" name="Object 1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8275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684" name="Object 1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24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685" name="Object 1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24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686" name="Object 10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8275" cy="21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687" name="Object 9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2400" cy="21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688" name="Object 8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4625" cy="21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689" name="Object 7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4625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3156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 smtClean="0"/>
              <a:t>Ρομποτικός βραχίονας </a:t>
            </a:r>
            <a:r>
              <a:rPr lang="en-US" sz="3600" dirty="0" smtClean="0"/>
              <a:t>Stanford (2/3)</a:t>
            </a:r>
            <a:endParaRPr lang="el-GR" sz="3600" dirty="0"/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Ορθογώνιο 5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7" name="Εικόνα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graphicFrame>
        <p:nvGraphicFramePr>
          <p:cNvPr id="9" name="Object 10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1566596"/>
              </p:ext>
            </p:extLst>
          </p:nvPr>
        </p:nvGraphicFramePr>
        <p:xfrm>
          <a:off x="833509" y="1479754"/>
          <a:ext cx="5892970" cy="2504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46" name="Document" r:id="rId5" imgW="4714376" imgH="2003900" progId="Word.Document.8">
                  <p:embed/>
                </p:oleObj>
              </mc:Choice>
              <mc:Fallback>
                <p:oleObj name="Document" r:id="rId5" imgW="4714376" imgH="200390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3509" y="1479754"/>
                        <a:ext cx="5892970" cy="2504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6104477"/>
              </p:ext>
            </p:extLst>
          </p:nvPr>
        </p:nvGraphicFramePr>
        <p:xfrm>
          <a:off x="833509" y="4292561"/>
          <a:ext cx="4244959" cy="19341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47" name="Document" r:id="rId8" imgW="3386990" imgH="1548033" progId="Word.Document.12">
                  <p:embed/>
                </p:oleObj>
              </mc:Choice>
              <mc:Fallback>
                <p:oleObj name="Document" r:id="rId8" imgW="3386990" imgH="154803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833509" y="4292561"/>
                        <a:ext cx="4244959" cy="19341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2706" name="Object 14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24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707" name="Object 13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8275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708" name="Object 1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24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709" name="Object 11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24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710" name="Object 10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8275" cy="21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711" name="Object 9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2400" cy="21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712" name="Object 8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4625" cy="21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713" name="Object 7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4625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718" name="Picture 14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24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717" name="Picture 13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8275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716" name="Picture 1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24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715" name="Picture 11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24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714" name="Picture 10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4625" cy="21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1132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 smtClean="0"/>
              <a:t>Ρομποτικός βραχίονας </a:t>
            </a:r>
            <a:r>
              <a:rPr lang="en-US" sz="3600" dirty="0" smtClean="0"/>
              <a:t>Stanford (3/3)</a:t>
            </a:r>
            <a:endParaRPr lang="el-GR" sz="3600" dirty="0"/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Ορθογώνιο 5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7" name="Εικόνα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graphicFrame>
        <p:nvGraphicFramePr>
          <p:cNvPr id="8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0858557"/>
              </p:ext>
            </p:extLst>
          </p:nvPr>
        </p:nvGraphicFramePr>
        <p:xfrm>
          <a:off x="833509" y="1362440"/>
          <a:ext cx="5399087" cy="4652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69" name="Equation" r:id="rId5" imgW="3238500" imgH="2794000" progId="Equation.DSMT4">
                  <p:embed/>
                </p:oleObj>
              </mc:Choice>
              <mc:Fallback>
                <p:oleObj name="Equation" r:id="rId5" imgW="3238500" imgH="279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3509" y="1362440"/>
                        <a:ext cx="5399087" cy="46529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8"/>
          <p:cNvGraphicFramePr>
            <a:graphicFrameLocks noChangeAspect="1"/>
          </p:cNvGraphicFramePr>
          <p:nvPr/>
        </p:nvGraphicFramePr>
        <p:xfrm>
          <a:off x="5940425" y="4143375"/>
          <a:ext cx="2447925" cy="2165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70" name="Equation" r:id="rId7" imgW="1320480" imgH="1168200" progId="Equation.DSMT4">
                  <p:embed/>
                </p:oleObj>
              </mc:Choice>
              <mc:Fallback>
                <p:oleObj name="Equation" r:id="rId7" imgW="1320480" imgH="1168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0425" y="4143375"/>
                        <a:ext cx="2447925" cy="2165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3730" name="Object 1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24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731" name="Object 1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8275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732" name="Object 1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24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733" name="Object 11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24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734" name="Object 10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8275" cy="21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735" name="Object 9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2400" cy="21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736" name="Object 8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4625" cy="21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737" name="Object 7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4625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738" name="Picture 10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24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739" name="Picture 11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8275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740" name="Picture 1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24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741" name="Picture 13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24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742" name="Picture 14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4625" cy="21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8051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2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στ</a:t>
            </a:r>
            <a:r>
              <a:rPr lang="en-US" sz="2000" dirty="0" smtClean="0"/>
              <a:t>o</a:t>
            </a:r>
            <a:r>
              <a:rPr lang="el-GR" sz="2000" dirty="0" smtClean="0"/>
              <a:t> 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Πανεπιστήμιο Αθηνών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  <p:sp>
        <p:nvSpPr>
          <p:cNvPr id="5" name="Ορθογώνιο 4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Ορθογώνιο 5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040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400" dirty="0" smtClean="0"/>
              <a:t>Σημειώματα</a:t>
            </a:r>
            <a:endParaRPr lang="el-GR" sz="4400" dirty="0"/>
          </a:p>
        </p:txBody>
      </p:sp>
    </p:spTree>
    <p:extLst>
      <p:ext uri="{BB962C8B-B14F-4D97-AF65-F5344CB8AC3E}">
        <p14:creationId xmlns:p14="http://schemas.microsoft.com/office/powerpoint/2010/main" val="2248574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l-GR" dirty="0"/>
              <a:t>Σημείωμα Ιστορικού </a:t>
            </a:r>
            <a:r>
              <a:rPr lang="el-GR" dirty="0" smtClean="0"/>
              <a:t>Εκδόσεων</a:t>
            </a:r>
            <a:r>
              <a:rPr lang="en-US" dirty="0" smtClean="0"/>
              <a:t> </a:t>
            </a:r>
            <a:r>
              <a:rPr lang="el-GR" dirty="0" smtClean="0"/>
              <a:t>Έργου</a:t>
            </a:r>
            <a:endParaRPr lang="el-GR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34220" y="1556792"/>
            <a:ext cx="858625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παρόν έργο αποτελεί την </a:t>
            </a:r>
            <a:r>
              <a:rPr lang="el-GR" sz="2000" dirty="0" smtClean="0"/>
              <a:t>έκδοση 1.0</a:t>
            </a:r>
            <a:endParaRPr lang="el-GR" sz="2000" dirty="0"/>
          </a:p>
        </p:txBody>
      </p:sp>
      <p:sp>
        <p:nvSpPr>
          <p:cNvPr id="6" name="Ορθογώνιο 5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Ορθογώνιο 6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571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Πανεπιστήμιο Πατρών</a:t>
            </a:r>
            <a:r>
              <a:rPr lang="en-US" sz="2000" dirty="0" smtClean="0"/>
              <a:t>, </a:t>
            </a:r>
            <a:r>
              <a:rPr lang="el-GR" sz="2000" dirty="0" smtClean="0"/>
              <a:t>Τζες Αντώνιος. «Εισαγωγή στη Ρομποτική. </a:t>
            </a:r>
            <a:r>
              <a:rPr lang="el-GR" sz="2000" dirty="0"/>
              <a:t>Παράμετροι </a:t>
            </a:r>
            <a:r>
              <a:rPr lang="en-US" sz="2000" dirty="0"/>
              <a:t>Denavit </a:t>
            </a:r>
            <a:r>
              <a:rPr lang="el-GR" sz="2000" dirty="0"/>
              <a:t>-</a:t>
            </a:r>
            <a:r>
              <a:rPr lang="en-US" sz="2000" dirty="0"/>
              <a:t> Hartenberg</a:t>
            </a:r>
            <a:r>
              <a:rPr lang="el-GR" sz="2000" dirty="0" smtClean="0"/>
              <a:t>». </a:t>
            </a:r>
            <a:r>
              <a:rPr lang="el-GR" sz="2000" dirty="0"/>
              <a:t>Έκδοση: </a:t>
            </a:r>
            <a:r>
              <a:rPr lang="el-GR" sz="2000" dirty="0" smtClean="0"/>
              <a:t>1.0</a:t>
            </a:r>
            <a:r>
              <a:rPr lang="el-GR" sz="2000" dirty="0"/>
              <a:t>. </a:t>
            </a:r>
            <a:r>
              <a:rPr lang="el-GR" sz="2000" dirty="0" smtClean="0"/>
              <a:t>Πάτρα 2015.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>
                <a:hlinkClick r:id="rId3"/>
              </a:rPr>
              <a:t>https</a:t>
            </a:r>
            <a:r>
              <a:rPr lang="en-US" sz="2000">
                <a:hlinkClick r:id="rId3"/>
              </a:rPr>
              <a:t>://</a:t>
            </a:r>
            <a:r>
              <a:rPr lang="en-US" sz="2000" smtClean="0">
                <a:hlinkClick r:id="rId3"/>
              </a:rPr>
              <a:t>eclass.upatras.gr/courses/EE662/index.php</a:t>
            </a:r>
            <a:endParaRPr lang="el-GR" sz="2000"/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Ορθογώνιο 4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248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764704"/>
            <a:ext cx="8928992" cy="124473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/>
              <a:t>Το παρόν υλικό διατίθεται με τους όρους της άδειας χρήσης </a:t>
            </a:r>
            <a:r>
              <a:rPr lang="en-US" sz="1800" dirty="0" smtClean="0"/>
              <a:t>Creative Commons</a:t>
            </a:r>
            <a:r>
              <a:rPr lang="el-GR" sz="1800" dirty="0" smtClean="0"/>
              <a:t> </a:t>
            </a:r>
            <a:r>
              <a:rPr lang="el-GR" sz="1800" dirty="0"/>
              <a:t>Αναφορά, Παρόμοια Διανομή 4.0 [1] ή μεταγενέστερη, Διεθνής Έκδοση. Εξαιρούνται τα αυτοτελή έργα τρίτων π.χ. φωτογραφίες, διαγράμματα </a:t>
            </a:r>
            <a:r>
              <a:rPr lang="el-GR" sz="1800" dirty="0" smtClean="0"/>
              <a:t>κ.λπ</a:t>
            </a:r>
            <a:r>
              <a:rPr lang="el-GR" sz="1800" dirty="0"/>
              <a:t>., τα οποία εμπεριέχονται σε αυτό και τα οποία αναφέρονται μαζί με τους όρους χρήσης τους στο «Σημείωμα Χρήσης Έργων Τρίτων». </a:t>
            </a:r>
          </a:p>
          <a:p>
            <a:pPr marL="0" indent="0">
              <a:buNone/>
            </a:pPr>
            <a:endParaRPr lang="el-GR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107504" y="2924944"/>
            <a:ext cx="9036496" cy="345638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dirty="0"/>
              <a:t>[1] http://</a:t>
            </a:r>
            <a:r>
              <a:rPr lang="el-GR" dirty="0" smtClean="0"/>
              <a:t>creativecommons.org/licenses/by-sa/4.0</a:t>
            </a:r>
            <a:r>
              <a:rPr lang="el-GR" dirty="0"/>
              <a:t>/ </a:t>
            </a:r>
            <a:endParaRPr lang="en-US" dirty="0" smtClean="0"/>
          </a:p>
          <a:p>
            <a:endParaRPr lang="el-GR" dirty="0" smtClean="0"/>
          </a:p>
          <a:p>
            <a:pPr algn="just"/>
            <a:r>
              <a:rPr lang="el-GR" b="1" dirty="0"/>
              <a:t>Σύμφωνα με αυτήν την άδεια ο δικαιούχος σας δίνει το δικαίωμα να:</a:t>
            </a:r>
          </a:p>
          <a:p>
            <a:pPr algn="just"/>
            <a:r>
              <a:rPr lang="el-GR" b="1" dirty="0"/>
              <a:t>Μοιραστείτε</a:t>
            </a:r>
            <a:r>
              <a:rPr lang="el-GR" dirty="0"/>
              <a:t> — αντιγράψετε και αναδιανέμετε το υλικό</a:t>
            </a:r>
          </a:p>
          <a:p>
            <a:pPr algn="just"/>
            <a:r>
              <a:rPr lang="el-GR" b="1" dirty="0"/>
              <a:t>Προσαρμόστε</a:t>
            </a:r>
            <a:r>
              <a:rPr lang="el-GR" dirty="0"/>
              <a:t> — αναμείξτε, τροποποιήστε και δημιουργήστε πάνω στο υλικό για κάθε σκοπό</a:t>
            </a:r>
            <a:r>
              <a:rPr lang="el-GR" b="1" dirty="0"/>
              <a:t> </a:t>
            </a:r>
          </a:p>
          <a:p>
            <a:pPr algn="just"/>
            <a:r>
              <a:rPr lang="el-GR" b="1" dirty="0"/>
              <a:t>Υπό τους ακόλουθους όρους:</a:t>
            </a:r>
          </a:p>
          <a:p>
            <a:pPr algn="just"/>
            <a:r>
              <a:rPr lang="el-GR" b="1" dirty="0"/>
              <a:t>Αναφορά Δημιουργού</a:t>
            </a:r>
            <a:r>
              <a:rPr lang="el-GR" dirty="0"/>
              <a:t> — Θα πρέπει να καταχωρίσετε αναφορά στο δημιουργό , με σύνδεσμο της άδειας</a:t>
            </a:r>
          </a:p>
          <a:p>
            <a:pPr algn="just"/>
            <a:r>
              <a:rPr lang="el-GR" b="1" dirty="0"/>
              <a:t>Παρόμοια Διανομή</a:t>
            </a:r>
            <a:r>
              <a:rPr lang="el-GR" dirty="0"/>
              <a:t> — Αν αναμείξετε, τροποποιήσετε, ή δημιουργήσετε πάνω στο υλικό, πρέπει να διανείμετε τις δικές σας συνεισφορές υπό την ίδια άδεια όπως και το </a:t>
            </a:r>
            <a:r>
              <a:rPr lang="el-GR" dirty="0" smtClean="0"/>
              <a:t>πρωτότυπο</a:t>
            </a:r>
            <a:endParaRPr lang="el-GR" b="1" dirty="0"/>
          </a:p>
        </p:txBody>
      </p:sp>
      <p:sp>
        <p:nvSpPr>
          <p:cNvPr id="7" name="Ορθογώνιο 6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Ορθογώνιο 7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9" name="Picture 8" descr="http://mirrors.creativecommons.org/presskit/buttons/88x31/png/by-s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4235" y="2132856"/>
            <a:ext cx="2675530" cy="9361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53225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Κινηματικές αλυσίδες (1/5)</a:t>
            </a:r>
            <a:endParaRPr lang="el-GR" dirty="0"/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Ορθογώνιο 5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7" name="Εικόνα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400" dirty="0" smtClean="0"/>
              <a:t>Είδη συνδέσμων ρομποτικών βραχιόνων</a:t>
            </a:r>
          </a:p>
          <a:p>
            <a:r>
              <a:rPr lang="el-GR" sz="2400" dirty="0" smtClean="0"/>
              <a:t>Ενός βαθμού ελευθερίας</a:t>
            </a:r>
          </a:p>
          <a:p>
            <a:pPr lvl="1"/>
            <a:r>
              <a:rPr lang="el-GR" sz="2400" b="1" dirty="0" smtClean="0"/>
              <a:t>Πρισματικός</a:t>
            </a:r>
            <a:r>
              <a:rPr lang="el-GR" sz="2400" dirty="0" smtClean="0"/>
              <a:t> (γραμμική μετατόπιση)</a:t>
            </a:r>
          </a:p>
          <a:p>
            <a:pPr lvl="1"/>
            <a:r>
              <a:rPr lang="el-GR" sz="2400" b="1" dirty="0" smtClean="0"/>
              <a:t>Περιστροφικός</a:t>
            </a:r>
            <a:r>
              <a:rPr lang="el-GR" sz="2400" dirty="0" smtClean="0"/>
              <a:t> (γωνία περιστροφής)</a:t>
            </a:r>
          </a:p>
          <a:p>
            <a:r>
              <a:rPr lang="el-GR" sz="2400" dirty="0" smtClean="0"/>
              <a:t>Περισσότερων βαθμών ελευθερίας</a:t>
            </a:r>
          </a:p>
          <a:p>
            <a:pPr lvl="1"/>
            <a:r>
              <a:rPr lang="el-GR" sz="2400" b="1" dirty="0" smtClean="0"/>
              <a:t>Σφαιρικός</a:t>
            </a:r>
            <a:endParaRPr lang="en-US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388644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smtClean="0"/>
              <a:t>Το Σημείωμα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smtClean="0"/>
              <a:t>Τη Δήλωση Διατήρησης 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smtClean="0"/>
              <a:t>υπερσυνδέσμους.</a:t>
            </a:r>
            <a:endParaRPr lang="el-GR" sz="2400" dirty="0"/>
          </a:p>
          <a:p>
            <a:endParaRPr lang="el-GR" sz="2000" dirty="0"/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Ορθογώνιο 4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697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99392"/>
            <a:ext cx="9144000" cy="1143000"/>
          </a:xfrm>
        </p:spPr>
        <p:txBody>
          <a:bodyPr>
            <a:noAutofit/>
          </a:bodyPr>
          <a:lstStyle/>
          <a:p>
            <a:r>
              <a:rPr lang="el-GR" dirty="0"/>
              <a:t>Σημείωμα Χρήσης Έργων </a:t>
            </a:r>
            <a:r>
              <a:rPr lang="el-GR" dirty="0" smtClean="0"/>
              <a:t>Τρίτων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08" y="908719"/>
            <a:ext cx="8856984" cy="581116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400" dirty="0" smtClean="0"/>
              <a:t>Το </a:t>
            </a:r>
            <a:r>
              <a:rPr lang="el-GR" sz="1400" dirty="0"/>
              <a:t>Έργο αυτό κάνει χρήση των ακόλουθων έργων:</a:t>
            </a:r>
          </a:p>
          <a:p>
            <a:pPr marL="0" indent="0">
              <a:buNone/>
            </a:pPr>
            <a:r>
              <a:rPr lang="el-GR" sz="1400" b="1" dirty="0" smtClean="0"/>
              <a:t>Εικόνες/Σχήματα/Διαγράμματα</a:t>
            </a:r>
            <a:r>
              <a:rPr lang="en-US" sz="1400" b="1" dirty="0" smtClean="0"/>
              <a:t>/</a:t>
            </a:r>
            <a:r>
              <a:rPr lang="el-GR" sz="1400" b="1" dirty="0" smtClean="0"/>
              <a:t>Φωτογραφίες</a:t>
            </a:r>
          </a:p>
          <a:p>
            <a:pPr marL="0" indent="0">
              <a:buNone/>
            </a:pPr>
            <a:r>
              <a:rPr lang="el-GR" sz="1400" dirty="0" smtClean="0">
                <a:solidFill>
                  <a:srgbClr val="FF0000"/>
                </a:solidFill>
              </a:rPr>
              <a:t>Εικόνα 1: </a:t>
            </a:r>
            <a:r>
              <a:rPr lang="el-GR" altLang="en-US" sz="1400" dirty="0"/>
              <a:t>Συστήματα συντεταγμένων που ικανοποιούν τις υποθέσεις </a:t>
            </a:r>
            <a:r>
              <a:rPr lang="en-US" altLang="en-US" sz="1400" dirty="0"/>
              <a:t>(DH1) </a:t>
            </a:r>
            <a:r>
              <a:rPr lang="el-GR" altLang="en-US" sz="1400" dirty="0"/>
              <a:t>και </a:t>
            </a:r>
            <a:r>
              <a:rPr lang="en-US" altLang="en-US" sz="1400" dirty="0"/>
              <a:t>(</a:t>
            </a:r>
            <a:r>
              <a:rPr lang="en-US" altLang="en-US" sz="1400" dirty="0" smtClean="0"/>
              <a:t>DH2)</a:t>
            </a:r>
            <a:r>
              <a:rPr lang="el-GR" altLang="en-US" sz="1400" dirty="0" smtClean="0"/>
              <a:t>, </a:t>
            </a:r>
            <a:r>
              <a:rPr lang="el-GR" sz="1400" dirty="0" smtClean="0"/>
              <a:t>Ίδιο έργο</a:t>
            </a:r>
          </a:p>
          <a:p>
            <a:pPr marL="0" indent="0">
              <a:buNone/>
            </a:pPr>
            <a:r>
              <a:rPr lang="el-GR" sz="1400" dirty="0" smtClean="0">
                <a:solidFill>
                  <a:srgbClr val="FF0000"/>
                </a:solidFill>
              </a:rPr>
              <a:t>Εικόνα 2: </a:t>
            </a:r>
            <a:r>
              <a:rPr lang="el-GR" altLang="en-US" sz="1400" dirty="0"/>
              <a:t>Παράμετροι </a:t>
            </a:r>
            <a:r>
              <a:rPr lang="en-US" altLang="en-US" sz="1400" dirty="0"/>
              <a:t>D-H </a:t>
            </a:r>
            <a:r>
              <a:rPr lang="el-GR" altLang="en-US" sz="1400" dirty="0"/>
              <a:t>μεταξύ δύο συνδέσμων ενός ρομποτικού </a:t>
            </a:r>
            <a:r>
              <a:rPr lang="el-GR" altLang="en-US" sz="1400" dirty="0" smtClean="0"/>
              <a:t>βραχίονα, </a:t>
            </a:r>
            <a:r>
              <a:rPr lang="en-US" sz="1400" dirty="0"/>
              <a:t>Robot Modeling </a:t>
            </a:r>
            <a:r>
              <a:rPr lang="en-US" sz="1400" dirty="0" smtClean="0"/>
              <a:t>and</a:t>
            </a:r>
            <a:r>
              <a:rPr lang="el-GR" sz="1400" dirty="0" smtClean="0"/>
              <a:t> </a:t>
            </a:r>
            <a:r>
              <a:rPr lang="en-US" sz="1400" dirty="0" smtClean="0"/>
              <a:t>Control</a:t>
            </a:r>
            <a:r>
              <a:rPr lang="el-GR" sz="1400" dirty="0" smtClean="0"/>
              <a:t>, </a:t>
            </a:r>
            <a:r>
              <a:rPr lang="en-US" sz="1400" dirty="0"/>
              <a:t>Mark W. Spong, Seth Hutchinson, and M. </a:t>
            </a:r>
            <a:r>
              <a:rPr lang="en-US" sz="1400" dirty="0" smtClean="0"/>
              <a:t>Vidyasagar</a:t>
            </a:r>
            <a:r>
              <a:rPr lang="el-GR" sz="1400" dirty="0" smtClean="0"/>
              <a:t>, </a:t>
            </a:r>
            <a:r>
              <a:rPr lang="en-US" sz="1400" dirty="0" smtClean="0"/>
              <a:t>John Wiley </a:t>
            </a:r>
            <a:r>
              <a:rPr lang="en-US" sz="1400" dirty="0"/>
              <a:t>&amp; </a:t>
            </a:r>
            <a:r>
              <a:rPr lang="en-US" sz="1400" dirty="0" smtClean="0"/>
              <a:t>Sons, 2005</a:t>
            </a:r>
            <a:endParaRPr lang="el-GR" sz="1400" dirty="0" smtClean="0"/>
          </a:p>
          <a:p>
            <a:pPr marL="0" indent="0">
              <a:buNone/>
            </a:pPr>
            <a:r>
              <a:rPr lang="el-GR" sz="1400" dirty="0">
                <a:solidFill>
                  <a:srgbClr val="FF0000"/>
                </a:solidFill>
              </a:rPr>
              <a:t>Εικόνα </a:t>
            </a:r>
            <a:r>
              <a:rPr lang="el-GR" sz="1400" dirty="0" smtClean="0">
                <a:solidFill>
                  <a:srgbClr val="FF0000"/>
                </a:solidFill>
              </a:rPr>
              <a:t>3: </a:t>
            </a:r>
            <a:r>
              <a:rPr lang="el-GR" sz="1400" dirty="0"/>
              <a:t>Ρομποτικός βραχίονας</a:t>
            </a:r>
            <a:r>
              <a:rPr lang="el-GR" sz="1400" dirty="0">
                <a:solidFill>
                  <a:srgbClr val="FF0000"/>
                </a:solidFill>
              </a:rPr>
              <a:t> </a:t>
            </a:r>
            <a:r>
              <a:rPr lang="en-US" sz="1400" dirty="0"/>
              <a:t>PUMA </a:t>
            </a:r>
            <a:r>
              <a:rPr lang="en-US" sz="1400" dirty="0" smtClean="0"/>
              <a:t>260, </a:t>
            </a:r>
            <a:r>
              <a:rPr lang="en-US" sz="1400" dirty="0"/>
              <a:t>Redesigned Figure, Original is </a:t>
            </a:r>
            <a:r>
              <a:rPr lang="en-US" sz="1400" dirty="0" smtClean="0"/>
              <a:t>available </a:t>
            </a:r>
            <a:r>
              <a:rPr lang="en-US" sz="1400" dirty="0"/>
              <a:t>on the web at the Internet Archive, </a:t>
            </a:r>
            <a:r>
              <a:rPr lang="en-US" sz="1400" dirty="0">
                <a:hlinkClick r:id="rId3"/>
              </a:rPr>
              <a:t>http://www.nycresistor.com/2013/05/12/inverse-kinematics/</a:t>
            </a:r>
            <a:endParaRPr lang="en-US" sz="1400" dirty="0"/>
          </a:p>
          <a:p>
            <a:pPr marL="0" indent="0">
              <a:buNone/>
            </a:pPr>
            <a:r>
              <a:rPr lang="el-GR" sz="1400" dirty="0" smtClean="0">
                <a:solidFill>
                  <a:srgbClr val="FF0000"/>
                </a:solidFill>
              </a:rPr>
              <a:t>Εικόνα </a:t>
            </a:r>
            <a:r>
              <a:rPr lang="el-GR" sz="1400" dirty="0">
                <a:solidFill>
                  <a:srgbClr val="FF0000"/>
                </a:solidFill>
              </a:rPr>
              <a:t>4</a:t>
            </a:r>
            <a:r>
              <a:rPr lang="el-GR" sz="1400" dirty="0" smtClean="0">
                <a:solidFill>
                  <a:srgbClr val="FF0000"/>
                </a:solidFill>
              </a:rPr>
              <a:t>: </a:t>
            </a:r>
            <a:r>
              <a:rPr lang="el-GR" sz="1400" dirty="0" smtClean="0"/>
              <a:t>Ρομποτικός βραχίονας</a:t>
            </a:r>
            <a:r>
              <a:rPr lang="el-GR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smtClean="0"/>
              <a:t>PUMA 260, Available </a:t>
            </a:r>
            <a:r>
              <a:rPr lang="en-US" sz="1400" dirty="0"/>
              <a:t>on the web at the Internet Archive, </a:t>
            </a:r>
            <a:r>
              <a:rPr lang="en-US" sz="1400" dirty="0">
                <a:hlinkClick r:id="rId4"/>
              </a:rPr>
              <a:t>http://</a:t>
            </a:r>
            <a:r>
              <a:rPr lang="en-US" sz="1400" dirty="0" smtClean="0">
                <a:hlinkClick r:id="rId4"/>
              </a:rPr>
              <a:t>www.geocities.ws/robo02ctig/rob3.html</a:t>
            </a:r>
            <a:r>
              <a:rPr lang="el-GR" sz="1400" dirty="0" smtClean="0"/>
              <a:t> </a:t>
            </a:r>
          </a:p>
          <a:p>
            <a:pPr marL="0" indent="0">
              <a:buNone/>
            </a:pPr>
            <a:r>
              <a:rPr lang="el-GR" sz="1400" dirty="0" smtClean="0">
                <a:solidFill>
                  <a:srgbClr val="FF0000"/>
                </a:solidFill>
              </a:rPr>
              <a:t>Εικόνα 5:</a:t>
            </a:r>
            <a:r>
              <a:rPr lang="el-GR" sz="1400" dirty="0" smtClean="0"/>
              <a:t> Ρομποτικός βραχίονας </a:t>
            </a:r>
            <a:r>
              <a:rPr lang="en-US" sz="1400" dirty="0"/>
              <a:t>Stanford, Redesigned Figure, Original is </a:t>
            </a:r>
            <a:r>
              <a:rPr lang="en-US" sz="1400" dirty="0" smtClean="0"/>
              <a:t>a available on the web at the Internet Archive, </a:t>
            </a:r>
            <a:r>
              <a:rPr lang="en-US" sz="1400" dirty="0" smtClean="0">
                <a:hlinkClick r:id="rId5"/>
              </a:rPr>
              <a:t>http</a:t>
            </a:r>
            <a:r>
              <a:rPr lang="en-US" sz="1400" dirty="0">
                <a:hlinkClick r:id="rId5"/>
              </a:rPr>
              <a:t>://pwsz.home.pl/kuczewski/robotyka/wyklad6_rob.pdf</a:t>
            </a:r>
            <a:endParaRPr lang="el-GR" sz="1400" dirty="0" smtClean="0"/>
          </a:p>
          <a:p>
            <a:pPr marL="0" indent="0">
              <a:buNone/>
            </a:pPr>
            <a:r>
              <a:rPr lang="el-GR" sz="1400" dirty="0">
                <a:solidFill>
                  <a:srgbClr val="FF0000"/>
                </a:solidFill>
              </a:rPr>
              <a:t>Εικόνα 6</a:t>
            </a:r>
            <a:r>
              <a:rPr lang="el-GR" sz="1400" dirty="0" smtClean="0">
                <a:solidFill>
                  <a:srgbClr val="FF0000"/>
                </a:solidFill>
              </a:rPr>
              <a:t>:</a:t>
            </a:r>
            <a:r>
              <a:rPr lang="el-GR" sz="1400" dirty="0" smtClean="0"/>
              <a:t> </a:t>
            </a:r>
            <a:r>
              <a:rPr lang="el-GR" sz="1400" dirty="0"/>
              <a:t>Ρομποτικός βραχίονας 2 βαθμών </a:t>
            </a:r>
            <a:r>
              <a:rPr lang="el-GR" sz="1400" dirty="0" smtClean="0"/>
              <a:t>ελευθερίας</a:t>
            </a:r>
            <a:r>
              <a:rPr lang="en-US" sz="1400" dirty="0" smtClean="0"/>
              <a:t>,</a:t>
            </a:r>
            <a:r>
              <a:rPr lang="el-GR" sz="1400" dirty="0" smtClean="0"/>
              <a:t> </a:t>
            </a:r>
            <a:r>
              <a:rPr lang="en-US" sz="1400" dirty="0"/>
              <a:t>Robot Modeling and</a:t>
            </a:r>
            <a:r>
              <a:rPr lang="el-GR" sz="1400" dirty="0"/>
              <a:t> </a:t>
            </a:r>
            <a:r>
              <a:rPr lang="en-US" sz="1400" dirty="0"/>
              <a:t>Control</a:t>
            </a:r>
            <a:r>
              <a:rPr lang="el-GR" sz="1400" dirty="0"/>
              <a:t>, </a:t>
            </a:r>
            <a:r>
              <a:rPr lang="en-US" sz="1400" dirty="0"/>
              <a:t>Mark W. Spong, Seth Hutchinson, and M. Vidyasagar</a:t>
            </a:r>
            <a:r>
              <a:rPr lang="el-GR" sz="1400" dirty="0"/>
              <a:t>, </a:t>
            </a:r>
            <a:r>
              <a:rPr lang="en-US" sz="1400" dirty="0"/>
              <a:t>John Wiley &amp; Sons, </a:t>
            </a:r>
            <a:r>
              <a:rPr lang="en-US" sz="1400" dirty="0" smtClean="0"/>
              <a:t>2005</a:t>
            </a:r>
          </a:p>
          <a:p>
            <a:pPr marL="0" indent="0">
              <a:buNone/>
            </a:pPr>
            <a:r>
              <a:rPr lang="el-GR" sz="1400" dirty="0">
                <a:solidFill>
                  <a:srgbClr val="FF0000"/>
                </a:solidFill>
              </a:rPr>
              <a:t>Εικόνα </a:t>
            </a:r>
            <a:r>
              <a:rPr lang="en-US" sz="1400" dirty="0" smtClean="0">
                <a:solidFill>
                  <a:srgbClr val="FF0000"/>
                </a:solidFill>
              </a:rPr>
              <a:t>7</a:t>
            </a:r>
            <a:r>
              <a:rPr lang="el-GR" sz="1400" dirty="0" smtClean="0">
                <a:solidFill>
                  <a:srgbClr val="FF0000"/>
                </a:solidFill>
              </a:rPr>
              <a:t>:</a:t>
            </a:r>
            <a:r>
              <a:rPr lang="el-GR" sz="1400" dirty="0" smtClean="0"/>
              <a:t> </a:t>
            </a:r>
            <a:r>
              <a:rPr lang="el-GR" sz="1400" dirty="0"/>
              <a:t>Κυλινδρικό ρομπότ</a:t>
            </a:r>
            <a:r>
              <a:rPr lang="en-US" sz="1400" dirty="0" smtClean="0"/>
              <a:t>,</a:t>
            </a:r>
            <a:r>
              <a:rPr lang="el-GR" sz="1400" dirty="0" smtClean="0"/>
              <a:t> Ίδιο έργο</a:t>
            </a:r>
          </a:p>
          <a:p>
            <a:pPr marL="0" indent="0">
              <a:buNone/>
            </a:pPr>
            <a:r>
              <a:rPr lang="el-GR" sz="1400" dirty="0">
                <a:solidFill>
                  <a:srgbClr val="FF0000"/>
                </a:solidFill>
              </a:rPr>
              <a:t>Εικόνα </a:t>
            </a:r>
            <a:r>
              <a:rPr lang="el-GR" sz="1400" dirty="0" smtClean="0">
                <a:solidFill>
                  <a:srgbClr val="FF0000"/>
                </a:solidFill>
              </a:rPr>
              <a:t>8:</a:t>
            </a:r>
            <a:r>
              <a:rPr lang="el-GR" sz="1400" dirty="0" smtClean="0"/>
              <a:t> Σφαιρικός καρπός</a:t>
            </a:r>
            <a:r>
              <a:rPr lang="en-US" sz="1400" dirty="0" smtClean="0"/>
              <a:t>,</a:t>
            </a:r>
            <a:r>
              <a:rPr lang="el-GR" sz="1400" dirty="0" smtClean="0"/>
              <a:t> </a:t>
            </a:r>
            <a:r>
              <a:rPr lang="el-GR" sz="1400" dirty="0"/>
              <a:t>Ίδιο </a:t>
            </a:r>
            <a:r>
              <a:rPr lang="el-GR" sz="1400" dirty="0" smtClean="0"/>
              <a:t>έργο</a:t>
            </a:r>
          </a:p>
          <a:p>
            <a:pPr marL="0" indent="0">
              <a:buNone/>
            </a:pPr>
            <a:r>
              <a:rPr lang="el-GR" sz="1400" dirty="0">
                <a:solidFill>
                  <a:srgbClr val="FF0000"/>
                </a:solidFill>
              </a:rPr>
              <a:t>Εικόνα </a:t>
            </a:r>
            <a:r>
              <a:rPr lang="el-GR" sz="1400" dirty="0" smtClean="0">
                <a:solidFill>
                  <a:srgbClr val="FF0000"/>
                </a:solidFill>
              </a:rPr>
              <a:t>9:</a:t>
            </a:r>
            <a:r>
              <a:rPr lang="el-GR" sz="1400" dirty="0" smtClean="0"/>
              <a:t> </a:t>
            </a:r>
            <a:r>
              <a:rPr lang="el-GR" sz="1400" dirty="0"/>
              <a:t>Κυλινδρικό ρομπότ με σφαιρικό </a:t>
            </a:r>
            <a:r>
              <a:rPr lang="el-GR" sz="1400" dirty="0" smtClean="0"/>
              <a:t>καρπό, Ίδιο έργο</a:t>
            </a:r>
          </a:p>
          <a:p>
            <a:pPr marL="0" indent="0">
              <a:buNone/>
            </a:pPr>
            <a:r>
              <a:rPr lang="en-US" sz="1400" dirty="0" smtClean="0">
                <a:solidFill>
                  <a:srgbClr val="FF0000"/>
                </a:solidFill>
              </a:rPr>
              <a:t>	</a:t>
            </a:r>
            <a:r>
              <a:rPr lang="el-GR" sz="1400" dirty="0" smtClean="0">
                <a:solidFill>
                  <a:srgbClr val="FF0000"/>
                </a:solidFill>
              </a:rPr>
              <a:t>Εικόνα </a:t>
            </a:r>
            <a:r>
              <a:rPr lang="en-US" sz="1400" dirty="0">
                <a:solidFill>
                  <a:srgbClr val="FF0000"/>
                </a:solidFill>
              </a:rPr>
              <a:t>10</a:t>
            </a:r>
            <a:r>
              <a:rPr lang="el-GR" sz="1400" dirty="0">
                <a:solidFill>
                  <a:srgbClr val="FF0000"/>
                </a:solidFill>
              </a:rPr>
              <a:t>:</a:t>
            </a:r>
            <a:r>
              <a:rPr lang="el-GR" sz="1400" dirty="0"/>
              <a:t> Ρομποτικός βραχίονας </a:t>
            </a:r>
            <a:r>
              <a:rPr lang="en-US" sz="1400" dirty="0"/>
              <a:t>Stanford, Redesigned Figure, Original is a available on the web at the Internet Archive, </a:t>
            </a:r>
            <a:r>
              <a:rPr lang="en-US" sz="1400" dirty="0" smtClean="0">
                <a:hlinkClick r:id="rId5"/>
              </a:rPr>
              <a:t>http</a:t>
            </a:r>
            <a:r>
              <a:rPr lang="en-US" sz="1400" dirty="0">
                <a:hlinkClick r:id="rId5"/>
              </a:rPr>
              <a:t>://</a:t>
            </a:r>
            <a:r>
              <a:rPr lang="en-US" sz="1400" dirty="0" smtClean="0">
                <a:hlinkClick r:id="rId5"/>
              </a:rPr>
              <a:t>pwsz.home.pl/kuczewski/robotyka/wyklad6_rob.pdf</a:t>
            </a:r>
            <a:endParaRPr lang="el-GR" sz="1400" dirty="0"/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Ορθογώνιο 4"/>
          <p:cNvSpPr/>
          <p:nvPr/>
        </p:nvSpPr>
        <p:spPr>
          <a:xfrm>
            <a:off x="464156" y="6525344"/>
            <a:ext cx="8068284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045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Κινηματικές αλυσίδες (2/5)</a:t>
            </a:r>
            <a:endParaRPr lang="el-GR" dirty="0"/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Ορθογώνιο 5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7" name="Εικόνα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10"/>
              <p:cNvSpPr>
                <a:spLocks noGrp="1"/>
              </p:cNvSpPr>
              <p:nvPr>
                <p:ph idx="1"/>
              </p:nvPr>
            </p:nvSpPr>
            <p:spPr>
              <a:xfrm>
                <a:off x="464156" y="1556792"/>
                <a:ext cx="8229600" cy="4680520"/>
              </a:xfrm>
            </p:spPr>
            <p:txBody>
              <a:bodyPr>
                <a:noAutofit/>
              </a:bodyPr>
              <a:lstStyle/>
              <a:p>
                <a:r>
                  <a:rPr lang="el-GR" sz="2200" dirty="0" smtClean="0"/>
                  <a:t>Έστω ρομπότ με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l-GR" sz="2200" dirty="0" smtClean="0"/>
                  <a:t> </a:t>
                </a:r>
                <a:r>
                  <a:rPr lang="el-GR" sz="2200" dirty="0"/>
                  <a:t>βραχίονες </a:t>
                </a:r>
                <a:endParaRPr lang="el-GR" sz="2200" dirty="0" smtClean="0"/>
              </a:p>
              <a:p>
                <a:r>
                  <a:rPr lang="el-GR" sz="2200" dirty="0" smtClean="0"/>
                  <a:t>Αριθμούμε τους βραχίονες από το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l-GR" sz="2200" dirty="0" smtClean="0"/>
                  <a:t> έως </a:t>
                </a:r>
                <a:r>
                  <a:rPr lang="el-GR" sz="2200" b="1" dirty="0" smtClean="0"/>
                  <a:t>και</a:t>
                </a:r>
                <a:r>
                  <a:rPr lang="el-GR" sz="2200" dirty="0" smtClean="0"/>
                  <a:t> το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l-GR" sz="2200" dirty="0" smtClean="0"/>
                  <a:t> </a:t>
                </a:r>
                <a:r>
                  <a:rPr lang="el-GR" sz="2200" dirty="0"/>
                  <a:t>αρχίζοντας </a:t>
                </a:r>
                <a:r>
                  <a:rPr lang="el-GR" sz="2200" dirty="0" smtClean="0"/>
                  <a:t>από τη </a:t>
                </a:r>
                <a:r>
                  <a:rPr lang="el-GR" sz="2200" dirty="0"/>
                  <a:t>βάση του ρομπότ </a:t>
                </a:r>
                <a:endParaRPr lang="el-GR" sz="2200" dirty="0" smtClean="0"/>
              </a:p>
              <a:p>
                <a:r>
                  <a:rPr lang="el-GR" sz="2200" dirty="0" smtClean="0"/>
                  <a:t>Αριθμούμε τους συνδέσμους από το </a:t>
                </a:r>
                <a14:m>
                  <m:oMath xmlns:m="http://schemas.openxmlformats.org/officeDocument/2006/math">
                    <m:r>
                      <a:rPr lang="el-GR" sz="2200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l-GR" sz="2200" dirty="0" smtClean="0"/>
                  <a:t> έως </a:t>
                </a:r>
                <a:r>
                  <a:rPr lang="el-GR" sz="2200" b="1" dirty="0" smtClean="0"/>
                  <a:t>και</a:t>
                </a:r>
                <a:r>
                  <a:rPr lang="el-GR" sz="2200" dirty="0" smtClean="0"/>
                  <a:t> το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l-GR" sz="2200" dirty="0" smtClean="0"/>
              </a:p>
              <a:p>
                <a:r>
                  <a:rPr lang="el-GR" sz="2200" dirty="0" smtClean="0"/>
                  <a:t>Ο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200" dirty="0" smtClean="0"/>
                  <a:t>-</a:t>
                </a:r>
                <a:r>
                  <a:rPr lang="el-GR" sz="2200" dirty="0" smtClean="0"/>
                  <a:t>οστός</a:t>
                </a:r>
                <a:r>
                  <a:rPr lang="en-US" sz="2200" dirty="0" smtClean="0"/>
                  <a:t> </a:t>
                </a:r>
                <a:r>
                  <a:rPr lang="el-GR" sz="2200" dirty="0" smtClean="0"/>
                  <a:t>σύνδεσμος ταυτίζεται με </a:t>
                </a:r>
                <a:r>
                  <a:rPr lang="el-GR" sz="2200" dirty="0"/>
                  <a:t>το σημείο </a:t>
                </a:r>
                <a:r>
                  <a:rPr lang="el-GR" sz="2200" dirty="0" smtClean="0"/>
                  <a:t>σύνδεσης των βραχιόνων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l-GR" sz="2200" dirty="0" smtClean="0"/>
                  <a:t> </a:t>
                </a:r>
                <a:r>
                  <a:rPr lang="el-GR" sz="2200" dirty="0"/>
                  <a:t>και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l-GR" sz="2200" dirty="0" smtClean="0"/>
                  <a:t>.</a:t>
                </a:r>
              </a:p>
              <a:p>
                <a:r>
                  <a:rPr lang="el-GR" sz="2200" dirty="0" smtClean="0"/>
                  <a:t>Η μεταβλητή του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200" dirty="0" smtClean="0"/>
                  <a:t>-</a:t>
                </a:r>
                <a:r>
                  <a:rPr lang="el-GR" sz="2200" dirty="0" smtClean="0"/>
                  <a:t>οστού συνδέσμου συμβολίζεται με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sz="2200" dirty="0" smtClean="0"/>
              </a:p>
              <a:p>
                <a:r>
                  <a:rPr lang="el-GR" sz="2200" dirty="0"/>
                  <a:t>Τοποθετούμε </a:t>
                </a:r>
                <a:r>
                  <a:rPr lang="el-GR" sz="2200" dirty="0" smtClean="0"/>
                  <a:t>ένα σύστημα </a:t>
                </a:r>
                <a:r>
                  <a:rPr lang="el-GR" sz="2200" dirty="0"/>
                  <a:t>συντεταγμένων στην βάση του ρομπότ, </a:t>
                </a:r>
                <a:r>
                  <a:rPr lang="el-GR" sz="2200" dirty="0" smtClean="0"/>
                  <a:t>ονομάζοντάς</a:t>
                </a:r>
                <a:r>
                  <a:rPr lang="en-US" sz="2200" dirty="0"/>
                  <a:t> </a:t>
                </a:r>
                <a:r>
                  <a:rPr lang="el-GR" sz="2200" dirty="0" smtClean="0"/>
                  <a:t>το </a:t>
                </a:r>
                <a14:m>
                  <m:oMath xmlns:m="http://schemas.openxmlformats.org/officeDocument/2006/math">
                    <m:r>
                      <a:rPr lang="el-GR" sz="2200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l-GR" sz="2200" dirty="0" smtClean="0"/>
              </a:p>
              <a:p>
                <a:r>
                  <a:rPr lang="el-GR" sz="2200" dirty="0"/>
                  <a:t>Τοποθετούμε συστήματα συντεταγμένων από </a:t>
                </a:r>
                <a14:m>
                  <m:oMath xmlns:m="http://schemas.openxmlformats.org/officeDocument/2006/math">
                    <m:r>
                      <a:rPr lang="el-GR" sz="2200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l-GR" sz="2200" dirty="0" smtClean="0"/>
                  <a:t> έως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l-GR" sz="2200" dirty="0" smtClean="0"/>
                  <a:t>, </a:t>
                </a:r>
                <a:r>
                  <a:rPr lang="el-GR" sz="2200" dirty="0"/>
                  <a:t>ώστε το σύστημα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200" dirty="0" smtClean="0"/>
                  <a:t> </a:t>
                </a:r>
                <a:r>
                  <a:rPr lang="el-GR" sz="2200" dirty="0" smtClean="0"/>
                  <a:t>να </a:t>
                </a:r>
                <a:r>
                  <a:rPr lang="el-GR" sz="2200" dirty="0"/>
                  <a:t>είναι </a:t>
                </a:r>
                <a:r>
                  <a:rPr lang="el-GR" sz="2200" b="1" dirty="0"/>
                  <a:t>προσκολλημένο</a:t>
                </a:r>
                <a:r>
                  <a:rPr lang="el-GR" sz="2200" dirty="0"/>
                  <a:t> στον βραχίονα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l-GR" sz="2200" dirty="0" smtClean="0"/>
                  <a:t>. </a:t>
                </a:r>
                <a:endParaRPr lang="en-US" sz="2200" dirty="0"/>
              </a:p>
              <a:p>
                <a:endParaRPr lang="en-US" sz="2200" dirty="0"/>
              </a:p>
            </p:txBody>
          </p:sp>
        </mc:Choice>
        <mc:Fallback xmlns="">
          <p:sp>
            <p:nvSpPr>
              <p:cNvPr id="11" name="Content Placeholder 10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4156" y="1556792"/>
                <a:ext cx="8229600" cy="4680520"/>
              </a:xfrm>
              <a:blipFill rotWithShape="0">
                <a:blip r:embed="rId4"/>
                <a:stretch>
                  <a:fillRect l="-815" t="-781" r="-963" b="-29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44166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Κινηματικές αλυσίδες (3/5)</a:t>
            </a:r>
            <a:endParaRPr lang="el-GR" dirty="0"/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Ορθογώνιο 5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7" name="Εικόνα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10"/>
              <p:cNvSpPr>
                <a:spLocks noGrp="1"/>
              </p:cNvSpPr>
              <p:nvPr>
                <p:ph idx="1"/>
              </p:nvPr>
            </p:nvSpPr>
            <p:spPr>
              <a:xfrm>
                <a:off x="464156" y="1556792"/>
                <a:ext cx="8229600" cy="4680520"/>
              </a:xfrm>
            </p:spPr>
            <p:txBody>
              <a:bodyPr>
                <a:noAutofit/>
              </a:bodyPr>
              <a:lstStyle/>
              <a:p>
                <a:r>
                  <a:rPr lang="el-GR" sz="2400" dirty="0" smtClean="0"/>
                  <a:t>Έστω ο ομογενής πίνακας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sz="2400" b="0" i="1" smtClean="0">
                            <a:latin typeface="Cambria Math" panose="02040503050406030204" pitchFamily="18" charset="0"/>
                          </a:rPr>
                          <m:t>𝛢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 smtClean="0"/>
                  <a:t> </a:t>
                </a:r>
                <a:r>
                  <a:rPr lang="el-GR" sz="2400" dirty="0" smtClean="0"/>
                  <a:t>ο οποίος μετατρέπει τις συντεταγμένες ενός σημείου από το σύστημα συντεταγμένων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400" dirty="0" smtClean="0"/>
                  <a:t> </a:t>
                </a:r>
                <a:r>
                  <a:rPr lang="el-GR" sz="2400" dirty="0" smtClean="0"/>
                  <a:t>στο σύστημα συντεταγμένων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endParaRPr lang="en-US" sz="2400" dirty="0" smtClean="0"/>
              </a:p>
              <a:p>
                <a:r>
                  <a:rPr lang="el-GR" sz="2400" dirty="0" smtClean="0"/>
                  <a:t>Αν υποθέσουμε μόνο πρισματικούς και περιστροφικούς συνδέσμους τότε ο πίνακας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sz="2400" i="1">
                            <a:latin typeface="Cambria Math" panose="02040503050406030204" pitchFamily="18" charset="0"/>
                          </a:rPr>
                          <m:t>𝛢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l-GR" sz="2400" dirty="0" smtClean="0"/>
                  <a:t> είναι συνάρτηση </a:t>
                </a:r>
                <a:r>
                  <a:rPr lang="el-GR" sz="2400" b="1" dirty="0" smtClean="0"/>
                  <a:t>μόνο</a:t>
                </a:r>
                <a:r>
                  <a:rPr lang="el-GR" sz="2400" dirty="0" smtClean="0"/>
                  <a:t> της μεταβλητής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Content Placeholder 10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4156" y="1556792"/>
                <a:ext cx="8229600" cy="4680520"/>
              </a:xfrm>
              <a:blipFill rotWithShape="0">
                <a:blip r:embed="rId5"/>
                <a:stretch>
                  <a:fillRect l="-963" t="-1042" r="-1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8589410"/>
              </p:ext>
            </p:extLst>
          </p:nvPr>
        </p:nvGraphicFramePr>
        <p:xfrm>
          <a:off x="3873500" y="4256561"/>
          <a:ext cx="1397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43" r:id="rId6" imgW="698500" imgH="228600" progId="Equation.DSMT4">
                  <p:embed/>
                </p:oleObj>
              </mc:Choice>
              <mc:Fallback>
                <p:oleObj r:id="rId6" imgW="698500" imgH="2286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73500" y="4256561"/>
                        <a:ext cx="1397000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3511426"/>
              </p:ext>
            </p:extLst>
          </p:nvPr>
        </p:nvGraphicFramePr>
        <p:xfrm>
          <a:off x="3772247" y="5500069"/>
          <a:ext cx="1599506" cy="4823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44" r:id="rId8" imgW="799753" imgH="241195" progId="Equation.DSMT4">
                  <p:embed/>
                </p:oleObj>
              </mc:Choice>
              <mc:Fallback>
                <p:oleObj r:id="rId8" imgW="799753" imgH="241195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2247" y="5500069"/>
                        <a:ext cx="1599506" cy="4823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2916980"/>
              </p:ext>
            </p:extLst>
          </p:nvPr>
        </p:nvGraphicFramePr>
        <p:xfrm>
          <a:off x="3474056" y="4852915"/>
          <a:ext cx="22098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45" r:id="rId10" imgW="1104900" imgH="254000" progId="Equation.DSMT4">
                  <p:embed/>
                </p:oleObj>
              </mc:Choice>
              <mc:Fallback>
                <p:oleObj r:id="rId10" imgW="1104900" imgH="2540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74056" y="4852915"/>
                        <a:ext cx="2209800" cy="50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7604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Κινηματικές αλυσίδες (4/5)</a:t>
            </a:r>
            <a:endParaRPr lang="el-GR" dirty="0"/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Ορθογώνιο 5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7" name="Εικόνα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10"/>
              <p:cNvSpPr>
                <a:spLocks noGrp="1"/>
              </p:cNvSpPr>
              <p:nvPr>
                <p:ph idx="1"/>
              </p:nvPr>
            </p:nvSpPr>
            <p:spPr>
              <a:xfrm>
                <a:off x="464156" y="1556792"/>
                <a:ext cx="8229600" cy="4680520"/>
              </a:xfrm>
            </p:spPr>
            <p:txBody>
              <a:bodyPr>
                <a:noAutofit/>
              </a:bodyPr>
              <a:lstStyle/>
              <a:p>
                <a:r>
                  <a:rPr lang="el-GR" sz="2400" dirty="0" smtClean="0"/>
                  <a:t>Ορίζουμε τη θέση του άκρου του ρομπότ σε σχέση με το σύστημα συντεταγμένων βάσης μέσω του διανύσματος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l-GR" sz="24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bSup>
                  </m:oMath>
                </a14:m>
                <a:endParaRPr lang="en-US" sz="2400" dirty="0" smtClean="0"/>
              </a:p>
              <a:p>
                <a:r>
                  <a:rPr lang="el-GR" sz="2400" dirty="0"/>
                  <a:t>Ορίζουμε </a:t>
                </a:r>
                <a:r>
                  <a:rPr lang="el-GR" sz="2400" dirty="0" smtClean="0"/>
                  <a:t>τον </a:t>
                </a:r>
                <a:r>
                  <a:rPr lang="el-GR" sz="2400" dirty="0"/>
                  <a:t>προσανατολισμό του άκρου του ρομπότ σε σχέση με το σύστημα συντεταγμένων βάσης μέσω του </a:t>
                </a:r>
                <a:r>
                  <a:rPr lang="el-GR" sz="2400" dirty="0" smtClean="0"/>
                  <a:t>πίνακα </a:t>
                </a:r>
                <a:r>
                  <a:rPr lang="el-GR" sz="2400" dirty="0"/>
                  <a:t>περιστροφής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l-GR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bSup>
                  </m:oMath>
                </a14:m>
                <a:endParaRPr lang="en-US" sz="2400" dirty="0" smtClean="0"/>
              </a:p>
              <a:p>
                <a:r>
                  <a:rPr lang="el-GR" sz="2400" dirty="0" smtClean="0"/>
                  <a:t>Ορίζουμε τον ομογενή μετασχηματισμό μέσω του πίνακα</a:t>
                </a:r>
                <a:endParaRPr lang="en-US" sz="2400" dirty="0"/>
              </a:p>
            </p:txBody>
          </p:sp>
        </mc:Choice>
        <mc:Fallback xmlns="">
          <p:sp>
            <p:nvSpPr>
              <p:cNvPr id="11" name="Content Placeholder 10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4156" y="1556792"/>
                <a:ext cx="8229600" cy="4680520"/>
              </a:xfrm>
              <a:blipFill rotWithShape="0">
                <a:blip r:embed="rId5"/>
                <a:stretch>
                  <a:fillRect l="-963" t="-1042" r="-1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109310"/>
              </p:ext>
            </p:extLst>
          </p:nvPr>
        </p:nvGraphicFramePr>
        <p:xfrm>
          <a:off x="3690342" y="4221088"/>
          <a:ext cx="1777228" cy="9647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94" r:id="rId6" imgW="888614" imgH="482391" progId="Equation.DSMT4">
                  <p:embed/>
                </p:oleObj>
              </mc:Choice>
              <mc:Fallback>
                <p:oleObj r:id="rId6" imgW="888614" imgH="482391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90342" y="4221088"/>
                        <a:ext cx="1777228" cy="96478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0847390"/>
              </p:ext>
            </p:extLst>
          </p:nvPr>
        </p:nvGraphicFramePr>
        <p:xfrm>
          <a:off x="3203848" y="5325024"/>
          <a:ext cx="30480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95" r:id="rId8" imgW="1524000" imgH="241300" progId="Equation.DSMT4">
                  <p:embed/>
                </p:oleObj>
              </mc:Choice>
              <mc:Fallback>
                <p:oleObj r:id="rId8" imgW="1524000" imgH="2413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3848" y="5325024"/>
                        <a:ext cx="3048000" cy="482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10589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Κινηματικές αλυσίδες (</a:t>
            </a:r>
            <a:r>
              <a:rPr lang="el-GR" dirty="0"/>
              <a:t>5</a:t>
            </a:r>
            <a:r>
              <a:rPr lang="el-GR" dirty="0" smtClean="0"/>
              <a:t>/5)</a:t>
            </a:r>
            <a:endParaRPr lang="el-GR" dirty="0"/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Ορθογώνιο 5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7" name="Εικόνα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464156" y="1556792"/>
            <a:ext cx="8229600" cy="504056"/>
          </a:xfrm>
        </p:spPr>
        <p:txBody>
          <a:bodyPr>
            <a:noAutofit/>
          </a:bodyPr>
          <a:lstStyle/>
          <a:p>
            <a:r>
              <a:rPr lang="el-GR" sz="2400" dirty="0" smtClean="0"/>
              <a:t>Κάθε ομογενής μετατροπή είναι της μορφής</a:t>
            </a:r>
            <a:endParaRPr lang="en-US" sz="2400" dirty="0" smtClean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9733705"/>
              </p:ext>
            </p:extLst>
          </p:nvPr>
        </p:nvGraphicFramePr>
        <p:xfrm>
          <a:off x="1403648" y="2233769"/>
          <a:ext cx="2081896" cy="9647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93" r:id="rId5" imgW="1040948" imgH="482391" progId="Equation.DSMT4">
                  <p:embed/>
                </p:oleObj>
              </mc:Choice>
              <mc:Fallback>
                <p:oleObj r:id="rId5" imgW="1040948" imgH="482391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648" y="2233769"/>
                        <a:ext cx="2081896" cy="96478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3611872"/>
              </p:ext>
            </p:extLst>
          </p:nvPr>
        </p:nvGraphicFramePr>
        <p:xfrm>
          <a:off x="4355976" y="2200002"/>
          <a:ext cx="33274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94" r:id="rId7" imgW="1663700" imgH="482600" progId="Equation.DSMT4">
                  <p:embed/>
                </p:oleObj>
              </mc:Choice>
              <mc:Fallback>
                <p:oleObj r:id="rId7" imgW="1663700" imgH="4826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5976" y="2200002"/>
                        <a:ext cx="3327400" cy="965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ontent Placeholder 10"/>
              <p:cNvSpPr txBox="1">
                <a:spLocks/>
              </p:cNvSpPr>
              <p:nvPr/>
            </p:nvSpPr>
            <p:spPr>
              <a:xfrm>
                <a:off x="457200" y="3384457"/>
                <a:ext cx="8229600" cy="98064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ts val="12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ts val="12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ts val="12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ts val="12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ts val="12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l-GR" sz="2400" dirty="0" smtClean="0"/>
                  <a:t>Ο πίνακας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l-GR" sz="24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p>
                    </m:sSubSup>
                  </m:oMath>
                </a14:m>
                <a:r>
                  <a:rPr lang="en-US" sz="2400" dirty="0" smtClean="0"/>
                  <a:t> </a:t>
                </a:r>
                <a:r>
                  <a:rPr lang="el-GR" sz="2400" dirty="0" smtClean="0"/>
                  <a:t>εκφράζει τον προσανατολισμό του συστήματος συντεταγμένων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2400" dirty="0" smtClean="0"/>
                  <a:t> </a:t>
                </a:r>
                <a:r>
                  <a:rPr lang="el-GR" sz="2400" dirty="0" smtClean="0"/>
                  <a:t>σε σχέση με το σύστημα συντεταγμένων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14" name="Content Placeholder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3384457"/>
                <a:ext cx="8229600" cy="980648"/>
              </a:xfrm>
              <a:prstGeom prst="rect">
                <a:avLst/>
              </a:prstGeom>
              <a:blipFill rotWithShape="0">
                <a:blip r:embed="rId9"/>
                <a:stretch>
                  <a:fillRect l="-963" r="-667" b="-68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9024216"/>
              </p:ext>
            </p:extLst>
          </p:nvPr>
        </p:nvGraphicFramePr>
        <p:xfrm>
          <a:off x="3606800" y="4428253"/>
          <a:ext cx="19304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95" r:id="rId10" imgW="965200" imgH="254000" progId="Equation.DSMT4">
                  <p:embed/>
                </p:oleObj>
              </mc:Choice>
              <mc:Fallback>
                <p:oleObj r:id="rId10" imgW="965200" imgH="2540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06800" y="4428253"/>
                        <a:ext cx="1930400" cy="50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ontent Placeholder 10"/>
              <p:cNvSpPr txBox="1">
                <a:spLocks/>
              </p:cNvSpPr>
              <p:nvPr/>
            </p:nvSpPr>
            <p:spPr>
              <a:xfrm>
                <a:off x="470506" y="4984904"/>
                <a:ext cx="8229600" cy="60433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ts val="12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ts val="12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ts val="12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ts val="12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ts val="12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l-GR" sz="2400" dirty="0" smtClean="0"/>
                  <a:t>Τα διανύσματα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l-GR" sz="24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p>
                    </m:sSubSup>
                  </m:oMath>
                </a14:m>
                <a:r>
                  <a:rPr lang="en-US" sz="2400" dirty="0" smtClean="0"/>
                  <a:t> </a:t>
                </a:r>
                <a:r>
                  <a:rPr lang="el-GR" sz="2400" dirty="0" smtClean="0"/>
                  <a:t>προκύπτουν διαδοχικά ως</a:t>
                </a:r>
                <a:endParaRPr lang="en-US" sz="2400" dirty="0" smtClean="0"/>
              </a:p>
            </p:txBody>
          </p:sp>
        </mc:Choice>
        <mc:Fallback xmlns="">
          <p:sp>
            <p:nvSpPr>
              <p:cNvPr id="16" name="Content Placeholder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506" y="4984904"/>
                <a:ext cx="8229600" cy="604336"/>
              </a:xfrm>
              <a:prstGeom prst="rect">
                <a:avLst/>
              </a:prstGeom>
              <a:blipFill rotWithShape="0">
                <a:blip r:embed="rId12"/>
                <a:stretch>
                  <a:fillRect l="-963" b="-101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0808655"/>
              </p:ext>
            </p:extLst>
          </p:nvPr>
        </p:nvGraphicFramePr>
        <p:xfrm>
          <a:off x="3485544" y="5688714"/>
          <a:ext cx="2411954" cy="5077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96" r:id="rId13" imgW="1205977" imgH="253890" progId="Equation.DSMT4">
                  <p:embed/>
                </p:oleObj>
              </mc:Choice>
              <mc:Fallback>
                <p:oleObj r:id="rId13" imgW="1205977" imgH="25389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85544" y="5688714"/>
                        <a:ext cx="2411954" cy="50778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71009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Αναπαράσταση </a:t>
            </a:r>
            <a:r>
              <a:rPr lang="en-US" dirty="0" smtClean="0"/>
              <a:t>Denavit - </a:t>
            </a:r>
            <a:r>
              <a:rPr lang="en-US" dirty="0"/>
              <a:t>H</a:t>
            </a:r>
            <a:r>
              <a:rPr lang="en-US" dirty="0" smtClean="0"/>
              <a:t>artenberg</a:t>
            </a:r>
            <a:endParaRPr lang="el-GR" dirty="0"/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Ορθογώνιο 5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7" name="Εικόνα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64156" y="1556793"/>
                <a:ext cx="8229600" cy="1440160"/>
              </a:xfrm>
            </p:spPr>
            <p:txBody>
              <a:bodyPr>
                <a:normAutofit/>
              </a:bodyPr>
              <a:lstStyle/>
              <a:p>
                <a:r>
                  <a:rPr lang="el-GR" sz="2400" dirty="0" smtClean="0"/>
                  <a:t>Συστηματική επιλογή των συστημάτων συντεταγμένων</a:t>
                </a:r>
              </a:p>
              <a:p>
                <a:r>
                  <a:rPr lang="el-GR" sz="2400" dirty="0" smtClean="0"/>
                  <a:t>Κάθε ομογενής μετατροπή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sz="2400" b="0" i="1" smtClean="0">
                            <a:latin typeface="Cambria Math" panose="02040503050406030204" pitchFamily="18" charset="0"/>
                          </a:rPr>
                          <m:t>𝛢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 smtClean="0"/>
                  <a:t> </a:t>
                </a:r>
                <a:r>
                  <a:rPr lang="el-GR" sz="2400" dirty="0" smtClean="0"/>
                  <a:t>αναπαρίσταται σαν το γινόμενο τεσσάρων βασικών μετατροπών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4156" y="1556793"/>
                <a:ext cx="8229600" cy="1440160"/>
              </a:xfrm>
              <a:blipFill rotWithShape="0">
                <a:blip r:embed="rId5"/>
                <a:stretch>
                  <a:fillRect l="-963" t="-3376" r="-1926" b="-25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7627022"/>
              </p:ext>
            </p:extLst>
          </p:nvPr>
        </p:nvGraphicFramePr>
        <p:xfrm>
          <a:off x="656548" y="3136108"/>
          <a:ext cx="7683500" cy="1111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60" r:id="rId6" imgW="6146800" imgH="889000" progId="Equation.DSMT4">
                  <p:embed/>
                </p:oleObj>
              </mc:Choice>
              <mc:Fallback>
                <p:oleObj r:id="rId6" imgW="6146800" imgH="8890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6548" y="3136108"/>
                        <a:ext cx="7683500" cy="1111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2620603"/>
              </p:ext>
            </p:extLst>
          </p:nvPr>
        </p:nvGraphicFramePr>
        <p:xfrm>
          <a:off x="3299735" y="4614436"/>
          <a:ext cx="2397125" cy="1111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61" r:id="rId8" imgW="1917700" imgH="889000" progId="Equation.DSMT4">
                  <p:embed/>
                </p:oleObj>
              </mc:Choice>
              <mc:Fallback>
                <p:oleObj r:id="rId8" imgW="1917700" imgH="8890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99735" y="4614436"/>
                        <a:ext cx="2397125" cy="1111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2987824" y="5013176"/>
                <a:ext cx="432048" cy="288032"/>
              </a:xfrm>
              <a:prstGeom prst="rect">
                <a:avLst/>
              </a:prstGeom>
            </p:spPr>
            <p:txBody>
              <a:bodyPr vert="horz" wrap="square" lIns="91440" tIns="45720" rIns="91440" bIns="45720" rtlCol="0" anchor="ctr">
                <a:normAutofit fontScale="625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7824" y="5013176"/>
                <a:ext cx="432048" cy="288032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63033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2561</TotalTime>
  <Words>1052</Words>
  <Application>Microsoft Office PowerPoint</Application>
  <PresentationFormat>On-screen Show (4:3)</PresentationFormat>
  <Paragraphs>218</Paragraphs>
  <Slides>41</Slides>
  <Notes>41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41</vt:i4>
      </vt:variant>
    </vt:vector>
  </HeadingPairs>
  <TitlesOfParts>
    <vt:vector size="50" baseType="lpstr">
      <vt:lpstr>ＭＳ Ｐゴシック</vt:lpstr>
      <vt:lpstr>Arial</vt:lpstr>
      <vt:lpstr>Calibri</vt:lpstr>
      <vt:lpstr>Cambria Math</vt:lpstr>
      <vt:lpstr>Wingdings</vt:lpstr>
      <vt:lpstr>Θέμα του Office</vt:lpstr>
      <vt:lpstr>Equation.DSMT4</vt:lpstr>
      <vt:lpstr>Document</vt:lpstr>
      <vt:lpstr>Equation</vt:lpstr>
      <vt:lpstr>Εισαγωγή στη Ρομποτική</vt:lpstr>
      <vt:lpstr>Σκοποί  ενότητας</vt:lpstr>
      <vt:lpstr>Περιεχόμενα ενότητας</vt:lpstr>
      <vt:lpstr>Κινηματικές αλυσίδες (1/5)</vt:lpstr>
      <vt:lpstr>Κινηματικές αλυσίδες (2/5)</vt:lpstr>
      <vt:lpstr>Κινηματικές αλυσίδες (3/5)</vt:lpstr>
      <vt:lpstr>Κινηματικές αλυσίδες (4/5)</vt:lpstr>
      <vt:lpstr>Κινηματικές αλυσίδες (5/5)</vt:lpstr>
      <vt:lpstr>Αναπαράσταση Denavit - Hartenberg</vt:lpstr>
      <vt:lpstr>Αναπαράσταση Denavit - Hartenberg (1/7)</vt:lpstr>
      <vt:lpstr>Αναπαράσταση Denavit - Hartenberg (2/7)</vt:lpstr>
      <vt:lpstr>Αναπαράσταση Denavit - Hartenberg (3/7)</vt:lpstr>
      <vt:lpstr>Αναπαράσταση Denavit - Hartenberg (4/7)</vt:lpstr>
      <vt:lpstr>Αναπαράσταση Denavit - Hartenberg (5/7)</vt:lpstr>
      <vt:lpstr>Αναπαράσταση Denavit - Hartenberg (6/7)</vt:lpstr>
      <vt:lpstr>Αναπαράσταση Denavit - Hartenberg (7/7)</vt:lpstr>
      <vt:lpstr>Ρομποτικός βραχίονας PUMA 260 (1/2)</vt:lpstr>
      <vt:lpstr>Ρομποτικός βραχίονας PUMA 260 (2/2)</vt:lpstr>
      <vt:lpstr>Ρομποτικός βραχίονας Stanford</vt:lpstr>
      <vt:lpstr>Παράμετροι Denavit - Hartenberg</vt:lpstr>
      <vt:lpstr>Denavit - Hartenberg  για περιστροφικό σύνδεσμο</vt:lpstr>
      <vt:lpstr>Denavit - Hartenberg  για πρισματικό σύνδεσμο</vt:lpstr>
      <vt:lpstr>Επίπεδο ρομπότ δύο περιστροφικών βαθμών ελευθερίας (1/2)</vt:lpstr>
      <vt:lpstr>Επίπεδο ρομπότ δύο περιστροφικών βαθμών ελευθερίας (2/2)</vt:lpstr>
      <vt:lpstr>Κυλινδρικό ρομπότ τριών συνδέσμων (1/2)</vt:lpstr>
      <vt:lpstr>Κυλινδρικό ρομπότ τριών συνδέσμων (2/2)</vt:lpstr>
      <vt:lpstr>Ρομπότ με σφαιρικό καρπό (1/2)</vt:lpstr>
      <vt:lpstr>Ρομπότ με σφαιρικό καρμπό (2/2)</vt:lpstr>
      <vt:lpstr>Κυλινδρικό ρομπότ με σφαιρικό καρμπό (1/2)</vt:lpstr>
      <vt:lpstr>Κυλινδρικό ρομπότ με σφαιρικό καρμπό (2/2)</vt:lpstr>
      <vt:lpstr>Ρομποτικός βραχίονας Stanford (1/3)</vt:lpstr>
      <vt:lpstr>Ρομποτικός βραχίονας Stanford (2/3)</vt:lpstr>
      <vt:lpstr>Ρομποτικός βραχίονας Stanford (3/3)</vt:lpstr>
      <vt:lpstr>Τέλος Ενότητας</vt:lpstr>
      <vt:lpstr>Χρηματοδότηση</vt:lpstr>
      <vt:lpstr>Σημειώματα</vt:lpstr>
      <vt:lpstr>Σημείωμα Ιστορικού Εκδόσεων Έργου</vt:lpstr>
      <vt:lpstr>Σημείωμα Αναφοράς</vt:lpstr>
      <vt:lpstr>Σημείωμα Αδειοδότησης</vt:lpstr>
      <vt:lpstr>Διατήρηση Σημειωμάτων</vt:lpstr>
      <vt:lpstr>Σημείωμα Χρήσης Έργων Τρίτων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Stevy</dc:creator>
  <cp:lastModifiedBy>Stathis</cp:lastModifiedBy>
  <cp:revision>329</cp:revision>
  <dcterms:created xsi:type="dcterms:W3CDTF">2012-09-06T09:03:05Z</dcterms:created>
  <dcterms:modified xsi:type="dcterms:W3CDTF">2015-11-06T08:43:02Z</dcterms:modified>
</cp:coreProperties>
</file>