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327" r:id="rId4"/>
    <p:sldId id="330" r:id="rId5"/>
    <p:sldId id="336" r:id="rId6"/>
    <p:sldId id="337" r:id="rId7"/>
    <p:sldId id="338" r:id="rId8"/>
    <p:sldId id="339" r:id="rId9"/>
    <p:sldId id="340" r:id="rId10"/>
    <p:sldId id="341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327"/>
            <p14:sldId id="330"/>
            <p14:sldId id="336"/>
            <p14:sldId id="337"/>
            <p14:sldId id="338"/>
            <p14:sldId id="339"/>
            <p14:sldId id="340"/>
            <p14:sldId id="341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149" d="100"/>
          <a:sy n="149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18/9/15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PHIL1803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512167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Αριστοτέλης: Γνωσιοθεωρία Μεταφυσική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501007"/>
            <a:ext cx="7776864" cy="2592289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16</a:t>
            </a:r>
            <a:r>
              <a:rPr lang="el-GR" sz="2800" dirty="0" smtClean="0"/>
              <a:t>: Η εξήγηση της φυσικής μεταβολής 2</a:t>
            </a:r>
          </a:p>
          <a:p>
            <a:endParaRPr lang="el-GR" sz="2800" dirty="0" smtClean="0"/>
          </a:p>
          <a:p>
            <a:r>
              <a:rPr lang="el-GR" sz="2800" dirty="0" smtClean="0"/>
              <a:t>Στασινός Σταυριανέας </a:t>
            </a:r>
          </a:p>
          <a:p>
            <a:r>
              <a:rPr lang="el-GR" sz="2800" dirty="0" smtClean="0"/>
              <a:t>Σχολή Ανθρωπιστικών &amp; Κοινωνικών Επιστημών</a:t>
            </a:r>
          </a:p>
          <a:p>
            <a:r>
              <a:rPr lang="el-GR" sz="2800" dirty="0" smtClean="0"/>
              <a:t>Τμήμα Φιλοσοφίας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algn="just"/>
            <a:r>
              <a:rPr lang="el-GR" dirty="0" smtClean="0"/>
              <a:t>Να διακριθούν δύο διαφορετικές χρήσεις του όρου </a:t>
            </a:r>
            <a:r>
              <a:rPr lang="el-GR" i="1" dirty="0" smtClean="0"/>
              <a:t>γίγνεσθαι</a:t>
            </a:r>
            <a:r>
              <a:rPr lang="el-GR" dirty="0" smtClean="0"/>
              <a:t> και άρα οι δύο τύποι μεταβολών που αντιστοιχούν σε αυτές τις χρήσεις (ουσιώδεις και μη ουσιώδεις μεταβολές).</a:t>
            </a:r>
          </a:p>
          <a:p>
            <a:pPr marL="0" algn="just"/>
            <a:r>
              <a:rPr lang="el-GR" dirty="0" smtClean="0"/>
              <a:t>Να αναλυθεί το Ελεατικό επιχείρημα για το αδύνατο της φυσικής μεταβολής με βάση την παραπάνω διάκριση, ώστε να δούμε τις αδυναμίες του συγκεκριμένου επιχειρήματος.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Δύο σημασίες του ρήματος γίγνεσθαι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l-GR" i="1" dirty="0" smtClean="0"/>
              <a:t>Γίγνεσθαι τι </a:t>
            </a:r>
            <a:r>
              <a:rPr lang="el-GR" dirty="0" smtClean="0"/>
              <a:t>(μεταβατική σημασία): Κάτι γίνεται κάτι άλλο (π.χ. Το φύλλο γίνεται κίτρινο) </a:t>
            </a:r>
          </a:p>
          <a:p>
            <a:pPr algn="just"/>
            <a:r>
              <a:rPr lang="el-GR" i="1" dirty="0" smtClean="0"/>
              <a:t>Γίγνεσθαι</a:t>
            </a:r>
            <a:r>
              <a:rPr lang="el-GR" dirty="0" smtClean="0"/>
              <a:t> (αμετάβατη σημασία): Κάτι γίνεται, γεννιέται, δημιουργείται (π.χ. Γεννιέται ο καρπός, ένα δένδρο, ο Σωκράτης, κτλ.)</a:t>
            </a:r>
            <a:endParaRPr lang="en-US" dirty="0" smtClean="0"/>
          </a:p>
          <a:p>
            <a:pPr algn="just"/>
            <a:r>
              <a:rPr lang="en-US" dirty="0" smtClean="0"/>
              <a:t>A</a:t>
            </a:r>
            <a:r>
              <a:rPr lang="el-GR" dirty="0" smtClean="0"/>
              <a:t>ντίστοιχα έχουμε δύο σημασίες του ρήματος </a:t>
            </a:r>
            <a:r>
              <a:rPr lang="el-GR" i="1" dirty="0" err="1" smtClean="0"/>
              <a:t>έστι</a:t>
            </a:r>
            <a:r>
              <a:rPr lang="el-GR" dirty="0" smtClean="0"/>
              <a:t>. Τη μεταβατική που παίρνει ως συμπλήρωμα ένα κατηγορούμενο (π.χ. Ο Σωκράτης είναι σοφός) και την αμετάβατη που σημαίνει ότι κάτι υπάρχει (π.χ. Ο Θεός είναι)</a:t>
            </a:r>
            <a:r>
              <a:rPr lang="el-G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1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Ελεατικό επιχείρημα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 algn="just">
              <a:buAutoNum type="arabicPeriod"/>
            </a:pPr>
            <a:r>
              <a:rPr lang="el-GR" dirty="0" smtClean="0"/>
              <a:t>Έστω ότι η μεταβολή υφίσταται στη φύση</a:t>
            </a:r>
          </a:p>
          <a:p>
            <a:pPr marL="514350" indent="-514350" algn="just">
              <a:buAutoNum type="arabicPeriod"/>
            </a:pPr>
            <a:r>
              <a:rPr lang="el-GR" dirty="0" smtClean="0"/>
              <a:t>Κάθε τι που γεννιέται με τη μεταβολή είτε είναι είτε δεν είναι πριν γεννηθεί</a:t>
            </a:r>
          </a:p>
          <a:p>
            <a:pPr marL="514350" indent="-514350" algn="just">
              <a:buAutoNum type="arabicPeriod"/>
            </a:pPr>
            <a:r>
              <a:rPr lang="el-GR" dirty="0" smtClean="0"/>
              <a:t>Κάτι που είναι, δεν μπορεί να γεννηθεί</a:t>
            </a:r>
          </a:p>
          <a:p>
            <a:pPr marL="514350" indent="-514350" algn="just">
              <a:buAutoNum type="arabicPeriod"/>
            </a:pPr>
            <a:r>
              <a:rPr lang="el-GR" dirty="0" smtClean="0"/>
              <a:t>Κάτι που δεν είναι, δεν μπορεί να γεννηθεί</a:t>
            </a:r>
          </a:p>
          <a:p>
            <a:pPr marL="514350" indent="-514350" algn="just">
              <a:buAutoNum type="arabicPeriod"/>
            </a:pPr>
            <a:r>
              <a:rPr lang="el-GR" dirty="0" smtClean="0"/>
              <a:t>(Από τις 2,3 &amp; 4) Τίποτε δεν μπορεί να γεννηθεί</a:t>
            </a:r>
          </a:p>
          <a:p>
            <a:pPr marL="0" indent="0" algn="just">
              <a:buNone/>
            </a:pPr>
            <a:r>
              <a:rPr lang="el-GR" dirty="0" smtClean="0"/>
              <a:t>Η 5 αντιφάσκει προς την αρχική μας υπόθεση. Επομένως η υπόθεση 1 πρέπει να απορριφθεί.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17732" y="117599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245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Αμφίσημοι όροι στο Ελεατικό επιχείρημα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el-GR" dirty="0" smtClean="0"/>
              <a:t>Οι προκείμενες 3 &amp; 4 είναι αμφίσημες εφόσον το ρήμα </a:t>
            </a:r>
            <a:r>
              <a:rPr lang="el-GR" i="1" dirty="0" smtClean="0"/>
              <a:t>γίγνεσθαι</a:t>
            </a:r>
            <a:r>
              <a:rPr lang="el-GR" dirty="0" smtClean="0"/>
              <a:t> που περιέχουν έχει δύο διαφορετικές χρήσεις. </a:t>
            </a:r>
          </a:p>
          <a:p>
            <a:pPr algn="just"/>
            <a:r>
              <a:rPr lang="el-GR" dirty="0" smtClean="0"/>
              <a:t>Η (3) «Κάτι που είναι, δεν μπορεί να </a:t>
            </a:r>
            <a:r>
              <a:rPr lang="el-GR" i="1" dirty="0" err="1" smtClean="0"/>
              <a:t>γίγνεται</a:t>
            </a:r>
            <a:r>
              <a:rPr lang="el-GR" dirty="0" smtClean="0"/>
              <a:t>», μπορεί να διαβαστεί ως</a:t>
            </a:r>
          </a:p>
          <a:p>
            <a:pPr marL="0" indent="0" algn="just">
              <a:buNone/>
            </a:pPr>
            <a:r>
              <a:rPr lang="el-GR" dirty="0" smtClean="0"/>
              <a:t>(3α) Κάτι που είναι δεν μπορεί να γεννηθεί (αληθής) ή</a:t>
            </a:r>
          </a:p>
          <a:p>
            <a:pPr marL="0" indent="0" algn="just">
              <a:buNone/>
            </a:pPr>
            <a:r>
              <a:rPr lang="el-GR" dirty="0" smtClean="0"/>
              <a:t>(3β) Κάτι που είναι δεν μπορεί να μεταβληθεί, δηλαδή να αλλάξει μια ιδιότητά του (ψευδής). </a:t>
            </a:r>
          </a:p>
          <a:p>
            <a:pPr algn="just"/>
            <a:r>
              <a:rPr lang="el-GR" dirty="0" smtClean="0"/>
              <a:t>Η (4) «Κάτι που δεν είναι, δεν μπορεί να </a:t>
            </a:r>
            <a:r>
              <a:rPr lang="el-GR" i="1" dirty="0" err="1" smtClean="0"/>
              <a:t>γίγνεται</a:t>
            </a:r>
            <a:r>
              <a:rPr lang="el-GR" dirty="0" smtClean="0"/>
              <a:t>», μπορεί να διαβαστεί ως</a:t>
            </a:r>
          </a:p>
          <a:p>
            <a:pPr marL="0" indent="0" algn="just">
              <a:buNone/>
            </a:pPr>
            <a:r>
              <a:rPr lang="el-GR" dirty="0" smtClean="0"/>
              <a:t>(4α</a:t>
            </a:r>
            <a:r>
              <a:rPr lang="el-GR" dirty="0"/>
              <a:t>) Κάτι που </a:t>
            </a:r>
            <a:r>
              <a:rPr lang="el-GR" dirty="0" smtClean="0"/>
              <a:t>δεν είναι </a:t>
            </a:r>
            <a:r>
              <a:rPr lang="el-GR" dirty="0"/>
              <a:t>δεν μπορεί να </a:t>
            </a:r>
            <a:r>
              <a:rPr lang="el-GR" dirty="0" smtClean="0"/>
              <a:t>γεννηθεί</a:t>
            </a:r>
            <a:r>
              <a:rPr lang="el-GR" dirty="0"/>
              <a:t> </a:t>
            </a:r>
            <a:r>
              <a:rPr lang="el-GR" dirty="0" smtClean="0"/>
              <a:t>(ψευδής), ή</a:t>
            </a:r>
          </a:p>
          <a:p>
            <a:pPr marL="0" indent="0" algn="just">
              <a:buNone/>
            </a:pPr>
            <a:r>
              <a:rPr lang="el-GR" dirty="0" smtClean="0"/>
              <a:t>(4β</a:t>
            </a:r>
            <a:r>
              <a:rPr lang="el-GR" dirty="0"/>
              <a:t>) Κάτι που </a:t>
            </a:r>
            <a:r>
              <a:rPr lang="el-GR" dirty="0" smtClean="0"/>
              <a:t>δεν είναι </a:t>
            </a:r>
            <a:r>
              <a:rPr lang="el-GR" dirty="0"/>
              <a:t>δεν μπορεί να μεταβληθεί, δηλαδή </a:t>
            </a:r>
            <a:r>
              <a:rPr lang="el-GR" dirty="0" smtClean="0"/>
              <a:t>δεν μπορεί να </a:t>
            </a:r>
            <a:r>
              <a:rPr lang="el-GR" dirty="0"/>
              <a:t>αλλάξει μια </a:t>
            </a:r>
            <a:r>
              <a:rPr lang="el-GR" dirty="0" smtClean="0"/>
              <a:t>ιδιότητά του (αληθής).</a:t>
            </a:r>
          </a:p>
          <a:p>
            <a:pPr algn="just"/>
            <a:r>
              <a:rPr lang="el-GR" dirty="0" smtClean="0"/>
              <a:t>Άρα οι προκείμενες του ελεατικού επιχειρήματος δεν είναι αληθείς σε καθεμιά από τις δυνατές αναγνώσεις τους. Επομένως, το επιχείρημα των Ελεατών (όπως μας το μεταφέρει ο Αριστοτέλης) δεν είναι έγκυρο.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7732" y="117599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0230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31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21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Σταυριανέας Στασινός. «Αριστοτέλης: </a:t>
            </a:r>
            <a:r>
              <a:rPr lang="el-GR" sz="2000" dirty="0" err="1" smtClean="0"/>
              <a:t>Γνωσιοθεωρία</a:t>
            </a:r>
            <a:r>
              <a:rPr lang="en-US" sz="2000" dirty="0" smtClean="0"/>
              <a:t> </a:t>
            </a:r>
            <a:r>
              <a:rPr lang="el-GR" sz="2000" dirty="0" smtClean="0"/>
              <a:t>/ Μεταφυσική». </a:t>
            </a:r>
            <a:r>
              <a:rPr lang="el-GR" sz="2000" dirty="0"/>
              <a:t>Έκδοση</a:t>
            </a:r>
            <a:r>
              <a:rPr lang="el-GR" sz="2000" dirty="0">
                <a:solidFill>
                  <a:srgbClr val="000000"/>
                </a:solidFill>
              </a:rPr>
              <a:t>: </a:t>
            </a:r>
            <a:r>
              <a:rPr lang="el-GR" sz="2000" dirty="0" smtClean="0">
                <a:solidFill>
                  <a:srgbClr val="000000"/>
                </a:solidFill>
              </a:rPr>
              <a:t>1.0</a:t>
            </a:r>
            <a:r>
              <a:rPr lang="el-GR" sz="2000" dirty="0">
                <a:solidFill>
                  <a:srgbClr val="000000"/>
                </a:solidFill>
              </a:rPr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fr-FR" sz="2000" dirty="0" smtClean="0">
                <a:hlinkClick r:id="rId3"/>
              </a:rPr>
              <a:t>https</a:t>
            </a:r>
            <a:r>
              <a:rPr lang="fr-FR" sz="2000" dirty="0">
                <a:hlinkClick r:id="rId3"/>
              </a:rPr>
              <a:t>://eclass.upatras.gr/courses/PHIL1803</a:t>
            </a:r>
            <a:r>
              <a:rPr lang="fr-FR" sz="2000" dirty="0" smtClean="0">
                <a:hlinkClick r:id="rId3"/>
              </a:rPr>
              <a:t>/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20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995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686</Words>
  <Application>Microsoft Macintosh PowerPoint</Application>
  <PresentationFormat>On-screen Show (4:3)</PresentationFormat>
  <Paragraphs>67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Θέμα του Office</vt:lpstr>
      <vt:lpstr>Αριστοτέλης: Γνωσιοθεωρία Μεταφυσική</vt:lpstr>
      <vt:lpstr>Σκοποί  ενότητας</vt:lpstr>
      <vt:lpstr>Δύο σημασίες του ρήματος γίγνεσθαι</vt:lpstr>
      <vt:lpstr>Το Ελεατικό επιχείρημα</vt:lpstr>
      <vt:lpstr>Αμφίσημοι όροι στο Ελεατικό επιχείρημα</vt:lpstr>
      <vt:lpstr>Τέλος Ενότητας</vt:lpstr>
      <vt:lpstr>Χρηματοδότηση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Lampros Spiliopoulos</cp:lastModifiedBy>
  <cp:revision>324</cp:revision>
  <dcterms:created xsi:type="dcterms:W3CDTF">2012-09-06T09:03:05Z</dcterms:created>
  <dcterms:modified xsi:type="dcterms:W3CDTF">2015-09-18T20:40:13Z</dcterms:modified>
</cp:coreProperties>
</file>