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97" r:id="rId8"/>
    <p:sldId id="262" r:id="rId9"/>
    <p:sldId id="263" r:id="rId10"/>
    <p:sldId id="264" r:id="rId11"/>
    <p:sldId id="265" r:id="rId12"/>
    <p:sldId id="266" r:id="rId13"/>
    <p:sldId id="267" r:id="rId14"/>
    <p:sldId id="268" r:id="rId15"/>
    <p:sldId id="269" r:id="rId16"/>
    <p:sldId id="270" r:id="rId17"/>
    <p:sldId id="271" r:id="rId18"/>
    <p:sldId id="298" r:id="rId19"/>
    <p:sldId id="272" r:id="rId20"/>
    <p:sldId id="299" r:id="rId21"/>
    <p:sldId id="273" r:id="rId22"/>
    <p:sldId id="274" r:id="rId23"/>
    <p:sldId id="275" r:id="rId24"/>
    <p:sldId id="276" r:id="rId25"/>
    <p:sldId id="300" r:id="rId26"/>
    <p:sldId id="277" r:id="rId27"/>
    <p:sldId id="278" r:id="rId28"/>
    <p:sldId id="301"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302" r:id="rId43"/>
    <p:sldId id="292" r:id="rId44"/>
    <p:sldId id="293" r:id="rId45"/>
    <p:sldId id="294" r:id="rId46"/>
    <p:sldId id="295" r:id="rId47"/>
    <p:sldId id="296" r:id="rId4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248C11-7353-7F4D-262F-0DD7B62A6B7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262CE7B-A2B4-4532-1D04-AF8E1EE111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1E89595-5AB0-BC29-50C3-F5304956AAF6}"/>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5" name="Θέση υποσέλιδου 4">
            <a:extLst>
              <a:ext uri="{FF2B5EF4-FFF2-40B4-BE49-F238E27FC236}">
                <a16:creationId xmlns:a16="http://schemas.microsoft.com/office/drawing/2014/main" id="{66AA9EED-E2C5-B592-3B73-687B06F6CF5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FAB392-464B-9F36-D621-5364CF9AACB0}"/>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158871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530FB7-D47A-0ED9-A869-D86580E931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42453BD-32F6-4C7B-2846-C19588A76D3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0597CEE-219C-CEE3-6B79-39B7B1C4F989}"/>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5" name="Θέση υποσέλιδου 4">
            <a:extLst>
              <a:ext uri="{FF2B5EF4-FFF2-40B4-BE49-F238E27FC236}">
                <a16:creationId xmlns:a16="http://schemas.microsoft.com/office/drawing/2014/main" id="{96E99270-819B-7CCD-B549-376B16D37F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8EE97C6-3143-9B4C-40C3-1E4663729EE2}"/>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28935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7A53211-2114-D6F1-AAC9-E29A91E1D35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43E1558-F352-FE3E-083B-8200676F61A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1F28590-FA44-3BC3-0919-FD3B92A86BDA}"/>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5" name="Θέση υποσέλιδου 4">
            <a:extLst>
              <a:ext uri="{FF2B5EF4-FFF2-40B4-BE49-F238E27FC236}">
                <a16:creationId xmlns:a16="http://schemas.microsoft.com/office/drawing/2014/main" id="{51C35360-D44D-7C49-E7DA-DA5911D61FF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065C3C-6815-16CB-FF63-7A070A946857}"/>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268250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70AECA-1C58-5FC6-BABC-0D7E22C3766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24FA5C4-AD0F-DC6B-C2E6-FFEFC448451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44F2AC5-CEF0-0B0A-55D2-9274D093750D}"/>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5" name="Θέση υποσέλιδου 4">
            <a:extLst>
              <a:ext uri="{FF2B5EF4-FFF2-40B4-BE49-F238E27FC236}">
                <a16:creationId xmlns:a16="http://schemas.microsoft.com/office/drawing/2014/main" id="{D7A7B2AF-399E-6316-827F-13852BC5A4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C83C9E-3D6B-9182-DC01-395A9D2745DE}"/>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3941875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CEA71F-DE64-F638-1037-66181A1B8B8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80BC7A5-50F2-AD12-D5FF-9DEBE3C7F8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0FC7211-3165-69BA-56E7-E834C0D626CC}"/>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5" name="Θέση υποσέλιδου 4">
            <a:extLst>
              <a:ext uri="{FF2B5EF4-FFF2-40B4-BE49-F238E27FC236}">
                <a16:creationId xmlns:a16="http://schemas.microsoft.com/office/drawing/2014/main" id="{C42B6E42-80E1-B270-B084-11164910F24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F8C1FAB-7810-0730-847E-672D14F7C9CD}"/>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296197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87D6A7-122B-290B-E1F1-2C8DDA2A787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4970F11-1BC2-B4E7-4FFF-91D649B1C09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F4C2AE2-14D1-EBDB-057F-874E52F4C5C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BEEA63A-B803-2B7F-4245-96B74E44E416}"/>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6" name="Θέση υποσέλιδου 5">
            <a:extLst>
              <a:ext uri="{FF2B5EF4-FFF2-40B4-BE49-F238E27FC236}">
                <a16:creationId xmlns:a16="http://schemas.microsoft.com/office/drawing/2014/main" id="{9431675A-0012-E1CA-1EEB-04B6925C2CF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CD2B42E-7874-5766-DA0C-30DAAAD18A5C}"/>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174979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56F9B-1655-14C0-A37E-2CBB9F95A06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CB147D4-D129-688A-03FD-46290CE08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E1EEA6D-2C1C-D5BE-A052-CBAA41F7A70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A0D0F66-1DF2-EA53-104C-346BA6AE77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C26FB03-7064-C8B0-FEDE-E2F9F3F1DEE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17475A6-DC92-BAAA-621A-135D2DE4BD28}"/>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8" name="Θέση υποσέλιδου 7">
            <a:extLst>
              <a:ext uri="{FF2B5EF4-FFF2-40B4-BE49-F238E27FC236}">
                <a16:creationId xmlns:a16="http://schemas.microsoft.com/office/drawing/2014/main" id="{13DC9A5C-E4E2-6951-145B-3E5D321DDAA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44B812D-EFFC-746B-3B1C-6FAA04E09498}"/>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40891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6F49E1-8C2D-475E-8669-3714A33CC30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6D12A98-C758-8C88-2D86-9A63DB27CE81}"/>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4" name="Θέση υποσέλιδου 3">
            <a:extLst>
              <a:ext uri="{FF2B5EF4-FFF2-40B4-BE49-F238E27FC236}">
                <a16:creationId xmlns:a16="http://schemas.microsoft.com/office/drawing/2014/main" id="{3AB80ED8-FE80-FF22-BCF1-B4F1C77FBBF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06A0AB9-537A-B13C-9953-36AE482D4206}"/>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295194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39710C8-D127-0B99-5F65-17BE3A66E78C}"/>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3" name="Θέση υποσέλιδου 2">
            <a:extLst>
              <a:ext uri="{FF2B5EF4-FFF2-40B4-BE49-F238E27FC236}">
                <a16:creationId xmlns:a16="http://schemas.microsoft.com/office/drawing/2014/main" id="{74A97D7D-8E09-70DD-86C8-581B3A3EC60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75CD1E3-521C-2983-11C7-4EF1E7D6F3C0}"/>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33887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3DB682-C5BD-6F05-7F3C-2101E5AED41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B557077-DB19-2205-E416-9F2DF59BCC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A8D8FDA-0175-E77D-25E6-1F8700E47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B9F9998-3025-4DA3-D0BF-BE4B01E64CFB}"/>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6" name="Θέση υποσέλιδου 5">
            <a:extLst>
              <a:ext uri="{FF2B5EF4-FFF2-40B4-BE49-F238E27FC236}">
                <a16:creationId xmlns:a16="http://schemas.microsoft.com/office/drawing/2014/main" id="{C84B2862-06FE-2CEA-E906-C6845321631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637501E-8C22-0F3A-0897-8D482933491F}"/>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2845511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6CC653-0AE3-A3F3-BCCA-267CC86A2A6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CD1FA39-CE9D-0085-2095-8F76266735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7C554FD-11CB-AD4C-AAD9-4F96241CA5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B143F9F-6318-AF91-BC2C-9468D65DF1DA}"/>
              </a:ext>
            </a:extLst>
          </p:cNvPr>
          <p:cNvSpPr>
            <a:spLocks noGrp="1"/>
          </p:cNvSpPr>
          <p:nvPr>
            <p:ph type="dt" sz="half" idx="10"/>
          </p:nvPr>
        </p:nvSpPr>
        <p:spPr/>
        <p:txBody>
          <a:bodyPr/>
          <a:lstStyle/>
          <a:p>
            <a:fld id="{FAAC9F9E-7254-4456-9B75-F5C46D01C784}" type="datetimeFigureOut">
              <a:rPr lang="el-GR" smtClean="0"/>
              <a:t>11/12/2022</a:t>
            </a:fld>
            <a:endParaRPr lang="el-GR"/>
          </a:p>
        </p:txBody>
      </p:sp>
      <p:sp>
        <p:nvSpPr>
          <p:cNvPr id="6" name="Θέση υποσέλιδου 5">
            <a:extLst>
              <a:ext uri="{FF2B5EF4-FFF2-40B4-BE49-F238E27FC236}">
                <a16:creationId xmlns:a16="http://schemas.microsoft.com/office/drawing/2014/main" id="{E4FBC2D4-D093-3D98-FEDA-2EC419A3039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6B587D5-3853-90BA-EDAD-A696CF0F7E80}"/>
              </a:ext>
            </a:extLst>
          </p:cNvPr>
          <p:cNvSpPr>
            <a:spLocks noGrp="1"/>
          </p:cNvSpPr>
          <p:nvPr>
            <p:ph type="sldNum" sz="quarter" idx="12"/>
          </p:nvPr>
        </p:nvSpPr>
        <p:spPr/>
        <p:txBody>
          <a:bodyPr/>
          <a:lstStyle/>
          <a:p>
            <a:fld id="{430D1CF5-2F1D-4651-ABD8-98BCDEA2D33F}" type="slidenum">
              <a:rPr lang="el-GR" smtClean="0"/>
              <a:t>‹#›</a:t>
            </a:fld>
            <a:endParaRPr lang="el-GR"/>
          </a:p>
        </p:txBody>
      </p:sp>
    </p:spTree>
    <p:extLst>
      <p:ext uri="{BB962C8B-B14F-4D97-AF65-F5344CB8AC3E}">
        <p14:creationId xmlns:p14="http://schemas.microsoft.com/office/powerpoint/2010/main" val="827382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62460AB-4FA2-1884-1837-15F6B7C56B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4EE9377-7718-06BD-A237-FFC758FC9E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2EFDA8C-42D5-FFA5-9C18-8EA2F2E3E7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C9F9E-7254-4456-9B75-F5C46D01C784}" type="datetimeFigureOut">
              <a:rPr lang="el-GR" smtClean="0"/>
              <a:t>11/12/2022</a:t>
            </a:fld>
            <a:endParaRPr lang="el-GR"/>
          </a:p>
        </p:txBody>
      </p:sp>
      <p:sp>
        <p:nvSpPr>
          <p:cNvPr id="5" name="Θέση υποσέλιδου 4">
            <a:extLst>
              <a:ext uri="{FF2B5EF4-FFF2-40B4-BE49-F238E27FC236}">
                <a16:creationId xmlns:a16="http://schemas.microsoft.com/office/drawing/2014/main" id="{E9F3F09C-6647-6247-057F-17D931FBAF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0127B7F-CACB-9AB3-5485-53DE8BC5E3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D1CF5-2F1D-4651-ABD8-98BCDEA2D33F}" type="slidenum">
              <a:rPr lang="el-GR" smtClean="0"/>
              <a:t>‹#›</a:t>
            </a:fld>
            <a:endParaRPr lang="el-GR"/>
          </a:p>
        </p:txBody>
      </p:sp>
    </p:spTree>
    <p:extLst>
      <p:ext uri="{BB962C8B-B14F-4D97-AF65-F5344CB8AC3E}">
        <p14:creationId xmlns:p14="http://schemas.microsoft.com/office/powerpoint/2010/main" val="1170716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8">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8B0EE31-729B-4B15-4611-C8C886B350D3}"/>
              </a:ext>
            </a:extLst>
          </p:cNvPr>
          <p:cNvSpPr>
            <a:spLocks noGrp="1"/>
          </p:cNvSpPr>
          <p:nvPr>
            <p:ph type="ctrTitle"/>
          </p:nvPr>
        </p:nvSpPr>
        <p:spPr>
          <a:xfrm>
            <a:off x="6367461" y="728664"/>
            <a:ext cx="4984813" cy="3157080"/>
          </a:xfrm>
          <a:noFill/>
        </p:spPr>
        <p:txBody>
          <a:bodyPr>
            <a:normAutofit/>
          </a:bodyPr>
          <a:lstStyle/>
          <a:p>
            <a:pPr algn="l"/>
            <a:r>
              <a:rPr lang="el-GR" sz="3600" dirty="0">
                <a:latin typeface="Times New Roman" panose="02020603050405020304" pitchFamily="18" charset="0"/>
                <a:cs typeface="Times New Roman" panose="02020603050405020304" pitchFamily="18" charset="0"/>
              </a:rPr>
              <a:t>Οι αναπαραστάσεις του/της ανεκτού/</a:t>
            </a:r>
            <a:r>
              <a:rPr lang="el-GR" sz="3600" dirty="0" err="1">
                <a:latin typeface="Times New Roman" panose="02020603050405020304" pitchFamily="18" charset="0"/>
                <a:cs typeface="Times New Roman" panose="02020603050405020304" pitchFamily="18" charset="0"/>
              </a:rPr>
              <a:t>ής</a:t>
            </a:r>
            <a:r>
              <a:rPr lang="el-GR" sz="3600" dirty="0">
                <a:latin typeface="Times New Roman" panose="02020603050405020304" pitchFamily="18" charset="0"/>
                <a:cs typeface="Times New Roman" panose="02020603050405020304" pitchFamily="18" charset="0"/>
              </a:rPr>
              <a:t> Άλλου/ης ως πολιτική διαχείρισης της ετερότητας</a:t>
            </a:r>
            <a:br>
              <a:rPr lang="el-GR" sz="3600" dirty="0">
                <a:latin typeface="Times New Roman" panose="02020603050405020304" pitchFamily="18" charset="0"/>
                <a:cs typeface="Times New Roman" panose="02020603050405020304" pitchFamily="18" charset="0"/>
              </a:rPr>
            </a:br>
            <a:r>
              <a:rPr lang="el-GR" sz="2400" dirty="0">
                <a:latin typeface="Times New Roman" panose="02020603050405020304" pitchFamily="18" charset="0"/>
                <a:cs typeface="Times New Roman" panose="02020603050405020304" pitchFamily="18" charset="0"/>
              </a:rPr>
              <a:t>Μαρία Λυμπέρη &amp; Ράνια Καραχάλιου</a:t>
            </a:r>
          </a:p>
        </p:txBody>
      </p:sp>
      <p:sp>
        <p:nvSpPr>
          <p:cNvPr id="3" name="Υπότιτλος 2">
            <a:extLst>
              <a:ext uri="{FF2B5EF4-FFF2-40B4-BE49-F238E27FC236}">
                <a16:creationId xmlns:a16="http://schemas.microsoft.com/office/drawing/2014/main" id="{D0379D80-28F7-0F7C-E8D2-04C87077A9B8}"/>
              </a:ext>
            </a:extLst>
          </p:cNvPr>
          <p:cNvSpPr>
            <a:spLocks noGrp="1"/>
          </p:cNvSpPr>
          <p:nvPr>
            <p:ph type="subTitle" idx="1"/>
          </p:nvPr>
        </p:nvSpPr>
        <p:spPr>
          <a:xfrm>
            <a:off x="6367461" y="4072045"/>
            <a:ext cx="4984813" cy="2057289"/>
          </a:xfrm>
          <a:noFill/>
        </p:spPr>
        <p:txBody>
          <a:bodyPr>
            <a:normAutofit/>
          </a:bodyPr>
          <a:lstStyle/>
          <a:p>
            <a:pPr algn="l"/>
            <a:r>
              <a:rPr lang="el-GR" sz="1900">
                <a:latin typeface="Times New Roman" panose="02020603050405020304" pitchFamily="18" charset="0"/>
                <a:cs typeface="Times New Roman" panose="02020603050405020304" pitchFamily="18" charset="0"/>
              </a:rPr>
              <a:t>Π.Μ.Σ: «Γλωσσολογία: Γλώσσα και Επικοινωνία»</a:t>
            </a:r>
          </a:p>
          <a:p>
            <a:pPr algn="l"/>
            <a:r>
              <a:rPr lang="el-GR" sz="1900">
                <a:latin typeface="Times New Roman" panose="02020603050405020304" pitchFamily="18" charset="0"/>
                <a:cs typeface="Times New Roman" panose="02020603050405020304" pitchFamily="18" charset="0"/>
              </a:rPr>
              <a:t>Εφαρμοσμένη Γλωσσολογία: Μεταναστευτικές ταυτότητες και κριτική γλωσσική εκπαίδευση</a:t>
            </a:r>
          </a:p>
          <a:p>
            <a:pPr algn="l"/>
            <a:r>
              <a:rPr lang="el-GR" sz="1900">
                <a:latin typeface="Times New Roman" panose="02020603050405020304" pitchFamily="18" charset="0"/>
                <a:cs typeface="Times New Roman" panose="02020603050405020304" pitchFamily="18" charset="0"/>
              </a:rPr>
              <a:t>Ισμήνη </a:t>
            </a:r>
            <a:r>
              <a:rPr lang="el-GR" sz="1900" err="1">
                <a:latin typeface="Times New Roman" panose="02020603050405020304" pitchFamily="18" charset="0"/>
                <a:cs typeface="Times New Roman" panose="02020603050405020304" pitchFamily="18" charset="0"/>
              </a:rPr>
              <a:t>Ζγολόμπη</a:t>
            </a:r>
            <a:r>
              <a:rPr lang="el-GR" sz="1900">
                <a:latin typeface="Times New Roman" panose="02020603050405020304" pitchFamily="18" charset="0"/>
                <a:cs typeface="Times New Roman" panose="02020603050405020304" pitchFamily="18" charset="0"/>
              </a:rPr>
              <a:t> (1068362)</a:t>
            </a:r>
          </a:p>
          <a:p>
            <a:pPr algn="l"/>
            <a:r>
              <a:rPr lang="el-GR" sz="1900">
                <a:latin typeface="Times New Roman" panose="02020603050405020304" pitchFamily="18" charset="0"/>
                <a:cs typeface="Times New Roman" panose="02020603050405020304" pitchFamily="18" charset="0"/>
              </a:rPr>
              <a:t>Διδάσκων: </a:t>
            </a:r>
            <a:r>
              <a:rPr lang="el-GR" sz="1900" err="1">
                <a:latin typeface="Times New Roman" panose="02020603050405020304" pitchFamily="18" charset="0"/>
                <a:cs typeface="Times New Roman" panose="02020603050405020304" pitchFamily="18" charset="0"/>
              </a:rPr>
              <a:t>Καθ</a:t>
            </a:r>
            <a:r>
              <a:rPr lang="el-GR" sz="1900">
                <a:latin typeface="Times New Roman" panose="02020603050405020304" pitchFamily="18" charset="0"/>
                <a:cs typeface="Times New Roman" panose="02020603050405020304" pitchFamily="18" charset="0"/>
              </a:rPr>
              <a:t>. κ. Α. </a:t>
            </a:r>
            <a:r>
              <a:rPr lang="el-GR" sz="1900" err="1">
                <a:latin typeface="Times New Roman" panose="02020603050405020304" pitchFamily="18" charset="0"/>
                <a:cs typeface="Times New Roman" panose="02020603050405020304" pitchFamily="18" charset="0"/>
              </a:rPr>
              <a:t>Αρχάκης</a:t>
            </a:r>
            <a:endParaRPr lang="el-GR" sz="1900">
              <a:latin typeface="Times New Roman" panose="02020603050405020304" pitchFamily="18" charset="0"/>
              <a:cs typeface="Times New Roman" panose="02020603050405020304" pitchFamily="18" charset="0"/>
            </a:endParaRPr>
          </a:p>
          <a:p>
            <a:pPr algn="l"/>
            <a:endParaRPr lang="el-GR" sz="1900"/>
          </a:p>
        </p:txBody>
      </p:sp>
      <p:pic>
        <p:nvPicPr>
          <p:cNvPr id="12" name="Picture 4">
            <a:extLst>
              <a:ext uri="{FF2B5EF4-FFF2-40B4-BE49-F238E27FC236}">
                <a16:creationId xmlns:a16="http://schemas.microsoft.com/office/drawing/2014/main" id="{53F7DAF4-67E5-9B6D-5CF3-9E9E122D90A0}"/>
              </a:ext>
            </a:extLst>
          </p:cNvPr>
          <p:cNvPicPr>
            <a:picLocks noChangeAspect="1"/>
          </p:cNvPicPr>
          <p:nvPr/>
        </p:nvPicPr>
        <p:blipFill rotWithShape="1">
          <a:blip r:embed="rId2"/>
          <a:srcRect l="52274" r="1" b="1"/>
          <a:stretch/>
        </p:blipFill>
        <p:spPr>
          <a:xfrm>
            <a:off x="1" y="10"/>
            <a:ext cx="6005512" cy="6857990"/>
          </a:xfrm>
          <a:prstGeom prst="rect">
            <a:avLst/>
          </a:prstGeom>
        </p:spPr>
      </p:pic>
    </p:spTree>
    <p:extLst>
      <p:ext uri="{BB962C8B-B14F-4D97-AF65-F5344CB8AC3E}">
        <p14:creationId xmlns:p14="http://schemas.microsoft.com/office/powerpoint/2010/main" val="1415136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A04AAB-8C4D-9548-E235-2A9CF0451348}"/>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Ανοχή</a:t>
            </a:r>
          </a:p>
        </p:txBody>
      </p:sp>
      <p:sp>
        <p:nvSpPr>
          <p:cNvPr id="3" name="Θέση περιεχομένου 2">
            <a:extLst>
              <a:ext uri="{FF2B5EF4-FFF2-40B4-BE49-F238E27FC236}">
                <a16:creationId xmlns:a16="http://schemas.microsoft.com/office/drawing/2014/main" id="{8851D635-2BE6-D7AD-B952-279A92E94F77}"/>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Η ανοχή βοηθά τα συστήματα εξουσίας ανακυκλώνοντας τον ρατσισμό για τις κατώτερες ομάδες</a:t>
            </a:r>
          </a:p>
          <a:p>
            <a:pPr algn="just"/>
            <a:r>
              <a:rPr lang="el-GR" dirty="0">
                <a:latin typeface="Times New Roman" panose="02020603050405020304" pitchFamily="18" charset="0"/>
                <a:cs typeface="Times New Roman" panose="02020603050405020304" pitchFamily="18" charset="0"/>
              </a:rPr>
              <a:t>Η ανοχή ΕΠΑΝΑΠΕΡΙΘΩΡΙΟΠΟΙΕΙ τις κατώτερες ομάδες αφού: σε πρώτη φάση η ανοχή μίας ομάδας σημαίνει την κατάλυση της περιθωριοποίησης, αλλά ταυτόχρονα η ανοχή αυτή καθαυτή θέτει την περιθωριοποίηση σε λειτουργία ξανά, σε νέα βάση</a:t>
            </a:r>
          </a:p>
          <a:p>
            <a:pPr algn="just"/>
            <a:r>
              <a:rPr lang="el-GR" dirty="0">
                <a:latin typeface="Times New Roman" panose="02020603050405020304" pitchFamily="18" charset="0"/>
                <a:cs typeface="Times New Roman" panose="02020603050405020304" pitchFamily="18" charset="0"/>
              </a:rPr>
              <a:t>Η ανοχή αποτελεί δείγμα (ρευστού) ρατσισμού γιατί εξαρχής εκχωρείται προς κάτι «ξένο»</a:t>
            </a:r>
          </a:p>
        </p:txBody>
      </p:sp>
    </p:spTree>
    <p:extLst>
      <p:ext uri="{BB962C8B-B14F-4D97-AF65-F5344CB8AC3E}">
        <p14:creationId xmlns:p14="http://schemas.microsoft.com/office/powerpoint/2010/main" val="4175149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06DB94-C112-4F48-CF17-0F2E88D6C143}"/>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Πρακτικές Ανοχής</a:t>
            </a:r>
          </a:p>
        </p:txBody>
      </p:sp>
      <p:sp>
        <p:nvSpPr>
          <p:cNvPr id="3" name="Θέση περιεχομένου 2">
            <a:extLst>
              <a:ext uri="{FF2B5EF4-FFF2-40B4-BE49-F238E27FC236}">
                <a16:creationId xmlns:a16="http://schemas.microsoft.com/office/drawing/2014/main" id="{0FBE402B-60AC-4781-346D-71664E5DDFC0}"/>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Ενταξιακός αποκλεισμός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inclusive exclusion</a:t>
            </a:r>
            <a:r>
              <a:rPr lang="el-GR"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Balibar</a:t>
            </a:r>
            <a:r>
              <a:rPr lang="el-GR" dirty="0">
                <a:effectLst/>
                <a:latin typeface="Times New Roman" panose="02020603050405020304" pitchFamily="18" charset="0"/>
                <a:ea typeface="Times New Roman" panose="02020603050405020304" pitchFamily="18" charset="0"/>
              </a:rPr>
              <a:t> 2017: 34)</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Φιλοξενία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hospitality</a:t>
            </a:r>
            <a:r>
              <a:rPr lang="el-GR"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Derrida</a:t>
            </a:r>
            <a:r>
              <a:rPr lang="el-GR" dirty="0">
                <a:effectLst/>
                <a:latin typeface="Times New Roman" panose="02020603050405020304" pitchFamily="18" charset="0"/>
                <a:ea typeface="Times New Roman" panose="02020603050405020304" pitchFamily="18" charset="0"/>
              </a:rPr>
              <a:t> &amp; </a:t>
            </a:r>
            <a:r>
              <a:rPr lang="en-US" dirty="0" err="1">
                <a:effectLst/>
                <a:latin typeface="Times New Roman" panose="02020603050405020304" pitchFamily="18" charset="0"/>
                <a:ea typeface="Times New Roman" panose="02020603050405020304" pitchFamily="18" charset="0"/>
              </a:rPr>
              <a:t>Durfoumantelle</a:t>
            </a:r>
            <a:r>
              <a:rPr lang="el-GR" dirty="0">
                <a:effectLst/>
                <a:latin typeface="Times New Roman" panose="02020603050405020304" pitchFamily="18" charset="0"/>
                <a:ea typeface="Times New Roman" panose="02020603050405020304" pitchFamily="18" charset="0"/>
              </a:rPr>
              <a:t> 2000)</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err="1">
                <a:latin typeface="Times New Roman" panose="02020603050405020304" pitchFamily="18" charset="0"/>
                <a:cs typeface="Times New Roman" panose="02020603050405020304" pitchFamily="18" charset="0"/>
              </a:rPr>
              <a:t>Μεταστρεψιμότητα</a:t>
            </a:r>
            <a:r>
              <a:rPr lang="el-GR" dirty="0">
                <a:latin typeface="Times New Roman" panose="02020603050405020304" pitchFamily="18" charset="0"/>
                <a:cs typeface="Times New Roman" panose="02020603050405020304" pitchFamily="18" charset="0"/>
              </a:rPr>
              <a:t> ετερότητας </a:t>
            </a:r>
            <a:r>
              <a:rPr lang="el-GR" dirty="0">
                <a:effectLst/>
                <a:latin typeface="Times New Roman" panose="02020603050405020304" pitchFamily="18" charset="0"/>
                <a:ea typeface="Times New Roman" panose="02020603050405020304" pitchFamily="18" charset="0"/>
              </a:rPr>
              <a:t>(</a:t>
            </a:r>
            <a:r>
              <a:rPr lang="el-GR" dirty="0" err="1">
                <a:effectLst/>
                <a:latin typeface="Times New Roman" panose="02020603050405020304" pitchFamily="18" charset="0"/>
                <a:ea typeface="Times New Roman" panose="02020603050405020304" pitchFamily="18" charset="0"/>
              </a:rPr>
              <a:t>Παπαταξιάρχης</a:t>
            </a:r>
            <a:r>
              <a:rPr lang="el-GR" dirty="0">
                <a:effectLst/>
                <a:latin typeface="Times New Roman" panose="02020603050405020304" pitchFamily="18" charset="0"/>
                <a:ea typeface="Times New Roman" panose="02020603050405020304" pitchFamily="18" charset="0"/>
              </a:rPr>
              <a:t> 2014)</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282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CC049E-535D-1769-569B-AF7C5E9ECBB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Ενταξιακός αποκλεισμός (</a:t>
            </a:r>
            <a:r>
              <a:rPr lang="en-US" dirty="0" err="1">
                <a:effectLst/>
                <a:latin typeface="Times New Roman" panose="02020603050405020304" pitchFamily="18" charset="0"/>
                <a:ea typeface="Times New Roman" panose="02020603050405020304" pitchFamily="18" charset="0"/>
              </a:rPr>
              <a:t>Balibar</a:t>
            </a:r>
            <a:r>
              <a:rPr lang="el-GR" dirty="0">
                <a:effectLst/>
                <a:latin typeface="Times New Roman" panose="02020603050405020304" pitchFamily="18" charset="0"/>
                <a:ea typeface="Times New Roman" panose="02020603050405020304" pitchFamily="18" charset="0"/>
              </a:rPr>
              <a:t> 2017) </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2722BAE0-79F7-E940-9255-172D636115FC}"/>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Τα όρια του αποκλεισμού είναι πλέον συμβολικά και όχι γεωγραφικά</a:t>
            </a:r>
          </a:p>
          <a:p>
            <a:pPr algn="just"/>
            <a:r>
              <a:rPr lang="el-GR" dirty="0">
                <a:latin typeface="Times New Roman" panose="02020603050405020304" pitchFamily="18" charset="0"/>
                <a:cs typeface="Times New Roman" panose="02020603050405020304" pitchFamily="18" charset="0"/>
              </a:rPr>
              <a:t>Δεν γίνεται λόγος για γεωγραφικό εκτοπισμό ομάδων, αλλά για εκτοπισμό από τα όρια της </a:t>
            </a:r>
            <a:r>
              <a:rPr lang="el-GR" dirty="0" err="1">
                <a:latin typeface="Times New Roman" panose="02020603050405020304" pitchFamily="18" charset="0"/>
                <a:cs typeface="Times New Roman" panose="02020603050405020304" pitchFamily="18" charset="0"/>
              </a:rPr>
              <a:t>πλειονοτικής</a:t>
            </a:r>
            <a:r>
              <a:rPr lang="el-GR" dirty="0">
                <a:latin typeface="Times New Roman" panose="02020603050405020304" pitchFamily="18" charset="0"/>
                <a:cs typeface="Times New Roman" panose="02020603050405020304" pitchFamily="18" charset="0"/>
              </a:rPr>
              <a:t> – εθνικής ομάδας</a:t>
            </a:r>
          </a:p>
          <a:p>
            <a:pPr algn="just"/>
            <a:r>
              <a:rPr lang="el-GR" dirty="0">
                <a:latin typeface="Times New Roman" panose="02020603050405020304" pitchFamily="18" charset="0"/>
                <a:cs typeface="Times New Roman" panose="02020603050405020304" pitchFamily="18" charset="0"/>
              </a:rPr>
              <a:t>Στον ενταξιακό αποκλεισμό συγκροτείται μία συστηματική και ορατή ετερότητα μεταξύ των ομάδων </a:t>
            </a:r>
          </a:p>
          <a:p>
            <a:pPr algn="just"/>
            <a:r>
              <a:rPr lang="el-GR" dirty="0">
                <a:latin typeface="Times New Roman" panose="02020603050405020304" pitchFamily="18" charset="0"/>
                <a:cs typeface="Times New Roman" panose="02020603050405020304" pitchFamily="18" charset="0"/>
              </a:rPr>
              <a:t>Στόχος: Ευκολότερη διαχείριση κατώτερων ομάδων και ως εκ τούτου λιγότερη απειλή από αυτές και ευκολότερη ανοχή τους</a:t>
            </a:r>
          </a:p>
        </p:txBody>
      </p:sp>
    </p:spTree>
    <p:extLst>
      <p:ext uri="{BB962C8B-B14F-4D97-AF65-F5344CB8AC3E}">
        <p14:creationId xmlns:p14="http://schemas.microsoft.com/office/powerpoint/2010/main" val="103442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6601B5-096C-B1A0-4D95-8191D0F33058}"/>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Φιλοξενία: (</a:t>
            </a:r>
            <a:r>
              <a:rPr lang="en-US" dirty="0">
                <a:effectLst/>
                <a:latin typeface="Times New Roman" panose="02020603050405020304" pitchFamily="18" charset="0"/>
                <a:ea typeface="Times New Roman" panose="02020603050405020304" pitchFamily="18" charset="0"/>
              </a:rPr>
              <a:t>Derrida</a:t>
            </a:r>
            <a:r>
              <a:rPr lang="el-GR" dirty="0">
                <a:effectLst/>
                <a:latin typeface="Times New Roman" panose="02020603050405020304" pitchFamily="18" charset="0"/>
                <a:ea typeface="Times New Roman" panose="02020603050405020304" pitchFamily="18" charset="0"/>
              </a:rPr>
              <a:t> &amp; </a:t>
            </a:r>
            <a:r>
              <a:rPr lang="en-US" dirty="0" err="1">
                <a:effectLst/>
                <a:latin typeface="Times New Roman" panose="02020603050405020304" pitchFamily="18" charset="0"/>
                <a:ea typeface="Times New Roman" panose="02020603050405020304" pitchFamily="18" charset="0"/>
              </a:rPr>
              <a:t>Durfoumantelle</a:t>
            </a:r>
            <a:r>
              <a:rPr lang="el-GR" dirty="0">
                <a:latin typeface="Times New Roman" panose="02020603050405020304" pitchFamily="18" charset="0"/>
                <a:ea typeface="Times New Roman" panose="02020603050405020304" pitchFamily="18" charset="0"/>
              </a:rPr>
              <a:t> </a:t>
            </a:r>
            <a:r>
              <a:rPr lang="el-GR" dirty="0">
                <a:effectLst/>
                <a:latin typeface="Times New Roman" panose="02020603050405020304" pitchFamily="18" charset="0"/>
                <a:ea typeface="Times New Roman" panose="02020603050405020304" pitchFamily="18" charset="0"/>
              </a:rPr>
              <a:t>2000) </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2C6A10A-0C52-BE75-7DDD-3D21F1719264}"/>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Συστηματική συσχέτιση με εξουσία αφού επιβεβαιώνει την υπεροχή του/της οικοδεσπότη/</a:t>
            </a:r>
            <a:r>
              <a:rPr lang="el-GR" dirty="0" err="1">
                <a:latin typeface="Times New Roman" panose="02020603050405020304" pitchFamily="18" charset="0"/>
                <a:cs typeface="Times New Roman" panose="02020603050405020304" pitchFamily="18" charset="0"/>
              </a:rPr>
              <a:t>ποινας</a:t>
            </a:r>
            <a:r>
              <a:rPr lang="el-GR" dirty="0">
                <a:latin typeface="Times New Roman" panose="02020603050405020304" pitchFamily="18" charset="0"/>
                <a:cs typeface="Times New Roman" panose="02020603050405020304" pitchFamily="18" charset="0"/>
              </a:rPr>
              <a:t> (της </a:t>
            </a:r>
            <a:r>
              <a:rPr lang="el-GR" dirty="0" err="1">
                <a:latin typeface="Times New Roman" panose="02020603050405020304" pitchFamily="18" charset="0"/>
                <a:cs typeface="Times New Roman" panose="02020603050405020304" pitchFamily="18" charset="0"/>
              </a:rPr>
              <a:t>πλειονοτικής</a:t>
            </a:r>
            <a:r>
              <a:rPr lang="el-GR" dirty="0">
                <a:latin typeface="Times New Roman" panose="02020603050405020304" pitchFamily="18" charset="0"/>
                <a:cs typeface="Times New Roman" panose="02020603050405020304" pitchFamily="18" charset="0"/>
              </a:rPr>
              <a:t>/«ανώτερης» ομάδας)</a:t>
            </a:r>
          </a:p>
          <a:p>
            <a:pPr algn="just"/>
            <a:r>
              <a:rPr lang="el-GR" dirty="0">
                <a:latin typeface="Times New Roman" panose="02020603050405020304" pitchFamily="18" charset="0"/>
                <a:cs typeface="Times New Roman" panose="02020603050405020304" pitchFamily="18" charset="0"/>
              </a:rPr>
              <a:t>Οριοθέτηση του χώρου της φιλοξενίας σε </a:t>
            </a:r>
            <a:r>
              <a:rPr lang="el-GR" i="1" dirty="0">
                <a:latin typeface="Times New Roman" panose="02020603050405020304" pitchFamily="18" charset="0"/>
                <a:cs typeface="Times New Roman" panose="02020603050405020304" pitchFamily="18" charset="0"/>
              </a:rPr>
              <a:t>Εσωτερικό</a:t>
            </a:r>
            <a:r>
              <a:rPr lang="el-GR" dirty="0">
                <a:latin typeface="Times New Roman" panose="02020603050405020304" pitchFamily="18" charset="0"/>
                <a:cs typeface="Times New Roman" panose="02020603050405020304" pitchFamily="18" charset="0"/>
              </a:rPr>
              <a:t> και </a:t>
            </a:r>
            <a:r>
              <a:rPr lang="el-GR" i="1" dirty="0">
                <a:latin typeface="Times New Roman" panose="02020603050405020304" pitchFamily="18" charset="0"/>
                <a:cs typeface="Times New Roman" panose="02020603050405020304" pitchFamily="18" charset="0"/>
              </a:rPr>
              <a:t>Εξωτερικό/Άλλο </a:t>
            </a:r>
            <a:r>
              <a:rPr lang="el-GR" dirty="0">
                <a:latin typeface="Times New Roman" panose="02020603050405020304" pitchFamily="18" charset="0"/>
                <a:cs typeface="Times New Roman" panose="02020603050405020304" pitchFamily="18" charset="0"/>
              </a:rPr>
              <a:t>και διατήρηση εξουσίας του </a:t>
            </a:r>
            <a:r>
              <a:rPr lang="el-GR" i="1" dirty="0">
                <a:latin typeface="Times New Roman" panose="02020603050405020304" pitchFamily="18" charset="0"/>
                <a:cs typeface="Times New Roman" panose="02020603050405020304" pitchFamily="18" charset="0"/>
              </a:rPr>
              <a:t>Εσωτερικού</a:t>
            </a:r>
            <a:r>
              <a:rPr lang="el-GR" dirty="0">
                <a:latin typeface="Times New Roman" panose="02020603050405020304" pitchFamily="18" charset="0"/>
                <a:cs typeface="Times New Roman" panose="02020603050405020304" pitchFamily="18" charset="0"/>
              </a:rPr>
              <a:t> πάνω στο </a:t>
            </a:r>
            <a:r>
              <a:rPr lang="el-GR" i="1" dirty="0">
                <a:latin typeface="Times New Roman" panose="02020603050405020304" pitchFamily="18" charset="0"/>
                <a:cs typeface="Times New Roman" panose="02020603050405020304" pitchFamily="18" charset="0"/>
              </a:rPr>
              <a:t>Άλλο</a:t>
            </a:r>
          </a:p>
          <a:p>
            <a:pPr algn="just"/>
            <a:r>
              <a:rPr lang="el-GR" dirty="0">
                <a:latin typeface="Times New Roman" panose="02020603050405020304" pitchFamily="18" charset="0"/>
                <a:cs typeface="Times New Roman" panose="02020603050405020304" pitchFamily="18" charset="0"/>
              </a:rPr>
              <a:t>Στόχος: Ευκολότερη διαχείριση κατώτερων και «φιλοξενούμενων» ομάδων και ως εκ τούτου λιγότερη απειλή από αυτές και ευκολότερη ανοχή τους</a:t>
            </a:r>
          </a:p>
        </p:txBody>
      </p:sp>
    </p:spTree>
    <p:extLst>
      <p:ext uri="{BB962C8B-B14F-4D97-AF65-F5344CB8AC3E}">
        <p14:creationId xmlns:p14="http://schemas.microsoft.com/office/powerpoint/2010/main" val="2848907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C002AD-18D2-3EF4-4C35-490EDD6EE36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Ετερότητα: (</a:t>
            </a:r>
            <a:r>
              <a:rPr lang="el-GR" dirty="0" err="1">
                <a:solidFill>
                  <a:srgbClr val="000000"/>
                </a:solidFill>
                <a:effectLst/>
                <a:latin typeface="Times New Roman" panose="02020603050405020304" pitchFamily="18" charset="0"/>
                <a:ea typeface="Times New Roman" panose="02020603050405020304" pitchFamily="18" charset="0"/>
              </a:rPr>
              <a:t>Παπαταξιάρχη</a:t>
            </a:r>
            <a:r>
              <a:rPr lang="el-GR" dirty="0" err="1">
                <a:solidFill>
                  <a:srgbClr val="000000"/>
                </a:solidFill>
                <a:latin typeface="Times New Roman" panose="02020603050405020304" pitchFamily="18" charset="0"/>
                <a:ea typeface="Times New Roman" panose="02020603050405020304" pitchFamily="18" charset="0"/>
              </a:rPr>
              <a:t>ς</a:t>
            </a:r>
            <a:r>
              <a:rPr lang="el-GR" dirty="0">
                <a:solidFill>
                  <a:srgbClr val="000000"/>
                </a:solidFill>
                <a:effectLst/>
                <a:latin typeface="Times New Roman" panose="02020603050405020304" pitchFamily="18" charset="0"/>
                <a:ea typeface="Times New Roman" panose="02020603050405020304" pitchFamily="18" charset="0"/>
              </a:rPr>
              <a:t> 2014)</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571F2CF0-BB2C-70B0-FF0D-9652C7090E42}"/>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Τα δυτικά κράτη που στοχεύουν στη </a:t>
            </a:r>
            <a:r>
              <a:rPr lang="el-GR" dirty="0" err="1">
                <a:latin typeface="Times New Roman" panose="02020603050405020304" pitchFamily="18" charset="0"/>
                <a:cs typeface="Times New Roman" panose="02020603050405020304" pitchFamily="18" charset="0"/>
              </a:rPr>
              <a:t>μονοπολιτισμικότητα</a:t>
            </a:r>
            <a:r>
              <a:rPr lang="el-GR" dirty="0">
                <a:latin typeface="Times New Roman" panose="02020603050405020304" pitchFamily="18" charset="0"/>
                <a:cs typeface="Times New Roman" panose="02020603050405020304" pitchFamily="18" charset="0"/>
              </a:rPr>
              <a:t> και </a:t>
            </a:r>
            <a:r>
              <a:rPr lang="el-GR" dirty="0" err="1">
                <a:latin typeface="Times New Roman" panose="02020603050405020304" pitchFamily="18" charset="0"/>
                <a:cs typeface="Times New Roman" panose="02020603050405020304" pitchFamily="18" charset="0"/>
              </a:rPr>
              <a:t>μονογλωσσία</a:t>
            </a:r>
            <a:r>
              <a:rPr lang="el-GR" dirty="0">
                <a:latin typeface="Times New Roman" panose="02020603050405020304" pitchFamily="18" charset="0"/>
                <a:cs typeface="Times New Roman" panose="02020603050405020304" pitchFamily="18" charset="0"/>
              </a:rPr>
              <a:t>, δεν ανέχονται την ετερότητα που θεωρείται μη αφομοιώσιμη</a:t>
            </a:r>
          </a:p>
          <a:p>
            <a:pPr algn="just"/>
            <a:r>
              <a:rPr lang="el-GR" dirty="0">
                <a:latin typeface="Times New Roman" panose="02020603050405020304" pitchFamily="18" charset="0"/>
                <a:cs typeface="Times New Roman" panose="02020603050405020304" pitchFamily="18" charset="0"/>
              </a:rPr>
              <a:t>Ανοχή στις μεταναστευτικές ομάδες μόνο με την προϋπόθεση της </a:t>
            </a:r>
            <a:r>
              <a:rPr lang="el-GR" dirty="0" err="1">
                <a:latin typeface="Times New Roman" panose="02020603050405020304" pitchFamily="18" charset="0"/>
                <a:cs typeface="Times New Roman" panose="02020603050405020304" pitchFamily="18" charset="0"/>
              </a:rPr>
              <a:t>μεταστρεψιμότητας</a:t>
            </a:r>
            <a:r>
              <a:rPr lang="el-GR" dirty="0">
                <a:latin typeface="Times New Roman" panose="02020603050405020304" pitchFamily="18" charset="0"/>
                <a:cs typeface="Times New Roman" panose="02020603050405020304" pitchFamily="18" charset="0"/>
              </a:rPr>
              <a:t> των ταυτοτήτων τους και της κατάργησης της ετερότητάς τους</a:t>
            </a:r>
          </a:p>
          <a:p>
            <a:pPr algn="just"/>
            <a:r>
              <a:rPr lang="el-GR" dirty="0">
                <a:latin typeface="Times New Roman" panose="02020603050405020304" pitchFamily="18" charset="0"/>
                <a:cs typeface="Times New Roman" panose="02020603050405020304" pitchFamily="18" charset="0"/>
              </a:rPr>
              <a:t>Η ελάχιστη παρουσίαση των μεταναστευτικών ομάδων μέσα στις </a:t>
            </a:r>
            <a:r>
              <a:rPr lang="el-GR" dirty="0" err="1">
                <a:latin typeface="Times New Roman" panose="02020603050405020304" pitchFamily="18" charset="0"/>
                <a:cs typeface="Times New Roman" panose="02020603050405020304" pitchFamily="18" charset="0"/>
              </a:rPr>
              <a:t>πλειονοτικές</a:t>
            </a:r>
            <a:r>
              <a:rPr lang="el-GR" dirty="0">
                <a:latin typeface="Times New Roman" panose="02020603050405020304" pitchFamily="18" charset="0"/>
                <a:cs typeface="Times New Roman" panose="02020603050405020304" pitchFamily="18" charset="0"/>
              </a:rPr>
              <a:t> και η «προθυμία» τους για αφομοίωση των εθνικών προτύπων έχει ως στόχο να τις αναδείξει </a:t>
            </a:r>
            <a:r>
              <a:rPr lang="el-GR" dirty="0" err="1">
                <a:latin typeface="Times New Roman" panose="02020603050405020304" pitchFamily="18" charset="0"/>
                <a:cs typeface="Times New Roman" panose="02020603050405020304" pitchFamily="18" charset="0"/>
              </a:rPr>
              <a:t>μεταστρέψιμες</a:t>
            </a:r>
            <a:r>
              <a:rPr lang="el-GR" dirty="0">
                <a:latin typeface="Times New Roman" panose="02020603050405020304" pitchFamily="18" charset="0"/>
                <a:cs typeface="Times New Roman" panose="02020603050405020304" pitchFamily="18" charset="0"/>
              </a:rPr>
              <a:t> και ως εκ τούτου λιγότερο απειλητικές και ευκολότερα ανεκτές</a:t>
            </a:r>
          </a:p>
        </p:txBody>
      </p:sp>
    </p:spTree>
    <p:extLst>
      <p:ext uri="{BB962C8B-B14F-4D97-AF65-F5344CB8AC3E}">
        <p14:creationId xmlns:p14="http://schemas.microsoft.com/office/powerpoint/2010/main" val="1907196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209710-330E-FEB9-A4D6-DD4C8D3A4E85}"/>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Λόγοι και αναπαραστάσεις</a:t>
            </a:r>
          </a:p>
        </p:txBody>
      </p:sp>
      <p:sp>
        <p:nvSpPr>
          <p:cNvPr id="3" name="Θέση περιεχομένου 2">
            <a:extLst>
              <a:ext uri="{FF2B5EF4-FFF2-40B4-BE49-F238E27FC236}">
                <a16:creationId xmlns:a16="http://schemas.microsoft.com/office/drawing/2014/main" id="{E165B301-A300-984B-0B87-7E810EE156F4}"/>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pPr algn="just"/>
            <a:r>
              <a:rPr lang="el-GR" dirty="0">
                <a:latin typeface="Times New Roman" panose="02020603050405020304" pitchFamily="18" charset="0"/>
                <a:cs typeface="Times New Roman" panose="02020603050405020304" pitchFamily="18" charset="0"/>
              </a:rPr>
              <a:t>Εξέταση τρόπων έκφρασης της ανοχής μέσα από τους λόγους και τις αναπαραστάσεις</a:t>
            </a:r>
          </a:p>
          <a:p>
            <a:pPr algn="just"/>
            <a:r>
              <a:rPr lang="el-GR" b="1" dirty="0">
                <a:latin typeface="Times New Roman" panose="02020603050405020304" pitchFamily="18" charset="0"/>
                <a:cs typeface="Times New Roman" panose="02020603050405020304" pitchFamily="18" charset="0"/>
              </a:rPr>
              <a:t>Λόγοι</a:t>
            </a:r>
            <a:r>
              <a:rPr lang="el-GR" dirty="0">
                <a:latin typeface="Times New Roman" panose="02020603050405020304" pitchFamily="18" charset="0"/>
                <a:cs typeface="Times New Roman" panose="02020603050405020304" pitchFamily="18" charset="0"/>
              </a:rPr>
              <a:t>: Σύνολα ιδεολογικών εκφορών για ένα συγκεκριμένο θέμα σε συγκεκριμένη χρονική στιγμή </a:t>
            </a:r>
            <a:r>
              <a:rPr lang="en-US" dirty="0">
                <a:latin typeface="Times New Roman" panose="02020603050405020304" pitchFamily="18" charset="0"/>
                <a:cs typeface="Times New Roman" panose="02020603050405020304" pitchFamily="18" charset="0"/>
              </a:rPr>
              <a:t>(Hall 1992)</a:t>
            </a: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Οι λόγοι χρησιμοποιούνται ως πρακτικές, δίνοντας δύναμη στην εξουσία και παράγοντας γνώση</a:t>
            </a:r>
          </a:p>
          <a:p>
            <a:pPr algn="just"/>
            <a:r>
              <a:rPr lang="el-GR" b="1" dirty="0">
                <a:latin typeface="Times New Roman" panose="02020603050405020304" pitchFamily="18" charset="0"/>
                <a:cs typeface="Times New Roman" panose="02020603050405020304" pitchFamily="18" charset="0"/>
              </a:rPr>
              <a:t>Αναπαραστάσεις</a:t>
            </a:r>
            <a:r>
              <a:rPr lang="el-GR" dirty="0">
                <a:latin typeface="Times New Roman" panose="02020603050405020304" pitchFamily="18" charset="0"/>
                <a:cs typeface="Times New Roman" panose="02020603050405020304" pitchFamily="18" charset="0"/>
              </a:rPr>
              <a:t>: Συστατικά των λόγων που δεν απεικονίζουν τον κόσμο αλλά λειτουργούν πάνω του και τον δημιουργούν </a:t>
            </a:r>
          </a:p>
          <a:p>
            <a:pPr algn="just"/>
            <a:r>
              <a:rPr lang="el-GR" b="1" dirty="0">
                <a:latin typeface="Times New Roman" panose="02020603050405020304" pitchFamily="18" charset="0"/>
                <a:cs typeface="Times New Roman" panose="02020603050405020304" pitchFamily="18" charset="0"/>
              </a:rPr>
              <a:t>Διαστάσεις αναπαραστάσεων</a:t>
            </a:r>
            <a:r>
              <a:rPr lang="el-GR" dirty="0">
                <a:latin typeface="Times New Roman" panose="02020603050405020304" pitchFamily="18" charset="0"/>
                <a:cs typeface="Times New Roman" panose="02020603050405020304" pitchFamily="18" charset="0"/>
              </a:rPr>
              <a:t>: α) σχηματισμός ορατότητας των ομάδων β) απόρριψη/αποβολή συγκεκριμένων χαρακτηριστικών μιας ομάδας</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008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88B7F8-8AA8-A0BD-104F-4D802223789B}"/>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Έγκληση&gt;Ορατότητα</a:t>
            </a:r>
          </a:p>
        </p:txBody>
      </p:sp>
      <p:sp>
        <p:nvSpPr>
          <p:cNvPr id="3" name="Θέση περιεχομένου 2">
            <a:extLst>
              <a:ext uri="{FF2B5EF4-FFF2-40B4-BE49-F238E27FC236}">
                <a16:creationId xmlns:a16="http://schemas.microsoft.com/office/drawing/2014/main" id="{0A87FAD3-C2C6-802D-C750-23C973B7F766}"/>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Διεύρυνση έγκλησης: Ορατότητα: Οι αναπαραστάσεις βάζουν τα όρια της ορατότητας των ομάδων (όρια αναγνώρισης, ανέλιξης και επιτέλεσής τους) </a:t>
            </a:r>
            <a:r>
              <a:rPr lang="en-US" dirty="0">
                <a:latin typeface="Times New Roman" panose="02020603050405020304" pitchFamily="18" charset="0"/>
                <a:cs typeface="Times New Roman" panose="02020603050405020304" pitchFamily="18" charset="0"/>
              </a:rPr>
              <a:t>(Butler 1997)</a:t>
            </a: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Οι αναπαραστάσεις δεν παρουσιάζουν την πραγματικότητα ως έχει, αλλά τη δημιουργούν. Αποτελούν εντολές για τα υποκείμενα</a:t>
            </a:r>
          </a:p>
          <a:p>
            <a:pPr algn="just"/>
            <a:r>
              <a:rPr lang="el-GR" dirty="0">
                <a:latin typeface="Times New Roman" panose="02020603050405020304" pitchFamily="18" charset="0"/>
                <a:cs typeface="Times New Roman" panose="02020603050405020304" pitchFamily="18" charset="0"/>
              </a:rPr>
              <a:t>Η ορατότητα διάφορων ομάδων πηγάζει από αναπαραστάσεις τρίτων με συνήθως </a:t>
            </a:r>
            <a:r>
              <a:rPr lang="el-GR" dirty="0" err="1">
                <a:latin typeface="Times New Roman" panose="02020603050405020304" pitchFamily="18" charset="0"/>
                <a:cs typeface="Times New Roman" panose="02020603050405020304" pitchFamily="18" charset="0"/>
              </a:rPr>
              <a:t>απαξιωτικό</a:t>
            </a:r>
            <a:r>
              <a:rPr lang="el-GR" dirty="0">
                <a:latin typeface="Times New Roman" panose="02020603050405020304" pitchFamily="18" charset="0"/>
                <a:cs typeface="Times New Roman" panose="02020603050405020304" pitchFamily="18" charset="0"/>
              </a:rPr>
              <a:t> χαρακτήρα. Στις αναπαραστάσεις αυτές όμως ανταπεξέρχονται οι ομάδες για την απόκτηση έστω κάποιου χαμηλού κύρους</a:t>
            </a:r>
          </a:p>
        </p:txBody>
      </p:sp>
    </p:spTree>
    <p:extLst>
      <p:ext uri="{BB962C8B-B14F-4D97-AF65-F5344CB8AC3E}">
        <p14:creationId xmlns:p14="http://schemas.microsoft.com/office/powerpoint/2010/main" val="431070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214EDF-8E68-9FFC-FB07-DCD83B4A7DD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Απόρριψη/Αποβολή (πτυχών ομάδας)</a:t>
            </a:r>
          </a:p>
        </p:txBody>
      </p:sp>
      <p:sp>
        <p:nvSpPr>
          <p:cNvPr id="3" name="Θέση περιεχομένου 2">
            <a:extLst>
              <a:ext uri="{FF2B5EF4-FFF2-40B4-BE49-F238E27FC236}">
                <a16:creationId xmlns:a16="http://schemas.microsoft.com/office/drawing/2014/main" id="{D2475C05-4F15-4205-915F-7C2CAC4C67BD}"/>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just"/>
            <a:r>
              <a:rPr lang="el-GR" dirty="0">
                <a:latin typeface="Times New Roman" panose="02020603050405020304" pitchFamily="18" charset="0"/>
                <a:cs typeface="Times New Roman" panose="02020603050405020304" pitchFamily="18" charset="0"/>
              </a:rPr>
              <a:t>Απόρριψη/αποβολή: αποκλεισμός λόγω αποστροφής και απέχθειας. Αντανακλαστική αντίδραση σε απειλητικό ερέθισμα (π.χ. ετερότητα ομάδων) (</a:t>
            </a:r>
            <a:r>
              <a:rPr lang="en-US" dirty="0">
                <a:latin typeface="Times New Roman" panose="02020603050405020304" pitchFamily="18" charset="0"/>
                <a:cs typeface="Times New Roman" panose="02020603050405020304" pitchFamily="18" charset="0"/>
              </a:rPr>
              <a:t>Kristeva 1982)</a:t>
            </a: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Η απόρριψη/αποβολή εκφράζεται μέσα από τους λόγους. Οτιδήποτε δεν υπάρχει στο πλαίσιο των κυρίαρχων λόγων αποτελεί κάτι ξένο που πρέπει να αποβληθεί, αφού είναι μη βιώσιμο</a:t>
            </a:r>
          </a:p>
          <a:p>
            <a:pPr algn="just"/>
            <a:r>
              <a:rPr lang="el-GR" dirty="0">
                <a:latin typeface="Times New Roman" panose="02020603050405020304" pitchFamily="18" charset="0"/>
                <a:cs typeface="Times New Roman" panose="02020603050405020304" pitchFamily="18" charset="0"/>
              </a:rPr>
              <a:t>Οι αναπαραστάσεις είναι πρακτικές αποκλεισμού. Παράγουν τόσο το «κανονικό» όσο και το «αποκλίνον», ενώ το δεύτερο παράγεται χωρίς καν να αναφερθεί ρητά</a:t>
            </a:r>
          </a:p>
          <a:p>
            <a:pPr algn="just"/>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Butler</a:t>
            </a:r>
            <a:r>
              <a:rPr lang="el-GR"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(1993α· 1993β): «τα άτομα και οι ομάδες που απουσιάζουν συστηματικά από τις αναπαραστάσεις ενός λόγου συγκροτούνται ως αντικείμενα αποκλεισμού, αποκήρυξης, αποστροφής ή απέχθειας»  </a:t>
            </a:r>
            <a:endParaRPr lang="el-GR"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2167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2C7AED-4F49-3D7C-C25C-B1A32E7ED016}"/>
              </a:ext>
            </a:extLst>
          </p:cNvPr>
          <p:cNvSpPr>
            <a:spLocks noGrp="1"/>
          </p:cNvSpPr>
          <p:nvPr>
            <p:ph type="title"/>
          </p:nvPr>
        </p:nvSpPr>
        <p:spPr>
          <a:xfrm>
            <a:off x="722722" y="395926"/>
            <a:ext cx="10746556" cy="5920033"/>
          </a:xfrm>
        </p:spPr>
        <p:style>
          <a:lnRef idx="1">
            <a:schemeClr val="accent6"/>
          </a:lnRef>
          <a:fillRef idx="2">
            <a:schemeClr val="accent6"/>
          </a:fillRef>
          <a:effectRef idx="1">
            <a:schemeClr val="accent6"/>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Δεδομένα</a:t>
            </a:r>
          </a:p>
        </p:txBody>
      </p:sp>
      <p:sp>
        <p:nvSpPr>
          <p:cNvPr id="3" name="Θέση περιεχομένου 2">
            <a:extLst>
              <a:ext uri="{FF2B5EF4-FFF2-40B4-BE49-F238E27FC236}">
                <a16:creationId xmlns:a16="http://schemas.microsoft.com/office/drawing/2014/main" id="{C518F98F-C56F-0B9A-8F45-49AFA2425267}"/>
              </a:ext>
            </a:extLst>
          </p:cNvPr>
          <p:cNvSpPr>
            <a:spLocks noGrp="1"/>
          </p:cNvSpPr>
          <p:nvPr>
            <p:ph idx="1"/>
          </p:nvPr>
        </p:nvSpPr>
        <p:spPr>
          <a:xfrm>
            <a:off x="10529740" y="5797485"/>
            <a:ext cx="824060" cy="379478"/>
          </a:xfrm>
        </p:spPr>
        <p:txBody>
          <a:bodyPr>
            <a:normAutofit fontScale="92500" lnSpcReduction="20000"/>
          </a:bodyPr>
          <a:lstStyle/>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7611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C59918-96DF-1BA1-8D4E-1E75E2ED79E8}"/>
              </a:ext>
            </a:extLst>
          </p:cNvPr>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Δεδομένα</a:t>
            </a:r>
          </a:p>
        </p:txBody>
      </p:sp>
      <p:sp>
        <p:nvSpPr>
          <p:cNvPr id="3" name="Θέση περιεχομένου 2">
            <a:extLst>
              <a:ext uri="{FF2B5EF4-FFF2-40B4-BE49-F238E27FC236}">
                <a16:creationId xmlns:a16="http://schemas.microsoft.com/office/drawing/2014/main" id="{4492F226-3C8C-2A1F-4A3A-D39896FA3460}"/>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el-GR" dirty="0">
                <a:latin typeface="Times New Roman" panose="02020603050405020304" pitchFamily="18" charset="0"/>
                <a:cs typeface="Times New Roman" panose="02020603050405020304" pitchFamily="18" charset="0"/>
              </a:rPr>
              <a:t>Υλικό: 4 βίντεο αναρτημένα στο </a:t>
            </a:r>
            <a:r>
              <a:rPr lang="en-US" dirty="0">
                <a:latin typeface="Times New Roman" panose="02020603050405020304" pitchFamily="18" charset="0"/>
                <a:cs typeface="Times New Roman" panose="02020603050405020304" pitchFamily="18" charset="0"/>
              </a:rPr>
              <a:t>YouTube</a:t>
            </a:r>
            <a:r>
              <a:rPr lang="el-GR" dirty="0">
                <a:latin typeface="Times New Roman" panose="02020603050405020304" pitchFamily="18" charset="0"/>
                <a:cs typeface="Times New Roman" panose="02020603050405020304" pitchFamily="18" charset="0"/>
              </a:rPr>
              <a:t> από τους φορείς «</a:t>
            </a:r>
            <a:r>
              <a:rPr lang="el-GR" dirty="0" err="1">
                <a:latin typeface="Times New Roman" panose="02020603050405020304" pitchFamily="18" charset="0"/>
                <a:cs typeface="Times New Roman" panose="02020603050405020304" pitchFamily="18" charset="0"/>
              </a:rPr>
              <a:t>Μετάδραση</a:t>
            </a:r>
            <a:r>
              <a:rPr lang="el-GR" dirty="0">
                <a:latin typeface="Times New Roman" panose="02020603050405020304" pitchFamily="18" charset="0"/>
                <a:cs typeface="Times New Roman" panose="02020603050405020304" pitchFamily="18" charset="0"/>
              </a:rPr>
              <a:t>» και «Ίδρυμα </a:t>
            </a:r>
            <a:r>
              <a:rPr lang="el-GR" dirty="0" err="1">
                <a:latin typeface="Times New Roman" panose="02020603050405020304" pitchFamily="18" charset="0"/>
                <a:cs typeface="Times New Roman" panose="02020603050405020304" pitchFamily="18" charset="0"/>
              </a:rPr>
              <a:t>Μποδοσάκη</a:t>
            </a:r>
            <a:r>
              <a:rPr lang="el-GR" dirty="0">
                <a:latin typeface="Times New Roman" panose="02020603050405020304" pitchFamily="18" charset="0"/>
                <a:cs typeface="Times New Roman" panose="02020603050405020304" pitchFamily="18" charset="0"/>
              </a:rPr>
              <a:t>»</a:t>
            </a:r>
          </a:p>
          <a:p>
            <a:r>
              <a:rPr lang="el-GR" dirty="0">
                <a:latin typeface="Times New Roman" panose="02020603050405020304" pitchFamily="18" charset="0"/>
                <a:cs typeface="Times New Roman" panose="02020603050405020304" pitchFamily="18" charset="0"/>
              </a:rPr>
              <a:t>Παρουσίαση δράσεων σχετικές με τη φιλοξενία (ανοχή;;;) ανήλικων μεταναστών/τριών σε δομές και οικογένειες και τη διδασκαλία ελληνικών (ανοχή με την προϋπόθεση της αφομοίωσης;;;)</a:t>
            </a:r>
          </a:p>
          <a:p>
            <a:r>
              <a:rPr lang="el-GR" dirty="0">
                <a:latin typeface="Times New Roman" panose="02020603050405020304" pitchFamily="18" charset="0"/>
                <a:cs typeface="Times New Roman" panose="02020603050405020304" pitchFamily="18" charset="0"/>
              </a:rPr>
              <a:t>Κείμενα με ρητή θετική στάση προς τους μεταναστευτικούς πληθυσμούς, άρα φαινομενικά αντιρατσιστικά</a:t>
            </a:r>
          </a:p>
          <a:p>
            <a:r>
              <a:rPr lang="el-GR" dirty="0">
                <a:latin typeface="Times New Roman" panose="02020603050405020304" pitchFamily="18" charset="0"/>
                <a:cs typeface="Times New Roman" panose="02020603050405020304" pitchFamily="18" charset="0"/>
              </a:rPr>
              <a:t>Εξέταση αν διακρίνονται ρατσιστικοί λόγοι ως προς την ανοχή της ετερότητας</a:t>
            </a:r>
          </a:p>
        </p:txBody>
      </p:sp>
    </p:spTree>
    <p:extLst>
      <p:ext uri="{BB962C8B-B14F-4D97-AF65-F5344CB8AC3E}">
        <p14:creationId xmlns:p14="http://schemas.microsoft.com/office/powerpoint/2010/main" val="135600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9241A7-33A4-CC8A-2902-5007D2D4757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Δομή Παρουσίασης</a:t>
            </a:r>
          </a:p>
        </p:txBody>
      </p:sp>
      <p:sp>
        <p:nvSpPr>
          <p:cNvPr id="3" name="Θέση περιεχομένου 2">
            <a:extLst>
              <a:ext uri="{FF2B5EF4-FFF2-40B4-BE49-F238E27FC236}">
                <a16:creationId xmlns:a16="http://schemas.microsoft.com/office/drawing/2014/main" id="{C170C6EC-4DD4-A596-F8FD-4ED8B0341936}"/>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Εισαγωγή</a:t>
            </a:r>
          </a:p>
          <a:p>
            <a:pPr algn="just"/>
            <a:r>
              <a:rPr lang="el-GR" dirty="0">
                <a:latin typeface="Times New Roman" panose="02020603050405020304" pitchFamily="18" charset="0"/>
                <a:cs typeface="Times New Roman" panose="02020603050405020304" pitchFamily="18" charset="0"/>
              </a:rPr>
              <a:t>Στόχος</a:t>
            </a:r>
          </a:p>
          <a:p>
            <a:pPr algn="just"/>
            <a:r>
              <a:rPr lang="el-GR" dirty="0">
                <a:latin typeface="Times New Roman" panose="02020603050405020304" pitchFamily="18" charset="0"/>
                <a:cs typeface="Times New Roman" panose="02020603050405020304" pitchFamily="18" charset="0"/>
              </a:rPr>
              <a:t>Θεωρητικό Πλαίσιο (</a:t>
            </a:r>
            <a:r>
              <a:rPr lang="el-GR" sz="2000" dirty="0">
                <a:latin typeface="Times New Roman" panose="02020603050405020304" pitchFamily="18" charset="0"/>
                <a:cs typeface="Times New Roman" panose="02020603050405020304" pitchFamily="18" charset="0"/>
              </a:rPr>
              <a:t>Θεσμικός ρατσισμός &amp; ενοχή και λόγοι και αναπαραστάσεις)</a:t>
            </a:r>
          </a:p>
          <a:p>
            <a:pPr algn="just"/>
            <a:r>
              <a:rPr lang="el-GR" dirty="0">
                <a:latin typeface="Times New Roman" panose="02020603050405020304" pitchFamily="18" charset="0"/>
                <a:cs typeface="Times New Roman" panose="02020603050405020304" pitchFamily="18" charset="0"/>
              </a:rPr>
              <a:t>Δεδομένα</a:t>
            </a:r>
          </a:p>
          <a:p>
            <a:pPr algn="just"/>
            <a:r>
              <a:rPr lang="el-GR" dirty="0">
                <a:latin typeface="Times New Roman" panose="02020603050405020304" pitchFamily="18" charset="0"/>
                <a:cs typeface="Times New Roman" panose="02020603050405020304" pitchFamily="18" charset="0"/>
              </a:rPr>
              <a:t>Εργαλεία ανάλυσης </a:t>
            </a:r>
            <a:r>
              <a:rPr lang="el-GR"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van Leeuwen &amp;</a:t>
            </a:r>
            <a:r>
              <a:rPr lang="el-GR" sz="2000" dirty="0">
                <a:latin typeface="Times New Roman" panose="02020603050405020304" pitchFamily="18" charset="0"/>
                <a:cs typeface="Times New Roman" panose="02020603050405020304" pitchFamily="18" charset="0"/>
              </a:rPr>
              <a:t> θεωρία έγκλησης και απόρριψης/αποβολής)</a:t>
            </a:r>
          </a:p>
          <a:p>
            <a:pPr algn="just"/>
            <a:r>
              <a:rPr lang="el-GR" dirty="0">
                <a:latin typeface="Times New Roman" panose="02020603050405020304" pitchFamily="18" charset="0"/>
                <a:cs typeface="Times New Roman" panose="02020603050405020304" pitchFamily="18" charset="0"/>
              </a:rPr>
              <a:t>Ανάλυση</a:t>
            </a:r>
          </a:p>
          <a:p>
            <a:pPr algn="just"/>
            <a:r>
              <a:rPr lang="el-GR" dirty="0">
                <a:latin typeface="Times New Roman" panose="02020603050405020304" pitchFamily="18" charset="0"/>
                <a:cs typeface="Times New Roman" panose="02020603050405020304" pitchFamily="18" charset="0"/>
              </a:rPr>
              <a:t>Συζήτηση και συμπεράσματα</a:t>
            </a:r>
          </a:p>
        </p:txBody>
      </p:sp>
    </p:spTree>
    <p:extLst>
      <p:ext uri="{BB962C8B-B14F-4D97-AF65-F5344CB8AC3E}">
        <p14:creationId xmlns:p14="http://schemas.microsoft.com/office/powerpoint/2010/main" val="1625660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57FE16-01B9-F655-C384-7BAAA5BB7408}"/>
              </a:ext>
            </a:extLst>
          </p:cNvPr>
          <p:cNvSpPr>
            <a:spLocks noGrp="1"/>
          </p:cNvSpPr>
          <p:nvPr>
            <p:ph type="title"/>
          </p:nvPr>
        </p:nvSpPr>
        <p:spPr>
          <a:xfrm>
            <a:off x="838200" y="365125"/>
            <a:ext cx="10515600" cy="5997968"/>
          </a:xfrm>
        </p:spPr>
        <p:style>
          <a:lnRef idx="1">
            <a:schemeClr val="accent6"/>
          </a:lnRef>
          <a:fillRef idx="2">
            <a:schemeClr val="accent6"/>
          </a:fillRef>
          <a:effectRef idx="1">
            <a:schemeClr val="accent6"/>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Εργαλεία Ανάλυσης</a:t>
            </a:r>
          </a:p>
        </p:txBody>
      </p:sp>
      <p:sp>
        <p:nvSpPr>
          <p:cNvPr id="3" name="Θέση περιεχομένου 2">
            <a:extLst>
              <a:ext uri="{FF2B5EF4-FFF2-40B4-BE49-F238E27FC236}">
                <a16:creationId xmlns:a16="http://schemas.microsoft.com/office/drawing/2014/main" id="{EE62B021-0A7F-28F1-6CA9-CF6064A31D0C}"/>
              </a:ext>
            </a:extLst>
          </p:cNvPr>
          <p:cNvSpPr>
            <a:spLocks noGrp="1"/>
          </p:cNvSpPr>
          <p:nvPr>
            <p:ph idx="1"/>
          </p:nvPr>
        </p:nvSpPr>
        <p:spPr>
          <a:xfrm>
            <a:off x="11444140" y="1690688"/>
            <a:ext cx="352720" cy="119258"/>
          </a:xfrm>
        </p:spPr>
        <p:txBody>
          <a:bodyPr>
            <a:normAutofit fontScale="25000" lnSpcReduction="20000"/>
          </a:bodyPr>
          <a:lstStyle/>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926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7E2DC9-D8E7-98AD-8E82-98802B1B05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van Leeuwen 2008</a:t>
            </a:r>
            <a:endParaRPr lang="el-GR" dirty="0">
              <a:latin typeface="Times New Roman" panose="02020603050405020304" pitchFamily="18" charset="0"/>
              <a:cs typeface="Times New Roman" panose="02020603050405020304" pitchFamily="18" charset="0"/>
            </a:endParaRPr>
          </a:p>
        </p:txBody>
      </p:sp>
      <p:pic>
        <p:nvPicPr>
          <p:cNvPr id="5" name="Θέση περιεχομένου 4">
            <a:extLst>
              <a:ext uri="{FF2B5EF4-FFF2-40B4-BE49-F238E27FC236}">
                <a16:creationId xmlns:a16="http://schemas.microsoft.com/office/drawing/2014/main" id="{085AE28D-101A-9F15-EF15-E5D56BA653E6}"/>
              </a:ext>
            </a:extLst>
          </p:cNvPr>
          <p:cNvPicPr>
            <a:picLocks noGrp="1" noChangeAspect="1"/>
          </p:cNvPicPr>
          <p:nvPr>
            <p:ph idx="1"/>
          </p:nvPr>
        </p:nvPicPr>
        <p:blipFill>
          <a:blip r:embed="rId2"/>
          <a:stretch>
            <a:fillRect/>
          </a:stretch>
        </p:blipFill>
        <p:spPr>
          <a:xfrm>
            <a:off x="2459669" y="1690688"/>
            <a:ext cx="5915202" cy="4351338"/>
          </a:xfrm>
        </p:spPr>
      </p:pic>
      <p:sp>
        <p:nvSpPr>
          <p:cNvPr id="7" name="TextBox 6">
            <a:extLst>
              <a:ext uri="{FF2B5EF4-FFF2-40B4-BE49-F238E27FC236}">
                <a16:creationId xmlns:a16="http://schemas.microsoft.com/office/drawing/2014/main" id="{8B039869-CA58-0FFF-05F0-C97E9D44E667}"/>
              </a:ext>
            </a:extLst>
          </p:cNvPr>
          <p:cNvSpPr txBox="1"/>
          <p:nvPr/>
        </p:nvSpPr>
        <p:spPr>
          <a:xfrm>
            <a:off x="2459669" y="6042026"/>
            <a:ext cx="6094428" cy="646331"/>
          </a:xfrm>
          <a:prstGeom prst="rect">
            <a:avLst/>
          </a:prstGeom>
          <a:noFill/>
        </p:spPr>
        <p:txBody>
          <a:bodyPr wrap="square">
            <a:spAutoFit/>
          </a:bodyPr>
          <a:lstStyle/>
          <a:p>
            <a:pPr>
              <a:spcAft>
                <a:spcPts val="1000"/>
              </a:spcAft>
            </a:pP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Πίνακας 1: Στρατηγικές αναπαράστασης των ατόμων/ομάδων (</a:t>
            </a:r>
            <a:r>
              <a:rPr lang="en-US"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van Leeuwen</a:t>
            </a: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2008)</a:t>
            </a:r>
            <a:endParaRPr lang="el-GR" sz="1100" b="1" dirty="0">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1587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36476E-B951-478C-C3A2-9C072DC978B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van Leeuwen 2008</a:t>
            </a:r>
            <a:endParaRPr lang="el-GR" dirty="0">
              <a:latin typeface="Times New Roman" panose="02020603050405020304" pitchFamily="18" charset="0"/>
              <a:cs typeface="Times New Roman" panose="02020603050405020304" pitchFamily="18" charset="0"/>
            </a:endParaRPr>
          </a:p>
        </p:txBody>
      </p:sp>
      <p:pic>
        <p:nvPicPr>
          <p:cNvPr id="5" name="Θέση περιεχομένου 4">
            <a:extLst>
              <a:ext uri="{FF2B5EF4-FFF2-40B4-BE49-F238E27FC236}">
                <a16:creationId xmlns:a16="http://schemas.microsoft.com/office/drawing/2014/main" id="{112CFC00-C4DF-4B3A-F350-6E829DC82304}"/>
              </a:ext>
            </a:extLst>
          </p:cNvPr>
          <p:cNvPicPr>
            <a:picLocks noGrp="1" noChangeAspect="1"/>
          </p:cNvPicPr>
          <p:nvPr>
            <p:ph idx="1"/>
          </p:nvPr>
        </p:nvPicPr>
        <p:blipFill>
          <a:blip r:embed="rId2"/>
          <a:stretch>
            <a:fillRect/>
          </a:stretch>
        </p:blipFill>
        <p:spPr>
          <a:xfrm>
            <a:off x="1885362" y="2734292"/>
            <a:ext cx="8421275" cy="2534004"/>
          </a:xfrm>
        </p:spPr>
      </p:pic>
      <p:sp>
        <p:nvSpPr>
          <p:cNvPr id="7" name="TextBox 6">
            <a:extLst>
              <a:ext uri="{FF2B5EF4-FFF2-40B4-BE49-F238E27FC236}">
                <a16:creationId xmlns:a16="http://schemas.microsoft.com/office/drawing/2014/main" id="{38661B85-BA1C-34BC-F905-37E6000E71EC}"/>
              </a:ext>
            </a:extLst>
          </p:cNvPr>
          <p:cNvSpPr txBox="1"/>
          <p:nvPr/>
        </p:nvSpPr>
        <p:spPr>
          <a:xfrm>
            <a:off x="1963132" y="5200941"/>
            <a:ext cx="6094428" cy="646331"/>
          </a:xfrm>
          <a:prstGeom prst="rect">
            <a:avLst/>
          </a:prstGeom>
          <a:noFill/>
        </p:spPr>
        <p:txBody>
          <a:bodyPr wrap="square">
            <a:spAutoFit/>
          </a:bodyPr>
          <a:lstStyle/>
          <a:p>
            <a:pPr>
              <a:spcAft>
                <a:spcPts val="1000"/>
              </a:spcAft>
            </a:pP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Πίνακας 1</a:t>
            </a:r>
            <a:r>
              <a:rPr lang="en-US"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Στρατηγικές αναπαράστασης των ατόμων/ομάδων (</a:t>
            </a:r>
            <a:r>
              <a:rPr lang="en-US"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van Leeuwen</a:t>
            </a: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2008)</a:t>
            </a:r>
            <a:endParaRPr lang="el-GR" sz="1100" b="1" dirty="0">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594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007239-5B91-FE8B-6928-77F54F98019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van Leeuwen 2008</a:t>
            </a:r>
            <a:endParaRPr lang="el-GR" dirty="0">
              <a:latin typeface="Times New Roman" panose="02020603050405020304" pitchFamily="18" charset="0"/>
              <a:cs typeface="Times New Roman" panose="02020603050405020304" pitchFamily="18" charset="0"/>
            </a:endParaRPr>
          </a:p>
        </p:txBody>
      </p:sp>
      <p:pic>
        <p:nvPicPr>
          <p:cNvPr id="5" name="Θέση περιεχομένου 4">
            <a:extLst>
              <a:ext uri="{FF2B5EF4-FFF2-40B4-BE49-F238E27FC236}">
                <a16:creationId xmlns:a16="http://schemas.microsoft.com/office/drawing/2014/main" id="{31B4BAE2-3C6D-DE7D-6200-0364B2377667}"/>
              </a:ext>
            </a:extLst>
          </p:cNvPr>
          <p:cNvPicPr>
            <a:picLocks noGrp="1" noChangeAspect="1"/>
          </p:cNvPicPr>
          <p:nvPr>
            <p:ph idx="1"/>
          </p:nvPr>
        </p:nvPicPr>
        <p:blipFill>
          <a:blip r:embed="rId2"/>
          <a:stretch>
            <a:fillRect/>
          </a:stretch>
        </p:blipFill>
        <p:spPr>
          <a:xfrm>
            <a:off x="1679067" y="1933909"/>
            <a:ext cx="8211696" cy="2362530"/>
          </a:xfrm>
        </p:spPr>
      </p:pic>
      <p:pic>
        <p:nvPicPr>
          <p:cNvPr id="8" name="Εικόνα 7">
            <a:extLst>
              <a:ext uri="{FF2B5EF4-FFF2-40B4-BE49-F238E27FC236}">
                <a16:creationId xmlns:a16="http://schemas.microsoft.com/office/drawing/2014/main" id="{54CEC416-C076-1B57-A171-4008EB5D1975}"/>
              </a:ext>
            </a:extLst>
          </p:cNvPr>
          <p:cNvPicPr>
            <a:picLocks noChangeAspect="1"/>
          </p:cNvPicPr>
          <p:nvPr/>
        </p:nvPicPr>
        <p:blipFill>
          <a:blip r:embed="rId3"/>
          <a:stretch>
            <a:fillRect/>
          </a:stretch>
        </p:blipFill>
        <p:spPr>
          <a:xfrm>
            <a:off x="1621909" y="4296439"/>
            <a:ext cx="8326012" cy="1105054"/>
          </a:xfrm>
          <a:prstGeom prst="rect">
            <a:avLst/>
          </a:prstGeom>
        </p:spPr>
      </p:pic>
      <p:sp>
        <p:nvSpPr>
          <p:cNvPr id="10" name="TextBox 9">
            <a:extLst>
              <a:ext uri="{FF2B5EF4-FFF2-40B4-BE49-F238E27FC236}">
                <a16:creationId xmlns:a16="http://schemas.microsoft.com/office/drawing/2014/main" id="{2B95B055-62D8-E3CD-E7C2-3E37306C7258}"/>
              </a:ext>
            </a:extLst>
          </p:cNvPr>
          <p:cNvSpPr txBox="1"/>
          <p:nvPr/>
        </p:nvSpPr>
        <p:spPr>
          <a:xfrm>
            <a:off x="1679067" y="5219795"/>
            <a:ext cx="6094428" cy="646331"/>
          </a:xfrm>
          <a:prstGeom prst="rect">
            <a:avLst/>
          </a:prstGeom>
          <a:noFill/>
        </p:spPr>
        <p:txBody>
          <a:bodyPr wrap="square">
            <a:spAutoFit/>
          </a:bodyPr>
          <a:lstStyle/>
          <a:p>
            <a:pPr algn="just">
              <a:spcAft>
                <a:spcPts val="1000"/>
              </a:spcAft>
            </a:pP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Πίνακας 2: Στρατηγικές αναπαράστασης των ατόμων/ομάδων ως σημαντικών/ασήμαντων (</a:t>
            </a:r>
            <a:r>
              <a:rPr lang="en-US"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van Leeuwen</a:t>
            </a: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2008).</a:t>
            </a:r>
            <a:endParaRPr lang="el-GR" sz="1100" b="1" dirty="0">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067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E09A7B-FA38-01BD-3F6E-5A50DC8B96F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van Leeuwen 2008</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F8EFAF34-9E12-FBFE-22FB-DD757728D57A}"/>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Οι στρατηγικές αναπαράστασης των ομάδων ως σημαντικών τις αναδεικνύουν ως κυρίαρχες</a:t>
            </a:r>
          </a:p>
          <a:p>
            <a:pPr algn="just"/>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Οι στρατηγικές αναπαράστασης των ομάδων ως μη σημαντικών μειώνουν το κοινωνικό τους κύρος </a:t>
            </a:r>
          </a:p>
          <a:p>
            <a:pPr algn="just"/>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Στρατηγικές ανάδειξης </a:t>
            </a:r>
            <a:r>
              <a:rPr lang="en-US" dirty="0">
                <a:latin typeface="Times New Roman" panose="02020603050405020304" pitchFamily="18" charset="0"/>
                <a:cs typeface="Times New Roman" panose="02020603050405020304" pitchFamily="18" charset="0"/>
              </a:rPr>
              <a:t>vs </a:t>
            </a:r>
            <a:r>
              <a:rPr lang="el-GR" dirty="0">
                <a:latin typeface="Times New Roman" panose="02020603050405020304" pitchFamily="18" charset="0"/>
                <a:cs typeface="Times New Roman" panose="02020603050405020304" pitchFamily="18" charset="0"/>
              </a:rPr>
              <a:t>Στρατηγικές ελαχιστοποίησης</a:t>
            </a: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983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35E18-4B09-C96E-3CBD-9B3ED429A3DB}"/>
              </a:ext>
            </a:extLst>
          </p:cNvPr>
          <p:cNvSpPr>
            <a:spLocks noGrp="1"/>
          </p:cNvSpPr>
          <p:nvPr>
            <p:ph type="title"/>
          </p:nvPr>
        </p:nvSpPr>
        <p:spPr>
          <a:xfrm>
            <a:off x="838200" y="365125"/>
            <a:ext cx="10515600" cy="5811837"/>
          </a:xfrm>
        </p:spPr>
        <p:style>
          <a:lnRef idx="1">
            <a:schemeClr val="accent6"/>
          </a:lnRef>
          <a:fillRef idx="2">
            <a:schemeClr val="accent6"/>
          </a:fillRef>
          <a:effectRef idx="1">
            <a:schemeClr val="accent6"/>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Πορεία Ανάλυσης</a:t>
            </a:r>
          </a:p>
        </p:txBody>
      </p:sp>
      <p:sp>
        <p:nvSpPr>
          <p:cNvPr id="3" name="Θέση περιεχομένου 2">
            <a:extLst>
              <a:ext uri="{FF2B5EF4-FFF2-40B4-BE49-F238E27FC236}">
                <a16:creationId xmlns:a16="http://schemas.microsoft.com/office/drawing/2014/main" id="{779F8D72-56DF-39AF-3F58-778DE52F2537}"/>
              </a:ext>
            </a:extLst>
          </p:cNvPr>
          <p:cNvSpPr>
            <a:spLocks noGrp="1"/>
          </p:cNvSpPr>
          <p:nvPr>
            <p:ph idx="1"/>
          </p:nvPr>
        </p:nvSpPr>
        <p:spPr>
          <a:xfrm>
            <a:off x="10463752" y="5392131"/>
            <a:ext cx="890047" cy="784831"/>
          </a:xfrm>
        </p:spPr>
        <p:txBody>
          <a:bodyPr/>
          <a:lstStyle/>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4383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DE8E8-4822-D9B3-BAE7-0FA9EDCDEE3B}"/>
              </a:ext>
            </a:extLst>
          </p:cNvPr>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Πορεία ανάλυσης</a:t>
            </a:r>
          </a:p>
        </p:txBody>
      </p:sp>
      <p:sp>
        <p:nvSpPr>
          <p:cNvPr id="3" name="Θέση περιεχομένου 2">
            <a:extLst>
              <a:ext uri="{FF2B5EF4-FFF2-40B4-BE49-F238E27FC236}">
                <a16:creationId xmlns:a16="http://schemas.microsoft.com/office/drawing/2014/main" id="{B90BEAA4-001D-D5F7-E26D-FC4EB7A36433}"/>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Ως προς το </a:t>
            </a:r>
            <a:r>
              <a:rPr lang="el-GR" dirty="0" err="1">
                <a:latin typeface="Times New Roman" panose="02020603050405020304" pitchFamily="18" charset="0"/>
                <a:cs typeface="Times New Roman" panose="02020603050405020304" pitchFamily="18" charset="0"/>
              </a:rPr>
              <a:t>μικρο</a:t>
            </a:r>
            <a:r>
              <a:rPr lang="el-GR" dirty="0">
                <a:latin typeface="Times New Roman" panose="02020603050405020304" pitchFamily="18" charset="0"/>
                <a:cs typeface="Times New Roman" panose="02020603050405020304" pitchFamily="18" charset="0"/>
              </a:rPr>
              <a:t>-επίπεδο: συνδυασμός εργαλείου </a:t>
            </a:r>
            <a:r>
              <a:rPr lang="en-US" dirty="0">
                <a:latin typeface="Times New Roman" panose="02020603050405020304" pitchFamily="18" charset="0"/>
                <a:cs typeface="Times New Roman" panose="02020603050405020304" pitchFamily="18" charset="0"/>
              </a:rPr>
              <a:t>van Leeuwen</a:t>
            </a:r>
            <a:r>
              <a:rPr lang="el-GR" dirty="0">
                <a:latin typeface="Times New Roman" panose="02020603050405020304" pitchFamily="18" charset="0"/>
                <a:cs typeface="Times New Roman" panose="02020603050405020304" pitchFamily="18" charset="0"/>
              </a:rPr>
              <a:t> και θεωρίας έγκλησης (ορατότητας) και απόρριψης/αποβολής</a:t>
            </a:r>
          </a:p>
          <a:p>
            <a:pPr algn="just"/>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Ως προς το </a:t>
            </a:r>
            <a:r>
              <a:rPr lang="el-GR" dirty="0" err="1">
                <a:latin typeface="Times New Roman" panose="02020603050405020304" pitchFamily="18" charset="0"/>
                <a:cs typeface="Times New Roman" panose="02020603050405020304" pitchFamily="18" charset="0"/>
              </a:rPr>
              <a:t>μακρο</a:t>
            </a:r>
            <a:r>
              <a:rPr lang="el-GR" dirty="0">
                <a:latin typeface="Times New Roman" panose="02020603050405020304" pitchFamily="18" charset="0"/>
                <a:cs typeface="Times New Roman" panose="02020603050405020304" pitchFamily="18" charset="0"/>
              </a:rPr>
              <a:t>-επίπεδο: σύνδεση ευρημάτων μικροανάλυσης και κυρίαρχων λόγων (ρατσιστικών)</a:t>
            </a:r>
          </a:p>
        </p:txBody>
      </p:sp>
    </p:spTree>
    <p:extLst>
      <p:ext uri="{BB962C8B-B14F-4D97-AF65-F5344CB8AC3E}">
        <p14:creationId xmlns:p14="http://schemas.microsoft.com/office/powerpoint/2010/main" val="2006875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A7AB1C-DAA0-C7F3-975A-512D9D0CF4DF}"/>
              </a:ext>
            </a:extLst>
          </p:cNvPr>
          <p:cNvSpPr>
            <a:spLocks noGrp="1"/>
          </p:cNvSpPr>
          <p:nvPr>
            <p:ph type="title"/>
          </p:nvPr>
        </p:nvSpPr>
        <p:spPr/>
        <p:txBody>
          <a:bodyPr/>
          <a:lstStyle/>
          <a:p>
            <a:endParaRPr lang="el-GR" dirty="0">
              <a:latin typeface="Times New Roman" panose="02020603050405020304" pitchFamily="18" charset="0"/>
              <a:cs typeface="Times New Roman" panose="02020603050405020304" pitchFamily="18" charset="0"/>
            </a:endParaRPr>
          </a:p>
        </p:txBody>
      </p:sp>
      <p:pic>
        <p:nvPicPr>
          <p:cNvPr id="5" name="Θέση περιεχομένου 4">
            <a:extLst>
              <a:ext uri="{FF2B5EF4-FFF2-40B4-BE49-F238E27FC236}">
                <a16:creationId xmlns:a16="http://schemas.microsoft.com/office/drawing/2014/main" id="{8BBFF7B5-CEE5-E492-4805-D285A41F0CB8}"/>
              </a:ext>
            </a:extLst>
          </p:cNvPr>
          <p:cNvPicPr>
            <a:picLocks noGrp="1" noChangeAspect="1"/>
          </p:cNvPicPr>
          <p:nvPr>
            <p:ph idx="1"/>
          </p:nvPr>
        </p:nvPicPr>
        <p:blipFill>
          <a:blip r:embed="rId2"/>
          <a:stretch>
            <a:fillRect/>
          </a:stretch>
        </p:blipFill>
        <p:spPr>
          <a:xfrm>
            <a:off x="2380379" y="1253331"/>
            <a:ext cx="6684663" cy="4351338"/>
          </a:xfrm>
        </p:spPr>
      </p:pic>
      <p:pic>
        <p:nvPicPr>
          <p:cNvPr id="7" name="Εικόνα 6">
            <a:extLst>
              <a:ext uri="{FF2B5EF4-FFF2-40B4-BE49-F238E27FC236}">
                <a16:creationId xmlns:a16="http://schemas.microsoft.com/office/drawing/2014/main" id="{CCCBB167-A099-F17D-45BD-AE19092009C0}"/>
              </a:ext>
            </a:extLst>
          </p:cNvPr>
          <p:cNvPicPr>
            <a:picLocks noChangeAspect="1"/>
          </p:cNvPicPr>
          <p:nvPr/>
        </p:nvPicPr>
        <p:blipFill>
          <a:blip r:embed="rId3"/>
          <a:stretch>
            <a:fillRect/>
          </a:stretch>
        </p:blipFill>
        <p:spPr>
          <a:xfrm>
            <a:off x="2340901" y="5503604"/>
            <a:ext cx="6763621" cy="1172150"/>
          </a:xfrm>
          <a:prstGeom prst="rect">
            <a:avLst/>
          </a:prstGeom>
        </p:spPr>
      </p:pic>
      <p:sp>
        <p:nvSpPr>
          <p:cNvPr id="9" name="TextBox 8">
            <a:extLst>
              <a:ext uri="{FF2B5EF4-FFF2-40B4-BE49-F238E27FC236}">
                <a16:creationId xmlns:a16="http://schemas.microsoft.com/office/drawing/2014/main" id="{48E8FAD0-9AED-DD7C-829A-5C1A2370635B}"/>
              </a:ext>
            </a:extLst>
          </p:cNvPr>
          <p:cNvSpPr txBox="1"/>
          <p:nvPr/>
        </p:nvSpPr>
        <p:spPr>
          <a:xfrm>
            <a:off x="9065042" y="6275785"/>
            <a:ext cx="6094428" cy="369332"/>
          </a:xfrm>
          <a:prstGeom prst="rect">
            <a:avLst/>
          </a:prstGeom>
          <a:noFill/>
        </p:spPr>
        <p:txBody>
          <a:bodyPr wrap="square">
            <a:spAutoFit/>
          </a:bodyPr>
          <a:lstStyle/>
          <a:p>
            <a:pPr>
              <a:spcAft>
                <a:spcPts val="1000"/>
              </a:spcAft>
            </a:pPr>
            <a:r>
              <a:rPr lang="el-GR" sz="18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Πίνακας 3: Πορεία ανάλυσης</a:t>
            </a:r>
            <a:endParaRPr lang="el-GR" sz="1100" b="1" dirty="0">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8873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EDC4F4-0BA6-9DE8-629F-1134E94B0538}"/>
              </a:ext>
            </a:extLst>
          </p:cNvPr>
          <p:cNvSpPr>
            <a:spLocks noGrp="1"/>
          </p:cNvSpPr>
          <p:nvPr>
            <p:ph type="title"/>
          </p:nvPr>
        </p:nvSpPr>
        <p:spPr>
          <a:xfrm>
            <a:off x="838200" y="365125"/>
            <a:ext cx="10515600" cy="6016424"/>
          </a:xfrm>
        </p:spPr>
        <p:style>
          <a:lnRef idx="1">
            <a:schemeClr val="accent6"/>
          </a:lnRef>
          <a:fillRef idx="2">
            <a:schemeClr val="accent6"/>
          </a:fillRef>
          <a:effectRef idx="1">
            <a:schemeClr val="accent6"/>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Ανάλυση</a:t>
            </a:r>
          </a:p>
        </p:txBody>
      </p:sp>
      <p:sp>
        <p:nvSpPr>
          <p:cNvPr id="3" name="Θέση περιεχομένου 2">
            <a:extLst>
              <a:ext uri="{FF2B5EF4-FFF2-40B4-BE49-F238E27FC236}">
                <a16:creationId xmlns:a16="http://schemas.microsoft.com/office/drawing/2014/main" id="{783CBB67-DB5E-1625-4C5B-5DDAE834B70A}"/>
              </a:ext>
            </a:extLst>
          </p:cNvPr>
          <p:cNvSpPr>
            <a:spLocks noGrp="1"/>
          </p:cNvSpPr>
          <p:nvPr>
            <p:ph idx="1"/>
          </p:nvPr>
        </p:nvSpPr>
        <p:spPr>
          <a:xfrm>
            <a:off x="10722542" y="6092791"/>
            <a:ext cx="631257" cy="84171"/>
          </a:xfrm>
        </p:spPr>
        <p:txBody>
          <a:bodyPr>
            <a:normAutofit fontScale="25000" lnSpcReduction="20000"/>
          </a:bodyPr>
          <a:lstStyle/>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7602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2DFAF-AF2C-53EB-BDE1-3D0088BE4377}"/>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Περιπτώσεις υπό όρους ανεκτής ετερότητας</a:t>
            </a:r>
          </a:p>
        </p:txBody>
      </p:sp>
      <p:sp>
        <p:nvSpPr>
          <p:cNvPr id="3" name="Θέση περιεχομένου 2">
            <a:extLst>
              <a:ext uri="{FF2B5EF4-FFF2-40B4-BE49-F238E27FC236}">
                <a16:creationId xmlns:a16="http://schemas.microsoft.com/office/drawing/2014/main" id="{1354E41C-D94E-A008-80D2-0838A1BFADC7}"/>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lgn="just">
              <a:buNone/>
            </a:pPr>
            <a:r>
              <a:rPr lang="el-GR" dirty="0">
                <a:latin typeface="Times New Roman" panose="02020603050405020304" pitchFamily="18" charset="0"/>
                <a:cs typeface="Times New Roman" panose="02020603050405020304" pitchFamily="18" charset="0"/>
              </a:rPr>
              <a:t>3 περιπτώσεις: </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Περίπτωση ενταξιακού αποκλεισμού</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Περίπτωση φιλοξενίας</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Περίπτωση του/της ασήμαντου/ης Άλλου/ης</a:t>
            </a:r>
          </a:p>
        </p:txBody>
      </p:sp>
    </p:spTree>
    <p:extLst>
      <p:ext uri="{BB962C8B-B14F-4D97-AF65-F5344CB8AC3E}">
        <p14:creationId xmlns:p14="http://schemas.microsoft.com/office/powerpoint/2010/main" val="4062059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68462F-60C6-5898-FC82-4C3DDDF07CB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Εισαγωγή</a:t>
            </a:r>
          </a:p>
        </p:txBody>
      </p:sp>
      <p:sp>
        <p:nvSpPr>
          <p:cNvPr id="3" name="Θέση περιεχομένου 2">
            <a:extLst>
              <a:ext uri="{FF2B5EF4-FFF2-40B4-BE49-F238E27FC236}">
                <a16:creationId xmlns:a16="http://schemas.microsoft.com/office/drawing/2014/main" id="{15D47555-4232-DABF-59A2-E02C574CC6C1}"/>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just"/>
            <a:r>
              <a:rPr lang="el-GR" dirty="0">
                <a:latin typeface="Times New Roman" panose="02020603050405020304" pitchFamily="18" charset="0"/>
                <a:cs typeface="Times New Roman" panose="02020603050405020304" pitchFamily="18" charset="0"/>
              </a:rPr>
              <a:t>Μετακινήσεις πληθυσμών προς την Ευρώπη τις τελευταίες δεκαετίες: Διαμόρφωση ποικίλων στάσεων προς αυτούς</a:t>
            </a:r>
          </a:p>
          <a:p>
            <a:pPr algn="just"/>
            <a:r>
              <a:rPr lang="el-GR" dirty="0">
                <a:latin typeface="Times New Roman" panose="02020603050405020304" pitchFamily="18" charset="0"/>
                <a:cs typeface="Times New Roman" panose="02020603050405020304" pitchFamily="18" charset="0"/>
              </a:rPr>
              <a:t>Παράλληλη συνύπαρξη εθνικισμού και δράσεων αλληλεγγύης ΕΠΕΙΔΗ:</a:t>
            </a:r>
          </a:p>
          <a:p>
            <a:pPr algn="just"/>
            <a:r>
              <a:rPr lang="el-GR" dirty="0">
                <a:latin typeface="Times New Roman" panose="02020603050405020304" pitchFamily="18" charset="0"/>
                <a:cs typeface="Times New Roman" panose="02020603050405020304" pitchFamily="18" charset="0"/>
              </a:rPr>
              <a:t>Μετά τον Β΄Π.Π.: Κατοχύρωση ανθρώπινων δικαιωμάτων: ανθρωπιστικές αξίες και αποκήρυξη </a:t>
            </a:r>
            <a:r>
              <a:rPr lang="el-GR" u="sng" dirty="0">
                <a:latin typeface="Times New Roman" panose="02020603050405020304" pitchFamily="18" charset="0"/>
                <a:cs typeface="Times New Roman" panose="02020603050405020304" pitchFamily="18" charset="0"/>
              </a:rPr>
              <a:t>ρητά</a:t>
            </a:r>
            <a:r>
              <a:rPr lang="el-GR" dirty="0">
                <a:latin typeface="Times New Roman" panose="02020603050405020304" pitchFamily="18" charset="0"/>
                <a:cs typeface="Times New Roman" panose="02020603050405020304" pitchFamily="18" charset="0"/>
              </a:rPr>
              <a:t> ρατσιστικών λόγων</a:t>
            </a:r>
          </a:p>
          <a:p>
            <a:pPr algn="just"/>
            <a:r>
              <a:rPr lang="el-GR" dirty="0">
                <a:latin typeface="Times New Roman" panose="02020603050405020304" pitchFamily="18" charset="0"/>
                <a:cs typeface="Times New Roman" panose="02020603050405020304" pitchFamily="18" charset="0"/>
              </a:rPr>
              <a:t>ΟΜΩΣ: Η ομοιογένεια αποτελεί βασικό στόχο των δυτικών κοινωνιών</a:t>
            </a:r>
          </a:p>
          <a:p>
            <a:pPr algn="just"/>
            <a:r>
              <a:rPr lang="el-GR" dirty="0">
                <a:latin typeface="Times New Roman" panose="02020603050405020304" pitchFamily="18" charset="0"/>
                <a:cs typeface="Times New Roman" panose="02020603050405020304" pitchFamily="18" charset="0"/>
              </a:rPr>
              <a:t>ΑΡΑ: Η ετερότητα εκλαμβάνεται ως απειλή και αφορμή για διακίνηση λόγων φόβου και ανησυχίας ως προς την συνεκτικότητα των κοινωνιών</a:t>
            </a:r>
          </a:p>
        </p:txBody>
      </p:sp>
    </p:spTree>
    <p:extLst>
      <p:ext uri="{BB962C8B-B14F-4D97-AF65-F5344CB8AC3E}">
        <p14:creationId xmlns:p14="http://schemas.microsoft.com/office/powerpoint/2010/main" val="4093437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659505-2357-F602-3488-0B3C8A14489E}"/>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1) Περίπτωση ενταξιακού αποκλεισμού</a:t>
            </a:r>
          </a:p>
        </p:txBody>
      </p:sp>
      <p:sp>
        <p:nvSpPr>
          <p:cNvPr id="3" name="Θέση περιεχομένου 2">
            <a:extLst>
              <a:ext uri="{FF2B5EF4-FFF2-40B4-BE49-F238E27FC236}">
                <a16:creationId xmlns:a16="http://schemas.microsoft.com/office/drawing/2014/main" id="{516F1C18-092A-52E2-A820-D555994D09C5}"/>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algn="just"/>
            <a:r>
              <a:rPr lang="el-GR" dirty="0">
                <a:latin typeface="Times New Roman" panose="02020603050405020304" pitchFamily="18" charset="0"/>
                <a:cs typeface="Times New Roman" panose="02020603050405020304" pitchFamily="18" charset="0"/>
              </a:rPr>
              <a:t>Δεδομένα με 2 ξεχωριστές ομάδες ανθρώπων: α) </a:t>
            </a:r>
            <a:r>
              <a:rPr lang="el-GR" dirty="0" err="1">
                <a:latin typeface="Times New Roman" panose="02020603050405020304" pitchFamily="18" charset="0"/>
                <a:cs typeface="Times New Roman" panose="02020603050405020304" pitchFamily="18" charset="0"/>
              </a:rPr>
              <a:t>πλειονοτικοί</a:t>
            </a:r>
            <a:r>
              <a:rPr lang="el-GR" dirty="0">
                <a:latin typeface="Times New Roman" panose="02020603050405020304" pitchFamily="18" charset="0"/>
                <a:cs typeface="Times New Roman" panose="02020603050405020304" pitchFamily="18" charset="0"/>
              </a:rPr>
              <a:t>/</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β) μετανάστες/</a:t>
            </a:r>
            <a:r>
              <a:rPr lang="el-GR" dirty="0" err="1">
                <a:latin typeface="Times New Roman" panose="02020603050405020304" pitchFamily="18" charset="0"/>
                <a:cs typeface="Times New Roman" panose="02020603050405020304" pitchFamily="18" charset="0"/>
              </a:rPr>
              <a:t>τριες</a:t>
            </a:r>
            <a:endParaRPr lang="el-GR" dirty="0">
              <a:latin typeface="Times New Roman" panose="02020603050405020304" pitchFamily="18" charset="0"/>
              <a:cs typeface="Times New Roman" panose="02020603050405020304" pitchFamily="18" charset="0"/>
            </a:endParaRPr>
          </a:p>
          <a:p>
            <a:pPr marL="221615" indent="0" algn="just">
              <a:lnSpc>
                <a:spcPct val="115000"/>
              </a:lnSpc>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(1) ((προφορικός λόγος)) ((αναπαριστώμενος </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πλειονοτικός</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Καθημερινά </a:t>
            </a:r>
            <a:r>
              <a:rPr lang="el-GR" sz="2000" b="1" u="sng" dirty="0">
                <a:effectLst/>
                <a:latin typeface="Times New Roman" panose="02020603050405020304" pitchFamily="18" charset="0"/>
                <a:ea typeface="Times New Roman" panose="02020603050405020304" pitchFamily="18" charset="0"/>
                <a:cs typeface="Times New Roman" panose="02020603050405020304" pitchFamily="18" charset="0"/>
              </a:rPr>
              <a:t>βρισκόμαστε</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δίπλα στα </a:t>
            </a:r>
            <a:r>
              <a:rPr lang="el-GR"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παιδιά πρόσφυγες και μετανάστες</a:t>
            </a:r>
            <a:r>
              <a:rPr lang="el-GR"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Πηγή/φορέας: </a:t>
            </a:r>
            <a:r>
              <a:rPr lang="el-GR" sz="2000" i="1" dirty="0" err="1">
                <a:effectLst/>
                <a:latin typeface="Times New Roman" panose="02020603050405020304" pitchFamily="18" charset="0"/>
                <a:ea typeface="Times New Roman" panose="02020603050405020304" pitchFamily="18" charset="0"/>
                <a:cs typeface="Times New Roman" panose="02020603050405020304" pitchFamily="18" charset="0"/>
              </a:rPr>
              <a:t>Μετάδραση</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 Βίντεο 1, 0:36-0:39</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(2) ((προφορικός λόγος)) ((αναπαριστώμενος </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πλειονοτικός</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b="1" u="sng" dirty="0">
                <a:effectLst/>
                <a:latin typeface="Times New Roman" panose="02020603050405020304" pitchFamily="18" charset="0"/>
                <a:ea typeface="Times New Roman" panose="02020603050405020304" pitchFamily="18" charset="0"/>
                <a:cs typeface="Times New Roman" panose="02020603050405020304" pitchFamily="18" charset="0"/>
              </a:rPr>
              <a:t>Για μας</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έχει σημασία </a:t>
            </a:r>
            <a:r>
              <a:rPr lang="el-GR"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τα παιδιά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να </a:t>
            </a:r>
            <a:r>
              <a:rPr lang="el-GR"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λαμβάνουν</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όλα τα απαραίτητα εφόδια για την </a:t>
            </a:r>
            <a:r>
              <a:rPr lang="el-GR"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ενσωμάτωσή</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0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τους</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στην κοινωνία.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Πηγή/φορέας: Ίδρυμα </a:t>
            </a:r>
            <a:r>
              <a:rPr lang="el-GR" sz="2000" i="1" dirty="0" err="1">
                <a:effectLst/>
                <a:latin typeface="Times New Roman" panose="02020603050405020304" pitchFamily="18" charset="0"/>
                <a:ea typeface="Times New Roman" panose="02020603050405020304" pitchFamily="18" charset="0"/>
                <a:cs typeface="Times New Roman" panose="02020603050405020304" pitchFamily="18" charset="0"/>
              </a:rPr>
              <a:t>Μποδοσάκη</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 Βίντεο 4, 2:14-2:24</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761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BC0B94-7C1A-DFD6-EE9D-4739BEC52E95}"/>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1) Περίπτωση ενταξιακού αποκλεισμού</a:t>
            </a:r>
          </a:p>
        </p:txBody>
      </p:sp>
      <p:sp>
        <p:nvSpPr>
          <p:cNvPr id="3" name="Θέση περιεχομένου 2">
            <a:extLst>
              <a:ext uri="{FF2B5EF4-FFF2-40B4-BE49-F238E27FC236}">
                <a16:creationId xmlns:a16="http://schemas.microsoft.com/office/drawing/2014/main" id="{F7AFE90B-6DB9-902E-65C3-FD1FCEAF7286}"/>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Τα άτομα στα αποσπάσματα αναπαρίστανται μέσα από αφομοιωτικές αναφορές και έτσι δημιουργούν ομάδες</a:t>
            </a:r>
          </a:p>
          <a:p>
            <a:pPr algn="just"/>
            <a:r>
              <a:rPr lang="el-GR" dirty="0">
                <a:latin typeface="Times New Roman" panose="02020603050405020304" pitchFamily="18" charset="0"/>
                <a:cs typeface="Times New Roman" panose="02020603050405020304" pitchFamily="18" charset="0"/>
              </a:rPr>
              <a:t>Την ομάδα του «Εμείς»: μέσω του α΄ πληθυντικού προσώπου</a:t>
            </a:r>
          </a:p>
          <a:p>
            <a:pPr algn="just"/>
            <a:r>
              <a:rPr lang="el-GR" sz="1800" dirty="0">
                <a:effectLst/>
                <a:latin typeface="Times New Roman" panose="02020603050405020304" pitchFamily="18" charset="0"/>
                <a:ea typeface="Times New Roman" panose="02020603050405020304" pitchFamily="18" charset="0"/>
              </a:rPr>
              <a:t>Καθημερινά </a:t>
            </a:r>
            <a:r>
              <a:rPr lang="el-GR" sz="1800" b="1" u="sng" dirty="0">
                <a:effectLst/>
                <a:latin typeface="Times New Roman" panose="02020603050405020304" pitchFamily="18" charset="0"/>
                <a:ea typeface="Times New Roman" panose="02020603050405020304" pitchFamily="18" charset="0"/>
              </a:rPr>
              <a:t>βρισκόμαστε</a:t>
            </a:r>
            <a:r>
              <a:rPr lang="el-GR" sz="1800" dirty="0">
                <a:effectLst/>
                <a:latin typeface="Times New Roman" panose="02020603050405020304" pitchFamily="18" charset="0"/>
                <a:ea typeface="Times New Roman" panose="02020603050405020304" pitchFamily="18" charset="0"/>
              </a:rPr>
              <a:t> δίπλα στα παιδιά πρόσφυγες και μετανάστες </a:t>
            </a:r>
          </a:p>
          <a:p>
            <a:pPr algn="just"/>
            <a:r>
              <a:rPr lang="el-GR" sz="1800" b="1" u="sng" dirty="0">
                <a:effectLst/>
                <a:latin typeface="Times New Roman" panose="02020603050405020304" pitchFamily="18" charset="0"/>
                <a:ea typeface="Times New Roman" panose="02020603050405020304" pitchFamily="18" charset="0"/>
                <a:cs typeface="Times New Roman" panose="02020603050405020304" pitchFamily="18" charset="0"/>
              </a:rPr>
              <a:t>Για μας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έχει σημασία τα παιδιά να λαμβάνουν όλα τα απαραίτητα εφόδια για την ενσωμάτωσή τους στην κοινωνία. </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Την ομάδα του «Αυτοί/</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μέσω του γ΄ πληθυντικού προσώπου</a:t>
            </a:r>
          </a:p>
          <a:p>
            <a:pPr algn="just"/>
            <a:r>
              <a:rPr lang="el-GR" sz="1800" dirty="0">
                <a:effectLst/>
                <a:latin typeface="Times New Roman" panose="02020603050405020304" pitchFamily="18" charset="0"/>
                <a:ea typeface="Times New Roman" panose="02020603050405020304" pitchFamily="18" charset="0"/>
              </a:rPr>
              <a:t>Καθημερινά βρισκόμαστε δίπλα στα </a:t>
            </a:r>
            <a:r>
              <a:rPr lang="el-GR" sz="1800" b="1" u="sng" dirty="0">
                <a:solidFill>
                  <a:srgbClr val="FF0000"/>
                </a:solidFill>
                <a:effectLst/>
                <a:latin typeface="Times New Roman" panose="02020603050405020304" pitchFamily="18" charset="0"/>
                <a:ea typeface="Times New Roman" panose="02020603050405020304" pitchFamily="18" charset="0"/>
              </a:rPr>
              <a:t>παιδιά πρόσφυγες και μετανάστες</a:t>
            </a:r>
            <a:endParaRPr lang="el-GR" sz="1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l-GR" sz="1800" dirty="0">
                <a:effectLst/>
                <a:latin typeface="Times New Roman" panose="02020603050405020304" pitchFamily="18" charset="0"/>
                <a:ea typeface="Times New Roman" panose="02020603050405020304" pitchFamily="18" charset="0"/>
              </a:rPr>
              <a:t>Για μας, έχει σημασία </a:t>
            </a:r>
            <a:r>
              <a:rPr lang="el-GR" sz="1800" b="1" u="sng" dirty="0">
                <a:solidFill>
                  <a:srgbClr val="FF0000"/>
                </a:solidFill>
                <a:effectLst/>
                <a:latin typeface="Times New Roman" panose="02020603050405020304" pitchFamily="18" charset="0"/>
                <a:ea typeface="Times New Roman" panose="02020603050405020304" pitchFamily="18" charset="0"/>
              </a:rPr>
              <a:t>τα παιδιά</a:t>
            </a:r>
            <a:r>
              <a:rPr lang="el-GR" sz="1800" dirty="0">
                <a:solidFill>
                  <a:srgbClr val="FF0000"/>
                </a:solidFill>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να </a:t>
            </a:r>
            <a:r>
              <a:rPr lang="el-GR" sz="1800" b="1" u="sng" dirty="0">
                <a:solidFill>
                  <a:srgbClr val="FF0000"/>
                </a:solidFill>
                <a:effectLst/>
                <a:latin typeface="Times New Roman" panose="02020603050405020304" pitchFamily="18" charset="0"/>
                <a:ea typeface="Times New Roman" panose="02020603050405020304" pitchFamily="18" charset="0"/>
              </a:rPr>
              <a:t>λαμβάνουν</a:t>
            </a:r>
            <a:r>
              <a:rPr lang="el-GR" sz="1800" dirty="0">
                <a:effectLst/>
                <a:latin typeface="Times New Roman" panose="02020603050405020304" pitchFamily="18" charset="0"/>
                <a:ea typeface="Times New Roman" panose="02020603050405020304" pitchFamily="18" charset="0"/>
              </a:rPr>
              <a:t> όλα τα απαραίτητα εφόδια για την </a:t>
            </a:r>
            <a:r>
              <a:rPr lang="el-GR" sz="1800" b="1" u="sng" dirty="0">
                <a:solidFill>
                  <a:srgbClr val="FF0000"/>
                </a:solidFill>
                <a:effectLst/>
                <a:latin typeface="Times New Roman" panose="02020603050405020304" pitchFamily="18" charset="0"/>
                <a:ea typeface="Times New Roman" panose="02020603050405020304" pitchFamily="18" charset="0"/>
              </a:rPr>
              <a:t>ενσωμάτωσή τους </a:t>
            </a:r>
            <a:r>
              <a:rPr lang="el-GR" sz="1800" dirty="0">
                <a:effectLst/>
                <a:latin typeface="Times New Roman" panose="02020603050405020304" pitchFamily="18" charset="0"/>
                <a:ea typeface="Times New Roman" panose="02020603050405020304" pitchFamily="18" charset="0"/>
              </a:rPr>
              <a:t>στην κοινωνία</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326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3E5A01-5A1A-D8EB-C485-86C0F06DF06C}"/>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1) Περίπτωση ενταξιακού αποκλεισμού</a:t>
            </a:r>
          </a:p>
        </p:txBody>
      </p:sp>
      <p:sp>
        <p:nvSpPr>
          <p:cNvPr id="3" name="Θέση περιεχομένου 2">
            <a:extLst>
              <a:ext uri="{FF2B5EF4-FFF2-40B4-BE49-F238E27FC236}">
                <a16:creationId xmlns:a16="http://schemas.microsoft.com/office/drawing/2014/main" id="{18FA3DC3-B3CB-785F-5B06-09BE10EEFABC}"/>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r>
              <a:rPr lang="el-GR" dirty="0">
                <a:latin typeface="Times New Roman" panose="02020603050405020304" pitchFamily="18" charset="0"/>
                <a:cs typeface="Times New Roman" panose="02020603050405020304" pitchFamily="18" charset="0"/>
              </a:rPr>
              <a:t>Οι ομάδες που διαμορφώνονται στα αποσπάσματα αναπαρίστανται μόνο διακριτές η μία από την άλλη και ποτέ μαζί</a:t>
            </a:r>
          </a:p>
          <a:p>
            <a:pPr algn="just"/>
            <a:r>
              <a:rPr lang="el-GR" u="sng" dirty="0" err="1">
                <a:latin typeface="Times New Roman" panose="02020603050405020304" pitchFamily="18" charset="0"/>
                <a:cs typeface="Times New Roman" panose="02020603050405020304" pitchFamily="18" charset="0"/>
              </a:rPr>
              <a:t>Μικρο</a:t>
            </a:r>
            <a:r>
              <a:rPr lang="el-GR" u="sng" dirty="0">
                <a:latin typeface="Times New Roman" panose="02020603050405020304" pitchFamily="18" charset="0"/>
                <a:cs typeface="Times New Roman" panose="02020603050405020304" pitchFamily="18" charset="0"/>
              </a:rPr>
              <a:t>-επίπεδο ανάλυσης</a:t>
            </a:r>
            <a:r>
              <a:rPr lang="el-GR" dirty="0">
                <a:latin typeface="Times New Roman" panose="02020603050405020304" pitchFamily="18" charset="0"/>
                <a:cs typeface="Times New Roman" panose="02020603050405020304" pitchFamily="18" charset="0"/>
              </a:rPr>
              <a:t>: </a:t>
            </a:r>
          </a:p>
          <a:p>
            <a:pPr algn="just"/>
            <a:r>
              <a:rPr lang="el-GR" b="1" dirty="0">
                <a:latin typeface="Times New Roman" panose="02020603050405020304" pitchFamily="18" charset="0"/>
                <a:cs typeface="Times New Roman" panose="02020603050405020304" pitchFamily="18" charset="0"/>
              </a:rPr>
              <a:t>Θεωρία έγκλησης</a:t>
            </a:r>
            <a:r>
              <a:rPr lang="el-GR" dirty="0">
                <a:latin typeface="Times New Roman" panose="02020603050405020304" pitchFamily="18" charset="0"/>
                <a:cs typeface="Times New Roman" panose="02020603050405020304" pitchFamily="18" charset="0"/>
              </a:rPr>
              <a:t>: Η διαρκής διάκριση των ομάδων δημιουργεί: α) την ορατή </a:t>
            </a:r>
            <a:r>
              <a:rPr lang="el-GR" dirty="0" err="1">
                <a:latin typeface="Times New Roman" panose="02020603050405020304" pitchFamily="18" charset="0"/>
                <a:cs typeface="Times New Roman" panose="02020603050405020304" pitchFamily="18" charset="0"/>
              </a:rPr>
              <a:t>πλειονοτική</a:t>
            </a:r>
            <a:r>
              <a:rPr lang="el-GR" dirty="0">
                <a:latin typeface="Times New Roman" panose="02020603050405020304" pitchFamily="18" charset="0"/>
                <a:cs typeface="Times New Roman" panose="02020603050405020304" pitchFamily="18" charset="0"/>
              </a:rPr>
              <a:t> ομάδα του «Εμείς» β) την ορατή ομάδα μεταναστών/</a:t>
            </a:r>
            <a:r>
              <a:rPr lang="el-GR" dirty="0" err="1">
                <a:latin typeface="Times New Roman" panose="02020603050405020304" pitchFamily="18" charset="0"/>
                <a:cs typeface="Times New Roman" panose="02020603050405020304" pitchFamily="18" charset="0"/>
              </a:rPr>
              <a:t>τριων</a:t>
            </a:r>
            <a:r>
              <a:rPr lang="el-GR" dirty="0">
                <a:latin typeface="Times New Roman" panose="02020603050405020304" pitchFamily="18" charset="0"/>
                <a:cs typeface="Times New Roman" panose="02020603050405020304" pitchFamily="18" charset="0"/>
              </a:rPr>
              <a:t> ως «Αυτοί/</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a:t>
            </a:r>
          </a:p>
          <a:p>
            <a:pPr algn="just"/>
            <a:r>
              <a:rPr lang="el-GR" b="1" dirty="0">
                <a:latin typeface="Times New Roman" panose="02020603050405020304" pitchFamily="18" charset="0"/>
                <a:cs typeface="Times New Roman" panose="02020603050405020304" pitchFamily="18" charset="0"/>
              </a:rPr>
              <a:t>Θεωρία απόρριψης/αποβολής</a:t>
            </a:r>
            <a:r>
              <a:rPr lang="el-GR" dirty="0">
                <a:latin typeface="Times New Roman" panose="02020603050405020304" pitchFamily="18" charset="0"/>
                <a:cs typeface="Times New Roman" panose="02020603050405020304" pitchFamily="18" charset="0"/>
              </a:rPr>
              <a:t>: Λόγω της απουσίας μικτής αναπαράστασης των ομάδων θεωρείται ότι η πιθανή μίξη θεωρείται απειλή και για αυτό απορρίπτεται και αποβάλλεται</a:t>
            </a:r>
          </a:p>
          <a:p>
            <a:pPr algn="just"/>
            <a:r>
              <a:rPr lang="el-GR" u="sng" dirty="0" err="1">
                <a:latin typeface="Times New Roman" panose="02020603050405020304" pitchFamily="18" charset="0"/>
                <a:cs typeface="Times New Roman" panose="02020603050405020304" pitchFamily="18" charset="0"/>
              </a:rPr>
              <a:t>Μακρο</a:t>
            </a:r>
            <a:r>
              <a:rPr lang="el-GR" u="sng" dirty="0">
                <a:latin typeface="Times New Roman" panose="02020603050405020304" pitchFamily="18" charset="0"/>
                <a:cs typeface="Times New Roman" panose="02020603050405020304" pitchFamily="18" charset="0"/>
              </a:rPr>
              <a:t>-επίπεδο ανάλυσης</a:t>
            </a:r>
            <a:r>
              <a:rPr lang="el-GR" dirty="0">
                <a:latin typeface="Times New Roman" panose="02020603050405020304" pitchFamily="18" charset="0"/>
                <a:cs typeface="Times New Roman" panose="02020603050405020304" pitchFamily="18" charset="0"/>
              </a:rPr>
              <a:t>:</a:t>
            </a:r>
          </a:p>
          <a:p>
            <a:pPr algn="just"/>
            <a:r>
              <a:rPr lang="el-GR" dirty="0">
                <a:latin typeface="Times New Roman" panose="02020603050405020304" pitchFamily="18" charset="0"/>
                <a:cs typeface="Times New Roman" panose="02020603050405020304" pitchFamily="18" charset="0"/>
              </a:rPr>
              <a:t>Ο </a:t>
            </a:r>
            <a:r>
              <a:rPr lang="el-GR" dirty="0" err="1">
                <a:latin typeface="Times New Roman" panose="02020603050405020304" pitchFamily="18" charset="0"/>
                <a:cs typeface="Times New Roman" panose="02020603050405020304" pitchFamily="18" charset="0"/>
              </a:rPr>
              <a:t>αλληλοαποκλεισμός</a:t>
            </a:r>
            <a:r>
              <a:rPr lang="el-GR" dirty="0">
                <a:latin typeface="Times New Roman" panose="02020603050405020304" pitchFamily="18" charset="0"/>
                <a:cs typeface="Times New Roman" panose="02020603050405020304" pitchFamily="18" charset="0"/>
              </a:rPr>
              <a:t> των ομάδων που αναπαρίσταται, δημιουργεί μία υπό όρους ανεκτή ετερότητα. Στιγματισμός μεταναστευτικής ομάδας από τη μη μικτή αναπαράσταση με τους </a:t>
            </a:r>
            <a:r>
              <a:rPr lang="el-GR" dirty="0" err="1">
                <a:latin typeface="Times New Roman" panose="02020603050405020304" pitchFamily="18" charset="0"/>
                <a:cs typeface="Times New Roman" panose="02020603050405020304" pitchFamily="18" charset="0"/>
              </a:rPr>
              <a:t>πλειονοτικούς</a:t>
            </a:r>
            <a:r>
              <a:rPr lang="el-GR" dirty="0">
                <a:latin typeface="Times New Roman" panose="02020603050405020304" pitchFamily="18" charset="0"/>
                <a:cs typeface="Times New Roman" panose="02020603050405020304" pitchFamily="18" charset="0"/>
              </a:rPr>
              <a:t> ως «Άλλους/</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ως προς την εθνική πλειονότητα μέσω του ενταξιακού αποκλεισμού</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9854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AFEC10-CD80-754F-CAF1-8D86E7453D60}"/>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2) Περίπτωση της φιλοξενίας</a:t>
            </a:r>
          </a:p>
        </p:txBody>
      </p:sp>
      <p:sp>
        <p:nvSpPr>
          <p:cNvPr id="3" name="Θέση περιεχομένου 2">
            <a:extLst>
              <a:ext uri="{FF2B5EF4-FFF2-40B4-BE49-F238E27FC236}">
                <a16:creationId xmlns:a16="http://schemas.microsoft.com/office/drawing/2014/main" id="{88F1FB32-120B-47A8-B645-FBA687282422}"/>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47500" lnSpcReduction="20000"/>
          </a:bodyPr>
          <a:lstStyle/>
          <a:p>
            <a:pPr algn="just"/>
            <a:r>
              <a:rPr lang="el-GR" sz="5100" dirty="0">
                <a:latin typeface="Times New Roman" panose="02020603050405020304" pitchFamily="18" charset="0"/>
                <a:cs typeface="Times New Roman" panose="02020603050405020304" pitchFamily="18" charset="0"/>
              </a:rPr>
              <a:t>Δεδομένα με διαρκή υπενθύμιση των όρων της φιλοξενίας ανάμεσα στις 2 ομάδες ανθρώπων καθώς και των ορίων δράσης τους</a:t>
            </a:r>
          </a:p>
          <a:p>
            <a:pPr marL="221615" indent="0" algn="just">
              <a:lnSpc>
                <a:spcPct val="115000"/>
              </a:lnSpc>
              <a:buNone/>
            </a:pP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(3) ((προφορικός λόγος)) ((αναπαριστώμενος </a:t>
            </a:r>
            <a:r>
              <a:rPr lang="el-GR" sz="2900" dirty="0" err="1">
                <a:effectLst/>
                <a:latin typeface="Times New Roman" panose="02020603050405020304" pitchFamily="18" charset="0"/>
                <a:ea typeface="Times New Roman" panose="02020603050405020304" pitchFamily="18" charset="0"/>
                <a:cs typeface="Times New Roman" panose="02020603050405020304" pitchFamily="18" charset="0"/>
              </a:rPr>
              <a:t>πλειονοτικός</a:t>
            </a: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9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900" b="1"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Η οικογένεια έχει φιλοξενήσει </a:t>
            </a:r>
            <a:r>
              <a:rPr lang="el-GR" sz="29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δύο προσφυγόπουλα</a:t>
            </a:r>
            <a:r>
              <a:rPr lang="el-GR" sz="2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9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900" i="1" dirty="0">
                <a:effectLst/>
                <a:latin typeface="Times New Roman" panose="02020603050405020304" pitchFamily="18" charset="0"/>
                <a:ea typeface="Times New Roman" panose="02020603050405020304" pitchFamily="18" charset="0"/>
                <a:cs typeface="Times New Roman" panose="02020603050405020304" pitchFamily="18" charset="0"/>
              </a:rPr>
              <a:t>Πηγή/φορέας: </a:t>
            </a:r>
            <a:r>
              <a:rPr lang="el-GR" sz="2900" i="1" dirty="0" err="1">
                <a:effectLst/>
                <a:latin typeface="Times New Roman" panose="02020603050405020304" pitchFamily="18" charset="0"/>
                <a:ea typeface="Times New Roman" panose="02020603050405020304" pitchFamily="18" charset="0"/>
                <a:cs typeface="Times New Roman" panose="02020603050405020304" pitchFamily="18" charset="0"/>
              </a:rPr>
              <a:t>Μετάδραση</a:t>
            </a:r>
            <a:r>
              <a:rPr lang="el-GR" sz="2900" i="1" dirty="0">
                <a:effectLst/>
                <a:latin typeface="Times New Roman" panose="02020603050405020304" pitchFamily="18" charset="0"/>
                <a:ea typeface="Times New Roman" panose="02020603050405020304" pitchFamily="18" charset="0"/>
                <a:cs typeface="Times New Roman" panose="02020603050405020304" pitchFamily="18" charset="0"/>
              </a:rPr>
              <a:t>, Βίντεο 2, 0:41-0:44</a:t>
            </a:r>
            <a:endParaRPr lang="el-GR" sz="29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(4) ((προφορικός λόγος)) ((αναπαριστώμενος </a:t>
            </a:r>
            <a:r>
              <a:rPr lang="el-GR" sz="2900" dirty="0" err="1">
                <a:effectLst/>
                <a:latin typeface="Times New Roman" panose="02020603050405020304" pitchFamily="18" charset="0"/>
                <a:ea typeface="Times New Roman" panose="02020603050405020304" pitchFamily="18" charset="0"/>
                <a:cs typeface="Times New Roman" panose="02020603050405020304" pitchFamily="18" charset="0"/>
              </a:rPr>
              <a:t>πλειονοτικός</a:t>
            </a: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9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Είμαστε έτοιμοι </a:t>
            </a:r>
            <a:r>
              <a:rPr lang="el-GR" sz="2900" b="1"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να φιλοξενήσουμε </a:t>
            </a:r>
            <a:r>
              <a:rPr lang="el-GR" sz="29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δεκαέξι παιδιά</a:t>
            </a:r>
            <a:r>
              <a:rPr lang="el-GR" sz="2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29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0" algn="just">
              <a:lnSpc>
                <a:spcPct val="115000"/>
              </a:lnSpc>
              <a:buNone/>
            </a:pPr>
            <a:r>
              <a:rPr lang="el-GR" sz="2900" i="1" dirty="0">
                <a:effectLst/>
                <a:latin typeface="Times New Roman" panose="02020603050405020304" pitchFamily="18" charset="0"/>
                <a:ea typeface="Times New Roman" panose="02020603050405020304" pitchFamily="18" charset="0"/>
                <a:cs typeface="Times New Roman" panose="02020603050405020304" pitchFamily="18" charset="0"/>
              </a:rPr>
              <a:t>Πηγή/φορέας: Ίδρυμα </a:t>
            </a:r>
            <a:r>
              <a:rPr lang="el-GR" sz="2900" i="1" dirty="0" err="1">
                <a:effectLst/>
                <a:latin typeface="Times New Roman" panose="02020603050405020304" pitchFamily="18" charset="0"/>
                <a:ea typeface="Times New Roman" panose="02020603050405020304" pitchFamily="18" charset="0"/>
                <a:cs typeface="Times New Roman" panose="02020603050405020304" pitchFamily="18" charset="0"/>
              </a:rPr>
              <a:t>Μποδοσάκη</a:t>
            </a:r>
            <a:r>
              <a:rPr lang="el-GR" sz="2900" i="1" dirty="0">
                <a:effectLst/>
                <a:latin typeface="Times New Roman" panose="02020603050405020304" pitchFamily="18" charset="0"/>
                <a:ea typeface="Times New Roman" panose="02020603050405020304" pitchFamily="18" charset="0"/>
                <a:cs typeface="Times New Roman" panose="02020603050405020304" pitchFamily="18" charset="0"/>
              </a:rPr>
              <a:t>, Βίντεο 3, 1:27-1:29</a:t>
            </a:r>
            <a:endParaRPr lang="el-GR" sz="2900" i="1" dirty="0">
              <a:latin typeface="Calibri" panose="020F0502020204030204" pitchFamily="34" charset="0"/>
              <a:ea typeface="Times New Roman" panose="02020603050405020304" pitchFamily="18" charset="0"/>
              <a:cs typeface="Times New Roman" panose="02020603050405020304" pitchFamily="18" charset="0"/>
            </a:endParaRPr>
          </a:p>
          <a:p>
            <a:pPr indent="0" algn="just">
              <a:lnSpc>
                <a:spcPct val="115000"/>
              </a:lnSpc>
              <a:buNone/>
            </a:pPr>
            <a:endParaRPr lang="el-GR" sz="29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(5) ((προφορικός λόγος)) ((αναπαριστώμενος </a:t>
            </a:r>
            <a:r>
              <a:rPr lang="el-GR" sz="2900" dirty="0" err="1">
                <a:effectLst/>
                <a:latin typeface="Times New Roman" panose="02020603050405020304" pitchFamily="18" charset="0"/>
                <a:ea typeface="Times New Roman" panose="02020603050405020304" pitchFamily="18" charset="0"/>
                <a:cs typeface="Times New Roman" panose="02020603050405020304" pitchFamily="18" charset="0"/>
              </a:rPr>
              <a:t>πλειονοτικός</a:t>
            </a: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29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Είχαμε τη δυνατότητα </a:t>
            </a:r>
            <a:r>
              <a:rPr lang="el-GR" sz="2900" b="1"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να οραματιστούμε </a:t>
            </a: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και </a:t>
            </a:r>
            <a:r>
              <a:rPr lang="el-GR" sz="2900" b="1"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να υλοποιήσουμε </a:t>
            </a:r>
            <a:r>
              <a:rPr lang="el-GR" sz="2900" dirty="0">
                <a:effectLst/>
                <a:latin typeface="Times New Roman" panose="02020603050405020304" pitchFamily="18" charset="0"/>
                <a:ea typeface="Times New Roman" panose="02020603050405020304" pitchFamily="18" charset="0"/>
                <a:cs typeface="Times New Roman" panose="02020603050405020304" pitchFamily="18" charset="0"/>
              </a:rPr>
              <a:t>ένα ξενώνα φιλοξενίας </a:t>
            </a:r>
            <a:r>
              <a:rPr lang="el-GR" sz="29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για τα ασυνόδευτα παιδιά πρόσφυγες</a:t>
            </a:r>
            <a:r>
              <a:rPr lang="el-GR" sz="2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29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0" algn="just">
              <a:lnSpc>
                <a:spcPct val="115000"/>
              </a:lnSpc>
              <a:buNone/>
            </a:pPr>
            <a:r>
              <a:rPr lang="el-GR" sz="2900" i="1" dirty="0">
                <a:effectLst/>
                <a:latin typeface="Times New Roman" panose="02020603050405020304" pitchFamily="18" charset="0"/>
                <a:ea typeface="Times New Roman" panose="02020603050405020304" pitchFamily="18" charset="0"/>
                <a:cs typeface="Times New Roman" panose="02020603050405020304" pitchFamily="18" charset="0"/>
              </a:rPr>
              <a:t>Πηγή/φορέας: Ίδρυμα </a:t>
            </a:r>
            <a:r>
              <a:rPr lang="el-GR" sz="2900" i="1" dirty="0" err="1">
                <a:effectLst/>
                <a:latin typeface="Times New Roman" panose="02020603050405020304" pitchFamily="18" charset="0"/>
                <a:ea typeface="Times New Roman" panose="02020603050405020304" pitchFamily="18" charset="0"/>
                <a:cs typeface="Times New Roman" panose="02020603050405020304" pitchFamily="18" charset="0"/>
              </a:rPr>
              <a:t>Μποδοσάκη</a:t>
            </a:r>
            <a:r>
              <a:rPr lang="el-GR" sz="2900" i="1" dirty="0">
                <a:effectLst/>
                <a:latin typeface="Times New Roman" panose="02020603050405020304" pitchFamily="18" charset="0"/>
                <a:ea typeface="Times New Roman" panose="02020603050405020304" pitchFamily="18" charset="0"/>
                <a:cs typeface="Times New Roman" panose="02020603050405020304" pitchFamily="18" charset="0"/>
              </a:rPr>
              <a:t>, Βίντεο 3, 1:05-1:10</a:t>
            </a:r>
            <a:endParaRPr lang="el-GR" sz="2900" dirty="0">
              <a:effectLst/>
              <a:latin typeface="Calibri" panose="020F0502020204030204" pitchFamily="34" charset="0"/>
              <a:ea typeface="Times New Roman" panose="02020603050405020304" pitchFamily="18" charset="0"/>
              <a:cs typeface="Times New Roman" panose="02020603050405020304" pitchFamily="18" charset="0"/>
            </a:endParaRPr>
          </a:p>
          <a:p>
            <a:pPr indent="0">
              <a:lnSpc>
                <a:spcPct val="115000"/>
              </a:lnSpc>
              <a:spcAft>
                <a:spcPts val="1000"/>
              </a:spcAft>
              <a:buNone/>
            </a:pPr>
            <a:endParaRPr lang="el-GR" sz="2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078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3CCF2D-158F-52BE-424B-8C0FFA35E714}"/>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2) Περίπτωση της φιλοξενίας</a:t>
            </a:r>
          </a:p>
        </p:txBody>
      </p:sp>
      <p:sp>
        <p:nvSpPr>
          <p:cNvPr id="3" name="Θέση περιεχομένου 2">
            <a:extLst>
              <a:ext uri="{FF2B5EF4-FFF2-40B4-BE49-F238E27FC236}">
                <a16:creationId xmlns:a16="http://schemas.microsoft.com/office/drawing/2014/main" id="{2742B6F9-4E36-6FB3-70FE-B841CE86B868}"/>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just"/>
            <a:r>
              <a:rPr lang="el-GR" dirty="0">
                <a:latin typeface="Times New Roman" panose="02020603050405020304" pitchFamily="18" charset="0"/>
                <a:cs typeface="Times New Roman" panose="02020603050405020304" pitchFamily="18" charset="0"/>
              </a:rPr>
              <a:t>Τα όρια δράσης των ομάδων έχουν ως εξής:</a:t>
            </a:r>
          </a:p>
          <a:p>
            <a:pPr algn="just"/>
            <a:r>
              <a:rPr lang="el-GR" dirty="0">
                <a:latin typeface="Times New Roman" panose="02020603050405020304" pitchFamily="18" charset="0"/>
                <a:cs typeface="Times New Roman" panose="02020603050405020304" pitchFamily="18" charset="0"/>
              </a:rPr>
              <a:t>Α) Ομάδα </a:t>
            </a:r>
            <a:r>
              <a:rPr lang="el-GR" dirty="0" err="1">
                <a:latin typeface="Times New Roman" panose="02020603050405020304" pitchFamily="18" charset="0"/>
                <a:cs typeface="Times New Roman" panose="02020603050405020304" pitchFamily="18" charset="0"/>
              </a:rPr>
              <a:t>πλειονοτικών</a:t>
            </a:r>
            <a:r>
              <a:rPr lang="el-GR" dirty="0">
                <a:latin typeface="Times New Roman" panose="02020603050405020304" pitchFamily="18" charset="0"/>
                <a:cs typeface="Times New Roman" panose="02020603050405020304" pitchFamily="18" charset="0"/>
              </a:rPr>
              <a:t> ως οντοτήτων που δρουν:</a:t>
            </a:r>
          </a:p>
          <a:p>
            <a:pPr marL="450215" algn="just">
              <a:lnSpc>
                <a:spcPct val="115000"/>
              </a:lnSpc>
            </a:pPr>
            <a:r>
              <a:rPr lang="el-GR" sz="1800" b="1" u="sng" dirty="0">
                <a:effectLst/>
                <a:latin typeface="Times New Roman" panose="02020603050405020304" pitchFamily="18" charset="0"/>
                <a:ea typeface="Times New Roman" panose="02020603050405020304" pitchFamily="18" charset="0"/>
                <a:cs typeface="Times New Roman" panose="02020603050405020304" pitchFamily="18" charset="0"/>
              </a:rPr>
              <a:t>Η οικογένεια έχει φιλοξενήσει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δύο προσφυγόπουλα. </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15000"/>
              </a:lnSpc>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Είμαστε έτοιμοι </a:t>
            </a:r>
            <a:r>
              <a:rPr lang="el-GR" sz="1800" b="1" u="sng" dirty="0">
                <a:effectLst/>
                <a:latin typeface="Times New Roman" panose="02020603050405020304" pitchFamily="18" charset="0"/>
                <a:ea typeface="Times New Roman" panose="02020603050405020304" pitchFamily="18" charset="0"/>
                <a:cs typeface="Times New Roman" panose="02020603050405020304" pitchFamily="18" charset="0"/>
              </a:rPr>
              <a:t>να φιλοξενήσουμε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δεκαέξι παιδιά.</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15000"/>
              </a:lnSpc>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Είχαμε τη δυνατότητα </a:t>
            </a:r>
            <a:r>
              <a:rPr lang="el-GR" sz="1800" b="1" u="sng" dirty="0">
                <a:effectLst/>
                <a:latin typeface="Times New Roman" panose="02020603050405020304" pitchFamily="18" charset="0"/>
                <a:ea typeface="Times New Roman" panose="02020603050405020304" pitchFamily="18" charset="0"/>
                <a:cs typeface="Times New Roman" panose="02020603050405020304" pitchFamily="18" charset="0"/>
              </a:rPr>
              <a:t>να οραματιστούμε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και </a:t>
            </a:r>
            <a:r>
              <a:rPr lang="el-GR" sz="1800" b="1" u="sng" dirty="0">
                <a:effectLst/>
                <a:latin typeface="Times New Roman" panose="02020603050405020304" pitchFamily="18" charset="0"/>
                <a:ea typeface="Times New Roman" panose="02020603050405020304" pitchFamily="18" charset="0"/>
                <a:cs typeface="Times New Roman" panose="02020603050405020304" pitchFamily="18" charset="0"/>
              </a:rPr>
              <a:t>να υλοποιήσουμε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ένα ξενώνα φιλοξενίας για τα ασυνόδευτα παιδιά πρόσφυγες.</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15000"/>
              </a:lnSpc>
            </a:pPr>
            <a:r>
              <a:rPr lang="el-GR" dirty="0">
                <a:latin typeface="Times New Roman" panose="02020603050405020304" pitchFamily="18" charset="0"/>
                <a:cs typeface="Times New Roman" panose="02020603050405020304" pitchFamily="18" charset="0"/>
              </a:rPr>
              <a:t>Β) Ομάδα μεταναστών/τριών ως παραληπτριών οντοτήτων:</a:t>
            </a:r>
          </a:p>
          <a:p>
            <a:pPr marL="450215" algn="just">
              <a:lnSpc>
                <a:spcPct val="115000"/>
              </a:lnSpc>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οικογένεια </a:t>
            </a:r>
            <a:r>
              <a:rPr lang="el-GR" sz="1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έχει φιλοξενήσει δύο προσφυγόπουλα</a:t>
            </a:r>
            <a:r>
              <a:rPr lang="el-GR"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15000"/>
              </a:lnSpc>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Είμαστε έτοιμοι </a:t>
            </a:r>
            <a:r>
              <a:rPr lang="el-GR" sz="1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να φιλοξενήσουμε δεκαέξι παιδιά</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15000"/>
              </a:lnSpc>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Είχαμε τη δυνατότητα να οραματιστούμε και να υλοποιήσουμε ένα ξενώνα φιλοξενίας </a:t>
            </a:r>
            <a:r>
              <a:rPr lang="el-GR" sz="1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για τα ασυνόδευτα παιδιά πρόσφυγες.</a:t>
            </a:r>
            <a:endParaRPr lang="el-GR" sz="1800" b="1"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067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80456C-4AD9-02B4-D75E-CABE10ED229D}"/>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2) Περίπτωση της φιλοξενίας</a:t>
            </a:r>
          </a:p>
        </p:txBody>
      </p:sp>
      <p:sp>
        <p:nvSpPr>
          <p:cNvPr id="3" name="Θέση περιεχομένου 2">
            <a:extLst>
              <a:ext uri="{FF2B5EF4-FFF2-40B4-BE49-F238E27FC236}">
                <a16:creationId xmlns:a16="http://schemas.microsoft.com/office/drawing/2014/main" id="{4A9CE626-936F-35AF-85DC-E1204B773FC1}"/>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55000" lnSpcReduction="20000"/>
          </a:bodyPr>
          <a:lstStyle/>
          <a:p>
            <a:pPr algn="just"/>
            <a:r>
              <a:rPr lang="el-GR" sz="3800" dirty="0">
                <a:latin typeface="Times New Roman" panose="02020603050405020304" pitchFamily="18" charset="0"/>
                <a:cs typeface="Times New Roman" panose="02020603050405020304" pitchFamily="18" charset="0"/>
              </a:rPr>
              <a:t>Οι δύο ομάδες αναπαρίστανται μόνο με τη σχέση οικοδεσπότη/</a:t>
            </a:r>
            <a:r>
              <a:rPr lang="el-GR" sz="3800" dirty="0" err="1">
                <a:latin typeface="Times New Roman" panose="02020603050405020304" pitchFamily="18" charset="0"/>
                <a:cs typeface="Times New Roman" panose="02020603050405020304" pitchFamily="18" charset="0"/>
              </a:rPr>
              <a:t>ποινας</a:t>
            </a:r>
            <a:r>
              <a:rPr lang="el-GR" sz="3800" dirty="0">
                <a:latin typeface="Times New Roman" panose="02020603050405020304" pitchFamily="18" charset="0"/>
                <a:cs typeface="Times New Roman" panose="02020603050405020304" pitchFamily="18" charset="0"/>
              </a:rPr>
              <a:t>-φιλοξενούμενου/ης</a:t>
            </a:r>
          </a:p>
          <a:p>
            <a:pPr algn="just"/>
            <a:r>
              <a:rPr lang="el-GR" sz="3800" u="sng" dirty="0" err="1">
                <a:latin typeface="Times New Roman" panose="02020603050405020304" pitchFamily="18" charset="0"/>
                <a:cs typeface="Times New Roman" panose="02020603050405020304" pitchFamily="18" charset="0"/>
              </a:rPr>
              <a:t>Μικρο</a:t>
            </a:r>
            <a:r>
              <a:rPr lang="el-GR" sz="3800" u="sng" dirty="0">
                <a:latin typeface="Times New Roman" panose="02020603050405020304" pitchFamily="18" charset="0"/>
                <a:cs typeface="Times New Roman" panose="02020603050405020304" pitchFamily="18" charset="0"/>
              </a:rPr>
              <a:t>-επίπεδο ανάλυσης</a:t>
            </a:r>
            <a:r>
              <a:rPr lang="el-GR" sz="3800" dirty="0">
                <a:latin typeface="Times New Roman" panose="02020603050405020304" pitchFamily="18" charset="0"/>
                <a:cs typeface="Times New Roman" panose="02020603050405020304" pitchFamily="18" charset="0"/>
              </a:rPr>
              <a:t>:</a:t>
            </a:r>
          </a:p>
          <a:p>
            <a:pPr algn="just"/>
            <a:r>
              <a:rPr lang="el-GR" sz="3800" b="1" dirty="0">
                <a:latin typeface="Times New Roman" panose="02020603050405020304" pitchFamily="18" charset="0"/>
                <a:cs typeface="Times New Roman" panose="02020603050405020304" pitchFamily="18" charset="0"/>
              </a:rPr>
              <a:t>Θεωρία έγκλησης</a:t>
            </a:r>
            <a:r>
              <a:rPr lang="el-GR" sz="3800" dirty="0">
                <a:latin typeface="Times New Roman" panose="02020603050405020304" pitchFamily="18" charset="0"/>
                <a:cs typeface="Times New Roman" panose="02020603050405020304" pitchFamily="18" charset="0"/>
              </a:rPr>
              <a:t>: Δόμηση συστήματος φιλοξενίας με προκαθορισμένους ρόλους. </a:t>
            </a:r>
            <a:r>
              <a:rPr lang="el-GR" sz="3800" dirty="0" err="1">
                <a:latin typeface="Times New Roman" panose="02020603050405020304" pitchFamily="18" charset="0"/>
                <a:cs typeface="Times New Roman" panose="02020603050405020304" pitchFamily="18" charset="0"/>
              </a:rPr>
              <a:t>Πλειονοτική</a:t>
            </a:r>
            <a:r>
              <a:rPr lang="el-GR" sz="3800" dirty="0">
                <a:latin typeface="Times New Roman" panose="02020603050405020304" pitchFamily="18" charset="0"/>
                <a:cs typeface="Times New Roman" panose="02020603050405020304" pitchFamily="18" charset="0"/>
              </a:rPr>
              <a:t> ομάδα ορατή ως οικοδέσποινα και μεταναστευτική ορατή ως φιλοξενούμενη</a:t>
            </a:r>
          </a:p>
          <a:p>
            <a:pPr algn="just"/>
            <a:r>
              <a:rPr lang="el-GR" sz="3800" b="1" dirty="0">
                <a:latin typeface="Times New Roman" panose="02020603050405020304" pitchFamily="18" charset="0"/>
                <a:cs typeface="Times New Roman" panose="02020603050405020304" pitchFamily="18" charset="0"/>
              </a:rPr>
              <a:t>Θεωρία απόρριψης/αποβολής</a:t>
            </a:r>
            <a:r>
              <a:rPr lang="el-GR" sz="3800" dirty="0">
                <a:latin typeface="Times New Roman" panose="02020603050405020304" pitchFamily="18" charset="0"/>
                <a:cs typeface="Times New Roman" panose="02020603050405020304" pitchFamily="18" charset="0"/>
              </a:rPr>
              <a:t>: Λόγω της απουσίας εναλλακτικής απόδοσης ρόλων, η επιλογή αυτή φαίνεται να θεωρείται απειλή και για αυτό το λόγο απορρίπτεται και αποβάλλεται</a:t>
            </a:r>
          </a:p>
          <a:p>
            <a:pPr algn="just"/>
            <a:r>
              <a:rPr lang="el-GR" sz="3800" u="sng" dirty="0" err="1">
                <a:latin typeface="Times New Roman" panose="02020603050405020304" pitchFamily="18" charset="0"/>
                <a:cs typeface="Times New Roman" panose="02020603050405020304" pitchFamily="18" charset="0"/>
              </a:rPr>
              <a:t>Μακρο</a:t>
            </a:r>
            <a:r>
              <a:rPr lang="el-GR" sz="3800" u="sng" dirty="0">
                <a:latin typeface="Times New Roman" panose="02020603050405020304" pitchFamily="18" charset="0"/>
                <a:cs typeface="Times New Roman" panose="02020603050405020304" pitchFamily="18" charset="0"/>
              </a:rPr>
              <a:t>-επίπεδο ανάλυσης</a:t>
            </a:r>
            <a:r>
              <a:rPr lang="el-GR" sz="3800" dirty="0">
                <a:latin typeface="Times New Roman" panose="02020603050405020304" pitchFamily="18" charset="0"/>
                <a:cs typeface="Times New Roman" panose="02020603050405020304" pitchFamily="18" charset="0"/>
              </a:rPr>
              <a:t>:</a:t>
            </a:r>
          </a:p>
          <a:p>
            <a:pPr algn="just"/>
            <a:r>
              <a:rPr lang="el-GR" sz="3800" dirty="0">
                <a:latin typeface="Times New Roman" panose="02020603050405020304" pitchFamily="18" charset="0"/>
                <a:cs typeface="Times New Roman" panose="02020603050405020304" pitchFamily="18" charset="0"/>
              </a:rPr>
              <a:t>Διαμόρφωση λόγου σύμφωνα με τον οποίο η ανοχή και μη αναγνώριση ως απειλή του/της Άλλου/ης προϋποθέτει την υιοθέτηση από εκείνον/η του ρόλου του/της φιλοξενούμενου/ης και τη συμμόρφωσή του/της με τον ρόλο αυτό. Έτσι παρατηρείται ανασυγκρότηση των στερεοτυπικών ρατσιστικών λόγων μέσα από τον περιορισμό αυτό, δομώντας έναν πιο έμμεσο και αμφίσημο ρατσιστικό λόγο: πατερναλιστική φιλοξενία</a:t>
            </a:r>
          </a:p>
          <a:p>
            <a:pPr algn="just"/>
            <a:r>
              <a:rPr lang="el-GR" sz="3800" dirty="0">
                <a:latin typeface="Times New Roman" panose="02020603050405020304" pitchFamily="18" charset="0"/>
                <a:cs typeface="Times New Roman" panose="02020603050405020304" pitchFamily="18" charset="0"/>
              </a:rPr>
              <a:t>ΑΡΑ: Ανοχή της μεταναστευτικής ομάδας με την προϋπόθεση της υιοθέτησης του ρόλου του/της παθητικού/ης φιλοξενούμενου/ης</a:t>
            </a: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7562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03671D-93FA-34D3-AA79-61AC8A0CBC5C}"/>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609E79CE-6853-962E-6255-E35BCE049D48}"/>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Δεδομένα όπου από τις 2 ομάδες ανθρώπων: η </a:t>
            </a:r>
            <a:r>
              <a:rPr lang="el-GR" dirty="0" err="1">
                <a:latin typeface="Times New Roman" panose="02020603050405020304" pitchFamily="18" charset="0"/>
                <a:cs typeface="Times New Roman" panose="02020603050405020304" pitchFamily="18" charset="0"/>
              </a:rPr>
              <a:t>πλειονοτική</a:t>
            </a:r>
            <a:r>
              <a:rPr lang="el-GR" dirty="0">
                <a:latin typeface="Times New Roman" panose="02020603050405020304" pitchFamily="18" charset="0"/>
                <a:cs typeface="Times New Roman" panose="02020603050405020304" pitchFamily="18" charset="0"/>
              </a:rPr>
              <a:t> κυρίως αναπαρίσταται ως σημαντική μέσω στρατηγικών ανάδειξης και η μεταναστευτική ως ασήμαντη μέσω στρατηγικών ελαχιστοποίησης</a:t>
            </a:r>
          </a:p>
          <a:p>
            <a:pPr algn="just"/>
            <a:r>
              <a:rPr lang="el-GR" dirty="0" err="1">
                <a:latin typeface="Times New Roman" panose="02020603050405020304" pitchFamily="18" charset="0"/>
                <a:cs typeface="Times New Roman" panose="02020603050405020304" pitchFamily="18" charset="0"/>
              </a:rPr>
              <a:t>Πλειονοτική</a:t>
            </a:r>
            <a:r>
              <a:rPr lang="el-GR" dirty="0">
                <a:latin typeface="Times New Roman" panose="02020603050405020304" pitchFamily="18" charset="0"/>
                <a:cs typeface="Times New Roman" panose="02020603050405020304" pitchFamily="18" charset="0"/>
              </a:rPr>
              <a:t> ομάδα: Για αναπαράστασή της ως σημαντική: Χρήση συστηματικά ατομικών, ονομαστικών και λειτουργικών αναφορών</a:t>
            </a:r>
          </a:p>
          <a:p>
            <a:pPr algn="just"/>
            <a:r>
              <a:rPr lang="el-GR" dirty="0">
                <a:latin typeface="Times New Roman" panose="02020603050405020304" pitchFamily="18" charset="0"/>
                <a:cs typeface="Times New Roman" panose="02020603050405020304" pitchFamily="18" charset="0"/>
              </a:rPr>
              <a:t>Πιο συγκεκριμένα:</a:t>
            </a:r>
          </a:p>
          <a:p>
            <a:pPr marL="221615" indent="0" algn="just">
              <a:lnSpc>
                <a:spcPct val="115000"/>
              </a:lnSpc>
              <a:buNone/>
            </a:pP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((γραπτός λόγος))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ΙΑΣΟΝΑΣ ΠΟΔΗΜΑΤΑΣ Συντονιστής Ξενώνα</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Πηγή/φορέας: Ίδρυμα </a:t>
            </a:r>
            <a:r>
              <a:rPr lang="el-GR"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Μποδοσάκη</a:t>
            </a: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Βίντεο 4, 1:14-1:17</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1567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5D74C0-2CE8-DE56-0D5F-44D0CB8C9F3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5A6CED6B-895F-91AE-7E0E-31D4CCB7C96A}"/>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lgn="just">
              <a:buNone/>
            </a:pPr>
            <a:r>
              <a:rPr lang="el-GR" b="1" dirty="0">
                <a:latin typeface="Times New Roman" panose="02020603050405020304" pitchFamily="18" charset="0"/>
                <a:cs typeface="Times New Roman" panose="02020603050405020304" pitchFamily="18" charset="0"/>
              </a:rPr>
              <a:t>Αναπαράσταση σημαντικού/</a:t>
            </a:r>
            <a:r>
              <a:rPr lang="el-GR" b="1" dirty="0" err="1">
                <a:latin typeface="Times New Roman" panose="02020603050405020304" pitchFamily="18" charset="0"/>
                <a:cs typeface="Times New Roman" panose="02020603050405020304" pitchFamily="18" charset="0"/>
              </a:rPr>
              <a:t>ής</a:t>
            </a:r>
            <a:r>
              <a:rPr lang="el-GR" b="1" dirty="0">
                <a:latin typeface="Times New Roman" panose="02020603050405020304" pitchFamily="18" charset="0"/>
                <a:cs typeface="Times New Roman" panose="02020603050405020304" pitchFamily="18" charset="0"/>
              </a:rPr>
              <a:t> </a:t>
            </a:r>
            <a:r>
              <a:rPr lang="el-GR" b="1" dirty="0" err="1">
                <a:latin typeface="Times New Roman" panose="02020603050405020304" pitchFamily="18" charset="0"/>
                <a:cs typeface="Times New Roman" panose="02020603050405020304" pitchFamily="18" charset="0"/>
              </a:rPr>
              <a:t>πλειονοτικού</a:t>
            </a:r>
            <a:r>
              <a:rPr lang="el-GR" b="1" dirty="0">
                <a:latin typeface="Times New Roman" panose="02020603050405020304" pitchFamily="18" charset="0"/>
                <a:cs typeface="Times New Roman" panose="02020603050405020304" pitchFamily="18" charset="0"/>
              </a:rPr>
              <a:t>/</a:t>
            </a:r>
            <a:r>
              <a:rPr lang="el-GR" b="1" dirty="0" err="1">
                <a:latin typeface="Times New Roman" panose="02020603050405020304" pitchFamily="18" charset="0"/>
                <a:cs typeface="Times New Roman" panose="02020603050405020304" pitchFamily="18" charset="0"/>
              </a:rPr>
              <a:t>ής</a:t>
            </a:r>
            <a:endParaRPr lang="el-GR" b="1"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Εδώ έχουμε ατομική και ονομαστική αναφορά </a:t>
            </a:r>
            <a:r>
              <a:rPr lang="el-GR" dirty="0" err="1">
                <a:latin typeface="Times New Roman" panose="02020603050405020304" pitchFamily="18" charset="0"/>
                <a:cs typeface="Times New Roman" panose="02020603050405020304" pitchFamily="18" charset="0"/>
              </a:rPr>
              <a:t>πλειονοτικού</a:t>
            </a:r>
            <a:r>
              <a:rPr lang="el-GR" dirty="0">
                <a:latin typeface="Times New Roman" panose="02020603050405020304" pitchFamily="18" charset="0"/>
                <a:cs typeface="Times New Roman" panose="02020603050405020304" pitchFamily="18" charset="0"/>
              </a:rPr>
              <a:t>: «ΙΑΣΟΝΑΣ ΠΟΔΗΜΑΤΑΣ»: έμφαση και σημαντικότητα ατόμου</a:t>
            </a:r>
          </a:p>
          <a:p>
            <a:pPr algn="just"/>
            <a:r>
              <a:rPr lang="el-GR" dirty="0">
                <a:latin typeface="Times New Roman" panose="02020603050405020304" pitchFamily="18" charset="0"/>
                <a:cs typeface="Times New Roman" panose="02020603050405020304" pitchFamily="18" charset="0"/>
              </a:rPr>
              <a:t>Αναπαράστασή του και με λειτουργική αναφορά: «Συντονιστής Ξενώνα»: μεγαλύτερη έμφαση και κύρος, άρα ακόμα πιο σημαντικό άτομο</a:t>
            </a:r>
          </a:p>
          <a:p>
            <a:pPr marL="0" indent="0" algn="just">
              <a:buNone/>
            </a:pPr>
            <a:r>
              <a:rPr lang="el-GR"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ΙΑΣΟΝΑΣ ΠΟΔΗΜΑΤΑΣ Συντονιστής Ξενώνα</a:t>
            </a: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523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0BB53A-729E-A2F9-810D-165958648A15}"/>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6A1E5BF1-051F-F9B5-D26B-D7C6A7BC7F76}"/>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lgn="just">
              <a:buNone/>
            </a:pPr>
            <a:r>
              <a:rPr lang="el-GR" b="1" dirty="0">
                <a:latin typeface="Times New Roman" panose="02020603050405020304" pitchFamily="18" charset="0"/>
                <a:cs typeface="Times New Roman" panose="02020603050405020304" pitchFamily="18" charset="0"/>
              </a:rPr>
              <a:t>Αναπαράσταση ασήμαντου/ης Άλλου/ης </a:t>
            </a:r>
          </a:p>
          <a:p>
            <a:pPr marL="221615" indent="0" algn="just">
              <a:lnSpc>
                <a:spcPct val="115000"/>
              </a:lnSpc>
              <a:buNone/>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7) ((</a:t>
            </a: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γραπτός λόγος))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 </a:t>
            </a: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των προσφύγων είναι παιδιά.</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Πηγή/φορέας: </a:t>
            </a:r>
            <a:r>
              <a:rPr lang="el-GR"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Μετάδραση</a:t>
            </a: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Βίντεο 1, 0:08-0:11</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((γραπτός λόγος))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buNone/>
            </a:pP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Το 2018 </a:t>
            </a:r>
            <a:r>
              <a:rPr lang="el-GR" sz="20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1250 παιδιά </a:t>
            </a: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παρακολούθησαν μαθήματα ενισχυτικής διδασκαλίας.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Πηγή/φορέας: </a:t>
            </a:r>
            <a:r>
              <a:rPr lang="el-GR"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Μετάδραση</a:t>
            </a: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Βίντεο 1, 0:24-0:28</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12604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4D6880-8476-1A84-5B3B-0D3FAD184489}"/>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7F0935B7-65C3-3CF5-1A8F-45684E070C12}"/>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lgn="just">
              <a:buNone/>
            </a:pPr>
            <a:r>
              <a:rPr lang="el-GR" b="1" dirty="0">
                <a:latin typeface="Times New Roman" panose="02020603050405020304" pitchFamily="18" charset="0"/>
                <a:cs typeface="Times New Roman" panose="02020603050405020304" pitchFamily="18" charset="0"/>
              </a:rPr>
              <a:t>Αναπαράσταση ασήμαντου/ης Άλλου/ης </a:t>
            </a:r>
          </a:p>
          <a:p>
            <a:pPr algn="just"/>
            <a:r>
              <a:rPr lang="el-GR" dirty="0">
                <a:latin typeface="Times New Roman" panose="02020603050405020304" pitchFamily="18" charset="0"/>
                <a:cs typeface="Times New Roman" panose="02020603050405020304" pitchFamily="18" charset="0"/>
              </a:rPr>
              <a:t>Μεταναστευτική ομάδα σπάνια με ατομική ή ονομαστική αναφορά και ποτέ με λειτουργική. </a:t>
            </a:r>
          </a:p>
          <a:p>
            <a:pPr algn="just"/>
            <a:r>
              <a:rPr lang="el-GR" dirty="0">
                <a:latin typeface="Times New Roman" panose="02020603050405020304" pitchFamily="18" charset="0"/>
                <a:cs typeface="Times New Roman" panose="02020603050405020304" pitchFamily="18" charset="0"/>
              </a:rPr>
              <a:t>Επιστράτευση λοιπόν στρατηγικών ελαχιστοποίησης: αθροιστικές αναφορές (ως αριθμοί ή στατιστικά)</a:t>
            </a:r>
          </a:p>
          <a:p>
            <a:pPr marL="0" indent="0" algn="just">
              <a:buNone/>
            </a:pP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a:t>
            </a: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των προσφύγων είναι παιδιά.</a:t>
            </a:r>
          </a:p>
          <a:p>
            <a:pPr marL="0" indent="0" algn="just">
              <a:buNone/>
            </a:pP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Το 2018 </a:t>
            </a:r>
            <a:r>
              <a:rPr lang="el-GR" sz="2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1250 παιδιά </a:t>
            </a: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παρακολούθησαν μαθήματα ενισχυτικής διδασκαλίας.</a:t>
            </a:r>
          </a:p>
          <a:p>
            <a:pPr algn="just"/>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Ποσοτικοποίηση μεταναστευτικής ομάδας και αναπαράστασή της ως απρόσωπη μάζα</a:t>
            </a:r>
            <a:endParaRPr lang="el-G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44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05E44C-9122-D5D7-4339-4257BF8F69E3}"/>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Εισαγωγή</a:t>
            </a:r>
          </a:p>
        </p:txBody>
      </p:sp>
      <p:sp>
        <p:nvSpPr>
          <p:cNvPr id="3" name="Θέση περιεχομένου 2">
            <a:extLst>
              <a:ext uri="{FF2B5EF4-FFF2-40B4-BE49-F238E27FC236}">
                <a16:creationId xmlns:a16="http://schemas.microsoft.com/office/drawing/2014/main" id="{1F43D8AA-A613-6239-FFDE-DFF94E5A143B}"/>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Διαμεσολαβητική λειτουργία ρατσισμού: Επίτευξη της εθνικής συνοχής (</a:t>
            </a:r>
            <a:r>
              <a:rPr lang="en-US" dirty="0">
                <a:latin typeface="Times New Roman" panose="02020603050405020304" pitchFamily="18" charset="0"/>
                <a:cs typeface="Times New Roman" panose="02020603050405020304" pitchFamily="18" charset="0"/>
              </a:rPr>
              <a:t>Lentin 2004)</a:t>
            </a:r>
          </a:p>
          <a:p>
            <a:pPr algn="just"/>
            <a:r>
              <a:rPr lang="el-GR" dirty="0">
                <a:latin typeface="Times New Roman" panose="02020603050405020304" pitchFamily="18" charset="0"/>
                <a:cs typeface="Times New Roman" panose="02020603050405020304" pitchFamily="18" charset="0"/>
              </a:rPr>
              <a:t>Λειτουργεί: καταπιεστικά προς τις απειλητικές ως προς την εθνική ομοιογένεια ομάδες α) μέσω του αποκλεισμού τους από τα γεωγραφικά σύνορα β) μέσω της αφομοίωσής τους στα κυρίαρχα πρότυπα (</a:t>
            </a:r>
            <a:r>
              <a:rPr lang="el-GR" dirty="0" err="1">
                <a:effectLst/>
                <a:latin typeface="Times New Roman" panose="02020603050405020304" pitchFamily="18" charset="0"/>
                <a:ea typeface="Times New Roman" panose="02020603050405020304" pitchFamily="18" charset="0"/>
                <a:cs typeface="Times New Roman" panose="02020603050405020304" pitchFamily="18" charset="0"/>
              </a:rPr>
              <a:t>Lentin</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2004·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Balibar</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2017· </a:t>
            </a:r>
            <a:r>
              <a:rPr lang="el-GR" dirty="0" err="1">
                <a:effectLst/>
                <a:latin typeface="Times New Roman" panose="02020603050405020304" pitchFamily="18" charset="0"/>
                <a:ea typeface="Times New Roman" panose="02020603050405020304" pitchFamily="18" charset="0"/>
                <a:cs typeface="Times New Roman" panose="02020603050405020304" pitchFamily="18" charset="0"/>
              </a:rPr>
              <a:t>Αρχάκης</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2020)</a:t>
            </a:r>
          </a:p>
          <a:p>
            <a:pPr algn="just"/>
            <a:r>
              <a:rPr lang="el-GR" dirty="0">
                <a:latin typeface="Times New Roman" panose="02020603050405020304" pitchFamily="18" charset="0"/>
                <a:ea typeface="Times New Roman" panose="02020603050405020304" pitchFamily="18" charset="0"/>
                <a:cs typeface="Times New Roman" panose="02020603050405020304" pitchFamily="18" charset="0"/>
              </a:rPr>
              <a:t>Υπό το «ανθρωπιστικό» πρίσμα της εποχής, τα δυτικά κράτη καλούνται να ανασυγκροτήσουν τους τρόπους επιτέλεσης του ρατσισμού (να συνδυάζουν τον ανθρωπισμό με τη διαχείριση της απειλητικής ετερότητας) </a:t>
            </a:r>
            <a:r>
              <a:rPr lang="el-GR" dirty="0">
                <a:effectLst/>
                <a:latin typeface="Times New Roman" panose="02020603050405020304" pitchFamily="18" charset="0"/>
                <a:ea typeface="Times New Roman" panose="02020603050405020304" pitchFamily="18" charset="0"/>
              </a:rPr>
              <a:t>(</a:t>
            </a:r>
            <a:r>
              <a:rPr lang="en-US" dirty="0" err="1">
                <a:effectLst/>
                <a:latin typeface="Times New Roman" panose="02020603050405020304" pitchFamily="18" charset="0"/>
                <a:ea typeface="Times New Roman" panose="02020603050405020304" pitchFamily="18" charset="0"/>
              </a:rPr>
              <a:t>Balibar</a:t>
            </a:r>
            <a:r>
              <a:rPr lang="el-GR" dirty="0">
                <a:effectLst/>
                <a:latin typeface="Times New Roman" panose="02020603050405020304" pitchFamily="18" charset="0"/>
                <a:ea typeface="Times New Roman" panose="02020603050405020304" pitchFamily="18" charset="0"/>
              </a:rPr>
              <a:t> 2009, 2017)</a:t>
            </a:r>
            <a:endParaRPr lang="el-GR"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408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527098-973B-FB0C-75FF-0743D1CFCF8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A2219301-2367-583E-2841-9F7EB0429373}"/>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Ελάχιστες και υπό προϋποθέσεις περιπτώσεις αναπαράστασης μεταναστευτικής ομάδας μέσω ατομικών αναφορών:</a:t>
            </a:r>
          </a:p>
          <a:p>
            <a:pPr algn="just"/>
            <a:r>
              <a:rPr lang="el-GR" dirty="0">
                <a:latin typeface="Times New Roman" panose="02020603050405020304" pitchFamily="18" charset="0"/>
                <a:ea typeface="Times New Roman" panose="02020603050405020304" pitchFamily="18" charset="0"/>
                <a:cs typeface="Times New Roman" panose="02020603050405020304" pitchFamily="18" charset="0"/>
              </a:rPr>
              <a:t>Προϋπόθεση: αφομοίωση ή επιθυμία αφομοίωσης του </a:t>
            </a:r>
            <a:r>
              <a:rPr lang="el-GR" dirty="0" err="1">
                <a:latin typeface="Times New Roman" panose="02020603050405020304" pitchFamily="18" charset="0"/>
                <a:ea typeface="Times New Roman" panose="02020603050405020304" pitchFamily="18" charset="0"/>
                <a:cs typeface="Times New Roman" panose="02020603050405020304" pitchFamily="18" charset="0"/>
              </a:rPr>
              <a:t>πλειονοτικού</a:t>
            </a:r>
            <a:r>
              <a:rPr lang="el-GR" dirty="0">
                <a:latin typeface="Times New Roman" panose="02020603050405020304" pitchFamily="18" charset="0"/>
                <a:ea typeface="Times New Roman" panose="02020603050405020304" pitchFamily="18" charset="0"/>
                <a:cs typeface="Times New Roman" panose="02020603050405020304" pitchFamily="18" charset="0"/>
              </a:rPr>
              <a:t> προτύπου</a:t>
            </a:r>
          </a:p>
          <a:p>
            <a:pPr marL="221615" indent="0" algn="just">
              <a:lnSpc>
                <a:spcPct val="115000"/>
              </a:lnSpc>
              <a:spcAft>
                <a:spcPts val="1000"/>
              </a:spcAft>
              <a:buNone/>
            </a:pP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((προφορικός λόγος)) ((αναπαριστώμενος μετανάστης))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Αγαπώ το σχολείο μου </a:t>
            </a:r>
            <a:r>
              <a:rPr lang="el-G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γιατί μαθαίνω νέες γλώσσες.</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1615" indent="0" algn="just">
              <a:lnSpc>
                <a:spcPct val="115000"/>
              </a:lnSpc>
              <a:spcAft>
                <a:spcPts val="1000"/>
              </a:spcAft>
              <a:buNone/>
            </a:pP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Πηγή/φορέας: </a:t>
            </a:r>
            <a:r>
              <a:rPr lang="el-GR"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Μετάδραση</a:t>
            </a:r>
            <a:r>
              <a:rPr lang="el-GR"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Βίντεο 1, 0:01-0:05</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7110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DF25AE-0DC3-BF3D-339B-B15D540C3A9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3DCECD85-1B53-6620-0430-C0AC26A11BD9}"/>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55000" lnSpcReduction="20000"/>
          </a:bodyPr>
          <a:lstStyle/>
          <a:p>
            <a:pPr algn="just"/>
            <a:r>
              <a:rPr lang="el-GR" sz="3500" dirty="0">
                <a:latin typeface="Times New Roman" panose="02020603050405020304" pitchFamily="18" charset="0"/>
                <a:cs typeface="Times New Roman" panose="02020603050405020304" pitchFamily="18" charset="0"/>
              </a:rPr>
              <a:t>Από τις δύο ομάδες, η </a:t>
            </a:r>
            <a:r>
              <a:rPr lang="el-GR" sz="3500" dirty="0" err="1">
                <a:latin typeface="Times New Roman" panose="02020603050405020304" pitchFamily="18" charset="0"/>
                <a:cs typeface="Times New Roman" panose="02020603050405020304" pitchFamily="18" charset="0"/>
              </a:rPr>
              <a:t>πλειονοτική</a:t>
            </a:r>
            <a:r>
              <a:rPr lang="el-GR" sz="3500" dirty="0">
                <a:latin typeface="Times New Roman" panose="02020603050405020304" pitchFamily="18" charset="0"/>
                <a:cs typeface="Times New Roman" panose="02020603050405020304" pitchFamily="18" charset="0"/>
              </a:rPr>
              <a:t> αναπαρίσταται κυρίως ως σημαντική ενώ η μεταναστευτική ως ασήμαντη με ελάχιστες εξαιρέσεις</a:t>
            </a:r>
          </a:p>
          <a:p>
            <a:pPr algn="just"/>
            <a:r>
              <a:rPr lang="el-GR" sz="3500" u="sng" dirty="0" err="1">
                <a:latin typeface="Times New Roman" panose="02020603050405020304" pitchFamily="18" charset="0"/>
                <a:cs typeface="Times New Roman" panose="02020603050405020304" pitchFamily="18" charset="0"/>
              </a:rPr>
              <a:t>Μικρο</a:t>
            </a:r>
            <a:r>
              <a:rPr lang="el-GR" sz="3500" u="sng" dirty="0">
                <a:latin typeface="Times New Roman" panose="02020603050405020304" pitchFamily="18" charset="0"/>
                <a:cs typeface="Times New Roman" panose="02020603050405020304" pitchFamily="18" charset="0"/>
              </a:rPr>
              <a:t>-επίπεδο ανάλυσης</a:t>
            </a:r>
            <a:r>
              <a:rPr lang="el-GR" sz="3500" dirty="0">
                <a:latin typeface="Times New Roman" panose="02020603050405020304" pitchFamily="18" charset="0"/>
                <a:cs typeface="Times New Roman" panose="02020603050405020304" pitchFamily="18" charset="0"/>
              </a:rPr>
              <a:t>:</a:t>
            </a:r>
          </a:p>
          <a:p>
            <a:pPr algn="just"/>
            <a:r>
              <a:rPr lang="el-GR" sz="3500" b="1" dirty="0">
                <a:latin typeface="Times New Roman" panose="02020603050405020304" pitchFamily="18" charset="0"/>
                <a:cs typeface="Times New Roman" panose="02020603050405020304" pitchFamily="18" charset="0"/>
              </a:rPr>
              <a:t>Θεωρία έγκλησης</a:t>
            </a:r>
            <a:r>
              <a:rPr lang="el-GR" sz="3500" dirty="0">
                <a:latin typeface="Times New Roman" panose="02020603050405020304" pitchFamily="18" charset="0"/>
                <a:cs typeface="Times New Roman" panose="02020603050405020304" pitchFamily="18" charset="0"/>
              </a:rPr>
              <a:t>: Η μεταναστευτική ομάδα γίνεται ορατή μέσω της συστηματικής ελαχιστοποίησης ως ασήμαντη μέσω της «στέρησης προσώπου», με εξαίρεση τα μέλη εκείνα που αφομοιώνονται στο </a:t>
            </a:r>
            <a:r>
              <a:rPr lang="el-GR" sz="3500" dirty="0" err="1">
                <a:latin typeface="Times New Roman" panose="02020603050405020304" pitchFamily="18" charset="0"/>
                <a:cs typeface="Times New Roman" panose="02020603050405020304" pitchFamily="18" charset="0"/>
              </a:rPr>
              <a:t>πλειονοτικό</a:t>
            </a:r>
            <a:r>
              <a:rPr lang="el-GR" sz="3500" dirty="0">
                <a:latin typeface="Times New Roman" panose="02020603050405020304" pitchFamily="18" charset="0"/>
                <a:cs typeface="Times New Roman" panose="02020603050405020304" pitchFamily="18" charset="0"/>
              </a:rPr>
              <a:t> πρότυπο και «αποκτούν πρόσωπο»</a:t>
            </a:r>
          </a:p>
          <a:p>
            <a:pPr algn="just"/>
            <a:r>
              <a:rPr lang="el-GR" sz="3500" b="1" dirty="0">
                <a:latin typeface="Times New Roman" panose="02020603050405020304" pitchFamily="18" charset="0"/>
                <a:cs typeface="Times New Roman" panose="02020603050405020304" pitchFamily="18" charset="0"/>
              </a:rPr>
              <a:t>Θεωρία απόρριψης/αποβολής</a:t>
            </a:r>
            <a:r>
              <a:rPr lang="el-GR" sz="3500" dirty="0">
                <a:latin typeface="Times New Roman" panose="02020603050405020304" pitchFamily="18" charset="0"/>
                <a:cs typeface="Times New Roman" panose="02020603050405020304" pitchFamily="18" charset="0"/>
              </a:rPr>
              <a:t>: Η «απόκτηση προσώπου» για τη μεταναστευτική ομάδα χωρίς την προϋπόθεση της αφομοίωσης φαίνεται να αποτελεί απειλή και για αυτό απορρίπτεται και αποβάλλεται</a:t>
            </a:r>
          </a:p>
          <a:p>
            <a:pPr algn="just"/>
            <a:r>
              <a:rPr lang="el-GR" sz="3500" u="sng" dirty="0" err="1">
                <a:latin typeface="Times New Roman" panose="02020603050405020304" pitchFamily="18" charset="0"/>
                <a:cs typeface="Times New Roman" panose="02020603050405020304" pitchFamily="18" charset="0"/>
              </a:rPr>
              <a:t>Μακρο</a:t>
            </a:r>
            <a:r>
              <a:rPr lang="el-GR" sz="3500" u="sng" dirty="0">
                <a:latin typeface="Times New Roman" panose="02020603050405020304" pitchFamily="18" charset="0"/>
                <a:cs typeface="Times New Roman" panose="02020603050405020304" pitchFamily="18" charset="0"/>
              </a:rPr>
              <a:t>-επίπεδο ανάλυσης</a:t>
            </a:r>
            <a:r>
              <a:rPr lang="el-GR" sz="3500" dirty="0">
                <a:latin typeface="Times New Roman" panose="02020603050405020304" pitchFamily="18" charset="0"/>
                <a:cs typeface="Times New Roman" panose="02020603050405020304" pitchFamily="18" charset="0"/>
              </a:rPr>
              <a:t>:</a:t>
            </a:r>
          </a:p>
          <a:p>
            <a:pPr algn="just"/>
            <a:r>
              <a:rPr lang="el-GR" sz="3500" dirty="0">
                <a:latin typeface="Times New Roman" panose="02020603050405020304" pitchFamily="18" charset="0"/>
                <a:cs typeface="Times New Roman" panose="02020603050405020304" pitchFamily="18" charset="0"/>
              </a:rPr>
              <a:t>Διαμόρφωση ρατσιστικού λόγου καταπίεσης της ετερότητας αφού τα μέλη μιας ομάδας που συμβαδίζει με αυτή αναπαρίστανται ως ασήμαντα και ανώνυμα, ενώ στα μέλη που προέρχονται από μία ομάδα ετερότητας αλλά αφομοιώνονται στις εθνικές/</a:t>
            </a:r>
            <a:r>
              <a:rPr lang="el-GR" sz="3500" dirty="0" err="1">
                <a:latin typeface="Times New Roman" panose="02020603050405020304" pitchFamily="18" charset="0"/>
                <a:cs typeface="Times New Roman" panose="02020603050405020304" pitchFamily="18" charset="0"/>
              </a:rPr>
              <a:t>πλειονοτικές</a:t>
            </a:r>
            <a:r>
              <a:rPr lang="el-GR" sz="3500" dirty="0">
                <a:latin typeface="Times New Roman" panose="02020603050405020304" pitchFamily="18" charset="0"/>
                <a:cs typeface="Times New Roman" panose="02020603050405020304" pitchFamily="18" charset="0"/>
              </a:rPr>
              <a:t> προσταγές ή επιθυμούν την αφομοίωση δίνεται έμφαση και υπόσταση</a:t>
            </a:r>
          </a:p>
          <a:p>
            <a:pPr algn="just"/>
            <a:r>
              <a:rPr lang="el-GR" sz="3500" dirty="0">
                <a:latin typeface="Times New Roman" panose="02020603050405020304" pitchFamily="18" charset="0"/>
                <a:cs typeface="Times New Roman" panose="02020603050405020304" pitchFamily="18" charset="0"/>
              </a:rPr>
              <a:t>Η καταπίεση της ετερότητας έχει ως στόχο την ευκολότερη διαχείριση, μεγαλύτερη ανοχή και μείωση της </a:t>
            </a:r>
            <a:r>
              <a:rPr lang="el-GR" sz="3500" dirty="0" err="1">
                <a:latin typeface="Times New Roman" panose="02020603050405020304" pitchFamily="18" charset="0"/>
                <a:cs typeface="Times New Roman" panose="02020603050405020304" pitchFamily="18" charset="0"/>
              </a:rPr>
              <a:t>απειλητικότητάς</a:t>
            </a:r>
            <a:r>
              <a:rPr lang="el-GR" sz="3500" dirty="0">
                <a:latin typeface="Times New Roman" panose="02020603050405020304" pitchFamily="18" charset="0"/>
                <a:cs typeface="Times New Roman" panose="02020603050405020304" pitchFamily="18" charset="0"/>
              </a:rPr>
              <a:t> της από την </a:t>
            </a:r>
            <a:r>
              <a:rPr lang="el-GR" sz="3500" dirty="0" err="1">
                <a:latin typeface="Times New Roman" panose="02020603050405020304" pitchFamily="18" charset="0"/>
                <a:cs typeface="Times New Roman" panose="02020603050405020304" pitchFamily="18" charset="0"/>
              </a:rPr>
              <a:t>πλειονοτική</a:t>
            </a:r>
            <a:r>
              <a:rPr lang="el-GR" sz="3500" dirty="0">
                <a:latin typeface="Times New Roman" panose="02020603050405020304" pitchFamily="18" charset="0"/>
                <a:cs typeface="Times New Roman" panose="02020603050405020304" pitchFamily="18" charset="0"/>
              </a:rPr>
              <a:t> ομάδα και διαμορφώνει έναν πιο έμμεσο και αμφίσημο ρατσισμό</a:t>
            </a:r>
          </a:p>
          <a:p>
            <a:endParaRPr lang="el-GR" sz="3500"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66702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70AEA2-EC26-A156-1D4E-0B0E8F85B729}"/>
              </a:ext>
            </a:extLst>
          </p:cNvPr>
          <p:cNvSpPr>
            <a:spLocks noGrp="1"/>
          </p:cNvSpPr>
          <p:nvPr>
            <p:ph type="title"/>
          </p:nvPr>
        </p:nvSpPr>
        <p:spPr>
          <a:xfrm>
            <a:off x="838200" y="365125"/>
            <a:ext cx="10515600" cy="6082809"/>
          </a:xfrm>
        </p:spPr>
        <p:style>
          <a:lnRef idx="1">
            <a:schemeClr val="accent6"/>
          </a:lnRef>
          <a:fillRef idx="2">
            <a:schemeClr val="accent6"/>
          </a:fillRef>
          <a:effectRef idx="1">
            <a:schemeClr val="accent6"/>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Συζήτηση και συμπεράσματα</a:t>
            </a:r>
          </a:p>
        </p:txBody>
      </p:sp>
      <p:sp>
        <p:nvSpPr>
          <p:cNvPr id="3" name="Θέση περιεχομένου 2">
            <a:extLst>
              <a:ext uri="{FF2B5EF4-FFF2-40B4-BE49-F238E27FC236}">
                <a16:creationId xmlns:a16="http://schemas.microsoft.com/office/drawing/2014/main" id="{60608052-CFAB-1159-47B7-054E11D50CBD}"/>
              </a:ext>
            </a:extLst>
          </p:cNvPr>
          <p:cNvSpPr>
            <a:spLocks noGrp="1"/>
          </p:cNvSpPr>
          <p:nvPr>
            <p:ph idx="1"/>
          </p:nvPr>
        </p:nvSpPr>
        <p:spPr>
          <a:xfrm>
            <a:off x="10708848" y="5967167"/>
            <a:ext cx="644951" cy="209796"/>
          </a:xfrm>
        </p:spPr>
        <p:txBody>
          <a:bodyPr>
            <a:normAutofit fontScale="32500" lnSpcReduction="20000"/>
          </a:bodyPr>
          <a:lstStyle/>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97602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3E5BE1-4F4D-58E0-D48B-4DF65BEEEBDE}"/>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Συζήτηση και συμπεράσματα</a:t>
            </a:r>
          </a:p>
        </p:txBody>
      </p:sp>
      <p:sp>
        <p:nvSpPr>
          <p:cNvPr id="3" name="Θέση περιεχομένου 2">
            <a:extLst>
              <a:ext uri="{FF2B5EF4-FFF2-40B4-BE49-F238E27FC236}">
                <a16:creationId xmlns:a16="http://schemas.microsoft.com/office/drawing/2014/main" id="{6E132B34-0360-3EEC-22D8-C3823CDEF01F}"/>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Στόχος του άρθρου: αν και σε τι βαθμό: Αντιρατσιστικά(?) κείμενα φορέων που υποστηρίζουν τους/τις μετανάστες/</a:t>
            </a:r>
            <a:r>
              <a:rPr lang="el-GR" dirty="0" err="1">
                <a:latin typeface="Times New Roman" panose="02020603050405020304" pitchFamily="18" charset="0"/>
                <a:cs typeface="Times New Roman" panose="02020603050405020304" pitchFamily="18" charset="0"/>
              </a:rPr>
              <a:t>τριες</a:t>
            </a:r>
            <a:r>
              <a:rPr lang="el-GR" dirty="0">
                <a:latin typeface="Times New Roman" panose="02020603050405020304" pitchFamily="18" charset="0"/>
                <a:cs typeface="Times New Roman" panose="02020603050405020304" pitchFamily="18" charset="0"/>
              </a:rPr>
              <a:t> εν τέλει ενισχύουν ή ανασυγκροτούν ρατσιστικούς λόγους</a:t>
            </a:r>
          </a:p>
          <a:p>
            <a:pPr algn="just"/>
            <a:r>
              <a:rPr lang="el-GR" dirty="0">
                <a:latin typeface="Times New Roman" panose="02020603050405020304" pitchFamily="18" charset="0"/>
                <a:cs typeface="Times New Roman" panose="02020603050405020304" pitchFamily="18" charset="0"/>
              </a:rPr>
              <a:t>Εξέταση </a:t>
            </a:r>
            <a:r>
              <a:rPr lang="el-GR" dirty="0" err="1">
                <a:latin typeface="Times New Roman" panose="02020603050405020304" pitchFamily="18" charset="0"/>
                <a:cs typeface="Times New Roman" panose="02020603050405020304" pitchFamily="18" charset="0"/>
              </a:rPr>
              <a:t>επανασυγκρότησης</a:t>
            </a:r>
            <a:r>
              <a:rPr lang="el-GR" dirty="0">
                <a:latin typeface="Times New Roman" panose="02020603050405020304" pitchFamily="18" charset="0"/>
                <a:cs typeface="Times New Roman" panose="02020603050405020304" pitchFamily="18" charset="0"/>
              </a:rPr>
              <a:t> ρατσιστικών λόγων μέσω της </a:t>
            </a:r>
            <a:r>
              <a:rPr lang="el-GR" b="1" dirty="0">
                <a:latin typeface="Times New Roman" panose="02020603050405020304" pitchFamily="18" charset="0"/>
                <a:cs typeface="Times New Roman" panose="02020603050405020304" pitchFamily="18" charset="0"/>
              </a:rPr>
              <a:t>ανοχή</a:t>
            </a:r>
            <a:r>
              <a:rPr lang="el-GR" dirty="0">
                <a:latin typeface="Times New Roman" panose="02020603050405020304" pitchFamily="18" charset="0"/>
                <a:cs typeface="Times New Roman" panose="02020603050405020304" pitchFamily="18" charset="0"/>
              </a:rPr>
              <a:t>ς και των πρακτικών της: α) ενταξιακός αποκλεισμός β) φιλοξενία γ) ελαχιστοποίηση ετερότητας</a:t>
            </a:r>
          </a:p>
          <a:p>
            <a:pPr algn="just"/>
            <a:r>
              <a:rPr lang="el-GR" dirty="0">
                <a:latin typeface="Times New Roman" panose="02020603050405020304" pitchFamily="18" charset="0"/>
                <a:cs typeface="Times New Roman" panose="02020603050405020304" pitchFamily="18" charset="0"/>
              </a:rPr>
              <a:t>Εργαλεία ανάλυσης: Θεωρία τρόπων αναπαράστασης (</a:t>
            </a:r>
            <a:r>
              <a:rPr lang="en-US" dirty="0">
                <a:latin typeface="Times New Roman" panose="02020603050405020304" pitchFamily="18" charset="0"/>
                <a:cs typeface="Times New Roman" panose="02020603050405020304" pitchFamily="18" charset="0"/>
              </a:rPr>
              <a:t>van Leeuwen)</a:t>
            </a:r>
            <a:r>
              <a:rPr lang="el-GR" dirty="0">
                <a:latin typeface="Times New Roman" panose="02020603050405020304" pitchFamily="18" charset="0"/>
                <a:cs typeface="Times New Roman" panose="02020603050405020304" pitchFamily="18" charset="0"/>
              </a:rPr>
              <a:t> και θεωρίες έγκλησης (ορατότητας) και απόρριψης/αποβολής</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423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8F327E-3523-9FBA-10D5-536B22E567E9}"/>
              </a:ext>
            </a:extLst>
          </p:cNvPr>
          <p:cNvSpPr>
            <a:spLocks noGrp="1"/>
          </p:cNvSpPr>
          <p:nvPr>
            <p:ph type="title"/>
          </p:nvPr>
        </p:nvSpPr>
        <p:spPr/>
        <p:txBody>
          <a:bodyPr>
            <a:normAutofit fontScale="90000"/>
          </a:bodyPr>
          <a:lstStyle/>
          <a:p>
            <a:r>
              <a:rPr lang="el-GR" dirty="0">
                <a:latin typeface="Times New Roman" panose="02020603050405020304" pitchFamily="18" charset="0"/>
                <a:cs typeface="Times New Roman" panose="02020603050405020304" pitchFamily="18" charset="0"/>
              </a:rPr>
              <a:t>Οι μετανάστες/</a:t>
            </a:r>
            <a:r>
              <a:rPr lang="el-GR" dirty="0" err="1">
                <a:latin typeface="Times New Roman" panose="02020603050405020304" pitchFamily="18" charset="0"/>
                <a:cs typeface="Times New Roman" panose="02020603050405020304" pitchFamily="18" charset="0"/>
              </a:rPr>
              <a:t>τριες</a:t>
            </a:r>
            <a:r>
              <a:rPr lang="el-GR" dirty="0">
                <a:latin typeface="Times New Roman" panose="02020603050405020304" pitchFamily="18" charset="0"/>
                <a:cs typeface="Times New Roman" panose="02020603050405020304" pitchFamily="18" charset="0"/>
              </a:rPr>
              <a:t> αναπαρίστανται </a:t>
            </a:r>
            <a:r>
              <a:rPr lang="el-GR" dirty="0" err="1">
                <a:latin typeface="Times New Roman" panose="02020603050405020304" pitchFamily="18" charset="0"/>
                <a:cs typeface="Times New Roman" panose="02020603050405020304" pitchFamily="18" charset="0"/>
              </a:rPr>
              <a:t>συτηματικά</a:t>
            </a:r>
            <a:r>
              <a:rPr lang="el-GR" dirty="0">
                <a:latin typeface="Times New Roman" panose="02020603050405020304" pitchFamily="18" charset="0"/>
                <a:cs typeface="Times New Roman" panose="02020603050405020304" pitchFamily="18" charset="0"/>
              </a:rPr>
              <a:t> ως οι:</a:t>
            </a:r>
            <a:br>
              <a:rPr lang="el-GR" dirty="0">
                <a:latin typeface="Times New Roman" panose="02020603050405020304" pitchFamily="18" charset="0"/>
                <a:cs typeface="Times New Roman" panose="02020603050405020304" pitchFamily="18" charset="0"/>
              </a:rPr>
            </a:b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73311E5-86B8-1554-FD7B-32F8E7D2CDAC}"/>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 Άλλοι/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οποιαδήποτε άλλη επιτέλεση θεωρείται απειλή και απορρίπτεται/αποβάλλεται</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 Φιλοξενούμενοι/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οποιαδήποτε άλλη επιτέλεση θεωρείται απειλή και απορρίπτεται/αποβάλλεται</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 Απρόσωποι/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οποιαδήποτε άλλη επιτέλεση θεωρείται απειλή και απορρίπτεται/αποβάλλεται εκτός από αυτή του μέλους που αφομοιώνεται</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 Σημαντικοί/</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αξιόλογοι/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υπό τον όρο της αφομοίωσης: οποιαδήποτε άλλη επιτέλεση θεωρείται απειλή και απορρίπτεται/αποβάλλεται</a:t>
            </a:r>
          </a:p>
          <a:p>
            <a:pPr algn="just"/>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1756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8DF90A-1F05-8FD6-EA92-EA1E3E3676A4}"/>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Συζήτηση και συμπεράσματα</a:t>
            </a:r>
          </a:p>
        </p:txBody>
      </p:sp>
      <p:sp>
        <p:nvSpPr>
          <p:cNvPr id="3" name="Θέση περιεχομένου 2">
            <a:extLst>
              <a:ext uri="{FF2B5EF4-FFF2-40B4-BE49-F238E27FC236}">
                <a16:creationId xmlns:a16="http://schemas.microsoft.com/office/drawing/2014/main" id="{2D2196E8-8A95-E146-D426-41E255B13F17}"/>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Βλέπουμε λοιπόν ότι όντως υπάρχει ανασυγκρότηση ρατσιστικών λόγων μέσω του αποκλεισμού, της καταπίεσης και της ανοχής</a:t>
            </a:r>
          </a:p>
          <a:p>
            <a:pPr algn="just"/>
            <a:r>
              <a:rPr lang="el-GR" dirty="0">
                <a:latin typeface="Times New Roman" panose="02020603050405020304" pitchFamily="18" charset="0"/>
                <a:cs typeface="Times New Roman" panose="02020603050405020304" pitchFamily="18" charset="0"/>
              </a:rPr>
              <a:t>Η ανοχή βοηθά στην πρόσληψη της μεταναστευτικής ομάδας ως  λιγότερο απειλητικής και περισσότερο </a:t>
            </a:r>
            <a:r>
              <a:rPr lang="el-GR" dirty="0" err="1">
                <a:latin typeface="Times New Roman" panose="02020603050405020304" pitchFamily="18" charset="0"/>
                <a:cs typeface="Times New Roman" panose="02020603050405020304" pitchFamily="18" charset="0"/>
              </a:rPr>
              <a:t>διαχειρίσιμης</a:t>
            </a:r>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Τα κείμενα που εξετάστηκαν ενώ αρχικά φαίνεται να υποστηρίζουν όλους/</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τους/τις μετανάστες/</a:t>
            </a:r>
            <a:r>
              <a:rPr lang="el-GR" dirty="0" err="1">
                <a:latin typeface="Times New Roman" panose="02020603050405020304" pitchFamily="18" charset="0"/>
                <a:cs typeface="Times New Roman" panose="02020603050405020304" pitchFamily="18" charset="0"/>
              </a:rPr>
              <a:t>τριες</a:t>
            </a:r>
            <a:r>
              <a:rPr lang="el-GR" dirty="0">
                <a:latin typeface="Times New Roman" panose="02020603050405020304" pitchFamily="18" charset="0"/>
                <a:cs typeface="Times New Roman" panose="02020603050405020304" pitchFamily="18" charset="0"/>
              </a:rPr>
              <a:t>, εν τέλει «υποστηρίζουν» μόνο τα άτομα εκείνα που επιθυμούν να αφομοιωθούν και ως εκ τούτου να σταματήσουν να αποτελούν απειλή για την </a:t>
            </a:r>
            <a:r>
              <a:rPr lang="el-GR" dirty="0" err="1">
                <a:latin typeface="Times New Roman" panose="02020603050405020304" pitchFamily="18" charset="0"/>
                <a:cs typeface="Times New Roman" panose="02020603050405020304" pitchFamily="18" charset="0"/>
              </a:rPr>
              <a:t>πλειονοτική</a:t>
            </a:r>
            <a:r>
              <a:rPr lang="el-GR" dirty="0">
                <a:latin typeface="Times New Roman" panose="02020603050405020304" pitchFamily="18" charset="0"/>
                <a:cs typeface="Times New Roman" panose="02020603050405020304" pitchFamily="18" charset="0"/>
              </a:rPr>
              <a:t> ομάδα</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26574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AB8FC-AF8C-6C9C-219E-F753CA25937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ΤΕΛΙΚΑ:</a:t>
            </a:r>
          </a:p>
        </p:txBody>
      </p:sp>
      <p:sp>
        <p:nvSpPr>
          <p:cNvPr id="3" name="Θέση περιεχομένου 2">
            <a:extLst>
              <a:ext uri="{FF2B5EF4-FFF2-40B4-BE49-F238E27FC236}">
                <a16:creationId xmlns:a16="http://schemas.microsoft.com/office/drawing/2014/main" id="{8EFD1C89-8EDC-DCBC-864F-C1D431F422C6}"/>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algn="just"/>
            <a:r>
              <a:rPr lang="el-GR" dirty="0">
                <a:latin typeface="Times New Roman" panose="02020603050405020304" pitchFamily="18" charset="0"/>
                <a:cs typeface="Times New Roman" panose="02020603050405020304" pitchFamily="18" charset="0"/>
              </a:rPr>
              <a:t>Όντως, στα κείμενα που εξετάστηκαν διαμορφώνεται ένας φαινομενικά αντιρατσιστικός λόγος που ενώ φαίνεται να υποστηρίζει τις μεταναστευτικές ομάδες εν τέλει στοχεύει στη διαχείριση των ανεκτών ορίων της ορατότητάς τους</a:t>
            </a:r>
          </a:p>
          <a:p>
            <a:pPr algn="just"/>
            <a:r>
              <a:rPr lang="el-GR" dirty="0">
                <a:latin typeface="Times New Roman" panose="02020603050405020304" pitchFamily="18" charset="0"/>
                <a:cs typeface="Times New Roman" panose="02020603050405020304" pitchFamily="18" charset="0"/>
              </a:rPr>
              <a:t>ΑΦΟΥ:</a:t>
            </a:r>
          </a:p>
          <a:p>
            <a:pPr algn="just"/>
            <a:r>
              <a:rPr lang="el-GR" dirty="0">
                <a:latin typeface="Times New Roman" panose="02020603050405020304" pitchFamily="18" charset="0"/>
                <a:cs typeface="Times New Roman" panose="02020603050405020304" pitchFamily="18" charset="0"/>
              </a:rPr>
              <a:t>Καθιστούν </a:t>
            </a:r>
            <a:r>
              <a:rPr lang="el-GR" b="1" u="sng" dirty="0">
                <a:latin typeface="Times New Roman" panose="02020603050405020304" pitchFamily="18" charset="0"/>
                <a:cs typeface="Times New Roman" panose="02020603050405020304" pitchFamily="18" charset="0"/>
              </a:rPr>
              <a:t>ορατή</a:t>
            </a:r>
            <a:r>
              <a:rPr lang="el-GR" dirty="0">
                <a:latin typeface="Times New Roman" panose="02020603050405020304" pitchFamily="18" charset="0"/>
                <a:cs typeface="Times New Roman" panose="02020603050405020304" pitchFamily="18" charset="0"/>
              </a:rPr>
              <a:t> την </a:t>
            </a:r>
            <a:r>
              <a:rPr lang="el-GR" b="1" u="sng" dirty="0">
                <a:latin typeface="Times New Roman" panose="02020603050405020304" pitchFamily="18" charset="0"/>
                <a:cs typeface="Times New Roman" panose="02020603050405020304" pitchFamily="18" charset="0"/>
              </a:rPr>
              <a:t>ανεκτή</a:t>
            </a:r>
            <a:r>
              <a:rPr lang="el-GR" dirty="0">
                <a:latin typeface="Times New Roman" panose="02020603050405020304" pitchFamily="18" charset="0"/>
                <a:cs typeface="Times New Roman" panose="02020603050405020304" pitchFamily="18" charset="0"/>
              </a:rPr>
              <a:t> μεταναστευτική ομάδα και </a:t>
            </a:r>
            <a:r>
              <a:rPr lang="el-GR" b="1" u="sng" dirty="0">
                <a:latin typeface="Times New Roman" panose="02020603050405020304" pitchFamily="18" charset="0"/>
                <a:cs typeface="Times New Roman" panose="02020603050405020304" pitchFamily="18" charset="0"/>
              </a:rPr>
              <a:t>αποσιωπούν</a:t>
            </a:r>
            <a:r>
              <a:rPr lang="el-GR" dirty="0">
                <a:latin typeface="Times New Roman" panose="02020603050405020304" pitchFamily="18" charset="0"/>
                <a:cs typeface="Times New Roman" panose="02020603050405020304" pitchFamily="18" charset="0"/>
              </a:rPr>
              <a:t> (καθιστώντας έτσι μη ορατή) τη </a:t>
            </a:r>
            <a:r>
              <a:rPr lang="el-GR" b="1" u="sng" dirty="0">
                <a:latin typeface="Times New Roman" panose="02020603050405020304" pitchFamily="18" charset="0"/>
                <a:cs typeface="Times New Roman" panose="02020603050405020304" pitchFamily="18" charset="0"/>
              </a:rPr>
              <a:t>μη ανεκτή </a:t>
            </a:r>
            <a:r>
              <a:rPr lang="el-GR" dirty="0">
                <a:latin typeface="Times New Roman" panose="02020603050405020304" pitchFamily="18" charset="0"/>
                <a:cs typeface="Times New Roman" panose="02020603050405020304" pitchFamily="18" charset="0"/>
              </a:rPr>
              <a:t>ομάδα</a:t>
            </a:r>
          </a:p>
          <a:p>
            <a:pPr algn="just"/>
            <a:r>
              <a:rPr lang="el-GR" dirty="0">
                <a:latin typeface="Times New Roman" panose="02020603050405020304" pitchFamily="18" charset="0"/>
                <a:cs typeface="Times New Roman" panose="02020603050405020304" pitchFamily="18" charset="0"/>
              </a:rPr>
              <a:t>ΑΡΑ:</a:t>
            </a:r>
          </a:p>
          <a:p>
            <a:pPr algn="just"/>
            <a:r>
              <a:rPr lang="el-GR" dirty="0">
                <a:latin typeface="Times New Roman" panose="02020603050405020304" pitchFamily="18" charset="0"/>
                <a:cs typeface="Times New Roman" panose="02020603050405020304" pitchFamily="18" charset="0"/>
              </a:rPr>
              <a:t>Ανασυγκρότηση ρατσισμού σε «αντιρατσιστικό» περιβάλλον</a:t>
            </a:r>
          </a:p>
        </p:txBody>
      </p:sp>
    </p:spTree>
    <p:extLst>
      <p:ext uri="{BB962C8B-B14F-4D97-AF65-F5344CB8AC3E}">
        <p14:creationId xmlns:p14="http://schemas.microsoft.com/office/powerpoint/2010/main" val="39140016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B7D71D47-6733-DA78-DA77-F2E633179322}"/>
              </a:ext>
            </a:extLst>
          </p:cNvPr>
          <p:cNvSpPr>
            <a:spLocks noGrp="1"/>
          </p:cNvSpPr>
          <p:nvPr>
            <p:ph type="title"/>
          </p:nvPr>
        </p:nvSpPr>
        <p:spPr>
          <a:xfrm>
            <a:off x="5093520" y="2744662"/>
            <a:ext cx="6589707" cy="2387600"/>
          </a:xfrm>
        </p:spPr>
        <p:txBody>
          <a:bodyPr vert="horz" lIns="91440" tIns="45720" rIns="91440" bIns="45720" rtlCol="0" anchor="b">
            <a:normAutofit/>
          </a:bodyPr>
          <a:lstStyle/>
          <a:p>
            <a:pPr algn="r"/>
            <a:r>
              <a:rPr lang="en-US" sz="6000" kern="1200" dirty="0" err="1">
                <a:latin typeface="Times New Roman" panose="02020603050405020304" pitchFamily="18" charset="0"/>
                <a:cs typeface="Times New Roman" panose="02020603050405020304" pitchFamily="18" charset="0"/>
              </a:rPr>
              <a:t>Ευχ</a:t>
            </a:r>
            <a:r>
              <a:rPr lang="en-US" sz="6000" kern="1200" dirty="0">
                <a:latin typeface="Times New Roman" panose="02020603050405020304" pitchFamily="18" charset="0"/>
                <a:cs typeface="Times New Roman" panose="02020603050405020304" pitchFamily="18" charset="0"/>
              </a:rPr>
              <a:t>αριστώ πολύ!</a:t>
            </a:r>
          </a:p>
        </p:txBody>
      </p:sp>
      <p:cxnSp>
        <p:nvCxnSpPr>
          <p:cNvPr id="37" name="Straight Connector 36">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9" name="Freeform: Shape 38">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7" name="Arc 46">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305471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4B7CB0-3641-D42B-567F-32E2F56463AB}"/>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Εισαγωγή</a:t>
            </a:r>
          </a:p>
        </p:txBody>
      </p:sp>
      <p:sp>
        <p:nvSpPr>
          <p:cNvPr id="3" name="Θέση περιεχομένου 2">
            <a:extLst>
              <a:ext uri="{FF2B5EF4-FFF2-40B4-BE49-F238E27FC236}">
                <a16:creationId xmlns:a16="http://schemas.microsoft.com/office/drawing/2014/main" id="{D69676B5-2563-18C1-827B-9FF9DD7DB6F6}"/>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Προσαρμοσμένος ρατσισμός: α) Νέος ρατσισμός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new racism</a:t>
            </a:r>
            <a:r>
              <a:rPr lang="el-GR"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Barker</a:t>
            </a:r>
            <a:r>
              <a:rPr lang="el-GR" dirty="0">
                <a:effectLst/>
                <a:latin typeface="Times New Roman" panose="02020603050405020304" pitchFamily="18" charset="0"/>
                <a:ea typeface="Times New Roman" panose="02020603050405020304" pitchFamily="18" charset="0"/>
              </a:rPr>
              <a:t> 1979, 1981) β) ρατσισμός χωρίς φυλές (</a:t>
            </a:r>
            <a:r>
              <a:rPr lang="en-US" dirty="0">
                <a:effectLst/>
                <a:latin typeface="Times New Roman" panose="02020603050405020304" pitchFamily="18" charset="0"/>
                <a:ea typeface="Times New Roman" panose="02020603050405020304" pitchFamily="18" charset="0"/>
              </a:rPr>
              <a:t>racism without races</a:t>
            </a:r>
            <a:r>
              <a:rPr lang="el-GR" dirty="0">
                <a:effectLst/>
                <a:latin typeface="Times New Roman" panose="02020603050405020304" pitchFamily="18" charset="0"/>
                <a:ea typeface="Times New Roman" panose="02020603050405020304" pitchFamily="18" charset="0"/>
              </a:rPr>
              <a:t>) ή πολιτισμικός ρατσισμός (</a:t>
            </a:r>
            <a:r>
              <a:rPr lang="en-US" dirty="0">
                <a:effectLst/>
                <a:latin typeface="Times New Roman" panose="02020603050405020304" pitchFamily="18" charset="0"/>
                <a:ea typeface="Times New Roman" panose="02020603050405020304" pitchFamily="18" charset="0"/>
              </a:rPr>
              <a:t>cultural racism</a:t>
            </a:r>
            <a:r>
              <a:rPr lang="el-GR"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Balibar</a:t>
            </a:r>
            <a:r>
              <a:rPr lang="el-GR" dirty="0">
                <a:effectLst/>
                <a:latin typeface="Times New Roman" panose="02020603050405020304" pitchFamily="18" charset="0"/>
                <a:ea typeface="Times New Roman" panose="02020603050405020304" pitchFamily="18" charset="0"/>
              </a:rPr>
              <a:t> 1991, 2005· </a:t>
            </a:r>
            <a:r>
              <a:rPr lang="en-US" dirty="0">
                <a:effectLst/>
                <a:latin typeface="Times New Roman" panose="02020603050405020304" pitchFamily="18" charset="0"/>
                <a:ea typeface="Times New Roman" panose="02020603050405020304" pitchFamily="18" charset="0"/>
              </a:rPr>
              <a:t>Baber</a:t>
            </a:r>
            <a:r>
              <a:rPr lang="el-GR" dirty="0">
                <a:effectLst/>
                <a:latin typeface="Times New Roman" panose="02020603050405020304" pitchFamily="18" charset="0"/>
                <a:ea typeface="Times New Roman" panose="02020603050405020304" pitchFamily="18" charset="0"/>
              </a:rPr>
              <a:t> 2010) γ) ρευστός ρατσισμός</a:t>
            </a:r>
          </a:p>
          <a:p>
            <a:pPr algn="just"/>
            <a:r>
              <a:rPr lang="el-GR" dirty="0">
                <a:latin typeface="Times New Roman" panose="02020603050405020304" pitchFamily="18" charset="0"/>
                <a:cs typeface="Times New Roman" panose="02020603050405020304" pitchFamily="18" charset="0"/>
              </a:rPr>
              <a:t>Έμφαση όχι στις βιολογικές διαφορές πλέον, αλλά στις πολιτισμικές με στόχο όχι τόσο τον αποκλεισμό της ετερότητας όσο την αφομοίωσή της </a:t>
            </a:r>
          </a:p>
          <a:p>
            <a:pPr algn="just"/>
            <a:r>
              <a:rPr lang="el-GR" dirty="0">
                <a:latin typeface="Times New Roman" panose="02020603050405020304" pitchFamily="18" charset="0"/>
                <a:cs typeface="Times New Roman" panose="02020603050405020304" pitchFamily="18" charset="0"/>
              </a:rPr>
              <a:t>Ρευστός ρατσισμός (</a:t>
            </a:r>
            <a:r>
              <a:rPr lang="en-US" dirty="0">
                <a:effectLst/>
                <a:latin typeface="Times New Roman" panose="02020603050405020304" pitchFamily="18" charset="0"/>
                <a:ea typeface="Times New Roman" panose="02020603050405020304" pitchFamily="18" charset="0"/>
              </a:rPr>
              <a:t>Weaver</a:t>
            </a:r>
            <a:r>
              <a:rPr lang="el-GR" dirty="0">
                <a:latin typeface="Times New Roman" panose="02020603050405020304" pitchFamily="18" charset="0"/>
                <a:ea typeface="Times New Roman" panose="02020603050405020304" pitchFamily="18" charset="0"/>
              </a:rPr>
              <a:t> </a:t>
            </a:r>
            <a:r>
              <a:rPr lang="el-GR" dirty="0">
                <a:effectLst/>
                <a:latin typeface="Times New Roman" panose="02020603050405020304" pitchFamily="18" charset="0"/>
                <a:ea typeface="Times New Roman" panose="02020603050405020304" pitchFamily="18" charset="0"/>
              </a:rPr>
              <a:t>2011: 252)</a:t>
            </a:r>
            <a:r>
              <a:rPr lang="el-GR" dirty="0">
                <a:latin typeface="Times New Roman" panose="02020603050405020304" pitchFamily="18" charset="0"/>
                <a:cs typeface="Times New Roman" panose="02020603050405020304" pitchFamily="18" charset="0"/>
              </a:rPr>
              <a:t>: Δρα καλυμμένα, μπορεί να κρύψει τον χαρακτήρα του, είναι αμφίσημος και εν τέλει κατοχυρώνει τις ιδέες του ως κοινή λογική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Omi</a:t>
            </a:r>
            <a:r>
              <a:rPr lang="el-GR" dirty="0">
                <a:effectLst/>
                <a:latin typeface="Times New Roman" panose="02020603050405020304" pitchFamily="18" charset="0"/>
                <a:ea typeface="Times New Roman" panose="02020603050405020304" pitchFamily="18" charset="0"/>
              </a:rPr>
              <a:t> &amp; </a:t>
            </a:r>
            <a:r>
              <a:rPr lang="en-US" dirty="0">
                <a:effectLst/>
                <a:latin typeface="Times New Roman" panose="02020603050405020304" pitchFamily="18" charset="0"/>
                <a:ea typeface="Times New Roman" panose="02020603050405020304" pitchFamily="18" charset="0"/>
              </a:rPr>
              <a:t>Winant</a:t>
            </a:r>
            <a:r>
              <a:rPr lang="el-GR" dirty="0">
                <a:effectLst/>
                <a:latin typeface="Times New Roman" panose="02020603050405020304" pitchFamily="18" charset="0"/>
                <a:ea typeface="Times New Roman" panose="02020603050405020304" pitchFamily="18" charset="0"/>
              </a:rPr>
              <a:t> 1986· </a:t>
            </a:r>
            <a:r>
              <a:rPr lang="en-US" dirty="0">
                <a:effectLst/>
                <a:latin typeface="Times New Roman" panose="02020603050405020304" pitchFamily="18" charset="0"/>
                <a:ea typeface="Times New Roman" panose="02020603050405020304" pitchFamily="18" charset="0"/>
              </a:rPr>
              <a:t>van Dijk</a:t>
            </a:r>
            <a:r>
              <a:rPr lang="el-GR" dirty="0">
                <a:effectLst/>
                <a:latin typeface="Times New Roman" panose="02020603050405020304" pitchFamily="18" charset="0"/>
                <a:ea typeface="Times New Roman" panose="02020603050405020304" pitchFamily="18" charset="0"/>
              </a:rPr>
              <a:t> 1992)</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8726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0FD948-31CA-7A92-BF1B-B51D90579868}"/>
              </a:ext>
            </a:extLst>
          </p:cNvPr>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Στόχος</a:t>
            </a:r>
          </a:p>
        </p:txBody>
      </p:sp>
      <p:sp>
        <p:nvSpPr>
          <p:cNvPr id="3" name="Θέση περιεχομένου 2">
            <a:extLst>
              <a:ext uri="{FF2B5EF4-FFF2-40B4-BE49-F238E27FC236}">
                <a16:creationId xmlns:a16="http://schemas.microsoft.com/office/drawing/2014/main" id="{2B052B25-5735-B0F0-C088-AA87B3C25379}"/>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just"/>
            <a:r>
              <a:rPr lang="el-GR" dirty="0">
                <a:latin typeface="Times New Roman" panose="02020603050405020304" pitchFamily="18" charset="0"/>
                <a:cs typeface="Times New Roman" panose="02020603050405020304" pitchFamily="18" charset="0"/>
              </a:rPr>
              <a:t>Να δούμε αν και σε τι βαθμό: Αντιρατσιστικά(?) κείμενα φορέων </a:t>
            </a:r>
            <a:r>
              <a:rPr lang="el-GR" dirty="0">
                <a:effectLst/>
                <a:latin typeface="Times New Roman" panose="02020603050405020304" pitchFamily="18" charset="0"/>
                <a:ea typeface="Times New Roman" panose="02020603050405020304" pitchFamily="18" charset="0"/>
              </a:rPr>
              <a:t>(</a:t>
            </a:r>
            <a:r>
              <a:rPr lang="el-GR" i="1" dirty="0" err="1">
                <a:effectLst/>
                <a:latin typeface="Times New Roman" panose="02020603050405020304" pitchFamily="18" charset="0"/>
                <a:ea typeface="Times New Roman" panose="02020603050405020304" pitchFamily="18" charset="0"/>
              </a:rPr>
              <a:t>Μετάδραση</a:t>
            </a:r>
            <a:r>
              <a:rPr lang="el-GR" dirty="0">
                <a:effectLst/>
                <a:latin typeface="Times New Roman" panose="02020603050405020304" pitchFamily="18" charset="0"/>
                <a:ea typeface="Times New Roman" panose="02020603050405020304" pitchFamily="18" charset="0"/>
              </a:rPr>
              <a:t>, </a:t>
            </a:r>
            <a:r>
              <a:rPr lang="el-GR" i="1" dirty="0">
                <a:effectLst/>
                <a:latin typeface="Times New Roman" panose="02020603050405020304" pitchFamily="18" charset="0"/>
                <a:ea typeface="Times New Roman" panose="02020603050405020304" pitchFamily="18" charset="0"/>
              </a:rPr>
              <a:t>Ίδρυμα </a:t>
            </a:r>
            <a:r>
              <a:rPr lang="el-GR" i="1" dirty="0" err="1">
                <a:effectLst/>
                <a:latin typeface="Times New Roman" panose="02020603050405020304" pitchFamily="18" charset="0"/>
                <a:ea typeface="Times New Roman" panose="02020603050405020304" pitchFamily="18" charset="0"/>
              </a:rPr>
              <a:t>Μποδοσάκη</a:t>
            </a:r>
            <a:r>
              <a:rPr lang="el-GR" dirty="0">
                <a:effectLst/>
                <a:latin typeface="Times New Roman" panose="02020603050405020304" pitchFamily="18" charset="0"/>
                <a:ea typeface="Times New Roman" panose="02020603050405020304" pitchFamily="18" charset="0"/>
              </a:rPr>
              <a:t>)</a:t>
            </a:r>
            <a:r>
              <a:rPr lang="el-GR" dirty="0">
                <a:latin typeface="Times New Roman" panose="02020603050405020304" pitchFamily="18" charset="0"/>
                <a:cs typeface="Times New Roman" panose="02020603050405020304" pitchFamily="18" charset="0"/>
              </a:rPr>
              <a:t> που υποστηρίζουν τους/τις μετανάστες/</a:t>
            </a:r>
            <a:r>
              <a:rPr lang="el-GR" dirty="0" err="1">
                <a:latin typeface="Times New Roman" panose="02020603050405020304" pitchFamily="18" charset="0"/>
                <a:cs typeface="Times New Roman" panose="02020603050405020304" pitchFamily="18" charset="0"/>
              </a:rPr>
              <a:t>τριες</a:t>
            </a:r>
            <a:r>
              <a:rPr lang="el-GR" dirty="0">
                <a:latin typeface="Times New Roman" panose="02020603050405020304" pitchFamily="18" charset="0"/>
                <a:cs typeface="Times New Roman" panose="02020603050405020304" pitchFamily="18" charset="0"/>
              </a:rPr>
              <a:t> εν τέλει ενισχύουν ή ανασυγκροτούν ρατσιστικούς λόγους</a:t>
            </a:r>
          </a:p>
          <a:p>
            <a:pPr algn="just"/>
            <a:r>
              <a:rPr lang="el-GR" dirty="0">
                <a:latin typeface="Times New Roman" panose="02020603050405020304" pitchFamily="18" charset="0"/>
                <a:cs typeface="Times New Roman" panose="02020603050405020304" pitchFamily="18" charset="0"/>
              </a:rPr>
              <a:t>Έρευνα που εντάσσεται στην Κριτική Ανάλυση Λόγου που στοχεύει στην αποκάλυψη κοινωνικών ανισοτήτων μέσω γλωσσικών πρακτικών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Fairclough</a:t>
            </a:r>
            <a:r>
              <a:rPr lang="el-GR" dirty="0">
                <a:effectLst/>
                <a:latin typeface="Times New Roman" panose="02020603050405020304" pitchFamily="18" charset="0"/>
                <a:ea typeface="Times New Roman" panose="02020603050405020304" pitchFamily="18" charset="0"/>
              </a:rPr>
              <a:t> 1995)</a:t>
            </a:r>
          </a:p>
          <a:p>
            <a:pPr algn="just"/>
            <a:r>
              <a:rPr lang="el-GR" dirty="0">
                <a:latin typeface="Times New Roman" panose="02020603050405020304" pitchFamily="18" charset="0"/>
                <a:cs typeface="Times New Roman" panose="02020603050405020304" pitchFamily="18" charset="0"/>
              </a:rPr>
              <a:t>ΚΑΛ: Σχέση </a:t>
            </a:r>
            <a:r>
              <a:rPr lang="el-GR" dirty="0" err="1">
                <a:latin typeface="Times New Roman" panose="02020603050405020304" pitchFamily="18" charset="0"/>
                <a:cs typeface="Times New Roman" panose="02020603050405020304" pitchFamily="18" charset="0"/>
              </a:rPr>
              <a:t>μικρο</a:t>
            </a:r>
            <a:r>
              <a:rPr lang="el-GR" dirty="0">
                <a:latin typeface="Times New Roman" panose="02020603050405020304" pitchFamily="18" charset="0"/>
                <a:cs typeface="Times New Roman" panose="02020603050405020304" pitchFamily="18" charset="0"/>
              </a:rPr>
              <a:t>-επιπέδου (γλωσσικών επιλογών) με το </a:t>
            </a:r>
            <a:r>
              <a:rPr lang="el-GR" dirty="0" err="1">
                <a:latin typeface="Times New Roman" panose="02020603050405020304" pitchFamily="18" charset="0"/>
                <a:cs typeface="Times New Roman" panose="02020603050405020304" pitchFamily="18" charset="0"/>
              </a:rPr>
              <a:t>μακρο</a:t>
            </a:r>
            <a:r>
              <a:rPr lang="el-GR" dirty="0">
                <a:latin typeface="Times New Roman" panose="02020603050405020304" pitchFamily="18" charset="0"/>
                <a:cs typeface="Times New Roman" panose="02020603050405020304" pitchFamily="18" charset="0"/>
              </a:rPr>
              <a:t>-επίπεδο (κυρίαρχοι λόγοι)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van Dijk</a:t>
            </a:r>
            <a:r>
              <a:rPr lang="el-GR" dirty="0">
                <a:effectLst/>
                <a:latin typeface="Times New Roman" panose="02020603050405020304" pitchFamily="18" charset="0"/>
                <a:ea typeface="Times New Roman" panose="02020603050405020304" pitchFamily="18" charset="0"/>
              </a:rPr>
              <a:t> 2008· </a:t>
            </a:r>
            <a:r>
              <a:rPr lang="el-GR" dirty="0" err="1">
                <a:effectLst/>
                <a:latin typeface="Times New Roman" panose="02020603050405020304" pitchFamily="18" charset="0"/>
                <a:ea typeface="Times New Roman" panose="02020603050405020304" pitchFamily="18" charset="0"/>
              </a:rPr>
              <a:t>Αρχάκης</a:t>
            </a:r>
            <a:r>
              <a:rPr lang="el-GR" dirty="0">
                <a:effectLst/>
                <a:latin typeface="Times New Roman" panose="02020603050405020304" pitchFamily="18" charset="0"/>
                <a:ea typeface="Times New Roman" panose="02020603050405020304" pitchFamily="18" charset="0"/>
              </a:rPr>
              <a:t> 2020)</a:t>
            </a:r>
          </a:p>
          <a:p>
            <a:pPr algn="just"/>
            <a:r>
              <a:rPr lang="el-GR" dirty="0">
                <a:latin typeface="Times New Roman" panose="02020603050405020304" pitchFamily="18" charset="0"/>
                <a:cs typeface="Times New Roman" panose="02020603050405020304" pitchFamily="18" charset="0"/>
              </a:rPr>
              <a:t>Θεωρητική πλαισίωση: α) θεσμικός/συστημικός ρατσισμός με εστίαση στην απειλή και την ανοχή β) έννοια αναπαράστασης</a:t>
            </a:r>
          </a:p>
        </p:txBody>
      </p:sp>
    </p:spTree>
    <p:extLst>
      <p:ext uri="{BB962C8B-B14F-4D97-AF65-F5344CB8AC3E}">
        <p14:creationId xmlns:p14="http://schemas.microsoft.com/office/powerpoint/2010/main" val="156117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783CC-41D5-630E-EAF8-A7A06D4EB2E3}"/>
              </a:ext>
            </a:extLst>
          </p:cNvPr>
          <p:cNvSpPr>
            <a:spLocks noGrp="1"/>
          </p:cNvSpPr>
          <p:nvPr>
            <p:ph type="title"/>
          </p:nvPr>
        </p:nvSpPr>
        <p:spPr>
          <a:xfrm>
            <a:off x="838200" y="365125"/>
            <a:ext cx="10515600" cy="5811838"/>
          </a:xfrm>
        </p:spPr>
        <p:style>
          <a:lnRef idx="1">
            <a:schemeClr val="accent6"/>
          </a:lnRef>
          <a:fillRef idx="2">
            <a:schemeClr val="accent6"/>
          </a:fillRef>
          <a:effectRef idx="1">
            <a:schemeClr val="accent6"/>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Θεωρητικό πλαίσιο</a:t>
            </a:r>
          </a:p>
        </p:txBody>
      </p:sp>
      <p:sp>
        <p:nvSpPr>
          <p:cNvPr id="3" name="Θέση περιεχομένου 2">
            <a:extLst>
              <a:ext uri="{FF2B5EF4-FFF2-40B4-BE49-F238E27FC236}">
                <a16:creationId xmlns:a16="http://schemas.microsoft.com/office/drawing/2014/main" id="{80F60726-95E9-C511-BDC2-BFB5C6D33B43}"/>
              </a:ext>
            </a:extLst>
          </p:cNvPr>
          <p:cNvSpPr>
            <a:spLocks noGrp="1"/>
          </p:cNvSpPr>
          <p:nvPr>
            <p:ph idx="1"/>
          </p:nvPr>
        </p:nvSpPr>
        <p:spPr>
          <a:xfrm flipH="1">
            <a:off x="188536" y="4224197"/>
            <a:ext cx="357433" cy="281815"/>
          </a:xfrm>
        </p:spPr>
        <p:txBody>
          <a:bodyPr>
            <a:normAutofit fontScale="55000" lnSpcReduction="20000"/>
          </a:bodyPr>
          <a:lstStyle/>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286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92BD8E-34FB-33FF-C05E-0B4210A34B04}"/>
              </a:ext>
            </a:extLst>
          </p:cNvPr>
          <p:cNvSpPr>
            <a:spLocks noGrp="1"/>
          </p:cNvSpPr>
          <p:nvPr>
            <p:ph type="title"/>
          </p:nvPr>
        </p:nvSpPr>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sz="4900" dirty="0">
                <a:latin typeface="Times New Roman" panose="02020603050405020304" pitchFamily="18" charset="0"/>
                <a:cs typeface="Times New Roman" panose="02020603050405020304" pitchFamily="18" charset="0"/>
              </a:rPr>
              <a:t>Ο ρατσισμός (θεσμικός/συστημικός):</a:t>
            </a:r>
            <a:br>
              <a:rPr lang="el-GR" sz="4900" dirty="0">
                <a:latin typeface="Times New Roman" panose="02020603050405020304" pitchFamily="18" charset="0"/>
                <a:cs typeface="Times New Roman" panose="02020603050405020304" pitchFamily="18" charset="0"/>
              </a:rPr>
            </a:br>
            <a:endParaRPr lang="el-GR" sz="49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0A61631-F01E-515B-D46C-0684F0748DB8}"/>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lgn="just">
              <a:buNone/>
            </a:pPr>
            <a:r>
              <a:rPr lang="el-GR" dirty="0">
                <a:latin typeface="Times New Roman" panose="02020603050405020304" pitchFamily="18" charset="0"/>
                <a:cs typeface="Times New Roman" panose="02020603050405020304" pitchFamily="18" charset="0"/>
              </a:rPr>
              <a:t>Ο ρατσισμός (θεσμικός/συστημικός):</a:t>
            </a:r>
          </a:p>
          <a:p>
            <a:pPr algn="just"/>
            <a:r>
              <a:rPr lang="el-GR" dirty="0">
                <a:latin typeface="Times New Roman" panose="02020603050405020304" pitchFamily="18" charset="0"/>
                <a:cs typeface="Times New Roman" panose="02020603050405020304" pitchFamily="18" charset="0"/>
              </a:rPr>
              <a:t>Ελέγχει τη συστηματική διαμόρφωση της (μη) δράσης των ομάδων όσο καλυμμένος κι αν είναι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Bonilla</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Silva</a:t>
            </a:r>
            <a:r>
              <a:rPr lang="el-GR" dirty="0">
                <a:effectLst/>
                <a:latin typeface="Times New Roman" panose="02020603050405020304" pitchFamily="18" charset="0"/>
                <a:ea typeface="Times New Roman" panose="02020603050405020304" pitchFamily="18" charset="0"/>
              </a:rPr>
              <a:t> 1997: 467, </a:t>
            </a:r>
            <a:r>
              <a:rPr lang="en-US" dirty="0">
                <a:effectLst/>
                <a:latin typeface="Times New Roman" panose="02020603050405020304" pitchFamily="18" charset="0"/>
                <a:ea typeface="Times New Roman" panose="02020603050405020304" pitchFamily="18" charset="0"/>
              </a:rPr>
              <a:t>Fanon</a:t>
            </a:r>
            <a:r>
              <a:rPr lang="el-GR" dirty="0">
                <a:effectLst/>
                <a:latin typeface="Times New Roman" panose="02020603050405020304" pitchFamily="18" charset="0"/>
                <a:ea typeface="Times New Roman" panose="02020603050405020304" pitchFamily="18" charset="0"/>
              </a:rPr>
              <a:t> 1967· </a:t>
            </a:r>
            <a:r>
              <a:rPr lang="en-US" dirty="0">
                <a:effectLst/>
                <a:latin typeface="Times New Roman" panose="02020603050405020304" pitchFamily="18" charset="0"/>
                <a:ea typeface="Times New Roman" panose="02020603050405020304" pitchFamily="18" charset="0"/>
              </a:rPr>
              <a:t>Foucault</a:t>
            </a:r>
            <a:r>
              <a:rPr lang="el-GR" dirty="0">
                <a:effectLst/>
                <a:latin typeface="Times New Roman" panose="02020603050405020304" pitchFamily="18" charset="0"/>
                <a:ea typeface="Times New Roman" panose="02020603050405020304" pitchFamily="18" charset="0"/>
              </a:rPr>
              <a:t> 2003)</a:t>
            </a:r>
          </a:p>
          <a:p>
            <a:pPr algn="just"/>
            <a:r>
              <a:rPr lang="el-GR" dirty="0">
                <a:latin typeface="Times New Roman" panose="02020603050405020304" pitchFamily="18" charset="0"/>
                <a:cs typeface="Times New Roman" panose="02020603050405020304" pitchFamily="18" charset="0"/>
              </a:rPr>
              <a:t>Είναι θεσμικό φαινόμενο βασιζόμενο σε συστήματα στα οποία κάποιες ομάδες ελέγχουν και καταπιέζουν κάποιες άλλες</a:t>
            </a:r>
          </a:p>
          <a:p>
            <a:pPr algn="just"/>
            <a:r>
              <a:rPr lang="el-GR" dirty="0">
                <a:latin typeface="Times New Roman" panose="02020603050405020304" pitchFamily="18" charset="0"/>
                <a:cs typeface="Times New Roman" panose="02020603050405020304" pitchFamily="18" charset="0"/>
              </a:rPr>
              <a:t>Έχει να κάνει με ζητήματα εξουσίας</a:t>
            </a:r>
          </a:p>
          <a:p>
            <a:pPr algn="just"/>
            <a:r>
              <a:rPr lang="en-US" dirty="0">
                <a:effectLst/>
                <a:latin typeface="Times New Roman" panose="02020603050405020304" pitchFamily="18" charset="0"/>
                <a:ea typeface="Times New Roman" panose="02020603050405020304" pitchFamily="18" charset="0"/>
              </a:rPr>
              <a:t>Bonilla</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Silva</a:t>
            </a:r>
            <a:r>
              <a:rPr lang="el-GR" dirty="0">
                <a:effectLst/>
                <a:latin typeface="Times New Roman" panose="02020603050405020304" pitchFamily="18" charset="0"/>
                <a:ea typeface="Times New Roman" panose="02020603050405020304" pitchFamily="18" charset="0"/>
              </a:rPr>
              <a:t> (1997: 469): Υπάρχουν ρατσιστικά συστήματα που πραγματώνονται με 2 πολιτικές πράξεις: α) επινόηση ρατσιστικών κατηγοριών β) κατηγοριοποίηση των ατόμων σε ιεραρχικές ομάδες</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403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543B60-07F8-0052-BE16-BA0E9B4AC7A3}"/>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Ιεραρχικές ομάδες και ανοχή</a:t>
            </a:r>
          </a:p>
        </p:txBody>
      </p:sp>
      <p:sp>
        <p:nvSpPr>
          <p:cNvPr id="3" name="Θέση περιεχομένου 2">
            <a:extLst>
              <a:ext uri="{FF2B5EF4-FFF2-40B4-BE49-F238E27FC236}">
                <a16:creationId xmlns:a16="http://schemas.microsoft.com/office/drawing/2014/main" id="{604324D5-5209-9E9F-8400-61D1D49724E8}"/>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Ιεραρχικές ομάδες: α) ανώτερες = «κανονικές» β) κατώτερες = «αποκλίνουσες» = </a:t>
            </a:r>
            <a:r>
              <a:rPr lang="el-GR" u="sng" dirty="0">
                <a:latin typeface="Times New Roman" panose="02020603050405020304" pitchFamily="18" charset="0"/>
                <a:cs typeface="Times New Roman" panose="02020603050405020304" pitchFamily="18" charset="0"/>
              </a:rPr>
              <a:t>απειλές </a:t>
            </a:r>
            <a:r>
              <a:rPr lang="el-GR" dirty="0">
                <a:latin typeface="Times New Roman" panose="02020603050405020304" pitchFamily="18" charset="0"/>
                <a:cs typeface="Times New Roman" panose="02020603050405020304" pitchFamily="18" charset="0"/>
              </a:rPr>
              <a:t>για τις ανώτερες</a:t>
            </a:r>
          </a:p>
          <a:p>
            <a:pPr algn="just"/>
            <a:r>
              <a:rPr lang="el-GR" dirty="0">
                <a:latin typeface="Times New Roman" panose="02020603050405020304" pitchFamily="18" charset="0"/>
                <a:cs typeface="Times New Roman" panose="02020603050405020304" pitchFamily="18" charset="0"/>
              </a:rPr>
              <a:t>Η ανωτερότητα και κατωτερότητα έχει να κάνει με τις ευκαιρίες, τα προνόμια και τους πόρους και όχι με κάποιο φυλετικό χαρακτηριστικό</a:t>
            </a:r>
          </a:p>
          <a:p>
            <a:pPr algn="just"/>
            <a:r>
              <a:rPr lang="el-GR" dirty="0">
                <a:latin typeface="Times New Roman" panose="02020603050405020304" pitchFamily="18" charset="0"/>
                <a:cs typeface="Times New Roman" panose="02020603050405020304" pitchFamily="18" charset="0"/>
              </a:rPr>
              <a:t>ΕΤΣΙ: η κατώτερη ομάδα παρουσιάζεται ως ξένη και απειλή για τις εθνικές, πολιτισμικές, γλωσσικές ταυτότητες και δημοκρατικές αξίες </a:t>
            </a:r>
            <a:r>
              <a:rPr lang="el-GR" dirty="0">
                <a:effectLst/>
                <a:latin typeface="Times New Roman" panose="02020603050405020304" pitchFamily="18" charset="0"/>
                <a:ea typeface="Times New Roman" panose="02020603050405020304" pitchFamily="18" charset="0"/>
              </a:rPr>
              <a:t>(</a:t>
            </a:r>
            <a:r>
              <a:rPr lang="el-GR" dirty="0" err="1">
                <a:effectLst/>
                <a:latin typeface="Times New Roman" panose="02020603050405020304" pitchFamily="18" charset="0"/>
                <a:ea typeface="Times New Roman" panose="02020603050405020304" pitchFamily="18" charset="0"/>
              </a:rPr>
              <a:t>Gale</a:t>
            </a:r>
            <a:r>
              <a:rPr lang="el-GR" dirty="0">
                <a:effectLst/>
                <a:latin typeface="Times New Roman" panose="02020603050405020304" pitchFamily="18" charset="0"/>
                <a:ea typeface="Times New Roman" panose="02020603050405020304" pitchFamily="18" charset="0"/>
              </a:rPr>
              <a:t> 2004: 323)</a:t>
            </a:r>
          </a:p>
          <a:p>
            <a:pPr algn="just"/>
            <a:r>
              <a:rPr lang="el-GR" dirty="0">
                <a:latin typeface="Times New Roman" panose="02020603050405020304" pitchFamily="18" charset="0"/>
                <a:cs typeface="Times New Roman" panose="02020603050405020304" pitchFamily="18" charset="0"/>
              </a:rPr>
              <a:t>Με τις στάσεις αυτές αλλά παράλληλα την νομική απαγόρευση για ρητά ρατσιστικούς λόγους, αναδύεται η έννοια της </a:t>
            </a:r>
            <a:r>
              <a:rPr lang="el-GR" b="1" u="sng" dirty="0">
                <a:latin typeface="Times New Roman" panose="02020603050405020304" pitchFamily="18" charset="0"/>
                <a:cs typeface="Times New Roman" panose="02020603050405020304" pitchFamily="18" charset="0"/>
              </a:rPr>
              <a:t>ανοχής</a:t>
            </a:r>
            <a:r>
              <a:rPr lang="el-GR" dirty="0">
                <a:latin typeface="Times New Roman" panose="02020603050405020304" pitchFamily="18" charset="0"/>
                <a:cs typeface="Times New Roman" panose="02020603050405020304" pitchFamily="18" charset="0"/>
              </a:rPr>
              <a:t>, ως ένας πιο έμμεσος τρόπος διαχείρισης της απειλητικής ετερότητας</a:t>
            </a:r>
          </a:p>
        </p:txBody>
      </p:sp>
    </p:spTree>
    <p:extLst>
      <p:ext uri="{BB962C8B-B14F-4D97-AF65-F5344CB8AC3E}">
        <p14:creationId xmlns:p14="http://schemas.microsoft.com/office/powerpoint/2010/main" val="353692245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TotalTime>
  <Words>3015</Words>
  <Application>Microsoft Office PowerPoint</Application>
  <PresentationFormat>Ευρεία οθόνη</PresentationFormat>
  <Paragraphs>235</Paragraphs>
  <Slides>47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47</vt:i4>
      </vt:variant>
    </vt:vector>
  </HeadingPairs>
  <TitlesOfParts>
    <vt:vector size="52" baseType="lpstr">
      <vt:lpstr>Arial</vt:lpstr>
      <vt:lpstr>Calibri</vt:lpstr>
      <vt:lpstr>Calibri Light</vt:lpstr>
      <vt:lpstr>Times New Roman</vt:lpstr>
      <vt:lpstr>Θέμα του Office</vt:lpstr>
      <vt:lpstr>Οι αναπαραστάσεις του/της ανεκτού/ής Άλλου/ης ως πολιτική διαχείρισης της ετερότητας Μαρία Λυμπέρη &amp; Ράνια Καραχάλιου</vt:lpstr>
      <vt:lpstr>Δομή Παρουσίασης</vt:lpstr>
      <vt:lpstr>Εισαγωγή</vt:lpstr>
      <vt:lpstr>Εισαγωγή</vt:lpstr>
      <vt:lpstr>Εισαγωγή</vt:lpstr>
      <vt:lpstr>Στόχος</vt:lpstr>
      <vt:lpstr>Θεωρητικό πλαίσιο</vt:lpstr>
      <vt:lpstr> Ο ρατσισμός (θεσμικός/συστημικός): </vt:lpstr>
      <vt:lpstr>Ιεραρχικές ομάδες και ανοχή</vt:lpstr>
      <vt:lpstr>Ανοχή</vt:lpstr>
      <vt:lpstr>Πρακτικές Ανοχής</vt:lpstr>
      <vt:lpstr>Ενταξιακός αποκλεισμός (Balibar 2017) </vt:lpstr>
      <vt:lpstr>Φιλοξενία: (Derrida &amp; Durfoumantelle 2000) </vt:lpstr>
      <vt:lpstr>Ετερότητα: (Παπαταξιάρχης 2014)</vt:lpstr>
      <vt:lpstr>Λόγοι και αναπαραστάσεις</vt:lpstr>
      <vt:lpstr>Έγκληση&gt;Ορατότητα</vt:lpstr>
      <vt:lpstr>Απόρριψη/Αποβολή (πτυχών ομάδας)</vt:lpstr>
      <vt:lpstr>Δεδομένα</vt:lpstr>
      <vt:lpstr>Δεδομένα</vt:lpstr>
      <vt:lpstr>Εργαλεία Ανάλυσης</vt:lpstr>
      <vt:lpstr>van Leeuwen 2008</vt:lpstr>
      <vt:lpstr>van Leeuwen 2008</vt:lpstr>
      <vt:lpstr>van Leeuwen 2008</vt:lpstr>
      <vt:lpstr>van Leeuwen 2008</vt:lpstr>
      <vt:lpstr>Πορεία Ανάλυσης</vt:lpstr>
      <vt:lpstr>Πορεία ανάλυσης</vt:lpstr>
      <vt:lpstr>Παρουσίαση του PowerPoint</vt:lpstr>
      <vt:lpstr>Ανάλυση</vt:lpstr>
      <vt:lpstr>Περιπτώσεις υπό όρους ανεκτής ετερότητας</vt:lpstr>
      <vt:lpstr>1) Περίπτωση ενταξιακού αποκλεισμού</vt:lpstr>
      <vt:lpstr>1) Περίπτωση ενταξιακού αποκλεισμού</vt:lpstr>
      <vt:lpstr>1) Περίπτωση ενταξιακού αποκλεισμού</vt:lpstr>
      <vt:lpstr>2) Περίπτωση της φιλοξενίας</vt:lpstr>
      <vt:lpstr>2) Περίπτωση της φιλοξενίας</vt:lpstr>
      <vt:lpstr>2) Περίπτωση της φιλοξενίας</vt:lpstr>
      <vt:lpstr>3) Περίπτωση του/της ασήμαντου/η-σημαντικού/ής Άλλου/ης</vt:lpstr>
      <vt:lpstr>3) Περίπτωση του/της ασήμαντου/η-σημαντικού/ής Άλλου/ης</vt:lpstr>
      <vt:lpstr>3) Περίπτωση του/της ασήμαντου/η-σημαντικού/ής Άλλου/ης</vt:lpstr>
      <vt:lpstr>3) Περίπτωση του/της ασήμαντου/η-σημαντικού/ής Άλλου/ης</vt:lpstr>
      <vt:lpstr>3) Περίπτωση του/της ασήμαντου/η-σημαντικού/ής Άλλου/ης</vt:lpstr>
      <vt:lpstr>3) Περίπτωση του/της ασήμαντου/η-σημαντικού/ής Άλλου/ης</vt:lpstr>
      <vt:lpstr>Συζήτηση και συμπεράσματα</vt:lpstr>
      <vt:lpstr>Συζήτηση και συμπεράσματα</vt:lpstr>
      <vt:lpstr>Οι μετανάστες/τριες αναπαρίστανται συτηματικά ως οι: </vt:lpstr>
      <vt:lpstr>Συζήτηση και συμπεράσματα</vt:lpstr>
      <vt:lpstr>ΤΕΛΙΚΑ:</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αναπαραστάσεις του της ανεκτού/ής Άλλου/ης ως πολιτική διαχείρισης της ετερότητας Μαρία Λυμπέρη &amp; Ράνια Καραχάλιου</dc:title>
  <dc:creator>ΖΓΟΛΟΜΠΗ ΙΣΜΗΝΗ</dc:creator>
  <cp:lastModifiedBy>ΖΓΟΛΟΜΠΗ ΙΣΜΗΝΗ</cp:lastModifiedBy>
  <cp:revision>105</cp:revision>
  <dcterms:created xsi:type="dcterms:W3CDTF">2022-12-08T08:43:28Z</dcterms:created>
  <dcterms:modified xsi:type="dcterms:W3CDTF">2022-12-11T09:13:56Z</dcterms:modified>
</cp:coreProperties>
</file>