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7" r:id="rId2"/>
    <p:sldId id="258" r:id="rId3"/>
    <p:sldId id="259"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35" r:id="rId30"/>
    <p:sldId id="336" r:id="rId31"/>
    <p:sldId id="337" r:id="rId32"/>
    <p:sldId id="338" r:id="rId33"/>
    <p:sldId id="281" r:id="rId34"/>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CB7646-C5DC-4093-9EB6-EB683A07FE08}" type="slidenum">
              <a:rPr lang="en-GB" altLang="el-GR" smtClean="0">
                <a:latin typeface="Calibri" pitchFamily="34" charset="0"/>
              </a:rPr>
              <a:pPr/>
              <a:t>10</a:t>
            </a:fld>
            <a:endParaRPr lang="en-GB" altLang="el-GR" smtClean="0">
              <a:latin typeface="Calibri"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2915EB-085C-41BF-9717-F904FC1DEE24}" type="slidenum">
              <a:rPr lang="en-GB" altLang="el-GR" smtClean="0">
                <a:latin typeface="Calibri" pitchFamily="34" charset="0"/>
              </a:rPr>
              <a:pPr/>
              <a:t>11</a:t>
            </a:fld>
            <a:endParaRPr lang="en-GB" altLang="el-GR" smtClean="0">
              <a:latin typeface="Calibri"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9C4079-86BF-4500-A804-5A0212EAE298}" type="slidenum">
              <a:rPr lang="en-GB" altLang="el-GR" smtClean="0">
                <a:latin typeface="Calibri" pitchFamily="34" charset="0"/>
              </a:rPr>
              <a:pPr/>
              <a:t>12</a:t>
            </a:fld>
            <a:endParaRPr lang="en-GB" altLang="el-GR"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E692FF-D193-4C3A-85C8-26E9C3BDA9E6}" type="slidenum">
              <a:rPr lang="en-GB" altLang="el-GR" smtClean="0">
                <a:latin typeface="Calibri" pitchFamily="34" charset="0"/>
              </a:rPr>
              <a:pPr/>
              <a:t>13</a:t>
            </a:fld>
            <a:endParaRPr lang="en-GB" altLang="el-GR"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9BAF97-6771-4304-976C-7F45347EB97C}" type="slidenum">
              <a:rPr lang="en-GB" altLang="el-GR" smtClean="0">
                <a:latin typeface="Calibri" pitchFamily="34" charset="0"/>
              </a:rPr>
              <a:pPr/>
              <a:t>14</a:t>
            </a:fld>
            <a:endParaRPr lang="en-GB" altLang="el-GR" smtClean="0">
              <a:latin typeface="Calibri"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593D34-711F-4DC2-9276-BDCCC11DCA0C}" type="slidenum">
              <a:rPr lang="en-GB" altLang="el-GR" smtClean="0">
                <a:latin typeface="Calibri" pitchFamily="34" charset="0"/>
              </a:rPr>
              <a:pPr/>
              <a:t>15</a:t>
            </a:fld>
            <a:endParaRPr lang="en-GB" altLang="el-GR" smtClean="0">
              <a:latin typeface="Calibri"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6D8C84-EDC9-451C-8785-FE908B6CAA5A}" type="slidenum">
              <a:rPr lang="en-GB" altLang="el-GR" smtClean="0">
                <a:latin typeface="Calibri" pitchFamily="34" charset="0"/>
              </a:rPr>
              <a:pPr/>
              <a:t>16</a:t>
            </a:fld>
            <a:endParaRPr lang="en-GB" altLang="el-GR" smtClean="0">
              <a:latin typeface="Calibri"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9255AF-E13D-4DC9-904A-298F33214D36}" type="slidenum">
              <a:rPr lang="en-GB" altLang="el-GR" smtClean="0">
                <a:latin typeface="Calibri" pitchFamily="34" charset="0"/>
              </a:rPr>
              <a:pPr/>
              <a:t>17</a:t>
            </a:fld>
            <a:endParaRPr lang="en-GB" altLang="el-GR" smtClean="0">
              <a:latin typeface="Calibri"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7B8378-6DDA-407F-9D02-25C4E1415A73}" type="slidenum">
              <a:rPr lang="en-GB" altLang="el-GR" smtClean="0">
                <a:latin typeface="Calibri" pitchFamily="34" charset="0"/>
              </a:rPr>
              <a:pPr/>
              <a:t>18</a:t>
            </a:fld>
            <a:endParaRPr lang="en-GB" altLang="el-GR" smtClean="0">
              <a:latin typeface="Calibri"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464A5A-6AB1-4B07-BC89-2B31B30A6C8A}" type="slidenum">
              <a:rPr lang="en-GB" altLang="el-GR" smtClean="0">
                <a:latin typeface="Calibri" pitchFamily="34" charset="0"/>
              </a:rPr>
              <a:pPr/>
              <a:t>19</a:t>
            </a:fld>
            <a:endParaRPr lang="en-GB" altLang="el-GR" smtClean="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EF429D-AA67-45F2-81D9-7C77AA200D2D}" type="slidenum">
              <a:rPr lang="en-GB" altLang="el-GR" smtClean="0">
                <a:latin typeface="Calibri" pitchFamily="34" charset="0"/>
              </a:rPr>
              <a:pPr/>
              <a:t>20</a:t>
            </a:fld>
            <a:endParaRPr lang="en-GB" altLang="el-GR" smtClean="0">
              <a:latin typeface="Calibri"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212E86-C8C8-4F70-A2D5-511BAF8E2631}" type="slidenum">
              <a:rPr lang="en-GB" altLang="el-GR" smtClean="0">
                <a:latin typeface="Calibri" pitchFamily="34" charset="0"/>
              </a:rPr>
              <a:pPr/>
              <a:t>21</a:t>
            </a:fld>
            <a:endParaRPr lang="en-GB" altLang="el-GR" smtClean="0">
              <a:latin typeface="Calibri"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901C48-BC30-49EF-8D89-F2D3518F26A1}" type="slidenum">
              <a:rPr lang="en-GB" altLang="el-GR" smtClean="0">
                <a:latin typeface="Calibri" pitchFamily="34" charset="0"/>
              </a:rPr>
              <a:pPr/>
              <a:t>22</a:t>
            </a:fld>
            <a:endParaRPr lang="en-GB" altLang="el-GR" smtClean="0">
              <a:latin typeface="Calibri"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CF1197-DD15-4DCE-B426-99B73FE2D0CC}" type="slidenum">
              <a:rPr lang="en-GB" altLang="el-GR" smtClean="0">
                <a:latin typeface="Calibri" pitchFamily="34" charset="0"/>
              </a:rPr>
              <a:pPr/>
              <a:t>4</a:t>
            </a:fld>
            <a:endParaRPr lang="en-GB" altLang="el-G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BFD389-E71A-4459-9688-FA626AFAE1BA}" type="slidenum">
              <a:rPr lang="en-GB" altLang="el-GR" smtClean="0">
                <a:latin typeface="Calibri" pitchFamily="34" charset="0"/>
              </a:rPr>
              <a:pPr/>
              <a:t>5</a:t>
            </a:fld>
            <a:endParaRPr lang="en-GB" altLang="el-GR"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1A7E86-01DC-4636-B695-7BACD8089A7C}" type="slidenum">
              <a:rPr lang="en-GB" altLang="el-GR" smtClean="0">
                <a:latin typeface="Calibri" pitchFamily="34" charset="0"/>
              </a:rPr>
              <a:pPr/>
              <a:t>6</a:t>
            </a:fld>
            <a:endParaRPr lang="en-GB" altLang="el-GR" smtClean="0">
              <a:latin typeface="Calibri"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816921-09AB-4041-8348-1BC90831671C}" type="slidenum">
              <a:rPr lang="en-GB" altLang="el-GR" smtClean="0">
                <a:latin typeface="Calibri" pitchFamily="34" charset="0"/>
              </a:rPr>
              <a:pPr/>
              <a:t>7</a:t>
            </a:fld>
            <a:endParaRPr lang="en-GB" altLang="el-GR" smtClean="0">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9F9A70-84DC-47E8-9D25-8699151E8766}" type="slidenum">
              <a:rPr lang="en-GB" altLang="el-GR" smtClean="0">
                <a:latin typeface="Calibri" pitchFamily="34" charset="0"/>
              </a:rPr>
              <a:pPr/>
              <a:t>8</a:t>
            </a:fld>
            <a:endParaRPr lang="en-GB" altLang="el-GR" smtClean="0">
              <a:latin typeface="Calibri"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28738A-7EBB-45FB-AC66-22519E6EBA9C}" type="slidenum">
              <a:rPr lang="en-GB" altLang="el-GR" smtClean="0">
                <a:latin typeface="Calibri" pitchFamily="34" charset="0"/>
              </a:rPr>
              <a:pPr/>
              <a:t>9</a:t>
            </a:fld>
            <a:endParaRPr lang="en-GB" altLang="el-GR" smtClean="0">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162050" y="6243638"/>
            <a:ext cx="1905000" cy="457200"/>
          </a:xfrm>
          <a:prstGeom prst="rect">
            <a:avLst/>
          </a:prstGeom>
        </p:spPr>
        <p:txBody>
          <a:bodyPr/>
          <a:lstStyle>
            <a:lvl1pPr>
              <a:defRPr/>
            </a:lvl1pPr>
          </a:lstStyle>
          <a:p>
            <a:pPr>
              <a:defRPr/>
            </a:pPr>
            <a:r>
              <a:rPr lang="el-GR"/>
              <a:t>11/10/2009</a:t>
            </a:r>
            <a:endParaRPr lang="en-GB"/>
          </a:p>
        </p:txBody>
      </p:sp>
      <p:sp>
        <p:nvSpPr>
          <p:cNvPr id="6" name="Footer Placeholder 5"/>
          <p:cNvSpPr>
            <a:spLocks noGrp="1"/>
          </p:cNvSpPr>
          <p:nvPr>
            <p:ph type="ftr" sz="quarter" idx="11"/>
          </p:nvPr>
        </p:nvSpPr>
        <p:spPr>
          <a:xfrm>
            <a:off x="3657600" y="6243638"/>
            <a:ext cx="2895600" cy="457200"/>
          </a:xfrm>
          <a:prstGeom prst="rect">
            <a:avLst/>
          </a:prstGeom>
        </p:spPr>
        <p:txBody>
          <a:bodyPr/>
          <a:lstStyle>
            <a:lvl1pPr>
              <a:defRPr/>
            </a:lvl1pPr>
          </a:lstStyle>
          <a:p>
            <a:pPr>
              <a:defRPr/>
            </a:pPr>
            <a:r>
              <a:rPr lang="el-GR"/>
              <a:t>Παιδαγωγικός Σχεδιασμός με ΤΠΕ</a:t>
            </a:r>
            <a:endParaRPr lang="en-GB"/>
          </a:p>
        </p:txBody>
      </p:sp>
      <p:sp>
        <p:nvSpPr>
          <p:cNvPr id="7" name="Slide Number Placeholder 6"/>
          <p:cNvSpPr>
            <a:spLocks noGrp="1"/>
          </p:cNvSpPr>
          <p:nvPr>
            <p:ph type="sldNum" sz="quarter" idx="12"/>
          </p:nvPr>
        </p:nvSpPr>
        <p:spPr>
          <a:xfrm>
            <a:off x="7042150" y="6243638"/>
            <a:ext cx="1905000" cy="457200"/>
          </a:xfrm>
          <a:prstGeom prst="rect">
            <a:avLst/>
          </a:prstGeom>
        </p:spPr>
        <p:txBody>
          <a:bodyPr/>
          <a:lstStyle>
            <a:lvl1pPr>
              <a:defRPr/>
            </a:lvl1pPr>
          </a:lstStyle>
          <a:p>
            <a:pPr>
              <a:defRPr/>
            </a:pPr>
            <a:fld id="{CA641392-29DE-44DF-862C-6BB45CB8B7AA}" type="slidenum">
              <a:rPr lang="en-GB"/>
              <a:pPr>
                <a:defRPr/>
              </a:pPr>
              <a:t>‹#›</a:t>
            </a:fld>
            <a:endParaRPr lang="en-GB"/>
          </a:p>
        </p:txBody>
      </p:sp>
    </p:spTree>
    <p:extLst>
      <p:ext uri="{BB962C8B-B14F-4D97-AF65-F5344CB8AC3E}">
        <p14:creationId xmlns:p14="http://schemas.microsoft.com/office/powerpoint/2010/main" val="338088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ofttronix.com/logo.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toontalk.com/" TargetMode="External"/><Relationship Id="rId4" Type="http://schemas.openxmlformats.org/officeDocument/2006/relationships/hyperlink" Target="http://www.stagecast.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ndmapper.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sierra.com/" TargetMode="External"/><Relationship Id="rId4" Type="http://schemas.openxmlformats.org/officeDocument/2006/relationships/hyperlink" Target="http://www.inspiration.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www.mindmapper.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sierra.com/" TargetMode="External"/><Relationship Id="rId4" Type="http://schemas.openxmlformats.org/officeDocument/2006/relationships/hyperlink" Target="http://www.inspirati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s.sch.gr/repo/online-packages/dim-mathimatika-a-b/d04/cd/maths/sxedia/worksheets/mesa_metaforas/Fullo_ergasias_2.doc" TargetMode="External"/><Relationship Id="rId2" Type="http://schemas.openxmlformats.org/officeDocument/2006/relationships/hyperlink" Target="http://ts.sch.gr/repo/online-packages/dim-mathimatika-a-b/d04/cd/maths/sxedia/worksheets/mesa_metaforas/Fullo_ergasias_1.doc"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ts.sch.gr/repo/online-packages/dim-mathimatika-a-b/d04/cd/maths/sxedia/worksheets/mesa_metaforas/Endeiktikes_eikones_1.do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lvm.usu.edu/en/nav/vlibrary.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pPr algn="ctr"/>
            <a:r>
              <a:rPr lang="el-GR" dirty="0"/>
              <a:t>Π</a:t>
            </a:r>
            <a:r>
              <a:rPr lang="el-GR" dirty="0" smtClean="0"/>
              <a:t>αιδαγωγικός Σχεδιασμός με ΤΠΕ στην Πρώτη Σχολική Ηλικία</a:t>
            </a:r>
            <a:endParaRPr lang="el-GR" dirty="0"/>
          </a:p>
        </p:txBody>
      </p:sp>
      <p:sp>
        <p:nvSpPr>
          <p:cNvPr id="3" name="Υπότιτλος 2"/>
          <p:cNvSpPr>
            <a:spLocks noGrp="1"/>
          </p:cNvSpPr>
          <p:nvPr>
            <p:ph type="subTitle" idx="1"/>
          </p:nvPr>
        </p:nvSpPr>
        <p:spPr>
          <a:xfrm>
            <a:off x="683568" y="2971800"/>
            <a:ext cx="7776864" cy="2115094"/>
          </a:xfrm>
        </p:spPr>
        <p:txBody>
          <a:bodyPr>
            <a:noAutofit/>
          </a:bodyPr>
          <a:lstStyle/>
          <a:p>
            <a:r>
              <a:rPr lang="el-GR" sz="2800" b="1" dirty="0" smtClean="0"/>
              <a:t>Εργαστήριο </a:t>
            </a:r>
            <a:r>
              <a:rPr lang="el-GR" sz="2800" b="1" dirty="0"/>
              <a:t>8</a:t>
            </a:r>
            <a:r>
              <a:rPr lang="el-GR" sz="2800" b="1" baseline="30000" dirty="0" smtClean="0"/>
              <a:t>ο</a:t>
            </a:r>
            <a:r>
              <a:rPr lang="el-GR" sz="2800" b="1" dirty="0" smtClean="0"/>
              <a:t> </a:t>
            </a:r>
            <a:r>
              <a:rPr lang="en-US" sz="2800" b="1" dirty="0" smtClean="0"/>
              <a:t> </a:t>
            </a:r>
            <a:r>
              <a:rPr lang="el-GR" sz="2800" b="1" dirty="0" smtClean="0"/>
              <a:t>:</a:t>
            </a:r>
            <a:r>
              <a:rPr lang="en-US" sz="2800" dirty="0" smtClean="0"/>
              <a:t> </a:t>
            </a:r>
            <a:r>
              <a:rPr lang="el-GR" sz="2800" dirty="0" smtClean="0"/>
              <a:t> Οι ΤΠΕ στα γνωστικά αντικείμενα του Νηπιαγωγείου- ΤΠΕ &amp; Μαθηματικά </a:t>
            </a:r>
          </a:p>
          <a:p>
            <a:endParaRPr lang="en-US" sz="2800" dirty="0" smtClean="0"/>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71500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962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0" y="188913"/>
            <a:ext cx="6330950" cy="1143000"/>
          </a:xfrm>
        </p:spPr>
        <p:txBody>
          <a:bodyPr>
            <a:noAutofit/>
          </a:bodyPr>
          <a:lstStyle/>
          <a:p>
            <a:pPr>
              <a:defRPr/>
            </a:pPr>
            <a:r>
              <a:rPr lang="el-GR" sz="4000" b="1" dirty="0" smtClean="0"/>
              <a:t>Μαθηματικά &amp; ΤΠΕ (2)</a:t>
            </a:r>
            <a:endParaRPr lang="en-GB" sz="4000" b="1" dirty="0"/>
          </a:p>
        </p:txBody>
      </p:sp>
      <p:sp>
        <p:nvSpPr>
          <p:cNvPr id="55299" name="Rectangle 3"/>
          <p:cNvSpPr>
            <a:spLocks noGrp="1" noChangeArrowheads="1"/>
          </p:cNvSpPr>
          <p:nvPr>
            <p:ph type="body" idx="1"/>
          </p:nvPr>
        </p:nvSpPr>
        <p:spPr>
          <a:xfrm>
            <a:off x="900113" y="1412875"/>
            <a:ext cx="8029575" cy="5256213"/>
          </a:xfrm>
        </p:spPr>
        <p:txBody>
          <a:bodyPr/>
          <a:lstStyle/>
          <a:p>
            <a:pPr>
              <a:lnSpc>
                <a:spcPct val="80000"/>
              </a:lnSpc>
              <a:defRPr/>
            </a:pPr>
            <a:r>
              <a:rPr lang="el-GR" sz="2800" b="1" dirty="0" smtClean="0"/>
              <a:t>Περιβάλλοντα τύπου </a:t>
            </a:r>
            <a:r>
              <a:rPr lang="en-US" sz="2800" b="1" dirty="0" smtClean="0"/>
              <a:t>Logo</a:t>
            </a:r>
            <a:r>
              <a:rPr lang="el-GR" sz="2800" dirty="0" smtClean="0"/>
              <a:t> (γλώσσα </a:t>
            </a:r>
            <a:r>
              <a:rPr lang="el-GR" sz="2800" dirty="0" smtClean="0">
                <a:solidFill>
                  <a:schemeClr val="tx1">
                    <a:lumMod val="95000"/>
                    <a:lumOff val="5000"/>
                  </a:schemeClr>
                </a:solidFill>
              </a:rPr>
              <a:t>προγραμματισμού) </a:t>
            </a:r>
          </a:p>
          <a:p>
            <a:pPr>
              <a:lnSpc>
                <a:spcPct val="80000"/>
              </a:lnSpc>
              <a:defRPr/>
            </a:pPr>
            <a:r>
              <a:rPr lang="el-GR" sz="2400" dirty="0" smtClean="0">
                <a:solidFill>
                  <a:schemeClr val="tx1">
                    <a:lumMod val="95000"/>
                    <a:lumOff val="5000"/>
                  </a:schemeClr>
                </a:solidFill>
              </a:rPr>
              <a:t>Ανάπτυξη ικανότητας επίλυσης προβλήματος</a:t>
            </a:r>
          </a:p>
          <a:p>
            <a:pPr>
              <a:lnSpc>
                <a:spcPct val="80000"/>
              </a:lnSpc>
              <a:defRPr/>
            </a:pPr>
            <a:r>
              <a:rPr lang="el-GR" sz="2400" dirty="0" smtClean="0">
                <a:solidFill>
                  <a:schemeClr val="tx1">
                    <a:lumMod val="95000"/>
                    <a:lumOff val="5000"/>
                  </a:schemeClr>
                </a:solidFill>
              </a:rPr>
              <a:t>Ανάπτυξη </a:t>
            </a:r>
            <a:r>
              <a:rPr lang="el-GR" sz="2400" dirty="0" err="1" smtClean="0">
                <a:solidFill>
                  <a:schemeClr val="tx1">
                    <a:lumMod val="95000"/>
                    <a:lumOff val="5000"/>
                  </a:schemeClr>
                </a:solidFill>
              </a:rPr>
              <a:t>λογικομαθηματικών</a:t>
            </a:r>
            <a:r>
              <a:rPr lang="el-GR" sz="2400" dirty="0" smtClean="0">
                <a:solidFill>
                  <a:schemeClr val="tx1">
                    <a:lumMod val="95000"/>
                    <a:lumOff val="5000"/>
                  </a:schemeClr>
                </a:solidFill>
              </a:rPr>
              <a:t> εννοιών όπως:</a:t>
            </a:r>
          </a:p>
          <a:p>
            <a:pPr lvl="1">
              <a:defRPr/>
            </a:pPr>
            <a:r>
              <a:rPr lang="el-GR" sz="2000" dirty="0" smtClean="0">
                <a:solidFill>
                  <a:schemeClr val="tx1">
                    <a:lumMod val="95000"/>
                    <a:lumOff val="5000"/>
                  </a:schemeClr>
                </a:solidFill>
              </a:rPr>
              <a:t>Ανάπτυξη χωρικής σκέψης  (τοποθέτηση και προσανατολισμός στο χώρο, </a:t>
            </a:r>
            <a:r>
              <a:rPr lang="el-GR" sz="2000" dirty="0" err="1" smtClean="0">
                <a:solidFill>
                  <a:schemeClr val="tx1">
                    <a:lumMod val="95000"/>
                    <a:lumOff val="5000"/>
                  </a:schemeClr>
                </a:solidFill>
              </a:rPr>
              <a:t>τοπολογικές</a:t>
            </a:r>
            <a:r>
              <a:rPr lang="el-GR" sz="2000" dirty="0" smtClean="0">
                <a:solidFill>
                  <a:schemeClr val="tx1">
                    <a:lumMod val="95000"/>
                    <a:lumOff val="5000"/>
                  </a:schemeClr>
                </a:solidFill>
              </a:rPr>
              <a:t> και προβολικές σχέσεις - γειτνίαση, διαδοχή, κόμβος, σύνορα, ανοικτές και κλειστές γραμμές, </a:t>
            </a:r>
            <a:r>
              <a:rPr lang="el-GR" sz="2000" dirty="0" err="1" smtClean="0">
                <a:solidFill>
                  <a:schemeClr val="tx1">
                    <a:lumMod val="95000"/>
                    <a:lumOff val="5000"/>
                  </a:schemeClr>
                </a:solidFill>
              </a:rPr>
              <a:t>οπτικοποίηση</a:t>
            </a:r>
            <a:r>
              <a:rPr lang="el-GR" sz="2000" dirty="0" smtClean="0">
                <a:solidFill>
                  <a:schemeClr val="tx1">
                    <a:lumMod val="95000"/>
                    <a:lumOff val="5000"/>
                  </a:schemeClr>
                </a:solidFill>
              </a:rPr>
              <a:t>)</a:t>
            </a:r>
          </a:p>
          <a:p>
            <a:pPr lvl="1">
              <a:defRPr/>
            </a:pPr>
            <a:r>
              <a:rPr lang="el-GR" sz="2000" dirty="0" smtClean="0">
                <a:solidFill>
                  <a:schemeClr val="tx1">
                    <a:lumMod val="95000"/>
                    <a:lumOff val="5000"/>
                  </a:schemeClr>
                </a:solidFill>
              </a:rPr>
              <a:t>Ανάπτυξη γεωμετρικής σκέψης (γεωμετρικά σχήματα - επίπεδα και στερεά, </a:t>
            </a:r>
            <a:r>
              <a:rPr lang="el-GR" sz="2000" dirty="0" err="1" smtClean="0">
                <a:solidFill>
                  <a:schemeClr val="tx1">
                    <a:lumMod val="95000"/>
                    <a:lumOff val="5000"/>
                  </a:schemeClr>
                </a:solidFill>
              </a:rPr>
              <a:t>οπτικοποίηση</a:t>
            </a:r>
            <a:r>
              <a:rPr lang="el-GR" sz="2000" dirty="0" smtClean="0">
                <a:solidFill>
                  <a:schemeClr val="tx1">
                    <a:lumMod val="95000"/>
                    <a:lumOff val="5000"/>
                  </a:schemeClr>
                </a:solidFill>
              </a:rPr>
              <a:t>)</a:t>
            </a:r>
          </a:p>
          <a:p>
            <a:pPr lvl="1">
              <a:defRPr/>
            </a:pPr>
            <a:r>
              <a:rPr lang="el-GR" sz="2000" dirty="0" smtClean="0">
                <a:solidFill>
                  <a:schemeClr val="tx1">
                    <a:lumMod val="95000"/>
                    <a:lumOff val="5000"/>
                  </a:schemeClr>
                </a:solidFill>
              </a:rPr>
              <a:t>Μέτρηση μεγεθών (ποιοτικές προσεγγίσεις μετρικών σχέσεων) </a:t>
            </a:r>
          </a:p>
          <a:p>
            <a:pPr lvl="1">
              <a:defRPr/>
            </a:pPr>
            <a:r>
              <a:rPr lang="el-GR" sz="2000" dirty="0" smtClean="0">
                <a:solidFill>
                  <a:schemeClr val="tx1">
                    <a:lumMod val="95000"/>
                    <a:lumOff val="5000"/>
                  </a:schemeClr>
                </a:solidFill>
              </a:rPr>
              <a:t>Αριθμοί και πράξεις (</a:t>
            </a:r>
            <a:r>
              <a:rPr lang="el-GR" sz="2000" dirty="0" err="1" smtClean="0">
                <a:solidFill>
                  <a:schemeClr val="tx1">
                    <a:lumMod val="95000"/>
                    <a:lumOff val="5000"/>
                  </a:schemeClr>
                </a:solidFill>
              </a:rPr>
              <a:t>πληθικότητα</a:t>
            </a:r>
            <a:r>
              <a:rPr lang="el-GR" sz="2000" dirty="0" smtClean="0">
                <a:solidFill>
                  <a:schemeClr val="tx1">
                    <a:lumMod val="95000"/>
                    <a:lumOff val="5000"/>
                  </a:schemeClr>
                </a:solidFill>
              </a:rPr>
              <a:t> και σύμβολα αριθμών, αρίθμηση, αριθμητικές πράξεις πρόσθεσης , αφαίρεσης και πολλαπλασιασμού)</a:t>
            </a:r>
          </a:p>
          <a:p>
            <a:pPr lvl="1">
              <a:defRPr/>
            </a:pPr>
            <a:r>
              <a:rPr lang="el-GR" sz="2000" dirty="0" smtClean="0">
                <a:solidFill>
                  <a:schemeClr val="tx1">
                    <a:lumMod val="95000"/>
                    <a:lumOff val="5000"/>
                  </a:schemeClr>
                </a:solidFill>
              </a:rPr>
              <a:t>Ανάπτυξη αλγεβρικής σκέψης (πρότυπα)</a:t>
            </a:r>
          </a:p>
        </p:txBody>
      </p:sp>
      <p:sp>
        <p:nvSpPr>
          <p:cNvPr id="2150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5B47C54-1495-45DA-B6DE-866D27589A06}" type="slidenum">
              <a:rPr lang="en-US" altLang="el-GR" smtClean="0">
                <a:solidFill>
                  <a:srgbClr val="B5A788"/>
                </a:solidFill>
                <a:latin typeface="Gill Sans MT" pitchFamily="34" charset="0"/>
              </a:rPr>
              <a:pPr/>
              <a:t>10</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272712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1"/>
          </p:nvPr>
        </p:nvSpPr>
        <p:spPr>
          <a:xfrm>
            <a:off x="684213" y="1484313"/>
            <a:ext cx="7632700" cy="3529012"/>
          </a:xfrm>
        </p:spPr>
        <p:txBody>
          <a:bodyPr/>
          <a:lstStyle/>
          <a:p>
            <a:r>
              <a:rPr lang="el-GR" altLang="el-GR" sz="2800" b="1" smtClean="0"/>
              <a:t>Εκπαιδευτική Ρομποτική </a:t>
            </a:r>
          </a:p>
          <a:p>
            <a:pPr lvl="1"/>
            <a:r>
              <a:rPr lang="el-GR" altLang="el-GR" smtClean="0"/>
              <a:t>Συστήματα ρομποτικής </a:t>
            </a:r>
          </a:p>
          <a:p>
            <a:pPr>
              <a:lnSpc>
                <a:spcPct val="150000"/>
              </a:lnSpc>
            </a:pPr>
            <a:r>
              <a:rPr lang="el-GR" altLang="el-GR" sz="2800" b="1" smtClean="0"/>
              <a:t>Προγραμματιζόμενα παιγνίδια</a:t>
            </a:r>
            <a:r>
              <a:rPr lang="el-GR" altLang="el-GR" sz="2800" smtClean="0"/>
              <a:t> τύπου </a:t>
            </a:r>
            <a:r>
              <a:rPr lang="en-US" altLang="el-GR" sz="2800" smtClean="0"/>
              <a:t>Logo</a:t>
            </a:r>
            <a:r>
              <a:rPr lang="el-GR" altLang="el-GR" sz="2800" smtClean="0"/>
              <a:t> </a:t>
            </a:r>
            <a:endParaRPr lang="en-US" altLang="el-GR" sz="2800" smtClean="0"/>
          </a:p>
          <a:p>
            <a:pPr lvl="1"/>
            <a:r>
              <a:rPr lang="en-US" altLang="el-GR" smtClean="0"/>
              <a:t>Bee-Bot </a:t>
            </a:r>
            <a:r>
              <a:rPr lang="el-GR" altLang="el-GR" smtClean="0"/>
              <a:t>&amp; </a:t>
            </a:r>
            <a:r>
              <a:rPr lang="en-US" altLang="el-GR" smtClean="0"/>
              <a:t>Pro-Bot</a:t>
            </a:r>
            <a:endParaRPr lang="el-GR" altLang="el-GR" smtClean="0"/>
          </a:p>
          <a:p>
            <a:endParaRPr lang="el-GR" altLang="el-GR" sz="2800" smtClean="0"/>
          </a:p>
        </p:txBody>
      </p:sp>
      <p:sp>
        <p:nvSpPr>
          <p:cNvPr id="22531" name="Rectangle 10"/>
          <p:cNvSpPr>
            <a:spLocks noChangeArrowheads="1"/>
          </p:cNvSpPr>
          <p:nvPr/>
        </p:nvSpPr>
        <p:spPr bwMode="auto">
          <a:xfrm>
            <a:off x="4370388" y="2684463"/>
            <a:ext cx="403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1100">
                <a:cs typeface="Times New Roman" pitchFamily="18" charset="0"/>
              </a:rPr>
              <a:t> </a:t>
            </a:r>
            <a:endParaRPr lang="el-GR" altLang="el-GR"/>
          </a:p>
        </p:txBody>
      </p:sp>
      <p:sp>
        <p:nvSpPr>
          <p:cNvPr id="22532" name="Rectangle 11"/>
          <p:cNvSpPr>
            <a:spLocks noChangeArrowheads="1"/>
          </p:cNvSpPr>
          <p:nvPr/>
        </p:nvSpPr>
        <p:spPr bwMode="auto">
          <a:xfrm>
            <a:off x="4351338" y="3868738"/>
            <a:ext cx="441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l-GR" sz="1100">
                <a:cs typeface="Times New Roman" pitchFamily="18" charset="0"/>
              </a:rPr>
              <a:t>  </a:t>
            </a:r>
            <a:endParaRPr lang="en-US" altLang="el-GR"/>
          </a:p>
        </p:txBody>
      </p:sp>
      <p:sp>
        <p:nvSpPr>
          <p:cNvPr id="22534" name="Θέση αριθμού διαφάνειας 1"/>
          <p:cNvSpPr>
            <a:spLocks noGrp="1"/>
          </p:cNvSpPr>
          <p:nvPr>
            <p:ph type="sldNum" sz="quarter" idx="12"/>
          </p:nvPr>
        </p:nvSpPr>
        <p:spPr bwMode="auto">
          <a:xfrm>
            <a:off x="8610600" y="6243638"/>
            <a:ext cx="3365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CDD135-B420-4A0D-905D-E844E8D2C2DA}" type="slidenum">
              <a:rPr lang="en-GB" altLang="el-GR" smtClean="0">
                <a:solidFill>
                  <a:srgbClr val="B5A788"/>
                </a:solidFill>
                <a:latin typeface="Gill Sans MT" pitchFamily="34" charset="0"/>
              </a:rPr>
              <a:pPr/>
              <a:t>11</a:t>
            </a:fld>
            <a:endParaRPr lang="en-GB" altLang="el-GR" dirty="0" smtClean="0">
              <a:solidFill>
                <a:srgbClr val="B5A788"/>
              </a:solidFill>
              <a:latin typeface="Gill Sans MT" pitchFamily="34" charset="0"/>
            </a:endParaRPr>
          </a:p>
        </p:txBody>
      </p:sp>
      <p:sp>
        <p:nvSpPr>
          <p:cNvPr id="9" name="Rectangle 2"/>
          <p:cNvSpPr txBox="1">
            <a:spLocks noChangeArrowheads="1"/>
          </p:cNvSpPr>
          <p:nvPr/>
        </p:nvSpPr>
        <p:spPr>
          <a:xfrm>
            <a:off x="609600" y="188913"/>
            <a:ext cx="6411913" cy="1143000"/>
          </a:xfrm>
          <a:prstGeom prst="rect">
            <a:avLst/>
          </a:prstGeom>
        </p:spPr>
        <p:txBody>
          <a:bodyPr anchor="ct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r>
              <a:rPr lang="el-GR" sz="4000" b="1" dirty="0" smtClean="0">
                <a:solidFill>
                  <a:srgbClr val="C00000"/>
                </a:solidFill>
              </a:rPr>
              <a:t>Μαθηματικά &amp; ΤΠΕ (3)</a:t>
            </a:r>
            <a:endParaRPr lang="en-GB" sz="4000" b="1" dirty="0">
              <a:solidFill>
                <a:srgbClr val="C00000"/>
              </a:solidFill>
            </a:endParaRPr>
          </a:p>
        </p:txBody>
      </p:sp>
    </p:spTree>
    <p:extLst>
      <p:ext uri="{BB962C8B-B14F-4D97-AF65-F5344CB8AC3E}">
        <p14:creationId xmlns:p14="http://schemas.microsoft.com/office/powerpoint/2010/main" val="3679849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bwMode="auto">
          <a:xfrm>
            <a:off x="609600" y="260350"/>
            <a:ext cx="7932738" cy="1143000"/>
          </a:xfrm>
        </p:spPr>
        <p:txBody>
          <a:bodyPr vert="horz" wrap="square" lIns="91440" tIns="45720" rIns="91440" bIns="45720" numCol="1" anchorCtr="0" compatLnSpc="1">
            <a:prstTxWarp prst="textNoShape">
              <a:avLst/>
            </a:prstTxWarp>
          </a:bodyPr>
          <a:lstStyle/>
          <a:p>
            <a:pPr>
              <a:defRPr/>
            </a:pPr>
            <a:r>
              <a:rPr lang="el-GR" sz="4000" b="1" dirty="0" smtClean="0">
                <a:effectLst>
                  <a:outerShdw blurRad="38100" dist="38100" dir="2700000" algn="tl">
                    <a:srgbClr val="C0C0C0"/>
                  </a:outerShdw>
                </a:effectLst>
              </a:rPr>
              <a:t>Μαθηματικά &amp; ΤΠΕ</a:t>
            </a:r>
            <a:r>
              <a:rPr lang="el-GR" sz="4000" b="1" dirty="0" smtClean="0">
                <a:effectLst>
                  <a:outerShdw blurRad="38100" dist="38100" dir="2700000" algn="tl">
                    <a:srgbClr val="C0C0C0"/>
                  </a:outerShdw>
                </a:effectLst>
                <a:latin typeface="Arial" charset="0"/>
              </a:rPr>
              <a:t> (4)</a:t>
            </a:r>
          </a:p>
        </p:txBody>
      </p:sp>
      <p:sp>
        <p:nvSpPr>
          <p:cNvPr id="23555" name="Rectangle 3"/>
          <p:cNvSpPr>
            <a:spLocks noGrp="1"/>
          </p:cNvSpPr>
          <p:nvPr>
            <p:ph type="body" idx="4294967295"/>
          </p:nvPr>
        </p:nvSpPr>
        <p:spPr>
          <a:xfrm>
            <a:off x="611188" y="1412875"/>
            <a:ext cx="8323262" cy="5122863"/>
          </a:xfrm>
        </p:spPr>
        <p:txBody>
          <a:bodyPr/>
          <a:lstStyle/>
          <a:p>
            <a:pPr algn="just">
              <a:lnSpc>
                <a:spcPct val="80000"/>
              </a:lnSpc>
            </a:pPr>
            <a:r>
              <a:rPr lang="el-GR" altLang="el-GR" sz="2800" dirty="0" smtClean="0">
                <a:latin typeface="Arial" charset="0"/>
              </a:rPr>
              <a:t>Τα παιδιά εμπλέκονται σε ενδιαφέρουσες δραστηριότητες με μαθηματικό περιεχόμενο μέσω λογισμικού ή καλούνται να λύνουν πραγματικά προβλήματα με </a:t>
            </a:r>
            <a:r>
              <a:rPr lang="el-GR" altLang="el-GR" sz="2800" dirty="0" smtClean="0">
                <a:solidFill>
                  <a:srgbClr val="0070C0"/>
                </a:solidFill>
                <a:latin typeface="Arial" charset="0"/>
              </a:rPr>
              <a:t>τη χρήση υπολογιστικών </a:t>
            </a:r>
            <a:r>
              <a:rPr lang="el-GR" altLang="el-GR" sz="2800" dirty="0" err="1" smtClean="0">
                <a:solidFill>
                  <a:srgbClr val="0070C0"/>
                </a:solidFill>
                <a:latin typeface="Arial" charset="0"/>
              </a:rPr>
              <a:t>περιβάλλοντων</a:t>
            </a:r>
            <a:r>
              <a:rPr lang="el-GR" altLang="el-GR" sz="2800" dirty="0" smtClean="0">
                <a:latin typeface="Arial" charset="0"/>
              </a:rPr>
              <a:t> ώστε: </a:t>
            </a:r>
          </a:p>
          <a:p>
            <a:pPr lvl="1" algn="just">
              <a:lnSpc>
                <a:spcPct val="80000"/>
              </a:lnSpc>
            </a:pPr>
            <a:r>
              <a:rPr lang="el-GR" altLang="el-GR" sz="2400" dirty="0" smtClean="0">
                <a:latin typeface="Arial" charset="0"/>
              </a:rPr>
              <a:t>Να κάνουν υποθέσεις και να καταλήγουν σε συμπεράσματα με αφορμή κάποιο λογισμικό ή να λύσουν ένα πρόβλημα που τους έχει τεθεί  </a:t>
            </a:r>
          </a:p>
          <a:p>
            <a:pPr lvl="1" algn="just">
              <a:lnSpc>
                <a:spcPct val="80000"/>
              </a:lnSpc>
            </a:pPr>
            <a:r>
              <a:rPr lang="el-GR" altLang="el-GR" sz="2400" dirty="0" smtClean="0">
                <a:latin typeface="Arial" charset="0"/>
              </a:rPr>
              <a:t>Να πειραματίζονται με υλικό λογισμικού, παρατηρώντας, συγκρίνοντας, ταξινομώντας, περιγράφοντας, ώστε να μάθουν να διαχειρίζονται υλικά που συνδέονται με την πραγματική τους ζωή</a:t>
            </a:r>
            <a:r>
              <a:rPr lang="en-US" altLang="el-GR" sz="2400" dirty="0" smtClean="0">
                <a:latin typeface="Arial" charset="0"/>
              </a:rPr>
              <a:t>.</a:t>
            </a:r>
            <a:endParaRPr lang="el-GR" altLang="el-GR" sz="2400" dirty="0" smtClean="0">
              <a:latin typeface="Arial" charset="0"/>
            </a:endParaRPr>
          </a:p>
        </p:txBody>
      </p:sp>
      <p:sp>
        <p:nvSpPr>
          <p:cNvPr id="235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886F76-9C73-44FC-A4FF-96D6B1059A1C}" type="slidenum">
              <a:rPr lang="en-US" altLang="el-GR" smtClean="0">
                <a:solidFill>
                  <a:srgbClr val="B5A788"/>
                </a:solidFill>
                <a:latin typeface="Gill Sans MT" pitchFamily="34" charset="0"/>
              </a:rPr>
              <a:pPr/>
              <a:t>12</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3754747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bwMode="auto">
          <a:xfrm>
            <a:off x="685800" y="44450"/>
            <a:ext cx="6334125" cy="1143000"/>
          </a:xfrm>
        </p:spPr>
        <p:txBody>
          <a:bodyPr vert="horz" wrap="square" lIns="91440" tIns="45720" rIns="91440" bIns="45720" numCol="1" anchorCtr="0" compatLnSpc="1">
            <a:prstTxWarp prst="textNoShape">
              <a:avLst/>
            </a:prstTxWarp>
            <a:noAutofit/>
          </a:bodyPr>
          <a:lstStyle/>
          <a:p>
            <a:pPr>
              <a:defRPr/>
            </a:pPr>
            <a:r>
              <a:rPr lang="el-GR" sz="4000" b="1" dirty="0" smtClean="0">
                <a:effectLst>
                  <a:outerShdw blurRad="38100" dist="38100" dir="2700000" algn="tl">
                    <a:srgbClr val="C0C0C0"/>
                  </a:outerShdw>
                </a:effectLst>
              </a:rPr>
              <a:t>Μαθηματικά &amp; ΤΠΕ</a:t>
            </a:r>
            <a:r>
              <a:rPr lang="el-GR" sz="4000" b="1" dirty="0" smtClean="0">
                <a:effectLst>
                  <a:outerShdw blurRad="38100" dist="38100" dir="2700000" algn="tl">
                    <a:srgbClr val="C0C0C0"/>
                  </a:outerShdw>
                </a:effectLst>
                <a:latin typeface="Arial" charset="0"/>
              </a:rPr>
              <a:t> (5)</a:t>
            </a:r>
          </a:p>
        </p:txBody>
      </p:sp>
      <p:sp>
        <p:nvSpPr>
          <p:cNvPr id="35843" name="Rectangle 3"/>
          <p:cNvSpPr>
            <a:spLocks noGrp="1"/>
          </p:cNvSpPr>
          <p:nvPr>
            <p:ph type="body" idx="4294967295"/>
          </p:nvPr>
        </p:nvSpPr>
        <p:spPr>
          <a:xfrm>
            <a:off x="712788" y="1341438"/>
            <a:ext cx="7891462" cy="5221287"/>
          </a:xfrm>
        </p:spPr>
        <p:txBody>
          <a:bodyPr/>
          <a:lstStyle/>
          <a:p>
            <a:pPr lvl="1" algn="just">
              <a:lnSpc>
                <a:spcPct val="80000"/>
              </a:lnSpc>
              <a:defRPr/>
            </a:pPr>
            <a:r>
              <a:rPr lang="el-GR" sz="2000" dirty="0" smtClean="0">
                <a:latin typeface="Arial" charset="0"/>
              </a:rPr>
              <a:t>Να αποκτούν και να εξασκούν απλές μαθηματικές έννοιες και εφαρμογές με τη χρήση κατάλληλου λογισμικού (να μετρούν χρησιμοποιώντας αυθαίρετες ή συμβατικές μονάδες μέτρησης, να εκτελούν απλές μαθηματικές πράξεις, να κατανοούν απλές χώρο-χρονικές σχέσεις, την έννοια της μέτρησης του χρόνου, να αντιλαμβάνονται και να αναπαράγουν μοτίβα, να αναπαράγουν συμμετρικά σχήματα ως προς τον άξονα, να αναγνωρίζουν και να ονομάζουν απλά γεωμετρικά σχήματα, να εμπλουτίζουν τη γλώσσα τους με λέξεις που συνδέονται με τα μαθηματικά)</a:t>
            </a:r>
          </a:p>
          <a:p>
            <a:pPr lvl="1" algn="just">
              <a:lnSpc>
                <a:spcPct val="80000"/>
              </a:lnSpc>
              <a:defRPr/>
            </a:pPr>
            <a:r>
              <a:rPr lang="el-GR" sz="2000" dirty="0" smtClean="0">
                <a:latin typeface="Arial" charset="0"/>
              </a:rPr>
              <a:t>Να μάθουν να αξιοποιούν τη τεχνολογία για να λύνουν τα προβλήματά τους.</a:t>
            </a:r>
          </a:p>
          <a:p>
            <a:pPr marL="403225" lvl="1" indent="0" algn="just">
              <a:lnSpc>
                <a:spcPct val="80000"/>
              </a:lnSpc>
              <a:buFont typeface="Verdana" pitchFamily="34" charset="0"/>
              <a:buNone/>
              <a:defRPr/>
            </a:pPr>
            <a:endParaRPr lang="el-GR" sz="2400" dirty="0" smtClean="0">
              <a:latin typeface="Arial" charset="0"/>
            </a:endParaRPr>
          </a:p>
          <a:p>
            <a:pPr algn="just">
              <a:lnSpc>
                <a:spcPct val="80000"/>
              </a:lnSpc>
              <a:defRPr/>
            </a:pPr>
            <a:r>
              <a:rPr lang="el-GR" sz="2000" b="1" dirty="0" smtClean="0">
                <a:latin typeface="Arial" charset="0"/>
              </a:rPr>
              <a:t>Παράδειγμα</a:t>
            </a:r>
            <a:r>
              <a:rPr lang="el-GR" sz="2400" dirty="0" smtClean="0">
                <a:solidFill>
                  <a:srgbClr val="0070C0"/>
                </a:solidFill>
                <a:latin typeface="Arial" charset="0"/>
              </a:rPr>
              <a:t>:</a:t>
            </a:r>
          </a:p>
          <a:p>
            <a:pPr lvl="1" algn="just">
              <a:lnSpc>
                <a:spcPct val="80000"/>
              </a:lnSpc>
              <a:defRPr/>
            </a:pPr>
            <a:r>
              <a:rPr lang="el-GR" sz="2000" dirty="0" smtClean="0">
                <a:solidFill>
                  <a:srgbClr val="0070C0"/>
                </a:solidFill>
                <a:latin typeface="Arial" charset="0"/>
              </a:rPr>
              <a:t>Τα παιδιά δημιουργούν συμμετρίες αντικειμένων</a:t>
            </a:r>
            <a:r>
              <a:rPr lang="en-US" sz="2000" dirty="0" smtClean="0">
                <a:solidFill>
                  <a:srgbClr val="0070C0"/>
                </a:solidFill>
                <a:latin typeface="Arial" charset="0"/>
              </a:rPr>
              <a:t> (</a:t>
            </a:r>
            <a:r>
              <a:rPr lang="el-GR" sz="2000" dirty="0" smtClean="0">
                <a:solidFill>
                  <a:srgbClr val="0070C0"/>
                </a:solidFill>
                <a:latin typeface="Arial" charset="0"/>
              </a:rPr>
              <a:t>που έχουν αναγνωρίσει από το φυσικό περιβάλλον) ως προς άξονα μέσα από τη χρήση επιλογών που υποστηρίζουν</a:t>
            </a:r>
            <a:r>
              <a:rPr lang="el-GR" sz="2000" dirty="0">
                <a:solidFill>
                  <a:srgbClr val="0070C0"/>
                </a:solidFill>
                <a:latin typeface="Arial" charset="0"/>
              </a:rPr>
              <a:t> </a:t>
            </a:r>
            <a:r>
              <a:rPr lang="el-GR" sz="2000" dirty="0" smtClean="0">
                <a:solidFill>
                  <a:srgbClr val="0070C0"/>
                </a:solidFill>
                <a:latin typeface="Arial" charset="0"/>
              </a:rPr>
              <a:t>λογισμικά όπως το </a:t>
            </a:r>
            <a:r>
              <a:rPr lang="en-US" sz="2000" dirty="0" err="1" smtClean="0">
                <a:solidFill>
                  <a:srgbClr val="0070C0"/>
                </a:solidFill>
                <a:latin typeface="Arial" charset="0"/>
              </a:rPr>
              <a:t>TuxPaint</a:t>
            </a:r>
            <a:r>
              <a:rPr lang="en-US" sz="2000" dirty="0" smtClean="0">
                <a:solidFill>
                  <a:srgbClr val="0070C0"/>
                </a:solidFill>
                <a:latin typeface="Arial" charset="0"/>
              </a:rPr>
              <a:t> </a:t>
            </a:r>
            <a:r>
              <a:rPr lang="el-GR" sz="2000" dirty="0" smtClean="0">
                <a:solidFill>
                  <a:srgbClr val="0070C0"/>
                </a:solidFill>
                <a:latin typeface="Arial" charset="0"/>
              </a:rPr>
              <a:t>&amp; το </a:t>
            </a:r>
            <a:r>
              <a:rPr lang="en-US" sz="2000" dirty="0" smtClean="0">
                <a:solidFill>
                  <a:srgbClr val="0070C0"/>
                </a:solidFill>
                <a:latin typeface="Arial" charset="0"/>
              </a:rPr>
              <a:t>RNA</a:t>
            </a:r>
            <a:r>
              <a:rPr lang="el-GR" sz="2000" dirty="0" smtClean="0">
                <a:solidFill>
                  <a:srgbClr val="0070C0"/>
                </a:solidFill>
                <a:latin typeface="Arial" charset="0"/>
              </a:rPr>
              <a:t>.		</a:t>
            </a:r>
          </a:p>
        </p:txBody>
      </p:sp>
      <p:sp>
        <p:nvSpPr>
          <p:cNvPr id="245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19F59B-BC37-48AD-B3DF-E4E859B8CC54}" type="slidenum">
              <a:rPr lang="en-US" altLang="el-GR" smtClean="0">
                <a:solidFill>
                  <a:srgbClr val="B5A788"/>
                </a:solidFill>
                <a:latin typeface="Gill Sans MT" pitchFamily="34" charset="0"/>
              </a:rPr>
              <a:pPr/>
              <a:t>13</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3059983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188913"/>
            <a:ext cx="7785100" cy="1143000"/>
          </a:xfrm>
        </p:spPr>
        <p:txBody>
          <a:bodyPr>
            <a:noAutofit/>
          </a:bodyPr>
          <a:lstStyle/>
          <a:p>
            <a:pPr>
              <a:defRPr/>
            </a:pPr>
            <a:r>
              <a:rPr lang="el-GR" sz="4000" b="1" dirty="0"/>
              <a:t>Λογισμικά για επίλυση </a:t>
            </a:r>
            <a:r>
              <a:rPr lang="el-GR" sz="4000" b="1" dirty="0" smtClean="0"/>
              <a:t>προβλημάτων - </a:t>
            </a:r>
            <a:r>
              <a:rPr lang="el-GR" sz="4000" b="1" dirty="0"/>
              <a:t>Προγραμματισμός</a:t>
            </a:r>
            <a:endParaRPr lang="en-US" sz="4000" b="1" dirty="0"/>
          </a:p>
        </p:txBody>
      </p:sp>
      <p:sp>
        <p:nvSpPr>
          <p:cNvPr id="25603" name="Rectangle 3"/>
          <p:cNvSpPr>
            <a:spLocks noGrp="1" noChangeArrowheads="1"/>
          </p:cNvSpPr>
          <p:nvPr>
            <p:ph type="body" idx="1"/>
          </p:nvPr>
        </p:nvSpPr>
        <p:spPr>
          <a:xfrm>
            <a:off x="684213" y="1700213"/>
            <a:ext cx="7954962" cy="4752975"/>
          </a:xfrm>
        </p:spPr>
        <p:txBody>
          <a:bodyPr/>
          <a:lstStyle/>
          <a:p>
            <a:r>
              <a:rPr lang="en-US" altLang="el-GR" dirty="0" smtClean="0"/>
              <a:t>LEGO </a:t>
            </a:r>
            <a:r>
              <a:rPr lang="en-US" altLang="el-GR" dirty="0" err="1" smtClean="0"/>
              <a:t>MindStorms</a:t>
            </a:r>
            <a:endParaRPr lang="el-GR" altLang="el-GR" dirty="0" smtClean="0"/>
          </a:p>
          <a:p>
            <a:r>
              <a:rPr lang="en-US" altLang="el-GR" dirty="0" smtClean="0"/>
              <a:t>LEGO Education </a:t>
            </a:r>
            <a:r>
              <a:rPr lang="en-US" altLang="el-GR" dirty="0" err="1" smtClean="0"/>
              <a:t>WeDo</a:t>
            </a:r>
            <a:endParaRPr lang="en-US" altLang="el-GR" dirty="0" smtClean="0"/>
          </a:p>
          <a:p>
            <a:r>
              <a:rPr lang="en-US" altLang="el-GR" dirty="0" smtClean="0"/>
              <a:t>Focus on Bee-Bot (Lesson Activities 1,2)</a:t>
            </a:r>
          </a:p>
          <a:p>
            <a:r>
              <a:rPr lang="en-US" altLang="el-GR" dirty="0" err="1" smtClean="0"/>
              <a:t>Probotix</a:t>
            </a:r>
            <a:r>
              <a:rPr lang="en-US" altLang="el-GR" dirty="0" smtClean="0"/>
              <a:t> 1.0</a:t>
            </a:r>
            <a:endParaRPr lang="fr-FR" altLang="el-GR" dirty="0" smtClean="0"/>
          </a:p>
          <a:p>
            <a:r>
              <a:rPr lang="fr-FR" altLang="el-GR" dirty="0" smtClean="0"/>
              <a:t>Logo (</a:t>
            </a:r>
            <a:r>
              <a:rPr lang="fr-FR" altLang="el-GR" dirty="0" smtClean="0">
                <a:hlinkClick r:id="rId3"/>
              </a:rPr>
              <a:t>www.softtronix.com/logo.html</a:t>
            </a:r>
            <a:r>
              <a:rPr lang="fr-FR" altLang="el-GR" dirty="0" smtClean="0"/>
              <a:t>) </a:t>
            </a:r>
            <a:endParaRPr lang="en-US" altLang="el-GR" dirty="0" smtClean="0"/>
          </a:p>
          <a:p>
            <a:r>
              <a:rPr lang="en-US" altLang="el-GR" dirty="0" err="1" smtClean="0"/>
              <a:t>KidSim</a:t>
            </a:r>
            <a:r>
              <a:rPr lang="en-US" altLang="el-GR" dirty="0" smtClean="0"/>
              <a:t> – </a:t>
            </a:r>
            <a:r>
              <a:rPr lang="en-US" altLang="el-GR" dirty="0" err="1" smtClean="0"/>
              <a:t>StageCast</a:t>
            </a:r>
            <a:r>
              <a:rPr lang="en-US" altLang="el-GR" dirty="0" smtClean="0"/>
              <a:t> Creator (</a:t>
            </a:r>
            <a:r>
              <a:rPr lang="en-US" altLang="el-GR" dirty="0" smtClean="0">
                <a:hlinkClick r:id="rId4"/>
              </a:rPr>
              <a:t>www.stagecast.com</a:t>
            </a:r>
            <a:r>
              <a:rPr lang="en-US" altLang="el-GR" dirty="0" smtClean="0"/>
              <a:t>) </a:t>
            </a:r>
          </a:p>
          <a:p>
            <a:r>
              <a:rPr lang="en-US" altLang="el-GR" dirty="0" err="1" smtClean="0"/>
              <a:t>ToonTalk</a:t>
            </a:r>
            <a:r>
              <a:rPr lang="en-GB" altLang="el-GR" dirty="0" smtClean="0"/>
              <a:t> (</a:t>
            </a:r>
            <a:r>
              <a:rPr lang="en-US" altLang="el-GR" dirty="0" smtClean="0">
                <a:hlinkClick r:id="rId5"/>
              </a:rPr>
              <a:t>www</a:t>
            </a:r>
            <a:r>
              <a:rPr lang="en-GB" altLang="el-GR" dirty="0" smtClean="0">
                <a:hlinkClick r:id="rId5"/>
              </a:rPr>
              <a:t>.</a:t>
            </a:r>
            <a:r>
              <a:rPr lang="en-US" altLang="el-GR" dirty="0" err="1" smtClean="0">
                <a:hlinkClick r:id="rId5"/>
              </a:rPr>
              <a:t>toontalk</a:t>
            </a:r>
            <a:r>
              <a:rPr lang="en-GB" altLang="el-GR" dirty="0" smtClean="0">
                <a:hlinkClick r:id="rId5"/>
              </a:rPr>
              <a:t>.</a:t>
            </a:r>
            <a:r>
              <a:rPr lang="en-US" altLang="el-GR" dirty="0" smtClean="0">
                <a:hlinkClick r:id="rId5"/>
              </a:rPr>
              <a:t>com</a:t>
            </a:r>
            <a:r>
              <a:rPr lang="en-GB" altLang="el-GR" dirty="0" smtClean="0"/>
              <a:t>) </a:t>
            </a:r>
            <a:endParaRPr lang="el-GR" altLang="el-GR" dirty="0" smtClean="0"/>
          </a:p>
        </p:txBody>
      </p:sp>
      <p:sp>
        <p:nvSpPr>
          <p:cNvPr id="2560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9DDD6A-602D-4797-B783-AF036FA32361}" type="slidenum">
              <a:rPr lang="en-US" altLang="el-GR" smtClean="0">
                <a:solidFill>
                  <a:srgbClr val="B5A788"/>
                </a:solidFill>
                <a:latin typeface="Gill Sans MT" pitchFamily="34" charset="0"/>
              </a:rPr>
              <a:pPr/>
              <a:t>14</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1770480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188913"/>
            <a:ext cx="7785100" cy="1143000"/>
          </a:xfrm>
        </p:spPr>
        <p:txBody>
          <a:bodyPr>
            <a:noAutofit/>
          </a:bodyPr>
          <a:lstStyle/>
          <a:p>
            <a:pPr>
              <a:defRPr/>
            </a:pPr>
            <a:r>
              <a:rPr lang="el-GR" sz="3600" b="1" dirty="0" smtClean="0">
                <a:latin typeface="Arial" pitchFamily="34" charset="0"/>
                <a:cs typeface="Arial" pitchFamily="34" charset="0"/>
              </a:rPr>
              <a:t>Μαθηματικά, Γλώσσα, Μελέτη Περιβάλλοντος &amp; </a:t>
            </a:r>
            <a:r>
              <a:rPr lang="el-GR" sz="3600" b="1" dirty="0">
                <a:latin typeface="Arial" pitchFamily="34" charset="0"/>
                <a:cs typeface="Arial" pitchFamily="34" charset="0"/>
              </a:rPr>
              <a:t>ΤΠΕ</a:t>
            </a:r>
            <a:endParaRPr lang="en-US" sz="3600" b="1" dirty="0">
              <a:latin typeface="Arial" pitchFamily="34" charset="0"/>
              <a:cs typeface="Arial" pitchFamily="34" charset="0"/>
            </a:endParaRPr>
          </a:p>
        </p:txBody>
      </p:sp>
      <p:sp>
        <p:nvSpPr>
          <p:cNvPr id="26628" name="Rectangle 3"/>
          <p:cNvSpPr>
            <a:spLocks noGrp="1" noChangeArrowheads="1"/>
          </p:cNvSpPr>
          <p:nvPr>
            <p:ph type="body" idx="1"/>
          </p:nvPr>
        </p:nvSpPr>
        <p:spPr>
          <a:xfrm>
            <a:off x="914400" y="1617663"/>
            <a:ext cx="8070850" cy="4835525"/>
          </a:xfrm>
        </p:spPr>
        <p:txBody>
          <a:bodyPr/>
          <a:lstStyle/>
          <a:p>
            <a:pPr>
              <a:lnSpc>
                <a:spcPct val="80000"/>
              </a:lnSpc>
            </a:pPr>
            <a:r>
              <a:rPr lang="el-GR" altLang="el-GR" sz="2800" dirty="0" smtClean="0"/>
              <a:t>Η χρήση των ΤΠΕ μπορεί να συμβάλει </a:t>
            </a:r>
          </a:p>
          <a:p>
            <a:pPr lvl="1"/>
            <a:r>
              <a:rPr lang="el-GR" altLang="el-GR" sz="2400" dirty="0" smtClean="0"/>
              <a:t>στην κατανόηση και στην οικοδόμηση νέων εννοιών, </a:t>
            </a:r>
          </a:p>
          <a:p>
            <a:pPr lvl="1"/>
            <a:r>
              <a:rPr lang="el-GR" altLang="el-GR" sz="2400" dirty="0" smtClean="0"/>
              <a:t>στην ενίσχυση της παρατηρητικότητας και της μνήμης, </a:t>
            </a:r>
          </a:p>
          <a:p>
            <a:pPr lvl="1"/>
            <a:r>
              <a:rPr lang="el-GR" altLang="el-GR" sz="2400" dirty="0" smtClean="0"/>
              <a:t>στην κατανόηση της σχέσης ανάμεσα σε αιτία και αποτέλεσμα, </a:t>
            </a:r>
          </a:p>
          <a:p>
            <a:pPr lvl="1"/>
            <a:r>
              <a:rPr lang="el-GR" altLang="el-GR" sz="2400" dirty="0" smtClean="0"/>
              <a:t>στην ανάπτυξη της συμβολικής σκέψης, </a:t>
            </a:r>
          </a:p>
          <a:p>
            <a:pPr lvl="1"/>
            <a:r>
              <a:rPr lang="el-GR" altLang="el-GR" sz="2400" dirty="0" smtClean="0"/>
              <a:t>στη συσχέτιση ανάμεσα στο αφηρημένο και το συγκεκριμένο, </a:t>
            </a:r>
          </a:p>
          <a:p>
            <a:pPr lvl="1"/>
            <a:r>
              <a:rPr lang="el-GR" altLang="el-GR" sz="2400" dirty="0" smtClean="0"/>
              <a:t>στον πειραματισμό και στη διαδικασία επίλυσης προβλημάτων.</a:t>
            </a:r>
          </a:p>
        </p:txBody>
      </p:sp>
      <p:sp>
        <p:nvSpPr>
          <p:cNvPr id="2662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884073-A459-48FD-83C7-0C9AC8382FF1}" type="slidenum">
              <a:rPr lang="en-US" altLang="el-GR" smtClean="0">
                <a:solidFill>
                  <a:srgbClr val="B5A788"/>
                </a:solidFill>
                <a:latin typeface="Gill Sans MT" pitchFamily="34" charset="0"/>
              </a:rPr>
              <a:pPr/>
              <a:t>15</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2187651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274638"/>
            <a:ext cx="8207375" cy="1498600"/>
          </a:xfrm>
        </p:spPr>
        <p:txBody>
          <a:bodyPr>
            <a:noAutofit/>
          </a:bodyPr>
          <a:lstStyle/>
          <a:p>
            <a:pPr>
              <a:defRPr/>
            </a:pPr>
            <a:r>
              <a:rPr lang="el-GR" sz="3600" b="1" dirty="0" smtClean="0"/>
              <a:t>Μαθηματικά &amp; </a:t>
            </a:r>
            <a:r>
              <a:rPr lang="en-US" sz="3600" b="1" dirty="0" smtClean="0"/>
              <a:t/>
            </a:r>
            <a:br>
              <a:rPr lang="en-US" sz="3600" b="1" dirty="0" smtClean="0"/>
            </a:br>
            <a:r>
              <a:rPr lang="el-GR" sz="3600" b="1" dirty="0" smtClean="0"/>
              <a:t>Μελέτη Περιβάλλοντος: </a:t>
            </a:r>
            <a:r>
              <a:rPr lang="en-US" sz="3600" b="1" dirty="0" smtClean="0"/>
              <a:t/>
            </a:r>
            <a:br>
              <a:rPr lang="en-US" sz="3600" b="1" dirty="0" smtClean="0"/>
            </a:br>
            <a:r>
              <a:rPr lang="el-GR" sz="3600" b="1" dirty="0"/>
              <a:t>κ</a:t>
            </a:r>
            <a:r>
              <a:rPr lang="el-GR" sz="3600" b="1" dirty="0" smtClean="0"/>
              <a:t>ατηγορίες λογισμικού </a:t>
            </a:r>
            <a:endParaRPr lang="el-GR" sz="3600" b="1" dirty="0"/>
          </a:p>
        </p:txBody>
      </p:sp>
      <p:sp>
        <p:nvSpPr>
          <p:cNvPr id="27652" name="Rectangle 3"/>
          <p:cNvSpPr>
            <a:spLocks noGrp="1" noChangeArrowheads="1"/>
          </p:cNvSpPr>
          <p:nvPr>
            <p:ph type="body" idx="1"/>
          </p:nvPr>
        </p:nvSpPr>
        <p:spPr>
          <a:xfrm>
            <a:off x="785813" y="2193925"/>
            <a:ext cx="8169275" cy="4114800"/>
          </a:xfrm>
        </p:spPr>
        <p:txBody>
          <a:bodyPr/>
          <a:lstStyle/>
          <a:p>
            <a:r>
              <a:rPr lang="el-GR" altLang="el-GR" sz="2400" dirty="0" smtClean="0">
                <a:latin typeface="Arial" charset="0"/>
                <a:cs typeface="Arial" charset="0"/>
              </a:rPr>
              <a:t>Στην περίπτωση αυτή μπορούν να χρησιμοποιηθούν: </a:t>
            </a:r>
          </a:p>
          <a:p>
            <a:pPr lvl="1">
              <a:lnSpc>
                <a:spcPct val="150000"/>
              </a:lnSpc>
            </a:pPr>
            <a:r>
              <a:rPr lang="el-GR" altLang="el-GR" sz="2000" dirty="0" smtClean="0">
                <a:latin typeface="Arial" charset="0"/>
                <a:cs typeface="Arial" charset="0"/>
              </a:rPr>
              <a:t>λογισμικά </a:t>
            </a:r>
            <a:r>
              <a:rPr lang="el-GR" altLang="el-GR" sz="2000" u="sng" dirty="0" smtClean="0">
                <a:latin typeface="Arial" charset="0"/>
                <a:cs typeface="Arial" charset="0"/>
              </a:rPr>
              <a:t>εννοιολογικής χαρτογράφησης </a:t>
            </a:r>
            <a:r>
              <a:rPr lang="el-GR" altLang="el-GR" sz="2000" dirty="0" smtClean="0">
                <a:latin typeface="Arial" charset="0"/>
                <a:cs typeface="Arial" charset="0"/>
              </a:rPr>
              <a:t>(</a:t>
            </a:r>
            <a:r>
              <a:rPr lang="el-GR" altLang="el-GR" sz="2000" dirty="0" err="1" smtClean="0">
                <a:latin typeface="Arial" charset="0"/>
                <a:cs typeface="Arial" charset="0"/>
              </a:rPr>
              <a:t>concept</a:t>
            </a:r>
            <a:r>
              <a:rPr lang="el-GR" altLang="el-GR" sz="2000" dirty="0" smtClean="0">
                <a:latin typeface="Arial" charset="0"/>
                <a:cs typeface="Arial" charset="0"/>
              </a:rPr>
              <a:t> </a:t>
            </a:r>
            <a:r>
              <a:rPr lang="el-GR" altLang="el-GR" sz="2000" dirty="0" err="1" smtClean="0">
                <a:latin typeface="Arial" charset="0"/>
                <a:cs typeface="Arial" charset="0"/>
              </a:rPr>
              <a:t>mapping</a:t>
            </a:r>
            <a:r>
              <a:rPr lang="el-GR" altLang="el-GR" sz="2000" dirty="0" smtClean="0">
                <a:latin typeface="Arial" charset="0"/>
                <a:cs typeface="Arial" charset="0"/>
              </a:rPr>
              <a:t>), </a:t>
            </a:r>
          </a:p>
          <a:p>
            <a:pPr lvl="1">
              <a:lnSpc>
                <a:spcPct val="150000"/>
              </a:lnSpc>
            </a:pPr>
            <a:r>
              <a:rPr lang="el-GR" altLang="el-GR" sz="2000" dirty="0" smtClean="0">
                <a:latin typeface="Arial" charset="0"/>
                <a:cs typeface="Arial" charset="0"/>
              </a:rPr>
              <a:t>λογισμικά επίλυσης προβλημάτων (</a:t>
            </a:r>
            <a:r>
              <a:rPr lang="en-GB" altLang="el-GR" sz="2000" dirty="0" smtClean="0">
                <a:cs typeface="Arial" charset="0"/>
              </a:rPr>
              <a:t>problem</a:t>
            </a:r>
            <a:r>
              <a:rPr lang="el-GR" altLang="el-GR" sz="2000" dirty="0" smtClean="0">
                <a:latin typeface="Arial" charset="0"/>
                <a:cs typeface="Arial" charset="0"/>
              </a:rPr>
              <a:t> </a:t>
            </a:r>
            <a:r>
              <a:rPr lang="el-GR" altLang="el-GR" sz="2000" dirty="0" err="1" smtClean="0">
                <a:latin typeface="Arial" charset="0"/>
                <a:cs typeface="Arial" charset="0"/>
              </a:rPr>
              <a:t>solving</a:t>
            </a:r>
            <a:r>
              <a:rPr lang="el-GR" altLang="el-GR" sz="2000" dirty="0" smtClean="0">
                <a:latin typeface="Arial" charset="0"/>
                <a:cs typeface="Arial" charset="0"/>
              </a:rPr>
              <a:t>), </a:t>
            </a:r>
          </a:p>
          <a:p>
            <a:pPr lvl="1">
              <a:lnSpc>
                <a:spcPct val="150000"/>
              </a:lnSpc>
            </a:pPr>
            <a:r>
              <a:rPr lang="el-GR" altLang="el-GR" sz="2000" dirty="0" smtClean="0">
                <a:latin typeface="Arial" charset="0"/>
                <a:cs typeface="Arial" charset="0"/>
              </a:rPr>
              <a:t>λογισμικά για δραστηριότητες στις φυσικές επιστήμες </a:t>
            </a:r>
            <a:r>
              <a:rPr lang="en-US" altLang="el-GR" sz="2000" dirty="0" smtClean="0">
                <a:cs typeface="Arial" charset="0"/>
              </a:rPr>
              <a:t>(</a:t>
            </a:r>
            <a:r>
              <a:rPr lang="el-GR" altLang="el-GR" sz="2000" dirty="0" smtClean="0">
                <a:latin typeface="Arial" charset="0"/>
                <a:cs typeface="Arial" charset="0"/>
              </a:rPr>
              <a:t>προσομοιώσεις, </a:t>
            </a:r>
            <a:r>
              <a:rPr lang="el-GR" altLang="el-GR" sz="2000" dirty="0" err="1" smtClean="0">
                <a:latin typeface="Arial" charset="0"/>
                <a:cs typeface="Arial" charset="0"/>
              </a:rPr>
              <a:t>οπτικοποιήσειςκλπ</a:t>
            </a:r>
            <a:r>
              <a:rPr lang="el-GR" altLang="el-GR" sz="2000" dirty="0" smtClean="0">
                <a:latin typeface="Arial" charset="0"/>
                <a:cs typeface="Arial" charset="0"/>
              </a:rPr>
              <a:t>.</a:t>
            </a:r>
            <a:r>
              <a:rPr lang="en-US" altLang="el-GR" sz="2000" dirty="0" smtClean="0">
                <a:cs typeface="Arial" charset="0"/>
              </a:rPr>
              <a:t>)</a:t>
            </a:r>
            <a:endParaRPr lang="el-GR" altLang="el-GR" sz="2000" dirty="0" smtClean="0">
              <a:latin typeface="Arial" charset="0"/>
              <a:cs typeface="Arial" charset="0"/>
            </a:endParaRPr>
          </a:p>
          <a:p>
            <a:pPr lvl="1">
              <a:lnSpc>
                <a:spcPct val="150000"/>
              </a:lnSpc>
            </a:pPr>
            <a:r>
              <a:rPr lang="el-GR" altLang="el-GR" sz="2000" dirty="0" smtClean="0">
                <a:latin typeface="Arial" charset="0"/>
                <a:cs typeface="Arial" charset="0"/>
              </a:rPr>
              <a:t>λογισμικά «κλειστού» τύπου για την </a:t>
            </a:r>
            <a:r>
              <a:rPr lang="el-GR" altLang="el-GR" sz="2000" b="1" dirty="0" smtClean="0">
                <a:solidFill>
                  <a:schemeClr val="tx2">
                    <a:lumMod val="75000"/>
                  </a:schemeClr>
                </a:solidFill>
                <a:latin typeface="Arial" charset="0"/>
                <a:cs typeface="Arial" charset="0"/>
              </a:rPr>
              <a:t>ανάπτυξη συγκεκριμένων δεξιοτήτων </a:t>
            </a:r>
          </a:p>
        </p:txBody>
      </p:sp>
      <p:sp>
        <p:nvSpPr>
          <p:cNvPr id="2765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25D23D-F1D2-4F54-B817-8DC767BDC39C}" type="slidenum">
              <a:rPr lang="en-US" altLang="el-GR" smtClean="0">
                <a:solidFill>
                  <a:srgbClr val="B5A788"/>
                </a:solidFill>
                <a:latin typeface="Gill Sans MT" pitchFamily="34" charset="0"/>
              </a:rPr>
              <a:pPr/>
              <a:t>16</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829595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900113" y="274638"/>
            <a:ext cx="7775575" cy="1354137"/>
          </a:xfrm>
        </p:spPr>
        <p:txBody>
          <a:bodyPr>
            <a:noAutofit/>
          </a:bodyPr>
          <a:lstStyle/>
          <a:p>
            <a:pPr>
              <a:defRPr/>
            </a:pPr>
            <a:r>
              <a:rPr lang="el-GR" sz="3600" b="1" dirty="0" smtClean="0">
                <a:latin typeface="Arial" pitchFamily="34" charset="0"/>
                <a:cs typeface="Arial" pitchFamily="34" charset="0"/>
              </a:rPr>
              <a:t>Μαθηματικά &amp; Μελέτη Περιβάλλοντος: </a:t>
            </a:r>
            <a:r>
              <a:rPr lang="el-GR" sz="2500" b="1" dirty="0" smtClean="0">
                <a:latin typeface="Arial" pitchFamily="34" charset="0"/>
                <a:cs typeface="Arial" pitchFamily="34" charset="0"/>
              </a:rPr>
              <a:t>παραδείγματα λογισμικών </a:t>
            </a:r>
            <a:endParaRPr lang="el-GR" sz="2500" b="1" dirty="0">
              <a:latin typeface="Arial" pitchFamily="34" charset="0"/>
              <a:cs typeface="Arial" pitchFamily="34" charset="0"/>
            </a:endParaRPr>
          </a:p>
        </p:txBody>
      </p:sp>
      <p:sp>
        <p:nvSpPr>
          <p:cNvPr id="28676" name="Rectangle 3"/>
          <p:cNvSpPr>
            <a:spLocks noGrp="1" noChangeArrowheads="1"/>
          </p:cNvSpPr>
          <p:nvPr>
            <p:ph type="body" idx="1"/>
          </p:nvPr>
        </p:nvSpPr>
        <p:spPr>
          <a:xfrm>
            <a:off x="1143000" y="1857375"/>
            <a:ext cx="7643813" cy="4021138"/>
          </a:xfrm>
        </p:spPr>
        <p:txBody>
          <a:bodyPr>
            <a:normAutofit lnSpcReduction="10000"/>
          </a:bodyPr>
          <a:lstStyle/>
          <a:p>
            <a:pPr>
              <a:lnSpc>
                <a:spcPct val="90000"/>
              </a:lnSpc>
            </a:pPr>
            <a:r>
              <a:rPr lang="el-GR" altLang="el-GR" sz="2400" smtClean="0"/>
              <a:t>Ψηφιακές εγκυκλοπαίδειες: αναζήτηση πληροφοριών </a:t>
            </a:r>
          </a:p>
          <a:p>
            <a:pPr>
              <a:lnSpc>
                <a:spcPct val="90000"/>
              </a:lnSpc>
            </a:pPr>
            <a:r>
              <a:rPr lang="el-GR" altLang="el-GR" sz="2400" smtClean="0"/>
              <a:t>Παραδείγματα λογισμικών εννοιολογικής χαρτογράφησης</a:t>
            </a:r>
            <a:endParaRPr lang="en-US" altLang="el-GR" sz="2400" smtClean="0"/>
          </a:p>
          <a:p>
            <a:pPr lvl="1">
              <a:lnSpc>
                <a:spcPct val="90000"/>
              </a:lnSpc>
            </a:pPr>
            <a:r>
              <a:rPr lang="en-US" altLang="el-GR" sz="2000" smtClean="0"/>
              <a:t>MindMap Junior</a:t>
            </a:r>
            <a:r>
              <a:rPr lang="en-GB" altLang="el-GR" sz="2000" smtClean="0"/>
              <a:t> (</a:t>
            </a:r>
            <a:r>
              <a:rPr lang="en-US" altLang="el-GR" sz="2000" smtClean="0">
                <a:hlinkClick r:id="rId3"/>
              </a:rPr>
              <a:t>www</a:t>
            </a:r>
            <a:r>
              <a:rPr lang="en-GB" altLang="el-GR" sz="2000" smtClean="0">
                <a:hlinkClick r:id="rId3"/>
              </a:rPr>
              <a:t>.</a:t>
            </a:r>
            <a:r>
              <a:rPr lang="en-US" altLang="el-GR" sz="2000" smtClean="0">
                <a:hlinkClick r:id="rId3"/>
              </a:rPr>
              <a:t>mindmapper</a:t>
            </a:r>
            <a:r>
              <a:rPr lang="en-GB" altLang="el-GR" sz="2000" smtClean="0">
                <a:hlinkClick r:id="rId3"/>
              </a:rPr>
              <a:t>.</a:t>
            </a:r>
            <a:r>
              <a:rPr lang="en-US" altLang="el-GR" sz="2000" smtClean="0">
                <a:hlinkClick r:id="rId3"/>
              </a:rPr>
              <a:t>com</a:t>
            </a:r>
            <a:r>
              <a:rPr lang="en-GB" altLang="el-GR" sz="2000" smtClean="0"/>
              <a:t>)</a:t>
            </a:r>
            <a:r>
              <a:rPr lang="en-US" altLang="el-GR" sz="2000" smtClean="0"/>
              <a:t> </a:t>
            </a:r>
          </a:p>
          <a:p>
            <a:pPr lvl="1">
              <a:lnSpc>
                <a:spcPct val="90000"/>
              </a:lnSpc>
            </a:pPr>
            <a:r>
              <a:rPr lang="en-US" altLang="el-GR" sz="2000" smtClean="0"/>
              <a:t>Kidspiration (</a:t>
            </a:r>
            <a:r>
              <a:rPr lang="en-US" altLang="el-GR" sz="2000" smtClean="0">
                <a:hlinkClick r:id="rId4"/>
              </a:rPr>
              <a:t>www.inspiration.com</a:t>
            </a:r>
            <a:r>
              <a:rPr lang="en-US" altLang="el-GR" sz="2000" smtClean="0"/>
              <a:t>) </a:t>
            </a:r>
            <a:endParaRPr lang="el-GR" altLang="el-GR" sz="2000" smtClean="0"/>
          </a:p>
          <a:p>
            <a:pPr>
              <a:lnSpc>
                <a:spcPct val="90000"/>
              </a:lnSpc>
            </a:pPr>
            <a:r>
              <a:rPr lang="el-GR" altLang="el-GR" sz="2400" smtClean="0"/>
              <a:t>Παραδείγματα λογισμικών επίλυσης προβλήματος</a:t>
            </a:r>
            <a:endParaRPr lang="en-US" altLang="el-GR" sz="2400" smtClean="0"/>
          </a:p>
          <a:p>
            <a:pPr>
              <a:lnSpc>
                <a:spcPct val="90000"/>
              </a:lnSpc>
            </a:pPr>
            <a:r>
              <a:rPr lang="en-US" altLang="el-GR" sz="2400" smtClean="0"/>
              <a:t>The Incredible Machine </a:t>
            </a:r>
            <a:r>
              <a:rPr lang="el-GR" altLang="el-GR" sz="2400" smtClean="0"/>
              <a:t>(παιγνίδι για δημιουργία παζλ) (</a:t>
            </a:r>
            <a:r>
              <a:rPr lang="en-US" altLang="el-GR" sz="2400" smtClean="0">
                <a:hlinkClick r:id="rId5"/>
              </a:rPr>
              <a:t>www</a:t>
            </a:r>
            <a:r>
              <a:rPr lang="el-GR" altLang="el-GR" sz="2400" smtClean="0">
                <a:hlinkClick r:id="rId5"/>
              </a:rPr>
              <a:t>.</a:t>
            </a:r>
            <a:r>
              <a:rPr lang="en-US" altLang="el-GR" sz="2400" smtClean="0">
                <a:hlinkClick r:id="rId5"/>
              </a:rPr>
              <a:t>sierra</a:t>
            </a:r>
            <a:r>
              <a:rPr lang="el-GR" altLang="el-GR" sz="2400" smtClean="0">
                <a:hlinkClick r:id="rId5"/>
              </a:rPr>
              <a:t>.</a:t>
            </a:r>
            <a:r>
              <a:rPr lang="en-US" altLang="el-GR" sz="2400" smtClean="0">
                <a:hlinkClick r:id="rId5"/>
              </a:rPr>
              <a:t>com</a:t>
            </a:r>
            <a:r>
              <a:rPr lang="el-GR" altLang="el-GR" sz="2400" smtClean="0"/>
              <a:t>)</a:t>
            </a:r>
          </a:p>
          <a:p>
            <a:pPr>
              <a:lnSpc>
                <a:spcPct val="90000"/>
              </a:lnSpc>
            </a:pPr>
            <a:r>
              <a:rPr lang="en-US" altLang="el-GR" sz="2400" smtClean="0"/>
              <a:t>The Incredible Toons Machine</a:t>
            </a:r>
            <a:r>
              <a:rPr lang="en-GB" altLang="el-GR" sz="2400" smtClean="0"/>
              <a:t> (</a:t>
            </a:r>
            <a:r>
              <a:rPr lang="en-US" altLang="el-GR" sz="2400" smtClean="0">
                <a:hlinkClick r:id="rId5"/>
              </a:rPr>
              <a:t>www</a:t>
            </a:r>
            <a:r>
              <a:rPr lang="en-GB" altLang="el-GR" sz="2400" smtClean="0">
                <a:hlinkClick r:id="rId5"/>
              </a:rPr>
              <a:t>.</a:t>
            </a:r>
            <a:r>
              <a:rPr lang="en-US" altLang="el-GR" sz="2400" smtClean="0">
                <a:hlinkClick r:id="rId5"/>
              </a:rPr>
              <a:t>sierra</a:t>
            </a:r>
            <a:r>
              <a:rPr lang="en-GB" altLang="el-GR" sz="2400" smtClean="0">
                <a:hlinkClick r:id="rId5"/>
              </a:rPr>
              <a:t>.</a:t>
            </a:r>
            <a:r>
              <a:rPr lang="en-US" altLang="el-GR" sz="2400" smtClean="0">
                <a:hlinkClick r:id="rId5"/>
              </a:rPr>
              <a:t>com</a:t>
            </a:r>
            <a:r>
              <a:rPr lang="en-GB" altLang="el-GR" sz="2400" smtClean="0"/>
              <a:t>)</a:t>
            </a:r>
            <a:r>
              <a:rPr lang="en-GB" altLang="el-GR" smtClean="0"/>
              <a:t> </a:t>
            </a:r>
            <a:endParaRPr lang="el-GR" altLang="el-GR" sz="2400" smtClean="0"/>
          </a:p>
          <a:p>
            <a:pPr>
              <a:lnSpc>
                <a:spcPct val="90000"/>
              </a:lnSpc>
            </a:pPr>
            <a:r>
              <a:rPr lang="el-GR" altLang="el-GR" sz="2400" smtClean="0"/>
              <a:t>Συστήματα Προσομοίωσης (</a:t>
            </a:r>
            <a:r>
              <a:rPr lang="en-GB" altLang="el-GR" sz="2400" smtClean="0"/>
              <a:t>simulation</a:t>
            </a:r>
            <a:r>
              <a:rPr lang="el-GR" altLang="el-GR" sz="2400" smtClean="0"/>
              <a:t>)</a:t>
            </a:r>
            <a:r>
              <a:rPr lang="en-GB" altLang="el-GR" sz="2400" smtClean="0"/>
              <a:t> </a:t>
            </a:r>
            <a:r>
              <a:rPr lang="el-GR" altLang="el-GR" sz="2400" smtClean="0"/>
              <a:t>για τις φυσικές επιστήμες και μελέτη περιβάλλοντος</a:t>
            </a:r>
            <a:endParaRPr lang="el-GR" altLang="el-GR" sz="2400" b="1" i="1" smtClean="0"/>
          </a:p>
        </p:txBody>
      </p:sp>
      <p:sp>
        <p:nvSpPr>
          <p:cNvPr id="2867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E5EE78-BBC9-499B-835E-42EF6B0C6DE2}" type="slidenum">
              <a:rPr lang="en-US" altLang="el-GR" smtClean="0">
                <a:solidFill>
                  <a:srgbClr val="B5A788"/>
                </a:solidFill>
                <a:latin typeface="Gill Sans MT" pitchFamily="34" charset="0"/>
              </a:rPr>
              <a:pPr/>
              <a:t>17</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4079777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682625" y="2338388"/>
            <a:ext cx="4968875" cy="4114800"/>
          </a:xfrm>
        </p:spPr>
        <p:txBody>
          <a:bodyPr/>
          <a:lstStyle/>
          <a:p>
            <a:r>
              <a:rPr lang="el-GR" altLang="el-GR" sz="2800" dirty="0" smtClean="0"/>
              <a:t>Συστήματα ρομποτικής – κατασκευές (</a:t>
            </a:r>
            <a:r>
              <a:rPr lang="en-US" altLang="el-GR" sz="2800" dirty="0" smtClean="0"/>
              <a:t>Lego</a:t>
            </a:r>
            <a:r>
              <a:rPr lang="el-GR" altLang="el-GR" sz="2800" dirty="0" smtClean="0"/>
              <a:t> - </a:t>
            </a:r>
            <a:r>
              <a:rPr lang="en-US" altLang="el-GR" sz="2800" dirty="0" smtClean="0"/>
              <a:t>Logo</a:t>
            </a:r>
            <a:r>
              <a:rPr lang="el-GR" altLang="el-GR" sz="2800" dirty="0" smtClean="0"/>
              <a:t>)</a:t>
            </a:r>
          </a:p>
          <a:p>
            <a:r>
              <a:rPr lang="el-GR" altLang="el-GR" sz="2800" dirty="0" smtClean="0"/>
              <a:t>Συστήματα σύνδεσης και χειρισμού με υπολογιστές</a:t>
            </a:r>
          </a:p>
          <a:p>
            <a:endParaRPr lang="el-GR" altLang="el-GR" sz="2800" dirty="0" smtClean="0"/>
          </a:p>
          <a:p>
            <a:endParaRPr lang="el-GR" altLang="el-GR" sz="2800" dirty="0" smtClean="0"/>
          </a:p>
          <a:p>
            <a:r>
              <a:rPr lang="el-GR" altLang="el-GR" sz="2800" dirty="0" smtClean="0"/>
              <a:t>Τα συστήματα </a:t>
            </a:r>
            <a:r>
              <a:rPr lang="en-US" altLang="el-GR" sz="2800" dirty="0" smtClean="0"/>
              <a:t>L</a:t>
            </a:r>
            <a:r>
              <a:rPr lang="el-GR" altLang="el-GR" sz="2800" dirty="0" err="1" smtClean="0"/>
              <a:t>ego</a:t>
            </a:r>
            <a:r>
              <a:rPr lang="el-GR" altLang="el-GR" sz="2800" dirty="0" smtClean="0"/>
              <a:t> </a:t>
            </a:r>
            <a:r>
              <a:rPr lang="en-US" altLang="el-GR" sz="2800" dirty="0" smtClean="0"/>
              <a:t>Mindstorms</a:t>
            </a:r>
            <a:r>
              <a:rPr lang="en-US" altLang="el-GR" sz="2800" b="1" dirty="0" smtClean="0"/>
              <a:t> </a:t>
            </a:r>
            <a:endParaRPr lang="el-GR" altLang="el-GR" sz="2800" b="1" dirty="0" smtClean="0"/>
          </a:p>
          <a:p>
            <a:endParaRPr lang="el-GR" altLang="el-GR" sz="2800" dirty="0" smtClean="0"/>
          </a:p>
        </p:txBody>
      </p:sp>
      <p:pic>
        <p:nvPicPr>
          <p:cNvPr id="29700" name="Picture 5" descr="Leg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49938" y="2347913"/>
            <a:ext cx="2970212" cy="2160587"/>
          </a:xfrm>
          <a:noFill/>
        </p:spPr>
      </p:pic>
      <p:pic>
        <p:nvPicPr>
          <p:cNvPr id="29701" name="Picture 8" descr="mindstorm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868863"/>
            <a:ext cx="1219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images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4868863"/>
            <a:ext cx="1076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descr="k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941888"/>
            <a:ext cx="10763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9"/>
          <p:cNvSpPr>
            <a:spLocks noChangeArrowheads="1"/>
          </p:cNvSpPr>
          <p:nvPr/>
        </p:nvSpPr>
        <p:spPr bwMode="auto">
          <a:xfrm>
            <a:off x="0" y="1655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9705" name="Rectangle 10"/>
          <p:cNvSpPr>
            <a:spLocks noChangeArrowheads="1"/>
          </p:cNvSpPr>
          <p:nvPr/>
        </p:nvSpPr>
        <p:spPr bwMode="auto">
          <a:xfrm>
            <a:off x="4370388" y="2684463"/>
            <a:ext cx="403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1100">
                <a:cs typeface="Times New Roman" pitchFamily="18" charset="0"/>
              </a:rPr>
              <a:t> </a:t>
            </a:r>
            <a:endParaRPr lang="el-GR" altLang="el-GR"/>
          </a:p>
        </p:txBody>
      </p:sp>
      <p:sp>
        <p:nvSpPr>
          <p:cNvPr id="29706" name="Rectangle 11"/>
          <p:cNvSpPr>
            <a:spLocks noChangeArrowheads="1"/>
          </p:cNvSpPr>
          <p:nvPr/>
        </p:nvSpPr>
        <p:spPr bwMode="auto">
          <a:xfrm>
            <a:off x="4351338" y="3868738"/>
            <a:ext cx="441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l-GR" sz="1100">
                <a:cs typeface="Times New Roman" pitchFamily="18" charset="0"/>
              </a:rPr>
              <a:t>  </a:t>
            </a:r>
            <a:endParaRPr lang="en-US" altLang="el-GR"/>
          </a:p>
        </p:txBody>
      </p:sp>
      <p:sp>
        <p:nvSpPr>
          <p:cNvPr id="29707" name="Θέση αριθμού διαφάνειας 1"/>
          <p:cNvSpPr>
            <a:spLocks noGrp="1"/>
          </p:cNvSpPr>
          <p:nvPr>
            <p:ph type="sldNum" sz="quarter" idx="12"/>
          </p:nvPr>
        </p:nvSpPr>
        <p:spPr bwMode="auto">
          <a:xfrm>
            <a:off x="8534400" y="6243638"/>
            <a:ext cx="412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F2BF0A-3476-4DE3-8C75-8897454462BA}" type="slidenum">
              <a:rPr lang="en-GB" altLang="el-GR" smtClean="0">
                <a:solidFill>
                  <a:srgbClr val="B5A788"/>
                </a:solidFill>
                <a:latin typeface="Gill Sans MT" pitchFamily="34" charset="0"/>
              </a:rPr>
              <a:pPr/>
              <a:t>18</a:t>
            </a:fld>
            <a:endParaRPr lang="en-GB" altLang="el-GR" dirty="0" smtClean="0">
              <a:solidFill>
                <a:srgbClr val="B5A788"/>
              </a:solidFill>
              <a:latin typeface="Gill Sans MT" pitchFamily="34" charset="0"/>
            </a:endParaRPr>
          </a:p>
        </p:txBody>
      </p:sp>
      <p:sp>
        <p:nvSpPr>
          <p:cNvPr id="15" name="Rectangle 2"/>
          <p:cNvSpPr>
            <a:spLocks noGrp="1" noChangeArrowheads="1"/>
          </p:cNvSpPr>
          <p:nvPr>
            <p:ph type="title"/>
          </p:nvPr>
        </p:nvSpPr>
        <p:spPr>
          <a:xfrm>
            <a:off x="533401" y="44450"/>
            <a:ext cx="8142288" cy="1930400"/>
          </a:xfrm>
        </p:spPr>
        <p:txBody>
          <a:bodyPr>
            <a:noAutofit/>
          </a:bodyPr>
          <a:lstStyle/>
          <a:p>
            <a:pPr>
              <a:defRPr/>
            </a:pPr>
            <a:r>
              <a:rPr lang="el-GR" sz="3600" b="1" dirty="0" smtClean="0">
                <a:latin typeface="Arial" pitchFamily="34" charset="0"/>
                <a:cs typeface="Arial" pitchFamily="34" charset="0"/>
              </a:rPr>
              <a:t>Μαθηματικά &amp; Μελέτη Περιβάλλοντος: </a:t>
            </a:r>
            <a:br>
              <a:rPr lang="el-GR" sz="3600" b="1" dirty="0" smtClean="0">
                <a:latin typeface="Arial" pitchFamily="34" charset="0"/>
                <a:cs typeface="Arial" pitchFamily="34" charset="0"/>
              </a:rPr>
            </a:br>
            <a:r>
              <a:rPr lang="el-GR" sz="2400" b="1" dirty="0" smtClean="0">
                <a:latin typeface="Arial" pitchFamily="34" charset="0"/>
                <a:cs typeface="Arial" pitchFamily="34" charset="0"/>
              </a:rPr>
              <a:t>παραδείγματα λογισμικών – ρομποτικές κατασκευές </a:t>
            </a:r>
            <a:endParaRPr lang="el-GR" sz="2400" b="1" dirty="0">
              <a:latin typeface="Arial" pitchFamily="34" charset="0"/>
              <a:cs typeface="Arial" pitchFamily="34" charset="0"/>
            </a:endParaRPr>
          </a:p>
        </p:txBody>
      </p:sp>
    </p:spTree>
    <p:extLst>
      <p:ext uri="{BB962C8B-B14F-4D97-AF65-F5344CB8AC3E}">
        <p14:creationId xmlns:p14="http://schemas.microsoft.com/office/powerpoint/2010/main" val="1722920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188913"/>
            <a:ext cx="7785100" cy="1368425"/>
          </a:xfrm>
        </p:spPr>
        <p:txBody>
          <a:bodyPr>
            <a:normAutofit fontScale="90000"/>
          </a:bodyPr>
          <a:lstStyle/>
          <a:p>
            <a:pPr>
              <a:defRPr/>
            </a:pPr>
            <a:r>
              <a:rPr lang="el-GR" sz="3600" b="1" dirty="0" smtClean="0">
                <a:latin typeface="Arial" pitchFamily="34" charset="0"/>
                <a:cs typeface="Arial" pitchFamily="34" charset="0"/>
              </a:rPr>
              <a:t>Μαθηματικά &amp; Μελέτη Περιβάλλοντος: παραδείγματα λογισμικών </a:t>
            </a:r>
            <a:endParaRPr lang="el-GR" sz="3600" b="1" dirty="0">
              <a:latin typeface="Arial" pitchFamily="34" charset="0"/>
              <a:cs typeface="Arial" pitchFamily="34" charset="0"/>
            </a:endParaRPr>
          </a:p>
        </p:txBody>
      </p:sp>
      <p:sp>
        <p:nvSpPr>
          <p:cNvPr id="30723" name="Rectangle 3"/>
          <p:cNvSpPr>
            <a:spLocks noGrp="1" noChangeArrowheads="1"/>
          </p:cNvSpPr>
          <p:nvPr>
            <p:ph type="body" idx="1"/>
          </p:nvPr>
        </p:nvSpPr>
        <p:spPr>
          <a:xfrm>
            <a:off x="744538" y="1784350"/>
            <a:ext cx="7643812" cy="4524375"/>
          </a:xfrm>
        </p:spPr>
        <p:txBody>
          <a:bodyPr/>
          <a:lstStyle/>
          <a:p>
            <a:pPr>
              <a:lnSpc>
                <a:spcPct val="90000"/>
              </a:lnSpc>
            </a:pPr>
            <a:r>
              <a:rPr lang="el-GR" altLang="el-GR" sz="2400" smtClean="0"/>
              <a:t>Ψηφιακές εγκυκλοπαίδειες: αναζήτηση πληροφοριών </a:t>
            </a:r>
          </a:p>
          <a:p>
            <a:pPr>
              <a:lnSpc>
                <a:spcPct val="90000"/>
              </a:lnSpc>
            </a:pPr>
            <a:r>
              <a:rPr lang="el-GR" altLang="el-GR" sz="2400" smtClean="0"/>
              <a:t>Παραδείγματα λογισμικών εννοιολογικής χαρτογράφησης</a:t>
            </a:r>
            <a:endParaRPr lang="en-US" altLang="el-GR" sz="2400" smtClean="0"/>
          </a:p>
          <a:p>
            <a:pPr lvl="1">
              <a:lnSpc>
                <a:spcPct val="90000"/>
              </a:lnSpc>
            </a:pPr>
            <a:r>
              <a:rPr lang="en-US" altLang="el-GR" sz="2000" smtClean="0"/>
              <a:t>MindMap Junior</a:t>
            </a:r>
            <a:r>
              <a:rPr lang="en-GB" altLang="el-GR" sz="2000" smtClean="0"/>
              <a:t> (</a:t>
            </a:r>
            <a:r>
              <a:rPr lang="en-US" altLang="el-GR" sz="2000" smtClean="0">
                <a:hlinkClick r:id="rId3"/>
              </a:rPr>
              <a:t>www</a:t>
            </a:r>
            <a:r>
              <a:rPr lang="en-GB" altLang="el-GR" sz="2000" smtClean="0">
                <a:hlinkClick r:id="rId3"/>
              </a:rPr>
              <a:t>.</a:t>
            </a:r>
            <a:r>
              <a:rPr lang="en-US" altLang="el-GR" sz="2000" smtClean="0">
                <a:hlinkClick r:id="rId3"/>
              </a:rPr>
              <a:t>mindmapper</a:t>
            </a:r>
            <a:r>
              <a:rPr lang="en-GB" altLang="el-GR" sz="2000" smtClean="0">
                <a:hlinkClick r:id="rId3"/>
              </a:rPr>
              <a:t>.</a:t>
            </a:r>
            <a:r>
              <a:rPr lang="en-US" altLang="el-GR" sz="2000" smtClean="0">
                <a:hlinkClick r:id="rId3"/>
              </a:rPr>
              <a:t>com</a:t>
            </a:r>
            <a:r>
              <a:rPr lang="en-GB" altLang="el-GR" sz="2000" smtClean="0"/>
              <a:t>)</a:t>
            </a:r>
            <a:r>
              <a:rPr lang="en-US" altLang="el-GR" sz="2000" smtClean="0"/>
              <a:t> </a:t>
            </a:r>
          </a:p>
          <a:p>
            <a:pPr lvl="1">
              <a:lnSpc>
                <a:spcPct val="90000"/>
              </a:lnSpc>
            </a:pPr>
            <a:r>
              <a:rPr lang="en-US" altLang="el-GR" sz="2000" smtClean="0"/>
              <a:t>Kidspiration (</a:t>
            </a:r>
            <a:r>
              <a:rPr lang="en-US" altLang="el-GR" sz="2000" smtClean="0">
                <a:hlinkClick r:id="rId4"/>
              </a:rPr>
              <a:t>www.inspiration.com</a:t>
            </a:r>
            <a:r>
              <a:rPr lang="en-US" altLang="el-GR" sz="2000" smtClean="0"/>
              <a:t>) </a:t>
            </a:r>
            <a:endParaRPr lang="el-GR" altLang="el-GR" sz="2000" smtClean="0"/>
          </a:p>
          <a:p>
            <a:pPr>
              <a:lnSpc>
                <a:spcPct val="90000"/>
              </a:lnSpc>
            </a:pPr>
            <a:r>
              <a:rPr lang="el-GR" altLang="el-GR" sz="2400" smtClean="0"/>
              <a:t>Παραδείγματα λογισμικών επίλυσης προβλήματος</a:t>
            </a:r>
            <a:endParaRPr lang="en-US" altLang="el-GR" sz="2400" smtClean="0"/>
          </a:p>
          <a:p>
            <a:pPr>
              <a:lnSpc>
                <a:spcPct val="90000"/>
              </a:lnSpc>
            </a:pPr>
            <a:r>
              <a:rPr lang="en-US" altLang="el-GR" sz="2400" smtClean="0"/>
              <a:t>The Incredible Machine </a:t>
            </a:r>
            <a:r>
              <a:rPr lang="el-GR" altLang="el-GR" sz="2400" smtClean="0"/>
              <a:t>(παιγνίδι για δημιουργία παζλ) (</a:t>
            </a:r>
            <a:r>
              <a:rPr lang="en-US" altLang="el-GR" sz="2400" smtClean="0">
                <a:hlinkClick r:id="rId5"/>
              </a:rPr>
              <a:t>www</a:t>
            </a:r>
            <a:r>
              <a:rPr lang="el-GR" altLang="el-GR" sz="2400" smtClean="0">
                <a:hlinkClick r:id="rId5"/>
              </a:rPr>
              <a:t>.</a:t>
            </a:r>
            <a:r>
              <a:rPr lang="en-US" altLang="el-GR" sz="2400" smtClean="0">
                <a:hlinkClick r:id="rId5"/>
              </a:rPr>
              <a:t>sierra</a:t>
            </a:r>
            <a:r>
              <a:rPr lang="el-GR" altLang="el-GR" sz="2400" smtClean="0">
                <a:hlinkClick r:id="rId5"/>
              </a:rPr>
              <a:t>.</a:t>
            </a:r>
            <a:r>
              <a:rPr lang="en-US" altLang="el-GR" sz="2400" smtClean="0">
                <a:hlinkClick r:id="rId5"/>
              </a:rPr>
              <a:t>com</a:t>
            </a:r>
            <a:r>
              <a:rPr lang="el-GR" altLang="el-GR" sz="2400" smtClean="0"/>
              <a:t>)</a:t>
            </a:r>
          </a:p>
          <a:p>
            <a:pPr>
              <a:lnSpc>
                <a:spcPct val="90000"/>
              </a:lnSpc>
            </a:pPr>
            <a:r>
              <a:rPr lang="en-US" altLang="el-GR" sz="2400" smtClean="0"/>
              <a:t>The Incredible Toons Machine</a:t>
            </a:r>
            <a:r>
              <a:rPr lang="en-GB" altLang="el-GR" sz="2400" smtClean="0"/>
              <a:t> (</a:t>
            </a:r>
            <a:r>
              <a:rPr lang="en-US" altLang="el-GR" sz="2400" smtClean="0">
                <a:hlinkClick r:id="rId5"/>
              </a:rPr>
              <a:t>www</a:t>
            </a:r>
            <a:r>
              <a:rPr lang="en-GB" altLang="el-GR" sz="2400" smtClean="0">
                <a:hlinkClick r:id="rId5"/>
              </a:rPr>
              <a:t>.</a:t>
            </a:r>
            <a:r>
              <a:rPr lang="en-US" altLang="el-GR" sz="2400" smtClean="0">
                <a:hlinkClick r:id="rId5"/>
              </a:rPr>
              <a:t>sierra</a:t>
            </a:r>
            <a:r>
              <a:rPr lang="en-GB" altLang="el-GR" sz="2400" smtClean="0">
                <a:hlinkClick r:id="rId5"/>
              </a:rPr>
              <a:t>.</a:t>
            </a:r>
            <a:r>
              <a:rPr lang="en-US" altLang="el-GR" sz="2400" smtClean="0">
                <a:hlinkClick r:id="rId5"/>
              </a:rPr>
              <a:t>com</a:t>
            </a:r>
            <a:r>
              <a:rPr lang="en-GB" altLang="el-GR" sz="2400" smtClean="0"/>
              <a:t>)</a:t>
            </a:r>
            <a:r>
              <a:rPr lang="en-GB" altLang="el-GR" smtClean="0"/>
              <a:t> </a:t>
            </a:r>
            <a:endParaRPr lang="el-GR" altLang="el-GR" sz="2400" smtClean="0"/>
          </a:p>
          <a:p>
            <a:pPr>
              <a:lnSpc>
                <a:spcPct val="90000"/>
              </a:lnSpc>
            </a:pPr>
            <a:r>
              <a:rPr lang="el-GR" altLang="el-GR" sz="2400" smtClean="0"/>
              <a:t>Συστήματα Προσομοίωσης (</a:t>
            </a:r>
            <a:r>
              <a:rPr lang="en-GB" altLang="el-GR" sz="2400" smtClean="0"/>
              <a:t>simulation</a:t>
            </a:r>
            <a:r>
              <a:rPr lang="el-GR" altLang="el-GR" sz="2400" smtClean="0"/>
              <a:t>)</a:t>
            </a:r>
            <a:r>
              <a:rPr lang="en-GB" altLang="el-GR" sz="2400" smtClean="0"/>
              <a:t> </a:t>
            </a:r>
            <a:r>
              <a:rPr lang="el-GR" altLang="el-GR" sz="2400" smtClean="0"/>
              <a:t>για τις φυσικές επιστήμες και μελέτη περιβάλλοντος</a:t>
            </a:r>
            <a:endParaRPr lang="el-GR" altLang="el-GR" sz="2400" b="1" i="1" smtClean="0"/>
          </a:p>
        </p:txBody>
      </p:sp>
      <p:sp>
        <p:nvSpPr>
          <p:cNvPr id="3072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4D8D64-365A-4F87-920E-9B3BB0D3DA2D}" type="slidenum">
              <a:rPr lang="en-US" altLang="el-GR" smtClean="0">
                <a:solidFill>
                  <a:srgbClr val="B5A788"/>
                </a:solidFill>
                <a:latin typeface="Gill Sans MT" pitchFamily="34" charset="0"/>
              </a:rPr>
              <a:pPr/>
              <a:t>19</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1030265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62000" y="214313"/>
            <a:ext cx="8181975" cy="1462087"/>
          </a:xfrm>
        </p:spPr>
        <p:txBody>
          <a:bodyPr>
            <a:normAutofit/>
          </a:bodyPr>
          <a:lstStyle/>
          <a:p>
            <a:pPr>
              <a:defRPr/>
            </a:pPr>
            <a:r>
              <a:rPr lang="el-GR" sz="3600" dirty="0" smtClean="0"/>
              <a:t>Μαθηματικά &amp; Μελέτη Περιβάλλοντος: λογισμικά – ρομποτικές κατασκευές</a:t>
            </a:r>
            <a:endParaRPr lang="el-GR" sz="3600" dirty="0"/>
          </a:p>
        </p:txBody>
      </p:sp>
      <p:sp>
        <p:nvSpPr>
          <p:cNvPr id="31747" name="Rectangle 3"/>
          <p:cNvSpPr>
            <a:spLocks noGrp="1" noChangeArrowheads="1"/>
          </p:cNvSpPr>
          <p:nvPr>
            <p:ph type="body" sz="half" idx="1"/>
          </p:nvPr>
        </p:nvSpPr>
        <p:spPr>
          <a:xfrm>
            <a:off x="571500" y="2000250"/>
            <a:ext cx="4968875" cy="4114800"/>
          </a:xfrm>
        </p:spPr>
        <p:txBody>
          <a:bodyPr/>
          <a:lstStyle/>
          <a:p>
            <a:r>
              <a:rPr lang="el-GR" altLang="el-GR" sz="2800" dirty="0" smtClean="0"/>
              <a:t>Συστήματα ρομποτικής – κατασκευές (</a:t>
            </a:r>
            <a:r>
              <a:rPr lang="en-US" altLang="el-GR" sz="2800" dirty="0" smtClean="0"/>
              <a:t>Lego</a:t>
            </a:r>
            <a:r>
              <a:rPr lang="el-GR" altLang="el-GR" sz="2800" dirty="0" smtClean="0"/>
              <a:t> - </a:t>
            </a:r>
            <a:r>
              <a:rPr lang="en-US" altLang="el-GR" sz="2800" dirty="0" smtClean="0"/>
              <a:t>Logo</a:t>
            </a:r>
            <a:r>
              <a:rPr lang="el-GR" altLang="el-GR" sz="2800" dirty="0" smtClean="0"/>
              <a:t>)</a:t>
            </a:r>
          </a:p>
          <a:p>
            <a:r>
              <a:rPr lang="el-GR" altLang="el-GR" sz="2800" dirty="0" smtClean="0"/>
              <a:t>Συστήματα σύνδεσης και χειρισμού με υπολογιστές</a:t>
            </a:r>
          </a:p>
          <a:p>
            <a:endParaRPr lang="el-GR" altLang="el-GR" sz="2800" dirty="0" smtClean="0"/>
          </a:p>
          <a:p>
            <a:endParaRPr lang="el-GR" altLang="el-GR" sz="2800" dirty="0" smtClean="0"/>
          </a:p>
          <a:p>
            <a:r>
              <a:rPr lang="el-GR" altLang="el-GR" sz="2800" dirty="0" smtClean="0"/>
              <a:t>Τα συστήματα </a:t>
            </a:r>
            <a:r>
              <a:rPr lang="en-US" altLang="el-GR" sz="2800" dirty="0" smtClean="0"/>
              <a:t>L</a:t>
            </a:r>
            <a:r>
              <a:rPr lang="el-GR" altLang="el-GR" sz="2800" dirty="0" err="1" smtClean="0"/>
              <a:t>ego</a:t>
            </a:r>
            <a:r>
              <a:rPr lang="el-GR" altLang="el-GR" sz="2800" dirty="0" smtClean="0"/>
              <a:t> </a:t>
            </a:r>
            <a:r>
              <a:rPr lang="en-US" altLang="el-GR" sz="2800" dirty="0" smtClean="0"/>
              <a:t>Mindstorms</a:t>
            </a:r>
            <a:r>
              <a:rPr lang="en-US" altLang="el-GR" sz="2800" b="1" dirty="0" smtClean="0"/>
              <a:t> </a:t>
            </a:r>
            <a:endParaRPr lang="el-GR" altLang="el-GR" sz="2800" b="1" dirty="0" smtClean="0"/>
          </a:p>
          <a:p>
            <a:endParaRPr lang="el-GR" altLang="el-GR" sz="2800" dirty="0" smtClean="0"/>
          </a:p>
        </p:txBody>
      </p:sp>
      <p:pic>
        <p:nvPicPr>
          <p:cNvPr id="31748" name="Picture 5" descr="Leg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1844675"/>
            <a:ext cx="2970212" cy="2160588"/>
          </a:xfrm>
        </p:spPr>
      </p:pic>
      <p:pic>
        <p:nvPicPr>
          <p:cNvPr id="31749" name="Picture 8" descr="mindstorm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868863"/>
            <a:ext cx="1219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images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4868863"/>
            <a:ext cx="1076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6" descr="k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941888"/>
            <a:ext cx="10763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9"/>
          <p:cNvSpPr>
            <a:spLocks noChangeArrowheads="1"/>
          </p:cNvSpPr>
          <p:nvPr/>
        </p:nvSpPr>
        <p:spPr bwMode="auto">
          <a:xfrm>
            <a:off x="0" y="1655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31753" name="Rectangle 10"/>
          <p:cNvSpPr>
            <a:spLocks noChangeArrowheads="1"/>
          </p:cNvSpPr>
          <p:nvPr/>
        </p:nvSpPr>
        <p:spPr bwMode="auto">
          <a:xfrm>
            <a:off x="4370388" y="2684463"/>
            <a:ext cx="403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1100">
                <a:cs typeface="Times New Roman" pitchFamily="18" charset="0"/>
              </a:rPr>
              <a:t> </a:t>
            </a:r>
            <a:endParaRPr lang="el-GR" altLang="el-GR"/>
          </a:p>
        </p:txBody>
      </p:sp>
      <p:sp>
        <p:nvSpPr>
          <p:cNvPr id="31754" name="Rectangle 11"/>
          <p:cNvSpPr>
            <a:spLocks noChangeArrowheads="1"/>
          </p:cNvSpPr>
          <p:nvPr/>
        </p:nvSpPr>
        <p:spPr bwMode="auto">
          <a:xfrm>
            <a:off x="4351338" y="3868738"/>
            <a:ext cx="441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l-GR" sz="1100">
                <a:cs typeface="Times New Roman" pitchFamily="18" charset="0"/>
              </a:rPr>
              <a:t>  </a:t>
            </a:r>
            <a:endParaRPr lang="en-US" altLang="el-GR"/>
          </a:p>
        </p:txBody>
      </p:sp>
      <p:sp>
        <p:nvSpPr>
          <p:cNvPr id="31756" name="Θέση αριθμού διαφάνειας 1"/>
          <p:cNvSpPr>
            <a:spLocks noGrp="1"/>
          </p:cNvSpPr>
          <p:nvPr>
            <p:ph type="sldNum" sz="quarter" idx="12"/>
          </p:nvPr>
        </p:nvSpPr>
        <p:spPr bwMode="auto">
          <a:xfrm>
            <a:off x="8458200" y="6243638"/>
            <a:ext cx="488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61CE7D-290A-49F6-B92D-936C48CCDD43}" type="slidenum">
              <a:rPr lang="en-GB" altLang="el-GR" smtClean="0">
                <a:solidFill>
                  <a:srgbClr val="B5A788"/>
                </a:solidFill>
                <a:latin typeface="Gill Sans MT" pitchFamily="34" charset="0"/>
              </a:rPr>
              <a:pPr/>
              <a:t>20</a:t>
            </a:fld>
            <a:endParaRPr lang="en-GB" altLang="el-GR" dirty="0" smtClean="0">
              <a:solidFill>
                <a:srgbClr val="B5A788"/>
              </a:solidFill>
              <a:latin typeface="Gill Sans MT" pitchFamily="34" charset="0"/>
            </a:endParaRPr>
          </a:p>
        </p:txBody>
      </p:sp>
    </p:spTree>
    <p:extLst>
      <p:ext uri="{BB962C8B-B14F-4D97-AF65-F5344CB8AC3E}">
        <p14:creationId xmlns:p14="http://schemas.microsoft.com/office/powerpoint/2010/main" val="2464980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142875"/>
            <a:ext cx="8258175" cy="1125538"/>
          </a:xfrm>
        </p:spPr>
        <p:txBody>
          <a:bodyPr>
            <a:noAutofit/>
          </a:bodyPr>
          <a:lstStyle/>
          <a:p>
            <a:pPr>
              <a:defRPr/>
            </a:pPr>
            <a:r>
              <a:rPr lang="el-GR" sz="4000" b="1" dirty="0" smtClean="0"/>
              <a:t>Εκπαιδευτικό λογισμικό- Μαθηματικά</a:t>
            </a:r>
            <a:endParaRPr lang="el-GR" sz="4000" b="1" dirty="0"/>
          </a:p>
        </p:txBody>
      </p:sp>
      <p:sp>
        <p:nvSpPr>
          <p:cNvPr id="32772"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A900F8-766F-4247-B42D-DCC0C5BBDADE}" type="slidenum">
              <a:rPr lang="en-US" altLang="el-GR" smtClean="0">
                <a:solidFill>
                  <a:srgbClr val="B5A788"/>
                </a:solidFill>
                <a:latin typeface="Gill Sans MT" pitchFamily="34" charset="0"/>
              </a:rPr>
              <a:pPr/>
              <a:t>21</a:t>
            </a:fld>
            <a:endParaRPr lang="en-US" altLang="el-GR" smtClean="0">
              <a:solidFill>
                <a:srgbClr val="B5A788"/>
              </a:solidFill>
              <a:latin typeface="Gill Sans MT" pitchFamily="34" charset="0"/>
            </a:endParaRPr>
          </a:p>
        </p:txBody>
      </p:sp>
      <p:pic>
        <p:nvPicPr>
          <p:cNvPr id="32773" name="5 - Εικόνα" descr="mathmatika_tpe_edusof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1" y="1412875"/>
            <a:ext cx="727075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940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42988" y="142875"/>
            <a:ext cx="7900987" cy="1125538"/>
          </a:xfrm>
        </p:spPr>
        <p:txBody>
          <a:bodyPr>
            <a:noAutofit/>
          </a:bodyPr>
          <a:lstStyle/>
          <a:p>
            <a:pPr>
              <a:defRPr/>
            </a:pPr>
            <a:r>
              <a:rPr lang="el-GR" sz="4000" b="1" dirty="0" smtClean="0"/>
              <a:t>Παράδειγμα δραστηριότητας (1)</a:t>
            </a:r>
            <a:endParaRPr lang="el-GR" sz="4000" b="1" dirty="0"/>
          </a:p>
        </p:txBody>
      </p:sp>
      <p:sp>
        <p:nvSpPr>
          <p:cNvPr id="33796" name="Rectangle 3"/>
          <p:cNvSpPr>
            <a:spLocks noGrp="1" noChangeArrowheads="1"/>
          </p:cNvSpPr>
          <p:nvPr>
            <p:ph type="body" idx="1"/>
          </p:nvPr>
        </p:nvSpPr>
        <p:spPr>
          <a:xfrm>
            <a:off x="1042988" y="1484313"/>
            <a:ext cx="7993062" cy="5100637"/>
          </a:xfrm>
        </p:spPr>
        <p:txBody>
          <a:bodyPr/>
          <a:lstStyle/>
          <a:p>
            <a:pPr algn="just">
              <a:lnSpc>
                <a:spcPct val="80000"/>
              </a:lnSpc>
            </a:pPr>
            <a:endParaRPr lang="el-GR" altLang="el-GR" sz="2000" dirty="0" smtClean="0">
              <a:solidFill>
                <a:srgbClr val="0070C0"/>
              </a:solidFill>
            </a:endParaRPr>
          </a:p>
        </p:txBody>
      </p:sp>
      <p:sp>
        <p:nvSpPr>
          <p:cNvPr id="3379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ED36C43-A87D-49CB-B701-C3F69AA9FF86}" type="slidenum">
              <a:rPr lang="en-US" altLang="el-GR" smtClean="0">
                <a:solidFill>
                  <a:srgbClr val="B5A788"/>
                </a:solidFill>
                <a:latin typeface="Gill Sans MT" pitchFamily="34" charset="0"/>
              </a:rPr>
              <a:pPr/>
              <a:t>22</a:t>
            </a:fld>
            <a:endParaRPr lang="en-US" altLang="el-GR" smtClean="0">
              <a:solidFill>
                <a:srgbClr val="B5A788"/>
              </a:solidFill>
              <a:latin typeface="Gill Sans MT" pitchFamily="34" charset="0"/>
            </a:endParaRPr>
          </a:p>
        </p:txBody>
      </p:sp>
      <p:pic>
        <p:nvPicPr>
          <p:cNvPr id="33798" name="5 - Εικόνα" descr="kid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96975"/>
            <a:ext cx="7913687"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608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5888"/>
            <a:ext cx="8293100" cy="1143000"/>
          </a:xfrm>
        </p:spPr>
        <p:txBody>
          <a:bodyPr>
            <a:normAutofit/>
          </a:bodyPr>
          <a:lstStyle/>
          <a:p>
            <a:pPr>
              <a:defRPr/>
            </a:pPr>
            <a:r>
              <a:rPr lang="el-GR" sz="4400" b="1" dirty="0" smtClean="0"/>
              <a:t>Παράδειγμα δραστηριότητας (2)</a:t>
            </a:r>
            <a:endParaRPr lang="el-GR" dirty="0"/>
          </a:p>
        </p:txBody>
      </p:sp>
      <p:sp>
        <p:nvSpPr>
          <p:cNvPr id="34819" name="2 - Θέση περιεχομένου"/>
          <p:cNvSpPr>
            <a:spLocks noGrp="1"/>
          </p:cNvSpPr>
          <p:nvPr>
            <p:ph idx="1"/>
          </p:nvPr>
        </p:nvSpPr>
        <p:spPr>
          <a:xfrm>
            <a:off x="900113" y="981075"/>
            <a:ext cx="7993062" cy="5267325"/>
          </a:xfrm>
        </p:spPr>
        <p:txBody>
          <a:bodyPr>
            <a:normAutofit fontScale="92500" lnSpcReduction="10000"/>
          </a:bodyPr>
          <a:lstStyle/>
          <a:p>
            <a:r>
              <a:rPr lang="el-GR" altLang="el-GR" sz="2800" b="1" dirty="0" smtClean="0"/>
              <a:t>Σκοπός</a:t>
            </a:r>
            <a:r>
              <a:rPr lang="el-GR" altLang="el-GR" sz="2800" dirty="0" smtClean="0"/>
              <a:t>: Να μάθουν τα παιδιά τις κατηγορίες των μέσων μεταφοράς</a:t>
            </a:r>
          </a:p>
          <a:p>
            <a:r>
              <a:rPr lang="el-GR" altLang="el-GR" sz="2400" b="1" dirty="0" smtClean="0"/>
              <a:t>Λογισμικά</a:t>
            </a:r>
            <a:r>
              <a:rPr lang="el-GR" altLang="el-GR" sz="2800" dirty="0" smtClean="0"/>
              <a:t>:</a:t>
            </a:r>
          </a:p>
          <a:p>
            <a:pPr lvl="3"/>
            <a:r>
              <a:rPr lang="el-GR" altLang="el-GR" sz="1800" dirty="0" smtClean="0"/>
              <a:t> λογισμικό εννοιολογικής χαρτογράφησης , </a:t>
            </a:r>
          </a:p>
          <a:p>
            <a:pPr lvl="3"/>
            <a:r>
              <a:rPr lang="el-GR" altLang="el-GR" sz="1800" dirty="0" smtClean="0"/>
              <a:t>κειμενογράφος, </a:t>
            </a:r>
          </a:p>
          <a:p>
            <a:pPr lvl="3"/>
            <a:r>
              <a:rPr lang="el-GR" altLang="el-GR" sz="1800" dirty="0" smtClean="0"/>
              <a:t>Μαθηματικά Α' &amp; Β' Δημοτικού (κλειστού τύπου)</a:t>
            </a:r>
          </a:p>
          <a:p>
            <a:r>
              <a:rPr lang="el-GR" altLang="el-GR" sz="2400" b="1" dirty="0" smtClean="0"/>
              <a:t>Γνωστικά αντικείμενα- Στόχοι</a:t>
            </a:r>
          </a:p>
          <a:p>
            <a:pPr lvl="2"/>
            <a:r>
              <a:rPr lang="el-GR" altLang="el-GR" sz="2000" dirty="0" smtClean="0"/>
              <a:t>Παιδί και  Μαθηματικά: Να μάθουν τα παιδιά να ταξινομούν τα μέσα μεταφοράς σε σχέση με το που κινούνται (ξηρά, θάλασσα, αέρα) </a:t>
            </a:r>
          </a:p>
          <a:p>
            <a:pPr lvl="2"/>
            <a:r>
              <a:rPr lang="el-GR" altLang="el-GR" sz="2000" dirty="0" smtClean="0"/>
              <a:t>Παιδί και γλώσσα: Να μάθουν τα παιδιά να γράφουν τις ονομασίες των μέσων μεταφοράς </a:t>
            </a:r>
          </a:p>
          <a:p>
            <a:pPr lvl="2"/>
            <a:r>
              <a:rPr lang="el-GR" altLang="el-GR" sz="2000" dirty="0" smtClean="0"/>
              <a:t> Παιδί και Πληροφορική: </a:t>
            </a:r>
          </a:p>
          <a:p>
            <a:pPr lvl="4"/>
            <a:r>
              <a:rPr lang="el-GR" altLang="el-GR" sz="1800" dirty="0" smtClean="0"/>
              <a:t>Να μάθουν τα παιδιά να παράγουν λέξεις στον κειμενογράφο</a:t>
            </a:r>
          </a:p>
          <a:p>
            <a:pPr lvl="4"/>
            <a:r>
              <a:rPr lang="el-GR" altLang="el-GR" sz="1800" dirty="0" smtClean="0"/>
              <a:t>Να μάθουν τα παιδιά να χρησιμοποιούν την αντιγραφή και επικόλληση ενός αντικειμένου από ένα αρχείο σε ένα δεύτερο</a:t>
            </a:r>
          </a:p>
        </p:txBody>
      </p:sp>
      <p:sp>
        <p:nvSpPr>
          <p:cNvPr id="34820"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998F8F-9080-419E-BD5F-78AA5A403E28}" type="slidenum">
              <a:rPr lang="en-US" altLang="el-GR" smtClean="0">
                <a:solidFill>
                  <a:srgbClr val="B5A788"/>
                </a:solidFill>
                <a:latin typeface="Gill Sans MT" pitchFamily="34" charset="0"/>
              </a:rPr>
              <a:pPr/>
              <a:t>23</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3810036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t>Παράδειγμα δραστηριότητας (3)</a:t>
            </a:r>
            <a:endParaRPr lang="el-GR" dirty="0"/>
          </a:p>
        </p:txBody>
      </p:sp>
      <p:sp>
        <p:nvSpPr>
          <p:cNvPr id="35843" name="2 - Θέση περιεχομένου"/>
          <p:cNvSpPr>
            <a:spLocks noGrp="1"/>
          </p:cNvSpPr>
          <p:nvPr>
            <p:ph idx="1"/>
          </p:nvPr>
        </p:nvSpPr>
        <p:spPr>
          <a:xfrm>
            <a:off x="900113" y="1666875"/>
            <a:ext cx="8034337" cy="5075238"/>
          </a:xfrm>
        </p:spPr>
        <p:txBody>
          <a:bodyPr/>
          <a:lstStyle/>
          <a:p>
            <a:r>
              <a:rPr lang="el-GR" altLang="el-GR" sz="2000" dirty="0" smtClean="0"/>
              <a:t>Περιγραφή:</a:t>
            </a:r>
          </a:p>
          <a:p>
            <a:r>
              <a:rPr lang="el-GR" altLang="el-GR" sz="2000" dirty="0" smtClean="0"/>
              <a:t>Διδασκαλία: Δείχνουμε στα παιδιά τον εννοιολογικό χάρτη και τον εξηγούμε με παραδείγματα από την καθημερινότητα</a:t>
            </a:r>
          </a:p>
          <a:p>
            <a:r>
              <a:rPr lang="el-GR" altLang="el-GR" sz="2000" dirty="0" smtClean="0"/>
              <a:t>Πρακτική και εξάσκηση: </a:t>
            </a:r>
          </a:p>
          <a:p>
            <a:pPr lvl="1"/>
            <a:r>
              <a:rPr lang="el-GR" altLang="el-GR" sz="1600" dirty="0" smtClean="0"/>
              <a:t>Χωρίζουμε τα παιδιά σε ομάδες ξηρά, θάλασσα, αέρας</a:t>
            </a:r>
          </a:p>
          <a:p>
            <a:pPr lvl="1"/>
            <a:r>
              <a:rPr lang="el-GR" altLang="el-GR" sz="1600" dirty="0" smtClean="0"/>
              <a:t>Ανοίγουν το κατάλληλο φύλλο εργασίας: </a:t>
            </a:r>
            <a:r>
              <a:rPr lang="el-GR" altLang="el-GR" sz="1600" dirty="0" smtClean="0">
                <a:hlinkClick r:id="rId2"/>
              </a:rPr>
              <a:t>ξηρά - φύλλο εργασίας 1</a:t>
            </a:r>
            <a:r>
              <a:rPr lang="el-GR" altLang="el-GR" sz="1600" dirty="0" smtClean="0"/>
              <a:t>, </a:t>
            </a:r>
            <a:r>
              <a:rPr lang="el-GR" altLang="el-GR" sz="1600" dirty="0" smtClean="0">
                <a:hlinkClick r:id="rId3"/>
              </a:rPr>
              <a:t>θάλασσα - φύλλο εργασίας 2</a:t>
            </a:r>
            <a:r>
              <a:rPr lang="el-GR" altLang="el-GR" sz="1600" dirty="0" smtClean="0"/>
              <a:t>, αέρας - φύλλο εργασίας 3 (Μαθηματικά Α' &amp; Β' Δημοτικού) </a:t>
            </a:r>
            <a:br>
              <a:rPr lang="el-GR" altLang="el-GR" sz="1600" dirty="0" smtClean="0"/>
            </a:br>
            <a:r>
              <a:rPr lang="el-GR" altLang="el-GR" sz="1600" dirty="0" smtClean="0"/>
              <a:t>Εισάγουν στο φύλλο εργασίας τους από τις </a:t>
            </a:r>
            <a:r>
              <a:rPr lang="el-GR" altLang="el-GR" sz="1600" dirty="0" smtClean="0">
                <a:hlinkClick r:id="rId4"/>
              </a:rPr>
              <a:t>ενδεικτικές εικόνες 1</a:t>
            </a:r>
            <a:r>
              <a:rPr lang="el-GR" altLang="el-GR" sz="1600" dirty="0" smtClean="0"/>
              <a:t>, (Μαθηματικά Α' &amp; Β' Δημοτικού) αυτές που θέλουν με αντιγραφή επικόλληση </a:t>
            </a:r>
          </a:p>
          <a:p>
            <a:pPr lvl="1"/>
            <a:r>
              <a:rPr lang="el-GR" altLang="el-GR" sz="1600" dirty="0" smtClean="0"/>
              <a:t>2. Πληκτρολογούν το κείμενο στο φύλλο εργασίας, αφού πρώτα κάνουν ένα κλικ με το ποντίκι στο αντίστοιχο πλαίσιο.</a:t>
            </a:r>
          </a:p>
          <a:p>
            <a:pPr lvl="1"/>
            <a:r>
              <a:rPr lang="el-GR" altLang="el-GR" sz="2000" dirty="0" smtClean="0"/>
              <a:t>3. </a:t>
            </a:r>
            <a:r>
              <a:rPr lang="el-GR" altLang="el-GR" sz="1600" dirty="0" smtClean="0"/>
              <a:t>Τυπώνουν το φύλλο εργασίας</a:t>
            </a:r>
          </a:p>
          <a:p>
            <a:pPr lvl="2"/>
            <a:r>
              <a:rPr lang="en-US" altLang="el-GR" sz="1200" dirty="0" smtClean="0"/>
              <a:t>http://ts.sch.gr/repo/online-packages/dim-mathimatika-a-b/d04/cd/maths/sxedia/maths-sx_erg_1_dr1.htm</a:t>
            </a:r>
            <a:endParaRPr lang="el-GR" altLang="el-GR" sz="1200" dirty="0" smtClean="0"/>
          </a:p>
          <a:p>
            <a:r>
              <a:rPr lang="el-GR" altLang="el-GR" sz="2000" dirty="0" smtClean="0"/>
              <a:t>Αξιολόγηση: Κατασκευάσουν ένα μέσο μεταφοράς με σχήματα και γραμμές </a:t>
            </a:r>
          </a:p>
          <a:p>
            <a:endParaRPr lang="el-GR" altLang="el-GR" sz="2000" dirty="0" smtClean="0"/>
          </a:p>
          <a:p>
            <a:pPr>
              <a:buFont typeface="Wingdings 2" pitchFamily="18" charset="2"/>
              <a:buNone/>
            </a:pPr>
            <a:endParaRPr lang="el-GR" altLang="el-GR" sz="2000" dirty="0" smtClean="0"/>
          </a:p>
          <a:p>
            <a:endParaRPr lang="el-GR" altLang="el-GR" sz="2400" dirty="0" smtClean="0"/>
          </a:p>
        </p:txBody>
      </p:sp>
      <p:sp>
        <p:nvSpPr>
          <p:cNvPr id="35845"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E23C18-0B73-457A-83CA-F9014D6C9293}" type="slidenum">
              <a:rPr lang="en-US" altLang="el-GR" smtClean="0">
                <a:solidFill>
                  <a:srgbClr val="B5A788"/>
                </a:solidFill>
                <a:latin typeface="Gill Sans MT" pitchFamily="34" charset="0"/>
              </a:rPr>
              <a:pPr/>
              <a:t>24</a:t>
            </a:fld>
            <a:endParaRPr lang="en-US" altLang="el-GR" smtClean="0">
              <a:solidFill>
                <a:srgbClr val="B5A788"/>
              </a:solidFill>
              <a:latin typeface="Gill Sans MT" pitchFamily="34" charset="0"/>
            </a:endParaRPr>
          </a:p>
        </p:txBody>
      </p:sp>
      <p:pic>
        <p:nvPicPr>
          <p:cNvPr id="35846" name="6 - Εικόνα" descr="bark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838200"/>
            <a:ext cx="1592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745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0"/>
            <a:ext cx="8172450" cy="1417638"/>
          </a:xfrm>
        </p:spPr>
        <p:txBody>
          <a:bodyPr>
            <a:noAutofit/>
          </a:bodyPr>
          <a:lstStyle/>
          <a:p>
            <a:pPr>
              <a:defRPr/>
            </a:pPr>
            <a:r>
              <a:rPr lang="en-US" sz="2800" b="1" i="1" dirty="0" smtClean="0"/>
              <a:t/>
            </a:r>
            <a:br>
              <a:rPr lang="en-US" sz="2800" b="1" i="1" dirty="0" smtClean="0"/>
            </a:br>
            <a:r>
              <a:rPr lang="el-GR" sz="2800" b="1" i="1" dirty="0" smtClean="0"/>
              <a:t>Δραστηριότητα διδασκαλίας: Η απελευθέρωση της χελώνας: Οπτικός προγραμματισμός: </a:t>
            </a:r>
            <a:r>
              <a:rPr lang="en-US" sz="2800" b="1" i="1" dirty="0" smtClean="0"/>
              <a:t>National Library of Virtual </a:t>
            </a:r>
            <a:r>
              <a:rPr lang="en-US" sz="2800" b="1" i="1" dirty="0" err="1" smtClean="0"/>
              <a:t>Manipulatives</a:t>
            </a:r>
            <a:r>
              <a:rPr lang="en-US" sz="2800" b="1" i="1" dirty="0" smtClean="0"/>
              <a:t> (1)</a:t>
            </a:r>
            <a:r>
              <a:rPr lang="en-GB" sz="2800" dirty="0" smtClean="0"/>
              <a:t/>
            </a:r>
            <a:br>
              <a:rPr lang="en-GB" sz="2800" dirty="0" smtClean="0"/>
            </a:br>
            <a:endParaRPr lang="en-GB" sz="2800" dirty="0"/>
          </a:p>
        </p:txBody>
      </p:sp>
      <p:sp>
        <p:nvSpPr>
          <p:cNvPr id="36867" name="2 - Θέση περιεχομένου"/>
          <p:cNvSpPr>
            <a:spLocks noGrp="1"/>
          </p:cNvSpPr>
          <p:nvPr>
            <p:ph idx="1"/>
          </p:nvPr>
        </p:nvSpPr>
        <p:spPr>
          <a:xfrm>
            <a:off x="1116013" y="1341438"/>
            <a:ext cx="7777162" cy="5111750"/>
          </a:xfrm>
        </p:spPr>
        <p:txBody>
          <a:bodyPr>
            <a:normAutofit lnSpcReduction="10000"/>
          </a:bodyPr>
          <a:lstStyle/>
          <a:p>
            <a:r>
              <a:rPr lang="el-GR" altLang="el-GR" sz="1800" dirty="0" smtClean="0"/>
              <a:t>Στόχοι </a:t>
            </a:r>
            <a:endParaRPr lang="en-GB" altLang="el-GR" sz="1800" dirty="0" smtClean="0"/>
          </a:p>
          <a:p>
            <a:r>
              <a:rPr lang="el-GR" altLang="el-GR" sz="1800" dirty="0" smtClean="0"/>
              <a:t>1. Ως προς το γνωστικό αντικείμενο</a:t>
            </a:r>
            <a:endParaRPr lang="en-GB" altLang="el-GR" sz="1800" dirty="0" smtClean="0"/>
          </a:p>
          <a:p>
            <a:r>
              <a:rPr lang="el-GR" altLang="el-GR" sz="1800" dirty="0" smtClean="0"/>
              <a:t>Μαθηματικά: Να μάθουν τα παιδιά να λύνουν προβλήματα</a:t>
            </a:r>
            <a:endParaRPr lang="en-GB" altLang="el-GR" sz="1800" dirty="0" smtClean="0"/>
          </a:p>
          <a:p>
            <a:r>
              <a:rPr lang="el-GR" altLang="el-GR" sz="1800" dirty="0" smtClean="0"/>
              <a:t>Να μάθουν τα παιδιά τις έννοιες </a:t>
            </a:r>
            <a:r>
              <a:rPr lang="el-GR" altLang="el-GR" sz="1800" b="1" dirty="0" smtClean="0"/>
              <a:t>μπροστά και στρίβω </a:t>
            </a:r>
            <a:r>
              <a:rPr lang="el-GR" altLang="el-GR" sz="1800" dirty="0" smtClean="0"/>
              <a:t> </a:t>
            </a:r>
            <a:endParaRPr lang="en-GB" altLang="el-GR" sz="1800" dirty="0" smtClean="0"/>
          </a:p>
          <a:p>
            <a:r>
              <a:rPr lang="el-GR" altLang="el-GR" sz="1800" dirty="0" smtClean="0"/>
              <a:t>Να μάθουν τα παιδιά να χειρίζονται απλές μαθηματικές έννοιες για να λύσουν ένα πρόβλημα</a:t>
            </a:r>
            <a:endParaRPr lang="en-GB" altLang="el-GR" sz="1800" dirty="0" smtClean="0"/>
          </a:p>
          <a:p>
            <a:r>
              <a:rPr lang="el-GR" altLang="el-GR" sz="1800" dirty="0" smtClean="0"/>
              <a:t>2. Ως προς τη χρήση των νέων τεχνολογιών</a:t>
            </a:r>
            <a:endParaRPr lang="en-GB" altLang="el-GR" sz="1800" dirty="0" smtClean="0"/>
          </a:p>
          <a:p>
            <a:r>
              <a:rPr lang="el-GR" altLang="el-GR" sz="1800" dirty="0" smtClean="0"/>
              <a:t>Να χρησιμοποιούν κατάλληλο λογισμικό για να εκτελέσουν παιχνίδια εξερεύνησης και επίλυσης απλών προβλημάτων.</a:t>
            </a:r>
            <a:endParaRPr lang="en-GB" altLang="el-GR" sz="1800" dirty="0" smtClean="0"/>
          </a:p>
          <a:p>
            <a:r>
              <a:rPr lang="el-GR" altLang="el-GR" sz="1800" dirty="0" smtClean="0"/>
              <a:t>Να έρθουν σε επαφή με την έννοια του οπτικού προγραμματισμού </a:t>
            </a:r>
            <a:endParaRPr lang="en-GB" altLang="el-GR" sz="1800" dirty="0" smtClean="0"/>
          </a:p>
          <a:p>
            <a:r>
              <a:rPr lang="el-GR" altLang="el-GR" sz="1800" dirty="0" smtClean="0"/>
              <a:t>Ανάπτυξη κριτικής σκέψης και ικανότητας</a:t>
            </a:r>
            <a:endParaRPr lang="en-GB" altLang="el-GR" sz="1800" dirty="0" smtClean="0"/>
          </a:p>
          <a:p>
            <a:r>
              <a:rPr lang="el-GR" altLang="el-GR" sz="1800" dirty="0" smtClean="0"/>
              <a:t>3. Ως προς τη μαθησιακή διαδικασία </a:t>
            </a:r>
            <a:endParaRPr lang="en-GB" altLang="el-GR" sz="1800" dirty="0" smtClean="0"/>
          </a:p>
          <a:p>
            <a:r>
              <a:rPr lang="el-GR" altLang="el-GR" sz="1800" dirty="0" smtClean="0"/>
              <a:t>Να τηρούν το διδακτικό συμβόλαιο στη γωνία του υπολογιστή</a:t>
            </a:r>
            <a:endParaRPr lang="en-GB" altLang="el-GR" sz="1800" dirty="0" smtClean="0"/>
          </a:p>
          <a:p>
            <a:r>
              <a:rPr lang="el-GR" altLang="el-GR" sz="1800" dirty="0" smtClean="0"/>
              <a:t>Να τηρούν σειρά προτεραιότητας για να εργαστούν στον υπολογιστή </a:t>
            </a:r>
            <a:endParaRPr lang="en-GB" altLang="el-GR" sz="1800" dirty="0" smtClean="0"/>
          </a:p>
          <a:p>
            <a:r>
              <a:rPr lang="el-GR" altLang="el-GR" sz="1800" dirty="0" smtClean="0"/>
              <a:t>Να συνεργάζονται σε ομάδες για την παραγωγή κάποιου έργου και να σέβονται τις απόψεις και την εργασία των άλλων.</a:t>
            </a:r>
            <a:endParaRPr lang="en-GB" altLang="el-GR" sz="1800" dirty="0" smtClean="0"/>
          </a:p>
          <a:p>
            <a:r>
              <a:rPr lang="el-GR" altLang="el-GR" sz="1600" dirty="0" smtClean="0"/>
              <a:t> </a:t>
            </a:r>
            <a:endParaRPr lang="en-GB" altLang="el-GR" sz="1600" dirty="0" smtClean="0"/>
          </a:p>
          <a:p>
            <a:endParaRPr lang="en-GB" altLang="el-GR" sz="800" dirty="0" smtClean="0"/>
          </a:p>
        </p:txBody>
      </p:sp>
      <p:sp>
        <p:nvSpPr>
          <p:cNvPr id="36869"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68B239-46C3-46E8-8459-4263CFA7B717}" type="slidenum">
              <a:rPr lang="en-US" altLang="el-GR" smtClean="0">
                <a:solidFill>
                  <a:srgbClr val="B5A788"/>
                </a:solidFill>
                <a:latin typeface="Gill Sans MT" pitchFamily="34" charset="0"/>
              </a:rPr>
              <a:pPr/>
              <a:t>25</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2055665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sz="2800" b="1" i="1" dirty="0" smtClean="0"/>
              <a:t>Δραστηριότητα διδασκαλίας: Η απελευθέρωση της χελώνας: Οπτικός προγραμματισμός: </a:t>
            </a:r>
            <a:r>
              <a:rPr lang="en-US" sz="2800" b="1" i="1" dirty="0" smtClean="0"/>
              <a:t>National Library of Virtual </a:t>
            </a:r>
            <a:r>
              <a:rPr lang="en-US" sz="2800" b="1" i="1" dirty="0" err="1" smtClean="0"/>
              <a:t>Manipulatives</a:t>
            </a:r>
            <a:r>
              <a:rPr lang="en-US" sz="2800" b="1" i="1" dirty="0" smtClean="0"/>
              <a:t> (2)</a:t>
            </a:r>
            <a:endParaRPr lang="en-GB" sz="2800" dirty="0"/>
          </a:p>
        </p:txBody>
      </p:sp>
      <p:sp>
        <p:nvSpPr>
          <p:cNvPr id="37891" name="2 - Θέση περιεχομένου"/>
          <p:cNvSpPr>
            <a:spLocks noGrp="1"/>
          </p:cNvSpPr>
          <p:nvPr>
            <p:ph idx="1"/>
          </p:nvPr>
        </p:nvSpPr>
        <p:spPr/>
        <p:txBody>
          <a:bodyPr/>
          <a:lstStyle/>
          <a:p>
            <a:r>
              <a:rPr lang="el-GR" altLang="el-GR" sz="2400" smtClean="0"/>
              <a:t>Υλικοτεχνική υποδομή</a:t>
            </a:r>
            <a:endParaRPr lang="en-GB" altLang="el-GR" sz="2400" smtClean="0"/>
          </a:p>
          <a:p>
            <a:r>
              <a:rPr lang="el-GR" altLang="el-GR" sz="2400" smtClean="0"/>
              <a:t>1 Ηλεκτρονικός Υπολογιστής</a:t>
            </a:r>
            <a:endParaRPr lang="en-GB" altLang="el-GR" sz="2400" smtClean="0"/>
          </a:p>
          <a:p>
            <a:r>
              <a:rPr lang="el-GR" altLang="el-GR" sz="2400" smtClean="0"/>
              <a:t>Προβολικό σύστημα </a:t>
            </a:r>
            <a:endParaRPr lang="en-GB" altLang="el-GR" sz="2400" smtClean="0"/>
          </a:p>
          <a:p>
            <a:r>
              <a:rPr lang="el-GR" altLang="el-GR" sz="2400" smtClean="0"/>
              <a:t>Λογισμικό προγραμματισμού τύπου </a:t>
            </a:r>
            <a:r>
              <a:rPr lang="en-US" altLang="el-GR" sz="2400" smtClean="0"/>
              <a:t>Logo</a:t>
            </a:r>
            <a:r>
              <a:rPr lang="en-GB" altLang="el-GR" sz="2400" smtClean="0"/>
              <a:t>: </a:t>
            </a:r>
            <a:r>
              <a:rPr lang="en-US" altLang="el-GR" sz="2400" smtClean="0"/>
              <a:t>National Library of Virtual Manipulatives</a:t>
            </a:r>
            <a:endParaRPr lang="en-GB" altLang="el-GR" sz="2400" smtClean="0"/>
          </a:p>
          <a:p>
            <a:r>
              <a:rPr lang="el-GR" altLang="el-GR" sz="2400" smtClean="0"/>
              <a:t>Οργάνωση της Τάξης</a:t>
            </a:r>
            <a:endParaRPr lang="en-GB" altLang="el-GR" sz="2400" smtClean="0"/>
          </a:p>
          <a:p>
            <a:r>
              <a:rPr lang="el-GR" altLang="el-GR" sz="2400" smtClean="0"/>
              <a:t>Η δραστηριότητα υλοποιείται στην παρεούλα. Γίνεται χρήση προβολικού συστήματος. Η νηπιαγωγός οργανώνει μια </a:t>
            </a:r>
            <a:r>
              <a:rPr lang="el-GR" altLang="el-GR" sz="2400" b="1" smtClean="0"/>
              <a:t>ομαδική</a:t>
            </a:r>
            <a:r>
              <a:rPr lang="el-GR" altLang="el-GR" sz="2400" smtClean="0"/>
              <a:t> συζήτηση ώστε τα παιδιά να εκφράσουν απόψεις και να πειραματιστούν με τα εργαλεία του λογισμικού και για τον τρόπο που θα κινηθεί η χελώνα.  </a:t>
            </a:r>
            <a:endParaRPr lang="en-GB" altLang="el-GR" sz="2400" smtClean="0"/>
          </a:p>
          <a:p>
            <a:endParaRPr lang="en-GB" altLang="el-GR" sz="2000" smtClean="0"/>
          </a:p>
        </p:txBody>
      </p:sp>
      <p:sp>
        <p:nvSpPr>
          <p:cNvPr id="37893"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37DA93-E71C-4B39-BDEA-B0573C470233}" type="slidenum">
              <a:rPr lang="en-US" altLang="el-GR" smtClean="0">
                <a:solidFill>
                  <a:srgbClr val="B5A788"/>
                </a:solidFill>
                <a:latin typeface="Gill Sans MT" pitchFamily="34" charset="0"/>
              </a:rPr>
              <a:pPr/>
              <a:t>26</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2589789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sz="4400" dirty="0" smtClean="0"/>
              <a:t>Διδακτικές προσεγγίσεις και στρατηγικές</a:t>
            </a:r>
            <a:r>
              <a:rPr lang="en-GB" sz="4400" dirty="0" smtClean="0"/>
              <a:t/>
            </a:r>
            <a:br>
              <a:rPr lang="en-GB" sz="4400" dirty="0" smtClean="0"/>
            </a:br>
            <a:endParaRPr lang="en-GB" dirty="0"/>
          </a:p>
        </p:txBody>
      </p:sp>
      <p:sp>
        <p:nvSpPr>
          <p:cNvPr id="38915" name="2 - Θέση περιεχομένου"/>
          <p:cNvSpPr>
            <a:spLocks noGrp="1"/>
          </p:cNvSpPr>
          <p:nvPr>
            <p:ph idx="1"/>
          </p:nvPr>
        </p:nvSpPr>
        <p:spPr/>
        <p:txBody>
          <a:bodyPr/>
          <a:lstStyle/>
          <a:p>
            <a:r>
              <a:rPr lang="el-GR" altLang="el-GR" sz="1800" smtClean="0"/>
              <a:t>Η δραστηριότητα σχεδιάστηκε και υλοποιήθηκε κάνοντας συνδυαστική χρήση κοινωνικοπολιτισμικών και εποικοδομιστικών θεωριών μάθησης. Συγκεκριμένα, η διδασκαλία των εννοιών του προγραμματιστικού περιβάλλοντος γίνεται μέσα από ένα πλαίσιο επίλυση προβλήματος. </a:t>
            </a:r>
            <a:endParaRPr lang="en-US" altLang="el-GR" sz="1800" smtClean="0"/>
          </a:p>
          <a:p>
            <a:r>
              <a:rPr lang="el-GR" altLang="el-GR" sz="1800" smtClean="0"/>
              <a:t>Η ενασχόληση με το λογισμικό έγινε μέσω πειραματισμού, αφού στα παιδιά δεν δόθηκαν συγκεκριμένες οδηγίες από τη νηπιαγωγό. Η μόνη σαφής οδηγία που τους δόθηκε ήταν ότι η χελώνα χάθηκε μέσα στον υπολογιστή. </a:t>
            </a:r>
            <a:endParaRPr lang="en-US" altLang="el-GR" sz="1800" smtClean="0"/>
          </a:p>
          <a:p>
            <a:r>
              <a:rPr lang="el-GR" altLang="el-GR" sz="1800" smtClean="0"/>
              <a:t>Τα παιδία πρότειναν διάφορες λύσεις και </a:t>
            </a:r>
            <a:r>
              <a:rPr lang="el-GR" altLang="el-GR" sz="1800" b="1" smtClean="0"/>
              <a:t>πειραματίστηκαν</a:t>
            </a:r>
            <a:r>
              <a:rPr lang="el-GR" altLang="el-GR" sz="1800" smtClean="0"/>
              <a:t> με τα εργαλεία του λογισμικού. Σκοπός της ομαδικής συζήτησης και του ταυτόχρονου πειραματισμού με τα εργαλεία του λογισμικού είναι ανάδυση των </a:t>
            </a:r>
            <a:r>
              <a:rPr lang="el-GR" altLang="el-GR" sz="1800" b="1" smtClean="0"/>
              <a:t>κοινωνιογνωστικών συγκρούσεων</a:t>
            </a:r>
            <a:r>
              <a:rPr lang="el-GR" altLang="el-GR" sz="1800" smtClean="0"/>
              <a:t>. Ως αποτέλεσμα η παραπάνω διαδικασία έχει  να </a:t>
            </a:r>
            <a:r>
              <a:rPr lang="el-GR" altLang="el-GR" sz="1800" b="1" smtClean="0"/>
              <a:t>ανακαλύψουν</a:t>
            </a:r>
            <a:r>
              <a:rPr lang="el-GR" altLang="el-GR" sz="1800" smtClean="0"/>
              <a:t> τα παιδιά με ποιο τρόπο κινείται η χελώνα και να </a:t>
            </a:r>
            <a:r>
              <a:rPr lang="el-GR" altLang="el-GR" sz="1800" b="1" smtClean="0"/>
              <a:t>διερευνήσουν</a:t>
            </a:r>
            <a:r>
              <a:rPr lang="el-GR" altLang="el-GR" sz="1800" smtClean="0"/>
              <a:t> ποια είναι η σχέση των εργαλείων του λογισμικού και της κίνησης της χελώνας.  </a:t>
            </a:r>
            <a:endParaRPr lang="en-GB" altLang="el-GR" sz="1800" smtClean="0"/>
          </a:p>
          <a:p>
            <a:endParaRPr lang="en-GB" altLang="el-GR" sz="1800" smtClean="0"/>
          </a:p>
        </p:txBody>
      </p:sp>
      <p:sp>
        <p:nvSpPr>
          <p:cNvPr id="38917"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906250-004D-4EC6-A4E0-9EC9C988814D}" type="slidenum">
              <a:rPr lang="en-US" altLang="el-GR" smtClean="0">
                <a:solidFill>
                  <a:srgbClr val="B5A788"/>
                </a:solidFill>
                <a:latin typeface="Gill Sans MT" pitchFamily="34" charset="0"/>
              </a:rPr>
              <a:pPr/>
              <a:t>27</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1684479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sz="4400" dirty="0" smtClean="0"/>
              <a:t>Περιγραφή δραστηριότητας</a:t>
            </a:r>
            <a:r>
              <a:rPr lang="en-GB" sz="4400" dirty="0" smtClean="0"/>
              <a:t/>
            </a:r>
            <a:br>
              <a:rPr lang="en-GB" sz="4400" dirty="0" smtClean="0"/>
            </a:br>
            <a:endParaRPr lang="en-GB" dirty="0"/>
          </a:p>
        </p:txBody>
      </p:sp>
      <p:sp>
        <p:nvSpPr>
          <p:cNvPr id="39939" name="2 - Θέση περιεχομένου"/>
          <p:cNvSpPr>
            <a:spLocks noGrp="1"/>
          </p:cNvSpPr>
          <p:nvPr>
            <p:ph idx="1"/>
          </p:nvPr>
        </p:nvSpPr>
        <p:spPr/>
        <p:txBody>
          <a:bodyPr/>
          <a:lstStyle/>
          <a:p>
            <a:r>
              <a:rPr lang="el-GR" altLang="el-GR" sz="2400" smtClean="0"/>
              <a:t>Η νηπιαγωγός παρουσιάζει στα παιδιά την επιφάνεια εργασίας του υπολογιστή και τους θέτει το πρόβλημα προς επίλυση: «</a:t>
            </a:r>
            <a:r>
              <a:rPr lang="el-GR" altLang="el-GR" sz="2400" i="1" smtClean="0"/>
              <a:t>Η χελώνα κλείστηκε μέσα στον υπολογιστή και πρέπει να τη βοηθήσουν να βγει</a:t>
            </a:r>
            <a:r>
              <a:rPr lang="el-GR" altLang="el-GR" sz="2400" smtClean="0"/>
              <a:t>».</a:t>
            </a:r>
            <a:r>
              <a:rPr lang="el-GR" altLang="el-GR" sz="2400" b="1" smtClean="0"/>
              <a:t> </a:t>
            </a:r>
            <a:endParaRPr lang="en-GB" altLang="el-GR" sz="2400" smtClean="0"/>
          </a:p>
          <a:p>
            <a:endParaRPr lang="en-GB" altLang="el-GR" smtClean="0"/>
          </a:p>
        </p:txBody>
      </p:sp>
      <p:sp>
        <p:nvSpPr>
          <p:cNvPr id="39941"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F91926-32E1-4710-900F-9626F952B730}" type="slidenum">
              <a:rPr lang="en-US" altLang="el-GR" smtClean="0">
                <a:solidFill>
                  <a:srgbClr val="B5A788"/>
                </a:solidFill>
                <a:latin typeface="Gill Sans MT" pitchFamily="34" charset="0"/>
              </a:rPr>
              <a:pPr/>
              <a:t>28</a:t>
            </a:fld>
            <a:endParaRPr lang="en-US" altLang="el-GR" smtClean="0">
              <a:solidFill>
                <a:srgbClr val="B5A788"/>
              </a:solidFill>
              <a:latin typeface="Gill Sans MT" pitchFamily="34" charset="0"/>
            </a:endParaRPr>
          </a:p>
        </p:txBody>
      </p:sp>
      <p:pic>
        <p:nvPicPr>
          <p:cNvPr id="39942" name="5 -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284538"/>
            <a:ext cx="5943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637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a:t>Copyright</a:t>
            </a:r>
            <a:r>
              <a:rPr lang="el-GR" sz="2800" dirty="0"/>
              <a:t> Πανεπιστήμιο Πατρών, Βασίλειος Κόμης. «Παιδαγωγικός Σχεδιασμός με ΤΠΕ στην Πρώτη Σχολική Ηλικία: Οι ΤΠΕ στα γνωστικά αντικείμενα του Νηπιαγωγείου- ΤΠΕ &amp; </a:t>
            </a:r>
            <a:r>
              <a:rPr lang="el-GR" sz="2800" dirty="0" smtClean="0"/>
              <a:t>Μαθηματικά». </a:t>
            </a:r>
            <a:r>
              <a:rPr lang="el-GR" sz="2800" dirty="0"/>
              <a:t>Έκδοση: 1.0. Πάτρα, 2015.</a:t>
            </a:r>
          </a:p>
          <a:p>
            <a:pPr marL="0" indent="0">
              <a:buNone/>
            </a:pPr>
            <a:endParaRPr lang="el-GR" sz="2800" dirty="0" smtClean="0"/>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8</a:t>
            </a:r>
            <a:r>
              <a:rPr lang="el-GR" baseline="30000" dirty="0" smtClean="0"/>
              <a:t>ου</a:t>
            </a:r>
            <a:r>
              <a:rPr lang="el-GR" dirty="0" smtClean="0"/>
              <a:t> 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102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62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924799" cy="1143000"/>
          </a:xfrm>
        </p:spPr>
        <p:txBody>
          <a:bodyPr>
            <a:normAutofit/>
          </a:bodyPr>
          <a:lstStyle/>
          <a:p>
            <a:pPr>
              <a:defRPr/>
            </a:pPr>
            <a:r>
              <a:rPr lang="el-GR" dirty="0"/>
              <a:t>Σκοπός Εργαστηρίου</a:t>
            </a:r>
            <a:endParaRPr lang="en-GB" b="1" dirty="0"/>
          </a:p>
        </p:txBody>
      </p:sp>
      <p:sp>
        <p:nvSpPr>
          <p:cNvPr id="15363" name="Content Placeholder 2"/>
          <p:cNvSpPr>
            <a:spLocks noGrp="1"/>
          </p:cNvSpPr>
          <p:nvPr>
            <p:ph sz="half" idx="1"/>
          </p:nvPr>
        </p:nvSpPr>
        <p:spPr>
          <a:xfrm>
            <a:off x="928688" y="1524000"/>
            <a:ext cx="7215187" cy="4664075"/>
          </a:xfrm>
        </p:spPr>
        <p:txBody>
          <a:bodyPr/>
          <a:lstStyle/>
          <a:p>
            <a:pPr>
              <a:buFont typeface="Wingdings 2" pitchFamily="18" charset="2"/>
              <a:buNone/>
            </a:pPr>
            <a:r>
              <a:rPr lang="el-GR" altLang="el-GR" dirty="0" smtClean="0"/>
              <a:t>Σκοπός του εργαστηρίου είναι </a:t>
            </a:r>
          </a:p>
          <a:p>
            <a:r>
              <a:rPr lang="el-GR" altLang="el-GR" dirty="0" smtClean="0"/>
              <a:t>Η θέση των ΤΠΕ στη διδασκαλία των μαθηματικών στην προσχολική και την πρώτη σχολική ηλικία</a:t>
            </a:r>
          </a:p>
          <a:p>
            <a:r>
              <a:rPr lang="el-GR" altLang="el-GR" dirty="0" smtClean="0"/>
              <a:t>Η παρουσίαση αντιπροσωπευτικών δειγμάτων λογισμικού για τα μαθηματικά</a:t>
            </a:r>
          </a:p>
          <a:p>
            <a:r>
              <a:rPr lang="el-GR" altLang="el-GR" dirty="0" smtClean="0"/>
              <a:t>Η παρουσίαση ενδεικτικών παιδαγωγικών δραστηριοτήτων για τα μαθηματικά</a:t>
            </a:r>
            <a:endParaRPr lang="en-GB" altLang="el-GR" dirty="0" smtClean="0"/>
          </a:p>
        </p:txBody>
      </p:sp>
      <p:sp>
        <p:nvSpPr>
          <p:cNvPr id="1536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99C5E-74F3-4069-842A-9F0C6034148A}" type="slidenum">
              <a:rPr lang="en-US" altLang="el-GR" smtClean="0">
                <a:solidFill>
                  <a:srgbClr val="B5A788"/>
                </a:solidFill>
                <a:latin typeface="Gill Sans MT" pitchFamily="34" charset="0"/>
              </a:rPr>
              <a:pPr/>
              <a:t>4</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1525238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913"/>
            <a:ext cx="4570413" cy="1143000"/>
          </a:xfrm>
        </p:spPr>
        <p:txBody>
          <a:bodyPr/>
          <a:lstStyle/>
          <a:p>
            <a:pPr>
              <a:defRPr/>
            </a:pPr>
            <a:r>
              <a:rPr lang="el-GR" b="1" dirty="0" smtClean="0"/>
              <a:t>Έννοιες - Κλειδιά</a:t>
            </a:r>
            <a:endParaRPr lang="en-GB" b="1" dirty="0"/>
          </a:p>
        </p:txBody>
      </p:sp>
      <p:sp>
        <p:nvSpPr>
          <p:cNvPr id="16387" name="Content Placeholder 3"/>
          <p:cNvSpPr>
            <a:spLocks noGrp="1"/>
          </p:cNvSpPr>
          <p:nvPr>
            <p:ph sz="half" idx="2"/>
          </p:nvPr>
        </p:nvSpPr>
        <p:spPr>
          <a:xfrm>
            <a:off x="1116013" y="1341438"/>
            <a:ext cx="7577137" cy="5256212"/>
          </a:xfrm>
        </p:spPr>
        <p:txBody>
          <a:bodyPr/>
          <a:lstStyle/>
          <a:p>
            <a:r>
              <a:rPr lang="el-GR" altLang="el-GR" dirty="0" smtClean="0"/>
              <a:t>Εκπαιδευτικό λογισμικό</a:t>
            </a:r>
          </a:p>
          <a:p>
            <a:pPr lvl="1"/>
            <a:r>
              <a:rPr lang="el-GR" altLang="el-GR" dirty="0" smtClean="0"/>
              <a:t>Αναπτυξιακά κατάλληλο εκπαιδευτικό λογισμικό </a:t>
            </a:r>
          </a:p>
          <a:p>
            <a:r>
              <a:rPr lang="el-GR" altLang="el-GR" dirty="0" smtClean="0"/>
              <a:t>Κατηγορίες εκπαιδευτικού λογισμικού</a:t>
            </a:r>
            <a:endParaRPr lang="en-GB" altLang="el-GR" dirty="0" smtClean="0"/>
          </a:p>
          <a:p>
            <a:pPr lvl="1"/>
            <a:r>
              <a:rPr lang="el-GR" altLang="el-GR" dirty="0" smtClean="0"/>
              <a:t>Λογισμικό κλειστού τύπου </a:t>
            </a:r>
          </a:p>
          <a:p>
            <a:pPr lvl="1"/>
            <a:r>
              <a:rPr lang="el-GR" altLang="el-GR" dirty="0" smtClean="0"/>
              <a:t>Λογισμικό ανοικτού τύπου </a:t>
            </a:r>
          </a:p>
          <a:p>
            <a:r>
              <a:rPr lang="el-GR" altLang="el-GR" dirty="0" smtClean="0"/>
              <a:t>Παλαιό Αναλυτικό Πρόγραμμα (1991)</a:t>
            </a:r>
          </a:p>
          <a:p>
            <a:r>
              <a:rPr lang="el-GR" altLang="el-GR" dirty="0" smtClean="0"/>
              <a:t>ΑΠΣ (2003)</a:t>
            </a:r>
          </a:p>
          <a:p>
            <a:r>
              <a:rPr lang="el-GR" altLang="el-GR" dirty="0" smtClean="0"/>
              <a:t>ΔΕΠΠΣ (2003)</a:t>
            </a:r>
          </a:p>
          <a:p>
            <a:r>
              <a:rPr lang="el-GR" altLang="el-GR" dirty="0" smtClean="0"/>
              <a:t>Οδηγός Νηπιαγωγού (2006)</a:t>
            </a:r>
          </a:p>
          <a:p>
            <a:r>
              <a:rPr lang="el-GR" altLang="el-GR" dirty="0" smtClean="0"/>
              <a:t>Νέο Πρόγραμμα Σπουδών (2012)</a:t>
            </a:r>
          </a:p>
          <a:p>
            <a:pPr>
              <a:buFont typeface="Wingdings 2" pitchFamily="18" charset="2"/>
              <a:buNone/>
            </a:pPr>
            <a:endParaRPr lang="en-GB" altLang="el-GR" dirty="0" smtClean="0"/>
          </a:p>
        </p:txBody>
      </p:sp>
      <p:sp>
        <p:nvSpPr>
          <p:cNvPr id="16389"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49E954-22FD-4315-8A90-7ACBE9B5B123}" type="slidenum">
              <a:rPr lang="en-US" altLang="el-GR" smtClean="0">
                <a:solidFill>
                  <a:srgbClr val="B5A788"/>
                </a:solidFill>
                <a:latin typeface="Gill Sans MT" pitchFamily="34" charset="0"/>
              </a:rPr>
              <a:pPr/>
              <a:t>5</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2628919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36638" y="261938"/>
            <a:ext cx="7999412" cy="1143000"/>
          </a:xfrm>
        </p:spPr>
        <p:txBody>
          <a:bodyPr>
            <a:normAutofit fontScale="90000"/>
          </a:bodyPr>
          <a:lstStyle/>
          <a:p>
            <a:pPr>
              <a:defRPr/>
            </a:pPr>
            <a:r>
              <a:rPr lang="el-GR" sz="4400" b="1" dirty="0" smtClean="0"/>
              <a:t>Δ.Ε.Π.Π.Σ. – Γνωστικά αντικείμενα και Τ.Π.Ε.</a:t>
            </a:r>
            <a:endParaRPr lang="el-GR" b="1" dirty="0">
              <a:solidFill>
                <a:schemeClr val="tx1"/>
              </a:solidFill>
            </a:endParaRPr>
          </a:p>
        </p:txBody>
      </p:sp>
      <p:grpSp>
        <p:nvGrpSpPr>
          <p:cNvPr id="17412" name="Group 3"/>
          <p:cNvGrpSpPr>
            <a:grpSpLocks/>
          </p:cNvGrpSpPr>
          <p:nvPr/>
        </p:nvGrpSpPr>
        <p:grpSpPr bwMode="auto">
          <a:xfrm>
            <a:off x="439738" y="1449388"/>
            <a:ext cx="8680450" cy="5094287"/>
            <a:chOff x="2117" y="1560"/>
            <a:chExt cx="6138" cy="5418"/>
          </a:xfrm>
        </p:grpSpPr>
        <p:sp>
          <p:nvSpPr>
            <p:cNvPr id="17415" name="_s1181"/>
            <p:cNvSpPr>
              <a:spLocks noChangeArrowheads="1"/>
            </p:cNvSpPr>
            <p:nvPr/>
          </p:nvSpPr>
          <p:spPr bwMode="auto">
            <a:xfrm>
              <a:off x="3555" y="2446"/>
              <a:ext cx="3330" cy="3294"/>
            </a:xfrm>
            <a:prstGeom prst="ellipse">
              <a:avLst/>
            </a:prstGeom>
            <a:solidFill>
              <a:srgbClr val="009999">
                <a:alpha val="50195"/>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7416" name="_s1183"/>
            <p:cNvSpPr>
              <a:spLocks noChangeArrowheads="1"/>
            </p:cNvSpPr>
            <p:nvPr/>
          </p:nvSpPr>
          <p:spPr bwMode="auto">
            <a:xfrm>
              <a:off x="4988" y="1560"/>
              <a:ext cx="3077" cy="2876"/>
            </a:xfrm>
            <a:prstGeom prst="ellipse">
              <a:avLst/>
            </a:prstGeom>
            <a:solidFill>
              <a:srgbClr val="CC66FF">
                <a:alpha val="63921"/>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1518" name="_s1185"/>
            <p:cNvSpPr>
              <a:spLocks noChangeArrowheads="1"/>
            </p:cNvSpPr>
            <p:nvPr/>
          </p:nvSpPr>
          <p:spPr bwMode="auto">
            <a:xfrm>
              <a:off x="4970" y="4010"/>
              <a:ext cx="3285" cy="2853"/>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p>
          </p:txBody>
        </p:sp>
        <p:sp>
          <p:nvSpPr>
            <p:cNvPr id="17418" name="_s1187"/>
            <p:cNvSpPr>
              <a:spLocks noChangeArrowheads="1"/>
            </p:cNvSpPr>
            <p:nvPr/>
          </p:nvSpPr>
          <p:spPr bwMode="auto">
            <a:xfrm>
              <a:off x="2117" y="1641"/>
              <a:ext cx="3207" cy="2887"/>
            </a:xfrm>
            <a:prstGeom prst="ellipse">
              <a:avLst/>
            </a:prstGeom>
            <a:solidFill>
              <a:srgbClr val="C00000">
                <a:alpha val="61176"/>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7419" name="_s1189"/>
            <p:cNvSpPr>
              <a:spLocks noChangeArrowheads="1"/>
            </p:cNvSpPr>
            <p:nvPr/>
          </p:nvSpPr>
          <p:spPr bwMode="auto">
            <a:xfrm>
              <a:off x="2180" y="4093"/>
              <a:ext cx="3142" cy="2885"/>
            </a:xfrm>
            <a:prstGeom prst="ellipse">
              <a:avLst/>
            </a:prstGeom>
            <a:solidFill>
              <a:srgbClr val="FFC000">
                <a:alpha val="50195"/>
              </a:srgbClr>
            </a:solidFill>
            <a:ln w="4669">
              <a:solidFill>
                <a:srgbClr val="99CC00"/>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grpSp>
      <p:grpSp>
        <p:nvGrpSpPr>
          <p:cNvPr id="3" name="Ομάδα 2"/>
          <p:cNvGrpSpPr/>
          <p:nvPr/>
        </p:nvGrpSpPr>
        <p:grpSpPr>
          <a:xfrm>
            <a:off x="1142451" y="2162031"/>
            <a:ext cx="7021115" cy="3715241"/>
            <a:chOff x="1032093" y="2289190"/>
            <a:chExt cx="7021115" cy="3715241"/>
          </a:xfrm>
          <a:solidFill>
            <a:schemeClr val="accent2">
              <a:lumMod val="20000"/>
              <a:lumOff val="80000"/>
            </a:schemeClr>
          </a:solidFill>
        </p:grpSpPr>
        <p:sp>
          <p:nvSpPr>
            <p:cNvPr id="21511" name="Text Box 10"/>
            <p:cNvSpPr txBox="1">
              <a:spLocks noChangeArrowheads="1"/>
            </p:cNvSpPr>
            <p:nvPr/>
          </p:nvSpPr>
          <p:spPr bwMode="auto">
            <a:xfrm>
              <a:off x="5821184" y="5047328"/>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Γλώσσα</a:t>
              </a:r>
              <a:endParaRPr lang="en-GB" sz="2000" b="1"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032093" y="4779933"/>
              <a:ext cx="3069509" cy="1224498"/>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Μελέτη Περιβάλλοντος </a:t>
              </a:r>
              <a:r>
                <a:rPr lang="el-GR" sz="2000" dirty="0" smtClean="0">
                  <a:effectLst>
                    <a:outerShdw blurRad="38100" dist="38100" dir="2700000" algn="tl">
                      <a:srgbClr val="000000">
                        <a:alpha val="43137"/>
                      </a:srgbClr>
                    </a:outerShdw>
                  </a:effectLst>
                  <a:latin typeface="Calibri" pitchFamily="34" charset="0"/>
                </a:rPr>
                <a:t>(Ανθρωπογενές /Φυσικό)</a:t>
              </a:r>
              <a:endParaRPr lang="en-GB" sz="20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747365" y="3780777"/>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b="1"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1245643" y="2355515"/>
              <a:ext cx="2075199"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solidFill>
                    <a:srgbClr val="FF0000"/>
                  </a:solidFill>
                  <a:effectLst>
                    <a:outerShdw blurRad="38100" dist="38100" dir="2700000" algn="tl">
                      <a:srgbClr val="000000">
                        <a:alpha val="43137"/>
                      </a:srgbClr>
                    </a:outerShdw>
                  </a:effectLst>
                  <a:latin typeface="Calibri" pitchFamily="34" charset="0"/>
                </a:rPr>
                <a:t>Μαθηματικά</a:t>
              </a:r>
              <a:endParaRPr lang="en-GB" sz="2400" b="1"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410476" y="2289190"/>
              <a:ext cx="2642732" cy="734664"/>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Δημιουργία &amp; Έκφραση</a:t>
              </a:r>
              <a:endParaRPr lang="en-GB" sz="2400" b="1" dirty="0" smtClean="0">
                <a:effectLst>
                  <a:outerShdw blurRad="38100" dist="38100" dir="2700000" algn="tl">
                    <a:srgbClr val="000000">
                      <a:alpha val="43137"/>
                    </a:srgbClr>
                  </a:outerShdw>
                </a:effectLst>
                <a:latin typeface="Calibri" pitchFamily="34" charset="0"/>
              </a:endParaRPr>
            </a:p>
          </p:txBody>
        </p:sp>
      </p:grpSp>
      <p:sp>
        <p:nvSpPr>
          <p:cNvPr id="17414"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2C724A-B2DD-4B91-88F5-509640321B89}" type="slidenum">
              <a:rPr lang="en-US" altLang="el-GR" smtClean="0">
                <a:solidFill>
                  <a:srgbClr val="B5A788"/>
                </a:solidFill>
                <a:latin typeface="Gill Sans MT" pitchFamily="34" charset="0"/>
              </a:rPr>
              <a:pPr/>
              <a:t>6</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2037062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61938"/>
            <a:ext cx="8578850" cy="1143000"/>
          </a:xfrm>
        </p:spPr>
        <p:txBody>
          <a:bodyPr>
            <a:normAutofit fontScale="90000"/>
          </a:bodyPr>
          <a:lstStyle/>
          <a:p>
            <a:pPr>
              <a:defRPr/>
            </a:pPr>
            <a:r>
              <a:rPr lang="el-GR" sz="4400" b="1" dirty="0"/>
              <a:t>Ν.Π.Σ. – Μαθησιακές περιοχές και Τ.Π.Ε.</a:t>
            </a:r>
            <a:endParaRPr lang="el-GR" b="1" dirty="0">
              <a:solidFill>
                <a:schemeClr val="tx1"/>
              </a:solidFill>
            </a:endParaRPr>
          </a:p>
        </p:txBody>
      </p:sp>
      <p:sp>
        <p:nvSpPr>
          <p:cNvPr id="1843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35D2FB-4107-45B6-940F-A91414E57252}" type="slidenum">
              <a:rPr lang="en-US" altLang="el-GR" smtClean="0">
                <a:solidFill>
                  <a:srgbClr val="B5A788"/>
                </a:solidFill>
                <a:latin typeface="Gill Sans MT" pitchFamily="34" charset="0"/>
              </a:rPr>
              <a:pPr/>
              <a:t>7</a:t>
            </a:fld>
            <a:endParaRPr lang="en-US" altLang="el-GR" smtClean="0">
              <a:solidFill>
                <a:srgbClr val="B5A788"/>
              </a:solidFill>
              <a:latin typeface="Gill Sans MT" pitchFamily="34" charset="0"/>
            </a:endParaRPr>
          </a:p>
        </p:txBody>
      </p:sp>
      <p:grpSp>
        <p:nvGrpSpPr>
          <p:cNvPr id="18437" name="Ομάδα 4"/>
          <p:cNvGrpSpPr>
            <a:grpSpLocks/>
          </p:cNvGrpSpPr>
          <p:nvPr/>
        </p:nvGrpSpPr>
        <p:grpSpPr bwMode="auto">
          <a:xfrm>
            <a:off x="1066800" y="927100"/>
            <a:ext cx="7683500" cy="5854700"/>
            <a:chOff x="900606" y="989074"/>
            <a:chExt cx="7684400" cy="5854887"/>
          </a:xfrm>
        </p:grpSpPr>
        <p:sp>
          <p:nvSpPr>
            <p:cNvPr id="18439" name="_s1181"/>
            <p:cNvSpPr>
              <a:spLocks noChangeArrowheads="1"/>
            </p:cNvSpPr>
            <p:nvPr/>
          </p:nvSpPr>
          <p:spPr bwMode="auto">
            <a:xfrm>
              <a:off x="5667221" y="2930199"/>
              <a:ext cx="2917785" cy="2384211"/>
            </a:xfrm>
            <a:prstGeom prst="ellipse">
              <a:avLst/>
            </a:prstGeom>
            <a:solidFill>
              <a:srgbClr val="009999">
                <a:alpha val="50195"/>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8440" name="_s1183"/>
            <p:cNvSpPr>
              <a:spLocks noChangeArrowheads="1"/>
            </p:cNvSpPr>
            <p:nvPr/>
          </p:nvSpPr>
          <p:spPr bwMode="auto">
            <a:xfrm>
              <a:off x="5211246" y="1369597"/>
              <a:ext cx="2941829" cy="2389852"/>
            </a:xfrm>
            <a:prstGeom prst="ellipse">
              <a:avLst/>
            </a:prstGeom>
            <a:solidFill>
              <a:srgbClr val="FFFF00">
                <a:alpha val="58823"/>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1518" name="_s1185"/>
            <p:cNvSpPr>
              <a:spLocks noChangeArrowheads="1"/>
            </p:cNvSpPr>
            <p:nvPr/>
          </p:nvSpPr>
          <p:spPr bwMode="auto">
            <a:xfrm>
              <a:off x="3267846" y="2657590"/>
              <a:ext cx="2918167" cy="2382913"/>
            </a:xfrm>
            <a:prstGeom prst="ellipse">
              <a:avLst/>
            </a:prstGeom>
            <a:solidFill>
              <a:schemeClr val="accent6">
                <a:lumMod val="75000"/>
                <a:alpha val="50000"/>
              </a:schemeClr>
            </a:solidFill>
            <a:ln w="4669">
              <a:solidFill>
                <a:srgbClr val="99CC00"/>
              </a:solidFill>
              <a:round/>
              <a:headEnd/>
              <a:tailEnd/>
            </a:ln>
          </p:spPr>
          <p:txBody>
            <a:bodyPr anchor="ctr"/>
            <a:lstStyle/>
            <a:p>
              <a:pPr eaLnBrk="1" hangingPunct="1">
                <a:defRPr/>
              </a:pPr>
              <a:endParaRPr lang="en-GB"/>
            </a:p>
          </p:txBody>
        </p:sp>
        <p:sp>
          <p:nvSpPr>
            <p:cNvPr id="18442" name="_s1187"/>
            <p:cNvSpPr>
              <a:spLocks noChangeArrowheads="1"/>
            </p:cNvSpPr>
            <p:nvPr/>
          </p:nvSpPr>
          <p:spPr bwMode="auto">
            <a:xfrm>
              <a:off x="3210957" y="989074"/>
              <a:ext cx="2917785" cy="2207014"/>
            </a:xfrm>
            <a:prstGeom prst="ellipse">
              <a:avLst/>
            </a:prstGeom>
            <a:solidFill>
              <a:srgbClr val="C00000">
                <a:alpha val="50195"/>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1520" name="_s1189"/>
            <p:cNvSpPr>
              <a:spLocks noChangeArrowheads="1"/>
            </p:cNvSpPr>
            <p:nvPr/>
          </p:nvSpPr>
          <p:spPr bwMode="auto">
            <a:xfrm>
              <a:off x="1060963" y="1460577"/>
              <a:ext cx="2918167" cy="2422602"/>
            </a:xfrm>
            <a:prstGeom prst="ellipse">
              <a:avLst/>
            </a:prstGeom>
            <a:solidFill>
              <a:schemeClr val="accent5">
                <a:lumMod val="60000"/>
                <a:lumOff val="40000"/>
                <a:alpha val="70000"/>
              </a:schemeClr>
            </a:solidFill>
            <a:ln w="4669">
              <a:solidFill>
                <a:srgbClr val="99CC00"/>
              </a:solidFill>
              <a:round/>
              <a:headEnd/>
              <a:tailEnd/>
            </a:ln>
          </p:spPr>
          <p:txBody>
            <a:bodyPr anchor="ctr"/>
            <a:lstStyle/>
            <a:p>
              <a:pPr eaLnBrk="1" hangingPunct="1">
                <a:defRPr/>
              </a:pPr>
              <a:endParaRPr lang="en-GB"/>
            </a:p>
          </p:txBody>
        </p:sp>
        <p:sp>
          <p:nvSpPr>
            <p:cNvPr id="18444" name="_s1189"/>
            <p:cNvSpPr>
              <a:spLocks noChangeArrowheads="1"/>
            </p:cNvSpPr>
            <p:nvPr/>
          </p:nvSpPr>
          <p:spPr bwMode="auto">
            <a:xfrm>
              <a:off x="900606" y="3005239"/>
              <a:ext cx="2949306" cy="2516001"/>
            </a:xfrm>
            <a:prstGeom prst="ellipse">
              <a:avLst/>
            </a:prstGeom>
            <a:solidFill>
              <a:srgbClr val="CC66FF">
                <a:alpha val="50195"/>
              </a:srgbClr>
            </a:solidFill>
            <a:ln w="4669">
              <a:solidFill>
                <a:srgbClr val="99CC00"/>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8445" name="_s1189"/>
            <p:cNvSpPr>
              <a:spLocks noChangeArrowheads="1"/>
            </p:cNvSpPr>
            <p:nvPr/>
          </p:nvSpPr>
          <p:spPr bwMode="auto">
            <a:xfrm>
              <a:off x="4497122" y="4348792"/>
              <a:ext cx="2949306" cy="2331120"/>
            </a:xfrm>
            <a:prstGeom prst="ellipse">
              <a:avLst/>
            </a:prstGeom>
            <a:solidFill>
              <a:srgbClr val="99CC00">
                <a:alpha val="50195"/>
              </a:srgbClr>
            </a:solidFill>
            <a:ln w="4669">
              <a:solidFill>
                <a:srgbClr val="99CC00"/>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9" name="_s1189"/>
            <p:cNvSpPr>
              <a:spLocks noChangeArrowheads="1"/>
            </p:cNvSpPr>
            <p:nvPr/>
          </p:nvSpPr>
          <p:spPr bwMode="auto">
            <a:xfrm>
              <a:off x="2085020" y="4507086"/>
              <a:ext cx="3056296" cy="2336875"/>
            </a:xfrm>
            <a:prstGeom prst="ellipse">
              <a:avLst/>
            </a:prstGeom>
            <a:solidFill>
              <a:schemeClr val="bg1">
                <a:lumMod val="65000"/>
                <a:alpha val="85000"/>
              </a:schemeClr>
            </a:solidFill>
            <a:ln w="4669">
              <a:solidFill>
                <a:srgbClr val="99CC00"/>
              </a:solidFill>
              <a:round/>
              <a:headEnd/>
              <a:tailEnd/>
            </a:ln>
          </p:spPr>
          <p:txBody>
            <a:bodyPr anchor="ctr"/>
            <a:lstStyle/>
            <a:p>
              <a:pPr eaLnBrk="1" hangingPunct="1">
                <a:defRPr/>
              </a:pPr>
              <a:endParaRPr lang="en-GB"/>
            </a:p>
          </p:txBody>
        </p:sp>
      </p:grpSp>
      <p:grpSp>
        <p:nvGrpSpPr>
          <p:cNvPr id="3" name="Ομάδα 3"/>
          <p:cNvGrpSpPr/>
          <p:nvPr/>
        </p:nvGrpSpPr>
        <p:grpSpPr>
          <a:xfrm>
            <a:off x="1389563" y="1522492"/>
            <a:ext cx="6990613" cy="5095285"/>
            <a:chOff x="1254785" y="1625533"/>
            <a:chExt cx="6990613" cy="5095285"/>
          </a:xfrm>
          <a:noFill/>
        </p:grpSpPr>
        <p:sp>
          <p:nvSpPr>
            <p:cNvPr id="21511" name="Text Box 10"/>
            <p:cNvSpPr txBox="1">
              <a:spLocks noChangeArrowheads="1"/>
            </p:cNvSpPr>
            <p:nvPr/>
          </p:nvSpPr>
          <p:spPr bwMode="auto">
            <a:xfrm>
              <a:off x="6160083" y="3800801"/>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Γλώσσα</a:t>
              </a:r>
              <a:endParaRPr lang="en-GB" sz="2000"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282935" y="2095495"/>
              <a:ext cx="2016224" cy="7929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Φυσικές      Επιστήμες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299159" y="3089625"/>
              <a:ext cx="2880319" cy="175499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Τεχνολογίες Πληροφορίας &amp; Επικοινωνιών</a:t>
              </a:r>
            </a:p>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(Τ.Π.Ε.)</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3712193" y="1625533"/>
              <a:ext cx="1800200"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Μαθηματικά</a:t>
              </a:r>
              <a:endParaRPr lang="en-GB" sz="2400"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652167" y="1986794"/>
              <a:ext cx="2154884" cy="10103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Φυσική    Αγωγή</a:t>
              </a:r>
              <a:endParaRPr lang="en-GB" sz="2400" dirty="0" smtClean="0">
                <a:effectLst>
                  <a:outerShdw blurRad="38100" dist="38100" dir="2700000" algn="tl">
                    <a:srgbClr val="000000">
                      <a:alpha val="43137"/>
                    </a:srgbClr>
                  </a:outerShdw>
                </a:effectLst>
                <a:latin typeface="Calibri" pitchFamily="34" charset="0"/>
              </a:endParaRPr>
            </a:p>
          </p:txBody>
        </p:sp>
        <p:sp>
          <p:nvSpPr>
            <p:cNvPr id="20" name="Text Box 14"/>
            <p:cNvSpPr txBox="1">
              <a:spLocks noChangeArrowheads="1"/>
            </p:cNvSpPr>
            <p:nvPr/>
          </p:nvSpPr>
          <p:spPr bwMode="auto">
            <a:xfrm>
              <a:off x="1254785" y="4049546"/>
              <a:ext cx="2154884" cy="681016"/>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Τέχνες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 name="Text Box 14"/>
            <p:cNvSpPr txBox="1">
              <a:spLocks noChangeArrowheads="1"/>
            </p:cNvSpPr>
            <p:nvPr/>
          </p:nvSpPr>
          <p:spPr bwMode="auto">
            <a:xfrm>
              <a:off x="2407257" y="5081067"/>
              <a:ext cx="2154884" cy="163975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Περιβάλλον &amp; Εκπαίδευση για την Αειφόρο Ανάπτυξη</a:t>
              </a:r>
              <a:endParaRPr lang="en-GB" sz="2400" dirty="0" smtClean="0">
                <a:effectLst>
                  <a:outerShdw blurRad="38100" dist="38100" dir="2700000" algn="tl">
                    <a:srgbClr val="000000">
                      <a:alpha val="43137"/>
                    </a:srgbClr>
                  </a:outerShdw>
                </a:effectLst>
                <a:latin typeface="Calibri" pitchFamily="34" charset="0"/>
              </a:endParaRPr>
            </a:p>
          </p:txBody>
        </p:sp>
        <p:sp>
          <p:nvSpPr>
            <p:cNvPr id="22" name="Text Box 14"/>
            <p:cNvSpPr txBox="1">
              <a:spLocks noChangeArrowheads="1"/>
            </p:cNvSpPr>
            <p:nvPr/>
          </p:nvSpPr>
          <p:spPr bwMode="auto">
            <a:xfrm>
              <a:off x="4882883" y="5152862"/>
              <a:ext cx="2154884" cy="118749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Προσωπική &amp; Κοινωνική Ανάπτυξη</a:t>
              </a:r>
              <a:endParaRPr lang="en-GB" sz="2400" dirty="0" smtClean="0">
                <a:effectLst>
                  <a:outerShdw blurRad="38100" dist="38100" dir="2700000" algn="tl">
                    <a:srgbClr val="000000">
                      <a:alpha val="43137"/>
                    </a:srgbClr>
                  </a:outerShdw>
                </a:effectLst>
                <a:latin typeface="Calibri" pitchFamily="34" charset="0"/>
              </a:endParaRPr>
            </a:p>
          </p:txBody>
        </p:sp>
      </p:grpSp>
    </p:spTree>
    <p:extLst>
      <p:ext uri="{BB962C8B-B14F-4D97-AF65-F5344CB8AC3E}">
        <p14:creationId xmlns:p14="http://schemas.microsoft.com/office/powerpoint/2010/main" val="340637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61938"/>
            <a:ext cx="8578850" cy="1143000"/>
          </a:xfrm>
        </p:spPr>
        <p:txBody>
          <a:bodyPr>
            <a:normAutofit fontScale="90000"/>
          </a:bodyPr>
          <a:lstStyle/>
          <a:p>
            <a:pPr>
              <a:defRPr/>
            </a:pPr>
            <a:r>
              <a:rPr lang="el-GR" sz="4400" b="1" dirty="0" smtClean="0"/>
              <a:t>Γνωστικά αντικείμενα και Τ.Π.Ε. – Παιδί &amp; Μαθηματικά </a:t>
            </a:r>
            <a:endParaRPr lang="el-GR" b="1" dirty="0">
              <a:solidFill>
                <a:schemeClr val="tx1"/>
              </a:solidFill>
            </a:endParaRPr>
          </a:p>
        </p:txBody>
      </p:sp>
      <p:grpSp>
        <p:nvGrpSpPr>
          <p:cNvPr id="19460" name="Group 3"/>
          <p:cNvGrpSpPr>
            <a:grpSpLocks/>
          </p:cNvGrpSpPr>
          <p:nvPr/>
        </p:nvGrpSpPr>
        <p:grpSpPr bwMode="auto">
          <a:xfrm>
            <a:off x="827088" y="1371600"/>
            <a:ext cx="7807325" cy="5013325"/>
            <a:chOff x="2496" y="1659"/>
            <a:chExt cx="5519" cy="5332"/>
          </a:xfrm>
        </p:grpSpPr>
        <p:sp>
          <p:nvSpPr>
            <p:cNvPr id="19463" name="_s1181"/>
            <p:cNvSpPr>
              <a:spLocks noChangeArrowheads="1"/>
            </p:cNvSpPr>
            <p:nvPr/>
          </p:nvSpPr>
          <p:spPr bwMode="auto">
            <a:xfrm>
              <a:off x="4685" y="3697"/>
              <a:ext cx="3330" cy="3294"/>
            </a:xfrm>
            <a:prstGeom prst="ellipse">
              <a:avLst/>
            </a:prstGeom>
            <a:solidFill>
              <a:srgbClr val="009999">
                <a:alpha val="50195"/>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1518" name="_s1185"/>
            <p:cNvSpPr>
              <a:spLocks noChangeArrowheads="1"/>
            </p:cNvSpPr>
            <p:nvPr/>
          </p:nvSpPr>
          <p:spPr bwMode="auto">
            <a:xfrm>
              <a:off x="3666" y="1659"/>
              <a:ext cx="3285" cy="3039"/>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p>
          </p:txBody>
        </p:sp>
        <p:sp>
          <p:nvSpPr>
            <p:cNvPr id="19465" name="_s1187"/>
            <p:cNvSpPr>
              <a:spLocks noChangeArrowheads="1"/>
            </p:cNvSpPr>
            <p:nvPr/>
          </p:nvSpPr>
          <p:spPr bwMode="auto">
            <a:xfrm>
              <a:off x="2496" y="3541"/>
              <a:ext cx="3207" cy="3121"/>
            </a:xfrm>
            <a:prstGeom prst="ellipse">
              <a:avLst/>
            </a:prstGeom>
            <a:solidFill>
              <a:srgbClr val="C00000">
                <a:alpha val="61176"/>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grpSp>
      <p:grpSp>
        <p:nvGrpSpPr>
          <p:cNvPr id="3" name="Ομάδα 2"/>
          <p:cNvGrpSpPr/>
          <p:nvPr/>
        </p:nvGrpSpPr>
        <p:grpSpPr>
          <a:xfrm>
            <a:off x="2051720" y="2546545"/>
            <a:ext cx="5397683" cy="2610647"/>
            <a:chOff x="1941362" y="2673704"/>
            <a:chExt cx="5397683" cy="2610647"/>
          </a:xfrm>
          <a:solidFill>
            <a:schemeClr val="accent2">
              <a:lumMod val="20000"/>
              <a:lumOff val="80000"/>
            </a:schemeClr>
          </a:solidFill>
        </p:grpSpPr>
        <p:sp>
          <p:nvSpPr>
            <p:cNvPr id="21511" name="Text Box 10"/>
            <p:cNvSpPr txBox="1">
              <a:spLocks noChangeArrowheads="1"/>
            </p:cNvSpPr>
            <p:nvPr/>
          </p:nvSpPr>
          <p:spPr bwMode="auto">
            <a:xfrm>
              <a:off x="5253730" y="4695098"/>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chemeClr val="bg1">
                      <a:lumMod val="65000"/>
                    </a:schemeClr>
                  </a:solidFill>
                  <a:effectLst>
                    <a:outerShdw blurRad="38100" dist="38100" dir="2700000" algn="tl">
                      <a:srgbClr val="000000">
                        <a:alpha val="43137"/>
                      </a:srgbClr>
                    </a:outerShdw>
                  </a:effectLst>
                  <a:latin typeface="Calibri" pitchFamily="34" charset="0"/>
                </a:rPr>
                <a:t>Γλώσσα</a:t>
              </a:r>
              <a:endParaRPr lang="en-GB" sz="2000" dirty="0" smtClean="0">
                <a:solidFill>
                  <a:schemeClr val="bg1">
                    <a:lumMod val="65000"/>
                  </a:schemeClr>
                </a:solidFill>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658972" y="2673704"/>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1941362" y="4420255"/>
              <a:ext cx="1800200"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Μαθηματικά</a:t>
              </a:r>
              <a:endParaRPr lang="en-GB" sz="2400" dirty="0" smtClean="0">
                <a:effectLst>
                  <a:outerShdw blurRad="38100" dist="38100" dir="2700000" algn="tl">
                    <a:srgbClr val="000000">
                      <a:alpha val="43137"/>
                    </a:srgbClr>
                  </a:outerShdw>
                </a:effectLst>
                <a:latin typeface="Calibri" pitchFamily="34" charset="0"/>
              </a:endParaRPr>
            </a:p>
          </p:txBody>
        </p:sp>
      </p:grpSp>
      <p:sp>
        <p:nvSpPr>
          <p:cNvPr id="19462"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686595-01CF-487D-BD40-C6D5531DB1CB}" type="slidenum">
              <a:rPr lang="en-US" altLang="el-GR" smtClean="0">
                <a:solidFill>
                  <a:srgbClr val="B5A788"/>
                </a:solidFill>
                <a:latin typeface="Gill Sans MT" pitchFamily="34" charset="0"/>
              </a:rPr>
              <a:pPr/>
              <a:t>8</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878600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0" y="44450"/>
            <a:ext cx="5465763" cy="1143000"/>
          </a:xfrm>
        </p:spPr>
        <p:txBody>
          <a:bodyPr/>
          <a:lstStyle/>
          <a:p>
            <a:pPr>
              <a:defRPr/>
            </a:pPr>
            <a:r>
              <a:rPr lang="el-GR" sz="4000" b="1" dirty="0" smtClean="0">
                <a:effectLst>
                  <a:outerShdw blurRad="38100" dist="38100" dir="2700000" algn="tl">
                    <a:srgbClr val="000000">
                      <a:alpha val="43137"/>
                    </a:srgbClr>
                  </a:outerShdw>
                </a:effectLst>
              </a:rPr>
              <a:t>Μαθηματικά &amp; ΤΠΕ (1)</a:t>
            </a:r>
            <a:endParaRPr lang="en-GB" sz="4000" b="1" dirty="0">
              <a:effectLst>
                <a:outerShdw blurRad="38100" dist="38100" dir="2700000" algn="tl">
                  <a:srgbClr val="000000">
                    <a:alpha val="43137"/>
                  </a:srgbClr>
                </a:outerShdw>
              </a:effectLst>
            </a:endParaRPr>
          </a:p>
        </p:txBody>
      </p:sp>
      <p:sp>
        <p:nvSpPr>
          <p:cNvPr id="32771" name="Rectangle 3"/>
          <p:cNvSpPr>
            <a:spLocks noGrp="1" noChangeArrowheads="1"/>
          </p:cNvSpPr>
          <p:nvPr>
            <p:ph type="body" idx="1"/>
          </p:nvPr>
        </p:nvSpPr>
        <p:spPr>
          <a:xfrm>
            <a:off x="928688" y="1196975"/>
            <a:ext cx="7858125" cy="5327650"/>
          </a:xfrm>
        </p:spPr>
        <p:txBody>
          <a:bodyPr/>
          <a:lstStyle/>
          <a:p>
            <a:pPr marL="82550" indent="0" algn="just">
              <a:lnSpc>
                <a:spcPct val="80000"/>
              </a:lnSpc>
              <a:buFont typeface="Wingdings 2" pitchFamily="18" charset="2"/>
              <a:buNone/>
              <a:defRPr/>
            </a:pPr>
            <a:r>
              <a:rPr lang="el-GR" sz="2300" dirty="0">
                <a:solidFill>
                  <a:schemeClr val="tx1">
                    <a:lumMod val="95000"/>
                    <a:lumOff val="5000"/>
                  </a:schemeClr>
                </a:solidFill>
              </a:rPr>
              <a:t>Χ</a:t>
            </a:r>
            <a:r>
              <a:rPr lang="el-GR" sz="2300" dirty="0" smtClean="0">
                <a:solidFill>
                  <a:schemeClr val="tx1">
                    <a:lumMod val="95000"/>
                    <a:lumOff val="5000"/>
                  </a:schemeClr>
                </a:solidFill>
              </a:rPr>
              <a:t>ρήση του υπολογιστή για την επίλυση προβλημάτων που σχετίζονται με:</a:t>
            </a:r>
          </a:p>
          <a:p>
            <a:pPr lvl="1" algn="just">
              <a:lnSpc>
                <a:spcPct val="80000"/>
              </a:lnSpc>
              <a:defRPr/>
            </a:pPr>
            <a:r>
              <a:rPr lang="el-GR" sz="2300" dirty="0" smtClean="0">
                <a:solidFill>
                  <a:schemeClr val="tx1">
                    <a:lumMod val="95000"/>
                    <a:lumOff val="5000"/>
                  </a:schemeClr>
                </a:solidFill>
              </a:rPr>
              <a:t>την ομαδοποίηση και την ταξινόμηση αντικειμένων, </a:t>
            </a:r>
          </a:p>
          <a:p>
            <a:pPr lvl="1" algn="just">
              <a:lnSpc>
                <a:spcPct val="80000"/>
              </a:lnSpc>
              <a:defRPr/>
            </a:pPr>
            <a:r>
              <a:rPr lang="el-GR" sz="2300" dirty="0" smtClean="0">
                <a:solidFill>
                  <a:schemeClr val="tx1">
                    <a:lumMod val="95000"/>
                    <a:lumOff val="5000"/>
                  </a:schemeClr>
                </a:solidFill>
              </a:rPr>
              <a:t>συγκρίσεις και αντιστοιχίσεις των αντικειμένων, </a:t>
            </a:r>
          </a:p>
          <a:p>
            <a:pPr lvl="1" algn="just">
              <a:lnSpc>
                <a:spcPct val="80000"/>
              </a:lnSpc>
              <a:defRPr/>
            </a:pPr>
            <a:r>
              <a:rPr lang="el-GR" sz="2300" dirty="0" smtClean="0">
                <a:solidFill>
                  <a:schemeClr val="tx1">
                    <a:lumMod val="95000"/>
                    <a:lumOff val="5000"/>
                  </a:schemeClr>
                </a:solidFill>
              </a:rPr>
              <a:t>την προσέγγιση της έννοιας των αριθμών,</a:t>
            </a:r>
          </a:p>
          <a:p>
            <a:pPr lvl="1" algn="just">
              <a:lnSpc>
                <a:spcPct val="80000"/>
              </a:lnSpc>
              <a:defRPr/>
            </a:pPr>
            <a:r>
              <a:rPr lang="el-GR" sz="2300" dirty="0" smtClean="0">
                <a:solidFill>
                  <a:schemeClr val="tx1">
                    <a:lumMod val="95000"/>
                    <a:lumOff val="5000"/>
                  </a:schemeClr>
                </a:solidFill>
              </a:rPr>
              <a:t>την πρόσθεση και αφαίρεση μικρών αριθμών (μέχρι το δέκα),</a:t>
            </a:r>
            <a:r>
              <a:rPr lang="el-GR" sz="2300" dirty="0">
                <a:solidFill>
                  <a:schemeClr val="tx1">
                    <a:lumMod val="95000"/>
                    <a:lumOff val="5000"/>
                  </a:schemeClr>
                </a:solidFill>
              </a:rPr>
              <a:t> </a:t>
            </a:r>
            <a:r>
              <a:rPr lang="el-GR" sz="2300" dirty="0" smtClean="0">
                <a:solidFill>
                  <a:schemeClr val="tx1">
                    <a:lumMod val="95000"/>
                    <a:lumOff val="5000"/>
                  </a:schemeClr>
                </a:solidFill>
              </a:rPr>
              <a:t>την εισαγωγή σε πράξεις πρόσθεσης και αφαίρεσης </a:t>
            </a:r>
          </a:p>
          <a:p>
            <a:pPr lvl="1" algn="just">
              <a:lnSpc>
                <a:spcPct val="80000"/>
              </a:lnSpc>
              <a:defRPr/>
            </a:pPr>
            <a:r>
              <a:rPr lang="el-GR" sz="2300" dirty="0" smtClean="0">
                <a:solidFill>
                  <a:schemeClr val="tx1">
                    <a:lumMod val="95000"/>
                    <a:lumOff val="5000"/>
                  </a:schemeClr>
                </a:solidFill>
              </a:rPr>
              <a:t>την αντίληψη των γεωμετρικών σχημάτων, των προτύπων και της συμμετρίας σε άξονα</a:t>
            </a:r>
          </a:p>
          <a:p>
            <a:pPr lvl="1" algn="just">
              <a:lnSpc>
                <a:spcPct val="80000"/>
              </a:lnSpc>
              <a:defRPr/>
            </a:pPr>
            <a:r>
              <a:rPr lang="el-GR" sz="2300" dirty="0" smtClean="0">
                <a:solidFill>
                  <a:schemeClr val="tx1">
                    <a:lumMod val="95000"/>
                    <a:lumOff val="5000"/>
                  </a:schemeClr>
                </a:solidFill>
              </a:rPr>
              <a:t>τη μέτρηση μεγεθών </a:t>
            </a:r>
          </a:p>
          <a:p>
            <a:pPr algn="just">
              <a:lnSpc>
                <a:spcPct val="80000"/>
              </a:lnSpc>
              <a:defRPr/>
            </a:pPr>
            <a:r>
              <a:rPr lang="el-GR" sz="2300" dirty="0" smtClean="0"/>
              <a:t>Από τη βιβλιογραφική ανασκόπηση αναφέρονται ενδιαφέροντα αποτελέσματα ανάπτυξης </a:t>
            </a:r>
            <a:r>
              <a:rPr lang="el-GR" sz="2300" dirty="0" err="1" smtClean="0"/>
              <a:t>λογικομαθηματικών</a:t>
            </a:r>
            <a:r>
              <a:rPr lang="el-GR" sz="2300" dirty="0" smtClean="0"/>
              <a:t> εννοιών από τα νήπια που χρησιμοποιούν </a:t>
            </a:r>
            <a:r>
              <a:rPr lang="el-GR" sz="2300" u="sng" dirty="0" smtClean="0"/>
              <a:t>περιβάλλοντα τύπου </a:t>
            </a:r>
            <a:r>
              <a:rPr lang="en-US" sz="2300" u="sng" dirty="0" smtClean="0"/>
              <a:t>Logo</a:t>
            </a:r>
            <a:r>
              <a:rPr lang="el-GR" sz="2300" dirty="0" smtClean="0"/>
              <a:t>.</a:t>
            </a:r>
          </a:p>
          <a:p>
            <a:pPr lvl="1" algn="just">
              <a:lnSpc>
                <a:spcPct val="80000"/>
              </a:lnSpc>
              <a:defRPr/>
            </a:pPr>
            <a:r>
              <a:rPr lang="en-US" sz="2300" dirty="0" smtClean="0">
                <a:hlinkClick r:id="rId3"/>
              </a:rPr>
              <a:t>http://nlvm.usu.edu/en/nav/vlibrary.html</a:t>
            </a:r>
            <a:r>
              <a:rPr lang="el-GR" sz="2300" dirty="0" smtClean="0"/>
              <a:t> </a:t>
            </a:r>
          </a:p>
        </p:txBody>
      </p:sp>
      <p:sp>
        <p:nvSpPr>
          <p:cNvPr id="2048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E7D815-A1FE-41B1-A77A-16A58082BFBE}" type="slidenum">
              <a:rPr lang="en-US" altLang="el-GR" smtClean="0">
                <a:solidFill>
                  <a:srgbClr val="B5A788"/>
                </a:solidFill>
                <a:latin typeface="Gill Sans MT" pitchFamily="34" charset="0"/>
              </a:rPr>
              <a:pPr/>
              <a:t>9</a:t>
            </a:fld>
            <a:endParaRPr lang="en-US" altLang="el-GR" smtClean="0">
              <a:solidFill>
                <a:srgbClr val="B5A788"/>
              </a:solidFill>
              <a:latin typeface="Gill Sans MT" pitchFamily="34" charset="0"/>
            </a:endParaRPr>
          </a:p>
        </p:txBody>
      </p:sp>
    </p:spTree>
    <p:extLst>
      <p:ext uri="{BB962C8B-B14F-4D97-AF65-F5344CB8AC3E}">
        <p14:creationId xmlns:p14="http://schemas.microsoft.com/office/powerpoint/2010/main" val="896750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250</TotalTime>
  <Words>1897</Words>
  <Application>Microsoft Office PowerPoint</Application>
  <PresentationFormat>Προβολή στην οθόνη (4:3)</PresentationFormat>
  <Paragraphs>268</Paragraphs>
  <Slides>33</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IV-ICTEGroup.GR.new</vt:lpstr>
      <vt:lpstr>Παιδαγωγικός Σχεδιασμός με ΤΠΕ στην Πρώτη Σχολική Ηλικία</vt:lpstr>
      <vt:lpstr>Άδειες Χρήσης</vt:lpstr>
      <vt:lpstr>Χρηματοδότηση</vt:lpstr>
      <vt:lpstr>Σκοπός Εργαστηρίου</vt:lpstr>
      <vt:lpstr>Έννοιες - Κλειδιά</vt:lpstr>
      <vt:lpstr>Δ.Ε.Π.Π.Σ. – Γνωστικά αντικείμενα και Τ.Π.Ε.</vt:lpstr>
      <vt:lpstr>Ν.Π.Σ. – Μαθησιακές περιοχές και Τ.Π.Ε.</vt:lpstr>
      <vt:lpstr>Γνωστικά αντικείμενα και Τ.Π.Ε. – Παιδί &amp; Μαθηματικά </vt:lpstr>
      <vt:lpstr>Μαθηματικά &amp; ΤΠΕ (1)</vt:lpstr>
      <vt:lpstr>Μαθηματικά &amp; ΤΠΕ (2)</vt:lpstr>
      <vt:lpstr>Παρουσίαση του PowerPoint</vt:lpstr>
      <vt:lpstr>Μαθηματικά &amp; ΤΠΕ (4)</vt:lpstr>
      <vt:lpstr>Μαθηματικά &amp; ΤΠΕ (5)</vt:lpstr>
      <vt:lpstr>Λογισμικά για επίλυση προβλημάτων - Προγραμματισμός</vt:lpstr>
      <vt:lpstr>Μαθηματικά, Γλώσσα, Μελέτη Περιβάλλοντος &amp; ΤΠΕ</vt:lpstr>
      <vt:lpstr>Μαθηματικά &amp;  Μελέτη Περιβάλλοντος:  κατηγορίες λογισμικού </vt:lpstr>
      <vt:lpstr>Μαθηματικά &amp; Μελέτη Περιβάλλοντος: παραδείγματα λογισμικών </vt:lpstr>
      <vt:lpstr>Μαθηματικά &amp; Μελέτη Περιβάλλοντος:  παραδείγματα λογισμικών – ρομποτικές κατασκευές </vt:lpstr>
      <vt:lpstr>Μαθηματικά &amp; Μελέτη Περιβάλλοντος: παραδείγματα λογισμικών </vt:lpstr>
      <vt:lpstr>Μαθηματικά &amp; Μελέτη Περιβάλλοντος: λογισμικά – ρομποτικές κατασκευές</vt:lpstr>
      <vt:lpstr>Εκπαιδευτικό λογισμικό- Μαθηματικά</vt:lpstr>
      <vt:lpstr>Παράδειγμα δραστηριότητας (1)</vt:lpstr>
      <vt:lpstr>Παράδειγμα δραστηριότητας (2)</vt:lpstr>
      <vt:lpstr>Παράδειγμα δραστηριότητας (3)</vt:lpstr>
      <vt:lpstr> Δραστηριότητα διδασκαλίας: Η απελευθέρωση της χελώνας: Οπτικός προγραμματισμός: National Library of Virtual Manipulatives (1) </vt:lpstr>
      <vt:lpstr>Δραστηριότητα διδασκαλίας: Η απελευθέρωση της χελώνας: Οπτικός προγραμματισμός: National Library of Virtual Manipulatives (2)</vt:lpstr>
      <vt:lpstr>Διδακτικές προσεγγίσεις και στρατηγικές </vt:lpstr>
      <vt:lpstr>Περιγραφή δραστηριότητας </vt:lpstr>
      <vt:lpstr>Σημειωματα</vt:lpstr>
      <vt:lpstr>Σημείωμα Ιστορικού Εκδόσεων Έργου</vt:lpstr>
      <vt:lpstr>Σημείωμα Αναφοράς </vt:lpstr>
      <vt:lpstr>Σημείωμα Αδειοδότησης</vt:lpstr>
      <vt:lpstr>Τέλος 8ου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69</cp:revision>
  <dcterms:created xsi:type="dcterms:W3CDTF">2014-12-10T08:52:23Z</dcterms:created>
  <dcterms:modified xsi:type="dcterms:W3CDTF">2015-09-23T11:40:10Z</dcterms:modified>
</cp:coreProperties>
</file>