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321" r:id="rId2"/>
    <p:sldId id="322" r:id="rId3"/>
    <p:sldId id="331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350" r:id="rId23"/>
    <p:sldId id="351" r:id="rId24"/>
    <p:sldId id="352" r:id="rId25"/>
    <p:sldId id="353" r:id="rId26"/>
    <p:sldId id="354" r:id="rId27"/>
    <p:sldId id="355" r:id="rId28"/>
    <p:sldId id="356" r:id="rId29"/>
    <p:sldId id="357" r:id="rId30"/>
    <p:sldId id="358" r:id="rId31"/>
    <p:sldId id="359" r:id="rId32"/>
    <p:sldId id="360" r:id="rId33"/>
    <p:sldId id="361" r:id="rId34"/>
    <p:sldId id="362" r:id="rId35"/>
    <p:sldId id="363" r:id="rId36"/>
    <p:sldId id="364" r:id="rId37"/>
    <p:sldId id="365" r:id="rId38"/>
    <p:sldId id="366" r:id="rId39"/>
    <p:sldId id="367" r:id="rId40"/>
    <p:sldId id="368" r:id="rId41"/>
    <p:sldId id="369" r:id="rId42"/>
    <p:sldId id="370" r:id="rId43"/>
    <p:sldId id="371" r:id="rId44"/>
    <p:sldId id="372" r:id="rId45"/>
    <p:sldId id="373" r:id="rId46"/>
    <p:sldId id="374" r:id="rId47"/>
    <p:sldId id="375" r:id="rId48"/>
    <p:sldId id="376" r:id="rId49"/>
    <p:sldId id="377" r:id="rId50"/>
    <p:sldId id="378" r:id="rId51"/>
    <p:sldId id="379" r:id="rId52"/>
    <p:sldId id="380" r:id="rId53"/>
    <p:sldId id="381" r:id="rId54"/>
    <p:sldId id="382" r:id="rId55"/>
    <p:sldId id="383" r:id="rId56"/>
    <p:sldId id="328" r:id="rId57"/>
    <p:sldId id="330" r:id="rId58"/>
    <p:sldId id="327" r:id="rId5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0941" autoAdjust="0"/>
  </p:normalViewPr>
  <p:slideViewPr>
    <p:cSldViewPr>
      <p:cViewPr>
        <p:scale>
          <a:sx n="60" d="100"/>
          <a:sy n="60" d="100"/>
        </p:scale>
        <p:origin x="-1632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4" Type="http://schemas.openxmlformats.org/officeDocument/2006/relationships/image" Target="../media/image6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B4B07FB-C304-4920-99E4-B0F1B81D6B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783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F5169F-0B15-48B4-A182-D0B476B04D9D}" type="datetime1">
              <a:rPr lang="en-US"/>
              <a:pPr/>
              <a:t>4/6/2015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Φυσικοφαρμακευτική : Κεφάλαιο 2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163E6-B82C-4CE7-90DE-0B1488790C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FB6F91-4B5E-4BB8-A915-56F5ABFD864F}" type="datetime1">
              <a:rPr lang="en-US"/>
              <a:pPr/>
              <a:t>4/6/2015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Φυσικοφαρμακευτική : Κεφάλαιο 2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24DA3-1455-41A8-9314-C9C2B46833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F7D771-9EF0-41D7-90CA-7B4DB6D6D4AC}" type="datetime1">
              <a:rPr lang="en-US"/>
              <a:pPr/>
              <a:t>4/6/2015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Φυσικοφαρμακευτική : Κεφάλαιο 2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F9044-C349-4D9C-956C-C7A68EC114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Τίτλος, Κείμενο και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ClipArt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A03AD74-A04E-4B5D-9738-367362E3EF55}" type="datetime1">
              <a:rPr lang="en-US"/>
              <a:pPr/>
              <a:t>4/6/2015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Φυσικοφαρμακευτική : Κεφάλαιο 2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EBB8701-3C0F-4106-878E-6034E7B3B4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Τίτλος, 2 Αντικείμενα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47D35F6-04CC-4C86-A609-F74E6FCB9DB9}" type="datetime1">
              <a:rPr lang="en-US"/>
              <a:pPr/>
              <a:t>4/6/2015</a:t>
            </a:fld>
            <a:endParaRPr lang="en-US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Φυσικοφαρμακευτική : Κεφάλαιο 2</a:t>
            </a:r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BDE0968-DB2B-4B01-9C03-13A067590B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D490503-9309-4F5B-AB50-9492E991F326}" type="datetime1">
              <a:rPr lang="en-US"/>
              <a:pPr/>
              <a:t>4/6/2015</a:t>
            </a:fld>
            <a:endParaRPr lang="en-US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Φυσικοφαρμακευτική : Κεφάλαιο 2</a:t>
            </a:r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AC67BC8-E548-4EBC-B193-AD87CAB037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6FB7152-819C-44C8-B132-65FF8773C24F}" type="datetime1">
              <a:rPr lang="en-US"/>
              <a:pPr/>
              <a:t>4/6/2015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Φυσικοφαρμακευτική : Κεφάλαιο 2</a:t>
            </a: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516DAA6-F7B7-40DE-B64C-DFFEDBDA1A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FE6AB82-EDAC-4A7F-9726-D2F3A62DF6E8}" type="datetime1">
              <a:rPr lang="en-US"/>
              <a:pPr/>
              <a:t>4/6/2015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Φυσικοφαρμακευτική : Κεφάλαιο 2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A5A9E30-C2EF-4967-B6DD-C63A61C853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Τίτλος, Κείμενο και Γράφημ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γραφήματος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3D88892-F442-4EFC-AAC4-8F2491FA78B5}" type="datetime1">
              <a:rPr lang="en-US"/>
              <a:pPr/>
              <a:t>4/6/2015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Φυσικοφαρμακευτική : Κεφάλαιο 2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ACA9F92-5242-434C-81A9-F4E05424BE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Τίτλος και Γράφημ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γραφήματος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3561F9E-7AC7-4B6D-8ADC-E893472F46C9}" type="datetime1">
              <a:rPr lang="en-US"/>
              <a:pPr/>
              <a:t>4/6/2015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Φυσικοφαρμακευτική : Κεφάλαιο 2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E215ECF-4ECA-4200-AF5A-3F8D9B7DB1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E6A7CD9-2BC4-43B6-9B72-10C1894C6A08}" type="datetime1">
              <a:rPr lang="en-US"/>
              <a:pPr/>
              <a:t>4/6/2015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Φυσικοφαρμακευτική : Κεφάλαιο 2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F5068A4-D464-413D-8104-18AEA93288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C3C428-1C03-4F3B-AFAD-415C713FE6BA}" type="datetime1">
              <a:rPr lang="en-US"/>
              <a:pPr/>
              <a:t>4/6/2015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Φυσικοφαρμακευτική : Κεφάλαιο 2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64411-B338-4054-AB4E-661C416EEF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46B989-D01B-4D08-B1A8-D5A6F88335E2}" type="datetime1">
              <a:rPr lang="en-US"/>
              <a:pPr/>
              <a:t>4/6/2015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Φυσικοφαρμακευτική : Κεφάλαιο 2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92B00-7C3C-4861-959C-437AE418F5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A0DEB8-47ED-42E5-8F7C-91C1E691FBF5}" type="datetime1">
              <a:rPr lang="en-US"/>
              <a:pPr/>
              <a:t>4/6/2015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Φυσικοφαρμακευτική : Κεφάλαιο 2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2D129-C7CC-419D-B5C6-DDE59E944C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F68A0A-B5AA-40A4-AB48-A9422BC17593}" type="datetime1">
              <a:rPr lang="en-US"/>
              <a:pPr/>
              <a:t>4/6/2015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Φυσικοφαρμακευτική : Κεφάλαιο 2</a:t>
            </a: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3F250-59CD-4478-9282-58BE354DE8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33DE2D-4B34-408B-B492-ACC0D25476F1}" type="datetime1">
              <a:rPr lang="en-US"/>
              <a:pPr/>
              <a:t>4/6/2015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Φυσικοφαρμακευτική : Κεφάλαιο 2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66ED1-ECF0-4A8A-A959-B6979F6B7C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F46302-5A11-4782-91FB-AC450471AFAA}" type="datetime1">
              <a:rPr lang="en-US"/>
              <a:pPr/>
              <a:t>4/6/2015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Φυσικοφαρμακευτική : Κεφάλαιο 2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510BA-0696-4F94-AD06-656F196CA9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1E5486-65BB-47D9-844D-21E190C60929}" type="datetime1">
              <a:rPr lang="en-US"/>
              <a:pPr/>
              <a:t>4/6/2015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Φυσικοφαρμακευτική : Κεφάλαιο 2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28594F-B06B-4500-916E-BD7B174E5C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95F06D-758B-4625-987B-6C92C6C44BF4}" type="datetime1">
              <a:rPr lang="en-US"/>
              <a:pPr/>
              <a:t>4/6/2015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Φυσικοφαρμακευτική : Κεφάλαιο 2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BE1BD-429D-4AF8-B67D-80AC296CCF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3A21B80-C745-4D47-93DB-73CA3BFFECB9}" type="datetime1">
              <a:rPr lang="en-US"/>
              <a:pPr/>
              <a:t>4/6/2015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/>
              <a:t>Φυσικοφαρμακευτική : Κεφάλαιο 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18E62FD-8881-4C95-9912-CAA9D13120D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5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6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1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16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6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9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1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27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48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54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32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55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56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57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64.wmf"/><Relationship Id="rId4" Type="http://schemas.openxmlformats.org/officeDocument/2006/relationships/image" Target="../media/image61.wmf"/><Relationship Id="rId9" Type="http://schemas.openxmlformats.org/officeDocument/2006/relationships/oleObject" Target="../embeddings/oleObject40.bin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65.w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s://eclass.upatras.gr/courses/PHA1615/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hyperlink" Target="%5b1%5d%20http:/creativecommons.org/licenses/by-nc-sa/4.0/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//upload.wikimedia.org/wikipedia/commons/0/0d/Cisplatin-2D.pn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55576" y="1772816"/>
            <a:ext cx="7772400" cy="1470025"/>
          </a:xfrm>
        </p:spPr>
        <p:txBody>
          <a:bodyPr/>
          <a:lstStyle/>
          <a:p>
            <a:r>
              <a:rPr lang="el-GR" dirty="0"/>
              <a:t>Φυσικοφαρμακευτική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140968"/>
            <a:ext cx="7776864" cy="2088232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Κεφάλαιο </a:t>
            </a:r>
            <a:r>
              <a:rPr lang="en-US" sz="2800" b="1" dirty="0"/>
              <a:t>2</a:t>
            </a:r>
            <a:r>
              <a:rPr lang="el-GR" sz="2800" b="1" baseline="30000" dirty="0" smtClean="0"/>
              <a:t>ο</a:t>
            </a:r>
            <a:r>
              <a:rPr lang="el-GR" sz="2800" b="1" dirty="0" smtClean="0"/>
              <a:t>: </a:t>
            </a:r>
            <a:r>
              <a:rPr lang="el-GR" sz="2800" dirty="0"/>
              <a:t>ΣΧΗΜΑΤΙΣΜΟΣ ΣΥΠΛΟΚΩΝ – ΔΕΣΜΕΥΣΗ ΠΡΩΤΕΪΝΩΝ</a:t>
            </a:r>
            <a:endParaRPr lang="en-US" sz="2800" dirty="0" smtClean="0"/>
          </a:p>
          <a:p>
            <a:r>
              <a:rPr lang="el-GR" sz="2800" dirty="0" smtClean="0"/>
              <a:t>Κλεπετσάνης Παύλος, Επίκουρος Καθηγητής</a:t>
            </a:r>
          </a:p>
          <a:p>
            <a:r>
              <a:rPr lang="el-GR" sz="2800" dirty="0" smtClean="0"/>
              <a:t>Τμήμα Φαρμακευτικής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709667"/>
            <a:ext cx="4437830" cy="919133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03" y="5681912"/>
            <a:ext cx="2416384" cy="84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16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85800" y="609600"/>
            <a:ext cx="7924800" cy="609600"/>
          </a:xfrm>
        </p:spPr>
        <p:txBody>
          <a:bodyPr/>
          <a:lstStyle/>
          <a:p>
            <a:pPr>
              <a:buFontTx/>
              <a:buNone/>
            </a:pPr>
            <a:r>
              <a:rPr lang="el-GR" sz="2000" b="1"/>
              <a:t>Β. </a:t>
            </a:r>
            <a:r>
              <a:rPr lang="el-GR" sz="2000" b="1">
                <a:cs typeface="Times New Roman" pitchFamily="18" charset="0"/>
              </a:rPr>
              <a:t>αντίδραση σε υψηλή θερμοκρασία:</a:t>
            </a:r>
            <a:r>
              <a:rPr lang="el-GR" sz="2000">
                <a:cs typeface="Times New Roman" pitchFamily="18" charset="0"/>
              </a:rPr>
              <a:t> σχηματισμός ιοντικής ένωσης</a:t>
            </a:r>
            <a:r>
              <a:rPr lang="en-US" sz="2000"/>
              <a:t> </a:t>
            </a:r>
          </a:p>
        </p:txBody>
      </p:sp>
      <p:pic>
        <p:nvPicPr>
          <p:cNvPr id="12294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219200"/>
            <a:ext cx="3810000" cy="1217613"/>
          </a:xfrm>
          <a:noFill/>
          <a:ln/>
        </p:spPr>
      </p:pic>
      <p:pic>
        <p:nvPicPr>
          <p:cNvPr id="12295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143000"/>
            <a:ext cx="3810000" cy="1365250"/>
          </a:xfrm>
          <a:noFill/>
          <a:ln/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467544" y="2667000"/>
            <a:ext cx="842493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l-GR" sz="2000" dirty="0">
                <a:cs typeface="Times New Roman" pitchFamily="18" charset="0"/>
              </a:rPr>
              <a:t>Οργανικό μοριακό </a:t>
            </a:r>
            <a:r>
              <a:rPr lang="el-GR" sz="2000" dirty="0" err="1">
                <a:cs typeface="Times New Roman" pitchFamily="18" charset="0"/>
              </a:rPr>
              <a:t>σύμπλοκο</a:t>
            </a:r>
            <a:r>
              <a:rPr lang="el-GR" sz="2000" dirty="0">
                <a:cs typeface="Times New Roman" pitchFamily="18" charset="0"/>
              </a:rPr>
              <a:t>: ενέργεια έλξης &lt; 5</a:t>
            </a:r>
            <a:r>
              <a:rPr lang="en-US" sz="2000" dirty="0">
                <a:cs typeface="Times New Roman" pitchFamily="18" charset="0"/>
              </a:rPr>
              <a:t>kcal</a:t>
            </a:r>
            <a:r>
              <a:rPr lang="el-GR" sz="2000" dirty="0">
                <a:cs typeface="Times New Roman" pitchFamily="18" charset="0"/>
              </a:rPr>
              <a:t>/</a:t>
            </a:r>
            <a:r>
              <a:rPr lang="en-US" sz="2000" dirty="0">
                <a:cs typeface="Times New Roman" pitchFamily="18" charset="0"/>
              </a:rPr>
              <a:t>mol</a:t>
            </a:r>
            <a:endParaRPr lang="el-GR" sz="2000" dirty="0"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l-GR" sz="2000" dirty="0">
                <a:cs typeface="Times New Roman" pitchFamily="18" charset="0"/>
              </a:rPr>
              <a:t>Όταν η απόσταση &gt; </a:t>
            </a:r>
            <a:r>
              <a:rPr lang="el-GR" sz="2000" dirty="0" smtClean="0">
                <a:cs typeface="Times New Roman" pitchFamily="18" charset="0"/>
              </a:rPr>
              <a:t>3</a:t>
            </a:r>
            <a:r>
              <a:rPr lang="en-US" sz="2000" dirty="0" smtClean="0">
                <a:cs typeface="Times New Roman" pitchFamily="18" charset="0"/>
              </a:rPr>
              <a:t> Angstrom </a:t>
            </a:r>
            <a:r>
              <a:rPr lang="el-GR" sz="2000" dirty="0" smtClean="0">
                <a:cs typeface="Times New Roman" pitchFamily="18" charset="0"/>
              </a:rPr>
              <a:t>: </a:t>
            </a:r>
            <a:r>
              <a:rPr lang="el-GR" sz="2000" dirty="0">
                <a:cs typeface="Times New Roman" pitchFamily="18" charset="0"/>
              </a:rPr>
              <a:t>αδύνατος ο σχηματισμός ομοιοπολικού δεσμού – πόλωση μορίου: ιοντική αλληλεπίδραση ή μεταφορά φορτίου (</a:t>
            </a:r>
            <a:r>
              <a:rPr lang="el-GR" sz="2000" dirty="0" err="1">
                <a:cs typeface="Times New Roman" pitchFamily="18" charset="0"/>
              </a:rPr>
              <a:t>σύμπλοκα</a:t>
            </a:r>
            <a:r>
              <a:rPr lang="el-GR" sz="2000" dirty="0">
                <a:cs typeface="Times New Roman" pitchFamily="18" charset="0"/>
              </a:rPr>
              <a:t> μεταφοράς φορτίου)</a:t>
            </a:r>
            <a:r>
              <a:rPr lang="en-US" sz="2000" dirty="0"/>
              <a:t> </a:t>
            </a:r>
            <a:endParaRPr lang="el-GR" sz="2000" dirty="0"/>
          </a:p>
          <a:p>
            <a:pPr algn="just">
              <a:spcBef>
                <a:spcPct val="20000"/>
              </a:spcBef>
            </a:pPr>
            <a:r>
              <a:rPr lang="el-GR" sz="2000" b="1" dirty="0">
                <a:cs typeface="Times New Roman" pitchFamily="18" charset="0"/>
              </a:rPr>
              <a:t>Βενζόλιο – Νιτροβενζόλιο</a:t>
            </a:r>
          </a:p>
          <a:p>
            <a:pPr>
              <a:spcBef>
                <a:spcPct val="20000"/>
              </a:spcBef>
            </a:pPr>
            <a:endParaRPr lang="en-US" sz="2000" dirty="0"/>
          </a:p>
        </p:txBody>
      </p:sp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572000"/>
            <a:ext cx="2971800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4648200" y="4648200"/>
            <a:ext cx="4038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l-GR" sz="2000">
                <a:cs typeface="Times New Roman" pitchFamily="18" charset="0"/>
              </a:rPr>
              <a:t>Απόσταση μορίων: 3.3</a:t>
            </a:r>
            <a:r>
              <a:rPr lang="en-US" sz="2000"/>
              <a:t>Angstrom</a:t>
            </a:r>
            <a:endParaRPr lang="el-GR" sz="2000"/>
          </a:p>
          <a:p>
            <a:pPr>
              <a:spcBef>
                <a:spcPct val="20000"/>
              </a:spcBef>
            </a:pPr>
            <a:r>
              <a:rPr lang="el-GR" sz="2000">
                <a:cs typeface="Times New Roman" pitchFamily="18" charset="0"/>
              </a:rPr>
              <a:t>Επίδραση στερεοχημικών αλληλεπιδράσεων στον σχηματισμό συμπλόκου</a:t>
            </a:r>
            <a:r>
              <a:rPr lang="en-US" sz="2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730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533400"/>
            <a:ext cx="8352928" cy="2209800"/>
          </a:xfrm>
        </p:spPr>
        <p:txBody>
          <a:bodyPr/>
          <a:lstStyle/>
          <a:p>
            <a:pPr>
              <a:buFontTx/>
              <a:buNone/>
            </a:pPr>
            <a:r>
              <a:rPr lang="el-GR" sz="2000" b="1" dirty="0" err="1">
                <a:cs typeface="Times New Roman" pitchFamily="18" charset="0"/>
              </a:rPr>
              <a:t>Σύμπλοκα</a:t>
            </a:r>
            <a:r>
              <a:rPr lang="el-GR" sz="2000" b="1" dirty="0">
                <a:cs typeface="Times New Roman" pitchFamily="18" charset="0"/>
              </a:rPr>
              <a:t> Δότη-Δέκτη και Μεταφοράς Φορτίου</a:t>
            </a:r>
          </a:p>
          <a:p>
            <a:pPr>
              <a:buFontTx/>
              <a:buNone/>
            </a:pPr>
            <a:r>
              <a:rPr lang="el-GR" sz="2000" dirty="0">
                <a:cs typeface="Times New Roman" pitchFamily="18" charset="0"/>
              </a:rPr>
              <a:t>Διαφορετικό είδος αλληλεπιδράσεων καθορίζει την σταθερότητα τους </a:t>
            </a:r>
          </a:p>
          <a:p>
            <a:pPr>
              <a:buFontTx/>
              <a:buNone/>
            </a:pPr>
            <a:r>
              <a:rPr lang="el-GR" sz="2000" dirty="0">
                <a:cs typeface="Times New Roman" pitchFamily="18" charset="0"/>
              </a:rPr>
              <a:t>Φαινόμενο Συντονισμού: </a:t>
            </a:r>
            <a:r>
              <a:rPr lang="el-GR" sz="2000" dirty="0" err="1">
                <a:cs typeface="Times New Roman" pitchFamily="18" charset="0"/>
              </a:rPr>
              <a:t>σύμπλοκα</a:t>
            </a:r>
            <a:r>
              <a:rPr lang="el-GR" sz="2000" dirty="0">
                <a:cs typeface="Times New Roman" pitchFamily="18" charset="0"/>
              </a:rPr>
              <a:t> μεταφοράς φορτίου</a:t>
            </a:r>
          </a:p>
          <a:p>
            <a:pPr marL="0" indent="0">
              <a:buFontTx/>
              <a:buNone/>
            </a:pPr>
            <a:r>
              <a:rPr lang="el-GR" sz="2000" dirty="0">
                <a:cs typeface="Times New Roman" pitchFamily="18" charset="0"/>
              </a:rPr>
              <a:t>Δυνάμεις </a:t>
            </a:r>
            <a:r>
              <a:rPr lang="en-US" sz="2000" dirty="0">
                <a:cs typeface="Times New Roman" pitchFamily="18" charset="0"/>
              </a:rPr>
              <a:t>London</a:t>
            </a:r>
            <a:r>
              <a:rPr lang="el-GR" sz="2000" dirty="0">
                <a:cs typeface="Times New Roman" pitchFamily="18" charset="0"/>
              </a:rPr>
              <a:t> – Αλληλεπιδράσεις </a:t>
            </a:r>
            <a:r>
              <a:rPr lang="el-GR" sz="2000" dirty="0" err="1">
                <a:cs typeface="Times New Roman" pitchFamily="18" charset="0"/>
              </a:rPr>
              <a:t>Διπόλου</a:t>
            </a:r>
            <a:r>
              <a:rPr lang="el-GR" sz="2000" dirty="0">
                <a:cs typeface="Times New Roman" pitchFamily="18" charset="0"/>
              </a:rPr>
              <a:t>-</a:t>
            </a:r>
            <a:r>
              <a:rPr lang="el-GR" sz="2000" dirty="0" err="1">
                <a:cs typeface="Times New Roman" pitchFamily="18" charset="0"/>
              </a:rPr>
              <a:t>Διπόλου</a:t>
            </a:r>
            <a:r>
              <a:rPr lang="el-GR" sz="2000" dirty="0">
                <a:cs typeface="Times New Roman" pitchFamily="18" charset="0"/>
              </a:rPr>
              <a:t>: </a:t>
            </a:r>
            <a:r>
              <a:rPr lang="el-GR" sz="2000" dirty="0" err="1">
                <a:cs typeface="Times New Roman" pitchFamily="18" charset="0"/>
              </a:rPr>
              <a:t>σύμπλοκα</a:t>
            </a:r>
            <a:r>
              <a:rPr lang="el-GR" sz="2000" dirty="0">
                <a:cs typeface="Times New Roman" pitchFamily="18" charset="0"/>
              </a:rPr>
              <a:t> δότη-δέκτη</a:t>
            </a:r>
          </a:p>
          <a:p>
            <a:pPr>
              <a:buFontTx/>
              <a:buNone/>
            </a:pPr>
            <a:r>
              <a:rPr lang="el-GR" sz="2000" b="1" dirty="0">
                <a:cs typeface="Times New Roman" pitchFamily="18" charset="0"/>
              </a:rPr>
              <a:t>Νιτροβενζόλιο </a:t>
            </a:r>
            <a:r>
              <a:rPr lang="el-GR" sz="2000" b="1" dirty="0" smtClean="0">
                <a:cs typeface="Times New Roman" pitchFamily="18" charset="0"/>
              </a:rPr>
              <a:t>  ----   </a:t>
            </a:r>
            <a:r>
              <a:rPr lang="el-GR" sz="2000" b="1" dirty="0" err="1">
                <a:cs typeface="Times New Roman" pitchFamily="18" charset="0"/>
              </a:rPr>
              <a:t>Εξαμέθυλο</a:t>
            </a:r>
            <a:r>
              <a:rPr lang="el-GR" sz="2000" b="1" dirty="0">
                <a:cs typeface="Times New Roman" pitchFamily="18" charset="0"/>
              </a:rPr>
              <a:t>-Βενζόλιο</a:t>
            </a:r>
            <a:r>
              <a:rPr lang="en-US" sz="2000" b="1" dirty="0"/>
              <a:t> </a:t>
            </a:r>
          </a:p>
        </p:txBody>
      </p:sp>
      <p:pic>
        <p:nvPicPr>
          <p:cNvPr id="13320" name="Picture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7400" y="3048000"/>
            <a:ext cx="5257800" cy="2011363"/>
          </a:xfrm>
          <a:noFill/>
          <a:ln/>
        </p:spPr>
      </p:pic>
      <p:sp>
        <p:nvSpPr>
          <p:cNvPr id="6" name="5 - TextBox"/>
          <p:cNvSpPr txBox="1"/>
          <p:nvPr/>
        </p:nvSpPr>
        <p:spPr>
          <a:xfrm>
            <a:off x="1763688" y="5229200"/>
            <a:ext cx="2236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800" dirty="0" err="1" smtClean="0"/>
              <a:t>Σύμπλοκο</a:t>
            </a:r>
            <a:r>
              <a:rPr lang="el-GR" sz="1800" dirty="0" smtClean="0"/>
              <a:t> δότη-δέκτη</a:t>
            </a:r>
            <a:endParaRPr lang="el-GR" sz="1800" dirty="0"/>
          </a:p>
        </p:txBody>
      </p:sp>
      <p:sp>
        <p:nvSpPr>
          <p:cNvPr id="7" name="6 - TextBox"/>
          <p:cNvSpPr txBox="1"/>
          <p:nvPr/>
        </p:nvSpPr>
        <p:spPr>
          <a:xfrm>
            <a:off x="4788024" y="5229200"/>
            <a:ext cx="3000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800" dirty="0" err="1" smtClean="0"/>
              <a:t>Σύμπλοκο</a:t>
            </a:r>
            <a:r>
              <a:rPr lang="el-GR" sz="1800" dirty="0" smtClean="0"/>
              <a:t> μεταφοράς φορτίου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145844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609600"/>
            <a:ext cx="8640960" cy="5486400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el-GR" sz="2400" b="1" dirty="0" err="1">
                <a:cs typeface="Times New Roman" pitchFamily="18" charset="0"/>
              </a:rPr>
              <a:t>Σύμπλοκα</a:t>
            </a:r>
            <a:r>
              <a:rPr lang="el-GR" sz="2400" b="1" dirty="0">
                <a:cs typeface="Times New Roman" pitchFamily="18" charset="0"/>
              </a:rPr>
              <a:t> Δότη-Δέκτη και Μεταφοράς Φορτίου</a:t>
            </a:r>
            <a:endParaRPr lang="en-US" sz="2000" dirty="0">
              <a:cs typeface="Times New Roman" pitchFamily="18" charset="0"/>
            </a:endParaRPr>
          </a:p>
          <a:p>
            <a:pPr marL="0" indent="0" algn="just">
              <a:spcBef>
                <a:spcPct val="85000"/>
              </a:spcBef>
              <a:buFontTx/>
              <a:buNone/>
            </a:pPr>
            <a:r>
              <a:rPr lang="el-GR" sz="2000" dirty="0">
                <a:cs typeface="Times New Roman" pitchFamily="18" charset="0"/>
              </a:rPr>
              <a:t>Αλληλεπίδραση </a:t>
            </a:r>
            <a:r>
              <a:rPr lang="en-US" sz="2000" dirty="0">
                <a:cs typeface="Times New Roman" pitchFamily="18" charset="0"/>
              </a:rPr>
              <a:t>D</a:t>
            </a:r>
            <a:r>
              <a:rPr lang="el-GR" sz="2000" dirty="0">
                <a:cs typeface="Times New Roman" pitchFamily="18" charset="0"/>
              </a:rPr>
              <a:t>….</a:t>
            </a:r>
            <a:r>
              <a:rPr lang="en-US" sz="2000" dirty="0">
                <a:cs typeface="Times New Roman" pitchFamily="18" charset="0"/>
              </a:rPr>
              <a:t>A</a:t>
            </a:r>
            <a:r>
              <a:rPr lang="el-GR" sz="2000" dirty="0">
                <a:cs typeface="Times New Roman" pitchFamily="18" charset="0"/>
              </a:rPr>
              <a:t> (δότη-</a:t>
            </a:r>
            <a:r>
              <a:rPr lang="el-GR" sz="2000" dirty="0" err="1">
                <a:cs typeface="Times New Roman" pitchFamily="18" charset="0"/>
              </a:rPr>
              <a:t>δέκτη</a:t>
            </a:r>
            <a:r>
              <a:rPr lang="el-GR" sz="2000" dirty="0" smtClean="0">
                <a:cs typeface="Times New Roman" pitchFamily="18" charset="0"/>
              </a:rPr>
              <a:t>): </a:t>
            </a:r>
            <a:r>
              <a:rPr lang="el-GR" sz="2000" dirty="0">
                <a:cs typeface="Times New Roman" pitchFamily="18" charset="0"/>
              </a:rPr>
              <a:t>ασθενείς δυνάμεις διασποράς και δυνάμεις </a:t>
            </a:r>
            <a:r>
              <a:rPr lang="el-GR" sz="2000" dirty="0" err="1">
                <a:cs typeface="Times New Roman" pitchFamily="18" charset="0"/>
              </a:rPr>
              <a:t>διπόλου</a:t>
            </a:r>
            <a:r>
              <a:rPr lang="el-GR" sz="2000" dirty="0">
                <a:cs typeface="Times New Roman" pitchFamily="18" charset="0"/>
              </a:rPr>
              <a:t>-</a:t>
            </a:r>
            <a:r>
              <a:rPr lang="el-GR" sz="2000" dirty="0" err="1">
                <a:cs typeface="Times New Roman" pitchFamily="18" charset="0"/>
              </a:rPr>
              <a:t>διπόλου</a:t>
            </a:r>
            <a:endParaRPr lang="el-GR" sz="2000" dirty="0"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r>
              <a:rPr lang="el-GR" sz="2000" dirty="0">
                <a:cs typeface="Times New Roman" pitchFamily="18" charset="0"/>
              </a:rPr>
              <a:t>Αλληλεπίδραση </a:t>
            </a:r>
            <a:r>
              <a:rPr lang="en-US" sz="2000" dirty="0">
                <a:cs typeface="Times New Roman" pitchFamily="18" charset="0"/>
              </a:rPr>
              <a:t>D</a:t>
            </a:r>
            <a:r>
              <a:rPr lang="el-GR" sz="2000" baseline="30000" dirty="0">
                <a:cs typeface="Times New Roman" pitchFamily="18" charset="0"/>
              </a:rPr>
              <a:t>+</a:t>
            </a:r>
            <a:r>
              <a:rPr lang="el-GR" sz="2000" dirty="0">
                <a:cs typeface="Times New Roman" pitchFamily="18" charset="0"/>
              </a:rPr>
              <a:t>…..</a:t>
            </a:r>
            <a:r>
              <a:rPr lang="en-US" sz="2000" dirty="0">
                <a:cs typeface="Times New Roman" pitchFamily="18" charset="0"/>
              </a:rPr>
              <a:t>A</a:t>
            </a:r>
            <a:r>
              <a:rPr lang="el-GR" sz="2000" baseline="30000" dirty="0">
                <a:cs typeface="Times New Roman" pitchFamily="18" charset="0"/>
              </a:rPr>
              <a:t>-</a:t>
            </a:r>
            <a:r>
              <a:rPr lang="el-GR" sz="2000" dirty="0">
                <a:cs typeface="Times New Roman" pitchFamily="18" charset="0"/>
              </a:rPr>
              <a:t> (μεταφοράς φορτίου): εμφάνιση θετικού και αρνητικού φορτίου</a:t>
            </a:r>
          </a:p>
          <a:p>
            <a:pPr marL="0" indent="0" algn="just">
              <a:buFontTx/>
              <a:buNone/>
            </a:pPr>
            <a:r>
              <a:rPr lang="el-GR" sz="2000" dirty="0">
                <a:cs typeface="Times New Roman" pitchFamily="18" charset="0"/>
              </a:rPr>
              <a:t>Δυναμική ισορροπία ανάμεσα στις δύο μορφές, ασθενής, με </a:t>
            </a:r>
            <a:r>
              <a:rPr lang="el-GR" sz="2000" dirty="0" err="1">
                <a:cs typeface="Times New Roman" pitchFamily="18" charset="0"/>
              </a:rPr>
              <a:t>ενδομοριακή</a:t>
            </a:r>
            <a:r>
              <a:rPr lang="el-GR" sz="2000" dirty="0">
                <a:cs typeface="Times New Roman" pitchFamily="18" charset="0"/>
              </a:rPr>
              <a:t> ενέργεια σύζευξης: -4.7</a:t>
            </a:r>
            <a:r>
              <a:rPr lang="en-US" sz="2000" dirty="0">
                <a:cs typeface="Times New Roman" pitchFamily="18" charset="0"/>
              </a:rPr>
              <a:t>kcal</a:t>
            </a:r>
            <a:r>
              <a:rPr lang="el-GR" sz="2000" dirty="0">
                <a:cs typeface="Times New Roman" pitchFamily="18" charset="0"/>
              </a:rPr>
              <a:t>/</a:t>
            </a:r>
            <a:r>
              <a:rPr lang="en-US" sz="2000" dirty="0">
                <a:cs typeface="Times New Roman" pitchFamily="18" charset="0"/>
              </a:rPr>
              <a:t>mol</a:t>
            </a:r>
            <a:endParaRPr lang="el-GR" sz="2000" dirty="0"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r>
              <a:rPr lang="el-GR" sz="2000" b="1" dirty="0">
                <a:cs typeface="Times New Roman" pitchFamily="18" charset="0"/>
              </a:rPr>
              <a:t>Ασθενής:</a:t>
            </a:r>
            <a:r>
              <a:rPr lang="el-GR" sz="2000" dirty="0">
                <a:cs typeface="Times New Roman" pitchFamily="18" charset="0"/>
              </a:rPr>
              <a:t> </a:t>
            </a:r>
            <a:r>
              <a:rPr lang="el-GR" sz="2000" dirty="0" err="1">
                <a:cs typeface="Times New Roman" pitchFamily="18" charset="0"/>
              </a:rPr>
              <a:t>σύμπλοκο</a:t>
            </a:r>
            <a:r>
              <a:rPr lang="el-GR" sz="2000" dirty="0">
                <a:cs typeface="Times New Roman" pitchFamily="18" charset="0"/>
              </a:rPr>
              <a:t> δότη-δέκτη, δεν εμφανίζονται νέες κορυφές απορρόφησης στα φάσματα, δυνάμεις </a:t>
            </a:r>
            <a:r>
              <a:rPr lang="en-US" sz="2000" dirty="0">
                <a:cs typeface="Times New Roman" pitchFamily="18" charset="0"/>
              </a:rPr>
              <a:t>Van</a:t>
            </a:r>
            <a:r>
              <a:rPr lang="el-GR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der</a:t>
            </a:r>
            <a:r>
              <a:rPr lang="el-GR" sz="2000" dirty="0">
                <a:cs typeface="Times New Roman" pitchFamily="18" charset="0"/>
              </a:rPr>
              <a:t> </a:t>
            </a:r>
            <a:r>
              <a:rPr lang="en-US" sz="2000" dirty="0" smtClean="0">
                <a:cs typeface="Times New Roman" pitchFamily="18" charset="0"/>
              </a:rPr>
              <a:t>Waals</a:t>
            </a:r>
            <a:r>
              <a:rPr lang="el-GR" sz="2000" dirty="0" smtClean="0">
                <a:cs typeface="Times New Roman" pitchFamily="18" charset="0"/>
              </a:rPr>
              <a:t>, αλληλεπιδράσεις </a:t>
            </a:r>
            <a:r>
              <a:rPr lang="el-GR" sz="2000" dirty="0" err="1" smtClean="0">
                <a:cs typeface="Times New Roman" pitchFamily="18" charset="0"/>
              </a:rPr>
              <a:t>διπόλου</a:t>
            </a:r>
            <a:r>
              <a:rPr lang="el-GR" sz="2000" dirty="0" smtClean="0">
                <a:cs typeface="Times New Roman" pitchFamily="18" charset="0"/>
              </a:rPr>
              <a:t>-</a:t>
            </a:r>
            <a:r>
              <a:rPr lang="el-GR" sz="2000" dirty="0" err="1" smtClean="0">
                <a:cs typeface="Times New Roman" pitchFamily="18" charset="0"/>
              </a:rPr>
              <a:t>διπόλου</a:t>
            </a:r>
            <a:r>
              <a:rPr lang="el-GR" sz="2000" dirty="0" smtClean="0">
                <a:cs typeface="Times New Roman" pitchFamily="18" charset="0"/>
              </a:rPr>
              <a:t>,  </a:t>
            </a:r>
            <a:r>
              <a:rPr lang="el-GR" sz="2000" dirty="0">
                <a:cs typeface="Times New Roman" pitchFamily="18" charset="0"/>
              </a:rPr>
              <a:t>δεσμοί υδρογόνου</a:t>
            </a:r>
          </a:p>
          <a:p>
            <a:pPr marL="0" indent="0">
              <a:buFontTx/>
              <a:buNone/>
            </a:pPr>
            <a:r>
              <a:rPr lang="el-GR" sz="2000" b="1" dirty="0">
                <a:cs typeface="Times New Roman" pitchFamily="18" charset="0"/>
              </a:rPr>
              <a:t>Ισχυρή:</a:t>
            </a:r>
            <a:r>
              <a:rPr lang="el-GR" sz="2000" dirty="0">
                <a:cs typeface="Times New Roman" pitchFamily="18" charset="0"/>
              </a:rPr>
              <a:t> </a:t>
            </a:r>
            <a:r>
              <a:rPr lang="el-GR" sz="2000" dirty="0" err="1">
                <a:cs typeface="Times New Roman" pitchFamily="18" charset="0"/>
              </a:rPr>
              <a:t>σύμπλοκο</a:t>
            </a:r>
            <a:r>
              <a:rPr lang="el-GR" sz="2000" dirty="0">
                <a:cs typeface="Times New Roman" pitchFamily="18" charset="0"/>
              </a:rPr>
              <a:t> μεταφοράς φορτίου, εμφανίζονται νέες κορυφές απορρόφησης στα </a:t>
            </a:r>
            <a:r>
              <a:rPr lang="el-GR" sz="2000" dirty="0" smtClean="0">
                <a:cs typeface="Times New Roman" pitchFamily="18" charset="0"/>
              </a:rPr>
              <a:t>φάσματα</a:t>
            </a:r>
            <a:r>
              <a:rPr lang="en-US" sz="2000" dirty="0" smtClean="0"/>
              <a:t> (UV/VIS </a:t>
            </a:r>
            <a:r>
              <a:rPr lang="el-GR" sz="2000" dirty="0" smtClean="0"/>
              <a:t>: ορατού-υπεριώδους, φασματοσκοπικές τεχνικές)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5726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5410200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el-GR" sz="2000" b="1" dirty="0">
                <a:cs typeface="Times New Roman" pitchFamily="18" charset="0"/>
              </a:rPr>
              <a:t>Οργανικά Μοριακά </a:t>
            </a:r>
            <a:r>
              <a:rPr lang="el-GR" sz="2000" b="1" dirty="0" err="1">
                <a:cs typeface="Times New Roman" pitchFamily="18" charset="0"/>
              </a:rPr>
              <a:t>Σύμπλοκα</a:t>
            </a:r>
            <a:r>
              <a:rPr lang="el-GR" sz="2000" b="1" dirty="0">
                <a:cs typeface="Times New Roman" pitchFamily="18" charset="0"/>
              </a:rPr>
              <a:t> </a:t>
            </a:r>
          </a:p>
          <a:p>
            <a:pPr marL="0" indent="0">
              <a:buFontTx/>
              <a:buNone/>
            </a:pPr>
            <a:r>
              <a:rPr lang="el-GR" sz="2000" dirty="0"/>
              <a:t>	</a:t>
            </a:r>
            <a:r>
              <a:rPr lang="el-GR" sz="1800" dirty="0"/>
              <a:t>1. </a:t>
            </a:r>
            <a:r>
              <a:rPr lang="el-GR" sz="1800" dirty="0" err="1"/>
              <a:t>Σύμπλοκα</a:t>
            </a:r>
            <a:r>
              <a:rPr lang="el-GR" sz="1800" dirty="0"/>
              <a:t> </a:t>
            </a:r>
            <a:r>
              <a:rPr lang="el-GR" sz="1800" dirty="0" err="1"/>
              <a:t>Κινυδρόνης</a:t>
            </a:r>
            <a:endParaRPr lang="el-GR" sz="1800" dirty="0"/>
          </a:p>
          <a:p>
            <a:pPr marL="0" indent="0">
              <a:buFontTx/>
              <a:buNone/>
            </a:pPr>
            <a:r>
              <a:rPr lang="el-GR" sz="1800" dirty="0"/>
              <a:t>	2. </a:t>
            </a:r>
            <a:r>
              <a:rPr lang="el-GR" sz="1800" dirty="0" err="1"/>
              <a:t>Σύμπλοκα</a:t>
            </a:r>
            <a:r>
              <a:rPr lang="el-GR" sz="1800" dirty="0"/>
              <a:t> Πικρικού Οξέος</a:t>
            </a:r>
          </a:p>
          <a:p>
            <a:pPr marL="0" indent="0">
              <a:buFontTx/>
              <a:buNone/>
            </a:pPr>
            <a:r>
              <a:rPr lang="el-GR" sz="1800" dirty="0"/>
              <a:t>	3. </a:t>
            </a:r>
            <a:r>
              <a:rPr lang="el-GR" sz="1800" dirty="0" err="1"/>
              <a:t>Σύμπλοκα</a:t>
            </a:r>
            <a:r>
              <a:rPr lang="el-GR" sz="1800" dirty="0"/>
              <a:t> </a:t>
            </a:r>
            <a:r>
              <a:rPr lang="el-GR" sz="1800" dirty="0" err="1"/>
              <a:t>Καφεϊνης</a:t>
            </a:r>
            <a:r>
              <a:rPr lang="el-GR" sz="1800" dirty="0"/>
              <a:t> και άλλων </a:t>
            </a:r>
            <a:r>
              <a:rPr lang="el-GR" sz="1800" dirty="0" err="1"/>
              <a:t>βιοδραστικών</a:t>
            </a:r>
            <a:r>
              <a:rPr lang="el-GR" sz="1800" dirty="0"/>
              <a:t> ενώσεων</a:t>
            </a:r>
          </a:p>
          <a:p>
            <a:pPr marL="0" indent="0">
              <a:buFontTx/>
              <a:buNone/>
            </a:pPr>
            <a:r>
              <a:rPr lang="el-GR" sz="1800" dirty="0"/>
              <a:t>	4. </a:t>
            </a:r>
            <a:r>
              <a:rPr lang="el-GR" sz="1800" dirty="0" err="1"/>
              <a:t>Σύμπλοκα</a:t>
            </a:r>
            <a:r>
              <a:rPr lang="el-GR" sz="1800" dirty="0"/>
              <a:t> Πολυμερών</a:t>
            </a:r>
          </a:p>
          <a:p>
            <a:pPr marL="0" indent="0">
              <a:buFontTx/>
              <a:buNone/>
            </a:pPr>
            <a:endParaRPr lang="el-GR" sz="2000" dirty="0"/>
          </a:p>
          <a:p>
            <a:pPr marL="0" indent="0">
              <a:buFontTx/>
              <a:buNone/>
            </a:pPr>
            <a:r>
              <a:rPr lang="el-GR" sz="2000" b="1" dirty="0" err="1">
                <a:cs typeface="Times New Roman" pitchFamily="18" charset="0"/>
              </a:rPr>
              <a:t>Σύμπλοκα</a:t>
            </a:r>
            <a:r>
              <a:rPr lang="el-GR" sz="2000" b="1" dirty="0">
                <a:cs typeface="Times New Roman" pitchFamily="18" charset="0"/>
              </a:rPr>
              <a:t> </a:t>
            </a:r>
            <a:r>
              <a:rPr lang="el-GR" sz="2000" b="1" dirty="0" err="1">
                <a:cs typeface="Times New Roman" pitchFamily="18" charset="0"/>
              </a:rPr>
              <a:t>Κινυδρόνης</a:t>
            </a:r>
            <a:endParaRPr lang="el-GR" sz="2000" b="1" dirty="0"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el-GR" sz="1800" dirty="0">
                <a:cs typeface="Times New Roman" pitchFamily="18" charset="0"/>
              </a:rPr>
              <a:t>Μοριακό </a:t>
            </a:r>
            <a:r>
              <a:rPr lang="el-GR" sz="1800" dirty="0" err="1">
                <a:cs typeface="Times New Roman" pitchFamily="18" charset="0"/>
              </a:rPr>
              <a:t>Σύμπλοκο</a:t>
            </a:r>
            <a:r>
              <a:rPr lang="el-GR" sz="1800" dirty="0">
                <a:cs typeface="Times New Roman" pitchFamily="18" charset="0"/>
              </a:rPr>
              <a:t> 1:1 – κρύσταλλοι πράσινου χρώματος</a:t>
            </a:r>
          </a:p>
          <a:p>
            <a:pPr marL="0" indent="0">
              <a:buFontTx/>
              <a:buNone/>
            </a:pPr>
            <a:r>
              <a:rPr lang="el-GR" sz="1800" dirty="0">
                <a:cs typeface="Times New Roman" pitchFamily="18" charset="0"/>
              </a:rPr>
              <a:t>Παρασκευή: ανάμιξη </a:t>
            </a:r>
            <a:r>
              <a:rPr lang="el-GR" sz="1800" dirty="0" err="1">
                <a:cs typeface="Times New Roman" pitchFamily="18" charset="0"/>
              </a:rPr>
              <a:t>ισομοριακών</a:t>
            </a:r>
            <a:r>
              <a:rPr lang="el-GR" sz="1800" dirty="0">
                <a:cs typeface="Times New Roman" pitchFamily="18" charset="0"/>
              </a:rPr>
              <a:t> αλκοολικών διαλυμάτων </a:t>
            </a:r>
            <a:r>
              <a:rPr lang="el-GR" sz="1800" dirty="0" err="1">
                <a:cs typeface="Times New Roman" pitchFamily="18" charset="0"/>
              </a:rPr>
              <a:t>βενζοκινόνης</a:t>
            </a:r>
            <a:r>
              <a:rPr lang="el-GR" sz="1800" dirty="0">
                <a:cs typeface="Times New Roman" pitchFamily="18" charset="0"/>
              </a:rPr>
              <a:t> και </a:t>
            </a:r>
            <a:r>
              <a:rPr lang="el-GR" sz="1800" dirty="0" err="1">
                <a:cs typeface="Times New Roman" pitchFamily="18" charset="0"/>
              </a:rPr>
              <a:t>υδροκινόνης</a:t>
            </a:r>
            <a:endParaRPr lang="el-GR" sz="1800" dirty="0"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el-GR" sz="1800" dirty="0">
                <a:cs typeface="Times New Roman" pitchFamily="18" charset="0"/>
              </a:rPr>
              <a:t>Χρήση: ηλεκτρόδιο για την μέτρηση του </a:t>
            </a:r>
            <a:r>
              <a:rPr lang="en-US" sz="1800" dirty="0">
                <a:cs typeface="Times New Roman" pitchFamily="18" charset="0"/>
              </a:rPr>
              <a:t>pH</a:t>
            </a:r>
            <a:endParaRPr lang="el-GR" sz="1800" dirty="0"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el-GR" sz="1800" dirty="0">
                <a:cs typeface="Times New Roman" pitchFamily="18" charset="0"/>
              </a:rPr>
              <a:t>Επικάλυψη των π-σκελετών των α) </a:t>
            </a:r>
            <a:r>
              <a:rPr lang="el-GR" sz="1800" dirty="0" err="1">
                <a:cs typeface="Times New Roman" pitchFamily="18" charset="0"/>
              </a:rPr>
              <a:t>ηλεκτρονιακά</a:t>
            </a:r>
            <a:r>
              <a:rPr lang="el-GR" sz="1800" dirty="0">
                <a:cs typeface="Times New Roman" pitchFamily="18" charset="0"/>
              </a:rPr>
              <a:t> πτωχού μορίου της </a:t>
            </a:r>
            <a:r>
              <a:rPr lang="el-GR" sz="1800" dirty="0" err="1">
                <a:cs typeface="Times New Roman" pitchFamily="18" charset="0"/>
              </a:rPr>
              <a:t>κινόνης</a:t>
            </a:r>
            <a:r>
              <a:rPr lang="el-GR" sz="1800" dirty="0">
                <a:cs typeface="Times New Roman" pitchFamily="18" charset="0"/>
              </a:rPr>
              <a:t> και</a:t>
            </a:r>
            <a:r>
              <a:rPr lang="en-US" sz="1800" dirty="0">
                <a:cs typeface="Times New Roman" pitchFamily="18" charset="0"/>
              </a:rPr>
              <a:t> </a:t>
            </a:r>
            <a:r>
              <a:rPr lang="el-GR" sz="1800" dirty="0">
                <a:cs typeface="Times New Roman" pitchFamily="18" charset="0"/>
              </a:rPr>
              <a:t>β) </a:t>
            </a:r>
            <a:r>
              <a:rPr lang="el-GR" sz="1800" dirty="0" err="1">
                <a:cs typeface="Times New Roman" pitchFamily="18" charset="0"/>
              </a:rPr>
              <a:t>ηλεκτρονιακά</a:t>
            </a:r>
            <a:r>
              <a:rPr lang="el-GR" sz="1800" dirty="0">
                <a:cs typeface="Times New Roman" pitchFamily="18" charset="0"/>
              </a:rPr>
              <a:t> πλουσίου μορίου της </a:t>
            </a:r>
            <a:r>
              <a:rPr lang="el-GR" sz="1800" dirty="0" err="1">
                <a:cs typeface="Times New Roman" pitchFamily="18" charset="0"/>
              </a:rPr>
              <a:t>υδροκινόνης</a:t>
            </a:r>
            <a:endParaRPr lang="el-GR" sz="1800" dirty="0"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el-GR" sz="1800" dirty="0">
                <a:cs typeface="Times New Roman" pitchFamily="18" charset="0"/>
              </a:rPr>
              <a:t>Μέγιστη επικάλυψη: παράλληλοι οι δακτύλιοι, με σύμπτωση κέντρων, μικρή συνεισφορά δεσμού υδρογόνου</a:t>
            </a:r>
            <a:endParaRPr lang="en-US" sz="1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755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7158" y="533400"/>
            <a:ext cx="8501122" cy="153827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2000" b="1" dirty="0" err="1">
                <a:cs typeface="Times New Roman" pitchFamily="18" charset="0"/>
              </a:rPr>
              <a:t>Σύμπλοκα</a:t>
            </a:r>
            <a:r>
              <a:rPr lang="el-GR" sz="2000" b="1" dirty="0">
                <a:cs typeface="Times New Roman" pitchFamily="18" charset="0"/>
              </a:rPr>
              <a:t> Πικρικού Οξέος</a:t>
            </a:r>
            <a:endParaRPr lang="el-GR" sz="2000" dirty="0"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el-GR" sz="1800" dirty="0">
                <a:cs typeface="Times New Roman" pitchFamily="18" charset="0"/>
              </a:rPr>
              <a:t>Ισχυρό Οξύ, δίνει άλατα με ισχυρές βάσεις, με ασθενείς βάσεις μοριακά </a:t>
            </a:r>
            <a:r>
              <a:rPr lang="el-GR" sz="1800" dirty="0" err="1">
                <a:cs typeface="Times New Roman" pitchFamily="18" charset="0"/>
              </a:rPr>
              <a:t>σύμπλοκα</a:t>
            </a:r>
            <a:endParaRPr lang="el-GR" sz="1800" dirty="0"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el-GR" sz="1800" dirty="0">
                <a:cs typeface="Times New Roman" pitchFamily="18" charset="0"/>
              </a:rPr>
              <a:t>Μοριακό </a:t>
            </a:r>
            <a:r>
              <a:rPr lang="el-GR" sz="1800" dirty="0" err="1">
                <a:cs typeface="Times New Roman" pitchFamily="18" charset="0"/>
              </a:rPr>
              <a:t>σύμπλοκο</a:t>
            </a:r>
            <a:r>
              <a:rPr lang="el-GR" sz="1800" dirty="0">
                <a:cs typeface="Times New Roman" pitchFamily="18" charset="0"/>
              </a:rPr>
              <a:t> </a:t>
            </a:r>
            <a:r>
              <a:rPr lang="en-US" sz="1800" dirty="0" err="1">
                <a:cs typeface="Times New Roman" pitchFamily="18" charset="0"/>
              </a:rPr>
              <a:t>Butesin</a:t>
            </a:r>
            <a:r>
              <a:rPr lang="el-GR" sz="1800" dirty="0">
                <a:cs typeface="Times New Roman" pitchFamily="18" charset="0"/>
              </a:rPr>
              <a:t> </a:t>
            </a:r>
            <a:r>
              <a:rPr lang="en-US" sz="1800" dirty="0" err="1">
                <a:cs typeface="Times New Roman" pitchFamily="18" charset="0"/>
              </a:rPr>
              <a:t>Picrate</a:t>
            </a:r>
            <a:r>
              <a:rPr lang="el-GR" sz="1800" dirty="0">
                <a:cs typeface="Times New Roman" pitchFamily="18" charset="0"/>
              </a:rPr>
              <a:t> (2:1): κίτρινη </a:t>
            </a:r>
            <a:r>
              <a:rPr lang="el-GR" sz="1800" dirty="0" err="1">
                <a:cs typeface="Times New Roman" pitchFamily="18" charset="0"/>
              </a:rPr>
              <a:t>κόνις</a:t>
            </a:r>
            <a:r>
              <a:rPr lang="el-GR" sz="1800" dirty="0">
                <a:cs typeface="Times New Roman" pitchFamily="18" charset="0"/>
              </a:rPr>
              <a:t> αδιάλυτη στο νερό, διαλυτή σε οργανικούς διαλύτες, αλοιφή με 1% για εγκαύματα και επώδυνα δερματικά τραύματα</a:t>
            </a:r>
            <a:r>
              <a:rPr lang="en-US" sz="1800" dirty="0"/>
              <a:t> </a:t>
            </a:r>
          </a:p>
        </p:txBody>
      </p:sp>
      <p:pic>
        <p:nvPicPr>
          <p:cNvPr id="16389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27784" y="2204864"/>
            <a:ext cx="3962400" cy="1909763"/>
          </a:xfrm>
          <a:noFill/>
          <a:ln/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285720" y="4357694"/>
            <a:ext cx="8610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l-GR" sz="1800" dirty="0">
                <a:cs typeface="Times New Roman" pitchFamily="18" charset="0"/>
              </a:rPr>
              <a:t>Καρκινογόνος δράση: σταθερότητα των μοριακών </a:t>
            </a:r>
            <a:r>
              <a:rPr lang="el-GR" sz="1800" dirty="0" err="1">
                <a:cs typeface="Times New Roman" pitchFamily="18" charset="0"/>
              </a:rPr>
              <a:t>συμπλόκων</a:t>
            </a:r>
            <a:r>
              <a:rPr lang="el-GR" sz="1800" dirty="0">
                <a:cs typeface="Times New Roman" pitchFamily="18" charset="0"/>
              </a:rPr>
              <a:t> των </a:t>
            </a:r>
            <a:r>
              <a:rPr lang="el-GR" sz="1800" dirty="0" err="1">
                <a:cs typeface="Times New Roman" pitchFamily="18" charset="0"/>
              </a:rPr>
              <a:t>καρκινογενών</a:t>
            </a:r>
            <a:r>
              <a:rPr lang="el-GR" sz="1800" dirty="0">
                <a:cs typeface="Times New Roman" pitchFamily="18" charset="0"/>
              </a:rPr>
              <a:t> ενώσεων με το πικρικό οξύ – υποκατάσταση στις </a:t>
            </a:r>
            <a:r>
              <a:rPr lang="el-GR" sz="1800" dirty="0" err="1">
                <a:cs typeface="Times New Roman" pitchFamily="18" charset="0"/>
              </a:rPr>
              <a:t>καρκινογενείς</a:t>
            </a:r>
            <a:r>
              <a:rPr lang="el-GR" sz="1800" dirty="0">
                <a:cs typeface="Times New Roman" pitchFamily="18" charset="0"/>
              </a:rPr>
              <a:t> ενώσεις που μειώνει την </a:t>
            </a:r>
            <a:r>
              <a:rPr lang="el-GR" sz="1800" dirty="0" err="1">
                <a:cs typeface="Times New Roman" pitchFamily="18" charset="0"/>
              </a:rPr>
              <a:t>συμπλοκοποίηση</a:t>
            </a:r>
            <a:r>
              <a:rPr lang="el-GR" sz="1800" dirty="0">
                <a:cs typeface="Times New Roman" pitchFamily="18" charset="0"/>
              </a:rPr>
              <a:t> με το πικρικό οξύ μειώνει και την καρκινογόνο δράση τους </a:t>
            </a:r>
          </a:p>
          <a:p>
            <a:pPr>
              <a:spcBef>
                <a:spcPct val="20000"/>
              </a:spcBef>
            </a:pPr>
            <a:r>
              <a:rPr lang="el-GR" sz="1800" dirty="0">
                <a:cs typeface="Times New Roman" pitchFamily="18" charset="0"/>
              </a:rPr>
              <a:t>Συμμετρικά νιτροβενζόλια σχηματίζουν σταθερότερα </a:t>
            </a:r>
            <a:r>
              <a:rPr lang="el-GR" sz="1800" dirty="0" err="1">
                <a:cs typeface="Times New Roman" pitchFamily="18" charset="0"/>
              </a:rPr>
              <a:t>σύμπλοκα</a:t>
            </a:r>
            <a:r>
              <a:rPr lang="el-GR" sz="1800" dirty="0">
                <a:cs typeface="Times New Roman" pitchFamily="18" charset="0"/>
              </a:rPr>
              <a:t> με τις </a:t>
            </a:r>
            <a:r>
              <a:rPr lang="el-GR" sz="1800" dirty="0" err="1">
                <a:cs typeface="Times New Roman" pitchFamily="18" charset="0"/>
              </a:rPr>
              <a:t>καρκινογενείς</a:t>
            </a:r>
            <a:r>
              <a:rPr lang="el-GR" sz="1800" dirty="0">
                <a:cs typeface="Times New Roman" pitchFamily="18" charset="0"/>
              </a:rPr>
              <a:t> ενώσεις – </a:t>
            </a:r>
            <a:r>
              <a:rPr lang="en-US" sz="1800" dirty="0">
                <a:cs typeface="Times New Roman" pitchFamily="18" charset="0"/>
              </a:rPr>
              <a:t>test</a:t>
            </a:r>
            <a:r>
              <a:rPr lang="el-GR" sz="1800" dirty="0">
                <a:cs typeface="Times New Roman" pitchFamily="18" charset="0"/>
              </a:rPr>
              <a:t> για καρκινογένεση</a:t>
            </a:r>
            <a:r>
              <a:rPr lang="en-US" sz="2000" dirty="0"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1116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8001000" cy="3748094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el-GR" sz="2000" b="1" dirty="0" err="1">
                <a:cs typeface="Times New Roman" pitchFamily="18" charset="0"/>
              </a:rPr>
              <a:t>Σύμπλοκα</a:t>
            </a:r>
            <a:r>
              <a:rPr lang="el-GR" sz="2000" b="1" dirty="0">
                <a:cs typeface="Times New Roman" pitchFamily="18" charset="0"/>
              </a:rPr>
              <a:t> </a:t>
            </a:r>
            <a:r>
              <a:rPr lang="el-GR" sz="2000" b="1" dirty="0" err="1">
                <a:cs typeface="Times New Roman" pitchFamily="18" charset="0"/>
              </a:rPr>
              <a:t>Καφεϊνης</a:t>
            </a:r>
            <a:r>
              <a:rPr lang="el-GR" sz="2000" b="1" dirty="0">
                <a:cs typeface="Times New Roman" pitchFamily="18" charset="0"/>
              </a:rPr>
              <a:t>, </a:t>
            </a:r>
            <a:r>
              <a:rPr lang="el-GR" sz="2000" b="1" dirty="0" err="1" smtClean="0">
                <a:cs typeface="Times New Roman" pitchFamily="18" charset="0"/>
              </a:rPr>
              <a:t>Βιοδραστικών</a:t>
            </a:r>
            <a:r>
              <a:rPr lang="el-GR" sz="2000" b="1" dirty="0" smtClean="0">
                <a:cs typeface="Times New Roman" pitchFamily="18" charset="0"/>
              </a:rPr>
              <a:t> ενώσεων</a:t>
            </a:r>
            <a:endParaRPr lang="el-GR" sz="2000" b="1" dirty="0">
              <a:cs typeface="Times New Roman" pitchFamily="18" charset="0"/>
            </a:endParaRPr>
          </a:p>
          <a:p>
            <a:pPr marL="0" indent="0">
              <a:spcBef>
                <a:spcPct val="60000"/>
              </a:spcBef>
              <a:buFontTx/>
              <a:buNone/>
            </a:pPr>
            <a:r>
              <a:rPr lang="el-GR" sz="1800" dirty="0" err="1">
                <a:cs typeface="Times New Roman" pitchFamily="18" charset="0"/>
              </a:rPr>
              <a:t>Καφεϊνη</a:t>
            </a:r>
            <a:r>
              <a:rPr lang="el-GR" sz="1800" dirty="0">
                <a:cs typeface="Times New Roman" pitchFamily="18" charset="0"/>
              </a:rPr>
              <a:t> – </a:t>
            </a:r>
            <a:r>
              <a:rPr lang="el-GR" sz="1800" dirty="0" smtClean="0">
                <a:cs typeface="Times New Roman" pitchFamily="18" charset="0"/>
              </a:rPr>
              <a:t>Όξινες </a:t>
            </a:r>
            <a:r>
              <a:rPr lang="el-GR" sz="1800" dirty="0" err="1" smtClean="0">
                <a:cs typeface="Times New Roman" pitchFamily="18" charset="0"/>
              </a:rPr>
              <a:t>β.ε</a:t>
            </a:r>
            <a:r>
              <a:rPr lang="el-GR" sz="1800" dirty="0" smtClean="0">
                <a:cs typeface="Times New Roman" pitchFamily="18" charset="0"/>
              </a:rPr>
              <a:t>. </a:t>
            </a:r>
            <a:r>
              <a:rPr lang="el-GR" sz="1800" dirty="0">
                <a:cs typeface="Times New Roman" pitchFamily="18" charset="0"/>
              </a:rPr>
              <a:t>(</a:t>
            </a:r>
            <a:r>
              <a:rPr lang="fr-FR" sz="1800" dirty="0" err="1">
                <a:cs typeface="Times New Roman" pitchFamily="18" charset="0"/>
              </a:rPr>
              <a:t>Sulfonamide</a:t>
            </a:r>
            <a:r>
              <a:rPr lang="el-GR" sz="1800" dirty="0">
                <a:cs typeface="Times New Roman" pitchFamily="18" charset="0"/>
              </a:rPr>
              <a:t>, </a:t>
            </a:r>
            <a:r>
              <a:rPr lang="fr-FR" sz="1800" dirty="0" err="1">
                <a:cs typeface="Times New Roman" pitchFamily="18" charset="0"/>
              </a:rPr>
              <a:t>Barbiturates</a:t>
            </a:r>
            <a:r>
              <a:rPr lang="el-GR" sz="1800" dirty="0">
                <a:cs typeface="Times New Roman" pitchFamily="18" charset="0"/>
              </a:rPr>
              <a:t>): δυνάμεις </a:t>
            </a:r>
            <a:r>
              <a:rPr lang="el-GR" sz="1800" dirty="0" err="1">
                <a:cs typeface="Times New Roman" pitchFamily="18" charset="0"/>
              </a:rPr>
              <a:t>διπόλου</a:t>
            </a:r>
            <a:r>
              <a:rPr lang="el-GR" sz="1800" dirty="0">
                <a:cs typeface="Times New Roman" pitchFamily="18" charset="0"/>
              </a:rPr>
              <a:t>-</a:t>
            </a:r>
            <a:r>
              <a:rPr lang="el-GR" sz="1800" dirty="0" err="1">
                <a:cs typeface="Times New Roman" pitchFamily="18" charset="0"/>
              </a:rPr>
              <a:t>διπόλου</a:t>
            </a:r>
            <a:r>
              <a:rPr lang="el-GR" sz="1800" dirty="0">
                <a:cs typeface="Times New Roman" pitchFamily="18" charset="0"/>
              </a:rPr>
              <a:t>, δεσμοί υδρογόνου (</a:t>
            </a:r>
            <a:r>
              <a:rPr lang="el-GR" sz="1800" dirty="0" err="1">
                <a:cs typeface="Times New Roman" pitchFamily="18" charset="0"/>
              </a:rPr>
              <a:t>πολώσιμες</a:t>
            </a:r>
            <a:r>
              <a:rPr lang="el-GR" sz="1800" dirty="0">
                <a:cs typeface="Times New Roman" pitchFamily="18" charset="0"/>
              </a:rPr>
              <a:t> </a:t>
            </a:r>
            <a:r>
              <a:rPr lang="el-GR" sz="1800" dirty="0" err="1">
                <a:cs typeface="Times New Roman" pitchFamily="18" charset="0"/>
              </a:rPr>
              <a:t>καρβονυλικές</a:t>
            </a:r>
            <a:r>
              <a:rPr lang="el-GR" sz="1800" dirty="0">
                <a:cs typeface="Times New Roman" pitchFamily="18" charset="0"/>
              </a:rPr>
              <a:t> ομάδες της </a:t>
            </a:r>
            <a:r>
              <a:rPr lang="el-GR" sz="1800" dirty="0" err="1">
                <a:cs typeface="Times New Roman" pitchFamily="18" charset="0"/>
              </a:rPr>
              <a:t>καφεϊνης</a:t>
            </a:r>
            <a:r>
              <a:rPr lang="el-GR" sz="1800" dirty="0">
                <a:cs typeface="Times New Roman" pitchFamily="18" charset="0"/>
              </a:rPr>
              <a:t> – άτομα υδρογόνου των ενώσεων) </a:t>
            </a:r>
          </a:p>
          <a:p>
            <a:pPr marL="0" indent="0">
              <a:buFontTx/>
              <a:buNone/>
            </a:pPr>
            <a:r>
              <a:rPr lang="el-GR" sz="1800" dirty="0">
                <a:cs typeface="Times New Roman" pitchFamily="18" charset="0"/>
              </a:rPr>
              <a:t>Δευτερογενής αλληλεπίδραση ανάμεσα στα μη πολικά τμήματα των ενώσεων   </a:t>
            </a:r>
            <a:r>
              <a:rPr lang="el-GR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l-GR" sz="1800" dirty="0">
                <a:cs typeface="Times New Roman" pitchFamily="18" charset="0"/>
              </a:rPr>
              <a:t> σχηματισμός ισχυρών </a:t>
            </a:r>
            <a:r>
              <a:rPr lang="el-GR" sz="1800" dirty="0" err="1">
                <a:cs typeface="Times New Roman" pitchFamily="18" charset="0"/>
              </a:rPr>
              <a:t>συμπλόκων</a:t>
            </a:r>
            <a:endParaRPr lang="el-GR" sz="1800" dirty="0"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el-GR" sz="1800" dirty="0">
                <a:cs typeface="Times New Roman" pitchFamily="18" charset="0"/>
              </a:rPr>
              <a:t>Σχηματισμός </a:t>
            </a:r>
            <a:r>
              <a:rPr lang="el-GR" sz="1800" dirty="0" err="1">
                <a:cs typeface="Times New Roman" pitchFamily="18" charset="0"/>
              </a:rPr>
              <a:t>συμπλόκων</a:t>
            </a:r>
            <a:r>
              <a:rPr lang="el-GR" sz="1800" dirty="0">
                <a:cs typeface="Times New Roman" pitchFamily="18" charset="0"/>
              </a:rPr>
              <a:t> με αναλογία 1:1 και 1:2 – παρασκευή μορφών με διαφορετικό ρυθμό </a:t>
            </a:r>
            <a:r>
              <a:rPr lang="el-GR" sz="1800" dirty="0" err="1">
                <a:cs typeface="Times New Roman" pitchFamily="18" charset="0"/>
              </a:rPr>
              <a:t>διαλυτοποίησης</a:t>
            </a:r>
            <a:r>
              <a:rPr lang="el-GR" sz="1800" dirty="0">
                <a:cs typeface="Times New Roman" pitchFamily="18" charset="0"/>
              </a:rPr>
              <a:t> και βιοδιαθεσιμότητας σε σύγκριση με </a:t>
            </a:r>
            <a:r>
              <a:rPr lang="el-GR" sz="1800" dirty="0" smtClean="0">
                <a:cs typeface="Times New Roman" pitchFamily="18" charset="0"/>
              </a:rPr>
              <a:t>την καθαρή </a:t>
            </a:r>
            <a:r>
              <a:rPr lang="el-GR" sz="1800" dirty="0" err="1" smtClean="0">
                <a:cs typeface="Times New Roman" pitchFamily="18" charset="0"/>
              </a:rPr>
              <a:t>βιοδραστική</a:t>
            </a:r>
            <a:r>
              <a:rPr lang="el-GR" sz="1800" dirty="0" smtClean="0">
                <a:cs typeface="Times New Roman" pitchFamily="18" charset="0"/>
              </a:rPr>
              <a:t> ένωση </a:t>
            </a:r>
            <a:endParaRPr lang="el-GR" sz="1800" dirty="0"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el-GR" sz="1800" dirty="0" smtClean="0">
                <a:cs typeface="Times New Roman" pitchFamily="18" charset="0"/>
              </a:rPr>
              <a:t>Συστήματα </a:t>
            </a:r>
            <a:r>
              <a:rPr lang="el-GR" sz="1800" dirty="0">
                <a:cs typeface="Times New Roman" pitchFamily="18" charset="0"/>
              </a:rPr>
              <a:t>βραδείας αποδέσμευσης</a:t>
            </a:r>
          </a:p>
          <a:p>
            <a:pPr marL="0" indent="0">
              <a:buFontTx/>
              <a:buNone/>
            </a:pPr>
            <a:r>
              <a:rPr lang="el-GR" sz="1800" dirty="0">
                <a:cs typeface="Times New Roman" pitchFamily="18" charset="0"/>
              </a:rPr>
              <a:t>Μεταβολή των οργανοληπτικών χαρακτηριστικών </a:t>
            </a:r>
            <a:r>
              <a:rPr lang="el-GR" sz="1800" dirty="0" err="1" smtClean="0">
                <a:cs typeface="Times New Roman" pitchFamily="18" charset="0"/>
              </a:rPr>
              <a:t>βιοδραστικών</a:t>
            </a:r>
            <a:r>
              <a:rPr lang="el-GR" sz="1800" dirty="0" smtClean="0">
                <a:cs typeface="Times New Roman" pitchFamily="18" charset="0"/>
              </a:rPr>
              <a:t> </a:t>
            </a:r>
            <a:r>
              <a:rPr lang="el-GR" sz="1800" dirty="0" err="1" smtClean="0">
                <a:cs typeface="Times New Roman" pitchFamily="18" charset="0"/>
              </a:rPr>
              <a:t>ενώεσων</a:t>
            </a:r>
            <a:r>
              <a:rPr lang="el-GR" sz="1800" dirty="0" smtClean="0">
                <a:cs typeface="Times New Roman" pitchFamily="18" charset="0"/>
              </a:rPr>
              <a:t> </a:t>
            </a:r>
            <a:r>
              <a:rPr lang="el-GR" sz="1800" dirty="0">
                <a:cs typeface="Times New Roman" pitchFamily="18" charset="0"/>
              </a:rPr>
              <a:t>(γεύση, οσμή</a:t>
            </a:r>
            <a:r>
              <a:rPr lang="el-GR" sz="1800" dirty="0" smtClean="0">
                <a:cs typeface="Times New Roman" pitchFamily="18" charset="0"/>
              </a:rPr>
              <a:t>) (φαρμακευτική μορφοποίηση)</a:t>
            </a:r>
            <a:endParaRPr lang="el-GR" sz="1800" dirty="0">
              <a:cs typeface="Times New Roman" pitchFamily="18" charset="0"/>
            </a:endParaRPr>
          </a:p>
          <a:p>
            <a:pPr marL="0" indent="0">
              <a:buFontTx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94871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051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476672"/>
            <a:ext cx="8358246" cy="2466972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l-GR" sz="2000" b="1" dirty="0" err="1">
                <a:cs typeface="Times New Roman" pitchFamily="18" charset="0"/>
              </a:rPr>
              <a:t>Σύμπλοκα</a:t>
            </a:r>
            <a:r>
              <a:rPr lang="el-GR" sz="2000" b="1" dirty="0">
                <a:cs typeface="Times New Roman" pitchFamily="18" charset="0"/>
              </a:rPr>
              <a:t> Πολυμερών</a:t>
            </a:r>
            <a:endParaRPr lang="el-GR" sz="2000" dirty="0">
              <a:cs typeface="Times New Roman" pitchFamily="18" charset="0"/>
            </a:endParaRPr>
          </a:p>
          <a:p>
            <a:pPr marL="0" indent="0">
              <a:spcBef>
                <a:spcPct val="60000"/>
              </a:spcBef>
              <a:buFontTx/>
              <a:buNone/>
            </a:pPr>
            <a:r>
              <a:rPr lang="el-GR" sz="1800" dirty="0">
                <a:cs typeface="Times New Roman" pitchFamily="18" charset="0"/>
              </a:rPr>
              <a:t>Πολυμερή με </a:t>
            </a:r>
            <a:r>
              <a:rPr lang="el-GR" sz="1800" dirty="0" err="1">
                <a:cs typeface="Times New Roman" pitchFamily="18" charset="0"/>
              </a:rPr>
              <a:t>πυρηνόφιλα</a:t>
            </a:r>
            <a:r>
              <a:rPr lang="el-GR" sz="1800" dirty="0">
                <a:cs typeface="Times New Roman" pitchFamily="18" charset="0"/>
              </a:rPr>
              <a:t> άτομα οξυγόνου: </a:t>
            </a:r>
            <a:r>
              <a:rPr lang="el-GR" sz="1800" dirty="0" err="1">
                <a:cs typeface="Times New Roman" pitchFamily="18" charset="0"/>
              </a:rPr>
              <a:t>σύμπλοκα</a:t>
            </a:r>
            <a:r>
              <a:rPr lang="el-GR" sz="1800" dirty="0">
                <a:cs typeface="Times New Roman" pitchFamily="18" charset="0"/>
              </a:rPr>
              <a:t> με </a:t>
            </a:r>
            <a:r>
              <a:rPr lang="el-GR" sz="1800" dirty="0" err="1" smtClean="0">
                <a:cs typeface="Times New Roman" pitchFamily="18" charset="0"/>
              </a:rPr>
              <a:t>βιοδραστικές</a:t>
            </a:r>
            <a:r>
              <a:rPr lang="el-GR" sz="1800" dirty="0" smtClean="0">
                <a:cs typeface="Times New Roman" pitchFamily="18" charset="0"/>
              </a:rPr>
              <a:t> ενώσεις</a:t>
            </a:r>
            <a:endParaRPr lang="el-GR" sz="1800" dirty="0"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en-US" sz="1800" dirty="0">
                <a:cs typeface="Times New Roman" pitchFamily="18" charset="0"/>
              </a:rPr>
              <a:t>Polyethylene</a:t>
            </a:r>
            <a:r>
              <a:rPr lang="el-GR" sz="1800" dirty="0">
                <a:cs typeface="Times New Roman" pitchFamily="18" charset="0"/>
              </a:rPr>
              <a:t> </a:t>
            </a:r>
            <a:r>
              <a:rPr lang="en-US" sz="1800" dirty="0">
                <a:cs typeface="Times New Roman" pitchFamily="18" charset="0"/>
              </a:rPr>
              <a:t>glycols</a:t>
            </a:r>
            <a:r>
              <a:rPr lang="el-GR" sz="1800" dirty="0">
                <a:cs typeface="Times New Roman" pitchFamily="18" charset="0"/>
              </a:rPr>
              <a:t>, </a:t>
            </a:r>
            <a:r>
              <a:rPr lang="en-US" sz="1800" dirty="0">
                <a:cs typeface="Times New Roman" pitchFamily="18" charset="0"/>
              </a:rPr>
              <a:t>Polystyrene</a:t>
            </a:r>
            <a:r>
              <a:rPr lang="el-GR" sz="1800" dirty="0">
                <a:cs typeface="Times New Roman" pitchFamily="18" charset="0"/>
              </a:rPr>
              <a:t>, </a:t>
            </a:r>
            <a:r>
              <a:rPr lang="en-US" sz="1800" dirty="0" err="1">
                <a:cs typeface="Times New Roman" pitchFamily="18" charset="0"/>
              </a:rPr>
              <a:t>Carboxymethylcellulose</a:t>
            </a:r>
            <a:r>
              <a:rPr lang="el-GR" sz="1800" dirty="0">
                <a:cs typeface="Times New Roman" pitchFamily="18" charset="0"/>
              </a:rPr>
              <a:t> και συγγενή πολυμερή</a:t>
            </a:r>
          </a:p>
          <a:p>
            <a:pPr marL="0" indent="0">
              <a:buFontTx/>
              <a:buNone/>
            </a:pPr>
            <a:r>
              <a:rPr lang="el-GR" sz="1800" dirty="0">
                <a:cs typeface="Times New Roman" pitchFamily="18" charset="0"/>
              </a:rPr>
              <a:t>Δημιουργία ασυμβατοτήτων: μείωση της δραστικότητας των </a:t>
            </a:r>
            <a:r>
              <a:rPr lang="el-GR" sz="1800" dirty="0" err="1" smtClean="0">
                <a:cs typeface="Times New Roman" pitchFamily="18" charset="0"/>
              </a:rPr>
              <a:t>βιοδραστικών</a:t>
            </a:r>
            <a:r>
              <a:rPr lang="el-GR" sz="1800" dirty="0" smtClean="0">
                <a:cs typeface="Times New Roman" pitchFamily="18" charset="0"/>
              </a:rPr>
              <a:t> ενώσεων, </a:t>
            </a:r>
            <a:r>
              <a:rPr lang="el-GR" sz="1800" dirty="0">
                <a:cs typeface="Times New Roman" pitchFamily="18" charset="0"/>
              </a:rPr>
              <a:t>σχηματισμός ιζήματος, μειωμένη βιολογική απορρόφηση, ανεπιθύμητες φυσικές-χημικές-φαρμακολογικές παρενέργειες (</a:t>
            </a:r>
            <a:r>
              <a:rPr lang="en-US" sz="1800" dirty="0" err="1">
                <a:cs typeface="Times New Roman" pitchFamily="18" charset="0"/>
              </a:rPr>
              <a:t>Polyethers</a:t>
            </a:r>
            <a:r>
              <a:rPr lang="el-GR" sz="1800" dirty="0">
                <a:cs typeface="Times New Roman" pitchFamily="18" charset="0"/>
              </a:rPr>
              <a:t>: </a:t>
            </a:r>
            <a:r>
              <a:rPr lang="en-US" sz="1800" dirty="0" err="1">
                <a:cs typeface="Times New Roman" pitchFamily="18" charset="0"/>
              </a:rPr>
              <a:t>Carbowaxes</a:t>
            </a:r>
            <a:r>
              <a:rPr lang="el-GR" sz="1800" dirty="0">
                <a:cs typeface="Times New Roman" pitchFamily="18" charset="0"/>
              </a:rPr>
              <a:t>, </a:t>
            </a:r>
            <a:r>
              <a:rPr lang="en-US" sz="1800" dirty="0" err="1">
                <a:cs typeface="Times New Roman" pitchFamily="18" charset="0"/>
              </a:rPr>
              <a:t>Pluronics</a:t>
            </a:r>
            <a:r>
              <a:rPr lang="el-GR" sz="1800" dirty="0">
                <a:cs typeface="Times New Roman" pitchFamily="18" charset="0"/>
              </a:rPr>
              <a:t>, </a:t>
            </a:r>
            <a:r>
              <a:rPr lang="en-US" sz="1800" dirty="0" err="1">
                <a:cs typeface="Times New Roman" pitchFamily="18" charset="0"/>
              </a:rPr>
              <a:t>Tweens</a:t>
            </a:r>
            <a:r>
              <a:rPr lang="el-GR" sz="1800" dirty="0">
                <a:cs typeface="Times New Roman" pitchFamily="18" charset="0"/>
              </a:rPr>
              <a:t>)</a:t>
            </a:r>
            <a:r>
              <a:rPr lang="en-US" sz="1800" dirty="0">
                <a:cs typeface="Times New Roman" pitchFamily="18" charset="0"/>
              </a:rPr>
              <a:t> - </a:t>
            </a:r>
            <a:r>
              <a:rPr lang="el-GR" sz="1800" dirty="0">
                <a:cs typeface="Times New Roman" pitchFamily="18" charset="0"/>
              </a:rPr>
              <a:t>Τροποποίηση </a:t>
            </a:r>
            <a:r>
              <a:rPr lang="el-GR" sz="1800" dirty="0" err="1">
                <a:cs typeface="Times New Roman" pitchFamily="18" charset="0"/>
              </a:rPr>
              <a:t>βιοφαρμακευτικών</a:t>
            </a:r>
            <a:r>
              <a:rPr lang="el-GR" sz="1800" dirty="0">
                <a:cs typeface="Times New Roman" pitchFamily="18" charset="0"/>
              </a:rPr>
              <a:t> ιδιοτήτων</a:t>
            </a:r>
            <a:endParaRPr lang="en-US" sz="1800" dirty="0">
              <a:cs typeface="Times New Roman" pitchFamily="18" charset="0"/>
            </a:endParaRPr>
          </a:p>
        </p:txBody>
      </p:sp>
      <p:pic>
        <p:nvPicPr>
          <p:cNvPr id="62469" name="Picture 205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34" y="3143248"/>
            <a:ext cx="8305800" cy="2595563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195011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476672"/>
            <a:ext cx="8077200" cy="403244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2000" b="1" dirty="0">
                <a:cs typeface="Times New Roman" pitchFamily="18" charset="0"/>
              </a:rPr>
              <a:t>Ενώσεις </a:t>
            </a:r>
            <a:r>
              <a:rPr lang="el-GR" sz="2000" b="1" dirty="0" err="1">
                <a:cs typeface="Times New Roman" pitchFamily="18" charset="0"/>
              </a:rPr>
              <a:t>Έγκλεισης</a:t>
            </a:r>
            <a:endParaRPr lang="el-GR" sz="2000" dirty="0"/>
          </a:p>
          <a:p>
            <a:pPr marL="0" indent="0">
              <a:buFontTx/>
              <a:buNone/>
            </a:pPr>
            <a:r>
              <a:rPr lang="el-GR" sz="2000" b="1" dirty="0"/>
              <a:t>	</a:t>
            </a:r>
            <a:r>
              <a:rPr lang="el-GR" sz="1800" dirty="0"/>
              <a:t>1. Τύπου </a:t>
            </a:r>
            <a:r>
              <a:rPr lang="en-US" sz="1800" dirty="0"/>
              <a:t>Channel Lattice</a:t>
            </a:r>
          </a:p>
          <a:p>
            <a:pPr marL="0" indent="0">
              <a:buFontTx/>
              <a:buNone/>
            </a:pPr>
            <a:r>
              <a:rPr lang="en-US" sz="1800" dirty="0"/>
              <a:t>	2. </a:t>
            </a:r>
            <a:r>
              <a:rPr lang="el-GR" sz="1800" dirty="0" err="1"/>
              <a:t>Στρωματικού</a:t>
            </a:r>
            <a:r>
              <a:rPr lang="el-GR" sz="1800" dirty="0"/>
              <a:t> τύπου</a:t>
            </a:r>
          </a:p>
          <a:p>
            <a:pPr marL="0" indent="0">
              <a:buFontTx/>
              <a:buNone/>
            </a:pPr>
            <a:r>
              <a:rPr lang="el-GR" sz="1800" dirty="0"/>
              <a:t>	3. </a:t>
            </a:r>
            <a:r>
              <a:rPr lang="en-US" sz="1800" dirty="0" err="1"/>
              <a:t>Clathrates</a:t>
            </a:r>
            <a:endParaRPr lang="en-US" sz="1800" dirty="0"/>
          </a:p>
          <a:p>
            <a:pPr marL="0" indent="0">
              <a:buFontTx/>
              <a:buNone/>
            </a:pPr>
            <a:r>
              <a:rPr lang="en-US" sz="1800" dirty="0"/>
              <a:t>	4. </a:t>
            </a:r>
            <a:r>
              <a:rPr lang="el-GR" sz="1800" dirty="0" err="1"/>
              <a:t>Μονομοριακού</a:t>
            </a:r>
            <a:r>
              <a:rPr lang="el-GR" sz="1800" dirty="0"/>
              <a:t> τύπου και</a:t>
            </a:r>
          </a:p>
          <a:p>
            <a:pPr marL="0" indent="0">
              <a:buFontTx/>
              <a:buNone/>
            </a:pPr>
            <a:r>
              <a:rPr lang="el-GR" sz="1800" dirty="0"/>
              <a:t>	5. </a:t>
            </a:r>
            <a:r>
              <a:rPr lang="el-GR" sz="1800" dirty="0" err="1"/>
              <a:t>Μακρομοριακού</a:t>
            </a:r>
            <a:r>
              <a:rPr lang="el-GR" sz="1800" dirty="0"/>
              <a:t> τύπου</a:t>
            </a:r>
          </a:p>
          <a:p>
            <a:pPr marL="0" indent="0">
              <a:buFontTx/>
              <a:buNone/>
            </a:pPr>
            <a:r>
              <a:rPr lang="el-GR" sz="1800" dirty="0" smtClean="0">
                <a:cs typeface="Times New Roman" pitchFamily="18" charset="0"/>
              </a:rPr>
              <a:t>Παγίδευση </a:t>
            </a:r>
            <a:r>
              <a:rPr lang="el-GR" sz="1800" dirty="0">
                <a:cs typeface="Times New Roman" pitchFamily="18" charset="0"/>
              </a:rPr>
              <a:t>του ενός συστατικού του </a:t>
            </a:r>
            <a:r>
              <a:rPr lang="el-GR" sz="1800" dirty="0" err="1">
                <a:cs typeface="Times New Roman" pitchFamily="18" charset="0"/>
              </a:rPr>
              <a:t>συμπλόκου</a:t>
            </a:r>
            <a:r>
              <a:rPr lang="el-GR" sz="1800" dirty="0">
                <a:cs typeface="Times New Roman" pitchFamily="18" charset="0"/>
              </a:rPr>
              <a:t> σε ανοικτό τμήμα της δομής του άλλου συστατικού (με κατάλληλο μέγεθος) </a:t>
            </a:r>
            <a:r>
              <a:rPr lang="el-GR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l-GR" sz="1800" dirty="0">
                <a:cs typeface="Times New Roman" pitchFamily="18" charset="0"/>
              </a:rPr>
              <a:t> σταθερό </a:t>
            </a:r>
            <a:r>
              <a:rPr lang="el-GR" sz="1800" dirty="0" err="1" smtClean="0">
                <a:cs typeface="Times New Roman" pitchFamily="18" charset="0"/>
              </a:rPr>
              <a:t>σύμπλοκο</a:t>
            </a:r>
            <a:endParaRPr lang="en-US" sz="1800" dirty="0" smtClean="0">
              <a:cs typeface="Times New Roman" pitchFamily="18" charset="0"/>
            </a:endParaRPr>
          </a:p>
          <a:p>
            <a:pPr>
              <a:buNone/>
            </a:pPr>
            <a:endParaRPr lang="en-US" sz="2000" b="1" dirty="0" smtClean="0">
              <a:cs typeface="Times New Roman" pitchFamily="18" charset="0"/>
            </a:endParaRPr>
          </a:p>
          <a:p>
            <a:pPr>
              <a:buNone/>
            </a:pPr>
            <a:r>
              <a:rPr lang="el-GR" sz="2000" b="1" dirty="0" smtClean="0">
                <a:cs typeface="Times New Roman" pitchFamily="18" charset="0"/>
              </a:rPr>
              <a:t>Τύπου </a:t>
            </a:r>
            <a:r>
              <a:rPr lang="en-US" sz="2000" b="1" dirty="0" smtClean="0">
                <a:cs typeface="Times New Roman" pitchFamily="18" charset="0"/>
              </a:rPr>
              <a:t>Channel</a:t>
            </a:r>
            <a:r>
              <a:rPr lang="el-GR" sz="2000" b="1" dirty="0" smtClean="0">
                <a:cs typeface="Times New Roman" pitchFamily="18" charset="0"/>
              </a:rPr>
              <a:t> </a:t>
            </a:r>
            <a:r>
              <a:rPr lang="en-US" sz="2000" b="1" dirty="0" smtClean="0">
                <a:cs typeface="Times New Roman" pitchFamily="18" charset="0"/>
              </a:rPr>
              <a:t>Lattice</a:t>
            </a:r>
            <a:endParaRPr lang="el-GR" sz="2000" dirty="0" smtClean="0">
              <a:cs typeface="Times New Roman" pitchFamily="18" charset="0"/>
            </a:endParaRPr>
          </a:p>
          <a:p>
            <a:pPr marL="0" indent="0">
              <a:buNone/>
            </a:pPr>
            <a:r>
              <a:rPr lang="el-GR" sz="1800" dirty="0" smtClean="0">
                <a:cs typeface="Times New Roman" pitchFamily="18" charset="0"/>
              </a:rPr>
              <a:t>Κρύσταλλοι με κατάλληλου μεγέθους κανάλια για την προσαρμογή του συμπλεκόμενου μορίου</a:t>
            </a:r>
            <a:r>
              <a:rPr lang="en-US" sz="1800" dirty="0" smtClean="0">
                <a:cs typeface="Times New Roman" pitchFamily="18" charset="0"/>
              </a:rPr>
              <a:t> - </a:t>
            </a:r>
            <a:r>
              <a:rPr lang="el-GR" sz="1800" dirty="0" smtClean="0">
                <a:cs typeface="Times New Roman" pitchFamily="18" charset="0"/>
              </a:rPr>
              <a:t>Διαχωρισμός οπτικών ισομερών (</a:t>
            </a:r>
            <a:r>
              <a:rPr lang="el-GR" sz="1800" dirty="0" err="1" smtClean="0">
                <a:cs typeface="Times New Roman" pitchFamily="18" charset="0"/>
              </a:rPr>
              <a:t>στερεοειδικότητα</a:t>
            </a:r>
            <a:r>
              <a:rPr lang="el-GR" sz="1800" dirty="0" smtClean="0">
                <a:cs typeface="Times New Roman" pitchFamily="18" charset="0"/>
              </a:rPr>
              <a:t>)</a:t>
            </a:r>
          </a:p>
          <a:p>
            <a:pPr marL="0" indent="0">
              <a:buFontTx/>
              <a:buNone/>
            </a:pPr>
            <a:endParaRPr lang="en-US" sz="1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619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362200"/>
            <a:ext cx="7855024" cy="3443064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en-US" sz="2000" b="1" dirty="0" err="1">
                <a:cs typeface="Times New Roman" pitchFamily="18" charset="0"/>
              </a:rPr>
              <a:t>Clathrates</a:t>
            </a:r>
            <a:endParaRPr lang="el-GR" sz="2000" b="1" dirty="0"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el-GR" sz="1800" dirty="0">
                <a:cs typeface="Times New Roman" pitchFamily="18" charset="0"/>
              </a:rPr>
              <a:t>Δεν σχηματίζονται χημικοί δεσμοί</a:t>
            </a:r>
          </a:p>
          <a:p>
            <a:pPr marL="0" indent="0" algn="just">
              <a:buFontTx/>
              <a:buNone/>
            </a:pPr>
            <a:r>
              <a:rPr lang="el-GR" sz="1800" dirty="0">
                <a:cs typeface="Times New Roman" pitchFamily="18" charset="0"/>
              </a:rPr>
              <a:t>Καθοριστικοί παράγοντες: μέγεθος κοιλότητας και μέγεθος εγκλωβισμένου μορίου</a:t>
            </a:r>
          </a:p>
          <a:p>
            <a:pPr marL="0" indent="0" algn="just">
              <a:buFontTx/>
              <a:buNone/>
            </a:pPr>
            <a:r>
              <a:rPr lang="el-GR" sz="1800" dirty="0">
                <a:cs typeface="Times New Roman" pitchFamily="18" charset="0"/>
              </a:rPr>
              <a:t>Απαιτείται μεγάλη ενέργεια για την διάσπαση τους, παρεμποδίζεται η έξοδος του εγκλωβισμένου μορίου</a:t>
            </a:r>
          </a:p>
          <a:p>
            <a:pPr marL="0" indent="0" algn="just">
              <a:buFontTx/>
              <a:buNone/>
            </a:pPr>
            <a:r>
              <a:rPr lang="el-GR" sz="1800" dirty="0">
                <a:cs typeface="Times New Roman" pitchFamily="18" charset="0"/>
              </a:rPr>
              <a:t>Διαχωρισμός οπτικών ισομερών</a:t>
            </a:r>
          </a:p>
          <a:p>
            <a:pPr marL="0" indent="0">
              <a:buFontTx/>
              <a:buNone/>
            </a:pPr>
            <a:r>
              <a:rPr lang="de-DE" sz="1800" dirty="0" err="1">
                <a:cs typeface="Times New Roman" pitchFamily="18" charset="0"/>
              </a:rPr>
              <a:t>Warfarin</a:t>
            </a:r>
            <a:r>
              <a:rPr lang="de-DE" sz="1800" dirty="0">
                <a:cs typeface="Times New Roman" pitchFamily="18" charset="0"/>
              </a:rPr>
              <a:t> </a:t>
            </a:r>
            <a:r>
              <a:rPr lang="de-DE" sz="1800" dirty="0" err="1">
                <a:cs typeface="Times New Roman" pitchFamily="18" charset="0"/>
              </a:rPr>
              <a:t>Sodium</a:t>
            </a:r>
            <a:r>
              <a:rPr lang="de-DE" sz="1800" dirty="0">
                <a:cs typeface="Times New Roman" pitchFamily="18" charset="0"/>
              </a:rPr>
              <a:t> USP</a:t>
            </a:r>
            <a:r>
              <a:rPr lang="el-GR" sz="1800" dirty="0">
                <a:cs typeface="Times New Roman" pitchFamily="18" charset="0"/>
              </a:rPr>
              <a:t>: </a:t>
            </a:r>
            <a:r>
              <a:rPr lang="de-DE" sz="1800" dirty="0" err="1">
                <a:cs typeface="Times New Roman" pitchFamily="18" charset="0"/>
              </a:rPr>
              <a:t>clathate</a:t>
            </a:r>
            <a:r>
              <a:rPr lang="el-GR" sz="1800" dirty="0">
                <a:cs typeface="Times New Roman" pitchFamily="18" charset="0"/>
              </a:rPr>
              <a:t> του νερού, της </a:t>
            </a:r>
            <a:r>
              <a:rPr lang="el-GR" sz="1800" dirty="0" err="1">
                <a:cs typeface="Times New Roman" pitchFamily="18" charset="0"/>
              </a:rPr>
              <a:t>ισοπροπυλικής</a:t>
            </a:r>
            <a:r>
              <a:rPr lang="el-GR" sz="1800" dirty="0">
                <a:cs typeface="Times New Roman" pitchFamily="18" charset="0"/>
              </a:rPr>
              <a:t> αλκοόλης και </a:t>
            </a:r>
            <a:r>
              <a:rPr lang="en-US" sz="1800" dirty="0">
                <a:cs typeface="Times New Roman" pitchFamily="18" charset="0"/>
              </a:rPr>
              <a:t>sodium</a:t>
            </a:r>
            <a:r>
              <a:rPr lang="el-GR" sz="1800" dirty="0">
                <a:cs typeface="Times New Roman" pitchFamily="18" charset="0"/>
              </a:rPr>
              <a:t> </a:t>
            </a:r>
            <a:r>
              <a:rPr lang="en-US" sz="1800" dirty="0" err="1">
                <a:cs typeface="Times New Roman" pitchFamily="18" charset="0"/>
              </a:rPr>
              <a:t>warfarin</a:t>
            </a:r>
            <a:r>
              <a:rPr lang="el-GR" sz="1800" dirty="0">
                <a:cs typeface="Times New Roman" pitchFamily="18" charset="0"/>
              </a:rPr>
              <a:t> (</a:t>
            </a:r>
            <a:r>
              <a:rPr lang="el-GR" sz="1800" dirty="0" smtClean="0">
                <a:cs typeface="Times New Roman" pitchFamily="18" charset="0"/>
              </a:rPr>
              <a:t>λευκό κρυσταλλικό στερεό (κόνις))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533400" y="457200"/>
            <a:ext cx="8001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l-GR" sz="2000" b="1" dirty="0" err="1">
                <a:cs typeface="Times New Roman" pitchFamily="18" charset="0"/>
              </a:rPr>
              <a:t>Στρωματικού</a:t>
            </a:r>
            <a:r>
              <a:rPr lang="el-GR" sz="2000" b="1" dirty="0">
                <a:cs typeface="Times New Roman" pitchFamily="18" charset="0"/>
              </a:rPr>
              <a:t> Τύπου</a:t>
            </a:r>
            <a:endParaRPr lang="el-GR" sz="2000" dirty="0">
              <a:cs typeface="Times New Roman" pitchFamily="18" charset="0"/>
            </a:endParaRPr>
          </a:p>
          <a:p>
            <a:pPr algn="just">
              <a:spcBef>
                <a:spcPct val="20000"/>
              </a:spcBef>
            </a:pPr>
            <a:r>
              <a:rPr lang="el-GR" sz="1800" dirty="0">
                <a:cs typeface="Times New Roman" pitchFamily="18" charset="0"/>
              </a:rPr>
              <a:t>Άργιλος </a:t>
            </a:r>
            <a:r>
              <a:rPr lang="en-US" sz="1800" dirty="0" err="1">
                <a:cs typeface="Times New Roman" pitchFamily="18" charset="0"/>
              </a:rPr>
              <a:t>Montmorillonite</a:t>
            </a:r>
            <a:r>
              <a:rPr lang="el-GR" sz="1800" dirty="0">
                <a:cs typeface="Times New Roman" pitchFamily="18" charset="0"/>
              </a:rPr>
              <a:t> (κύριο συστατικό του </a:t>
            </a:r>
            <a:r>
              <a:rPr lang="el-GR" sz="1800" dirty="0" err="1">
                <a:cs typeface="Times New Roman" pitchFamily="18" charset="0"/>
              </a:rPr>
              <a:t>μπετονίτη</a:t>
            </a:r>
            <a:r>
              <a:rPr lang="el-GR" sz="1800" dirty="0">
                <a:cs typeface="Times New Roman" pitchFamily="18" charset="0"/>
              </a:rPr>
              <a:t>) εγκλωβίζει: </a:t>
            </a:r>
            <a:r>
              <a:rPr lang="el-GR" sz="1800" dirty="0" err="1">
                <a:cs typeface="Times New Roman" pitchFamily="18" charset="0"/>
              </a:rPr>
              <a:t>υδρογονάθρακες</a:t>
            </a:r>
            <a:r>
              <a:rPr lang="el-GR" sz="1800" dirty="0">
                <a:cs typeface="Times New Roman" pitchFamily="18" charset="0"/>
              </a:rPr>
              <a:t>, αλκοόλες και </a:t>
            </a:r>
            <a:r>
              <a:rPr lang="el-GR" sz="1800" dirty="0" err="1">
                <a:cs typeface="Times New Roman" pitchFamily="18" charset="0"/>
              </a:rPr>
              <a:t>γλυκόλες</a:t>
            </a:r>
            <a:r>
              <a:rPr lang="el-GR" sz="1800" dirty="0">
                <a:cs typeface="Times New Roman" pitchFamily="18" charset="0"/>
              </a:rPr>
              <a:t> ανάμεσα στα στρώματα του πλέγματος της</a:t>
            </a:r>
          </a:p>
          <a:p>
            <a:pPr>
              <a:spcBef>
                <a:spcPct val="20000"/>
              </a:spcBef>
            </a:pPr>
            <a:r>
              <a:rPr lang="el-GR" sz="1800" dirty="0">
                <a:cs typeface="Times New Roman" pitchFamily="18" charset="0"/>
              </a:rPr>
              <a:t>Γραφίτης </a:t>
            </a:r>
            <a:r>
              <a:rPr lang="el-GR" sz="1800" dirty="0" smtClean="0">
                <a:cs typeface="Times New Roman" pitchFamily="18" charset="0"/>
              </a:rPr>
              <a:t>: συγκρατεί </a:t>
            </a:r>
            <a:r>
              <a:rPr lang="el-GR" sz="1800" dirty="0">
                <a:cs typeface="Times New Roman" pitchFamily="18" charset="0"/>
              </a:rPr>
              <a:t>ενώσεις ανάμεσα στα στρώματα του πλέγματος του</a:t>
            </a:r>
            <a:r>
              <a:rPr lang="en-US" sz="1800" dirty="0"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2262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r>
              <a:rPr lang="el-GR" sz="2800" b="1" dirty="0"/>
              <a:t>Κυκλοδεξτρίνες</a:t>
            </a:r>
            <a:endParaRPr lang="en-US" sz="2800" b="1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95400"/>
            <a:ext cx="8001000" cy="1524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2000" b="1" dirty="0" err="1">
                <a:cs typeface="Times New Roman" pitchFamily="18" charset="0"/>
              </a:rPr>
              <a:t>Μονομοριακές</a:t>
            </a:r>
            <a:r>
              <a:rPr lang="el-GR" sz="2000" b="1" dirty="0">
                <a:cs typeface="Times New Roman" pitchFamily="18" charset="0"/>
              </a:rPr>
              <a:t> ενώσεις </a:t>
            </a:r>
            <a:r>
              <a:rPr lang="el-GR" sz="2000" b="1" dirty="0" err="1">
                <a:cs typeface="Times New Roman" pitchFamily="18" charset="0"/>
              </a:rPr>
              <a:t>έγκλεισης</a:t>
            </a:r>
            <a:r>
              <a:rPr lang="el-GR" sz="2000" b="1" dirty="0">
                <a:cs typeface="Times New Roman" pitchFamily="18" charset="0"/>
              </a:rPr>
              <a:t>: </a:t>
            </a:r>
            <a:r>
              <a:rPr lang="el-GR" sz="2000" b="1" dirty="0" err="1">
                <a:cs typeface="Times New Roman" pitchFamily="18" charset="0"/>
              </a:rPr>
              <a:t>Κυκλοδεξτρίνες</a:t>
            </a:r>
            <a:endParaRPr lang="el-GR" sz="2000" dirty="0"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el-GR" sz="2000" dirty="0">
                <a:cs typeface="Times New Roman" pitchFamily="18" charset="0"/>
              </a:rPr>
              <a:t>Κυκλικοί </a:t>
            </a:r>
            <a:r>
              <a:rPr lang="el-GR" sz="2000" dirty="0" err="1">
                <a:cs typeface="Times New Roman" pitchFamily="18" charset="0"/>
              </a:rPr>
              <a:t>ολιγοσακχαρίτες</a:t>
            </a:r>
            <a:r>
              <a:rPr lang="el-GR" sz="2000" dirty="0">
                <a:cs typeface="Times New Roman" pitchFamily="18" charset="0"/>
              </a:rPr>
              <a:t> με τουλάχιστον 6 μόρια </a:t>
            </a:r>
            <a:r>
              <a:rPr lang="en-US" sz="2000" dirty="0">
                <a:cs typeface="Times New Roman" pitchFamily="18" charset="0"/>
              </a:rPr>
              <a:t>D</a:t>
            </a:r>
            <a:r>
              <a:rPr lang="el-GR" sz="2000" dirty="0">
                <a:cs typeface="Times New Roman" pitchFamily="18" charset="0"/>
              </a:rPr>
              <a:t>-(+) μονάδες </a:t>
            </a:r>
            <a:r>
              <a:rPr lang="el-GR" sz="2000" dirty="0" err="1">
                <a:cs typeface="Times New Roman" pitchFamily="18" charset="0"/>
              </a:rPr>
              <a:t>γλυκοπυρανόζης</a:t>
            </a:r>
            <a:r>
              <a:rPr lang="el-GR" sz="2000" dirty="0">
                <a:cs typeface="Times New Roman" pitchFamily="18" charset="0"/>
              </a:rPr>
              <a:t> που συνδέονται με α-1,4 δεσμούς</a:t>
            </a:r>
          </a:p>
          <a:p>
            <a:pPr marL="0" indent="0">
              <a:buFontTx/>
              <a:buNone/>
            </a:pPr>
            <a:r>
              <a:rPr lang="el-GR" sz="2000" dirty="0">
                <a:cs typeface="Times New Roman" pitchFamily="18" charset="0"/>
              </a:rPr>
              <a:t>α-</a:t>
            </a:r>
            <a:r>
              <a:rPr lang="en-US" sz="2000" dirty="0">
                <a:cs typeface="Times New Roman" pitchFamily="18" charset="0"/>
              </a:rPr>
              <a:t>CD</a:t>
            </a:r>
            <a:r>
              <a:rPr lang="el-GR" sz="2000" dirty="0">
                <a:cs typeface="Times New Roman" pitchFamily="18" charset="0"/>
              </a:rPr>
              <a:t> (6), β-</a:t>
            </a:r>
            <a:r>
              <a:rPr lang="en-US" sz="2000" dirty="0">
                <a:cs typeface="Times New Roman" pitchFamily="18" charset="0"/>
              </a:rPr>
              <a:t>CD</a:t>
            </a:r>
            <a:r>
              <a:rPr lang="el-GR" sz="2000" dirty="0">
                <a:cs typeface="Times New Roman" pitchFamily="18" charset="0"/>
              </a:rPr>
              <a:t> (7), γ-</a:t>
            </a:r>
            <a:r>
              <a:rPr lang="en-US" sz="2000" dirty="0">
                <a:cs typeface="Times New Roman" pitchFamily="18" charset="0"/>
              </a:rPr>
              <a:t>CD</a:t>
            </a:r>
            <a:r>
              <a:rPr lang="el-GR" sz="2000" dirty="0">
                <a:cs typeface="Times New Roman" pitchFamily="18" charset="0"/>
              </a:rPr>
              <a:t> (8)</a:t>
            </a:r>
            <a:r>
              <a:rPr lang="en-US" sz="2000" dirty="0"/>
              <a:t> 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762000" y="3200400"/>
            <a:ext cx="5105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l-GR" sz="2000">
                <a:cs typeface="Times New Roman" pitchFamily="18" charset="0"/>
              </a:rPr>
              <a:t>Υδρόφιλη επιφάνεια – Υδρόφοβη κοιλότητα</a:t>
            </a:r>
          </a:p>
          <a:p>
            <a:pPr algn="just">
              <a:spcBef>
                <a:spcPct val="20000"/>
              </a:spcBef>
            </a:pPr>
            <a:r>
              <a:rPr lang="el-GR" sz="2000">
                <a:cs typeface="Times New Roman" pitchFamily="18" charset="0"/>
              </a:rPr>
              <a:t>α-</a:t>
            </a:r>
            <a:r>
              <a:rPr lang="en-US" sz="2000">
                <a:cs typeface="Times New Roman" pitchFamily="18" charset="0"/>
              </a:rPr>
              <a:t>CD</a:t>
            </a:r>
            <a:r>
              <a:rPr lang="el-GR" sz="2000">
                <a:cs typeface="Times New Roman" pitchFamily="18" charset="0"/>
              </a:rPr>
              <a:t> (5), β-</a:t>
            </a:r>
            <a:r>
              <a:rPr lang="en-US" sz="2000">
                <a:cs typeface="Times New Roman" pitchFamily="18" charset="0"/>
              </a:rPr>
              <a:t>CD</a:t>
            </a:r>
            <a:r>
              <a:rPr lang="el-GR" sz="2000">
                <a:cs typeface="Times New Roman" pitchFamily="18" charset="0"/>
              </a:rPr>
              <a:t> (6), γ-</a:t>
            </a:r>
            <a:r>
              <a:rPr lang="en-US" sz="2000">
                <a:cs typeface="Times New Roman" pitchFamily="18" charset="0"/>
              </a:rPr>
              <a:t>CD</a:t>
            </a:r>
            <a:r>
              <a:rPr lang="el-GR" sz="2000">
                <a:cs typeface="Times New Roman" pitchFamily="18" charset="0"/>
              </a:rPr>
              <a:t> (8)</a:t>
            </a:r>
          </a:p>
          <a:p>
            <a:pPr>
              <a:spcBef>
                <a:spcPct val="20000"/>
              </a:spcBef>
            </a:pPr>
            <a:r>
              <a:rPr lang="el-GR" sz="2000">
                <a:cs typeface="Times New Roman" pitchFamily="18" charset="0"/>
              </a:rPr>
              <a:t>Μικρή διαλυτότητα της β-</a:t>
            </a:r>
            <a:r>
              <a:rPr lang="en-US" sz="2000">
                <a:cs typeface="Times New Roman" pitchFamily="18" charset="0"/>
              </a:rPr>
              <a:t>CD</a:t>
            </a:r>
            <a:r>
              <a:rPr lang="el-GR" sz="2000">
                <a:cs typeface="Times New Roman" pitchFamily="18" charset="0"/>
              </a:rPr>
              <a:t> λόγω σχηματισμού ενδομοριακών δεσμών υδρογόνου</a:t>
            </a:r>
            <a:r>
              <a:rPr lang="en-US" sz="2000"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2337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03176"/>
          </a:xfrm>
        </p:spPr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048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03176"/>
          </a:xfrm>
        </p:spPr>
        <p:txBody>
          <a:bodyPr/>
          <a:lstStyle/>
          <a:p>
            <a:r>
              <a:rPr lang="el-GR" sz="2800" b="1" dirty="0"/>
              <a:t>Γιατί χρησιμοποιούνται οι </a:t>
            </a:r>
            <a:r>
              <a:rPr lang="el-GR" sz="2800" b="1" dirty="0" err="1"/>
              <a:t>κυκλοδεξτρίνες</a:t>
            </a:r>
            <a:r>
              <a:rPr lang="el-GR" sz="2800" b="1" dirty="0"/>
              <a:t> </a:t>
            </a:r>
            <a:r>
              <a:rPr lang="is-IS" sz="2800" b="1" dirty="0"/>
              <a:t>?</a:t>
            </a:r>
            <a:endParaRPr lang="en-US" sz="2800" b="1" dirty="0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7544" y="1700808"/>
            <a:ext cx="8359080" cy="4114800"/>
          </a:xfrm>
          <a:noFill/>
          <a:ln/>
        </p:spPr>
        <p:txBody>
          <a:bodyPr/>
          <a:lstStyle/>
          <a:p>
            <a:r>
              <a:rPr lang="el-GR" sz="2000" dirty="0"/>
              <a:t>Αύξηση της διαλυτότητας βιοδραστικών </a:t>
            </a:r>
            <a:r>
              <a:rPr lang="el-GR" sz="2000" dirty="0" smtClean="0"/>
              <a:t>ενώσεων (β.ε.)</a:t>
            </a:r>
            <a:endParaRPr lang="is-IS" sz="2000" dirty="0"/>
          </a:p>
          <a:p>
            <a:r>
              <a:rPr lang="el-GR" sz="2000" dirty="0"/>
              <a:t>Αύξηση της χημικής σταθερότητας </a:t>
            </a:r>
            <a:r>
              <a:rPr lang="el-GR" sz="2000" dirty="0" err="1"/>
              <a:t>βιοδραστικών</a:t>
            </a:r>
            <a:r>
              <a:rPr lang="el-GR" sz="2000" dirty="0"/>
              <a:t> ενώσεων</a:t>
            </a:r>
            <a:endParaRPr lang="is-IS" sz="2000" dirty="0"/>
          </a:p>
          <a:p>
            <a:r>
              <a:rPr lang="el-GR" sz="2000" dirty="0"/>
              <a:t>Βελτίωση της διαπερατότητας των </a:t>
            </a:r>
            <a:r>
              <a:rPr lang="el-GR" sz="2000" dirty="0" err="1"/>
              <a:t>β.ε</a:t>
            </a:r>
            <a:r>
              <a:rPr lang="el-GR" sz="2000" dirty="0"/>
              <a:t>. </a:t>
            </a:r>
            <a:r>
              <a:rPr lang="el-GR" sz="2000" dirty="0" smtClean="0"/>
              <a:t>μέσω </a:t>
            </a:r>
            <a:r>
              <a:rPr lang="el-GR" sz="2000" dirty="0"/>
              <a:t>των κυτταρικών μεμβρανών</a:t>
            </a:r>
            <a:endParaRPr lang="is-IS" sz="2000" dirty="0"/>
          </a:p>
          <a:p>
            <a:r>
              <a:rPr lang="el-GR" sz="2000" dirty="0"/>
              <a:t>Αύξηση της φυσικής σταθερότητας των </a:t>
            </a:r>
            <a:r>
              <a:rPr lang="el-GR" sz="2000" dirty="0" err="1"/>
              <a:t>β.ε</a:t>
            </a:r>
            <a:r>
              <a:rPr lang="el-GR" sz="2000" dirty="0"/>
              <a:t>.</a:t>
            </a:r>
            <a:endParaRPr lang="is-IS" sz="2000" dirty="0"/>
          </a:p>
          <a:p>
            <a:r>
              <a:rPr lang="el-GR" sz="2000" dirty="0"/>
              <a:t>Μετατροπή υγρών </a:t>
            </a:r>
            <a:r>
              <a:rPr lang="el-GR" sz="2000" dirty="0" err="1"/>
              <a:t>β.ε</a:t>
            </a:r>
            <a:r>
              <a:rPr lang="el-GR" sz="2000" dirty="0"/>
              <a:t>. </a:t>
            </a:r>
            <a:r>
              <a:rPr lang="el-GR" sz="2000" dirty="0" smtClean="0"/>
              <a:t>σε </a:t>
            </a:r>
            <a:r>
              <a:rPr lang="el-GR" sz="2000" dirty="0" err="1"/>
              <a:t>μικροκρυσταλλικά</a:t>
            </a:r>
            <a:r>
              <a:rPr lang="el-GR" sz="2000" dirty="0"/>
              <a:t> στερεά</a:t>
            </a:r>
            <a:endParaRPr lang="is-IS" sz="2000" dirty="0"/>
          </a:p>
          <a:p>
            <a:r>
              <a:rPr lang="el-GR" sz="2000" dirty="0"/>
              <a:t>Πρόληψη των αλληλεπιδράσεων ανάμεσα στις </a:t>
            </a:r>
            <a:r>
              <a:rPr lang="el-GR" sz="2000" dirty="0" err="1"/>
              <a:t>β.ε</a:t>
            </a:r>
            <a:r>
              <a:rPr lang="el-GR" sz="2000" dirty="0"/>
              <a:t>. και στα έκδοχα</a:t>
            </a:r>
            <a:endParaRPr lang="is-IS" sz="2000" dirty="0"/>
          </a:p>
          <a:p>
            <a:r>
              <a:rPr lang="el-GR" sz="2000" dirty="0"/>
              <a:t>Μείωση του τοπικού ερεθισμού</a:t>
            </a:r>
            <a:r>
              <a:rPr lang="is-IS" sz="2000" dirty="0"/>
              <a:t> </a:t>
            </a:r>
            <a:r>
              <a:rPr lang="el-GR" sz="2000" dirty="0"/>
              <a:t>μετά από τοπική ή από το στόμα χορήγηση</a:t>
            </a:r>
            <a:r>
              <a:rPr lang="is-IS" sz="2000" dirty="0"/>
              <a:t>.</a:t>
            </a:r>
          </a:p>
          <a:p>
            <a:r>
              <a:rPr lang="el-GR" sz="2000" dirty="0" err="1"/>
              <a:t>κ.ά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0247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9404" y="620688"/>
            <a:ext cx="3810000" cy="1472952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l-GR" sz="2000" dirty="0">
                <a:cs typeface="Times New Roman" pitchFamily="18" charset="0"/>
              </a:rPr>
              <a:t>Εγκλωβισμός μορίου κατάλληλου μεγέθους (ολόκληρο ή μερικά), ασθενείς διαμοριακές </a:t>
            </a:r>
            <a:r>
              <a:rPr lang="el-GR" sz="2000" dirty="0" smtClean="0">
                <a:cs typeface="Times New Roman" pitchFamily="18" charset="0"/>
              </a:rPr>
              <a:t>δυνάμεις και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el-GR" sz="2000" dirty="0" smtClean="0">
                <a:cs typeface="Times New Roman" pitchFamily="18" charset="0"/>
              </a:rPr>
              <a:t>δεσμοί υδρογόνου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24581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685800"/>
            <a:ext cx="3810000" cy="2743200"/>
          </a:xfrm>
          <a:noFill/>
          <a:ln/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395536" y="3429000"/>
            <a:ext cx="734481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el-GR" sz="1800" dirty="0">
                <a:cs typeface="Times New Roman" pitchFamily="18" charset="0"/>
              </a:rPr>
              <a:t>Αύξηση διαλυτότητας και σταθερότητας </a:t>
            </a:r>
            <a:r>
              <a:rPr lang="el-GR" sz="1800" dirty="0" err="1" smtClean="0">
                <a:cs typeface="Times New Roman" pitchFamily="18" charset="0"/>
              </a:rPr>
              <a:t>βιοδραστικών</a:t>
            </a:r>
            <a:r>
              <a:rPr lang="el-GR" sz="1800" dirty="0" smtClean="0">
                <a:cs typeface="Times New Roman" pitchFamily="18" charset="0"/>
              </a:rPr>
              <a:t> ενώσεων</a:t>
            </a:r>
            <a:endParaRPr lang="el-GR" sz="1800" dirty="0">
              <a:cs typeface="Times New Roman" pitchFamily="18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cs typeface="Times New Roman" pitchFamily="18" charset="0"/>
              </a:rPr>
              <a:t>Sulfonamides</a:t>
            </a:r>
            <a:r>
              <a:rPr lang="el-GR" sz="1800" dirty="0">
                <a:cs typeface="Times New Roman" pitchFamily="18" charset="0"/>
              </a:rPr>
              <a:t>, </a:t>
            </a:r>
            <a:r>
              <a:rPr lang="en-US" sz="1800" dirty="0" err="1">
                <a:cs typeface="Times New Roman" pitchFamily="18" charset="0"/>
              </a:rPr>
              <a:t>Tetracyclines</a:t>
            </a:r>
            <a:r>
              <a:rPr lang="el-GR" sz="1800" dirty="0">
                <a:cs typeface="Times New Roman" pitchFamily="18" charset="0"/>
              </a:rPr>
              <a:t>, </a:t>
            </a:r>
            <a:r>
              <a:rPr lang="en-US" sz="1800" dirty="0">
                <a:cs typeface="Times New Roman" pitchFamily="18" charset="0"/>
              </a:rPr>
              <a:t>Morphine</a:t>
            </a:r>
            <a:r>
              <a:rPr lang="el-GR" sz="1800" dirty="0">
                <a:cs typeface="Times New Roman" pitchFamily="18" charset="0"/>
              </a:rPr>
              <a:t>, </a:t>
            </a:r>
            <a:r>
              <a:rPr lang="en-US" sz="1800" dirty="0">
                <a:cs typeface="Times New Roman" pitchFamily="18" charset="0"/>
              </a:rPr>
              <a:t>Aspirin</a:t>
            </a:r>
            <a:r>
              <a:rPr lang="el-GR" sz="1800" dirty="0">
                <a:cs typeface="Times New Roman" pitchFamily="18" charset="0"/>
              </a:rPr>
              <a:t>, </a:t>
            </a:r>
            <a:r>
              <a:rPr lang="en-US" sz="1800" dirty="0" err="1">
                <a:cs typeface="Times New Roman" pitchFamily="18" charset="0"/>
              </a:rPr>
              <a:t>Benzocaine</a:t>
            </a:r>
            <a:r>
              <a:rPr lang="el-GR" sz="1800" dirty="0">
                <a:cs typeface="Times New Roman" pitchFamily="18" charset="0"/>
              </a:rPr>
              <a:t>, κ.ά.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cs typeface="Times New Roman" pitchFamily="18" charset="0"/>
              </a:rPr>
              <a:t>Retinoic</a:t>
            </a:r>
            <a:r>
              <a:rPr lang="el-GR" sz="1800" dirty="0">
                <a:cs typeface="Times New Roman" pitchFamily="18" charset="0"/>
              </a:rPr>
              <a:t> </a:t>
            </a:r>
            <a:r>
              <a:rPr lang="en-US" sz="1800" dirty="0">
                <a:cs typeface="Times New Roman" pitchFamily="18" charset="0"/>
              </a:rPr>
              <a:t>Acid</a:t>
            </a:r>
            <a:r>
              <a:rPr lang="el-GR" sz="1800" dirty="0">
                <a:cs typeface="Times New Roman" pitchFamily="18" charset="0"/>
              </a:rPr>
              <a:t>: διαλυτότητα 0.5</a:t>
            </a:r>
            <a:r>
              <a:rPr lang="en-US" sz="1800" dirty="0">
                <a:cs typeface="Times New Roman" pitchFamily="18" charset="0"/>
              </a:rPr>
              <a:t>mg</a:t>
            </a:r>
            <a:r>
              <a:rPr lang="el-GR" sz="1800" dirty="0">
                <a:cs typeface="Times New Roman" pitchFamily="18" charset="0"/>
              </a:rPr>
              <a:t>/</a:t>
            </a:r>
            <a:r>
              <a:rPr lang="en-US" sz="1800" dirty="0">
                <a:cs typeface="Times New Roman" pitchFamily="18" charset="0"/>
              </a:rPr>
              <a:t>l</a:t>
            </a:r>
            <a:r>
              <a:rPr lang="el-GR" sz="1800" dirty="0">
                <a:cs typeface="Times New Roman" pitchFamily="18" charset="0"/>
              </a:rPr>
              <a:t> (νερό) </a:t>
            </a:r>
            <a:r>
              <a:rPr lang="el-GR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l-GR" sz="1800" dirty="0">
                <a:cs typeface="Times New Roman" pitchFamily="18" charset="0"/>
              </a:rPr>
              <a:t> 160</a:t>
            </a:r>
            <a:r>
              <a:rPr lang="en-US" sz="1800" dirty="0">
                <a:cs typeface="Times New Roman" pitchFamily="18" charset="0"/>
              </a:rPr>
              <a:t>mg</a:t>
            </a:r>
            <a:r>
              <a:rPr lang="el-GR" sz="1800" dirty="0">
                <a:cs typeface="Times New Roman" pitchFamily="18" charset="0"/>
              </a:rPr>
              <a:t>/</a:t>
            </a:r>
            <a:r>
              <a:rPr lang="en-US" sz="1800" dirty="0">
                <a:cs typeface="Times New Roman" pitchFamily="18" charset="0"/>
              </a:rPr>
              <a:t>l</a:t>
            </a:r>
            <a:r>
              <a:rPr lang="el-GR" sz="1800" dirty="0">
                <a:cs typeface="Times New Roman" pitchFamily="18" charset="0"/>
              </a:rPr>
              <a:t> (β-CD)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el-GR" sz="1800" dirty="0">
                <a:cs typeface="Times New Roman" pitchFamily="18" charset="0"/>
              </a:rPr>
              <a:t>Αύξηση ή μείωση δραστικότητας </a:t>
            </a:r>
            <a:r>
              <a:rPr lang="el-GR" sz="1800" dirty="0" err="1" smtClean="0">
                <a:cs typeface="Times New Roman" pitchFamily="18" charset="0"/>
              </a:rPr>
              <a:t>βιοδραστικών</a:t>
            </a:r>
            <a:r>
              <a:rPr lang="el-GR" sz="1800" dirty="0" smtClean="0">
                <a:cs typeface="Times New Roman" pitchFamily="18" charset="0"/>
              </a:rPr>
              <a:t> ενώσεων</a:t>
            </a:r>
            <a:endParaRPr lang="el-GR" sz="1800" dirty="0"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sz="1800" dirty="0">
                <a:cs typeface="Times New Roman" pitchFamily="18" charset="0"/>
              </a:rPr>
              <a:t>Μεταβολή των χαρακτηριστικών αποδέσμευσης, βιοδιαθεσιμότητας και οργανοληπτικών ιδιοτήτων </a:t>
            </a:r>
            <a:r>
              <a:rPr lang="el-GR" sz="1800" dirty="0" err="1" smtClean="0">
                <a:cs typeface="Times New Roman" pitchFamily="18" charset="0"/>
              </a:rPr>
              <a:t>βιοδραστικών</a:t>
            </a:r>
            <a:r>
              <a:rPr lang="el-GR" sz="1800" dirty="0" smtClean="0">
                <a:cs typeface="Times New Roman" pitchFamily="18" charset="0"/>
              </a:rPr>
              <a:t> ενώσεων</a:t>
            </a:r>
            <a:endParaRPr lang="el-GR" sz="1800" dirty="0">
              <a:cs typeface="Times New Roman" pitchFamily="18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el-GR" sz="1800" dirty="0">
                <a:cs typeface="Times New Roman" pitchFamily="18" charset="0"/>
              </a:rPr>
              <a:t>β-</a:t>
            </a:r>
            <a:r>
              <a:rPr lang="en-US" sz="1800" dirty="0">
                <a:cs typeface="Times New Roman" pitchFamily="18" charset="0"/>
              </a:rPr>
              <a:t>CD</a:t>
            </a:r>
            <a:r>
              <a:rPr lang="el-GR" sz="1800" dirty="0">
                <a:cs typeface="Times New Roman" pitchFamily="18" charset="0"/>
              </a:rPr>
              <a:t>: προκαλεί </a:t>
            </a:r>
            <a:r>
              <a:rPr lang="el-GR" sz="1800" dirty="0" err="1">
                <a:cs typeface="Times New Roman" pitchFamily="18" charset="0"/>
              </a:rPr>
              <a:t>νεφροτοξικότητα</a:t>
            </a:r>
            <a:r>
              <a:rPr lang="el-GR" sz="1800" dirty="0">
                <a:cs typeface="Times New Roman" pitchFamily="18" charset="0"/>
              </a:rPr>
              <a:t>, μικρή διαλυτότητα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sz="1800" dirty="0">
                <a:cs typeface="Times New Roman" pitchFamily="18" charset="0"/>
              </a:rPr>
              <a:t>Τροποποιημένες </a:t>
            </a:r>
            <a:r>
              <a:rPr lang="el-GR" sz="1800" dirty="0" err="1">
                <a:cs typeface="Times New Roman" pitchFamily="18" charset="0"/>
              </a:rPr>
              <a:t>κυκλοδεξτρίνες</a:t>
            </a:r>
            <a:r>
              <a:rPr lang="en-US" sz="1800" dirty="0">
                <a:cs typeface="Times New Roman" pitchFamily="18" charset="0"/>
              </a:rPr>
              <a:t> </a:t>
            </a:r>
            <a:r>
              <a:rPr lang="el-GR" sz="1800" dirty="0" smtClean="0">
                <a:cs typeface="Times New Roman" pitchFamily="18" charset="0"/>
              </a:rPr>
              <a:t>(</a:t>
            </a:r>
            <a:r>
              <a:rPr lang="en-US" sz="1800" dirty="0" smtClean="0">
                <a:cs typeface="Times New Roman" pitchFamily="18" charset="0"/>
              </a:rPr>
              <a:t>methyl</a:t>
            </a:r>
            <a:r>
              <a:rPr lang="el-GR" sz="1800" dirty="0" smtClean="0">
                <a:cs typeface="Times New Roman" pitchFamily="18" charset="0"/>
              </a:rPr>
              <a:t>-, </a:t>
            </a:r>
            <a:r>
              <a:rPr lang="en-US" sz="1800" dirty="0" err="1" smtClean="0">
                <a:cs typeface="Times New Roman" pitchFamily="18" charset="0"/>
              </a:rPr>
              <a:t>hydroxypropyl</a:t>
            </a:r>
            <a:r>
              <a:rPr lang="el-GR" sz="1800" dirty="0" smtClean="0">
                <a:cs typeface="Times New Roman" pitchFamily="18" charset="0"/>
              </a:rPr>
              <a:t>-, </a:t>
            </a:r>
            <a:r>
              <a:rPr lang="en-US" sz="1800" dirty="0" err="1" smtClean="0">
                <a:cs typeface="Times New Roman" pitchFamily="18" charset="0"/>
              </a:rPr>
              <a:t>sulfobutylether</a:t>
            </a:r>
            <a:r>
              <a:rPr lang="en-US" sz="1800" dirty="0" smtClean="0">
                <a:cs typeface="Times New Roman" pitchFamily="18" charset="0"/>
              </a:rPr>
              <a:t>-</a:t>
            </a:r>
            <a:r>
              <a:rPr lang="el-GR" sz="1800" dirty="0" smtClean="0">
                <a:cs typeface="Times New Roman" pitchFamily="18" charset="0"/>
              </a:rPr>
              <a:t>)</a:t>
            </a:r>
            <a:endParaRPr lang="en-US" sz="1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2835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57200"/>
            <a:ext cx="8134672" cy="685784"/>
          </a:xfrm>
        </p:spPr>
        <p:txBody>
          <a:bodyPr/>
          <a:lstStyle/>
          <a:p>
            <a:r>
              <a:rPr lang="el-GR" sz="2400" b="1" dirty="0"/>
              <a:t>Εμπορικά σκευάσματα </a:t>
            </a:r>
            <a:r>
              <a:rPr lang="el-GR" sz="2400" b="1" dirty="0" err="1"/>
              <a:t>συμπλόκων</a:t>
            </a:r>
            <a:r>
              <a:rPr lang="el-GR" sz="2400" b="1" dirty="0"/>
              <a:t> </a:t>
            </a:r>
            <a:r>
              <a:rPr lang="el-GR" sz="2400" b="1" dirty="0" err="1"/>
              <a:t>β.ε</a:t>
            </a:r>
            <a:r>
              <a:rPr lang="el-GR" sz="2400" b="1" dirty="0"/>
              <a:t> και </a:t>
            </a:r>
            <a:r>
              <a:rPr lang="el-GR" sz="2400" b="1" dirty="0" err="1"/>
              <a:t>κυκλοδεξτρινών</a:t>
            </a:r>
            <a:endParaRPr lang="en-US" sz="2400" b="1" dirty="0"/>
          </a:p>
        </p:txBody>
      </p:sp>
      <p:graphicFrame>
        <p:nvGraphicFramePr>
          <p:cNvPr id="64549" name="Group 37"/>
          <p:cNvGraphicFramePr>
            <a:graphicFrameLocks noGrp="1"/>
          </p:cNvGraphicFramePr>
          <p:nvPr>
            <p:ph idx="1"/>
          </p:nvPr>
        </p:nvGraphicFramePr>
        <p:xfrm>
          <a:off x="714348" y="1214422"/>
          <a:ext cx="7772400" cy="4144647"/>
        </p:xfrm>
        <a:graphic>
          <a:graphicData uri="http://schemas.openxmlformats.org/drawingml/2006/table">
            <a:tbl>
              <a:tblPr/>
              <a:tblGrid>
                <a:gridCol w="1762125"/>
                <a:gridCol w="2163763"/>
                <a:gridCol w="3846512"/>
              </a:tblGrid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Cyclodextrin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Βιοδραστική</a:t>
                      </a:r>
                      <a:r>
                        <a:rPr kumimoji="0" lang="el-G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ένωση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Εμπορικό όνομα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a</a:t>
                      </a: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PEG</a:t>
                      </a:r>
                      <a:r>
                        <a:rPr kumimoji="0" lang="en-US" sz="15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iv infusion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Prostavastin (Eur.), Caverject (USA)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b</a:t>
                      </a: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Piroxicam tablets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Brexin (Eur.)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HP</a:t>
                      </a: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b</a:t>
                      </a: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Intraconazole oral solution and iv soln.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Sporanox (Eur. and USA)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SBE</a:t>
                      </a: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b</a:t>
                      </a: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Ziprasidone maleate im solution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Zeldox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(Eur.),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Geodon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(USA)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RM</a:t>
                      </a: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b</a:t>
                      </a: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Estradiol nasal spray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Aerodiol (Eur.)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g</a:t>
                      </a: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OP-1206 tablets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Opalmon (Japan)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HP</a:t>
                      </a: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g</a:t>
                      </a: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Diclofenac sodium eye drop solution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Voltaren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(EUR.)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5882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5410200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el-GR" sz="2000" b="1">
                <a:cs typeface="Times New Roman" pitchFamily="18" charset="0"/>
              </a:rPr>
              <a:t>Μακρομοριακές ενώσεις έγκλεισης: Μοριακά κόσκινα</a:t>
            </a:r>
            <a:endParaRPr lang="el-GR" sz="2000">
              <a:cs typeface="Times New Roman" pitchFamily="18" charset="0"/>
            </a:endParaRPr>
          </a:p>
          <a:p>
            <a:pPr marL="0" indent="0" algn="just">
              <a:spcBef>
                <a:spcPct val="60000"/>
              </a:spcBef>
              <a:buFontTx/>
              <a:buNone/>
            </a:pPr>
            <a:r>
              <a:rPr lang="el-GR" sz="2000">
                <a:cs typeface="Times New Roman" pitchFamily="18" charset="0"/>
              </a:rPr>
              <a:t>Διαχωρισμός μορίων με διαφορετικό μέγεθος</a:t>
            </a:r>
          </a:p>
          <a:p>
            <a:pPr marL="0" indent="0" algn="just">
              <a:buFontTx/>
              <a:buNone/>
            </a:pPr>
            <a:r>
              <a:rPr lang="el-GR" sz="2000">
                <a:cs typeface="Times New Roman" pitchFamily="18" charset="0"/>
              </a:rPr>
              <a:t>Ζεόλιθοι, Δεξτράνες, </a:t>
            </a:r>
            <a:r>
              <a:rPr lang="en-US" sz="2000">
                <a:cs typeface="Times New Roman" pitchFamily="18" charset="0"/>
              </a:rPr>
              <a:t>Silica</a:t>
            </a:r>
            <a:r>
              <a:rPr lang="el-GR" sz="2000">
                <a:cs typeface="Times New Roman" pitchFamily="18" charset="0"/>
              </a:rPr>
              <a:t> </a:t>
            </a:r>
            <a:r>
              <a:rPr lang="en-US" sz="2000">
                <a:cs typeface="Times New Roman" pitchFamily="18" charset="0"/>
              </a:rPr>
              <a:t>Gel</a:t>
            </a:r>
            <a:r>
              <a:rPr lang="el-GR" sz="2000">
                <a:cs typeface="Times New Roman" pitchFamily="18" charset="0"/>
              </a:rPr>
              <a:t> και συγγενείς ενώσεις</a:t>
            </a:r>
          </a:p>
          <a:p>
            <a:pPr marL="0" indent="0" algn="just">
              <a:buFontTx/>
              <a:buNone/>
            </a:pPr>
            <a:r>
              <a:rPr lang="el-GR" sz="2000">
                <a:cs typeface="Times New Roman" pitchFamily="18" charset="0"/>
              </a:rPr>
              <a:t>Τοποθέτηση των ατόμων σε τρισδιάστατη δομή και δημιουργία καναλιών και κοιλοτήτων</a:t>
            </a:r>
          </a:p>
          <a:p>
            <a:pPr marL="0" indent="0">
              <a:buFontTx/>
              <a:buNone/>
            </a:pPr>
            <a:r>
              <a:rPr lang="el-GR" sz="2000">
                <a:cs typeface="Times New Roman" pitchFamily="18" charset="0"/>
              </a:rPr>
              <a:t>Παρασκευή μοριακών κόσκινων με διαφορετικό μέγεθος πόρων </a:t>
            </a:r>
            <a:endParaRPr lang="en-US" sz="200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9578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l-GR" sz="2400" b="1" dirty="0">
                <a:cs typeface="Times New Roman" pitchFamily="18" charset="0"/>
              </a:rPr>
              <a:t>Μέθοδοι για την ανάλυση των </a:t>
            </a:r>
            <a:r>
              <a:rPr lang="el-GR" sz="2400" b="1" dirty="0" err="1">
                <a:cs typeface="Times New Roman" pitchFamily="18" charset="0"/>
              </a:rPr>
              <a:t>συμπλόκων</a:t>
            </a:r>
            <a:r>
              <a:rPr lang="en-US" sz="2400" dirty="0"/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>
              <a:buFontTx/>
              <a:buNone/>
            </a:pPr>
            <a:r>
              <a:rPr lang="el-GR" sz="2400" b="1" dirty="0">
                <a:cs typeface="Times New Roman" pitchFamily="18" charset="0"/>
              </a:rPr>
              <a:t>Προσδιορισμός:</a:t>
            </a:r>
            <a:r>
              <a:rPr lang="en-US" sz="2400" dirty="0"/>
              <a:t> </a:t>
            </a:r>
            <a:endParaRPr lang="el-GR" sz="2400" dirty="0"/>
          </a:p>
          <a:p>
            <a:pPr>
              <a:buFontTx/>
              <a:buNone/>
            </a:pPr>
            <a:r>
              <a:rPr lang="el-GR" sz="2400" dirty="0"/>
              <a:t>	1. </a:t>
            </a:r>
            <a:r>
              <a:rPr lang="el-GR" sz="2000" dirty="0" err="1">
                <a:cs typeface="Times New Roman" pitchFamily="18" charset="0"/>
              </a:rPr>
              <a:t>Στοιχειομετρικός</a:t>
            </a:r>
            <a:r>
              <a:rPr lang="el-GR" sz="2000" dirty="0">
                <a:cs typeface="Times New Roman" pitchFamily="18" charset="0"/>
              </a:rPr>
              <a:t> λόγος δότη – λήπτη και</a:t>
            </a:r>
            <a:r>
              <a:rPr lang="en-US" sz="2000" dirty="0"/>
              <a:t> </a:t>
            </a:r>
            <a:endParaRPr lang="el-GR" sz="2000" dirty="0"/>
          </a:p>
          <a:p>
            <a:pPr>
              <a:buFontTx/>
              <a:buNone/>
            </a:pPr>
            <a:r>
              <a:rPr lang="el-GR" sz="2000" dirty="0"/>
              <a:t>	2. </a:t>
            </a:r>
            <a:r>
              <a:rPr lang="el-GR" sz="2000" dirty="0">
                <a:cs typeface="Times New Roman" pitchFamily="18" charset="0"/>
              </a:rPr>
              <a:t>Σταθερά σταθερότητας (σχηματισμού)</a:t>
            </a:r>
            <a:r>
              <a:rPr lang="en-US" sz="2000" dirty="0"/>
              <a:t> </a:t>
            </a:r>
            <a:endParaRPr lang="el-GR" sz="2000" dirty="0"/>
          </a:p>
          <a:p>
            <a:pPr>
              <a:buFontTx/>
              <a:buNone/>
            </a:pPr>
            <a:endParaRPr lang="el-GR" sz="2400" dirty="0"/>
          </a:p>
          <a:p>
            <a:pPr>
              <a:buFontTx/>
              <a:buNone/>
            </a:pPr>
            <a:r>
              <a:rPr lang="el-GR" sz="2400" b="1" dirty="0">
                <a:cs typeface="Times New Roman" pitchFamily="18" charset="0"/>
              </a:rPr>
              <a:t>Μέθοδοι Προσδιορισμού:</a:t>
            </a:r>
            <a:r>
              <a:rPr lang="en-US" sz="2400" dirty="0"/>
              <a:t> </a:t>
            </a:r>
            <a:endParaRPr lang="el-GR" sz="2400" dirty="0"/>
          </a:p>
          <a:p>
            <a:pPr>
              <a:buFontTx/>
              <a:buNone/>
            </a:pPr>
            <a:r>
              <a:rPr lang="el-GR" sz="2400" dirty="0"/>
              <a:t>	1. </a:t>
            </a:r>
            <a:r>
              <a:rPr lang="el-GR" sz="2000" dirty="0">
                <a:cs typeface="Times New Roman" pitchFamily="18" charset="0"/>
              </a:rPr>
              <a:t>Μέθοδος της συνεχούς μεταβολής,</a:t>
            </a:r>
            <a:r>
              <a:rPr lang="en-US" sz="2000" dirty="0"/>
              <a:t> </a:t>
            </a:r>
            <a:endParaRPr lang="el-GR" sz="2000" dirty="0"/>
          </a:p>
          <a:p>
            <a:pPr>
              <a:buFontTx/>
              <a:buNone/>
            </a:pPr>
            <a:r>
              <a:rPr lang="el-GR" sz="2000" dirty="0"/>
              <a:t>	2. </a:t>
            </a:r>
            <a:r>
              <a:rPr lang="el-GR" sz="2000" dirty="0">
                <a:cs typeface="Times New Roman" pitchFamily="18" charset="0"/>
              </a:rPr>
              <a:t>Μέθοδος της </a:t>
            </a:r>
            <a:r>
              <a:rPr lang="el-GR" sz="2000" dirty="0" err="1">
                <a:cs typeface="Times New Roman" pitchFamily="18" charset="0"/>
              </a:rPr>
              <a:t>ποτενσιομετρικής</a:t>
            </a:r>
            <a:r>
              <a:rPr lang="el-GR" sz="2000" dirty="0">
                <a:cs typeface="Times New Roman" pitchFamily="18" charset="0"/>
              </a:rPr>
              <a:t> τιτλοδότησης,</a:t>
            </a:r>
            <a:r>
              <a:rPr lang="en-US" sz="2000" dirty="0"/>
              <a:t> </a:t>
            </a:r>
            <a:endParaRPr lang="el-GR" sz="2000" dirty="0"/>
          </a:p>
          <a:p>
            <a:pPr>
              <a:buFontTx/>
              <a:buNone/>
            </a:pPr>
            <a:r>
              <a:rPr lang="el-GR" sz="2000" dirty="0"/>
              <a:t>	3. </a:t>
            </a:r>
            <a:r>
              <a:rPr lang="el-GR" sz="2000" dirty="0">
                <a:cs typeface="Times New Roman" pitchFamily="18" charset="0"/>
              </a:rPr>
              <a:t>Μέθοδος της κατανομής,</a:t>
            </a:r>
            <a:r>
              <a:rPr lang="en-US" sz="2000" dirty="0"/>
              <a:t> </a:t>
            </a:r>
            <a:endParaRPr lang="el-GR" sz="2000" dirty="0"/>
          </a:p>
          <a:p>
            <a:pPr>
              <a:buFontTx/>
              <a:buNone/>
            </a:pPr>
            <a:r>
              <a:rPr lang="el-GR" sz="2000" dirty="0"/>
              <a:t>	4. </a:t>
            </a:r>
            <a:r>
              <a:rPr lang="el-GR" sz="2000" dirty="0">
                <a:cs typeface="Times New Roman" pitchFamily="18" charset="0"/>
              </a:rPr>
              <a:t>Μέθοδος της διαλυτότητας και</a:t>
            </a:r>
            <a:r>
              <a:rPr lang="en-US" sz="2000" dirty="0"/>
              <a:t> </a:t>
            </a:r>
            <a:endParaRPr lang="el-GR" sz="2000" dirty="0"/>
          </a:p>
          <a:p>
            <a:pPr>
              <a:buFontTx/>
              <a:buNone/>
            </a:pPr>
            <a:r>
              <a:rPr lang="el-GR" sz="2000" dirty="0"/>
              <a:t>	5. </a:t>
            </a:r>
            <a:r>
              <a:rPr lang="el-GR" sz="2000" dirty="0">
                <a:cs typeface="Times New Roman" pitchFamily="18" charset="0"/>
              </a:rPr>
              <a:t>Φασματοσκοπική Μέθοδος.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07184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r>
              <a:rPr lang="el-GR" sz="2400" b="1" dirty="0">
                <a:cs typeface="Times New Roman" pitchFamily="18" charset="0"/>
              </a:rPr>
              <a:t>Μέθοδος της Συνεχούς Μεταβολής</a:t>
            </a:r>
            <a:endParaRPr lang="en-US" sz="2400" b="1" dirty="0">
              <a:cs typeface="Times New Roman" pitchFamily="18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066800"/>
            <a:ext cx="8001000" cy="2209800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el-GR" sz="2000" dirty="0">
                <a:cs typeface="Times New Roman" pitchFamily="18" charset="0"/>
              </a:rPr>
              <a:t>Προσθετική Ιδιότητα: διηλεκτρική σταθερά, συντελεστής μοριακής απορρόφησης, δείκτης διάθλασης – έναντι του γραμμομοριακού κλάσματος του ενός συστατικού</a:t>
            </a:r>
          </a:p>
          <a:p>
            <a:pPr marL="0" indent="0" algn="just">
              <a:buFontTx/>
              <a:buNone/>
            </a:pPr>
            <a:r>
              <a:rPr lang="el-GR" sz="2000" dirty="0">
                <a:cs typeface="Times New Roman" pitchFamily="18" charset="0"/>
              </a:rPr>
              <a:t>Αντίδραση: </a:t>
            </a:r>
            <a:r>
              <a:rPr lang="en-US" sz="2000" dirty="0" err="1">
                <a:cs typeface="Times New Roman" pitchFamily="18" charset="0"/>
              </a:rPr>
              <a:t>aM</a:t>
            </a:r>
            <a:r>
              <a:rPr lang="el-GR" sz="2000" dirty="0">
                <a:cs typeface="Times New Roman" pitchFamily="18" charset="0"/>
              </a:rPr>
              <a:t> + </a:t>
            </a:r>
            <a:r>
              <a:rPr lang="en-US" sz="2000" dirty="0" err="1">
                <a:cs typeface="Times New Roman" pitchFamily="18" charset="0"/>
              </a:rPr>
              <a:t>bL</a:t>
            </a:r>
            <a:r>
              <a:rPr lang="el-GR" sz="2000" dirty="0">
                <a:cs typeface="Times New Roman" pitchFamily="18" charset="0"/>
              </a:rPr>
              <a:t> </a:t>
            </a:r>
            <a:r>
              <a:rPr lang="en-US" sz="2000" dirty="0">
                <a:cs typeface="Times New Roman" pitchFamily="18" charset="0"/>
                <a:sym typeface="Symbol" pitchFamily="18" charset="2"/>
              </a:rPr>
              <a:t></a:t>
            </a:r>
            <a:r>
              <a:rPr lang="el-GR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M</a:t>
            </a:r>
            <a:r>
              <a:rPr lang="en-US" sz="2000" baseline="-30000" dirty="0" err="1">
                <a:cs typeface="Times New Roman" pitchFamily="18" charset="0"/>
              </a:rPr>
              <a:t>a</a:t>
            </a:r>
            <a:r>
              <a:rPr lang="en-US" sz="2000" dirty="0" err="1">
                <a:cs typeface="Times New Roman" pitchFamily="18" charset="0"/>
              </a:rPr>
              <a:t>L</a:t>
            </a:r>
            <a:r>
              <a:rPr lang="en-US" sz="2000" baseline="-30000" dirty="0" err="1">
                <a:cs typeface="Times New Roman" pitchFamily="18" charset="0"/>
              </a:rPr>
              <a:t>b</a:t>
            </a:r>
            <a:endParaRPr lang="el-GR" sz="2000" dirty="0"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r>
              <a:rPr lang="el-GR" sz="2000" dirty="0">
                <a:cs typeface="Times New Roman" pitchFamily="18" charset="0"/>
              </a:rPr>
              <a:t>Μη αλληλεπίδραση των συστατικών του μίγματος: ευθεία γραμμή</a:t>
            </a:r>
          </a:p>
          <a:p>
            <a:pPr marL="0" indent="0" algn="just">
              <a:buFontTx/>
              <a:buNone/>
            </a:pPr>
            <a:r>
              <a:rPr lang="el-GR" sz="2000" dirty="0">
                <a:cs typeface="Times New Roman" pitchFamily="18" charset="0"/>
              </a:rPr>
              <a:t>Αλληλεπίδραση των συστατικών του μίγματος: δύο ευθύγραμμα τμήματα</a:t>
            </a:r>
          </a:p>
          <a:p>
            <a:pPr marL="0" indent="0">
              <a:buFontTx/>
              <a:buNone/>
            </a:pPr>
            <a:endParaRPr lang="en-US" sz="2000" dirty="0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2557463" y="1776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29705" name="Object 9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2438400" y="3048000"/>
          <a:ext cx="4191000" cy="343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99" r:id="rId3" imgW="5026660" imgH="4118610" progId="Origin50.Graph">
                  <p:embed/>
                </p:oleObj>
              </mc:Choice>
              <mc:Fallback>
                <p:oleObj r:id="rId3" imgW="5026660" imgH="4118610" progId="Origin50.Graph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048000"/>
                        <a:ext cx="4191000" cy="3433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89192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533400"/>
            <a:ext cx="8001000" cy="762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2000">
                <a:cs typeface="Times New Roman" pitchFamily="18" charset="0"/>
              </a:rPr>
              <a:t>Το άθροισμα των ολικών συγκεντρώσεων των συστατικών του συμπλόκου παραμένει σταθερό</a:t>
            </a:r>
            <a:r>
              <a:rPr lang="en-US" sz="2000"/>
              <a:t> </a:t>
            </a:r>
          </a:p>
        </p:txBody>
      </p:sp>
      <p:graphicFrame>
        <p:nvGraphicFramePr>
          <p:cNvPr id="3277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276600" y="1219200"/>
          <a:ext cx="16764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6" name="Equation" r:id="rId3" imgW="889000" imgH="228600" progId="Equation.3">
                  <p:embed/>
                </p:oleObj>
              </mc:Choice>
              <mc:Fallback>
                <p:oleObj name="Equation" r:id="rId3" imgW="889000" imgH="2286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219200"/>
                        <a:ext cx="1676400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447800" y="3048000"/>
          <a:ext cx="2819400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7" name="Equation" r:id="rId5" imgW="1574800" imgH="419100" progId="Equation.3">
                  <p:embed/>
                </p:oleObj>
              </mc:Choice>
              <mc:Fallback>
                <p:oleObj name="Equation" r:id="rId5" imgW="1574800" imgH="4191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048000"/>
                        <a:ext cx="2819400" cy="750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609600" y="1752600"/>
            <a:ext cx="807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l-GR" sz="2000">
                <a:cs typeface="Times New Roman" pitchFamily="18" charset="0"/>
              </a:rPr>
              <a:t>Μέτρηση της απορρόφησης σε ορισμένο μήκος κύματος έναντι του γραμμομοριακού κλάσματος του ενός συστατικού</a:t>
            </a:r>
          </a:p>
          <a:p>
            <a:pPr algn="just">
              <a:spcBef>
                <a:spcPct val="20000"/>
              </a:spcBef>
            </a:pPr>
            <a:r>
              <a:rPr lang="el-GR" sz="2000">
                <a:cs typeface="Times New Roman" pitchFamily="18" charset="0"/>
              </a:rPr>
              <a:t>Στο μέγιστο της απορρόφησης:</a:t>
            </a:r>
          </a:p>
          <a:p>
            <a:pPr algn="just">
              <a:spcBef>
                <a:spcPct val="20000"/>
              </a:spcBef>
            </a:pPr>
            <a:endParaRPr lang="en-US" sz="2000"/>
          </a:p>
        </p:txBody>
      </p:sp>
      <p:graphicFrame>
        <p:nvGraphicFramePr>
          <p:cNvPr id="32775" name="Object 7"/>
          <p:cNvGraphicFramePr>
            <a:graphicFrameLocks noChangeAspect="1"/>
          </p:cNvGraphicFramePr>
          <p:nvPr/>
        </p:nvGraphicFramePr>
        <p:xfrm>
          <a:off x="5181600" y="3048000"/>
          <a:ext cx="129540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8" name="Equation" r:id="rId7" imgW="761669" imgH="418918" progId="Equation.3">
                  <p:embed/>
                </p:oleObj>
              </mc:Choice>
              <mc:Fallback>
                <p:oleObj name="Equation" r:id="rId7" imgW="761669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048000"/>
                        <a:ext cx="1295400" cy="71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685800" y="4191000"/>
            <a:ext cx="4267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l-GR" sz="2000">
                <a:cs typeface="Times New Roman" pitchFamily="18" charset="0"/>
              </a:rPr>
              <a:t>Μεταβολή της απορρόφησης έναντι του γραμμομοριακού κλάσματος του ενός συστατικού όταν σχηματίζεται ένα σύμπλοκο ανάμεσα στα δύο συστατικά με λόγο 2:1</a:t>
            </a:r>
            <a:r>
              <a:rPr lang="en-US" sz="2000">
                <a:cs typeface="Times New Roman" pitchFamily="18" charset="0"/>
              </a:rPr>
              <a:t> </a:t>
            </a: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2395538" y="1638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327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533388"/>
              </p:ext>
            </p:extLst>
          </p:nvPr>
        </p:nvGraphicFramePr>
        <p:xfrm>
          <a:off x="5138738" y="3573016"/>
          <a:ext cx="3657600" cy="300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9" r:id="rId9" imgW="5026660" imgH="4131310" progId="Origin50.Graph">
                  <p:embed/>
                </p:oleObj>
              </mc:Choice>
              <mc:Fallback>
                <p:oleObj r:id="rId9" imgW="5026660" imgH="413131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8738" y="3573016"/>
                        <a:ext cx="3657600" cy="300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7359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762000"/>
            <a:ext cx="8208912" cy="25908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l-GR" sz="2400" dirty="0">
                <a:cs typeface="Times New Roman" pitchFamily="18" charset="0"/>
              </a:rPr>
              <a:t>Προϋποθέσεις για την εφαρμογή της μεθόδου:</a:t>
            </a:r>
          </a:p>
          <a:p>
            <a:pPr marL="609600" indent="-609600">
              <a:spcBef>
                <a:spcPct val="60000"/>
              </a:spcBef>
              <a:buFontTx/>
              <a:buAutoNum type="arabicPeriod"/>
            </a:pPr>
            <a:r>
              <a:rPr lang="el-GR" sz="2000" dirty="0">
                <a:cs typeface="Times New Roman" pitchFamily="18" charset="0"/>
              </a:rPr>
              <a:t>το σύστημα να ακολουθεί το Νόμο </a:t>
            </a:r>
            <a:r>
              <a:rPr lang="el-GR" sz="2000" dirty="0" smtClean="0">
                <a:cs typeface="Times New Roman" pitchFamily="18" charset="0"/>
              </a:rPr>
              <a:t>Beer-</a:t>
            </a:r>
            <a:r>
              <a:rPr lang="en-US" sz="2000" dirty="0" smtClean="0">
                <a:cs typeface="Times New Roman" pitchFamily="18" charset="0"/>
              </a:rPr>
              <a:t>Lambert</a:t>
            </a:r>
            <a:r>
              <a:rPr lang="el-GR" sz="2000" dirty="0" smtClean="0">
                <a:cs typeface="Times New Roman" pitchFamily="18" charset="0"/>
              </a:rPr>
              <a:t>,</a:t>
            </a:r>
            <a:r>
              <a:rPr lang="en-US" sz="2000" dirty="0" smtClean="0"/>
              <a:t> </a:t>
            </a:r>
            <a:endParaRPr lang="el-GR" sz="2000" dirty="0"/>
          </a:p>
          <a:p>
            <a:pPr marL="609600" indent="-609600">
              <a:buFontTx/>
              <a:buAutoNum type="arabicPeriod"/>
            </a:pPr>
            <a:r>
              <a:rPr lang="el-GR" sz="2000" dirty="0">
                <a:cs typeface="Times New Roman" pitchFamily="18" charset="0"/>
              </a:rPr>
              <a:t>να σχηματίζεται μόνο ένα σύμπλοκο στις συνθήκες του πειράματος,</a:t>
            </a:r>
            <a:r>
              <a:rPr lang="en-US" sz="2000" dirty="0"/>
              <a:t> </a:t>
            </a:r>
            <a:endParaRPr lang="el-GR" sz="2000" dirty="0"/>
          </a:p>
          <a:p>
            <a:pPr marL="609600" indent="-609600">
              <a:buFontTx/>
              <a:buAutoNum type="arabicPeriod"/>
            </a:pPr>
            <a:r>
              <a:rPr lang="el-GR" sz="2000" dirty="0">
                <a:cs typeface="Times New Roman" pitchFamily="18" charset="0"/>
              </a:rPr>
              <a:t>η ολική συγκέντρωση μετάλλου και υποκαταστάτη να είναι σταθερή και</a:t>
            </a:r>
            <a:r>
              <a:rPr lang="en-US" sz="2000" dirty="0"/>
              <a:t> </a:t>
            </a:r>
            <a:endParaRPr lang="el-GR" sz="2000" dirty="0"/>
          </a:p>
          <a:p>
            <a:pPr marL="609600" indent="-609600">
              <a:buFontTx/>
              <a:buAutoNum type="arabicPeriod"/>
            </a:pPr>
            <a:r>
              <a:rPr lang="el-GR" sz="2000" dirty="0">
                <a:cs typeface="Times New Roman" pitchFamily="18" charset="0"/>
              </a:rPr>
              <a:t>το pH και η ιοντική ισχύς των διαλυμάτων να διατηρείται σταθερή.</a:t>
            </a:r>
            <a:r>
              <a:rPr lang="en-US" sz="2000" dirty="0"/>
              <a:t> 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257425" y="1557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337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720733"/>
              </p:ext>
            </p:extLst>
          </p:nvPr>
        </p:nvGraphicFramePr>
        <p:xfrm>
          <a:off x="4716016" y="2794000"/>
          <a:ext cx="4114800" cy="332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7" r:id="rId3" imgW="5055870" imgH="4085590" progId="Origin50.Graph">
                  <p:embed/>
                </p:oleObj>
              </mc:Choice>
              <mc:Fallback>
                <p:oleObj r:id="rId3" imgW="5055870" imgH="408559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2794000"/>
                        <a:ext cx="4114800" cy="332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611560" y="3429000"/>
            <a:ext cx="3962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l-GR" sz="2000" dirty="0">
                <a:cs typeface="Times New Roman" pitchFamily="18" charset="0"/>
              </a:rPr>
              <a:t>Μεταβολή της απορρόφησης έναντι του γραμμομοριακού κλάσματος του ενός συστατικού για δύο αρχικές ολικές συγκεντρώσεις των συμπλεκομένων συστατικών – στοιχειομετρία του συμπλόκου 1:1</a:t>
            </a:r>
          </a:p>
        </p:txBody>
      </p:sp>
    </p:spTree>
    <p:extLst>
      <p:ext uri="{BB962C8B-B14F-4D97-AF65-F5344CB8AC3E}">
        <p14:creationId xmlns:p14="http://schemas.microsoft.com/office/powerpoint/2010/main" val="40346423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r>
              <a:rPr lang="el-GR" sz="2400" b="1" dirty="0">
                <a:cs typeface="Times New Roman" pitchFamily="18" charset="0"/>
              </a:rPr>
              <a:t>Μέθοδος της </a:t>
            </a:r>
            <a:r>
              <a:rPr lang="el-GR" sz="2400" b="1" dirty="0" err="1">
                <a:cs typeface="Times New Roman" pitchFamily="18" charset="0"/>
              </a:rPr>
              <a:t>Ποτενσιομετρικής</a:t>
            </a:r>
            <a:r>
              <a:rPr lang="el-GR" sz="2400" b="1" dirty="0">
                <a:cs typeface="Times New Roman" pitchFamily="18" charset="0"/>
              </a:rPr>
              <a:t> Τιτλοδότησης</a:t>
            </a:r>
            <a:r>
              <a:rPr lang="en-US" sz="2400" dirty="0"/>
              <a:t>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7696200" cy="457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2000">
                <a:cs typeface="Times New Roman" pitchFamily="18" charset="0"/>
              </a:rPr>
              <a:t>Σχηματισμός συμπλόκου – αποδέσμευση πρωτονίων (μείωση του </a:t>
            </a:r>
            <a:r>
              <a:rPr lang="en-US" sz="2000">
                <a:cs typeface="Times New Roman" pitchFamily="18" charset="0"/>
              </a:rPr>
              <a:t>pH</a:t>
            </a:r>
            <a:r>
              <a:rPr lang="el-GR" sz="2000">
                <a:cs typeface="Times New Roman" pitchFamily="18" charset="0"/>
              </a:rPr>
              <a:t>)</a:t>
            </a:r>
            <a:r>
              <a:rPr lang="en-US" sz="2000"/>
              <a:t> 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1976438" y="3243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1600200" y="1905000"/>
          <a:ext cx="5867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2" r:id="rId3" imgW="3403600" imgH="241300" progId="Equation.3">
                  <p:embed/>
                </p:oleObj>
              </mc:Choice>
              <mc:Fallback>
                <p:oleObj r:id="rId3" imgW="34036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905000"/>
                        <a:ext cx="58674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2347913" y="1571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348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783804"/>
              </p:ext>
            </p:extLst>
          </p:nvPr>
        </p:nvGraphicFramePr>
        <p:xfrm>
          <a:off x="3491880" y="2132856"/>
          <a:ext cx="5181600" cy="432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3" r:id="rId5" imgW="5019040" imgH="4168140" progId="Origin50.Graph">
                  <p:embed/>
                </p:oleObj>
              </mc:Choice>
              <mc:Fallback>
                <p:oleObj r:id="rId5" imgW="5019040" imgH="416814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2132856"/>
                        <a:ext cx="5181600" cy="432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533400" y="3124200"/>
            <a:ext cx="3124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l-GR" sz="2000">
                <a:cs typeface="Times New Roman" pitchFamily="18" charset="0"/>
              </a:rPr>
              <a:t>Καμπύλες τιτλοδότησης διαλύματος ουδέτερου αμινοξέος (καμπύλη Ι) και διαλύματος ουδέτερου αμινοξέος – δισθενούς κατιόντος (καμπύλη ΙΙ).</a:t>
            </a:r>
            <a:r>
              <a:rPr lang="en-US" sz="2000"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526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305800" cy="457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2000">
                <a:cs typeface="Times New Roman" pitchFamily="18" charset="0"/>
              </a:rPr>
              <a:t>Αντιδράσεις Σχηματισμού – Μαθηματικές Εκφράσεις σταθερών σχηματισμού</a:t>
            </a:r>
            <a:r>
              <a:rPr lang="en-US" sz="2000"/>
              <a:t> 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290888" y="3143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990600" y="1219200"/>
          <a:ext cx="3352800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8" r:id="rId3" imgW="1854200" imgH="419100" progId="Equation.3">
                  <p:embed/>
                </p:oleObj>
              </mc:Choice>
              <mc:Fallback>
                <p:oleObj r:id="rId3" imgW="18542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219200"/>
                        <a:ext cx="3352800" cy="747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3124200" y="3133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35846" name="Object 6"/>
          <p:cNvGraphicFramePr>
            <a:graphicFrameLocks noChangeAspect="1"/>
          </p:cNvGraphicFramePr>
          <p:nvPr/>
        </p:nvGraphicFramePr>
        <p:xfrm>
          <a:off x="4572000" y="1219200"/>
          <a:ext cx="373380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9" r:id="rId5" imgW="2133600" imgH="431800" progId="Equation.3">
                  <p:embed/>
                </p:oleObj>
              </mc:Choice>
              <mc:Fallback>
                <p:oleObj r:id="rId5" imgW="2133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219200"/>
                        <a:ext cx="3733800" cy="760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2824163" y="3133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35848" name="Object 8"/>
          <p:cNvGraphicFramePr>
            <a:graphicFrameLocks noChangeAspect="1"/>
          </p:cNvGraphicFramePr>
          <p:nvPr/>
        </p:nvGraphicFramePr>
        <p:xfrm>
          <a:off x="2286000" y="2286000"/>
          <a:ext cx="457200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0" r:id="rId7" imgW="2641600" imgH="444500" progId="Equation.3">
                  <p:embed/>
                </p:oleObj>
              </mc:Choice>
              <mc:Fallback>
                <p:oleObj r:id="rId7" imgW="26416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286000"/>
                        <a:ext cx="4572000" cy="773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457200" y="3200400"/>
            <a:ext cx="8382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l-GR" sz="2000">
                <a:cs typeface="Times New Roman" pitchFamily="18" charset="0"/>
              </a:rPr>
              <a:t>β: σταθερά σταθερότητας</a:t>
            </a:r>
          </a:p>
          <a:p>
            <a:pPr algn="just">
              <a:spcBef>
                <a:spcPct val="20000"/>
              </a:spcBef>
            </a:pPr>
            <a:r>
              <a:rPr lang="el-GR" sz="2000"/>
              <a:t>Σ</a:t>
            </a:r>
            <a:r>
              <a:rPr lang="el-GR" sz="2000">
                <a:cs typeface="Times New Roman" pitchFamily="18" charset="0"/>
              </a:rPr>
              <a:t>υνάρτηση σχηματισμού (λόγος της ολικής συγκέντρωσης του δεσμευμένου ουδέτερου αμινοξέος προς την ολική συγκέντρωση των μεταλλοϊόντων στο διάλυμα)</a:t>
            </a:r>
            <a:r>
              <a:rPr lang="el-GR" sz="2000"/>
              <a:t> - </a:t>
            </a:r>
            <a:r>
              <a:rPr lang="el-GR" sz="2000">
                <a:cs typeface="Times New Roman" pitchFamily="18" charset="0"/>
              </a:rPr>
              <a:t>ακέραιες τιμές (1 και 2 σε αυτή την περίπτωση) </a:t>
            </a:r>
            <a:endParaRPr lang="el-GR" sz="2000"/>
          </a:p>
          <a:p>
            <a:pPr algn="just">
              <a:spcBef>
                <a:spcPct val="20000"/>
              </a:spcBef>
            </a:pPr>
            <a:endParaRPr lang="en-US" sz="2000"/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3505200" y="3119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35852" name="Object 12"/>
          <p:cNvGraphicFramePr>
            <a:graphicFrameLocks noChangeAspect="1"/>
          </p:cNvGraphicFramePr>
          <p:nvPr/>
        </p:nvGraphicFramePr>
        <p:xfrm>
          <a:off x="2971800" y="4800600"/>
          <a:ext cx="297180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1" r:id="rId9" imgW="1524000" imgH="444500" progId="Equation.3">
                  <p:embed/>
                </p:oleObj>
              </mc:Choice>
              <mc:Fallback>
                <p:oleObj r:id="rId9" imgW="15240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800600"/>
                        <a:ext cx="2971800" cy="862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2478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587152"/>
          </a:xfrm>
        </p:spPr>
        <p:txBody>
          <a:bodyPr/>
          <a:lstStyle/>
          <a:p>
            <a:r>
              <a:rPr lang="el-GR" sz="2800" b="1" dirty="0" smtClean="0"/>
              <a:t>ΠΕΡΙΕΧΟΜΕΝΑ</a:t>
            </a:r>
            <a:endParaRPr lang="el-G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96752"/>
            <a:ext cx="7772400" cy="4899248"/>
          </a:xfrm>
        </p:spPr>
        <p:txBody>
          <a:bodyPr/>
          <a:lstStyle/>
          <a:p>
            <a:pPr marL="0" indent="0">
              <a:buNone/>
            </a:pPr>
            <a:r>
              <a:rPr lang="el-GR" sz="2000" dirty="0" smtClean="0"/>
              <a:t>ΣΥΜΠΛΟΚΟΠΟΙΗΣΗ</a:t>
            </a:r>
          </a:p>
          <a:p>
            <a:pPr marL="0" indent="0">
              <a:buNone/>
            </a:pPr>
            <a:r>
              <a:rPr lang="el-GR" sz="2000" dirty="0"/>
              <a:t>	</a:t>
            </a:r>
            <a:r>
              <a:rPr lang="el-GR" sz="2000" dirty="0" smtClean="0"/>
              <a:t>Μεταλλικά σύμπλοκα</a:t>
            </a:r>
          </a:p>
          <a:p>
            <a:pPr marL="0" indent="0">
              <a:buNone/>
            </a:pPr>
            <a:r>
              <a:rPr lang="el-GR" sz="2000" dirty="0"/>
              <a:t>	</a:t>
            </a:r>
            <a:r>
              <a:rPr lang="el-GR" sz="2000" dirty="0" smtClean="0"/>
              <a:t>Οργανικά μοριακά σύμπλοκα</a:t>
            </a:r>
          </a:p>
          <a:p>
            <a:pPr marL="0" indent="0">
              <a:buNone/>
            </a:pPr>
            <a:r>
              <a:rPr lang="el-GR" sz="2000" dirty="0"/>
              <a:t>	</a:t>
            </a:r>
            <a:r>
              <a:rPr lang="el-GR" sz="2000" dirty="0" smtClean="0"/>
              <a:t>Ενώσεις έγκλεισης</a:t>
            </a:r>
          </a:p>
          <a:p>
            <a:pPr marL="0" indent="0">
              <a:buNone/>
            </a:pPr>
            <a:r>
              <a:rPr lang="el-GR" sz="2000" dirty="0"/>
              <a:t>	</a:t>
            </a:r>
            <a:r>
              <a:rPr lang="el-GR" sz="2000" dirty="0" smtClean="0"/>
              <a:t>Μέθοδοι ανάλυσης συμπλόκων</a:t>
            </a:r>
          </a:p>
          <a:p>
            <a:pPr marL="0" indent="0">
              <a:buNone/>
            </a:pPr>
            <a:r>
              <a:rPr lang="el-GR" sz="2000" dirty="0" smtClean="0"/>
              <a:t>ΔΕΣΜΕΥΣΗ ΠΡΩΤΕΪΝΩΝ</a:t>
            </a:r>
          </a:p>
          <a:p>
            <a:pPr marL="0" indent="0">
              <a:buNone/>
            </a:pPr>
            <a:r>
              <a:rPr lang="el-GR" sz="2000" dirty="0"/>
              <a:t>	</a:t>
            </a:r>
            <a:r>
              <a:rPr lang="el-GR" sz="2000" dirty="0" smtClean="0"/>
              <a:t>Ισορροπία δέσμευσης</a:t>
            </a:r>
          </a:p>
          <a:p>
            <a:pPr marL="0" indent="0">
              <a:buNone/>
            </a:pPr>
            <a:r>
              <a:rPr lang="el-GR" sz="2000" dirty="0"/>
              <a:t>	</a:t>
            </a:r>
            <a:r>
              <a:rPr lang="el-GR" sz="2000" dirty="0" smtClean="0"/>
              <a:t>Ισορροπία διαπίδυσης – Υπερδιήθηση</a:t>
            </a:r>
          </a:p>
          <a:p>
            <a:pPr marL="0" indent="0">
              <a:buNone/>
            </a:pPr>
            <a:r>
              <a:rPr lang="el-GR" sz="2000" dirty="0"/>
              <a:t>	</a:t>
            </a:r>
            <a:r>
              <a:rPr lang="el-GR" sz="2000" dirty="0" smtClean="0"/>
              <a:t>Υδρόφοβος αλληλεπίδραση</a:t>
            </a:r>
          </a:p>
          <a:p>
            <a:pPr marL="0" indent="0">
              <a:buNone/>
            </a:pPr>
            <a:r>
              <a:rPr lang="el-GR" sz="2000" dirty="0"/>
              <a:t>	</a:t>
            </a:r>
            <a:r>
              <a:rPr lang="el-GR" sz="2000" dirty="0" smtClean="0"/>
              <a:t>Σύζευξη μορίων βιοδραστικών ενώσεων</a:t>
            </a:r>
          </a:p>
          <a:p>
            <a:pPr marL="0" indent="0">
              <a:buNone/>
            </a:pPr>
            <a:r>
              <a:rPr lang="el-GR" sz="2000" dirty="0" smtClean="0"/>
              <a:t>	Προσδιορισμός θερμοδυναμικών παραμέτρων από την σταθερά σταθερότητας</a:t>
            </a:r>
          </a:p>
          <a:p>
            <a:pPr marL="0" indent="0">
              <a:buNone/>
            </a:pPr>
            <a:endParaRPr lang="el-GR" sz="1800" dirty="0" smtClean="0"/>
          </a:p>
          <a:p>
            <a:pPr marL="0" indent="0">
              <a:buNone/>
            </a:pP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20083401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3429000"/>
            <a:ext cx="3733800" cy="1676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2000" dirty="0">
                <a:cs typeface="Times New Roman" pitchFamily="18" charset="0"/>
              </a:rPr>
              <a:t>Καμπύλη σχηματισμού ( έναντι p[A]) για το </a:t>
            </a:r>
            <a:r>
              <a:rPr lang="el-GR" sz="2000" dirty="0" err="1">
                <a:cs typeface="Times New Roman" pitchFamily="18" charset="0"/>
              </a:rPr>
              <a:t>σύμπλοκο</a:t>
            </a:r>
            <a:r>
              <a:rPr lang="el-GR" sz="2000" dirty="0">
                <a:cs typeface="Times New Roman" pitchFamily="18" charset="0"/>
              </a:rPr>
              <a:t> δισθενούς χαλκού – </a:t>
            </a:r>
            <a:r>
              <a:rPr lang="el-GR" sz="2000" dirty="0" err="1">
                <a:cs typeface="Times New Roman" pitchFamily="18" charset="0"/>
              </a:rPr>
              <a:t>γλυκίνης</a:t>
            </a:r>
            <a:r>
              <a:rPr lang="en-US" sz="2000" dirty="0"/>
              <a:t> 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500438" y="3157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3143240" y="857232"/>
          <a:ext cx="31242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2" r:id="rId3" imgW="1548728" imgH="393529" progId="Equation.3">
                  <p:embed/>
                </p:oleObj>
              </mc:Choice>
              <mc:Fallback>
                <p:oleObj r:id="rId3" imgW="154872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40" y="857232"/>
                        <a:ext cx="3124200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3338513" y="3257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36870" name="Object 6"/>
          <p:cNvGraphicFramePr>
            <a:graphicFrameLocks noChangeAspect="1"/>
          </p:cNvGraphicFramePr>
          <p:nvPr/>
        </p:nvGraphicFramePr>
        <p:xfrm>
          <a:off x="2928926" y="1714488"/>
          <a:ext cx="34290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3" r:id="rId5" imgW="1714500" imgH="241300" progId="Equation.3">
                  <p:embed/>
                </p:oleObj>
              </mc:Choice>
              <mc:Fallback>
                <p:oleObj r:id="rId5" imgW="17145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26" y="1714488"/>
                        <a:ext cx="342900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3338513" y="3257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36872" name="Object 8"/>
          <p:cNvGraphicFramePr>
            <a:graphicFrameLocks noChangeAspect="1"/>
          </p:cNvGraphicFramePr>
          <p:nvPr/>
        </p:nvGraphicFramePr>
        <p:xfrm>
          <a:off x="2857488" y="2357430"/>
          <a:ext cx="35194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4" r:id="rId7" imgW="1714500" imgH="241300" progId="Equation.3">
                  <p:embed/>
                </p:oleObj>
              </mc:Choice>
              <mc:Fallback>
                <p:oleObj r:id="rId7" imgW="17145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488" y="2357430"/>
                        <a:ext cx="3519488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2366963" y="1562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36874" name="Object 10"/>
          <p:cNvGraphicFramePr>
            <a:graphicFrameLocks noChangeAspect="1"/>
          </p:cNvGraphicFramePr>
          <p:nvPr/>
        </p:nvGraphicFramePr>
        <p:xfrm>
          <a:off x="4643438" y="2857496"/>
          <a:ext cx="3810000" cy="322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5" r:id="rId9" imgW="4928870" imgH="4151630" progId="Origin50.Graph">
                  <p:embed/>
                </p:oleObj>
              </mc:Choice>
              <mc:Fallback>
                <p:oleObj r:id="rId9" imgW="4928870" imgH="415163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857496"/>
                        <a:ext cx="3810000" cy="322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90884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l-GR" sz="2400" b="1" dirty="0">
                <a:cs typeface="Times New Roman" pitchFamily="18" charset="0"/>
              </a:rPr>
              <a:t>Μέθοδος της Κατανομής</a:t>
            </a:r>
            <a:r>
              <a:rPr lang="en-US" sz="2400" dirty="0"/>
              <a:t>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371600"/>
            <a:ext cx="8352928" cy="1905000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el-GR" sz="2000" dirty="0">
                <a:cs typeface="Times New Roman" pitchFamily="18" charset="0"/>
              </a:rPr>
              <a:t>Κατανομή των συστατικών του </a:t>
            </a:r>
            <a:r>
              <a:rPr lang="el-GR" sz="2000" dirty="0" err="1">
                <a:cs typeface="Times New Roman" pitchFamily="18" charset="0"/>
              </a:rPr>
              <a:t>συμπλόκου</a:t>
            </a:r>
            <a:r>
              <a:rPr lang="el-GR" sz="2000" dirty="0">
                <a:cs typeface="Times New Roman" pitchFamily="18" charset="0"/>
              </a:rPr>
              <a:t> σε μη αναμίξιμους διαλύτες – σχηματισμός </a:t>
            </a:r>
            <a:r>
              <a:rPr lang="el-GR" sz="2000" dirty="0" err="1">
                <a:cs typeface="Times New Roman" pitchFamily="18" charset="0"/>
              </a:rPr>
              <a:t>συμπλόκου</a:t>
            </a:r>
            <a:r>
              <a:rPr lang="el-GR" sz="2000" dirty="0">
                <a:cs typeface="Times New Roman" pitchFamily="18" charset="0"/>
              </a:rPr>
              <a:t> στον ένα διαλύτη</a:t>
            </a:r>
            <a:endParaRPr lang="en-US" sz="2000" dirty="0"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r>
              <a:rPr lang="el-GR" sz="2000" dirty="0">
                <a:cs typeface="Times New Roman" pitchFamily="18" charset="0"/>
              </a:rPr>
              <a:t>Σχηματισμός </a:t>
            </a:r>
            <a:r>
              <a:rPr lang="el-GR" sz="2000" dirty="0" err="1">
                <a:cs typeface="Times New Roman" pitchFamily="18" charset="0"/>
              </a:rPr>
              <a:t>συμπλόκου</a:t>
            </a:r>
            <a:r>
              <a:rPr lang="el-GR" sz="2000" dirty="0">
                <a:cs typeface="Times New Roman" pitchFamily="18" charset="0"/>
              </a:rPr>
              <a:t> στοιχειακού Ιωδίου (</a:t>
            </a:r>
            <a:r>
              <a:rPr lang="en-US" sz="2000" dirty="0">
                <a:cs typeface="Times New Roman" pitchFamily="18" charset="0"/>
              </a:rPr>
              <a:t>J</a:t>
            </a:r>
            <a:r>
              <a:rPr lang="el-GR" sz="2000" baseline="-30000" dirty="0">
                <a:cs typeface="Times New Roman" pitchFamily="18" charset="0"/>
              </a:rPr>
              <a:t>2</a:t>
            </a:r>
            <a:r>
              <a:rPr lang="el-GR" sz="2000" dirty="0">
                <a:cs typeface="Times New Roman" pitchFamily="18" charset="0"/>
              </a:rPr>
              <a:t>)  τα ιόντα </a:t>
            </a:r>
            <a:r>
              <a:rPr lang="en-US" sz="2000" dirty="0">
                <a:cs typeface="Times New Roman" pitchFamily="18" charset="0"/>
              </a:rPr>
              <a:t>J</a:t>
            </a:r>
            <a:r>
              <a:rPr lang="el-GR" sz="2000" baseline="30000" dirty="0">
                <a:cs typeface="Times New Roman" pitchFamily="18" charset="0"/>
              </a:rPr>
              <a:t>-</a:t>
            </a:r>
            <a:r>
              <a:rPr lang="el-GR" sz="2000" dirty="0">
                <a:cs typeface="Times New Roman" pitchFamily="18" charset="0"/>
              </a:rPr>
              <a:t> (σε διάλυμα </a:t>
            </a:r>
            <a:r>
              <a:rPr lang="en-US" sz="2000" dirty="0">
                <a:cs typeface="Times New Roman" pitchFamily="18" charset="0"/>
              </a:rPr>
              <a:t>KJ</a:t>
            </a:r>
            <a:r>
              <a:rPr lang="el-GR" sz="2000" dirty="0">
                <a:cs typeface="Times New Roman" pitchFamily="18" charset="0"/>
              </a:rPr>
              <a:t>)</a:t>
            </a:r>
            <a:endParaRPr lang="en-US" sz="2000" dirty="0"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r>
              <a:rPr lang="el-GR" sz="2000" dirty="0">
                <a:cs typeface="Times New Roman" pitchFamily="18" charset="0"/>
              </a:rPr>
              <a:t>Διαλύτες: νερό και </a:t>
            </a:r>
            <a:r>
              <a:rPr lang="el-GR" sz="2000" dirty="0" err="1">
                <a:cs typeface="Times New Roman" pitchFamily="18" charset="0"/>
              </a:rPr>
              <a:t>διθειάνθρακας</a:t>
            </a:r>
            <a:endParaRPr lang="en-US" sz="2000" dirty="0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3981450" y="3243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3581400" y="3200400"/>
          <a:ext cx="16573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4" r:id="rId3" imgW="761669" imgH="241195" progId="Equation.3">
                  <p:embed/>
                </p:oleObj>
              </mc:Choice>
              <mc:Fallback>
                <p:oleObj r:id="rId3" imgW="761669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200400"/>
                        <a:ext cx="165735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762000" y="3733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l-GR" sz="2000">
                <a:cs typeface="Times New Roman" pitchFamily="18" charset="0"/>
              </a:rPr>
              <a:t>σε περίσσεια ιόντων ιωδίου: σχηματισμός πολυϊωδιούχων ιόντων</a:t>
            </a:r>
            <a:r>
              <a:rPr lang="en-US" sz="2000">
                <a:cs typeface="Times New Roman" pitchFamily="18" charset="0"/>
              </a:rPr>
              <a:t> 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762000" y="4953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l-GR" sz="2000">
                <a:cs typeface="Times New Roman" pitchFamily="18" charset="0"/>
              </a:rPr>
              <a:t>σε περίσσεια ιόντων ιωδίου: σχηματισμός πολυϊωδιούχων ιόντων</a:t>
            </a:r>
            <a:r>
              <a:rPr lang="en-US" sz="2000">
                <a:cs typeface="Times New Roman" pitchFamily="18" charset="0"/>
              </a:rPr>
              <a:t> </a:t>
            </a: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3757613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37896" name="Object 8"/>
          <p:cNvGraphicFramePr>
            <a:graphicFrameLocks noChangeAspect="1"/>
          </p:cNvGraphicFramePr>
          <p:nvPr/>
        </p:nvGraphicFramePr>
        <p:xfrm>
          <a:off x="3276600" y="4267200"/>
          <a:ext cx="22098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5" r:id="rId5" imgW="952087" imgH="241195" progId="Equation.3">
                  <p:embed/>
                </p:oleObj>
              </mc:Choice>
              <mc:Fallback>
                <p:oleObj r:id="rId5" imgW="952087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267200"/>
                        <a:ext cx="220980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64789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76672"/>
            <a:ext cx="7772400" cy="533400"/>
          </a:xfrm>
        </p:spPr>
        <p:txBody>
          <a:bodyPr/>
          <a:lstStyle/>
          <a:p>
            <a:r>
              <a:rPr lang="el-GR" sz="2400" b="1" dirty="0">
                <a:cs typeface="Times New Roman" pitchFamily="18" charset="0"/>
              </a:rPr>
              <a:t>Μέθοδος της Διαλυτότητας</a:t>
            </a:r>
            <a:r>
              <a:rPr lang="en-US" sz="2400" dirty="0"/>
              <a:t>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1960" y="1052736"/>
            <a:ext cx="7924800" cy="1676400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el-GR" sz="1800" dirty="0">
                <a:cs typeface="Times New Roman" pitchFamily="18" charset="0"/>
              </a:rPr>
              <a:t>Σε διαλύματα διαφορετικής συγκέντρωσης του συμπλεκτικού αντιδραστηρίου προστίθεται περίσσεια φαρμάκου – θερμική εξισορρόπηση – προσδιορισμός ολικής συγκέντρωσης φαρμάκου στην υδατική φάση</a:t>
            </a:r>
            <a:endParaRPr lang="en-US" sz="1800" dirty="0"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el-GR" sz="1800" dirty="0">
                <a:cs typeface="Times New Roman" pitchFamily="18" charset="0"/>
              </a:rPr>
              <a:t>Διαλυτότητα p-</a:t>
            </a:r>
            <a:r>
              <a:rPr lang="el-GR" sz="1800" dirty="0" err="1">
                <a:cs typeface="Times New Roman" pitchFamily="18" charset="0"/>
              </a:rPr>
              <a:t>aminobenzoic Acid</a:t>
            </a:r>
            <a:r>
              <a:rPr lang="el-GR" sz="1800" dirty="0">
                <a:cs typeface="Times New Roman" pitchFamily="18" charset="0"/>
              </a:rPr>
              <a:t> (PABA) έναντι της συγκέντρωσης </a:t>
            </a:r>
            <a:r>
              <a:rPr lang="el-GR" sz="1800" dirty="0" err="1">
                <a:cs typeface="Times New Roman" pitchFamily="18" charset="0"/>
              </a:rPr>
              <a:t>καφεϊνης</a:t>
            </a:r>
            <a:r>
              <a:rPr lang="en-US" sz="1800" dirty="0"/>
              <a:t> </a:t>
            </a:r>
            <a:r>
              <a:rPr lang="el-GR" sz="1800" dirty="0"/>
              <a:t>- </a:t>
            </a:r>
            <a:r>
              <a:rPr lang="el-GR" sz="1800" dirty="0">
                <a:cs typeface="Times New Roman" pitchFamily="18" charset="0"/>
              </a:rPr>
              <a:t>Σχηματισμός δυσδιάλυτων </a:t>
            </a:r>
            <a:r>
              <a:rPr lang="el-GR" sz="1800" dirty="0" err="1">
                <a:cs typeface="Times New Roman" pitchFamily="18" charset="0"/>
              </a:rPr>
              <a:t>συμπλόκων</a:t>
            </a:r>
            <a:r>
              <a:rPr lang="el-GR" sz="1800" dirty="0">
                <a:cs typeface="Times New Roman" pitchFamily="18" charset="0"/>
              </a:rPr>
              <a:t> ανώτερης τάξεως</a:t>
            </a:r>
            <a:r>
              <a:rPr lang="en-US" sz="1800" dirty="0"/>
              <a:t> </a:t>
            </a:r>
          </a:p>
        </p:txBody>
      </p:sp>
      <p:pic>
        <p:nvPicPr>
          <p:cNvPr id="7" name="Picture 1031" descr="diagramma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780928"/>
            <a:ext cx="3594720" cy="3239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1026"/>
          <p:cNvSpPr txBox="1">
            <a:spLocks noChangeArrowheads="1"/>
          </p:cNvSpPr>
          <p:nvPr/>
        </p:nvSpPr>
        <p:spPr bwMode="auto">
          <a:xfrm>
            <a:off x="827584" y="3789040"/>
            <a:ext cx="316835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Διαγράμματα διαλυτότητας παρουσία κυκλοδεξτρινών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298014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533400"/>
          </a:xfrm>
        </p:spPr>
        <p:txBody>
          <a:bodyPr/>
          <a:lstStyle/>
          <a:p>
            <a:r>
              <a:rPr lang="el-GR" sz="2400" b="1" dirty="0">
                <a:cs typeface="Times New Roman" pitchFamily="18" charset="0"/>
              </a:rPr>
              <a:t>Φασματοσκοπική Μέθοδος</a:t>
            </a:r>
            <a:r>
              <a:rPr lang="en-US" sz="2400" dirty="0"/>
              <a:t>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43000"/>
            <a:ext cx="7848600" cy="990600"/>
          </a:xfrm>
        </p:spPr>
        <p:txBody>
          <a:bodyPr/>
          <a:lstStyle/>
          <a:p>
            <a:pPr algn="just">
              <a:buFontTx/>
              <a:buNone/>
            </a:pPr>
            <a:r>
              <a:rPr lang="el-GR" sz="2000" dirty="0">
                <a:cs typeface="Times New Roman" pitchFamily="18" charset="0"/>
              </a:rPr>
              <a:t>Φασματοσκοπία απορρόφησης στην ορατή και υπεριώδη περιοχή</a:t>
            </a:r>
          </a:p>
          <a:p>
            <a:pPr>
              <a:buFontTx/>
              <a:buNone/>
            </a:pPr>
            <a:r>
              <a:rPr lang="el-GR" sz="2000" dirty="0" err="1">
                <a:cs typeface="Times New Roman" pitchFamily="18" charset="0"/>
              </a:rPr>
              <a:t>Σύμπλοκα</a:t>
            </a:r>
            <a:r>
              <a:rPr lang="el-GR" sz="2000" dirty="0">
                <a:cs typeface="Times New Roman" pitchFamily="18" charset="0"/>
              </a:rPr>
              <a:t> δότη-δέκτη ηλεκτρονίων και </a:t>
            </a:r>
            <a:r>
              <a:rPr lang="el-GR" sz="2000" dirty="0" err="1">
                <a:cs typeface="Times New Roman" pitchFamily="18" charset="0"/>
              </a:rPr>
              <a:t>Σύμπλοκα</a:t>
            </a:r>
            <a:r>
              <a:rPr lang="el-GR" sz="2000" dirty="0">
                <a:cs typeface="Times New Roman" pitchFamily="18" charset="0"/>
              </a:rPr>
              <a:t> μεταφοράς φορτίου</a:t>
            </a:r>
            <a:r>
              <a:rPr lang="en-US" sz="2000" dirty="0"/>
              <a:t> 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611560" y="2348880"/>
            <a:ext cx="8155632" cy="22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l-GR" sz="1800" dirty="0">
                <a:cs typeface="Times New Roman" pitchFamily="18" charset="0"/>
              </a:rPr>
              <a:t>Απορρόφηση Ι</a:t>
            </a:r>
            <a:r>
              <a:rPr lang="el-GR" sz="1800" baseline="-25000" dirty="0"/>
              <a:t>2</a:t>
            </a:r>
            <a:r>
              <a:rPr lang="el-GR" sz="1800" dirty="0">
                <a:cs typeface="Times New Roman" pitchFamily="18" charset="0"/>
              </a:rPr>
              <a:t> σε </a:t>
            </a:r>
            <a:r>
              <a:rPr lang="el-GR" sz="1800" dirty="0" err="1">
                <a:cs typeface="Times New Roman" pitchFamily="18" charset="0"/>
              </a:rPr>
              <a:t>τετραχλωράνθρακα</a:t>
            </a:r>
            <a:r>
              <a:rPr lang="el-GR" sz="1800" dirty="0">
                <a:cs typeface="Times New Roman" pitchFamily="18" charset="0"/>
              </a:rPr>
              <a:t>: 520</a:t>
            </a:r>
            <a:r>
              <a:rPr lang="en-US" sz="1800" dirty="0">
                <a:cs typeface="Times New Roman" pitchFamily="18" charset="0"/>
              </a:rPr>
              <a:t>nm</a:t>
            </a:r>
            <a:endParaRPr lang="el-GR" sz="1800" dirty="0">
              <a:cs typeface="Times New Roman" pitchFamily="18" charset="0"/>
            </a:endParaRPr>
          </a:p>
          <a:p>
            <a:pPr algn="just">
              <a:spcBef>
                <a:spcPct val="20000"/>
              </a:spcBef>
            </a:pPr>
            <a:r>
              <a:rPr lang="el-GR" sz="1800" dirty="0">
                <a:cs typeface="Times New Roman" pitchFamily="18" charset="0"/>
              </a:rPr>
              <a:t>Απορρόφηση Ι</a:t>
            </a:r>
            <a:r>
              <a:rPr lang="el-GR" sz="1800" baseline="-25000" dirty="0"/>
              <a:t>2</a:t>
            </a:r>
            <a:r>
              <a:rPr lang="el-GR" sz="1800" dirty="0">
                <a:cs typeface="Times New Roman" pitchFamily="18" charset="0"/>
              </a:rPr>
              <a:t> σε βενζόλιο: 475</a:t>
            </a:r>
            <a:r>
              <a:rPr lang="en-US" sz="1800" dirty="0">
                <a:cs typeface="Times New Roman" pitchFamily="18" charset="0"/>
              </a:rPr>
              <a:t>nm</a:t>
            </a:r>
            <a:r>
              <a:rPr lang="el-GR" sz="1800" dirty="0">
                <a:cs typeface="Times New Roman" pitchFamily="18" charset="0"/>
              </a:rPr>
              <a:t>, επιπλέον κορυφή στα 300</a:t>
            </a:r>
            <a:r>
              <a:rPr lang="en-US" sz="1800" dirty="0">
                <a:cs typeface="Times New Roman" pitchFamily="18" charset="0"/>
              </a:rPr>
              <a:t>nm</a:t>
            </a:r>
            <a:endParaRPr lang="el-GR" sz="1800" dirty="0">
              <a:cs typeface="Times New Roman" pitchFamily="18" charset="0"/>
            </a:endParaRPr>
          </a:p>
          <a:p>
            <a:pPr algn="just">
              <a:spcBef>
                <a:spcPct val="20000"/>
              </a:spcBef>
            </a:pPr>
            <a:r>
              <a:rPr lang="el-GR" sz="1800" dirty="0">
                <a:cs typeface="Times New Roman" pitchFamily="18" charset="0"/>
              </a:rPr>
              <a:t>Απορρόφηση Ι</a:t>
            </a:r>
            <a:r>
              <a:rPr lang="el-GR" sz="1800" baseline="-25000" dirty="0"/>
              <a:t>2</a:t>
            </a:r>
            <a:r>
              <a:rPr lang="el-GR" sz="1800" dirty="0">
                <a:cs typeface="Times New Roman" pitchFamily="18" charset="0"/>
              </a:rPr>
              <a:t> σε αιθέρα: μετατόπιση μέγιστου στην υπεριώδη περιοχή και επιπλέον κορυφή</a:t>
            </a:r>
          </a:p>
          <a:p>
            <a:pPr algn="just">
              <a:spcBef>
                <a:spcPct val="20000"/>
              </a:spcBef>
            </a:pPr>
            <a:r>
              <a:rPr lang="el-GR" sz="1800" dirty="0">
                <a:cs typeface="Times New Roman" pitchFamily="18" charset="0"/>
              </a:rPr>
              <a:t>Το Ι</a:t>
            </a:r>
            <a:r>
              <a:rPr lang="el-GR" sz="1800" baseline="-25000" dirty="0"/>
              <a:t>2</a:t>
            </a:r>
            <a:r>
              <a:rPr lang="el-GR" sz="1800" dirty="0">
                <a:cs typeface="Times New Roman" pitchFamily="18" charset="0"/>
              </a:rPr>
              <a:t> ως δέκτης ηλεκτρονίων ενώ το βενζόλιο και ο αιθέρας ως δότης ηλεκτρονίων</a:t>
            </a:r>
          </a:p>
          <a:p>
            <a:pPr algn="just">
              <a:spcBef>
                <a:spcPct val="20000"/>
              </a:spcBef>
            </a:pPr>
            <a:r>
              <a:rPr lang="el-GR" sz="1800" dirty="0">
                <a:cs typeface="Times New Roman" pitchFamily="18" charset="0"/>
              </a:rPr>
              <a:t>Μεγαλύτερη μετατόπιση μέγιστου όταν ο δότης ηλεκτρονίων γίνεται ισχυρότερος</a:t>
            </a:r>
            <a:r>
              <a:rPr lang="en-US" sz="2000" dirty="0"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4738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pPr algn="just">
              <a:buFontTx/>
              <a:buNone/>
            </a:pPr>
            <a:r>
              <a:rPr lang="el-GR" sz="2000" b="1">
                <a:cs typeface="Times New Roman" pitchFamily="18" charset="0"/>
              </a:rPr>
              <a:t>Υπολογισμός σταθεράς σχηματισμού:</a:t>
            </a:r>
          </a:p>
          <a:p>
            <a:pPr>
              <a:buFontTx/>
              <a:buNone/>
            </a:pPr>
            <a:endParaRPr lang="en-US" sz="2000" b="1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3881438" y="3090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71680" name="Object 0"/>
          <p:cNvGraphicFramePr>
            <a:graphicFrameLocks noChangeAspect="1"/>
          </p:cNvGraphicFramePr>
          <p:nvPr/>
        </p:nvGraphicFramePr>
        <p:xfrm>
          <a:off x="5410200" y="381000"/>
          <a:ext cx="18288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8" r:id="rId3" imgW="939800" imgH="457200" progId="Equation.3">
                  <p:embed/>
                </p:oleObj>
              </mc:Choice>
              <mc:Fallback>
                <p:oleObj r:id="rId3" imgW="939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81000"/>
                        <a:ext cx="1828800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762000" y="1524000"/>
            <a:ext cx="373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el-GR" sz="2000" b="1">
                <a:cs typeface="Times New Roman" pitchFamily="18" charset="0"/>
              </a:rPr>
              <a:t>Εξίσωση </a:t>
            </a:r>
            <a:r>
              <a:rPr lang="en-US" sz="2000" b="1">
                <a:cs typeface="Times New Roman" pitchFamily="18" charset="0"/>
              </a:rPr>
              <a:t>Benesi-Hildebrand </a:t>
            </a:r>
            <a:r>
              <a:rPr lang="el-GR" sz="2000" b="1">
                <a:cs typeface="Times New Roman" pitchFamily="18" charset="0"/>
              </a:rPr>
              <a:t>:</a:t>
            </a:r>
          </a:p>
          <a:p>
            <a:pPr marL="342900" indent="-342900">
              <a:spcBef>
                <a:spcPct val="20000"/>
              </a:spcBef>
            </a:pPr>
            <a:endParaRPr lang="en-US" sz="2000" b="1"/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3752850" y="3090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71681" name="Object 1"/>
          <p:cNvGraphicFramePr>
            <a:graphicFrameLocks noChangeAspect="1"/>
          </p:cNvGraphicFramePr>
          <p:nvPr/>
        </p:nvGraphicFramePr>
        <p:xfrm>
          <a:off x="5029200" y="1371600"/>
          <a:ext cx="22860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9" r:id="rId5" imgW="1054100" imgH="431800" progId="Equation.3">
                  <p:embed/>
                </p:oleObj>
              </mc:Choice>
              <mc:Fallback>
                <p:oleObj r:id="rId5" imgW="1054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371600"/>
                        <a:ext cx="2286000" cy="94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762000" y="2590800"/>
            <a:ext cx="7696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n-US" sz="2000">
                <a:cs typeface="Times New Roman" pitchFamily="18" charset="0"/>
              </a:rPr>
              <a:t>A</a:t>
            </a:r>
            <a:r>
              <a:rPr lang="el-GR" sz="2000" baseline="-30000">
                <a:cs typeface="Times New Roman" pitchFamily="18" charset="0"/>
              </a:rPr>
              <a:t>0</a:t>
            </a:r>
            <a:r>
              <a:rPr lang="el-GR" sz="2000">
                <a:cs typeface="Times New Roman" pitchFamily="18" charset="0"/>
              </a:rPr>
              <a:t>, </a:t>
            </a:r>
            <a:r>
              <a:rPr lang="en-US" sz="2000">
                <a:cs typeface="Times New Roman" pitchFamily="18" charset="0"/>
              </a:rPr>
              <a:t>D</a:t>
            </a:r>
            <a:r>
              <a:rPr lang="el-GR" sz="2000" baseline="-30000">
                <a:cs typeface="Times New Roman" pitchFamily="18" charset="0"/>
              </a:rPr>
              <a:t>0</a:t>
            </a:r>
            <a:r>
              <a:rPr lang="el-GR" sz="2000">
                <a:cs typeface="Times New Roman" pitchFamily="18" charset="0"/>
              </a:rPr>
              <a:t>: αρχικές συγκεντρώσεις δέκτη και δότη ηλεκτρονίων αντίστοιχα,</a:t>
            </a:r>
          </a:p>
          <a:p>
            <a:pPr algn="just">
              <a:spcBef>
                <a:spcPct val="20000"/>
              </a:spcBef>
            </a:pPr>
            <a:r>
              <a:rPr lang="el-GR" sz="2000">
                <a:cs typeface="Times New Roman" pitchFamily="18" charset="0"/>
              </a:rPr>
              <a:t>Α: απορρόφηση στο μέγιστο για την νέα κορυφή του συμπλόκου μεταφοράς φορτίου</a:t>
            </a:r>
          </a:p>
          <a:p>
            <a:pPr algn="just">
              <a:spcBef>
                <a:spcPct val="20000"/>
              </a:spcBef>
            </a:pPr>
            <a:r>
              <a:rPr lang="el-GR" sz="2000"/>
              <a:t>ε</a:t>
            </a:r>
            <a:r>
              <a:rPr lang="el-GR" sz="2000">
                <a:cs typeface="Times New Roman" pitchFamily="18" charset="0"/>
              </a:rPr>
              <a:t>: μοριακή απορροφητικότητα του συμπλόκου μεταφοράς φορτίου</a:t>
            </a:r>
          </a:p>
          <a:p>
            <a:pPr algn="just">
              <a:spcBef>
                <a:spcPct val="20000"/>
              </a:spcBef>
            </a:pPr>
            <a:r>
              <a:rPr lang="el-GR" sz="2000">
                <a:cs typeface="Times New Roman" pitchFamily="18" charset="0"/>
              </a:rPr>
              <a:t>Κ: σταθερά σταθερότητας</a:t>
            </a:r>
          </a:p>
          <a:p>
            <a:pPr algn="just">
              <a:spcBef>
                <a:spcPct val="20000"/>
              </a:spcBef>
            </a:pPr>
            <a:r>
              <a:rPr lang="el-GR" sz="2000">
                <a:cs typeface="Times New Roman" pitchFamily="18" charset="0"/>
              </a:rPr>
              <a:t>Γραφική Παράσταση: Α</a:t>
            </a:r>
            <a:r>
              <a:rPr lang="el-GR" sz="2000" baseline="-30000">
                <a:cs typeface="Times New Roman" pitchFamily="18" charset="0"/>
              </a:rPr>
              <a:t>0</a:t>
            </a:r>
            <a:r>
              <a:rPr lang="el-GR" sz="2000">
                <a:cs typeface="Times New Roman" pitchFamily="18" charset="0"/>
              </a:rPr>
              <a:t>/Α έναντι του 1/</a:t>
            </a:r>
            <a:r>
              <a:rPr lang="en-US" sz="2000">
                <a:cs typeface="Times New Roman" pitchFamily="18" charset="0"/>
              </a:rPr>
              <a:t>D</a:t>
            </a:r>
            <a:r>
              <a:rPr lang="el-GR" sz="2000" baseline="-30000">
                <a:cs typeface="Times New Roman" pitchFamily="18" charset="0"/>
              </a:rPr>
              <a:t>0</a:t>
            </a:r>
            <a:r>
              <a:rPr lang="el-GR" sz="2000">
                <a:cs typeface="Times New Roman" pitchFamily="18" charset="0"/>
              </a:rPr>
              <a:t> </a:t>
            </a:r>
            <a:r>
              <a:rPr lang="el-GR" sz="2000">
                <a:cs typeface="Times New Roman" pitchFamily="18" charset="0"/>
                <a:sym typeface="Symbol" pitchFamily="18" charset="2"/>
              </a:rPr>
              <a:t></a:t>
            </a:r>
            <a:r>
              <a:rPr lang="el-GR" sz="2000">
                <a:cs typeface="Times New Roman" pitchFamily="18" charset="0"/>
              </a:rPr>
              <a:t> </a:t>
            </a:r>
          </a:p>
          <a:p>
            <a:pPr algn="just">
              <a:spcBef>
                <a:spcPct val="20000"/>
              </a:spcBef>
            </a:pPr>
            <a:r>
              <a:rPr lang="en-US" sz="2000">
                <a:cs typeface="Times New Roman" pitchFamily="18" charset="0"/>
              </a:rPr>
              <a:t>	</a:t>
            </a:r>
            <a:r>
              <a:rPr lang="el-GR" sz="2000">
                <a:cs typeface="Times New Roman" pitchFamily="18" charset="0"/>
              </a:rPr>
              <a:t>Κλίση = 1/(Κε),   Τεταγμένη επί την αρχή = 1/ε</a:t>
            </a:r>
          </a:p>
          <a:p>
            <a:pPr>
              <a:spcBef>
                <a:spcPct val="20000"/>
              </a:spcBef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2696186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381000"/>
            <a:ext cx="8572560" cy="904860"/>
          </a:xfrm>
        </p:spPr>
        <p:txBody>
          <a:bodyPr/>
          <a:lstStyle/>
          <a:p>
            <a:r>
              <a:rPr lang="el-GR" sz="2000" dirty="0"/>
              <a:t>Επίδραση της β-</a:t>
            </a:r>
            <a:r>
              <a:rPr lang="el-GR" sz="2000" dirty="0" err="1"/>
              <a:t>κυκλοδεξτρίνης </a:t>
            </a:r>
            <a:r>
              <a:rPr lang="el-GR" sz="2000" dirty="0"/>
              <a:t>στην απορρόφηση του </a:t>
            </a:r>
            <a:r>
              <a:rPr lang="en-US" sz="2000" dirty="0"/>
              <a:t>Methyl Orange </a:t>
            </a:r>
            <a:r>
              <a:rPr lang="el-GR" sz="2000" dirty="0"/>
              <a:t>σε </a:t>
            </a:r>
            <a:r>
              <a:rPr lang="en-US" sz="2000" dirty="0"/>
              <a:t>pH = 1</a:t>
            </a:r>
          </a:p>
        </p:txBody>
      </p:sp>
      <p:graphicFrame>
        <p:nvGraphicFramePr>
          <p:cNvPr id="72704" name="Object 0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285852" y="1071546"/>
          <a:ext cx="6629400" cy="507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1" name="Graph" r:id="rId3" imgW="4190390" imgH="3205277" progId="Origin50.Graph">
                  <p:embed/>
                </p:oleObj>
              </mc:Choice>
              <mc:Fallback>
                <p:oleObj name="Graph" r:id="rId3" imgW="4190390" imgH="3205277" progId="Origin50.Graph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52" y="1071546"/>
                        <a:ext cx="6629400" cy="5070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41720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908720"/>
            <a:ext cx="7704856" cy="141736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1800" dirty="0">
                <a:cs typeface="Times New Roman" pitchFamily="18" charset="0"/>
              </a:rPr>
              <a:t>Προσδιορισμός θερμοδυναμικών παραμέτρων από τον υπολογισμό της σταθεράς σχηματισμού σε διάφορες θερμοκρασίες</a:t>
            </a:r>
          </a:p>
          <a:p>
            <a:pPr marL="0" indent="0" algn="just">
              <a:buFontTx/>
              <a:buNone/>
            </a:pPr>
            <a:r>
              <a:rPr lang="el-GR" sz="1800" dirty="0">
                <a:cs typeface="Times New Roman" pitchFamily="18" charset="0"/>
              </a:rPr>
              <a:t>Υπολογισμός της ΔΗ</a:t>
            </a:r>
            <a:r>
              <a:rPr lang="el-GR" sz="1800" baseline="30000" dirty="0">
                <a:cs typeface="Times New Roman" pitchFamily="18" charset="0"/>
              </a:rPr>
              <a:t>0</a:t>
            </a:r>
            <a:r>
              <a:rPr lang="el-GR" sz="1800" dirty="0">
                <a:cs typeface="Times New Roman" pitchFamily="18" charset="0"/>
              </a:rPr>
              <a:t> από την κλίση της ευθείας στην εξίσωση </a:t>
            </a:r>
            <a:r>
              <a:rPr lang="en-US" sz="1800" dirty="0">
                <a:cs typeface="Times New Roman" pitchFamily="18" charset="0"/>
              </a:rPr>
              <a:t>Arrhenius</a:t>
            </a:r>
            <a:r>
              <a:rPr lang="el-GR" sz="1800" dirty="0">
                <a:cs typeface="Times New Roman" pitchFamily="18" charset="0"/>
              </a:rPr>
              <a:t> (</a:t>
            </a:r>
            <a:r>
              <a:rPr lang="en-US" sz="1800" dirty="0" err="1">
                <a:cs typeface="Times New Roman" pitchFamily="18" charset="0"/>
              </a:rPr>
              <a:t>logK</a:t>
            </a:r>
            <a:r>
              <a:rPr lang="el-GR" sz="1800" dirty="0">
                <a:cs typeface="Times New Roman" pitchFamily="18" charset="0"/>
              </a:rPr>
              <a:t> έναντι 1/</a:t>
            </a:r>
            <a:r>
              <a:rPr lang="en-US" sz="1800" dirty="0">
                <a:cs typeface="Times New Roman" pitchFamily="18" charset="0"/>
              </a:rPr>
              <a:t>T</a:t>
            </a:r>
            <a:r>
              <a:rPr lang="el-GR" sz="1800" dirty="0">
                <a:cs typeface="Times New Roman" pitchFamily="18" charset="0"/>
              </a:rPr>
              <a:t>)</a:t>
            </a:r>
          </a:p>
          <a:p>
            <a:pPr marL="0" indent="0">
              <a:buFontTx/>
              <a:buNone/>
            </a:pPr>
            <a:endParaRPr lang="en-US" sz="2000" dirty="0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539552" y="2780928"/>
            <a:ext cx="640871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l-GR" sz="2000" dirty="0">
                <a:cs typeface="Times New Roman" pitchFamily="18" charset="0"/>
              </a:rPr>
              <a:t>Άλλες Μέθοδοι:</a:t>
            </a:r>
          </a:p>
          <a:p>
            <a:pPr algn="just">
              <a:spcBef>
                <a:spcPct val="20000"/>
              </a:spcBef>
            </a:pPr>
            <a:r>
              <a:rPr lang="el-GR" sz="2000" dirty="0">
                <a:cs typeface="Times New Roman" pitchFamily="18" charset="0"/>
              </a:rPr>
              <a:t>1 </a:t>
            </a:r>
            <a:r>
              <a:rPr lang="el-GR" sz="1600" dirty="0">
                <a:cs typeface="Times New Roman" pitchFamily="18" charset="0"/>
              </a:rPr>
              <a:t>Υπέρυθρη Φασματοσκοπία,</a:t>
            </a:r>
          </a:p>
          <a:p>
            <a:pPr>
              <a:spcBef>
                <a:spcPct val="20000"/>
              </a:spcBef>
            </a:pPr>
            <a:r>
              <a:rPr lang="el-GR" sz="1600" dirty="0">
                <a:cs typeface="Times New Roman" pitchFamily="18" charset="0"/>
              </a:rPr>
              <a:t>2. Φασματοσκοπία Πυρηνικού Μαγνητικού Συντονισμού (</a:t>
            </a:r>
            <a:r>
              <a:rPr lang="en-US" sz="1600" dirty="0">
                <a:cs typeface="Times New Roman" pitchFamily="18" charset="0"/>
              </a:rPr>
              <a:t>NMR</a:t>
            </a:r>
            <a:r>
              <a:rPr lang="el-GR" sz="1600" dirty="0">
                <a:cs typeface="Times New Roman" pitchFamily="18" charset="0"/>
              </a:rPr>
              <a:t>),</a:t>
            </a:r>
          </a:p>
          <a:p>
            <a:pPr>
              <a:spcBef>
                <a:spcPct val="20000"/>
              </a:spcBef>
            </a:pPr>
            <a:r>
              <a:rPr lang="el-GR" sz="1600" dirty="0">
                <a:cs typeface="Times New Roman" pitchFamily="18" charset="0"/>
              </a:rPr>
              <a:t>3. </a:t>
            </a:r>
            <a:r>
              <a:rPr lang="el-GR" sz="1600" dirty="0" err="1">
                <a:cs typeface="Times New Roman" pitchFamily="18" charset="0"/>
              </a:rPr>
              <a:t>Πολαρογραφία</a:t>
            </a:r>
            <a:r>
              <a:rPr lang="el-GR" sz="1600" dirty="0">
                <a:cs typeface="Times New Roman" pitchFamily="18" charset="0"/>
              </a:rPr>
              <a:t>,</a:t>
            </a:r>
          </a:p>
          <a:p>
            <a:pPr>
              <a:spcBef>
                <a:spcPct val="20000"/>
              </a:spcBef>
            </a:pPr>
            <a:r>
              <a:rPr lang="el-GR" sz="1600" dirty="0">
                <a:cs typeface="Times New Roman" pitchFamily="18" charset="0"/>
              </a:rPr>
              <a:t>4.</a:t>
            </a:r>
            <a:r>
              <a:rPr lang="el-GR" sz="1600" dirty="0"/>
              <a:t> </a:t>
            </a:r>
            <a:r>
              <a:rPr lang="el-GR" sz="1600" dirty="0">
                <a:cs typeface="Times New Roman" pitchFamily="18" charset="0"/>
              </a:rPr>
              <a:t>Κινητική χημικών αντιδράσεων,</a:t>
            </a:r>
          </a:p>
          <a:p>
            <a:pPr>
              <a:spcBef>
                <a:spcPct val="20000"/>
              </a:spcBef>
            </a:pPr>
            <a:r>
              <a:rPr lang="el-GR" sz="1600" dirty="0">
                <a:cs typeface="Times New Roman" pitchFamily="18" charset="0"/>
              </a:rPr>
              <a:t>5. Περίθλαση </a:t>
            </a:r>
            <a:r>
              <a:rPr lang="el-GR" sz="1600" dirty="0" err="1">
                <a:cs typeface="Times New Roman" pitchFamily="18" charset="0"/>
              </a:rPr>
              <a:t>Ακτίνων</a:t>
            </a:r>
            <a:r>
              <a:rPr lang="el-GR" sz="1600" dirty="0">
                <a:cs typeface="Times New Roman" pitchFamily="18" charset="0"/>
              </a:rPr>
              <a:t>-Χ,</a:t>
            </a:r>
          </a:p>
          <a:p>
            <a:pPr>
              <a:spcBef>
                <a:spcPct val="20000"/>
              </a:spcBef>
            </a:pPr>
            <a:r>
              <a:rPr lang="el-GR" sz="1600" dirty="0">
                <a:cs typeface="Times New Roman" pitchFamily="18" charset="0"/>
              </a:rPr>
              <a:t>6. Περίθλαση Ηλεκτρονίων,</a:t>
            </a:r>
          </a:p>
          <a:p>
            <a:pPr>
              <a:spcBef>
                <a:spcPct val="20000"/>
              </a:spcBef>
            </a:pPr>
            <a:r>
              <a:rPr lang="el-GR" sz="1600" dirty="0">
                <a:cs typeface="Times New Roman" pitchFamily="18" charset="0"/>
              </a:rPr>
              <a:t>Κυκλικός </a:t>
            </a:r>
            <a:r>
              <a:rPr lang="el-GR" sz="1600" dirty="0" err="1">
                <a:cs typeface="Times New Roman" pitchFamily="18" charset="0"/>
              </a:rPr>
              <a:t>Διχρωϊσμός</a:t>
            </a:r>
            <a:r>
              <a:rPr lang="el-GR" sz="1600" dirty="0">
                <a:cs typeface="Times New Roman" pitchFamily="18" charset="0"/>
              </a:rPr>
              <a:t>, </a:t>
            </a:r>
            <a:r>
              <a:rPr lang="el-GR" sz="1600" dirty="0" err="1">
                <a:cs typeface="Times New Roman" pitchFamily="18" charset="0"/>
              </a:rPr>
              <a:t>κ.λ.π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48349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09600"/>
          </a:xfrm>
        </p:spPr>
        <p:txBody>
          <a:bodyPr/>
          <a:lstStyle/>
          <a:p>
            <a:r>
              <a:rPr lang="el-GR" sz="2400" b="1" dirty="0">
                <a:cs typeface="Times New Roman" pitchFamily="18" charset="0"/>
              </a:rPr>
              <a:t>Δέσμευση </a:t>
            </a:r>
            <a:r>
              <a:rPr lang="el-GR" sz="2400" b="1" dirty="0" err="1" smtClean="0">
                <a:cs typeface="Times New Roman" pitchFamily="18" charset="0"/>
              </a:rPr>
              <a:t>βιοδραστικών</a:t>
            </a:r>
            <a:r>
              <a:rPr lang="el-GR" sz="2400" b="1" dirty="0" smtClean="0">
                <a:cs typeface="Times New Roman" pitchFamily="18" charset="0"/>
              </a:rPr>
              <a:t> ενώσεων</a:t>
            </a:r>
            <a:r>
              <a:rPr lang="en-US" sz="2400" b="1" dirty="0" smtClean="0"/>
              <a:t> </a:t>
            </a:r>
            <a:r>
              <a:rPr lang="el-GR" sz="2400" b="1" dirty="0"/>
              <a:t>από </a:t>
            </a:r>
            <a:r>
              <a:rPr lang="el-GR" sz="2400" b="1" dirty="0" smtClean="0"/>
              <a:t>πρωτεΐνες</a:t>
            </a:r>
            <a:endParaRPr lang="en-US" sz="2400" b="1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071546"/>
            <a:ext cx="7772400" cy="494974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2000" b="1" dirty="0">
                <a:cs typeface="Times New Roman" pitchFamily="18" charset="0"/>
              </a:rPr>
              <a:t>Δέσμευση </a:t>
            </a:r>
            <a:r>
              <a:rPr lang="el-GR" sz="2000" b="1" dirty="0" err="1" smtClean="0">
                <a:cs typeface="Times New Roman" pitchFamily="18" charset="0"/>
              </a:rPr>
              <a:t>β.ε</a:t>
            </a:r>
            <a:r>
              <a:rPr lang="el-GR" sz="2000" b="1" dirty="0" smtClean="0">
                <a:cs typeface="Times New Roman" pitchFamily="18" charset="0"/>
              </a:rPr>
              <a:t>. </a:t>
            </a:r>
            <a:r>
              <a:rPr lang="el-GR" sz="2000" b="1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l-GR" sz="2000" b="1" dirty="0">
                <a:cs typeface="Times New Roman" pitchFamily="18" charset="0"/>
              </a:rPr>
              <a:t> μεταβολή της δράσης των:</a:t>
            </a:r>
            <a:endParaRPr lang="el-GR" sz="2000" dirty="0"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el-GR" sz="1800" dirty="0"/>
              <a:t>Α) </a:t>
            </a:r>
            <a:r>
              <a:rPr lang="el-GR" sz="1800" dirty="0">
                <a:cs typeface="Times New Roman" pitchFamily="18" charset="0"/>
              </a:rPr>
              <a:t>διευκολύνει την κατανομή τους στον οργανισμό,</a:t>
            </a:r>
            <a:r>
              <a:rPr lang="en-US" sz="1800" dirty="0"/>
              <a:t> </a:t>
            </a:r>
            <a:endParaRPr lang="el-GR" sz="1800" dirty="0"/>
          </a:p>
          <a:p>
            <a:pPr marL="0" indent="0">
              <a:buFontTx/>
              <a:buNone/>
            </a:pPr>
            <a:r>
              <a:rPr lang="el-GR" sz="1800" dirty="0"/>
              <a:t>Β) </a:t>
            </a:r>
            <a:r>
              <a:rPr lang="el-GR" sz="1800" dirty="0">
                <a:cs typeface="Times New Roman" pitchFamily="18" charset="0"/>
              </a:rPr>
              <a:t>αδρανοποιεί προσωρινά </a:t>
            </a:r>
            <a:r>
              <a:rPr lang="el-GR" sz="1800" dirty="0" smtClean="0">
                <a:cs typeface="Times New Roman" pitchFamily="18" charset="0"/>
              </a:rPr>
              <a:t>την </a:t>
            </a:r>
            <a:r>
              <a:rPr lang="el-GR" sz="1800" dirty="0" err="1" smtClean="0">
                <a:cs typeface="Times New Roman" pitchFamily="18" charset="0"/>
              </a:rPr>
              <a:t>βιοδραστική</a:t>
            </a:r>
            <a:r>
              <a:rPr lang="el-GR" sz="1800" dirty="0" smtClean="0">
                <a:cs typeface="Times New Roman" pitchFamily="18" charset="0"/>
              </a:rPr>
              <a:t> ένωση </a:t>
            </a:r>
            <a:r>
              <a:rPr lang="el-GR" sz="1800" dirty="0">
                <a:cs typeface="Times New Roman" pitchFamily="18" charset="0"/>
              </a:rPr>
              <a:t>αποτρέποντας να φθάσει μεγάλη ποσότητα του στον υποδοχέα και</a:t>
            </a:r>
            <a:r>
              <a:rPr lang="en-US" sz="1800" dirty="0"/>
              <a:t> </a:t>
            </a:r>
            <a:endParaRPr lang="el-GR" sz="1800" dirty="0"/>
          </a:p>
          <a:p>
            <a:pPr marL="0" indent="0">
              <a:buFontTx/>
              <a:buNone/>
            </a:pPr>
            <a:r>
              <a:rPr lang="el-GR" sz="1800" dirty="0"/>
              <a:t>Γ) </a:t>
            </a:r>
            <a:r>
              <a:rPr lang="el-GR" sz="1800" dirty="0">
                <a:cs typeface="Times New Roman" pitchFamily="18" charset="0"/>
              </a:rPr>
              <a:t>επιβραδύνει την απέκκριση </a:t>
            </a:r>
            <a:r>
              <a:rPr lang="el-GR" sz="1800" dirty="0" smtClean="0">
                <a:cs typeface="Times New Roman" pitchFamily="18" charset="0"/>
              </a:rPr>
              <a:t>τους.</a:t>
            </a:r>
            <a:r>
              <a:rPr lang="en-US" sz="1800" dirty="0" smtClean="0"/>
              <a:t> </a:t>
            </a:r>
            <a:endParaRPr lang="el-GR" sz="1800" dirty="0"/>
          </a:p>
          <a:p>
            <a:pPr marL="0" indent="0">
              <a:spcBef>
                <a:spcPct val="60000"/>
              </a:spcBef>
              <a:spcAft>
                <a:spcPct val="50000"/>
              </a:spcAft>
              <a:buFontTx/>
              <a:buNone/>
            </a:pPr>
            <a:r>
              <a:rPr lang="el-GR" sz="2000" b="1" dirty="0">
                <a:cs typeface="Times New Roman" pitchFamily="18" charset="0"/>
              </a:rPr>
              <a:t>Αλληλεπίδραση πρωτεϊνών – </a:t>
            </a:r>
            <a:r>
              <a:rPr lang="el-GR" sz="2000" b="1" dirty="0" err="1" smtClean="0">
                <a:cs typeface="Times New Roman" pitchFamily="18" charset="0"/>
              </a:rPr>
              <a:t>βιοδραστικής</a:t>
            </a:r>
            <a:r>
              <a:rPr lang="el-GR" sz="2000" b="1" dirty="0" smtClean="0">
                <a:cs typeface="Times New Roman" pitchFamily="18" charset="0"/>
              </a:rPr>
              <a:t> ένωσης </a:t>
            </a:r>
            <a:r>
              <a:rPr lang="el-GR" sz="2000" b="1" dirty="0">
                <a:cs typeface="Times New Roman" pitchFamily="18" charset="0"/>
              </a:rPr>
              <a:t>προκαλεί:</a:t>
            </a:r>
            <a:r>
              <a:rPr lang="en-US" sz="2000" dirty="0"/>
              <a:t> </a:t>
            </a:r>
            <a:endParaRPr lang="el-GR" sz="2000" dirty="0"/>
          </a:p>
          <a:p>
            <a:pPr marL="0" indent="0">
              <a:buFontTx/>
              <a:buNone/>
            </a:pPr>
            <a:r>
              <a:rPr lang="el-GR" sz="1800" dirty="0"/>
              <a:t>Α) </a:t>
            </a:r>
            <a:r>
              <a:rPr lang="el-GR" sz="1800" dirty="0">
                <a:cs typeface="Times New Roman" pitchFamily="18" charset="0"/>
              </a:rPr>
              <a:t>μείωση της μεταφοράς ορμονών λόγω ανταγωνισμού,</a:t>
            </a:r>
            <a:r>
              <a:rPr lang="en-US" sz="1800" dirty="0"/>
              <a:t> </a:t>
            </a:r>
            <a:endParaRPr lang="el-GR" sz="1800" dirty="0"/>
          </a:p>
          <a:p>
            <a:pPr marL="0" indent="0">
              <a:buFontTx/>
              <a:buNone/>
            </a:pPr>
            <a:r>
              <a:rPr lang="el-GR" sz="1800" dirty="0"/>
              <a:t>Β) </a:t>
            </a:r>
            <a:r>
              <a:rPr lang="el-GR" sz="1800" dirty="0">
                <a:cs typeface="Times New Roman" pitchFamily="18" charset="0"/>
              </a:rPr>
              <a:t>μεταβολές στην διαμόρφωση της </a:t>
            </a:r>
            <a:r>
              <a:rPr lang="el-GR" sz="1800" dirty="0" smtClean="0">
                <a:cs typeface="Times New Roman" pitchFamily="18" charset="0"/>
              </a:rPr>
              <a:t>πρωτεΐνης </a:t>
            </a:r>
            <a:r>
              <a:rPr lang="el-GR" sz="1800" dirty="0">
                <a:cs typeface="Times New Roman" pitchFamily="18" charset="0"/>
              </a:rPr>
              <a:t>και</a:t>
            </a:r>
            <a:r>
              <a:rPr lang="en-US" sz="1800" dirty="0"/>
              <a:t> </a:t>
            </a:r>
            <a:endParaRPr lang="el-GR" sz="1800" dirty="0"/>
          </a:p>
          <a:p>
            <a:pPr marL="0" indent="0">
              <a:buFontTx/>
              <a:buNone/>
            </a:pPr>
            <a:r>
              <a:rPr lang="el-GR" sz="1800" dirty="0"/>
              <a:t>Γ) </a:t>
            </a:r>
            <a:r>
              <a:rPr lang="el-GR" sz="1800" dirty="0">
                <a:cs typeface="Times New Roman" pitchFamily="18" charset="0"/>
              </a:rPr>
              <a:t>σχηματισμό βιολογικά ενεργού </a:t>
            </a:r>
            <a:r>
              <a:rPr lang="el-GR" sz="1800" dirty="0" err="1">
                <a:cs typeface="Times New Roman" pitchFamily="18" charset="0"/>
              </a:rPr>
              <a:t>συμπλόκου</a:t>
            </a:r>
            <a:r>
              <a:rPr lang="el-GR" sz="1800" dirty="0">
                <a:cs typeface="Times New Roman" pitchFamily="18" charset="0"/>
              </a:rPr>
              <a:t> </a:t>
            </a:r>
            <a:r>
              <a:rPr lang="el-GR" sz="1800" dirty="0" err="1" smtClean="0">
                <a:cs typeface="Times New Roman" pitchFamily="18" charset="0"/>
              </a:rPr>
              <a:t>β.ε</a:t>
            </a:r>
            <a:r>
              <a:rPr lang="el-GR" sz="1800" dirty="0" smtClean="0">
                <a:cs typeface="Times New Roman" pitchFamily="18" charset="0"/>
              </a:rPr>
              <a:t>.-πρωτεΐνης</a:t>
            </a:r>
            <a:r>
              <a:rPr lang="en-US" sz="1800" dirty="0" smtClean="0"/>
              <a:t> </a:t>
            </a:r>
            <a:endParaRPr lang="el-GR" sz="1800" dirty="0"/>
          </a:p>
          <a:p>
            <a:pPr marL="0" indent="0">
              <a:buFontTx/>
              <a:buNone/>
            </a:pPr>
            <a:endParaRPr lang="el-GR" sz="2000" dirty="0"/>
          </a:p>
          <a:p>
            <a:pPr marL="0" indent="0">
              <a:buFontTx/>
              <a:buNone/>
            </a:pPr>
            <a:r>
              <a:rPr lang="el-GR" sz="1800" dirty="0">
                <a:cs typeface="Times New Roman" pitchFamily="18" charset="0"/>
              </a:rPr>
              <a:t>Ποσοστό δέσμευσης: 95% </a:t>
            </a:r>
            <a:r>
              <a:rPr lang="el-GR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l-GR" sz="1800" dirty="0">
                <a:cs typeface="Times New Roman" pitchFamily="18" charset="0"/>
              </a:rPr>
              <a:t> ελεύθερο: 5%</a:t>
            </a:r>
          </a:p>
          <a:p>
            <a:pPr marL="0" indent="0">
              <a:buFontTx/>
              <a:buNone/>
            </a:pPr>
            <a:r>
              <a:rPr lang="el-GR" sz="1800" dirty="0">
                <a:cs typeface="Times New Roman" pitchFamily="18" charset="0"/>
              </a:rPr>
              <a:t>Ποσοστό δέσμευσης: 9</a:t>
            </a:r>
            <a:r>
              <a:rPr lang="el-GR" sz="1800" dirty="0"/>
              <a:t>0</a:t>
            </a:r>
            <a:r>
              <a:rPr lang="el-GR" sz="1800" dirty="0">
                <a:cs typeface="Times New Roman" pitchFamily="18" charset="0"/>
              </a:rPr>
              <a:t>% </a:t>
            </a:r>
            <a:r>
              <a:rPr lang="el-GR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l-GR" sz="1800" dirty="0">
                <a:cs typeface="Times New Roman" pitchFamily="18" charset="0"/>
              </a:rPr>
              <a:t> ελεύθερο: </a:t>
            </a:r>
            <a:r>
              <a:rPr lang="el-GR" sz="1800" dirty="0"/>
              <a:t>10</a:t>
            </a:r>
            <a:r>
              <a:rPr lang="el-GR" sz="1800" dirty="0">
                <a:cs typeface="Times New Roman" pitchFamily="18" charset="0"/>
              </a:rPr>
              <a:t>% αύξηση κατά 100% </a:t>
            </a:r>
            <a:endParaRPr lang="el-GR" sz="1800" dirty="0"/>
          </a:p>
          <a:p>
            <a:pPr marL="0" indent="0">
              <a:buFontTx/>
              <a:buNone/>
            </a:pPr>
            <a:r>
              <a:rPr lang="el-GR" sz="1800" dirty="0">
                <a:cs typeface="Times New Roman" pitchFamily="18" charset="0"/>
              </a:rPr>
              <a:t>(μείωση χρόνου δράσης, πιθανά τοξικές παρενέργειες)</a:t>
            </a:r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73930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4348" y="428604"/>
            <a:ext cx="7772400" cy="25146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l-GR" sz="1800" dirty="0">
                <a:cs typeface="Times New Roman" pitchFamily="18" charset="0"/>
              </a:rPr>
              <a:t>Σημαντικότερη </a:t>
            </a:r>
            <a:r>
              <a:rPr lang="el-GR" sz="1800" dirty="0" smtClean="0">
                <a:cs typeface="Times New Roman" pitchFamily="18" charset="0"/>
              </a:rPr>
              <a:t>πρωτεΐνη </a:t>
            </a:r>
            <a:r>
              <a:rPr lang="el-GR" sz="1800" dirty="0">
                <a:cs typeface="Times New Roman" pitchFamily="18" charset="0"/>
              </a:rPr>
              <a:t>για την μεταφορά </a:t>
            </a:r>
            <a:r>
              <a:rPr lang="el-GR" sz="1800" dirty="0" err="1" smtClean="0">
                <a:cs typeface="Times New Roman" pitchFamily="18" charset="0"/>
              </a:rPr>
              <a:t>βιοδραστικών</a:t>
            </a:r>
            <a:r>
              <a:rPr lang="el-GR" sz="1800" dirty="0" smtClean="0">
                <a:cs typeface="Times New Roman" pitchFamily="18" charset="0"/>
              </a:rPr>
              <a:t> ενώσεων: </a:t>
            </a:r>
            <a:endParaRPr lang="el-GR" sz="1800" dirty="0"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l-GR" sz="1800" b="1" dirty="0" err="1">
                <a:cs typeface="Times New Roman" pitchFamily="18" charset="0"/>
              </a:rPr>
              <a:t>Αλβουμίνη</a:t>
            </a:r>
            <a:r>
              <a:rPr lang="el-GR" sz="1800" b="1" dirty="0">
                <a:cs typeface="Times New Roman" pitchFamily="18" charset="0"/>
              </a:rPr>
              <a:t>, </a:t>
            </a:r>
            <a:r>
              <a:rPr lang="el-GR" sz="1800" dirty="0">
                <a:cs typeface="Times New Roman" pitchFamily="18" charset="0"/>
              </a:rPr>
              <a:t>μεγάλη συγκέντρωση σε σύγκριση με τις άλλες </a:t>
            </a:r>
            <a:r>
              <a:rPr lang="el-GR" sz="1800" dirty="0" smtClean="0">
                <a:cs typeface="Times New Roman" pitchFamily="18" charset="0"/>
              </a:rPr>
              <a:t>πρωτεΐνες</a:t>
            </a:r>
            <a:r>
              <a:rPr lang="el-GR" sz="1800" dirty="0">
                <a:cs typeface="Times New Roman" pitchFamily="18" charset="0"/>
              </a:rPr>
              <a:t>, δεσμεύει εξίσου </a:t>
            </a:r>
            <a:r>
              <a:rPr lang="el-GR" sz="1800" dirty="0" smtClean="0">
                <a:cs typeface="Times New Roman" pitchFamily="18" charset="0"/>
              </a:rPr>
              <a:t>όξινες, βασικές </a:t>
            </a:r>
            <a:r>
              <a:rPr lang="el-GR" sz="1800" dirty="0">
                <a:cs typeface="Times New Roman" pitchFamily="18" charset="0"/>
              </a:rPr>
              <a:t>και </a:t>
            </a:r>
            <a:r>
              <a:rPr lang="el-GR" sz="1800" dirty="0" smtClean="0">
                <a:cs typeface="Times New Roman" pitchFamily="18" charset="0"/>
              </a:rPr>
              <a:t>ουδέτερες </a:t>
            </a:r>
            <a:r>
              <a:rPr lang="el-GR" sz="1800" dirty="0" err="1" smtClean="0">
                <a:cs typeface="Times New Roman" pitchFamily="18" charset="0"/>
              </a:rPr>
              <a:t>β.ε</a:t>
            </a:r>
            <a:r>
              <a:rPr lang="el-GR" sz="1800" dirty="0" smtClean="0">
                <a:cs typeface="Times New Roman" pitchFamily="18" charset="0"/>
              </a:rPr>
              <a:t>., </a:t>
            </a:r>
            <a:r>
              <a:rPr lang="el-GR" sz="1800" dirty="0">
                <a:cs typeface="Times New Roman" pitchFamily="18" charset="0"/>
              </a:rPr>
              <a:t>αντιστρέψιμη δέσμευση (προφύλαξη από τις διεργασίες μεταβολισμού και απέκκρισης)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l-GR" sz="1800" b="1" dirty="0">
                <a:cs typeface="Times New Roman" pitchFamily="18" charset="0"/>
              </a:rPr>
              <a:t>α</a:t>
            </a:r>
            <a:r>
              <a:rPr lang="el-GR" sz="1800" b="1" baseline="-30000" dirty="0">
                <a:cs typeface="Times New Roman" pitchFamily="18" charset="0"/>
              </a:rPr>
              <a:t>1</a:t>
            </a:r>
            <a:r>
              <a:rPr lang="el-GR" sz="1800" b="1" dirty="0">
                <a:cs typeface="Times New Roman" pitchFamily="18" charset="0"/>
              </a:rPr>
              <a:t>-όξινη </a:t>
            </a:r>
            <a:r>
              <a:rPr lang="el-GR" sz="1800" b="1" dirty="0" err="1" smtClean="0">
                <a:cs typeface="Times New Roman" pitchFamily="18" charset="0"/>
              </a:rPr>
              <a:t>γλυκοπρωτεΐνη</a:t>
            </a:r>
            <a:r>
              <a:rPr lang="el-GR" sz="1800" dirty="0">
                <a:cs typeface="Times New Roman" pitchFamily="18" charset="0"/>
              </a:rPr>
              <a:t>, μεγάλη τάση δέσμευσης βασικών </a:t>
            </a:r>
            <a:r>
              <a:rPr lang="el-GR" sz="1800" dirty="0" err="1" smtClean="0">
                <a:cs typeface="Times New Roman" pitchFamily="18" charset="0"/>
              </a:rPr>
              <a:t>β.ε</a:t>
            </a:r>
            <a:r>
              <a:rPr lang="el-GR" sz="1800" dirty="0" smtClean="0">
                <a:cs typeface="Times New Roman" pitchFamily="18" charset="0"/>
              </a:rPr>
              <a:t>.</a:t>
            </a:r>
            <a:endParaRPr lang="el-GR" sz="1800" dirty="0"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l-GR" sz="1800" dirty="0">
                <a:cs typeface="Times New Roman" pitchFamily="18" charset="0"/>
              </a:rPr>
              <a:t>Περιεκτικότητα του αίματος σε </a:t>
            </a:r>
            <a:r>
              <a:rPr lang="el-GR" sz="1800" dirty="0" smtClean="0">
                <a:cs typeface="Times New Roman" pitchFamily="18" charset="0"/>
              </a:rPr>
              <a:t>πρωτεΐνες </a:t>
            </a:r>
            <a:r>
              <a:rPr lang="el-GR" sz="1800" dirty="0">
                <a:cs typeface="Times New Roman" pitchFamily="18" charset="0"/>
              </a:rPr>
              <a:t>ανά 100</a:t>
            </a:r>
            <a:r>
              <a:rPr lang="en-US" sz="1800" dirty="0">
                <a:cs typeface="Times New Roman" pitchFamily="18" charset="0"/>
              </a:rPr>
              <a:t>ml</a:t>
            </a:r>
            <a:r>
              <a:rPr lang="el-GR" sz="1800" dirty="0">
                <a:cs typeface="Times New Roman" pitchFamily="18" charset="0"/>
              </a:rPr>
              <a:t>: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l-GR" sz="1800" dirty="0">
                <a:cs typeface="Times New Roman" pitchFamily="18" charset="0"/>
              </a:rPr>
              <a:t>	Ολική </a:t>
            </a:r>
            <a:r>
              <a:rPr lang="el-GR" sz="1800" dirty="0" err="1">
                <a:cs typeface="Times New Roman" pitchFamily="18" charset="0"/>
              </a:rPr>
              <a:t>Πρωτείνη</a:t>
            </a:r>
            <a:r>
              <a:rPr lang="el-GR" sz="1800" dirty="0">
                <a:cs typeface="Times New Roman" pitchFamily="18" charset="0"/>
              </a:rPr>
              <a:t>: 6.72</a:t>
            </a:r>
            <a:r>
              <a:rPr lang="en-US" sz="1800" dirty="0">
                <a:cs typeface="Times New Roman" pitchFamily="18" charset="0"/>
              </a:rPr>
              <a:t>g</a:t>
            </a:r>
            <a:endParaRPr lang="el-GR" sz="1800" dirty="0"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1800" dirty="0">
                <a:cs typeface="Times New Roman" pitchFamily="18" charset="0"/>
              </a:rPr>
              <a:t>	~4.0g </a:t>
            </a:r>
            <a:r>
              <a:rPr lang="el-GR" sz="1800" dirty="0" err="1">
                <a:cs typeface="Times New Roman" pitchFamily="18" charset="0"/>
              </a:rPr>
              <a:t>Αλβουμίνη</a:t>
            </a:r>
            <a:r>
              <a:rPr lang="en-US" sz="1800" dirty="0">
                <a:cs typeface="Times New Roman" pitchFamily="18" charset="0"/>
              </a:rPr>
              <a:t>, 2.3g globulins, 0.24g Fibrinogen</a:t>
            </a:r>
            <a:r>
              <a:rPr lang="en-US" sz="1800" dirty="0"/>
              <a:t> </a:t>
            </a:r>
          </a:p>
        </p:txBody>
      </p:sp>
      <p:pic>
        <p:nvPicPr>
          <p:cNvPr id="44039" name="Picture 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08" y="2928934"/>
            <a:ext cx="4876800" cy="3668417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0469545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r>
              <a:rPr lang="el-GR" sz="2400" b="1" dirty="0">
                <a:cs typeface="Times New Roman" pitchFamily="18" charset="0"/>
              </a:rPr>
              <a:t>Δεσμευτική δράση της </a:t>
            </a:r>
            <a:r>
              <a:rPr lang="el-GR" sz="2400" b="1" dirty="0" err="1">
                <a:cs typeface="Times New Roman" pitchFamily="18" charset="0"/>
              </a:rPr>
              <a:t>αλβουμίνης</a:t>
            </a:r>
            <a:r>
              <a:rPr lang="en-US" sz="2400" dirty="0"/>
              <a:t>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marL="0" indent="0">
              <a:spcBef>
                <a:spcPct val="50000"/>
              </a:spcBef>
              <a:buFont typeface="Wingdings" pitchFamily="2" charset="2"/>
              <a:buChar char="Ø"/>
            </a:pPr>
            <a:r>
              <a:rPr lang="el-GR" sz="2000" dirty="0">
                <a:cs typeface="Times New Roman" pitchFamily="18" charset="0"/>
              </a:rPr>
              <a:t>ΜΒ = 67</a:t>
            </a:r>
            <a:r>
              <a:rPr lang="el-GR" sz="2000" dirty="0">
                <a:cs typeface="Times New Roman" pitchFamily="18" charset="0"/>
                <a:sym typeface="Symbol" pitchFamily="18" charset="2"/>
              </a:rPr>
              <a:t></a:t>
            </a:r>
            <a:r>
              <a:rPr lang="el-GR" sz="2000" dirty="0">
                <a:cs typeface="Times New Roman" pitchFamily="18" charset="0"/>
              </a:rPr>
              <a:t>2 </a:t>
            </a:r>
            <a:r>
              <a:rPr lang="en-US" sz="2000" dirty="0" err="1">
                <a:cs typeface="Times New Roman" pitchFamily="18" charset="0"/>
              </a:rPr>
              <a:t>kD</a:t>
            </a:r>
            <a:r>
              <a:rPr lang="el-GR" sz="2000" dirty="0">
                <a:cs typeface="Times New Roman" pitchFamily="18" charset="0"/>
              </a:rPr>
              <a:t>, περιέχει 569 – 613 αμινοξέα, </a:t>
            </a:r>
            <a:r>
              <a:rPr lang="el-GR" sz="2000" i="1" dirty="0" err="1">
                <a:cs typeface="Times New Roman" pitchFamily="18" charset="0"/>
              </a:rPr>
              <a:t>ισοηλεκτρικό</a:t>
            </a:r>
            <a:r>
              <a:rPr lang="el-GR" sz="2000" i="1" dirty="0">
                <a:cs typeface="Times New Roman" pitchFamily="18" charset="0"/>
              </a:rPr>
              <a:t> σημείο </a:t>
            </a:r>
            <a:r>
              <a:rPr lang="el-GR" sz="2000" b="1" i="1" dirty="0">
                <a:cs typeface="Times New Roman" pitchFamily="18" charset="0"/>
              </a:rPr>
              <a:t>σε </a:t>
            </a:r>
            <a:r>
              <a:rPr lang="en-US" sz="2000" b="1" i="1" dirty="0">
                <a:cs typeface="Times New Roman" pitchFamily="18" charset="0"/>
              </a:rPr>
              <a:t>pH</a:t>
            </a:r>
            <a:r>
              <a:rPr lang="el-GR" sz="2000" b="1" i="1" dirty="0">
                <a:cs typeface="Times New Roman" pitchFamily="18" charset="0"/>
              </a:rPr>
              <a:t> = 4.9</a:t>
            </a:r>
            <a:r>
              <a:rPr lang="el-GR" sz="2000" i="1" dirty="0">
                <a:cs typeface="Times New Roman" pitchFamily="18" charset="0"/>
              </a:rPr>
              <a:t> με συνέπεια να είναι αρνητικά φορτισμένη σε </a:t>
            </a:r>
            <a:r>
              <a:rPr lang="en-US" sz="2000" b="1" i="1" dirty="0">
                <a:cs typeface="Times New Roman" pitchFamily="18" charset="0"/>
              </a:rPr>
              <a:t>pH</a:t>
            </a:r>
            <a:r>
              <a:rPr lang="el-GR" sz="2000" b="1" i="1" dirty="0">
                <a:cs typeface="Times New Roman" pitchFamily="18" charset="0"/>
              </a:rPr>
              <a:t> = 7.4</a:t>
            </a:r>
            <a:endParaRPr lang="el-GR" sz="2000" dirty="0"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Font typeface="Wingdings" pitchFamily="2" charset="2"/>
              <a:buChar char="Ø"/>
            </a:pPr>
            <a:r>
              <a:rPr lang="el-GR" sz="2000" dirty="0">
                <a:cs typeface="Times New Roman" pitchFamily="18" charset="0"/>
              </a:rPr>
              <a:t>Μεταφέρει εξίσου </a:t>
            </a:r>
            <a:r>
              <a:rPr lang="el-GR" sz="2000" b="1" dirty="0" smtClean="0">
                <a:cs typeface="Times New Roman" pitchFamily="18" charset="0"/>
              </a:rPr>
              <a:t>όξινες, βασικές </a:t>
            </a:r>
            <a:r>
              <a:rPr lang="el-GR" sz="2000" b="1" dirty="0">
                <a:cs typeface="Times New Roman" pitchFamily="18" charset="0"/>
              </a:rPr>
              <a:t>και </a:t>
            </a:r>
            <a:r>
              <a:rPr lang="el-GR" sz="2000" b="1" dirty="0" smtClean="0">
                <a:cs typeface="Times New Roman" pitchFamily="18" charset="0"/>
              </a:rPr>
              <a:t>ουδέτερες </a:t>
            </a:r>
            <a:r>
              <a:rPr lang="el-GR" sz="2000" b="1" dirty="0" err="1" smtClean="0">
                <a:cs typeface="Times New Roman" pitchFamily="18" charset="0"/>
              </a:rPr>
              <a:t>β.ε</a:t>
            </a:r>
            <a:r>
              <a:rPr lang="el-GR" sz="2000" b="1" dirty="0" smtClean="0">
                <a:cs typeface="Times New Roman" pitchFamily="18" charset="0"/>
              </a:rPr>
              <a:t>. </a:t>
            </a:r>
            <a:r>
              <a:rPr lang="el-GR" sz="2000" dirty="0" smtClean="0">
                <a:cs typeface="Times New Roman" pitchFamily="18" charset="0"/>
              </a:rPr>
              <a:t>: </a:t>
            </a:r>
            <a:r>
              <a:rPr lang="el-GR" sz="2000" i="1" dirty="0">
                <a:cs typeface="Times New Roman" pitchFamily="18" charset="0"/>
              </a:rPr>
              <a:t>διαφορετικός τρόπος και διαφορετική περιοχή δέσμευσης </a:t>
            </a:r>
            <a:r>
              <a:rPr lang="el-GR" sz="2000" i="1" dirty="0" smtClean="0">
                <a:cs typeface="Times New Roman" pitchFamily="18" charset="0"/>
              </a:rPr>
              <a:t>της </a:t>
            </a:r>
            <a:r>
              <a:rPr lang="el-GR" sz="2000" i="1" dirty="0" err="1" smtClean="0">
                <a:cs typeface="Times New Roman" pitchFamily="18" charset="0"/>
              </a:rPr>
              <a:t>β.ε</a:t>
            </a:r>
            <a:r>
              <a:rPr lang="el-GR" sz="2000" i="1" dirty="0" smtClean="0">
                <a:cs typeface="Times New Roman" pitchFamily="18" charset="0"/>
              </a:rPr>
              <a:t>.</a:t>
            </a:r>
            <a:endParaRPr lang="el-GR" sz="2000" dirty="0"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buFont typeface="Wingdings" pitchFamily="2" charset="2"/>
              <a:buChar char="Ø"/>
            </a:pPr>
            <a:r>
              <a:rPr lang="el-GR" sz="2000" dirty="0">
                <a:cs typeface="Times New Roman" pitchFamily="18" charset="0"/>
              </a:rPr>
              <a:t>Περιοχή </a:t>
            </a:r>
            <a:r>
              <a:rPr lang="en-US" sz="2000" b="1" dirty="0">
                <a:cs typeface="Times New Roman" pitchFamily="18" charset="0"/>
              </a:rPr>
              <a:t>Lys</a:t>
            </a:r>
            <a:r>
              <a:rPr lang="el-GR" sz="2000" b="1" dirty="0">
                <a:cs typeface="Times New Roman" pitchFamily="18" charset="0"/>
              </a:rPr>
              <a:t>-</a:t>
            </a:r>
            <a:r>
              <a:rPr lang="en-US" sz="2000" b="1" dirty="0">
                <a:cs typeface="Times New Roman" pitchFamily="18" charset="0"/>
              </a:rPr>
              <a:t>Ala</a:t>
            </a:r>
            <a:r>
              <a:rPr lang="el-GR" sz="2000" b="1" dirty="0">
                <a:cs typeface="Times New Roman" pitchFamily="18" charset="0"/>
              </a:rPr>
              <a:t>-</a:t>
            </a:r>
            <a:r>
              <a:rPr lang="en-US" sz="2000" b="1" dirty="0">
                <a:cs typeface="Times New Roman" pitchFamily="18" charset="0"/>
              </a:rPr>
              <a:t>Try</a:t>
            </a:r>
            <a:r>
              <a:rPr lang="el-GR" sz="2000" b="1" dirty="0">
                <a:cs typeface="Times New Roman" pitchFamily="18" charset="0"/>
              </a:rPr>
              <a:t>-</a:t>
            </a:r>
            <a:r>
              <a:rPr lang="en-US" sz="2000" b="1" dirty="0">
                <a:cs typeface="Times New Roman" pitchFamily="18" charset="0"/>
              </a:rPr>
              <a:t>Ala</a:t>
            </a:r>
            <a:r>
              <a:rPr lang="el-GR" sz="2000" b="1" dirty="0">
                <a:cs typeface="Times New Roman" pitchFamily="18" charset="0"/>
              </a:rPr>
              <a:t>-</a:t>
            </a:r>
            <a:r>
              <a:rPr lang="en-US" sz="2000" b="1" dirty="0">
                <a:cs typeface="Times New Roman" pitchFamily="18" charset="0"/>
              </a:rPr>
              <a:t>Val</a:t>
            </a:r>
            <a:r>
              <a:rPr lang="el-GR" sz="2000" b="1" dirty="0">
                <a:cs typeface="Times New Roman" pitchFamily="18" charset="0"/>
              </a:rPr>
              <a:t>-</a:t>
            </a:r>
            <a:r>
              <a:rPr lang="en-US" sz="2000" b="1" dirty="0">
                <a:cs typeface="Times New Roman" pitchFamily="18" charset="0"/>
              </a:rPr>
              <a:t>Ala</a:t>
            </a:r>
            <a:r>
              <a:rPr lang="el-GR" sz="2000" b="1" dirty="0">
                <a:cs typeface="Times New Roman" pitchFamily="18" charset="0"/>
              </a:rPr>
              <a:t>-</a:t>
            </a:r>
            <a:r>
              <a:rPr lang="en-US" sz="2000" b="1" dirty="0" err="1">
                <a:cs typeface="Times New Roman" pitchFamily="18" charset="0"/>
              </a:rPr>
              <a:t>Arg</a:t>
            </a:r>
            <a:r>
              <a:rPr lang="el-GR" sz="2000" dirty="0">
                <a:cs typeface="Times New Roman" pitchFamily="18" charset="0"/>
              </a:rPr>
              <a:t>: υδρόφοβη περιοχή με κατιονική ομάδα στα άκρα της δεσμεύει οργανικά ανιόντα, η ε-ομάδα της </a:t>
            </a:r>
            <a:r>
              <a:rPr lang="el-GR" sz="2000" b="1" dirty="0" err="1">
                <a:cs typeface="Times New Roman" pitchFamily="18" charset="0"/>
              </a:rPr>
              <a:t>λυσίνης</a:t>
            </a:r>
            <a:r>
              <a:rPr lang="el-GR" sz="2000" dirty="0">
                <a:cs typeface="Times New Roman" pitchFamily="18" charset="0"/>
              </a:rPr>
              <a:t> είναι το σημείο σύνδεσης των οργανικών ανιόντων</a:t>
            </a:r>
          </a:p>
          <a:p>
            <a:pPr marL="0" indent="0">
              <a:spcBef>
                <a:spcPct val="50000"/>
              </a:spcBef>
              <a:buFont typeface="Wingdings" pitchFamily="2" charset="2"/>
              <a:buChar char="Ø"/>
            </a:pPr>
            <a:r>
              <a:rPr lang="el-GR" sz="2000" dirty="0">
                <a:cs typeface="Times New Roman" pitchFamily="18" charset="0"/>
              </a:rPr>
              <a:t>Η παραπάνω υδρόφοβη περιοχή ή υδρόφοβες πλευρικές αλυσίδες δεσμεύουν </a:t>
            </a:r>
            <a:r>
              <a:rPr lang="el-GR" sz="2000" dirty="0" smtClean="0">
                <a:cs typeface="Times New Roman" pitchFamily="18" charset="0"/>
              </a:rPr>
              <a:t>ουδέτερες </a:t>
            </a:r>
            <a:r>
              <a:rPr lang="el-GR" sz="2000" dirty="0" err="1" smtClean="0">
                <a:cs typeface="Times New Roman" pitchFamily="18" charset="0"/>
              </a:rPr>
              <a:t>β.ε</a:t>
            </a:r>
            <a:r>
              <a:rPr lang="el-GR" sz="2000" dirty="0" smtClean="0">
                <a:cs typeface="Times New Roman" pitchFamily="18" charset="0"/>
              </a:rPr>
              <a:t>. </a:t>
            </a:r>
            <a:r>
              <a:rPr lang="el-GR" sz="2000" dirty="0">
                <a:cs typeface="Times New Roman" pitchFamily="18" charset="0"/>
              </a:rPr>
              <a:t>μέσω </a:t>
            </a:r>
            <a:r>
              <a:rPr lang="el-GR" sz="2000" b="1" dirty="0">
                <a:cs typeface="Times New Roman" pitchFamily="18" charset="0"/>
              </a:rPr>
              <a:t>υδρόφοβων αλληλεπιδράσεων</a:t>
            </a:r>
            <a:r>
              <a:rPr lang="en-US" sz="2000" dirty="0"/>
              <a:t> </a:t>
            </a:r>
            <a:endParaRPr lang="el-GR" sz="2000" dirty="0"/>
          </a:p>
          <a:p>
            <a:pPr marL="0" indent="0">
              <a:spcBef>
                <a:spcPct val="50000"/>
              </a:spcBef>
              <a:buFont typeface="Wingdings" pitchFamily="2" charset="2"/>
              <a:buChar char="Ø"/>
            </a:pPr>
            <a:r>
              <a:rPr lang="el-GR" sz="2000" dirty="0">
                <a:cs typeface="Times New Roman" pitchFamily="18" charset="0"/>
              </a:rPr>
              <a:t>Δέσμευση όξινων </a:t>
            </a:r>
            <a:r>
              <a:rPr lang="el-GR" sz="2000" dirty="0" err="1" smtClean="0">
                <a:cs typeface="Times New Roman" pitchFamily="18" charset="0"/>
              </a:rPr>
              <a:t>β.ε</a:t>
            </a:r>
            <a:r>
              <a:rPr lang="el-GR" sz="2000" dirty="0" smtClean="0">
                <a:cs typeface="Times New Roman" pitchFamily="18" charset="0"/>
              </a:rPr>
              <a:t>.: </a:t>
            </a:r>
            <a:r>
              <a:rPr lang="el-GR" sz="2000" dirty="0">
                <a:cs typeface="Times New Roman" pitchFamily="18" charset="0"/>
              </a:rPr>
              <a:t>ηλεκτροστατικές αλληλεπιδράσεις (αρνητικά φορτισμένη) και υδρόφοβες αλληλεπιδράσεις, πιθανή επίδραση στον αριθμό θέσεων δέσμευσης των οργανικών ανιόντων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3195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515144"/>
          </a:xfrm>
        </p:spPr>
        <p:txBody>
          <a:bodyPr/>
          <a:lstStyle/>
          <a:p>
            <a:r>
              <a:rPr lang="el-GR" sz="2400" b="1" dirty="0" smtClean="0"/>
              <a:t>ΣΚΟΠΟΣ</a:t>
            </a:r>
            <a:endParaRPr lang="el-GR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40768"/>
            <a:ext cx="7772400" cy="4755232"/>
          </a:xfrm>
        </p:spPr>
        <p:txBody>
          <a:bodyPr/>
          <a:lstStyle/>
          <a:p>
            <a:pPr marL="0" indent="0">
              <a:buNone/>
            </a:pPr>
            <a:r>
              <a:rPr lang="el-GR" sz="1800" dirty="0" smtClean="0"/>
              <a:t>Οι βασικοί στόχοι είναι</a:t>
            </a:r>
          </a:p>
          <a:p>
            <a:pPr marL="0" indent="0">
              <a:buNone/>
            </a:pPr>
            <a:r>
              <a:rPr lang="el-GR" sz="1800" dirty="0" smtClean="0"/>
              <a:t>Α) η μελέτη της συμπλοκοποίησης ανάμεσα σε διάφορες ενώσεις που χρησιμοποιούνται ως έκδοχα σε φαρμακευτικά σκευάσματα και βιοδραστικές ενώσεις</a:t>
            </a:r>
          </a:p>
          <a:p>
            <a:pPr marL="0" indent="0">
              <a:buNone/>
            </a:pPr>
            <a:r>
              <a:rPr lang="el-GR" sz="1800" dirty="0" smtClean="0"/>
              <a:t>Β) οι μέθοδοι προσδιορισμού της στοιχειομετρίας και την σταθεράς σχηματισμού των συμπλόκων</a:t>
            </a:r>
          </a:p>
          <a:p>
            <a:pPr marL="0" indent="0">
              <a:buNone/>
            </a:pPr>
            <a:r>
              <a:rPr lang="el-GR" sz="1800" dirty="0" smtClean="0"/>
              <a:t>Γ) η μελέτη της αλληλεπίδρασης βιοδραστικών ενώσεων με πρωτεϊνες και </a:t>
            </a:r>
          </a:p>
          <a:p>
            <a:pPr marL="0" indent="0">
              <a:buNone/>
            </a:pPr>
            <a:r>
              <a:rPr lang="el-GR" sz="1800" dirty="0" smtClean="0"/>
              <a:t>Δ) η μελέτη της υδρόφοβης αλληλεπίδρασης 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40928781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8077200" cy="5486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2000" dirty="0" smtClean="0">
                <a:cs typeface="Times New Roman" pitchFamily="18" charset="0"/>
              </a:rPr>
              <a:t>Ορισμένες </a:t>
            </a:r>
            <a:r>
              <a:rPr lang="el-GR" sz="2000" dirty="0" err="1" smtClean="0">
                <a:cs typeface="Times New Roman" pitchFamily="18" charset="0"/>
              </a:rPr>
              <a:t>β.ε</a:t>
            </a:r>
            <a:r>
              <a:rPr lang="el-GR" sz="2000" dirty="0" smtClean="0">
                <a:cs typeface="Times New Roman" pitchFamily="18" charset="0"/>
              </a:rPr>
              <a:t>. </a:t>
            </a:r>
            <a:r>
              <a:rPr lang="el-GR" sz="2000" dirty="0">
                <a:cs typeface="Times New Roman" pitchFamily="18" charset="0"/>
              </a:rPr>
              <a:t>δεσμεύονται με βάση την </a:t>
            </a:r>
            <a:r>
              <a:rPr lang="el-GR" sz="2000" b="1" dirty="0" err="1">
                <a:cs typeface="Times New Roman" pitchFamily="18" charset="0"/>
              </a:rPr>
              <a:t>λιποφιλικότητα</a:t>
            </a:r>
            <a:r>
              <a:rPr lang="el-GR" sz="2000" dirty="0">
                <a:cs typeface="Times New Roman" pitchFamily="18" charset="0"/>
              </a:rPr>
              <a:t> τους παρά μέσω </a:t>
            </a:r>
            <a:r>
              <a:rPr lang="el-GR" sz="2000" b="1" i="1" dirty="0">
                <a:cs typeface="Times New Roman" pitchFamily="18" charset="0"/>
              </a:rPr>
              <a:t>ηλεκτροστατικών αλληλεπιδράσεων</a:t>
            </a:r>
            <a:r>
              <a:rPr lang="en-US" sz="2000" dirty="0"/>
              <a:t> </a:t>
            </a:r>
            <a:endParaRPr lang="el-GR" sz="2000" dirty="0"/>
          </a:p>
          <a:p>
            <a:pPr marL="0" indent="0">
              <a:buFontTx/>
              <a:buNone/>
            </a:pPr>
            <a:r>
              <a:rPr lang="el-GR" sz="1800" dirty="0"/>
              <a:t>	</a:t>
            </a:r>
            <a:r>
              <a:rPr lang="el-GR" sz="1800" dirty="0" err="1">
                <a:cs typeface="Times New Roman" pitchFamily="18" charset="0"/>
              </a:rPr>
              <a:t>Φαινολικά</a:t>
            </a:r>
            <a:r>
              <a:rPr lang="el-GR" sz="1800" dirty="0">
                <a:cs typeface="Times New Roman" pitchFamily="18" charset="0"/>
              </a:rPr>
              <a:t> παράγωγα δεσμεύονται κύρια με βάση τον </a:t>
            </a:r>
            <a:r>
              <a:rPr lang="el-GR" sz="1800" b="1" dirty="0">
                <a:cs typeface="Times New Roman" pitchFamily="18" charset="0"/>
              </a:rPr>
              <a:t>υδρόφοβο </a:t>
            </a:r>
            <a:r>
              <a:rPr lang="el-GR" sz="1800" b="1" dirty="0"/>
              <a:t>	</a:t>
            </a:r>
            <a:r>
              <a:rPr lang="el-GR" sz="1800" b="1" dirty="0">
                <a:cs typeface="Times New Roman" pitchFamily="18" charset="0"/>
              </a:rPr>
              <a:t>χαρακτήρα</a:t>
            </a:r>
            <a:r>
              <a:rPr lang="el-GR" sz="1800" dirty="0">
                <a:cs typeface="Times New Roman" pitchFamily="18" charset="0"/>
              </a:rPr>
              <a:t> του </a:t>
            </a:r>
            <a:r>
              <a:rPr lang="el-GR" sz="1800" dirty="0" err="1">
                <a:cs typeface="Times New Roman" pitchFamily="18" charset="0"/>
              </a:rPr>
              <a:t>υποκαταστάτη</a:t>
            </a:r>
            <a:r>
              <a:rPr lang="el-GR" sz="1800" dirty="0">
                <a:cs typeface="Times New Roman" pitchFamily="18" charset="0"/>
              </a:rPr>
              <a:t> παρά την </a:t>
            </a:r>
            <a:r>
              <a:rPr lang="el-GR" sz="1800" i="1" dirty="0">
                <a:cs typeface="Times New Roman" pitchFamily="18" charset="0"/>
              </a:rPr>
              <a:t>παρουσία υδροξυλίου</a:t>
            </a:r>
            <a:r>
              <a:rPr lang="en-US" sz="2000" dirty="0"/>
              <a:t> </a:t>
            </a:r>
            <a:endParaRPr lang="el-GR" sz="2000" dirty="0"/>
          </a:p>
          <a:p>
            <a:pPr marL="0" indent="0">
              <a:buFontTx/>
              <a:buNone/>
            </a:pPr>
            <a:r>
              <a:rPr lang="el-GR" sz="1800" dirty="0"/>
              <a:t>	</a:t>
            </a:r>
            <a:r>
              <a:rPr lang="el-GR" sz="1800" dirty="0">
                <a:cs typeface="Times New Roman" pitchFamily="18" charset="0"/>
              </a:rPr>
              <a:t>Παράγωγα </a:t>
            </a:r>
            <a:r>
              <a:rPr lang="el-GR" sz="1800" dirty="0" err="1">
                <a:cs typeface="Times New Roman" pitchFamily="18" charset="0"/>
              </a:rPr>
              <a:t>πενικιλλίνης</a:t>
            </a:r>
            <a:r>
              <a:rPr lang="el-GR" sz="1800" dirty="0">
                <a:cs typeface="Times New Roman" pitchFamily="18" charset="0"/>
              </a:rPr>
              <a:t> και </a:t>
            </a:r>
            <a:r>
              <a:rPr lang="el-GR" sz="1800" dirty="0" err="1">
                <a:cs typeface="Times New Roman" pitchFamily="18" charset="0"/>
              </a:rPr>
              <a:t>Φαινοθιαζίνες</a:t>
            </a:r>
            <a:r>
              <a:rPr lang="el-GR" sz="1800" dirty="0">
                <a:cs typeface="Times New Roman" pitchFamily="18" charset="0"/>
              </a:rPr>
              <a:t>: την δέσμευση καθορίζουν </a:t>
            </a:r>
            <a:r>
              <a:rPr lang="el-GR" sz="1800" dirty="0"/>
              <a:t>	</a:t>
            </a:r>
            <a:r>
              <a:rPr lang="el-GR" sz="1800" dirty="0">
                <a:cs typeface="Times New Roman" pitchFamily="18" charset="0"/>
              </a:rPr>
              <a:t>τα υδρόφοβα χαρακτηριστικά των πλευρικών ομάδων</a:t>
            </a:r>
            <a:r>
              <a:rPr lang="en-US" sz="1800" dirty="0"/>
              <a:t> </a:t>
            </a:r>
            <a:endParaRPr lang="el-GR" sz="1800" dirty="0"/>
          </a:p>
          <a:p>
            <a:pPr marL="0" indent="0">
              <a:buFontTx/>
              <a:buNone/>
            </a:pPr>
            <a:r>
              <a:rPr lang="el-GR" sz="2000" i="1" dirty="0">
                <a:cs typeface="Times New Roman" pitchFamily="18" charset="0"/>
              </a:rPr>
              <a:t>Η δέσμευση </a:t>
            </a:r>
            <a:r>
              <a:rPr lang="el-GR" sz="2000" i="1" dirty="0" err="1" smtClean="0">
                <a:cs typeface="Times New Roman" pitchFamily="18" charset="0"/>
              </a:rPr>
              <a:t>β.ε</a:t>
            </a:r>
            <a:r>
              <a:rPr lang="el-GR" sz="2000" i="1" dirty="0" smtClean="0">
                <a:cs typeface="Times New Roman" pitchFamily="18" charset="0"/>
              </a:rPr>
              <a:t>. </a:t>
            </a:r>
            <a:r>
              <a:rPr lang="el-GR" sz="2000" i="1" dirty="0">
                <a:cs typeface="Times New Roman" pitchFamily="18" charset="0"/>
              </a:rPr>
              <a:t>στην </a:t>
            </a:r>
            <a:r>
              <a:rPr lang="el-GR" sz="2000" i="1" dirty="0" err="1">
                <a:cs typeface="Times New Roman" pitchFamily="18" charset="0"/>
              </a:rPr>
              <a:t>αλβουμίνη</a:t>
            </a:r>
            <a:r>
              <a:rPr lang="el-GR" sz="2000" i="1" dirty="0">
                <a:cs typeface="Times New Roman" pitchFamily="18" charset="0"/>
              </a:rPr>
              <a:t> είναι διεργασία συγκρίσιμη με την κατανομή των μορίων </a:t>
            </a:r>
            <a:r>
              <a:rPr lang="el-GR" sz="2000" i="1" dirty="0" smtClean="0">
                <a:cs typeface="Times New Roman" pitchFamily="18" charset="0"/>
              </a:rPr>
              <a:t>της </a:t>
            </a:r>
            <a:r>
              <a:rPr lang="el-GR" sz="2000" i="1" dirty="0" err="1" smtClean="0">
                <a:cs typeface="Times New Roman" pitchFamily="18" charset="0"/>
              </a:rPr>
              <a:t>β.ε</a:t>
            </a:r>
            <a:r>
              <a:rPr lang="el-GR" sz="2000" i="1" dirty="0" smtClean="0">
                <a:cs typeface="Times New Roman" pitchFamily="18" charset="0"/>
              </a:rPr>
              <a:t>. </a:t>
            </a:r>
            <a:r>
              <a:rPr lang="el-GR" sz="2000" i="1" dirty="0">
                <a:cs typeface="Times New Roman" pitchFamily="18" charset="0"/>
              </a:rPr>
              <a:t>ανάμεσα στην υδατική και την μη πολική φάση</a:t>
            </a:r>
            <a:r>
              <a:rPr lang="en-US" sz="2000" dirty="0"/>
              <a:t> </a:t>
            </a:r>
            <a:endParaRPr lang="el-GR" sz="2000" dirty="0"/>
          </a:p>
          <a:p>
            <a:pPr marL="0" indent="0">
              <a:buFontTx/>
              <a:buNone/>
            </a:pPr>
            <a:endParaRPr lang="el-GR" sz="2000" dirty="0"/>
          </a:p>
          <a:p>
            <a:pPr marL="0" indent="0">
              <a:buFontTx/>
              <a:buNone/>
            </a:pPr>
            <a:r>
              <a:rPr lang="el-GR" sz="2000" dirty="0">
                <a:cs typeface="Times New Roman" pitchFamily="18" charset="0"/>
              </a:rPr>
              <a:t>Οι υδρόφοβες θέσεις δεν είναι προσχηματισμένες</a:t>
            </a:r>
          </a:p>
          <a:p>
            <a:pPr marL="0" indent="0">
              <a:buFontTx/>
              <a:buNone/>
            </a:pPr>
            <a:r>
              <a:rPr lang="el-GR" sz="2000" dirty="0">
                <a:cs typeface="Times New Roman" pitchFamily="18" charset="0"/>
              </a:rPr>
              <a:t>Ορισμένες ενώσεις μπορούν να προκαλέσουν </a:t>
            </a:r>
            <a:r>
              <a:rPr lang="el-GR" sz="2000" b="1" dirty="0">
                <a:cs typeface="Times New Roman" pitchFamily="18" charset="0"/>
              </a:rPr>
              <a:t>μεταβολές στην διαμόρφωση της </a:t>
            </a:r>
            <a:r>
              <a:rPr lang="el-GR" sz="2000" b="1" dirty="0" err="1">
                <a:cs typeface="Times New Roman" pitchFamily="18" charset="0"/>
              </a:rPr>
              <a:t>αλβουμίνης</a:t>
            </a:r>
            <a:r>
              <a:rPr lang="el-GR" sz="2000" dirty="0">
                <a:cs typeface="Times New Roman" pitchFamily="18" charset="0"/>
              </a:rPr>
              <a:t> και να δημιουργήσουν υδρόφοβες περιοχές</a:t>
            </a:r>
          </a:p>
          <a:p>
            <a:pPr marL="0" indent="0">
              <a:buFontTx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315291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r>
              <a:rPr lang="el-GR" sz="2400" b="1" dirty="0">
                <a:cs typeface="Times New Roman" pitchFamily="18" charset="0"/>
              </a:rPr>
              <a:t>Ισορροπία Δέσμευσης</a:t>
            </a:r>
            <a:r>
              <a:rPr lang="en-US" sz="2400" dirty="0"/>
              <a:t>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57200"/>
          </a:xfrm>
        </p:spPr>
        <p:txBody>
          <a:bodyPr/>
          <a:lstStyle/>
          <a:p>
            <a:pPr>
              <a:buFontTx/>
              <a:buNone/>
            </a:pPr>
            <a:r>
              <a:rPr lang="el-GR" sz="2000" dirty="0">
                <a:cs typeface="Times New Roman" pitchFamily="18" charset="0"/>
              </a:rPr>
              <a:t>Αντίδραση </a:t>
            </a:r>
            <a:r>
              <a:rPr lang="el-GR" sz="2000" dirty="0" err="1" smtClean="0">
                <a:cs typeface="Times New Roman" pitchFamily="18" charset="0"/>
              </a:rPr>
              <a:t>β.ε</a:t>
            </a:r>
            <a:r>
              <a:rPr lang="el-GR" sz="2000" dirty="0" smtClean="0">
                <a:cs typeface="Times New Roman" pitchFamily="18" charset="0"/>
              </a:rPr>
              <a:t>., </a:t>
            </a:r>
            <a:r>
              <a:rPr lang="en-US" sz="2000" dirty="0">
                <a:cs typeface="Times New Roman" pitchFamily="18" charset="0"/>
              </a:rPr>
              <a:t>D</a:t>
            </a:r>
            <a:r>
              <a:rPr lang="el-GR" sz="2000" dirty="0">
                <a:cs typeface="Times New Roman" pitchFamily="18" charset="0"/>
              </a:rPr>
              <a:t>, με την ελεύθερη θέση στην </a:t>
            </a:r>
            <a:r>
              <a:rPr lang="el-GR" sz="2000" dirty="0" smtClean="0">
                <a:cs typeface="Times New Roman" pitchFamily="18" charset="0"/>
              </a:rPr>
              <a:t>πρωτεΐνη</a:t>
            </a:r>
            <a:r>
              <a:rPr lang="el-GR" sz="2000" dirty="0">
                <a:cs typeface="Times New Roman" pitchFamily="18" charset="0"/>
              </a:rPr>
              <a:t>, </a:t>
            </a:r>
            <a:r>
              <a:rPr lang="en-US" sz="2000" dirty="0">
                <a:cs typeface="Times New Roman" pitchFamily="18" charset="0"/>
              </a:rPr>
              <a:t>P</a:t>
            </a:r>
            <a:r>
              <a:rPr lang="el-GR" sz="2000" dirty="0">
                <a:cs typeface="Times New Roman" pitchFamily="18" charset="0"/>
              </a:rPr>
              <a:t>,</a:t>
            </a:r>
            <a:r>
              <a:rPr lang="en-US" sz="2000" dirty="0"/>
              <a:t> 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924300" y="3286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73728" name="Object 0"/>
          <p:cNvGraphicFramePr>
            <a:graphicFrameLocks noChangeAspect="1"/>
          </p:cNvGraphicFramePr>
          <p:nvPr/>
        </p:nvGraphicFramePr>
        <p:xfrm>
          <a:off x="914400" y="2133600"/>
          <a:ext cx="19812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0" r:id="rId3" imgW="812447" imgH="177723" progId="Equation.3">
                  <p:embed/>
                </p:oleObj>
              </mc:Choice>
              <mc:Fallback>
                <p:oleObj r:id="rId3" imgW="812447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133600"/>
                        <a:ext cx="1981200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3024188" y="3090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73729" name="Object 1"/>
          <p:cNvGraphicFramePr>
            <a:graphicFrameLocks noChangeAspect="1"/>
          </p:cNvGraphicFramePr>
          <p:nvPr/>
        </p:nvGraphicFramePr>
        <p:xfrm>
          <a:off x="3429000" y="1981200"/>
          <a:ext cx="381000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1" r:id="rId5" imgW="2006600" imgH="431800" progId="Equation.3">
                  <p:embed/>
                </p:oleObj>
              </mc:Choice>
              <mc:Fallback>
                <p:oleObj r:id="rId5" imgW="2006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981200"/>
                        <a:ext cx="3810000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838200" y="29718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l-GR" sz="2000">
                <a:cs typeface="Times New Roman" pitchFamily="18" charset="0"/>
              </a:rPr>
              <a:t>Ολική Πρωτεϊνη:</a:t>
            </a:r>
            <a:r>
              <a:rPr lang="en-US" sz="2000">
                <a:cs typeface="Times New Roman" pitchFamily="18" charset="0"/>
              </a:rPr>
              <a:t> </a:t>
            </a:r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2690813" y="3238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73730" name="Object 2"/>
          <p:cNvGraphicFramePr>
            <a:graphicFrameLocks noChangeAspect="1"/>
          </p:cNvGraphicFramePr>
          <p:nvPr/>
        </p:nvGraphicFramePr>
        <p:xfrm>
          <a:off x="3048000" y="2971800"/>
          <a:ext cx="43434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2" r:id="rId7" imgW="2260600" imgH="228600" progId="Equation.3">
                  <p:embed/>
                </p:oleObj>
              </mc:Choice>
              <mc:Fallback>
                <p:oleObj r:id="rId7" imgW="2260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971800"/>
                        <a:ext cx="4343400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3233738" y="3252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73731" name="Object 3"/>
          <p:cNvGraphicFramePr>
            <a:graphicFrameLocks noChangeAspect="1"/>
          </p:cNvGraphicFramePr>
          <p:nvPr/>
        </p:nvGraphicFramePr>
        <p:xfrm>
          <a:off x="990600" y="3657600"/>
          <a:ext cx="29718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3" r:id="rId9" imgW="1752600" imgH="228600" progId="Equation.3">
                  <p:embed/>
                </p:oleObj>
              </mc:Choice>
              <mc:Fallback>
                <p:oleObj r:id="rId9" imgW="1752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657600"/>
                        <a:ext cx="29718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3043238" y="3257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73732" name="Object 4"/>
          <p:cNvGraphicFramePr>
            <a:graphicFrameLocks noChangeAspect="1"/>
          </p:cNvGraphicFramePr>
          <p:nvPr/>
        </p:nvGraphicFramePr>
        <p:xfrm>
          <a:off x="4038600" y="3657600"/>
          <a:ext cx="38862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4" r:id="rId11" imgW="2057400" imgH="228600" progId="Equation.3">
                  <p:embed/>
                </p:oleObj>
              </mc:Choice>
              <mc:Fallback>
                <p:oleObj r:id="rId11" imgW="2057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657600"/>
                        <a:ext cx="3886200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3548063" y="3086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73733" name="Object 5"/>
          <p:cNvGraphicFramePr>
            <a:graphicFrameLocks noChangeAspect="1"/>
          </p:cNvGraphicFramePr>
          <p:nvPr/>
        </p:nvGraphicFramePr>
        <p:xfrm>
          <a:off x="3048000" y="4191000"/>
          <a:ext cx="266700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5" r:id="rId13" imgW="1295400" imgH="431800" progId="Equation.3">
                  <p:embed/>
                </p:oleObj>
              </mc:Choice>
              <mc:Fallback>
                <p:oleObj r:id="rId13" imgW="1295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191000"/>
                        <a:ext cx="2667000" cy="893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21" name="Rectangle 17"/>
          <p:cNvSpPr>
            <a:spLocks noChangeArrowheads="1"/>
          </p:cNvSpPr>
          <p:nvPr/>
        </p:nvSpPr>
        <p:spPr bwMode="auto">
          <a:xfrm>
            <a:off x="611560" y="5181600"/>
            <a:ext cx="7992888" cy="76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n-US" sz="1800" dirty="0">
                <a:cs typeface="Times New Roman" pitchFamily="18" charset="0"/>
              </a:rPr>
              <a:t>r</a:t>
            </a:r>
            <a:r>
              <a:rPr lang="el-GR" sz="1800" dirty="0">
                <a:cs typeface="Times New Roman" pitchFamily="18" charset="0"/>
              </a:rPr>
              <a:t>: </a:t>
            </a:r>
            <a:r>
              <a:rPr lang="en-US" sz="1800" dirty="0">
                <a:cs typeface="Times New Roman" pitchFamily="18" charset="0"/>
              </a:rPr>
              <a:t>mol</a:t>
            </a:r>
            <a:r>
              <a:rPr lang="el-GR" sz="1800" dirty="0">
                <a:cs typeface="Times New Roman" pitchFamily="18" charset="0"/>
              </a:rPr>
              <a:t> </a:t>
            </a:r>
            <a:r>
              <a:rPr lang="el-GR" sz="1800" dirty="0" smtClean="0">
                <a:cs typeface="Times New Roman" pitchFamily="18" charset="0"/>
              </a:rPr>
              <a:t>δεσμευμένης </a:t>
            </a:r>
            <a:r>
              <a:rPr lang="el-GR" sz="1800" dirty="0" err="1" smtClean="0">
                <a:cs typeface="Times New Roman" pitchFamily="18" charset="0"/>
              </a:rPr>
              <a:t>β.ε</a:t>
            </a:r>
            <a:r>
              <a:rPr lang="el-GR" sz="1800" dirty="0" smtClean="0">
                <a:cs typeface="Times New Roman" pitchFamily="18" charset="0"/>
              </a:rPr>
              <a:t>. </a:t>
            </a:r>
            <a:r>
              <a:rPr lang="el-GR" sz="1800" dirty="0">
                <a:cs typeface="Times New Roman" pitchFamily="18" charset="0"/>
              </a:rPr>
              <a:t>ανά </a:t>
            </a:r>
            <a:r>
              <a:rPr lang="en-US" sz="1800" dirty="0">
                <a:cs typeface="Times New Roman" pitchFamily="18" charset="0"/>
              </a:rPr>
              <a:t>mol</a:t>
            </a:r>
            <a:r>
              <a:rPr lang="el-GR" sz="1800" dirty="0">
                <a:cs typeface="Times New Roman" pitchFamily="18" charset="0"/>
              </a:rPr>
              <a:t> ολικής </a:t>
            </a:r>
            <a:r>
              <a:rPr lang="el-GR" sz="1800" dirty="0" smtClean="0">
                <a:cs typeface="Times New Roman" pitchFamily="18" charset="0"/>
              </a:rPr>
              <a:t>πρωτεΐνης </a:t>
            </a:r>
            <a:r>
              <a:rPr lang="el-GR" sz="1800" dirty="0">
                <a:cs typeface="Times New Roman" pitchFamily="18" charset="0"/>
              </a:rPr>
              <a:t>ή ποσότητα (</a:t>
            </a:r>
            <a:r>
              <a:rPr lang="en-US" sz="1800" dirty="0">
                <a:cs typeface="Times New Roman" pitchFamily="18" charset="0"/>
              </a:rPr>
              <a:t>mg</a:t>
            </a:r>
            <a:r>
              <a:rPr lang="el-GR" sz="1800" dirty="0">
                <a:cs typeface="Times New Roman" pitchFamily="18" charset="0"/>
              </a:rPr>
              <a:t>) </a:t>
            </a:r>
            <a:r>
              <a:rPr lang="el-GR" sz="1800" dirty="0" smtClean="0">
                <a:cs typeface="Times New Roman" pitchFamily="18" charset="0"/>
              </a:rPr>
              <a:t>δεσμευμένης </a:t>
            </a:r>
            <a:r>
              <a:rPr lang="el-GR" sz="1800" dirty="0" err="1" smtClean="0">
                <a:cs typeface="Times New Roman" pitchFamily="18" charset="0"/>
              </a:rPr>
              <a:t>β.ε</a:t>
            </a:r>
            <a:r>
              <a:rPr lang="el-GR" sz="1800" dirty="0" smtClean="0">
                <a:cs typeface="Times New Roman" pitchFamily="18" charset="0"/>
              </a:rPr>
              <a:t>. </a:t>
            </a:r>
            <a:r>
              <a:rPr lang="el-GR" sz="1800" dirty="0">
                <a:cs typeface="Times New Roman" pitchFamily="18" charset="0"/>
              </a:rPr>
              <a:t>ανά </a:t>
            </a:r>
            <a:r>
              <a:rPr lang="en-US" sz="1800" dirty="0">
                <a:cs typeface="Times New Roman" pitchFamily="18" charset="0"/>
              </a:rPr>
              <a:t>g</a:t>
            </a:r>
            <a:r>
              <a:rPr lang="el-GR" sz="1800" dirty="0">
                <a:cs typeface="Times New Roman" pitchFamily="18" charset="0"/>
              </a:rPr>
              <a:t> </a:t>
            </a:r>
            <a:r>
              <a:rPr lang="el-GR" sz="1800" dirty="0" smtClean="0">
                <a:cs typeface="Times New Roman" pitchFamily="18" charset="0"/>
              </a:rPr>
              <a:t>πρωτεΐνης - παρόμοια </a:t>
            </a:r>
            <a:r>
              <a:rPr lang="el-GR" sz="1800" dirty="0">
                <a:cs typeface="Times New Roman" pitchFamily="18" charset="0"/>
              </a:rPr>
              <a:t>μορφή με την εξίσωση </a:t>
            </a:r>
            <a:r>
              <a:rPr lang="en-US" sz="1800" dirty="0">
                <a:cs typeface="Times New Roman" pitchFamily="18" charset="0"/>
              </a:rPr>
              <a:t>Langmuir</a:t>
            </a:r>
            <a:endParaRPr lang="el-GR" sz="1800" dirty="0">
              <a:cs typeface="Times New Roman" pitchFamily="18" charset="0"/>
            </a:endParaRPr>
          </a:p>
          <a:p>
            <a:pPr algn="just">
              <a:spcBef>
                <a:spcPct val="20000"/>
              </a:spcBef>
            </a:pPr>
            <a:endParaRPr lang="en-US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0843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533400"/>
            <a:ext cx="8077200" cy="838200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el-GR" sz="2000">
                <a:cs typeface="Times New Roman" pitchFamily="18" charset="0"/>
              </a:rPr>
              <a:t>μετατροπή σε γραμμική σχέση:</a:t>
            </a:r>
            <a:r>
              <a:rPr lang="el-GR" sz="2000"/>
              <a:t> </a:t>
            </a:r>
          </a:p>
          <a:p>
            <a:pPr marL="0" indent="0" algn="just">
              <a:buFontTx/>
              <a:buNone/>
            </a:pPr>
            <a:r>
              <a:rPr lang="el-GR" sz="2000"/>
              <a:t>(</a:t>
            </a:r>
            <a:r>
              <a:rPr lang="el-GR" sz="2000">
                <a:cs typeface="Times New Roman" pitchFamily="18" charset="0"/>
              </a:rPr>
              <a:t>ισχύει για ενός μόνο είδους θέσης δέσμευσης</a:t>
            </a:r>
            <a:r>
              <a:rPr lang="el-GR" sz="2000"/>
              <a:t>)</a:t>
            </a:r>
          </a:p>
          <a:p>
            <a:pPr marL="0" indent="0">
              <a:buFontTx/>
              <a:buNone/>
            </a:pPr>
            <a:endParaRPr lang="en-US" sz="2000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3862388" y="307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74752" name="Object 0"/>
          <p:cNvGraphicFramePr>
            <a:graphicFrameLocks noChangeAspect="1"/>
          </p:cNvGraphicFramePr>
          <p:nvPr/>
        </p:nvGraphicFramePr>
        <p:xfrm>
          <a:off x="3276600" y="1447800"/>
          <a:ext cx="18288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39" r:id="rId3" imgW="863225" imgH="431613" progId="Equation.3">
                  <p:embed/>
                </p:oleObj>
              </mc:Choice>
              <mc:Fallback>
                <p:oleObj r:id="rId3" imgW="863225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447800"/>
                        <a:ext cx="18288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395536" y="3048000"/>
            <a:ext cx="417646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l-GR" sz="1800" dirty="0">
                <a:cs typeface="Times New Roman" pitchFamily="18" charset="0"/>
              </a:rPr>
              <a:t>Γράφημα </a:t>
            </a:r>
            <a:r>
              <a:rPr lang="en-US" sz="1800" dirty="0" err="1">
                <a:cs typeface="Times New Roman" pitchFamily="18" charset="0"/>
              </a:rPr>
              <a:t>Scatchard</a:t>
            </a:r>
            <a:r>
              <a:rPr lang="el-GR" sz="1800" dirty="0">
                <a:cs typeface="Times New Roman" pitchFamily="18" charset="0"/>
              </a:rPr>
              <a:t> για τη δέσμευση της ένωσης </a:t>
            </a:r>
            <a:r>
              <a:rPr lang="en-US" sz="1800" dirty="0" err="1">
                <a:cs typeface="Times New Roman" pitchFamily="18" charset="0"/>
              </a:rPr>
              <a:t>bis</a:t>
            </a:r>
            <a:r>
              <a:rPr lang="el-GR" sz="1800" dirty="0">
                <a:cs typeface="Times New Roman" pitchFamily="18" charset="0"/>
              </a:rPr>
              <a:t>-</a:t>
            </a:r>
            <a:r>
              <a:rPr lang="en-US" sz="1800" dirty="0" err="1">
                <a:cs typeface="Times New Roman" pitchFamily="18" charset="0"/>
              </a:rPr>
              <a:t>hydroxy</a:t>
            </a:r>
            <a:r>
              <a:rPr lang="el-GR" sz="1800" dirty="0">
                <a:cs typeface="Times New Roman" pitchFamily="18" charset="0"/>
              </a:rPr>
              <a:t>-</a:t>
            </a:r>
            <a:r>
              <a:rPr lang="en-US" sz="1800" dirty="0" err="1">
                <a:cs typeface="Times New Roman" pitchFamily="18" charset="0"/>
              </a:rPr>
              <a:t>coumarin</a:t>
            </a:r>
            <a:r>
              <a:rPr lang="el-GR" sz="1800" dirty="0">
                <a:cs typeface="Times New Roman" pitchFamily="18" charset="0"/>
              </a:rPr>
              <a:t> από ανθρώπινη </a:t>
            </a:r>
            <a:r>
              <a:rPr lang="el-GR" sz="1800" dirty="0" err="1">
                <a:cs typeface="Times New Roman" pitchFamily="18" charset="0"/>
              </a:rPr>
              <a:t>αλβουμίνη</a:t>
            </a:r>
            <a:r>
              <a:rPr lang="el-GR" sz="1800" dirty="0">
                <a:cs typeface="Times New Roman" pitchFamily="18" charset="0"/>
              </a:rPr>
              <a:t> στους 20 και 40</a:t>
            </a:r>
            <a:r>
              <a:rPr lang="el-GR" sz="1800" dirty="0">
                <a:cs typeface="Times New Roman" pitchFamily="18" charset="0"/>
                <a:sym typeface="Symbol" pitchFamily="18" charset="2"/>
              </a:rPr>
              <a:t></a:t>
            </a:r>
            <a:r>
              <a:rPr lang="en-US" sz="1800" dirty="0">
                <a:cs typeface="Times New Roman" pitchFamily="18" charset="0"/>
              </a:rPr>
              <a:t>C</a:t>
            </a:r>
            <a:r>
              <a:rPr lang="el-GR" sz="1800" dirty="0">
                <a:cs typeface="Times New Roman" pitchFamily="18" charset="0"/>
              </a:rPr>
              <a:t>.</a:t>
            </a:r>
            <a:r>
              <a:rPr lang="en-US" sz="2000" dirty="0"/>
              <a:t> </a:t>
            </a:r>
          </a:p>
        </p:txBody>
      </p:sp>
      <p:pic>
        <p:nvPicPr>
          <p:cNvPr id="48144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643182"/>
            <a:ext cx="38862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199644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pPr algn="just">
              <a:buFontTx/>
              <a:buNone/>
            </a:pPr>
            <a:r>
              <a:rPr lang="el-GR" sz="2000">
                <a:cs typeface="Times New Roman" pitchFamily="18" charset="0"/>
              </a:rPr>
              <a:t>Εάν υπάρχουν ν ανεξάρτητες θέσεις δέσμευσης τότε:</a:t>
            </a:r>
            <a:endParaRPr lang="en-US" sz="2000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3657600" y="307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75776" name="Object 0"/>
          <p:cNvGraphicFramePr>
            <a:graphicFrameLocks noChangeAspect="1"/>
          </p:cNvGraphicFramePr>
          <p:nvPr/>
        </p:nvGraphicFramePr>
        <p:xfrm>
          <a:off x="762000" y="1143000"/>
          <a:ext cx="21336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6" r:id="rId3" imgW="1117600" imgH="431800" progId="Equation.3">
                  <p:embed/>
                </p:oleObj>
              </mc:Choice>
              <mc:Fallback>
                <p:oleObj r:id="rId3" imgW="1117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143000"/>
                        <a:ext cx="2133600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2843213" y="307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75777" name="Object 1"/>
          <p:cNvGraphicFramePr>
            <a:graphicFrameLocks noChangeAspect="1"/>
          </p:cNvGraphicFramePr>
          <p:nvPr/>
        </p:nvGraphicFramePr>
        <p:xfrm>
          <a:off x="3581400" y="1143000"/>
          <a:ext cx="396240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7" r:id="rId5" imgW="2095500" imgH="431800" progId="Equation.3">
                  <p:embed/>
                </p:oleObj>
              </mc:Choice>
              <mc:Fallback>
                <p:oleObj r:id="rId5" imgW="2095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143000"/>
                        <a:ext cx="3962400" cy="808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762000" y="21336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el-GR" sz="2000">
                <a:cs typeface="Times New Roman" pitchFamily="18" charset="0"/>
              </a:rPr>
              <a:t>Διαφορετικός τρόπος γραφής της παραπάνω εξίσωσης:</a:t>
            </a:r>
            <a:r>
              <a:rPr lang="en-US" sz="2000"/>
              <a:t> </a:t>
            </a: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3467100" y="3262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838200" y="2743200"/>
          <a:ext cx="28956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8" r:id="rId7" imgW="1447172" imgH="215806" progId="Equation.3">
                  <p:embed/>
                </p:oleObj>
              </mc:Choice>
              <mc:Fallback>
                <p:oleObj r:id="rId7" imgW="1447172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743200"/>
                        <a:ext cx="2895600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2686050" y="3062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75779" name="Object 3"/>
          <p:cNvGraphicFramePr>
            <a:graphicFrameLocks noChangeAspect="1"/>
          </p:cNvGraphicFramePr>
          <p:nvPr/>
        </p:nvGraphicFramePr>
        <p:xfrm>
          <a:off x="3886200" y="2590800"/>
          <a:ext cx="426720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9" r:id="rId9" imgW="2235200" imgH="431800" progId="Equation.3">
                  <p:embed/>
                </p:oleObj>
              </mc:Choice>
              <mc:Fallback>
                <p:oleObj r:id="rId9" imgW="2235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590800"/>
                        <a:ext cx="4267200" cy="830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609600" y="3657600"/>
            <a:ext cx="7924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l-GR" sz="1800" dirty="0">
                <a:cs typeface="Times New Roman" pitchFamily="18" charset="0"/>
              </a:rPr>
              <a:t>Το γράφημα </a:t>
            </a:r>
            <a:r>
              <a:rPr lang="en-US" sz="1800" dirty="0">
                <a:cs typeface="Times New Roman" pitchFamily="18" charset="0"/>
              </a:rPr>
              <a:t>Klotz</a:t>
            </a:r>
            <a:r>
              <a:rPr lang="el-GR" sz="1800" dirty="0">
                <a:cs typeface="Times New Roman" pitchFamily="18" charset="0"/>
              </a:rPr>
              <a:t> παρουσιάζει σημαντικές αποκλίσεις σε υψηλές συγκεντρώσεις </a:t>
            </a:r>
            <a:r>
              <a:rPr lang="el-GR" sz="1800" dirty="0" smtClean="0">
                <a:cs typeface="Times New Roman" pitchFamily="18" charset="0"/>
              </a:rPr>
              <a:t>ελεύθερης </a:t>
            </a:r>
            <a:r>
              <a:rPr lang="el-GR" sz="1800" dirty="0" err="1" smtClean="0">
                <a:cs typeface="Times New Roman" pitchFamily="18" charset="0"/>
              </a:rPr>
              <a:t>β.ε</a:t>
            </a:r>
            <a:r>
              <a:rPr lang="el-GR" sz="1800" dirty="0" smtClean="0">
                <a:cs typeface="Times New Roman" pitchFamily="18" charset="0"/>
              </a:rPr>
              <a:t>. </a:t>
            </a:r>
            <a:r>
              <a:rPr lang="el-GR" sz="1800" dirty="0">
                <a:cs typeface="Times New Roman" pitchFamily="18" charset="0"/>
              </a:rPr>
              <a:t>– τα πειραματικά σημεία σε χαμηλές συγκεντρώσεις έχουν σημαντική επίδραση στην μορφή της εξίσωσης</a:t>
            </a:r>
          </a:p>
          <a:p>
            <a:pPr algn="just">
              <a:spcBef>
                <a:spcPct val="20000"/>
              </a:spcBef>
            </a:pPr>
            <a:r>
              <a:rPr lang="el-GR" sz="1800" dirty="0">
                <a:cs typeface="Times New Roman" pitchFamily="18" charset="0"/>
              </a:rPr>
              <a:t>Στο γράφημα </a:t>
            </a:r>
            <a:r>
              <a:rPr lang="en-US" sz="1800" dirty="0" err="1">
                <a:cs typeface="Times New Roman" pitchFamily="18" charset="0"/>
              </a:rPr>
              <a:t>Scatchard</a:t>
            </a:r>
            <a:r>
              <a:rPr lang="el-GR" sz="1800" dirty="0">
                <a:cs typeface="Times New Roman" pitchFamily="18" charset="0"/>
              </a:rPr>
              <a:t> δεν εμφανίζεται το παραπάνω πρόβλημα</a:t>
            </a:r>
          </a:p>
          <a:p>
            <a:pPr algn="just">
              <a:spcBef>
                <a:spcPct val="2000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372477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609600"/>
            <a:ext cx="7772400" cy="2438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2000" dirty="0">
                <a:cs typeface="Times New Roman" pitchFamily="18" charset="0"/>
              </a:rPr>
              <a:t>Απόκλιση από την γραμμικότητα στο γράφημα </a:t>
            </a:r>
            <a:r>
              <a:rPr lang="en-US" sz="2000" dirty="0" err="1">
                <a:cs typeface="Times New Roman" pitchFamily="18" charset="0"/>
              </a:rPr>
              <a:t>Scatchard</a:t>
            </a:r>
            <a:r>
              <a:rPr lang="el-GR" sz="2000" dirty="0">
                <a:cs typeface="Times New Roman" pitchFamily="18" charset="0"/>
              </a:rPr>
              <a:t> δείχνει ότι υπάρχουν περισσότερες από ενός είδους θέσεις δέσμευσης (παραπάνω διάγραμμα)</a:t>
            </a:r>
            <a:r>
              <a:rPr lang="en-US" sz="2000" dirty="0"/>
              <a:t> </a:t>
            </a:r>
            <a:endParaRPr lang="el-GR" sz="2000" dirty="0"/>
          </a:p>
          <a:p>
            <a:pPr marL="0" indent="0">
              <a:buFontTx/>
              <a:buNone/>
            </a:pPr>
            <a:endParaRPr lang="el-GR" sz="2000" dirty="0"/>
          </a:p>
          <a:p>
            <a:pPr marL="0" indent="0">
              <a:buFontTx/>
              <a:buNone/>
            </a:pPr>
            <a:r>
              <a:rPr lang="el-GR" sz="2000" dirty="0">
                <a:cs typeface="Times New Roman" pitchFamily="18" charset="0"/>
              </a:rPr>
              <a:t>Οι παραπάνω σχέσεις δεν μπορούν να χρησιμοποιηθούν όταν η φύση και η ποσότητα της </a:t>
            </a:r>
            <a:r>
              <a:rPr lang="el-GR" sz="2000" dirty="0" smtClean="0">
                <a:cs typeface="Times New Roman" pitchFamily="18" charset="0"/>
              </a:rPr>
              <a:t>πρωτεΐνης </a:t>
            </a:r>
            <a:r>
              <a:rPr lang="el-GR" sz="2000" dirty="0">
                <a:cs typeface="Times New Roman" pitchFamily="18" charset="0"/>
              </a:rPr>
              <a:t>δεν είναι γνωστές – </a:t>
            </a:r>
            <a:endParaRPr lang="el-GR" sz="2000" dirty="0"/>
          </a:p>
          <a:p>
            <a:pPr marL="0" indent="0">
              <a:buFontTx/>
              <a:buNone/>
            </a:pPr>
            <a:r>
              <a:rPr lang="el-GR" sz="2000" dirty="0">
                <a:cs typeface="Times New Roman" pitchFamily="18" charset="0"/>
              </a:rPr>
              <a:t>χρησιμοποιείται η τροποποιημένη εξίσωση:</a:t>
            </a:r>
            <a:r>
              <a:rPr lang="en-US" sz="2000" dirty="0"/>
              <a:t> 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3443288" y="3095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76800" name="Object 0"/>
          <p:cNvGraphicFramePr>
            <a:graphicFrameLocks noChangeAspect="1"/>
          </p:cNvGraphicFramePr>
          <p:nvPr/>
        </p:nvGraphicFramePr>
        <p:xfrm>
          <a:off x="2895600" y="3352800"/>
          <a:ext cx="2957513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7" r:id="rId3" imgW="1473200" imgH="431800" progId="Equation.3">
                  <p:embed/>
                </p:oleObj>
              </mc:Choice>
              <mc:Fallback>
                <p:oleObj r:id="rId3" imgW="1473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352800"/>
                        <a:ext cx="2957513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609600" y="4495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l-GR" sz="2000"/>
              <a:t>Γ</a:t>
            </a:r>
            <a:r>
              <a:rPr lang="el-GR" sz="2000">
                <a:cs typeface="Times New Roman" pitchFamily="18" charset="0"/>
              </a:rPr>
              <a:t>ραφική παράσταση του όρου [</a:t>
            </a:r>
            <a:r>
              <a:rPr lang="en-US" sz="2000">
                <a:cs typeface="Times New Roman" pitchFamily="18" charset="0"/>
              </a:rPr>
              <a:t>D</a:t>
            </a:r>
            <a:r>
              <a:rPr lang="en-US" sz="2000" baseline="-30000">
                <a:cs typeface="Times New Roman" pitchFamily="18" charset="0"/>
              </a:rPr>
              <a:t>b</a:t>
            </a:r>
            <a:r>
              <a:rPr lang="el-GR" sz="2000">
                <a:cs typeface="Times New Roman" pitchFamily="18" charset="0"/>
              </a:rPr>
              <a:t>] / [</a:t>
            </a:r>
            <a:r>
              <a:rPr lang="en-US" sz="2000">
                <a:cs typeface="Times New Roman" pitchFamily="18" charset="0"/>
              </a:rPr>
              <a:t>D</a:t>
            </a:r>
            <a:r>
              <a:rPr lang="en-US" sz="2000" baseline="-30000">
                <a:cs typeface="Times New Roman" pitchFamily="18" charset="0"/>
              </a:rPr>
              <a:t>f</a:t>
            </a:r>
            <a:r>
              <a:rPr lang="el-GR" sz="2000">
                <a:cs typeface="Times New Roman" pitchFamily="18" charset="0"/>
              </a:rPr>
              <a:t>] έναντι του όρου [</a:t>
            </a:r>
            <a:r>
              <a:rPr lang="en-US" sz="2000">
                <a:cs typeface="Times New Roman" pitchFamily="18" charset="0"/>
              </a:rPr>
              <a:t>D</a:t>
            </a:r>
            <a:r>
              <a:rPr lang="en-US" sz="2000" baseline="-30000">
                <a:cs typeface="Times New Roman" pitchFamily="18" charset="0"/>
              </a:rPr>
              <a:t>b</a:t>
            </a:r>
            <a:r>
              <a:rPr lang="el-GR" sz="2000">
                <a:cs typeface="Times New Roman" pitchFamily="18" charset="0"/>
              </a:rPr>
              <a:t>]</a:t>
            </a:r>
            <a:r>
              <a:rPr lang="el-GR" sz="2000"/>
              <a:t>:</a:t>
            </a:r>
            <a:r>
              <a:rPr lang="el-GR" sz="2000">
                <a:cs typeface="Times New Roman" pitchFamily="18" charset="0"/>
              </a:rPr>
              <a:t> προσδιορίζεται η σταθερά Κ = -κλίση και </a:t>
            </a:r>
            <a:endParaRPr lang="el-GR" sz="2000"/>
          </a:p>
          <a:p>
            <a:pPr>
              <a:spcBef>
                <a:spcPct val="20000"/>
              </a:spcBef>
            </a:pPr>
            <a:r>
              <a:rPr lang="el-GR" sz="2000">
                <a:cs typeface="Times New Roman" pitchFamily="18" charset="0"/>
              </a:rPr>
              <a:t>οι θέσεις δέσμευσης από την τεταγμένη επί την αρχή</a:t>
            </a:r>
            <a:r>
              <a:rPr lang="en-US" sz="2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06685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b="1" dirty="0">
                <a:cs typeface="Times New Roman" pitchFamily="18" charset="0"/>
              </a:rPr>
              <a:t>Μέθοδοι προσδιορισμού της ποσότητας </a:t>
            </a:r>
            <a:r>
              <a:rPr lang="el-GR" sz="2400" b="1" dirty="0" err="1" smtClean="0">
                <a:cs typeface="Times New Roman" pitchFamily="18" charset="0"/>
              </a:rPr>
              <a:t>βιοδραστικής</a:t>
            </a:r>
            <a:r>
              <a:rPr lang="el-GR" sz="2400" b="1" dirty="0" smtClean="0">
                <a:cs typeface="Times New Roman" pitchFamily="18" charset="0"/>
              </a:rPr>
              <a:t> ένωσης </a:t>
            </a:r>
            <a:r>
              <a:rPr lang="el-GR" sz="2400" b="1" dirty="0">
                <a:cs typeface="Times New Roman" pitchFamily="18" charset="0"/>
              </a:rPr>
              <a:t>που δεσμεύεται από </a:t>
            </a:r>
            <a:r>
              <a:rPr lang="el-GR" sz="2400" b="1" dirty="0" smtClean="0">
                <a:cs typeface="Times New Roman" pitchFamily="18" charset="0"/>
              </a:rPr>
              <a:t>πρωτεΐνη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2590800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el-GR" sz="2000" dirty="0">
                <a:cs typeface="Times New Roman" pitchFamily="18" charset="0"/>
              </a:rPr>
              <a:t>Ισορροπία Διαπίδυσης,</a:t>
            </a:r>
          </a:p>
          <a:p>
            <a:pPr algn="just">
              <a:buFont typeface="Wingdings" pitchFamily="2" charset="2"/>
              <a:buChar char="ü"/>
            </a:pPr>
            <a:r>
              <a:rPr lang="el-GR" sz="2000" dirty="0" err="1">
                <a:cs typeface="Times New Roman" pitchFamily="18" charset="0"/>
              </a:rPr>
              <a:t>Υπερδιήθηση</a:t>
            </a:r>
            <a:r>
              <a:rPr lang="el-GR" sz="2000" dirty="0">
                <a:cs typeface="Times New Roman" pitchFamily="18" charset="0"/>
              </a:rPr>
              <a:t>,</a:t>
            </a:r>
          </a:p>
          <a:p>
            <a:pPr algn="just">
              <a:buFont typeface="Wingdings" pitchFamily="2" charset="2"/>
              <a:buChar char="ü"/>
            </a:pPr>
            <a:r>
              <a:rPr lang="el-GR" sz="2000" dirty="0">
                <a:cs typeface="Times New Roman" pitchFamily="18" charset="0"/>
              </a:rPr>
              <a:t>Δυναμική Διήθηση,</a:t>
            </a:r>
          </a:p>
          <a:p>
            <a:pPr algn="just">
              <a:buFont typeface="Wingdings" pitchFamily="2" charset="2"/>
              <a:buChar char="ü"/>
            </a:pPr>
            <a:r>
              <a:rPr lang="el-GR" sz="2000" dirty="0" err="1">
                <a:cs typeface="Times New Roman" pitchFamily="18" charset="0"/>
              </a:rPr>
              <a:t>Ηλεκτροφόρηση</a:t>
            </a:r>
            <a:r>
              <a:rPr lang="el-GR" sz="2000" dirty="0">
                <a:cs typeface="Times New Roman" pitchFamily="18" charset="0"/>
              </a:rPr>
              <a:t>,</a:t>
            </a:r>
          </a:p>
          <a:p>
            <a:pPr algn="just">
              <a:buFont typeface="Wingdings" pitchFamily="2" charset="2"/>
              <a:buChar char="ü"/>
            </a:pPr>
            <a:r>
              <a:rPr lang="el-GR" sz="2000" i="1" dirty="0">
                <a:cs typeface="Times New Roman" pitchFamily="18" charset="0"/>
              </a:rPr>
              <a:t>Διήθηση μέσω </a:t>
            </a:r>
            <a:r>
              <a:rPr lang="el-GR" sz="2000" i="1" dirty="0" err="1">
                <a:cs typeface="Times New Roman" pitchFamily="18" charset="0"/>
              </a:rPr>
              <a:t>γέλης</a:t>
            </a:r>
            <a:r>
              <a:rPr lang="el-GR" sz="2000" i="1" dirty="0">
                <a:cs typeface="Times New Roman" pitchFamily="18" charset="0"/>
              </a:rPr>
              <a:t> (</a:t>
            </a:r>
            <a:r>
              <a:rPr lang="en-US" sz="2000" i="1" dirty="0">
                <a:cs typeface="Times New Roman" pitchFamily="18" charset="0"/>
              </a:rPr>
              <a:t>gel</a:t>
            </a:r>
            <a:r>
              <a:rPr lang="el-GR" sz="2000" i="1" dirty="0">
                <a:cs typeface="Times New Roman" pitchFamily="18" charset="0"/>
              </a:rPr>
              <a:t> </a:t>
            </a:r>
            <a:r>
              <a:rPr lang="en-US" sz="2000" i="1" dirty="0">
                <a:cs typeface="Times New Roman" pitchFamily="18" charset="0"/>
              </a:rPr>
              <a:t>filtration</a:t>
            </a:r>
            <a:r>
              <a:rPr lang="el-GR" sz="2000" i="1" dirty="0">
                <a:cs typeface="Times New Roman" pitchFamily="18" charset="0"/>
              </a:rPr>
              <a:t>)</a:t>
            </a:r>
            <a:endParaRPr lang="el-GR" sz="2000" dirty="0"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l-GR" sz="2000" i="1" dirty="0">
                <a:cs typeface="Times New Roman" pitchFamily="18" charset="0"/>
              </a:rPr>
              <a:t>Μαγνητικός Πυρηνικός Συντονισμός (</a:t>
            </a:r>
            <a:r>
              <a:rPr lang="en-US" sz="2000" i="1" dirty="0">
                <a:cs typeface="Times New Roman" pitchFamily="18" charset="0"/>
              </a:rPr>
              <a:t>NMR</a:t>
            </a:r>
            <a:r>
              <a:rPr lang="el-GR" sz="2000" i="1" dirty="0">
                <a:cs typeface="Times New Roman" pitchFamily="18" charset="0"/>
              </a:rPr>
              <a:t>)</a:t>
            </a:r>
            <a:r>
              <a:rPr lang="el-GR" sz="2000" dirty="0">
                <a:cs typeface="Times New Roman" pitchFamily="18" charset="0"/>
              </a:rPr>
              <a:t> κ.ά.</a:t>
            </a:r>
            <a:r>
              <a:rPr lang="en-US" sz="2000" dirty="0"/>
              <a:t> </a:t>
            </a:r>
            <a:endParaRPr lang="el-GR" sz="2000" dirty="0"/>
          </a:p>
          <a:p>
            <a:pPr>
              <a:buFontTx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772823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8077200" cy="5486400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el-GR" sz="2000" b="1" dirty="0">
                <a:cs typeface="Times New Roman" pitchFamily="18" charset="0"/>
              </a:rPr>
              <a:t>Μέθοδος της Ισορροπίας Διαπίδυσης</a:t>
            </a:r>
          </a:p>
          <a:p>
            <a:pPr marL="0" indent="0" algn="just">
              <a:buFontTx/>
              <a:buNone/>
            </a:pPr>
            <a:r>
              <a:rPr lang="el-GR" sz="1800" dirty="0">
                <a:cs typeface="Times New Roman" pitchFamily="18" charset="0"/>
              </a:rPr>
              <a:t>Χρησιμοποιείται </a:t>
            </a:r>
            <a:r>
              <a:rPr lang="el-GR" sz="1800" dirty="0" err="1">
                <a:cs typeface="Times New Roman" pitchFamily="18" charset="0"/>
              </a:rPr>
              <a:t>ημιπερατή</a:t>
            </a:r>
            <a:r>
              <a:rPr lang="el-GR" sz="1800" dirty="0">
                <a:cs typeface="Times New Roman" pitchFamily="18" charset="0"/>
              </a:rPr>
              <a:t> μεμβράνη για τον διαχωρισμό των ελεύθερων και των δεσμευμένων μορίων </a:t>
            </a:r>
            <a:r>
              <a:rPr lang="el-GR" sz="1800" dirty="0" smtClean="0">
                <a:cs typeface="Times New Roman" pitchFamily="18" charset="0"/>
              </a:rPr>
              <a:t>της </a:t>
            </a:r>
            <a:r>
              <a:rPr lang="el-GR" sz="1800" dirty="0" err="1" smtClean="0">
                <a:cs typeface="Times New Roman" pitchFamily="18" charset="0"/>
              </a:rPr>
              <a:t>βιοδραστικής</a:t>
            </a:r>
            <a:r>
              <a:rPr lang="el-GR" sz="1800" dirty="0" smtClean="0">
                <a:cs typeface="Times New Roman" pitchFamily="18" charset="0"/>
              </a:rPr>
              <a:t> ένωσης</a:t>
            </a:r>
            <a:endParaRPr lang="el-GR" sz="1800" dirty="0"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r>
              <a:rPr lang="el-GR" sz="1800" dirty="0">
                <a:cs typeface="Times New Roman" pitchFamily="18" charset="0"/>
              </a:rPr>
              <a:t>Ανάδευση, ρύθμιση του </a:t>
            </a:r>
            <a:r>
              <a:rPr lang="en-US" sz="1800" dirty="0">
                <a:cs typeface="Times New Roman" pitchFamily="18" charset="0"/>
              </a:rPr>
              <a:t>pH</a:t>
            </a:r>
            <a:r>
              <a:rPr lang="el-GR" sz="1800" dirty="0">
                <a:cs typeface="Times New Roman" pitchFamily="18" charset="0"/>
              </a:rPr>
              <a:t> και της ιοντικής ισχύος, </a:t>
            </a:r>
            <a:r>
              <a:rPr lang="el-GR" sz="1800" dirty="0" err="1"/>
              <a:t>θερμοστάτηση</a:t>
            </a:r>
            <a:endParaRPr lang="el-GR" sz="1800" dirty="0"/>
          </a:p>
          <a:p>
            <a:pPr marL="0" indent="0" algn="just">
              <a:buFontTx/>
              <a:buNone/>
            </a:pPr>
            <a:r>
              <a:rPr lang="el-GR" sz="1800" dirty="0">
                <a:cs typeface="Times New Roman" pitchFamily="18" charset="0"/>
              </a:rPr>
              <a:t>Ίδια ποσότητα </a:t>
            </a:r>
            <a:r>
              <a:rPr lang="el-GR" sz="1800" dirty="0" smtClean="0">
                <a:cs typeface="Times New Roman" pitchFamily="18" charset="0"/>
              </a:rPr>
              <a:t>πρωτεΐνης </a:t>
            </a:r>
            <a:r>
              <a:rPr lang="el-GR" sz="1800" dirty="0">
                <a:cs typeface="Times New Roman" pitchFamily="18" charset="0"/>
              </a:rPr>
              <a:t>– διαφορετική ποσότητα </a:t>
            </a:r>
            <a:r>
              <a:rPr lang="el-GR" sz="1800" dirty="0" err="1" smtClean="0">
                <a:cs typeface="Times New Roman" pitchFamily="18" charset="0"/>
              </a:rPr>
              <a:t>βιοδραστικής</a:t>
            </a:r>
            <a:r>
              <a:rPr lang="el-GR" sz="1800" dirty="0" smtClean="0">
                <a:cs typeface="Times New Roman" pitchFamily="18" charset="0"/>
              </a:rPr>
              <a:t> ένωσης</a:t>
            </a:r>
            <a:endParaRPr lang="el-GR" sz="1800" dirty="0"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r>
              <a:rPr lang="el-GR" sz="1800" dirty="0">
                <a:cs typeface="Times New Roman" pitchFamily="18" charset="0"/>
              </a:rPr>
              <a:t>Σφάλμα από την πιθανή δέσμευση </a:t>
            </a:r>
            <a:r>
              <a:rPr lang="el-GR" sz="1800" dirty="0" err="1" smtClean="0">
                <a:cs typeface="Times New Roman" pitchFamily="18" charset="0"/>
              </a:rPr>
              <a:t>βιοδραστικής</a:t>
            </a:r>
            <a:r>
              <a:rPr lang="el-GR" sz="1800" dirty="0" smtClean="0">
                <a:cs typeface="Times New Roman" pitchFamily="18" charset="0"/>
              </a:rPr>
              <a:t> ένωσης </a:t>
            </a:r>
            <a:r>
              <a:rPr lang="el-GR" sz="1800" dirty="0">
                <a:cs typeface="Times New Roman" pitchFamily="18" charset="0"/>
              </a:rPr>
              <a:t>από την </a:t>
            </a:r>
            <a:r>
              <a:rPr lang="el-GR" sz="1800" dirty="0" err="1">
                <a:cs typeface="Times New Roman" pitchFamily="18" charset="0"/>
              </a:rPr>
              <a:t>ημιπερατή</a:t>
            </a:r>
            <a:r>
              <a:rPr lang="el-GR" sz="1800" dirty="0">
                <a:cs typeface="Times New Roman" pitchFamily="18" charset="0"/>
              </a:rPr>
              <a:t> μεμβράνη και από ωσμωτικά φαινόμενα</a:t>
            </a:r>
          </a:p>
          <a:p>
            <a:pPr marL="0" indent="0" algn="just">
              <a:buFontTx/>
              <a:buNone/>
            </a:pPr>
            <a:r>
              <a:rPr lang="el-GR" sz="1800" dirty="0">
                <a:cs typeface="Times New Roman" pitchFamily="18" charset="0"/>
              </a:rPr>
              <a:t>Δέσμευση </a:t>
            </a:r>
            <a:r>
              <a:rPr lang="el-GR" sz="1800" dirty="0" err="1" smtClean="0">
                <a:cs typeface="Times New Roman" pitchFamily="18" charset="0"/>
              </a:rPr>
              <a:t>β.ε</a:t>
            </a:r>
            <a:r>
              <a:rPr lang="el-GR" sz="1800" dirty="0" smtClean="0">
                <a:cs typeface="Times New Roman" pitchFamily="18" charset="0"/>
              </a:rPr>
              <a:t>. </a:t>
            </a:r>
            <a:r>
              <a:rPr lang="el-GR" sz="1800" dirty="0">
                <a:cs typeface="Times New Roman" pitchFamily="18" charset="0"/>
              </a:rPr>
              <a:t>από την </a:t>
            </a:r>
            <a:r>
              <a:rPr lang="el-GR" sz="1800" dirty="0" smtClean="0">
                <a:cs typeface="Times New Roman" pitchFamily="18" charset="0"/>
              </a:rPr>
              <a:t>πρωτεΐνη </a:t>
            </a:r>
            <a:r>
              <a:rPr lang="el-GR" sz="18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l-GR" sz="1800" dirty="0">
                <a:cs typeface="Times New Roman" pitchFamily="18" charset="0"/>
              </a:rPr>
              <a:t> συγκέντρωση </a:t>
            </a:r>
            <a:r>
              <a:rPr lang="el-GR" sz="1800" dirty="0" err="1" smtClean="0">
                <a:cs typeface="Times New Roman" pitchFamily="18" charset="0"/>
              </a:rPr>
              <a:t>β.ε</a:t>
            </a:r>
            <a:r>
              <a:rPr lang="el-GR" sz="1800" dirty="0" smtClean="0">
                <a:cs typeface="Times New Roman" pitchFamily="18" charset="0"/>
              </a:rPr>
              <a:t>. </a:t>
            </a:r>
            <a:r>
              <a:rPr lang="el-GR" sz="1800" dirty="0">
                <a:cs typeface="Times New Roman" pitchFamily="18" charset="0"/>
              </a:rPr>
              <a:t>στο εσωτερικό της </a:t>
            </a:r>
            <a:r>
              <a:rPr lang="el-GR" sz="1800" dirty="0" err="1">
                <a:cs typeface="Times New Roman" pitchFamily="18" charset="0"/>
              </a:rPr>
              <a:t>ημιπερατής</a:t>
            </a:r>
            <a:r>
              <a:rPr lang="el-GR" sz="1800" dirty="0">
                <a:cs typeface="Times New Roman" pitchFamily="18" charset="0"/>
              </a:rPr>
              <a:t> μεμβράνης &gt; σε σύγκριση με το εξωτερικό της </a:t>
            </a:r>
          </a:p>
          <a:p>
            <a:pPr marL="0" indent="0">
              <a:buFontTx/>
              <a:buNone/>
            </a:pPr>
            <a:r>
              <a:rPr lang="el-GR" sz="1800" dirty="0">
                <a:cs typeface="Times New Roman" pitchFamily="18" charset="0"/>
              </a:rPr>
              <a:t>Χρονοβόρα Μέθοδος</a:t>
            </a:r>
            <a:r>
              <a:rPr lang="en-US" sz="2000" dirty="0"/>
              <a:t> </a:t>
            </a:r>
            <a:endParaRPr lang="el-GR" sz="2000" dirty="0"/>
          </a:p>
          <a:p>
            <a:pPr marL="0" indent="0" algn="just">
              <a:spcBef>
                <a:spcPct val="80000"/>
              </a:spcBef>
              <a:buFontTx/>
              <a:buNone/>
            </a:pPr>
            <a:r>
              <a:rPr lang="el-GR" sz="2000" b="1" dirty="0">
                <a:cs typeface="Times New Roman" pitchFamily="18" charset="0"/>
              </a:rPr>
              <a:t>Μέθοδος της </a:t>
            </a:r>
            <a:r>
              <a:rPr lang="el-GR" sz="2000" b="1" dirty="0" err="1">
                <a:cs typeface="Times New Roman" pitchFamily="18" charset="0"/>
              </a:rPr>
              <a:t>Υπερδιήθησης</a:t>
            </a:r>
            <a:endParaRPr lang="el-GR" sz="2000" b="1" dirty="0"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r>
              <a:rPr lang="el-GR" sz="1800" dirty="0">
                <a:cs typeface="Times New Roman" pitchFamily="18" charset="0"/>
              </a:rPr>
              <a:t>Παρόμοια τεχνική με την ισορροπία διαπίδυσης, εφαρμογή πίεσης ή </a:t>
            </a:r>
            <a:r>
              <a:rPr lang="el-GR" sz="1800" dirty="0" err="1">
                <a:cs typeface="Times New Roman" pitchFamily="18" charset="0"/>
              </a:rPr>
              <a:t>φυγοκέντρησης</a:t>
            </a:r>
            <a:r>
              <a:rPr lang="el-GR" sz="1800" dirty="0">
                <a:cs typeface="Times New Roman" pitchFamily="18" charset="0"/>
              </a:rPr>
              <a:t> για την απομάκρυνση των ελεύθερων μορίων </a:t>
            </a:r>
            <a:r>
              <a:rPr lang="el-GR" sz="1800" dirty="0" smtClean="0">
                <a:cs typeface="Times New Roman" pitchFamily="18" charset="0"/>
              </a:rPr>
              <a:t>της </a:t>
            </a:r>
            <a:r>
              <a:rPr lang="el-GR" sz="1800" dirty="0" err="1" smtClean="0">
                <a:cs typeface="Times New Roman" pitchFamily="18" charset="0"/>
              </a:rPr>
              <a:t>β.ε</a:t>
            </a:r>
            <a:r>
              <a:rPr lang="el-GR" sz="1800" dirty="0" smtClean="0">
                <a:cs typeface="Times New Roman" pitchFamily="18" charset="0"/>
              </a:rPr>
              <a:t>. </a:t>
            </a:r>
            <a:r>
              <a:rPr lang="el-GR" sz="1800" dirty="0">
                <a:cs typeface="Times New Roman" pitchFamily="18" charset="0"/>
              </a:rPr>
              <a:t>και του διαλύτη από την </a:t>
            </a:r>
            <a:r>
              <a:rPr lang="el-GR" sz="1800" dirty="0" err="1">
                <a:cs typeface="Times New Roman" pitchFamily="18" charset="0"/>
              </a:rPr>
              <a:t>ημιπερατή</a:t>
            </a:r>
            <a:r>
              <a:rPr lang="el-GR" sz="1800" dirty="0">
                <a:cs typeface="Times New Roman" pitchFamily="18" charset="0"/>
              </a:rPr>
              <a:t> μεμβράνη</a:t>
            </a:r>
          </a:p>
          <a:p>
            <a:pPr marL="0" indent="0" algn="just">
              <a:buFontTx/>
              <a:buNone/>
            </a:pPr>
            <a:r>
              <a:rPr lang="el-GR" sz="1800" dirty="0">
                <a:cs typeface="Times New Roman" pitchFamily="18" charset="0"/>
              </a:rPr>
              <a:t>Ποσοτικός προσδιορισμός </a:t>
            </a:r>
            <a:r>
              <a:rPr lang="el-GR" sz="1800" dirty="0" smtClean="0">
                <a:cs typeface="Times New Roman" pitchFamily="18" charset="0"/>
              </a:rPr>
              <a:t>της ελεύθερης </a:t>
            </a:r>
            <a:r>
              <a:rPr lang="el-GR" sz="1800" dirty="0" err="1" smtClean="0">
                <a:cs typeface="Times New Roman" pitchFamily="18" charset="0"/>
              </a:rPr>
              <a:t>βιοδραστικής</a:t>
            </a:r>
            <a:r>
              <a:rPr lang="el-GR" sz="1800" dirty="0" smtClean="0">
                <a:cs typeface="Times New Roman" pitchFamily="18" charset="0"/>
              </a:rPr>
              <a:t> ένωσης </a:t>
            </a:r>
            <a:r>
              <a:rPr lang="el-GR" sz="1800" dirty="0">
                <a:cs typeface="Times New Roman" pitchFamily="18" charset="0"/>
              </a:rPr>
              <a:t>με κατάλληλη αναλυτική τεχνική</a:t>
            </a:r>
            <a:r>
              <a:rPr lang="el-GR" sz="1800" dirty="0"/>
              <a:t> - </a:t>
            </a:r>
            <a:r>
              <a:rPr lang="el-GR" sz="1800" dirty="0">
                <a:cs typeface="Times New Roman" pitchFamily="18" charset="0"/>
              </a:rPr>
              <a:t>Γρήγορη μέθοδος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740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609600"/>
            <a:ext cx="7848600" cy="2667000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el-GR" sz="2000" b="1" dirty="0">
                <a:cs typeface="Times New Roman" pitchFamily="18" charset="0"/>
              </a:rPr>
              <a:t>Μέθοδος της Δυναμικής Διήθησης</a:t>
            </a:r>
            <a:endParaRPr lang="el-GR" sz="2000" dirty="0"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r>
              <a:rPr lang="el-GR" sz="1800" dirty="0">
                <a:cs typeface="Times New Roman" pitchFamily="18" charset="0"/>
              </a:rPr>
              <a:t>Σχετικά γρήγορη μέθοδος, απαιτεί μικρή ποσότητα </a:t>
            </a:r>
            <a:r>
              <a:rPr lang="el-GR" sz="1800" dirty="0" smtClean="0">
                <a:cs typeface="Times New Roman" pitchFamily="18" charset="0"/>
              </a:rPr>
              <a:t>πρωτεΐνης</a:t>
            </a:r>
            <a:r>
              <a:rPr lang="el-GR" sz="1800" dirty="0">
                <a:cs typeface="Times New Roman" pitchFamily="18" charset="0"/>
              </a:rPr>
              <a:t>, εφαρμόζεται εύκολα σε μελέτες αναστολής δέσμευσης </a:t>
            </a:r>
            <a:r>
              <a:rPr lang="el-GR" sz="1800" dirty="0" err="1" smtClean="0">
                <a:cs typeface="Times New Roman" pitchFamily="18" charset="0"/>
              </a:rPr>
              <a:t>β.ε</a:t>
            </a:r>
            <a:r>
              <a:rPr lang="el-GR" sz="1800" dirty="0" smtClean="0">
                <a:cs typeface="Times New Roman" pitchFamily="18" charset="0"/>
              </a:rPr>
              <a:t>. </a:t>
            </a:r>
            <a:r>
              <a:rPr lang="el-GR" sz="1800" dirty="0">
                <a:cs typeface="Times New Roman" pitchFamily="18" charset="0"/>
              </a:rPr>
              <a:t>σε </a:t>
            </a:r>
            <a:r>
              <a:rPr lang="el-GR" sz="1800" dirty="0" err="1">
                <a:cs typeface="Times New Roman" pitchFamily="18" charset="0"/>
              </a:rPr>
              <a:t>πρωτεϊνη</a:t>
            </a:r>
            <a:endParaRPr lang="el-GR" sz="1800" dirty="0"/>
          </a:p>
          <a:p>
            <a:pPr marL="0" indent="0" algn="just">
              <a:buFontTx/>
              <a:buNone/>
            </a:pPr>
            <a:r>
              <a:rPr lang="el-GR" sz="1800" b="1" dirty="0">
                <a:cs typeface="Times New Roman" pitchFamily="18" charset="0"/>
              </a:rPr>
              <a:t>Αρχή της μεθόδου</a:t>
            </a:r>
            <a:r>
              <a:rPr lang="el-GR" sz="1800" dirty="0">
                <a:cs typeface="Times New Roman" pitchFamily="18" charset="0"/>
              </a:rPr>
              <a:t>: </a:t>
            </a:r>
            <a:r>
              <a:rPr lang="el-GR" sz="1800" i="1" dirty="0">
                <a:cs typeface="Times New Roman" pitchFamily="18" charset="0"/>
              </a:rPr>
              <a:t>ταχύτητα απομάκρυνσης </a:t>
            </a:r>
            <a:r>
              <a:rPr lang="el-GR" sz="1800" i="1" dirty="0" smtClean="0">
                <a:cs typeface="Times New Roman" pitchFamily="18" charset="0"/>
              </a:rPr>
              <a:t>της </a:t>
            </a:r>
            <a:r>
              <a:rPr lang="el-GR" sz="1800" i="1" dirty="0" err="1" smtClean="0">
                <a:cs typeface="Times New Roman" pitchFamily="18" charset="0"/>
              </a:rPr>
              <a:t>β.ε</a:t>
            </a:r>
            <a:r>
              <a:rPr lang="el-GR" sz="1800" i="1" dirty="0" smtClean="0">
                <a:cs typeface="Times New Roman" pitchFamily="18" charset="0"/>
              </a:rPr>
              <a:t>. </a:t>
            </a:r>
            <a:r>
              <a:rPr lang="el-GR" sz="1800" i="1" dirty="0">
                <a:cs typeface="Times New Roman" pitchFamily="18" charset="0"/>
              </a:rPr>
              <a:t>από το δοχείο διάλυσης είναι ανάλογη της συγκέντρωσης </a:t>
            </a:r>
            <a:r>
              <a:rPr lang="el-GR" sz="1800" i="1" dirty="0" smtClean="0">
                <a:cs typeface="Times New Roman" pitchFamily="18" charset="0"/>
              </a:rPr>
              <a:t>της ελεύθερης </a:t>
            </a:r>
            <a:r>
              <a:rPr lang="el-GR" sz="1800" i="1" dirty="0" err="1" smtClean="0">
                <a:cs typeface="Times New Roman" pitchFamily="18" charset="0"/>
              </a:rPr>
              <a:t>β.ε</a:t>
            </a:r>
            <a:r>
              <a:rPr lang="el-GR" sz="1800" i="1" dirty="0" smtClean="0">
                <a:cs typeface="Times New Roman" pitchFamily="18" charset="0"/>
              </a:rPr>
              <a:t>.</a:t>
            </a:r>
            <a:endParaRPr lang="el-GR" sz="1800" dirty="0"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r>
              <a:rPr lang="el-GR" sz="1800" dirty="0">
                <a:cs typeface="Times New Roman" pitchFamily="18" charset="0"/>
              </a:rPr>
              <a:t>Μεμβράνη διάλυσης (ορισμένος μικρός όγκος διαλύματος </a:t>
            </a:r>
            <a:r>
              <a:rPr lang="el-GR" sz="1800" dirty="0" err="1" smtClean="0">
                <a:cs typeface="Times New Roman" pitchFamily="18" charset="0"/>
              </a:rPr>
              <a:t>β.ε</a:t>
            </a:r>
            <a:r>
              <a:rPr lang="el-GR" sz="1800" dirty="0" smtClean="0">
                <a:cs typeface="Times New Roman" pitchFamily="18" charset="0"/>
              </a:rPr>
              <a:t>. </a:t>
            </a:r>
            <a:r>
              <a:rPr lang="el-GR" sz="1800" dirty="0">
                <a:cs typeface="Times New Roman" pitchFamily="18" charset="0"/>
              </a:rPr>
              <a:t>ή </a:t>
            </a:r>
            <a:r>
              <a:rPr lang="el-GR" sz="1800" dirty="0" err="1" smtClean="0">
                <a:cs typeface="Times New Roman" pitchFamily="18" charset="0"/>
              </a:rPr>
              <a:t>β.ε</a:t>
            </a:r>
            <a:r>
              <a:rPr lang="el-GR" sz="1800" dirty="0" smtClean="0">
                <a:cs typeface="Times New Roman" pitchFamily="18" charset="0"/>
              </a:rPr>
              <a:t>. </a:t>
            </a:r>
            <a:r>
              <a:rPr lang="el-GR" sz="1800" dirty="0">
                <a:cs typeface="Times New Roman" pitchFamily="18" charset="0"/>
              </a:rPr>
              <a:t>– </a:t>
            </a:r>
            <a:r>
              <a:rPr lang="el-GR" sz="1800" dirty="0" smtClean="0">
                <a:cs typeface="Times New Roman" pitchFamily="18" charset="0"/>
              </a:rPr>
              <a:t>πρωτεΐνης</a:t>
            </a:r>
            <a:r>
              <a:rPr lang="el-GR" sz="1800" dirty="0">
                <a:cs typeface="Times New Roman" pitchFamily="18" charset="0"/>
              </a:rPr>
              <a:t>) σε ρυθμιστικό διάλυμα</a:t>
            </a:r>
            <a:r>
              <a:rPr lang="el-GR" sz="1800" dirty="0"/>
              <a:t> – </a:t>
            </a:r>
            <a:r>
              <a:rPr lang="el-GR" sz="1800" dirty="0" err="1"/>
              <a:t>θερμοστάτηση</a:t>
            </a:r>
            <a:r>
              <a:rPr lang="el-GR" sz="1800" dirty="0"/>
              <a:t> -</a:t>
            </a:r>
            <a:r>
              <a:rPr lang="el-GR" sz="1800" dirty="0">
                <a:cs typeface="Times New Roman" pitchFamily="18" charset="0"/>
              </a:rPr>
              <a:t> ανάδευση</a:t>
            </a:r>
          </a:p>
          <a:p>
            <a:pPr marL="0" indent="0" algn="just">
              <a:buFontTx/>
              <a:buNone/>
            </a:pPr>
            <a:r>
              <a:rPr lang="el-GR" sz="1800" dirty="0">
                <a:cs typeface="Times New Roman" pitchFamily="18" charset="0"/>
              </a:rPr>
              <a:t>Λήψη δειγμάτων – αντικατάσταση με ίσο όγκο ρυθμιστικό διάλυμα</a:t>
            </a:r>
            <a:endParaRPr lang="el-GR" sz="1800" dirty="0"/>
          </a:p>
          <a:p>
            <a:pPr marL="0" indent="0">
              <a:buFontTx/>
              <a:buNone/>
            </a:pPr>
            <a:endParaRPr lang="en-US" sz="2000" dirty="0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3752850" y="3119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77824" name="Object 0"/>
          <p:cNvGraphicFramePr>
            <a:graphicFrameLocks noChangeAspect="1"/>
          </p:cNvGraphicFramePr>
          <p:nvPr/>
        </p:nvGraphicFramePr>
        <p:xfrm>
          <a:off x="3048000" y="3276600"/>
          <a:ext cx="20574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1" r:id="rId3" imgW="1040948" imgH="393529" progId="Equation.3">
                  <p:embed/>
                </p:oleObj>
              </mc:Choice>
              <mc:Fallback>
                <p:oleObj r:id="rId3" imgW="104094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276600"/>
                        <a:ext cx="2057400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609600" y="4343400"/>
            <a:ext cx="777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l-GR" sz="1800" dirty="0">
                <a:cs typeface="Times New Roman" pitchFamily="18" charset="0"/>
              </a:rPr>
              <a:t>Υπολογισμός της σταθεράς Κ: </a:t>
            </a:r>
            <a:r>
              <a:rPr lang="el-GR" sz="1800" i="1" dirty="0">
                <a:cs typeface="Times New Roman" pitchFamily="18" charset="0"/>
              </a:rPr>
              <a:t>από την κλίση στην γραφική παράσταση του </a:t>
            </a:r>
            <a:r>
              <a:rPr lang="en-US" sz="1800" i="1" dirty="0">
                <a:cs typeface="Times New Roman" pitchFamily="18" charset="0"/>
              </a:rPr>
              <a:t>log</a:t>
            </a:r>
            <a:r>
              <a:rPr lang="el-GR" sz="1800" i="1" dirty="0">
                <a:cs typeface="Times New Roman" pitchFamily="18" charset="0"/>
              </a:rPr>
              <a:t>[</a:t>
            </a:r>
            <a:r>
              <a:rPr lang="en-US" sz="1800" i="1" dirty="0" err="1">
                <a:cs typeface="Times New Roman" pitchFamily="18" charset="0"/>
              </a:rPr>
              <a:t>D</a:t>
            </a:r>
            <a:r>
              <a:rPr lang="en-US" sz="1800" i="1" baseline="-30000" dirty="0" err="1">
                <a:cs typeface="Times New Roman" pitchFamily="18" charset="0"/>
              </a:rPr>
              <a:t>t</a:t>
            </a:r>
            <a:r>
              <a:rPr lang="el-GR" sz="1800" i="1" dirty="0">
                <a:cs typeface="Times New Roman" pitchFamily="18" charset="0"/>
              </a:rPr>
              <a:t>] έναντι του χρόνου απουσία </a:t>
            </a:r>
            <a:r>
              <a:rPr lang="el-GR" sz="1800" i="1" dirty="0" smtClean="0">
                <a:cs typeface="Times New Roman" pitchFamily="18" charset="0"/>
              </a:rPr>
              <a:t>πρωτεΐνης</a:t>
            </a:r>
            <a:endParaRPr lang="el-GR" sz="1800" dirty="0">
              <a:cs typeface="Times New Roman" pitchFamily="18" charset="0"/>
            </a:endParaRPr>
          </a:p>
          <a:p>
            <a:pPr algn="just">
              <a:spcBef>
                <a:spcPct val="20000"/>
              </a:spcBef>
            </a:pPr>
            <a:r>
              <a:rPr lang="el-GR" sz="1800" dirty="0">
                <a:cs typeface="Times New Roman" pitchFamily="18" charset="0"/>
              </a:rPr>
              <a:t>Υπολογισμός της συγκέντρωσης </a:t>
            </a:r>
            <a:r>
              <a:rPr lang="el-GR" sz="1800" dirty="0" smtClean="0">
                <a:cs typeface="Times New Roman" pitchFamily="18" charset="0"/>
              </a:rPr>
              <a:t>της ελεύθερης </a:t>
            </a:r>
            <a:r>
              <a:rPr lang="el-GR" sz="1800" dirty="0" err="1" smtClean="0">
                <a:cs typeface="Times New Roman" pitchFamily="18" charset="0"/>
              </a:rPr>
              <a:t>βιοδραστικής</a:t>
            </a:r>
            <a:r>
              <a:rPr lang="el-GR" sz="1800" dirty="0" smtClean="0">
                <a:cs typeface="Times New Roman" pitchFamily="18" charset="0"/>
              </a:rPr>
              <a:t> ένωσης, </a:t>
            </a:r>
            <a:r>
              <a:rPr lang="el-GR" sz="1800" dirty="0">
                <a:cs typeface="Times New Roman" pitchFamily="18" charset="0"/>
              </a:rPr>
              <a:t>[</a:t>
            </a:r>
            <a:r>
              <a:rPr lang="en-US" sz="1800" dirty="0" err="1">
                <a:cs typeface="Times New Roman" pitchFamily="18" charset="0"/>
              </a:rPr>
              <a:t>D</a:t>
            </a:r>
            <a:r>
              <a:rPr lang="en-US" sz="1800" baseline="-30000" dirty="0" err="1">
                <a:cs typeface="Times New Roman" pitchFamily="18" charset="0"/>
              </a:rPr>
              <a:t>f</a:t>
            </a:r>
            <a:r>
              <a:rPr lang="el-GR" sz="1800" dirty="0">
                <a:cs typeface="Times New Roman" pitchFamily="18" charset="0"/>
              </a:rPr>
              <a:t>]: γνωρίζοντας την σταθερά Κ και τον όρο –</a:t>
            </a:r>
            <a:r>
              <a:rPr lang="en-US" sz="1800" dirty="0">
                <a:cs typeface="Times New Roman" pitchFamily="18" charset="0"/>
              </a:rPr>
              <a:t>d</a:t>
            </a:r>
            <a:r>
              <a:rPr lang="el-GR" sz="1800" dirty="0">
                <a:cs typeface="Times New Roman" pitchFamily="18" charset="0"/>
              </a:rPr>
              <a:t>[</a:t>
            </a:r>
            <a:r>
              <a:rPr lang="en-US" sz="1800" dirty="0" err="1">
                <a:cs typeface="Times New Roman" pitchFamily="18" charset="0"/>
              </a:rPr>
              <a:t>D</a:t>
            </a:r>
            <a:r>
              <a:rPr lang="en-US" sz="1800" baseline="-30000" dirty="0" err="1">
                <a:cs typeface="Times New Roman" pitchFamily="18" charset="0"/>
              </a:rPr>
              <a:t>t</a:t>
            </a:r>
            <a:r>
              <a:rPr lang="el-GR" sz="1800" dirty="0">
                <a:cs typeface="Times New Roman" pitchFamily="18" charset="0"/>
              </a:rPr>
              <a:t>]/</a:t>
            </a:r>
            <a:r>
              <a:rPr lang="en-US" sz="1800" dirty="0" err="1">
                <a:cs typeface="Times New Roman" pitchFamily="18" charset="0"/>
              </a:rPr>
              <a:t>dt</a:t>
            </a:r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56596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764704"/>
            <a:ext cx="4104456" cy="1295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1800" dirty="0">
                <a:cs typeface="Times New Roman" pitchFamily="18" charset="0"/>
              </a:rPr>
              <a:t>Μεταβολή της συνολικής ποσότητας </a:t>
            </a:r>
            <a:r>
              <a:rPr lang="el-GR" sz="1800" dirty="0" smtClean="0">
                <a:cs typeface="Times New Roman" pitchFamily="18" charset="0"/>
              </a:rPr>
              <a:t>της </a:t>
            </a:r>
            <a:r>
              <a:rPr lang="el-GR" sz="1800" dirty="0" err="1" smtClean="0">
                <a:cs typeface="Times New Roman" pitchFamily="18" charset="0"/>
              </a:rPr>
              <a:t>β.ε</a:t>
            </a:r>
            <a:r>
              <a:rPr lang="el-GR" sz="1800" dirty="0" smtClean="0">
                <a:cs typeface="Times New Roman" pitchFamily="18" charset="0"/>
              </a:rPr>
              <a:t>. </a:t>
            </a:r>
            <a:r>
              <a:rPr lang="el-GR" sz="1800" dirty="0">
                <a:cs typeface="Times New Roman" pitchFamily="18" charset="0"/>
              </a:rPr>
              <a:t>στο εσωτερικό της </a:t>
            </a:r>
            <a:r>
              <a:rPr lang="el-GR" sz="1800" dirty="0" err="1">
                <a:cs typeface="Times New Roman" pitchFamily="18" charset="0"/>
              </a:rPr>
              <a:t>ημιπερατής</a:t>
            </a:r>
            <a:r>
              <a:rPr lang="el-GR" sz="1800" dirty="0">
                <a:cs typeface="Times New Roman" pitchFamily="18" charset="0"/>
              </a:rPr>
              <a:t> μεμβράνης απουσία (Ι) και παρουσία (ΙΙ) της </a:t>
            </a:r>
            <a:r>
              <a:rPr lang="el-GR" sz="1800" dirty="0" smtClean="0">
                <a:cs typeface="Times New Roman" pitchFamily="18" charset="0"/>
              </a:rPr>
              <a:t>πρωτεΐνης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395536" y="2276872"/>
            <a:ext cx="417646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l-GR" sz="1800" dirty="0">
                <a:cs typeface="Times New Roman" pitchFamily="18" charset="0"/>
              </a:rPr>
              <a:t>Ο προσδιορισμός της κλίσης στις καμπύλες Ι και ΙΙ για τον υπολογισμό της ελεύθερης συγκέντρωσης </a:t>
            </a:r>
            <a:r>
              <a:rPr lang="el-GR" sz="1800" dirty="0" smtClean="0">
                <a:cs typeface="Times New Roman" pitchFamily="18" charset="0"/>
              </a:rPr>
              <a:t>της </a:t>
            </a:r>
            <a:r>
              <a:rPr lang="el-GR" sz="1800" dirty="0" err="1" smtClean="0">
                <a:cs typeface="Times New Roman" pitchFamily="18" charset="0"/>
              </a:rPr>
              <a:t>β.ε</a:t>
            </a:r>
            <a:r>
              <a:rPr lang="el-GR" sz="1800" dirty="0" smtClean="0">
                <a:cs typeface="Times New Roman" pitchFamily="18" charset="0"/>
              </a:rPr>
              <a:t>., </a:t>
            </a:r>
            <a:r>
              <a:rPr lang="el-GR" sz="1800" dirty="0">
                <a:cs typeface="Times New Roman" pitchFamily="18" charset="0"/>
              </a:rPr>
              <a:t>[</a:t>
            </a:r>
            <a:r>
              <a:rPr lang="en-US" sz="1800" dirty="0" err="1">
                <a:cs typeface="Times New Roman" pitchFamily="18" charset="0"/>
              </a:rPr>
              <a:t>D</a:t>
            </a:r>
            <a:r>
              <a:rPr lang="en-US" sz="1800" baseline="-30000" dirty="0" err="1">
                <a:cs typeface="Times New Roman" pitchFamily="18" charset="0"/>
              </a:rPr>
              <a:t>f</a:t>
            </a:r>
            <a:r>
              <a:rPr lang="el-GR" sz="1800" dirty="0">
                <a:cs typeface="Times New Roman" pitchFamily="18" charset="0"/>
              </a:rPr>
              <a:t>], γίνεται με την προσαρμογή κατάλληλης εξίσωσης:</a:t>
            </a:r>
            <a:r>
              <a:rPr lang="en-US" sz="1800" dirty="0">
                <a:cs typeface="Times New Roman" pitchFamily="18" charset="0"/>
              </a:rPr>
              <a:t> </a:t>
            </a: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2786063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78848" name="Object 0"/>
          <p:cNvGraphicFramePr>
            <a:graphicFrameLocks noChangeAspect="1"/>
          </p:cNvGraphicFramePr>
          <p:nvPr/>
        </p:nvGraphicFramePr>
        <p:xfrm>
          <a:off x="1115616" y="4221088"/>
          <a:ext cx="4343400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6" r:id="rId3" imgW="1905000" imgH="241300" progId="Equation.3">
                  <p:embed/>
                </p:oleObj>
              </mc:Choice>
              <mc:Fallback>
                <p:oleObj r:id="rId3" imgW="1905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4221088"/>
                        <a:ext cx="4343400" cy="544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2181225" y="3062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78849" name="Object 1"/>
          <p:cNvGraphicFramePr>
            <a:graphicFrameLocks noChangeAspect="1"/>
          </p:cNvGraphicFramePr>
          <p:nvPr/>
        </p:nvGraphicFramePr>
        <p:xfrm>
          <a:off x="714348" y="5000636"/>
          <a:ext cx="563880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7" r:id="rId5" imgW="2552700" imgH="393700" progId="Equation.3">
                  <p:embed/>
                </p:oleObj>
              </mc:Choice>
              <mc:Fallback>
                <p:oleObj r:id="rId5" imgW="2552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5000636"/>
                        <a:ext cx="5638800" cy="86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8862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548680"/>
            <a:ext cx="4032448" cy="33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76443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09600"/>
          </a:xfrm>
        </p:spPr>
        <p:txBody>
          <a:bodyPr/>
          <a:lstStyle/>
          <a:p>
            <a:r>
              <a:rPr lang="el-GR" sz="2400" b="1" dirty="0">
                <a:cs typeface="Times New Roman" pitchFamily="18" charset="0"/>
              </a:rPr>
              <a:t>Υδρόφοβη Αλληλεπίδραση</a:t>
            </a:r>
            <a:r>
              <a:rPr lang="en-US" sz="2400" dirty="0"/>
              <a:t>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43000"/>
            <a:ext cx="8077200" cy="1600200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FontTx/>
              <a:buNone/>
            </a:pPr>
            <a:r>
              <a:rPr lang="el-GR" sz="2000">
                <a:cs typeface="Times New Roman" pitchFamily="18" charset="0"/>
              </a:rPr>
              <a:t>Τάση των υδρόφοβων μορίων ή τμημάτων τους να αποφεύγουν τα μόρια του νερού και να σχηματίζουν συσσωματώματα (ανάλογα των μικυλλίων)</a:t>
            </a:r>
          </a:p>
          <a:p>
            <a:pPr marL="0" indent="0" algn="just">
              <a:lnSpc>
                <a:spcPct val="90000"/>
              </a:lnSpc>
              <a:buFontTx/>
              <a:buNone/>
            </a:pPr>
            <a:r>
              <a:rPr lang="el-GR" sz="2000" b="1" i="1">
                <a:cs typeface="Times New Roman" pitchFamily="18" charset="0"/>
              </a:rPr>
              <a:t>Δομή νερού – δεσμοί υδρογόνου</a:t>
            </a:r>
          </a:p>
          <a:p>
            <a:pPr marL="0" indent="0" algn="just">
              <a:lnSpc>
                <a:spcPct val="90000"/>
              </a:lnSpc>
              <a:buFontTx/>
              <a:buNone/>
            </a:pPr>
            <a:r>
              <a:rPr lang="el-GR" sz="2000" b="1">
                <a:cs typeface="Times New Roman" pitchFamily="18" charset="0"/>
              </a:rPr>
              <a:t>Υδρόφοβη αλληλεπίδραση</a:t>
            </a:r>
            <a:r>
              <a:rPr lang="el-GR" sz="2000">
                <a:cs typeface="Times New Roman" pitchFamily="18" charset="0"/>
              </a:rPr>
              <a:t>: έλξη υδρόφοβων τμημάτων μορίων</a:t>
            </a:r>
            <a:r>
              <a:rPr lang="el-GR" sz="2000"/>
              <a:t> </a:t>
            </a:r>
            <a:r>
              <a:rPr lang="el-GR" sz="2000" i="1">
                <a:cs typeface="Times New Roman" pitchFamily="18" charset="0"/>
              </a:rPr>
              <a:t>(δεν σχηματίζεται δεσμός)</a:t>
            </a:r>
            <a:endParaRPr lang="el-GR" sz="2000"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en-US" sz="2000"/>
          </a:p>
        </p:txBody>
      </p:sp>
      <p:pic>
        <p:nvPicPr>
          <p:cNvPr id="1013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852936"/>
            <a:ext cx="7056784" cy="325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9747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5410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2000" dirty="0"/>
              <a:t>Κλασσική Θεωρία : μηχανισμός δότη – λήπτη</a:t>
            </a:r>
          </a:p>
          <a:p>
            <a:pPr marL="0" indent="0">
              <a:buFontTx/>
              <a:buNone/>
            </a:pPr>
            <a:r>
              <a:rPr lang="el-GR" sz="2000" dirty="0"/>
              <a:t>Θεωρία </a:t>
            </a:r>
            <a:r>
              <a:rPr lang="en-US" sz="2000" dirty="0"/>
              <a:t>Lewis </a:t>
            </a:r>
            <a:r>
              <a:rPr lang="el-GR" sz="2000" dirty="0"/>
              <a:t>: αντίδραση οξέος – βάσεως</a:t>
            </a:r>
            <a:endParaRPr lang="en-US" sz="2000" dirty="0"/>
          </a:p>
          <a:p>
            <a:pPr marL="0" indent="0">
              <a:buFontTx/>
              <a:buNone/>
            </a:pPr>
            <a:r>
              <a:rPr lang="el-GR" sz="2000" dirty="0"/>
              <a:t>Δότης : ουδέτερο μόριο ή ιοντική ένωση</a:t>
            </a:r>
          </a:p>
          <a:p>
            <a:pPr marL="0" indent="0">
              <a:buFontTx/>
              <a:buNone/>
            </a:pPr>
            <a:r>
              <a:rPr lang="el-GR" sz="2000" dirty="0"/>
              <a:t>Λήπτης : μεταλλικό κατιόν ή ουδέτερο άτομο</a:t>
            </a:r>
          </a:p>
          <a:p>
            <a:pPr marL="0" indent="0">
              <a:buFontTx/>
              <a:buNone/>
            </a:pPr>
            <a:endParaRPr lang="el-GR" sz="2400" dirty="0"/>
          </a:p>
          <a:p>
            <a:pPr marL="0" indent="0">
              <a:buFontTx/>
              <a:buNone/>
            </a:pPr>
            <a:r>
              <a:rPr lang="el-GR" sz="2000" dirty="0"/>
              <a:t>Κατάταξη </a:t>
            </a:r>
            <a:r>
              <a:rPr lang="el-GR" sz="2000" dirty="0" err="1"/>
              <a:t>συμπλόκων</a:t>
            </a:r>
            <a:r>
              <a:rPr lang="el-GR" sz="2400" dirty="0"/>
              <a:t> </a:t>
            </a:r>
          </a:p>
          <a:p>
            <a:pPr marL="0" indent="0">
              <a:buFontTx/>
              <a:buNone/>
            </a:pPr>
            <a:r>
              <a:rPr lang="el-GR" sz="2400" dirty="0"/>
              <a:t>	</a:t>
            </a:r>
            <a:r>
              <a:rPr lang="el-GR" sz="2000" dirty="0" smtClean="0"/>
              <a:t>1</a:t>
            </a:r>
            <a:r>
              <a:rPr lang="en-US" sz="2000" dirty="0" smtClean="0"/>
              <a:t>. </a:t>
            </a:r>
            <a:r>
              <a:rPr lang="el-GR" sz="2000" dirty="0" err="1" smtClean="0"/>
              <a:t>Σύμπλοκα</a:t>
            </a:r>
            <a:r>
              <a:rPr lang="el-GR" sz="2000" dirty="0" smtClean="0"/>
              <a:t> </a:t>
            </a:r>
            <a:r>
              <a:rPr lang="el-GR" sz="2000" dirty="0" err="1" smtClean="0"/>
              <a:t>Μεταλλοϊόντων</a:t>
            </a:r>
            <a:endParaRPr lang="el-GR" sz="2000" dirty="0" smtClean="0"/>
          </a:p>
          <a:p>
            <a:pPr marL="0" indent="0">
              <a:buFontTx/>
              <a:buNone/>
            </a:pPr>
            <a:r>
              <a:rPr lang="el-GR" sz="2000" dirty="0" smtClean="0"/>
              <a:t>	2. Οργανικά Μοριακά </a:t>
            </a:r>
            <a:r>
              <a:rPr lang="el-GR" sz="2000" dirty="0" err="1" smtClean="0"/>
              <a:t>Σύμπλοκα</a:t>
            </a:r>
            <a:endParaRPr lang="el-GR" sz="2000" dirty="0" smtClean="0"/>
          </a:p>
          <a:p>
            <a:pPr marL="0" indent="0">
              <a:buFontTx/>
              <a:buNone/>
            </a:pPr>
            <a:r>
              <a:rPr lang="el-GR" sz="2000" dirty="0" smtClean="0"/>
              <a:t>	3. Ενώσεις </a:t>
            </a:r>
            <a:r>
              <a:rPr lang="el-GR" sz="2000" dirty="0" err="1" smtClean="0"/>
              <a:t>Έγκλεισης</a:t>
            </a:r>
            <a:endParaRPr lang="el-GR" sz="2000" dirty="0" smtClean="0"/>
          </a:p>
          <a:p>
            <a:pPr marL="457200" indent="-45720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l-GR" sz="2000" dirty="0" err="1" smtClean="0"/>
              <a:t>Διαμοριακές</a:t>
            </a:r>
            <a:r>
              <a:rPr lang="el-GR" sz="2000" dirty="0" smtClean="0"/>
              <a:t> </a:t>
            </a:r>
            <a:r>
              <a:rPr lang="el-GR" sz="2000" dirty="0"/>
              <a:t>Δυνάμεις : δυνάμεις </a:t>
            </a:r>
            <a:r>
              <a:rPr lang="en-US" sz="2000" dirty="0"/>
              <a:t>Van </a:t>
            </a:r>
            <a:r>
              <a:rPr lang="en-US" sz="2000" dirty="0" err="1"/>
              <a:t>der</a:t>
            </a:r>
            <a:r>
              <a:rPr lang="en-US" sz="2000" dirty="0"/>
              <a:t> Waals, </a:t>
            </a:r>
            <a:r>
              <a:rPr lang="el-GR" sz="2000" dirty="0"/>
              <a:t>δυνάμεις μονίμου και </a:t>
            </a:r>
            <a:r>
              <a:rPr lang="el-GR" sz="2000" dirty="0" err="1"/>
              <a:t>επαγωμένου</a:t>
            </a:r>
            <a:r>
              <a:rPr lang="el-GR" sz="2000" dirty="0"/>
              <a:t> </a:t>
            </a:r>
            <a:r>
              <a:rPr lang="el-GR" sz="2000" dirty="0" err="1"/>
              <a:t>διπόλου</a:t>
            </a:r>
            <a:r>
              <a:rPr lang="el-GR" sz="2000" dirty="0"/>
              <a:t>, δεσμοί υδρογόνου</a:t>
            </a:r>
          </a:p>
          <a:p>
            <a:pPr marL="0" indent="0">
              <a:buFontTx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293112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5410200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el-GR" sz="2000" dirty="0">
                <a:cs typeface="Times New Roman" pitchFamily="18" charset="0"/>
              </a:rPr>
              <a:t>Αντιτίθεται η </a:t>
            </a:r>
            <a:r>
              <a:rPr lang="el-GR" sz="2000" i="1" dirty="0">
                <a:cs typeface="Times New Roman" pitchFamily="18" charset="0"/>
              </a:rPr>
              <a:t>θερμική κίνηση των μορίων </a:t>
            </a:r>
            <a:r>
              <a:rPr lang="el-GR" sz="2000" dirty="0">
                <a:cs typeface="Times New Roman" pitchFamily="18" charset="0"/>
              </a:rPr>
              <a:t>καθώς και η παρουσία </a:t>
            </a:r>
            <a:r>
              <a:rPr lang="el-GR" sz="2000" i="1" dirty="0">
                <a:cs typeface="Times New Roman" pitchFamily="18" charset="0"/>
              </a:rPr>
              <a:t>ιονισμένων ομάδων</a:t>
            </a:r>
            <a:r>
              <a:rPr lang="el-GR" sz="2000" dirty="0">
                <a:cs typeface="Times New Roman" pitchFamily="18" charset="0"/>
              </a:rPr>
              <a:t> στα μόρια: </a:t>
            </a:r>
            <a:r>
              <a:rPr lang="el-GR" sz="2000" b="1" dirty="0">
                <a:cs typeface="Times New Roman" pitchFamily="18" charset="0"/>
              </a:rPr>
              <a:t>αυξάνει</a:t>
            </a:r>
            <a:r>
              <a:rPr lang="el-GR" sz="2000" dirty="0">
                <a:cs typeface="Times New Roman" pitchFamily="18" charset="0"/>
              </a:rPr>
              <a:t> τις ηλεκτροστατικές απώσεις στην επιφάνεια των συσσωματωμάτων </a:t>
            </a:r>
          </a:p>
          <a:p>
            <a:pPr marL="0" indent="0" algn="just">
              <a:buFontTx/>
              <a:buNone/>
            </a:pPr>
            <a:r>
              <a:rPr lang="el-GR" sz="2000" b="1" dirty="0">
                <a:cs typeface="Times New Roman" pitchFamily="18" charset="0"/>
              </a:rPr>
              <a:t>Ευνοείται </a:t>
            </a:r>
            <a:r>
              <a:rPr lang="el-GR" sz="2000" b="1" dirty="0" err="1">
                <a:cs typeface="Times New Roman" pitchFamily="18" charset="0"/>
              </a:rPr>
              <a:t>θερμοδυναμικά</a:t>
            </a:r>
            <a:r>
              <a:rPr lang="el-GR" sz="2000" dirty="0">
                <a:cs typeface="Times New Roman" pitchFamily="18" charset="0"/>
              </a:rPr>
              <a:t>: αυξάνει η εντροπία των μορίων του νερού που συνοδεύει την σύζευξη των μη πολικών μορίων που πιέζουν προς τα έξω τα μόρια του νερού</a:t>
            </a:r>
          </a:p>
          <a:p>
            <a:pPr marL="0" indent="0" algn="just">
              <a:buFontTx/>
              <a:buNone/>
            </a:pPr>
            <a:r>
              <a:rPr lang="el-GR" sz="2000" b="1" i="1" dirty="0">
                <a:cs typeface="Times New Roman" pitchFamily="18" charset="0"/>
              </a:rPr>
              <a:t>Διατήρηση σχήματος στις σφαιροειδείς </a:t>
            </a:r>
            <a:r>
              <a:rPr lang="el-GR" sz="2000" b="1" i="1" dirty="0" smtClean="0">
                <a:cs typeface="Times New Roman" pitchFamily="18" charset="0"/>
              </a:rPr>
              <a:t>πρωτεΐνες</a:t>
            </a:r>
            <a:endParaRPr lang="el-GR" sz="2000" b="1" i="1" dirty="0"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el-GR" sz="2000" dirty="0">
                <a:cs typeface="Times New Roman" pitchFamily="18" charset="0"/>
              </a:rPr>
              <a:t>Ο σχηματισμός των ευνοείται από την:</a:t>
            </a:r>
            <a:r>
              <a:rPr lang="en-US" sz="2000" dirty="0"/>
              <a:t> </a:t>
            </a:r>
            <a:endParaRPr lang="el-GR" sz="2000" dirty="0"/>
          </a:p>
          <a:p>
            <a:pPr marL="0" indent="0" algn="just">
              <a:buFontTx/>
              <a:buNone/>
            </a:pPr>
            <a:r>
              <a:rPr lang="el-GR" sz="2000" dirty="0"/>
              <a:t>	1</a:t>
            </a:r>
            <a:r>
              <a:rPr lang="el-GR" sz="2000" dirty="0" smtClean="0"/>
              <a:t>.</a:t>
            </a:r>
            <a:r>
              <a:rPr lang="en-US" sz="2000" dirty="0" smtClean="0"/>
              <a:t> </a:t>
            </a:r>
            <a:r>
              <a:rPr lang="el-GR" sz="2000" dirty="0" smtClean="0">
                <a:cs typeface="Times New Roman" pitchFamily="18" charset="0"/>
              </a:rPr>
              <a:t>αύξηση </a:t>
            </a:r>
            <a:r>
              <a:rPr lang="el-GR" sz="2000" dirty="0">
                <a:cs typeface="Times New Roman" pitchFamily="18" charset="0"/>
              </a:rPr>
              <a:t>του μεγέθους του μη πολικού τμήματος του μορίου,</a:t>
            </a:r>
          </a:p>
          <a:p>
            <a:pPr marL="0" indent="0" algn="just">
              <a:buFontTx/>
              <a:buNone/>
            </a:pPr>
            <a:r>
              <a:rPr lang="el-GR" sz="2000" dirty="0"/>
              <a:t>	2. </a:t>
            </a:r>
            <a:r>
              <a:rPr lang="el-GR" sz="2000" dirty="0">
                <a:cs typeface="Times New Roman" pitchFamily="18" charset="0"/>
              </a:rPr>
              <a:t>μείωση της θερμοκρασίας (εξώθερμη διαδικασία, </a:t>
            </a:r>
            <a:r>
              <a:rPr lang="el-GR" sz="2000" b="1" dirty="0">
                <a:cs typeface="Times New Roman" pitchFamily="18" charset="0"/>
              </a:rPr>
              <a:t>γιατί?</a:t>
            </a:r>
            <a:r>
              <a:rPr lang="el-GR" sz="2000" dirty="0">
                <a:cs typeface="Times New Roman" pitchFamily="18" charset="0"/>
              </a:rPr>
              <a:t>) και</a:t>
            </a:r>
          </a:p>
          <a:p>
            <a:pPr marL="0" indent="0">
              <a:buFontTx/>
              <a:buNone/>
            </a:pPr>
            <a:r>
              <a:rPr lang="el-GR" sz="2000" dirty="0"/>
              <a:t>	3. </a:t>
            </a:r>
            <a:r>
              <a:rPr lang="el-GR" sz="2000" dirty="0">
                <a:cs typeface="Times New Roman" pitchFamily="18" charset="0"/>
              </a:rPr>
              <a:t>αύξηση της </a:t>
            </a:r>
            <a:r>
              <a:rPr lang="el-GR" sz="2000" dirty="0" err="1">
                <a:cs typeface="Times New Roman" pitchFamily="18" charset="0"/>
              </a:rPr>
              <a:t>αλατότητας</a:t>
            </a:r>
            <a:r>
              <a:rPr lang="el-GR" sz="2000" dirty="0">
                <a:cs typeface="Times New Roman" pitchFamily="18" charset="0"/>
              </a:rPr>
              <a:t> του υδατικού μέσου.</a:t>
            </a:r>
            <a:r>
              <a:rPr lang="en-US" sz="2000" dirty="0"/>
              <a:t> </a:t>
            </a:r>
            <a:endParaRPr lang="el-GR" sz="2000" dirty="0"/>
          </a:p>
          <a:p>
            <a:pPr marL="0" indent="0">
              <a:buFontTx/>
              <a:buNone/>
            </a:pPr>
            <a:endParaRPr lang="el-GR" sz="2000" dirty="0"/>
          </a:p>
          <a:p>
            <a:pPr marL="0" indent="0" algn="just">
              <a:buFontTx/>
              <a:buNone/>
            </a:pPr>
            <a:r>
              <a:rPr lang="el-GR" sz="2000" i="1" dirty="0">
                <a:cs typeface="Times New Roman" pitchFamily="18" charset="0"/>
              </a:rPr>
              <a:t>Αλληλεπίδραση </a:t>
            </a:r>
            <a:r>
              <a:rPr lang="el-GR" sz="2000" i="1" dirty="0" err="1" smtClean="0">
                <a:cs typeface="Times New Roman" pitchFamily="18" charset="0"/>
              </a:rPr>
              <a:t>β.ε</a:t>
            </a:r>
            <a:r>
              <a:rPr lang="el-GR" sz="2000" i="1" dirty="0" smtClean="0">
                <a:cs typeface="Times New Roman" pitchFamily="18" charset="0"/>
              </a:rPr>
              <a:t>. </a:t>
            </a:r>
            <a:r>
              <a:rPr lang="el-GR" sz="2000" i="1" dirty="0">
                <a:cs typeface="Times New Roman" pitchFamily="18" charset="0"/>
              </a:rPr>
              <a:t>με τις </a:t>
            </a:r>
            <a:r>
              <a:rPr lang="el-GR" sz="2000" i="1" dirty="0" smtClean="0">
                <a:cs typeface="Times New Roman" pitchFamily="18" charset="0"/>
              </a:rPr>
              <a:t>πρωτεΐνες </a:t>
            </a:r>
            <a:r>
              <a:rPr lang="el-GR" sz="2000" i="1" dirty="0">
                <a:cs typeface="Times New Roman" pitchFamily="18" charset="0"/>
              </a:rPr>
              <a:t>μέσω υδρόφοβων αλληλεπιδράσεων μεταβάλλει: τον μεταβολισμό, την απέκκριση και την βιολογική δραστικότητα των </a:t>
            </a:r>
            <a:r>
              <a:rPr lang="el-GR" sz="2000" i="1" dirty="0" err="1" smtClean="0">
                <a:cs typeface="Times New Roman" pitchFamily="18" charset="0"/>
              </a:rPr>
              <a:t>βιοδραστικών</a:t>
            </a:r>
            <a:r>
              <a:rPr lang="el-GR" sz="2000" i="1" dirty="0" smtClean="0">
                <a:cs typeface="Times New Roman" pitchFamily="18" charset="0"/>
              </a:rPr>
              <a:t> ενώσεων</a:t>
            </a:r>
            <a:endParaRPr lang="el-GR" sz="2000" dirty="0">
              <a:cs typeface="Times New Roman" pitchFamily="18" charset="0"/>
            </a:endParaRPr>
          </a:p>
          <a:p>
            <a:pPr marL="0" indent="0">
              <a:buFontTx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620051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8001000" cy="54102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l-GR" sz="2400" b="1" dirty="0">
                <a:cs typeface="Times New Roman" pitchFamily="18" charset="0"/>
              </a:rPr>
              <a:t>Σύζευξη Μορίων </a:t>
            </a:r>
            <a:r>
              <a:rPr lang="el-GR" sz="2400" b="1" dirty="0" err="1" smtClean="0">
                <a:cs typeface="Times New Roman" pitchFamily="18" charset="0"/>
              </a:rPr>
              <a:t>βιοδραστικών</a:t>
            </a:r>
            <a:r>
              <a:rPr lang="el-GR" sz="2400" b="1" dirty="0" smtClean="0">
                <a:cs typeface="Times New Roman" pitchFamily="18" charset="0"/>
              </a:rPr>
              <a:t> ενώσεων</a:t>
            </a:r>
            <a:endParaRPr lang="el-GR" sz="2400" b="1" dirty="0"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r>
              <a:rPr lang="el-GR" sz="2000" dirty="0">
                <a:cs typeface="Times New Roman" pitchFamily="18" charset="0"/>
              </a:rPr>
              <a:t>Σχηματισμός διμερών, τριμερών ή ανώτερης συσσωματωμάτων</a:t>
            </a:r>
          </a:p>
          <a:p>
            <a:pPr marL="0" indent="0" algn="just">
              <a:buFontTx/>
              <a:buNone/>
            </a:pPr>
            <a:r>
              <a:rPr lang="el-GR" sz="2000" dirty="0">
                <a:cs typeface="Times New Roman" pitchFamily="18" charset="0"/>
              </a:rPr>
              <a:t>Μεγάλος βαθμός σύζευξης </a:t>
            </a:r>
            <a:r>
              <a:rPr lang="el-GR" sz="20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l-GR" sz="2000" dirty="0">
                <a:cs typeface="Times New Roman" pitchFamily="18" charset="0"/>
              </a:rPr>
              <a:t> </a:t>
            </a:r>
            <a:r>
              <a:rPr lang="el-GR" sz="2000" dirty="0" smtClean="0">
                <a:cs typeface="Times New Roman" pitchFamily="18" charset="0"/>
              </a:rPr>
              <a:t>μικύλλι</a:t>
            </a:r>
            <a:r>
              <a:rPr lang="el-GR" sz="2000" dirty="0" smtClean="0"/>
              <a:t>α</a:t>
            </a:r>
            <a:r>
              <a:rPr lang="el-GR" sz="2000" dirty="0" smtClean="0">
                <a:cs typeface="Times New Roman" pitchFamily="18" charset="0"/>
              </a:rPr>
              <a:t> </a:t>
            </a:r>
            <a:r>
              <a:rPr lang="el-GR" sz="2000" dirty="0">
                <a:cs typeface="Times New Roman" pitchFamily="18" charset="0"/>
              </a:rPr>
              <a:t>και εξαρτάται κύρια από την φύση του μορίου</a:t>
            </a:r>
          </a:p>
          <a:p>
            <a:pPr marL="0" indent="0">
              <a:buFontTx/>
              <a:buNone/>
            </a:pPr>
            <a:r>
              <a:rPr lang="el-GR" sz="2000" i="1" dirty="0">
                <a:cs typeface="Times New Roman" pitchFamily="18" charset="0"/>
              </a:rPr>
              <a:t>Μεταβάλει την διαλυτότητα, διάχυση, μεταφορά μέσω των μεμβρανών και την θεραπευτική δράση </a:t>
            </a:r>
            <a:r>
              <a:rPr lang="el-GR" sz="2000" i="1" dirty="0" smtClean="0">
                <a:cs typeface="Times New Roman" pitchFamily="18" charset="0"/>
              </a:rPr>
              <a:t>της </a:t>
            </a:r>
            <a:r>
              <a:rPr lang="el-GR" sz="2000" i="1" dirty="0" err="1" smtClean="0">
                <a:cs typeface="Times New Roman" pitchFamily="18" charset="0"/>
              </a:rPr>
              <a:t>βιοδραστικής</a:t>
            </a:r>
            <a:r>
              <a:rPr lang="el-GR" sz="2000" i="1" dirty="0" smtClean="0">
                <a:cs typeface="Times New Roman" pitchFamily="18" charset="0"/>
              </a:rPr>
              <a:t> ένωσης</a:t>
            </a:r>
            <a:r>
              <a:rPr lang="en-US" sz="2000" dirty="0" smtClean="0"/>
              <a:t> </a:t>
            </a:r>
            <a:endParaRPr lang="el-GR" sz="2000" dirty="0"/>
          </a:p>
          <a:p>
            <a:pPr marL="0" indent="0">
              <a:buFontTx/>
              <a:buNone/>
            </a:pPr>
            <a:endParaRPr lang="el-GR" sz="2000" dirty="0"/>
          </a:p>
          <a:p>
            <a:pPr marL="0" indent="0" algn="just">
              <a:buFontTx/>
              <a:buNone/>
            </a:pPr>
            <a:r>
              <a:rPr lang="el-GR" sz="2000" b="1" dirty="0">
                <a:cs typeface="Times New Roman" pitchFamily="18" charset="0"/>
              </a:rPr>
              <a:t>Ινσουλίνη</a:t>
            </a:r>
            <a:r>
              <a:rPr lang="el-GR" sz="2000" dirty="0">
                <a:cs typeface="Times New Roman" pitchFamily="18" charset="0"/>
              </a:rPr>
              <a:t>: σχηματίζει συσσωματώματα (εξαρτώνται από την συγκέντρωση του μονομερούς) – αρχικά σχηματίζεται διμερές </a:t>
            </a:r>
            <a:r>
              <a:rPr lang="el-GR" sz="20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l-GR" sz="2000" dirty="0">
                <a:cs typeface="Times New Roman" pitchFamily="18" charset="0"/>
              </a:rPr>
              <a:t> σχηματισμός συσσωματωμάτων ανώτερης τάξης</a:t>
            </a:r>
          </a:p>
          <a:p>
            <a:pPr marL="0" indent="0" algn="just">
              <a:buFontTx/>
              <a:buNone/>
            </a:pPr>
            <a:r>
              <a:rPr lang="el-GR" sz="2000" dirty="0">
                <a:cs typeface="Times New Roman" pitchFamily="18" charset="0"/>
              </a:rPr>
              <a:t>Ευνοείται από την μεγάλη συγκέντρωση ινσουλίνης, αποβολή κρυσταλλικής ινσουλίνης – προσθήκη μικρής ποσότητας ουρίας (1-3</a:t>
            </a:r>
            <a:r>
              <a:rPr lang="en-US" sz="2000" dirty="0">
                <a:cs typeface="Times New Roman" pitchFamily="18" charset="0"/>
              </a:rPr>
              <a:t>mg</a:t>
            </a:r>
            <a:r>
              <a:rPr lang="el-GR" sz="2000" dirty="0">
                <a:cs typeface="Times New Roman" pitchFamily="18" charset="0"/>
              </a:rPr>
              <a:t>/</a:t>
            </a:r>
            <a:r>
              <a:rPr lang="en-US" sz="2000" dirty="0">
                <a:cs typeface="Times New Roman" pitchFamily="18" charset="0"/>
              </a:rPr>
              <a:t>ml</a:t>
            </a:r>
            <a:r>
              <a:rPr lang="el-GR" sz="2000" dirty="0">
                <a:cs typeface="Times New Roman" pitchFamily="18" charset="0"/>
              </a:rPr>
              <a:t>) αναστέλλει τον σχηματισμό συσσωματωμάτων</a:t>
            </a:r>
          </a:p>
          <a:p>
            <a:pPr marL="0" indent="0">
              <a:buFontTx/>
              <a:buNone/>
            </a:pPr>
            <a:r>
              <a:rPr lang="el-GR" sz="2000" i="1" dirty="0">
                <a:cs typeface="Times New Roman" pitchFamily="18" charset="0"/>
              </a:rPr>
              <a:t>Ουρία: διασπά την </a:t>
            </a:r>
            <a:r>
              <a:rPr lang="el-GR" sz="2000" i="1" dirty="0" err="1">
                <a:cs typeface="Times New Roman" pitchFamily="18" charset="0"/>
              </a:rPr>
              <a:t>παγοειδή</a:t>
            </a:r>
            <a:r>
              <a:rPr lang="el-GR" sz="2000" i="1" dirty="0">
                <a:cs typeface="Times New Roman" pitchFamily="18" charset="0"/>
              </a:rPr>
              <a:t> δομή του νερού, σχηματίζει δεσμούς υδρογόνου με τα μόρια του νερού και περισσότερο ανοικτή πλεγματική δομή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70306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90600"/>
          </a:xfrm>
        </p:spPr>
        <p:txBody>
          <a:bodyPr/>
          <a:lstStyle/>
          <a:p>
            <a:r>
              <a:rPr lang="el-GR" sz="2400" b="1" dirty="0">
                <a:cs typeface="Times New Roman" pitchFamily="18" charset="0"/>
              </a:rPr>
              <a:t>Υπολογισμός Θερμοδυναμικών Παραμέτρων από την Σταθερά Σταθερότητας</a:t>
            </a:r>
            <a:r>
              <a:rPr lang="en-US" sz="2400" b="1" dirty="0"/>
              <a:t>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57200"/>
          </a:xfrm>
        </p:spPr>
        <p:txBody>
          <a:bodyPr/>
          <a:lstStyle/>
          <a:p>
            <a:pPr algn="just">
              <a:buFontTx/>
              <a:buNone/>
            </a:pPr>
            <a:r>
              <a:rPr lang="el-GR" sz="2000" dirty="0">
                <a:cs typeface="Times New Roman" pitchFamily="18" charset="0"/>
              </a:rPr>
              <a:t>Μεταβολή της </a:t>
            </a:r>
            <a:r>
              <a:rPr lang="el-GR" sz="2000" b="1" dirty="0">
                <a:cs typeface="Times New Roman" pitchFamily="18" charset="0"/>
              </a:rPr>
              <a:t>πρότυπης ελεύθερης ενέργειας</a:t>
            </a:r>
            <a:r>
              <a:rPr lang="el-GR" sz="2000" dirty="0">
                <a:cs typeface="Times New Roman" pitchFamily="18" charset="0"/>
              </a:rPr>
              <a:t> για την </a:t>
            </a:r>
            <a:r>
              <a:rPr lang="el-GR" sz="2000" dirty="0" err="1">
                <a:cs typeface="Times New Roman" pitchFamily="18" charset="0"/>
              </a:rPr>
              <a:t>συμπλοκοποίηση</a:t>
            </a:r>
            <a:r>
              <a:rPr lang="el-GR" sz="2000" dirty="0">
                <a:cs typeface="Times New Roman" pitchFamily="18" charset="0"/>
              </a:rPr>
              <a:t>:</a:t>
            </a:r>
            <a:endParaRPr lang="en-US" sz="2000" dirty="0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3633788" y="3257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79872" name="Object 0"/>
          <p:cNvGraphicFramePr>
            <a:graphicFrameLocks noChangeAspect="1"/>
          </p:cNvGraphicFramePr>
          <p:nvPr/>
        </p:nvGraphicFramePr>
        <p:xfrm>
          <a:off x="2819400" y="2057400"/>
          <a:ext cx="27432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2" r:id="rId3" imgW="1244600" imgH="228600" progId="Equation.3">
                  <p:embed/>
                </p:oleObj>
              </mc:Choice>
              <mc:Fallback>
                <p:oleObj r:id="rId3" imgW="1244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057400"/>
                        <a:ext cx="2743200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609600" y="25908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l-GR" sz="2000">
                <a:cs typeface="Times New Roman" pitchFamily="18" charset="0"/>
              </a:rPr>
              <a:t>Μεταβολή της </a:t>
            </a:r>
            <a:r>
              <a:rPr lang="el-GR" sz="2000" b="1">
                <a:cs typeface="Times New Roman" pitchFamily="18" charset="0"/>
              </a:rPr>
              <a:t>πρότυπης ενθαλπίας</a:t>
            </a:r>
            <a:r>
              <a:rPr lang="el-GR" sz="2000">
                <a:cs typeface="Times New Roman" pitchFamily="18" charset="0"/>
              </a:rPr>
              <a:t>:</a:t>
            </a:r>
            <a:endParaRPr lang="en-US" sz="2000">
              <a:cs typeface="Times New Roman" pitchFamily="18" charset="0"/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3262313" y="3100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79873" name="Object 1"/>
          <p:cNvGraphicFramePr>
            <a:graphicFrameLocks noChangeAspect="1"/>
          </p:cNvGraphicFramePr>
          <p:nvPr/>
        </p:nvGraphicFramePr>
        <p:xfrm>
          <a:off x="838200" y="3200400"/>
          <a:ext cx="335280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3" r:id="rId5" imgW="1689100" imgH="419100" progId="Equation.3">
                  <p:embed/>
                </p:oleObj>
              </mc:Choice>
              <mc:Fallback>
                <p:oleObj r:id="rId5" imgW="16891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200400"/>
                        <a:ext cx="3352800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3281363" y="3048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79874" name="Object 2"/>
          <p:cNvGraphicFramePr>
            <a:graphicFrameLocks noChangeAspect="1"/>
          </p:cNvGraphicFramePr>
          <p:nvPr/>
        </p:nvGraphicFramePr>
        <p:xfrm>
          <a:off x="4724400" y="3200400"/>
          <a:ext cx="335280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4" r:id="rId7" imgW="1612900" imgH="482600" progId="Equation.3">
                  <p:embed/>
                </p:oleObj>
              </mc:Choice>
              <mc:Fallback>
                <p:oleObj r:id="rId7" imgW="16129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200400"/>
                        <a:ext cx="3352800" cy="989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762000" y="44196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l-GR" sz="2000">
                <a:cs typeface="Times New Roman" pitchFamily="18" charset="0"/>
              </a:rPr>
              <a:t>Μεταβολή της </a:t>
            </a:r>
            <a:r>
              <a:rPr lang="el-GR" sz="2000" b="1">
                <a:cs typeface="Times New Roman" pitchFamily="18" charset="0"/>
              </a:rPr>
              <a:t>πρότυπης εντροπίας</a:t>
            </a:r>
            <a:r>
              <a:rPr lang="el-GR" sz="2000">
                <a:cs typeface="Times New Roman" pitchFamily="18" charset="0"/>
              </a:rPr>
              <a:t>: </a:t>
            </a:r>
            <a:endParaRPr lang="en-US" sz="2000">
              <a:cs typeface="Times New Roman" pitchFamily="18" charset="0"/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3348038" y="3238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79875" name="Object 3"/>
          <p:cNvGraphicFramePr>
            <a:graphicFrameLocks noChangeAspect="1"/>
          </p:cNvGraphicFramePr>
          <p:nvPr/>
        </p:nvGraphicFramePr>
        <p:xfrm>
          <a:off x="4953000" y="4343400"/>
          <a:ext cx="33528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5" r:id="rId9" imgW="1282700" imgH="203200" progId="Equation.3">
                  <p:embed/>
                </p:oleObj>
              </mc:Choice>
              <mc:Fallback>
                <p:oleObj r:id="rId9" imgW="12827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343400"/>
                        <a:ext cx="3352800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87430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r>
              <a:rPr lang="el-GR" sz="2400" b="1" dirty="0">
                <a:cs typeface="Times New Roman" pitchFamily="18" charset="0"/>
              </a:rPr>
              <a:t>Συνεισφορά των μεγεθών Δ</a:t>
            </a:r>
            <a:r>
              <a:rPr lang="en-US" sz="2400" b="1" dirty="0">
                <a:cs typeface="Times New Roman" pitchFamily="18" charset="0"/>
              </a:rPr>
              <a:t>H</a:t>
            </a:r>
            <a:r>
              <a:rPr lang="el-GR" sz="2400" b="1" baseline="30000" dirty="0">
                <a:cs typeface="Times New Roman" pitchFamily="18" charset="0"/>
              </a:rPr>
              <a:t>0</a:t>
            </a:r>
            <a:r>
              <a:rPr lang="el-GR" sz="2400" b="1" dirty="0">
                <a:cs typeface="Times New Roman" pitchFamily="18" charset="0"/>
              </a:rPr>
              <a:t> και Δ</a:t>
            </a:r>
            <a:r>
              <a:rPr lang="en-US" sz="2400" b="1" dirty="0">
                <a:cs typeface="Times New Roman" pitchFamily="18" charset="0"/>
              </a:rPr>
              <a:t>S</a:t>
            </a:r>
            <a:r>
              <a:rPr lang="el-GR" sz="2400" b="1" baseline="30000" dirty="0">
                <a:cs typeface="Times New Roman" pitchFamily="18" charset="0"/>
              </a:rPr>
              <a:t>0</a:t>
            </a:r>
            <a:r>
              <a:rPr lang="el-GR" sz="2400" b="1" dirty="0">
                <a:cs typeface="Times New Roman" pitchFamily="18" charset="0"/>
              </a:rPr>
              <a:t> στην Δ</a:t>
            </a:r>
            <a:r>
              <a:rPr lang="en-US" sz="2400" b="1" dirty="0">
                <a:cs typeface="Times New Roman" pitchFamily="18" charset="0"/>
              </a:rPr>
              <a:t>G</a:t>
            </a:r>
            <a:r>
              <a:rPr lang="el-GR" sz="2400" b="1" baseline="30000" dirty="0">
                <a:cs typeface="Times New Roman" pitchFamily="18" charset="0"/>
              </a:rPr>
              <a:t>0</a:t>
            </a:r>
            <a:r>
              <a:rPr lang="el-GR" sz="2400" b="1" dirty="0">
                <a:cs typeface="Times New Roman" pitchFamily="18" charset="0"/>
              </a:rPr>
              <a:t> </a:t>
            </a:r>
            <a:r>
              <a:rPr lang="el-GR" sz="2400" b="1" dirty="0"/>
              <a:t>(1)</a:t>
            </a:r>
            <a:endParaRPr lang="en-US" sz="2400" b="1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marL="0" indent="0" algn="just">
              <a:spcBef>
                <a:spcPct val="45000"/>
              </a:spcBef>
              <a:buFontTx/>
              <a:buNone/>
            </a:pPr>
            <a:r>
              <a:rPr lang="el-GR" sz="2000" i="1" dirty="0">
                <a:cs typeface="Times New Roman" pitchFamily="18" charset="0"/>
              </a:rPr>
              <a:t>Αύξηση της σταθεράς σταθερότητας</a:t>
            </a:r>
            <a:r>
              <a:rPr lang="el-GR" sz="2000" dirty="0">
                <a:cs typeface="Times New Roman" pitchFamily="18" charset="0"/>
              </a:rPr>
              <a:t>: Δ</a:t>
            </a:r>
            <a:r>
              <a:rPr lang="en-US" sz="2000" dirty="0">
                <a:cs typeface="Times New Roman" pitchFamily="18" charset="0"/>
              </a:rPr>
              <a:t>H</a:t>
            </a:r>
            <a:r>
              <a:rPr lang="el-GR" sz="2000" baseline="30000" dirty="0">
                <a:cs typeface="Times New Roman" pitchFamily="18" charset="0"/>
              </a:rPr>
              <a:t>0</a:t>
            </a:r>
            <a:r>
              <a:rPr lang="el-GR" sz="2000" dirty="0">
                <a:cs typeface="Times New Roman" pitchFamily="18" charset="0"/>
              </a:rPr>
              <a:t>, Δ</a:t>
            </a:r>
            <a:r>
              <a:rPr lang="en-US" sz="2000" dirty="0">
                <a:cs typeface="Times New Roman" pitchFamily="18" charset="0"/>
              </a:rPr>
              <a:t>S</a:t>
            </a:r>
            <a:r>
              <a:rPr lang="el-GR" sz="2000" baseline="30000" dirty="0">
                <a:cs typeface="Times New Roman" pitchFamily="18" charset="0"/>
              </a:rPr>
              <a:t>0</a:t>
            </a:r>
            <a:r>
              <a:rPr lang="el-GR" sz="2000" dirty="0">
                <a:cs typeface="Times New Roman" pitchFamily="18" charset="0"/>
              </a:rPr>
              <a:t> γίνονται περισσότερο αρνητικές</a:t>
            </a:r>
          </a:p>
          <a:p>
            <a:pPr marL="0" indent="0" algn="just">
              <a:spcBef>
                <a:spcPct val="45000"/>
              </a:spcBef>
              <a:buFontTx/>
              <a:buNone/>
            </a:pPr>
            <a:r>
              <a:rPr lang="el-GR" sz="2000" i="1" dirty="0">
                <a:cs typeface="Times New Roman" pitchFamily="18" charset="0"/>
              </a:rPr>
              <a:t>Αύξηση της δέσμευσης δότη – λήπτη</a:t>
            </a:r>
            <a:r>
              <a:rPr lang="el-GR" sz="2000" dirty="0">
                <a:cs typeface="Times New Roman" pitchFamily="18" charset="0"/>
              </a:rPr>
              <a:t>: Δ</a:t>
            </a:r>
            <a:r>
              <a:rPr lang="en-US" sz="2000" dirty="0">
                <a:cs typeface="Times New Roman" pitchFamily="18" charset="0"/>
              </a:rPr>
              <a:t>H</a:t>
            </a:r>
            <a:r>
              <a:rPr lang="el-GR" sz="2000" baseline="30000" dirty="0">
                <a:cs typeface="Times New Roman" pitchFamily="18" charset="0"/>
              </a:rPr>
              <a:t>0</a:t>
            </a:r>
            <a:r>
              <a:rPr lang="el-GR" sz="2000" dirty="0">
                <a:cs typeface="Times New Roman" pitchFamily="18" charset="0"/>
              </a:rPr>
              <a:t> περισσότερο αρνητική</a:t>
            </a:r>
          </a:p>
          <a:p>
            <a:pPr marL="0" indent="0" algn="just">
              <a:spcBef>
                <a:spcPct val="45000"/>
              </a:spcBef>
              <a:buFontTx/>
              <a:buNone/>
            </a:pPr>
            <a:r>
              <a:rPr lang="el-GR" sz="2000" i="1" dirty="0">
                <a:cs typeface="Times New Roman" pitchFamily="18" charset="0"/>
              </a:rPr>
              <a:t>Αύξηση της εκλεκτικότητας των θέσεων αλληλεπίδρασης ή δομικοί περιορισμοί</a:t>
            </a:r>
            <a:r>
              <a:rPr lang="el-GR" sz="2000" dirty="0">
                <a:cs typeface="Times New Roman" pitchFamily="18" charset="0"/>
              </a:rPr>
              <a:t>: Δ</a:t>
            </a:r>
            <a:r>
              <a:rPr lang="en-US" sz="2000" dirty="0">
                <a:cs typeface="Times New Roman" pitchFamily="18" charset="0"/>
              </a:rPr>
              <a:t>S</a:t>
            </a:r>
            <a:r>
              <a:rPr lang="el-GR" sz="2000" baseline="30000" dirty="0">
                <a:cs typeface="Times New Roman" pitchFamily="18" charset="0"/>
              </a:rPr>
              <a:t>0 </a:t>
            </a:r>
            <a:r>
              <a:rPr lang="el-GR" sz="2000" dirty="0">
                <a:cs typeface="Times New Roman" pitchFamily="18" charset="0"/>
              </a:rPr>
              <a:t>περισσότερο αρνητική</a:t>
            </a:r>
          </a:p>
          <a:p>
            <a:pPr marL="0" indent="0" algn="just">
              <a:spcBef>
                <a:spcPct val="45000"/>
              </a:spcBef>
              <a:buFontTx/>
              <a:buNone/>
            </a:pPr>
            <a:r>
              <a:rPr lang="el-GR" sz="2000" dirty="0">
                <a:cs typeface="Times New Roman" pitchFamily="18" charset="0"/>
              </a:rPr>
              <a:t>Αρνητική τιμή στο Δ</a:t>
            </a:r>
            <a:r>
              <a:rPr lang="en-US" sz="2000" dirty="0">
                <a:cs typeface="Times New Roman" pitchFamily="18" charset="0"/>
              </a:rPr>
              <a:t>G</a:t>
            </a:r>
            <a:r>
              <a:rPr lang="el-GR" sz="2000" baseline="30000" dirty="0">
                <a:cs typeface="Times New Roman" pitchFamily="18" charset="0"/>
              </a:rPr>
              <a:t>0</a:t>
            </a:r>
            <a:r>
              <a:rPr lang="el-GR" sz="2000" dirty="0">
                <a:cs typeface="Times New Roman" pitchFamily="18" charset="0"/>
              </a:rPr>
              <a:t> παρότι Δ</a:t>
            </a:r>
            <a:r>
              <a:rPr lang="en-US" sz="2000" dirty="0">
                <a:cs typeface="Times New Roman" pitchFamily="18" charset="0"/>
              </a:rPr>
              <a:t>S</a:t>
            </a:r>
            <a:r>
              <a:rPr lang="el-GR" sz="2000" baseline="30000" dirty="0">
                <a:cs typeface="Times New Roman" pitchFamily="18" charset="0"/>
              </a:rPr>
              <a:t>0</a:t>
            </a:r>
            <a:r>
              <a:rPr lang="el-GR" sz="2000" dirty="0">
                <a:cs typeface="Times New Roman" pitchFamily="18" charset="0"/>
              </a:rPr>
              <a:t> αρκετά αρνητικό</a:t>
            </a:r>
          </a:p>
          <a:p>
            <a:pPr marL="0" indent="0" algn="just">
              <a:spcBef>
                <a:spcPct val="45000"/>
              </a:spcBef>
              <a:buFontTx/>
              <a:buNone/>
            </a:pPr>
            <a:r>
              <a:rPr lang="el-GR" sz="2000" dirty="0">
                <a:cs typeface="Times New Roman" pitchFamily="18" charset="0"/>
              </a:rPr>
              <a:t>Δ</a:t>
            </a:r>
            <a:r>
              <a:rPr lang="en-US" sz="2000" dirty="0">
                <a:cs typeface="Times New Roman" pitchFamily="18" charset="0"/>
              </a:rPr>
              <a:t>S</a:t>
            </a:r>
            <a:r>
              <a:rPr lang="el-GR" sz="2000" baseline="30000" dirty="0">
                <a:cs typeface="Times New Roman" pitchFamily="18" charset="0"/>
              </a:rPr>
              <a:t>0</a:t>
            </a:r>
            <a:r>
              <a:rPr lang="el-GR" sz="2000" dirty="0">
                <a:cs typeface="Times New Roman" pitchFamily="18" charset="0"/>
              </a:rPr>
              <a:t> </a:t>
            </a:r>
            <a:r>
              <a:rPr lang="el-GR" sz="2000" dirty="0" smtClean="0">
                <a:cs typeface="Times New Roman" pitchFamily="18" charset="0"/>
              </a:rPr>
              <a:t>&gt; 0 </a:t>
            </a:r>
            <a:r>
              <a:rPr lang="el-GR" sz="2000" dirty="0">
                <a:cs typeface="Times New Roman" pitchFamily="18" charset="0"/>
              </a:rPr>
              <a:t>: ηλεκτροστατικές και υδρόφοβες αλληλεπιδράσεις </a:t>
            </a:r>
            <a:r>
              <a:rPr lang="el-GR" sz="2000" i="1" dirty="0">
                <a:cs typeface="Times New Roman" pitchFamily="18" charset="0"/>
              </a:rPr>
              <a:t>λόγω διατάραξης της </a:t>
            </a:r>
            <a:r>
              <a:rPr lang="el-GR" sz="2000" i="1" dirty="0" err="1">
                <a:cs typeface="Times New Roman" pitchFamily="18" charset="0"/>
              </a:rPr>
              <a:t>παγόμορφου</a:t>
            </a:r>
            <a:r>
              <a:rPr lang="el-GR" sz="2000" i="1" dirty="0">
                <a:cs typeface="Times New Roman" pitchFamily="18" charset="0"/>
              </a:rPr>
              <a:t> δομής του νερού που περιβάλλει </a:t>
            </a:r>
            <a:r>
              <a:rPr lang="el-GR" sz="2000" i="1" dirty="0" smtClean="0">
                <a:cs typeface="Times New Roman" pitchFamily="18" charset="0"/>
              </a:rPr>
              <a:t>την </a:t>
            </a:r>
            <a:r>
              <a:rPr lang="el-GR" sz="2000" i="1" dirty="0" err="1" smtClean="0">
                <a:cs typeface="Times New Roman" pitchFamily="18" charset="0"/>
              </a:rPr>
              <a:t>βιοδραστική</a:t>
            </a:r>
            <a:r>
              <a:rPr lang="el-GR" sz="2000" i="1" dirty="0" smtClean="0">
                <a:cs typeface="Times New Roman" pitchFamily="18" charset="0"/>
              </a:rPr>
              <a:t> ένωση </a:t>
            </a:r>
            <a:r>
              <a:rPr lang="el-GR" sz="2000" i="1" dirty="0">
                <a:cs typeface="Times New Roman" pitchFamily="18" charset="0"/>
              </a:rPr>
              <a:t>και την </a:t>
            </a:r>
            <a:r>
              <a:rPr lang="el-GR" sz="2000" i="1" dirty="0" smtClean="0">
                <a:cs typeface="Times New Roman" pitchFamily="18" charset="0"/>
              </a:rPr>
              <a:t>πρωτεΐνη</a:t>
            </a:r>
            <a:endParaRPr lang="el-GR" sz="2000" dirty="0">
              <a:cs typeface="Times New Roman" pitchFamily="18" charset="0"/>
            </a:endParaRPr>
          </a:p>
          <a:p>
            <a:pPr marL="0" indent="0">
              <a:spcBef>
                <a:spcPct val="45000"/>
              </a:spcBef>
              <a:buFontTx/>
              <a:buNone/>
            </a:pPr>
            <a:r>
              <a:rPr lang="el-GR" sz="2000" i="1" dirty="0">
                <a:cs typeface="Times New Roman" pitchFamily="18" charset="0"/>
              </a:rPr>
              <a:t>Θετική επίδραση</a:t>
            </a:r>
            <a:r>
              <a:rPr lang="el-GR" sz="2000" dirty="0">
                <a:cs typeface="Times New Roman" pitchFamily="18" charset="0"/>
              </a:rPr>
              <a:t> της μείωσης της διηλεκτρικής σταθεράς στην δέσμευση </a:t>
            </a:r>
            <a:r>
              <a:rPr lang="el-GR" sz="2000" dirty="0" err="1" smtClean="0">
                <a:cs typeface="Times New Roman" pitchFamily="18" charset="0"/>
              </a:rPr>
              <a:t>βιοδραστικής</a:t>
            </a:r>
            <a:r>
              <a:rPr lang="el-GR" sz="2000" dirty="0" smtClean="0">
                <a:cs typeface="Times New Roman" pitchFamily="18" charset="0"/>
              </a:rPr>
              <a:t> ένωσης </a:t>
            </a:r>
            <a:r>
              <a:rPr lang="el-GR" sz="2000" dirty="0">
                <a:cs typeface="Times New Roman" pitchFamily="18" charset="0"/>
              </a:rPr>
              <a:t>– </a:t>
            </a:r>
            <a:r>
              <a:rPr lang="el-GR" sz="2000" dirty="0" smtClean="0">
                <a:cs typeface="Times New Roman" pitchFamily="18" charset="0"/>
              </a:rPr>
              <a:t>πρωτεΐνης</a:t>
            </a:r>
            <a:r>
              <a:rPr lang="en-US" sz="2000" dirty="0" smtClean="0"/>
              <a:t> </a:t>
            </a:r>
            <a:endParaRPr lang="el-GR" sz="2000" dirty="0"/>
          </a:p>
          <a:p>
            <a:pPr marL="0" indent="0">
              <a:spcBef>
                <a:spcPct val="45000"/>
              </a:spcBef>
              <a:buFontTx/>
              <a:buNone/>
            </a:pPr>
            <a:r>
              <a:rPr lang="el-GR" sz="2000" i="1" dirty="0">
                <a:cs typeface="Times New Roman" pitchFamily="18" charset="0"/>
              </a:rPr>
              <a:t>Για αυθόρμητη μεταβολή ισχύει Δ</a:t>
            </a:r>
            <a:r>
              <a:rPr lang="en-US" sz="2000" i="1" dirty="0">
                <a:cs typeface="Times New Roman" pitchFamily="18" charset="0"/>
              </a:rPr>
              <a:t>G</a:t>
            </a:r>
            <a:r>
              <a:rPr lang="el-GR" sz="2000" i="1" baseline="30000" dirty="0">
                <a:cs typeface="Times New Roman" pitchFamily="18" charset="0"/>
              </a:rPr>
              <a:t>0</a:t>
            </a:r>
            <a:r>
              <a:rPr lang="el-GR" sz="2000" i="1" dirty="0">
                <a:cs typeface="Times New Roman" pitchFamily="18" charset="0"/>
              </a:rPr>
              <a:t>&lt;0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88221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l-GR" sz="2400" b="1" dirty="0">
                <a:cs typeface="Times New Roman" pitchFamily="18" charset="0"/>
              </a:rPr>
              <a:t>Συνεισφορά των μεγεθών Δ</a:t>
            </a:r>
            <a:r>
              <a:rPr lang="en-US" sz="2400" b="1" dirty="0">
                <a:cs typeface="Times New Roman" pitchFamily="18" charset="0"/>
              </a:rPr>
              <a:t>H</a:t>
            </a:r>
            <a:r>
              <a:rPr lang="el-GR" sz="2400" b="1" baseline="30000" dirty="0">
                <a:cs typeface="Times New Roman" pitchFamily="18" charset="0"/>
              </a:rPr>
              <a:t>0</a:t>
            </a:r>
            <a:r>
              <a:rPr lang="el-GR" sz="2400" b="1" dirty="0">
                <a:cs typeface="Times New Roman" pitchFamily="18" charset="0"/>
              </a:rPr>
              <a:t> και Δ</a:t>
            </a:r>
            <a:r>
              <a:rPr lang="en-US" sz="2400" b="1" dirty="0">
                <a:cs typeface="Times New Roman" pitchFamily="18" charset="0"/>
              </a:rPr>
              <a:t>S</a:t>
            </a:r>
            <a:r>
              <a:rPr lang="el-GR" sz="2400" b="1" baseline="30000" dirty="0">
                <a:cs typeface="Times New Roman" pitchFamily="18" charset="0"/>
              </a:rPr>
              <a:t>0</a:t>
            </a:r>
            <a:r>
              <a:rPr lang="el-GR" sz="2400" b="1" dirty="0">
                <a:cs typeface="Times New Roman" pitchFamily="18" charset="0"/>
              </a:rPr>
              <a:t> στην Δ</a:t>
            </a:r>
            <a:r>
              <a:rPr lang="en-US" sz="2400" b="1" dirty="0">
                <a:cs typeface="Times New Roman" pitchFamily="18" charset="0"/>
              </a:rPr>
              <a:t>G</a:t>
            </a:r>
            <a:r>
              <a:rPr lang="el-GR" sz="2400" b="1" baseline="30000" dirty="0">
                <a:cs typeface="Times New Roman" pitchFamily="18" charset="0"/>
              </a:rPr>
              <a:t>0</a:t>
            </a:r>
            <a:r>
              <a:rPr lang="el-GR" sz="2400" b="1" dirty="0">
                <a:cs typeface="Times New Roman" pitchFamily="18" charset="0"/>
              </a:rPr>
              <a:t> </a:t>
            </a:r>
            <a:r>
              <a:rPr lang="el-GR" sz="2400" b="1" dirty="0"/>
              <a:t>(2)</a:t>
            </a:r>
            <a:endParaRPr lang="en-US" sz="2400" b="1" dirty="0"/>
          </a:p>
        </p:txBody>
      </p:sp>
      <p:graphicFrame>
        <p:nvGraphicFramePr>
          <p:cNvPr id="60518" name="Group 102"/>
          <p:cNvGraphicFramePr>
            <a:graphicFrameLocks noGrp="1"/>
          </p:cNvGraphicFramePr>
          <p:nvPr>
            <p:ph type="tbl" idx="1"/>
          </p:nvPr>
        </p:nvGraphicFramePr>
        <p:xfrm>
          <a:off x="755576" y="1340768"/>
          <a:ext cx="7772400" cy="4221480"/>
        </p:xfrm>
        <a:graphic>
          <a:graphicData uri="http://schemas.openxmlformats.org/drawingml/2006/table">
            <a:tbl>
              <a:tblPr/>
              <a:tblGrid>
                <a:gridCol w="2286000"/>
                <a:gridCol w="1905000"/>
                <a:gridCol w="1638300"/>
                <a:gridCol w="19431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Είδος Αλληλεπίδρασης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Πρόσημο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Δ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l-GR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Πρόσημο 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l-GR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Παράγοντας που ευνοεί το Δ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r>
                        <a:rPr kumimoji="0" lang="el-GR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Ηλεκτροστατική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~ 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Υδρόφοβη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Μεγάλο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Χηλική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Δ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l-GR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και / ή Δ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l-GR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Δότη – Λήπτη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-Δ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Ξεδίπλωμα Πρωτεϊνών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86866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924800" cy="1981200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el-GR" sz="2000">
                <a:cs typeface="Times New Roman" pitchFamily="18" charset="0"/>
              </a:rPr>
              <a:t>ΔΗ</a:t>
            </a:r>
            <a:r>
              <a:rPr lang="el-GR" sz="2000" baseline="30000">
                <a:cs typeface="Times New Roman" pitchFamily="18" charset="0"/>
              </a:rPr>
              <a:t>0</a:t>
            </a:r>
            <a:r>
              <a:rPr lang="el-GR" sz="2000">
                <a:cs typeface="Times New Roman" pitchFamily="18" charset="0"/>
              </a:rPr>
              <a:t> : δυνάμεις </a:t>
            </a:r>
            <a:r>
              <a:rPr lang="en-US" sz="2000">
                <a:cs typeface="Times New Roman" pitchFamily="18" charset="0"/>
              </a:rPr>
              <a:t>Van</a:t>
            </a:r>
            <a:r>
              <a:rPr lang="el-GR" sz="2000">
                <a:cs typeface="Times New Roman" pitchFamily="18" charset="0"/>
              </a:rPr>
              <a:t> </a:t>
            </a:r>
            <a:r>
              <a:rPr lang="en-US" sz="2000">
                <a:cs typeface="Times New Roman" pitchFamily="18" charset="0"/>
              </a:rPr>
              <a:t>der</a:t>
            </a:r>
            <a:r>
              <a:rPr lang="el-GR" sz="2000">
                <a:cs typeface="Times New Roman" pitchFamily="18" charset="0"/>
              </a:rPr>
              <a:t> </a:t>
            </a:r>
            <a:r>
              <a:rPr lang="en-US" sz="2000">
                <a:cs typeface="Times New Roman" pitchFamily="18" charset="0"/>
              </a:rPr>
              <a:t>Waals</a:t>
            </a:r>
            <a:r>
              <a:rPr lang="el-GR" sz="2000">
                <a:cs typeface="Times New Roman" pitchFamily="18" charset="0"/>
              </a:rPr>
              <a:t> ή δεσμούς υδρογόνου </a:t>
            </a:r>
          </a:p>
          <a:p>
            <a:pPr marL="0" indent="0" algn="just">
              <a:buFontTx/>
              <a:buNone/>
            </a:pPr>
            <a:r>
              <a:rPr lang="el-GR" sz="2000">
                <a:cs typeface="Times New Roman" pitchFamily="18" charset="0"/>
              </a:rPr>
              <a:t>Οι παραπάνω δυνάμεις μαζί με την υδρόφοβη αλληλεπίδραση ευνοούν τον σχηματισμό του συμπλόκου</a:t>
            </a:r>
          </a:p>
          <a:p>
            <a:pPr marL="0" indent="0" algn="just">
              <a:buFontTx/>
              <a:buNone/>
            </a:pPr>
            <a:r>
              <a:rPr lang="el-GR" sz="2000">
                <a:cs typeface="Times New Roman" pitchFamily="18" charset="0"/>
              </a:rPr>
              <a:t>Η σταθερά στην εξίσωση υπολογισμού της πρότυπης ενθαλπίας μπορεί να αντικατασταθεί με τον όρο Δ</a:t>
            </a:r>
            <a:r>
              <a:rPr lang="en-US" sz="2000">
                <a:cs typeface="Times New Roman" pitchFamily="18" charset="0"/>
              </a:rPr>
              <a:t>S</a:t>
            </a:r>
            <a:r>
              <a:rPr lang="el-GR" sz="2000" baseline="30000">
                <a:cs typeface="Times New Roman" pitchFamily="18" charset="0"/>
              </a:rPr>
              <a:t>0</a:t>
            </a:r>
            <a:r>
              <a:rPr lang="el-GR" sz="2000">
                <a:cs typeface="Times New Roman" pitchFamily="18" charset="0"/>
              </a:rPr>
              <a:t>/2.3</a:t>
            </a:r>
            <a:r>
              <a:rPr lang="en-US" sz="2000">
                <a:cs typeface="Times New Roman" pitchFamily="18" charset="0"/>
              </a:rPr>
              <a:t>R</a:t>
            </a:r>
            <a:r>
              <a:rPr lang="el-GR" sz="2000">
                <a:cs typeface="Times New Roman" pitchFamily="18" charset="0"/>
              </a:rPr>
              <a:t> </a:t>
            </a:r>
            <a:r>
              <a:rPr lang="el-GR" sz="2000"/>
              <a:t>οπότε</a:t>
            </a:r>
            <a:r>
              <a:rPr lang="el-GR" sz="2000">
                <a:cs typeface="Times New Roman" pitchFamily="18" charset="0"/>
              </a:rPr>
              <a:t>:</a:t>
            </a:r>
          </a:p>
          <a:p>
            <a:pPr marL="0" indent="0">
              <a:buFontTx/>
              <a:buNone/>
            </a:pPr>
            <a:endParaRPr lang="en-US" sz="2000"/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3409950" y="3105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61444" name="Object 4"/>
          <p:cNvGraphicFramePr>
            <a:graphicFrameLocks noChangeAspect="1"/>
          </p:cNvGraphicFramePr>
          <p:nvPr/>
        </p:nvGraphicFramePr>
        <p:xfrm>
          <a:off x="2590800" y="2667000"/>
          <a:ext cx="29718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3" r:id="rId3" imgW="1511300" imgH="419100" progId="Equation.3">
                  <p:embed/>
                </p:oleObj>
              </mc:Choice>
              <mc:Fallback>
                <p:oleObj r:id="rId3" imgW="15113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667000"/>
                        <a:ext cx="2971800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18135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07704" y="548680"/>
            <a:ext cx="5328592" cy="794352"/>
          </a:xfrm>
        </p:spPr>
        <p:txBody>
          <a:bodyPr>
            <a:normAutofit/>
          </a:bodyPr>
          <a:lstStyle/>
          <a:p>
            <a:r>
              <a:rPr lang="el-GR" sz="4400" b="1" dirty="0" smtClean="0"/>
              <a:t>Σημείωμα Αναφοράς</a:t>
            </a:r>
            <a:endParaRPr lang="el-GR" sz="44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700808"/>
            <a:ext cx="8568952" cy="4248472"/>
          </a:xfrm>
        </p:spPr>
        <p:txBody>
          <a:bodyPr/>
          <a:lstStyle/>
          <a:p>
            <a:pPr>
              <a:buNone/>
              <a:defRPr/>
            </a:pPr>
            <a:r>
              <a:rPr lang="el-GR" dirty="0" smtClean="0"/>
              <a:t>   Copyright </a:t>
            </a:r>
            <a:r>
              <a:rPr lang="el-GR" dirty="0"/>
              <a:t>Πανεπιστήμιο Πατρών</a:t>
            </a:r>
            <a:r>
              <a:rPr lang="en-US" dirty="0" smtClean="0"/>
              <a:t>,</a:t>
            </a:r>
            <a:r>
              <a:rPr lang="el-GR" dirty="0" smtClean="0"/>
              <a:t> Κλεπετσάνης Παύλος </a:t>
            </a:r>
            <a:br>
              <a:rPr lang="el-GR" dirty="0" smtClean="0"/>
            </a:br>
            <a:r>
              <a:rPr lang="el-GR" dirty="0"/>
              <a:t>«ΣΧΗΜΑΤΙΣΜΟΣ ΣΥΠΛΟΚΩΝ – ΔΕΣΜΕΥΣΗ ΠΡΩΤΕΪΝΩΝ».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Έκδοση</a:t>
            </a:r>
            <a:r>
              <a:rPr lang="el-GR" dirty="0"/>
              <a:t>: 1.0. Πάτρα </a:t>
            </a:r>
            <a:r>
              <a:rPr lang="el-GR" dirty="0" smtClean="0"/>
              <a:t>2015. </a:t>
            </a:r>
          </a:p>
          <a:p>
            <a:pPr>
              <a:buNone/>
              <a:defRPr/>
            </a:pPr>
            <a:r>
              <a:rPr lang="el-GR" smtClean="0"/>
              <a:t>   </a:t>
            </a:r>
            <a:r>
              <a:rPr lang="el-GR" dirty="0" smtClean="0"/>
              <a:t>Διαθέσιμο </a:t>
            </a:r>
            <a:r>
              <a:rPr lang="el-GR" dirty="0"/>
              <a:t>από τη δικτυακή </a:t>
            </a:r>
            <a:r>
              <a:rPr lang="el-GR" dirty="0" smtClean="0"/>
              <a:t>διεύθυνση:</a:t>
            </a:r>
            <a:endParaRPr lang="en-US" dirty="0" smtClean="0"/>
          </a:p>
          <a:p>
            <a:pPr>
              <a:buNone/>
              <a:defRPr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://eclass.upatras.gr/courses/PHA1615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1186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720080"/>
          </a:xfrm>
        </p:spPr>
        <p:txBody>
          <a:bodyPr/>
          <a:lstStyle/>
          <a:p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/>
          <a:lstStyle/>
          <a:p>
            <a:pPr algn="just">
              <a:buNone/>
              <a:defRPr/>
            </a:pPr>
            <a:r>
              <a:rPr lang="el-GR" sz="1600" dirty="0">
                <a:solidFill>
                  <a:prstClr val="black"/>
                </a:solidFill>
              </a:rPr>
              <a:t>Το παρόν υλικό διατίθεται με τους όρους της άδειας χρήσης Creative </a:t>
            </a:r>
            <a:r>
              <a:rPr lang="el-GR" sz="1600" dirty="0" smtClean="0">
                <a:solidFill>
                  <a:prstClr val="black"/>
                </a:solidFill>
              </a:rPr>
              <a:t>Commons</a:t>
            </a:r>
          </a:p>
          <a:p>
            <a:pPr algn="just"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Αναφορά</a:t>
            </a:r>
            <a:r>
              <a:rPr lang="el-GR" sz="1600" dirty="0">
                <a:solidFill>
                  <a:prstClr val="black"/>
                </a:solidFill>
              </a:rPr>
              <a:t>, Μη Εμπορική Χρήση Παρόμοια Διανομή 4.0 [1] ή μεταγενέστερη, </a:t>
            </a:r>
            <a:r>
              <a:rPr lang="el-GR" sz="1600" dirty="0" smtClean="0">
                <a:solidFill>
                  <a:prstClr val="black"/>
                </a:solidFill>
              </a:rPr>
              <a:t>Διεθνής</a:t>
            </a:r>
          </a:p>
          <a:p>
            <a:pPr algn="just"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Έκδοση</a:t>
            </a:r>
            <a:r>
              <a:rPr lang="el-GR" sz="1600" dirty="0">
                <a:solidFill>
                  <a:prstClr val="black"/>
                </a:solidFill>
              </a:rPr>
              <a:t>.   Εξαιρούνται τα αυτοτελή έργα τρίτων π.χ. φωτογραφίες, διαγράμματα κ.λ.π</a:t>
            </a:r>
            <a:r>
              <a:rPr lang="el-GR" sz="1600" dirty="0" smtClean="0">
                <a:solidFill>
                  <a:prstClr val="black"/>
                </a:solidFill>
              </a:rPr>
              <a:t>.,</a:t>
            </a:r>
          </a:p>
          <a:p>
            <a:pPr algn="just"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τα </a:t>
            </a:r>
            <a:r>
              <a:rPr lang="el-GR" sz="1600" dirty="0">
                <a:solidFill>
                  <a:prstClr val="black"/>
                </a:solidFill>
              </a:rPr>
              <a:t>οποία εμπεριέχονται σε αυτό και τα οποία αναφέρονται μαζί με τους όρους </a:t>
            </a:r>
            <a:r>
              <a:rPr lang="el-GR" sz="1600" dirty="0" smtClean="0">
                <a:solidFill>
                  <a:prstClr val="black"/>
                </a:solidFill>
              </a:rPr>
              <a:t>χρήσης</a:t>
            </a:r>
          </a:p>
          <a:p>
            <a:pPr algn="just"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τους </a:t>
            </a:r>
            <a:r>
              <a:rPr lang="el-GR" sz="1600" dirty="0">
                <a:solidFill>
                  <a:prstClr val="black"/>
                </a:solidFill>
              </a:rPr>
              <a:t>στο «Σημείωμα Χρήσης Έργων Τρίτων».    </a:t>
            </a:r>
          </a:p>
          <a:p>
            <a:pPr>
              <a:buNone/>
              <a:defRPr/>
            </a:pPr>
            <a:endParaRPr lang="en-US" sz="1600" dirty="0" smtClean="0">
              <a:solidFill>
                <a:prstClr val="black"/>
              </a:solidFill>
            </a:endParaRPr>
          </a:p>
          <a:p>
            <a:pPr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 [</a:t>
            </a:r>
            <a:r>
              <a:rPr lang="el-GR" sz="1600" dirty="0">
                <a:solidFill>
                  <a:prstClr val="black"/>
                </a:solidFill>
              </a:rPr>
              <a:t>1] http://creativecommons.org/licenses/by-nc-sa/4.0/ </a:t>
            </a:r>
            <a:endParaRPr lang="en-US" sz="1600" dirty="0">
              <a:solidFill>
                <a:prstClr val="black"/>
              </a:solidFill>
            </a:endParaRPr>
          </a:p>
          <a:p>
            <a:pPr marL="0" indent="0">
              <a:buNone/>
              <a:defRPr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Ως </a:t>
            </a:r>
            <a:r>
              <a:rPr lang="el-GR" sz="1600" b="1" dirty="0">
                <a:solidFill>
                  <a:prstClr val="black"/>
                </a:solidFill>
              </a:rPr>
              <a:t>Μη Εμπορική</a:t>
            </a:r>
            <a:r>
              <a:rPr lang="el-GR" sz="1600" dirty="0">
                <a:solidFill>
                  <a:prstClr val="black"/>
                </a:solidFill>
              </a:rPr>
              <a:t> ορίζεται η χρήση: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prstClr val="black"/>
                </a:solidFill>
              </a:rPr>
              <a:t>που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prstClr val="black"/>
                </a:solidFill>
              </a:rPr>
              <a:t>που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αδειοδόχο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</a:t>
            </a:r>
            <a:r>
              <a:rPr lang="el-GR" sz="1600" dirty="0" smtClean="0">
                <a:solidFill>
                  <a:prstClr val="black"/>
                </a:solidFill>
              </a:rPr>
              <a:t>τόπο</a:t>
            </a:r>
            <a:endParaRPr lang="el-GR" sz="16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l-GR" sz="1600" dirty="0">
                <a:solidFill>
                  <a:prstClr val="black"/>
                </a:solidFill>
              </a:rPr>
              <a:t>Ο δικαιούχος μπορεί να παρέχει στον αδειοδόχο ξεχωριστή άδεια να χρησιμοποιεί το έργο για εμπορική χρήση, εφόσον αυτό του ζητηθεί</a:t>
            </a:r>
          </a:p>
          <a:p>
            <a:pPr marL="0" indent="0">
              <a:buNone/>
            </a:pPr>
            <a:endParaRPr lang="el-GR" sz="1600" dirty="0"/>
          </a:p>
        </p:txBody>
      </p:sp>
      <p:pic>
        <p:nvPicPr>
          <p:cNvPr id="8" name="Picture 22" descr="Λογότυπο για Άδειες χρήσης Creative Commons BY-NC-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705787"/>
            <a:ext cx="1237059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81364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715766"/>
            <a:ext cx="2304256" cy="80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07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5410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2000" b="1" dirty="0" err="1"/>
              <a:t>Σύμπλοκα</a:t>
            </a:r>
            <a:r>
              <a:rPr lang="el-GR" sz="2000" b="1" dirty="0"/>
              <a:t> </a:t>
            </a:r>
            <a:r>
              <a:rPr lang="el-GR" sz="2000" b="1" dirty="0" err="1"/>
              <a:t>Μεταλλοϊόντων</a:t>
            </a:r>
            <a:endParaRPr lang="el-GR" sz="2000" b="1" dirty="0"/>
          </a:p>
          <a:p>
            <a:pPr marL="0" indent="0">
              <a:buFontTx/>
              <a:buNone/>
            </a:pPr>
            <a:r>
              <a:rPr lang="el-GR" sz="2000" dirty="0"/>
              <a:t>	1. Ανόργανα</a:t>
            </a:r>
          </a:p>
          <a:p>
            <a:pPr marL="0" indent="0">
              <a:buFontTx/>
              <a:buNone/>
            </a:pPr>
            <a:r>
              <a:rPr lang="el-GR" sz="2000" dirty="0"/>
              <a:t>	2. </a:t>
            </a:r>
            <a:r>
              <a:rPr lang="el-GR" sz="2000" dirty="0" err="1"/>
              <a:t>Χηλικά</a:t>
            </a:r>
            <a:endParaRPr lang="el-GR" sz="2000" dirty="0"/>
          </a:p>
          <a:p>
            <a:pPr marL="0" indent="0">
              <a:buFontTx/>
              <a:buNone/>
            </a:pPr>
            <a:r>
              <a:rPr lang="el-GR" sz="2000" dirty="0"/>
              <a:t>	3. </a:t>
            </a:r>
            <a:r>
              <a:rPr lang="el-GR" sz="2000" dirty="0" err="1"/>
              <a:t>Ολεφινικού</a:t>
            </a:r>
            <a:r>
              <a:rPr lang="el-GR" sz="2000" dirty="0"/>
              <a:t> τύπου</a:t>
            </a:r>
          </a:p>
          <a:p>
            <a:pPr marL="0" indent="0">
              <a:buFontTx/>
              <a:buNone/>
            </a:pPr>
            <a:r>
              <a:rPr lang="el-GR" sz="2000" dirty="0"/>
              <a:t>	4. Αρωματικού τύπου</a:t>
            </a:r>
          </a:p>
          <a:p>
            <a:pPr marL="0" indent="0">
              <a:buFontTx/>
              <a:buNone/>
            </a:pPr>
            <a:r>
              <a:rPr lang="el-GR" sz="2000" dirty="0"/>
              <a:t>		α. </a:t>
            </a:r>
            <a:r>
              <a:rPr lang="en-US" sz="2000" dirty="0"/>
              <a:t>Pi(</a:t>
            </a:r>
            <a:r>
              <a:rPr lang="el-GR" sz="2000" dirty="0"/>
              <a:t>π) </a:t>
            </a:r>
            <a:r>
              <a:rPr lang="el-GR" sz="2000" dirty="0" err="1"/>
              <a:t>σύμπλοκα</a:t>
            </a:r>
            <a:endParaRPr lang="el-GR" sz="2000" dirty="0"/>
          </a:p>
          <a:p>
            <a:pPr marL="0" indent="0">
              <a:buFontTx/>
              <a:buNone/>
            </a:pPr>
            <a:r>
              <a:rPr lang="el-GR" sz="2000" dirty="0"/>
              <a:t>		β. </a:t>
            </a:r>
            <a:r>
              <a:rPr lang="en-US" sz="2000" dirty="0"/>
              <a:t>Sigma(</a:t>
            </a:r>
            <a:r>
              <a:rPr lang="el-GR" sz="2000" dirty="0"/>
              <a:t>σ)</a:t>
            </a:r>
            <a:r>
              <a:rPr lang="en-US" sz="2000" dirty="0"/>
              <a:t> </a:t>
            </a:r>
            <a:r>
              <a:rPr lang="el-GR" sz="2000" dirty="0" err="1"/>
              <a:t>σύμπλοκα</a:t>
            </a:r>
            <a:endParaRPr lang="el-GR" sz="2000" dirty="0"/>
          </a:p>
          <a:p>
            <a:pPr marL="0" indent="0">
              <a:buFontTx/>
              <a:buNone/>
            </a:pPr>
            <a:r>
              <a:rPr lang="el-GR" sz="2000" dirty="0"/>
              <a:t>		γ. Ενώσεις τύπου </a:t>
            </a:r>
            <a:r>
              <a:rPr lang="en-US" sz="2000" dirty="0"/>
              <a:t>“Sandwich”</a:t>
            </a:r>
            <a:endParaRPr lang="el-GR" sz="2000" dirty="0"/>
          </a:p>
          <a:p>
            <a:pPr marL="0" indent="0">
              <a:buFontTx/>
              <a:buNone/>
            </a:pPr>
            <a:endParaRPr lang="el-GR" sz="2000" dirty="0"/>
          </a:p>
          <a:p>
            <a:pPr marL="0" indent="0">
              <a:buFontTx/>
              <a:buNone/>
            </a:pPr>
            <a:r>
              <a:rPr lang="el-GR" sz="2000" b="1" dirty="0"/>
              <a:t>Ανόργανα </a:t>
            </a:r>
            <a:r>
              <a:rPr lang="el-GR" sz="2000" b="1" dirty="0" err="1"/>
              <a:t>Σύμπλοκα</a:t>
            </a:r>
            <a:endParaRPr lang="el-GR" sz="2000" b="1" dirty="0"/>
          </a:p>
          <a:p>
            <a:pPr marL="0" indent="0">
              <a:buFontTx/>
              <a:buNone/>
            </a:pPr>
            <a:r>
              <a:rPr lang="el-GR" sz="1800" dirty="0" err="1"/>
              <a:t>Υποκαταστάτες</a:t>
            </a:r>
            <a:r>
              <a:rPr lang="el-GR" sz="1800" dirty="0"/>
              <a:t> (ιόντα ή μικρού μεγέθους ουδέτερα μόρια)</a:t>
            </a:r>
          </a:p>
          <a:p>
            <a:pPr marL="0" indent="0">
              <a:buFontTx/>
              <a:buNone/>
            </a:pPr>
            <a:r>
              <a:rPr lang="el-GR" sz="1800" dirty="0"/>
              <a:t>Αριθμός σύνταξης ιόντος – Υβριδισμός – Δομή </a:t>
            </a:r>
            <a:r>
              <a:rPr lang="el-GR" sz="1800" dirty="0" err="1"/>
              <a:t>συμπλόκων</a:t>
            </a:r>
            <a:endParaRPr lang="el-GR" sz="1800" dirty="0"/>
          </a:p>
          <a:p>
            <a:pPr marL="0" indent="0">
              <a:buFontTx/>
              <a:buNone/>
            </a:pPr>
            <a:r>
              <a:rPr lang="el-GR" sz="1800" dirty="0" err="1"/>
              <a:t>Σύμπλοκα</a:t>
            </a:r>
            <a:r>
              <a:rPr lang="el-GR" sz="1800" dirty="0"/>
              <a:t> εσωτερικής και εξωτερικής σφαίρας (θέση ηλεκτρονίων </a:t>
            </a:r>
            <a:r>
              <a:rPr lang="el-GR" sz="1800" dirty="0" err="1"/>
              <a:t>υποκαταστατών</a:t>
            </a:r>
            <a:r>
              <a:rPr lang="el-GR" sz="1800" dirty="0"/>
              <a:t> ως προς τα μερικά </a:t>
            </a:r>
            <a:r>
              <a:rPr lang="el-GR" sz="1800" dirty="0" err="1" smtClean="0"/>
              <a:t>κατηλειμμένα</a:t>
            </a:r>
            <a:r>
              <a:rPr lang="el-GR" sz="1800" dirty="0" smtClean="0"/>
              <a:t> </a:t>
            </a:r>
            <a:r>
              <a:rPr lang="el-GR" sz="1800" dirty="0"/>
              <a:t>τροχιακά</a:t>
            </a:r>
            <a:r>
              <a:rPr lang="el-GR" sz="1800" dirty="0" smtClean="0"/>
              <a:t>)</a:t>
            </a:r>
            <a:endParaRPr lang="en-US" sz="1800" dirty="0" smtClean="0"/>
          </a:p>
          <a:p>
            <a:pPr marL="0" indent="0">
              <a:buFontTx/>
              <a:buNone/>
            </a:pPr>
            <a:r>
              <a:rPr lang="en-US" sz="1800" dirty="0" err="1" smtClean="0"/>
              <a:t>cis-Platin</a:t>
            </a:r>
            <a:r>
              <a:rPr lang="en-US" sz="1800" dirty="0" smtClean="0"/>
              <a:t> (</a:t>
            </a:r>
            <a:r>
              <a:rPr lang="el-GR" sz="1800" dirty="0" smtClean="0"/>
              <a:t>ισχυρή αντικαρκινική ένωση)</a:t>
            </a:r>
            <a:endParaRPr lang="en-US" sz="1800" dirty="0"/>
          </a:p>
        </p:txBody>
      </p:sp>
      <p:pic>
        <p:nvPicPr>
          <p:cNvPr id="67586" name="Picture 2" descr="File:Cisplatin-2D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4005064"/>
            <a:ext cx="1525997" cy="86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0386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404664"/>
            <a:ext cx="7772400" cy="160019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2000" b="1" dirty="0" err="1">
                <a:cs typeface="Times New Roman" pitchFamily="18" charset="0"/>
              </a:rPr>
              <a:t>Χηλικά</a:t>
            </a:r>
            <a:r>
              <a:rPr lang="el-GR" sz="2000" b="1" dirty="0">
                <a:cs typeface="Times New Roman" pitchFamily="18" charset="0"/>
              </a:rPr>
              <a:t> </a:t>
            </a:r>
            <a:r>
              <a:rPr lang="el-GR" sz="2000" b="1" dirty="0" err="1">
                <a:cs typeface="Times New Roman" pitchFamily="18" charset="0"/>
              </a:rPr>
              <a:t>Σύμπλοκα</a:t>
            </a:r>
            <a:endParaRPr lang="el-GR" sz="2000" b="1" dirty="0"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el-GR" sz="1800" dirty="0">
                <a:cs typeface="Times New Roman" pitchFamily="18" charset="0"/>
              </a:rPr>
              <a:t>Ενώσεις με δύο ή περισσότερες ομάδες δοτών ηλεκτρονίων – με μεταλλικό κατιόν </a:t>
            </a:r>
          </a:p>
          <a:p>
            <a:pPr marL="0" indent="0">
              <a:buFontTx/>
              <a:buNone/>
            </a:pPr>
            <a:r>
              <a:rPr lang="el-GR" sz="1800" dirty="0">
                <a:cs typeface="Times New Roman" pitchFamily="18" charset="0"/>
              </a:rPr>
              <a:t>Δεσμοί: ιοντικοί, καθαροί ομοιοπολικοί, ημιπολικοί</a:t>
            </a:r>
          </a:p>
          <a:p>
            <a:pPr marL="0" indent="0">
              <a:buFontTx/>
              <a:buNone/>
            </a:pPr>
            <a:r>
              <a:rPr lang="el-GR" sz="1800" dirty="0" err="1">
                <a:cs typeface="Times New Roman" pitchFamily="18" charset="0"/>
              </a:rPr>
              <a:t>Σύμπλοκα</a:t>
            </a:r>
            <a:r>
              <a:rPr lang="el-GR" sz="1800" dirty="0">
                <a:cs typeface="Times New Roman" pitchFamily="18" charset="0"/>
              </a:rPr>
              <a:t> </a:t>
            </a:r>
            <a:r>
              <a:rPr lang="en-US" sz="1800" dirty="0">
                <a:cs typeface="Times New Roman" pitchFamily="18" charset="0"/>
              </a:rPr>
              <a:t>EDTA</a:t>
            </a:r>
          </a:p>
        </p:txBody>
      </p:sp>
      <p:pic>
        <p:nvPicPr>
          <p:cNvPr id="11269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2060848"/>
            <a:ext cx="2762250" cy="3352800"/>
          </a:xfrm>
          <a:noFill/>
          <a:ln/>
        </p:spPr>
      </p:pic>
      <p:pic>
        <p:nvPicPr>
          <p:cNvPr id="66562" name="Picture 2" descr="http://upload.wikimedia.org/wikipedia/commons/thumb/e/ec/Cobalamin.png/280px-Cobalam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132856"/>
            <a:ext cx="2667000" cy="3343275"/>
          </a:xfrm>
          <a:prstGeom prst="rect">
            <a:avLst/>
          </a:prstGeom>
          <a:noFill/>
        </p:spPr>
      </p:pic>
      <p:sp>
        <p:nvSpPr>
          <p:cNvPr id="66564" name="AutoShape 4" descr="data:image/jpeg;base64,/9j/4AAQSkZJRgABAQAAAQABAAD/2wCEAAkGBhASEBQPEBQVFRQVFxcYFhcVFRcWGxYXGBkVGh4XFRYZHCYiGRklGRgVHy8hJicuLDg4GR4yNTEsNSkrLCkBCQoKDgwOGQ8PGDUkHyQ1NTUtLCsxLSwqNCotNTUpNS0sMjMvNS41NDAwNSw1KjU1MjE1NS00NTUsLC0sNTYvL//AABEIALoAjQMBIgACEQEDEQH/xAAbAAEAAwADAQAAAAAAAAAAAAAABAUGAgMHAf/EAEUQAAIBAwMBBQUFAwkGBwAAAAECAwAEEQUSITEGEyJBUQcUMmGBI0JSYnEzcoIVQ1ORkqGxssFjc6Kj0dIWJERUZJOU/8QAGQEBAAMBAQAAAAAAAAAAAAAAAAECAwUE/8QALBEBAAECAwYEBwEAAAAAAAAAAAECESExQQMSUWFx8IGRobETIjIzwdHxBP/aAAwDAQACEQMRAD8A9xpSlApSlAqp7S677pB3gTvJHdIoo87d8srBEUt90ZOSfIA1bVUdqNDN1AERgksckc0LkbgssTB1LL5qSMEehNBWprV9bzQJfi3aK4fulkg7xe6lKkqjq5O9W2lQwxzjI5rU1ipRcXNxbi+NtDHbzqdkczStNchCY1yUXu1Abfg5Y+H67WgUpSgUpSgUpSgUpSgUpSgUpSgUpSgUpSg857Z6ey3kwj4a4thNEf8A5VkwddvzKED6Gt5pl4JoIph/OIr49Nyg4/vrL9q7k3FzFbWSpJdwMJGZwTFbo4KsJypB3OhbCDxHrwOa5aZNfafEYp4PeYULbHtANyxliQptmOQFBwNrMcAfUNhSq3Re0VtdqWt5A+3hl5V0P4ZI2wyH5ECrKgUpSgUpSgUpSgUpSgUpSgUpSgVmtW7QSyyPY6dhp1IEszDMdqD5t+OXHSMfItgdeGra5NcSNY6cRvB23Fzjclt6qvk9xjovQZy3obvR9HhtYVggXaq5+ZZjyXdurMTySaDhoeiRWsQijycks7ty8sjfFJI33nY9T9BwBVhSlBTaz2RtLlhLIhWYfDPExilX9JEwSPkcj5VAiGqWrBeL+D8RKw3CD83SOX9fAf1rUUoKO77SOGWKC2lllMayMmUj7tGLAd4ztgMSrDaM9DXUe2sQid2hud8cgilhjhaaSNym8ZWPOUK4IcHHI9aamlzBdtdQQidJYkjkUSLG6tG0hVl34UqRIwIyDwOtc+zGkzI9zdXIVZbmRXMaNuEaJGsaJux4mwuSRxluOBQWel6iJ4lmVJEDZ8M0bROMEjxI3I6ZHyINS6UoFK4u4UFmIAAySTgADzJ8hWdtu39o7JxMscrBYp3hdYZGJwoWQj7x6E4B8iaDSUpSgUpSgUpSgyfYfFu91pZGDBKZIvz29wWdW/MVfvEJ/KK1lZTtd/5a5tNTHCo/u9wf9hOQAzH0Sbu2/QtWroFKUoFKq77tRYwuYprmCNxjKvMisM8jKk5HFRj260sdb21//RF/3UEvtCsJt2FwSIyYwcdcmRAv/FtFWVUr9oIZ4mazaK62vGrLG6uFDOuS20nGFy38Nfbntlp0btHJeWyOpIZWnjUqR5EFsg1XVrP26es69NO7+C5r4TWfm9oOlKpc31tgAk7ZkY8eiqSSfkBWP1DtX/KSptVntpCRDaQSDv7vbwWuWU4t7YeYJz0z+E2ZND2h1uK+gu9PtSWZ4JIxOMCESsNqwiUnDSEnoucYOcHiq3W9fS8sDp0EUq3UqpH3LQuvuzArmSRyu1VjxuDA84XbmrjQOx7Bo7i9KNJH+xgiG23tR0AhT7zgcd43PoBWqoPijgCvtKUClK65rhEGXZVHqxA/xoOylVM/a7T0+O7tl/WeMf3bqgSe0jSh/wCrib9wmT/IDQXeqaclxBJbyjKSoyMPkwIP15qu7Gak81lGZQRLHuilB/pIiUY/Uru+oqNF7QLN2CxC4kyQMpaXJHJxksYwMfOsvdduLuJdSWVgADee5SYHhe3QkwsMYJwBIuc58Y8qD0S/v4oI2mmdY41GWZyFAHzJrNd/e6j+xLWlmf53GLi4X1iU/sEP4mG8+QXrVoOzlvLMLuYGWTam1ZGLJHgfFHGfCrHzbGfnVzQQNM0K3t4xDDGqoM/mJJ6szNksxPUk5qV7qn4V/siu2lBX6nakoojkEJ7yMkjA3AMMp+rDj61MNuh5Kr/UKga3JCO5Eylt08QTHlJklWPPQEVZiqxnLaqJ+HT4ur3VPwr/AGRVJrHZMNJ73aMLa7Ax3ioCsi/0c6cd4nA54YYGCOh0FKsxZ7Se1RMos72P3e5Odozuinx1a3l6N67Dhh6edaGouo6ZDPGYp0V0Pkw8/UHqCPIjkVlJpbuweOyglFwblttqtxkmAIrPIZZRzLGqhdo+LJAJ86Da0rJrr1/DP7ncJBLLLE8ls8ZaFZGj274pA28owDBgwyCM8DFXei3N26sbuGOFgfCI5jMCMdSSi458qCxrB2ttFqWrXLzokttYqtvGrqHQ3D4eV8HjcoCJ9a0HbftF7jYXF31aNDsHq7eFc/LcRn61A9l+jNb6ZD3mTLMDPKT1aSXxEt88FR9KC7g7PWafBbwL+7Eg/wABU5IwOAAP04rlSgYqjv8AsZZzQS20sZaOaRpXBY5EjHJZW6qf0+dXlKCKumRB+9C4fbs3DrtHQH1qKba6ijRInExDeIznDFPQMi43DjkjmrSlV3Yaxtaozx6oZ1RQ8iurosa7jI4xGVxklX6cc5/SpME6uodGDKehUgg/oR1rkwBGD0qpu/dUkgBYoxJESxlwrZIzlE8JXOMkjHNJmYWppp2mERN+WOUd+CXftLmLulVh3g7zd92PDZK8/Fnb/XUsGsCmpvBPehTzPLIkX++At1Uf83P8Jqy7NwRR2ixPM0arcTop7zYZCssgCk9TnGcZrKna3mz3bX/DNGziqZ4WtGM3i866ZNWZADjIzjOPPA88VW/y0ZITLaxtN4toB+yB/NlwPD8wD8qmrYxCUzhF7wqFL48RUc4z6V31rjLnxNFOl+uEc8sfWERo5zKjB1WIL4k25Ysc/fzwBx5eVUus9lpGMVxbSH3iCRpEM7M6MJFKPE3miFTwVHBUHBrS0qbKztJmLM1p+j3Ut2l7eiJO5R0giiZpApk275HkZVyxChQAMAE9fLS0pUqPKvalqK3eo2OhBgI3kWa55x4FyQmc+YDn6pXqaMMeHGPlWX172X6XeStPcwbpXxucSSKTgADo2OgFU7exDTh+xku4f93cMMf2gaD0KledL7JZkP2Gragg/NIH/wClTrTsVqcbqw1edlDKWWSCJ9ygjK7s5GRxmg1FhrlvM0yxSBmgcxygZBRwM4II9PMccH0NSbS8jkjSaNgUkVWQ9NysAQRn1Bry+2s5Ldr7VrdWZo7y6S5iH89bZU5Uf0keWZfUbh5itr2W0uJ7HT5JEDPFbQ7Cc+E92mSB68daieS1Nr/MsRrUbCXucytEcMiDndz4QWwpPB86+hrlzEwCRqRmVHBdx08KspC+uTzU4CvtRadZab9MfTT546W6c8kJtLVu9EjPIsvBRiNqjnwoFAIHPqTxUi2tUjRY41CqowqgYAHoBXbSptCk7SqYtM4enBV39jh4jFDG2Zw8hIGV8JBkXn4+EGalnToSndmNCpJbaVBG4nJOPXPOajavs32++RkPfDaBn7RtkngbHljJ/hFWVViIvLWuurcox9+KE+nsGlkjkYPIoADkvGrAYDCPIx5ZwRXGO6mUxRyx7ywIeSL4EYc8qx3AEefP99T6VO7wU+LM4VRf+WR7PUIpgWidXAODtIOCPI+h+Vdss6qMuwUdMkgc/Wo19pUcqlfEmWDbo2Mbbh0O5ev1rLW2lwXep3y3qLMYBCkEcoDKkTxBjIqHjLSd4C2M+ADyqYvqivczp8p/ba0rAdnuzdvci5t3MrW9rdSR2xS4mj2qUiZ48xuNypJvQZzjGK3VparHGkSZ2oqquWLHCgAZZiSxwOpOalm7aUpQKUpQUN/qMg1G1tYzhGjnmmGAcqvdogPHGXkzx+GuntHot13i31g+J0Xa0Lse6uIwSe7Yfzbgk7XHrg5FdWlfa6veTeUENvbr+rb53/zxD6VqaCk7LdrYL6MtHlJIztmhfh4XGQVcfqDg9DV3WB7b9hZzONV0lhFeoPGv3LlR9yQdC3AGT146YBE/sH7RYNRUxMDDdx8TQPwwI4JTPVc/UefzDX0r4TXBrhB1Zf6xQRtQ3b4dsQkHeeInH2Y2t4xnzzgfxVNqq1C5hZom95RBG+8jeo3jay7T4hxlgfpX2XtTYr8V1bj9Zox/i1RGctKpjdpt+ePeS0qt1/tDbWUJuLqRY4xxk9WP4VUcs3yFYztV7Y7eKQWmnL79dPwixHdGGPTc6/F64X05Irh2b9nFzNcDUdckFxMOYrccxQefw/CSPQceZJOCJZplre3+roCivY2LdWJxc3C/kxxDGR97lj5cc1or7sdZTCMSRZMSBEYPIrhBgbDIrBmXgcEmrqlBHsNPigjWGBFjjQYVVGAB+lSKUoFKUoFKVxkBIIBwcHB9DQZrsEN8Vxdf+4u7iQfuq3cr9NkKn61p6yHY2+90jg0q7Xup412RMTmO6C9Xhf8AEepjOGGehHNa+gViu0XslsLy699JmhmI8TW8gj3HpubwnxY4yMZ862tKDz4exPT/AL0t4371y3+gFcx7D9G+9FK/708v+jCt9Sg8/k9jmjI0arYlwzYZjNL4BtY7jl+eQB9asY/ZJoq9LKP6lz/i1X+o/tbf7XZ9o3h/pfs5PB9Pi/hqwqIzlpXERTT058Z7w93lGr9hrbTpzPABbxyOrQXKrk2dx8PdzHPNpIDtIPAJI4yCN72d7Re8b4ZV7q6hwJos5xkcSRn78TclW+hwQatbu1SVGikUOjgqysMhlPBBHpisIdKawkSSaRjHAypaSIN800UuR/J8inl8OEKv6KDkYY1LN6BSqLT+05aVILi2ntmk3d0Ze7ZZCoLFQ0TsA+0FsHHCnGcGr2gUpSgUpSgUpSghavo8N1EYJ0DIcHzBVh0ZGHKsDyGHIqitdbmsmFvqJ3RdIr3GEYeSXXlFL+b4W+R4rVVwngV1KOoZWBDKwBBB6gg9RQcga+1kB3+lnGHn0/ywC0tmPTA5ktx/aUeoHF/N2htEjEzzxLGwBVjIoDA9CpzzmgsKVlf/AByZuNPtJ7r/AGhXuIf/ALZcFsH8KmucOnarMyvcXEdugIPc2qByQDnDzyj+vagoPmo9oS9w0dtaPdNat43DxxrHIyfAhc+OTY3IHA3AEg0l7fxd1FNFbXsyyhuIbcyGNkbYySjI2uGDDHyNRLRp9Pmuk92muIrid7iJ4AjENIF3RSqzLswy8N0wR0xVp2N0eWCBzOAss801xIincI2mctsDee1doJ9c0TMzK9jfIDYIyAcHgjPkR61n+2llKyW88KGVra4jnMa43OirIjCPJALhZCwHntx51oqUQyc2oNe3FqkUFwiRSd/JJNBJAF2xyKsa94AWcs4zgEABueRWspilApSlApSlApSlApSomqapFbQvcTtsjQZY4J88AADkkkgADkkgUFP24v3WBLWBis924hjIOCinmST+GMMc/pVL7Oey1qrz38UUSpI/d2+1B4YoSyd4D13SNlj+grq1G497uhxcWs8kDxWwuogi7WIMrwspb7bux8LYIx061utOsEgiSCIbUjUKoHkAMUEilKUClKUClKUClKUClKUClKUClKUCs72506WW3R4VMjQXEFx3YIBlWGQMyLnjcRkjPmBWipQYm/1EajNZxW0cwENwlxNJJDJCIhGr/Z5kUbpGLBcLnjdk+u2FfBX2gUpSgUpSgUpSgUpSgUpSg//Z"/>
          <p:cNvSpPr>
            <a:spLocks noChangeAspect="1" noChangeArrowheads="1"/>
          </p:cNvSpPr>
          <p:nvPr/>
        </p:nvSpPr>
        <p:spPr bwMode="auto">
          <a:xfrm>
            <a:off x="63500" y="-855663"/>
            <a:ext cx="1343025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66566" name="Picture 6" descr="http://chemwiki.ucdavis.edu/@api/deki/files/6678/=edta_metal_sequesteri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564904"/>
            <a:ext cx="1831884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9022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404664"/>
            <a:ext cx="8208912" cy="3384376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2000" dirty="0">
                <a:cs typeface="Times New Roman" pitchFamily="18" charset="0"/>
              </a:rPr>
              <a:t>Σχηματισμός </a:t>
            </a:r>
            <a:r>
              <a:rPr lang="el-GR" sz="2000" dirty="0" err="1">
                <a:cs typeface="Times New Roman" pitchFamily="18" charset="0"/>
              </a:rPr>
              <a:t>χηλικού</a:t>
            </a:r>
            <a:r>
              <a:rPr lang="el-GR" sz="2000" dirty="0">
                <a:cs typeface="Times New Roman" pitchFamily="18" charset="0"/>
              </a:rPr>
              <a:t> </a:t>
            </a:r>
            <a:r>
              <a:rPr lang="el-GR" sz="2000" dirty="0" err="1">
                <a:cs typeface="Times New Roman" pitchFamily="18" charset="0"/>
              </a:rPr>
              <a:t>συμπλόκου</a:t>
            </a:r>
            <a:r>
              <a:rPr lang="el-GR" sz="2000" dirty="0">
                <a:cs typeface="Times New Roman" pitchFamily="18" charset="0"/>
              </a:rPr>
              <a:t>: απαιτεί καθορισμένες στερεοχημικές διευθετήσεις στο μεταλλικό κατιόν και στον </a:t>
            </a:r>
            <a:r>
              <a:rPr lang="el-GR" sz="2000" dirty="0" err="1">
                <a:cs typeface="Times New Roman" pitchFamily="18" charset="0"/>
              </a:rPr>
              <a:t>υποκαταστάτη</a:t>
            </a:r>
            <a:r>
              <a:rPr lang="el-GR" sz="2000" dirty="0">
                <a:cs typeface="Times New Roman" pitchFamily="18" charset="0"/>
              </a:rPr>
              <a:t> (</a:t>
            </a:r>
            <a:r>
              <a:rPr lang="en-US" sz="2000" dirty="0" err="1">
                <a:cs typeface="Times New Roman" pitchFamily="18" charset="0"/>
              </a:rPr>
              <a:t>cis</a:t>
            </a:r>
            <a:r>
              <a:rPr lang="el-GR" sz="2000" dirty="0">
                <a:cs typeface="Times New Roman" pitchFamily="18" charset="0"/>
              </a:rPr>
              <a:t>- και </a:t>
            </a:r>
            <a:r>
              <a:rPr lang="en-US" sz="2000" dirty="0">
                <a:cs typeface="Times New Roman" pitchFamily="18" charset="0"/>
              </a:rPr>
              <a:t>trans</a:t>
            </a:r>
            <a:r>
              <a:rPr lang="el-GR" sz="2000" dirty="0">
                <a:cs typeface="Times New Roman" pitchFamily="18" charset="0"/>
              </a:rPr>
              <a:t>- γεωμετρικές μορφές) </a:t>
            </a:r>
            <a:endParaRPr lang="el-GR" sz="2000" dirty="0"/>
          </a:p>
          <a:p>
            <a:pPr marL="0" indent="0" algn="just">
              <a:buFontTx/>
              <a:buNone/>
            </a:pPr>
            <a:r>
              <a:rPr lang="en-US" sz="2000" dirty="0" err="1">
                <a:cs typeface="Times New Roman" pitchFamily="18" charset="0"/>
              </a:rPr>
              <a:t>Cis</a:t>
            </a:r>
            <a:r>
              <a:rPr lang="el-GR" sz="2000" dirty="0">
                <a:cs typeface="Times New Roman" pitchFamily="18" charset="0"/>
              </a:rPr>
              <a:t>- </a:t>
            </a:r>
            <a:r>
              <a:rPr lang="el-GR" sz="2000" dirty="0" err="1">
                <a:cs typeface="Times New Roman" pitchFamily="18" charset="0"/>
              </a:rPr>
              <a:t>υποκαταστάτες</a:t>
            </a:r>
            <a:r>
              <a:rPr lang="el-GR" sz="2000" dirty="0">
                <a:cs typeface="Times New Roman" pitchFamily="18" charset="0"/>
              </a:rPr>
              <a:t>: αντικαθίστανται με </a:t>
            </a:r>
            <a:r>
              <a:rPr lang="el-GR" sz="2000" dirty="0" err="1">
                <a:cs typeface="Times New Roman" pitchFamily="18" charset="0"/>
              </a:rPr>
              <a:t>χηλικό</a:t>
            </a:r>
            <a:r>
              <a:rPr lang="el-GR" sz="2000" dirty="0">
                <a:cs typeface="Times New Roman" pitchFamily="18" charset="0"/>
              </a:rPr>
              <a:t> </a:t>
            </a:r>
            <a:r>
              <a:rPr lang="el-GR" sz="2000" dirty="0" err="1">
                <a:cs typeface="Times New Roman" pitchFamily="18" charset="0"/>
              </a:rPr>
              <a:t>υποκαταστάτη</a:t>
            </a:r>
            <a:endParaRPr lang="el-GR" sz="2000" dirty="0"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r>
              <a:rPr lang="el-GR" sz="2000" dirty="0">
                <a:cs typeface="Times New Roman" pitchFamily="18" charset="0"/>
              </a:rPr>
              <a:t>Βιταμίνη Β12, </a:t>
            </a:r>
            <a:r>
              <a:rPr lang="el-GR" sz="2000" dirty="0" err="1">
                <a:cs typeface="Times New Roman" pitchFamily="18" charset="0"/>
              </a:rPr>
              <a:t>Αιμοπρωτεϊνες</a:t>
            </a:r>
            <a:r>
              <a:rPr lang="el-GR" sz="2000" dirty="0">
                <a:cs typeface="Times New Roman" pitchFamily="18" charset="0"/>
              </a:rPr>
              <a:t>: δεν αντιδρούν με </a:t>
            </a:r>
            <a:r>
              <a:rPr lang="el-GR" sz="2000" dirty="0" err="1">
                <a:cs typeface="Times New Roman" pitchFamily="18" charset="0"/>
              </a:rPr>
              <a:t>χηλικούς</a:t>
            </a:r>
            <a:r>
              <a:rPr lang="el-GR" sz="2000" dirty="0">
                <a:cs typeface="Times New Roman" pitchFamily="18" charset="0"/>
              </a:rPr>
              <a:t> </a:t>
            </a:r>
            <a:r>
              <a:rPr lang="el-GR" sz="2000" dirty="0" err="1">
                <a:cs typeface="Times New Roman" pitchFamily="18" charset="0"/>
              </a:rPr>
              <a:t>υποκαταστάτες</a:t>
            </a:r>
            <a:r>
              <a:rPr lang="el-GR" sz="2000" dirty="0">
                <a:cs typeface="Times New Roman" pitchFamily="18" charset="0"/>
              </a:rPr>
              <a:t> λόγω </a:t>
            </a:r>
            <a:r>
              <a:rPr lang="en-US" sz="2000" dirty="0">
                <a:cs typeface="Times New Roman" pitchFamily="18" charset="0"/>
              </a:rPr>
              <a:t>trans</a:t>
            </a:r>
            <a:r>
              <a:rPr lang="el-GR" sz="2000" dirty="0">
                <a:cs typeface="Times New Roman" pitchFamily="18" charset="0"/>
              </a:rPr>
              <a:t>- διαθέσιμων θέσεων</a:t>
            </a:r>
          </a:p>
          <a:p>
            <a:pPr marL="0" indent="0" algn="just">
              <a:buFontTx/>
              <a:buNone/>
            </a:pPr>
            <a:r>
              <a:rPr lang="el-GR" sz="2000" dirty="0">
                <a:cs typeface="Times New Roman" pitchFamily="18" charset="0"/>
              </a:rPr>
              <a:t>Φυσικά </a:t>
            </a:r>
            <a:r>
              <a:rPr lang="el-GR" sz="2000" dirty="0" err="1">
                <a:cs typeface="Times New Roman" pitchFamily="18" charset="0"/>
              </a:rPr>
              <a:t>χηλικά</a:t>
            </a:r>
            <a:r>
              <a:rPr lang="el-GR" sz="2000" dirty="0">
                <a:cs typeface="Times New Roman" pitchFamily="18" charset="0"/>
              </a:rPr>
              <a:t> </a:t>
            </a:r>
            <a:r>
              <a:rPr lang="el-GR" sz="2000" dirty="0" err="1">
                <a:cs typeface="Times New Roman" pitchFamily="18" charset="0"/>
              </a:rPr>
              <a:t>σύμπλοκα</a:t>
            </a:r>
            <a:r>
              <a:rPr lang="el-GR" sz="2000" dirty="0">
                <a:cs typeface="Times New Roman" pitchFamily="18" charset="0"/>
              </a:rPr>
              <a:t>: Χλωροφύλλη, </a:t>
            </a:r>
            <a:r>
              <a:rPr lang="el-GR" sz="2000" dirty="0" err="1">
                <a:cs typeface="Times New Roman" pitchFamily="18" charset="0"/>
              </a:rPr>
              <a:t>Αιμογλοβίνη</a:t>
            </a:r>
            <a:endParaRPr lang="el-GR" sz="2000" dirty="0"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r>
              <a:rPr lang="el-GR" sz="2000" dirty="0" err="1">
                <a:cs typeface="Times New Roman" pitchFamily="18" charset="0"/>
              </a:rPr>
              <a:t>Αλβουμίνη</a:t>
            </a:r>
            <a:r>
              <a:rPr lang="el-GR" sz="2000" dirty="0">
                <a:cs typeface="Times New Roman" pitchFamily="18" charset="0"/>
              </a:rPr>
              <a:t>: μεταφέρει </a:t>
            </a:r>
            <a:r>
              <a:rPr lang="el-GR" sz="2000" dirty="0" err="1">
                <a:cs typeface="Times New Roman" pitchFamily="18" charset="0"/>
              </a:rPr>
              <a:t>μεταλλοϊόντα</a:t>
            </a:r>
            <a:r>
              <a:rPr lang="el-GR" sz="2000" dirty="0">
                <a:cs typeface="Times New Roman" pitchFamily="18" charset="0"/>
              </a:rPr>
              <a:t>, μικρά μόρια στον ορό του αίματος</a:t>
            </a:r>
          </a:p>
          <a:p>
            <a:pPr marL="0" indent="0">
              <a:buFontTx/>
              <a:buNone/>
            </a:pPr>
            <a:r>
              <a:rPr lang="en-US" sz="1800" dirty="0">
                <a:cs typeface="Times New Roman" pitchFamily="18" charset="0"/>
              </a:rPr>
              <a:t>EDTA</a:t>
            </a:r>
            <a:r>
              <a:rPr lang="el-GR" sz="1800" dirty="0">
                <a:cs typeface="Times New Roman" pitchFamily="18" charset="0"/>
              </a:rPr>
              <a:t>: πρόσθετο τροφίμων για την κατακράτηση ιόντων σιδήρου, χαλκού – επιταχύνουν την οξείδωση του </a:t>
            </a:r>
            <a:r>
              <a:rPr lang="el-GR" sz="1800" dirty="0" err="1">
                <a:cs typeface="Times New Roman" pitchFamily="18" charset="0"/>
              </a:rPr>
              <a:t>ασκορβικού</a:t>
            </a:r>
            <a:r>
              <a:rPr lang="el-GR" sz="1800" dirty="0">
                <a:cs typeface="Times New Roman" pitchFamily="18" charset="0"/>
              </a:rPr>
              <a:t> οξέος</a:t>
            </a:r>
            <a:r>
              <a:rPr lang="en-US" sz="1800" dirty="0">
                <a:cs typeface="Times New Roman" pitchFamily="18" charset="0"/>
              </a:rPr>
              <a:t> </a:t>
            </a:r>
            <a:r>
              <a:rPr lang="el-GR" sz="1800" dirty="0" smtClean="0">
                <a:cs typeface="Times New Roman" pitchFamily="18" charset="0"/>
              </a:rPr>
              <a:t>(Ε385 (</a:t>
            </a:r>
            <a:r>
              <a:rPr lang="en-US" sz="1800" dirty="0" smtClean="0">
                <a:cs typeface="Times New Roman" pitchFamily="18" charset="0"/>
              </a:rPr>
              <a:t>calcium disodium EDTA</a:t>
            </a:r>
            <a:r>
              <a:rPr lang="el-GR" sz="1800" dirty="0" smtClean="0">
                <a:cs typeface="Times New Roman" pitchFamily="18" charset="0"/>
              </a:rPr>
              <a:t>, Ε386</a:t>
            </a:r>
            <a:r>
              <a:rPr lang="en-US" sz="1800" dirty="0" smtClean="0">
                <a:cs typeface="Times New Roman" pitchFamily="18" charset="0"/>
              </a:rPr>
              <a:t> (disodium EDTA)</a:t>
            </a:r>
            <a:r>
              <a:rPr lang="el-GR" sz="1800" dirty="0" smtClean="0">
                <a:cs typeface="Times New Roman" pitchFamily="18" charset="0"/>
              </a:rPr>
              <a:t>)</a:t>
            </a:r>
            <a:endParaRPr lang="en-US" sz="1800" dirty="0">
              <a:cs typeface="Times New Roman" pitchFamily="18" charset="0"/>
            </a:endParaRPr>
          </a:p>
        </p:txBody>
      </p:sp>
      <p:pic>
        <p:nvPicPr>
          <p:cNvPr id="65538" name="Picture 2" descr="http://upload.wikimedia.org/wikipedia/commons/thumb/e/e4/Chlorophyll_c1.svg/220px-Chlorophyll_c1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861048"/>
            <a:ext cx="2095500" cy="2419351"/>
          </a:xfrm>
          <a:prstGeom prst="rect">
            <a:avLst/>
          </a:prstGeom>
          <a:noFill/>
        </p:spPr>
      </p:pic>
      <p:pic>
        <p:nvPicPr>
          <p:cNvPr id="65540" name="Picture 4" descr="http://www.chm.bris.ac.uk/motm/hemoglobin/hem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789040"/>
            <a:ext cx="2362200" cy="2447926"/>
          </a:xfrm>
          <a:prstGeom prst="rect">
            <a:avLst/>
          </a:prstGeom>
          <a:noFill/>
        </p:spPr>
      </p:pic>
      <p:sp>
        <p:nvSpPr>
          <p:cNvPr id="7" name="6 - TextBox"/>
          <p:cNvSpPr txBox="1"/>
          <p:nvPr/>
        </p:nvSpPr>
        <p:spPr>
          <a:xfrm>
            <a:off x="971600" y="5013176"/>
            <a:ext cx="1436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800" dirty="0" smtClean="0"/>
              <a:t>Χλωροφύλλη</a:t>
            </a:r>
            <a:endParaRPr lang="el-GR" sz="1800" dirty="0"/>
          </a:p>
        </p:txBody>
      </p:sp>
      <p:sp>
        <p:nvSpPr>
          <p:cNvPr id="8" name="7 - TextBox"/>
          <p:cNvSpPr txBox="1"/>
          <p:nvPr/>
        </p:nvSpPr>
        <p:spPr>
          <a:xfrm>
            <a:off x="5220072" y="4941168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800" dirty="0" err="1" smtClean="0"/>
              <a:t>Αιμογλοβίνη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417344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09600" y="533400"/>
            <a:ext cx="7924800" cy="2514600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FontTx/>
              <a:buNone/>
            </a:pPr>
            <a:r>
              <a:rPr lang="el-GR" sz="2400" b="1" dirty="0">
                <a:cs typeface="Times New Roman" pitchFamily="18" charset="0"/>
              </a:rPr>
              <a:t>Οργανικά Μοριακά </a:t>
            </a:r>
            <a:r>
              <a:rPr lang="el-GR" sz="2400" b="1" dirty="0" err="1">
                <a:cs typeface="Times New Roman" pitchFamily="18" charset="0"/>
              </a:rPr>
              <a:t>Σύμπλοκα</a:t>
            </a:r>
            <a:endParaRPr lang="el-GR" sz="2400" dirty="0">
              <a:cs typeface="Times New Roman" pitchFamily="18" charset="0"/>
            </a:endParaRPr>
          </a:p>
          <a:p>
            <a:pPr marL="0" indent="0" algn="just">
              <a:lnSpc>
                <a:spcPct val="90000"/>
              </a:lnSpc>
              <a:buFontTx/>
              <a:buNone/>
            </a:pPr>
            <a:r>
              <a:rPr lang="el-GR" sz="2000" dirty="0">
                <a:cs typeface="Times New Roman" pitchFamily="18" charset="0"/>
              </a:rPr>
              <a:t>Ασθενείς </a:t>
            </a:r>
            <a:r>
              <a:rPr lang="el-GR" sz="2000" dirty="0" err="1">
                <a:cs typeface="Times New Roman" pitchFamily="18" charset="0"/>
              </a:rPr>
              <a:t>Διαμοριακές</a:t>
            </a:r>
            <a:r>
              <a:rPr lang="el-GR" sz="2000" dirty="0">
                <a:cs typeface="Times New Roman" pitchFamily="18" charset="0"/>
              </a:rPr>
              <a:t> Δυνάμεις – Δεσμοί Υδρογόνου</a:t>
            </a:r>
          </a:p>
          <a:p>
            <a:pPr marL="0" indent="0" algn="just">
              <a:lnSpc>
                <a:spcPct val="90000"/>
              </a:lnSpc>
              <a:buFontTx/>
              <a:buNone/>
            </a:pPr>
            <a:r>
              <a:rPr lang="el-GR" sz="2000" dirty="0" err="1">
                <a:cs typeface="Times New Roman" pitchFamily="18" charset="0"/>
              </a:rPr>
              <a:t>Διμεθυλανιλίνη</a:t>
            </a:r>
            <a:r>
              <a:rPr lang="el-GR" sz="2000" dirty="0">
                <a:cs typeface="Times New Roman" pitchFamily="18" charset="0"/>
              </a:rPr>
              <a:t> – 2,4,6-τρινιτροανισόλη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l-GR" sz="2000" b="1" dirty="0"/>
              <a:t>Α. </a:t>
            </a:r>
            <a:r>
              <a:rPr lang="el-GR" sz="2000" b="1" dirty="0">
                <a:cs typeface="Times New Roman" pitchFamily="18" charset="0"/>
              </a:rPr>
              <a:t>αντίδραση εν ψυχρώ:</a:t>
            </a:r>
            <a:r>
              <a:rPr lang="el-GR" sz="2000" dirty="0">
                <a:cs typeface="Times New Roman" pitchFamily="18" charset="0"/>
              </a:rPr>
              <a:t> σχηματισμός μοριακού </a:t>
            </a:r>
            <a:r>
              <a:rPr lang="el-GR" sz="2000" dirty="0" err="1">
                <a:cs typeface="Times New Roman" pitchFamily="18" charset="0"/>
              </a:rPr>
              <a:t>συμπλόκου</a:t>
            </a:r>
            <a:r>
              <a:rPr lang="en-US" sz="2000" dirty="0"/>
              <a:t> </a:t>
            </a:r>
            <a:endParaRPr lang="el-GR" sz="2000" dirty="0"/>
          </a:p>
          <a:p>
            <a:pPr marL="0" indent="0" algn="just">
              <a:lnSpc>
                <a:spcPct val="90000"/>
              </a:lnSpc>
              <a:buFontTx/>
              <a:buNone/>
            </a:pPr>
            <a:r>
              <a:rPr lang="el-GR" sz="2000" dirty="0">
                <a:cs typeface="Times New Roman" pitchFamily="18" charset="0"/>
              </a:rPr>
              <a:t>Ασθενής έλξη ανάμεσα σε δύο αρωματικά μόρια – μη ξεκαθαρισμένος δεσμός – δεν διαχωρίζονται – δύσκολη ταυτοποίηση με φυσικές και χημικές μεθόδους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US" sz="2000" dirty="0"/>
          </a:p>
        </p:txBody>
      </p:sp>
      <p:pic>
        <p:nvPicPr>
          <p:cNvPr id="10247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3200400"/>
            <a:ext cx="3810000" cy="1154113"/>
          </a:xfrm>
          <a:noFill/>
          <a:ln/>
        </p:spPr>
      </p:pic>
      <p:pic>
        <p:nvPicPr>
          <p:cNvPr id="10248" name="Picture 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3124200"/>
            <a:ext cx="3810000" cy="1284288"/>
          </a:xfrm>
          <a:noFill/>
          <a:ln/>
        </p:spPr>
      </p:pic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685800" y="45720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l-GR" sz="2000">
                <a:cs typeface="Times New Roman" pitchFamily="18" charset="0"/>
              </a:rPr>
              <a:t>Ασθενής έλξη ανάμεσα σε δύο αρωματικά μόρια – μη ξεκαθαρισμένος δεσμός – δεν διαχωρίζονται – δύσκολη ταυτοποίηση με φυσικές και χημικές μεθόδους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23080956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3193</Words>
  <Application>Microsoft Office PowerPoint</Application>
  <PresentationFormat>On-screen Show (4:3)</PresentationFormat>
  <Paragraphs>419</Paragraphs>
  <Slides>58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Default Design</vt:lpstr>
      <vt:lpstr>Origin50.Graph</vt:lpstr>
      <vt:lpstr>Equation</vt:lpstr>
      <vt:lpstr>Microsoft Equation 3.0</vt:lpstr>
      <vt:lpstr>Graph</vt:lpstr>
      <vt:lpstr>Φυσικοφαρμακευτική</vt:lpstr>
      <vt:lpstr>Χρηματοδότηση</vt:lpstr>
      <vt:lpstr>ΠΕΡΙΕΧΟΜΕΝΑ</vt:lpstr>
      <vt:lpstr>ΣΚΟΠΟΣ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Κυκλοδεξτρίνες</vt:lpstr>
      <vt:lpstr>Γιατί χρησιμοποιούνται οι κυκλοδεξτρίνες ?</vt:lpstr>
      <vt:lpstr>PowerPoint Presentation</vt:lpstr>
      <vt:lpstr>Εμπορικά σκευάσματα συμπλόκων β.ε και κυκλοδεξτρινών</vt:lpstr>
      <vt:lpstr>PowerPoint Presentation</vt:lpstr>
      <vt:lpstr>Μέθοδοι για την ανάλυση των συμπλόκων </vt:lpstr>
      <vt:lpstr>Μέθοδος της Συνεχούς Μεταβολής</vt:lpstr>
      <vt:lpstr>PowerPoint Presentation</vt:lpstr>
      <vt:lpstr>PowerPoint Presentation</vt:lpstr>
      <vt:lpstr>Μέθοδος της Ποτενσιομετρικής Τιτλοδότησης </vt:lpstr>
      <vt:lpstr>PowerPoint Presentation</vt:lpstr>
      <vt:lpstr>PowerPoint Presentation</vt:lpstr>
      <vt:lpstr>Μέθοδος της Κατανομής </vt:lpstr>
      <vt:lpstr>Μέθοδος της Διαλυτότητας </vt:lpstr>
      <vt:lpstr>Φασματοσκοπική Μέθοδος </vt:lpstr>
      <vt:lpstr>PowerPoint Presentation</vt:lpstr>
      <vt:lpstr>Επίδραση της β-κυκλοδεξτρίνης στην απορρόφηση του Methyl Orange σε pH = 1</vt:lpstr>
      <vt:lpstr>PowerPoint Presentation</vt:lpstr>
      <vt:lpstr>Δέσμευση βιοδραστικών ενώσεων από πρωτεΐνες</vt:lpstr>
      <vt:lpstr>PowerPoint Presentation</vt:lpstr>
      <vt:lpstr>Δεσμευτική δράση της αλβουμίνης </vt:lpstr>
      <vt:lpstr>PowerPoint Presentation</vt:lpstr>
      <vt:lpstr>Ισορροπία Δέσμευσης </vt:lpstr>
      <vt:lpstr>PowerPoint Presentation</vt:lpstr>
      <vt:lpstr>PowerPoint Presentation</vt:lpstr>
      <vt:lpstr>PowerPoint Presentation</vt:lpstr>
      <vt:lpstr>Μέθοδοι προσδιορισμού της ποσότητας βιοδραστικής ένωσης που δεσμεύεται από πρωτεΐνη </vt:lpstr>
      <vt:lpstr>PowerPoint Presentation</vt:lpstr>
      <vt:lpstr>PowerPoint Presentation</vt:lpstr>
      <vt:lpstr>PowerPoint Presentation</vt:lpstr>
      <vt:lpstr>Υδρόφοβη Αλληλεπίδραση </vt:lpstr>
      <vt:lpstr>PowerPoint Presentation</vt:lpstr>
      <vt:lpstr>PowerPoint Presentation</vt:lpstr>
      <vt:lpstr>Υπολογισμός Θερμοδυναμικών Παραμέτρων από την Σταθερά Σταθερότητας </vt:lpstr>
      <vt:lpstr>Συνεισφορά των μεγεθών ΔH0 και ΔS0 στην ΔG0 (1)</vt:lpstr>
      <vt:lpstr>Συνεισφορά των μεγεθών ΔH0 και ΔS0 στην ΔG0 (2)</vt:lpstr>
      <vt:lpstr>PowerPoint Presentation</vt:lpstr>
      <vt:lpstr>Σημείωμα Αναφοράς</vt:lpstr>
      <vt:lpstr>Σημείωμα Αδειοδότησης</vt:lpstr>
      <vt:lpstr>Τέλος Ενότητας</vt:lpstr>
    </vt:vector>
  </TitlesOfParts>
  <Company>Home Comp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ΣΧΗΜΑΤΙΣΜΟΣ ΣΥΠΛΟΚΩΝ – ΔΕΣΜΕΥΣΗ ΠΡΩΤΕΪΝΩΝ</dc:title>
  <dc:creator>Pavlos Marina</dc:creator>
  <cp:lastModifiedBy>admin</cp:lastModifiedBy>
  <cp:revision>94</cp:revision>
  <dcterms:created xsi:type="dcterms:W3CDTF">2007-04-14T17:21:51Z</dcterms:created>
  <dcterms:modified xsi:type="dcterms:W3CDTF">2015-04-06T19:11:19Z</dcterms:modified>
</cp:coreProperties>
</file>