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5DE45-C012-45C4-BE13-F65CDD8F8520}" type="datetimeFigureOut">
              <a:rPr lang="en-US" smtClean="0"/>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DD437-A2D9-4F01-ACFA-EB80DDC4D8C4}" type="slidenum">
              <a:rPr lang="en-US" smtClean="0"/>
              <a:t>‹#›</a:t>
            </a:fld>
            <a:endParaRPr lang="en-US"/>
          </a:p>
        </p:txBody>
      </p:sp>
    </p:spTree>
    <p:extLst>
      <p:ext uri="{BB962C8B-B14F-4D97-AF65-F5344CB8AC3E}">
        <p14:creationId xmlns:p14="http://schemas.microsoft.com/office/powerpoint/2010/main" val="207807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69BBD-5AE7-4699-A717-E9E564F1317A}"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C2544-C7A3-4706-947F-6C7FE29D68C0}"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7B20D-6DAE-47B8-BBF1-2F2033A2C462}"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45D7E-4498-4CD0-853C-6244BAA8A018}"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DC1E4-A70B-411F-9EF8-E362AC33A893}"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0C936-14B6-425E-8BC9-3609B3E85DDD}"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63DC4-07BB-446D-81B0-4F3DCE8E5AEC}" type="datetime1">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B69D3-E7D9-4050-AF70-1C4284B333BB}"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57DE8-09A5-4420-B8EF-A1759FA46657}" type="datetime1">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EB00-47EC-473C-98DD-63393399CF40}"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824B0-74A4-46CE-8D3F-BE34466679B1}"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3BBA6-7427-4EA2-993A-0658E3D21F3F}" type="datetime1">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commons.wikimedia.org/wiki/File:AlfredJarry_UbuRoi_Program.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ommons.wikimedia.org/wiki/File:AlfredJarry_UbuRoi_Program.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θέατρο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fontScale="92500" lnSpcReduction="20000"/>
          </a:bodyPr>
          <a:lstStyle/>
          <a:p>
            <a:pPr lvl="0"/>
            <a:r>
              <a:rPr lang="el-GR" sz="2000" dirty="0">
                <a:solidFill>
                  <a:prstClr val="black">
                    <a:tint val="75000"/>
                  </a:prstClr>
                </a:solidFill>
              </a:rPr>
              <a:t>Ενότητα </a:t>
            </a:r>
            <a:r>
              <a:rPr lang="en-US" sz="2000" dirty="0" smtClean="0">
                <a:solidFill>
                  <a:prstClr val="black">
                    <a:tint val="75000"/>
                  </a:prstClr>
                </a:solidFill>
              </a:rPr>
              <a:t>5 &amp; 6</a:t>
            </a:r>
            <a:endParaRPr lang="el-GR" sz="2000" dirty="0">
              <a:solidFill>
                <a:prstClr val="black">
                  <a:tint val="75000"/>
                </a:prstClr>
              </a:solidFill>
            </a:endParaRPr>
          </a:p>
          <a:p>
            <a:pPr lvl="0"/>
            <a:r>
              <a:rPr lang="el-GR" sz="2000" dirty="0" smtClean="0">
                <a:solidFill>
                  <a:prstClr val="black">
                    <a:tint val="75000"/>
                  </a:prstClr>
                </a:solidFill>
              </a:rPr>
              <a:t> </a:t>
            </a:r>
            <a:r>
              <a:rPr lang="el-GR" sz="2000" dirty="0" smtClean="0">
                <a:solidFill>
                  <a:prstClr val="black"/>
                </a:solidFill>
              </a:rPr>
              <a:t>Φουτουρισμός- Νταντά- Υπερρεαλισμός</a:t>
            </a:r>
            <a:endParaRPr lang="en-US" sz="2000" dirty="0">
              <a:solidFill>
                <a:prstClr val="black"/>
              </a:solidFill>
            </a:endParaRPr>
          </a:p>
          <a:p>
            <a:pPr lvl="0"/>
            <a:endParaRPr lang="en-US" sz="2000" dirty="0">
              <a:solidFill>
                <a:prstClr val="black"/>
              </a:solidFill>
            </a:endParaRPr>
          </a:p>
          <a:p>
            <a:pPr lvl="0"/>
            <a:r>
              <a:rPr lang="el-GR" sz="2000" dirty="0">
                <a:solidFill>
                  <a:prstClr val="black"/>
                </a:solidFill>
              </a:rPr>
              <a:t>Αγγελική </a:t>
            </a:r>
            <a:r>
              <a:rPr lang="el-GR" sz="2000" dirty="0" err="1">
                <a:solidFill>
                  <a:prstClr val="black"/>
                </a:solidFill>
              </a:rPr>
              <a:t>Ρόζη</a:t>
            </a:r>
            <a:r>
              <a:rPr lang="el-GR" sz="2000" dirty="0">
                <a:solidFill>
                  <a:prstClr val="black"/>
                </a:solidFill>
              </a:rPr>
              <a:t/>
            </a:r>
            <a:br>
              <a:rPr lang="el-GR" sz="2000" dirty="0">
                <a:solidFill>
                  <a:prstClr val="black"/>
                </a:solidFill>
              </a:rPr>
            </a:br>
            <a:r>
              <a:rPr lang="el-GR" sz="2000" dirty="0">
                <a:solidFill>
                  <a:prstClr val="black"/>
                </a:solidFill>
              </a:rPr>
              <a:t>Πανεπιστήμιο Πατρών</a:t>
            </a:r>
            <a:br>
              <a:rPr lang="el-GR" sz="2000" dirty="0">
                <a:solidFill>
                  <a:prstClr val="black"/>
                </a:solidFill>
              </a:rPr>
            </a:br>
            <a:r>
              <a:rPr lang="el-GR" sz="2000" dirty="0">
                <a:solidFill>
                  <a:prstClr val="black"/>
                </a:solidFill>
              </a:rPr>
              <a:t>Τμήμα Θεατρικών </a:t>
            </a:r>
            <a:r>
              <a:rPr lang="el-GR" sz="2000" dirty="0" smtClean="0">
                <a:solidFill>
                  <a:prstClr val="black"/>
                </a:solidFill>
              </a:rPr>
              <a:t>Σπουδών</a:t>
            </a:r>
            <a:endParaRPr lang="en-US" sz="2000" dirty="0">
              <a:solidFill>
                <a:prstClr val="black">
                  <a:tint val="75000"/>
                </a:prstClr>
              </a:solidFill>
            </a:endParaRPr>
          </a:p>
          <a:p>
            <a:endParaRPr lang="en-US" dirty="0"/>
          </a:p>
        </p:txBody>
      </p:sp>
      <p:pic>
        <p:nvPicPr>
          <p:cNvPr id="4"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pic>
        <p:nvPicPr>
          <p:cNvPr id="5"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28522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Υπερρεαλισμός</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a:bodyPr>
          <a:lstStyle/>
          <a:p>
            <a:pPr marL="0" lvl="0" indent="0">
              <a:buNone/>
            </a:pPr>
            <a:r>
              <a:rPr lang="el-GR" sz="3000" b="1" dirty="0" smtClean="0">
                <a:solidFill>
                  <a:prstClr val="black"/>
                </a:solidFill>
              </a:rPr>
              <a:t>1. </a:t>
            </a:r>
            <a:r>
              <a:rPr lang="el-GR" sz="3000" b="1" dirty="0">
                <a:solidFill>
                  <a:prstClr val="black"/>
                </a:solidFill>
              </a:rPr>
              <a:t>Η παράδοση της θεατρικής πρωτοπορίας στο Παρίσι</a:t>
            </a:r>
          </a:p>
          <a:p>
            <a:pPr lvl="0"/>
            <a:r>
              <a:rPr lang="el-GR" sz="2800" dirty="0">
                <a:solidFill>
                  <a:prstClr val="black"/>
                </a:solidFill>
              </a:rPr>
              <a:t>Ο </a:t>
            </a:r>
            <a:r>
              <a:rPr lang="en-US" sz="2800" b="1" dirty="0">
                <a:solidFill>
                  <a:prstClr val="black"/>
                </a:solidFill>
              </a:rPr>
              <a:t>Alfred </a:t>
            </a:r>
            <a:r>
              <a:rPr lang="en-US" sz="2800" b="1" dirty="0" err="1">
                <a:solidFill>
                  <a:prstClr val="black"/>
                </a:solidFill>
              </a:rPr>
              <a:t>Jarry</a:t>
            </a:r>
            <a:r>
              <a:rPr lang="el-GR" sz="2800" dirty="0">
                <a:solidFill>
                  <a:prstClr val="black"/>
                </a:solidFill>
              </a:rPr>
              <a:t> (1873-1907) και το σκάνδαλο που προκάλεσε η παράσταση του </a:t>
            </a:r>
            <a:r>
              <a:rPr lang="el-GR" sz="2800" i="1" dirty="0">
                <a:solidFill>
                  <a:prstClr val="black"/>
                </a:solidFill>
              </a:rPr>
              <a:t>Βασιλιά </a:t>
            </a:r>
            <a:r>
              <a:rPr lang="el-GR" sz="2800" i="1" dirty="0" err="1">
                <a:solidFill>
                  <a:prstClr val="black"/>
                </a:solidFill>
              </a:rPr>
              <a:t>Ουμπού</a:t>
            </a:r>
            <a:r>
              <a:rPr lang="el-GR" sz="2800" dirty="0">
                <a:solidFill>
                  <a:prstClr val="black"/>
                </a:solidFill>
              </a:rPr>
              <a:t> το 1896</a:t>
            </a:r>
          </a:p>
          <a:p>
            <a:pPr lvl="0"/>
            <a:r>
              <a:rPr lang="el-GR" sz="2800" dirty="0">
                <a:solidFill>
                  <a:prstClr val="black"/>
                </a:solidFill>
              </a:rPr>
              <a:t>Ο </a:t>
            </a:r>
            <a:r>
              <a:rPr lang="fr-FR" sz="2800" b="1" i="1" dirty="0">
                <a:solidFill>
                  <a:prstClr val="black"/>
                </a:solidFill>
              </a:rPr>
              <a:t>Guillaume Apollinaire</a:t>
            </a:r>
            <a:r>
              <a:rPr lang="el-GR" sz="2800" dirty="0">
                <a:solidFill>
                  <a:prstClr val="black"/>
                </a:solidFill>
              </a:rPr>
              <a:t> (1880-1918) και η επινόηση του όρου «υπερρεαλιστικός» στο έργο του </a:t>
            </a:r>
            <a:r>
              <a:rPr lang="el-GR" sz="2800" i="1" dirty="0">
                <a:solidFill>
                  <a:prstClr val="black"/>
                </a:solidFill>
              </a:rPr>
              <a:t>Οι μαστοί του </a:t>
            </a:r>
            <a:r>
              <a:rPr lang="el-GR" sz="2800" i="1" dirty="0" smtClean="0">
                <a:solidFill>
                  <a:prstClr val="black"/>
                </a:solidFill>
              </a:rPr>
              <a:t>Τειρεσία</a:t>
            </a:r>
            <a:r>
              <a:rPr lang="el-GR" sz="2800" dirty="0" smtClean="0">
                <a:solidFill>
                  <a:prstClr val="black"/>
                </a:solidFill>
              </a:rPr>
              <a:t> </a:t>
            </a:r>
            <a:endParaRPr lang="el-GR" sz="2800" dirty="0">
              <a:solidFill>
                <a:prstClr val="black"/>
              </a:solidFill>
            </a:endParaRPr>
          </a:p>
          <a:p>
            <a:pPr lvl="0"/>
            <a:r>
              <a:rPr lang="el-GR" sz="2800" dirty="0">
                <a:solidFill>
                  <a:prstClr val="black"/>
                </a:solidFill>
              </a:rPr>
              <a:t>Η παράσταση του «ρεαλιστικού μπαλέτου» </a:t>
            </a:r>
            <a:r>
              <a:rPr lang="el-GR" sz="2800" b="1" i="1" dirty="0">
                <a:solidFill>
                  <a:prstClr val="black"/>
                </a:solidFill>
              </a:rPr>
              <a:t>Παρέλαση</a:t>
            </a:r>
            <a:r>
              <a:rPr lang="el-GR" sz="2800" dirty="0">
                <a:solidFill>
                  <a:prstClr val="black"/>
                </a:solidFill>
              </a:rPr>
              <a:t>, το 1917 (</a:t>
            </a:r>
            <a:r>
              <a:rPr lang="en-GB" sz="2800" dirty="0">
                <a:solidFill>
                  <a:prstClr val="black"/>
                </a:solidFill>
              </a:rPr>
              <a:t>Jean </a:t>
            </a:r>
            <a:r>
              <a:rPr lang="en-US" sz="2800" dirty="0">
                <a:solidFill>
                  <a:prstClr val="black"/>
                </a:solidFill>
              </a:rPr>
              <a:t>Cocteau</a:t>
            </a:r>
            <a:r>
              <a:rPr lang="el-GR" sz="2800" dirty="0">
                <a:solidFill>
                  <a:prstClr val="black"/>
                </a:solidFill>
              </a:rPr>
              <a:t>, </a:t>
            </a:r>
            <a:r>
              <a:rPr lang="en-GB" sz="2800" dirty="0">
                <a:solidFill>
                  <a:prstClr val="black"/>
                </a:solidFill>
              </a:rPr>
              <a:t>Pablo </a:t>
            </a:r>
            <a:r>
              <a:rPr lang="en-US" sz="2800" dirty="0">
                <a:solidFill>
                  <a:prstClr val="black"/>
                </a:solidFill>
              </a:rPr>
              <a:t>Picasso</a:t>
            </a:r>
            <a:r>
              <a:rPr lang="el-GR" sz="2800" dirty="0">
                <a:solidFill>
                  <a:prstClr val="black"/>
                </a:solidFill>
              </a:rPr>
              <a:t>, </a:t>
            </a:r>
            <a:r>
              <a:rPr lang="en-GB" sz="2800" dirty="0">
                <a:solidFill>
                  <a:prstClr val="black"/>
                </a:solidFill>
              </a:rPr>
              <a:t>Eric </a:t>
            </a:r>
            <a:r>
              <a:rPr lang="en-US" sz="2800" dirty="0">
                <a:solidFill>
                  <a:prstClr val="black"/>
                </a:solidFill>
              </a:rPr>
              <a:t>Satie</a:t>
            </a:r>
            <a:r>
              <a:rPr lang="el-GR" sz="2800" dirty="0" smtClean="0">
                <a:solidFill>
                  <a:prstClr val="black"/>
                </a:solidFill>
              </a:rPr>
              <a:t>)</a:t>
            </a:r>
            <a:endParaRPr lang="el-GR" sz="28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9638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solidFill>
                  <a:srgbClr val="1F497D">
                    <a:lumMod val="60000"/>
                    <a:lumOff val="40000"/>
                  </a:srgbClr>
                </a:solidFill>
              </a:rPr>
              <a:t>Υπερρεαλισμός</a:t>
            </a:r>
            <a:endParaRPr lang="en-US" dirty="0"/>
          </a:p>
        </p:txBody>
      </p:sp>
      <p:sp>
        <p:nvSpPr>
          <p:cNvPr id="3" name="Content Placeholder 2"/>
          <p:cNvSpPr>
            <a:spLocks noGrp="1"/>
          </p:cNvSpPr>
          <p:nvPr>
            <p:ph sz="half" idx="1"/>
          </p:nvPr>
        </p:nvSpPr>
        <p:spPr/>
        <p:txBody>
          <a:bodyPr>
            <a:normAutofit fontScale="70000" lnSpcReduction="20000"/>
          </a:bodyPr>
          <a:lstStyle/>
          <a:p>
            <a:pPr lvl="0">
              <a:buNone/>
            </a:pPr>
            <a:r>
              <a:rPr lang="el-GR" sz="3100" b="1" dirty="0" smtClean="0">
                <a:solidFill>
                  <a:prstClr val="black"/>
                </a:solidFill>
              </a:rPr>
              <a:t>2. </a:t>
            </a:r>
            <a:r>
              <a:rPr lang="el-GR" sz="3100" b="1" dirty="0">
                <a:solidFill>
                  <a:prstClr val="black"/>
                </a:solidFill>
              </a:rPr>
              <a:t>Η ομάδα των υπερρεαλιστών και η σχέση τους με το θέατρο</a:t>
            </a:r>
            <a:r>
              <a:rPr lang="el-GR" sz="3100" dirty="0">
                <a:solidFill>
                  <a:prstClr val="black"/>
                </a:solidFill>
              </a:rPr>
              <a:t> </a:t>
            </a:r>
            <a:r>
              <a:rPr lang="el-GR" dirty="0">
                <a:solidFill>
                  <a:prstClr val="black"/>
                </a:solidFill>
              </a:rPr>
              <a:t>(</a:t>
            </a:r>
            <a:r>
              <a:rPr lang="el-GR" b="1" i="1" dirty="0">
                <a:solidFill>
                  <a:prstClr val="black"/>
                </a:solidFill>
              </a:rPr>
              <a:t> </a:t>
            </a:r>
            <a:r>
              <a:rPr lang="el-GR" sz="3100" dirty="0">
                <a:solidFill>
                  <a:prstClr val="black"/>
                </a:solidFill>
              </a:rPr>
              <a:t>Θεατρικά σκετς,  </a:t>
            </a:r>
            <a:r>
              <a:rPr lang="el-GR" sz="3100" dirty="0" err="1">
                <a:solidFill>
                  <a:prstClr val="black"/>
                </a:solidFill>
              </a:rPr>
              <a:t>ντανταϊστικές</a:t>
            </a:r>
            <a:r>
              <a:rPr lang="el-GR" sz="3100" dirty="0">
                <a:solidFill>
                  <a:prstClr val="black"/>
                </a:solidFill>
              </a:rPr>
              <a:t> παραστάσεις</a:t>
            </a:r>
            <a:r>
              <a:rPr lang="el-GR" sz="3100" dirty="0" smtClean="0">
                <a:solidFill>
                  <a:prstClr val="black"/>
                </a:solidFill>
              </a:rPr>
              <a:t>)</a:t>
            </a:r>
          </a:p>
          <a:p>
            <a:pPr lvl="0">
              <a:buNone/>
            </a:pPr>
            <a:endParaRPr lang="el-GR" sz="3100" dirty="0">
              <a:solidFill>
                <a:prstClr val="black"/>
              </a:solidFill>
            </a:endParaRPr>
          </a:p>
          <a:p>
            <a:pPr lvl="0"/>
            <a:r>
              <a:rPr lang="el-GR" sz="3100" dirty="0">
                <a:solidFill>
                  <a:prstClr val="black"/>
                </a:solidFill>
              </a:rPr>
              <a:t>Η ίδρυση του θεάτρου </a:t>
            </a:r>
            <a:r>
              <a:rPr lang="en-US" sz="3100" dirty="0">
                <a:solidFill>
                  <a:prstClr val="black"/>
                </a:solidFill>
              </a:rPr>
              <a:t>Alfred </a:t>
            </a:r>
            <a:r>
              <a:rPr lang="en-US" sz="3100" dirty="0" err="1">
                <a:solidFill>
                  <a:prstClr val="black"/>
                </a:solidFill>
              </a:rPr>
              <a:t>Jarry</a:t>
            </a:r>
            <a:r>
              <a:rPr lang="el-GR" sz="3100" dirty="0">
                <a:solidFill>
                  <a:prstClr val="black"/>
                </a:solidFill>
              </a:rPr>
              <a:t> από τους </a:t>
            </a:r>
            <a:r>
              <a:rPr lang="en-GB" sz="3100" dirty="0">
                <a:solidFill>
                  <a:prstClr val="black"/>
                </a:solidFill>
              </a:rPr>
              <a:t>Antonin </a:t>
            </a:r>
            <a:r>
              <a:rPr lang="en-GB" sz="3100" dirty="0" err="1">
                <a:solidFill>
                  <a:prstClr val="black"/>
                </a:solidFill>
              </a:rPr>
              <a:t>Artaud</a:t>
            </a:r>
            <a:r>
              <a:rPr lang="en-GB" sz="3100" dirty="0">
                <a:solidFill>
                  <a:prstClr val="black"/>
                </a:solidFill>
              </a:rPr>
              <a:t>, Robert </a:t>
            </a:r>
            <a:r>
              <a:rPr lang="en-US" sz="3100" dirty="0" err="1">
                <a:solidFill>
                  <a:prstClr val="black"/>
                </a:solidFill>
              </a:rPr>
              <a:t>Aron</a:t>
            </a:r>
            <a:r>
              <a:rPr lang="el-GR" sz="3100" dirty="0">
                <a:solidFill>
                  <a:prstClr val="black"/>
                </a:solidFill>
              </a:rPr>
              <a:t> και </a:t>
            </a:r>
            <a:r>
              <a:rPr lang="en-GB" sz="3100" dirty="0">
                <a:solidFill>
                  <a:prstClr val="black"/>
                </a:solidFill>
              </a:rPr>
              <a:t>Roger </a:t>
            </a:r>
            <a:r>
              <a:rPr lang="en-US" sz="3100" dirty="0" err="1">
                <a:solidFill>
                  <a:prstClr val="black"/>
                </a:solidFill>
              </a:rPr>
              <a:t>Vitrac</a:t>
            </a:r>
            <a:r>
              <a:rPr lang="el-GR" sz="3100" dirty="0" smtClean="0">
                <a:solidFill>
                  <a:prstClr val="black"/>
                </a:solidFill>
              </a:rPr>
              <a:t>)</a:t>
            </a:r>
          </a:p>
          <a:p>
            <a:pPr lvl="0"/>
            <a:r>
              <a:rPr lang="el-GR" sz="3100" dirty="0" smtClean="0">
                <a:solidFill>
                  <a:prstClr val="black"/>
                </a:solidFill>
              </a:rPr>
              <a:t> </a:t>
            </a:r>
            <a:r>
              <a:rPr lang="el-GR" sz="3100" dirty="0">
                <a:solidFill>
                  <a:prstClr val="black"/>
                </a:solidFill>
              </a:rPr>
              <a:t>Η προώθηση μιας νέας αντίληψης για </a:t>
            </a:r>
            <a:r>
              <a:rPr lang="el-GR" sz="3100" dirty="0" smtClean="0">
                <a:solidFill>
                  <a:prstClr val="black"/>
                </a:solidFill>
              </a:rPr>
              <a:t>τη δραματουργία</a:t>
            </a:r>
            <a:r>
              <a:rPr lang="el-GR" sz="3100" dirty="0">
                <a:solidFill>
                  <a:prstClr val="black"/>
                </a:solidFill>
              </a:rPr>
              <a:t>, τη σκηνική πρακτική και </a:t>
            </a:r>
            <a:r>
              <a:rPr lang="el-GR" sz="3100" dirty="0" smtClean="0">
                <a:solidFill>
                  <a:prstClr val="black"/>
                </a:solidFill>
              </a:rPr>
              <a:t>την </a:t>
            </a:r>
            <a:r>
              <a:rPr lang="el-GR" sz="3100" dirty="0">
                <a:solidFill>
                  <a:prstClr val="black"/>
                </a:solidFill>
              </a:rPr>
              <a:t>επίδραση της τέχνης αυτής στον </a:t>
            </a:r>
            <a:r>
              <a:rPr lang="el-GR" sz="3100" dirty="0" smtClean="0">
                <a:solidFill>
                  <a:prstClr val="black"/>
                </a:solidFill>
              </a:rPr>
              <a:t>θεατή</a:t>
            </a:r>
            <a:endParaRPr lang="el-GR" sz="31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 name="Rectangle 3"/>
          <p:cNvSpPr/>
          <p:nvPr/>
        </p:nvSpPr>
        <p:spPr>
          <a:xfrm>
            <a:off x="3733800" y="5967533"/>
            <a:ext cx="4572000" cy="24622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98897"/>
            <a:ext cx="4038600" cy="312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114800" y="5567423"/>
            <a:ext cx="4572000" cy="246221"/>
          </a:xfrm>
          <a:prstGeom prst="rect">
            <a:avLst/>
          </a:prstGeom>
        </p:spPr>
        <p:txBody>
          <a:bodyPr>
            <a:spAutoFit/>
          </a:bodyPr>
          <a:lstStyle/>
          <a:p>
            <a:r>
              <a:rPr lang="el-GR" sz="1000" dirty="0" smtClean="0">
                <a:hlinkClick r:id="rId4"/>
              </a:rPr>
              <a:t>Εικόνα 3: </a:t>
            </a:r>
            <a:r>
              <a:rPr lang="en-US" sz="1000" dirty="0" smtClean="0">
                <a:hlinkClick r:id="rId4"/>
              </a:rPr>
              <a:t>http</a:t>
            </a:r>
            <a:r>
              <a:rPr lang="en-US" sz="1000" dirty="0">
                <a:hlinkClick r:id="rId4"/>
              </a:rPr>
              <a:t>://commons.wikimedia.org/wiki/File:AlfredJarry_UbuRoi_Program.jpg</a:t>
            </a:r>
            <a:r>
              <a:rPr lang="en-US" sz="1000" dirty="0"/>
              <a:t> </a:t>
            </a:r>
          </a:p>
        </p:txBody>
      </p:sp>
    </p:spTree>
    <p:extLst>
      <p:ext uri="{BB962C8B-B14F-4D97-AF65-F5344CB8AC3E}">
        <p14:creationId xmlns:p14="http://schemas.microsoft.com/office/powerpoint/2010/main" val="154690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Rectangle 4"/>
          <p:cNvSpPr/>
          <p:nvPr/>
        </p:nvSpPr>
        <p:spPr>
          <a:xfrm>
            <a:off x="2702321" y="3044280"/>
            <a:ext cx="373935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4F81BD"/>
                </a:solidFill>
                <a:effectLst/>
                <a:uLnTx/>
                <a:uFillTx/>
              </a:rPr>
              <a:t>Τέλος Ενότητας</a:t>
            </a: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7108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Title 1"/>
          <p:cNvSpPr txBox="1">
            <a:spLocks/>
          </p:cNvSpPr>
          <p:nvPr/>
        </p:nvSpPr>
        <p:spPr>
          <a:xfrm>
            <a:off x="457200"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rgbClr val="5075BC"/>
                </a:solidFill>
                <a:effectLst/>
                <a:uLnTx/>
                <a:uFillTx/>
                <a:latin typeface="Calibri"/>
                <a:ea typeface="+mj-ea"/>
                <a:cs typeface="+mj-cs"/>
              </a:rPr>
              <a:t>Σημείωμα Αδειοδότησης</a:t>
            </a:r>
            <a:endParaRPr kumimoji="0" lang="el-GR" sz="4400" b="0" i="0" u="none" strike="noStrike" kern="1200" cap="none" spc="0" normalizeH="0" baseline="0" noProof="0" dirty="0">
              <a:ln>
                <a:noFill/>
              </a:ln>
              <a:solidFill>
                <a:srgbClr val="5075BC"/>
              </a:solidFill>
              <a:effectLst/>
              <a:uLnTx/>
              <a:uFillTx/>
              <a:latin typeface="Calibri"/>
              <a:ea typeface="+mj-ea"/>
              <a:cs typeface="+mj-cs"/>
            </a:endParaRPr>
          </a:p>
        </p:txBody>
      </p:sp>
      <p:sp>
        <p:nvSpPr>
          <p:cNvPr id="4" name="Content Placeholder 2"/>
          <p:cNvSpPr txBox="1">
            <a:spLocks/>
          </p:cNvSpPr>
          <p:nvPr/>
        </p:nvSpPr>
        <p:spPr>
          <a:xfrm>
            <a:off x="107504" y="764704"/>
            <a:ext cx="8928992" cy="144015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l-GR" sz="2000" b="0" i="0" u="none" strike="noStrike" kern="1200" cap="none" spc="0" normalizeH="0" baseline="0" noProof="0" smtClean="0">
                <a:ln>
                  <a:noFill/>
                </a:ln>
                <a:solidFill>
                  <a:sysClr val="windowText" lastClr="000000"/>
                </a:solidFill>
                <a:effectLst/>
                <a:uLnTx/>
                <a:uFillTx/>
                <a:latin typeface="Calibri"/>
                <a:ea typeface="+mn-ea"/>
                <a:cs typeface="+mn-cs"/>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[1] http://creativecommons.org/licenses/by-nc-sa/4.0/ </a:t>
            </a: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Ως </a:t>
            </a:r>
            <a:r>
              <a:rPr kumimoji="0" lang="el-GR" sz="1800" b="1" i="0" u="none" strike="noStrike" kern="0" cap="none" spc="0" normalizeH="0" baseline="0" noProof="0" dirty="0" smtClean="0">
                <a:ln>
                  <a:noFill/>
                </a:ln>
                <a:solidFill>
                  <a:prstClr val="black"/>
                </a:solidFill>
                <a:effectLst/>
                <a:uLnTx/>
                <a:uFillTx/>
              </a:rPr>
              <a:t>Μη Εμπορική</a:t>
            </a:r>
            <a:r>
              <a:rPr kumimoji="0" lang="el-GR" sz="1800" b="0" i="0" u="none" strike="noStrike" kern="0" cap="none" spc="0" normalizeH="0" baseline="0" noProof="0" dirty="0" smtClean="0">
                <a:ln>
                  <a:noFill/>
                </a:ln>
                <a:solidFill>
                  <a:prstClr val="black"/>
                </a:solidFill>
                <a:effectLst/>
                <a:uLnTx/>
                <a:uFillTx/>
              </a:rPr>
              <a:t> ορίζεται η χρήση:</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 δεν περιλαμβάνει άμεσο ή έμμεσο οικονομικό όφελος από την χρήση του έργου, για το διανομέα του έργου και </a:t>
            </a:r>
            <a:r>
              <a:rPr kumimoji="0" lang="el-GR" sz="1800" b="0" i="0" u="none" strike="noStrike" kern="0" cap="none" spc="0" normalizeH="0" baseline="0" noProof="0" dirty="0" err="1" smtClean="0">
                <a:ln>
                  <a:noFill/>
                </a:ln>
                <a:solidFill>
                  <a:prstClr val="black"/>
                </a:solidFill>
                <a:effectLst/>
                <a:uLnTx/>
                <a:uFillTx/>
              </a:rPr>
              <a:t>αδειοδόχο</a:t>
            </a:r>
            <a:endParaRPr kumimoji="0" lang="el-GR"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δεν περιλαμβάνει οικονομική συναλλαγή ως προϋπόθεση για τη χρήση ή πρόσβαση στο έργο</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δεν προσπορίζει στο διανομέα του έργου και</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err="1" smtClean="0">
                <a:ln>
                  <a:noFill/>
                </a:ln>
                <a:solidFill>
                  <a:prstClr val="black"/>
                </a:solidFill>
                <a:effectLst/>
                <a:uLnTx/>
                <a:uFillTx/>
              </a:rPr>
              <a:t>αδειοδόχο</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έμμεσο οικονομικό όφελος (π.χ. διαφημίσεις) από την προβολή του έργου σε διαδικτυακό τόπο</a:t>
            </a:r>
            <a:endParaRPr kumimoji="0" lang="en-U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Ο δικαιούχος μπορεί να παρέχει στον </a:t>
            </a:r>
            <a:r>
              <a:rPr kumimoji="0" lang="el-GR" sz="1800" b="0" i="0" u="none" strike="noStrike" kern="0" cap="none" spc="0" normalizeH="0" baseline="0" noProof="0" dirty="0" err="1" smtClean="0">
                <a:ln>
                  <a:noFill/>
                </a:ln>
                <a:solidFill>
                  <a:prstClr val="black"/>
                </a:solidFill>
                <a:effectLst/>
                <a:uLnTx/>
                <a:uFillTx/>
              </a:rPr>
              <a:t>αδειοδόχο</a:t>
            </a:r>
            <a:r>
              <a:rPr kumimoji="0" lang="el-GR" sz="1800" b="0" i="0" u="none" strike="noStrike" kern="0" cap="none" spc="0" normalizeH="0" baseline="0" noProof="0" dirty="0" smtClean="0">
                <a:ln>
                  <a:noFill/>
                </a:ln>
                <a:solidFill>
                  <a:prstClr val="black"/>
                </a:solidFill>
                <a:effectLst/>
                <a:uLnTx/>
                <a:uFillTx/>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58147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0246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p:cNvSpPr/>
          <p:nvPr/>
        </p:nvSpPr>
        <p:spPr>
          <a:xfrm>
            <a:off x="304800" y="152400"/>
            <a:ext cx="8610600"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5075BC"/>
                </a:solidFill>
                <a:effectLst/>
                <a:uLnTx/>
                <a:uFillTx/>
                <a:ea typeface="+mj-ea"/>
                <a:cs typeface="+mj-cs"/>
              </a:rPr>
              <a:t>Σημείωμα Χρήσης Έργων Τρίτων</a:t>
            </a:r>
            <a:r>
              <a:rPr kumimoji="0" lang="en-US" sz="4400" b="0" i="0" u="none" strike="noStrike" kern="0" cap="none" spc="0" normalizeH="0" baseline="0" noProof="0" dirty="0" smtClean="0">
                <a:ln>
                  <a:noFill/>
                </a:ln>
                <a:solidFill>
                  <a:srgbClr val="5075BC"/>
                </a:solidFill>
                <a:effectLst/>
                <a:uLnTx/>
                <a:uFillTx/>
                <a:ea typeface="+mj-ea"/>
                <a:cs typeface="+mj-cs"/>
              </a:rPr>
              <a:t> (1/2)</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269240" y="1752600"/>
            <a:ext cx="8646160" cy="861774"/>
          </a:xfrm>
          <a:prstGeom prst="rect">
            <a:avLst/>
          </a:prstGeom>
        </p:spPr>
        <p:txBody>
          <a:bodyPr wrap="square">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l-GR" sz="2000" b="0" i="0" u="none" strike="noStrike" kern="0" cap="none" spc="0" normalizeH="0" baseline="0" noProof="0" dirty="0" smtClean="0">
                <a:ln>
                  <a:noFill/>
                </a:ln>
                <a:solidFill>
                  <a:prstClr val="black"/>
                </a:solidFill>
                <a:effectLst/>
                <a:uLnTx/>
                <a:uFillTx/>
              </a:rPr>
              <a:t>Το Έργο αυτό κάνει χρήση των ακόλουθων έργων:</a:t>
            </a:r>
          </a:p>
          <a:p>
            <a:pPr marL="0" marR="0" lvl="0" indent="0" defTabSz="914400" eaLnBrk="1" fontAlgn="auto" latinLnBrk="0" hangingPunct="1">
              <a:lnSpc>
                <a:spcPct val="100000"/>
              </a:lnSpc>
              <a:spcBef>
                <a:spcPts val="1200"/>
              </a:spcBef>
              <a:spcAft>
                <a:spcPts val="0"/>
              </a:spcAft>
              <a:buClrTx/>
              <a:buSzTx/>
              <a:buFontTx/>
              <a:buNone/>
              <a:tabLst/>
              <a:defRPr/>
            </a:pPr>
            <a:r>
              <a:rPr kumimoji="0" lang="el-GR" sz="2000" b="1" i="0" u="none" strike="noStrike" kern="0" cap="none" spc="0" normalizeH="0" baseline="0" noProof="0" dirty="0" smtClean="0">
                <a:ln>
                  <a:noFill/>
                </a:ln>
                <a:solidFill>
                  <a:prstClr val="black"/>
                </a:solidFill>
                <a:effectLst/>
                <a:uLnTx/>
                <a:uFillTx/>
              </a:rPr>
              <a:t>Εικόνες/Σχήματα/Διαγράμματα</a:t>
            </a:r>
            <a:r>
              <a:rPr kumimoji="0" lang="en-US" sz="2000" b="1" i="0" u="none" strike="noStrike" kern="0" cap="none" spc="0" normalizeH="0" baseline="0" noProof="0" dirty="0" smtClean="0">
                <a:ln>
                  <a:noFill/>
                </a:ln>
                <a:solidFill>
                  <a:prstClr val="black"/>
                </a:solidFill>
                <a:effectLst/>
                <a:uLnTx/>
                <a:uFillTx/>
              </a:rPr>
              <a:t>/</a:t>
            </a:r>
            <a:r>
              <a:rPr kumimoji="0" lang="el-GR" sz="2000" b="1" i="0" u="none" strike="noStrike" kern="0" cap="none" spc="0" normalizeH="0" baseline="0" noProof="0" dirty="0" smtClean="0">
                <a:ln>
                  <a:noFill/>
                </a:ln>
                <a:solidFill>
                  <a:prstClr val="black"/>
                </a:solidFill>
                <a:effectLst/>
                <a:uLnTx/>
                <a:uFillTx/>
              </a:rPr>
              <a:t>Φωτογραφίες</a:t>
            </a:r>
          </a:p>
        </p:txBody>
      </p:sp>
      <p:sp>
        <p:nvSpPr>
          <p:cNvPr id="5" name="Rectangle 4"/>
          <p:cNvSpPr/>
          <p:nvPr/>
        </p:nvSpPr>
        <p:spPr>
          <a:xfrm>
            <a:off x="304800" y="2621707"/>
            <a:ext cx="8610600" cy="738664"/>
          </a:xfrm>
          <a:prstGeom prst="rect">
            <a:avLst/>
          </a:prstGeom>
        </p:spPr>
        <p:txBody>
          <a:bodyPr wrap="square">
            <a:spAutoFit/>
          </a:bodyPr>
          <a:lstStyle/>
          <a:p>
            <a:r>
              <a:rPr lang="el-GR" sz="1400" dirty="0" smtClean="0">
                <a:solidFill>
                  <a:prstClr val="black"/>
                </a:solidFill>
              </a:rPr>
              <a:t>Εικόνα </a:t>
            </a:r>
            <a:r>
              <a:rPr lang="el-GR" sz="1400" dirty="0" smtClean="0">
                <a:solidFill>
                  <a:prstClr val="black"/>
                </a:solidFill>
              </a:rPr>
              <a:t>1:</a:t>
            </a:r>
            <a:r>
              <a:rPr lang="en-US" sz="1400" dirty="0"/>
              <a:t>http://www.wikiart.org/en/umberto-boccioni/a-futurist-evening-in-milan#supersized-artistPaintings-260477</a:t>
            </a:r>
            <a:endParaRPr lang="el-GR" sz="1400" dirty="0"/>
          </a:p>
          <a:p>
            <a:pPr lvl="0"/>
            <a:endParaRPr lang="en-US" sz="1400" dirty="0">
              <a:solidFill>
                <a:prstClr val="black"/>
              </a:solidFill>
            </a:endParaRPr>
          </a:p>
        </p:txBody>
      </p:sp>
      <p:sp>
        <p:nvSpPr>
          <p:cNvPr id="6" name="Rectangle 5"/>
          <p:cNvSpPr/>
          <p:nvPr/>
        </p:nvSpPr>
        <p:spPr>
          <a:xfrm>
            <a:off x="269240" y="3791258"/>
            <a:ext cx="8646160" cy="738664"/>
          </a:xfrm>
          <a:prstGeom prst="rect">
            <a:avLst/>
          </a:prstGeom>
        </p:spPr>
        <p:txBody>
          <a:bodyPr wrap="square">
            <a:spAutoFit/>
          </a:bodyPr>
          <a:lstStyle/>
          <a:p>
            <a:r>
              <a:rPr lang="el-GR" sz="1400" dirty="0" smtClean="0">
                <a:solidFill>
                  <a:prstClr val="black"/>
                </a:solidFill>
              </a:rPr>
              <a:t>Εικόνα </a:t>
            </a:r>
            <a:r>
              <a:rPr lang="el-GR" sz="1400" dirty="0" smtClean="0">
                <a:solidFill>
                  <a:prstClr val="black"/>
                </a:solidFill>
              </a:rPr>
              <a:t>2:</a:t>
            </a:r>
            <a:r>
              <a:rPr lang="en-US" sz="1400" dirty="0"/>
              <a:t>http://3.bp.blogspot.com/-zVmar0GzO54/Tqa_ckx8jZI/AAAAAAAAH3M/O8N5r6eqYcM/s1600/costumes.jpg</a:t>
            </a:r>
            <a:endParaRPr lang="el-GR" sz="1400" dirty="0"/>
          </a:p>
          <a:p>
            <a:endParaRPr lang="en-US" sz="1400" dirty="0"/>
          </a:p>
          <a:p>
            <a:pPr lvl="0"/>
            <a:endParaRPr lang="en-US" sz="1400" dirty="0">
              <a:solidFill>
                <a:prstClr val="black"/>
              </a:solidFill>
            </a:endParaRPr>
          </a:p>
        </p:txBody>
      </p:sp>
      <p:sp>
        <p:nvSpPr>
          <p:cNvPr id="7" name="Rectangle 6"/>
          <p:cNvSpPr/>
          <p:nvPr/>
        </p:nvSpPr>
        <p:spPr>
          <a:xfrm>
            <a:off x="284480" y="4800600"/>
            <a:ext cx="8630920" cy="307777"/>
          </a:xfrm>
          <a:prstGeom prst="rect">
            <a:avLst/>
          </a:prstGeom>
        </p:spPr>
        <p:txBody>
          <a:bodyPr wrap="square">
            <a:spAutoFit/>
          </a:bodyPr>
          <a:lstStyle/>
          <a:p>
            <a:pPr lvl="0">
              <a:defRPr/>
            </a:pPr>
            <a:r>
              <a:rPr lang="el-GR" sz="1400" kern="0" dirty="0" smtClean="0">
                <a:solidFill>
                  <a:prstClr val="black"/>
                </a:solidFill>
              </a:rPr>
              <a:t>Εικόνα 3: </a:t>
            </a:r>
            <a:r>
              <a:rPr lang="el-GR" sz="1400" dirty="0" smtClean="0">
                <a:hlinkClick r:id="rId2"/>
              </a:rPr>
              <a:t> </a:t>
            </a:r>
            <a:r>
              <a:rPr lang="en-US" sz="1400" dirty="0">
                <a:hlinkClick r:id="rId2"/>
              </a:rPr>
              <a:t>http://commons.wikimedia.org/wiki/File:AlfredJarry_UbuRoi_Program.jpg</a:t>
            </a:r>
            <a:r>
              <a:rPr lang="en-US" sz="1400" dirty="0"/>
              <a:t> </a:t>
            </a:r>
            <a:endParaRPr lang="en-US" sz="1400" kern="0" dirty="0">
              <a:solidFill>
                <a:sysClr val="windowText" lastClr="00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876925"/>
            <a:ext cx="72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04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r>
              <a:rPr lang="fr-BE" dirty="0" smtClean="0"/>
              <a:t>O</a:t>
            </a:r>
            <a:r>
              <a:rPr lang="el-GR" dirty="0" smtClean="0"/>
              <a:t>ι ορισμοί των όρων «Φουτουρισμός», «Νταντά» και «Υπερρεαλισμός» </a:t>
            </a:r>
          </a:p>
          <a:p>
            <a:r>
              <a:rPr lang="el-GR" dirty="0" smtClean="0"/>
              <a:t>Τα κινήματα και η πρωτοποριακή αισθητική της παράστασης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2160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Περιεχόμενα</a:t>
            </a:r>
            <a:endParaRPr lang="en-US" dirty="0"/>
          </a:p>
        </p:txBody>
      </p:sp>
      <p:sp>
        <p:nvSpPr>
          <p:cNvPr id="3" name="Content Placeholder 2"/>
          <p:cNvSpPr>
            <a:spLocks noGrp="1"/>
          </p:cNvSpPr>
          <p:nvPr>
            <p:ph idx="1"/>
          </p:nvPr>
        </p:nvSpPr>
        <p:spPr/>
        <p:txBody>
          <a:bodyPr/>
          <a:lstStyle/>
          <a:p>
            <a:r>
              <a:rPr lang="el-GR" dirty="0" smtClean="0"/>
              <a:t>Φουτουρισμός</a:t>
            </a:r>
          </a:p>
          <a:p>
            <a:r>
              <a:rPr lang="el-GR" dirty="0" smtClean="0"/>
              <a:t> Νταντά</a:t>
            </a:r>
          </a:p>
          <a:p>
            <a:r>
              <a:rPr lang="el-GR" dirty="0" smtClean="0"/>
              <a:t>Υπερρεαλισμός</a:t>
            </a:r>
            <a:endParaRPr lang="el-GR" dirty="0"/>
          </a:p>
          <a:p>
            <a:pPr marL="0" indent="0">
              <a:buNone/>
            </a:pPr>
            <a:r>
              <a:rPr lang="el-GR" sz="2800" dirty="0" smtClean="0"/>
              <a:t>       1. Η παράδοση  της θεατρικής πρωτοπορίας στο Παρίσι</a:t>
            </a:r>
          </a:p>
          <a:p>
            <a:pPr marL="0" indent="0">
              <a:buNone/>
            </a:pPr>
            <a:r>
              <a:rPr lang="el-GR" sz="2800" dirty="0"/>
              <a:t> </a:t>
            </a:r>
            <a:r>
              <a:rPr lang="el-GR" sz="2800" dirty="0" smtClean="0"/>
              <a:t>      2. Η ομάδα των υπερρεαλιστών  και η σχέση τους με το θέατρο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7162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l-GR" sz="4000" dirty="0">
                <a:solidFill>
                  <a:schemeClr val="tx2">
                    <a:lumMod val="60000"/>
                    <a:lumOff val="40000"/>
                  </a:schemeClr>
                </a:solidFill>
                <a:ea typeface="+mn-ea"/>
                <a:cs typeface="+mn-cs"/>
              </a:rPr>
              <a:t>Φουτουρισμός- Νταντά- </a:t>
            </a:r>
            <a:r>
              <a:rPr lang="el-GR" sz="4000" dirty="0" smtClean="0">
                <a:solidFill>
                  <a:schemeClr val="tx2">
                    <a:lumMod val="60000"/>
                    <a:lumOff val="40000"/>
                  </a:schemeClr>
                </a:solidFill>
                <a:ea typeface="+mn-ea"/>
                <a:cs typeface="+mn-cs"/>
              </a:rPr>
              <a:t>Υπερρεαλισμός</a:t>
            </a:r>
            <a:r>
              <a:rPr lang="en-US" sz="2000" dirty="0">
                <a:solidFill>
                  <a:prstClr val="black"/>
                </a:solidFill>
                <a:ea typeface="+mn-ea"/>
                <a:cs typeface="+mn-cs"/>
              </a:rPr>
              <a:t/>
            </a:r>
            <a:br>
              <a:rPr lang="en-US" sz="2000" dirty="0">
                <a:solidFill>
                  <a:prstClr val="black"/>
                </a:solidFill>
                <a:ea typeface="+mn-ea"/>
                <a:cs typeface="+mn-cs"/>
              </a:rPr>
            </a:br>
            <a:endParaRPr lang="en-US" dirty="0"/>
          </a:p>
        </p:txBody>
      </p:sp>
      <p:sp>
        <p:nvSpPr>
          <p:cNvPr id="3" name="Content Placeholder 2"/>
          <p:cNvSpPr>
            <a:spLocks noGrp="1"/>
          </p:cNvSpPr>
          <p:nvPr>
            <p:ph idx="1"/>
          </p:nvPr>
        </p:nvSpPr>
        <p:spPr/>
        <p:txBody>
          <a:bodyPr/>
          <a:lstStyle/>
          <a:p>
            <a:pPr lvl="0"/>
            <a:r>
              <a:rPr lang="el-GR" dirty="0">
                <a:solidFill>
                  <a:prstClr val="black"/>
                </a:solidFill>
              </a:rPr>
              <a:t>Τα τρία κινήματα και η πρωτοποριακή αισθητική της παράστασης που εισάγουν:</a:t>
            </a:r>
          </a:p>
          <a:p>
            <a:pPr lvl="1"/>
            <a:r>
              <a:rPr lang="el-GR" dirty="0">
                <a:solidFill>
                  <a:prstClr val="black"/>
                </a:solidFill>
              </a:rPr>
              <a:t>Η  ιδιαίτερη χρήση της γλώσσας </a:t>
            </a:r>
          </a:p>
          <a:p>
            <a:pPr lvl="1"/>
            <a:r>
              <a:rPr lang="el-GR" dirty="0">
                <a:solidFill>
                  <a:prstClr val="black"/>
                </a:solidFill>
              </a:rPr>
              <a:t>Η εικαστική διαμόρφωση του σκηνικού </a:t>
            </a:r>
            <a:r>
              <a:rPr lang="el-GR" dirty="0" smtClean="0">
                <a:solidFill>
                  <a:prstClr val="black"/>
                </a:solidFill>
              </a:rPr>
              <a:t>περιβάλλοντος </a:t>
            </a:r>
            <a:endParaRPr lang="el-GR" dirty="0">
              <a:solidFill>
                <a:prstClr val="black"/>
              </a:solidFill>
            </a:endParaRPr>
          </a:p>
          <a:p>
            <a:pPr lvl="1"/>
            <a:r>
              <a:rPr lang="el-GR" dirty="0">
                <a:solidFill>
                  <a:prstClr val="black"/>
                </a:solidFill>
              </a:rPr>
              <a:t>Η συμμετοχή της «μουσικής»</a:t>
            </a:r>
          </a:p>
          <a:p>
            <a:pPr lvl="1"/>
            <a:r>
              <a:rPr lang="el-GR" dirty="0">
                <a:solidFill>
                  <a:prstClr val="black"/>
                </a:solidFill>
              </a:rPr>
              <a:t>Η παρουσία και η «δράση» των ηθοποιών στη σκηνή</a:t>
            </a:r>
          </a:p>
          <a:p>
            <a:pPr lvl="1"/>
            <a:r>
              <a:rPr lang="el-GR" dirty="0">
                <a:solidFill>
                  <a:prstClr val="black"/>
                </a:solidFill>
              </a:rPr>
              <a:t>Η νέα σχέση με το κοινό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5915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Φουτουρισμός</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32500" lnSpcReduction="20000"/>
          </a:bodyPr>
          <a:lstStyle/>
          <a:p>
            <a:pPr lvl="0"/>
            <a:r>
              <a:rPr lang="el-GR" sz="9600" dirty="0">
                <a:solidFill>
                  <a:prstClr val="black"/>
                </a:solidFill>
              </a:rPr>
              <a:t>Ο φουτουρισμός συνδυάζει την πολιτική πράξη με την τέχνη και απευθύνεται σε ένα μαζικό κοινό.</a:t>
            </a:r>
          </a:p>
          <a:p>
            <a:pPr lvl="0"/>
            <a:r>
              <a:rPr lang="el-GR" sz="9600" dirty="0">
                <a:solidFill>
                  <a:prstClr val="black"/>
                </a:solidFill>
              </a:rPr>
              <a:t>Οι μηχανές, ο ηλεκτρισμός, η ταχύτητα λειτουργούν ταυτόχρονα ως μοντέλα, θέματα προς «αναπαράσταση», αλλά και ως υλικό για την καλλιτεχνική παραγωγή.  </a:t>
            </a:r>
          </a:p>
          <a:p>
            <a:pPr lvl="0"/>
            <a:r>
              <a:rPr lang="el-GR" sz="9600" dirty="0">
                <a:solidFill>
                  <a:prstClr val="black"/>
                </a:solidFill>
              </a:rPr>
              <a:t>Η εφαρμογή της φουτουριστικής αισθητικής στο θέατρο εκφράζεται στις </a:t>
            </a:r>
            <a:r>
              <a:rPr lang="el-GR" sz="9600" i="1" dirty="0">
                <a:solidFill>
                  <a:prstClr val="black"/>
                </a:solidFill>
              </a:rPr>
              <a:t>φουτουριστικές βραδιές</a:t>
            </a:r>
            <a:r>
              <a:rPr lang="el-GR" sz="9600" dirty="0">
                <a:solidFill>
                  <a:prstClr val="black"/>
                </a:solidFill>
              </a:rPr>
              <a:t> μέσα από τις οποίες αναπτύσσεται η έννοια του </a:t>
            </a:r>
            <a:r>
              <a:rPr lang="el-GR" sz="9600" i="1" dirty="0">
                <a:solidFill>
                  <a:prstClr val="black"/>
                </a:solidFill>
              </a:rPr>
              <a:t>συνθετικού θεάτρου</a:t>
            </a:r>
            <a:r>
              <a:rPr lang="el-GR" sz="9600" dirty="0">
                <a:solidFill>
                  <a:prstClr val="black"/>
                </a:solidFill>
              </a:rPr>
              <a:t>. </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3843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Φουτουρισμός</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lvl="0"/>
            <a:r>
              <a:rPr lang="el-GR" sz="2800" dirty="0">
                <a:solidFill>
                  <a:prstClr val="black"/>
                </a:solidFill>
              </a:rPr>
              <a:t>Στόχος των φουτουριστών είναι να παρουσιάσουν ένα «συνθετικό» θέαμα, το οποίο σε πολύ σύντομο χρόνο να «συμπυκνώνει» </a:t>
            </a:r>
            <a:r>
              <a:rPr lang="el-GR" sz="2800" dirty="0" smtClean="0">
                <a:solidFill>
                  <a:prstClr val="black"/>
                </a:solidFill>
              </a:rPr>
              <a:t>ένα </a:t>
            </a:r>
            <a:r>
              <a:rPr lang="el-GR" sz="2800" dirty="0">
                <a:solidFill>
                  <a:prstClr val="black"/>
                </a:solidFill>
              </a:rPr>
              <a:t>μεγάλο αριθμό εικόνων και καταστάσεων. Σε ένα «γεωμετρικά» διαμορφωμένο σκηνικό χώρο («μια άχρωμη ηλεκτρομαγνητική αρχιτεκτονική, την οποία «ζωντανεύουν» τα χρώματα που εκπέμπει μια πηγή ηλεκτρικού φωτισμού</a:t>
            </a:r>
            <a:r>
              <a:rPr lang="el-GR" sz="2800" dirty="0" smtClean="0">
                <a:solidFill>
                  <a:prstClr val="black"/>
                </a:solidFill>
              </a:rPr>
              <a:t>») </a:t>
            </a:r>
            <a:r>
              <a:rPr lang="el-GR" sz="2800" dirty="0">
                <a:solidFill>
                  <a:prstClr val="black"/>
                </a:solidFill>
              </a:rPr>
              <a:t>οι ηθοποιοί, ως «κινούμενα» σχήματα, εκφέρουν τον αποσπασματικό λόγο της φουτουριστικής «ποίησης».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7307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1F497D">
                    <a:lumMod val="60000"/>
                    <a:lumOff val="40000"/>
                  </a:srgbClr>
                </a:solidFill>
              </a:rPr>
              <a:t>Φουτουρισμός</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Content Placeholder 3" descr="Boccioni;+Futurist+Evening,+1911.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67000" y="2567781"/>
            <a:ext cx="3810000" cy="2590800"/>
          </a:xfrm>
          <a:prstGeom prst="rect">
            <a:avLst/>
          </a:prstGeom>
        </p:spPr>
      </p:pic>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3" name="Rectangle 2"/>
          <p:cNvSpPr/>
          <p:nvPr/>
        </p:nvSpPr>
        <p:spPr>
          <a:xfrm>
            <a:off x="2552700" y="5307516"/>
            <a:ext cx="4114800" cy="461665"/>
          </a:xfrm>
          <a:prstGeom prst="rect">
            <a:avLst/>
          </a:prstGeom>
        </p:spPr>
        <p:txBody>
          <a:bodyPr wrap="square">
            <a:spAutoFit/>
          </a:bodyPr>
          <a:lstStyle/>
          <a:p>
            <a:r>
              <a:rPr lang="el-GR" sz="800" dirty="0" smtClean="0"/>
              <a:t>Εικόνα 1: </a:t>
            </a:r>
            <a:r>
              <a:rPr lang="en-US" sz="800" dirty="0" smtClean="0"/>
              <a:t>http</a:t>
            </a:r>
            <a:r>
              <a:rPr lang="en-US" sz="800" dirty="0"/>
              <a:t>://www.wikiart.org/en/umberto-boccioni/a-futurist-evening-in-milan#supersized-artistPaintings-260477</a:t>
            </a:r>
            <a:endParaRPr lang="el-GR" sz="800" dirty="0"/>
          </a:p>
          <a:p>
            <a:endParaRPr lang="en-US" sz="800" dirty="0"/>
          </a:p>
        </p:txBody>
      </p:sp>
    </p:spTree>
    <p:extLst>
      <p:ext uri="{BB962C8B-B14F-4D97-AF65-F5344CB8AC3E}">
        <p14:creationId xmlns:p14="http://schemas.microsoft.com/office/powerpoint/2010/main" val="54449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Νταντά</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lvl="0">
              <a:spcBef>
                <a:spcPts val="0"/>
              </a:spcBef>
            </a:pPr>
            <a:r>
              <a:rPr lang="el-GR" dirty="0">
                <a:solidFill>
                  <a:prstClr val="black"/>
                </a:solidFill>
              </a:rPr>
              <a:t>Η «παραστατική» λογική των εκδηλώσεων που διοργανώνουν οι </a:t>
            </a:r>
            <a:r>
              <a:rPr lang="el-GR" dirty="0" err="1" smtClean="0">
                <a:solidFill>
                  <a:prstClr val="black"/>
                </a:solidFill>
              </a:rPr>
              <a:t>ντανταϊστές</a:t>
            </a:r>
            <a:endParaRPr lang="el-GR" dirty="0">
              <a:solidFill>
                <a:prstClr val="black"/>
              </a:solidFill>
            </a:endParaRPr>
          </a:p>
          <a:p>
            <a:pPr lvl="0">
              <a:spcBef>
                <a:spcPts val="0"/>
              </a:spcBef>
            </a:pPr>
            <a:r>
              <a:rPr lang="el-GR" dirty="0">
                <a:solidFill>
                  <a:prstClr val="black"/>
                </a:solidFill>
              </a:rPr>
              <a:t>Η χρήση στοιχείων από μορφές λαϊκού θεάματος, η αισθητική του </a:t>
            </a:r>
            <a:r>
              <a:rPr lang="el-GR" i="1" dirty="0" smtClean="0">
                <a:solidFill>
                  <a:prstClr val="black"/>
                </a:solidFill>
              </a:rPr>
              <a:t>πρωτογονισμού</a:t>
            </a:r>
            <a:endParaRPr lang="el-GR" dirty="0">
              <a:solidFill>
                <a:prstClr val="black"/>
              </a:solidFill>
            </a:endParaRPr>
          </a:p>
          <a:p>
            <a:pPr lvl="0">
              <a:spcBef>
                <a:spcPts val="0"/>
              </a:spcBef>
            </a:pPr>
            <a:r>
              <a:rPr lang="el-GR" dirty="0">
                <a:solidFill>
                  <a:prstClr val="black"/>
                </a:solidFill>
              </a:rPr>
              <a:t>Η άμεση επαφή και η επιθετική διάθεση απέναντι στο </a:t>
            </a:r>
            <a:r>
              <a:rPr lang="el-GR" dirty="0" smtClean="0">
                <a:solidFill>
                  <a:prstClr val="black"/>
                </a:solidFill>
              </a:rPr>
              <a:t>κοινό</a:t>
            </a:r>
            <a:endParaRPr lang="el-GR" dirty="0">
              <a:solidFill>
                <a:prstClr val="black"/>
              </a:solidFill>
            </a:endParaRPr>
          </a:p>
          <a:p>
            <a:pPr lvl="0">
              <a:spcBef>
                <a:spcPts val="0"/>
              </a:spcBef>
            </a:pPr>
            <a:r>
              <a:rPr lang="el-GR" dirty="0">
                <a:solidFill>
                  <a:prstClr val="black"/>
                </a:solidFill>
              </a:rPr>
              <a:t>Ο ρόλος του «</a:t>
            </a:r>
            <a:r>
              <a:rPr lang="el-GR" dirty="0" err="1">
                <a:solidFill>
                  <a:prstClr val="black"/>
                </a:solidFill>
              </a:rPr>
              <a:t>υπερ</a:t>
            </a:r>
            <a:r>
              <a:rPr lang="el-GR" dirty="0">
                <a:solidFill>
                  <a:prstClr val="black"/>
                </a:solidFill>
              </a:rPr>
              <a:t>-καλλιτέχνη», του </a:t>
            </a:r>
            <a:r>
              <a:rPr lang="el-GR" dirty="0" smtClean="0">
                <a:solidFill>
                  <a:prstClr val="black"/>
                </a:solidFill>
              </a:rPr>
              <a:t>ηθοποιού-</a:t>
            </a:r>
            <a:r>
              <a:rPr lang="el-GR" dirty="0" err="1" smtClean="0">
                <a:solidFill>
                  <a:prstClr val="black"/>
                </a:solidFill>
              </a:rPr>
              <a:t>περφόρμερ</a:t>
            </a:r>
            <a:r>
              <a:rPr lang="el-GR" dirty="0" smtClean="0">
                <a:solidFill>
                  <a:prstClr val="black"/>
                </a:solidFill>
              </a:rPr>
              <a:t>-συγγραφέα-</a:t>
            </a:r>
            <a:r>
              <a:rPr lang="el-GR" dirty="0" err="1" smtClean="0">
                <a:solidFill>
                  <a:prstClr val="black"/>
                </a:solidFill>
              </a:rPr>
              <a:t>σκηνοθέτ</a:t>
            </a:r>
            <a:r>
              <a:rPr lang="el-GR" dirty="0" smtClean="0">
                <a:solidFill>
                  <a:prstClr val="black"/>
                </a:solidFill>
              </a:rPr>
              <a:t>η</a:t>
            </a:r>
            <a:r>
              <a:rPr lang="en-US" dirty="0" smtClean="0">
                <a:solidFill>
                  <a:prstClr val="black"/>
                </a:solidFill>
              </a:rPr>
              <a:t>.</a:t>
            </a:r>
            <a:r>
              <a:rPr lang="el-GR" dirty="0" smtClean="0">
                <a:solidFill>
                  <a:prstClr val="black"/>
                </a:solidFill>
              </a:rPr>
              <a:t> </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439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1F497D">
                    <a:lumMod val="60000"/>
                    <a:lumOff val="40000"/>
                  </a:srgbClr>
                </a:solidFill>
              </a:rPr>
              <a:t>Νταντά</a:t>
            </a:r>
            <a:endParaRPr lang="en-US" dirty="0"/>
          </a:p>
        </p:txBody>
      </p:sp>
      <p:sp>
        <p:nvSpPr>
          <p:cNvPr id="3" name="Content Placeholder 2"/>
          <p:cNvSpPr>
            <a:spLocks noGrp="1"/>
          </p:cNvSpPr>
          <p:nvPr>
            <p:ph sz="half" idx="1"/>
          </p:nvPr>
        </p:nvSpPr>
        <p:spPr/>
        <p:txBody>
          <a:bodyPr>
            <a:normAutofit fontScale="92500" lnSpcReduction="20000"/>
          </a:bodyPr>
          <a:lstStyle/>
          <a:p>
            <a:pPr lvl="0">
              <a:spcBef>
                <a:spcPts val="0"/>
              </a:spcBef>
            </a:pPr>
            <a:r>
              <a:rPr lang="el-GR" sz="2600" dirty="0">
                <a:solidFill>
                  <a:prstClr val="black"/>
                </a:solidFill>
              </a:rPr>
              <a:t>Ο </a:t>
            </a:r>
            <a:r>
              <a:rPr lang="el-GR" sz="2600" dirty="0" err="1">
                <a:solidFill>
                  <a:prstClr val="black"/>
                </a:solidFill>
              </a:rPr>
              <a:t>παραστασιακός</a:t>
            </a:r>
            <a:r>
              <a:rPr lang="el-GR" sz="2600" dirty="0">
                <a:solidFill>
                  <a:prstClr val="black"/>
                </a:solidFill>
              </a:rPr>
              <a:t> χώρος: ένα αδιαμόρφωτο περιβάλλον που «ζωντανεύει» από τους ήχους-λέξεις, τις κινήσεις και τις εικαστικές παρεμβάσεις του </a:t>
            </a:r>
            <a:r>
              <a:rPr lang="el-GR" sz="2600" dirty="0" smtClean="0">
                <a:solidFill>
                  <a:prstClr val="black"/>
                </a:solidFill>
              </a:rPr>
              <a:t>ηθοποιού-καλλιτέχνη</a:t>
            </a:r>
            <a:endParaRPr lang="el-GR" sz="2600" dirty="0">
              <a:solidFill>
                <a:prstClr val="black"/>
              </a:solidFill>
            </a:endParaRPr>
          </a:p>
          <a:p>
            <a:pPr lvl="0">
              <a:spcBef>
                <a:spcPts val="0"/>
              </a:spcBef>
            </a:pPr>
            <a:r>
              <a:rPr lang="el-GR" sz="2600" dirty="0">
                <a:solidFill>
                  <a:prstClr val="black"/>
                </a:solidFill>
              </a:rPr>
              <a:t>Στοιχεία «δραματουργίας»:  Η «εκρηκτική» αποδόμηση της γλώσσας, η μετατροπή της σε ήχους που δεν παράγουν κάποιο αναγνωρίσιμο νόημα.</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6128" y="2241505"/>
            <a:ext cx="3962743" cy="324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 name="Rectangle 3"/>
          <p:cNvSpPr/>
          <p:nvPr/>
        </p:nvSpPr>
        <p:spPr>
          <a:xfrm>
            <a:off x="4267200" y="5562600"/>
            <a:ext cx="4572000" cy="461665"/>
          </a:xfrm>
          <a:prstGeom prst="rect">
            <a:avLst/>
          </a:prstGeom>
        </p:spPr>
        <p:txBody>
          <a:bodyPr>
            <a:spAutoFit/>
          </a:bodyPr>
          <a:lstStyle/>
          <a:p>
            <a:r>
              <a:rPr lang="el-GR" sz="800" dirty="0" smtClean="0"/>
              <a:t>Εικόνα 2: </a:t>
            </a:r>
            <a:r>
              <a:rPr lang="en-US" sz="800" dirty="0" smtClean="0"/>
              <a:t>http</a:t>
            </a:r>
            <a:r>
              <a:rPr lang="en-US" sz="800" dirty="0"/>
              <a:t>://3.bp.blogspot.com/-zVmar0GzO54/Tqa_ckx8jZI/AAAAAAAAH3M/O8N5r6eqYcM/s1600/costumes.jpg</a:t>
            </a:r>
            <a:endParaRPr lang="el-GR" sz="800" dirty="0"/>
          </a:p>
          <a:p>
            <a:endParaRPr lang="en-US" sz="800" dirty="0"/>
          </a:p>
        </p:txBody>
      </p:sp>
    </p:spTree>
    <p:extLst>
      <p:ext uri="{BB962C8B-B14F-4D97-AF65-F5344CB8AC3E}">
        <p14:creationId xmlns:p14="http://schemas.microsoft.com/office/powerpoint/2010/main" val="2036081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661</Words>
  <Application>Microsoft Office PowerPoint</Application>
  <PresentationFormat>On-screen Show (4:3)</PresentationFormat>
  <Paragraphs>81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Το ευρωπαϊκό θέατρο του 20ού αιώνα (1900-1960)</vt:lpstr>
      <vt:lpstr>Στόχοι της ενότητας</vt:lpstr>
      <vt:lpstr>Περιεχόμενα</vt:lpstr>
      <vt:lpstr>Φουτουρισμός- Νταντά- Υπερρεαλισμός </vt:lpstr>
      <vt:lpstr>Φουτουρισμός</vt:lpstr>
      <vt:lpstr>Φουτουρισμός</vt:lpstr>
      <vt:lpstr>Φουτουρισμός</vt:lpstr>
      <vt:lpstr>Νταντά</vt:lpstr>
      <vt:lpstr>Νταντά</vt:lpstr>
      <vt:lpstr>Υπερρεαλισμός</vt:lpstr>
      <vt:lpstr>Υπερρεαλισμός</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Iria</dc:creator>
  <cp:lastModifiedBy>Iria</cp:lastModifiedBy>
  <cp:revision>21</cp:revision>
  <dcterms:created xsi:type="dcterms:W3CDTF">2006-08-16T00:00:00Z</dcterms:created>
  <dcterms:modified xsi:type="dcterms:W3CDTF">2015-04-24T07:58:03Z</dcterms:modified>
</cp:coreProperties>
</file>