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330" r:id="rId7"/>
    <p:sldId id="331" r:id="rId8"/>
    <p:sldId id="332" r:id="rId9"/>
    <p:sldId id="265" r:id="rId10"/>
    <p:sldId id="266" r:id="rId11"/>
    <p:sldId id="267" r:id="rId12"/>
    <p:sldId id="268" r:id="rId13"/>
    <p:sldId id="273" r:id="rId14"/>
    <p:sldId id="275" r:id="rId15"/>
    <p:sldId id="276" r:id="rId16"/>
    <p:sldId id="277" r:id="rId17"/>
    <p:sldId id="279" r:id="rId18"/>
    <p:sldId id="282" r:id="rId19"/>
    <p:sldId id="333" r:id="rId20"/>
    <p:sldId id="283" r:id="rId21"/>
    <p:sldId id="284" r:id="rId22"/>
    <p:sldId id="288" r:id="rId23"/>
    <p:sldId id="289" r:id="rId24"/>
    <p:sldId id="290" r:id="rId25"/>
    <p:sldId id="291" r:id="rId26"/>
    <p:sldId id="295" r:id="rId27"/>
    <p:sldId id="296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9" r:id="rId39"/>
    <p:sldId id="310" r:id="rId40"/>
    <p:sldId id="311" r:id="rId41"/>
    <p:sldId id="313" r:id="rId42"/>
    <p:sldId id="315" r:id="rId43"/>
    <p:sldId id="317" r:id="rId44"/>
    <p:sldId id="318" r:id="rId45"/>
    <p:sldId id="319" r:id="rId46"/>
    <p:sldId id="320" r:id="rId47"/>
    <p:sldId id="327" r:id="rId48"/>
    <p:sldId id="328" r:id="rId49"/>
    <p:sldId id="326" r:id="rId50"/>
    <p:sldId id="325" r:id="rId51"/>
    <p:sldId id="322" r:id="rId52"/>
    <p:sldId id="324" r:id="rId53"/>
    <p:sldId id="323" r:id="rId54"/>
    <p:sldId id="329" r:id="rId55"/>
    <p:sldId id="321" r:id="rId5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0F6C9-0F4A-4168-A1D8-9ACD5BD44662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8AE84-6405-4E23-9228-02A04AC0D5E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B135F-AFB6-465B-B577-B15571FDEFB4}" type="slidenum">
              <a:rPr lang="en-US"/>
              <a:pPr/>
              <a:t>1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36C6C-7D4E-452B-B628-109976874C62}" type="slidenum">
              <a:rPr lang="en-US"/>
              <a:pPr/>
              <a:t>13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966DC-07EC-406B-B4CA-D985D3B6E77D}" type="slidenum">
              <a:rPr lang="en-US"/>
              <a:pPr/>
              <a:t>14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01ED6-C74A-479A-8896-BB18479AFE87}" type="slidenum">
              <a:rPr lang="en-US"/>
              <a:pPr/>
              <a:t>15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AB8D87-409B-40C5-BC5B-6B3E7677AE5F}" type="slidenum">
              <a:rPr lang="en-US"/>
              <a:pPr/>
              <a:t>16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DC88F-D760-4105-986D-8F1F4EE7B0E3}" type="slidenum">
              <a:rPr lang="en-US"/>
              <a:pPr/>
              <a:t>17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258CE-48DE-4D59-8B16-9800C4F422F5}" type="slidenum">
              <a:rPr lang="en-US"/>
              <a:pPr/>
              <a:t>18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4789-D957-4C55-90C1-237CECB2B854}" type="slidenum">
              <a:rPr lang="en-US"/>
              <a:pPr/>
              <a:t>20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EEBA1-7760-47B5-962B-23F3FF9F42D2}" type="slidenum">
              <a:rPr lang="en-US"/>
              <a:pPr/>
              <a:t>21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91732-7BFD-4F2E-8F56-A60C369F6F44}" type="slidenum">
              <a:rPr lang="en-US"/>
              <a:pPr/>
              <a:t>22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BBB03-E724-4212-A716-2E94661D7E72}" type="slidenum">
              <a:rPr lang="en-US"/>
              <a:pPr/>
              <a:t>23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74A45-5F3C-4F0A-A20E-788DD7A953FF}" type="slidenum">
              <a:rPr lang="en-US"/>
              <a:pPr/>
              <a:t>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19A20-643B-4D7C-A2C8-844BB0AE9A80}" type="slidenum">
              <a:rPr lang="en-US"/>
              <a:pPr/>
              <a:t>24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4624E5-9B6D-4AFF-86B0-FE3EFAD68B83}" type="slidenum">
              <a:rPr lang="en-US"/>
              <a:pPr/>
              <a:t>25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21486-4E1F-4F7B-886F-088D17AD205D}" type="slidenum">
              <a:rPr lang="en-US"/>
              <a:pPr/>
              <a:t>26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28E7BA-DC5A-4008-8206-869D78D5ADB1}" type="slidenum">
              <a:rPr lang="en-US"/>
              <a:pPr/>
              <a:t>27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F55B5-091D-4F39-A02D-603A089E5104}" type="slidenum">
              <a:rPr lang="en-US"/>
              <a:pPr/>
              <a:t>28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863927-90A9-4CBB-ACAE-0DC7C3BAEBDB}" type="slidenum">
              <a:rPr lang="en-US"/>
              <a:pPr/>
              <a:t>29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2BFB0A-5363-4CC8-919F-BC06CBEBA748}" type="slidenum">
              <a:rPr lang="en-US"/>
              <a:pPr/>
              <a:t>30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E578F-1D79-49B6-9F65-BD1BFFE16C6E}" type="slidenum">
              <a:rPr lang="en-US"/>
              <a:pPr/>
              <a:t>31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CC21A-958B-4877-AE11-849ED9CCA6FC}" type="slidenum">
              <a:rPr lang="en-US"/>
              <a:pPr/>
              <a:t>32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E783F-38D0-4676-9B43-396F0655374F}" type="slidenum">
              <a:rPr lang="en-US"/>
              <a:pPr/>
              <a:t>33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060B7-F6E7-41FD-8402-37682DD85C38}" type="slidenum">
              <a:rPr lang="en-US"/>
              <a:pPr/>
              <a:t>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35117D-FBBB-483F-8E10-37A31D856878}" type="slidenum">
              <a:rPr lang="en-US"/>
              <a:pPr/>
              <a:t>34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52492-7FA2-4CAC-B2D7-8690A1880C3D}" type="slidenum">
              <a:rPr lang="en-US"/>
              <a:pPr/>
              <a:t>35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4CAF6-25CE-4B7F-95CA-9CB038C17C95}" type="slidenum">
              <a:rPr lang="en-US"/>
              <a:pPr/>
              <a:t>36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58968-DC56-4D89-A959-31EF537E348B}" type="slidenum">
              <a:rPr lang="en-US"/>
              <a:pPr/>
              <a:t>37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348D2E-114E-4ECE-BFB3-8259CB6131FD}" type="slidenum">
              <a:rPr lang="en-US"/>
              <a:pPr/>
              <a:t>38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EF3B2-C25C-4DA6-AB26-66F1B31F4637}" type="slidenum">
              <a:rPr lang="en-US"/>
              <a:pPr/>
              <a:t>39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AF637-027C-4001-80EB-B5FACDF52D58}" type="slidenum">
              <a:rPr lang="en-US"/>
              <a:pPr/>
              <a:t>40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F6B46-B34D-4133-9133-C217AE9F8B00}" type="slidenum">
              <a:rPr lang="en-US"/>
              <a:pPr/>
              <a:t>41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B4B7CA-402A-42FF-B505-887267B858E1}" type="slidenum">
              <a:rPr lang="en-US"/>
              <a:pPr/>
              <a:t>42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028DD2-00F1-4FBE-A6B5-6CF17948E754}" type="slidenum">
              <a:rPr lang="en-US"/>
              <a:pPr/>
              <a:t>43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C6238-77DE-4A30-9C29-408DD4914217}" type="slidenum">
              <a:rPr lang="en-US"/>
              <a:pPr/>
              <a:t>4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FF0A-0A66-4633-A14C-4E09FDD8B622}" type="slidenum">
              <a:rPr lang="en-US"/>
              <a:pPr/>
              <a:t>44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51591-65A9-4D31-9C9F-306E784F4DE3}" type="slidenum">
              <a:rPr lang="en-US"/>
              <a:pPr/>
              <a:t>45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0BBBE-3927-4251-A53A-1C7155CF7ED6}" type="slidenum">
              <a:rPr lang="en-US"/>
              <a:pPr/>
              <a:t>46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07B1B-74CF-46DA-8A56-FC543BFE4D5E}" type="slidenum">
              <a:rPr lang="en-US"/>
              <a:pPr/>
              <a:t>55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3E3EA-53C3-4676-AFEC-DB996DEC0191}" type="slidenum">
              <a:rPr lang="en-US"/>
              <a:pPr/>
              <a:t>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3D4509-C6CD-4CCC-937C-CC877A09A6C8}" type="slidenum">
              <a:rPr lang="en-US"/>
              <a:pPr/>
              <a:t>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ACBC43-4AA9-4B8C-B091-960C532D9489}" type="slidenum">
              <a:rPr lang="en-US"/>
              <a:pPr/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85AA9-4DC2-4468-A5C9-50A5D54A8BD1}" type="slidenum">
              <a:rPr lang="en-US"/>
              <a:pPr/>
              <a:t>11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94E2D-E726-43BA-8152-9E205684E1B4}" type="slidenum">
              <a:rPr lang="en-US"/>
              <a:pPr/>
              <a:t>12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ClipArt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E80D8-2475-4626-81F5-D8AC7A8E0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5961C-35FB-456B-843F-4C281A433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C2D4-A978-4337-A57F-1E3615337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81570-F0C6-4DAE-A050-3B8EA0496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943B4-C997-4F4A-82FC-D60D5E30B0FD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6BE92-8A1A-4CD3-9EFA-560D9F5F56B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Συγγενείς Ανωμαλίες Ουροποιητικού Συστήματος</a:t>
            </a:r>
            <a:endParaRPr lang="en-GB" sz="2000" dirty="0" smtClean="0"/>
          </a:p>
        </p:txBody>
      </p:sp>
      <p:sp>
        <p:nvSpPr>
          <p:cNvPr id="6" name="5 - Υπότιτλος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>
                <a:solidFill>
                  <a:schemeClr val="tx1"/>
                </a:solidFill>
              </a:rPr>
              <a:t>Ξενοφών Σινωπίδης</a:t>
            </a:r>
          </a:p>
          <a:p>
            <a:pPr eaLnBrk="1" hangingPunct="1">
              <a:defRPr/>
            </a:pPr>
            <a:r>
              <a:rPr lang="el-GR" sz="2000" dirty="0" smtClean="0">
                <a:solidFill>
                  <a:schemeClr val="tx1"/>
                </a:solidFill>
              </a:rPr>
              <a:t>Επίκουρος Καθηγητής Παιδοχειρουργικής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Ετερόπλευρος πλειοκυστικός νεφρός</a:t>
            </a:r>
            <a:endParaRPr lang="en-GB" sz="20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307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Ευμεγέθης νεφρός με ανώμαλο περίγραμμα και ανύπαρκτο παρέγχυμα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Κύστεις ποικίλου αριθμού και μεγέθους που δεν επικοινωνούν μεταξύ τους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Ο άλλος νεφρός φυσιολογικός η με σύνδρομο πυελοουρητηρικής συμβολής, η παλινδρόμηση</a:t>
            </a:r>
            <a:r>
              <a:rPr lang="en-US" sz="2000" dirty="0" smtClean="0"/>
              <a:t> (25%)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Φυσιολογική ουροδόχος κύστη και ποσότητα αμνιακού υγρού</a:t>
            </a:r>
            <a:r>
              <a:rPr lang="en-US" sz="2000" dirty="0" smtClean="0"/>
              <a:t>.</a:t>
            </a:r>
            <a:endParaRPr lang="en-GB" sz="2000" dirty="0" smtClean="0"/>
          </a:p>
        </p:txBody>
      </p:sp>
      <p:pic>
        <p:nvPicPr>
          <p:cNvPr id="14340" name="Picture 4" descr="multicystkidne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700213"/>
            <a:ext cx="4038600" cy="350837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Πλειοκυστικός νεφρός</a:t>
            </a:r>
            <a:endParaRPr lang="en-GB" sz="2000" dirty="0" smtClean="0"/>
          </a:p>
        </p:txBody>
      </p:sp>
      <p:pic>
        <p:nvPicPr>
          <p:cNvPr id="15363" name="Picture 3" descr="multicyst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62150" y="1600200"/>
            <a:ext cx="5219700" cy="4530725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Πολυκυστικοί νεφροί</a:t>
            </a:r>
            <a:endParaRPr lang="en-GB" sz="20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Οικογενής νόσος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Πολύ μεγάλοι νεφροί με εμβρυϊκή λόβωση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Διατομή παρεγχύματος σαν «κηρήθρα» από τις κύστεις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Νεφρική ανεπάρκεια αμέσως μετά τον τοκετό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Μπορεί να προσβληθούν το ήπαρ, το πάγκρεας και οι πνεύμονες</a:t>
            </a:r>
            <a:r>
              <a:rPr lang="fr-FR" sz="2000" dirty="0" smtClean="0"/>
              <a:t> </a:t>
            </a:r>
            <a:endParaRPr lang="en-GB" sz="2000" dirty="0" smtClean="0"/>
          </a:p>
        </p:txBody>
      </p:sp>
      <p:pic>
        <p:nvPicPr>
          <p:cNvPr id="4" name="Picture 3" descr="polycys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43808" y="3573016"/>
            <a:ext cx="3459411" cy="2588663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8300"/>
            <a:ext cx="8229600" cy="10525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Ανωμαλίες της θέσης των νεφρών</a:t>
            </a:r>
            <a:endParaRPr lang="en-GB" sz="2000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sz="2000" dirty="0" smtClean="0"/>
              <a:t>Νεφρική εκτοπία</a:t>
            </a:r>
            <a:endParaRPr lang="en-US" sz="2000" dirty="0" smtClean="0"/>
          </a:p>
          <a:p>
            <a:pPr eaLnBrk="1" hangingPunct="1">
              <a:defRPr/>
            </a:pPr>
            <a:r>
              <a:rPr lang="el-GR" sz="2000" dirty="0" smtClean="0"/>
              <a:t>Πυελική θέση</a:t>
            </a:r>
            <a:r>
              <a:rPr lang="en-US" sz="2000" dirty="0" smtClean="0"/>
              <a:t> </a:t>
            </a:r>
          </a:p>
          <a:p>
            <a:pPr lvl="1" eaLnBrk="1" hangingPunct="1">
              <a:defRPr/>
            </a:pPr>
            <a:r>
              <a:rPr lang="en-US" sz="2000" dirty="0" smtClean="0"/>
              <a:t>60% </a:t>
            </a:r>
            <a:r>
              <a:rPr lang="el-GR" sz="2000" dirty="0" smtClean="0"/>
              <a:t>των περιπτώσεων</a:t>
            </a:r>
            <a:endParaRPr lang="en-US" sz="2000" dirty="0" smtClean="0"/>
          </a:p>
          <a:p>
            <a:pPr eaLnBrk="1" hangingPunct="1">
              <a:defRPr/>
            </a:pPr>
            <a:r>
              <a:rPr lang="el-GR" sz="2000" dirty="0" smtClean="0"/>
              <a:t>Λαγόνιος θέση</a:t>
            </a:r>
            <a:endParaRPr lang="en-US" sz="2000" dirty="0" smtClean="0"/>
          </a:p>
          <a:p>
            <a:pPr eaLnBrk="1" hangingPunct="1">
              <a:defRPr/>
            </a:pPr>
            <a:r>
              <a:rPr lang="el-GR" sz="2000" dirty="0" smtClean="0"/>
              <a:t>Λαγονοοσφυϊκή θέση</a:t>
            </a:r>
            <a:endParaRPr lang="en-US" sz="2000" dirty="0" smtClean="0"/>
          </a:p>
          <a:p>
            <a:pPr eaLnBrk="1" hangingPunct="1">
              <a:defRPr/>
            </a:pPr>
            <a:r>
              <a:rPr lang="el-GR" sz="2000" dirty="0" smtClean="0"/>
              <a:t>Ενδοκοιλιακή θέση</a:t>
            </a:r>
            <a:endParaRPr lang="en-US" sz="2000" dirty="0" smtClean="0"/>
          </a:p>
          <a:p>
            <a:pPr eaLnBrk="1" hangingPunct="1">
              <a:defRPr/>
            </a:pPr>
            <a:endParaRPr lang="en-GB" sz="2400" dirty="0" smtClean="0"/>
          </a:p>
        </p:txBody>
      </p:sp>
      <p:pic>
        <p:nvPicPr>
          <p:cNvPr id="84993" name="Picture 1" descr="C:\Users\user\Desktop\Εικόνα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2816"/>
            <a:ext cx="4111905" cy="410445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Η χιαστί νεφρική εκτοπία</a:t>
            </a:r>
            <a:endParaRPr lang="en-GB" sz="20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941513"/>
            <a:ext cx="4027487" cy="42306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Με συνένωση των δύο νεφρών</a:t>
            </a:r>
            <a:endParaRPr lang="fr-FR" sz="2000" dirty="0" smtClean="0"/>
          </a:p>
          <a:p>
            <a:pPr lvl="1" eaLnBrk="1" hangingPunct="1">
              <a:defRPr/>
            </a:pPr>
            <a:r>
              <a:rPr lang="el-GR" sz="2000" dirty="0" smtClean="0"/>
              <a:t>Ο πιο συχνός τύπος</a:t>
            </a:r>
            <a:endParaRPr lang="fr-FR" sz="2000" dirty="0" smtClean="0"/>
          </a:p>
          <a:p>
            <a:pPr lvl="1" eaLnBrk="1" hangingPunct="1">
              <a:defRPr/>
            </a:pPr>
            <a:r>
              <a:rPr lang="el-GR" sz="2000" dirty="0" smtClean="0"/>
              <a:t>Ο έκτοπος νεφρός είναι μικρότερος και βρίσκεται σε κατώτερη θέση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Επιπλοκές</a:t>
            </a:r>
            <a:r>
              <a:rPr lang="en-US" sz="2000" dirty="0" smtClean="0"/>
              <a:t>:</a:t>
            </a:r>
          </a:p>
          <a:p>
            <a:pPr lvl="1" eaLnBrk="1" hangingPunct="1">
              <a:defRPr/>
            </a:pPr>
            <a:r>
              <a:rPr lang="el-GR" sz="2000" dirty="0" smtClean="0"/>
              <a:t>Υδρονέφρωση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l-GR" sz="2000" dirty="0" smtClean="0"/>
              <a:t>Λιθίαση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l-GR" sz="2000" dirty="0" smtClean="0"/>
              <a:t>Ουρολοίμωξη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l-GR" sz="2000" dirty="0" smtClean="0"/>
              <a:t>Τραυματισμός</a:t>
            </a:r>
            <a:endParaRPr lang="en-GB" sz="2000" dirty="0" smtClean="0"/>
          </a:p>
        </p:txBody>
      </p:sp>
      <p:pic>
        <p:nvPicPr>
          <p:cNvPr id="23556" name="Picture 4" descr="kidneycrossed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628800"/>
            <a:ext cx="4038600" cy="3719512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Διπλασιασμοί του πυελοκαλυκικού συστήματος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  <p:pic>
        <p:nvPicPr>
          <p:cNvPr id="54274" name="Picture 2" descr="Αποτέλεσμα εικόνας για ureteral duplic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8135235" cy="3917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Διάταση του πυελοκαλυκικού συστήματος ( Υδρονέφρωση)</a:t>
            </a:r>
            <a:endParaRPr lang="en-GB" sz="2000" dirty="0" smtClean="0"/>
          </a:p>
        </p:txBody>
      </p:sp>
      <p:pic>
        <p:nvPicPr>
          <p:cNvPr id="4" name="Picture 2" descr="http://www.urologyhealth.org/common/images/anatomy_UP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80728"/>
            <a:ext cx="261654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humpath.com/IMG/jpg/pelviureteric_junction_obstruction_06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365104"/>
            <a:ext cx="4032448" cy="217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JPEG - 419 k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365104"/>
            <a:ext cx="3358662" cy="213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Αντιμετώπιση της υδρονέφρωσης</a:t>
            </a:r>
            <a:endParaRPr lang="en-GB" sz="2000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Υπερηχογράφημα μέτρησης της Π.Ο.Δ. της πυέλου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Σπινθηρογράφημα για την εκτίμηση της νεφρικής λειτουργίας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Αντίσταση του κωλύματος ( δοκιμασία Φουροσεμίδης)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Θεραπευτική αντιμετώπιση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Επείγουσα παροχέτευση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Οριστική χειρουργική αποκατάσταση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  <p:pic>
        <p:nvPicPr>
          <p:cNvPr id="48130" name="Picture 2" descr="Αποτέλεσμα εικόνας για Scintigraphy scan renal obstruction cur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268760"/>
            <a:ext cx="5715000" cy="4010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  <p:pic>
        <p:nvPicPr>
          <p:cNvPr id="117763" name="Picture 3" descr="C:\Users\us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796585" cy="4258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Προγεννητική διάγνωση</a:t>
            </a:r>
            <a:br>
              <a:rPr lang="el-GR" sz="2000" dirty="0" smtClean="0"/>
            </a:br>
            <a:r>
              <a:rPr lang="el-GR" sz="2000" dirty="0" smtClean="0"/>
              <a:t>Υπερηχογράφημα</a:t>
            </a:r>
            <a:endParaRPr lang="en-GB" sz="2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Νεφρικό παρέγχυμα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Ουροδόχος κύστη, ουρητήρες, ουρήθρα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Ποσότητα αμνιακού υγρού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Αμνιοκέντηση: Καρυότυπος </a:t>
            </a:r>
            <a:endParaRPr lang="fr-FR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23</a:t>
            </a:r>
            <a:r>
              <a:rPr lang="en-US" sz="2000" dirty="0" smtClean="0"/>
              <a:t>% </a:t>
            </a:r>
            <a:r>
              <a:rPr lang="el-GR" sz="2000" dirty="0" smtClean="0"/>
              <a:t>Παθολογικός στις αποφρακτικές ουροπάθειες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dirty="0" smtClean="0"/>
              <a:t>	</a:t>
            </a:r>
            <a:endParaRPr lang="en-GB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Χειρουργική αποκατάσταση</a:t>
            </a:r>
            <a:endParaRPr lang="en-GB" sz="2000" dirty="0" smtClean="0"/>
          </a:p>
        </p:txBody>
      </p:sp>
      <p:sp>
        <p:nvSpPr>
          <p:cNvPr id="66562" name="AutoShape 2" descr="Αποτέλεσμα εικόνας για anderson hynes op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4" descr="Hynes Ander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35696" y="1988840"/>
            <a:ext cx="5761037" cy="4084637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Συγγενής μεγαουρητήρας</a:t>
            </a:r>
            <a:endParaRPr lang="en-GB" sz="2000" dirty="0" smtClean="0"/>
          </a:p>
        </p:txBody>
      </p:sp>
      <p:pic>
        <p:nvPicPr>
          <p:cNvPr id="64514" name="Picture 2" descr="Αποτέλεσμα εικόνας για megaur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84784"/>
            <a:ext cx="5404859" cy="4174257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Συγγενής μεγαουρητήρας</a:t>
            </a:r>
            <a:endParaRPr lang="en-GB" sz="2000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buNone/>
              <a:defRPr/>
            </a:pPr>
            <a:r>
              <a:rPr lang="el-GR" sz="2000" dirty="0" smtClean="0"/>
              <a:t>Χειρουργική αντιμετώπιση</a:t>
            </a:r>
          </a:p>
          <a:p>
            <a:pPr eaLnBrk="1" hangingPunct="1">
              <a:buNone/>
              <a:defRPr/>
            </a:pPr>
            <a:r>
              <a:rPr lang="el-GR" sz="2000" dirty="0" smtClean="0"/>
              <a:t>Μετεμφύτευση του ουρητήρα </a:t>
            </a:r>
            <a:endParaRPr lang="en-GB" sz="2000" dirty="0" smtClean="0"/>
          </a:p>
        </p:txBody>
      </p:sp>
      <p:pic>
        <p:nvPicPr>
          <p:cNvPr id="4" name="Picture 3" descr="megauretne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72200" y="2060848"/>
            <a:ext cx="2276286" cy="3456384"/>
          </a:xfrm>
          <a:prstGeom prst="rect">
            <a:avLst/>
          </a:prstGeom>
          <a:noFill/>
        </p:spPr>
      </p:pic>
      <p:pic>
        <p:nvPicPr>
          <p:cNvPr id="5" name="Picture 4" descr="megaureter2yla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87748" y="2060848"/>
            <a:ext cx="2197701" cy="345638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Βαλβίδες οπίσθιας ουρήθρας</a:t>
            </a:r>
            <a:endParaRPr lang="en-GB" sz="2000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7013" cy="4530725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dirty="0" smtClean="0"/>
              <a:t>Προγεννητική διάγνωση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Σύνδρομο: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000" dirty="0" smtClean="0"/>
              <a:t>	Ουρητηρο- υδρονέφρωση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000" dirty="0" smtClean="0"/>
              <a:t>    	«κύστη των   βαλβίδων»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000" dirty="0" smtClean="0"/>
              <a:t>	Νεφρική ανεπάρκεια</a:t>
            </a:r>
          </a:p>
          <a:p>
            <a:pPr lvl="1" eaLnBrk="1" hangingPunct="1">
              <a:defRPr/>
            </a:pPr>
            <a:endParaRPr lang="fr-FR" sz="2400" dirty="0" smtClean="0"/>
          </a:p>
          <a:p>
            <a:pPr lvl="1" eaLnBrk="1" hangingPunct="1">
              <a:defRPr/>
            </a:pPr>
            <a:endParaRPr lang="en-GB" sz="2400" dirty="0" smtClean="0"/>
          </a:p>
        </p:txBody>
      </p:sp>
      <p:pic>
        <p:nvPicPr>
          <p:cNvPr id="54274" name="Picture 2" descr="Αποτέλεσμα εικόνας για posterior urethral val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84784"/>
            <a:ext cx="4210050" cy="421005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Βαλβίδες οπίσθιας ουρήθρας</a:t>
            </a:r>
            <a:endParaRPr lang="en-GB" sz="2000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1941513"/>
            <a:ext cx="4330700" cy="4114800"/>
          </a:xfrm>
        </p:spPr>
        <p:txBody>
          <a:bodyPr/>
          <a:lstStyle/>
          <a:p>
            <a:pPr eaLnBrk="1" hangingPunct="1">
              <a:defRPr/>
            </a:pPr>
            <a:endParaRPr lang="fr-FR" sz="2800" dirty="0" smtClean="0"/>
          </a:p>
          <a:p>
            <a:pPr eaLnBrk="1" hangingPunct="1">
              <a:buNone/>
              <a:defRPr/>
            </a:pPr>
            <a:r>
              <a:rPr lang="el-GR" sz="2000" dirty="0" smtClean="0"/>
              <a:t>Υπερηχογράφημα</a:t>
            </a:r>
          </a:p>
          <a:p>
            <a:pPr eaLnBrk="1" hangingPunct="1">
              <a:buNone/>
              <a:defRPr/>
            </a:pPr>
            <a:r>
              <a:rPr lang="el-GR" sz="2000" dirty="0" smtClean="0"/>
              <a:t>	Αγόρι, κύστη με </a:t>
            </a:r>
            <a:r>
              <a:rPr lang="el-GR" sz="2000" dirty="0" err="1" smtClean="0"/>
              <a:t>πεπαχυσμένα</a:t>
            </a:r>
            <a:r>
              <a:rPr lang="el-GR" sz="2000" dirty="0" smtClean="0"/>
              <a:t> τοιχώματα που δεν αδειάζει κατά την εξέταση</a:t>
            </a:r>
          </a:p>
          <a:p>
            <a:pPr eaLnBrk="1" hangingPunct="1">
              <a:buNone/>
              <a:defRPr/>
            </a:pPr>
            <a:r>
              <a:rPr lang="el-GR" sz="2000" dirty="0" smtClean="0"/>
              <a:t>	</a:t>
            </a:r>
            <a:r>
              <a:rPr lang="el-GR" sz="2000" dirty="0" err="1" smtClean="0"/>
              <a:t>Υπερηχογενές</a:t>
            </a:r>
            <a:r>
              <a:rPr lang="el-GR" sz="2000" dirty="0" smtClean="0"/>
              <a:t> παρέγχυμα (δυσπλασία)</a:t>
            </a:r>
          </a:p>
          <a:p>
            <a:pPr eaLnBrk="1" hangingPunct="1">
              <a:buNone/>
              <a:defRPr/>
            </a:pPr>
            <a:r>
              <a:rPr lang="el-GR" sz="2000" dirty="0" smtClean="0"/>
              <a:t>	</a:t>
            </a:r>
            <a:r>
              <a:rPr lang="el-GR" sz="2000" dirty="0" err="1" smtClean="0"/>
              <a:t>Ουρίνωμα</a:t>
            </a:r>
            <a:endParaRPr lang="en-GB" sz="2000" dirty="0" smtClean="0"/>
          </a:p>
        </p:txBody>
      </p:sp>
      <p:pic>
        <p:nvPicPr>
          <p:cNvPr id="38916" name="Picture 4" descr="PUVprenatalUS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084388"/>
            <a:ext cx="4037013" cy="356235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Βαλβίδες οπίσθιας ουρήθρας</a:t>
            </a:r>
            <a:endParaRPr lang="en-GB" sz="2000" dirty="0" smtClean="0"/>
          </a:p>
        </p:txBody>
      </p:sp>
      <p:pic>
        <p:nvPicPr>
          <p:cNvPr id="39939" name="Picture 3" descr="PUVtype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648" y="1556792"/>
            <a:ext cx="3833813" cy="4530725"/>
          </a:xfrm>
          <a:noFill/>
        </p:spPr>
      </p:pic>
      <p:pic>
        <p:nvPicPr>
          <p:cNvPr id="39940" name="Picture 4" descr="PUVcyst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84168" y="1556792"/>
            <a:ext cx="2360613" cy="4530725"/>
          </a:xfrm>
          <a:noFill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965325" y="2022475"/>
            <a:ext cx="1039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>
                <a:solidFill>
                  <a:schemeClr val="bg2"/>
                </a:solidFill>
                <a:latin typeface="Times New Roman" charset="0"/>
              </a:rPr>
              <a:t>Type I</a:t>
            </a:r>
            <a:endParaRPr lang="en-GB" sz="2400" b="1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Σύνδρομο</a:t>
            </a:r>
            <a:r>
              <a:rPr lang="fr-FR" sz="2000" dirty="0" smtClean="0"/>
              <a:t> </a:t>
            </a:r>
            <a:r>
              <a:rPr lang="fr-FR" sz="2000" dirty="0" smtClean="0"/>
              <a:t>Prune</a:t>
            </a:r>
            <a:r>
              <a:rPr lang="en-US" sz="2000" dirty="0" smtClean="0"/>
              <a:t> </a:t>
            </a:r>
            <a:r>
              <a:rPr lang="en-US" sz="2000" dirty="0" smtClean="0"/>
              <a:t>belly</a:t>
            </a:r>
            <a:endParaRPr lang="en-GB" sz="2000" dirty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2332037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Υποπλασία των μυών του πρόσθιου κοιλιακού τοιχώματος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Αμφοτερόπλευρη εκτοπία (κοιλιακή) των όρχεων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Αμφοτερόπλευρη ουρητηρο-υδρονέφρωση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err="1" smtClean="0"/>
              <a:t>Μεγακύστη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Μη αποφρακτική διάταση της οπίσθιας ουρήθρας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Ποικίλου βαθμού νεφρική δυσπλασία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Σύνδρομο</a:t>
            </a:r>
            <a:r>
              <a:rPr lang="fr-FR" sz="2000" dirty="0" smtClean="0"/>
              <a:t> </a:t>
            </a:r>
            <a:r>
              <a:rPr lang="fr-FR" sz="2000" dirty="0" smtClean="0"/>
              <a:t>Prune</a:t>
            </a:r>
            <a:r>
              <a:rPr lang="en-US" sz="2000" dirty="0" smtClean="0"/>
              <a:t> </a:t>
            </a:r>
            <a:r>
              <a:rPr lang="en-US" sz="2000" dirty="0" smtClean="0"/>
              <a:t>belly</a:t>
            </a:r>
            <a:endParaRPr lang="en-GB" sz="2000" dirty="0" smtClean="0"/>
          </a:p>
        </p:txBody>
      </p:sp>
      <p:pic>
        <p:nvPicPr>
          <p:cNvPr id="45059" name="Picture 3" descr="Prunebellydrain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204864"/>
            <a:ext cx="4055984" cy="2874541"/>
          </a:xfrm>
          <a:noFill/>
        </p:spPr>
      </p:pic>
      <p:pic>
        <p:nvPicPr>
          <p:cNvPr id="4" name="Picture 4" descr="prunebellydial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15616" y="1484784"/>
            <a:ext cx="2824163" cy="4530725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Κυστεοουρητηρική παλινδρόμηση</a:t>
            </a:r>
            <a:endParaRPr lang="en-GB" sz="2000" dirty="0" smtClean="0"/>
          </a:p>
        </p:txBody>
      </p:sp>
      <p:pic>
        <p:nvPicPr>
          <p:cNvPr id="4" name="Picture 4" descr="VUR ty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700808"/>
            <a:ext cx="7656959" cy="3384376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Αντιπαλινδρομικός μηχανισμός</a:t>
            </a:r>
            <a:endParaRPr lang="en-GB" sz="2000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2564904"/>
            <a:ext cx="4038600" cy="297393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Μήκος της ενδοτοιχωματικής πορείας του ουρητήρα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Θέση του στομίου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Μορφολογία του στομίου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Ενδοτικότητα της ουροδόχου κύστεως</a:t>
            </a:r>
            <a:endParaRPr lang="en-GB" sz="2000" dirty="0" smtClean="0"/>
          </a:p>
        </p:txBody>
      </p:sp>
      <p:pic>
        <p:nvPicPr>
          <p:cNvPr id="5" name="Picture 5" descr="bbmapAsset?appID=NGE&amp;isbn=978-1-4160-6127-4&amp;eid=4-u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357" y="2132856"/>
            <a:ext cx="419322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Προγεννητική διάγνωση</a:t>
            </a:r>
            <a:br>
              <a:rPr lang="el-GR" sz="2000" dirty="0" smtClean="0"/>
            </a:br>
            <a:r>
              <a:rPr lang="el-GR" sz="2000" dirty="0" smtClean="0"/>
              <a:t>Υπερηχογράφημα</a:t>
            </a:r>
            <a:endParaRPr lang="en-GB" sz="20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dirty="0" smtClean="0"/>
              <a:t>Μορφολογία του παρεγχύματος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Αριθμός και θέση των νεφρών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Παρουσία όγκων</a:t>
            </a:r>
            <a:r>
              <a:rPr lang="fr-FR" sz="2000" dirty="0" smtClean="0"/>
              <a:t>	</a:t>
            </a:r>
          </a:p>
          <a:p>
            <a:pPr eaLnBrk="1" hangingPunct="1">
              <a:defRPr/>
            </a:pPr>
            <a:r>
              <a:rPr lang="el-GR" sz="2000" dirty="0" smtClean="0"/>
              <a:t>Μορφολογία των έξω γεννητικών οργάνων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Αμνιοκέντηση</a:t>
            </a:r>
            <a:endParaRPr lang="en-GB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fr-FR" sz="2800" dirty="0" smtClean="0"/>
          </a:p>
          <a:p>
            <a:pPr eaLnBrk="1" hangingPunct="1">
              <a:defRPr/>
            </a:pPr>
            <a:endParaRPr lang="en-GB" sz="28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Κυστεοουρητηρική παλινδρόμηση</a:t>
            </a:r>
            <a:endParaRPr lang="en-GB" sz="2000" dirty="0" smtClean="0"/>
          </a:p>
        </p:txBody>
      </p:sp>
      <p:pic>
        <p:nvPicPr>
          <p:cNvPr id="49155" name="Picture 3" descr="gradeIIreflux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19238" y="1600200"/>
            <a:ext cx="1914525" cy="4530725"/>
          </a:xfrm>
          <a:noFill/>
        </p:spPr>
      </p:pic>
      <p:pic>
        <p:nvPicPr>
          <p:cNvPr id="49156" name="Picture 4" descr="massivereflux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03838" y="1600200"/>
            <a:ext cx="2725737" cy="4530725"/>
          </a:xfrm>
          <a:noFill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355725" y="5600700"/>
            <a:ext cx="952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Times New Roman" charset="0"/>
              </a:rPr>
              <a:t>Grade II</a:t>
            </a:r>
            <a:endParaRPr lang="en-GB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470525" y="5576888"/>
            <a:ext cx="1052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chemeClr val="bg2"/>
                </a:solidFill>
                <a:latin typeface="Times New Roman" charset="0"/>
              </a:rPr>
              <a:t>Grade V</a:t>
            </a:r>
            <a:endParaRPr lang="en-GB" sz="200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Ενδοπαρεγχυματική παλινδρόμηση</a:t>
            </a:r>
            <a:endParaRPr lang="en-GB" sz="2000" dirty="0" smtClean="0"/>
          </a:p>
        </p:txBody>
      </p:sp>
      <p:pic>
        <p:nvPicPr>
          <p:cNvPr id="50179" name="Picture 3" descr="intrarrenalreflu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27784" y="3717032"/>
            <a:ext cx="3723030" cy="2764904"/>
          </a:xfrm>
          <a:noFill/>
        </p:spPr>
      </p:pic>
      <p:pic>
        <p:nvPicPr>
          <p:cNvPr id="4" name="Picture 4" descr="Renal Papillae Def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19672" y="1412776"/>
            <a:ext cx="5466160" cy="2232248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Νεφροπάθεια της παλινδρόμησης</a:t>
            </a:r>
            <a:endParaRPr lang="en-GB" sz="2000" dirty="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832"/>
            <a:ext cx="4037013" cy="421409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Νεφρική δυσπλασία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Υποτροπιάζουσες πυελονεφρίτιδες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Ελάττωση του νεφρωνικού αποθέματος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Υπέρταση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000" dirty="0" smtClean="0"/>
              <a:t>10-15% </a:t>
            </a:r>
            <a:r>
              <a:rPr lang="el-GR" sz="2000" dirty="0" smtClean="0"/>
              <a:t>της νεφρικής ανεπάρκειας τελικού σταδίου</a:t>
            </a:r>
            <a:endParaRPr lang="en-GB" sz="2000" dirty="0" smtClean="0"/>
          </a:p>
        </p:txBody>
      </p:sp>
      <p:pic>
        <p:nvPicPr>
          <p:cNvPr id="51204" name="Picture 4" descr="scarrykidneyU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2060848"/>
            <a:ext cx="4038600" cy="241617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Νεφροπάθεια της παλινδρόμησης</a:t>
            </a:r>
            <a:endParaRPr lang="en-GB" sz="2000" dirty="0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30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Σπινθηρογράφημα</a:t>
            </a:r>
            <a:r>
              <a:rPr lang="fr-FR" sz="2000" dirty="0" smtClean="0"/>
              <a:t> D.M.S.A</a:t>
            </a:r>
          </a:p>
          <a:p>
            <a:pPr eaLnBrk="1" hangingPunct="1">
              <a:defRPr/>
            </a:pPr>
            <a:r>
              <a:rPr lang="el-GR" sz="2000" dirty="0" smtClean="0"/>
              <a:t>Παρεγχυματικές ουλές</a:t>
            </a:r>
            <a:r>
              <a:rPr lang="fr-FR" sz="2000" dirty="0" smtClean="0"/>
              <a:t> </a:t>
            </a:r>
            <a:r>
              <a:rPr lang="el-GR" sz="2000" dirty="0" smtClean="0"/>
              <a:t>απότοκες των πυελονεφρίτιδων</a:t>
            </a:r>
            <a:endParaRPr lang="en-GB" sz="2000" dirty="0" smtClean="0"/>
          </a:p>
        </p:txBody>
      </p:sp>
      <p:pic>
        <p:nvPicPr>
          <p:cNvPr id="52228" name="Picture 4" descr="scintigraphydms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6775" y="1600200"/>
            <a:ext cx="3979863" cy="453072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Νεφροπάθεια της παλινδρόμησης</a:t>
            </a:r>
            <a:endParaRPr lang="en-GB" sz="2000" dirty="0" smtClean="0"/>
          </a:p>
        </p:txBody>
      </p:sp>
      <p:pic>
        <p:nvPicPr>
          <p:cNvPr id="53251" name="Picture 3" descr="renaldysplasia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3188" y="1600200"/>
            <a:ext cx="2203450" cy="4530725"/>
          </a:xfrm>
          <a:noFill/>
        </p:spPr>
      </p:pic>
      <p:pic>
        <p:nvPicPr>
          <p:cNvPr id="53252" name="Picture 4" descr="renaldysplasia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89575" y="1600200"/>
            <a:ext cx="2354263" cy="453072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el-GR" sz="2200" dirty="0" smtClean="0"/>
              <a:t>Κυστεο-</a:t>
            </a:r>
            <a:r>
              <a:rPr lang="el-GR" sz="2200" dirty="0" err="1" smtClean="0"/>
              <a:t>ουρητηρική </a:t>
            </a:r>
            <a:r>
              <a:rPr lang="el-GR" sz="2200" dirty="0" smtClean="0"/>
              <a:t>παλινδρόμηση</a:t>
            </a:r>
            <a:br>
              <a:rPr lang="el-GR" sz="2200" dirty="0" smtClean="0"/>
            </a:br>
            <a:r>
              <a:rPr lang="el-GR" sz="2200" dirty="0" smtClean="0"/>
              <a:t>Ενδοσκοπική διόρθωση</a:t>
            </a:r>
            <a:endParaRPr lang="en-GB" sz="2200" dirty="0" smtClean="0"/>
          </a:p>
        </p:txBody>
      </p:sp>
      <p:pic>
        <p:nvPicPr>
          <p:cNvPr id="21506" name="Picture 2" descr="Αποτέλεσμα εικόνας για sting technique v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6265573" cy="3414886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93688"/>
            <a:ext cx="8637588" cy="11906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Χειρουργική θεραπεία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l-GR" sz="2000" dirty="0" smtClean="0"/>
              <a:t>Μετεμφύτευση ουρητήρων</a:t>
            </a:r>
            <a:r>
              <a:rPr lang="en-US" sz="2000" dirty="0" smtClean="0"/>
              <a:t>)</a:t>
            </a:r>
            <a:endParaRPr lang="en-GB" sz="2000" dirty="0" smtClean="0"/>
          </a:p>
        </p:txBody>
      </p:sp>
      <p:pic>
        <p:nvPicPr>
          <p:cNvPr id="55299" name="Picture 3" descr="coh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1844824"/>
            <a:ext cx="5961062" cy="4530725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Ουρητηροκήλη</a:t>
            </a:r>
            <a:endParaRPr lang="en-GB" sz="2000" dirty="0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544" y="1700808"/>
            <a:ext cx="4406900" cy="4530725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l-GR" sz="2000" dirty="0" smtClean="0"/>
              <a:t>	Ψευδοκυστική διάταση του κατώτερου άκρου του ουρητήρα</a:t>
            </a:r>
            <a:endParaRPr lang="fr-FR" sz="2000" dirty="0" smtClean="0"/>
          </a:p>
          <a:p>
            <a:pPr eaLnBrk="1" hangingPunct="1">
              <a:buNone/>
              <a:defRPr/>
            </a:pPr>
            <a:endParaRPr lang="el-GR" sz="2000" dirty="0" smtClean="0"/>
          </a:p>
          <a:p>
            <a:pPr eaLnBrk="1" hangingPunct="1">
              <a:buNone/>
              <a:defRPr/>
            </a:pPr>
            <a:r>
              <a:rPr lang="el-GR" sz="2000" dirty="0" smtClean="0"/>
              <a:t>	Στένωση του στομίου</a:t>
            </a:r>
            <a:endParaRPr lang="fr-FR" sz="2000" dirty="0" smtClean="0"/>
          </a:p>
          <a:p>
            <a:pPr eaLnBrk="1" hangingPunct="1">
              <a:buNone/>
              <a:defRPr/>
            </a:pPr>
            <a:endParaRPr lang="el-GR" sz="2000" dirty="0" smtClean="0"/>
          </a:p>
          <a:p>
            <a:pPr eaLnBrk="1" hangingPunct="1">
              <a:buNone/>
              <a:defRPr/>
            </a:pPr>
            <a:r>
              <a:rPr lang="el-GR" sz="2000" dirty="0" smtClean="0"/>
              <a:t>	Σε απλό ουρητήρα η επί διπλασιασμού</a:t>
            </a:r>
            <a:endParaRPr lang="fr-FR" sz="2000" dirty="0" smtClean="0"/>
          </a:p>
          <a:p>
            <a:pPr eaLnBrk="1" hangingPunct="1">
              <a:buNone/>
              <a:defRPr/>
            </a:pPr>
            <a:endParaRPr lang="el-GR" sz="2000" dirty="0" smtClean="0"/>
          </a:p>
          <a:p>
            <a:pPr lvl="1">
              <a:buNone/>
              <a:defRPr/>
            </a:pPr>
            <a:r>
              <a:rPr lang="el-GR" sz="1600" dirty="0" smtClean="0"/>
              <a:t>Ορθότοπη η έκτοπη</a:t>
            </a:r>
            <a:endParaRPr lang="fr-FR" sz="1600" dirty="0" smtClean="0"/>
          </a:p>
          <a:p>
            <a:pPr lvl="1" eaLnBrk="1" hangingPunct="1">
              <a:buNone/>
              <a:defRPr/>
            </a:pPr>
            <a:r>
              <a:rPr lang="el-GR" sz="2000" dirty="0" smtClean="0"/>
              <a:t>Ενδοκυστική</a:t>
            </a:r>
            <a:endParaRPr lang="fr-FR" sz="2000" dirty="0" smtClean="0"/>
          </a:p>
          <a:p>
            <a:pPr lvl="1" eaLnBrk="1" hangingPunct="1">
              <a:buNone/>
              <a:defRPr/>
            </a:pPr>
            <a:r>
              <a:rPr lang="el-GR" sz="2000" dirty="0" smtClean="0"/>
              <a:t>Εξωκυστική</a:t>
            </a:r>
            <a:endParaRPr lang="fr-FR" sz="2000" dirty="0" smtClean="0"/>
          </a:p>
          <a:p>
            <a:pPr eaLnBrk="1" hangingPunct="1">
              <a:defRPr/>
            </a:pPr>
            <a:endParaRPr lang="en-GB" sz="2800" dirty="0" smtClean="0"/>
          </a:p>
        </p:txBody>
      </p:sp>
      <p:pic>
        <p:nvPicPr>
          <p:cNvPr id="6" name="Picture 2" descr="Αποτέλεσμα εικόνας για ureteroce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1124744"/>
            <a:ext cx="4000500" cy="544830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Ουρητηροκήλη- Θεραπεία</a:t>
            </a:r>
            <a:endParaRPr lang="en-GB" sz="2000" dirty="0" smtClean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Χειρουργική θεραπεία</a:t>
            </a:r>
            <a:endParaRPr lang="fr-FR" sz="2000" dirty="0" smtClean="0"/>
          </a:p>
          <a:p>
            <a:pPr lvl="1" eaLnBrk="1" hangingPunct="1">
              <a:defRPr/>
            </a:pPr>
            <a:r>
              <a:rPr lang="el-GR" sz="2000" dirty="0" smtClean="0"/>
              <a:t>Ημινεφρεκτομή του άνω πόλου</a:t>
            </a:r>
            <a:endParaRPr lang="fr-FR" sz="2000" dirty="0" smtClean="0"/>
          </a:p>
          <a:p>
            <a:pPr lvl="1" eaLnBrk="1" hangingPunct="1">
              <a:defRPr/>
            </a:pPr>
            <a:r>
              <a:rPr lang="el-GR" sz="2000" dirty="0" smtClean="0"/>
              <a:t>Ανακατασκευή του τριγώνου με μετεμφύτευση του ουρητήρα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Ανωμαλίες του ουραχού</a:t>
            </a:r>
            <a:endParaRPr lang="en-GB" sz="2000" dirty="0" smtClean="0"/>
          </a:p>
        </p:txBody>
      </p:sp>
      <p:pic>
        <p:nvPicPr>
          <p:cNvPr id="11266" name="Picture 2" descr="Αποτέλεσμα εικόνας για urach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340768"/>
            <a:ext cx="5133975" cy="5029201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Προγεννητικό Υπερηχογράφημα</a:t>
            </a:r>
            <a:endParaRPr lang="en-GB" sz="20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428868"/>
            <a:ext cx="4037013" cy="3702057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dirty="0" smtClean="0"/>
              <a:t>Η συχνότητα αποκάλυψης ανωμαλιών του ουροποιητικού ποικίλει από</a:t>
            </a:r>
            <a:r>
              <a:rPr lang="en-US" sz="2000" dirty="0" smtClean="0"/>
              <a:t> 0,18% </a:t>
            </a:r>
            <a:r>
              <a:rPr lang="el-GR" sz="2000" dirty="0" smtClean="0"/>
              <a:t>έως </a:t>
            </a:r>
            <a:r>
              <a:rPr lang="en-US" sz="2000" dirty="0" smtClean="0"/>
              <a:t>1%</a:t>
            </a:r>
          </a:p>
          <a:p>
            <a:pPr eaLnBrk="1" hangingPunct="1">
              <a:defRPr/>
            </a:pPr>
            <a:r>
              <a:rPr lang="el-GR" sz="2000" dirty="0" smtClean="0"/>
              <a:t>Θεωρείται παθολογική η διάταση της νεφρικής πυέλου</a:t>
            </a:r>
            <a:r>
              <a:rPr lang="en-US" sz="2000" dirty="0" smtClean="0"/>
              <a:t> &gt;10mm </a:t>
            </a:r>
            <a:r>
              <a:rPr lang="el-GR" sz="2000" dirty="0" smtClean="0"/>
              <a:t>μετά την </a:t>
            </a:r>
            <a:r>
              <a:rPr lang="en-US" sz="2000" dirty="0" smtClean="0"/>
              <a:t> 28</a:t>
            </a:r>
            <a:r>
              <a:rPr lang="el-GR" sz="2000" dirty="0" smtClean="0"/>
              <a:t>η</a:t>
            </a:r>
            <a:r>
              <a:rPr lang="en-US" sz="2000" dirty="0" smtClean="0"/>
              <a:t> </a:t>
            </a:r>
            <a:r>
              <a:rPr lang="el-GR" sz="2000" dirty="0" smtClean="0"/>
              <a:t>εβδομάδα της κύησης</a:t>
            </a:r>
            <a:r>
              <a:rPr lang="en-US" sz="2000" dirty="0" smtClean="0"/>
              <a:t> (Langer 1995</a:t>
            </a:r>
            <a:r>
              <a:rPr lang="en-US" sz="2400" dirty="0" smtClean="0"/>
              <a:t>)</a:t>
            </a:r>
            <a:endParaRPr lang="en-GB" sz="2400" dirty="0" smtClean="0"/>
          </a:p>
        </p:txBody>
      </p:sp>
      <p:pic>
        <p:nvPicPr>
          <p:cNvPr id="8196" name="Picture 4" descr="antenatalUSpelviuretdila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05038"/>
            <a:ext cx="4038600" cy="3319462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13112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>
                <a:latin typeface="+mn-lt"/>
              </a:rPr>
              <a:t>Ελλείμματα του προσθίου κοιλιακού τοιχώματος</a:t>
            </a:r>
            <a:endParaRPr lang="en-US" sz="2000" dirty="0" smtClean="0">
              <a:latin typeface="+mn-lt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sz="4000" dirty="0" smtClean="0">
              <a:solidFill>
                <a:srgbClr val="FFFF99"/>
              </a:solidFill>
              <a:latin typeface="Century Gothic" pitchFamily="34" charset="0"/>
            </a:endParaRPr>
          </a:p>
          <a:p>
            <a:pPr eaLnBrk="1" hangingPunct="1">
              <a:defRPr/>
            </a:pPr>
            <a:endParaRPr lang="el-GR" sz="4000" dirty="0" smtClean="0">
              <a:solidFill>
                <a:srgbClr val="FFFF99"/>
              </a:solidFill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el-GR" sz="2000" dirty="0" smtClean="0">
                <a:latin typeface="Calibri" pitchFamily="34" charset="0"/>
              </a:rPr>
              <a:t>Εκστροφή ουροδόχου κύστεως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el-GR" sz="2000" dirty="0" smtClean="0">
                <a:latin typeface="Calibri" pitchFamily="34" charset="0"/>
              </a:rPr>
              <a:t>Εκστροφή κλοάκης</a:t>
            </a:r>
            <a:endParaRPr lang="en-GB" sz="2000" dirty="0" smtClean="0">
              <a:latin typeface="Calibri" pitchFamily="34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>
                <a:latin typeface="+mn-lt"/>
                <a:cs typeface="Arial" pitchFamily="34" charset="0"/>
              </a:rPr>
              <a:t>Εκστροφή ουροδόχου κύστεως</a:t>
            </a:r>
            <a:endParaRPr lang="fr-FR" sz="2000" dirty="0" smtClean="0">
              <a:latin typeface="+mn-lt"/>
              <a:cs typeface="Arial" pitchFamily="34" charset="0"/>
            </a:endParaRPr>
          </a:p>
        </p:txBody>
      </p:sp>
      <p:pic>
        <p:nvPicPr>
          <p:cNvPr id="62467" name="Picture 3" descr="bladderextrophy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19325" y="1600200"/>
            <a:ext cx="4705350" cy="4530725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000" dirty="0">
                <a:latin typeface="Calibri" pitchFamily="34" charset="0"/>
              </a:rPr>
              <a:t>Εκστροφή κλοάκης</a:t>
            </a:r>
            <a:endParaRPr lang="fr-FR" sz="2000" dirty="0" smtClean="0">
              <a:solidFill>
                <a:srgbClr val="FFFF99"/>
              </a:solidFill>
              <a:latin typeface="Century Gothic" pitchFamily="34" charset="0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idx="1"/>
          </p:nvPr>
        </p:nvGraphicFramePr>
        <p:xfrm>
          <a:off x="1366838" y="1600200"/>
          <a:ext cx="6410325" cy="4530725"/>
        </p:xfrm>
        <a:graphic>
          <a:graphicData uri="http://schemas.openxmlformats.org/presentationml/2006/ole">
            <p:oleObj spid="_x0000_s1026" name="Photo Editor Photo" r:id="rId4" imgW="12885714" imgH="8923810" progId="">
              <p:embed/>
            </p:oleObj>
          </a:graphicData>
        </a:graphic>
      </p:graphicFrame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>
                <a:latin typeface="Calibri" pitchFamily="34" charset="0"/>
              </a:rPr>
              <a:t>Επισπαδίας</a:t>
            </a:r>
            <a:endParaRPr lang="fr-FR" sz="2000" dirty="0" smtClean="0">
              <a:latin typeface="Calibri" pitchFamily="34" charset="0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Θεραπεία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000" dirty="0" smtClean="0"/>
              <a:t>	 Χειρουργική αποκατάσταση σε ένα χρόνο</a:t>
            </a:r>
            <a:endParaRPr lang="en-US" sz="2000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3357554" y="2357430"/>
          <a:ext cx="4038600" cy="3324225"/>
        </p:xfrm>
        <a:graphic>
          <a:graphicData uri="http://schemas.openxmlformats.org/presentationml/2006/ole">
            <p:oleObj spid="_x0000_s2050" name="Photo Editor Photo" r:id="rId4" imgW="5009524" imgH="4123810" progId="">
              <p:embed/>
            </p:oleObj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Υποσπαδίας</a:t>
            </a:r>
            <a:endParaRPr lang="en-GB" sz="2000" dirty="0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30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Ανωμαλία σύγκλησης της ουρηθρικής πλάκας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Στόμιο σε κοιλιακή θέση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Χορδή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Ανωμαλία της πόσθης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Δισχιδές όσχεο</a:t>
            </a:r>
            <a:endParaRPr lang="en-GB" sz="2000" dirty="0" smtClean="0"/>
          </a:p>
        </p:txBody>
      </p:sp>
      <p:pic>
        <p:nvPicPr>
          <p:cNvPr id="65540" name="Picture 4" descr="hypospadpenoscro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19675" y="1600200"/>
            <a:ext cx="3294063" cy="453072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Υποσπαδίας</a:t>
            </a:r>
            <a:endParaRPr lang="en-GB" sz="2000" dirty="0" smtClean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Καρυότυπος</a:t>
            </a:r>
          </a:p>
          <a:p>
            <a:pPr eaLnBrk="1" hangingPunct="1">
              <a:defRPr/>
            </a:pPr>
            <a:r>
              <a:rPr lang="el-GR" sz="2000" dirty="0" smtClean="0"/>
              <a:t>Υπερηχογράφημα νεφρών</a:t>
            </a:r>
            <a:endParaRPr lang="en-GB" sz="2000" dirty="0" smtClean="0"/>
          </a:p>
        </p:txBody>
      </p:sp>
      <p:pic>
        <p:nvPicPr>
          <p:cNvPr id="66564" name="Picture 4" descr="hypospenoscr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87425" y="1600200"/>
            <a:ext cx="2978150" cy="453072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Υποσπαδίας</a:t>
            </a:r>
            <a:endParaRPr lang="en-GB" sz="2000" dirty="0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996952"/>
            <a:ext cx="4038600" cy="31339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Χειρουργική θεραπεία μεταξύ 12 και 18 μηνός</a:t>
            </a:r>
            <a:endParaRPr lang="fr-FR" sz="2000" dirty="0" smtClean="0"/>
          </a:p>
          <a:p>
            <a:pPr eaLnBrk="1" hangingPunct="1">
              <a:defRPr/>
            </a:pPr>
            <a:r>
              <a:rPr lang="el-GR" sz="2000" dirty="0" smtClean="0"/>
              <a:t>Πάρα πολλές διαφορετικές χειρουργικές τεχνικές</a:t>
            </a:r>
            <a:endParaRPr lang="en-GB" sz="2000" dirty="0" smtClean="0"/>
          </a:p>
        </p:txBody>
      </p:sp>
      <p:pic>
        <p:nvPicPr>
          <p:cNvPr id="67588" name="Picture 4" descr="hypgland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200275"/>
            <a:ext cx="4037013" cy="3328988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Εμβρυολογία</a:t>
            </a:r>
            <a:endParaRPr lang="el-GR" sz="2000" dirty="0"/>
          </a:p>
        </p:txBody>
      </p:sp>
      <p:pic>
        <p:nvPicPr>
          <p:cNvPr id="4" name="Picture 2" descr="C:\Users\Xenophon\Pictures\showimage.cfm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285782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Xenophon\Pictures\adnc489956_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348880"/>
            <a:ext cx="317023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Μορφολογικοί προσδιορισμοί</a:t>
            </a:r>
          </a:p>
        </p:txBody>
      </p:sp>
      <p:sp>
        <p:nvSpPr>
          <p:cNvPr id="1024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552922"/>
            <a:ext cx="4906963" cy="5305078"/>
          </a:xfrm>
        </p:spPr>
        <p:txBody>
          <a:bodyPr/>
          <a:lstStyle/>
          <a:p>
            <a:r>
              <a:rPr lang="el-GR" sz="2000" dirty="0" smtClean="0"/>
              <a:t>Θέση έξω στομίου ουρήθρας</a:t>
            </a:r>
          </a:p>
          <a:p>
            <a:r>
              <a:rPr lang="el-GR" sz="2000" dirty="0" smtClean="0"/>
              <a:t>Χορδή</a:t>
            </a:r>
          </a:p>
          <a:p>
            <a:endParaRPr lang="el-GR" dirty="0" smtClean="0"/>
          </a:p>
          <a:p>
            <a:endParaRPr lang="el-GR" dirty="0" smtClean="0"/>
          </a:p>
        </p:txBody>
      </p:sp>
      <p:pic>
        <p:nvPicPr>
          <p:cNvPr id="10244" name="Picture 2" descr="http://www.hypospadie-zentrum.de/chordee_deep_gi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32856"/>
            <a:ext cx="26765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G:\hy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212976"/>
            <a:ext cx="2913359" cy="312494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.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039" y="1600200"/>
            <a:ext cx="299792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ig.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9687" y="402682"/>
            <a:ext cx="4060545" cy="61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Αντιμετώπιση μετά τον τοκετό</a:t>
            </a:r>
            <a:endParaRPr lang="en-GB" sz="200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Υπερηχογράφημα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Ενδοφλέβια πυελογραφία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Ανιούσα κυστεο-ουρηθρογραφία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Σπινθηρογράφημα νεφρών</a:t>
            </a:r>
            <a:endParaRPr lang="fr-FR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D.M.S.A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D.T.P.A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M.A.G 3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dirty="0" smtClean="0"/>
              <a:t>Δοκιμασία Φουροσεμίδης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Διαθεσιμότητα ιστών</a:t>
            </a:r>
            <a:endParaRPr lang="el-GR" sz="2000" dirty="0"/>
          </a:p>
        </p:txBody>
      </p:sp>
      <p:pic>
        <p:nvPicPr>
          <p:cNvPr id="4" name="Picture 2" descr="Fig.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725" y="1629569"/>
            <a:ext cx="51625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Xenophon\Pictures\bbmapAsse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41375"/>
            <a:ext cx="6923088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Testicular Dysgenesis Syndrome</a:t>
            </a:r>
            <a:endParaRPr lang="el-GR" sz="2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000" dirty="0" smtClean="0"/>
              <a:t>Κρυψορχία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000" dirty="0" smtClean="0"/>
              <a:t>Υποσπαδίας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000" dirty="0" smtClean="0"/>
              <a:t>Διαταραχή σπερματογένεσης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000" dirty="0" smtClean="0"/>
              <a:t>Καρκίνος των γεννητικών κυττάρων του όρχεως (</a:t>
            </a:r>
            <a:r>
              <a:rPr lang="en-US" sz="2000" dirty="0" smtClean="0"/>
              <a:t>Testicular germ cell cancer)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000" dirty="0" smtClean="0"/>
              <a:t>Παθολογικές τιμές ορμονών αναπαραγωγής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000" dirty="0" smtClean="0"/>
              <a:t>Μείωση μεγέθους και όγκου αρρένων οργάνων αναπαραγωγής</a:t>
            </a:r>
            <a:endParaRPr lang="el-GR" sz="2000" dirty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71888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Xenophon\Pictures\showimage.cfm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39752" y="247670"/>
            <a:ext cx="4752528" cy="633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Αμφίβολα έξω γεννητικά όργανα</a:t>
            </a:r>
            <a:endParaRPr lang="en-GB" sz="2000" dirty="0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78300" cy="4530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Ατελής </a:t>
            </a:r>
            <a:r>
              <a:rPr lang="el-GR" sz="2000" dirty="0" err="1" smtClean="0"/>
              <a:t>αρρενοποίηση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Ατελής έκκριση της εμβρυϊκής τεστοστερόνης και </a:t>
            </a:r>
            <a:r>
              <a:rPr lang="el-GR" sz="2000" dirty="0" err="1" smtClean="0"/>
              <a:t>αντιμυλλεριανής</a:t>
            </a:r>
            <a:r>
              <a:rPr lang="el-GR" sz="2000" dirty="0" smtClean="0"/>
              <a:t> ορμόνης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err="1" smtClean="0"/>
              <a:t>Καρυοτυπικές</a:t>
            </a:r>
            <a:r>
              <a:rPr lang="el-GR" sz="2000" dirty="0" smtClean="0"/>
              <a:t> ανωμαλίες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Ανεπάρκεια των υποδοχέων των ανδρογόνων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/>
              <a:t>Συγγενής υπερπλασία των επινεφριδίων</a:t>
            </a:r>
            <a:r>
              <a:rPr lang="fr-FR" sz="2000" dirty="0" smtClean="0"/>
              <a:t> (</a:t>
            </a:r>
            <a:r>
              <a:rPr lang="el-GR" sz="2000" dirty="0" err="1" smtClean="0"/>
              <a:t>Ενζυματική</a:t>
            </a:r>
            <a:r>
              <a:rPr lang="el-GR" sz="2000" dirty="0" smtClean="0"/>
              <a:t> ανεπάρκεια</a:t>
            </a:r>
            <a:r>
              <a:rPr lang="fr-FR" sz="2000" dirty="0" smtClean="0"/>
              <a:t>)</a:t>
            </a:r>
            <a:endParaRPr lang="en-GB" sz="2000" dirty="0" smtClean="0"/>
          </a:p>
        </p:txBody>
      </p:sp>
      <p:pic>
        <p:nvPicPr>
          <p:cNvPr id="68612" name="Picture 4" descr="interse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1250" y="1600200"/>
            <a:ext cx="3490913" cy="453072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bmapAsset?appID=NGE&amp;isbn=978-1-4160-6127-4&amp;eid=4-u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484313"/>
            <a:ext cx="4824412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000" dirty="0" smtClean="0"/>
              <a:t>Εμβρυολογία νεφρού</a:t>
            </a:r>
            <a:endParaRPr lang="el-GR" sz="2000" dirty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7762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000" dirty="0" smtClean="0"/>
              <a:t>Εμβρυολογία νεφρού</a:t>
            </a:r>
            <a:endParaRPr lang="el-GR" sz="2000" dirty="0"/>
          </a:p>
        </p:txBody>
      </p:sp>
      <p:pic>
        <p:nvPicPr>
          <p:cNvPr id="11267" name="Picture 8" descr="Ureter Embry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3728" y="1700808"/>
            <a:ext cx="4824413" cy="4354512"/>
          </a:xfrm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764704"/>
            <a:ext cx="5390816" cy="5284069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/>
              <a:t>Ανωμαλίες της οργανογένεσης του νεφρού</a:t>
            </a:r>
            <a:endParaRPr lang="en-GB" sz="2000" dirty="0" smtClean="0"/>
          </a:p>
        </p:txBody>
      </p:sp>
      <p:pic>
        <p:nvPicPr>
          <p:cNvPr id="13315" name="Picture 3" descr="renaldyspl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72198" y="1714488"/>
            <a:ext cx="2365375" cy="4119563"/>
          </a:xfrm>
          <a:noFill/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93725" y="2555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GB" sz="2400">
              <a:latin typeface="Times New Roman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05000"/>
            <a:ext cx="5029200" cy="41195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Νεφρική αγενεσία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Ετερόπλευρη</a:t>
            </a:r>
            <a:endParaRPr lang="en-US" sz="20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1/500 a 1/1800 </a:t>
            </a:r>
            <a:r>
              <a:rPr lang="el-GR" sz="2000" dirty="0" smtClean="0"/>
              <a:t>γεννήσεις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Αμφοτερόπλευρη</a:t>
            </a:r>
            <a:endParaRPr lang="en-US" sz="2000" dirty="0" smtClean="0"/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/>
              <a:t>Σύνδρομο του</a:t>
            </a:r>
            <a:r>
              <a:rPr lang="en-US" sz="2000" dirty="0" smtClean="0"/>
              <a:t> Potter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/>
              <a:t>Είναι σπανιότατες</a:t>
            </a:r>
            <a:endParaRPr lang="en-US" sz="2000" dirty="0" smtClean="0"/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/>
              <a:t>Θνησιγενή έμβρυα </a:t>
            </a:r>
            <a:r>
              <a:rPr lang="en-US" sz="2000" dirty="0" smtClean="0"/>
              <a:t>: </a:t>
            </a:r>
            <a:r>
              <a:rPr lang="el-GR" sz="2000" dirty="0" smtClean="0"/>
              <a:t>Υποπλασία του πνευμονικού παρεγχύματος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Νεφρική υποπλασία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Νεφρική δυσπλασία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Απλασία: ακραία μορφή υποπλασίας</a:t>
            </a:r>
            <a:endParaRPr lang="en-GB" sz="2000" dirty="0" smtClean="0"/>
          </a:p>
        </p:txBody>
      </p:sp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938</Words>
  <Application>Microsoft Office PowerPoint</Application>
  <PresentationFormat>Προβολή στην οθόνη (4:3)</PresentationFormat>
  <Paragraphs>282</Paragraphs>
  <Slides>55</Slides>
  <Notes>43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57" baseType="lpstr">
      <vt:lpstr>Θέμα του Office</vt:lpstr>
      <vt:lpstr>Photo Editor Photo</vt:lpstr>
      <vt:lpstr>Συγγενείς Ανωμαλίες Ουροποιητικού Συστήματος</vt:lpstr>
      <vt:lpstr>Προγεννητική διάγνωση Υπερηχογράφημα</vt:lpstr>
      <vt:lpstr>Προγεννητική διάγνωση Υπερηχογράφημα</vt:lpstr>
      <vt:lpstr>Προγεννητικό Υπερηχογράφημα</vt:lpstr>
      <vt:lpstr>Αντιμετώπιση μετά τον τοκετό</vt:lpstr>
      <vt:lpstr>Εμβρυολογία νεφρού</vt:lpstr>
      <vt:lpstr>Εμβρυολογία νεφρού</vt:lpstr>
      <vt:lpstr>Διαφάνεια 8</vt:lpstr>
      <vt:lpstr>Ανωμαλίες της οργανογένεσης του νεφρού</vt:lpstr>
      <vt:lpstr>Ετερόπλευρος πλειοκυστικός νεφρός</vt:lpstr>
      <vt:lpstr>Πλειοκυστικός νεφρός</vt:lpstr>
      <vt:lpstr>Πολυκυστικοί νεφροί</vt:lpstr>
      <vt:lpstr>Ανωμαλίες της θέσης των νεφρών</vt:lpstr>
      <vt:lpstr>Η χιαστί νεφρική εκτοπία</vt:lpstr>
      <vt:lpstr>Διπλασιασμοί του πυελοκαλυκικού συστήματος</vt:lpstr>
      <vt:lpstr>Διάταση του πυελοκαλυκικού συστήματος ( Υδρονέφρωση)</vt:lpstr>
      <vt:lpstr>Αντιμετώπιση της υδρονέφρωσης</vt:lpstr>
      <vt:lpstr>Διαφάνεια 18</vt:lpstr>
      <vt:lpstr>Διαφάνεια 19</vt:lpstr>
      <vt:lpstr>Χειρουργική αποκατάσταση</vt:lpstr>
      <vt:lpstr>Συγγενής μεγαουρητήρας</vt:lpstr>
      <vt:lpstr>Συγγενής μεγαουρητήρας</vt:lpstr>
      <vt:lpstr>Βαλβίδες οπίσθιας ουρήθρας</vt:lpstr>
      <vt:lpstr>Βαλβίδες οπίσθιας ουρήθρας</vt:lpstr>
      <vt:lpstr>Βαλβίδες οπίσθιας ουρήθρας</vt:lpstr>
      <vt:lpstr>Σύνδρομο Prune belly</vt:lpstr>
      <vt:lpstr>Σύνδρομο Prune belly</vt:lpstr>
      <vt:lpstr>Κυστεοουρητηρική παλινδρόμηση</vt:lpstr>
      <vt:lpstr>Αντιπαλινδρομικός μηχανισμός</vt:lpstr>
      <vt:lpstr>Κυστεοουρητηρική παλινδρόμηση</vt:lpstr>
      <vt:lpstr>Ενδοπαρεγχυματική παλινδρόμηση</vt:lpstr>
      <vt:lpstr>Νεφροπάθεια της παλινδρόμησης</vt:lpstr>
      <vt:lpstr>Νεφροπάθεια της παλινδρόμησης</vt:lpstr>
      <vt:lpstr>Νεφροπάθεια της παλινδρόμησης</vt:lpstr>
      <vt:lpstr> Κυστεο-ουρητηρική παλινδρόμηση Ενδοσκοπική διόρθωση</vt:lpstr>
      <vt:lpstr>Χειρουργική θεραπεία  (Μετεμφύτευση ουρητήρων)</vt:lpstr>
      <vt:lpstr>Ουρητηροκήλη</vt:lpstr>
      <vt:lpstr>Ουρητηροκήλη- Θεραπεία</vt:lpstr>
      <vt:lpstr>Ανωμαλίες του ουραχού</vt:lpstr>
      <vt:lpstr>Ελλείμματα του προσθίου κοιλιακού τοιχώματος</vt:lpstr>
      <vt:lpstr>Εκστροφή ουροδόχου κύστεως</vt:lpstr>
      <vt:lpstr>Εκστροφή κλοάκης</vt:lpstr>
      <vt:lpstr>Επισπαδίας</vt:lpstr>
      <vt:lpstr>Υποσπαδίας</vt:lpstr>
      <vt:lpstr>Υποσπαδίας</vt:lpstr>
      <vt:lpstr>Υποσπαδίας</vt:lpstr>
      <vt:lpstr>Εμβρυολογία</vt:lpstr>
      <vt:lpstr>Μορφολογικοί προσδιορισμοί</vt:lpstr>
      <vt:lpstr>Διαφάνεια 49</vt:lpstr>
      <vt:lpstr>Διαθεσιμότητα ιστών</vt:lpstr>
      <vt:lpstr>Διαφάνεια 51</vt:lpstr>
      <vt:lpstr>Testicular Dysgenesis Syndrome</vt:lpstr>
      <vt:lpstr>Διαφάνεια 53</vt:lpstr>
      <vt:lpstr>Διαφάνεια 54</vt:lpstr>
      <vt:lpstr>Αμφίβολα έξω γεννητικά όργανα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Συγγενείς Ανωμαλίες Ουροποιητικού Συστήματος</dc:title>
  <dc:creator>Xenophon</dc:creator>
  <cp:lastModifiedBy>user</cp:lastModifiedBy>
  <cp:revision>24</cp:revision>
  <dcterms:created xsi:type="dcterms:W3CDTF">2014-11-06T18:44:33Z</dcterms:created>
  <dcterms:modified xsi:type="dcterms:W3CDTF">2016-11-10T18:14:25Z</dcterms:modified>
</cp:coreProperties>
</file>