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8" r:id="rId2"/>
    <p:sldId id="260" r:id="rId3"/>
    <p:sldId id="261" r:id="rId4"/>
    <p:sldId id="317" r:id="rId5"/>
    <p:sldId id="318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278" r:id="rId39"/>
    <p:sldId id="316" r:id="rId40"/>
    <p:sldId id="279" r:id="rId41"/>
    <p:sldId id="280" r:id="rId42"/>
    <p:sldId id="281" r:id="rId43"/>
    <p:sldId id="282" r:id="rId4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5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228D7-3425-4AD2-8C91-A15B8F3D7838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07C2B-1082-45D5-9DB1-258A06D63A0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E54EE-C3F4-416F-A249-F8DC298C706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A69D-C947-4FAF-95EA-F8919BFA373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.png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Τεχνολογία Περιβάλλοντος: Επεξεργασία Βιομηχανικών Υγρών Αποβλήτων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19474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1: 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Περιγραφή των σταδίων που λαμβάνουν χώρα σε μια Μονάδα Επεξεργασίας Υγρών Αποβλήτων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>
                <a:solidFill>
                  <a:schemeClr val="tx1"/>
                </a:solidFill>
              </a:rPr>
              <a:t>Μαντζαβίνος Διονύσιος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Πολυτεχνική Σχολή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Χημικών Μηχανικών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Στάδια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802" y="1071546"/>
            <a:ext cx="2857520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Μόνιμες Συνθήκες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16200000" flipH="1">
            <a:off x="4119555" y="1954207"/>
            <a:ext cx="765417" cy="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71802" y="2285992"/>
            <a:ext cx="3214710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Ρυθμοί Επιμέρους Σταδίων </a:t>
            </a:r>
            <a:r>
              <a:rPr lang="el-GR" dirty="0" smtClean="0">
                <a:solidFill>
                  <a:srgbClr val="4F81BD"/>
                </a:solidFill>
              </a:rPr>
              <a:t>ΙΣΟΙ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4117967" y="3260491"/>
            <a:ext cx="765417" cy="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71802" y="3500438"/>
            <a:ext cx="2857520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Λύνοντας εξ. (5          1) Διαδοχικά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29190" y="37846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4117967" y="4617814"/>
            <a:ext cx="765417" cy="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2821769" y="5000636"/>
          <a:ext cx="3321867" cy="357190"/>
        </p:xfrm>
        <a:graphic>
          <a:graphicData uri="http://schemas.openxmlformats.org/presentationml/2006/ole">
            <p:oleObj spid="_x0000_s111618" name="Equation" r:id="rId3" imgW="2361960" imgH="2538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000364" y="5072074"/>
            <a:ext cx="3214710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rgbClr val="4F81BD"/>
                </a:solidFill>
              </a:rPr>
              <a:t>Γιατί πρέπει να γίνει?</a:t>
            </a:r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Fixed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Bed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500042"/>
            <a:ext cx="7143800" cy="29289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4F81BD"/>
                </a:solidFill>
              </a:rPr>
              <a:t>Ίδια ανάλυση με </a:t>
            </a:r>
            <a:r>
              <a:rPr lang="en-US" dirty="0" smtClean="0">
                <a:solidFill>
                  <a:srgbClr val="4F81BD"/>
                </a:solidFill>
              </a:rPr>
              <a:t>slurry </a:t>
            </a:r>
            <a:r>
              <a:rPr lang="el-GR" dirty="0" smtClean="0">
                <a:solidFill>
                  <a:srgbClr val="4F81BD"/>
                </a:solidFill>
              </a:rPr>
              <a:t>αλλά για 2 φάσεις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srgbClr val="4F81BD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Μπορείτε να δείξετε ότι για υγρό – στερεό, 1</a:t>
            </a:r>
            <a:r>
              <a:rPr lang="el-GR" baseline="30000" dirty="0" smtClean="0"/>
              <a:t>ης</a:t>
            </a:r>
            <a:r>
              <a:rPr lang="el-GR" dirty="0" smtClean="0"/>
              <a:t> τάξης κινητική και </a:t>
            </a:r>
            <a:r>
              <a:rPr lang="en-US" dirty="0" smtClean="0"/>
              <a:t>n=1: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l-GR" dirty="0" smtClean="0"/>
              <a:t>με</a:t>
            </a:r>
            <a:endParaRPr lang="en-US" dirty="0" smtClean="0"/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857224" y="2093906"/>
          <a:ext cx="1651000" cy="406400"/>
        </p:xfrm>
        <a:graphic>
          <a:graphicData uri="http://schemas.openxmlformats.org/presentationml/2006/ole">
            <p:oleObj spid="_x0000_s112642" name="Equation" r:id="rId3" imgW="977760" imgH="241200" progId="Equation.DSMT4">
              <p:embed/>
            </p:oleObj>
          </a:graphicData>
        </a:graphic>
      </p:graphicFrame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1206500" y="2487611"/>
          <a:ext cx="1651000" cy="727075"/>
        </p:xfrm>
        <a:graphic>
          <a:graphicData uri="http://schemas.openxmlformats.org/presentationml/2006/ole">
            <p:oleObj spid="_x0000_s112643" name="Equation" r:id="rId4" imgW="977760" imgH="431640" progId="Equation.DSMT4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571472" y="2071678"/>
            <a:ext cx="3000396" cy="1643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1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rot="5400000" flipH="1" flipV="1">
            <a:off x="999306" y="2428868"/>
            <a:ext cx="285831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2428860" y="3857628"/>
            <a:ext cx="528641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16200000">
            <a:off x="997586" y="1250141"/>
            <a:ext cx="2428892" cy="9286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συγκέντρωση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3643314"/>
            <a:ext cx="2428892" cy="9286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απόσταση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999438" y="2500306"/>
            <a:ext cx="2001058" cy="79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535224" y="2463793"/>
            <a:ext cx="1928825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321835" y="2463793"/>
            <a:ext cx="1928826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963983" y="2463793"/>
            <a:ext cx="1928826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535487" y="2678107"/>
            <a:ext cx="1500198" cy="158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Κατάλυση – Αντίδραση Ίλυος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Arc 13"/>
          <p:cNvSpPr/>
          <p:nvPr/>
        </p:nvSpPr>
        <p:spPr>
          <a:xfrm>
            <a:off x="2500298" y="1928802"/>
            <a:ext cx="1000132" cy="285752"/>
          </a:xfrm>
          <a:prstGeom prst="arc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Arc 21"/>
          <p:cNvSpPr/>
          <p:nvPr/>
        </p:nvSpPr>
        <p:spPr>
          <a:xfrm>
            <a:off x="1857356" y="2500306"/>
            <a:ext cx="3214710" cy="1071570"/>
          </a:xfrm>
          <a:prstGeom prst="arc">
            <a:avLst>
              <a:gd name="adj1" fmla="val 16534207"/>
              <a:gd name="adj2" fmla="val 21042808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7" name="Straight Connector 26"/>
          <p:cNvCxnSpPr>
            <a:stCxn id="22" idx="2"/>
          </p:cNvCxnSpPr>
          <p:nvPr/>
        </p:nvCxnSpPr>
        <p:spPr>
          <a:xfrm rot="16200000" flipH="1">
            <a:off x="4996961" y="2710953"/>
            <a:ext cx="200246" cy="37859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71736" y="857232"/>
            <a:ext cx="1285884" cy="7143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Φυσαλίδα 1 – 3 </a:t>
            </a:r>
            <a:r>
              <a:rPr lang="en-US" dirty="0" smtClean="0"/>
              <a:t>cm</a:t>
            </a:r>
            <a:endParaRPr lang="el-GR" dirty="0" smtClean="0"/>
          </a:p>
        </p:txBody>
      </p:sp>
      <p:sp>
        <p:nvSpPr>
          <p:cNvPr id="31" name="Oval 30"/>
          <p:cNvSpPr/>
          <p:nvPr/>
        </p:nvSpPr>
        <p:spPr>
          <a:xfrm>
            <a:off x="2500298" y="857232"/>
            <a:ext cx="121444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Oval 32"/>
          <p:cNvSpPr/>
          <p:nvPr/>
        </p:nvSpPr>
        <p:spPr>
          <a:xfrm>
            <a:off x="5000628" y="1714488"/>
            <a:ext cx="571504" cy="3571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TextBox 33"/>
          <p:cNvSpPr txBox="1"/>
          <p:nvPr/>
        </p:nvSpPr>
        <p:spPr>
          <a:xfrm>
            <a:off x="5643570" y="1071546"/>
            <a:ext cx="1785950" cy="11430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r>
              <a:rPr lang="el-GR" dirty="0" smtClean="0"/>
              <a:t>Πορώδες καταλυτικό σωματίδιο (σε μ</a:t>
            </a:r>
            <a:r>
              <a:rPr lang="en-US" dirty="0" smtClean="0"/>
              <a:t>m</a:t>
            </a:r>
            <a:r>
              <a:rPr lang="el-GR" dirty="0" smtClean="0"/>
              <a:t>) ή πελέτα (σε </a:t>
            </a:r>
            <a:r>
              <a:rPr lang="en-US" dirty="0" smtClean="0"/>
              <a:t>mm)</a:t>
            </a:r>
            <a:endParaRPr lang="el-GR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4429124" y="2285992"/>
            <a:ext cx="500066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US" dirty="0" smtClean="0"/>
              <a:t>c</a:t>
            </a:r>
            <a:r>
              <a:rPr lang="en-US" sz="1050" dirty="0" smtClean="0"/>
              <a:t>L</a:t>
            </a:r>
            <a:endParaRPr lang="el-GR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4643438" y="2714620"/>
            <a:ext cx="500066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US" dirty="0" smtClean="0"/>
              <a:t>c</a:t>
            </a:r>
            <a:r>
              <a:rPr lang="en-US" sz="1050" dirty="0" smtClean="0"/>
              <a:t>s</a:t>
            </a:r>
            <a:endParaRPr lang="el-GR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3428992" y="2500306"/>
            <a:ext cx="500066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US" dirty="0" smtClean="0"/>
              <a:t>c</a:t>
            </a:r>
            <a:r>
              <a:rPr lang="en-US" sz="1050" dirty="0" smtClean="0"/>
              <a:t>iL</a:t>
            </a:r>
            <a:endParaRPr lang="el-GR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3428992" y="1857364"/>
            <a:ext cx="500066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US" dirty="0" smtClean="0"/>
              <a:t>c</a:t>
            </a:r>
            <a:r>
              <a:rPr lang="en-US" sz="1050" dirty="0" smtClean="0"/>
              <a:t>ig</a:t>
            </a:r>
            <a:endParaRPr lang="el-GR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2714612" y="1785926"/>
            <a:ext cx="500066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US" dirty="0" smtClean="0"/>
              <a:t>c</a:t>
            </a:r>
            <a:r>
              <a:rPr lang="en-US" sz="1050" dirty="0" smtClean="0"/>
              <a:t>g</a:t>
            </a:r>
            <a:endParaRPr lang="el-GR" dirty="0" smtClean="0"/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2857488" y="3482978"/>
          <a:ext cx="315913" cy="374650"/>
        </p:xfrm>
        <a:graphic>
          <a:graphicData uri="http://schemas.openxmlformats.org/presentationml/2006/ole">
            <p:oleObj spid="_x0000_s113666" name="Equation" r:id="rId3" imgW="215640" imgH="253800" progId="Equation.DSMT4">
              <p:embed/>
            </p:oleObj>
          </a:graphicData>
        </a:graphic>
      </p:graphicFrame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3340100" y="3482975"/>
          <a:ext cx="352425" cy="374650"/>
        </p:xfrm>
        <a:graphic>
          <a:graphicData uri="http://schemas.openxmlformats.org/presentationml/2006/ole">
            <p:oleObj spid="_x0000_s113667" name="Equation" r:id="rId4" imgW="241200" imgH="253800" progId="Equation.DSMT4">
              <p:embed/>
            </p:oleObj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4156075" y="3482975"/>
          <a:ext cx="334963" cy="374650"/>
        </p:xfrm>
        <a:graphic>
          <a:graphicData uri="http://schemas.openxmlformats.org/presentationml/2006/ole">
            <p:oleObj spid="_x0000_s113668" name="Equation" r:id="rId5" imgW="228600" imgH="253800" progId="Equation.DSMT4">
              <p:embed/>
            </p:oleObj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4727575" y="3482975"/>
          <a:ext cx="354013" cy="374650"/>
        </p:xfrm>
        <a:graphic>
          <a:graphicData uri="http://schemas.openxmlformats.org/presentationml/2006/ole">
            <p:oleObj spid="_x0000_s113669" name="Equation" r:id="rId6" imgW="241200" imgH="253800" progId="Equation.DSMT4">
              <p:embed/>
            </p:oleObj>
          </a:graphicData>
        </a:graphic>
      </p:graphicFrame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5154613" y="3482975"/>
          <a:ext cx="336550" cy="374650"/>
        </p:xfrm>
        <a:graphic>
          <a:graphicData uri="http://schemas.openxmlformats.org/presentationml/2006/ole">
            <p:oleObj spid="_x0000_s113670" name="Equation" r:id="rId7" imgW="228600" imgH="253800" progId="Equation.DSMT4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428728" y="4429132"/>
            <a:ext cx="6858048" cy="22145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: Κύρια μάζα αερίου</a:t>
            </a:r>
          </a:p>
          <a:p>
            <a:r>
              <a:rPr lang="en-US" dirty="0" smtClean="0"/>
              <a:t>2: </a:t>
            </a:r>
            <a:r>
              <a:rPr lang="el-GR" dirty="0" smtClean="0"/>
              <a:t>Διεπιφάνεια αερίου - υγρού</a:t>
            </a:r>
          </a:p>
          <a:p>
            <a:r>
              <a:rPr lang="el-GR" dirty="0" smtClean="0"/>
              <a:t>3: Κύρια μάζα υγρού</a:t>
            </a:r>
          </a:p>
          <a:p>
            <a:r>
              <a:rPr lang="el-GR" dirty="0" smtClean="0"/>
              <a:t>4:Επιφάνεια καταλύτη</a:t>
            </a:r>
          </a:p>
          <a:p>
            <a:r>
              <a:rPr lang="el-GR" smtClean="0"/>
              <a:t>5: Πόροι καταλύτη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  <p:pic>
        <p:nvPicPr>
          <p:cNvPr id="32" name="Εικόνα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Με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τι κόστος γίνεται?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214422"/>
            <a:ext cx="7715304" cy="31432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Κόστος Εξοπλισμού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Ειδικά υλικά κατασκευής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Αντλία υψηλής πίεσης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Κόστος Λειτουργίας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Πίεση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Αέρας ή </a:t>
            </a:r>
            <a:r>
              <a:rPr lang="en-US" sz="2000" dirty="0" smtClean="0"/>
              <a:t>O</a:t>
            </a:r>
            <a:r>
              <a:rPr lang="en-US" sz="1050" dirty="0" smtClean="0"/>
              <a:t>2</a:t>
            </a:r>
            <a:r>
              <a:rPr lang="en-US" sz="2000" dirty="0" smtClean="0"/>
              <a:t>                ?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</a:t>
            </a:r>
            <a:r>
              <a:rPr lang="el-GR" sz="2000" dirty="0" smtClean="0"/>
              <a:t>Υγρό </a:t>
            </a:r>
            <a:r>
              <a:rPr lang="en-US" sz="2000" dirty="0" smtClean="0"/>
              <a:t>O</a:t>
            </a:r>
            <a:r>
              <a:rPr lang="en-US" sz="1050" dirty="0" smtClean="0"/>
              <a:t>2</a:t>
            </a:r>
            <a:r>
              <a:rPr lang="en-US" sz="2000" dirty="0" smtClean="0"/>
              <a:t>              </a:t>
            </a:r>
            <a:r>
              <a:rPr lang="el-GR" sz="2000" dirty="0" smtClean="0"/>
              <a:t>ΟΧΙ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Ανάκτηση ενέργειας         ΝΑΙ για φορτίο &gt; 20 </a:t>
            </a:r>
            <a:r>
              <a:rPr lang="en-US" sz="2000" dirty="0" smtClean="0"/>
              <a:t>g/L COD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Τεχνολογία </a:t>
            </a:r>
            <a:r>
              <a:rPr lang="en-US" sz="2000" dirty="0" smtClean="0"/>
              <a:t>VerTech (Deep – shaft Reactor)</a:t>
            </a:r>
            <a:endParaRPr lang="el-GR" sz="2000" dirty="0" smtClean="0"/>
          </a:p>
          <a:p>
            <a:pPr lvl="1">
              <a:buFont typeface="Arial" pitchFamily="34" charset="0"/>
              <a:buChar char="•"/>
            </a:pPr>
            <a:endParaRPr lang="el-GR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86050" y="292893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428860" y="328453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14744" y="357028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Τεχνολογία</a:t>
            </a:r>
            <a:r>
              <a:rPr lang="en-U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VerTech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214422"/>
            <a:ext cx="7715304" cy="31432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Σύστημα ομόκεντρων κυλίνδρων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Βάθος: 1200</a:t>
            </a:r>
            <a:r>
              <a:rPr lang="en-US" sz="2000" dirty="0" smtClean="0"/>
              <a:t>m, </a:t>
            </a:r>
            <a:r>
              <a:rPr lang="el-GR" sz="2000" dirty="0" smtClean="0"/>
              <a:t>Διάμετρος: 1</a:t>
            </a:r>
            <a:r>
              <a:rPr lang="en-US" sz="2000" dirty="0" smtClean="0"/>
              <a:t>m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Υδροστατική πίεση στον πύθμένα: 85 </a:t>
            </a:r>
            <a:r>
              <a:rPr lang="en-US" sz="2000" dirty="0" smtClean="0"/>
              <a:t>bar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Ροή αποβλήτου και οξειδωτικού προς τα κάτω από εσωτερικό κύλινδρο (</a:t>
            </a:r>
            <a:r>
              <a:rPr lang="en-US" sz="2000" dirty="0" err="1" smtClean="0"/>
              <a:t>downcomer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Επεξεργασμένο απόβλητο προς τα πάνω από εξωτερικό κύλινδρο (</a:t>
            </a:r>
            <a:r>
              <a:rPr lang="en-US" sz="2000" dirty="0" err="1" smtClean="0"/>
              <a:t>upcomer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Τρίτος αγωγός για απαγωγή θερμότητας</a:t>
            </a:r>
            <a:endParaRPr lang="en-US" sz="2000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Τελικά Πόσο Κοστίζει?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928670"/>
            <a:ext cx="7715304" cy="7143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Κόστος εξαρτάται από: Συνθήκες Λειτουργίας                   Απόδοση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86446" y="1285860"/>
            <a:ext cx="85725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28596" y="1928810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Εμπειρικός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Κανόνας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857496"/>
            <a:ext cx="7715304" cy="314327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Φορτίο: 50</a:t>
            </a:r>
            <a:r>
              <a:rPr lang="en-US" sz="2000" dirty="0" smtClean="0"/>
              <a:t>g/L COD</a:t>
            </a:r>
          </a:p>
          <a:p>
            <a:endParaRPr lang="en-US" sz="2000" dirty="0" smtClean="0"/>
          </a:p>
          <a:p>
            <a:r>
              <a:rPr lang="el-GR" sz="2000" dirty="0" smtClean="0"/>
              <a:t>Απομάκρυνση: 80%</a:t>
            </a:r>
          </a:p>
          <a:p>
            <a:endParaRPr lang="el-GR" sz="2000" dirty="0" smtClean="0"/>
          </a:p>
          <a:p>
            <a:r>
              <a:rPr lang="el-GR" sz="2000" dirty="0" smtClean="0"/>
              <a:t>Κόστος Επεξεργασίας:   </a:t>
            </a:r>
            <a:r>
              <a:rPr lang="en-US" sz="2000" dirty="0" smtClean="0"/>
              <a:t>x                      </a:t>
            </a:r>
            <a:r>
              <a:rPr lang="el-GR" sz="2000" dirty="0" smtClean="0"/>
              <a:t>Βιολογική</a:t>
            </a:r>
            <a:endParaRPr lang="en-US" sz="2000" dirty="0" smtClean="0"/>
          </a:p>
          <a:p>
            <a:r>
              <a:rPr lang="en-US" sz="2000" dirty="0" smtClean="0"/>
              <a:t>                                           (4-5)*x</a:t>
            </a:r>
            <a:r>
              <a:rPr lang="el-GR" sz="2000" dirty="0" smtClean="0"/>
              <a:t>            Υγρή Οξείδωση</a:t>
            </a:r>
          </a:p>
          <a:p>
            <a:r>
              <a:rPr lang="el-GR" sz="2000" dirty="0" smtClean="0"/>
              <a:t>                                            (10-12)*</a:t>
            </a:r>
            <a:r>
              <a:rPr lang="en-US" sz="2000" dirty="0" smtClean="0"/>
              <a:t>x</a:t>
            </a:r>
            <a:r>
              <a:rPr lang="el-GR" sz="2000" dirty="0" smtClean="0"/>
              <a:t>       Αποτέφρωση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5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Τελικά Πόσο Κοστίζει?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4572008"/>
            <a:ext cx="7715304" cy="17145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000" dirty="0" smtClean="0"/>
              <a:t>T=280◦C</a:t>
            </a:r>
          </a:p>
          <a:p>
            <a:r>
              <a:rPr lang="en-US" sz="2000" dirty="0" smtClean="0"/>
              <a:t>P</a:t>
            </a:r>
            <a:r>
              <a:rPr lang="en-US" sz="1050" dirty="0" smtClean="0"/>
              <a:t>tot</a:t>
            </a:r>
            <a:r>
              <a:rPr lang="en-US" sz="2000" dirty="0" smtClean="0"/>
              <a:t>=13.5MPa</a:t>
            </a:r>
          </a:p>
          <a:p>
            <a:r>
              <a:rPr lang="el-GR" sz="2000" dirty="0" smtClean="0"/>
              <a:t>Απομάκρυνση</a:t>
            </a:r>
            <a:r>
              <a:rPr lang="en-US" sz="2000" dirty="0" smtClean="0"/>
              <a:t> COD:</a:t>
            </a:r>
            <a:r>
              <a:rPr lang="el-GR" sz="2000" dirty="0" smtClean="0"/>
              <a:t> 50</a:t>
            </a:r>
            <a:r>
              <a:rPr lang="en-US" sz="2000" dirty="0" smtClean="0"/>
              <a:t>g/L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l-GR" sz="2000" dirty="0" smtClean="0"/>
              <a:t>Εργατικά αυξάνουν πολύ σε μικρές ροές (1 εργάτης για 10-70</a:t>
            </a:r>
            <a:r>
              <a:rPr lang="en-US" sz="2000" dirty="0" smtClean="0"/>
              <a:t> </a:t>
            </a:r>
            <a:r>
              <a:rPr lang="en-US" sz="2000" dirty="0" err="1" smtClean="0"/>
              <a:t>gpm</a:t>
            </a:r>
            <a:r>
              <a:rPr lang="en-US" sz="2000" dirty="0" smtClean="0"/>
              <a:t>)</a:t>
            </a:r>
          </a:p>
        </p:txBody>
      </p:sp>
      <p:pic>
        <p:nvPicPr>
          <p:cNvPr id="983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038" y="785794"/>
            <a:ext cx="5495925" cy="41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Τελικά Πόσο Κοστίζει?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4929198"/>
            <a:ext cx="4786346" cy="15001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000" dirty="0" smtClean="0"/>
              <a:t>T=280◦C</a:t>
            </a:r>
          </a:p>
          <a:p>
            <a:r>
              <a:rPr lang="en-US" sz="2000" dirty="0" smtClean="0"/>
              <a:t>P</a:t>
            </a:r>
            <a:r>
              <a:rPr lang="en-US" sz="1050" dirty="0" smtClean="0"/>
              <a:t>tot</a:t>
            </a:r>
            <a:r>
              <a:rPr lang="en-US" sz="2000" dirty="0" smtClean="0"/>
              <a:t>=13.5MPa</a:t>
            </a:r>
          </a:p>
          <a:p>
            <a:r>
              <a:rPr lang="el-GR" sz="2000" dirty="0" smtClean="0"/>
              <a:t>Απομάκρυνση</a:t>
            </a:r>
            <a:r>
              <a:rPr lang="en-US" sz="2000" dirty="0" smtClean="0"/>
              <a:t> COD=</a:t>
            </a:r>
            <a:r>
              <a:rPr lang="el-GR" sz="2000" dirty="0" smtClean="0"/>
              <a:t>50</a:t>
            </a:r>
            <a:r>
              <a:rPr lang="en-US" sz="2000" dirty="0" smtClean="0"/>
              <a:t>g/L</a:t>
            </a:r>
            <a:endParaRPr lang="el-GR" sz="2000" dirty="0" smtClean="0"/>
          </a:p>
          <a:p>
            <a:r>
              <a:rPr lang="en-US" sz="2000" dirty="0" smtClean="0"/>
              <a:t>1gpm≈3.8L/min</a:t>
            </a:r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0225" y="785795"/>
            <a:ext cx="554355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Άλλες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Εφαρμογές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428736"/>
            <a:ext cx="7858180" cy="27860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Επεξεργασία Ιλύος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Τυπικές συνθήκες: 150-200</a:t>
            </a:r>
            <a:r>
              <a:rPr lang="en-US" sz="2000" dirty="0" smtClean="0"/>
              <a:t>◦C</a:t>
            </a:r>
            <a:endParaRPr lang="el-GR" sz="2000" dirty="0" smtClean="0"/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&gt;50% μονάδων ΥΟ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Διάνοιξη κροκίδων, αποστείρωση, μερική απομάκρυνση </a:t>
            </a:r>
            <a:r>
              <a:rPr lang="en-US" sz="2000" dirty="0" smtClean="0"/>
              <a:t>COD (&lt;15%)</a:t>
            </a:r>
            <a:endParaRPr lang="el-GR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Αναγέννηση Ενεργού Άνθρακα</a:t>
            </a:r>
          </a:p>
          <a:p>
            <a:pPr lvl="1">
              <a:buFont typeface="Wingdings" pitchFamily="2" charset="2"/>
              <a:buChar char="Ø"/>
            </a:pPr>
            <a:r>
              <a:rPr lang="el-GR" sz="2000" dirty="0" smtClean="0"/>
              <a:t>Ταυτόχρονη κατάστροφή ρύπων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Παραδείγματα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Εφαρμογών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42852"/>
            <a:ext cx="3500462" cy="52149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Τεχνολογία</a:t>
            </a:r>
          </a:p>
          <a:p>
            <a:pPr algn="ctr"/>
            <a:endParaRPr lang="el-GR" sz="2000" dirty="0" smtClean="0"/>
          </a:p>
          <a:p>
            <a:pPr algn="ctr"/>
            <a:r>
              <a:rPr lang="en-US" sz="2000" dirty="0" smtClean="0"/>
              <a:t>Zimpro</a:t>
            </a:r>
          </a:p>
          <a:p>
            <a:pPr algn="ctr"/>
            <a:r>
              <a:rPr lang="en-US" sz="2000" dirty="0" smtClean="0"/>
              <a:t>VerTech</a:t>
            </a:r>
          </a:p>
          <a:p>
            <a:pPr algn="ctr"/>
            <a:r>
              <a:rPr lang="en-US" sz="2000" dirty="0" smtClean="0"/>
              <a:t>Loprox – Bayer</a:t>
            </a:r>
          </a:p>
          <a:p>
            <a:pPr algn="ctr"/>
            <a:r>
              <a:rPr lang="en-US" sz="2000" dirty="0" smtClean="0"/>
              <a:t>Ciba Geicy</a:t>
            </a:r>
          </a:p>
          <a:p>
            <a:pPr algn="ctr"/>
            <a:r>
              <a:rPr lang="en-US" sz="2000" dirty="0" smtClean="0"/>
              <a:t>Athos – Vivendi</a:t>
            </a:r>
          </a:p>
          <a:p>
            <a:pPr algn="ctr"/>
            <a:r>
              <a:rPr lang="en-US" sz="2000" dirty="0" smtClean="0"/>
              <a:t>Osaka Gas</a:t>
            </a:r>
          </a:p>
          <a:p>
            <a:pPr algn="ctr"/>
            <a:r>
              <a:rPr lang="en-US" sz="2000" dirty="0" smtClean="0"/>
              <a:t>Kurita</a:t>
            </a:r>
          </a:p>
          <a:p>
            <a:pPr algn="ctr"/>
            <a:endParaRPr lang="en-US" sz="2000" dirty="0" smtClean="0"/>
          </a:p>
          <a:p>
            <a:pPr algn="ctr"/>
            <a:endParaRPr lang="el-GR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86314" y="142852"/>
            <a:ext cx="4214842" cy="521497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sz="2000" dirty="0" smtClean="0"/>
              <a:t>Εφάρμογη</a:t>
            </a:r>
          </a:p>
          <a:p>
            <a:pPr algn="ctr"/>
            <a:endParaRPr lang="el-GR" sz="2000" dirty="0" smtClean="0"/>
          </a:p>
          <a:p>
            <a:pPr algn="ctr"/>
            <a:r>
              <a:rPr lang="el-GR" sz="2000" dirty="0" smtClean="0"/>
              <a:t>Απόβλητα και Ιλύς</a:t>
            </a:r>
            <a:endParaRPr lang="en-US" sz="2000" dirty="0" smtClean="0"/>
          </a:p>
          <a:p>
            <a:pPr algn="ctr"/>
            <a:r>
              <a:rPr lang="el-GR" sz="2000" dirty="0" smtClean="0"/>
              <a:t>Απόβλητα και Ιλύς</a:t>
            </a:r>
            <a:endParaRPr lang="en-US" sz="2000" dirty="0" smtClean="0"/>
          </a:p>
          <a:p>
            <a:pPr algn="ctr"/>
            <a:r>
              <a:rPr lang="el-GR" sz="2000" dirty="0" smtClean="0"/>
              <a:t>Απόβλητα με </a:t>
            </a:r>
            <a:r>
              <a:rPr lang="en-US" sz="2000" dirty="0" smtClean="0"/>
              <a:t>Fe²</a:t>
            </a:r>
          </a:p>
          <a:p>
            <a:pPr algn="ctr"/>
            <a:r>
              <a:rPr lang="el-GR" sz="2000" dirty="0" smtClean="0"/>
              <a:t>Απόβλητα με </a:t>
            </a:r>
            <a:r>
              <a:rPr lang="en-US" sz="2000" dirty="0" smtClean="0"/>
              <a:t>Cu²</a:t>
            </a:r>
          </a:p>
          <a:p>
            <a:pPr algn="ctr"/>
            <a:r>
              <a:rPr lang="el-GR" sz="2000" dirty="0" smtClean="0"/>
              <a:t>Ιλύς με </a:t>
            </a:r>
            <a:r>
              <a:rPr lang="en-US" sz="2000" dirty="0" smtClean="0"/>
              <a:t>Cu²</a:t>
            </a:r>
          </a:p>
          <a:p>
            <a:pPr algn="ctr"/>
            <a:r>
              <a:rPr lang="el-GR" sz="2000" dirty="0" smtClean="0"/>
              <a:t>Απόβλητα και Ιλύς με ευγενή μέταλλα</a:t>
            </a:r>
            <a:endParaRPr lang="en-US" sz="2000" dirty="0" smtClean="0"/>
          </a:p>
          <a:p>
            <a:pPr algn="ctr"/>
            <a:r>
              <a:rPr lang="el-GR" sz="2000" dirty="0" smtClean="0"/>
              <a:t>Αμμωνία με </a:t>
            </a:r>
            <a:r>
              <a:rPr lang="en-US" sz="2000" dirty="0" smtClean="0"/>
              <a:t>Pt</a:t>
            </a:r>
          </a:p>
          <a:p>
            <a:pPr algn="ctr"/>
            <a:endParaRPr lang="en-US" sz="2000" dirty="0" smtClean="0"/>
          </a:p>
          <a:p>
            <a:pPr algn="ctr"/>
            <a:endParaRPr lang="el-GR" sz="2000" dirty="0" smtClean="0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19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Σκοπός  </a:t>
            </a:r>
            <a:r>
              <a:rPr lang="el-GR" dirty="0">
                <a:solidFill>
                  <a:schemeClr val="accent1"/>
                </a:solidFill>
              </a:rPr>
              <a:t>Ε</a:t>
            </a:r>
            <a:r>
              <a:rPr lang="el-GR" dirty="0" smtClean="0">
                <a:solidFill>
                  <a:schemeClr val="accent1"/>
                </a:solidFill>
              </a:rPr>
              <a:t>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71612"/>
            <a:ext cx="8394124" cy="4525963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l-GR" sz="3400" dirty="0" smtClean="0"/>
              <a:t>Στην ενότητα αυτή παρατίθονται τα στάδια τα οποία λαμβάνουν κατά την προηγμένη οξείδωση υγρών αποβλήτων. Παράλληλα, παρουσιαζονται συνοπτικά οι βασικές αρχές της ηλεκτροχημείας.</a:t>
            </a:r>
            <a:endParaRPr lang="el-GR" sz="3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Τελικά τι είναι η υγρή οξείδωση?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428736"/>
            <a:ext cx="7929618" cy="23574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Είναι ΠΟΜΑ?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Είναι ‘καλύτερη’ από ΠΟΜΑ?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Τι σημαίνει ‘καλύτερη’?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R &amp; D </a:t>
            </a:r>
            <a:r>
              <a:rPr lang="el-GR" sz="2000" dirty="0" smtClean="0"/>
              <a:t>σε Ελλάδα και αλλού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Ηλεκτρόλυση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928670"/>
            <a:ext cx="7929618" cy="48577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2"/>
                </a:solidFill>
              </a:rPr>
              <a:t>Διέλευση ηλεκτρικού ρεύματος-ηλεκτρόδια-ηλεκτρολύτης-ηλεκτρικό κελί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Άμεση αντίδραση (επιφάνεια ηλεκτρ.)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Έμμεση αντίδραση (διάλυμα)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Ηλεκτροεπίπλευση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Ηλεκτροδιάλυση (κινητικότητα ιόντων)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2"/>
                </a:solidFill>
              </a:rPr>
              <a:t>Καθαρισμός απόβλητων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2"/>
                </a:solidFill>
              </a:rPr>
              <a:t>Ανακύκλωση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1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Πλεονεκτήματα - Μειονεκτήματα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428736"/>
            <a:ext cx="7143800" cy="35004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2"/>
                </a:solidFill>
              </a:rPr>
              <a:t>Ανάκτηση μετάλλων/συστατικών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2"/>
                </a:solidFill>
              </a:rPr>
              <a:t>Ευελιξία εξοπλισμού – Όγκος αποβλήτου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2"/>
                </a:solidFill>
              </a:rPr>
              <a:t>Περιβαλλοντικά φιλική μέθοδος (</a:t>
            </a:r>
            <a:r>
              <a:rPr lang="en-US" sz="2000" dirty="0" smtClean="0">
                <a:solidFill>
                  <a:schemeClr val="tx2"/>
                </a:solidFill>
              </a:rPr>
              <a:t>e˗, O</a:t>
            </a:r>
            <a:r>
              <a:rPr lang="en-US" sz="1050" dirty="0" smtClean="0">
                <a:solidFill>
                  <a:schemeClr val="tx2"/>
                </a:solidFill>
              </a:rPr>
              <a:t>3</a:t>
            </a:r>
            <a:r>
              <a:rPr lang="en-US" sz="2000" dirty="0" smtClean="0">
                <a:solidFill>
                  <a:schemeClr val="tx2"/>
                </a:solidFill>
              </a:rPr>
              <a:t>, H</a:t>
            </a:r>
            <a:r>
              <a:rPr lang="en-US" sz="105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O</a:t>
            </a:r>
            <a:r>
              <a:rPr lang="en-US" sz="105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, Cl</a:t>
            </a:r>
            <a:r>
              <a:rPr lang="en-US" sz="105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</a:rPr>
              <a:t>Κόστος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0000"/>
                </a:solidFill>
              </a:rPr>
              <a:t>Πολύπλοκα Απόβλητα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Ηλεκτρόλυση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3178959" y="2749545"/>
            <a:ext cx="2786082" cy="158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29058" y="2357430"/>
            <a:ext cx="164307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786182" y="3214686"/>
            <a:ext cx="18573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00496" y="2000240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X¯ </a:t>
            </a:r>
            <a:r>
              <a:rPr lang="el-GR" dirty="0" smtClean="0">
                <a:solidFill>
                  <a:srgbClr val="FF0000"/>
                </a:solidFill>
              </a:rPr>
              <a:t>ανιόντα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3286124"/>
            <a:ext cx="1571636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κατιόντα </a:t>
            </a:r>
            <a:r>
              <a:rPr lang="en-US" dirty="0" smtClean="0">
                <a:solidFill>
                  <a:schemeClr val="tx2"/>
                </a:solidFill>
              </a:rPr>
              <a:t>M˖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2000240"/>
            <a:ext cx="357190" cy="1928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/>
              <a:t>-</a:t>
            </a:r>
            <a:endParaRPr lang="en-US" dirty="0" smtClean="0"/>
          </a:p>
          <a:p>
            <a:r>
              <a:rPr lang="el-GR" dirty="0" smtClean="0"/>
              <a:t>-</a:t>
            </a:r>
            <a:endParaRPr lang="en-US" dirty="0" smtClean="0"/>
          </a:p>
          <a:p>
            <a:r>
              <a:rPr lang="el-GR" dirty="0" smtClean="0"/>
              <a:t>-</a:t>
            </a:r>
            <a:endParaRPr lang="en-US" dirty="0" smtClean="0"/>
          </a:p>
          <a:p>
            <a:r>
              <a:rPr lang="el-GR" dirty="0" smtClean="0"/>
              <a:t>-</a:t>
            </a:r>
            <a:endParaRPr lang="en-US" dirty="0" smtClean="0"/>
          </a:p>
          <a:p>
            <a:r>
              <a:rPr lang="el-GR" dirty="0" smtClean="0"/>
              <a:t>-</a:t>
            </a:r>
            <a:endParaRPr lang="en-US" dirty="0" smtClean="0"/>
          </a:p>
          <a:p>
            <a:r>
              <a:rPr lang="el-GR" dirty="0" smtClean="0"/>
              <a:t>-</a:t>
            </a:r>
            <a:endParaRPr lang="en-US" dirty="0" smtClean="0"/>
          </a:p>
          <a:p>
            <a:r>
              <a:rPr lang="el-GR" dirty="0" smtClean="0"/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00760" y="2000240"/>
            <a:ext cx="357190" cy="192882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+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+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+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+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+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+</a:t>
            </a:r>
          </a:p>
          <a:p>
            <a:r>
              <a:rPr lang="el-GR" dirty="0" smtClean="0">
                <a:solidFill>
                  <a:schemeClr val="tx2"/>
                </a:solidFill>
              </a:rPr>
              <a:t>+</a:t>
            </a:r>
            <a:endParaRPr lang="en-US" dirty="0" smtClean="0">
              <a:solidFill>
                <a:schemeClr val="tx2"/>
              </a:solidFill>
            </a:endParaRPr>
          </a:p>
        </p:txBody>
      </p:sp>
      <p:cxnSp>
        <p:nvCxnSpPr>
          <p:cNvPr id="16" name="Curved Connector 15"/>
          <p:cNvCxnSpPr>
            <a:endCxn id="13" idx="3"/>
          </p:cNvCxnSpPr>
          <p:nvPr/>
        </p:nvCxnSpPr>
        <p:spPr>
          <a:xfrm rot="5400000">
            <a:off x="3196819" y="2446727"/>
            <a:ext cx="607223" cy="42862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214678" y="2786058"/>
            <a:ext cx="92869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28992" y="3214686"/>
            <a:ext cx="571504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O</a:t>
            </a:r>
            <a:r>
              <a:rPr lang="en-US" sz="1050" dirty="0" smtClean="0">
                <a:solidFill>
                  <a:schemeClr val="tx2"/>
                </a:solidFill>
              </a:rPr>
              <a:t>1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0430" y="2000240"/>
            <a:ext cx="571504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R</a:t>
            </a:r>
            <a:r>
              <a:rPr lang="en-US" sz="1050" dirty="0" smtClean="0">
                <a:solidFill>
                  <a:schemeClr val="tx2"/>
                </a:solidFill>
              </a:rPr>
              <a:t>1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86116" y="250030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e˗</a:t>
            </a:r>
            <a:endParaRPr lang="el-GR" dirty="0"/>
          </a:p>
        </p:txBody>
      </p:sp>
      <p:sp>
        <p:nvSpPr>
          <p:cNvPr id="35" name="Arc 34"/>
          <p:cNvSpPr/>
          <p:nvPr/>
        </p:nvSpPr>
        <p:spPr>
          <a:xfrm flipH="1">
            <a:off x="5786446" y="2357430"/>
            <a:ext cx="428628" cy="1285884"/>
          </a:xfrm>
          <a:prstGeom prst="arc">
            <a:avLst>
              <a:gd name="adj1" fmla="val 16394153"/>
              <a:gd name="adj2" fmla="val 21088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TextBox 36"/>
          <p:cNvSpPr txBox="1"/>
          <p:nvPr/>
        </p:nvSpPr>
        <p:spPr>
          <a:xfrm>
            <a:off x="5572132" y="3143248"/>
            <a:ext cx="571504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O</a:t>
            </a:r>
            <a:r>
              <a:rPr lang="en-US" sz="1050" dirty="0" smtClean="0">
                <a:solidFill>
                  <a:schemeClr val="tx2"/>
                </a:solidFill>
              </a:rPr>
              <a:t>2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72132" y="1928802"/>
            <a:ext cx="571504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R</a:t>
            </a:r>
            <a:r>
              <a:rPr lang="en-US" sz="1050" dirty="0" smtClean="0">
                <a:solidFill>
                  <a:schemeClr val="tx2"/>
                </a:solidFill>
              </a:rPr>
              <a:t>2</a:t>
            </a:r>
            <a:endParaRPr lang="el-GR" dirty="0" smtClean="0">
              <a:solidFill>
                <a:schemeClr val="tx2"/>
              </a:solidFill>
            </a:endParaRPr>
          </a:p>
        </p:txBody>
      </p:sp>
      <p:cxnSp>
        <p:nvCxnSpPr>
          <p:cNvPr id="40" name="Straight Connector 39"/>
          <p:cNvCxnSpPr>
            <a:stCxn id="35" idx="2"/>
          </p:cNvCxnSpPr>
          <p:nvPr/>
        </p:nvCxnSpPr>
        <p:spPr>
          <a:xfrm rot="5400000" flipH="1">
            <a:off x="5322922" y="2678079"/>
            <a:ext cx="861280" cy="77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14744" y="3643314"/>
            <a:ext cx="1928826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l-GR" dirty="0" smtClean="0">
                <a:solidFill>
                  <a:schemeClr val="tx2"/>
                </a:solidFill>
              </a:rPr>
              <a:t>Ηλεκτρολύτης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MX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85984" y="1928802"/>
            <a:ext cx="500066" cy="20002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Α</a:t>
            </a:r>
          </a:p>
          <a:p>
            <a:pPr algn="ctr"/>
            <a:r>
              <a:rPr lang="el-GR" dirty="0" smtClean="0"/>
              <a:t>Ν</a:t>
            </a:r>
          </a:p>
          <a:p>
            <a:pPr algn="ctr"/>
            <a:r>
              <a:rPr lang="el-GR" dirty="0" smtClean="0"/>
              <a:t>Ο</a:t>
            </a:r>
          </a:p>
          <a:p>
            <a:pPr algn="ctr"/>
            <a:r>
              <a:rPr lang="el-GR" dirty="0" smtClean="0"/>
              <a:t>Δ</a:t>
            </a:r>
          </a:p>
          <a:p>
            <a:pPr algn="ctr"/>
            <a:r>
              <a:rPr lang="el-GR" dirty="0" smtClean="0"/>
              <a:t>Ο</a:t>
            </a:r>
          </a:p>
          <a:p>
            <a:pPr algn="ctr"/>
            <a:r>
              <a:rPr lang="el-GR" dirty="0" smtClean="0"/>
              <a:t>Σ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357950" y="1928802"/>
            <a:ext cx="500066" cy="20002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algn="ctr"/>
            <a:r>
              <a:rPr lang="el-GR" dirty="0" smtClean="0"/>
              <a:t>Κ</a:t>
            </a:r>
          </a:p>
          <a:p>
            <a:pPr algn="ctr"/>
            <a:r>
              <a:rPr lang="el-GR" dirty="0" smtClean="0"/>
              <a:t>Α</a:t>
            </a:r>
          </a:p>
          <a:p>
            <a:pPr algn="ctr"/>
            <a:r>
              <a:rPr lang="el-GR" dirty="0" smtClean="0"/>
              <a:t>Θ</a:t>
            </a:r>
          </a:p>
          <a:p>
            <a:pPr algn="ctr"/>
            <a:r>
              <a:rPr lang="el-GR" dirty="0" smtClean="0"/>
              <a:t>Ο</a:t>
            </a:r>
          </a:p>
          <a:p>
            <a:pPr algn="ctr"/>
            <a:r>
              <a:rPr lang="el-GR" dirty="0" smtClean="0"/>
              <a:t>Δ</a:t>
            </a:r>
          </a:p>
          <a:p>
            <a:pPr algn="ctr"/>
            <a:r>
              <a:rPr lang="el-GR" dirty="0" smtClean="0"/>
              <a:t>Ο</a:t>
            </a:r>
          </a:p>
          <a:p>
            <a:pPr algn="ctr"/>
            <a:r>
              <a:rPr lang="el-GR" dirty="0" smtClean="0"/>
              <a:t>Σ</a:t>
            </a:r>
          </a:p>
        </p:txBody>
      </p:sp>
      <p:sp>
        <p:nvSpPr>
          <p:cNvPr id="47" name="Arc 46"/>
          <p:cNvSpPr/>
          <p:nvPr/>
        </p:nvSpPr>
        <p:spPr>
          <a:xfrm rot="5400000">
            <a:off x="3997936" y="2712061"/>
            <a:ext cx="785818" cy="2505449"/>
          </a:xfrm>
          <a:prstGeom prst="arc">
            <a:avLst>
              <a:gd name="adj1" fmla="val 2337495"/>
              <a:gd name="adj2" fmla="val 54646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TextBox 47"/>
          <p:cNvSpPr txBox="1"/>
          <p:nvPr/>
        </p:nvSpPr>
        <p:spPr>
          <a:xfrm>
            <a:off x="4071934" y="4214818"/>
            <a:ext cx="1071570" cy="2857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pPr algn="ctr"/>
            <a:r>
              <a:rPr lang="el-GR" dirty="0" smtClean="0"/>
              <a:t>Ρεύμα</a:t>
            </a:r>
          </a:p>
        </p:txBody>
      </p:sp>
      <p:sp>
        <p:nvSpPr>
          <p:cNvPr id="50" name="Arc 49"/>
          <p:cNvSpPr/>
          <p:nvPr/>
        </p:nvSpPr>
        <p:spPr>
          <a:xfrm flipV="1">
            <a:off x="4000496" y="3286124"/>
            <a:ext cx="2286016" cy="1143008"/>
          </a:xfrm>
          <a:prstGeom prst="arc">
            <a:avLst>
              <a:gd name="adj1" fmla="val 16200000"/>
              <a:gd name="adj2" fmla="val 2138490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3" name="Straight Connector 52"/>
          <p:cNvCxnSpPr/>
          <p:nvPr/>
        </p:nvCxnSpPr>
        <p:spPr>
          <a:xfrm rot="5400000" flipH="1" flipV="1">
            <a:off x="4286248" y="5429264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4357686" y="5429264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 flipH="1" flipV="1">
            <a:off x="4429124" y="5429264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4500562" y="5429264"/>
            <a:ext cx="214316" cy="71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 flipH="1" flipV="1">
            <a:off x="4572000" y="5429264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6200000" flipH="1">
            <a:off x="4643438" y="5429264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4714876" y="5429264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4786314" y="5429264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4857752" y="5429264"/>
            <a:ext cx="214314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H="1">
            <a:off x="4929189" y="5429263"/>
            <a:ext cx="214316" cy="71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reeform 81"/>
          <p:cNvSpPr/>
          <p:nvPr/>
        </p:nvSpPr>
        <p:spPr>
          <a:xfrm>
            <a:off x="5072067" y="3944983"/>
            <a:ext cx="1237294" cy="1627157"/>
          </a:xfrm>
          <a:custGeom>
            <a:avLst/>
            <a:gdLst>
              <a:gd name="connsiteX0" fmla="*/ 0 w 1227909"/>
              <a:gd name="connsiteY0" fmla="*/ 1698171 h 1698171"/>
              <a:gd name="connsiteX1" fmla="*/ 914400 w 1227909"/>
              <a:gd name="connsiteY1" fmla="*/ 1031966 h 1698171"/>
              <a:gd name="connsiteX2" fmla="*/ 1227909 w 1227909"/>
              <a:gd name="connsiteY2" fmla="*/ 0 h 169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7909" h="1698171">
                <a:moveTo>
                  <a:pt x="0" y="1698171"/>
                </a:moveTo>
                <a:cubicBezTo>
                  <a:pt x="354874" y="1506583"/>
                  <a:pt x="709749" y="1314995"/>
                  <a:pt x="914400" y="1031966"/>
                </a:cubicBezTo>
                <a:cubicBezTo>
                  <a:pt x="1119052" y="748938"/>
                  <a:pt x="1173480" y="374469"/>
                  <a:pt x="1227909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Freeform 83"/>
          <p:cNvSpPr/>
          <p:nvPr/>
        </p:nvSpPr>
        <p:spPr>
          <a:xfrm>
            <a:off x="2919549" y="3944983"/>
            <a:ext cx="1456508" cy="1632857"/>
          </a:xfrm>
          <a:custGeom>
            <a:avLst/>
            <a:gdLst>
              <a:gd name="connsiteX0" fmla="*/ 1456508 w 1456508"/>
              <a:gd name="connsiteY0" fmla="*/ 1632857 h 1632857"/>
              <a:gd name="connsiteX1" fmla="*/ 228600 w 1456508"/>
              <a:gd name="connsiteY1" fmla="*/ 940526 h 1632857"/>
              <a:gd name="connsiteX2" fmla="*/ 84908 w 1456508"/>
              <a:gd name="connsiteY2" fmla="*/ 0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508" h="1632857">
                <a:moveTo>
                  <a:pt x="1456508" y="1632857"/>
                </a:moveTo>
                <a:cubicBezTo>
                  <a:pt x="956854" y="1422763"/>
                  <a:pt x="457200" y="1212669"/>
                  <a:pt x="228600" y="940526"/>
                </a:cubicBezTo>
                <a:cubicBezTo>
                  <a:pt x="0" y="668383"/>
                  <a:pt x="42454" y="334191"/>
                  <a:pt x="84908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0" name="TextBox 89"/>
          <p:cNvSpPr txBox="1"/>
          <p:nvPr/>
        </p:nvSpPr>
        <p:spPr>
          <a:xfrm>
            <a:off x="3857620" y="5500702"/>
            <a:ext cx="1928826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l-GR" dirty="0" smtClean="0">
                <a:solidFill>
                  <a:schemeClr val="tx2"/>
                </a:solidFill>
              </a:rPr>
              <a:t>Ηλεκτρικό φορτίο</a:t>
            </a: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6072198" y="4214818"/>
            <a:ext cx="928694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6715140" y="4357694"/>
            <a:ext cx="1928826" cy="57150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/>
            <a:r>
              <a:rPr lang="el-GR" dirty="0" smtClean="0"/>
              <a:t>Ηλεκτρολυτικό στοιχείο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 rot="10800000">
            <a:off x="5857884" y="5143512"/>
            <a:ext cx="85725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429388" y="5572140"/>
            <a:ext cx="1928826" cy="57150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pPr algn="ctr"/>
            <a:r>
              <a:rPr lang="el-GR" dirty="0" smtClean="0">
                <a:solidFill>
                  <a:schemeClr val="tx2"/>
                </a:solidFill>
              </a:rPr>
              <a:t>Γαλβανικό στοιχείο</a:t>
            </a:r>
          </a:p>
        </p:txBody>
      </p:sp>
      <p:cxnSp>
        <p:nvCxnSpPr>
          <p:cNvPr id="98" name="Curved Connector 97"/>
          <p:cNvCxnSpPr/>
          <p:nvPr/>
        </p:nvCxnSpPr>
        <p:spPr>
          <a:xfrm rot="10800000" flipV="1">
            <a:off x="4643438" y="1357298"/>
            <a:ext cx="714380" cy="428628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286380" y="1071546"/>
            <a:ext cx="2571768" cy="57150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Διάφραγμα ή Μεμβράνη</a:t>
            </a:r>
          </a:p>
        </p:txBody>
      </p:sp>
      <p:pic>
        <p:nvPicPr>
          <p:cNvPr id="4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Ηλεκτρόλυση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928670"/>
            <a:ext cx="7929618" cy="48577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Δύο ηλεκτρόδια</a:t>
            </a:r>
          </a:p>
          <a:p>
            <a:r>
              <a:rPr lang="el-GR" sz="2000" dirty="0" smtClean="0"/>
              <a:t>Άνοδος               οξείδωση</a:t>
            </a:r>
          </a:p>
          <a:p>
            <a:r>
              <a:rPr lang="el-GR" sz="2000" dirty="0" smtClean="0"/>
              <a:t> Κάθοδος                αναγωγή</a:t>
            </a:r>
          </a:p>
          <a:p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Ηλεκτροενεργείς ουσίες</a:t>
            </a:r>
          </a:p>
          <a:p>
            <a:r>
              <a:rPr lang="el-GR" sz="2000" dirty="0" smtClean="0"/>
              <a:t>(</a:t>
            </a:r>
            <a:r>
              <a:rPr lang="en-US" sz="2000" dirty="0" smtClean="0"/>
              <a:t>R</a:t>
            </a:r>
            <a:r>
              <a:rPr lang="en-US" sz="1050" dirty="0" smtClean="0"/>
              <a:t>1</a:t>
            </a:r>
            <a:r>
              <a:rPr lang="en-US" sz="2000" dirty="0" smtClean="0"/>
              <a:t>/O</a:t>
            </a:r>
            <a:r>
              <a:rPr lang="en-US" sz="1050" dirty="0" smtClean="0"/>
              <a:t>1</a:t>
            </a:r>
            <a:r>
              <a:rPr lang="en-US" sz="2000" dirty="0" smtClean="0"/>
              <a:t>,R</a:t>
            </a:r>
            <a:r>
              <a:rPr lang="en-US" sz="1050" dirty="0" smtClean="0"/>
              <a:t>2</a:t>
            </a:r>
            <a:r>
              <a:rPr lang="en-US" sz="2000" dirty="0" smtClean="0"/>
              <a:t>/O</a:t>
            </a:r>
            <a:r>
              <a:rPr lang="en-US" sz="1050" dirty="0" smtClean="0"/>
              <a:t>2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Ηλεκτρολύτης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2"/>
                </a:solidFill>
              </a:rPr>
              <a:t>οξύ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2"/>
                </a:solidFill>
              </a:rPr>
              <a:t>Βάση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2"/>
                </a:solidFill>
              </a:rPr>
              <a:t>Αλάτι (</a:t>
            </a:r>
            <a:r>
              <a:rPr lang="en-US" sz="2000" dirty="0" smtClean="0">
                <a:solidFill>
                  <a:schemeClr val="tx2"/>
                </a:solidFill>
              </a:rPr>
              <a:t>NaCl)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smtClean="0"/>
              <a:t>Τήγμα άλατος</a:t>
            </a:r>
          </a:p>
          <a:p>
            <a:pPr lvl="1"/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Πορώδες υλικό/μεμβράνη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Εξωτερικό κύκλωμα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71604" y="1285860"/>
            <a:ext cx="71438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785918" y="1570024"/>
            <a:ext cx="71438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2643174" y="3071810"/>
            <a:ext cx="571504" cy="857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357554" y="3071810"/>
            <a:ext cx="1285884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διάλυμα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86182" y="1071546"/>
          <a:ext cx="1317001" cy="352437"/>
        </p:xfrm>
        <a:graphic>
          <a:graphicData uri="http://schemas.openxmlformats.org/presentationml/2006/ole">
            <p:oleObj spid="_x0000_s114690" name="Equation" r:id="rId3" imgW="901440" imgH="241200" progId="Equation.DSMT4">
              <p:embed/>
            </p:oleObj>
          </a:graphicData>
        </a:graphic>
      </p:graphicFrame>
      <p:pic>
        <p:nvPicPr>
          <p:cNvPr id="10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Άνοδος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1219205" y="1373188"/>
          <a:ext cx="4067175" cy="2563812"/>
        </p:xfrm>
        <a:graphic>
          <a:graphicData uri="http://schemas.openxmlformats.org/presentationml/2006/ole">
            <p:oleObj spid="_x0000_s115714" name="Equation" r:id="rId3" imgW="2768400" imgH="173988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14744" y="1214422"/>
            <a:ext cx="4429156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l-GR" sz="2000" dirty="0" smtClean="0"/>
              <a:t>(Έκλυση </a:t>
            </a:r>
            <a:r>
              <a:rPr lang="en-US" sz="2000" dirty="0" smtClean="0"/>
              <a:t>O</a:t>
            </a:r>
            <a:r>
              <a:rPr lang="en-US" sz="1100" dirty="0" smtClean="0"/>
              <a:t>2</a:t>
            </a:r>
            <a:r>
              <a:rPr lang="en-US" sz="2000" dirty="0" smtClean="0"/>
              <a:t>, </a:t>
            </a:r>
            <a:r>
              <a:rPr lang="el-GR" sz="2000" dirty="0" smtClean="0"/>
              <a:t>ουδέτερα ή όξινα διαλύματα)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14744" y="1571612"/>
            <a:ext cx="3714776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(Έκλυση </a:t>
            </a:r>
            <a:r>
              <a:rPr lang="en-US" sz="2000" dirty="0" smtClean="0"/>
              <a:t>O</a:t>
            </a:r>
            <a:r>
              <a:rPr lang="en-US" sz="1050" dirty="0" smtClean="0"/>
              <a:t>2</a:t>
            </a:r>
            <a:r>
              <a:rPr lang="en-US" sz="2000" dirty="0" smtClean="0"/>
              <a:t>, </a:t>
            </a:r>
            <a:r>
              <a:rPr lang="el-GR" sz="2000" dirty="0" smtClean="0"/>
              <a:t>αλκαλικά διαλύματα)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4744" y="1928802"/>
            <a:ext cx="3714776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(παραγωγή υπεροξειδίου)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4744" y="2357430"/>
            <a:ext cx="3714776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(παραγωγή όζοντος)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57752" y="3071810"/>
            <a:ext cx="3714776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(αναγέννηση διχρωμικού)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7752" y="3429000"/>
            <a:ext cx="3714776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(οξείδωση φαινόλης)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071670" y="2070090"/>
            <a:ext cx="28575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71670" y="2141528"/>
            <a:ext cx="28575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71670" y="2428868"/>
            <a:ext cx="64294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71670" y="2500306"/>
            <a:ext cx="64294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71736" y="2786058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1736" y="2857496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71736" y="3143248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1736" y="3214686"/>
            <a:ext cx="35719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00496" y="3141660"/>
            <a:ext cx="64294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00496" y="3213098"/>
            <a:ext cx="64294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5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Κάθ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οδος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1295399" y="1935162"/>
          <a:ext cx="3605886" cy="1636714"/>
        </p:xfrm>
        <a:graphic>
          <a:graphicData uri="http://schemas.openxmlformats.org/presentationml/2006/ole">
            <p:oleObj spid="_x0000_s116738" name="Equation" r:id="rId3" imgW="2133360" imgH="965160" progId="Equation.DSMT4">
              <p:embed/>
            </p:oleObj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857356" y="3143248"/>
            <a:ext cx="64294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57356" y="3214686"/>
            <a:ext cx="64294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00496" y="1857364"/>
            <a:ext cx="4714908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l-GR" sz="2000" dirty="0" smtClean="0"/>
              <a:t>(Έκλυση </a:t>
            </a:r>
            <a:r>
              <a:rPr lang="en-US" sz="2000" dirty="0" smtClean="0"/>
              <a:t>H</a:t>
            </a:r>
            <a:r>
              <a:rPr lang="en-US" sz="1100" dirty="0" smtClean="0"/>
              <a:t>2</a:t>
            </a:r>
            <a:r>
              <a:rPr lang="en-US" sz="2000" dirty="0" smtClean="0"/>
              <a:t>, </a:t>
            </a:r>
            <a:r>
              <a:rPr lang="el-GR" sz="2000" dirty="0" smtClean="0"/>
              <a:t>ουδέτερα ή αλκαλικά διαλύματα)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0496" y="2214554"/>
            <a:ext cx="4714908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(Έκλυση </a:t>
            </a:r>
            <a:r>
              <a:rPr lang="en-US" sz="2000" dirty="0" smtClean="0"/>
              <a:t>H</a:t>
            </a:r>
            <a:r>
              <a:rPr lang="en-US" sz="1100" dirty="0" smtClean="0"/>
              <a:t>2</a:t>
            </a:r>
            <a:r>
              <a:rPr lang="en-US" sz="2000" dirty="0" smtClean="0"/>
              <a:t>, </a:t>
            </a:r>
            <a:r>
              <a:rPr lang="el-GR" sz="2000" dirty="0" smtClean="0"/>
              <a:t>όξινα διαλύματα)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00496" y="3143248"/>
            <a:ext cx="4714908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(ηλεκτροαπόθεση) </a:t>
            </a:r>
          </a:p>
        </p:txBody>
      </p:sp>
      <p:pic>
        <p:nvPicPr>
          <p:cNvPr id="10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Παράγοντες που καθορίζουν την ηλεκτρολυτική διεργασία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928670"/>
            <a:ext cx="7929618" cy="48577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Εφαρμοζόμενη τάση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Υλικά ηλεκτροδίων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Ηλεκτρολύτης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pH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Θερμοκρασία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Συγκέντρωση προς οξείδωση ουσίας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 Παρουσία </a:t>
            </a:r>
            <a:r>
              <a:rPr lang="en-US" sz="2000" dirty="0" smtClean="0"/>
              <a:t>Fe²</a:t>
            </a:r>
            <a:endParaRPr lang="el-GR" sz="2000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Δυναμικό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Ηλεκτροδίου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1357298"/>
            <a:ext cx="500066" cy="29289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l-GR" dirty="0" smtClean="0"/>
              <a:t>Η</a:t>
            </a:r>
          </a:p>
          <a:p>
            <a:pPr algn="ctr"/>
            <a:r>
              <a:rPr lang="el-GR" dirty="0" smtClean="0"/>
              <a:t>Λ</a:t>
            </a:r>
          </a:p>
          <a:p>
            <a:pPr algn="ctr"/>
            <a:r>
              <a:rPr lang="el-GR" dirty="0" smtClean="0"/>
              <a:t>Ε</a:t>
            </a:r>
          </a:p>
          <a:p>
            <a:pPr algn="ctr"/>
            <a:r>
              <a:rPr lang="el-GR" dirty="0" smtClean="0"/>
              <a:t>Κ</a:t>
            </a:r>
          </a:p>
          <a:p>
            <a:pPr algn="ctr"/>
            <a:r>
              <a:rPr lang="el-GR" dirty="0" smtClean="0"/>
              <a:t>Τ</a:t>
            </a:r>
          </a:p>
          <a:p>
            <a:pPr algn="ctr"/>
            <a:r>
              <a:rPr lang="el-GR" dirty="0" smtClean="0"/>
              <a:t>Ρ</a:t>
            </a:r>
          </a:p>
          <a:p>
            <a:pPr algn="ctr"/>
            <a:r>
              <a:rPr lang="el-GR" dirty="0" smtClean="0"/>
              <a:t>Ο</a:t>
            </a:r>
          </a:p>
          <a:p>
            <a:pPr algn="ctr"/>
            <a:r>
              <a:rPr lang="el-GR" dirty="0" smtClean="0"/>
              <a:t>Δ</a:t>
            </a:r>
          </a:p>
          <a:p>
            <a:pPr algn="ctr"/>
            <a:r>
              <a:rPr lang="el-GR" dirty="0" smtClean="0"/>
              <a:t>Ι</a:t>
            </a:r>
          </a:p>
          <a:p>
            <a:pPr algn="ctr"/>
            <a:r>
              <a:rPr lang="el-GR" dirty="0" smtClean="0"/>
              <a:t>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050" y="1785926"/>
            <a:ext cx="357190" cy="19288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  <p:cxnSp>
        <p:nvCxnSpPr>
          <p:cNvPr id="5" name="Curved Connector 15"/>
          <p:cNvCxnSpPr/>
          <p:nvPr/>
        </p:nvCxnSpPr>
        <p:spPr>
          <a:xfrm rot="5400000">
            <a:off x="3196819" y="2446727"/>
            <a:ext cx="607223" cy="428628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215472" y="2714620"/>
            <a:ext cx="856462" cy="143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28992" y="3214686"/>
            <a:ext cx="571504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O</a:t>
            </a:r>
            <a:r>
              <a:rPr lang="en-US" sz="1050" dirty="0" smtClean="0">
                <a:solidFill>
                  <a:schemeClr val="tx2"/>
                </a:solidFill>
              </a:rPr>
              <a:t>s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2000240"/>
            <a:ext cx="571504" cy="4286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 R</a:t>
            </a:r>
            <a:r>
              <a:rPr lang="en-US" sz="1050" dirty="0" smtClean="0">
                <a:solidFill>
                  <a:schemeClr val="tx2"/>
                </a:solidFill>
              </a:rPr>
              <a:t>s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6116" y="250030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e˗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3000364" y="2643182"/>
            <a:ext cx="2643206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pPr algn="ctr"/>
            <a:endParaRPr lang="el-GR" dirty="0" smtClean="0"/>
          </a:p>
          <a:p>
            <a:pPr algn="ctr"/>
            <a:r>
              <a:rPr lang="el-GR" dirty="0" smtClean="0"/>
              <a:t>ΜΕΤΑΦΟΡΑ ΦΟΡΤΙΟΥ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929058" y="221455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29124" y="1714488"/>
            <a:ext cx="2714644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/>
            <a:endParaRPr lang="el-GR" dirty="0" smtClean="0"/>
          </a:p>
          <a:p>
            <a:pPr algn="ctr"/>
            <a:r>
              <a:rPr lang="el-GR" dirty="0" smtClean="0">
                <a:solidFill>
                  <a:schemeClr val="tx2"/>
                </a:solidFill>
              </a:rPr>
              <a:t>Μεταφορά μάζας </a:t>
            </a:r>
            <a:r>
              <a:rPr lang="en-US" b="1" dirty="0" smtClean="0">
                <a:solidFill>
                  <a:schemeClr val="tx2"/>
                </a:solidFill>
              </a:rPr>
              <a:t>R</a:t>
            </a:r>
            <a:r>
              <a:rPr lang="en-US" sz="1100" b="1" dirty="0" smtClean="0">
                <a:solidFill>
                  <a:schemeClr val="tx2"/>
                </a:solidFill>
              </a:rPr>
              <a:t>b</a:t>
            </a:r>
            <a:endParaRPr lang="el-GR" b="1" dirty="0" smtClean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9124" y="2928934"/>
            <a:ext cx="2714644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pPr algn="ctr"/>
            <a:endParaRPr lang="el-GR" dirty="0" smtClean="0"/>
          </a:p>
          <a:p>
            <a:pPr algn="ctr"/>
            <a:r>
              <a:rPr lang="el-GR" dirty="0" smtClean="0">
                <a:solidFill>
                  <a:schemeClr val="tx2"/>
                </a:solidFill>
              </a:rPr>
              <a:t>Μεταφορά μάζας </a:t>
            </a:r>
            <a:r>
              <a:rPr lang="en-US" b="1" dirty="0" smtClean="0">
                <a:solidFill>
                  <a:schemeClr val="tx2"/>
                </a:solidFill>
              </a:rPr>
              <a:t>O</a:t>
            </a:r>
            <a:r>
              <a:rPr lang="en-US" sz="1100" b="1" dirty="0" smtClean="0">
                <a:solidFill>
                  <a:schemeClr val="tx2"/>
                </a:solidFill>
              </a:rPr>
              <a:t>b</a:t>
            </a:r>
            <a:endParaRPr lang="el-GR" b="1" dirty="0" smtClean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71934" y="342900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28728" y="4214818"/>
            <a:ext cx="3357586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r>
              <a:rPr lang="el-GR" dirty="0" smtClean="0"/>
              <a:t>Ηλεκτρόδιο + </a:t>
            </a:r>
            <a:r>
              <a:rPr lang="en-US" dirty="0" smtClean="0"/>
              <a:t>R/O</a:t>
            </a:r>
            <a:r>
              <a:rPr lang="el-GR" dirty="0" smtClean="0"/>
              <a:t> </a:t>
            </a:r>
            <a:r>
              <a:rPr lang="en-US" dirty="0" smtClean="0"/>
              <a:t>=</a:t>
            </a:r>
            <a:r>
              <a:rPr lang="el-GR" dirty="0" smtClean="0"/>
              <a:t> Ημιστοιχείο</a:t>
            </a:r>
          </a:p>
          <a:p>
            <a:r>
              <a:rPr lang="en-US" dirty="0" smtClean="0"/>
              <a:t>s: surface</a:t>
            </a:r>
          </a:p>
          <a:p>
            <a:r>
              <a:rPr lang="en-US" dirty="0" smtClean="0"/>
              <a:t>b: bulk</a:t>
            </a:r>
            <a:endParaRPr lang="el-GR" dirty="0" smtClean="0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652580" y="4941887"/>
          <a:ext cx="2276478" cy="391153"/>
        </p:xfrm>
        <a:graphic>
          <a:graphicData uri="http://schemas.openxmlformats.org/presentationml/2006/ole">
            <p:oleObj spid="_x0000_s117762" name="Equation" r:id="rId3" imgW="1333440" imgH="228600" progId="Equation.DSMT4">
              <p:embed/>
            </p:oleObj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5400000">
            <a:off x="1642645" y="5571743"/>
            <a:ext cx="42862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81062" y="5786454"/>
            <a:ext cx="1133484" cy="78581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Δυναμικό</a:t>
            </a:r>
          </a:p>
          <a:p>
            <a:r>
              <a:rPr lang="el-GR" dirty="0" smtClean="0"/>
              <a:t>Κυψέλης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66946" y="5786454"/>
            <a:ext cx="1133484" cy="78581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Δυναμικό</a:t>
            </a:r>
          </a:p>
          <a:p>
            <a:r>
              <a:rPr lang="el-GR" dirty="0" smtClean="0"/>
              <a:t>Καθόδου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2357025" y="5571743"/>
            <a:ext cx="42862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144034" y="5357826"/>
            <a:ext cx="128509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510086" y="5786454"/>
            <a:ext cx="1133484" cy="78581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Δυναμικό</a:t>
            </a:r>
          </a:p>
          <a:p>
            <a:r>
              <a:rPr lang="el-GR" dirty="0" smtClean="0"/>
              <a:t>Ανόδου </a:t>
            </a:r>
          </a:p>
        </p:txBody>
      </p:sp>
      <p:cxnSp>
        <p:nvCxnSpPr>
          <p:cNvPr id="34" name="Curved Connector 33"/>
          <p:cNvCxnSpPr/>
          <p:nvPr/>
        </p:nvCxnSpPr>
        <p:spPr>
          <a:xfrm>
            <a:off x="4000496" y="5143512"/>
            <a:ext cx="2286016" cy="500066"/>
          </a:xfrm>
          <a:prstGeom prst="curvedConnector3">
            <a:avLst>
              <a:gd name="adj1" fmla="val 10028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86446" y="5715016"/>
            <a:ext cx="1776426" cy="78581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r>
              <a:rPr lang="el-GR" dirty="0" smtClean="0"/>
              <a:t>Ωμική αντίσταση (ηλεκτρολύτης, μεμβράνη) </a:t>
            </a:r>
          </a:p>
        </p:txBody>
      </p:sp>
      <p:pic>
        <p:nvPicPr>
          <p:cNvPr id="26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Δυναμικό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Ηλεκτροδίου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1717675" y="1398588"/>
          <a:ext cx="2146300" cy="738187"/>
        </p:xfrm>
        <a:graphic>
          <a:graphicData uri="http://schemas.openxmlformats.org/presentationml/2006/ole">
            <p:oleObj spid="_x0000_s118786" name="Equation" r:id="rId3" imgW="1257120" imgH="43164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7224" y="2071678"/>
            <a:ext cx="6786610" cy="114300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   </a:t>
            </a:r>
            <a:r>
              <a:rPr lang="en-US" dirty="0" smtClean="0"/>
              <a:t>: </a:t>
            </a:r>
            <a:r>
              <a:rPr lang="el-GR" dirty="0" smtClean="0"/>
              <a:t>πυκνότητα ρεύματος</a:t>
            </a:r>
            <a:endParaRPr lang="en-US" dirty="0" smtClean="0"/>
          </a:p>
          <a:p>
            <a:r>
              <a:rPr lang="en-US" dirty="0" smtClean="0"/>
              <a:t>   :</a:t>
            </a:r>
            <a:r>
              <a:rPr lang="el-GR" dirty="0" smtClean="0"/>
              <a:t> ένταση ρεύματος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n-US" dirty="0" smtClean="0"/>
              <a:t>  : </a:t>
            </a:r>
            <a:r>
              <a:rPr lang="el-GR" dirty="0" smtClean="0"/>
              <a:t>επιφάνεια ηλεκτροδίου</a:t>
            </a:r>
            <a:endParaRPr lang="en-US" dirty="0" smtClean="0"/>
          </a:p>
        </p:txBody>
      </p:sp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925489" y="2646359"/>
          <a:ext cx="217487" cy="282575"/>
        </p:xfrm>
        <a:graphic>
          <a:graphicData uri="http://schemas.openxmlformats.org/presentationml/2006/ole">
            <p:oleObj spid="_x0000_s118787" name="Equation" r:id="rId4" imgW="126720" imgH="164880" progId="Equation.DSMT4">
              <p:embed/>
            </p:oleObj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962025" y="2357430"/>
          <a:ext cx="150813" cy="282575"/>
        </p:xfrm>
        <a:graphic>
          <a:graphicData uri="http://schemas.openxmlformats.org/presentationml/2006/ole">
            <p:oleObj spid="_x0000_s118788" name="Equation" r:id="rId5" imgW="88560" imgH="164880" progId="Equation.DSMT4">
              <p:embed/>
            </p:oleObj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857224" y="2860673"/>
          <a:ext cx="260350" cy="282575"/>
        </p:xfrm>
        <a:graphic>
          <a:graphicData uri="http://schemas.openxmlformats.org/presentationml/2006/ole">
            <p:oleObj spid="_x0000_s118789" name="Equation" r:id="rId6" imgW="152280" imgH="164880" progId="Equation.DSMT4">
              <p:embed/>
            </p:oleObj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1571604" y="3405208"/>
          <a:ext cx="2579688" cy="2952750"/>
        </p:xfrm>
        <a:graphic>
          <a:graphicData uri="http://schemas.openxmlformats.org/presentationml/2006/ole">
            <p:oleObj spid="_x0000_s118790" name="Equation" r:id="rId7" imgW="1511280" imgH="1726920" progId="Equation.DSMT4">
              <p:embed/>
            </p:oleObj>
          </a:graphicData>
        </a:graphic>
      </p:graphicFrame>
      <p:cxnSp>
        <p:nvCxnSpPr>
          <p:cNvPr id="10" name="Curved Connector 9"/>
          <p:cNvCxnSpPr/>
          <p:nvPr/>
        </p:nvCxnSpPr>
        <p:spPr>
          <a:xfrm>
            <a:off x="2357422" y="3786190"/>
            <a:ext cx="571504" cy="21431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flipV="1">
            <a:off x="2357422" y="4214818"/>
            <a:ext cx="571504" cy="14287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43240" y="3929066"/>
            <a:ext cx="2428892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Δυναμικά </a:t>
            </a:r>
            <a:r>
              <a:rPr lang="en-US" dirty="0" smtClean="0">
                <a:solidFill>
                  <a:schemeClr val="tx2"/>
                </a:solidFill>
              </a:rPr>
              <a:t>Nerst</a:t>
            </a:r>
            <a:endParaRPr lang="el-GR" dirty="0" smtClean="0">
              <a:solidFill>
                <a:schemeClr val="tx2"/>
              </a:solidFill>
            </a:endParaRPr>
          </a:p>
        </p:txBody>
      </p:sp>
      <p:cxnSp>
        <p:nvCxnSpPr>
          <p:cNvPr id="15" name="Curved Connector 14"/>
          <p:cNvCxnSpPr/>
          <p:nvPr/>
        </p:nvCxnSpPr>
        <p:spPr>
          <a:xfrm>
            <a:off x="3214678" y="3714752"/>
            <a:ext cx="3143272" cy="500066"/>
          </a:xfrm>
          <a:prstGeom prst="curvedConnector3">
            <a:avLst>
              <a:gd name="adj1" fmla="val 7410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286116" y="4357694"/>
            <a:ext cx="3000396" cy="142876"/>
          </a:xfrm>
          <a:prstGeom prst="curvedConnector3">
            <a:avLst>
              <a:gd name="adj1" fmla="val 508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29388" y="4143380"/>
            <a:ext cx="2428892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Υπέρταση</a:t>
            </a:r>
          </a:p>
        </p:txBody>
      </p:sp>
      <p:pic>
        <p:nvPicPr>
          <p:cNvPr id="16" name="Εικόνα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29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Περιεχόμενα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l-GR" sz="6600" dirty="0" smtClean="0"/>
              <a:t> Που Γίνεται?</a:t>
            </a:r>
          </a:p>
          <a:p>
            <a:pPr>
              <a:spcBef>
                <a:spcPct val="0"/>
              </a:spcBef>
              <a:defRPr/>
            </a:pPr>
            <a:r>
              <a:rPr lang="el-GR" sz="6600" dirty="0" smtClean="0"/>
              <a:t> Τυπικό Διάγραμμα Ροής Μονάδας ΥΟ</a:t>
            </a:r>
          </a:p>
          <a:p>
            <a:pPr lvl="0">
              <a:spcBef>
                <a:spcPct val="0"/>
              </a:spcBef>
              <a:defRPr/>
            </a:pPr>
            <a:r>
              <a:rPr lang="el-GR" sz="6600" dirty="0" smtClean="0"/>
              <a:t> Εργαστηριακός Αντιδραστήρας </a:t>
            </a:r>
            <a:r>
              <a:rPr lang="en-US" sz="6600" dirty="0" smtClean="0"/>
              <a:t>CSTR</a:t>
            </a:r>
            <a:endParaRPr lang="el-GR" sz="6600" dirty="0" smtClean="0"/>
          </a:p>
          <a:p>
            <a:pPr>
              <a:spcBef>
                <a:spcPct val="0"/>
              </a:spcBef>
              <a:defRPr/>
            </a:pPr>
            <a:r>
              <a:rPr lang="el-GR" sz="6600" dirty="0" smtClean="0"/>
              <a:t> Στήλη Φυσαλίδων</a:t>
            </a:r>
          </a:p>
          <a:p>
            <a:pPr lvl="0">
              <a:spcBef>
                <a:spcPct val="0"/>
              </a:spcBef>
              <a:defRPr/>
            </a:pPr>
            <a:r>
              <a:rPr lang="el-GR" sz="6600" dirty="0" smtClean="0"/>
              <a:t>Μεταφορά Μάζας</a:t>
            </a:r>
          </a:p>
          <a:p>
            <a:pPr>
              <a:spcBef>
                <a:spcPct val="0"/>
              </a:spcBef>
              <a:defRPr/>
            </a:pPr>
            <a:r>
              <a:rPr lang="el-GR" sz="6600" dirty="0" smtClean="0"/>
              <a:t>Στάδια</a:t>
            </a:r>
          </a:p>
          <a:p>
            <a:pPr lvl="0">
              <a:spcBef>
                <a:spcPct val="0"/>
              </a:spcBef>
              <a:defRPr/>
            </a:pPr>
            <a:r>
              <a:rPr lang="en-US" sz="6600" dirty="0" smtClean="0"/>
              <a:t>Fixed Bed</a:t>
            </a:r>
            <a:endParaRPr lang="el-GR" sz="6600" dirty="0" smtClean="0"/>
          </a:p>
          <a:p>
            <a:pPr>
              <a:spcBef>
                <a:spcPct val="0"/>
              </a:spcBef>
              <a:defRPr/>
            </a:pPr>
            <a:r>
              <a:rPr lang="el-GR" sz="6600" dirty="0" smtClean="0"/>
              <a:t>Κατάλυση – Αντίδραση Ίλυος</a:t>
            </a:r>
          </a:p>
          <a:p>
            <a:pPr lvl="0">
              <a:spcBef>
                <a:spcPct val="0"/>
              </a:spcBef>
              <a:defRPr/>
            </a:pPr>
            <a:r>
              <a:rPr lang="el-GR" sz="6600" dirty="0" smtClean="0"/>
              <a:t>Με τι κόστος γίνεται?</a:t>
            </a:r>
          </a:p>
          <a:p>
            <a:pPr>
              <a:spcBef>
                <a:spcPct val="0"/>
              </a:spcBef>
              <a:defRPr/>
            </a:pPr>
            <a:r>
              <a:rPr lang="el-GR" sz="6600" dirty="0" smtClean="0"/>
              <a:t>Τεχνολογία</a:t>
            </a:r>
            <a:r>
              <a:rPr lang="en-US" sz="6600" dirty="0" smtClean="0"/>
              <a:t> </a:t>
            </a:r>
            <a:r>
              <a:rPr lang="en-US" sz="6600" dirty="0" err="1" smtClean="0"/>
              <a:t>VerTech</a:t>
            </a:r>
            <a:endParaRPr lang="el-GR" sz="6600" dirty="0" smtClean="0"/>
          </a:p>
          <a:p>
            <a:pPr lvl="0">
              <a:spcBef>
                <a:spcPct val="0"/>
              </a:spcBef>
              <a:defRPr/>
            </a:pPr>
            <a:r>
              <a:rPr lang="el-GR" sz="6600" dirty="0" smtClean="0"/>
              <a:t>Τελικά Πόσο Κοστίζει?</a:t>
            </a:r>
          </a:p>
          <a:p>
            <a:pPr>
              <a:spcBef>
                <a:spcPct val="0"/>
              </a:spcBef>
              <a:defRPr/>
            </a:pPr>
            <a:r>
              <a:rPr lang="el-GR" sz="6600" dirty="0" smtClean="0"/>
              <a:t>Άλλες Εφαρμογές</a:t>
            </a:r>
          </a:p>
          <a:p>
            <a:pPr lvl="0">
              <a:spcBef>
                <a:spcPct val="0"/>
              </a:spcBef>
              <a:defRPr/>
            </a:pPr>
            <a:r>
              <a:rPr lang="el-GR" sz="6600" dirty="0" smtClean="0"/>
              <a:t>Παραδείγματα Εφαρμογών</a:t>
            </a:r>
          </a:p>
          <a:p>
            <a:pPr>
              <a:spcBef>
                <a:spcPct val="0"/>
              </a:spcBef>
              <a:defRPr/>
            </a:pPr>
            <a:r>
              <a:rPr lang="el-GR" sz="6600" dirty="0" smtClean="0"/>
              <a:t>Τελικά τι είναι η υγρή οξείδωση?</a:t>
            </a:r>
          </a:p>
          <a:p>
            <a:pPr>
              <a:spcBef>
                <a:spcPct val="0"/>
              </a:spcBef>
              <a:defRPr/>
            </a:pPr>
            <a:r>
              <a:rPr lang="el-GR" sz="6600" dirty="0" smtClean="0"/>
              <a:t>Ηλεκτρόλυση</a:t>
            </a:r>
          </a:p>
          <a:p>
            <a:pPr>
              <a:spcBef>
                <a:spcPct val="0"/>
              </a:spcBef>
              <a:defRPr/>
            </a:pPr>
            <a:r>
              <a:rPr lang="el-GR" sz="6600" dirty="0" smtClean="0"/>
              <a:t>Πλεονεκτήματα – Μειονεκτήματα</a:t>
            </a:r>
          </a:p>
          <a:p>
            <a:pPr>
              <a:spcBef>
                <a:spcPct val="0"/>
              </a:spcBef>
              <a:defRPr/>
            </a:pPr>
            <a:r>
              <a:rPr lang="el-GR" sz="6600" dirty="0" smtClean="0"/>
              <a:t>Άνοδος-Κάθοδος</a:t>
            </a:r>
          </a:p>
          <a:p>
            <a:pPr lvl="0">
              <a:spcBef>
                <a:spcPct val="0"/>
              </a:spcBef>
              <a:defRPr/>
            </a:pPr>
            <a:r>
              <a:rPr lang="el-GR" sz="6600" dirty="0" smtClean="0"/>
              <a:t>Παράγοντες που καθορίζουν την ηλεκτρολυτική διεργασία</a:t>
            </a:r>
          </a:p>
          <a:p>
            <a:pPr>
              <a:spcBef>
                <a:spcPct val="0"/>
              </a:spcBef>
              <a:defRPr/>
            </a:pPr>
            <a:r>
              <a:rPr lang="el-GR" sz="6600" dirty="0" smtClean="0"/>
              <a:t>Δυναμικό Ηλεκτροδίου</a:t>
            </a:r>
          </a:p>
          <a:p>
            <a:pPr lvl="0">
              <a:spcBef>
                <a:spcPct val="0"/>
              </a:spcBef>
              <a:defRPr/>
            </a:pPr>
            <a:r>
              <a:rPr lang="el-GR" sz="6600" dirty="0" smtClean="0"/>
              <a:t>Στάδια Ηλεκτρολυτικής Δράσης</a:t>
            </a:r>
          </a:p>
          <a:p>
            <a:pPr lvl="0">
              <a:spcBef>
                <a:spcPct val="0"/>
              </a:spcBef>
              <a:defRPr/>
            </a:pPr>
            <a:r>
              <a:rPr lang="el-GR" sz="6600" dirty="0" smtClean="0"/>
              <a:t>Ρυθμορυθμιστικό Στάδιο</a:t>
            </a:r>
          </a:p>
          <a:p>
            <a:pPr>
              <a:spcBef>
                <a:spcPct val="0"/>
              </a:spcBef>
              <a:defRPr/>
            </a:pPr>
            <a:r>
              <a:rPr lang="el-GR" sz="6600" dirty="0" smtClean="0"/>
              <a:t>Υλικά Ηλεκτροδίων</a:t>
            </a:r>
          </a:p>
          <a:p>
            <a:pPr lvl="0">
              <a:spcBef>
                <a:spcPct val="0"/>
              </a:spcBef>
              <a:defRPr/>
            </a:pPr>
            <a:r>
              <a:rPr lang="el-GR" sz="6600" dirty="0" smtClean="0"/>
              <a:t>Ηλεκτρολύτης-</a:t>
            </a:r>
            <a:r>
              <a:rPr lang="en-US" sz="6600" dirty="0" smtClean="0"/>
              <a:t>pH</a:t>
            </a:r>
            <a:r>
              <a:rPr lang="el-GR" sz="6600" dirty="0" smtClean="0"/>
              <a:t>-Θερμοκρασία-Διεργασία Ηλεκτρο – </a:t>
            </a:r>
            <a:r>
              <a:rPr lang="en-US" sz="6600" dirty="0" smtClean="0"/>
              <a:t>Fenton</a:t>
            </a:r>
            <a:endParaRPr lang="el-GR" sz="6600" dirty="0" smtClean="0"/>
          </a:p>
          <a:p>
            <a:pPr>
              <a:spcBef>
                <a:spcPct val="0"/>
              </a:spcBef>
              <a:defRPr/>
            </a:pPr>
            <a:r>
              <a:rPr lang="el-GR" sz="6600" dirty="0" smtClean="0"/>
              <a:t>Παράμετροι Χαρακτηρισμού Ηλεκτροχημικών Διεργασιών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71886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Στάδια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Ηλεκτρολυτικής Δράσης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428736"/>
            <a:ext cx="7929618" cy="30718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Μεταφορά μάζας </a:t>
            </a:r>
            <a:r>
              <a:rPr lang="en-US" sz="2000" dirty="0" smtClean="0"/>
              <a:t>bulk           surface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Μεταφορά φορτίου μεταξύ </a:t>
            </a:r>
            <a:r>
              <a:rPr lang="en-US" sz="2000" dirty="0" smtClean="0"/>
              <a:t>R/O </a:t>
            </a:r>
            <a:r>
              <a:rPr lang="el-GR" sz="2000" dirty="0" smtClean="0"/>
              <a:t>και ηλεκτροδίου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Επιφανειακές δράσεις (προσρόφηση, απόθεση)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Ομογενείς χημικές διεργασίες</a:t>
            </a:r>
          </a:p>
          <a:p>
            <a:endParaRPr lang="el-GR" sz="2000" dirty="0" smtClean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14678" y="1928802"/>
            <a:ext cx="50006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571612"/>
            <a:ext cx="6786610" cy="17145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   </a:t>
            </a:r>
            <a:r>
              <a:rPr lang="en-US" dirty="0" smtClean="0"/>
              <a:t> : </a:t>
            </a:r>
            <a:r>
              <a:rPr lang="el-GR" dirty="0" smtClean="0"/>
              <a:t>φορτίο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:</a:t>
            </a:r>
            <a:r>
              <a:rPr lang="el-GR" dirty="0" smtClean="0"/>
              <a:t> ένταση ρεύματος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n-US" dirty="0" smtClean="0"/>
              <a:t>   : </a:t>
            </a:r>
            <a:r>
              <a:rPr lang="el-GR" dirty="0" smtClean="0"/>
              <a:t>αριθμός ηλεκτρονίων</a:t>
            </a:r>
          </a:p>
          <a:p>
            <a:r>
              <a:rPr lang="el-GR" dirty="0" smtClean="0"/>
              <a:t>    : αριθμός μορίων</a:t>
            </a:r>
          </a:p>
          <a:p>
            <a:r>
              <a:rPr lang="en-US" dirty="0" smtClean="0"/>
              <a:t> 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750888" y="2146293"/>
          <a:ext cx="282575" cy="282575"/>
        </p:xfrm>
        <a:graphic>
          <a:graphicData uri="http://schemas.openxmlformats.org/presentationml/2006/ole">
            <p:oleObj spid="_x0000_s119810" name="Equation" r:id="rId3" imgW="164880" imgH="164880" progId="Equation.DSMT4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766763" y="1866891"/>
          <a:ext cx="257175" cy="347663"/>
        </p:xfrm>
        <a:graphic>
          <a:graphicData uri="http://schemas.openxmlformats.org/presentationml/2006/ole">
            <p:oleObj spid="_x0000_s119811" name="Equation" r:id="rId4" imgW="152280" imgH="203040" progId="Equation.DSMT4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35013" y="2428868"/>
          <a:ext cx="217487" cy="239713"/>
        </p:xfrm>
        <a:graphic>
          <a:graphicData uri="http://schemas.openxmlformats.org/presentationml/2006/ole">
            <p:oleObj spid="_x0000_s119812" name="Equation" r:id="rId5" imgW="126720" imgH="13968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4348" y="428604"/>
            <a:ext cx="4572032" cy="7143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>
                <a:solidFill>
                  <a:schemeClr val="tx2"/>
                </a:solidFill>
              </a:rPr>
              <a:t>Ένταση ρεύματος:</a:t>
            </a:r>
          </a:p>
        </p:txBody>
      </p:sp>
      <p:graphicFrame>
        <p:nvGraphicFramePr>
          <p:cNvPr id="95237" name="Object 5"/>
          <p:cNvGraphicFramePr>
            <a:graphicFrameLocks noChangeAspect="1"/>
          </p:cNvGraphicFramePr>
          <p:nvPr/>
        </p:nvGraphicFramePr>
        <p:xfrm>
          <a:off x="2744780" y="469884"/>
          <a:ext cx="827088" cy="673100"/>
        </p:xfrm>
        <a:graphic>
          <a:graphicData uri="http://schemas.openxmlformats.org/presentationml/2006/ole">
            <p:oleObj spid="_x0000_s119813" name="Equation" r:id="rId6" imgW="482400" imgH="39348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4348" y="928670"/>
            <a:ext cx="4572032" cy="7143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>
                <a:solidFill>
                  <a:schemeClr val="tx2"/>
                </a:solidFill>
              </a:rPr>
              <a:t>Νόμος </a:t>
            </a:r>
            <a:r>
              <a:rPr lang="en-US" sz="2000" dirty="0" smtClean="0">
                <a:solidFill>
                  <a:schemeClr val="tx2"/>
                </a:solidFill>
              </a:rPr>
              <a:t>Faraday</a:t>
            </a:r>
            <a:r>
              <a:rPr lang="el-GR" sz="2000" dirty="0" smtClean="0">
                <a:solidFill>
                  <a:schemeClr val="tx2"/>
                </a:solidFill>
              </a:rPr>
              <a:t>:</a:t>
            </a:r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2544763" y="1131888"/>
          <a:ext cx="1023937" cy="347662"/>
        </p:xfrm>
        <a:graphic>
          <a:graphicData uri="http://schemas.openxmlformats.org/presentationml/2006/ole">
            <p:oleObj spid="_x0000_s119814" name="Equation" r:id="rId7" imgW="596880" imgH="203040" progId="Equation.DSMT4">
              <p:embed/>
            </p:oleObj>
          </a:graphicData>
        </a:graphic>
      </p:graphicFrame>
      <p:graphicFrame>
        <p:nvGraphicFramePr>
          <p:cNvPr id="95239" name="Object 7"/>
          <p:cNvGraphicFramePr>
            <a:graphicFrameLocks noChangeAspect="1"/>
          </p:cNvGraphicFramePr>
          <p:nvPr/>
        </p:nvGraphicFramePr>
        <p:xfrm>
          <a:off x="671513" y="2657475"/>
          <a:ext cx="304800" cy="304800"/>
        </p:xfrm>
        <a:graphic>
          <a:graphicData uri="http://schemas.openxmlformats.org/presentationml/2006/ole">
            <p:oleObj spid="_x0000_s119815" name="Equation" r:id="rId8" imgW="177480" imgH="177480" progId="Equation.DSMT4">
              <p:embed/>
            </p:oleObj>
          </a:graphicData>
        </a:graphic>
      </p:graphicFrame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1233478" y="3184525"/>
          <a:ext cx="1981200" cy="673100"/>
        </p:xfrm>
        <a:graphic>
          <a:graphicData uri="http://schemas.openxmlformats.org/presentationml/2006/ole">
            <p:oleObj spid="_x0000_s119816" name="Equation" r:id="rId9" imgW="1155600" imgH="393480" progId="Equation.DSMT4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1571604" y="3143248"/>
            <a:ext cx="1714512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95241" name="Object 9"/>
          <p:cNvGraphicFramePr>
            <a:graphicFrameLocks noChangeAspect="1"/>
          </p:cNvGraphicFramePr>
          <p:nvPr/>
        </p:nvGraphicFramePr>
        <p:xfrm>
          <a:off x="684203" y="4059250"/>
          <a:ext cx="2459037" cy="1084262"/>
        </p:xfrm>
        <a:graphic>
          <a:graphicData uri="http://schemas.openxmlformats.org/presentationml/2006/ole">
            <p:oleObj spid="_x0000_s119817" name="Equation" r:id="rId10" imgW="1434960" imgH="63468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7224" y="4929198"/>
            <a:ext cx="6786610" cy="17145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   </a:t>
            </a:r>
            <a:r>
              <a:rPr lang="en-US" dirty="0" smtClean="0"/>
              <a:t>  : </a:t>
            </a:r>
            <a:r>
              <a:rPr lang="el-GR" dirty="0" smtClean="0"/>
              <a:t>συντελεστής μεταφοράς φορτίου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:</a:t>
            </a:r>
            <a:r>
              <a:rPr lang="el-GR" dirty="0" smtClean="0"/>
              <a:t> συντελεστής ,εταφοράς μάζας</a:t>
            </a:r>
          </a:p>
          <a:p>
            <a:r>
              <a:rPr lang="en-US" dirty="0" smtClean="0"/>
              <a:t> 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768350" y="5735638"/>
          <a:ext cx="392113" cy="390525"/>
        </p:xfrm>
        <a:graphic>
          <a:graphicData uri="http://schemas.openxmlformats.org/presentationml/2006/ole">
            <p:oleObj spid="_x0000_s119818" name="Equation" r:id="rId11" imgW="228600" imgH="228600" progId="Equation.DSMT4">
              <p:embed/>
            </p:oleObj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795338" y="5489575"/>
          <a:ext cx="342900" cy="390525"/>
        </p:xfrm>
        <a:graphic>
          <a:graphicData uri="http://schemas.openxmlformats.org/presentationml/2006/ole">
            <p:oleObj spid="_x0000_s119819" name="Equation" r:id="rId12" imgW="203040" imgH="228600" progId="Equation.DSMT4">
              <p:embed/>
            </p:oleObj>
          </a:graphicData>
        </a:graphic>
      </p:graphicFrame>
      <p:pic>
        <p:nvPicPr>
          <p:cNvPr id="17" name="Εικόνα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31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Ρυθμορυθμιστικό Στάδιο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857224" y="1222370"/>
          <a:ext cx="3397250" cy="1563688"/>
        </p:xfrm>
        <a:graphic>
          <a:graphicData uri="http://schemas.openxmlformats.org/presentationml/2006/ole">
            <p:oleObj spid="_x0000_s120834" name="Equation" r:id="rId3" imgW="1981080" imgH="9144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8662" y="1500174"/>
            <a:ext cx="4714908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(Κινητικός έλεγχος ρεύματος)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2643182"/>
            <a:ext cx="4714908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(Έλεγχος μεταφοράς μάζας)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178827" y="3464719"/>
            <a:ext cx="64294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8662" y="3714752"/>
            <a:ext cx="5286412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Για ακραίες τιμές δυναμικού</a:t>
            </a:r>
            <a:r>
              <a:rPr lang="en-US" sz="2000" dirty="0" smtClean="0"/>
              <a:t>                          </a:t>
            </a:r>
            <a:r>
              <a:rPr lang="el-GR" sz="2000" dirty="0" smtClean="0"/>
              <a:t>και </a:t>
            </a:r>
            <a:r>
              <a:rPr lang="en-US" sz="2000" dirty="0" smtClean="0"/>
              <a:t>                        </a:t>
            </a:r>
            <a:r>
              <a:rPr lang="el-GR" sz="2000" dirty="0" smtClean="0"/>
              <a:t>           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00496" y="4000504"/>
            <a:ext cx="5715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4686306" y="3824293"/>
          <a:ext cx="671512" cy="390525"/>
        </p:xfrm>
        <a:graphic>
          <a:graphicData uri="http://schemas.openxmlformats.org/presentationml/2006/ole">
            <p:oleObj spid="_x0000_s120835" name="Equation" r:id="rId4" imgW="393480" imgH="228600" progId="Equation.DSMT4">
              <p:embed/>
            </p:oleObj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5884882" y="3824288"/>
          <a:ext cx="1473200" cy="390525"/>
        </p:xfrm>
        <a:graphic>
          <a:graphicData uri="http://schemas.openxmlformats.org/presentationml/2006/ole">
            <p:oleObj spid="_x0000_s120836" name="Equation" r:id="rId5" imgW="863280" imgH="228600" progId="Equation.DSMT4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5400000" flipH="1" flipV="1">
            <a:off x="678629" y="5393545"/>
            <a:ext cx="17859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71604" y="6286520"/>
            <a:ext cx="300039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2142309" y="4754880"/>
            <a:ext cx="2220685" cy="1541417"/>
          </a:xfrm>
          <a:custGeom>
            <a:avLst/>
            <a:gdLst>
              <a:gd name="connsiteX0" fmla="*/ 0 w 2220685"/>
              <a:gd name="connsiteY0" fmla="*/ 1541417 h 1541417"/>
              <a:gd name="connsiteX1" fmla="*/ 666205 w 2220685"/>
              <a:gd name="connsiteY1" fmla="*/ 1240971 h 1541417"/>
              <a:gd name="connsiteX2" fmla="*/ 1319348 w 2220685"/>
              <a:gd name="connsiteY2" fmla="*/ 222069 h 1541417"/>
              <a:gd name="connsiteX3" fmla="*/ 2220685 w 2220685"/>
              <a:gd name="connsiteY3" fmla="*/ 0 h 1541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685" h="1541417">
                <a:moveTo>
                  <a:pt x="0" y="1541417"/>
                </a:moveTo>
                <a:cubicBezTo>
                  <a:pt x="223157" y="1501139"/>
                  <a:pt x="446314" y="1460862"/>
                  <a:pt x="666205" y="1240971"/>
                </a:cubicBezTo>
                <a:cubicBezTo>
                  <a:pt x="886096" y="1021080"/>
                  <a:pt x="1060268" y="428897"/>
                  <a:pt x="1319348" y="222069"/>
                </a:cubicBezTo>
                <a:cubicBezTo>
                  <a:pt x="1578428" y="15241"/>
                  <a:pt x="1899556" y="7620"/>
                  <a:pt x="222068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1206477" y="4592638"/>
          <a:ext cx="150813" cy="282575"/>
        </p:xfrm>
        <a:graphic>
          <a:graphicData uri="http://schemas.openxmlformats.org/presentationml/2006/ole">
            <p:oleObj spid="_x0000_s120837" name="Equation" r:id="rId6" imgW="88560" imgH="164880" progId="Equation.DSMT4">
              <p:embed/>
            </p:oleObj>
          </a:graphicData>
        </a:graphic>
      </p:graphicFrame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2760663" y="6303963"/>
          <a:ext cx="473075" cy="392112"/>
        </p:xfrm>
        <a:graphic>
          <a:graphicData uri="http://schemas.openxmlformats.org/presentationml/2006/ole">
            <p:oleObj spid="_x0000_s120838" name="Equation" r:id="rId7" imgW="279360" imgH="228600" progId="Equation.DSMT4">
              <p:embed/>
            </p:oleObj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rot="16200000" flipH="1">
            <a:off x="2143108" y="5429264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14480" y="4643446"/>
            <a:ext cx="1785950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r>
              <a:rPr lang="el-GR" sz="2000" dirty="0" smtClean="0">
                <a:solidFill>
                  <a:schemeClr val="tx2"/>
                </a:solidFill>
              </a:rPr>
              <a:t>Κινητικός έλεγχος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3857620" y="5143512"/>
            <a:ext cx="50006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14678" y="5357826"/>
            <a:ext cx="2143140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r>
              <a:rPr lang="el-GR" sz="2000" dirty="0" smtClean="0">
                <a:solidFill>
                  <a:schemeClr val="tx2"/>
                </a:solidFill>
              </a:rPr>
              <a:t>Έλεγχος μεταφοράς μάζας</a:t>
            </a:r>
          </a:p>
        </p:txBody>
      </p:sp>
      <p:pic>
        <p:nvPicPr>
          <p:cNvPr id="20" name="Εικόνα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Υλικά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Ηλεκτροδίων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428736"/>
            <a:ext cx="7929618" cy="30718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sz="2000" dirty="0" smtClean="0">
                <a:solidFill>
                  <a:schemeClr val="tx2"/>
                </a:solidFill>
              </a:rPr>
              <a:t>Κάθοδος: </a:t>
            </a:r>
            <a:r>
              <a:rPr lang="en-US" sz="2000" dirty="0" smtClean="0">
                <a:solidFill>
                  <a:schemeClr val="tx2"/>
                </a:solidFill>
              </a:rPr>
              <a:t>SS</a:t>
            </a:r>
          </a:p>
          <a:p>
            <a:r>
              <a:rPr lang="el-GR" sz="2000" dirty="0" smtClean="0"/>
              <a:t>Χαμηλό κόστος, όχι ιδιαίτερο ενδιαφέρον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r>
              <a:rPr lang="el-GR" sz="2000" dirty="0" smtClean="0">
                <a:solidFill>
                  <a:schemeClr val="tx2"/>
                </a:solidFill>
              </a:rPr>
              <a:t>Άνοδος: </a:t>
            </a:r>
            <a:r>
              <a:rPr lang="en-US" sz="2000" dirty="0" smtClean="0">
                <a:solidFill>
                  <a:schemeClr val="tx2"/>
                </a:solidFill>
              </a:rPr>
              <a:t>Pt, Ni, Ti, </a:t>
            </a:r>
            <a:r>
              <a:rPr lang="el-GR" sz="2000" dirty="0" smtClean="0">
                <a:solidFill>
                  <a:schemeClr val="tx2"/>
                </a:solidFill>
              </a:rPr>
              <a:t>γραφίτης</a:t>
            </a:r>
          </a:p>
          <a:p>
            <a:r>
              <a:rPr lang="el-GR" sz="2000" dirty="0" smtClean="0"/>
              <a:t>Μικρή διάρκεια ζωής, όχι μεγάλες τάσεις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r>
              <a:rPr lang="el-GR" sz="2000" dirty="0" smtClean="0"/>
              <a:t>Άνοδος: σύντηξη ευγενών μετάλλων </a:t>
            </a:r>
          </a:p>
          <a:p>
            <a:r>
              <a:rPr lang="el-GR" sz="2000" dirty="0" smtClean="0"/>
              <a:t>(</a:t>
            </a:r>
            <a:r>
              <a:rPr lang="en-US" sz="2000" dirty="0" smtClean="0"/>
              <a:t>Pt, Ir, Ti, </a:t>
            </a:r>
            <a:r>
              <a:rPr lang="el-GR" sz="2000" dirty="0" smtClean="0"/>
              <a:t>ρόδιο, ταντάλιο)</a:t>
            </a:r>
          </a:p>
          <a:p>
            <a:pPr>
              <a:buFont typeface="Arial" pitchFamily="34" charset="0"/>
              <a:buChar char="•"/>
            </a:pPr>
            <a:endParaRPr lang="el-GR" sz="2000" dirty="0" smtClean="0">
              <a:solidFill>
                <a:schemeClr val="tx2"/>
              </a:solidFill>
            </a:endParaRPr>
          </a:p>
          <a:p>
            <a:r>
              <a:rPr lang="el-GR" sz="2000" dirty="0" smtClean="0"/>
              <a:t>Συνήθως: </a:t>
            </a:r>
            <a:r>
              <a:rPr lang="en-US" sz="2000" dirty="0" smtClean="0"/>
              <a:t>Ti/Pt, Ti/PbO</a:t>
            </a:r>
            <a:r>
              <a:rPr lang="en-US" sz="1050" dirty="0" smtClean="0"/>
              <a:t>2</a:t>
            </a:r>
            <a:r>
              <a:rPr lang="en-US" sz="2000" dirty="0" smtClean="0"/>
              <a:t>, Ti/IrO</a:t>
            </a:r>
            <a:r>
              <a:rPr lang="en-US" sz="1050" dirty="0" smtClean="0"/>
              <a:t>2</a:t>
            </a:r>
            <a:r>
              <a:rPr lang="en-US" sz="2000" dirty="0" smtClean="0"/>
              <a:t>, Ti/RuO</a:t>
            </a:r>
            <a:r>
              <a:rPr lang="en-US" sz="1050" dirty="0" smtClean="0"/>
              <a:t>2</a:t>
            </a:r>
            <a:endParaRPr lang="el-GR" sz="2000" dirty="0" smtClean="0"/>
          </a:p>
          <a:p>
            <a:endParaRPr lang="el-GR" sz="2000" dirty="0" smtClean="0">
              <a:solidFill>
                <a:schemeClr val="tx2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Ηλεκτρολύτης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142984"/>
            <a:ext cx="4714908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Συνήθως: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tx2"/>
                </a:solidFill>
              </a:rPr>
              <a:t>NaCl</a:t>
            </a:r>
            <a:r>
              <a:rPr lang="el-GR" sz="2000" dirty="0" smtClean="0"/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500166" y="1785926"/>
            <a:ext cx="500066" cy="3571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1540648" y="2255035"/>
            <a:ext cx="1500197" cy="419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28860" y="1714488"/>
            <a:ext cx="857256" cy="6429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0100" y="2285992"/>
            <a:ext cx="1000132" cy="57150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pH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64" y="2214554"/>
            <a:ext cx="1500198" cy="57150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r>
              <a:rPr lang="el-GR" sz="2000" dirty="0" smtClean="0"/>
              <a:t> </a:t>
            </a:r>
            <a:r>
              <a:rPr lang="en-US" sz="2000" dirty="0" smtClean="0"/>
              <a:t>  </a:t>
            </a:r>
            <a:r>
              <a:rPr lang="el-GR" sz="2000" dirty="0" smtClean="0">
                <a:solidFill>
                  <a:srgbClr val="FF0000"/>
                </a:solidFill>
              </a:rPr>
              <a:t>Συγκέντρωση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7422" y="3071810"/>
            <a:ext cx="1857388" cy="5715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Cl¯</a:t>
            </a:r>
            <a:r>
              <a:rPr lang="el-GR" sz="2000" dirty="0" smtClean="0">
                <a:solidFill>
                  <a:schemeClr val="tx2"/>
                </a:solidFill>
              </a:rPr>
              <a:t> (οξειδωτικό)</a:t>
            </a:r>
            <a:r>
              <a:rPr lang="el-GR" sz="2000" dirty="0" smtClean="0"/>
              <a:t>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2464579" y="3679033"/>
            <a:ext cx="857256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85984" y="4429132"/>
            <a:ext cx="3857652" cy="57150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l-GR" sz="2000" dirty="0" smtClean="0"/>
              <a:t> </a:t>
            </a:r>
            <a:r>
              <a:rPr lang="en-US" sz="2000" dirty="0" smtClean="0"/>
              <a:t>  </a:t>
            </a:r>
            <a:r>
              <a:rPr lang="el-GR" sz="2000" dirty="0" smtClean="0">
                <a:solidFill>
                  <a:srgbClr val="FF0000"/>
                </a:solidFill>
              </a:rPr>
              <a:t>Τοπικά χλωριωμένα παραπροϊόντα </a:t>
            </a:r>
          </a:p>
        </p:txBody>
      </p:sp>
      <p:pic>
        <p:nvPicPr>
          <p:cNvPr id="1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pH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928670"/>
            <a:ext cx="7929618" cy="7858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Επηρεάζει ηλεκτρολύτη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Βαθμός κορεσμού ανοδικής επιφάνειας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596" y="150018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Θερμοκρασία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357430"/>
            <a:ext cx="7929618" cy="10715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Κινητική ηλεκτρ. δράσεων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Συντελεστές μεταφοράς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Πυκνότητα ρεύματος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596" y="328613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Διεργασία</a:t>
            </a: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Ηλεκτρο - </a:t>
            </a:r>
            <a:r>
              <a:rPr lang="en-U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Fenton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4357694"/>
            <a:ext cx="7929618" cy="10715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Εξωτερική προσθήκη </a:t>
            </a:r>
            <a:r>
              <a:rPr lang="en-US" sz="2000" dirty="0" smtClean="0"/>
              <a:t>Fe²</a:t>
            </a:r>
            <a:endParaRPr lang="el-GR" sz="2000" dirty="0" smtClean="0"/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Διαλυτοποίηση ηλεκτροδίου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35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Παράμετροι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Χαρακτηρισμού Ηλεκτροχημικών Διεργασιών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428736"/>
            <a:ext cx="7929618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Απόδοση Ρεύματος (</a:t>
            </a:r>
            <a:r>
              <a:rPr lang="en-US" sz="2000" dirty="0" smtClean="0"/>
              <a:t>current efficiency)</a:t>
            </a:r>
            <a:endParaRPr lang="el-GR" sz="2000" dirty="0" smtClean="0"/>
          </a:p>
          <a:p>
            <a:endParaRPr lang="el-GR" sz="2000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500306"/>
            <a:ext cx="6786610" cy="17145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   </a:t>
            </a:r>
            <a:r>
              <a:rPr lang="en-US" dirty="0" smtClean="0"/>
              <a:t> : </a:t>
            </a:r>
            <a:r>
              <a:rPr lang="el-GR" dirty="0" smtClean="0"/>
              <a:t>φορτίο</a:t>
            </a:r>
            <a:r>
              <a:rPr lang="en-US" dirty="0" smtClean="0"/>
              <a:t> </a:t>
            </a:r>
            <a:r>
              <a:rPr lang="el-GR" dirty="0" smtClean="0"/>
              <a:t>που καταναλώνεται για παραγωγή επιθυμητού προϊόντος</a:t>
            </a:r>
          </a:p>
          <a:p>
            <a:r>
              <a:rPr lang="el-GR" dirty="0" smtClean="0"/>
              <a:t>    : ολικό φορτίο</a:t>
            </a:r>
          </a:p>
          <a:p>
            <a:r>
              <a:rPr lang="en-US" dirty="0" smtClean="0"/>
              <a:t> 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623888" y="2978150"/>
          <a:ext cx="685800" cy="412750"/>
        </p:xfrm>
        <a:graphic>
          <a:graphicData uri="http://schemas.openxmlformats.org/presentationml/2006/ole">
            <p:oleObj spid="_x0000_s121858" name="Equation" r:id="rId3" imgW="406080" imgH="2412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544625" y="1857364"/>
          <a:ext cx="1241425" cy="782637"/>
        </p:xfrm>
        <a:graphic>
          <a:graphicData uri="http://schemas.openxmlformats.org/presentationml/2006/ole">
            <p:oleObj spid="_x0000_s121859" name="Equation" r:id="rId4" imgW="723600" imgH="457200" progId="Equation.DSMT4">
              <p:embed/>
            </p:oleObj>
          </a:graphicData>
        </a:graphic>
      </p:graphicFrame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642910" y="3286124"/>
          <a:ext cx="622300" cy="390525"/>
        </p:xfrm>
        <a:graphic>
          <a:graphicData uri="http://schemas.openxmlformats.org/presentationml/2006/ole">
            <p:oleObj spid="_x0000_s121860" name="Equation" r:id="rId5" imgW="368280" imgH="2286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1472" y="3929066"/>
            <a:ext cx="7929618" cy="500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Κατανάλωση Ενέργειας</a:t>
            </a:r>
          </a:p>
          <a:p>
            <a:endParaRPr lang="el-GR" sz="2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10601" name="Object 9"/>
          <p:cNvGraphicFramePr>
            <a:graphicFrameLocks noChangeAspect="1"/>
          </p:cNvGraphicFramePr>
          <p:nvPr/>
        </p:nvGraphicFramePr>
        <p:xfrm>
          <a:off x="1414463" y="4271963"/>
          <a:ext cx="1501775" cy="674687"/>
        </p:xfrm>
        <a:graphic>
          <a:graphicData uri="http://schemas.openxmlformats.org/presentationml/2006/ole">
            <p:oleObj spid="_x0000_s121861" name="Equation" r:id="rId6" imgW="876240" imgH="393480" progId="Equation.DSMT4">
              <p:embed/>
            </p:oleObj>
          </a:graphicData>
        </a:graphic>
      </p:graphicFrame>
      <p:graphicFrame>
        <p:nvGraphicFramePr>
          <p:cNvPr id="110602" name="Object 10"/>
          <p:cNvGraphicFramePr>
            <a:graphicFrameLocks noChangeAspect="1"/>
          </p:cNvGraphicFramePr>
          <p:nvPr/>
        </p:nvGraphicFramePr>
        <p:xfrm>
          <a:off x="852488" y="5097463"/>
          <a:ext cx="322262" cy="392112"/>
        </p:xfrm>
        <a:graphic>
          <a:graphicData uri="http://schemas.openxmlformats.org/presentationml/2006/ole">
            <p:oleObj spid="_x0000_s121862" name="Equation" r:id="rId7" imgW="190440" imgH="228600" progId="Equation.DSMT4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28662" y="4929198"/>
            <a:ext cx="7000924" cy="7143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endParaRPr lang="el-GR" dirty="0" smtClean="0"/>
          </a:p>
          <a:p>
            <a:r>
              <a:rPr lang="el-GR" dirty="0" smtClean="0"/>
              <a:t>   </a:t>
            </a:r>
            <a:r>
              <a:rPr lang="en-US" dirty="0" smtClean="0"/>
              <a:t> : </a:t>
            </a:r>
            <a:r>
              <a:rPr lang="el-GR" dirty="0" smtClean="0"/>
              <a:t>ενέργεια για μετατροπή ενός </a:t>
            </a:r>
            <a:r>
              <a:rPr lang="en-US" dirty="0" smtClean="0"/>
              <a:t>mol (J/mol)</a:t>
            </a:r>
            <a:endParaRPr lang="el-GR" dirty="0" smtClean="0"/>
          </a:p>
          <a:p>
            <a:r>
              <a:rPr lang="en-US" dirty="0" smtClean="0"/>
              <a:t> </a:t>
            </a:r>
          </a:p>
        </p:txBody>
      </p:sp>
      <p:pic>
        <p:nvPicPr>
          <p:cNvPr id="13" name="Εικόνα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Παράμετροι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Χαρακτηρισμού Ηλεκτροχημικών Διεργασιών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285860"/>
            <a:ext cx="7929618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Θερμοδυναμική απόδοση ενέργειας (</a:t>
            </a:r>
            <a:r>
              <a:rPr lang="en-US" sz="2000" dirty="0" smtClean="0"/>
              <a:t>thermodynamic energy efficiency)</a:t>
            </a:r>
            <a:endParaRPr lang="el-GR" sz="2000" dirty="0" smtClean="0"/>
          </a:p>
          <a:p>
            <a:endParaRPr lang="el-GR" sz="2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1414463" y="1878013"/>
          <a:ext cx="1501775" cy="739775"/>
        </p:xfrm>
        <a:graphic>
          <a:graphicData uri="http://schemas.openxmlformats.org/presentationml/2006/ole">
            <p:oleObj spid="_x0000_s122882" name="Equation" r:id="rId3" imgW="876240" imgH="43164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2786058"/>
            <a:ext cx="7929618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dirty="0" smtClean="0"/>
              <a:t>δηλαδή λόγος ελεύθερης ενέργειας προς την καταναλισκόμενη ενέργεια</a:t>
            </a:r>
          </a:p>
          <a:p>
            <a:endParaRPr lang="el-GR" sz="2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11619" name="Object 3"/>
          <p:cNvGraphicFramePr>
            <a:graphicFrameLocks noChangeAspect="1"/>
          </p:cNvGraphicFramePr>
          <p:nvPr/>
        </p:nvGraphicFramePr>
        <p:xfrm>
          <a:off x="1536685" y="3403605"/>
          <a:ext cx="892175" cy="739775"/>
        </p:xfrm>
        <a:graphic>
          <a:graphicData uri="http://schemas.openxmlformats.org/presentationml/2006/ole">
            <p:oleObj spid="_x0000_s122883" name="Equation" r:id="rId4" imgW="520560" imgH="431640" progId="Equation.DSMT4">
              <p:embed/>
            </p:oleObj>
          </a:graphicData>
        </a:graphic>
      </p:graphicFrame>
      <p:sp>
        <p:nvSpPr>
          <p:cNvPr id="7" name="Right Brace 6"/>
          <p:cNvSpPr/>
          <p:nvPr/>
        </p:nvSpPr>
        <p:spPr>
          <a:xfrm>
            <a:off x="2500298" y="3286124"/>
            <a:ext cx="357190" cy="9286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111620" name="Object 4"/>
          <p:cNvGraphicFramePr>
            <a:graphicFrameLocks noChangeAspect="1"/>
          </p:cNvGraphicFramePr>
          <p:nvPr/>
        </p:nvGraphicFramePr>
        <p:xfrm>
          <a:off x="3143240" y="3576638"/>
          <a:ext cx="739775" cy="392112"/>
        </p:xfrm>
        <a:graphic>
          <a:graphicData uri="http://schemas.openxmlformats.org/presentationml/2006/ole">
            <p:oleObj spid="_x0000_s122884" name="Equation" r:id="rId5" imgW="431640" imgH="22860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1472" y="4429132"/>
            <a:ext cx="7929618" cy="6429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/>
              <a:t>Απόδοση ενέργειας (</a:t>
            </a:r>
            <a:r>
              <a:rPr lang="en-US" sz="2000" dirty="0" smtClean="0"/>
              <a:t>energy</a:t>
            </a:r>
            <a:r>
              <a:rPr lang="el-GR" sz="2000" dirty="0" smtClean="0"/>
              <a:t> </a:t>
            </a:r>
            <a:r>
              <a:rPr lang="en-US" sz="2000" dirty="0" smtClean="0"/>
              <a:t>yield)</a:t>
            </a:r>
            <a:endParaRPr lang="el-GR" sz="2000" dirty="0" smtClean="0"/>
          </a:p>
          <a:p>
            <a:endParaRPr lang="el-GR" sz="2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11621" name="Object 5"/>
          <p:cNvGraphicFramePr>
            <a:graphicFrameLocks noChangeAspect="1"/>
          </p:cNvGraphicFramePr>
          <p:nvPr/>
        </p:nvGraphicFramePr>
        <p:xfrm>
          <a:off x="1639888" y="5030788"/>
          <a:ext cx="935037" cy="392112"/>
        </p:xfrm>
        <a:graphic>
          <a:graphicData uri="http://schemas.openxmlformats.org/presentationml/2006/ole">
            <p:oleObj spid="_x0000_s122885" name="Equation" r:id="rId6" imgW="545760" imgH="228600" progId="Equation.DSMT4">
              <p:embed/>
            </p:oleObj>
          </a:graphicData>
        </a:graphic>
      </p:graphicFrame>
      <p:pic>
        <p:nvPicPr>
          <p:cNvPr id="11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Τέλος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1470" y="35717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Σημείωμα Χρήσης Έργων Τρίτων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(1/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1556792"/>
            <a:ext cx="8856984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Έργο αυτό κάνει χρήση των ακόλουθων έργων: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Εικόνες/Σχήματα/Διαγράμματα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Φωτογραφίες</a:t>
            </a:r>
            <a:r>
              <a:rPr lang="el-GR" sz="2000" dirty="0" smtClean="0"/>
              <a:t> </a:t>
            </a:r>
          </a:p>
          <a:p>
            <a:pPr lvl="0">
              <a:spcBef>
                <a:spcPct val="20000"/>
              </a:spcBef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Διαφάνεια </a:t>
            </a:r>
            <a:r>
              <a:rPr lang="el-GR" sz="2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>
                <a:solidFill>
                  <a:srgbClr val="FF0000"/>
                </a:solidFill>
              </a:rPr>
              <a:t>6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Εικόνα,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000" smtClean="0"/>
              <a:t>Simon Parsons, Advanced Oxidation Processes for Water and Wastewater Treatment, IWA Publishing 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l-GR" sz="2000" dirty="0" smtClean="0">
                <a:solidFill>
                  <a:srgbClr val="FF0000"/>
                </a:solidFill>
              </a:rPr>
              <a:t>Διαφάνεια 1</a:t>
            </a:r>
            <a:r>
              <a:rPr lang="en-US" sz="2000" dirty="0" smtClean="0">
                <a:solidFill>
                  <a:srgbClr val="FF0000"/>
                </a:solidFill>
              </a:rPr>
              <a:t>7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r>
              <a:rPr lang="el-GR" sz="2000" dirty="0" smtClean="0"/>
              <a:t>Εικόνα, </a:t>
            </a:r>
            <a:r>
              <a:rPr lang="en-US" sz="2000" dirty="0" smtClean="0"/>
              <a:t>Simon Parsons, Advanced Oxidation Processes for Water and Wastewater Treatment, IWA Publishing </a:t>
            </a:r>
            <a:endParaRPr lang="el-GR" sz="2000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l-GR" sz="2000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el-GR" sz="2000" dirty="0" smtClean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</a:pPr>
            <a:endParaRPr lang="el-GR" sz="2000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</a:pPr>
            <a:endParaRPr lang="el-GR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500066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7242" y="7142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Που Γίνεται?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6786610" cy="29289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 smtClean="0"/>
              <a:t>Τύποι Αντιδραστήρα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Στήλες Φυσαλίδων (</a:t>
            </a:r>
            <a:r>
              <a:rPr lang="en-US" dirty="0" smtClean="0"/>
              <a:t>Bubble Column)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Ιλύος (</a:t>
            </a:r>
            <a:r>
              <a:rPr lang="en-US" dirty="0" smtClean="0"/>
              <a:t>Slurry)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Με Καλάθι Καταλύτη (</a:t>
            </a:r>
            <a:r>
              <a:rPr lang="en-US" dirty="0" smtClean="0"/>
              <a:t>Catalyst Basket)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Σταροποιημένης Κλίνης (</a:t>
            </a:r>
            <a:r>
              <a:rPr lang="en-US" dirty="0" smtClean="0"/>
              <a:t>Fixed Bed)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Διαβρεχόμενης Κλίνης (</a:t>
            </a:r>
            <a:r>
              <a:rPr lang="en-US" dirty="0" smtClean="0"/>
              <a:t>Trickle Bed)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Άλλοι (?)</a:t>
            </a:r>
          </a:p>
          <a:p>
            <a:pPr>
              <a:buFont typeface="Arial" pitchFamily="34" charset="0"/>
              <a:buChar char="•"/>
            </a:pPr>
            <a:endParaRPr lang="el-GR" dirty="0" smtClean="0"/>
          </a:p>
          <a:p>
            <a:r>
              <a:rPr lang="el-GR" dirty="0" smtClean="0"/>
              <a:t>Τρόπος Λειτουργίας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Συνεχής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Ημι-Συνεχής (συνεχής ως προς την αέρια φάση)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71886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Χρηματοδότηση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4</a:t>
            </a:r>
            <a:r>
              <a:rPr lang="en-US" dirty="0" smtClean="0">
                <a:solidFill>
                  <a:srgbClr val="50ABBC"/>
                </a:solidFill>
              </a:rPr>
              <a:t>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Ιστορικού </a:t>
            </a:r>
            <a:r>
              <a:rPr lang="el-GR" dirty="0" smtClean="0">
                <a:solidFill>
                  <a:schemeClr val="accent1"/>
                </a:solidFill>
              </a:rPr>
              <a:t>Εκδόσεων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l-GR" dirty="0" smtClean="0">
                <a:solidFill>
                  <a:schemeClr val="accent1"/>
                </a:solidFill>
              </a:rPr>
              <a:t>Έργου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1.0.0.  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4</a:t>
            </a:r>
            <a:r>
              <a:rPr lang="en-US" dirty="0" smtClean="0">
                <a:solidFill>
                  <a:srgbClr val="50ABBC"/>
                </a:solidFill>
              </a:rPr>
              <a:t>1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Αναφοράς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Πατρών. Καθηγητής, Διονύσιος</a:t>
            </a:r>
            <a:r>
              <a:rPr lang="el-GR" sz="2000" dirty="0"/>
              <a:t> </a:t>
            </a:r>
            <a:r>
              <a:rPr lang="el-GR" sz="2000" dirty="0" smtClean="0"/>
              <a:t>Μαντζαβίνος. «Τεχνολογία Περιβάλλοντος: Επεξεργασία Βιομηχανικών Υγρών Αποβλήτων, Περιγραφή των σταδίων που λαμβάνουν χώρα σε μια Μονάδα Επεξεργασίας Υγρών Αποβλήτων».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/>
              <a:t>https://eclass.upatras.gr/courses/CMNG21</a:t>
            </a:r>
            <a:r>
              <a:rPr lang="el-GR" sz="2000" dirty="0" smtClean="0"/>
              <a:t>70</a:t>
            </a:r>
            <a:r>
              <a:rPr lang="en-US" sz="2000" dirty="0" smtClean="0"/>
              <a:t>/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4</a:t>
            </a:r>
            <a:r>
              <a:rPr lang="en-US" dirty="0" smtClean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Αδειοδότησης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4</a:t>
            </a:r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Τυπικό Διάγραμμα Ροής Μονάδας ΥΟ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3929066"/>
            <a:ext cx="2143140" cy="8572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Αντλία υψηλής πίεσης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71802" y="428625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3857620" y="4071942"/>
            <a:ext cx="714380" cy="57150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4000496" y="4000504"/>
            <a:ext cx="42862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3929058" y="3929066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14810" y="392747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072066" y="3714752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2" name="Straight Connector 11"/>
          <p:cNvCxnSpPr>
            <a:stCxn id="10" idx="1"/>
            <a:endCxn id="10" idx="5"/>
          </p:cNvCxnSpPr>
          <p:nvPr/>
        </p:nvCxnSpPr>
        <p:spPr>
          <a:xfrm rot="16200000" flipH="1">
            <a:off x="5181018" y="3762728"/>
            <a:ext cx="353600" cy="404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3"/>
            <a:endCxn id="10" idx="7"/>
          </p:cNvCxnSpPr>
          <p:nvPr/>
        </p:nvCxnSpPr>
        <p:spPr>
          <a:xfrm rot="5400000" flipH="1" flipV="1">
            <a:off x="5181018" y="3762728"/>
            <a:ext cx="353600" cy="404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0"/>
          </p:cNvCxnSpPr>
          <p:nvPr/>
        </p:nvCxnSpPr>
        <p:spPr>
          <a:xfrm rot="5400000" flipH="1" flipV="1">
            <a:off x="4607719" y="2964653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4894265" y="4678371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57818" y="5143512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643570" y="3998917"/>
            <a:ext cx="64294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n 28"/>
          <p:cNvSpPr/>
          <p:nvPr/>
        </p:nvSpPr>
        <p:spPr>
          <a:xfrm>
            <a:off x="6286512" y="2786058"/>
            <a:ext cx="1000132" cy="2000264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1" name="Straight Connector 30"/>
          <p:cNvCxnSpPr>
            <a:stCxn id="29" idx="1"/>
          </p:cNvCxnSpPr>
          <p:nvPr/>
        </p:nvCxnSpPr>
        <p:spPr>
          <a:xfrm rot="5400000" flipH="1" flipV="1">
            <a:off x="6500826" y="2500306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5357818" y="2214554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Isosceles Triangle 45"/>
          <p:cNvSpPr/>
          <p:nvPr/>
        </p:nvSpPr>
        <p:spPr>
          <a:xfrm>
            <a:off x="7858148" y="4071942"/>
            <a:ext cx="714380" cy="571504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Oval 46"/>
          <p:cNvSpPr/>
          <p:nvPr/>
        </p:nvSpPr>
        <p:spPr>
          <a:xfrm>
            <a:off x="8001024" y="4000504"/>
            <a:ext cx="42862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Oval 47"/>
          <p:cNvSpPr/>
          <p:nvPr/>
        </p:nvSpPr>
        <p:spPr>
          <a:xfrm>
            <a:off x="7929586" y="3929066"/>
            <a:ext cx="571504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9" name="Straight Arrow Connector 48"/>
          <p:cNvCxnSpPr/>
          <p:nvPr/>
        </p:nvCxnSpPr>
        <p:spPr>
          <a:xfrm rot="10800000">
            <a:off x="7358082" y="392906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43306" y="2928934"/>
            <a:ext cx="1357322" cy="8572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Εναλλάκτης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58082" y="2000240"/>
            <a:ext cx="1500198" cy="8572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Στήλη φυσαλίδων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286512" y="4857760"/>
            <a:ext cx="2071702" cy="8572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l-GR" dirty="0" smtClean="0"/>
              <a:t>Προς διαχωριστή και ανάκτηση ενέργειας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358082" y="3000372"/>
            <a:ext cx="1571636" cy="8572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Αέρας ή </a:t>
            </a:r>
            <a:r>
              <a:rPr lang="en-US" dirty="0" smtClean="0"/>
              <a:t>O</a:t>
            </a:r>
            <a:r>
              <a:rPr lang="en-US" sz="1050" dirty="0" smtClean="0"/>
              <a:t>2</a:t>
            </a:r>
            <a:r>
              <a:rPr lang="el-GR" dirty="0" smtClean="0"/>
              <a:t> και συμπιεστής</a:t>
            </a:r>
          </a:p>
        </p:txBody>
      </p:sp>
      <p:pic>
        <p:nvPicPr>
          <p:cNvPr id="27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Στήλη Φυσαλίδων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7752" y="1357298"/>
            <a:ext cx="1143008" cy="2000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Oval 3"/>
          <p:cNvSpPr/>
          <p:nvPr/>
        </p:nvSpPr>
        <p:spPr>
          <a:xfrm>
            <a:off x="5000628" y="1643050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5214942" y="1795450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Oval 5"/>
          <p:cNvSpPr/>
          <p:nvPr/>
        </p:nvSpPr>
        <p:spPr>
          <a:xfrm>
            <a:off x="5429256" y="1643050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5715008" y="1643050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5000628" y="2000240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5357818" y="2071678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5643570" y="2000240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>
            <a:off x="5715008" y="2357430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>
            <a:off x="5286380" y="2428868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>
            <a:off x="5000628" y="2571744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/>
          <p:cNvSpPr/>
          <p:nvPr/>
        </p:nvSpPr>
        <p:spPr>
          <a:xfrm>
            <a:off x="5572132" y="2786058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5214942" y="2857496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>
            <a:off x="5643570" y="3071810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>
            <a:off x="5000628" y="3071810"/>
            <a:ext cx="14287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Freeform 18"/>
          <p:cNvSpPr/>
          <p:nvPr/>
        </p:nvSpPr>
        <p:spPr>
          <a:xfrm>
            <a:off x="4859383" y="1528354"/>
            <a:ext cx="1110343" cy="52252"/>
          </a:xfrm>
          <a:custGeom>
            <a:avLst/>
            <a:gdLst>
              <a:gd name="connsiteX0" fmla="*/ 0 w 1110343"/>
              <a:gd name="connsiteY0" fmla="*/ 0 h 52252"/>
              <a:gd name="connsiteX1" fmla="*/ 143691 w 1110343"/>
              <a:gd name="connsiteY1" fmla="*/ 26126 h 52252"/>
              <a:gd name="connsiteX2" fmla="*/ 222068 w 1110343"/>
              <a:gd name="connsiteY2" fmla="*/ 52252 h 52252"/>
              <a:gd name="connsiteX3" fmla="*/ 496388 w 1110343"/>
              <a:gd name="connsiteY3" fmla="*/ 39189 h 52252"/>
              <a:gd name="connsiteX4" fmla="*/ 574766 w 1110343"/>
              <a:gd name="connsiteY4" fmla="*/ 13063 h 52252"/>
              <a:gd name="connsiteX5" fmla="*/ 679268 w 1110343"/>
              <a:gd name="connsiteY5" fmla="*/ 26126 h 52252"/>
              <a:gd name="connsiteX6" fmla="*/ 757646 w 1110343"/>
              <a:gd name="connsiteY6" fmla="*/ 52252 h 52252"/>
              <a:gd name="connsiteX7" fmla="*/ 992777 w 1110343"/>
              <a:gd name="connsiteY7" fmla="*/ 39189 h 52252"/>
              <a:gd name="connsiteX8" fmla="*/ 1031966 w 1110343"/>
              <a:gd name="connsiteY8" fmla="*/ 13063 h 52252"/>
              <a:gd name="connsiteX9" fmla="*/ 1071154 w 1110343"/>
              <a:gd name="connsiteY9" fmla="*/ 26126 h 52252"/>
              <a:gd name="connsiteX10" fmla="*/ 1110343 w 1110343"/>
              <a:gd name="connsiteY10" fmla="*/ 52252 h 52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0343" h="52252">
                <a:moveTo>
                  <a:pt x="0" y="0"/>
                </a:moveTo>
                <a:cubicBezTo>
                  <a:pt x="25605" y="4268"/>
                  <a:pt x="115001" y="18301"/>
                  <a:pt x="143691" y="26126"/>
                </a:cubicBezTo>
                <a:cubicBezTo>
                  <a:pt x="170260" y="33372"/>
                  <a:pt x="222068" y="52252"/>
                  <a:pt x="222068" y="52252"/>
                </a:cubicBezTo>
                <a:cubicBezTo>
                  <a:pt x="313508" y="47898"/>
                  <a:pt x="405404" y="49298"/>
                  <a:pt x="496388" y="39189"/>
                </a:cubicBezTo>
                <a:cubicBezTo>
                  <a:pt x="523759" y="36148"/>
                  <a:pt x="574766" y="13063"/>
                  <a:pt x="574766" y="13063"/>
                </a:cubicBezTo>
                <a:cubicBezTo>
                  <a:pt x="609600" y="17417"/>
                  <a:pt x="644942" y="18770"/>
                  <a:pt x="679268" y="26126"/>
                </a:cubicBezTo>
                <a:cubicBezTo>
                  <a:pt x="706196" y="31896"/>
                  <a:pt x="757646" y="52252"/>
                  <a:pt x="757646" y="52252"/>
                </a:cubicBezTo>
                <a:cubicBezTo>
                  <a:pt x="836023" y="47898"/>
                  <a:pt x="915068" y="50290"/>
                  <a:pt x="992777" y="39189"/>
                </a:cubicBezTo>
                <a:cubicBezTo>
                  <a:pt x="1008319" y="36969"/>
                  <a:pt x="1016480" y="15644"/>
                  <a:pt x="1031966" y="13063"/>
                </a:cubicBezTo>
                <a:cubicBezTo>
                  <a:pt x="1045548" y="10799"/>
                  <a:pt x="1058838" y="19968"/>
                  <a:pt x="1071154" y="26126"/>
                </a:cubicBezTo>
                <a:cubicBezTo>
                  <a:pt x="1085196" y="33147"/>
                  <a:pt x="1110343" y="52252"/>
                  <a:pt x="1110343" y="522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3786182" y="2143116"/>
            <a:ext cx="1143008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H=10-15m</a:t>
            </a:r>
            <a:endParaRPr lang="el-GR" dirty="0" smtClean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4036217" y="2964653"/>
            <a:ext cx="785816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4085813" y="1727029"/>
            <a:ext cx="687961" cy="1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786182" y="292893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143240" y="2643182"/>
            <a:ext cx="714380" cy="500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solidFill>
                  <a:schemeClr val="tx2"/>
                </a:solidFill>
              </a:rPr>
              <a:t>Υγρό</a:t>
            </a:r>
          </a:p>
        </p:txBody>
      </p:sp>
      <p:cxnSp>
        <p:nvCxnSpPr>
          <p:cNvPr id="34" name="Straight Arrow Connector 33"/>
          <p:cNvCxnSpPr>
            <a:endCxn id="14" idx="6"/>
          </p:cNvCxnSpPr>
          <p:nvPr/>
        </p:nvCxnSpPr>
        <p:spPr>
          <a:xfrm rot="10800000">
            <a:off x="5715008" y="2857496"/>
            <a:ext cx="1643074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86578" y="2571744"/>
            <a:ext cx="1428760" cy="5000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Φυσαλίδα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72198" y="1428736"/>
            <a:ext cx="1143008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D≈1m</a:t>
            </a:r>
            <a:endParaRPr lang="el-GR" dirty="0" smtClean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8186" y="3429000"/>
            <a:ext cx="6562772" cy="2286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sz="2000" u="sng" dirty="0" smtClean="0"/>
              <a:t>Υγρό:</a:t>
            </a:r>
            <a:r>
              <a:rPr lang="el-GR" sz="2000" dirty="0" smtClean="0"/>
              <a:t> Πλήρης Ανάμιξη, τ=60</a:t>
            </a:r>
            <a:r>
              <a:rPr lang="en-US" sz="2000" dirty="0" smtClean="0"/>
              <a:t>min</a:t>
            </a:r>
            <a:endParaRPr lang="en-US" sz="2000" u="sng" dirty="0" smtClean="0"/>
          </a:p>
          <a:p>
            <a:r>
              <a:rPr lang="el-GR" sz="2000" u="sng" dirty="0" smtClean="0"/>
              <a:t>Αέριο: </a:t>
            </a:r>
            <a:r>
              <a:rPr lang="en-US" sz="2000" dirty="0" smtClean="0"/>
              <a:t>PFR, </a:t>
            </a:r>
            <a:r>
              <a:rPr lang="el-GR" sz="2000" dirty="0" smtClean="0"/>
              <a:t>τ= λίγα </a:t>
            </a:r>
            <a:r>
              <a:rPr lang="en-US" sz="2000" dirty="0" smtClean="0"/>
              <a:t>min</a:t>
            </a:r>
          </a:p>
          <a:p>
            <a:r>
              <a:rPr lang="el-GR" sz="2000" dirty="0" smtClean="0"/>
              <a:t>Αξόνική Διασπορά Αγνοείται </a:t>
            </a:r>
            <a:r>
              <a:rPr lang="el-GR" sz="2000" dirty="0" smtClean="0">
                <a:solidFill>
                  <a:srgbClr val="FF0000"/>
                </a:solidFill>
              </a:rPr>
              <a:t>(?)</a:t>
            </a:r>
          </a:p>
          <a:p>
            <a:endParaRPr lang="el-GR" sz="2000" dirty="0" smtClean="0">
              <a:solidFill>
                <a:srgbClr val="FF0000"/>
              </a:solidFill>
            </a:endParaRPr>
          </a:p>
          <a:p>
            <a:r>
              <a:rPr lang="el-GR" sz="2000" dirty="0" smtClean="0"/>
              <a:t>Συνήθεις Σχεδιαστικές Παραδοχές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Μεταφορά μάζας Α          Υ</a:t>
            </a:r>
          </a:p>
          <a:p>
            <a:r>
              <a:rPr lang="el-GR" sz="2000" dirty="0" smtClean="0"/>
              <a:t>(Αντίσταση??)</a:t>
            </a:r>
            <a:endParaRPr lang="en-US" sz="2000" dirty="0" smtClean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214678" y="521336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Μεταφορά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Μάζας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1000100" y="2643182"/>
            <a:ext cx="21431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71670" y="3714752"/>
            <a:ext cx="335758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2749536" y="2678901"/>
            <a:ext cx="2071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2285984" y="2000240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536149" y="2250273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3786182" y="2498717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857224" y="2071678"/>
            <a:ext cx="2928958" cy="714380"/>
          </a:xfrm>
          <a:prstGeom prst="arc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Straight Connector 15"/>
          <p:cNvCxnSpPr>
            <a:stCxn id="14" idx="2"/>
          </p:cNvCxnSpPr>
          <p:nvPr/>
        </p:nvCxnSpPr>
        <p:spPr>
          <a:xfrm rot="5400000">
            <a:off x="3571868" y="2643182"/>
            <a:ext cx="428628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2285984" y="2857496"/>
            <a:ext cx="2928958" cy="642942"/>
          </a:xfrm>
          <a:prstGeom prst="arc">
            <a:avLst>
              <a:gd name="adj1" fmla="val 16651181"/>
              <a:gd name="adj2" fmla="val 21447022"/>
            </a:avLst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2285984" y="1571612"/>
            <a:ext cx="857256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US" dirty="0" smtClean="0"/>
              <a:t>c</a:t>
            </a:r>
            <a:r>
              <a:rPr lang="en-US" sz="1050" dirty="0" smtClean="0"/>
              <a:t>B  </a:t>
            </a:r>
            <a:r>
              <a:rPr lang="en-US" dirty="0" smtClean="0"/>
              <a:t>or c</a:t>
            </a:r>
            <a:r>
              <a:rPr lang="en-US" sz="1050" dirty="0" smtClean="0"/>
              <a:t>g</a:t>
            </a:r>
            <a:endParaRPr lang="el-GR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428992" y="1571612"/>
            <a:ext cx="500066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US" dirty="0" smtClean="0"/>
              <a:t>c</a:t>
            </a:r>
            <a:r>
              <a:rPr lang="en-US" sz="1050" dirty="0" smtClean="0"/>
              <a:t>gi</a:t>
            </a:r>
            <a:endParaRPr lang="el-GR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786182" y="2143116"/>
            <a:ext cx="500066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US" dirty="0" smtClean="0"/>
              <a:t>c</a:t>
            </a:r>
            <a:r>
              <a:rPr lang="en-US" sz="1050" dirty="0" smtClean="0"/>
              <a:t>Li</a:t>
            </a:r>
            <a:endParaRPr lang="el-GR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072066" y="2143116"/>
            <a:ext cx="500066" cy="35719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r>
              <a:rPr lang="en-US" dirty="0" smtClean="0"/>
              <a:t>c</a:t>
            </a:r>
            <a:r>
              <a:rPr lang="en-US" sz="1050" dirty="0" smtClean="0"/>
              <a:t>L</a:t>
            </a:r>
            <a:endParaRPr lang="el-GR" dirty="0" smtClean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640396" y="1678769"/>
            <a:ext cx="2428892" cy="9286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συγκέντρωση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57488" y="3500438"/>
            <a:ext cx="2428892" cy="9286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απόσταση</a:t>
            </a:r>
          </a:p>
        </p:txBody>
      </p:sp>
      <p:cxnSp>
        <p:nvCxnSpPr>
          <p:cNvPr id="25" name="Curved Connector 24"/>
          <p:cNvCxnSpPr/>
          <p:nvPr/>
        </p:nvCxnSpPr>
        <p:spPr>
          <a:xfrm rot="10800000" flipV="1">
            <a:off x="3857620" y="1785926"/>
            <a:ext cx="785818" cy="21431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0" y="1142984"/>
            <a:ext cx="3071834" cy="92869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Διεπιφάνεια Αερίου-Υγρου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28728" y="4429132"/>
            <a:ext cx="6858048" cy="221457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c</a:t>
            </a:r>
            <a:r>
              <a:rPr lang="en-US" sz="1050" dirty="0" smtClean="0"/>
              <a:t>B  </a:t>
            </a:r>
            <a:r>
              <a:rPr lang="en-US" dirty="0" smtClean="0"/>
              <a:t>or c</a:t>
            </a:r>
            <a:r>
              <a:rPr lang="en-US" sz="1050" dirty="0" smtClean="0"/>
              <a:t>g</a:t>
            </a:r>
            <a:r>
              <a:rPr lang="el-GR" sz="1050" dirty="0" smtClean="0"/>
              <a:t> </a:t>
            </a:r>
            <a:r>
              <a:rPr lang="el-GR" dirty="0" smtClean="0"/>
              <a:t>: Κύρια μάζα αερίου</a:t>
            </a:r>
          </a:p>
          <a:p>
            <a:r>
              <a:rPr lang="en-US" dirty="0" smtClean="0"/>
              <a:t>c</a:t>
            </a:r>
            <a:r>
              <a:rPr lang="en-US" sz="1050" dirty="0" smtClean="0"/>
              <a:t>gi</a:t>
            </a:r>
            <a:r>
              <a:rPr lang="en-US" dirty="0" smtClean="0"/>
              <a:t>: </a:t>
            </a:r>
            <a:r>
              <a:rPr lang="el-GR" dirty="0" smtClean="0"/>
              <a:t>συγκέντρωση αερίου στη διεπιφάνεια</a:t>
            </a:r>
          </a:p>
          <a:p>
            <a:r>
              <a:rPr lang="en-US" dirty="0" smtClean="0"/>
              <a:t>c</a:t>
            </a:r>
            <a:r>
              <a:rPr lang="en-US" sz="1050" dirty="0" smtClean="0"/>
              <a:t>Li</a:t>
            </a:r>
            <a:r>
              <a:rPr lang="en-US" dirty="0" smtClean="0"/>
              <a:t>: </a:t>
            </a:r>
            <a:r>
              <a:rPr lang="el-GR" dirty="0" smtClean="0"/>
              <a:t>συγκέντρωση υγρού στη διεπιφάνεια</a:t>
            </a:r>
          </a:p>
          <a:p>
            <a:r>
              <a:rPr lang="en-US" dirty="0" smtClean="0"/>
              <a:t>c</a:t>
            </a:r>
            <a:r>
              <a:rPr lang="en-US" sz="1050" dirty="0" smtClean="0"/>
              <a:t>L</a:t>
            </a:r>
            <a:r>
              <a:rPr lang="en-US" dirty="0" smtClean="0"/>
              <a:t>: </a:t>
            </a:r>
            <a:r>
              <a:rPr lang="el-GR" dirty="0" smtClean="0"/>
              <a:t>κύρια μάζα υγρού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...........: γενική περίπτωση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                </a:t>
            </a:r>
            <a:r>
              <a:rPr lang="el-GR" dirty="0" smtClean="0">
                <a:solidFill>
                  <a:srgbClr val="4F81BD"/>
                </a:solidFill>
              </a:rPr>
              <a:t>: καλή ανάμιξη</a:t>
            </a:r>
            <a:endParaRPr lang="el-GR" dirty="0" smtClean="0">
              <a:solidFill>
                <a:srgbClr val="FF0000"/>
              </a:solidFill>
            </a:endParaRPr>
          </a:p>
          <a:p>
            <a:endParaRPr lang="el-GR" dirty="0" smtClean="0"/>
          </a:p>
          <a:p>
            <a:endParaRPr lang="el-GR" dirty="0" smtClean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500166" y="5929330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Στάδια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71414"/>
            <a:ext cx="6786610" cy="18573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Μεταφορά από 1                 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86050" y="99852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1014404" y="1428736"/>
          <a:ext cx="2271712" cy="471487"/>
        </p:xfrm>
        <a:graphic>
          <a:graphicData uri="http://schemas.openxmlformats.org/presentationml/2006/ole">
            <p:oleObj spid="_x0000_s109570" name="Equation" r:id="rId3" imgW="1346040" imgH="279360" progId="Equation.DSMT4">
              <p:embed/>
            </p:oleObj>
          </a:graphicData>
        </a:graphic>
      </p:graphicFrame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3775075" y="1501775"/>
          <a:ext cx="315913" cy="374650"/>
        </p:xfrm>
        <a:graphic>
          <a:graphicData uri="http://schemas.openxmlformats.org/presentationml/2006/ole">
            <p:oleObj spid="_x0000_s109571" name="Equation" r:id="rId4" imgW="215640" imgH="2538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224" y="1928802"/>
            <a:ext cx="6858048" cy="17145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K</a:t>
            </a:r>
            <a:r>
              <a:rPr lang="en-US" sz="1050" dirty="0" smtClean="0"/>
              <a:t>g</a:t>
            </a:r>
            <a:r>
              <a:rPr lang="el-GR" sz="1050" dirty="0" smtClean="0"/>
              <a:t> </a:t>
            </a:r>
            <a:r>
              <a:rPr lang="el-GR" dirty="0" smtClean="0"/>
              <a:t>: συντελεστής μεταφοράς μάζας</a:t>
            </a:r>
          </a:p>
          <a:p>
            <a:r>
              <a:rPr lang="el-GR" dirty="0" smtClean="0"/>
              <a:t>α</a:t>
            </a:r>
            <a:r>
              <a:rPr lang="en-US" sz="1050" dirty="0" smtClean="0"/>
              <a:t>g</a:t>
            </a:r>
            <a:r>
              <a:rPr lang="el-GR" dirty="0" smtClean="0"/>
              <a:t>: εξωτερική επιφάνεια φυσαλίδας/ογκός</a:t>
            </a:r>
          </a:p>
          <a:p>
            <a:r>
              <a:rPr lang="el-GR" dirty="0" smtClean="0"/>
              <a:t>Συνήθως </a:t>
            </a:r>
            <a:r>
              <a:rPr lang="en-US" dirty="0" smtClean="0"/>
              <a:t>c</a:t>
            </a:r>
            <a:r>
              <a:rPr lang="en-US" sz="1050" dirty="0" smtClean="0"/>
              <a:t>gi</a:t>
            </a:r>
            <a:r>
              <a:rPr lang="en-US" dirty="0" smtClean="0"/>
              <a:t>≈c</a:t>
            </a:r>
            <a:r>
              <a:rPr lang="en-US" sz="1050" dirty="0" smtClean="0"/>
              <a:t>g</a:t>
            </a:r>
            <a:r>
              <a:rPr lang="en-US" dirty="0" smtClean="0"/>
              <a:t> </a:t>
            </a:r>
            <a:endParaRPr lang="el-GR" dirty="0" smtClean="0">
              <a:solidFill>
                <a:srgbClr val="FF0000"/>
              </a:solidFill>
            </a:endParaRP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57224" y="2714620"/>
            <a:ext cx="6786610" cy="18573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Ισορροπία στο 2</a:t>
            </a:r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1635125" y="3846513"/>
          <a:ext cx="1028700" cy="407987"/>
        </p:xfrm>
        <a:graphic>
          <a:graphicData uri="http://schemas.openxmlformats.org/presentationml/2006/ole">
            <p:oleObj spid="_x0000_s109572" name="Equation" r:id="rId5" imgW="609480" imgH="241200" progId="Equation.DSMT4">
              <p:embed/>
            </p:oleObj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3054350" y="3857625"/>
          <a:ext cx="352425" cy="374650"/>
        </p:xfrm>
        <a:graphic>
          <a:graphicData uri="http://schemas.openxmlformats.org/presentationml/2006/ole">
            <p:oleObj spid="_x0000_s109573" name="Equation" r:id="rId6" imgW="241200" imgH="2538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7224" y="3786190"/>
            <a:ext cx="6858048" cy="17145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H</a:t>
            </a:r>
            <a:r>
              <a:rPr lang="el-GR" sz="1050" dirty="0" smtClean="0"/>
              <a:t> </a:t>
            </a:r>
            <a:r>
              <a:rPr lang="el-GR" dirty="0" smtClean="0"/>
              <a:t>: σταθερά </a:t>
            </a:r>
            <a:r>
              <a:rPr lang="en-US" dirty="0" smtClean="0"/>
              <a:t>Henry</a:t>
            </a:r>
            <a:endParaRPr lang="el-GR" dirty="0" smtClean="0">
              <a:solidFill>
                <a:srgbClr val="FF0000"/>
              </a:solidFill>
            </a:endParaRP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857224" y="4000504"/>
            <a:ext cx="6786610" cy="18573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Μεταφορά από </a:t>
            </a:r>
            <a:r>
              <a:rPr lang="en-US" dirty="0" smtClean="0"/>
              <a:t>2</a:t>
            </a:r>
            <a:r>
              <a:rPr lang="el-GR" dirty="0" smtClean="0"/>
              <a:t>                 </a:t>
            </a:r>
            <a:r>
              <a:rPr lang="en-US" dirty="0" smtClean="0"/>
              <a:t>3</a:t>
            </a:r>
            <a:endParaRPr lang="el-GR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786050" y="492919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1014413" y="5121275"/>
          <a:ext cx="2271712" cy="428625"/>
        </p:xfrm>
        <a:graphic>
          <a:graphicData uri="http://schemas.openxmlformats.org/presentationml/2006/ole">
            <p:oleObj spid="_x0000_s109574" name="Equation" r:id="rId7" imgW="1346040" imgH="253800" progId="Equation.DSMT4">
              <p:embed/>
            </p:oleObj>
          </a:graphicData>
        </a:graphic>
      </p:graphicFrame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3524245" y="5143512"/>
          <a:ext cx="333375" cy="374650"/>
        </p:xfrm>
        <a:graphic>
          <a:graphicData uri="http://schemas.openxmlformats.org/presentationml/2006/ole">
            <p:oleObj spid="_x0000_s109575" name="Equation" r:id="rId8" imgW="228600" imgH="253800" progId="Equation.DSMT4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28662" y="5143512"/>
            <a:ext cx="6858048" cy="17145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K</a:t>
            </a:r>
            <a:r>
              <a:rPr lang="en-US" sz="1050" dirty="0" smtClean="0"/>
              <a:t>L</a:t>
            </a:r>
            <a:r>
              <a:rPr lang="el-GR" sz="1050" dirty="0" smtClean="0"/>
              <a:t> </a:t>
            </a:r>
            <a:r>
              <a:rPr lang="el-GR" dirty="0" smtClean="0"/>
              <a:t>: συντελεστής μεταφοράς μάζας</a:t>
            </a:r>
            <a:endParaRPr lang="el-GR" dirty="0" smtClean="0">
              <a:solidFill>
                <a:srgbClr val="FF0000"/>
              </a:solidFill>
            </a:endParaRPr>
          </a:p>
          <a:p>
            <a:endParaRPr lang="el-GR" dirty="0" smtClean="0"/>
          </a:p>
          <a:p>
            <a:endParaRPr lang="el-GR" dirty="0" smtClean="0"/>
          </a:p>
        </p:txBody>
      </p:sp>
      <p:pic>
        <p:nvPicPr>
          <p:cNvPr id="17" name="Εικόνα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596" y="-71462"/>
            <a:ext cx="83724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l-GR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Στάδια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1000100" y="1285860"/>
          <a:ext cx="2163762" cy="428625"/>
        </p:xfrm>
        <a:graphic>
          <a:graphicData uri="http://schemas.openxmlformats.org/presentationml/2006/ole">
            <p:oleObj spid="_x0000_s110594" name="Equation" r:id="rId3" imgW="1282680" imgH="25380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7224" y="71414"/>
            <a:ext cx="6786610" cy="18573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Μεταφορά από </a:t>
            </a:r>
            <a:r>
              <a:rPr lang="en-US" dirty="0" smtClean="0"/>
              <a:t>3</a:t>
            </a:r>
            <a:r>
              <a:rPr lang="el-GR" dirty="0" smtClean="0"/>
              <a:t>                 </a:t>
            </a:r>
            <a:r>
              <a:rPr lang="en-US" dirty="0" smtClean="0"/>
              <a:t>4</a:t>
            </a:r>
            <a:endParaRPr lang="el-GR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86050" y="99852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28662" y="1357298"/>
            <a:ext cx="6858048" cy="17145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dirty="0" smtClean="0"/>
              <a:t>K</a:t>
            </a:r>
            <a:r>
              <a:rPr lang="en-US" sz="1050" dirty="0" smtClean="0"/>
              <a:t>c</a:t>
            </a:r>
            <a:r>
              <a:rPr lang="el-GR" sz="1050" dirty="0" smtClean="0"/>
              <a:t> </a:t>
            </a:r>
            <a:r>
              <a:rPr lang="el-GR" dirty="0" smtClean="0"/>
              <a:t>: συντελεστής μεταφοράς μάζας</a:t>
            </a:r>
          </a:p>
          <a:p>
            <a:r>
              <a:rPr lang="el-GR" dirty="0" smtClean="0"/>
              <a:t>α</a:t>
            </a:r>
            <a:r>
              <a:rPr lang="en-US" sz="1050" dirty="0" smtClean="0"/>
              <a:t>c</a:t>
            </a:r>
            <a:r>
              <a:rPr lang="el-GR" dirty="0" smtClean="0"/>
              <a:t>: εξωτερική επιφάνεια καταλύτη/μάζα</a:t>
            </a:r>
            <a:endParaRPr lang="el-GR" dirty="0" smtClean="0">
              <a:solidFill>
                <a:srgbClr val="FF0000"/>
              </a:solidFill>
            </a:endParaRPr>
          </a:p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57224" y="1785926"/>
            <a:ext cx="6786610" cy="185738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l-GR" dirty="0" smtClean="0"/>
              <a:t>Αντίδραση στο [4-5]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62" y="2786058"/>
            <a:ext cx="6858048" cy="17145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Έστω 1</a:t>
            </a:r>
            <a:r>
              <a:rPr lang="el-GR" baseline="30000" dirty="0" smtClean="0"/>
              <a:t>ης</a:t>
            </a:r>
            <a:r>
              <a:rPr lang="el-GR" dirty="0" smtClean="0"/>
              <a:t> τάξης:</a:t>
            </a:r>
          </a:p>
          <a:p>
            <a:endParaRPr lang="el-GR" dirty="0" smtClean="0"/>
          </a:p>
          <a:p>
            <a:r>
              <a:rPr lang="en-US" dirty="0" smtClean="0"/>
              <a:t>K</a:t>
            </a:r>
            <a:r>
              <a:rPr lang="el-GR" dirty="0" smtClean="0"/>
              <a:t>: σταθερά αντιδρασης</a:t>
            </a:r>
          </a:p>
          <a:p>
            <a:r>
              <a:rPr lang="en-US" dirty="0" smtClean="0"/>
              <a:t>n: </a:t>
            </a:r>
            <a:r>
              <a:rPr lang="el-GR" dirty="0" smtClean="0"/>
              <a:t>παράγοντας αποτελεσματικότητας (</a:t>
            </a:r>
            <a:r>
              <a:rPr lang="en-US" dirty="0" smtClean="0"/>
              <a:t>effectiveness factor)</a:t>
            </a:r>
            <a:endParaRPr lang="el-GR" dirty="0" smtClean="0">
              <a:solidFill>
                <a:srgbClr val="FF0000"/>
              </a:solidFill>
            </a:endParaRPr>
          </a:p>
          <a:p>
            <a:endParaRPr lang="el-GR" dirty="0" smtClean="0"/>
          </a:p>
          <a:p>
            <a:endParaRPr lang="el-GR" dirty="0" smtClean="0"/>
          </a:p>
        </p:txBody>
      </p:sp>
      <p:graphicFrame>
        <p:nvGraphicFramePr>
          <p:cNvPr id="80899" name="Object 3"/>
          <p:cNvGraphicFramePr>
            <a:graphicFrameLocks noChangeAspect="1"/>
          </p:cNvGraphicFramePr>
          <p:nvPr/>
        </p:nvGraphicFramePr>
        <p:xfrm>
          <a:off x="1093775" y="3021013"/>
          <a:ext cx="1692275" cy="385762"/>
        </p:xfrm>
        <a:graphic>
          <a:graphicData uri="http://schemas.openxmlformats.org/presentationml/2006/ole">
            <p:oleObj spid="_x0000_s110595" name="Equation" r:id="rId4" imgW="1002960" imgH="228600" progId="Equation.DSMT4">
              <p:embed/>
            </p:oleObj>
          </a:graphicData>
        </a:graphic>
      </p:graphicFrame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3586163" y="1285875"/>
          <a:ext cx="352425" cy="374650"/>
        </p:xfrm>
        <a:graphic>
          <a:graphicData uri="http://schemas.openxmlformats.org/presentationml/2006/ole">
            <p:oleObj spid="_x0000_s110596" name="Equation" r:id="rId5" imgW="241200" imgH="253800" progId="Equation.DSMT4">
              <p:embed/>
            </p:oleObj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3581400" y="3000375"/>
          <a:ext cx="333375" cy="374650"/>
        </p:xfrm>
        <a:graphic>
          <a:graphicData uri="http://schemas.openxmlformats.org/presentationml/2006/ole">
            <p:oleObj spid="_x0000_s110597" name="Equation" r:id="rId6" imgW="228600" imgH="253800" progId="Equation.DSMT4">
              <p:embed/>
            </p:oleObj>
          </a:graphicData>
        </a:graphic>
      </p:graphicFrame>
      <p:pic>
        <p:nvPicPr>
          <p:cNvPr id="12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1618</Words>
  <Application>Microsoft Office PowerPoint</Application>
  <PresentationFormat>On-screen Show (4:3)</PresentationFormat>
  <Paragraphs>487</Paragraphs>
  <Slides>43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Equation</vt:lpstr>
      <vt:lpstr>Τεχνολογία Περιβάλλοντος: Επεξεργασία Βιομηχανικών Υγρών Αποβλήτων</vt:lpstr>
      <vt:lpstr>Σκοπός  Ενότητας</vt:lpstr>
      <vt:lpstr>Περιεχόμενα ενότητας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Τέλος Ενότητας</vt:lpstr>
      <vt:lpstr>Slide 39</vt:lpstr>
      <vt:lpstr>Χρηματοδότηση</vt:lpstr>
      <vt:lpstr>Σημείωμα Ιστορικού Εκδόσεων Έργου</vt:lpstr>
      <vt:lpstr>Σημείωμα Αναφοράς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Φυσικές Διεργασίες Ι</dc:title>
  <dc:creator>spyretos13</dc:creator>
  <cp:lastModifiedBy>Spyretos</cp:lastModifiedBy>
  <cp:revision>40</cp:revision>
  <dcterms:created xsi:type="dcterms:W3CDTF">2015-01-16T14:17:23Z</dcterms:created>
  <dcterms:modified xsi:type="dcterms:W3CDTF">2015-07-08T11:10:30Z</dcterms:modified>
</cp:coreProperties>
</file>