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66" r:id="rId7"/>
    <p:sldId id="265" r:id="rId8"/>
    <p:sldId id="281" r:id="rId9"/>
    <p:sldId id="274" r:id="rId10"/>
    <p:sldId id="282" r:id="rId11"/>
    <p:sldId id="285" r:id="rId12"/>
    <p:sldId id="284" r:id="rId13"/>
    <p:sldId id="283" r:id="rId14"/>
    <p:sldId id="286" r:id="rId15"/>
    <p:sldId id="28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14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Ερμηνευτικές παρατηρήσεις στίχων </a:t>
            </a:r>
            <a:r>
              <a:rPr lang="en-US" sz="2800" dirty="0" smtClean="0"/>
              <a:t>719-797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736-750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err="1"/>
              <a:t>ἄγουσιν</a:t>
            </a:r>
            <a:r>
              <a:rPr lang="el-GR" sz="2000" dirty="0"/>
              <a:t> οὐ </a:t>
            </a:r>
            <a:r>
              <a:rPr lang="el-GR" sz="2000" dirty="0" err="1"/>
              <a:t>μεθεῖ΄</a:t>
            </a:r>
            <a:r>
              <a:rPr lang="el-GR" sz="2000" dirty="0"/>
              <a:t> ἂν ἐκ γαίας ἐμέ·</a:t>
            </a:r>
            <a:br>
              <a:rPr lang="el-GR" sz="2000" dirty="0"/>
            </a:br>
            <a:r>
              <a:rPr lang="el-GR" sz="2000" dirty="0" err="1"/>
              <a:t>λόγοις</a:t>
            </a:r>
            <a:r>
              <a:rPr lang="el-GR" sz="2000" dirty="0"/>
              <a:t> δὲ </a:t>
            </a:r>
            <a:r>
              <a:rPr lang="el-GR" sz="2000" dirty="0" err="1"/>
              <a:t>συμβὰς</a:t>
            </a:r>
            <a:r>
              <a:rPr lang="el-GR" sz="2000" dirty="0"/>
              <a:t> καὶ θεῶν </a:t>
            </a:r>
            <a:r>
              <a:rPr lang="el-GR" sz="2000" dirty="0" err="1"/>
              <a:t>ἀνώμοτος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φίλος </a:t>
            </a:r>
            <a:r>
              <a:rPr lang="el-GR" sz="2000" dirty="0" err="1"/>
              <a:t>γένοι΄</a:t>
            </a:r>
            <a:r>
              <a:rPr lang="el-GR" sz="2000" dirty="0"/>
              <a:t> ἂν </a:t>
            </a:r>
            <a:r>
              <a:rPr lang="el-GR" sz="2000" dirty="0" err="1"/>
              <a:t>τἀπικηρυκεύματα</a:t>
            </a:r>
            <a:r>
              <a:rPr lang="el-GR" sz="2000" dirty="0"/>
              <a:t>·—</a:t>
            </a:r>
            <a:br>
              <a:rPr lang="el-GR" sz="2000" dirty="0"/>
            </a:br>
            <a:r>
              <a:rPr lang="el-GR" sz="2000" dirty="0"/>
              <a:t>οὐκ ἂν </a:t>
            </a:r>
            <a:r>
              <a:rPr lang="el-GR" sz="2000" dirty="0" err="1"/>
              <a:t>πίθοιο</a:t>
            </a:r>
            <a:r>
              <a:rPr lang="el-GR" sz="2000" dirty="0"/>
              <a:t>· </a:t>
            </a:r>
            <a:r>
              <a:rPr lang="el-GR" sz="2000" dirty="0" err="1"/>
              <a:t>τἀμὰ</a:t>
            </a:r>
            <a:r>
              <a:rPr lang="el-GR" sz="2000" dirty="0"/>
              <a:t> μὲν γὰρ </a:t>
            </a:r>
            <a:r>
              <a:rPr lang="el-GR" sz="2000" dirty="0" err="1"/>
              <a:t>ἀσθενῆ͵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τοῖς δ΄ </a:t>
            </a:r>
            <a:r>
              <a:rPr lang="el-GR" sz="2000" dirty="0" err="1"/>
              <a:t>ὄλβος</a:t>
            </a:r>
            <a:r>
              <a:rPr lang="el-GR" sz="2000" dirty="0"/>
              <a:t> ἐστὶ καὶ δόμος τυραννικός. </a:t>
            </a:r>
            <a:r>
              <a:rPr lang="el-GR" sz="2000" b="1" dirty="0"/>
              <a:t>      </a:t>
            </a:r>
            <a:r>
              <a:rPr lang="el-GR" sz="2000" dirty="0"/>
              <a:t> </a:t>
            </a:r>
            <a:r>
              <a:rPr lang="el-GR" sz="2000" dirty="0" smtClean="0"/>
              <a:t>(740)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/>
              <a:t>Αι</a:t>
            </a:r>
            <a:r>
              <a:rPr lang="el-GR" sz="2000" dirty="0"/>
              <a:t>. πολλὴν </a:t>
            </a:r>
            <a:r>
              <a:rPr lang="el-GR" sz="2000" dirty="0" err="1"/>
              <a:t>ἔλεξας</a:t>
            </a:r>
            <a:r>
              <a:rPr lang="el-GR" sz="2000" dirty="0"/>
              <a:t> ἐν </a:t>
            </a:r>
            <a:r>
              <a:rPr lang="el-GR" sz="2000" dirty="0" err="1"/>
              <a:t>λόγοις</a:t>
            </a:r>
            <a:r>
              <a:rPr lang="el-GR" sz="2000" dirty="0"/>
              <a:t> </a:t>
            </a:r>
            <a:r>
              <a:rPr lang="el-GR" sz="2000" dirty="0" err="1"/>
              <a:t>προμηθίαν</a:t>
            </a:r>
            <a:r>
              <a:rPr lang="el-GR" sz="2000" dirty="0"/>
              <a:t>·</a:t>
            </a:r>
            <a:br>
              <a:rPr lang="el-GR" sz="2000" dirty="0"/>
            </a:br>
            <a:r>
              <a:rPr lang="el-GR" sz="2000" dirty="0" err="1"/>
              <a:t>ἀλλ΄͵</a:t>
            </a:r>
            <a:r>
              <a:rPr lang="el-GR" sz="2000" dirty="0"/>
              <a:t> εἰ δοκεῖ </a:t>
            </a:r>
            <a:r>
              <a:rPr lang="el-GR" sz="2000" dirty="0" err="1"/>
              <a:t>σοι͵</a:t>
            </a:r>
            <a:r>
              <a:rPr lang="el-GR" sz="2000" dirty="0"/>
              <a:t> </a:t>
            </a:r>
            <a:r>
              <a:rPr lang="el-GR" sz="2000" dirty="0" err="1"/>
              <a:t>δρᾶν</a:t>
            </a:r>
            <a:r>
              <a:rPr lang="el-GR" sz="2000" dirty="0"/>
              <a:t> </a:t>
            </a:r>
            <a:r>
              <a:rPr lang="el-GR" sz="2000" dirty="0" err="1"/>
              <a:t>τάδ΄</a:t>
            </a:r>
            <a:r>
              <a:rPr lang="el-GR" sz="2000" dirty="0"/>
              <a:t> οὐκ </a:t>
            </a:r>
            <a:r>
              <a:rPr lang="el-GR" sz="2000" dirty="0" err="1"/>
              <a:t>ἀφίσταμαι</a:t>
            </a:r>
            <a:r>
              <a:rPr lang="el-GR" sz="2000" dirty="0"/>
              <a:t>.</a:t>
            </a:r>
            <a:br>
              <a:rPr lang="el-GR" sz="2000" dirty="0"/>
            </a:br>
            <a:r>
              <a:rPr lang="el-GR" sz="2000" dirty="0"/>
              <a:t>ἐμοί τε γὰρ </a:t>
            </a:r>
            <a:r>
              <a:rPr lang="el-GR" sz="2000" dirty="0" err="1"/>
              <a:t>τάδ΄</a:t>
            </a:r>
            <a:r>
              <a:rPr lang="el-GR" sz="2000" dirty="0"/>
              <a:t> ἐστὶν </a:t>
            </a:r>
            <a:r>
              <a:rPr lang="el-GR" sz="2000" dirty="0" err="1"/>
              <a:t>ἀσφαλέστατα͵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σκῆψίν</a:t>
            </a:r>
            <a:r>
              <a:rPr lang="el-GR" sz="2000" dirty="0"/>
              <a:t> </a:t>
            </a:r>
            <a:r>
              <a:rPr lang="el-GR" sz="2000" dirty="0" err="1"/>
              <a:t>τιν΄</a:t>
            </a:r>
            <a:r>
              <a:rPr lang="el-GR" sz="2000" dirty="0"/>
              <a:t> ἐχθροῖς </a:t>
            </a:r>
            <a:r>
              <a:rPr lang="el-GR" sz="2000" dirty="0" err="1"/>
              <a:t>σοῖς</a:t>
            </a:r>
            <a:r>
              <a:rPr lang="el-GR" sz="2000" dirty="0"/>
              <a:t> ἔχοντα </a:t>
            </a:r>
            <a:r>
              <a:rPr lang="el-GR" sz="2000" dirty="0" err="1"/>
              <a:t>δεικνύναι͵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τὸ </a:t>
            </a:r>
            <a:r>
              <a:rPr lang="el-GR" sz="2000" dirty="0" err="1"/>
              <a:t>σόν</a:t>
            </a:r>
            <a:r>
              <a:rPr lang="el-GR" sz="2000" dirty="0"/>
              <a:t> </a:t>
            </a:r>
            <a:r>
              <a:rPr lang="el-GR" sz="2000" dirty="0" err="1"/>
              <a:t>τ΄</a:t>
            </a:r>
            <a:r>
              <a:rPr lang="el-GR" sz="2000" dirty="0"/>
              <a:t> </a:t>
            </a:r>
            <a:r>
              <a:rPr lang="el-GR" sz="2000" dirty="0" err="1"/>
              <a:t>ἄραρε</a:t>
            </a:r>
            <a:r>
              <a:rPr lang="el-GR" sz="2000" dirty="0"/>
              <a:t> μᾶλλον· </a:t>
            </a:r>
            <a:r>
              <a:rPr lang="el-GR" sz="2000" dirty="0" err="1"/>
              <a:t>ἐξηγοῦ</a:t>
            </a:r>
            <a:r>
              <a:rPr lang="el-GR" sz="2000" dirty="0"/>
              <a:t> θεούς. </a:t>
            </a:r>
            <a:r>
              <a:rPr lang="el-GR" sz="2000" b="1" dirty="0"/>
              <a:t>       </a:t>
            </a:r>
            <a:r>
              <a:rPr lang="el-GR" sz="2000" dirty="0" smtClean="0"/>
              <a:t>(745)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dirty="0" err="1"/>
              <a:t>ὄμνυ</a:t>
            </a:r>
            <a:r>
              <a:rPr lang="el-GR" sz="2000" dirty="0"/>
              <a:t> </a:t>
            </a:r>
            <a:r>
              <a:rPr lang="el-GR" sz="2000" dirty="0" err="1"/>
              <a:t>πέδον</a:t>
            </a:r>
            <a:r>
              <a:rPr lang="el-GR" sz="2000" dirty="0"/>
              <a:t> </a:t>
            </a:r>
            <a:r>
              <a:rPr lang="el-GR" sz="2000" dirty="0" err="1"/>
              <a:t>Γῆς͵</a:t>
            </a:r>
            <a:r>
              <a:rPr lang="el-GR" sz="2000" dirty="0"/>
              <a:t> πατέρα </a:t>
            </a:r>
            <a:r>
              <a:rPr lang="el-GR" sz="2000" dirty="0" err="1"/>
              <a:t>θ΄</a:t>
            </a:r>
            <a:r>
              <a:rPr lang="el-GR" sz="2000" dirty="0"/>
              <a:t> </a:t>
            </a:r>
            <a:r>
              <a:rPr lang="el-GR" sz="2000" dirty="0" err="1"/>
              <a:t>῞Ηλιον</a:t>
            </a:r>
            <a:r>
              <a:rPr lang="el-GR" sz="2000" dirty="0"/>
              <a:t> πατρὸς</a:t>
            </a:r>
            <a:br>
              <a:rPr lang="el-GR" sz="2000" dirty="0"/>
            </a:br>
            <a:r>
              <a:rPr lang="el-GR" sz="2000" dirty="0" err="1"/>
              <a:t>τοὐμοῦ͵</a:t>
            </a:r>
            <a:r>
              <a:rPr lang="el-GR" sz="2000" dirty="0"/>
              <a:t> θεῶν τε </a:t>
            </a:r>
            <a:r>
              <a:rPr lang="el-GR" sz="2000" dirty="0" err="1"/>
              <a:t>συντιθεὶς</a:t>
            </a:r>
            <a:r>
              <a:rPr lang="el-GR" sz="2000" dirty="0"/>
              <a:t> ἅπαν γένος.</a:t>
            </a:r>
            <a:br>
              <a:rPr lang="el-GR" sz="2000" dirty="0"/>
            </a:br>
            <a:r>
              <a:rPr lang="el-GR" sz="2000" b="1" dirty="0"/>
              <a:t>Αι</a:t>
            </a:r>
            <a:r>
              <a:rPr lang="el-GR" sz="2000" dirty="0"/>
              <a:t>. τί </a:t>
            </a:r>
            <a:r>
              <a:rPr lang="el-GR" sz="2000" dirty="0" err="1"/>
              <a:t>χρῆμα</a:t>
            </a:r>
            <a:r>
              <a:rPr lang="el-GR" sz="2000" dirty="0"/>
              <a:t> </a:t>
            </a:r>
            <a:r>
              <a:rPr lang="el-GR" sz="2000" dirty="0" err="1"/>
              <a:t>δράσειν</a:t>
            </a:r>
            <a:r>
              <a:rPr lang="el-GR" sz="2000" dirty="0"/>
              <a:t> ἢ τί μὴ </a:t>
            </a:r>
            <a:r>
              <a:rPr lang="el-GR" sz="2000" dirty="0" err="1"/>
              <a:t>δράσειν</a:t>
            </a:r>
            <a:r>
              <a:rPr lang="el-GR" sz="2000" dirty="0"/>
              <a:t>; λέγε.</a:t>
            </a:r>
            <a:br>
              <a:rPr lang="el-GR" sz="2000" dirty="0"/>
            </a:b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dirty="0" err="1"/>
              <a:t>μήτ΄</a:t>
            </a:r>
            <a:r>
              <a:rPr lang="el-GR" sz="2000" dirty="0"/>
              <a:t> αὐτὸς ἐκ γῆς </a:t>
            </a:r>
            <a:r>
              <a:rPr lang="el-GR" sz="2000" dirty="0" err="1"/>
              <a:t>σῆς</a:t>
            </a:r>
            <a:r>
              <a:rPr lang="el-GR" sz="2000" dirty="0"/>
              <a:t> </a:t>
            </a:r>
            <a:r>
              <a:rPr lang="el-GR" sz="2000" dirty="0" err="1"/>
              <a:t>ἔμ΄</a:t>
            </a:r>
            <a:r>
              <a:rPr lang="el-GR" sz="2000" dirty="0"/>
              <a:t> </a:t>
            </a:r>
            <a:r>
              <a:rPr lang="el-GR" sz="2000" dirty="0" err="1"/>
              <a:t>ἐκβαλεῖν</a:t>
            </a:r>
            <a:r>
              <a:rPr lang="el-GR" sz="2000" dirty="0"/>
              <a:t> </a:t>
            </a:r>
            <a:r>
              <a:rPr lang="el-GR" sz="2000" dirty="0" err="1"/>
              <a:t>ποτε͵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μήτ΄</a:t>
            </a:r>
            <a:r>
              <a:rPr lang="el-GR" sz="2000" dirty="0"/>
              <a:t> ἄλλος </a:t>
            </a:r>
            <a:r>
              <a:rPr lang="el-GR" sz="2000" dirty="0" err="1"/>
              <a:t>ἤν</a:t>
            </a:r>
            <a:r>
              <a:rPr lang="el-GR" sz="2000" dirty="0"/>
              <a:t> τις τῶν </a:t>
            </a:r>
            <a:r>
              <a:rPr lang="el-GR" sz="2000" dirty="0" err="1"/>
              <a:t>ἐμῶν</a:t>
            </a:r>
            <a:r>
              <a:rPr lang="el-GR" sz="2000" dirty="0"/>
              <a:t> ἐχθρῶν </a:t>
            </a:r>
            <a:r>
              <a:rPr lang="el-GR" sz="2000" dirty="0" err="1"/>
              <a:t>ἄγειν</a:t>
            </a:r>
            <a:r>
              <a:rPr lang="el-GR" sz="2000" dirty="0"/>
              <a:t> </a:t>
            </a:r>
            <a:r>
              <a:rPr lang="el-GR" sz="2000" b="1" dirty="0"/>
              <a:t>       </a:t>
            </a:r>
            <a:r>
              <a:rPr lang="el-GR" sz="2000" dirty="0" smtClean="0"/>
              <a:t>(750)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95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751-765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err="1"/>
              <a:t>χρῄζῃ͵</a:t>
            </a:r>
            <a:r>
              <a:rPr lang="el-GR" sz="2000" dirty="0"/>
              <a:t> </a:t>
            </a:r>
            <a:r>
              <a:rPr lang="el-GR" sz="2000" dirty="0" err="1"/>
              <a:t>μεθήσειν</a:t>
            </a:r>
            <a:r>
              <a:rPr lang="el-GR" sz="2000" dirty="0"/>
              <a:t> ζῶν </a:t>
            </a:r>
            <a:r>
              <a:rPr lang="el-GR" sz="2000" dirty="0" err="1"/>
              <a:t>ἑκουσίῳ</a:t>
            </a:r>
            <a:r>
              <a:rPr lang="el-GR" sz="2000" dirty="0"/>
              <a:t> τρόπῳ.</a:t>
            </a:r>
            <a:br>
              <a:rPr lang="el-GR" sz="2000" dirty="0"/>
            </a:br>
            <a:r>
              <a:rPr lang="el-GR" sz="2000" b="1" dirty="0"/>
              <a:t>Αι</a:t>
            </a:r>
            <a:r>
              <a:rPr lang="el-GR" sz="2000" dirty="0"/>
              <a:t>. </a:t>
            </a:r>
            <a:r>
              <a:rPr lang="el-GR" sz="2000" dirty="0" err="1"/>
              <a:t>ὄμνυμι</a:t>
            </a:r>
            <a:r>
              <a:rPr lang="el-GR" sz="2000" dirty="0"/>
              <a:t> </a:t>
            </a:r>
            <a:r>
              <a:rPr lang="el-GR" sz="2000" dirty="0" err="1"/>
              <a:t>Γαῖαν</a:t>
            </a:r>
            <a:r>
              <a:rPr lang="el-GR" sz="2000" dirty="0"/>
              <a:t> </a:t>
            </a:r>
            <a:r>
              <a:rPr lang="el-GR" sz="2000" dirty="0" err="1"/>
              <a:t>Ἡλίου</a:t>
            </a:r>
            <a:r>
              <a:rPr lang="el-GR" sz="2000" dirty="0"/>
              <a:t> </a:t>
            </a:r>
            <a:r>
              <a:rPr lang="el-GR" sz="2000" dirty="0" err="1"/>
              <a:t>θ΄</a:t>
            </a:r>
            <a:r>
              <a:rPr lang="el-GR" sz="2000" dirty="0"/>
              <a:t> ἁγνὸν σέβας</a:t>
            </a:r>
            <a:br>
              <a:rPr lang="el-GR" sz="2000" dirty="0"/>
            </a:br>
            <a:r>
              <a:rPr lang="el-GR" sz="2000" dirty="0"/>
              <a:t>θεούς τε πάντας </a:t>
            </a:r>
            <a:r>
              <a:rPr lang="el-GR" sz="2000" dirty="0" err="1"/>
              <a:t>ἐμμενεῖν</a:t>
            </a:r>
            <a:r>
              <a:rPr lang="el-GR" sz="2000" dirty="0"/>
              <a:t> ἅ σου </a:t>
            </a:r>
            <a:r>
              <a:rPr lang="el-GR" sz="2000" dirty="0" err="1"/>
              <a:t>κλύω</a:t>
            </a:r>
            <a:r>
              <a:rPr lang="el-GR" sz="2000" dirty="0"/>
              <a:t>.</a:t>
            </a:r>
            <a:br>
              <a:rPr lang="el-GR" sz="2000" dirty="0"/>
            </a:b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dirty="0" err="1"/>
              <a:t>ἀρκεῖ</a:t>
            </a:r>
            <a:r>
              <a:rPr lang="el-GR" sz="2000" dirty="0"/>
              <a:t>· τί δ΄ </a:t>
            </a:r>
            <a:r>
              <a:rPr lang="el-GR" sz="2000" dirty="0" err="1"/>
              <a:t>ὅρκῳ</a:t>
            </a:r>
            <a:r>
              <a:rPr lang="el-GR" sz="2000" dirty="0"/>
              <a:t> </a:t>
            </a:r>
            <a:r>
              <a:rPr lang="el-GR" sz="2000" dirty="0" err="1"/>
              <a:t>τῷδε</a:t>
            </a:r>
            <a:r>
              <a:rPr lang="el-GR" sz="2000" dirty="0"/>
              <a:t> μὴ </a:t>
            </a:r>
            <a:r>
              <a:rPr lang="el-GR" sz="2000" dirty="0" err="1"/>
              <a:t>΄μμένων</a:t>
            </a:r>
            <a:r>
              <a:rPr lang="el-GR" sz="2000" dirty="0"/>
              <a:t> </a:t>
            </a:r>
            <a:r>
              <a:rPr lang="el-GR" sz="2000" dirty="0" err="1"/>
              <a:t>πάθοις</a:t>
            </a:r>
            <a:r>
              <a:rPr lang="el-GR" sz="2000" dirty="0"/>
              <a:t>;</a:t>
            </a:r>
            <a:br>
              <a:rPr lang="el-GR" sz="2000" dirty="0"/>
            </a:br>
            <a:r>
              <a:rPr lang="el-GR" sz="2000" b="1" dirty="0"/>
              <a:t>Αι</a:t>
            </a:r>
            <a:r>
              <a:rPr lang="el-GR" sz="2000" dirty="0"/>
              <a:t>. ἃ τοῖσι </a:t>
            </a:r>
            <a:r>
              <a:rPr lang="el-GR" sz="2000" dirty="0" err="1"/>
              <a:t>δυσσεβοῦσι</a:t>
            </a:r>
            <a:r>
              <a:rPr lang="el-GR" sz="2000" dirty="0"/>
              <a:t> γίγνεται βροτῶν. </a:t>
            </a:r>
            <a:r>
              <a:rPr lang="el-GR" sz="2000" b="1" dirty="0"/>
              <a:t>       </a:t>
            </a:r>
            <a:r>
              <a:rPr lang="el-GR" sz="2000" dirty="0" smtClean="0"/>
              <a:t>(755)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/>
              <a:t>Μη</a:t>
            </a:r>
            <a:r>
              <a:rPr lang="el-GR" sz="2000" dirty="0"/>
              <a:t>. χαίρων πορεύου· πάντα γὰρ καλῶς ἔχει.</a:t>
            </a:r>
            <a:br>
              <a:rPr lang="el-GR" sz="2000" dirty="0"/>
            </a:br>
            <a:r>
              <a:rPr lang="el-GR" sz="2000" dirty="0" err="1"/>
              <a:t>κἀγὼ</a:t>
            </a:r>
            <a:r>
              <a:rPr lang="el-GR" sz="2000" dirty="0"/>
              <a:t> πόλιν σὴν ὡς </a:t>
            </a:r>
            <a:r>
              <a:rPr lang="el-GR" sz="2000" dirty="0" err="1"/>
              <a:t>τάχιστ΄</a:t>
            </a:r>
            <a:r>
              <a:rPr lang="el-GR" sz="2000" dirty="0"/>
              <a:t> </a:t>
            </a:r>
            <a:r>
              <a:rPr lang="el-GR" sz="2000" dirty="0" err="1"/>
              <a:t>ἀφίξομαι͵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πράξασ΄</a:t>
            </a:r>
            <a:r>
              <a:rPr lang="el-GR" sz="2000" dirty="0"/>
              <a:t> ἃ μέλλω καὶ </a:t>
            </a:r>
            <a:r>
              <a:rPr lang="el-GR" sz="2000" dirty="0" err="1"/>
              <a:t>τυχοῦσ΄</a:t>
            </a:r>
            <a:r>
              <a:rPr lang="el-GR" sz="2000" dirty="0"/>
              <a:t> ἃ βούλομαι.</a:t>
            </a:r>
            <a:br>
              <a:rPr lang="el-GR" sz="2000" dirty="0"/>
            </a:br>
            <a:r>
              <a:rPr lang="el-GR" sz="2000" b="1" dirty="0"/>
              <a:t>Χο</a:t>
            </a:r>
            <a:r>
              <a:rPr lang="el-GR" sz="2000" dirty="0"/>
              <a:t>. ἀλλά </a:t>
            </a:r>
            <a:r>
              <a:rPr lang="el-GR" sz="2000" dirty="0" err="1"/>
              <a:t>σ΄</a:t>
            </a:r>
            <a:r>
              <a:rPr lang="el-GR" sz="2000" dirty="0"/>
              <a:t> ὁ Μαίας </a:t>
            </a:r>
            <a:r>
              <a:rPr lang="el-GR" sz="2000" dirty="0" err="1"/>
              <a:t>πομπαῖος</a:t>
            </a:r>
            <a:r>
              <a:rPr lang="el-GR" sz="2000" dirty="0"/>
              <a:t> </a:t>
            </a:r>
            <a:r>
              <a:rPr lang="el-GR" sz="2000" dirty="0" err="1"/>
              <a:t>ἄναξ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πελάσειε</a:t>
            </a:r>
            <a:r>
              <a:rPr lang="el-GR" sz="2000" dirty="0"/>
              <a:t> </a:t>
            </a:r>
            <a:r>
              <a:rPr lang="el-GR" sz="2000" dirty="0" err="1"/>
              <a:t>δόμοις͵</a:t>
            </a:r>
            <a:r>
              <a:rPr lang="el-GR" sz="2000" dirty="0"/>
              <a:t> ὧν </a:t>
            </a:r>
            <a:r>
              <a:rPr lang="el-GR" sz="2000" dirty="0" err="1"/>
              <a:t>τ΄</a:t>
            </a:r>
            <a:r>
              <a:rPr lang="el-GR" sz="2000" dirty="0"/>
              <a:t> </a:t>
            </a:r>
            <a:r>
              <a:rPr lang="el-GR" sz="2000" dirty="0" err="1"/>
              <a:t>ἐπίνοιαν</a:t>
            </a:r>
            <a:r>
              <a:rPr lang="el-GR" sz="2000" dirty="0"/>
              <a:t> </a:t>
            </a:r>
            <a:r>
              <a:rPr lang="el-GR" sz="2000" b="1" dirty="0"/>
              <a:t>       </a:t>
            </a:r>
            <a:r>
              <a:rPr lang="el-GR" sz="2000" dirty="0" smtClean="0"/>
              <a:t>(760)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σπεύδεις κατέχων </a:t>
            </a:r>
            <a:r>
              <a:rPr lang="el-GR" sz="2000" dirty="0" err="1"/>
              <a:t>πράξειας͵</a:t>
            </a:r>
            <a:r>
              <a:rPr lang="el-GR" sz="2000" dirty="0"/>
              <a:t> ἐπεὶ</a:t>
            </a:r>
            <a:br>
              <a:rPr lang="el-GR" sz="2000" dirty="0"/>
            </a:br>
            <a:r>
              <a:rPr lang="el-GR" sz="2000" dirty="0" err="1"/>
              <a:t>γενναῖος</a:t>
            </a:r>
            <a:r>
              <a:rPr lang="el-GR" sz="2000" dirty="0"/>
              <a:t> </a:t>
            </a:r>
            <a:r>
              <a:rPr lang="el-GR" sz="2000" dirty="0" err="1"/>
              <a:t>ἀνήρ͵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Αἰγεῦ͵</a:t>
            </a:r>
            <a:r>
              <a:rPr lang="el-GR" sz="2000" dirty="0"/>
              <a:t> </a:t>
            </a:r>
            <a:r>
              <a:rPr lang="el-GR" sz="2000" dirty="0" err="1"/>
              <a:t>παρ΄</a:t>
            </a:r>
            <a:r>
              <a:rPr lang="el-GR" sz="2000" dirty="0"/>
              <a:t> ἐμοὶ </a:t>
            </a:r>
            <a:r>
              <a:rPr lang="el-GR" sz="2000" dirty="0" err="1"/>
              <a:t>δεδόκησαι</a:t>
            </a:r>
            <a:r>
              <a:rPr lang="el-GR" sz="2000" dirty="0"/>
              <a:t>.</a:t>
            </a:r>
            <a:br>
              <a:rPr lang="el-GR" sz="2000" dirty="0"/>
            </a:br>
            <a:r>
              <a:rPr lang="el-GR" sz="2000" b="1" dirty="0"/>
              <a:t>Μη</a:t>
            </a:r>
            <a:r>
              <a:rPr lang="el-GR" sz="2000" dirty="0"/>
              <a:t>. ὦ </a:t>
            </a:r>
            <a:r>
              <a:rPr lang="el-GR" sz="2000" dirty="0" err="1"/>
              <a:t>Ζεῦ</a:t>
            </a:r>
            <a:r>
              <a:rPr lang="el-GR" sz="2000" dirty="0"/>
              <a:t> Δίκη τε </a:t>
            </a:r>
            <a:r>
              <a:rPr lang="el-GR" sz="2000" dirty="0" err="1"/>
              <a:t>Ζηνὸς</a:t>
            </a:r>
            <a:r>
              <a:rPr lang="el-GR" sz="2000" dirty="0"/>
              <a:t> </a:t>
            </a:r>
            <a:r>
              <a:rPr lang="el-GR" sz="2000" dirty="0" err="1"/>
              <a:t>Ἡλίου</a:t>
            </a:r>
            <a:r>
              <a:rPr lang="el-GR" sz="2000" dirty="0"/>
              <a:t> τε </a:t>
            </a:r>
            <a:r>
              <a:rPr lang="el-GR" sz="2000" dirty="0" err="1"/>
              <a:t>φῶς͵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νῦν καλλίνικοι τῶν </a:t>
            </a:r>
            <a:r>
              <a:rPr lang="el-GR" sz="2000" dirty="0" err="1"/>
              <a:t>ἐμῶν</a:t>
            </a:r>
            <a:r>
              <a:rPr lang="el-GR" sz="2000" dirty="0"/>
              <a:t> </a:t>
            </a:r>
            <a:r>
              <a:rPr lang="el-GR" sz="2000" dirty="0" err="1"/>
              <a:t>ἐχθρῶν͵</a:t>
            </a:r>
            <a:r>
              <a:rPr lang="el-GR" sz="2000" dirty="0"/>
              <a:t> </a:t>
            </a:r>
            <a:r>
              <a:rPr lang="el-GR" sz="2000" dirty="0" err="1"/>
              <a:t>φίλαι͵</a:t>
            </a:r>
            <a:r>
              <a:rPr lang="el-GR" sz="2000" dirty="0"/>
              <a:t> </a:t>
            </a:r>
            <a:r>
              <a:rPr lang="el-GR" sz="2000" b="1" dirty="0"/>
              <a:t>       </a:t>
            </a:r>
            <a:r>
              <a:rPr lang="el-GR" sz="2000" dirty="0" smtClean="0"/>
              <a:t>(765)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9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766-780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err="1"/>
              <a:t>γενησόμεσθα</a:t>
            </a:r>
            <a:r>
              <a:rPr lang="el-GR" sz="2000" dirty="0"/>
              <a:t> κεἰς </a:t>
            </a:r>
            <a:r>
              <a:rPr lang="el-GR" sz="2000" dirty="0" err="1"/>
              <a:t>ὁδὸν</a:t>
            </a:r>
            <a:r>
              <a:rPr lang="el-GR" sz="2000" dirty="0"/>
              <a:t> </a:t>
            </a:r>
            <a:r>
              <a:rPr lang="el-GR" sz="2000" dirty="0" err="1"/>
              <a:t>βεβήκαμεν</a:t>
            </a:r>
            <a:r>
              <a:rPr lang="el-GR" sz="2000" dirty="0"/>
              <a:t>·</a:t>
            </a:r>
            <a:br>
              <a:rPr lang="el-GR" sz="2000" dirty="0"/>
            </a:br>
            <a:r>
              <a:rPr lang="el-GR" sz="2000" dirty="0"/>
              <a:t>νῦν [δ΄] ἐλπὶς ἐχθροὺς τοὺς </a:t>
            </a:r>
            <a:r>
              <a:rPr lang="el-GR" sz="2000" dirty="0" err="1"/>
              <a:t>ἐμοὺς</a:t>
            </a:r>
            <a:r>
              <a:rPr lang="el-GR" sz="2000" dirty="0"/>
              <a:t> </a:t>
            </a:r>
            <a:r>
              <a:rPr lang="el-GR" sz="2000" dirty="0" err="1"/>
              <a:t>τείσειν</a:t>
            </a:r>
            <a:r>
              <a:rPr lang="el-GR" sz="2000" dirty="0"/>
              <a:t> δίκην.</a:t>
            </a:r>
            <a:br>
              <a:rPr lang="el-GR" sz="2000" dirty="0"/>
            </a:br>
            <a:r>
              <a:rPr lang="el-GR" sz="2000" dirty="0"/>
              <a:t>οὗτος γὰρ </a:t>
            </a:r>
            <a:r>
              <a:rPr lang="el-GR" sz="2000" dirty="0" err="1"/>
              <a:t>ἁνὴρ</a:t>
            </a:r>
            <a:r>
              <a:rPr lang="el-GR" sz="2000" dirty="0"/>
              <a:t> ᾗ </a:t>
            </a:r>
            <a:r>
              <a:rPr lang="el-GR" sz="2000" dirty="0" err="1"/>
              <a:t>μάλιστ΄</a:t>
            </a:r>
            <a:r>
              <a:rPr lang="el-GR" sz="2000" dirty="0"/>
              <a:t> </a:t>
            </a:r>
            <a:r>
              <a:rPr lang="el-GR" sz="2000" dirty="0" err="1"/>
              <a:t>ἐκάμνομεν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λιμὴν</a:t>
            </a:r>
            <a:r>
              <a:rPr lang="el-GR" sz="2000" dirty="0"/>
              <a:t> </a:t>
            </a:r>
            <a:r>
              <a:rPr lang="el-GR" sz="2000" dirty="0" err="1"/>
              <a:t>πέφανται</a:t>
            </a:r>
            <a:r>
              <a:rPr lang="el-GR" sz="2000" dirty="0"/>
              <a:t> τῶν </a:t>
            </a:r>
            <a:r>
              <a:rPr lang="el-GR" sz="2000" dirty="0" err="1"/>
              <a:t>ἐμῶν</a:t>
            </a:r>
            <a:r>
              <a:rPr lang="el-GR" sz="2000" dirty="0"/>
              <a:t> βουλευμάτων·</a:t>
            </a:r>
            <a:br>
              <a:rPr lang="el-GR" sz="2000" dirty="0"/>
            </a:br>
            <a:r>
              <a:rPr lang="el-GR" sz="2000" dirty="0"/>
              <a:t>ἐκ </a:t>
            </a:r>
            <a:r>
              <a:rPr lang="el-GR" sz="2000" dirty="0" err="1"/>
              <a:t>τοῦδ΄</a:t>
            </a:r>
            <a:r>
              <a:rPr lang="el-GR" sz="2000" dirty="0"/>
              <a:t> </a:t>
            </a:r>
            <a:r>
              <a:rPr lang="el-GR" sz="2000" dirty="0" err="1"/>
              <a:t>ἀναψόμεσθα</a:t>
            </a:r>
            <a:r>
              <a:rPr lang="el-GR" sz="2000" dirty="0"/>
              <a:t> </a:t>
            </a:r>
            <a:r>
              <a:rPr lang="el-GR" sz="2000" dirty="0" err="1"/>
              <a:t>πρυμνήτην</a:t>
            </a:r>
            <a:r>
              <a:rPr lang="el-GR" sz="2000" dirty="0"/>
              <a:t> </a:t>
            </a:r>
            <a:r>
              <a:rPr lang="el-GR" sz="2000" dirty="0" err="1"/>
              <a:t>κάλων͵</a:t>
            </a:r>
            <a:r>
              <a:rPr lang="el-GR" sz="2000" dirty="0"/>
              <a:t> </a:t>
            </a:r>
            <a:r>
              <a:rPr lang="el-GR" sz="2000" b="1" dirty="0"/>
              <a:t>     </a:t>
            </a:r>
            <a:r>
              <a:rPr lang="el-GR" sz="2000" dirty="0"/>
              <a:t>  </a:t>
            </a:r>
            <a:r>
              <a:rPr lang="el-GR" sz="2000" dirty="0" smtClean="0"/>
              <a:t>(770)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μολόντες</a:t>
            </a:r>
            <a:r>
              <a:rPr lang="el-GR" sz="2000" dirty="0"/>
              <a:t> ἄστυ καὶ </a:t>
            </a:r>
            <a:r>
              <a:rPr lang="el-GR" sz="2000" dirty="0" err="1"/>
              <a:t>πόλισμα</a:t>
            </a:r>
            <a:r>
              <a:rPr lang="el-GR" sz="2000" dirty="0"/>
              <a:t> Παλλάδος.</a:t>
            </a:r>
            <a:br>
              <a:rPr lang="el-GR" sz="2000" dirty="0"/>
            </a:br>
            <a:r>
              <a:rPr lang="el-GR" sz="2000" dirty="0"/>
              <a:t>ἤδη δὲ πάντα </a:t>
            </a:r>
            <a:r>
              <a:rPr lang="el-GR" sz="2000" dirty="0" err="1"/>
              <a:t>τἀμά</a:t>
            </a:r>
            <a:r>
              <a:rPr lang="el-GR" sz="2000" dirty="0"/>
              <a:t> σοι βουλεύματα</a:t>
            </a:r>
            <a:br>
              <a:rPr lang="el-GR" sz="2000" dirty="0"/>
            </a:br>
            <a:r>
              <a:rPr lang="el-GR" sz="2000" dirty="0"/>
              <a:t>λέξω· δέχου δὲ μὴ πρὸς ἡδονὴν λόγους.</a:t>
            </a:r>
            <a:br>
              <a:rPr lang="el-GR" sz="2000" dirty="0"/>
            </a:br>
            <a:r>
              <a:rPr lang="el-GR" sz="2000" dirty="0" err="1"/>
              <a:t>πέμψασ΄</a:t>
            </a:r>
            <a:r>
              <a:rPr lang="el-GR" sz="2000" dirty="0"/>
              <a:t> </a:t>
            </a:r>
            <a:r>
              <a:rPr lang="el-GR" sz="2000" dirty="0" err="1"/>
              <a:t>ἐμῶν</a:t>
            </a:r>
            <a:r>
              <a:rPr lang="el-GR" sz="2000" dirty="0"/>
              <a:t> </a:t>
            </a:r>
            <a:r>
              <a:rPr lang="el-GR" sz="2000" dirty="0" err="1"/>
              <a:t>τιν΄</a:t>
            </a:r>
            <a:r>
              <a:rPr lang="el-GR" sz="2000" dirty="0"/>
              <a:t> οἰκετῶν </a:t>
            </a:r>
            <a:r>
              <a:rPr lang="el-GR" sz="2000" dirty="0" err="1"/>
              <a:t>Ἰάσονα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ἐς </a:t>
            </a:r>
            <a:r>
              <a:rPr lang="el-GR" sz="2000" dirty="0" err="1"/>
              <a:t>ὄψιν</a:t>
            </a:r>
            <a:r>
              <a:rPr lang="el-GR" sz="2000" dirty="0"/>
              <a:t> </a:t>
            </a:r>
            <a:r>
              <a:rPr lang="el-GR" sz="2000" dirty="0" err="1"/>
              <a:t>ἐλθεῖν</a:t>
            </a:r>
            <a:r>
              <a:rPr lang="el-GR" sz="2000" dirty="0"/>
              <a:t> τὴν </a:t>
            </a:r>
            <a:r>
              <a:rPr lang="el-GR" sz="2000" dirty="0" err="1"/>
              <a:t>ἐμὴν</a:t>
            </a:r>
            <a:r>
              <a:rPr lang="el-GR" sz="2000" dirty="0"/>
              <a:t> </a:t>
            </a:r>
            <a:r>
              <a:rPr lang="el-GR" sz="2000" dirty="0" err="1"/>
              <a:t>αἰτήσομαι</a:t>
            </a:r>
            <a:r>
              <a:rPr lang="el-GR" sz="2000" dirty="0"/>
              <a:t>· </a:t>
            </a:r>
            <a:r>
              <a:rPr lang="el-GR" sz="2000" b="1" dirty="0"/>
              <a:t>      </a:t>
            </a:r>
            <a:r>
              <a:rPr lang="el-GR" sz="2000" dirty="0"/>
              <a:t> </a:t>
            </a:r>
            <a:r>
              <a:rPr lang="el-GR" sz="2000" dirty="0" smtClean="0"/>
              <a:t>(775)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μολόντι</a:t>
            </a:r>
            <a:r>
              <a:rPr lang="el-GR" sz="2000" dirty="0"/>
              <a:t> δ΄ αὐτῷ </a:t>
            </a:r>
            <a:r>
              <a:rPr lang="el-GR" sz="2000" dirty="0" err="1"/>
              <a:t>μαλθακοὺς</a:t>
            </a:r>
            <a:r>
              <a:rPr lang="el-GR" sz="2000" dirty="0"/>
              <a:t> λέξω </a:t>
            </a:r>
            <a:r>
              <a:rPr lang="el-GR" sz="2000" dirty="0" err="1"/>
              <a:t>λόγους͵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ὡς καὶ δοκεῖ μοι </a:t>
            </a:r>
            <a:r>
              <a:rPr lang="el-GR" sz="2000" dirty="0" err="1"/>
              <a:t>ταὐτά͵</a:t>
            </a:r>
            <a:r>
              <a:rPr lang="el-GR" sz="2000" dirty="0"/>
              <a:t> καὶ καλῶς ἔχειν</a:t>
            </a:r>
            <a:br>
              <a:rPr lang="el-GR" sz="2000" dirty="0"/>
            </a:br>
            <a:r>
              <a:rPr lang="el-GR" sz="2000" dirty="0"/>
              <a:t>γάμους τυράννων οὓς </a:t>
            </a:r>
            <a:r>
              <a:rPr lang="el-GR" sz="2000" dirty="0" err="1"/>
              <a:t>προδοὺς</a:t>
            </a:r>
            <a:r>
              <a:rPr lang="el-GR" sz="2000" dirty="0"/>
              <a:t> ἡμᾶς ἔχει·</a:t>
            </a:r>
            <a:br>
              <a:rPr lang="el-GR" sz="2000" dirty="0"/>
            </a:br>
            <a:r>
              <a:rPr lang="el-GR" sz="2000" dirty="0"/>
              <a:t>καὶ </a:t>
            </a:r>
            <a:r>
              <a:rPr lang="el-GR" sz="2000" dirty="0" err="1"/>
              <a:t>ξύμφορ΄</a:t>
            </a:r>
            <a:r>
              <a:rPr lang="el-GR" sz="2000" dirty="0"/>
              <a:t> εἶναι καὶ καλῶς </a:t>
            </a:r>
            <a:r>
              <a:rPr lang="el-GR" sz="2000" dirty="0" err="1"/>
              <a:t>ἐγνωσμένα</a:t>
            </a:r>
            <a:r>
              <a:rPr lang="el-GR" sz="2000" dirty="0"/>
              <a:t>.</a:t>
            </a:r>
            <a:br>
              <a:rPr lang="el-GR" sz="2000" dirty="0"/>
            </a:br>
            <a:r>
              <a:rPr lang="el-GR" sz="2000" dirty="0" err="1"/>
              <a:t>παῖδας</a:t>
            </a:r>
            <a:r>
              <a:rPr lang="el-GR" sz="2000" dirty="0"/>
              <a:t> δὲ </a:t>
            </a:r>
            <a:r>
              <a:rPr lang="el-GR" sz="2000" dirty="0" err="1"/>
              <a:t>μεῖναι</a:t>
            </a:r>
            <a:r>
              <a:rPr lang="el-GR" sz="2000" dirty="0"/>
              <a:t> τοὺς </a:t>
            </a:r>
            <a:r>
              <a:rPr lang="el-GR" sz="2000" dirty="0" err="1"/>
              <a:t>ἐμοὺς</a:t>
            </a:r>
            <a:r>
              <a:rPr lang="el-GR" sz="2000" dirty="0"/>
              <a:t> </a:t>
            </a:r>
            <a:r>
              <a:rPr lang="el-GR" sz="2000" dirty="0" err="1"/>
              <a:t>αἰτήσομαι͵</a:t>
            </a:r>
            <a:r>
              <a:rPr lang="el-GR" sz="2000" dirty="0"/>
              <a:t> </a:t>
            </a:r>
            <a:r>
              <a:rPr lang="el-GR" sz="2000" b="1" dirty="0"/>
              <a:t>     </a:t>
            </a:r>
            <a:r>
              <a:rPr lang="el-GR" sz="2000" dirty="0"/>
              <a:t>  </a:t>
            </a:r>
            <a:r>
              <a:rPr lang="el-GR" sz="2000" dirty="0" smtClean="0"/>
              <a:t>(780)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96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781-790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οὐχ ὡς </a:t>
            </a:r>
            <a:r>
              <a:rPr lang="el-GR" sz="2400" dirty="0" err="1"/>
              <a:t>λιποῦσ΄</a:t>
            </a:r>
            <a:r>
              <a:rPr lang="el-GR" sz="2400" dirty="0"/>
              <a:t> ἂν </a:t>
            </a:r>
            <a:r>
              <a:rPr lang="el-GR" sz="2400" dirty="0" err="1"/>
              <a:t>πολεμίας</a:t>
            </a:r>
            <a:r>
              <a:rPr lang="el-GR" sz="2400" dirty="0"/>
              <a:t> ἐπὶ χθονὸς</a:t>
            </a:r>
            <a:br>
              <a:rPr lang="el-GR" sz="2400" dirty="0"/>
            </a:br>
            <a:r>
              <a:rPr lang="el-GR" sz="2400" dirty="0" err="1"/>
              <a:t>ἐχθροῖσι</a:t>
            </a:r>
            <a:r>
              <a:rPr lang="el-GR" sz="2400" dirty="0"/>
              <a:t> </a:t>
            </a:r>
            <a:r>
              <a:rPr lang="el-GR" sz="2400" dirty="0" err="1"/>
              <a:t>παῖδας</a:t>
            </a:r>
            <a:r>
              <a:rPr lang="el-GR" sz="2400" dirty="0"/>
              <a:t> τοὺς </a:t>
            </a:r>
            <a:r>
              <a:rPr lang="el-GR" sz="2400" dirty="0" err="1"/>
              <a:t>ἐμοὺς</a:t>
            </a:r>
            <a:r>
              <a:rPr lang="el-GR" sz="2400" dirty="0"/>
              <a:t> </a:t>
            </a:r>
            <a:r>
              <a:rPr lang="el-GR" sz="2400" dirty="0" err="1"/>
              <a:t>καθυβρίσαι͵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ἀλλ΄</a:t>
            </a:r>
            <a:r>
              <a:rPr lang="el-GR" sz="2400" dirty="0"/>
              <a:t> ὡς </a:t>
            </a:r>
            <a:r>
              <a:rPr lang="el-GR" sz="2400" dirty="0" err="1"/>
              <a:t>δόλοισι</a:t>
            </a:r>
            <a:r>
              <a:rPr lang="el-GR" sz="2400" dirty="0"/>
              <a:t> παῖδα βασιλέως </a:t>
            </a:r>
            <a:r>
              <a:rPr lang="el-GR" sz="2400" dirty="0" err="1"/>
              <a:t>κτάνω</a:t>
            </a:r>
            <a:r>
              <a:rPr lang="el-GR" sz="2400" dirty="0"/>
              <a:t>.</a:t>
            </a:r>
            <a:br>
              <a:rPr lang="el-GR" sz="2400" dirty="0"/>
            </a:br>
            <a:r>
              <a:rPr lang="el-GR" sz="2400" dirty="0"/>
              <a:t>πέμψω γὰρ αὐτοὺς </a:t>
            </a:r>
            <a:r>
              <a:rPr lang="el-GR" sz="2400" dirty="0" err="1"/>
              <a:t>δῶρ΄</a:t>
            </a:r>
            <a:r>
              <a:rPr lang="el-GR" sz="2400" dirty="0"/>
              <a:t> ἔχοντας ἐν </a:t>
            </a:r>
            <a:r>
              <a:rPr lang="el-GR" sz="2400" dirty="0" err="1"/>
              <a:t>χεροῖν͵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νύμφῃ</a:t>
            </a:r>
            <a:r>
              <a:rPr lang="el-GR" sz="2400" dirty="0"/>
              <a:t> </a:t>
            </a:r>
            <a:r>
              <a:rPr lang="el-GR" sz="2400" dirty="0" err="1"/>
              <a:t>φέροντας͵</a:t>
            </a:r>
            <a:r>
              <a:rPr lang="el-GR" sz="2400" dirty="0"/>
              <a:t> </a:t>
            </a:r>
            <a:r>
              <a:rPr lang="el-GR" sz="2400" dirty="0" err="1"/>
              <a:t>τήνδε</a:t>
            </a:r>
            <a:r>
              <a:rPr lang="el-GR" sz="2400" dirty="0"/>
              <a:t> μὴ </a:t>
            </a:r>
            <a:r>
              <a:rPr lang="el-GR" sz="2400" dirty="0" err="1"/>
              <a:t>φυγεῖν</a:t>
            </a:r>
            <a:r>
              <a:rPr lang="el-GR" sz="2400" dirty="0"/>
              <a:t> </a:t>
            </a:r>
            <a:r>
              <a:rPr lang="el-GR" sz="2400" dirty="0" err="1"/>
              <a:t>χθόνα͵</a:t>
            </a:r>
            <a:r>
              <a:rPr lang="el-GR" sz="2400" dirty="0"/>
              <a:t> </a:t>
            </a:r>
            <a:r>
              <a:rPr lang="el-GR" sz="2400" b="1" dirty="0"/>
              <a:t>       </a:t>
            </a:r>
            <a:r>
              <a:rPr lang="el-GR" sz="2400" dirty="0" smtClean="0"/>
              <a:t>(785)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λεπτόν</a:t>
            </a:r>
            <a:r>
              <a:rPr lang="el-GR" sz="2400" dirty="0"/>
              <a:t> τε </a:t>
            </a:r>
            <a:r>
              <a:rPr lang="el-GR" sz="2400" dirty="0" err="1"/>
              <a:t>πέπλον</a:t>
            </a:r>
            <a:r>
              <a:rPr lang="el-GR" sz="2400" dirty="0"/>
              <a:t> καὶ </a:t>
            </a:r>
            <a:r>
              <a:rPr lang="el-GR" sz="2400" dirty="0" err="1"/>
              <a:t>πλόκον</a:t>
            </a:r>
            <a:r>
              <a:rPr lang="el-GR" sz="2400" dirty="0"/>
              <a:t> </a:t>
            </a:r>
            <a:r>
              <a:rPr lang="el-GR" sz="2400" dirty="0" err="1"/>
              <a:t>χρυσήλατον</a:t>
            </a:r>
            <a:r>
              <a:rPr lang="el-GR" sz="2400" dirty="0"/>
              <a:t>·</a:t>
            </a:r>
            <a:br>
              <a:rPr lang="el-GR" sz="2400" dirty="0"/>
            </a:br>
            <a:r>
              <a:rPr lang="el-GR" sz="2400" dirty="0" err="1"/>
              <a:t>κἄνπερ</a:t>
            </a:r>
            <a:r>
              <a:rPr lang="el-GR" sz="2400" dirty="0"/>
              <a:t> λαβοῦσα κόσμον </a:t>
            </a:r>
            <a:r>
              <a:rPr lang="el-GR" sz="2400" dirty="0" err="1"/>
              <a:t>ἀμφιθῇ</a:t>
            </a:r>
            <a:r>
              <a:rPr lang="el-GR" sz="2400" dirty="0"/>
              <a:t> </a:t>
            </a:r>
            <a:r>
              <a:rPr lang="el-GR" sz="2400" dirty="0" err="1"/>
              <a:t>χροΐ͵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κακῶς </a:t>
            </a:r>
            <a:r>
              <a:rPr lang="el-GR" sz="2400" dirty="0" err="1"/>
              <a:t>ὀλεῖται</a:t>
            </a:r>
            <a:r>
              <a:rPr lang="el-GR" sz="2400" dirty="0"/>
              <a:t> πᾶς </a:t>
            </a:r>
            <a:r>
              <a:rPr lang="el-GR" sz="2400" dirty="0" err="1"/>
              <a:t>θ΄</a:t>
            </a:r>
            <a:r>
              <a:rPr lang="el-GR" sz="2400" dirty="0"/>
              <a:t> ὃς ἂν </a:t>
            </a:r>
            <a:r>
              <a:rPr lang="el-GR" sz="2400" dirty="0" err="1"/>
              <a:t>θίγῃ</a:t>
            </a:r>
            <a:r>
              <a:rPr lang="el-GR" sz="2400" dirty="0"/>
              <a:t> κόρης·</a:t>
            </a:r>
            <a:br>
              <a:rPr lang="el-GR" sz="2400" dirty="0"/>
            </a:br>
            <a:r>
              <a:rPr lang="el-GR" sz="2400" dirty="0" err="1"/>
              <a:t>τοιοῖσδε</a:t>
            </a:r>
            <a:r>
              <a:rPr lang="el-GR" sz="2400" dirty="0"/>
              <a:t> χρίσω </a:t>
            </a:r>
            <a:r>
              <a:rPr lang="el-GR" sz="2400" dirty="0" err="1"/>
              <a:t>φαρμάκοις</a:t>
            </a:r>
            <a:r>
              <a:rPr lang="el-GR" sz="2400" dirty="0"/>
              <a:t> δωρήματα.</a:t>
            </a:r>
            <a:br>
              <a:rPr lang="el-GR" sz="2400" dirty="0"/>
            </a:br>
            <a:r>
              <a:rPr lang="el-GR" sz="2400" dirty="0"/>
              <a:t>ἐνταῦθα </a:t>
            </a:r>
            <a:r>
              <a:rPr lang="el-GR" sz="2400" dirty="0" err="1"/>
              <a:t>μέντοι</a:t>
            </a:r>
            <a:r>
              <a:rPr lang="el-GR" sz="2400" dirty="0"/>
              <a:t> </a:t>
            </a:r>
            <a:r>
              <a:rPr lang="el-GR" sz="2400" dirty="0" err="1"/>
              <a:t>τόνδ΄</a:t>
            </a:r>
            <a:r>
              <a:rPr lang="el-GR" sz="2400" dirty="0"/>
              <a:t> </a:t>
            </a:r>
            <a:r>
              <a:rPr lang="el-GR" sz="2400" dirty="0" err="1"/>
              <a:t>ἀπαλλάσσω</a:t>
            </a:r>
            <a:r>
              <a:rPr lang="el-GR" sz="2400" dirty="0"/>
              <a:t> λόγον· </a:t>
            </a:r>
            <a:r>
              <a:rPr lang="el-GR" sz="2400" b="1" dirty="0"/>
              <a:t>       </a:t>
            </a:r>
            <a:r>
              <a:rPr lang="el-GR" sz="2400" dirty="0" smtClean="0"/>
              <a:t>(790)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27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791-797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err="1" smtClean="0"/>
              <a:t>ᾤμωξα</a:t>
            </a:r>
            <a:r>
              <a:rPr lang="el-GR" sz="2800" dirty="0" smtClean="0"/>
              <a:t> </a:t>
            </a:r>
            <a:r>
              <a:rPr lang="el-GR" sz="2800" dirty="0"/>
              <a:t>δ΄ οἷον ἔργον ἔστ΄ </a:t>
            </a:r>
            <a:r>
              <a:rPr lang="el-GR" sz="2800" dirty="0" err="1"/>
              <a:t>ἐργαστέον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τοὐντεῦθεν</a:t>
            </a:r>
            <a:r>
              <a:rPr lang="el-GR" sz="2800" dirty="0"/>
              <a:t> ἡμῖν· τέκνα γὰρ </a:t>
            </a:r>
            <a:r>
              <a:rPr lang="el-GR" sz="2800" dirty="0" err="1"/>
              <a:t>κατακτενῶ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τἄμ΄</a:t>
            </a:r>
            <a:r>
              <a:rPr lang="el-GR" sz="2800" dirty="0"/>
              <a:t>· </a:t>
            </a:r>
            <a:r>
              <a:rPr lang="el-GR" sz="2800" dirty="0" err="1"/>
              <a:t>οὔτις</a:t>
            </a:r>
            <a:r>
              <a:rPr lang="el-GR" sz="2800" dirty="0"/>
              <a:t> ἔστιν ὅστις </a:t>
            </a:r>
            <a:r>
              <a:rPr lang="el-GR" sz="2800" dirty="0" err="1"/>
              <a:t>ἐξαιρήσεται</a:t>
            </a:r>
            <a:r>
              <a:rPr lang="el-GR" sz="2800" dirty="0"/>
              <a:t>·</a:t>
            </a:r>
            <a:br>
              <a:rPr lang="el-GR" sz="2800" dirty="0"/>
            </a:br>
            <a:r>
              <a:rPr lang="el-GR" sz="2800" dirty="0" err="1"/>
              <a:t>δόμον</a:t>
            </a:r>
            <a:r>
              <a:rPr lang="el-GR" sz="2800" dirty="0"/>
              <a:t> τε πάντα </a:t>
            </a:r>
            <a:r>
              <a:rPr lang="el-GR" sz="2800" dirty="0" err="1"/>
              <a:t>συγχέασ΄</a:t>
            </a:r>
            <a:r>
              <a:rPr lang="el-GR" sz="2800" dirty="0"/>
              <a:t> </a:t>
            </a:r>
            <a:r>
              <a:rPr lang="el-GR" sz="2800" dirty="0" err="1"/>
              <a:t>Ἰάσονος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ἔξειμι</a:t>
            </a:r>
            <a:r>
              <a:rPr lang="el-GR" sz="2800" dirty="0"/>
              <a:t> </a:t>
            </a:r>
            <a:r>
              <a:rPr lang="el-GR" sz="2800" dirty="0" err="1"/>
              <a:t>γαίας͵</a:t>
            </a:r>
            <a:r>
              <a:rPr lang="el-GR" sz="2800" dirty="0"/>
              <a:t> φιλτάτων παίδων </a:t>
            </a:r>
            <a:r>
              <a:rPr lang="el-GR" sz="2800" dirty="0" err="1"/>
              <a:t>φόνον</a:t>
            </a:r>
            <a:r>
              <a:rPr lang="el-GR" sz="2800" dirty="0"/>
              <a:t> </a:t>
            </a:r>
            <a:r>
              <a:rPr lang="el-GR" sz="2800" b="1" dirty="0"/>
              <a:t>     </a:t>
            </a:r>
            <a:r>
              <a:rPr lang="el-GR" sz="2800" dirty="0"/>
              <a:t>  </a:t>
            </a:r>
            <a:r>
              <a:rPr lang="el-GR" sz="2800" dirty="0" smtClean="0"/>
              <a:t>(795)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φεύγουσα</a:t>
            </a:r>
            <a:r>
              <a:rPr lang="el-GR" sz="2800" dirty="0"/>
              <a:t> καὶ </a:t>
            </a:r>
            <a:r>
              <a:rPr lang="el-GR" sz="2800" dirty="0" err="1"/>
              <a:t>τλᾶσ΄</a:t>
            </a:r>
            <a:r>
              <a:rPr lang="el-GR" sz="2800" dirty="0"/>
              <a:t> ἔργον </a:t>
            </a:r>
            <a:r>
              <a:rPr lang="el-GR" sz="2800" dirty="0" err="1"/>
              <a:t>ἀνοσιώτατον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dirty="0"/>
              <a:t>οὐ γὰρ </a:t>
            </a:r>
            <a:r>
              <a:rPr lang="el-GR" sz="2800" dirty="0" err="1"/>
              <a:t>γελᾶσθαι</a:t>
            </a:r>
            <a:r>
              <a:rPr lang="el-GR" sz="2800" dirty="0"/>
              <a:t> </a:t>
            </a:r>
            <a:r>
              <a:rPr lang="el-GR" sz="2800" dirty="0" err="1"/>
              <a:t>τλητὸν</a:t>
            </a:r>
            <a:r>
              <a:rPr lang="el-GR" sz="2800" dirty="0"/>
              <a:t> ἐξ </a:t>
            </a:r>
            <a:r>
              <a:rPr lang="el-GR" sz="2800" dirty="0" err="1"/>
              <a:t>ἐχθρῶν͵</a:t>
            </a:r>
            <a:r>
              <a:rPr lang="el-GR" sz="2800" dirty="0"/>
              <a:t> </a:t>
            </a:r>
            <a:r>
              <a:rPr lang="el-GR" sz="2800" dirty="0" err="1"/>
              <a:t>φίλαι</a:t>
            </a:r>
            <a:r>
              <a:rPr lang="el-GR" sz="2800" dirty="0"/>
              <a:t>.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0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στοχεύει στην παροχή βασικών πληροφοριών για την ερμηνεία των στίχων 719-797 της </a:t>
            </a:r>
            <a:r>
              <a:rPr lang="el-GR" i="1" dirty="0"/>
              <a:t>Μήδειας,</a:t>
            </a:r>
            <a:r>
              <a:rPr lang="el-GR" dirty="0"/>
              <a:t> που αποτελεί το βασικό αντικείμενο μελέτης του μαθήματος, καθώς και στην παρουσίαση των ευριπίδειων τραγωδιών </a:t>
            </a:r>
            <a:r>
              <a:rPr lang="el-GR" i="1" dirty="0" err="1"/>
              <a:t>Ἡρακλείδαι</a:t>
            </a:r>
            <a:r>
              <a:rPr lang="el-GR" dirty="0"/>
              <a:t> και </a:t>
            </a:r>
            <a:r>
              <a:rPr lang="el-GR" i="1" dirty="0" err="1"/>
              <a:t>Ἱππόλυτος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Κάθε ενότητα περιλαμβάνει ερμηνευτικά σχόλια σε στίχους της </a:t>
            </a:r>
            <a:r>
              <a:rPr lang="el-GR" i="1" dirty="0"/>
              <a:t>Μήδειας</a:t>
            </a:r>
            <a:r>
              <a:rPr lang="el-GR" dirty="0"/>
              <a:t>, καθώς και βασικές πληροφορίες για την υπόθεση και την χρονολόγηση των σωζόμενων έργων του Ευριπίδη. Η παρούσα ενότητα εστιάζει στους στίχους 719-797 της </a:t>
            </a:r>
            <a:r>
              <a:rPr lang="el-GR" i="1" dirty="0"/>
              <a:t>Μήδειας</a:t>
            </a:r>
            <a:r>
              <a:rPr lang="el-GR" dirty="0"/>
              <a:t>, ενώ στο δεύτερο μέρος της παρουσιάζονται οι τραγωδίες </a:t>
            </a:r>
            <a:r>
              <a:rPr lang="el-GR" i="1" dirty="0" err="1"/>
              <a:t>Ἡρακλείδαι</a:t>
            </a:r>
            <a:r>
              <a:rPr lang="el-GR" dirty="0"/>
              <a:t> και </a:t>
            </a:r>
            <a:r>
              <a:rPr lang="el-GR" i="1" dirty="0" err="1" smtClean="0"/>
              <a:t>Ἱππόλυτος</a:t>
            </a:r>
            <a:r>
              <a:rPr lang="en-US" dirty="0"/>
              <a:t> </a:t>
            </a:r>
            <a:r>
              <a:rPr lang="el-GR" i="1" dirty="0" smtClean="0"/>
              <a:t>(</a:t>
            </a:r>
            <a:r>
              <a:rPr lang="el-GR" dirty="0" smtClean="0"/>
              <a:t>τα αρχεία </a:t>
            </a:r>
            <a:r>
              <a:rPr lang="en-US" dirty="0" smtClean="0"/>
              <a:t>PowerPoint </a:t>
            </a:r>
            <a:r>
              <a:rPr lang="el-GR" dirty="0" smtClean="0"/>
              <a:t>περιέχουν βασικά στοιχεία των παρουσιαζόμενων ευριπίδειων έργων και το αρχαίο κείμενο της </a:t>
            </a:r>
            <a:r>
              <a:rPr lang="el-GR" i="1" dirty="0" smtClean="0"/>
              <a:t>Μήδειας)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n-US" dirty="0" smtClean="0"/>
              <a:t>719-797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 smtClean="0"/>
              <a:t>Ἡρακλείδαι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Δημοφών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err="1" smtClean="0"/>
              <a:t>Μακαρία</a:t>
            </a:r>
            <a:endParaRPr lang="el-GR" sz="2800" dirty="0" smtClean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Ιόλαος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Αλκμήνη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Ευρυσθέας</a:t>
            </a:r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 smtClean="0"/>
              <a:t>Ἱππόλυτος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Παραστάθηκε το 428 π. Χ.</a:t>
            </a:r>
          </a:p>
          <a:p>
            <a:pPr marL="0" indent="0">
              <a:buNone/>
            </a:pPr>
            <a:endParaRPr lang="el-GR" sz="2800" dirty="0" smtClean="0"/>
          </a:p>
          <a:p>
            <a:r>
              <a:rPr lang="el-GR" sz="28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Αφροδίτη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Φαίδρα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Ιππόλυτος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Θησέας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Άρτεμη</a:t>
            </a:r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6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719-735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b="1" dirty="0"/>
              <a:t>Αι</a:t>
            </a:r>
            <a:r>
              <a:rPr lang="el-GR" sz="2800" dirty="0"/>
              <a:t>. πολλῶν </a:t>
            </a:r>
            <a:r>
              <a:rPr lang="el-GR" sz="2800" dirty="0" err="1"/>
              <a:t>ἕκατι</a:t>
            </a:r>
            <a:r>
              <a:rPr lang="el-GR" sz="2800" dirty="0"/>
              <a:t> </a:t>
            </a:r>
            <a:r>
              <a:rPr lang="el-GR" sz="2800" dirty="0" err="1"/>
              <a:t>τήνδε</a:t>
            </a:r>
            <a:r>
              <a:rPr lang="el-GR" sz="2800" dirty="0"/>
              <a:t> σοι δοῦναι </a:t>
            </a:r>
            <a:r>
              <a:rPr lang="el-GR" sz="2800" dirty="0" err="1"/>
              <a:t>χάριν͵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γύναι͵</a:t>
            </a:r>
            <a:r>
              <a:rPr lang="el-GR" sz="2800" dirty="0"/>
              <a:t> πρόθυμός </a:t>
            </a:r>
            <a:r>
              <a:rPr lang="el-GR" sz="2800" dirty="0" err="1"/>
              <a:t>εἰμι͵</a:t>
            </a:r>
            <a:r>
              <a:rPr lang="el-GR" sz="2800" dirty="0"/>
              <a:t> πρῶτα μὲν </a:t>
            </a:r>
            <a:r>
              <a:rPr lang="el-GR" sz="2800" dirty="0" err="1"/>
              <a:t>θεῶν͵</a:t>
            </a:r>
            <a:r>
              <a:rPr lang="el-GR" sz="2800" dirty="0"/>
              <a:t> </a:t>
            </a:r>
            <a:r>
              <a:rPr lang="el-GR" sz="2800" b="1" dirty="0"/>
              <a:t>       </a:t>
            </a:r>
            <a:r>
              <a:rPr lang="el-GR" sz="2800" dirty="0" smtClean="0"/>
              <a:t>(720)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ἔπειτα παίδων ὧν </a:t>
            </a:r>
            <a:r>
              <a:rPr lang="el-GR" sz="2800" dirty="0" err="1"/>
              <a:t>ἐπαγγέλλῃ</a:t>
            </a:r>
            <a:r>
              <a:rPr lang="el-GR" sz="2800" dirty="0"/>
              <a:t> </a:t>
            </a:r>
            <a:r>
              <a:rPr lang="el-GR" sz="2800" dirty="0" err="1"/>
              <a:t>γονάς</a:t>
            </a:r>
            <a:r>
              <a:rPr lang="el-GR" sz="2800" dirty="0"/>
              <a:t>·</a:t>
            </a:r>
            <a:br>
              <a:rPr lang="el-GR" sz="2800" dirty="0"/>
            </a:br>
            <a:r>
              <a:rPr lang="el-GR" sz="2800" dirty="0"/>
              <a:t>ἐς τοῦτο γὰρ δὴ </a:t>
            </a:r>
            <a:r>
              <a:rPr lang="el-GR" sz="2800" dirty="0" err="1"/>
              <a:t>φροῦδός</a:t>
            </a:r>
            <a:r>
              <a:rPr lang="el-GR" sz="2800" dirty="0"/>
              <a:t> εἰμι πᾶς ἐγώ.</a:t>
            </a:r>
            <a:br>
              <a:rPr lang="el-GR" sz="2800" dirty="0"/>
            </a:br>
            <a:r>
              <a:rPr lang="el-GR" sz="2800" dirty="0"/>
              <a:t>οὕτω δ΄ ἔχει μοι· </a:t>
            </a:r>
            <a:r>
              <a:rPr lang="el-GR" sz="2800" dirty="0" err="1"/>
              <a:t>σοῦ</a:t>
            </a:r>
            <a:r>
              <a:rPr lang="el-GR" sz="2800" dirty="0"/>
              <a:t> μὲν ἐλθούσης </a:t>
            </a:r>
            <a:r>
              <a:rPr lang="el-GR" sz="2800" dirty="0" err="1"/>
              <a:t>χθόνα͵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πειράσομαί</a:t>
            </a:r>
            <a:r>
              <a:rPr lang="el-GR" sz="2800" dirty="0"/>
              <a:t> σου </a:t>
            </a:r>
            <a:r>
              <a:rPr lang="el-GR" sz="2800" dirty="0" err="1"/>
              <a:t>προξενεῖν</a:t>
            </a:r>
            <a:r>
              <a:rPr lang="el-GR" sz="2800" dirty="0"/>
              <a:t> δίκαιος ὤν.</a:t>
            </a:r>
            <a:br>
              <a:rPr lang="el-GR" sz="2800" dirty="0"/>
            </a:br>
            <a:r>
              <a:rPr lang="el-GR" sz="2800" dirty="0"/>
              <a:t>τόσον γε </a:t>
            </a:r>
            <a:r>
              <a:rPr lang="el-GR" sz="2800" dirty="0" err="1"/>
              <a:t>μέντοι</a:t>
            </a:r>
            <a:r>
              <a:rPr lang="el-GR" sz="2800" dirty="0"/>
              <a:t> σοι </a:t>
            </a:r>
            <a:r>
              <a:rPr lang="el-GR" sz="2800" dirty="0" err="1"/>
              <a:t>προσημαίνω͵</a:t>
            </a:r>
            <a:r>
              <a:rPr lang="el-GR" sz="2800" dirty="0"/>
              <a:t> </a:t>
            </a:r>
            <a:r>
              <a:rPr lang="el-GR" sz="2800" dirty="0" err="1"/>
              <a:t>γύναι</a:t>
            </a:r>
            <a:r>
              <a:rPr lang="el-GR" sz="2800" dirty="0"/>
              <a:t>· </a:t>
            </a:r>
            <a:r>
              <a:rPr lang="el-GR" sz="2800" b="1" dirty="0"/>
              <a:t>      </a:t>
            </a:r>
            <a:r>
              <a:rPr lang="el-GR" sz="2800" dirty="0"/>
              <a:t> </a:t>
            </a:r>
            <a:r>
              <a:rPr lang="el-GR" sz="2800" dirty="0" smtClean="0"/>
              <a:t>(725)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ἐκ </a:t>
            </a:r>
            <a:r>
              <a:rPr lang="el-GR" sz="2800" dirty="0" err="1"/>
              <a:t>τῆσδε</a:t>
            </a:r>
            <a:r>
              <a:rPr lang="el-GR" sz="2800" dirty="0"/>
              <a:t> μὲν γῆς </a:t>
            </a:r>
            <a:r>
              <a:rPr lang="el-GR" sz="2800" dirty="0" err="1"/>
              <a:t>οὔ</a:t>
            </a:r>
            <a:r>
              <a:rPr lang="el-GR" sz="2800" dirty="0"/>
              <a:t> </a:t>
            </a:r>
            <a:r>
              <a:rPr lang="el-GR" sz="2800" dirty="0" err="1"/>
              <a:t>σ΄</a:t>
            </a:r>
            <a:r>
              <a:rPr lang="el-GR" sz="2800" dirty="0"/>
              <a:t> </a:t>
            </a:r>
            <a:r>
              <a:rPr lang="el-GR" sz="2800" dirty="0" err="1"/>
              <a:t>ἄγειν</a:t>
            </a:r>
            <a:r>
              <a:rPr lang="el-GR" sz="2800" dirty="0"/>
              <a:t> </a:t>
            </a:r>
            <a:r>
              <a:rPr lang="el-GR" sz="2800" dirty="0" err="1"/>
              <a:t>βουλήσομαι͵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αὐτὴ δ΄ </a:t>
            </a:r>
            <a:r>
              <a:rPr lang="el-GR" sz="2800" dirty="0" err="1"/>
              <a:t>ἐάνπερ</a:t>
            </a:r>
            <a:r>
              <a:rPr lang="el-GR" sz="2800" dirty="0"/>
              <a:t> εἰς </a:t>
            </a:r>
            <a:r>
              <a:rPr lang="el-GR" sz="2800" dirty="0" err="1"/>
              <a:t>ἐμοὺς</a:t>
            </a:r>
            <a:r>
              <a:rPr lang="el-GR" sz="2800" dirty="0"/>
              <a:t> </a:t>
            </a:r>
            <a:r>
              <a:rPr lang="el-GR" sz="2800" dirty="0" err="1"/>
              <a:t>ἔλθῃς</a:t>
            </a:r>
            <a:r>
              <a:rPr lang="el-GR" sz="2800" dirty="0"/>
              <a:t> </a:t>
            </a:r>
            <a:r>
              <a:rPr lang="el-GR" sz="2800" dirty="0" err="1"/>
              <a:t>δόμους͵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μενεῖς</a:t>
            </a:r>
            <a:r>
              <a:rPr lang="el-GR" sz="2800" dirty="0"/>
              <a:t> </a:t>
            </a:r>
            <a:r>
              <a:rPr lang="el-GR" sz="2800" dirty="0" err="1"/>
              <a:t>ἄσυλος</a:t>
            </a:r>
            <a:r>
              <a:rPr lang="el-GR" sz="2800" dirty="0"/>
              <a:t> </a:t>
            </a:r>
            <a:r>
              <a:rPr lang="el-GR" sz="2800" dirty="0" err="1"/>
              <a:t>κοὔ</a:t>
            </a:r>
            <a:r>
              <a:rPr lang="el-GR" sz="2800" dirty="0"/>
              <a:t> σε μὴ </a:t>
            </a:r>
            <a:r>
              <a:rPr lang="el-GR" sz="2800" dirty="0" err="1"/>
              <a:t>μεθῶ</a:t>
            </a:r>
            <a:r>
              <a:rPr lang="el-GR" sz="2800" dirty="0"/>
              <a:t> </a:t>
            </a:r>
            <a:r>
              <a:rPr lang="el-GR" sz="2800" dirty="0" err="1"/>
              <a:t>τινι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dirty="0"/>
              <a:t>ἐκ </a:t>
            </a:r>
            <a:r>
              <a:rPr lang="el-GR" sz="2800" dirty="0" err="1"/>
              <a:t>τῆσδε</a:t>
            </a:r>
            <a:r>
              <a:rPr lang="el-GR" sz="2800" dirty="0"/>
              <a:t> δ΄ αὐτὴ γῆς </a:t>
            </a:r>
            <a:r>
              <a:rPr lang="el-GR" sz="2800" dirty="0" err="1"/>
              <a:t>ἀπαλλάσσου</a:t>
            </a:r>
            <a:r>
              <a:rPr lang="el-GR" sz="2800" dirty="0"/>
              <a:t> πόδα·</a:t>
            </a:r>
            <a:br>
              <a:rPr lang="el-GR" sz="2800" dirty="0"/>
            </a:br>
            <a:r>
              <a:rPr lang="el-GR" sz="2800" dirty="0" err="1"/>
              <a:t>ἀναίτιος</a:t>
            </a:r>
            <a:r>
              <a:rPr lang="el-GR" sz="2800" dirty="0"/>
              <a:t> γὰρ καὶ </a:t>
            </a:r>
            <a:r>
              <a:rPr lang="el-GR" sz="2800" dirty="0" err="1"/>
              <a:t>ξένοις</a:t>
            </a:r>
            <a:r>
              <a:rPr lang="el-GR" sz="2800" dirty="0"/>
              <a:t> εἶναι θέλω. </a:t>
            </a:r>
            <a:r>
              <a:rPr lang="el-GR" sz="2800" b="1" dirty="0"/>
              <a:t>      </a:t>
            </a:r>
            <a:r>
              <a:rPr lang="el-GR" sz="2800" dirty="0"/>
              <a:t> </a:t>
            </a:r>
            <a:r>
              <a:rPr lang="el-GR" sz="2800" dirty="0" smtClean="0"/>
              <a:t>(730)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ἔσται </a:t>
            </a:r>
            <a:r>
              <a:rPr lang="el-GR" sz="2800" dirty="0" err="1"/>
              <a:t>τάδ΄</a:t>
            </a:r>
            <a:r>
              <a:rPr lang="el-GR" sz="2800" dirty="0"/>
              <a:t>· ἀλλὰ </a:t>
            </a:r>
            <a:r>
              <a:rPr lang="el-GR" sz="2800" dirty="0" err="1"/>
              <a:t>πίστις</a:t>
            </a:r>
            <a:r>
              <a:rPr lang="el-GR" sz="2800" dirty="0"/>
              <a:t> εἰ </a:t>
            </a:r>
            <a:r>
              <a:rPr lang="el-GR" sz="2800" dirty="0" err="1"/>
              <a:t>γένοιτό</a:t>
            </a:r>
            <a:r>
              <a:rPr lang="el-GR" sz="2800" dirty="0"/>
              <a:t> μοι</a:t>
            </a:r>
            <a:br>
              <a:rPr lang="el-GR" sz="2800" dirty="0"/>
            </a:br>
            <a:r>
              <a:rPr lang="el-GR" sz="2800" dirty="0" err="1"/>
              <a:t>τούτων͵</a:t>
            </a:r>
            <a:r>
              <a:rPr lang="el-GR" sz="2800" dirty="0"/>
              <a:t> </a:t>
            </a:r>
            <a:r>
              <a:rPr lang="el-GR" sz="2800" dirty="0" err="1"/>
              <a:t>ἔχοιμ΄</a:t>
            </a:r>
            <a:r>
              <a:rPr lang="el-GR" sz="2800" dirty="0"/>
              <a:t> ἂν πάντα πρὸς </a:t>
            </a:r>
            <a:r>
              <a:rPr lang="el-GR" sz="2800" dirty="0" err="1"/>
              <a:t>σέθεν</a:t>
            </a:r>
            <a:r>
              <a:rPr lang="el-GR" sz="2800" dirty="0"/>
              <a:t> καλῶς.</a:t>
            </a:r>
            <a:br>
              <a:rPr lang="el-GR" sz="2800" dirty="0"/>
            </a:br>
            <a:r>
              <a:rPr lang="el-GR" sz="2800" b="1" dirty="0"/>
              <a:t>Αι</a:t>
            </a:r>
            <a:r>
              <a:rPr lang="el-GR" sz="2800" dirty="0"/>
              <a:t>. </a:t>
            </a:r>
            <a:r>
              <a:rPr lang="el-GR" sz="2800" dirty="0" err="1"/>
              <a:t>μῶν</a:t>
            </a:r>
            <a:r>
              <a:rPr lang="el-GR" sz="2800" dirty="0"/>
              <a:t> οὐ </a:t>
            </a:r>
            <a:r>
              <a:rPr lang="el-GR" sz="2800" dirty="0" err="1"/>
              <a:t>πέποιθας</a:t>
            </a:r>
            <a:r>
              <a:rPr lang="el-GR" sz="2800" dirty="0"/>
              <a:t>; ἢ τί σοι τὸ δυσχερές;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πέποιθα· </a:t>
            </a:r>
            <a:r>
              <a:rPr lang="el-GR" sz="2800" dirty="0" err="1"/>
              <a:t>Πελίου</a:t>
            </a:r>
            <a:r>
              <a:rPr lang="el-GR" sz="2800" dirty="0"/>
              <a:t> δ΄ </a:t>
            </a:r>
            <a:r>
              <a:rPr lang="el-GR" sz="2800" dirty="0" err="1"/>
              <a:t>ἐχθρός</a:t>
            </a:r>
            <a:r>
              <a:rPr lang="el-GR" sz="2800" dirty="0"/>
              <a:t> ἐστί μοι δόμος</a:t>
            </a:r>
            <a:br>
              <a:rPr lang="el-GR" sz="2800" dirty="0"/>
            </a:br>
            <a:r>
              <a:rPr lang="el-GR" sz="2800" dirty="0"/>
              <a:t>Κρέων τε. τούτοις δ΄ </a:t>
            </a:r>
            <a:r>
              <a:rPr lang="el-GR" sz="2800" dirty="0" err="1"/>
              <a:t>ὁρκίοισι</a:t>
            </a:r>
            <a:r>
              <a:rPr lang="el-GR" sz="2800" dirty="0"/>
              <a:t> μὲν </a:t>
            </a:r>
            <a:r>
              <a:rPr lang="el-GR" sz="2800" dirty="0" err="1"/>
              <a:t>ζυγεὶς</a:t>
            </a:r>
            <a:r>
              <a:rPr lang="el-GR" sz="2800" dirty="0"/>
              <a:t> </a:t>
            </a:r>
            <a:r>
              <a:rPr lang="el-GR" sz="2800" b="1" dirty="0"/>
              <a:t>      </a:t>
            </a:r>
            <a:r>
              <a:rPr lang="el-GR" sz="2800" dirty="0"/>
              <a:t> </a:t>
            </a:r>
            <a:r>
              <a:rPr lang="el-GR" sz="2800" dirty="0" smtClean="0"/>
              <a:t>(735)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359</Words>
  <Application>Microsoft Office PowerPoint</Application>
  <PresentationFormat>Προβολή στην οθόνη (4:3)</PresentationFormat>
  <Paragraphs>87</Paragraphs>
  <Slides>15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Ἡρακλείδαι</vt:lpstr>
      <vt:lpstr>Ἱππόλυτος</vt:lpstr>
      <vt:lpstr>Στίχοι 719-735 Μήδειας</vt:lpstr>
      <vt:lpstr>Στίχοι 736-750 Μήδειας</vt:lpstr>
      <vt:lpstr>Στίχοι 751-765 Μήδειας</vt:lpstr>
      <vt:lpstr>Στίχοι 766-780 Μήδειας</vt:lpstr>
      <vt:lpstr>Στίχοι 781-790 Μήδειας</vt:lpstr>
      <vt:lpstr>Στίχοι 791-797 Μήδειας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139</cp:revision>
  <dcterms:created xsi:type="dcterms:W3CDTF">2012-09-06T09:03:05Z</dcterms:created>
  <dcterms:modified xsi:type="dcterms:W3CDTF">2014-12-06T16:46:43Z</dcterms:modified>
</cp:coreProperties>
</file>