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816" r:id="rId3"/>
    <p:sldMasterId id="2147483828" r:id="rId4"/>
    <p:sldMasterId id="2147483840" r:id="rId5"/>
    <p:sldMasterId id="2147483852" r:id="rId6"/>
    <p:sldMasterId id="2147483973" r:id="rId7"/>
    <p:sldMasterId id="2147483985" r:id="rId8"/>
    <p:sldMasterId id="2147483997" r:id="rId9"/>
    <p:sldMasterId id="2147484009" r:id="rId10"/>
  </p:sldMasterIdLst>
  <p:notesMasterIdLst>
    <p:notesMasterId r:id="rId26"/>
  </p:notesMasterIdLst>
  <p:sldIdLst>
    <p:sldId id="353" r:id="rId11"/>
    <p:sldId id="356" r:id="rId12"/>
    <p:sldId id="355" r:id="rId13"/>
    <p:sldId id="402" r:id="rId14"/>
    <p:sldId id="359" r:id="rId15"/>
    <p:sldId id="360" r:id="rId16"/>
    <p:sldId id="270" r:id="rId17"/>
    <p:sldId id="269" r:id="rId18"/>
    <p:sldId id="283" r:id="rId19"/>
    <p:sldId id="281" r:id="rId20"/>
    <p:sldId id="372" r:id="rId21"/>
    <p:sldId id="322" r:id="rId22"/>
    <p:sldId id="321" r:id="rId23"/>
    <p:sldId id="340" r:id="rId24"/>
    <p:sldId id="397" r:id="rId25"/>
  </p:sldIdLst>
  <p:sldSz cx="9144000" cy="6858000" type="screen4x3"/>
  <p:notesSz cx="7102475" cy="102346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51012" autoAdjust="0"/>
  </p:normalViewPr>
  <p:slideViewPr>
    <p:cSldViewPr>
      <p:cViewPr varScale="1">
        <p:scale>
          <a:sx n="34" d="100"/>
          <a:sy n="34" d="100"/>
        </p:scale>
        <p:origin x="2124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657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endParaRPr lang="el-GR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8350"/>
            <a:ext cx="5113338" cy="3835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81662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1850"/>
            <a:ext cx="307657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fld id="{0AC2171B-1644-4F12-AF87-813E8C24278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743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256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7091E2-A3F8-4975-AA67-E4EF6162EF37}" type="slidenum">
              <a:rPr lang="el-GR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6E9E0-3D99-422B-85D6-521616816A7D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56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F0FAEAD-AD64-4025-B3B8-068ECAC3F09D}" type="slidenum">
              <a:rPr kumimoji="0" lang="el-G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11</a:t>
            </a:fld>
            <a:endParaRPr kumimoji="0" lang="el-G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D2CCF0E-CDA6-405D-B1FC-33E031ECA811}" type="slidenum">
              <a:rPr kumimoji="0" lang="el-G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12</a:t>
            </a:fld>
            <a:endParaRPr kumimoji="0" lang="el-G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4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l-GR" baseline="0" dirty="0"/>
              <a:t>.  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l-GR" dirty="0"/>
              <a:t>Το ΤΝΜ προέρχεται</a:t>
            </a:r>
            <a:r>
              <a:rPr lang="el-GR" baseline="0" dirty="0"/>
              <a:t> από τα αρχικά αυτών των λέξεων. 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l-GR" dirty="0"/>
              <a:t>Τ</a:t>
            </a:r>
            <a:r>
              <a:rPr lang="el-GR" baseline="0" dirty="0"/>
              <a:t> </a:t>
            </a:r>
            <a:r>
              <a:rPr lang="en-US" dirty="0"/>
              <a:t>Tumor</a:t>
            </a:r>
            <a:r>
              <a:rPr lang="el-GR" baseline="0" dirty="0"/>
              <a:t>, που δίνει πληροφορίες για τον π</a:t>
            </a:r>
            <a:r>
              <a:rPr lang="el-GR" dirty="0"/>
              <a:t>ρωτοπαθή</a:t>
            </a:r>
            <a:r>
              <a:rPr lang="el-GR" baseline="0" dirty="0"/>
              <a:t> όγκο, το μέγεθός του και την πιθανή διήθηση παρακείμενων δομών. 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l-GR" baseline="0" dirty="0"/>
              <a:t>Ν </a:t>
            </a:r>
            <a:r>
              <a:rPr lang="en-US" baseline="0" dirty="0"/>
              <a:t>Nodes</a:t>
            </a:r>
            <a:r>
              <a:rPr lang="el-GR" baseline="0" dirty="0"/>
              <a:t>, που αφορά τυχών διηθημένους λεμφαδένες στις πνευμονικές πύλες ή στο </a:t>
            </a:r>
            <a:r>
              <a:rPr lang="el-GR" baseline="0" dirty="0" err="1"/>
              <a:t>μεσοθωράκιο</a:t>
            </a:r>
            <a:r>
              <a:rPr lang="el-GR" baseline="0" dirty="0"/>
              <a:t>. 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l-GR" baseline="0" dirty="0"/>
              <a:t>Και Μ, που αφορά τις απομακρυσμένες μεταστάσεις.  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l-GR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l-GR" baseline="0" dirty="0"/>
              <a:t>  </a:t>
            </a:r>
            <a:endParaRPr lang="en-US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l-GR" baseline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D2CCF0E-CDA6-405D-B1FC-33E031ECA811}" type="slidenum">
              <a:rPr kumimoji="0" lang="el-G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13</a:t>
            </a:fld>
            <a:endParaRPr kumimoji="0" lang="el-G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4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l-GR" baseline="0" dirty="0"/>
              <a:t>Ασθενής με μάζα ΑΡ άνω λοβού, διηθημένους σύστοιχους πυλαίους και </a:t>
            </a:r>
            <a:r>
              <a:rPr lang="el-GR" baseline="0" dirty="0" err="1"/>
              <a:t>μεσοθωρακικούς</a:t>
            </a:r>
            <a:r>
              <a:rPr lang="el-GR" baseline="0" dirty="0"/>
              <a:t> λεμφαδένες και μεταστατική νόσο στο ήπαρ και στον σκελετό.  </a:t>
            </a:r>
            <a:endParaRPr lang="en-US" baseline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D2CCF0E-CDA6-405D-B1FC-33E031ECA811}" type="slidenum">
              <a:rPr kumimoji="0" lang="el-G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14</a:t>
            </a:fld>
            <a:endParaRPr kumimoji="0" lang="el-G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4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DCE654F-7146-4D94-8623-30D745D35533}" type="slidenum">
              <a:rPr kumimoji="0" lang="el-GR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15</a:t>
            </a:fld>
            <a:endParaRPr kumimoji="0" lang="el-GR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9000" tIns="49680" rIns="99000" bIns="4968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dirty="0">
              <a:latin typeface="Calibri" pitchFamily="32" charset="0"/>
              <a:ea typeface="Microsoft YaHei" charset="-122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000" tIns="49680" rIns="99000" bIns="49680"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CC8189C-2F78-4EBA-ACD2-062C224AEA6E}" type="slidenum">
              <a:rPr kumimoji="0" lang="el-G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l-G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/>
              <a:t>Το </a:t>
            </a:r>
            <a:r>
              <a:rPr lang="en-US" baseline="0" dirty="0"/>
              <a:t>PET/CT </a:t>
            </a:r>
            <a:r>
              <a:rPr lang="el-GR" baseline="0" dirty="0"/>
              <a:t>ακολουθεί τους κλασικούς δρόμους της Πυρηνικής Ιατρικής .   </a:t>
            </a: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Χορηγούμε στον ασθενή μια ραδιενεργή ουσία</a:t>
            </a:r>
            <a:r>
              <a:rPr lang="el-GR" baseline="0" dirty="0"/>
              <a:t> και, μέσω της εκπομπής γ-ακτινοβολίας, βλέπουμε σε ποια σημεία του σώματος έχει κατανεμηθεί.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Ακριβώς από</a:t>
            </a:r>
            <a:r>
              <a:rPr lang="el-GR" baseline="0" dirty="0"/>
              <a:t> </a:t>
            </a:r>
            <a:r>
              <a:rPr lang="el-GR" dirty="0"/>
              <a:t>τις εντοπίσεις της ουσίας αυτής</a:t>
            </a:r>
            <a:r>
              <a:rPr lang="el-GR" baseline="0" dirty="0"/>
              <a:t> στον οργανισμό, θα βγάλουμε </a:t>
            </a:r>
            <a:r>
              <a:rPr lang="el-GR" dirty="0"/>
              <a:t>τα</a:t>
            </a:r>
            <a:r>
              <a:rPr lang="el-GR" baseline="0" dirty="0"/>
              <a:t> τελικά μας </a:t>
            </a:r>
            <a:r>
              <a:rPr lang="el-GR" dirty="0"/>
              <a:t>συμπεράσματα.</a:t>
            </a:r>
            <a:r>
              <a:rPr lang="el-GR" baseline="0" dirty="0"/>
              <a:t> </a:t>
            </a:r>
            <a:endParaRPr lang="el-GR" dirty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l-GR" baseline="0" dirty="0"/>
              <a:t>  </a:t>
            </a:r>
            <a:endParaRPr lang="el-GR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266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BED785-C424-4F40-AC38-F7F34E64C55B}" type="slidenum">
              <a:rPr lang="el-GR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dirty="0"/>
              <a:t>Η</a:t>
            </a:r>
            <a:r>
              <a:rPr lang="el-GR" baseline="0" dirty="0"/>
              <a:t> </a:t>
            </a:r>
            <a:r>
              <a:rPr lang="el-GR" dirty="0"/>
              <a:t>ουσία που</a:t>
            </a:r>
            <a:r>
              <a:rPr lang="el-GR" baseline="0" dirty="0"/>
              <a:t> κατεξοχήν χρησιμοποιούμε στο ΠΕΤ </a:t>
            </a:r>
            <a:r>
              <a:rPr lang="el-GR" dirty="0"/>
              <a:t>είναι η </a:t>
            </a:r>
            <a:r>
              <a:rPr lang="en-US" dirty="0"/>
              <a:t>FDG: </a:t>
            </a:r>
            <a:r>
              <a:rPr lang="el-GR" baseline="0" dirty="0"/>
              <a:t>ραδιενεργή </a:t>
            </a:r>
            <a:r>
              <a:rPr lang="el-GR" dirty="0"/>
              <a:t>γλυκόζη</a:t>
            </a:r>
            <a:r>
              <a:rPr lang="en-US" dirty="0"/>
              <a:t> </a:t>
            </a:r>
            <a:r>
              <a:rPr lang="el-GR" baseline="0" dirty="0"/>
              <a:t>ραδιενεργή ζάχαρη.  </a:t>
            </a:r>
            <a:endParaRPr lang="el-GR" dirty="0"/>
          </a:p>
          <a:p>
            <a:pPr eaLnBrk="1" hangingPunct="1">
              <a:spcBef>
                <a:spcPct val="0"/>
              </a:spcBef>
            </a:pPr>
            <a:r>
              <a:rPr lang="el-GR" baseline="0" dirty="0"/>
              <a:t>Χορηγείται </a:t>
            </a:r>
            <a:r>
              <a:rPr lang="el-GR" dirty="0"/>
              <a:t>ενδοφλεβίως</a:t>
            </a:r>
            <a:r>
              <a:rPr lang="el-GR" baseline="0" dirty="0"/>
              <a:t> </a:t>
            </a:r>
            <a:r>
              <a:rPr lang="el-GR" dirty="0"/>
              <a:t>στον ασθενή κ συσσωρεύεται μέσα</a:t>
            </a:r>
            <a:r>
              <a:rPr lang="el-GR" baseline="0" dirty="0"/>
              <a:t> </a:t>
            </a:r>
            <a:r>
              <a:rPr lang="el-GR" dirty="0"/>
              <a:t>στα καρκινικά κύτταρα.</a:t>
            </a:r>
            <a:r>
              <a:rPr lang="el-GR" baseline="0" dirty="0"/>
              <a:t> </a:t>
            </a:r>
            <a:r>
              <a:rPr lang="el-GR" dirty="0"/>
              <a:t> </a:t>
            </a:r>
          </a:p>
          <a:p>
            <a:pPr eaLnBrk="1" hangingPunct="1">
              <a:spcBef>
                <a:spcPct val="0"/>
              </a:spcBef>
            </a:pPr>
            <a:endParaRPr lang="el-GR" baseline="0" dirty="0"/>
          </a:p>
          <a:p>
            <a:pPr eaLnBrk="1" hangingPunct="1">
              <a:spcBef>
                <a:spcPct val="0"/>
              </a:spcBef>
            </a:pPr>
            <a:r>
              <a:rPr lang="el-GR" baseline="0" dirty="0"/>
              <a:t>Τα καρκινικά κύτταρα πολλαπλασιάζονται με ταχύτατο ανεξέλεγκτο ρυθμό κ έχουν υψηλές ενεργειακές απαιτήσεις. </a:t>
            </a:r>
          </a:p>
          <a:p>
            <a:pPr eaLnBrk="1" hangingPunct="1">
              <a:spcBef>
                <a:spcPct val="0"/>
              </a:spcBef>
            </a:pPr>
            <a:r>
              <a:rPr lang="el-GR" baseline="0" dirty="0"/>
              <a:t>Χρειάζονται πολύ καύσιμο σάκχαρο, προκειμένου να καλύψουν τις ενεργειακές τους ανάγκες. </a:t>
            </a:r>
            <a:endParaRPr lang="el-GR" dirty="0"/>
          </a:p>
          <a:p>
            <a:pPr eaLnBrk="1" hangingPunct="1">
              <a:spcBef>
                <a:spcPct val="0"/>
              </a:spcBef>
            </a:pPr>
            <a:r>
              <a:rPr lang="el-GR" dirty="0"/>
              <a:t>Η</a:t>
            </a:r>
            <a:r>
              <a:rPr lang="el-GR" baseline="0" dirty="0"/>
              <a:t> </a:t>
            </a:r>
            <a:r>
              <a:rPr lang="en-US" baseline="0" dirty="0"/>
              <a:t>FDG</a:t>
            </a:r>
            <a:r>
              <a:rPr lang="el-GR" baseline="0" dirty="0"/>
              <a:t> μπαίνει μέσα στο καρκινικό κύτταρο μέσω του </a:t>
            </a:r>
            <a:r>
              <a:rPr lang="el-GR" dirty="0"/>
              <a:t>μεταφορικού</a:t>
            </a:r>
            <a:r>
              <a:rPr lang="el-GR" baseline="0" dirty="0"/>
              <a:t> </a:t>
            </a:r>
            <a:r>
              <a:rPr lang="el-GR" dirty="0"/>
              <a:t>συστήματος</a:t>
            </a:r>
            <a:r>
              <a:rPr lang="el-GR" baseline="0" dirty="0"/>
              <a:t> </a:t>
            </a:r>
            <a:r>
              <a:rPr lang="el-GR" dirty="0"/>
              <a:t>της γλυκόζης, το οποίο </a:t>
            </a:r>
            <a:r>
              <a:rPr lang="el-GR" dirty="0" err="1"/>
              <a:t>υπερεκφράζεται</a:t>
            </a:r>
            <a:r>
              <a:rPr lang="el-GR" dirty="0"/>
              <a:t> στο καρκινικό κύτταρο.</a:t>
            </a:r>
          </a:p>
          <a:p>
            <a:pPr eaLnBrk="1" hangingPunct="1">
              <a:spcBef>
                <a:spcPct val="0"/>
              </a:spcBef>
            </a:pPr>
            <a:r>
              <a:rPr lang="el-GR" dirty="0" err="1"/>
              <a:t>Φωσφορυλιώνεται</a:t>
            </a:r>
            <a:r>
              <a:rPr lang="el-GR" baseline="0" dirty="0"/>
              <a:t>, </a:t>
            </a:r>
            <a:r>
              <a:rPr lang="el-GR" dirty="0"/>
              <a:t>αλλά σε αντίθεση με την κανονική γλυκόζη, η </a:t>
            </a:r>
            <a:r>
              <a:rPr lang="el-GR" dirty="0" err="1"/>
              <a:t>φωσφορυλιωμένη</a:t>
            </a:r>
            <a:r>
              <a:rPr lang="el-GR" dirty="0"/>
              <a:t> </a:t>
            </a:r>
            <a:r>
              <a:rPr lang="en-US" dirty="0"/>
              <a:t>FDG </a:t>
            </a:r>
            <a:r>
              <a:rPr lang="el-GR" dirty="0"/>
              <a:t>δεν</a:t>
            </a:r>
            <a:r>
              <a:rPr lang="el-GR" baseline="0" dirty="0"/>
              <a:t> μπαίνει </a:t>
            </a:r>
            <a:r>
              <a:rPr lang="el-GR" dirty="0"/>
              <a:t>στον κύκλο του </a:t>
            </a:r>
            <a:r>
              <a:rPr lang="en-US" dirty="0"/>
              <a:t>Krebs</a:t>
            </a:r>
            <a:r>
              <a:rPr lang="el-GR" baseline="0" dirty="0"/>
              <a:t>, δεν </a:t>
            </a:r>
            <a:r>
              <a:rPr lang="el-GR" dirty="0"/>
              <a:t>μεταβολίζεται περεταίρω.</a:t>
            </a:r>
          </a:p>
          <a:p>
            <a:pPr eaLnBrk="1" hangingPunct="1">
              <a:spcBef>
                <a:spcPct val="0"/>
              </a:spcBef>
            </a:pPr>
            <a:r>
              <a:rPr lang="el-GR" dirty="0"/>
              <a:t>Έτσι παγιδεύεται μέσα στο κυτταρόπλασμα κ εκπέμπει,</a:t>
            </a:r>
            <a:r>
              <a:rPr lang="el-GR" baseline="0" dirty="0"/>
              <a:t> </a:t>
            </a:r>
            <a:r>
              <a:rPr lang="el-GR" dirty="0"/>
              <a:t>στη συνεχεία,</a:t>
            </a:r>
            <a:r>
              <a:rPr lang="el-GR" baseline="0" dirty="0"/>
              <a:t> </a:t>
            </a:r>
            <a:r>
              <a:rPr lang="el-GR" dirty="0"/>
              <a:t>το σήμα που ανιχνεύεται από τους τομογράφους PET/CT. </a:t>
            </a:r>
            <a:endParaRPr lang="en-GB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266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BED785-C424-4F40-AC38-F7F34E64C55B}" type="slidenum">
              <a:rPr lang="el-G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Στην πράξη,</a:t>
            </a:r>
            <a:r>
              <a:rPr lang="el-GR" baseline="0" dirty="0"/>
              <a:t> </a:t>
            </a:r>
            <a:r>
              <a:rPr lang="el-GR" dirty="0"/>
              <a:t>χορηγούμε</a:t>
            </a:r>
            <a:r>
              <a:rPr lang="el-GR" baseline="0" dirty="0"/>
              <a:t> την </a:t>
            </a:r>
            <a:r>
              <a:rPr lang="en-US" dirty="0"/>
              <a:t>FDG</a:t>
            </a:r>
            <a:r>
              <a:rPr lang="el-GR" baseline="0" dirty="0"/>
              <a:t> </a:t>
            </a:r>
            <a:r>
              <a:rPr lang="el-GR" dirty="0"/>
              <a:t>ενδοφλεβίως</a:t>
            </a:r>
            <a:r>
              <a:rPr lang="el-GR" baseline="0" dirty="0"/>
              <a:t>, την αφήνουμε να κατανεμηθεί στο σώμα του ασθενή </a:t>
            </a:r>
            <a:r>
              <a:rPr lang="el-GR" dirty="0"/>
              <a:t>&amp;</a:t>
            </a:r>
            <a:r>
              <a:rPr lang="el-GR" baseline="0" dirty="0"/>
              <a:t> </a:t>
            </a:r>
            <a:r>
              <a:rPr lang="el-GR" dirty="0"/>
              <a:t>μετά από 1 περίπου ώρα πραγματοποιείται</a:t>
            </a:r>
            <a:r>
              <a:rPr lang="el-GR" baseline="0" dirty="0"/>
              <a:t> </a:t>
            </a:r>
            <a:r>
              <a:rPr lang="el-GR" dirty="0"/>
              <a:t>η απεικόνιση</a:t>
            </a:r>
            <a:r>
              <a:rPr lang="en-US" dirty="0"/>
              <a:t>.</a:t>
            </a:r>
            <a:endParaRPr lang="el-GR" dirty="0"/>
          </a:p>
          <a:p>
            <a:endParaRPr lang="el-GR" baseline="0" dirty="0"/>
          </a:p>
          <a:p>
            <a:r>
              <a:rPr lang="el-GR" baseline="0" dirty="0"/>
              <a:t>Η απεικόνιση είναι </a:t>
            </a:r>
            <a:r>
              <a:rPr lang="el-GR" baseline="0" dirty="0" err="1"/>
              <a:t>ολοσωματική</a:t>
            </a:r>
            <a:r>
              <a:rPr lang="el-GR" baseline="0" dirty="0"/>
              <a:t> στο ΠΕΤ, από τη βάση του κρανίου έως το ανώτερο τριτημόριο των μηρών.  </a:t>
            </a:r>
          </a:p>
          <a:p>
            <a:r>
              <a:rPr lang="el-GR" baseline="0" dirty="0"/>
              <a:t>Πρώτα, γίνεται η </a:t>
            </a:r>
            <a:r>
              <a:rPr lang="en-US" baseline="0" dirty="0"/>
              <a:t>CT</a:t>
            </a:r>
            <a:r>
              <a:rPr lang="el-GR" baseline="0" dirty="0"/>
              <a:t> μέσα σε ελάχιστα δευτερόλεπτα.  </a:t>
            </a:r>
          </a:p>
          <a:p>
            <a:r>
              <a:rPr lang="el-GR" baseline="0" dirty="0"/>
              <a:t>Μετά, ακολουθεί, </a:t>
            </a:r>
            <a:r>
              <a:rPr lang="el-GR" dirty="0"/>
              <a:t>η ΡΕΤ</a:t>
            </a:r>
            <a:r>
              <a:rPr lang="el-GR" baseline="0" dirty="0"/>
              <a:t> για να δούμε σε ποια σημεία του σώματος έχει πάει η </a:t>
            </a:r>
            <a:r>
              <a:rPr lang="en-US" baseline="0" dirty="0"/>
              <a:t>FDG</a:t>
            </a:r>
            <a:r>
              <a:rPr lang="el-GR" dirty="0"/>
              <a:t>.</a:t>
            </a:r>
          </a:p>
          <a:p>
            <a:r>
              <a:rPr lang="el-GR" baseline="0" dirty="0"/>
              <a:t> </a:t>
            </a:r>
            <a:r>
              <a:rPr lang="el-GR" dirty="0"/>
              <a:t>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AC2171B-1644-4F12-AF87-813E8C242781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dirty="0"/>
              <a:t>Εικόνες </a:t>
            </a:r>
            <a:r>
              <a:rPr lang="en-US" dirty="0"/>
              <a:t>PET/CT. </a:t>
            </a:r>
            <a:endParaRPr lang="el-GR" dirty="0"/>
          </a:p>
          <a:p>
            <a:r>
              <a:rPr lang="el-GR" dirty="0"/>
              <a:t>Κλασικές εικόνες</a:t>
            </a:r>
            <a:r>
              <a:rPr lang="el-GR" baseline="0" dirty="0"/>
              <a:t> </a:t>
            </a:r>
            <a:r>
              <a:rPr lang="el-GR" dirty="0"/>
              <a:t>αξονικής τομογραφίας</a:t>
            </a:r>
            <a:r>
              <a:rPr lang="el-GR" baseline="0" dirty="0"/>
              <a:t>.</a:t>
            </a:r>
          </a:p>
          <a:p>
            <a:r>
              <a:rPr lang="el-GR" baseline="0" dirty="0"/>
              <a:t>Διογκωμένους </a:t>
            </a:r>
            <a:r>
              <a:rPr lang="el-GR" baseline="0" dirty="0" err="1"/>
              <a:t>υπερκλείδιοι</a:t>
            </a:r>
            <a:r>
              <a:rPr lang="el-GR" baseline="0" dirty="0"/>
              <a:t> λεμφαδένες κ διογκωμένοι λεμφαδένες στο μεσοθωράκιο, </a:t>
            </a:r>
            <a:r>
              <a:rPr lang="el-GR" baseline="0" dirty="0" err="1"/>
              <a:t>αμφοτερόπλευρα</a:t>
            </a:r>
            <a:r>
              <a:rPr lang="el-GR" baseline="0" dirty="0"/>
              <a:t>, παρά τραχεία κ τα μεγάλα αγγεία.    </a:t>
            </a:r>
            <a:endParaRPr lang="el-GR" dirty="0"/>
          </a:p>
          <a:p>
            <a:r>
              <a:rPr lang="el-GR" baseline="0" dirty="0"/>
              <a:t>«Ασπρόμαυρες» </a:t>
            </a:r>
            <a:r>
              <a:rPr lang="el-GR" dirty="0"/>
              <a:t>εικόνες ΠΕΤ,</a:t>
            </a:r>
            <a:r>
              <a:rPr lang="el-GR" baseline="0" dirty="0"/>
              <a:t> </a:t>
            </a:r>
            <a:r>
              <a:rPr lang="el-GR" dirty="0"/>
              <a:t>που</a:t>
            </a:r>
            <a:r>
              <a:rPr lang="en-US" baseline="0" dirty="0"/>
              <a:t> </a:t>
            </a:r>
            <a:r>
              <a:rPr lang="el-GR" baseline="0" dirty="0"/>
              <a:t>επισημαίνουν περιοχές </a:t>
            </a:r>
            <a:r>
              <a:rPr lang="el-GR" dirty="0"/>
              <a:t>αυξημένου</a:t>
            </a:r>
            <a:r>
              <a:rPr lang="el-GR" baseline="0" dirty="0"/>
              <a:t> </a:t>
            </a:r>
            <a:r>
              <a:rPr lang="el-GR" dirty="0"/>
              <a:t>μεταβολισμού</a:t>
            </a:r>
            <a:r>
              <a:rPr lang="el-GR" baseline="0" dirty="0"/>
              <a:t> </a:t>
            </a:r>
            <a:r>
              <a:rPr lang="el-GR" dirty="0"/>
              <a:t>αλλά στερούνται</a:t>
            </a:r>
            <a:r>
              <a:rPr lang="el-GR" baseline="0" dirty="0"/>
              <a:t> ανατομικών </a:t>
            </a:r>
            <a:r>
              <a:rPr lang="el-GR" dirty="0"/>
              <a:t>προσδιορισμών. </a:t>
            </a:r>
          </a:p>
          <a:p>
            <a:endParaRPr lang="el-GR" dirty="0"/>
          </a:p>
          <a:p>
            <a:r>
              <a:rPr lang="el-GR" baseline="0" dirty="0"/>
              <a:t>Εικόνες σύντηξης-</a:t>
            </a:r>
            <a:r>
              <a:rPr lang="en-US" dirty="0"/>
              <a:t>fusion,</a:t>
            </a:r>
            <a:r>
              <a:rPr lang="en-US" baseline="0" dirty="0"/>
              <a:t> </a:t>
            </a:r>
            <a:r>
              <a:rPr lang="el-GR" baseline="0" dirty="0"/>
              <a:t>στις οποίες </a:t>
            </a:r>
            <a:r>
              <a:rPr lang="el-GR" baseline="0" dirty="0" err="1"/>
              <a:t>επι</a:t>
            </a:r>
            <a:r>
              <a:rPr lang="en-US" baseline="0" dirty="0"/>
              <a:t>-</a:t>
            </a:r>
            <a:r>
              <a:rPr lang="el-GR" baseline="0" dirty="0"/>
              <a:t>προβάλλεται το </a:t>
            </a:r>
            <a:r>
              <a:rPr lang="en-US" baseline="0" dirty="0"/>
              <a:t>PET </a:t>
            </a:r>
            <a:r>
              <a:rPr lang="el-GR" baseline="0" dirty="0"/>
              <a:t>με τη</a:t>
            </a:r>
            <a:r>
              <a:rPr lang="en-US" baseline="0" dirty="0"/>
              <a:t> CT.</a:t>
            </a:r>
            <a:endParaRPr lang="el-GR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l-GR" baseline="0" dirty="0"/>
              <a:t>Παίρνουμε ταυτόχρονα πληροφορία για το </a:t>
            </a:r>
            <a:r>
              <a:rPr lang="el-GR" dirty="0"/>
              <a:t>μέγεθος,</a:t>
            </a:r>
            <a:r>
              <a:rPr lang="el-GR" baseline="0" dirty="0"/>
              <a:t> </a:t>
            </a:r>
            <a:r>
              <a:rPr lang="el-GR" dirty="0"/>
              <a:t>τη μορφολογία,</a:t>
            </a:r>
            <a:r>
              <a:rPr lang="el-GR" baseline="0" dirty="0"/>
              <a:t> </a:t>
            </a:r>
            <a:r>
              <a:rPr lang="el-GR" dirty="0"/>
              <a:t>την εντόπιση των βλαβών,</a:t>
            </a:r>
            <a:r>
              <a:rPr lang="el-GR" baseline="0" dirty="0"/>
              <a:t> </a:t>
            </a:r>
            <a:r>
              <a:rPr lang="el-GR" dirty="0"/>
              <a:t>αλλά και για τη μεταβολική τους δραστηριότητα.</a:t>
            </a:r>
            <a:endParaRPr lang="el-GR" baseline="0" dirty="0"/>
          </a:p>
          <a:p>
            <a:endParaRPr lang="el-GR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Όλα</a:t>
            </a:r>
            <a:r>
              <a:rPr lang="el-GR" baseline="0" dirty="0"/>
              <a:t> αυτά γίνονται με </a:t>
            </a:r>
            <a:r>
              <a:rPr lang="el-GR" dirty="0"/>
              <a:t>ολόσωμη 3</a:t>
            </a:r>
            <a:r>
              <a:rPr lang="en-US" dirty="0"/>
              <a:t>D</a:t>
            </a:r>
            <a:r>
              <a:rPr lang="en-US" baseline="0" dirty="0"/>
              <a:t> </a:t>
            </a:r>
            <a:r>
              <a:rPr lang="el-GR" dirty="0"/>
              <a:t>απεικόνιση του ασθενή,</a:t>
            </a:r>
            <a:r>
              <a:rPr lang="el-GR" baseline="0" dirty="0"/>
              <a:t> που χαρτογραφεί τη έκταση της </a:t>
            </a:r>
            <a:r>
              <a:rPr lang="el-GR" baseline="0" dirty="0" err="1"/>
              <a:t>νεοπλασματικής</a:t>
            </a:r>
            <a:r>
              <a:rPr lang="el-GR" baseline="0" dirty="0"/>
              <a:t> νόσου.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/>
              <a:t> </a:t>
            </a:r>
            <a:endParaRPr lang="el-GR" dirty="0"/>
          </a:p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2496FD4-2B11-44F9-8F43-0B892D93CD4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</a:pPr>
            <a:endParaRPr lang="el-GR" baseline="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Για να αναγνωρίσουμε το παθολογικό</a:t>
            </a:r>
            <a:r>
              <a:rPr lang="el-GR" baseline="0" dirty="0">
                <a:latin typeface="Times New Roman" pitchFamily="18" charset="0"/>
                <a:cs typeface="Times New Roman" pitchFamily="18" charset="0"/>
              </a:rPr>
              <a:t>, πρέπει να εξοικειωθούμε με τη φυσιολογική μελέτη. </a:t>
            </a:r>
          </a:p>
          <a:p>
            <a:pPr algn="l" eaLnBrk="1" hangingPunct="1">
              <a:spcBef>
                <a:spcPct val="0"/>
              </a:spcBef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Φυσιολογικά,</a:t>
            </a:r>
            <a:r>
              <a:rPr lang="el-GR" baseline="0" dirty="0">
                <a:latin typeface="Times New Roman" pitchFamily="18" charset="0"/>
                <a:cs typeface="Times New Roman" pitchFamily="18" charset="0"/>
              </a:rPr>
              <a:t> πολύ έντονη περιοχή στο ΠΕΤ είναι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ο εγκέφαλος γιατί ικανοποίει τις υψηλές</a:t>
            </a:r>
            <a:r>
              <a:rPr lang="el-GR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μεταβολικές του ανάγκες</a:t>
            </a:r>
            <a:r>
              <a:rPr lang="el-GR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σχεδόν εξολοκλήρου με γλυκόζη.</a:t>
            </a:r>
          </a:p>
          <a:p>
            <a:pPr algn="l" eaLnBrk="1" hangingPunct="1">
              <a:spcBef>
                <a:spcPct val="0"/>
              </a:spcBef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l-GR" baseline="0" dirty="0">
                <a:latin typeface="Times New Roman" pitchFamily="18" charset="0"/>
                <a:cs typeface="Times New Roman" pitchFamily="18" charset="0"/>
              </a:rPr>
              <a:t>Έντονη είναι η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απεικόνιση του </a:t>
            </a:r>
            <a:r>
              <a:rPr lang="el-GR" dirty="0" err="1">
                <a:latin typeface="Times New Roman" pitchFamily="18" charset="0"/>
                <a:cs typeface="Times New Roman" pitchFamily="18" charset="0"/>
              </a:rPr>
              <a:t>πυελοκαλυκικού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συστήματος</a:t>
            </a:r>
            <a:r>
              <a:rPr lang="el-GR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κ της κύστης καθώς η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FDG</a:t>
            </a:r>
            <a:r>
              <a:rPr lang="el-GR" baseline="0" dirty="0">
                <a:latin typeface="Times New Roman" pitchFamily="18" charset="0"/>
                <a:cs typeface="Times New Roman" pitchFamily="18" charset="0"/>
              </a:rPr>
              <a:t> είναι ένα σάκχαρο, που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αποβάλλεται</a:t>
            </a:r>
            <a:r>
              <a:rPr lang="el-GR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l-GR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>
                <a:latin typeface="Times New Roman" pitchFamily="18" charset="0"/>
                <a:cs typeface="Times New Roman" pitchFamily="18" charset="0"/>
              </a:rPr>
              <a:t>σπειραματική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διήθηση.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83D699-FB58-418A-BCDF-728AC9F721D1}" type="slidenum">
              <a:rPr lang="el-GR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baseline="0" dirty="0"/>
              <a:t>Τα λεμφώματα προσλαμβάνουν την </a:t>
            </a:r>
            <a:r>
              <a:rPr lang="en-US" baseline="0" dirty="0"/>
              <a:t>FDG.</a:t>
            </a:r>
          </a:p>
          <a:p>
            <a:r>
              <a:rPr lang="el-GR" baseline="0" dirty="0"/>
              <a:t>Η ΠΕΤ είναι μέθοδος εκλογής για την απεικόνιση τους. </a:t>
            </a:r>
            <a:endParaRPr lang="en-US" baseline="0" dirty="0"/>
          </a:p>
          <a:p>
            <a:r>
              <a:rPr lang="el-GR" baseline="0" dirty="0"/>
              <a:t>Η έντονη πρόσληψη περιλαμβάνει τις συνήθεις κατηγορίες του </a:t>
            </a:r>
            <a:r>
              <a:rPr lang="en-US" baseline="0" dirty="0"/>
              <a:t>Hodgkin, </a:t>
            </a:r>
            <a:r>
              <a:rPr lang="el-GR" baseline="0" dirty="0"/>
              <a:t>του </a:t>
            </a:r>
            <a:r>
              <a:rPr lang="en-US" baseline="0" dirty="0"/>
              <a:t>DLBCL </a:t>
            </a:r>
            <a:r>
              <a:rPr lang="el-GR" baseline="0" dirty="0"/>
              <a:t>και του οζώδους λεμφώματος. </a:t>
            </a:r>
            <a:endParaRPr lang="en-US" baseline="0" dirty="0"/>
          </a:p>
          <a:p>
            <a:endParaRPr lang="el-GR" baseline="0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19CD6-8ED0-419F-918B-39B0A376A074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3C982-BD38-4036-9ECC-C935752F07B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dirty="0"/>
              <a:t>Είναι ιδιαίτερα χρήσιμη</a:t>
            </a:r>
            <a:r>
              <a:rPr lang="el-GR" baseline="0" dirty="0"/>
              <a:t> </a:t>
            </a:r>
            <a:r>
              <a:rPr lang="el-GR" dirty="0"/>
              <a:t>όταν παραμένει υπολειπόμενη μάζα μετά το τέλος της θεραπείας για να διαπιστωθεί αν</a:t>
            </a:r>
            <a:r>
              <a:rPr lang="el-GR" baseline="0" dirty="0"/>
              <a:t> αντιστοιχεί σε μεταβολικά </a:t>
            </a:r>
            <a:r>
              <a:rPr lang="el-GR" dirty="0"/>
              <a:t>ενεργή</a:t>
            </a:r>
            <a:r>
              <a:rPr lang="el-GR" baseline="0" dirty="0"/>
              <a:t> </a:t>
            </a:r>
            <a:r>
              <a:rPr lang="el-GR" dirty="0"/>
              <a:t>νόσο</a:t>
            </a:r>
            <a:r>
              <a:rPr lang="el-GR" baseline="0" dirty="0"/>
              <a:t> </a:t>
            </a:r>
            <a:r>
              <a:rPr lang="el-GR" dirty="0"/>
              <a:t>ή σε ουλώδη</a:t>
            </a:r>
            <a:r>
              <a:rPr lang="el-GR" baseline="0" dirty="0"/>
              <a:t> </a:t>
            </a:r>
            <a:r>
              <a:rPr lang="el-GR" dirty="0"/>
              <a:t>ιστό.</a:t>
            </a:r>
          </a:p>
          <a:p>
            <a:pPr eaLnBrk="1" hangingPunct="1">
              <a:spcBef>
                <a:spcPct val="0"/>
              </a:spcBef>
            </a:pPr>
            <a:r>
              <a:rPr lang="el-GR" dirty="0"/>
              <a:t>	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E7C8-4B08-4B8A-A270-1D074A3C090B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B00259-4330-4611-8B25-4267335DC85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4C5FF4-86D3-4AB8-9FF7-3B1C1D30C60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10 - Στρογγυλεμένο ορθογώνιο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11 - Στρογγυλεμένο ορθογώνιο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7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BB2F0-8B8D-44D1-BE3E-B7E1E95C0B02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18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1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C97A19B-518E-47BF-A1D4-BA3E20A9EC94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412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99A9-8A5E-4358-B1FF-1675C9817AC3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EAA8-D7A9-4CCF-80E6-4735E87349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9960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1D634-F1CC-47DD-95FB-5E137F5079F3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4842C-7494-4AC8-845B-B1B189676B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74625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91B3D-8102-489A-B005-27181EC1AA45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CFC8-6508-4D5D-ADF7-A5543CE3FA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26587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C04BE9-C79D-4100-9E5E-048D77D2F2E3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8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AA5A24-E3DE-4E2C-AA61-A7E6FB9C2A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438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B16F1-B7D4-4F3F-88DF-4C68F9B50D33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2599-CEAE-469E-8F5E-6AD5F30214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8579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0E39-A5E9-4F20-9D08-8279BC42257F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9EC5-C74C-410B-850D-104D0790A9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35108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83BD-718A-4EBF-8784-2E5603BC7DBC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D6A81-2FAC-4A2C-8E64-2809C5620E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951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BA711-FC6F-4E6C-BF4C-6A17B3BE4A76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DF68-3D98-4E87-9A21-3A82929F9A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4565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958D-26C1-4725-B80C-9FC80956232F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5543F-3291-42A5-8982-62D6528BB1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946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5813" cy="542925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542925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305AB8-CD83-4B61-B199-73798CFA29A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E8F5-18DB-499E-90DA-52E6E248829D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0DD5B-D663-4053-BFCB-1B1E7766B9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578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6CF1E9-3912-47DC-9A37-65304F7DE04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9EA3CF-8109-4EE1-AD4B-E5D7A23FD95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0DF90B-2191-4E62-ACC0-CDE350CC958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7013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2249488"/>
            <a:ext cx="4038600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0F7259-F62B-475A-AF58-210107DBD6A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D12432-8914-4F9A-9A55-2EB1AE3B36D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D20022-A682-4023-9896-0E6073A3F34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92168A-B868-426C-88DB-C2EE6288857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5992B8-54DE-4DFA-B4CE-A72A547063D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2B001C-1802-48D0-830F-E111FEF1A0A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3E8C52-490A-4AD1-9C38-D0A709A4430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CF69E6-70DB-411A-811A-8D11A9F7E24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5813" cy="542925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542925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58BCC5-98B4-4313-AF92-E111C8918D1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10 - Στρογγυλεμένο ορθογώνιο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11 - Στρογγυλεμένο ορθογώνιο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7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8E637-A8D2-400D-AE54-7E0FAF79893D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18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1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3222F2-D5C6-4192-B9A4-C44D2D29E721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CBA6-E9AD-4FEA-AB79-09957BD60A32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0FFF-C988-4C3F-ADE4-CD2C5EE7B8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3BEBF-556E-47E7-87A5-A9BC515B13A7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6FC6-BBE1-431C-AB8C-D81A49A4AA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6968-E606-45C9-B446-3F8F2412FC86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8748-4708-4F59-9C6A-D87C688AFE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EC3726-D5B3-4C0C-A76E-9271EA227212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8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BF7552-E2AF-4C5E-9DC3-EDAD15055EF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6CBD5-0778-4D84-ACF1-180DDFCD42CA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82B1-199D-4A89-A3AA-A2F39FA7CF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47816-8713-442E-9487-0E3FC91AD287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BBD2-F364-42D7-86C2-AEF5D7F644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3F8764-054C-4E34-BA16-83C0587E7FC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CDAD-D296-4335-8B66-CF6C200F9D5F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F753-94D7-4DF5-B7DB-C2705DA54B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8825-4A77-4F3C-B86F-11DBBAA40784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F4A6-5497-467F-9494-F0D84EB1CD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D3F4-FDCB-4307-A073-041EBEC4A742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5A7F-DB9B-43F7-87B1-651CCB5F9A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7ABA-9CA0-49E8-A1DC-BB61FA72F8E7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AF7C5-B7F1-4BD1-BA6D-6098FB2742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10 - Στρογγυλεμένο ορθογώνιο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11 - Στρογγυλεμένο ορθογώνιο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7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8C77D-6333-45FB-B3D5-E309B051669C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18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1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527C0E-F8C6-4DE7-A5DD-9A128C28042C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C6619-8D07-4B8A-BB78-600872943EAC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A279-7885-4BC4-8FD2-7740E2B311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B6A7-2380-4B5F-81EE-6EDBDF873DDB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392D-0EF9-482A-9972-C6F9142C6E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4DE0-B92E-4745-AAFA-69924361F4E6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A184-73DB-442A-899F-B568B26B71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EAECA6-8816-4BBF-AFC0-99BAE93900B5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8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C2EDD5-1A9E-49ED-BB30-3EC00B9A59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508D1-F97C-49F3-80E9-1CA8FADCE03B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C71D-7046-4D14-9B06-9C55B4E156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7013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2249488"/>
            <a:ext cx="4038600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272901-DE78-4F04-86A4-1F14A850EB3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92DC-1420-4F56-B990-D993A103C38B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8AD2-66C4-4ABF-81F8-57B3700181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286D-C4F3-40D5-A96D-CAACBF189BC1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D715-8C08-4024-A803-D00CB9378E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64568-ABB0-49F3-8BF5-82FBFD1983C2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F6E80-F5DB-4D5C-9B95-9E1ACA4315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78F9-8069-4736-9CDD-AF6F78801098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C72E-B557-46EB-9916-418453C956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EF47-4D19-4DA3-865A-78EE756DE78D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E810-4F48-4CF4-9198-F82C78C76D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10 - Στρογγυλεμένο ορθογώνιο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11 - Στρογγυλεμένο ορθογώνιο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7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B4CB5-3DDD-4962-895A-24B202D96923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18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1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1C1EDB-C5A9-401A-A277-C8D3DF9E051B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DAE4-48AD-4273-AB46-903C41E89D5F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9420-0071-484C-ABEF-53AEBEB758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C7422-3035-49C7-A8D2-DB2B73241253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2F0A-6F82-44E0-B487-E61072B3C0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1AEE-4E5D-4427-9B57-613A512A46F4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5874-D4ED-4AE7-8169-29DE0D219D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E90055-CEDD-4629-A927-E93A44ED0B5E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8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536096-932C-452A-9D6D-91B4C72AD9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F19D1D-485E-4032-9F66-7FCF9F19673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8D703-3BD5-44C9-AFEB-7EF9D645E74B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3E0F-3D69-4A39-AD75-A306970E09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8ECA8-BBEF-42AC-9CA7-A88A86A226D5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27DD-B799-440D-80FB-0E13FA7456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8A84-C85B-4004-A175-36219368163F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73BB-2A27-492A-87C9-58DF2F8E38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4E34F-FF2D-43F5-9944-FCB364AA3748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E0F3-BD6E-4A37-868D-57239A1079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81052-FF08-48BE-BB17-B694A47EEBF3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6455-F229-4D13-B699-512D44CC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1FD4-5E0B-41B9-A158-5E287BF2DF13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C89F-0176-484D-AB92-7EA11C7294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10 - Στρογγυλεμένο ορθογώνιο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11 - Στρογγυλεμένο ορθογώνιο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7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46DE-FFD3-4B6C-9887-72A266882D03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18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1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64FB07-71BC-4284-8B73-B3A8F14735C7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AEFA-1B29-4287-88CA-582960CCA02D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BBD1-C432-4BAA-B4AB-3277134EB7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87443-EC87-4E9A-9DC1-F2EA55F31E77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C866-A1EE-44A5-BB9E-6D2F9A64F1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00D5-071C-4106-87F9-05558DA69DC4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26F6-16DD-4DB5-A807-18F4D1FB0A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4EE75D-D89A-40BB-A5AB-6556170A65C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C674BA-750A-4F61-A339-92D00F57AEB3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8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53690-F53C-4288-B71E-3A97BDE456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31A6-20EC-45A9-8CDD-1E35F22B589C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06FF-39FA-43FF-A2B5-4C207F45A6F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AEDE-7FB3-435C-905C-83AD477CBAEB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38D3-22E2-4136-98ED-0A1EBF5F69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90E0-A3D8-403B-98AE-F6387A75BA35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BBC2-6C43-4E51-834A-F422F81075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0C35-B40F-402A-BDAE-7E7C77022862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4BDD3-34C6-4F92-ABA0-6C6C256CE9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863F-BCBC-4DEE-8364-B844CCE9441D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6A02-7DAC-4615-8CE0-3C21E34736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040A-49C5-4085-9B54-FF14943A0909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A517-8E42-4610-BE48-1F6E725E49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89E010-97BE-4CD6-8568-F4155F88781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10 - Στρογγυλεμένο ορθογώνιο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11 - Στρογγυλεμένο ορθογώνιο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7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F78CA-018B-4C4D-A647-F6BFEA26BAB3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18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1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F7839-3E93-4825-B6D6-14DF47C93924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272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4A83-17FA-4279-A149-AC764B1CF810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5919-E37B-4F54-B91D-0CCC86A162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00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AA960F-65D0-40C5-AFDA-DE5CC1D1D2E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D5F43-9979-4D04-AE23-152E07F99EE9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9F3C-76A0-45FD-B234-99C793A5E3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96818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7708E-B9FE-46A1-908D-51BCA9EE076B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6AB0F-79C4-48E8-AA75-049074FB7B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23053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6D7C52-BA97-45BE-AFEF-24C256C82675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8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741126-782A-424E-95A8-04C5D4C637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781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2366F-E230-4951-9FCC-BF7AEC90B23F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26F5-8DBF-49FB-A44A-782B0FF8E1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53173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AB61-0FBF-4A97-86C1-C078F97B81FD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461A-138C-4E42-BA96-E02DE987CFF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35421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6CB9B-1CAD-4CE9-A526-295C1E22C756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FCB1-C975-4285-84D9-A865348A59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3061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FCADC-8219-43FF-BD84-E9DC7F8BBF03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DC26-54DF-4612-9547-98747F5CAE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4760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81BAA-4733-47B4-ADBD-C04A4FB35E45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2960-A7F4-419B-93F5-E6FE52B740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66632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84291-CF15-432D-A9D9-614FBA755E39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9C00-C46A-4B55-A5DB-0B903D498D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6213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10 - Στρογγυλεμένο ορθογώνιο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11 - Στρογγυλεμένο ορθογώνιο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7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02B31-9983-4226-B400-E0BE8CD86F26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18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1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D4A96B-3071-4CCD-AB64-E2E17756C2F3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5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399DB3-AFBB-41A6-8DAF-57FB7C7FCEB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BB419-0227-4FE2-B444-2F77A62D1C5A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DE56-5947-4E76-8324-33B7405080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15052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09E2-63A7-4D76-890C-89F46C998A31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C3E7-2F4B-4FD6-9573-71ADBE7849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4003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BD5C1-86E4-492D-9B8E-BF7C8F9BAF4F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312E-F188-4A17-8DD0-3FC289B24F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69771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4749A0-6433-436F-BCE5-E416AC0E136F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8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A21F6D-F3B2-4300-A036-496D81E824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742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E35B-630A-4537-ADDF-DB76C047A41C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CC8B-599B-4DD4-9FFD-6170F703D4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8933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0747-A324-42EE-9126-F6038113226E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2E25B-20CA-486A-8F69-7E85C2DA88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9116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71AA-7386-493B-BF13-2D5027D591D6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B8CE-54CC-4BCC-A955-972C332D34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2861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851E-12D3-4E88-BA7D-4B3BC4C17D8B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C58B4-6406-483A-A9D0-7918290B80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19696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BF5AD-E204-4806-8B18-2FF155D6B5ED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2370-9742-4471-BACF-B3908A087B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3942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E65C-C597-41D9-A352-7EA532030316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D6F4-A4D7-4D20-A0CC-750A8E97D9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26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rgbClr val="43808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2445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rgbClr val="43808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 flipV="1">
            <a:off x="5410200" y="438150"/>
            <a:ext cx="3733800" cy="180975"/>
          </a:xfrm>
          <a:prstGeom prst="rect">
            <a:avLst/>
          </a:prstGeom>
          <a:solidFill>
            <a:srgbClr val="43808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80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6586538" y="612775"/>
            <a:ext cx="9556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800">
                <a:solidFill>
                  <a:srgbClr val="438086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8174038" y="-92075"/>
            <a:ext cx="760412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fld id="{228059D5-9B41-4767-925A-46A07AA7AB94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438086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53548A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53548A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2064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31985D70-E8A2-4F11-930A-D26A15406FC0}" type="datetimeFigureOut">
              <a:rPr lang="el-GR">
                <a:solidFill>
                  <a:srgbClr val="438086"/>
                </a:solidFill>
              </a:rPr>
              <a:pPr defTabSz="914400">
                <a:buClrTx/>
                <a:buSzTx/>
                <a:buFontTx/>
                <a:buNone/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845C7FD0-35DC-43FB-B78B-04E038929A43}" type="slidenum">
              <a:rPr lang="el-GR"/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5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rgbClr val="43808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2445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rgbClr val="43808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 flipV="1">
            <a:off x="5410200" y="438150"/>
            <a:ext cx="3733800" cy="180975"/>
          </a:xfrm>
          <a:prstGeom prst="rect">
            <a:avLst/>
          </a:prstGeom>
          <a:solidFill>
            <a:srgbClr val="43808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80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6583363" y="612775"/>
            <a:ext cx="9556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800">
                <a:solidFill>
                  <a:srgbClr val="438086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8174038" y="-92075"/>
            <a:ext cx="760412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fld id="{34CC90EF-BDD9-4B57-9FD2-2B27678A4406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438086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53548A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53548A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040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6B48FCD2-59E2-4AD2-ADDE-FFBE44C2EFEB}" type="datetimeFigureOut">
              <a:rPr lang="el-GR">
                <a:solidFill>
                  <a:srgbClr val="438086"/>
                </a:solidFill>
              </a:rPr>
              <a:pPr defTabSz="914400">
                <a:buClrTx/>
                <a:buSzTx/>
                <a:buFontTx/>
                <a:buNone/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440DE846-F4D4-46DA-BB91-362A4B27EBD2}" type="slidenum">
              <a:rPr lang="el-GR"/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87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088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E66B385C-10BD-4C1F-B747-2FD3AC27EB20}" type="datetimeFigureOut">
              <a:rPr lang="el-GR">
                <a:solidFill>
                  <a:srgbClr val="438086"/>
                </a:solidFill>
              </a:rPr>
              <a:pPr defTabSz="914400">
                <a:buClrTx/>
                <a:buSzTx/>
                <a:buFontTx/>
                <a:buNone/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1D72D017-D999-4FFB-97BF-9ACE825ABA43}" type="slidenum">
              <a:rPr lang="el-GR"/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11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4112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CD4DAB6D-C897-495F-B6C5-B16888EDD64B}" type="datetimeFigureOut">
              <a:rPr lang="el-GR">
                <a:solidFill>
                  <a:srgbClr val="438086"/>
                </a:solidFill>
              </a:rPr>
              <a:pPr defTabSz="914400">
                <a:buClrTx/>
                <a:buSzTx/>
                <a:buFontTx/>
                <a:buNone/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FD3436CD-017E-4665-842F-86B2BF66AAB6}" type="slidenum">
              <a:rPr lang="el-GR"/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11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4112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DC266CA0-3393-4030-B443-0A6E517CE3DF}" type="datetimeFigureOut">
              <a:rPr lang="el-GR">
                <a:solidFill>
                  <a:srgbClr val="438086"/>
                </a:solidFill>
              </a:rPr>
              <a:pPr defTabSz="914400">
                <a:buClrTx/>
                <a:buSzTx/>
                <a:buFontTx/>
                <a:buNone/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F8A0E499-6709-4F9E-AA9F-F8F11FFF9F22}" type="slidenum">
              <a:rPr lang="el-GR"/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22" name="AutoShap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tTriangle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>
                  <a:alpha val="3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Tx/>
              <a:buSzTx/>
              <a:buFontTx/>
              <a:buNone/>
            </a:pPr>
            <a:endParaRPr lang="el-GR" sz="2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1560513" y="6248400"/>
            <a:ext cx="941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81000" lvl="2" indent="0" algn="ctr" defTabSz="914400">
              <a:buClrTx/>
              <a:buSzTx/>
              <a:buFontTx/>
              <a:buNone/>
              <a:tabLst>
                <a:tab pos="757238" algn="l"/>
              </a:tabLst>
            </a:pPr>
            <a:r>
              <a:rPr lang="el-GR" sz="1000">
                <a:solidFill>
                  <a:srgbClr val="000000"/>
                </a:solidFill>
                <a:latin typeface="Tahoma" pitchFamily="34" charset="0"/>
                <a:cs typeface="+mn-cs"/>
              </a:rPr>
              <a:t>	</a:t>
            </a:r>
            <a:endParaRPr lang="en-US" sz="10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2" charset="2"/>
        <a:buBlip>
          <a:blip r:embed="rId13"/>
        </a:buBlip>
        <a:defRPr sz="2800">
          <a:solidFill>
            <a:srgbClr val="FFFF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400">
          <a:solidFill>
            <a:srgbClr val="FFFF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rgbClr val="FFFF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rgbClr val="FFFFFF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040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189CB4-372B-410F-ACE7-B48E62CED5F2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2E2A1B-1EAE-422A-93CB-9992348534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867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6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6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6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11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4112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089314-95AB-4025-A75F-D7A5AC39C742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10/6/2020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1719EC-2BCF-4136-814E-B943D7CE4A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2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Users\User\Documents\PET%20Lung%20Cancer%20PATRA%202017\fountoulis.avi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7.xml"/><Relationship Id="rId1" Type="http://schemas.openxmlformats.org/officeDocument/2006/relationships/video" Target="file:///C:\Users\Nikos\Documents\PET-Parousiasi-Metropolitan\Teliki_Parousiasi\40331891-Normal.avi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- Υπότιτλος"/>
          <p:cNvSpPr txBox="1">
            <a:spLocks/>
          </p:cNvSpPr>
          <p:nvPr/>
        </p:nvSpPr>
        <p:spPr bwMode="auto">
          <a:xfrm>
            <a:off x="35496" y="5904656"/>
            <a:ext cx="676875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500" marR="0" lvl="0" indent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Νίκος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Παπαθανασίου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63500" marR="0" lvl="0" indent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Επικ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. Καθηγητής Πυρηνική</a:t>
            </a:r>
            <a:r>
              <a:rPr lang="el-GR" sz="2000" dirty="0">
                <a:solidFill>
                  <a:sysClr val="window" lastClr="FFFFFF"/>
                </a:solidFill>
                <a:latin typeface="Georgia"/>
                <a:cs typeface="+mn-cs"/>
              </a:rPr>
              <a:t>ς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Ιατρικής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63500" marR="0" lvl="0" indent="0" algn="r" defTabSz="914400" rtl="0" eaLnBrk="1" fontAlgn="base" latinLnBrk="0" hangingPunct="1">
              <a:lnSpc>
                <a:spcPts val="31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1 - Τίτλος"/>
          <p:cNvSpPr txBox="1">
            <a:spLocks/>
          </p:cNvSpPr>
          <p:nvPr/>
        </p:nvSpPr>
        <p:spPr>
          <a:xfrm>
            <a:off x="323528" y="44624"/>
            <a:ext cx="8496944" cy="17281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3600" b="1" kern="0" dirty="0">
                <a:latin typeface="+mj-lt"/>
                <a:ea typeface="+mj-ea"/>
                <a:cs typeface="+mj-cs"/>
              </a:rPr>
              <a:t>P</a:t>
            </a:r>
            <a:r>
              <a:rPr lang="en-US" sz="3600" kern="0" dirty="0">
                <a:latin typeface="+mj-lt"/>
                <a:ea typeface="+mj-ea"/>
                <a:cs typeface="+mj-cs"/>
              </a:rPr>
              <a:t>ositron </a:t>
            </a:r>
            <a:r>
              <a:rPr lang="en-US" sz="3600" b="1" kern="0" dirty="0">
                <a:latin typeface="+mj-lt"/>
                <a:ea typeface="+mj-ea"/>
                <a:cs typeface="+mj-cs"/>
              </a:rPr>
              <a:t>E</a:t>
            </a:r>
            <a:r>
              <a:rPr lang="en-US" sz="3600" kern="0" dirty="0">
                <a:latin typeface="+mj-lt"/>
                <a:ea typeface="+mj-ea"/>
                <a:cs typeface="+mj-cs"/>
              </a:rPr>
              <a:t>mission </a:t>
            </a:r>
            <a:r>
              <a:rPr lang="en-US" sz="3600" b="1" kern="0" dirty="0">
                <a:latin typeface="+mj-lt"/>
                <a:ea typeface="+mj-ea"/>
                <a:cs typeface="+mj-cs"/>
              </a:rPr>
              <a:t>T</a:t>
            </a:r>
            <a:r>
              <a:rPr lang="en-US" sz="3600" kern="0" dirty="0">
                <a:latin typeface="+mj-lt"/>
                <a:ea typeface="+mj-ea"/>
                <a:cs typeface="+mj-cs"/>
              </a:rPr>
              <a:t>omography </a:t>
            </a:r>
            <a:r>
              <a:rPr lang="el-GR" sz="3600" kern="0" dirty="0">
                <a:latin typeface="+mj-lt"/>
                <a:ea typeface="+mj-ea"/>
                <a:cs typeface="+mj-cs"/>
              </a:rPr>
              <a:t>-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PET/CT</a:t>
            </a: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l-GR" sz="3600" kern="0" noProof="0" dirty="0">
                <a:latin typeface="+mj-lt"/>
                <a:ea typeface="+mj-ea"/>
                <a:cs typeface="+mj-cs"/>
              </a:rPr>
              <a:t>Βασικές Αρχές – Κλινικές Ενδείξεις </a:t>
            </a:r>
            <a:r>
              <a:rPr kumimoji="0" lang="el-GR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" descr="C:\Users\User\Documents\PET Lung Cancer Eidikevomenoi 2015\IMAGES-PET GIA PAROUSIASEIS Metropolitan\Images gia Lung Cancer 2015\tsapelis1Secondary.bmp"/>
          <p:cNvPicPr>
            <a:picLocks noChangeAspect="1" noChangeArrowheads="1"/>
          </p:cNvPicPr>
          <p:nvPr/>
        </p:nvPicPr>
        <p:blipFill>
          <a:blip r:embed="rId3" cstate="print"/>
          <a:srcRect l="25529" r="25529" b="2751"/>
          <a:stretch>
            <a:fillRect/>
          </a:stretch>
        </p:blipFill>
        <p:spPr bwMode="auto">
          <a:xfrm>
            <a:off x="5940152" y="1916832"/>
            <a:ext cx="2448272" cy="3779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2" descr="https://dete.gr/wp-content/uploads/pet-1-620x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48880"/>
            <a:ext cx="4358197" cy="295232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1 - Τίτλος"/>
          <p:cNvSpPr>
            <a:spLocks noGrp="1"/>
          </p:cNvSpPr>
          <p:nvPr>
            <p:ph type="title"/>
          </p:nvPr>
        </p:nvSpPr>
        <p:spPr>
          <a:xfrm>
            <a:off x="467866" y="692621"/>
            <a:ext cx="6120358" cy="792163"/>
          </a:xfrm>
        </p:spPr>
        <p:txBody>
          <a:bodyPr/>
          <a:lstStyle/>
          <a:p>
            <a:r>
              <a:rPr lang="en-US" sz="3200" dirty="0"/>
              <a:t>PET</a:t>
            </a:r>
            <a:r>
              <a:rPr lang="el-GR" sz="3200" dirty="0"/>
              <a:t> </a:t>
            </a:r>
            <a:r>
              <a:rPr lang="el-GR" sz="3200" dirty="0">
                <a:latin typeface="+mn-lt"/>
              </a:rPr>
              <a:t>&amp;</a:t>
            </a:r>
            <a:r>
              <a:rPr lang="el-GR" sz="3200" dirty="0"/>
              <a:t> Λέμφωμα: Εφαρμογές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467544" y="211020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Αρχική Σταδιοποίηση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 Αξιολόγηση ανταπόκρισης στο πέρας της θεραπείας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      (ΔΔ υπολειπόμενης μάζας: νόσος ή ουλώδης ιστός)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Πρώιμη εκτίμηση της ανταπόκρισης στη θεραπεία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  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Interim PET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- Τίτλος"/>
          <p:cNvSpPr txBox="1">
            <a:spLocks/>
          </p:cNvSpPr>
          <p:nvPr/>
        </p:nvSpPr>
        <p:spPr>
          <a:xfrm>
            <a:off x="323528" y="188640"/>
            <a:ext cx="8496944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Arial" charset="0"/>
              </a:rPr>
              <a:t>Μη </a:t>
            </a:r>
            <a:r>
              <a:rPr kumimoji="0" lang="el-GR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Arial" charset="0"/>
              </a:rPr>
              <a:t>Μικροκυτταρικός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Arial" charset="0"/>
              </a:rPr>
              <a:t> Καρκίνος Πνεύμονα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Arial" charset="0"/>
              </a:rPr>
              <a:t>Non Small Cell Lung Cancer (NSCLC)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123728" y="1511786"/>
            <a:ext cx="4536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 NSCLC : 85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%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του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Ca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πνεύμονα</a:t>
            </a:r>
          </a:p>
        </p:txBody>
      </p:sp>
      <p:pic>
        <p:nvPicPr>
          <p:cNvPr id="4" name="Picture 5" descr="Click to view full siz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 l="49803" b="52614"/>
          <a:stretch>
            <a:fillRect/>
          </a:stretch>
        </p:blipFill>
        <p:spPr>
          <a:xfrm>
            <a:off x="5796136" y="2980970"/>
            <a:ext cx="2520280" cy="17441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20072" y="2348880"/>
            <a:ext cx="3923928" cy="5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Αδενοκαρκ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ίνωμα (~40%)</a:t>
            </a: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4860032" y="1988840"/>
            <a:ext cx="792088" cy="43204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H="1">
            <a:off x="3203848" y="1988840"/>
            <a:ext cx="684076" cy="43204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71600" y="2348880"/>
            <a:ext cx="3096344" cy="5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Πλακώδες (~30%)</a:t>
            </a:r>
          </a:p>
        </p:txBody>
      </p:sp>
      <p:pic>
        <p:nvPicPr>
          <p:cNvPr id="12" name="Picture 8" descr="Click to view full siz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 l="4526" t="2623" r="52982" b="54245"/>
          <a:stretch>
            <a:fillRect/>
          </a:stretch>
        </p:blipFill>
        <p:spPr>
          <a:xfrm>
            <a:off x="1043608" y="2996953"/>
            <a:ext cx="2520280" cy="1769280"/>
          </a:xfrm>
          <a:prstGeom prst="rect">
            <a:avLst/>
          </a:prstGeom>
        </p:spPr>
      </p:pic>
      <p:sp>
        <p:nvSpPr>
          <p:cNvPr id="15" name="14 - Επεξήγηση με στρογγυλεμένο παραλληλόγραμμο"/>
          <p:cNvSpPr/>
          <p:nvPr/>
        </p:nvSpPr>
        <p:spPr>
          <a:xfrm>
            <a:off x="899592" y="4941168"/>
            <a:ext cx="2808312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κεντρική εντόπιση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απόφραξη-ατελεκτασία</a:t>
            </a:r>
          </a:p>
        </p:txBody>
      </p:sp>
      <p:sp>
        <p:nvSpPr>
          <p:cNvPr id="16" name="15 - Επεξήγηση με στρογγυλεμένο παραλληλόγραμμο"/>
          <p:cNvSpPr/>
          <p:nvPr/>
        </p:nvSpPr>
        <p:spPr>
          <a:xfrm>
            <a:off x="5652120" y="4941168"/>
            <a:ext cx="2808312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περιφερικά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παραγωγή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βλέννης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συχνές Μεταστάσεις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C:\Users\User\Documents\PET Lung Cancer Eidikevomenoi 2015\1-Chrisovergis\CHRISOVERGIS_EVANGELOS.SC.PET_PET1.JPEG"/>
          <p:cNvPicPr>
            <a:picLocks noChangeAspect="1" noChangeArrowheads="1"/>
          </p:cNvPicPr>
          <p:nvPr/>
        </p:nvPicPr>
        <p:blipFill>
          <a:blip r:embed="rId3" cstate="print"/>
          <a:srcRect l="49349" t="2751" b="50000"/>
          <a:stretch>
            <a:fillRect/>
          </a:stretch>
        </p:blipFill>
        <p:spPr bwMode="auto">
          <a:xfrm>
            <a:off x="6185588" y="548680"/>
            <a:ext cx="2778900" cy="2592289"/>
          </a:xfrm>
          <a:prstGeom prst="rect">
            <a:avLst/>
          </a:prstGeom>
          <a:noFill/>
        </p:spPr>
      </p:pic>
      <p:pic>
        <p:nvPicPr>
          <p:cNvPr id="3" name="Picture 2" descr="C:\Users\User\Documents\PET Lung Cancer Eidikevomenoi 2015\1-Chrisovergis\CHRISOVERGIS_EVANGELOS.SC.PET_PET1.JPEG"/>
          <p:cNvPicPr>
            <a:picLocks noChangeAspect="1" noChangeArrowheads="1"/>
          </p:cNvPicPr>
          <p:nvPr/>
        </p:nvPicPr>
        <p:blipFill>
          <a:blip r:embed="rId3" cstate="print"/>
          <a:srcRect t="52100" r="50000"/>
          <a:stretch>
            <a:fillRect/>
          </a:stretch>
        </p:blipFill>
        <p:spPr bwMode="auto">
          <a:xfrm>
            <a:off x="3231059" y="548680"/>
            <a:ext cx="2781101" cy="2664296"/>
          </a:xfrm>
          <a:prstGeom prst="rect">
            <a:avLst/>
          </a:prstGeom>
          <a:noFill/>
        </p:spPr>
      </p:pic>
      <p:pic>
        <p:nvPicPr>
          <p:cNvPr id="4" name="Picture 2" descr="C:\Users\User\Documents\PET Lung Cancer Eidikevomenoi 2015\1-Chrisovergis\CHRISOVERGIS_EVANGELOS.SC.PET_PET1.JPEG"/>
          <p:cNvPicPr>
            <a:picLocks noChangeAspect="1" noChangeArrowheads="1"/>
          </p:cNvPicPr>
          <p:nvPr/>
        </p:nvPicPr>
        <p:blipFill>
          <a:blip r:embed="rId3" cstate="print"/>
          <a:srcRect t="2751" r="50000" b="50000"/>
          <a:stretch>
            <a:fillRect/>
          </a:stretch>
        </p:blipFill>
        <p:spPr bwMode="auto">
          <a:xfrm>
            <a:off x="179512" y="548680"/>
            <a:ext cx="2895600" cy="2736304"/>
          </a:xfrm>
          <a:prstGeom prst="rect">
            <a:avLst/>
          </a:prstGeom>
          <a:noFill/>
        </p:spPr>
      </p:pic>
      <p:sp>
        <p:nvSpPr>
          <p:cNvPr id="6" name="10 - Ορθογώνιο"/>
          <p:cNvSpPr>
            <a:spLocks noChangeArrowheads="1"/>
          </p:cNvSpPr>
          <p:nvPr/>
        </p:nvSpPr>
        <p:spPr bwMode="auto">
          <a:xfrm>
            <a:off x="323528" y="4797152"/>
            <a:ext cx="9001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PET/CT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 στην εκτίμηση του μονήρους πνευμονικού όζου για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Ca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Ευαισθησία  ~90%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Ειδικότητα  άνω του 80%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23528" y="400506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Είναι καρκίνος πνεύμονα ?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972146" y="3068960"/>
            <a:ext cx="14396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1,2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cm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491880" y="3255367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Άνδρας, 68 ετών, Καπνιστής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23528" y="54868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The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8</a:t>
            </a:r>
            <a:r>
              <a:rPr kumimoji="0" lang="en-US" sz="3200" b="0" i="0" u="none" strike="noStrike" kern="120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 Edition of the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T</a:t>
            </a: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Ν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 staging system for Lung Cancer 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267744" y="2235369"/>
            <a:ext cx="3960440" cy="3137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   Tumor</a:t>
            </a:r>
          </a:p>
          <a:p>
            <a:pPr marL="0" marR="0" lvl="0" indent="0" algn="ctr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  Nodes</a:t>
            </a:r>
          </a:p>
          <a:p>
            <a:pPr marL="0" marR="0" lvl="0" indent="0" algn="ctr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   Metastases 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C:\Users\User\Documents\PET Lung Cancer Eidikevomenoi 2015\IMAGES-PET GIA PAROUSIASEIS Metropolitan\images Lung-3\karamanos1Primary.bmp"/>
          <p:cNvPicPr>
            <a:picLocks noChangeAspect="1" noChangeArrowheads="1"/>
          </p:cNvPicPr>
          <p:nvPr/>
        </p:nvPicPr>
        <p:blipFill>
          <a:blip r:embed="rId3" cstate="print"/>
          <a:srcRect t="8001" b="55250"/>
          <a:stretch>
            <a:fillRect/>
          </a:stretch>
        </p:blipFill>
        <p:spPr bwMode="auto">
          <a:xfrm>
            <a:off x="3131840" y="2346569"/>
            <a:ext cx="5688632" cy="2090543"/>
          </a:xfrm>
          <a:prstGeom prst="rect">
            <a:avLst/>
          </a:prstGeom>
          <a:noFill/>
        </p:spPr>
      </p:pic>
      <p:pic>
        <p:nvPicPr>
          <p:cNvPr id="3" name="Picture 2" descr="C:\Users\User\Documents\PET Lung Cancer Eidikevomenoi 2015\IMAGES-PET GIA PAROUSIASEIS Metropolitan\images Lung-3\karamanos1Primary.bmp"/>
          <p:cNvPicPr>
            <a:picLocks noChangeAspect="1" noChangeArrowheads="1"/>
          </p:cNvPicPr>
          <p:nvPr/>
        </p:nvPicPr>
        <p:blipFill>
          <a:blip r:embed="rId3" cstate="print"/>
          <a:srcRect l="57749" t="50000" r="6551"/>
          <a:stretch>
            <a:fillRect/>
          </a:stretch>
        </p:blipFill>
        <p:spPr bwMode="auto">
          <a:xfrm>
            <a:off x="117876" y="1340769"/>
            <a:ext cx="2940912" cy="4118982"/>
          </a:xfrm>
          <a:prstGeom prst="rect">
            <a:avLst/>
          </a:prstGeom>
          <a:noFill/>
        </p:spPr>
      </p:pic>
      <p:pic>
        <p:nvPicPr>
          <p:cNvPr id="236546" name="Picture 2" descr="C:\Users\User\Documents\PET Lung Cancer Eidikevomenoi 2015\Images Neo\karamoanos3Primary.bmp"/>
          <p:cNvPicPr>
            <a:picLocks noChangeAspect="1" noChangeArrowheads="1"/>
          </p:cNvPicPr>
          <p:nvPr/>
        </p:nvPicPr>
        <p:blipFill>
          <a:blip r:embed="rId4" cstate="print"/>
          <a:srcRect t="11151" b="54200"/>
          <a:stretch>
            <a:fillRect/>
          </a:stretch>
        </p:blipFill>
        <p:spPr bwMode="auto">
          <a:xfrm>
            <a:off x="3059832" y="4653136"/>
            <a:ext cx="5703200" cy="1976131"/>
          </a:xfrm>
          <a:prstGeom prst="rect">
            <a:avLst/>
          </a:prstGeom>
          <a:noFill/>
        </p:spPr>
      </p:pic>
      <p:pic>
        <p:nvPicPr>
          <p:cNvPr id="236547" name="Picture 3" descr="C:\Users\User\Documents\PET Lung Cancer Eidikevomenoi 2015\Images Neo\karamanos3Primary.bmp"/>
          <p:cNvPicPr>
            <a:picLocks noChangeAspect="1" noChangeArrowheads="1"/>
          </p:cNvPicPr>
          <p:nvPr/>
        </p:nvPicPr>
        <p:blipFill>
          <a:blip r:embed="rId5" cstate="print"/>
          <a:srcRect t="9051" b="57350"/>
          <a:stretch>
            <a:fillRect/>
          </a:stretch>
        </p:blipFill>
        <p:spPr bwMode="auto">
          <a:xfrm>
            <a:off x="3131840" y="260648"/>
            <a:ext cx="5688632" cy="1911354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107504" y="623731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ΤΝΜ-8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00" y="746001"/>
            <a:ext cx="73152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517232"/>
            <a:ext cx="23526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539552" y="3573016"/>
            <a:ext cx="7992888" cy="130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…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PET/CT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 συνιστάται στην αρχική σταδιοποίηση</a:t>
            </a: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Arial" charset="0"/>
              </a:rPr>
              <a:t>&amp; για την επιλογή κατάλληλου σημείου βιοψίας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2915816" y="778346"/>
            <a:ext cx="374441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sz="3600" dirty="0">
                <a:solidFill>
                  <a:srgbClr val="424456"/>
                </a:solidFill>
                <a:latin typeface="Trebuchet MS"/>
                <a:cs typeface="Times New Roman" pitchFamily="18" charset="0"/>
              </a:rPr>
              <a:t>Πυρηνική Ιατρική</a:t>
            </a:r>
          </a:p>
        </p:txBody>
      </p:sp>
      <p:pic>
        <p:nvPicPr>
          <p:cNvPr id="206850" name="Picture 2" descr="C:\Users\User\Desktop\Χωρίς 1.bmp"/>
          <p:cNvPicPr>
            <a:picLocks noChangeAspect="1" noChangeArrowheads="1"/>
          </p:cNvPicPr>
          <p:nvPr/>
        </p:nvPicPr>
        <p:blipFill>
          <a:blip r:embed="rId3" cstate="print"/>
          <a:srcRect l="17225" t="19933" r="59741" b="57181"/>
          <a:stretch>
            <a:fillRect/>
          </a:stretch>
        </p:blipFill>
        <p:spPr bwMode="auto">
          <a:xfrm>
            <a:off x="1961129" y="1988840"/>
            <a:ext cx="5707215" cy="4536504"/>
          </a:xfrm>
          <a:prstGeom prst="rect">
            <a:avLst/>
          </a:prstGeom>
          <a:noFill/>
        </p:spPr>
      </p:pic>
      <p:pic>
        <p:nvPicPr>
          <p:cNvPr id="206851" name="Picture 3" descr="C:\Users\User\Desktop\depositphotos_108772564-stock-illustration-vector-doodle-syringe-icon.jpg"/>
          <p:cNvPicPr>
            <a:picLocks noChangeAspect="1" noChangeArrowheads="1"/>
          </p:cNvPicPr>
          <p:nvPr/>
        </p:nvPicPr>
        <p:blipFill>
          <a:blip r:embed="rId4" cstate="print"/>
          <a:srcRect l="28160" t="13440" r="23121" b="16001"/>
          <a:stretch>
            <a:fillRect/>
          </a:stretch>
        </p:blipFill>
        <p:spPr bwMode="auto">
          <a:xfrm>
            <a:off x="1187624" y="692696"/>
            <a:ext cx="1640754" cy="2376264"/>
          </a:xfrm>
          <a:prstGeom prst="rect">
            <a:avLst/>
          </a:prstGeom>
          <a:noFill/>
        </p:spPr>
      </p:pic>
      <p:pic>
        <p:nvPicPr>
          <p:cNvPr id="206853" name="Picture 5" descr="Σχετική εικόνα"/>
          <p:cNvPicPr>
            <a:picLocks noChangeAspect="1" noChangeArrowheads="1"/>
          </p:cNvPicPr>
          <p:nvPr/>
        </p:nvPicPr>
        <p:blipFill>
          <a:blip r:embed="rId5" cstate="print"/>
          <a:srcRect t="17325" b="19676"/>
          <a:stretch>
            <a:fillRect/>
          </a:stretch>
        </p:blipFill>
        <p:spPr bwMode="auto">
          <a:xfrm>
            <a:off x="1907704" y="1772816"/>
            <a:ext cx="383704" cy="362595"/>
          </a:xfrm>
          <a:prstGeom prst="rect">
            <a:avLst/>
          </a:prstGeom>
          <a:noFill/>
        </p:spPr>
      </p:pic>
      <p:pic>
        <p:nvPicPr>
          <p:cNvPr id="30" name="Picture 5" descr="Σχετική εικόνα"/>
          <p:cNvPicPr>
            <a:picLocks noChangeAspect="1" noChangeArrowheads="1"/>
          </p:cNvPicPr>
          <p:nvPr/>
        </p:nvPicPr>
        <p:blipFill>
          <a:blip r:embed="rId5" cstate="print"/>
          <a:srcRect t="17325" b="19676"/>
          <a:stretch>
            <a:fillRect/>
          </a:stretch>
        </p:blipFill>
        <p:spPr bwMode="auto">
          <a:xfrm>
            <a:off x="2108448" y="2204864"/>
            <a:ext cx="383704" cy="362595"/>
          </a:xfrm>
          <a:prstGeom prst="rect">
            <a:avLst/>
          </a:prstGeom>
          <a:noFill/>
        </p:spPr>
      </p:pic>
      <p:pic>
        <p:nvPicPr>
          <p:cNvPr id="31" name="Picture 5" descr="Σχετική εικόνα"/>
          <p:cNvPicPr>
            <a:picLocks noChangeAspect="1" noChangeArrowheads="1"/>
          </p:cNvPicPr>
          <p:nvPr/>
        </p:nvPicPr>
        <p:blipFill>
          <a:blip r:embed="rId5" cstate="print"/>
          <a:srcRect t="17325" b="19676"/>
          <a:stretch>
            <a:fillRect/>
          </a:stretch>
        </p:blipFill>
        <p:spPr bwMode="auto">
          <a:xfrm>
            <a:off x="5076056" y="3714477"/>
            <a:ext cx="383704" cy="362595"/>
          </a:xfrm>
          <a:prstGeom prst="rect">
            <a:avLst/>
          </a:prstGeom>
          <a:noFill/>
        </p:spPr>
      </p:pic>
      <p:cxnSp>
        <p:nvCxnSpPr>
          <p:cNvPr id="38" name="37 - Ευθύγραμμο βέλος σύνδεσης"/>
          <p:cNvCxnSpPr/>
          <p:nvPr/>
        </p:nvCxnSpPr>
        <p:spPr>
          <a:xfrm flipV="1">
            <a:off x="5580112" y="3140968"/>
            <a:ext cx="2592288" cy="648594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- Ευθύγραμμο βέλος σύνδεσης"/>
          <p:cNvCxnSpPr/>
          <p:nvPr/>
        </p:nvCxnSpPr>
        <p:spPr>
          <a:xfrm>
            <a:off x="5580112" y="4077072"/>
            <a:ext cx="2520280" cy="504056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ύγραμμο βέλος σύνδεσης"/>
          <p:cNvCxnSpPr/>
          <p:nvPr/>
        </p:nvCxnSpPr>
        <p:spPr>
          <a:xfrm flipV="1">
            <a:off x="5596880" y="3861048"/>
            <a:ext cx="2575520" cy="89298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- TextBox"/>
          <p:cNvSpPr txBox="1"/>
          <p:nvPr/>
        </p:nvSpPr>
        <p:spPr>
          <a:xfrm>
            <a:off x="7524328" y="47158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+mn-lt"/>
              </a:rPr>
              <a:t>gamma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rays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5" descr="Σχετική εικόνα"/>
          <p:cNvPicPr>
            <a:picLocks noChangeAspect="1" noChangeArrowheads="1"/>
          </p:cNvPicPr>
          <p:nvPr/>
        </p:nvPicPr>
        <p:blipFill>
          <a:blip r:embed="rId5" cstate="print"/>
          <a:srcRect t="17325" b="19676"/>
          <a:stretch>
            <a:fillRect/>
          </a:stretch>
        </p:blipFill>
        <p:spPr bwMode="auto">
          <a:xfrm>
            <a:off x="5292080" y="4146525"/>
            <a:ext cx="383704" cy="362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323850" y="635000"/>
            <a:ext cx="58324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srgbClr val="424456"/>
                </a:solidFill>
                <a:latin typeface="Trebuchet MS"/>
                <a:cs typeface="Times New Roman" pitchFamily="18" charset="0"/>
              </a:rPr>
              <a:t>FDG-PET </a:t>
            </a:r>
            <a:r>
              <a:rPr lang="el-GR" sz="3200" dirty="0">
                <a:solidFill>
                  <a:srgbClr val="424456"/>
                </a:solidFill>
                <a:latin typeface="Trebuchet MS"/>
                <a:cs typeface="Times New Roman" pitchFamily="18" charset="0"/>
              </a:rPr>
              <a:t>βασικές αρχές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252413" y="1484313"/>
            <a:ext cx="74152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l-GR" sz="2000" dirty="0">
                <a:solidFill>
                  <a:prstClr val="black"/>
                </a:solidFill>
                <a:latin typeface="Georgia" pitchFamily="18" charset="0"/>
              </a:rPr>
              <a:t>Συσσώρευση (</a:t>
            </a:r>
            <a:r>
              <a:rPr lang="en-US" sz="2000" dirty="0">
                <a:solidFill>
                  <a:prstClr val="black"/>
                </a:solidFill>
                <a:latin typeface="Georgia" pitchFamily="18" charset="0"/>
              </a:rPr>
              <a:t>trapping) </a:t>
            </a:r>
            <a:r>
              <a:rPr lang="el-GR" sz="2000" dirty="0">
                <a:solidFill>
                  <a:prstClr val="black"/>
                </a:solidFill>
                <a:latin typeface="Georgia" pitchFamily="18" charset="0"/>
              </a:rPr>
              <a:t>της </a:t>
            </a:r>
            <a:r>
              <a:rPr lang="en-US" sz="2000" dirty="0">
                <a:solidFill>
                  <a:prstClr val="black"/>
                </a:solidFill>
                <a:latin typeface="Georgia" pitchFamily="18" charset="0"/>
              </a:rPr>
              <a:t>FDG </a:t>
            </a:r>
            <a:r>
              <a:rPr lang="el-GR" sz="2000" dirty="0">
                <a:solidFill>
                  <a:prstClr val="black"/>
                </a:solidFill>
                <a:latin typeface="Georgia" pitchFamily="18" charset="0"/>
              </a:rPr>
              <a:t>σε (</a:t>
            </a:r>
            <a:r>
              <a:rPr lang="el-GR" sz="2000" dirty="0" err="1">
                <a:solidFill>
                  <a:prstClr val="black"/>
                </a:solidFill>
                <a:latin typeface="Georgia" pitchFamily="18" charset="0"/>
              </a:rPr>
              <a:t>νεοπλασματικά</a:t>
            </a:r>
            <a:r>
              <a:rPr lang="el-GR" sz="2000" dirty="0">
                <a:solidFill>
                  <a:prstClr val="black"/>
                </a:solidFill>
                <a:latin typeface="Georgia" pitchFamily="18" charset="0"/>
              </a:rPr>
              <a:t>) κύτταρα με αυξημένο μεταβολισμό</a:t>
            </a:r>
          </a:p>
        </p:txBody>
      </p:sp>
      <p:grpSp>
        <p:nvGrpSpPr>
          <p:cNvPr id="2" name="14 - Ομάδα"/>
          <p:cNvGrpSpPr>
            <a:grpSpLocks/>
          </p:cNvGrpSpPr>
          <p:nvPr/>
        </p:nvGrpSpPr>
        <p:grpSpPr bwMode="auto">
          <a:xfrm>
            <a:off x="2124075" y="2852738"/>
            <a:ext cx="6911975" cy="2736850"/>
            <a:chOff x="1259632" y="2637504"/>
            <a:chExt cx="6409152" cy="2519554"/>
          </a:xfrm>
        </p:grpSpPr>
        <p:sp>
          <p:nvSpPr>
            <p:cNvPr id="34" name="33 - Έλλειψη"/>
            <p:cNvSpPr/>
            <p:nvPr/>
          </p:nvSpPr>
          <p:spPr>
            <a:xfrm>
              <a:off x="2484348" y="2637504"/>
              <a:ext cx="4968050" cy="2519554"/>
            </a:xfrm>
            <a:prstGeom prst="ellipse">
              <a:avLst/>
            </a:prstGeom>
            <a:solidFill>
              <a:srgbClr val="53548A">
                <a:lumMod val="20000"/>
                <a:lumOff val="80000"/>
              </a:srgbClr>
            </a:solidFill>
            <a:ln w="2540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l-GR" kern="0">
                <a:solidFill>
                  <a:sysClr val="window" lastClr="FFFFFF"/>
                </a:solidFill>
                <a:latin typeface="Georgia"/>
              </a:endParaRPr>
            </a:p>
          </p:txBody>
        </p:sp>
        <p:sp>
          <p:nvSpPr>
            <p:cNvPr id="35" name="34 - Πεντάγωνο"/>
            <p:cNvSpPr/>
            <p:nvPr/>
          </p:nvSpPr>
          <p:spPr>
            <a:xfrm>
              <a:off x="1259632" y="3501225"/>
              <a:ext cx="1729618" cy="792110"/>
            </a:xfrm>
            <a:prstGeom prst="homePlate">
              <a:avLst/>
            </a:prstGeom>
            <a:solidFill>
              <a:srgbClr val="438086"/>
            </a:solidFill>
            <a:ln w="2540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latin typeface="Georgia"/>
                </a:rPr>
                <a:t>Glucose Transporter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latin typeface="Georgia"/>
                </a:rPr>
                <a:t>(GLUT-1)</a:t>
              </a:r>
              <a:endParaRPr lang="el-GR" sz="1600" kern="0" dirty="0">
                <a:solidFill>
                  <a:sysClr val="window" lastClr="FFFFFF"/>
                </a:solidFill>
                <a:latin typeface="Georgia"/>
              </a:endParaRPr>
            </a:p>
          </p:txBody>
        </p:sp>
        <p:sp>
          <p:nvSpPr>
            <p:cNvPr id="36" name="17 - TextBox"/>
            <p:cNvSpPr txBox="1">
              <a:spLocks noChangeArrowheads="1"/>
            </p:cNvSpPr>
            <p:nvPr/>
          </p:nvSpPr>
          <p:spPr bwMode="auto">
            <a:xfrm>
              <a:off x="2915649" y="3635680"/>
              <a:ext cx="936201" cy="40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000" kern="0" baseline="30000">
                  <a:solidFill>
                    <a:sysClr val="windowText" lastClr="000000"/>
                  </a:solidFill>
                  <a:latin typeface="Georgia" pitchFamily="18" charset="0"/>
                </a:rPr>
                <a:t>18</a:t>
              </a:r>
              <a:r>
                <a:rPr lang="en-US" sz="2000" kern="0">
                  <a:solidFill>
                    <a:sysClr val="windowText" lastClr="000000"/>
                  </a:solidFill>
                  <a:latin typeface="Georgia" pitchFamily="18" charset="0"/>
                </a:rPr>
                <a:t>FDG</a:t>
              </a:r>
              <a:endParaRPr lang="el-GR" sz="2000" kern="0">
                <a:solidFill>
                  <a:sysClr val="windowText" lastClr="000000"/>
                </a:solidFill>
                <a:latin typeface="Georgia" pitchFamily="18" charset="0"/>
              </a:endParaRPr>
            </a:p>
          </p:txBody>
        </p:sp>
        <p:sp>
          <p:nvSpPr>
            <p:cNvPr id="37" name="18 - TextBox"/>
            <p:cNvSpPr txBox="1">
              <a:spLocks noChangeArrowheads="1"/>
            </p:cNvSpPr>
            <p:nvPr/>
          </p:nvSpPr>
          <p:spPr bwMode="auto">
            <a:xfrm>
              <a:off x="5219352" y="3604989"/>
              <a:ext cx="1585360" cy="40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000" kern="0" baseline="30000">
                  <a:solidFill>
                    <a:sysClr val="windowText" lastClr="000000"/>
                  </a:solidFill>
                  <a:latin typeface="Georgia" pitchFamily="18" charset="0"/>
                </a:rPr>
                <a:t>18</a:t>
              </a:r>
              <a:r>
                <a:rPr lang="en-US" sz="2000" kern="0">
                  <a:solidFill>
                    <a:sysClr val="windowText" lastClr="000000"/>
                  </a:solidFill>
                  <a:latin typeface="Georgia" pitchFamily="18" charset="0"/>
                </a:rPr>
                <a:t>FDG-6-P</a:t>
              </a:r>
              <a:endParaRPr lang="el-GR" sz="2000" kern="0">
                <a:solidFill>
                  <a:sysClr val="windowText" lastClr="000000"/>
                </a:solidFill>
                <a:latin typeface="Georgia" pitchFamily="18" charset="0"/>
              </a:endParaRPr>
            </a:p>
          </p:txBody>
        </p:sp>
        <p:cxnSp>
          <p:nvCxnSpPr>
            <p:cNvPr id="43028" name="37 - Ευθύγραμμο βέλος σύνδεσης"/>
            <p:cNvCxnSpPr>
              <a:cxnSpLocks noChangeShapeType="1"/>
              <a:endCxn id="37" idx="1"/>
            </p:cNvCxnSpPr>
            <p:nvPr/>
          </p:nvCxnSpPr>
          <p:spPr bwMode="auto">
            <a:xfrm flipV="1">
              <a:off x="3779158" y="3804405"/>
              <a:ext cx="1441543" cy="15876"/>
            </a:xfrm>
            <a:prstGeom prst="straightConnector1">
              <a:avLst/>
            </a:prstGeom>
            <a:noFill/>
            <a:ln w="28575" algn="ctr">
              <a:solidFill>
                <a:srgbClr val="373864"/>
              </a:solidFill>
              <a:round/>
              <a:headEnd/>
              <a:tailEnd type="arrow" w="med" len="med"/>
            </a:ln>
          </p:spPr>
        </p:cxnSp>
        <p:cxnSp>
          <p:nvCxnSpPr>
            <p:cNvPr id="43029" name="38 - Ευθύγραμμο βέλος σύνδεσης"/>
            <p:cNvCxnSpPr>
              <a:cxnSpLocks noChangeShapeType="1"/>
            </p:cNvCxnSpPr>
            <p:nvPr/>
          </p:nvCxnSpPr>
          <p:spPr bwMode="auto">
            <a:xfrm rot="10800000">
              <a:off x="3779158" y="4002857"/>
              <a:ext cx="1378039" cy="1588"/>
            </a:xfrm>
            <a:prstGeom prst="straightConnector1">
              <a:avLst/>
            </a:prstGeom>
            <a:noFill/>
            <a:ln w="28575" algn="ctr">
              <a:solidFill>
                <a:srgbClr val="373864"/>
              </a:solidFill>
              <a:round/>
              <a:headEnd/>
              <a:tailEnd type="arrow" w="med" len="med"/>
            </a:ln>
          </p:spPr>
        </p:cxnSp>
        <p:cxnSp>
          <p:nvCxnSpPr>
            <p:cNvPr id="43030" name="39 - Ευθύγραμμο βέλος σύνδεσης"/>
            <p:cNvCxnSpPr>
              <a:cxnSpLocks noChangeShapeType="1"/>
            </p:cNvCxnSpPr>
            <p:nvPr/>
          </p:nvCxnSpPr>
          <p:spPr bwMode="auto">
            <a:xfrm flipV="1">
              <a:off x="6660656" y="3788529"/>
              <a:ext cx="1008128" cy="0"/>
            </a:xfrm>
            <a:prstGeom prst="straightConnector1">
              <a:avLst/>
            </a:prstGeom>
            <a:noFill/>
            <a:ln w="28575" algn="ctr">
              <a:solidFill>
                <a:srgbClr val="373864"/>
              </a:solidFill>
              <a:round/>
              <a:headEnd/>
              <a:tailEnd type="arrow" w="med" len="med"/>
            </a:ln>
          </p:spPr>
        </p:cxnSp>
        <p:sp>
          <p:nvSpPr>
            <p:cNvPr id="41" name="40 - Πολλαπλασιασμός"/>
            <p:cNvSpPr/>
            <p:nvPr/>
          </p:nvSpPr>
          <p:spPr>
            <a:xfrm>
              <a:off x="6876840" y="3645910"/>
              <a:ext cx="360644" cy="358057"/>
            </a:xfrm>
            <a:prstGeom prst="mathMultiply">
              <a:avLst/>
            </a:prstGeom>
            <a:solidFill>
              <a:srgbClr val="FF0000"/>
            </a:solidFill>
            <a:ln w="2540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l-GR" kern="0">
                <a:solidFill>
                  <a:sysClr val="window" lastClr="FFFFFF"/>
                </a:solidFill>
                <a:latin typeface="Georgia"/>
              </a:endParaRPr>
            </a:p>
          </p:txBody>
        </p:sp>
        <p:sp>
          <p:nvSpPr>
            <p:cNvPr id="42" name="41 - Πολλαπλασιασμός"/>
            <p:cNvSpPr/>
            <p:nvPr/>
          </p:nvSpPr>
          <p:spPr>
            <a:xfrm>
              <a:off x="4355279" y="3862206"/>
              <a:ext cx="360643" cy="358057"/>
            </a:xfrm>
            <a:prstGeom prst="mathMultiply">
              <a:avLst/>
            </a:prstGeom>
            <a:solidFill>
              <a:srgbClr val="FF0000"/>
            </a:solidFill>
            <a:ln w="25400" cap="flat" cmpd="sng" algn="ctr">
              <a:solidFill>
                <a:srgbClr val="53548A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l-GR" kern="0">
                <a:solidFill>
                  <a:sysClr val="window" lastClr="FFFFFF"/>
                </a:solidFill>
                <a:latin typeface="Georgia"/>
              </a:endParaRPr>
            </a:p>
          </p:txBody>
        </p:sp>
        <p:sp>
          <p:nvSpPr>
            <p:cNvPr id="47" name="33 - TextBox"/>
            <p:cNvSpPr txBox="1">
              <a:spLocks noChangeArrowheads="1"/>
            </p:cNvSpPr>
            <p:nvPr/>
          </p:nvSpPr>
          <p:spPr bwMode="auto">
            <a:xfrm>
              <a:off x="3996108" y="3501225"/>
              <a:ext cx="1152587" cy="306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200" i="1" kern="0" dirty="0" err="1">
                  <a:solidFill>
                    <a:sysClr val="windowText" lastClr="000000"/>
                  </a:solidFill>
                  <a:latin typeface="Georgia" pitchFamily="18" charset="0"/>
                </a:rPr>
                <a:t>Hexokinase</a:t>
              </a:r>
              <a:endParaRPr lang="el-GR" sz="1200" i="1" kern="0" dirty="0">
                <a:solidFill>
                  <a:sysClr val="windowText" lastClr="000000"/>
                </a:solidFill>
                <a:latin typeface="Georgia" pitchFamily="18" charset="0"/>
              </a:endParaRPr>
            </a:p>
          </p:txBody>
        </p:sp>
        <p:sp>
          <p:nvSpPr>
            <p:cNvPr id="48" name="34 - TextBox"/>
            <p:cNvSpPr txBox="1">
              <a:spLocks noChangeArrowheads="1"/>
            </p:cNvSpPr>
            <p:nvPr/>
          </p:nvSpPr>
          <p:spPr bwMode="auto">
            <a:xfrm>
              <a:off x="3996108" y="4148652"/>
              <a:ext cx="1080459" cy="28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100" i="1" kern="0" dirty="0" err="1">
                  <a:solidFill>
                    <a:sysClr val="windowText" lastClr="000000"/>
                  </a:solidFill>
                  <a:latin typeface="Georgia" pitchFamily="18" charset="0"/>
                </a:rPr>
                <a:t>Phosphatase</a:t>
              </a:r>
              <a:endParaRPr lang="el-GR" sz="1100" i="1" kern="0" dirty="0">
                <a:solidFill>
                  <a:sysClr val="windowText" lastClr="000000"/>
                </a:solidFill>
                <a:latin typeface="Georgia" pitchFamily="18" charset="0"/>
              </a:endParaRPr>
            </a:p>
          </p:txBody>
        </p:sp>
      </p:grpSp>
      <p:sp>
        <p:nvSpPr>
          <p:cNvPr id="49" name="48 - Έκρηξη 1"/>
          <p:cNvSpPr/>
          <p:nvPr/>
        </p:nvSpPr>
        <p:spPr>
          <a:xfrm>
            <a:off x="6732588" y="4437063"/>
            <a:ext cx="1079500" cy="863600"/>
          </a:xfrm>
          <a:prstGeom prst="irregularSeal1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50" name="49 - Έλλειψη"/>
          <p:cNvSpPr/>
          <p:nvPr/>
        </p:nvSpPr>
        <p:spPr>
          <a:xfrm>
            <a:off x="6948488" y="4724400"/>
            <a:ext cx="287337" cy="288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51" name="50 - Έλλειψη"/>
          <p:cNvSpPr/>
          <p:nvPr/>
        </p:nvSpPr>
        <p:spPr>
          <a:xfrm>
            <a:off x="7235825" y="4724400"/>
            <a:ext cx="288925" cy="2889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7164388" y="4613275"/>
            <a:ext cx="431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Georgia"/>
              </a:rPr>
              <a:t>e</a:t>
            </a:r>
            <a:r>
              <a:rPr lang="en-US" sz="2000" b="1" baseline="30000" dirty="0">
                <a:solidFill>
                  <a:prstClr val="black"/>
                </a:solidFill>
                <a:latin typeface="Georgia"/>
              </a:rPr>
              <a:t>-</a:t>
            </a:r>
            <a:endParaRPr lang="el-GR" sz="2000" b="1" baseline="300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6875463" y="4613275"/>
            <a:ext cx="504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Georgia"/>
              </a:rPr>
              <a:t>e</a:t>
            </a:r>
            <a:r>
              <a:rPr lang="en-US" sz="2000" b="1" baseline="30000" dirty="0">
                <a:solidFill>
                  <a:prstClr val="white"/>
                </a:solidFill>
                <a:latin typeface="Georgia"/>
              </a:rPr>
              <a:t>+</a:t>
            </a:r>
            <a:endParaRPr lang="el-GR" sz="2000" b="1" baseline="30000" dirty="0">
              <a:solidFill>
                <a:prstClr val="white"/>
              </a:solidFill>
              <a:latin typeface="Georgia"/>
            </a:endParaRPr>
          </a:p>
        </p:txBody>
      </p:sp>
      <p:cxnSp>
        <p:nvCxnSpPr>
          <p:cNvPr id="63" name="62 - Ευθύγραμμο βέλος σύνδεσης"/>
          <p:cNvCxnSpPr/>
          <p:nvPr/>
        </p:nvCxnSpPr>
        <p:spPr>
          <a:xfrm>
            <a:off x="7235825" y="5300663"/>
            <a:ext cx="0" cy="1485900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- Ευθύγραμμο βέλος σύνδεσης"/>
          <p:cNvCxnSpPr/>
          <p:nvPr/>
        </p:nvCxnSpPr>
        <p:spPr>
          <a:xfrm flipV="1">
            <a:off x="7235825" y="2708275"/>
            <a:ext cx="0" cy="1657350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- TextBox"/>
          <p:cNvSpPr txBox="1"/>
          <p:nvPr/>
        </p:nvSpPr>
        <p:spPr>
          <a:xfrm>
            <a:off x="7236296" y="5877272"/>
            <a:ext cx="12239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Georgia"/>
              </a:rPr>
              <a:t>511 </a:t>
            </a:r>
            <a:r>
              <a:rPr lang="en-US" dirty="0" err="1">
                <a:solidFill>
                  <a:prstClr val="black"/>
                </a:solidFill>
                <a:latin typeface="Georgia"/>
              </a:rPr>
              <a:t>KeV</a:t>
            </a:r>
            <a:endParaRPr lang="el-GR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7308850" y="2492375"/>
            <a:ext cx="12239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Georgia"/>
              </a:rPr>
              <a:t>511 </a:t>
            </a:r>
            <a:r>
              <a:rPr lang="en-US" dirty="0" err="1">
                <a:solidFill>
                  <a:prstClr val="black"/>
                </a:solidFill>
                <a:latin typeface="Georgia"/>
              </a:rPr>
              <a:t>KeV</a:t>
            </a:r>
            <a:endParaRPr lang="el-GR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430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1663"/>
            <a:ext cx="1827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3" name="36 - TextBox"/>
          <p:cNvSpPr txBox="1">
            <a:spLocks noChangeArrowheads="1"/>
          </p:cNvSpPr>
          <p:nvPr/>
        </p:nvSpPr>
        <p:spPr bwMode="auto">
          <a:xfrm>
            <a:off x="-180528" y="5085184"/>
            <a:ext cx="2376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b="1" baseline="30000" dirty="0">
                <a:solidFill>
                  <a:prstClr val="black"/>
                </a:solidFill>
                <a:latin typeface="Georgia" pitchFamily="18" charset="0"/>
              </a:rPr>
              <a:t>18</a:t>
            </a:r>
            <a:r>
              <a:rPr lang="en-US" b="1" dirty="0">
                <a:solidFill>
                  <a:prstClr val="black"/>
                </a:solidFill>
                <a:latin typeface="Georgia" pitchFamily="18" charset="0"/>
              </a:rPr>
              <a:t>FDG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</a:rPr>
              <a:t> molecule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Georgia" pitchFamily="18" charset="0"/>
              </a:rPr>
              <a:t>(sugar analogue)</a:t>
            </a:r>
            <a:endParaRPr lang="el-GR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7" name="36 - TextBox"/>
          <p:cNvSpPr txBox="1">
            <a:spLocks noChangeArrowheads="1"/>
          </p:cNvSpPr>
          <p:nvPr/>
        </p:nvSpPr>
        <p:spPr bwMode="auto">
          <a:xfrm>
            <a:off x="5004048" y="2996952"/>
            <a:ext cx="2304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2400" b="1" dirty="0">
                <a:solidFill>
                  <a:prstClr val="black"/>
                </a:solidFill>
                <a:latin typeface="Georgia" pitchFamily="18" charset="0"/>
              </a:rPr>
              <a:t>Cancer Cell</a:t>
            </a:r>
            <a:endParaRPr lang="en-US" sz="24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2" name="Picture 4" descr="C:\Users\User\Desktop\Χωρίς τίτλο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7" y="2594870"/>
            <a:ext cx="9026599" cy="3498426"/>
          </a:xfrm>
          <a:prstGeom prst="rect">
            <a:avLst/>
          </a:prstGeom>
          <a:noFill/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68313" y="838453"/>
            <a:ext cx="42477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hangingPunct="0">
              <a:buClrTx/>
              <a:buSzTx/>
              <a:defRPr/>
            </a:pPr>
            <a:r>
              <a:rPr lang="it-IT" sz="3600" b="1" dirty="0">
                <a:solidFill>
                  <a:srgbClr val="424456"/>
                </a:solidFill>
                <a:latin typeface="Trebuchet MS"/>
              </a:rPr>
              <a:t>PET/CT</a:t>
            </a:r>
            <a:r>
              <a:rPr lang="el-GR" sz="3600" b="1" dirty="0">
                <a:solidFill>
                  <a:srgbClr val="424456"/>
                </a:solidFill>
                <a:latin typeface="Trebuchet MS"/>
              </a:rPr>
              <a:t>  η εξέταση</a:t>
            </a:r>
            <a:endParaRPr lang="it-IT" sz="3600" b="1" dirty="0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395536" y="3356992"/>
            <a:ext cx="1512887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ountouli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436096" y="1268760"/>
            <a:ext cx="4533900" cy="4533900"/>
          </a:xfrm>
          <a:prstGeom prst="rect">
            <a:avLst/>
          </a:prstGeom>
        </p:spPr>
      </p:pic>
      <p:sp>
        <p:nvSpPr>
          <p:cNvPr id="15" name="14 - Ορθογώνιο"/>
          <p:cNvSpPr/>
          <p:nvPr/>
        </p:nvSpPr>
        <p:spPr>
          <a:xfrm>
            <a:off x="107504" y="1124744"/>
            <a:ext cx="6048672" cy="511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  <a:buSzTx/>
              <a:buFontTx/>
              <a:buNone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0242" name="1 - Τίτλος"/>
          <p:cNvSpPr>
            <a:spLocks noGrp="1"/>
          </p:cNvSpPr>
          <p:nvPr>
            <p:ph type="title"/>
          </p:nvPr>
        </p:nvSpPr>
        <p:spPr>
          <a:xfrm>
            <a:off x="107504" y="260648"/>
            <a:ext cx="4752206" cy="1008063"/>
          </a:xfrm>
        </p:spPr>
        <p:txBody>
          <a:bodyPr/>
          <a:lstStyle/>
          <a:p>
            <a:pPr eaLnBrk="1" hangingPunct="1"/>
            <a:r>
              <a:rPr lang="en-US" sz="3200" dirty="0"/>
              <a:t>FDG PET/CT</a:t>
            </a:r>
            <a:r>
              <a:rPr lang="el-GR" sz="3200" dirty="0"/>
              <a:t>: οι εικόνες</a:t>
            </a:r>
          </a:p>
        </p:txBody>
      </p:sp>
      <p:sp>
        <p:nvSpPr>
          <p:cNvPr id="10243" name="13 - TextBox"/>
          <p:cNvSpPr txBox="1">
            <a:spLocks noChangeArrowheads="1"/>
          </p:cNvSpPr>
          <p:nvPr/>
        </p:nvSpPr>
        <p:spPr bwMode="auto">
          <a:xfrm>
            <a:off x="6804248" y="692696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l-GR" sz="2400" dirty="0">
                <a:solidFill>
                  <a:prstClr val="black"/>
                </a:solidFill>
                <a:latin typeface="Georgia" pitchFamily="18" charset="0"/>
              </a:rPr>
              <a:t>Εικόνα </a:t>
            </a:r>
            <a:r>
              <a:rPr lang="en-US" sz="2400" dirty="0">
                <a:solidFill>
                  <a:prstClr val="black"/>
                </a:solidFill>
                <a:latin typeface="Georgia" pitchFamily="18" charset="0"/>
              </a:rPr>
              <a:t>MIP</a:t>
            </a:r>
            <a:endParaRPr lang="el-GR" sz="240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10248" name="Picture 1"/>
          <p:cNvPicPr>
            <a:picLocks noChangeAspect="1" noChangeArrowheads="1"/>
          </p:cNvPicPr>
          <p:nvPr/>
        </p:nvPicPr>
        <p:blipFill>
          <a:blip r:embed="rId5" cstate="print"/>
          <a:srcRect l="22499" t="13387" r="54279" b="62062"/>
          <a:stretch>
            <a:fillRect/>
          </a:stretch>
        </p:blipFill>
        <p:spPr bwMode="auto">
          <a:xfrm>
            <a:off x="251397" y="1268760"/>
            <a:ext cx="2664419" cy="1584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8" name="17 - Ομάδα"/>
          <p:cNvGrpSpPr/>
          <p:nvPr/>
        </p:nvGrpSpPr>
        <p:grpSpPr>
          <a:xfrm>
            <a:off x="231084" y="4365104"/>
            <a:ext cx="5781076" cy="1800200"/>
            <a:chOff x="231084" y="4365104"/>
            <a:chExt cx="5781076" cy="1800200"/>
          </a:xfrm>
        </p:grpSpPr>
        <p:pic>
          <p:nvPicPr>
            <p:cNvPr id="10246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l="45914" t="13387" r="30070" b="62062"/>
            <a:stretch>
              <a:fillRect/>
            </a:stretch>
          </p:blipFill>
          <p:spPr bwMode="auto">
            <a:xfrm>
              <a:off x="231084" y="4509120"/>
              <a:ext cx="2756740" cy="1584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26" name="Picture 2" descr="C:\Users\User\Documents\PET Thyroid-Endo Congress 2017\Eikones PET\FOUNTOULIS, GEORGIOS_20170421_092128Primary.bmp"/>
            <p:cNvPicPr>
              <a:picLocks noChangeAspect="1" noChangeArrowheads="1"/>
            </p:cNvPicPr>
            <p:nvPr/>
          </p:nvPicPr>
          <p:blipFill>
            <a:blip r:embed="rId6" cstate="print"/>
            <a:srcRect l="51807" t="11327" b="60951"/>
            <a:stretch>
              <a:fillRect/>
            </a:stretch>
          </p:blipFill>
          <p:spPr bwMode="auto">
            <a:xfrm>
              <a:off x="3131840" y="4508466"/>
              <a:ext cx="2880320" cy="1656838"/>
            </a:xfrm>
            <a:prstGeom prst="rect">
              <a:avLst/>
            </a:prstGeom>
            <a:noFill/>
          </p:spPr>
        </p:pic>
        <p:sp>
          <p:nvSpPr>
            <p:cNvPr id="16" name="15 - TextBox"/>
            <p:cNvSpPr txBox="1"/>
            <p:nvPr/>
          </p:nvSpPr>
          <p:spPr>
            <a:xfrm>
              <a:off x="1475656" y="4365104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n-US" b="1" dirty="0">
                  <a:latin typeface="Georgia"/>
                </a:rPr>
                <a:t>fused PET/CT</a:t>
              </a:r>
              <a:endParaRPr lang="el-GR" b="1" dirty="0">
                <a:latin typeface="Georgia"/>
              </a:endParaRPr>
            </a:p>
          </p:txBody>
        </p:sp>
      </p:grpSp>
      <p:sp>
        <p:nvSpPr>
          <p:cNvPr id="17" name="16 - TextBox"/>
          <p:cNvSpPr txBox="1"/>
          <p:nvPr/>
        </p:nvSpPr>
        <p:spPr>
          <a:xfrm>
            <a:off x="395536" y="11247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b="1" dirty="0">
                <a:latin typeface="Georgia"/>
              </a:rPr>
              <a:t>CT</a:t>
            </a:r>
            <a:endParaRPr lang="el-GR" b="1" dirty="0">
              <a:latin typeface="Georgia"/>
            </a:endParaRPr>
          </a:p>
        </p:txBody>
      </p:sp>
      <p:sp>
        <p:nvSpPr>
          <p:cNvPr id="19" name="1 - Τίτλος"/>
          <p:cNvSpPr txBox="1">
            <a:spLocks/>
          </p:cNvSpPr>
          <p:nvPr/>
        </p:nvSpPr>
        <p:spPr bwMode="auto">
          <a:xfrm>
            <a:off x="107504" y="6237312"/>
            <a:ext cx="76328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l-GR" sz="2200" dirty="0" err="1">
                <a:solidFill>
                  <a:prstClr val="black"/>
                </a:solidFill>
                <a:latin typeface="Georgia"/>
              </a:rPr>
              <a:t>Αδενο</a:t>
            </a:r>
            <a:r>
              <a:rPr lang="en-US" sz="2200" dirty="0">
                <a:solidFill>
                  <a:prstClr val="black"/>
                </a:solidFill>
                <a:latin typeface="Georgia"/>
              </a:rPr>
              <a:t>Ca</a:t>
            </a:r>
            <a:r>
              <a:rPr lang="el-GR" sz="2200" dirty="0">
                <a:solidFill>
                  <a:prstClr val="black"/>
                </a:solidFill>
                <a:latin typeface="Georgia"/>
              </a:rPr>
              <a:t> Πνεύμονα με εκτεταμένη </a:t>
            </a:r>
            <a:r>
              <a:rPr lang="el-GR" sz="2200" dirty="0" err="1">
                <a:solidFill>
                  <a:prstClr val="black"/>
                </a:solidFill>
                <a:latin typeface="Georgia"/>
              </a:rPr>
              <a:t>λεμφαδενική</a:t>
            </a:r>
            <a:r>
              <a:rPr lang="el-GR" sz="2200" dirty="0">
                <a:solidFill>
                  <a:prstClr val="black"/>
                </a:solidFill>
                <a:latin typeface="Georgia"/>
              </a:rPr>
              <a:t> νόσο</a:t>
            </a:r>
          </a:p>
        </p:txBody>
      </p:sp>
      <p:pic>
        <p:nvPicPr>
          <p:cNvPr id="12" name="Picture 2" descr="C:\Users\User\Documents\PET Thyroid-Endo Congress 2017\Eikones PET\FOUNTOULIS, GEORGIOS_20170421_092128Primary.bmp"/>
          <p:cNvPicPr>
            <a:picLocks noChangeAspect="1" noChangeArrowheads="1"/>
          </p:cNvPicPr>
          <p:nvPr/>
        </p:nvPicPr>
        <p:blipFill>
          <a:blip r:embed="rId6" cstate="print"/>
          <a:srcRect t="11327" r="50603" b="60951"/>
          <a:stretch>
            <a:fillRect/>
          </a:stretch>
        </p:blipFill>
        <p:spPr bwMode="auto">
          <a:xfrm>
            <a:off x="3059832" y="1124744"/>
            <a:ext cx="2952328" cy="1656838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 l="22499" t="52445" r="53343" b="21888"/>
          <a:stretch>
            <a:fillRect/>
          </a:stretch>
        </p:blipFill>
        <p:spPr bwMode="auto">
          <a:xfrm>
            <a:off x="179512" y="2708920"/>
            <a:ext cx="2771800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2" descr="C:\Users\User\Documents\PET Thyroid-Endo Congress 2017\Eikones PET\FOUNTOULIS, GEORGIOS_20170421_092128Primary.bmp"/>
          <p:cNvPicPr>
            <a:picLocks noChangeAspect="1" noChangeArrowheads="1"/>
          </p:cNvPicPr>
          <p:nvPr/>
        </p:nvPicPr>
        <p:blipFill>
          <a:blip r:embed="rId6" cstate="print"/>
          <a:srcRect t="61472" r="50603" b="10817"/>
          <a:stretch>
            <a:fillRect/>
          </a:stretch>
        </p:blipFill>
        <p:spPr bwMode="auto">
          <a:xfrm>
            <a:off x="3059832" y="2708920"/>
            <a:ext cx="2952328" cy="1656184"/>
          </a:xfrm>
          <a:prstGeom prst="rect">
            <a:avLst/>
          </a:prstGeom>
          <a:noFill/>
        </p:spPr>
      </p:pic>
      <p:sp>
        <p:nvSpPr>
          <p:cNvPr id="20" name="19 - TextBox"/>
          <p:cNvSpPr txBox="1"/>
          <p:nvPr/>
        </p:nvSpPr>
        <p:spPr>
          <a:xfrm>
            <a:off x="2915816" y="11247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b="1" dirty="0">
                <a:latin typeface="Georgia"/>
              </a:rPr>
              <a:t>CT</a:t>
            </a:r>
            <a:endParaRPr lang="el-GR" b="1" dirty="0">
              <a:latin typeface="Georgia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107504" y="26996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Georgia"/>
              </a:rPr>
              <a:t>PET</a:t>
            </a:r>
            <a:endParaRPr lang="el-GR" b="1" dirty="0">
              <a:solidFill>
                <a:schemeClr val="tx1"/>
              </a:solidFill>
              <a:latin typeface="Georgia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2627784" y="26996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Georgia"/>
              </a:rPr>
              <a:t>PET</a:t>
            </a:r>
            <a:endParaRPr lang="el-GR" b="1" dirty="0">
              <a:solidFill>
                <a:schemeClr val="tx1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4 - TextBox"/>
          <p:cNvSpPr txBox="1">
            <a:spLocks noChangeArrowheads="1"/>
          </p:cNvSpPr>
          <p:nvPr/>
        </p:nvSpPr>
        <p:spPr bwMode="auto">
          <a:xfrm>
            <a:off x="251520" y="1260500"/>
            <a:ext cx="7056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Georgia" pitchFamily="18" charset="0"/>
              </a:rPr>
              <a:t>Rotating 3D-MIP </a:t>
            </a:r>
            <a:r>
              <a:rPr lang="el-GR" dirty="0">
                <a:solidFill>
                  <a:prstClr val="black"/>
                </a:solidFill>
                <a:latin typeface="Georgia" pitchFamily="18" charset="0"/>
              </a:rPr>
              <a:t>εικόνες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</a:rPr>
              <a:t>    (</a:t>
            </a:r>
            <a:r>
              <a:rPr lang="en-US" b="1" i="1" dirty="0">
                <a:solidFill>
                  <a:prstClr val="black"/>
                </a:solidFill>
                <a:latin typeface="Georgia" pitchFamily="18" charset="0"/>
              </a:rPr>
              <a:t>M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</a:rPr>
              <a:t>aximum </a:t>
            </a:r>
            <a:r>
              <a:rPr lang="en-US" b="1" i="1" dirty="0">
                <a:solidFill>
                  <a:prstClr val="black"/>
                </a:solidFill>
                <a:latin typeface="Georgia" pitchFamily="18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</a:rPr>
              <a:t>ntensity </a:t>
            </a:r>
            <a:r>
              <a:rPr lang="en-US" b="1" i="1" dirty="0">
                <a:solidFill>
                  <a:prstClr val="black"/>
                </a:solidFill>
                <a:latin typeface="Georgia" pitchFamily="18" charset="0"/>
              </a:rPr>
              <a:t>P</a:t>
            </a:r>
            <a:r>
              <a:rPr lang="en-US" dirty="0">
                <a:solidFill>
                  <a:prstClr val="black"/>
                </a:solidFill>
                <a:latin typeface="Georgia" pitchFamily="18" charset="0"/>
              </a:rPr>
              <a:t>rojection)  </a:t>
            </a:r>
            <a:endParaRPr lang="el-GR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4579" name="1 - Τίτλος"/>
          <p:cNvSpPr>
            <a:spLocks noGrp="1"/>
          </p:cNvSpPr>
          <p:nvPr>
            <p:ph type="title"/>
          </p:nvPr>
        </p:nvSpPr>
        <p:spPr>
          <a:xfrm>
            <a:off x="251396" y="332705"/>
            <a:ext cx="5256708" cy="1008063"/>
          </a:xfrm>
        </p:spPr>
        <p:txBody>
          <a:bodyPr/>
          <a:lstStyle/>
          <a:p>
            <a:pPr eaLnBrk="1" hangingPunct="1"/>
            <a:r>
              <a:rPr lang="en-US" sz="3200" dirty="0"/>
              <a:t>FDG - PET/CT</a:t>
            </a:r>
            <a:r>
              <a:rPr lang="el-GR" sz="3200" dirty="0"/>
              <a:t>: οι εικόνες</a:t>
            </a:r>
          </a:p>
        </p:txBody>
      </p:sp>
      <p:pic>
        <p:nvPicPr>
          <p:cNvPr id="7" name="40331891-Norma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>
            <a:lum bright="-8000" contrast="6000"/>
          </a:blip>
          <a:srcRect l="12245" r="4082" b="8549"/>
          <a:stretch>
            <a:fillRect/>
          </a:stretch>
        </p:blipFill>
        <p:spPr bwMode="auto">
          <a:xfrm>
            <a:off x="5325755" y="1772816"/>
            <a:ext cx="263062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TextBox"/>
          <p:cNvSpPr txBox="1"/>
          <p:nvPr/>
        </p:nvSpPr>
        <p:spPr>
          <a:xfrm>
            <a:off x="5148064" y="6093296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l-GR" dirty="0">
                <a:solidFill>
                  <a:prstClr val="black"/>
                </a:solidFill>
                <a:latin typeface="Georgia"/>
              </a:rPr>
              <a:t>Φυσιολογικός Ασθενής</a:t>
            </a:r>
            <a:r>
              <a:rPr lang="en-US" dirty="0">
                <a:solidFill>
                  <a:prstClr val="black"/>
                </a:solidFill>
                <a:latin typeface="Georgia"/>
              </a:rPr>
              <a:t> </a:t>
            </a:r>
            <a:endParaRPr lang="el-GR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5" cstate="print"/>
          <a:srcRect l="57397" t="50467" r="9802"/>
          <a:stretch>
            <a:fillRect/>
          </a:stretch>
        </p:blipFill>
        <p:spPr bwMode="auto">
          <a:xfrm>
            <a:off x="1331640" y="1844824"/>
            <a:ext cx="2690547" cy="40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 txBox="1">
            <a:spLocks/>
          </p:cNvSpPr>
          <p:nvPr/>
        </p:nvSpPr>
        <p:spPr bwMode="auto">
          <a:xfrm>
            <a:off x="755576" y="5949280"/>
            <a:ext cx="37444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el-GR" dirty="0" err="1">
                <a:solidFill>
                  <a:prstClr val="black"/>
                </a:solidFill>
                <a:latin typeface="Georgia"/>
              </a:rPr>
              <a:t>Αδενο</a:t>
            </a:r>
            <a:r>
              <a:rPr lang="en-US" dirty="0">
                <a:solidFill>
                  <a:prstClr val="black"/>
                </a:solidFill>
                <a:latin typeface="Georgia"/>
              </a:rPr>
              <a:t>Ca</a:t>
            </a:r>
            <a:r>
              <a:rPr lang="el-GR" dirty="0">
                <a:solidFill>
                  <a:prstClr val="black"/>
                </a:solidFill>
                <a:latin typeface="Georgia"/>
              </a:rPr>
              <a:t> Πνεύμονα με διηθημένους λεμφαδένες</a:t>
            </a:r>
          </a:p>
        </p:txBody>
      </p:sp>
      <p:sp>
        <p:nvSpPr>
          <p:cNvPr id="14" name="13 - Δεξιό βέλος"/>
          <p:cNvSpPr/>
          <p:nvPr/>
        </p:nvSpPr>
        <p:spPr>
          <a:xfrm rot="10800000">
            <a:off x="3131841" y="3068960"/>
            <a:ext cx="431800" cy="1428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6" name="15 - Δεξιό βέλος"/>
          <p:cNvSpPr/>
          <p:nvPr/>
        </p:nvSpPr>
        <p:spPr>
          <a:xfrm>
            <a:off x="2195984" y="2996952"/>
            <a:ext cx="431800" cy="14446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7" name="16 - Δεξιό βέλος"/>
          <p:cNvSpPr/>
          <p:nvPr/>
        </p:nvSpPr>
        <p:spPr>
          <a:xfrm>
            <a:off x="1763688" y="3284537"/>
            <a:ext cx="431800" cy="14446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- Τίτλος"/>
          <p:cNvSpPr>
            <a:spLocks noGrp="1"/>
          </p:cNvSpPr>
          <p:nvPr>
            <p:ph type="title"/>
          </p:nvPr>
        </p:nvSpPr>
        <p:spPr>
          <a:xfrm>
            <a:off x="287524" y="610828"/>
            <a:ext cx="8424936" cy="7921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200" dirty="0"/>
              <a:t>Η μεγάλη πλειοψηφία των λεμφωμάτων προσλαμβάνουν την </a:t>
            </a:r>
            <a:r>
              <a:rPr lang="en-US" sz="2200" dirty="0"/>
              <a:t>FDG</a:t>
            </a:r>
            <a:endParaRPr lang="el-GR" sz="2200" dirty="0"/>
          </a:p>
        </p:txBody>
      </p:sp>
      <p:sp>
        <p:nvSpPr>
          <p:cNvPr id="13" name="TextBox 8"/>
          <p:cNvSpPr txBox="1"/>
          <p:nvPr/>
        </p:nvSpPr>
        <p:spPr>
          <a:xfrm>
            <a:off x="5148064" y="6361583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Barrington et al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Clin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Oncol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2014</a:t>
            </a:r>
          </a:p>
        </p:txBody>
      </p:sp>
      <p:pic>
        <p:nvPicPr>
          <p:cNvPr id="4" name="Εικόνα 3" descr="Εικόνα που περιέχει φωτογραφία, διαφορετικός, απομακρυσμένος, λευκό&#10;&#10;Περιγραφή που δημιουργήθηκε αυτόματα">
            <a:extLst>
              <a:ext uri="{FF2B5EF4-FFF2-40B4-BE49-F238E27FC236}">
                <a16:creationId xmlns:a16="http://schemas.microsoft.com/office/drawing/2014/main" id="{6E5A8746-E0AD-4CD7-8BD8-99FCBF52F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7180" r="30616" b="8657"/>
          <a:stretch/>
        </p:blipFill>
        <p:spPr>
          <a:xfrm>
            <a:off x="3347864" y="1638092"/>
            <a:ext cx="2142554" cy="3816424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B762FCC-9D42-44D1-81C8-D4A108378D04}"/>
              </a:ext>
            </a:extLst>
          </p:cNvPr>
          <p:cNvSpPr/>
          <p:nvPr/>
        </p:nvSpPr>
        <p:spPr>
          <a:xfrm>
            <a:off x="3969791" y="1268760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DLBCL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7" name="Εικόνα 6" descr="Εικόνα που περιέχει ζώο, φωτογραφία, λευκό&#10;&#10;Περιγραφή που δημιουργήθηκε αυτόματα">
            <a:extLst>
              <a:ext uri="{FF2B5EF4-FFF2-40B4-BE49-F238E27FC236}">
                <a16:creationId xmlns:a16="http://schemas.microsoft.com/office/drawing/2014/main" id="{77FC9BB3-F4E4-4B1E-A743-EF0E4C078D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9" t="8456" r="29404" b="8466"/>
          <a:stretch/>
        </p:blipFill>
        <p:spPr>
          <a:xfrm>
            <a:off x="671102" y="1638092"/>
            <a:ext cx="2102716" cy="3816424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8E966C4-323A-4D03-95B4-1B1D03BB9F0D}"/>
              </a:ext>
            </a:extLst>
          </p:cNvPr>
          <p:cNvSpPr/>
          <p:nvPr/>
        </p:nvSpPr>
        <p:spPr>
          <a:xfrm>
            <a:off x="1048796" y="1259468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Hodgkin L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FADC200-9CEE-4084-B6AC-10142313304A}"/>
              </a:ext>
            </a:extLst>
          </p:cNvPr>
          <p:cNvSpPr/>
          <p:nvPr/>
        </p:nvSpPr>
        <p:spPr>
          <a:xfrm>
            <a:off x="179512" y="5949280"/>
            <a:ext cx="5803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Εξαιρέσεις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: MALT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Small lymphocytic lymphoma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1" name="Εικόνα 10" descr="Εικόνα που περιέχει φωτογραφία, λευκό, διαφορετικός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954B499F-5E9B-4BA6-9C8F-8BCF6C461D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t="8456" r="30616" b="8466"/>
          <a:stretch/>
        </p:blipFill>
        <p:spPr>
          <a:xfrm>
            <a:off x="6112096" y="1628800"/>
            <a:ext cx="2343910" cy="3825716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B4323C0A-A4CD-4DC1-ACF0-AC4515E0602E}"/>
              </a:ext>
            </a:extLst>
          </p:cNvPr>
          <p:cNvSpPr/>
          <p:nvPr/>
        </p:nvSpPr>
        <p:spPr>
          <a:xfrm>
            <a:off x="6600152" y="1259468"/>
            <a:ext cx="1564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Follicular L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539552" y="620687"/>
            <a:ext cx="7848871" cy="1152129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  <a:defRPr/>
            </a:pPr>
            <a:r>
              <a:rPr lang="en-US" sz="3200" dirty="0"/>
              <a:t>FDG</a:t>
            </a:r>
            <a:r>
              <a:rPr lang="el-GR" sz="3200" dirty="0"/>
              <a:t>-</a:t>
            </a:r>
            <a:r>
              <a:rPr lang="en-US" sz="3200" dirty="0"/>
              <a:t>PET</a:t>
            </a:r>
            <a:r>
              <a:rPr lang="el-GR" sz="3200" dirty="0"/>
              <a:t>/</a:t>
            </a:r>
            <a:r>
              <a:rPr lang="en-US" sz="3200" dirty="0"/>
              <a:t>CT</a:t>
            </a:r>
            <a:r>
              <a:rPr lang="el-GR" sz="3200" dirty="0"/>
              <a:t> </a:t>
            </a:r>
            <a:r>
              <a:rPr lang="en-US" sz="3200" dirty="0">
                <a:latin typeface="+mn-lt"/>
              </a:rPr>
              <a:t>&amp; </a:t>
            </a:r>
            <a:r>
              <a:rPr lang="el-GR" sz="3200" dirty="0"/>
              <a:t>Λέμφωμα </a:t>
            </a:r>
            <a:r>
              <a:rPr lang="en-US" sz="3200" dirty="0"/>
              <a:t>Hodgkin</a:t>
            </a:r>
            <a:br>
              <a:rPr lang="en-US" sz="3200" dirty="0"/>
            </a:br>
            <a:r>
              <a:rPr lang="el-GR" sz="3200" dirty="0"/>
              <a:t>Αρχική Σταδιοποίηση</a:t>
            </a:r>
            <a:r>
              <a:rPr lang="en-US" sz="3200" dirty="0"/>
              <a:t> </a:t>
            </a:r>
            <a:endParaRPr lang="el-GR" sz="3200" dirty="0"/>
          </a:p>
        </p:txBody>
      </p:sp>
      <p:sp>
        <p:nvSpPr>
          <p:cNvPr id="3" name="TextBox 8"/>
          <p:cNvSpPr txBox="1"/>
          <p:nvPr/>
        </p:nvSpPr>
        <p:spPr>
          <a:xfrm>
            <a:off x="5940152" y="623731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El-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Galaly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et al 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Sem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Nuc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Med 2018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5148064" y="6525344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Barrington et al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Clin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Oncol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2014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576064" y="2309678"/>
            <a:ext cx="8676456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Αυξημένη Ευαισθησία στην ανίχνευση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Λεμφαδενικής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&amp;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Εξωλεμφαδενικής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νόσου (σπλήνας, οστικός μυελός, ήπαρ..)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Άνοδος του κλινικού σταδίου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upstaging): 15-30%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ασθενών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Τροποποίηση  θεραπείας: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1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-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0%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ασθενών  </a:t>
            </a:r>
          </a:p>
        </p:txBody>
      </p:sp>
      <p:sp>
        <p:nvSpPr>
          <p:cNvPr id="7" name="6 - Βέλος προς τα κάτω"/>
          <p:cNvSpPr/>
          <p:nvPr/>
        </p:nvSpPr>
        <p:spPr>
          <a:xfrm rot="10800000">
            <a:off x="107504" y="2276872"/>
            <a:ext cx="432048" cy="72008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7 - Βέλος προς τα κάτω"/>
          <p:cNvSpPr/>
          <p:nvPr/>
        </p:nvSpPr>
        <p:spPr>
          <a:xfrm rot="10800000">
            <a:off x="107504" y="3501008"/>
            <a:ext cx="432048" cy="72008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Τίτλος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638" cy="1124743"/>
          </a:xfrm>
        </p:spPr>
        <p:txBody>
          <a:bodyPr/>
          <a:lstStyle/>
          <a:p>
            <a:pPr algn="ctr"/>
            <a:r>
              <a:rPr lang="el-GR" sz="3200" dirty="0">
                <a:solidFill>
                  <a:schemeClr val="bg1"/>
                </a:solidFill>
                <a:cs typeface="Arial" charset="0"/>
              </a:rPr>
              <a:t>Επανεκτίμηση μετά από θεραπεία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53252" name="Rectangle 1"/>
          <p:cNvSpPr>
            <a:spLocks noChangeArrowheads="1"/>
          </p:cNvSpPr>
          <p:nvPr/>
        </p:nvSpPr>
        <p:spPr bwMode="auto">
          <a:xfrm>
            <a:off x="251520" y="1701969"/>
            <a:ext cx="88204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ΔΔ υπολειπόμενης μάζας: βιώσιμος/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νεοπλασματικός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ή ουλώδης ιστός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88032" y="1125905"/>
            <a:ext cx="882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“Standard of care for remission assessment in FDG-avid lymphoma” 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5" name="Εικόνα 4" descr="Εικόνα που περιέχει καθιστός, μαύρο, ρόδα, φως&#10;&#10;Περιγραφή που δημιουργήθηκε αυτόματα">
            <a:extLst>
              <a:ext uri="{FF2B5EF4-FFF2-40B4-BE49-F238E27FC236}">
                <a16:creationId xmlns:a16="http://schemas.microsoft.com/office/drawing/2014/main" id="{512C19D2-2368-430A-B634-38787FE81F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 b="15700"/>
          <a:stretch/>
        </p:blipFill>
        <p:spPr>
          <a:xfrm>
            <a:off x="959446" y="2348880"/>
            <a:ext cx="3396530" cy="2126410"/>
          </a:xfrm>
          <a:prstGeom prst="rect">
            <a:avLst/>
          </a:prstGeom>
        </p:spPr>
      </p:pic>
      <p:pic>
        <p:nvPicPr>
          <p:cNvPr id="6" name="Εικόνα 5" descr="Εικόνα που περιέχει μαύρο, ρόδα, καθιστός, σοκολάτα&#10;&#10;Περιγραφή που δημιουργήθηκε αυτόματα">
            <a:extLst>
              <a:ext uri="{FF2B5EF4-FFF2-40B4-BE49-F238E27FC236}">
                <a16:creationId xmlns:a16="http://schemas.microsoft.com/office/drawing/2014/main" id="{35961EA2-0911-4295-8696-39F27441C5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 b="15700"/>
          <a:stretch/>
        </p:blipFill>
        <p:spPr>
          <a:xfrm>
            <a:off x="5171566" y="2382710"/>
            <a:ext cx="3396530" cy="2126410"/>
          </a:xfrm>
          <a:prstGeom prst="rect">
            <a:avLst/>
          </a:prstGeom>
        </p:spPr>
      </p:pic>
      <p:sp>
        <p:nvSpPr>
          <p:cNvPr id="7" name="13 - Δεξιό βέλος">
            <a:extLst>
              <a:ext uri="{FF2B5EF4-FFF2-40B4-BE49-F238E27FC236}">
                <a16:creationId xmlns:a16="http://schemas.microsoft.com/office/drawing/2014/main" id="{16B8F397-80DA-4DF2-B8F5-ECE65AAF5AC5}"/>
              </a:ext>
            </a:extLst>
          </p:cNvPr>
          <p:cNvSpPr/>
          <p:nvPr/>
        </p:nvSpPr>
        <p:spPr>
          <a:xfrm rot="8495619">
            <a:off x="2971624" y="2754601"/>
            <a:ext cx="418915" cy="245264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13 - Δεξιό βέλος">
            <a:extLst>
              <a:ext uri="{FF2B5EF4-FFF2-40B4-BE49-F238E27FC236}">
                <a16:creationId xmlns:a16="http://schemas.microsoft.com/office/drawing/2014/main" id="{ECB0E8C4-4E0F-4ECF-AE85-C3D9F00CA616}"/>
              </a:ext>
            </a:extLst>
          </p:cNvPr>
          <p:cNvSpPr/>
          <p:nvPr/>
        </p:nvSpPr>
        <p:spPr>
          <a:xfrm rot="8495619">
            <a:off x="7041776" y="2769851"/>
            <a:ext cx="418915" cy="245264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1" name="Εικόνα 10" descr="Εικόνα που περιέχει φαγητό, πίνακας, κέικ&#10;&#10;Περιγραφή που δημιουργήθηκε αυτόματα">
            <a:extLst>
              <a:ext uri="{FF2B5EF4-FFF2-40B4-BE49-F238E27FC236}">
                <a16:creationId xmlns:a16="http://schemas.microsoft.com/office/drawing/2014/main" id="{DB6969B8-7197-4590-A20C-7619078EA8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 b="15700"/>
          <a:stretch/>
        </p:blipFill>
        <p:spPr>
          <a:xfrm>
            <a:off x="936053" y="4541370"/>
            <a:ext cx="3396530" cy="2055982"/>
          </a:xfrm>
          <a:prstGeom prst="rect">
            <a:avLst/>
          </a:prstGeom>
        </p:spPr>
      </p:pic>
      <p:pic>
        <p:nvPicPr>
          <p:cNvPr id="12" name="Εικόνα 11" descr="Εικόνα που περιέχει φως, καθιστός, κυκλοφορία, φωτισ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7F329152-06E9-4FEF-A95E-659ADE766B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 b="15700"/>
          <a:stretch/>
        </p:blipFill>
        <p:spPr>
          <a:xfrm>
            <a:off x="5171566" y="4541370"/>
            <a:ext cx="3396530" cy="2055982"/>
          </a:xfrm>
          <a:prstGeom prst="rect">
            <a:avLst/>
          </a:prstGeom>
        </p:spPr>
      </p:pic>
      <p:sp>
        <p:nvSpPr>
          <p:cNvPr id="13" name="13 - Δεξιό βέλος">
            <a:extLst>
              <a:ext uri="{FF2B5EF4-FFF2-40B4-BE49-F238E27FC236}">
                <a16:creationId xmlns:a16="http://schemas.microsoft.com/office/drawing/2014/main" id="{197E9381-0830-4714-A2A6-6268F87EA2C6}"/>
              </a:ext>
            </a:extLst>
          </p:cNvPr>
          <p:cNvSpPr/>
          <p:nvPr/>
        </p:nvSpPr>
        <p:spPr>
          <a:xfrm rot="8495619">
            <a:off x="2949533" y="4948931"/>
            <a:ext cx="418915" cy="245264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13 - Δεξιό βέλος">
            <a:extLst>
              <a:ext uri="{FF2B5EF4-FFF2-40B4-BE49-F238E27FC236}">
                <a16:creationId xmlns:a16="http://schemas.microsoft.com/office/drawing/2014/main" id="{A3378A80-0A8C-4DC5-9A33-4ADE54227DC4}"/>
              </a:ext>
            </a:extLst>
          </p:cNvPr>
          <p:cNvSpPr/>
          <p:nvPr/>
        </p:nvSpPr>
        <p:spPr>
          <a:xfrm rot="8495619">
            <a:off x="7029310" y="4948930"/>
            <a:ext cx="418915" cy="245264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rebuchet MS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rebuchet MS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6699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8CA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9430</TotalTime>
  <Words>938</Words>
  <Application>Microsoft Office PowerPoint</Application>
  <PresentationFormat>Προβολή στην οθόνη (4:3)</PresentationFormat>
  <Paragraphs>153</Paragraphs>
  <Slides>15</Slides>
  <Notes>15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10</vt:i4>
      </vt:variant>
      <vt:variant>
        <vt:lpstr>Τίτλοι διαφανειών</vt:lpstr>
      </vt:variant>
      <vt:variant>
        <vt:i4>15</vt:i4>
      </vt:variant>
    </vt:vector>
  </HeadingPairs>
  <TitlesOfParts>
    <vt:vector size="34" baseType="lpstr">
      <vt:lpstr>Arial</vt:lpstr>
      <vt:lpstr>Calibri</vt:lpstr>
      <vt:lpstr>Georgia</vt:lpstr>
      <vt:lpstr>Tahoma</vt:lpstr>
      <vt:lpstr>Times New Roman</vt:lpstr>
      <vt:lpstr>Trebuchet MS</vt:lpstr>
      <vt:lpstr>Verdana</vt:lpstr>
      <vt:lpstr>Wingdings</vt:lpstr>
      <vt:lpstr>Wingdings 2</vt:lpstr>
      <vt:lpstr>Θέμα του Office</vt:lpstr>
      <vt:lpstr>Θέμα του Office</vt:lpstr>
      <vt:lpstr>3_Αστικό</vt:lpstr>
      <vt:lpstr>8_Αστικό</vt:lpstr>
      <vt:lpstr>9_Αστικό</vt:lpstr>
      <vt:lpstr>10_Αστικό</vt:lpstr>
      <vt:lpstr>1_Default Design</vt:lpstr>
      <vt:lpstr>5_Αστικό</vt:lpstr>
      <vt:lpstr>Αστικό</vt:lpstr>
      <vt:lpstr>1_Αστικό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FDG PET/CT: οι εικόνες</vt:lpstr>
      <vt:lpstr>FDG - PET/CT: οι εικόνες</vt:lpstr>
      <vt:lpstr>Η μεγάλη πλειοψηφία των λεμφωμάτων προσλαμβάνουν την FDG</vt:lpstr>
      <vt:lpstr>FDG-PET/CT &amp; Λέμφωμα Hodgkin Αρχική Σταδιοποίηση </vt:lpstr>
      <vt:lpstr>Επανεκτίμηση μετά από θεραπεία</vt:lpstr>
      <vt:lpstr>PET &amp; Λέμφωμα: Εφαρμογές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Student</dc:creator>
  <cp:lastModifiedBy>Nik Papathanasiou</cp:lastModifiedBy>
  <cp:revision>1633</cp:revision>
  <cp:lastPrinted>1601-01-01T00:00:00Z</cp:lastPrinted>
  <dcterms:created xsi:type="dcterms:W3CDTF">2010-08-30T08:13:07Z</dcterms:created>
  <dcterms:modified xsi:type="dcterms:W3CDTF">2020-06-10T19:55:41Z</dcterms:modified>
</cp:coreProperties>
</file>