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11_7111EE3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4"/>
  </p:sldMasterIdLst>
  <p:notesMasterIdLst>
    <p:notesMasterId r:id="rId24"/>
  </p:notesMasterIdLst>
  <p:sldIdLst>
    <p:sldId id="257" r:id="rId5"/>
    <p:sldId id="268" r:id="rId6"/>
    <p:sldId id="256" r:id="rId7"/>
    <p:sldId id="258" r:id="rId8"/>
    <p:sldId id="270" r:id="rId9"/>
    <p:sldId id="260" r:id="rId10"/>
    <p:sldId id="259" r:id="rId11"/>
    <p:sldId id="275" r:id="rId12"/>
    <p:sldId id="271" r:id="rId13"/>
    <p:sldId id="272" r:id="rId14"/>
    <p:sldId id="273" r:id="rId15"/>
    <p:sldId id="262" r:id="rId16"/>
    <p:sldId id="263" r:id="rId17"/>
    <p:sldId id="264" r:id="rId18"/>
    <p:sldId id="265" r:id="rId19"/>
    <p:sldId id="274" r:id="rId20"/>
    <p:sldId id="267" r:id="rId21"/>
    <p:sldId id="266" r:id="rId22"/>
    <p:sldId id="276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DEC9F8-ADA2-9F2E-5975-47BA9F22EDBD}" name="ΓΙΑΚΟΥΜΗ ΧΡΥΣΟΒΑΛΑΝΤΟΥ" initials="ΧΓ" userId="S::up1084850@upatras.gr::832fc899-c797-406c-a4c3-75079dcd21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modernComment_111_7111EE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2F9337-A98D-40BF-8823-281590DC0EB3}" authorId="{EBDEC9F8-ADA2-9F2E-5975-47BA9F22EDBD}" created="2024-12-15T23:08:55.480">
    <pc:sldMkLst xmlns:pc="http://schemas.microsoft.com/office/powerpoint/2013/main/command">
      <pc:docMk/>
      <pc:sldMk cId="1897000511" sldId="273"/>
    </pc:sldMkLst>
    <p188:txBody>
      <a:bodyPr/>
      <a:lstStyle/>
      <a:p>
        <a:r>
          <a:rPr lang="el-GR"/>
          <a:t>https://www.researchgate.net/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DED6-C664-480D-A06C-C0B646B17A0F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51F2-298C-478D-8235-EC5BA5C116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8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35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6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22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52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00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10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49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24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0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3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81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54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52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01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992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11_7111EE3F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6BBE8-F294-0BD3-D37F-F938646B9524}"/>
              </a:ext>
            </a:extLst>
          </p:cNvPr>
          <p:cNvSpPr txBox="1"/>
          <p:nvPr/>
        </p:nvSpPr>
        <p:spPr>
          <a:xfrm>
            <a:off x="1271958" y="1384582"/>
            <a:ext cx="942261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 err="1">
                <a:latin typeface="Calibri"/>
                <a:ea typeface="+mn-lt"/>
                <a:cs typeface="+mn-lt"/>
              </a:rPr>
              <a:t>Realistic</a:t>
            </a:r>
            <a:r>
              <a:rPr lang="el-GR" sz="3200" b="1" dirty="0">
                <a:latin typeface="Calibri"/>
                <a:ea typeface="+mn-lt"/>
                <a:cs typeface="+mn-lt"/>
              </a:rPr>
              <a:t>,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Mathematically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Tractable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Graph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Generation</a:t>
            </a:r>
            <a:r>
              <a:rPr lang="el-GR" sz="3200" b="1" dirty="0">
                <a:latin typeface="Calibri"/>
                <a:ea typeface="+mn-lt"/>
                <a:cs typeface="+mn-lt"/>
              </a:rPr>
              <a:t> and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Evolution</a:t>
            </a:r>
            <a:r>
              <a:rPr lang="el-GR" sz="3200" b="1" dirty="0">
                <a:latin typeface="Calibri"/>
                <a:ea typeface="+mn-lt"/>
                <a:cs typeface="+mn-lt"/>
              </a:rPr>
              <a:t>,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Using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Kronecker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r>
              <a:rPr lang="el-GR" sz="3200" b="1" dirty="0" err="1">
                <a:latin typeface="Calibri"/>
                <a:ea typeface="+mn-lt"/>
                <a:cs typeface="+mn-lt"/>
              </a:rPr>
              <a:t>Multiplication</a:t>
            </a:r>
            <a:r>
              <a:rPr lang="el-GR" sz="3200" b="1" dirty="0">
                <a:latin typeface="Calibri"/>
                <a:ea typeface="+mn-lt"/>
                <a:cs typeface="+mn-lt"/>
              </a:rPr>
              <a:t> </a:t>
            </a:r>
            <a:endParaRPr lang="el-GR" sz="3200" b="1" dirty="0">
              <a:latin typeface="Calibri"/>
            </a:endParaRPr>
          </a:p>
        </p:txBody>
      </p:sp>
      <p:pic>
        <p:nvPicPr>
          <p:cNvPr id="5" name="Εικόνα 4" descr="Εικόνα που περιέχει συμμετρία, οριγκάμι, κύβ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C4774B9-B8AC-78E5-8C98-665090288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67" y="2918564"/>
            <a:ext cx="3617763" cy="3147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01CF5-5D03-45F1-637D-56B56644B367}"/>
              </a:ext>
            </a:extLst>
          </p:cNvPr>
          <p:cNvSpPr txBox="1"/>
          <p:nvPr/>
        </p:nvSpPr>
        <p:spPr>
          <a:xfrm>
            <a:off x="5218373" y="6065659"/>
            <a:ext cx="247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www.researchgate.net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800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77629B-4B99-BDD1-F994-794D2F01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Ας τα δούμε από την μαθηματική πλευρά...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358780-396C-E538-372A-09248C62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Calibri"/>
                <a:ea typeface="Calibri"/>
                <a:cs typeface="Calibri"/>
              </a:rPr>
              <a:t>Κ-</a:t>
            </a:r>
            <a:r>
              <a:rPr lang="el-GR" dirty="0" err="1">
                <a:latin typeface="Calibri"/>
                <a:ea typeface="Calibri"/>
                <a:cs typeface="Calibri"/>
              </a:rPr>
              <a:t>οστή</a:t>
            </a:r>
            <a:r>
              <a:rPr lang="el-GR" dirty="0">
                <a:latin typeface="Calibri"/>
                <a:ea typeface="Calibri"/>
                <a:cs typeface="Calibri"/>
              </a:rPr>
              <a:t> δύναμη </a:t>
            </a:r>
            <a:r>
              <a:rPr lang="el-GR" dirty="0" err="1">
                <a:latin typeface="Calibri"/>
                <a:ea typeface="Calibri"/>
                <a:cs typeface="Calibri"/>
              </a:rPr>
              <a:t>Kronecker</a:t>
            </a:r>
            <a:r>
              <a:rPr lang="el-GR" dirty="0">
                <a:latin typeface="Calibri"/>
                <a:ea typeface="Calibri"/>
                <a:cs typeface="Calibri"/>
              </a:rPr>
              <a:t> : G1^Κ= G1*G1*G1* *G1= GK-1 * G1 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latin typeface="Calibri"/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latin typeface="Calibri"/>
                <a:ea typeface="Calibri"/>
                <a:cs typeface="Calibri"/>
              </a:rPr>
              <a:t>Ακολουθούν το νόμο πύκνωσης </a:t>
            </a:r>
            <a:r>
              <a:rPr lang="el-GR" dirty="0" err="1">
                <a:latin typeface="Calibri"/>
                <a:ea typeface="Calibri"/>
                <a:cs typeface="Calibri"/>
              </a:rPr>
              <a:t>Ek</a:t>
            </a:r>
            <a:r>
              <a:rPr lang="el-GR" dirty="0">
                <a:latin typeface="Calibri"/>
                <a:ea typeface="Calibri"/>
                <a:cs typeface="Calibri"/>
              </a:rPr>
              <a:t>=(</a:t>
            </a:r>
            <a:r>
              <a:rPr lang="el-GR" dirty="0" err="1">
                <a:latin typeface="Calibri"/>
                <a:ea typeface="Calibri"/>
                <a:cs typeface="Calibri"/>
              </a:rPr>
              <a:t>Nk</a:t>
            </a:r>
            <a:r>
              <a:rPr lang="el-GR" dirty="0">
                <a:latin typeface="Calibri"/>
                <a:ea typeface="Calibri"/>
                <a:cs typeface="Calibri"/>
              </a:rPr>
              <a:t>)^a , όπου a= </a:t>
            </a:r>
            <a:r>
              <a:rPr lang="el-GR" dirty="0" err="1">
                <a:latin typeface="Calibri"/>
                <a:ea typeface="Calibri"/>
                <a:cs typeface="Calibri"/>
              </a:rPr>
              <a:t>log</a:t>
            </a:r>
            <a:r>
              <a:rPr lang="el-GR" dirty="0">
                <a:latin typeface="Calibri"/>
                <a:ea typeface="Calibri"/>
                <a:cs typeface="Calibri"/>
              </a:rPr>
              <a:t>(E1)/</a:t>
            </a:r>
            <a:r>
              <a:rPr lang="el-GR" dirty="0" err="1">
                <a:latin typeface="Calibri"/>
                <a:ea typeface="Calibri"/>
                <a:cs typeface="Calibri"/>
              </a:rPr>
              <a:t>log</a:t>
            </a:r>
            <a:r>
              <a:rPr lang="el-GR" dirty="0">
                <a:latin typeface="Calibri"/>
                <a:ea typeface="Calibri"/>
                <a:cs typeface="Calibri"/>
              </a:rPr>
              <a:t>(N1) (ανεξάρτητο του k)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Εικόνα που περιέχει κείμενο, γραμματοσειρά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61AAA0B-7562-4751-4890-B669CBAC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10" y="4223963"/>
            <a:ext cx="6096000" cy="1959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9A796-83CD-B901-5BA1-43F7DA8E894A}"/>
              </a:ext>
            </a:extLst>
          </p:cNvPr>
          <p:cNvSpPr txBox="1"/>
          <p:nvPr/>
        </p:nvSpPr>
        <p:spPr>
          <a:xfrm>
            <a:off x="8088324" y="4601595"/>
            <a:ext cx="30292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l-GR" dirty="0"/>
              <a:t>Γινόμενο </a:t>
            </a:r>
            <a:r>
              <a:rPr lang="el-GR" dirty="0" err="1"/>
              <a:t>Kronecker</a:t>
            </a:r>
            <a:r>
              <a:rPr lang="el-GR" dirty="0"/>
              <a:t> δύο γραφημάτων ως το γινόμενο </a:t>
            </a:r>
            <a:r>
              <a:rPr lang="el-GR" dirty="0" err="1"/>
              <a:t>Kronecker</a:t>
            </a:r>
            <a:r>
              <a:rPr lang="el-GR" dirty="0"/>
              <a:t> των πινάκων γειτνίασης τους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03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9250B7E-ABEC-80AC-A092-F549C3D2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Συνέχεια...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διάγραμμα, γραμμή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53176AC-CD3A-2418-54F5-48138512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22" y="647698"/>
            <a:ext cx="4338828" cy="5562601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2CB39F-5E45-FA02-3B37-0C5A1645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EBEBEB"/>
                </a:solidFill>
              </a:rPr>
              <a:t>Αν το αρχικό γράφημα G1 έχει διάμετρο d και αυτό-βρόχο σε κάθε κόμβο τότε κάθε γράφημα </a:t>
            </a:r>
            <a:r>
              <a:rPr lang="el-GR" dirty="0" err="1">
                <a:solidFill>
                  <a:srgbClr val="EBEBEB"/>
                </a:solidFill>
              </a:rPr>
              <a:t>Gk</a:t>
            </a:r>
            <a:r>
              <a:rPr lang="el-GR" dirty="0">
                <a:solidFill>
                  <a:srgbClr val="EBEBEB"/>
                </a:solidFill>
              </a:rPr>
              <a:t>  έχει διάμετρο  d.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l-GR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l-GR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EBEBEB"/>
                </a:solidFill>
              </a:rPr>
              <a:t>H </a:t>
            </a:r>
            <a:r>
              <a:rPr lang="el-GR" dirty="0" err="1">
                <a:solidFill>
                  <a:srgbClr val="EBEBEB"/>
                </a:solidFill>
              </a:rPr>
              <a:t>effective</a:t>
            </a:r>
            <a:r>
              <a:rPr lang="el-GR" dirty="0">
                <a:solidFill>
                  <a:srgbClr val="EBEBEB"/>
                </a:solidFill>
              </a:rPr>
              <a:t> διάμετρος του </a:t>
            </a:r>
            <a:r>
              <a:rPr lang="el-GR" dirty="0" err="1">
                <a:solidFill>
                  <a:srgbClr val="EBEBEB"/>
                </a:solidFill>
              </a:rPr>
              <a:t>Gk</a:t>
            </a:r>
            <a:r>
              <a:rPr lang="el-GR" dirty="0">
                <a:solidFill>
                  <a:srgbClr val="EBEBEB"/>
                </a:solidFill>
              </a:rPr>
              <a:t> συγκλίνει στο d, καθώς το k αυξάνεται, όπου το G1 έχει διάμετρο d και αυτό-βρόχο σε κάθε κόμβο του.</a:t>
            </a:r>
          </a:p>
          <a:p>
            <a:pPr marL="0" indent="0">
              <a:lnSpc>
                <a:spcPct val="90000"/>
              </a:lnSpc>
              <a:buNone/>
            </a:pPr>
            <a:endParaRPr lang="el-GR" dirty="0">
              <a:solidFill>
                <a:srgbClr val="EBEBE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dirty="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endParaRPr lang="el-GR" dirty="0">
              <a:solidFill>
                <a:srgbClr val="EBEBE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DCC69-B947-31DE-055F-E546963B4E97}"/>
              </a:ext>
            </a:extLst>
          </p:cNvPr>
          <p:cNvSpPr txBox="1"/>
          <p:nvPr/>
        </p:nvSpPr>
        <p:spPr>
          <a:xfrm>
            <a:off x="7620000" y="6349999"/>
            <a:ext cx="282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www.researchgate.net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9700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7A592F-F41C-83CD-7F1D-B89C5E3C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Στοχαστικά γραφήματα </a:t>
            </a:r>
            <a:r>
              <a:rPr lang="el-GR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Kronecker</a:t>
            </a:r>
            <a:endParaRPr lang="el-GR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937B7B-72DC-5A83-2767-6C129402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Εισάγει </a:t>
            </a:r>
            <a:r>
              <a:rPr lang="el-GR" dirty="0" err="1"/>
              <a:t>τυχαιότητα</a:t>
            </a:r>
            <a:r>
              <a:rPr lang="el-GR" dirty="0"/>
              <a:t>, για πιο ρεαλιστικά αποτελέσματα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Βασίζονται στο γινόμενο  </a:t>
            </a:r>
            <a:r>
              <a:rPr lang="el-GR" dirty="0" err="1"/>
              <a:t>Kronecker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Η σύνδεση κόμβων βασίζεται σε πιθανότητες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Απαλείφουν το φαινόμενο " σκάλα " </a:t>
            </a:r>
            <a:r>
              <a:rPr lang="en-US" dirty="0"/>
              <a:t>.</a:t>
            </a:r>
            <a:r>
              <a:rPr lang="el-G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087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55AC2-967B-4704-6101-DC17DC90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Αλγόριθμος στοχαστικών γραφημάτων </a:t>
            </a:r>
            <a:r>
              <a:rPr lang="el-GR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Kronecker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B32A5C-F8A4-537D-14C5-E1572D52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dirty="0"/>
              <a:t>Θεωρώ τον G1  ως αρχικό πίνακα (πίνακα γειτνίασης )</a:t>
            </a:r>
            <a:r>
              <a:rPr lang="en-US" dirty="0"/>
              <a:t>.</a:t>
            </a:r>
            <a:r>
              <a:rPr lang="el-GR" dirty="0"/>
              <a:t> </a:t>
            </a:r>
          </a:p>
          <a:p>
            <a:pPr marL="514350" indent="-514350">
              <a:buFont typeface="+mj-lt"/>
              <a:buAutoNum type="romanUcPeriod"/>
            </a:pPr>
            <a:r>
              <a:rPr lang="el-GR" dirty="0"/>
              <a:t>Δημιουργώ </a:t>
            </a:r>
            <a:r>
              <a:rPr lang="el-GR" dirty="0">
                <a:ea typeface="+mn-lt"/>
                <a:cs typeface="+mn-lt"/>
              </a:rPr>
              <a:t>τον αντίστοιχο πίνακα πιθανοτήτων P1 διαστάσεων  N1*N1  (το στοιχείο </a:t>
            </a:r>
            <a:r>
              <a:rPr lang="el-GR" dirty="0" err="1">
                <a:ea typeface="+mn-lt"/>
                <a:cs typeface="+mn-lt"/>
              </a:rPr>
              <a:t>Pij</a:t>
            </a:r>
            <a:r>
              <a:rPr lang="el-GR" dirty="0">
                <a:ea typeface="+mn-lt"/>
                <a:cs typeface="+mn-lt"/>
              </a:rPr>
              <a:t>  δηλώνει τη πιθανότητα να υπάρχει μια ακμή ανάμεσα στα i ,j)</a:t>
            </a:r>
            <a:r>
              <a:rPr lang="en-US" dirty="0">
                <a:ea typeface="+mn-lt"/>
                <a:cs typeface="+mn-lt"/>
              </a:rPr>
              <a:t>.</a:t>
            </a:r>
            <a:endParaRPr lang="el-GR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romanUcPeriod"/>
            </a:pPr>
            <a:r>
              <a:rPr lang="el-GR" dirty="0"/>
              <a:t>Αντικαθιστώ όπου 1 το α (μεγάλη πιθανότητα σύνδεσης )και όπου 0 το β (μικρή πιθανότητα σύνδεσης)  (β&lt;=α)</a:t>
            </a:r>
            <a:r>
              <a:rPr lang="en-US" dirty="0"/>
              <a:t>.</a:t>
            </a:r>
            <a:endParaRPr lang="el-GR" dirty="0"/>
          </a:p>
          <a:p>
            <a:pPr marL="514350" indent="-514350">
              <a:buFont typeface="+mj-lt"/>
              <a:buAutoNum type="romanUcPeriod"/>
            </a:pPr>
            <a:r>
              <a:rPr lang="el-GR" dirty="0"/>
              <a:t>Υπολογίζω το k-οστό γινόμενο </a:t>
            </a:r>
            <a:r>
              <a:rPr lang="el-GR" dirty="0" err="1"/>
              <a:t>Kronecker</a:t>
            </a:r>
            <a:r>
              <a:rPr lang="el-GR" dirty="0"/>
              <a:t> (</a:t>
            </a:r>
            <a:r>
              <a:rPr lang="el-GR" dirty="0" err="1"/>
              <a:t>Pk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pPr marL="514350" indent="-514350">
              <a:buFont typeface="+mj-lt"/>
              <a:buAutoNum type="romanUcPeriod"/>
            </a:pPr>
            <a:r>
              <a:rPr lang="el-GR" dirty="0"/>
              <a:t>Για κάθε στοιχείο </a:t>
            </a:r>
            <a:r>
              <a:rPr lang="el-GR" dirty="0" err="1"/>
              <a:t>puv</a:t>
            </a:r>
            <a:r>
              <a:rPr lang="el-GR" dirty="0"/>
              <a:t> στο </a:t>
            </a:r>
            <a:r>
              <a:rPr lang="el-GR" dirty="0" err="1"/>
              <a:t>Pk</a:t>
            </a:r>
            <a:r>
              <a:rPr lang="el-GR" dirty="0"/>
              <a:t> συνδέουμε μια ακμή μεταξύ u, v με πιθανότητα </a:t>
            </a:r>
            <a:r>
              <a:rPr lang="el-GR" dirty="0" err="1"/>
              <a:t>puv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0406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54F739-2B95-41A5-EC0A-6C33E8F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Γεννήτορες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F51A2A-823C-8B69-F9FC-57D844A3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Μοντέλο τυχαίου γράφου (το πρώτο μοντέλο)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err="1"/>
              <a:t>Erdos-renyi</a:t>
            </a:r>
            <a:r>
              <a:rPr lang="el-GR" dirty="0"/>
              <a:t>    (στοχαστικό </a:t>
            </a:r>
            <a:r>
              <a:rPr lang="el-GR" dirty="0" err="1"/>
              <a:t>Kronecker</a:t>
            </a:r>
            <a:r>
              <a:rPr lang="el-GR" dirty="0"/>
              <a:t> για α=β)</a:t>
            </a:r>
            <a:r>
              <a:rPr lang="en-US" dirty="0"/>
              <a:t>.</a:t>
            </a:r>
            <a:endParaRPr lang="el-GR" dirty="0" err="1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err="1"/>
              <a:t>Waxman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Μοντέλα κλιμακούμενων γραφημάτων </a:t>
            </a:r>
            <a:r>
              <a:rPr lang="el-GR" dirty="0" err="1"/>
              <a:t>Scale</a:t>
            </a:r>
            <a:r>
              <a:rPr lang="el-GR" dirty="0"/>
              <a:t>- </a:t>
            </a:r>
            <a:r>
              <a:rPr lang="el-GR" dirty="0" err="1"/>
              <a:t>free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RMAT (στοχαστικό </a:t>
            </a:r>
            <a:r>
              <a:rPr lang="el-GR" dirty="0" err="1"/>
              <a:t>Kronecker</a:t>
            </a:r>
            <a:r>
              <a:rPr lang="el-GR" dirty="0"/>
              <a:t> θεωρώντας </a:t>
            </a:r>
            <a:r>
              <a:rPr lang="el-GR" dirty="0">
                <a:ea typeface="+mn-lt"/>
                <a:cs typeface="+mn-lt"/>
              </a:rPr>
              <a:t>τον πίνακα G1  ως 2x2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Ντετερμινιστικά γραφήματα </a:t>
            </a:r>
            <a:r>
              <a:rPr lang="el-GR" dirty="0" err="1"/>
              <a:t>Kronecker</a:t>
            </a:r>
            <a:r>
              <a:rPr lang="el-GR" dirty="0"/>
              <a:t> (στοχαστικό </a:t>
            </a:r>
            <a:r>
              <a:rPr lang="el-GR" dirty="0" err="1"/>
              <a:t>Kronecker</a:t>
            </a:r>
            <a:r>
              <a:rPr lang="el-GR" dirty="0"/>
              <a:t> για α=1 και β=0)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Στοχαστικά γραφήματα </a:t>
            </a:r>
            <a:r>
              <a:rPr lang="el-GR" dirty="0" err="1"/>
              <a:t>Kronecker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23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0F4902-18A8-66EE-5302-7AB39F19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Συγκρίσεις  / Παρατηρήσεις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469837-A258-8131-E078-68CF609C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RMAT </a:t>
            </a:r>
            <a:r>
              <a:rPr lang="el-GR" dirty="0">
                <a:ea typeface="+mn-lt"/>
                <a:cs typeface="+mn-lt"/>
              </a:rPr>
              <a:t>δεν μπορεί να προβλέψει την εξέλιξη (χρειάζεται τον αριθμό ακμών που θα του εισαχθούν).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RMAT δεν ακολουθεί το νόμο πυκνότητας.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</a:t>
            </a:r>
            <a:r>
              <a:rPr lang="en-US" dirty="0"/>
              <a:t>E</a:t>
            </a:r>
            <a:r>
              <a:rPr lang="el-GR" dirty="0" err="1"/>
              <a:t>rdor</a:t>
            </a:r>
            <a:r>
              <a:rPr lang="el-GR" dirty="0"/>
              <a:t>-</a:t>
            </a:r>
            <a:r>
              <a:rPr lang="en-US" dirty="0"/>
              <a:t>R</a:t>
            </a:r>
            <a:r>
              <a:rPr lang="el-GR" dirty="0" err="1"/>
              <a:t>enyi</a:t>
            </a:r>
            <a:r>
              <a:rPr lang="el-GR" dirty="0"/>
              <a:t> και τα στοχαστικά γραφήματα </a:t>
            </a:r>
            <a:r>
              <a:rPr lang="en-US" dirty="0"/>
              <a:t>K</a:t>
            </a:r>
            <a:r>
              <a:rPr lang="el-GR" dirty="0" err="1"/>
              <a:t>ronecker</a:t>
            </a:r>
            <a:r>
              <a:rPr lang="el-GR" dirty="0"/>
              <a:t> παρουσιάζουν μεταβάσεις φάσης.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Σε αντίθεση με τα Ντετερμινιστικά τα στοχαστικά </a:t>
            </a:r>
            <a:r>
              <a:rPr lang="en-US" dirty="0"/>
              <a:t>K</a:t>
            </a:r>
            <a:r>
              <a:rPr lang="el-GR" dirty="0" err="1"/>
              <a:t>ronecker</a:t>
            </a:r>
            <a:r>
              <a:rPr lang="el-GR" dirty="0"/>
              <a:t> απαλείφουν φαινόμενα σκάλας.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Εστιάζουν σε ένα στατικό πρότυπο, εκτός από τον </a:t>
            </a:r>
            <a:r>
              <a:rPr lang="en-US" dirty="0"/>
              <a:t>Kronecker</a:t>
            </a:r>
            <a:r>
              <a:rPr lang="el-GR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 </a:t>
            </a:r>
            <a:r>
              <a:rPr lang="en-US" dirty="0"/>
              <a:t>Kronecker </a:t>
            </a:r>
            <a:r>
              <a:rPr lang="el-GR" dirty="0"/>
              <a:t>μπορεί εύκολα να αποδείξει τις ιδιότητες που ακολουθεί.</a:t>
            </a:r>
          </a:p>
        </p:txBody>
      </p:sp>
    </p:spTree>
    <p:extLst>
      <p:ext uri="{BB962C8B-B14F-4D97-AF65-F5344CB8AC3E}">
        <p14:creationId xmlns:p14="http://schemas.microsoft.com/office/powerpoint/2010/main" val="132971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B444CD-46AC-0B71-D1F1-0BA6319DB434}"/>
              </a:ext>
            </a:extLst>
          </p:cNvPr>
          <p:cNvSpPr txBox="1"/>
          <p:nvPr/>
        </p:nvSpPr>
        <p:spPr>
          <a:xfrm>
            <a:off x="1199521" y="2851743"/>
            <a:ext cx="97929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Ας δούμε ένα παράδειγμα...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διάγραμμα, γραμμή, Σχέ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8EB795CB-639C-E42D-3755-40BE44C7C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400" y="1810042"/>
            <a:ext cx="6988780" cy="41957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B4B7C-1256-BEF2-2B85-C3964E4CA206}"/>
              </a:ext>
            </a:extLst>
          </p:cNvPr>
          <p:cNvSpPr txBox="1"/>
          <p:nvPr/>
        </p:nvSpPr>
        <p:spPr>
          <a:xfrm>
            <a:off x="359230" y="593513"/>
            <a:ext cx="39984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f-ZA" sz="4000" b="1" dirty="0">
                <a:latin typeface="Calibri"/>
                <a:ea typeface="Calibri"/>
                <a:cs typeface="Calibri"/>
              </a:rPr>
              <a:t>arXiv dataset</a:t>
            </a:r>
            <a:endParaRPr lang="el-GR"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E8EA2-6932-D082-6A48-939CF58D7DF5}"/>
              </a:ext>
            </a:extLst>
          </p:cNvPr>
          <p:cNvSpPr txBox="1"/>
          <p:nvPr/>
        </p:nvSpPr>
        <p:spPr>
          <a:xfrm>
            <a:off x="655987" y="1967962"/>
            <a:ext cx="4248301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l-GR" dirty="0"/>
          </a:p>
          <a:p>
            <a:endParaRPr lang="el-GR" sz="2800" dirty="0"/>
          </a:p>
          <a:p>
            <a:r>
              <a:rPr lang="el-GR" sz="2400" dirty="0"/>
              <a:t>Στατικά μοτίβα: a , b</a:t>
            </a:r>
          </a:p>
          <a:p>
            <a:r>
              <a:rPr lang="el-GR" sz="2400" dirty="0"/>
              <a:t>Χρονικά μοτίβα: c , d</a:t>
            </a:r>
          </a:p>
        </p:txBody>
      </p:sp>
    </p:spTree>
    <p:extLst>
      <p:ext uri="{BB962C8B-B14F-4D97-AF65-F5344CB8AC3E}">
        <p14:creationId xmlns:p14="http://schemas.microsoft.com/office/powerpoint/2010/main" val="252232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EA69CB-A28B-2010-B974-27A08753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Συμπεράσματα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971A95-35A1-0384-747B-B39FBBE3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528" y="271254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Υπακούν στις στατικές ιδιότητες.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Υπακούν στις  χρονικές ιδιότητες.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Όλες αυτές μπορούμε να τις αποδείξουμε.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Με κατάλληλη προσαρμογή μιμούνται με ακρίβεια πραγματικά γραφήματα!   </a:t>
            </a:r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9F17D-4F00-7FB2-6812-E686C519F529}"/>
              </a:ext>
            </a:extLst>
          </p:cNvPr>
          <p:cNvSpPr txBox="1"/>
          <p:nvPr/>
        </p:nvSpPr>
        <p:spPr>
          <a:xfrm>
            <a:off x="795140" y="2021285"/>
            <a:ext cx="52136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l-GR" sz="2800" baseline="0" dirty="0">
                <a:latin typeface="Aptos"/>
              </a:rPr>
              <a:t>Τα γραφήματα </a:t>
            </a:r>
            <a:r>
              <a:rPr lang="el-GR" sz="2800" dirty="0" err="1">
                <a:latin typeface="Aptos"/>
              </a:rPr>
              <a:t>Κ</a:t>
            </a:r>
            <a:r>
              <a:rPr lang="el-GR" sz="2800" baseline="0" dirty="0" err="1">
                <a:latin typeface="Aptos"/>
              </a:rPr>
              <a:t>ronecker</a:t>
            </a:r>
            <a:r>
              <a:rPr lang="el-GR" sz="2800" baseline="0" dirty="0">
                <a:latin typeface="Aptos"/>
              </a:rPr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85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6AD66C-E592-ED6D-BAB6-470CC9CF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721682"/>
            <a:ext cx="9404723" cy="1400530"/>
          </a:xfrm>
        </p:spPr>
        <p:txBody>
          <a:bodyPr/>
          <a:lstStyle/>
          <a:p>
            <a:pPr algn="ctr"/>
            <a:r>
              <a:rPr lang="el-G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Ευχαριστώ για τη προσοχή σας!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96162-3A56-4D20-3DD5-1A4F484FA036}"/>
              </a:ext>
            </a:extLst>
          </p:cNvPr>
          <p:cNvSpPr txBox="1"/>
          <p:nvPr/>
        </p:nvSpPr>
        <p:spPr>
          <a:xfrm>
            <a:off x="2808788" y="3212569"/>
            <a:ext cx="599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Γιακουμή Χρυσοβαλάντου </a:t>
            </a:r>
          </a:p>
        </p:txBody>
      </p:sp>
    </p:spTree>
    <p:extLst>
      <p:ext uri="{BB962C8B-B14F-4D97-AF65-F5344CB8AC3E}">
        <p14:creationId xmlns:p14="http://schemas.microsoft.com/office/powerpoint/2010/main" val="277748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05137D-1DE7-CB37-609A-0B2D6C7ABCDC}"/>
              </a:ext>
            </a:extLst>
          </p:cNvPr>
          <p:cNvSpPr txBox="1"/>
          <p:nvPr/>
        </p:nvSpPr>
        <p:spPr>
          <a:xfrm>
            <a:off x="1632857" y="1987420"/>
            <a:ext cx="104040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l-GR" dirty="0"/>
              <a:t>    Ποιο είναι το πρόβλημα</a:t>
            </a:r>
            <a:r>
              <a:rPr lang="en-US" dirty="0"/>
              <a:t>;</a:t>
            </a:r>
            <a:r>
              <a:rPr lang="el-GR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Σημασία γραφημάτων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Σημασία γεννήτορα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Ιδιότητες γεννήτορων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</a:t>
            </a:r>
            <a:r>
              <a:rPr lang="en-US" dirty="0"/>
              <a:t>K</a:t>
            </a:r>
            <a:r>
              <a:rPr lang="el-GR" dirty="0" err="1"/>
              <a:t>ronecker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/>
              <a:buChar char="Ø"/>
            </a:pPr>
            <a:r>
              <a:rPr lang="el-GR" dirty="0"/>
              <a:t>    Θεωρήματα των </a:t>
            </a:r>
            <a:r>
              <a:rPr lang="el-GR" dirty="0" err="1"/>
              <a:t>Kronecker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/>
              <a:buChar char="Ø"/>
            </a:pPr>
            <a:r>
              <a:rPr lang="el-GR" dirty="0"/>
              <a:t>    Στοχαστικά γραφήματα </a:t>
            </a:r>
            <a:r>
              <a:rPr lang="el-GR" dirty="0" err="1"/>
              <a:t>Kronecker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/>
              <a:buChar char="Ø"/>
            </a:pPr>
            <a:r>
              <a:rPr lang="el-GR" dirty="0"/>
              <a:t>    Αλγόριθμος </a:t>
            </a:r>
            <a:r>
              <a:rPr lang="el-GR" dirty="0" err="1"/>
              <a:t>σταχαστικού</a:t>
            </a:r>
            <a:r>
              <a:rPr lang="el-GR" dirty="0"/>
              <a:t> </a:t>
            </a:r>
            <a:r>
              <a:rPr lang="el-GR" dirty="0" err="1"/>
              <a:t>Kronecker</a:t>
            </a:r>
            <a:r>
              <a:rPr lang="en-US" dirty="0"/>
              <a:t>.</a:t>
            </a:r>
            <a:r>
              <a:rPr lang="el-GR" dirty="0"/>
              <a:t> 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Παράδειγμα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/>
              <a:buChar char="Ø"/>
            </a:pPr>
            <a:r>
              <a:rPr lang="el-GR" dirty="0"/>
              <a:t>    Γεννήτορες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/>
              <a:buChar char="Ø"/>
            </a:pPr>
            <a:r>
              <a:rPr lang="el-GR" dirty="0"/>
              <a:t>    Συγκρίσεις και παρατηρήσεις</a:t>
            </a:r>
            <a:r>
              <a:rPr lang="en-US" dirty="0"/>
              <a:t>.</a:t>
            </a:r>
            <a:r>
              <a:rPr lang="el-GR" dirty="0"/>
              <a:t>        </a:t>
            </a:r>
          </a:p>
          <a:p>
            <a:pPr marL="285750" indent="-285750">
              <a:buFont typeface="Wingdings"/>
              <a:buChar char="Ø"/>
            </a:pPr>
            <a:r>
              <a:rPr lang="el-GR" dirty="0"/>
              <a:t>    Συμπεράσματα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r>
              <a:rPr lang="el-GR" dirty="0"/>
              <a:t>                         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379E3-9573-A074-934D-05EC273A1A45}"/>
              </a:ext>
            </a:extLst>
          </p:cNvPr>
          <p:cNvSpPr txBox="1"/>
          <p:nvPr/>
        </p:nvSpPr>
        <p:spPr>
          <a:xfrm>
            <a:off x="2088778" y="789522"/>
            <a:ext cx="71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Περιεχόμενα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50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93349"/>
            <a:ext cx="9144000" cy="1051493"/>
          </a:xfrm>
        </p:spPr>
        <p:txBody>
          <a:bodyPr>
            <a:normAutofit/>
          </a:bodyPr>
          <a:lstStyle/>
          <a:p>
            <a:r>
              <a:rPr lang="el-GR" sz="1400" dirty="0"/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469E9-79D8-FAF7-135A-C27C5A575655}"/>
              </a:ext>
            </a:extLst>
          </p:cNvPr>
          <p:cNvSpPr txBox="1"/>
          <p:nvPr/>
        </p:nvSpPr>
        <p:spPr>
          <a:xfrm>
            <a:off x="784051" y="1442094"/>
            <a:ext cx="1010866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Πώς μπορούμε να δημιουργήσουμε ρεαλιστικά γραφήματα και πως γίνονται με μαθηματικό τρόπο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Πώς μοιάζουν αυτά τα γραφήματα και ποια η εξέλιξη τους με τη πάροδο του χρόνου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Υπάρχει το " βέλτιστο " μοντέλο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B03C8-AA0F-7FFA-857A-7FEC83248291}"/>
              </a:ext>
            </a:extLst>
          </p:cNvPr>
          <p:cNvSpPr txBox="1"/>
          <p:nvPr/>
        </p:nvSpPr>
        <p:spPr>
          <a:xfrm>
            <a:off x="2732110" y="627529"/>
            <a:ext cx="621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 είναι το πρόβλημα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DC2CAA-3E2D-EB4F-641C-9836EEC6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/>
                <a:ea typeface="Calibri"/>
                <a:cs typeface="Calibri"/>
              </a:rPr>
              <a:t>Σημασία Γραφημάτων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2DC8A9-E338-9E2E-3E92-1FCB009C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36" y="185324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800" dirty="0"/>
              <a:t>Η μελέτη τους έχει μεγάλη σημασία σε πολλούς τομείς όπως τα δίκτυα επικοινωνιών κ.α.     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800" dirty="0">
                <a:ea typeface="+mn-lt"/>
                <a:cs typeface="+mn-lt"/>
              </a:rPr>
              <a:t>Εντοπισμός προτύπων και ανωμαλιών</a:t>
            </a:r>
            <a:r>
              <a:rPr lang="en-US" sz="1800" dirty="0">
                <a:ea typeface="+mn-lt"/>
                <a:cs typeface="+mn-lt"/>
              </a:rPr>
              <a:t>!</a:t>
            </a:r>
            <a:endParaRPr lang="el-GR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800" dirty="0">
                <a:ea typeface="+mn-lt"/>
                <a:cs typeface="+mn-lt"/>
              </a:rPr>
              <a:t>Ανάλυση σύνθετων συστημάτων.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800" dirty="0" err="1"/>
              <a:t>Mας</a:t>
            </a:r>
            <a:r>
              <a:rPr lang="el-GR" sz="1800" dirty="0"/>
              <a:t> ενδιαφέρει η καλή μοντελοποίηση και προσομοίωση  των πραγματικών αυτών γραφημάτων.</a:t>
            </a:r>
          </a:p>
        </p:txBody>
      </p:sp>
    </p:spTree>
    <p:extLst>
      <p:ext uri="{BB962C8B-B14F-4D97-AF65-F5344CB8AC3E}">
        <p14:creationId xmlns:p14="http://schemas.microsoft.com/office/powerpoint/2010/main" val="18100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A6683-884B-874E-DD43-2714EC1C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Γιατί είναι σημαντικός ένας γεννήτορας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E12A1-7B80-8468-D890-B54621C2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47" y="2052918"/>
            <a:ext cx="8741006" cy="4069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Δημιουργία γραφημάτων για προβλέψεις και προσομοιώσεις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r>
              <a:rPr lang="el-GR" sz="2000" dirty="0"/>
              <a:t>                  </a:t>
            </a:r>
          </a:p>
          <a:p>
            <a:pPr marL="0" indent="0">
              <a:buNone/>
            </a:pPr>
            <a:r>
              <a:rPr lang="el-GR" sz="2000" dirty="0"/>
              <a:t>  </a:t>
            </a:r>
          </a:p>
          <a:p>
            <a:pPr marL="0" indent="0">
              <a:buNone/>
            </a:pPr>
            <a:r>
              <a:rPr lang="el-GR" sz="20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Προσομοίωση δύσκολων πραγματικών γράφων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Κατανόηση και μοντελοποίηση μοτίβων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Εμβαθύνει </a:t>
            </a:r>
            <a:r>
              <a:rPr lang="el-GR" sz="2000" dirty="0"/>
              <a:t>την κατανόηση των χαρακτηριστικών των μοντέλων</a:t>
            </a:r>
            <a:r>
              <a:rPr lang="en-US" sz="2000" dirty="0"/>
              <a:t>.</a:t>
            </a: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57CE2-5F30-5D39-376A-6A7959AE9846}"/>
              </a:ext>
            </a:extLst>
          </p:cNvPr>
          <p:cNvSpPr txBox="1"/>
          <p:nvPr/>
        </p:nvSpPr>
        <p:spPr>
          <a:xfrm>
            <a:off x="2142147" y="2782669"/>
            <a:ext cx="853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dirty="0"/>
              <a:t>Πώς θα λειτουργεί ένα συγκεκριμένο πρωτόκολλο στο Διαδίκτυο σε 5 χρόνια</a:t>
            </a:r>
            <a:r>
              <a:rPr lang="en-US" sz="1800" dirty="0"/>
              <a:t>;</a:t>
            </a:r>
            <a:endParaRPr lang="el-GR" sz="1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995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C67FEC-E1F1-4401-3F15-5765B4ED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Πρότυπα γράφων που επιδιώκουν να υπακούν οι  γεννήτορες: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E6387C-D9A1-EDAC-31C0-988F60F0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Στα στατικά πρότυπα γραφημάτων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Στα χρονικά πρότυπα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                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Στην τρέχουσα κατάσταση στις μεθόδους δημιουργίας γραφημάτων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9B8C1-5E41-CDA2-6FCF-3A1957C20261}"/>
              </a:ext>
            </a:extLst>
          </p:cNvPr>
          <p:cNvSpPr txBox="1"/>
          <p:nvPr/>
        </p:nvSpPr>
        <p:spPr>
          <a:xfrm>
            <a:off x="1945341" y="2563906"/>
            <a:ext cx="6131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Βαριές ουρές στις κατανομές βαθμών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>
                <a:ea typeface="+mn-lt"/>
                <a:cs typeface="+mn-lt"/>
              </a:rPr>
              <a:t>Ck</a:t>
            </a:r>
            <a:r>
              <a:rPr lang="el-GR" dirty="0">
                <a:ea typeface="+mn-lt"/>
                <a:cs typeface="+mn-lt"/>
              </a:rPr>
              <a:t> ∝ k^(−γ</a:t>
            </a:r>
            <a:r>
              <a:rPr lang="el-GR" dirty="0"/>
              <a:t>))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Μικρές διάμετροι (και </a:t>
            </a:r>
            <a:r>
              <a:rPr lang="el-GR" dirty="0" err="1"/>
              <a:t>effective</a:t>
            </a:r>
            <a:r>
              <a:rPr lang="el-GR" dirty="0"/>
              <a:t> </a:t>
            </a:r>
            <a:r>
              <a:rPr lang="el-GR" dirty="0" err="1"/>
              <a:t>diameter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err="1"/>
              <a:t>Scree</a:t>
            </a:r>
            <a:r>
              <a:rPr lang="el-GR" dirty="0"/>
              <a:t> </a:t>
            </a:r>
            <a:r>
              <a:rPr lang="el-GR" dirty="0" err="1"/>
              <a:t>plot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49A7B-6FFA-129B-15EC-55F9A0B95EEB}"/>
              </a:ext>
            </a:extLst>
          </p:cNvPr>
          <p:cNvSpPr txBox="1"/>
          <p:nvPr/>
        </p:nvSpPr>
        <p:spPr>
          <a:xfrm>
            <a:off x="1945341" y="4359985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Συρρίκνωση ή σταθεροποίηση της </a:t>
            </a:r>
            <a:r>
              <a:rPr lang="el-GR" dirty="0" err="1"/>
              <a:t>effective</a:t>
            </a:r>
            <a:r>
              <a:rPr lang="el-GR" dirty="0"/>
              <a:t> διαμέτρου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Νόμο ισχύος συμπύκνωσης (DPL) :</a:t>
            </a:r>
            <a:r>
              <a:rPr lang="el-GR" dirty="0">
                <a:ea typeface="+mn-lt"/>
                <a:cs typeface="+mn-lt"/>
              </a:rPr>
              <a:t> E(t)∝N(t)^a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4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5734B4-E5D2-A8AD-A0E0-B2BF9E39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latin typeface="Calibri"/>
                <a:ea typeface="Calibri"/>
                <a:cs typeface="Calibri"/>
              </a:rPr>
              <a:t>Γεννήτορας </a:t>
            </a:r>
            <a:r>
              <a:rPr lang="el-GR" sz="4000" b="1" dirty="0" err="1">
                <a:latin typeface="Calibri"/>
                <a:ea typeface="Calibri"/>
                <a:cs typeface="Calibri"/>
              </a:rPr>
              <a:t>Kronecker</a:t>
            </a:r>
            <a:r>
              <a:rPr lang="el-GR" sz="4000" b="1" dirty="0">
                <a:latin typeface="Calibri"/>
                <a:ea typeface="Calibri"/>
                <a:cs typeface="Calibri"/>
              </a:rPr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20B8EA-0AD4-23B9-C11F-331AA632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1237129"/>
            <a:ext cx="10031505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l-GR" sz="2200" b="1" dirty="0">
                <a:ea typeface="+mn-lt"/>
                <a:cs typeface="+mn-lt"/>
              </a:rPr>
              <a:t>Τι είναι:</a:t>
            </a:r>
            <a:endParaRPr lang="el-G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ea typeface="+mn-lt"/>
                <a:cs typeface="+mn-lt"/>
              </a:rPr>
              <a:t>Μια μέθοδος / γεννήτορας για τη δημιουργία ρεαλιστικών γραφημάτων μέσω της επαναληπτικής χρήσης του γινομένου </a:t>
            </a:r>
            <a:r>
              <a:rPr lang="el-GR" dirty="0" err="1">
                <a:ea typeface="+mn-lt"/>
                <a:cs typeface="+mn-lt"/>
              </a:rPr>
              <a:t>Kronecker</a:t>
            </a:r>
            <a:r>
              <a:rPr lang="el-GR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l-GR" sz="1800" dirty="0">
              <a:ea typeface="+mn-lt"/>
              <a:cs typeface="+mn-lt"/>
            </a:endParaRPr>
          </a:p>
          <a:p>
            <a:pPr>
              <a:buNone/>
            </a:pPr>
            <a:r>
              <a:rPr lang="el-GR" sz="2200" b="1" dirty="0">
                <a:ea typeface="+mn-lt"/>
                <a:cs typeface="+mn-lt"/>
              </a:rPr>
              <a:t> Πώς λειτουργεί:</a:t>
            </a:r>
            <a:endParaRPr lang="el-G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ea typeface="+mn-lt"/>
                <a:cs typeface="+mn-lt"/>
              </a:rPr>
              <a:t>Ξεκινά από έναν πίνακα  G1, όπου είναι ένας πίνακας γειτνίασης  με Ν1 κόμβους και Ε1 ακμές.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ea typeface="+mn-lt"/>
                <a:cs typeface="+mn-lt"/>
              </a:rPr>
              <a:t>Εφαρμόζει επαναληπτικά το γινόμενο </a:t>
            </a:r>
            <a:r>
              <a:rPr lang="el-GR" dirty="0" err="1">
                <a:ea typeface="+mn-lt"/>
                <a:cs typeface="+mn-lt"/>
              </a:rPr>
              <a:t>Kronecker</a:t>
            </a:r>
            <a:r>
              <a:rPr lang="el-GR" dirty="0">
                <a:ea typeface="+mn-lt"/>
                <a:cs typeface="+mn-lt"/>
              </a:rPr>
              <a:t> για να δημιουργήσει μεγαλύτερα γραφήματα, όπου το </a:t>
            </a:r>
            <a:r>
              <a:rPr lang="el-GR" dirty="0" err="1">
                <a:ea typeface="+mn-lt"/>
                <a:cs typeface="+mn-lt"/>
              </a:rPr>
              <a:t>Gk</a:t>
            </a:r>
            <a:r>
              <a:rPr lang="el-GR" dirty="0">
                <a:ea typeface="+mn-lt"/>
                <a:cs typeface="+mn-lt"/>
              </a:rPr>
              <a:t> να έχει </a:t>
            </a:r>
            <a:r>
              <a:rPr lang="el-GR" dirty="0" err="1">
                <a:ea typeface="+mn-lt"/>
                <a:cs typeface="+mn-lt"/>
              </a:rPr>
              <a:t>Nk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l-GR" dirty="0">
                <a:ea typeface="+mn-lt"/>
                <a:cs typeface="+mn-lt"/>
              </a:rPr>
              <a:t>=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l-GR" dirty="0">
                <a:ea typeface="+mn-lt"/>
                <a:cs typeface="+mn-lt"/>
              </a:rPr>
              <a:t>N1^k κόμβους.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 Δημιουργεί γραφήματα που πυκνώνουν διατηρώντας τη διάμετρο σταθερή.</a:t>
            </a:r>
          </a:p>
          <a:p>
            <a:pPr marL="0" indent="0">
              <a:buNone/>
            </a:pPr>
            <a:endParaRPr lang="el-GR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1800" dirty="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0359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D00AF-E90A-A5BF-BA27-9795724AB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9" y="578498"/>
            <a:ext cx="8825658" cy="1679618"/>
          </a:xfrm>
        </p:spPr>
        <p:txBody>
          <a:bodyPr/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Γραφημάτων </a:t>
            </a:r>
            <a:r>
              <a:rPr lang="el-GR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Kronecker</a:t>
            </a:r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l-GR" sz="7200" dirty="0"/>
            </a:b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4D6E7-040B-54D9-A90E-C8638381474B}"/>
              </a:ext>
            </a:extLst>
          </p:cNvPr>
          <p:cNvSpPr txBox="1"/>
          <p:nvPr/>
        </p:nvSpPr>
        <p:spPr>
          <a:xfrm>
            <a:off x="1520890" y="2621902"/>
            <a:ext cx="7828384" cy="270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F5FEC-2990-BBBA-26BA-B453D192D5BC}"/>
              </a:ext>
            </a:extLst>
          </p:cNvPr>
          <p:cNvSpPr txBox="1"/>
          <p:nvPr/>
        </p:nvSpPr>
        <p:spPr>
          <a:xfrm>
            <a:off x="2306702" y="2071503"/>
            <a:ext cx="805231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l-GR" sz="2400" b="1" dirty="0">
                <a:ea typeface="+mn-lt"/>
                <a:cs typeface="+mn-lt"/>
              </a:rPr>
              <a:t>Ντετερμινιστικά: </a:t>
            </a:r>
            <a:r>
              <a:rPr lang="el-GR" sz="2000" dirty="0">
                <a:ea typeface="+mn-lt"/>
                <a:cs typeface="+mn-lt"/>
              </a:rPr>
              <a:t>ακολουθούν μαθηματικούς κανόνες</a:t>
            </a:r>
            <a:r>
              <a:rPr lang="el-GR" sz="2000" b="1" dirty="0">
                <a:ea typeface="+mn-lt"/>
                <a:cs typeface="+mn-lt"/>
              </a:rPr>
              <a:t> </a:t>
            </a:r>
            <a:r>
              <a:rPr lang="el-GR" sz="2000" dirty="0">
                <a:ea typeface="+mn-lt"/>
                <a:cs typeface="+mn-lt"/>
              </a:rPr>
              <a:t> αλλά εμφανίζουν φαινόμενα "σκάλας".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l-GR" sz="2400" b="1" dirty="0">
                <a:ea typeface="+mn-lt"/>
                <a:cs typeface="+mn-lt"/>
              </a:rPr>
              <a:t>Στοχαστικά</a:t>
            </a:r>
            <a:r>
              <a:rPr lang="el-GR" sz="2000" b="1" dirty="0">
                <a:ea typeface="+mn-lt"/>
                <a:cs typeface="+mn-lt"/>
              </a:rPr>
              <a:t>: </a:t>
            </a:r>
            <a:r>
              <a:rPr lang="el-GR" sz="2000" dirty="0">
                <a:ea typeface="+mn-lt"/>
                <a:cs typeface="+mn-lt"/>
              </a:rPr>
              <a:t> Εισάγουν πιθανότητες  για τη σύνδεση κόμβων.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8311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7DBB9-DA4B-99ED-DAFA-26F54238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Θεωρήματα των γραφημάτων </a:t>
            </a:r>
            <a:r>
              <a:rPr lang="el-GR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kronecker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9808B2-F0A6-EF02-605B-64C3F508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 err="1"/>
              <a:t>Πολυωνυμική</a:t>
            </a:r>
            <a:r>
              <a:rPr lang="el-GR" dirty="0"/>
              <a:t> κατανομή βαθμού στους εισερχόμενους και εξερχόμενους κόμβους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 err="1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err="1"/>
              <a:t>Πολυωνυμική</a:t>
            </a:r>
            <a:r>
              <a:rPr lang="el-GR" dirty="0"/>
              <a:t>  κατανομή </a:t>
            </a:r>
            <a:r>
              <a:rPr lang="el-GR" dirty="0" err="1"/>
              <a:t>ιδιοτιμών</a:t>
            </a:r>
            <a:r>
              <a:rPr lang="el-GR" dirty="0"/>
              <a:t> και </a:t>
            </a:r>
            <a:r>
              <a:rPr lang="el-GR" dirty="0" err="1"/>
              <a:t>ιδιοδιανυσμάτων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l-GR" dirty="0"/>
              <a:t>του πίνακα γειτνίασης</a:t>
            </a:r>
            <a:r>
              <a:rPr lang="en-US" dirty="0"/>
              <a:t>).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Νόμος </a:t>
            </a:r>
            <a:r>
              <a:rPr lang="el-GR" dirty="0" err="1"/>
              <a:t>πυκνοποίησης</a:t>
            </a:r>
            <a:r>
              <a:rPr lang="el-GR" dirty="0"/>
              <a:t> (DPL)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Σταθερή και αποτελεσματική διάμετρος</a:t>
            </a:r>
            <a:r>
              <a:rPr lang="en-US" dirty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Σύγκλιση </a:t>
            </a:r>
            <a:r>
              <a:rPr lang="el-GR" dirty="0" err="1"/>
              <a:t>effective</a:t>
            </a:r>
            <a:r>
              <a:rPr lang="el-GR" dirty="0"/>
              <a:t> διαμέτρου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9054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2EEEBAE250924A4FB29E3ADF0A7FF894" ma:contentTypeVersion="6" ma:contentTypeDescription="Δημιουργία νέου εγγράφου" ma:contentTypeScope="" ma:versionID="4785c8ea728cd1ffd1584906c7f071f2">
  <xsd:schema xmlns:xsd="http://www.w3.org/2001/XMLSchema" xmlns:xs="http://www.w3.org/2001/XMLSchema" xmlns:p="http://schemas.microsoft.com/office/2006/metadata/properties" xmlns:ns3="b69747c6-f4a5-4cff-a168-424267e9a72d" targetNamespace="http://schemas.microsoft.com/office/2006/metadata/properties" ma:root="true" ma:fieldsID="fe33404eb9711f32039d21e1fd707d25" ns3:_="">
    <xsd:import namespace="b69747c6-f4a5-4cff-a168-424267e9a7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747c6-f4a5-4cff-a168-424267e9a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9747c6-f4a5-4cff-a168-424267e9a72d" xsi:nil="true"/>
  </documentManagement>
</p:properties>
</file>

<file path=customXml/itemProps1.xml><?xml version="1.0" encoding="utf-8"?>
<ds:datastoreItem xmlns:ds="http://schemas.openxmlformats.org/officeDocument/2006/customXml" ds:itemID="{6D70F13C-742C-472E-9B9B-57D53A4D33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E9E623-C79D-4690-B442-2F4A85DFA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747c6-f4a5-4cff-a168-424267e9a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74B90A-8E1F-4EDC-B65E-C46412E7325F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69747c6-f4a5-4cff-a168-424267e9a7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978</TotalTime>
  <Words>862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Ιόν</vt:lpstr>
      <vt:lpstr>PowerPoint Presentation</vt:lpstr>
      <vt:lpstr>PowerPoint Presentation</vt:lpstr>
      <vt:lpstr>           </vt:lpstr>
      <vt:lpstr>Σημασία Γραφημάτων </vt:lpstr>
      <vt:lpstr>Γιατί είναι σημαντικός ένας γεννήτορας;</vt:lpstr>
      <vt:lpstr>Πρότυπα γράφων που επιδιώκουν να υπακούν οι  γεννήτορες:</vt:lpstr>
      <vt:lpstr>Γεννήτορας Kronecker </vt:lpstr>
      <vt:lpstr>Τύποι Γραφημάτων Kronecker: </vt:lpstr>
      <vt:lpstr>Θεωρήματα των γραφημάτων kronecker</vt:lpstr>
      <vt:lpstr>Ας τα δούμε από την μαθηματική πλευρά...</vt:lpstr>
      <vt:lpstr>Συνέχεια...</vt:lpstr>
      <vt:lpstr>Στοχαστικά γραφήματα Kronecker</vt:lpstr>
      <vt:lpstr>Αλγόριθμος στοχαστικών γραφημάτων Kronecker</vt:lpstr>
      <vt:lpstr>Γεννήτορες </vt:lpstr>
      <vt:lpstr>Συγκρίσεις  / Παρατηρήσεις </vt:lpstr>
      <vt:lpstr>PowerPoint Presentation</vt:lpstr>
      <vt:lpstr>PowerPoint Presentation</vt:lpstr>
      <vt:lpstr>Συμπεράσματα </vt:lpstr>
      <vt:lpstr>Ευχαριστώ για τη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ΓΙΑΚΟΥΜΗ ΧΡΥΣΟΒΑΛΑΝΤΟΥ</cp:lastModifiedBy>
  <cp:revision>1364</cp:revision>
  <dcterms:created xsi:type="dcterms:W3CDTF">2024-12-10T19:42:01Z</dcterms:created>
  <dcterms:modified xsi:type="dcterms:W3CDTF">2024-12-16T10:34:50Z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0x0101002EEEBAE250924A4FB29E3ADF0A7FF894</vt:lpwstr>
  </property>
</Properties>
</file>