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97" r:id="rId7"/>
    <p:sldId id="258" r:id="rId8"/>
    <p:sldId id="317" r:id="rId9"/>
    <p:sldId id="316" r:id="rId10"/>
    <p:sldId id="273" r:id="rId11"/>
    <p:sldId id="274" r:id="rId12"/>
    <p:sldId id="275" r:id="rId13"/>
    <p:sldId id="276" r:id="rId14"/>
    <p:sldId id="259" r:id="rId15"/>
    <p:sldId id="310" r:id="rId16"/>
    <p:sldId id="318" r:id="rId17"/>
    <p:sldId id="287" r:id="rId18"/>
    <p:sldId id="290" r:id="rId19"/>
    <p:sldId id="284" r:id="rId20"/>
    <p:sldId id="260" r:id="rId21"/>
    <p:sldId id="293" r:id="rId22"/>
    <p:sldId id="288" r:id="rId23"/>
    <p:sldId id="289" r:id="rId24"/>
    <p:sldId id="277" r:id="rId25"/>
    <p:sldId id="278" r:id="rId26"/>
    <p:sldId id="261" r:id="rId27"/>
    <p:sldId id="326" r:id="rId28"/>
    <p:sldId id="279" r:id="rId29"/>
    <p:sldId id="280" r:id="rId30"/>
    <p:sldId id="285" r:id="rId31"/>
    <p:sldId id="286" r:id="rId32"/>
    <p:sldId id="281" r:id="rId33"/>
    <p:sldId id="282" r:id="rId34"/>
    <p:sldId id="283" r:id="rId35"/>
    <p:sldId id="325" r:id="rId36"/>
    <p:sldId id="263" r:id="rId37"/>
    <p:sldId id="292" r:id="rId38"/>
    <p:sldId id="291" r:id="rId39"/>
    <p:sldId id="294" r:id="rId40"/>
    <p:sldId id="311" r:id="rId41"/>
    <p:sldId id="295" r:id="rId42"/>
    <p:sldId id="262" r:id="rId43"/>
    <p:sldId id="313" r:id="rId44"/>
    <p:sldId id="314" r:id="rId45"/>
    <p:sldId id="312" r:id="rId46"/>
    <p:sldId id="315" r:id="rId47"/>
    <p:sldId id="296" r:id="rId48"/>
    <p:sldId id="264" r:id="rId49"/>
    <p:sldId id="299" r:id="rId50"/>
    <p:sldId id="298" r:id="rId51"/>
    <p:sldId id="300" r:id="rId52"/>
    <p:sldId id="301" r:id="rId53"/>
    <p:sldId id="265" r:id="rId54"/>
    <p:sldId id="320" r:id="rId55"/>
    <p:sldId id="302" r:id="rId56"/>
    <p:sldId id="319" r:id="rId57"/>
    <p:sldId id="266" r:id="rId58"/>
    <p:sldId id="305" r:id="rId59"/>
    <p:sldId id="321" r:id="rId60"/>
    <p:sldId id="303" r:id="rId61"/>
    <p:sldId id="322" r:id="rId62"/>
    <p:sldId id="323" r:id="rId63"/>
    <p:sldId id="304" r:id="rId64"/>
    <p:sldId id="324" r:id="rId65"/>
    <p:sldId id="267" r:id="rId66"/>
    <p:sldId id="308" r:id="rId67"/>
    <p:sldId id="268" r:id="rId68"/>
    <p:sldId id="306" r:id="rId69"/>
    <p:sldId id="307" r:id="rId70"/>
    <p:sldId id="269" r:id="rId71"/>
    <p:sldId id="309" r:id="rId7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34744-2713-4DBB-8010-18B6429D4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94F2AE-8DBC-4A38-800E-3F23EA791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F394DA-FB35-4D87-8D70-F5290FD5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BC7041-2FFD-41E4-834F-9E1A0E1B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F9645-6CFA-4026-A665-B17FD472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88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8A9407-2A37-457D-B834-1787F258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7B2E56-BB55-42E0-B358-3594AE16D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91F91F-6476-47C3-9762-A5529B13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9C1B01-6D66-4A92-A118-FE8CBFB3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DD1579-5B69-41C1-81BA-49351361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8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48C7C4E-79EE-4995-B6C9-9BAF530F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4B6537-250B-4DEE-9D2D-3F5FE921D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AA0AEB-D757-4590-8F63-8BE4B8D8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8F7626-641E-4EAC-8053-5FCDF3C4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E42CA4-EA3A-4F0B-B9DA-0CEDC6D6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9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A75235-9409-4D41-89F1-415F29CB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BC8AEB-87A9-4782-9E46-F84FBDEF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56DFD1-0368-4E89-9A61-D2382197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FBFD08-F570-4959-A0A3-32693B80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087B01-2843-465A-B0DF-4A9A328E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1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51077D-1CDB-492D-B8BB-36AFDD2A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C9266A-CF2C-40CF-994B-E6B9D396F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790029-FFA7-4C18-B42B-78E1D161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6DA545-CD82-4FDE-83ED-2BFBC7D8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45A005-F612-4FB6-B893-549D6CC2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42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54C561-7377-4614-9A91-B9920BE9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1F9AAF-833C-4228-8071-9A8532145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896957-2CEB-4DC4-A1E4-5E29CBAD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93B483-16AE-47DE-AA48-A76C06F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5BA7F7-F43B-47AF-A72E-D9DCFD00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D18A72-7D22-43B1-8DF2-847C5A67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9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8203C-934F-463D-9205-7BC9D567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720CB0-13EF-4054-8D29-51D0C37D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43A81B-F868-41F8-A76D-4C8812D5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7EDFA11-FF9B-4FB4-8955-DF8CADD44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596D342-2E10-460B-A5E2-63B55CB41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80BD6AB-E4D7-49D5-8755-F39AFDD0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04376B8-9F22-4623-B5A8-FCBBE9C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2488B70-191A-441C-8F0A-765E7FD8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1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7D4FC4-D72C-4F88-B7F2-8CBA7A45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F2A44D6-AFBC-4EC4-9A99-4028CF1D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209B0C5-9A06-41D0-96ED-BCE4BC8C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4B89CF6-97D6-42A8-9499-30ECCB0F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4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C009CB-E317-490D-BC71-6D9BBA5A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C1A858-F993-4FD1-818B-2A7D3A52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BEEF86-C5E4-4C0F-B0EF-16B04367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0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C34AE-8DC9-4C1D-90C6-4E51F041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49DA2F-4C4D-4814-878D-EB608819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8F0C57-70F4-49E8-9F65-F699ECEA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DD04D-0FE4-47E6-9054-752B1DAE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296755-3BCA-4D8B-9E74-4CCF1FE8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27C05D-B7DC-4026-9E65-997A81E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F4334B-0420-4F03-930E-EB5FB5DD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1C952FA-9ABE-4E2F-A75A-DC8B17D0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C536-BC80-4BA8-ABC7-12DB95FF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9CD80C-28B9-4B19-987C-50650C16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5CC082-A2D1-491F-B723-09F59717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3DB207-193E-4491-AC50-1859B1C8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1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2682AD0-1497-4878-BB1D-50A9C117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5834A3-A5A8-44F9-89E8-FF6EC5E6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1E2E65-BC6C-4579-A0FB-2D415A5F9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EB6F-D487-451B-B730-F88E9837D383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ADF65B-4CCF-4219-9EDB-597CA305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0CE758-8F4E-4E3E-AA13-E1E05FA52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F2A622-B909-4685-82A4-DFF0F6D43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728"/>
            <a:ext cx="9144000" cy="918472"/>
          </a:xfrm>
        </p:spPr>
        <p:txBody>
          <a:bodyPr/>
          <a:lstStyle/>
          <a:p>
            <a:r>
              <a:rPr lang="el-GR" dirty="0"/>
              <a:t>ΒΙΟΛΟΓΙΑ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8D96A0-A341-448A-A7CE-94BC6D33C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5304"/>
            <a:ext cx="9144000" cy="3402496"/>
          </a:xfrm>
        </p:spPr>
        <p:txBody>
          <a:bodyPr/>
          <a:lstStyle/>
          <a:p>
            <a:pPr algn="l"/>
            <a:r>
              <a:rPr lang="el-GR" dirty="0"/>
              <a:t>ΒΙΒΛΙΟΓΡΑΦΙΑ : </a:t>
            </a:r>
            <a:r>
              <a:rPr lang="en-US" dirty="0"/>
              <a:t>ALBERTS </a:t>
            </a:r>
            <a:r>
              <a:rPr lang="el-GR" dirty="0"/>
              <a:t>ΚΥΤΤΑΡΙΚΗ ΒΙΟΛΟΓΙΑ</a:t>
            </a:r>
          </a:p>
          <a:p>
            <a:pPr algn="l"/>
            <a:r>
              <a:rPr lang="el-GR" dirty="0"/>
              <a:t>ΚΕΦ. 6. ΑΝΤΙΓΡΑΦΗ, ΕΠΙΔΙΟΡΘΩΣΗ ΚΑΙ ΑΝΑΣΥΝΔΥΑΣΜΟΣ ΤΟΥ </a:t>
            </a:r>
            <a:r>
              <a:rPr lang="en-US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3623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EA8664-EE10-4543-8775-2C64705A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07" y="643467"/>
            <a:ext cx="908098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B334A80-41E1-4E48-80D7-D4EB320A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98" y="643467"/>
            <a:ext cx="89674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6561D4-ACDC-45F9-95D9-92A3CC5B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12" y="643467"/>
            <a:ext cx="83323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37D9442-9496-4E70-882D-BF4C3B05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76" y="643467"/>
            <a:ext cx="93828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DA0022-9101-4BD2-868B-69E8C4E3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l-GR" sz="4000"/>
              <a:t>Αντιγραφή του </a:t>
            </a:r>
            <a:r>
              <a:rPr lang="en-US" sz="4000"/>
              <a:t>DNA</a:t>
            </a:r>
            <a:endParaRPr lang="el-GR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6B10ED-BCF8-4543-97B7-B92C058C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5" y="2224323"/>
            <a:ext cx="4653320" cy="4085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l-GR" sz="2000" dirty="0"/>
              <a:t>Το ένζυμο </a:t>
            </a:r>
            <a:r>
              <a:rPr lang="en-US" sz="2000" b="1" dirty="0"/>
              <a:t>DNA</a:t>
            </a:r>
            <a:r>
              <a:rPr lang="el-GR" sz="2000" b="1" dirty="0"/>
              <a:t> </a:t>
            </a:r>
            <a:r>
              <a:rPr lang="el-GR" sz="2000" b="1" dirty="0" err="1"/>
              <a:t>πολυμεράση</a:t>
            </a:r>
            <a:r>
              <a:rPr lang="el-GR" sz="2000" b="1" dirty="0"/>
              <a:t> </a:t>
            </a:r>
            <a:r>
              <a:rPr lang="el-GR" sz="2000" dirty="0"/>
              <a:t>είναι η καρδιά της αντιγραφικής μηχανής που </a:t>
            </a:r>
            <a:r>
              <a:rPr lang="el-GR" sz="2000" u="sng" dirty="0"/>
              <a:t>εντοπίζεται στην διχάλα της αντιγραφής</a:t>
            </a:r>
            <a:r>
              <a:rPr lang="el-GR" sz="2000" dirty="0"/>
              <a:t>. Προσθέτει </a:t>
            </a:r>
            <a:r>
              <a:rPr lang="el-GR" sz="2000" dirty="0" err="1"/>
              <a:t>νουκλεοτίδια</a:t>
            </a:r>
            <a:r>
              <a:rPr lang="el-GR" sz="2000" dirty="0"/>
              <a:t> στο 3’ άκρο της </a:t>
            </a:r>
            <a:r>
              <a:rPr lang="el-GR" sz="2000" dirty="0" err="1"/>
              <a:t>νεοσυντιθέμενης</a:t>
            </a:r>
            <a:r>
              <a:rPr lang="el-GR" sz="2000" dirty="0"/>
              <a:t> αλυσίδας σχηματίζοντας </a:t>
            </a:r>
            <a:r>
              <a:rPr lang="el-GR" sz="2000" dirty="0" err="1"/>
              <a:t>φωσφοδιεστερικό</a:t>
            </a:r>
            <a:r>
              <a:rPr lang="el-GR" sz="2000" dirty="0"/>
              <a:t> δεσμό μεταξύ αυτού του άκρου και του 5’ άκρου του νεοεισερχόμενου </a:t>
            </a:r>
            <a:r>
              <a:rPr lang="el-GR" sz="2000" dirty="0" err="1"/>
              <a:t>νουκλεοτιδίου</a:t>
            </a:r>
            <a:r>
              <a:rPr lang="el-GR" sz="2000" dirty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Άρα </a:t>
            </a:r>
            <a:r>
              <a:rPr lang="el-GR" sz="2000" b="1" dirty="0"/>
              <a:t>ο πολυμερισμός έχει κατεύθυνση πάντα 5’→ 3’ </a:t>
            </a:r>
            <a:r>
              <a:rPr lang="el-GR" sz="2000" dirty="0"/>
              <a:t>και χρησιμοποιεί για εκμαγείο κλώνο με αντίθετη κατεύθυνση 3’→ 5’</a:t>
            </a:r>
          </a:p>
          <a:p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8433412-070B-4295-89F0-3C0BE46EA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0" r="1151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82E9831-8852-494D-873E-2EFE5351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 dirty="0"/>
              <a:t>Αντιγραφή του </a:t>
            </a:r>
            <a:r>
              <a:rPr lang="en-US" sz="4800" dirty="0"/>
              <a:t>DNA</a:t>
            </a:r>
            <a:endParaRPr lang="el-GR" sz="4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350FDA-59EA-4143-975D-B707F67F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94" y="2759763"/>
            <a:ext cx="10043812" cy="3581858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r>
              <a:rPr lang="el-GR" sz="2400" dirty="0"/>
              <a:t>Η διχάλα αντιγραφής είναι για το λόγο αυτό </a:t>
            </a:r>
            <a:r>
              <a:rPr lang="el-GR" sz="2400" b="1" dirty="0"/>
              <a:t>ασύμμετρη.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/>
              <a:t>Στον ένα κλώνο εκμαγείο (3’→ 5’) η αντιγραφή προχωρά ανεμπόδιστα </a:t>
            </a:r>
            <a:r>
              <a:rPr lang="el-GR" sz="2400" b="1" dirty="0"/>
              <a:t>(προπορευόμενος κλώνος)</a:t>
            </a:r>
            <a:r>
              <a:rPr lang="en-US" sz="2400" dirty="0"/>
              <a:t>,</a:t>
            </a:r>
            <a:r>
              <a:rPr lang="el-GR" sz="2400" b="1" dirty="0"/>
              <a:t> </a:t>
            </a:r>
            <a:r>
              <a:rPr lang="el-GR" sz="2400" dirty="0"/>
              <a:t>ενώ στον άλλο κλώνο εκμαγείο (5’→3’), η αντιγραφή καθυστερεί και γίνεται τμηματικά με την DNA </a:t>
            </a:r>
            <a:r>
              <a:rPr lang="el-GR" sz="2400" dirty="0" err="1"/>
              <a:t>πολυμεράση</a:t>
            </a:r>
            <a:r>
              <a:rPr lang="el-GR" sz="2400" dirty="0"/>
              <a:t> να αναγκάζεται να λειτουργεί σε αντίθετη κατεύθυνση (προκειμένου να συνεχίσει να λειτουργεί </a:t>
            </a:r>
            <a:r>
              <a:rPr lang="el-GR" sz="2400" dirty="0" err="1"/>
              <a:t>πολυμερίζοντας</a:t>
            </a:r>
            <a:r>
              <a:rPr lang="el-GR" sz="2400" dirty="0"/>
              <a:t> </a:t>
            </a:r>
            <a:r>
              <a:rPr lang="el-GR" sz="2400" dirty="0" err="1"/>
              <a:t>νουκλεοτίδια</a:t>
            </a:r>
            <a:r>
              <a:rPr lang="el-GR" sz="2400" dirty="0"/>
              <a:t> με 5’→3’ κατεύθυνση). Ο κλώνος στον οποίο καθυστερεί η αντιγραφή ονομάζεται </a:t>
            </a:r>
            <a:r>
              <a:rPr lang="el-GR" sz="2400" b="1" dirty="0"/>
              <a:t>καθυστερημένος</a:t>
            </a:r>
            <a:r>
              <a:rPr lang="en-US" sz="2400" b="1" dirty="0"/>
              <a:t> </a:t>
            </a:r>
            <a:r>
              <a:rPr lang="el-GR" sz="2400" b="1" dirty="0"/>
              <a:t>κλώνος </a:t>
            </a:r>
            <a:r>
              <a:rPr lang="el-GR" sz="2400" dirty="0"/>
              <a:t>και τα ξεχωριστά τμήματα (κλάσματα) αντιγραφής που παράγονται (τμήματα </a:t>
            </a:r>
            <a:r>
              <a:rPr lang="el-GR" sz="2400" dirty="0" err="1"/>
              <a:t>Okazaki</a:t>
            </a:r>
            <a:r>
              <a:rPr lang="el-GR" sz="2400" dirty="0"/>
              <a:t>) συρράπτονται μεταξύ τους από την </a:t>
            </a:r>
            <a:r>
              <a:rPr lang="el-GR" sz="2400" b="1" dirty="0"/>
              <a:t>DNA </a:t>
            </a:r>
            <a:r>
              <a:rPr lang="el-GR" sz="2400" b="1" dirty="0" err="1"/>
              <a:t>λιγκάση</a:t>
            </a:r>
            <a:endParaRPr lang="el-GR" sz="2400" b="1" dirty="0"/>
          </a:p>
          <a:p>
            <a:endParaRPr lang="el-G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0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1D093D-A8A2-47B3-9609-948E3779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68" y="344207"/>
            <a:ext cx="4180854" cy="616958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3341F7-7BB6-43A3-B42D-3A97F40E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89" y="2054086"/>
            <a:ext cx="7253142" cy="2186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9CE9F-C23E-4269-9B8E-1B00442A1B73}"/>
              </a:ext>
            </a:extLst>
          </p:cNvPr>
          <p:cNvSpPr txBox="1"/>
          <p:nvPr/>
        </p:nvSpPr>
        <p:spPr>
          <a:xfrm>
            <a:off x="286689" y="636103"/>
            <a:ext cx="845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Η αντιγραφή του </a:t>
            </a:r>
            <a:r>
              <a:rPr lang="en-US" sz="2400" dirty="0"/>
              <a:t>DNA </a:t>
            </a:r>
            <a:r>
              <a:rPr lang="el-GR" sz="2400" dirty="0"/>
              <a:t>στη θηλιά της αντιγραφής είναι ασύμμετρη</a:t>
            </a:r>
          </a:p>
        </p:txBody>
      </p:sp>
    </p:spTree>
    <p:extLst>
      <p:ext uri="{BB962C8B-B14F-4D97-AF65-F5344CB8AC3E}">
        <p14:creationId xmlns:p14="http://schemas.microsoft.com/office/powerpoint/2010/main" val="10748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EF9B31-0DBE-447C-8B51-0E507DEB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11" y="480060"/>
            <a:ext cx="8331577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543ADD8-7AFE-4813-BA82-0FCCBE2A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36" y="566056"/>
            <a:ext cx="775933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01695A-1EBE-4F27-8DC1-ABD35838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29" y="643467"/>
            <a:ext cx="9065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92F8AB-D1DE-4736-8014-AD679114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7FF946-7E62-4AB8-A19D-DAFA6507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r>
              <a:rPr lang="el-GR" sz="2000" dirty="0"/>
              <a:t>Σε κάθε κυτταρική διαίρεση το κύτταρο πρέπει να </a:t>
            </a:r>
            <a:r>
              <a:rPr lang="el-GR" sz="2000" u="sng" dirty="0"/>
              <a:t>αντιγράψει</a:t>
            </a:r>
            <a:r>
              <a:rPr lang="el-GR" sz="2000" dirty="0"/>
              <a:t> το </a:t>
            </a:r>
            <a:r>
              <a:rPr lang="el-GR" sz="2000" dirty="0" err="1"/>
              <a:t>γονιδίωμα</a:t>
            </a:r>
            <a:r>
              <a:rPr lang="el-GR" sz="2000" dirty="0"/>
              <a:t> του με </a:t>
            </a:r>
            <a:r>
              <a:rPr lang="el-GR" sz="2000" u="sng" dirty="0"/>
              <a:t>αξιοσημείωτη πιστότητα</a:t>
            </a:r>
            <a:endParaRPr lang="en-US" sz="2000" u="sng" dirty="0"/>
          </a:p>
          <a:p>
            <a:r>
              <a:rPr lang="el-GR" sz="2000" dirty="0"/>
              <a:t>Διαδικασία η οποία αποτελεί το πρώτο στάδιο του </a:t>
            </a:r>
            <a:r>
              <a:rPr lang="el-GR" sz="2000" b="1" dirty="0"/>
              <a:t>Κεντρικού Δόγματος της Βιολογίας</a:t>
            </a:r>
          </a:p>
          <a:p>
            <a:r>
              <a:rPr lang="el-GR" sz="2000" dirty="0"/>
              <a:t>Η ικανότητα κάθε κλώνου ενός μορίου </a:t>
            </a:r>
            <a:r>
              <a:rPr lang="en-US" sz="2000" dirty="0"/>
              <a:t>DNA </a:t>
            </a:r>
            <a:r>
              <a:rPr lang="el-GR" sz="2000" dirty="0"/>
              <a:t>να δρα ως εκμαγείο για την σύνθεση ενός συμπληρωματικού κλώνου, επιτρέπει στο κύτταρο να αντιγράψει τα γονίδια του πριν τα μεταβιβάσει στους απογόνους του</a:t>
            </a:r>
          </a:p>
          <a:p>
            <a:r>
              <a:rPr lang="el-GR" sz="2000" dirty="0"/>
              <a:t>Η αντιγραφή του </a:t>
            </a:r>
            <a:r>
              <a:rPr lang="en-US" sz="2000" dirty="0"/>
              <a:t>DNA </a:t>
            </a:r>
            <a:r>
              <a:rPr lang="el-GR" sz="2000" dirty="0"/>
              <a:t>παράγει 2 πλήρεις διπλές έλικες από το αρχικό πατρικό μόριο </a:t>
            </a:r>
            <a:r>
              <a:rPr lang="en-US" sz="2000" dirty="0"/>
              <a:t>DNA.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Πλην σποραδικών λαθών, η κάθε νέα έλικα του </a:t>
            </a:r>
            <a:r>
              <a:rPr lang="en-US" sz="2000" dirty="0"/>
              <a:t>DNA </a:t>
            </a:r>
            <a:r>
              <a:rPr lang="el-GR" sz="2000" dirty="0"/>
              <a:t>έχει ταυτόσημη αλληλουχία </a:t>
            </a:r>
            <a:r>
              <a:rPr lang="el-GR" sz="2000" dirty="0" err="1"/>
              <a:t>νουκλεοτιδίων</a:t>
            </a:r>
            <a:r>
              <a:rPr lang="el-GR" sz="2000" dirty="0"/>
              <a:t>, με την αρχική</a:t>
            </a:r>
          </a:p>
          <a:p>
            <a:r>
              <a:rPr lang="el-GR" sz="2000" dirty="0"/>
              <a:t>Η αντιγραφή του </a:t>
            </a:r>
            <a:r>
              <a:rPr lang="en-US" sz="2000" dirty="0"/>
              <a:t>DNA </a:t>
            </a:r>
            <a:r>
              <a:rPr lang="el-GR" sz="2000" dirty="0"/>
              <a:t>είναι </a:t>
            </a:r>
            <a:r>
              <a:rPr lang="el-GR" sz="2000" b="1" dirty="0" err="1"/>
              <a:t>ημισυντηρητική</a:t>
            </a:r>
            <a:r>
              <a:rPr lang="el-GR" sz="2000" b="1" dirty="0"/>
              <a:t> </a:t>
            </a:r>
            <a:r>
              <a:rPr lang="el-GR" sz="2000" dirty="0"/>
              <a:t>επειδή κάθε θυγατρική διπλή έλικα </a:t>
            </a:r>
            <a:r>
              <a:rPr lang="en-US" sz="2000" dirty="0"/>
              <a:t>DNA </a:t>
            </a:r>
            <a:r>
              <a:rPr lang="el-GR" sz="2000" dirty="0"/>
              <a:t>αποτελείται από έναν παλαιό (συντηρημένο) και έναν </a:t>
            </a:r>
            <a:r>
              <a:rPr lang="el-GR" sz="2000" dirty="0" err="1"/>
              <a:t>νεοσυντεθειμένο</a:t>
            </a:r>
            <a:r>
              <a:rPr lang="el-GR" sz="2000" dirty="0"/>
              <a:t> κλώνο</a:t>
            </a:r>
          </a:p>
        </p:txBody>
      </p:sp>
    </p:spTree>
    <p:extLst>
      <p:ext uri="{BB962C8B-B14F-4D97-AF65-F5344CB8AC3E}">
        <p14:creationId xmlns:p14="http://schemas.microsoft.com/office/powerpoint/2010/main" val="87683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E86D7E-663B-42AF-8153-B409AFA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BAA53-09BB-4DE3-839F-B7E12D0B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07" y="2203079"/>
            <a:ext cx="10645955" cy="4369999"/>
          </a:xfrm>
        </p:spPr>
        <p:txBody>
          <a:bodyPr anchor="ctr">
            <a:noAutofit/>
          </a:bodyPr>
          <a:lstStyle/>
          <a:p>
            <a:r>
              <a:rPr lang="el-GR" sz="2000" b="1" dirty="0"/>
              <a:t>Η έναρξη της αντιγραφής </a:t>
            </a:r>
            <a:r>
              <a:rPr lang="el-GR" sz="2000" dirty="0"/>
              <a:t>απαιτεί τη σύνθεση </a:t>
            </a:r>
            <a:r>
              <a:rPr lang="el-GR" sz="2000" b="1" dirty="0"/>
              <a:t>πρωταρχικών τμημάτων </a:t>
            </a:r>
            <a:r>
              <a:rPr lang="en-US" sz="2000" b="1" dirty="0"/>
              <a:t>RNA </a:t>
            </a:r>
            <a:r>
              <a:rPr lang="el-GR" sz="2000" dirty="0"/>
              <a:t>(μήκους περίπου 10 </a:t>
            </a:r>
            <a:r>
              <a:rPr lang="el-GR" sz="2000" dirty="0" err="1"/>
              <a:t>νουκλεοτιδίων</a:t>
            </a:r>
            <a:r>
              <a:rPr lang="el-GR" sz="2000" dirty="0"/>
              <a:t>) τα οποία συντίθενται με τον κανόνα της συμπληρωματικότητας και με κατεύθυνση 5’→3’ από το 3’ άκρο του κλώνου-εκμαγείου του </a:t>
            </a:r>
            <a:r>
              <a:rPr lang="en-US" sz="2000" dirty="0"/>
              <a:t>DNA. </a:t>
            </a: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Το ένζυμο που </a:t>
            </a:r>
            <a:r>
              <a:rPr lang="el-GR" sz="2000" dirty="0" err="1"/>
              <a:t>πολυμερίζει</a:t>
            </a:r>
            <a:r>
              <a:rPr lang="el-GR" sz="2000" dirty="0"/>
              <a:t> αυτά τα μικρά κομμάτια </a:t>
            </a:r>
            <a:r>
              <a:rPr lang="el-GR" sz="2000" b="1" dirty="0" err="1"/>
              <a:t>εκκινητών</a:t>
            </a:r>
            <a:r>
              <a:rPr lang="el-GR" sz="2000" b="1" dirty="0"/>
              <a:t> από</a:t>
            </a:r>
            <a:r>
              <a:rPr lang="en-US" sz="2000" b="1" dirty="0"/>
              <a:t> RNA</a:t>
            </a:r>
            <a:r>
              <a:rPr lang="el-GR" sz="2000" b="1" dirty="0"/>
              <a:t>,</a:t>
            </a:r>
            <a:r>
              <a:rPr lang="el-GR" sz="2000" dirty="0"/>
              <a:t> είναι μια </a:t>
            </a:r>
            <a:r>
              <a:rPr lang="en-US" sz="2000" dirty="0"/>
              <a:t>RNA </a:t>
            </a:r>
            <a:r>
              <a:rPr lang="el-GR" sz="2000" dirty="0" err="1"/>
              <a:t>πολυμεράση</a:t>
            </a:r>
            <a:r>
              <a:rPr lang="el-GR" sz="2000" dirty="0"/>
              <a:t> που αναφέρεται ως </a:t>
            </a:r>
            <a:r>
              <a:rPr lang="el-GR" sz="2000" b="1" dirty="0" err="1"/>
              <a:t>πριμάση</a:t>
            </a:r>
            <a:r>
              <a:rPr lang="en-US" sz="2000" dirty="0"/>
              <a:t> </a:t>
            </a:r>
            <a:endParaRPr lang="el-GR" sz="2000" dirty="0"/>
          </a:p>
          <a:p>
            <a:r>
              <a:rPr lang="el-GR" sz="2000" dirty="0"/>
              <a:t>Στον </a:t>
            </a:r>
            <a:r>
              <a:rPr lang="el-GR" sz="2000" b="1" dirty="0"/>
              <a:t>προπορευόμενο κλώνο </a:t>
            </a:r>
            <a:r>
              <a:rPr lang="el-GR" sz="2000" dirty="0"/>
              <a:t>αντιγραφής, αρκεί η σύνθεση </a:t>
            </a:r>
            <a:r>
              <a:rPr lang="el-GR" sz="2000" b="1" dirty="0"/>
              <a:t>ενός μόνο </a:t>
            </a:r>
            <a:r>
              <a:rPr lang="en-US" sz="2000" b="1" dirty="0"/>
              <a:t>RNA </a:t>
            </a:r>
            <a:r>
              <a:rPr lang="el-GR" sz="2000" b="1" dirty="0" err="1"/>
              <a:t>εκκινητή</a:t>
            </a:r>
            <a:r>
              <a:rPr lang="en-US" sz="2000" dirty="0"/>
              <a:t>. </a:t>
            </a:r>
            <a:r>
              <a:rPr lang="el-GR" sz="2000" dirty="0"/>
              <a:t>Αντίθετα στον </a:t>
            </a:r>
            <a:r>
              <a:rPr lang="el-GR" sz="2000" b="1" dirty="0"/>
              <a:t>καθυστερημένο κλώνο </a:t>
            </a:r>
            <a:r>
              <a:rPr lang="el-GR" sz="2000" dirty="0"/>
              <a:t>όπου η σύνθεση του </a:t>
            </a:r>
            <a:r>
              <a:rPr lang="en-US" sz="2000" dirty="0"/>
              <a:t>DNA </a:t>
            </a:r>
            <a:r>
              <a:rPr lang="el-GR" sz="2000" dirty="0"/>
              <a:t>είναι ασυνεχής απαιτούνται </a:t>
            </a:r>
            <a:r>
              <a:rPr lang="el-GR" sz="2000" b="1" dirty="0"/>
              <a:t>συνεχώς νέοι </a:t>
            </a:r>
            <a:r>
              <a:rPr lang="en-US" sz="2000" b="1" dirty="0"/>
              <a:t>RNA </a:t>
            </a:r>
            <a:r>
              <a:rPr lang="el-GR" sz="2000" b="1" dirty="0" err="1"/>
              <a:t>εκκινητές</a:t>
            </a:r>
            <a:endParaRPr lang="el-GR" sz="2000" b="1" dirty="0"/>
          </a:p>
          <a:p>
            <a:r>
              <a:rPr lang="el-GR" sz="2000" dirty="0"/>
              <a:t>Στον </a:t>
            </a:r>
            <a:r>
              <a:rPr lang="el-GR" sz="2000" u="sng" dirty="0"/>
              <a:t>καθυστερημένο κλώνο</a:t>
            </a:r>
            <a:r>
              <a:rPr lang="el-GR" sz="2000" dirty="0"/>
              <a:t> αντιγραφής για να παραχθεί τελικά ένα νέο συνεχές μόριο </a:t>
            </a:r>
            <a:r>
              <a:rPr lang="en-US" sz="2000" dirty="0"/>
              <a:t>DNA </a:t>
            </a:r>
            <a:r>
              <a:rPr lang="el-GR" sz="2000" dirty="0"/>
              <a:t>απαιτούνται 3 επιπλέον ένζυμα: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l-GR" sz="2000" dirty="0" smtClean="0"/>
              <a:t>Δραστικότητα </a:t>
            </a:r>
            <a:r>
              <a:rPr lang="en-US" sz="2000" dirty="0" smtClean="0"/>
              <a:t>RNA </a:t>
            </a:r>
            <a:r>
              <a:rPr lang="el-GR" sz="2000" dirty="0" err="1" smtClean="0"/>
              <a:t>νουκλεάσης</a:t>
            </a:r>
            <a:r>
              <a:rPr lang="el-GR" sz="2000" dirty="0" smtClean="0"/>
              <a:t> </a:t>
            </a:r>
            <a:r>
              <a:rPr lang="el-GR" sz="2000" dirty="0"/>
              <a:t>που </a:t>
            </a:r>
            <a:r>
              <a:rPr lang="el-GR" sz="2000" dirty="0" err="1"/>
              <a:t>αποικοδομεί</a:t>
            </a:r>
            <a:r>
              <a:rPr lang="el-GR" sz="2000" dirty="0"/>
              <a:t> τους </a:t>
            </a:r>
            <a:r>
              <a:rPr lang="en-US" sz="2000" dirty="0"/>
              <a:t>RNA </a:t>
            </a:r>
            <a:r>
              <a:rPr lang="el-GR" sz="2000" dirty="0" err="1"/>
              <a:t>εκκινητές</a:t>
            </a: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n-US" sz="2000" dirty="0"/>
              <a:t>DNA </a:t>
            </a:r>
            <a:r>
              <a:rPr lang="el-GR" sz="2000" dirty="0" err="1"/>
              <a:t>πολυμεράση</a:t>
            </a:r>
            <a:r>
              <a:rPr lang="el-GR" sz="2000" dirty="0"/>
              <a:t> επιδιόρθωσης που αντικαθιστά τα τμήματα </a:t>
            </a:r>
            <a:r>
              <a:rPr lang="en-US" sz="2000" dirty="0"/>
              <a:t>RNA </a:t>
            </a:r>
            <a:r>
              <a:rPr lang="el-GR" sz="2000" dirty="0"/>
              <a:t>από </a:t>
            </a:r>
            <a:r>
              <a:rPr lang="en-US" sz="2000" dirty="0"/>
              <a:t>DNA</a:t>
            </a:r>
            <a:r>
              <a:rPr lang="el-GR" sz="2000" dirty="0"/>
              <a:t>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n-US" sz="2000" dirty="0"/>
              <a:t>DNA </a:t>
            </a:r>
            <a:r>
              <a:rPr lang="el-GR" sz="2000" dirty="0" err="1"/>
              <a:t>λιγκάση</a:t>
            </a:r>
            <a:r>
              <a:rPr lang="el-GR" sz="2000" dirty="0"/>
              <a:t> που ενώνει με </a:t>
            </a:r>
            <a:r>
              <a:rPr lang="el-GR" sz="2000" dirty="0" err="1"/>
              <a:t>φωσφοριεστερικούς</a:t>
            </a:r>
            <a:r>
              <a:rPr lang="el-GR" sz="2000" dirty="0"/>
              <a:t> δεσμούς τα τμήματα </a:t>
            </a:r>
            <a:r>
              <a:rPr lang="en-US" sz="2000" dirty="0"/>
              <a:t>DNA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710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C9B0A8-F1D2-478B-9CC2-3A62125B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893" y="643467"/>
            <a:ext cx="7990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CCA460-5F53-424F-8432-AB0AC9AB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071154"/>
            <a:ext cx="5524197" cy="43194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CD8510-EB72-451F-86CB-7F69A8FD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9" y="1410789"/>
            <a:ext cx="5251307" cy="38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B27E988-CBA5-43F7-9F92-CCA77D96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71" y="870857"/>
            <a:ext cx="83475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517E0E-CFED-46F6-8F4F-16D6FED0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29" y="643467"/>
            <a:ext cx="93603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F84144-6D23-4665-92D2-47610528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81" y="643467"/>
            <a:ext cx="83674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9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C917D3-D7F1-47F5-9DA0-2DDEB20E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 dirty="0"/>
              <a:t>Συνεργαζόμενες πρωτεΐνες της αντιγραφής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5802D8-9A86-4B9E-A6E8-EC84D3A1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7" y="2305879"/>
            <a:ext cx="10402701" cy="3882886"/>
          </a:xfrm>
        </p:spPr>
        <p:txBody>
          <a:bodyPr anchor="ctr">
            <a:normAutofit/>
          </a:bodyPr>
          <a:lstStyle/>
          <a:p>
            <a:r>
              <a:rPr lang="el-GR" sz="1900" dirty="0"/>
              <a:t>Συνεργαζόμενες πρωτεΐνες της αντιγραφής δημιουργούν μια πολύπλοκη </a:t>
            </a:r>
            <a:r>
              <a:rPr lang="el-GR" sz="1900" b="1" dirty="0"/>
              <a:t>πρωτεϊνική</a:t>
            </a:r>
            <a:r>
              <a:rPr lang="el-GR" sz="1900" dirty="0"/>
              <a:t> </a:t>
            </a:r>
            <a:r>
              <a:rPr lang="el-GR" sz="1900" b="1" dirty="0"/>
              <a:t>μηχανή </a:t>
            </a:r>
            <a:r>
              <a:rPr lang="el-GR" sz="1900" b="1" dirty="0" err="1"/>
              <a:t>απο</a:t>
            </a:r>
            <a:r>
              <a:rPr lang="en-US" sz="1900" b="1" dirty="0"/>
              <a:t>-</a:t>
            </a:r>
            <a:r>
              <a:rPr lang="el-GR" sz="1900" b="1" dirty="0" err="1"/>
              <a:t>ελίκωσης</a:t>
            </a:r>
            <a:r>
              <a:rPr lang="el-GR" sz="1900" dirty="0"/>
              <a:t> της διπλής έλικας του </a:t>
            </a:r>
            <a:r>
              <a:rPr lang="en-US" sz="1900" dirty="0"/>
              <a:t>DNA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US" sz="1900" b="1" dirty="0"/>
              <a:t>DNA </a:t>
            </a:r>
            <a:r>
              <a:rPr lang="el-GR" sz="1900" b="1" dirty="0" err="1"/>
              <a:t>ελικάση</a:t>
            </a:r>
            <a:r>
              <a:rPr lang="el-GR" sz="1900" dirty="0"/>
              <a:t>, ένζυμο που καταναλώνοντας </a:t>
            </a:r>
            <a:r>
              <a:rPr lang="en-US" sz="1900" dirty="0"/>
              <a:t>ATP </a:t>
            </a:r>
            <a:r>
              <a:rPr lang="el-GR" sz="1900" dirty="0"/>
              <a:t>κινείται κατά μήκος της διπλής έλικας με την οποία συνδέεται, ξετυλίγοντας τη δομή του </a:t>
            </a:r>
            <a:r>
              <a:rPr lang="en-US" sz="1900" dirty="0"/>
              <a:t>DNA</a:t>
            </a:r>
            <a:r>
              <a:rPr lang="el-GR" sz="1900" dirty="0"/>
              <a:t> στο επίπεδο της διχάλας αντιγραφής</a:t>
            </a: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b="1" dirty="0" err="1"/>
              <a:t>Τοπο-ισομεράσες</a:t>
            </a:r>
            <a:r>
              <a:rPr lang="el-GR" sz="1900" dirty="0"/>
              <a:t>, ένζυμα που συνδέονται με μονούς κλώνους του </a:t>
            </a:r>
            <a:r>
              <a:rPr lang="en-US" sz="1900" dirty="0"/>
              <a:t>DNA </a:t>
            </a:r>
            <a:r>
              <a:rPr lang="el-GR" sz="1900" dirty="0"/>
              <a:t>και ανακουφίζουν τις περιστροφικές πιέσεις που δημιουργούνται καθώς ανοίγει και προχωρά η διχάλα αντιγραφής. Οι </a:t>
            </a:r>
            <a:r>
              <a:rPr lang="el-GR" sz="1900" dirty="0" err="1"/>
              <a:t>τοπο-ισομεράσες</a:t>
            </a:r>
            <a:r>
              <a:rPr lang="el-GR" sz="1900" dirty="0"/>
              <a:t> Ι δημιουργούν παροδικές μονόκλωνες εντομές </a:t>
            </a:r>
            <a:r>
              <a:rPr lang="en-US" sz="1900" dirty="0"/>
              <a:t>(</a:t>
            </a:r>
            <a:r>
              <a:rPr lang="el-GR" sz="1900" dirty="0"/>
              <a:t>οι </a:t>
            </a:r>
            <a:r>
              <a:rPr lang="el-GR" sz="1900" dirty="0" err="1"/>
              <a:t>τοπο-ισομεράσες</a:t>
            </a:r>
            <a:r>
              <a:rPr lang="el-GR" sz="1900" dirty="0"/>
              <a:t> ΙΙ δημιουργούν και δίκλωνες εντομές) ώστε να μειώσουν προσωρινά την τάση οι οποίες </a:t>
            </a:r>
            <a:r>
              <a:rPr lang="el-GR" sz="1900" dirty="0" err="1"/>
              <a:t>επανασφραγίζονται</a:t>
            </a:r>
            <a:endParaRPr lang="el-G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b="1" dirty="0"/>
              <a:t>Πρωτεΐνη συνδετήρας-σφικτήρας</a:t>
            </a:r>
            <a:r>
              <a:rPr lang="el-GR" sz="1900" dirty="0"/>
              <a:t>, η οποία σταθεροποιεί και διατηρεί ισχυρά </a:t>
            </a:r>
            <a:r>
              <a:rPr lang="el-GR" sz="1900" dirty="0" err="1"/>
              <a:t>προσδεδεμένη</a:t>
            </a:r>
            <a:r>
              <a:rPr lang="el-GR" sz="1900" dirty="0"/>
              <a:t> την </a:t>
            </a:r>
            <a:r>
              <a:rPr lang="en-US" sz="1900" dirty="0"/>
              <a:t>DNA </a:t>
            </a:r>
            <a:r>
              <a:rPr lang="el-GR" sz="1900" dirty="0" err="1"/>
              <a:t>πολυμεράση</a:t>
            </a:r>
            <a:r>
              <a:rPr lang="el-GR" sz="1900" dirty="0"/>
              <a:t> πάνω στον κλώνο εκμαγείο. Έχει την μορφή δακτυλίου και η συναρμολόγηση της απαιτεί τη δράση της </a:t>
            </a:r>
            <a:r>
              <a:rPr lang="el-GR" sz="1900" b="1" dirty="0"/>
              <a:t>πρωτεΐνης</a:t>
            </a:r>
            <a:r>
              <a:rPr lang="en-US" sz="1900" b="1" dirty="0"/>
              <a:t>-</a:t>
            </a:r>
            <a:r>
              <a:rPr lang="el-GR" sz="1900" b="1" dirty="0"/>
              <a:t>φορτωτή </a:t>
            </a:r>
            <a:r>
              <a:rPr lang="el-GR" sz="1900" dirty="0"/>
              <a:t>που καταναλώνει </a:t>
            </a:r>
            <a:r>
              <a:rPr lang="en-US" sz="1900" dirty="0"/>
              <a:t>ATP</a:t>
            </a:r>
            <a:endParaRPr lang="el-GR" sz="1900" dirty="0"/>
          </a:p>
          <a:p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29692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23" y="124097"/>
            <a:ext cx="8691154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DFDBE75-D2C9-4CD1-86AA-36CE966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85" y="643467"/>
            <a:ext cx="72472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007B78-DB15-43A7-BF88-A6243B13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31900"/>
            <a:ext cx="5270500" cy="4356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F74CDA-58D9-4DCC-B75E-5C9853AF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093" y="2691406"/>
            <a:ext cx="3474586" cy="330133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234" y="703380"/>
            <a:ext cx="4090060" cy="19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A6BC228-C697-46AA-9B5E-10C26CF1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16" y="413657"/>
            <a:ext cx="8314480" cy="59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83A7858-7B14-4068-A405-E18955DF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90" y="643467"/>
            <a:ext cx="85742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2738E5-89FD-4BE3-80D8-493F5E38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4" y="1550126"/>
            <a:ext cx="6398406" cy="346637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2A8E8B-D9B2-444D-82C3-4BF9E131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428206"/>
            <a:ext cx="4396724" cy="35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3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5D511B-8DFD-4E48-8C86-A5552344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82" y="643467"/>
            <a:ext cx="80026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7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39217D-7C75-4428-8454-1ACA699E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548079"/>
            <a:ext cx="5129784" cy="37618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F314AB-2A0A-4106-819F-8E38A45D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41005"/>
            <a:ext cx="5129784" cy="3175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ADD1E-537A-4BDA-AE21-0876D3D92272}"/>
              </a:ext>
            </a:extLst>
          </p:cNvPr>
          <p:cNvSpPr txBox="1"/>
          <p:nvPr/>
        </p:nvSpPr>
        <p:spPr>
          <a:xfrm>
            <a:off x="9226668" y="2197893"/>
            <a:ext cx="24062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5">
                    <a:lumMod val="75000"/>
                  </a:schemeClr>
                </a:solidFill>
              </a:rPr>
              <a:t>Οι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SSB </a:t>
            </a:r>
            <a:r>
              <a:rPr lang="el-GR" sz="1400" dirty="0">
                <a:solidFill>
                  <a:schemeClr val="accent5">
                    <a:lumMod val="75000"/>
                  </a:schemeClr>
                </a:solidFill>
              </a:rPr>
              <a:t>πρωτεΐνες συνδέονται</a:t>
            </a:r>
          </a:p>
          <a:p>
            <a:r>
              <a:rPr lang="el-GR" sz="1400" dirty="0">
                <a:solidFill>
                  <a:schemeClr val="accent5">
                    <a:lumMod val="75000"/>
                  </a:schemeClr>
                </a:solidFill>
              </a:rPr>
              <a:t> σε μονούς κλώνους του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DNA</a:t>
            </a:r>
          </a:p>
          <a:p>
            <a:r>
              <a:rPr lang="el-GR" sz="1400" dirty="0">
                <a:solidFill>
                  <a:schemeClr val="accent5">
                    <a:lumMod val="75000"/>
                  </a:schemeClr>
                </a:solidFill>
              </a:rPr>
              <a:t> και τους σταθεροποιούν ώστε</a:t>
            </a:r>
          </a:p>
          <a:p>
            <a:r>
              <a:rPr lang="el-GR" sz="1400" dirty="0">
                <a:solidFill>
                  <a:schemeClr val="accent5">
                    <a:lumMod val="75000"/>
                  </a:schemeClr>
                </a:solidFill>
              </a:rPr>
              <a:t> να διευκολυνθεί η αντιγραφή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37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AF6511E-A13D-4919-88F1-6B9117DF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77" y="643467"/>
            <a:ext cx="741404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E2F172-F45D-413B-BA3A-C111E826F0E0}"/>
              </a:ext>
            </a:extLst>
          </p:cNvPr>
          <p:cNvSpPr txBox="1"/>
          <p:nvPr/>
        </p:nvSpPr>
        <p:spPr>
          <a:xfrm>
            <a:off x="2652091" y="4632812"/>
            <a:ext cx="3136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Η αντιγραφική </a:t>
            </a:r>
            <a:r>
              <a:rPr lang="el-GR" sz="2000" dirty="0" err="1">
                <a:solidFill>
                  <a:schemeClr val="accent5">
                    <a:lumMod val="75000"/>
                  </a:schemeClr>
                </a:solidFill>
              </a:rPr>
              <a:t>υπομονάδα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της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Poly III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του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DNA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η οποία</a:t>
            </a: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καταλύει την αντιγραφή </a:t>
            </a: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του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DNA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CB9B865-4C47-45DC-83EA-28304229C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6BB86D-0D62-44E4-B975-CD941F58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/>
              <a:t>Η </a:t>
            </a:r>
            <a:r>
              <a:rPr lang="en-US" sz="3800"/>
              <a:t>DNA </a:t>
            </a:r>
            <a:r>
              <a:rPr lang="el-GR" sz="3800"/>
              <a:t>πολυμεράση ελέγχει την πιστότητα της αντιγραφής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EA40F2-4EA4-47C5-A77A-D2F001EB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u="sng" dirty="0"/>
              <a:t>Παρακολουθεί</a:t>
            </a:r>
            <a:r>
              <a:rPr lang="el-GR" sz="2400" dirty="0"/>
              <a:t> και </a:t>
            </a:r>
            <a:r>
              <a:rPr lang="el-GR" sz="2400" u="sng" dirty="0"/>
              <a:t>ελέγχει</a:t>
            </a:r>
            <a:r>
              <a:rPr lang="el-GR" sz="2400" dirty="0"/>
              <a:t> το </a:t>
            </a:r>
            <a:r>
              <a:rPr lang="el-GR" sz="2400" b="1" dirty="0"/>
              <a:t>ζευγάρωμα των βάσεων </a:t>
            </a:r>
            <a:r>
              <a:rPr lang="el-GR" sz="2400" dirty="0"/>
              <a:t>μεταξύ εκμαγείου-</a:t>
            </a:r>
            <a:r>
              <a:rPr lang="el-GR" sz="2400" dirty="0" err="1"/>
              <a:t>νεοσυντεθέμενου</a:t>
            </a:r>
            <a:r>
              <a:rPr lang="el-GR" sz="2400" dirty="0"/>
              <a:t> κλώνου</a:t>
            </a:r>
          </a:p>
          <a:p>
            <a:r>
              <a:rPr lang="el-GR" sz="2400" dirty="0"/>
              <a:t>Αν πραγματοποιηθεί κάποιο σπάνιο λάθος και προστεθεί κάποιο λάθος </a:t>
            </a:r>
            <a:r>
              <a:rPr lang="el-GR" sz="2400" dirty="0" err="1"/>
              <a:t>νουκλεοτίδιο</a:t>
            </a:r>
            <a:r>
              <a:rPr lang="el-GR" sz="2400" dirty="0"/>
              <a:t>, μπορεί να το διορθώσει με το </a:t>
            </a:r>
            <a:r>
              <a:rPr lang="el-GR" sz="2400" b="1" dirty="0"/>
              <a:t>μηχανισμό της διόρθωσης δοκιμίου</a:t>
            </a:r>
          </a:p>
          <a:p>
            <a:r>
              <a:rPr lang="el-GR" sz="2400" dirty="0"/>
              <a:t>Ο μηχανισμός διόρθωσης δοκιμίου στηρίζεται στην ικανότητα της </a:t>
            </a:r>
            <a:r>
              <a:rPr lang="el-GR" sz="2400" dirty="0" err="1"/>
              <a:t>πολυμεράσης</a:t>
            </a:r>
            <a:r>
              <a:rPr lang="el-GR" sz="2400" dirty="0"/>
              <a:t> να </a:t>
            </a:r>
            <a:r>
              <a:rPr lang="el-GR" sz="2400" dirty="0" err="1"/>
              <a:t>πολυμερίζει</a:t>
            </a:r>
            <a:r>
              <a:rPr lang="el-GR" sz="2400" dirty="0"/>
              <a:t> </a:t>
            </a:r>
            <a:r>
              <a:rPr lang="el-GR" sz="2400" dirty="0" err="1"/>
              <a:t>νουκλεοτίδια</a:t>
            </a:r>
            <a:r>
              <a:rPr lang="el-GR" sz="2400" dirty="0"/>
              <a:t> με κατεύθυνση 5’→ 3’ αλλά και να μπορεί να επιστρέψει πίσω (3’→5’) ώστε και ως </a:t>
            </a:r>
            <a:r>
              <a:rPr lang="el-GR" sz="2400" u="sng" dirty="0" err="1"/>
              <a:t>νουκλεάση</a:t>
            </a:r>
            <a:r>
              <a:rPr lang="el-GR" sz="2400" dirty="0"/>
              <a:t> να αφαιρεί κάποιο αταίριαστο </a:t>
            </a:r>
            <a:r>
              <a:rPr lang="el-GR" sz="2400" dirty="0" err="1"/>
              <a:t>νουκλεοτίδιο</a:t>
            </a:r>
            <a:r>
              <a:rPr lang="el-GR" sz="2400" dirty="0"/>
              <a:t> διασπώντας τον </a:t>
            </a:r>
            <a:r>
              <a:rPr lang="el-GR" sz="2400" dirty="0" err="1"/>
              <a:t>φωσφοδιεστερικό</a:t>
            </a:r>
            <a:r>
              <a:rPr lang="el-GR" sz="2400" dirty="0"/>
              <a:t> δεσμό</a:t>
            </a:r>
          </a:p>
        </p:txBody>
      </p:sp>
    </p:spTree>
    <p:extLst>
      <p:ext uri="{BB962C8B-B14F-4D97-AF65-F5344CB8AC3E}">
        <p14:creationId xmlns:p14="http://schemas.microsoft.com/office/powerpoint/2010/main" val="3137893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19C4D23-C86C-400E-B9A5-009E8C93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92" y="643467"/>
            <a:ext cx="74014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6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80EBFA9-A03E-4FCE-BA8D-62A8395F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34" y="643467"/>
            <a:ext cx="75607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8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389C45F-5CA7-42CB-B4CA-3D6723709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8" y="643467"/>
            <a:ext cx="1026578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D9FAA-A345-47CF-B11B-3EC536859913}"/>
              </a:ext>
            </a:extLst>
          </p:cNvPr>
          <p:cNvSpPr txBox="1"/>
          <p:nvPr/>
        </p:nvSpPr>
        <p:spPr>
          <a:xfrm>
            <a:off x="2314105" y="1537252"/>
            <a:ext cx="78908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Στα κυκλικά μόρια των </a:t>
            </a:r>
            <a:r>
              <a:rPr lang="el-GR" sz="2400" b="1" dirty="0" err="1">
                <a:solidFill>
                  <a:srgbClr val="0070C0"/>
                </a:solidFill>
              </a:rPr>
              <a:t>προκαρυωτικών</a:t>
            </a:r>
            <a:r>
              <a:rPr lang="el-GR" sz="2400" b="1" dirty="0">
                <a:solidFill>
                  <a:srgbClr val="0070C0"/>
                </a:solidFill>
              </a:rPr>
              <a:t> οργανισμών καθώς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l-GR" sz="2400" b="1" dirty="0">
                <a:solidFill>
                  <a:srgbClr val="0070C0"/>
                </a:solidFill>
              </a:rPr>
              <a:t>και στο </a:t>
            </a:r>
            <a:r>
              <a:rPr lang="en-US" sz="2400" b="1" dirty="0">
                <a:solidFill>
                  <a:srgbClr val="0070C0"/>
                </a:solidFill>
              </a:rPr>
              <a:t>DNA </a:t>
            </a:r>
            <a:r>
              <a:rPr lang="el-GR" sz="2400" b="1" dirty="0">
                <a:solidFill>
                  <a:srgbClr val="0070C0"/>
                </a:solidFill>
              </a:rPr>
              <a:t>μιτοχονδρίων και </a:t>
            </a:r>
            <a:r>
              <a:rPr lang="el-GR" sz="2400" b="1" dirty="0" err="1">
                <a:solidFill>
                  <a:srgbClr val="0070C0"/>
                </a:solidFill>
              </a:rPr>
              <a:t>χλωροπλαστών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E3E5D48-334F-494D-9211-E27DB289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58" y="643467"/>
            <a:ext cx="637348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5C499-F8ED-486B-95B6-7F5C82A4514B}"/>
              </a:ext>
            </a:extLst>
          </p:cNvPr>
          <p:cNvSpPr txBox="1"/>
          <p:nvPr/>
        </p:nvSpPr>
        <p:spPr>
          <a:xfrm>
            <a:off x="1060174" y="1139687"/>
            <a:ext cx="320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Ο κυτταρικός κύκλος</a:t>
            </a:r>
          </a:p>
        </p:txBody>
      </p:sp>
    </p:spTree>
    <p:extLst>
      <p:ext uri="{BB962C8B-B14F-4D97-AF65-F5344CB8AC3E}">
        <p14:creationId xmlns:p14="http://schemas.microsoft.com/office/powerpoint/2010/main" val="218525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242647-0D43-4CC7-8294-99B71DA1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812"/>
            <a:ext cx="97536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3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3445D27-E5DB-4B61-82E7-1F34F3EE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86" y="643467"/>
            <a:ext cx="101136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5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43A5CC-9ADE-49A2-B449-81A6224B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13" y="138149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5400" dirty="0"/>
              <a:t>T</a:t>
            </a:r>
            <a:r>
              <a:rPr lang="el-GR" sz="5400" dirty="0" err="1"/>
              <a:t>ελομερή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78992B-DFC2-4BD7-9BE6-617AB361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9" y="1811958"/>
            <a:ext cx="10146597" cy="3683174"/>
          </a:xfrm>
        </p:spPr>
        <p:txBody>
          <a:bodyPr anchor="ctr">
            <a:noAutofit/>
          </a:bodyPr>
          <a:lstStyle/>
          <a:p>
            <a:r>
              <a:rPr lang="el-GR" sz="2400" dirty="0"/>
              <a:t>Στα </a:t>
            </a:r>
            <a:r>
              <a:rPr lang="el-GR" sz="2400" b="1" dirty="0" err="1"/>
              <a:t>ευκαρυωτικά</a:t>
            </a:r>
            <a:r>
              <a:rPr lang="el-GR" sz="2400" b="1" dirty="0"/>
              <a:t> κύτταρα </a:t>
            </a:r>
            <a:r>
              <a:rPr lang="el-GR" sz="2400" dirty="0"/>
              <a:t>τα μόρια </a:t>
            </a:r>
            <a:r>
              <a:rPr lang="en-US" sz="2400" dirty="0"/>
              <a:t>DNA </a:t>
            </a:r>
            <a:r>
              <a:rPr lang="el-GR" sz="2400" dirty="0"/>
              <a:t>είναι </a:t>
            </a:r>
            <a:r>
              <a:rPr lang="el-GR" sz="2400" u="sng" dirty="0"/>
              <a:t>γραμμικά</a:t>
            </a:r>
            <a:r>
              <a:rPr lang="el-GR" sz="2400" dirty="0"/>
              <a:t> και καθώς η αντιγραφή προχωρά από τις αφετηρίες αντιγραφής προς τα άκρα, ο προπορευόμενος κλώνος προχωρά και ολοκληρώνεται κανονικά. Αντίθετα στον καθυστερημένο κλώνο τα τελικά άκρα του δεν μπορούν να αντιγραφούν, επειδή όταν απομακρυνθεί ο τελικός </a:t>
            </a:r>
            <a:r>
              <a:rPr lang="el-GR" sz="2400" dirty="0" err="1"/>
              <a:t>εκκινητής</a:t>
            </a:r>
            <a:r>
              <a:rPr lang="el-GR" sz="2400" dirty="0"/>
              <a:t> </a:t>
            </a:r>
            <a:r>
              <a:rPr lang="en-US" sz="2400" dirty="0"/>
              <a:t>RNA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δεν υπάρχει τρόπος να αντικατασταθεί με </a:t>
            </a:r>
            <a:r>
              <a:rPr lang="en-US" sz="2400" dirty="0"/>
              <a:t>DNA</a:t>
            </a:r>
            <a:r>
              <a:rPr lang="el-GR" sz="2400" dirty="0"/>
              <a:t>.</a:t>
            </a:r>
          </a:p>
          <a:p>
            <a:r>
              <a:rPr lang="el-GR" sz="2400" dirty="0"/>
              <a:t>Οι </a:t>
            </a:r>
            <a:r>
              <a:rPr lang="el-GR" sz="2400" dirty="0" err="1"/>
              <a:t>ευκαρυωτικοί</a:t>
            </a:r>
            <a:r>
              <a:rPr lang="el-GR" sz="2400" dirty="0"/>
              <a:t> οργανισμοί επιλύουν αυτό το πρόβλημα διαθέτοντας στα άκρα των χρωμοσωμάτων τους ειδικές επαναληπτικές αλληλουχίες </a:t>
            </a:r>
            <a:r>
              <a:rPr lang="el-GR" sz="2400" dirty="0" err="1"/>
              <a:t>νουκλεοτιδίων</a:t>
            </a:r>
            <a:r>
              <a:rPr lang="el-GR" sz="2400" dirty="0"/>
              <a:t> γνωστές ως </a:t>
            </a:r>
            <a:r>
              <a:rPr lang="el-GR" sz="2400" b="1" dirty="0" err="1"/>
              <a:t>τελομερίδια</a:t>
            </a:r>
            <a:r>
              <a:rPr lang="el-GR" sz="2400" dirty="0"/>
              <a:t> (στον άνθρωπο </a:t>
            </a:r>
            <a:r>
              <a:rPr lang="en-US" sz="2400" dirty="0"/>
              <a:t>AGGGTT</a:t>
            </a:r>
            <a:r>
              <a:rPr lang="el-GR" sz="2400" dirty="0"/>
              <a:t>)</a:t>
            </a:r>
          </a:p>
          <a:p>
            <a:r>
              <a:rPr lang="el-GR" sz="2400" dirty="0"/>
              <a:t>Τα </a:t>
            </a:r>
            <a:r>
              <a:rPr lang="el-GR" sz="2400" dirty="0" err="1"/>
              <a:t>τελομερίδια</a:t>
            </a:r>
            <a:r>
              <a:rPr lang="el-GR" sz="2400" dirty="0"/>
              <a:t> με διαδοχικές κυτταρικές διαιρέσεις  μειώνεται το μήκος τους</a:t>
            </a:r>
          </a:p>
        </p:txBody>
      </p:sp>
    </p:spTree>
    <p:extLst>
      <p:ext uri="{BB962C8B-B14F-4D97-AF65-F5344CB8AC3E}">
        <p14:creationId xmlns:p14="http://schemas.microsoft.com/office/powerpoint/2010/main" val="1282206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163A0B-90D6-4EE3-92DA-AE3908255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" r="1176" b="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4F636BB-4C8C-4EF9-BD58-8FAAF90AA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1" r="832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8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DE63DD-D270-4323-AF1A-4BB6B5D8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2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376EB5-1226-489A-B1C0-86395436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 dirty="0"/>
              <a:t>Το ένζυμο </a:t>
            </a:r>
            <a:r>
              <a:rPr lang="el-GR" sz="4800" dirty="0" err="1"/>
              <a:t>τελομεράση</a:t>
            </a:r>
            <a:endParaRPr lang="el-GR" sz="4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92FD4-69AB-4A88-90B5-C6826AFA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704014"/>
            <a:ext cx="9942716" cy="3438166"/>
          </a:xfrm>
        </p:spPr>
        <p:txBody>
          <a:bodyPr anchor="ctr">
            <a:normAutofit/>
          </a:bodyPr>
          <a:lstStyle/>
          <a:p>
            <a:r>
              <a:rPr lang="el-GR" sz="2200" dirty="0"/>
              <a:t>Το ένζυμο </a:t>
            </a:r>
            <a:r>
              <a:rPr lang="el-GR" sz="2200" b="1" dirty="0" err="1"/>
              <a:t>τελομεράση</a:t>
            </a:r>
            <a:r>
              <a:rPr lang="el-GR" sz="2200" dirty="0"/>
              <a:t> προσελκύεται από αυτές τις αλληλουχίες των </a:t>
            </a:r>
            <a:r>
              <a:rPr lang="el-GR" sz="2200" dirty="0" err="1"/>
              <a:t>τελομεριδίων</a:t>
            </a:r>
            <a:r>
              <a:rPr lang="el-GR" sz="2200" dirty="0"/>
              <a:t> και επεκτείνει τις αλληλουχίες του κλώνου-εκμαγείου του DNA ακόμα πιο πέρα από τις αλληλουχίες που πρέπει να αντιγραφούν στο κοντύτερο νέο συντιθέμενο κλώνο</a:t>
            </a:r>
          </a:p>
          <a:p>
            <a:r>
              <a:rPr lang="el-GR" sz="2200" dirty="0"/>
              <a:t>Το ένζυμο </a:t>
            </a:r>
            <a:r>
              <a:rPr lang="el-GR" sz="2200" dirty="0" err="1"/>
              <a:t>τελομεράση</a:t>
            </a:r>
            <a:r>
              <a:rPr lang="el-GR" sz="2200" dirty="0"/>
              <a:t> φέρει ένα μικρό κλάσμα RNA συμπληρωματικό της επαναλαμβανόμενης αλληλουχίας DNA των άκρων και λειτουργεί ως εκμαγείο για την σύνθεση της απαραίτητης επέκτασης των άκρων. Η επέκταση αυτή λειτουργεί ως εκμαγείο για την DNA </a:t>
            </a:r>
            <a:r>
              <a:rPr lang="el-GR" sz="2200" dirty="0" err="1"/>
              <a:t>πολυμεράση</a:t>
            </a:r>
            <a:r>
              <a:rPr lang="el-GR" sz="2200" dirty="0"/>
              <a:t> ώστε να ολοκληρώσει την αντιγραφή και στον καθυστερημένο κλώνο</a:t>
            </a:r>
          </a:p>
          <a:p>
            <a:endParaRPr lang="el-GR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5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A2DF23-740E-45A0-817F-5F0BDB7A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36" y="566057"/>
            <a:ext cx="8177941" cy="57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0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DCDA313-D534-49C3-86C4-20FA33E0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46" y="643467"/>
            <a:ext cx="7110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7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CF8E989-18BD-4F9B-9CC4-80C26D86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Επιδιόρθωση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A3D889-2335-4A3C-8C03-12CC3975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/>
              <a:t>Μεταλλάξεις </a:t>
            </a:r>
            <a:r>
              <a:rPr lang="el-GR" sz="2400" dirty="0"/>
              <a:t>είναι οι μόνιμες αλλαγές στο </a:t>
            </a:r>
            <a:r>
              <a:rPr lang="en-US" sz="2400" dirty="0"/>
              <a:t>DNA </a:t>
            </a:r>
            <a:r>
              <a:rPr lang="el-GR" sz="2400" dirty="0"/>
              <a:t>που διαταράσσουν την ανάπτυξη και φυσιολογία του οργανισμού. Βραχυπρόθεσμα είναι συνήθως επιζήμιες παρόλο που θεωρούνται η </a:t>
            </a:r>
            <a:r>
              <a:rPr lang="el-GR" sz="2400" u="sng" dirty="0"/>
              <a:t>βάση της εξέλιξης των οργανισμών</a:t>
            </a:r>
          </a:p>
          <a:p>
            <a:r>
              <a:rPr lang="el-GR" sz="2400" dirty="0"/>
              <a:t>Τέτοιες αλλαγές στο </a:t>
            </a:r>
            <a:r>
              <a:rPr lang="en-US" sz="2400" dirty="0"/>
              <a:t>DNA </a:t>
            </a:r>
            <a:r>
              <a:rPr lang="el-GR" sz="2400" dirty="0"/>
              <a:t>προκαλούνται κυρίως </a:t>
            </a:r>
            <a:r>
              <a:rPr lang="el-GR" sz="2400" u="sng" dirty="0"/>
              <a:t>ακούσια</a:t>
            </a:r>
            <a:r>
              <a:rPr lang="el-GR" sz="2400" dirty="0"/>
              <a:t> μέσα στο κύτταρο ως συνέπεια χημικών αντιδράσεων και πολύ σπάνια ως </a:t>
            </a:r>
            <a:r>
              <a:rPr lang="el-GR" sz="2400" u="sng" dirty="0"/>
              <a:t>λάθη της αντιγραφής </a:t>
            </a:r>
            <a:r>
              <a:rPr lang="el-GR" sz="2400" dirty="0"/>
              <a:t>του </a:t>
            </a:r>
            <a:r>
              <a:rPr lang="en-US" sz="2400" dirty="0"/>
              <a:t>DNA</a:t>
            </a:r>
          </a:p>
          <a:p>
            <a:r>
              <a:rPr lang="el-GR" sz="2400" dirty="0"/>
              <a:t>Οι περισσότερες βλάβες είναι προσωρινές και επιδιορθώνονται άμεσα από κυτταρικούς μηχανισμούς γνωστοί ως </a:t>
            </a:r>
            <a:r>
              <a:rPr lang="el-GR" sz="2400" b="1" dirty="0"/>
              <a:t>μηχανισμοί επιδιόρθωσης του </a:t>
            </a:r>
            <a:r>
              <a:rPr lang="en-US" sz="2400" b="1" dirty="0"/>
              <a:t>DNA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85797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66261B7-0702-45FB-ADFC-E57B4E3F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06" y="643467"/>
            <a:ext cx="89831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6BBFE8-5379-4D2D-93F4-2F33E614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48" y="643467"/>
            <a:ext cx="4265503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606" y="2551837"/>
            <a:ext cx="376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αντιγραφή του DNA είναι </a:t>
            </a:r>
            <a:r>
              <a:rPr lang="el-GR" b="1" dirty="0" err="1"/>
              <a:t>ημισυντηρητική</a:t>
            </a:r>
            <a:r>
              <a:rPr lang="el-GR" dirty="0"/>
              <a:t> επειδή κάθε θυγατρική διπλή έλικα DNA αποτελείται από έναν παλαιό (συντηρημένο) και έναν </a:t>
            </a:r>
            <a:r>
              <a:rPr lang="el-GR" dirty="0" err="1"/>
              <a:t>νεοσυντεθειμένο</a:t>
            </a:r>
            <a:r>
              <a:rPr lang="el-GR" dirty="0"/>
              <a:t> κλώνο</a:t>
            </a:r>
          </a:p>
        </p:txBody>
      </p:sp>
    </p:spTree>
    <p:extLst>
      <p:ext uri="{BB962C8B-B14F-4D97-AF65-F5344CB8AC3E}">
        <p14:creationId xmlns:p14="http://schemas.microsoft.com/office/powerpoint/2010/main" val="9329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4D182A-CF5A-4AB3-9B80-1A5F135A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377086"/>
            <a:ext cx="5129784" cy="4103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7F4DEF-7811-43AC-B306-4D77DC1C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652981"/>
            <a:ext cx="5129784" cy="3552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50B7F-A15D-438B-94F6-E28273C6CAC4}"/>
              </a:ext>
            </a:extLst>
          </p:cNvPr>
          <p:cNvSpPr txBox="1"/>
          <p:nvPr/>
        </p:nvSpPr>
        <p:spPr>
          <a:xfrm>
            <a:off x="1316887" y="1338194"/>
            <a:ext cx="107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Πουρίνες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EA32-528D-4F2A-88C6-793D8A1603ED}"/>
              </a:ext>
            </a:extLst>
          </p:cNvPr>
          <p:cNvSpPr txBox="1"/>
          <p:nvPr/>
        </p:nvSpPr>
        <p:spPr>
          <a:xfrm>
            <a:off x="4044605" y="1336189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Πυριμιδίνες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09877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CAE9D9F-EB81-40A9-AB29-69C07573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2379"/>
            <a:ext cx="10905066" cy="46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08F8EC-F178-43D2-B435-4A813B8F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74" y="643467"/>
            <a:ext cx="78226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6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7F358E-8926-46C7-B053-15A8DD7E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/>
              <a:t>Συνήθεις βλάβες στο </a:t>
            </a:r>
            <a:r>
              <a:rPr lang="en-US" sz="5400"/>
              <a:t>DNA</a:t>
            </a:r>
            <a:endParaRPr lang="el-G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B92898-1F62-45E5-9C74-5F139B44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 err="1"/>
              <a:t>Αποπουρίνωση</a:t>
            </a:r>
            <a:r>
              <a:rPr lang="el-GR" sz="2400" dirty="0"/>
              <a:t> είναι η απομάκρυνση της </a:t>
            </a:r>
            <a:r>
              <a:rPr lang="el-GR" sz="2400" dirty="0" err="1"/>
              <a:t>πουρίνης</a:t>
            </a:r>
            <a:r>
              <a:rPr lang="el-GR" sz="2400" dirty="0"/>
              <a:t> (πχ </a:t>
            </a:r>
            <a:r>
              <a:rPr lang="el-GR" sz="2400" dirty="0" err="1"/>
              <a:t>γουανίνης</a:t>
            </a:r>
            <a:r>
              <a:rPr lang="el-GR" sz="2400" dirty="0"/>
              <a:t>) από ένα </a:t>
            </a:r>
            <a:r>
              <a:rPr lang="el-GR" sz="2400" dirty="0" err="1"/>
              <a:t>νουκλεοτίδιο</a:t>
            </a:r>
            <a:r>
              <a:rPr lang="el-GR" sz="2400" dirty="0"/>
              <a:t> (ένα τρισεκατομμύριο βάσεις </a:t>
            </a:r>
            <a:r>
              <a:rPr lang="el-GR" sz="2400" dirty="0" err="1"/>
              <a:t>πουρίνης</a:t>
            </a:r>
            <a:r>
              <a:rPr lang="el-GR" sz="2400" dirty="0"/>
              <a:t> χάνονται /λεπτό στον οργανισμό μας)</a:t>
            </a:r>
          </a:p>
          <a:p>
            <a:r>
              <a:rPr lang="el-GR" sz="2400" b="1" dirty="0" err="1"/>
              <a:t>Απαμίνωση</a:t>
            </a:r>
            <a:r>
              <a:rPr lang="el-GR" sz="2400" b="1" dirty="0"/>
              <a:t> της </a:t>
            </a:r>
            <a:r>
              <a:rPr lang="el-GR" sz="2400" b="1" dirty="0" err="1"/>
              <a:t>κυτοσίνης</a:t>
            </a:r>
            <a:r>
              <a:rPr lang="el-GR" sz="2400" b="1" dirty="0"/>
              <a:t> </a:t>
            </a:r>
            <a:r>
              <a:rPr lang="en-US" sz="2400" b="1" dirty="0"/>
              <a:t>(C) </a:t>
            </a:r>
            <a:r>
              <a:rPr lang="el-GR" sz="2400" dirty="0"/>
              <a:t>του </a:t>
            </a:r>
            <a:r>
              <a:rPr lang="en-US" sz="2400" dirty="0"/>
              <a:t>DNA </a:t>
            </a:r>
            <a:r>
              <a:rPr lang="el-GR" sz="2400" dirty="0"/>
              <a:t>και μετατροπή της σε </a:t>
            </a:r>
            <a:r>
              <a:rPr lang="el-GR" sz="2400" b="1" dirty="0" err="1"/>
              <a:t>ουρακίλη</a:t>
            </a:r>
            <a:r>
              <a:rPr lang="en-US" sz="2400" b="1" dirty="0"/>
              <a:t> (U</a:t>
            </a:r>
            <a:r>
              <a:rPr lang="en-US" sz="2400" b="1" dirty="0" smtClean="0"/>
              <a:t>)</a:t>
            </a:r>
          </a:p>
          <a:p>
            <a:r>
              <a:rPr lang="el-GR" sz="2400" b="1" dirty="0" err="1" smtClean="0"/>
              <a:t>Απομεθυλίωση</a:t>
            </a:r>
            <a:r>
              <a:rPr lang="el-GR" sz="2400" b="1" dirty="0" smtClean="0"/>
              <a:t> της </a:t>
            </a:r>
            <a:r>
              <a:rPr lang="el-GR" sz="2400" b="1" dirty="0" err="1" smtClean="0"/>
              <a:t>θυμίνης</a:t>
            </a:r>
            <a:r>
              <a:rPr lang="el-GR" sz="2400" b="1" dirty="0" smtClean="0"/>
              <a:t> (Τ) </a:t>
            </a:r>
            <a:r>
              <a:rPr lang="el-GR" sz="2400" dirty="0" smtClean="0"/>
              <a:t>σε </a:t>
            </a:r>
            <a:r>
              <a:rPr lang="el-GR" sz="2400" b="1" dirty="0" err="1" smtClean="0"/>
              <a:t>ουρακίλη</a:t>
            </a:r>
            <a:r>
              <a:rPr lang="el-GR" sz="2400" b="1" dirty="0" smtClean="0"/>
              <a:t> (</a:t>
            </a:r>
            <a:r>
              <a:rPr lang="en-US" sz="2400" b="1" dirty="0" smtClean="0"/>
              <a:t>U)</a:t>
            </a:r>
            <a:endParaRPr lang="en-US" sz="2400" b="1" dirty="0"/>
          </a:p>
          <a:p>
            <a:r>
              <a:rPr lang="el-GR" sz="2400" dirty="0"/>
              <a:t>Σχηματισμός </a:t>
            </a:r>
            <a:r>
              <a:rPr lang="el-GR" sz="2400" b="1" dirty="0"/>
              <a:t>διμερών </a:t>
            </a:r>
            <a:r>
              <a:rPr lang="el-GR" sz="2400" b="1" dirty="0" err="1"/>
              <a:t>θυμίνης</a:t>
            </a:r>
            <a:r>
              <a:rPr lang="el-GR" sz="2400" b="1" dirty="0"/>
              <a:t> </a:t>
            </a:r>
            <a:r>
              <a:rPr lang="en-US" sz="2400" b="1" dirty="0"/>
              <a:t>(T-T) </a:t>
            </a:r>
            <a:r>
              <a:rPr lang="el-GR" sz="2400" dirty="0"/>
              <a:t>(ομοιοπολική σύνδεση 2 γειτονικών βάσεων </a:t>
            </a:r>
            <a:r>
              <a:rPr lang="el-GR" sz="2400" dirty="0" err="1"/>
              <a:t>θυμίνης</a:t>
            </a:r>
            <a:r>
              <a:rPr lang="el-GR" sz="2400" dirty="0"/>
              <a:t>) κυρίως λόγω της υπεριώδους ακτινοβολίας (</a:t>
            </a:r>
            <a:r>
              <a:rPr lang="en-US" sz="2400" dirty="0"/>
              <a:t>UV)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17338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BC9405-11BA-4ACE-881F-C77E9804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92" y="1492045"/>
            <a:ext cx="8589701" cy="4897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DBF2A-8005-4D42-A541-AFC121A63F28}"/>
              </a:ext>
            </a:extLst>
          </p:cNvPr>
          <p:cNvSpPr txBox="1"/>
          <p:nvPr/>
        </p:nvSpPr>
        <p:spPr>
          <a:xfrm>
            <a:off x="2846209" y="808383"/>
            <a:ext cx="749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70C0"/>
                </a:solidFill>
              </a:rPr>
              <a:t>Αποπουρίνωση</a:t>
            </a:r>
            <a:r>
              <a:rPr lang="el-GR" sz="2800" b="1" dirty="0">
                <a:solidFill>
                  <a:srgbClr val="0070C0"/>
                </a:solidFill>
              </a:rPr>
              <a:t> και </a:t>
            </a:r>
            <a:r>
              <a:rPr lang="el-GR" sz="2800" b="1" dirty="0" err="1">
                <a:solidFill>
                  <a:srgbClr val="0070C0"/>
                </a:solidFill>
              </a:rPr>
              <a:t>Απαμίνωση</a:t>
            </a:r>
            <a:r>
              <a:rPr lang="el-GR" sz="2800" b="1" dirty="0">
                <a:solidFill>
                  <a:srgbClr val="0070C0"/>
                </a:solidFill>
              </a:rPr>
              <a:t> βάσεων</a:t>
            </a:r>
          </a:p>
        </p:txBody>
      </p:sp>
    </p:spTree>
    <p:extLst>
      <p:ext uri="{BB962C8B-B14F-4D97-AF65-F5344CB8AC3E}">
        <p14:creationId xmlns:p14="http://schemas.microsoft.com/office/powerpoint/2010/main" val="797386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DA20EE5-A62D-4B56-9E78-CAD9D86957E7}"/>
              </a:ext>
            </a:extLst>
          </p:cNvPr>
          <p:cNvSpPr/>
          <p:nvPr/>
        </p:nvSpPr>
        <p:spPr>
          <a:xfrm>
            <a:off x="546351" y="43354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DNA και 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65C8928-6B17-474A-B728-826AB51A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55912"/>
            <a:ext cx="5455917" cy="37394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B97791E-C5F1-43EA-98F7-94BD196E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87775"/>
            <a:ext cx="5455917" cy="3475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50543-71AB-4E47-ADEE-EB39C7C899E4}"/>
              </a:ext>
            </a:extLst>
          </p:cNvPr>
          <p:cNvSpPr txBox="1"/>
          <p:nvPr/>
        </p:nvSpPr>
        <p:spPr>
          <a:xfrm>
            <a:off x="8248098" y="2687775"/>
            <a:ext cx="209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/>
              <a:t>Απαμίνωση</a:t>
            </a:r>
            <a:r>
              <a:rPr lang="el-GR" sz="1600" b="1" dirty="0"/>
              <a:t> </a:t>
            </a:r>
            <a:r>
              <a:rPr lang="el-GR" sz="1600" b="1" dirty="0" err="1"/>
              <a:t>κυτοσίνης</a:t>
            </a:r>
            <a:endParaRPr lang="el-G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882" y="2371246"/>
            <a:ext cx="2229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err="1" smtClean="0"/>
              <a:t>Απομεθυλίωση</a:t>
            </a:r>
            <a:r>
              <a:rPr lang="el-GR" sz="1600" dirty="0" smtClean="0"/>
              <a:t> </a:t>
            </a:r>
            <a:r>
              <a:rPr lang="el-GR" sz="1600" b="1" dirty="0" err="1" smtClean="0"/>
              <a:t>θυμίνης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977954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DA7D7A-8A6A-4180-B30E-D736A530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34" y="2219566"/>
            <a:ext cx="8393524" cy="3715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4833C-C99E-4683-B1B3-A9D585EC2AE0}"/>
              </a:ext>
            </a:extLst>
          </p:cNvPr>
          <p:cNvSpPr txBox="1"/>
          <p:nvPr/>
        </p:nvSpPr>
        <p:spPr>
          <a:xfrm>
            <a:off x="1856935" y="773723"/>
            <a:ext cx="9265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 </a:t>
            </a:r>
            <a:r>
              <a:rPr lang="el-GR" sz="2400" b="1" dirty="0">
                <a:solidFill>
                  <a:srgbClr val="0070C0"/>
                </a:solidFill>
              </a:rPr>
              <a:t>υπεριώδης ακτινοβολία (UV) προκαλεί κυρίως συνένωση γειτονικών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βάσεων T ή C και σχηματισμό διμερών </a:t>
            </a:r>
            <a:r>
              <a:rPr lang="el-GR" sz="2400" b="1" dirty="0" err="1">
                <a:solidFill>
                  <a:srgbClr val="0070C0"/>
                </a:solidFill>
              </a:rPr>
              <a:t>πυριμιδινών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98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57054F-8FC1-447B-973C-44CDA8DF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 dirty="0"/>
              <a:t>Σύστημα επιδιόρθωσης των αταίριαστων βάσεων του DNA </a:t>
            </a:r>
            <a:r>
              <a:rPr lang="en-US" sz="3800" dirty="0"/>
              <a:t>(mismatch repair) </a:t>
            </a:r>
            <a:r>
              <a:rPr lang="el-GR" sz="3800" dirty="0" smtClean="0"/>
              <a:t>(</a:t>
            </a:r>
            <a:r>
              <a:rPr lang="el-GR" sz="3800" dirty="0"/>
              <a:t>1)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5B11ED-302B-4790-851C-FF68F548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2599509"/>
            <a:ext cx="9965634" cy="3435531"/>
          </a:xfrm>
        </p:spPr>
        <p:txBody>
          <a:bodyPr anchor="ctr">
            <a:normAutofit fontScale="92500" lnSpcReduction="10000"/>
          </a:bodyPr>
          <a:lstStyle/>
          <a:p>
            <a:r>
              <a:rPr lang="el-GR" sz="2400" dirty="0"/>
              <a:t>Το κύτταρο διαθέτει ένα εφεδρικό σύστημα που επιδιορθώνει τα σπάνια λάθη της αντιγραφικής μηχανής. Είναι γνωστό ως </a:t>
            </a:r>
            <a:r>
              <a:rPr lang="el-GR" sz="2400" b="1" dirty="0"/>
              <a:t>σύστημα επιδιόρθωσης των αταίριαστων βάσεων του </a:t>
            </a:r>
            <a:r>
              <a:rPr lang="en-US" sz="2400" b="1" dirty="0"/>
              <a:t>DNA (mismatch repair)</a:t>
            </a:r>
            <a:r>
              <a:rPr lang="el-GR" sz="2400" dirty="0"/>
              <a:t> </a:t>
            </a:r>
            <a:r>
              <a:rPr lang="en-US" sz="2400" dirty="0"/>
              <a:t>(</a:t>
            </a:r>
            <a:r>
              <a:rPr lang="el-GR" sz="2400" dirty="0"/>
              <a:t>περιορίζει τα λάθη από ένα στα 10</a:t>
            </a:r>
            <a:r>
              <a:rPr lang="el-GR" sz="2400" baseline="30000" dirty="0"/>
              <a:t>7</a:t>
            </a:r>
            <a:r>
              <a:rPr lang="el-GR" sz="2400" dirty="0"/>
              <a:t> σε ένα στα 10</a:t>
            </a:r>
            <a:r>
              <a:rPr lang="el-GR" sz="2400" baseline="30000" dirty="0"/>
              <a:t>9</a:t>
            </a:r>
            <a:r>
              <a:rPr lang="el-GR" sz="2400" dirty="0"/>
              <a:t> αντιγραφόμενα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r>
              <a:rPr lang="el-GR" sz="2400" dirty="0"/>
              <a:t>Μια κληρονομική προδιάθεση σε ορισμένα είδη καρκίνου ( πχ ο μη- </a:t>
            </a:r>
            <a:r>
              <a:rPr lang="el-GR" sz="2400" dirty="0" err="1"/>
              <a:t>πολυποδισιακός</a:t>
            </a:r>
            <a:r>
              <a:rPr lang="el-GR" sz="2400" dirty="0"/>
              <a:t>  </a:t>
            </a:r>
            <a:r>
              <a:rPr lang="el-GR" sz="2400" dirty="0" err="1"/>
              <a:t>ορθοκολικός</a:t>
            </a:r>
            <a:r>
              <a:rPr lang="el-GR" sz="2400" dirty="0"/>
              <a:t> καρκίνος ή </a:t>
            </a:r>
            <a:r>
              <a:rPr lang="el-GR" sz="2400" u="sng" dirty="0"/>
              <a:t>σύνδρομο </a:t>
            </a:r>
            <a:r>
              <a:rPr lang="en-US" sz="2400" u="sng" dirty="0"/>
              <a:t>Lynch</a:t>
            </a:r>
            <a:r>
              <a:rPr lang="el-GR" sz="2400" dirty="0"/>
              <a:t>) προκαλείται από μεταλλάξεις σε γονίδια που κωδικοποιούν πρωτεΐνες του συστήματος επιδιόρθωσης</a:t>
            </a:r>
            <a:r>
              <a:rPr lang="en-US" sz="2400" dirty="0"/>
              <a:t> (</a:t>
            </a:r>
            <a:r>
              <a:rPr lang="el-GR" sz="2400" dirty="0"/>
              <a:t>γονίδια </a:t>
            </a:r>
            <a:r>
              <a:rPr lang="en-US" sz="2400" dirty="0"/>
              <a:t>MLH1, MLH2, MSH6 </a:t>
            </a:r>
            <a:r>
              <a:rPr lang="el-GR" sz="2400" dirty="0"/>
              <a:t>και </a:t>
            </a:r>
            <a:r>
              <a:rPr lang="en-US" sz="2400" dirty="0"/>
              <a:t>PMS2</a:t>
            </a:r>
            <a:r>
              <a:rPr lang="el-GR" sz="2400" dirty="0"/>
              <a:t>) που συμμετέχουν στην επιδιόρθωση του </a:t>
            </a:r>
            <a:r>
              <a:rPr lang="en-US" sz="2400" dirty="0"/>
              <a:t>DNA </a:t>
            </a:r>
            <a:r>
              <a:rPr lang="el-GR" sz="2400" dirty="0"/>
              <a:t>κατά την κυτταρική διαίρεση (</a:t>
            </a:r>
            <a:r>
              <a:rPr lang="en-US" sz="2400" dirty="0"/>
              <a:t>mismatch repair)</a:t>
            </a:r>
            <a:endParaRPr lang="el-GR" sz="2400" dirty="0"/>
          </a:p>
          <a:p>
            <a:r>
              <a:rPr lang="el-GR" sz="2400" dirty="0"/>
              <a:t>Αφορά το 3-5% του συνόλου των καρκίνων του παχέος εντέρου και κληρονομείται με </a:t>
            </a:r>
            <a:r>
              <a:rPr lang="el-GR" sz="2400" dirty="0" err="1"/>
              <a:t>αυτοσωμικό</a:t>
            </a:r>
            <a:r>
              <a:rPr lang="el-GR" sz="2400" dirty="0"/>
              <a:t> επικρατή τρόπο</a:t>
            </a:r>
          </a:p>
        </p:txBody>
      </p:sp>
    </p:spTree>
    <p:extLst>
      <p:ext uri="{BB962C8B-B14F-4D97-AF65-F5344CB8AC3E}">
        <p14:creationId xmlns:p14="http://schemas.microsoft.com/office/powerpoint/2010/main" val="663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A858DE5-D9EB-4E2E-8858-3F1416F90ACE}"/>
              </a:ext>
            </a:extLst>
          </p:cNvPr>
          <p:cNvSpPr/>
          <p:nvPr/>
        </p:nvSpPr>
        <p:spPr>
          <a:xfrm>
            <a:off x="649357" y="1536290"/>
            <a:ext cx="5102086" cy="4493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Εκτομή</a:t>
            </a:r>
            <a:r>
              <a:rPr lang="en-US" sz="2200" b="1" dirty="0"/>
              <a:t> ατα</a:t>
            </a:r>
            <a:r>
              <a:rPr lang="en-US" sz="2200" b="1" dirty="0" err="1"/>
              <a:t>ίρι</a:t>
            </a:r>
            <a:r>
              <a:rPr lang="en-US" sz="2200" b="1" dirty="0"/>
              <a:t>αστων βάσεων (mismatchrepair)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Προσθήκη 1-4 βάσεων</a:t>
            </a:r>
            <a:r>
              <a:rPr lang="en-US" sz="2200" dirty="0"/>
              <a:t>, </a:t>
            </a:r>
            <a:r>
              <a:rPr lang="el-GR" sz="2200" dirty="0"/>
              <a:t>απάλειψη 1-4 βάσεων</a:t>
            </a:r>
            <a:r>
              <a:rPr lang="en-US" sz="2200" dirty="0"/>
              <a:t>, </a:t>
            </a:r>
            <a:r>
              <a:rPr lang="el-GR" sz="2200" dirty="0"/>
              <a:t>εισδοχή μη</a:t>
            </a:r>
            <a:r>
              <a:rPr lang="en-US" sz="2200" dirty="0"/>
              <a:t> </a:t>
            </a:r>
            <a:r>
              <a:rPr lang="el-GR" sz="2200" dirty="0"/>
              <a:t>συμπληρωματικής βάσης.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Ελ</a:t>
            </a:r>
            <a:r>
              <a:rPr lang="en-US" sz="2200" dirty="0"/>
              <a:t>αττωματική επιδιόρθωση αταίριαστων ζευγών προκαλεί μη πολυποδικό καρκίνο του παχέος εντέρου (σύνδρομο Lynch 1:200)</a:t>
            </a:r>
            <a:endParaRPr lang="el-GR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Mετ</a:t>
            </a:r>
            <a:r>
              <a:rPr lang="en-US" sz="2200" dirty="0"/>
              <a:t>αλλάξεις στα </a:t>
            </a:r>
            <a:r>
              <a:rPr lang="en-US" sz="2200" b="1" dirty="0" smtClean="0"/>
              <a:t>γονίδια MMR (hMLH1 hMSH2) </a:t>
            </a:r>
            <a:r>
              <a:rPr lang="en-US" sz="2200" dirty="0"/>
              <a:t>ευθύνονται για τις περισσότερες περιπτώσεις προδιάθεσης (90</a:t>
            </a:r>
            <a:r>
              <a:rPr lang="en-US" sz="2200" dirty="0" smtClean="0"/>
              <a:t>%). </a:t>
            </a:r>
            <a:r>
              <a:rPr lang="el-GR" sz="2200" dirty="0" smtClean="0"/>
              <a:t>Συνήθως </a:t>
            </a:r>
            <a:r>
              <a:rPr lang="el-GR" sz="2200" dirty="0"/>
              <a:t>των MLH1 (50% των περιπτώσεων) ή MSH2 (40%)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Εντοπίζει αταίριαστες και όχι αλλοιωμένες βάσεις</a:t>
            </a:r>
            <a:endParaRPr lang="en-US" sz="2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50" y="1245250"/>
            <a:ext cx="6099049" cy="40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35EC8-8EBA-4C10-9B91-257D91D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Επιδιόρθωση με αποκοπή </a:t>
            </a:r>
            <a:r>
              <a:rPr lang="el-GR" sz="3600" dirty="0" err="1"/>
              <a:t>νουκλεοτιδίου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/>
              <a:t>Nucleotide Excision Repair (NER)</a:t>
            </a:r>
            <a:r>
              <a:rPr lang="el-GR" sz="3600" dirty="0"/>
              <a:t>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4393D7-423C-4E95-B03F-6F32DAD1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968"/>
            <a:ext cx="10515600" cy="4351338"/>
          </a:xfrm>
        </p:spPr>
        <p:txBody>
          <a:bodyPr/>
          <a:lstStyle/>
          <a:p>
            <a:r>
              <a:rPr lang="el-GR" dirty="0"/>
              <a:t>Διορθώνει βλάβες οι οποίες παραμορφώνουν το σχήμα της</a:t>
            </a:r>
          </a:p>
          <a:p>
            <a:pPr marL="0" indent="0">
              <a:buNone/>
            </a:pPr>
            <a:r>
              <a:rPr lang="el-GR" dirty="0"/>
              <a:t>  έλικας του DNA, όπως σχηματισμός διμερών </a:t>
            </a:r>
            <a:r>
              <a:rPr lang="el-GR" dirty="0" err="1"/>
              <a:t>πυριμιδινών</a:t>
            </a:r>
            <a:r>
              <a:rPr lang="el-GR" dirty="0"/>
              <a:t> </a:t>
            </a:r>
            <a:r>
              <a:rPr lang="en-US" dirty="0" smtClean="0"/>
              <a:t>(T-T) </a:t>
            </a:r>
            <a:r>
              <a:rPr lang="el-GR" dirty="0" smtClean="0"/>
              <a:t>και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ομοιοπολική πρόσδεση ογκωδών χημικών ομάδων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Μεταλλάξεις  από χημικά καρκινογόνα και ακτινοβολίες (</a:t>
            </a:r>
            <a:r>
              <a:rPr lang="el-GR" dirty="0" err="1"/>
              <a:t>π.χ</a:t>
            </a:r>
            <a:r>
              <a:rPr lang="el-GR" dirty="0"/>
              <a:t> υπεριώδη ακτινοβολία)</a:t>
            </a:r>
          </a:p>
        </p:txBody>
      </p:sp>
    </p:spTree>
    <p:extLst>
      <p:ext uri="{BB962C8B-B14F-4D97-AF65-F5344CB8AC3E}">
        <p14:creationId xmlns:p14="http://schemas.microsoft.com/office/powerpoint/2010/main" val="12619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7AF9FF-75D0-4126-8C54-5545E99C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8" y="1199581"/>
            <a:ext cx="6176604" cy="436519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36FA61-E262-4757-8D7D-5092B98E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2" y="1367246"/>
            <a:ext cx="4792770" cy="39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3EDD9C-BA78-474B-A310-CD1EB19B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40" y="643467"/>
            <a:ext cx="7034919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9BB0E-BBF2-44A0-A27A-25F1DB5D2814}"/>
              </a:ext>
            </a:extLst>
          </p:cNvPr>
          <p:cNvSpPr txBox="1"/>
          <p:nvPr/>
        </p:nvSpPr>
        <p:spPr>
          <a:xfrm>
            <a:off x="6281530" y="1868556"/>
            <a:ext cx="536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Οι  </a:t>
            </a:r>
            <a:r>
              <a:rPr lang="en-US" b="1" dirty="0" err="1">
                <a:solidFill>
                  <a:srgbClr val="0070C0"/>
                </a:solidFill>
              </a:rPr>
              <a:t>UvrABC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είναι </a:t>
            </a:r>
            <a:r>
              <a:rPr lang="el-GR" b="1" dirty="0" err="1">
                <a:solidFill>
                  <a:srgbClr val="0070C0"/>
                </a:solidFill>
              </a:rPr>
              <a:t>βακτηριακό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err="1">
                <a:solidFill>
                  <a:srgbClr val="0070C0"/>
                </a:solidFill>
              </a:rPr>
              <a:t>πολυενζυμικό</a:t>
            </a:r>
            <a:r>
              <a:rPr lang="el-GR" b="1" dirty="0">
                <a:solidFill>
                  <a:srgbClr val="0070C0"/>
                </a:solidFill>
              </a:rPr>
              <a:t> σύστημα </a:t>
            </a:r>
          </a:p>
          <a:p>
            <a:r>
              <a:rPr lang="el-GR" b="1" dirty="0">
                <a:solidFill>
                  <a:srgbClr val="0070C0"/>
                </a:solidFill>
              </a:rPr>
              <a:t>με δράση </a:t>
            </a:r>
            <a:r>
              <a:rPr lang="el-GR" b="1" dirty="0" err="1">
                <a:solidFill>
                  <a:srgbClr val="0070C0"/>
                </a:solidFill>
              </a:rPr>
              <a:t>ενδονουκλεάσης</a:t>
            </a:r>
            <a:r>
              <a:rPr lang="el-GR" b="1" dirty="0">
                <a:solidFill>
                  <a:srgbClr val="0070C0"/>
                </a:solidFill>
              </a:rPr>
              <a:t> που εμπλέκεται στους </a:t>
            </a:r>
          </a:p>
          <a:p>
            <a:r>
              <a:rPr lang="el-GR" b="1" dirty="0">
                <a:solidFill>
                  <a:srgbClr val="0070C0"/>
                </a:solidFill>
              </a:rPr>
              <a:t>μηχανισμούς επιδιόρθωσης του </a:t>
            </a:r>
            <a:r>
              <a:rPr lang="en-US" b="1" dirty="0">
                <a:solidFill>
                  <a:srgbClr val="0070C0"/>
                </a:solidFill>
              </a:rPr>
              <a:t>DNA</a:t>
            </a:r>
            <a:r>
              <a:rPr lang="el-GR" b="1" dirty="0">
                <a:solidFill>
                  <a:srgbClr val="0070C0"/>
                </a:solidFill>
              </a:rPr>
              <a:t> πχ βλάβες όπως</a:t>
            </a:r>
          </a:p>
          <a:p>
            <a:r>
              <a:rPr lang="el-GR" b="1" dirty="0">
                <a:solidFill>
                  <a:srgbClr val="0070C0"/>
                </a:solidFill>
              </a:rPr>
              <a:t>διμερή </a:t>
            </a:r>
            <a:r>
              <a:rPr lang="el-GR" b="1" dirty="0" err="1">
                <a:solidFill>
                  <a:srgbClr val="0070C0"/>
                </a:solidFill>
              </a:rPr>
              <a:t>θυμίνης</a:t>
            </a:r>
            <a:r>
              <a:rPr lang="el-GR" b="1" dirty="0">
                <a:solidFill>
                  <a:srgbClr val="0070C0"/>
                </a:solidFill>
              </a:rPr>
              <a:t> (Τ-Τ)</a:t>
            </a:r>
          </a:p>
        </p:txBody>
      </p:sp>
    </p:spTree>
    <p:extLst>
      <p:ext uri="{BB962C8B-B14F-4D97-AF65-F5344CB8AC3E}">
        <p14:creationId xmlns:p14="http://schemas.microsoft.com/office/powerpoint/2010/main" val="17777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4D818E-2F72-42EB-AD07-C219FBCA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99" y="1000259"/>
            <a:ext cx="5859773" cy="42473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070B8D-5A28-4AF5-B810-0FEDFE25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17" y="921778"/>
            <a:ext cx="4642340" cy="4508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C36A-8A52-4683-86DD-3946F87405B4}"/>
              </a:ext>
            </a:extLst>
          </p:cNvPr>
          <p:cNvSpPr txBox="1"/>
          <p:nvPr/>
        </p:nvSpPr>
        <p:spPr>
          <a:xfrm>
            <a:off x="2695696" y="206734"/>
            <a:ext cx="699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NER- </a:t>
            </a:r>
            <a:r>
              <a:rPr lang="el-GR" sz="3200" dirty="0"/>
              <a:t>επιδιόρθωση διμερών </a:t>
            </a:r>
            <a:r>
              <a:rPr lang="el-GR" sz="3200" dirty="0" err="1"/>
              <a:t>πυριμιδινών</a:t>
            </a:r>
            <a:endParaRPr lang="el-G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1D6AA-C833-4D8C-8A2B-536D54D97200}"/>
              </a:ext>
            </a:extLst>
          </p:cNvPr>
          <p:cNvSpPr txBox="1"/>
          <p:nvPr/>
        </p:nvSpPr>
        <p:spPr>
          <a:xfrm>
            <a:off x="91459" y="5247611"/>
            <a:ext cx="1202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Βλάβη στο </a:t>
            </a:r>
            <a:r>
              <a:rPr lang="el-GR" b="1" dirty="0"/>
              <a:t>γονίδιο </a:t>
            </a:r>
            <a:r>
              <a:rPr lang="en-US" b="1" dirty="0"/>
              <a:t>XPA  </a:t>
            </a:r>
            <a:r>
              <a:rPr lang="el-GR" dirty="0"/>
              <a:t>που κωδικοποιεί μια </a:t>
            </a:r>
            <a:r>
              <a:rPr lang="en-US" dirty="0" smtClean="0"/>
              <a:t>Zn </a:t>
            </a:r>
            <a:r>
              <a:rPr lang="el-GR" dirty="0" smtClean="0"/>
              <a:t>πρωτεΐνη η οποία </a:t>
            </a:r>
            <a:r>
              <a:rPr lang="el-GR" dirty="0" err="1" smtClean="0"/>
              <a:t>αλληλεπιδρά</a:t>
            </a:r>
            <a:r>
              <a:rPr lang="el-GR" dirty="0" smtClean="0"/>
              <a:t> με το </a:t>
            </a:r>
            <a:r>
              <a:rPr lang="en-US" dirty="0" smtClean="0"/>
              <a:t>DNA </a:t>
            </a:r>
            <a:r>
              <a:rPr lang="el-GR" dirty="0" smtClean="0"/>
              <a:t>και άλλες </a:t>
            </a:r>
            <a:r>
              <a:rPr lang="en-US" dirty="0" smtClean="0"/>
              <a:t>NER </a:t>
            </a:r>
            <a:r>
              <a:rPr lang="el-GR" dirty="0" smtClean="0"/>
              <a:t>πρωτεΐνες </a:t>
            </a:r>
            <a:r>
              <a:rPr lang="el-GR" dirty="0" err="1"/>
              <a:t>εκτομής</a:t>
            </a:r>
            <a:r>
              <a:rPr lang="el-GR" dirty="0"/>
              <a:t> της </a:t>
            </a:r>
            <a:r>
              <a:rPr lang="el-GR" dirty="0" smtClean="0"/>
              <a:t>βλάβης. </a:t>
            </a:r>
            <a:r>
              <a:rPr lang="el-GR" dirty="0"/>
              <a:t>Π</a:t>
            </a:r>
            <a:r>
              <a:rPr lang="el-GR" dirty="0" smtClean="0"/>
              <a:t>ροκαλεί </a:t>
            </a:r>
            <a:r>
              <a:rPr lang="el-GR" dirty="0"/>
              <a:t>το </a:t>
            </a:r>
            <a:r>
              <a:rPr lang="el-GR" dirty="0" smtClean="0"/>
              <a:t>σύνδρομο της </a:t>
            </a:r>
            <a:r>
              <a:rPr lang="el-GR" dirty="0" err="1" smtClean="0"/>
              <a:t>Μελαχρωματικής</a:t>
            </a:r>
            <a:r>
              <a:rPr lang="el-GR" dirty="0" smtClean="0"/>
              <a:t> </a:t>
            </a:r>
            <a:r>
              <a:rPr lang="el-GR" dirty="0"/>
              <a:t>Ξηροδερμίας (</a:t>
            </a:r>
            <a:r>
              <a:rPr lang="en-US" dirty="0"/>
              <a:t>Xeroderma Pigmentosum, XP)</a:t>
            </a:r>
            <a:r>
              <a:rPr lang="el-GR" dirty="0"/>
              <a:t> φωτοευαισθησία και οξεία προδιάθεση σε </a:t>
            </a:r>
            <a:r>
              <a:rPr lang="el-GR" dirty="0" smtClean="0"/>
              <a:t>καρκίνο </a:t>
            </a:r>
            <a:r>
              <a:rPr lang="el-GR" dirty="0"/>
              <a:t>του δέρματος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Κληρονομείται ως </a:t>
            </a:r>
            <a:r>
              <a:rPr lang="el-GR" dirty="0" err="1"/>
              <a:t>αυτοσωμικό</a:t>
            </a:r>
            <a:r>
              <a:rPr lang="el-GR" dirty="0"/>
              <a:t> υπολειπόμενο σύνδρομο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Συνυπάρχουν επίσης μεταλλάξεις που οδηγούν στην απενεργοποίηση </a:t>
            </a:r>
            <a:r>
              <a:rPr lang="el-GR" dirty="0"/>
              <a:t>της πρωτεΐνης </a:t>
            </a:r>
            <a:r>
              <a:rPr lang="en-US" dirty="0"/>
              <a:t>P53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225143" y="1102603"/>
            <a:ext cx="2229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T</a:t>
            </a:r>
            <a:r>
              <a:rPr lang="el-GR" sz="1200" b="1" u="sng" dirty="0" err="1" smtClean="0"/>
              <a:t>rancription</a:t>
            </a:r>
            <a:r>
              <a:rPr lang="el-GR" sz="1200" b="1" u="sng" dirty="0" smtClean="0"/>
              <a:t> </a:t>
            </a:r>
            <a:r>
              <a:rPr lang="el-GR" sz="1200" b="1" u="sng" dirty="0" err="1"/>
              <a:t>Coupled</a:t>
            </a:r>
            <a:r>
              <a:rPr lang="el-GR" sz="1200" b="1" u="sng" dirty="0"/>
              <a:t> </a:t>
            </a:r>
            <a:r>
              <a:rPr lang="el-GR" sz="1200" b="1" u="sng" dirty="0" err="1"/>
              <a:t>Repair</a:t>
            </a:r>
            <a:r>
              <a:rPr lang="el-GR" sz="1200" b="1" u="sng" dirty="0"/>
              <a:t> (TCR): </a:t>
            </a:r>
            <a:r>
              <a:rPr lang="el-GR" sz="1200" b="1" dirty="0"/>
              <a:t>διορθώνει βλάβες που </a:t>
            </a:r>
            <a:r>
              <a:rPr lang="el-GR" sz="1200" b="1" dirty="0" smtClean="0"/>
              <a:t>εμποδίζουν</a:t>
            </a:r>
            <a:r>
              <a:rPr lang="en-US" sz="1200" b="1" dirty="0" smtClean="0"/>
              <a:t> </a:t>
            </a:r>
            <a:r>
              <a:rPr lang="el-GR" sz="1200" b="1" dirty="0" smtClean="0"/>
              <a:t>την </a:t>
            </a:r>
            <a:r>
              <a:rPr lang="el-GR" sz="1200" b="1" dirty="0"/>
              <a:t>RNA </a:t>
            </a:r>
            <a:r>
              <a:rPr lang="el-GR" sz="1200" b="1" dirty="0" err="1" smtClean="0"/>
              <a:t>polβ</a:t>
            </a:r>
            <a:r>
              <a:rPr lang="el-GR" sz="1200" b="1" dirty="0" smtClean="0"/>
              <a:t> </a:t>
            </a:r>
            <a:r>
              <a:rPr lang="el-GR" sz="1200" b="1" dirty="0"/>
              <a:t>και επιδιορθώνει γονίδια που εκφράζονται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" y="174788"/>
            <a:ext cx="2516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u="sng" dirty="0" err="1"/>
              <a:t>Global</a:t>
            </a:r>
            <a:r>
              <a:rPr lang="el-GR" sz="1200" b="1" u="sng" dirty="0"/>
              <a:t> </a:t>
            </a:r>
            <a:r>
              <a:rPr lang="el-GR" sz="1200" b="1" u="sng" dirty="0" err="1"/>
              <a:t>Genomic</a:t>
            </a:r>
            <a:r>
              <a:rPr lang="el-GR" sz="1200" b="1" u="sng" dirty="0"/>
              <a:t> </a:t>
            </a:r>
            <a:r>
              <a:rPr lang="el-GR" sz="1200" b="1" u="sng" dirty="0" err="1"/>
              <a:t>Repair</a:t>
            </a:r>
            <a:r>
              <a:rPr lang="el-GR" sz="1200" b="1" u="sng" dirty="0"/>
              <a:t> (GGR): </a:t>
            </a:r>
            <a:r>
              <a:rPr lang="el-GR" sz="1200" b="1" dirty="0"/>
              <a:t>διορθώνει βλάβες σε περιοχές του</a:t>
            </a:r>
          </a:p>
          <a:p>
            <a:r>
              <a:rPr lang="el-GR" sz="1200" b="1" dirty="0" err="1"/>
              <a:t>γονιδιώματος</a:t>
            </a:r>
            <a:r>
              <a:rPr lang="el-GR" sz="1200" b="1" dirty="0"/>
              <a:t> οι </a:t>
            </a:r>
            <a:r>
              <a:rPr lang="el-GR" sz="1200" b="1"/>
              <a:t>οποίες </a:t>
            </a:r>
            <a:r>
              <a:rPr lang="el-GR" sz="1200" b="1" smtClean="0"/>
              <a:t>δεν εκφράζονται </a:t>
            </a:r>
            <a:r>
              <a:rPr lang="el-GR" sz="1200" b="1" dirty="0"/>
              <a:t>(</a:t>
            </a:r>
            <a:r>
              <a:rPr lang="el-GR" sz="1200" b="1" dirty="0" err="1"/>
              <a:t>ετεροχρωματίνη</a:t>
            </a:r>
            <a:r>
              <a:rPr lang="el-GR" sz="1200" b="1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0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141AA7-79D8-4E9A-BCC3-9F05CEB7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Επιδιόρθωση αλλοιωμένης βάσης του </a:t>
            </a:r>
            <a:r>
              <a:rPr lang="en-US" sz="4000" dirty="0"/>
              <a:t>DNA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n-US" sz="4000" dirty="0"/>
              <a:t> Base Excision Repair (BER) (3)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78478F-3144-4DC6-A6F8-FE351BA0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Απομακρύνει βάσεις </a:t>
            </a:r>
            <a:r>
              <a:rPr lang="el-GR" dirty="0" err="1"/>
              <a:t>νουκλεοτιδίων</a:t>
            </a:r>
            <a:r>
              <a:rPr lang="el-GR" dirty="0"/>
              <a:t> που έχουν υποστεί αλλοίωση (οξείδωση, </a:t>
            </a:r>
            <a:r>
              <a:rPr lang="el-GR" dirty="0" err="1"/>
              <a:t>μεθυλίωση</a:t>
            </a:r>
            <a:r>
              <a:rPr lang="el-GR" dirty="0"/>
              <a:t>, </a:t>
            </a:r>
            <a:r>
              <a:rPr lang="el-GR" dirty="0" err="1"/>
              <a:t>αποπουρίνωση</a:t>
            </a:r>
            <a:r>
              <a:rPr lang="el-GR" dirty="0"/>
              <a:t>, </a:t>
            </a:r>
            <a:r>
              <a:rPr lang="el-GR" dirty="0" err="1"/>
              <a:t>απαμίνωση</a:t>
            </a:r>
            <a:r>
              <a:rPr lang="el-GR" dirty="0"/>
              <a:t>) </a:t>
            </a:r>
            <a:endParaRPr lang="en-US" dirty="0"/>
          </a:p>
          <a:p>
            <a:r>
              <a:rPr lang="el-GR" dirty="0"/>
              <a:t>Δημιουργεί προσωρινά </a:t>
            </a:r>
            <a:r>
              <a:rPr lang="el-GR" dirty="0" err="1"/>
              <a:t>αβασικές</a:t>
            </a:r>
            <a:r>
              <a:rPr lang="el-GR" dirty="0"/>
              <a:t> θέσεις στο σημείο της βλάβης</a:t>
            </a:r>
          </a:p>
          <a:p>
            <a:r>
              <a:rPr lang="el-GR" dirty="0" smtClean="0"/>
              <a:t>Είναι </a:t>
            </a:r>
            <a:r>
              <a:rPr lang="el-GR" dirty="0"/>
              <a:t>το συνηθέστερο είδος βλαβών του DNA </a:t>
            </a:r>
            <a:r>
              <a:rPr lang="el-GR" dirty="0" smtClean="0"/>
              <a:t>(αυθόρμητες </a:t>
            </a:r>
            <a:r>
              <a:rPr lang="el-GR" dirty="0" err="1"/>
              <a:t>απαμινώσεις</a:t>
            </a:r>
            <a:r>
              <a:rPr lang="el-GR" dirty="0"/>
              <a:t> συμβαίνουν σε </a:t>
            </a:r>
            <a:r>
              <a:rPr lang="el-GR" dirty="0" smtClean="0"/>
              <a:t>10</a:t>
            </a:r>
            <a:r>
              <a:rPr lang="en-US" dirty="0" smtClean="0"/>
              <a:t>.</a:t>
            </a:r>
            <a:r>
              <a:rPr lang="el-GR" dirty="0" smtClean="0"/>
              <a:t>000</a:t>
            </a:r>
            <a:r>
              <a:rPr lang="en-US" dirty="0" smtClean="0"/>
              <a:t> </a:t>
            </a:r>
            <a:r>
              <a:rPr lang="el-GR" dirty="0" smtClean="0"/>
              <a:t>βάσεις</a:t>
            </a:r>
            <a:r>
              <a:rPr lang="el-GR" dirty="0"/>
              <a:t>/ κύτταρο/ ημέρα)</a:t>
            </a:r>
          </a:p>
          <a:p>
            <a:r>
              <a:rPr lang="el-GR" dirty="0"/>
              <a:t>Επιδιορθώνει και θραύσεις της μίας αλυσίδας του DNA (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strand</a:t>
            </a:r>
            <a:r>
              <a:rPr lang="el-GR" dirty="0"/>
              <a:t> </a:t>
            </a:r>
            <a:r>
              <a:rPr lang="el-GR" dirty="0" err="1"/>
              <a:t>breaks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Αποτελεί μηχανισμό συντηρημένο από τα βακτήρια έως τον άνθρωπο</a:t>
            </a:r>
          </a:p>
        </p:txBody>
      </p:sp>
    </p:spTree>
    <p:extLst>
      <p:ext uri="{BB962C8B-B14F-4D97-AF65-F5344CB8AC3E}">
        <p14:creationId xmlns:p14="http://schemas.microsoft.com/office/powerpoint/2010/main" val="17744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D4A3211-1FDC-4D66-9EAE-A8CEBA238913}"/>
              </a:ext>
            </a:extLst>
          </p:cNvPr>
          <p:cNvSpPr/>
          <p:nvPr/>
        </p:nvSpPr>
        <p:spPr>
          <a:xfrm>
            <a:off x="7765364" y="1350498"/>
            <a:ext cx="39893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 </a:t>
            </a:r>
            <a:r>
              <a:rPr lang="el-GR" b="1" dirty="0" err="1"/>
              <a:t>γλυκοσιλάση</a:t>
            </a:r>
            <a:r>
              <a:rPr lang="el-GR" b="1" dirty="0"/>
              <a:t> </a:t>
            </a:r>
            <a:r>
              <a:rPr lang="el-GR" b="1" dirty="0" err="1"/>
              <a:t>ουρακίλης</a:t>
            </a:r>
            <a:r>
              <a:rPr lang="en-US" b="1" dirty="0"/>
              <a:t> </a:t>
            </a:r>
            <a:r>
              <a:rPr lang="el-GR" dirty="0"/>
              <a:t>«ψάχνει» και απομακρύνει </a:t>
            </a:r>
            <a:r>
              <a:rPr lang="el-GR" dirty="0" err="1"/>
              <a:t>ουρακίλες</a:t>
            </a:r>
            <a:r>
              <a:rPr lang="el-GR" dirty="0"/>
              <a:t> (προϊόντα συχνής </a:t>
            </a:r>
            <a:r>
              <a:rPr lang="el-GR" dirty="0" err="1"/>
              <a:t>απαμίνωσης</a:t>
            </a:r>
            <a:r>
              <a:rPr lang="el-GR" dirty="0"/>
              <a:t> </a:t>
            </a:r>
            <a:r>
              <a:rPr lang="el-GR" dirty="0" err="1"/>
              <a:t>κυτοσίνης</a:t>
            </a:r>
            <a:r>
              <a:rPr lang="el-GR" dirty="0"/>
              <a:t>)</a:t>
            </a:r>
          </a:p>
          <a:p>
            <a:r>
              <a:rPr lang="el-GR" dirty="0"/>
              <a:t>Η Ρ-</a:t>
            </a:r>
            <a:r>
              <a:rPr lang="el-GR" dirty="0" err="1"/>
              <a:t>ριβόζη</a:t>
            </a:r>
            <a:r>
              <a:rPr lang="el-GR" dirty="0"/>
              <a:t> απομακρύνεται και οι DNA-</a:t>
            </a:r>
            <a:r>
              <a:rPr lang="el-GR" dirty="0" err="1"/>
              <a:t>pol</a:t>
            </a:r>
            <a:r>
              <a:rPr lang="el-GR" dirty="0"/>
              <a:t> και </a:t>
            </a:r>
            <a:r>
              <a:rPr lang="el-GR" dirty="0" err="1"/>
              <a:t>λιγκάση</a:t>
            </a:r>
            <a:r>
              <a:rPr lang="el-GR" dirty="0"/>
              <a:t> αποκαθιστούν το κενό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εξέλιξη αυτού του συστήματος επιδιόρθωσης είναι συμβατό με το ό,τι το DNA χρησιμοποιεί </a:t>
            </a:r>
            <a:r>
              <a:rPr lang="el-GR" dirty="0" err="1"/>
              <a:t>θυμίνη</a:t>
            </a:r>
            <a:r>
              <a:rPr lang="el-GR" dirty="0"/>
              <a:t> αντί για </a:t>
            </a:r>
            <a:r>
              <a:rPr lang="el-GR" dirty="0" err="1"/>
              <a:t>ουρακίλη</a:t>
            </a:r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Αντίστοιχα με </a:t>
            </a:r>
            <a:r>
              <a:rPr lang="el-GR" dirty="0" err="1"/>
              <a:t>γλυκοσιλάσες</a:t>
            </a:r>
            <a:r>
              <a:rPr lang="el-GR" dirty="0"/>
              <a:t> του </a:t>
            </a:r>
            <a:r>
              <a:rPr lang="en-US" dirty="0"/>
              <a:t>DNA </a:t>
            </a:r>
            <a:r>
              <a:rPr lang="el-GR" dirty="0"/>
              <a:t>απομακρύνονται και άλλες</a:t>
            </a:r>
          </a:p>
          <a:p>
            <a:r>
              <a:rPr lang="el-GR" dirty="0"/>
              <a:t>     οξειδωμένες ή </a:t>
            </a:r>
            <a:r>
              <a:rPr lang="el-GR" dirty="0" err="1"/>
              <a:t>μεθυλιωμένες</a:t>
            </a:r>
            <a:r>
              <a:rPr lang="el-GR" dirty="0"/>
              <a:t> βάσεις </a:t>
            </a:r>
          </a:p>
          <a:p>
            <a:r>
              <a:rPr lang="el-GR" dirty="0"/>
              <a:t>     (</a:t>
            </a:r>
            <a:r>
              <a:rPr lang="el-GR" dirty="0" err="1"/>
              <a:t>π.χ</a:t>
            </a:r>
            <a:r>
              <a:rPr lang="el-GR" dirty="0"/>
              <a:t> </a:t>
            </a:r>
            <a:r>
              <a:rPr lang="el-GR" dirty="0" err="1"/>
              <a:t>μεθυλιωμένη</a:t>
            </a:r>
            <a:r>
              <a:rPr lang="el-GR" dirty="0"/>
              <a:t> </a:t>
            </a:r>
            <a:r>
              <a:rPr lang="en-US" dirty="0"/>
              <a:t>G)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90B36B-0BDA-4486-AF1C-326F7B8C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5" y="968250"/>
            <a:ext cx="5584586" cy="492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B21DF-42B8-4B6B-B1FD-76B21A7B641B}"/>
              </a:ext>
            </a:extLst>
          </p:cNvPr>
          <p:cNvSpPr txBox="1"/>
          <p:nvPr/>
        </p:nvSpPr>
        <p:spPr>
          <a:xfrm>
            <a:off x="2544418" y="159026"/>
            <a:ext cx="6178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Απομάκρυνση αλλοιωμένης βάσης</a:t>
            </a:r>
          </a:p>
        </p:txBody>
      </p:sp>
    </p:spTree>
    <p:extLst>
      <p:ext uri="{BB962C8B-B14F-4D97-AF65-F5344CB8AC3E}">
        <p14:creationId xmlns:p14="http://schemas.microsoft.com/office/powerpoint/2010/main" val="646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A955DE-80E4-47C4-8236-9451F12D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14" y="164111"/>
            <a:ext cx="5089386" cy="326488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CFA7C7-29A0-4949-847D-CE8849B1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09" y="3514114"/>
            <a:ext cx="4547020" cy="334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CBA37-9130-4F0D-B2AE-81B81C67CF04}"/>
              </a:ext>
            </a:extLst>
          </p:cNvPr>
          <p:cNvSpPr txBox="1"/>
          <p:nvPr/>
        </p:nvSpPr>
        <p:spPr>
          <a:xfrm>
            <a:off x="185531" y="164111"/>
            <a:ext cx="70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Μηχανισμός επιδιόρθωσης αλλοιωμένης βάσης</a:t>
            </a:r>
            <a:r>
              <a:rPr lang="en-US" sz="2400" b="1" dirty="0"/>
              <a:t> </a:t>
            </a:r>
            <a:r>
              <a:rPr lang="el-GR" sz="2400" b="1" dirty="0"/>
              <a:t>- </a:t>
            </a:r>
            <a:r>
              <a:rPr lang="en-US" sz="2400" b="1" dirty="0"/>
              <a:t>BER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AC211-A06F-4E2B-A110-8523FAE32750}"/>
              </a:ext>
            </a:extLst>
          </p:cNvPr>
          <p:cNvSpPr txBox="1"/>
          <p:nvPr/>
        </p:nvSpPr>
        <p:spPr>
          <a:xfrm>
            <a:off x="331304" y="1796555"/>
            <a:ext cx="6647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Απάλειψη γονιδίων του BER (APE1, XRCC1, </a:t>
            </a:r>
            <a:r>
              <a:rPr lang="el-GR" dirty="0" err="1"/>
              <a:t>Ligase</a:t>
            </a:r>
            <a:r>
              <a:rPr lang="el-GR" dirty="0"/>
              <a:t> III, DNA </a:t>
            </a:r>
            <a:r>
              <a:rPr lang="el-GR" dirty="0" err="1"/>
              <a:t>polβ</a:t>
            </a:r>
            <a:r>
              <a:rPr lang="el-GR" dirty="0"/>
              <a:t>) </a:t>
            </a:r>
          </a:p>
          <a:p>
            <a:r>
              <a:rPr lang="el-GR" dirty="0"/>
              <a:t>είναι </a:t>
            </a:r>
            <a:r>
              <a:rPr lang="el-GR" dirty="0" err="1"/>
              <a:t>θανατογόνος</a:t>
            </a:r>
            <a:r>
              <a:rPr lang="el-GR" dirty="0"/>
              <a:t> σε έμβρυα ποντικού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Δεν υπάρχει ακόμα άμεση σύνδεση μεταξύ μεταλλάξεων στο BER</a:t>
            </a:r>
          </a:p>
          <a:p>
            <a:r>
              <a:rPr lang="el-GR" dirty="0"/>
              <a:t>και προδιάθεσης για καρκινογένεση στον άνθρωπο</a:t>
            </a:r>
          </a:p>
        </p:txBody>
      </p:sp>
    </p:spTree>
    <p:extLst>
      <p:ext uri="{BB962C8B-B14F-4D97-AF65-F5344CB8AC3E}">
        <p14:creationId xmlns:p14="http://schemas.microsoft.com/office/powerpoint/2010/main" val="29224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D3003-112F-4339-B5DC-40459859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/>
              <a:t>Οι δίκλωνες εντομές ως βλάβες του </a:t>
            </a:r>
            <a:r>
              <a:rPr lang="en-US"/>
              <a:t>DNA</a:t>
            </a:r>
            <a:endParaRPr lang="el-G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ABBBB-7A54-48AF-94C3-B305A9335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r>
              <a:rPr lang="el-GR" sz="2400" dirty="0"/>
              <a:t>Είναι βλάβες που και οι δύο κλώνοι σε κάποιο σημείο, έχουν υποστεί ταυτόχρονη βλάβη.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Αίτια μπορεί να είναι ακτινοβολίες, εξωγενείς χημικοί παράγοντες κλπ. Οδηγούν σε κατακερματισμό των χρωμοσωμάτων και απώλεια γονιδίων. </a:t>
            </a:r>
            <a:endParaRPr lang="en-US" sz="2400" dirty="0"/>
          </a:p>
          <a:p>
            <a:r>
              <a:rPr lang="en-US" sz="2400" dirty="0"/>
              <a:t>O</a:t>
            </a:r>
            <a:r>
              <a:rPr lang="el-GR" sz="2400" dirty="0"/>
              <a:t>ι </a:t>
            </a:r>
            <a:r>
              <a:rPr lang="el-GR" sz="2400" b="1" dirty="0"/>
              <a:t>μηχανισμοί επιδιόρθωσης είναι δύο: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Ο </a:t>
            </a:r>
            <a:r>
              <a:rPr lang="el-GR" sz="2400" b="1" dirty="0"/>
              <a:t>μη ομόλογος </a:t>
            </a:r>
            <a:r>
              <a:rPr lang="el-GR" sz="2400" b="1" dirty="0" err="1"/>
              <a:t>ανασυνδυασμός</a:t>
            </a:r>
            <a:r>
              <a:rPr lang="el-GR" sz="2400" b="1" dirty="0"/>
              <a:t> </a:t>
            </a:r>
            <a:r>
              <a:rPr lang="el-GR" sz="2400" dirty="0"/>
              <a:t>που διεξάγεται από μια ομάδα εξειδικευμένων ενζύμων που καθαρίζουν τα σπασμένα άκρα και τα επανασυνδέουν με τη συνδρομή της </a:t>
            </a:r>
            <a:r>
              <a:rPr lang="en-US" sz="2400" dirty="0"/>
              <a:t>DNA </a:t>
            </a:r>
            <a:r>
              <a:rPr lang="el-GR" sz="2400" dirty="0" err="1"/>
              <a:t>λιγκάσης</a:t>
            </a:r>
            <a:r>
              <a:rPr lang="el-GR" sz="2400" dirty="0"/>
              <a:t>. Αποτελεί έναν γρήγορο τρόπο επιδιόρθωσης αλλά περικλείει προβλήματα όπως απώλεια </a:t>
            </a:r>
            <a:r>
              <a:rPr lang="el-GR" sz="2400" dirty="0" err="1"/>
              <a:t>νουκλεοτιδίων</a:t>
            </a:r>
            <a:r>
              <a:rPr lang="el-GR" sz="2400" dirty="0"/>
              <a:t> ή προβλήματα στην έκφραση 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3217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9872D8-A9E7-4FF6-9A47-DB956F24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77" y="643467"/>
            <a:ext cx="730564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CBF78-996F-4D03-91BA-F6E92376948D}"/>
              </a:ext>
            </a:extLst>
          </p:cNvPr>
          <p:cNvSpPr txBox="1"/>
          <p:nvPr/>
        </p:nvSpPr>
        <p:spPr>
          <a:xfrm>
            <a:off x="6824870" y="2120348"/>
            <a:ext cx="360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Η θραύση των κλώνων του</a:t>
            </a:r>
            <a:r>
              <a:rPr lang="en-US" sz="1400" dirty="0"/>
              <a:t> DNA</a:t>
            </a:r>
            <a:r>
              <a:rPr lang="el-GR" sz="1400" dirty="0"/>
              <a:t> πυροδοτεί την</a:t>
            </a:r>
          </a:p>
          <a:p>
            <a:r>
              <a:rPr lang="el-GR" sz="1400" dirty="0" err="1"/>
              <a:t>φωσφορυλίωση</a:t>
            </a:r>
            <a:r>
              <a:rPr lang="el-GR" sz="1400" dirty="0"/>
              <a:t> της </a:t>
            </a:r>
            <a:r>
              <a:rPr lang="el-GR" sz="1400" dirty="0" err="1"/>
              <a:t>ιστόνης</a:t>
            </a:r>
            <a:r>
              <a:rPr lang="el-GR" sz="1400" dirty="0"/>
              <a:t> (Η2ΑΧ) </a:t>
            </a:r>
          </a:p>
        </p:txBody>
      </p:sp>
    </p:spTree>
    <p:extLst>
      <p:ext uri="{BB962C8B-B14F-4D97-AF65-F5344CB8AC3E}">
        <p14:creationId xmlns:p14="http://schemas.microsoft.com/office/powerpoint/2010/main" val="41601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0E322B-FBD7-493D-B34C-AFE907DC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 dirty="0"/>
              <a:t>Οι δίκλωνες εντομές ως βλάβες του DNA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A12EA1-8220-4AAD-97DE-8935235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 </a:t>
            </a:r>
            <a:r>
              <a:rPr lang="el-GR" sz="2200" b="1" dirty="0"/>
              <a:t>Ο ομόλογος </a:t>
            </a:r>
            <a:r>
              <a:rPr lang="el-GR" sz="2200" b="1" dirty="0" err="1"/>
              <a:t>ανασυνδυασμός</a:t>
            </a:r>
            <a:r>
              <a:rPr lang="el-GR" sz="2200" b="1" dirty="0"/>
              <a:t> </a:t>
            </a:r>
            <a:r>
              <a:rPr lang="el-GR" sz="2200" dirty="0"/>
              <a:t>επιτρέπει την </a:t>
            </a:r>
            <a:r>
              <a:rPr lang="el-GR" sz="2200" u="sng" dirty="0"/>
              <a:t>αλάνθαστη επιδιόρθωση </a:t>
            </a:r>
            <a:r>
              <a:rPr lang="el-GR" sz="2200" dirty="0"/>
              <a:t>των δίκλωνων εντομών του </a:t>
            </a:r>
            <a:r>
              <a:rPr lang="en-US" sz="2200" dirty="0"/>
              <a:t>DNA </a:t>
            </a:r>
            <a:r>
              <a:rPr lang="el-GR" sz="2200" dirty="0"/>
              <a:t>που δημιουργούνται αμέσως μετά την αντιγραφή του </a:t>
            </a:r>
            <a:r>
              <a:rPr lang="en-US" sz="2200" dirty="0"/>
              <a:t>DNA </a:t>
            </a:r>
            <a:r>
              <a:rPr lang="el-GR" sz="2200" dirty="0"/>
              <a:t>και πριν απομακρυνθούν οι δύο κλώνοι που προκύπτουν από την αντιγραφή</a:t>
            </a:r>
          </a:p>
          <a:p>
            <a:pPr marL="0" indent="0">
              <a:buNone/>
            </a:pPr>
            <a:r>
              <a:rPr lang="el-GR" sz="2200" dirty="0"/>
              <a:t>   </a:t>
            </a:r>
            <a:r>
              <a:rPr lang="en-US" sz="2200" dirty="0"/>
              <a:t> </a:t>
            </a:r>
            <a:r>
              <a:rPr lang="el-GR" sz="2200" dirty="0"/>
              <a:t>Αρχικά μια </a:t>
            </a:r>
            <a:r>
              <a:rPr lang="el-GR" sz="2200" u="sng" dirty="0" err="1"/>
              <a:t>νουκλεάση</a:t>
            </a:r>
            <a:r>
              <a:rPr lang="el-GR" sz="2200" dirty="0"/>
              <a:t> </a:t>
            </a:r>
            <a:r>
              <a:rPr lang="el-GR" sz="2200" dirty="0" err="1"/>
              <a:t>πέπτει</a:t>
            </a:r>
            <a:r>
              <a:rPr lang="el-GR" sz="2200" dirty="0"/>
              <a:t> προς τα πίσω τα 5’ άκρα των δύο σπασμένων κλώνων</a:t>
            </a:r>
            <a:r>
              <a:rPr lang="en-US" sz="2200" dirty="0"/>
              <a:t>,</a:t>
            </a:r>
            <a:r>
              <a:rPr lang="el-GR" sz="2200" dirty="0"/>
              <a:t> έτσι ώστε με τη βοήθεια ενζύμων</a:t>
            </a:r>
            <a:r>
              <a:rPr lang="en-US" sz="2200" dirty="0"/>
              <a:t>,</a:t>
            </a:r>
            <a:r>
              <a:rPr lang="el-GR" sz="2200" dirty="0"/>
              <a:t> ένα από τα σπασμένα άκρα να εισβάλλει στο γειτονικό άθικτο μόριο </a:t>
            </a:r>
            <a:r>
              <a:rPr lang="en-US" sz="2200" dirty="0"/>
              <a:t>DNA </a:t>
            </a:r>
            <a:r>
              <a:rPr lang="el-GR" sz="2200" dirty="0"/>
              <a:t>αναζητώντας την συμπληρωματική προς αυτό αλληλουχία. Μια </a:t>
            </a:r>
            <a:r>
              <a:rPr lang="el-GR" sz="2200" u="sng" dirty="0"/>
              <a:t>επιδιορθωτική </a:t>
            </a:r>
            <a:r>
              <a:rPr lang="en-US" sz="2200" u="sng" dirty="0"/>
              <a:t>DNA </a:t>
            </a:r>
            <a:r>
              <a:rPr lang="el-GR" sz="2200" u="sng" dirty="0" err="1"/>
              <a:t>πολυμεράση</a:t>
            </a:r>
            <a:r>
              <a:rPr lang="el-GR" sz="2200" u="sng" dirty="0"/>
              <a:t> </a:t>
            </a:r>
            <a:r>
              <a:rPr lang="el-GR" sz="2200" dirty="0"/>
              <a:t>αναλαμβάνει την επιμήκυνση του κλώνου που εισβάλει χρησιμοποιώντας ως μήτρα τον άθικτο κλώνο. Ο κλώνος που έχει επιμηκυνθεί και πέρα από το σημείο της εντομής, αποσύρεται από το μόριο εκμαγείο και συντάσσεται με τον συμπληρωματικό του κλώνο του μορίου </a:t>
            </a:r>
            <a:r>
              <a:rPr lang="en-US" sz="2200" dirty="0"/>
              <a:t>DNA </a:t>
            </a:r>
            <a:r>
              <a:rPr lang="el-GR" sz="2200" dirty="0"/>
              <a:t>με την βλάβη. Η </a:t>
            </a:r>
            <a:r>
              <a:rPr lang="en-US" sz="2200" u="sng" dirty="0"/>
              <a:t>DNA </a:t>
            </a:r>
            <a:r>
              <a:rPr lang="el-GR" sz="2200" u="sng" dirty="0" err="1"/>
              <a:t>πολυμεράση</a:t>
            </a:r>
            <a:r>
              <a:rPr lang="el-GR" sz="2200" u="sng" dirty="0"/>
              <a:t> </a:t>
            </a:r>
            <a:r>
              <a:rPr lang="el-GR" sz="2200" dirty="0"/>
              <a:t>συμπληρώνει τα </a:t>
            </a:r>
            <a:r>
              <a:rPr lang="el-GR" sz="2200" dirty="0" err="1"/>
              <a:t>νουκλεοτίδια</a:t>
            </a:r>
            <a:r>
              <a:rPr lang="el-GR" sz="2200" dirty="0"/>
              <a:t> που λείπουν και η </a:t>
            </a:r>
            <a:r>
              <a:rPr lang="en-US" sz="2200" u="sng" dirty="0"/>
              <a:t>DNA </a:t>
            </a:r>
            <a:r>
              <a:rPr lang="el-GR" sz="2200" u="sng" dirty="0" err="1"/>
              <a:t>λιγκάση</a:t>
            </a:r>
            <a:r>
              <a:rPr lang="el-GR" sz="2200" u="sng" dirty="0"/>
              <a:t> </a:t>
            </a:r>
            <a:r>
              <a:rPr lang="el-GR" sz="2200" dirty="0"/>
              <a:t>συνδέει τα τμήματα μεταξύ τους   </a:t>
            </a:r>
          </a:p>
        </p:txBody>
      </p:sp>
    </p:spTree>
    <p:extLst>
      <p:ext uri="{BB962C8B-B14F-4D97-AF65-F5344CB8AC3E}">
        <p14:creationId xmlns:p14="http://schemas.microsoft.com/office/powerpoint/2010/main" val="36290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17D6EB-1BD4-4B46-BE75-03A599A0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25" y="643467"/>
            <a:ext cx="63993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F965D8-6961-4D6E-9DFC-2E46C010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22" y="643467"/>
            <a:ext cx="83947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8B7C055-0F78-441A-81E8-DA97C03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5777AF-B749-4991-AF07-04F1BCA1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200" dirty="0"/>
              <a:t>Η διεργασία αντιγραφής ξεκινά με την βοήθεια ειδικών </a:t>
            </a:r>
            <a:r>
              <a:rPr lang="el-GR" sz="2200" b="1" dirty="0"/>
              <a:t>εναρκτήριων πρωτεϊνών </a:t>
            </a:r>
            <a:r>
              <a:rPr lang="el-GR" sz="2200" dirty="0"/>
              <a:t>(</a:t>
            </a:r>
            <a:r>
              <a:rPr lang="en-US" sz="2200" dirty="0"/>
              <a:t>initiator proteins) </a:t>
            </a:r>
            <a:r>
              <a:rPr lang="el-GR" sz="2200" dirty="0"/>
              <a:t>οι οποίες συνδέονται σε συγκεκριμένες αλληλουχίες του </a:t>
            </a:r>
            <a:r>
              <a:rPr lang="en-US" sz="2200" dirty="0"/>
              <a:t>DNA </a:t>
            </a:r>
            <a:r>
              <a:rPr lang="el-GR" sz="2200" dirty="0"/>
              <a:t>που καλούνται </a:t>
            </a:r>
            <a:r>
              <a:rPr lang="el-GR" sz="2200" b="1" dirty="0"/>
              <a:t>αφετηρίες αντιγραφής</a:t>
            </a:r>
            <a:r>
              <a:rPr lang="el-GR" sz="2200" dirty="0"/>
              <a:t>. Εκεί οι εναρκτήριες πρωτεΐνες διασπούν τους δεσμούς υδρογόνου ανάμεσα στις βάσεις ώστε να διευκολυνθούν τα ένζυμα της αντιγραφής, σχηματίζοντας σε κάθε αφετηρία 2 διχάλες έναρξης της αντιγραφής</a:t>
            </a:r>
          </a:p>
          <a:p>
            <a:r>
              <a:rPr lang="el-GR" sz="2200" dirty="0"/>
              <a:t>Στο </a:t>
            </a:r>
            <a:r>
              <a:rPr lang="el-GR" sz="2200" u="sng" dirty="0"/>
              <a:t>ανθρώπινο </a:t>
            </a:r>
            <a:r>
              <a:rPr lang="el-GR" sz="2200" u="sng" dirty="0" err="1"/>
              <a:t>γονιδίωμα</a:t>
            </a:r>
            <a:r>
              <a:rPr lang="el-GR" sz="2200" u="sng" dirty="0"/>
              <a:t> </a:t>
            </a:r>
            <a:r>
              <a:rPr lang="el-GR" sz="2200" dirty="0"/>
              <a:t>υπάρχουν περίπου 10.000 θέσεις έναρξης (κατά μέσο όρο 220 ανά χρωμόσωμα) με αποτέλεσμα η αντιγραφή να ολοκληρώνεται ταχύτατα.</a:t>
            </a:r>
          </a:p>
          <a:p>
            <a:r>
              <a:rPr lang="el-GR" sz="2200" dirty="0"/>
              <a:t>Στο </a:t>
            </a:r>
            <a:r>
              <a:rPr lang="el-GR" sz="2200" u="sng" dirty="0" err="1"/>
              <a:t>βακτηριακό</a:t>
            </a:r>
            <a:r>
              <a:rPr lang="el-GR" sz="2200" u="sng" dirty="0"/>
              <a:t> </a:t>
            </a:r>
            <a:r>
              <a:rPr lang="el-GR" sz="2200" u="sng" dirty="0" err="1"/>
              <a:t>γονιδίωμα</a:t>
            </a:r>
            <a:r>
              <a:rPr lang="el-GR" sz="2200" u="sng" dirty="0"/>
              <a:t> </a:t>
            </a:r>
            <a:r>
              <a:rPr lang="el-GR" sz="2200" dirty="0"/>
              <a:t>που είναι ένα δίκλωνο κυκλικό μόριο </a:t>
            </a:r>
            <a:r>
              <a:rPr lang="en-US" sz="2200" dirty="0"/>
              <a:t>DNA </a:t>
            </a:r>
            <a:r>
              <a:rPr lang="el-GR" sz="2200" dirty="0"/>
              <a:t>υπάρχει μόνο μια αφετηρία της αντιγραφής</a:t>
            </a:r>
          </a:p>
        </p:txBody>
      </p:sp>
    </p:spTree>
    <p:extLst>
      <p:ext uri="{BB962C8B-B14F-4D97-AF65-F5344CB8AC3E}">
        <p14:creationId xmlns:p14="http://schemas.microsoft.com/office/powerpoint/2010/main" val="17825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19DD2-987D-4C30-A631-D31B9E03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000"/>
              <a:t>Αποτυχία επιδιόρθωσης του </a:t>
            </a:r>
            <a:r>
              <a:rPr lang="en-US" sz="5000"/>
              <a:t>DNA</a:t>
            </a:r>
            <a:endParaRPr lang="el-GR" sz="5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29A576-B856-4CF3-8E8D-FB9EF591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/>
              <a:t>Δρεπανοκυτταρική αναιμία</a:t>
            </a:r>
            <a:r>
              <a:rPr lang="el-GR" sz="2400" dirty="0"/>
              <a:t>. Κληρονομουμένη σημειακή μετάλλαξη στο γονίδιο που παράγει την β αλυσίδα της αιμοσφαιρίνης που στη </a:t>
            </a:r>
            <a:r>
              <a:rPr lang="el-GR" sz="2400" u="sng" dirty="0"/>
              <a:t>θέση 6 </a:t>
            </a:r>
            <a:r>
              <a:rPr lang="el-GR" sz="2400" dirty="0"/>
              <a:t>φέρει το </a:t>
            </a:r>
            <a:r>
              <a:rPr lang="el-GR" sz="2400" dirty="0" err="1"/>
              <a:t>αμινοξύ</a:t>
            </a:r>
            <a:r>
              <a:rPr lang="el-GR" sz="2400" dirty="0"/>
              <a:t> </a:t>
            </a:r>
            <a:r>
              <a:rPr lang="el-GR" sz="2400" u="sng" dirty="0" err="1"/>
              <a:t>βαλίνη</a:t>
            </a:r>
            <a:r>
              <a:rPr lang="el-GR" sz="2400" dirty="0"/>
              <a:t> </a:t>
            </a:r>
            <a:r>
              <a:rPr lang="el-GR" sz="2400" b="1" dirty="0"/>
              <a:t>αντί</a:t>
            </a:r>
            <a:r>
              <a:rPr lang="el-GR" sz="2400" dirty="0"/>
              <a:t> για  </a:t>
            </a:r>
            <a:r>
              <a:rPr lang="el-GR" sz="2400" u="sng" dirty="0" err="1"/>
              <a:t>γλουταμινικό</a:t>
            </a:r>
            <a:r>
              <a:rPr lang="el-GR" sz="2400" u="sng" dirty="0"/>
              <a:t> οξύ</a:t>
            </a:r>
            <a:r>
              <a:rPr lang="el-GR" sz="2400" dirty="0"/>
              <a:t>.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Στην ομόζυγη κατάσταση εκδηλώνεται η νόσος εξαιτίας της μικρότερης διαλυτότητας της μη φυσιολογικής αιμοσφαιρίνης που παράγεται, δίνοντας στα ερυθρά αιμοσφαίρια το χαρακτηριστικό σχήμα και μειώνοντας τον συνολικό αριθμό τους στην κυκλοφορία. Η ελάττωση οδηγεί σε συμπτώματα όπως αδυναμία, ζάλη, κεφαλαλγία και δύσπνοια </a:t>
            </a:r>
          </a:p>
        </p:txBody>
      </p:sp>
    </p:spTree>
    <p:extLst>
      <p:ext uri="{BB962C8B-B14F-4D97-AF65-F5344CB8AC3E}">
        <p14:creationId xmlns:p14="http://schemas.microsoft.com/office/powerpoint/2010/main" val="553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F7F631-052A-4FE7-B15C-4D38CEC9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69" y="643467"/>
            <a:ext cx="348191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F9D9CA-043F-4518-9F2F-CCA75F55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9" y="643467"/>
            <a:ext cx="47690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Εικόνα 2" descr="Εικόνα που περιέχει κείμενο, αλυσίδα, μεταλλ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36653B3B-B66D-48BE-B94B-3D86E5BB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0" y="2152145"/>
            <a:ext cx="5229280" cy="26898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4C3342-1A85-4335-93F1-A1B60896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6" y="2240399"/>
            <a:ext cx="5299874" cy="2488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3CA87-34B4-4AF4-84CD-9F154823A41E}"/>
              </a:ext>
            </a:extLst>
          </p:cNvPr>
          <p:cNvSpPr txBox="1"/>
          <p:nvPr/>
        </p:nvSpPr>
        <p:spPr>
          <a:xfrm>
            <a:off x="1633868" y="1149270"/>
            <a:ext cx="925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Στα </a:t>
            </a:r>
            <a:r>
              <a:rPr lang="el-GR" sz="2000" dirty="0" err="1"/>
              <a:t>ευκαρυωτικά</a:t>
            </a:r>
            <a:r>
              <a:rPr lang="el-GR" sz="2000" dirty="0"/>
              <a:t> κύτταρα υπάρχουν πολλές θέσεις αντιγραφής πάνω στο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2696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0133A0-9961-41DC-9F4D-45CAC70D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B1FC9-5600-4BA0-A924-1A569C2A0BD5}"/>
              </a:ext>
            </a:extLst>
          </p:cNvPr>
          <p:cNvSpPr txBox="1"/>
          <p:nvPr/>
        </p:nvSpPr>
        <p:spPr>
          <a:xfrm>
            <a:off x="1683027" y="331304"/>
            <a:ext cx="980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Στο </a:t>
            </a:r>
            <a:r>
              <a:rPr lang="el-GR" sz="2400" dirty="0" err="1"/>
              <a:t>προκαρυωτικό</a:t>
            </a:r>
            <a:r>
              <a:rPr lang="el-GR" sz="2400" dirty="0"/>
              <a:t> </a:t>
            </a:r>
            <a:r>
              <a:rPr lang="en-US" sz="2400" dirty="0"/>
              <a:t>DNA </a:t>
            </a:r>
            <a:r>
              <a:rPr lang="el-GR" sz="2400" dirty="0"/>
              <a:t>υπάρχει μόνο μια αφετηρία έναρξης της αντιγραφής</a:t>
            </a:r>
          </a:p>
        </p:txBody>
      </p:sp>
    </p:spTree>
    <p:extLst>
      <p:ext uri="{BB962C8B-B14F-4D97-AF65-F5344CB8AC3E}">
        <p14:creationId xmlns:p14="http://schemas.microsoft.com/office/powerpoint/2010/main" val="2486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2118</Words>
  <Application>Microsoft Office PowerPoint</Application>
  <PresentationFormat>Ευρεία οθόνη</PresentationFormat>
  <Paragraphs>140</Paragraphs>
  <Slides>71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Wingdings</vt:lpstr>
      <vt:lpstr>Θέμα του Office</vt:lpstr>
      <vt:lpstr>ΒΙΟΛΟΓΙΑ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Συνεργαζόμενες πρωτεΐνες της αντιγραφής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DNA πολυμεράση ελέγχει την πιστότητα της αντιγραφής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Tελομερή</vt:lpstr>
      <vt:lpstr>Παρουσίαση του PowerPoint</vt:lpstr>
      <vt:lpstr>Παρουσίαση του PowerPoint</vt:lpstr>
      <vt:lpstr>Το ένζυμο τελομεράση</vt:lpstr>
      <vt:lpstr>Παρουσίαση του PowerPoint</vt:lpstr>
      <vt:lpstr>Παρουσίαση του PowerPoint</vt:lpstr>
      <vt:lpstr>Επιδιόρθωση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Συνήθεις βλάβες στο DNA</vt:lpstr>
      <vt:lpstr>Παρουσίαση του PowerPoint</vt:lpstr>
      <vt:lpstr>Παρουσίαση του PowerPoint</vt:lpstr>
      <vt:lpstr>Παρουσίαση του PowerPoint</vt:lpstr>
      <vt:lpstr>Σύστημα επιδιόρθωσης των αταίριαστων βάσεων του DNA (mismatch repair) (1)</vt:lpstr>
      <vt:lpstr>Παρουσίαση του PowerPoint</vt:lpstr>
      <vt:lpstr>Επιδιόρθωση με αποκοπή νουκλεοτιδίου Nucleotide Excision Repair (NER) (2)</vt:lpstr>
      <vt:lpstr>Παρουσίαση του PowerPoint</vt:lpstr>
      <vt:lpstr>Παρουσίαση του PowerPoint</vt:lpstr>
      <vt:lpstr>Επιδιόρθωση αλλοιωμένης βάσης του DNA  Base Excision Repair (BER) (3)</vt:lpstr>
      <vt:lpstr>Παρουσίαση του PowerPoint</vt:lpstr>
      <vt:lpstr>Παρουσίαση του PowerPoint</vt:lpstr>
      <vt:lpstr>Οι δίκλωνες εντομές ως βλάβες του DNA</vt:lpstr>
      <vt:lpstr>Παρουσίαση του PowerPoint</vt:lpstr>
      <vt:lpstr>Οι δίκλωνες εντομές ως βλάβες του DNA</vt:lpstr>
      <vt:lpstr>Παρουσίαση του PowerPoint</vt:lpstr>
      <vt:lpstr>Παρουσίαση του PowerPoint</vt:lpstr>
      <vt:lpstr>Αποτυχία επιδιόρθωσης του DNA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ΒΙΟΛΟΓΙΑ</dc:title>
  <dc:creator>Χριστόπουλος Θεόδωρος</dc:creator>
  <cp:lastModifiedBy>User</cp:lastModifiedBy>
  <cp:revision>151</cp:revision>
  <dcterms:created xsi:type="dcterms:W3CDTF">2020-11-28T18:12:26Z</dcterms:created>
  <dcterms:modified xsi:type="dcterms:W3CDTF">2023-12-03T21:18:21Z</dcterms:modified>
</cp:coreProperties>
</file>