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05" r:id="rId3"/>
    <p:sldId id="259" r:id="rId4"/>
    <p:sldId id="285" r:id="rId5"/>
    <p:sldId id="286" r:id="rId6"/>
    <p:sldId id="287" r:id="rId7"/>
    <p:sldId id="288" r:id="rId8"/>
    <p:sldId id="289" r:id="rId9"/>
    <p:sldId id="290" r:id="rId10"/>
    <p:sldId id="291" r:id="rId11"/>
    <p:sldId id="292" r:id="rId12"/>
    <p:sldId id="263" r:id="rId13"/>
    <p:sldId id="293" r:id="rId14"/>
    <p:sldId id="265" r:id="rId15"/>
    <p:sldId id="266" r:id="rId16"/>
    <p:sldId id="267" r:id="rId17"/>
    <p:sldId id="297" r:id="rId18"/>
    <p:sldId id="268" r:id="rId19"/>
    <p:sldId id="298" r:id="rId20"/>
    <p:sldId id="269" r:id="rId21"/>
    <p:sldId id="299" r:id="rId22"/>
    <p:sldId id="270" r:id="rId23"/>
    <p:sldId id="271" r:id="rId24"/>
    <p:sldId id="272" r:id="rId25"/>
    <p:sldId id="300" r:id="rId26"/>
    <p:sldId id="294" r:id="rId27"/>
    <p:sldId id="273" r:id="rId28"/>
    <p:sldId id="274" r:id="rId29"/>
    <p:sldId id="301" r:id="rId30"/>
    <p:sldId id="275" r:id="rId31"/>
    <p:sldId id="276" r:id="rId32"/>
    <p:sldId id="302" r:id="rId33"/>
    <p:sldId id="277" r:id="rId34"/>
    <p:sldId id="303" r:id="rId35"/>
    <p:sldId id="278" r:id="rId36"/>
    <p:sldId id="304" r:id="rId37"/>
    <p:sldId id="279" r:id="rId38"/>
    <p:sldId id="306" r:id="rId39"/>
    <p:sldId id="282" r:id="rId40"/>
    <p:sldId id="295" r:id="rId41"/>
    <p:sldId id="284"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8FA12-7B4E-4F79-999F-0650C159F56E}" type="datetimeFigureOut">
              <a:rPr lang="el-GR" smtClean="0"/>
              <a:pPr/>
              <a:t>28/5/2015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31E1F-074C-41F9-932C-A35558A0B5EF}" type="slidenum">
              <a:rPr lang="el-GR" smtClean="0"/>
              <a:pPr/>
              <a:t>‹#›</a:t>
            </a:fld>
            <a:endParaRPr lang="el-GR"/>
          </a:p>
        </p:txBody>
      </p:sp>
    </p:spTree>
    <p:extLst>
      <p:ext uri="{BB962C8B-B14F-4D97-AF65-F5344CB8AC3E}">
        <p14:creationId xmlns="" xmlns:p14="http://schemas.microsoft.com/office/powerpoint/2010/main" val="943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3"/>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a:solidFill>
                  <a:srgbClr val="000000"/>
                </a:solidFill>
              </a:rPr>
              <a:t>ΨΗΦΙΑΚΑ ΜΟΝΤΕΛΑ ΑΝΑΓΛΥΦΟΥ</a:t>
            </a:r>
          </a:p>
        </p:txBody>
      </p:sp>
      <p:sp>
        <p:nvSpPr>
          <p:cNvPr id="72707"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CA47A4-FB42-4211-A3C9-D1E5EE94161F}" type="slidenum">
              <a:rPr lang="el-GR" altLang="el-GR">
                <a:solidFill>
                  <a:srgbClr val="000000"/>
                </a:solidFill>
              </a:rPr>
              <a:pPr/>
              <a:t>1</a:t>
            </a:fld>
            <a:endParaRPr lang="el-GR" altLang="el-GR">
              <a:solidFill>
                <a:srgbClr val="000000"/>
              </a:solidFill>
            </a:endParaRPr>
          </a:p>
        </p:txBody>
      </p:sp>
      <p:sp>
        <p:nvSpPr>
          <p:cNvPr id="7270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98356-A49A-4E15-8978-25A3494326D9}" type="slidenum">
              <a:rPr lang="el-GR" smtClean="0">
                <a:latin typeface="Times New Roman" pitchFamily="16" charset="0"/>
              </a:rPr>
              <a:pPr/>
              <a:t>2</a:t>
            </a:fld>
            <a:endParaRPr lang="el-GR"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37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737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F91E21-E482-454E-9913-AF4CA715BAE1}" type="slidenum">
              <a:rPr lang="el-GR" altLang="el-GR">
                <a:solidFill>
                  <a:srgbClr val="000000"/>
                </a:solidFill>
              </a:rPr>
              <a:pPr/>
              <a:t>3</a:t>
            </a:fld>
            <a:endParaRPr lang="el-GR" alt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0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024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81B69-7C88-4561-AB32-85CAA040174A}" type="slidenum">
              <a:rPr lang="el-GR" smtClean="0">
                <a:latin typeface="Times New Roman" pitchFamily="16" charset="0"/>
              </a:rPr>
              <a:pPr/>
              <a:t>38</a:t>
            </a:fld>
            <a:endParaRPr lang="el-GR"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57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7578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81FCA-F318-4FA1-96D6-94FF8A01F91B}" type="slidenum">
              <a:rPr lang="el-GR" altLang="el-GR" smtClean="0">
                <a:solidFill>
                  <a:srgbClr val="000000"/>
                </a:solidFill>
              </a:rPr>
              <a:pPr/>
              <a:t>41</a:t>
            </a:fld>
            <a:endParaRPr lang="el-GR" altLang="el-G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F561A510-6CBC-40C9-B1E7-06241BFBBE9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7D5F42B9-9535-4D39-B408-A4733C4556C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DBDEFEF1-AE7E-4C42-8969-A84A89461E4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4" name="Θέση υποσέλιδου 3"/>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5" name="Θέση αριθμού διαφάνειας 4"/>
          <p:cNvSpPr>
            <a:spLocks noGrp="1"/>
          </p:cNvSpPr>
          <p:nvPr>
            <p:ph type="sldNum" sz="quarter" idx="12"/>
          </p:nvPr>
        </p:nvSpPr>
        <p:spPr>
          <a:xfrm>
            <a:off x="6553200" y="6245225"/>
            <a:ext cx="2133600" cy="476250"/>
          </a:xfrm>
        </p:spPr>
        <p:txBody>
          <a:bodyPr/>
          <a:lstStyle>
            <a:lvl1pPr>
              <a:defRPr/>
            </a:lvl1pPr>
          </a:lstStyle>
          <a:p>
            <a:pPr>
              <a:defRPr/>
            </a:pPr>
            <a:fld id="{5273E68E-E9D0-454D-A217-80BADA5ABC2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C167E902-5E50-4DB3-BB1A-857568A0FF4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0F0B08E2-6AEF-4CE5-B681-EAE016972ED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86ADCDB7-7C0D-414A-BD08-E0296A00E4F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8"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9"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63232D5B-0824-419E-BCCD-1DA6276D45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4"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5"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9DCB3308-95B0-4B11-A953-AE80A02DE89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3"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4"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FB2F96C2-2A05-49F5-9E46-3F3DADB2B08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A8FC23B4-F26F-454E-B0D3-63415F1FA14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7A57D473-F0B2-4FD0-8395-5CC550CD56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6" charset="0"/>
              </a:defRPr>
            </a:lvl1pPr>
          </a:lstStyle>
          <a:p>
            <a:pPr fontAlgn="base">
              <a:spcBef>
                <a:spcPct val="0"/>
              </a:spcBef>
              <a:spcAft>
                <a:spcPct val="0"/>
              </a:spcAft>
              <a:defRPr/>
            </a:pPr>
            <a:fld id="{0F674B7B-689A-43C2-97D0-DF9A658D7C25}" type="slidenum">
              <a:rPr lang="en-GB"/>
              <a:pPr fontAlgn="base">
                <a:spcBef>
                  <a:spcPct val="0"/>
                </a:spcBef>
                <a:spcAft>
                  <a:spcPct val="0"/>
                </a:spcAft>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Εικόνα 3"/>
          <p:cNvPicPr>
            <a:picLocks noChangeAspect="1"/>
          </p:cNvPicPr>
          <p:nvPr/>
        </p:nvPicPr>
        <p:blipFill>
          <a:blip r:embed="rId3" cstate="print"/>
          <a:srcRect/>
          <a:stretch>
            <a:fillRect/>
          </a:stretch>
        </p:blipFill>
        <p:spPr bwMode="auto">
          <a:xfrm>
            <a:off x="4676775" y="274638"/>
            <a:ext cx="4051300" cy="839787"/>
          </a:xfrm>
          <a:prstGeom prst="rect">
            <a:avLst/>
          </a:prstGeom>
          <a:noFill/>
          <a:ln w="9525">
            <a:noFill/>
            <a:miter lim="800000"/>
            <a:headEnd/>
            <a:tailEnd/>
          </a:ln>
        </p:spPr>
      </p:pic>
      <p:pic>
        <p:nvPicPr>
          <p:cNvPr id="15363" name="Εικόνα 12"/>
          <p:cNvPicPr>
            <a:picLocks noChangeAspect="1"/>
          </p:cNvPicPr>
          <p:nvPr/>
        </p:nvPicPr>
        <p:blipFill>
          <a:blip r:embed="rId4" cstate="print"/>
          <a:srcRect/>
          <a:stretch>
            <a:fillRect/>
          </a:stretch>
        </p:blipFill>
        <p:spPr bwMode="auto">
          <a:xfrm>
            <a:off x="684213" y="95250"/>
            <a:ext cx="3313112" cy="1246188"/>
          </a:xfrm>
          <a:prstGeom prst="rect">
            <a:avLst/>
          </a:prstGeom>
          <a:noFill/>
          <a:ln w="9525">
            <a:noFill/>
            <a:miter lim="800000"/>
            <a:headEnd/>
            <a:tailEnd/>
          </a:ln>
        </p:spPr>
      </p:pic>
      <p:sp>
        <p:nvSpPr>
          <p:cNvPr id="15364" name="Ορθογώνιο 1"/>
          <p:cNvSpPr>
            <a:spLocks noChangeArrowheads="1"/>
          </p:cNvSpPr>
          <p:nvPr/>
        </p:nvSpPr>
        <p:spPr bwMode="auto">
          <a:xfrm>
            <a:off x="0" y="3424238"/>
            <a:ext cx="9144000" cy="2308225"/>
          </a:xfrm>
          <a:prstGeom prst="rect">
            <a:avLst/>
          </a:prstGeom>
          <a:noFill/>
          <a:ln w="9525">
            <a:noFill/>
            <a:miter lim="800000"/>
            <a:headEnd/>
            <a:tailEnd/>
          </a:ln>
        </p:spPr>
        <p:txBody>
          <a:bodyPr>
            <a:spAutoFit/>
          </a:bodyPr>
          <a:lstStyle/>
          <a:p>
            <a:pPr algn="ctr" fontAlgn="base">
              <a:spcBef>
                <a:spcPct val="0"/>
              </a:spcBef>
              <a:spcAft>
                <a:spcPct val="0"/>
              </a:spcAft>
            </a:pPr>
            <a:r>
              <a:rPr lang="el-GR" altLang="el-GR" sz="3200" b="1" dirty="0">
                <a:solidFill>
                  <a:srgbClr val="000000"/>
                </a:solidFill>
                <a:latin typeface="Arial" charset="0"/>
                <a:cs typeface="Arial" charset="0"/>
              </a:rPr>
              <a:t>Ενότητα </a:t>
            </a:r>
            <a:r>
              <a:rPr lang="en-US" altLang="el-GR" sz="3200" b="1" dirty="0" smtClean="0">
                <a:solidFill>
                  <a:srgbClr val="000000"/>
                </a:solidFill>
                <a:latin typeface="Arial" charset="0"/>
                <a:cs typeface="Arial" charset="0"/>
              </a:rPr>
              <a:t>10</a:t>
            </a:r>
            <a:r>
              <a:rPr lang="el-GR" altLang="el-GR" sz="3200" dirty="0" smtClean="0">
                <a:solidFill>
                  <a:srgbClr val="000000"/>
                </a:solidFill>
                <a:latin typeface="Arial" charset="0"/>
                <a:cs typeface="Arial" charset="0"/>
              </a:rPr>
              <a:t>: </a:t>
            </a:r>
            <a:r>
              <a:rPr lang="el-GR" altLang="el-GR" sz="3200" dirty="0">
                <a:solidFill>
                  <a:srgbClr val="000000"/>
                </a:solidFill>
                <a:latin typeface="Arial" charset="0"/>
                <a:cs typeface="Arial" charset="0"/>
              </a:rPr>
              <a:t>Προβολικά </a:t>
            </a:r>
            <a:r>
              <a:rPr lang="el-GR" altLang="el-GR" sz="3200" dirty="0" smtClean="0">
                <a:solidFill>
                  <a:srgbClr val="000000"/>
                </a:solidFill>
                <a:latin typeface="Arial" charset="0"/>
                <a:cs typeface="Arial" charset="0"/>
              </a:rPr>
              <a:t>Συστήματα</a:t>
            </a:r>
            <a:r>
              <a:rPr lang="en-US" altLang="el-GR" sz="3200" dirty="0" smtClean="0">
                <a:solidFill>
                  <a:srgbClr val="000000"/>
                </a:solidFill>
                <a:latin typeface="Arial" charset="0"/>
                <a:cs typeface="Arial" charset="0"/>
              </a:rPr>
              <a:t> (</a:t>
            </a:r>
            <a:r>
              <a:rPr lang="el-GR" altLang="el-GR" sz="3200" dirty="0" smtClean="0">
                <a:solidFill>
                  <a:srgbClr val="000000"/>
                </a:solidFill>
                <a:latin typeface="Arial" charset="0"/>
                <a:cs typeface="Arial" charset="0"/>
              </a:rPr>
              <a:t>Μέρος 2</a:t>
            </a:r>
            <a:r>
              <a:rPr lang="el-GR" altLang="el-GR" sz="3200" baseline="30000" dirty="0" smtClean="0">
                <a:solidFill>
                  <a:srgbClr val="000000"/>
                </a:solidFill>
                <a:latin typeface="Arial" charset="0"/>
                <a:cs typeface="Arial" charset="0"/>
              </a:rPr>
              <a:t>ο</a:t>
            </a:r>
            <a:r>
              <a:rPr lang="en-US" altLang="el-GR" sz="3200" dirty="0" smtClean="0">
                <a:solidFill>
                  <a:srgbClr val="000000"/>
                </a:solidFill>
                <a:latin typeface="Arial" charset="0"/>
                <a:cs typeface="Arial" charset="0"/>
              </a:rPr>
              <a:t>)</a:t>
            </a:r>
            <a:endParaRPr lang="el-GR" altLang="el-GR" sz="2800" dirty="0">
              <a:solidFill>
                <a:srgbClr val="000000"/>
              </a:solidFill>
              <a:latin typeface="Arial" charset="0"/>
              <a:cs typeface="Arial" charset="0"/>
            </a:endParaRPr>
          </a:p>
          <a:p>
            <a:pPr algn="ctr" fontAlgn="base">
              <a:spcBef>
                <a:spcPct val="0"/>
              </a:spcBef>
              <a:spcAft>
                <a:spcPct val="0"/>
              </a:spcAft>
            </a:pPr>
            <a:endParaRPr lang="el-GR" altLang="el-GR" sz="2800" dirty="0">
              <a:solidFill>
                <a:srgbClr val="000000"/>
              </a:solidFill>
              <a:latin typeface="Arial" charset="0"/>
              <a:cs typeface="Arial" charset="0"/>
            </a:endParaRPr>
          </a:p>
          <a:p>
            <a:pPr algn="ctr" fontAlgn="base">
              <a:spcBef>
                <a:spcPct val="0"/>
              </a:spcBef>
              <a:spcAft>
                <a:spcPct val="0"/>
              </a:spcAft>
            </a:pPr>
            <a:r>
              <a:rPr lang="el-GR" altLang="el-GR" sz="2800" dirty="0">
                <a:solidFill>
                  <a:srgbClr val="000000"/>
                </a:solidFill>
                <a:latin typeface="Arial" charset="0"/>
                <a:cs typeface="Arial" charset="0"/>
              </a:rPr>
              <a:t>Νικολακόπουλος Κωνσταντίνος, Επίκουρος Καθηγητής</a:t>
            </a:r>
          </a:p>
          <a:p>
            <a:pPr algn="ctr" fontAlgn="base">
              <a:spcBef>
                <a:spcPct val="0"/>
              </a:spcBef>
              <a:spcAft>
                <a:spcPct val="0"/>
              </a:spcAft>
            </a:pPr>
            <a:r>
              <a:rPr lang="el-GR" altLang="el-GR" sz="2800" dirty="0">
                <a:solidFill>
                  <a:srgbClr val="000000"/>
                </a:solidFill>
                <a:latin typeface="Arial" charset="0"/>
                <a:cs typeface="Arial" charset="0"/>
              </a:rPr>
              <a:t>Σχολή Θετικών Επιστημών</a:t>
            </a:r>
          </a:p>
          <a:p>
            <a:pPr algn="ctr" fontAlgn="base">
              <a:spcBef>
                <a:spcPct val="0"/>
              </a:spcBef>
              <a:spcAft>
                <a:spcPct val="0"/>
              </a:spcAft>
            </a:pPr>
            <a:r>
              <a:rPr lang="el-GR" altLang="el-GR" sz="2800" dirty="0">
                <a:solidFill>
                  <a:srgbClr val="000000"/>
                </a:solidFill>
                <a:latin typeface="Arial" charset="0"/>
                <a:cs typeface="Arial" charset="0"/>
              </a:rPr>
              <a:t>Τμήμα Γεωλογίας</a:t>
            </a:r>
          </a:p>
        </p:txBody>
      </p:sp>
      <p:pic>
        <p:nvPicPr>
          <p:cNvPr id="1536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4211638" y="5880100"/>
            <a:ext cx="3917950" cy="933450"/>
          </a:xfrm>
          <a:prstGeom prst="rect">
            <a:avLst/>
          </a:prstGeom>
          <a:noFill/>
          <a:ln w="9525">
            <a:noFill/>
            <a:miter lim="800000"/>
            <a:headEnd/>
            <a:tailEnd/>
          </a:ln>
        </p:spPr>
      </p:pic>
      <p:pic>
        <p:nvPicPr>
          <p:cNvPr id="15367" name="Picture 2" descr="C:\Users\eorfanou\Downloads\by-nc-sa.eu.png"/>
          <p:cNvPicPr>
            <a:picLocks noChangeAspect="1" noChangeArrowheads="1"/>
          </p:cNvPicPr>
          <p:nvPr/>
        </p:nvPicPr>
        <p:blipFill>
          <a:blip r:embed="rId6" cstate="print"/>
          <a:srcRect/>
          <a:stretch>
            <a:fillRect/>
          </a:stretch>
        </p:blipFill>
        <p:spPr bwMode="auto">
          <a:xfrm>
            <a:off x="1116013" y="6003925"/>
            <a:ext cx="2311400" cy="809625"/>
          </a:xfrm>
          <a:prstGeom prst="rect">
            <a:avLst/>
          </a:prstGeom>
          <a:noFill/>
          <a:ln w="9525">
            <a:noFill/>
            <a:miter lim="800000"/>
            <a:headEnd/>
            <a:tailEnd/>
          </a:ln>
        </p:spPr>
      </p:pic>
      <p:sp>
        <p:nvSpPr>
          <p:cNvPr id="9" name="Τίτλος 2"/>
          <p:cNvSpPr>
            <a:spLocks noGrp="1"/>
          </p:cNvSpPr>
          <p:nvPr>
            <p:ph type="title"/>
          </p:nvPr>
        </p:nvSpPr>
        <p:spPr>
          <a:xfrm>
            <a:off x="-107950" y="1341438"/>
            <a:ext cx="9251950" cy="2087562"/>
          </a:xfrm>
        </p:spPr>
        <p:txBody>
          <a:bodyPr/>
          <a:lstStyle/>
          <a:p>
            <a:pPr eaLnBrk="1" hangingPunct="1"/>
            <a:r>
              <a:rPr lang="el-GR" altLang="el-GR" sz="3600" b="1" dirty="0" smtClean="0">
                <a:solidFill>
                  <a:schemeClr val="tx2"/>
                </a:solidFill>
                <a:latin typeface="Arial" charset="0"/>
                <a:cs typeface="Arial" charset="0"/>
              </a:rPr>
              <a:t>ΧΡΗΣΗ ΓΕΩΓΡΑΦΙΚΩΝ ΣΥΣΤΗΜΑΤΩΝ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ΠΛΗΡΟΦΟΡΙΩΝ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ΚΑΙ</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ΤΗΛΕΠΙΣΚΟΠΗΣΗΣ </a:t>
            </a:r>
            <a:br>
              <a:rPr lang="el-GR" altLang="el-GR" sz="3600" b="1" dirty="0" smtClean="0">
                <a:solidFill>
                  <a:schemeClr val="tx2"/>
                </a:solidFill>
                <a:latin typeface="Arial" charset="0"/>
                <a:cs typeface="Arial" charset="0"/>
              </a:rPr>
            </a:br>
            <a:r>
              <a:rPr lang="el-GR" altLang="el-GR" sz="3600" b="1" dirty="0" smtClean="0">
                <a:solidFill>
                  <a:schemeClr val="tx2"/>
                </a:solidFill>
                <a:latin typeface="Arial" charset="0"/>
                <a:cs typeface="Arial" charset="0"/>
              </a:rPr>
              <a:t>ΣΤΗΝ ΕΦΑΡΜΟΣΜΕΝΗ ΓΕΩΛΟΓΙΑ</a:t>
            </a:r>
            <a:r>
              <a:rPr lang="el-GR" altLang="el-GR" sz="3600" b="1" dirty="0" smtClean="0">
                <a:solidFill>
                  <a:srgbClr val="FFFF00"/>
                </a:solidFill>
                <a:latin typeface="Arial" charset="0"/>
                <a:cs typeface="Arial" charset="0"/>
              </a:rPr>
              <a:t>  </a:t>
            </a:r>
            <a:endParaRPr lang="el-GR" altLang="el-GR" sz="3600" dirty="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3" y="1671112"/>
            <a:ext cx="6718545" cy="1973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3902060"/>
            <a:ext cx="6718546" cy="1903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Τίτλος 1"/>
          <p:cNvSpPr>
            <a:spLocks noGrp="1"/>
          </p:cNvSpPr>
          <p:nvPr>
            <p:ph type="title"/>
          </p:nvPr>
        </p:nvSpPr>
        <p:spPr>
          <a:xfrm>
            <a:off x="457200" y="188640"/>
            <a:ext cx="8229600" cy="1008112"/>
          </a:xfrm>
        </p:spPr>
        <p:txBody>
          <a:bodyPr/>
          <a:lstStyle/>
          <a:p>
            <a:r>
              <a:rPr lang="el-GR" sz="4000" b="1" dirty="0" smtClean="0">
                <a:latin typeface="Arial" panose="020B0604020202020204" pitchFamily="34" charset="0"/>
                <a:cs typeface="Arial" panose="020B0604020202020204" pitchFamily="34" charset="0"/>
              </a:rPr>
              <a:t>Στρεβλώσεις </a:t>
            </a:r>
            <a:r>
              <a:rPr lang="el-GR" sz="3200" b="1" dirty="0" smtClean="0">
                <a:latin typeface="Arial" panose="020B0604020202020204" pitchFamily="34" charset="0"/>
                <a:cs typeface="Arial" panose="020B0604020202020204" pitchFamily="34" charset="0"/>
              </a:rPr>
              <a:t>(5)</a:t>
            </a:r>
            <a:endParaRPr lang="el-GR" sz="3200" b="1" dirty="0">
              <a:latin typeface="Arial" panose="020B0604020202020204" pitchFamily="34" charset="0"/>
              <a:cs typeface="Arial" panose="020B0604020202020204" pitchFamily="34" charset="0"/>
            </a:endParaRPr>
          </a:p>
        </p:txBody>
      </p:sp>
      <p:sp>
        <p:nvSpPr>
          <p:cNvPr id="7" name="TextBox 6"/>
          <p:cNvSpPr txBox="1"/>
          <p:nvPr/>
        </p:nvSpPr>
        <p:spPr>
          <a:xfrm>
            <a:off x="3887924" y="6237312"/>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3.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8501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lstStyle/>
          <a:p>
            <a:r>
              <a:rPr lang="el-GR" sz="4000" b="1" dirty="0">
                <a:latin typeface="Arial" panose="020B0604020202020204" pitchFamily="34" charset="0"/>
                <a:cs typeface="Arial" panose="020B0604020202020204" pitchFamily="34" charset="0"/>
              </a:rPr>
              <a:t>Ιδιότητες των χαρτογραφικών </a:t>
            </a:r>
            <a:r>
              <a:rPr lang="el-GR" sz="4000" b="1" dirty="0" smtClean="0">
                <a:latin typeface="Arial" panose="020B0604020202020204" pitchFamily="34" charset="0"/>
                <a:cs typeface="Arial" panose="020B0604020202020204" pitchFamily="34" charset="0"/>
              </a:rPr>
              <a:t>προβολών</a:t>
            </a:r>
            <a:endParaRPr lang="el-GR" sz="3200" dirty="0">
              <a:latin typeface="Arial" panose="020B0604020202020204" pitchFamily="34" charset="0"/>
              <a:cs typeface="Arial" panose="020B0604020202020204" pitchFamily="34" charset="0"/>
            </a:endParaRPr>
          </a:p>
        </p:txBody>
      </p:sp>
      <p:sp>
        <p:nvSpPr>
          <p:cNvPr id="3" name="Ορθογώνιο 2"/>
          <p:cNvSpPr/>
          <p:nvPr/>
        </p:nvSpPr>
        <p:spPr>
          <a:xfrm>
            <a:off x="35496" y="1988840"/>
            <a:ext cx="9036496" cy="4716676"/>
          </a:xfrm>
          <a:prstGeom prst="rect">
            <a:avLst/>
          </a:prstGeom>
        </p:spPr>
        <p:txBody>
          <a:bodyPr wrap="square">
            <a:spAutoFit/>
          </a:bodyPr>
          <a:lstStyle/>
          <a:p>
            <a:pPr>
              <a:spcBef>
                <a:spcPts val="300"/>
              </a:spcBef>
            </a:pPr>
            <a:r>
              <a:rPr lang="el-GR" sz="2400" dirty="0">
                <a:latin typeface="Arial" panose="020B0604020202020204" pitchFamily="34" charset="0"/>
                <a:cs typeface="Arial" panose="020B0604020202020204" pitchFamily="34" charset="0"/>
              </a:rPr>
              <a:t>Οι ακόλουθες ιδιότητες θα πρέπει να γίνονται σεβαστές ώστε μία χαρτογραφική προβολή να θεωρηθεί επιτυχής:</a:t>
            </a:r>
          </a:p>
          <a:p>
            <a:pPr marL="342900" indent="-342900">
              <a:spcBef>
                <a:spcPts val="300"/>
              </a:spcBef>
              <a:buFont typeface="Arial" panose="020B0604020202020204" pitchFamily="34" charset="0"/>
              <a:buChar char="•"/>
            </a:pPr>
            <a:r>
              <a:rPr lang="el-GR" sz="2400" dirty="0">
                <a:latin typeface="Arial" panose="020B0604020202020204" pitchFamily="34" charset="0"/>
                <a:cs typeface="Arial" panose="020B0604020202020204" pitchFamily="34" charset="0"/>
              </a:rPr>
              <a:t>όλες οι περιοχές σε οποιοδήποτε σημείο του χάρτη κι αν βρίσκονται θα πρέπει να αναπαριστώνται σωστά.</a:t>
            </a:r>
          </a:p>
          <a:p>
            <a:pPr marL="342900" indent="-342900">
              <a:spcBef>
                <a:spcPts val="300"/>
              </a:spcBef>
              <a:buFont typeface="Arial" panose="020B0604020202020204" pitchFamily="34" charset="0"/>
              <a:buChar char="•"/>
            </a:pPr>
            <a:r>
              <a:rPr lang="el-GR" sz="2400" dirty="0" smtClean="0">
                <a:latin typeface="Arial" panose="020B0604020202020204" pitchFamily="34" charset="0"/>
                <a:cs typeface="Arial" panose="020B0604020202020204" pitchFamily="34" charset="0"/>
              </a:rPr>
              <a:t>όλες </a:t>
            </a:r>
            <a:r>
              <a:rPr lang="el-GR" sz="2400" dirty="0">
                <a:latin typeface="Arial" panose="020B0604020202020204" pitchFamily="34" charset="0"/>
                <a:cs typeface="Arial" panose="020B0604020202020204" pitchFamily="34" charset="0"/>
              </a:rPr>
              <a:t>οι αποστάσεις θα πρέπει να είναι ίσες με τις αρχικές στην επιφάνεια της Γης</a:t>
            </a:r>
          </a:p>
          <a:p>
            <a:pPr marL="342900" indent="-342900">
              <a:spcBef>
                <a:spcPts val="300"/>
              </a:spcBef>
              <a:buFont typeface="Arial" panose="020B0604020202020204" pitchFamily="34" charset="0"/>
              <a:buChar char="•"/>
            </a:pPr>
            <a:r>
              <a:rPr lang="el-GR" sz="2400" dirty="0" smtClean="0">
                <a:latin typeface="Arial" panose="020B0604020202020204" pitchFamily="34" charset="0"/>
                <a:cs typeface="Arial" panose="020B0604020202020204" pitchFamily="34" charset="0"/>
              </a:rPr>
              <a:t>όλες </a:t>
            </a:r>
            <a:r>
              <a:rPr lang="el-GR" sz="2400" dirty="0">
                <a:latin typeface="Arial" panose="020B0604020202020204" pitchFamily="34" charset="0"/>
                <a:cs typeface="Arial" panose="020B0604020202020204" pitchFamily="34" charset="0"/>
              </a:rPr>
              <a:t>οι διευθύνσεις θα πρέπει να είναι ίδιες με τις αρχικές στην επιφάνεια της Γης</a:t>
            </a:r>
          </a:p>
          <a:p>
            <a:pPr marL="342900" indent="-342900">
              <a:spcBef>
                <a:spcPts val="300"/>
              </a:spcBef>
              <a:buFont typeface="Arial" panose="020B0604020202020204" pitchFamily="34" charset="0"/>
              <a:buChar char="•"/>
            </a:pPr>
            <a:r>
              <a:rPr lang="el-GR" sz="2400" dirty="0" smtClean="0">
                <a:latin typeface="Arial" panose="020B0604020202020204" pitchFamily="34" charset="0"/>
                <a:cs typeface="Arial" panose="020B0604020202020204" pitchFamily="34" charset="0"/>
              </a:rPr>
              <a:t>όλες </a:t>
            </a:r>
            <a:r>
              <a:rPr lang="el-GR" sz="2400" dirty="0">
                <a:latin typeface="Arial" panose="020B0604020202020204" pitchFamily="34" charset="0"/>
                <a:cs typeface="Arial" panose="020B0604020202020204" pitchFamily="34" charset="0"/>
              </a:rPr>
              <a:t>οι γωνίες θα πρέπει να είναι ίδιες με τις αρχικές στην επιφάνεια της Γης</a:t>
            </a:r>
          </a:p>
          <a:p>
            <a:pPr marL="342900" indent="-342900">
              <a:spcBef>
                <a:spcPts val="300"/>
              </a:spcBef>
              <a:buFont typeface="Arial" panose="020B0604020202020204" pitchFamily="34" charset="0"/>
              <a:buChar char="•"/>
            </a:pPr>
            <a:r>
              <a:rPr lang="el-GR" sz="2400" dirty="0" smtClean="0">
                <a:latin typeface="Arial" panose="020B0604020202020204" pitchFamily="34" charset="0"/>
                <a:cs typeface="Arial" panose="020B0604020202020204" pitchFamily="34" charset="0"/>
              </a:rPr>
              <a:t>όλα </a:t>
            </a:r>
            <a:r>
              <a:rPr lang="el-GR" sz="2400" dirty="0">
                <a:latin typeface="Arial" panose="020B0604020202020204" pitchFamily="34" charset="0"/>
                <a:cs typeface="Arial" panose="020B0604020202020204" pitchFamily="34" charset="0"/>
              </a:rPr>
              <a:t>τα σχήματα θα πρέπει να αναπαριστώνται σωστά ως πιστά (υπό κλίμακα) αντίγραφα των αρχικών</a:t>
            </a:r>
          </a:p>
        </p:txBody>
      </p:sp>
    </p:spTree>
    <p:extLst>
      <p:ext uri="{BB962C8B-B14F-4D97-AF65-F5344CB8AC3E}">
        <p14:creationId xmlns="" xmlns:p14="http://schemas.microsoft.com/office/powerpoint/2010/main" val="2088744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144016"/>
            <a:ext cx="8229600" cy="1196752"/>
          </a:xfrm>
        </p:spPr>
        <p:txBody>
          <a:bodyPr/>
          <a:lstStyle/>
          <a:p>
            <a:r>
              <a:rPr lang="el-GR" sz="4000" b="1" dirty="0" smtClean="0">
                <a:latin typeface="Arial" panose="020B0604020202020204" pitchFamily="34" charset="0"/>
                <a:cs typeface="Arial" panose="020B0604020202020204" pitchFamily="34" charset="0"/>
              </a:rPr>
              <a:t>Ταξινόμηση </a:t>
            </a:r>
            <a:r>
              <a:rPr lang="el-GR" sz="4000" b="1" dirty="0">
                <a:latin typeface="Arial" panose="020B0604020202020204" pitchFamily="34" charset="0"/>
                <a:cs typeface="Arial" panose="020B0604020202020204" pitchFamily="34" charset="0"/>
              </a:rPr>
              <a:t>των χαρτογραφικών </a:t>
            </a:r>
            <a:r>
              <a:rPr lang="el-GR" sz="4000" b="1" dirty="0" smtClean="0">
                <a:latin typeface="Arial" panose="020B0604020202020204" pitchFamily="34" charset="0"/>
                <a:cs typeface="Arial" panose="020B0604020202020204" pitchFamily="34" charset="0"/>
              </a:rPr>
              <a:t>προβολών </a:t>
            </a:r>
            <a:r>
              <a:rPr lang="el-GR" sz="3200" b="1" dirty="0" smtClean="0">
                <a:latin typeface="Arial" panose="020B0604020202020204" pitchFamily="34" charset="0"/>
                <a:cs typeface="Arial" panose="020B0604020202020204" pitchFamily="34" charset="0"/>
              </a:rPr>
              <a:t>(1)</a:t>
            </a:r>
            <a:endParaRPr lang="el-GR" altLang="el-GR" sz="3200" dirty="0" smtClean="0">
              <a:latin typeface="Arial" panose="020B0604020202020204" pitchFamily="34" charset="0"/>
              <a:cs typeface="Arial" panose="020B0604020202020204" pitchFamily="34" charset="0"/>
            </a:endParaRPr>
          </a:p>
        </p:txBody>
      </p:sp>
      <p:sp>
        <p:nvSpPr>
          <p:cNvPr id="49155" name="Rectangle 3"/>
          <p:cNvSpPr>
            <a:spLocks noGrp="1" noChangeArrowheads="1"/>
          </p:cNvSpPr>
          <p:nvPr>
            <p:ph idx="1"/>
          </p:nvPr>
        </p:nvSpPr>
        <p:spPr>
          <a:xfrm>
            <a:off x="0" y="1916832"/>
            <a:ext cx="9144000" cy="4896544"/>
          </a:xfrm>
        </p:spPr>
        <p:txBody>
          <a:bodyPr/>
          <a:lstStyle/>
          <a:p>
            <a:pPr marL="0" indent="0">
              <a:buFontTx/>
              <a:buNone/>
            </a:pPr>
            <a:r>
              <a:rPr lang="el-GR" altLang="el-GR" sz="2400" dirty="0" smtClean="0">
                <a:latin typeface="Arial" panose="020B0604020202020204" pitchFamily="34" charset="0"/>
                <a:cs typeface="Arial" panose="020B0604020202020204" pitchFamily="34" charset="0"/>
              </a:rPr>
              <a:t>Μερικές απλές μορφές προβολών δημιουργούνται πάνω σε γεωμετρικές επιφάνειες που μπορούν να «ξεδιπλωθούν» χωρίς να παραμορφώνονται. Αυτές οι επιφάνειες καλούνται </a:t>
            </a:r>
            <a:r>
              <a:rPr lang="el-GR" altLang="el-GR" sz="2400" b="1" dirty="0" err="1" smtClean="0">
                <a:latin typeface="Arial" panose="020B0604020202020204" pitchFamily="34" charset="0"/>
                <a:cs typeface="Arial" panose="020B0604020202020204" pitchFamily="34" charset="0"/>
              </a:rPr>
              <a:t>Αναπτυκτές</a:t>
            </a:r>
            <a:r>
              <a:rPr lang="el-GR" altLang="el-GR" sz="2400" dirty="0" smtClean="0">
                <a:latin typeface="Arial" panose="020B0604020202020204" pitchFamily="34" charset="0"/>
                <a:cs typeface="Arial" panose="020B0604020202020204" pitchFamily="34" charset="0"/>
              </a:rPr>
              <a:t>.</a:t>
            </a:r>
          </a:p>
          <a:p>
            <a:pPr marL="0" indent="0">
              <a:buFontTx/>
              <a:buNone/>
            </a:pPr>
            <a:r>
              <a:rPr lang="el-GR" altLang="el-GR" sz="2400" dirty="0" smtClean="0">
                <a:latin typeface="Arial" panose="020B0604020202020204" pitchFamily="34" charset="0"/>
                <a:cs typeface="Arial" panose="020B0604020202020204" pitchFamily="34" charset="0"/>
              </a:rPr>
              <a:t>Μερικά παραδείγματα είναι οι κώνοι, οι κύλινδροι και τα επίπεδα. </a:t>
            </a:r>
            <a:endParaRPr lang="en-US" altLang="el-GR" sz="2400" dirty="0" smtClean="0">
              <a:latin typeface="Arial" panose="020B0604020202020204" pitchFamily="34" charset="0"/>
              <a:cs typeface="Arial" panose="020B0604020202020204" pitchFamily="34" charset="0"/>
            </a:endParaRPr>
          </a:p>
          <a:p>
            <a:pPr marL="0" indent="0">
              <a:buFontTx/>
              <a:buNone/>
            </a:pPr>
            <a:r>
              <a:rPr lang="el-GR" altLang="el-GR" sz="2400" dirty="0" smtClean="0">
                <a:latin typeface="Arial" panose="020B0604020202020204" pitchFamily="34" charset="0"/>
                <a:cs typeface="Arial" panose="020B0604020202020204" pitchFamily="34" charset="0"/>
              </a:rPr>
              <a:t>Σε</a:t>
            </a:r>
            <a:r>
              <a:rPr lang="en-US" altLang="el-GR" sz="2400"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μια προβολή, τα επιμέρους σημεία επιφάνειας ενός Σφαιροειδούς, προβάλλονται συστηματικά σε αντιπροσωπευτικές θέσεις πάνω σε μια επίπεδη επιφάνεια, χρησιμοποιώντας μαθηματικούς αλγορίθμους.</a:t>
            </a:r>
          </a:p>
          <a:p>
            <a:pPr marL="0" indent="0">
              <a:buFontTx/>
              <a:buNone/>
            </a:pPr>
            <a:r>
              <a:rPr lang="el-GR" altLang="el-GR" sz="2400" dirty="0" smtClean="0">
                <a:latin typeface="Arial" panose="020B0604020202020204" pitchFamily="34" charset="0"/>
                <a:cs typeface="Arial" panose="020B0604020202020204" pitchFamily="34" charset="0"/>
              </a:rPr>
              <a:t>Γραμμές </a:t>
            </a:r>
            <a:r>
              <a:rPr lang="el-GR" altLang="el-GR" sz="2400" dirty="0">
                <a:latin typeface="Arial" panose="020B0604020202020204" pitchFamily="34" charset="0"/>
                <a:cs typeface="Arial" panose="020B0604020202020204" pitchFamily="34" charset="0"/>
              </a:rPr>
              <a:t>πραγματικής κλίμακας αναφέρονται συχνά ως αναλλοίωτες γραμμές (</a:t>
            </a:r>
            <a:r>
              <a:rPr lang="el-GR" altLang="el-GR" sz="2400" dirty="0" err="1">
                <a:latin typeface="Arial" panose="020B0604020202020204" pitchFamily="34" charset="0"/>
                <a:cs typeface="Arial" panose="020B0604020202020204" pitchFamily="34" charset="0"/>
              </a:rPr>
              <a:t>standard</a:t>
            </a:r>
            <a:r>
              <a:rPr lang="el-GR" altLang="el-GR" sz="2400" dirty="0">
                <a:latin typeface="Arial" panose="020B0604020202020204" pitchFamily="34" charset="0"/>
                <a:cs typeface="Arial" panose="020B0604020202020204" pitchFamily="34" charset="0"/>
              </a:rPr>
              <a:t> </a:t>
            </a:r>
            <a:r>
              <a:rPr lang="el-GR" altLang="el-GR" sz="2400" dirty="0" err="1">
                <a:latin typeface="Arial" panose="020B0604020202020204" pitchFamily="34" charset="0"/>
                <a:cs typeface="Arial" panose="020B0604020202020204" pitchFamily="34" charset="0"/>
              </a:rPr>
              <a:t>lines</a:t>
            </a:r>
            <a:r>
              <a:rPr lang="el-GR" altLang="el-GR" sz="2400" dirty="0">
                <a:latin typeface="Arial" panose="020B0604020202020204" pitchFamily="34" charset="0"/>
                <a:cs typeface="Arial" panose="020B0604020202020204" pitchFamily="34" charset="0"/>
              </a:rPr>
              <a:t>). Σε γενικές γραμμές, η στρέβλωση αυξάνεται ανάλογα με την απόσταση από το σημείο επαφής. </a:t>
            </a:r>
            <a:endParaRPr lang="el-GR" altLang="el-GR"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0710" y="3933056"/>
            <a:ext cx="8302580"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7505" y="2147372"/>
            <a:ext cx="8928992" cy="1569660"/>
          </a:xfrm>
          <a:prstGeom prst="rect">
            <a:avLst/>
          </a:prstGeom>
        </p:spPr>
        <p:txBody>
          <a:bodyPr wrap="square">
            <a:spAutoFit/>
          </a:bodyPr>
          <a:lstStyle/>
          <a:p>
            <a:r>
              <a:rPr lang="el-GR" altLang="el-GR" sz="2400" dirty="0">
                <a:latin typeface="Arial" panose="020B0604020202020204" pitchFamily="34" charset="0"/>
                <a:cs typeface="Arial" panose="020B0604020202020204" pitchFamily="34" charset="0"/>
              </a:rPr>
              <a:t>Εφαπτόμενοι κώνοι και κύλινδροι ακουμπούν την γήινη επιφάνεια κατά μήκος μιας γραμμής</a:t>
            </a:r>
            <a:r>
              <a:rPr lang="el-GR" altLang="el-GR" sz="2400" dirty="0" smtClean="0">
                <a:latin typeface="Arial" panose="020B0604020202020204" pitchFamily="34" charset="0"/>
                <a:cs typeface="Arial" panose="020B0604020202020204" pitchFamily="34" charset="0"/>
              </a:rPr>
              <a:t>.</a:t>
            </a:r>
            <a:endParaRPr lang="el-GR" sz="2400" dirty="0" smtClean="0">
              <a:latin typeface="Arial" panose="020B0604020202020204" pitchFamily="34" charset="0"/>
              <a:cs typeface="Arial" panose="020B0604020202020204" pitchFamily="34" charset="0"/>
            </a:endParaRPr>
          </a:p>
          <a:p>
            <a:r>
              <a:rPr lang="el-GR" sz="2400" dirty="0" smtClean="0">
                <a:latin typeface="Arial" panose="020B0604020202020204" pitchFamily="34" charset="0"/>
                <a:cs typeface="Arial" panose="020B0604020202020204" pitchFamily="34" charset="0"/>
              </a:rPr>
              <a:t>Πολλές </a:t>
            </a:r>
            <a:r>
              <a:rPr lang="el-GR" sz="2400" dirty="0">
                <a:latin typeface="Arial" panose="020B0604020202020204" pitchFamily="34" charset="0"/>
                <a:cs typeface="Arial" panose="020B0604020202020204" pitchFamily="34" charset="0"/>
              </a:rPr>
              <a:t>προβολές κατηγοριοποιούνται σύμφωνα με το σχήμα της επιφάνειας προβολής: κωνική, κυλινδρική ή επίπεδη.</a:t>
            </a:r>
          </a:p>
        </p:txBody>
      </p:sp>
      <p:sp>
        <p:nvSpPr>
          <p:cNvPr id="6" name="Rectangle 2"/>
          <p:cNvSpPr>
            <a:spLocks noGrp="1" noChangeArrowheads="1"/>
          </p:cNvSpPr>
          <p:nvPr>
            <p:ph type="title"/>
          </p:nvPr>
        </p:nvSpPr>
        <p:spPr>
          <a:xfrm>
            <a:off x="468313" y="188640"/>
            <a:ext cx="8229600" cy="1196752"/>
          </a:xfrm>
        </p:spPr>
        <p:txBody>
          <a:bodyPr/>
          <a:lstStyle/>
          <a:p>
            <a:r>
              <a:rPr lang="el-GR" sz="4000" b="1" dirty="0" smtClean="0">
                <a:latin typeface="Arial" panose="020B0604020202020204" pitchFamily="34" charset="0"/>
                <a:cs typeface="Arial" panose="020B0604020202020204" pitchFamily="34" charset="0"/>
              </a:rPr>
              <a:t>Ταξινόμηση </a:t>
            </a:r>
            <a:r>
              <a:rPr lang="el-GR" sz="4000" b="1" dirty="0">
                <a:latin typeface="Arial" panose="020B0604020202020204" pitchFamily="34" charset="0"/>
                <a:cs typeface="Arial" panose="020B0604020202020204" pitchFamily="34" charset="0"/>
              </a:rPr>
              <a:t>των χαρτογραφικών </a:t>
            </a:r>
            <a:r>
              <a:rPr lang="el-GR" sz="4000" b="1" dirty="0" smtClean="0">
                <a:latin typeface="Arial" panose="020B0604020202020204" pitchFamily="34" charset="0"/>
                <a:cs typeface="Arial" panose="020B0604020202020204" pitchFamily="34" charset="0"/>
              </a:rPr>
              <a:t>προβολών </a:t>
            </a:r>
            <a:r>
              <a:rPr lang="el-GR" sz="3200" b="1" dirty="0" smtClean="0">
                <a:latin typeface="Arial" panose="020B0604020202020204" pitchFamily="34" charset="0"/>
                <a:cs typeface="Arial" panose="020B0604020202020204" pitchFamily="34" charset="0"/>
              </a:rPr>
              <a:t>(2)</a:t>
            </a:r>
            <a:endParaRPr lang="el-GR" altLang="el-GR" sz="3200" dirty="0" smtClean="0">
              <a:latin typeface="Arial" panose="020B0604020202020204" pitchFamily="34" charset="0"/>
              <a:cs typeface="Arial" panose="020B0604020202020204" pitchFamily="34" charset="0"/>
            </a:endParaRPr>
          </a:p>
        </p:txBody>
      </p:sp>
      <p:sp>
        <p:nvSpPr>
          <p:cNvPr id="7" name="TextBox 6"/>
          <p:cNvSpPr txBox="1"/>
          <p:nvPr/>
        </p:nvSpPr>
        <p:spPr>
          <a:xfrm>
            <a:off x="3887924" y="6237312"/>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4.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4555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a:lstStyle/>
          <a:p>
            <a:r>
              <a:rPr lang="el-GR" altLang="el-GR" sz="4000" b="1" dirty="0" smtClean="0">
                <a:latin typeface="Arial" panose="020B0604020202020204" pitchFamily="34" charset="0"/>
                <a:cs typeface="Arial" panose="020B0604020202020204" pitchFamily="34" charset="0"/>
              </a:rPr>
              <a:t>Είδη Προβολών </a:t>
            </a:r>
            <a:r>
              <a:rPr lang="el-GR" altLang="el-GR" sz="3200" b="1" dirty="0" smtClean="0">
                <a:latin typeface="Arial" panose="020B0604020202020204" pitchFamily="34" charset="0"/>
                <a:cs typeface="Arial" panose="020B0604020202020204" pitchFamily="34" charset="0"/>
              </a:rPr>
              <a:t>(1)</a:t>
            </a:r>
          </a:p>
        </p:txBody>
      </p:sp>
      <p:sp>
        <p:nvSpPr>
          <p:cNvPr id="51203" name="Rectangle 3"/>
          <p:cNvSpPr>
            <a:spLocks noGrp="1" noChangeArrowheads="1"/>
          </p:cNvSpPr>
          <p:nvPr>
            <p:ph idx="1"/>
          </p:nvPr>
        </p:nvSpPr>
        <p:spPr>
          <a:xfrm>
            <a:off x="107504" y="1744216"/>
            <a:ext cx="8964488" cy="4997152"/>
          </a:xfrm>
        </p:spPr>
        <p:txBody>
          <a:bodyPr/>
          <a:lstStyle/>
          <a:p>
            <a:pPr marL="0" indent="0">
              <a:spcBef>
                <a:spcPts val="300"/>
              </a:spcBef>
              <a:buFontTx/>
              <a:buNone/>
            </a:pPr>
            <a:r>
              <a:rPr lang="el-GR" altLang="el-GR" sz="2400" dirty="0" smtClean="0">
                <a:latin typeface="Arial" panose="020B0604020202020204" pitchFamily="34" charset="0"/>
                <a:cs typeface="Arial" panose="020B0604020202020204" pitchFamily="34" charset="0"/>
              </a:rPr>
              <a:t>Ανάλογα με τον προσανατολισμό του κυλίνδρου, του κώνου ή του επιπέδου σε σχέση με την επιφάνεια αναφοράς (ελλειψοειδές εκ περιστροφής ή σφαίρα) οι απεικονίσεις διακρίνονται σε: </a:t>
            </a:r>
            <a:r>
              <a:rPr lang="el-GR" altLang="el-GR" sz="2400" b="1" dirty="0" smtClean="0">
                <a:latin typeface="Arial" panose="020B0604020202020204" pitchFamily="34" charset="0"/>
                <a:cs typeface="Arial" panose="020B0604020202020204" pitchFamily="34" charset="0"/>
              </a:rPr>
              <a:t>ορθές</a:t>
            </a:r>
            <a:r>
              <a:rPr lang="el-GR" altLang="el-GR" sz="2400" dirty="0" smtClean="0">
                <a:latin typeface="Arial" panose="020B0604020202020204" pitchFamily="34" charset="0"/>
                <a:cs typeface="Arial" panose="020B0604020202020204" pitchFamily="34" charset="0"/>
              </a:rPr>
              <a:t>, </a:t>
            </a:r>
            <a:r>
              <a:rPr lang="el-GR" altLang="el-GR" sz="2400" b="1" dirty="0" smtClean="0">
                <a:latin typeface="Arial" panose="020B0604020202020204" pitchFamily="34" charset="0"/>
                <a:cs typeface="Arial" panose="020B0604020202020204" pitchFamily="34" charset="0"/>
              </a:rPr>
              <a:t>εγκάρσιες </a:t>
            </a:r>
            <a:r>
              <a:rPr lang="el-GR" altLang="el-GR" sz="2400" dirty="0" smtClean="0">
                <a:latin typeface="Arial" panose="020B0604020202020204" pitchFamily="34" charset="0"/>
                <a:cs typeface="Arial" panose="020B0604020202020204" pitchFamily="34" charset="0"/>
              </a:rPr>
              <a:t>και </a:t>
            </a:r>
            <a:r>
              <a:rPr lang="el-GR" altLang="el-GR" sz="2400" b="1" dirty="0" smtClean="0">
                <a:latin typeface="Arial" panose="020B0604020202020204" pitchFamily="34" charset="0"/>
                <a:cs typeface="Arial" panose="020B0604020202020204" pitchFamily="34" charset="0"/>
              </a:rPr>
              <a:t>πλάγιες</a:t>
            </a:r>
            <a:r>
              <a:rPr lang="el-GR" altLang="el-GR" sz="2400" dirty="0" smtClean="0">
                <a:latin typeface="Arial" panose="020B0604020202020204" pitchFamily="34" charset="0"/>
                <a:cs typeface="Arial" panose="020B0604020202020204" pitchFamily="34" charset="0"/>
              </a:rPr>
              <a:t>. </a:t>
            </a:r>
          </a:p>
          <a:p>
            <a:pPr marL="0" indent="0">
              <a:spcBef>
                <a:spcPts val="300"/>
              </a:spcBef>
              <a:buFontTx/>
              <a:buNone/>
            </a:pPr>
            <a:r>
              <a:rPr lang="el-GR" altLang="el-GR" sz="2400" dirty="0" smtClean="0">
                <a:latin typeface="Arial" panose="020B0604020202020204" pitchFamily="34" charset="0"/>
                <a:cs typeface="Arial" panose="020B0604020202020204" pitchFamily="34" charset="0"/>
              </a:rPr>
              <a:t>Ορθές ονομάζονται οι απεικονίσεις που ο άξονας συμμετρίας της </a:t>
            </a:r>
            <a:r>
              <a:rPr lang="el-GR" altLang="el-GR" sz="2400" dirty="0" err="1" smtClean="0">
                <a:latin typeface="Arial" panose="020B0604020202020204" pitchFamily="34" charset="0"/>
                <a:cs typeface="Arial" panose="020B0604020202020204" pitchFamily="34" charset="0"/>
              </a:rPr>
              <a:t>αναπτυκτής</a:t>
            </a:r>
            <a:r>
              <a:rPr lang="el-GR" altLang="el-GR" sz="2400" dirty="0" smtClean="0">
                <a:latin typeface="Arial" panose="020B0604020202020204" pitchFamily="34" charset="0"/>
                <a:cs typeface="Arial" panose="020B0604020202020204" pitchFamily="34" charset="0"/>
              </a:rPr>
              <a:t> επιφάνειας ταυτίζεται με τον άξονα περιστροφής της γης. </a:t>
            </a:r>
          </a:p>
          <a:p>
            <a:pPr marL="0" indent="0">
              <a:spcBef>
                <a:spcPts val="300"/>
              </a:spcBef>
              <a:buFontTx/>
              <a:buNone/>
            </a:pPr>
            <a:r>
              <a:rPr lang="el-GR" altLang="el-GR" sz="2400" dirty="0" smtClean="0">
                <a:latin typeface="Arial" panose="020B0604020202020204" pitchFamily="34" charset="0"/>
                <a:cs typeface="Arial" panose="020B0604020202020204" pitchFamily="34" charset="0"/>
              </a:rPr>
              <a:t>Εγκάρσιες ονομάζονται οι απεικονίσεις που ο άξονας συμμετρίας της </a:t>
            </a:r>
            <a:r>
              <a:rPr lang="el-GR" altLang="el-GR" sz="2400" dirty="0" err="1" smtClean="0">
                <a:latin typeface="Arial" panose="020B0604020202020204" pitchFamily="34" charset="0"/>
                <a:cs typeface="Arial" panose="020B0604020202020204" pitchFamily="34" charset="0"/>
              </a:rPr>
              <a:t>αναπτυκτής</a:t>
            </a:r>
            <a:r>
              <a:rPr lang="el-GR" altLang="el-GR" sz="2400" dirty="0" smtClean="0">
                <a:latin typeface="Arial" panose="020B0604020202020204" pitchFamily="34" charset="0"/>
                <a:cs typeface="Arial" panose="020B0604020202020204" pitchFamily="34" charset="0"/>
              </a:rPr>
              <a:t> επιφάνειας είναι κάθετος με τον άξονα.</a:t>
            </a:r>
          </a:p>
          <a:p>
            <a:pPr marL="0" indent="0">
              <a:spcBef>
                <a:spcPts val="300"/>
              </a:spcBef>
              <a:buFontTx/>
              <a:buNone/>
            </a:pPr>
            <a:r>
              <a:rPr lang="el-GR" altLang="el-GR" sz="2400" dirty="0" smtClean="0">
                <a:latin typeface="Arial" panose="020B0604020202020204" pitchFamily="34" charset="0"/>
                <a:cs typeface="Arial" panose="020B0604020202020204" pitchFamily="34" charset="0"/>
              </a:rPr>
              <a:t>Πλάγιες, τέλος, ονομάζονται οι απεικονίσεις που ο άξονας συμμετρίας της </a:t>
            </a:r>
            <a:r>
              <a:rPr lang="el-GR" altLang="el-GR" sz="2400" dirty="0" err="1" smtClean="0">
                <a:latin typeface="Arial" panose="020B0604020202020204" pitchFamily="34" charset="0"/>
                <a:cs typeface="Arial" panose="020B0604020202020204" pitchFamily="34" charset="0"/>
              </a:rPr>
              <a:t>αναπτυκτής</a:t>
            </a:r>
            <a:r>
              <a:rPr lang="el-GR" altLang="el-GR" sz="2400" dirty="0" smtClean="0">
                <a:latin typeface="Arial" panose="020B0604020202020204" pitchFamily="34" charset="0"/>
                <a:cs typeface="Arial" panose="020B0604020202020204" pitchFamily="34" charset="0"/>
              </a:rPr>
              <a:t> επιφάνειας σχηματίζει τυχαία γωνία με τον άξονα περιστροφής της γης.</a:t>
            </a:r>
          </a:p>
          <a:p>
            <a:pPr>
              <a:buFontTx/>
              <a:buNone/>
            </a:pPr>
            <a:endParaRPr lang="el-GR" altLang="el-GR"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9004" y="1720787"/>
            <a:ext cx="7385992" cy="4228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altLang="el-GR" sz="4000" b="1" dirty="0" smtClean="0">
                <a:latin typeface="Arial" panose="020B0604020202020204" pitchFamily="34" charset="0"/>
                <a:cs typeface="Arial" panose="020B0604020202020204" pitchFamily="34" charset="0"/>
              </a:rPr>
              <a:t>Είδη Προβολών </a:t>
            </a:r>
            <a:r>
              <a:rPr lang="el-GR" altLang="el-GR" b="1" dirty="0" smtClean="0">
                <a:latin typeface="Arial" panose="020B0604020202020204" pitchFamily="34" charset="0"/>
                <a:cs typeface="Arial" panose="020B0604020202020204" pitchFamily="34" charset="0"/>
              </a:rPr>
              <a:t>(2)</a:t>
            </a:r>
          </a:p>
        </p:txBody>
      </p:sp>
      <p:sp>
        <p:nvSpPr>
          <p:cNvPr id="4" name="TextBox 3"/>
          <p:cNvSpPr txBox="1"/>
          <p:nvPr/>
        </p:nvSpPr>
        <p:spPr>
          <a:xfrm>
            <a:off x="3887924" y="6237312"/>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5.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77875"/>
          </a:xfrm>
        </p:spPr>
        <p:txBody>
          <a:bodyPr/>
          <a:lstStyle/>
          <a:p>
            <a:r>
              <a:rPr lang="el-GR" altLang="el-GR" sz="4000" b="1" dirty="0" smtClean="0">
                <a:latin typeface="Arial" panose="020B0604020202020204" pitchFamily="34" charset="0"/>
                <a:cs typeface="Arial" panose="020B0604020202020204" pitchFamily="34" charset="0"/>
              </a:rPr>
              <a:t>Παράμετροι προβολών </a:t>
            </a:r>
            <a:r>
              <a:rPr lang="el-GR" altLang="el-GR" sz="3200" b="1" dirty="0" smtClean="0">
                <a:latin typeface="Arial" panose="020B0604020202020204" pitchFamily="34" charset="0"/>
                <a:cs typeface="Arial" panose="020B0604020202020204" pitchFamily="34" charset="0"/>
              </a:rPr>
              <a:t>(1)</a:t>
            </a:r>
            <a:endParaRPr lang="el-GR" altLang="el-GR" sz="3200" dirty="0" smtClean="0">
              <a:latin typeface="Arial" panose="020B0604020202020204" pitchFamily="34" charset="0"/>
              <a:cs typeface="Arial" panose="020B0604020202020204" pitchFamily="34" charset="0"/>
            </a:endParaRPr>
          </a:p>
        </p:txBody>
      </p:sp>
      <p:sp>
        <p:nvSpPr>
          <p:cNvPr id="53251" name="Rectangle 3"/>
          <p:cNvSpPr>
            <a:spLocks noGrp="1" noChangeArrowheads="1"/>
          </p:cNvSpPr>
          <p:nvPr>
            <p:ph idx="1"/>
          </p:nvPr>
        </p:nvSpPr>
        <p:spPr>
          <a:xfrm>
            <a:off x="107504" y="2060625"/>
            <a:ext cx="8928992" cy="4248695"/>
          </a:xfrm>
        </p:spPr>
        <p:txBody>
          <a:bodyPr/>
          <a:lstStyle/>
          <a:p>
            <a:pPr marL="0" indent="0">
              <a:buFontTx/>
              <a:buNone/>
            </a:pPr>
            <a:r>
              <a:rPr lang="el-GR" altLang="el-GR" sz="2400" dirty="0" smtClean="0">
                <a:latin typeface="Arial" panose="020B0604020202020204" pitchFamily="34" charset="0"/>
                <a:cs typeface="Arial" panose="020B0604020202020204" pitchFamily="34" charset="0"/>
              </a:rPr>
              <a:t>Μία προβολή από μόνη της δεν προσδιορίζει ένα προβολικό σύστημα συντεταγμένων.</a:t>
            </a:r>
          </a:p>
          <a:p>
            <a:pPr marL="0" indent="0">
              <a:buFontTx/>
              <a:buNone/>
            </a:pPr>
            <a:r>
              <a:rPr lang="el-GR" altLang="el-GR" sz="2400" dirty="0" smtClean="0">
                <a:latin typeface="Arial" panose="020B0604020202020204" pitchFamily="34" charset="0"/>
                <a:cs typeface="Arial" panose="020B0604020202020204" pitchFamily="34" charset="0"/>
              </a:rPr>
              <a:t>Για παράδειγμα, στην περίπτωση που δηλωθεί ότι ένα σύνολο δεδομένων προβάλλεται με εγκάρσια </a:t>
            </a:r>
            <a:r>
              <a:rPr lang="el-GR" altLang="el-GR" sz="2400" dirty="0" err="1" smtClean="0">
                <a:latin typeface="Arial" panose="020B0604020202020204" pitchFamily="34" charset="0"/>
                <a:cs typeface="Arial" panose="020B0604020202020204" pitchFamily="34" charset="0"/>
              </a:rPr>
              <a:t>μερκατορική</a:t>
            </a:r>
            <a:r>
              <a:rPr lang="el-GR" altLang="el-GR" sz="2400" dirty="0" smtClean="0">
                <a:latin typeface="Arial" panose="020B0604020202020204" pitchFamily="34" charset="0"/>
                <a:cs typeface="Arial" panose="020B0604020202020204" pitchFamily="34" charset="0"/>
              </a:rPr>
              <a:t> προβολή (</a:t>
            </a:r>
            <a:r>
              <a:rPr lang="el-GR" altLang="el-GR" sz="2400" i="1" dirty="0" err="1" smtClean="0">
                <a:latin typeface="Arial" panose="020B0604020202020204" pitchFamily="34" charset="0"/>
                <a:cs typeface="Arial" panose="020B0604020202020204" pitchFamily="34" charset="0"/>
              </a:rPr>
              <a:t>Transverse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Mercator</a:t>
            </a:r>
            <a:r>
              <a:rPr lang="el-GR" altLang="el-GR" sz="2400" i="1" dirty="0" smtClean="0">
                <a:latin typeface="Arial" panose="020B0604020202020204" pitchFamily="34" charset="0"/>
                <a:cs typeface="Arial" panose="020B0604020202020204" pitchFamily="34" charset="0"/>
              </a:rPr>
              <a:t>)</a:t>
            </a:r>
            <a:r>
              <a:rPr lang="el-GR" altLang="el-GR" sz="2400" dirty="0" smtClean="0">
                <a:latin typeface="Arial" panose="020B0604020202020204" pitchFamily="34" charset="0"/>
                <a:cs typeface="Arial" panose="020B0604020202020204" pitchFamily="34" charset="0"/>
              </a:rPr>
              <a:t>, η πληροφορία δεν είναι πλήρης δεδομένου ότι δεν είναι γνωστό το κεντρικό σημείο της προβολής, το αν χρησιμοποιήθηκε κάποιος συντελεστής κλίμακας ή ο βαθμός της στρέβλωσης που επέφερε η προβολή αυτή (γεγονός που εξαρτάται από το κεντρικό σημείο, π.χ. σημείο τομής του Ισημερινού με τον Μεσημβρινό του Γκρήνουιτς, βάσει του οποίου έγινε η προβολή του συνόλου των δεδομένων).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777875"/>
          </a:xfrm>
        </p:spPr>
        <p:txBody>
          <a:bodyPr/>
          <a:lstStyle/>
          <a:p>
            <a:r>
              <a:rPr lang="el-GR" altLang="el-GR" sz="4000" b="1" dirty="0" smtClean="0">
                <a:latin typeface="Arial" panose="020B0604020202020204" pitchFamily="34" charset="0"/>
                <a:cs typeface="Arial" panose="020B0604020202020204" pitchFamily="34" charset="0"/>
              </a:rPr>
              <a:t>Παράμετροι προβολών </a:t>
            </a:r>
            <a:r>
              <a:rPr lang="el-GR" altLang="el-GR" sz="3200" b="1" dirty="0" smtClean="0">
                <a:latin typeface="Arial" panose="020B0604020202020204" pitchFamily="34" charset="0"/>
                <a:cs typeface="Arial" panose="020B0604020202020204" pitchFamily="34" charset="0"/>
              </a:rPr>
              <a:t>(2)</a:t>
            </a:r>
            <a:endParaRPr lang="el-GR" altLang="el-GR" sz="3200" dirty="0" smtClean="0">
              <a:latin typeface="Arial" panose="020B0604020202020204" pitchFamily="34" charset="0"/>
              <a:cs typeface="Arial" panose="020B0604020202020204" pitchFamily="34" charset="0"/>
            </a:endParaRPr>
          </a:p>
        </p:txBody>
      </p:sp>
      <p:sp>
        <p:nvSpPr>
          <p:cNvPr id="5" name="Ορθογώνιο 4"/>
          <p:cNvSpPr/>
          <p:nvPr/>
        </p:nvSpPr>
        <p:spPr>
          <a:xfrm>
            <a:off x="107504" y="2492896"/>
            <a:ext cx="8928992" cy="3277820"/>
          </a:xfrm>
          <a:prstGeom prst="rect">
            <a:avLst/>
          </a:prstGeom>
        </p:spPr>
        <p:txBody>
          <a:bodyPr wrap="square">
            <a:spAutoFit/>
          </a:bodyPr>
          <a:lstStyle/>
          <a:p>
            <a:pPr marL="342900" lvl="0" indent="-342900" eaLnBrk="0" fontAlgn="base" hangingPunct="0">
              <a:spcBef>
                <a:spcPts val="900"/>
              </a:spcBef>
              <a:spcAft>
                <a:spcPct val="0"/>
              </a:spcAft>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Κάθε προβολή ορίζεται από ένα σύνολο παραμέτρων, ο καθορισμός των οποίων είναι </a:t>
            </a:r>
            <a:r>
              <a:rPr lang="el-GR" altLang="el-GR" sz="2400" dirty="0" smtClean="0">
                <a:solidFill>
                  <a:prstClr val="black"/>
                </a:solidFill>
                <a:latin typeface="Arial" panose="020B0604020202020204" pitchFamily="34" charset="0"/>
                <a:cs typeface="Arial" panose="020B0604020202020204" pitchFamily="34" charset="0"/>
              </a:rPr>
              <a:t>απαραίτητος.</a:t>
            </a:r>
          </a:p>
          <a:p>
            <a:pPr marL="342900" lvl="0" indent="-342900" eaLnBrk="0" fontAlgn="base" hangingPunct="0">
              <a:spcBef>
                <a:spcPts val="9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Οι </a:t>
            </a:r>
            <a:r>
              <a:rPr lang="el-GR" altLang="el-GR" sz="2400" dirty="0">
                <a:solidFill>
                  <a:prstClr val="black"/>
                </a:solidFill>
                <a:latin typeface="Arial" panose="020B0604020202020204" pitchFamily="34" charset="0"/>
                <a:cs typeface="Arial" panose="020B0604020202020204" pitchFamily="34" charset="0"/>
              </a:rPr>
              <a:t>παράμετροι καθορίζουν το σημείο αναφοράς και προσαρμόζουν την προβολή για την περιοχή </a:t>
            </a:r>
            <a:r>
              <a:rPr lang="el-GR" altLang="el-GR" sz="2400" dirty="0" smtClean="0">
                <a:solidFill>
                  <a:prstClr val="black"/>
                </a:solidFill>
                <a:latin typeface="Arial" panose="020B0604020202020204" pitchFamily="34" charset="0"/>
                <a:cs typeface="Arial" panose="020B0604020202020204" pitchFamily="34" charset="0"/>
              </a:rPr>
              <a:t>ενδιαφέροντος.</a:t>
            </a:r>
          </a:p>
          <a:p>
            <a:pPr marL="342900" lvl="0" indent="-342900" eaLnBrk="0" fontAlgn="base" hangingPunct="0">
              <a:spcBef>
                <a:spcPts val="9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Οι </a:t>
            </a:r>
            <a:r>
              <a:rPr lang="el-GR" altLang="el-GR" sz="2400" dirty="0">
                <a:solidFill>
                  <a:prstClr val="black"/>
                </a:solidFill>
                <a:latin typeface="Arial" panose="020B0604020202020204" pitchFamily="34" charset="0"/>
                <a:cs typeface="Arial" panose="020B0604020202020204" pitchFamily="34" charset="0"/>
              </a:rPr>
              <a:t>παράμετροι των γωνιών, χρησιμοποιούν τις μονάδες μέτρησης των γεωγραφικών συστημάτων συντεταγμένων, ενώ οι γραμμικές παράμετροι χρησιμοποιούν τις μονάδες μέτρησης των προβολικών συστημάτων συντεταγμένων.</a:t>
            </a:r>
            <a:endParaRPr lang="el-GR" altLang="el-GR" sz="24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6493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(1)</a:t>
            </a:r>
          </a:p>
        </p:txBody>
      </p:sp>
      <p:sp>
        <p:nvSpPr>
          <p:cNvPr id="54275" name="Rectangle 3"/>
          <p:cNvSpPr>
            <a:spLocks noGrp="1" noChangeArrowheads="1"/>
          </p:cNvSpPr>
          <p:nvPr>
            <p:ph idx="1"/>
          </p:nvPr>
        </p:nvSpPr>
        <p:spPr>
          <a:xfrm>
            <a:off x="107504" y="1917626"/>
            <a:ext cx="8928992" cy="4535710"/>
          </a:xfrm>
        </p:spPr>
        <p:txBody>
          <a:bodyPr/>
          <a:lstStyle/>
          <a:p>
            <a:pPr>
              <a:spcBef>
                <a:spcPts val="600"/>
              </a:spcBef>
              <a:buFont typeface="Wingdings" panose="05000000000000000000" pitchFamily="2" charset="2"/>
              <a:buChar char="§"/>
            </a:pPr>
            <a:r>
              <a:rPr lang="el-GR" altLang="el-GR" sz="2400" i="1" dirty="0" smtClean="0">
                <a:latin typeface="Arial" panose="020B0604020202020204" pitchFamily="34" charset="0"/>
                <a:cs typeface="Arial" panose="020B0604020202020204" pitchFamily="34" charset="0"/>
              </a:rPr>
              <a:t>Αζιμούθιο</a:t>
            </a:r>
            <a:r>
              <a:rPr lang="el-GR" altLang="el-GR" sz="2400" dirty="0" smtClean="0">
                <a:latin typeface="Arial" panose="020B0604020202020204" pitchFamily="34" charset="0"/>
                <a:cs typeface="Arial" panose="020B0604020202020204" pitchFamily="34" charset="0"/>
              </a:rPr>
              <a:t>: Καθορίζει την κεντρική γραμμή της προβολής, δηλαδή τη γωνία που σχηματίζει η κεντρική γραμμή με τη διεύθυνση Βορρά Νότου. Το αζιμούθιο μετράται ως απόκλιση από το Βορρά. Χρησιμοποιείται στις αζιμουθιακές περιπτώσεις της Πλάγιας </a:t>
            </a:r>
            <a:r>
              <a:rPr lang="el-GR" altLang="el-GR" sz="2400" dirty="0" err="1" smtClean="0">
                <a:latin typeface="Arial" panose="020B0604020202020204" pitchFamily="34" charset="0"/>
                <a:cs typeface="Arial" panose="020B0604020202020204" pitchFamily="34" charset="0"/>
              </a:rPr>
              <a:t>μερκατορικής</a:t>
            </a:r>
            <a:r>
              <a:rPr lang="el-GR" altLang="el-GR" sz="2400" dirty="0" smtClean="0">
                <a:latin typeface="Arial" panose="020B0604020202020204" pitchFamily="34" charset="0"/>
                <a:cs typeface="Arial" panose="020B0604020202020204" pitchFamily="34" charset="0"/>
              </a:rPr>
              <a:t> προβολής (</a:t>
            </a:r>
            <a:r>
              <a:rPr lang="el-GR" altLang="el-GR" sz="2400" i="1" dirty="0" err="1" smtClean="0">
                <a:latin typeface="Arial" panose="020B0604020202020204" pitchFamily="34" charset="0"/>
                <a:cs typeface="Arial" panose="020B0604020202020204" pitchFamily="34" charset="0"/>
              </a:rPr>
              <a:t>Hotine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Oblique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Mercator</a:t>
            </a:r>
            <a:r>
              <a:rPr lang="el-GR" altLang="el-GR" sz="2400" i="1" dirty="0" smtClean="0">
                <a:latin typeface="Arial" panose="020B0604020202020204" pitchFamily="34" charset="0"/>
                <a:cs typeface="Arial" panose="020B0604020202020204" pitchFamily="34" charset="0"/>
              </a:rPr>
              <a:t>)</a:t>
            </a:r>
            <a:r>
              <a:rPr lang="el-GR" altLang="el-GR" sz="2400" dirty="0" smtClean="0">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
            </a:pPr>
            <a:r>
              <a:rPr lang="el-GR" altLang="el-GR" sz="2400" i="1" dirty="0" smtClean="0">
                <a:latin typeface="Arial" panose="020B0604020202020204" pitchFamily="34" charset="0"/>
                <a:cs typeface="Arial" panose="020B0604020202020204" pitchFamily="34" charset="0"/>
              </a:rPr>
              <a:t>Κεντρικός Μεσημβρινός: </a:t>
            </a:r>
            <a:r>
              <a:rPr lang="el-GR" altLang="el-GR" sz="2400" dirty="0" smtClean="0">
                <a:latin typeface="Arial" panose="020B0604020202020204" pitchFamily="34" charset="0"/>
                <a:cs typeface="Arial" panose="020B0604020202020204" pitchFamily="34" charset="0"/>
              </a:rPr>
              <a:t>Καθορίζει το σημείο αναφοράς των x συντεταγμένων.</a:t>
            </a:r>
          </a:p>
          <a:p>
            <a:pPr>
              <a:spcBef>
                <a:spcPts val="600"/>
              </a:spcBef>
              <a:buFont typeface="Wingdings" panose="05000000000000000000" pitchFamily="2" charset="2"/>
              <a:buChar char="§"/>
            </a:pPr>
            <a:r>
              <a:rPr lang="el-GR" altLang="el-GR" sz="2400" i="1" dirty="0" smtClean="0">
                <a:latin typeface="Arial" panose="020B0604020202020204" pitchFamily="34" charset="0"/>
                <a:cs typeface="Arial" panose="020B0604020202020204" pitchFamily="34" charset="0"/>
              </a:rPr>
              <a:t>Γεωγραφικό μήκος του σημείου αναφοράς</a:t>
            </a:r>
            <a:r>
              <a:rPr lang="el-GR" altLang="el-GR" sz="2400" dirty="0" smtClean="0">
                <a:latin typeface="Arial" panose="020B0604020202020204" pitchFamily="34" charset="0"/>
                <a:cs typeface="Arial" panose="020B0604020202020204" pitchFamily="34" charset="0"/>
              </a:rPr>
              <a:t>: Καθορίζει το σημείο αναφοράς των x συντεταγμένων. Ο κεντρικός Μεσημβρινός και το γεωγραφικό μήκος του σημείου αναφοράς είναι συνώνυμες έννοιες.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(2)</a:t>
            </a:r>
          </a:p>
        </p:txBody>
      </p:sp>
      <p:sp>
        <p:nvSpPr>
          <p:cNvPr id="5" name="Ορθογώνιο 4"/>
          <p:cNvSpPr/>
          <p:nvPr/>
        </p:nvSpPr>
        <p:spPr>
          <a:xfrm>
            <a:off x="107504" y="1924084"/>
            <a:ext cx="8928992" cy="4601260"/>
          </a:xfrm>
          <a:prstGeom prst="rect">
            <a:avLst/>
          </a:prstGeom>
        </p:spPr>
        <p:txBody>
          <a:bodyPr wrap="square">
            <a:spAutoFit/>
          </a:bodyPr>
          <a:lstStyle/>
          <a:p>
            <a:pPr marL="342900" lvl="0" indent="-342900" eaLnBrk="0" fontAlgn="base" hangingPunct="0">
              <a:spcBef>
                <a:spcPts val="300"/>
              </a:spcBef>
              <a:spcAft>
                <a:spcPct val="0"/>
              </a:spcAft>
              <a:buFont typeface="Wingdings" panose="05000000000000000000" pitchFamily="2" charset="2"/>
              <a:buChar char="§"/>
            </a:pPr>
            <a:r>
              <a:rPr lang="el-GR" altLang="el-GR" sz="2400" i="1" dirty="0" smtClean="0">
                <a:solidFill>
                  <a:prstClr val="black"/>
                </a:solidFill>
                <a:latin typeface="Arial" panose="020B0604020202020204" pitchFamily="34" charset="0"/>
                <a:cs typeface="Arial" panose="020B0604020202020204" pitchFamily="34" charset="0"/>
              </a:rPr>
              <a:t>Κεντρικός </a:t>
            </a:r>
            <a:r>
              <a:rPr lang="el-GR" altLang="el-GR" sz="2400" i="1" dirty="0">
                <a:solidFill>
                  <a:prstClr val="black"/>
                </a:solidFill>
                <a:latin typeface="Arial" panose="020B0604020202020204" pitchFamily="34" charset="0"/>
                <a:cs typeface="Arial" panose="020B0604020202020204" pitchFamily="34" charset="0"/>
              </a:rPr>
              <a:t>παράλληλος</a:t>
            </a:r>
            <a:r>
              <a:rPr lang="el-GR" altLang="el-GR" sz="2400" dirty="0">
                <a:solidFill>
                  <a:prstClr val="black"/>
                </a:solidFill>
                <a:latin typeface="Arial" panose="020B0604020202020204" pitchFamily="34" charset="0"/>
                <a:cs typeface="Arial" panose="020B0604020202020204" pitchFamily="34" charset="0"/>
              </a:rPr>
              <a:t>: Καθορίζει το σημείο αναφοράς των y συντεταγμένων.</a:t>
            </a:r>
          </a:p>
          <a:p>
            <a:pPr marL="342900" lvl="0" indent="-342900" eaLnBrk="0" fontAlgn="base" hangingPunct="0">
              <a:spcBef>
                <a:spcPts val="300"/>
              </a:spcBef>
              <a:spcAft>
                <a:spcPct val="0"/>
              </a:spcAft>
              <a:buFont typeface="Wingdings" panose="05000000000000000000" pitchFamily="2" charset="2"/>
              <a:buChar char="§"/>
            </a:pPr>
            <a:r>
              <a:rPr lang="el-GR" altLang="el-GR" sz="2400" i="1" dirty="0" smtClean="0">
                <a:solidFill>
                  <a:prstClr val="black"/>
                </a:solidFill>
                <a:latin typeface="Arial" panose="020B0604020202020204" pitchFamily="34" charset="0"/>
                <a:cs typeface="Arial" panose="020B0604020202020204" pitchFamily="34" charset="0"/>
              </a:rPr>
              <a:t>Γεωγραφικό </a:t>
            </a:r>
            <a:r>
              <a:rPr lang="el-GR" altLang="el-GR" sz="2400" i="1" dirty="0">
                <a:solidFill>
                  <a:prstClr val="black"/>
                </a:solidFill>
                <a:latin typeface="Arial" panose="020B0604020202020204" pitchFamily="34" charset="0"/>
                <a:cs typeface="Arial" panose="020B0604020202020204" pitchFamily="34" charset="0"/>
              </a:rPr>
              <a:t>πλάτος σημείου αναφοράς</a:t>
            </a:r>
            <a:r>
              <a:rPr lang="el-GR" altLang="el-GR" sz="2400" dirty="0">
                <a:solidFill>
                  <a:prstClr val="black"/>
                </a:solidFill>
                <a:latin typeface="Arial" panose="020B0604020202020204" pitchFamily="34" charset="0"/>
                <a:cs typeface="Arial" panose="020B0604020202020204" pitchFamily="34" charset="0"/>
              </a:rPr>
              <a:t>: Καθορίζει το σημείο προέλευσης των y συντεταγμένων. Αυτή η παράμετρος μπορεί να μην τοποθετείται στο κεντρικό σημείο της προβολής</a:t>
            </a:r>
            <a:r>
              <a:rPr lang="el-GR" altLang="el-GR" sz="2400" dirty="0" smtClean="0">
                <a:solidFill>
                  <a:prstClr val="black"/>
                </a:solidFill>
                <a:latin typeface="Arial" panose="020B0604020202020204" pitchFamily="34" charset="0"/>
                <a:cs typeface="Arial" panose="020B0604020202020204" pitchFamily="34" charset="0"/>
              </a:rPr>
              <a:t>.</a:t>
            </a:r>
          </a:p>
          <a:p>
            <a:pPr marL="342900" indent="-342900" eaLnBrk="0" fontAlgn="base" hangingPunct="0">
              <a:spcBef>
                <a:spcPts val="300"/>
              </a:spcBef>
              <a:spcAft>
                <a:spcPct val="0"/>
              </a:spcAft>
              <a:buFont typeface="Wingdings" panose="05000000000000000000" pitchFamily="2" charset="2"/>
              <a:buChar char="§"/>
            </a:pPr>
            <a:r>
              <a:rPr lang="el-GR" altLang="el-GR" sz="2400" dirty="0" smtClean="0">
                <a:latin typeface="Arial" panose="020B0604020202020204" pitchFamily="34" charset="0"/>
                <a:cs typeface="Arial" panose="020B0604020202020204" pitchFamily="34" charset="0"/>
              </a:rPr>
              <a:t>Ιδιαίτερα </a:t>
            </a:r>
            <a:r>
              <a:rPr lang="el-GR" altLang="el-GR" sz="2400" dirty="0">
                <a:latin typeface="Arial" panose="020B0604020202020204" pitchFamily="34" charset="0"/>
                <a:cs typeface="Arial" panose="020B0604020202020204" pitchFamily="34" charset="0"/>
              </a:rPr>
              <a:t>οι κωνικές προβολές χρησιμοποιούν την παράμετρο αυτή για να καθορίσουν το σημείο προέλευσης των y συντεταγμένων. Σε αυτήν την περίπτωση δεν είναι αναγκαίος ο καθορισμός της παραμέτρου </a:t>
            </a:r>
            <a:r>
              <a:rPr lang="el-GR" altLang="el-GR" sz="2400" dirty="0" err="1">
                <a:latin typeface="Arial" panose="020B0604020202020204" pitchFamily="34" charset="0"/>
                <a:cs typeface="Arial" panose="020B0604020202020204" pitchFamily="34" charset="0"/>
              </a:rPr>
              <a:t>false</a:t>
            </a:r>
            <a:r>
              <a:rPr lang="el-GR" altLang="el-GR" sz="2400" dirty="0">
                <a:latin typeface="Arial" panose="020B0604020202020204" pitchFamily="34" charset="0"/>
                <a:cs typeface="Arial" panose="020B0604020202020204" pitchFamily="34" charset="0"/>
              </a:rPr>
              <a:t> </a:t>
            </a:r>
            <a:r>
              <a:rPr lang="el-GR" altLang="el-GR" sz="2400" dirty="0" err="1">
                <a:latin typeface="Arial" panose="020B0604020202020204" pitchFamily="34" charset="0"/>
                <a:cs typeface="Arial" panose="020B0604020202020204" pitchFamily="34" charset="0"/>
              </a:rPr>
              <a:t>northing</a:t>
            </a:r>
            <a:r>
              <a:rPr lang="el-GR" altLang="el-GR" sz="2400" dirty="0">
                <a:latin typeface="Arial" panose="020B0604020202020204" pitchFamily="34" charset="0"/>
                <a:cs typeface="Arial" panose="020B0604020202020204" pitchFamily="34" charset="0"/>
              </a:rPr>
              <a:t> (βλέπε παρακάτω –γραμμικές παράμετροι) για τη διασφάλιση των θετικών τιμών των y συντεταγμένων</a:t>
            </a:r>
            <a:r>
              <a:rPr lang="el-GR" altLang="el-GR" sz="2400" dirty="0" smtClean="0">
                <a:latin typeface="Arial" panose="020B0604020202020204" pitchFamily="34" charset="0"/>
                <a:cs typeface="Arial" panose="020B0604020202020204" pitchFamily="34" charset="0"/>
              </a:rPr>
              <a:t>.</a:t>
            </a:r>
            <a:endParaRPr lang="el-GR" altLang="el-G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940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61925"/>
            <a:ext cx="8229600" cy="1143000"/>
          </a:xfrm>
        </p:spPr>
        <p:txBody>
          <a:bodyPr/>
          <a:lstStyle/>
          <a:p>
            <a:r>
              <a:rPr lang="el-GR" b="1" smtClean="0">
                <a:latin typeface="Arial" charset="0"/>
                <a:cs typeface="Arial" charset="0"/>
              </a:rPr>
              <a:t>Άδειες Χρήσης</a:t>
            </a:r>
          </a:p>
        </p:txBody>
      </p:sp>
      <p:sp>
        <p:nvSpPr>
          <p:cNvPr id="3075" name="Content Placeholder 2"/>
          <p:cNvSpPr>
            <a:spLocks noGrp="1"/>
          </p:cNvSpPr>
          <p:nvPr>
            <p:ph idx="1"/>
          </p:nvPr>
        </p:nvSpPr>
        <p:spPr>
          <a:xfrm>
            <a:off x="107950" y="981075"/>
            <a:ext cx="8928100" cy="1584325"/>
          </a:xfrm>
        </p:spPr>
        <p:txBody>
          <a:bodyPr/>
          <a:lstStyle/>
          <a:p>
            <a:pPr marL="0" indent="0">
              <a:buFont typeface="Arial" charset="0"/>
              <a:buNone/>
            </a:pPr>
            <a:r>
              <a:rPr lang="el-GR" sz="1800" smtClean="0">
                <a:latin typeface="Arial" charset="0"/>
                <a:cs typeface="Arial"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smtClean="0"/>
          </a:p>
        </p:txBody>
      </p:sp>
      <p:pic>
        <p:nvPicPr>
          <p:cNvPr id="307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554413" y="2573338"/>
            <a:ext cx="2035175" cy="711200"/>
          </a:xfrm>
          <a:prstGeom prst="rect">
            <a:avLst/>
          </a:prstGeom>
          <a:noFill/>
          <a:ln w="9525">
            <a:noFill/>
            <a:miter lim="800000"/>
            <a:headEnd/>
            <a:tailEnd/>
          </a:ln>
        </p:spPr>
      </p:pic>
      <p:sp>
        <p:nvSpPr>
          <p:cNvPr id="6" name="TextBox 5"/>
          <p:cNvSpPr txBox="1"/>
          <p:nvPr/>
        </p:nvSpPr>
        <p:spPr>
          <a:xfrm>
            <a:off x="107950" y="3213100"/>
            <a:ext cx="9036050" cy="3644900"/>
          </a:xfrm>
          <a:prstGeom prst="rect">
            <a:avLst/>
          </a:prstGeom>
        </p:spPr>
        <p:txBody>
          <a:bodyPr anchor="ctr"/>
          <a:lstStyle/>
          <a:p>
            <a:pPr>
              <a:defRPr/>
            </a:pPr>
            <a:r>
              <a:rPr lang="el-GR" sz="1800" dirty="0">
                <a:latin typeface="Arial" pitchFamily="34" charset="0"/>
                <a:cs typeface="Arial" pitchFamily="34" charset="0"/>
              </a:rPr>
              <a:t>[1] http://creativecommons.org/licenses/by-nc-sa/4.0/ </a:t>
            </a:r>
            <a:endParaRPr lang="en-US" sz="1800" dirty="0">
              <a:latin typeface="Arial" pitchFamily="34" charset="0"/>
              <a:cs typeface="Arial" pitchFamily="34" charset="0"/>
            </a:endParaRPr>
          </a:p>
          <a:p>
            <a:pP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Ως </a:t>
            </a:r>
            <a:r>
              <a:rPr lang="el-GR" sz="1800" b="1" dirty="0">
                <a:latin typeface="Arial" pitchFamily="34" charset="0"/>
                <a:cs typeface="Arial" pitchFamily="34" charset="0"/>
              </a:rPr>
              <a:t>Μη Εμπορική</a:t>
            </a:r>
            <a:r>
              <a:rPr lang="el-GR" sz="1800" dirty="0">
                <a:latin typeface="Arial" pitchFamily="34" charset="0"/>
                <a:cs typeface="Arial" pitchFamily="34" charset="0"/>
              </a:rPr>
              <a:t> ορίζεται η χρήση:</a:t>
            </a:r>
          </a:p>
          <a:p>
            <a:pPr marL="342900" indent="-342900">
              <a:buFont typeface="Arial" panose="020B0604020202020204" pitchFamily="34" charset="0"/>
              <a:buChar char="•"/>
              <a:defRPr/>
            </a:pPr>
            <a:r>
              <a:rPr lang="el-GR" sz="1800" dirty="0">
                <a:latin typeface="Arial" pitchFamily="34" charset="0"/>
                <a:cs typeface="Arial" pitchFamily="34" charset="0"/>
              </a:rPr>
              <a:t>που δεν περιλαμβάνει άμεσο ή έμμεσο οικονομικό όφελος από την χρήση του έργου, για το διανομέα του έργου και </a:t>
            </a:r>
            <a:r>
              <a:rPr lang="el-GR" sz="1800" dirty="0" err="1">
                <a:latin typeface="Arial" pitchFamily="34" charset="0"/>
                <a:cs typeface="Arial" pitchFamily="34" charset="0"/>
              </a:rPr>
              <a:t>αδειοδόχο</a:t>
            </a:r>
            <a:endParaRPr lang="el-GR" sz="1800" dirty="0">
              <a:latin typeface="Arial" pitchFamily="34" charset="0"/>
              <a:cs typeface="Arial" pitchFamily="34" charset="0"/>
            </a:endParaRP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προσπορίζει στο διανομέα του έργου και</a:t>
            </a:r>
            <a:r>
              <a:rPr lang="en-GB" sz="1800" dirty="0">
                <a:latin typeface="Arial" pitchFamily="34" charset="0"/>
                <a:cs typeface="Arial" pitchFamily="34" charset="0"/>
              </a:rPr>
              <a:t> </a:t>
            </a:r>
            <a:r>
              <a:rPr lang="el-GR" sz="1800" dirty="0" err="1">
                <a:latin typeface="Arial" pitchFamily="34" charset="0"/>
                <a:cs typeface="Arial" pitchFamily="34" charset="0"/>
              </a:rPr>
              <a:t>αδειοδόχο</a:t>
            </a:r>
            <a:r>
              <a:rPr lang="en-GB" sz="1800" dirty="0">
                <a:latin typeface="Arial" pitchFamily="34" charset="0"/>
                <a:cs typeface="Arial" pitchFamily="34" charset="0"/>
              </a:rPr>
              <a:t> </a:t>
            </a:r>
            <a:r>
              <a:rPr lang="el-GR" sz="1800" dirty="0">
                <a:latin typeface="Arial" pitchFamily="34" charset="0"/>
                <a:cs typeface="Arial" pitchFamily="34" charset="0"/>
              </a:rPr>
              <a:t>έμμεσο οικονομικό όφελος (π.χ. διαφημίσεις) από την προβολή του έργου σε διαδικτυακό </a:t>
            </a:r>
            <a:r>
              <a:rPr lang="el-GR" sz="1800" dirty="0">
                <a:latin typeface="Arial" pitchFamily="34" charset="0"/>
                <a:cs typeface="Arial" pitchFamily="34" charset="0"/>
              </a:rPr>
              <a:t>τόπο</a:t>
            </a:r>
            <a:endParaRPr lang="en-US" sz="1800" dirty="0">
              <a:latin typeface="Arial" pitchFamily="34" charset="0"/>
              <a:cs typeface="Arial" pitchFamily="34" charset="0"/>
            </a:endParaRPr>
          </a:p>
          <a:p>
            <a:pPr marL="342900" indent="-342900">
              <a:buFont typeface="Arial" panose="020B0604020202020204" pitchFamily="34" charset="0"/>
              <a:buChar cha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Ο </a:t>
            </a:r>
            <a:r>
              <a:rPr lang="el-GR" sz="1800" dirty="0">
                <a:latin typeface="Arial" pitchFamily="34" charset="0"/>
                <a:cs typeface="Arial" pitchFamily="34" charset="0"/>
              </a:rPr>
              <a:t>δικαιούχος μπορεί να παρέχει στον </a:t>
            </a:r>
            <a:r>
              <a:rPr lang="el-GR" sz="1800" dirty="0" err="1">
                <a:latin typeface="Arial" pitchFamily="34" charset="0"/>
                <a:cs typeface="Arial" pitchFamily="34" charset="0"/>
              </a:rPr>
              <a:t>αδειοδόχο</a:t>
            </a:r>
            <a:r>
              <a:rPr lang="el-GR" sz="1800" dirty="0">
                <a:latin typeface="Arial" pitchFamily="34" charset="0"/>
                <a:cs typeface="Arial" pitchFamily="34" charset="0"/>
              </a:rPr>
              <a:t> ξεχωριστή άδεια να χρησιμοποιεί το έργο για εμπορική χρήση, εφόσον αυτό του ζητηθεί</a:t>
            </a:r>
            <a:r>
              <a:rPr lang="el-GR" sz="1800" dirty="0">
                <a:latin typeface="Arial" pitchFamily="34" charset="0"/>
                <a:cs typeface="Arial" pitchFamily="34" charset="0"/>
              </a:rPr>
              <a:t>.</a:t>
            </a:r>
            <a:endParaRPr lang="el-G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07504" y="1916162"/>
            <a:ext cx="8928992" cy="4321150"/>
          </a:xfrm>
        </p:spPr>
        <p:txBody>
          <a:bodyPr/>
          <a:lstStyle/>
          <a:p>
            <a:pPr>
              <a:buFont typeface="Wingdings" panose="05000000000000000000" pitchFamily="2" charset="2"/>
              <a:buChar char="§"/>
            </a:pPr>
            <a:r>
              <a:rPr lang="el-GR" altLang="el-GR" sz="2400" i="1" dirty="0" smtClean="0">
                <a:latin typeface="Arial" panose="020B0604020202020204" pitchFamily="34" charset="0"/>
                <a:cs typeface="Arial" panose="020B0604020202020204" pitchFamily="34" charset="0"/>
              </a:rPr>
              <a:t>Γεωγραφικό μήκος του κεντρικού σημείου</a:t>
            </a:r>
            <a:r>
              <a:rPr lang="el-GR" altLang="el-GR" sz="2400" dirty="0" smtClean="0">
                <a:latin typeface="Arial" panose="020B0604020202020204" pitchFamily="34" charset="0"/>
                <a:cs typeface="Arial" panose="020B0604020202020204" pitchFamily="34" charset="0"/>
              </a:rPr>
              <a:t>: Χρησιμοποιείται στις </a:t>
            </a:r>
            <a:r>
              <a:rPr lang="el-GR" altLang="el-GR" sz="2400" i="1" dirty="0" err="1" smtClean="0">
                <a:latin typeface="Arial" panose="020B0604020202020204" pitchFamily="34" charset="0"/>
                <a:cs typeface="Arial" panose="020B0604020202020204" pitchFamily="34" charset="0"/>
              </a:rPr>
              <a:t>Hotine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Oblique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Mercator</a:t>
            </a:r>
            <a:r>
              <a:rPr lang="el-GR" altLang="el-GR" sz="2400" i="1"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προβολές για τον καθορισμό του σημείου αναφοράς των x συντεταγμένων. Συνήθως η παράμετρος αυτή είναι συνώνυμη με τις παραμέτρους του γεωγραφικού μήκους της προέλευσης και του κεντρικού Μεσημβρινού.</a:t>
            </a:r>
          </a:p>
          <a:p>
            <a:pPr>
              <a:buFont typeface="Wingdings" panose="05000000000000000000" pitchFamily="2" charset="2"/>
              <a:buChar char="§"/>
            </a:pPr>
            <a:r>
              <a:rPr lang="el-GR" altLang="el-GR" sz="2400" i="1" dirty="0" smtClean="0">
                <a:latin typeface="Arial" panose="020B0604020202020204" pitchFamily="34" charset="0"/>
                <a:cs typeface="Arial" panose="020B0604020202020204" pitchFamily="34" charset="0"/>
              </a:rPr>
              <a:t>Γεωγραφικό πλάτος του κεντρικού σημείου</a:t>
            </a:r>
            <a:r>
              <a:rPr lang="el-GR" altLang="el-GR" sz="2400" dirty="0" smtClean="0">
                <a:latin typeface="Arial" panose="020B0604020202020204" pitchFamily="34" charset="0"/>
                <a:cs typeface="Arial" panose="020B0604020202020204" pitchFamily="34" charset="0"/>
              </a:rPr>
              <a:t>: Χρησιμοποιείται τόσο σε προβολές δύο σημείων, όσο και σε αζιμουθιακές, για τον καθορισμό του σημείου αναφοράς των y </a:t>
            </a:r>
            <a:r>
              <a:rPr lang="el-GR" altLang="el-GR" sz="2400" dirty="0" err="1" smtClean="0">
                <a:latin typeface="Arial" panose="020B0604020202020204" pitchFamily="34" charset="0"/>
                <a:cs typeface="Arial" panose="020B0604020202020204" pitchFamily="34" charset="0"/>
              </a:rPr>
              <a:t>συντεταγμένων.Ταυτίζεται</a:t>
            </a:r>
            <a:r>
              <a:rPr lang="el-GR" altLang="el-GR" sz="2400" dirty="0" smtClean="0">
                <a:latin typeface="Arial" panose="020B0604020202020204" pitchFamily="34" charset="0"/>
                <a:cs typeface="Arial" panose="020B0604020202020204" pitchFamily="34" charset="0"/>
              </a:rPr>
              <a:t> σχεδόν πάντα με το κεντρικό σημείο της προβολής.</a:t>
            </a:r>
          </a:p>
        </p:txBody>
      </p:sp>
      <p:sp>
        <p:nvSpPr>
          <p:cNvPr id="5"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2276872"/>
            <a:ext cx="9036496" cy="3933384"/>
          </a:xfrm>
          <a:prstGeom prst="rect">
            <a:avLst/>
          </a:prstGeom>
        </p:spPr>
        <p:txBody>
          <a:bodyPr wrap="square">
            <a:spAutoFit/>
          </a:bodyPr>
          <a:lstStyle/>
          <a:p>
            <a:pPr marL="342900" lvl="0" indent="-342900" eaLnBrk="0" fontAlgn="base" hangingPunct="0">
              <a:spcBef>
                <a:spcPct val="20000"/>
              </a:spcBef>
              <a:spcAft>
                <a:spcPct val="0"/>
              </a:spcAft>
              <a:buFont typeface="Wingdings" panose="05000000000000000000" pitchFamily="2" charset="2"/>
              <a:buChar char="§"/>
            </a:pPr>
            <a:r>
              <a:rPr lang="el-GR" altLang="el-GR" sz="2400" dirty="0" smtClean="0">
                <a:solidFill>
                  <a:prstClr val="black"/>
                </a:solidFill>
                <a:latin typeface="Arial" panose="020B0604020202020204" pitchFamily="34" charset="0"/>
                <a:cs typeface="Arial" panose="020B0604020202020204" pitchFamily="34" charset="0"/>
              </a:rPr>
              <a:t>Αναλλοίωτη </a:t>
            </a:r>
            <a:r>
              <a:rPr lang="el-GR" altLang="el-GR" sz="2400" dirty="0">
                <a:solidFill>
                  <a:prstClr val="black"/>
                </a:solidFill>
                <a:latin typeface="Arial" panose="020B0604020202020204" pitchFamily="34" charset="0"/>
                <a:cs typeface="Arial" panose="020B0604020202020204" pitchFamily="34" charset="0"/>
              </a:rPr>
              <a:t>παράλληλος 1 και 2: Χρησιμοποιείται σε κωνικές προβολές για τον καθορισμό των γραμμών γεωγραφικού πλάτους όπου η κλίμακα είναι 1.0. Όταν καθορίζουμε μια </a:t>
            </a:r>
            <a:r>
              <a:rPr lang="el-GR" altLang="el-GR" sz="2400" i="1" dirty="0" err="1">
                <a:solidFill>
                  <a:prstClr val="black"/>
                </a:solidFill>
                <a:latin typeface="Arial" panose="020B0604020202020204" pitchFamily="34" charset="0"/>
                <a:cs typeface="Arial" panose="020B0604020202020204" pitchFamily="34" charset="0"/>
              </a:rPr>
              <a:t>Lambert</a:t>
            </a:r>
            <a:r>
              <a:rPr lang="el-GR" altLang="el-GR" sz="2400" i="1" dirty="0">
                <a:solidFill>
                  <a:prstClr val="black"/>
                </a:solidFill>
                <a:latin typeface="Arial" panose="020B0604020202020204" pitchFamily="34" charset="0"/>
                <a:cs typeface="Arial" panose="020B0604020202020204" pitchFamily="34" charset="0"/>
              </a:rPr>
              <a:t> </a:t>
            </a:r>
            <a:r>
              <a:rPr lang="el-GR" altLang="el-GR" sz="2400" dirty="0">
                <a:solidFill>
                  <a:prstClr val="black"/>
                </a:solidFill>
                <a:latin typeface="Arial" panose="020B0604020202020204" pitchFamily="34" charset="0"/>
                <a:cs typeface="Arial" panose="020B0604020202020204" pitchFamily="34" charset="0"/>
              </a:rPr>
              <a:t>σύμμορφη κωνική προβολή με μία σταθερή παράλληλο, η πρώτη σταθερή παράλληλος ορίζει το σημείο προέλευσης των y συντεταγμένων</a:t>
            </a:r>
            <a:r>
              <a:rPr lang="el-GR" altLang="el-GR" sz="2400" dirty="0" smtClean="0">
                <a:solidFill>
                  <a:prstClr val="black"/>
                </a:solidFill>
                <a:latin typeface="Arial" panose="020B0604020202020204" pitchFamily="34" charset="0"/>
                <a:cs typeface="Arial" panose="020B0604020202020204" pitchFamily="34" charset="0"/>
              </a:rPr>
              <a:t>.</a:t>
            </a:r>
          </a:p>
          <a:p>
            <a:pPr marL="342900" indent="-342900" eaLnBrk="0" fontAlgn="base" hangingPunct="0">
              <a:spcBef>
                <a:spcPct val="20000"/>
              </a:spcBef>
              <a:spcAft>
                <a:spcPct val="0"/>
              </a:spcAft>
              <a:buFont typeface="Wingdings" panose="05000000000000000000" pitchFamily="2" charset="2"/>
              <a:buChar char="§"/>
            </a:pPr>
            <a:r>
              <a:rPr lang="el-GR" altLang="el-GR" sz="2400" dirty="0">
                <a:latin typeface="Arial" panose="020B0604020202020204" pitchFamily="34" charset="0"/>
                <a:cs typeface="Arial" panose="020B0604020202020204" pitchFamily="34" charset="0"/>
              </a:rPr>
              <a:t>Σε άλλες κωνικές προβολές το σημείο προέλευσης των y συντεταγμένων καθορίζεται από το γεωγραφικό πλάτος της παραμέτρου προέλευσης.</a:t>
            </a:r>
          </a:p>
          <a:p>
            <a:pPr lvl="0" eaLnBrk="0" fontAlgn="base" hangingPunct="0">
              <a:spcBef>
                <a:spcPct val="20000"/>
              </a:spcBef>
              <a:spcAft>
                <a:spcPct val="0"/>
              </a:spcAft>
            </a:pPr>
            <a:endParaRPr lang="el-GR" altLang="el-GR" sz="2400" i="1" dirty="0">
              <a:solidFill>
                <a:prstClr val="black"/>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(4)</a:t>
            </a:r>
          </a:p>
        </p:txBody>
      </p:sp>
    </p:spTree>
    <p:extLst>
      <p:ext uri="{BB962C8B-B14F-4D97-AF65-F5344CB8AC3E}">
        <p14:creationId xmlns="" xmlns:p14="http://schemas.microsoft.com/office/powerpoint/2010/main" val="11915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79512" y="2060848"/>
            <a:ext cx="8856984" cy="4392488"/>
          </a:xfrm>
        </p:spPr>
        <p:txBody>
          <a:bodyPr/>
          <a:lstStyle/>
          <a:p>
            <a:pPr marL="0" indent="0">
              <a:buFontTx/>
              <a:buNone/>
            </a:pPr>
            <a:r>
              <a:rPr lang="el-GR" altLang="el-GR" sz="2400" dirty="0" smtClean="0">
                <a:latin typeface="Arial" panose="020B0604020202020204" pitchFamily="34" charset="0"/>
                <a:cs typeface="Arial" panose="020B0604020202020204" pitchFamily="34" charset="0"/>
              </a:rPr>
              <a:t>Οι ακόλουθοι τέσσερις παράμετροι χρησιμοποιούνται με </a:t>
            </a:r>
            <a:r>
              <a:rPr lang="el-GR" altLang="el-GR" sz="2400" dirty="0" err="1" smtClean="0">
                <a:latin typeface="Arial" panose="020B0604020202020204" pitchFamily="34" charset="0"/>
                <a:cs typeface="Arial" panose="020B0604020202020204" pitchFamily="34" charset="0"/>
              </a:rPr>
              <a:t>ισαπέχουσες</a:t>
            </a:r>
            <a:r>
              <a:rPr lang="el-GR" altLang="el-GR" sz="2400" dirty="0" smtClean="0">
                <a:latin typeface="Arial" panose="020B0604020202020204" pitchFamily="34" charset="0"/>
                <a:cs typeface="Arial" panose="020B0604020202020204" pitchFamily="34" charset="0"/>
              </a:rPr>
              <a:t> προβολές δύο σημείων και με τις </a:t>
            </a:r>
            <a:r>
              <a:rPr lang="el-GR" altLang="el-GR" sz="2400" i="1" dirty="0" err="1" smtClean="0">
                <a:latin typeface="Arial" panose="020B0604020202020204" pitchFamily="34" charset="0"/>
                <a:cs typeface="Arial" panose="020B0604020202020204" pitchFamily="34" charset="0"/>
              </a:rPr>
              <a:t>Hotine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Oblique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Mercator</a:t>
            </a:r>
            <a:r>
              <a:rPr lang="el-GR" altLang="el-GR" sz="2400" i="1"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προβολές.</a:t>
            </a:r>
          </a:p>
          <a:p>
            <a:pPr marL="0" indent="0">
              <a:buFontTx/>
              <a:buNone/>
            </a:pPr>
            <a:r>
              <a:rPr lang="el-GR" altLang="el-GR" sz="2400" dirty="0" smtClean="0">
                <a:latin typeface="Arial" panose="020B0604020202020204" pitchFamily="34" charset="0"/>
                <a:cs typeface="Arial" panose="020B0604020202020204" pitchFamily="34" charset="0"/>
              </a:rPr>
              <a:t>Καθορίζουν δύο γεωγραφικά σημεία που ορίζουν τον κεντρικό άξονα της προβολής:</a:t>
            </a:r>
          </a:p>
          <a:p>
            <a:pPr marL="0" indent="0">
              <a:buFontTx/>
              <a:buNone/>
            </a:pPr>
            <a:endParaRPr lang="el-GR" altLang="el-GR" sz="2400" dirty="0" smtClean="0">
              <a:latin typeface="Arial" panose="020B0604020202020204" pitchFamily="34" charset="0"/>
              <a:cs typeface="Arial" panose="020B0604020202020204" pitchFamily="34" charset="0"/>
            </a:endParaRPr>
          </a:p>
          <a:p>
            <a:r>
              <a:rPr lang="el-GR" altLang="el-GR" sz="2400" dirty="0" smtClean="0">
                <a:latin typeface="Arial" panose="020B0604020202020204" pitchFamily="34" charset="0"/>
                <a:cs typeface="Arial" panose="020B0604020202020204" pitchFamily="34" charset="0"/>
              </a:rPr>
              <a:t>Γεωγραφικό μήκος του πρώτου σημείου</a:t>
            </a:r>
          </a:p>
          <a:p>
            <a:r>
              <a:rPr lang="el-GR" altLang="el-GR" sz="2400" dirty="0" smtClean="0">
                <a:latin typeface="Arial" panose="020B0604020202020204" pitchFamily="34" charset="0"/>
                <a:cs typeface="Arial" panose="020B0604020202020204" pitchFamily="34" charset="0"/>
              </a:rPr>
              <a:t>Γεωγραφικό πλάτος του πρώτου σημείου</a:t>
            </a:r>
          </a:p>
          <a:p>
            <a:r>
              <a:rPr lang="el-GR" altLang="el-GR" sz="2400" dirty="0" smtClean="0">
                <a:latin typeface="Arial" panose="020B0604020202020204" pitchFamily="34" charset="0"/>
                <a:cs typeface="Arial" panose="020B0604020202020204" pitchFamily="34" charset="0"/>
              </a:rPr>
              <a:t>Γεωγραφικό μήκος του δεύτερου σημείου</a:t>
            </a:r>
          </a:p>
          <a:p>
            <a:r>
              <a:rPr lang="el-GR" altLang="el-GR" sz="2400" dirty="0" smtClean="0">
                <a:latin typeface="Arial" panose="020B0604020202020204" pitchFamily="34" charset="0"/>
                <a:cs typeface="Arial" panose="020B0604020202020204" pitchFamily="34" charset="0"/>
              </a:rPr>
              <a:t>Γεωγραφικό πλάτος του δεύτερου σημείου</a:t>
            </a:r>
            <a:endParaRPr lang="el-GR" altLang="el-GR" sz="2400" b="1" i="1" dirty="0" smtClean="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07504" y="1772816"/>
            <a:ext cx="8928992" cy="4941168"/>
          </a:xfrm>
        </p:spPr>
        <p:txBody>
          <a:bodyPr/>
          <a:lstStyle/>
          <a:p>
            <a:pPr>
              <a:buFont typeface="Wingdings" panose="05000000000000000000" pitchFamily="2" charset="2"/>
              <a:buChar char="§"/>
            </a:pPr>
            <a:r>
              <a:rPr lang="el-GR" altLang="el-GR" sz="2400" i="1" dirty="0" err="1" smtClean="0">
                <a:latin typeface="Arial" panose="020B0604020202020204" pitchFamily="34" charset="0"/>
                <a:cs typeface="Arial" panose="020B0604020202020204" pitchFamily="34" charset="0"/>
              </a:rPr>
              <a:t>False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easting</a:t>
            </a:r>
            <a:r>
              <a:rPr lang="el-GR" altLang="el-GR" sz="2400" dirty="0" smtClean="0">
                <a:latin typeface="Arial" panose="020B0604020202020204" pitchFamily="34" charset="0"/>
                <a:cs typeface="Arial" panose="020B0604020202020204" pitchFamily="34" charset="0"/>
              </a:rPr>
              <a:t>: Παράμετρος που ορίζει το σημείο προέλευσης των x συντεταγμένων.</a:t>
            </a:r>
          </a:p>
          <a:p>
            <a:pPr>
              <a:buFont typeface="Wingdings" panose="05000000000000000000" pitchFamily="2" charset="2"/>
              <a:buChar char="§"/>
            </a:pPr>
            <a:r>
              <a:rPr lang="el-GR" altLang="el-GR" sz="2400" i="1" dirty="0" err="1" smtClean="0">
                <a:latin typeface="Arial" panose="020B0604020202020204" pitchFamily="34" charset="0"/>
                <a:cs typeface="Arial" panose="020B0604020202020204" pitchFamily="34" charset="0"/>
              </a:rPr>
              <a:t>False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northing</a:t>
            </a:r>
            <a:r>
              <a:rPr lang="el-GR" altLang="el-GR" sz="2400" dirty="0" smtClean="0">
                <a:latin typeface="Arial" panose="020B0604020202020204" pitchFamily="34" charset="0"/>
                <a:cs typeface="Arial" panose="020B0604020202020204" pitchFamily="34" charset="0"/>
              </a:rPr>
              <a:t>: Παράμετρος που ορίζει το σημείο προέλευσης των y συντεταγμένων.</a:t>
            </a:r>
          </a:p>
          <a:p>
            <a:pPr marL="0" indent="0">
              <a:buFontTx/>
              <a:buNone/>
            </a:pPr>
            <a:r>
              <a:rPr lang="el-GR" altLang="el-GR" sz="2400" dirty="0" smtClean="0">
                <a:latin typeface="Arial" panose="020B0604020202020204" pitchFamily="34" charset="0"/>
                <a:cs typeface="Arial" panose="020B0604020202020204" pitchFamily="34" charset="0"/>
              </a:rPr>
              <a:t>Οι παραπάνω παράμετροι χρησιμοποιούνται συνήθως για να διασφαλίσουν ότι όλες οι τιμές των συντεταγμένων είναι θετικές.</a:t>
            </a:r>
          </a:p>
          <a:p>
            <a:pPr marL="0" indent="0">
              <a:buFontTx/>
              <a:buNone/>
            </a:pPr>
            <a:r>
              <a:rPr lang="el-GR" altLang="el-GR" sz="2400" dirty="0" smtClean="0">
                <a:latin typeface="Arial" panose="020B0604020202020204" pitchFamily="34" charset="0"/>
                <a:cs typeface="Arial" panose="020B0604020202020204" pitchFamily="34" charset="0"/>
              </a:rPr>
              <a:t>Επίσης, χρησιμοποιούνται για να μειωθεί το εύρος των x και y συντεταγμένων.</a:t>
            </a:r>
          </a:p>
          <a:p>
            <a:pPr marL="0" indent="0">
              <a:buFontTx/>
              <a:buNone/>
            </a:pPr>
            <a:r>
              <a:rPr lang="el-GR" altLang="el-GR" sz="2400" dirty="0" smtClean="0">
                <a:latin typeface="Arial" panose="020B0604020202020204" pitchFamily="34" charset="0"/>
                <a:cs typeface="Arial" panose="020B0604020202020204" pitchFamily="34" charset="0"/>
              </a:rPr>
              <a:t>Για παράδειγμα, αν γνωρίζουμε ότι όλες οι τιμές των y συντεταγμένων είναι μεγαλύτερες των 5 εκατομμυρίων μέτρων, θα μπορούσαμε να εισάγουμε την παράμετρο </a:t>
            </a:r>
            <a:r>
              <a:rPr lang="el-GR" altLang="el-GR" sz="2400" i="1" dirty="0" err="1" smtClean="0">
                <a:latin typeface="Arial" panose="020B0604020202020204" pitchFamily="34" charset="0"/>
                <a:cs typeface="Arial" panose="020B0604020202020204" pitchFamily="34" charset="0"/>
              </a:rPr>
              <a:t>false</a:t>
            </a:r>
            <a:r>
              <a:rPr lang="el-GR" altLang="el-GR" sz="2400" i="1" dirty="0" smtClean="0">
                <a:latin typeface="Arial" panose="020B0604020202020204" pitchFamily="34" charset="0"/>
                <a:cs typeface="Arial" panose="020B0604020202020204" pitchFamily="34" charset="0"/>
              </a:rPr>
              <a:t> </a:t>
            </a:r>
            <a:r>
              <a:rPr lang="el-GR" altLang="el-GR" sz="2400" i="1" dirty="0" err="1" smtClean="0">
                <a:latin typeface="Arial" panose="020B0604020202020204" pitchFamily="34" charset="0"/>
                <a:cs typeface="Arial" panose="020B0604020202020204" pitchFamily="34" charset="0"/>
              </a:rPr>
              <a:t>northing</a:t>
            </a:r>
            <a:r>
              <a:rPr lang="el-GR" altLang="el-GR" sz="2400" i="1"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που να ισούται με – 5.000.000.</a:t>
            </a:r>
          </a:p>
        </p:txBody>
      </p:sp>
      <p:sp>
        <p:nvSpPr>
          <p:cNvPr id="5" name="Rectangle 2"/>
          <p:cNvSpPr>
            <a:spLocks noGrp="1" noChangeArrowheads="1"/>
          </p:cNvSpPr>
          <p:nvPr>
            <p:ph type="title"/>
          </p:nvPr>
        </p:nvSpPr>
        <p:spPr>
          <a:xfrm>
            <a:off x="457200" y="188640"/>
            <a:ext cx="8229600" cy="777875"/>
          </a:xfrm>
        </p:spPr>
        <p:txBody>
          <a:bodyPr/>
          <a:lstStyle/>
          <a:p>
            <a:r>
              <a:rPr lang="el-GR" altLang="el-GR" sz="4000" b="1" dirty="0" smtClean="0">
                <a:latin typeface="Arial" panose="020B0604020202020204" pitchFamily="34" charset="0"/>
                <a:cs typeface="Arial" panose="020B0604020202020204" pitchFamily="34" charset="0"/>
              </a:rPr>
              <a:t>Γωνιακές παράμετροι </a:t>
            </a:r>
            <a:r>
              <a:rPr lang="el-GR" altLang="el-GR" sz="3200" b="1" dirty="0" smtClean="0">
                <a:latin typeface="Arial" panose="020B0604020202020204" pitchFamily="34" charset="0"/>
                <a:cs typeface="Arial" panose="020B0604020202020204" pitchFamily="34" charset="0"/>
              </a:rPr>
              <a:t>(6)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88640"/>
            <a:ext cx="9144000" cy="1138138"/>
          </a:xfrm>
        </p:spPr>
        <p:txBody>
          <a:bodyPr/>
          <a:lstStyle/>
          <a:p>
            <a:r>
              <a:rPr lang="el-GR" sz="4000" b="1" dirty="0" err="1">
                <a:latin typeface="Arial" panose="020B0604020202020204" pitchFamily="34" charset="0"/>
                <a:cs typeface="Arial" panose="020B0604020202020204" pitchFamily="34" charset="0"/>
              </a:rPr>
              <a:t>Αδιάστατες</a:t>
            </a:r>
            <a:r>
              <a:rPr lang="el-GR" sz="4000" b="1" dirty="0">
                <a:latin typeface="Arial" panose="020B0604020202020204" pitchFamily="34" charset="0"/>
                <a:cs typeface="Arial" panose="020B0604020202020204" pitchFamily="34" charset="0"/>
              </a:rPr>
              <a:t> παράμετροι των χαρτογραφικών </a:t>
            </a:r>
            <a:r>
              <a:rPr lang="el-GR" sz="4000" b="1" dirty="0" smtClean="0">
                <a:latin typeface="Arial" panose="020B0604020202020204" pitchFamily="34" charset="0"/>
                <a:cs typeface="Arial" panose="020B0604020202020204" pitchFamily="34" charset="0"/>
              </a:rPr>
              <a:t>προβολών </a:t>
            </a:r>
            <a:r>
              <a:rPr lang="el-GR" sz="3200" b="1" dirty="0" smtClean="0">
                <a:latin typeface="Arial" panose="020B0604020202020204" pitchFamily="34" charset="0"/>
                <a:cs typeface="Arial" panose="020B0604020202020204" pitchFamily="34" charset="0"/>
              </a:rPr>
              <a:t>(1)</a:t>
            </a:r>
            <a:endParaRPr lang="el-GR" altLang="el-GR" sz="3200" b="1" i="1" dirty="0" smtClean="0">
              <a:latin typeface="Arial" panose="020B0604020202020204" pitchFamily="34" charset="0"/>
              <a:cs typeface="Arial" panose="020B0604020202020204" pitchFamily="34" charset="0"/>
            </a:endParaRPr>
          </a:p>
        </p:txBody>
      </p:sp>
      <p:sp>
        <p:nvSpPr>
          <p:cNvPr id="58371" name="Rectangle 3"/>
          <p:cNvSpPr>
            <a:spLocks noGrp="1" noChangeArrowheads="1"/>
          </p:cNvSpPr>
          <p:nvPr>
            <p:ph idx="1"/>
          </p:nvPr>
        </p:nvSpPr>
        <p:spPr>
          <a:xfrm>
            <a:off x="179512" y="2204963"/>
            <a:ext cx="8856984" cy="3960341"/>
          </a:xfrm>
        </p:spPr>
        <p:txBody>
          <a:bodyPr/>
          <a:lstStyle/>
          <a:p>
            <a:pPr>
              <a:buFont typeface="Wingdings" panose="05000000000000000000" pitchFamily="2" charset="2"/>
              <a:buChar char="Ø"/>
            </a:pPr>
            <a:r>
              <a:rPr lang="el-GR" altLang="el-GR" sz="2400" b="1" i="1" dirty="0" smtClean="0">
                <a:latin typeface="Arial" panose="020B0604020202020204" pitchFamily="34" charset="0"/>
                <a:cs typeface="Arial" panose="020B0604020202020204" pitchFamily="34" charset="0"/>
              </a:rPr>
              <a:t>Παράγων Κλίμακας </a:t>
            </a:r>
            <a:r>
              <a:rPr lang="el-GR" altLang="el-GR" sz="2400" b="1" dirty="0" smtClean="0">
                <a:latin typeface="Arial" panose="020B0604020202020204" pitchFamily="34" charset="0"/>
                <a:cs typeface="Arial" panose="020B0604020202020204" pitchFamily="34" charset="0"/>
              </a:rPr>
              <a:t>(</a:t>
            </a:r>
            <a:r>
              <a:rPr lang="el-GR" altLang="el-GR" sz="2400" b="1" i="1" dirty="0" err="1" smtClean="0">
                <a:latin typeface="Arial" panose="020B0604020202020204" pitchFamily="34" charset="0"/>
                <a:cs typeface="Arial" panose="020B0604020202020204" pitchFamily="34" charset="0"/>
              </a:rPr>
              <a:t>scale</a:t>
            </a:r>
            <a:r>
              <a:rPr lang="el-GR" altLang="el-GR" sz="2400" b="1" i="1" dirty="0" smtClean="0">
                <a:latin typeface="Arial" panose="020B0604020202020204" pitchFamily="34" charset="0"/>
                <a:cs typeface="Arial" panose="020B0604020202020204" pitchFamily="34" charset="0"/>
              </a:rPr>
              <a:t> </a:t>
            </a:r>
            <a:r>
              <a:rPr lang="el-GR" altLang="el-GR" sz="2400" b="1" i="1" dirty="0" err="1" smtClean="0">
                <a:latin typeface="Arial" panose="020B0604020202020204" pitchFamily="34" charset="0"/>
                <a:cs typeface="Arial" panose="020B0604020202020204" pitchFamily="34" charset="0"/>
              </a:rPr>
              <a:t>factor</a:t>
            </a:r>
            <a:r>
              <a:rPr lang="el-GR" altLang="el-GR" sz="2400" b="1" dirty="0" smtClean="0">
                <a:latin typeface="Arial" panose="020B0604020202020204" pitchFamily="34" charset="0"/>
                <a:cs typeface="Arial" panose="020B0604020202020204" pitchFamily="34" charset="0"/>
              </a:rPr>
              <a:t>)</a:t>
            </a:r>
          </a:p>
          <a:p>
            <a:pPr marL="0" indent="0">
              <a:buNone/>
            </a:pPr>
            <a:endParaRPr lang="el-GR" altLang="el-GR" sz="2400" b="1" dirty="0" smtClean="0">
              <a:latin typeface="Arial" panose="020B0604020202020204" pitchFamily="34" charset="0"/>
              <a:cs typeface="Arial" panose="020B0604020202020204" pitchFamily="34" charset="0"/>
            </a:endParaRPr>
          </a:p>
          <a:p>
            <a:pPr marL="0" indent="0">
              <a:buFontTx/>
              <a:buNone/>
            </a:pPr>
            <a:r>
              <a:rPr lang="el-GR" altLang="el-GR" sz="2400" dirty="0" smtClean="0">
                <a:latin typeface="Arial" panose="020B0604020202020204" pitchFamily="34" charset="0"/>
                <a:cs typeface="Arial" panose="020B0604020202020204" pitchFamily="34" charset="0"/>
              </a:rPr>
              <a:t>Ο παράγων κλίμακας είναι μια παράμετρος χωρίς μονάδα μέτρησης, που εκφράζει το μέτρο στρέβλωσης της απόστασης δυο σημείων στη γήινη σφαίρα (ή στο σφαιροειδές), κατά τη διαδικασία της χαρτογραφικής προβολής.</a:t>
            </a:r>
          </a:p>
          <a:p>
            <a:pPr marL="0" indent="0">
              <a:buFontTx/>
              <a:buNone/>
            </a:pPr>
            <a:r>
              <a:rPr lang="el-GR" altLang="el-GR" sz="2400" dirty="0" smtClean="0">
                <a:latin typeface="Arial" panose="020B0604020202020204" pitchFamily="34" charset="0"/>
                <a:cs typeface="Arial" panose="020B0604020202020204" pitchFamily="34" charset="0"/>
              </a:rPr>
              <a:t>Το μέτρο του εξαρτάται από το είδος και τις παραμέτρους της προβολής.</a:t>
            </a:r>
          </a:p>
          <a:p>
            <a:pPr marL="0" indent="0">
              <a:buFontTx/>
              <a:buNone/>
            </a:pPr>
            <a:r>
              <a:rPr lang="el-GR" altLang="el-GR" sz="2400" dirty="0" smtClean="0">
                <a:latin typeface="Arial" panose="020B0604020202020204" pitchFamily="34" charset="0"/>
                <a:cs typeface="Arial" panose="020B0604020202020204" pitchFamily="34" charset="0"/>
              </a:rPr>
              <a:t>Είναι συνήθως λίγο μικρότερος της μονάδας.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88640"/>
            <a:ext cx="9144000" cy="1138138"/>
          </a:xfrm>
        </p:spPr>
        <p:txBody>
          <a:bodyPr/>
          <a:lstStyle/>
          <a:p>
            <a:r>
              <a:rPr lang="el-GR" sz="4000" b="1" dirty="0" err="1">
                <a:latin typeface="Arial" panose="020B0604020202020204" pitchFamily="34" charset="0"/>
                <a:cs typeface="Arial" panose="020B0604020202020204" pitchFamily="34" charset="0"/>
              </a:rPr>
              <a:t>Αδιάστατες</a:t>
            </a:r>
            <a:r>
              <a:rPr lang="el-GR" sz="4000" b="1" dirty="0">
                <a:latin typeface="Arial" panose="020B0604020202020204" pitchFamily="34" charset="0"/>
                <a:cs typeface="Arial" panose="020B0604020202020204" pitchFamily="34" charset="0"/>
              </a:rPr>
              <a:t> παράμετροι των χαρτογραφικών </a:t>
            </a:r>
            <a:r>
              <a:rPr lang="el-GR" sz="4000" b="1" dirty="0" smtClean="0">
                <a:latin typeface="Arial" panose="020B0604020202020204" pitchFamily="34" charset="0"/>
                <a:cs typeface="Arial" panose="020B0604020202020204" pitchFamily="34" charset="0"/>
              </a:rPr>
              <a:t>προβολών </a:t>
            </a:r>
            <a:r>
              <a:rPr lang="el-GR" sz="3200" b="1" dirty="0" smtClean="0">
                <a:latin typeface="Arial" panose="020B0604020202020204" pitchFamily="34" charset="0"/>
                <a:cs typeface="Arial" panose="020B0604020202020204" pitchFamily="34" charset="0"/>
              </a:rPr>
              <a:t>(2)</a:t>
            </a:r>
            <a:endParaRPr lang="el-GR" altLang="el-GR" sz="3200" b="1" i="1" dirty="0" smtClean="0">
              <a:latin typeface="Arial" panose="020B0604020202020204" pitchFamily="34" charset="0"/>
              <a:cs typeface="Arial" panose="020B0604020202020204" pitchFamily="34" charset="0"/>
            </a:endParaRPr>
          </a:p>
        </p:txBody>
      </p:sp>
      <p:sp>
        <p:nvSpPr>
          <p:cNvPr id="5" name="Ορθογώνιο 4"/>
          <p:cNvSpPr/>
          <p:nvPr/>
        </p:nvSpPr>
        <p:spPr>
          <a:xfrm>
            <a:off x="179512" y="1916832"/>
            <a:ext cx="8856984" cy="4893647"/>
          </a:xfrm>
          <a:prstGeom prst="rect">
            <a:avLst/>
          </a:prstGeom>
        </p:spPr>
        <p:txBody>
          <a:bodyPr wrap="square">
            <a:spAutoFit/>
          </a:bodyPr>
          <a:lstStyle/>
          <a:p>
            <a:pPr marL="342900" indent="-342900" eaLnBrk="0" fontAlgn="base" hangingPunct="0">
              <a:spcBef>
                <a:spcPct val="20000"/>
              </a:spcBef>
              <a:spcAft>
                <a:spcPct val="0"/>
              </a:spcAft>
              <a:buFont typeface="Wingdings" panose="05000000000000000000" pitchFamily="2" charset="2"/>
              <a:buChar char="Ø"/>
            </a:pPr>
            <a:r>
              <a:rPr lang="el-GR" altLang="el-GR" sz="2400" b="1" i="1" dirty="0">
                <a:latin typeface="Arial" panose="020B0604020202020204" pitchFamily="34" charset="0"/>
                <a:cs typeface="Arial" panose="020B0604020202020204" pitchFamily="34" charset="0"/>
              </a:rPr>
              <a:t>Παράγων Κλίμακας </a:t>
            </a:r>
            <a:r>
              <a:rPr lang="el-GR" altLang="el-GR" sz="2400" b="1" dirty="0">
                <a:latin typeface="Arial" panose="020B0604020202020204" pitchFamily="34" charset="0"/>
                <a:cs typeface="Arial" panose="020B0604020202020204" pitchFamily="34" charset="0"/>
              </a:rPr>
              <a:t>(</a:t>
            </a:r>
            <a:r>
              <a:rPr lang="el-GR" altLang="el-GR" sz="2400" b="1" i="1" dirty="0" err="1">
                <a:latin typeface="Arial" panose="020B0604020202020204" pitchFamily="34" charset="0"/>
                <a:cs typeface="Arial" panose="020B0604020202020204" pitchFamily="34" charset="0"/>
              </a:rPr>
              <a:t>scale</a:t>
            </a:r>
            <a:r>
              <a:rPr lang="el-GR" altLang="el-GR" sz="2400" b="1" i="1" dirty="0">
                <a:latin typeface="Arial" panose="020B0604020202020204" pitchFamily="34" charset="0"/>
                <a:cs typeface="Arial" panose="020B0604020202020204" pitchFamily="34" charset="0"/>
              </a:rPr>
              <a:t> </a:t>
            </a:r>
            <a:r>
              <a:rPr lang="el-GR" altLang="el-GR" sz="2400" b="1" i="1" dirty="0" err="1">
                <a:latin typeface="Arial" panose="020B0604020202020204" pitchFamily="34" charset="0"/>
                <a:cs typeface="Arial" panose="020B0604020202020204" pitchFamily="34" charset="0"/>
              </a:rPr>
              <a:t>factor</a:t>
            </a:r>
            <a:r>
              <a:rPr lang="el-GR" altLang="el-GR" sz="2400" b="1" dirty="0" smtClean="0">
                <a:latin typeface="Arial" panose="020B0604020202020204" pitchFamily="34" charset="0"/>
                <a:cs typeface="Arial" panose="020B0604020202020204" pitchFamily="34" charset="0"/>
              </a:rPr>
              <a:t>)</a:t>
            </a:r>
          </a:p>
          <a:p>
            <a:pPr eaLnBrk="0" fontAlgn="base" hangingPunct="0">
              <a:spcBef>
                <a:spcPct val="20000"/>
              </a:spcBef>
              <a:spcAft>
                <a:spcPct val="0"/>
              </a:spcAft>
            </a:pPr>
            <a:endParaRPr lang="el-GR" altLang="el-GR" sz="2000" dirty="0" smtClean="0">
              <a:solidFill>
                <a:prstClr val="black"/>
              </a:solidFill>
              <a:latin typeface="Arial" panose="020B0604020202020204" pitchFamily="34" charset="0"/>
              <a:cs typeface="Arial" panose="020B0604020202020204" pitchFamily="34" charset="0"/>
            </a:endParaRPr>
          </a:p>
          <a:p>
            <a:pPr lvl="0" eaLnBrk="0" fontAlgn="base" hangingPunct="0">
              <a:spcBef>
                <a:spcPct val="20000"/>
              </a:spcBef>
              <a:spcAft>
                <a:spcPct val="0"/>
              </a:spcAft>
            </a:pPr>
            <a:r>
              <a:rPr lang="el-GR" altLang="el-GR" sz="2400" dirty="0" smtClean="0">
                <a:solidFill>
                  <a:prstClr val="black"/>
                </a:solidFill>
                <a:latin typeface="Arial" panose="020B0604020202020204" pitchFamily="34" charset="0"/>
                <a:cs typeface="Arial" panose="020B0604020202020204" pitchFamily="34" charset="0"/>
              </a:rPr>
              <a:t>Το </a:t>
            </a:r>
            <a:r>
              <a:rPr lang="el-GR" altLang="el-GR" sz="2400" i="1" dirty="0">
                <a:solidFill>
                  <a:prstClr val="black"/>
                </a:solidFill>
                <a:latin typeface="Arial" panose="020B0604020202020204" pitchFamily="34" charset="0"/>
                <a:cs typeface="Arial" panose="020B0604020202020204" pitchFamily="34" charset="0"/>
              </a:rPr>
              <a:t>UTM </a:t>
            </a:r>
            <a:r>
              <a:rPr lang="el-GR" altLang="el-GR" sz="2400" dirty="0">
                <a:solidFill>
                  <a:prstClr val="black"/>
                </a:solidFill>
                <a:latin typeface="Arial" panose="020B0604020202020204" pitchFamily="34" charset="0"/>
                <a:cs typeface="Arial" panose="020B0604020202020204" pitchFamily="34" charset="0"/>
              </a:rPr>
              <a:t>σύστημα συντεταγμένων, που χρησιμοποιεί την </a:t>
            </a:r>
            <a:r>
              <a:rPr lang="el-GR" altLang="el-GR" sz="2400" i="1" dirty="0" err="1">
                <a:solidFill>
                  <a:prstClr val="black"/>
                </a:solidFill>
                <a:latin typeface="Arial" panose="020B0604020202020204" pitchFamily="34" charset="0"/>
                <a:cs typeface="Arial" panose="020B0604020202020204" pitchFamily="34" charset="0"/>
              </a:rPr>
              <a:t>Transverse</a:t>
            </a:r>
            <a:r>
              <a:rPr lang="el-GR" altLang="el-GR" sz="2400" i="1" dirty="0">
                <a:solidFill>
                  <a:prstClr val="black"/>
                </a:solidFill>
                <a:latin typeface="Arial" panose="020B0604020202020204" pitchFamily="34" charset="0"/>
                <a:cs typeface="Arial" panose="020B0604020202020204" pitchFamily="34" charset="0"/>
              </a:rPr>
              <a:t> </a:t>
            </a:r>
            <a:r>
              <a:rPr lang="el-GR" altLang="el-GR" sz="2400" i="1" dirty="0" err="1">
                <a:solidFill>
                  <a:prstClr val="black"/>
                </a:solidFill>
                <a:latin typeface="Arial" panose="020B0604020202020204" pitchFamily="34" charset="0"/>
                <a:cs typeface="Arial" panose="020B0604020202020204" pitchFamily="34" charset="0"/>
              </a:rPr>
              <a:t>Mercator</a:t>
            </a:r>
            <a:r>
              <a:rPr lang="el-GR" altLang="el-GR" sz="2400" i="1" dirty="0">
                <a:solidFill>
                  <a:prstClr val="black"/>
                </a:solidFill>
                <a:latin typeface="Arial" panose="020B0604020202020204" pitchFamily="34" charset="0"/>
                <a:cs typeface="Arial" panose="020B0604020202020204" pitchFamily="34" charset="0"/>
              </a:rPr>
              <a:t> </a:t>
            </a:r>
            <a:r>
              <a:rPr lang="el-GR" altLang="el-GR" sz="2400" dirty="0">
                <a:solidFill>
                  <a:prstClr val="black"/>
                </a:solidFill>
                <a:latin typeface="Arial" panose="020B0604020202020204" pitchFamily="34" charset="0"/>
                <a:cs typeface="Arial" panose="020B0604020202020204" pitchFamily="34" charset="0"/>
              </a:rPr>
              <a:t>προβολή, έχει παράγοντα κλίμακας </a:t>
            </a:r>
            <a:r>
              <a:rPr lang="el-GR" altLang="el-GR" sz="2400" dirty="0" smtClean="0">
                <a:solidFill>
                  <a:prstClr val="black"/>
                </a:solidFill>
                <a:latin typeface="Arial" panose="020B0604020202020204" pitchFamily="34" charset="0"/>
                <a:cs typeface="Arial" panose="020B0604020202020204" pitchFamily="34" charset="0"/>
              </a:rPr>
              <a:t>0,9996.</a:t>
            </a:r>
          </a:p>
          <a:p>
            <a:pPr lvl="0" eaLnBrk="0" fontAlgn="base" hangingPunct="0">
              <a:spcBef>
                <a:spcPct val="20000"/>
              </a:spcBef>
              <a:spcAft>
                <a:spcPct val="0"/>
              </a:spcAft>
            </a:pPr>
            <a:r>
              <a:rPr lang="el-GR" altLang="el-GR" sz="2400" dirty="0" smtClean="0">
                <a:solidFill>
                  <a:prstClr val="black"/>
                </a:solidFill>
                <a:latin typeface="Arial" panose="020B0604020202020204" pitchFamily="34" charset="0"/>
                <a:cs typeface="Arial" panose="020B0604020202020204" pitchFamily="34" charset="0"/>
              </a:rPr>
              <a:t>Αντί </a:t>
            </a:r>
            <a:r>
              <a:rPr lang="el-GR" altLang="el-GR" sz="2400" dirty="0">
                <a:solidFill>
                  <a:prstClr val="black"/>
                </a:solidFill>
                <a:latin typeface="Arial" panose="020B0604020202020204" pitchFamily="34" charset="0"/>
                <a:cs typeface="Arial" panose="020B0604020202020204" pitchFamily="34" charset="0"/>
              </a:rPr>
              <a:t>της μονάδας, η κλίμακα κατά μήκος του κεντρικού Μεσημβρινού της προβολής είναι </a:t>
            </a:r>
            <a:r>
              <a:rPr lang="el-GR" altLang="el-GR" sz="2400" dirty="0" smtClean="0">
                <a:solidFill>
                  <a:prstClr val="black"/>
                </a:solidFill>
                <a:latin typeface="Arial" panose="020B0604020202020204" pitchFamily="34" charset="0"/>
                <a:cs typeface="Arial" panose="020B0604020202020204" pitchFamily="34" charset="0"/>
              </a:rPr>
              <a:t>0,9996.</a:t>
            </a:r>
          </a:p>
          <a:p>
            <a:pPr lvl="0" eaLnBrk="0" fontAlgn="base" hangingPunct="0">
              <a:spcBef>
                <a:spcPct val="20000"/>
              </a:spcBef>
              <a:spcAft>
                <a:spcPct val="0"/>
              </a:spcAft>
            </a:pPr>
            <a:r>
              <a:rPr lang="el-GR" altLang="el-GR" sz="2400" dirty="0" smtClean="0">
                <a:solidFill>
                  <a:prstClr val="black"/>
                </a:solidFill>
                <a:latin typeface="Arial" panose="020B0604020202020204" pitchFamily="34" charset="0"/>
                <a:cs typeface="Arial" panose="020B0604020202020204" pitchFamily="34" charset="0"/>
              </a:rPr>
              <a:t>Αυτό </a:t>
            </a:r>
            <a:r>
              <a:rPr lang="el-GR" altLang="el-GR" sz="2400" dirty="0">
                <a:solidFill>
                  <a:prstClr val="black"/>
                </a:solidFill>
                <a:latin typeface="Arial" panose="020B0604020202020204" pitchFamily="34" charset="0"/>
                <a:cs typeface="Arial" panose="020B0604020202020204" pitchFamily="34" charset="0"/>
              </a:rPr>
              <a:t>δημιουργεί δύο σχεδόν παράλληλες γραμμές σε απόσταση περίπου 180</a:t>
            </a:r>
            <a:r>
              <a:rPr lang="el-GR" altLang="el-GR" sz="2400" i="1" dirty="0">
                <a:solidFill>
                  <a:prstClr val="black"/>
                </a:solidFill>
                <a:latin typeface="Arial" panose="020B0604020202020204" pitchFamily="34" charset="0"/>
                <a:cs typeface="Arial" panose="020B0604020202020204" pitchFamily="34" charset="0"/>
              </a:rPr>
              <a:t>Km</a:t>
            </a:r>
            <a:r>
              <a:rPr lang="el-GR" altLang="el-GR" sz="2400" dirty="0">
                <a:solidFill>
                  <a:prstClr val="black"/>
                </a:solidFill>
                <a:latin typeface="Arial" panose="020B0604020202020204" pitchFamily="34" charset="0"/>
                <a:cs typeface="Arial" panose="020B0604020202020204" pitchFamily="34" charset="0"/>
              </a:rPr>
              <a:t>, όπου η κλίμακα ισούται με τη </a:t>
            </a:r>
            <a:r>
              <a:rPr lang="el-GR" altLang="el-GR" sz="2400" dirty="0" smtClean="0">
                <a:solidFill>
                  <a:prstClr val="black"/>
                </a:solidFill>
                <a:latin typeface="Arial" panose="020B0604020202020204" pitchFamily="34" charset="0"/>
                <a:cs typeface="Arial" panose="020B0604020202020204" pitchFamily="34" charset="0"/>
              </a:rPr>
              <a:t>μονάδα.</a:t>
            </a:r>
          </a:p>
          <a:p>
            <a:pPr lvl="0" eaLnBrk="0" fontAlgn="base" hangingPunct="0">
              <a:spcBef>
                <a:spcPct val="20000"/>
              </a:spcBef>
              <a:spcAft>
                <a:spcPct val="0"/>
              </a:spcAft>
            </a:pPr>
            <a:r>
              <a:rPr lang="el-GR" altLang="el-GR" sz="2400" dirty="0" smtClean="0">
                <a:solidFill>
                  <a:prstClr val="black"/>
                </a:solidFill>
                <a:latin typeface="Arial" panose="020B0604020202020204" pitchFamily="34" charset="0"/>
                <a:cs typeface="Arial" panose="020B0604020202020204" pitchFamily="34" charset="0"/>
              </a:rPr>
              <a:t>Ο </a:t>
            </a:r>
            <a:r>
              <a:rPr lang="el-GR" altLang="el-GR" sz="2400" dirty="0">
                <a:solidFill>
                  <a:prstClr val="black"/>
                </a:solidFill>
                <a:latin typeface="Arial" panose="020B0604020202020204" pitchFamily="34" charset="0"/>
                <a:cs typeface="Arial" panose="020B0604020202020204" pitchFamily="34" charset="0"/>
              </a:rPr>
              <a:t>συντελεστής της κλίμακας μειώνει τη συνολική παραμόρφωση που προκαλεί η προβολή στην περιοχή ενδιαφέροντος.</a:t>
            </a:r>
          </a:p>
        </p:txBody>
      </p:sp>
    </p:spTree>
    <p:extLst>
      <p:ext uri="{BB962C8B-B14F-4D97-AF65-F5344CB8AC3E}">
        <p14:creationId xmlns="" xmlns:p14="http://schemas.microsoft.com/office/powerpoint/2010/main" val="420341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lstStyle/>
          <a:p>
            <a:r>
              <a:rPr lang="el-GR" sz="3600" b="1" dirty="0" smtClean="0">
                <a:latin typeface="Arial" panose="020B0604020202020204" pitchFamily="34" charset="0"/>
                <a:cs typeface="Arial" panose="020B0604020202020204" pitchFamily="34" charset="0"/>
              </a:rPr>
              <a:t>Προβολές και Προβολικά Συστήματα που χρησιμοποιούνται στον Ελλαδικό Χώρο</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07504" y="2104256"/>
            <a:ext cx="8856984" cy="4781128"/>
          </a:xfrm>
        </p:spPr>
        <p:txBody>
          <a:bodyPr/>
          <a:lstStyle/>
          <a:p>
            <a:r>
              <a:rPr lang="el-GR" sz="2400" dirty="0">
                <a:latin typeface="Arial" panose="020B0604020202020204" pitchFamily="34" charset="0"/>
                <a:cs typeface="Arial" panose="020B0604020202020204" pitchFamily="34" charset="0"/>
              </a:rPr>
              <a:t>Για τη χαρτογραφική κάλυψη του Ελλαδικού χώρου, χρησιμοποιούνται τα παρακάτω προβολικά συστήματα: </a:t>
            </a:r>
            <a:r>
              <a:rPr lang="el-GR" sz="2400" i="1" dirty="0">
                <a:latin typeface="Arial" panose="020B0604020202020204" pitchFamily="34" charset="0"/>
                <a:cs typeface="Arial" panose="020B0604020202020204" pitchFamily="34" charset="0"/>
              </a:rPr>
              <a:t>η προβολή HATT, το προβολικό σύστημα </a:t>
            </a:r>
            <a:r>
              <a:rPr lang="el-GR" sz="2400" i="1" dirty="0" smtClean="0">
                <a:latin typeface="Arial" panose="020B0604020202020204" pitchFamily="34" charset="0"/>
                <a:cs typeface="Arial" panose="020B0604020202020204" pitchFamily="34" charset="0"/>
              </a:rPr>
              <a:t>3° </a:t>
            </a:r>
            <a:r>
              <a:rPr lang="el-GR" sz="2400" i="1" dirty="0">
                <a:latin typeface="Arial" panose="020B0604020202020204" pitchFamily="34" charset="0"/>
                <a:cs typeface="Arial" panose="020B0604020202020204" pitchFamily="34" charset="0"/>
              </a:rPr>
              <a:t>(ΤΜ3), το προβολικό σύστημα UTM</a:t>
            </a:r>
            <a:r>
              <a:rPr lang="el-GR" sz="2400" i="1" dirty="0" smtClean="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το προβολικό σύστημα ETRF89 και το προβολικό σύστημα ΕΓΣΑ’87</a:t>
            </a:r>
            <a:r>
              <a:rPr lang="el-GR" sz="2400" dirty="0">
                <a:latin typeface="Arial" panose="020B0604020202020204" pitchFamily="34" charset="0"/>
                <a:cs typeface="Arial" panose="020B0604020202020204" pitchFamily="34" charset="0"/>
              </a:rPr>
              <a:t>. </a:t>
            </a:r>
          </a:p>
          <a:p>
            <a:r>
              <a:rPr lang="el-GR" sz="2400" dirty="0">
                <a:latin typeface="Arial" panose="020B0604020202020204" pitchFamily="34" charset="0"/>
                <a:cs typeface="Arial" panose="020B0604020202020204" pitchFamily="34" charset="0"/>
              </a:rPr>
              <a:t>Τα τέσσερα από τα παραπάνω προβολικά συστήματα χρησιμοποιούν κωνικές προβολές </a:t>
            </a:r>
            <a:r>
              <a:rPr lang="el-GR" sz="2400" dirty="0" smtClean="0">
                <a:latin typeface="Arial" panose="020B0604020202020204" pitchFamily="34" charset="0"/>
                <a:cs typeface="Arial" panose="020B0604020202020204" pitchFamily="34" charset="0"/>
              </a:rPr>
              <a:t>και </a:t>
            </a:r>
            <a:r>
              <a:rPr lang="el-GR" sz="2400" dirty="0">
                <a:latin typeface="Arial" panose="020B0604020202020204" pitchFamily="34" charset="0"/>
                <a:cs typeface="Arial" panose="020B0604020202020204" pitchFamily="34" charset="0"/>
              </a:rPr>
              <a:t>πιο συγκεκριμένα την Εγκάρσια </a:t>
            </a:r>
            <a:r>
              <a:rPr lang="el-GR" sz="2400" dirty="0" err="1">
                <a:latin typeface="Arial" panose="020B0604020202020204" pitchFamily="34" charset="0"/>
                <a:cs typeface="Arial" panose="020B0604020202020204" pitchFamily="34" charset="0"/>
              </a:rPr>
              <a:t>Μερκατορική</a:t>
            </a:r>
            <a:r>
              <a:rPr lang="el-GR" sz="2400" dirty="0">
                <a:latin typeface="Arial" panose="020B0604020202020204" pitchFamily="34" charset="0"/>
                <a:cs typeface="Arial" panose="020B0604020202020204" pitchFamily="34" charset="0"/>
              </a:rPr>
              <a:t> προβολή. Το προβολικό σύστημα </a:t>
            </a:r>
            <a:r>
              <a:rPr lang="el-GR" sz="2400" dirty="0" err="1">
                <a:latin typeface="Arial" panose="020B0604020202020204" pitchFamily="34" charset="0"/>
                <a:cs typeface="Arial" panose="020B0604020202020204" pitchFamily="34" charset="0"/>
              </a:rPr>
              <a:t>Hatt</a:t>
            </a:r>
            <a:r>
              <a:rPr lang="el-GR" sz="2400" dirty="0">
                <a:latin typeface="Arial" panose="020B0604020202020204" pitchFamily="34" charset="0"/>
                <a:cs typeface="Arial" panose="020B0604020202020204" pitchFamily="34" charset="0"/>
              </a:rPr>
              <a:t> χρησιμοποιεί επίπεδη προβολή </a:t>
            </a:r>
            <a:r>
              <a:rPr lang="el-GR" sz="2400" dirty="0" err="1" smtClean="0">
                <a:latin typeface="Arial" panose="020B0604020202020204" pitchFamily="34" charset="0"/>
                <a:cs typeface="Arial" panose="020B0604020202020204" pitchFamily="34" charset="0"/>
              </a:rPr>
              <a:t>Poster</a:t>
            </a:r>
            <a:r>
              <a:rPr lang="el-GR" sz="2400" dirty="0" smtClean="0">
                <a:latin typeface="Arial" panose="020B0604020202020204" pitchFamily="34" charset="0"/>
                <a:cs typeface="Arial" panose="020B0604020202020204" pitchFamily="34" charset="0"/>
              </a:rPr>
              <a:t>.</a:t>
            </a:r>
          </a:p>
          <a:p>
            <a:pPr marL="0" indent="0">
              <a:buNone/>
            </a:pPr>
            <a:r>
              <a:rPr lang="el-GR" sz="2400" dirty="0" smtClean="0">
                <a:latin typeface="Arial" panose="020B0604020202020204" pitchFamily="34" charset="0"/>
                <a:cs typeface="Arial" panose="020B0604020202020204" pitchFamily="34" charset="0"/>
              </a:rPr>
              <a:t>Στη </a:t>
            </a:r>
            <a:r>
              <a:rPr lang="el-GR" sz="2400" dirty="0">
                <a:latin typeface="Arial" panose="020B0604020202020204" pitchFamily="34" charset="0"/>
                <a:cs typeface="Arial" panose="020B0604020202020204" pitchFamily="34" charset="0"/>
              </a:rPr>
              <a:t>συνέχεια παρουσιάζονται σε συντομία οι προβολές και τα προβολικά συστήματα που κυρίως χρησιμοποιούνται στην Ελλάδα. </a:t>
            </a:r>
            <a:endParaRPr lang="el-G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56565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88640"/>
            <a:ext cx="9144000" cy="1268760"/>
          </a:xfrm>
        </p:spPr>
        <p:txBody>
          <a:bodyPr/>
          <a:lstStyle/>
          <a:p>
            <a:r>
              <a:rPr lang="el-GR" altLang="el-GR" sz="3600" b="1" dirty="0" smtClean="0"/>
              <a:t>Προβολικά συστήματα που χρησιμοποιούνται στον Ελλαδικό χώρο</a:t>
            </a:r>
            <a:endParaRPr lang="el-GR" altLang="el-GR" sz="3600" dirty="0" smtClean="0"/>
          </a:p>
        </p:txBody>
      </p:sp>
      <p:sp>
        <p:nvSpPr>
          <p:cNvPr id="59395" name="Rectangle 3"/>
          <p:cNvSpPr>
            <a:spLocks noGrp="1" noChangeArrowheads="1"/>
          </p:cNvSpPr>
          <p:nvPr>
            <p:ph idx="1"/>
          </p:nvPr>
        </p:nvSpPr>
        <p:spPr>
          <a:xfrm>
            <a:off x="179512" y="2071389"/>
            <a:ext cx="8784976" cy="4525963"/>
          </a:xfrm>
        </p:spPr>
        <p:txBody>
          <a:bodyPr/>
          <a:lstStyle/>
          <a:p>
            <a:pPr marL="0" indent="0">
              <a:buFontTx/>
              <a:buNone/>
            </a:pPr>
            <a:r>
              <a:rPr lang="el-GR" altLang="el-GR" sz="2400" dirty="0" smtClean="0">
                <a:latin typeface="Arial" panose="020B0604020202020204" pitchFamily="34" charset="0"/>
                <a:cs typeface="Arial" panose="020B0604020202020204" pitchFamily="34" charset="0"/>
              </a:rPr>
              <a:t>Για τη χαρτογραφική κάλυψη του Ελλαδικού χώρου, χρησιμοποιούνται τα παρακάτω προβολικά συστήματα: </a:t>
            </a:r>
          </a:p>
          <a:p>
            <a:pPr marL="0" indent="0">
              <a:buFontTx/>
              <a:buNone/>
            </a:pPr>
            <a:endParaRPr lang="el-GR" altLang="el-GR"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l-GR" altLang="el-GR" sz="2400" b="1" dirty="0">
                <a:latin typeface="Arial" panose="020B0604020202020204" pitchFamily="34" charset="0"/>
                <a:cs typeface="Arial" panose="020B0604020202020204" pitchFamily="34" charset="0"/>
              </a:rPr>
              <a:t>Η</a:t>
            </a:r>
            <a:r>
              <a:rPr lang="el-GR" altLang="el-GR" sz="2400" b="1" dirty="0" smtClean="0">
                <a:latin typeface="Arial" panose="020B0604020202020204" pitchFamily="34" charset="0"/>
                <a:cs typeface="Arial" panose="020B0604020202020204" pitchFamily="34" charset="0"/>
              </a:rPr>
              <a:t> προβολή HATT, </a:t>
            </a:r>
          </a:p>
          <a:p>
            <a:pPr>
              <a:buFont typeface="Arial" panose="020B0604020202020204" pitchFamily="34" charset="0"/>
              <a:buChar char="•"/>
            </a:pPr>
            <a:r>
              <a:rPr lang="el-GR" altLang="el-GR" sz="2400" b="1" dirty="0">
                <a:latin typeface="Arial" panose="020B0604020202020204" pitchFamily="34" charset="0"/>
                <a:cs typeface="Arial" panose="020B0604020202020204" pitchFamily="34" charset="0"/>
              </a:rPr>
              <a:t>Τ</a:t>
            </a:r>
            <a:r>
              <a:rPr lang="el-GR" altLang="el-GR" sz="2400" b="1" dirty="0" smtClean="0">
                <a:latin typeface="Arial" panose="020B0604020202020204" pitchFamily="34" charset="0"/>
                <a:cs typeface="Arial" panose="020B0604020202020204" pitchFamily="34" charset="0"/>
              </a:rPr>
              <a:t>ο προβολικό σύστημα 3° (ΤΜ3), </a:t>
            </a:r>
          </a:p>
          <a:p>
            <a:pPr>
              <a:buFont typeface="Arial" panose="020B0604020202020204" pitchFamily="34" charset="0"/>
              <a:buChar char="•"/>
            </a:pPr>
            <a:r>
              <a:rPr lang="el-GR" altLang="el-GR" sz="2400" b="1" dirty="0">
                <a:latin typeface="Arial" panose="020B0604020202020204" pitchFamily="34" charset="0"/>
                <a:cs typeface="Arial" panose="020B0604020202020204" pitchFamily="34" charset="0"/>
              </a:rPr>
              <a:t>Τ</a:t>
            </a:r>
            <a:r>
              <a:rPr lang="el-GR" altLang="el-GR" sz="2400" b="1" dirty="0" smtClean="0">
                <a:latin typeface="Arial" panose="020B0604020202020204" pitchFamily="34" charset="0"/>
                <a:cs typeface="Arial" panose="020B0604020202020204" pitchFamily="34" charset="0"/>
              </a:rPr>
              <a:t>ο προβολικό σύστημα UTM</a:t>
            </a:r>
          </a:p>
          <a:p>
            <a:pPr>
              <a:buFont typeface="Arial" panose="020B0604020202020204" pitchFamily="34" charset="0"/>
              <a:buChar char="•"/>
            </a:pPr>
            <a:r>
              <a:rPr lang="el-GR" altLang="el-GR" sz="2400" b="1" dirty="0" smtClean="0">
                <a:latin typeface="Arial" panose="020B0604020202020204" pitchFamily="34" charset="0"/>
                <a:cs typeface="Arial" panose="020B0604020202020204" pitchFamily="34" charset="0"/>
              </a:rPr>
              <a:t>και το προβολικό σύστημα ΕΓΣΑ’ 87</a:t>
            </a:r>
            <a:r>
              <a:rPr lang="el-GR" altLang="el-GR" sz="2400" dirty="0" smtClean="0">
                <a:latin typeface="Arial" panose="020B0604020202020204" pitchFamily="34" charset="0"/>
                <a:cs typeface="Arial" panose="020B0604020202020204" pitchFamily="34" charset="0"/>
              </a:rPr>
              <a:t>. </a:t>
            </a:r>
          </a:p>
          <a:p>
            <a:pPr marL="0" indent="0">
              <a:buNone/>
            </a:pPr>
            <a:endParaRPr lang="el-GR" altLang="el-GR" sz="2400" dirty="0" smtClean="0">
              <a:latin typeface="Arial" panose="020B0604020202020204" pitchFamily="34" charset="0"/>
              <a:cs typeface="Arial" panose="020B0604020202020204" pitchFamily="34" charset="0"/>
            </a:endParaRPr>
          </a:p>
          <a:p>
            <a:pPr marL="0" indent="0">
              <a:buFontTx/>
              <a:buNone/>
            </a:pPr>
            <a:r>
              <a:rPr lang="el-GR" altLang="el-GR" sz="2400" dirty="0" smtClean="0">
                <a:latin typeface="Arial" panose="020B0604020202020204" pitchFamily="34" charset="0"/>
                <a:cs typeface="Arial" panose="020B0604020202020204" pitchFamily="34" charset="0"/>
              </a:rPr>
              <a:t>Παρακάτω παρουσιάζονται σε συντομία αυτά τα προβολικά συστήματα.</a:t>
            </a:r>
            <a:endParaRPr lang="el-GR" altLang="el-GR" sz="2400"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03299"/>
            <a:ext cx="9144000" cy="633413"/>
          </a:xfrm>
        </p:spPr>
        <p:txBody>
          <a:bodyPr/>
          <a:lstStyle/>
          <a:p>
            <a:r>
              <a:rPr lang="el-GR" altLang="el-GR" sz="4000" b="1" dirty="0" smtClean="0">
                <a:latin typeface="Arial" panose="020B0604020202020204" pitchFamily="34" charset="0"/>
                <a:cs typeface="Arial" panose="020B0604020202020204" pitchFamily="34" charset="0"/>
              </a:rPr>
              <a:t>Προβολικό σύστημα HATT </a:t>
            </a:r>
            <a:r>
              <a:rPr lang="el-GR" altLang="el-GR" sz="3200" b="1" dirty="0" smtClean="0">
                <a:latin typeface="Arial" panose="020B0604020202020204" pitchFamily="34" charset="0"/>
                <a:cs typeface="Arial" panose="020B0604020202020204" pitchFamily="34" charset="0"/>
              </a:rPr>
              <a:t>(1)</a:t>
            </a:r>
            <a:endParaRPr lang="el-GR" altLang="el-GR" b="1" dirty="0" smtClean="0">
              <a:latin typeface="Arial" panose="020B0604020202020204" pitchFamily="34" charset="0"/>
              <a:cs typeface="Arial" panose="020B0604020202020204" pitchFamily="34" charset="0"/>
            </a:endParaRPr>
          </a:p>
        </p:txBody>
      </p:sp>
      <p:sp>
        <p:nvSpPr>
          <p:cNvPr id="60419" name="Rectangle 3"/>
          <p:cNvSpPr>
            <a:spLocks noGrp="1" noChangeArrowheads="1"/>
          </p:cNvSpPr>
          <p:nvPr>
            <p:ph idx="1"/>
          </p:nvPr>
        </p:nvSpPr>
        <p:spPr>
          <a:xfrm>
            <a:off x="107504" y="1916856"/>
            <a:ext cx="8928992" cy="4536480"/>
          </a:xfrm>
        </p:spPr>
        <p:txBody>
          <a:bodyPr/>
          <a:lstStyle/>
          <a:p>
            <a:r>
              <a:rPr lang="el-GR" altLang="el-GR" sz="2400" dirty="0" smtClean="0">
                <a:latin typeface="Arial" panose="020B0604020202020204" pitchFamily="34" charset="0"/>
                <a:cs typeface="Arial" panose="020B0604020202020204" pitchFamily="34" charset="0"/>
              </a:rPr>
              <a:t>Όνομα προβολικού συστήματος:</a:t>
            </a:r>
          </a:p>
          <a:p>
            <a:r>
              <a:rPr lang="el-GR" altLang="el-GR" sz="2400" dirty="0" err="1" smtClean="0">
                <a:latin typeface="Arial" panose="020B0604020202020204" pitchFamily="34" charset="0"/>
                <a:cs typeface="Arial" panose="020B0604020202020204" pitchFamily="34" charset="0"/>
              </a:rPr>
              <a:t>Ισαπέχουσα</a:t>
            </a:r>
            <a:r>
              <a:rPr lang="el-GR" altLang="el-GR" sz="2400" dirty="0" smtClean="0">
                <a:latin typeface="Arial" panose="020B0604020202020204" pitchFamily="34" charset="0"/>
                <a:cs typeface="Arial" panose="020B0604020202020204" pitchFamily="34" charset="0"/>
              </a:rPr>
              <a:t> αζιμουθιακή προβολή του HATT</a:t>
            </a:r>
          </a:p>
          <a:p>
            <a:r>
              <a:rPr lang="el-GR" altLang="el-GR" sz="2400" dirty="0" smtClean="0">
                <a:latin typeface="Arial" panose="020B0604020202020204" pitchFamily="34" charset="0"/>
                <a:cs typeface="Arial" panose="020B0604020202020204" pitchFamily="34" charset="0"/>
              </a:rPr>
              <a:t>Γεωδαιτικό </a:t>
            </a:r>
            <a:r>
              <a:rPr lang="el-GR" altLang="el-GR" sz="2400" dirty="0" err="1" smtClean="0">
                <a:latin typeface="Arial" panose="020B0604020202020204" pitchFamily="34" charset="0"/>
                <a:cs typeface="Arial" panose="020B0604020202020204" pitchFamily="34" charset="0"/>
              </a:rPr>
              <a:t>Datum</a:t>
            </a:r>
            <a:r>
              <a:rPr lang="el-GR" altLang="el-GR" sz="2400" dirty="0" smtClean="0">
                <a:latin typeface="Arial" panose="020B0604020202020204" pitchFamily="34" charset="0"/>
                <a:cs typeface="Arial" panose="020B0604020202020204" pitchFamily="34" charset="0"/>
              </a:rPr>
              <a:t>: Ελληνικό, με αφετηρία το Αστεροσκοπείο Αθηνών</a:t>
            </a:r>
          </a:p>
          <a:p>
            <a:r>
              <a:rPr lang="el-GR" altLang="el-GR" sz="2400" dirty="0" smtClean="0">
                <a:latin typeface="Arial" panose="020B0604020202020204" pitchFamily="34" charset="0"/>
                <a:cs typeface="Arial" panose="020B0604020202020204" pitchFamily="34" charset="0"/>
              </a:rPr>
              <a:t>Ελλειψοειδές αναφοράς: </a:t>
            </a:r>
            <a:r>
              <a:rPr lang="el-GR" altLang="el-GR" sz="2400" dirty="0" err="1" smtClean="0">
                <a:latin typeface="Arial" panose="020B0604020202020204" pitchFamily="34" charset="0"/>
                <a:cs typeface="Arial" panose="020B0604020202020204" pitchFamily="34" charset="0"/>
              </a:rPr>
              <a:t>Bessel</a:t>
            </a:r>
            <a:endParaRPr lang="el-GR" altLang="el-GR" sz="2400" dirty="0" smtClean="0">
              <a:latin typeface="Arial" panose="020B0604020202020204" pitchFamily="34" charset="0"/>
              <a:cs typeface="Arial" panose="020B0604020202020204" pitchFamily="34" charset="0"/>
            </a:endParaRPr>
          </a:p>
          <a:p>
            <a:r>
              <a:rPr lang="el-GR" altLang="el-GR" sz="2400" dirty="0" smtClean="0">
                <a:latin typeface="Arial" panose="020B0604020202020204" pitchFamily="34" charset="0"/>
                <a:cs typeface="Arial" panose="020B0604020202020204" pitchFamily="34" charset="0"/>
              </a:rPr>
              <a:t>Μεγάλος </a:t>
            </a:r>
            <a:r>
              <a:rPr lang="el-GR" altLang="el-GR" sz="2400" dirty="0" err="1" smtClean="0">
                <a:latin typeface="Arial" panose="020B0604020202020204" pitchFamily="34" charset="0"/>
                <a:cs typeface="Arial" panose="020B0604020202020204" pitchFamily="34" charset="0"/>
              </a:rPr>
              <a:t>ημιάξονας</a:t>
            </a:r>
            <a:r>
              <a:rPr lang="el-GR" altLang="el-GR" sz="2400" dirty="0" smtClean="0">
                <a:latin typeface="Arial" panose="020B0604020202020204" pitchFamily="34" charset="0"/>
                <a:cs typeface="Arial" panose="020B0604020202020204" pitchFamily="34" charset="0"/>
              </a:rPr>
              <a:t> ελλειψοειδούς a: 6377397,155m</a:t>
            </a:r>
          </a:p>
          <a:p>
            <a:r>
              <a:rPr lang="el-GR" altLang="el-GR" sz="2400" dirty="0" err="1" smtClean="0">
                <a:latin typeface="Arial" panose="020B0604020202020204" pitchFamily="34" charset="0"/>
                <a:cs typeface="Arial" panose="020B0604020202020204" pitchFamily="34" charset="0"/>
              </a:rPr>
              <a:t>Επιπλάτυνση</a:t>
            </a:r>
            <a:r>
              <a:rPr lang="el-GR" altLang="el-GR" sz="2400" dirty="0" smtClean="0">
                <a:latin typeface="Arial" panose="020B0604020202020204" pitchFamily="34" charset="0"/>
                <a:cs typeface="Arial" panose="020B0604020202020204" pitchFamily="34" charset="0"/>
              </a:rPr>
              <a:t> ελλειψοειδούς 1/f: 1/299,1528128</a:t>
            </a:r>
          </a:p>
          <a:p>
            <a:r>
              <a:rPr lang="el-GR" altLang="el-GR" sz="2400" dirty="0" smtClean="0">
                <a:latin typeface="Arial" panose="020B0604020202020204" pitchFamily="34" charset="0"/>
                <a:cs typeface="Arial" panose="020B0604020202020204" pitchFamily="34" charset="0"/>
              </a:rPr>
              <a:t>Διαστάσεις φύλλων χάρτη: 30’x30’</a:t>
            </a:r>
          </a:p>
          <a:p>
            <a:r>
              <a:rPr lang="el-GR" altLang="el-GR" sz="2400" dirty="0" smtClean="0">
                <a:latin typeface="Arial" panose="020B0604020202020204" pitchFamily="34" charset="0"/>
                <a:cs typeface="Arial" panose="020B0604020202020204" pitchFamily="34" charset="0"/>
              </a:rPr>
              <a:t>Πλήθος φύλλων χάρτη: 130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203299"/>
            <a:ext cx="9144000" cy="633413"/>
          </a:xfrm>
        </p:spPr>
        <p:txBody>
          <a:bodyPr/>
          <a:lstStyle/>
          <a:p>
            <a:r>
              <a:rPr lang="el-GR" altLang="el-GR" sz="4000" b="1" dirty="0" smtClean="0">
                <a:latin typeface="Arial" panose="020B0604020202020204" pitchFamily="34" charset="0"/>
                <a:cs typeface="Arial" panose="020B0604020202020204" pitchFamily="34" charset="0"/>
              </a:rPr>
              <a:t>Προβολικό σύστημα HATT </a:t>
            </a:r>
            <a:r>
              <a:rPr lang="el-GR" altLang="el-GR" sz="3200" b="1" dirty="0" smtClean="0">
                <a:latin typeface="Arial" panose="020B0604020202020204" pitchFamily="34" charset="0"/>
                <a:cs typeface="Arial" panose="020B0604020202020204" pitchFamily="34" charset="0"/>
              </a:rPr>
              <a:t>(2)</a:t>
            </a:r>
            <a:endParaRPr lang="el-GR" altLang="el-GR" b="1" dirty="0" smtClean="0">
              <a:latin typeface="Arial" panose="020B0604020202020204" pitchFamily="34" charset="0"/>
              <a:cs typeface="Arial" panose="020B0604020202020204" pitchFamily="34" charset="0"/>
            </a:endParaRPr>
          </a:p>
        </p:txBody>
      </p:sp>
      <p:sp>
        <p:nvSpPr>
          <p:cNvPr id="5" name="Ορθογώνιο 4"/>
          <p:cNvSpPr/>
          <p:nvPr/>
        </p:nvSpPr>
        <p:spPr>
          <a:xfrm>
            <a:off x="107504" y="1803588"/>
            <a:ext cx="8856984" cy="4745915"/>
          </a:xfrm>
          <a:prstGeom prst="rect">
            <a:avLst/>
          </a:prstGeom>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Με το προβολικό σύστημα HATT, ο Ελλαδικός χώρος καλύπτεται από 130 τραπέζια μεγέθους 30’x30’. </a:t>
            </a:r>
            <a:endParaRPr lang="el-GR" altLang="el-GR" sz="2400" dirty="0" smtClean="0">
              <a:solidFill>
                <a:prstClr val="black"/>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Κάθε </a:t>
            </a:r>
            <a:r>
              <a:rPr lang="el-GR" altLang="el-GR" sz="2400" dirty="0">
                <a:solidFill>
                  <a:prstClr val="black"/>
                </a:solidFill>
                <a:latin typeface="Arial" panose="020B0604020202020204" pitchFamily="34" charset="0"/>
                <a:cs typeface="Arial" panose="020B0604020202020204" pitchFamily="34" charset="0"/>
              </a:rPr>
              <a:t>τραπέζιο έχει το δικό του σύστημα συντεταγμένων και το δικό του Κέντρο Φύλλου Χάρτη (ΚΦΧ), το οποίο είναι το σημείο επαφής μεταξύ ελλειψοειδούς και επιπέδου του </a:t>
            </a:r>
            <a:r>
              <a:rPr lang="el-GR" altLang="el-GR" sz="2400" dirty="0" smtClean="0">
                <a:solidFill>
                  <a:prstClr val="black"/>
                </a:solidFill>
                <a:latin typeface="Arial" panose="020B0604020202020204" pitchFamily="34" charset="0"/>
                <a:cs typeface="Arial" panose="020B0604020202020204" pitchFamily="34" charset="0"/>
              </a:rPr>
              <a:t>χάρτη.</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Μέσα </a:t>
            </a:r>
            <a:r>
              <a:rPr lang="el-GR" altLang="el-GR" sz="2400" dirty="0">
                <a:solidFill>
                  <a:prstClr val="black"/>
                </a:solidFill>
                <a:latin typeface="Arial" panose="020B0604020202020204" pitchFamily="34" charset="0"/>
                <a:cs typeface="Arial" panose="020B0604020202020204" pitchFamily="34" charset="0"/>
              </a:rPr>
              <a:t>στο ίδιο φύλλο χάρτη οι παραμορφώσεις των γωνιών και των εμβαδών είναι πολύ μικρές (αμελητέες), ενώ διατηρούνται οι αποστάσεις από το ΚΦΧ προς κάθε σημείο του Φύλλου </a:t>
            </a:r>
            <a:r>
              <a:rPr lang="el-GR" altLang="el-GR" sz="2400" dirty="0" smtClean="0">
                <a:solidFill>
                  <a:prstClr val="black"/>
                </a:solidFill>
                <a:latin typeface="Arial" panose="020B0604020202020204" pitchFamily="34" charset="0"/>
                <a:cs typeface="Arial" panose="020B0604020202020204" pitchFamily="34" charset="0"/>
              </a:rPr>
              <a:t>Χάρτη.</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Για </a:t>
            </a:r>
            <a:r>
              <a:rPr lang="el-GR" altLang="el-GR" sz="2400" dirty="0">
                <a:solidFill>
                  <a:prstClr val="black"/>
                </a:solidFill>
                <a:latin typeface="Arial" panose="020B0604020202020204" pitchFamily="34" charset="0"/>
                <a:cs typeface="Arial" panose="020B0604020202020204" pitchFamily="34" charset="0"/>
              </a:rPr>
              <a:t>τυχαίες αποστάσεις, οι μέγιστες παραμορφώσεις εκδηλώνονται στα άκρα του χάρτη, χωρίς όμως να ξεπερνούν το 0,000005.</a:t>
            </a:r>
          </a:p>
        </p:txBody>
      </p:sp>
    </p:spTree>
    <p:extLst>
      <p:ext uri="{BB962C8B-B14F-4D97-AF65-F5344CB8AC3E}">
        <p14:creationId xmlns="" xmlns:p14="http://schemas.microsoft.com/office/powerpoint/2010/main" val="225120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2232025" y="333375"/>
            <a:ext cx="4681538" cy="793750"/>
          </a:xfrm>
        </p:spPr>
        <p:txBody>
          <a:bodyPr/>
          <a:lstStyle/>
          <a:p>
            <a:pPr eaLnBrk="1" hangingPunct="1"/>
            <a:r>
              <a:rPr lang="el-GR" altLang="el-GR" b="1" smtClean="0">
                <a:latin typeface="Arial" charset="0"/>
                <a:cs typeface="Arial" charset="0"/>
              </a:rPr>
              <a:t>Χρηματοδότηση</a:t>
            </a:r>
          </a:p>
        </p:txBody>
      </p:sp>
      <p:sp>
        <p:nvSpPr>
          <p:cNvPr id="17411" name="Θέση περιεχομένου 2"/>
          <p:cNvSpPr>
            <a:spLocks noGrp="1"/>
          </p:cNvSpPr>
          <p:nvPr>
            <p:ph idx="1"/>
          </p:nvPr>
        </p:nvSpPr>
        <p:spPr>
          <a:xfrm>
            <a:off x="179388" y="1412875"/>
            <a:ext cx="8713787" cy="3600450"/>
          </a:xfrm>
        </p:spPr>
        <p:txBody>
          <a:bodyPr/>
          <a:lstStyle/>
          <a:p>
            <a:pPr eaLnBrk="1" hangingPunct="1"/>
            <a:r>
              <a:rPr lang="el-GR" altLang="el-GR" sz="2400" smtClean="0">
                <a:latin typeface="Arial" charset="0"/>
                <a:cs typeface="Arial" charset="0"/>
              </a:rPr>
              <a:t>Το παρόν εκπαιδευτικό υλικό έχει αναπτυχθεί στα πλαίσια του εκπαιδευτικού έργου του διδάσκοντα.</a:t>
            </a:r>
            <a:endParaRPr lang="en-US" altLang="el-GR" sz="2400" smtClean="0">
              <a:latin typeface="Arial" charset="0"/>
              <a:cs typeface="Arial" charset="0"/>
            </a:endParaRPr>
          </a:p>
          <a:p>
            <a:pPr eaLnBrk="1" hangingPunct="1"/>
            <a:r>
              <a:rPr lang="el-GR" altLang="el-GR" sz="2400" smtClean="0">
                <a:latin typeface="Arial" charset="0"/>
                <a:cs typeface="Arial" charset="0"/>
              </a:rPr>
              <a:t>Το έργο «</a:t>
            </a:r>
            <a:r>
              <a:rPr lang="el-GR" altLang="el-GR" sz="2400" b="1" smtClean="0">
                <a:latin typeface="Arial" charset="0"/>
                <a:cs typeface="Arial" charset="0"/>
              </a:rPr>
              <a:t>Ανοικτά Ακαδημαϊκά Μαθήματα στο Πανεπιστήμιο Πατρών</a:t>
            </a:r>
            <a:r>
              <a:rPr lang="el-GR" altLang="el-GR" sz="2400" smtClean="0">
                <a:latin typeface="Arial" charset="0"/>
                <a:cs typeface="Arial" charset="0"/>
              </a:rPr>
              <a:t>» έχει χρηματοδοτήσει μόνο τη αναδιαμόρφωση του εκπαιδευτικού υλικού. </a:t>
            </a:r>
          </a:p>
          <a:p>
            <a:pPr eaLnBrk="1" hangingPunct="1"/>
            <a:r>
              <a:rPr lang="el-GR" altLang="el-GR" sz="2400" smtClean="0">
                <a:latin typeface="Arial" charset="0"/>
                <a:cs typeface="Arial"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altLang="el-GR" smtClean="0"/>
          </a:p>
        </p:txBody>
      </p:sp>
      <p:pic>
        <p:nvPicPr>
          <p:cNvPr id="17412"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4938" y="5127625"/>
            <a:ext cx="6480175" cy="154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07504" y="1999382"/>
            <a:ext cx="8856984" cy="4525962"/>
          </a:xfrm>
        </p:spPr>
        <p:txBody>
          <a:bodyPr/>
          <a:lstStyle/>
          <a:p>
            <a:pPr marL="0" indent="0">
              <a:buNone/>
            </a:pPr>
            <a:r>
              <a:rPr lang="el-GR" altLang="el-GR" sz="2400" dirty="0">
                <a:solidFill>
                  <a:prstClr val="black"/>
                </a:solidFill>
                <a:latin typeface="Arial" panose="020B0604020202020204" pitchFamily="34" charset="0"/>
                <a:cs typeface="Arial" panose="020B0604020202020204" pitchFamily="34" charset="0"/>
              </a:rPr>
              <a:t>Συχνά μια περιοχή έρευνας, δεν καλύπτεται πλήρως από ένα μόνο φύλλο χάρτη και χρειάζεται να συνδυαστούν δυο ή περισσότερα φύλλα. Σε αυτήν την περίπτωση χρειάζεται μετατροπή των συντεταγμένων σε ένα νέο και ενιαίο σύστημα αξόνων, ενώ επίσης αυξάνονται οι παραμορφώσεις γωνιών, επιφανειών και </a:t>
            </a:r>
            <a:r>
              <a:rPr lang="el-GR" altLang="el-GR" sz="2400" dirty="0" smtClean="0">
                <a:solidFill>
                  <a:prstClr val="black"/>
                </a:solidFill>
                <a:latin typeface="Arial" panose="020B0604020202020204" pitchFamily="34" charset="0"/>
                <a:cs typeface="Arial" panose="020B0604020202020204" pitchFamily="34" charset="0"/>
              </a:rPr>
              <a:t>αποστάσεων.</a:t>
            </a:r>
          </a:p>
          <a:p>
            <a:pPr marL="0" indent="0">
              <a:buNone/>
            </a:pPr>
            <a:r>
              <a:rPr lang="el-GR" altLang="el-GR" sz="2400" dirty="0" smtClean="0">
                <a:solidFill>
                  <a:prstClr val="black"/>
                </a:solidFill>
                <a:latin typeface="Arial" panose="020B0604020202020204" pitchFamily="34" charset="0"/>
                <a:cs typeface="Arial" panose="020B0604020202020204" pitchFamily="34" charset="0"/>
              </a:rPr>
              <a:t>Εξαιτίας </a:t>
            </a:r>
            <a:r>
              <a:rPr lang="el-GR" altLang="el-GR" sz="2400" dirty="0">
                <a:solidFill>
                  <a:prstClr val="black"/>
                </a:solidFill>
                <a:latin typeface="Arial" panose="020B0604020202020204" pitchFamily="34" charset="0"/>
                <a:cs typeface="Arial" panose="020B0604020202020204" pitchFamily="34" charset="0"/>
              </a:rPr>
              <a:t>αυτών των προβλημάτων, το σύστημα HATT τείνει να καταργηθεί, με την έννοια ότι δε χρησιμοποιείται στην παραγωγή νέων χαρτών. Ωστόσο, η ΓΥΣ διαθέτει ακόμα παλαιούς χάρτες σε σύστημα HATT, υπό κλίμακες 1:100.000, 1:50.000 και 1:5.000.</a:t>
            </a:r>
          </a:p>
        </p:txBody>
      </p:sp>
      <p:sp>
        <p:nvSpPr>
          <p:cNvPr id="5" name="Rectangle 2"/>
          <p:cNvSpPr>
            <a:spLocks noGrp="1" noChangeArrowheads="1"/>
          </p:cNvSpPr>
          <p:nvPr>
            <p:ph type="title"/>
          </p:nvPr>
        </p:nvSpPr>
        <p:spPr>
          <a:xfrm>
            <a:off x="0" y="203299"/>
            <a:ext cx="9144000" cy="633413"/>
          </a:xfrm>
        </p:spPr>
        <p:txBody>
          <a:bodyPr/>
          <a:lstStyle/>
          <a:p>
            <a:r>
              <a:rPr lang="el-GR" altLang="el-GR" sz="4000" b="1" dirty="0" smtClean="0">
                <a:latin typeface="Arial" panose="020B0604020202020204" pitchFamily="34" charset="0"/>
                <a:cs typeface="Arial" panose="020B0604020202020204" pitchFamily="34" charset="0"/>
              </a:rPr>
              <a:t>Προβολικό σύστημα HATT </a:t>
            </a:r>
            <a:r>
              <a:rPr lang="el-GR" altLang="el-GR" sz="3200" b="1" dirty="0" smtClean="0">
                <a:latin typeface="Arial" panose="020B0604020202020204" pitchFamily="34" charset="0"/>
                <a:cs typeface="Arial" panose="020B0604020202020204" pitchFamily="34" charset="0"/>
              </a:rPr>
              <a:t>(3)</a:t>
            </a:r>
            <a:endParaRPr lang="el-GR" altLang="el-GR"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164" y="188640"/>
            <a:ext cx="9144000" cy="1152128"/>
          </a:xfrm>
        </p:spPr>
        <p:txBody>
          <a:bodyPr/>
          <a:lstStyle/>
          <a:p>
            <a:r>
              <a:rPr lang="el-GR" altLang="el-GR" sz="4000" b="1" dirty="0">
                <a:latin typeface="Arial" panose="020B0604020202020204" pitchFamily="34" charset="0"/>
                <a:cs typeface="Arial" panose="020B0604020202020204" pitchFamily="34" charset="0"/>
              </a:rPr>
              <a:t>Προβολικό σύστημα 3 </a:t>
            </a:r>
            <a:r>
              <a:rPr lang="el-GR" altLang="el-GR" sz="4000" b="1" dirty="0" smtClean="0">
                <a:latin typeface="Arial" panose="020B0604020202020204" pitchFamily="34" charset="0"/>
                <a:cs typeface="Arial" panose="020B0604020202020204" pitchFamily="34" charset="0"/>
              </a:rPr>
              <a:t>μοιρών</a:t>
            </a:r>
            <a:br>
              <a:rPr lang="el-GR" altLang="el-GR" sz="4000" b="1" dirty="0" smtClean="0">
                <a:latin typeface="Arial" panose="020B0604020202020204" pitchFamily="34" charset="0"/>
                <a:cs typeface="Arial" panose="020B0604020202020204" pitchFamily="34" charset="0"/>
              </a:rPr>
            </a:br>
            <a:r>
              <a:rPr lang="el-GR" altLang="el-GR" sz="4000" b="1" dirty="0" smtClean="0">
                <a:latin typeface="Arial" panose="020B0604020202020204" pitchFamily="34" charset="0"/>
                <a:cs typeface="Arial" panose="020B0604020202020204" pitchFamily="34" charset="0"/>
              </a:rPr>
              <a:t>(ΕΜΠ </a:t>
            </a:r>
            <a:r>
              <a:rPr lang="el-GR" altLang="el-GR" sz="4000" b="1" dirty="0">
                <a:latin typeface="Arial" panose="020B0604020202020204" pitchFamily="34" charset="0"/>
                <a:cs typeface="Arial" panose="020B0604020202020204" pitchFamily="34" charset="0"/>
              </a:rPr>
              <a:t>3ο ή ΤΜ3ο</a:t>
            </a:r>
            <a:r>
              <a:rPr lang="el-GR" altLang="el-GR" sz="4000" b="1" dirty="0" smtClean="0">
                <a:latin typeface="Arial" panose="020B0604020202020204" pitchFamily="34" charset="0"/>
                <a:cs typeface="Arial" panose="020B0604020202020204" pitchFamily="34" charset="0"/>
              </a:rPr>
              <a:t>) </a:t>
            </a:r>
            <a:r>
              <a:rPr lang="el-GR" altLang="el-GR" sz="3200" b="1" dirty="0" smtClean="0">
                <a:latin typeface="Arial" panose="020B0604020202020204" pitchFamily="34" charset="0"/>
                <a:cs typeface="Arial" panose="020B0604020202020204" pitchFamily="34" charset="0"/>
              </a:rPr>
              <a:t>(1)</a:t>
            </a:r>
            <a:endParaRPr lang="el-GR" altLang="el-GR" sz="3200" b="1" dirty="0">
              <a:latin typeface="Arial" panose="020B0604020202020204" pitchFamily="34" charset="0"/>
              <a:cs typeface="Arial" panose="020B0604020202020204" pitchFamily="34" charset="0"/>
            </a:endParaRPr>
          </a:p>
        </p:txBody>
      </p:sp>
      <p:sp>
        <p:nvSpPr>
          <p:cNvPr id="62467" name="Rectangle 3"/>
          <p:cNvSpPr>
            <a:spLocks noGrp="1" noChangeArrowheads="1"/>
          </p:cNvSpPr>
          <p:nvPr>
            <p:ph idx="1"/>
          </p:nvPr>
        </p:nvSpPr>
        <p:spPr>
          <a:xfrm>
            <a:off x="107504" y="1783358"/>
            <a:ext cx="8928992" cy="4525962"/>
          </a:xfrm>
        </p:spPr>
        <p:txBody>
          <a:bodyPr/>
          <a:lstStyle/>
          <a:p>
            <a:r>
              <a:rPr lang="el-GR" altLang="el-GR" sz="2400" dirty="0">
                <a:solidFill>
                  <a:prstClr val="black"/>
                </a:solidFill>
                <a:latin typeface="Arial" panose="020B0604020202020204" pitchFamily="34" charset="0"/>
                <a:cs typeface="Arial" panose="020B0604020202020204" pitchFamily="34" charset="0"/>
              </a:rPr>
              <a:t>Όνομα προβολικού συστήματος: Εγκάρσια </a:t>
            </a:r>
            <a:r>
              <a:rPr lang="el-GR" altLang="el-GR" sz="2400" dirty="0" err="1">
                <a:solidFill>
                  <a:prstClr val="black"/>
                </a:solidFill>
                <a:latin typeface="Arial" panose="020B0604020202020204" pitchFamily="34" charset="0"/>
                <a:cs typeface="Arial" panose="020B0604020202020204" pitchFamily="34" charset="0"/>
              </a:rPr>
              <a:t>Μερκατορική</a:t>
            </a:r>
            <a:endParaRPr lang="el-GR" altLang="el-GR" sz="2400" dirty="0">
              <a:solidFill>
                <a:prstClr val="black"/>
              </a:solidFill>
              <a:latin typeface="Arial" panose="020B0604020202020204" pitchFamily="34" charset="0"/>
              <a:cs typeface="Arial" panose="020B0604020202020204" pitchFamily="34" charset="0"/>
            </a:endParaRPr>
          </a:p>
          <a:p>
            <a:r>
              <a:rPr lang="el-GR" altLang="el-GR" sz="2400" dirty="0">
                <a:solidFill>
                  <a:prstClr val="black"/>
                </a:solidFill>
                <a:latin typeface="Arial" panose="020B0604020202020204" pitchFamily="34" charset="0"/>
                <a:cs typeface="Arial" panose="020B0604020202020204" pitchFamily="34" charset="0"/>
              </a:rPr>
              <a:t>Προβολή 3 μοιρών (</a:t>
            </a:r>
            <a:r>
              <a:rPr lang="el-GR" altLang="el-GR" sz="2400" dirty="0" err="1">
                <a:solidFill>
                  <a:prstClr val="black"/>
                </a:solidFill>
                <a:latin typeface="Arial" panose="020B0604020202020204" pitchFamily="34" charset="0"/>
                <a:cs typeface="Arial" panose="020B0604020202020204" pitchFamily="34" charset="0"/>
              </a:rPr>
              <a:t>Transverse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Mercator</a:t>
            </a:r>
            <a:r>
              <a:rPr lang="el-GR" altLang="el-GR" sz="2400" dirty="0">
                <a:solidFill>
                  <a:prstClr val="black"/>
                </a:solidFill>
                <a:latin typeface="Arial" panose="020B0604020202020204" pitchFamily="34" charset="0"/>
                <a:cs typeface="Arial" panose="020B0604020202020204" pitchFamily="34" charset="0"/>
              </a:rPr>
              <a:t> 3o)</a:t>
            </a:r>
          </a:p>
          <a:p>
            <a:r>
              <a:rPr lang="el-GR" altLang="el-GR" sz="2400" dirty="0">
                <a:solidFill>
                  <a:prstClr val="black"/>
                </a:solidFill>
                <a:latin typeface="Arial" panose="020B0604020202020204" pitchFamily="34" charset="0"/>
                <a:cs typeface="Arial" panose="020B0604020202020204" pitchFamily="34" charset="0"/>
              </a:rPr>
              <a:t>Γεωδαιτικό </a:t>
            </a:r>
            <a:r>
              <a:rPr lang="el-GR" altLang="el-GR" sz="2400" dirty="0" err="1">
                <a:solidFill>
                  <a:prstClr val="black"/>
                </a:solidFill>
                <a:latin typeface="Arial" panose="020B0604020202020204" pitchFamily="34" charset="0"/>
                <a:cs typeface="Arial" panose="020B0604020202020204" pitchFamily="34" charset="0"/>
              </a:rPr>
              <a:t>Datum</a:t>
            </a:r>
            <a:r>
              <a:rPr lang="el-GR" altLang="el-GR" sz="2400" dirty="0">
                <a:solidFill>
                  <a:prstClr val="black"/>
                </a:solidFill>
                <a:latin typeface="Arial" panose="020B0604020202020204" pitchFamily="34" charset="0"/>
                <a:cs typeface="Arial" panose="020B0604020202020204" pitchFamily="34" charset="0"/>
              </a:rPr>
              <a:t>: Ελληνικό, με αφετηρία το Αστεροσκοπείο Αθηνών</a:t>
            </a:r>
          </a:p>
          <a:p>
            <a:r>
              <a:rPr lang="el-GR" altLang="el-GR" sz="2400" dirty="0">
                <a:solidFill>
                  <a:prstClr val="black"/>
                </a:solidFill>
                <a:latin typeface="Arial" panose="020B0604020202020204" pitchFamily="34" charset="0"/>
                <a:cs typeface="Arial" panose="020B0604020202020204" pitchFamily="34" charset="0"/>
              </a:rPr>
              <a:t>Ελλειψοειδές αναφοράς: </a:t>
            </a:r>
            <a:r>
              <a:rPr lang="el-GR" altLang="el-GR" sz="2400" dirty="0" err="1">
                <a:solidFill>
                  <a:prstClr val="black"/>
                </a:solidFill>
                <a:latin typeface="Arial" panose="020B0604020202020204" pitchFamily="34" charset="0"/>
                <a:cs typeface="Arial" panose="020B0604020202020204" pitchFamily="34" charset="0"/>
              </a:rPr>
              <a:t>Bessel</a:t>
            </a:r>
            <a:endParaRPr lang="el-GR" altLang="el-GR" sz="2400" dirty="0">
              <a:solidFill>
                <a:prstClr val="black"/>
              </a:solidFill>
              <a:latin typeface="Arial" panose="020B0604020202020204" pitchFamily="34" charset="0"/>
              <a:cs typeface="Arial" panose="020B0604020202020204" pitchFamily="34" charset="0"/>
            </a:endParaRPr>
          </a:p>
          <a:p>
            <a:r>
              <a:rPr lang="el-GR" altLang="el-GR" sz="2400" dirty="0">
                <a:solidFill>
                  <a:prstClr val="black"/>
                </a:solidFill>
                <a:latin typeface="Arial" panose="020B0604020202020204" pitchFamily="34" charset="0"/>
                <a:cs typeface="Arial" panose="020B0604020202020204" pitchFamily="34" charset="0"/>
              </a:rPr>
              <a:t>Μεγάλος </a:t>
            </a:r>
            <a:r>
              <a:rPr lang="el-GR" altLang="el-GR" sz="2400" dirty="0" err="1">
                <a:solidFill>
                  <a:prstClr val="black"/>
                </a:solidFill>
                <a:latin typeface="Arial" panose="020B0604020202020204" pitchFamily="34" charset="0"/>
                <a:cs typeface="Arial" panose="020B0604020202020204" pitchFamily="34" charset="0"/>
              </a:rPr>
              <a:t>ημιάξονας</a:t>
            </a:r>
            <a:r>
              <a:rPr lang="el-GR" altLang="el-GR" sz="2400" dirty="0">
                <a:solidFill>
                  <a:prstClr val="black"/>
                </a:solidFill>
                <a:latin typeface="Arial" panose="020B0604020202020204" pitchFamily="34" charset="0"/>
                <a:cs typeface="Arial" panose="020B0604020202020204" pitchFamily="34" charset="0"/>
              </a:rPr>
              <a:t> ελλειψοειδούς a: 6377397,155m</a:t>
            </a:r>
          </a:p>
          <a:p>
            <a:r>
              <a:rPr lang="el-GR" altLang="el-GR" sz="2400" dirty="0" err="1">
                <a:solidFill>
                  <a:prstClr val="black"/>
                </a:solidFill>
                <a:latin typeface="Arial" panose="020B0604020202020204" pitchFamily="34" charset="0"/>
                <a:cs typeface="Arial" panose="020B0604020202020204" pitchFamily="34" charset="0"/>
              </a:rPr>
              <a:t>Επιπλάτυνση</a:t>
            </a:r>
            <a:r>
              <a:rPr lang="el-GR" altLang="el-GR" sz="2400" dirty="0">
                <a:solidFill>
                  <a:prstClr val="black"/>
                </a:solidFill>
                <a:latin typeface="Arial" panose="020B0604020202020204" pitchFamily="34" charset="0"/>
                <a:cs typeface="Arial" panose="020B0604020202020204" pitchFamily="34" charset="0"/>
              </a:rPr>
              <a:t> ελλειψοειδούς 1/f: 1/299,1528128</a:t>
            </a:r>
          </a:p>
          <a:p>
            <a:r>
              <a:rPr lang="el-GR" altLang="el-GR" sz="2400" dirty="0">
                <a:solidFill>
                  <a:prstClr val="black"/>
                </a:solidFill>
                <a:latin typeface="Arial" panose="020B0604020202020204" pitchFamily="34" charset="0"/>
                <a:cs typeface="Arial" panose="020B0604020202020204" pitchFamily="34" charset="0"/>
              </a:rPr>
              <a:t>Παράγων κλίμακας (</a:t>
            </a:r>
            <a:r>
              <a:rPr lang="el-GR" altLang="el-GR" sz="2400" dirty="0" err="1">
                <a:solidFill>
                  <a:prstClr val="black"/>
                </a:solidFill>
                <a:latin typeface="Arial" panose="020B0604020202020204" pitchFamily="34" charset="0"/>
                <a:cs typeface="Arial" panose="020B0604020202020204" pitchFamily="34" charset="0"/>
              </a:rPr>
              <a:t>scale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factor</a:t>
            </a:r>
            <a:r>
              <a:rPr lang="el-GR" altLang="el-GR" sz="2400" dirty="0">
                <a:solidFill>
                  <a:prstClr val="black"/>
                </a:solidFill>
                <a:latin typeface="Arial" panose="020B0604020202020204" pitchFamily="34" charset="0"/>
                <a:cs typeface="Arial" panose="020B0604020202020204" pitchFamily="34" charset="0"/>
              </a:rPr>
              <a:t>): 0,9999</a:t>
            </a:r>
          </a:p>
          <a:p>
            <a:r>
              <a:rPr lang="el-GR" altLang="el-GR" sz="2400" dirty="0">
                <a:solidFill>
                  <a:prstClr val="black"/>
                </a:solidFill>
                <a:latin typeface="Arial" panose="020B0604020202020204" pitchFamily="34" charset="0"/>
                <a:cs typeface="Arial" panose="020B0604020202020204" pitchFamily="34" charset="0"/>
              </a:rPr>
              <a:t>Διαστάσεις ζωνών: 3ο μήκος</a:t>
            </a:r>
          </a:p>
          <a:p>
            <a:r>
              <a:rPr lang="el-GR" altLang="el-GR" sz="2400" dirty="0">
                <a:solidFill>
                  <a:prstClr val="black"/>
                </a:solidFill>
                <a:latin typeface="Arial" panose="020B0604020202020204" pitchFamily="34" charset="0"/>
                <a:cs typeface="Arial" panose="020B0604020202020204" pitchFamily="34" charset="0"/>
              </a:rPr>
              <a:t>Αριθμός ζωνών κάλυψης του Ελλαδικού χώρου: </a:t>
            </a:r>
            <a:r>
              <a:rPr lang="el-GR" altLang="el-GR" sz="2400" dirty="0" smtClean="0">
                <a:solidFill>
                  <a:prstClr val="black"/>
                </a:solidFill>
                <a:latin typeface="Arial" panose="020B0604020202020204" pitchFamily="34" charset="0"/>
                <a:cs typeface="Arial" panose="020B0604020202020204" pitchFamily="34" charset="0"/>
              </a:rPr>
              <a:t>3</a:t>
            </a:r>
            <a:endParaRPr lang="el-GR" altLang="el-GR" sz="24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5496" y="1626122"/>
            <a:ext cx="9036496" cy="5115246"/>
          </a:xfrm>
          <a:prstGeom prst="rect">
            <a:avLst/>
          </a:prstGeom>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Ο Ελλαδικός χώρος χωρίζεται από τρεις μεσημβρινούς σε τρεις ζώνες γεωγραφικού μήκους </a:t>
            </a:r>
            <a:r>
              <a:rPr lang="el-GR" altLang="el-GR" sz="2400" dirty="0" smtClean="0">
                <a:solidFill>
                  <a:prstClr val="black"/>
                </a:solidFill>
                <a:latin typeface="Arial" panose="020B0604020202020204" pitchFamily="34" charset="0"/>
                <a:cs typeface="Arial" panose="020B0604020202020204" pitchFamily="34" charset="0"/>
              </a:rPr>
              <a:t>3°. Ο </a:t>
            </a:r>
            <a:r>
              <a:rPr lang="el-GR" altLang="el-GR" sz="2400" dirty="0">
                <a:solidFill>
                  <a:prstClr val="black"/>
                </a:solidFill>
                <a:latin typeface="Arial" panose="020B0604020202020204" pitchFamily="34" charset="0"/>
                <a:cs typeface="Arial" panose="020B0604020202020204" pitchFamily="34" charset="0"/>
              </a:rPr>
              <a:t>κεντρικός μεσημβρινός περνάει από το Αστεροσκοπείο </a:t>
            </a:r>
            <a:r>
              <a:rPr lang="el-GR" altLang="el-GR" sz="2400" dirty="0" smtClean="0">
                <a:solidFill>
                  <a:prstClr val="black"/>
                </a:solidFill>
                <a:latin typeface="Arial" panose="020B0604020202020204" pitchFamily="34" charset="0"/>
                <a:cs typeface="Arial" panose="020B0604020202020204" pitchFamily="34" charset="0"/>
              </a:rPr>
              <a:t>Αθηνών.</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Η </a:t>
            </a:r>
            <a:r>
              <a:rPr lang="el-GR" altLang="el-GR" sz="2400" dirty="0">
                <a:solidFill>
                  <a:prstClr val="black"/>
                </a:solidFill>
                <a:latin typeface="Arial" panose="020B0604020202020204" pitchFamily="34" charset="0"/>
                <a:cs typeface="Arial" panose="020B0604020202020204" pitchFamily="34" charset="0"/>
              </a:rPr>
              <a:t>αρχή των συντεταγμένων του προβολικού συστήματος είναι το σημείο τομής του κεντρικού μεσημβρινού με τον παράλληλο των </a:t>
            </a:r>
            <a:r>
              <a:rPr lang="el-GR" altLang="el-GR" sz="2400" dirty="0" smtClean="0">
                <a:solidFill>
                  <a:prstClr val="black"/>
                </a:solidFill>
                <a:latin typeface="Arial" panose="020B0604020202020204" pitchFamily="34" charset="0"/>
                <a:cs typeface="Arial" panose="020B0604020202020204" pitchFamily="34" charset="0"/>
              </a:rPr>
              <a:t>34°.</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Ανακύπτουν </a:t>
            </a:r>
            <a:r>
              <a:rPr lang="el-GR" altLang="el-GR" sz="2400" dirty="0">
                <a:solidFill>
                  <a:prstClr val="black"/>
                </a:solidFill>
                <a:latin typeface="Arial" panose="020B0604020202020204" pitchFamily="34" charset="0"/>
                <a:cs typeface="Arial" panose="020B0604020202020204" pitchFamily="34" charset="0"/>
              </a:rPr>
              <a:t>προβλήματα πιστότητας της χαρτογραφικής προβολής για περιοχές που δεν καλύπτονται από μια μόνο </a:t>
            </a:r>
            <a:r>
              <a:rPr lang="el-GR" altLang="el-GR" sz="2400" dirty="0" smtClean="0">
                <a:solidFill>
                  <a:prstClr val="black"/>
                </a:solidFill>
                <a:latin typeface="Arial" panose="020B0604020202020204" pitchFamily="34" charset="0"/>
                <a:cs typeface="Arial" panose="020B0604020202020204" pitchFamily="34" charset="0"/>
              </a:rPr>
              <a:t>ζώνη.</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Το </a:t>
            </a:r>
            <a:r>
              <a:rPr lang="el-GR" altLang="el-GR" sz="2400" dirty="0">
                <a:solidFill>
                  <a:prstClr val="black"/>
                </a:solidFill>
                <a:latin typeface="Arial" panose="020B0604020202020204" pitchFamily="34" charset="0"/>
                <a:cs typeface="Arial" panose="020B0604020202020204" pitchFamily="34" charset="0"/>
              </a:rPr>
              <a:t>προβολικό αυτό σύστημα έχει χρησιμοποιηθεί από το Υ.ΠΕ.ΧΩ.ΔΕ για την Επιχείρηση Πολεοδομικής Ανασυγκρότησης και τη σύνταξη </a:t>
            </a:r>
            <a:r>
              <a:rPr lang="el-GR" altLang="el-GR" sz="2400" dirty="0" err="1">
                <a:solidFill>
                  <a:prstClr val="black"/>
                </a:solidFill>
                <a:latin typeface="Arial" panose="020B0604020202020204" pitchFamily="34" charset="0"/>
                <a:cs typeface="Arial" panose="020B0604020202020204" pitchFamily="34" charset="0"/>
              </a:rPr>
              <a:t>φωτογραμμετρικών</a:t>
            </a:r>
            <a:r>
              <a:rPr lang="el-GR" altLang="el-GR" sz="2400" dirty="0">
                <a:solidFill>
                  <a:prstClr val="black"/>
                </a:solidFill>
                <a:latin typeface="Arial" panose="020B0604020202020204" pitchFamily="34" charset="0"/>
                <a:cs typeface="Arial" panose="020B0604020202020204" pitchFamily="34" charset="0"/>
              </a:rPr>
              <a:t> διαγραμμάτων σε κλίμακα 1:5.000 και 1:10.000.</a:t>
            </a:r>
          </a:p>
        </p:txBody>
      </p:sp>
      <p:sp>
        <p:nvSpPr>
          <p:cNvPr id="5" name="Rectangle 2"/>
          <p:cNvSpPr>
            <a:spLocks noGrp="1" noChangeArrowheads="1"/>
          </p:cNvSpPr>
          <p:nvPr>
            <p:ph type="title"/>
          </p:nvPr>
        </p:nvSpPr>
        <p:spPr>
          <a:xfrm>
            <a:off x="-17164" y="188640"/>
            <a:ext cx="9144000" cy="1152128"/>
          </a:xfrm>
        </p:spPr>
        <p:txBody>
          <a:bodyPr/>
          <a:lstStyle/>
          <a:p>
            <a:r>
              <a:rPr lang="el-GR" altLang="el-GR" sz="4000" b="1" dirty="0" smtClean="0">
                <a:latin typeface="Arial" panose="020B0604020202020204" pitchFamily="34" charset="0"/>
                <a:cs typeface="Arial" panose="020B0604020202020204" pitchFamily="34" charset="0"/>
              </a:rPr>
              <a:t>Προβολικό </a:t>
            </a:r>
            <a:r>
              <a:rPr lang="el-GR" altLang="el-GR" sz="4000" b="1" dirty="0">
                <a:latin typeface="Arial" panose="020B0604020202020204" pitchFamily="34" charset="0"/>
                <a:cs typeface="Arial" panose="020B0604020202020204" pitchFamily="34" charset="0"/>
              </a:rPr>
              <a:t>σύστημα 3 </a:t>
            </a:r>
            <a:r>
              <a:rPr lang="el-GR" altLang="el-GR" sz="4000" b="1" dirty="0" smtClean="0">
                <a:latin typeface="Arial" panose="020B0604020202020204" pitchFamily="34" charset="0"/>
                <a:cs typeface="Arial" panose="020B0604020202020204" pitchFamily="34" charset="0"/>
              </a:rPr>
              <a:t>μοιρών</a:t>
            </a:r>
            <a:br>
              <a:rPr lang="el-GR" altLang="el-GR" sz="4000" b="1" dirty="0" smtClean="0">
                <a:latin typeface="Arial" panose="020B0604020202020204" pitchFamily="34" charset="0"/>
                <a:cs typeface="Arial" panose="020B0604020202020204" pitchFamily="34" charset="0"/>
              </a:rPr>
            </a:br>
            <a:r>
              <a:rPr lang="el-GR" altLang="el-GR" sz="4000" b="1" dirty="0" smtClean="0">
                <a:latin typeface="Arial" panose="020B0604020202020204" pitchFamily="34" charset="0"/>
                <a:cs typeface="Arial" panose="020B0604020202020204" pitchFamily="34" charset="0"/>
              </a:rPr>
              <a:t>(ΕΜΠ 3° </a:t>
            </a:r>
            <a:r>
              <a:rPr lang="el-GR" altLang="el-GR" sz="4000" b="1" dirty="0">
                <a:latin typeface="Arial" panose="020B0604020202020204" pitchFamily="34" charset="0"/>
                <a:cs typeface="Arial" panose="020B0604020202020204" pitchFamily="34" charset="0"/>
              </a:rPr>
              <a:t>ή </a:t>
            </a:r>
            <a:r>
              <a:rPr lang="el-GR" altLang="el-GR" sz="4000" b="1" dirty="0" smtClean="0">
                <a:latin typeface="Arial" panose="020B0604020202020204" pitchFamily="34" charset="0"/>
                <a:cs typeface="Arial" panose="020B0604020202020204" pitchFamily="34" charset="0"/>
              </a:rPr>
              <a:t>ΤΜ3°) </a:t>
            </a:r>
            <a:r>
              <a:rPr lang="el-GR" altLang="el-GR" sz="3200" b="1" dirty="0" smtClean="0">
                <a:latin typeface="Arial" panose="020B0604020202020204" pitchFamily="34" charset="0"/>
                <a:cs typeface="Arial" panose="020B0604020202020204" pitchFamily="34" charset="0"/>
              </a:rPr>
              <a:t>(2)</a:t>
            </a:r>
            <a:endParaRPr lang="el-GR" altLang="el-GR" sz="3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53842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02729"/>
            <a:ext cx="9144000" cy="561975"/>
          </a:xfrm>
        </p:spPr>
        <p:txBody>
          <a:bodyPr/>
          <a:lstStyle/>
          <a:p>
            <a:r>
              <a:rPr lang="el-GR" altLang="el-GR" sz="4000" b="1" dirty="0">
                <a:latin typeface="Arial" panose="020B0604020202020204" pitchFamily="34" charset="0"/>
                <a:cs typeface="Arial" panose="020B0604020202020204" pitchFamily="34" charset="0"/>
              </a:rPr>
              <a:t>Προβολικό σύστημα </a:t>
            </a:r>
            <a:r>
              <a:rPr lang="el-GR" altLang="el-GR" sz="4000" b="1" dirty="0" smtClean="0">
                <a:latin typeface="Arial" panose="020B0604020202020204" pitchFamily="34" charset="0"/>
                <a:cs typeface="Arial" panose="020B0604020202020204" pitchFamily="34" charset="0"/>
              </a:rPr>
              <a:t>UTM </a:t>
            </a:r>
            <a:r>
              <a:rPr lang="el-GR" altLang="el-GR" sz="3600" b="1" dirty="0" smtClean="0">
                <a:latin typeface="Arial" panose="020B0604020202020204" pitchFamily="34" charset="0"/>
                <a:cs typeface="Arial" panose="020B0604020202020204" pitchFamily="34" charset="0"/>
              </a:rPr>
              <a:t>(1)</a:t>
            </a:r>
            <a:endParaRPr lang="el-GR" altLang="el-GR" sz="3600" b="1" dirty="0">
              <a:latin typeface="Arial" panose="020B0604020202020204" pitchFamily="34" charset="0"/>
              <a:cs typeface="Arial" panose="020B0604020202020204" pitchFamily="34" charset="0"/>
            </a:endParaRPr>
          </a:p>
        </p:txBody>
      </p:sp>
      <p:sp>
        <p:nvSpPr>
          <p:cNvPr id="63491" name="Rectangle 3"/>
          <p:cNvSpPr>
            <a:spLocks noGrp="1" noChangeArrowheads="1"/>
          </p:cNvSpPr>
          <p:nvPr>
            <p:ph idx="1"/>
          </p:nvPr>
        </p:nvSpPr>
        <p:spPr>
          <a:xfrm>
            <a:off x="72008" y="1999382"/>
            <a:ext cx="9036496" cy="4525962"/>
          </a:xfrm>
        </p:spPr>
        <p:txBody>
          <a:bodyPr/>
          <a:lstStyle/>
          <a:p>
            <a:r>
              <a:rPr lang="el-GR" altLang="el-GR" sz="2400" dirty="0">
                <a:solidFill>
                  <a:prstClr val="black"/>
                </a:solidFill>
                <a:latin typeface="Arial" panose="020B0604020202020204" pitchFamily="34" charset="0"/>
                <a:cs typeface="Arial" panose="020B0604020202020204" pitchFamily="34" charset="0"/>
              </a:rPr>
              <a:t>Όνομα προβολικού </a:t>
            </a:r>
            <a:r>
              <a:rPr lang="el-GR" altLang="el-GR" sz="2400" dirty="0" err="1">
                <a:solidFill>
                  <a:prstClr val="black"/>
                </a:solidFill>
                <a:latin typeface="Arial" panose="020B0604020202020204" pitchFamily="34" charset="0"/>
                <a:cs typeface="Arial" panose="020B0604020202020204" pitchFamily="34" charset="0"/>
              </a:rPr>
              <a:t>συστήματος:Παγκόσμια</a:t>
            </a:r>
            <a:r>
              <a:rPr lang="el-GR" altLang="el-GR" sz="2400" dirty="0">
                <a:solidFill>
                  <a:prstClr val="black"/>
                </a:solidFill>
                <a:latin typeface="Arial" panose="020B0604020202020204" pitchFamily="34" charset="0"/>
                <a:cs typeface="Arial" panose="020B0604020202020204" pitchFamily="34" charset="0"/>
              </a:rPr>
              <a:t> Εγκάρσια </a:t>
            </a:r>
            <a:r>
              <a:rPr lang="el-GR" altLang="el-GR" sz="2400" dirty="0" err="1">
                <a:solidFill>
                  <a:prstClr val="black"/>
                </a:solidFill>
                <a:latin typeface="Arial" panose="020B0604020202020204" pitchFamily="34" charset="0"/>
                <a:cs typeface="Arial" panose="020B0604020202020204" pitchFamily="34" charset="0"/>
              </a:rPr>
              <a:t>Μερκατορική</a:t>
            </a:r>
            <a:r>
              <a:rPr lang="el-GR" altLang="el-GR" sz="2400" dirty="0">
                <a:solidFill>
                  <a:prstClr val="black"/>
                </a:solidFill>
                <a:latin typeface="Arial" panose="020B0604020202020204" pitchFamily="34" charset="0"/>
                <a:cs typeface="Arial" panose="020B0604020202020204" pitchFamily="34" charset="0"/>
              </a:rPr>
              <a:t> Προβολή (</a:t>
            </a:r>
            <a:r>
              <a:rPr lang="el-GR" altLang="el-GR" sz="2400" dirty="0" err="1">
                <a:solidFill>
                  <a:prstClr val="black"/>
                </a:solidFill>
                <a:latin typeface="Arial" panose="020B0604020202020204" pitchFamily="34" charset="0"/>
                <a:cs typeface="Arial" panose="020B0604020202020204" pitchFamily="34" charset="0"/>
              </a:rPr>
              <a:t>Universal</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Transverse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Mercator,UTM</a:t>
            </a:r>
            <a:r>
              <a:rPr lang="el-GR" altLang="el-GR" sz="2400" dirty="0">
                <a:solidFill>
                  <a:prstClr val="black"/>
                </a:solidFill>
                <a:latin typeface="Arial" panose="020B0604020202020204" pitchFamily="34" charset="0"/>
                <a:cs typeface="Arial" panose="020B0604020202020204" pitchFamily="34" charset="0"/>
              </a:rPr>
              <a:t>)</a:t>
            </a:r>
          </a:p>
          <a:p>
            <a:r>
              <a:rPr lang="el-GR" altLang="el-GR" sz="2400" dirty="0">
                <a:solidFill>
                  <a:prstClr val="black"/>
                </a:solidFill>
                <a:latin typeface="Arial" panose="020B0604020202020204" pitchFamily="34" charset="0"/>
                <a:cs typeface="Arial" panose="020B0604020202020204" pitchFamily="34" charset="0"/>
              </a:rPr>
              <a:t>Γεωδαιτικό </a:t>
            </a:r>
            <a:r>
              <a:rPr lang="el-GR" altLang="el-GR" sz="2400" dirty="0" err="1">
                <a:solidFill>
                  <a:prstClr val="black"/>
                </a:solidFill>
                <a:latin typeface="Arial" panose="020B0604020202020204" pitchFamily="34" charset="0"/>
                <a:cs typeface="Arial" panose="020B0604020202020204" pitchFamily="34" charset="0"/>
              </a:rPr>
              <a:t>Datum</a:t>
            </a:r>
            <a:r>
              <a:rPr lang="el-GR" altLang="el-GR" sz="2400" dirty="0">
                <a:solidFill>
                  <a:prstClr val="black"/>
                </a:solidFill>
                <a:latin typeface="Arial" panose="020B0604020202020204" pitchFamily="34" charset="0"/>
                <a:cs typeface="Arial" panose="020B0604020202020204" pitchFamily="34" charset="0"/>
              </a:rPr>
              <a:t>: E.D. 50, με αφετηρία το </a:t>
            </a:r>
            <a:r>
              <a:rPr lang="el-GR" altLang="el-GR" sz="2400" dirty="0" err="1">
                <a:solidFill>
                  <a:prstClr val="black"/>
                </a:solidFill>
                <a:latin typeface="Arial" panose="020B0604020202020204" pitchFamily="34" charset="0"/>
                <a:cs typeface="Arial" panose="020B0604020202020204" pitchFamily="34" charset="0"/>
              </a:rPr>
              <a:t>Potsdam</a:t>
            </a:r>
            <a:endParaRPr lang="el-GR" altLang="el-GR" sz="2400" dirty="0">
              <a:solidFill>
                <a:prstClr val="black"/>
              </a:solidFill>
              <a:latin typeface="Arial" panose="020B0604020202020204" pitchFamily="34" charset="0"/>
              <a:cs typeface="Arial" panose="020B0604020202020204" pitchFamily="34" charset="0"/>
            </a:endParaRPr>
          </a:p>
          <a:p>
            <a:r>
              <a:rPr lang="el-GR" altLang="el-GR" sz="2400" dirty="0">
                <a:solidFill>
                  <a:prstClr val="black"/>
                </a:solidFill>
                <a:latin typeface="Arial" panose="020B0604020202020204" pitchFamily="34" charset="0"/>
                <a:cs typeface="Arial" panose="020B0604020202020204" pitchFamily="34" charset="0"/>
              </a:rPr>
              <a:t>Ελλειψοειδές αναφοράς: </a:t>
            </a:r>
            <a:r>
              <a:rPr lang="el-GR" altLang="el-GR" sz="2400" dirty="0" err="1">
                <a:solidFill>
                  <a:prstClr val="black"/>
                </a:solidFill>
                <a:latin typeface="Arial" panose="020B0604020202020204" pitchFamily="34" charset="0"/>
                <a:cs typeface="Arial" panose="020B0604020202020204" pitchFamily="34" charset="0"/>
              </a:rPr>
              <a:t>Hayford</a:t>
            </a:r>
            <a:endParaRPr lang="el-GR" altLang="el-GR" sz="2400" dirty="0">
              <a:solidFill>
                <a:prstClr val="black"/>
              </a:solidFill>
              <a:latin typeface="Arial" panose="020B0604020202020204" pitchFamily="34" charset="0"/>
              <a:cs typeface="Arial" panose="020B0604020202020204" pitchFamily="34" charset="0"/>
            </a:endParaRPr>
          </a:p>
          <a:p>
            <a:r>
              <a:rPr lang="el-GR" altLang="el-GR" sz="2400" dirty="0">
                <a:solidFill>
                  <a:prstClr val="black"/>
                </a:solidFill>
                <a:latin typeface="Arial" panose="020B0604020202020204" pitchFamily="34" charset="0"/>
                <a:cs typeface="Arial" panose="020B0604020202020204" pitchFamily="34" charset="0"/>
              </a:rPr>
              <a:t>Μεγάλος </a:t>
            </a:r>
            <a:r>
              <a:rPr lang="el-GR" altLang="el-GR" sz="2400" dirty="0" err="1">
                <a:solidFill>
                  <a:prstClr val="black"/>
                </a:solidFill>
                <a:latin typeface="Arial" panose="020B0604020202020204" pitchFamily="34" charset="0"/>
                <a:cs typeface="Arial" panose="020B0604020202020204" pitchFamily="34" charset="0"/>
              </a:rPr>
              <a:t>ημιάξονας</a:t>
            </a:r>
            <a:r>
              <a:rPr lang="el-GR" altLang="el-GR" sz="2400" dirty="0">
                <a:solidFill>
                  <a:prstClr val="black"/>
                </a:solidFill>
                <a:latin typeface="Arial" panose="020B0604020202020204" pitchFamily="34" charset="0"/>
                <a:cs typeface="Arial" panose="020B0604020202020204" pitchFamily="34" charset="0"/>
              </a:rPr>
              <a:t> ελλειψοειδούς a: 6378388,155m</a:t>
            </a:r>
          </a:p>
          <a:p>
            <a:r>
              <a:rPr lang="el-GR" altLang="el-GR" sz="2400" dirty="0" err="1">
                <a:solidFill>
                  <a:prstClr val="black"/>
                </a:solidFill>
                <a:latin typeface="Arial" panose="020B0604020202020204" pitchFamily="34" charset="0"/>
                <a:cs typeface="Arial" panose="020B0604020202020204" pitchFamily="34" charset="0"/>
              </a:rPr>
              <a:t>Επιπλάτυνση</a:t>
            </a:r>
            <a:r>
              <a:rPr lang="el-GR" altLang="el-GR" sz="2400" dirty="0">
                <a:solidFill>
                  <a:prstClr val="black"/>
                </a:solidFill>
                <a:latin typeface="Arial" panose="020B0604020202020204" pitchFamily="34" charset="0"/>
                <a:cs typeface="Arial" panose="020B0604020202020204" pitchFamily="34" charset="0"/>
              </a:rPr>
              <a:t> ελλειψοειδούς 1/f: 1/297</a:t>
            </a:r>
          </a:p>
          <a:p>
            <a:r>
              <a:rPr lang="el-GR" altLang="el-GR" sz="2400" dirty="0">
                <a:solidFill>
                  <a:prstClr val="black"/>
                </a:solidFill>
                <a:latin typeface="Arial" panose="020B0604020202020204" pitchFamily="34" charset="0"/>
                <a:cs typeface="Arial" panose="020B0604020202020204" pitchFamily="34" charset="0"/>
              </a:rPr>
              <a:t>Παράγων Κλίμακας (</a:t>
            </a:r>
            <a:r>
              <a:rPr lang="el-GR" altLang="el-GR" sz="2400" dirty="0" err="1">
                <a:solidFill>
                  <a:prstClr val="black"/>
                </a:solidFill>
                <a:latin typeface="Arial" panose="020B0604020202020204" pitchFamily="34" charset="0"/>
                <a:cs typeface="Arial" panose="020B0604020202020204" pitchFamily="34" charset="0"/>
              </a:rPr>
              <a:t>scale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factor</a:t>
            </a:r>
            <a:r>
              <a:rPr lang="el-GR" altLang="el-GR" sz="2400" dirty="0">
                <a:solidFill>
                  <a:prstClr val="black"/>
                </a:solidFill>
                <a:latin typeface="Arial" panose="020B0604020202020204" pitchFamily="34" charset="0"/>
                <a:cs typeface="Arial" panose="020B0604020202020204" pitchFamily="34" charset="0"/>
              </a:rPr>
              <a:t>): 0,9996</a:t>
            </a:r>
          </a:p>
          <a:p>
            <a:r>
              <a:rPr lang="el-GR" altLang="el-GR" sz="2400" dirty="0">
                <a:solidFill>
                  <a:prstClr val="black"/>
                </a:solidFill>
                <a:latin typeface="Arial" panose="020B0604020202020204" pitchFamily="34" charset="0"/>
                <a:cs typeface="Arial" panose="020B0604020202020204" pitchFamily="34" charset="0"/>
              </a:rPr>
              <a:t>Διαστάσεις ζωνών: 6ο μήκος</a:t>
            </a:r>
          </a:p>
          <a:p>
            <a:r>
              <a:rPr lang="el-GR" altLang="el-GR" sz="2400" dirty="0">
                <a:solidFill>
                  <a:prstClr val="black"/>
                </a:solidFill>
                <a:latin typeface="Arial" panose="020B0604020202020204" pitchFamily="34" charset="0"/>
                <a:cs typeface="Arial" panose="020B0604020202020204" pitchFamily="34" charset="0"/>
              </a:rPr>
              <a:t>Αριθμός ζωνών κάλυψης του Ελλαδικού χώρου: </a:t>
            </a:r>
            <a:r>
              <a:rPr lang="el-GR" altLang="el-GR" sz="2400" dirty="0" smtClean="0">
                <a:solidFill>
                  <a:prstClr val="black"/>
                </a:solidFill>
                <a:latin typeface="Arial" panose="020B0604020202020204" pitchFamily="34" charset="0"/>
                <a:cs typeface="Arial" panose="020B0604020202020204" pitchFamily="34" charset="0"/>
              </a:rPr>
              <a:t>2</a:t>
            </a:r>
            <a:endParaRPr lang="el-GR" altLang="el-GR" sz="24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5496" y="1626122"/>
            <a:ext cx="9036496" cy="5115246"/>
          </a:xfrm>
          <a:prstGeom prst="rect">
            <a:avLst/>
          </a:prstGeom>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Η γήινη επιφάνεια χωρίζεται σε 60 ζώνες, κάθε μια από τις οποίες έχει γεωγραφικό μήκος </a:t>
            </a:r>
            <a:r>
              <a:rPr lang="el-GR" altLang="el-GR" sz="2400" dirty="0" smtClean="0">
                <a:solidFill>
                  <a:prstClr val="black"/>
                </a:solidFill>
                <a:latin typeface="Arial" panose="020B0604020202020204" pitchFamily="34" charset="0"/>
                <a:cs typeface="Arial" panose="020B0604020202020204" pitchFamily="34" charset="0"/>
              </a:rPr>
              <a:t>6°. </a:t>
            </a:r>
            <a:r>
              <a:rPr lang="el-GR" altLang="el-GR" sz="2400" dirty="0">
                <a:solidFill>
                  <a:prstClr val="black"/>
                </a:solidFill>
                <a:latin typeface="Arial" panose="020B0604020202020204" pitchFamily="34" charset="0"/>
                <a:cs typeface="Arial" panose="020B0604020202020204" pitchFamily="34" charset="0"/>
              </a:rPr>
              <a:t>Η πρώτη ζώνη ορίζεται από το μεσημβρινό </a:t>
            </a:r>
            <a:r>
              <a:rPr lang="el-GR" altLang="el-GR" sz="2400" dirty="0" smtClean="0">
                <a:solidFill>
                  <a:prstClr val="black"/>
                </a:solidFill>
                <a:latin typeface="Arial" panose="020B0604020202020204" pitchFamily="34" charset="0"/>
                <a:cs typeface="Arial" panose="020B0604020202020204" pitchFamily="34" charset="0"/>
              </a:rPr>
              <a:t>177° W </a:t>
            </a:r>
            <a:r>
              <a:rPr lang="el-GR" altLang="el-GR" sz="2400" dirty="0">
                <a:solidFill>
                  <a:prstClr val="black"/>
                </a:solidFill>
                <a:latin typeface="Arial" panose="020B0604020202020204" pitchFamily="34" charset="0"/>
                <a:cs typeface="Arial" panose="020B0604020202020204" pitchFamily="34" charset="0"/>
              </a:rPr>
              <a:t>(κεντρικός μεσημβρινός</a:t>
            </a:r>
            <a:r>
              <a:rPr lang="el-GR" altLang="el-GR" sz="2400" dirty="0" smtClean="0">
                <a:solidFill>
                  <a:prstClr val="black"/>
                </a:solidFill>
                <a:latin typeface="Arial" panose="020B0604020202020204" pitchFamily="34" charset="0"/>
                <a:cs typeface="Arial" panose="020B0604020202020204" pitchFamily="34" charset="0"/>
              </a:rPr>
              <a:t>).</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Η </a:t>
            </a:r>
            <a:r>
              <a:rPr lang="el-GR" altLang="el-GR" sz="2400" dirty="0">
                <a:solidFill>
                  <a:prstClr val="black"/>
                </a:solidFill>
                <a:latin typeface="Arial" panose="020B0604020202020204" pitchFamily="34" charset="0"/>
                <a:cs typeface="Arial" panose="020B0604020202020204" pitchFamily="34" charset="0"/>
              </a:rPr>
              <a:t>αρχή του συστήματος συντεταγμένων ορίζεται από το σημείο τομής του κεντρικού μεσημβρινού της κάθε ζώνης και του </a:t>
            </a:r>
            <a:r>
              <a:rPr lang="el-GR" altLang="el-GR" sz="2400" dirty="0" smtClean="0">
                <a:solidFill>
                  <a:prstClr val="black"/>
                </a:solidFill>
                <a:latin typeface="Arial" panose="020B0604020202020204" pitchFamily="34" charset="0"/>
                <a:cs typeface="Arial" panose="020B0604020202020204" pitchFamily="34" charset="0"/>
              </a:rPr>
              <a:t>Ισημερινού.</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Ο </a:t>
            </a:r>
            <a:r>
              <a:rPr lang="el-GR" altLang="el-GR" sz="2400" dirty="0">
                <a:solidFill>
                  <a:prstClr val="black"/>
                </a:solidFill>
                <a:latin typeface="Arial" panose="020B0604020202020204" pitchFamily="34" charset="0"/>
                <a:cs typeface="Arial" panose="020B0604020202020204" pitchFamily="34" charset="0"/>
              </a:rPr>
              <a:t>Ελλαδικός χώρος καλύπτεται από τις ζώνες 34 και 35. Το σύστημα αυτό χρησιμοποιείται σε παγκόσμια κλίμακα, κυρίως από στρατιωτικές </a:t>
            </a:r>
            <a:r>
              <a:rPr lang="el-GR" altLang="el-GR" sz="2400" dirty="0" smtClean="0">
                <a:solidFill>
                  <a:prstClr val="black"/>
                </a:solidFill>
                <a:latin typeface="Arial" panose="020B0604020202020204" pitchFamily="34" charset="0"/>
                <a:cs typeface="Arial" panose="020B0604020202020204" pitchFamily="34" charset="0"/>
              </a:rPr>
              <a:t>υπηρεσίες.</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Το </a:t>
            </a:r>
            <a:r>
              <a:rPr lang="el-GR" altLang="el-GR" sz="2400" dirty="0">
                <a:solidFill>
                  <a:prstClr val="black"/>
                </a:solidFill>
                <a:latin typeface="Arial" panose="020B0604020202020204" pitchFamily="34" charset="0"/>
                <a:cs typeface="Arial" panose="020B0604020202020204" pitchFamily="34" charset="0"/>
              </a:rPr>
              <a:t>μειονέκτημά του για τον Ελλαδικό χώρο είναι ότι χρειάζονται δυο ζώνες για να καλυφθεί αυτός, οπότε ανακύπτουν προβλήματα συμβατότητας και ακρίβειας για περιοχές που εκτείνονται εκατέρωθεν των ορίων των δυο ζωνών.</a:t>
            </a:r>
          </a:p>
        </p:txBody>
      </p:sp>
      <p:sp>
        <p:nvSpPr>
          <p:cNvPr id="5" name="Rectangle 2"/>
          <p:cNvSpPr>
            <a:spLocks noGrp="1" noChangeArrowheads="1"/>
          </p:cNvSpPr>
          <p:nvPr>
            <p:ph type="title"/>
          </p:nvPr>
        </p:nvSpPr>
        <p:spPr>
          <a:xfrm>
            <a:off x="0" y="202729"/>
            <a:ext cx="9144000" cy="561975"/>
          </a:xfrm>
        </p:spPr>
        <p:txBody>
          <a:bodyPr/>
          <a:lstStyle/>
          <a:p>
            <a:r>
              <a:rPr lang="el-GR" altLang="el-GR" sz="4000" b="1" dirty="0">
                <a:latin typeface="Arial" panose="020B0604020202020204" pitchFamily="34" charset="0"/>
                <a:cs typeface="Arial" panose="020B0604020202020204" pitchFamily="34" charset="0"/>
              </a:rPr>
              <a:t>Προβολικό σύστημα </a:t>
            </a:r>
            <a:r>
              <a:rPr lang="el-GR" altLang="el-GR" sz="4000" b="1" dirty="0" smtClean="0">
                <a:latin typeface="Arial" panose="020B0604020202020204" pitchFamily="34" charset="0"/>
                <a:cs typeface="Arial" panose="020B0604020202020204" pitchFamily="34" charset="0"/>
              </a:rPr>
              <a:t>UTM </a:t>
            </a:r>
            <a:r>
              <a:rPr lang="el-GR" altLang="el-GR" sz="3600" b="1" dirty="0" smtClean="0">
                <a:latin typeface="Arial" panose="020B0604020202020204" pitchFamily="34" charset="0"/>
                <a:cs typeface="Arial" panose="020B0604020202020204" pitchFamily="34" charset="0"/>
              </a:rPr>
              <a:t>(2)</a:t>
            </a:r>
            <a:endParaRPr lang="el-GR" altLang="el-GR" sz="3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09998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74737"/>
            <a:ext cx="9144000" cy="561975"/>
          </a:xfrm>
        </p:spPr>
        <p:txBody>
          <a:bodyPr/>
          <a:lstStyle/>
          <a:p>
            <a:r>
              <a:rPr lang="el-GR" altLang="el-GR" sz="4000" b="1" dirty="0">
                <a:latin typeface="Arial" panose="020B0604020202020204" pitchFamily="34" charset="0"/>
                <a:cs typeface="Arial" panose="020B0604020202020204" pitchFamily="34" charset="0"/>
              </a:rPr>
              <a:t>Προβολικό Σύστημα </a:t>
            </a:r>
            <a:r>
              <a:rPr lang="el-GR" altLang="el-GR" sz="4000" b="1" dirty="0" smtClean="0">
                <a:latin typeface="Arial" panose="020B0604020202020204" pitchFamily="34" charset="0"/>
                <a:cs typeface="Arial" panose="020B0604020202020204" pitchFamily="34" charset="0"/>
              </a:rPr>
              <a:t>ΕΓΣΑ’87 </a:t>
            </a:r>
            <a:r>
              <a:rPr lang="el-GR" altLang="el-GR" sz="3200" b="1" dirty="0" smtClean="0">
                <a:latin typeface="Arial" panose="020B0604020202020204" pitchFamily="34" charset="0"/>
                <a:cs typeface="Arial" panose="020B0604020202020204" pitchFamily="34" charset="0"/>
              </a:rPr>
              <a:t>(1)</a:t>
            </a:r>
            <a:endParaRPr lang="el-GR" altLang="el-GR" sz="3200" b="1" dirty="0">
              <a:latin typeface="Arial" panose="020B0604020202020204" pitchFamily="34" charset="0"/>
              <a:cs typeface="Arial" panose="020B0604020202020204" pitchFamily="34" charset="0"/>
            </a:endParaRPr>
          </a:p>
        </p:txBody>
      </p:sp>
      <p:sp>
        <p:nvSpPr>
          <p:cNvPr id="64515" name="Rectangle 3"/>
          <p:cNvSpPr>
            <a:spLocks noGrp="1" noChangeArrowheads="1"/>
          </p:cNvSpPr>
          <p:nvPr>
            <p:ph idx="1"/>
          </p:nvPr>
        </p:nvSpPr>
        <p:spPr>
          <a:xfrm>
            <a:off x="107504" y="2276897"/>
            <a:ext cx="8928992" cy="4032423"/>
          </a:xfrm>
        </p:spPr>
        <p:txBody>
          <a:bodyPr/>
          <a:lstStyle/>
          <a:p>
            <a:pPr>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Όνομα προβολικού συστήματος: Ελληνικό Γεωδαιτικό Σύστημα Αναφοράς 87</a:t>
            </a:r>
          </a:p>
          <a:p>
            <a:pPr>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Γεωδαιτικό </a:t>
            </a:r>
            <a:r>
              <a:rPr lang="el-GR" altLang="el-GR" sz="2400" dirty="0" err="1">
                <a:solidFill>
                  <a:prstClr val="black"/>
                </a:solidFill>
                <a:latin typeface="Arial" panose="020B0604020202020204" pitchFamily="34" charset="0"/>
                <a:cs typeface="Arial" panose="020B0604020202020204" pitchFamily="34" charset="0"/>
              </a:rPr>
              <a:t>Datum</a:t>
            </a:r>
            <a:r>
              <a:rPr lang="el-GR" altLang="el-GR" sz="2400" dirty="0">
                <a:solidFill>
                  <a:prstClr val="black"/>
                </a:solidFill>
                <a:latin typeface="Arial" panose="020B0604020202020204" pitchFamily="34" charset="0"/>
                <a:cs typeface="Arial" panose="020B0604020202020204" pitchFamily="34" charset="0"/>
              </a:rPr>
              <a:t>: ΕΓΣΑ 87 με αφετηρία το βάθρο Διονύσου</a:t>
            </a:r>
          </a:p>
          <a:p>
            <a:pPr>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Ελλειψοειδές αναφοράς: GRS’80</a:t>
            </a:r>
          </a:p>
          <a:p>
            <a:pPr>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Μεγάλος </a:t>
            </a:r>
            <a:r>
              <a:rPr lang="el-GR" altLang="el-GR" sz="2400" dirty="0" err="1">
                <a:solidFill>
                  <a:prstClr val="black"/>
                </a:solidFill>
                <a:latin typeface="Arial" panose="020B0604020202020204" pitchFamily="34" charset="0"/>
                <a:cs typeface="Arial" panose="020B0604020202020204" pitchFamily="34" charset="0"/>
              </a:rPr>
              <a:t>ημιάξονας</a:t>
            </a:r>
            <a:r>
              <a:rPr lang="el-GR" altLang="el-GR" sz="2400" dirty="0">
                <a:solidFill>
                  <a:prstClr val="black"/>
                </a:solidFill>
                <a:latin typeface="Arial" panose="020B0604020202020204" pitchFamily="34" charset="0"/>
                <a:cs typeface="Arial" panose="020B0604020202020204" pitchFamily="34" charset="0"/>
              </a:rPr>
              <a:t> ελλειψοειδούς a: 6378137,000m</a:t>
            </a:r>
          </a:p>
          <a:p>
            <a:pPr>
              <a:buFont typeface="Arial" panose="020B0604020202020204" pitchFamily="34" charset="0"/>
              <a:buChar char="•"/>
            </a:pPr>
            <a:r>
              <a:rPr lang="el-GR" altLang="el-GR" sz="2400" dirty="0" err="1">
                <a:solidFill>
                  <a:prstClr val="black"/>
                </a:solidFill>
                <a:latin typeface="Arial" panose="020B0604020202020204" pitchFamily="34" charset="0"/>
                <a:cs typeface="Arial" panose="020B0604020202020204" pitchFamily="34" charset="0"/>
              </a:rPr>
              <a:t>Επιπλάτυνση</a:t>
            </a:r>
            <a:r>
              <a:rPr lang="el-GR" altLang="el-GR" sz="2400" dirty="0">
                <a:solidFill>
                  <a:prstClr val="black"/>
                </a:solidFill>
                <a:latin typeface="Arial" panose="020B0604020202020204" pitchFamily="34" charset="0"/>
                <a:cs typeface="Arial" panose="020B0604020202020204" pitchFamily="34" charset="0"/>
              </a:rPr>
              <a:t> ελλειψοειδούς 1/f: 1/298,257222101</a:t>
            </a:r>
          </a:p>
          <a:p>
            <a:pPr>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Παράγων Κλίμακας (</a:t>
            </a:r>
            <a:r>
              <a:rPr lang="el-GR" altLang="el-GR" sz="2400" dirty="0" err="1">
                <a:solidFill>
                  <a:prstClr val="black"/>
                </a:solidFill>
                <a:latin typeface="Arial" panose="020B0604020202020204" pitchFamily="34" charset="0"/>
                <a:cs typeface="Arial" panose="020B0604020202020204" pitchFamily="34" charset="0"/>
              </a:rPr>
              <a:t>scale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factor</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smtClean="0">
                <a:solidFill>
                  <a:prstClr val="black"/>
                </a:solidFill>
                <a:latin typeface="Arial" panose="020B0604020202020204" pitchFamily="34" charset="0"/>
                <a:cs typeface="Arial" panose="020B0604020202020204" pitchFamily="34" charset="0"/>
              </a:rPr>
              <a:t>0.9996</a:t>
            </a:r>
            <a:endParaRPr lang="el-GR" altLang="el-GR" sz="24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1851437"/>
            <a:ext cx="8928992" cy="4745915"/>
          </a:xfrm>
          <a:prstGeom prst="rect">
            <a:avLst/>
          </a:prstGeom>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r>
              <a:rPr lang="el-GR" altLang="el-GR" sz="2400" dirty="0">
                <a:solidFill>
                  <a:prstClr val="black"/>
                </a:solidFill>
                <a:latin typeface="Arial" panose="020B0604020202020204" pitchFamily="34" charset="0"/>
                <a:cs typeface="Arial" panose="020B0604020202020204" pitchFamily="34" charset="0"/>
              </a:rPr>
              <a:t>Το ΕΓΣΑ’87 είναι το πλέον πρόσφατο προβολικό σύστημα που χρησιμοποιείται στην </a:t>
            </a:r>
            <a:r>
              <a:rPr lang="el-GR" altLang="el-GR" sz="2400" dirty="0" smtClean="0">
                <a:solidFill>
                  <a:prstClr val="black"/>
                </a:solidFill>
                <a:latin typeface="Arial" panose="020B0604020202020204" pitchFamily="34" charset="0"/>
                <a:cs typeface="Arial" panose="020B0604020202020204" pitchFamily="34" charset="0"/>
              </a:rPr>
              <a:t>Ελλάδα.</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Η </a:t>
            </a:r>
            <a:r>
              <a:rPr lang="el-GR" altLang="el-GR" sz="2400" dirty="0">
                <a:solidFill>
                  <a:prstClr val="black"/>
                </a:solidFill>
                <a:latin typeface="Arial" panose="020B0604020202020204" pitchFamily="34" charset="0"/>
                <a:cs typeface="Arial" panose="020B0604020202020204" pitchFamily="34" charset="0"/>
              </a:rPr>
              <a:t>χώρα καλύπτεται από μια ενιαία ζώνη με κεντρικό μεσημβρινό </a:t>
            </a:r>
            <a:r>
              <a:rPr lang="el-GR" altLang="el-GR" sz="2400" dirty="0" smtClean="0">
                <a:solidFill>
                  <a:prstClr val="black"/>
                </a:solidFill>
                <a:latin typeface="Arial" panose="020B0604020202020204" pitchFamily="34" charset="0"/>
                <a:cs typeface="Arial" panose="020B0604020202020204" pitchFamily="34" charset="0"/>
              </a:rPr>
              <a:t>λ°=24°, </a:t>
            </a:r>
            <a:r>
              <a:rPr lang="el-GR" altLang="el-GR" sz="2400" dirty="0">
                <a:solidFill>
                  <a:prstClr val="black"/>
                </a:solidFill>
                <a:latin typeface="Arial" panose="020B0604020202020204" pitchFamily="34" charset="0"/>
                <a:cs typeface="Arial" panose="020B0604020202020204" pitchFamily="34" charset="0"/>
              </a:rPr>
              <a:t>ο οποίος έχει </a:t>
            </a:r>
            <a:r>
              <a:rPr lang="el-GR" altLang="el-GR" sz="2400" dirty="0" err="1">
                <a:solidFill>
                  <a:prstClr val="black"/>
                </a:solidFill>
                <a:latin typeface="Arial" panose="020B0604020202020204" pitchFamily="34" charset="0"/>
                <a:cs typeface="Arial" panose="020B0604020202020204" pitchFamily="34" charset="0"/>
              </a:rPr>
              <a:t>τετμημένη</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smtClean="0">
                <a:solidFill>
                  <a:prstClr val="black"/>
                </a:solidFill>
                <a:latin typeface="Arial" panose="020B0604020202020204" pitchFamily="34" charset="0"/>
                <a:cs typeface="Arial" panose="020B0604020202020204" pitchFamily="34" charset="0"/>
              </a:rPr>
              <a:t>500.000 m </a:t>
            </a:r>
            <a:r>
              <a:rPr lang="el-GR" altLang="el-GR" sz="2400" dirty="0">
                <a:solidFill>
                  <a:prstClr val="black"/>
                </a:solidFill>
                <a:latin typeface="Arial" panose="020B0604020202020204" pitchFamily="34" charset="0"/>
                <a:cs typeface="Arial" panose="020B0604020202020204" pitchFamily="34" charset="0"/>
              </a:rPr>
              <a:t>(</a:t>
            </a:r>
            <a:r>
              <a:rPr lang="el-GR" altLang="el-GR" sz="2400" dirty="0" err="1">
                <a:solidFill>
                  <a:prstClr val="black"/>
                </a:solidFill>
                <a:latin typeface="Arial" panose="020B0604020202020204" pitchFamily="34" charset="0"/>
                <a:cs typeface="Arial" panose="020B0604020202020204" pitchFamily="34" charset="0"/>
              </a:rPr>
              <a:t>False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Easting</a:t>
            </a:r>
            <a:r>
              <a:rPr lang="el-GR" altLang="el-GR" sz="2400" dirty="0">
                <a:solidFill>
                  <a:prstClr val="black"/>
                </a:solidFill>
                <a:latin typeface="Arial" panose="020B0604020202020204" pitchFamily="34" charset="0"/>
                <a:cs typeface="Arial" panose="020B0604020202020204" pitchFamily="34" charset="0"/>
              </a:rPr>
              <a:t>), προκειμένου να αποφεύγονται αρνητικές τιμές οριζόντιων </a:t>
            </a:r>
            <a:r>
              <a:rPr lang="el-GR" altLang="el-GR" sz="2400" dirty="0" smtClean="0">
                <a:solidFill>
                  <a:prstClr val="black"/>
                </a:solidFill>
                <a:latin typeface="Arial" panose="020B0604020202020204" pitchFamily="34" charset="0"/>
                <a:cs typeface="Arial" panose="020B0604020202020204" pitchFamily="34" charset="0"/>
              </a:rPr>
              <a:t>συντεταγμένων.</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Αρχή </a:t>
            </a:r>
            <a:r>
              <a:rPr lang="el-GR" altLang="el-GR" sz="2400" dirty="0">
                <a:solidFill>
                  <a:prstClr val="black"/>
                </a:solidFill>
                <a:latin typeface="Arial" panose="020B0604020202020204" pitchFamily="34" charset="0"/>
                <a:cs typeface="Arial" panose="020B0604020202020204" pitchFamily="34" charset="0"/>
              </a:rPr>
              <a:t>των τεταγμένων είναι ο Ισημερινός. Οι παραμορφώσεις απόστασης στα άκρα του Ελλαδικού χώρου είναι οι μέγιστες δυνατές και φτάνουν το </a:t>
            </a:r>
            <a:r>
              <a:rPr lang="el-GR" altLang="el-GR" sz="2400" dirty="0" smtClean="0">
                <a:solidFill>
                  <a:prstClr val="black"/>
                </a:solidFill>
                <a:latin typeface="Arial" panose="020B0604020202020204" pitchFamily="34" charset="0"/>
                <a:cs typeface="Arial" panose="020B0604020202020204" pitchFamily="34" charset="0"/>
              </a:rPr>
              <a:t>0,001.</a:t>
            </a:r>
          </a:p>
          <a:p>
            <a:pPr marL="342900" lvl="0" indent="-342900" eaLnBrk="0" fontAlgn="base" hangingPunct="0">
              <a:spcBef>
                <a:spcPct val="20000"/>
              </a:spcBef>
              <a:spcAft>
                <a:spcPct val="0"/>
              </a:spcAft>
              <a:buFont typeface="Arial" panose="020B0604020202020204" pitchFamily="34" charset="0"/>
              <a:buChar char="•"/>
            </a:pPr>
            <a:r>
              <a:rPr lang="el-GR" altLang="el-GR" sz="2400" dirty="0" smtClean="0">
                <a:solidFill>
                  <a:prstClr val="black"/>
                </a:solidFill>
                <a:latin typeface="Arial" panose="020B0604020202020204" pitchFamily="34" charset="0"/>
                <a:cs typeface="Arial" panose="020B0604020202020204" pitchFamily="34" charset="0"/>
              </a:rPr>
              <a:t>Το </a:t>
            </a:r>
            <a:r>
              <a:rPr lang="el-GR" altLang="el-GR" sz="2400" dirty="0">
                <a:solidFill>
                  <a:prstClr val="black"/>
                </a:solidFill>
                <a:latin typeface="Arial" panose="020B0604020202020204" pitchFamily="34" charset="0"/>
                <a:cs typeface="Arial" panose="020B0604020202020204" pitchFamily="34" charset="0"/>
              </a:rPr>
              <a:t>ΕΓΣΑ’87 τείνει να καθιερωθεί ως το επίσημο προβολικό σύστημα της χώρας, καθώς εξασφαλίζει μια ενιαία </a:t>
            </a:r>
            <a:r>
              <a:rPr lang="el-GR" altLang="el-GR" sz="2400" dirty="0" err="1">
                <a:solidFill>
                  <a:prstClr val="black"/>
                </a:solidFill>
                <a:latin typeface="Arial" panose="020B0604020202020204" pitchFamily="34" charset="0"/>
                <a:cs typeface="Arial" panose="020B0604020202020204" pitchFamily="34" charset="0"/>
              </a:rPr>
              <a:t>γεωαναφορά</a:t>
            </a:r>
            <a:r>
              <a:rPr lang="el-GR" altLang="el-GR" sz="2400" dirty="0">
                <a:solidFill>
                  <a:prstClr val="black"/>
                </a:solidFill>
                <a:latin typeface="Arial" panose="020B0604020202020204" pitchFamily="34" charset="0"/>
                <a:cs typeface="Arial" panose="020B0604020202020204" pitchFamily="34" charset="0"/>
              </a:rPr>
              <a:t> για κάθε τόπο.</a:t>
            </a:r>
          </a:p>
        </p:txBody>
      </p:sp>
      <p:sp>
        <p:nvSpPr>
          <p:cNvPr id="5" name="Rectangle 2"/>
          <p:cNvSpPr>
            <a:spLocks noGrp="1" noChangeArrowheads="1"/>
          </p:cNvSpPr>
          <p:nvPr>
            <p:ph type="title"/>
          </p:nvPr>
        </p:nvSpPr>
        <p:spPr>
          <a:xfrm>
            <a:off x="0" y="274737"/>
            <a:ext cx="9144000" cy="561975"/>
          </a:xfrm>
        </p:spPr>
        <p:txBody>
          <a:bodyPr/>
          <a:lstStyle/>
          <a:p>
            <a:r>
              <a:rPr lang="el-GR" altLang="el-GR" sz="4000" b="1" dirty="0">
                <a:latin typeface="Arial" panose="020B0604020202020204" pitchFamily="34" charset="0"/>
                <a:cs typeface="Arial" panose="020B0604020202020204" pitchFamily="34" charset="0"/>
              </a:rPr>
              <a:t>Προβολικό Σύστημα </a:t>
            </a:r>
            <a:r>
              <a:rPr lang="el-GR" altLang="el-GR" sz="4000" b="1" dirty="0" smtClean="0">
                <a:latin typeface="Arial" panose="020B0604020202020204" pitchFamily="34" charset="0"/>
                <a:cs typeface="Arial" panose="020B0604020202020204" pitchFamily="34" charset="0"/>
              </a:rPr>
              <a:t>ΕΓΣΑ’87 </a:t>
            </a:r>
            <a:r>
              <a:rPr lang="el-GR" altLang="el-GR" sz="3200" b="1" dirty="0" smtClean="0">
                <a:latin typeface="Arial" panose="020B0604020202020204" pitchFamily="34" charset="0"/>
                <a:cs typeface="Arial" panose="020B0604020202020204" pitchFamily="34" charset="0"/>
              </a:rPr>
              <a:t>(2)</a:t>
            </a:r>
            <a:endParaRPr lang="el-GR" altLang="el-GR" sz="3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72120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7924" y="6237312"/>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6. </a:t>
            </a:r>
            <a:endParaRPr lang="el-GR" sz="20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274737"/>
            <a:ext cx="9144000"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l-GR" altLang="el-GR" sz="4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Προβολικό Σύστημα ΕΓΣΑ’87 </a:t>
            </a:r>
            <a:r>
              <a:rPr kumimoji="0" lang="el-GR" altLang="el-GR" sz="3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altLang="el-GR" sz="3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3</a:t>
            </a:r>
            <a:r>
              <a:rPr kumimoji="0" lang="el-GR" altLang="el-GR" sz="3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l-GR" altLang="el-G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 name="5 - Εικόνα" descr="GIS_presentation 9_33.jpg"/>
          <p:cNvPicPr>
            <a:picLocks noChangeAspect="1"/>
          </p:cNvPicPr>
          <p:nvPr/>
        </p:nvPicPr>
        <p:blipFill>
          <a:blip r:embed="rId2" cstate="print"/>
          <a:stretch>
            <a:fillRect/>
          </a:stretch>
        </p:blipFill>
        <p:spPr>
          <a:xfrm>
            <a:off x="1043608" y="1412776"/>
            <a:ext cx="7056784" cy="465618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936625" y="333375"/>
            <a:ext cx="7272338" cy="793750"/>
          </a:xfrm>
        </p:spPr>
        <p:txBody>
          <a:bodyPr/>
          <a:lstStyle/>
          <a:p>
            <a:r>
              <a:rPr lang="el-GR" altLang="el-GR" b="1" smtClean="0">
                <a:latin typeface="Arial" charset="0"/>
                <a:cs typeface="Arial" charset="0"/>
              </a:rPr>
              <a:t>Σημείωμα Αναφοράς</a:t>
            </a:r>
            <a:endParaRPr lang="el-GR" altLang="el-GR" sz="3600" b="1" smtClean="0">
              <a:latin typeface="Arial" charset="0"/>
              <a:cs typeface="Arial" charset="0"/>
            </a:endParaRPr>
          </a:p>
        </p:txBody>
      </p:sp>
      <p:sp>
        <p:nvSpPr>
          <p:cNvPr id="56323" name="2 - Θέση περιεχομένου"/>
          <p:cNvSpPr>
            <a:spLocks noGrp="1"/>
          </p:cNvSpPr>
          <p:nvPr>
            <p:ph idx="1"/>
          </p:nvPr>
        </p:nvSpPr>
        <p:spPr>
          <a:xfrm>
            <a:off x="125413" y="1935163"/>
            <a:ext cx="8893175" cy="2987675"/>
          </a:xfrm>
        </p:spPr>
        <p:txBody>
          <a:bodyPr/>
          <a:lstStyle/>
          <a:p>
            <a:pPr>
              <a:buFont typeface="Arial" charset="0"/>
              <a:buNone/>
            </a:pPr>
            <a:r>
              <a:rPr lang="el-GR" altLang="el-GR" smtClean="0"/>
              <a:t>	</a:t>
            </a:r>
            <a:r>
              <a:rPr lang="en-US" altLang="el-GR" sz="2800" smtClean="0">
                <a:latin typeface="Arial" charset="0"/>
                <a:cs typeface="Arial" charset="0"/>
              </a:rPr>
              <a:t>Copyright, </a:t>
            </a:r>
            <a:r>
              <a:rPr lang="el-GR" sz="2800" smtClean="0">
                <a:latin typeface="Arial" charset="0"/>
                <a:cs typeface="Arial" charset="0"/>
              </a:rPr>
              <a:t>Πανεπιστήμιο Πατρών</a:t>
            </a:r>
            <a:r>
              <a:rPr lang="el-GR" altLang="el-GR" sz="2800" smtClean="0">
                <a:latin typeface="Arial" charset="0"/>
                <a:cs typeface="Arial" charset="0"/>
              </a:rPr>
              <a:t>, Κωνσταντίνος Νικολακόπουλος. «Χρήση Γεωγραφικών Συστημάτων Πληροφοριών και Τηλεπισκόπησης στην Εφαρμοσμένη Γεωλογία». Έκδοση: </a:t>
            </a:r>
            <a:r>
              <a:rPr lang="en-US" altLang="el-GR" sz="2800" smtClean="0">
                <a:latin typeface="Arial" charset="0"/>
                <a:cs typeface="Arial" charset="0"/>
              </a:rPr>
              <a:t>1</a:t>
            </a:r>
            <a:r>
              <a:rPr lang="el-GR" altLang="el-GR" sz="2800" smtClean="0">
                <a:latin typeface="Arial" charset="0"/>
                <a:cs typeface="Arial" charset="0"/>
              </a:rPr>
              <a:t>.0. Πάτρα 2015.</a:t>
            </a:r>
            <a:r>
              <a:rPr lang="el-GR" sz="2800" smtClean="0"/>
              <a:t> </a:t>
            </a:r>
            <a:r>
              <a:rPr lang="el-GR" altLang="el-GR" sz="2800" smtClean="0">
                <a:latin typeface="Arial" charset="0"/>
                <a:cs typeface="Arial" charset="0"/>
              </a:rPr>
              <a:t>Διαθέσιμο από τη δικτυακή διεύθυνση: </a:t>
            </a:r>
            <a:r>
              <a:rPr lang="en-US" altLang="el-GR" sz="2800" smtClean="0">
                <a:latin typeface="Arial" charset="0"/>
                <a:cs typeface="Arial" charset="0"/>
              </a:rPr>
              <a:t>https://eclass.upatras.gr/courses/GEO307/</a:t>
            </a:r>
            <a:endParaRPr lang="el-GR" altLang="el-GR" sz="2800" smtClean="0">
              <a:latin typeface="Arial" charset="0"/>
              <a:cs typeface="Arial" charset="0"/>
            </a:endParaRPr>
          </a:p>
          <a:p>
            <a:pPr>
              <a:buFont typeface="Arial" charset="0"/>
              <a:buNone/>
            </a:pPr>
            <a:endParaRPr lang="el-GR" altLang="el-G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 Θέση περιεχομένου"/>
          <p:cNvSpPr>
            <a:spLocks noGrp="1"/>
          </p:cNvSpPr>
          <p:nvPr>
            <p:ph idx="1"/>
          </p:nvPr>
        </p:nvSpPr>
        <p:spPr>
          <a:xfrm>
            <a:off x="107950" y="2465388"/>
            <a:ext cx="8893175" cy="2116137"/>
          </a:xfrm>
        </p:spPr>
        <p:txBody>
          <a:bodyPr/>
          <a:lstStyle/>
          <a:p>
            <a:pPr>
              <a:buFont typeface="Arial" charset="0"/>
              <a:buNone/>
            </a:pPr>
            <a:r>
              <a:rPr lang="el-GR" altLang="el-GR" smtClean="0">
                <a:latin typeface="Arial" charset="0"/>
                <a:cs typeface="Arial" charset="0"/>
              </a:rPr>
              <a:t>	</a:t>
            </a:r>
            <a:r>
              <a:rPr lang="en-US" altLang="el-GR" sz="3000" smtClean="0">
                <a:latin typeface="Arial" charset="0"/>
                <a:cs typeface="Arial" charset="0"/>
              </a:rPr>
              <a:t>ʻ</a:t>
            </a:r>
            <a:r>
              <a:rPr lang="el-GR" altLang="el-GR" sz="3000" b="1" smtClean="0">
                <a:latin typeface="Arial" charset="0"/>
                <a:cs typeface="Arial" charset="0"/>
              </a:rPr>
              <a:t>Τηλεπισκόπηση</a:t>
            </a:r>
            <a:r>
              <a:rPr lang="en-US" altLang="el-GR" sz="3000" smtClean="0">
                <a:latin typeface="Arial" charset="0"/>
                <a:cs typeface="Arial" charset="0"/>
              </a:rPr>
              <a:t>ʼ</a:t>
            </a:r>
            <a:endParaRPr lang="el-GR" altLang="el-GR" sz="3000" b="1" smtClean="0">
              <a:latin typeface="Arial" charset="0"/>
              <a:cs typeface="Arial" charset="0"/>
            </a:endParaRPr>
          </a:p>
          <a:p>
            <a:pPr>
              <a:buFont typeface="Arial" charset="0"/>
              <a:buNone/>
            </a:pPr>
            <a:r>
              <a:rPr lang="el-GR" altLang="el-GR" sz="3000" b="1" smtClean="0">
                <a:latin typeface="Arial" charset="0"/>
                <a:cs typeface="Arial" charset="0"/>
              </a:rPr>
              <a:t>	</a:t>
            </a:r>
            <a:r>
              <a:rPr lang="el-GR" altLang="el-GR" sz="3000" smtClean="0">
                <a:latin typeface="Arial" charset="0"/>
                <a:cs typeface="Arial" charset="0"/>
              </a:rPr>
              <a:t>Γ. Σκιάνης, Κ. Νικολακόπουλος, Δ. Βαϊόπουλος. Εκδόσεις Ίων. Έκδοση: 1.0. Αθήνα 2012.</a:t>
            </a:r>
          </a:p>
          <a:p>
            <a:pPr>
              <a:buFont typeface="Arial" charset="0"/>
              <a:buNone/>
            </a:pPr>
            <a:endParaRPr lang="el-GR" altLang="el-GR" smtClean="0"/>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(1)</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lstStyle/>
          <a:p>
            <a:r>
              <a:rPr lang="el-GR" b="1" dirty="0" smtClean="0"/>
              <a:t>Χαρτογραφικές Προβολές </a:t>
            </a:r>
            <a:r>
              <a:rPr lang="el-GR" sz="3600" b="1" dirty="0" smtClean="0"/>
              <a:t>(1)</a:t>
            </a:r>
            <a:endParaRPr lang="el-GR" sz="3600" dirty="0"/>
          </a:p>
        </p:txBody>
      </p:sp>
      <p:sp>
        <p:nvSpPr>
          <p:cNvPr id="3" name="Θέση περιεχομένου 2"/>
          <p:cNvSpPr>
            <a:spLocks noGrp="1"/>
          </p:cNvSpPr>
          <p:nvPr>
            <p:ph idx="1"/>
          </p:nvPr>
        </p:nvSpPr>
        <p:spPr>
          <a:xfrm>
            <a:off x="107504" y="2032248"/>
            <a:ext cx="8928992" cy="4853136"/>
          </a:xfrm>
        </p:spPr>
        <p:txBody>
          <a:bodyPr/>
          <a:lstStyle/>
          <a:p>
            <a:pPr marL="0" indent="0">
              <a:buNone/>
            </a:pPr>
            <a:r>
              <a:rPr lang="el-GR" sz="2400" dirty="0">
                <a:latin typeface="Arial" panose="020B0604020202020204" pitchFamily="34" charset="0"/>
                <a:cs typeface="Arial" panose="020B0604020202020204" pitchFamily="34" charset="0"/>
              </a:rPr>
              <a:t>Για να </a:t>
            </a:r>
            <a:r>
              <a:rPr lang="el-GR" sz="2400" dirty="0" err="1">
                <a:latin typeface="Arial" panose="020B0604020202020204" pitchFamily="34" charset="0"/>
                <a:cs typeface="Arial" panose="020B0604020202020204" pitchFamily="34" charset="0"/>
              </a:rPr>
              <a:t>παράξουμε</a:t>
            </a:r>
            <a:r>
              <a:rPr lang="el-GR" sz="2400" dirty="0">
                <a:latin typeface="Arial" panose="020B0604020202020204" pitchFamily="34" charset="0"/>
                <a:cs typeface="Arial" panose="020B0604020202020204" pitchFamily="34" charset="0"/>
              </a:rPr>
              <a:t> ένα χάρτη πρέπει να χρησιμοποιήσουμε μία χαρτογραφική προβολή. Ως χαρτογραφική προβολή ονομάζουμε οποιοδήποτε μετασχηματισμό μεταξύ της καμπύλης επιφάνειας αναφοράς της γης και την επίπεδη επιφάνεια του χάρτη. Μπορούμε να ορίσουμε μία χαρτογραφική προβολή σαν ένα σετ εξισώσεων που μας επιτρέπει να μετατρέψουμε τις γεωγραφικές συντεταγμένες (</a:t>
            </a:r>
            <a:r>
              <a:rPr lang="el-GR" sz="2400" dirty="0" err="1">
                <a:latin typeface="Arial" panose="020B0604020202020204" pitchFamily="34" charset="0"/>
                <a:cs typeface="Arial" panose="020B0604020202020204" pitchFamily="34" charset="0"/>
              </a:rPr>
              <a:t>φ,λ</a:t>
            </a:r>
            <a:r>
              <a:rPr lang="el-GR" sz="2400" dirty="0">
                <a:latin typeface="Arial" panose="020B0604020202020204" pitchFamily="34" charset="0"/>
                <a:cs typeface="Arial" panose="020B0604020202020204" pitchFamily="34" charset="0"/>
              </a:rPr>
              <a:t>) που αναπαριστούν τη θέση μας πάνω στην καμπύλη επιφάνεια της Γης σε Καρτεσιανές ή Γεωδαιτικές Συντεταγμένες (</a:t>
            </a:r>
            <a:r>
              <a:rPr lang="el-GR" sz="2400" dirty="0" err="1">
                <a:latin typeface="Arial" panose="020B0604020202020204" pitchFamily="34" charset="0"/>
                <a:cs typeface="Arial" panose="020B0604020202020204" pitchFamily="34" charset="0"/>
              </a:rPr>
              <a:t>x,y.z</a:t>
            </a:r>
            <a:r>
              <a:rPr lang="el-GR" sz="2400" dirty="0" smtClean="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Ενώ οι γεωγραφικές συντεταγμένες είναι γωνιακές οι Καρτεσιανές ή Γεωδαιτικές Συντεταγμένες (</a:t>
            </a:r>
            <a:r>
              <a:rPr lang="el-GR" sz="2400" dirty="0" err="1">
                <a:latin typeface="Arial" panose="020B0604020202020204" pitchFamily="34" charset="0"/>
                <a:cs typeface="Arial" panose="020B0604020202020204" pitchFamily="34" charset="0"/>
              </a:rPr>
              <a:t>x,y.z</a:t>
            </a:r>
            <a:r>
              <a:rPr lang="el-GR" sz="2400" dirty="0">
                <a:latin typeface="Arial" panose="020B0604020202020204" pitchFamily="34" charset="0"/>
                <a:cs typeface="Arial" panose="020B0604020202020204" pitchFamily="34" charset="0"/>
              </a:rPr>
              <a:t>) είναι γραμμικές και προσδιορίζουν απόσταση από κάποια αφετηρία μέτρησης (αρχή των αξόνων). </a:t>
            </a:r>
          </a:p>
        </p:txBody>
      </p:sp>
    </p:spTree>
    <p:extLst>
      <p:ext uri="{BB962C8B-B14F-4D97-AF65-F5344CB8AC3E}">
        <p14:creationId xmlns="" xmlns:p14="http://schemas.microsoft.com/office/powerpoint/2010/main" val="1215249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 Θέση περιεχομένου"/>
          <p:cNvSpPr>
            <a:spLocks noGrp="1"/>
          </p:cNvSpPr>
          <p:nvPr>
            <p:ph idx="1"/>
          </p:nvPr>
        </p:nvSpPr>
        <p:spPr>
          <a:xfrm>
            <a:off x="125413" y="2681585"/>
            <a:ext cx="8893175" cy="2187575"/>
          </a:xfrm>
        </p:spPr>
        <p:txBody>
          <a:bodyPr/>
          <a:lstStyle/>
          <a:p>
            <a:pPr>
              <a:buFont typeface="Arial" charset="0"/>
              <a:buNone/>
            </a:pPr>
            <a:r>
              <a:rPr lang="el-GR" altLang="el-GR" dirty="0" smtClean="0"/>
              <a:t>	</a:t>
            </a:r>
            <a:r>
              <a:rPr lang="el-GR" altLang="el-GR" dirty="0" smtClean="0">
                <a:latin typeface="Arial" pitchFamily="34" charset="0"/>
                <a:cs typeface="Arial" pitchFamily="34" charset="0"/>
              </a:rPr>
              <a:t>Όλες οι εικόνες της ενότητας 10 αποτελούν περιεχόμενο των ανωτέρω συγγραμμάτων των Σημειωμάτων Αναφοράς.</a:t>
            </a:r>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a:t>
            </a:r>
            <a:r>
              <a:rPr lang="en-US" altLang="el-GR" sz="3600" b="1" dirty="0" smtClean="0">
                <a:latin typeface="Arial" charset="0"/>
                <a:cs typeface="Arial" charset="0"/>
              </a:rPr>
              <a:t>2</a:t>
            </a:r>
            <a:r>
              <a:rPr lang="el-GR" altLang="el-GR" sz="3600" b="1" dirty="0" smtClean="0">
                <a:latin typeface="Arial" charset="0"/>
                <a:cs typeface="Arial" charset="0"/>
              </a:rPr>
              <a:t>)</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a:xfrm>
            <a:off x="2335213" y="2420938"/>
            <a:ext cx="4475162" cy="938212"/>
          </a:xfrm>
        </p:spPr>
        <p:txBody>
          <a:bodyPr/>
          <a:lstStyle/>
          <a:p>
            <a:r>
              <a:rPr lang="el-GR" altLang="el-GR" b="1" smtClean="0">
                <a:latin typeface="Arial" charset="0"/>
                <a:cs typeface="Arial" charset="0"/>
              </a:rPr>
              <a:t>Τέλος Ενότητας</a:t>
            </a:r>
          </a:p>
        </p:txBody>
      </p:sp>
      <p:pic>
        <p:nvPicPr>
          <p:cNvPr id="7065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924300" y="5589588"/>
            <a:ext cx="4310063" cy="1025525"/>
          </a:xfrm>
          <a:prstGeom prst="rect">
            <a:avLst/>
          </a:prstGeom>
          <a:noFill/>
          <a:ln w="9525">
            <a:noFill/>
            <a:miter lim="800000"/>
            <a:headEnd/>
            <a:tailEnd/>
          </a:ln>
        </p:spPr>
      </p:pic>
      <p:pic>
        <p:nvPicPr>
          <p:cNvPr id="70660" name="Picture 2" descr="C:\Users\eorfanou\Downloads\by-nc-sa.eu.png"/>
          <p:cNvPicPr>
            <a:picLocks noChangeAspect="1" noChangeArrowheads="1"/>
          </p:cNvPicPr>
          <p:nvPr/>
        </p:nvPicPr>
        <p:blipFill>
          <a:blip r:embed="rId4" cstate="print"/>
          <a:srcRect/>
          <a:stretch>
            <a:fillRect/>
          </a:stretch>
        </p:blipFill>
        <p:spPr bwMode="auto">
          <a:xfrm>
            <a:off x="1033463" y="5715000"/>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772816"/>
            <a:ext cx="5472608" cy="4252097"/>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5496" y="1628800"/>
            <a:ext cx="3438240" cy="4524315"/>
          </a:xfrm>
          <a:prstGeom prst="rect">
            <a:avLst/>
          </a:prstGeom>
        </p:spPr>
        <p:txBody>
          <a:bodyPr wrap="square">
            <a:spAutoFit/>
          </a:bodyPr>
          <a:lstStyle/>
          <a:p>
            <a:r>
              <a:rPr lang="el-GR" sz="2400" dirty="0">
                <a:latin typeface="Arial" panose="020B0604020202020204" pitchFamily="34" charset="0"/>
                <a:cs typeface="Arial" panose="020B0604020202020204" pitchFamily="34" charset="0"/>
              </a:rPr>
              <a:t>Για κάθε χαρτογραφική προβολή οι ακόλουθες εξισώσεις επιτρέπουν το μετασχηματισμό</a:t>
            </a:r>
            <a:r>
              <a:rPr lang="el-GR" sz="2400" dirty="0" smtClean="0">
                <a:latin typeface="Arial" panose="020B0604020202020204" pitchFamily="34" charset="0"/>
                <a:cs typeface="Arial" panose="020B0604020202020204" pitchFamily="34" charset="0"/>
              </a:rPr>
              <a:t>:</a:t>
            </a:r>
          </a:p>
          <a:p>
            <a:endParaRPr lang="el-GR" sz="20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x =  f </a:t>
            </a:r>
            <a:r>
              <a:rPr lang="el-GR" sz="24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x</a:t>
            </a:r>
            <a:r>
              <a:rPr lang="el-GR"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y</a:t>
            </a:r>
            <a:r>
              <a:rPr lang="el-GR" sz="2400" dirty="0" smtClean="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l-GR" sz="2400" dirty="0" smtClean="0">
                <a:latin typeface="Arial" panose="020B0604020202020204" pitchFamily="34" charset="0"/>
                <a:cs typeface="Arial" panose="020B0604020202020204" pitchFamily="34" charset="0"/>
              </a:rPr>
              <a:t>x, </a:t>
            </a:r>
            <a:r>
              <a:rPr lang="el-GR" sz="2400" dirty="0">
                <a:latin typeface="Arial" panose="020B0604020202020204" pitchFamily="34" charset="0"/>
                <a:cs typeface="Arial" panose="020B0604020202020204" pitchFamily="34" charset="0"/>
              </a:rPr>
              <a:t>y : Καρτεσιανές </a:t>
            </a:r>
            <a:r>
              <a:rPr lang="el-GR" sz="2400" dirty="0" smtClean="0">
                <a:latin typeface="Arial" panose="020B0604020202020204" pitchFamily="34" charset="0"/>
                <a:cs typeface="Arial" panose="020B0604020202020204" pitchFamily="34" charset="0"/>
              </a:rPr>
              <a:t>συντεταγμένες</a:t>
            </a:r>
          </a:p>
          <a:p>
            <a:endParaRPr lang="el-GR" sz="20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y = f 2 </a:t>
            </a:r>
            <a:r>
              <a:rPr lang="el-GR" sz="2400" dirty="0" smtClean="0">
                <a:latin typeface="Arial" panose="020B0604020202020204" pitchFamily="34" charset="0"/>
                <a:cs typeface="Arial" panose="020B0604020202020204" pitchFamily="34" charset="0"/>
              </a:rPr>
              <a:t>(λ, φ) </a:t>
            </a:r>
            <a:r>
              <a:rPr lang="el-GR"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l-GR" sz="2400" dirty="0" smtClean="0">
                <a:latin typeface="Arial" panose="020B0604020202020204" pitchFamily="34" charset="0"/>
                <a:cs typeface="Arial" panose="020B0604020202020204" pitchFamily="34" charset="0"/>
              </a:rPr>
              <a:t>λ, </a:t>
            </a:r>
            <a:r>
              <a:rPr lang="el-GR" sz="2400" dirty="0">
                <a:latin typeface="Arial" panose="020B0604020202020204" pitchFamily="34" charset="0"/>
                <a:cs typeface="Arial" panose="020B0604020202020204" pitchFamily="34" charset="0"/>
              </a:rPr>
              <a:t>φ</a:t>
            </a:r>
            <a:r>
              <a:rPr lang="el-GR" sz="2400" dirty="0" smtClean="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Γεωγραφικές συντεταγμένες</a:t>
            </a:r>
          </a:p>
        </p:txBody>
      </p:sp>
      <p:grpSp>
        <p:nvGrpSpPr>
          <p:cNvPr id="14" name="Ομάδα 13"/>
          <p:cNvGrpSpPr/>
          <p:nvPr/>
        </p:nvGrpSpPr>
        <p:grpSpPr>
          <a:xfrm>
            <a:off x="3563888" y="1988840"/>
            <a:ext cx="5328592" cy="1836204"/>
            <a:chOff x="2195736" y="1268760"/>
            <a:chExt cx="5328592" cy="1836204"/>
          </a:xfrm>
        </p:grpSpPr>
        <p:cxnSp>
          <p:nvCxnSpPr>
            <p:cNvPr id="3" name="Ευθεία γραμμή σύνδεσης 2"/>
            <p:cNvCxnSpPr/>
            <p:nvPr/>
          </p:nvCxnSpPr>
          <p:spPr>
            <a:xfrm flipV="1">
              <a:off x="2195736" y="1268760"/>
              <a:ext cx="273600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a:off x="4932040" y="1268760"/>
              <a:ext cx="2592288" cy="122413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2195736" y="1844824"/>
              <a:ext cx="2556000" cy="126014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88024" y="2492897"/>
              <a:ext cx="2700000" cy="612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Τίτλος 1"/>
          <p:cNvSpPr>
            <a:spLocks noGrp="1"/>
          </p:cNvSpPr>
          <p:nvPr>
            <p:ph type="title"/>
          </p:nvPr>
        </p:nvSpPr>
        <p:spPr>
          <a:xfrm>
            <a:off x="457200" y="188640"/>
            <a:ext cx="8229600" cy="850106"/>
          </a:xfrm>
        </p:spPr>
        <p:txBody>
          <a:bodyPr/>
          <a:lstStyle/>
          <a:p>
            <a:r>
              <a:rPr lang="el-GR" b="1" dirty="0" smtClean="0"/>
              <a:t>Χαρτογραφικές Προβολές </a:t>
            </a:r>
            <a:r>
              <a:rPr lang="el-GR" sz="3600" b="1" dirty="0" smtClean="0"/>
              <a:t>(</a:t>
            </a:r>
            <a:r>
              <a:rPr lang="en-US" sz="3600" b="1" dirty="0" smtClean="0"/>
              <a:t>2</a:t>
            </a:r>
            <a:r>
              <a:rPr lang="el-GR" sz="3600" b="1" dirty="0" smtClean="0"/>
              <a:t>)</a:t>
            </a:r>
            <a:endParaRPr lang="el-GR" sz="3600" dirty="0"/>
          </a:p>
        </p:txBody>
      </p:sp>
      <p:sp>
        <p:nvSpPr>
          <p:cNvPr id="15" name="TextBox 14"/>
          <p:cNvSpPr txBox="1"/>
          <p:nvPr/>
        </p:nvSpPr>
        <p:spPr>
          <a:xfrm>
            <a:off x="5652120" y="6269250"/>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1.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4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lstStyle/>
          <a:p>
            <a:r>
              <a:rPr lang="el-GR" sz="4000" b="1" dirty="0" smtClean="0">
                <a:latin typeface="Arial" panose="020B0604020202020204" pitchFamily="34" charset="0"/>
                <a:cs typeface="Arial" panose="020B0604020202020204" pitchFamily="34" charset="0"/>
              </a:rPr>
              <a:t>Στρεβλώσεις </a:t>
            </a:r>
            <a:r>
              <a:rPr lang="el-GR" sz="3200" b="1" dirty="0" smtClean="0">
                <a:latin typeface="Arial" panose="020B0604020202020204" pitchFamily="34" charset="0"/>
                <a:cs typeface="Arial" panose="020B0604020202020204" pitchFamily="34" charset="0"/>
              </a:rPr>
              <a:t>(1)</a:t>
            </a:r>
            <a:endParaRPr lang="el-GR" sz="3200" b="1"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idx="1"/>
          </p:nvPr>
        </p:nvSpPr>
        <p:spPr>
          <a:xfrm>
            <a:off x="179512" y="2464296"/>
            <a:ext cx="8784976" cy="3340968"/>
          </a:xfrm>
        </p:spPr>
        <p:txBody>
          <a:bodyPr/>
          <a:lstStyle/>
          <a:p>
            <a:pPr marL="0" indent="0">
              <a:buNone/>
            </a:pPr>
            <a:r>
              <a:rPr lang="el-GR" sz="2600" dirty="0">
                <a:latin typeface="Arial" panose="020B0604020202020204" pitchFamily="34" charset="0"/>
                <a:cs typeface="Arial" panose="020B0604020202020204" pitchFamily="34" charset="0"/>
              </a:rPr>
              <a:t>Ο μετασχηματισμός μεταξύ της καμπύλης επιφάνειας αναφοράς της γης και την επίπεδη επιφάνεια του χάρτη δεν είναι ποτέ απολύτως </a:t>
            </a:r>
            <a:r>
              <a:rPr lang="el-GR" sz="2600" dirty="0" smtClean="0">
                <a:latin typeface="Arial" panose="020B0604020202020204" pitchFamily="34" charset="0"/>
                <a:cs typeface="Arial" panose="020B0604020202020204" pitchFamily="34" charset="0"/>
              </a:rPr>
              <a:t>επιτυχής.</a:t>
            </a:r>
          </a:p>
          <a:p>
            <a:pPr marL="0" indent="0">
              <a:buNone/>
            </a:pPr>
            <a:r>
              <a:rPr lang="el-GR" sz="2600" dirty="0" smtClean="0">
                <a:latin typeface="Arial" panose="020B0604020202020204" pitchFamily="34" charset="0"/>
                <a:cs typeface="Arial" panose="020B0604020202020204" pitchFamily="34" charset="0"/>
              </a:rPr>
              <a:t>Δημιουργούνται </a:t>
            </a:r>
            <a:r>
              <a:rPr lang="el-GR" sz="2600" dirty="0">
                <a:latin typeface="Arial" panose="020B0604020202020204" pitchFamily="34" charset="0"/>
                <a:cs typeface="Arial" panose="020B0604020202020204" pitchFamily="34" charset="0"/>
              </a:rPr>
              <a:t>στρεβλώσεις στο σχήμα, στην έκταση, στην απόσταση ή ακόμη και στον προσανατολισμό των </a:t>
            </a:r>
            <a:r>
              <a:rPr lang="el-GR" sz="2600" dirty="0" smtClean="0">
                <a:latin typeface="Arial" panose="020B0604020202020204" pitchFamily="34" charset="0"/>
                <a:cs typeface="Arial" panose="020B0604020202020204" pitchFamily="34" charset="0"/>
              </a:rPr>
              <a:t>δεδομένων.   </a:t>
            </a:r>
            <a:endParaRPr lang="el-GR" sz="2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6538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758" y="2132856"/>
            <a:ext cx="8114485"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Τίτλος 1"/>
          <p:cNvSpPr>
            <a:spLocks noGrp="1"/>
          </p:cNvSpPr>
          <p:nvPr>
            <p:ph type="title"/>
          </p:nvPr>
        </p:nvSpPr>
        <p:spPr>
          <a:xfrm>
            <a:off x="457200" y="188640"/>
            <a:ext cx="8229600" cy="1143000"/>
          </a:xfrm>
        </p:spPr>
        <p:txBody>
          <a:bodyPr/>
          <a:lstStyle/>
          <a:p>
            <a:r>
              <a:rPr lang="el-GR" sz="4000" b="1" dirty="0" smtClean="0">
                <a:latin typeface="Arial" panose="020B0604020202020204" pitchFamily="34" charset="0"/>
                <a:cs typeface="Arial" panose="020B0604020202020204" pitchFamily="34" charset="0"/>
              </a:rPr>
              <a:t>Στρεβλώσεις </a:t>
            </a:r>
            <a:r>
              <a:rPr lang="el-GR" sz="3200" b="1" dirty="0" smtClean="0">
                <a:latin typeface="Arial" panose="020B0604020202020204" pitchFamily="34" charset="0"/>
                <a:cs typeface="Arial" panose="020B0604020202020204" pitchFamily="34" charset="0"/>
              </a:rPr>
              <a:t>(2)</a:t>
            </a:r>
            <a:endParaRPr lang="el-GR" sz="3200" b="1" dirty="0">
              <a:latin typeface="Arial" panose="020B0604020202020204" pitchFamily="34" charset="0"/>
              <a:cs typeface="Arial" panose="020B0604020202020204" pitchFamily="34" charset="0"/>
            </a:endParaRPr>
          </a:p>
        </p:txBody>
      </p:sp>
      <p:sp>
        <p:nvSpPr>
          <p:cNvPr id="6" name="TextBox 5"/>
          <p:cNvSpPr txBox="1"/>
          <p:nvPr/>
        </p:nvSpPr>
        <p:spPr>
          <a:xfrm>
            <a:off x="3887924" y="6237312"/>
            <a:ext cx="1368152"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2.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308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176264"/>
            <a:ext cx="8856984" cy="3917032"/>
          </a:xfrm>
        </p:spPr>
        <p:txBody>
          <a:bodyPr/>
          <a:lstStyle/>
          <a:p>
            <a:pPr marL="0" indent="0">
              <a:buNone/>
            </a:pPr>
            <a:r>
              <a:rPr lang="el-GR" sz="2400" dirty="0">
                <a:latin typeface="Arial" panose="020B0604020202020204" pitchFamily="34" charset="0"/>
                <a:cs typeface="Arial" panose="020B0604020202020204" pitchFamily="34" charset="0"/>
              </a:rPr>
              <a:t>Γωνίες, εμβαδά, κατευθύνσεις, σχήματα και αποστάσεις παραμορφώνονται όταν μετατρέπονται από μία καμπύλη επιφάνεια σε ένα </a:t>
            </a:r>
            <a:r>
              <a:rPr lang="el-GR" sz="2400" dirty="0" smtClean="0">
                <a:latin typeface="Arial" panose="020B0604020202020204" pitchFamily="34" charset="0"/>
                <a:cs typeface="Arial" panose="020B0604020202020204" pitchFamily="34" charset="0"/>
              </a:rPr>
              <a:t>επίπεδο.</a:t>
            </a:r>
          </a:p>
          <a:p>
            <a:pPr marL="0" indent="0">
              <a:buNone/>
            </a:pPr>
            <a:r>
              <a:rPr lang="el-GR" sz="2400" dirty="0" smtClean="0">
                <a:latin typeface="Arial" panose="020B0604020202020204" pitchFamily="34" charset="0"/>
                <a:cs typeface="Arial" panose="020B0604020202020204" pitchFamily="34" charset="0"/>
              </a:rPr>
              <a:t>Όλες </a:t>
            </a:r>
            <a:r>
              <a:rPr lang="el-GR" sz="2400" dirty="0">
                <a:latin typeface="Arial" panose="020B0604020202020204" pitchFamily="34" charset="0"/>
                <a:cs typeface="Arial" panose="020B0604020202020204" pitchFamily="34" charset="0"/>
              </a:rPr>
              <a:t>αυτές οι ιδιότητες δεν μπορούν να διατηρηθούν χωρίς στρεβλώσεις σε μία μόνο χαρτογραφική </a:t>
            </a:r>
            <a:r>
              <a:rPr lang="el-GR" sz="2400" dirty="0" smtClean="0">
                <a:latin typeface="Arial" panose="020B0604020202020204" pitchFamily="34" charset="0"/>
                <a:cs typeface="Arial" panose="020B0604020202020204" pitchFamily="34" charset="0"/>
              </a:rPr>
              <a:t>προβολή.</a:t>
            </a:r>
          </a:p>
          <a:p>
            <a:pPr marL="0" indent="0">
              <a:buNone/>
            </a:pPr>
            <a:r>
              <a:rPr lang="el-GR" sz="2400" dirty="0" smtClean="0">
                <a:latin typeface="Arial" panose="020B0604020202020204" pitchFamily="34" charset="0"/>
                <a:cs typeface="Arial" panose="020B0604020202020204" pitchFamily="34" charset="0"/>
              </a:rPr>
              <a:t>Ορισμένες </a:t>
            </a:r>
            <a:r>
              <a:rPr lang="el-GR" sz="2400" dirty="0">
                <a:latin typeface="Arial" panose="020B0604020202020204" pitchFamily="34" charset="0"/>
                <a:cs typeface="Arial" panose="020B0604020202020204" pitchFamily="34" charset="0"/>
              </a:rPr>
              <a:t>προβολές ελαχιστοποιούν τις στρεβλώσεων σε ορισμένα από τα παραπάνω μεγέθη σε βάρος της μεγιστοποίησης άλλων μεγεθών, κάποιες άλλες προβολές προσπαθούν να μειώσουν αναλογικά όλες τις στρεβλώσεις. </a:t>
            </a:r>
          </a:p>
          <a:p>
            <a:pPr marL="0" indent="0">
              <a:buNone/>
            </a:pPr>
            <a:endParaRPr lang="el-GR" dirty="0"/>
          </a:p>
        </p:txBody>
      </p:sp>
      <p:sp>
        <p:nvSpPr>
          <p:cNvPr id="5" name="Τίτλος 1"/>
          <p:cNvSpPr>
            <a:spLocks noGrp="1"/>
          </p:cNvSpPr>
          <p:nvPr>
            <p:ph type="title"/>
          </p:nvPr>
        </p:nvSpPr>
        <p:spPr>
          <a:xfrm>
            <a:off x="457200" y="188640"/>
            <a:ext cx="8229600" cy="1143000"/>
          </a:xfrm>
        </p:spPr>
        <p:txBody>
          <a:bodyPr/>
          <a:lstStyle/>
          <a:p>
            <a:r>
              <a:rPr lang="el-GR" sz="4000" b="1" dirty="0" smtClean="0">
                <a:latin typeface="Arial" panose="020B0604020202020204" pitchFamily="34" charset="0"/>
                <a:cs typeface="Arial" panose="020B0604020202020204" pitchFamily="34" charset="0"/>
              </a:rPr>
              <a:t>Στρεβλώσεις </a:t>
            </a:r>
            <a:r>
              <a:rPr lang="el-GR" sz="3200" b="1" dirty="0" smtClean="0">
                <a:latin typeface="Arial" panose="020B0604020202020204" pitchFamily="34" charset="0"/>
                <a:cs typeface="Arial" panose="020B0604020202020204" pitchFamily="34" charset="0"/>
              </a:rPr>
              <a:t>(3)</a:t>
            </a:r>
            <a:endParaRPr lang="el-GR" sz="3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018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628800"/>
            <a:ext cx="8856984" cy="4997152"/>
          </a:xfrm>
        </p:spPr>
        <p:txBody>
          <a:bodyPr/>
          <a:lstStyle/>
          <a:p>
            <a:pPr marL="0" indent="0">
              <a:buNone/>
            </a:pPr>
            <a:r>
              <a:rPr lang="el-GR" sz="2400" dirty="0" smtClean="0">
                <a:latin typeface="Arial" panose="020B0604020202020204" pitchFamily="34" charset="0"/>
                <a:cs typeface="Arial" panose="020B0604020202020204" pitchFamily="34" charset="0"/>
              </a:rPr>
              <a:t>Το </a:t>
            </a:r>
            <a:r>
              <a:rPr lang="el-GR" sz="2400" dirty="0">
                <a:latin typeface="Arial" panose="020B0604020202020204" pitchFamily="34" charset="0"/>
                <a:cs typeface="Arial" panose="020B0604020202020204" pitchFamily="34" charset="0"/>
              </a:rPr>
              <a:t>πρώτο βήμα κατά τη διαδικασία της προβολής από τη γήινη επιφάνεια σε στο επίπεδο, είναι ο ορισμός ενός ή περισσότερων σημείων επαφής που καλούνται επίσης σημεία (ή γραμμές) </a:t>
            </a:r>
            <a:r>
              <a:rPr lang="el-GR" sz="2400" dirty="0" smtClean="0">
                <a:latin typeface="Arial" panose="020B0604020202020204" pitchFamily="34" charset="0"/>
                <a:cs typeface="Arial" panose="020B0604020202020204" pitchFamily="34" charset="0"/>
              </a:rPr>
              <a:t>αφής.</a:t>
            </a:r>
          </a:p>
          <a:p>
            <a:pPr marL="0" indent="0">
              <a:buNone/>
            </a:pPr>
            <a:r>
              <a:rPr lang="el-GR" sz="2400" dirty="0" smtClean="0">
                <a:latin typeface="Arial" panose="020B0604020202020204" pitchFamily="34" charset="0"/>
                <a:cs typeface="Arial" panose="020B0604020202020204" pitchFamily="34" charset="0"/>
              </a:rPr>
              <a:t>Μία </a:t>
            </a:r>
            <a:r>
              <a:rPr lang="el-GR" sz="2400" dirty="0">
                <a:latin typeface="Arial" panose="020B0604020202020204" pitchFamily="34" charset="0"/>
                <a:cs typeface="Arial" panose="020B0604020202020204" pitchFamily="34" charset="0"/>
              </a:rPr>
              <a:t>επίπεδη επιφάνεια προβολής εφάπτεται στην επιφάνεια της γης σε ένα </a:t>
            </a:r>
            <a:r>
              <a:rPr lang="el-GR" sz="2400" dirty="0" smtClean="0">
                <a:latin typeface="Arial" panose="020B0604020202020204" pitchFamily="34" charset="0"/>
                <a:cs typeface="Arial" panose="020B0604020202020204" pitchFamily="34" charset="0"/>
              </a:rPr>
              <a:t>σημείο.</a:t>
            </a:r>
          </a:p>
          <a:p>
            <a:pPr marL="0" indent="0">
              <a:buNone/>
            </a:pPr>
            <a:r>
              <a:rPr lang="el-GR" sz="2400" dirty="0" smtClean="0">
                <a:latin typeface="Arial" panose="020B0604020202020204" pitchFamily="34" charset="0"/>
                <a:cs typeface="Arial" panose="020B0604020202020204" pitchFamily="34" charset="0"/>
              </a:rPr>
              <a:t>Αν </a:t>
            </a:r>
            <a:r>
              <a:rPr lang="el-GR" sz="2400" dirty="0">
                <a:latin typeface="Arial" panose="020B0604020202020204" pitchFamily="34" charset="0"/>
                <a:cs typeface="Arial" panose="020B0604020202020204" pitchFamily="34" charset="0"/>
              </a:rPr>
              <a:t>η επιφάνεια της προβολής τέμνει την γήινη επιφάνεια, και δεν εφάπτεται μόνο, η προβολή που προκύπτει είναι </a:t>
            </a:r>
            <a:r>
              <a:rPr lang="el-GR" sz="2400" dirty="0" smtClean="0">
                <a:latin typeface="Arial" panose="020B0604020202020204" pitchFamily="34" charset="0"/>
                <a:cs typeface="Arial" panose="020B0604020202020204" pitchFamily="34" charset="0"/>
              </a:rPr>
              <a:t>τέμνουσα. </a:t>
            </a:r>
            <a:r>
              <a:rPr lang="el-GR" sz="2400" dirty="0">
                <a:latin typeface="Arial" panose="020B0604020202020204" pitchFamily="34" charset="0"/>
                <a:cs typeface="Arial" panose="020B0604020202020204" pitchFamily="34" charset="0"/>
              </a:rPr>
              <a:t>Είτε η επαφή είναι εφαπτόμενη είτε είναι τέμνουσα, τα σημεία επαφής είναι πολύ σημαντικά, καθώς ορίζουν σημεία με μηδενική </a:t>
            </a:r>
            <a:r>
              <a:rPr lang="el-GR" sz="2400" dirty="0" smtClean="0">
                <a:latin typeface="Arial" panose="020B0604020202020204" pitchFamily="34" charset="0"/>
                <a:cs typeface="Arial" panose="020B0604020202020204" pitchFamily="34" charset="0"/>
              </a:rPr>
              <a:t>αλλοίωση.</a:t>
            </a:r>
          </a:p>
          <a:p>
            <a:pPr marL="0" indent="0">
              <a:buNone/>
            </a:pPr>
            <a:r>
              <a:rPr lang="el-GR" sz="2400" dirty="0" smtClean="0">
                <a:latin typeface="Arial" panose="020B0604020202020204" pitchFamily="34" charset="0"/>
                <a:cs typeface="Arial" panose="020B0604020202020204" pitchFamily="34" charset="0"/>
              </a:rPr>
              <a:t>Σε </a:t>
            </a:r>
            <a:r>
              <a:rPr lang="el-GR" sz="2400" dirty="0">
                <a:latin typeface="Arial" panose="020B0604020202020204" pitchFamily="34" charset="0"/>
                <a:cs typeface="Arial" panose="020B0604020202020204" pitchFamily="34" charset="0"/>
              </a:rPr>
              <a:t>γενικές γραμμές, η στρέβλωση αυξάνεται ανάλογα με την απόσταση από το σημείο επαφής. </a:t>
            </a:r>
          </a:p>
          <a:p>
            <a:endParaRPr lang="el-GR" dirty="0"/>
          </a:p>
        </p:txBody>
      </p:sp>
      <p:sp>
        <p:nvSpPr>
          <p:cNvPr id="5" name="Τίτλος 1"/>
          <p:cNvSpPr>
            <a:spLocks noGrp="1"/>
          </p:cNvSpPr>
          <p:nvPr>
            <p:ph type="title"/>
          </p:nvPr>
        </p:nvSpPr>
        <p:spPr>
          <a:xfrm>
            <a:off x="457200" y="116632"/>
            <a:ext cx="8229600" cy="1143000"/>
          </a:xfrm>
        </p:spPr>
        <p:txBody>
          <a:bodyPr/>
          <a:lstStyle/>
          <a:p>
            <a:r>
              <a:rPr lang="el-GR" sz="4000" b="1" dirty="0" smtClean="0">
                <a:latin typeface="Arial" panose="020B0604020202020204" pitchFamily="34" charset="0"/>
                <a:cs typeface="Arial" panose="020B0604020202020204" pitchFamily="34" charset="0"/>
              </a:rPr>
              <a:t>Στρεβλώσεις </a:t>
            </a:r>
            <a:r>
              <a:rPr lang="el-GR" sz="3200" b="1" dirty="0" smtClean="0">
                <a:latin typeface="Arial" panose="020B0604020202020204" pitchFamily="34" charset="0"/>
                <a:cs typeface="Arial" panose="020B0604020202020204" pitchFamily="34" charset="0"/>
              </a:rPr>
              <a:t>(4)</a:t>
            </a:r>
            <a:endParaRPr lang="el-GR" sz="32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11011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2608</Words>
  <Application>Microsoft Office PowerPoint</Application>
  <PresentationFormat>Προβολή στην οθόνη (4:3)</PresentationFormat>
  <Paragraphs>205</Paragraphs>
  <Slides>41</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1_Θέμα του Office</vt:lpstr>
      <vt:lpstr>ΧΡΗΣΗ ΓΕΩΓΡΑΦΙΚΩΝ ΣΥΣΤΗΜΑΤΩΝ ΠΛΗΡΟΦΟΡΙΩΝ ΚΑΙ ΤΗΛΕΠΙΣΚΟΠΗΣΗΣ  ΣΤΗΝ ΕΦΑΡΜΟΣΜΕΝΗ ΓΕΩΛΟΓΙΑ  </vt:lpstr>
      <vt:lpstr>Άδειες Χρήσης</vt:lpstr>
      <vt:lpstr>Χρηματοδότηση</vt:lpstr>
      <vt:lpstr>Χαρτογραφικές Προβολές (1)</vt:lpstr>
      <vt:lpstr>Χαρτογραφικές Προβολές (2)</vt:lpstr>
      <vt:lpstr>Στρεβλώσεις (1)</vt:lpstr>
      <vt:lpstr>Στρεβλώσεις (2)</vt:lpstr>
      <vt:lpstr>Στρεβλώσεις (3)</vt:lpstr>
      <vt:lpstr>Στρεβλώσεις (4)</vt:lpstr>
      <vt:lpstr>Στρεβλώσεις (5)</vt:lpstr>
      <vt:lpstr>Ιδιότητες των χαρτογραφικών προβολών</vt:lpstr>
      <vt:lpstr>Ταξινόμηση των χαρτογραφικών προβολών (1)</vt:lpstr>
      <vt:lpstr>Ταξινόμηση των χαρτογραφικών προβολών (2)</vt:lpstr>
      <vt:lpstr>Είδη Προβολών (1)</vt:lpstr>
      <vt:lpstr>Διαφάνεια 15</vt:lpstr>
      <vt:lpstr>Παράμετροι προβολών (1)</vt:lpstr>
      <vt:lpstr>Παράμετροι προβολών (2)</vt:lpstr>
      <vt:lpstr>Γωνιακές παράμετροι (1)</vt:lpstr>
      <vt:lpstr>Γωνιακές παράμετροι (2)</vt:lpstr>
      <vt:lpstr>Γωνιακές παράμετροι (3)</vt:lpstr>
      <vt:lpstr>Γωνιακές παράμετροι (4)</vt:lpstr>
      <vt:lpstr>Γωνιακές παράμετροι (5)</vt:lpstr>
      <vt:lpstr>Γωνιακές παράμετροι (6)</vt:lpstr>
      <vt:lpstr>Αδιάστατες παράμετροι των χαρτογραφικών προβολών (1)</vt:lpstr>
      <vt:lpstr>Αδιάστατες παράμετροι των χαρτογραφικών προβολών (2)</vt:lpstr>
      <vt:lpstr>Προβολές και Προβολικά Συστήματα που χρησιμοποιούνται στον Ελλαδικό Χώρο</vt:lpstr>
      <vt:lpstr>Προβολικά συστήματα που χρησιμοποιούνται στον Ελλαδικό χώρο</vt:lpstr>
      <vt:lpstr>Προβολικό σύστημα HATT (1)</vt:lpstr>
      <vt:lpstr>Προβολικό σύστημα HATT (2)</vt:lpstr>
      <vt:lpstr>Προβολικό σύστημα HATT (3)</vt:lpstr>
      <vt:lpstr>Προβολικό σύστημα 3 μοιρών (ΕΜΠ 3ο ή ΤΜ3ο) (1)</vt:lpstr>
      <vt:lpstr>Προβολικό σύστημα 3 μοιρών (ΕΜΠ 3° ή ΤΜ3°) (2)</vt:lpstr>
      <vt:lpstr>Προβολικό σύστημα UTM (1)</vt:lpstr>
      <vt:lpstr>Προβολικό σύστημα UTM (2)</vt:lpstr>
      <vt:lpstr>Προβολικό Σύστημα ΕΓΣΑ’87 (1)</vt:lpstr>
      <vt:lpstr>Προβολικό Σύστημα ΕΓΣΑ’87 (2)</vt:lpstr>
      <vt:lpstr>Διαφάνεια 37</vt:lpstr>
      <vt:lpstr>Σημείωμα Αναφοράς</vt:lpstr>
      <vt:lpstr>Αναφορές (1)</vt:lpstr>
      <vt:lpstr>Αναφορές (2)</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ΓΕΩΓΡΑΦΙΚΑ ΣΥΣΤΗΜΑΤΑ ΠΛΗΡΟΦΟΡΙΩΝ ΚΑΙ ΤΗΛΕΠΙΣΚΟΠΗΣΗ  ΣΤΗΝ ΕΦΑΡΜΟΣΜΕΝΗ ΓΕΩΛΟΓΙΑ</dc:title>
  <dc:creator>user</dc:creator>
  <cp:lastModifiedBy>user</cp:lastModifiedBy>
  <cp:revision>25</cp:revision>
  <dcterms:created xsi:type="dcterms:W3CDTF">2015-04-06T10:24:58Z</dcterms:created>
  <dcterms:modified xsi:type="dcterms:W3CDTF">2015-05-28T09:12:23Z</dcterms:modified>
</cp:coreProperties>
</file>