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8" r:id="rId9"/>
    <p:sldId id="263" r:id="rId10"/>
    <p:sldId id="267" r:id="rId11"/>
    <p:sldId id="264" r:id="rId12"/>
    <p:sldId id="266" r:id="rId13"/>
    <p:sldId id="269" r:id="rId14"/>
    <p:sldId id="270" r:id="rId15"/>
    <p:sldId id="265"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314"/>
    <p:restoredTop sz="80179"/>
  </p:normalViewPr>
  <p:slideViewPr>
    <p:cSldViewPr snapToGrid="0" snapToObjects="1">
      <p:cViewPr varScale="1">
        <p:scale>
          <a:sx n="75" d="100"/>
          <a:sy n="75" d="100"/>
        </p:scale>
        <p:origin x="568"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4/19/19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4/19/19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4/19/19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4/19/19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4/19/19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4/19/19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4/19/19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4/19/19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youtube.com/watch?v=H-00i5v7oHU"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Αντιλήψεις για τη γλωσσική επαφή</a:t>
            </a:r>
            <a:endParaRPr lang="en-US" dirty="0"/>
          </a:p>
        </p:txBody>
      </p:sp>
      <p:sp>
        <p:nvSpPr>
          <p:cNvPr id="3" name="Subtitle 2"/>
          <p:cNvSpPr>
            <a:spLocks noGrp="1"/>
          </p:cNvSpPr>
          <p:nvPr>
            <p:ph type="subTitle" idx="1"/>
          </p:nvPr>
        </p:nvSpPr>
        <p:spPr/>
        <p:txBody>
          <a:bodyPr/>
          <a:lstStyle/>
          <a:p>
            <a:r>
              <a:rPr lang="el-GR" dirty="0" smtClean="0"/>
              <a:t>Καταστρέφει ο δανεισμός;</a:t>
            </a:r>
            <a:endParaRPr lang="en-US" dirty="0"/>
          </a:p>
        </p:txBody>
      </p:sp>
    </p:spTree>
    <p:extLst>
      <p:ext uri="{BB962C8B-B14F-4D97-AF65-F5344CB8AC3E}">
        <p14:creationId xmlns:p14="http://schemas.microsoft.com/office/powerpoint/2010/main" val="17200683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smtClean="0"/>
              <a:t>Μπαμπινιώτης</a:t>
            </a:r>
            <a:endParaRPr lang="en-US" dirty="0"/>
          </a:p>
        </p:txBody>
      </p:sp>
      <p:sp>
        <p:nvSpPr>
          <p:cNvPr id="3" name="Content Placeholder 2"/>
          <p:cNvSpPr>
            <a:spLocks noGrp="1"/>
          </p:cNvSpPr>
          <p:nvPr>
            <p:ph idx="1"/>
          </p:nvPr>
        </p:nvSpPr>
        <p:spPr/>
        <p:txBody>
          <a:bodyPr>
            <a:normAutofit/>
          </a:bodyPr>
          <a:lstStyle/>
          <a:p>
            <a:r>
              <a:rPr lang="el-GR" dirty="0"/>
              <a:t>«Όταν θέλω να πω ότι κάτι “είναι γεμάτο από…”, δεν θα πω “είναι φίσκα ή τίγκα”, θα πω “βρίθει”, “</a:t>
            </a:r>
            <a:r>
              <a:rPr lang="el-GR" dirty="0" err="1"/>
              <a:t>γέμει</a:t>
            </a:r>
            <a:r>
              <a:rPr lang="el-GR" dirty="0"/>
              <a:t>”…», λέει σε συνέντευξή του ο Γ. </a:t>
            </a:r>
            <a:r>
              <a:rPr lang="el-GR" dirty="0" err="1"/>
              <a:t>Μπαμπινιώτης</a:t>
            </a:r>
            <a:r>
              <a:rPr lang="el-GR" dirty="0"/>
              <a:t> (</a:t>
            </a:r>
            <a:r>
              <a:rPr lang="el-GR" i="1" dirty="0"/>
              <a:t>Βήμα</a:t>
            </a:r>
            <a:r>
              <a:rPr lang="el-GR" dirty="0"/>
              <a:t> 30/5</a:t>
            </a:r>
            <a:r>
              <a:rPr lang="el-GR" dirty="0" smtClean="0"/>
              <a:t>).</a:t>
            </a:r>
            <a:r>
              <a:rPr lang="en-US" dirty="0" smtClean="0"/>
              <a:t> [2018]</a:t>
            </a:r>
          </a:p>
          <a:p>
            <a:r>
              <a:rPr lang="el-GR" dirty="0"/>
              <a:t>«Εγώ θα έλεγα στον κόσμο που μας ακούει: ‘’τη γλώσσα και τα μάτια σας’’. Θα έλεγα ότι σε ημέρες κρίσης θα πρέπει να σκύψουμε σε ό,τι καλύτερο διαθέτει αυτός ο τόπος, που είναι ο πολιτισμός μας, η παράδοση μας και με τον πιο εύγλωττο τρόπο η γλώσσα μας», ανέφερε ο κ. </a:t>
            </a:r>
            <a:r>
              <a:rPr lang="el-GR" dirty="0" err="1"/>
              <a:t>Μπαμπινιώτης</a:t>
            </a:r>
            <a:r>
              <a:rPr lang="el-GR" dirty="0"/>
              <a:t> και πρόσθεσε</a:t>
            </a:r>
            <a:r>
              <a:rPr lang="el-GR" dirty="0" smtClean="0"/>
              <a:t>:</a:t>
            </a:r>
          </a:p>
          <a:p>
            <a:r>
              <a:rPr lang="en-US" dirty="0">
                <a:hlinkClick r:id="rId2"/>
              </a:rPr>
              <a:t>https://</a:t>
            </a:r>
            <a:r>
              <a:rPr lang="en-US" dirty="0" smtClean="0">
                <a:hlinkClick r:id="rId2"/>
              </a:rPr>
              <a:t>www.youtube.com/watch?v=H-00i5v7oHU</a:t>
            </a:r>
            <a:r>
              <a:rPr lang="el-GR" dirty="0" smtClean="0"/>
              <a:t> (5-7 λ.)</a:t>
            </a:r>
            <a:endParaRPr lang="en-US" dirty="0" smtClean="0"/>
          </a:p>
        </p:txBody>
      </p:sp>
    </p:spTree>
    <p:extLst>
      <p:ext uri="{BB962C8B-B14F-4D97-AF65-F5344CB8AC3E}">
        <p14:creationId xmlns:p14="http://schemas.microsoft.com/office/powerpoint/2010/main" val="15453756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Κοινωνία και πολιτική</a:t>
            </a:r>
            <a:endParaRPr lang="en-US" dirty="0"/>
          </a:p>
        </p:txBody>
      </p:sp>
      <p:sp>
        <p:nvSpPr>
          <p:cNvPr id="3" name="Content Placeholder 2"/>
          <p:cNvSpPr>
            <a:spLocks noGrp="1"/>
          </p:cNvSpPr>
          <p:nvPr>
            <p:ph idx="1"/>
          </p:nvPr>
        </p:nvSpPr>
        <p:spPr/>
        <p:txBody>
          <a:bodyPr/>
          <a:lstStyle/>
          <a:p>
            <a:r>
              <a:rPr lang="el-GR" dirty="0" smtClean="0"/>
              <a:t>Οι ρίζες αυτών των αντιλήψεων βρίσκονται στην δημιουργία πολιτικών κοινοτήτων που βασίστηκαν στην διαφοροποίηση από τον «Άλλο», στη δημιουργία «εθνικής» ταυτότητας που συχνά απορρίπτει ή θέλει να ελαχιστοποιήσει την </a:t>
            </a:r>
            <a:r>
              <a:rPr lang="el-GR" b="1" dirty="0" smtClean="0"/>
              <a:t>ανάμειξη</a:t>
            </a:r>
            <a:r>
              <a:rPr lang="el-GR" dirty="0" smtClean="0"/>
              <a:t> πληθυσμών, εθίμων και πολιτισμών (επομένως και γλωσσών)</a:t>
            </a:r>
          </a:p>
          <a:p>
            <a:r>
              <a:rPr lang="el-GR" dirty="0" smtClean="0"/>
              <a:t>Ακόμα και σήμερα η «ανάμειξη» συχνά επιφέρει αρνητικό πρόσημο σε μεγάλα κομμάτια πληθυσμού, είτε αφορά την οικογένεια, είτε αφορά την μουσική, τη λογοτεχνία ή και τα έθιμα</a:t>
            </a:r>
          </a:p>
          <a:p>
            <a:r>
              <a:rPr lang="el-GR" dirty="0" smtClean="0"/>
              <a:t>Αυτό πώς συμβαδίζει με την μεταμοντέρνα τάση ανάμειξης σχεδόν των πάντων;</a:t>
            </a:r>
            <a:endParaRPr lang="en-US" dirty="0"/>
          </a:p>
        </p:txBody>
      </p:sp>
    </p:spTree>
    <p:extLst>
      <p:ext uri="{BB962C8B-B14F-4D97-AF65-F5344CB8AC3E}">
        <p14:creationId xmlns:p14="http://schemas.microsoft.com/office/powerpoint/2010/main" val="1136583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Εθνική ταυτότητα</a:t>
            </a:r>
            <a:endParaRPr lang="en-US" dirty="0"/>
          </a:p>
        </p:txBody>
      </p:sp>
      <p:sp>
        <p:nvSpPr>
          <p:cNvPr id="3" name="Content Placeholder 2"/>
          <p:cNvSpPr>
            <a:spLocks noGrp="1"/>
          </p:cNvSpPr>
          <p:nvPr>
            <p:ph idx="1"/>
          </p:nvPr>
        </p:nvSpPr>
        <p:spPr/>
        <p:txBody>
          <a:bodyPr/>
          <a:lstStyle/>
          <a:p>
            <a:r>
              <a:rPr lang="el-GR" dirty="0" smtClean="0"/>
              <a:t>Υπήρχαν (και υπάρχουν) συχνά και πολιτικά ζητούμενα πίσω από την άρνηση ή την προσπάθεια απάλειψης φαινομένων γλωσσικής επαφής</a:t>
            </a:r>
          </a:p>
          <a:p>
            <a:r>
              <a:rPr lang="el-GR" dirty="0" smtClean="0"/>
              <a:t>Οι γλώσσες είχαν θεωρηθεί ως βασικά κριτήρια για την δημιουργία εθνικής ταυτότητας</a:t>
            </a:r>
          </a:p>
          <a:p>
            <a:r>
              <a:rPr lang="el-GR" dirty="0" smtClean="0"/>
              <a:t>Η διγλωσσία σε ατομικό επίπεδο αλλά και τα κοινωνικά φαινόμενα γλωσσικής επαφής υπονομεύουν αυτό το αφήγημα</a:t>
            </a:r>
          </a:p>
          <a:p>
            <a:r>
              <a:rPr lang="el-GR" dirty="0" smtClean="0"/>
              <a:t>Παραδείγματα από την ιστορία της Ελληνικής</a:t>
            </a:r>
            <a:endParaRPr lang="en-US" dirty="0"/>
          </a:p>
        </p:txBody>
      </p:sp>
    </p:spTree>
    <p:extLst>
      <p:ext uri="{BB962C8B-B14F-4D97-AF65-F5344CB8AC3E}">
        <p14:creationId xmlns:p14="http://schemas.microsoft.com/office/powerpoint/2010/main" val="728624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Jannaris</a:t>
            </a:r>
            <a:r>
              <a:rPr lang="en-US" dirty="0" smtClean="0"/>
              <a:t> (1897)</a:t>
            </a:r>
            <a:endParaRPr lang="en-US" dirty="0"/>
          </a:p>
        </p:txBody>
      </p:sp>
      <p:sp>
        <p:nvSpPr>
          <p:cNvPr id="3" name="Content Placeholder 2"/>
          <p:cNvSpPr>
            <a:spLocks noGrp="1"/>
          </p:cNvSpPr>
          <p:nvPr>
            <p:ph idx="1"/>
          </p:nvPr>
        </p:nvSpPr>
        <p:spPr/>
        <p:txBody>
          <a:bodyPr/>
          <a:lstStyle/>
          <a:p>
            <a:pPr lvl="0"/>
            <a:r>
              <a:rPr lang="en-US" dirty="0"/>
              <a:t>“Greek preserves almost faithfully the phonology, in all its essentials the morphology or accidence, and to a considerable extent the syntax of ancient Greek… Were it a new, that is a distinct or separate language, formed…during the above stormy [i.e. Medieval] times, it would inevitably represent the result or conglomerate of all their heterogeneous influences; it would be an essentially Franco-Slavonic idiom, as English is Anglo-Saxon</a:t>
            </a:r>
            <a:r>
              <a:rPr lang="en-US" dirty="0" smtClean="0"/>
              <a:t>”</a:t>
            </a:r>
          </a:p>
          <a:p>
            <a:pPr lvl="0"/>
            <a:r>
              <a:rPr lang="el-GR" dirty="0" smtClean="0"/>
              <a:t>Και πώς το απέφυγε αυτό;</a:t>
            </a:r>
          </a:p>
          <a:p>
            <a:r>
              <a:rPr lang="en-US" dirty="0"/>
              <a:t>“The phenomenon…finds its explanation in </a:t>
            </a:r>
            <a:r>
              <a:rPr lang="en-US" i="1" dirty="0"/>
              <a:t>the natural law that the language of the more civilized race remains supreme</a:t>
            </a:r>
            <a:r>
              <a:rPr lang="en-US" dirty="0"/>
              <a:t>, whether that race be the conqueror or the conquered. Now the culture of all foreign rulers of Greece –Romans, Goths, Slavs, Franks, Venetians, Turks- was certainly inferior to that of their contemporaneous Greeks, especially in reference to language.”</a:t>
            </a:r>
          </a:p>
          <a:p>
            <a:pPr lvl="0"/>
            <a:endParaRPr lang="en-US" dirty="0"/>
          </a:p>
          <a:p>
            <a:endParaRPr lang="en-US" dirty="0"/>
          </a:p>
        </p:txBody>
      </p:sp>
    </p:spTree>
    <p:extLst>
      <p:ext uri="{BB962C8B-B14F-4D97-AF65-F5344CB8AC3E}">
        <p14:creationId xmlns:p14="http://schemas.microsoft.com/office/powerpoint/2010/main" val="1758868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Χατζιδάκις</a:t>
            </a:r>
            <a:endParaRPr lang="en-US" dirty="0"/>
          </a:p>
        </p:txBody>
      </p:sp>
      <p:sp>
        <p:nvSpPr>
          <p:cNvPr id="3" name="Content Placeholder 2"/>
          <p:cNvSpPr>
            <a:spLocks noGrp="1"/>
          </p:cNvSpPr>
          <p:nvPr>
            <p:ph idx="1"/>
          </p:nvPr>
        </p:nvSpPr>
        <p:spPr/>
        <p:txBody>
          <a:bodyPr/>
          <a:lstStyle/>
          <a:p>
            <a:pPr lvl="0"/>
            <a:r>
              <a:rPr lang="el-GR" dirty="0"/>
              <a:t>«Διά της ιστορικής εξετάσεως της όλης Ελληνικής γλώσσης </a:t>
            </a:r>
            <a:r>
              <a:rPr lang="el-GR" dirty="0" err="1"/>
              <a:t>απ’αρχής</a:t>
            </a:r>
            <a:r>
              <a:rPr lang="el-GR" dirty="0"/>
              <a:t> της παραδόσεως αυτής μέχρι σήμερον πρώτον μεν καταδεικνύεται η </a:t>
            </a:r>
            <a:r>
              <a:rPr lang="el-GR" dirty="0" err="1"/>
              <a:t>ενότης</a:t>
            </a:r>
            <a:r>
              <a:rPr lang="el-GR" dirty="0"/>
              <a:t> αυτής και </a:t>
            </a:r>
            <a:r>
              <a:rPr lang="el-GR" dirty="0" err="1"/>
              <a:t>μετ’αυτής</a:t>
            </a:r>
            <a:r>
              <a:rPr lang="el-GR" dirty="0"/>
              <a:t> η του λαλούντος αυτήν έθνους, έπειτα δε </a:t>
            </a:r>
            <a:r>
              <a:rPr lang="el-GR" dirty="0" err="1"/>
              <a:t>πάμπολλα</a:t>
            </a:r>
            <a:r>
              <a:rPr lang="el-GR" dirty="0"/>
              <a:t> φαινόμενα της νέας γλώσσης ανερμήνευτα πρότερον ή και ξένα </a:t>
            </a:r>
            <a:r>
              <a:rPr lang="el-GR" dirty="0" err="1"/>
              <a:t>νομιζόμενα</a:t>
            </a:r>
            <a:r>
              <a:rPr lang="el-GR" dirty="0"/>
              <a:t> ερμηνεύονται και </a:t>
            </a:r>
            <a:r>
              <a:rPr lang="el-GR" dirty="0" err="1"/>
              <a:t>αποδείκνυνται</a:t>
            </a:r>
            <a:r>
              <a:rPr lang="el-GR" dirty="0"/>
              <a:t> </a:t>
            </a:r>
            <a:r>
              <a:rPr lang="el-GR" dirty="0" err="1"/>
              <a:t>Ελληνικώτατα</a:t>
            </a:r>
            <a:r>
              <a:rPr lang="el-GR" dirty="0"/>
              <a:t>…»</a:t>
            </a:r>
            <a:endParaRPr lang="en-US" dirty="0"/>
          </a:p>
          <a:p>
            <a:endParaRPr lang="en-US" dirty="0"/>
          </a:p>
        </p:txBody>
      </p:sp>
    </p:spTree>
    <p:extLst>
      <p:ext uri="{BB962C8B-B14F-4D97-AF65-F5344CB8AC3E}">
        <p14:creationId xmlns:p14="http://schemas.microsoft.com/office/powerpoint/2010/main" val="2030872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Στόχοι της γλωσσολογίας για αυτές τις αντιλήψεις;</a:t>
            </a:r>
            <a:endParaRPr lang="en-US" dirty="0"/>
          </a:p>
        </p:txBody>
      </p:sp>
      <p:sp>
        <p:nvSpPr>
          <p:cNvPr id="3" name="Content Placeholder 2"/>
          <p:cNvSpPr>
            <a:spLocks noGrp="1"/>
          </p:cNvSpPr>
          <p:nvPr>
            <p:ph idx="1"/>
          </p:nvPr>
        </p:nvSpPr>
        <p:spPr/>
        <p:txBody>
          <a:bodyPr/>
          <a:lstStyle/>
          <a:p>
            <a:r>
              <a:rPr lang="el-GR" dirty="0" smtClean="0"/>
              <a:t>Η γλωσσολογία πρέπει / χρειάζεται να ασχολείται με αυτές τις </a:t>
            </a:r>
            <a:r>
              <a:rPr lang="el-GR" dirty="0" err="1" smtClean="0"/>
              <a:t>απαξιωτικές</a:t>
            </a:r>
            <a:r>
              <a:rPr lang="el-GR" dirty="0" smtClean="0"/>
              <a:t> αντιλήψεις;</a:t>
            </a:r>
          </a:p>
          <a:p>
            <a:r>
              <a:rPr lang="el-GR" dirty="0" smtClean="0"/>
              <a:t>Συσχετίζονται συχνά με την καθημερινότητα δίγλωσσων / πολύγλωσσων ατόμων</a:t>
            </a:r>
          </a:p>
          <a:p>
            <a:r>
              <a:rPr lang="el-GR" dirty="0" smtClean="0"/>
              <a:t>Συσχετίζονται συχνά και με ζητήματα γλωσσικών μειονοτήτων</a:t>
            </a:r>
          </a:p>
          <a:p>
            <a:r>
              <a:rPr lang="el-GR" dirty="0" smtClean="0"/>
              <a:t>Θετικό βήμα η </a:t>
            </a:r>
            <a:r>
              <a:rPr lang="el-GR" dirty="0" err="1" smtClean="0"/>
              <a:t>αποδαιμονοποίηση</a:t>
            </a:r>
            <a:r>
              <a:rPr lang="el-GR" dirty="0" smtClean="0"/>
              <a:t> του δίγλωσσου ατόμου, η οποία όμως πρέπει να ενισχυθεί σε κοινωνικό επίπεδο</a:t>
            </a:r>
          </a:p>
          <a:p>
            <a:r>
              <a:rPr lang="el-GR" dirty="0" smtClean="0"/>
              <a:t>Χρειάζεται και μάχη για την εξασφάλιση του δικαιώματος των ομιλητών μειονοτικών γλωσσών στην εκπαίδευση στη γλώσσα τους</a:t>
            </a:r>
          </a:p>
          <a:p>
            <a:r>
              <a:rPr lang="el-GR" dirty="0" smtClean="0"/>
              <a:t>Ή μήπως όχι;</a:t>
            </a:r>
            <a:endParaRPr lang="en-US" dirty="0"/>
          </a:p>
        </p:txBody>
      </p:sp>
    </p:spTree>
    <p:extLst>
      <p:ext uri="{BB962C8B-B14F-4D97-AF65-F5344CB8AC3E}">
        <p14:creationId xmlns:p14="http://schemas.microsoft.com/office/powerpoint/2010/main" val="115698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«Στάσεις» απέναντι στη γλωσσική επαφή</a:t>
            </a:r>
            <a:endParaRPr lang="en-US" dirty="0"/>
          </a:p>
        </p:txBody>
      </p:sp>
      <p:sp>
        <p:nvSpPr>
          <p:cNvPr id="3" name="Content Placeholder 2"/>
          <p:cNvSpPr>
            <a:spLocks noGrp="1"/>
          </p:cNvSpPr>
          <p:nvPr>
            <p:ph idx="1"/>
          </p:nvPr>
        </p:nvSpPr>
        <p:spPr/>
        <p:txBody>
          <a:bodyPr/>
          <a:lstStyle/>
          <a:p>
            <a:r>
              <a:rPr lang="el-GR" dirty="0" smtClean="0"/>
              <a:t>Το φαινόμενο της γλωσσικής επαφής προκαλούσε (και προκαλεί ακόμα) αντιπαραθέσεις σχετικά με μια πλειάδα από ζητήματα</a:t>
            </a:r>
          </a:p>
          <a:p>
            <a:r>
              <a:rPr lang="el-GR" dirty="0" smtClean="0"/>
              <a:t>Δύο ομάδες στάσεων / αντιλήψεων:</a:t>
            </a:r>
          </a:p>
          <a:p>
            <a:pPr marL="0" indent="0">
              <a:buNone/>
            </a:pPr>
            <a:r>
              <a:rPr lang="el-GR" dirty="0" smtClean="0"/>
              <a:t>Α) Στον γλωσσολογικό χώρο</a:t>
            </a:r>
          </a:p>
          <a:p>
            <a:pPr marL="0" indent="0">
              <a:buNone/>
            </a:pPr>
            <a:r>
              <a:rPr lang="el-GR" dirty="0" smtClean="0"/>
              <a:t>Β) Στην ευρύτερη κοινωνία</a:t>
            </a:r>
          </a:p>
          <a:p>
            <a:r>
              <a:rPr lang="el-GR" dirty="0" smtClean="0"/>
              <a:t>Οι στάσεις αυτές είναι συσχετίζονται με πολλά άλλα επιστημολογικά και κοινωνικά ζητήματα, όπως θα φανεί</a:t>
            </a:r>
            <a:endParaRPr lang="en-US" dirty="0"/>
          </a:p>
        </p:txBody>
      </p:sp>
    </p:spTree>
    <p:extLst>
      <p:ext uri="{BB962C8B-B14F-4D97-AF65-F5344CB8AC3E}">
        <p14:creationId xmlns:p14="http://schemas.microsoft.com/office/powerpoint/2010/main" val="93849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Η</a:t>
            </a:r>
            <a:r>
              <a:rPr lang="el-GR" dirty="0" smtClean="0"/>
              <a:t> γλωσσική επαφή στην Ιστορία της Γλωσσολογίας Ι</a:t>
            </a:r>
            <a:endParaRPr lang="en-US" dirty="0"/>
          </a:p>
        </p:txBody>
      </p:sp>
      <p:sp>
        <p:nvSpPr>
          <p:cNvPr id="3" name="Content Placeholder 2"/>
          <p:cNvSpPr>
            <a:spLocks noGrp="1"/>
          </p:cNvSpPr>
          <p:nvPr>
            <p:ph idx="1"/>
          </p:nvPr>
        </p:nvSpPr>
        <p:spPr/>
        <p:txBody>
          <a:bodyPr/>
          <a:lstStyle/>
          <a:p>
            <a:r>
              <a:rPr lang="el-GR" dirty="0" smtClean="0"/>
              <a:t>Ο δανεισμός αποτελούσε ένα πολύ γνωστό φαινόμενο πριν ακόμα από την εμφάνιση της Ιστορικής Γλωσσολογίας τον 19</a:t>
            </a:r>
            <a:r>
              <a:rPr lang="el-GR" baseline="30000" dirty="0" smtClean="0"/>
              <a:t>ο</a:t>
            </a:r>
            <a:r>
              <a:rPr lang="el-GR" dirty="0" smtClean="0"/>
              <a:t> αι.</a:t>
            </a:r>
          </a:p>
          <a:p>
            <a:r>
              <a:rPr lang="el-GR" dirty="0" smtClean="0"/>
              <a:t>Από την αρχή, η </a:t>
            </a:r>
            <a:r>
              <a:rPr lang="el-GR" dirty="0" err="1" smtClean="0"/>
              <a:t>Ινδο</a:t>
            </a:r>
            <a:r>
              <a:rPr lang="el-GR" dirty="0" smtClean="0"/>
              <a:t>-ευρωπαϊκή γλωσσολογία θεώρησε την γλωσσική επαφή ως έναν πολύ ισχυρό παράγοντα γλωσσικής μεταβολής</a:t>
            </a:r>
          </a:p>
          <a:p>
            <a:r>
              <a:rPr lang="el-GR" dirty="0" smtClean="0"/>
              <a:t>Ένα από τα τρία αίτια μαζί με την φωνολογική μεταβολή αλλά και την αναλογία</a:t>
            </a:r>
          </a:p>
          <a:p>
            <a:endParaRPr lang="en-US" dirty="0"/>
          </a:p>
        </p:txBody>
      </p:sp>
    </p:spTree>
    <p:extLst>
      <p:ext uri="{BB962C8B-B14F-4D97-AF65-F5344CB8AC3E}">
        <p14:creationId xmlns:p14="http://schemas.microsoft.com/office/powerpoint/2010/main" val="1326446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Η γλωσσική επαφή στην ιστορία της Γλωσσολογίας ΙΙ</a:t>
            </a:r>
            <a:endParaRPr lang="en-US" dirty="0"/>
          </a:p>
        </p:txBody>
      </p:sp>
      <p:sp>
        <p:nvSpPr>
          <p:cNvPr id="3" name="Content Placeholder 2"/>
          <p:cNvSpPr>
            <a:spLocks noGrp="1"/>
          </p:cNvSpPr>
          <p:nvPr>
            <p:ph idx="1"/>
          </p:nvPr>
        </p:nvSpPr>
        <p:spPr/>
        <p:txBody>
          <a:bodyPr/>
          <a:lstStyle/>
          <a:p>
            <a:r>
              <a:rPr lang="el-GR" dirty="0" smtClean="0"/>
              <a:t>Αυτό όμως δεν σημαίνει ότι ασχολήθηκε συστηματική με την μελέτη της</a:t>
            </a:r>
          </a:p>
          <a:p>
            <a:r>
              <a:rPr lang="el-GR" dirty="0" smtClean="0"/>
              <a:t>Άρνηση πηγάζει από το γεγονός ότι η γλωσσική επαφή και ο λεξιλογικός δανεισμός κυρίως συσκοτίζει τις συγγενικές σχέσεις των γλωσσών, και η Ιστορική Γλωσσολογία μέχρι και τις αρχές του 20</a:t>
            </a:r>
            <a:r>
              <a:rPr lang="el-GR" baseline="30000" dirty="0" smtClean="0"/>
              <a:t>ου</a:t>
            </a:r>
            <a:r>
              <a:rPr lang="el-GR" dirty="0" smtClean="0"/>
              <a:t> αι. </a:t>
            </a:r>
            <a:r>
              <a:rPr lang="el-GR" dirty="0" err="1" smtClean="0"/>
              <a:t>ασχολ</a:t>
            </a:r>
            <a:r>
              <a:rPr lang="en-US" dirty="0" smtClean="0"/>
              <a:t>o</a:t>
            </a:r>
            <a:r>
              <a:rPr lang="el-GR" dirty="0" err="1" smtClean="0"/>
              <a:t>ύν</a:t>
            </a:r>
            <a:r>
              <a:rPr lang="el-GR" dirty="0" err="1" smtClean="0"/>
              <a:t>ταν</a:t>
            </a:r>
            <a:r>
              <a:rPr lang="el-GR" dirty="0" smtClean="0"/>
              <a:t> </a:t>
            </a:r>
            <a:r>
              <a:rPr lang="el-GR" dirty="0" smtClean="0"/>
              <a:t>κυρίως με αυτό το ζήτημα</a:t>
            </a:r>
          </a:p>
          <a:p>
            <a:r>
              <a:rPr lang="el-GR" dirty="0" smtClean="0"/>
              <a:t>Επομένως, υπήρχε μία «αρνητική» στάση, κατά την οποία η γλωσσική επαφή ήταν η αιτία για οτιδήποτε δεν μπορούσε να εξηγηθεί με τα υπόλοιπα επιστημονικά γλωσσολογικά εργαλεία (συγκριτική μέθοδος κλπ.)</a:t>
            </a:r>
          </a:p>
          <a:p>
            <a:r>
              <a:rPr lang="el-GR" dirty="0" smtClean="0"/>
              <a:t>Τότε γεννήθηκαν πολλές αντιλήψεις για –αόρατα- «υποστρώματα» στις γλώσσες</a:t>
            </a:r>
            <a:endParaRPr lang="en-US" dirty="0"/>
          </a:p>
        </p:txBody>
      </p:sp>
    </p:spTree>
    <p:extLst>
      <p:ext uri="{BB962C8B-B14F-4D97-AF65-F5344CB8AC3E}">
        <p14:creationId xmlns:p14="http://schemas.microsoft.com/office/powerpoint/2010/main" val="1735653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Νεότερη Γλωσσολογία</a:t>
            </a:r>
            <a:endParaRPr lang="en-US" dirty="0"/>
          </a:p>
        </p:txBody>
      </p:sp>
      <p:sp>
        <p:nvSpPr>
          <p:cNvPr id="3" name="Content Placeholder 2"/>
          <p:cNvSpPr>
            <a:spLocks noGrp="1"/>
          </p:cNvSpPr>
          <p:nvPr>
            <p:ph idx="1"/>
          </p:nvPr>
        </p:nvSpPr>
        <p:spPr/>
        <p:txBody>
          <a:bodyPr/>
          <a:lstStyle/>
          <a:p>
            <a:r>
              <a:rPr lang="el-GR" dirty="0" smtClean="0"/>
              <a:t>Για αρκετά μεγάλο χρονικό διάστημα (μέχρι και την δεκαετία του 1960), η γλωσσική επαφή είχε περάσει σε δεύτερο πλάνο, λόγω κυρίως της ανόδου των </a:t>
            </a:r>
            <a:r>
              <a:rPr lang="el-GR" dirty="0" err="1" smtClean="0"/>
              <a:t>δομιστικών</a:t>
            </a:r>
            <a:r>
              <a:rPr lang="el-GR" dirty="0" smtClean="0"/>
              <a:t> σχολών, αλλά και επειδή υπήρχε η πεποίθηση ότι δύσκολα μπορεί να συστηματοποιηθεί η μελέτη της</a:t>
            </a:r>
          </a:p>
          <a:p>
            <a:r>
              <a:rPr lang="el-GR" dirty="0" smtClean="0"/>
              <a:t>Υπήρχαν μεμονωμένες εξαιρέσεις στα πλαίσια περιγραφής γλωσσών ή και γλωσσικών οικογενειών</a:t>
            </a:r>
            <a:endParaRPr lang="en-US" dirty="0" smtClean="0"/>
          </a:p>
          <a:p>
            <a:r>
              <a:rPr lang="en-US" dirty="0" smtClean="0">
                <a:latin typeface="Baskerville" charset="0"/>
                <a:ea typeface="Baskerville" charset="0"/>
                <a:cs typeface="Baskerville" charset="0"/>
              </a:rPr>
              <a:t>“Linguistic </a:t>
            </a:r>
            <a:r>
              <a:rPr lang="en-US" dirty="0">
                <a:latin typeface="Baskerville" charset="0"/>
                <a:ea typeface="Baskerville" charset="0"/>
                <a:cs typeface="Baskerville" charset="0"/>
              </a:rPr>
              <a:t>theory is concerned primarily with an </a:t>
            </a:r>
            <a:r>
              <a:rPr lang="en-US" b="1" dirty="0">
                <a:latin typeface="Baskerville" charset="0"/>
                <a:ea typeface="Baskerville" charset="0"/>
                <a:cs typeface="Baskerville" charset="0"/>
              </a:rPr>
              <a:t>ideal speaker-listener</a:t>
            </a:r>
            <a:r>
              <a:rPr lang="en-US" dirty="0">
                <a:latin typeface="Baskerville" charset="0"/>
                <a:ea typeface="Baskerville" charset="0"/>
                <a:cs typeface="Baskerville" charset="0"/>
              </a:rPr>
              <a:t>, in a </a:t>
            </a:r>
            <a:r>
              <a:rPr lang="en-US" b="1" dirty="0">
                <a:latin typeface="Baskerville" charset="0"/>
                <a:ea typeface="Baskerville" charset="0"/>
                <a:cs typeface="Baskerville" charset="0"/>
              </a:rPr>
              <a:t>completely homogeneous speech-community</a:t>
            </a:r>
            <a:r>
              <a:rPr lang="en-US" dirty="0">
                <a:latin typeface="Baskerville" charset="0"/>
                <a:ea typeface="Baskerville" charset="0"/>
                <a:cs typeface="Baskerville" charset="0"/>
              </a:rPr>
              <a:t>, who knows its (the speech community's) language </a:t>
            </a:r>
            <a:r>
              <a:rPr lang="en-US" b="1" dirty="0">
                <a:latin typeface="Baskerville" charset="0"/>
                <a:ea typeface="Baskerville" charset="0"/>
                <a:cs typeface="Baskerville" charset="0"/>
              </a:rPr>
              <a:t>perfectly</a:t>
            </a:r>
            <a:r>
              <a:rPr lang="en-US" dirty="0">
                <a:latin typeface="Baskerville" charset="0"/>
                <a:ea typeface="Baskerville" charset="0"/>
                <a:cs typeface="Baskerville" charset="0"/>
              </a:rPr>
              <a:t> and is unaffected by such grammatically irrelevant conditions as memory limitations, distractions, shifts of attention and interest, and errors (random or characteristic) in applying his knowledge of this language in actual </a:t>
            </a:r>
            <a:r>
              <a:rPr lang="en-US" dirty="0" smtClean="0">
                <a:latin typeface="Baskerville" charset="0"/>
                <a:ea typeface="Baskerville" charset="0"/>
                <a:cs typeface="Baskerville" charset="0"/>
              </a:rPr>
              <a:t>performance” [Chomsky, N. 1965, </a:t>
            </a:r>
            <a:r>
              <a:rPr lang="en-US" i="1" dirty="0" smtClean="0">
                <a:latin typeface="Baskerville" charset="0"/>
                <a:ea typeface="Baskerville" charset="0"/>
                <a:cs typeface="Baskerville" charset="0"/>
              </a:rPr>
              <a:t>Aspects</a:t>
            </a:r>
            <a:r>
              <a:rPr lang="is-IS" dirty="0" smtClean="0">
                <a:latin typeface="Baskerville" charset="0"/>
                <a:ea typeface="Baskerville" charset="0"/>
                <a:cs typeface="Baskerville" charset="0"/>
              </a:rPr>
              <a:t>…]</a:t>
            </a:r>
            <a:endParaRPr lang="en-US" dirty="0">
              <a:latin typeface="Baskerville" charset="0"/>
              <a:ea typeface="Baskerville" charset="0"/>
              <a:cs typeface="Baskerville" charset="0"/>
            </a:endParaRPr>
          </a:p>
        </p:txBody>
      </p:sp>
    </p:spTree>
    <p:extLst>
      <p:ext uri="{BB962C8B-B14F-4D97-AF65-F5344CB8AC3E}">
        <p14:creationId xmlns:p14="http://schemas.microsoft.com/office/powerpoint/2010/main" val="1390145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Ανάδειξη της γλωσσικής επαφής</a:t>
            </a:r>
            <a:endParaRPr lang="en-US" dirty="0"/>
          </a:p>
        </p:txBody>
      </p:sp>
      <p:sp>
        <p:nvSpPr>
          <p:cNvPr id="3" name="Content Placeholder 2"/>
          <p:cNvSpPr>
            <a:spLocks noGrp="1"/>
          </p:cNvSpPr>
          <p:nvPr>
            <p:ph idx="1"/>
          </p:nvPr>
        </p:nvSpPr>
        <p:spPr/>
        <p:txBody>
          <a:bodyPr/>
          <a:lstStyle/>
          <a:p>
            <a:r>
              <a:rPr lang="el-GR" dirty="0" smtClean="0"/>
              <a:t>Βασικό έργο του </a:t>
            </a:r>
            <a:r>
              <a:rPr lang="en-US" dirty="0" err="1" smtClean="0"/>
              <a:t>Weinreich</a:t>
            </a:r>
            <a:r>
              <a:rPr lang="en-US" dirty="0" smtClean="0"/>
              <a:t> (1953): “Languages in Contact”</a:t>
            </a:r>
          </a:p>
          <a:p>
            <a:r>
              <a:rPr lang="el-GR" dirty="0" smtClean="0"/>
              <a:t>Ουσιαστικά αναζωπύρωσε το ενδιαφέρον για τη γλωσσική επαφή, θέτοντας επιστημολογικές βάσεις για τη μελέτη της</a:t>
            </a:r>
          </a:p>
          <a:p>
            <a:r>
              <a:rPr lang="el-GR" dirty="0" smtClean="0"/>
              <a:t>Και πάλι, έπρεπε να καθιερωθεί η Κοινωνιογλωσσολογία και να αναπτυχθεί και η μελέτη των κρεολών γλωσσών για να ισχυροποιηθεί ακόμα περισσότερο η μελέτη της γλωσσικής επαφής (τέλη δεκαετίας ‘80)</a:t>
            </a:r>
            <a:r>
              <a:rPr lang="en-US" dirty="0" smtClean="0"/>
              <a:t>. </a:t>
            </a:r>
            <a:endParaRPr lang="el-GR" dirty="0" smtClean="0"/>
          </a:p>
          <a:p>
            <a:pPr marL="0" indent="0">
              <a:buNone/>
            </a:pPr>
            <a:r>
              <a:rPr lang="en-US" dirty="0" smtClean="0"/>
              <a:t> </a:t>
            </a:r>
            <a:endParaRPr lang="en-US" dirty="0"/>
          </a:p>
        </p:txBody>
      </p:sp>
    </p:spTree>
    <p:extLst>
      <p:ext uri="{BB962C8B-B14F-4D97-AF65-F5344CB8AC3E}">
        <p14:creationId xmlns:p14="http://schemas.microsoft.com/office/powerpoint/2010/main" val="1187199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Σύγχρονη γλωσσολογική έρευνα</a:t>
            </a:r>
            <a:endParaRPr lang="en-US" dirty="0"/>
          </a:p>
        </p:txBody>
      </p:sp>
      <p:sp>
        <p:nvSpPr>
          <p:cNvPr id="3" name="Content Placeholder 2"/>
          <p:cNvSpPr>
            <a:spLocks noGrp="1"/>
          </p:cNvSpPr>
          <p:nvPr>
            <p:ph idx="1"/>
          </p:nvPr>
        </p:nvSpPr>
        <p:spPr/>
        <p:txBody>
          <a:bodyPr/>
          <a:lstStyle/>
          <a:p>
            <a:r>
              <a:rPr lang="el-GR" dirty="0" smtClean="0"/>
              <a:t>Βασικά ερωτήματα:</a:t>
            </a:r>
          </a:p>
          <a:p>
            <a:pPr>
              <a:buFont typeface="+mj-lt"/>
              <a:buAutoNum type="arabicPeriod"/>
            </a:pPr>
            <a:r>
              <a:rPr lang="el-GR" dirty="0" smtClean="0"/>
              <a:t>Τι (μπορεί να) αποτελεί αντικείμενο δανεισμού; </a:t>
            </a:r>
          </a:p>
          <a:p>
            <a:pPr>
              <a:buFont typeface="+mj-lt"/>
              <a:buAutoNum type="arabicPeriod"/>
            </a:pPr>
            <a:r>
              <a:rPr lang="el-GR" dirty="0" smtClean="0"/>
              <a:t>Κάτω από ποιες </a:t>
            </a:r>
            <a:r>
              <a:rPr lang="el-GR" dirty="0" err="1" smtClean="0"/>
              <a:t>κοινωνιογλωσσικές</a:t>
            </a:r>
            <a:r>
              <a:rPr lang="el-GR" dirty="0" smtClean="0"/>
              <a:t> προϋποθέσεις έχουμε συγκεκριμένα αποτελέσματα γλωσσικής επαφής;</a:t>
            </a:r>
          </a:p>
          <a:p>
            <a:pPr>
              <a:buFont typeface="+mj-lt"/>
              <a:buAutoNum type="arabicPeriod"/>
            </a:pPr>
            <a:r>
              <a:rPr lang="el-GR" dirty="0" smtClean="0"/>
              <a:t>Ποια είναι τα χαρακτηριστικά του δίγλωσσου ατόμου;</a:t>
            </a:r>
          </a:p>
          <a:p>
            <a:pPr>
              <a:buFont typeface="+mj-lt"/>
              <a:buAutoNum type="arabicPeriod"/>
            </a:pPr>
            <a:r>
              <a:rPr lang="el-GR" dirty="0" smtClean="0"/>
              <a:t>Πώς σχετίζεται η ατομική με την κοινωνική διγλωσσία;</a:t>
            </a:r>
          </a:p>
          <a:p>
            <a:pPr>
              <a:buFont typeface="+mj-lt"/>
              <a:buAutoNum type="arabicPeriod"/>
            </a:pPr>
            <a:r>
              <a:rPr lang="el-GR" dirty="0" smtClean="0"/>
              <a:t>Πότε μια γλωσσική μεταβολή μπορεί να αποδοθεί με σιγουριά στη γλωσσική επαφή;</a:t>
            </a:r>
          </a:p>
          <a:p>
            <a:pPr>
              <a:buFont typeface="+mj-lt"/>
              <a:buAutoNum type="arabicPeriod"/>
            </a:pPr>
            <a:r>
              <a:rPr lang="el-GR" dirty="0" smtClean="0"/>
              <a:t>Ποια πρέπει να είναι η μεθοδολογία στη μελέτη της γλωσσικής επαφής, τόσο συγχρονικά όσο και διαχρονικά;</a:t>
            </a:r>
            <a:endParaRPr lang="en-US" dirty="0"/>
          </a:p>
        </p:txBody>
      </p:sp>
    </p:spTree>
    <p:extLst>
      <p:ext uri="{BB962C8B-B14F-4D97-AF65-F5344CB8AC3E}">
        <p14:creationId xmlns:p14="http://schemas.microsoft.com/office/powerpoint/2010/main" val="1245820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Αρκετός δρόμος ακόμα...</a:t>
            </a:r>
            <a:endParaRPr lang="en-US" dirty="0"/>
          </a:p>
        </p:txBody>
      </p:sp>
      <p:sp>
        <p:nvSpPr>
          <p:cNvPr id="3" name="Content Placeholder 2"/>
          <p:cNvSpPr>
            <a:spLocks noGrp="1"/>
          </p:cNvSpPr>
          <p:nvPr>
            <p:ph idx="1"/>
          </p:nvPr>
        </p:nvSpPr>
        <p:spPr/>
        <p:txBody>
          <a:bodyPr/>
          <a:lstStyle/>
          <a:p>
            <a:pPr lvl="0"/>
            <a:r>
              <a:rPr lang="en-US" dirty="0"/>
              <a:t>“The emphasis on language as a reified object capable of bringing about change within itself has </a:t>
            </a:r>
            <a:r>
              <a:rPr lang="en-US" dirty="0" err="1"/>
              <a:t>favoured</a:t>
            </a:r>
            <a:r>
              <a:rPr lang="en-US" dirty="0"/>
              <a:t> a specialist discourse that gives no place – or very little place- to the speaker or the society, and that discourse is pervasive in historical linguistics</a:t>
            </a:r>
            <a:r>
              <a:rPr lang="en-US" dirty="0" smtClean="0"/>
              <a:t>”</a:t>
            </a:r>
            <a:r>
              <a:rPr lang="el-GR" dirty="0" smtClean="0"/>
              <a:t> [</a:t>
            </a:r>
            <a:r>
              <a:rPr lang="en-US" dirty="0" smtClean="0"/>
              <a:t>Milroy, 2003]</a:t>
            </a:r>
            <a:endParaRPr lang="en-US" dirty="0"/>
          </a:p>
        </p:txBody>
      </p:sp>
    </p:spTree>
    <p:extLst>
      <p:ext uri="{BB962C8B-B14F-4D97-AF65-F5344CB8AC3E}">
        <p14:creationId xmlns:p14="http://schemas.microsoft.com/office/powerpoint/2010/main" val="1615915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Αντιλήψεις για τη γλωσσική επαφή στην κοινωνία</a:t>
            </a:r>
            <a:endParaRPr lang="en-US" dirty="0"/>
          </a:p>
        </p:txBody>
      </p:sp>
      <p:sp>
        <p:nvSpPr>
          <p:cNvPr id="3" name="Content Placeholder 2"/>
          <p:cNvSpPr>
            <a:spLocks noGrp="1"/>
          </p:cNvSpPr>
          <p:nvPr>
            <p:ph idx="1"/>
          </p:nvPr>
        </p:nvSpPr>
        <p:spPr/>
        <p:txBody>
          <a:bodyPr/>
          <a:lstStyle/>
          <a:p>
            <a:r>
              <a:rPr lang="el-GR" dirty="0" smtClean="0"/>
              <a:t>Κοινός τόπος: Σε πολλές σύγχρονες «δυτικές» κοινωνίες, ο δανεισμός αποτελεί ένα προσφιλές θέμα συζήτησης, συνήθως όμως με αρνητικούς (ή και εχθρικούς) χαρακτηρισμούς</a:t>
            </a:r>
          </a:p>
          <a:p>
            <a:r>
              <a:rPr lang="el-GR" dirty="0" smtClean="0"/>
              <a:t>Βασικό θέμα: Αποτελεί ο λεξιλογικός δανεισμός θεμιτή επιλογή για τους ομιλητές; Ναι ή όχι και γιατί;</a:t>
            </a:r>
          </a:p>
          <a:p>
            <a:r>
              <a:rPr lang="el-GR" dirty="0" smtClean="0"/>
              <a:t>Δεύτερο συναφές ερώτημα: Δεν πρέπει τουλάχιστον να υπάρχει ένα όριο στα επίπεδα δανεισμού; Γιατί ειδάλλως...</a:t>
            </a:r>
          </a:p>
          <a:p>
            <a:r>
              <a:rPr lang="el-GR" dirty="0" smtClean="0"/>
              <a:t>Και τι πρέπει να πούμε όταν αντικείμενο δανεισμού αποτελεί ένα διαφορετικό σύστημα γραφής, π.χ. </a:t>
            </a:r>
            <a:r>
              <a:rPr lang="en-US" dirty="0" err="1" smtClean="0"/>
              <a:t>Greeklish</a:t>
            </a:r>
            <a:r>
              <a:rPr lang="en-US" dirty="0" smtClean="0"/>
              <a:t>? </a:t>
            </a:r>
            <a:endParaRPr lang="en-US" dirty="0"/>
          </a:p>
        </p:txBody>
      </p:sp>
    </p:spTree>
    <p:extLst>
      <p:ext uri="{BB962C8B-B14F-4D97-AF65-F5344CB8AC3E}">
        <p14:creationId xmlns:p14="http://schemas.microsoft.com/office/powerpoint/2010/main" val="121251644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845</TotalTime>
  <Words>1191</Words>
  <Application>Microsoft Macintosh PowerPoint</Application>
  <PresentationFormat>Widescreen</PresentationFormat>
  <Paragraphs>67</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Baskerville</vt:lpstr>
      <vt:lpstr>Trebuchet MS</vt:lpstr>
      <vt:lpstr>Wingdings 3</vt:lpstr>
      <vt:lpstr>Facet</vt:lpstr>
      <vt:lpstr>Αντιλήψεις για τη γλωσσική επαφή</vt:lpstr>
      <vt:lpstr>«Στάσεις» απέναντι στη γλωσσική επαφή</vt:lpstr>
      <vt:lpstr>Η γλωσσική επαφή στην Ιστορία της Γλωσσολογίας Ι</vt:lpstr>
      <vt:lpstr>Η γλωσσική επαφή στην ιστορία της Γλωσσολογίας ΙΙ</vt:lpstr>
      <vt:lpstr>Νεότερη Γλωσσολογία</vt:lpstr>
      <vt:lpstr>Ανάδειξη της γλωσσικής επαφής</vt:lpstr>
      <vt:lpstr>Σύγχρονη γλωσσολογική έρευνα</vt:lpstr>
      <vt:lpstr>Αρκετός δρόμος ακόμα...</vt:lpstr>
      <vt:lpstr>Αντιλήψεις για τη γλωσσική επαφή στην κοινωνία</vt:lpstr>
      <vt:lpstr>Μπαμπινιώτης</vt:lpstr>
      <vt:lpstr>Κοινωνία και πολιτική</vt:lpstr>
      <vt:lpstr>Εθνική ταυτότητα</vt:lpstr>
      <vt:lpstr>Jannaris (1897)</vt:lpstr>
      <vt:lpstr>Χατζιδάκις</vt:lpstr>
      <vt:lpstr>Στόχοι της γλωσσολογίας για αυτές τις αντιλήψεις;</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Αντιλήψεις για τη γλωσσική επαφή</dc:title>
  <dc:creator>Microsoft Office User</dc:creator>
  <cp:lastModifiedBy>Microsoft Office User</cp:lastModifiedBy>
  <cp:revision>25</cp:revision>
  <dcterms:created xsi:type="dcterms:W3CDTF">2019-02-25T06:51:47Z</dcterms:created>
  <dcterms:modified xsi:type="dcterms:W3CDTF">2019-04-19T11:37:35Z</dcterms:modified>
</cp:coreProperties>
</file>